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6"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Roboto" panose="02000000000000000000" pitchFamily="2" charset="0"/>
      <p:regular r:id="rId17"/>
      <p:bold r:id="rId18"/>
      <p:italic r:id="rId19"/>
      <p:boldItalic r:id="rId20"/>
    </p:embeddedFont>
    <p:embeddedFont>
      <p:font typeface="Rockwell" panose="02060603020205020403" pitchFamily="18"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1FB715-3452-40BA-838F-6D6E541B07D7}">
  <a:tblStyle styleId="{1D1FB715-3452-40BA-838F-6D6E541B07D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6e499f5cc2_7_89:notes"/>
          <p:cNvSpPr>
            <a:spLocks noGrp="1" noRot="1" noChangeAspect="1"/>
          </p:cNvSpPr>
          <p:nvPr>
            <p:ph type="sldImg" idx="2"/>
          </p:nvPr>
        </p:nvSpPr>
        <p:spPr>
          <a:xfrm>
            <a:off x="702749" y="1143000"/>
            <a:ext cx="5452503" cy="3085944"/>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26e499f5cc2_7_89:notes"/>
          <p:cNvSpPr txBox="1">
            <a:spLocks noGrp="1"/>
          </p:cNvSpPr>
          <p:nvPr>
            <p:ph type="body" idx="1"/>
          </p:nvPr>
        </p:nvSpPr>
        <p:spPr>
          <a:xfrm>
            <a:off x="685800" y="4400550"/>
            <a:ext cx="5486322" cy="3600393"/>
          </a:xfrm>
          <a:prstGeom prst="rect">
            <a:avLst/>
          </a:prstGeom>
          <a:noFill/>
          <a:ln>
            <a:noFill/>
          </a:ln>
        </p:spPr>
        <p:txBody>
          <a:bodyPr spcFirstLastPara="1" wrap="square" lIns="91275" tIns="45650" rIns="91275" bIns="45650" anchor="t" anchorCtr="0">
            <a:noAutofit/>
          </a:bodyPr>
          <a:lstStyle/>
          <a:p>
            <a:pPr marL="0" lvl="0" indent="0" algn="l" rtl="0">
              <a:lnSpc>
                <a:spcPct val="100000"/>
              </a:lnSpc>
              <a:spcBef>
                <a:spcPts val="0"/>
              </a:spcBef>
              <a:spcAft>
                <a:spcPts val="0"/>
              </a:spcAft>
              <a:buSzPts val="1400"/>
              <a:buNone/>
            </a:pPr>
            <a:endParaRPr sz="1400"/>
          </a:p>
        </p:txBody>
      </p:sp>
      <p:sp>
        <p:nvSpPr>
          <p:cNvPr id="414" name="Google Shape;414;g26e499f5cc2_7_89:notes"/>
          <p:cNvSpPr txBox="1">
            <a:spLocks noGrp="1"/>
          </p:cNvSpPr>
          <p:nvPr>
            <p:ph type="sldNum" idx="12"/>
          </p:nvPr>
        </p:nvSpPr>
        <p:spPr>
          <a:xfrm>
            <a:off x="3884614" y="8685214"/>
            <a:ext cx="2971660" cy="458816"/>
          </a:xfrm>
          <a:prstGeom prst="rect">
            <a:avLst/>
          </a:prstGeom>
          <a:noFill/>
          <a:ln>
            <a:noFill/>
          </a:ln>
        </p:spPr>
        <p:txBody>
          <a:bodyPr spcFirstLastPara="1" wrap="square" lIns="91275" tIns="45650" rIns="9127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6e499f5cc2_5_122:notes"/>
          <p:cNvSpPr>
            <a:spLocks noGrp="1" noRot="1" noChangeAspect="1"/>
          </p:cNvSpPr>
          <p:nvPr>
            <p:ph type="sldImg" idx="2"/>
          </p:nvPr>
        </p:nvSpPr>
        <p:spPr>
          <a:xfrm>
            <a:off x="702769" y="1143000"/>
            <a:ext cx="5452340" cy="308588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g26e499f5cc2_5_122:notes"/>
          <p:cNvSpPr txBox="1">
            <a:spLocks noGrp="1"/>
          </p:cNvSpPr>
          <p:nvPr>
            <p:ph type="body" idx="1"/>
          </p:nvPr>
        </p:nvSpPr>
        <p:spPr>
          <a:xfrm>
            <a:off x="685800" y="4400550"/>
            <a:ext cx="5486322" cy="3600393"/>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None/>
            </a:pPr>
            <a:endParaRPr sz="1400"/>
          </a:p>
        </p:txBody>
      </p:sp>
      <p:sp>
        <p:nvSpPr>
          <p:cNvPr id="427" name="Google Shape;427;g26e499f5cc2_5_122:notes"/>
          <p:cNvSpPr txBox="1">
            <a:spLocks noGrp="1"/>
          </p:cNvSpPr>
          <p:nvPr>
            <p:ph type="sldNum" idx="12"/>
          </p:nvPr>
        </p:nvSpPr>
        <p:spPr>
          <a:xfrm>
            <a:off x="3884614" y="8685213"/>
            <a:ext cx="2971660" cy="458816"/>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 sz="1400"/>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6e499f5cc2_7_107:notes"/>
          <p:cNvSpPr>
            <a:spLocks noGrp="1" noRot="1" noChangeAspect="1"/>
          </p:cNvSpPr>
          <p:nvPr>
            <p:ph type="sldImg" idx="2"/>
          </p:nvPr>
        </p:nvSpPr>
        <p:spPr>
          <a:xfrm>
            <a:off x="702769" y="1143000"/>
            <a:ext cx="5452340" cy="308588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6e499f5cc2_7_107:notes"/>
          <p:cNvSpPr txBox="1">
            <a:spLocks noGrp="1"/>
          </p:cNvSpPr>
          <p:nvPr>
            <p:ph type="body" idx="1"/>
          </p:nvPr>
        </p:nvSpPr>
        <p:spPr>
          <a:xfrm>
            <a:off x="685800" y="4400550"/>
            <a:ext cx="5486322" cy="3600393"/>
          </a:xfrm>
          <a:prstGeom prst="rect">
            <a:avLst/>
          </a:prstGeom>
        </p:spPr>
        <p:txBody>
          <a:bodyPr spcFirstLastPara="1" wrap="square" lIns="89450" tIns="89450" rIns="89450" bIns="89450" anchor="t" anchorCtr="0">
            <a:noAutofit/>
          </a:bodyPr>
          <a:lstStyle/>
          <a:p>
            <a:pPr marL="0" lvl="0" indent="0" algn="l" rtl="0">
              <a:spcBef>
                <a:spcPts val="0"/>
              </a:spcBef>
              <a:spcAft>
                <a:spcPts val="0"/>
              </a:spcAft>
              <a:buNone/>
            </a:pPr>
            <a:r>
              <a:rPr lang="en" sz="1400"/>
              <a:t>Thank you for your time today. If you have any questions, please email uiphelp@cde.state.co.us</a:t>
            </a:r>
            <a:endParaRPr sz="1400"/>
          </a:p>
        </p:txBody>
      </p:sp>
      <p:sp>
        <p:nvSpPr>
          <p:cNvPr id="435" name="Google Shape;435;g26e499f5cc2_7_107:notes"/>
          <p:cNvSpPr txBox="1">
            <a:spLocks noGrp="1"/>
          </p:cNvSpPr>
          <p:nvPr>
            <p:ph type="sldNum" idx="12"/>
          </p:nvPr>
        </p:nvSpPr>
        <p:spPr>
          <a:xfrm>
            <a:off x="3884614" y="8685213"/>
            <a:ext cx="2971660" cy="458816"/>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sz="1400"/>
              <a:t>12</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6e499f5cc2_7_74:notes"/>
          <p:cNvSpPr>
            <a:spLocks noGrp="1" noRot="1" noChangeAspect="1"/>
          </p:cNvSpPr>
          <p:nvPr>
            <p:ph type="sldImg" idx="2"/>
          </p:nvPr>
        </p:nvSpPr>
        <p:spPr>
          <a:xfrm>
            <a:off x="702769" y="1143000"/>
            <a:ext cx="5452340" cy="308588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26e499f5cc2_7_74:notes"/>
          <p:cNvSpPr txBox="1">
            <a:spLocks noGrp="1"/>
          </p:cNvSpPr>
          <p:nvPr>
            <p:ph type="body" idx="1"/>
          </p:nvPr>
        </p:nvSpPr>
        <p:spPr>
          <a:xfrm>
            <a:off x="685800" y="4400550"/>
            <a:ext cx="5486322" cy="3600393"/>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Clr>
                <a:srgbClr val="000000"/>
              </a:buClr>
              <a:buFont typeface="Arial"/>
              <a:buNone/>
            </a:pPr>
            <a:r>
              <a:rPr lang="en" sz="1400"/>
              <a:t>Implementation Benchmarks can sometimes be confused for two other elements of the improvement planning process—Interim Measures and Action Steps—but they differ from each in crucial ways. </a:t>
            </a:r>
            <a:endParaRPr sz="1400"/>
          </a:p>
          <a:p>
            <a:pPr marL="0" lvl="0" indent="0" algn="l" rtl="0">
              <a:spcBef>
                <a:spcPts val="0"/>
              </a:spcBef>
              <a:spcAft>
                <a:spcPts val="0"/>
              </a:spcAft>
              <a:buClr>
                <a:srgbClr val="000000"/>
              </a:buClr>
              <a:buFont typeface="Arial"/>
              <a:buNone/>
            </a:pPr>
            <a:endParaRPr sz="1400"/>
          </a:p>
          <a:p>
            <a:pPr marL="0" lvl="0" indent="0" algn="l" rtl="0">
              <a:spcBef>
                <a:spcPts val="0"/>
              </a:spcBef>
              <a:spcAft>
                <a:spcPts val="0"/>
              </a:spcAft>
              <a:buClr>
                <a:srgbClr val="000000"/>
              </a:buClr>
              <a:buFont typeface="Arial"/>
              <a:buNone/>
            </a:pPr>
            <a:r>
              <a:rPr lang="en" sz="1400"/>
              <a:t>Implementation Benchmarks look at adult actions and systems, and they measure how these actions and systems are changing over the course of the year.  Interim Measures specifically look at student outcomes, and measure how student performance is changing over the course of the year. </a:t>
            </a:r>
            <a:endParaRPr sz="1400"/>
          </a:p>
          <a:p>
            <a:pPr marL="0" lvl="0" indent="0" algn="l" rtl="0">
              <a:spcBef>
                <a:spcPts val="0"/>
              </a:spcBef>
              <a:spcAft>
                <a:spcPts val="0"/>
              </a:spcAft>
              <a:buClr>
                <a:srgbClr val="000000"/>
              </a:buClr>
              <a:buFont typeface="Arial"/>
              <a:buNone/>
            </a:pPr>
            <a:endParaRPr sz="1400"/>
          </a:p>
          <a:p>
            <a:pPr marL="0" lvl="0" indent="0" algn="l" rtl="0">
              <a:spcBef>
                <a:spcPts val="0"/>
              </a:spcBef>
              <a:spcAft>
                <a:spcPts val="0"/>
              </a:spcAft>
              <a:buClr>
                <a:srgbClr val="000000"/>
              </a:buClr>
              <a:buFont typeface="Arial"/>
              <a:buNone/>
            </a:pPr>
            <a:r>
              <a:rPr lang="en" sz="1400"/>
              <a:t>Unlike Implementation Benchmarks and Interim Measures, Action Steps do not “measure” anything; rather, they pace out and detail the specific tasks or actions that will be needed to implement the strategy.</a:t>
            </a:r>
            <a:endParaRPr sz="1400"/>
          </a:p>
          <a:p>
            <a:pPr marL="0" lvl="0" indent="0" algn="l" rtl="0">
              <a:spcBef>
                <a:spcPts val="0"/>
              </a:spcBef>
              <a:spcAft>
                <a:spcPts val="0"/>
              </a:spcAft>
              <a:buClr>
                <a:srgbClr val="000000"/>
              </a:buClr>
              <a:buFont typeface="Arial"/>
              <a:buNone/>
            </a:pPr>
            <a:endParaRPr sz="1400"/>
          </a:p>
          <a:p>
            <a:pPr marL="0" lvl="0" indent="0" algn="l" rtl="0">
              <a:spcBef>
                <a:spcPts val="0"/>
              </a:spcBef>
              <a:spcAft>
                <a:spcPts val="0"/>
              </a:spcAft>
              <a:buClr>
                <a:srgbClr val="000000"/>
              </a:buClr>
              <a:buFont typeface="Arial"/>
              <a:buNone/>
            </a:pPr>
            <a:endParaRPr sz="1400"/>
          </a:p>
        </p:txBody>
      </p:sp>
      <p:sp>
        <p:nvSpPr>
          <p:cNvPr id="443" name="Google Shape;443;g26e499f5cc2_7_74:notes"/>
          <p:cNvSpPr txBox="1">
            <a:spLocks noGrp="1"/>
          </p:cNvSpPr>
          <p:nvPr>
            <p:ph type="sldNum" idx="12"/>
          </p:nvPr>
        </p:nvSpPr>
        <p:spPr>
          <a:xfrm>
            <a:off x="3884614" y="8685213"/>
            <a:ext cx="2971660" cy="458816"/>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 sz="1400"/>
              <a:t>13</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6e499f5cc2_7_81:notes"/>
          <p:cNvSpPr>
            <a:spLocks noGrp="1" noRot="1" noChangeAspect="1"/>
          </p:cNvSpPr>
          <p:nvPr>
            <p:ph type="sldImg" idx="2"/>
          </p:nvPr>
        </p:nvSpPr>
        <p:spPr>
          <a:xfrm>
            <a:off x="702749" y="1143000"/>
            <a:ext cx="5452503" cy="3085944"/>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26e499f5cc2_7_81:notes"/>
          <p:cNvSpPr txBox="1">
            <a:spLocks noGrp="1"/>
          </p:cNvSpPr>
          <p:nvPr>
            <p:ph type="body" idx="1"/>
          </p:nvPr>
        </p:nvSpPr>
        <p:spPr>
          <a:xfrm>
            <a:off x="685800" y="4400550"/>
            <a:ext cx="5486322" cy="3600393"/>
          </a:xfrm>
          <a:prstGeom prst="rect">
            <a:avLst/>
          </a:prstGeom>
          <a:noFill/>
          <a:ln>
            <a:noFill/>
          </a:ln>
        </p:spPr>
        <p:txBody>
          <a:bodyPr spcFirstLastPara="1" wrap="square" lIns="91275" tIns="45650" rIns="91275" bIns="45650" anchor="t" anchorCtr="0">
            <a:noAutofit/>
          </a:bodyPr>
          <a:lstStyle/>
          <a:p>
            <a:pPr marL="0" lvl="0" indent="0" algn="l" rtl="0">
              <a:lnSpc>
                <a:spcPct val="100000"/>
              </a:lnSpc>
              <a:spcBef>
                <a:spcPts val="0"/>
              </a:spcBef>
              <a:spcAft>
                <a:spcPts val="0"/>
              </a:spcAft>
              <a:buSzPts val="1400"/>
              <a:buNone/>
            </a:pPr>
            <a:endParaRPr sz="1400"/>
          </a:p>
        </p:txBody>
      </p:sp>
      <p:sp>
        <p:nvSpPr>
          <p:cNvPr id="452" name="Google Shape;452;g26e499f5cc2_7_81:notes"/>
          <p:cNvSpPr txBox="1">
            <a:spLocks noGrp="1"/>
          </p:cNvSpPr>
          <p:nvPr>
            <p:ph type="sldNum" idx="12"/>
          </p:nvPr>
        </p:nvSpPr>
        <p:spPr>
          <a:xfrm>
            <a:off x="3884614" y="8685214"/>
            <a:ext cx="2971660" cy="458816"/>
          </a:xfrm>
          <a:prstGeom prst="rect">
            <a:avLst/>
          </a:prstGeom>
          <a:noFill/>
          <a:ln>
            <a:noFill/>
          </a:ln>
        </p:spPr>
        <p:txBody>
          <a:bodyPr spcFirstLastPara="1" wrap="square" lIns="91275" tIns="45650" rIns="9127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14</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6e499f5cc2_5_0:notes"/>
          <p:cNvSpPr>
            <a:spLocks noGrp="1" noRot="1" noChangeAspect="1"/>
          </p:cNvSpPr>
          <p:nvPr>
            <p:ph type="sldImg" idx="2"/>
          </p:nvPr>
        </p:nvSpPr>
        <p:spPr>
          <a:xfrm>
            <a:off x="702769" y="1143000"/>
            <a:ext cx="5452340" cy="308588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26e499f5cc2_5_0:notes"/>
          <p:cNvSpPr txBox="1">
            <a:spLocks noGrp="1"/>
          </p:cNvSpPr>
          <p:nvPr>
            <p:ph type="body" idx="1"/>
          </p:nvPr>
        </p:nvSpPr>
        <p:spPr>
          <a:xfrm>
            <a:off x="685800" y="4400550"/>
            <a:ext cx="5486322" cy="3600393"/>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None/>
            </a:pPr>
            <a:endParaRPr sz="1400"/>
          </a:p>
        </p:txBody>
      </p:sp>
      <p:sp>
        <p:nvSpPr>
          <p:cNvPr id="313" name="Google Shape;313;g26e499f5cc2_5_0:notes"/>
          <p:cNvSpPr txBox="1">
            <a:spLocks noGrp="1"/>
          </p:cNvSpPr>
          <p:nvPr>
            <p:ph type="sldNum" idx="12"/>
          </p:nvPr>
        </p:nvSpPr>
        <p:spPr>
          <a:xfrm>
            <a:off x="3884614" y="8685213"/>
            <a:ext cx="2971660" cy="458816"/>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 sz="1400"/>
              <a:t>2</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ccdb7fcb2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ccdb7fcb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e499f5cc2_5_73:notes"/>
          <p:cNvSpPr>
            <a:spLocks noGrp="1" noRot="1" noChangeAspect="1"/>
          </p:cNvSpPr>
          <p:nvPr>
            <p:ph type="sldImg" idx="2"/>
          </p:nvPr>
        </p:nvSpPr>
        <p:spPr>
          <a:xfrm>
            <a:off x="702769" y="1143000"/>
            <a:ext cx="5452340" cy="308588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26e499f5cc2_5_73:notes"/>
          <p:cNvSpPr txBox="1">
            <a:spLocks noGrp="1"/>
          </p:cNvSpPr>
          <p:nvPr>
            <p:ph type="body" idx="1"/>
          </p:nvPr>
        </p:nvSpPr>
        <p:spPr>
          <a:xfrm>
            <a:off x="685800" y="4400550"/>
            <a:ext cx="5486322" cy="3600393"/>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None/>
            </a:pPr>
            <a:endParaRPr sz="1400"/>
          </a:p>
        </p:txBody>
      </p:sp>
      <p:sp>
        <p:nvSpPr>
          <p:cNvPr id="337" name="Google Shape;337;g26e499f5cc2_5_73:notes"/>
          <p:cNvSpPr txBox="1">
            <a:spLocks noGrp="1"/>
          </p:cNvSpPr>
          <p:nvPr>
            <p:ph type="sldNum" idx="12"/>
          </p:nvPr>
        </p:nvSpPr>
        <p:spPr>
          <a:xfrm>
            <a:off x="3884614" y="8685213"/>
            <a:ext cx="2971660" cy="458816"/>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 sz="1400"/>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6e499f5cc2_5_80:notes"/>
          <p:cNvSpPr>
            <a:spLocks noGrp="1" noRot="1" noChangeAspect="1"/>
          </p:cNvSpPr>
          <p:nvPr>
            <p:ph type="sldImg" idx="2"/>
          </p:nvPr>
        </p:nvSpPr>
        <p:spPr>
          <a:xfrm>
            <a:off x="702769" y="1143000"/>
            <a:ext cx="5452340" cy="308588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26e499f5cc2_5_80:notes"/>
          <p:cNvSpPr txBox="1">
            <a:spLocks noGrp="1"/>
          </p:cNvSpPr>
          <p:nvPr>
            <p:ph type="body" idx="1"/>
          </p:nvPr>
        </p:nvSpPr>
        <p:spPr>
          <a:xfrm>
            <a:off x="685800" y="4400550"/>
            <a:ext cx="5486322" cy="3600393"/>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None/>
            </a:pPr>
            <a:endParaRPr sz="1400"/>
          </a:p>
        </p:txBody>
      </p:sp>
      <p:sp>
        <p:nvSpPr>
          <p:cNvPr id="346" name="Google Shape;346;g26e499f5cc2_5_80:notes"/>
          <p:cNvSpPr txBox="1">
            <a:spLocks noGrp="1"/>
          </p:cNvSpPr>
          <p:nvPr>
            <p:ph type="sldNum" idx="12"/>
          </p:nvPr>
        </p:nvSpPr>
        <p:spPr>
          <a:xfrm>
            <a:off x="3884614" y="8685213"/>
            <a:ext cx="2971660" cy="458816"/>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 sz="1400"/>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6e499f5cc2_5_95:notes"/>
          <p:cNvSpPr>
            <a:spLocks noGrp="1" noRot="1" noChangeAspect="1"/>
          </p:cNvSpPr>
          <p:nvPr>
            <p:ph type="sldImg" idx="2"/>
          </p:nvPr>
        </p:nvSpPr>
        <p:spPr>
          <a:xfrm>
            <a:off x="729236" y="1143000"/>
            <a:ext cx="5399609" cy="3085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26e499f5cc2_5_95:notes"/>
          <p:cNvSpPr txBox="1">
            <a:spLocks noGrp="1"/>
          </p:cNvSpPr>
          <p:nvPr>
            <p:ph type="body" idx="1"/>
          </p:nvPr>
        </p:nvSpPr>
        <p:spPr>
          <a:xfrm>
            <a:off x="685800" y="4400549"/>
            <a:ext cx="5486322" cy="3600688"/>
          </a:xfrm>
          <a:prstGeom prst="rect">
            <a:avLst/>
          </a:prstGeom>
          <a:noFill/>
          <a:ln>
            <a:noFill/>
          </a:ln>
        </p:spPr>
        <p:txBody>
          <a:bodyPr spcFirstLastPara="1" wrap="square" lIns="91100" tIns="45550" rIns="91100" bIns="455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63" name="Google Shape;363;g26e499f5cc2_5_95:notes"/>
          <p:cNvSpPr txBox="1">
            <a:spLocks noGrp="1"/>
          </p:cNvSpPr>
          <p:nvPr>
            <p:ph type="hdr" idx="3"/>
          </p:nvPr>
        </p:nvSpPr>
        <p:spPr>
          <a:xfrm>
            <a:off x="0" y="0"/>
            <a:ext cx="2971660" cy="458816"/>
          </a:xfrm>
          <a:prstGeom prst="rect">
            <a:avLst/>
          </a:prstGeom>
          <a:noFill/>
          <a:ln>
            <a:noFill/>
          </a:ln>
        </p:spPr>
        <p:txBody>
          <a:bodyPr spcFirstLastPara="1" wrap="square" lIns="91100" tIns="45550" rIns="91100" bIns="45550"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364" name="Google Shape;364;g26e499f5cc2_5_95:notes"/>
          <p:cNvSpPr txBox="1">
            <a:spLocks noGrp="1"/>
          </p:cNvSpPr>
          <p:nvPr>
            <p:ph type="dt" idx="10"/>
          </p:nvPr>
        </p:nvSpPr>
        <p:spPr>
          <a:xfrm>
            <a:off x="3884613" y="0"/>
            <a:ext cx="2971660" cy="458816"/>
          </a:xfrm>
          <a:prstGeom prst="rect">
            <a:avLst/>
          </a:prstGeom>
          <a:noFill/>
          <a:ln>
            <a:noFill/>
          </a:ln>
        </p:spPr>
        <p:txBody>
          <a:bodyPr spcFirstLastPara="1" wrap="square" lIns="91100" tIns="45550" rIns="91100" bIns="45550" anchor="t" anchorCtr="0">
            <a:noAutofit/>
          </a:bodyPr>
          <a:lstStyle/>
          <a:p>
            <a:pPr marL="0" marR="0" lvl="0" indent="0" algn="r" rtl="0">
              <a:spcBef>
                <a:spcPts val="0"/>
              </a:spcBef>
              <a:spcAft>
                <a:spcPts val="0"/>
              </a:spcAft>
              <a:buNone/>
            </a:pPr>
            <a:r>
              <a:rPr lang="en" sz="1300">
                <a:solidFill>
                  <a:schemeClr val="dk1"/>
                </a:solidFill>
                <a:latin typeface="Calibri"/>
                <a:ea typeface="Calibri"/>
                <a:cs typeface="Calibri"/>
                <a:sym typeface="Calibri"/>
              </a:rPr>
              <a:t>7/17/2018</a:t>
            </a:r>
            <a:endParaRPr sz="1300">
              <a:solidFill>
                <a:schemeClr val="dk1"/>
              </a:solidFill>
              <a:latin typeface="Calibri"/>
              <a:ea typeface="Calibri"/>
              <a:cs typeface="Calibri"/>
              <a:sym typeface="Calibri"/>
            </a:endParaRPr>
          </a:p>
        </p:txBody>
      </p:sp>
      <p:sp>
        <p:nvSpPr>
          <p:cNvPr id="365" name="Google Shape;365;g26e499f5cc2_5_95:notes"/>
          <p:cNvSpPr txBox="1">
            <a:spLocks noGrp="1"/>
          </p:cNvSpPr>
          <p:nvPr>
            <p:ph type="ftr" idx="11"/>
          </p:nvPr>
        </p:nvSpPr>
        <p:spPr>
          <a:xfrm>
            <a:off x="0" y="8685214"/>
            <a:ext cx="2971660" cy="458816"/>
          </a:xfrm>
          <a:prstGeom prst="rect">
            <a:avLst/>
          </a:prstGeom>
          <a:noFill/>
          <a:ln>
            <a:noFill/>
          </a:ln>
        </p:spPr>
        <p:txBody>
          <a:bodyPr spcFirstLastPara="1" wrap="square" lIns="91100" tIns="45550" rIns="91100" bIns="45550"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366" name="Google Shape;366;g26e499f5cc2_5_95:notes"/>
          <p:cNvSpPr txBox="1">
            <a:spLocks noGrp="1"/>
          </p:cNvSpPr>
          <p:nvPr>
            <p:ph type="sldNum" idx="12"/>
          </p:nvPr>
        </p:nvSpPr>
        <p:spPr>
          <a:xfrm>
            <a:off x="3884613" y="8685214"/>
            <a:ext cx="2971660" cy="458816"/>
          </a:xfrm>
          <a:prstGeom prst="rect">
            <a:avLst/>
          </a:prstGeom>
          <a:noFill/>
          <a:ln>
            <a:noFill/>
          </a:ln>
        </p:spPr>
        <p:txBody>
          <a:bodyPr spcFirstLastPara="1" wrap="square" lIns="91100" tIns="45550" rIns="91100" bIns="45550" anchor="b" anchorCtr="0">
            <a:noAutofit/>
          </a:bodyPr>
          <a:lstStyle/>
          <a:p>
            <a:pPr marL="0" marR="0" lvl="0" indent="0" algn="r" rtl="0">
              <a:spcBef>
                <a:spcPts val="0"/>
              </a:spcBef>
              <a:spcAft>
                <a:spcPts val="0"/>
              </a:spcAft>
              <a:buNone/>
            </a:pPr>
            <a:fld id="{00000000-1234-1234-1234-123412341234}" type="slidenum">
              <a:rPr lang="en" sz="1300">
                <a:solidFill>
                  <a:schemeClr val="dk1"/>
                </a:solidFill>
                <a:latin typeface="Calibri"/>
                <a:ea typeface="Calibri"/>
                <a:cs typeface="Calibri"/>
                <a:sym typeface="Calibri"/>
              </a:rPr>
              <a:t>6</a:t>
            </a:fld>
            <a:endParaRPr sz="13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6e499f5cc2_5_110:notes"/>
          <p:cNvSpPr>
            <a:spLocks noGrp="1" noRot="1" noChangeAspect="1"/>
          </p:cNvSpPr>
          <p:nvPr>
            <p:ph type="sldImg" idx="2"/>
          </p:nvPr>
        </p:nvSpPr>
        <p:spPr>
          <a:xfrm>
            <a:off x="702769" y="1143000"/>
            <a:ext cx="5452340" cy="308588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26e499f5cc2_5_110:notes"/>
          <p:cNvSpPr txBox="1">
            <a:spLocks noGrp="1"/>
          </p:cNvSpPr>
          <p:nvPr>
            <p:ph type="body" idx="1"/>
          </p:nvPr>
        </p:nvSpPr>
        <p:spPr>
          <a:xfrm>
            <a:off x="685800" y="4400550"/>
            <a:ext cx="5486322" cy="3600393"/>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Clr>
                <a:schemeClr val="dk1"/>
              </a:buClr>
              <a:buSzPts val="1100"/>
              <a:buFont typeface="Arial"/>
              <a:buNone/>
            </a:pPr>
            <a:endParaRPr sz="1400"/>
          </a:p>
        </p:txBody>
      </p:sp>
      <p:sp>
        <p:nvSpPr>
          <p:cNvPr id="380" name="Google Shape;380;g26e499f5cc2_5_110:notes"/>
          <p:cNvSpPr txBox="1">
            <a:spLocks noGrp="1"/>
          </p:cNvSpPr>
          <p:nvPr>
            <p:ph type="sldNum" idx="12"/>
          </p:nvPr>
        </p:nvSpPr>
        <p:spPr>
          <a:xfrm>
            <a:off x="3884614" y="8685213"/>
            <a:ext cx="2971660" cy="458816"/>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 sz="1400"/>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6ed7e3375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6ed7e337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6e499f5cc2_7_67:notes"/>
          <p:cNvSpPr>
            <a:spLocks noGrp="1" noRot="1" noChangeAspect="1"/>
          </p:cNvSpPr>
          <p:nvPr>
            <p:ph type="sldImg" idx="2"/>
          </p:nvPr>
        </p:nvSpPr>
        <p:spPr>
          <a:xfrm>
            <a:off x="702749" y="1143000"/>
            <a:ext cx="5452503" cy="3085944"/>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26e499f5cc2_7_67:notes"/>
          <p:cNvSpPr txBox="1">
            <a:spLocks noGrp="1"/>
          </p:cNvSpPr>
          <p:nvPr>
            <p:ph type="body" idx="1"/>
          </p:nvPr>
        </p:nvSpPr>
        <p:spPr>
          <a:xfrm>
            <a:off x="685800" y="4400550"/>
            <a:ext cx="5486322" cy="3600393"/>
          </a:xfrm>
          <a:prstGeom prst="rect">
            <a:avLst/>
          </a:prstGeom>
          <a:noFill/>
          <a:ln>
            <a:noFill/>
          </a:ln>
        </p:spPr>
        <p:txBody>
          <a:bodyPr spcFirstLastPara="1" wrap="square" lIns="91275" tIns="45650" rIns="91275" bIns="45650" anchor="t" anchorCtr="0">
            <a:noAutofit/>
          </a:bodyPr>
          <a:lstStyle/>
          <a:p>
            <a:pPr marL="0" lvl="0" indent="0" algn="l" rtl="0">
              <a:lnSpc>
                <a:spcPct val="100000"/>
              </a:lnSpc>
              <a:spcBef>
                <a:spcPts val="0"/>
              </a:spcBef>
              <a:spcAft>
                <a:spcPts val="0"/>
              </a:spcAft>
              <a:buSzPts val="1400"/>
              <a:buNone/>
            </a:pPr>
            <a:endParaRPr sz="1400"/>
          </a:p>
        </p:txBody>
      </p:sp>
      <p:sp>
        <p:nvSpPr>
          <p:cNvPr id="405" name="Google Shape;405;g26e499f5cc2_7_67:notes"/>
          <p:cNvSpPr txBox="1">
            <a:spLocks noGrp="1"/>
          </p:cNvSpPr>
          <p:nvPr>
            <p:ph type="sldNum" idx="12"/>
          </p:nvPr>
        </p:nvSpPr>
        <p:spPr>
          <a:xfrm>
            <a:off x="3884614" y="8685214"/>
            <a:ext cx="2971660" cy="458816"/>
          </a:xfrm>
          <a:prstGeom prst="rect">
            <a:avLst/>
          </a:prstGeom>
          <a:noFill/>
          <a:ln>
            <a:noFill/>
          </a:ln>
        </p:spPr>
        <p:txBody>
          <a:bodyPr spcFirstLastPara="1" wrap="square" lIns="91275" tIns="45650" rIns="9127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9</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98" name="Google Shape;98;p1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9" name="Google Shape;99;p1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1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01"/>
        <p:cNvGrpSpPr/>
        <p:nvPr/>
      </p:nvGrpSpPr>
      <p:grpSpPr>
        <a:xfrm>
          <a:off x="0" y="0"/>
          <a:ext cx="0" cy="0"/>
          <a:chOff x="0" y="0"/>
          <a:chExt cx="0" cy="0"/>
        </a:xfrm>
      </p:grpSpPr>
      <p:sp>
        <p:nvSpPr>
          <p:cNvPr id="102" name="Google Shape;10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5" name="Google Shape;105;p1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6" name="Google Shape;106;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7" name="Google Shape;107;p1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5" name="Google Shape;115;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7" name="Google Shape;117;p13"/>
          <p:cNvSpPr txBox="1">
            <a:spLocks noGrp="1"/>
          </p:cNvSpPr>
          <p:nvPr>
            <p:ph type="subTitle" idx="1"/>
          </p:nvPr>
        </p:nvSpPr>
        <p:spPr>
          <a:xfrm>
            <a:off x="377725" y="1614818"/>
            <a:ext cx="2421300" cy="2486100"/>
          </a:xfrm>
          <a:prstGeom prst="rect">
            <a:avLst/>
          </a:prstGeom>
        </p:spPr>
        <p:txBody>
          <a:bodyPr spcFirstLastPara="1" wrap="square" lIns="0" tIns="0" rIns="0" bIns="0" anchor="t" anchorCtr="0">
            <a:normAutofit/>
          </a:bodyPr>
          <a:lstStyle>
            <a:lvl1pPr lvl="0" algn="ctr">
              <a:spcBef>
                <a:spcPts val="0"/>
              </a:spcBef>
              <a:spcAft>
                <a:spcPts val="0"/>
              </a:spcAft>
              <a:buClr>
                <a:schemeClr val="lt1"/>
              </a:buClr>
              <a:buSzPts val="1400"/>
              <a:buNone/>
              <a:defRPr sz="14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8" name="Google Shape;118;p13"/>
          <p:cNvSpPr>
            <a:spLocks noGrp="1"/>
          </p:cNvSpPr>
          <p:nvPr>
            <p:ph type="pic" idx="2"/>
          </p:nvPr>
        </p:nvSpPr>
        <p:spPr>
          <a:xfrm>
            <a:off x="1391575" y="1204932"/>
            <a:ext cx="393600" cy="353700"/>
          </a:xfrm>
          <a:prstGeom prst="roundRect">
            <a:avLst>
              <a:gd name="adj" fmla="val 16667"/>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txBox="1">
            <a:spLocks noGrp="1"/>
          </p:cNvSpPr>
          <p:nvPr>
            <p:ph type="subTitle" idx="3"/>
          </p:nvPr>
        </p:nvSpPr>
        <p:spPr>
          <a:xfrm>
            <a:off x="32584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3"/>
          <p:cNvSpPr>
            <a:spLocks noGrp="1"/>
          </p:cNvSpPr>
          <p:nvPr>
            <p:ph type="pic" idx="4"/>
          </p:nvPr>
        </p:nvSpPr>
        <p:spPr>
          <a:xfrm>
            <a:off x="4272275" y="1204932"/>
            <a:ext cx="393600" cy="353700"/>
          </a:xfrm>
          <a:prstGeom prst="roundRect">
            <a:avLst>
              <a:gd name="adj" fmla="val 16667"/>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txBox="1">
            <a:spLocks noGrp="1"/>
          </p:cNvSpPr>
          <p:nvPr>
            <p:ph type="subTitle" idx="5"/>
          </p:nvPr>
        </p:nvSpPr>
        <p:spPr>
          <a:xfrm>
            <a:off x="61391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3"/>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125"/>
        <p:cNvGrpSpPr/>
        <p:nvPr/>
      </p:nvGrpSpPr>
      <p:grpSpPr>
        <a:xfrm>
          <a:off x="0" y="0"/>
          <a:ext cx="0" cy="0"/>
          <a:chOff x="0" y="0"/>
          <a:chExt cx="0" cy="0"/>
        </a:xfrm>
      </p:grpSpPr>
      <p:sp>
        <p:nvSpPr>
          <p:cNvPr id="126" name="Google Shape;12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29" name="Google Shape;129;p14"/>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30" name="Google Shape;13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1" name="Google Shape;131;p14"/>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34" name="Google Shape;134;p14"/>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35" name="Google Shape;135;p14"/>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41" name="Google Shape;141;p1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15"/>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146" name="Google Shape;14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0" name="Google Shape;150;p1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3" name="Google Shape;153;p1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9" name="Google Shape;159;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63" name="Google Shape;163;p1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170" name="Google Shape;170;p20"/>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71" name="Google Shape;171;p2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72" name="Google Shape;172;p20"/>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1"/>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7" name="Google Shape;177;p21"/>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8" name="Google Shape;178;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9" name="Google Shape;179;p2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2"/>
          <p:cNvSpPr txBox="1">
            <a:spLocks noGrp="1"/>
          </p:cNvSpPr>
          <p:nvPr>
            <p:ph type="body" idx="1"/>
          </p:nvPr>
        </p:nvSpPr>
        <p:spPr>
          <a:xfrm>
            <a:off x="311700" y="1409350"/>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6" name="Google Shape;186;p22"/>
          <p:cNvSpPr txBox="1">
            <a:spLocks noGrp="1"/>
          </p:cNvSpPr>
          <p:nvPr>
            <p:ph type="body" idx="2"/>
          </p:nvPr>
        </p:nvSpPr>
        <p:spPr>
          <a:xfrm>
            <a:off x="4832400" y="1409275"/>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7" name="Google Shape;187;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8" name="Google Shape;188;p2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91" name="Google Shape;191;p22"/>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92" name="Google Shape;192;p22"/>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96" name="Google Shape;196;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97" name="Google Shape;197;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5" name="Google Shape;205;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06" name="Google Shape;206;p2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07" name="Google Shape;207;p2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3" name="Google Shape;213;p26"/>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15"/>
        <p:cNvGrpSpPr/>
        <p:nvPr/>
      </p:nvGrpSpPr>
      <p:grpSpPr>
        <a:xfrm>
          <a:off x="0" y="0"/>
          <a:ext cx="0" cy="0"/>
          <a:chOff x="0" y="0"/>
          <a:chExt cx="0" cy="0"/>
        </a:xfrm>
      </p:grpSpPr>
      <p:sp>
        <p:nvSpPr>
          <p:cNvPr id="216" name="Google Shape;216;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9" name="Google Shape;219;p27"/>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24" name="Google Shape;224;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227" name="Google Shape;22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28" name="Google Shape;228;p2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33" name="Google Shape;233;p2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29"/>
          <p:cNvSpPr txBox="1">
            <a:spLocks noGrp="1"/>
          </p:cNvSpPr>
          <p:nvPr>
            <p:ph type="body" idx="1"/>
          </p:nvPr>
        </p:nvSpPr>
        <p:spPr>
          <a:xfrm>
            <a:off x="311700" y="13961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5" name="Google Shape;235;p29"/>
          <p:cNvSpPr txBox="1">
            <a:spLocks noGrp="1"/>
          </p:cNvSpPr>
          <p:nvPr>
            <p:ph type="body" idx="2"/>
          </p:nvPr>
        </p:nvSpPr>
        <p:spPr>
          <a:xfrm>
            <a:off x="4832400" y="13960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6" name="Google Shape;236;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37" name="Google Shape;237;p29"/>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38" name="Google Shape;238;p29"/>
          <p:cNvSpPr txBox="1">
            <a:spLocks noGrp="1"/>
          </p:cNvSpPr>
          <p:nvPr>
            <p:ph type="title" idx="4"/>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3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243" name="Google Shape;243;p3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44" name="Google Shape;244;p3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 name="Google Shape;24;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7" name="Google Shape;27;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3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3" name="Google Shape;253;p3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54" name="Google Shape;254;p32"/>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55" name="Google Shape;255;p3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60" name="Google Shape;260;p33"/>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1" name="Google Shape;261;p3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5" name="Google Shape;265;p3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35"/>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269" name="Google Shape;269;p3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2" name="Google Shape;272;p3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8" name="Google Shape;278;p3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1" name="Google Shape;281;p3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2" name="Google Shape;282;p36"/>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p3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9" name="Google Shape;289;p37"/>
          <p:cNvSpPr txBox="1">
            <a:spLocks noGrp="1"/>
          </p:cNvSpPr>
          <p:nvPr>
            <p:ph type="body" idx="1"/>
          </p:nvPr>
        </p:nvSpPr>
        <p:spPr>
          <a:xfrm>
            <a:off x="311700" y="1387200"/>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0" name="Google Shape;290;p37"/>
          <p:cNvSpPr txBox="1">
            <a:spLocks noGrp="1"/>
          </p:cNvSpPr>
          <p:nvPr>
            <p:ph type="body" idx="2"/>
          </p:nvPr>
        </p:nvSpPr>
        <p:spPr>
          <a:xfrm>
            <a:off x="4832400" y="1387075"/>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1" name="Google Shape;291;p37"/>
          <p:cNvSpPr txBox="1">
            <a:spLocks noGrp="1"/>
          </p:cNvSpPr>
          <p:nvPr>
            <p:ph type="title" idx="3"/>
          </p:nvPr>
        </p:nvSpPr>
        <p:spPr>
          <a:xfrm>
            <a:off x="329300" y="1047150"/>
            <a:ext cx="3982200" cy="369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92" name="Google Shape;292;p37"/>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3"/>
        <p:cNvGrpSpPr/>
        <p:nvPr/>
      </p:nvGrpSpPr>
      <p:grpSpPr>
        <a:xfrm>
          <a:off x="0" y="0"/>
          <a:ext cx="0" cy="0"/>
          <a:chOff x="0" y="0"/>
          <a:chExt cx="0" cy="0"/>
        </a:xfrm>
      </p:grpSpPr>
      <p:pic>
        <p:nvPicPr>
          <p:cNvPr id="294" name="Google Shape;294;p38"/>
          <p:cNvPicPr preferRelativeResize="0"/>
          <p:nvPr/>
        </p:nvPicPr>
        <p:blipFill rotWithShape="1">
          <a:blip r:embed="rId2">
            <a:alphaModFix/>
          </a:blip>
          <a:srcRect/>
          <a:stretch/>
        </p:blipFill>
        <p:spPr>
          <a:xfrm>
            <a:off x="1" y="0"/>
            <a:ext cx="6857998" cy="914400"/>
          </a:xfrm>
          <a:prstGeom prst="rect">
            <a:avLst/>
          </a:prstGeom>
          <a:noFill/>
          <a:ln>
            <a:noFill/>
          </a:ln>
        </p:spPr>
      </p:pic>
      <p:sp>
        <p:nvSpPr>
          <p:cNvPr id="295" name="Google Shape;295;p38"/>
          <p:cNvSpPr txBox="1">
            <a:spLocks noGrp="1"/>
          </p:cNvSpPr>
          <p:nvPr>
            <p:ph type="title"/>
          </p:nvPr>
        </p:nvSpPr>
        <p:spPr>
          <a:xfrm>
            <a:off x="245193" y="190885"/>
            <a:ext cx="6081865" cy="56731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6" name="Google Shape;296;p38"/>
          <p:cNvSpPr txBox="1">
            <a:spLocks noGrp="1"/>
          </p:cNvSpPr>
          <p:nvPr>
            <p:ph type="body" idx="1"/>
          </p:nvPr>
        </p:nvSpPr>
        <p:spPr>
          <a:xfrm>
            <a:off x="628650" y="1097280"/>
            <a:ext cx="7886700" cy="3480505"/>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1200"/>
              </a:spcBef>
              <a:spcAft>
                <a:spcPts val="0"/>
              </a:spcAft>
              <a:buClr>
                <a:schemeClr val="dk1"/>
              </a:buClr>
              <a:buSzPts val="2000"/>
              <a:buChar char="○"/>
              <a:defRPr sz="2000"/>
            </a:lvl2pPr>
            <a:lvl3pPr marL="1371600" lvl="2" indent="-342900" algn="l">
              <a:lnSpc>
                <a:spcPct val="90000"/>
              </a:lnSpc>
              <a:spcBef>
                <a:spcPts val="1200"/>
              </a:spcBef>
              <a:spcAft>
                <a:spcPts val="0"/>
              </a:spcAft>
              <a:buClr>
                <a:schemeClr val="dk1"/>
              </a:buClr>
              <a:buSzPts val="1800"/>
              <a:buChar char="■"/>
              <a:defRPr sz="1800"/>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pic>
        <p:nvPicPr>
          <p:cNvPr id="297" name="Google Shape;297;p38"/>
          <p:cNvPicPr preferRelativeResize="0"/>
          <p:nvPr/>
        </p:nvPicPr>
        <p:blipFill rotWithShape="1">
          <a:blip r:embed="rId3">
            <a:alphaModFix/>
          </a:blip>
          <a:srcRect/>
          <a:stretch/>
        </p:blipFill>
        <p:spPr>
          <a:xfrm>
            <a:off x="7772400" y="4629150"/>
            <a:ext cx="857250" cy="364439"/>
          </a:xfrm>
          <a:prstGeom prst="rect">
            <a:avLst/>
          </a:prstGeom>
          <a:noFill/>
          <a:ln>
            <a:noFill/>
          </a:ln>
        </p:spPr>
      </p:pic>
      <p:sp>
        <p:nvSpPr>
          <p:cNvPr id="298" name="Google Shape;298;p38"/>
          <p:cNvSpPr txBox="1">
            <a:spLocks noGrp="1"/>
          </p:cNvSpPr>
          <p:nvPr>
            <p:ph type="sldNum" idx="12"/>
          </p:nvPr>
        </p:nvSpPr>
        <p:spPr>
          <a:xfrm>
            <a:off x="223071" y="4820263"/>
            <a:ext cx="2057400" cy="273844"/>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99"/>
        <p:cNvGrpSpPr/>
        <p:nvPr/>
      </p:nvGrpSpPr>
      <p:grpSpPr>
        <a:xfrm>
          <a:off x="0" y="0"/>
          <a:ext cx="0" cy="0"/>
          <a:chOff x="0" y="0"/>
          <a:chExt cx="0" cy="0"/>
        </a:xfrm>
      </p:grpSpPr>
      <p:pic>
        <p:nvPicPr>
          <p:cNvPr id="300" name="Google Shape;300;p39"/>
          <p:cNvPicPr preferRelativeResize="0"/>
          <p:nvPr/>
        </p:nvPicPr>
        <p:blipFill rotWithShape="1">
          <a:blip r:embed="rId2">
            <a:alphaModFix/>
          </a:blip>
          <a:srcRect/>
          <a:stretch/>
        </p:blipFill>
        <p:spPr>
          <a:xfrm>
            <a:off x="0" y="0"/>
            <a:ext cx="6857999" cy="5143499"/>
          </a:xfrm>
          <a:prstGeom prst="rect">
            <a:avLst/>
          </a:prstGeom>
          <a:noFill/>
          <a:ln>
            <a:noFill/>
          </a:ln>
        </p:spPr>
      </p:pic>
      <p:sp>
        <p:nvSpPr>
          <p:cNvPr id="301" name="Google Shape;301;p39"/>
          <p:cNvSpPr txBox="1">
            <a:spLocks noGrp="1"/>
          </p:cNvSpPr>
          <p:nvPr>
            <p:ph type="ctrTitle"/>
          </p:nvPr>
        </p:nvSpPr>
        <p:spPr>
          <a:xfrm>
            <a:off x="685800" y="1946787"/>
            <a:ext cx="7772400" cy="1753215"/>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p39"/>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 name="Google Shape;31;p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4" name="Google Shape;34;p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5" name="Google Shape;35;p5"/>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45" name="Google Shape;45;p6"/>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54" name="Google Shape;54;p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57" name="Google Shape;57;p7"/>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8" name="Google Shape;58;p7"/>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7"/>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0" name="Google Shape;60;p7"/>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61" name="Google Shape;61;p7"/>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67" name="Google Shape;67;p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1" name="Google Shape;71;p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5" name="Google Shape;75;p1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76" name="Google Shape;76;p1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7" name="Google Shape;77;p10"/>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2" name="Google Shape;82;p10"/>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0"/>
          <p:cNvSpPr txBox="1">
            <a:spLocks noGrp="1"/>
          </p:cNvSpPr>
          <p:nvPr>
            <p:ph type="subTitle" idx="2"/>
          </p:nvPr>
        </p:nvSpPr>
        <p:spPr>
          <a:xfrm>
            <a:off x="3818850" y="20290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0"/>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0"/>
          <p:cNvSpPr txBox="1">
            <a:spLocks noGrp="1"/>
          </p:cNvSpPr>
          <p:nvPr>
            <p:ph type="subTitle" idx="4"/>
          </p:nvPr>
        </p:nvSpPr>
        <p:spPr>
          <a:xfrm>
            <a:off x="7175700" y="20291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0"/>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lvl1pPr lvl="0">
              <a:spcBef>
                <a:spcPts val="0"/>
              </a:spcBef>
              <a:spcAft>
                <a:spcPts val="0"/>
              </a:spcAft>
              <a:buSzPts val="800"/>
              <a:buNone/>
              <a:defRPr sz="1400">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87" name="Google Shape;87;p10"/>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8" name="Google Shape;88;p10"/>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9" name="Google Shape;89;p10"/>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0" name="Google Shape;90;p10"/>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1" name="Google Shape;91;p10"/>
          <p:cNvSpPr txBox="1">
            <a:spLocks noGrp="1"/>
          </p:cNvSpPr>
          <p:nvPr>
            <p:ph type="subTitle" idx="13"/>
          </p:nvPr>
        </p:nvSpPr>
        <p:spPr>
          <a:xfrm>
            <a:off x="295725" y="2029200"/>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Streamlined UIP </a:t>
            </a:r>
            <a:endParaRPr/>
          </a:p>
          <a:p>
            <a:pPr marL="0" lvl="0" indent="0" algn="ctr" rtl="0">
              <a:spcBef>
                <a:spcPts val="0"/>
              </a:spcBef>
              <a:spcAft>
                <a:spcPts val="0"/>
              </a:spcAft>
              <a:buNone/>
            </a:pPr>
            <a:r>
              <a:rPr lang="en"/>
              <a:t>101</a:t>
            </a:r>
            <a:endParaRPr sz="4000">
              <a:solidFill>
                <a:schemeClr val="lt1"/>
              </a:solidFill>
              <a:latin typeface="Rockwell"/>
              <a:ea typeface="Rockwell"/>
              <a:cs typeface="Rockwell"/>
              <a:sym typeface="Rockwell"/>
            </a:endParaRPr>
          </a:p>
        </p:txBody>
      </p:sp>
      <p:sp>
        <p:nvSpPr>
          <p:cNvPr id="308" name="Google Shape;308;p4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sz="2600"/>
              <a:t>Student Performance Priorities and Targets</a:t>
            </a:r>
            <a:endParaRPr sz="2600">
              <a:solidFill>
                <a:schemeClr val="lt1"/>
              </a:solidFill>
              <a:latin typeface="Calibri"/>
              <a:ea typeface="Calibri"/>
              <a:cs typeface="Calibri"/>
              <a:sym typeface="Calibri"/>
            </a:endParaRPr>
          </a:p>
        </p:txBody>
      </p:sp>
      <p:cxnSp>
        <p:nvCxnSpPr>
          <p:cNvPr id="309" name="Google Shape;309;p4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pic>
        <p:nvPicPr>
          <p:cNvPr id="2" name="SPPs and Targets Audio Recording">
            <a:hlinkClick r:id="" action="ppaction://media"/>
            <a:extLst>
              <a:ext uri="{FF2B5EF4-FFF2-40B4-BE49-F238E27FC236}">
                <a16:creationId xmlns:a16="http://schemas.microsoft.com/office/drawing/2014/main" id="{DFC7D859-9578-EF81-AF6D-EF145EC1DB8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3600" y="4195725"/>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Font typeface="Arial"/>
              <a:buNone/>
            </a:pPr>
            <a:r>
              <a:rPr lang="en" sz="3200"/>
              <a:t>Common Misconceptions</a:t>
            </a:r>
            <a:endParaRPr sz="3200"/>
          </a:p>
        </p:txBody>
      </p:sp>
      <p:sp>
        <p:nvSpPr>
          <p:cNvPr id="417" name="Google Shape;417;p49"/>
          <p:cNvSpPr txBox="1"/>
          <p:nvPr/>
        </p:nvSpPr>
        <p:spPr>
          <a:xfrm>
            <a:off x="3000375" y="1469569"/>
            <a:ext cx="4204500" cy="34627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8" name="Google Shape;418;p49"/>
          <p:cNvSpPr txBox="1"/>
          <p:nvPr/>
        </p:nvSpPr>
        <p:spPr>
          <a:xfrm>
            <a:off x="853035" y="900233"/>
            <a:ext cx="7557000" cy="3724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b="1" i="1" u="none" strike="noStrike" cap="none">
                <a:solidFill>
                  <a:srgbClr val="000000"/>
                </a:solidFill>
                <a:latin typeface="Calibri"/>
                <a:ea typeface="Calibri"/>
                <a:cs typeface="Calibri"/>
                <a:sym typeface="Calibri"/>
              </a:rPr>
              <a:t>The target setting process </a:t>
            </a:r>
            <a:r>
              <a:rPr lang="en" b="1" i="1">
                <a:latin typeface="Calibri"/>
                <a:ea typeface="Calibri"/>
                <a:cs typeface="Calibri"/>
                <a:sym typeface="Calibri"/>
              </a:rPr>
              <a:t>should be</a:t>
            </a:r>
            <a:r>
              <a:rPr lang="en" b="1" i="1" u="none" strike="noStrike" cap="none">
                <a:solidFill>
                  <a:srgbClr val="000000"/>
                </a:solidFill>
                <a:latin typeface="Calibri"/>
                <a:ea typeface="Calibri"/>
                <a:cs typeface="Calibri"/>
                <a:sym typeface="Calibri"/>
              </a:rPr>
              <a:t> limited to state assessment data </a:t>
            </a:r>
            <a:endParaRPr/>
          </a:p>
          <a:p>
            <a:pPr marL="0" marR="0" lvl="0" indent="0" algn="l" rtl="0">
              <a:lnSpc>
                <a:spcPct val="100000"/>
              </a:lnSpc>
              <a:spcBef>
                <a:spcPts val="0"/>
              </a:spcBef>
              <a:spcAft>
                <a:spcPts val="0"/>
              </a:spcAft>
              <a:buNone/>
            </a:pPr>
            <a:r>
              <a:rPr lang="en" b="0" i="0" u="none" strike="noStrike" cap="none">
                <a:solidFill>
                  <a:srgbClr val="000000"/>
                </a:solidFill>
                <a:latin typeface="Calibri"/>
                <a:ea typeface="Calibri"/>
                <a:cs typeface="Calibri"/>
                <a:sym typeface="Calibri"/>
              </a:rPr>
              <a:t>Both state and local data can be used for target setting.  This includes non-assessment data (e.g., attendance). </a:t>
            </a:r>
            <a:endParaRPr/>
          </a:p>
          <a:p>
            <a:pPr marL="457200" marR="0" lvl="0" indent="-330200" algn="l" rtl="0">
              <a:lnSpc>
                <a:spcPct val="100000"/>
              </a:lnSpc>
              <a:spcBef>
                <a:spcPts val="0"/>
              </a:spcBef>
              <a:spcAft>
                <a:spcPts val="0"/>
              </a:spcAft>
              <a:buClr>
                <a:srgbClr val="000000"/>
              </a:buClr>
              <a:buSzPts val="2000"/>
              <a:buFont typeface="Arial"/>
              <a:buNone/>
            </a:pPr>
            <a:endParaRPr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 b="1" i="1" u="none" strike="noStrike" cap="none">
                <a:solidFill>
                  <a:srgbClr val="000000"/>
                </a:solidFill>
                <a:latin typeface="Calibri"/>
                <a:ea typeface="Calibri"/>
                <a:cs typeface="Calibri"/>
                <a:sym typeface="Calibri"/>
              </a:rPr>
              <a:t>Target setting is limited to the school level </a:t>
            </a:r>
            <a:endParaRPr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 b="0" i="0" u="none" strike="noStrike" cap="none">
                <a:solidFill>
                  <a:srgbClr val="000000"/>
                </a:solidFill>
                <a:latin typeface="Calibri"/>
                <a:ea typeface="Calibri"/>
                <a:cs typeface="Calibri"/>
                <a:sym typeface="Calibri"/>
              </a:rPr>
              <a:t>Targets should be established in relation to the groups identified by your priority performance </a:t>
            </a:r>
            <a:r>
              <a:rPr lang="en">
                <a:latin typeface="Calibri"/>
                <a:ea typeface="Calibri"/>
                <a:cs typeface="Calibri"/>
                <a:sym typeface="Calibri"/>
              </a:rPr>
              <a:t>prioritie</a:t>
            </a:r>
            <a:r>
              <a:rPr lang="en" b="0" i="0" u="none" strike="noStrike" cap="none">
                <a:solidFill>
                  <a:srgbClr val="000000"/>
                </a:solidFill>
                <a:latin typeface="Calibri"/>
                <a:ea typeface="Calibri"/>
                <a:cs typeface="Calibri"/>
                <a:sym typeface="Calibri"/>
              </a:rPr>
              <a:t>s.  So, the inclusion of disaggregated targets is encouraged (e.g., FRL, ELL, achievement level).</a:t>
            </a:r>
            <a:endParaRPr/>
          </a:p>
          <a:p>
            <a:pPr marL="0" marR="0" lvl="0" indent="0" algn="l" rtl="0">
              <a:lnSpc>
                <a:spcPct val="100000"/>
              </a:lnSpc>
              <a:spcBef>
                <a:spcPts val="0"/>
              </a:spcBef>
              <a:spcAft>
                <a:spcPts val="0"/>
              </a:spcAft>
              <a:buNone/>
            </a:pPr>
            <a:endParaRPr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 b="1" i="1" u="none" strike="noStrike" cap="none">
                <a:solidFill>
                  <a:srgbClr val="000000"/>
                </a:solidFill>
                <a:latin typeface="Calibri"/>
                <a:ea typeface="Calibri"/>
                <a:cs typeface="Calibri"/>
                <a:sym typeface="Calibri"/>
              </a:rPr>
              <a:t>Using the same target is appropriate for all monitored outcomes.</a:t>
            </a:r>
            <a:endParaRPr/>
          </a:p>
          <a:p>
            <a:pPr marL="0" marR="0" lvl="0" indent="0" algn="l" rtl="0">
              <a:lnSpc>
                <a:spcPct val="100000"/>
              </a:lnSpc>
              <a:spcBef>
                <a:spcPts val="0"/>
              </a:spcBef>
              <a:spcAft>
                <a:spcPts val="0"/>
              </a:spcAft>
              <a:buNone/>
            </a:pPr>
            <a:r>
              <a:rPr lang="en" b="0" i="0" u="none" strike="noStrike" cap="none">
                <a:solidFill>
                  <a:srgbClr val="000000"/>
                </a:solidFill>
                <a:latin typeface="Calibri"/>
                <a:ea typeface="Calibri"/>
                <a:cs typeface="Calibri"/>
                <a:sym typeface="Calibri"/>
              </a:rPr>
              <a:t>Improvement strategies impact assessment outcomes differentially with annual results impacted by fidelity of implementation.  </a:t>
            </a:r>
            <a:endParaRPr/>
          </a:p>
          <a:p>
            <a:pPr marL="0" marR="0" lvl="0" indent="0" algn="l" rtl="0">
              <a:lnSpc>
                <a:spcPct val="100000"/>
              </a:lnSpc>
              <a:spcBef>
                <a:spcPts val="0"/>
              </a:spcBef>
              <a:spcAft>
                <a:spcPts val="0"/>
              </a:spcAft>
              <a:buNone/>
            </a:pPr>
            <a:endParaRPr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 b="1" i="1" u="none" strike="noStrike" cap="none">
                <a:solidFill>
                  <a:srgbClr val="000000"/>
                </a:solidFill>
                <a:latin typeface="Calibri"/>
                <a:ea typeface="Calibri"/>
                <a:cs typeface="Calibri"/>
                <a:sym typeface="Calibri"/>
              </a:rPr>
              <a:t>Growth on state assessments is incremental</a:t>
            </a:r>
            <a:endParaRPr/>
          </a:p>
          <a:p>
            <a:pPr marL="0" marR="0" lvl="0" indent="0" algn="l" rtl="0">
              <a:lnSpc>
                <a:spcPct val="100000"/>
              </a:lnSpc>
              <a:spcBef>
                <a:spcPts val="0"/>
              </a:spcBef>
              <a:spcAft>
                <a:spcPts val="0"/>
              </a:spcAft>
              <a:buNone/>
            </a:pPr>
            <a:r>
              <a:rPr lang="en" b="0" i="0" u="none" strike="noStrike" cap="none">
                <a:solidFill>
                  <a:srgbClr val="000000"/>
                </a:solidFill>
                <a:latin typeface="Calibri"/>
                <a:ea typeface="Calibri"/>
                <a:cs typeface="Calibri"/>
                <a:sym typeface="Calibri"/>
              </a:rPr>
              <a:t>Student growth percentiles on state assessments are determined using a normative approach.  So, growth targets are better defined in relation to state defined expectations. </a:t>
            </a:r>
            <a:endParaRPr/>
          </a:p>
          <a:p>
            <a:pPr marL="0" marR="0" lvl="0" indent="0" algn="l"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p:txBody>
      </p:sp>
      <p:pic>
        <p:nvPicPr>
          <p:cNvPr id="419" name="Google Shape;419;p49" descr="Badge 1 with solid fill"/>
          <p:cNvPicPr preferRelativeResize="0"/>
          <p:nvPr/>
        </p:nvPicPr>
        <p:blipFill rotWithShape="1">
          <a:blip r:embed="rId3">
            <a:alphaModFix/>
          </a:blip>
          <a:srcRect/>
          <a:stretch/>
        </p:blipFill>
        <p:spPr>
          <a:xfrm>
            <a:off x="237676" y="977874"/>
            <a:ext cx="499364" cy="499364"/>
          </a:xfrm>
          <a:prstGeom prst="rect">
            <a:avLst/>
          </a:prstGeom>
          <a:noFill/>
          <a:ln>
            <a:noFill/>
          </a:ln>
        </p:spPr>
      </p:pic>
      <p:pic>
        <p:nvPicPr>
          <p:cNvPr id="420" name="Google Shape;420;p49" descr="Badge with solid fill"/>
          <p:cNvPicPr preferRelativeResize="0"/>
          <p:nvPr/>
        </p:nvPicPr>
        <p:blipFill rotWithShape="1">
          <a:blip r:embed="rId4">
            <a:alphaModFix/>
          </a:blip>
          <a:srcRect/>
          <a:stretch/>
        </p:blipFill>
        <p:spPr>
          <a:xfrm>
            <a:off x="202367" y="1948944"/>
            <a:ext cx="499364" cy="499364"/>
          </a:xfrm>
          <a:prstGeom prst="rect">
            <a:avLst/>
          </a:prstGeom>
          <a:noFill/>
          <a:ln>
            <a:noFill/>
          </a:ln>
        </p:spPr>
      </p:pic>
      <p:pic>
        <p:nvPicPr>
          <p:cNvPr id="421" name="Google Shape;421;p49" descr="Badge 3 with solid fill"/>
          <p:cNvPicPr preferRelativeResize="0"/>
          <p:nvPr/>
        </p:nvPicPr>
        <p:blipFill rotWithShape="1">
          <a:blip r:embed="rId5">
            <a:alphaModFix/>
          </a:blip>
          <a:srcRect/>
          <a:stretch/>
        </p:blipFill>
        <p:spPr>
          <a:xfrm>
            <a:off x="202367" y="3027198"/>
            <a:ext cx="499364" cy="499364"/>
          </a:xfrm>
          <a:prstGeom prst="rect">
            <a:avLst/>
          </a:prstGeom>
          <a:noFill/>
          <a:ln>
            <a:noFill/>
          </a:ln>
        </p:spPr>
      </p:pic>
      <p:pic>
        <p:nvPicPr>
          <p:cNvPr id="422" name="Google Shape;422;p49" descr="Badge 4 with solid fill"/>
          <p:cNvPicPr preferRelativeResize="0"/>
          <p:nvPr/>
        </p:nvPicPr>
        <p:blipFill rotWithShape="1">
          <a:blip r:embed="rId6">
            <a:alphaModFix/>
          </a:blip>
          <a:srcRect/>
          <a:stretch/>
        </p:blipFill>
        <p:spPr>
          <a:xfrm>
            <a:off x="194509" y="3871981"/>
            <a:ext cx="515085" cy="515085"/>
          </a:xfrm>
          <a:prstGeom prst="rect">
            <a:avLst/>
          </a:prstGeom>
          <a:noFill/>
          <a:ln>
            <a:noFill/>
          </a:ln>
        </p:spPr>
      </p:pic>
      <p:sp>
        <p:nvSpPr>
          <p:cNvPr id="423" name="Google Shape;423;p4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0"/>
          <p:cNvSpPr txBox="1"/>
          <p:nvPr/>
        </p:nvSpPr>
        <p:spPr>
          <a:xfrm>
            <a:off x="651200" y="1190475"/>
            <a:ext cx="7867200" cy="33246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SPPs focus your improvement efforts on the priorities you’d most like to improve</a:t>
            </a: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SPPs frame investigation into root cause analysis</a:t>
            </a: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SPPs define clear performance efforts and support strong target setting and interim measures</a:t>
            </a: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Targets allow us to determine if our strategy is working for all students and/or certain groups of students.</a:t>
            </a:r>
            <a:endParaRPr sz="24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Interim Measures allow us to measure progress while providing a signal for a need to adjust our strategies. </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30" name="Google Shape;430;p50"/>
          <p:cNvSpPr txBox="1">
            <a:spLocks noGrp="1"/>
          </p:cNvSpPr>
          <p:nvPr>
            <p:ph type="title"/>
          </p:nvPr>
        </p:nvSpPr>
        <p:spPr>
          <a:xfrm>
            <a:off x="213075" y="228600"/>
            <a:ext cx="88767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Font typeface="Arial"/>
              <a:buNone/>
            </a:pPr>
            <a:r>
              <a:rPr lang="en" sz="2800"/>
              <a:t>Why Student Performance Priorities &amp; Targets Matter</a:t>
            </a:r>
            <a:endParaRPr sz="2800"/>
          </a:p>
        </p:txBody>
      </p:sp>
      <p:sp>
        <p:nvSpPr>
          <p:cNvPr id="431" name="Google Shape;431;p5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1"/>
          <p:cNvSpPr txBox="1">
            <a:spLocks noGrp="1"/>
          </p:cNvSpPr>
          <p:nvPr>
            <p:ph type="title"/>
          </p:nvPr>
        </p:nvSpPr>
        <p:spPr>
          <a:xfrm>
            <a:off x="461400" y="1457325"/>
            <a:ext cx="8520600" cy="1245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Email any questions to uiphelp@cde.state.co.us</a:t>
            </a:r>
            <a:endParaRPr>
              <a:solidFill>
                <a:schemeClr val="dk1"/>
              </a:solidFill>
            </a:endParaRPr>
          </a:p>
        </p:txBody>
      </p:sp>
      <p:sp>
        <p:nvSpPr>
          <p:cNvPr id="438" name="Google Shape;438;p5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12</a:t>
            </a:fld>
            <a:endParaRPr/>
          </a:p>
        </p:txBody>
      </p:sp>
      <p:sp>
        <p:nvSpPr>
          <p:cNvPr id="439" name="Google Shape;439;p51"/>
          <p:cNvSpPr txBox="1"/>
          <p:nvPr/>
        </p:nvSpPr>
        <p:spPr>
          <a:xfrm>
            <a:off x="715275" y="226250"/>
            <a:ext cx="5410200" cy="4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a:solidFill>
                  <a:schemeClr val="lt1"/>
                </a:solidFill>
                <a:latin typeface="Rockwell"/>
                <a:ea typeface="Rockwell"/>
                <a:cs typeface="Rockwell"/>
                <a:sym typeface="Rockwell"/>
              </a:rPr>
              <a:t>Thank you for your time!</a:t>
            </a:r>
            <a:endParaRPr sz="2000">
              <a:solidFill>
                <a:schemeClr val="lt1"/>
              </a:solidFill>
              <a:latin typeface="Rockwell"/>
              <a:ea typeface="Rockwell"/>
              <a:cs typeface="Rockwell"/>
              <a:sym typeface="Rockwell"/>
            </a:endParaRPr>
          </a:p>
          <a:p>
            <a:pPr marL="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444"/>
        <p:cNvGrpSpPr/>
        <p:nvPr/>
      </p:nvGrpSpPr>
      <p:grpSpPr>
        <a:xfrm>
          <a:off x="0" y="0"/>
          <a:ext cx="0" cy="0"/>
          <a:chOff x="0" y="0"/>
          <a:chExt cx="0" cy="0"/>
        </a:xfrm>
      </p:grpSpPr>
      <p:sp>
        <p:nvSpPr>
          <p:cNvPr id="445" name="Google Shape;445;p52"/>
          <p:cNvSpPr/>
          <p:nvPr/>
        </p:nvSpPr>
        <p:spPr>
          <a:xfrm>
            <a:off x="6624300" y="166650"/>
            <a:ext cx="2286600" cy="678150"/>
          </a:xfrm>
          <a:prstGeom prst="roundRect">
            <a:avLst>
              <a:gd name="adj" fmla="val 16667"/>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Calibri"/>
                <a:ea typeface="Calibri"/>
                <a:cs typeface="Calibri"/>
                <a:sym typeface="Calibri"/>
              </a:rPr>
              <a:t>Interim Measures</a:t>
            </a:r>
            <a:endParaRPr sz="2400" b="1">
              <a:latin typeface="Calibri"/>
              <a:ea typeface="Calibri"/>
              <a:cs typeface="Calibri"/>
              <a:sym typeface="Calibri"/>
            </a:endParaRPr>
          </a:p>
        </p:txBody>
      </p:sp>
      <p:sp>
        <p:nvSpPr>
          <p:cNvPr id="446" name="Google Shape;446;p52"/>
          <p:cNvSpPr txBox="1"/>
          <p:nvPr/>
        </p:nvSpPr>
        <p:spPr>
          <a:xfrm>
            <a:off x="804775" y="1181438"/>
            <a:ext cx="6881400" cy="263205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Calibri"/>
                <a:ea typeface="Calibri"/>
                <a:cs typeface="Calibri"/>
                <a:sym typeface="Calibri"/>
              </a:rPr>
              <a:t>Are measures that allow us to:</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look at student outcomes relative to our established targets.</a:t>
            </a:r>
            <a:endParaRPr sz="2400">
              <a:latin typeface="Calibri"/>
              <a:ea typeface="Calibri"/>
              <a:cs typeface="Calibri"/>
              <a:sym typeface="Calibri"/>
            </a:endParaRPr>
          </a:p>
          <a:p>
            <a:pPr marL="457200" lvl="0" indent="0" algn="l" rtl="0">
              <a:spcBef>
                <a:spcPts val="0"/>
              </a:spcBef>
              <a:spcAft>
                <a:spcPts val="0"/>
              </a:spcAft>
              <a:buNone/>
            </a:pP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Measure how student performance outcomes are changing.</a:t>
            </a:r>
            <a:endParaRPr sz="2400">
              <a:latin typeface="Calibri"/>
              <a:ea typeface="Calibri"/>
              <a:cs typeface="Calibri"/>
              <a:sym typeface="Calibri"/>
            </a:endParaRPr>
          </a:p>
          <a:p>
            <a:pPr marL="457200" lvl="0" indent="0" algn="l" rtl="0">
              <a:spcBef>
                <a:spcPts val="0"/>
              </a:spcBef>
              <a:spcAft>
                <a:spcPts val="0"/>
              </a:spcAft>
              <a:buNone/>
            </a:pP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Tell us whether our strategy is effective.</a:t>
            </a:r>
            <a:endParaRPr sz="2400">
              <a:latin typeface="Calibri"/>
              <a:ea typeface="Calibri"/>
              <a:cs typeface="Calibri"/>
              <a:sym typeface="Calibri"/>
            </a:endParaRPr>
          </a:p>
        </p:txBody>
      </p:sp>
      <p:sp>
        <p:nvSpPr>
          <p:cNvPr id="447" name="Google Shape;447;p5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 sz="3200"/>
              <a:t>What are interim measures?</a:t>
            </a:r>
            <a:endParaRPr sz="3200"/>
          </a:p>
        </p:txBody>
      </p:sp>
      <p:sp>
        <p:nvSpPr>
          <p:cNvPr id="448" name="Google Shape;448;p5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5"/>
                                        </p:tgtEl>
                                        <p:attrNameLst>
                                          <p:attrName>style.visibility</p:attrName>
                                        </p:attrNameLst>
                                      </p:cBhvr>
                                      <p:to>
                                        <p:strVal val="visible"/>
                                      </p:to>
                                    </p:set>
                                    <p:animEffect transition="in" filter="fade">
                                      <p:cBhvr>
                                        <p:cTn id="7" dur="1000"/>
                                        <p:tgtEl>
                                          <p:spTgt spid="445"/>
                                        </p:tgtEl>
                                      </p:cBhvr>
                                    </p:animEffect>
                                  </p:childTnLst>
                                </p:cTn>
                              </p:par>
                              <p:par>
                                <p:cTn id="8" presetID="10" presetClass="entr" presetSubtype="0" fill="hold" nodeType="withEffect">
                                  <p:stCondLst>
                                    <p:cond delay="0"/>
                                  </p:stCondLst>
                                  <p:childTnLst>
                                    <p:set>
                                      <p:cBhvr>
                                        <p:cTn id="9" dur="1" fill="hold">
                                          <p:stCondLst>
                                            <p:cond delay="0"/>
                                          </p:stCondLst>
                                        </p:cTn>
                                        <p:tgtEl>
                                          <p:spTgt spid="446"/>
                                        </p:tgtEl>
                                        <p:attrNameLst>
                                          <p:attrName>style.visibility</p:attrName>
                                        </p:attrNameLst>
                                      </p:cBhvr>
                                      <p:to>
                                        <p:strVal val="visible"/>
                                      </p:to>
                                    </p:set>
                                    <p:animEffect transition="in" filter="fade">
                                      <p:cBhvr>
                                        <p:cTn id="10" dur="10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453"/>
        <p:cNvGrpSpPr/>
        <p:nvPr/>
      </p:nvGrpSpPr>
      <p:grpSpPr>
        <a:xfrm>
          <a:off x="0" y="0"/>
          <a:ext cx="0" cy="0"/>
          <a:chOff x="0" y="0"/>
          <a:chExt cx="0" cy="0"/>
        </a:xfrm>
      </p:grpSpPr>
      <p:sp>
        <p:nvSpPr>
          <p:cNvPr id="454" name="Google Shape;454;p5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Font typeface="Arial"/>
              <a:buNone/>
            </a:pPr>
            <a:r>
              <a:rPr lang="en" sz="3200"/>
              <a:t>Examples of Targets</a:t>
            </a:r>
            <a:endParaRPr sz="3200"/>
          </a:p>
        </p:txBody>
      </p:sp>
      <p:sp>
        <p:nvSpPr>
          <p:cNvPr id="455" name="Google Shape;455;p53"/>
          <p:cNvSpPr txBox="1"/>
          <p:nvPr/>
        </p:nvSpPr>
        <p:spPr>
          <a:xfrm>
            <a:off x="3000375" y="1469569"/>
            <a:ext cx="4204500" cy="34627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6" name="Google Shape;456;p53"/>
          <p:cNvSpPr txBox="1">
            <a:spLocks noGrp="1"/>
          </p:cNvSpPr>
          <p:nvPr>
            <p:ph type="body" idx="4294967295"/>
          </p:nvPr>
        </p:nvSpPr>
        <p:spPr>
          <a:xfrm>
            <a:off x="727115" y="1091765"/>
            <a:ext cx="7886700" cy="3480525"/>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1000"/>
              </a:spcBef>
              <a:spcAft>
                <a:spcPts val="0"/>
              </a:spcAft>
              <a:buSzPts val="2400"/>
              <a:buNone/>
            </a:pPr>
            <a:r>
              <a:rPr lang="en" b="1"/>
              <a:t>Targets </a:t>
            </a:r>
            <a:r>
              <a:rPr lang="en"/>
              <a:t>define desired student outcomes for two school years and align directly to the priority performance priorities.  For instance, if a Student Performance Priority is</a:t>
            </a:r>
            <a:endParaRPr/>
          </a:p>
          <a:p>
            <a:pPr marL="457200" lvl="0" indent="0" algn="l" rtl="0">
              <a:lnSpc>
                <a:spcPct val="90000"/>
              </a:lnSpc>
              <a:spcBef>
                <a:spcPts val="1000"/>
              </a:spcBef>
              <a:spcAft>
                <a:spcPts val="0"/>
              </a:spcAft>
              <a:buSzPts val="2400"/>
              <a:buNone/>
            </a:pPr>
            <a:r>
              <a:rPr lang="en" sz="2300" i="1"/>
              <a:t>CMAS English Growth and Status are below state and district average (25 MGP and mean scale score of 729, respectively).</a:t>
            </a:r>
            <a:endParaRPr sz="2300" i="1"/>
          </a:p>
          <a:p>
            <a:pPr marL="0" lvl="0" indent="0" algn="l" rtl="0">
              <a:lnSpc>
                <a:spcPct val="90000"/>
              </a:lnSpc>
              <a:spcBef>
                <a:spcPts val="1000"/>
              </a:spcBef>
              <a:spcAft>
                <a:spcPts val="0"/>
              </a:spcAft>
              <a:buSzPts val="2400"/>
              <a:buNone/>
            </a:pPr>
            <a:r>
              <a:rPr lang="en"/>
              <a:t>Then the annual targets might be</a:t>
            </a:r>
            <a:endParaRPr/>
          </a:p>
          <a:p>
            <a:pPr marL="0" lvl="0" indent="0" algn="l" rtl="0">
              <a:lnSpc>
                <a:spcPct val="90000"/>
              </a:lnSpc>
              <a:spcBef>
                <a:spcPts val="1000"/>
              </a:spcBef>
              <a:spcAft>
                <a:spcPts val="0"/>
              </a:spcAft>
              <a:buSzPts val="2400"/>
              <a:buNone/>
            </a:pPr>
            <a:endParaRPr/>
          </a:p>
        </p:txBody>
      </p:sp>
      <p:graphicFrame>
        <p:nvGraphicFramePr>
          <p:cNvPr id="457" name="Google Shape;457;p53"/>
          <p:cNvGraphicFramePr/>
          <p:nvPr/>
        </p:nvGraphicFramePr>
        <p:xfrm>
          <a:off x="424873" y="2971388"/>
          <a:ext cx="3000000" cy="3000000"/>
        </p:xfrm>
        <a:graphic>
          <a:graphicData uri="http://schemas.openxmlformats.org/drawingml/2006/table">
            <a:tbl>
              <a:tblPr>
                <a:noFill/>
                <a:tableStyleId>{1D1FB715-3452-40BA-838F-6D6E541B07D7}</a:tableStyleId>
              </a:tblPr>
              <a:tblGrid>
                <a:gridCol w="1108375">
                  <a:extLst>
                    <a:ext uri="{9D8B030D-6E8A-4147-A177-3AD203B41FA5}">
                      <a16:colId xmlns:a16="http://schemas.microsoft.com/office/drawing/2014/main" val="20000"/>
                    </a:ext>
                  </a:extLst>
                </a:gridCol>
                <a:gridCol w="3864500">
                  <a:extLst>
                    <a:ext uri="{9D8B030D-6E8A-4147-A177-3AD203B41FA5}">
                      <a16:colId xmlns:a16="http://schemas.microsoft.com/office/drawing/2014/main" val="20001"/>
                    </a:ext>
                  </a:extLst>
                </a:gridCol>
                <a:gridCol w="3117625">
                  <a:extLst>
                    <a:ext uri="{9D8B030D-6E8A-4147-A177-3AD203B41FA5}">
                      <a16:colId xmlns:a16="http://schemas.microsoft.com/office/drawing/2014/main" val="20002"/>
                    </a:ext>
                  </a:extLst>
                </a:gridCol>
              </a:tblGrid>
              <a:tr h="326850">
                <a:tc>
                  <a:txBody>
                    <a:bodyPr/>
                    <a:lstStyle/>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txBody>
                  <a:tcPr marL="91425" marR="91425" marT="68575" marB="68575"/>
                </a:tc>
                <a:tc>
                  <a:txBody>
                    <a:bodyPr/>
                    <a:lstStyle/>
                    <a:p>
                      <a:pPr marL="0" marR="0" lvl="0" indent="0" algn="l" rtl="0">
                        <a:lnSpc>
                          <a:spcPct val="100000"/>
                        </a:lnSpc>
                        <a:spcBef>
                          <a:spcPts val="0"/>
                        </a:spcBef>
                        <a:spcAft>
                          <a:spcPts val="0"/>
                        </a:spcAft>
                        <a:buClr>
                          <a:srgbClr val="000000"/>
                        </a:buClr>
                        <a:buSzPts val="1500"/>
                        <a:buFont typeface="Arial"/>
                        <a:buNone/>
                      </a:pPr>
                      <a:r>
                        <a:rPr lang="en" sz="1500" b="1" u="none" strike="noStrike" cap="none">
                          <a:latin typeface="Calibri"/>
                          <a:ea typeface="Calibri"/>
                          <a:cs typeface="Calibri"/>
                          <a:sym typeface="Calibri"/>
                        </a:rPr>
                        <a:t>ELA Growth</a:t>
                      </a:r>
                      <a:endParaRPr sz="1500" b="1" u="none" strike="noStrike" cap="none">
                        <a:latin typeface="Calibri"/>
                        <a:ea typeface="Calibri"/>
                        <a:cs typeface="Calibri"/>
                        <a:sym typeface="Calibri"/>
                      </a:endParaRPr>
                    </a:p>
                  </a:txBody>
                  <a:tcPr marL="91425" marR="91425" marT="68575" marB="68575">
                    <a:solidFill>
                      <a:srgbClr val="D9EAD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1500" b="1" u="none" strike="noStrike" cap="none">
                          <a:latin typeface="Calibri"/>
                          <a:ea typeface="Calibri"/>
                          <a:cs typeface="Calibri"/>
                          <a:sym typeface="Calibri"/>
                        </a:rPr>
                        <a:t>ELA Mean Scale Score</a:t>
                      </a:r>
                      <a:endParaRPr sz="1500" b="1" u="none" strike="noStrike" cap="none">
                        <a:latin typeface="Calibri"/>
                        <a:ea typeface="Calibri"/>
                        <a:cs typeface="Calibri"/>
                        <a:sym typeface="Calibri"/>
                      </a:endParaRPr>
                    </a:p>
                  </a:txBody>
                  <a:tcPr marL="91425" marR="91425" marT="68575" marB="68575">
                    <a:solidFill>
                      <a:srgbClr val="EAD1DC"/>
                    </a:solidFill>
                  </a:tcPr>
                </a:tc>
                <a:extLst>
                  <a:ext uri="{0D108BD9-81ED-4DB2-BD59-A6C34878D82A}">
                    <a16:rowId xmlns:a16="http://schemas.microsoft.com/office/drawing/2014/main" val="10000"/>
                  </a:ext>
                </a:extLst>
              </a:tr>
              <a:tr h="515375">
                <a:tc>
                  <a:txBody>
                    <a:bodyPr/>
                    <a:lstStyle/>
                    <a:p>
                      <a:pPr marL="0" marR="0" lvl="0" indent="0" algn="l" rtl="0">
                        <a:lnSpc>
                          <a:spcPct val="100000"/>
                        </a:lnSpc>
                        <a:spcBef>
                          <a:spcPts val="0"/>
                        </a:spcBef>
                        <a:spcAft>
                          <a:spcPts val="0"/>
                        </a:spcAft>
                        <a:buClr>
                          <a:srgbClr val="000000"/>
                        </a:buClr>
                        <a:buSzPts val="1400"/>
                        <a:buFont typeface="Arial"/>
                        <a:buNone/>
                      </a:pPr>
                      <a:r>
                        <a:rPr lang="en" sz="1400" i="1">
                          <a:latin typeface="Calibri"/>
                          <a:ea typeface="Calibri"/>
                          <a:cs typeface="Calibri"/>
                          <a:sym typeface="Calibri"/>
                        </a:rPr>
                        <a:t>Year 1</a:t>
                      </a:r>
                      <a:endParaRPr sz="1400" i="1" u="none" strike="noStrike" cap="none">
                        <a:latin typeface="Calibri"/>
                        <a:ea typeface="Calibri"/>
                        <a:cs typeface="Calibri"/>
                        <a:sym typeface="Calibri"/>
                      </a:endParaRPr>
                    </a:p>
                  </a:txBody>
                  <a:tcPr marL="91425" marR="91425" marT="68575" marB="68575"/>
                </a:tc>
                <a:tc>
                  <a:txBody>
                    <a:bodyPr/>
                    <a:lstStyle/>
                    <a:p>
                      <a:pPr marL="0" marR="0" lvl="0" indent="0" algn="l" rtl="0">
                        <a:lnSpc>
                          <a:spcPct val="90000"/>
                        </a:lnSpc>
                        <a:spcBef>
                          <a:spcPts val="0"/>
                        </a:spcBef>
                        <a:spcAft>
                          <a:spcPts val="0"/>
                        </a:spcAft>
                        <a:buClr>
                          <a:srgbClr val="000000"/>
                        </a:buClr>
                        <a:buSzPts val="1400"/>
                        <a:buFont typeface="Arial"/>
                        <a:buNone/>
                      </a:pPr>
                      <a:r>
                        <a:rPr lang="en" sz="1400" i="1" u="none" strike="noStrike" cap="none">
                          <a:solidFill>
                            <a:schemeClr val="dk1"/>
                          </a:solidFill>
                          <a:latin typeface="Calibri"/>
                          <a:ea typeface="Calibri"/>
                          <a:cs typeface="Calibri"/>
                          <a:sym typeface="Calibri"/>
                        </a:rPr>
                        <a:t>CMAS ELA Growth will attain the state expectation for ‘approaching’ which is a MGP of 35 for ELA growth</a:t>
                      </a:r>
                      <a:endParaRPr sz="1400" u="none" strike="noStrike" cap="none">
                        <a:latin typeface="Calibri"/>
                        <a:ea typeface="Calibri"/>
                        <a:cs typeface="Calibri"/>
                        <a:sym typeface="Calibri"/>
                      </a:endParaRPr>
                    </a:p>
                  </a:txBody>
                  <a:tcPr marL="91425" marR="91425" marT="68575" marB="68575"/>
                </a:tc>
                <a:tc>
                  <a:txBody>
                    <a:bodyPr/>
                    <a:lstStyle/>
                    <a:p>
                      <a:pPr marL="0" marR="0" lvl="0" indent="0" algn="l" rtl="0">
                        <a:lnSpc>
                          <a:spcPct val="90000"/>
                        </a:lnSpc>
                        <a:spcBef>
                          <a:spcPts val="0"/>
                        </a:spcBef>
                        <a:spcAft>
                          <a:spcPts val="0"/>
                        </a:spcAft>
                        <a:buClr>
                          <a:srgbClr val="000000"/>
                        </a:buClr>
                        <a:buSzPts val="1400"/>
                        <a:buFont typeface="Arial"/>
                        <a:buNone/>
                      </a:pPr>
                      <a:r>
                        <a:rPr lang="en" sz="1400" i="1" u="none" strike="noStrike" cap="none">
                          <a:solidFill>
                            <a:schemeClr val="dk1"/>
                          </a:solidFill>
                          <a:latin typeface="Calibri"/>
                          <a:ea typeface="Calibri"/>
                          <a:cs typeface="Calibri"/>
                          <a:sym typeface="Calibri"/>
                        </a:rPr>
                        <a:t>CMAS ELA Mean Scale Score will increase by 5 points to 734</a:t>
                      </a:r>
                      <a:endParaRPr sz="1400" u="none" strike="noStrike" cap="none">
                        <a:latin typeface="Calibri"/>
                        <a:ea typeface="Calibri"/>
                        <a:cs typeface="Calibri"/>
                        <a:sym typeface="Calibri"/>
                      </a:endParaRPr>
                    </a:p>
                  </a:txBody>
                  <a:tcPr marL="91425" marR="91425" marT="68575" marB="68575"/>
                </a:tc>
                <a:extLst>
                  <a:ext uri="{0D108BD9-81ED-4DB2-BD59-A6C34878D82A}">
                    <a16:rowId xmlns:a16="http://schemas.microsoft.com/office/drawing/2014/main" val="10001"/>
                  </a:ext>
                </a:extLst>
              </a:tr>
              <a:tr h="619000">
                <a:tc>
                  <a:txBody>
                    <a:bodyPr/>
                    <a:lstStyle/>
                    <a:p>
                      <a:pPr marL="0" lvl="0" indent="0" algn="l" rtl="0">
                        <a:spcBef>
                          <a:spcPts val="0"/>
                        </a:spcBef>
                        <a:spcAft>
                          <a:spcPts val="0"/>
                        </a:spcAft>
                        <a:buNone/>
                      </a:pPr>
                      <a:r>
                        <a:rPr lang="en" sz="1100" i="1"/>
                        <a:t>Year 2</a:t>
                      </a:r>
                      <a:endParaRPr sz="1100" i="1"/>
                    </a:p>
                  </a:txBody>
                  <a:tcPr marL="91425" marR="91425" marT="68575" marB="68575"/>
                </a:tc>
                <a:tc>
                  <a:txBody>
                    <a:bodyPr/>
                    <a:lstStyle/>
                    <a:p>
                      <a:pPr marL="0" lvl="0" indent="0" algn="l" rtl="0">
                        <a:lnSpc>
                          <a:spcPct val="90000"/>
                        </a:lnSpc>
                        <a:spcBef>
                          <a:spcPts val="0"/>
                        </a:spcBef>
                        <a:spcAft>
                          <a:spcPts val="0"/>
                        </a:spcAft>
                        <a:buClr>
                          <a:schemeClr val="dk1"/>
                        </a:buClr>
                        <a:buSzPts val="1400"/>
                        <a:buFont typeface="Arial"/>
                        <a:buNone/>
                      </a:pPr>
                      <a:r>
                        <a:rPr lang="en" sz="1400" i="1">
                          <a:solidFill>
                            <a:schemeClr val="dk1"/>
                          </a:solidFill>
                          <a:latin typeface="Calibri"/>
                          <a:ea typeface="Calibri"/>
                          <a:cs typeface="Calibri"/>
                          <a:sym typeface="Calibri"/>
                        </a:rPr>
                        <a:t>CMAS ELA Growth will attain the state expectation for ‘approaching’ which is a MGP of 35 for ELA growth</a:t>
                      </a:r>
                      <a:endParaRPr sz="1400" u="none" strike="noStrike" cap="none">
                        <a:latin typeface="Calibri"/>
                        <a:ea typeface="Calibri"/>
                        <a:cs typeface="Calibri"/>
                        <a:sym typeface="Calibri"/>
                      </a:endParaRPr>
                    </a:p>
                  </a:txBody>
                  <a:tcPr marL="91425" marR="91425" marT="68575" marB="68575"/>
                </a:tc>
                <a:tc>
                  <a:txBody>
                    <a:bodyPr/>
                    <a:lstStyle/>
                    <a:p>
                      <a:pPr marL="0" marR="0" lvl="0" indent="0" algn="l" rtl="0">
                        <a:lnSpc>
                          <a:spcPct val="90000"/>
                        </a:lnSpc>
                        <a:spcBef>
                          <a:spcPts val="0"/>
                        </a:spcBef>
                        <a:spcAft>
                          <a:spcPts val="0"/>
                        </a:spcAft>
                        <a:buClr>
                          <a:srgbClr val="000000"/>
                        </a:buClr>
                        <a:buSzPts val="1400"/>
                        <a:buFont typeface="Arial"/>
                        <a:buNone/>
                      </a:pPr>
                      <a:r>
                        <a:rPr lang="en" sz="1400" i="1" u="none" strike="noStrike" cap="none">
                          <a:solidFill>
                            <a:schemeClr val="dk1"/>
                          </a:solidFill>
                          <a:latin typeface="Calibri"/>
                          <a:ea typeface="Calibri"/>
                          <a:cs typeface="Calibri"/>
                          <a:sym typeface="Calibri"/>
                        </a:rPr>
                        <a:t>CMAS ELA Mean Scale Score will increase by 5 points to 739</a:t>
                      </a:r>
                      <a:endParaRPr sz="1400" u="none" strike="noStrike" cap="none">
                        <a:latin typeface="Calibri"/>
                        <a:ea typeface="Calibri"/>
                        <a:cs typeface="Calibri"/>
                        <a:sym typeface="Calibri"/>
                      </a:endParaRPr>
                    </a:p>
                  </a:txBody>
                  <a:tcPr marL="91425" marR="91425" marT="68575" marB="68575"/>
                </a:tc>
                <a:extLst>
                  <a:ext uri="{0D108BD9-81ED-4DB2-BD59-A6C34878D82A}">
                    <a16:rowId xmlns:a16="http://schemas.microsoft.com/office/drawing/2014/main" val="10002"/>
                  </a:ext>
                </a:extLst>
              </a:tr>
            </a:tbl>
          </a:graphicData>
        </a:graphic>
      </p:graphicFrame>
      <p:sp>
        <p:nvSpPr>
          <p:cNvPr id="458" name="Google Shape;458;p5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14</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Font typeface="Arial"/>
              <a:buNone/>
            </a:pPr>
            <a:r>
              <a:rPr lang="en" sz="3200"/>
              <a:t>Session Outcomes</a:t>
            </a:r>
            <a:endParaRPr sz="3200"/>
          </a:p>
        </p:txBody>
      </p:sp>
      <p:sp>
        <p:nvSpPr>
          <p:cNvPr id="316" name="Google Shape;316;p41"/>
          <p:cNvSpPr txBox="1"/>
          <p:nvPr/>
        </p:nvSpPr>
        <p:spPr>
          <a:xfrm>
            <a:off x="3000375" y="1469569"/>
            <a:ext cx="4204500" cy="3462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latin typeface="Calibri"/>
              <a:ea typeface="Calibri"/>
              <a:cs typeface="Calibri"/>
              <a:sym typeface="Calibri"/>
            </a:endParaRPr>
          </a:p>
        </p:txBody>
      </p:sp>
      <p:pic>
        <p:nvPicPr>
          <p:cNvPr id="317" name="Google Shape;317;p41"/>
          <p:cNvPicPr preferRelativeResize="0"/>
          <p:nvPr/>
        </p:nvPicPr>
        <p:blipFill>
          <a:blip r:embed="rId3">
            <a:alphaModFix/>
          </a:blip>
          <a:stretch>
            <a:fillRect/>
          </a:stretch>
        </p:blipFill>
        <p:spPr>
          <a:xfrm>
            <a:off x="930900" y="1979663"/>
            <a:ext cx="794232" cy="794232"/>
          </a:xfrm>
          <a:prstGeom prst="rect">
            <a:avLst/>
          </a:prstGeom>
          <a:noFill/>
          <a:ln>
            <a:noFill/>
          </a:ln>
        </p:spPr>
      </p:pic>
      <p:sp>
        <p:nvSpPr>
          <p:cNvPr id="318" name="Google Shape;318;p41"/>
          <p:cNvSpPr txBox="1"/>
          <p:nvPr/>
        </p:nvSpPr>
        <p:spPr>
          <a:xfrm>
            <a:off x="651200" y="1190475"/>
            <a:ext cx="7982100" cy="4848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3000">
                <a:solidFill>
                  <a:schemeClr val="dk1"/>
                </a:solidFill>
                <a:latin typeface="Calibri"/>
                <a:ea typeface="Calibri"/>
                <a:cs typeface="Calibri"/>
                <a:sym typeface="Calibri"/>
              </a:rPr>
              <a:t>This video will answer the following questions:</a:t>
            </a:r>
            <a:endParaRPr sz="3000">
              <a:latin typeface="Calibri"/>
              <a:ea typeface="Calibri"/>
              <a:cs typeface="Calibri"/>
              <a:sym typeface="Calibri"/>
            </a:endParaRPr>
          </a:p>
        </p:txBody>
      </p:sp>
      <p:sp>
        <p:nvSpPr>
          <p:cNvPr id="319" name="Google Shape;319;p41"/>
          <p:cNvSpPr txBox="1"/>
          <p:nvPr/>
        </p:nvSpPr>
        <p:spPr>
          <a:xfrm>
            <a:off x="2079150" y="2050556"/>
            <a:ext cx="62694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i="1">
                <a:latin typeface="Calibri"/>
                <a:ea typeface="Calibri"/>
                <a:cs typeface="Calibri"/>
                <a:sym typeface="Calibri"/>
              </a:rPr>
              <a:t>What are Student performance Priorities?</a:t>
            </a:r>
            <a:endParaRPr sz="3000" i="1">
              <a:latin typeface="Calibri"/>
              <a:ea typeface="Calibri"/>
              <a:cs typeface="Calibri"/>
              <a:sym typeface="Calibri"/>
            </a:endParaRPr>
          </a:p>
        </p:txBody>
      </p:sp>
      <p:pic>
        <p:nvPicPr>
          <p:cNvPr id="320" name="Google Shape;320;p41"/>
          <p:cNvPicPr preferRelativeResize="0"/>
          <p:nvPr/>
        </p:nvPicPr>
        <p:blipFill>
          <a:blip r:embed="rId3">
            <a:alphaModFix/>
          </a:blip>
          <a:stretch>
            <a:fillRect/>
          </a:stretch>
        </p:blipFill>
        <p:spPr>
          <a:xfrm>
            <a:off x="930900" y="2983416"/>
            <a:ext cx="794232" cy="794232"/>
          </a:xfrm>
          <a:prstGeom prst="rect">
            <a:avLst/>
          </a:prstGeom>
          <a:noFill/>
          <a:ln>
            <a:noFill/>
          </a:ln>
        </p:spPr>
      </p:pic>
      <p:sp>
        <p:nvSpPr>
          <p:cNvPr id="321" name="Google Shape;321;p41"/>
          <p:cNvSpPr txBox="1"/>
          <p:nvPr/>
        </p:nvSpPr>
        <p:spPr>
          <a:xfrm>
            <a:off x="2079150" y="2964956"/>
            <a:ext cx="62694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3000"/>
              <a:buFont typeface="Arial"/>
              <a:buNone/>
            </a:pPr>
            <a:r>
              <a:rPr lang="en" sz="3000" i="1">
                <a:solidFill>
                  <a:schemeClr val="dk1"/>
                </a:solidFill>
                <a:latin typeface="Calibri"/>
                <a:ea typeface="Calibri"/>
                <a:cs typeface="Calibri"/>
                <a:sym typeface="Calibri"/>
              </a:rPr>
              <a:t>What are Targets and Interim Measures? </a:t>
            </a:r>
            <a:endParaRPr sz="3000" i="1">
              <a:solidFill>
                <a:schemeClr val="dk1"/>
              </a:solidFill>
              <a:latin typeface="Calibri"/>
              <a:ea typeface="Calibri"/>
              <a:cs typeface="Calibri"/>
              <a:sym typeface="Calibri"/>
            </a:endParaRPr>
          </a:p>
          <a:p>
            <a:pPr marL="0" lvl="0" indent="0" algn="l" rtl="0">
              <a:spcBef>
                <a:spcPts val="0"/>
              </a:spcBef>
              <a:spcAft>
                <a:spcPts val="0"/>
              </a:spcAft>
              <a:buNone/>
            </a:pPr>
            <a:endParaRPr sz="3000" i="1">
              <a:latin typeface="Calibri"/>
              <a:ea typeface="Calibri"/>
              <a:cs typeface="Calibri"/>
              <a:sym typeface="Calibri"/>
            </a:endParaRPr>
          </a:p>
        </p:txBody>
      </p:sp>
      <p:sp>
        <p:nvSpPr>
          <p:cNvPr id="322" name="Google Shape;322;p4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42"/>
          <p:cNvPicPr preferRelativeResize="0"/>
          <p:nvPr/>
        </p:nvPicPr>
        <p:blipFill>
          <a:blip r:embed="rId3">
            <a:alphaModFix/>
          </a:blip>
          <a:stretch>
            <a:fillRect/>
          </a:stretch>
        </p:blipFill>
        <p:spPr>
          <a:xfrm>
            <a:off x="1840050" y="1014850"/>
            <a:ext cx="7200900" cy="523875"/>
          </a:xfrm>
          <a:prstGeom prst="rect">
            <a:avLst/>
          </a:prstGeom>
          <a:noFill/>
          <a:ln>
            <a:noFill/>
          </a:ln>
        </p:spPr>
      </p:pic>
      <p:sp>
        <p:nvSpPr>
          <p:cNvPr id="328" name="Google Shape;328;p4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Student Performance Priorities in the UIP Process</a:t>
            </a:r>
            <a:endParaRPr/>
          </a:p>
        </p:txBody>
      </p:sp>
      <p:sp>
        <p:nvSpPr>
          <p:cNvPr id="329" name="Google Shape;329;p4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a:t>
            </a:fld>
            <a:endParaRPr/>
          </a:p>
        </p:txBody>
      </p:sp>
      <p:pic>
        <p:nvPicPr>
          <p:cNvPr id="330" name="Google Shape;330;p42"/>
          <p:cNvPicPr preferRelativeResize="0"/>
          <p:nvPr/>
        </p:nvPicPr>
        <p:blipFill>
          <a:blip r:embed="rId4">
            <a:alphaModFix/>
          </a:blip>
          <a:stretch>
            <a:fillRect/>
          </a:stretch>
        </p:blipFill>
        <p:spPr>
          <a:xfrm>
            <a:off x="8" y="971400"/>
            <a:ext cx="1800225" cy="485775"/>
          </a:xfrm>
          <a:prstGeom prst="rect">
            <a:avLst/>
          </a:prstGeom>
          <a:noFill/>
          <a:ln>
            <a:noFill/>
          </a:ln>
        </p:spPr>
      </p:pic>
      <p:sp>
        <p:nvSpPr>
          <p:cNvPr id="331" name="Google Shape;331;p42"/>
          <p:cNvSpPr/>
          <p:nvPr/>
        </p:nvSpPr>
        <p:spPr>
          <a:xfrm>
            <a:off x="3562250" y="990438"/>
            <a:ext cx="1096800" cy="572700"/>
          </a:xfrm>
          <a:prstGeom prst="roundRect">
            <a:avLst>
              <a:gd name="adj" fmla="val 16667"/>
            </a:avLst>
          </a:prstGeom>
          <a:noFill/>
          <a:ln w="19050" cap="flat" cmpd="sng">
            <a:solidFill>
              <a:srgbClr val="2C33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cxnSp>
        <p:nvCxnSpPr>
          <p:cNvPr id="332" name="Google Shape;332;p42"/>
          <p:cNvCxnSpPr/>
          <p:nvPr/>
        </p:nvCxnSpPr>
        <p:spPr>
          <a:xfrm flipH="1">
            <a:off x="3276950" y="1457175"/>
            <a:ext cx="285300" cy="344700"/>
          </a:xfrm>
          <a:prstGeom prst="straightConnector1">
            <a:avLst/>
          </a:prstGeom>
          <a:noFill/>
          <a:ln w="19050" cap="flat" cmpd="sng">
            <a:solidFill>
              <a:srgbClr val="2C3384"/>
            </a:solidFill>
            <a:prstDash val="solid"/>
            <a:round/>
            <a:headEnd type="none" w="med" len="med"/>
            <a:tailEnd type="triangle" w="med" len="med"/>
          </a:ln>
        </p:spPr>
      </p:cxnSp>
      <p:sp>
        <p:nvSpPr>
          <p:cNvPr id="333" name="Google Shape;333;p42"/>
          <p:cNvSpPr txBox="1"/>
          <p:nvPr/>
        </p:nvSpPr>
        <p:spPr>
          <a:xfrm>
            <a:off x="461400" y="1801875"/>
            <a:ext cx="8169300" cy="23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i="1">
                <a:solidFill>
                  <a:schemeClr val="dk2"/>
                </a:solidFill>
                <a:latin typeface="Calibri"/>
                <a:ea typeface="Calibri"/>
                <a:cs typeface="Calibri"/>
                <a:sym typeface="Calibri"/>
              </a:rPr>
              <a:t>What are Student Performance Priorities?</a:t>
            </a:r>
            <a:endParaRPr sz="1800" b="1" i="1">
              <a:solidFill>
                <a:schemeClr val="dk2"/>
              </a:solidFill>
              <a:latin typeface="Calibri"/>
              <a:ea typeface="Calibri"/>
              <a:cs typeface="Calibri"/>
              <a:sym typeface="Calibri"/>
            </a:endParaRPr>
          </a:p>
          <a:p>
            <a:pPr marL="0" lvl="0" indent="0" algn="l" rtl="0">
              <a:spcBef>
                <a:spcPts val="0"/>
              </a:spcBef>
              <a:spcAft>
                <a:spcPts val="0"/>
              </a:spcAft>
              <a:buNone/>
            </a:pPr>
            <a:r>
              <a:rPr lang="en" sz="1800">
                <a:solidFill>
                  <a:schemeClr val="dk2"/>
                </a:solidFill>
                <a:latin typeface="Calibri"/>
                <a:ea typeface="Calibri"/>
                <a:cs typeface="Calibri"/>
                <a:sym typeface="Calibri"/>
              </a:rPr>
              <a:t>Student Performance Priorities (SPPs) identify the student data trends that you want to focus on improving.</a:t>
            </a:r>
            <a:endParaRPr sz="1800">
              <a:solidFill>
                <a:schemeClr val="dk2"/>
              </a:solidFill>
              <a:latin typeface="Calibri"/>
              <a:ea typeface="Calibri"/>
              <a:cs typeface="Calibri"/>
              <a:sym typeface="Calibri"/>
            </a:endParaRPr>
          </a:p>
          <a:p>
            <a:pPr marL="0" lvl="0" indent="0" algn="l" rtl="0">
              <a:spcBef>
                <a:spcPts val="0"/>
              </a:spcBef>
              <a:spcAft>
                <a:spcPts val="0"/>
              </a:spcAft>
              <a:buNone/>
            </a:pPr>
            <a:r>
              <a:rPr lang="en" sz="1800">
                <a:solidFill>
                  <a:schemeClr val="dk2"/>
                </a:solidFill>
                <a:latin typeface="Calibri"/>
                <a:ea typeface="Calibri"/>
                <a:cs typeface="Calibri"/>
                <a:sym typeface="Calibri"/>
              </a:rPr>
              <a:t>SPPs should: </a:t>
            </a:r>
            <a:endParaRPr sz="1800">
              <a:solidFill>
                <a:schemeClr val="dk2"/>
              </a:solidFill>
              <a:latin typeface="Calibri"/>
              <a:ea typeface="Calibri"/>
              <a:cs typeface="Calibri"/>
              <a:sym typeface="Calibri"/>
            </a:endParaRPr>
          </a:p>
          <a:p>
            <a:pPr marL="457200" lvl="0" indent="-342900" algn="l" rtl="0">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Be limited (e.g., 3 or fewer)</a:t>
            </a:r>
            <a:endParaRPr sz="1800">
              <a:solidFill>
                <a:schemeClr val="dk2"/>
              </a:solidFill>
              <a:latin typeface="Calibri"/>
              <a:ea typeface="Calibri"/>
              <a:cs typeface="Calibri"/>
              <a:sym typeface="Calibri"/>
            </a:endParaRPr>
          </a:p>
          <a:p>
            <a:pPr marL="457200" lvl="0" indent="-342900" algn="l" rtl="0">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Be at the appropriate magnitude</a:t>
            </a:r>
            <a:endParaRPr sz="1800">
              <a:solidFill>
                <a:schemeClr val="dk2"/>
              </a:solidFill>
              <a:latin typeface="Calibri"/>
              <a:ea typeface="Calibri"/>
              <a:cs typeface="Calibri"/>
              <a:sym typeface="Calibri"/>
            </a:endParaRPr>
          </a:p>
          <a:p>
            <a:pPr marL="457200" lvl="0" indent="-342900" algn="l" rtl="0">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Include evidence and rationale</a:t>
            </a:r>
            <a:endParaRPr sz="1800">
              <a:solidFill>
                <a:schemeClr val="dk2"/>
              </a:solidFill>
              <a:latin typeface="Calibri"/>
              <a:ea typeface="Calibri"/>
              <a:cs typeface="Calibri"/>
              <a:sym typeface="Calibri"/>
            </a:endParaRPr>
          </a:p>
          <a:p>
            <a:pPr marL="457200" lvl="0" indent="-342900" algn="l" rtl="0">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Address areas where the school is not meeting expectations (local, state, federal, etc.)</a:t>
            </a:r>
            <a:endParaRPr sz="1800">
              <a:solidFill>
                <a:schemeClr val="dk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Font typeface="Arial"/>
              <a:buNone/>
            </a:pPr>
            <a:r>
              <a:rPr lang="en" sz="3200"/>
              <a:t>SPPs Role in the UIP Process</a:t>
            </a:r>
            <a:endParaRPr sz="3200"/>
          </a:p>
        </p:txBody>
      </p:sp>
      <p:sp>
        <p:nvSpPr>
          <p:cNvPr id="340" name="Google Shape;340;p43"/>
          <p:cNvSpPr txBox="1"/>
          <p:nvPr/>
        </p:nvSpPr>
        <p:spPr>
          <a:xfrm>
            <a:off x="3000375" y="1469569"/>
            <a:ext cx="4204500" cy="3462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latin typeface="Calibri"/>
              <a:ea typeface="Calibri"/>
              <a:cs typeface="Calibri"/>
              <a:sym typeface="Calibri"/>
            </a:endParaRPr>
          </a:p>
        </p:txBody>
      </p:sp>
      <p:sp>
        <p:nvSpPr>
          <p:cNvPr id="341" name="Google Shape;341;p43"/>
          <p:cNvSpPr txBox="1"/>
          <p:nvPr/>
        </p:nvSpPr>
        <p:spPr>
          <a:xfrm>
            <a:off x="651200" y="990450"/>
            <a:ext cx="7952100" cy="357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Calibri"/>
                <a:ea typeface="Calibri"/>
                <a:cs typeface="Calibri"/>
                <a:sym typeface="Calibri"/>
              </a:rPr>
              <a:t>Once you have a strong foundation in your current state and the trends you're seeing through current performance and notable trends section of the UIP…</a:t>
            </a:r>
            <a:endParaRPr sz="2200">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a:p>
            <a:pPr marL="0" lvl="0" indent="0" algn="l" rtl="0">
              <a:spcBef>
                <a:spcPts val="0"/>
              </a:spcBef>
              <a:spcAft>
                <a:spcPts val="0"/>
              </a:spcAft>
              <a:buNone/>
            </a:pPr>
            <a:r>
              <a:rPr lang="en" sz="2200" b="1">
                <a:latin typeface="Calibri"/>
                <a:ea typeface="Calibri"/>
                <a:cs typeface="Calibri"/>
                <a:sym typeface="Calibri"/>
              </a:rPr>
              <a:t>SPPs are the student-focused priorities or data trends you’re prioritizing in your plan. </a:t>
            </a:r>
            <a:endParaRPr sz="2200" b="1">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a:p>
            <a:pPr marL="0" lvl="0" indent="0" algn="l" rtl="0">
              <a:spcBef>
                <a:spcPts val="0"/>
              </a:spcBef>
              <a:spcAft>
                <a:spcPts val="0"/>
              </a:spcAft>
              <a:buNone/>
            </a:pPr>
            <a:r>
              <a:rPr lang="en" sz="2200">
                <a:latin typeface="Calibri"/>
                <a:ea typeface="Calibri"/>
                <a:cs typeface="Calibri"/>
                <a:sym typeface="Calibri"/>
              </a:rPr>
              <a:t>Your SPPs will inform the root causes you select, the strategies you choose to address your Priorities, and the actions you progress monitor.</a:t>
            </a:r>
            <a:endParaRPr sz="2200">
              <a:latin typeface="Calibri"/>
              <a:ea typeface="Calibri"/>
              <a:cs typeface="Calibri"/>
              <a:sym typeface="Calibri"/>
            </a:endParaRPr>
          </a:p>
        </p:txBody>
      </p:sp>
      <p:sp>
        <p:nvSpPr>
          <p:cNvPr id="342" name="Google Shape;342;p4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Font typeface="Arial"/>
              <a:buNone/>
            </a:pPr>
            <a:r>
              <a:rPr lang="en" sz="3200"/>
              <a:t>Example</a:t>
            </a:r>
            <a:endParaRPr sz="3200"/>
          </a:p>
        </p:txBody>
      </p:sp>
      <p:sp>
        <p:nvSpPr>
          <p:cNvPr id="349" name="Google Shape;349;p44"/>
          <p:cNvSpPr txBox="1"/>
          <p:nvPr/>
        </p:nvSpPr>
        <p:spPr>
          <a:xfrm>
            <a:off x="604000" y="1393069"/>
            <a:ext cx="7914300" cy="92362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700" i="1">
                <a:latin typeface="Calibri"/>
                <a:ea typeface="Calibri"/>
                <a:cs typeface="Calibri"/>
                <a:sym typeface="Calibri"/>
              </a:rPr>
              <a:t>“Attendance decreased in 2019 and continues to be below expectations. The attendance rate at the school was tracking about 2% lower in 2020 before the shutdown. Attendance saw a small increase in 2021 but is still a focus.”</a:t>
            </a:r>
            <a:endParaRPr sz="1700" i="1">
              <a:latin typeface="Calibri"/>
              <a:ea typeface="Calibri"/>
              <a:cs typeface="Calibri"/>
              <a:sym typeface="Calibri"/>
            </a:endParaRPr>
          </a:p>
          <a:p>
            <a:pPr marL="0" lvl="0" indent="0" algn="l" rtl="0">
              <a:spcBef>
                <a:spcPts val="0"/>
              </a:spcBef>
              <a:spcAft>
                <a:spcPts val="0"/>
              </a:spcAft>
              <a:buNone/>
            </a:pPr>
            <a:endParaRPr sz="1700" i="1">
              <a:latin typeface="Calibri"/>
              <a:ea typeface="Calibri"/>
              <a:cs typeface="Calibri"/>
              <a:sym typeface="Calibri"/>
            </a:endParaRPr>
          </a:p>
        </p:txBody>
      </p:sp>
      <p:sp>
        <p:nvSpPr>
          <p:cNvPr id="350" name="Google Shape;350;p44"/>
          <p:cNvSpPr txBox="1"/>
          <p:nvPr/>
        </p:nvSpPr>
        <p:spPr>
          <a:xfrm>
            <a:off x="604000" y="1058269"/>
            <a:ext cx="79143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700" b="1">
                <a:solidFill>
                  <a:schemeClr val="dk1"/>
                </a:solidFill>
                <a:latin typeface="Calibri"/>
                <a:ea typeface="Calibri"/>
                <a:cs typeface="Calibri"/>
                <a:sym typeface="Calibri"/>
              </a:rPr>
              <a:t>Student Performance Priority: </a:t>
            </a:r>
            <a:r>
              <a:rPr lang="en" sz="1700" b="1" i="1">
                <a:solidFill>
                  <a:schemeClr val="dk1"/>
                </a:solidFill>
                <a:latin typeface="Calibri"/>
                <a:ea typeface="Calibri"/>
                <a:cs typeface="Calibri"/>
                <a:sym typeface="Calibri"/>
              </a:rPr>
              <a:t>Low Student Attendance</a:t>
            </a:r>
            <a:endParaRPr sz="1700" b="1" i="1">
              <a:latin typeface="Calibri"/>
              <a:ea typeface="Calibri"/>
              <a:cs typeface="Calibri"/>
              <a:sym typeface="Calibri"/>
            </a:endParaRPr>
          </a:p>
        </p:txBody>
      </p:sp>
      <p:sp>
        <p:nvSpPr>
          <p:cNvPr id="351" name="Google Shape;351;p44"/>
          <p:cNvSpPr txBox="1"/>
          <p:nvPr/>
        </p:nvSpPr>
        <p:spPr>
          <a:xfrm>
            <a:off x="1287750" y="2397469"/>
            <a:ext cx="4183500" cy="35775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solidFill>
                  <a:schemeClr val="dk1"/>
                </a:solidFill>
                <a:latin typeface="Calibri"/>
                <a:ea typeface="Calibri"/>
                <a:cs typeface="Calibri"/>
                <a:sym typeface="Calibri"/>
              </a:rPr>
              <a:t>Addresses student data trends</a:t>
            </a:r>
            <a:endParaRPr sz="1900">
              <a:latin typeface="Calibri"/>
              <a:ea typeface="Calibri"/>
              <a:cs typeface="Calibri"/>
              <a:sym typeface="Calibri"/>
            </a:endParaRPr>
          </a:p>
        </p:txBody>
      </p:sp>
      <p:pic>
        <p:nvPicPr>
          <p:cNvPr id="352" name="Google Shape;352;p44"/>
          <p:cNvPicPr preferRelativeResize="0"/>
          <p:nvPr/>
        </p:nvPicPr>
        <p:blipFill>
          <a:blip r:embed="rId3">
            <a:alphaModFix/>
          </a:blip>
          <a:stretch>
            <a:fillRect/>
          </a:stretch>
        </p:blipFill>
        <p:spPr>
          <a:xfrm>
            <a:off x="672150" y="2397469"/>
            <a:ext cx="461700" cy="461700"/>
          </a:xfrm>
          <a:prstGeom prst="rect">
            <a:avLst/>
          </a:prstGeom>
          <a:noFill/>
          <a:ln>
            <a:noFill/>
          </a:ln>
        </p:spPr>
      </p:pic>
      <p:sp>
        <p:nvSpPr>
          <p:cNvPr id="353" name="Google Shape;353;p44"/>
          <p:cNvSpPr txBox="1"/>
          <p:nvPr/>
        </p:nvSpPr>
        <p:spPr>
          <a:xfrm>
            <a:off x="1287750" y="2860200"/>
            <a:ext cx="2915100" cy="35775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Calibri"/>
                <a:ea typeface="Calibri"/>
                <a:cs typeface="Calibri"/>
                <a:sym typeface="Calibri"/>
              </a:rPr>
              <a:t>Includes rationale</a:t>
            </a:r>
            <a:endParaRPr sz="1900">
              <a:latin typeface="Calibri"/>
              <a:ea typeface="Calibri"/>
              <a:cs typeface="Calibri"/>
              <a:sym typeface="Calibri"/>
            </a:endParaRPr>
          </a:p>
        </p:txBody>
      </p:sp>
      <p:pic>
        <p:nvPicPr>
          <p:cNvPr id="354" name="Google Shape;354;p44"/>
          <p:cNvPicPr preferRelativeResize="0"/>
          <p:nvPr/>
        </p:nvPicPr>
        <p:blipFill>
          <a:blip r:embed="rId3">
            <a:alphaModFix/>
          </a:blip>
          <a:stretch>
            <a:fillRect/>
          </a:stretch>
        </p:blipFill>
        <p:spPr>
          <a:xfrm>
            <a:off x="672150" y="2915044"/>
            <a:ext cx="461700" cy="461700"/>
          </a:xfrm>
          <a:prstGeom prst="rect">
            <a:avLst/>
          </a:prstGeom>
          <a:noFill/>
          <a:ln>
            <a:noFill/>
          </a:ln>
        </p:spPr>
      </p:pic>
      <p:sp>
        <p:nvSpPr>
          <p:cNvPr id="355" name="Google Shape;355;p44"/>
          <p:cNvSpPr txBox="1"/>
          <p:nvPr/>
        </p:nvSpPr>
        <p:spPr>
          <a:xfrm>
            <a:off x="1287750" y="3322931"/>
            <a:ext cx="6822300" cy="57712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Calibri"/>
                <a:ea typeface="Calibri"/>
                <a:cs typeface="Calibri"/>
                <a:sym typeface="Calibri"/>
              </a:rPr>
              <a:t>Addresses an area where the school is not meeting expectations (i.e., local, non-assessment data)</a:t>
            </a:r>
            <a:endParaRPr sz="1900">
              <a:latin typeface="Calibri"/>
              <a:ea typeface="Calibri"/>
              <a:cs typeface="Calibri"/>
              <a:sym typeface="Calibri"/>
            </a:endParaRPr>
          </a:p>
        </p:txBody>
      </p:sp>
      <p:pic>
        <p:nvPicPr>
          <p:cNvPr id="356" name="Google Shape;356;p44"/>
          <p:cNvPicPr preferRelativeResize="0"/>
          <p:nvPr/>
        </p:nvPicPr>
        <p:blipFill>
          <a:blip r:embed="rId3">
            <a:alphaModFix/>
          </a:blip>
          <a:stretch>
            <a:fillRect/>
          </a:stretch>
        </p:blipFill>
        <p:spPr>
          <a:xfrm>
            <a:off x="672150" y="3432619"/>
            <a:ext cx="461700" cy="461700"/>
          </a:xfrm>
          <a:prstGeom prst="rect">
            <a:avLst/>
          </a:prstGeom>
          <a:noFill/>
          <a:ln>
            <a:noFill/>
          </a:ln>
        </p:spPr>
      </p:pic>
      <p:sp>
        <p:nvSpPr>
          <p:cNvPr id="357" name="Google Shape;357;p44"/>
          <p:cNvSpPr txBox="1"/>
          <p:nvPr/>
        </p:nvSpPr>
        <p:spPr>
          <a:xfrm>
            <a:off x="1287750" y="3950194"/>
            <a:ext cx="6296700" cy="35775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900">
                <a:solidFill>
                  <a:schemeClr val="dk1"/>
                </a:solidFill>
                <a:latin typeface="Calibri"/>
                <a:ea typeface="Calibri"/>
                <a:cs typeface="Calibri"/>
                <a:sym typeface="Calibri"/>
              </a:rPr>
              <a:t>Focused and at the appropriate magnitude</a:t>
            </a:r>
            <a:endParaRPr sz="1900">
              <a:latin typeface="Calibri"/>
              <a:ea typeface="Calibri"/>
              <a:cs typeface="Calibri"/>
              <a:sym typeface="Calibri"/>
            </a:endParaRPr>
          </a:p>
        </p:txBody>
      </p:sp>
      <p:pic>
        <p:nvPicPr>
          <p:cNvPr id="358" name="Google Shape;358;p44"/>
          <p:cNvPicPr preferRelativeResize="0"/>
          <p:nvPr/>
        </p:nvPicPr>
        <p:blipFill>
          <a:blip r:embed="rId3">
            <a:alphaModFix/>
          </a:blip>
          <a:stretch>
            <a:fillRect/>
          </a:stretch>
        </p:blipFill>
        <p:spPr>
          <a:xfrm>
            <a:off x="672150" y="3950194"/>
            <a:ext cx="461700" cy="461700"/>
          </a:xfrm>
          <a:prstGeom prst="rect">
            <a:avLst/>
          </a:prstGeom>
          <a:noFill/>
          <a:ln>
            <a:noFill/>
          </a:ln>
        </p:spPr>
      </p:pic>
      <p:sp>
        <p:nvSpPr>
          <p:cNvPr id="359" name="Google Shape;359;p4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45"/>
          <p:cNvPicPr preferRelativeResize="0"/>
          <p:nvPr/>
        </p:nvPicPr>
        <p:blipFill>
          <a:blip r:embed="rId3">
            <a:alphaModFix/>
          </a:blip>
          <a:stretch>
            <a:fillRect/>
          </a:stretch>
        </p:blipFill>
        <p:spPr>
          <a:xfrm>
            <a:off x="394652" y="1189884"/>
            <a:ext cx="3726576" cy="3144919"/>
          </a:xfrm>
          <a:prstGeom prst="rect">
            <a:avLst/>
          </a:prstGeom>
          <a:noFill/>
          <a:ln>
            <a:noFill/>
          </a:ln>
        </p:spPr>
      </p:pic>
      <p:sp>
        <p:nvSpPr>
          <p:cNvPr id="369" name="Google Shape;369;p45"/>
          <p:cNvSpPr txBox="1"/>
          <p:nvPr/>
        </p:nvSpPr>
        <p:spPr>
          <a:xfrm>
            <a:off x="394654" y="-58612"/>
            <a:ext cx="8610000" cy="96187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800"/>
              <a:buFont typeface="Arial"/>
              <a:buNone/>
            </a:pPr>
            <a:r>
              <a:rPr lang="en" sz="2800" i="0" cap="none">
                <a:solidFill>
                  <a:schemeClr val="dk1"/>
                </a:solidFill>
              </a:rPr>
              <a:t>Examples of Levels of Magnitude</a:t>
            </a:r>
            <a:endParaRPr>
              <a:solidFill>
                <a:schemeClr val="dk1"/>
              </a:solidFill>
            </a:endParaRPr>
          </a:p>
        </p:txBody>
      </p:sp>
      <p:sp>
        <p:nvSpPr>
          <p:cNvPr id="370" name="Google Shape;370;p45"/>
          <p:cNvSpPr/>
          <p:nvPr/>
        </p:nvSpPr>
        <p:spPr>
          <a:xfrm rot="5400000">
            <a:off x="4751850" y="3286946"/>
            <a:ext cx="214500" cy="600000"/>
          </a:xfrm>
          <a:prstGeom prst="downArrow">
            <a:avLst>
              <a:gd name="adj1" fmla="val 50000"/>
              <a:gd name="adj2" fmla="val 50000"/>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C55A11"/>
              </a:solidFill>
              <a:latin typeface="Calibri"/>
              <a:ea typeface="Calibri"/>
              <a:cs typeface="Calibri"/>
              <a:sym typeface="Calibri"/>
            </a:endParaRPr>
          </a:p>
        </p:txBody>
      </p:sp>
      <p:sp>
        <p:nvSpPr>
          <p:cNvPr id="371" name="Google Shape;371;p45"/>
          <p:cNvSpPr/>
          <p:nvPr/>
        </p:nvSpPr>
        <p:spPr>
          <a:xfrm rot="5400000">
            <a:off x="4151838" y="2303680"/>
            <a:ext cx="214500" cy="600000"/>
          </a:xfrm>
          <a:prstGeom prst="downArrow">
            <a:avLst>
              <a:gd name="adj1" fmla="val 50000"/>
              <a:gd name="adj2" fmla="val 50000"/>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C55A11"/>
              </a:solidFill>
              <a:latin typeface="Calibri"/>
              <a:ea typeface="Calibri"/>
              <a:cs typeface="Calibri"/>
              <a:sym typeface="Calibri"/>
            </a:endParaRPr>
          </a:p>
        </p:txBody>
      </p:sp>
      <p:sp>
        <p:nvSpPr>
          <p:cNvPr id="372" name="Google Shape;372;p45"/>
          <p:cNvSpPr/>
          <p:nvPr/>
        </p:nvSpPr>
        <p:spPr>
          <a:xfrm rot="5400000">
            <a:off x="3551852" y="1311266"/>
            <a:ext cx="214500" cy="600000"/>
          </a:xfrm>
          <a:prstGeom prst="downArrow">
            <a:avLst>
              <a:gd name="adj1" fmla="val 50000"/>
              <a:gd name="adj2" fmla="val 50000"/>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C55A11"/>
              </a:solidFill>
              <a:latin typeface="Calibri"/>
              <a:ea typeface="Calibri"/>
              <a:cs typeface="Calibri"/>
              <a:sym typeface="Calibri"/>
            </a:endParaRPr>
          </a:p>
        </p:txBody>
      </p:sp>
      <p:sp>
        <p:nvSpPr>
          <p:cNvPr id="373" name="Google Shape;373;p45"/>
          <p:cNvSpPr txBox="1"/>
          <p:nvPr/>
        </p:nvSpPr>
        <p:spPr>
          <a:xfrm>
            <a:off x="4019900" y="983825"/>
            <a:ext cx="4488300" cy="1254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600" i="1">
                <a:solidFill>
                  <a:schemeClr val="dk1"/>
                </a:solidFill>
                <a:latin typeface="Calibri"/>
                <a:ea typeface="Calibri"/>
                <a:cs typeface="Calibri"/>
                <a:sym typeface="Calibri"/>
              </a:rPr>
              <a:t>For the past three years, students with IEPS have demonstrated declining growth in math that is well below state expectation.  Overall, the school’s math achievement is trending upward.</a:t>
            </a:r>
            <a:endParaRPr sz="1600" i="1">
              <a:solidFill>
                <a:schemeClr val="dk1"/>
              </a:solidFill>
              <a:latin typeface="Calibri"/>
              <a:ea typeface="Calibri"/>
              <a:cs typeface="Calibri"/>
              <a:sym typeface="Calibri"/>
            </a:endParaRPr>
          </a:p>
        </p:txBody>
      </p:sp>
      <p:sp>
        <p:nvSpPr>
          <p:cNvPr id="374" name="Google Shape;374;p45"/>
          <p:cNvSpPr txBox="1"/>
          <p:nvPr/>
        </p:nvSpPr>
        <p:spPr>
          <a:xfrm>
            <a:off x="4607225" y="2196550"/>
            <a:ext cx="3726600" cy="100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600" i="1">
                <a:solidFill>
                  <a:schemeClr val="dk1"/>
                </a:solidFill>
                <a:latin typeface="Calibri"/>
                <a:ea typeface="Calibri"/>
                <a:cs typeface="Calibri"/>
                <a:sym typeface="Calibri"/>
              </a:rPr>
              <a:t>Achievement in mathematics has increased over the last three years but is well below minimum state expectations. </a:t>
            </a:r>
            <a:endParaRPr/>
          </a:p>
        </p:txBody>
      </p:sp>
      <p:sp>
        <p:nvSpPr>
          <p:cNvPr id="375" name="Google Shape;375;p45"/>
          <p:cNvSpPr txBox="1"/>
          <p:nvPr/>
        </p:nvSpPr>
        <p:spPr>
          <a:xfrm>
            <a:off x="5258600" y="3182975"/>
            <a:ext cx="3549300" cy="1044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600" i="1">
                <a:solidFill>
                  <a:schemeClr val="dk1"/>
                </a:solidFill>
                <a:latin typeface="Calibri"/>
                <a:ea typeface="Calibri"/>
                <a:cs typeface="Calibri"/>
                <a:sym typeface="Calibri"/>
              </a:rPr>
              <a:t>For the past three years, achievement and growth has been flat and well below state expectation across all content areas, subgroups, and grade levels.</a:t>
            </a:r>
            <a:endParaRPr/>
          </a:p>
        </p:txBody>
      </p:sp>
      <p:sp>
        <p:nvSpPr>
          <p:cNvPr id="376" name="Google Shape;376;p4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Font typeface="Arial"/>
              <a:buNone/>
            </a:pPr>
            <a:r>
              <a:rPr lang="en" sz="3200"/>
              <a:t>Common Misconceptions</a:t>
            </a:r>
            <a:endParaRPr sz="3200"/>
          </a:p>
        </p:txBody>
      </p:sp>
      <p:sp>
        <p:nvSpPr>
          <p:cNvPr id="383" name="Google Shape;383;p46"/>
          <p:cNvSpPr txBox="1"/>
          <p:nvPr/>
        </p:nvSpPr>
        <p:spPr>
          <a:xfrm>
            <a:off x="3000375" y="1469569"/>
            <a:ext cx="4204500" cy="3462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latin typeface="Calibri"/>
              <a:ea typeface="Calibri"/>
              <a:cs typeface="Calibri"/>
              <a:sym typeface="Calibri"/>
            </a:endParaRPr>
          </a:p>
        </p:txBody>
      </p:sp>
      <p:sp>
        <p:nvSpPr>
          <p:cNvPr id="384" name="Google Shape;384;p46"/>
          <p:cNvSpPr txBox="1"/>
          <p:nvPr/>
        </p:nvSpPr>
        <p:spPr>
          <a:xfrm>
            <a:off x="1018100" y="821600"/>
            <a:ext cx="7506000" cy="1188000"/>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1000"/>
              </a:spcBef>
              <a:spcAft>
                <a:spcPts val="0"/>
              </a:spcAft>
              <a:buNone/>
            </a:pPr>
            <a:r>
              <a:rPr lang="en" sz="1800" b="1" i="1">
                <a:latin typeface="Calibri"/>
                <a:ea typeface="Calibri"/>
                <a:cs typeface="Calibri"/>
                <a:sym typeface="Calibri"/>
              </a:rPr>
              <a:t>SPPs only address areas where the school is not meeting state expectations.</a:t>
            </a:r>
            <a:endParaRPr sz="1800" b="1" i="1">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 sz="1800">
                <a:latin typeface="Calibri"/>
                <a:ea typeface="Calibri"/>
                <a:cs typeface="Calibri"/>
                <a:sym typeface="Calibri"/>
              </a:rPr>
              <a:t>Both </a:t>
            </a:r>
            <a:r>
              <a:rPr lang="en" sz="1800" b="1">
                <a:latin typeface="Calibri"/>
                <a:ea typeface="Calibri"/>
                <a:cs typeface="Calibri"/>
                <a:sym typeface="Calibri"/>
              </a:rPr>
              <a:t>state and local data</a:t>
            </a:r>
            <a:r>
              <a:rPr lang="en" sz="1800">
                <a:latin typeface="Calibri"/>
                <a:ea typeface="Calibri"/>
                <a:cs typeface="Calibri"/>
                <a:sym typeface="Calibri"/>
              </a:rPr>
              <a:t> can be used to define performance priorities, including non-assessment data (e.g., attendance).</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endParaRPr sz="1800">
              <a:solidFill>
                <a:srgbClr val="000000"/>
              </a:solidFill>
              <a:latin typeface="Calibri"/>
              <a:ea typeface="Calibri"/>
              <a:cs typeface="Calibri"/>
              <a:sym typeface="Calibri"/>
            </a:endParaRPr>
          </a:p>
        </p:txBody>
      </p:sp>
      <p:pic>
        <p:nvPicPr>
          <p:cNvPr id="385" name="Google Shape;385;p46"/>
          <p:cNvPicPr preferRelativeResize="0"/>
          <p:nvPr/>
        </p:nvPicPr>
        <p:blipFill>
          <a:blip r:embed="rId3">
            <a:alphaModFix/>
          </a:blip>
          <a:stretch>
            <a:fillRect/>
          </a:stretch>
        </p:blipFill>
        <p:spPr>
          <a:xfrm>
            <a:off x="245200" y="1097288"/>
            <a:ext cx="474019" cy="474019"/>
          </a:xfrm>
          <a:prstGeom prst="rect">
            <a:avLst/>
          </a:prstGeom>
          <a:noFill/>
          <a:ln>
            <a:noFill/>
          </a:ln>
        </p:spPr>
      </p:pic>
      <p:pic>
        <p:nvPicPr>
          <p:cNvPr id="386" name="Google Shape;386;p46"/>
          <p:cNvPicPr preferRelativeResize="0"/>
          <p:nvPr/>
        </p:nvPicPr>
        <p:blipFill>
          <a:blip r:embed="rId4">
            <a:alphaModFix/>
          </a:blip>
          <a:stretch>
            <a:fillRect/>
          </a:stretch>
        </p:blipFill>
        <p:spPr>
          <a:xfrm>
            <a:off x="245199" y="2334731"/>
            <a:ext cx="474017" cy="474017"/>
          </a:xfrm>
          <a:prstGeom prst="rect">
            <a:avLst/>
          </a:prstGeom>
          <a:noFill/>
          <a:ln>
            <a:noFill/>
          </a:ln>
        </p:spPr>
      </p:pic>
      <p:sp>
        <p:nvSpPr>
          <p:cNvPr id="387" name="Google Shape;387;p46"/>
          <p:cNvSpPr txBox="1"/>
          <p:nvPr/>
        </p:nvSpPr>
        <p:spPr>
          <a:xfrm>
            <a:off x="933200" y="1915631"/>
            <a:ext cx="7590900" cy="1559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 sz="1800" b="1" i="1">
                <a:latin typeface="Calibri"/>
                <a:ea typeface="Calibri"/>
                <a:cs typeface="Calibri"/>
                <a:sym typeface="Calibri"/>
              </a:rPr>
              <a:t>SPPs address adult actions.</a:t>
            </a:r>
            <a:endParaRPr sz="1800" b="1" i="1">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 sz="1800">
                <a:latin typeface="Calibri"/>
                <a:ea typeface="Calibri"/>
                <a:cs typeface="Calibri"/>
                <a:sym typeface="Calibri"/>
              </a:rPr>
              <a:t>PPCs should be specific statements about </a:t>
            </a:r>
            <a:r>
              <a:rPr lang="en" sz="1800" b="1">
                <a:latin typeface="Calibri"/>
                <a:ea typeface="Calibri"/>
                <a:cs typeface="Calibri"/>
                <a:sym typeface="Calibri"/>
              </a:rPr>
              <a:t>student performance</a:t>
            </a:r>
            <a:r>
              <a:rPr lang="en" sz="1800">
                <a:latin typeface="Calibri"/>
                <a:ea typeface="Calibri"/>
                <a:cs typeface="Calibri"/>
                <a:sym typeface="Calibri"/>
              </a:rPr>
              <a:t>. They are not action steps that need to be taken, or concerns about budget, staffing, curriculum, or instruction. Adult actions will be addressed in other areas of the UIP.</a:t>
            </a:r>
            <a:endParaRPr sz="1800">
              <a:latin typeface="Calibri"/>
              <a:ea typeface="Calibri"/>
              <a:cs typeface="Calibri"/>
              <a:sym typeface="Calibri"/>
            </a:endParaRPr>
          </a:p>
        </p:txBody>
      </p:sp>
      <p:pic>
        <p:nvPicPr>
          <p:cNvPr id="388" name="Google Shape;388;p46"/>
          <p:cNvPicPr preferRelativeResize="0"/>
          <p:nvPr/>
        </p:nvPicPr>
        <p:blipFill>
          <a:blip r:embed="rId5">
            <a:alphaModFix/>
          </a:blip>
          <a:stretch>
            <a:fillRect/>
          </a:stretch>
        </p:blipFill>
        <p:spPr>
          <a:xfrm>
            <a:off x="245212" y="3688950"/>
            <a:ext cx="423450" cy="423450"/>
          </a:xfrm>
          <a:prstGeom prst="rect">
            <a:avLst/>
          </a:prstGeom>
          <a:noFill/>
          <a:ln>
            <a:noFill/>
          </a:ln>
        </p:spPr>
      </p:pic>
      <p:sp>
        <p:nvSpPr>
          <p:cNvPr id="389" name="Google Shape;389;p46"/>
          <p:cNvSpPr txBox="1"/>
          <p:nvPr/>
        </p:nvSpPr>
        <p:spPr>
          <a:xfrm>
            <a:off x="933200" y="3293100"/>
            <a:ext cx="7590900" cy="1310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 sz="1800" b="1" i="1">
                <a:latin typeface="Calibri"/>
                <a:ea typeface="Calibri"/>
                <a:cs typeface="Calibri"/>
                <a:sym typeface="Calibri"/>
              </a:rPr>
              <a:t>SPPs focus on no more than one student data trend.</a:t>
            </a:r>
            <a:endParaRPr sz="1800" b="1" i="1">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 sz="1800">
                <a:latin typeface="Calibri"/>
                <a:ea typeface="Calibri"/>
                <a:cs typeface="Calibri"/>
                <a:sym typeface="Calibri"/>
              </a:rPr>
              <a:t>A single PPC can synthesize </a:t>
            </a:r>
            <a:r>
              <a:rPr lang="en" sz="1800" b="1">
                <a:latin typeface="Calibri"/>
                <a:ea typeface="Calibri"/>
                <a:cs typeface="Calibri"/>
                <a:sym typeface="Calibri"/>
              </a:rPr>
              <a:t>multiple</a:t>
            </a:r>
            <a:r>
              <a:rPr lang="en" sz="1800">
                <a:latin typeface="Calibri"/>
                <a:ea typeface="Calibri"/>
                <a:cs typeface="Calibri"/>
                <a:sym typeface="Calibri"/>
              </a:rPr>
              <a:t> </a:t>
            </a:r>
            <a:r>
              <a:rPr lang="en" sz="1800" b="1">
                <a:latin typeface="Calibri"/>
                <a:ea typeface="Calibri"/>
                <a:cs typeface="Calibri"/>
                <a:sym typeface="Calibri"/>
              </a:rPr>
              <a:t>concerning trend statements</a:t>
            </a:r>
            <a:r>
              <a:rPr lang="en" sz="1800">
                <a:latin typeface="Calibri"/>
                <a:ea typeface="Calibri"/>
                <a:cs typeface="Calibri"/>
                <a:sym typeface="Calibri"/>
              </a:rPr>
              <a:t>. For instance, both the growth and achievement of students with disabilities in English Language Arts may be combined as a single PPC.</a:t>
            </a:r>
            <a:endParaRPr sz="1800"/>
          </a:p>
        </p:txBody>
      </p:sp>
      <p:sp>
        <p:nvSpPr>
          <p:cNvPr id="390" name="Google Shape;390;p4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47"/>
          <p:cNvPicPr preferRelativeResize="0"/>
          <p:nvPr/>
        </p:nvPicPr>
        <p:blipFill>
          <a:blip r:embed="rId3">
            <a:alphaModFix/>
          </a:blip>
          <a:stretch>
            <a:fillRect/>
          </a:stretch>
        </p:blipFill>
        <p:spPr>
          <a:xfrm>
            <a:off x="1840050" y="1014850"/>
            <a:ext cx="7200900" cy="523875"/>
          </a:xfrm>
          <a:prstGeom prst="rect">
            <a:avLst/>
          </a:prstGeom>
          <a:noFill/>
          <a:ln>
            <a:noFill/>
          </a:ln>
        </p:spPr>
      </p:pic>
      <p:sp>
        <p:nvSpPr>
          <p:cNvPr id="396" name="Google Shape;396;p4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Priorities and Targets in the UIP Process</a:t>
            </a:r>
            <a:endParaRPr/>
          </a:p>
        </p:txBody>
      </p:sp>
      <p:sp>
        <p:nvSpPr>
          <p:cNvPr id="397" name="Google Shape;397;p4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8</a:t>
            </a:fld>
            <a:endParaRPr/>
          </a:p>
        </p:txBody>
      </p:sp>
      <p:pic>
        <p:nvPicPr>
          <p:cNvPr id="398" name="Google Shape;398;p47"/>
          <p:cNvPicPr preferRelativeResize="0"/>
          <p:nvPr/>
        </p:nvPicPr>
        <p:blipFill>
          <a:blip r:embed="rId4">
            <a:alphaModFix/>
          </a:blip>
          <a:stretch>
            <a:fillRect/>
          </a:stretch>
        </p:blipFill>
        <p:spPr>
          <a:xfrm>
            <a:off x="8" y="971400"/>
            <a:ext cx="1800225" cy="485775"/>
          </a:xfrm>
          <a:prstGeom prst="rect">
            <a:avLst/>
          </a:prstGeom>
          <a:noFill/>
          <a:ln>
            <a:noFill/>
          </a:ln>
        </p:spPr>
      </p:pic>
      <p:sp>
        <p:nvSpPr>
          <p:cNvPr id="399" name="Google Shape;399;p47"/>
          <p:cNvSpPr/>
          <p:nvPr/>
        </p:nvSpPr>
        <p:spPr>
          <a:xfrm>
            <a:off x="3562250" y="990438"/>
            <a:ext cx="1096800" cy="572700"/>
          </a:xfrm>
          <a:prstGeom prst="roundRect">
            <a:avLst>
              <a:gd name="adj" fmla="val 16667"/>
            </a:avLst>
          </a:prstGeom>
          <a:noFill/>
          <a:ln w="19050" cap="flat" cmpd="sng">
            <a:solidFill>
              <a:srgbClr val="2C33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cxnSp>
        <p:nvCxnSpPr>
          <p:cNvPr id="400" name="Google Shape;400;p47"/>
          <p:cNvCxnSpPr/>
          <p:nvPr/>
        </p:nvCxnSpPr>
        <p:spPr>
          <a:xfrm>
            <a:off x="4059575" y="1593450"/>
            <a:ext cx="0" cy="359100"/>
          </a:xfrm>
          <a:prstGeom prst="straightConnector1">
            <a:avLst/>
          </a:prstGeom>
          <a:noFill/>
          <a:ln w="19050" cap="flat" cmpd="sng">
            <a:solidFill>
              <a:srgbClr val="2C3384"/>
            </a:solidFill>
            <a:prstDash val="solid"/>
            <a:round/>
            <a:headEnd type="none" w="med" len="med"/>
            <a:tailEnd type="triangle" w="med" len="med"/>
          </a:ln>
        </p:spPr>
      </p:cxnSp>
      <p:sp>
        <p:nvSpPr>
          <p:cNvPr id="401" name="Google Shape;401;p47"/>
          <p:cNvSpPr txBox="1"/>
          <p:nvPr/>
        </p:nvSpPr>
        <p:spPr>
          <a:xfrm>
            <a:off x="461400" y="1801875"/>
            <a:ext cx="8169300" cy="23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i="1">
                <a:solidFill>
                  <a:schemeClr val="dk2"/>
                </a:solidFill>
                <a:latin typeface="Calibri"/>
                <a:ea typeface="Calibri"/>
                <a:cs typeface="Calibri"/>
                <a:sym typeface="Calibri"/>
              </a:rPr>
              <a:t>What is Target Setting? </a:t>
            </a:r>
            <a:endParaRPr sz="1800" b="1" i="1">
              <a:solidFill>
                <a:schemeClr val="dk2"/>
              </a:solidFill>
              <a:latin typeface="Calibri"/>
              <a:ea typeface="Calibri"/>
              <a:cs typeface="Calibri"/>
              <a:sym typeface="Calibri"/>
            </a:endParaRPr>
          </a:p>
          <a:p>
            <a:pPr marL="0" lvl="0" indent="0" algn="l" rtl="0">
              <a:spcBef>
                <a:spcPts val="0"/>
              </a:spcBef>
              <a:spcAft>
                <a:spcPts val="0"/>
              </a:spcAft>
              <a:buNone/>
            </a:pPr>
            <a:r>
              <a:rPr lang="en" sz="1800">
                <a:solidFill>
                  <a:schemeClr val="dk2"/>
                </a:solidFill>
                <a:latin typeface="Calibri"/>
                <a:ea typeface="Calibri"/>
                <a:cs typeface="Calibri"/>
                <a:sym typeface="Calibri"/>
              </a:rPr>
              <a:t>Target Setting is the process that tells us HOW MUCH we plan to improve each year over time.</a:t>
            </a:r>
            <a:endParaRPr sz="1800">
              <a:solidFill>
                <a:schemeClr val="dk2"/>
              </a:solidFill>
              <a:latin typeface="Calibri"/>
              <a:ea typeface="Calibri"/>
              <a:cs typeface="Calibri"/>
              <a:sym typeface="Calibri"/>
            </a:endParaRPr>
          </a:p>
          <a:p>
            <a:pPr marL="457200" lvl="0" indent="-342900" algn="l" rtl="0">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Targets are established for each year over two years.</a:t>
            </a:r>
            <a:endParaRPr sz="1800">
              <a:solidFill>
                <a:schemeClr val="dk2"/>
              </a:solidFill>
              <a:latin typeface="Calibri"/>
              <a:ea typeface="Calibri"/>
              <a:cs typeface="Calibri"/>
              <a:sym typeface="Calibri"/>
            </a:endParaRPr>
          </a:p>
          <a:p>
            <a:pPr marL="457200" lvl="0" indent="-342900" algn="l" rtl="0">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Targets should be directly aligned to the Student Performance Priority.</a:t>
            </a:r>
            <a:endParaRPr sz="1800">
              <a:solidFill>
                <a:schemeClr val="dk2"/>
              </a:solidFill>
              <a:latin typeface="Calibri"/>
              <a:ea typeface="Calibri"/>
              <a:cs typeface="Calibri"/>
              <a:sym typeface="Calibri"/>
            </a:endParaRPr>
          </a:p>
          <a:p>
            <a:pPr marL="457200" lvl="0" indent="-342900" algn="l" rtl="0">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The targets for associated interim measures should reflect a metric in common with the Student Performance Priority. </a:t>
            </a:r>
            <a:endParaRPr sz="1800">
              <a:solidFill>
                <a:schemeClr val="dk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Font typeface="Arial"/>
              <a:buNone/>
            </a:pPr>
            <a:r>
              <a:rPr lang="en" sz="2900"/>
              <a:t>The Role of Target Setting in the UIP Process</a:t>
            </a:r>
            <a:endParaRPr sz="2900"/>
          </a:p>
        </p:txBody>
      </p:sp>
      <p:sp>
        <p:nvSpPr>
          <p:cNvPr id="408" name="Google Shape;408;p48"/>
          <p:cNvSpPr txBox="1"/>
          <p:nvPr/>
        </p:nvSpPr>
        <p:spPr>
          <a:xfrm>
            <a:off x="3000375" y="1469569"/>
            <a:ext cx="4204500" cy="34627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9" name="Google Shape;409;p48"/>
          <p:cNvSpPr txBox="1"/>
          <p:nvPr/>
        </p:nvSpPr>
        <p:spPr>
          <a:xfrm>
            <a:off x="636044" y="995741"/>
            <a:ext cx="7872000" cy="6095400"/>
          </a:xfrm>
          <a:prstGeom prst="rect">
            <a:avLst/>
          </a:prstGeom>
          <a:noFill/>
          <a:ln>
            <a:noFill/>
          </a:ln>
        </p:spPr>
        <p:txBody>
          <a:bodyPr spcFirstLastPara="1" wrap="square" lIns="91425" tIns="91425" rIns="91425" bIns="91425" anchor="t" anchorCtr="0">
            <a:spAutoFit/>
          </a:bodyPr>
          <a:lstStyle/>
          <a:p>
            <a:pPr marL="114300" marR="0" lvl="0" indent="0" algn="l" rtl="0">
              <a:lnSpc>
                <a:spcPct val="100000"/>
              </a:lnSpc>
              <a:spcBef>
                <a:spcPts val="0"/>
              </a:spcBef>
              <a:spcAft>
                <a:spcPts val="0"/>
              </a:spcAft>
              <a:buNone/>
            </a:pPr>
            <a:endParaRPr sz="240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arabicPeriod"/>
            </a:pPr>
            <a:r>
              <a:rPr lang="en" sz="2400" i="0" u="none" strike="noStrike" cap="none">
                <a:solidFill>
                  <a:srgbClr val="000000"/>
                </a:solidFill>
                <a:latin typeface="Calibri"/>
                <a:ea typeface="Calibri"/>
                <a:cs typeface="Calibri"/>
                <a:sym typeface="Calibri"/>
              </a:rPr>
              <a:t>The Target Setting process allows us to understand the impact of improvement strategies in addressing the identified priority performance </a:t>
            </a:r>
            <a:r>
              <a:rPr lang="en" sz="2400">
                <a:latin typeface="Calibri"/>
                <a:ea typeface="Calibri"/>
                <a:cs typeface="Calibri"/>
                <a:sym typeface="Calibri"/>
              </a:rPr>
              <a:t>priorities</a:t>
            </a:r>
            <a:r>
              <a:rPr lang="en" sz="2400" i="0" u="none" strike="noStrike" cap="none">
                <a:solidFill>
                  <a:srgbClr val="000000"/>
                </a:solidFill>
                <a:latin typeface="Calibri"/>
                <a:ea typeface="Calibri"/>
                <a:cs typeface="Calibri"/>
                <a:sym typeface="Calibri"/>
              </a:rPr>
              <a:t>(s) over time. </a:t>
            </a:r>
            <a:endParaRPr>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Arial"/>
              <a:buNone/>
            </a:pPr>
            <a:endParaRPr sz="240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arabicPeriod"/>
            </a:pPr>
            <a:r>
              <a:rPr lang="en" sz="2400" i="0" u="none" strike="noStrike" cap="none">
                <a:solidFill>
                  <a:srgbClr val="000000"/>
                </a:solidFill>
                <a:latin typeface="Calibri"/>
                <a:ea typeface="Calibri"/>
                <a:cs typeface="Calibri"/>
                <a:sym typeface="Calibri"/>
              </a:rPr>
              <a:t>The monitoring of targets </a:t>
            </a:r>
            <a:r>
              <a:rPr lang="en" sz="2400">
                <a:latin typeface="Calibri"/>
                <a:ea typeface="Calibri"/>
                <a:cs typeface="Calibri"/>
                <a:sym typeface="Calibri"/>
              </a:rPr>
              <a:t>with</a:t>
            </a:r>
            <a:r>
              <a:rPr lang="en" sz="2400" i="0" u="none" strike="noStrike" cap="none">
                <a:solidFill>
                  <a:srgbClr val="000000"/>
                </a:solidFill>
                <a:latin typeface="Calibri"/>
                <a:ea typeface="Calibri"/>
                <a:cs typeface="Calibri"/>
                <a:sym typeface="Calibri"/>
              </a:rPr>
              <a:t> interim measures allows us to determine if major improvement strategies are having a potential impact on </a:t>
            </a:r>
            <a:r>
              <a:rPr lang="en" sz="2400">
                <a:latin typeface="Calibri"/>
                <a:ea typeface="Calibri"/>
                <a:cs typeface="Calibri"/>
                <a:sym typeface="Calibri"/>
              </a:rPr>
              <a:t>priority performance prioritiess</a:t>
            </a:r>
            <a:r>
              <a:rPr lang="en" sz="2400" i="0" u="none" strike="noStrike" cap="none">
                <a:solidFill>
                  <a:srgbClr val="000000"/>
                </a:solidFill>
                <a:latin typeface="Calibri"/>
                <a:ea typeface="Calibri"/>
                <a:cs typeface="Calibri"/>
                <a:sym typeface="Calibri"/>
              </a:rPr>
              <a:t> by addressing the identified root causes. </a:t>
            </a:r>
            <a:endParaRPr>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Arial"/>
              <a:ea typeface="Arial"/>
              <a:cs typeface="Arial"/>
              <a:sym typeface="Arial"/>
            </a:endParaRPr>
          </a:p>
          <a:p>
            <a:pPr marL="11430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800"/>
              <a:buFont typeface="Arial"/>
              <a:buNone/>
            </a:pPr>
            <a:endParaRPr sz="32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800"/>
              <a:buFont typeface="Arial"/>
              <a:buNone/>
            </a:pPr>
            <a:endParaRPr sz="32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800"/>
              <a:buFont typeface="Arial"/>
              <a:buNone/>
            </a:pPr>
            <a:endParaRPr sz="3200" b="0" i="0" u="none" strike="noStrike" cap="none">
              <a:solidFill>
                <a:srgbClr val="000000"/>
              </a:solidFill>
              <a:latin typeface="Arial"/>
              <a:ea typeface="Arial"/>
              <a:cs typeface="Arial"/>
              <a:sym typeface="Arial"/>
            </a:endParaRPr>
          </a:p>
        </p:txBody>
      </p:sp>
      <p:sp>
        <p:nvSpPr>
          <p:cNvPr id="410" name="Google Shape;410;p48"/>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1189</Words>
  <Application>Microsoft Office PowerPoint</Application>
  <PresentationFormat>On-screen Show (16:9)</PresentationFormat>
  <Paragraphs>127</Paragraphs>
  <Slides>14</Slides>
  <Notes>14</Notes>
  <HiddenSlides>2</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Arial</vt:lpstr>
      <vt:lpstr>Roboto</vt:lpstr>
      <vt:lpstr>Rockwell</vt:lpstr>
      <vt:lpstr>CDE </vt:lpstr>
      <vt:lpstr>Streamlined UIP  101</vt:lpstr>
      <vt:lpstr>Session Outcomes</vt:lpstr>
      <vt:lpstr>Student Performance Priorities in the UIP Process</vt:lpstr>
      <vt:lpstr>SPPs Role in the UIP Process</vt:lpstr>
      <vt:lpstr>Example</vt:lpstr>
      <vt:lpstr>PowerPoint Presentation</vt:lpstr>
      <vt:lpstr>Common Misconceptions</vt:lpstr>
      <vt:lpstr>Priorities and Targets in the UIP Process</vt:lpstr>
      <vt:lpstr>The Role of Target Setting in the UIP Process</vt:lpstr>
      <vt:lpstr>Common Misconceptions</vt:lpstr>
      <vt:lpstr>Why Student Performance Priorities &amp; Targets Matter</vt:lpstr>
      <vt:lpstr> Email any questions to uiphelp@cde.state.co.us</vt:lpstr>
      <vt:lpstr>What are interim measures?</vt:lpstr>
      <vt:lpstr>Examples of Targets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Streamlined UIP  101</dc:title>
  <cp:lastModifiedBy>Thomas, Jayson</cp:lastModifiedBy>
  <cp:revision>1</cp:revision>
  <dcterms:modified xsi:type="dcterms:W3CDTF">2024-04-19T15:57:08Z</dcterms:modified>
</cp:coreProperties>
</file>