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ckwell" panose="020606030202050204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6ff2915d76_1_210: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6ff2915d76_1_210: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chemeClr val="dk1"/>
              </a:buClr>
              <a:buFont typeface="Arial"/>
              <a:buNone/>
            </a:pPr>
            <a:r>
              <a:rPr lang="en" sz="1400"/>
              <a:t>This is an example of a set of Action Steps for an elementary school strategy around social comprehension and a safe and focused learning environment.  </a:t>
            </a:r>
            <a:endParaRPr sz="1400"/>
          </a:p>
          <a:p>
            <a:pPr marL="0" lvl="0" indent="0" algn="l" rtl="0">
              <a:spcBef>
                <a:spcPts val="0"/>
              </a:spcBef>
              <a:spcAft>
                <a:spcPts val="0"/>
              </a:spcAft>
              <a:buClr>
                <a:schemeClr val="dk1"/>
              </a:buClr>
              <a:buFont typeface="Arial"/>
              <a:buNone/>
            </a:pPr>
            <a:endParaRPr sz="1400"/>
          </a:p>
          <a:p>
            <a:pPr marL="0" lvl="0" indent="0" algn="l" rtl="0">
              <a:spcBef>
                <a:spcPts val="0"/>
              </a:spcBef>
              <a:spcAft>
                <a:spcPts val="0"/>
              </a:spcAft>
              <a:buClr>
                <a:schemeClr val="dk1"/>
              </a:buClr>
              <a:buFont typeface="Arial"/>
              <a:buNone/>
            </a:pPr>
            <a:r>
              <a:rPr lang="en" sz="1400"/>
              <a:t>The particular strengths of these action steps are that they name key actors – that is, who is responsible for carrying out the task –, they align clearly to the strategy, and they include training for teachers to ensure they’re well-equipped to implement the strategy and its practices.</a:t>
            </a:r>
            <a:endParaRPr sz="1400"/>
          </a:p>
        </p:txBody>
      </p:sp>
      <p:sp>
        <p:nvSpPr>
          <p:cNvPr id="411" name="Google Shape;411;g26ff2915d76_1_210: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6ff2915d76_1_285: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6ff2915d76_1_285: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lnSpc>
                <a:spcPct val="115000"/>
              </a:lnSpc>
              <a:spcBef>
                <a:spcPts val="0"/>
              </a:spcBef>
              <a:spcAft>
                <a:spcPts val="0"/>
              </a:spcAft>
              <a:buNone/>
            </a:pPr>
            <a:r>
              <a:rPr lang="en" sz="1400"/>
              <a:t>Since Implementation Milestones enable us to monitor whether implementation is happening as planned, they can help us identify issues or gaps in implementation before these gaps begin to influence student outcomes. When Milestones are missed or when challenges arise in meeting them, this signals a need to step back, reflect on the plan as a whole and make mid-course corrections, if these are necessary. Rather than waiting for student outcome data to confirm that progress is not being made, using missed Milestones as an opportunity to adjust improvement efforts enables schools to respond nimbly to their ever-evolving contexts to ensure the strongest possible outcomes for students.</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Action Steps, on the other hand, provide the school with an overall road-map for the implementation of the strategy. The strongest action steps are backwards planned from a target date for full-implementation. This allows school teams to focus on the the weekly or even daily tasks needed to shift their practices, while establishing a deliberate pacing of tasks to ensure that the strategy has enough time to impact student outcomes.</a:t>
            </a:r>
            <a:endParaRPr sz="1400"/>
          </a:p>
        </p:txBody>
      </p:sp>
      <p:sp>
        <p:nvSpPr>
          <p:cNvPr id="421" name="Google Shape;421;g26ff2915d76_1_285: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6ff2915d76_1_267: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6ff2915d76_1_267: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lnSpc>
                <a:spcPct val="115000"/>
              </a:lnSpc>
              <a:spcBef>
                <a:spcPts val="0"/>
              </a:spcBef>
              <a:spcAft>
                <a:spcPts val="0"/>
              </a:spcAft>
              <a:buNone/>
            </a:pPr>
            <a:r>
              <a:rPr lang="en" sz="1400"/>
              <a:t>Within the larger context of the Unified Improvement Plan (UIP), an analysis of current performance informs the selection of a Student Performance Priority. Aligned to that priority, and End of year Target identifies the expected improvement in outcomes for that performance area over the course of the year. </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The major improvement strategy describes the actions and system changes that will be made within the school in order to move the school from current state and meet the end of year Target.</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Implementation Milestones identify key milestones in the implementation of a Major Improvement Strategy. These Milestones, together with the Interim Measures of expected student outcomes, make it possible to progress monitor the roll-out of the Major Improvement Strategy and to evaluate whether that strategy is having the intended effect on student outcomes.  </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Action Steps are the final (and most granular) level of detail in the UIP. These describe the activities that will bring the strategy to life at the daily or weekly level, enabling the school to change its practices, meet the Implementation Milestones and Interim Measures, and finally reach its end of year targets.</a:t>
            </a:r>
            <a:endParaRPr sz="1400"/>
          </a:p>
        </p:txBody>
      </p:sp>
      <p:sp>
        <p:nvSpPr>
          <p:cNvPr id="429" name="Google Shape;429;g26ff2915d76_1_267: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6ff2915d76_1_291: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6ff2915d76_1_291:notes"/>
          <p:cNvSpPr txBox="1">
            <a:spLocks noGrp="1"/>
          </p:cNvSpPr>
          <p:nvPr>
            <p:ph type="body" idx="1"/>
          </p:nvPr>
        </p:nvSpPr>
        <p:spPr>
          <a:xfrm>
            <a:off x="685800" y="4400550"/>
            <a:ext cx="5486322" cy="3600393"/>
          </a:xfrm>
          <a:prstGeom prst="rect">
            <a:avLst/>
          </a:prstGeom>
        </p:spPr>
        <p:txBody>
          <a:bodyPr spcFirstLastPara="1" wrap="square" lIns="89450" tIns="89450" rIns="89450" bIns="8945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t>In addition to the flexibility offered to schools eligible to submit plans biennially, there is an additional flexibility within the UIP system to accommodate short-cycle plans (often called 90-day plans).</a:t>
            </a:r>
            <a:endParaRPr sz="1100"/>
          </a:p>
          <a:p>
            <a:pPr marL="0" lvl="0" indent="0" algn="l" rtl="0">
              <a:lnSpc>
                <a:spcPct val="115000"/>
              </a:lnSpc>
              <a:spcBef>
                <a:spcPts val="0"/>
              </a:spcBef>
              <a:spcAft>
                <a:spcPts val="0"/>
              </a:spcAft>
              <a:buClr>
                <a:schemeClr val="dk1"/>
              </a:buClr>
              <a:buSzPts val="1100"/>
              <a:buFont typeface="Arial"/>
              <a:buNone/>
            </a:pPr>
            <a:r>
              <a:rPr lang="en" sz="1100"/>
              <a:t> </a:t>
            </a:r>
            <a:endParaRPr sz="1100"/>
          </a:p>
          <a:p>
            <a:pPr marL="0" lvl="0" indent="0" algn="l" rtl="0">
              <a:lnSpc>
                <a:spcPct val="115000"/>
              </a:lnSpc>
              <a:spcBef>
                <a:spcPts val="0"/>
              </a:spcBef>
              <a:spcAft>
                <a:spcPts val="0"/>
              </a:spcAft>
              <a:buClr>
                <a:schemeClr val="dk1"/>
              </a:buClr>
              <a:buSzPts val="1100"/>
              <a:buFont typeface="Arial"/>
              <a:buNone/>
            </a:pPr>
            <a:r>
              <a:rPr lang="en" sz="1100"/>
              <a:t>These short-cycle plans can be uploaded directly to the online system in place of Implementation </a:t>
            </a:r>
            <a:r>
              <a:rPr lang="en"/>
              <a:t>Milestones</a:t>
            </a:r>
            <a:r>
              <a:rPr lang="en" sz="1100"/>
              <a:t>, Interim Measures, and Action Steps AS LONG AS those elements are covered in the short-cycle plan.</a:t>
            </a:r>
            <a:endParaRPr sz="1100"/>
          </a:p>
          <a:p>
            <a:pPr marL="0" lvl="0" indent="0" algn="l" rtl="0">
              <a:lnSpc>
                <a:spcPct val="115000"/>
              </a:lnSpc>
              <a:spcBef>
                <a:spcPts val="0"/>
              </a:spcBef>
              <a:spcAft>
                <a:spcPts val="0"/>
              </a:spcAft>
              <a:buClr>
                <a:schemeClr val="dk1"/>
              </a:buClr>
              <a:buSzPts val="1100"/>
              <a:buFont typeface="Arial"/>
              <a:buNone/>
            </a:pPr>
            <a:r>
              <a:rPr lang="en" sz="1100"/>
              <a:t> </a:t>
            </a:r>
            <a:endParaRPr sz="1100"/>
          </a:p>
          <a:p>
            <a:pPr marL="0" lvl="0" indent="0" algn="l" rtl="0">
              <a:lnSpc>
                <a:spcPct val="115000"/>
              </a:lnSpc>
              <a:spcBef>
                <a:spcPts val="0"/>
              </a:spcBef>
              <a:spcAft>
                <a:spcPts val="0"/>
              </a:spcAft>
              <a:buNone/>
            </a:pPr>
            <a:r>
              <a:rPr lang="en" sz="1100"/>
              <a:t>If you choose to upload short-cycle plans, be aware that the UIP must span the full plan-posting period. In addition to uploading your short-cycle plans, make sure that you set interim measures and implementation </a:t>
            </a:r>
            <a:r>
              <a:rPr lang="en"/>
              <a:t>Milestones</a:t>
            </a:r>
            <a:r>
              <a:rPr lang="en" sz="1100"/>
              <a:t> in the UIP online system that do cover the full plan-posting period (1-2 years). Throughout the plan period, as new 90-day plans are created, upload these to the online system so that your plans remain up to date.</a:t>
            </a:r>
            <a:endParaRPr sz="1400"/>
          </a:p>
        </p:txBody>
      </p:sp>
      <p:sp>
        <p:nvSpPr>
          <p:cNvPr id="450" name="Google Shape;450;g26ff2915d76_1_291:notes"/>
          <p:cNvSpPr txBox="1">
            <a:spLocks noGrp="1"/>
          </p:cNvSpPr>
          <p:nvPr>
            <p:ph type="sldNum" idx="12"/>
          </p:nvPr>
        </p:nvSpPr>
        <p:spPr>
          <a:xfrm>
            <a:off x="3884614" y="8685213"/>
            <a:ext cx="2971660" cy="458816"/>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6ff2915d76_1_305: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6ff2915d76_1_305:notes"/>
          <p:cNvSpPr txBox="1">
            <a:spLocks noGrp="1"/>
          </p:cNvSpPr>
          <p:nvPr>
            <p:ph type="body" idx="1"/>
          </p:nvPr>
        </p:nvSpPr>
        <p:spPr>
          <a:xfrm>
            <a:off x="685800" y="4400550"/>
            <a:ext cx="5486322" cy="3600393"/>
          </a:xfrm>
          <a:prstGeom prst="rect">
            <a:avLst/>
          </a:prstGeom>
        </p:spPr>
        <p:txBody>
          <a:bodyPr spcFirstLastPara="1" wrap="square" lIns="89450" tIns="89450" rIns="89450" bIns="89450" anchor="t" anchorCtr="0">
            <a:noAutofit/>
          </a:bodyPr>
          <a:lstStyle/>
          <a:p>
            <a:pPr marL="0" lvl="0" indent="0" algn="l" rtl="0">
              <a:spcBef>
                <a:spcPts val="0"/>
              </a:spcBef>
              <a:spcAft>
                <a:spcPts val="0"/>
              </a:spcAft>
              <a:buClr>
                <a:schemeClr val="dk1"/>
              </a:buClr>
              <a:buSzPts val="1100"/>
              <a:buFont typeface="Arial"/>
              <a:buNone/>
            </a:pPr>
            <a:r>
              <a:rPr lang="en" sz="1400"/>
              <a:t>Thank you for your time!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a:t>If you have additional questions, please email uiphelp @ cde . state . co . us.</a:t>
            </a:r>
            <a:endParaRPr sz="1400"/>
          </a:p>
          <a:p>
            <a:pPr marL="0" lvl="0" indent="0" algn="l" rtl="0">
              <a:spcBef>
                <a:spcPts val="0"/>
              </a:spcBef>
              <a:spcAft>
                <a:spcPts val="0"/>
              </a:spcAft>
              <a:buNone/>
            </a:pPr>
            <a:endParaRPr sz="1400"/>
          </a:p>
        </p:txBody>
      </p:sp>
      <p:sp>
        <p:nvSpPr>
          <p:cNvPr id="466" name="Google Shape;466;g26ff2915d76_1_305:notes"/>
          <p:cNvSpPr txBox="1">
            <a:spLocks noGrp="1"/>
          </p:cNvSpPr>
          <p:nvPr>
            <p:ph type="sldNum" idx="12"/>
          </p:nvPr>
        </p:nvSpPr>
        <p:spPr>
          <a:xfrm>
            <a:off x="3884614" y="8685213"/>
            <a:ext cx="2971660" cy="458816"/>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14</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6ff2915d76_1_130: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6ff2915d76_1_130: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r>
              <a:rPr lang="en" sz="1400"/>
              <a:t>This video will answer the following questions: </a:t>
            </a:r>
            <a:endParaRPr sz="1400"/>
          </a:p>
          <a:p>
            <a:pPr marL="444500" lvl="0" indent="-304800" algn="l" rtl="0">
              <a:spcBef>
                <a:spcPts val="0"/>
              </a:spcBef>
              <a:spcAft>
                <a:spcPts val="0"/>
              </a:spcAft>
              <a:buSzPts val="1400"/>
              <a:buAutoNum type="arabicPeriod"/>
            </a:pPr>
            <a:r>
              <a:rPr lang="en" sz="1400"/>
              <a:t>What are Action Steps?</a:t>
            </a:r>
            <a:endParaRPr sz="1400"/>
          </a:p>
          <a:p>
            <a:pPr marL="444500" lvl="0" indent="-304800" algn="l" rtl="0">
              <a:spcBef>
                <a:spcPts val="0"/>
              </a:spcBef>
              <a:spcAft>
                <a:spcPts val="0"/>
              </a:spcAft>
              <a:buSzPts val="1400"/>
              <a:buAutoNum type="arabicPeriod"/>
            </a:pPr>
            <a:r>
              <a:rPr lang="en" sz="1400"/>
              <a:t>What are Implementation Milestones?</a:t>
            </a:r>
            <a:endParaRPr sz="1400"/>
          </a:p>
          <a:p>
            <a:pPr marL="444500" lvl="0" indent="-304800" algn="l" rtl="0">
              <a:spcBef>
                <a:spcPts val="0"/>
              </a:spcBef>
              <a:spcAft>
                <a:spcPts val="0"/>
              </a:spcAft>
              <a:buSzPts val="1400"/>
              <a:buAutoNum type="arabicPeriod"/>
            </a:pPr>
            <a:r>
              <a:rPr lang="en" sz="1400"/>
              <a:t>How do strong Action Steps and Implementation Milestones support high quality implementation of strategies?</a:t>
            </a:r>
            <a:endParaRPr sz="1400"/>
          </a:p>
        </p:txBody>
      </p:sp>
      <p:sp>
        <p:nvSpPr>
          <p:cNvPr id="313" name="Google Shape;313;g26ff2915d76_1_130: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ff2915d76_1_218: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6ff2915d76_1_218: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SzPts val="1100"/>
              <a:buNone/>
            </a:pPr>
            <a:r>
              <a:rPr lang="en" sz="1400"/>
              <a:t>What is an Implementation Benchmark?</a:t>
            </a:r>
            <a:endParaRPr sz="1400"/>
          </a:p>
          <a:p>
            <a:pPr marL="0" lvl="0" indent="0" algn="l" rtl="0">
              <a:spcBef>
                <a:spcPts val="0"/>
              </a:spcBef>
              <a:spcAft>
                <a:spcPts val="0"/>
              </a:spcAft>
              <a:buSzPts val="1100"/>
              <a:buNone/>
            </a:pPr>
            <a:endParaRPr sz="1400"/>
          </a:p>
          <a:p>
            <a:pPr marL="0" lvl="0" indent="0" algn="l" rtl="0">
              <a:spcBef>
                <a:spcPts val="0"/>
              </a:spcBef>
              <a:spcAft>
                <a:spcPts val="0"/>
              </a:spcAft>
              <a:buSzPts val="1100"/>
              <a:buNone/>
            </a:pPr>
            <a:r>
              <a:rPr lang="en" sz="1400"/>
              <a:t>Unlike Action Steps, Implementation Milestones should be measurable. They should name specific ADULT ACTIONS or SCHOOL (or district) SYSTEMS that are particularly crucial to the strategy. Milestones should highlight major milestones for phases in a significant or system-wide change, or they should highlight points in the strategy rollout by which changes should be implemented.</a:t>
            </a:r>
            <a:endParaRPr sz="1400"/>
          </a:p>
        </p:txBody>
      </p:sp>
      <p:sp>
        <p:nvSpPr>
          <p:cNvPr id="328" name="Google Shape;328;g26ff2915d76_1_218: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6ff2915d76_1_229: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26ff2915d76_1_229: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SzPts val="1100"/>
              <a:buNone/>
            </a:pPr>
            <a:r>
              <a:rPr lang="en" sz="1400"/>
              <a:t>Identifying HOW progress will be measured is crucial to identifying whether implementation is on track, or, if off track, how far from the target the current state is. In order to provide strong and meaningful touchpoints that can be reliably used to gauge the roll-out of a strategy, Implementation Milestones must be carefully crafted. A strong Implementation Benchmark identifies WHAT will be done (a task or action), WHO will do it (an actor), WHEN it will be done (a date), and HOW it will be measured (a target measurement). Leaving out any of this information will make it difficult or impossible to use the milestone to gauge progress, or to follow up on missed Milestones. E.g., if a benchmark lacks a target measurement, it will be difficult to determine whether that benchmark has been met or missed. If a benchmark lacks an actor, it will be difficult to determine who needs additional support in their role in implementing a strategy.</a:t>
            </a:r>
            <a:endParaRPr sz="1400"/>
          </a:p>
          <a:p>
            <a:pPr marL="0" lvl="0" indent="0" algn="l" rtl="0">
              <a:spcBef>
                <a:spcPts val="0"/>
              </a:spcBef>
              <a:spcAft>
                <a:spcPts val="0"/>
              </a:spcAft>
              <a:buSzPts val="1100"/>
              <a:buNone/>
            </a:pPr>
            <a:endParaRPr sz="1400"/>
          </a:p>
          <a:p>
            <a:pPr marL="0" lvl="0" indent="0" algn="l" rtl="0">
              <a:spcBef>
                <a:spcPts val="0"/>
              </a:spcBef>
              <a:spcAft>
                <a:spcPts val="0"/>
              </a:spcAft>
              <a:buSzPts val="1100"/>
              <a:buNone/>
            </a:pPr>
            <a:r>
              <a:rPr lang="en" sz="1400"/>
              <a:t>Note that these four pieces of information may not all be stated in the milestone, but they should be implied or clear within the school’s context.</a:t>
            </a:r>
            <a:endParaRPr sz="1400"/>
          </a:p>
        </p:txBody>
      </p:sp>
      <p:sp>
        <p:nvSpPr>
          <p:cNvPr id="342" name="Google Shape;342;g26ff2915d76_1_229: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6ff2915d76_1_240: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6ff2915d76_1_240: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chemeClr val="dk1"/>
              </a:buClr>
              <a:buFont typeface="Arial"/>
              <a:buNone/>
            </a:pPr>
            <a:r>
              <a:rPr lang="en" sz="1400"/>
              <a:t>These are examples of Implementation Milestones for a high school strategy that is focused on Instruction and Assessment.</a:t>
            </a:r>
            <a:endParaRPr sz="1400"/>
          </a:p>
          <a:p>
            <a:pPr marL="0" lvl="0" indent="0" algn="l" rtl="0">
              <a:spcBef>
                <a:spcPts val="0"/>
              </a:spcBef>
              <a:spcAft>
                <a:spcPts val="0"/>
              </a:spcAft>
              <a:buClr>
                <a:schemeClr val="dk1"/>
              </a:buClr>
              <a:buFont typeface="Arial"/>
              <a:buNone/>
            </a:pPr>
            <a:endParaRPr sz="1400"/>
          </a:p>
          <a:p>
            <a:pPr marL="0" lvl="0" indent="0" algn="l" rtl="0">
              <a:spcBef>
                <a:spcPts val="0"/>
              </a:spcBef>
              <a:spcAft>
                <a:spcPts val="0"/>
              </a:spcAft>
              <a:buClr>
                <a:schemeClr val="dk1"/>
              </a:buClr>
              <a:buFont typeface="Arial"/>
              <a:buNone/>
            </a:pPr>
            <a:r>
              <a:rPr lang="en" sz="1400"/>
              <a:t>The particular strengths of these Milestones are that they name both a measure and a metric – that is, what particular activity or output will be measured, and what the expected level of completion is. In the first benchmark, “daily lesson plans” are the measure; “90% containing a standards-aligned exit ticket” is the metric against which performance will be gauged. Another strength of these Milestones is that subsequent Milestones can use the same measures in order to track progress over time. For example, if 70% of teachers gather performance evidence to adjust instruction at least three times per week in the first Trimester, a benchmark for the second trimester might specify that 85% of teachers should be meeting that bar, or that 70% of teachers are gathering evidence FOUR times a week rather than three. A final strength of these Milestones is that they align to and gauge progress on key elements of the strategy. These Milestones will help the school to determine at the end of each trimester whether the strategies identified are truly being implemented as planned.</a:t>
            </a:r>
            <a:endParaRPr sz="1400"/>
          </a:p>
          <a:p>
            <a:pPr marL="0" lvl="0" indent="0" algn="l" rtl="0">
              <a:spcBef>
                <a:spcPts val="0"/>
              </a:spcBef>
              <a:spcAft>
                <a:spcPts val="0"/>
              </a:spcAft>
              <a:buNone/>
            </a:pPr>
            <a:endParaRPr sz="1400"/>
          </a:p>
        </p:txBody>
      </p:sp>
      <p:sp>
        <p:nvSpPr>
          <p:cNvPr id="355" name="Google Shape;355;g26ff2915d76_1_240: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6ff2915d76_1_247: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6ff2915d76_1_247: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chemeClr val="dk1"/>
              </a:buClr>
              <a:buFont typeface="Arial"/>
              <a:buNone/>
            </a:pPr>
            <a:r>
              <a:rPr lang="en" sz="1400"/>
              <a:t>These are examples of Implementation Milestones for an elementary school strategy that is focused on building social comprehension creating a safe and focused learning environment.</a:t>
            </a:r>
            <a:endParaRPr sz="1400"/>
          </a:p>
          <a:p>
            <a:pPr marL="0" lvl="0" indent="0" algn="l" rtl="0">
              <a:spcBef>
                <a:spcPts val="0"/>
              </a:spcBef>
              <a:spcAft>
                <a:spcPts val="0"/>
              </a:spcAft>
              <a:buClr>
                <a:schemeClr val="dk1"/>
              </a:buClr>
              <a:buFont typeface="Arial"/>
              <a:buNone/>
            </a:pPr>
            <a:endParaRPr sz="1400"/>
          </a:p>
          <a:p>
            <a:pPr marL="0" lvl="0" indent="0" algn="l" rtl="0">
              <a:spcBef>
                <a:spcPts val="0"/>
              </a:spcBef>
              <a:spcAft>
                <a:spcPts val="0"/>
              </a:spcAft>
              <a:buClr>
                <a:schemeClr val="dk1"/>
              </a:buClr>
              <a:buFont typeface="Arial"/>
              <a:buNone/>
            </a:pPr>
            <a:r>
              <a:rPr lang="en" sz="1400"/>
              <a:t>The particular strengths of these Milestones are that they name an expected level of performance, rather than simply naming a checklist of actions that will either be complete or incomplete. For example, the first benchmark names a specific maximum number of referrals that will indicate that the school’s strategy is being put into practice effectively. A non-example for this same strategy might simply indicate that teachers have received professional development by the end of the trimester. While this development is part of the strategy itself, the simple fact that PD is delivered won’t give the school nuanced information about whether practices are truly changing at the teacher-level. Another strength of these Milestones is that they draw data from a variety of sources, enabling the school to establish a holistic evaluation of the quality of implementation throughout the year.</a:t>
            </a:r>
            <a:endParaRPr sz="1400"/>
          </a:p>
        </p:txBody>
      </p:sp>
      <p:sp>
        <p:nvSpPr>
          <p:cNvPr id="364" name="Google Shape;364;g26ff2915d76_1_247: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ff2915d76_1_254: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6ff2915d76_1_254: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Clr>
                <a:srgbClr val="000000"/>
              </a:buClr>
              <a:buFont typeface="Arial"/>
              <a:buNone/>
            </a:pPr>
            <a:r>
              <a:rPr lang="en" sz="1400"/>
              <a:t>Implementation Milestones can sometimes be confused for two other elements of the improvement planning process—Interim Measures and Action Steps—but they differ from each in crucial ways. </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r>
              <a:rPr lang="en" sz="1400"/>
              <a:t>Implementation Milestones look at adult actions and systems, and they measure how these actions and systems are changing over the course of the year.  Interim Measures specifically look at student outcomes, and measure how student performance is changing over the course of the year. </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r>
              <a:rPr lang="en" sz="1400"/>
              <a:t>Implementation Milestones and Interim Measures are both elements of a progress monitoring plan. Milestones measure whether a strategy is being implemented as planned, while interim measures indicate whether or not the strategy is having the intended impact on student outcomes – i.e., whether the strategy itself is effective.</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r>
              <a:rPr lang="en" sz="1400"/>
              <a:t>Unlike Implementation Milestones and Interim Measures, Action Steps do not “measure” anything; rather, they pace out and detail the specific tasks or actions that will be needed to implement the strategy.</a:t>
            </a:r>
            <a:endParaRPr sz="1400"/>
          </a:p>
          <a:p>
            <a:pPr marL="0" lvl="0" indent="0" algn="l" rtl="0">
              <a:spcBef>
                <a:spcPts val="0"/>
              </a:spcBef>
              <a:spcAft>
                <a:spcPts val="0"/>
              </a:spcAft>
              <a:buClr>
                <a:srgbClr val="000000"/>
              </a:buClr>
              <a:buFont typeface="Arial"/>
              <a:buNone/>
            </a:pPr>
            <a:endParaRPr sz="1400"/>
          </a:p>
          <a:p>
            <a:pPr marL="0" lvl="0" indent="0" algn="l" rtl="0">
              <a:spcBef>
                <a:spcPts val="0"/>
              </a:spcBef>
              <a:spcAft>
                <a:spcPts val="0"/>
              </a:spcAft>
              <a:buClr>
                <a:srgbClr val="000000"/>
              </a:buClr>
              <a:buFont typeface="Arial"/>
              <a:buNone/>
            </a:pPr>
            <a:endParaRPr sz="1400"/>
          </a:p>
        </p:txBody>
      </p:sp>
      <p:sp>
        <p:nvSpPr>
          <p:cNvPr id="373" name="Google Shape;373;g26ff2915d76_1_254: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ff2915d76_1_191: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26ff2915d76_1_191: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SzPts val="1100"/>
              <a:buNone/>
            </a:pPr>
            <a:r>
              <a:rPr lang="en" sz="1400"/>
              <a:t>What are action steps?</a:t>
            </a:r>
            <a:endParaRPr sz="1400"/>
          </a:p>
          <a:p>
            <a:pPr marL="0" lvl="0" indent="0" algn="l" rtl="0">
              <a:spcBef>
                <a:spcPts val="0"/>
              </a:spcBef>
              <a:spcAft>
                <a:spcPts val="0"/>
              </a:spcAft>
              <a:buSzPts val="1100"/>
              <a:buNone/>
            </a:pPr>
            <a:endParaRPr sz="1400"/>
          </a:p>
          <a:p>
            <a:pPr marL="0" lvl="0" indent="0" algn="l" rtl="0">
              <a:spcBef>
                <a:spcPts val="0"/>
              </a:spcBef>
              <a:spcAft>
                <a:spcPts val="0"/>
              </a:spcAft>
              <a:buSzPts val="1100"/>
              <a:buNone/>
            </a:pPr>
            <a:r>
              <a:rPr lang="en" sz="1400"/>
              <a:t>Action Steps are the tasks that need to  be completed to meet the milestones and bring a major improvement strategy to life. If the strategy itself describes the key approach to shifting practices and systems in order to address Student Performance Priorities, then the action steps are the detailed activities that must take place during the year in order to ensure that those shifts actually take place.</a:t>
            </a:r>
            <a:endParaRPr sz="1400"/>
          </a:p>
        </p:txBody>
      </p:sp>
      <p:sp>
        <p:nvSpPr>
          <p:cNvPr id="388" name="Google Shape;388;g26ff2915d76_1_191: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6ff2915d76_1_203:notes"/>
          <p:cNvSpPr>
            <a:spLocks noGrp="1" noRot="1" noChangeAspect="1"/>
          </p:cNvSpPr>
          <p:nvPr>
            <p:ph type="sldImg" idx="2"/>
          </p:nvPr>
        </p:nvSpPr>
        <p:spPr>
          <a:xfrm>
            <a:off x="702769" y="1143000"/>
            <a:ext cx="5452340" cy="308588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26ff2915d76_1_203:notes"/>
          <p:cNvSpPr txBox="1">
            <a:spLocks noGrp="1"/>
          </p:cNvSpPr>
          <p:nvPr>
            <p:ph type="body" idx="1"/>
          </p:nvPr>
        </p:nvSpPr>
        <p:spPr>
          <a:xfrm>
            <a:off x="685800" y="4400550"/>
            <a:ext cx="5486322" cy="3600393"/>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r>
              <a:rPr lang="en" sz="1400"/>
              <a:t>This is an example of a set of Action Steps for a high school strategy around data-driven assessment.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 particular strengths of these action steps are that they establish focused and concrete tasks to be completed, they name specific dates by or on which those tasks will be done, and they align clearly to and advance the major improvement strategy.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Note that these action steps do not specify </a:t>
            </a:r>
            <a:r>
              <a:rPr lang="en" sz="1400" i="1"/>
              <a:t>who</a:t>
            </a:r>
            <a:r>
              <a:rPr lang="en" sz="1400"/>
              <a:t> will complete each of these actions. While this may be understood readily by the school team, the school will need to ensure that ownership of each task is clear in order to avoid gaps in implementation.</a:t>
            </a:r>
            <a:endParaRPr sz="1400"/>
          </a:p>
        </p:txBody>
      </p:sp>
      <p:sp>
        <p:nvSpPr>
          <p:cNvPr id="402" name="Google Shape;402;g26ff2915d76_1_203:notes"/>
          <p:cNvSpPr txBox="1">
            <a:spLocks noGrp="1"/>
          </p:cNvSpPr>
          <p:nvPr>
            <p:ph type="sldNum" idx="12"/>
          </p:nvPr>
        </p:nvSpPr>
        <p:spPr>
          <a:xfrm>
            <a:off x="3884614" y="8685213"/>
            <a:ext cx="2971660" cy="458816"/>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295" name="Google Shape;295;p38"/>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38"/>
          <p:cNvSpPr txBox="1">
            <a:spLocks noGrp="1"/>
          </p:cNvSpPr>
          <p:nvPr>
            <p:ph type="body" idx="1"/>
          </p:nvPr>
        </p:nvSpPr>
        <p:spPr>
          <a:xfrm>
            <a:off x="628650" y="1097280"/>
            <a:ext cx="7886700" cy="34806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297" name="Google Shape;297;p38"/>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98" name="Google Shape;298;p38"/>
          <p:cNvSpPr txBox="1">
            <a:spLocks noGrp="1"/>
          </p:cNvSpPr>
          <p:nvPr>
            <p:ph type="sldNum" idx="12"/>
          </p:nvPr>
        </p:nvSpPr>
        <p:spPr>
          <a:xfrm>
            <a:off x="223071" y="4820263"/>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9"/>
        <p:cNvGrpSpPr/>
        <p:nvPr/>
      </p:nvGrpSpPr>
      <p:grpSpPr>
        <a:xfrm>
          <a:off x="0" y="0"/>
          <a:ext cx="0" cy="0"/>
          <a:chOff x="0" y="0"/>
          <a:chExt cx="0" cy="0"/>
        </a:xfrm>
      </p:grpSpPr>
      <p:pic>
        <p:nvPicPr>
          <p:cNvPr id="300" name="Google Shape;300;p3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01" name="Google Shape;301;p39"/>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2" name="Google Shape;302;p39"/>
          <p:cNvSpPr txBox="1">
            <a:spLocks noGrp="1"/>
          </p:cNvSpPr>
          <p:nvPr>
            <p:ph type="sldNum" idx="12"/>
          </p:nvPr>
        </p:nvSpPr>
        <p:spPr>
          <a:xfrm>
            <a:off x="223071" y="4820263"/>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chemeClr val="dk1"/>
                </a:solidFill>
                <a:latin typeface="Calibri"/>
                <a:ea typeface="Calibri"/>
                <a:cs typeface="Calibri"/>
                <a:sym typeface="Calibri"/>
              </a:defRPr>
            </a:lvl1pPr>
            <a:lvl2pPr marL="0" lvl="1" indent="0" algn="l" rtl="0">
              <a:spcBef>
                <a:spcPts val="0"/>
              </a:spcBef>
              <a:buNone/>
              <a:defRPr sz="1600">
                <a:solidFill>
                  <a:schemeClr val="dk1"/>
                </a:solidFill>
                <a:latin typeface="Calibri"/>
                <a:ea typeface="Calibri"/>
                <a:cs typeface="Calibri"/>
                <a:sym typeface="Calibri"/>
              </a:defRPr>
            </a:lvl2pPr>
            <a:lvl3pPr marL="0" lvl="2" indent="0" algn="l" rtl="0">
              <a:spcBef>
                <a:spcPts val="0"/>
              </a:spcBef>
              <a:buNone/>
              <a:defRPr sz="1600">
                <a:solidFill>
                  <a:schemeClr val="dk1"/>
                </a:solidFill>
                <a:latin typeface="Calibri"/>
                <a:ea typeface="Calibri"/>
                <a:cs typeface="Calibri"/>
                <a:sym typeface="Calibri"/>
              </a:defRPr>
            </a:lvl3pPr>
            <a:lvl4pPr marL="0" lvl="3" indent="0" algn="l" rtl="0">
              <a:spcBef>
                <a:spcPts val="0"/>
              </a:spcBef>
              <a:buNone/>
              <a:defRPr sz="1600">
                <a:solidFill>
                  <a:schemeClr val="dk1"/>
                </a:solidFill>
                <a:latin typeface="Calibri"/>
                <a:ea typeface="Calibri"/>
                <a:cs typeface="Calibri"/>
                <a:sym typeface="Calibri"/>
              </a:defRPr>
            </a:lvl4pPr>
            <a:lvl5pPr marL="0" lvl="4" indent="0" algn="l" rtl="0">
              <a:spcBef>
                <a:spcPts val="0"/>
              </a:spcBef>
              <a:buNone/>
              <a:defRPr sz="1600">
                <a:solidFill>
                  <a:schemeClr val="dk1"/>
                </a:solidFill>
                <a:latin typeface="Calibri"/>
                <a:ea typeface="Calibri"/>
                <a:cs typeface="Calibri"/>
                <a:sym typeface="Calibri"/>
              </a:defRPr>
            </a:lvl5pPr>
            <a:lvl6pPr marL="0" lvl="5" indent="0" algn="l" rtl="0">
              <a:spcBef>
                <a:spcPts val="0"/>
              </a:spcBef>
              <a:buNone/>
              <a:defRPr sz="1600">
                <a:solidFill>
                  <a:schemeClr val="dk1"/>
                </a:solidFill>
                <a:latin typeface="Calibri"/>
                <a:ea typeface="Calibri"/>
                <a:cs typeface="Calibri"/>
                <a:sym typeface="Calibri"/>
              </a:defRPr>
            </a:lvl6pPr>
            <a:lvl7pPr marL="0" lvl="6" indent="0" algn="l" rtl="0">
              <a:spcBef>
                <a:spcPts val="0"/>
              </a:spcBef>
              <a:buNone/>
              <a:defRPr sz="1600">
                <a:solidFill>
                  <a:schemeClr val="dk1"/>
                </a:solidFill>
                <a:latin typeface="Calibri"/>
                <a:ea typeface="Calibri"/>
                <a:cs typeface="Calibri"/>
                <a:sym typeface="Calibri"/>
              </a:defRPr>
            </a:lvl7pPr>
            <a:lvl8pPr marL="0" lvl="7" indent="0" algn="l" rtl="0">
              <a:spcBef>
                <a:spcPts val="0"/>
              </a:spcBef>
              <a:buNone/>
              <a:defRPr sz="1600">
                <a:solidFill>
                  <a:schemeClr val="dk1"/>
                </a:solidFill>
                <a:latin typeface="Calibri"/>
                <a:ea typeface="Calibri"/>
                <a:cs typeface="Calibri"/>
                <a:sym typeface="Calibri"/>
              </a:defRPr>
            </a:lvl8pPr>
            <a:lvl9pPr marL="0" lvl="8" indent="0" algn="l" rtl="0">
              <a:spcBef>
                <a:spcPts val="0"/>
              </a:spcBef>
              <a:buNone/>
              <a:defRPr sz="16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Streamlined UIP </a:t>
            </a:r>
            <a:endParaRPr/>
          </a:p>
          <a:p>
            <a:pPr marL="0" lvl="0" indent="0" algn="ctr" rtl="0">
              <a:spcBef>
                <a:spcPts val="0"/>
              </a:spcBef>
              <a:spcAft>
                <a:spcPts val="0"/>
              </a:spcAft>
              <a:buNone/>
            </a:pPr>
            <a:r>
              <a:rPr lang="en"/>
              <a:t>101</a:t>
            </a:r>
            <a:endParaRPr sz="4000">
              <a:solidFill>
                <a:schemeClr val="lt1"/>
              </a:solidFill>
              <a:latin typeface="Rockwell"/>
              <a:ea typeface="Rockwell"/>
              <a:cs typeface="Rockwell"/>
              <a:sym typeface="Rockwell"/>
            </a:endParaRPr>
          </a:p>
        </p:txBody>
      </p:sp>
      <p:sp>
        <p:nvSpPr>
          <p:cNvPr id="308" name="Google Shape;308;p4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a:t>Implementation Milestones and Actions</a:t>
            </a:r>
            <a:endParaRPr sz="2600">
              <a:solidFill>
                <a:schemeClr val="lt1"/>
              </a:solidFill>
              <a:latin typeface="Calibri"/>
              <a:ea typeface="Calibri"/>
              <a:cs typeface="Calibri"/>
              <a:sym typeface="Calibri"/>
            </a:endParaRPr>
          </a:p>
        </p:txBody>
      </p:sp>
      <p:cxnSp>
        <p:nvCxnSpPr>
          <p:cNvPr id="309" name="Google Shape;309;p4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pic>
        <p:nvPicPr>
          <p:cNvPr id="2" name="Implementation and Action Steps">
            <a:hlinkClick r:id="" action="ppaction://media"/>
            <a:extLst>
              <a:ext uri="{FF2B5EF4-FFF2-40B4-BE49-F238E27FC236}">
                <a16:creationId xmlns:a16="http://schemas.microsoft.com/office/drawing/2014/main" id="{D6114E56-029F-062C-3CC7-85926395AB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11300" y="4366876"/>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972"/>
    </mc:Choice>
    <mc:Fallback>
      <p:transition spd="slow" advTm="12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77"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9"/>
          <p:cNvSpPr/>
          <p:nvPr/>
        </p:nvSpPr>
        <p:spPr>
          <a:xfrm>
            <a:off x="6510875" y="1011325"/>
            <a:ext cx="2529600" cy="3449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Strengths:</a:t>
            </a:r>
            <a:endParaRPr sz="1800" b="1">
              <a:latin typeface="Calibri"/>
              <a:ea typeface="Calibri"/>
              <a:cs typeface="Calibri"/>
              <a:sym typeface="Calibri"/>
            </a:endParaRPr>
          </a:p>
          <a:p>
            <a:pPr marL="457200" lvl="0" indent="-285750" algn="l" rtl="0">
              <a:spcBef>
                <a:spcPts val="0"/>
              </a:spcBef>
              <a:spcAft>
                <a:spcPts val="0"/>
              </a:spcAft>
              <a:buNone/>
            </a:pPr>
            <a:r>
              <a:rPr lang="en" sz="1800" b="1">
                <a:latin typeface="Calibri"/>
                <a:ea typeface="Calibri"/>
                <a:cs typeface="Calibri"/>
                <a:sym typeface="Calibri"/>
              </a:rPr>
              <a:t>✔ </a:t>
            </a:r>
            <a:r>
              <a:rPr lang="en" sz="1800">
                <a:latin typeface="Calibri"/>
                <a:ea typeface="Calibri"/>
                <a:cs typeface="Calibri"/>
                <a:sym typeface="Calibri"/>
              </a:rPr>
              <a:t>Indicate specific actors for each task.</a:t>
            </a:r>
            <a:endParaRPr sz="1800">
              <a:latin typeface="Calibri"/>
              <a:ea typeface="Calibri"/>
              <a:cs typeface="Calibri"/>
              <a:sym typeface="Calibri"/>
            </a:endParaRPr>
          </a:p>
          <a:p>
            <a:pPr marL="457200" lvl="0" indent="-285750" algn="l" rtl="0">
              <a:spcBef>
                <a:spcPts val="0"/>
              </a:spcBef>
              <a:spcAft>
                <a:spcPts val="0"/>
              </a:spcAft>
              <a:buNone/>
            </a:pPr>
            <a:r>
              <a:rPr lang="en" sz="18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Align to strategy</a:t>
            </a:r>
            <a:endParaRPr sz="1800">
              <a:solidFill>
                <a:schemeClr val="dk1"/>
              </a:solidFill>
              <a:latin typeface="Calibri"/>
              <a:ea typeface="Calibri"/>
              <a:cs typeface="Calibri"/>
              <a:sym typeface="Calibri"/>
            </a:endParaRPr>
          </a:p>
          <a:p>
            <a:pPr marL="457200" lvl="0" indent="-285750" algn="l" rtl="0">
              <a:spcBef>
                <a:spcPts val="0"/>
              </a:spcBef>
              <a:spcAft>
                <a:spcPts val="0"/>
              </a:spcAft>
              <a:buNone/>
            </a:pPr>
            <a:r>
              <a:rPr lang="en" sz="1800" b="1">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Include training in key foundational aspects of the strategy to ensure teachers are well-equipped to implement the strategy.</a:t>
            </a:r>
            <a:endParaRPr sz="1800" b="1">
              <a:solidFill>
                <a:schemeClr val="dk1"/>
              </a:solidFill>
              <a:latin typeface="Calibri"/>
              <a:ea typeface="Calibri"/>
              <a:cs typeface="Calibri"/>
              <a:sym typeface="Calibri"/>
            </a:endParaRPr>
          </a:p>
          <a:p>
            <a:pPr marL="457200" lvl="0" indent="-28575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sp>
        <p:nvSpPr>
          <p:cNvPr id="414" name="Google Shape;414;p49"/>
          <p:cNvSpPr txBox="1"/>
          <p:nvPr/>
        </p:nvSpPr>
        <p:spPr>
          <a:xfrm>
            <a:off x="251675" y="970250"/>
            <a:ext cx="6259200" cy="333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Strategy: </a:t>
            </a:r>
            <a:r>
              <a:rPr lang="en" sz="2000">
                <a:latin typeface="Calibri"/>
                <a:ea typeface="Calibri"/>
                <a:cs typeface="Calibri"/>
                <a:sym typeface="Calibri"/>
              </a:rPr>
              <a:t>Develop staff’s social-emotional competency in order to foster </a:t>
            </a:r>
            <a:r>
              <a:rPr lang="en" sz="2000">
                <a:solidFill>
                  <a:schemeClr val="dk1"/>
                </a:solidFill>
                <a:latin typeface="Calibri"/>
                <a:ea typeface="Calibri"/>
                <a:cs typeface="Calibri"/>
                <a:sym typeface="Calibri"/>
              </a:rPr>
              <a:t>a safe, welcoming, focused and inclusive learning environment.</a:t>
            </a:r>
            <a:endParaRPr sz="2000">
              <a:latin typeface="Calibri"/>
              <a:ea typeface="Calibri"/>
              <a:cs typeface="Calibri"/>
              <a:sym typeface="Calibri"/>
            </a:endParaRPr>
          </a:p>
          <a:p>
            <a:pPr marL="0" lvl="0" indent="0" algn="l" rtl="0">
              <a:spcBef>
                <a:spcPts val="1000"/>
              </a:spcBef>
              <a:spcAft>
                <a:spcPts val="0"/>
              </a:spcAft>
              <a:buNone/>
            </a:pPr>
            <a:r>
              <a:rPr lang="en" sz="1700" b="1">
                <a:latin typeface="Calibri"/>
                <a:ea typeface="Calibri"/>
                <a:cs typeface="Calibri"/>
                <a:sym typeface="Calibri"/>
              </a:rPr>
              <a:t>Action Steps:</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On August 5, teachers and staff will attend professional development workshops for key culture programs and practices.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By August 25, teachers will create a plan for how to build relationships with students and families during the first 6 weeks of the school year.</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By September 10, teachers will have completed spreadsheet to track likes, dislikes, and key identity markers for each student.</a:t>
            </a:r>
            <a:endParaRPr sz="1700">
              <a:latin typeface="Calibri"/>
              <a:ea typeface="Calibri"/>
              <a:cs typeface="Calibri"/>
              <a:sym typeface="Calibri"/>
            </a:endParaRPr>
          </a:p>
        </p:txBody>
      </p:sp>
      <p:sp>
        <p:nvSpPr>
          <p:cNvPr id="415" name="Google Shape;415;p4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Elementary School Example</a:t>
            </a:r>
            <a:endParaRPr sz="3200"/>
          </a:p>
        </p:txBody>
      </p:sp>
      <p:sp>
        <p:nvSpPr>
          <p:cNvPr id="416" name="Google Shape;416;p49"/>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417" name="Google Shape;417;p4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6351"/>
    </mc:Choice>
    <mc:Fallback>
      <p:transition spd="slow" advTm="163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0"/>
          <p:cNvSpPr txBox="1">
            <a:spLocks noGrp="1"/>
          </p:cNvSpPr>
          <p:nvPr>
            <p:ph type="title"/>
          </p:nvPr>
        </p:nvSpPr>
        <p:spPr>
          <a:xfrm>
            <a:off x="231950" y="79175"/>
            <a:ext cx="8520600" cy="87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2700"/>
              <a:t>Why Implementation Milestones &amp; Action Steps Matter</a:t>
            </a:r>
            <a:endParaRPr sz="2700"/>
          </a:p>
        </p:txBody>
      </p:sp>
      <p:sp>
        <p:nvSpPr>
          <p:cNvPr id="424" name="Google Shape;424;p50"/>
          <p:cNvSpPr txBox="1"/>
          <p:nvPr/>
        </p:nvSpPr>
        <p:spPr>
          <a:xfrm>
            <a:off x="690525" y="951575"/>
            <a:ext cx="76821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Strong implementation Milestones </a:t>
            </a:r>
            <a:endParaRPr sz="1800" b="1">
              <a:latin typeface="Calibri"/>
              <a:ea typeface="Calibri"/>
              <a:cs typeface="Calibri"/>
              <a:sym typeface="Calibri"/>
            </a:endParaRPr>
          </a:p>
          <a:p>
            <a:pPr marL="914400" lvl="0" indent="-342900" algn="l" rtl="0">
              <a:spcBef>
                <a:spcPts val="0"/>
              </a:spcBef>
              <a:spcAft>
                <a:spcPts val="0"/>
              </a:spcAft>
              <a:buSzPts val="1800"/>
              <a:buFont typeface="Calibri"/>
              <a:buChar char="●"/>
            </a:pPr>
            <a:r>
              <a:rPr lang="en" sz="1800">
                <a:latin typeface="Calibri"/>
                <a:ea typeface="Calibri"/>
                <a:cs typeface="Calibri"/>
                <a:sym typeface="Calibri"/>
              </a:rPr>
              <a:t>Anchor progress monitoring that effectively gauges whether the planned strategy is being implemented with fidelity (i.e., as it was intended). </a:t>
            </a:r>
            <a:endParaRPr sz="1800">
              <a:latin typeface="Calibri"/>
              <a:ea typeface="Calibri"/>
              <a:cs typeface="Calibri"/>
              <a:sym typeface="Calibri"/>
            </a:endParaRPr>
          </a:p>
          <a:p>
            <a:pPr marL="914400" lvl="0" indent="-342900" algn="l" rtl="0">
              <a:spcBef>
                <a:spcPts val="0"/>
              </a:spcBef>
              <a:spcAft>
                <a:spcPts val="0"/>
              </a:spcAft>
              <a:buSzPts val="1800"/>
              <a:buFont typeface="Calibri"/>
              <a:buChar char="●"/>
            </a:pPr>
            <a:r>
              <a:rPr lang="en" sz="1800">
                <a:latin typeface="Calibri"/>
                <a:ea typeface="Calibri"/>
                <a:cs typeface="Calibri"/>
                <a:sym typeface="Calibri"/>
              </a:rPr>
              <a:t>Can also be used as touchpoints from which to backwards plan action steps in the improvement planning process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b="1">
                <a:latin typeface="Calibri"/>
                <a:ea typeface="Calibri"/>
                <a:cs typeface="Calibri"/>
                <a:sym typeface="Calibri"/>
              </a:rPr>
              <a:t>Well-crafted action steps</a:t>
            </a:r>
            <a:endParaRPr sz="1800" b="1">
              <a:latin typeface="Calibri"/>
              <a:ea typeface="Calibri"/>
              <a:cs typeface="Calibri"/>
              <a:sym typeface="Calibri"/>
            </a:endParaRPr>
          </a:p>
          <a:p>
            <a:pPr marL="914400" lvl="0" indent="-342900" algn="l" rtl="0">
              <a:spcBef>
                <a:spcPts val="0"/>
              </a:spcBef>
              <a:spcAft>
                <a:spcPts val="0"/>
              </a:spcAft>
              <a:buSzPts val="1800"/>
              <a:buFont typeface="Calibri"/>
              <a:buChar char="●"/>
            </a:pPr>
            <a:r>
              <a:rPr lang="en" sz="1800">
                <a:latin typeface="Calibri"/>
                <a:ea typeface="Calibri"/>
                <a:cs typeface="Calibri"/>
                <a:sym typeface="Calibri"/>
              </a:rPr>
              <a:t>Enumerate the actions needed to implement a strategy</a:t>
            </a:r>
            <a:endParaRPr sz="1800">
              <a:latin typeface="Calibri"/>
              <a:ea typeface="Calibri"/>
              <a:cs typeface="Calibri"/>
              <a:sym typeface="Calibri"/>
            </a:endParaRPr>
          </a:p>
          <a:p>
            <a:pPr marL="914400" lvl="0" indent="-342900" algn="l" rtl="0">
              <a:spcBef>
                <a:spcPts val="0"/>
              </a:spcBef>
              <a:spcAft>
                <a:spcPts val="0"/>
              </a:spcAft>
              <a:buSzPts val="1800"/>
              <a:buFont typeface="Calibri"/>
              <a:buChar char="●"/>
            </a:pPr>
            <a:r>
              <a:rPr lang="en" sz="1800">
                <a:latin typeface="Calibri"/>
                <a:ea typeface="Calibri"/>
                <a:cs typeface="Calibri"/>
                <a:sym typeface="Calibri"/>
              </a:rPr>
              <a:t>Are backwards-planned from Major Improvement Strategies to ensure the strategy will be fully implemented in time to influence student performance outcomes.</a:t>
            </a:r>
            <a:endParaRPr sz="1800">
              <a:latin typeface="Calibri"/>
              <a:ea typeface="Calibri"/>
              <a:cs typeface="Calibri"/>
              <a:sym typeface="Calibri"/>
            </a:endParaRPr>
          </a:p>
        </p:txBody>
      </p:sp>
      <p:sp>
        <p:nvSpPr>
          <p:cNvPr id="425" name="Google Shape;425;p5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29643"/>
    </mc:Choice>
    <mc:Fallback>
      <p:transition spd="slow" advTm="2964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1"/>
          <p:cNvSpPr txBox="1">
            <a:spLocks noGrp="1"/>
          </p:cNvSpPr>
          <p:nvPr>
            <p:ph type="title"/>
          </p:nvPr>
        </p:nvSpPr>
        <p:spPr>
          <a:xfrm>
            <a:off x="188750" y="713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2700"/>
              <a:t>Role of Implementation Milestones &amp; Action Steps </a:t>
            </a:r>
            <a:br>
              <a:rPr lang="en" sz="2700"/>
            </a:br>
            <a:r>
              <a:rPr lang="en" sz="2700"/>
              <a:t>in the UIP Process</a:t>
            </a:r>
            <a:endParaRPr sz="2700"/>
          </a:p>
        </p:txBody>
      </p:sp>
      <p:sp>
        <p:nvSpPr>
          <p:cNvPr id="432" name="Google Shape;432;p51"/>
          <p:cNvSpPr/>
          <p:nvPr/>
        </p:nvSpPr>
        <p:spPr>
          <a:xfrm>
            <a:off x="188738" y="2424281"/>
            <a:ext cx="7281000" cy="2083275"/>
          </a:xfrm>
          <a:prstGeom prst="rightArrow">
            <a:avLst>
              <a:gd name="adj1" fmla="val 50000"/>
              <a:gd name="adj2" fmla="val 50000"/>
            </a:avLst>
          </a:prstGeom>
          <a:solidFill>
            <a:srgbClr val="AAA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1"/>
          <p:cNvSpPr txBox="1"/>
          <p:nvPr/>
        </p:nvSpPr>
        <p:spPr>
          <a:xfrm>
            <a:off x="143463" y="4019325"/>
            <a:ext cx="58359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rgbClr val="6D3B5D"/>
                </a:solidFill>
              </a:rPr>
              <a:t>MAJOR IMPROVEMENT STRATEGY</a:t>
            </a:r>
            <a:endParaRPr sz="2500" b="1">
              <a:solidFill>
                <a:srgbClr val="6D3B5D"/>
              </a:solidFill>
            </a:endParaRPr>
          </a:p>
        </p:txBody>
      </p:sp>
      <p:sp>
        <p:nvSpPr>
          <p:cNvPr id="434" name="Google Shape;434;p51"/>
          <p:cNvSpPr/>
          <p:nvPr/>
        </p:nvSpPr>
        <p:spPr>
          <a:xfrm>
            <a:off x="373338" y="3055556"/>
            <a:ext cx="1836000" cy="820575"/>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571500" lvl="0" indent="-317500" algn="l" rtl="0">
              <a:spcBef>
                <a:spcPts val="0"/>
              </a:spcBef>
              <a:spcAft>
                <a:spcPts val="0"/>
              </a:spcAft>
              <a:buClr>
                <a:srgbClr val="7C4D03"/>
              </a:buClr>
              <a:buSzPts val="1400"/>
              <a:buChar char="❏"/>
            </a:pPr>
            <a:r>
              <a:rPr lang="en" b="1">
                <a:solidFill>
                  <a:srgbClr val="7C4D03"/>
                </a:solidFill>
              </a:rPr>
              <a:t>AS 1</a:t>
            </a:r>
            <a:endParaRPr b="1">
              <a:solidFill>
                <a:srgbClr val="7C4D03"/>
              </a:solidFill>
            </a:endParaRPr>
          </a:p>
          <a:p>
            <a:pPr marL="571500" lvl="0" indent="-317500" algn="l" rtl="0">
              <a:spcBef>
                <a:spcPts val="0"/>
              </a:spcBef>
              <a:spcAft>
                <a:spcPts val="0"/>
              </a:spcAft>
              <a:buClr>
                <a:srgbClr val="7C4D03"/>
              </a:buClr>
              <a:buSzPts val="1400"/>
              <a:buChar char="❏"/>
            </a:pPr>
            <a:r>
              <a:rPr lang="en" b="1">
                <a:solidFill>
                  <a:srgbClr val="7C4D03"/>
                </a:solidFill>
              </a:rPr>
              <a:t>AS 2</a:t>
            </a:r>
            <a:endParaRPr b="1">
              <a:solidFill>
                <a:srgbClr val="7C4D03"/>
              </a:solidFill>
            </a:endParaRPr>
          </a:p>
          <a:p>
            <a:pPr marL="571500" lvl="0" indent="-317500" algn="l" rtl="0">
              <a:spcBef>
                <a:spcPts val="0"/>
              </a:spcBef>
              <a:spcAft>
                <a:spcPts val="0"/>
              </a:spcAft>
              <a:buClr>
                <a:srgbClr val="7C4D03"/>
              </a:buClr>
              <a:buSzPts val="1400"/>
              <a:buChar char="❏"/>
            </a:pPr>
            <a:r>
              <a:rPr lang="en" b="1">
                <a:solidFill>
                  <a:srgbClr val="7C4D03"/>
                </a:solidFill>
              </a:rPr>
              <a:t>AS 3</a:t>
            </a:r>
            <a:endParaRPr b="1">
              <a:solidFill>
                <a:srgbClr val="7C4D03"/>
              </a:solidFill>
            </a:endParaRPr>
          </a:p>
          <a:p>
            <a:pPr marL="571500" lvl="0" indent="-317500" algn="l" rtl="0">
              <a:spcBef>
                <a:spcPts val="0"/>
              </a:spcBef>
              <a:spcAft>
                <a:spcPts val="0"/>
              </a:spcAft>
              <a:buClr>
                <a:srgbClr val="7C4D03"/>
              </a:buClr>
              <a:buSzPts val="1400"/>
              <a:buChar char="❏"/>
            </a:pPr>
            <a:r>
              <a:rPr lang="en" b="1">
                <a:solidFill>
                  <a:srgbClr val="7C4D03"/>
                </a:solidFill>
              </a:rPr>
              <a:t>AS 4</a:t>
            </a:r>
            <a:endParaRPr b="1">
              <a:solidFill>
                <a:srgbClr val="7C4D03"/>
              </a:solidFill>
            </a:endParaRPr>
          </a:p>
        </p:txBody>
      </p:sp>
      <p:sp>
        <p:nvSpPr>
          <p:cNvPr id="435" name="Google Shape;435;p51"/>
          <p:cNvSpPr/>
          <p:nvPr/>
        </p:nvSpPr>
        <p:spPr>
          <a:xfrm>
            <a:off x="2209338" y="3055631"/>
            <a:ext cx="702000" cy="820575"/>
          </a:xfrm>
          <a:prstGeom prst="rect">
            <a:avLst/>
          </a:prstGeom>
          <a:solidFill>
            <a:srgbClr val="EC67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Calibri"/>
                <a:ea typeface="Calibri"/>
                <a:cs typeface="Calibri"/>
                <a:sym typeface="Calibri"/>
              </a:rPr>
              <a:t>IM/ IM</a:t>
            </a:r>
            <a:endParaRPr sz="2400" b="1">
              <a:solidFill>
                <a:schemeClr val="lt1"/>
              </a:solidFill>
              <a:latin typeface="Calibri"/>
              <a:ea typeface="Calibri"/>
              <a:cs typeface="Calibri"/>
              <a:sym typeface="Calibri"/>
            </a:endParaRPr>
          </a:p>
        </p:txBody>
      </p:sp>
      <p:sp>
        <p:nvSpPr>
          <p:cNvPr id="436" name="Google Shape;436;p51"/>
          <p:cNvSpPr/>
          <p:nvPr/>
        </p:nvSpPr>
        <p:spPr>
          <a:xfrm>
            <a:off x="2911338" y="3055631"/>
            <a:ext cx="1836000" cy="820575"/>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685800" lvl="0" indent="-317500" algn="l" rtl="0">
              <a:spcBef>
                <a:spcPts val="0"/>
              </a:spcBef>
              <a:spcAft>
                <a:spcPts val="0"/>
              </a:spcAft>
              <a:buClr>
                <a:srgbClr val="7C4D03"/>
              </a:buClr>
              <a:buSzPts val="1400"/>
              <a:buChar char="❏"/>
            </a:pPr>
            <a:r>
              <a:rPr lang="en" b="1">
                <a:solidFill>
                  <a:srgbClr val="7C4D03"/>
                </a:solidFill>
              </a:rPr>
              <a:t>AS 5</a:t>
            </a:r>
            <a:endParaRPr b="1">
              <a:solidFill>
                <a:srgbClr val="7C4D03"/>
              </a:solidFill>
            </a:endParaRPr>
          </a:p>
          <a:p>
            <a:pPr marL="685800" lvl="0" indent="-317500" algn="l" rtl="0">
              <a:spcBef>
                <a:spcPts val="0"/>
              </a:spcBef>
              <a:spcAft>
                <a:spcPts val="0"/>
              </a:spcAft>
              <a:buClr>
                <a:srgbClr val="7C4D03"/>
              </a:buClr>
              <a:buSzPts val="1400"/>
              <a:buChar char="❏"/>
            </a:pPr>
            <a:r>
              <a:rPr lang="en" b="1">
                <a:solidFill>
                  <a:srgbClr val="7C4D03"/>
                </a:solidFill>
              </a:rPr>
              <a:t>AS 6</a:t>
            </a:r>
            <a:endParaRPr b="1">
              <a:solidFill>
                <a:srgbClr val="7C4D03"/>
              </a:solidFill>
            </a:endParaRPr>
          </a:p>
          <a:p>
            <a:pPr marL="685800" lvl="0" indent="-317500" algn="l" rtl="0">
              <a:spcBef>
                <a:spcPts val="0"/>
              </a:spcBef>
              <a:spcAft>
                <a:spcPts val="0"/>
              </a:spcAft>
              <a:buClr>
                <a:srgbClr val="7C4D03"/>
              </a:buClr>
              <a:buSzPts val="1400"/>
              <a:buChar char="❏"/>
            </a:pPr>
            <a:r>
              <a:rPr lang="en" b="1">
                <a:solidFill>
                  <a:srgbClr val="7C4D03"/>
                </a:solidFill>
              </a:rPr>
              <a:t>AS 7</a:t>
            </a:r>
            <a:endParaRPr b="1">
              <a:solidFill>
                <a:srgbClr val="7C4D03"/>
              </a:solidFill>
            </a:endParaRPr>
          </a:p>
          <a:p>
            <a:pPr marL="685800" lvl="0" indent="-317500" algn="l" rtl="0">
              <a:spcBef>
                <a:spcPts val="0"/>
              </a:spcBef>
              <a:spcAft>
                <a:spcPts val="0"/>
              </a:spcAft>
              <a:buClr>
                <a:srgbClr val="7C4D03"/>
              </a:buClr>
              <a:buSzPts val="1400"/>
              <a:buChar char="❏"/>
            </a:pPr>
            <a:r>
              <a:rPr lang="en" b="1">
                <a:solidFill>
                  <a:srgbClr val="7C4D03"/>
                </a:solidFill>
              </a:rPr>
              <a:t>AS 8</a:t>
            </a:r>
            <a:endParaRPr b="1">
              <a:solidFill>
                <a:srgbClr val="7C4D03"/>
              </a:solidFill>
            </a:endParaRPr>
          </a:p>
        </p:txBody>
      </p:sp>
      <p:sp>
        <p:nvSpPr>
          <p:cNvPr id="437" name="Google Shape;437;p51"/>
          <p:cNvSpPr/>
          <p:nvPr/>
        </p:nvSpPr>
        <p:spPr>
          <a:xfrm>
            <a:off x="5449338" y="3055631"/>
            <a:ext cx="1836000" cy="820575"/>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685800" lvl="0" indent="-317500" algn="l" rtl="0">
              <a:spcBef>
                <a:spcPts val="0"/>
              </a:spcBef>
              <a:spcAft>
                <a:spcPts val="0"/>
              </a:spcAft>
              <a:buClr>
                <a:srgbClr val="7C4D03"/>
              </a:buClr>
              <a:buSzPts val="1400"/>
              <a:buChar char="❏"/>
            </a:pPr>
            <a:r>
              <a:rPr lang="en" b="1">
                <a:solidFill>
                  <a:srgbClr val="7C4D03"/>
                </a:solidFill>
              </a:rPr>
              <a:t>AS 9</a:t>
            </a:r>
            <a:endParaRPr b="1">
              <a:solidFill>
                <a:srgbClr val="7C4D03"/>
              </a:solidFill>
            </a:endParaRPr>
          </a:p>
          <a:p>
            <a:pPr marL="685800" lvl="0" indent="-317500" algn="l" rtl="0">
              <a:spcBef>
                <a:spcPts val="0"/>
              </a:spcBef>
              <a:spcAft>
                <a:spcPts val="0"/>
              </a:spcAft>
              <a:buClr>
                <a:srgbClr val="7C4D03"/>
              </a:buClr>
              <a:buSzPts val="1400"/>
              <a:buChar char="❏"/>
            </a:pPr>
            <a:r>
              <a:rPr lang="en" b="1">
                <a:solidFill>
                  <a:srgbClr val="7C4D03"/>
                </a:solidFill>
              </a:rPr>
              <a:t>AS 10</a:t>
            </a:r>
            <a:endParaRPr b="1">
              <a:solidFill>
                <a:srgbClr val="7C4D03"/>
              </a:solidFill>
            </a:endParaRPr>
          </a:p>
          <a:p>
            <a:pPr marL="685800" lvl="0" indent="-317500" algn="l" rtl="0">
              <a:spcBef>
                <a:spcPts val="0"/>
              </a:spcBef>
              <a:spcAft>
                <a:spcPts val="0"/>
              </a:spcAft>
              <a:buClr>
                <a:srgbClr val="7C4D03"/>
              </a:buClr>
              <a:buSzPts val="1400"/>
              <a:buChar char="❏"/>
            </a:pPr>
            <a:r>
              <a:rPr lang="en" b="1">
                <a:solidFill>
                  <a:srgbClr val="7C4D03"/>
                </a:solidFill>
              </a:rPr>
              <a:t>AS 11</a:t>
            </a:r>
            <a:endParaRPr b="1">
              <a:solidFill>
                <a:srgbClr val="7C4D03"/>
              </a:solidFill>
            </a:endParaRPr>
          </a:p>
          <a:p>
            <a:pPr marL="685800" lvl="0" indent="-317500" algn="l" rtl="0">
              <a:spcBef>
                <a:spcPts val="0"/>
              </a:spcBef>
              <a:spcAft>
                <a:spcPts val="0"/>
              </a:spcAft>
              <a:buClr>
                <a:srgbClr val="7C4D03"/>
              </a:buClr>
              <a:buSzPts val="1400"/>
              <a:buChar char="❏"/>
            </a:pPr>
            <a:r>
              <a:rPr lang="en" b="1">
                <a:solidFill>
                  <a:srgbClr val="7C4D03"/>
                </a:solidFill>
              </a:rPr>
              <a:t>AS 12</a:t>
            </a:r>
            <a:endParaRPr b="1">
              <a:solidFill>
                <a:srgbClr val="7C4D03"/>
              </a:solidFill>
            </a:endParaRPr>
          </a:p>
        </p:txBody>
      </p:sp>
      <p:sp>
        <p:nvSpPr>
          <p:cNvPr id="438" name="Google Shape;438;p51"/>
          <p:cNvSpPr/>
          <p:nvPr/>
        </p:nvSpPr>
        <p:spPr>
          <a:xfrm>
            <a:off x="4747338" y="3055631"/>
            <a:ext cx="702000" cy="820575"/>
          </a:xfrm>
          <a:prstGeom prst="rect">
            <a:avLst/>
          </a:prstGeom>
          <a:solidFill>
            <a:srgbClr val="EC67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Calibri"/>
                <a:ea typeface="Calibri"/>
                <a:cs typeface="Calibri"/>
                <a:sym typeface="Calibri"/>
              </a:rPr>
              <a:t>IM/ IM</a:t>
            </a:r>
            <a:endParaRPr sz="2400" b="1">
              <a:solidFill>
                <a:schemeClr val="lt1"/>
              </a:solidFill>
              <a:latin typeface="Calibri"/>
              <a:ea typeface="Calibri"/>
              <a:cs typeface="Calibri"/>
              <a:sym typeface="Calibri"/>
            </a:endParaRPr>
          </a:p>
        </p:txBody>
      </p:sp>
      <p:sp>
        <p:nvSpPr>
          <p:cNvPr id="439" name="Google Shape;439;p51"/>
          <p:cNvSpPr/>
          <p:nvPr/>
        </p:nvSpPr>
        <p:spPr>
          <a:xfrm>
            <a:off x="7469838" y="2948456"/>
            <a:ext cx="1428600" cy="1034775"/>
          </a:xfrm>
          <a:prstGeom prst="diamond">
            <a:avLst/>
          </a:prstGeom>
          <a:solidFill>
            <a:srgbClr val="D330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lt1"/>
                </a:solidFill>
                <a:latin typeface="Calibri"/>
                <a:ea typeface="Calibri"/>
                <a:cs typeface="Calibri"/>
                <a:sym typeface="Calibri"/>
              </a:rPr>
              <a:t>EOY </a:t>
            </a:r>
            <a:r>
              <a:rPr lang="en" sz="1600" b="1">
                <a:solidFill>
                  <a:schemeClr val="lt1"/>
                </a:solidFill>
                <a:latin typeface="Calibri"/>
                <a:ea typeface="Calibri"/>
                <a:cs typeface="Calibri"/>
                <a:sym typeface="Calibri"/>
              </a:rPr>
              <a:t>Target</a:t>
            </a:r>
            <a:endParaRPr sz="1600" b="1">
              <a:solidFill>
                <a:schemeClr val="lt1"/>
              </a:solidFill>
              <a:latin typeface="Calibri"/>
              <a:ea typeface="Calibri"/>
              <a:cs typeface="Calibri"/>
              <a:sym typeface="Calibri"/>
            </a:endParaRPr>
          </a:p>
        </p:txBody>
      </p:sp>
      <p:sp>
        <p:nvSpPr>
          <p:cNvPr id="440" name="Google Shape;440;p51"/>
          <p:cNvSpPr/>
          <p:nvPr/>
        </p:nvSpPr>
        <p:spPr>
          <a:xfrm>
            <a:off x="7332750" y="1125150"/>
            <a:ext cx="1702800" cy="1221750"/>
          </a:xfrm>
          <a:prstGeom prst="ellipse">
            <a:avLst/>
          </a:prstGeom>
          <a:solidFill>
            <a:srgbClr val="2C3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1"/>
          <p:cNvSpPr/>
          <p:nvPr/>
        </p:nvSpPr>
        <p:spPr>
          <a:xfrm>
            <a:off x="7915050" y="1960575"/>
            <a:ext cx="538200" cy="386325"/>
          </a:xfrm>
          <a:prstGeom prst="ellipse">
            <a:avLst/>
          </a:prstGeom>
          <a:solidFill>
            <a:srgbClr val="90BA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1"/>
          <p:cNvSpPr txBox="1"/>
          <p:nvPr/>
        </p:nvSpPr>
        <p:spPr>
          <a:xfrm>
            <a:off x="5292750" y="1285800"/>
            <a:ext cx="1992600" cy="30015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2C3384"/>
                </a:solidFill>
              </a:rPr>
              <a:t>Current Performance</a:t>
            </a:r>
            <a:endParaRPr b="1">
              <a:solidFill>
                <a:srgbClr val="2C3384"/>
              </a:solidFill>
            </a:endParaRPr>
          </a:p>
        </p:txBody>
      </p:sp>
      <p:sp>
        <p:nvSpPr>
          <p:cNvPr id="443" name="Google Shape;443;p51"/>
          <p:cNvSpPr txBox="1"/>
          <p:nvPr/>
        </p:nvSpPr>
        <p:spPr>
          <a:xfrm>
            <a:off x="4048950" y="2003663"/>
            <a:ext cx="3236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2C3384"/>
                </a:solidFill>
              </a:rPr>
              <a:t>Student Performance Priority</a:t>
            </a:r>
            <a:endParaRPr b="1">
              <a:solidFill>
                <a:srgbClr val="2C3384"/>
              </a:solidFill>
            </a:endParaRPr>
          </a:p>
        </p:txBody>
      </p:sp>
      <p:sp>
        <p:nvSpPr>
          <p:cNvPr id="444" name="Google Shape;444;p51"/>
          <p:cNvSpPr/>
          <p:nvPr/>
        </p:nvSpPr>
        <p:spPr>
          <a:xfrm>
            <a:off x="8069400" y="2414241"/>
            <a:ext cx="229500" cy="466875"/>
          </a:xfrm>
          <a:prstGeom prst="downArrow">
            <a:avLst>
              <a:gd name="adj1" fmla="val 50000"/>
              <a:gd name="adj2" fmla="val 50000"/>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446" name="Google Shape;446;p51"/>
          <p:cNvSpPr txBox="1"/>
          <p:nvPr/>
        </p:nvSpPr>
        <p:spPr>
          <a:xfrm>
            <a:off x="2323600" y="4664125"/>
            <a:ext cx="682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IM/IM-Implementation Milestones/Interim Measures</a:t>
            </a:r>
            <a:endParaRPr sz="18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advTm="69603"/>
    </mc:Choice>
    <mc:Fallback>
      <p:transition spd="slow" advTm="696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t>Additional Flexibility: Short-Cycle Plans</a:t>
            </a:r>
            <a:endParaRPr sz="2800"/>
          </a:p>
        </p:txBody>
      </p:sp>
      <p:sp>
        <p:nvSpPr>
          <p:cNvPr id="453" name="Google Shape;453;p52"/>
          <p:cNvSpPr/>
          <p:nvPr/>
        </p:nvSpPr>
        <p:spPr>
          <a:xfrm>
            <a:off x="1316230" y="2502994"/>
            <a:ext cx="6552300" cy="1874700"/>
          </a:xfrm>
          <a:prstGeom prst="rightArrow">
            <a:avLst>
              <a:gd name="adj1" fmla="val 50000"/>
              <a:gd name="adj2" fmla="val 50000"/>
            </a:avLst>
          </a:prstGeom>
          <a:solidFill>
            <a:srgbClr val="AAA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4" name="Google Shape;454;p52"/>
          <p:cNvSpPr txBox="1"/>
          <p:nvPr/>
        </p:nvSpPr>
        <p:spPr>
          <a:xfrm>
            <a:off x="1275486" y="3938387"/>
            <a:ext cx="5251800" cy="538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300" b="1">
                <a:solidFill>
                  <a:srgbClr val="6D3B5D"/>
                </a:solidFill>
              </a:rPr>
              <a:t>MAJOR IMPROVEMENT STRATEGY</a:t>
            </a:r>
            <a:endParaRPr sz="2300" b="1">
              <a:solidFill>
                <a:srgbClr val="6D3B5D"/>
              </a:solidFill>
            </a:endParaRPr>
          </a:p>
        </p:txBody>
      </p:sp>
      <p:sp>
        <p:nvSpPr>
          <p:cNvPr id="455" name="Google Shape;455;p52"/>
          <p:cNvSpPr/>
          <p:nvPr/>
        </p:nvSpPr>
        <p:spPr>
          <a:xfrm>
            <a:off x="1619228" y="3071133"/>
            <a:ext cx="1652100" cy="738600"/>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571500" lvl="0" indent="-304800" algn="l" rtl="0">
              <a:spcBef>
                <a:spcPts val="0"/>
              </a:spcBef>
              <a:spcAft>
                <a:spcPts val="0"/>
              </a:spcAft>
              <a:buClr>
                <a:srgbClr val="7C4D03"/>
              </a:buClr>
              <a:buSzPts val="1200"/>
              <a:buChar char="❏"/>
            </a:pPr>
            <a:r>
              <a:rPr lang="en" sz="1200" b="1">
                <a:solidFill>
                  <a:srgbClr val="7C4D03"/>
                </a:solidFill>
              </a:rPr>
              <a:t>AS 1</a:t>
            </a:r>
            <a:endParaRPr sz="1200" b="1">
              <a:solidFill>
                <a:srgbClr val="7C4D03"/>
              </a:solidFill>
            </a:endParaRPr>
          </a:p>
          <a:p>
            <a:pPr marL="571500" lvl="0" indent="-304800" algn="l" rtl="0">
              <a:spcBef>
                <a:spcPts val="0"/>
              </a:spcBef>
              <a:spcAft>
                <a:spcPts val="0"/>
              </a:spcAft>
              <a:buClr>
                <a:srgbClr val="7C4D03"/>
              </a:buClr>
              <a:buSzPts val="1200"/>
              <a:buChar char="❏"/>
            </a:pPr>
            <a:r>
              <a:rPr lang="en" sz="1200" b="1">
                <a:solidFill>
                  <a:srgbClr val="7C4D03"/>
                </a:solidFill>
              </a:rPr>
              <a:t>AS 2</a:t>
            </a:r>
            <a:endParaRPr sz="1200" b="1">
              <a:solidFill>
                <a:srgbClr val="7C4D03"/>
              </a:solidFill>
            </a:endParaRPr>
          </a:p>
          <a:p>
            <a:pPr marL="571500" lvl="0" indent="-304800" algn="l" rtl="0">
              <a:spcBef>
                <a:spcPts val="0"/>
              </a:spcBef>
              <a:spcAft>
                <a:spcPts val="0"/>
              </a:spcAft>
              <a:buClr>
                <a:srgbClr val="7C4D03"/>
              </a:buClr>
              <a:buSzPts val="1200"/>
              <a:buChar char="❏"/>
            </a:pPr>
            <a:r>
              <a:rPr lang="en" sz="1200" b="1">
                <a:solidFill>
                  <a:srgbClr val="7C4D03"/>
                </a:solidFill>
              </a:rPr>
              <a:t>AS 3</a:t>
            </a:r>
            <a:endParaRPr sz="1200" b="1">
              <a:solidFill>
                <a:srgbClr val="7C4D03"/>
              </a:solidFill>
            </a:endParaRPr>
          </a:p>
          <a:p>
            <a:pPr marL="571500" lvl="0" indent="-304800" algn="l" rtl="0">
              <a:spcBef>
                <a:spcPts val="0"/>
              </a:spcBef>
              <a:spcAft>
                <a:spcPts val="0"/>
              </a:spcAft>
              <a:buClr>
                <a:srgbClr val="7C4D03"/>
              </a:buClr>
              <a:buSzPts val="1200"/>
              <a:buChar char="❏"/>
            </a:pPr>
            <a:r>
              <a:rPr lang="en" sz="1200" b="1">
                <a:solidFill>
                  <a:srgbClr val="7C4D03"/>
                </a:solidFill>
              </a:rPr>
              <a:t>AS 4</a:t>
            </a:r>
            <a:endParaRPr sz="1200" b="1">
              <a:solidFill>
                <a:srgbClr val="7C4D03"/>
              </a:solidFill>
            </a:endParaRPr>
          </a:p>
        </p:txBody>
      </p:sp>
      <p:sp>
        <p:nvSpPr>
          <p:cNvPr id="456" name="Google Shape;456;p52"/>
          <p:cNvSpPr/>
          <p:nvPr/>
        </p:nvSpPr>
        <p:spPr>
          <a:xfrm>
            <a:off x="3423300" y="3095775"/>
            <a:ext cx="631800" cy="714000"/>
          </a:xfrm>
          <a:prstGeom prst="rect">
            <a:avLst/>
          </a:prstGeom>
          <a:solidFill>
            <a:srgbClr val="EC67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Calibri"/>
                <a:ea typeface="Calibri"/>
                <a:cs typeface="Calibri"/>
                <a:sym typeface="Calibri"/>
              </a:rPr>
              <a:t>IM/ IM</a:t>
            </a:r>
            <a:endParaRPr sz="2200" b="1">
              <a:solidFill>
                <a:schemeClr val="lt1"/>
              </a:solidFill>
              <a:latin typeface="Calibri"/>
              <a:ea typeface="Calibri"/>
              <a:cs typeface="Calibri"/>
              <a:sym typeface="Calibri"/>
            </a:endParaRPr>
          </a:p>
        </p:txBody>
      </p:sp>
      <p:sp>
        <p:nvSpPr>
          <p:cNvPr id="457" name="Google Shape;457;p52"/>
          <p:cNvSpPr/>
          <p:nvPr/>
        </p:nvSpPr>
        <p:spPr>
          <a:xfrm>
            <a:off x="1619225" y="2655575"/>
            <a:ext cx="2719200" cy="13665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0" rIns="91425" bIns="91425" anchor="t" anchorCtr="0">
            <a:noAutofit/>
          </a:bodyPr>
          <a:lstStyle/>
          <a:p>
            <a:pPr marL="0" lvl="0" indent="0" algn="ctr" rtl="0">
              <a:spcBef>
                <a:spcPts val="0"/>
              </a:spcBef>
              <a:spcAft>
                <a:spcPts val="0"/>
              </a:spcAft>
              <a:buNone/>
            </a:pPr>
            <a:r>
              <a:rPr lang="en" sz="1800" b="1">
                <a:solidFill>
                  <a:srgbClr val="990000"/>
                </a:solidFill>
              </a:rPr>
              <a:t>1st Short-Cycle Plan</a:t>
            </a:r>
            <a:endParaRPr sz="1800" b="1">
              <a:solidFill>
                <a:srgbClr val="990000"/>
              </a:solidFill>
            </a:endParaRPr>
          </a:p>
        </p:txBody>
      </p:sp>
      <p:sp>
        <p:nvSpPr>
          <p:cNvPr id="458" name="Google Shape;458;p52"/>
          <p:cNvSpPr/>
          <p:nvPr/>
        </p:nvSpPr>
        <p:spPr>
          <a:xfrm>
            <a:off x="6045940" y="3071126"/>
            <a:ext cx="631800" cy="738600"/>
          </a:xfrm>
          <a:prstGeom prst="rect">
            <a:avLst/>
          </a:prstGeom>
          <a:solidFill>
            <a:srgbClr val="EC67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Calibri"/>
                <a:ea typeface="Calibri"/>
                <a:cs typeface="Calibri"/>
                <a:sym typeface="Calibri"/>
              </a:rPr>
              <a:t>IM/ IM</a:t>
            </a:r>
            <a:endParaRPr sz="2200" b="1">
              <a:solidFill>
                <a:schemeClr val="lt1"/>
              </a:solidFill>
              <a:latin typeface="Calibri"/>
              <a:ea typeface="Calibri"/>
              <a:cs typeface="Calibri"/>
              <a:sym typeface="Calibri"/>
            </a:endParaRPr>
          </a:p>
        </p:txBody>
      </p:sp>
      <p:sp>
        <p:nvSpPr>
          <p:cNvPr id="459" name="Google Shape;459;p52"/>
          <p:cNvSpPr/>
          <p:nvPr/>
        </p:nvSpPr>
        <p:spPr>
          <a:xfrm>
            <a:off x="444575" y="958100"/>
            <a:ext cx="4853400" cy="1388100"/>
          </a:xfrm>
          <a:prstGeom prst="wedgeRoundRectCallout">
            <a:avLst>
              <a:gd name="adj1" fmla="val -19598"/>
              <a:gd name="adj2" fmla="val 68794"/>
              <a:gd name="adj3" fmla="val 0"/>
            </a:avLst>
          </a:prstGeom>
          <a:solidFill>
            <a:srgbClr val="D9EAD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1600"/>
              </a:spcAft>
              <a:buClr>
                <a:schemeClr val="dk1"/>
              </a:buClr>
              <a:buSzPts val="1100"/>
              <a:buFont typeface="Arial"/>
              <a:buNone/>
            </a:pPr>
            <a:r>
              <a:rPr lang="en">
                <a:solidFill>
                  <a:schemeClr val="dk1"/>
                </a:solidFill>
                <a:latin typeface="Calibri"/>
                <a:ea typeface="Calibri"/>
                <a:cs typeface="Calibri"/>
                <a:sym typeface="Calibri"/>
              </a:rPr>
              <a:t>Schools that use a short-cycle (“90-day”) plan as part of their improvement efforts can upload those plans directly to the UIP system.  An uploaded short-cycle plan can replace Action Steps, Implementation Milestones and Interim Measures in the UIP online system (as long as the short-cycle plan contains those elements).</a:t>
            </a:r>
            <a:endParaRPr/>
          </a:p>
        </p:txBody>
      </p:sp>
      <p:sp>
        <p:nvSpPr>
          <p:cNvPr id="460" name="Google Shape;460;p52"/>
          <p:cNvSpPr/>
          <p:nvPr/>
        </p:nvSpPr>
        <p:spPr>
          <a:xfrm>
            <a:off x="5555300" y="958099"/>
            <a:ext cx="2979300" cy="1476600"/>
          </a:xfrm>
          <a:prstGeom prst="wedgeRoundRectCallout">
            <a:avLst>
              <a:gd name="adj1" fmla="val -28759"/>
              <a:gd name="adj2" fmla="val 82073"/>
              <a:gd name="adj3" fmla="val 0"/>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 b="1" i="1">
                <a:solidFill>
                  <a:srgbClr val="980000"/>
                </a:solidFill>
                <a:latin typeface="Calibri"/>
                <a:ea typeface="Calibri"/>
                <a:cs typeface="Calibri"/>
                <a:sym typeface="Calibri"/>
              </a:rPr>
              <a:t>Note</a:t>
            </a:r>
            <a:r>
              <a:rPr lang="en" i="1">
                <a:solidFill>
                  <a:srgbClr val="980000"/>
                </a:solidFill>
                <a:latin typeface="Calibri"/>
                <a:ea typeface="Calibri"/>
                <a:cs typeface="Calibri"/>
                <a:sym typeface="Calibri"/>
              </a:rPr>
              <a:t>:</a:t>
            </a:r>
            <a:r>
              <a:rPr lang="en">
                <a:solidFill>
                  <a:srgbClr val="980000"/>
                </a:solidFill>
                <a:latin typeface="Calibri"/>
                <a:ea typeface="Calibri"/>
                <a:cs typeface="Calibri"/>
                <a:sym typeface="Calibri"/>
              </a:rPr>
              <a:t> The UIP needs to span the entire school year, so if you’re using short-cycle plans, consider how to enter some Implementation Milestones and Interim Measures in the online system for the latter parts of the year.  </a:t>
            </a:r>
            <a:endParaRPr>
              <a:solidFill>
                <a:srgbClr val="980000"/>
              </a:solidFill>
              <a:latin typeface="Calibri"/>
              <a:ea typeface="Calibri"/>
              <a:cs typeface="Calibri"/>
              <a:sym typeface="Calibri"/>
            </a:endParaRPr>
          </a:p>
        </p:txBody>
      </p:sp>
      <p:sp>
        <p:nvSpPr>
          <p:cNvPr id="461" name="Google Shape;461;p5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462" name="Google Shape;462;p52"/>
          <p:cNvSpPr txBox="1"/>
          <p:nvPr/>
        </p:nvSpPr>
        <p:spPr>
          <a:xfrm>
            <a:off x="2323600" y="4664125"/>
            <a:ext cx="682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IM/IM-Implementation Milestones/Interim Measures</a:t>
            </a:r>
            <a:endParaRPr sz="18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advTm="42460"/>
    </mc:Choice>
    <mc:Fallback>
      <p:transition spd="slow" advTm="424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3"/>
          <p:cNvSpPr txBox="1">
            <a:spLocks noGrp="1"/>
          </p:cNvSpPr>
          <p:nvPr>
            <p:ph type="ctrTitle"/>
          </p:nvPr>
        </p:nvSpPr>
        <p:spPr>
          <a:xfrm>
            <a:off x="880850" y="1695150"/>
            <a:ext cx="7825200" cy="175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Thank you for your time!</a:t>
            </a: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en" sz="3000"/>
              <a:t>Email any questions to uiphelp@cde.state.co.us</a:t>
            </a:r>
            <a:endParaRPr sz="3000"/>
          </a:p>
        </p:txBody>
      </p:sp>
      <p:sp>
        <p:nvSpPr>
          <p:cNvPr id="469" name="Google Shape;469;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dk2"/>
                </a:solidFill>
              </a:rPr>
              <a:t>14</a:t>
            </a:fld>
            <a:endParaRPr sz="1300">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7463"/>
    </mc:Choice>
    <mc:Fallback>
      <p:transition spd="slow" advTm="7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Session Outcomes</a:t>
            </a:r>
            <a:endParaRPr sz="3200"/>
          </a:p>
        </p:txBody>
      </p:sp>
      <p:sp>
        <p:nvSpPr>
          <p:cNvPr id="316" name="Google Shape;316;p41"/>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pic>
        <p:nvPicPr>
          <p:cNvPr id="317" name="Google Shape;317;p41"/>
          <p:cNvPicPr preferRelativeResize="0"/>
          <p:nvPr/>
        </p:nvPicPr>
        <p:blipFill>
          <a:blip r:embed="rId3">
            <a:alphaModFix/>
          </a:blip>
          <a:stretch>
            <a:fillRect/>
          </a:stretch>
        </p:blipFill>
        <p:spPr>
          <a:xfrm>
            <a:off x="930900" y="1815844"/>
            <a:ext cx="794232" cy="794232"/>
          </a:xfrm>
          <a:prstGeom prst="rect">
            <a:avLst/>
          </a:prstGeom>
          <a:noFill/>
          <a:ln>
            <a:noFill/>
          </a:ln>
        </p:spPr>
      </p:pic>
      <p:sp>
        <p:nvSpPr>
          <p:cNvPr id="318" name="Google Shape;318;p41"/>
          <p:cNvSpPr txBox="1"/>
          <p:nvPr/>
        </p:nvSpPr>
        <p:spPr>
          <a:xfrm>
            <a:off x="651200" y="1190475"/>
            <a:ext cx="7866600" cy="484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Calibri"/>
                <a:ea typeface="Calibri"/>
                <a:cs typeface="Calibri"/>
                <a:sym typeface="Calibri"/>
              </a:rPr>
              <a:t>This video will answer the following questions:</a:t>
            </a:r>
            <a:endParaRPr sz="3000">
              <a:latin typeface="Calibri"/>
              <a:ea typeface="Calibri"/>
              <a:cs typeface="Calibri"/>
              <a:sym typeface="Calibri"/>
            </a:endParaRPr>
          </a:p>
        </p:txBody>
      </p:sp>
      <p:pic>
        <p:nvPicPr>
          <p:cNvPr id="319" name="Google Shape;319;p41"/>
          <p:cNvPicPr preferRelativeResize="0"/>
          <p:nvPr/>
        </p:nvPicPr>
        <p:blipFill>
          <a:blip r:embed="rId3">
            <a:alphaModFix/>
          </a:blip>
          <a:stretch>
            <a:fillRect/>
          </a:stretch>
        </p:blipFill>
        <p:spPr>
          <a:xfrm>
            <a:off x="930900" y="2682403"/>
            <a:ext cx="794232" cy="794232"/>
          </a:xfrm>
          <a:prstGeom prst="rect">
            <a:avLst/>
          </a:prstGeom>
          <a:noFill/>
          <a:ln>
            <a:noFill/>
          </a:ln>
        </p:spPr>
      </p:pic>
      <p:sp>
        <p:nvSpPr>
          <p:cNvPr id="320" name="Google Shape;320;p41"/>
          <p:cNvSpPr txBox="1"/>
          <p:nvPr/>
        </p:nvSpPr>
        <p:spPr>
          <a:xfrm>
            <a:off x="2116275" y="2736117"/>
            <a:ext cx="5972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300" i="1">
                <a:solidFill>
                  <a:schemeClr val="dk1"/>
                </a:solidFill>
                <a:latin typeface="Calibri"/>
                <a:ea typeface="Calibri"/>
                <a:cs typeface="Calibri"/>
                <a:sym typeface="Calibri"/>
              </a:rPr>
              <a:t>What are Action Steps?</a:t>
            </a:r>
            <a:endParaRPr sz="2300" i="1">
              <a:solidFill>
                <a:schemeClr val="dk1"/>
              </a:solidFill>
              <a:latin typeface="Calibri"/>
              <a:ea typeface="Calibri"/>
              <a:cs typeface="Calibri"/>
              <a:sym typeface="Calibri"/>
            </a:endParaRPr>
          </a:p>
        </p:txBody>
      </p:sp>
      <p:pic>
        <p:nvPicPr>
          <p:cNvPr id="321" name="Google Shape;321;p41"/>
          <p:cNvPicPr preferRelativeResize="0"/>
          <p:nvPr/>
        </p:nvPicPr>
        <p:blipFill>
          <a:blip r:embed="rId3">
            <a:alphaModFix/>
          </a:blip>
          <a:stretch>
            <a:fillRect/>
          </a:stretch>
        </p:blipFill>
        <p:spPr>
          <a:xfrm>
            <a:off x="930900" y="3476644"/>
            <a:ext cx="794232" cy="794232"/>
          </a:xfrm>
          <a:prstGeom prst="rect">
            <a:avLst/>
          </a:prstGeom>
          <a:noFill/>
          <a:ln>
            <a:noFill/>
          </a:ln>
        </p:spPr>
      </p:pic>
      <p:sp>
        <p:nvSpPr>
          <p:cNvPr id="322" name="Google Shape;322;p41"/>
          <p:cNvSpPr txBox="1"/>
          <p:nvPr/>
        </p:nvSpPr>
        <p:spPr>
          <a:xfrm>
            <a:off x="2079150" y="3423534"/>
            <a:ext cx="5972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i="1">
                <a:latin typeface="Calibri"/>
                <a:ea typeface="Calibri"/>
                <a:cs typeface="Calibri"/>
                <a:sym typeface="Calibri"/>
              </a:rPr>
              <a:t>How do strong </a:t>
            </a:r>
            <a:r>
              <a:rPr lang="en" sz="2200" i="1">
                <a:solidFill>
                  <a:schemeClr val="dk1"/>
                </a:solidFill>
                <a:latin typeface="Calibri"/>
                <a:ea typeface="Calibri"/>
                <a:cs typeface="Calibri"/>
                <a:sym typeface="Calibri"/>
              </a:rPr>
              <a:t>Implementation Milestones </a:t>
            </a:r>
            <a:r>
              <a:rPr lang="en" sz="2200" i="1">
                <a:latin typeface="Calibri"/>
                <a:ea typeface="Calibri"/>
                <a:cs typeface="Calibri"/>
                <a:sym typeface="Calibri"/>
              </a:rPr>
              <a:t>and </a:t>
            </a:r>
            <a:r>
              <a:rPr lang="en" sz="2200" i="1">
                <a:solidFill>
                  <a:schemeClr val="dk1"/>
                </a:solidFill>
                <a:latin typeface="Calibri"/>
                <a:ea typeface="Calibri"/>
                <a:cs typeface="Calibri"/>
                <a:sym typeface="Calibri"/>
              </a:rPr>
              <a:t>Action Steps </a:t>
            </a:r>
            <a:r>
              <a:rPr lang="en" sz="2200" i="1">
                <a:latin typeface="Calibri"/>
                <a:ea typeface="Calibri"/>
                <a:cs typeface="Calibri"/>
                <a:sym typeface="Calibri"/>
              </a:rPr>
              <a:t>support high quality implementation of strategies?</a:t>
            </a:r>
            <a:endParaRPr sz="2200" i="1">
              <a:latin typeface="Calibri"/>
              <a:ea typeface="Calibri"/>
              <a:cs typeface="Calibri"/>
              <a:sym typeface="Calibri"/>
            </a:endParaRPr>
          </a:p>
        </p:txBody>
      </p:sp>
      <p:sp>
        <p:nvSpPr>
          <p:cNvPr id="323" name="Google Shape;323;p41"/>
          <p:cNvSpPr txBox="1"/>
          <p:nvPr/>
        </p:nvSpPr>
        <p:spPr>
          <a:xfrm>
            <a:off x="2079150" y="1852613"/>
            <a:ext cx="59727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i="1">
                <a:solidFill>
                  <a:schemeClr val="dk1"/>
                </a:solidFill>
                <a:latin typeface="Calibri"/>
                <a:ea typeface="Calibri"/>
                <a:cs typeface="Calibri"/>
                <a:sym typeface="Calibri"/>
              </a:rPr>
              <a:t>What are Implementation Milestones?</a:t>
            </a:r>
            <a:endParaRPr sz="2200" i="1">
              <a:solidFill>
                <a:schemeClr val="dk1"/>
              </a:solidFill>
              <a:latin typeface="Calibri"/>
              <a:ea typeface="Calibri"/>
              <a:cs typeface="Calibri"/>
              <a:sym typeface="Calibri"/>
            </a:endParaRPr>
          </a:p>
          <a:p>
            <a:pPr marL="0" lvl="0" indent="0" algn="l" rtl="0">
              <a:spcBef>
                <a:spcPts val="0"/>
              </a:spcBef>
              <a:spcAft>
                <a:spcPts val="0"/>
              </a:spcAft>
              <a:buNone/>
            </a:pPr>
            <a:endParaRPr sz="2300" i="1">
              <a:latin typeface="Calibri"/>
              <a:ea typeface="Calibri"/>
              <a:cs typeface="Calibri"/>
              <a:sym typeface="Calibri"/>
            </a:endParaRPr>
          </a:p>
        </p:txBody>
      </p:sp>
      <p:sp>
        <p:nvSpPr>
          <p:cNvPr id="324" name="Google Shape;324;p4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4296"/>
    </mc:Choice>
    <mc:Fallback>
      <p:transition spd="slow" advTm="142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What is an Implementation Benchmark?</a:t>
            </a:r>
            <a:endParaRPr sz="3200"/>
          </a:p>
        </p:txBody>
      </p:sp>
      <p:sp>
        <p:nvSpPr>
          <p:cNvPr id="331" name="Google Shape;331;p42"/>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332" name="Google Shape;332;p42"/>
          <p:cNvSpPr txBox="1"/>
          <p:nvPr/>
        </p:nvSpPr>
        <p:spPr>
          <a:xfrm>
            <a:off x="632325" y="888525"/>
            <a:ext cx="7682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Implementation Milestones name </a:t>
            </a:r>
            <a:r>
              <a:rPr lang="en" sz="2400" b="1">
                <a:latin typeface="Calibri"/>
                <a:ea typeface="Calibri"/>
                <a:cs typeface="Calibri"/>
                <a:sym typeface="Calibri"/>
              </a:rPr>
              <a:t>specific, measurable adult actions or systems</a:t>
            </a:r>
            <a:r>
              <a:rPr lang="en" sz="2400">
                <a:latin typeface="Calibri"/>
                <a:ea typeface="Calibri"/>
                <a:cs typeface="Calibri"/>
                <a:sym typeface="Calibri"/>
              </a:rPr>
              <a:t> that are key to the implementation of a strategy or initiative. They highlight major milestones for phases in a significant or system-wide change, or points in the rollout by which changes will be implemented.</a:t>
            </a:r>
            <a:endParaRPr sz="2400">
              <a:latin typeface="Calibri"/>
              <a:ea typeface="Calibri"/>
              <a:cs typeface="Calibri"/>
              <a:sym typeface="Calibri"/>
            </a:endParaRPr>
          </a:p>
        </p:txBody>
      </p:sp>
      <p:sp>
        <p:nvSpPr>
          <p:cNvPr id="333" name="Google Shape;333;p42"/>
          <p:cNvSpPr/>
          <p:nvPr/>
        </p:nvSpPr>
        <p:spPr>
          <a:xfrm>
            <a:off x="1316230" y="2720019"/>
            <a:ext cx="6552300" cy="1874700"/>
          </a:xfrm>
          <a:prstGeom prst="rightArrow">
            <a:avLst>
              <a:gd name="adj1" fmla="val 50000"/>
              <a:gd name="adj2" fmla="val 50000"/>
            </a:avLst>
          </a:prstGeom>
          <a:solidFill>
            <a:srgbClr val="AAA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4" name="Google Shape;334;p42"/>
          <p:cNvSpPr txBox="1"/>
          <p:nvPr/>
        </p:nvSpPr>
        <p:spPr>
          <a:xfrm>
            <a:off x="1275486" y="4155412"/>
            <a:ext cx="5251800" cy="538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300" b="1">
                <a:solidFill>
                  <a:srgbClr val="6D3B5D"/>
                </a:solidFill>
              </a:rPr>
              <a:t>MAJOR IMPROVEMENT STRATEGY</a:t>
            </a:r>
            <a:endParaRPr sz="2300" b="1">
              <a:solidFill>
                <a:srgbClr val="6D3B5D"/>
              </a:solidFill>
            </a:endParaRPr>
          </a:p>
        </p:txBody>
      </p:sp>
      <p:sp>
        <p:nvSpPr>
          <p:cNvPr id="335" name="Google Shape;335;p42"/>
          <p:cNvSpPr/>
          <p:nvPr/>
        </p:nvSpPr>
        <p:spPr>
          <a:xfrm>
            <a:off x="3000369" y="3288175"/>
            <a:ext cx="766200" cy="738600"/>
          </a:xfrm>
          <a:prstGeom prst="rect">
            <a:avLst/>
          </a:prstGeom>
          <a:solidFill>
            <a:srgbClr val="EC67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Calibri"/>
                <a:ea typeface="Calibri"/>
                <a:cs typeface="Calibri"/>
                <a:sym typeface="Calibri"/>
              </a:rPr>
              <a:t>IM/ IM</a:t>
            </a:r>
            <a:endParaRPr sz="2200" b="1">
              <a:solidFill>
                <a:schemeClr val="lt1"/>
              </a:solidFill>
              <a:latin typeface="Calibri"/>
              <a:ea typeface="Calibri"/>
              <a:cs typeface="Calibri"/>
              <a:sym typeface="Calibri"/>
            </a:endParaRPr>
          </a:p>
        </p:txBody>
      </p:sp>
      <p:sp>
        <p:nvSpPr>
          <p:cNvPr id="336" name="Google Shape;336;p42"/>
          <p:cNvSpPr/>
          <p:nvPr/>
        </p:nvSpPr>
        <p:spPr>
          <a:xfrm>
            <a:off x="5761150" y="3288175"/>
            <a:ext cx="766200" cy="738600"/>
          </a:xfrm>
          <a:prstGeom prst="rect">
            <a:avLst/>
          </a:prstGeom>
          <a:solidFill>
            <a:srgbClr val="EC67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Calibri"/>
                <a:ea typeface="Calibri"/>
                <a:cs typeface="Calibri"/>
                <a:sym typeface="Calibri"/>
              </a:rPr>
              <a:t>IM/ IM</a:t>
            </a:r>
            <a:endParaRPr sz="2200" b="1">
              <a:solidFill>
                <a:schemeClr val="lt1"/>
              </a:solidFill>
              <a:latin typeface="Calibri"/>
              <a:ea typeface="Calibri"/>
              <a:cs typeface="Calibri"/>
              <a:sym typeface="Calibri"/>
            </a:endParaRPr>
          </a:p>
        </p:txBody>
      </p:sp>
      <p:sp>
        <p:nvSpPr>
          <p:cNvPr id="337" name="Google Shape;337;p4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38" name="Google Shape;338;p42"/>
          <p:cNvSpPr txBox="1"/>
          <p:nvPr/>
        </p:nvSpPr>
        <p:spPr>
          <a:xfrm>
            <a:off x="2323600" y="4664125"/>
            <a:ext cx="682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IM/IM-Implementation Milestones/Interim Measures</a:t>
            </a:r>
            <a:endParaRPr sz="18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advTm="43069"/>
    </mc:Choice>
    <mc:Fallback>
      <p:transition spd="slow" advTm="430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What is an Implementation Benchmark?</a:t>
            </a:r>
            <a:endParaRPr sz="3200"/>
          </a:p>
        </p:txBody>
      </p:sp>
      <p:sp>
        <p:nvSpPr>
          <p:cNvPr id="345" name="Google Shape;345;p43"/>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346" name="Google Shape;346;p43"/>
          <p:cNvSpPr txBox="1"/>
          <p:nvPr/>
        </p:nvSpPr>
        <p:spPr>
          <a:xfrm>
            <a:off x="651200" y="1069600"/>
            <a:ext cx="7682100" cy="291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Calibri"/>
                <a:ea typeface="Calibri"/>
                <a:cs typeface="Calibri"/>
                <a:sym typeface="Calibri"/>
              </a:rPr>
              <a:t>Implementation Milestones should include the following information: </a:t>
            </a:r>
            <a:endParaRPr sz="2600">
              <a:latin typeface="Calibri"/>
              <a:ea typeface="Calibri"/>
              <a:cs typeface="Calibri"/>
              <a:sym typeface="Calibri"/>
            </a:endParaRPr>
          </a:p>
          <a:p>
            <a:pPr marL="914400" lvl="0" indent="-393700" algn="l" rtl="0">
              <a:spcBef>
                <a:spcPts val="1000"/>
              </a:spcBef>
              <a:spcAft>
                <a:spcPts val="0"/>
              </a:spcAft>
              <a:buSzPts val="2600"/>
              <a:buFont typeface="Calibri"/>
              <a:buChar char="●"/>
            </a:pP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endParaRPr sz="1800" i="1">
              <a:latin typeface="Calibri"/>
              <a:ea typeface="Calibri"/>
              <a:cs typeface="Calibri"/>
              <a:sym typeface="Calibri"/>
            </a:endParaRPr>
          </a:p>
        </p:txBody>
      </p:sp>
      <p:sp>
        <p:nvSpPr>
          <p:cNvPr id="347" name="Google Shape;347;p43"/>
          <p:cNvSpPr/>
          <p:nvPr/>
        </p:nvSpPr>
        <p:spPr>
          <a:xfrm>
            <a:off x="651200" y="2019150"/>
            <a:ext cx="1776900" cy="1104525"/>
          </a:xfrm>
          <a:prstGeom prst="roundRect">
            <a:avLst>
              <a:gd name="adj" fmla="val 16667"/>
            </a:avLst>
          </a:prstGeom>
          <a:solidFill>
            <a:srgbClr val="D0E0E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WHAT </a:t>
            </a:r>
            <a:br>
              <a:rPr lang="en" sz="2400" b="1">
                <a:latin typeface="Calibri"/>
                <a:ea typeface="Calibri"/>
                <a:cs typeface="Calibri"/>
                <a:sym typeface="Calibri"/>
              </a:rPr>
            </a:br>
            <a:r>
              <a:rPr lang="en" sz="2400">
                <a:latin typeface="Calibri"/>
                <a:ea typeface="Calibri"/>
                <a:cs typeface="Calibri"/>
                <a:sym typeface="Calibri"/>
              </a:rPr>
              <a:t>will be done</a:t>
            </a:r>
            <a:endParaRPr sz="2400">
              <a:latin typeface="Calibri"/>
              <a:ea typeface="Calibri"/>
              <a:cs typeface="Calibri"/>
              <a:sym typeface="Calibri"/>
            </a:endParaRPr>
          </a:p>
        </p:txBody>
      </p:sp>
      <p:sp>
        <p:nvSpPr>
          <p:cNvPr id="348" name="Google Shape;348;p43"/>
          <p:cNvSpPr/>
          <p:nvPr/>
        </p:nvSpPr>
        <p:spPr>
          <a:xfrm>
            <a:off x="2621075" y="2019150"/>
            <a:ext cx="1776900" cy="1104525"/>
          </a:xfrm>
          <a:prstGeom prst="roundRect">
            <a:avLst>
              <a:gd name="adj" fmla="val 16667"/>
            </a:avLst>
          </a:prstGeom>
          <a:solidFill>
            <a:srgbClr val="CFE2F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WHO </a:t>
            </a:r>
            <a:br>
              <a:rPr lang="en" sz="2400" b="1">
                <a:latin typeface="Calibri"/>
                <a:ea typeface="Calibri"/>
                <a:cs typeface="Calibri"/>
                <a:sym typeface="Calibri"/>
              </a:rPr>
            </a:br>
            <a:r>
              <a:rPr lang="en" sz="2400">
                <a:latin typeface="Calibri"/>
                <a:ea typeface="Calibri"/>
                <a:cs typeface="Calibri"/>
                <a:sym typeface="Calibri"/>
              </a:rPr>
              <a:t>will do it</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p:txBody>
      </p:sp>
      <p:sp>
        <p:nvSpPr>
          <p:cNvPr id="349" name="Google Shape;349;p43"/>
          <p:cNvSpPr/>
          <p:nvPr/>
        </p:nvSpPr>
        <p:spPr>
          <a:xfrm>
            <a:off x="4590950" y="2019150"/>
            <a:ext cx="1776900" cy="1104525"/>
          </a:xfrm>
          <a:prstGeom prst="roundRect">
            <a:avLst>
              <a:gd name="adj" fmla="val 16667"/>
            </a:avLst>
          </a:prstGeom>
          <a:solidFill>
            <a:srgbClr val="D9EAD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WHEN </a:t>
            </a:r>
            <a:br>
              <a:rPr lang="en" sz="2400" b="1">
                <a:latin typeface="Calibri"/>
                <a:ea typeface="Calibri"/>
                <a:cs typeface="Calibri"/>
                <a:sym typeface="Calibri"/>
              </a:rPr>
            </a:br>
            <a:r>
              <a:rPr lang="en" sz="2400">
                <a:latin typeface="Calibri"/>
                <a:ea typeface="Calibri"/>
                <a:cs typeface="Calibri"/>
                <a:sym typeface="Calibri"/>
              </a:rPr>
              <a:t>it will be done</a:t>
            </a:r>
            <a:endParaRPr sz="2400">
              <a:latin typeface="Calibri"/>
              <a:ea typeface="Calibri"/>
              <a:cs typeface="Calibri"/>
              <a:sym typeface="Calibri"/>
            </a:endParaRPr>
          </a:p>
        </p:txBody>
      </p:sp>
      <p:sp>
        <p:nvSpPr>
          <p:cNvPr id="350" name="Google Shape;350;p43"/>
          <p:cNvSpPr/>
          <p:nvPr/>
        </p:nvSpPr>
        <p:spPr>
          <a:xfrm>
            <a:off x="6560825" y="2019150"/>
            <a:ext cx="1776900" cy="1104525"/>
          </a:xfrm>
          <a:prstGeom prst="roundRect">
            <a:avLst>
              <a:gd name="adj" fmla="val 16667"/>
            </a:avLst>
          </a:prstGeom>
          <a:solidFill>
            <a:srgbClr val="C9DAF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HOW </a:t>
            </a:r>
            <a:br>
              <a:rPr lang="en" sz="2400">
                <a:latin typeface="Calibri"/>
                <a:ea typeface="Calibri"/>
                <a:cs typeface="Calibri"/>
                <a:sym typeface="Calibri"/>
              </a:rPr>
            </a:br>
            <a:r>
              <a:rPr lang="en" sz="2400">
                <a:latin typeface="Calibri"/>
                <a:ea typeface="Calibri"/>
                <a:cs typeface="Calibri"/>
                <a:sym typeface="Calibri"/>
              </a:rPr>
              <a:t>it will be measured</a:t>
            </a:r>
            <a:endParaRPr sz="2400">
              <a:latin typeface="Calibri"/>
              <a:ea typeface="Calibri"/>
              <a:cs typeface="Calibri"/>
              <a:sym typeface="Calibri"/>
            </a:endParaRPr>
          </a:p>
        </p:txBody>
      </p:sp>
      <p:sp>
        <p:nvSpPr>
          <p:cNvPr id="351" name="Google Shape;351;p4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28206"/>
    </mc:Choice>
    <mc:Fallback>
      <p:transition spd="slow" advTm="282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High School Examples</a:t>
            </a:r>
            <a:endParaRPr sz="3200"/>
          </a:p>
        </p:txBody>
      </p:sp>
      <p:sp>
        <p:nvSpPr>
          <p:cNvPr id="358" name="Google Shape;358;p44"/>
          <p:cNvSpPr txBox="1"/>
          <p:nvPr/>
        </p:nvSpPr>
        <p:spPr>
          <a:xfrm>
            <a:off x="651200" y="1190475"/>
            <a:ext cx="5427300" cy="293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Calibri"/>
                <a:ea typeface="Calibri"/>
                <a:cs typeface="Calibri"/>
                <a:sym typeface="Calibri"/>
              </a:rPr>
              <a:t>Strategy</a:t>
            </a:r>
            <a:r>
              <a:rPr lang="en" sz="1800">
                <a:latin typeface="Calibri"/>
                <a:ea typeface="Calibri"/>
                <a:cs typeface="Calibri"/>
                <a:sym typeface="Calibri"/>
              </a:rPr>
              <a:t>: </a:t>
            </a:r>
            <a:r>
              <a:rPr lang="en" sz="1800">
                <a:solidFill>
                  <a:schemeClr val="dk1"/>
                </a:solidFill>
                <a:latin typeface="Calibri"/>
                <a:ea typeface="Calibri"/>
                <a:cs typeface="Calibri"/>
                <a:sym typeface="Calibri"/>
              </a:rPr>
              <a:t>Create and implement a data-driven assessment model and calendar.</a:t>
            </a:r>
            <a:endParaRPr sz="1800" b="1">
              <a:latin typeface="Calibri"/>
              <a:ea typeface="Calibri"/>
              <a:cs typeface="Calibri"/>
              <a:sym typeface="Calibri"/>
            </a:endParaRPr>
          </a:p>
          <a:p>
            <a:pPr marL="0" lvl="0" indent="0" algn="l" rtl="0">
              <a:spcBef>
                <a:spcPts val="1000"/>
              </a:spcBef>
              <a:spcAft>
                <a:spcPts val="0"/>
              </a:spcAft>
              <a:buNone/>
            </a:pPr>
            <a:r>
              <a:rPr lang="en" sz="1800" b="1">
                <a:latin typeface="Calibri"/>
                <a:ea typeface="Calibri"/>
                <a:cs typeface="Calibri"/>
                <a:sym typeface="Calibri"/>
              </a:rPr>
              <a:t>Milestones</a:t>
            </a:r>
            <a:r>
              <a:rPr lang="en" sz="1800">
                <a:latin typeface="Calibri"/>
                <a:ea typeface="Calibri"/>
                <a:cs typeface="Calibri"/>
                <a:sym typeface="Calibri"/>
              </a:rPr>
              <a:t>: By the end of the first Trimester…</a:t>
            </a:r>
            <a:endParaRPr sz="1800">
              <a:latin typeface="Calibri"/>
              <a:ea typeface="Calibri"/>
              <a:cs typeface="Calibri"/>
              <a:sym typeface="Calibri"/>
            </a:endParaRPr>
          </a:p>
          <a:p>
            <a:pPr marL="457200" lvl="0" indent="-342900" algn="l" rtl="0">
              <a:spcBef>
                <a:spcPts val="1000"/>
              </a:spcBef>
              <a:spcAft>
                <a:spcPts val="0"/>
              </a:spcAft>
              <a:buSzPts val="1800"/>
              <a:buFont typeface="Calibri"/>
              <a:buChar char="●"/>
            </a:pPr>
            <a:r>
              <a:rPr lang="en" sz="1800">
                <a:latin typeface="Calibri"/>
                <a:ea typeface="Calibri"/>
                <a:cs typeface="Calibri"/>
                <a:sym typeface="Calibri"/>
              </a:rPr>
              <a:t>90% of daily lesson plans contain a standards-aligned exit ticket.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95% of teachers participate in all Data Analysis Days.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70% of teachers gather performance evidence to adjust instruction at least three times per week. </a:t>
            </a:r>
            <a:endParaRPr sz="1800">
              <a:latin typeface="Calibri"/>
              <a:ea typeface="Calibri"/>
              <a:cs typeface="Calibri"/>
              <a:sym typeface="Calibri"/>
            </a:endParaRPr>
          </a:p>
        </p:txBody>
      </p:sp>
      <p:sp>
        <p:nvSpPr>
          <p:cNvPr id="359" name="Google Shape;359;p44"/>
          <p:cNvSpPr/>
          <p:nvPr/>
        </p:nvSpPr>
        <p:spPr>
          <a:xfrm>
            <a:off x="6510850" y="1190400"/>
            <a:ext cx="2261400" cy="3247875"/>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Strengths:</a:t>
            </a:r>
            <a:endParaRPr sz="1800" b="1">
              <a:latin typeface="Calibri"/>
              <a:ea typeface="Calibri"/>
              <a:cs typeface="Calibri"/>
              <a:sym typeface="Calibri"/>
            </a:endParaRPr>
          </a:p>
          <a:p>
            <a:pPr marL="457200" lvl="0" indent="-285750" algn="l" rtl="0">
              <a:spcBef>
                <a:spcPts val="0"/>
              </a:spcBef>
              <a:spcAft>
                <a:spcPts val="0"/>
              </a:spcAft>
              <a:buNone/>
            </a:pPr>
            <a:r>
              <a:rPr lang="en" sz="2300" b="1">
                <a:latin typeface="Calibri"/>
                <a:ea typeface="Calibri"/>
                <a:cs typeface="Calibri"/>
                <a:sym typeface="Calibri"/>
              </a:rPr>
              <a:t>✔ </a:t>
            </a:r>
            <a:r>
              <a:rPr lang="en" sz="1500">
                <a:solidFill>
                  <a:schemeClr val="dk1"/>
                </a:solidFill>
                <a:latin typeface="Calibri"/>
                <a:ea typeface="Calibri"/>
                <a:cs typeface="Calibri"/>
                <a:sym typeface="Calibri"/>
              </a:rPr>
              <a:t>Milestones name both measure and metric.</a:t>
            </a:r>
            <a:endParaRPr sz="1500">
              <a:latin typeface="Calibri"/>
              <a:ea typeface="Calibri"/>
              <a:cs typeface="Calibri"/>
              <a:sym typeface="Calibri"/>
            </a:endParaRPr>
          </a:p>
          <a:p>
            <a:pPr marL="457200" lvl="0" indent="-285750" algn="l" rtl="0">
              <a:spcBef>
                <a:spcPts val="0"/>
              </a:spcBef>
              <a:spcAft>
                <a:spcPts val="0"/>
              </a:spcAft>
              <a:buNone/>
            </a:pPr>
            <a:r>
              <a:rPr lang="en" sz="1500" b="1">
                <a:latin typeface="Calibri"/>
                <a:ea typeface="Calibri"/>
                <a:cs typeface="Calibri"/>
                <a:sym typeface="Calibri"/>
              </a:rPr>
              <a:t>✔</a:t>
            </a:r>
            <a:r>
              <a:rPr lang="en" sz="1500" b="1">
                <a:solidFill>
                  <a:srgbClr val="000000"/>
                </a:solidFill>
                <a:latin typeface="Calibri"/>
                <a:ea typeface="Calibri"/>
                <a:cs typeface="Calibri"/>
                <a:sym typeface="Calibri"/>
              </a:rPr>
              <a:t> </a:t>
            </a:r>
            <a:r>
              <a:rPr lang="en" sz="1500">
                <a:latin typeface="Calibri"/>
                <a:ea typeface="Calibri"/>
                <a:cs typeface="Calibri"/>
                <a:sym typeface="Calibri"/>
              </a:rPr>
              <a:t>Subsequent Milestones can use same measures in order to track progress over time.</a:t>
            </a:r>
            <a:endParaRPr sz="1500" b="1">
              <a:latin typeface="Calibri"/>
              <a:ea typeface="Calibri"/>
              <a:cs typeface="Calibri"/>
              <a:sym typeface="Calibri"/>
            </a:endParaRPr>
          </a:p>
          <a:p>
            <a:pPr marL="457200" lvl="0" indent="-285750" algn="l" rtl="0">
              <a:spcBef>
                <a:spcPts val="0"/>
              </a:spcBef>
              <a:spcAft>
                <a:spcPts val="0"/>
              </a:spcAft>
              <a:buNone/>
            </a:pPr>
            <a:r>
              <a:rPr lang="en" sz="1500" b="1">
                <a:latin typeface="Calibri"/>
                <a:ea typeface="Calibri"/>
                <a:cs typeface="Calibri"/>
                <a:sym typeface="Calibri"/>
              </a:rPr>
              <a:t>✔</a:t>
            </a:r>
            <a:r>
              <a:rPr lang="en" sz="1500" b="1">
                <a:solidFill>
                  <a:srgbClr val="000000"/>
                </a:solidFill>
                <a:latin typeface="Calibri"/>
                <a:ea typeface="Calibri"/>
                <a:cs typeface="Calibri"/>
                <a:sym typeface="Calibri"/>
              </a:rPr>
              <a:t> </a:t>
            </a:r>
            <a:r>
              <a:rPr lang="en" sz="1500">
                <a:latin typeface="Calibri"/>
                <a:ea typeface="Calibri"/>
                <a:cs typeface="Calibri"/>
                <a:sym typeface="Calibri"/>
              </a:rPr>
              <a:t>Milestones align to key elements of strategy.</a:t>
            </a:r>
            <a:endParaRPr sz="15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sp>
        <p:nvSpPr>
          <p:cNvPr id="360" name="Google Shape;360;p4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44894"/>
    </mc:Choice>
    <mc:Fallback>
      <p:transition spd="slow" advTm="4489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p:nvPr/>
        </p:nvSpPr>
        <p:spPr>
          <a:xfrm>
            <a:off x="637375" y="930950"/>
            <a:ext cx="5873400" cy="363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Calibri"/>
                <a:ea typeface="Calibri"/>
                <a:cs typeface="Calibri"/>
                <a:sym typeface="Calibri"/>
              </a:rPr>
              <a:t>Strategy</a:t>
            </a:r>
            <a:r>
              <a:rPr lang="en" sz="1800">
                <a:latin typeface="Calibri"/>
                <a:ea typeface="Calibri"/>
                <a:cs typeface="Calibri"/>
                <a:sym typeface="Calibri"/>
              </a:rPr>
              <a:t>: </a:t>
            </a:r>
            <a:r>
              <a:rPr lang="en" sz="1800">
                <a:solidFill>
                  <a:schemeClr val="dk1"/>
                </a:solidFill>
                <a:latin typeface="Calibri"/>
                <a:ea typeface="Calibri"/>
                <a:cs typeface="Calibri"/>
                <a:sym typeface="Calibri"/>
              </a:rPr>
              <a:t>Develop staff’s social comprehension in order to foster a safe, welcoming, focused and inclusive learning environment.</a:t>
            </a:r>
            <a:endParaRPr sz="1800">
              <a:latin typeface="Calibri"/>
              <a:ea typeface="Calibri"/>
              <a:cs typeface="Calibri"/>
              <a:sym typeface="Calibri"/>
            </a:endParaRPr>
          </a:p>
          <a:p>
            <a:pPr marL="0" lvl="0" indent="0" algn="l" rtl="0">
              <a:spcBef>
                <a:spcPts val="1000"/>
              </a:spcBef>
              <a:spcAft>
                <a:spcPts val="0"/>
              </a:spcAft>
              <a:buNone/>
            </a:pPr>
            <a:r>
              <a:rPr lang="en" sz="1800" b="1">
                <a:latin typeface="Calibri"/>
                <a:ea typeface="Calibri"/>
                <a:cs typeface="Calibri"/>
                <a:sym typeface="Calibri"/>
              </a:rPr>
              <a:t>Milestones</a:t>
            </a:r>
            <a:r>
              <a:rPr lang="en" sz="1800">
                <a:latin typeface="Calibri"/>
                <a:ea typeface="Calibri"/>
                <a:cs typeface="Calibri"/>
                <a:sym typeface="Calibri"/>
              </a:rPr>
              <a:t>: By the end of the first trimester…</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Total number of major discipline referrals will fall below 15 for the trimester according to Infinite Campus behavior referrals.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Total number of radio calls will be fewer than 30 calls in a given month and fewer than 75 calls in the trimester.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50% of 3rd - 5th graders will rate themselves in the top 3 categories for each question in the Emotion Regulation student survey. </a:t>
            </a:r>
            <a:endParaRPr sz="1800">
              <a:solidFill>
                <a:srgbClr val="A5A5A5"/>
              </a:solidFill>
              <a:latin typeface="Calibri"/>
              <a:ea typeface="Calibri"/>
              <a:cs typeface="Calibri"/>
              <a:sym typeface="Calibri"/>
            </a:endParaRPr>
          </a:p>
        </p:txBody>
      </p:sp>
      <p:sp>
        <p:nvSpPr>
          <p:cNvPr id="367" name="Google Shape;367;p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Elementary School Examples</a:t>
            </a:r>
            <a:endParaRPr sz="3200"/>
          </a:p>
        </p:txBody>
      </p:sp>
      <p:sp>
        <p:nvSpPr>
          <p:cNvPr id="368" name="Google Shape;368;p45"/>
          <p:cNvSpPr/>
          <p:nvPr/>
        </p:nvSpPr>
        <p:spPr>
          <a:xfrm>
            <a:off x="6510850" y="1190400"/>
            <a:ext cx="2261400" cy="3247875"/>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Strengths:</a:t>
            </a:r>
            <a:endParaRPr sz="1700">
              <a:latin typeface="Calibri"/>
              <a:ea typeface="Calibri"/>
              <a:cs typeface="Calibri"/>
              <a:sym typeface="Calibri"/>
            </a:endParaRPr>
          </a:p>
          <a:p>
            <a:pPr marL="457200" lvl="0" indent="-285750" algn="l" rtl="0">
              <a:spcBef>
                <a:spcPts val="0"/>
              </a:spcBef>
              <a:spcAft>
                <a:spcPts val="0"/>
              </a:spcAft>
              <a:buNone/>
            </a:pPr>
            <a:r>
              <a:rPr lang="en" sz="2200" b="1">
                <a:latin typeface="Calibri"/>
                <a:ea typeface="Calibri"/>
                <a:cs typeface="Calibri"/>
                <a:sym typeface="Calibri"/>
              </a:rPr>
              <a:t>✔</a:t>
            </a:r>
            <a:r>
              <a:rPr lang="en" sz="2200" b="1">
                <a:solidFill>
                  <a:srgbClr val="000000"/>
                </a:solidFill>
                <a:latin typeface="Calibri"/>
                <a:ea typeface="Calibri"/>
                <a:cs typeface="Calibri"/>
                <a:sym typeface="Calibri"/>
              </a:rPr>
              <a:t> </a:t>
            </a:r>
            <a:r>
              <a:rPr lang="en" sz="1500">
                <a:latin typeface="Calibri"/>
                <a:ea typeface="Calibri"/>
                <a:cs typeface="Calibri"/>
                <a:sym typeface="Calibri"/>
              </a:rPr>
              <a:t>Milestones name expected level of performance (e.g., number of referrals), rather than naming a list of actions that are either complete or incomplete (e.g., PD occurred).</a:t>
            </a:r>
            <a:endParaRPr sz="1500" b="1">
              <a:latin typeface="Calibri"/>
              <a:ea typeface="Calibri"/>
              <a:cs typeface="Calibri"/>
              <a:sym typeface="Calibri"/>
            </a:endParaRPr>
          </a:p>
          <a:p>
            <a:pPr marL="457200" lvl="0" indent="-285750" algn="l" rtl="0">
              <a:spcBef>
                <a:spcPts val="0"/>
              </a:spcBef>
              <a:spcAft>
                <a:spcPts val="0"/>
              </a:spcAft>
              <a:buNone/>
            </a:pPr>
            <a:r>
              <a:rPr lang="en" sz="1500" b="1">
                <a:latin typeface="Calibri"/>
                <a:ea typeface="Calibri"/>
                <a:cs typeface="Calibri"/>
                <a:sym typeface="Calibri"/>
              </a:rPr>
              <a:t>✔</a:t>
            </a:r>
            <a:r>
              <a:rPr lang="en" sz="1500" b="1">
                <a:solidFill>
                  <a:srgbClr val="000000"/>
                </a:solidFill>
                <a:latin typeface="Calibri"/>
                <a:ea typeface="Calibri"/>
                <a:cs typeface="Calibri"/>
                <a:sym typeface="Calibri"/>
              </a:rPr>
              <a:t> </a:t>
            </a:r>
            <a:r>
              <a:rPr lang="en" sz="1500">
                <a:latin typeface="Calibri"/>
                <a:ea typeface="Calibri"/>
                <a:cs typeface="Calibri"/>
                <a:sym typeface="Calibri"/>
              </a:rPr>
              <a:t>Milestones draw data from a variety of sources.</a:t>
            </a:r>
            <a:endParaRPr sz="15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sp>
        <p:nvSpPr>
          <p:cNvPr id="369" name="Google Shape;369;p4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61503"/>
    </mc:Choice>
    <mc:Fallback>
      <p:transition spd="slow" advTm="615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Common Misconceptions</a:t>
            </a:r>
            <a:endParaRPr sz="3200"/>
          </a:p>
        </p:txBody>
      </p:sp>
      <p:sp>
        <p:nvSpPr>
          <p:cNvPr id="376" name="Google Shape;376;p46"/>
          <p:cNvSpPr/>
          <p:nvPr/>
        </p:nvSpPr>
        <p:spPr>
          <a:xfrm>
            <a:off x="419450" y="1137619"/>
            <a:ext cx="2286600" cy="678150"/>
          </a:xfrm>
          <a:prstGeom prst="roundRect">
            <a:avLst>
              <a:gd name="adj" fmla="val 16667"/>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Interim Measures</a:t>
            </a:r>
            <a:endParaRPr sz="2400" b="1">
              <a:latin typeface="Calibri"/>
              <a:ea typeface="Calibri"/>
              <a:cs typeface="Calibri"/>
              <a:sym typeface="Calibri"/>
            </a:endParaRPr>
          </a:p>
        </p:txBody>
      </p:sp>
      <p:sp>
        <p:nvSpPr>
          <p:cNvPr id="377" name="Google Shape;377;p46"/>
          <p:cNvSpPr/>
          <p:nvPr/>
        </p:nvSpPr>
        <p:spPr>
          <a:xfrm>
            <a:off x="3321300" y="1137619"/>
            <a:ext cx="2501400" cy="678150"/>
          </a:xfrm>
          <a:prstGeom prst="roundRect">
            <a:avLst>
              <a:gd name="adj" fmla="val 16667"/>
            </a:avLst>
          </a:prstGeom>
          <a:solidFill>
            <a:srgbClr val="EAD1D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Implementation Milestones</a:t>
            </a:r>
            <a:endParaRPr sz="2400" b="1">
              <a:latin typeface="Calibri"/>
              <a:ea typeface="Calibri"/>
              <a:cs typeface="Calibri"/>
              <a:sym typeface="Calibri"/>
            </a:endParaRPr>
          </a:p>
        </p:txBody>
      </p:sp>
      <p:sp>
        <p:nvSpPr>
          <p:cNvPr id="378" name="Google Shape;378;p46"/>
          <p:cNvSpPr/>
          <p:nvPr/>
        </p:nvSpPr>
        <p:spPr>
          <a:xfrm>
            <a:off x="6438000" y="1137619"/>
            <a:ext cx="2286600" cy="678150"/>
          </a:xfrm>
          <a:prstGeom prst="roundRect">
            <a:avLst>
              <a:gd name="adj" fmla="val 16667"/>
            </a:avLst>
          </a:prstGeom>
          <a:solidFill>
            <a:srgbClr val="FCE5CD"/>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alibri"/>
                <a:ea typeface="Calibri"/>
                <a:cs typeface="Calibri"/>
                <a:sym typeface="Calibri"/>
              </a:rPr>
              <a:t>Action Steps</a:t>
            </a:r>
            <a:endParaRPr sz="2400" b="1">
              <a:latin typeface="Calibri"/>
              <a:ea typeface="Calibri"/>
              <a:cs typeface="Calibri"/>
              <a:sym typeface="Calibri"/>
            </a:endParaRPr>
          </a:p>
        </p:txBody>
      </p:sp>
      <p:sp>
        <p:nvSpPr>
          <p:cNvPr id="379" name="Google Shape;379;p46"/>
          <p:cNvSpPr txBox="1"/>
          <p:nvPr/>
        </p:nvSpPr>
        <p:spPr>
          <a:xfrm>
            <a:off x="436950" y="1815775"/>
            <a:ext cx="25014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Look at </a:t>
            </a:r>
            <a:r>
              <a:rPr lang="en" sz="1800" b="1">
                <a:latin typeface="Calibri"/>
                <a:ea typeface="Calibri"/>
                <a:cs typeface="Calibri"/>
                <a:sym typeface="Calibri"/>
              </a:rPr>
              <a:t>student outcomes</a:t>
            </a:r>
            <a:endParaRPr sz="1800" b="1">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Measure how student performance outcomes are changing</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Tell us </a:t>
            </a:r>
            <a:r>
              <a:rPr lang="en" sz="1800" b="1">
                <a:latin typeface="Calibri"/>
                <a:ea typeface="Calibri"/>
                <a:cs typeface="Calibri"/>
                <a:sym typeface="Calibri"/>
              </a:rPr>
              <a:t>whether our strategy is effective.</a:t>
            </a:r>
            <a:endParaRPr sz="1800">
              <a:latin typeface="Calibri"/>
              <a:ea typeface="Calibri"/>
              <a:cs typeface="Calibri"/>
              <a:sym typeface="Calibri"/>
            </a:endParaRPr>
          </a:p>
        </p:txBody>
      </p:sp>
      <p:sp>
        <p:nvSpPr>
          <p:cNvPr id="380" name="Google Shape;380;p46"/>
          <p:cNvSpPr txBox="1"/>
          <p:nvPr/>
        </p:nvSpPr>
        <p:spPr>
          <a:xfrm>
            <a:off x="3338800" y="1815775"/>
            <a:ext cx="26589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Calibri"/>
                <a:ea typeface="Calibri"/>
                <a:cs typeface="Calibri"/>
                <a:sym typeface="Calibri"/>
              </a:rPr>
              <a:t>Look at </a:t>
            </a:r>
            <a:r>
              <a:rPr lang="en" sz="1600" b="1">
                <a:latin typeface="Calibri"/>
                <a:ea typeface="Calibri"/>
                <a:cs typeface="Calibri"/>
                <a:sym typeface="Calibri"/>
              </a:rPr>
              <a:t>adult actions and systems</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a:latin typeface="Calibri"/>
                <a:ea typeface="Calibri"/>
                <a:cs typeface="Calibri"/>
                <a:sym typeface="Calibri"/>
              </a:rPr>
              <a:t>Measure how adult actions and systems are changing or being put into practice</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 sz="1600">
                <a:latin typeface="Calibri"/>
                <a:ea typeface="Calibri"/>
                <a:cs typeface="Calibri"/>
                <a:sym typeface="Calibri"/>
              </a:rPr>
              <a:t>Tell us </a:t>
            </a:r>
            <a:r>
              <a:rPr lang="en" sz="1600" b="1">
                <a:latin typeface="Calibri"/>
                <a:ea typeface="Calibri"/>
                <a:cs typeface="Calibri"/>
                <a:sym typeface="Calibri"/>
              </a:rPr>
              <a:t>whether our strategy is being implemented as planned.</a:t>
            </a:r>
            <a:endParaRPr sz="1600" b="1">
              <a:latin typeface="Calibri"/>
              <a:ea typeface="Calibri"/>
              <a:cs typeface="Calibri"/>
              <a:sym typeface="Calibri"/>
            </a:endParaRPr>
          </a:p>
        </p:txBody>
      </p:sp>
      <p:sp>
        <p:nvSpPr>
          <p:cNvPr id="381" name="Google Shape;381;p46"/>
          <p:cNvSpPr txBox="1"/>
          <p:nvPr/>
        </p:nvSpPr>
        <p:spPr>
          <a:xfrm>
            <a:off x="6398150" y="1815775"/>
            <a:ext cx="2334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Look at </a:t>
            </a:r>
            <a:r>
              <a:rPr lang="en" sz="1800" b="1">
                <a:latin typeface="Calibri"/>
                <a:ea typeface="Calibri"/>
                <a:cs typeface="Calibri"/>
                <a:sym typeface="Calibri"/>
              </a:rPr>
              <a:t>specific tasks </a:t>
            </a:r>
            <a:r>
              <a:rPr lang="en" sz="1800">
                <a:latin typeface="Calibri"/>
                <a:ea typeface="Calibri"/>
                <a:cs typeface="Calibri"/>
                <a:sym typeface="Calibri"/>
              </a:rPr>
              <a:t>needed to implement strategy.</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Pace out actions needed, who will perform them, and resources available.</a:t>
            </a:r>
            <a:endParaRPr sz="1800">
              <a:latin typeface="Calibri"/>
              <a:ea typeface="Calibri"/>
              <a:cs typeface="Calibri"/>
              <a:sym typeface="Calibri"/>
            </a:endParaRPr>
          </a:p>
        </p:txBody>
      </p:sp>
      <p:sp>
        <p:nvSpPr>
          <p:cNvPr id="382" name="Google Shape;382;p46"/>
          <p:cNvSpPr txBox="1"/>
          <p:nvPr/>
        </p:nvSpPr>
        <p:spPr>
          <a:xfrm>
            <a:off x="2736325" y="1280494"/>
            <a:ext cx="554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Calibri"/>
                <a:ea typeface="Calibri"/>
                <a:cs typeface="Calibri"/>
                <a:sym typeface="Calibri"/>
              </a:rPr>
              <a:t>vs.</a:t>
            </a:r>
            <a:endParaRPr sz="2200" b="1">
              <a:latin typeface="Calibri"/>
              <a:ea typeface="Calibri"/>
              <a:cs typeface="Calibri"/>
              <a:sym typeface="Calibri"/>
            </a:endParaRPr>
          </a:p>
        </p:txBody>
      </p:sp>
      <p:sp>
        <p:nvSpPr>
          <p:cNvPr id="383" name="Google Shape;383;p46"/>
          <p:cNvSpPr txBox="1"/>
          <p:nvPr/>
        </p:nvSpPr>
        <p:spPr>
          <a:xfrm>
            <a:off x="5853000" y="1280494"/>
            <a:ext cx="554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Calibri"/>
                <a:ea typeface="Calibri"/>
                <a:cs typeface="Calibri"/>
                <a:sym typeface="Calibri"/>
              </a:rPr>
              <a:t>vs.</a:t>
            </a:r>
            <a:endParaRPr sz="2200" b="1">
              <a:latin typeface="Calibri"/>
              <a:ea typeface="Calibri"/>
              <a:cs typeface="Calibri"/>
              <a:sym typeface="Calibri"/>
            </a:endParaRPr>
          </a:p>
        </p:txBody>
      </p:sp>
      <p:sp>
        <p:nvSpPr>
          <p:cNvPr id="384" name="Google Shape;384;p4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39608"/>
    </mc:Choice>
    <mc:Fallback>
      <p:transition spd="slow" advTm="396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What are Action Steps?</a:t>
            </a:r>
            <a:endParaRPr sz="3200"/>
          </a:p>
        </p:txBody>
      </p:sp>
      <p:sp>
        <p:nvSpPr>
          <p:cNvPr id="391" name="Google Shape;391;p47"/>
          <p:cNvSpPr txBox="1"/>
          <p:nvPr/>
        </p:nvSpPr>
        <p:spPr>
          <a:xfrm>
            <a:off x="3000375" y="1469569"/>
            <a:ext cx="4204500" cy="3462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alibri"/>
              <a:ea typeface="Calibri"/>
              <a:cs typeface="Calibri"/>
              <a:sym typeface="Calibri"/>
            </a:endParaRPr>
          </a:p>
        </p:txBody>
      </p:sp>
      <p:sp>
        <p:nvSpPr>
          <p:cNvPr id="392" name="Google Shape;392;p47"/>
          <p:cNvSpPr txBox="1">
            <a:spLocks noGrp="1"/>
          </p:cNvSpPr>
          <p:nvPr>
            <p:ph type="body" idx="4294967295"/>
          </p:nvPr>
        </p:nvSpPr>
        <p:spPr>
          <a:xfrm>
            <a:off x="628650" y="1097285"/>
            <a:ext cx="7886700" cy="7186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t>Action Steps are the tasks that need to be completed to meet the milestones and bring a Major Improvement Strategy to life.  </a:t>
            </a:r>
            <a:endParaRPr sz="2400" b="1"/>
          </a:p>
          <a:p>
            <a:pPr marL="0" lvl="0" indent="0" algn="l" rtl="0">
              <a:spcBef>
                <a:spcPts val="1200"/>
              </a:spcBef>
              <a:spcAft>
                <a:spcPts val="1200"/>
              </a:spcAft>
              <a:buNone/>
            </a:pPr>
            <a:endParaRPr sz="2400"/>
          </a:p>
        </p:txBody>
      </p:sp>
      <p:sp>
        <p:nvSpPr>
          <p:cNvPr id="393" name="Google Shape;393;p47"/>
          <p:cNvSpPr/>
          <p:nvPr/>
        </p:nvSpPr>
        <p:spPr>
          <a:xfrm>
            <a:off x="1316230" y="2153325"/>
            <a:ext cx="6552300" cy="1874700"/>
          </a:xfrm>
          <a:prstGeom prst="rightArrow">
            <a:avLst>
              <a:gd name="adj1" fmla="val 50000"/>
              <a:gd name="adj2" fmla="val 50000"/>
            </a:avLst>
          </a:prstGeom>
          <a:solidFill>
            <a:srgbClr val="AAA5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4" name="Google Shape;394;p47"/>
          <p:cNvSpPr txBox="1"/>
          <p:nvPr/>
        </p:nvSpPr>
        <p:spPr>
          <a:xfrm>
            <a:off x="1275486" y="3588718"/>
            <a:ext cx="5251800" cy="538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300" b="1">
                <a:solidFill>
                  <a:srgbClr val="6D3B5D"/>
                </a:solidFill>
              </a:rPr>
              <a:t>MAJOR IMPROVEMENT STRATEGY</a:t>
            </a:r>
            <a:endParaRPr sz="2300" b="1">
              <a:solidFill>
                <a:srgbClr val="6D3B5D"/>
              </a:solidFill>
            </a:endParaRPr>
          </a:p>
        </p:txBody>
      </p:sp>
      <p:sp>
        <p:nvSpPr>
          <p:cNvPr id="395" name="Google Shape;395;p47"/>
          <p:cNvSpPr/>
          <p:nvPr/>
        </p:nvSpPr>
        <p:spPr>
          <a:xfrm>
            <a:off x="1482349" y="2721413"/>
            <a:ext cx="2007300" cy="738450"/>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571500" lvl="0" indent="-304800" algn="l" rtl="0">
              <a:spcBef>
                <a:spcPts val="0"/>
              </a:spcBef>
              <a:spcAft>
                <a:spcPts val="0"/>
              </a:spcAft>
              <a:buClr>
                <a:srgbClr val="7C4D03"/>
              </a:buClr>
              <a:buSzPts val="1200"/>
              <a:buChar char="❏"/>
            </a:pPr>
            <a:r>
              <a:rPr lang="en" sz="1200" b="1">
                <a:solidFill>
                  <a:srgbClr val="7C4D03"/>
                </a:solidFill>
              </a:rPr>
              <a:t>AS 1</a:t>
            </a:r>
            <a:endParaRPr sz="1200" b="1">
              <a:solidFill>
                <a:srgbClr val="7C4D03"/>
              </a:solidFill>
            </a:endParaRPr>
          </a:p>
          <a:p>
            <a:pPr marL="571500" lvl="0" indent="-304800" algn="l" rtl="0">
              <a:spcBef>
                <a:spcPts val="0"/>
              </a:spcBef>
              <a:spcAft>
                <a:spcPts val="0"/>
              </a:spcAft>
              <a:buClr>
                <a:srgbClr val="7C4D03"/>
              </a:buClr>
              <a:buSzPts val="1200"/>
              <a:buChar char="❏"/>
            </a:pPr>
            <a:r>
              <a:rPr lang="en" sz="1200" b="1">
                <a:solidFill>
                  <a:srgbClr val="7C4D03"/>
                </a:solidFill>
              </a:rPr>
              <a:t>AS 2</a:t>
            </a:r>
            <a:endParaRPr sz="1200" b="1">
              <a:solidFill>
                <a:srgbClr val="7C4D03"/>
              </a:solidFill>
            </a:endParaRPr>
          </a:p>
          <a:p>
            <a:pPr marL="571500" lvl="0" indent="-304800" algn="l" rtl="0">
              <a:spcBef>
                <a:spcPts val="0"/>
              </a:spcBef>
              <a:spcAft>
                <a:spcPts val="0"/>
              </a:spcAft>
              <a:buClr>
                <a:srgbClr val="7C4D03"/>
              </a:buClr>
              <a:buSzPts val="1200"/>
              <a:buChar char="❏"/>
            </a:pPr>
            <a:r>
              <a:rPr lang="en" sz="1200" b="1">
                <a:solidFill>
                  <a:srgbClr val="7C4D03"/>
                </a:solidFill>
              </a:rPr>
              <a:t>AS 3</a:t>
            </a:r>
            <a:endParaRPr sz="1200" b="1">
              <a:solidFill>
                <a:srgbClr val="7C4D03"/>
              </a:solidFill>
            </a:endParaRPr>
          </a:p>
          <a:p>
            <a:pPr marL="571500" lvl="0" indent="-304800" algn="l" rtl="0">
              <a:spcBef>
                <a:spcPts val="0"/>
              </a:spcBef>
              <a:spcAft>
                <a:spcPts val="0"/>
              </a:spcAft>
              <a:buClr>
                <a:srgbClr val="7C4D03"/>
              </a:buClr>
              <a:buSzPts val="1200"/>
              <a:buChar char="❏"/>
            </a:pPr>
            <a:r>
              <a:rPr lang="en" sz="1200" b="1">
                <a:solidFill>
                  <a:srgbClr val="7C4D03"/>
                </a:solidFill>
              </a:rPr>
              <a:t>AS 4</a:t>
            </a:r>
            <a:endParaRPr sz="1200" b="1">
              <a:solidFill>
                <a:srgbClr val="7C4D03"/>
              </a:solidFill>
            </a:endParaRPr>
          </a:p>
        </p:txBody>
      </p:sp>
      <p:sp>
        <p:nvSpPr>
          <p:cNvPr id="396" name="Google Shape;396;p47"/>
          <p:cNvSpPr/>
          <p:nvPr/>
        </p:nvSpPr>
        <p:spPr>
          <a:xfrm>
            <a:off x="3489649" y="2721413"/>
            <a:ext cx="2007300" cy="738450"/>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685800" lvl="0" indent="-304800" algn="l" rtl="0">
              <a:spcBef>
                <a:spcPts val="0"/>
              </a:spcBef>
              <a:spcAft>
                <a:spcPts val="0"/>
              </a:spcAft>
              <a:buClr>
                <a:srgbClr val="7C4D03"/>
              </a:buClr>
              <a:buSzPts val="1200"/>
              <a:buChar char="❏"/>
            </a:pPr>
            <a:r>
              <a:rPr lang="en" sz="1200" b="1">
                <a:solidFill>
                  <a:srgbClr val="7C4D03"/>
                </a:solidFill>
              </a:rPr>
              <a:t>AS 5</a:t>
            </a:r>
            <a:endParaRPr sz="1200" b="1">
              <a:solidFill>
                <a:srgbClr val="7C4D03"/>
              </a:solidFill>
            </a:endParaRPr>
          </a:p>
          <a:p>
            <a:pPr marL="685800" lvl="0" indent="-304800" algn="l" rtl="0">
              <a:spcBef>
                <a:spcPts val="0"/>
              </a:spcBef>
              <a:spcAft>
                <a:spcPts val="0"/>
              </a:spcAft>
              <a:buClr>
                <a:srgbClr val="7C4D03"/>
              </a:buClr>
              <a:buSzPts val="1200"/>
              <a:buChar char="❏"/>
            </a:pPr>
            <a:r>
              <a:rPr lang="en" sz="1200" b="1">
                <a:solidFill>
                  <a:srgbClr val="7C4D03"/>
                </a:solidFill>
              </a:rPr>
              <a:t>AS 6</a:t>
            </a:r>
            <a:endParaRPr sz="1200" b="1">
              <a:solidFill>
                <a:srgbClr val="7C4D03"/>
              </a:solidFill>
            </a:endParaRPr>
          </a:p>
          <a:p>
            <a:pPr marL="685800" lvl="0" indent="-304800" algn="l" rtl="0">
              <a:spcBef>
                <a:spcPts val="0"/>
              </a:spcBef>
              <a:spcAft>
                <a:spcPts val="0"/>
              </a:spcAft>
              <a:buClr>
                <a:srgbClr val="7C4D03"/>
              </a:buClr>
              <a:buSzPts val="1200"/>
              <a:buChar char="❏"/>
            </a:pPr>
            <a:r>
              <a:rPr lang="en" sz="1200" b="1">
                <a:solidFill>
                  <a:srgbClr val="7C4D03"/>
                </a:solidFill>
              </a:rPr>
              <a:t>AS 7</a:t>
            </a:r>
            <a:endParaRPr sz="1200" b="1">
              <a:solidFill>
                <a:srgbClr val="7C4D03"/>
              </a:solidFill>
            </a:endParaRPr>
          </a:p>
          <a:p>
            <a:pPr marL="685800" lvl="0" indent="-304800" algn="l" rtl="0">
              <a:spcBef>
                <a:spcPts val="0"/>
              </a:spcBef>
              <a:spcAft>
                <a:spcPts val="0"/>
              </a:spcAft>
              <a:buClr>
                <a:srgbClr val="7C4D03"/>
              </a:buClr>
              <a:buSzPts val="1200"/>
              <a:buChar char="❏"/>
            </a:pPr>
            <a:r>
              <a:rPr lang="en" sz="1200" b="1">
                <a:solidFill>
                  <a:srgbClr val="7C4D03"/>
                </a:solidFill>
              </a:rPr>
              <a:t>AS 8</a:t>
            </a:r>
            <a:endParaRPr sz="1200" b="1">
              <a:solidFill>
                <a:srgbClr val="7C4D03"/>
              </a:solidFill>
            </a:endParaRPr>
          </a:p>
        </p:txBody>
      </p:sp>
      <p:sp>
        <p:nvSpPr>
          <p:cNvPr id="397" name="Google Shape;397;p47"/>
          <p:cNvSpPr/>
          <p:nvPr/>
        </p:nvSpPr>
        <p:spPr>
          <a:xfrm>
            <a:off x="5496949" y="2721450"/>
            <a:ext cx="2007300" cy="738450"/>
          </a:xfrm>
          <a:prstGeom prst="homePlate">
            <a:avLst>
              <a:gd name="adj" fmla="val 50000"/>
            </a:avLst>
          </a:prstGeom>
          <a:solidFill>
            <a:srgbClr val="FECF85"/>
          </a:solidFill>
          <a:ln>
            <a:noFill/>
          </a:ln>
        </p:spPr>
        <p:txBody>
          <a:bodyPr spcFirstLastPara="1" wrap="square" lIns="91425" tIns="91425" rIns="91425" bIns="91425" anchor="ctr" anchorCtr="0">
            <a:noAutofit/>
          </a:bodyPr>
          <a:lstStyle/>
          <a:p>
            <a:pPr marL="685800" lvl="0" indent="-304800" algn="l" rtl="0">
              <a:spcBef>
                <a:spcPts val="0"/>
              </a:spcBef>
              <a:spcAft>
                <a:spcPts val="0"/>
              </a:spcAft>
              <a:buClr>
                <a:srgbClr val="7C4D03"/>
              </a:buClr>
              <a:buSzPts val="1200"/>
              <a:buChar char="❏"/>
            </a:pPr>
            <a:r>
              <a:rPr lang="en" sz="1200" b="1">
                <a:solidFill>
                  <a:srgbClr val="7C4D03"/>
                </a:solidFill>
              </a:rPr>
              <a:t>AS 9</a:t>
            </a:r>
            <a:endParaRPr sz="1200" b="1">
              <a:solidFill>
                <a:srgbClr val="7C4D03"/>
              </a:solidFill>
            </a:endParaRPr>
          </a:p>
          <a:p>
            <a:pPr marL="685800" lvl="0" indent="-304800" algn="l" rtl="0">
              <a:spcBef>
                <a:spcPts val="0"/>
              </a:spcBef>
              <a:spcAft>
                <a:spcPts val="0"/>
              </a:spcAft>
              <a:buClr>
                <a:srgbClr val="7C4D03"/>
              </a:buClr>
              <a:buSzPts val="1200"/>
              <a:buChar char="❏"/>
            </a:pPr>
            <a:r>
              <a:rPr lang="en" sz="1200" b="1">
                <a:solidFill>
                  <a:srgbClr val="7C4D03"/>
                </a:solidFill>
              </a:rPr>
              <a:t>AS 10</a:t>
            </a:r>
            <a:endParaRPr sz="1200" b="1">
              <a:solidFill>
                <a:srgbClr val="7C4D03"/>
              </a:solidFill>
            </a:endParaRPr>
          </a:p>
          <a:p>
            <a:pPr marL="685800" lvl="0" indent="-304800" algn="l" rtl="0">
              <a:spcBef>
                <a:spcPts val="0"/>
              </a:spcBef>
              <a:spcAft>
                <a:spcPts val="0"/>
              </a:spcAft>
              <a:buClr>
                <a:srgbClr val="7C4D03"/>
              </a:buClr>
              <a:buSzPts val="1200"/>
              <a:buChar char="❏"/>
            </a:pPr>
            <a:r>
              <a:rPr lang="en" sz="1200" b="1">
                <a:solidFill>
                  <a:srgbClr val="7C4D03"/>
                </a:solidFill>
              </a:rPr>
              <a:t>AS 11</a:t>
            </a:r>
            <a:endParaRPr sz="1200" b="1">
              <a:solidFill>
                <a:srgbClr val="7C4D03"/>
              </a:solidFill>
            </a:endParaRPr>
          </a:p>
          <a:p>
            <a:pPr marL="685800" lvl="0" indent="-304800" algn="l" rtl="0">
              <a:spcBef>
                <a:spcPts val="0"/>
              </a:spcBef>
              <a:spcAft>
                <a:spcPts val="0"/>
              </a:spcAft>
              <a:buClr>
                <a:srgbClr val="7C4D03"/>
              </a:buClr>
              <a:buSzPts val="1200"/>
              <a:buChar char="❏"/>
            </a:pPr>
            <a:r>
              <a:rPr lang="en" sz="1200" b="1">
                <a:solidFill>
                  <a:srgbClr val="7C4D03"/>
                </a:solidFill>
              </a:rPr>
              <a:t>AS 12</a:t>
            </a:r>
            <a:endParaRPr sz="1200" b="1">
              <a:solidFill>
                <a:srgbClr val="7C4D03"/>
              </a:solidFill>
            </a:endParaRPr>
          </a:p>
        </p:txBody>
      </p:sp>
      <p:sp>
        <p:nvSpPr>
          <p:cNvPr id="398" name="Google Shape;398;p4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28885"/>
    </mc:Choice>
    <mc:Fallback>
      <p:transition spd="slow" advTm="288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p:nvPr/>
        </p:nvSpPr>
        <p:spPr>
          <a:xfrm>
            <a:off x="637375" y="938800"/>
            <a:ext cx="5538300" cy="371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Strategy: </a:t>
            </a:r>
            <a:r>
              <a:rPr lang="en" sz="2000">
                <a:latin typeface="Calibri"/>
                <a:ea typeface="Calibri"/>
                <a:cs typeface="Calibri"/>
                <a:sym typeface="Calibri"/>
              </a:rPr>
              <a:t>Create and implement a data-driven assessment model and calendar.</a:t>
            </a:r>
            <a:endParaRPr sz="2000">
              <a:latin typeface="Calibri"/>
              <a:ea typeface="Calibri"/>
              <a:cs typeface="Calibri"/>
              <a:sym typeface="Calibri"/>
            </a:endParaRPr>
          </a:p>
          <a:p>
            <a:pPr marL="0" lvl="0" indent="0" algn="l" rtl="0">
              <a:spcBef>
                <a:spcPts val="1000"/>
              </a:spcBef>
              <a:spcAft>
                <a:spcPts val="0"/>
              </a:spcAft>
              <a:buNone/>
            </a:pPr>
            <a:r>
              <a:rPr lang="en" sz="2000" b="1">
                <a:latin typeface="Calibri"/>
                <a:ea typeface="Calibri"/>
                <a:cs typeface="Calibri"/>
                <a:sym typeface="Calibri"/>
              </a:rPr>
              <a:t>Action Steps:</a:t>
            </a:r>
            <a:endParaRPr sz="2000">
              <a:latin typeface="Calibri"/>
              <a:ea typeface="Calibri"/>
              <a:cs typeface="Calibri"/>
              <a:sym typeface="Calibri"/>
            </a:endParaRPr>
          </a:p>
          <a:p>
            <a:pPr marL="457200" lvl="0" indent="-336550" algn="l" rtl="0">
              <a:spcBef>
                <a:spcPts val="1000"/>
              </a:spcBef>
              <a:spcAft>
                <a:spcPts val="0"/>
              </a:spcAft>
              <a:buSzPts val="1700"/>
              <a:buFont typeface="Calibri"/>
              <a:buChar char="●"/>
            </a:pPr>
            <a:r>
              <a:rPr lang="en" sz="1700">
                <a:latin typeface="Calibri"/>
                <a:ea typeface="Calibri"/>
                <a:cs typeface="Calibri"/>
                <a:sym typeface="Calibri"/>
              </a:rPr>
              <a:t>On September 15, administer BOY STAR diagnostic assessment for grades 9-12 to establish baseline performance in Math and English.</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On October 5, launch PD to train teachers in the use of classroom and student-based data trackers.</a:t>
            </a:r>
            <a:endParaRPr sz="1700">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On October 20th, implement a Data Day to reflect on STAR and classroom-level data.</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On January 15, administer STAR assessment for grades 9-12 to monitor growth in Math and English.</a:t>
            </a:r>
            <a:endParaRPr sz="1700">
              <a:latin typeface="Calibri"/>
              <a:ea typeface="Calibri"/>
              <a:cs typeface="Calibri"/>
              <a:sym typeface="Calibri"/>
            </a:endParaRPr>
          </a:p>
        </p:txBody>
      </p:sp>
      <p:sp>
        <p:nvSpPr>
          <p:cNvPr id="405" name="Google Shape;405;p4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Arial"/>
              <a:buNone/>
            </a:pPr>
            <a:r>
              <a:rPr lang="en" sz="3200"/>
              <a:t>High School Example</a:t>
            </a:r>
            <a:endParaRPr sz="3200"/>
          </a:p>
        </p:txBody>
      </p:sp>
      <p:sp>
        <p:nvSpPr>
          <p:cNvPr id="406" name="Google Shape;406;p48"/>
          <p:cNvSpPr/>
          <p:nvPr/>
        </p:nvSpPr>
        <p:spPr>
          <a:xfrm>
            <a:off x="6510850" y="938800"/>
            <a:ext cx="2261400" cy="35520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libri"/>
                <a:ea typeface="Calibri"/>
                <a:cs typeface="Calibri"/>
                <a:sym typeface="Calibri"/>
              </a:rPr>
              <a:t>Strengths:</a:t>
            </a:r>
            <a:endParaRPr sz="1500" b="1">
              <a:latin typeface="Calibri"/>
              <a:ea typeface="Calibri"/>
              <a:cs typeface="Calibri"/>
              <a:sym typeface="Calibri"/>
            </a:endParaRPr>
          </a:p>
          <a:p>
            <a:pPr marL="457200" lvl="0" indent="-285750" algn="l" rtl="0">
              <a:spcBef>
                <a:spcPts val="0"/>
              </a:spcBef>
              <a:spcAft>
                <a:spcPts val="0"/>
              </a:spcAft>
              <a:buNone/>
            </a:pPr>
            <a:r>
              <a:rPr lang="en" sz="1500" b="1">
                <a:latin typeface="Calibri"/>
                <a:ea typeface="Calibri"/>
                <a:cs typeface="Calibri"/>
                <a:sym typeface="Calibri"/>
              </a:rPr>
              <a:t>✔ </a:t>
            </a:r>
            <a:r>
              <a:rPr lang="en" sz="1500">
                <a:latin typeface="Calibri"/>
                <a:ea typeface="Calibri"/>
                <a:cs typeface="Calibri"/>
                <a:sym typeface="Calibri"/>
              </a:rPr>
              <a:t>Name specific and concrete tasks to be accomplished.</a:t>
            </a:r>
            <a:endParaRPr sz="1500">
              <a:latin typeface="Calibri"/>
              <a:ea typeface="Calibri"/>
              <a:cs typeface="Calibri"/>
              <a:sym typeface="Calibri"/>
            </a:endParaRPr>
          </a:p>
          <a:p>
            <a:pPr marL="457200" lvl="0" indent="-285750" algn="l" rtl="0">
              <a:spcBef>
                <a:spcPts val="0"/>
              </a:spcBef>
              <a:spcAft>
                <a:spcPts val="0"/>
              </a:spcAft>
              <a:buNone/>
            </a:pPr>
            <a:r>
              <a:rPr lang="en" sz="1500" b="1">
                <a:latin typeface="Calibri"/>
                <a:ea typeface="Calibri"/>
                <a:cs typeface="Calibri"/>
                <a:sym typeface="Calibri"/>
              </a:rPr>
              <a:t>✔</a:t>
            </a:r>
            <a:r>
              <a:rPr lang="en" sz="1500" b="1">
                <a:solidFill>
                  <a:schemeClr val="dk1"/>
                </a:solidFill>
                <a:latin typeface="Calibri"/>
                <a:ea typeface="Calibri"/>
                <a:cs typeface="Calibri"/>
                <a:sym typeface="Calibri"/>
              </a:rPr>
              <a:t> </a:t>
            </a:r>
            <a:r>
              <a:rPr lang="en" sz="1500">
                <a:solidFill>
                  <a:schemeClr val="dk1"/>
                </a:solidFill>
                <a:latin typeface="Calibri"/>
                <a:ea typeface="Calibri"/>
                <a:cs typeface="Calibri"/>
                <a:sym typeface="Calibri"/>
              </a:rPr>
              <a:t>Specify dates on which actions will take place.</a:t>
            </a:r>
            <a:endParaRPr sz="1500" b="1">
              <a:latin typeface="Calibri"/>
              <a:ea typeface="Calibri"/>
              <a:cs typeface="Calibri"/>
              <a:sym typeface="Calibri"/>
            </a:endParaRPr>
          </a:p>
          <a:p>
            <a:pPr marL="457200" lvl="0" indent="-285750" algn="l" rtl="0">
              <a:spcBef>
                <a:spcPts val="0"/>
              </a:spcBef>
              <a:spcAft>
                <a:spcPts val="0"/>
              </a:spcAft>
              <a:buNone/>
            </a:pPr>
            <a:r>
              <a:rPr lang="en" sz="1500" b="1">
                <a:latin typeface="Calibri"/>
                <a:ea typeface="Calibri"/>
                <a:cs typeface="Calibri"/>
                <a:sym typeface="Calibri"/>
              </a:rPr>
              <a:t>✔</a:t>
            </a:r>
            <a:r>
              <a:rPr lang="en" sz="1500" b="1">
                <a:solidFill>
                  <a:schemeClr val="dk1"/>
                </a:solidFill>
                <a:latin typeface="Calibri"/>
                <a:ea typeface="Calibri"/>
                <a:cs typeface="Calibri"/>
                <a:sym typeface="Calibri"/>
              </a:rPr>
              <a:t> </a:t>
            </a:r>
            <a:r>
              <a:rPr lang="en" sz="1500">
                <a:solidFill>
                  <a:schemeClr val="dk1"/>
                </a:solidFill>
                <a:latin typeface="Calibri"/>
                <a:ea typeface="Calibri"/>
                <a:cs typeface="Calibri"/>
                <a:sym typeface="Calibri"/>
              </a:rPr>
              <a:t>Align to strategy.</a:t>
            </a:r>
            <a:endParaRPr sz="1500" b="1">
              <a:latin typeface="Calibri"/>
              <a:ea typeface="Calibri"/>
              <a:cs typeface="Calibri"/>
              <a:sym typeface="Calibri"/>
            </a:endParaRPr>
          </a:p>
          <a:p>
            <a:pPr marL="0" lvl="0" indent="0" algn="l" rtl="0">
              <a:spcBef>
                <a:spcPts val="0"/>
              </a:spcBef>
              <a:spcAft>
                <a:spcPts val="0"/>
              </a:spcAft>
              <a:buNone/>
            </a:pPr>
            <a:endParaRPr sz="1500" b="1">
              <a:latin typeface="Calibri"/>
              <a:ea typeface="Calibri"/>
              <a:cs typeface="Calibri"/>
              <a:sym typeface="Calibri"/>
            </a:endParaRPr>
          </a:p>
          <a:p>
            <a:pPr marL="0" lvl="0" indent="0" algn="l" rtl="0">
              <a:spcBef>
                <a:spcPts val="0"/>
              </a:spcBef>
              <a:spcAft>
                <a:spcPts val="0"/>
              </a:spcAft>
              <a:buNone/>
            </a:pPr>
            <a:r>
              <a:rPr lang="en" sz="1500" b="1" i="1">
                <a:latin typeface="Calibri"/>
                <a:ea typeface="Calibri"/>
                <a:cs typeface="Calibri"/>
                <a:sym typeface="Calibri"/>
              </a:rPr>
              <a:t>Note</a:t>
            </a:r>
            <a:r>
              <a:rPr lang="en" sz="1500" i="1">
                <a:latin typeface="Calibri"/>
                <a:ea typeface="Calibri"/>
                <a:cs typeface="Calibri"/>
                <a:sym typeface="Calibri"/>
              </a:rPr>
              <a:t>: Since these action steps do not name specific actors for these tasks, the school will need to ensure that ownership of these actions is clear.</a:t>
            </a:r>
            <a:endParaRPr sz="1500" i="1">
              <a:latin typeface="Calibri"/>
              <a:ea typeface="Calibri"/>
              <a:cs typeface="Calibri"/>
              <a:sym typeface="Calibri"/>
            </a:endParaRPr>
          </a:p>
        </p:txBody>
      </p:sp>
      <p:sp>
        <p:nvSpPr>
          <p:cNvPr id="407" name="Google Shape;407;p4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21304"/>
    </mc:Choice>
    <mc:Fallback>
      <p:transition spd="slow" advTm="21304"/>
    </mc:Fallback>
  </mc:AlternateContent>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2838</Words>
  <Application>Microsoft Office PowerPoint</Application>
  <PresentationFormat>On-screen Show (16:9)</PresentationFormat>
  <Paragraphs>219</Paragraphs>
  <Slides>14</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Rockwell</vt:lpstr>
      <vt:lpstr>Calibri</vt:lpstr>
      <vt:lpstr>Arial</vt:lpstr>
      <vt:lpstr>Roboto</vt:lpstr>
      <vt:lpstr>CDE </vt:lpstr>
      <vt:lpstr>Streamlined UIP  101</vt:lpstr>
      <vt:lpstr>Session Outcomes</vt:lpstr>
      <vt:lpstr>What is an Implementation Benchmark?</vt:lpstr>
      <vt:lpstr>What is an Implementation Benchmark?</vt:lpstr>
      <vt:lpstr>High School Examples</vt:lpstr>
      <vt:lpstr>Elementary School Examples</vt:lpstr>
      <vt:lpstr>Common Misconceptions</vt:lpstr>
      <vt:lpstr>What are Action Steps?</vt:lpstr>
      <vt:lpstr>High School Example</vt:lpstr>
      <vt:lpstr>Elementary School Example</vt:lpstr>
      <vt:lpstr>Why Implementation Milestones &amp; Action Steps Matter</vt:lpstr>
      <vt:lpstr>Role of Implementation Milestones &amp; Action Steps  in the UIP Process</vt:lpstr>
      <vt:lpstr>Additional Flexibility: Short-Cycle Plans</vt:lpstr>
      <vt:lpstr>Thank you for your time!  Email any questions to uiphelp@cde.state.co.us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Streamlined UIP  101</dc:title>
  <cp:lastModifiedBy>Thomas, Jayson</cp:lastModifiedBy>
  <cp:revision>2</cp:revision>
  <dcterms:modified xsi:type="dcterms:W3CDTF">2024-05-02T17:46:58Z</dcterms:modified>
</cp:coreProperties>
</file>