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30F64B-4548-40D3-A866-A0BBC2F086BF}">
  <a:tblStyle styleId="{C030F64B-4548-40D3-A866-A0BBC2F086B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22b6ae73b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22b6ae73b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edcb9dd293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edcb9dd293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creating your UIP as a small district or school, you may have historically low n counts and, therefore, your performance framework may not include reportable data. </a:t>
            </a:r>
            <a:r>
              <a:rPr lang="en">
                <a:solidFill>
                  <a:schemeClr val="dk1"/>
                </a:solidFill>
              </a:rPr>
              <a:t>Traditionally, small systems and AECs have access to multi-year performance frameworks that aggregate state data across three-years rather than one-year. Due to pandemic impacts, multi-year performance frameworks are not available for 2022 which may mean you do not have as much reportable data as you may have had in the past.</a:t>
            </a:r>
            <a:endParaRPr/>
          </a:p>
          <a:p>
            <a:pPr indent="0" lvl="0" marL="0" rtl="0" algn="l">
              <a:spcBef>
                <a:spcPts val="0"/>
              </a:spcBef>
              <a:spcAft>
                <a:spcPts val="0"/>
              </a:spcAft>
              <a:buNone/>
            </a:pPr>
            <a:r>
              <a:rPr lang="en"/>
              <a:t>The following are some considerations for UIP submission as a small system</a:t>
            </a:r>
            <a:r>
              <a:rPr lang="en"/>
              <a:t>: First, make sure to supplement state assessment data with local assessment data. Consider what other data sources may be useful in reporting performance for your students. For example, if you have a subject area or performance indicator that does not have reportable data in your performance </a:t>
            </a:r>
            <a:r>
              <a:rPr lang="en"/>
              <a:t>framework</a:t>
            </a:r>
            <a:r>
              <a:rPr lang="en"/>
              <a:t>, you can report your local assessment data to provide insight into how students are doing in that subject area or on achievement or growth indicators. Second, consider including non-assessment data in your UIP. This data include attendance, behavior, or community, staff, or student survey data. Non-assessment data provides insight into other aspects of your school culture and climate beyond state assessment data. Just like with assessment data, ensure any data you report continues to protect individual </a:t>
            </a:r>
            <a:r>
              <a:rPr lang="en"/>
              <a:t>student</a:t>
            </a:r>
            <a:r>
              <a:rPr lang="en"/>
              <a:t> identities. Lastly, for district with less than 1,200 students, you can opt to submit a combined plan for your district and schools. This combined plan will capture both district and school performance all in one plan, so you do not have to navigate multiple submissions. It also means that if you have small </a:t>
            </a:r>
            <a:r>
              <a:rPr lang="en"/>
              <a:t>student</a:t>
            </a:r>
            <a:r>
              <a:rPr lang="en"/>
              <a:t> counts you can choose to aggregate across the district rather than across grades, individual schools, etc.</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22b6ae73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22b6ae73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22b6ae73b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22b6ae73b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276bd8412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1276bd8412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26826d0e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26826d0e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29011066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29011066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2671e991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2671e991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edcb9dd293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edcb9dd293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2b266e2b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2b266e2b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edcb9dd293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edcb9dd29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1f3fca3173_0_19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1f3fca3173_0_19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22b6ae73b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22b6ae73b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1f3fca3173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1f3fca3173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blue" type="title">
  <p:cSld name="TITLE">
    <p:spTree>
      <p:nvGrpSpPr>
        <p:cNvPr id="11" name="Shape 11"/>
        <p:cNvGrpSpPr/>
        <p:nvPr/>
      </p:nvGrpSpPr>
      <p:grpSpPr>
        <a:xfrm>
          <a:off x="0" y="0"/>
          <a:ext cx="0" cy="0"/>
          <a:chOff x="0" y="0"/>
          <a:chExt cx="0" cy="0"/>
        </a:xfrm>
      </p:grpSpPr>
      <p:sp>
        <p:nvSpPr>
          <p:cNvPr id="12" name="Google Shape;12;p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cap="flat" cmpd="sng" w="9525">
            <a:solidFill>
              <a:schemeClr val="lt1"/>
            </a:solidFill>
            <a:prstDash val="solid"/>
            <a:round/>
            <a:headEnd len="med" w="med" type="none"/>
            <a:tailEnd len="med" w="med" type="none"/>
          </a:ln>
        </p:spPr>
      </p:cxnSp>
      <p:sp>
        <p:nvSpPr>
          <p:cNvPr id="15" name="Google Shape;15;p2"/>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lnSpc>
                <a:spcPct val="100000"/>
              </a:lnSpc>
              <a:spcBef>
                <a:spcPts val="0"/>
              </a:spcBef>
              <a:spcAft>
                <a:spcPts val="0"/>
              </a:spcAft>
              <a:buClr>
                <a:schemeClr val="lt1"/>
              </a:buClr>
              <a:buSzPts val="2300"/>
              <a:buNone/>
              <a:defRPr sz="23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blue" type="titleOnly">
  <p:cSld name="TITLE_ONLY">
    <p:spTree>
      <p:nvGrpSpPr>
        <p:cNvPr id="92"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cap="flat" cmpd="sng" w="9525">
            <a:solidFill>
              <a:schemeClr val="accent1"/>
            </a:solidFill>
            <a:prstDash val="solid"/>
            <a:round/>
            <a:headEnd len="med" w="med" type="none"/>
            <a:tailEnd len="med" w="med" type="none"/>
          </a:ln>
        </p:spPr>
      </p:cxnSp>
      <p:sp>
        <p:nvSpPr>
          <p:cNvPr id="98" name="Google Shape;98;p11"/>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99" name="Google Shape;99;p11"/>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100" name="Google Shape;100;p11"/>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blue">
  <p:cSld name="ONE_COLUMN_TEXT">
    <p:spTree>
      <p:nvGrpSpPr>
        <p:cNvPr id="101" name="Shape 101"/>
        <p:cNvGrpSpPr/>
        <p:nvPr/>
      </p:nvGrpSpPr>
      <p:grpSpPr>
        <a:xfrm>
          <a:off x="0" y="0"/>
          <a:ext cx="0" cy="0"/>
          <a:chOff x="0" y="0"/>
          <a:chExt cx="0" cy="0"/>
        </a:xfrm>
      </p:grpSpPr>
      <p:sp>
        <p:nvSpPr>
          <p:cNvPr id="102" name="Google Shape;102;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p:nvPr>
            <p:ph idx="1" type="body"/>
          </p:nvPr>
        </p:nvSpPr>
        <p:spPr>
          <a:xfrm>
            <a:off x="3117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05" name="Google Shape;105;p12"/>
          <p:cNvSpPr txBox="1"/>
          <p:nvPr>
            <p:ph idx="2" type="body"/>
          </p:nvPr>
        </p:nvSpPr>
        <p:spPr>
          <a:xfrm>
            <a:off x="48324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06" name="Google Shape;106;p12"/>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07" name="Google Shape;107;p12"/>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mparisons with icons">
  <p:cSld name="ONE_COLUMN_TEXT_4">
    <p:spTree>
      <p:nvGrpSpPr>
        <p:cNvPr id="110"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15" name="Google Shape;115;p13"/>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117" name="Google Shape;117;p13"/>
          <p:cNvSpPr txBox="1"/>
          <p:nvPr>
            <p:ph idx="1" type="subTitle"/>
          </p:nvPr>
        </p:nvSpPr>
        <p:spPr>
          <a:xfrm>
            <a:off x="377725" y="1614818"/>
            <a:ext cx="2421300" cy="2486100"/>
          </a:xfrm>
          <a:prstGeom prst="rect">
            <a:avLst/>
          </a:prstGeom>
        </p:spPr>
        <p:txBody>
          <a:bodyPr anchorCtr="0" anchor="t" bIns="0" lIns="0" spcFirstLastPara="1" rIns="0" wrap="square" tIns="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8" name="Google Shape;118;p13"/>
          <p:cNvSpPr/>
          <p:nvPr>
            <p:ph idx="2" type="pic"/>
          </p:nvPr>
        </p:nvSpPr>
        <p:spPr>
          <a:xfrm>
            <a:off x="1391575" y="1204932"/>
            <a:ext cx="393600" cy="353700"/>
          </a:xfrm>
          <a:prstGeom prst="roundRect">
            <a:avLst>
              <a:gd fmla="val 16667" name="adj"/>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txBox="1"/>
          <p:nvPr>
            <p:ph idx="3" type="subTitle"/>
          </p:nvPr>
        </p:nvSpPr>
        <p:spPr>
          <a:xfrm>
            <a:off x="3258425" y="1614818"/>
            <a:ext cx="2421300" cy="2486100"/>
          </a:xfrm>
          <a:prstGeom prst="rect">
            <a:avLst/>
          </a:prstGeom>
        </p:spPr>
        <p:txBody>
          <a:bodyPr anchorCtr="0" anchor="t" bIns="0" lIns="0" spcFirstLastPara="1" rIns="0" wrap="square" tIns="0">
            <a:norm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1" name="Google Shape;121;p13"/>
          <p:cNvSpPr/>
          <p:nvPr>
            <p:ph idx="4" type="pic"/>
          </p:nvPr>
        </p:nvSpPr>
        <p:spPr>
          <a:xfrm>
            <a:off x="4272275" y="1204932"/>
            <a:ext cx="393600" cy="353700"/>
          </a:xfrm>
          <a:prstGeom prst="roundRect">
            <a:avLst>
              <a:gd fmla="val 16667" name="adj"/>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txBox="1"/>
          <p:nvPr>
            <p:ph idx="5" type="subTitle"/>
          </p:nvPr>
        </p:nvSpPr>
        <p:spPr>
          <a:xfrm>
            <a:off x="6139125" y="1614818"/>
            <a:ext cx="2421300" cy="2486100"/>
          </a:xfrm>
          <a:prstGeom prst="rect">
            <a:avLst/>
          </a:prstGeom>
        </p:spPr>
        <p:txBody>
          <a:bodyPr anchorCtr="0" anchor="t" bIns="0" lIns="0" spcFirstLastPara="1" rIns="0" wrap="square" tIns="0">
            <a:norm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4" name="Google Shape;124;p13"/>
          <p:cNvSpPr/>
          <p:nvPr>
            <p:ph idx="6" type="pic"/>
          </p:nvPr>
        </p:nvSpPr>
        <p:spPr>
          <a:xfrm>
            <a:off x="7152975" y="1204932"/>
            <a:ext cx="393600" cy="353700"/>
          </a:xfrm>
          <a:prstGeom prst="roundRect">
            <a:avLst>
              <a:gd fmla="val 16667" name="adj"/>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 blue 1">
  <p:cSld name="ONE_COLUMN_TEXT_3">
    <p:spTree>
      <p:nvGrpSpPr>
        <p:cNvPr id="125" name="Shape 125"/>
        <p:cNvGrpSpPr/>
        <p:nvPr/>
      </p:nvGrpSpPr>
      <p:grpSpPr>
        <a:xfrm>
          <a:off x="0" y="0"/>
          <a:ext cx="0" cy="0"/>
          <a:chOff x="0" y="0"/>
          <a:chExt cx="0" cy="0"/>
        </a:xfrm>
      </p:grpSpPr>
      <p:sp>
        <p:nvSpPr>
          <p:cNvPr id="126" name="Google Shape;126;p1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p:nvPr>
            <p:ph idx="1" type="body"/>
          </p:nvPr>
        </p:nvSpPr>
        <p:spPr>
          <a:xfrm>
            <a:off x="311700" y="1448875"/>
            <a:ext cx="3999900" cy="28824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29" name="Google Shape;129;p14"/>
          <p:cNvSpPr txBox="1"/>
          <p:nvPr>
            <p:ph idx="2" type="body"/>
          </p:nvPr>
        </p:nvSpPr>
        <p:spPr>
          <a:xfrm>
            <a:off x="4832400" y="1448875"/>
            <a:ext cx="3999900" cy="28824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30" name="Google Shape;130;p14"/>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31" name="Google Shape;131;p14"/>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134" name="Google Shape;134;p14"/>
          <p:cNvSpPr txBox="1"/>
          <p:nvPr>
            <p:ph idx="4" type="title"/>
          </p:nvPr>
        </p:nvSpPr>
        <p:spPr>
          <a:xfrm>
            <a:off x="329300" y="1047150"/>
            <a:ext cx="3982200" cy="3690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135" name="Google Shape;135;p14"/>
          <p:cNvSpPr txBox="1"/>
          <p:nvPr>
            <p:ph idx="5" type="title"/>
          </p:nvPr>
        </p:nvSpPr>
        <p:spPr>
          <a:xfrm>
            <a:off x="4841250" y="1047150"/>
            <a:ext cx="3982200" cy="369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yellow">
  <p:cSld name="ONE_COLUMN_TEXT_2">
    <p:spTree>
      <p:nvGrpSpPr>
        <p:cNvPr id="136"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p:nvPr>
            <p:ph type="ctrTitle"/>
          </p:nvPr>
        </p:nvSpPr>
        <p:spPr>
          <a:xfrm>
            <a:off x="311700" y="744575"/>
            <a:ext cx="8520600" cy="1827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141" name="Google Shape;141;p15"/>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142" name="Google Shape;142;p15"/>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yellow">
  <p:cSld name="TITLE_1">
    <p:spTree>
      <p:nvGrpSpPr>
        <p:cNvPr id="143"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
        <p:nvSpPr>
          <p:cNvPr id="146" name="Google Shape;146;p1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yellow">
  <p:cSld name="SECTION_HEADER_1">
    <p:spTree>
      <p:nvGrpSpPr>
        <p:cNvPr id="147"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50" name="Google Shape;150;p17"/>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53" name="Google Shape;153;p17"/>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yellow">
  <p:cSld name="TITLE_AND_BODY_1">
    <p:spTree>
      <p:nvGrpSpPr>
        <p:cNvPr id="154"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59" name="Google Shape;159;p18"/>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yellow">
  <p:cSld name="TITLE_AND_TWO_COLUMNS_1">
    <p:spTree>
      <p:nvGrpSpPr>
        <p:cNvPr id="160"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63" name="Google Shape;163;p19"/>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yellow">
  <p:cSld name="TITLE_ONLY_1">
    <p:spTree>
      <p:nvGrpSpPr>
        <p:cNvPr id="164"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cap="flat" cmpd="sng" w="9525">
            <a:solidFill>
              <a:srgbClr val="F1C232"/>
            </a:solidFill>
            <a:prstDash val="solid"/>
            <a:round/>
            <a:headEnd len="med" w="med" type="none"/>
            <a:tailEnd len="med" w="med" type="none"/>
          </a:ln>
        </p:spPr>
      </p:cxnSp>
      <p:sp>
        <p:nvSpPr>
          <p:cNvPr id="170" name="Google Shape;170;p20"/>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171" name="Google Shape;171;p20"/>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172" name="Google Shape;172;p20"/>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blue">
  <p:cSld name="TITLE_2">
    <p:spTree>
      <p:nvGrpSpPr>
        <p:cNvPr id="17" name="Shape 17"/>
        <p:cNvGrpSpPr/>
        <p:nvPr/>
      </p:nvGrpSpPr>
      <p:grpSpPr>
        <a:xfrm>
          <a:off x="0" y="0"/>
          <a:ext cx="0" cy="0"/>
          <a:chOff x="0" y="0"/>
          <a:chExt cx="0" cy="0"/>
        </a:xfrm>
      </p:grpSpPr>
      <p:sp>
        <p:nvSpPr>
          <p:cNvPr id="18" name="Google Shape;18;p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yellow">
  <p:cSld name="ONE_COLUMN_TEXT_1">
    <p:spTree>
      <p:nvGrpSpPr>
        <p:cNvPr id="173"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6" name="Google Shape;176;p21"/>
          <p:cNvSpPr txBox="1"/>
          <p:nvPr>
            <p:ph idx="1" type="body"/>
          </p:nvPr>
        </p:nvSpPr>
        <p:spPr>
          <a:xfrm>
            <a:off x="3117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77" name="Google Shape;177;p21"/>
          <p:cNvSpPr txBox="1"/>
          <p:nvPr>
            <p:ph idx="2" type="body"/>
          </p:nvPr>
        </p:nvSpPr>
        <p:spPr>
          <a:xfrm>
            <a:off x="48324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78" name="Google Shape;178;p21"/>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79" name="Google Shape;179;p21"/>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 yellow">
  <p:cSld name="ONE_COLUMN_TEXT_1_2">
    <p:spTree>
      <p:nvGrpSpPr>
        <p:cNvPr id="182"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22"/>
          <p:cNvSpPr txBox="1"/>
          <p:nvPr>
            <p:ph idx="1" type="body"/>
          </p:nvPr>
        </p:nvSpPr>
        <p:spPr>
          <a:xfrm>
            <a:off x="311700" y="1409350"/>
            <a:ext cx="3999900" cy="29220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86" name="Google Shape;186;p22"/>
          <p:cNvSpPr txBox="1"/>
          <p:nvPr>
            <p:ph idx="2" type="body"/>
          </p:nvPr>
        </p:nvSpPr>
        <p:spPr>
          <a:xfrm>
            <a:off x="4832400" y="1409275"/>
            <a:ext cx="3999900" cy="29220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87" name="Google Shape;187;p22"/>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88" name="Google Shape;188;p22"/>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91" name="Google Shape;191;p22"/>
          <p:cNvSpPr txBox="1"/>
          <p:nvPr>
            <p:ph idx="4" type="title"/>
          </p:nvPr>
        </p:nvSpPr>
        <p:spPr>
          <a:xfrm>
            <a:off x="329300" y="1047150"/>
            <a:ext cx="3982200" cy="369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192" name="Google Shape;192;p22"/>
          <p:cNvSpPr txBox="1"/>
          <p:nvPr>
            <p:ph idx="5" type="title"/>
          </p:nvPr>
        </p:nvSpPr>
        <p:spPr>
          <a:xfrm>
            <a:off x="4841250" y="1047150"/>
            <a:ext cx="3982200" cy="369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yellow 1">
  <p:cSld name="ONE_COLUMN_TEXT_1_1">
    <p:spTree>
      <p:nvGrpSpPr>
        <p:cNvPr id="193"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p:nvPr>
            <p:ph type="ctrTitle"/>
          </p:nvPr>
        </p:nvSpPr>
        <p:spPr>
          <a:xfrm>
            <a:off x="311700" y="744575"/>
            <a:ext cx="8520600" cy="1827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196" name="Google Shape;196;p23"/>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197" name="Google Shape;197;p23"/>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green">
  <p:cSld name="MAIN_POINT">
    <p:spTree>
      <p:nvGrpSpPr>
        <p:cNvPr id="198"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green">
  <p:cSld name="SECTION_TITLE_AND_DESCRIPTION">
    <p:spTree>
      <p:nvGrpSpPr>
        <p:cNvPr id="20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05" name="Google Shape;205;p25"/>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cxnSp>
        <p:nvCxnSpPr>
          <p:cNvPr id="206" name="Google Shape;206;p25"/>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07" name="Google Shape;207;p25"/>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green">
  <p:cSld name="CAPTION_ONLY">
    <p:spTree>
      <p:nvGrpSpPr>
        <p:cNvPr id="208"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13" name="Google Shape;213;p26"/>
          <p:cNvSpPr txBox="1"/>
          <p:nvPr>
            <p:ph idx="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14" name="Google Shape;214;p26"/>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green">
  <p:cSld name="BIG_NUMBER">
    <p:spTree>
      <p:nvGrpSpPr>
        <p:cNvPr id="215" name="Shape 215"/>
        <p:cNvGrpSpPr/>
        <p:nvPr/>
      </p:nvGrpSpPr>
      <p:grpSpPr>
        <a:xfrm>
          <a:off x="0" y="0"/>
          <a:ext cx="0" cy="0"/>
          <a:chOff x="0" y="0"/>
          <a:chExt cx="0" cy="0"/>
        </a:xfrm>
      </p:grpSpPr>
      <p:sp>
        <p:nvSpPr>
          <p:cNvPr id="216" name="Google Shape;216;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19" name="Google Shape;219;p27"/>
          <p:cNvSpPr txBox="1"/>
          <p:nvPr>
            <p:ph idx="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green" type="blank">
  <p:cSld name="BLANK">
    <p:spTree>
      <p:nvGrpSpPr>
        <p:cNvPr id="220"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24" name="Google Shape;224;p28"/>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cap="flat" cmpd="sng" w="9525">
            <a:solidFill>
              <a:srgbClr val="93C47D"/>
            </a:solidFill>
            <a:prstDash val="solid"/>
            <a:round/>
            <a:headEnd len="med" w="med" type="none"/>
            <a:tailEnd len="med" w="med" type="none"/>
          </a:ln>
        </p:spPr>
      </p:cxnSp>
      <p:sp>
        <p:nvSpPr>
          <p:cNvPr id="227" name="Google Shape;227;p28"/>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228" name="Google Shape;228;p28"/>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green">
  <p:cSld name="BLANK_1">
    <p:spTree>
      <p:nvGrpSpPr>
        <p:cNvPr id="229"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33" name="Google Shape;233;p29"/>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34" name="Google Shape;234;p29"/>
          <p:cNvSpPr txBox="1"/>
          <p:nvPr>
            <p:ph idx="1" type="body"/>
          </p:nvPr>
        </p:nvSpPr>
        <p:spPr>
          <a:xfrm>
            <a:off x="311700" y="1396175"/>
            <a:ext cx="3999900" cy="2935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35" name="Google Shape;235;p29"/>
          <p:cNvSpPr txBox="1"/>
          <p:nvPr>
            <p:ph idx="2" type="body"/>
          </p:nvPr>
        </p:nvSpPr>
        <p:spPr>
          <a:xfrm>
            <a:off x="4832400" y="1396075"/>
            <a:ext cx="3999900" cy="2935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36" name="Google Shape;236;p29"/>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37" name="Google Shape;237;p29"/>
          <p:cNvSpPr txBox="1"/>
          <p:nvPr>
            <p:ph idx="3" type="title"/>
          </p:nvPr>
        </p:nvSpPr>
        <p:spPr>
          <a:xfrm>
            <a:off x="329300" y="1047150"/>
            <a:ext cx="3982200" cy="369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238" name="Google Shape;238;p29"/>
          <p:cNvSpPr txBox="1"/>
          <p:nvPr>
            <p:ph idx="4" type="title"/>
          </p:nvPr>
        </p:nvSpPr>
        <p:spPr>
          <a:xfrm>
            <a:off x="4841250" y="1047150"/>
            <a:ext cx="3982200" cy="369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orange">
  <p:cSld name="BLANK_1_1">
    <p:spTree>
      <p:nvGrpSpPr>
        <p:cNvPr id="239"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42" name="Google Shape;242;p30"/>
          <p:cNvSpPr txBox="1"/>
          <p:nvPr>
            <p:ph type="ctrTitle"/>
          </p:nvPr>
        </p:nvSpPr>
        <p:spPr>
          <a:xfrm>
            <a:off x="311700" y="744575"/>
            <a:ext cx="8520600" cy="1827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243" name="Google Shape;243;p30"/>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244" name="Google Shape;244;p30"/>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blue" type="secHead">
  <p:cSld name="SECTION_HEADER">
    <p:spTree>
      <p:nvGrpSpPr>
        <p:cNvPr id="2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4" name="Google Shape;24;p4"/>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27" name="Google Shape;27;p4"/>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BLANK_1_1_1">
    <p:spTree>
      <p:nvGrpSpPr>
        <p:cNvPr id="245"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48" name="Google Shape;248;p31"/>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orange">
  <p:cSld name="CUSTOM">
    <p:spTree>
      <p:nvGrpSpPr>
        <p:cNvPr id="249"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53" name="Google Shape;253;p32"/>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cxnSp>
        <p:nvCxnSpPr>
          <p:cNvPr id="254" name="Google Shape;254;p32"/>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55" name="Google Shape;255;p32"/>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orange">
  <p:cSld name="CUSTOM_1">
    <p:spTree>
      <p:nvGrpSpPr>
        <p:cNvPr id="256"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cxnSp>
        <p:nvCxnSpPr>
          <p:cNvPr id="260" name="Google Shape;260;p33"/>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61" name="Google Shape;261;p33"/>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orange">
  <p:cSld name="CUSTOM_1_1">
    <p:spTree>
      <p:nvGrpSpPr>
        <p:cNvPr id="262"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65" name="Google Shape;265;p34"/>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orange">
  <p:cSld name="CUSTOM_1_1_1">
    <p:spTree>
      <p:nvGrpSpPr>
        <p:cNvPr id="266"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8" name="Google Shape;268;p35"/>
          <p:cNvCxnSpPr/>
          <p:nvPr/>
        </p:nvCxnSpPr>
        <p:spPr>
          <a:xfrm>
            <a:off x="0" y="4561600"/>
            <a:ext cx="5392200" cy="0"/>
          </a:xfrm>
          <a:prstGeom prst="straightConnector1">
            <a:avLst/>
          </a:prstGeom>
          <a:noFill/>
          <a:ln cap="flat" cmpd="sng" w="9525">
            <a:solidFill>
              <a:srgbClr val="E69138"/>
            </a:solidFill>
            <a:prstDash val="solid"/>
            <a:round/>
            <a:headEnd len="med" w="med" type="none"/>
            <a:tailEnd len="med" w="med" type="none"/>
          </a:ln>
        </p:spPr>
      </p:cxnSp>
      <p:sp>
        <p:nvSpPr>
          <p:cNvPr id="269" name="Google Shape;269;p35"/>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72" name="Google Shape;272;p35"/>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orange">
  <p:cSld name="CUSTOM_1_1_1_1">
    <p:spTree>
      <p:nvGrpSpPr>
        <p:cNvPr id="275"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78" name="Google Shape;278;p36"/>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81" name="Google Shape;281;p36"/>
          <p:cNvSpPr txBox="1"/>
          <p:nvPr>
            <p:ph idx="1" type="body"/>
          </p:nvPr>
        </p:nvSpPr>
        <p:spPr>
          <a:xfrm>
            <a:off x="3117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82" name="Google Shape;282;p36"/>
          <p:cNvSpPr txBox="1"/>
          <p:nvPr>
            <p:ph idx="2" type="body"/>
          </p:nvPr>
        </p:nvSpPr>
        <p:spPr>
          <a:xfrm>
            <a:off x="48324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orange">
  <p:cSld name="CUSTOM_1_1_1_1_1">
    <p:spTree>
      <p:nvGrpSpPr>
        <p:cNvPr id="283"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86" name="Google Shape;286;p37"/>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89" name="Google Shape;289;p37"/>
          <p:cNvSpPr txBox="1"/>
          <p:nvPr>
            <p:ph idx="1" type="body"/>
          </p:nvPr>
        </p:nvSpPr>
        <p:spPr>
          <a:xfrm>
            <a:off x="311700" y="1387200"/>
            <a:ext cx="3999900" cy="2944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90" name="Google Shape;290;p37"/>
          <p:cNvSpPr txBox="1"/>
          <p:nvPr>
            <p:ph idx="2" type="body"/>
          </p:nvPr>
        </p:nvSpPr>
        <p:spPr>
          <a:xfrm>
            <a:off x="4832400" y="1387075"/>
            <a:ext cx="3999900" cy="2944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91" name="Google Shape;291;p37"/>
          <p:cNvSpPr txBox="1"/>
          <p:nvPr>
            <p:ph idx="3" type="title"/>
          </p:nvPr>
        </p:nvSpPr>
        <p:spPr>
          <a:xfrm>
            <a:off x="329300" y="1047150"/>
            <a:ext cx="3982200" cy="369000"/>
          </a:xfrm>
          <a:prstGeom prst="rect">
            <a:avLst/>
          </a:prstGeom>
        </p:spPr>
        <p:txBody>
          <a:bodyPr anchorCtr="0" anchor="ctr" bIns="0" lIns="0" spcFirstLastPara="1" rIns="0" wrap="square" tIns="0">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292" name="Google Shape;292;p37"/>
          <p:cNvSpPr txBox="1"/>
          <p:nvPr>
            <p:ph idx="4" type="title"/>
          </p:nvPr>
        </p:nvSpPr>
        <p:spPr>
          <a:xfrm>
            <a:off x="4841250" y="1047150"/>
            <a:ext cx="3982200" cy="369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small image">
  <p:cSld name="SECTION_HEADER_3">
    <p:spTree>
      <p:nvGrpSpPr>
        <p:cNvPr id="28"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p:nvPr>
            <p:ph type="title"/>
          </p:nvPr>
        </p:nvSpPr>
        <p:spPr>
          <a:xfrm>
            <a:off x="213075" y="228600"/>
            <a:ext cx="79335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31" name="Google Shape;31;p5"/>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34" name="Google Shape;34;p5"/>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35" name="Google Shape;35;p5"/>
          <p:cNvSpPr/>
          <p:nvPr>
            <p:ph idx="2" type="pic"/>
          </p:nvPr>
        </p:nvSpPr>
        <p:spPr>
          <a:xfrm>
            <a:off x="8290775" y="71475"/>
            <a:ext cx="774300" cy="774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mark - blue">
  <p:cSld name="SECTION_HEADER_2">
    <p:spTree>
      <p:nvGrpSpPr>
        <p:cNvPr id="36"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41" name="Google Shape;41;p6"/>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p:nvPr>
            <p:ph idx="2" type="title"/>
          </p:nvPr>
        </p:nvSpPr>
        <p:spPr>
          <a:xfrm>
            <a:off x="461400" y="1143000"/>
            <a:ext cx="7685400" cy="322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p:txBody>
      </p:sp>
      <p:sp>
        <p:nvSpPr>
          <p:cNvPr id="45" name="Google Shape;45;p6"/>
          <p:cNvSpPr txBox="1"/>
          <p:nvPr>
            <p:ph idx="1" type="subTitle"/>
          </p:nvPr>
        </p:nvSpPr>
        <p:spPr>
          <a:xfrm>
            <a:off x="1005250" y="2040025"/>
            <a:ext cx="5891400" cy="322800"/>
          </a:xfrm>
          <a:prstGeom prst="rect">
            <a:avLst/>
          </a:prstGeom>
        </p:spPr>
        <p:txBody>
          <a:bodyPr anchorCtr="0" anchor="t" bIns="0" lIns="0" spcFirstLastPara="1" rIns="0" wrap="square" tIns="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
          <p:cNvSpPr txBox="1"/>
          <p:nvPr>
            <p:ph idx="3" type="subTitle"/>
          </p:nvPr>
        </p:nvSpPr>
        <p:spPr>
          <a:xfrm>
            <a:off x="1005250" y="2605500"/>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p:nvPr>
            <p:ph idx="4" type="subTitle"/>
          </p:nvPr>
        </p:nvSpPr>
        <p:spPr>
          <a:xfrm>
            <a:off x="1009450" y="3170975"/>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 blue">
  <p:cSld name="SECTION_HEADER_2_1">
    <p:spTree>
      <p:nvGrpSpPr>
        <p:cNvPr id="49"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54" name="Google Shape;54;p7"/>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b="0" l="0" r="0" t="0"/>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b="0" l="0" r="0" t="0"/>
          <a:stretch/>
        </p:blipFill>
        <p:spPr>
          <a:xfrm>
            <a:off x="461400" y="1996288"/>
            <a:ext cx="410276" cy="410276"/>
          </a:xfrm>
          <a:prstGeom prst="rect">
            <a:avLst/>
          </a:prstGeom>
          <a:noFill/>
          <a:ln>
            <a:noFill/>
          </a:ln>
        </p:spPr>
      </p:pic>
      <p:sp>
        <p:nvSpPr>
          <p:cNvPr id="57" name="Google Shape;57;p7"/>
          <p:cNvSpPr txBox="1"/>
          <p:nvPr>
            <p:ph idx="2" type="title"/>
          </p:nvPr>
        </p:nvSpPr>
        <p:spPr>
          <a:xfrm>
            <a:off x="461400" y="1143000"/>
            <a:ext cx="7685400" cy="3228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58" name="Google Shape;58;p7"/>
          <p:cNvSpPr txBox="1"/>
          <p:nvPr>
            <p:ph idx="1" type="subTitle"/>
          </p:nvPr>
        </p:nvSpPr>
        <p:spPr>
          <a:xfrm>
            <a:off x="1005250" y="2040025"/>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 name="Google Shape;59;p7"/>
          <p:cNvSpPr txBox="1"/>
          <p:nvPr>
            <p:ph idx="3" type="subTitle"/>
          </p:nvPr>
        </p:nvSpPr>
        <p:spPr>
          <a:xfrm>
            <a:off x="1005250" y="2605500"/>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60" name="Google Shape;60;p7"/>
          <p:cNvPicPr preferRelativeResize="0"/>
          <p:nvPr/>
        </p:nvPicPr>
        <p:blipFill rotWithShape="1">
          <a:blip r:embed="rId6">
            <a:alphaModFix/>
          </a:blip>
          <a:srcRect b="0" l="0" r="0" t="0"/>
          <a:stretch/>
        </p:blipFill>
        <p:spPr>
          <a:xfrm>
            <a:off x="492988" y="3127248"/>
            <a:ext cx="347100" cy="347100"/>
          </a:xfrm>
          <a:prstGeom prst="rect">
            <a:avLst/>
          </a:prstGeom>
          <a:noFill/>
          <a:ln>
            <a:noFill/>
          </a:ln>
        </p:spPr>
      </p:pic>
      <p:sp>
        <p:nvSpPr>
          <p:cNvPr id="61" name="Google Shape;61;p7"/>
          <p:cNvSpPr txBox="1"/>
          <p:nvPr>
            <p:ph idx="4" type="subTitle"/>
          </p:nvPr>
        </p:nvSpPr>
        <p:spPr>
          <a:xfrm>
            <a:off x="1009450" y="3170975"/>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blue" type="tx">
  <p:cSld name="TITLE_AND_BODY">
    <p:spTree>
      <p:nvGrpSpPr>
        <p:cNvPr id="62"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67" name="Google Shape;67;p8"/>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blank" type="twoColTx">
  <p:cSld name="TITLE_AND_TWO_COLUMNS">
    <p:spTree>
      <p:nvGrpSpPr>
        <p:cNvPr id="68"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71" name="Google Shape;71;p9"/>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slide">
  <p:cSld name="TITLE_AND_TWO_COLUMNS_2">
    <p:spTree>
      <p:nvGrpSpPr>
        <p:cNvPr id="72"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75" name="Google Shape;75;p10"/>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76" name="Google Shape;76;p10"/>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77" name="Google Shape;77;p10"/>
          <p:cNvSpPr/>
          <p:nvPr/>
        </p:nvSpPr>
        <p:spPr>
          <a:xfrm>
            <a:off x="0" y="1189989"/>
            <a:ext cx="2214600" cy="669000"/>
          </a:xfrm>
          <a:prstGeom prst="homePlate">
            <a:avLst>
              <a:gd fmla="val 50000" name="adj"/>
            </a:avLst>
          </a:prstGeom>
          <a:solidFill>
            <a:srgbClr val="232C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fmla="val 50000" name="adj"/>
            </a:avLst>
          </a:prstGeom>
          <a:solidFill>
            <a:srgbClr val="31386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fmla="val 50000" name="adj"/>
            </a:avLst>
          </a:prstGeom>
          <a:solidFill>
            <a:srgbClr val="434A7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fmla="val 50000" name="adj"/>
            </a:avLst>
          </a:prstGeom>
          <a:solidFill>
            <a:srgbClr val="999E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fmla="val 50000" name="adj"/>
            </a:avLst>
          </a:prstGeom>
          <a:solidFill>
            <a:srgbClr val="676E9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82" name="Google Shape;82;p10"/>
          <p:cNvSpPr txBox="1"/>
          <p:nvPr>
            <p:ph idx="1" type="subTitle"/>
          </p:nvPr>
        </p:nvSpPr>
        <p:spPr>
          <a:xfrm>
            <a:off x="2140425" y="2029075"/>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p10"/>
          <p:cNvSpPr txBox="1"/>
          <p:nvPr>
            <p:ph idx="2" type="subTitle"/>
          </p:nvPr>
        </p:nvSpPr>
        <p:spPr>
          <a:xfrm>
            <a:off x="3818850" y="2029088"/>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 name="Google Shape;84;p10"/>
          <p:cNvSpPr txBox="1"/>
          <p:nvPr>
            <p:ph idx="3" type="subTitle"/>
          </p:nvPr>
        </p:nvSpPr>
        <p:spPr>
          <a:xfrm>
            <a:off x="5497275" y="2029075"/>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5" name="Google Shape;85;p10"/>
          <p:cNvSpPr txBox="1"/>
          <p:nvPr>
            <p:ph idx="4" type="subTitle"/>
          </p:nvPr>
        </p:nvSpPr>
        <p:spPr>
          <a:xfrm>
            <a:off x="7175700" y="2029188"/>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p10"/>
          <p:cNvSpPr txBox="1"/>
          <p:nvPr>
            <p:ph idx="5" type="title"/>
          </p:nvPr>
        </p:nvSpPr>
        <p:spPr>
          <a:xfrm>
            <a:off x="333825" y="1340000"/>
            <a:ext cx="1383600" cy="369000"/>
          </a:xfrm>
          <a:prstGeom prst="rect">
            <a:avLst/>
          </a:prstGeom>
        </p:spPr>
        <p:txBody>
          <a:bodyPr anchorCtr="0" anchor="t" bIns="0" lIns="0" spcFirstLastPara="1" rIns="0" wrap="square" tIns="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p:txBody>
      </p:sp>
      <p:sp>
        <p:nvSpPr>
          <p:cNvPr id="87" name="Google Shape;87;p10"/>
          <p:cNvSpPr txBox="1"/>
          <p:nvPr>
            <p:ph idx="6" type="title"/>
          </p:nvPr>
        </p:nvSpPr>
        <p:spPr>
          <a:xfrm>
            <a:off x="2214600" y="1339775"/>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88" name="Google Shape;88;p10"/>
          <p:cNvSpPr txBox="1"/>
          <p:nvPr>
            <p:ph idx="7" type="title"/>
          </p:nvPr>
        </p:nvSpPr>
        <p:spPr>
          <a:xfrm>
            <a:off x="3846450" y="1340000"/>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89" name="Google Shape;89;p10"/>
          <p:cNvSpPr txBox="1"/>
          <p:nvPr>
            <p:ph idx="8" type="title"/>
          </p:nvPr>
        </p:nvSpPr>
        <p:spPr>
          <a:xfrm>
            <a:off x="5545325" y="1339775"/>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90" name="Google Shape;90;p10"/>
          <p:cNvSpPr txBox="1"/>
          <p:nvPr>
            <p:ph idx="9" type="title"/>
          </p:nvPr>
        </p:nvSpPr>
        <p:spPr>
          <a:xfrm>
            <a:off x="7259350" y="1339775"/>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91" name="Google Shape;91;p10"/>
          <p:cNvSpPr txBox="1"/>
          <p:nvPr>
            <p:ph idx="13" type="subTitle"/>
          </p:nvPr>
        </p:nvSpPr>
        <p:spPr>
          <a:xfrm>
            <a:off x="295725" y="2029200"/>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theme" Target="../theme/theme1.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42900" lvl="0" marL="4572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p:txBody>
      </p:sp>
      <p:sp>
        <p:nvSpPr>
          <p:cNvPr id="7" name="Google Shape;7;p1"/>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ph idx="2" type="sldNum"/>
          </p:nvPr>
        </p:nvSpPr>
        <p:spPr>
          <a:xfrm>
            <a:off x="114300" y="4732500"/>
            <a:ext cx="347100" cy="281400"/>
          </a:xfrm>
          <a:prstGeom prst="rect">
            <a:avLst/>
          </a:prstGeom>
          <a:noFill/>
          <a:ln>
            <a:noFill/>
          </a:ln>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Small N Analysis</a:t>
            </a:r>
            <a:r>
              <a:rPr lang="en"/>
              <a:t> and Data Analysis for Disaggregated Groups</a:t>
            </a:r>
            <a:endParaRPr sz="4000">
              <a:solidFill>
                <a:schemeClr val="lt1"/>
              </a:solidFill>
              <a:latin typeface="Rockwell"/>
              <a:ea typeface="Rockwell"/>
              <a:cs typeface="Rockwell"/>
              <a:sym typeface="Rockwell"/>
            </a:endParaRPr>
          </a:p>
        </p:txBody>
      </p:sp>
      <p:sp>
        <p:nvSpPr>
          <p:cNvPr id="298" name="Google Shape;298;p38"/>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 sz="2600"/>
              <a:t>How to Conduct Analysis for Public Reporting</a:t>
            </a:r>
            <a:endParaRPr sz="2600">
              <a:solidFill>
                <a:schemeClr val="lt1"/>
              </a:solidFill>
              <a:latin typeface="Calibri"/>
              <a:ea typeface="Calibri"/>
              <a:cs typeface="Calibri"/>
              <a:sym typeface="Calibri"/>
            </a:endParaRPr>
          </a:p>
        </p:txBody>
      </p:sp>
      <p:cxnSp>
        <p:nvCxnSpPr>
          <p:cNvPr id="299" name="Google Shape;299;p38"/>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7"/>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UIP </a:t>
            </a:r>
            <a:r>
              <a:rPr lang="en"/>
              <a:t>Considerations for Specific School Models and Identifications</a:t>
            </a:r>
            <a:endParaRPr/>
          </a:p>
        </p:txBody>
      </p:sp>
      <p:sp>
        <p:nvSpPr>
          <p:cNvPr id="371" name="Google Shape;371;p47"/>
          <p:cNvSpPr txBox="1"/>
          <p:nvPr>
            <p:ph idx="3" type="subTitle"/>
          </p:nvPr>
        </p:nvSpPr>
        <p:spPr>
          <a:xfrm>
            <a:off x="3258425" y="1614818"/>
            <a:ext cx="2421300" cy="24861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b="1" lang="en"/>
              <a:t>Alternative Education Campuses</a:t>
            </a:r>
            <a:endParaRPr b="1"/>
          </a:p>
          <a:p>
            <a:pPr indent="0" lvl="0" marL="0" rtl="0" algn="ctr">
              <a:spcBef>
                <a:spcPts val="1200"/>
              </a:spcBef>
              <a:spcAft>
                <a:spcPts val="1200"/>
              </a:spcAft>
              <a:buNone/>
            </a:pPr>
            <a:r>
              <a:rPr lang="en" sz="1250"/>
              <a:t>AECs have the option to include additional measures in the AEC SPF through the Selection of Measures process. Include this data in the UIP. For those AECs with a focus on a specific population, make sure not to neglect analyzing data for other student groups. </a:t>
            </a:r>
            <a:endParaRPr sz="1250"/>
          </a:p>
        </p:txBody>
      </p:sp>
      <p:sp>
        <p:nvSpPr>
          <p:cNvPr id="372" name="Google Shape;372;p47"/>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73" name="Google Shape;373;p47"/>
          <p:cNvSpPr txBox="1"/>
          <p:nvPr>
            <p:ph idx="1" type="subTitle"/>
          </p:nvPr>
        </p:nvSpPr>
        <p:spPr>
          <a:xfrm>
            <a:off x="377725" y="1614818"/>
            <a:ext cx="2421300" cy="2486100"/>
          </a:xfrm>
          <a:prstGeom prst="rect">
            <a:avLst/>
          </a:prstGeom>
        </p:spPr>
        <p:txBody>
          <a:bodyPr anchorCtr="0" anchor="t" bIns="0" lIns="0" spcFirstLastPara="1" rIns="0" wrap="square" tIns="0">
            <a:normAutofit lnSpcReduction="10000"/>
          </a:bodyPr>
          <a:lstStyle/>
          <a:p>
            <a:pPr indent="0" lvl="0" marL="0" rtl="0" algn="ctr">
              <a:spcBef>
                <a:spcPts val="0"/>
              </a:spcBef>
              <a:spcAft>
                <a:spcPts val="0"/>
              </a:spcAft>
              <a:buNone/>
            </a:pPr>
            <a:r>
              <a:rPr b="1" lang="en"/>
              <a:t>Federal Identification</a:t>
            </a:r>
            <a:endParaRPr b="1"/>
          </a:p>
          <a:p>
            <a:pPr indent="0" lvl="0" marL="0" rtl="0" algn="ctr">
              <a:spcBef>
                <a:spcPts val="1200"/>
              </a:spcBef>
              <a:spcAft>
                <a:spcPts val="1200"/>
              </a:spcAft>
              <a:buNone/>
            </a:pPr>
            <a:r>
              <a:rPr lang="en" sz="1250"/>
              <a:t>Schools identified as Comprehensive, Targeted, or Additional Targeted Support and Improvement must complete a comprehensive needs assessment in the data analysis section of the UIP that includes an analysis of three years of data for disaggregated student groups. Aggregate data as needed to ensure data meets minimum thresholds.</a:t>
            </a:r>
            <a:endParaRPr sz="1250"/>
          </a:p>
        </p:txBody>
      </p:sp>
      <p:pic>
        <p:nvPicPr>
          <p:cNvPr id="374" name="Google Shape;374;p47"/>
          <p:cNvPicPr preferRelativeResize="0"/>
          <p:nvPr>
            <p:ph idx="2" type="pic"/>
          </p:nvPr>
        </p:nvPicPr>
        <p:blipFill rotWithShape="1">
          <a:blip r:embed="rId3">
            <a:alphaModFix/>
          </a:blip>
          <a:srcRect b="0" l="2143" r="2153" t="0"/>
          <a:stretch/>
        </p:blipFill>
        <p:spPr>
          <a:xfrm>
            <a:off x="1391575" y="1165025"/>
            <a:ext cx="393600" cy="393600"/>
          </a:xfrm>
          <a:prstGeom prst="roundRect">
            <a:avLst>
              <a:gd fmla="val 16667" name="adj"/>
            </a:avLst>
          </a:prstGeom>
        </p:spPr>
      </p:pic>
      <p:pic>
        <p:nvPicPr>
          <p:cNvPr id="375" name="Google Shape;375;p47"/>
          <p:cNvPicPr preferRelativeResize="0"/>
          <p:nvPr>
            <p:ph idx="4" type="pic"/>
          </p:nvPr>
        </p:nvPicPr>
        <p:blipFill rotWithShape="1">
          <a:blip r:embed="rId4">
            <a:alphaModFix/>
          </a:blip>
          <a:srcRect b="0" l="5500" r="5491" t="0"/>
          <a:stretch/>
        </p:blipFill>
        <p:spPr>
          <a:xfrm>
            <a:off x="4272275" y="1204932"/>
            <a:ext cx="393600" cy="353700"/>
          </a:xfrm>
          <a:prstGeom prst="roundRect">
            <a:avLst>
              <a:gd fmla="val 16667" name="adj"/>
            </a:avLst>
          </a:prstGeom>
        </p:spPr>
      </p:pic>
      <p:sp>
        <p:nvSpPr>
          <p:cNvPr id="376" name="Google Shape;376;p47"/>
          <p:cNvSpPr txBox="1"/>
          <p:nvPr>
            <p:ph idx="5" type="subTitle"/>
          </p:nvPr>
        </p:nvSpPr>
        <p:spPr>
          <a:xfrm>
            <a:off x="6139125" y="1614818"/>
            <a:ext cx="2421300" cy="2486100"/>
          </a:xfrm>
          <a:prstGeom prst="rect">
            <a:avLst/>
          </a:prstGeom>
        </p:spPr>
        <p:txBody>
          <a:bodyPr anchorCtr="0" anchor="t" bIns="0" lIns="0" spcFirstLastPara="1" rIns="0" wrap="square" tIns="0">
            <a:normAutofit fontScale="92500" lnSpcReduction="20000"/>
          </a:bodyPr>
          <a:lstStyle/>
          <a:p>
            <a:pPr indent="0" lvl="0" marL="0" rtl="0" algn="ctr">
              <a:spcBef>
                <a:spcPts val="0"/>
              </a:spcBef>
              <a:spcAft>
                <a:spcPts val="0"/>
              </a:spcAft>
              <a:buNone/>
            </a:pPr>
            <a:r>
              <a:rPr b="1" lang="en" sz="1500"/>
              <a:t>READ Act</a:t>
            </a:r>
            <a:endParaRPr b="1" sz="1500"/>
          </a:p>
          <a:p>
            <a:pPr indent="0" lvl="0" marL="0" rtl="0" algn="ctr">
              <a:spcBef>
                <a:spcPts val="1200"/>
              </a:spcBef>
              <a:spcAft>
                <a:spcPts val="1200"/>
              </a:spcAft>
              <a:buNone/>
            </a:pPr>
            <a:r>
              <a:rPr lang="en"/>
              <a:t>Schools serving students in grades K-3 that are identified with a Significant Reading Deficiency are expected to (1) analyze READ assessment data to determine trends across grade levels and (2) include targets that address K-3 literacy development. Consider aggregating by K-3 overall and reporting trend data by foundational skills.</a:t>
            </a:r>
            <a:endParaRPr/>
          </a:p>
        </p:txBody>
      </p:sp>
      <p:pic>
        <p:nvPicPr>
          <p:cNvPr id="377" name="Google Shape;377;p47"/>
          <p:cNvPicPr preferRelativeResize="0"/>
          <p:nvPr>
            <p:ph idx="6" type="pic"/>
          </p:nvPr>
        </p:nvPicPr>
        <p:blipFill rotWithShape="1">
          <a:blip r:embed="rId5">
            <a:alphaModFix/>
          </a:blip>
          <a:srcRect b="5068" l="0" r="0" t="5068"/>
          <a:stretch/>
        </p:blipFill>
        <p:spPr>
          <a:xfrm>
            <a:off x="7130774" y="1184974"/>
            <a:ext cx="438000" cy="393600"/>
          </a:xfrm>
          <a:prstGeom prst="roundRect">
            <a:avLst>
              <a:gd fmla="val 16667" name="adj"/>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8"/>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83" name="Google Shape;383;p48"/>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UIP Guidance for Small Systems</a:t>
            </a:r>
            <a:endParaRPr/>
          </a:p>
        </p:txBody>
      </p:sp>
      <p:sp>
        <p:nvSpPr>
          <p:cNvPr id="384" name="Google Shape;384;p48"/>
          <p:cNvSpPr txBox="1"/>
          <p:nvPr>
            <p:ph idx="2" type="title"/>
          </p:nvPr>
        </p:nvSpPr>
        <p:spPr>
          <a:xfrm>
            <a:off x="461400" y="1143000"/>
            <a:ext cx="7685400" cy="32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For small systems with historically low n-counts, performance frameworks may not include reportable data.</a:t>
            </a:r>
            <a:r>
              <a:rPr lang="en"/>
              <a:t> In those instances, consider the following for UIP submission:</a:t>
            </a:r>
            <a:endParaRPr/>
          </a:p>
        </p:txBody>
      </p:sp>
      <p:sp>
        <p:nvSpPr>
          <p:cNvPr id="385" name="Google Shape;385;p48"/>
          <p:cNvSpPr txBox="1"/>
          <p:nvPr>
            <p:ph idx="3" type="subTitle"/>
          </p:nvPr>
        </p:nvSpPr>
        <p:spPr>
          <a:xfrm>
            <a:off x="1005250" y="2605500"/>
            <a:ext cx="7641300" cy="322800"/>
          </a:xfrm>
          <a:prstGeom prst="rect">
            <a:avLst/>
          </a:prstGeom>
        </p:spPr>
        <p:txBody>
          <a:bodyPr anchorCtr="0" anchor="t" bIns="0" lIns="0" spcFirstLastPara="1" rIns="0" wrap="square" tIns="0">
            <a:normAutofit/>
          </a:bodyPr>
          <a:lstStyle/>
          <a:p>
            <a:pPr indent="0" lvl="0" marL="0" rtl="0" algn="l">
              <a:spcBef>
                <a:spcPts val="0"/>
              </a:spcBef>
              <a:spcAft>
                <a:spcPts val="1200"/>
              </a:spcAft>
              <a:buNone/>
            </a:pPr>
            <a:r>
              <a:rPr lang="en"/>
              <a:t>Include non-assessment data (like </a:t>
            </a:r>
            <a:r>
              <a:rPr lang="en"/>
              <a:t>attendance, behavior, or survey data). </a:t>
            </a:r>
            <a:r>
              <a:rPr lang="en"/>
              <a:t> </a:t>
            </a:r>
            <a:endParaRPr/>
          </a:p>
        </p:txBody>
      </p:sp>
      <p:sp>
        <p:nvSpPr>
          <p:cNvPr id="386" name="Google Shape;386;p48"/>
          <p:cNvSpPr txBox="1"/>
          <p:nvPr>
            <p:ph idx="4" type="subTitle"/>
          </p:nvPr>
        </p:nvSpPr>
        <p:spPr>
          <a:xfrm>
            <a:off x="1009450" y="3170975"/>
            <a:ext cx="7685400" cy="785700"/>
          </a:xfrm>
          <a:prstGeom prst="rect">
            <a:avLst/>
          </a:prstGeom>
        </p:spPr>
        <p:txBody>
          <a:bodyPr anchorCtr="0" anchor="t" bIns="0" lIns="0" spcFirstLastPara="1" rIns="0" wrap="square" tIns="0">
            <a:normAutofit/>
          </a:bodyPr>
          <a:lstStyle/>
          <a:p>
            <a:pPr indent="0" lvl="0" marL="0" rtl="0" algn="l">
              <a:spcBef>
                <a:spcPts val="0"/>
              </a:spcBef>
              <a:spcAft>
                <a:spcPts val="1200"/>
              </a:spcAft>
              <a:buNone/>
            </a:pPr>
            <a:r>
              <a:rPr lang="en"/>
              <a:t>For districts with less than 1,200 students, consider submitting a combined plan for the district and schools. </a:t>
            </a:r>
            <a:endParaRPr/>
          </a:p>
        </p:txBody>
      </p:sp>
      <p:sp>
        <p:nvSpPr>
          <p:cNvPr id="387" name="Google Shape;387;p48"/>
          <p:cNvSpPr txBox="1"/>
          <p:nvPr>
            <p:ph idx="1" type="subTitle"/>
          </p:nvPr>
        </p:nvSpPr>
        <p:spPr>
          <a:xfrm>
            <a:off x="1005250" y="2040025"/>
            <a:ext cx="5891400" cy="322800"/>
          </a:xfrm>
          <a:prstGeom prst="rect">
            <a:avLst/>
          </a:prstGeom>
        </p:spPr>
        <p:txBody>
          <a:bodyPr anchorCtr="0" anchor="t" bIns="0" lIns="0" spcFirstLastPara="1" rIns="0" wrap="square" tIns="0">
            <a:normAutofit/>
          </a:bodyPr>
          <a:lstStyle/>
          <a:p>
            <a:pPr indent="0" lvl="0" marL="0" rtl="0" algn="l">
              <a:spcBef>
                <a:spcPts val="0"/>
              </a:spcBef>
              <a:spcAft>
                <a:spcPts val="1200"/>
              </a:spcAft>
              <a:buNone/>
            </a:pPr>
            <a:r>
              <a:rPr lang="en"/>
              <a:t>Supplement state assessment data with local assessment data.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9"/>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Suggestions for Common Situations</a:t>
            </a:r>
            <a:endParaRPr/>
          </a:p>
        </p:txBody>
      </p:sp>
      <p:sp>
        <p:nvSpPr>
          <p:cNvPr id="393" name="Google Shape;393;p49"/>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94" name="Google Shape;394;p49"/>
          <p:cNvGraphicFramePr/>
          <p:nvPr/>
        </p:nvGraphicFramePr>
        <p:xfrm>
          <a:off x="243925" y="1465800"/>
          <a:ext cx="3000000" cy="3000000"/>
        </p:xfrm>
        <a:graphic>
          <a:graphicData uri="http://schemas.openxmlformats.org/drawingml/2006/table">
            <a:tbl>
              <a:tblPr>
                <a:noFill/>
                <a:tableStyleId>{C030F64B-4548-40D3-A866-A0BBC2F086BF}</a:tableStyleId>
              </a:tblPr>
              <a:tblGrid>
                <a:gridCol w="2586775"/>
                <a:gridCol w="2885375"/>
                <a:gridCol w="3183975"/>
              </a:tblGrid>
              <a:tr h="338075">
                <a:tc>
                  <a:txBody>
                    <a:bodyPr/>
                    <a:lstStyle/>
                    <a:p>
                      <a:pPr indent="0" lvl="0" marL="0" rtl="0" algn="l">
                        <a:spcBef>
                          <a:spcPts val="0"/>
                        </a:spcBef>
                        <a:spcAft>
                          <a:spcPts val="0"/>
                        </a:spcAft>
                        <a:buNone/>
                      </a:pPr>
                      <a:r>
                        <a:rPr lang="en" sz="1200">
                          <a:solidFill>
                            <a:schemeClr val="lt1"/>
                          </a:solidFill>
                        </a:rPr>
                        <a:t>Situation or Context</a:t>
                      </a:r>
                      <a:endParaRPr sz="1200">
                        <a:solidFill>
                          <a:schemeClr val="lt1"/>
                        </a:solidFill>
                      </a:endParaRPr>
                    </a:p>
                  </a:txBody>
                  <a:tcPr marT="91425" marB="91425" marR="91425" marL="91425">
                    <a:solidFill>
                      <a:schemeClr val="accent1"/>
                    </a:solidFill>
                  </a:tcPr>
                </a:tc>
                <a:tc>
                  <a:txBody>
                    <a:bodyPr/>
                    <a:lstStyle/>
                    <a:p>
                      <a:pPr indent="0" lvl="0" marL="0" rtl="0" algn="l">
                        <a:spcBef>
                          <a:spcPts val="0"/>
                        </a:spcBef>
                        <a:spcAft>
                          <a:spcPts val="0"/>
                        </a:spcAft>
                        <a:buNone/>
                      </a:pPr>
                      <a:r>
                        <a:rPr lang="en" sz="1200">
                          <a:solidFill>
                            <a:schemeClr val="lt1"/>
                          </a:solidFill>
                        </a:rPr>
                        <a:t>Suggestion</a:t>
                      </a:r>
                      <a:endParaRPr sz="1200">
                        <a:solidFill>
                          <a:schemeClr val="lt1"/>
                        </a:solidFill>
                      </a:endParaRPr>
                    </a:p>
                  </a:txBody>
                  <a:tcPr marT="91425" marB="91425" marR="91425" marL="91425">
                    <a:solidFill>
                      <a:schemeClr val="accent1"/>
                    </a:solidFill>
                  </a:tcPr>
                </a:tc>
                <a:tc>
                  <a:txBody>
                    <a:bodyPr/>
                    <a:lstStyle/>
                    <a:p>
                      <a:pPr indent="0" lvl="0" marL="0" rtl="0" algn="l">
                        <a:spcBef>
                          <a:spcPts val="0"/>
                        </a:spcBef>
                        <a:spcAft>
                          <a:spcPts val="0"/>
                        </a:spcAft>
                        <a:buNone/>
                      </a:pPr>
                      <a:r>
                        <a:rPr lang="en" sz="1200">
                          <a:solidFill>
                            <a:schemeClr val="lt1"/>
                          </a:solidFill>
                        </a:rPr>
                        <a:t>Example</a:t>
                      </a:r>
                      <a:endParaRPr sz="1200">
                        <a:solidFill>
                          <a:schemeClr val="lt1"/>
                        </a:solidFill>
                      </a:endParaRPr>
                    </a:p>
                  </a:txBody>
                  <a:tcPr marT="91425" marB="91425" marR="91425" marL="91425">
                    <a:solidFill>
                      <a:schemeClr val="accent1"/>
                    </a:solidFill>
                  </a:tcPr>
                </a:tc>
              </a:tr>
              <a:tr h="943850">
                <a:tc>
                  <a:txBody>
                    <a:bodyPr/>
                    <a:lstStyle/>
                    <a:p>
                      <a:pPr indent="0" lvl="0" marL="0" rtl="0" algn="l">
                        <a:spcBef>
                          <a:spcPts val="0"/>
                        </a:spcBef>
                        <a:spcAft>
                          <a:spcPts val="0"/>
                        </a:spcAft>
                        <a:buNone/>
                      </a:pPr>
                      <a:r>
                        <a:rPr i="1" lang="en" sz="1200"/>
                        <a:t>State assessment data is not available (ex. CMAS, PSAT/SAT, WIDA ACCESS, or COALT)</a:t>
                      </a:r>
                      <a:endParaRPr i="1" sz="1200"/>
                    </a:p>
                  </a:txBody>
                  <a:tcPr marT="91425" marB="91425" marR="91425" marL="91425"/>
                </a:tc>
                <a:tc>
                  <a:txBody>
                    <a:bodyPr/>
                    <a:lstStyle/>
                    <a:p>
                      <a:pPr indent="0" lvl="0" marL="0" rtl="0" algn="l">
                        <a:spcBef>
                          <a:spcPts val="0"/>
                        </a:spcBef>
                        <a:spcAft>
                          <a:spcPts val="0"/>
                        </a:spcAft>
                        <a:buNone/>
                      </a:pPr>
                      <a:r>
                        <a:rPr lang="en" sz="1200"/>
                        <a:t>Focus the collection and analysis of local data on SPF indicators (achievement, growth, and postsecondary and workforce readiness) and acknowledge areas where N-counts are too low to be reported.</a:t>
                      </a:r>
                      <a:endParaRPr sz="1200"/>
                    </a:p>
                  </a:txBody>
                  <a:tcPr marT="91425" marB="91425" marR="91425" marL="91425"/>
                </a:tc>
                <a:tc>
                  <a:txBody>
                    <a:bodyPr/>
                    <a:lstStyle/>
                    <a:p>
                      <a:pPr indent="0" lvl="0" marL="0" rtl="0" algn="l">
                        <a:spcBef>
                          <a:spcPts val="0"/>
                        </a:spcBef>
                        <a:spcAft>
                          <a:spcPts val="0"/>
                        </a:spcAft>
                        <a:buNone/>
                      </a:pPr>
                      <a:r>
                        <a:rPr lang="en" sz="1200"/>
                        <a:t>Due to low N-counts, mean scale scores for students with disabilities and multilingual learners is too low to be reported publicly. Local data indicates achievement results for students with disabilities and multilingual learners is increasing over the past three years, but is still below their non-subgroup peers. </a:t>
                      </a:r>
                      <a:endParaRPr sz="1200"/>
                    </a:p>
                  </a:txBody>
                  <a:tcPr marT="91425" marB="91425" marR="91425" marL="91425"/>
                </a:tc>
              </a:tr>
              <a:tr h="788875">
                <a:tc>
                  <a:txBody>
                    <a:bodyPr/>
                    <a:lstStyle/>
                    <a:p>
                      <a:pPr indent="0" lvl="0" marL="0" rtl="0" algn="l">
                        <a:spcBef>
                          <a:spcPts val="0"/>
                        </a:spcBef>
                        <a:spcAft>
                          <a:spcPts val="0"/>
                        </a:spcAft>
                        <a:buNone/>
                      </a:pPr>
                      <a:r>
                        <a:rPr i="1" lang="en" sz="1200"/>
                        <a:t>Performance among groups or across time is </a:t>
                      </a:r>
                      <a:r>
                        <a:rPr i="1" lang="en" sz="1200"/>
                        <a:t>similar</a:t>
                      </a:r>
                      <a:r>
                        <a:rPr i="1" lang="en" sz="1200"/>
                        <a:t>. </a:t>
                      </a:r>
                      <a:endParaRPr i="1" sz="1200"/>
                    </a:p>
                  </a:txBody>
                  <a:tcPr marT="91425" marB="91425" marR="91425" marL="91425"/>
                </a:tc>
                <a:tc>
                  <a:txBody>
                    <a:bodyPr/>
                    <a:lstStyle/>
                    <a:p>
                      <a:pPr indent="0" lvl="0" marL="0" rtl="0" algn="l">
                        <a:spcBef>
                          <a:spcPts val="0"/>
                        </a:spcBef>
                        <a:spcAft>
                          <a:spcPts val="0"/>
                        </a:spcAft>
                        <a:buNone/>
                      </a:pPr>
                      <a:r>
                        <a:rPr lang="en" sz="1200"/>
                        <a:t>Aggregate the data to identify data trends or patterns.</a:t>
                      </a:r>
                      <a:endParaRPr sz="1200"/>
                    </a:p>
                  </a:txBody>
                  <a:tcPr marT="91425" marB="91425" marR="91425" marL="91425"/>
                </a:tc>
                <a:tc>
                  <a:txBody>
                    <a:bodyPr/>
                    <a:lstStyle/>
                    <a:p>
                      <a:pPr indent="0" lvl="0" marL="0" rtl="0" algn="l">
                        <a:spcBef>
                          <a:spcPts val="0"/>
                        </a:spcBef>
                        <a:spcAft>
                          <a:spcPts val="0"/>
                        </a:spcAft>
                        <a:buNone/>
                      </a:pPr>
                      <a:r>
                        <a:rPr lang="en" sz="1200"/>
                        <a:t>Over the past three years, ACCESS growth in the elementary school was 35, which is below state expectations and below middle school growth results of 50.</a:t>
                      </a:r>
                      <a:endParaRPr sz="1200"/>
                    </a:p>
                  </a:txBody>
                  <a:tcPr marT="91425" marB="91425" marR="91425" marL="91425"/>
                </a:tc>
              </a:tr>
            </a:tbl>
          </a:graphicData>
        </a:graphic>
      </p:graphicFrame>
      <p:sp>
        <p:nvSpPr>
          <p:cNvPr id="395" name="Google Shape;395;p49"/>
          <p:cNvSpPr txBox="1"/>
          <p:nvPr>
            <p:ph idx="4294967295" type="title"/>
          </p:nvPr>
        </p:nvSpPr>
        <p:spPr>
          <a:xfrm>
            <a:off x="461400" y="1143000"/>
            <a:ext cx="7685400" cy="322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The following table describes common situations that may require small N analysis:</a:t>
            </a:r>
            <a:endParaRPr sz="1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0"/>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Suggestions for Common Situations</a:t>
            </a:r>
            <a:endParaRPr/>
          </a:p>
        </p:txBody>
      </p:sp>
      <p:sp>
        <p:nvSpPr>
          <p:cNvPr id="401" name="Google Shape;401;p50"/>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402" name="Google Shape;402;p50"/>
          <p:cNvGraphicFramePr/>
          <p:nvPr/>
        </p:nvGraphicFramePr>
        <p:xfrm>
          <a:off x="243938" y="977213"/>
          <a:ext cx="3000000" cy="3000000"/>
        </p:xfrm>
        <a:graphic>
          <a:graphicData uri="http://schemas.openxmlformats.org/drawingml/2006/table">
            <a:tbl>
              <a:tblPr>
                <a:noFill/>
                <a:tableStyleId>{C030F64B-4548-40D3-A866-A0BBC2F086BF}</a:tableStyleId>
              </a:tblPr>
              <a:tblGrid>
                <a:gridCol w="2586775"/>
                <a:gridCol w="2885375"/>
                <a:gridCol w="3183975"/>
              </a:tblGrid>
              <a:tr h="251375">
                <a:tc>
                  <a:txBody>
                    <a:bodyPr/>
                    <a:lstStyle/>
                    <a:p>
                      <a:pPr indent="0" lvl="0" marL="0" rtl="0" algn="l">
                        <a:spcBef>
                          <a:spcPts val="0"/>
                        </a:spcBef>
                        <a:spcAft>
                          <a:spcPts val="0"/>
                        </a:spcAft>
                        <a:buNone/>
                      </a:pPr>
                      <a:r>
                        <a:rPr lang="en" sz="1200">
                          <a:solidFill>
                            <a:schemeClr val="lt1"/>
                          </a:solidFill>
                        </a:rPr>
                        <a:t>Situation or Context</a:t>
                      </a:r>
                      <a:endParaRPr sz="1200">
                        <a:solidFill>
                          <a:schemeClr val="lt1"/>
                        </a:solidFill>
                      </a:endParaRPr>
                    </a:p>
                  </a:txBody>
                  <a:tcPr marT="91425" marB="91425" marR="91425" marL="91425">
                    <a:lnB cap="flat" cmpd="sng" w="9525">
                      <a:solidFill>
                        <a:srgbClr val="9E9E9E"/>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 sz="1200">
                          <a:solidFill>
                            <a:schemeClr val="lt1"/>
                          </a:solidFill>
                        </a:rPr>
                        <a:t>Suggestion</a:t>
                      </a:r>
                      <a:endParaRPr sz="1200">
                        <a:solidFill>
                          <a:schemeClr val="lt1"/>
                        </a:solidFill>
                      </a:endParaRPr>
                    </a:p>
                  </a:txBody>
                  <a:tcPr marT="91425" marB="91425" marR="91425" marL="91425">
                    <a:lnB cap="flat" cmpd="sng" w="9525">
                      <a:solidFill>
                        <a:srgbClr val="9E9E9E"/>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 sz="1200">
                          <a:solidFill>
                            <a:schemeClr val="lt1"/>
                          </a:solidFill>
                        </a:rPr>
                        <a:t>Example</a:t>
                      </a:r>
                      <a:endParaRPr sz="1200">
                        <a:solidFill>
                          <a:schemeClr val="lt1"/>
                        </a:solidFill>
                      </a:endParaRPr>
                    </a:p>
                  </a:txBody>
                  <a:tcPr marT="91425" marB="91425" marR="91425" marL="91425">
                    <a:lnB cap="flat" cmpd="sng" w="9525">
                      <a:solidFill>
                        <a:srgbClr val="9E9E9E"/>
                      </a:solidFill>
                      <a:prstDash val="solid"/>
                      <a:round/>
                      <a:headEnd len="sm" w="sm" type="none"/>
                      <a:tailEnd len="sm" w="sm" type="none"/>
                    </a:lnB>
                    <a:solidFill>
                      <a:schemeClr val="accent1"/>
                    </a:solidFill>
                  </a:tcPr>
                </a:tc>
              </a:tr>
              <a:tr h="1131275">
                <a:tc>
                  <a:txBody>
                    <a:bodyPr/>
                    <a:lstStyle/>
                    <a:p>
                      <a:pPr indent="0" lvl="0" marL="0" rtl="0" algn="l">
                        <a:spcBef>
                          <a:spcPts val="0"/>
                        </a:spcBef>
                        <a:spcAft>
                          <a:spcPts val="0"/>
                        </a:spcAft>
                        <a:buNone/>
                      </a:pPr>
                      <a:r>
                        <a:rPr i="1" lang="en" sz="1200"/>
                        <a:t>Aggregation does not provide numbers that are large enough to yield representative or meaningful results.</a:t>
                      </a:r>
                      <a:endParaRPr i="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Schools may use student-level metrics (like student growth percentiles or student scale scores) internally to provide more accurate and actionable data about performance. Describe the analysis and findings without sharing specific data.</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We analyzed data for students who enrolled in developmental education courses in college and found that over half of the students who were not proficient in English Language Arts or Math in 12th grade enrolled in </a:t>
                      </a:r>
                      <a:r>
                        <a:rPr lang="en" sz="1200"/>
                        <a:t>developmental education </a:t>
                      </a:r>
                      <a:r>
                        <a:rPr lang="en" sz="1200"/>
                        <a:t>courses once they left high school.</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31275">
                <a:tc>
                  <a:txBody>
                    <a:bodyPr/>
                    <a:lstStyle/>
                    <a:p>
                      <a:pPr indent="0" lvl="0" marL="0" rtl="0" algn="l">
                        <a:spcBef>
                          <a:spcPts val="0"/>
                        </a:spcBef>
                        <a:spcAft>
                          <a:spcPts val="0"/>
                        </a:spcAft>
                        <a:buNone/>
                      </a:pPr>
                      <a:r>
                        <a:rPr i="1" lang="en" sz="1200"/>
                        <a:t>State or local assessment data doesn’t yield clear trends for analysis.</a:t>
                      </a:r>
                      <a:endParaRPr i="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Use non-assessment data to supplement assessment data. Attendance, behavior, course performance, and other non-assessment measures can be leading indicators of overall performance and offer additional nuance to the needs of students.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Panorama survey results report that only 30% of students responded favorably to measures of school safety. This is 10% below last year’s results and 20% below district-level results. This indicates a need for the school to focus on school safety measures.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1"/>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Suggestions for Common Situations</a:t>
            </a:r>
            <a:endParaRPr/>
          </a:p>
        </p:txBody>
      </p:sp>
      <p:sp>
        <p:nvSpPr>
          <p:cNvPr id="408" name="Google Shape;408;p51"/>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409" name="Google Shape;409;p51"/>
          <p:cNvGraphicFramePr/>
          <p:nvPr/>
        </p:nvGraphicFramePr>
        <p:xfrm>
          <a:off x="243925" y="981413"/>
          <a:ext cx="3000000" cy="3000000"/>
        </p:xfrm>
        <a:graphic>
          <a:graphicData uri="http://schemas.openxmlformats.org/drawingml/2006/table">
            <a:tbl>
              <a:tblPr>
                <a:noFill/>
                <a:tableStyleId>{C030F64B-4548-40D3-A866-A0BBC2F086BF}</a:tableStyleId>
              </a:tblPr>
              <a:tblGrid>
                <a:gridCol w="2586775"/>
                <a:gridCol w="2885375"/>
                <a:gridCol w="3183975"/>
              </a:tblGrid>
              <a:tr h="306500">
                <a:tc>
                  <a:txBody>
                    <a:bodyPr/>
                    <a:lstStyle/>
                    <a:p>
                      <a:pPr indent="0" lvl="0" marL="0" rtl="0" algn="l">
                        <a:spcBef>
                          <a:spcPts val="0"/>
                        </a:spcBef>
                        <a:spcAft>
                          <a:spcPts val="0"/>
                        </a:spcAft>
                        <a:buNone/>
                      </a:pPr>
                      <a:r>
                        <a:rPr lang="en" sz="1200">
                          <a:solidFill>
                            <a:schemeClr val="lt1"/>
                          </a:solidFill>
                        </a:rPr>
                        <a:t>Situation or Context</a:t>
                      </a:r>
                      <a:endParaRPr sz="1200">
                        <a:solidFill>
                          <a:schemeClr val="lt1"/>
                        </a:solidFill>
                      </a:endParaRPr>
                    </a:p>
                  </a:txBody>
                  <a:tcPr marT="91425" marB="91425" marR="91425" marL="91425">
                    <a:lnB cap="flat" cmpd="sng" w="9525">
                      <a:solidFill>
                        <a:srgbClr val="9E9E9E"/>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 sz="1200">
                          <a:solidFill>
                            <a:schemeClr val="lt1"/>
                          </a:solidFill>
                        </a:rPr>
                        <a:t>Suggestion</a:t>
                      </a:r>
                      <a:endParaRPr sz="1200">
                        <a:solidFill>
                          <a:schemeClr val="lt1"/>
                        </a:solidFill>
                      </a:endParaRPr>
                    </a:p>
                  </a:txBody>
                  <a:tcPr marT="91425" marB="91425" marR="91425" marL="91425">
                    <a:lnB cap="flat" cmpd="sng" w="9525">
                      <a:solidFill>
                        <a:srgbClr val="9E9E9E"/>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 sz="1200">
                          <a:solidFill>
                            <a:schemeClr val="lt1"/>
                          </a:solidFill>
                        </a:rPr>
                        <a:t>Example</a:t>
                      </a:r>
                      <a:endParaRPr sz="1200">
                        <a:solidFill>
                          <a:schemeClr val="lt1"/>
                        </a:solidFill>
                      </a:endParaRPr>
                    </a:p>
                  </a:txBody>
                  <a:tcPr marT="91425" marB="91425" marR="91425" marL="91425">
                    <a:lnB cap="flat" cmpd="sng" w="9525">
                      <a:solidFill>
                        <a:srgbClr val="9E9E9E"/>
                      </a:solidFill>
                      <a:prstDash val="solid"/>
                      <a:round/>
                      <a:headEnd len="sm" w="sm" type="none"/>
                      <a:tailEnd len="sm" w="sm" type="none"/>
                    </a:lnB>
                    <a:solidFill>
                      <a:schemeClr val="accent1"/>
                    </a:solidFill>
                  </a:tcPr>
                </a:tc>
              </a:tr>
              <a:tr h="1096875">
                <a:tc>
                  <a:txBody>
                    <a:bodyPr/>
                    <a:lstStyle/>
                    <a:p>
                      <a:pPr indent="0" lvl="0" marL="0" rtl="0" algn="l">
                        <a:spcBef>
                          <a:spcPts val="0"/>
                        </a:spcBef>
                        <a:spcAft>
                          <a:spcPts val="0"/>
                        </a:spcAft>
                        <a:buNone/>
                      </a:pPr>
                      <a:r>
                        <a:rPr i="1" lang="en" sz="1200"/>
                        <a:t>State growth data is not reported due to low student counts.</a:t>
                      </a:r>
                      <a:endParaRPr i="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Consider supplementing state data with local data. Many local assessment vendors produce growth percentiles that may provide a useful indicator of year-to-year or Fall to Spring growth.</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rPr>
                        <a:t>Due to low N-counts, CMAS growth is not included in this UIP. However, growth on STAR Reading indicates that the Spring to Spring growth percentile for students of color was 60, which is above overall student growth of 40 and STAR growth expectations of 50.</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5" name="Google Shape;415;p52"/>
          <p:cNvSpPr txBox="1"/>
          <p:nvPr>
            <p:ph type="ctrTitle"/>
          </p:nvPr>
        </p:nvSpPr>
        <p:spPr>
          <a:xfrm>
            <a:off x="311700" y="1032700"/>
            <a:ext cx="8520600" cy="233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 you for your time!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Email any questions to</a:t>
            </a:r>
            <a:endParaRPr/>
          </a:p>
          <a:p>
            <a:pPr indent="0" lvl="0" marL="0" rtl="0" algn="ctr">
              <a:spcBef>
                <a:spcPts val="0"/>
              </a:spcBef>
              <a:spcAft>
                <a:spcPts val="0"/>
              </a:spcAft>
              <a:buNone/>
            </a:pPr>
            <a:r>
              <a:rPr lang="en"/>
              <a:t>uiphelp@cde.state.co.us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9"/>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05" name="Google Shape;305;p39"/>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This video will answer the following questions:</a:t>
            </a:r>
            <a:endParaRPr/>
          </a:p>
          <a:p>
            <a:pPr indent="-330200" lvl="0" marL="457200" rtl="0" algn="l">
              <a:spcBef>
                <a:spcPts val="1200"/>
              </a:spcBef>
              <a:spcAft>
                <a:spcPts val="0"/>
              </a:spcAft>
              <a:buSzPts val="1600"/>
              <a:buChar char="●"/>
            </a:pPr>
            <a:r>
              <a:rPr lang="en"/>
              <a:t>What are the requirements for protecting student information?</a:t>
            </a:r>
            <a:endParaRPr/>
          </a:p>
          <a:p>
            <a:pPr indent="-330200" lvl="0" marL="457200" rtl="0" algn="l">
              <a:spcBef>
                <a:spcPts val="0"/>
              </a:spcBef>
              <a:spcAft>
                <a:spcPts val="0"/>
              </a:spcAft>
              <a:buSzPts val="1600"/>
              <a:buChar char="●"/>
            </a:pPr>
            <a:r>
              <a:rPr lang="en"/>
              <a:t>Why is it important to aggregate and disaggregate data?</a:t>
            </a:r>
            <a:endParaRPr/>
          </a:p>
          <a:p>
            <a:pPr indent="-330200" lvl="0" marL="457200" rtl="0" algn="l">
              <a:spcBef>
                <a:spcPts val="0"/>
              </a:spcBef>
              <a:spcAft>
                <a:spcPts val="0"/>
              </a:spcAft>
              <a:buSzPts val="1600"/>
              <a:buChar char="●"/>
            </a:pPr>
            <a:r>
              <a:rPr lang="en"/>
              <a:t>What are ways to report data if data does not meet minimum n-count thresholds?</a:t>
            </a:r>
            <a:endParaRPr/>
          </a:p>
        </p:txBody>
      </p:sp>
      <p:sp>
        <p:nvSpPr>
          <p:cNvPr id="306" name="Google Shape;306;p39"/>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Objectives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0"/>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Protecting Student Personally Identifiable Information (PII)</a:t>
            </a:r>
            <a:endParaRPr/>
          </a:p>
        </p:txBody>
      </p:sp>
      <p:sp>
        <p:nvSpPr>
          <p:cNvPr id="312" name="Google Shape;312;p40"/>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In the Unified Improvement Plan (UIP), you’ll d</a:t>
            </a:r>
            <a:r>
              <a:rPr lang="en"/>
              <a:t>escribe historical and recent state and local data to understand the current state of your school.</a:t>
            </a:r>
            <a:endParaRPr/>
          </a:p>
          <a:p>
            <a:pPr indent="0" lvl="0" marL="0" rtl="0" algn="l">
              <a:spcBef>
                <a:spcPts val="1200"/>
              </a:spcBef>
              <a:spcAft>
                <a:spcPts val="0"/>
              </a:spcAft>
              <a:buNone/>
            </a:pPr>
            <a:r>
              <a:rPr lang="en"/>
              <a:t>Make sure that the numbers included in your data are not too small that the public can determine information about individual students. </a:t>
            </a:r>
            <a:endParaRPr/>
          </a:p>
          <a:p>
            <a:pPr indent="0" lvl="0" marL="0" rtl="0" algn="l">
              <a:spcBef>
                <a:spcPts val="1200"/>
              </a:spcBef>
              <a:spcAft>
                <a:spcPts val="0"/>
              </a:spcAft>
              <a:buNone/>
            </a:pPr>
            <a:r>
              <a:rPr lang="en"/>
              <a:t>The Family Educational Rights and Privacy Act (FERPA) prohibits any disclosure of PII derived from education records. </a:t>
            </a:r>
            <a:endParaRPr/>
          </a:p>
          <a:p>
            <a:pPr indent="0" lvl="0" marL="0" rtl="0" algn="l">
              <a:spcBef>
                <a:spcPts val="1200"/>
              </a:spcBef>
              <a:spcAft>
                <a:spcPts val="1200"/>
              </a:spcAft>
              <a:buNone/>
            </a:pPr>
            <a:r>
              <a:rPr b="1" lang="en">
                <a:solidFill>
                  <a:schemeClr val="accent1"/>
                </a:solidFill>
              </a:rPr>
              <a:t>When reporting small student groups, </a:t>
            </a:r>
            <a:r>
              <a:rPr b="1" i="1" lang="en">
                <a:solidFill>
                  <a:schemeClr val="accent1"/>
                </a:solidFill>
              </a:rPr>
              <a:t>protecting student identity must always take priority. </a:t>
            </a:r>
            <a:endParaRPr b="1">
              <a:solidFill>
                <a:schemeClr val="accent1"/>
              </a:solidFill>
            </a:endParaRPr>
          </a:p>
        </p:txBody>
      </p:sp>
      <p:sp>
        <p:nvSpPr>
          <p:cNvPr id="313" name="Google Shape;313;p40"/>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animEffect filter="fade" transition="in">
                                      <p:cBhvr>
                                        <p:cTn dur="1000"/>
                                        <p:tgtEl>
                                          <p:spTgt spid="3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1" st="1"/>
                                            </p:txEl>
                                          </p:spTgt>
                                        </p:tgtEl>
                                        <p:attrNameLst>
                                          <p:attrName>style.visibility</p:attrName>
                                        </p:attrNameLst>
                                      </p:cBhvr>
                                      <p:to>
                                        <p:strVal val="visible"/>
                                      </p:to>
                                    </p:set>
                                    <p:animEffect filter="fade" transition="in">
                                      <p:cBhvr>
                                        <p:cTn dur="1000"/>
                                        <p:tgtEl>
                                          <p:spTgt spid="3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2" st="2"/>
                                            </p:txEl>
                                          </p:spTgt>
                                        </p:tgtEl>
                                        <p:attrNameLst>
                                          <p:attrName>style.visibility</p:attrName>
                                        </p:attrNameLst>
                                      </p:cBhvr>
                                      <p:to>
                                        <p:strVal val="visible"/>
                                      </p:to>
                                    </p:set>
                                    <p:animEffect filter="fade" transition="in">
                                      <p:cBhvr>
                                        <p:cTn dur="1000"/>
                                        <p:tgtEl>
                                          <p:spTgt spid="3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3" st="3"/>
                                            </p:txEl>
                                          </p:spTgt>
                                        </p:tgtEl>
                                        <p:attrNameLst>
                                          <p:attrName>style.visibility</p:attrName>
                                        </p:attrNameLst>
                                      </p:cBhvr>
                                      <p:to>
                                        <p:strVal val="visible"/>
                                      </p:to>
                                    </p:set>
                                    <p:animEffect filter="fade" transition="in">
                                      <p:cBhvr>
                                        <p:cTn dur="1000"/>
                                        <p:tgtEl>
                                          <p:spTgt spid="31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1"/>
          <p:cNvSpPr txBox="1"/>
          <p:nvPr>
            <p:ph idx="1" type="body"/>
          </p:nvPr>
        </p:nvSpPr>
        <p:spPr>
          <a:xfrm>
            <a:off x="457200" y="1143000"/>
            <a:ext cx="3776400" cy="3191700"/>
          </a:xfrm>
          <a:prstGeom prst="rect">
            <a:avLst/>
          </a:prstGeom>
        </p:spPr>
        <p:txBody>
          <a:bodyPr anchorCtr="0" anchor="t" bIns="0" lIns="0" spcFirstLastPara="1" rIns="0" wrap="square" tIns="0">
            <a:normAutofit fontScale="92500" lnSpcReduction="20000"/>
          </a:bodyPr>
          <a:lstStyle/>
          <a:p>
            <a:pPr indent="0" lvl="0" marL="0" rtl="0" algn="l">
              <a:spcBef>
                <a:spcPts val="0"/>
              </a:spcBef>
              <a:spcAft>
                <a:spcPts val="0"/>
              </a:spcAft>
              <a:buNone/>
            </a:pPr>
            <a:r>
              <a:rPr lang="en"/>
              <a:t>When reporting data in a public document, consider:</a:t>
            </a:r>
            <a:endParaRPr/>
          </a:p>
          <a:p>
            <a:pPr indent="-334327" lvl="0" marL="457200" rtl="0" algn="l">
              <a:spcBef>
                <a:spcPts val="1200"/>
              </a:spcBef>
              <a:spcAft>
                <a:spcPts val="0"/>
              </a:spcAft>
              <a:buSzPct val="100000"/>
              <a:buChar char="●"/>
            </a:pPr>
            <a:r>
              <a:rPr lang="en"/>
              <a:t>Including </a:t>
            </a:r>
            <a:r>
              <a:rPr b="1" lang="en"/>
              <a:t>achievement</a:t>
            </a:r>
            <a:r>
              <a:rPr lang="en"/>
              <a:t> </a:t>
            </a:r>
            <a:r>
              <a:rPr b="1" lang="en"/>
              <a:t>data</a:t>
            </a:r>
            <a:r>
              <a:rPr lang="en"/>
              <a:t> with student counts of </a:t>
            </a:r>
            <a:r>
              <a:rPr lang="en"/>
              <a:t>more than </a:t>
            </a:r>
            <a:r>
              <a:rPr lang="en"/>
              <a:t>16 </a:t>
            </a:r>
            <a:endParaRPr/>
          </a:p>
          <a:p>
            <a:pPr indent="-334327" lvl="0" marL="457200" rtl="0" algn="l">
              <a:spcBef>
                <a:spcPts val="0"/>
              </a:spcBef>
              <a:spcAft>
                <a:spcPts val="0"/>
              </a:spcAft>
              <a:buSzPct val="100000"/>
              <a:buChar char="●"/>
            </a:pPr>
            <a:r>
              <a:rPr lang="en"/>
              <a:t>Including </a:t>
            </a:r>
            <a:r>
              <a:rPr b="1" lang="en"/>
              <a:t>g</a:t>
            </a:r>
            <a:r>
              <a:rPr b="1" lang="en"/>
              <a:t>rowth</a:t>
            </a:r>
            <a:r>
              <a:rPr lang="en"/>
              <a:t> </a:t>
            </a:r>
            <a:r>
              <a:rPr b="1" lang="en"/>
              <a:t>data</a:t>
            </a:r>
            <a:r>
              <a:rPr lang="en"/>
              <a:t> with student counts of more than 20 </a:t>
            </a:r>
            <a:endParaRPr/>
          </a:p>
          <a:p>
            <a:pPr indent="-334327" lvl="0" marL="457200" rtl="0" algn="l">
              <a:spcBef>
                <a:spcPts val="0"/>
              </a:spcBef>
              <a:spcAft>
                <a:spcPts val="0"/>
              </a:spcAft>
              <a:buSzPct val="100000"/>
              <a:buChar char="●"/>
            </a:pPr>
            <a:r>
              <a:rPr b="1" lang="en"/>
              <a:t>Aggregating data </a:t>
            </a:r>
            <a:r>
              <a:rPr lang="en"/>
              <a:t>across grade levels or years when data is too small to be publicly reported</a:t>
            </a:r>
            <a:endParaRPr/>
          </a:p>
          <a:p>
            <a:pPr indent="0" lvl="0" marL="0" rtl="0" algn="l">
              <a:spcBef>
                <a:spcPts val="1200"/>
              </a:spcBef>
              <a:spcAft>
                <a:spcPts val="1200"/>
              </a:spcAft>
              <a:buNone/>
            </a:pPr>
            <a:r>
              <a:rPr lang="en"/>
              <a:t>Local districts may have </a:t>
            </a:r>
            <a:r>
              <a:rPr lang="en"/>
              <a:t>different</a:t>
            </a:r>
            <a:r>
              <a:rPr lang="en"/>
              <a:t> policies or approaches to reporting small Ns.</a:t>
            </a:r>
            <a:endParaRPr/>
          </a:p>
        </p:txBody>
      </p:sp>
      <p:sp>
        <p:nvSpPr>
          <p:cNvPr id="319" name="Google Shape;319;p41"/>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20" name="Google Shape;320;p41"/>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Considerations for Reporting Data Publicly</a:t>
            </a:r>
            <a:endParaRPr/>
          </a:p>
        </p:txBody>
      </p:sp>
      <p:pic>
        <p:nvPicPr>
          <p:cNvPr id="321" name="Google Shape;321;p41"/>
          <p:cNvPicPr preferRelativeResize="0"/>
          <p:nvPr>
            <p:ph idx="2" type="pic"/>
          </p:nvPr>
        </p:nvPicPr>
        <p:blipFill rotWithShape="1">
          <a:blip r:embed="rId3">
            <a:alphaModFix/>
          </a:blip>
          <a:srcRect b="0" l="6926" r="6918" t="0"/>
          <a:stretch/>
        </p:blipFill>
        <p:spPr>
          <a:xfrm>
            <a:off x="5556750" y="989400"/>
            <a:ext cx="3516899" cy="4082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2"/>
          <p:cNvSpPr txBox="1"/>
          <p:nvPr>
            <p:ph idx="4" type="title"/>
          </p:nvPr>
        </p:nvSpPr>
        <p:spPr>
          <a:xfrm>
            <a:off x="329300" y="1047150"/>
            <a:ext cx="3982200" cy="369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232C67"/>
                </a:solidFill>
              </a:rPr>
              <a:t>Protecting Student PII Example</a:t>
            </a:r>
            <a:endParaRPr>
              <a:solidFill>
                <a:srgbClr val="232C67"/>
              </a:solidFill>
            </a:endParaRPr>
          </a:p>
        </p:txBody>
      </p:sp>
      <p:sp>
        <p:nvSpPr>
          <p:cNvPr id="327" name="Google Shape;327;p42"/>
          <p:cNvSpPr txBox="1"/>
          <p:nvPr>
            <p:ph idx="2" type="body"/>
          </p:nvPr>
        </p:nvSpPr>
        <p:spPr>
          <a:xfrm>
            <a:off x="4832400" y="1448875"/>
            <a:ext cx="3999900" cy="2882400"/>
          </a:xfrm>
          <a:prstGeom prst="rect">
            <a:avLst/>
          </a:prstGeom>
        </p:spPr>
        <p:txBody>
          <a:bodyPr anchorCtr="0" anchor="t" bIns="0" lIns="0" spcFirstLastPara="1" rIns="0" wrap="square" tIns="0">
            <a:normAutofit/>
          </a:bodyPr>
          <a:lstStyle/>
          <a:p>
            <a:pPr indent="0" lvl="0" marL="0" rtl="0" algn="l">
              <a:spcBef>
                <a:spcPts val="0"/>
              </a:spcBef>
              <a:spcAft>
                <a:spcPts val="0"/>
              </a:spcAft>
              <a:buClr>
                <a:schemeClr val="dk1"/>
              </a:buClr>
              <a:buSzPts val="1100"/>
              <a:buFont typeface="Arial"/>
              <a:buNone/>
            </a:pPr>
            <a:r>
              <a:rPr lang="en" sz="1500"/>
              <a:t>D</a:t>
            </a:r>
            <a:r>
              <a:rPr lang="en" sz="1500"/>
              <a:t>escribe general trends instead of performance levels. Example: “FRL students are performing below non-FRL students in the 3rd grade.”</a:t>
            </a:r>
            <a:endParaRPr sz="1500"/>
          </a:p>
          <a:p>
            <a:pPr indent="0" lvl="0" marL="0" rtl="0" algn="l">
              <a:spcBef>
                <a:spcPts val="1200"/>
              </a:spcBef>
              <a:spcAft>
                <a:spcPts val="1200"/>
              </a:spcAft>
              <a:buNone/>
            </a:pPr>
            <a:r>
              <a:rPr lang="en" sz="1500"/>
              <a:t>Consider reporting FRL student performance across multiple grade levels or multiple years. </a:t>
            </a:r>
            <a:r>
              <a:rPr b="1" lang="en" sz="1500">
                <a:solidFill>
                  <a:schemeClr val="accent1"/>
                </a:solidFill>
              </a:rPr>
              <a:t>This is an example of reporting aggregate data to understand the performance of a disaggregated student group.</a:t>
            </a:r>
            <a:endParaRPr b="1" sz="1500">
              <a:solidFill>
                <a:schemeClr val="accent1"/>
              </a:solidFill>
            </a:endParaRPr>
          </a:p>
        </p:txBody>
      </p:sp>
      <p:sp>
        <p:nvSpPr>
          <p:cNvPr id="328" name="Google Shape;328;p42"/>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29" name="Google Shape;329;p4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0" name="Google Shape;330;p42"/>
          <p:cNvSpPr txBox="1"/>
          <p:nvPr>
            <p:ph idx="1" type="body"/>
          </p:nvPr>
        </p:nvSpPr>
        <p:spPr>
          <a:xfrm>
            <a:off x="311700" y="1448875"/>
            <a:ext cx="3999900" cy="28824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500"/>
              <a:t>You want to report performance for students eligible for free or reduced price lunch (FRL) in 3rd grade English Language Arts in your UIP.</a:t>
            </a:r>
            <a:endParaRPr sz="1500"/>
          </a:p>
          <a:p>
            <a:pPr indent="0" lvl="0" marL="0" rtl="0" algn="l">
              <a:spcBef>
                <a:spcPts val="1200"/>
              </a:spcBef>
              <a:spcAft>
                <a:spcPts val="0"/>
              </a:spcAft>
              <a:buClr>
                <a:schemeClr val="dk1"/>
              </a:buClr>
              <a:buSzPts val="1100"/>
              <a:buFont typeface="Arial"/>
              <a:buNone/>
            </a:pPr>
            <a:r>
              <a:rPr lang="en" sz="1500"/>
              <a:t>You have 16 FRL students in 3rd grade. You report that </a:t>
            </a:r>
            <a:r>
              <a:rPr b="1" lang="en" sz="1500"/>
              <a:t>100% </a:t>
            </a:r>
            <a:r>
              <a:rPr lang="en" sz="1500"/>
              <a:t>of</a:t>
            </a:r>
            <a:r>
              <a:rPr b="1" lang="en" sz="1500"/>
              <a:t> </a:t>
            </a:r>
            <a:r>
              <a:rPr lang="en" sz="1500"/>
              <a:t>FRL students in 3rd grade were partially meeting expectations. </a:t>
            </a:r>
            <a:endParaRPr sz="1500"/>
          </a:p>
          <a:p>
            <a:pPr indent="0" lvl="0" marL="0" rtl="0" algn="l">
              <a:spcBef>
                <a:spcPts val="1200"/>
              </a:spcBef>
              <a:spcAft>
                <a:spcPts val="1200"/>
              </a:spcAft>
              <a:buClr>
                <a:schemeClr val="dk1"/>
              </a:buClr>
              <a:buSzPts val="1100"/>
              <a:buFont typeface="Arial"/>
              <a:buNone/>
            </a:pPr>
            <a:r>
              <a:rPr b="1" lang="en" sz="1500">
                <a:solidFill>
                  <a:schemeClr val="accent1"/>
                </a:solidFill>
              </a:rPr>
              <a:t>Even though the data is above minimum reporting requirements, </a:t>
            </a:r>
            <a:r>
              <a:rPr b="1" i="1" lang="en" sz="1500">
                <a:solidFill>
                  <a:schemeClr val="accent1"/>
                </a:solidFill>
              </a:rPr>
              <a:t>someone can still determine information about an individual student.</a:t>
            </a:r>
            <a:endParaRPr i="1" sz="1500"/>
          </a:p>
        </p:txBody>
      </p:sp>
      <p:sp>
        <p:nvSpPr>
          <p:cNvPr id="331" name="Google Shape;331;p42"/>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solidFill>
                  <a:schemeClr val="lt1"/>
                </a:solidFill>
              </a:rPr>
              <a:t>Protecting Student PII Example</a:t>
            </a:r>
            <a:endParaRPr/>
          </a:p>
        </p:txBody>
      </p:sp>
      <p:sp>
        <p:nvSpPr>
          <p:cNvPr id="332" name="Google Shape;332;p42"/>
          <p:cNvSpPr txBox="1"/>
          <p:nvPr>
            <p:ph idx="5" type="title"/>
          </p:nvPr>
        </p:nvSpPr>
        <p:spPr>
          <a:xfrm>
            <a:off x="4841250" y="1047150"/>
            <a:ext cx="3982200" cy="369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Solutions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3"/>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38" name="Google Shape;338;p43"/>
          <p:cNvSpPr txBox="1"/>
          <p:nvPr>
            <p:ph idx="1" type="body"/>
          </p:nvPr>
        </p:nvSpPr>
        <p:spPr>
          <a:xfrm>
            <a:off x="457200" y="1143000"/>
            <a:ext cx="8520600" cy="3191700"/>
          </a:xfrm>
          <a:prstGeom prst="rect">
            <a:avLst/>
          </a:prstGeom>
        </p:spPr>
        <p:txBody>
          <a:bodyPr anchorCtr="0" anchor="t" bIns="0" lIns="0" spcFirstLastPara="1" rIns="0" wrap="square" tIns="0">
            <a:normAutofit lnSpcReduction="20000"/>
          </a:bodyPr>
          <a:lstStyle/>
          <a:p>
            <a:pPr indent="0" lvl="0" marL="0" rtl="0" algn="l">
              <a:spcBef>
                <a:spcPts val="0"/>
              </a:spcBef>
              <a:spcAft>
                <a:spcPts val="0"/>
              </a:spcAft>
              <a:buNone/>
            </a:pPr>
            <a:r>
              <a:rPr b="1" lang="en">
                <a:solidFill>
                  <a:schemeClr val="accent1"/>
                </a:solidFill>
              </a:rPr>
              <a:t>Aggregate data creates larger n-counts to demonstrate meaningful patterns that can be publicly reported. </a:t>
            </a:r>
            <a:endParaRPr b="1">
              <a:solidFill>
                <a:schemeClr val="accent1"/>
              </a:solidFill>
            </a:endParaRPr>
          </a:p>
          <a:p>
            <a:pPr indent="0" lvl="0" marL="0" rtl="0" algn="l">
              <a:spcBef>
                <a:spcPts val="1200"/>
              </a:spcBef>
              <a:spcAft>
                <a:spcPts val="0"/>
              </a:spcAft>
              <a:buNone/>
            </a:pPr>
            <a:r>
              <a:rPr lang="en"/>
              <a:t>Small Ns are common when disaggregating data to focus on particular student groups (ex: FRL eligible, students with disabilities, racial/ethnic groups, multilingual learners, gifted students, etc.). </a:t>
            </a:r>
            <a:r>
              <a:rPr b="1" lang="en">
                <a:solidFill>
                  <a:schemeClr val="accent1"/>
                </a:solidFill>
              </a:rPr>
              <a:t>Reporting disaggregated data is crucial to ensure all students are being equitably served.</a:t>
            </a:r>
            <a:endParaRPr b="1">
              <a:solidFill>
                <a:schemeClr val="accent1"/>
              </a:solidFill>
            </a:endParaRPr>
          </a:p>
          <a:p>
            <a:pPr indent="0" lvl="0" marL="0" rtl="0" algn="l">
              <a:spcBef>
                <a:spcPts val="1200"/>
              </a:spcBef>
              <a:spcAft>
                <a:spcPts val="0"/>
              </a:spcAft>
              <a:buNone/>
            </a:pPr>
            <a:r>
              <a:rPr lang="en"/>
              <a:t>Aggregate your small N disaggregated data to:</a:t>
            </a:r>
            <a:endParaRPr/>
          </a:p>
          <a:p>
            <a:pPr indent="-330200" lvl="0" marL="457200" rtl="0" algn="l">
              <a:spcBef>
                <a:spcPts val="1200"/>
              </a:spcBef>
              <a:spcAft>
                <a:spcPts val="0"/>
              </a:spcAft>
              <a:buSzPts val="1600"/>
              <a:buChar char="●"/>
            </a:pPr>
            <a:r>
              <a:rPr lang="en"/>
              <a:t>I</a:t>
            </a:r>
            <a:r>
              <a:rPr lang="en"/>
              <a:t>lluminate potential inequities </a:t>
            </a:r>
            <a:r>
              <a:rPr lang="en"/>
              <a:t>that</a:t>
            </a:r>
            <a:r>
              <a:rPr lang="en"/>
              <a:t> would </a:t>
            </a:r>
            <a:r>
              <a:rPr lang="en"/>
              <a:t>otherwise</a:t>
            </a:r>
            <a:r>
              <a:rPr lang="en"/>
              <a:t> be obscured. </a:t>
            </a:r>
            <a:endParaRPr/>
          </a:p>
          <a:p>
            <a:pPr indent="-330200" lvl="0" marL="457200" rtl="0" algn="l">
              <a:spcBef>
                <a:spcPts val="0"/>
              </a:spcBef>
              <a:spcAft>
                <a:spcPts val="0"/>
              </a:spcAft>
              <a:buSzPts val="1600"/>
              <a:buChar char="●"/>
            </a:pPr>
            <a:r>
              <a:rPr lang="en"/>
              <a:t>Enrich analysis and identify areas for targeted intervention and improvement.</a:t>
            </a:r>
            <a:endParaRPr/>
          </a:p>
          <a:p>
            <a:pPr indent="-330200" lvl="0" marL="457200" rtl="0" algn="l">
              <a:spcBef>
                <a:spcPts val="0"/>
              </a:spcBef>
              <a:spcAft>
                <a:spcPts val="0"/>
              </a:spcAft>
              <a:buSzPts val="1600"/>
              <a:buChar char="●"/>
            </a:pPr>
            <a:r>
              <a:rPr lang="en"/>
              <a:t>Use in response to state or federal requirements. </a:t>
            </a:r>
            <a:endParaRPr/>
          </a:p>
        </p:txBody>
      </p:sp>
      <p:sp>
        <p:nvSpPr>
          <p:cNvPr id="339" name="Google Shape;339;p43"/>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Why aggregate data for analysis and public reporting?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animEffect filter="fade" transition="in">
                                      <p:cBhvr>
                                        <p:cTn dur="1000"/>
                                        <p:tgtEl>
                                          <p:spTgt spid="3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1" st="1"/>
                                            </p:txEl>
                                          </p:spTgt>
                                        </p:tgtEl>
                                        <p:attrNameLst>
                                          <p:attrName>style.visibility</p:attrName>
                                        </p:attrNameLst>
                                      </p:cBhvr>
                                      <p:to>
                                        <p:strVal val="visible"/>
                                      </p:to>
                                    </p:set>
                                    <p:animEffect filter="fade" transition="in">
                                      <p:cBhvr>
                                        <p:cTn dur="1000"/>
                                        <p:tgtEl>
                                          <p:spTgt spid="3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2" st="2"/>
                                            </p:txEl>
                                          </p:spTgt>
                                        </p:tgtEl>
                                        <p:attrNameLst>
                                          <p:attrName>style.visibility</p:attrName>
                                        </p:attrNameLst>
                                      </p:cBhvr>
                                      <p:to>
                                        <p:strVal val="visible"/>
                                      </p:to>
                                    </p:set>
                                    <p:animEffect filter="fade" transition="in">
                                      <p:cBhvr>
                                        <p:cTn dur="1000"/>
                                        <p:tgtEl>
                                          <p:spTgt spid="3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3" st="3"/>
                                            </p:txEl>
                                          </p:spTgt>
                                        </p:tgtEl>
                                        <p:attrNameLst>
                                          <p:attrName>style.visibility</p:attrName>
                                        </p:attrNameLst>
                                      </p:cBhvr>
                                      <p:to>
                                        <p:strVal val="visible"/>
                                      </p:to>
                                    </p:set>
                                    <p:animEffect filter="fade" transition="in">
                                      <p:cBhvr>
                                        <p:cTn dur="1000"/>
                                        <p:tgtEl>
                                          <p:spTgt spid="3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4" st="4"/>
                                            </p:txEl>
                                          </p:spTgt>
                                        </p:tgtEl>
                                        <p:attrNameLst>
                                          <p:attrName>style.visibility</p:attrName>
                                        </p:attrNameLst>
                                      </p:cBhvr>
                                      <p:to>
                                        <p:strVal val="visible"/>
                                      </p:to>
                                    </p:set>
                                    <p:animEffect filter="fade" transition="in">
                                      <p:cBhvr>
                                        <p:cTn dur="1000"/>
                                        <p:tgtEl>
                                          <p:spTgt spid="3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5" st="5"/>
                                            </p:txEl>
                                          </p:spTgt>
                                        </p:tgtEl>
                                        <p:attrNameLst>
                                          <p:attrName>style.visibility</p:attrName>
                                        </p:attrNameLst>
                                      </p:cBhvr>
                                      <p:to>
                                        <p:strVal val="visible"/>
                                      </p:to>
                                    </p:set>
                                    <p:animEffect filter="fade" transition="in">
                                      <p:cBhvr>
                                        <p:cTn dur="1000"/>
                                        <p:tgtEl>
                                          <p:spTgt spid="33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4"/>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45" name="Google Shape;345;p44"/>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Examples of Aggregating Data for Analysis and Public Reporting</a:t>
            </a:r>
            <a:endParaRPr/>
          </a:p>
        </p:txBody>
      </p:sp>
      <p:graphicFrame>
        <p:nvGraphicFramePr>
          <p:cNvPr id="346" name="Google Shape;346;p44"/>
          <p:cNvGraphicFramePr/>
          <p:nvPr/>
        </p:nvGraphicFramePr>
        <p:xfrm>
          <a:off x="311700" y="1073780"/>
          <a:ext cx="3000000" cy="3000000"/>
        </p:xfrm>
        <a:graphic>
          <a:graphicData uri="http://schemas.openxmlformats.org/drawingml/2006/table">
            <a:tbl>
              <a:tblPr>
                <a:noFill/>
                <a:tableStyleId>{C030F64B-4548-40D3-A866-A0BBC2F086BF}</a:tableStyleId>
              </a:tblPr>
              <a:tblGrid>
                <a:gridCol w="2531400"/>
                <a:gridCol w="3149000"/>
                <a:gridCol w="2840200"/>
              </a:tblGrid>
              <a:tr h="561775">
                <a:tc gridSpan="3">
                  <a:txBody>
                    <a:bodyPr/>
                    <a:lstStyle/>
                    <a:p>
                      <a:pPr indent="0" lvl="0" marL="0" rtl="0" algn="ctr">
                        <a:spcBef>
                          <a:spcPts val="0"/>
                        </a:spcBef>
                        <a:spcAft>
                          <a:spcPts val="0"/>
                        </a:spcAft>
                        <a:buNone/>
                      </a:pPr>
                      <a:r>
                        <a:rPr b="1" lang="en" sz="1200">
                          <a:solidFill>
                            <a:schemeClr val="lt1"/>
                          </a:solidFill>
                        </a:rPr>
                        <a:t>Scenario: </a:t>
                      </a:r>
                      <a:endParaRPr b="1" sz="1200">
                        <a:solidFill>
                          <a:schemeClr val="lt1"/>
                        </a:solidFill>
                      </a:endParaRPr>
                    </a:p>
                    <a:p>
                      <a:pPr indent="0" lvl="0" marL="0" rtl="0" algn="ctr">
                        <a:spcBef>
                          <a:spcPts val="0"/>
                        </a:spcBef>
                        <a:spcAft>
                          <a:spcPts val="0"/>
                        </a:spcAft>
                        <a:buNone/>
                      </a:pPr>
                      <a:r>
                        <a:rPr lang="en" sz="1200">
                          <a:solidFill>
                            <a:schemeClr val="lt1"/>
                          </a:solidFill>
                        </a:rPr>
                        <a:t>Student counts for students with disabilities (SWDs) in 4th grade are too low to be publicly reported (n=10) in the UIP. </a:t>
                      </a:r>
                      <a:endParaRPr sz="1200">
                        <a:solidFill>
                          <a:schemeClr val="lt1"/>
                        </a:solidFill>
                      </a:endParaRPr>
                    </a:p>
                  </a:txBody>
                  <a:tcPr marT="91425" marB="91425" marR="91425" marL="91425">
                    <a:solidFill>
                      <a:schemeClr val="accent1"/>
                    </a:solidFill>
                  </a:tcPr>
                </a:tc>
                <a:tc hMerge="1"/>
                <a:tc hMerge="1"/>
              </a:tr>
              <a:tr h="390100">
                <a:tc>
                  <a:txBody>
                    <a:bodyPr/>
                    <a:lstStyle/>
                    <a:p>
                      <a:pPr indent="0" lvl="0" marL="0" rtl="0" algn="ctr">
                        <a:spcBef>
                          <a:spcPts val="0"/>
                        </a:spcBef>
                        <a:spcAft>
                          <a:spcPts val="0"/>
                        </a:spcAft>
                        <a:buNone/>
                      </a:pPr>
                      <a:r>
                        <a:rPr b="1" lang="en" sz="1300"/>
                        <a:t>Type of Aggregation</a:t>
                      </a:r>
                      <a:endParaRPr b="1" sz="1300"/>
                    </a:p>
                  </a:txBody>
                  <a:tcPr marT="91425" marB="91425" marR="91425" marL="91425" anchor="ctr">
                    <a:solidFill>
                      <a:srgbClr val="A9D9DF"/>
                    </a:solidFill>
                  </a:tcPr>
                </a:tc>
                <a:tc>
                  <a:txBody>
                    <a:bodyPr/>
                    <a:lstStyle/>
                    <a:p>
                      <a:pPr indent="0" lvl="0" marL="0" rtl="0" algn="ctr">
                        <a:spcBef>
                          <a:spcPts val="0"/>
                        </a:spcBef>
                        <a:spcAft>
                          <a:spcPts val="0"/>
                        </a:spcAft>
                        <a:buNone/>
                      </a:pPr>
                      <a:r>
                        <a:rPr b="1" lang="en" sz="1300"/>
                        <a:t>Sample Approach</a:t>
                      </a:r>
                      <a:endParaRPr b="1" sz="1300"/>
                    </a:p>
                  </a:txBody>
                  <a:tcPr marT="91425" marB="91425" marR="91425" marL="91425" anchor="ctr">
                    <a:solidFill>
                      <a:srgbClr val="A9D9DF"/>
                    </a:solidFill>
                  </a:tcPr>
                </a:tc>
                <a:tc>
                  <a:txBody>
                    <a:bodyPr/>
                    <a:lstStyle/>
                    <a:p>
                      <a:pPr indent="0" lvl="0" marL="0" rtl="0" algn="ctr">
                        <a:spcBef>
                          <a:spcPts val="0"/>
                        </a:spcBef>
                        <a:spcAft>
                          <a:spcPts val="0"/>
                        </a:spcAft>
                        <a:buNone/>
                      </a:pPr>
                      <a:r>
                        <a:rPr b="1" lang="en" sz="1300"/>
                        <a:t>Example</a:t>
                      </a:r>
                      <a:endParaRPr b="1" sz="1300"/>
                    </a:p>
                  </a:txBody>
                  <a:tcPr marT="91425" marB="91425" marR="91425" marL="91425" anchor="ctr">
                    <a:solidFill>
                      <a:srgbClr val="A9D9DF"/>
                    </a:solidFill>
                  </a:tcPr>
                </a:tc>
              </a:tr>
              <a:tr h="936300">
                <a:tc>
                  <a:txBody>
                    <a:bodyPr/>
                    <a:lstStyle/>
                    <a:p>
                      <a:pPr indent="0" lvl="0" marL="0" rtl="0" algn="l">
                        <a:spcBef>
                          <a:spcPts val="0"/>
                        </a:spcBef>
                        <a:spcAft>
                          <a:spcPts val="0"/>
                        </a:spcAft>
                        <a:buNone/>
                      </a:pPr>
                      <a:r>
                        <a:rPr i="1" lang="en" sz="1200"/>
                        <a:t>Aggregate into single grade level.</a:t>
                      </a:r>
                      <a:endParaRPr i="1" sz="1200"/>
                    </a:p>
                  </a:txBody>
                  <a:tcPr marT="91425" marB="91425" marR="91425" marL="91425"/>
                </a:tc>
                <a:tc>
                  <a:txBody>
                    <a:bodyPr/>
                    <a:lstStyle/>
                    <a:p>
                      <a:pPr indent="0" lvl="0" marL="0" rtl="0" algn="l">
                        <a:spcBef>
                          <a:spcPts val="0"/>
                        </a:spcBef>
                        <a:spcAft>
                          <a:spcPts val="0"/>
                        </a:spcAft>
                        <a:buNone/>
                      </a:pPr>
                      <a:r>
                        <a:rPr lang="en" sz="1200"/>
                        <a:t>If a school or district has multiple 4th grade classes, combine the groups of SWDs in 4th grade across the school or system.</a:t>
                      </a:r>
                      <a:endParaRPr sz="1200"/>
                    </a:p>
                  </a:txBody>
                  <a:tcPr marT="91425" marB="91425" marR="91425" marL="91425"/>
                </a:tc>
                <a:tc>
                  <a:txBody>
                    <a:bodyPr/>
                    <a:lstStyle/>
                    <a:p>
                      <a:pPr indent="0" lvl="0" marL="0" rtl="0" algn="l">
                        <a:spcBef>
                          <a:spcPts val="0"/>
                        </a:spcBef>
                        <a:spcAft>
                          <a:spcPts val="0"/>
                        </a:spcAft>
                        <a:buNone/>
                      </a:pPr>
                      <a:r>
                        <a:rPr lang="en" sz="1200"/>
                        <a:t>Across the school, math growth for SWDs in 4th grade was 10 percentile points below student growth in the 4th grade overall.</a:t>
                      </a:r>
                      <a:endParaRPr sz="1200"/>
                    </a:p>
                  </a:txBody>
                  <a:tcPr marT="91425" marB="91425" marR="91425" marL="91425"/>
                </a:tc>
              </a:tr>
              <a:tr h="749025">
                <a:tc>
                  <a:txBody>
                    <a:bodyPr/>
                    <a:lstStyle/>
                    <a:p>
                      <a:pPr indent="0" lvl="0" marL="0" rtl="0" algn="l">
                        <a:spcBef>
                          <a:spcPts val="0"/>
                        </a:spcBef>
                        <a:spcAft>
                          <a:spcPts val="0"/>
                        </a:spcAft>
                        <a:buNone/>
                      </a:pPr>
                      <a:r>
                        <a:rPr i="1" lang="en" sz="1200"/>
                        <a:t>Aggregate into multiple grade levels or class levels.</a:t>
                      </a:r>
                      <a:endParaRPr i="1" sz="1200"/>
                    </a:p>
                  </a:txBody>
                  <a:tcPr marT="91425" marB="91425" marR="91425" marL="91425"/>
                </a:tc>
                <a:tc>
                  <a:txBody>
                    <a:bodyPr/>
                    <a:lstStyle/>
                    <a:p>
                      <a:pPr indent="0" lvl="0" marL="0" rtl="0" algn="l">
                        <a:spcBef>
                          <a:spcPts val="0"/>
                        </a:spcBef>
                        <a:spcAft>
                          <a:spcPts val="0"/>
                        </a:spcAft>
                        <a:buNone/>
                      </a:pPr>
                      <a:r>
                        <a:rPr lang="en" sz="1200"/>
                        <a:t>Combine all SWDs in 4th-5th grade to examine growth trends at the elementary school level. </a:t>
                      </a:r>
                      <a:endParaRPr sz="1200"/>
                    </a:p>
                  </a:txBody>
                  <a:tcPr marT="91425" marB="91425" marR="91425" marL="91425"/>
                </a:tc>
                <a:tc>
                  <a:txBody>
                    <a:bodyPr/>
                    <a:lstStyle/>
                    <a:p>
                      <a:pPr indent="0" lvl="0" marL="0" rtl="0" algn="l">
                        <a:spcBef>
                          <a:spcPts val="0"/>
                        </a:spcBef>
                        <a:spcAft>
                          <a:spcPts val="0"/>
                        </a:spcAft>
                        <a:buNone/>
                      </a:pPr>
                      <a:r>
                        <a:rPr lang="en" sz="1200"/>
                        <a:t>In Math, SWDs in elementary school had an MGP of 35, which is not meeting state expectations.</a:t>
                      </a:r>
                      <a:endParaRPr sz="1200"/>
                    </a:p>
                  </a:txBody>
                  <a:tcPr marT="91425" marB="91425" marR="91425" marL="91425"/>
                </a:tc>
              </a:tr>
              <a:tr h="749025">
                <a:tc>
                  <a:txBody>
                    <a:bodyPr/>
                    <a:lstStyle/>
                    <a:p>
                      <a:pPr indent="0" lvl="0" marL="0" rtl="0" algn="l">
                        <a:spcBef>
                          <a:spcPts val="0"/>
                        </a:spcBef>
                        <a:spcAft>
                          <a:spcPts val="0"/>
                        </a:spcAft>
                        <a:buNone/>
                      </a:pPr>
                      <a:r>
                        <a:rPr i="1" lang="en" sz="1200"/>
                        <a:t>Aggregate across multiple years.</a:t>
                      </a:r>
                      <a:endParaRPr i="1" sz="1200"/>
                    </a:p>
                  </a:txBody>
                  <a:tcPr marT="91425" marB="91425" marR="91425" marL="91425"/>
                </a:tc>
                <a:tc>
                  <a:txBody>
                    <a:bodyPr/>
                    <a:lstStyle/>
                    <a:p>
                      <a:pPr indent="0" lvl="0" marL="0" rtl="0" algn="l">
                        <a:spcBef>
                          <a:spcPts val="0"/>
                        </a:spcBef>
                        <a:spcAft>
                          <a:spcPts val="0"/>
                        </a:spcAft>
                        <a:buNone/>
                      </a:pPr>
                      <a:r>
                        <a:rPr lang="en" sz="1200"/>
                        <a:t>Combine the data for SWDs for multiple consecutive years to look at how successive cohorts have performed.</a:t>
                      </a:r>
                      <a:endParaRPr sz="1200"/>
                    </a:p>
                  </a:txBody>
                  <a:tcPr marT="91425" marB="91425" marR="91425" marL="91425"/>
                </a:tc>
                <a:tc>
                  <a:txBody>
                    <a:bodyPr/>
                    <a:lstStyle/>
                    <a:p>
                      <a:pPr indent="0" lvl="0" marL="0" rtl="0" algn="l">
                        <a:spcBef>
                          <a:spcPts val="0"/>
                        </a:spcBef>
                        <a:spcAft>
                          <a:spcPts val="0"/>
                        </a:spcAft>
                        <a:buNone/>
                      </a:pPr>
                      <a:r>
                        <a:rPr lang="en" sz="1200"/>
                        <a:t>Over the past three years, growth for SWDs has decreased by 10 percentile </a:t>
                      </a:r>
                      <a:r>
                        <a:rPr lang="en" sz="1200"/>
                        <a:t>points.</a:t>
                      </a:r>
                      <a:endParaRPr sz="1200"/>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5"/>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Example of Reporting Data with Small N-Counts</a:t>
            </a:r>
            <a:endParaRPr/>
          </a:p>
        </p:txBody>
      </p:sp>
      <p:sp>
        <p:nvSpPr>
          <p:cNvPr id="352" name="Google Shape;352;p45"/>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53" name="Google Shape;353;p45"/>
          <p:cNvGraphicFramePr/>
          <p:nvPr/>
        </p:nvGraphicFramePr>
        <p:xfrm>
          <a:off x="461388" y="1104000"/>
          <a:ext cx="3000000" cy="3000000"/>
        </p:xfrm>
        <a:graphic>
          <a:graphicData uri="http://schemas.openxmlformats.org/drawingml/2006/table">
            <a:tbl>
              <a:tblPr>
                <a:noFill/>
                <a:tableStyleId>{C030F64B-4548-40D3-A866-A0BBC2F086BF}</a:tableStyleId>
              </a:tblPr>
              <a:tblGrid>
                <a:gridCol w="1192350"/>
                <a:gridCol w="1192350"/>
                <a:gridCol w="1192350"/>
                <a:gridCol w="1192350"/>
                <a:gridCol w="1192350"/>
                <a:gridCol w="1192350"/>
                <a:gridCol w="1192350"/>
              </a:tblGrid>
              <a:tr h="368100">
                <a:tc gridSpan="7">
                  <a:txBody>
                    <a:bodyPr/>
                    <a:lstStyle/>
                    <a:p>
                      <a:pPr indent="0" lvl="0" marL="0" rtl="0" algn="l">
                        <a:spcBef>
                          <a:spcPts val="0"/>
                        </a:spcBef>
                        <a:spcAft>
                          <a:spcPts val="0"/>
                        </a:spcAft>
                        <a:buNone/>
                      </a:pPr>
                      <a:r>
                        <a:rPr lang="en" sz="1200">
                          <a:solidFill>
                            <a:schemeClr val="lt1"/>
                          </a:solidFill>
                        </a:rPr>
                        <a:t>Evidence-Based Reading and Writing (EBRW) - Current Year Mean Scale Scores</a:t>
                      </a:r>
                      <a:endParaRPr sz="1200">
                        <a:solidFill>
                          <a:schemeClr val="lt1"/>
                        </a:solidFill>
                      </a:endParaRPr>
                    </a:p>
                  </a:txBody>
                  <a:tcPr marT="91425" marB="91425" marR="91425" marL="91425">
                    <a:solidFill>
                      <a:schemeClr val="accent1"/>
                    </a:solidFill>
                  </a:tcPr>
                </a:tc>
                <a:tc hMerge="1"/>
                <a:tc hMerge="1"/>
                <a:tc hMerge="1"/>
                <a:tc hMerge="1"/>
                <a:tc hMerge="1"/>
                <a:tc hMerge="1"/>
              </a:tr>
              <a:tr h="566325">
                <a:tc>
                  <a:txBody>
                    <a:bodyPr/>
                    <a:lstStyle/>
                    <a:p>
                      <a:pPr indent="0" lvl="0" marL="0" rtl="0" algn="l">
                        <a:spcBef>
                          <a:spcPts val="0"/>
                        </a:spcBef>
                        <a:spcAft>
                          <a:spcPts val="0"/>
                        </a:spcAft>
                        <a:buNone/>
                      </a:pPr>
                      <a:r>
                        <a:rPr b="1" lang="en" sz="1200"/>
                        <a:t>PSAT/SAT</a:t>
                      </a:r>
                      <a:endParaRPr b="1" sz="1200"/>
                    </a:p>
                  </a:txBody>
                  <a:tcPr marT="91425" marB="91425" marR="91425" marL="91425">
                    <a:solidFill>
                      <a:srgbClr val="A9D9DF"/>
                    </a:solidFill>
                  </a:tcPr>
                </a:tc>
                <a:tc>
                  <a:txBody>
                    <a:bodyPr/>
                    <a:lstStyle/>
                    <a:p>
                      <a:pPr indent="0" lvl="0" marL="0" rtl="0" algn="l">
                        <a:spcBef>
                          <a:spcPts val="0"/>
                        </a:spcBef>
                        <a:spcAft>
                          <a:spcPts val="0"/>
                        </a:spcAft>
                        <a:buNone/>
                      </a:pPr>
                      <a:r>
                        <a:rPr b="1" lang="en" sz="1200"/>
                        <a:t>All Students</a:t>
                      </a:r>
                      <a:endParaRPr b="1" sz="1200"/>
                    </a:p>
                  </a:txBody>
                  <a:tcPr marT="91425" marB="91425" marR="91425" marL="91425">
                    <a:solidFill>
                      <a:srgbClr val="A9D9DF"/>
                    </a:solidFill>
                  </a:tcPr>
                </a:tc>
                <a:tc>
                  <a:txBody>
                    <a:bodyPr/>
                    <a:lstStyle/>
                    <a:p>
                      <a:pPr indent="0" lvl="0" marL="0" rtl="0" algn="l">
                        <a:spcBef>
                          <a:spcPts val="0"/>
                        </a:spcBef>
                        <a:spcAft>
                          <a:spcPts val="0"/>
                        </a:spcAft>
                        <a:buNone/>
                      </a:pPr>
                      <a:r>
                        <a:rPr b="1" lang="en" sz="1200"/>
                        <a:t>Students of Color</a:t>
                      </a:r>
                      <a:endParaRPr b="1" sz="1200"/>
                    </a:p>
                  </a:txBody>
                  <a:tcPr marT="91425" marB="91425" marR="91425" marL="91425">
                    <a:solidFill>
                      <a:srgbClr val="A9D9DF"/>
                    </a:solidFill>
                  </a:tcPr>
                </a:tc>
                <a:tc>
                  <a:txBody>
                    <a:bodyPr/>
                    <a:lstStyle/>
                    <a:p>
                      <a:pPr indent="0" lvl="0" marL="0" rtl="0" algn="l">
                        <a:spcBef>
                          <a:spcPts val="0"/>
                        </a:spcBef>
                        <a:spcAft>
                          <a:spcPts val="0"/>
                        </a:spcAft>
                        <a:buNone/>
                      </a:pPr>
                      <a:r>
                        <a:rPr b="1" lang="en" sz="1200"/>
                        <a:t>FRL Eligible</a:t>
                      </a:r>
                      <a:endParaRPr b="1" sz="1200"/>
                    </a:p>
                  </a:txBody>
                  <a:tcPr marT="91425" marB="91425" marR="91425" marL="91425">
                    <a:solidFill>
                      <a:srgbClr val="A9D9DF"/>
                    </a:solidFill>
                  </a:tcPr>
                </a:tc>
                <a:tc>
                  <a:txBody>
                    <a:bodyPr/>
                    <a:lstStyle/>
                    <a:p>
                      <a:pPr indent="0" lvl="0" marL="0" rtl="0" algn="l">
                        <a:spcBef>
                          <a:spcPts val="0"/>
                        </a:spcBef>
                        <a:spcAft>
                          <a:spcPts val="0"/>
                        </a:spcAft>
                        <a:buNone/>
                      </a:pPr>
                      <a:r>
                        <a:rPr b="1" lang="en" sz="1200"/>
                        <a:t>Multilingual Learners</a:t>
                      </a:r>
                      <a:endParaRPr b="1" sz="1200"/>
                    </a:p>
                  </a:txBody>
                  <a:tcPr marT="91425" marB="91425" marR="91425" marL="91425">
                    <a:solidFill>
                      <a:srgbClr val="A9D9DF"/>
                    </a:solidFill>
                  </a:tcPr>
                </a:tc>
                <a:tc>
                  <a:txBody>
                    <a:bodyPr/>
                    <a:lstStyle/>
                    <a:p>
                      <a:pPr indent="0" lvl="0" marL="0" rtl="0" algn="l">
                        <a:spcBef>
                          <a:spcPts val="0"/>
                        </a:spcBef>
                        <a:spcAft>
                          <a:spcPts val="0"/>
                        </a:spcAft>
                        <a:buNone/>
                      </a:pPr>
                      <a:r>
                        <a:rPr b="1" lang="en" sz="1200"/>
                        <a:t>Students with Disabilities</a:t>
                      </a:r>
                      <a:endParaRPr b="1" sz="1200"/>
                    </a:p>
                  </a:txBody>
                  <a:tcPr marT="91425" marB="91425" marR="91425" marL="91425">
                    <a:solidFill>
                      <a:srgbClr val="A9D9DF"/>
                    </a:solidFill>
                  </a:tcPr>
                </a:tc>
                <a:tc>
                  <a:txBody>
                    <a:bodyPr/>
                    <a:lstStyle/>
                    <a:p>
                      <a:pPr indent="0" lvl="0" marL="0" rtl="0" algn="l">
                        <a:spcBef>
                          <a:spcPts val="0"/>
                        </a:spcBef>
                        <a:spcAft>
                          <a:spcPts val="0"/>
                        </a:spcAft>
                        <a:buNone/>
                      </a:pPr>
                      <a:r>
                        <a:rPr b="1" lang="en" sz="1200"/>
                        <a:t>Gifted</a:t>
                      </a:r>
                      <a:endParaRPr b="1" sz="1200"/>
                    </a:p>
                  </a:txBody>
                  <a:tcPr marT="91425" marB="91425" marR="91425" marL="91425">
                    <a:solidFill>
                      <a:srgbClr val="A9D9DF"/>
                    </a:solidFill>
                  </a:tcPr>
                </a:tc>
              </a:tr>
              <a:tr h="496000">
                <a:tc>
                  <a:txBody>
                    <a:bodyPr/>
                    <a:lstStyle/>
                    <a:p>
                      <a:pPr indent="0" lvl="0" marL="0" rtl="0" algn="l">
                        <a:spcBef>
                          <a:spcPts val="0"/>
                        </a:spcBef>
                        <a:spcAft>
                          <a:spcPts val="0"/>
                        </a:spcAft>
                        <a:buNone/>
                      </a:pPr>
                      <a:r>
                        <a:rPr lang="en" sz="1200"/>
                        <a:t>PSAT 9</a:t>
                      </a:r>
                      <a:endParaRPr sz="1200"/>
                    </a:p>
                  </a:txBody>
                  <a:tcPr marT="91425" marB="91425" marR="91425" marL="91425"/>
                </a:tc>
                <a:tc>
                  <a:txBody>
                    <a:bodyPr/>
                    <a:lstStyle/>
                    <a:p>
                      <a:pPr indent="0" lvl="0" marL="0" rtl="0" algn="l">
                        <a:spcBef>
                          <a:spcPts val="0"/>
                        </a:spcBef>
                        <a:spcAft>
                          <a:spcPts val="0"/>
                        </a:spcAft>
                        <a:buNone/>
                      </a:pPr>
                      <a:r>
                        <a:rPr lang="en" sz="1200"/>
                        <a:t>498.4</a:t>
                      </a:r>
                      <a:endParaRPr sz="1200"/>
                    </a:p>
                  </a:txBody>
                  <a:tcPr marT="91425" marB="91425" marR="91425" marL="91425"/>
                </a:tc>
                <a:tc>
                  <a:txBody>
                    <a:bodyPr/>
                    <a:lstStyle/>
                    <a:p>
                      <a:pPr indent="0" lvl="0" marL="0" rtl="0" algn="l">
                        <a:spcBef>
                          <a:spcPts val="0"/>
                        </a:spcBef>
                        <a:spcAft>
                          <a:spcPts val="0"/>
                        </a:spcAft>
                        <a:buNone/>
                      </a:pPr>
                      <a:r>
                        <a:rPr lang="en" sz="1200"/>
                        <a:t>486.3</a:t>
                      </a:r>
                      <a:endParaRPr sz="1200"/>
                    </a:p>
                  </a:txBody>
                  <a:tcPr marT="91425" marB="91425" marR="91425" marL="91425"/>
                </a:tc>
                <a:tc>
                  <a:txBody>
                    <a:bodyPr/>
                    <a:lstStyle/>
                    <a:p>
                      <a:pPr indent="0" lvl="0" marL="0" rtl="0" algn="l">
                        <a:spcBef>
                          <a:spcPts val="0"/>
                        </a:spcBef>
                        <a:spcAft>
                          <a:spcPts val="0"/>
                        </a:spcAft>
                        <a:buNone/>
                      </a:pPr>
                      <a:r>
                        <a:rPr lang="en" sz="1200"/>
                        <a:t>448.2</a:t>
                      </a:r>
                      <a:endParaRPr sz="1200"/>
                    </a:p>
                  </a:txBody>
                  <a:tcPr marT="91425" marB="91425" marR="91425" marL="91425"/>
                </a:tc>
                <a:tc>
                  <a:txBody>
                    <a:bodyPr/>
                    <a:lstStyle/>
                    <a:p>
                      <a:pPr indent="0" lvl="0" marL="0" rtl="0" algn="l">
                        <a:spcBef>
                          <a:spcPts val="0"/>
                        </a:spcBef>
                        <a:spcAft>
                          <a:spcPts val="0"/>
                        </a:spcAft>
                        <a:buNone/>
                      </a:pPr>
                      <a:r>
                        <a:rPr lang="en" sz="1200"/>
                        <a:t>377.5</a:t>
                      </a:r>
                      <a:endParaRPr sz="1200"/>
                    </a:p>
                  </a:txBody>
                  <a:tcPr marT="91425" marB="91425" marR="91425" marL="91425"/>
                </a:tc>
                <a:tc>
                  <a:txBody>
                    <a:bodyPr/>
                    <a:lstStyle/>
                    <a:p>
                      <a:pPr indent="0" lvl="0" marL="0" rtl="0" algn="l">
                        <a:spcBef>
                          <a:spcPts val="0"/>
                        </a:spcBef>
                        <a:spcAft>
                          <a:spcPts val="0"/>
                        </a:spcAft>
                        <a:buNone/>
                      </a:pPr>
                      <a:r>
                        <a:rPr lang="en" sz="1200"/>
                        <a:t>505.1</a:t>
                      </a:r>
                      <a:endParaRPr sz="1200"/>
                    </a:p>
                  </a:txBody>
                  <a:tcPr marT="91425" marB="91425" marR="91425" marL="91425"/>
                </a:tc>
                <a:tc>
                  <a:txBody>
                    <a:bodyPr/>
                    <a:lstStyle/>
                    <a:p>
                      <a:pPr indent="0" lvl="0" marL="0" rtl="0" algn="l">
                        <a:spcBef>
                          <a:spcPts val="0"/>
                        </a:spcBef>
                        <a:spcAft>
                          <a:spcPts val="0"/>
                        </a:spcAft>
                        <a:buNone/>
                      </a:pPr>
                      <a:r>
                        <a:rPr lang="en" sz="1200"/>
                        <a:t>*</a:t>
                      </a:r>
                      <a:endParaRPr sz="1200"/>
                    </a:p>
                  </a:txBody>
                  <a:tcPr marT="91425" marB="91425" marR="91425" marL="91425"/>
                </a:tc>
              </a:tr>
              <a:tr h="496000">
                <a:tc>
                  <a:txBody>
                    <a:bodyPr/>
                    <a:lstStyle/>
                    <a:p>
                      <a:pPr indent="0" lvl="0" marL="0" rtl="0" algn="l">
                        <a:spcBef>
                          <a:spcPts val="0"/>
                        </a:spcBef>
                        <a:spcAft>
                          <a:spcPts val="0"/>
                        </a:spcAft>
                        <a:buNone/>
                      </a:pPr>
                      <a:r>
                        <a:rPr lang="en" sz="1200"/>
                        <a:t>PSAT 10</a:t>
                      </a:r>
                      <a:endParaRPr sz="1200"/>
                    </a:p>
                  </a:txBody>
                  <a:tcPr marT="91425" marB="91425" marR="91425" marL="91425"/>
                </a:tc>
                <a:tc>
                  <a:txBody>
                    <a:bodyPr/>
                    <a:lstStyle/>
                    <a:p>
                      <a:pPr indent="0" lvl="0" marL="0" rtl="0" algn="l">
                        <a:spcBef>
                          <a:spcPts val="0"/>
                        </a:spcBef>
                        <a:spcAft>
                          <a:spcPts val="0"/>
                        </a:spcAft>
                        <a:buNone/>
                      </a:pPr>
                      <a:r>
                        <a:rPr lang="en" sz="1200"/>
                        <a:t>574.0</a:t>
                      </a:r>
                      <a:endParaRPr sz="1200"/>
                    </a:p>
                  </a:txBody>
                  <a:tcPr marT="91425" marB="91425" marR="91425" marL="91425"/>
                </a:tc>
                <a:tc>
                  <a:txBody>
                    <a:bodyPr/>
                    <a:lstStyle/>
                    <a:p>
                      <a:pPr indent="0" lvl="0" marL="0" rtl="0" algn="l">
                        <a:spcBef>
                          <a:spcPts val="0"/>
                        </a:spcBef>
                        <a:spcAft>
                          <a:spcPts val="0"/>
                        </a:spcAft>
                        <a:buNone/>
                      </a:pPr>
                      <a:r>
                        <a:rPr lang="en" sz="1200"/>
                        <a:t>508.1</a:t>
                      </a:r>
                      <a:endParaRPr sz="1200"/>
                    </a:p>
                  </a:txBody>
                  <a:tcPr marT="91425" marB="91425" marR="91425" marL="91425"/>
                </a:tc>
                <a:tc>
                  <a:txBody>
                    <a:bodyPr/>
                    <a:lstStyle/>
                    <a:p>
                      <a:pPr indent="0" lvl="0" marL="0" rtl="0" algn="l">
                        <a:spcBef>
                          <a:spcPts val="0"/>
                        </a:spcBef>
                        <a:spcAft>
                          <a:spcPts val="0"/>
                        </a:spcAft>
                        <a:buNone/>
                      </a:pPr>
                      <a:r>
                        <a:rPr lang="en" sz="1200"/>
                        <a:t>530.8</a:t>
                      </a:r>
                      <a:endParaRPr sz="1200"/>
                    </a:p>
                  </a:txBody>
                  <a:tcPr marT="91425" marB="91425" marR="91425" marL="91425"/>
                </a:tc>
                <a:tc>
                  <a:txBody>
                    <a:bodyPr/>
                    <a:lstStyle/>
                    <a:p>
                      <a:pPr indent="0" lvl="0" marL="0" rtl="0" algn="l">
                        <a:spcBef>
                          <a:spcPts val="0"/>
                        </a:spcBef>
                        <a:spcAft>
                          <a:spcPts val="0"/>
                        </a:spcAft>
                        <a:buNone/>
                      </a:pPr>
                      <a:r>
                        <a:rPr lang="en" sz="1200"/>
                        <a:t>*</a:t>
                      </a:r>
                      <a:endParaRPr sz="1200"/>
                    </a:p>
                  </a:txBody>
                  <a:tcPr marT="91425" marB="91425" marR="91425" marL="91425"/>
                </a:tc>
                <a:tc>
                  <a:txBody>
                    <a:bodyPr/>
                    <a:lstStyle/>
                    <a:p>
                      <a:pPr indent="0" lvl="0" marL="0" rtl="0" algn="l">
                        <a:spcBef>
                          <a:spcPts val="0"/>
                        </a:spcBef>
                        <a:spcAft>
                          <a:spcPts val="0"/>
                        </a:spcAft>
                        <a:buNone/>
                      </a:pPr>
                      <a:r>
                        <a:rPr lang="en" sz="1200"/>
                        <a:t>398.3</a:t>
                      </a:r>
                      <a:endParaRPr sz="1200"/>
                    </a:p>
                  </a:txBody>
                  <a:tcPr marT="91425" marB="91425" marR="91425" marL="91425"/>
                </a:tc>
                <a:tc>
                  <a:txBody>
                    <a:bodyPr/>
                    <a:lstStyle/>
                    <a:p>
                      <a:pPr indent="0" lvl="0" marL="0" rtl="0" algn="l">
                        <a:spcBef>
                          <a:spcPts val="0"/>
                        </a:spcBef>
                        <a:spcAft>
                          <a:spcPts val="0"/>
                        </a:spcAft>
                        <a:buNone/>
                      </a:pPr>
                      <a:r>
                        <a:rPr lang="en" sz="1200"/>
                        <a:t>*</a:t>
                      </a:r>
                      <a:endParaRPr sz="1200"/>
                    </a:p>
                  </a:txBody>
                  <a:tcPr marT="91425" marB="91425" marR="91425" marL="91425"/>
                </a:tc>
              </a:tr>
              <a:tr h="496000">
                <a:tc>
                  <a:txBody>
                    <a:bodyPr/>
                    <a:lstStyle/>
                    <a:p>
                      <a:pPr indent="0" lvl="0" marL="0" rtl="0" algn="l">
                        <a:spcBef>
                          <a:spcPts val="0"/>
                        </a:spcBef>
                        <a:spcAft>
                          <a:spcPts val="0"/>
                        </a:spcAft>
                        <a:buNone/>
                      </a:pPr>
                      <a:r>
                        <a:rPr lang="en" sz="1200"/>
                        <a:t>SAT</a:t>
                      </a:r>
                      <a:endParaRPr sz="1200"/>
                    </a:p>
                  </a:txBody>
                  <a:tcPr marT="91425" marB="91425" marR="91425" marL="91425"/>
                </a:tc>
                <a:tc>
                  <a:txBody>
                    <a:bodyPr/>
                    <a:lstStyle/>
                    <a:p>
                      <a:pPr indent="0" lvl="0" marL="0" rtl="0" algn="l">
                        <a:spcBef>
                          <a:spcPts val="0"/>
                        </a:spcBef>
                        <a:spcAft>
                          <a:spcPts val="0"/>
                        </a:spcAft>
                        <a:buNone/>
                      </a:pPr>
                      <a:r>
                        <a:rPr lang="en" sz="1200"/>
                        <a:t>551.0</a:t>
                      </a:r>
                      <a:endParaRPr sz="1200"/>
                    </a:p>
                  </a:txBody>
                  <a:tcPr marT="91425" marB="91425" marR="91425" marL="91425"/>
                </a:tc>
                <a:tc>
                  <a:txBody>
                    <a:bodyPr/>
                    <a:lstStyle/>
                    <a:p>
                      <a:pPr indent="0" lvl="0" marL="0" rtl="0" algn="l">
                        <a:spcBef>
                          <a:spcPts val="0"/>
                        </a:spcBef>
                        <a:spcAft>
                          <a:spcPts val="0"/>
                        </a:spcAft>
                        <a:buNone/>
                      </a:pPr>
                      <a:r>
                        <a:rPr lang="en" sz="1200"/>
                        <a:t>535.1</a:t>
                      </a:r>
                      <a:endParaRPr sz="1200"/>
                    </a:p>
                  </a:txBody>
                  <a:tcPr marT="91425" marB="91425" marR="91425" marL="91425"/>
                </a:tc>
                <a:tc>
                  <a:txBody>
                    <a:bodyPr/>
                    <a:lstStyle/>
                    <a:p>
                      <a:pPr indent="0" lvl="0" marL="0" rtl="0" algn="l">
                        <a:spcBef>
                          <a:spcPts val="0"/>
                        </a:spcBef>
                        <a:spcAft>
                          <a:spcPts val="0"/>
                        </a:spcAft>
                        <a:buNone/>
                      </a:pPr>
                      <a:r>
                        <a:rPr lang="en" sz="1200"/>
                        <a:t>513.7</a:t>
                      </a:r>
                      <a:endParaRPr sz="1200"/>
                    </a:p>
                  </a:txBody>
                  <a:tcPr marT="91425" marB="91425" marR="91425" marL="91425"/>
                </a:tc>
                <a:tc>
                  <a:txBody>
                    <a:bodyPr/>
                    <a:lstStyle/>
                    <a:p>
                      <a:pPr indent="0" lvl="0" marL="0" rtl="0" algn="l">
                        <a:spcBef>
                          <a:spcPts val="0"/>
                        </a:spcBef>
                        <a:spcAft>
                          <a:spcPts val="0"/>
                        </a:spcAft>
                        <a:buNone/>
                      </a:pPr>
                      <a:r>
                        <a:rPr lang="en" sz="1200">
                          <a:solidFill>
                            <a:schemeClr val="dk1"/>
                          </a:solidFill>
                        </a:rPr>
                        <a:t>433.3</a:t>
                      </a:r>
                      <a:endParaRPr sz="1200"/>
                    </a:p>
                  </a:txBody>
                  <a:tcPr marT="91425" marB="91425" marR="91425" marL="91425"/>
                </a:tc>
                <a:tc>
                  <a:txBody>
                    <a:bodyPr/>
                    <a:lstStyle/>
                    <a:p>
                      <a:pPr indent="0" lvl="0" marL="0" rtl="0" algn="l">
                        <a:spcBef>
                          <a:spcPts val="0"/>
                        </a:spcBef>
                        <a:spcAft>
                          <a:spcPts val="0"/>
                        </a:spcAft>
                        <a:buNone/>
                      </a:pPr>
                      <a:r>
                        <a:rPr lang="en" sz="1200"/>
                        <a:t>445.2</a:t>
                      </a:r>
                      <a:endParaRPr sz="1200"/>
                    </a:p>
                  </a:txBody>
                  <a:tcPr marT="91425" marB="91425" marR="91425" marL="91425"/>
                </a:tc>
                <a:tc>
                  <a:txBody>
                    <a:bodyPr/>
                    <a:lstStyle/>
                    <a:p>
                      <a:pPr indent="0" lvl="0" marL="0" rtl="0" algn="l">
                        <a:spcBef>
                          <a:spcPts val="0"/>
                        </a:spcBef>
                        <a:spcAft>
                          <a:spcPts val="0"/>
                        </a:spcAft>
                        <a:buNone/>
                      </a:pPr>
                      <a:r>
                        <a:rPr lang="en" sz="1200"/>
                        <a:t>*</a:t>
                      </a:r>
                      <a:endParaRPr sz="1200"/>
                    </a:p>
                  </a:txBody>
                  <a:tcPr marT="91425" marB="91425" marR="91425" marL="91425"/>
                </a:tc>
              </a:tr>
              <a:tr h="496000">
                <a:tc>
                  <a:txBody>
                    <a:bodyPr/>
                    <a:lstStyle/>
                    <a:p>
                      <a:pPr indent="0" lvl="0" marL="0" rtl="0" algn="l">
                        <a:spcBef>
                          <a:spcPts val="0"/>
                        </a:spcBef>
                        <a:spcAft>
                          <a:spcPts val="0"/>
                        </a:spcAft>
                        <a:buNone/>
                      </a:pPr>
                      <a:r>
                        <a:rPr lang="en" sz="1200"/>
                        <a:t>Combined</a:t>
                      </a:r>
                      <a:endParaRPr sz="1200"/>
                    </a:p>
                  </a:txBody>
                  <a:tcPr marT="91425" marB="91425" marR="91425" marL="91425"/>
                </a:tc>
                <a:tc>
                  <a:txBody>
                    <a:bodyPr/>
                    <a:lstStyle/>
                    <a:p>
                      <a:pPr indent="0" lvl="0" marL="0" rtl="0" algn="l">
                        <a:spcBef>
                          <a:spcPts val="0"/>
                        </a:spcBef>
                        <a:spcAft>
                          <a:spcPts val="0"/>
                        </a:spcAft>
                        <a:buNone/>
                      </a:pPr>
                      <a:r>
                        <a:rPr lang="en" sz="1200"/>
                        <a:t>525.5</a:t>
                      </a:r>
                      <a:endParaRPr sz="1200"/>
                    </a:p>
                  </a:txBody>
                  <a:tcPr marT="91425" marB="91425" marR="91425" marL="91425"/>
                </a:tc>
                <a:tc>
                  <a:txBody>
                    <a:bodyPr/>
                    <a:lstStyle/>
                    <a:p>
                      <a:pPr indent="0" lvl="0" marL="0" rtl="0" algn="l">
                        <a:spcBef>
                          <a:spcPts val="0"/>
                        </a:spcBef>
                        <a:spcAft>
                          <a:spcPts val="0"/>
                        </a:spcAft>
                        <a:buNone/>
                      </a:pPr>
                      <a:r>
                        <a:rPr lang="en" sz="1200"/>
                        <a:t>510.8</a:t>
                      </a:r>
                      <a:endParaRPr sz="1200"/>
                    </a:p>
                  </a:txBody>
                  <a:tcPr marT="91425" marB="91425" marR="91425" marL="91425"/>
                </a:tc>
                <a:tc>
                  <a:txBody>
                    <a:bodyPr/>
                    <a:lstStyle/>
                    <a:p>
                      <a:pPr indent="0" lvl="0" marL="0" rtl="0" algn="l">
                        <a:spcBef>
                          <a:spcPts val="0"/>
                        </a:spcBef>
                        <a:spcAft>
                          <a:spcPts val="0"/>
                        </a:spcAft>
                        <a:buNone/>
                      </a:pPr>
                      <a:r>
                        <a:rPr lang="en" sz="1200"/>
                        <a:t>475.6</a:t>
                      </a:r>
                      <a:endParaRPr sz="1200"/>
                    </a:p>
                  </a:txBody>
                  <a:tcPr marT="91425" marB="91425" marR="91425" marL="91425"/>
                </a:tc>
                <a:tc>
                  <a:txBody>
                    <a:bodyPr/>
                    <a:lstStyle/>
                    <a:p>
                      <a:pPr indent="0" lvl="0" marL="0" rtl="0" algn="l">
                        <a:spcBef>
                          <a:spcPts val="0"/>
                        </a:spcBef>
                        <a:spcAft>
                          <a:spcPts val="0"/>
                        </a:spcAft>
                        <a:buNone/>
                      </a:pPr>
                      <a:r>
                        <a:rPr lang="en" sz="1200"/>
                        <a:t>411.6</a:t>
                      </a:r>
                      <a:endParaRPr sz="1200"/>
                    </a:p>
                  </a:txBody>
                  <a:tcPr marT="91425" marB="91425" marR="91425" marL="91425"/>
                </a:tc>
                <a:tc>
                  <a:txBody>
                    <a:bodyPr/>
                    <a:lstStyle/>
                    <a:p>
                      <a:pPr indent="0" lvl="0" marL="0" rtl="0" algn="l">
                        <a:spcBef>
                          <a:spcPts val="0"/>
                        </a:spcBef>
                        <a:spcAft>
                          <a:spcPts val="0"/>
                        </a:spcAft>
                        <a:buNone/>
                      </a:pPr>
                      <a:r>
                        <a:rPr lang="en" sz="1200"/>
                        <a:t>409.2</a:t>
                      </a:r>
                      <a:endParaRPr sz="1200"/>
                    </a:p>
                  </a:txBody>
                  <a:tcPr marT="91425" marB="91425" marR="91425" marL="91425"/>
                </a:tc>
                <a:tc>
                  <a:txBody>
                    <a:bodyPr/>
                    <a:lstStyle/>
                    <a:p>
                      <a:pPr indent="0" lvl="0" marL="0" rtl="0" algn="l">
                        <a:spcBef>
                          <a:spcPts val="0"/>
                        </a:spcBef>
                        <a:spcAft>
                          <a:spcPts val="0"/>
                        </a:spcAft>
                        <a:buNone/>
                      </a:pPr>
                      <a:r>
                        <a:rPr lang="en" sz="1200"/>
                        <a:t>623.1</a:t>
                      </a:r>
                      <a:endParaRPr sz="1200"/>
                    </a:p>
                  </a:txBody>
                  <a:tcPr marT="91425" marB="91425" marR="91425" marL="91425"/>
                </a:tc>
              </a:tr>
            </a:tbl>
          </a:graphicData>
        </a:graphic>
      </p:graphicFrame>
      <p:sp>
        <p:nvSpPr>
          <p:cNvPr id="354" name="Google Shape;354;p45"/>
          <p:cNvSpPr txBox="1"/>
          <p:nvPr/>
        </p:nvSpPr>
        <p:spPr>
          <a:xfrm>
            <a:off x="461325" y="4022425"/>
            <a:ext cx="8346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*Cannot report due to low n-count concerns</a:t>
            </a:r>
            <a:r>
              <a:rPr lang="en" sz="1300"/>
              <a:t> and personally identifiable information</a:t>
            </a: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6"/>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60" name="Google Shape;360;p46"/>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UIP Considerations</a:t>
            </a:r>
            <a:endParaRPr/>
          </a:p>
        </p:txBody>
      </p:sp>
      <p:sp>
        <p:nvSpPr>
          <p:cNvPr id="361" name="Google Shape;361;p46"/>
          <p:cNvSpPr txBox="1"/>
          <p:nvPr>
            <p:ph idx="1" type="body"/>
          </p:nvPr>
        </p:nvSpPr>
        <p:spPr>
          <a:xfrm>
            <a:off x="311700" y="1448875"/>
            <a:ext cx="3999900" cy="28824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Small schools should provide context in the UIP narrative about the size of the student population and any challenges in reporting data.</a:t>
            </a:r>
            <a:endParaRPr/>
          </a:p>
          <a:p>
            <a:pPr indent="0" lvl="0" marL="0" rtl="0" algn="l">
              <a:spcBef>
                <a:spcPts val="1200"/>
              </a:spcBef>
              <a:spcAft>
                <a:spcPts val="0"/>
              </a:spcAft>
              <a:buNone/>
            </a:pPr>
            <a:r>
              <a:rPr lang="en"/>
              <a:t>If group data does not meet the minimum n-counts for public reporting, the UIP should document relevant context and explain the data process without reporting specific results.</a:t>
            </a:r>
            <a:endParaRPr/>
          </a:p>
          <a:p>
            <a:pPr indent="0" lvl="0" marL="0" rtl="0" algn="l">
              <a:spcBef>
                <a:spcPts val="1200"/>
              </a:spcBef>
              <a:spcAft>
                <a:spcPts val="1200"/>
              </a:spcAft>
              <a:buNone/>
            </a:pPr>
            <a:r>
              <a:rPr lang="en"/>
              <a:t>For disaggregated groups, follow the same steps above. Ensure that the UIP includes analysis for disaggregated groups whenever possible.</a:t>
            </a:r>
            <a:endParaRPr/>
          </a:p>
        </p:txBody>
      </p:sp>
      <p:sp>
        <p:nvSpPr>
          <p:cNvPr id="362" name="Google Shape;362;p46"/>
          <p:cNvSpPr txBox="1"/>
          <p:nvPr>
            <p:ph idx="2" type="body"/>
          </p:nvPr>
        </p:nvSpPr>
        <p:spPr>
          <a:xfrm>
            <a:off x="4832400" y="1448875"/>
            <a:ext cx="3999900" cy="28824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Options when reporting trends with small n-counts: </a:t>
            </a:r>
            <a:endParaRPr/>
          </a:p>
          <a:p>
            <a:pPr indent="-317500" lvl="0" marL="457200" rtl="0" algn="l">
              <a:spcBef>
                <a:spcPts val="1200"/>
              </a:spcBef>
              <a:spcAft>
                <a:spcPts val="0"/>
              </a:spcAft>
              <a:buSzPts val="1400"/>
              <a:buChar char="●"/>
            </a:pPr>
            <a:r>
              <a:rPr lang="en"/>
              <a:t>Aggregate smaller groups by grade or year to identify and report large scale trends</a:t>
            </a:r>
            <a:endParaRPr/>
          </a:p>
          <a:p>
            <a:pPr indent="-317500" lvl="0" marL="457200" rtl="0" algn="l">
              <a:spcBef>
                <a:spcPts val="0"/>
              </a:spcBef>
              <a:spcAft>
                <a:spcPts val="0"/>
              </a:spcAft>
              <a:buSzPts val="1400"/>
              <a:buChar char="●"/>
            </a:pPr>
            <a:r>
              <a:rPr lang="en"/>
              <a:t>Describe general trends in the data without reporting specific numbers</a:t>
            </a:r>
            <a:endParaRPr/>
          </a:p>
          <a:p>
            <a:pPr indent="0" lvl="0" marL="0" rtl="0" algn="l">
              <a:spcBef>
                <a:spcPts val="1200"/>
              </a:spcBef>
              <a:spcAft>
                <a:spcPts val="1200"/>
              </a:spcAft>
              <a:buNone/>
            </a:pPr>
            <a:r>
              <a:rPr lang="en"/>
              <a:t>In both instances, ensure the data narrative includes context if group data does not meet minimum n-counts.</a:t>
            </a:r>
            <a:endParaRPr/>
          </a:p>
        </p:txBody>
      </p:sp>
      <p:sp>
        <p:nvSpPr>
          <p:cNvPr id="363" name="Google Shape;363;p4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4" name="Google Shape;364;p46"/>
          <p:cNvSpPr txBox="1"/>
          <p:nvPr>
            <p:ph idx="4" type="title"/>
          </p:nvPr>
        </p:nvSpPr>
        <p:spPr>
          <a:xfrm>
            <a:off x="329300" y="1047150"/>
            <a:ext cx="3982200" cy="369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Current Performance</a:t>
            </a:r>
            <a:endParaRPr/>
          </a:p>
        </p:txBody>
      </p:sp>
      <p:sp>
        <p:nvSpPr>
          <p:cNvPr id="365" name="Google Shape;365;p46"/>
          <p:cNvSpPr txBox="1"/>
          <p:nvPr>
            <p:ph idx="5" type="title"/>
          </p:nvPr>
        </p:nvSpPr>
        <p:spPr>
          <a:xfrm>
            <a:off x="4841250" y="1047150"/>
            <a:ext cx="3982200" cy="369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Notable Trends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