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57" r:id="rId2"/>
    <p:sldId id="258" r:id="rId3"/>
    <p:sldId id="259" r:id="rId4"/>
    <p:sldId id="469" r:id="rId5"/>
    <p:sldId id="261" r:id="rId6"/>
    <p:sldId id="262" r:id="rId7"/>
    <p:sldId id="263" r:id="rId8"/>
    <p:sldId id="265" r:id="rId9"/>
    <p:sldId id="491" r:id="rId10"/>
    <p:sldId id="470" r:id="rId11"/>
    <p:sldId id="472" r:id="rId12"/>
    <p:sldId id="473" r:id="rId13"/>
    <p:sldId id="371" r:id="rId14"/>
    <p:sldId id="484" r:id="rId15"/>
    <p:sldId id="478" r:id="rId16"/>
    <p:sldId id="480" r:id="rId17"/>
    <p:sldId id="481" r:id="rId18"/>
    <p:sldId id="483" r:id="rId19"/>
    <p:sldId id="492" r:id="rId20"/>
    <p:sldId id="267" r:id="rId21"/>
    <p:sldId id="272" r:id="rId22"/>
    <p:sldId id="273" r:id="rId23"/>
    <p:sldId id="275" r:id="rId24"/>
    <p:sldId id="274" r:id="rId25"/>
    <p:sldId id="366" r:id="rId26"/>
    <p:sldId id="384" r:id="rId27"/>
    <p:sldId id="488" r:id="rId28"/>
    <p:sldId id="285" r:id="rId29"/>
    <p:sldId id="286" r:id="rId30"/>
    <p:sldId id="287" r:id="rId31"/>
    <p:sldId id="288" r:id="rId32"/>
    <p:sldId id="289" r:id="rId33"/>
    <p:sldId id="290" r:id="rId34"/>
    <p:sldId id="291" r:id="rId35"/>
    <p:sldId id="292" r:id="rId36"/>
    <p:sldId id="489" r:id="rId37"/>
    <p:sldId id="293" r:id="rId38"/>
    <p:sldId id="294" r:id="rId39"/>
    <p:sldId id="493" r:id="rId40"/>
    <p:sldId id="490" r:id="rId41"/>
    <p:sldId id="506" r:id="rId42"/>
    <p:sldId id="549" r:id="rId43"/>
    <p:sldId id="550" r:id="rId44"/>
    <p:sldId id="551" r:id="rId45"/>
    <p:sldId id="553" r:id="rId46"/>
    <p:sldId id="496" r:id="rId47"/>
    <p:sldId id="510" r:id="rId48"/>
    <p:sldId id="511" r:id="rId49"/>
    <p:sldId id="512" r:id="rId50"/>
    <p:sldId id="513" r:id="rId51"/>
    <p:sldId id="515" r:id="rId52"/>
    <p:sldId id="517" r:id="rId53"/>
    <p:sldId id="518" r:id="rId54"/>
    <p:sldId id="519" r:id="rId55"/>
    <p:sldId id="520" r:id="rId56"/>
    <p:sldId id="521" r:id="rId57"/>
    <p:sldId id="522" r:id="rId58"/>
    <p:sldId id="523" r:id="rId59"/>
    <p:sldId id="524" r:id="rId60"/>
    <p:sldId id="525" r:id="rId61"/>
    <p:sldId id="526" r:id="rId62"/>
    <p:sldId id="527" r:id="rId63"/>
    <p:sldId id="528" r:id="rId64"/>
    <p:sldId id="529" r:id="rId65"/>
    <p:sldId id="530" r:id="rId66"/>
    <p:sldId id="507" r:id="rId67"/>
    <p:sldId id="531" r:id="rId68"/>
    <p:sldId id="532" r:id="rId69"/>
    <p:sldId id="533" r:id="rId70"/>
    <p:sldId id="534" r:id="rId71"/>
    <p:sldId id="535" r:id="rId72"/>
    <p:sldId id="536" r:id="rId73"/>
    <p:sldId id="537" r:id="rId74"/>
    <p:sldId id="538" r:id="rId75"/>
    <p:sldId id="539" r:id="rId76"/>
    <p:sldId id="541" r:id="rId77"/>
    <p:sldId id="542" r:id="rId78"/>
    <p:sldId id="543" r:id="rId79"/>
    <p:sldId id="544" r:id="rId80"/>
    <p:sldId id="545" r:id="rId81"/>
    <p:sldId id="546" r:id="rId82"/>
    <p:sldId id="547" r:id="rId83"/>
    <p:sldId id="548" r:id="rId84"/>
    <p:sldId id="540" r:id="rId85"/>
    <p:sldId id="508" r:id="rId86"/>
    <p:sldId id="559" r:id="rId87"/>
    <p:sldId id="560" r:id="rId88"/>
    <p:sldId id="509" r:id="rId89"/>
    <p:sldId id="557" r:id="rId90"/>
    <p:sldId id="555" r:id="rId91"/>
    <p:sldId id="556" r:id="rId92"/>
    <p:sldId id="558" r:id="rId93"/>
    <p:sldId id="494" r:id="rId94"/>
    <p:sldId id="495" r:id="rId95"/>
    <p:sldId id="497" r:id="rId96"/>
    <p:sldId id="498" r:id="rId97"/>
    <p:sldId id="499" r:id="rId98"/>
    <p:sldId id="500" r:id="rId99"/>
    <p:sldId id="501" r:id="rId100"/>
    <p:sldId id="457" r:id="rId101"/>
    <p:sldId id="502" r:id="rId102"/>
    <p:sldId id="503" r:id="rId103"/>
    <p:sldId id="348" r:id="rId104"/>
    <p:sldId id="461" r:id="rId105"/>
    <p:sldId id="362" r:id="rId106"/>
    <p:sldId id="561" r:id="rId107"/>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CB455-B466-4A10-8044-F8595F5475CE}" type="doc">
      <dgm:prSet loTypeId="urn:microsoft.com/office/officeart/2005/8/layout/process2" loCatId="process" qsTypeId="urn:microsoft.com/office/officeart/2005/8/quickstyle/3d4" qsCatId="3D" csTypeId="urn:microsoft.com/office/officeart/2005/8/colors/accent1_3" csCatId="accent1" phldr="1"/>
      <dgm:spPr/>
    </dgm:pt>
    <dgm:pt modelId="{08EF4D70-9CFB-4E21-A82A-5DBAD50F2E99}">
      <dgm:prSet phldrT="[Text]" custT="1"/>
      <dgm:spPr/>
      <dgm:t>
        <a:bodyPr/>
        <a:lstStyle/>
        <a:p>
          <a:pPr>
            <a:lnSpc>
              <a:spcPct val="100000"/>
            </a:lnSpc>
            <a:spcBef>
              <a:spcPts val="600"/>
            </a:spcBef>
          </a:pPr>
          <a:r>
            <a:rPr lang="en-US" sz="1800" b="1" dirty="0" smtClean="0">
              <a:solidFill>
                <a:schemeClr val="accent1">
                  <a:lumMod val="50000"/>
                </a:schemeClr>
              </a:solidFill>
              <a:latin typeface="Calibri" pitchFamily="34" charset="0"/>
              <a:cs typeface="Calibri" pitchFamily="34" charset="0"/>
            </a:rPr>
            <a:t/>
          </a:r>
          <a:br>
            <a:rPr lang="en-US" sz="1800" b="1" dirty="0" smtClean="0">
              <a:solidFill>
                <a:schemeClr val="accent1">
                  <a:lumMod val="50000"/>
                </a:schemeClr>
              </a:solidFill>
              <a:latin typeface="Calibri" pitchFamily="34" charset="0"/>
              <a:cs typeface="Calibri" pitchFamily="34" charset="0"/>
            </a:rPr>
          </a:br>
          <a:r>
            <a:rPr lang="en-US" sz="1800" b="1" dirty="0" smtClean="0">
              <a:solidFill>
                <a:schemeClr val="accent1">
                  <a:lumMod val="50000"/>
                </a:schemeClr>
              </a:solidFill>
              <a:latin typeface="Calibri" pitchFamily="34" charset="0"/>
              <a:cs typeface="Calibri" pitchFamily="34" charset="0"/>
            </a:rPr>
            <a:t>Review Constructs</a:t>
          </a:r>
          <a:endParaRPr lang="en-US" sz="1800" b="1" dirty="0">
            <a:solidFill>
              <a:schemeClr val="accent1">
                <a:lumMod val="50000"/>
              </a:schemeClr>
            </a:solidFill>
            <a:latin typeface="Calibri" pitchFamily="34" charset="0"/>
            <a:cs typeface="Calibri" pitchFamily="34" charset="0"/>
          </a:endParaRPr>
        </a:p>
      </dgm:t>
    </dgm:pt>
    <dgm:pt modelId="{20476E6A-C8CF-49F9-AF7B-0C1FBF129387}" type="parTrans" cxnId="{FC8D5F04-8342-4297-B0EC-4AEF3E91732E}">
      <dgm:prSet/>
      <dgm:spPr/>
      <dgm:t>
        <a:bodyPr/>
        <a:lstStyle/>
        <a:p>
          <a:endParaRPr lang="en-US"/>
        </a:p>
      </dgm:t>
    </dgm:pt>
    <dgm:pt modelId="{572DBFD9-07F3-478E-8879-5E6C21957D9B}" type="sibTrans" cxnId="{FC8D5F04-8342-4297-B0EC-4AEF3E91732E}">
      <dgm:prSet/>
      <dgm:spPr/>
      <dgm:t>
        <a:bodyPr/>
        <a:lstStyle/>
        <a:p>
          <a:endParaRPr lang="en-US"/>
        </a:p>
      </dgm:t>
    </dgm:pt>
    <dgm:pt modelId="{29D4E414-C42A-46F0-83A8-CFB1509CF742}">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Examine Items Within the Construct</a:t>
          </a:r>
        </a:p>
      </dgm:t>
    </dgm:pt>
    <dgm:pt modelId="{6B515FDC-18E7-469C-BFC9-92EF6A2B2523}" type="parTrans" cxnId="{53A127FD-C702-4E61-841B-B4FC8E7106EA}">
      <dgm:prSet/>
      <dgm:spPr/>
      <dgm:t>
        <a:bodyPr/>
        <a:lstStyle/>
        <a:p>
          <a:endParaRPr lang="en-US"/>
        </a:p>
      </dgm:t>
    </dgm:pt>
    <dgm:pt modelId="{C04B0096-E0E4-4ABC-B3FD-DA4CBD0E4FA5}" type="sibTrans" cxnId="{53A127FD-C702-4E61-841B-B4FC8E7106EA}">
      <dgm:prSet/>
      <dgm:spPr/>
      <dgm:t>
        <a:bodyPr/>
        <a:lstStyle/>
        <a:p>
          <a:endParaRPr lang="en-US"/>
        </a:p>
      </dgm:t>
    </dgm:pt>
    <dgm:pt modelId="{172FD129-D8F3-4D48-9598-54D6C3A80ED9}">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an Item of Focus</a:t>
          </a:r>
        </a:p>
      </dgm:t>
    </dgm:pt>
    <dgm:pt modelId="{F11DE41D-139C-4B60-8115-08604AFF45CB}" type="parTrans" cxnId="{C9A513FB-4A95-485C-9F0D-9DA619E70EA6}">
      <dgm:prSet/>
      <dgm:spPr/>
      <dgm:t>
        <a:bodyPr/>
        <a:lstStyle/>
        <a:p>
          <a:endParaRPr lang="en-US"/>
        </a:p>
      </dgm:t>
    </dgm:pt>
    <dgm:pt modelId="{E41B93F8-6B08-4E75-9592-3A5E0716DC15}" type="sibTrans" cxnId="{C9A513FB-4A95-485C-9F0D-9DA619E70EA6}">
      <dgm:prSet/>
      <dgm:spPr/>
      <dgm:t>
        <a:bodyPr/>
        <a:lstStyle/>
        <a:p>
          <a:endParaRPr lang="en-US"/>
        </a:p>
      </dgm:t>
    </dgm:pt>
    <dgm:pt modelId="{D1E19B01-B2C1-4F13-A075-C43C5CFCB6CA}">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 Construct </a:t>
          </a:r>
          <a:r>
            <a:rPr lang="en-US" sz="1800" b="1" dirty="0" smtClean="0">
              <a:solidFill>
                <a:schemeClr val="accent1">
                  <a:lumMod val="50000"/>
                </a:schemeClr>
              </a:solidFill>
              <a:latin typeface="Calibri" pitchFamily="34" charset="0"/>
              <a:cs typeface="Calibri" pitchFamily="34" charset="0"/>
            </a:rPr>
            <a:t>on which to </a:t>
          </a:r>
          <a:r>
            <a:rPr lang="en-US" sz="1800" b="1" dirty="0">
              <a:solidFill>
                <a:schemeClr val="accent1">
                  <a:lumMod val="50000"/>
                </a:schemeClr>
              </a:solidFill>
              <a:latin typeface="Calibri" pitchFamily="34" charset="0"/>
              <a:cs typeface="Calibri" pitchFamily="34" charset="0"/>
            </a:rPr>
            <a:t>Focus</a:t>
          </a:r>
        </a:p>
      </dgm:t>
    </dgm:pt>
    <dgm:pt modelId="{6810BBA1-5404-43D8-84CB-0A213A587A25}" type="parTrans" cxnId="{A5EBB042-8276-4C01-B6FF-7704BAA4D68D}">
      <dgm:prSet/>
      <dgm:spPr/>
      <dgm:t>
        <a:bodyPr/>
        <a:lstStyle/>
        <a:p>
          <a:endParaRPr lang="en-US"/>
        </a:p>
      </dgm:t>
    </dgm:pt>
    <dgm:pt modelId="{423F6FB3-9B4D-4B54-BFFE-76782DC01356}" type="sibTrans" cxnId="{A5EBB042-8276-4C01-B6FF-7704BAA4D68D}">
      <dgm:prSet/>
      <dgm:spPr/>
      <dgm:t>
        <a:bodyPr/>
        <a:lstStyle/>
        <a:p>
          <a:endParaRPr lang="en-US"/>
        </a:p>
      </dgm:t>
    </dgm:pt>
    <dgm:pt modelId="{C7C19FCF-E315-4263-9347-F26D53322EE7}">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Analyze Individual </a:t>
          </a:r>
          <a:r>
            <a:rPr lang="en-US" sz="1800" b="1" dirty="0" smtClean="0">
              <a:solidFill>
                <a:schemeClr val="accent1">
                  <a:lumMod val="50000"/>
                </a:schemeClr>
              </a:solidFill>
              <a:latin typeface="Calibri" pitchFamily="34" charset="0"/>
              <a:cs typeface="Calibri" pitchFamily="34" charset="0"/>
            </a:rPr>
            <a:t>Items</a:t>
          </a:r>
        </a:p>
        <a:p>
          <a:pPr>
            <a:lnSpc>
              <a:spcPct val="100000"/>
            </a:lnSpc>
            <a:spcBef>
              <a:spcPts val="600"/>
            </a:spcBef>
          </a:pPr>
          <a:endParaRPr lang="en-US" sz="1800" b="1" dirty="0">
            <a:solidFill>
              <a:schemeClr val="accent1">
                <a:lumMod val="50000"/>
              </a:schemeClr>
            </a:solidFill>
            <a:latin typeface="Calibri" pitchFamily="34" charset="0"/>
            <a:cs typeface="Calibri" pitchFamily="34" charset="0"/>
          </a:endParaRPr>
        </a:p>
      </dgm:t>
    </dgm:pt>
    <dgm:pt modelId="{CC1C1760-03B3-4306-8C08-C7F5423CA071}" type="parTrans" cxnId="{4F70CD8C-C13D-4A98-ADF1-C899A3C94E99}">
      <dgm:prSet/>
      <dgm:spPr/>
      <dgm:t>
        <a:bodyPr/>
        <a:lstStyle/>
        <a:p>
          <a:endParaRPr lang="en-US"/>
        </a:p>
      </dgm:t>
    </dgm:pt>
    <dgm:pt modelId="{A1906452-D6F9-4355-AE46-B2433D4FF126}" type="sibTrans" cxnId="{4F70CD8C-C13D-4A98-ADF1-C899A3C94E99}">
      <dgm:prSet/>
      <dgm:spPr/>
      <dgm:t>
        <a:bodyPr/>
        <a:lstStyle/>
        <a:p>
          <a:endParaRPr lang="en-US"/>
        </a:p>
      </dgm:t>
    </dgm:pt>
    <dgm:pt modelId="{15155313-77E7-45F6-BD6D-6AE96E094D8E}" type="pres">
      <dgm:prSet presAssocID="{79ACB455-B466-4A10-8044-F8595F5475CE}" presName="linearFlow" presStyleCnt="0">
        <dgm:presLayoutVars>
          <dgm:resizeHandles val="exact"/>
        </dgm:presLayoutVars>
      </dgm:prSet>
      <dgm:spPr/>
    </dgm:pt>
    <dgm:pt modelId="{D0FEAB12-8C22-4037-92C3-6DA2C32E68D5}" type="pres">
      <dgm:prSet presAssocID="{08EF4D70-9CFB-4E21-A82A-5DBAD50F2E99}" presName="node" presStyleLbl="node1" presStyleIdx="0" presStyleCnt="5">
        <dgm:presLayoutVars>
          <dgm:bulletEnabled val="1"/>
        </dgm:presLayoutVars>
      </dgm:prSet>
      <dgm:spPr/>
      <dgm:t>
        <a:bodyPr/>
        <a:lstStyle/>
        <a:p>
          <a:endParaRPr lang="en-US"/>
        </a:p>
      </dgm:t>
    </dgm:pt>
    <dgm:pt modelId="{EC92AE09-3933-457C-B6FD-6F8B8EE2CEE3}" type="pres">
      <dgm:prSet presAssocID="{572DBFD9-07F3-478E-8879-5E6C21957D9B}" presName="sibTrans" presStyleLbl="sibTrans2D1" presStyleIdx="0" presStyleCnt="4"/>
      <dgm:spPr/>
      <dgm:t>
        <a:bodyPr/>
        <a:lstStyle/>
        <a:p>
          <a:endParaRPr lang="en-US"/>
        </a:p>
      </dgm:t>
    </dgm:pt>
    <dgm:pt modelId="{A1BB748E-E1B0-4644-B5E2-CCC3E52C31CC}" type="pres">
      <dgm:prSet presAssocID="{572DBFD9-07F3-478E-8879-5E6C21957D9B}" presName="connectorText" presStyleLbl="sibTrans2D1" presStyleIdx="0" presStyleCnt="4"/>
      <dgm:spPr/>
      <dgm:t>
        <a:bodyPr/>
        <a:lstStyle/>
        <a:p>
          <a:endParaRPr lang="en-US"/>
        </a:p>
      </dgm:t>
    </dgm:pt>
    <dgm:pt modelId="{64C3C65E-4CB0-4254-B70A-3CAC92FA8EC0}" type="pres">
      <dgm:prSet presAssocID="{D1E19B01-B2C1-4F13-A075-C43C5CFCB6CA}" presName="node" presStyleLbl="node1" presStyleIdx="1" presStyleCnt="5">
        <dgm:presLayoutVars>
          <dgm:bulletEnabled val="1"/>
        </dgm:presLayoutVars>
      </dgm:prSet>
      <dgm:spPr/>
      <dgm:t>
        <a:bodyPr/>
        <a:lstStyle/>
        <a:p>
          <a:endParaRPr lang="en-US"/>
        </a:p>
      </dgm:t>
    </dgm:pt>
    <dgm:pt modelId="{2C9D0525-C5ED-45C3-B71B-17E7F2F57AA9}" type="pres">
      <dgm:prSet presAssocID="{423F6FB3-9B4D-4B54-BFFE-76782DC01356}" presName="sibTrans" presStyleLbl="sibTrans2D1" presStyleIdx="1" presStyleCnt="4"/>
      <dgm:spPr/>
      <dgm:t>
        <a:bodyPr/>
        <a:lstStyle/>
        <a:p>
          <a:endParaRPr lang="en-US"/>
        </a:p>
      </dgm:t>
    </dgm:pt>
    <dgm:pt modelId="{41938C47-EB29-41AD-88DE-3DB71FE18F06}" type="pres">
      <dgm:prSet presAssocID="{423F6FB3-9B4D-4B54-BFFE-76782DC01356}" presName="connectorText" presStyleLbl="sibTrans2D1" presStyleIdx="1" presStyleCnt="4"/>
      <dgm:spPr/>
      <dgm:t>
        <a:bodyPr/>
        <a:lstStyle/>
        <a:p>
          <a:endParaRPr lang="en-US"/>
        </a:p>
      </dgm:t>
    </dgm:pt>
    <dgm:pt modelId="{0F10B89B-AFA7-404B-9A28-754762187603}" type="pres">
      <dgm:prSet presAssocID="{29D4E414-C42A-46F0-83A8-CFB1509CF742}" presName="node" presStyleLbl="node1" presStyleIdx="2" presStyleCnt="5">
        <dgm:presLayoutVars>
          <dgm:bulletEnabled val="1"/>
        </dgm:presLayoutVars>
      </dgm:prSet>
      <dgm:spPr/>
      <dgm:t>
        <a:bodyPr/>
        <a:lstStyle/>
        <a:p>
          <a:endParaRPr lang="en-US"/>
        </a:p>
      </dgm:t>
    </dgm:pt>
    <dgm:pt modelId="{4D1ED4D1-5E76-445C-AD54-4E3504220F3F}" type="pres">
      <dgm:prSet presAssocID="{C04B0096-E0E4-4ABC-B3FD-DA4CBD0E4FA5}" presName="sibTrans" presStyleLbl="sibTrans2D1" presStyleIdx="2" presStyleCnt="4"/>
      <dgm:spPr/>
      <dgm:t>
        <a:bodyPr/>
        <a:lstStyle/>
        <a:p>
          <a:endParaRPr lang="en-US"/>
        </a:p>
      </dgm:t>
    </dgm:pt>
    <dgm:pt modelId="{F87C56E5-9218-41D9-9450-3B485C3776D7}" type="pres">
      <dgm:prSet presAssocID="{C04B0096-E0E4-4ABC-B3FD-DA4CBD0E4FA5}" presName="connectorText" presStyleLbl="sibTrans2D1" presStyleIdx="2" presStyleCnt="4"/>
      <dgm:spPr/>
      <dgm:t>
        <a:bodyPr/>
        <a:lstStyle/>
        <a:p>
          <a:endParaRPr lang="en-US"/>
        </a:p>
      </dgm:t>
    </dgm:pt>
    <dgm:pt modelId="{A800C2F8-6022-44EC-8651-C3B9C06F2A6B}" type="pres">
      <dgm:prSet presAssocID="{172FD129-D8F3-4D48-9598-54D6C3A80ED9}" presName="node" presStyleLbl="node1" presStyleIdx="3" presStyleCnt="5">
        <dgm:presLayoutVars>
          <dgm:bulletEnabled val="1"/>
        </dgm:presLayoutVars>
      </dgm:prSet>
      <dgm:spPr/>
      <dgm:t>
        <a:bodyPr/>
        <a:lstStyle/>
        <a:p>
          <a:endParaRPr lang="en-US"/>
        </a:p>
      </dgm:t>
    </dgm:pt>
    <dgm:pt modelId="{86B73FE6-0B41-4F94-B455-F9B245BF8C64}" type="pres">
      <dgm:prSet presAssocID="{E41B93F8-6B08-4E75-9592-3A5E0716DC15}" presName="sibTrans" presStyleLbl="sibTrans2D1" presStyleIdx="3" presStyleCnt="4"/>
      <dgm:spPr/>
      <dgm:t>
        <a:bodyPr/>
        <a:lstStyle/>
        <a:p>
          <a:endParaRPr lang="en-US"/>
        </a:p>
      </dgm:t>
    </dgm:pt>
    <dgm:pt modelId="{D290E5F7-4903-40A9-A515-46E13084CAF0}" type="pres">
      <dgm:prSet presAssocID="{E41B93F8-6B08-4E75-9592-3A5E0716DC15}" presName="connectorText" presStyleLbl="sibTrans2D1" presStyleIdx="3" presStyleCnt="4"/>
      <dgm:spPr/>
      <dgm:t>
        <a:bodyPr/>
        <a:lstStyle/>
        <a:p>
          <a:endParaRPr lang="en-US"/>
        </a:p>
      </dgm:t>
    </dgm:pt>
    <dgm:pt modelId="{4FD4815E-7C48-40C4-8F74-A72E300CE797}" type="pres">
      <dgm:prSet presAssocID="{C7C19FCF-E315-4263-9347-F26D53322EE7}" presName="node" presStyleLbl="node1" presStyleIdx="4" presStyleCnt="5">
        <dgm:presLayoutVars>
          <dgm:bulletEnabled val="1"/>
        </dgm:presLayoutVars>
      </dgm:prSet>
      <dgm:spPr/>
      <dgm:t>
        <a:bodyPr/>
        <a:lstStyle/>
        <a:p>
          <a:endParaRPr lang="en-US"/>
        </a:p>
      </dgm:t>
    </dgm:pt>
  </dgm:ptLst>
  <dgm:cxnLst>
    <dgm:cxn modelId="{36733463-DA65-4141-A428-3C5D4A1A07F8}" type="presOf" srcId="{E41B93F8-6B08-4E75-9592-3A5E0716DC15}" destId="{86B73FE6-0B41-4F94-B455-F9B245BF8C64}" srcOrd="0" destOrd="0" presId="urn:microsoft.com/office/officeart/2005/8/layout/process2"/>
    <dgm:cxn modelId="{112BBBD2-0609-497D-B224-741FACEC01AD}" type="presOf" srcId="{C04B0096-E0E4-4ABC-B3FD-DA4CBD0E4FA5}" destId="{F87C56E5-9218-41D9-9450-3B485C3776D7}" srcOrd="1" destOrd="0" presId="urn:microsoft.com/office/officeart/2005/8/layout/process2"/>
    <dgm:cxn modelId="{FC8D5F04-8342-4297-B0EC-4AEF3E91732E}" srcId="{79ACB455-B466-4A10-8044-F8595F5475CE}" destId="{08EF4D70-9CFB-4E21-A82A-5DBAD50F2E99}" srcOrd="0" destOrd="0" parTransId="{20476E6A-C8CF-49F9-AF7B-0C1FBF129387}" sibTransId="{572DBFD9-07F3-478E-8879-5E6C21957D9B}"/>
    <dgm:cxn modelId="{BEF1FCA7-EBE7-4EB7-9CCA-13A76DEA71B9}" type="presOf" srcId="{D1E19B01-B2C1-4F13-A075-C43C5CFCB6CA}" destId="{64C3C65E-4CB0-4254-B70A-3CAC92FA8EC0}" srcOrd="0" destOrd="0" presId="urn:microsoft.com/office/officeart/2005/8/layout/process2"/>
    <dgm:cxn modelId="{D0AB69C8-8D95-4C0D-AD70-9B43BFA82A65}" type="presOf" srcId="{172FD129-D8F3-4D48-9598-54D6C3A80ED9}" destId="{A800C2F8-6022-44EC-8651-C3B9C06F2A6B}" srcOrd="0" destOrd="0" presId="urn:microsoft.com/office/officeart/2005/8/layout/process2"/>
    <dgm:cxn modelId="{B317D9A6-D9F7-4080-BFE3-0C0A606E4A74}" type="presOf" srcId="{08EF4D70-9CFB-4E21-A82A-5DBAD50F2E99}" destId="{D0FEAB12-8C22-4037-92C3-6DA2C32E68D5}" srcOrd="0" destOrd="0" presId="urn:microsoft.com/office/officeart/2005/8/layout/process2"/>
    <dgm:cxn modelId="{6FFF414C-F153-497E-A5C8-6AF8F285AB9A}" type="presOf" srcId="{C04B0096-E0E4-4ABC-B3FD-DA4CBD0E4FA5}" destId="{4D1ED4D1-5E76-445C-AD54-4E3504220F3F}" srcOrd="0" destOrd="0" presId="urn:microsoft.com/office/officeart/2005/8/layout/process2"/>
    <dgm:cxn modelId="{4F70CD8C-C13D-4A98-ADF1-C899A3C94E99}" srcId="{79ACB455-B466-4A10-8044-F8595F5475CE}" destId="{C7C19FCF-E315-4263-9347-F26D53322EE7}" srcOrd="4" destOrd="0" parTransId="{CC1C1760-03B3-4306-8C08-C7F5423CA071}" sibTransId="{A1906452-D6F9-4355-AE46-B2433D4FF126}"/>
    <dgm:cxn modelId="{53A127FD-C702-4E61-841B-B4FC8E7106EA}" srcId="{79ACB455-B466-4A10-8044-F8595F5475CE}" destId="{29D4E414-C42A-46F0-83A8-CFB1509CF742}" srcOrd="2" destOrd="0" parTransId="{6B515FDC-18E7-469C-BFC9-92EF6A2B2523}" sibTransId="{C04B0096-E0E4-4ABC-B3FD-DA4CBD0E4FA5}"/>
    <dgm:cxn modelId="{72D84AA3-F015-4679-911D-CAD52B1C1253}" type="presOf" srcId="{C7C19FCF-E315-4263-9347-F26D53322EE7}" destId="{4FD4815E-7C48-40C4-8F74-A72E300CE797}" srcOrd="0" destOrd="0" presId="urn:microsoft.com/office/officeart/2005/8/layout/process2"/>
    <dgm:cxn modelId="{DBBECE83-C907-40AB-85DB-FCF96AD2881B}" type="presOf" srcId="{E41B93F8-6B08-4E75-9592-3A5E0716DC15}" destId="{D290E5F7-4903-40A9-A515-46E13084CAF0}" srcOrd="1" destOrd="0" presId="urn:microsoft.com/office/officeart/2005/8/layout/process2"/>
    <dgm:cxn modelId="{A7EF3303-44AF-4EDD-BE1B-0449AAB43B7D}" type="presOf" srcId="{29D4E414-C42A-46F0-83A8-CFB1509CF742}" destId="{0F10B89B-AFA7-404B-9A28-754762187603}" srcOrd="0" destOrd="0" presId="urn:microsoft.com/office/officeart/2005/8/layout/process2"/>
    <dgm:cxn modelId="{9C73A559-2ADD-4CA5-B955-251A4430F08A}" type="presOf" srcId="{79ACB455-B466-4A10-8044-F8595F5475CE}" destId="{15155313-77E7-45F6-BD6D-6AE96E094D8E}" srcOrd="0" destOrd="0" presId="urn:microsoft.com/office/officeart/2005/8/layout/process2"/>
    <dgm:cxn modelId="{843887F6-DA49-4892-AD82-2A187EA9CC96}" type="presOf" srcId="{423F6FB3-9B4D-4B54-BFFE-76782DC01356}" destId="{41938C47-EB29-41AD-88DE-3DB71FE18F06}" srcOrd="1" destOrd="0" presId="urn:microsoft.com/office/officeart/2005/8/layout/process2"/>
    <dgm:cxn modelId="{6C0CF9AB-FF59-4E95-A635-374F42BE8825}" type="presOf" srcId="{423F6FB3-9B4D-4B54-BFFE-76782DC01356}" destId="{2C9D0525-C5ED-45C3-B71B-17E7F2F57AA9}" srcOrd="0" destOrd="0" presId="urn:microsoft.com/office/officeart/2005/8/layout/process2"/>
    <dgm:cxn modelId="{2F5243B1-2C4F-40F8-9FF2-DEAC45F16332}" type="presOf" srcId="{572DBFD9-07F3-478E-8879-5E6C21957D9B}" destId="{A1BB748E-E1B0-4644-B5E2-CCC3E52C31CC}" srcOrd="1" destOrd="0" presId="urn:microsoft.com/office/officeart/2005/8/layout/process2"/>
    <dgm:cxn modelId="{903781EE-D61E-4080-804B-BA28970C21FA}" type="presOf" srcId="{572DBFD9-07F3-478E-8879-5E6C21957D9B}" destId="{EC92AE09-3933-457C-B6FD-6F8B8EE2CEE3}" srcOrd="0" destOrd="0" presId="urn:microsoft.com/office/officeart/2005/8/layout/process2"/>
    <dgm:cxn modelId="{C9A513FB-4A95-485C-9F0D-9DA619E70EA6}" srcId="{79ACB455-B466-4A10-8044-F8595F5475CE}" destId="{172FD129-D8F3-4D48-9598-54D6C3A80ED9}" srcOrd="3" destOrd="0" parTransId="{F11DE41D-139C-4B60-8115-08604AFF45CB}" sibTransId="{E41B93F8-6B08-4E75-9592-3A5E0716DC15}"/>
    <dgm:cxn modelId="{A5EBB042-8276-4C01-B6FF-7704BAA4D68D}" srcId="{79ACB455-B466-4A10-8044-F8595F5475CE}" destId="{D1E19B01-B2C1-4F13-A075-C43C5CFCB6CA}" srcOrd="1" destOrd="0" parTransId="{6810BBA1-5404-43D8-84CB-0A213A587A25}" sibTransId="{423F6FB3-9B4D-4B54-BFFE-76782DC01356}"/>
    <dgm:cxn modelId="{FCA298F6-04BE-4264-88AA-9C88ABCE0154}" type="presParOf" srcId="{15155313-77E7-45F6-BD6D-6AE96E094D8E}" destId="{D0FEAB12-8C22-4037-92C3-6DA2C32E68D5}" srcOrd="0" destOrd="0" presId="urn:microsoft.com/office/officeart/2005/8/layout/process2"/>
    <dgm:cxn modelId="{EB2677A9-FF23-49CC-8AC6-642AFD179F7B}" type="presParOf" srcId="{15155313-77E7-45F6-BD6D-6AE96E094D8E}" destId="{EC92AE09-3933-457C-B6FD-6F8B8EE2CEE3}" srcOrd="1" destOrd="0" presId="urn:microsoft.com/office/officeart/2005/8/layout/process2"/>
    <dgm:cxn modelId="{2DCE6537-E6B8-414B-BE11-38E133513684}" type="presParOf" srcId="{EC92AE09-3933-457C-B6FD-6F8B8EE2CEE3}" destId="{A1BB748E-E1B0-4644-B5E2-CCC3E52C31CC}" srcOrd="0" destOrd="0" presId="urn:microsoft.com/office/officeart/2005/8/layout/process2"/>
    <dgm:cxn modelId="{DE3C5A1C-0578-4895-B612-E01A031F5D4F}" type="presParOf" srcId="{15155313-77E7-45F6-BD6D-6AE96E094D8E}" destId="{64C3C65E-4CB0-4254-B70A-3CAC92FA8EC0}" srcOrd="2" destOrd="0" presId="urn:microsoft.com/office/officeart/2005/8/layout/process2"/>
    <dgm:cxn modelId="{87478938-1B1F-411E-874D-AF34B63A976F}" type="presParOf" srcId="{15155313-77E7-45F6-BD6D-6AE96E094D8E}" destId="{2C9D0525-C5ED-45C3-B71B-17E7F2F57AA9}" srcOrd="3" destOrd="0" presId="urn:microsoft.com/office/officeart/2005/8/layout/process2"/>
    <dgm:cxn modelId="{AE3A37FA-B1AC-43CA-935A-6D329F99C27B}" type="presParOf" srcId="{2C9D0525-C5ED-45C3-B71B-17E7F2F57AA9}" destId="{41938C47-EB29-41AD-88DE-3DB71FE18F06}" srcOrd="0" destOrd="0" presId="urn:microsoft.com/office/officeart/2005/8/layout/process2"/>
    <dgm:cxn modelId="{4E260892-68C1-4704-9F64-67C3365806D6}" type="presParOf" srcId="{15155313-77E7-45F6-BD6D-6AE96E094D8E}" destId="{0F10B89B-AFA7-404B-9A28-754762187603}" srcOrd="4" destOrd="0" presId="urn:microsoft.com/office/officeart/2005/8/layout/process2"/>
    <dgm:cxn modelId="{CE79D6ED-8C03-48C4-ABCF-4D5DA3486C6D}" type="presParOf" srcId="{15155313-77E7-45F6-BD6D-6AE96E094D8E}" destId="{4D1ED4D1-5E76-445C-AD54-4E3504220F3F}" srcOrd="5" destOrd="0" presId="urn:microsoft.com/office/officeart/2005/8/layout/process2"/>
    <dgm:cxn modelId="{729E6BB1-CEE7-4CB6-BBD6-3A89DC7A8778}" type="presParOf" srcId="{4D1ED4D1-5E76-445C-AD54-4E3504220F3F}" destId="{F87C56E5-9218-41D9-9450-3B485C3776D7}" srcOrd="0" destOrd="0" presId="urn:microsoft.com/office/officeart/2005/8/layout/process2"/>
    <dgm:cxn modelId="{2E09317A-11C0-46CB-99A9-3BE36BCFFFCB}" type="presParOf" srcId="{15155313-77E7-45F6-BD6D-6AE96E094D8E}" destId="{A800C2F8-6022-44EC-8651-C3B9C06F2A6B}" srcOrd="6" destOrd="0" presId="urn:microsoft.com/office/officeart/2005/8/layout/process2"/>
    <dgm:cxn modelId="{0C5F1DD0-76A4-485E-B8E3-B16415388F54}" type="presParOf" srcId="{15155313-77E7-45F6-BD6D-6AE96E094D8E}" destId="{86B73FE6-0B41-4F94-B455-F9B245BF8C64}" srcOrd="7" destOrd="0" presId="urn:microsoft.com/office/officeart/2005/8/layout/process2"/>
    <dgm:cxn modelId="{44A9C12A-15F5-4E7B-B64A-C799C1550DAE}" type="presParOf" srcId="{86B73FE6-0B41-4F94-B455-F9B245BF8C64}" destId="{D290E5F7-4903-40A9-A515-46E13084CAF0}" srcOrd="0" destOrd="0" presId="urn:microsoft.com/office/officeart/2005/8/layout/process2"/>
    <dgm:cxn modelId="{2AE4003B-8D2D-45F0-919C-24BC14D6480E}" type="presParOf" srcId="{15155313-77E7-45F6-BD6D-6AE96E094D8E}" destId="{4FD4815E-7C48-40C4-8F74-A72E300CE79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1962"/>
          </a:xfrm>
          <a:prstGeom prst="rect">
            <a:avLst/>
          </a:prstGeom>
        </p:spPr>
        <p:txBody>
          <a:bodyPr vert="horz" lIns="91440" tIns="45720" rIns="91440" bIns="45720" rtlCol="0"/>
          <a:lstStyle>
            <a:lvl1pPr algn="r">
              <a:defRPr sz="1200"/>
            </a:lvl1pPr>
          </a:lstStyle>
          <a:p>
            <a:fld id="{B7E0D9F1-EDB6-4FA8-9B84-6B100FCAFEE0}" type="datetimeFigureOut">
              <a:rPr lang="en-US" smtClean="0"/>
              <a:t>10/27/2015</a:t>
            </a:fld>
            <a:endParaRPr lang="en-US"/>
          </a:p>
        </p:txBody>
      </p:sp>
      <p:sp>
        <p:nvSpPr>
          <p:cNvPr id="4" name="Footer Placeholder 3"/>
          <p:cNvSpPr>
            <a:spLocks noGrp="1"/>
          </p:cNvSpPr>
          <p:nvPr>
            <p:ph type="ftr" sz="quarter" idx="2"/>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2"/>
          </a:xfrm>
          <a:prstGeom prst="rect">
            <a:avLst/>
          </a:prstGeom>
        </p:spPr>
        <p:txBody>
          <a:bodyPr vert="horz" lIns="91440" tIns="45720" rIns="91440" bIns="45720" rtlCol="0" anchor="b"/>
          <a:lstStyle>
            <a:lvl1pPr algn="r">
              <a:defRPr sz="1200"/>
            </a:lvl1pPr>
          </a:lstStyle>
          <a:p>
            <a:fld id="{1351899D-B5E5-4078-A068-91CECA06DAB2}" type="slidenum">
              <a:rPr lang="en-US" smtClean="0"/>
              <a:t>‹#›</a:t>
            </a:fld>
            <a:endParaRPr lang="en-US"/>
          </a:p>
        </p:txBody>
      </p:sp>
    </p:spTree>
    <p:extLst>
      <p:ext uri="{BB962C8B-B14F-4D97-AF65-F5344CB8AC3E}">
        <p14:creationId xmlns:p14="http://schemas.microsoft.com/office/powerpoint/2010/main" val="311784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E2B8B168-8858-487E-8902-7A7A783ED2FF}" type="datetimeFigureOut">
              <a:rPr lang="en-US" smtClean="0"/>
              <a:t>10/27/2015</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68F7D4D3-3993-41E7-9719-8B8697AFED02}" type="slidenum">
              <a:rPr lang="en-US" smtClean="0"/>
              <a:t>‹#›</a:t>
            </a:fld>
            <a:endParaRPr lang="en-US"/>
          </a:p>
        </p:txBody>
      </p:sp>
    </p:spTree>
    <p:extLst>
      <p:ext uri="{BB962C8B-B14F-4D97-AF65-F5344CB8AC3E}">
        <p14:creationId xmlns:p14="http://schemas.microsoft.com/office/powerpoint/2010/main" val="40484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CDE Summer Symposium - June 2012 - Accountability &amp; Improvement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2203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21">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10/27/2015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12</a:t>
            </a:fld>
            <a:endParaRPr lang="en-US" dirty="0"/>
          </a:p>
        </p:txBody>
      </p:sp>
    </p:spTree>
    <p:extLst>
      <p:ext uri="{BB962C8B-B14F-4D97-AF65-F5344CB8AC3E}">
        <p14:creationId xmlns:p14="http://schemas.microsoft.com/office/powerpoint/2010/main" val="159355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14</a:t>
            </a:fld>
            <a:endParaRPr lang="en-US" alt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942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A2D7CFD9-B624-4040-AD60-8ED55F87B82C}" type="slidenum">
              <a:rPr lang="en-US" altLang="en-US" smtClean="0">
                <a:solidFill>
                  <a:srgbClr val="000000"/>
                </a:solidFill>
                <a:latin typeface="Arial" charset="0"/>
              </a:rPr>
              <a:pPr eaLnBrk="1" hangingPunct="1"/>
              <a:t>15</a:t>
            </a:fld>
            <a:endParaRPr lang="en-US" altLang="en-US" dirty="0" smtClean="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17</a:t>
            </a:fld>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208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08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E828634-BA3E-4890-A01C-0B1B6F949EF7}"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239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39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B37E977-A33A-4600-B25A-4AB241210B66}"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249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49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CB9425C-67C0-49B1-8DF4-F0DF37E5EAE6}"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1269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69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9BE4609-A1BB-4E8B-B7BE-F7906A91A7B0}"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1259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259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101ED54-13A3-4371-86C1-D764DA8C18F3}"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CDE Summer Symposium - June 2012 - Accountability &amp; Improvement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07247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19188" y="695325"/>
            <a:ext cx="4621212" cy="3465513"/>
          </a:xfrm>
          <a:ln/>
        </p:spPr>
      </p:sp>
      <p:sp>
        <p:nvSpPr>
          <p:cNvPr id="152579"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19188" y="695325"/>
            <a:ext cx="4621212" cy="3465513"/>
          </a:xfrm>
          <a:ln/>
        </p:spPr>
      </p:sp>
      <p:sp>
        <p:nvSpPr>
          <p:cNvPr id="152579"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19188" y="690563"/>
            <a:ext cx="4622800" cy="3467100"/>
          </a:xfrm>
          <a:ln/>
        </p:spPr>
      </p:sp>
      <p:sp>
        <p:nvSpPr>
          <p:cNvPr id="134147" name="Rectangle 3"/>
          <p:cNvSpPr>
            <a:spLocks noGrp="1" noChangeArrowheads="1"/>
          </p:cNvSpPr>
          <p:nvPr>
            <p:ph type="body" idx="1"/>
          </p:nvPr>
        </p:nvSpPr>
        <p:spPr>
          <a:xfrm>
            <a:off x="914713" y="4389276"/>
            <a:ext cx="5028579" cy="415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60" tIns="43979" rIns="87960" bIns="43979"/>
          <a:lstStyle/>
          <a:p>
            <a:endParaRPr lang="en-US" altLang="en-US"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20775" y="693738"/>
            <a:ext cx="4619625" cy="3465512"/>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20775" y="693738"/>
            <a:ext cx="4619625" cy="3465512"/>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20775" y="693738"/>
            <a:ext cx="4619625" cy="3465512"/>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smtClean="0"/>
          </a:p>
        </p:txBody>
      </p:sp>
      <p:sp>
        <p:nvSpPr>
          <p:cNvPr id="165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solidFill>
                  <a:prstClr val="black"/>
                </a:solidFill>
                <a:latin typeface="Arial" charset="0"/>
              </a:rPr>
              <a:t>Version 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20775" y="695325"/>
            <a:ext cx="4619625" cy="3465513"/>
          </a:xfrm>
          <a:ln/>
        </p:spPr>
      </p:sp>
      <p:sp>
        <p:nvSpPr>
          <p:cNvPr id="138243"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20775" y="693738"/>
            <a:ext cx="4619625" cy="3465512"/>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20775" y="693738"/>
            <a:ext cx="4619625" cy="3465512"/>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dirty="0"/>
          </a:p>
        </p:txBody>
      </p:sp>
      <p:sp>
        <p:nvSpPr>
          <p:cNvPr id="5" name="Date Placeholder 4"/>
          <p:cNvSpPr>
            <a:spLocks noGrp="1"/>
          </p:cNvSpPr>
          <p:nvPr>
            <p:ph type="dt" idx="11"/>
          </p:nvPr>
        </p:nvSpPr>
        <p:spPr/>
        <p:txBody>
          <a:bodyPr/>
          <a:lstStyle/>
          <a:p>
            <a:fld id="{61C227AF-0918-4D3A-9ED6-A48CD9092E1B}" type="datetime1">
              <a:rPr lang="en-US" smtClean="0"/>
              <a:t>10/27/2015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dirty="0"/>
          </a:p>
        </p:txBody>
      </p:sp>
    </p:spTree>
    <p:extLst>
      <p:ext uri="{BB962C8B-B14F-4D97-AF65-F5344CB8AC3E}">
        <p14:creationId xmlns:p14="http://schemas.microsoft.com/office/powerpoint/2010/main" val="797712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3653295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49</a:t>
            </a:fld>
            <a:endParaRPr lang="en-US"/>
          </a:p>
        </p:txBody>
      </p:sp>
    </p:spTree>
    <p:extLst>
      <p:ext uri="{BB962C8B-B14F-4D97-AF65-F5344CB8AC3E}">
        <p14:creationId xmlns:p14="http://schemas.microsoft.com/office/powerpoint/2010/main" val="1335785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50</a:t>
            </a:fld>
            <a:endParaRPr lang="en-US"/>
          </a:p>
        </p:txBody>
      </p:sp>
    </p:spTree>
    <p:extLst>
      <p:ext uri="{BB962C8B-B14F-4D97-AF65-F5344CB8AC3E}">
        <p14:creationId xmlns:p14="http://schemas.microsoft.com/office/powerpoint/2010/main" val="314693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51</a:t>
            </a:fld>
            <a:endParaRPr lang="en-US"/>
          </a:p>
        </p:txBody>
      </p:sp>
    </p:spTree>
    <p:extLst>
      <p:ext uri="{BB962C8B-B14F-4D97-AF65-F5344CB8AC3E}">
        <p14:creationId xmlns:p14="http://schemas.microsoft.com/office/powerpoint/2010/main" val="1009315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356210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6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66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EF2A8C3E-E88E-4543-B3E8-4DDF609958F1}" type="slidenum">
              <a:rPr lang="en-US" altLang="en-US" smtClean="0">
                <a:latin typeface="Arial" charset="0"/>
              </a:rPr>
              <a:pPr eaLnBrk="1" hangingPunct="1"/>
              <a:t>4</a:t>
            </a:fld>
            <a:endParaRPr lang="en-US" alt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a:p>
        </p:txBody>
      </p:sp>
    </p:spTree>
    <p:extLst>
      <p:ext uri="{BB962C8B-B14F-4D97-AF65-F5344CB8AC3E}">
        <p14:creationId xmlns:p14="http://schemas.microsoft.com/office/powerpoint/2010/main" val="2389580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54</a:t>
            </a:fld>
            <a:endParaRPr lang="en-US"/>
          </a:p>
        </p:txBody>
      </p:sp>
    </p:spTree>
    <p:extLst>
      <p:ext uri="{BB962C8B-B14F-4D97-AF65-F5344CB8AC3E}">
        <p14:creationId xmlns:p14="http://schemas.microsoft.com/office/powerpoint/2010/main" val="3925656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5738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a:p>
        </p:txBody>
      </p:sp>
    </p:spTree>
    <p:extLst>
      <p:ext uri="{BB962C8B-B14F-4D97-AF65-F5344CB8AC3E}">
        <p14:creationId xmlns:p14="http://schemas.microsoft.com/office/powerpoint/2010/main" val="1737101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a:p>
        </p:txBody>
      </p:sp>
    </p:spTree>
    <p:extLst>
      <p:ext uri="{BB962C8B-B14F-4D97-AF65-F5344CB8AC3E}">
        <p14:creationId xmlns:p14="http://schemas.microsoft.com/office/powerpoint/2010/main" val="1917582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1505933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3638568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60</a:t>
            </a:fld>
            <a:endParaRPr lang="en-US"/>
          </a:p>
        </p:txBody>
      </p:sp>
    </p:spTree>
    <p:extLst>
      <p:ext uri="{BB962C8B-B14F-4D97-AF65-F5344CB8AC3E}">
        <p14:creationId xmlns:p14="http://schemas.microsoft.com/office/powerpoint/2010/main" val="1094955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61</a:t>
            </a:fld>
            <a:endParaRPr lang="en-US"/>
          </a:p>
        </p:txBody>
      </p:sp>
    </p:spTree>
    <p:extLst>
      <p:ext uri="{BB962C8B-B14F-4D97-AF65-F5344CB8AC3E}">
        <p14:creationId xmlns:p14="http://schemas.microsoft.com/office/powerpoint/2010/main" val="1100424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62</a:t>
            </a:fld>
            <a:endParaRPr lang="en-US"/>
          </a:p>
        </p:txBody>
      </p:sp>
    </p:spTree>
    <p:extLst>
      <p:ext uri="{BB962C8B-B14F-4D97-AF65-F5344CB8AC3E}">
        <p14:creationId xmlns:p14="http://schemas.microsoft.com/office/powerpoint/2010/main" val="147361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7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solidFill>
                  <a:prstClr val="black"/>
                </a:solidFill>
                <a:latin typeface="Arial" charset="0"/>
              </a:rPr>
              <a:t>Version 1.4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63</a:t>
            </a:fld>
            <a:endParaRPr lang="en-US"/>
          </a:p>
        </p:txBody>
      </p:sp>
    </p:spTree>
    <p:extLst>
      <p:ext uri="{BB962C8B-B14F-4D97-AF65-F5344CB8AC3E}">
        <p14:creationId xmlns:p14="http://schemas.microsoft.com/office/powerpoint/2010/main" val="3490548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64</a:t>
            </a:fld>
            <a:endParaRPr lang="en-US"/>
          </a:p>
        </p:txBody>
      </p:sp>
    </p:spTree>
    <p:extLst>
      <p:ext uri="{BB962C8B-B14F-4D97-AF65-F5344CB8AC3E}">
        <p14:creationId xmlns:p14="http://schemas.microsoft.com/office/powerpoint/2010/main" val="73244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CDE Student Engagement Webinar One</a:t>
            </a:r>
            <a:endParaRPr lang="en-US"/>
          </a:p>
        </p:txBody>
      </p:sp>
      <p:sp>
        <p:nvSpPr>
          <p:cNvPr id="5" name="Date Placeholder 4"/>
          <p:cNvSpPr>
            <a:spLocks noGrp="1"/>
          </p:cNvSpPr>
          <p:nvPr>
            <p:ph type="dt" idx="11"/>
          </p:nvPr>
        </p:nvSpPr>
        <p:spPr/>
        <p:txBody>
          <a:bodyPr/>
          <a:lstStyle/>
          <a:p>
            <a:fld id="{5AB7F4C6-942F-4F26-8714-92226A2EBB4D}"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65</a:t>
            </a:fld>
            <a:endParaRPr lang="en-US"/>
          </a:p>
        </p:txBody>
      </p:sp>
    </p:spTree>
    <p:extLst>
      <p:ext uri="{BB962C8B-B14F-4D97-AF65-F5344CB8AC3E}">
        <p14:creationId xmlns:p14="http://schemas.microsoft.com/office/powerpoint/2010/main" val="4049667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93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19188" y="695325"/>
            <a:ext cx="4621212" cy="3465513"/>
          </a:xfrm>
          <a:ln/>
        </p:spPr>
      </p:sp>
      <p:sp>
        <p:nvSpPr>
          <p:cNvPr id="152579"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a:p>
        </p:txBody>
      </p:sp>
      <p:sp>
        <p:nvSpPr>
          <p:cNvPr id="1566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56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EEF6864-15B0-427D-9A90-8A2D8E755D49}" type="slidenum">
              <a:rPr lang="en-US" altLang="en-US" smtClean="0"/>
              <a:pPr eaLnBrk="1" hangingPunct="1">
                <a:spcBef>
                  <a:spcPct val="0"/>
                </a:spcBef>
              </a:pPr>
              <a:t>96</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1577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57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4649B24-6D37-4856-B4BA-215A23BD40BA}" type="slidenum">
              <a:rPr lang="en-US" altLang="en-US" smtClean="0"/>
              <a:pPr eaLnBrk="1" hangingPunct="1">
                <a:spcBef>
                  <a:spcPct val="0"/>
                </a:spcBef>
              </a:pPr>
              <a:t>97</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19188" y="695325"/>
            <a:ext cx="4621212" cy="3465513"/>
          </a:xfrm>
          <a:ln/>
        </p:spPr>
      </p:sp>
      <p:sp>
        <p:nvSpPr>
          <p:cNvPr id="152579"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19188" y="695325"/>
            <a:ext cx="4619625" cy="3463925"/>
          </a:xfrm>
          <a:ln/>
        </p:spPr>
      </p:sp>
      <p:sp>
        <p:nvSpPr>
          <p:cNvPr id="163843" name="Rectangle 3"/>
          <p:cNvSpPr>
            <a:spLocks noGrp="1" noChangeArrowheads="1"/>
          </p:cNvSpPr>
          <p:nvPr>
            <p:ph type="body" idx="1"/>
          </p:nvPr>
        </p:nvSpPr>
        <p:spPr>
          <a:xfrm>
            <a:off x="686421" y="4389276"/>
            <a:ext cx="5485158" cy="4154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87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1.3</a:t>
            </a:r>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E8BC2B-468B-43D5-ABC5-9C566CF2D777}"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r>
              <a:rPr lang="en-US" altLang="en-US" smtClean="0"/>
              <a:t>Version 1.4</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AD2AF9E-F93C-4FF3-B293-5EA6140670CC}"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10/27/2015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3693074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pic>
        <p:nvPicPr>
          <p:cNvPr id="6" name="Picture 5"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extLst>
      <p:ext uri="{BB962C8B-B14F-4D97-AF65-F5344CB8AC3E}">
        <p14:creationId xmlns:p14="http://schemas.microsoft.com/office/powerpoint/2010/main" val="318385424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4872486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5" name="Picture 4"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67676237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8C8C96">
                    <a:lumMod val="50000"/>
                  </a:srgbClr>
                </a:solidFill>
              </a:rPr>
              <a:pPr/>
              <a:t>‹#›</a:t>
            </a:fld>
            <a:endParaRPr lang="en-US" dirty="0" smtClean="0">
              <a:solidFill>
                <a:srgbClr val="8C8C9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41424899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8" name="TextBox 7"/>
          <p:cNvSpPr txBox="1"/>
          <p:nvPr userDrawn="1"/>
        </p:nvSpPr>
        <p:spPr>
          <a:xfrm>
            <a:off x="76200" y="6397823"/>
            <a:ext cx="533400" cy="307777"/>
          </a:xfrm>
          <a:prstGeom prst="rect">
            <a:avLst/>
          </a:prstGeom>
          <a:noFill/>
        </p:spPr>
        <p:txBody>
          <a:bodyPr wrap="square" rtlCol="0">
            <a:spAutoFit/>
          </a:bodyPr>
          <a:lstStyle/>
          <a:p>
            <a:pPr fontAlgn="base">
              <a:spcBef>
                <a:spcPct val="0"/>
              </a:spcBef>
              <a:spcAft>
                <a:spcPct val="0"/>
              </a:spcAft>
            </a:pPr>
            <a:fld id="{6BED0778-C35E-4B30-A0ED-E19EC9CBF924}" type="slidenum">
              <a:rPr lang="en-US" sz="1400">
                <a:solidFill>
                  <a:prstClr val="white"/>
                </a:solidFill>
                <a:latin typeface="Verdana" pitchFamily="34" charset="0"/>
                <a:ea typeface="ＭＳ Ｐゴシック" charset="-128"/>
              </a:rPr>
              <a:pPr fontAlgn="base">
                <a:spcBef>
                  <a:spcPct val="0"/>
                </a:spcBef>
                <a:spcAft>
                  <a:spcPct val="0"/>
                </a:spcAft>
              </a:pPr>
              <a:t>‹#›</a:t>
            </a:fld>
            <a:endParaRPr lang="en-US" sz="1400" dirty="0">
              <a:solidFill>
                <a:prstClr val="white"/>
              </a:solidFill>
              <a:latin typeface="Verdana" pitchFamily="34" charset="0"/>
              <a:ea typeface="ＭＳ Ｐゴシック" charset="-128"/>
            </a:endParaRPr>
          </a:p>
        </p:txBody>
      </p:sp>
    </p:spTree>
    <p:extLst>
      <p:ext uri="{BB962C8B-B14F-4D97-AF65-F5344CB8AC3E}">
        <p14:creationId xmlns:p14="http://schemas.microsoft.com/office/powerpoint/2010/main" val="2464738214"/>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442533790"/>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97296496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63146868"/>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303858924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smtClean="0"/>
              <a:t>Click to edit Master title style</a:t>
            </a:r>
            <a:endParaRPr lang="en-US" dirty="0"/>
          </a:p>
        </p:txBody>
      </p:sp>
    </p:spTree>
    <p:extLst>
      <p:ext uri="{BB962C8B-B14F-4D97-AF65-F5344CB8AC3E}">
        <p14:creationId xmlns:p14="http://schemas.microsoft.com/office/powerpoint/2010/main" val="285350113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37884120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7312943"/>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7116693"/>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3792341849"/>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16773235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4929847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49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solidFill>
                  <a:srgbClr val="FFFFFF"/>
                </a:solidFill>
              </a:defRPr>
            </a:lvl1pPr>
          </a:lstStyle>
          <a:p>
            <a:pPr>
              <a:defRPr/>
            </a:pPr>
            <a:r>
              <a:rPr lang="en-US"/>
              <a:t>Copyright C2D3 2006</a:t>
            </a:r>
          </a:p>
        </p:txBody>
      </p:sp>
      <p:sp>
        <p:nvSpPr>
          <p:cNvPr id="6" name="Slide Number Placeholder 5"/>
          <p:cNvSpPr>
            <a:spLocks noGrp="1" noChangeArrowheads="1"/>
          </p:cNvSpPr>
          <p:nvPr>
            <p:ph type="sldNum" sz="quarter" idx="11"/>
          </p:nvPr>
        </p:nvSpPr>
        <p:spPr>
          <a:xfrm>
            <a:off x="6553200" y="6248400"/>
            <a:ext cx="2133600" cy="457200"/>
          </a:xfrm>
          <a:prstGeom prst="rect">
            <a:avLst/>
          </a:prstGeom>
        </p:spPr>
        <p:txBody>
          <a:bodyPr/>
          <a:lstStyle>
            <a:lvl1pPr>
              <a:defRPr>
                <a:solidFill>
                  <a:srgbClr val="FFFFFF"/>
                </a:solidFill>
              </a:defRPr>
            </a:lvl1pPr>
          </a:lstStyle>
          <a:p>
            <a:pPr fontAlgn="base">
              <a:spcBef>
                <a:spcPct val="0"/>
              </a:spcBef>
              <a:spcAft>
                <a:spcPct val="0"/>
              </a:spcAft>
              <a:defRPr/>
            </a:pPr>
            <a:fld id="{3A494558-7068-456D-BA24-ECAD02AC5DA9}" type="slidenum">
              <a:rPr lang="en-US">
                <a:latin typeface="Verdana" pitchFamily="34" charset="0"/>
                <a:ea typeface="ＭＳ Ｐゴシック" charset="-128"/>
              </a:rPr>
              <a:pPr fontAlgn="base">
                <a:spcBef>
                  <a:spcPct val="0"/>
                </a:spcBef>
                <a:spcAft>
                  <a:spcPct val="0"/>
                </a:spcAft>
                <a:defRPr/>
              </a:pPr>
              <a:t>‹#›</a:t>
            </a:fld>
            <a:endParaRPr lang="en-US">
              <a:latin typeface="Verdana" pitchFamily="34" charset="0"/>
              <a:ea typeface="ＭＳ Ｐゴシック" charset="-128"/>
            </a:endParaRPr>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solidFill>
                  <a:srgbClr val="FFFFFF"/>
                </a:solidFill>
              </a:defRPr>
            </a:lvl1pPr>
          </a:lstStyle>
          <a:p>
            <a:pPr fontAlgn="base">
              <a:spcBef>
                <a:spcPct val="0"/>
              </a:spcBef>
              <a:spcAft>
                <a:spcPct val="0"/>
              </a:spcAft>
              <a:defRPr/>
            </a:pPr>
            <a:endParaRPr lang="en-US">
              <a:latin typeface="Verdana" pitchFamily="34" charset="0"/>
              <a:ea typeface="ＭＳ Ｐゴシック" charset="-128"/>
            </a:endParaRPr>
          </a:p>
        </p:txBody>
      </p:sp>
    </p:spTree>
    <p:extLst>
      <p:ext uri="{BB962C8B-B14F-4D97-AF65-F5344CB8AC3E}">
        <p14:creationId xmlns:p14="http://schemas.microsoft.com/office/powerpoint/2010/main" val="166482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65997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4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72925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5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835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6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2362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5" name="Picture 4"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6" name="Picture 5"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702706471"/>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4564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661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8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7599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a:t>Copyright CTLT 2008</a:t>
            </a: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B086684-A247-48FE-A8F4-F6B2C795668E}" type="slidenum">
              <a:rPr lang="en-US"/>
              <a:pPr>
                <a:defRPr/>
              </a:pPr>
              <a:t>‹#›</a:t>
            </a:fld>
            <a:endParaRPr lang="en-US" dirty="0"/>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98645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44087"/>
            <a:ext cx="8381260" cy="782073"/>
          </a:xfrm>
        </p:spPr>
        <p:txBody>
          <a:bodyPr/>
          <a:lstStyle>
            <a:lvl1pPr>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380999" y="1493520"/>
            <a:ext cx="8407893" cy="463295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spcBef>
                <a:spcPts val="600"/>
              </a:spcBef>
              <a:buFont typeface="Wingdings" charset="2"/>
              <a:buChar char="§"/>
              <a:defRPr spc="0"/>
            </a:lvl3pPr>
            <a:lvl4pPr marL="1097280" indent="-182880">
              <a:spcBef>
                <a:spcPts val="600"/>
              </a:spcBef>
              <a:buFont typeface="Wingdings" charset="2"/>
              <a:buChar char="§"/>
              <a:defRPr spc="0"/>
            </a:lvl4pPr>
            <a:lvl5pPr marL="1280160" indent="-182880">
              <a:spcBef>
                <a:spcPts val="600"/>
              </a:spcBef>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09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4014600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4795861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0999" y="1447800"/>
            <a:ext cx="8407893" cy="467867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583945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7248704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rrow Bar 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sz="quarter" idx="10"/>
          </p:nvPr>
        </p:nvSpPr>
        <p:spPr>
          <a:xfrm>
            <a:off x="4800600" y="1905000"/>
            <a:ext cx="4114800" cy="42672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quarter" idx="11"/>
          </p:nvPr>
        </p:nvSpPr>
        <p:spPr>
          <a:xfrm>
            <a:off x="381000" y="1828800"/>
            <a:ext cx="4114800" cy="43434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381000" y="1295400"/>
            <a:ext cx="4114800" cy="533400"/>
          </a:xfrm>
        </p:spPr>
        <p:txBody>
          <a:bodyPr/>
          <a:lstStyle>
            <a:lvl1pPr marL="45720" indent="0">
              <a:buNone/>
              <a:defRPr sz="2800"/>
            </a:lvl1pPr>
          </a:lstStyle>
          <a:p>
            <a:pPr lvl="0"/>
            <a:r>
              <a:rPr lang="en-US" dirty="0" smtClean="0"/>
              <a:t>Click to edit Master</a:t>
            </a:r>
            <a:endParaRPr lang="en-US" dirty="0"/>
          </a:p>
        </p:txBody>
      </p:sp>
      <p:sp>
        <p:nvSpPr>
          <p:cNvPr id="8" name="Text Placeholder 6"/>
          <p:cNvSpPr>
            <a:spLocks noGrp="1"/>
          </p:cNvSpPr>
          <p:nvPr>
            <p:ph type="body" sz="quarter" idx="13"/>
          </p:nvPr>
        </p:nvSpPr>
        <p:spPr>
          <a:xfrm>
            <a:off x="4800600" y="1295400"/>
            <a:ext cx="4114800" cy="533400"/>
          </a:xfrm>
        </p:spPr>
        <p:txBody>
          <a:bodyPr/>
          <a:lstStyle>
            <a:lvl1pPr marL="45720" indent="0">
              <a:buNone/>
              <a:defRPr sz="2800"/>
            </a:lvl1pPr>
          </a:lstStyle>
          <a:p>
            <a:pPr lvl="0"/>
            <a:r>
              <a:rPr lang="en-US" dirty="0" smtClean="0"/>
              <a:t>Click to edit Master</a:t>
            </a:r>
            <a:endParaRPr lang="en-US" dirty="0"/>
          </a:p>
        </p:txBody>
      </p:sp>
    </p:spTree>
    <p:extLst>
      <p:ext uri="{BB962C8B-B14F-4D97-AF65-F5344CB8AC3E}">
        <p14:creationId xmlns:p14="http://schemas.microsoft.com/office/powerpoint/2010/main" val="267682589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5631486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DE LOGO TEST.png"/>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fontAlgn="base">
              <a:spcBef>
                <a:spcPct val="0"/>
              </a:spcBef>
              <a:spcAft>
                <a:spcPct val="0"/>
              </a:spcAft>
            </a:pPr>
            <a:fld id="{757A2F4E-5D54-B04B-91BD-7E78EE1FE9FD}" type="slidenum">
              <a:rPr lang="en-US" smtClean="0">
                <a:latin typeface="Verdana" pitchFamily="34" charset="0"/>
                <a:ea typeface="ＭＳ Ｐゴシック" charset="-128"/>
              </a:rPr>
              <a:pPr fontAlgn="base">
                <a:spcBef>
                  <a:spcPct val="0"/>
                </a:spcBef>
                <a:spcAft>
                  <a:spcPct val="0"/>
                </a:spcAft>
              </a:pPr>
              <a:t>‹#›</a:t>
            </a:fld>
            <a:endParaRPr lang="en-US" dirty="0" smtClean="0">
              <a:latin typeface="Verdana" pitchFamily="34" charset="0"/>
              <a:ea typeface="ＭＳ Ｐゴシック" charset="-128"/>
            </a:endParaRPr>
          </a:p>
        </p:txBody>
      </p:sp>
    </p:spTree>
    <p:extLst>
      <p:ext uri="{BB962C8B-B14F-4D97-AF65-F5344CB8AC3E}">
        <p14:creationId xmlns:p14="http://schemas.microsoft.com/office/powerpoint/2010/main" val="401740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5" r:id="rId33"/>
    <p:sldLayoutId id="2147483696" r:id="rId34"/>
  </p:sldLayoutIdLst>
  <p:transition spd="slow">
    <p:wipe dir="r"/>
  </p:transition>
  <p:hf hdr="0" dt="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hyperlink" Target="../../jobrian/Local%20Settings/kdyer/Program%20Files/TurningPoint/2003/Questions.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0.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tellcolorado.or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81000" y="12954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200" kern="1200" cap="none" spc="150" baseline="0">
                <a:ln>
                  <a:noFill/>
                </a:ln>
                <a:solidFill>
                  <a:schemeClr val="accent1">
                    <a:lumMod val="50000"/>
                  </a:schemeClr>
                </a:solidFill>
                <a:effectLst/>
                <a:latin typeface="Palatino Linotype"/>
                <a:ea typeface="+mj-ea"/>
                <a:cs typeface="Palatino Linotype"/>
              </a:defRPr>
            </a:lvl1pPr>
          </a:lstStyle>
          <a:p>
            <a:pPr fontAlgn="base">
              <a:spcAft>
                <a:spcPct val="0"/>
              </a:spcAft>
            </a:pPr>
            <a:r>
              <a:rPr lang="en-US" sz="4800" b="1" dirty="0" smtClean="0">
                <a:solidFill>
                  <a:srgbClr val="95B6D2">
                    <a:lumMod val="50000"/>
                  </a:srgbClr>
                </a:solidFill>
              </a:rPr>
              <a:t>Ramping up Root Cause Analysis for UIP</a:t>
            </a:r>
            <a:endParaRPr lang="en-US" sz="4800" dirty="0">
              <a:solidFill>
                <a:srgbClr val="95B6D2">
                  <a:lumMod val="50000"/>
                </a:srgbClr>
              </a:solidFill>
            </a:endParaRPr>
          </a:p>
        </p:txBody>
      </p:sp>
      <p:sp>
        <p:nvSpPr>
          <p:cNvPr id="6" name="Subtitle 3"/>
          <p:cNvSpPr txBox="1">
            <a:spLocks/>
          </p:cNvSpPr>
          <p:nvPr/>
        </p:nvSpPr>
        <p:spPr>
          <a:xfrm>
            <a:off x="228600" y="4114800"/>
            <a:ext cx="8686800" cy="1447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10000"/>
              <a:buFont typeface="Wingdings" charset="2"/>
              <a:buNone/>
              <a:defRPr sz="2000" b="1" kern="1200" spc="150" baseline="0">
                <a:solidFill>
                  <a:srgbClr val="45454C"/>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fontAlgn="base">
              <a:spcAft>
                <a:spcPct val="0"/>
              </a:spcAft>
              <a:buClr>
                <a:srgbClr val="95B6D2"/>
              </a:buClr>
            </a:pPr>
            <a:endParaRPr lang="en-US" sz="22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67400"/>
            <a:ext cx="3581400" cy="40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651381"/>
            <a:ext cx="1685925" cy="673219"/>
          </a:xfrm>
          <a:prstGeom prst="rect">
            <a:avLst/>
          </a:prstGeom>
        </p:spPr>
      </p:pic>
    </p:spTree>
    <p:extLst>
      <p:ext uri="{BB962C8B-B14F-4D97-AF65-F5344CB8AC3E}">
        <p14:creationId xmlns:p14="http://schemas.microsoft.com/office/powerpoint/2010/main" val="149318908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Policy Impacts on UIP for 2015-16</a:t>
            </a:r>
            <a:endParaRPr lang="en-US" sz="3600" dirty="0"/>
          </a:p>
        </p:txBody>
      </p:sp>
      <p:sp>
        <p:nvSpPr>
          <p:cNvPr id="3" name="Content Placeholder 2"/>
          <p:cNvSpPr>
            <a:spLocks noGrp="1"/>
          </p:cNvSpPr>
          <p:nvPr>
            <p:ph idx="1"/>
          </p:nvPr>
        </p:nvSpPr>
        <p:spPr>
          <a:xfrm>
            <a:off x="380999" y="1173708"/>
            <a:ext cx="8407893" cy="4952772"/>
          </a:xfrm>
        </p:spPr>
        <p:txBody>
          <a:bodyPr/>
          <a:lstStyle/>
          <a:p>
            <a:r>
              <a:rPr lang="en-US" dirty="0" smtClean="0"/>
              <a:t>State Transition to new assessment system: </a:t>
            </a:r>
          </a:p>
          <a:p>
            <a:pPr lvl="1"/>
            <a:r>
              <a:rPr lang="en-US" dirty="0" smtClean="0"/>
              <a:t>CMAS Science and Social Studies first administered in the 2013-14 school year.</a:t>
            </a:r>
          </a:p>
          <a:p>
            <a:pPr lvl="1"/>
            <a:r>
              <a:rPr lang="en-US" dirty="0" smtClean="0"/>
              <a:t>CMAS administered by PARCC in English Language Arts and Mathematics first administered in the 2014-15 school year.</a:t>
            </a:r>
          </a:p>
          <a:p>
            <a:r>
              <a:rPr lang="en-US" dirty="0" smtClean="0"/>
              <a:t>2015 Statutory Changes:</a:t>
            </a:r>
          </a:p>
          <a:p>
            <a:pPr lvl="1"/>
            <a:r>
              <a:rPr lang="en-US" dirty="0" smtClean="0"/>
              <a:t>HB 15-1323 – State Assessment Administration and Data Use</a:t>
            </a:r>
          </a:p>
          <a:p>
            <a:pPr lvl="1"/>
            <a:r>
              <a:rPr lang="en-US" dirty="0" smtClean="0"/>
              <a:t>SB 15-056 – Frequency of State Social Studies Assessment</a:t>
            </a:r>
          </a:p>
          <a:p>
            <a:pPr lvl="1"/>
            <a:r>
              <a:rPr lang="en-US" dirty="0" smtClean="0"/>
              <a:t>HB 15-1170 – New Postsecondary and Workforce Readiness Measures for 2017-17</a:t>
            </a:r>
          </a:p>
          <a:p>
            <a:r>
              <a:rPr lang="en-US" dirty="0" smtClean="0"/>
              <a:t>READ Act Requirements to be met by the UIP</a:t>
            </a:r>
            <a:endParaRPr lang="en-US" dirty="0"/>
          </a:p>
        </p:txBody>
      </p:sp>
    </p:spTree>
    <p:extLst>
      <p:ext uri="{BB962C8B-B14F-4D97-AF65-F5344CB8AC3E}">
        <p14:creationId xmlns:p14="http://schemas.microsoft.com/office/powerpoint/2010/main" val="9048123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1260" cy="782073"/>
          </a:xfrm>
        </p:spPr>
        <p:txBody>
          <a:bodyPr/>
          <a:lstStyle/>
          <a:p>
            <a:r>
              <a:rPr lang="en-US" sz="3200" dirty="0"/>
              <a:t>How groups “get off track</a:t>
            </a:r>
            <a:r>
              <a:rPr lang="en-US" sz="3200" dirty="0" smtClean="0"/>
              <a:t>” considering context </a:t>
            </a:r>
            <a:endParaRPr lang="en-US" sz="3200" dirty="0"/>
          </a:p>
        </p:txBody>
      </p:sp>
      <p:sp>
        <p:nvSpPr>
          <p:cNvPr id="4" name="Content Placeholder 3"/>
          <p:cNvSpPr>
            <a:spLocks noGrp="1"/>
          </p:cNvSpPr>
          <p:nvPr>
            <p:ph sz="quarter" idx="10"/>
          </p:nvPr>
        </p:nvSpPr>
        <p:spPr>
          <a:xfrm>
            <a:off x="4114800" y="1905000"/>
            <a:ext cx="4800600" cy="4267200"/>
          </a:xfrm>
        </p:spPr>
        <p:txBody>
          <a:bodyPr/>
          <a:lstStyle/>
          <a:p>
            <a:r>
              <a:rPr lang="en-US" sz="1800" dirty="0" smtClean="0"/>
              <a:t>Plan in advance how you will have teams interpret their context data.  Break it into smaller chunks for interpretation (have sub-groups look at parts of it).</a:t>
            </a:r>
          </a:p>
          <a:p>
            <a:r>
              <a:rPr lang="en-US" sz="1800" dirty="0" smtClean="0"/>
              <a:t>Have team members identify theories about the relationship between the context data and student performance before they look at it (if it isn’t already part of the context data).</a:t>
            </a:r>
          </a:p>
          <a:p>
            <a:r>
              <a:rPr lang="en-US" sz="1800" dirty="0" smtClean="0"/>
              <a:t>Talk about the context in categories (consider using causal theories reading as a guide for categories).</a:t>
            </a:r>
            <a:endParaRPr lang="en-US" sz="1800" dirty="0"/>
          </a:p>
        </p:txBody>
      </p:sp>
      <p:sp>
        <p:nvSpPr>
          <p:cNvPr id="5" name="Content Placeholder 4"/>
          <p:cNvSpPr>
            <a:spLocks noGrp="1"/>
          </p:cNvSpPr>
          <p:nvPr>
            <p:ph sz="quarter" idx="11"/>
          </p:nvPr>
        </p:nvSpPr>
        <p:spPr/>
        <p:txBody>
          <a:bodyPr/>
          <a:lstStyle/>
          <a:p>
            <a:r>
              <a:rPr lang="en-US" sz="2000" dirty="0" smtClean="0"/>
              <a:t>Group members don’t know how to “make meaning” of context data.</a:t>
            </a:r>
          </a:p>
          <a:p>
            <a:r>
              <a:rPr lang="en-US" sz="2000" dirty="0" smtClean="0"/>
              <a:t>Group spends too much time on context without focusing on how it could impact student performance results.</a:t>
            </a:r>
          </a:p>
          <a:p>
            <a:r>
              <a:rPr lang="en-US" sz="2000" dirty="0" smtClean="0"/>
              <a:t>No “formal” context data/information is available.</a:t>
            </a:r>
            <a:endParaRPr lang="en-US" sz="2000" dirty="0"/>
          </a:p>
        </p:txBody>
      </p:sp>
      <p:sp>
        <p:nvSpPr>
          <p:cNvPr id="6" name="Text Placeholder 5"/>
          <p:cNvSpPr>
            <a:spLocks noGrp="1"/>
          </p:cNvSpPr>
          <p:nvPr>
            <p:ph type="body" sz="quarter" idx="12"/>
          </p:nvPr>
        </p:nvSpPr>
        <p:spPr/>
        <p:txBody>
          <a:bodyPr/>
          <a:lstStyle/>
          <a:p>
            <a:r>
              <a:rPr lang="en-US" dirty="0" smtClean="0"/>
              <a:t>Off Track</a:t>
            </a:r>
            <a:endParaRPr lang="en-US" dirty="0"/>
          </a:p>
        </p:txBody>
      </p:sp>
      <p:sp>
        <p:nvSpPr>
          <p:cNvPr id="7" name="Text Placeholder 6"/>
          <p:cNvSpPr>
            <a:spLocks noGrp="1"/>
          </p:cNvSpPr>
          <p:nvPr>
            <p:ph type="body" sz="quarter" idx="13"/>
          </p:nvPr>
        </p:nvSpPr>
        <p:spPr/>
        <p:txBody>
          <a:bodyPr/>
          <a:lstStyle/>
          <a:p>
            <a:r>
              <a:rPr lang="en-US" dirty="0" smtClean="0"/>
              <a:t>Getting Back On Track</a:t>
            </a:r>
            <a:endParaRPr lang="en-US" dirty="0"/>
          </a:p>
        </p:txBody>
      </p:sp>
    </p:spTree>
    <p:extLst>
      <p:ext uri="{BB962C8B-B14F-4D97-AF65-F5344CB8AC3E}">
        <p14:creationId xmlns:p14="http://schemas.microsoft.com/office/powerpoint/2010/main" val="1429102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4953000"/>
            <a:ext cx="6687344" cy="6096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r>
              <a:rPr lang="en-US" altLang="en-US" dirty="0">
                <a:ea typeface="ＭＳ Ｐゴシック" pitchFamily="34" charset="-128"/>
              </a:rPr>
              <a:t> </a:t>
            </a:r>
            <a:r>
              <a:rPr lang="en-US" altLang="en-US" dirty="0" smtClean="0">
                <a:ea typeface="ＭＳ Ｐゴシック" pitchFamily="34" charset="-128"/>
              </a:rPr>
              <a:t>(process/perception).</a:t>
            </a:r>
            <a:endParaRPr lang="en-US" altLang="en-US" sz="2400" dirty="0" smtClean="0">
              <a:ea typeface="ＭＳ Ｐゴシック" pitchFamily="34" charset="-128"/>
            </a:endParaRP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298982"/>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932515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3"/>
          <p:cNvSpPr txBox="1">
            <a:spLocks noChangeArrowheads="1"/>
          </p:cNvSpPr>
          <p:nvPr/>
        </p:nvSpPr>
        <p:spPr bwMode="auto">
          <a:xfrm>
            <a:off x="1524000" y="2133600"/>
            <a:ext cx="617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4000" b="1" dirty="0">
                <a:solidFill>
                  <a:schemeClr val="accent1">
                    <a:lumMod val="75000"/>
                  </a:schemeClr>
                </a:solidFill>
                <a:latin typeface="Bradley Hand ITC" pitchFamily="66" charset="0"/>
              </a:rPr>
              <a:t>What additional information do we need to validate our “root cause” explanations?</a:t>
            </a:r>
          </a:p>
        </p:txBody>
      </p:sp>
    </p:spTree>
    <p:extLst>
      <p:ext uri="{BB962C8B-B14F-4D97-AF65-F5344CB8AC3E}">
        <p14:creationId xmlns:p14="http://schemas.microsoft.com/office/powerpoint/2010/main" val="2005932450"/>
      </p:ext>
    </p:extLst>
  </p:cSld>
  <p:clrMapOvr>
    <a:masterClrMapping/>
  </p:clrMapOvr>
  <p:transition spd="slow">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905000"/>
            <a:ext cx="20574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title"/>
          </p:nvPr>
        </p:nvSpPr>
        <p:spPr>
          <a:xfrm>
            <a:off x="457200" y="290513"/>
            <a:ext cx="8229600" cy="547687"/>
          </a:xfrm>
        </p:spPr>
        <p:txBody>
          <a:bodyPr anchor="t"/>
          <a:lstStyle/>
          <a:p>
            <a:pPr>
              <a:defRPr/>
            </a:pPr>
            <a:r>
              <a:rPr lang="en-US" sz="3600" dirty="0" smtClean="0"/>
              <a:t>Validate Root Causes (example)</a:t>
            </a:r>
          </a:p>
        </p:txBody>
      </p:sp>
      <p:graphicFrame>
        <p:nvGraphicFramePr>
          <p:cNvPr id="602149" name="Group 37"/>
          <p:cNvGraphicFramePr>
            <a:graphicFrameLocks noGrp="1"/>
          </p:cNvGraphicFramePr>
          <p:nvPr>
            <p:ph idx="1"/>
            <p:extLst>
              <p:ext uri="{D42A27DB-BD31-4B8C-83A1-F6EECF244321}">
                <p14:modId xmlns:p14="http://schemas.microsoft.com/office/powerpoint/2010/main" val="3327754502"/>
              </p:ext>
            </p:extLst>
          </p:nvPr>
        </p:nvGraphicFramePr>
        <p:xfrm>
          <a:off x="228600" y="1905000"/>
          <a:ext cx="8458200" cy="4316414"/>
        </p:xfrm>
        <a:graphic>
          <a:graphicData uri="http://schemas.openxmlformats.org/drawingml/2006/table">
            <a:tbl>
              <a:tblPr>
                <a:tableStyleId>{BC89EF96-8CEA-46FF-86C4-4CE0E7609802}</a:tableStyleId>
              </a:tblPr>
              <a:tblGrid>
                <a:gridCol w="2209660"/>
                <a:gridCol w="2324828"/>
                <a:gridCol w="1961856"/>
                <a:gridCol w="1961856"/>
              </a:tblGrid>
              <a:tr h="701040">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Possible Root Causes</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Questions to Explore</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rPr>
                        <a:t>Data Sources</a:t>
                      </a:r>
                      <a:endParaRPr kumimoji="0" lang="en-US" sz="20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Cambria" pitchFamily="18" charset="0"/>
                          <a:cs typeface="Times New Roman" pitchFamily="18" charset="0"/>
                        </a:rPr>
                        <a:t>Validation</a:t>
                      </a:r>
                    </a:p>
                  </a:txBody>
                  <a:tcPr horzOverflow="overflow"/>
                </a:tc>
              </a:tr>
              <a:tr h="1209007">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K-3 is using new teaching strategies, 4-5 are not. </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What strategies are primary vs. intermediate teachers using ?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Curriculum materials and Instructional plans for each grade.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K-3 strategies are different from 4-5.</a:t>
                      </a:r>
                    </a:p>
                  </a:txBody>
                  <a:tcPr horzOverflow="overflow"/>
                </a:tc>
              </a:tr>
              <a:tr h="1491967">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Less time is given to direct reading instruction in 4-5.</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How much time is devoted to reading in primary vs. intermediate grades? </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Daily schedule in each grade level.</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No evidence that less time is devoted to reading in 4-5.</a:t>
                      </a:r>
                    </a:p>
                  </a:txBody>
                  <a:tcPr horzOverflow="overflow"/>
                </a:tc>
              </a:tr>
              <a:tr h="914400">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cap="none" normalizeH="0" baseline="0" dirty="0" smtClean="0">
                          <a:ln>
                            <a:noFill/>
                          </a:ln>
                          <a:solidFill>
                            <a:schemeClr val="tx1"/>
                          </a:solidFill>
                          <a:effectLst/>
                        </a:rPr>
                        <a:t>More ELL students in grades 4 &amp; 5.</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Is there a difference between ELL and other students’ scores?</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600" u="none" strike="noStrike" cap="none" normalizeH="0" baseline="0" dirty="0" smtClean="0">
                          <a:ln>
                            <a:noFill/>
                          </a:ln>
                          <a:solidFill>
                            <a:schemeClr val="tx1"/>
                          </a:solidFill>
                          <a:effectLst/>
                        </a:rPr>
                        <a:t>NWEA results disaggregated by ELL status.</a:t>
                      </a:r>
                      <a:r>
                        <a:rPr kumimoji="0" lang="en-US" sz="180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40000"/>
                        </a:spcBef>
                        <a:spcAft>
                          <a:spcPct val="0"/>
                        </a:spcAft>
                        <a:buClr>
                          <a:srgbClr val="3D5C99"/>
                        </a:buClr>
                        <a:buSzPct val="80000"/>
                        <a:buFont typeface="Wingdings" pitchFamily="2" charset="2"/>
                        <a:buNone/>
                        <a:tabLst/>
                      </a:pPr>
                      <a:r>
                        <a:rPr kumimoji="0" lang="en-US" sz="1800" u="none" strike="noStrike" kern="1200" cap="none" normalizeH="0" baseline="0" dirty="0" smtClean="0">
                          <a:ln>
                            <a:noFill/>
                          </a:ln>
                          <a:solidFill>
                            <a:schemeClr val="tx1"/>
                          </a:solidFill>
                          <a:effectLst/>
                          <a:latin typeface="+mn-lt"/>
                          <a:ea typeface="+mn-ea"/>
                          <a:cs typeface="+mn-cs"/>
                        </a:rPr>
                        <a:t>ELL student performance in reading is higher.</a:t>
                      </a:r>
                    </a:p>
                  </a:txBody>
                  <a:tcPr horzOverflow="overflow"/>
                </a:tc>
              </a:tr>
            </a:tbl>
          </a:graphicData>
        </a:graphic>
      </p:graphicFrame>
      <p:sp>
        <p:nvSpPr>
          <p:cNvPr id="962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b="1">
                <a:latin typeface="Tahoma" pitchFamily="34" charset="0"/>
                <a:cs typeface="Arial" charset="0"/>
              </a:rPr>
              <a:t>0</a:t>
            </a:r>
          </a:p>
        </p:txBody>
      </p:sp>
      <p:sp>
        <p:nvSpPr>
          <p:cNvPr id="96288" name="TextBox 5"/>
          <p:cNvSpPr txBox="1">
            <a:spLocks noChangeArrowheads="1"/>
          </p:cNvSpPr>
          <p:nvPr/>
        </p:nvSpPr>
        <p:spPr bwMode="auto">
          <a:xfrm>
            <a:off x="228600" y="8382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600" b="1" dirty="0">
                <a:solidFill>
                  <a:schemeClr val="bg1"/>
                </a:solidFill>
              </a:rPr>
              <a:t>Priority Performance Challenge: </a:t>
            </a:r>
            <a:r>
              <a:rPr lang="en-US" altLang="en-US" sz="1600" dirty="0">
                <a:solidFill>
                  <a:schemeClr val="bg1"/>
                </a:solidFill>
              </a:rPr>
              <a:t>The % proficient/</a:t>
            </a:r>
            <a:r>
              <a:rPr lang="en-US" altLang="en-US" sz="1600" dirty="0" err="1">
                <a:solidFill>
                  <a:schemeClr val="bg1"/>
                </a:solidFill>
              </a:rPr>
              <a:t>adv</a:t>
            </a:r>
            <a:r>
              <a:rPr lang="en-US" altLang="en-US" sz="1600" dirty="0">
                <a:solidFill>
                  <a:schemeClr val="bg1"/>
                </a:solidFill>
              </a:rPr>
              <a:t> students in reading has been substantially above state expectations in 3</a:t>
            </a:r>
            <a:r>
              <a:rPr lang="en-US" altLang="en-US" sz="1600" baseline="30000" dirty="0">
                <a:solidFill>
                  <a:schemeClr val="bg1"/>
                </a:solidFill>
              </a:rPr>
              <a:t>rd</a:t>
            </a:r>
            <a:r>
              <a:rPr lang="en-US" altLang="en-US" sz="1600" dirty="0">
                <a:solidFill>
                  <a:schemeClr val="bg1"/>
                </a:solidFill>
              </a:rPr>
              <a:t> grade but substantially below </a:t>
            </a:r>
            <a:r>
              <a:rPr lang="en-US" altLang="en-US" sz="1600" dirty="0" smtClean="0">
                <a:solidFill>
                  <a:schemeClr val="bg1"/>
                </a:solidFill>
              </a:rPr>
              <a:t>and stable </a:t>
            </a:r>
            <a:r>
              <a:rPr lang="en-US" altLang="en-US" sz="1600" dirty="0">
                <a:solidFill>
                  <a:schemeClr val="bg1"/>
                </a:solidFill>
              </a:rPr>
              <a:t>(54%, 56%, 52%) in 4</a:t>
            </a:r>
            <a:r>
              <a:rPr lang="en-US" altLang="en-US" sz="1600" baseline="30000" dirty="0">
                <a:solidFill>
                  <a:schemeClr val="bg1"/>
                </a:solidFill>
              </a:rPr>
              <a:t>th</a:t>
            </a:r>
            <a:r>
              <a:rPr lang="en-US" altLang="en-US" sz="1600" dirty="0">
                <a:solidFill>
                  <a:schemeClr val="bg1"/>
                </a:solidFill>
              </a:rPr>
              <a:t> and 5</a:t>
            </a:r>
            <a:r>
              <a:rPr lang="en-US" altLang="en-US" sz="1600" baseline="30000" dirty="0">
                <a:solidFill>
                  <a:schemeClr val="bg1"/>
                </a:solidFill>
              </a:rPr>
              <a:t>th</a:t>
            </a:r>
            <a:r>
              <a:rPr lang="en-US" altLang="en-US" sz="1600" dirty="0">
                <a:solidFill>
                  <a:schemeClr val="bg1"/>
                </a:solidFill>
              </a:rPr>
              <a:t> for the past three years.</a:t>
            </a:r>
          </a:p>
        </p:txBody>
      </p:sp>
    </p:spTree>
    <p:extLst>
      <p:ext uri="{BB962C8B-B14F-4D97-AF65-F5344CB8AC3E}">
        <p14:creationId xmlns:p14="http://schemas.microsoft.com/office/powerpoint/2010/main" val="17245909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Validating Root Causes</a:t>
            </a:r>
            <a:endParaRPr lang="en-US" dirty="0"/>
          </a:p>
        </p:txBody>
      </p:sp>
      <p:sp>
        <p:nvSpPr>
          <p:cNvPr id="5" name="Content Placeholder 4"/>
          <p:cNvSpPr>
            <a:spLocks noGrp="1"/>
          </p:cNvSpPr>
          <p:nvPr>
            <p:ph idx="1"/>
          </p:nvPr>
        </p:nvSpPr>
        <p:spPr>
          <a:xfrm>
            <a:off x="380999" y="1447800"/>
            <a:ext cx="8407893" cy="5181600"/>
          </a:xfrm>
        </p:spPr>
        <p:txBody>
          <a:bodyPr/>
          <a:lstStyle/>
          <a:p>
            <a:r>
              <a:rPr lang="en-US" dirty="0" smtClean="0"/>
              <a:t>Typically will require time outside of the rest of the RCA.</a:t>
            </a:r>
          </a:p>
          <a:p>
            <a:r>
              <a:rPr lang="en-US" dirty="0"/>
              <a:t>Must be explicitly identified in the UIP Data </a:t>
            </a:r>
            <a:r>
              <a:rPr lang="en-US" dirty="0" smtClean="0"/>
              <a:t>Narrative.</a:t>
            </a:r>
            <a:endParaRPr lang="en-US" dirty="0"/>
          </a:p>
          <a:p>
            <a:r>
              <a:rPr lang="en-US" dirty="0" smtClean="0"/>
              <a:t>Taps Process and Perception Data.</a:t>
            </a:r>
          </a:p>
          <a:p>
            <a:r>
              <a:rPr lang="en-US" dirty="0" smtClean="0"/>
              <a:t>Could include the same data used in considering the school/district context.</a:t>
            </a:r>
          </a:p>
          <a:p>
            <a:r>
              <a:rPr lang="en-US" dirty="0" smtClean="0"/>
              <a:t>May require additional data collection (e.g., identification of what instructional program is being used in different grade levels).</a:t>
            </a:r>
          </a:p>
        </p:txBody>
      </p:sp>
    </p:spTree>
    <p:extLst>
      <p:ext uri="{BB962C8B-B14F-4D97-AF65-F5344CB8AC3E}">
        <p14:creationId xmlns:p14="http://schemas.microsoft.com/office/powerpoint/2010/main" val="411273599"/>
      </p:ext>
    </p:extLst>
  </p:cSld>
  <p:clrMapOvr>
    <a:masterClrMapping/>
  </p:clrMapOvr>
  <p:transition spd="slow">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ea typeface="ＭＳ Ｐゴシック" pitchFamily="34" charset="-128"/>
              </a:rPr>
              <a:t>Give us Feedback!!</a:t>
            </a:r>
          </a:p>
        </p:txBody>
      </p:sp>
      <p:sp>
        <p:nvSpPr>
          <p:cNvPr id="485379" name="Rectangle 3"/>
          <p:cNvSpPr>
            <a:spLocks noGrp="1" noChangeArrowheads="1"/>
          </p:cNvSpPr>
          <p:nvPr>
            <p:ph idx="1"/>
          </p:nvPr>
        </p:nvSpPr>
        <p:spPr/>
        <p:txBody>
          <a:bodyPr>
            <a:normAutofit/>
          </a:bodyPr>
          <a:lstStyle/>
          <a:p>
            <a:pPr>
              <a:spcBef>
                <a:spcPts val="1800"/>
              </a:spcBef>
              <a:defRPr/>
            </a:pPr>
            <a:r>
              <a:rPr lang="en-US" dirty="0" smtClean="0"/>
              <a:t>Written</a:t>
            </a:r>
            <a:r>
              <a:rPr lang="en-US" dirty="0"/>
              <a:t>: Use </a:t>
            </a:r>
            <a:r>
              <a:rPr lang="en-US" dirty="0" smtClean="0"/>
              <a:t>sticky notes</a:t>
            </a:r>
            <a:endParaRPr lang="en-US" dirty="0"/>
          </a:p>
          <a:p>
            <a:pPr lvl="1">
              <a:lnSpc>
                <a:spcPct val="110000"/>
              </a:lnSpc>
              <a:spcBef>
                <a:spcPts val="1800"/>
              </a:spcBef>
              <a:defRPr/>
            </a:pPr>
            <a:r>
              <a:rPr lang="en-US" sz="3600" dirty="0"/>
              <a:t>+</a:t>
            </a:r>
            <a:r>
              <a:rPr lang="en-US" dirty="0"/>
              <a:t> the aspects of this session that you liked or worked for you.</a:t>
            </a:r>
          </a:p>
          <a:p>
            <a:pPr lvl="1">
              <a:lnSpc>
                <a:spcPct val="110000"/>
              </a:lnSpc>
              <a:spcBef>
                <a:spcPts val="1800"/>
              </a:spcBef>
              <a:defRPr/>
            </a:pPr>
            <a:r>
              <a:rPr lang="en-US" dirty="0">
                <a:sym typeface="Webdings" pitchFamily="18" charset="2"/>
              </a:rPr>
              <a:t>The things you </a:t>
            </a:r>
            <a:r>
              <a:rPr lang="en-US" dirty="0" smtClean="0">
                <a:sym typeface="Webdings" pitchFamily="18" charset="2"/>
              </a:rPr>
              <a:t>will change in your practice or that you would </a:t>
            </a:r>
            <a:r>
              <a:rPr lang="en-US" dirty="0">
                <a:sym typeface="Webdings" pitchFamily="18" charset="2"/>
              </a:rPr>
              <a:t>change about this session</a:t>
            </a:r>
            <a:r>
              <a:rPr lang="en-US" dirty="0" smtClean="0">
                <a:sym typeface="Webdings" pitchFamily="18" charset="2"/>
              </a:rPr>
              <a:t>.</a:t>
            </a:r>
          </a:p>
          <a:p>
            <a:pPr lvl="1">
              <a:lnSpc>
                <a:spcPct val="110000"/>
              </a:lnSpc>
              <a:spcBef>
                <a:spcPts val="1800"/>
              </a:spcBef>
              <a:defRPr/>
            </a:pPr>
            <a:r>
              <a:rPr lang="en-US" dirty="0" smtClean="0">
                <a:sym typeface="Webdings" pitchFamily="18" charset="2"/>
              </a:rPr>
              <a:t> ? Question that you still have or things we didn’t get to today.</a:t>
            </a:r>
          </a:p>
          <a:p>
            <a:pPr lvl="1">
              <a:lnSpc>
                <a:spcPct val="110000"/>
              </a:lnSpc>
              <a:spcBef>
                <a:spcPts val="1800"/>
              </a:spcBef>
              <a:defRPr/>
            </a:pPr>
            <a:r>
              <a:rPr lang="en-US" dirty="0" smtClean="0">
                <a:sym typeface="Webdings" pitchFamily="18" charset="2"/>
              </a:rPr>
              <a:t>      Ideas, Ah-Has, Innovations.</a:t>
            </a:r>
          </a:p>
          <a:p>
            <a:pPr>
              <a:spcBef>
                <a:spcPts val="1800"/>
              </a:spcBef>
              <a:defRPr/>
            </a:pPr>
            <a:r>
              <a:rPr lang="en-US" dirty="0" smtClean="0"/>
              <a:t>Oral: Share out one Ah Ha!</a:t>
            </a:r>
          </a:p>
        </p:txBody>
      </p:sp>
      <p:pic>
        <p:nvPicPr>
          <p:cNvPr id="110596" name="Picture 2" descr="C:\Documents and Settings\kdyer\Local Settings\Temporary Internet Files\Content.IE5\433HJWH9\MCj042607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779" y="4480718"/>
            <a:ext cx="30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2" descr="C:\Documents and Settings\jobrian\Local Settings\Temporary Internet Files\Content.IE5\GMQGEBOW\MC9002909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588" y="685800"/>
            <a:ext cx="114141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30922"/>
      </p:ext>
    </p:extLst>
  </p:cSld>
  <p:clrMapOvr>
    <a:masterClrMapping/>
  </p:clrMapOvr>
  <p:transition spd="slow">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TextBox 3"/>
          <p:cNvSpPr txBox="1"/>
          <p:nvPr/>
        </p:nvSpPr>
        <p:spPr>
          <a:xfrm>
            <a:off x="228600" y="1371600"/>
            <a:ext cx="8534400" cy="4708981"/>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000" dirty="0">
                <a:solidFill>
                  <a:srgbClr val="222222"/>
                </a:solidFill>
                <a:ea typeface="Times New Roman"/>
                <a:cs typeface="Times New Roman"/>
              </a:rPr>
              <a:t>Bernhardt, V. (2006). </a:t>
            </a:r>
            <a:r>
              <a:rPr lang="en-US" sz="2000" i="1" dirty="0">
                <a:solidFill>
                  <a:srgbClr val="222222"/>
                </a:solidFill>
                <a:ea typeface="Times New Roman"/>
                <a:cs typeface="Times New Roman"/>
              </a:rPr>
              <a:t>Using data to improve student learning in school </a:t>
            </a:r>
            <a:r>
              <a:rPr lang="en-US" sz="2000" i="1" dirty="0" smtClean="0">
                <a:solidFill>
                  <a:srgbClr val="222222"/>
                </a:solidFill>
                <a:ea typeface="Times New Roman"/>
                <a:cs typeface="Times New Roman"/>
              </a:rPr>
              <a:t>districts</a:t>
            </a:r>
            <a:r>
              <a:rPr lang="en-US" sz="2000" dirty="0" smtClean="0">
                <a:solidFill>
                  <a:srgbClr val="222222"/>
                </a:solidFill>
                <a:ea typeface="Times New Roman"/>
                <a:cs typeface="Times New Roman"/>
              </a:rPr>
              <a:t>. Larchmont</a:t>
            </a:r>
            <a:r>
              <a:rPr lang="en-US" sz="2000" dirty="0">
                <a:solidFill>
                  <a:srgbClr val="222222"/>
                </a:solidFill>
                <a:ea typeface="Times New Roman"/>
                <a:cs typeface="Times New Roman"/>
              </a:rPr>
              <a:t>, </a:t>
            </a:r>
            <a:r>
              <a:rPr lang="en-US" sz="2000" dirty="0" smtClean="0">
                <a:solidFill>
                  <a:srgbClr val="222222"/>
                </a:solidFill>
                <a:ea typeface="Times New Roman"/>
                <a:cs typeface="Times New Roman"/>
              </a:rPr>
              <a:t>NY</a:t>
            </a:r>
            <a:r>
              <a:rPr lang="en-US" sz="2000" dirty="0">
                <a:solidFill>
                  <a:srgbClr val="222222"/>
                </a:solidFill>
                <a:ea typeface="Times New Roman"/>
                <a:cs typeface="Times New Roman"/>
              </a:rPr>
              <a:t>: Eye on Education.</a:t>
            </a:r>
            <a:endParaRPr lang="en-US" dirty="0">
              <a:ea typeface="Calibri"/>
              <a:cs typeface="Times New Roman"/>
            </a:endParaRPr>
          </a:p>
          <a:p>
            <a:pPr marL="285750" marR="0" indent="-285750">
              <a:spcBef>
                <a:spcPts val="1800"/>
              </a:spcBef>
              <a:spcAft>
                <a:spcPts val="0"/>
              </a:spcAft>
              <a:buFont typeface="Arial" panose="020B0604020202020204" pitchFamily="34" charset="0"/>
              <a:buChar char="•"/>
            </a:pPr>
            <a:r>
              <a:rPr lang="en-US" sz="2000" dirty="0">
                <a:solidFill>
                  <a:srgbClr val="222222"/>
                </a:solidFill>
                <a:ea typeface="Times New Roman"/>
                <a:cs typeface="Times New Roman"/>
              </a:rPr>
              <a:t>Brookhart, S. (2013). </a:t>
            </a:r>
            <a:r>
              <a:rPr lang="en-US" sz="2000" i="1" dirty="0">
                <a:solidFill>
                  <a:srgbClr val="222222"/>
                </a:solidFill>
                <a:ea typeface="Times New Roman"/>
                <a:cs typeface="Times New Roman"/>
              </a:rPr>
              <a:t>How to create and use rubrics for formative assessment and grading</a:t>
            </a:r>
            <a:r>
              <a:rPr lang="en-US" sz="2000" dirty="0">
                <a:solidFill>
                  <a:srgbClr val="222222"/>
                </a:solidFill>
                <a:ea typeface="Times New Roman"/>
                <a:cs typeface="Times New Roman"/>
              </a:rPr>
              <a:t>. </a:t>
            </a:r>
            <a:r>
              <a:rPr lang="en-US" sz="2000" dirty="0" smtClean="0">
                <a:solidFill>
                  <a:srgbClr val="222222"/>
                </a:solidFill>
                <a:ea typeface="Times New Roman"/>
                <a:cs typeface="Times New Roman"/>
              </a:rPr>
              <a:t>Alexandria</a:t>
            </a:r>
            <a:r>
              <a:rPr lang="en-US" sz="2000" dirty="0">
                <a:solidFill>
                  <a:srgbClr val="222222"/>
                </a:solidFill>
                <a:ea typeface="Times New Roman"/>
                <a:cs typeface="Times New Roman"/>
              </a:rPr>
              <a:t>, VA: ASCD.</a:t>
            </a:r>
            <a:endParaRPr lang="en-US" dirty="0">
              <a:ea typeface="Calibri"/>
              <a:cs typeface="Times New Roman"/>
            </a:endParaRPr>
          </a:p>
          <a:p>
            <a:pPr marL="285750" marR="0" indent="-285750">
              <a:spcBef>
                <a:spcPts val="1800"/>
              </a:spcBef>
              <a:spcAft>
                <a:spcPts val="0"/>
              </a:spcAft>
              <a:buFont typeface="Arial" panose="020B0604020202020204" pitchFamily="34" charset="0"/>
              <a:buChar char="•"/>
            </a:pPr>
            <a:r>
              <a:rPr lang="en-US" sz="2000" dirty="0">
                <a:solidFill>
                  <a:srgbClr val="222222"/>
                </a:solidFill>
                <a:ea typeface="Times New Roman"/>
                <a:cs typeface="Times New Roman"/>
              </a:rPr>
              <a:t>Fredericks, J., </a:t>
            </a:r>
            <a:r>
              <a:rPr lang="en-US" sz="2000" dirty="0" err="1">
                <a:solidFill>
                  <a:srgbClr val="222222"/>
                </a:solidFill>
                <a:ea typeface="Times New Roman"/>
                <a:cs typeface="Times New Roman"/>
              </a:rPr>
              <a:t>McColskey</a:t>
            </a:r>
            <a:r>
              <a:rPr lang="en-US" sz="2000" dirty="0">
                <a:solidFill>
                  <a:srgbClr val="222222"/>
                </a:solidFill>
                <a:ea typeface="Times New Roman"/>
                <a:cs typeface="Times New Roman"/>
              </a:rPr>
              <a:t>, W., </a:t>
            </a:r>
            <a:r>
              <a:rPr lang="en-US" sz="2000" dirty="0" err="1">
                <a:solidFill>
                  <a:srgbClr val="222222"/>
                </a:solidFill>
                <a:ea typeface="Times New Roman"/>
                <a:cs typeface="Times New Roman"/>
              </a:rPr>
              <a:t>Meli</a:t>
            </a:r>
            <a:r>
              <a:rPr lang="en-US" sz="2000" dirty="0">
                <a:solidFill>
                  <a:srgbClr val="222222"/>
                </a:solidFill>
                <a:ea typeface="Times New Roman"/>
                <a:cs typeface="Times New Roman"/>
              </a:rPr>
              <a:t>, J., </a:t>
            </a:r>
            <a:r>
              <a:rPr lang="en-US" sz="2000" dirty="0" err="1">
                <a:solidFill>
                  <a:srgbClr val="222222"/>
                </a:solidFill>
                <a:ea typeface="Times New Roman"/>
                <a:cs typeface="Times New Roman"/>
              </a:rPr>
              <a:t>Mordica</a:t>
            </a:r>
            <a:r>
              <a:rPr lang="en-US" sz="2000" dirty="0">
                <a:solidFill>
                  <a:srgbClr val="222222"/>
                </a:solidFill>
                <a:ea typeface="Times New Roman"/>
                <a:cs typeface="Times New Roman"/>
              </a:rPr>
              <a:t>, J., </a:t>
            </a:r>
            <a:r>
              <a:rPr lang="en-US" sz="2000" dirty="0" err="1">
                <a:solidFill>
                  <a:srgbClr val="222222"/>
                </a:solidFill>
                <a:ea typeface="Times New Roman"/>
                <a:cs typeface="Times New Roman"/>
              </a:rPr>
              <a:t>Montrosse</a:t>
            </a:r>
            <a:r>
              <a:rPr lang="en-US" sz="2000" dirty="0">
                <a:solidFill>
                  <a:srgbClr val="222222"/>
                </a:solidFill>
                <a:ea typeface="Times New Roman"/>
                <a:cs typeface="Times New Roman"/>
              </a:rPr>
              <a:t>, B., &amp; Mooney, K. (2011). </a:t>
            </a:r>
            <a:r>
              <a:rPr lang="en-US" sz="2000" dirty="0" smtClean="0">
                <a:solidFill>
                  <a:srgbClr val="222222"/>
                </a:solidFill>
                <a:ea typeface="Times New Roman"/>
                <a:cs typeface="Times New Roman"/>
              </a:rPr>
              <a:t>Measuring </a:t>
            </a:r>
            <a:r>
              <a:rPr lang="en-US" sz="2000" dirty="0">
                <a:solidFill>
                  <a:srgbClr val="222222"/>
                </a:solidFill>
                <a:ea typeface="Times New Roman"/>
                <a:cs typeface="Times New Roman"/>
              </a:rPr>
              <a:t>student engagement in upper elementary through high school: </a:t>
            </a:r>
            <a:r>
              <a:rPr lang="en-US" sz="2000" dirty="0" smtClean="0">
                <a:solidFill>
                  <a:srgbClr val="222222"/>
                </a:solidFill>
                <a:ea typeface="Times New Roman"/>
                <a:cs typeface="Times New Roman"/>
              </a:rPr>
              <a:t>A description of </a:t>
            </a:r>
            <a:r>
              <a:rPr lang="en-US" sz="2000" dirty="0">
                <a:solidFill>
                  <a:srgbClr val="222222"/>
                </a:solidFill>
                <a:ea typeface="Times New Roman"/>
                <a:cs typeface="Times New Roman"/>
              </a:rPr>
              <a:t>21 instruments. </a:t>
            </a:r>
            <a:r>
              <a:rPr lang="en-US" sz="2000" i="1" dirty="0">
                <a:solidFill>
                  <a:srgbClr val="222222"/>
                </a:solidFill>
                <a:ea typeface="Times New Roman"/>
                <a:cs typeface="Times New Roman"/>
              </a:rPr>
              <a:t>National Center for Educational Evaluation and Regional Assistance. </a:t>
            </a:r>
            <a:r>
              <a:rPr lang="en-US" sz="2000" i="1" dirty="0" smtClean="0">
                <a:solidFill>
                  <a:srgbClr val="222222"/>
                </a:solidFill>
                <a:ea typeface="Times New Roman"/>
                <a:cs typeface="Times New Roman"/>
              </a:rPr>
              <a:t>98</a:t>
            </a:r>
            <a:r>
              <a:rPr lang="en-US" sz="2000" dirty="0">
                <a:solidFill>
                  <a:srgbClr val="222222"/>
                </a:solidFill>
                <a:ea typeface="Times New Roman"/>
                <a:cs typeface="Times New Roman"/>
              </a:rPr>
              <a:t>, 1-80.</a:t>
            </a:r>
            <a:endParaRPr lang="en-US" dirty="0">
              <a:ea typeface="Calibri"/>
              <a:cs typeface="Times New Roman"/>
            </a:endParaRPr>
          </a:p>
          <a:p>
            <a:pPr marL="285750" indent="-285750">
              <a:spcBef>
                <a:spcPts val="1800"/>
              </a:spcBef>
              <a:buFont typeface="Arial" panose="020B0604020202020204" pitchFamily="34" charset="0"/>
              <a:buChar char="•"/>
            </a:pPr>
            <a:r>
              <a:rPr lang="en-US" sz="2000" dirty="0">
                <a:solidFill>
                  <a:srgbClr val="222222"/>
                </a:solidFill>
                <a:ea typeface="Times New Roman"/>
                <a:cs typeface="Times New Roman"/>
              </a:rPr>
              <a:t>Lipton, L., &amp; Wellman, B. M. (2012). </a:t>
            </a:r>
            <a:r>
              <a:rPr lang="en-US" sz="2000" i="1" dirty="0">
                <a:solidFill>
                  <a:srgbClr val="222222"/>
                </a:solidFill>
                <a:ea typeface="Times New Roman"/>
                <a:cs typeface="Times New Roman"/>
              </a:rPr>
              <a:t>Got data? now what?: Creating and leading cultures of </a:t>
            </a:r>
            <a:r>
              <a:rPr lang="en-US" sz="2000" i="1" dirty="0" smtClean="0">
                <a:solidFill>
                  <a:srgbClr val="222222"/>
                </a:solidFill>
                <a:ea typeface="Times New Roman"/>
                <a:cs typeface="Times New Roman"/>
              </a:rPr>
              <a:t> inquiry</a:t>
            </a:r>
            <a:r>
              <a:rPr lang="en-US" sz="2000" dirty="0">
                <a:solidFill>
                  <a:srgbClr val="222222"/>
                </a:solidFill>
                <a:ea typeface="Times New Roman"/>
                <a:cs typeface="Times New Roman"/>
              </a:rPr>
              <a:t>. Bloomington, IN: Solution Tree Press.</a:t>
            </a:r>
            <a:endParaRPr lang="en-US" dirty="0">
              <a:ea typeface="Calibri"/>
              <a:cs typeface="Times New Roman"/>
            </a:endParaRPr>
          </a:p>
          <a:p>
            <a:pPr marL="285750" indent="-285750">
              <a:spcBef>
                <a:spcPts val="1800"/>
              </a:spcBef>
              <a:buFont typeface="Arial" panose="020B0604020202020204" pitchFamily="34" charset="0"/>
              <a:buChar char="•"/>
            </a:pPr>
            <a:r>
              <a:rPr lang="en-US" sz="2000" dirty="0" err="1">
                <a:solidFill>
                  <a:srgbClr val="222222"/>
                </a:solidFill>
                <a:ea typeface="Times New Roman"/>
                <a:cs typeface="Times New Roman"/>
              </a:rPr>
              <a:t>Preuss</a:t>
            </a:r>
            <a:r>
              <a:rPr lang="en-US" sz="2000" dirty="0">
                <a:solidFill>
                  <a:srgbClr val="222222"/>
                </a:solidFill>
                <a:ea typeface="Times New Roman"/>
                <a:cs typeface="Times New Roman"/>
              </a:rPr>
              <a:t>, P. G. (2003). </a:t>
            </a:r>
            <a:r>
              <a:rPr lang="en-US" sz="2000" i="1" dirty="0">
                <a:solidFill>
                  <a:srgbClr val="222222"/>
                </a:solidFill>
                <a:ea typeface="Times New Roman"/>
                <a:cs typeface="Times New Roman"/>
              </a:rPr>
              <a:t>Root cause analysis: School leader’s guide to using data to dissolve </a:t>
            </a:r>
            <a:r>
              <a:rPr lang="en-US" sz="2000" i="1" dirty="0" smtClean="0">
                <a:solidFill>
                  <a:srgbClr val="222222"/>
                </a:solidFill>
                <a:ea typeface="Times New Roman"/>
                <a:cs typeface="Times New Roman"/>
              </a:rPr>
              <a:t>problems</a:t>
            </a:r>
            <a:r>
              <a:rPr lang="en-US" sz="2000" i="1" dirty="0">
                <a:solidFill>
                  <a:srgbClr val="222222"/>
                </a:solidFill>
                <a:ea typeface="Times New Roman"/>
                <a:cs typeface="Times New Roman"/>
              </a:rPr>
              <a:t>.</a:t>
            </a:r>
            <a:r>
              <a:rPr lang="en-US" sz="2000" dirty="0">
                <a:solidFill>
                  <a:srgbClr val="222222"/>
                </a:solidFill>
                <a:ea typeface="Times New Roman"/>
                <a:cs typeface="Times New Roman"/>
              </a:rPr>
              <a:t> Larchmont, NY: Eye on Education.</a:t>
            </a:r>
            <a:endParaRPr lang="en-US" dirty="0">
              <a:ea typeface="Calibri"/>
              <a:cs typeface="Times New Roman"/>
            </a:endParaRPr>
          </a:p>
        </p:txBody>
      </p:sp>
    </p:spTree>
    <p:extLst>
      <p:ext uri="{BB962C8B-B14F-4D97-AF65-F5344CB8AC3E}">
        <p14:creationId xmlns:p14="http://schemas.microsoft.com/office/powerpoint/2010/main" val="307470500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9861647"/>
              </p:ext>
            </p:extLst>
          </p:nvPr>
        </p:nvGraphicFramePr>
        <p:xfrm>
          <a:off x="1349316" y="589672"/>
          <a:ext cx="7239008" cy="6096000"/>
        </p:xfrm>
        <a:graphic>
          <a:graphicData uri="http://schemas.openxmlformats.org/drawingml/2006/table">
            <a:tbl>
              <a:tblPr firstRow="1" bandRow="1">
                <a:tableStyleId>{2D5ABB26-0587-4C30-8999-92F81FD0307C}</a:tableStyleId>
              </a:tblPr>
              <a:tblGrid>
                <a:gridCol w="452438"/>
                <a:gridCol w="452438"/>
                <a:gridCol w="489008"/>
                <a:gridCol w="415868"/>
                <a:gridCol w="452438"/>
                <a:gridCol w="452438"/>
                <a:gridCol w="452438"/>
                <a:gridCol w="452438"/>
                <a:gridCol w="452438"/>
                <a:gridCol w="452438"/>
                <a:gridCol w="452438"/>
                <a:gridCol w="452438"/>
                <a:gridCol w="452438"/>
                <a:gridCol w="452438"/>
                <a:gridCol w="452438"/>
                <a:gridCol w="452438"/>
              </a:tblGrid>
              <a:tr h="326021">
                <a:tc>
                  <a:txBody>
                    <a:bodyPr/>
                    <a:lstStyle/>
                    <a:p>
                      <a:pPr algn="ctr"/>
                      <a:r>
                        <a:rPr lang="en-US" sz="900" b="1" dirty="0" smtClean="0"/>
                        <a:t>Feb</a:t>
                      </a:r>
                      <a:endParaRPr lang="en-US" sz="900" b="1" dirty="0"/>
                    </a:p>
                  </a:txBody>
                  <a:tcPr/>
                </a:tc>
                <a:tc>
                  <a:txBody>
                    <a:bodyPr/>
                    <a:lstStyle/>
                    <a:p>
                      <a:pPr algn="ctr"/>
                      <a:r>
                        <a:rPr lang="en-US" sz="900" b="1" dirty="0" smtClean="0"/>
                        <a:t>Mar</a:t>
                      </a:r>
                      <a:endParaRPr lang="en-US" sz="900" b="1" dirty="0"/>
                    </a:p>
                  </a:txBody>
                  <a:tcPr/>
                </a:tc>
                <a:tc>
                  <a:txBody>
                    <a:bodyPr/>
                    <a:lstStyle/>
                    <a:p>
                      <a:pPr algn="ctr"/>
                      <a:r>
                        <a:rPr lang="en-US" sz="900" b="1" dirty="0" smtClean="0"/>
                        <a:t>April</a:t>
                      </a:r>
                      <a:endParaRPr lang="en-US" sz="900" b="1" dirty="0"/>
                    </a:p>
                  </a:txBody>
                  <a:tcPr/>
                </a:tc>
                <a:tc>
                  <a:txBody>
                    <a:bodyPr/>
                    <a:lstStyle/>
                    <a:p>
                      <a:pPr algn="ctr"/>
                      <a:r>
                        <a:rPr lang="en-US" sz="900" b="1" dirty="0" smtClean="0"/>
                        <a:t>May</a:t>
                      </a:r>
                      <a:endParaRPr lang="en-US" sz="900" b="1" dirty="0"/>
                    </a:p>
                  </a:txBody>
                  <a:tcPr/>
                </a:tc>
                <a:tc>
                  <a:txBody>
                    <a:bodyPr/>
                    <a:lstStyle/>
                    <a:p>
                      <a:pPr algn="ctr"/>
                      <a:r>
                        <a:rPr lang="en-US" sz="900" b="1" dirty="0" smtClean="0"/>
                        <a:t>June</a:t>
                      </a:r>
                      <a:endParaRPr lang="en-US" sz="900" b="1" dirty="0"/>
                    </a:p>
                  </a:txBody>
                  <a:tcPr/>
                </a:tc>
                <a:tc>
                  <a:txBody>
                    <a:bodyPr/>
                    <a:lstStyle/>
                    <a:p>
                      <a:pPr algn="ctr"/>
                      <a:r>
                        <a:rPr lang="en-US" sz="900" b="1" dirty="0" smtClean="0"/>
                        <a:t>July</a:t>
                      </a:r>
                      <a:endParaRPr lang="en-US" sz="900" b="1" dirty="0"/>
                    </a:p>
                  </a:txBody>
                  <a:tcPr/>
                </a:tc>
                <a:tc>
                  <a:txBody>
                    <a:bodyPr/>
                    <a:lstStyle/>
                    <a:p>
                      <a:pPr algn="ctr"/>
                      <a:r>
                        <a:rPr lang="en-US" sz="900" b="1" dirty="0" smtClean="0"/>
                        <a:t>Aug</a:t>
                      </a:r>
                      <a:endParaRPr lang="en-US" sz="900" b="1" dirty="0"/>
                    </a:p>
                  </a:txBody>
                  <a:tcPr/>
                </a:tc>
                <a:tc>
                  <a:txBody>
                    <a:bodyPr/>
                    <a:lstStyle/>
                    <a:p>
                      <a:pPr algn="ctr"/>
                      <a:r>
                        <a:rPr lang="en-US" sz="900" b="1" dirty="0" smtClean="0"/>
                        <a:t>Sept</a:t>
                      </a:r>
                      <a:endParaRPr lang="en-US" sz="900" b="1" dirty="0"/>
                    </a:p>
                  </a:txBody>
                  <a:tcPr/>
                </a:tc>
                <a:tc>
                  <a:txBody>
                    <a:bodyPr/>
                    <a:lstStyle/>
                    <a:p>
                      <a:pPr algn="ctr"/>
                      <a:r>
                        <a:rPr lang="en-US" sz="900" b="1" dirty="0" smtClean="0"/>
                        <a:t>Oct</a:t>
                      </a:r>
                      <a:endParaRPr lang="en-US" sz="900" b="1" dirty="0"/>
                    </a:p>
                  </a:txBody>
                  <a:tcPr/>
                </a:tc>
                <a:tc>
                  <a:txBody>
                    <a:bodyPr/>
                    <a:lstStyle/>
                    <a:p>
                      <a:pPr algn="ctr"/>
                      <a:r>
                        <a:rPr lang="en-US" sz="900" b="1" dirty="0" smtClean="0"/>
                        <a:t>Nov</a:t>
                      </a:r>
                      <a:endParaRPr lang="en-US" sz="900" b="1" dirty="0"/>
                    </a:p>
                  </a:txBody>
                  <a:tcPr/>
                </a:tc>
                <a:tc>
                  <a:txBody>
                    <a:bodyPr/>
                    <a:lstStyle/>
                    <a:p>
                      <a:pPr algn="ctr"/>
                      <a:r>
                        <a:rPr lang="en-US" sz="900" b="1" dirty="0" smtClean="0"/>
                        <a:t>Dec</a:t>
                      </a:r>
                      <a:endParaRPr lang="en-US" sz="900" b="1" dirty="0"/>
                    </a:p>
                  </a:txBody>
                  <a:tcPr/>
                </a:tc>
                <a:tc>
                  <a:txBody>
                    <a:bodyPr/>
                    <a:lstStyle/>
                    <a:p>
                      <a:pPr algn="ctr"/>
                      <a:r>
                        <a:rPr lang="en-US" sz="900" b="1" dirty="0" smtClean="0"/>
                        <a:t>Jan</a:t>
                      </a:r>
                      <a:endParaRPr lang="en-US" sz="900" b="1" dirty="0"/>
                    </a:p>
                  </a:txBody>
                  <a:tcPr/>
                </a:tc>
                <a:tc>
                  <a:txBody>
                    <a:bodyPr/>
                    <a:lstStyle/>
                    <a:p>
                      <a:pPr algn="ctr"/>
                      <a:r>
                        <a:rPr lang="en-US" sz="900" b="1" dirty="0" smtClean="0"/>
                        <a:t>Feb</a:t>
                      </a:r>
                      <a:endParaRPr lang="en-US" sz="900" b="1" dirty="0"/>
                    </a:p>
                  </a:txBody>
                  <a:tcPr/>
                </a:tc>
                <a:tc>
                  <a:txBody>
                    <a:bodyPr/>
                    <a:lstStyle/>
                    <a:p>
                      <a:pPr algn="ctr"/>
                      <a:r>
                        <a:rPr lang="en-US" sz="900" b="1" dirty="0" smtClean="0"/>
                        <a:t>Mar</a:t>
                      </a:r>
                      <a:endParaRPr lang="en-US" sz="900" b="1" dirty="0"/>
                    </a:p>
                  </a:txBody>
                  <a:tcPr/>
                </a:tc>
                <a:tc>
                  <a:txBody>
                    <a:bodyPr/>
                    <a:lstStyle/>
                    <a:p>
                      <a:pPr algn="ctr"/>
                      <a:r>
                        <a:rPr lang="en-US" sz="900" b="1" dirty="0" smtClean="0"/>
                        <a:t>April</a:t>
                      </a:r>
                      <a:endParaRPr lang="en-US" sz="900" b="1" dirty="0"/>
                    </a:p>
                  </a:txBody>
                  <a:tcPr/>
                </a:tc>
                <a:tc>
                  <a:txBody>
                    <a:bodyPr/>
                    <a:lstStyle/>
                    <a:p>
                      <a:pPr algn="ctr"/>
                      <a:r>
                        <a:rPr lang="en-US" sz="900" b="1" dirty="0" smtClean="0"/>
                        <a:t>May</a:t>
                      </a:r>
                      <a:endParaRPr lang="en-US" sz="900" b="1" dirty="0"/>
                    </a:p>
                  </a:txBody>
                  <a:tcPr/>
                </a:tc>
              </a:tr>
              <a:tr h="1173678">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1173678">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r>
              <a:tr h="1173678">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sz="900" kern="1200" dirty="0">
                        <a:solidFill>
                          <a:schemeClr val="tx1"/>
                        </a:solidFill>
                        <a:latin typeface="+mn-lt"/>
                        <a:ea typeface="Gill Sans" charset="0"/>
                        <a:cs typeface="Gill Sans" charset="0"/>
                        <a:sym typeface="Gill Sans" charset="0"/>
                      </a:endParaRP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r>
              <a:tr h="1791745">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7200">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r>
            </a:tbl>
          </a:graphicData>
        </a:graphic>
      </p:graphicFrame>
      <p:cxnSp>
        <p:nvCxnSpPr>
          <p:cNvPr id="8" name="Straight Connector 7"/>
          <p:cNvCxnSpPr/>
          <p:nvPr/>
        </p:nvCxnSpPr>
        <p:spPr>
          <a:xfrm>
            <a:off x="1349324" y="1630256"/>
            <a:ext cx="7239000" cy="0"/>
          </a:xfrm>
          <a:prstGeom prst="line">
            <a:avLst/>
          </a:prstGeom>
        </p:spPr>
        <p:style>
          <a:lnRef idx="2">
            <a:schemeClr val="dk1"/>
          </a:lnRef>
          <a:fillRef idx="0">
            <a:schemeClr val="dk1"/>
          </a:fillRef>
          <a:effectRef idx="1">
            <a:schemeClr val="dk1"/>
          </a:effectRef>
          <a:fontRef idx="minor">
            <a:schemeClr val="tx1"/>
          </a:fontRef>
        </p:style>
      </p:cxnSp>
      <p:sp>
        <p:nvSpPr>
          <p:cNvPr id="6" name="Oval 31"/>
          <p:cNvSpPr>
            <a:spLocks/>
          </p:cNvSpPr>
          <p:nvPr/>
        </p:nvSpPr>
        <p:spPr bwMode="auto">
          <a:xfrm>
            <a:off x="3313688"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 name="Oval 31"/>
          <p:cNvSpPr>
            <a:spLocks/>
          </p:cNvSpPr>
          <p:nvPr/>
        </p:nvSpPr>
        <p:spPr bwMode="auto">
          <a:xfrm>
            <a:off x="37877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 name="Oval 31"/>
          <p:cNvSpPr>
            <a:spLocks/>
          </p:cNvSpPr>
          <p:nvPr/>
        </p:nvSpPr>
        <p:spPr bwMode="auto">
          <a:xfrm>
            <a:off x="5083124" y="154155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 name="Oval 31"/>
          <p:cNvSpPr>
            <a:spLocks/>
          </p:cNvSpPr>
          <p:nvPr/>
        </p:nvSpPr>
        <p:spPr bwMode="auto">
          <a:xfrm>
            <a:off x="55403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 name="Oval 31"/>
          <p:cNvSpPr>
            <a:spLocks/>
          </p:cNvSpPr>
          <p:nvPr/>
        </p:nvSpPr>
        <p:spPr bwMode="auto">
          <a:xfrm>
            <a:off x="59975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3" name="Oval 31"/>
          <p:cNvSpPr>
            <a:spLocks/>
          </p:cNvSpPr>
          <p:nvPr/>
        </p:nvSpPr>
        <p:spPr bwMode="auto">
          <a:xfrm>
            <a:off x="64547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 name="Oval 31"/>
          <p:cNvSpPr>
            <a:spLocks/>
          </p:cNvSpPr>
          <p:nvPr/>
        </p:nvSpPr>
        <p:spPr bwMode="auto">
          <a:xfrm>
            <a:off x="69119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5" name="Oval 31"/>
          <p:cNvSpPr>
            <a:spLocks/>
          </p:cNvSpPr>
          <p:nvPr/>
        </p:nvSpPr>
        <p:spPr bwMode="auto">
          <a:xfrm>
            <a:off x="7369124" y="154155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cxnSp>
        <p:nvCxnSpPr>
          <p:cNvPr id="16" name="Straight Connector 15"/>
          <p:cNvCxnSpPr/>
          <p:nvPr/>
        </p:nvCxnSpPr>
        <p:spPr>
          <a:xfrm>
            <a:off x="1349324" y="2951872"/>
            <a:ext cx="72390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349324" y="4247272"/>
            <a:ext cx="72390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1349324" y="5542672"/>
            <a:ext cx="7239000" cy="0"/>
          </a:xfrm>
          <a:prstGeom prst="line">
            <a:avLst/>
          </a:prstGeom>
        </p:spPr>
        <p:style>
          <a:lnRef idx="2">
            <a:schemeClr val="dk1"/>
          </a:lnRef>
          <a:fillRef idx="0">
            <a:schemeClr val="dk1"/>
          </a:fillRef>
          <a:effectRef idx="1">
            <a:schemeClr val="dk1"/>
          </a:effectRef>
          <a:fontRef idx="minor">
            <a:schemeClr val="tx1"/>
          </a:fontRef>
        </p:style>
      </p:cxnSp>
      <p:sp>
        <p:nvSpPr>
          <p:cNvPr id="19" name="Rectangle 15"/>
          <p:cNvSpPr>
            <a:spLocks/>
          </p:cNvSpPr>
          <p:nvPr/>
        </p:nvSpPr>
        <p:spPr bwMode="auto">
          <a:xfrm>
            <a:off x="119583" y="1549889"/>
            <a:ext cx="1117327"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558E28"/>
                </a:solidFill>
                <a:ea typeface="Gill Sans" charset="0"/>
                <a:cs typeface="Gill Sans" charset="0"/>
              </a:rPr>
              <a:t>Assessment</a:t>
            </a:r>
          </a:p>
        </p:txBody>
      </p:sp>
      <p:sp>
        <p:nvSpPr>
          <p:cNvPr id="20" name="Rectangle 16"/>
          <p:cNvSpPr>
            <a:spLocks/>
          </p:cNvSpPr>
          <p:nvPr/>
        </p:nvSpPr>
        <p:spPr bwMode="auto">
          <a:xfrm>
            <a:off x="200792" y="2843599"/>
            <a:ext cx="852785"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722CFD"/>
                </a:solidFill>
                <a:ea typeface="Gill Sans" charset="0"/>
                <a:cs typeface="Gill Sans" charset="0"/>
              </a:rPr>
              <a:t>Reporting</a:t>
            </a:r>
          </a:p>
        </p:txBody>
      </p:sp>
      <p:sp>
        <p:nvSpPr>
          <p:cNvPr id="21" name="Rectangle 17"/>
          <p:cNvSpPr>
            <a:spLocks/>
          </p:cNvSpPr>
          <p:nvPr/>
        </p:nvSpPr>
        <p:spPr bwMode="auto">
          <a:xfrm>
            <a:off x="47013" y="4138999"/>
            <a:ext cx="1242342"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4A00E6"/>
                </a:solidFill>
                <a:ea typeface="Gill Sans" charset="0"/>
                <a:cs typeface="Gill Sans" charset="0"/>
              </a:rPr>
              <a:t>Accountability</a:t>
            </a:r>
          </a:p>
        </p:txBody>
      </p:sp>
      <p:sp>
        <p:nvSpPr>
          <p:cNvPr id="22" name="Rectangle 18"/>
          <p:cNvSpPr>
            <a:spLocks/>
          </p:cNvSpPr>
          <p:nvPr/>
        </p:nvSpPr>
        <p:spPr bwMode="auto">
          <a:xfrm>
            <a:off x="648840" y="5434399"/>
            <a:ext cx="301377"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altLang="en-US" sz="1400" b="1" dirty="0">
                <a:solidFill>
                  <a:srgbClr val="93A299">
                    <a:lumMod val="75000"/>
                  </a:srgbClr>
                </a:solidFill>
                <a:ea typeface="Gill Sans" charset="0"/>
                <a:cs typeface="Gill Sans" charset="0"/>
              </a:rPr>
              <a:t>UIP</a:t>
            </a:r>
          </a:p>
        </p:txBody>
      </p:sp>
      <p:sp>
        <p:nvSpPr>
          <p:cNvPr id="32" name="Oval 86"/>
          <p:cNvSpPr>
            <a:spLocks/>
          </p:cNvSpPr>
          <p:nvPr/>
        </p:nvSpPr>
        <p:spPr bwMode="auto">
          <a:xfrm>
            <a:off x="2339924" y="1463939"/>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3" name="Oval 86"/>
          <p:cNvSpPr>
            <a:spLocks/>
          </p:cNvSpPr>
          <p:nvPr/>
        </p:nvSpPr>
        <p:spPr bwMode="auto">
          <a:xfrm>
            <a:off x="2764084" y="146188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6" name="Oval 86"/>
          <p:cNvSpPr>
            <a:spLocks/>
          </p:cNvSpPr>
          <p:nvPr/>
        </p:nvSpPr>
        <p:spPr bwMode="auto">
          <a:xfrm>
            <a:off x="7750124" y="1455606"/>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7" name="Oval 86"/>
          <p:cNvSpPr>
            <a:spLocks/>
          </p:cNvSpPr>
          <p:nvPr/>
        </p:nvSpPr>
        <p:spPr bwMode="auto">
          <a:xfrm>
            <a:off x="8166895" y="1455605"/>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4" name="Oval 31"/>
          <p:cNvSpPr>
            <a:spLocks/>
          </p:cNvSpPr>
          <p:nvPr/>
        </p:nvSpPr>
        <p:spPr bwMode="auto">
          <a:xfrm>
            <a:off x="1517270"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5" name="Oval 31"/>
          <p:cNvSpPr>
            <a:spLocks/>
          </p:cNvSpPr>
          <p:nvPr/>
        </p:nvSpPr>
        <p:spPr bwMode="auto">
          <a:xfrm>
            <a:off x="1938980" y="2863170"/>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6" name="Oval 31"/>
          <p:cNvSpPr>
            <a:spLocks/>
          </p:cNvSpPr>
          <p:nvPr/>
        </p:nvSpPr>
        <p:spPr bwMode="auto">
          <a:xfrm>
            <a:off x="2363844"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8" name="Oval 31"/>
          <p:cNvSpPr>
            <a:spLocks/>
          </p:cNvSpPr>
          <p:nvPr/>
        </p:nvSpPr>
        <p:spPr bwMode="auto">
          <a:xfrm>
            <a:off x="3313687" y="287828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9" name="Oval 31"/>
          <p:cNvSpPr>
            <a:spLocks/>
          </p:cNvSpPr>
          <p:nvPr/>
        </p:nvSpPr>
        <p:spPr bwMode="auto">
          <a:xfrm>
            <a:off x="3731024" y="286126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0" name="Oval 31"/>
          <p:cNvSpPr>
            <a:spLocks/>
          </p:cNvSpPr>
          <p:nvPr/>
        </p:nvSpPr>
        <p:spPr bwMode="auto">
          <a:xfrm>
            <a:off x="4211220" y="287071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1" name="Oval 31"/>
          <p:cNvSpPr>
            <a:spLocks/>
          </p:cNvSpPr>
          <p:nvPr/>
        </p:nvSpPr>
        <p:spPr bwMode="auto">
          <a:xfrm>
            <a:off x="4680028" y="28715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2" name="Oval 31"/>
          <p:cNvSpPr>
            <a:spLocks/>
          </p:cNvSpPr>
          <p:nvPr/>
        </p:nvSpPr>
        <p:spPr bwMode="auto">
          <a:xfrm>
            <a:off x="5111321" y="286923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 name="Oval 31"/>
          <p:cNvSpPr>
            <a:spLocks/>
          </p:cNvSpPr>
          <p:nvPr/>
        </p:nvSpPr>
        <p:spPr bwMode="auto">
          <a:xfrm>
            <a:off x="5999254" y="2863170"/>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4" name="Oval 31"/>
          <p:cNvSpPr>
            <a:spLocks/>
          </p:cNvSpPr>
          <p:nvPr/>
        </p:nvSpPr>
        <p:spPr bwMode="auto">
          <a:xfrm>
            <a:off x="6470854" y="287828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 name="Oval 31"/>
          <p:cNvSpPr>
            <a:spLocks/>
          </p:cNvSpPr>
          <p:nvPr/>
        </p:nvSpPr>
        <p:spPr bwMode="auto">
          <a:xfrm>
            <a:off x="7369124"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 name="Oval 31"/>
          <p:cNvSpPr>
            <a:spLocks/>
          </p:cNvSpPr>
          <p:nvPr/>
        </p:nvSpPr>
        <p:spPr bwMode="auto">
          <a:xfrm>
            <a:off x="7839420"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7" name="Oval 31"/>
          <p:cNvSpPr>
            <a:spLocks/>
          </p:cNvSpPr>
          <p:nvPr/>
        </p:nvSpPr>
        <p:spPr bwMode="auto">
          <a:xfrm>
            <a:off x="8261130" y="287828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8" name="Oval 89"/>
          <p:cNvSpPr>
            <a:spLocks/>
          </p:cNvSpPr>
          <p:nvPr/>
        </p:nvSpPr>
        <p:spPr bwMode="auto">
          <a:xfrm>
            <a:off x="5424237" y="2764348"/>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 name="Oval 89"/>
          <p:cNvSpPr>
            <a:spLocks/>
          </p:cNvSpPr>
          <p:nvPr/>
        </p:nvSpPr>
        <p:spPr bwMode="auto">
          <a:xfrm>
            <a:off x="6848765" y="2764348"/>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 name="Oval 89"/>
          <p:cNvSpPr>
            <a:spLocks/>
          </p:cNvSpPr>
          <p:nvPr/>
        </p:nvSpPr>
        <p:spPr bwMode="auto">
          <a:xfrm>
            <a:off x="7744510" y="4066536"/>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 name="Oval 89"/>
          <p:cNvSpPr>
            <a:spLocks/>
          </p:cNvSpPr>
          <p:nvPr/>
        </p:nvSpPr>
        <p:spPr bwMode="auto">
          <a:xfrm>
            <a:off x="8213294" y="4066537"/>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2" name="Oval 98"/>
          <p:cNvSpPr>
            <a:spLocks/>
          </p:cNvSpPr>
          <p:nvPr/>
        </p:nvSpPr>
        <p:spPr bwMode="auto">
          <a:xfrm>
            <a:off x="2286346" y="5362890"/>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3" name="Oval 98"/>
          <p:cNvSpPr>
            <a:spLocks/>
          </p:cNvSpPr>
          <p:nvPr/>
        </p:nvSpPr>
        <p:spPr bwMode="auto">
          <a:xfrm>
            <a:off x="7723333" y="5362890"/>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4" name="Oval 98"/>
          <p:cNvSpPr>
            <a:spLocks/>
          </p:cNvSpPr>
          <p:nvPr/>
        </p:nvSpPr>
        <p:spPr bwMode="auto">
          <a:xfrm>
            <a:off x="6372060" y="5355147"/>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5" name="Oval 98"/>
          <p:cNvSpPr>
            <a:spLocks/>
          </p:cNvSpPr>
          <p:nvPr/>
        </p:nvSpPr>
        <p:spPr bwMode="auto">
          <a:xfrm>
            <a:off x="4984140" y="5362889"/>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6" name="Oval 31"/>
          <p:cNvSpPr>
            <a:spLocks/>
          </p:cNvSpPr>
          <p:nvPr/>
        </p:nvSpPr>
        <p:spPr bwMode="auto">
          <a:xfrm>
            <a:off x="1487090"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 name="Oval 31"/>
          <p:cNvSpPr>
            <a:spLocks/>
          </p:cNvSpPr>
          <p:nvPr/>
        </p:nvSpPr>
        <p:spPr bwMode="auto">
          <a:xfrm>
            <a:off x="1938980"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8" name="Oval 31"/>
          <p:cNvSpPr>
            <a:spLocks/>
          </p:cNvSpPr>
          <p:nvPr/>
        </p:nvSpPr>
        <p:spPr bwMode="auto">
          <a:xfrm>
            <a:off x="3324471" y="41669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9" name="Oval 31"/>
          <p:cNvSpPr>
            <a:spLocks/>
          </p:cNvSpPr>
          <p:nvPr/>
        </p:nvSpPr>
        <p:spPr bwMode="auto">
          <a:xfrm>
            <a:off x="3787723" y="41669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0" name="Oval 31"/>
          <p:cNvSpPr>
            <a:spLocks/>
          </p:cNvSpPr>
          <p:nvPr/>
        </p:nvSpPr>
        <p:spPr bwMode="auto">
          <a:xfrm>
            <a:off x="4189824"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1" name="Oval 31"/>
          <p:cNvSpPr>
            <a:spLocks/>
          </p:cNvSpPr>
          <p:nvPr/>
        </p:nvSpPr>
        <p:spPr bwMode="auto">
          <a:xfrm>
            <a:off x="4670737"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2" name="Oval 31"/>
          <p:cNvSpPr>
            <a:spLocks/>
          </p:cNvSpPr>
          <p:nvPr/>
        </p:nvSpPr>
        <p:spPr bwMode="auto">
          <a:xfrm>
            <a:off x="5111321"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3" name="Oval 31"/>
          <p:cNvSpPr>
            <a:spLocks/>
          </p:cNvSpPr>
          <p:nvPr/>
        </p:nvSpPr>
        <p:spPr bwMode="auto">
          <a:xfrm>
            <a:off x="5540324"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4" name="Oval 31"/>
          <p:cNvSpPr>
            <a:spLocks/>
          </p:cNvSpPr>
          <p:nvPr/>
        </p:nvSpPr>
        <p:spPr bwMode="auto">
          <a:xfrm>
            <a:off x="6012262" y="417369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5" name="Oval 31"/>
          <p:cNvSpPr>
            <a:spLocks/>
          </p:cNvSpPr>
          <p:nvPr/>
        </p:nvSpPr>
        <p:spPr bwMode="auto">
          <a:xfrm>
            <a:off x="6458678" y="416535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6" name="Oval 31"/>
          <p:cNvSpPr>
            <a:spLocks/>
          </p:cNvSpPr>
          <p:nvPr/>
        </p:nvSpPr>
        <p:spPr bwMode="auto">
          <a:xfrm>
            <a:off x="6911924"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7" name="Oval 31"/>
          <p:cNvSpPr>
            <a:spLocks/>
          </p:cNvSpPr>
          <p:nvPr/>
        </p:nvSpPr>
        <p:spPr bwMode="auto">
          <a:xfrm>
            <a:off x="7369123" y="416535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8" name="Oval 31"/>
          <p:cNvSpPr>
            <a:spLocks/>
          </p:cNvSpPr>
          <p:nvPr/>
        </p:nvSpPr>
        <p:spPr bwMode="auto">
          <a:xfrm>
            <a:off x="2402431" y="417065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9" name="Oval 31"/>
          <p:cNvSpPr>
            <a:spLocks/>
          </p:cNvSpPr>
          <p:nvPr/>
        </p:nvSpPr>
        <p:spPr bwMode="auto">
          <a:xfrm>
            <a:off x="2857159" y="4173692"/>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0" name="Oval 31"/>
          <p:cNvSpPr>
            <a:spLocks/>
          </p:cNvSpPr>
          <p:nvPr/>
        </p:nvSpPr>
        <p:spPr bwMode="auto">
          <a:xfrm>
            <a:off x="8314566" y="5470046"/>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1" name="Oval 31"/>
          <p:cNvSpPr>
            <a:spLocks/>
          </p:cNvSpPr>
          <p:nvPr/>
        </p:nvSpPr>
        <p:spPr bwMode="auto">
          <a:xfrm>
            <a:off x="736912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2" name="Oval 31"/>
          <p:cNvSpPr>
            <a:spLocks/>
          </p:cNvSpPr>
          <p:nvPr/>
        </p:nvSpPr>
        <p:spPr bwMode="auto">
          <a:xfrm>
            <a:off x="692602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3" name="Oval 31"/>
          <p:cNvSpPr>
            <a:spLocks/>
          </p:cNvSpPr>
          <p:nvPr/>
        </p:nvSpPr>
        <p:spPr bwMode="auto">
          <a:xfrm>
            <a:off x="601226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4" name="Oval 31"/>
          <p:cNvSpPr>
            <a:spLocks/>
          </p:cNvSpPr>
          <p:nvPr/>
        </p:nvSpPr>
        <p:spPr bwMode="auto">
          <a:xfrm>
            <a:off x="5554894"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5" name="Oval 31"/>
          <p:cNvSpPr>
            <a:spLocks/>
          </p:cNvSpPr>
          <p:nvPr/>
        </p:nvSpPr>
        <p:spPr bwMode="auto">
          <a:xfrm>
            <a:off x="4656584" y="547004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6" name="Oval 31"/>
          <p:cNvSpPr>
            <a:spLocks/>
          </p:cNvSpPr>
          <p:nvPr/>
        </p:nvSpPr>
        <p:spPr bwMode="auto">
          <a:xfrm>
            <a:off x="4189824"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7" name="Oval 31"/>
          <p:cNvSpPr>
            <a:spLocks/>
          </p:cNvSpPr>
          <p:nvPr/>
        </p:nvSpPr>
        <p:spPr bwMode="auto">
          <a:xfrm>
            <a:off x="3731024" y="547004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8" name="Oval 31"/>
          <p:cNvSpPr>
            <a:spLocks/>
          </p:cNvSpPr>
          <p:nvPr/>
        </p:nvSpPr>
        <p:spPr bwMode="auto">
          <a:xfrm>
            <a:off x="3300625"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9" name="Oval 31"/>
          <p:cNvSpPr>
            <a:spLocks/>
          </p:cNvSpPr>
          <p:nvPr/>
        </p:nvSpPr>
        <p:spPr bwMode="auto">
          <a:xfrm>
            <a:off x="2871215"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0" name="Oval 31"/>
          <p:cNvSpPr>
            <a:spLocks/>
          </p:cNvSpPr>
          <p:nvPr/>
        </p:nvSpPr>
        <p:spPr bwMode="auto">
          <a:xfrm>
            <a:off x="1966708"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1" name="Oval 31"/>
          <p:cNvSpPr>
            <a:spLocks/>
          </p:cNvSpPr>
          <p:nvPr/>
        </p:nvSpPr>
        <p:spPr bwMode="auto">
          <a:xfrm>
            <a:off x="1501188"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nvGrpSpPr>
          <p:cNvPr id="92" name="Group 91"/>
          <p:cNvGrpSpPr/>
          <p:nvPr/>
        </p:nvGrpSpPr>
        <p:grpSpPr>
          <a:xfrm>
            <a:off x="5111323" y="2362512"/>
            <a:ext cx="984677" cy="1178719"/>
            <a:chOff x="4277015" y="2035969"/>
            <a:chExt cx="1112010" cy="1178719"/>
          </a:xfrm>
        </p:grpSpPr>
        <p:sp>
          <p:nvSpPr>
            <p:cNvPr id="93" name="Rectangle 1"/>
            <p:cNvSpPr>
              <a:spLocks/>
            </p:cNvSpPr>
            <p:nvPr/>
          </p:nvSpPr>
          <p:spPr bwMode="auto">
            <a:xfrm>
              <a:off x="4433887" y="2035969"/>
              <a:ext cx="838707" cy="1178719"/>
            </a:xfrm>
            <a:prstGeom prst="rect">
              <a:avLst/>
            </a:prstGeom>
            <a:solidFill>
              <a:schemeClr val="accent2">
                <a:lumMod val="20000"/>
                <a:lumOff val="8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94" name="Rectangle 66"/>
            <p:cNvSpPr>
              <a:spLocks/>
            </p:cNvSpPr>
            <p:nvPr/>
          </p:nvSpPr>
          <p:spPr bwMode="auto">
            <a:xfrm>
              <a:off x="4277015" y="2053828"/>
              <a:ext cx="111201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900" dirty="0">
                  <a:solidFill>
                    <a:srgbClr val="292934"/>
                  </a:solidFill>
                  <a:latin typeface="Arial"/>
                  <a:ea typeface="Gill Sans" charset="0"/>
                  <a:cs typeface="Gill Sans" charset="0"/>
                </a:rPr>
                <a:t>2015 ELA/Math Achievement </a:t>
              </a:r>
            </a:p>
            <a:p>
              <a:pPr algn="ctr" eaLnBrk="1" hangingPunct="1"/>
              <a:endParaRPr lang="en-US" altLang="en-US" sz="600" dirty="0" smtClean="0">
                <a:solidFill>
                  <a:srgbClr val="292934"/>
                </a:solidFill>
                <a:latin typeface="Arial"/>
                <a:ea typeface="Gill Sans" charset="0"/>
                <a:cs typeface="Gill Sans" charset="0"/>
              </a:endParaRPr>
            </a:p>
            <a:p>
              <a:pPr algn="ctr" eaLnBrk="1" hangingPunct="1"/>
              <a:endParaRPr lang="en-US" altLang="en-US" sz="600" dirty="0">
                <a:solidFill>
                  <a:srgbClr val="292934"/>
                </a:solidFill>
                <a:latin typeface="Arial"/>
                <a:ea typeface="Gill Sans" charset="0"/>
                <a:cs typeface="Gill Sans" charset="0"/>
              </a:endParaRPr>
            </a:p>
            <a:p>
              <a:pPr algn="ctr" eaLnBrk="1" hangingPunct="1"/>
              <a:endParaRPr lang="en-US" altLang="en-US" sz="900" dirty="0">
                <a:solidFill>
                  <a:srgbClr val="292934"/>
                </a:solidFill>
                <a:latin typeface="Arial"/>
                <a:ea typeface="Gill Sans" charset="0"/>
                <a:cs typeface="Gill Sans" charset="0"/>
              </a:endParaRPr>
            </a:p>
            <a:p>
              <a:pPr algn="ctr" eaLnBrk="1" hangingPunct="1"/>
              <a:endParaRPr lang="en-US" altLang="en-US" sz="900" dirty="0">
                <a:solidFill>
                  <a:srgbClr val="292934"/>
                </a:solidFill>
                <a:latin typeface="Arial"/>
                <a:ea typeface="Gill Sans" charset="0"/>
                <a:cs typeface="Gill Sans" charset="0"/>
              </a:endParaRPr>
            </a:p>
            <a:p>
              <a:pPr algn="ctr" eaLnBrk="1" hangingPunct="1"/>
              <a:r>
                <a:rPr lang="en-US" altLang="en-US" sz="900" dirty="0">
                  <a:solidFill>
                    <a:srgbClr val="292934"/>
                  </a:solidFill>
                  <a:latin typeface="Arial"/>
                  <a:ea typeface="Gill Sans" charset="0"/>
                  <a:cs typeface="Gill Sans" charset="0"/>
                </a:rPr>
                <a:t>Scores </a:t>
              </a:r>
            </a:p>
            <a:p>
              <a:pPr algn="ctr" eaLnBrk="1" hangingPunct="1"/>
              <a:r>
                <a:rPr lang="en-US" altLang="en-US" sz="900" dirty="0">
                  <a:solidFill>
                    <a:srgbClr val="292934"/>
                  </a:solidFill>
                  <a:latin typeface="Arial"/>
                  <a:ea typeface="Gill Sans" charset="0"/>
                  <a:cs typeface="Gill Sans" charset="0"/>
                </a:rPr>
                <a:t>expected</a:t>
              </a:r>
            </a:p>
            <a:p>
              <a:pPr algn="ctr" eaLnBrk="1" hangingPunct="1"/>
              <a:r>
                <a:rPr lang="en-US" altLang="en-US" sz="900" dirty="0">
                  <a:solidFill>
                    <a:srgbClr val="292934"/>
                  </a:solidFill>
                  <a:latin typeface="Arial"/>
                  <a:ea typeface="Gill Sans" charset="0"/>
                  <a:cs typeface="Gill Sans" charset="0"/>
                </a:rPr>
                <a:t>release </a:t>
              </a:r>
            </a:p>
          </p:txBody>
        </p:sp>
      </p:grpSp>
      <p:sp>
        <p:nvSpPr>
          <p:cNvPr id="95" name="Rectangle 1"/>
          <p:cNvSpPr>
            <a:spLocks/>
          </p:cNvSpPr>
          <p:nvPr/>
        </p:nvSpPr>
        <p:spPr bwMode="auto">
          <a:xfrm>
            <a:off x="6646243" y="2362512"/>
            <a:ext cx="711233" cy="1178719"/>
          </a:xfrm>
          <a:prstGeom prst="rect">
            <a:avLst/>
          </a:prstGeom>
          <a:solidFill>
            <a:schemeClr val="accent2">
              <a:lumMod val="20000"/>
              <a:lumOff val="8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96" name="Rectangle 66"/>
          <p:cNvSpPr>
            <a:spLocks/>
          </p:cNvSpPr>
          <p:nvPr/>
        </p:nvSpPr>
        <p:spPr bwMode="auto">
          <a:xfrm>
            <a:off x="6539121" y="2467556"/>
            <a:ext cx="918881"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900" i="1" dirty="0">
                <a:solidFill>
                  <a:srgbClr val="292934"/>
                </a:solidFill>
                <a:latin typeface="Arial"/>
                <a:ea typeface="Gill Sans" charset="0"/>
                <a:cs typeface="Gill Sans" charset="0"/>
              </a:rPr>
              <a:t>2015 ELA/Math Growth Results</a:t>
            </a:r>
          </a:p>
          <a:p>
            <a:pPr algn="ctr" eaLnBrk="1" hangingPunct="1"/>
            <a:endParaRPr lang="en-US" altLang="en-US" sz="1000" i="1" dirty="0">
              <a:solidFill>
                <a:srgbClr val="292934"/>
              </a:solidFill>
              <a:ea typeface="Gill Sans" charset="0"/>
              <a:cs typeface="Gill Sans" charset="0"/>
            </a:endParaRPr>
          </a:p>
          <a:p>
            <a:pPr algn="ctr" eaLnBrk="1" hangingPunct="1"/>
            <a:endParaRPr lang="en-US" altLang="en-US" sz="1000" i="1" dirty="0">
              <a:solidFill>
                <a:srgbClr val="292934"/>
              </a:solidFill>
              <a:ea typeface="Gill Sans" charset="0"/>
              <a:cs typeface="Gill Sans" charset="0"/>
            </a:endParaRPr>
          </a:p>
          <a:p>
            <a:pPr algn="ctr" eaLnBrk="1" hangingPunct="1"/>
            <a:endParaRPr lang="en-US" altLang="en-US" sz="1000" i="1" dirty="0">
              <a:solidFill>
                <a:srgbClr val="292934"/>
              </a:solidFill>
              <a:ea typeface="Gill Sans" charset="0"/>
              <a:cs typeface="Gill Sans" charset="0"/>
            </a:endParaRPr>
          </a:p>
          <a:p>
            <a:pPr algn="ctr" eaLnBrk="1" hangingPunct="1"/>
            <a:r>
              <a:rPr lang="en-US" altLang="en-US" sz="900" i="1" dirty="0">
                <a:solidFill>
                  <a:srgbClr val="292934"/>
                </a:solidFill>
                <a:latin typeface="Arial"/>
                <a:ea typeface="Gill Sans" charset="0"/>
                <a:cs typeface="Gill Sans" charset="0"/>
              </a:rPr>
              <a:t>MAY be</a:t>
            </a:r>
          </a:p>
          <a:p>
            <a:pPr algn="ctr" eaLnBrk="1" hangingPunct="1"/>
            <a:r>
              <a:rPr lang="en-US" altLang="en-US" sz="900" i="1" dirty="0">
                <a:solidFill>
                  <a:srgbClr val="292934"/>
                </a:solidFill>
                <a:latin typeface="Arial"/>
                <a:ea typeface="Gill Sans" charset="0"/>
                <a:cs typeface="Gill Sans" charset="0"/>
              </a:rPr>
              <a:t> released </a:t>
            </a:r>
          </a:p>
        </p:txBody>
      </p:sp>
      <p:sp>
        <p:nvSpPr>
          <p:cNvPr id="97" name="Rectangle 1"/>
          <p:cNvSpPr>
            <a:spLocks/>
          </p:cNvSpPr>
          <p:nvPr/>
        </p:nvSpPr>
        <p:spPr bwMode="auto">
          <a:xfrm>
            <a:off x="7655662" y="3687499"/>
            <a:ext cx="994172" cy="1098352"/>
          </a:xfrm>
          <a:prstGeom prst="rect">
            <a:avLst/>
          </a:prstGeom>
          <a:solidFill>
            <a:schemeClr val="accent2">
              <a:lumMod val="40000"/>
              <a:lumOff val="6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98" name="Rectangle 63"/>
          <p:cNvSpPr>
            <a:spLocks/>
          </p:cNvSpPr>
          <p:nvPr/>
        </p:nvSpPr>
        <p:spPr bwMode="auto">
          <a:xfrm>
            <a:off x="7714468" y="3747774"/>
            <a:ext cx="877900" cy="97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900" dirty="0">
                <a:solidFill>
                  <a:srgbClr val="292934"/>
                </a:solidFill>
                <a:latin typeface="Arial"/>
                <a:ea typeface="Gill Sans" charset="0"/>
                <a:cs typeface="Gill Sans" charset="0"/>
              </a:rPr>
              <a:t>Informational SPF/DPF 2.0</a:t>
            </a:r>
          </a:p>
          <a:p>
            <a:pPr algn="ctr" eaLnBrk="1" hangingPunct="1"/>
            <a:r>
              <a:rPr lang="en-US" altLang="en-US" sz="900" dirty="0">
                <a:solidFill>
                  <a:srgbClr val="292934"/>
                </a:solidFill>
                <a:latin typeface="Arial"/>
                <a:ea typeface="Gill Sans" charset="0"/>
                <a:cs typeface="Gill Sans" charset="0"/>
              </a:rPr>
              <a:t> </a:t>
            </a:r>
          </a:p>
          <a:p>
            <a:pPr algn="ctr" eaLnBrk="1" hangingPunct="1"/>
            <a:endParaRPr lang="en-US" altLang="en-US" sz="900" dirty="0">
              <a:solidFill>
                <a:srgbClr val="292934"/>
              </a:solidFill>
              <a:latin typeface="Arial"/>
              <a:ea typeface="Gill Sans" charset="0"/>
              <a:cs typeface="Gill Sans" charset="0"/>
            </a:endParaRPr>
          </a:p>
          <a:p>
            <a:pPr algn="ctr" eaLnBrk="1" hangingPunct="1"/>
            <a:endParaRPr lang="en-US" altLang="en-US" sz="900" dirty="0">
              <a:solidFill>
                <a:srgbClr val="292934"/>
              </a:solidFill>
              <a:latin typeface="Arial"/>
              <a:ea typeface="Gill Sans" charset="0"/>
              <a:cs typeface="Gill Sans" charset="0"/>
            </a:endParaRPr>
          </a:p>
          <a:p>
            <a:pPr algn="ctr" eaLnBrk="1" hangingPunct="1"/>
            <a:endParaRPr lang="en-US" altLang="en-US" sz="900" dirty="0" smtClean="0">
              <a:solidFill>
                <a:srgbClr val="292934"/>
              </a:solidFill>
              <a:latin typeface="Arial"/>
              <a:ea typeface="Gill Sans" charset="0"/>
              <a:cs typeface="Gill Sans" charset="0"/>
            </a:endParaRPr>
          </a:p>
          <a:p>
            <a:pPr algn="ctr" eaLnBrk="1" hangingPunct="1"/>
            <a:r>
              <a:rPr lang="en-US" altLang="en-US" sz="900" dirty="0" smtClean="0">
                <a:solidFill>
                  <a:srgbClr val="292934"/>
                </a:solidFill>
                <a:latin typeface="Arial"/>
                <a:ea typeface="Gill Sans" charset="0"/>
                <a:cs typeface="Gill Sans" charset="0"/>
              </a:rPr>
              <a:t>Release </a:t>
            </a:r>
            <a:endParaRPr lang="en-US" altLang="en-US" sz="900" dirty="0">
              <a:solidFill>
                <a:srgbClr val="292934"/>
              </a:solidFill>
              <a:latin typeface="Arial"/>
              <a:ea typeface="Gill Sans" charset="0"/>
              <a:cs typeface="Gill Sans" charset="0"/>
            </a:endParaRPr>
          </a:p>
        </p:txBody>
      </p:sp>
      <p:sp>
        <p:nvSpPr>
          <p:cNvPr id="99" name="Rectangle 1"/>
          <p:cNvSpPr>
            <a:spLocks/>
          </p:cNvSpPr>
          <p:nvPr/>
        </p:nvSpPr>
        <p:spPr bwMode="auto">
          <a:xfrm>
            <a:off x="2109583" y="4998201"/>
            <a:ext cx="736059" cy="1062633"/>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100" name="Rectangle 66"/>
          <p:cNvSpPr>
            <a:spLocks/>
          </p:cNvSpPr>
          <p:nvPr/>
        </p:nvSpPr>
        <p:spPr bwMode="auto">
          <a:xfrm>
            <a:off x="1990944" y="5056897"/>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rgbClr val="292934"/>
                </a:solidFill>
                <a:ea typeface="Gill Sans" charset="0"/>
                <a:cs typeface="Gill Sans" charset="0"/>
              </a:rPr>
              <a:t>UIPs </a:t>
            </a:r>
          </a:p>
          <a:p>
            <a:pPr algn="ctr" eaLnBrk="1" hangingPunct="1"/>
            <a:r>
              <a:rPr lang="en-US" altLang="en-US" sz="1000" dirty="0">
                <a:solidFill>
                  <a:srgbClr val="292934"/>
                </a:solidFill>
                <a:ea typeface="Gill Sans" charset="0"/>
                <a:cs typeface="Gill Sans" charset="0"/>
              </a:rPr>
              <a:t>Due  </a:t>
            </a: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r>
              <a:rPr lang="en-US" altLang="en-US" sz="1000" dirty="0">
                <a:solidFill>
                  <a:srgbClr val="292934"/>
                </a:solidFill>
                <a:ea typeface="Gill Sans" charset="0"/>
                <a:cs typeface="Gill Sans" charset="0"/>
              </a:rPr>
              <a:t>for posting</a:t>
            </a:r>
          </a:p>
        </p:txBody>
      </p:sp>
      <p:sp>
        <p:nvSpPr>
          <p:cNvPr id="101" name="Rectangle 1"/>
          <p:cNvSpPr>
            <a:spLocks/>
          </p:cNvSpPr>
          <p:nvPr/>
        </p:nvSpPr>
        <p:spPr bwMode="auto">
          <a:xfrm>
            <a:off x="4785957" y="4996771"/>
            <a:ext cx="754367" cy="1107281"/>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102" name="Rectangle 66"/>
          <p:cNvSpPr>
            <a:spLocks/>
          </p:cNvSpPr>
          <p:nvPr/>
        </p:nvSpPr>
        <p:spPr bwMode="auto">
          <a:xfrm>
            <a:off x="4696090" y="5055059"/>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rgbClr val="292934"/>
                </a:solidFill>
                <a:ea typeface="Gill Sans" charset="0"/>
                <a:cs typeface="Gill Sans" charset="0"/>
              </a:rPr>
              <a:t>Optional Submission </a:t>
            </a: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r>
              <a:rPr lang="en-US" altLang="en-US" sz="1000" dirty="0">
                <a:solidFill>
                  <a:srgbClr val="292934"/>
                </a:solidFill>
                <a:ea typeface="Gill Sans" charset="0"/>
                <a:cs typeface="Gill Sans" charset="0"/>
              </a:rPr>
              <a:t>PI/T</a:t>
            </a:r>
          </a:p>
        </p:txBody>
      </p:sp>
      <p:sp>
        <p:nvSpPr>
          <p:cNvPr id="103" name="Rectangle 1"/>
          <p:cNvSpPr>
            <a:spLocks/>
          </p:cNvSpPr>
          <p:nvPr/>
        </p:nvSpPr>
        <p:spPr bwMode="auto">
          <a:xfrm>
            <a:off x="6155138" y="5001236"/>
            <a:ext cx="756786" cy="1102816"/>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104" name="Rectangle 66"/>
          <p:cNvSpPr>
            <a:spLocks/>
          </p:cNvSpPr>
          <p:nvPr/>
        </p:nvSpPr>
        <p:spPr bwMode="auto">
          <a:xfrm>
            <a:off x="6173678" y="5031701"/>
            <a:ext cx="73893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rgbClr val="292934"/>
                </a:solidFill>
                <a:ea typeface="Gill Sans" charset="0"/>
                <a:cs typeface="Gill Sans" charset="0"/>
              </a:rPr>
              <a:t>PI/T UIPs due</a:t>
            </a: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r>
              <a:rPr lang="en-US" altLang="en-US" sz="1000" dirty="0">
                <a:solidFill>
                  <a:srgbClr val="292934"/>
                </a:solidFill>
                <a:ea typeface="Gill Sans" charset="0"/>
                <a:cs typeface="Gill Sans" charset="0"/>
              </a:rPr>
              <a:t>for review</a:t>
            </a:r>
          </a:p>
        </p:txBody>
      </p:sp>
      <p:sp>
        <p:nvSpPr>
          <p:cNvPr id="105" name="Rectangle 1"/>
          <p:cNvSpPr>
            <a:spLocks/>
          </p:cNvSpPr>
          <p:nvPr/>
        </p:nvSpPr>
        <p:spPr bwMode="auto">
          <a:xfrm>
            <a:off x="7524150" y="4989029"/>
            <a:ext cx="740238" cy="1107281"/>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solidFill>
                <a:srgbClr val="292934"/>
              </a:solidFill>
            </a:endParaRPr>
          </a:p>
        </p:txBody>
      </p:sp>
      <p:sp>
        <p:nvSpPr>
          <p:cNvPr id="106" name="Rectangle 66"/>
          <p:cNvSpPr>
            <a:spLocks/>
          </p:cNvSpPr>
          <p:nvPr/>
        </p:nvSpPr>
        <p:spPr bwMode="auto">
          <a:xfrm>
            <a:off x="7446943" y="5055059"/>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rgbClr val="292934"/>
                </a:solidFill>
                <a:ea typeface="Gill Sans" charset="0"/>
                <a:cs typeface="Gill Sans" charset="0"/>
              </a:rPr>
              <a:t>UIPs </a:t>
            </a:r>
          </a:p>
          <a:p>
            <a:pPr algn="ctr" eaLnBrk="1" hangingPunct="1"/>
            <a:r>
              <a:rPr lang="en-US" altLang="en-US" sz="1000" dirty="0">
                <a:solidFill>
                  <a:srgbClr val="292934"/>
                </a:solidFill>
                <a:ea typeface="Gill Sans" charset="0"/>
                <a:cs typeface="Gill Sans" charset="0"/>
              </a:rPr>
              <a:t>Due  </a:t>
            </a: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endParaRPr lang="en-US" altLang="en-US" sz="1000" dirty="0">
              <a:solidFill>
                <a:srgbClr val="292934"/>
              </a:solidFill>
              <a:ea typeface="Gill Sans" charset="0"/>
              <a:cs typeface="Gill Sans" charset="0"/>
            </a:endParaRPr>
          </a:p>
          <a:p>
            <a:pPr algn="ctr" eaLnBrk="1" hangingPunct="1"/>
            <a:r>
              <a:rPr lang="en-US" altLang="en-US" sz="1000" dirty="0">
                <a:solidFill>
                  <a:srgbClr val="292934"/>
                </a:solidFill>
                <a:ea typeface="Gill Sans" charset="0"/>
                <a:cs typeface="Gill Sans" charset="0"/>
              </a:rPr>
              <a:t>for posting</a:t>
            </a:r>
          </a:p>
        </p:txBody>
      </p:sp>
      <p:sp>
        <p:nvSpPr>
          <p:cNvPr id="107" name="Rectangle 20"/>
          <p:cNvSpPr>
            <a:spLocks/>
          </p:cNvSpPr>
          <p:nvPr/>
        </p:nvSpPr>
        <p:spPr bwMode="auto">
          <a:xfrm>
            <a:off x="3077237" y="68454"/>
            <a:ext cx="910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200" dirty="0" smtClean="0">
                <a:solidFill>
                  <a:srgbClr val="292934"/>
                </a:solidFill>
                <a:ea typeface="Gill Sans" charset="0"/>
                <a:cs typeface="Gill Sans" charset="0"/>
              </a:rPr>
              <a:t>2015</a:t>
            </a:r>
            <a:endParaRPr lang="en-US" altLang="en-US" sz="3200" dirty="0">
              <a:solidFill>
                <a:srgbClr val="292934"/>
              </a:solidFill>
              <a:ea typeface="Gill Sans" charset="0"/>
              <a:cs typeface="Gill Sans" charset="0"/>
            </a:endParaRPr>
          </a:p>
        </p:txBody>
      </p:sp>
      <p:sp>
        <p:nvSpPr>
          <p:cNvPr id="108" name="Rectangle 21"/>
          <p:cNvSpPr>
            <a:spLocks/>
          </p:cNvSpPr>
          <p:nvPr/>
        </p:nvSpPr>
        <p:spPr bwMode="auto">
          <a:xfrm>
            <a:off x="7068897" y="68454"/>
            <a:ext cx="910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200" dirty="0" smtClean="0">
                <a:solidFill>
                  <a:srgbClr val="292934"/>
                </a:solidFill>
                <a:ea typeface="Gill Sans" charset="0"/>
                <a:cs typeface="Gill Sans" charset="0"/>
              </a:rPr>
              <a:t>2016</a:t>
            </a:r>
            <a:endParaRPr lang="en-US" altLang="en-US" sz="3200" dirty="0">
              <a:solidFill>
                <a:srgbClr val="292934"/>
              </a:solidFill>
              <a:ea typeface="Gill Sans" charset="0"/>
              <a:cs typeface="Gill Sans" charset="0"/>
            </a:endParaRPr>
          </a:p>
        </p:txBody>
      </p:sp>
      <p:sp>
        <p:nvSpPr>
          <p:cNvPr id="109" name="Oval 31"/>
          <p:cNvSpPr>
            <a:spLocks/>
          </p:cNvSpPr>
          <p:nvPr/>
        </p:nvSpPr>
        <p:spPr bwMode="auto">
          <a:xfrm>
            <a:off x="2853380" y="287071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0" name="Oval 31"/>
          <p:cNvSpPr>
            <a:spLocks/>
          </p:cNvSpPr>
          <p:nvPr/>
        </p:nvSpPr>
        <p:spPr bwMode="auto">
          <a:xfrm>
            <a:off x="4211219" y="155034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1" name="Oval 31"/>
          <p:cNvSpPr>
            <a:spLocks/>
          </p:cNvSpPr>
          <p:nvPr/>
        </p:nvSpPr>
        <p:spPr bwMode="auto">
          <a:xfrm>
            <a:off x="4685891" y="155034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nvGrpSpPr>
          <p:cNvPr id="114" name="Group 113"/>
          <p:cNvGrpSpPr/>
          <p:nvPr/>
        </p:nvGrpSpPr>
        <p:grpSpPr>
          <a:xfrm>
            <a:off x="7502859" y="1080616"/>
            <a:ext cx="1191042" cy="1069451"/>
            <a:chOff x="2109584" y="1104000"/>
            <a:chExt cx="1191042" cy="1069451"/>
          </a:xfrm>
        </p:grpSpPr>
        <p:sp>
          <p:nvSpPr>
            <p:cNvPr id="115" name="Rectangle 12"/>
            <p:cNvSpPr>
              <a:spLocks/>
            </p:cNvSpPr>
            <p:nvPr/>
          </p:nvSpPr>
          <p:spPr bwMode="auto">
            <a:xfrm>
              <a:off x="2226068" y="1112334"/>
              <a:ext cx="973345"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6" name="Rectangle 115"/>
            <p:cNvSpPr/>
            <p:nvPr/>
          </p:nvSpPr>
          <p:spPr>
            <a:xfrm>
              <a:off x="2226069" y="1804119"/>
              <a:ext cx="973344" cy="369332"/>
            </a:xfrm>
            <a:prstGeom prst="rect">
              <a:avLst/>
            </a:prstGeom>
          </p:spPr>
          <p:txBody>
            <a:bodyPr wrap="none">
              <a:spAutoFit/>
            </a:bodyPr>
            <a:lstStyle/>
            <a:p>
              <a:pPr algn="ctr"/>
              <a:r>
                <a:rPr lang="en-US" altLang="en-US" sz="900" dirty="0">
                  <a:solidFill>
                    <a:srgbClr val="292934"/>
                  </a:solidFill>
                  <a:ea typeface="Gill Sans" charset="0"/>
                  <a:cs typeface="Gill Sans" charset="0"/>
                </a:rPr>
                <a:t>CMAS: </a:t>
              </a:r>
              <a:r>
                <a:rPr lang="en-US" altLang="en-US" sz="900" dirty="0" err="1">
                  <a:solidFill>
                    <a:srgbClr val="292934"/>
                  </a:solidFill>
                  <a:ea typeface="Gill Sans" charset="0"/>
                  <a:cs typeface="Gill Sans" charset="0"/>
                </a:rPr>
                <a:t>Sci</a:t>
              </a:r>
              <a:r>
                <a:rPr lang="en-US" altLang="en-US" sz="900" dirty="0">
                  <a:solidFill>
                    <a:srgbClr val="292934"/>
                  </a:solidFill>
                  <a:ea typeface="Gill Sans" charset="0"/>
                  <a:cs typeface="Gill Sans" charset="0"/>
                </a:rPr>
                <a:t> &amp; SS</a:t>
              </a:r>
            </a:p>
            <a:p>
              <a:pPr algn="ctr"/>
              <a:r>
                <a:rPr lang="en-US" altLang="en-US" sz="900" dirty="0">
                  <a:solidFill>
                    <a:srgbClr val="292934"/>
                  </a:solidFill>
                  <a:ea typeface="Gill Sans" charset="0"/>
                  <a:cs typeface="Gill Sans" charset="0"/>
                </a:rPr>
                <a:t>College Entrance</a:t>
              </a:r>
            </a:p>
          </p:txBody>
        </p:sp>
        <p:sp>
          <p:nvSpPr>
            <p:cNvPr id="117" name="Rectangle 116"/>
            <p:cNvSpPr/>
            <p:nvPr/>
          </p:nvSpPr>
          <p:spPr>
            <a:xfrm>
              <a:off x="2109584" y="1104000"/>
              <a:ext cx="1191042" cy="369332"/>
            </a:xfrm>
            <a:prstGeom prst="rect">
              <a:avLst/>
            </a:prstGeom>
          </p:spPr>
          <p:txBody>
            <a:bodyPr wrap="square">
              <a:spAutoFit/>
            </a:bodyPr>
            <a:lstStyle/>
            <a:p>
              <a:pPr algn="ctr"/>
              <a:r>
                <a:rPr lang="en-US" altLang="en-US" sz="900" dirty="0">
                  <a:solidFill>
                    <a:srgbClr val="292934"/>
                  </a:solidFill>
                  <a:ea typeface="Gill Sans" charset="0"/>
                  <a:cs typeface="Gill Sans" charset="0"/>
                </a:rPr>
                <a:t>CMAS (PARCC)*: </a:t>
              </a:r>
            </a:p>
            <a:p>
              <a:pPr algn="ctr"/>
              <a:r>
                <a:rPr lang="en-US" altLang="en-US" sz="900" dirty="0">
                  <a:solidFill>
                    <a:srgbClr val="292934"/>
                  </a:solidFill>
                  <a:ea typeface="Gill Sans" charset="0"/>
                  <a:cs typeface="Gill Sans" charset="0"/>
                </a:rPr>
                <a:t>ELA &amp; Math EOY</a:t>
              </a:r>
            </a:p>
          </p:txBody>
        </p:sp>
      </p:grpSp>
      <p:sp>
        <p:nvSpPr>
          <p:cNvPr id="125" name="Oval 86"/>
          <p:cNvSpPr>
            <a:spLocks/>
          </p:cNvSpPr>
          <p:nvPr/>
        </p:nvSpPr>
        <p:spPr bwMode="auto">
          <a:xfrm>
            <a:off x="1877410" y="1472677"/>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6" name="Oval 86"/>
          <p:cNvSpPr>
            <a:spLocks/>
          </p:cNvSpPr>
          <p:nvPr/>
        </p:nvSpPr>
        <p:spPr bwMode="auto">
          <a:xfrm>
            <a:off x="1427972" y="1464984"/>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7" name="Rectangle 12"/>
          <p:cNvSpPr>
            <a:spLocks/>
          </p:cNvSpPr>
          <p:nvPr/>
        </p:nvSpPr>
        <p:spPr bwMode="auto">
          <a:xfrm>
            <a:off x="1427973" y="1106659"/>
            <a:ext cx="770906"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8" name="Rectangle 127"/>
          <p:cNvSpPr/>
          <p:nvPr/>
        </p:nvSpPr>
        <p:spPr>
          <a:xfrm>
            <a:off x="1487090" y="1075225"/>
            <a:ext cx="711789" cy="369332"/>
          </a:xfrm>
          <a:prstGeom prst="rect">
            <a:avLst/>
          </a:prstGeom>
        </p:spPr>
        <p:txBody>
          <a:bodyPr wrap="square">
            <a:spAutoFit/>
          </a:bodyPr>
          <a:lstStyle/>
          <a:p>
            <a:pPr algn="ctr"/>
            <a:r>
              <a:rPr lang="en-US" altLang="en-US" sz="900" dirty="0">
                <a:solidFill>
                  <a:srgbClr val="292934"/>
                </a:solidFill>
                <a:ea typeface="Gill Sans" charset="0"/>
                <a:cs typeface="Gill Sans" charset="0"/>
              </a:rPr>
              <a:t>CMAS (PARCC)*</a:t>
            </a:r>
          </a:p>
        </p:txBody>
      </p:sp>
      <p:sp>
        <p:nvSpPr>
          <p:cNvPr id="129" name="Rectangle 128"/>
          <p:cNvSpPr/>
          <p:nvPr/>
        </p:nvSpPr>
        <p:spPr>
          <a:xfrm>
            <a:off x="1627017" y="1862322"/>
            <a:ext cx="479618" cy="261610"/>
          </a:xfrm>
          <a:prstGeom prst="rect">
            <a:avLst/>
          </a:prstGeom>
        </p:spPr>
        <p:txBody>
          <a:bodyPr wrap="none">
            <a:spAutoFit/>
          </a:bodyPr>
          <a:lstStyle/>
          <a:p>
            <a:pPr algn="ctr"/>
            <a:r>
              <a:rPr lang="en-US" altLang="en-US" sz="1100" dirty="0">
                <a:solidFill>
                  <a:srgbClr val="292934"/>
                </a:solidFill>
                <a:ea typeface="Gill Sans" charset="0"/>
                <a:cs typeface="Gill Sans" charset="0"/>
              </a:rPr>
              <a:t> PBA </a:t>
            </a:r>
          </a:p>
        </p:txBody>
      </p:sp>
      <p:sp>
        <p:nvSpPr>
          <p:cNvPr id="130" name="Rectangle 12"/>
          <p:cNvSpPr>
            <a:spLocks/>
          </p:cNvSpPr>
          <p:nvPr/>
        </p:nvSpPr>
        <p:spPr bwMode="auto">
          <a:xfrm>
            <a:off x="2339924" y="1112334"/>
            <a:ext cx="745629"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31" name="Rectangle 130"/>
          <p:cNvSpPr/>
          <p:nvPr/>
        </p:nvSpPr>
        <p:spPr>
          <a:xfrm>
            <a:off x="2504989" y="1889248"/>
            <a:ext cx="415498" cy="261610"/>
          </a:xfrm>
          <a:prstGeom prst="rect">
            <a:avLst/>
          </a:prstGeom>
        </p:spPr>
        <p:txBody>
          <a:bodyPr wrap="none">
            <a:spAutoFit/>
          </a:bodyPr>
          <a:lstStyle/>
          <a:p>
            <a:pPr algn="ctr"/>
            <a:r>
              <a:rPr lang="en-US" altLang="en-US" sz="1100" dirty="0">
                <a:solidFill>
                  <a:srgbClr val="292934"/>
                </a:solidFill>
                <a:ea typeface="Gill Sans" charset="0"/>
                <a:cs typeface="Gill Sans" charset="0"/>
              </a:rPr>
              <a:t>EOY</a:t>
            </a:r>
          </a:p>
        </p:txBody>
      </p:sp>
      <p:sp>
        <p:nvSpPr>
          <p:cNvPr id="132" name="Rectangle 131"/>
          <p:cNvSpPr/>
          <p:nvPr/>
        </p:nvSpPr>
        <p:spPr>
          <a:xfrm>
            <a:off x="2402431" y="1104000"/>
            <a:ext cx="683121" cy="369332"/>
          </a:xfrm>
          <a:prstGeom prst="rect">
            <a:avLst/>
          </a:prstGeom>
        </p:spPr>
        <p:txBody>
          <a:bodyPr wrap="square">
            <a:spAutoFit/>
          </a:bodyPr>
          <a:lstStyle/>
          <a:p>
            <a:pPr algn="ctr"/>
            <a:r>
              <a:rPr lang="en-US" altLang="en-US" sz="900" dirty="0">
                <a:solidFill>
                  <a:srgbClr val="292934"/>
                </a:solidFill>
                <a:ea typeface="Gill Sans" charset="0"/>
                <a:cs typeface="Gill Sans" charset="0"/>
              </a:rPr>
              <a:t>CMAS (PARCC)*</a:t>
            </a:r>
          </a:p>
        </p:txBody>
      </p:sp>
      <p:sp>
        <p:nvSpPr>
          <p:cNvPr id="2" name="TextBox 1"/>
          <p:cNvSpPr txBox="1"/>
          <p:nvPr/>
        </p:nvSpPr>
        <p:spPr>
          <a:xfrm>
            <a:off x="124768" y="6547172"/>
            <a:ext cx="8495160" cy="261610"/>
          </a:xfrm>
          <a:prstGeom prst="rect">
            <a:avLst/>
          </a:prstGeom>
          <a:noFill/>
        </p:spPr>
        <p:txBody>
          <a:bodyPr wrap="square" rtlCol="0">
            <a:spAutoFit/>
          </a:bodyPr>
          <a:lstStyle/>
          <a:p>
            <a:r>
              <a:rPr lang="en-US" sz="1100" dirty="0">
                <a:solidFill>
                  <a:srgbClr val="292934"/>
                </a:solidFill>
              </a:rPr>
              <a:t>* Additional reporting release includes July: science and social studies; August: college entrance results; and April: ACCESS for ELLs</a:t>
            </a:r>
          </a:p>
        </p:txBody>
      </p:sp>
      <p:sp>
        <p:nvSpPr>
          <p:cNvPr id="3" name="TextBox 2"/>
          <p:cNvSpPr txBox="1"/>
          <p:nvPr/>
        </p:nvSpPr>
        <p:spPr>
          <a:xfrm>
            <a:off x="200792" y="6104052"/>
            <a:ext cx="1908791" cy="369332"/>
          </a:xfrm>
          <a:prstGeom prst="rect">
            <a:avLst/>
          </a:prstGeom>
          <a:noFill/>
        </p:spPr>
        <p:txBody>
          <a:bodyPr wrap="square" rtlCol="0">
            <a:spAutoFit/>
          </a:bodyPr>
          <a:lstStyle/>
          <a:p>
            <a:r>
              <a:rPr lang="en-US" dirty="0" smtClean="0"/>
              <a:t>Tools, p. 3</a:t>
            </a:r>
            <a:endParaRPr lang="en-US" dirty="0"/>
          </a:p>
        </p:txBody>
      </p:sp>
    </p:spTree>
    <p:extLst>
      <p:ext uri="{BB962C8B-B14F-4D97-AF65-F5344CB8AC3E}">
        <p14:creationId xmlns:p14="http://schemas.microsoft.com/office/powerpoint/2010/main" val="42107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9887"/>
            <a:ext cx="8407893" cy="5050219"/>
          </a:xfrm>
        </p:spPr>
        <p:txBody>
          <a:bodyPr/>
          <a:lstStyle/>
          <a:p>
            <a:pPr lvl="0"/>
            <a:r>
              <a:rPr lang="en-US" sz="1900" b="0" dirty="0"/>
              <a:t>District accreditation ratings will </a:t>
            </a:r>
            <a:r>
              <a:rPr lang="en-US" sz="1900" b="0" u="sng" dirty="0"/>
              <a:t>not be assigned</a:t>
            </a:r>
            <a:r>
              <a:rPr lang="en-US" sz="1900" b="0" dirty="0"/>
              <a:t> in fall 2015 (based on 2014-15 assessments).</a:t>
            </a:r>
          </a:p>
          <a:p>
            <a:pPr lvl="0"/>
            <a:r>
              <a:rPr lang="en-US" sz="1900" b="0" dirty="0" smtClean="0"/>
              <a:t>School </a:t>
            </a:r>
            <a:r>
              <a:rPr lang="en-US" sz="1900" b="0" dirty="0"/>
              <a:t>plan types will </a:t>
            </a:r>
            <a:r>
              <a:rPr lang="en-US" sz="1900" b="0" u="sng" dirty="0"/>
              <a:t>not be assigned</a:t>
            </a:r>
            <a:r>
              <a:rPr lang="en-US" sz="1900" b="0" dirty="0"/>
              <a:t> in fall 2015 (based on 2014-15 assessments</a:t>
            </a:r>
            <a:r>
              <a:rPr lang="en-US" sz="1900" b="0" dirty="0" smtClean="0"/>
              <a:t>).</a:t>
            </a:r>
          </a:p>
          <a:p>
            <a:r>
              <a:rPr lang="en-US" sz="1900" b="0" u="sng" dirty="0"/>
              <a:t>No Request to Reconsider</a:t>
            </a:r>
            <a:r>
              <a:rPr lang="en-US" sz="1900" b="0" dirty="0"/>
              <a:t> p</a:t>
            </a:r>
            <a:r>
              <a:rPr lang="en-US" sz="1900" b="0" dirty="0" smtClean="0"/>
              <a:t>rocess </a:t>
            </a:r>
            <a:r>
              <a:rPr lang="en-US" sz="1900" b="0" dirty="0"/>
              <a:t>will occur for 2015-16; Technical assistance for subsequent requests will be available.</a:t>
            </a:r>
          </a:p>
          <a:p>
            <a:r>
              <a:rPr lang="en-US" sz="1900" b="0" dirty="0" smtClean="0"/>
              <a:t>Districts </a:t>
            </a:r>
            <a:r>
              <a:rPr lang="en-US" sz="1900" b="0" dirty="0"/>
              <a:t>and schools will implement the 2014 plan types </a:t>
            </a:r>
            <a:r>
              <a:rPr lang="en-US" sz="1900" b="0" dirty="0" smtClean="0"/>
              <a:t>during the 2015-16 school year.</a:t>
            </a:r>
            <a:endParaRPr lang="en-US" sz="1900" b="0" dirty="0"/>
          </a:p>
          <a:p>
            <a:r>
              <a:rPr lang="en-US" sz="1900" b="0" dirty="0" smtClean="0"/>
              <a:t>CDE </a:t>
            </a:r>
            <a:r>
              <a:rPr lang="en-US" sz="1900" b="0" dirty="0"/>
              <a:t>will provide an update on assessments and accountability to the Joint Education Committee in 2015 to determine if accountability should resume in 2016-17.   * Required by </a:t>
            </a:r>
            <a:r>
              <a:rPr lang="en-US" sz="1900" b="0" dirty="0" smtClean="0"/>
              <a:t>HB15-1323</a:t>
            </a:r>
          </a:p>
          <a:p>
            <a:pPr lvl="0"/>
            <a:r>
              <a:rPr lang="en-US" sz="1900" dirty="0">
                <a:solidFill>
                  <a:srgbClr val="0070C0"/>
                </a:solidFill>
              </a:rPr>
              <a:t>UIP requirements will hold firm during the 2015-16 school year. </a:t>
            </a:r>
          </a:p>
          <a:p>
            <a:endParaRPr lang="en-US" sz="1800" dirty="0"/>
          </a:p>
          <a:p>
            <a:pPr lvl="0"/>
            <a:endParaRPr lang="en-US" sz="2000" dirty="0" smtClean="0"/>
          </a:p>
        </p:txBody>
      </p:sp>
      <p:sp>
        <p:nvSpPr>
          <p:cNvPr id="3" name="Title 2"/>
          <p:cNvSpPr>
            <a:spLocks noGrp="1"/>
          </p:cNvSpPr>
          <p:nvPr>
            <p:ph type="title"/>
          </p:nvPr>
        </p:nvSpPr>
        <p:spPr/>
        <p:txBody>
          <a:bodyPr/>
          <a:lstStyle/>
          <a:p>
            <a:r>
              <a:rPr lang="en-US" dirty="0" smtClean="0"/>
              <a:t>2015 School and District Accountability</a:t>
            </a:r>
            <a:endParaRPr lang="en-US" dirty="0"/>
          </a:p>
        </p:txBody>
      </p:sp>
      <p:sp>
        <p:nvSpPr>
          <p:cNvPr id="4" name="TextBox 3"/>
          <p:cNvSpPr txBox="1"/>
          <p:nvPr/>
        </p:nvSpPr>
        <p:spPr>
          <a:xfrm>
            <a:off x="200792" y="6473329"/>
            <a:ext cx="1908791" cy="369332"/>
          </a:xfrm>
          <a:prstGeom prst="rect">
            <a:avLst/>
          </a:prstGeom>
          <a:noFill/>
        </p:spPr>
        <p:txBody>
          <a:bodyPr wrap="square" rtlCol="0">
            <a:spAutoFit/>
          </a:bodyPr>
          <a:lstStyle/>
          <a:p>
            <a:r>
              <a:rPr lang="en-US" dirty="0" smtClean="0"/>
              <a:t>Tools, p.  1</a:t>
            </a:r>
            <a:endParaRPr lang="en-US" dirty="0"/>
          </a:p>
        </p:txBody>
      </p:sp>
    </p:spTree>
    <p:extLst>
      <p:ext uri="{BB962C8B-B14F-4D97-AF65-F5344CB8AC3E}">
        <p14:creationId xmlns:p14="http://schemas.microsoft.com/office/powerpoint/2010/main" val="271738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4800601" cy="4834129"/>
          </a:xfrm>
        </p:spPr>
        <p:txBody>
          <a:bodyPr/>
          <a:lstStyle/>
          <a:p>
            <a:r>
              <a:rPr lang="en-US" sz="2000" dirty="0" smtClean="0"/>
              <a:t>Focus</a:t>
            </a:r>
            <a:r>
              <a:rPr lang="en-US" sz="2000" b="0" dirty="0" smtClean="0"/>
              <a:t> on the right things (Performance Indicators)</a:t>
            </a:r>
          </a:p>
          <a:p>
            <a:r>
              <a:rPr lang="en-US" sz="2000" dirty="0" smtClean="0"/>
              <a:t>Evaluate</a:t>
            </a:r>
            <a:r>
              <a:rPr lang="en-US" sz="2000" b="0" dirty="0" smtClean="0"/>
              <a:t> performance (by gathering, analyzing and interpreting data about performance)</a:t>
            </a:r>
          </a:p>
          <a:p>
            <a:r>
              <a:rPr lang="en-US" sz="2000" dirty="0" smtClean="0"/>
              <a:t>Plan</a:t>
            </a:r>
            <a:r>
              <a:rPr lang="en-US" sz="2000" b="0" dirty="0" smtClean="0"/>
              <a:t> (strategies for improvement)</a:t>
            </a:r>
          </a:p>
          <a:p>
            <a:r>
              <a:rPr lang="en-US" sz="2000" dirty="0" smtClean="0"/>
              <a:t>Implement</a:t>
            </a:r>
            <a:r>
              <a:rPr lang="en-US" sz="2000" b="0" dirty="0" smtClean="0"/>
              <a:t> planned strategies</a:t>
            </a:r>
          </a:p>
          <a:p>
            <a:r>
              <a:rPr lang="en-US" sz="2000" dirty="0" smtClean="0"/>
              <a:t>Evaluate</a:t>
            </a:r>
            <a:r>
              <a:rPr lang="en-US" sz="2000" b="0" dirty="0" smtClean="0"/>
              <a:t> (or monitor performance throughout the school year)</a:t>
            </a:r>
          </a:p>
          <a:p>
            <a:r>
              <a:rPr lang="en-US" sz="2000" b="0" dirty="0" smtClean="0"/>
              <a:t>Make adjustments to </a:t>
            </a:r>
            <a:r>
              <a:rPr lang="en-US" sz="2000" dirty="0" smtClean="0"/>
              <a:t>Plan</a:t>
            </a:r>
            <a:r>
              <a:rPr lang="en-US" sz="2000" b="0" dirty="0" smtClean="0"/>
              <a:t>ned improvement strategies and </a:t>
            </a:r>
            <a:r>
              <a:rPr lang="en-US" sz="2000" dirty="0" smtClean="0"/>
              <a:t>Implement</a:t>
            </a:r>
            <a:r>
              <a:rPr lang="en-US" sz="2000" b="0" dirty="0" smtClean="0"/>
              <a:t> revised strategies as needed</a:t>
            </a:r>
          </a:p>
          <a:p>
            <a:endParaRPr lang="en-US" dirty="0"/>
          </a:p>
        </p:txBody>
      </p:sp>
      <p:sp>
        <p:nvSpPr>
          <p:cNvPr id="2" name="Title 1"/>
          <p:cNvSpPr>
            <a:spLocks noGrp="1"/>
          </p:cNvSpPr>
          <p:nvPr>
            <p:ph type="title"/>
          </p:nvPr>
        </p:nvSpPr>
        <p:spPr>
          <a:xfrm>
            <a:off x="152400" y="381000"/>
            <a:ext cx="8839200" cy="1054394"/>
          </a:xfrm>
        </p:spPr>
        <p:txBody>
          <a:bodyPr/>
          <a:lstStyle/>
          <a:p>
            <a:r>
              <a:rPr lang="en-US" sz="3200" dirty="0" smtClean="0"/>
              <a:t>UIP: A framework for </a:t>
            </a:r>
            <a:r>
              <a:rPr lang="en-US" sz="3200" dirty="0"/>
              <a:t>Performance </a:t>
            </a:r>
            <a:r>
              <a:rPr lang="en-US" sz="3200" dirty="0" smtClean="0"/>
              <a:t>Management &amp; Continuous Improvement</a:t>
            </a:r>
            <a:endParaRPr lang="en-US" sz="3200" dirty="0"/>
          </a:p>
        </p:txBody>
      </p:sp>
      <p:pic>
        <p:nvPicPr>
          <p:cNvPr id="3" name="Picture 2"/>
          <p:cNvPicPr/>
          <p:nvPr/>
        </p:nvPicPr>
        <p:blipFill>
          <a:blip r:embed="rId2" cstate="print">
            <a:extLst>
              <a:ext uri="{BEBA8EAE-BF5A-486C-A8C5-ECC9F3942E4B}">
                <a14:imgProps xmlns:a14="http://schemas.microsoft.com/office/drawing/2010/main">
                  <a14:imgLayer r:embed="rId3">
                    <a14:imgEffect>
                      <a14:backgroundRemoval t="2288" b="95996" l="1744" r="100000"/>
                    </a14:imgEffect>
                  </a14:imgLayer>
                </a14:imgProps>
              </a:ext>
              <a:ext uri="{28A0092B-C50C-407E-A947-70E740481C1C}">
                <a14:useLocalDpi xmlns:a14="http://schemas.microsoft.com/office/drawing/2010/main" val="0"/>
              </a:ext>
            </a:extLst>
          </a:blip>
          <a:stretch>
            <a:fillRect/>
          </a:stretch>
        </p:blipFill>
        <p:spPr>
          <a:xfrm>
            <a:off x="4953000" y="1981201"/>
            <a:ext cx="4191000" cy="4190999"/>
          </a:xfrm>
          <a:prstGeom prst="rect">
            <a:avLst/>
          </a:prstGeom>
        </p:spPr>
      </p:pic>
    </p:spTree>
    <p:extLst>
      <p:ext uri="{BB962C8B-B14F-4D97-AF65-F5344CB8AC3E}">
        <p14:creationId xmlns:p14="http://schemas.microsoft.com/office/powerpoint/2010/main" val="371459698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162800" y="1927412"/>
            <a:ext cx="1978025" cy="41862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2" name="Group 28"/>
          <p:cNvGrpSpPr>
            <a:grpSpLocks/>
          </p:cNvGrpSpPr>
          <p:nvPr/>
        </p:nvGrpSpPr>
        <p:grpSpPr bwMode="auto">
          <a:xfrm>
            <a:off x="152400" y="2613212"/>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III: Data Narrative</a:t>
              </a:r>
            </a:p>
          </p:txBody>
        </p:sp>
      </p:grpSp>
      <p:grpSp>
        <p:nvGrpSpPr>
          <p:cNvPr id="3" name="Group 30"/>
          <p:cNvGrpSpPr>
            <a:grpSpLocks/>
          </p:cNvGrpSpPr>
          <p:nvPr/>
        </p:nvGrpSpPr>
        <p:grpSpPr bwMode="auto">
          <a:xfrm>
            <a:off x="5029200" y="1927412"/>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rgbClr val="FFFF00">
                <a:alpha val="31000"/>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Target Setting</a:t>
              </a:r>
              <a:endParaRPr lang="en-US" altLang="en-US" sz="1600" b="1" dirty="0"/>
            </a:p>
          </p:txBody>
        </p:sp>
      </p:grpSp>
      <p:grpSp>
        <p:nvGrpSpPr>
          <p:cNvPr id="4" name="Group 34"/>
          <p:cNvGrpSpPr>
            <a:grpSpLocks/>
          </p:cNvGrpSpPr>
          <p:nvPr/>
        </p:nvGrpSpPr>
        <p:grpSpPr bwMode="auto">
          <a:xfrm>
            <a:off x="3429000" y="4975412"/>
            <a:ext cx="5715000" cy="1138238"/>
            <a:chOff x="3198980" y="4171330"/>
            <a:chExt cx="5796473" cy="1419701"/>
          </a:xfrm>
        </p:grpSpPr>
        <p:sp>
          <p:nvSpPr>
            <p:cNvPr id="32816" name="Rounded Rectangle 32"/>
            <p:cNvSpPr>
              <a:spLocks noChangeArrowheads="1"/>
            </p:cNvSpPr>
            <p:nvPr/>
          </p:nvSpPr>
          <p:spPr bwMode="auto">
            <a:xfrm>
              <a:off x="3198980" y="4171330"/>
              <a:ext cx="5796473" cy="141970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300824" y="448556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Ongoing:</a:t>
              </a:r>
            </a:p>
            <a:p>
              <a:pPr eaLnBrk="1" hangingPunct="1"/>
              <a:r>
                <a:rPr lang="en-US" altLang="en-US" sz="1400" b="1" dirty="0">
                  <a:latin typeface="Calibri" pitchFamily="34" charset="0"/>
                </a:rPr>
                <a:t>Progress 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Unified Improvement Planning Processes</a:t>
            </a:r>
            <a:endParaRPr lang="en-US" sz="4000" dirty="0" smtClean="0"/>
          </a:p>
        </p:txBody>
      </p:sp>
      <p:sp>
        <p:nvSpPr>
          <p:cNvPr id="5" name="TextBox 4"/>
          <p:cNvSpPr txBox="1"/>
          <p:nvPr/>
        </p:nvSpPr>
        <p:spPr>
          <a:xfrm>
            <a:off x="31242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816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2390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81600" y="3992015"/>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br>
              <a:rPr lang="en-US" sz="1600" dirty="0">
                <a:solidFill>
                  <a:schemeClr val="bg1"/>
                </a:solidFill>
                <a:latin typeface="Verdana" charset="0"/>
              </a:rPr>
            </a:br>
            <a:r>
              <a:rPr lang="en-US" sz="1600" dirty="0">
                <a:solidFill>
                  <a:schemeClr val="bg1"/>
                </a:solidFill>
                <a:latin typeface="Verdana" charset="0"/>
              </a:rPr>
              <a:t>Performance Targets</a:t>
            </a:r>
          </a:p>
        </p:txBody>
      </p:sp>
      <p:sp>
        <p:nvSpPr>
          <p:cNvPr id="38" name="TextBox 37"/>
          <p:cNvSpPr txBox="1"/>
          <p:nvPr/>
        </p:nvSpPr>
        <p:spPr>
          <a:xfrm>
            <a:off x="51816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239000" y="3984812"/>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Major Improvement Strategies</a:t>
            </a:r>
          </a:p>
        </p:txBody>
      </p:sp>
      <p:cxnSp>
        <p:nvCxnSpPr>
          <p:cNvPr id="32793" name="Straight Arrow Connector 43"/>
          <p:cNvCxnSpPr>
            <a:cxnSpLocks noChangeShapeType="1"/>
          </p:cNvCxnSpPr>
          <p:nvPr/>
        </p:nvCxnSpPr>
        <p:spPr bwMode="auto">
          <a:xfrm rot="5400000">
            <a:off x="7979569" y="380939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Implementation Benchmarks</a:t>
            </a:r>
          </a:p>
        </p:txBody>
      </p:sp>
      <p:sp>
        <p:nvSpPr>
          <p:cNvPr id="67" name="TextBox 66"/>
          <p:cNvSpPr txBox="1"/>
          <p:nvPr/>
        </p:nvSpPr>
        <p:spPr>
          <a:xfrm>
            <a:off x="1066800" y="1703294"/>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Gather and Organize </a:t>
            </a:r>
            <a:br>
              <a:rPr lang="en-US" sz="1600" dirty="0">
                <a:solidFill>
                  <a:schemeClr val="bg1"/>
                </a:solidFill>
                <a:latin typeface="Verdana" charset="0"/>
              </a:rPr>
            </a:br>
            <a:r>
              <a:rPr lang="en-US" sz="1600" dirty="0">
                <a:solidFill>
                  <a:schemeClr val="bg1"/>
                </a:solidFill>
                <a:latin typeface="Verdana" charset="0"/>
              </a:rPr>
              <a:t>Data</a:t>
            </a:r>
          </a:p>
        </p:txBody>
      </p:sp>
      <p:sp>
        <p:nvSpPr>
          <p:cNvPr id="31" name="TextBox 30"/>
          <p:cNvSpPr txBox="1"/>
          <p:nvPr/>
        </p:nvSpPr>
        <p:spPr>
          <a:xfrm>
            <a:off x="10668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Review</a:t>
            </a:r>
            <a:br>
              <a:rPr lang="en-US" sz="1600" dirty="0" smtClean="0">
                <a:solidFill>
                  <a:schemeClr val="bg1"/>
                </a:solidFill>
                <a:latin typeface="Verdana" charset="0"/>
              </a:rPr>
            </a:br>
            <a:r>
              <a:rPr lang="en-US" sz="1600" dirty="0" smtClean="0">
                <a:solidFill>
                  <a:schemeClr val="bg1"/>
                </a:solidFill>
                <a:latin typeface="Verdana" charset="0"/>
              </a:rPr>
              <a:t>Current Performance</a:t>
            </a:r>
            <a:endParaRPr lang="en-US" sz="1600" dirty="0">
              <a:solidFill>
                <a:schemeClr val="bg1"/>
              </a:solidFill>
              <a:latin typeface="Verdana" charset="0"/>
            </a:endParaRPr>
          </a:p>
        </p:txBody>
      </p:sp>
      <p:cxnSp>
        <p:nvCxnSpPr>
          <p:cNvPr id="32803" name="Straight Arrow Connector 43"/>
          <p:cNvCxnSpPr>
            <a:cxnSpLocks noChangeShapeType="1"/>
          </p:cNvCxnSpPr>
          <p:nvPr/>
        </p:nvCxnSpPr>
        <p:spPr bwMode="auto">
          <a:xfrm rot="5400000">
            <a:off x="7977982" y="4920644"/>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920582" y="3809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920582" y="4952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9342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807369" y="2670875"/>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8" name="TextBox 26"/>
          <p:cNvSpPr txBox="1">
            <a:spLocks noChangeArrowheads="1"/>
          </p:cNvSpPr>
          <p:nvPr/>
        </p:nvSpPr>
        <p:spPr bwMode="auto">
          <a:xfrm>
            <a:off x="228600" y="1789019"/>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Preparing to Plan</a:t>
            </a:r>
          </a:p>
        </p:txBody>
      </p:sp>
      <p:sp>
        <p:nvSpPr>
          <p:cNvPr id="32809" name="TextBox 29"/>
          <p:cNvSpPr txBox="1">
            <a:spLocks noChangeArrowheads="1"/>
          </p:cNvSpPr>
          <p:nvPr/>
        </p:nvSpPr>
        <p:spPr bwMode="auto">
          <a:xfrm>
            <a:off x="7543800" y="2003612"/>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Action Planning</a:t>
            </a:r>
            <a:endParaRPr lang="en-US" altLang="en-US" sz="1600" b="1" dirty="0"/>
          </a:p>
        </p:txBody>
      </p:sp>
      <p:cxnSp>
        <p:nvCxnSpPr>
          <p:cNvPr id="32810" name="Straight Arrow Connector 43"/>
          <p:cNvCxnSpPr>
            <a:cxnSpLocks noChangeShapeType="1"/>
          </p:cNvCxnSpPr>
          <p:nvPr/>
        </p:nvCxnSpPr>
        <p:spPr bwMode="auto">
          <a:xfrm>
            <a:off x="48768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8194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8" name="Curved Connector 7"/>
          <p:cNvCxnSpPr>
            <a:stCxn id="32816" idx="1"/>
            <a:endCxn id="32808" idx="1"/>
          </p:cNvCxnSpPr>
          <p:nvPr/>
        </p:nvCxnSpPr>
        <p:spPr>
          <a:xfrm rot="10800000">
            <a:off x="228600" y="2050957"/>
            <a:ext cx="3200400" cy="3493574"/>
          </a:xfrm>
          <a:prstGeom prst="curvedConnector3">
            <a:avLst>
              <a:gd name="adj1" fmla="val 10462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38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66181516"/>
              </p:ext>
            </p:extLst>
          </p:nvPr>
        </p:nvGraphicFramePr>
        <p:xfrm>
          <a:off x="228600" y="457200"/>
          <a:ext cx="8686800" cy="5638800"/>
        </p:xfrm>
        <a:graphic>
          <a:graphicData uri="http://schemas.openxmlformats.org/drawingml/2006/table">
            <a:tbl>
              <a:tblPr/>
              <a:tblGrid>
                <a:gridCol w="4343400"/>
                <a:gridCol w="4343400"/>
              </a:tblGrid>
              <a:tr h="765721">
                <a:tc>
                  <a:txBody>
                    <a:bodyPr/>
                    <a:lstStyle/>
                    <a:p>
                      <a:pPr marL="0" marR="0">
                        <a:spcBef>
                          <a:spcPts val="0"/>
                        </a:spcBef>
                        <a:spcAft>
                          <a:spcPts val="0"/>
                        </a:spcAft>
                      </a:pPr>
                      <a:r>
                        <a:rPr lang="en-US" sz="2400" b="1" i="0" dirty="0" smtClean="0">
                          <a:solidFill>
                            <a:srgbClr val="003366"/>
                          </a:solidFill>
                          <a:latin typeface="Palatino Linotype" panose="02040502050505030304" pitchFamily="18" charset="0"/>
                          <a:ea typeface="Times New Roman"/>
                        </a:rPr>
                        <a:t>Unified Improvement Planning Processes</a:t>
                      </a:r>
                      <a:endParaRPr lang="en-US" sz="2400" b="1" i="0" dirty="0">
                        <a:solidFill>
                          <a:srgbClr val="003366"/>
                        </a:solidFill>
                        <a:latin typeface="Palatino Linotype" panose="02040502050505030304"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0" dirty="0">
                          <a:solidFill>
                            <a:srgbClr val="003366"/>
                          </a:solidFill>
                          <a:latin typeface="Palatino Linotype" panose="02040502050505030304" pitchFamily="18" charset="0"/>
                          <a:ea typeface="Times New Roman"/>
                        </a:rPr>
                        <a:t>Types of </a:t>
                      </a:r>
                      <a:r>
                        <a:rPr lang="en-US" sz="2400" b="1" i="0" dirty="0" smtClean="0">
                          <a:solidFill>
                            <a:srgbClr val="003366"/>
                          </a:solidFill>
                          <a:latin typeface="Palatino Linotype" panose="02040502050505030304" pitchFamily="18" charset="0"/>
                          <a:ea typeface="Times New Roman"/>
                        </a:rPr>
                        <a:t>data used</a:t>
                      </a:r>
                      <a:endParaRPr lang="en-US" sz="2400" b="1" i="0" dirty="0">
                        <a:solidFill>
                          <a:srgbClr val="003366"/>
                        </a:solidFill>
                        <a:latin typeface="Palatino Linotype" panose="02040502050505030304"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Review </a:t>
                      </a:r>
                      <a:r>
                        <a:rPr lang="en-US" sz="1800" dirty="0">
                          <a:solidFill>
                            <a:schemeClr val="tx1"/>
                          </a:solidFill>
                          <a:latin typeface="Calibri" pitchFamily="34" charset="0"/>
                          <a:ea typeface="Times New Roman"/>
                        </a:rPr>
                        <a:t>current performance and prior </a:t>
                      </a:r>
                      <a:r>
                        <a:rPr lang="en-US" sz="1800" dirty="0" smtClean="0">
                          <a:solidFill>
                            <a:schemeClr val="tx1"/>
                          </a:solidFill>
                          <a:latin typeface="Calibri" pitchFamily="34" charset="0"/>
                          <a:ea typeface="Times New Roman"/>
                        </a:rPr>
                        <a:t>performance targets or goals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State</a:t>
                      </a:r>
                      <a:r>
                        <a:rPr lang="en-US" sz="1800" baseline="0" dirty="0" smtClean="0">
                          <a:solidFill>
                            <a:schemeClr val="tx1"/>
                          </a:solidFill>
                          <a:latin typeface="Calibri" pitchFamily="34" charset="0"/>
                          <a:ea typeface="Times New Roman"/>
                        </a:rPr>
                        <a:t> </a:t>
                      </a:r>
                      <a:r>
                        <a:rPr lang="en-US" sz="1800" dirty="0" smtClean="0">
                          <a:solidFill>
                            <a:schemeClr val="tx1"/>
                          </a:solidFill>
                          <a:latin typeface="Calibri" pitchFamily="34" charset="0"/>
                          <a:ea typeface="Times New Roman"/>
                        </a:rPr>
                        <a:t>Performance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Analyze </a:t>
                      </a:r>
                      <a:r>
                        <a:rPr lang="en-US" sz="1800" dirty="0">
                          <a:solidFill>
                            <a:schemeClr val="tx1"/>
                          </a:solidFill>
                          <a:latin typeface="Calibri" pitchFamily="34" charset="0"/>
                          <a:ea typeface="Times New Roman"/>
                        </a:rPr>
                        <a:t>data to identify </a:t>
                      </a:r>
                      <a:r>
                        <a:rPr lang="en-US" sz="1800" dirty="0" smtClean="0">
                          <a:solidFill>
                            <a:schemeClr val="tx1"/>
                          </a:solidFill>
                          <a:latin typeface="Calibri" pitchFamily="34" charset="0"/>
                          <a:ea typeface="Times New Roman"/>
                        </a:rPr>
                        <a:t>notable trends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State and Local Performance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Prioritize </a:t>
                      </a:r>
                      <a:r>
                        <a:rPr lang="en-US" sz="1800" dirty="0">
                          <a:solidFill>
                            <a:schemeClr val="tx1"/>
                          </a:solidFill>
                          <a:latin typeface="Calibri" pitchFamily="34" charset="0"/>
                          <a:ea typeface="Times New Roman"/>
                        </a:rPr>
                        <a:t>performance challenges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State and Local Performance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a:t>
                      </a:r>
                      <a:r>
                        <a:rPr lang="en-US" sz="1800" dirty="0">
                          <a:solidFill>
                            <a:schemeClr val="tx1"/>
                          </a:solidFill>
                          <a:latin typeface="Calibri" pitchFamily="34" charset="0"/>
                          <a:ea typeface="Times New Roman"/>
                        </a:rPr>
                        <a:t>root </a:t>
                      </a:r>
                      <a:r>
                        <a:rPr lang="en-US" sz="1800" dirty="0" smtClean="0">
                          <a:solidFill>
                            <a:schemeClr val="tx1"/>
                          </a:solidFill>
                          <a:latin typeface="Calibri" pitchFamily="34" charset="0"/>
                          <a:ea typeface="Times New Roman"/>
                        </a:rPr>
                        <a:t>causes of performance challenges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Process and Perception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Establish</a:t>
                      </a:r>
                      <a:r>
                        <a:rPr lang="en-US" sz="1800" baseline="0" dirty="0" smtClean="0">
                          <a:solidFill>
                            <a:schemeClr val="tx1"/>
                          </a:solidFill>
                          <a:latin typeface="Calibri" pitchFamily="34" charset="0"/>
                          <a:ea typeface="Times New Roman"/>
                        </a:rPr>
                        <a:t> annual performance targets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State and Local Performance data </a:t>
                      </a:r>
                    </a:p>
                    <a:p>
                      <a:pPr marL="0" marR="0">
                        <a:spcBef>
                          <a:spcPts val="0"/>
                        </a:spcBef>
                        <a:spcAft>
                          <a:spcPts val="0"/>
                        </a:spcAft>
                      </a:pPr>
                      <a:r>
                        <a:rPr lang="en-US" sz="1800" baseline="0" dirty="0" smtClean="0">
                          <a:solidFill>
                            <a:schemeClr val="tx1"/>
                          </a:solidFill>
                          <a:latin typeface="Calibri" pitchFamily="34" charset="0"/>
                          <a:ea typeface="Times New Roman"/>
                        </a:rPr>
                        <a:t>State and local expectations (comparison points)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a:t>
                      </a:r>
                      <a:r>
                        <a:rPr lang="en-US" sz="1800" baseline="0" dirty="0" smtClean="0">
                          <a:solidFill>
                            <a:schemeClr val="tx1"/>
                          </a:solidFill>
                          <a:latin typeface="Calibri" pitchFamily="34" charset="0"/>
                          <a:ea typeface="Times New Roman"/>
                        </a:rPr>
                        <a:t> measures and m</a:t>
                      </a:r>
                      <a:r>
                        <a:rPr lang="en-US" sz="1800" dirty="0" smtClean="0">
                          <a:solidFill>
                            <a:schemeClr val="tx1"/>
                          </a:solidFill>
                          <a:latin typeface="Calibri" pitchFamily="34" charset="0"/>
                          <a:ea typeface="Times New Roman"/>
                        </a:rPr>
                        <a:t>onitor the impact of action steps on student performance.</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Performance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implementation benchmarks &amp; monitor implementation of action steps.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Process and Perception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5"/>
          <p:cNvGrpSpPr>
            <a:grpSpLocks/>
          </p:cNvGrpSpPr>
          <p:nvPr/>
        </p:nvGrpSpPr>
        <p:grpSpPr bwMode="auto">
          <a:xfrm>
            <a:off x="228600" y="1189036"/>
            <a:ext cx="4365625" cy="2468563"/>
            <a:chOff x="-5486250" y="985981"/>
            <a:chExt cx="4364720" cy="2707456"/>
          </a:xfrm>
        </p:grpSpPr>
        <p:sp>
          <p:nvSpPr>
            <p:cNvPr id="3" name="Rectangle 2"/>
            <p:cNvSpPr/>
            <p:nvPr/>
          </p:nvSpPr>
          <p:spPr>
            <a:xfrm>
              <a:off x="-5486250" y="985981"/>
              <a:ext cx="4342500" cy="2707456"/>
            </a:xfrm>
            <a:prstGeom prst="rect">
              <a:avLst/>
            </a:prstGeom>
            <a:solidFill>
              <a:srgbClr val="0080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rot="946070">
              <a:off x="-5381286" y="1802297"/>
              <a:ext cx="4259756" cy="825902"/>
            </a:xfrm>
            <a:prstGeom prst="rect">
              <a:avLst/>
            </a:prstGeom>
            <a:noFill/>
          </p:spPr>
          <p:txBody>
            <a:bodyPr wrap="none">
              <a:prstTxWarp prst="textSlant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solidFill>
                    <a:srgbClr val="009999"/>
                  </a:solidFill>
                  <a:effectLst>
                    <a:reflection blurRad="12700" stA="50000" endPos="50000" dist="5000" dir="5400000" sy="-100000" rotWithShape="0"/>
                  </a:effectLst>
                </a:rPr>
                <a:t>Looking Backward</a:t>
              </a:r>
            </a:p>
          </p:txBody>
        </p:sp>
      </p:grpSp>
      <p:grpSp>
        <p:nvGrpSpPr>
          <p:cNvPr id="6" name="Group 10"/>
          <p:cNvGrpSpPr>
            <a:grpSpLocks/>
          </p:cNvGrpSpPr>
          <p:nvPr/>
        </p:nvGrpSpPr>
        <p:grpSpPr bwMode="auto">
          <a:xfrm>
            <a:off x="228600" y="3657600"/>
            <a:ext cx="4365625" cy="2438400"/>
            <a:chOff x="195850" y="3733800"/>
            <a:chExt cx="4364091" cy="2362200"/>
          </a:xfrm>
        </p:grpSpPr>
        <p:sp>
          <p:nvSpPr>
            <p:cNvPr id="7" name="Rectangle 6"/>
            <p:cNvSpPr/>
            <p:nvPr/>
          </p:nvSpPr>
          <p:spPr>
            <a:xfrm>
              <a:off x="195850" y="3733800"/>
              <a:ext cx="4341874" cy="2362200"/>
            </a:xfrm>
            <a:prstGeom prst="rect">
              <a:avLst/>
            </a:prstGeom>
            <a:solidFill>
              <a:srgbClr val="336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rot="20637421">
              <a:off x="219892" y="4447690"/>
              <a:ext cx="4340049" cy="761205"/>
            </a:xfrm>
            <a:prstGeom prst="rect">
              <a:avLst/>
            </a:prstGeom>
            <a:noFill/>
          </p:spPr>
          <p:txBody>
            <a:bodyPr wrap="none">
              <a:prstTxWarp prst="textSlantUp">
                <a:avLst/>
              </a:prstTxWarp>
              <a:spAutoFit/>
            </a:bodyPr>
            <a:lstStyle/>
            <a:p>
              <a:pPr algn="ctr">
                <a:defRPr/>
              </a:pPr>
              <a:r>
                <a:rPr lang="en-US" sz="5400" b="1" cap="all" dirty="0">
                  <a:ln w="9000" cmpd="sng">
                    <a:noFill/>
                    <a:prstDash val="solid"/>
                  </a:ln>
                  <a:solidFill>
                    <a:srgbClr val="336699"/>
                  </a:solidFill>
                  <a:effectLst>
                    <a:reflection blurRad="12700" stA="28000" endPos="45000" dist="1000" dir="5400000" sy="-100000" algn="bl" rotWithShape="0"/>
                  </a:effectLst>
                </a:rPr>
                <a:t>LOOKING FORWARD</a:t>
              </a:r>
            </a:p>
          </p:txBody>
        </p:sp>
      </p:grpSp>
    </p:spTree>
    <p:extLst>
      <p:ext uri="{BB962C8B-B14F-4D97-AF65-F5344CB8AC3E}">
        <p14:creationId xmlns:p14="http://schemas.microsoft.com/office/powerpoint/2010/main" val="424915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125" y="244087"/>
            <a:ext cx="8830102" cy="782073"/>
          </a:xfrm>
        </p:spPr>
        <p:txBody>
          <a:bodyPr/>
          <a:lstStyle/>
          <a:p>
            <a:r>
              <a:rPr lang="en-US" sz="3600" dirty="0" smtClean="0"/>
              <a:t>Assessment Transition Impact on UIP</a:t>
            </a:r>
            <a:endParaRPr lang="en-US" sz="3600" dirty="0"/>
          </a:p>
        </p:txBody>
      </p:sp>
      <p:sp>
        <p:nvSpPr>
          <p:cNvPr id="4" name="Content Placeholder 3"/>
          <p:cNvSpPr>
            <a:spLocks noGrp="1"/>
          </p:cNvSpPr>
          <p:nvPr>
            <p:ph idx="1"/>
          </p:nvPr>
        </p:nvSpPr>
        <p:spPr>
          <a:xfrm>
            <a:off x="380999" y="1255594"/>
            <a:ext cx="8407893" cy="4870885"/>
          </a:xfrm>
        </p:spPr>
        <p:txBody>
          <a:bodyPr/>
          <a:lstStyle/>
          <a:p>
            <a:r>
              <a:rPr lang="en-US" sz="2200" dirty="0" smtClean="0"/>
              <a:t>Unified Improvement Planning </a:t>
            </a:r>
            <a:r>
              <a:rPr lang="en-US" sz="2200" dirty="0"/>
              <a:t>p</a:t>
            </a:r>
            <a:r>
              <a:rPr lang="en-US" sz="2200" dirty="0" smtClean="0"/>
              <a:t>rocesses remain consistent:</a:t>
            </a:r>
          </a:p>
          <a:p>
            <a:pPr lvl="1"/>
            <a:r>
              <a:rPr lang="en-US" sz="2000" dirty="0" smtClean="0"/>
              <a:t>CDE staff review of priority improvement and turnaround plans remains consistent.</a:t>
            </a:r>
          </a:p>
          <a:p>
            <a:pPr lvl="1"/>
            <a:r>
              <a:rPr lang="en-US" sz="2000" dirty="0" smtClean="0"/>
              <a:t>Deadlines stay the same (including Rural flexibility).</a:t>
            </a:r>
          </a:p>
          <a:p>
            <a:r>
              <a:rPr lang="en-US" sz="2200" dirty="0" smtClean="0"/>
              <a:t>Processes which typically utilize state performance data (metrics and comparison points) will need adjustment for some performance indicator areas:</a:t>
            </a:r>
          </a:p>
          <a:p>
            <a:pPr lvl="1"/>
            <a:r>
              <a:rPr lang="en-US" dirty="0" smtClean="0"/>
              <a:t>Gathering and organizing data</a:t>
            </a:r>
          </a:p>
          <a:p>
            <a:pPr lvl="1"/>
            <a:r>
              <a:rPr lang="en-US" dirty="0" smtClean="0"/>
              <a:t>Reviewing current performance</a:t>
            </a:r>
          </a:p>
          <a:p>
            <a:pPr lvl="1"/>
            <a:r>
              <a:rPr lang="en-US" dirty="0" smtClean="0"/>
              <a:t>Describing notable trends</a:t>
            </a:r>
          </a:p>
          <a:p>
            <a:pPr lvl="1"/>
            <a:r>
              <a:rPr lang="en-US" dirty="0" smtClean="0"/>
              <a:t>Prioritizing performance challenges</a:t>
            </a:r>
          </a:p>
          <a:p>
            <a:pPr lvl="1"/>
            <a:r>
              <a:rPr lang="en-US" dirty="0" smtClean="0"/>
              <a:t>Setting performance target</a:t>
            </a:r>
          </a:p>
        </p:txBody>
      </p:sp>
    </p:spTree>
    <p:extLst>
      <p:ext uri="{BB962C8B-B14F-4D97-AF65-F5344CB8AC3E}">
        <p14:creationId xmlns:p14="http://schemas.microsoft.com/office/powerpoint/2010/main" val="2565880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162800" y="1927412"/>
            <a:ext cx="1978025" cy="41862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2" name="Group 28"/>
          <p:cNvGrpSpPr>
            <a:grpSpLocks/>
          </p:cNvGrpSpPr>
          <p:nvPr/>
        </p:nvGrpSpPr>
        <p:grpSpPr bwMode="auto">
          <a:xfrm>
            <a:off x="152400" y="2613212"/>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III: Data Narrative</a:t>
              </a:r>
            </a:p>
          </p:txBody>
        </p:sp>
      </p:grpSp>
      <p:grpSp>
        <p:nvGrpSpPr>
          <p:cNvPr id="3" name="Group 30"/>
          <p:cNvGrpSpPr>
            <a:grpSpLocks/>
          </p:cNvGrpSpPr>
          <p:nvPr/>
        </p:nvGrpSpPr>
        <p:grpSpPr bwMode="auto">
          <a:xfrm>
            <a:off x="5029200" y="1927412"/>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rgbClr val="FFFF00">
                <a:alpha val="31000"/>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Target Setting</a:t>
              </a:r>
              <a:endParaRPr lang="en-US" altLang="en-US" sz="1600" b="1" dirty="0"/>
            </a:p>
          </p:txBody>
        </p:sp>
      </p:grpSp>
      <p:grpSp>
        <p:nvGrpSpPr>
          <p:cNvPr id="4" name="Group 34"/>
          <p:cNvGrpSpPr>
            <a:grpSpLocks/>
          </p:cNvGrpSpPr>
          <p:nvPr/>
        </p:nvGrpSpPr>
        <p:grpSpPr bwMode="auto">
          <a:xfrm>
            <a:off x="3429000" y="4975412"/>
            <a:ext cx="5715000" cy="1138238"/>
            <a:chOff x="3198980" y="4171330"/>
            <a:chExt cx="5796473" cy="1419701"/>
          </a:xfrm>
        </p:grpSpPr>
        <p:sp>
          <p:nvSpPr>
            <p:cNvPr id="32816" name="Rounded Rectangle 32"/>
            <p:cNvSpPr>
              <a:spLocks noChangeArrowheads="1"/>
            </p:cNvSpPr>
            <p:nvPr/>
          </p:nvSpPr>
          <p:spPr bwMode="auto">
            <a:xfrm>
              <a:off x="3198980" y="4171330"/>
              <a:ext cx="5796473" cy="141970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300824" y="448556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Ongoing:</a:t>
              </a:r>
            </a:p>
            <a:p>
              <a:pPr eaLnBrk="1" hangingPunct="1"/>
              <a:r>
                <a:rPr lang="en-US" altLang="en-US" sz="1400" b="1" dirty="0">
                  <a:latin typeface="Calibri" pitchFamily="34" charset="0"/>
                </a:rPr>
                <a:t>Progress 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Unified Improvement Planning Processes</a:t>
            </a:r>
            <a:endParaRPr lang="en-US" sz="4000" dirty="0" smtClean="0"/>
          </a:p>
        </p:txBody>
      </p:sp>
      <p:sp>
        <p:nvSpPr>
          <p:cNvPr id="5" name="TextBox 4"/>
          <p:cNvSpPr txBox="1"/>
          <p:nvPr/>
        </p:nvSpPr>
        <p:spPr>
          <a:xfrm>
            <a:off x="31242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816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2390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81600" y="3992015"/>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br>
              <a:rPr lang="en-US" sz="1600" dirty="0">
                <a:solidFill>
                  <a:schemeClr val="bg1"/>
                </a:solidFill>
                <a:latin typeface="Verdana" charset="0"/>
              </a:rPr>
            </a:br>
            <a:r>
              <a:rPr lang="en-US" sz="1600" dirty="0">
                <a:solidFill>
                  <a:schemeClr val="bg1"/>
                </a:solidFill>
                <a:latin typeface="Verdana" charset="0"/>
              </a:rPr>
              <a:t>Performance Targets</a:t>
            </a:r>
          </a:p>
        </p:txBody>
      </p:sp>
      <p:sp>
        <p:nvSpPr>
          <p:cNvPr id="38" name="TextBox 37"/>
          <p:cNvSpPr txBox="1"/>
          <p:nvPr/>
        </p:nvSpPr>
        <p:spPr>
          <a:xfrm>
            <a:off x="51816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239000" y="3984812"/>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Major Improvement Strategies</a:t>
            </a:r>
          </a:p>
        </p:txBody>
      </p:sp>
      <p:cxnSp>
        <p:nvCxnSpPr>
          <p:cNvPr id="32793" name="Straight Arrow Connector 43"/>
          <p:cNvCxnSpPr>
            <a:cxnSpLocks noChangeShapeType="1"/>
          </p:cNvCxnSpPr>
          <p:nvPr/>
        </p:nvCxnSpPr>
        <p:spPr bwMode="auto">
          <a:xfrm rot="5400000">
            <a:off x="7979569" y="380939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Implementation Benchmarks</a:t>
            </a:r>
          </a:p>
        </p:txBody>
      </p:sp>
      <p:sp>
        <p:nvSpPr>
          <p:cNvPr id="67" name="TextBox 66"/>
          <p:cNvSpPr txBox="1"/>
          <p:nvPr/>
        </p:nvSpPr>
        <p:spPr>
          <a:xfrm>
            <a:off x="1066800" y="1703294"/>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Gather and Organize </a:t>
            </a:r>
            <a:br>
              <a:rPr lang="en-US" sz="1600" dirty="0">
                <a:solidFill>
                  <a:schemeClr val="bg1"/>
                </a:solidFill>
                <a:latin typeface="Verdana" charset="0"/>
              </a:rPr>
            </a:br>
            <a:r>
              <a:rPr lang="en-US" sz="1600" dirty="0">
                <a:solidFill>
                  <a:schemeClr val="bg1"/>
                </a:solidFill>
                <a:latin typeface="Verdana" charset="0"/>
              </a:rPr>
              <a:t>Data</a:t>
            </a:r>
          </a:p>
        </p:txBody>
      </p:sp>
      <p:sp>
        <p:nvSpPr>
          <p:cNvPr id="31" name="TextBox 30"/>
          <p:cNvSpPr txBox="1"/>
          <p:nvPr/>
        </p:nvSpPr>
        <p:spPr>
          <a:xfrm>
            <a:off x="10668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Review</a:t>
            </a:r>
            <a:br>
              <a:rPr lang="en-US" sz="1600" dirty="0" smtClean="0">
                <a:solidFill>
                  <a:schemeClr val="bg1"/>
                </a:solidFill>
                <a:latin typeface="Verdana" charset="0"/>
              </a:rPr>
            </a:br>
            <a:r>
              <a:rPr lang="en-US" sz="1600" dirty="0" smtClean="0">
                <a:solidFill>
                  <a:schemeClr val="bg1"/>
                </a:solidFill>
                <a:latin typeface="Verdana" charset="0"/>
              </a:rPr>
              <a:t>Current Performance</a:t>
            </a:r>
            <a:endParaRPr lang="en-US" sz="1600" dirty="0">
              <a:solidFill>
                <a:schemeClr val="bg1"/>
              </a:solidFill>
              <a:latin typeface="Verdana" charset="0"/>
            </a:endParaRPr>
          </a:p>
        </p:txBody>
      </p:sp>
      <p:cxnSp>
        <p:nvCxnSpPr>
          <p:cNvPr id="32803" name="Straight Arrow Connector 43"/>
          <p:cNvCxnSpPr>
            <a:cxnSpLocks noChangeShapeType="1"/>
          </p:cNvCxnSpPr>
          <p:nvPr/>
        </p:nvCxnSpPr>
        <p:spPr bwMode="auto">
          <a:xfrm rot="5400000">
            <a:off x="7977982" y="4920644"/>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920582" y="3809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920582" y="4952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9342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807369" y="2670875"/>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8" name="TextBox 26"/>
          <p:cNvSpPr txBox="1">
            <a:spLocks noChangeArrowheads="1"/>
          </p:cNvSpPr>
          <p:nvPr/>
        </p:nvSpPr>
        <p:spPr bwMode="auto">
          <a:xfrm>
            <a:off x="228600" y="1789019"/>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Preparing to Plan</a:t>
            </a:r>
          </a:p>
        </p:txBody>
      </p:sp>
      <p:sp>
        <p:nvSpPr>
          <p:cNvPr id="32809" name="TextBox 29"/>
          <p:cNvSpPr txBox="1">
            <a:spLocks noChangeArrowheads="1"/>
          </p:cNvSpPr>
          <p:nvPr/>
        </p:nvSpPr>
        <p:spPr bwMode="auto">
          <a:xfrm>
            <a:off x="7543800" y="2003612"/>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Action Planning</a:t>
            </a:r>
            <a:endParaRPr lang="en-US" altLang="en-US" sz="1600" b="1" dirty="0"/>
          </a:p>
        </p:txBody>
      </p:sp>
      <p:cxnSp>
        <p:nvCxnSpPr>
          <p:cNvPr id="32810" name="Straight Arrow Connector 43"/>
          <p:cNvCxnSpPr>
            <a:cxnSpLocks noChangeShapeType="1"/>
          </p:cNvCxnSpPr>
          <p:nvPr/>
        </p:nvCxnSpPr>
        <p:spPr bwMode="auto">
          <a:xfrm>
            <a:off x="48768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8194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8" name="Curved Connector 7"/>
          <p:cNvCxnSpPr>
            <a:stCxn id="32816" idx="1"/>
            <a:endCxn id="32808" idx="1"/>
          </p:cNvCxnSpPr>
          <p:nvPr/>
        </p:nvCxnSpPr>
        <p:spPr>
          <a:xfrm rot="10800000">
            <a:off x="228600" y="2050957"/>
            <a:ext cx="3200400" cy="3493574"/>
          </a:xfrm>
          <a:prstGeom prst="curvedConnector3">
            <a:avLst>
              <a:gd name="adj1" fmla="val 10462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33066" y="1582308"/>
            <a:ext cx="7029734" cy="3392769"/>
            <a:chOff x="0" y="1635054"/>
            <a:chExt cx="7239000" cy="3392769"/>
          </a:xfrm>
        </p:grpSpPr>
        <p:sp>
          <p:nvSpPr>
            <p:cNvPr id="6" name="Rounded Rectangle 5"/>
            <p:cNvSpPr/>
            <p:nvPr/>
          </p:nvSpPr>
          <p:spPr>
            <a:xfrm>
              <a:off x="0" y="1635054"/>
              <a:ext cx="7239000" cy="3392769"/>
            </a:xfrm>
            <a:prstGeom prst="roundRect">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2367" y="4145976"/>
              <a:ext cx="4191000" cy="584775"/>
            </a:xfrm>
            <a:prstGeom prst="rect">
              <a:avLst/>
            </a:prstGeom>
            <a:noFill/>
          </p:spPr>
          <p:txBody>
            <a:bodyPr wrap="square" rtlCol="0">
              <a:spAutoFit/>
            </a:bodyPr>
            <a:lstStyle/>
            <a:p>
              <a:r>
                <a:rPr lang="en-US" sz="1600" b="1" dirty="0" smtClean="0">
                  <a:solidFill>
                    <a:schemeClr val="accent2">
                      <a:lumMod val="50000"/>
                    </a:schemeClr>
                  </a:solidFill>
                </a:rPr>
                <a:t>UIP Processes directly affected by the State Assessment Transition and 2015 Policy Changes</a:t>
              </a:r>
              <a:endParaRPr lang="en-US" sz="1600" b="1" dirty="0">
                <a:solidFill>
                  <a:schemeClr val="accent2">
                    <a:lumMod val="50000"/>
                  </a:schemeClr>
                </a:solidFill>
              </a:endParaRPr>
            </a:p>
          </p:txBody>
        </p:sp>
      </p:grpSp>
    </p:spTree>
    <p:extLst>
      <p:ext uri="{BB962C8B-B14F-4D97-AF65-F5344CB8AC3E}">
        <p14:creationId xmlns:p14="http://schemas.microsoft.com/office/powerpoint/2010/main" val="48585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648200"/>
            <a:ext cx="8077200" cy="762000"/>
          </a:xfrm>
          <a:prstGeom prst="round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Opportunities during the state assessment transition. . .</a:t>
            </a:r>
            <a:endParaRPr lang="en-US" dirty="0"/>
          </a:p>
        </p:txBody>
      </p:sp>
      <p:sp>
        <p:nvSpPr>
          <p:cNvPr id="3" name="Content Placeholder 2"/>
          <p:cNvSpPr>
            <a:spLocks noGrp="1"/>
          </p:cNvSpPr>
          <p:nvPr>
            <p:ph idx="1"/>
          </p:nvPr>
        </p:nvSpPr>
        <p:spPr>
          <a:xfrm>
            <a:off x="457199" y="1676400"/>
            <a:ext cx="8495731" cy="4800600"/>
          </a:xfrm>
        </p:spPr>
        <p:txBody>
          <a:bodyPr>
            <a:normAutofit/>
          </a:bodyPr>
          <a:lstStyle/>
          <a:p>
            <a:r>
              <a:rPr lang="en-US" dirty="0"/>
              <a:t>Increase/strengthen use of local assessment resources.</a:t>
            </a:r>
          </a:p>
          <a:p>
            <a:r>
              <a:rPr lang="en-US" dirty="0"/>
              <a:t>Elementary schools place greater focus on K-3 literacy.</a:t>
            </a:r>
          </a:p>
          <a:p>
            <a:r>
              <a:rPr lang="en-US" dirty="0"/>
              <a:t>High </a:t>
            </a:r>
            <a:r>
              <a:rPr lang="en-US" dirty="0" smtClean="0"/>
              <a:t>Schools/districts </a:t>
            </a:r>
            <a:r>
              <a:rPr lang="en-US" dirty="0"/>
              <a:t>place a greater focus on post-secondary and workforce </a:t>
            </a:r>
            <a:r>
              <a:rPr lang="en-US" dirty="0" smtClean="0"/>
              <a:t>readiness.</a:t>
            </a:r>
            <a:endParaRPr lang="en-US" dirty="0"/>
          </a:p>
          <a:p>
            <a:r>
              <a:rPr lang="en-US" dirty="0" smtClean="0"/>
              <a:t>Schools/districts </a:t>
            </a:r>
            <a:r>
              <a:rPr lang="en-US" dirty="0"/>
              <a:t>with English Language Learners place greater focus on their language development.</a:t>
            </a:r>
          </a:p>
          <a:p>
            <a:r>
              <a:rPr lang="en-US" dirty="0"/>
              <a:t>Put more energy into root cause analysis.</a:t>
            </a:r>
          </a:p>
          <a:p>
            <a:r>
              <a:rPr lang="en-US" dirty="0"/>
              <a:t>Consider the degree to which improvement efforts are being fully implemented in the school (How do you know?).</a:t>
            </a:r>
          </a:p>
          <a:p>
            <a:pPr marL="0" indent="0">
              <a:spcBef>
                <a:spcPts val="1800"/>
              </a:spcBef>
              <a:buNone/>
            </a:pPr>
            <a:endParaRPr lang="en-US" dirty="0" smtClean="0"/>
          </a:p>
          <a:p>
            <a:pPr>
              <a:spcBef>
                <a:spcPts val="1800"/>
              </a:spcBef>
            </a:pPr>
            <a:endParaRPr lang="en-US" dirty="0"/>
          </a:p>
        </p:txBody>
      </p:sp>
    </p:spTree>
    <p:extLst>
      <p:ext uri="{BB962C8B-B14F-4D97-AF65-F5344CB8AC3E}">
        <p14:creationId xmlns:p14="http://schemas.microsoft.com/office/powerpoint/2010/main" val="37214577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86100" y="13782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Policy Changes for 2015-16 UIP</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Process and Perception Data</a:t>
            </a:r>
            <a:endParaRPr lang="en-US" sz="2800" dirty="0">
              <a:solidFill>
                <a:schemeClr val="bg1"/>
              </a:solidFill>
              <a:latin typeface="Verdana" charset="0"/>
              <a:ea typeface="ＭＳ Ｐゴシック" charset="-128"/>
            </a:endParaRPr>
          </a:p>
        </p:txBody>
      </p:sp>
      <p:sp>
        <p:nvSpPr>
          <p:cNvPr id="6" name="TextBox 5"/>
          <p:cNvSpPr txBox="1"/>
          <p:nvPr/>
        </p:nvSpPr>
        <p:spPr>
          <a:xfrm>
            <a:off x="1752600" y="3962399"/>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Expanding RCA Data Sources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1752600" y="2985195"/>
            <a:ext cx="5791200" cy="1669702"/>
          </a:xfrm>
          <a:prstGeom prst="curvedConnector3">
            <a:avLst>
              <a:gd name="adj1" fmla="val 103947"/>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Cause Analysis  Basics</a:t>
            </a:r>
            <a:endParaRPr lang="en-US" sz="2800" dirty="0">
              <a:solidFill>
                <a:schemeClr val="bg1"/>
              </a:solidFill>
              <a:latin typeface="Verdana" charset="0"/>
              <a:ea typeface="ＭＳ Ｐゴシック" charset="-128"/>
            </a:endParaRPr>
          </a:p>
        </p:txBody>
      </p:sp>
      <p:sp>
        <p:nvSpPr>
          <p:cNvPr id="12" name="TextBox 11"/>
          <p:cNvSpPr txBox="1"/>
          <p:nvPr/>
        </p:nvSpPr>
        <p:spPr>
          <a:xfrm>
            <a:off x="4648200" y="3962398"/>
            <a:ext cx="26670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800" dirty="0">
                <a:solidFill>
                  <a:schemeClr val="bg1"/>
                </a:solidFill>
                <a:latin typeface="Verdana" charset="0"/>
                <a:ea typeface="ＭＳ Ｐゴシック" charset="-128"/>
              </a:rPr>
              <a:t>Using Data in Root Cause Analysis</a:t>
            </a:r>
          </a:p>
        </p:txBody>
      </p:sp>
      <p:cxnSp>
        <p:nvCxnSpPr>
          <p:cNvPr id="13" name="Straight Arrow Connector 11"/>
          <p:cNvCxnSpPr>
            <a:cxnSpLocks noChangeShapeType="1"/>
          </p:cNvCxnSpPr>
          <p:nvPr/>
        </p:nvCxnSpPr>
        <p:spPr bwMode="auto">
          <a:xfrm>
            <a:off x="4267200" y="4654898"/>
            <a:ext cx="381000" cy="1588"/>
          </a:xfrm>
          <a:prstGeom prst="straightConnector1">
            <a:avLst/>
          </a:prstGeom>
          <a:noFill/>
          <a:ln w="50800">
            <a:solidFill>
              <a:schemeClr val="accent1">
                <a:lumMod val="50000"/>
              </a:schemeClr>
            </a:solidFill>
            <a:round/>
            <a:headEnd/>
            <a:tailEnd type="triangle" w="med" len="med"/>
          </a:ln>
        </p:spPr>
      </p:cxnSp>
    </p:spTree>
    <p:extLst>
      <p:ext uri="{BB962C8B-B14F-4D97-AF65-F5344CB8AC3E}">
        <p14:creationId xmlns:p14="http://schemas.microsoft.com/office/powerpoint/2010/main" val="31651437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Introductions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99985582"/>
              </p:ext>
            </p:extLst>
          </p:nvPr>
        </p:nvGraphicFramePr>
        <p:xfrm>
          <a:off x="838200" y="1719263"/>
          <a:ext cx="7391400" cy="1828800"/>
        </p:xfrm>
        <a:graphic>
          <a:graphicData uri="http://schemas.openxmlformats.org/drawingml/2006/table">
            <a:tbl>
              <a:tblPr firstRow="1" bandRow="1">
                <a:tableStyleId>{5C22544A-7EE6-4342-B048-85BDC9FD1C3A}</a:tableStyleId>
              </a:tblPr>
              <a:tblGrid>
                <a:gridCol w="3695700"/>
                <a:gridCol w="3695700"/>
              </a:tblGrid>
              <a:tr h="370840">
                <a:tc>
                  <a:txBody>
                    <a:bodyPr/>
                    <a:lstStyle/>
                    <a:p>
                      <a:r>
                        <a:rPr lang="en-US" dirty="0" smtClean="0"/>
                        <a:t>CDE: Improvement</a:t>
                      </a:r>
                      <a:r>
                        <a:rPr lang="en-US" baseline="0" dirty="0" smtClean="0"/>
                        <a:t> Planning Unit</a:t>
                      </a:r>
                      <a:endParaRPr lang="en-US" dirty="0"/>
                    </a:p>
                  </a:txBody>
                  <a:tcPr/>
                </a:tc>
                <a:tc>
                  <a:txBody>
                    <a:bodyPr/>
                    <a:lstStyle/>
                    <a:p>
                      <a:r>
                        <a:rPr lang="en-US" dirty="0" smtClean="0"/>
                        <a:t>Center</a:t>
                      </a:r>
                      <a:r>
                        <a:rPr lang="en-US" baseline="0" dirty="0" smtClean="0"/>
                        <a:t> for Transforming Learning and Teaching (UCD)</a:t>
                      </a:r>
                      <a:endParaRPr lang="en-US" dirty="0"/>
                    </a:p>
                  </a:txBody>
                  <a:tcPr/>
                </a:tc>
              </a:tr>
              <a:tr h="370840">
                <a:tc>
                  <a:txBody>
                    <a:bodyPr/>
                    <a:lstStyle/>
                    <a:p>
                      <a:r>
                        <a:rPr lang="en-US" dirty="0" smtClean="0"/>
                        <a:t>Erin Loften</a:t>
                      </a:r>
                    </a:p>
                    <a:p>
                      <a:r>
                        <a:rPr lang="en-US" dirty="0" smtClean="0"/>
                        <a:t>Lisa Medler</a:t>
                      </a:r>
                    </a:p>
                  </a:txBody>
                  <a:tcPr/>
                </a:tc>
                <a:tc>
                  <a:txBody>
                    <a:bodyPr/>
                    <a:lstStyle/>
                    <a:p>
                      <a:r>
                        <a:rPr lang="en-US" dirty="0" smtClean="0"/>
                        <a:t>Julie</a:t>
                      </a:r>
                      <a:r>
                        <a:rPr lang="en-US" baseline="0" dirty="0" smtClean="0"/>
                        <a:t> Oxenford O’Brian</a:t>
                      </a:r>
                    </a:p>
                    <a:p>
                      <a:endParaRPr lang="en-US" baseline="0" dirty="0" smtClean="0"/>
                    </a:p>
                    <a:p>
                      <a:endParaRPr lang="en-US" baseline="0" dirty="0" smtClean="0"/>
                    </a:p>
                    <a:p>
                      <a:endParaRPr lang="en-US" dirty="0"/>
                    </a:p>
                  </a:txBody>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49062"/>
            <a:ext cx="4495800" cy="50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016" y="5638800"/>
            <a:ext cx="732656" cy="914400"/>
          </a:xfrm>
          <a:prstGeom prst="rect">
            <a:avLst/>
          </a:prstGeom>
        </p:spPr>
      </p:pic>
    </p:spTree>
    <p:extLst>
      <p:ext uri="{BB962C8B-B14F-4D97-AF65-F5344CB8AC3E}">
        <p14:creationId xmlns:p14="http://schemas.microsoft.com/office/powerpoint/2010/main" val="361910709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162800" y="1752600"/>
            <a:ext cx="1978025" cy="42624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solidFill>
                <a:schemeClr val="bg1"/>
              </a:solidFill>
              <a:latin typeface="Arial" charset="0"/>
            </a:endParaRPr>
          </a:p>
        </p:txBody>
      </p:sp>
      <p:grpSp>
        <p:nvGrpSpPr>
          <p:cNvPr id="2" name="Group 28"/>
          <p:cNvGrpSpPr>
            <a:grpSpLocks/>
          </p:cNvGrpSpPr>
          <p:nvPr/>
        </p:nvGrpSpPr>
        <p:grpSpPr bwMode="auto">
          <a:xfrm>
            <a:off x="152400" y="2438400"/>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a:solidFill>
                  <a:schemeClr val="accent3"/>
                </a:solidFill>
                <a:latin typeface="Arial" charset="0"/>
                <a:ea typeface="ＭＳ Ｐゴシック" charset="-128"/>
              </a:endParaRPr>
            </a:p>
          </p:txBody>
        </p:sp>
        <p:sp>
          <p:nvSpPr>
            <p:cNvPr id="13366"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Section III: Data Narrative</a:t>
              </a:r>
            </a:p>
          </p:txBody>
        </p:sp>
      </p:grpSp>
      <p:grpSp>
        <p:nvGrpSpPr>
          <p:cNvPr id="3" name="Group 30"/>
          <p:cNvGrpSpPr>
            <a:grpSpLocks/>
          </p:cNvGrpSpPr>
          <p:nvPr/>
        </p:nvGrpSpPr>
        <p:grpSpPr bwMode="auto">
          <a:xfrm>
            <a:off x="5029200" y="1752600"/>
            <a:ext cx="2057400" cy="4267200"/>
            <a:chOff x="4114800" y="1552154"/>
            <a:chExt cx="2133600" cy="4550058"/>
          </a:xfrm>
        </p:grpSpPr>
        <p:sp>
          <p:nvSpPr>
            <p:cNvPr id="13363" name="Rounded Rectangle 24"/>
            <p:cNvSpPr>
              <a:spLocks noChangeArrowheads="1"/>
            </p:cNvSpPr>
            <p:nvPr/>
          </p:nvSpPr>
          <p:spPr bwMode="auto">
            <a:xfrm>
              <a:off x="4114800" y="1552154"/>
              <a:ext cx="2133600" cy="4550058"/>
            </a:xfrm>
            <a:prstGeom prst="roundRect">
              <a:avLst>
                <a:gd name="adj" fmla="val 16667"/>
              </a:avLst>
            </a:prstGeom>
            <a:solidFill>
              <a:srgbClr val="FFFF00">
                <a:alpha val="12157"/>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solidFill>
                  <a:schemeClr val="bg1"/>
                </a:solidFill>
                <a:latin typeface="Arial" charset="0"/>
              </a:endParaRPr>
            </a:p>
          </p:txBody>
        </p:sp>
        <p:sp>
          <p:nvSpPr>
            <p:cNvPr id="13364"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dirty="0">
                  <a:solidFill>
                    <a:schemeClr val="accent1">
                      <a:lumMod val="75000"/>
                    </a:schemeClr>
                  </a:solidFill>
                  <a:latin typeface="Calibri" pitchFamily="34" charset="0"/>
                </a:rPr>
                <a:t>Section IV:</a:t>
              </a:r>
              <a:br>
                <a:rPr lang="en-US" altLang="en-US" sz="1400" b="1" dirty="0">
                  <a:solidFill>
                    <a:schemeClr val="accent1">
                      <a:lumMod val="75000"/>
                    </a:schemeClr>
                  </a:solidFill>
                  <a:latin typeface="Calibri" pitchFamily="34" charset="0"/>
                </a:rPr>
              </a:br>
              <a:r>
                <a:rPr lang="en-US" altLang="en-US" sz="1400" b="1" dirty="0">
                  <a:solidFill>
                    <a:schemeClr val="accent1">
                      <a:lumMod val="75000"/>
                    </a:schemeClr>
                  </a:solidFill>
                  <a:latin typeface="Calibri" pitchFamily="34" charset="0"/>
                </a:rPr>
                <a:t>Target Setting</a:t>
              </a:r>
              <a:endParaRPr lang="en-US" altLang="en-US" sz="1600" b="1" dirty="0">
                <a:solidFill>
                  <a:schemeClr val="accent1">
                    <a:lumMod val="75000"/>
                  </a:schemeClr>
                </a:solidFill>
              </a:endParaRPr>
            </a:p>
          </p:txBody>
        </p:sp>
      </p:grpSp>
      <p:grpSp>
        <p:nvGrpSpPr>
          <p:cNvPr id="4" name="Group 34"/>
          <p:cNvGrpSpPr>
            <a:grpSpLocks/>
          </p:cNvGrpSpPr>
          <p:nvPr/>
        </p:nvGrpSpPr>
        <p:grpSpPr bwMode="auto">
          <a:xfrm>
            <a:off x="3028950" y="4876800"/>
            <a:ext cx="6115050" cy="1143000"/>
            <a:chOff x="2735262" y="4171330"/>
            <a:chExt cx="6260191" cy="1425641"/>
          </a:xfrm>
        </p:grpSpPr>
        <p:sp>
          <p:nvSpPr>
            <p:cNvPr id="13361" name="Rounded Rectangle 32"/>
            <p:cNvSpPr>
              <a:spLocks noChangeArrowheads="1"/>
            </p:cNvSpPr>
            <p:nvPr/>
          </p:nvSpPr>
          <p:spPr bwMode="auto">
            <a:xfrm>
              <a:off x="2735262" y="4171330"/>
              <a:ext cx="6260191" cy="142564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spcBef>
                  <a:spcPct val="40000"/>
                </a:spcBef>
                <a:buClr>
                  <a:srgbClr val="3D5C99"/>
                </a:buClr>
                <a:buSzPct val="80000"/>
                <a:buFont typeface="Wingdings" pitchFamily="2" charset="2"/>
                <a:buChar char="n"/>
              </a:pPr>
              <a:endParaRPr lang="en-US" altLang="en-US" sz="2800">
                <a:latin typeface="Arial" charset="0"/>
              </a:endParaRPr>
            </a:p>
          </p:txBody>
        </p:sp>
        <p:sp>
          <p:nvSpPr>
            <p:cNvPr id="13362" name="TextBox 26"/>
            <p:cNvSpPr txBox="1">
              <a:spLocks noChangeArrowheads="1"/>
            </p:cNvSpPr>
            <p:nvPr/>
          </p:nvSpPr>
          <p:spPr bwMode="auto">
            <a:xfrm>
              <a:off x="2832773" y="436141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Ongoing:</a:t>
              </a:r>
            </a:p>
            <a:p>
              <a:pPr eaLnBrk="1" hangingPunct="1"/>
              <a:r>
                <a:rPr lang="en-US" altLang="en-US" sz="1400" b="1">
                  <a:solidFill>
                    <a:schemeClr val="bg1"/>
                  </a:solidFill>
                  <a:latin typeface="Calibri" pitchFamily="34" charset="0"/>
                </a:rPr>
                <a:t>Progress Monitoring</a:t>
              </a:r>
            </a:p>
          </p:txBody>
        </p:sp>
      </p:grpSp>
      <p:sp>
        <p:nvSpPr>
          <p:cNvPr id="32774" name="Title 1"/>
          <p:cNvSpPr>
            <a:spLocks noGrp="1"/>
          </p:cNvSpPr>
          <p:nvPr>
            <p:ph type="title"/>
          </p:nvPr>
        </p:nvSpPr>
        <p:spPr bwMode="auto">
          <a:xfrm>
            <a:off x="152400" y="355847"/>
            <a:ext cx="8915400" cy="782073"/>
          </a:xfrm>
          <a:ln>
            <a:miter lim="800000"/>
            <a:headEnd/>
            <a:tailEnd/>
          </a:ln>
        </p:spPr>
        <p:txBody>
          <a:bodyPr vert="horz" wrap="square" lIns="91440" tIns="45720" rIns="91440" bIns="45720" numCol="1" anchor="t" anchorCtr="0" compatLnSpc="1">
            <a:prstTxWarp prst="textNoShape">
              <a:avLst/>
            </a:prstTxWarp>
          </a:bodyPr>
          <a:lstStyle/>
          <a:p>
            <a:pPr>
              <a:defRPr/>
            </a:pPr>
            <a:r>
              <a:rPr lang="en-US" sz="3200" dirty="0" smtClean="0"/>
              <a:t>Unified Improvement Planning Processes</a:t>
            </a:r>
            <a:endParaRPr lang="en-US" dirty="0" smtClean="0"/>
          </a:p>
        </p:txBody>
      </p:sp>
      <p:sp>
        <p:nvSpPr>
          <p:cNvPr id="5" name="TextBox 4"/>
          <p:cNvSpPr txBox="1"/>
          <p:nvPr/>
        </p:nvSpPr>
        <p:spPr>
          <a:xfrm>
            <a:off x="31242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Describe Notable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Trends</a:t>
            </a:r>
          </a:p>
        </p:txBody>
      </p:sp>
      <p:sp>
        <p:nvSpPr>
          <p:cNvPr id="15" name="TextBox 14"/>
          <p:cNvSpPr txBox="1"/>
          <p:nvPr/>
        </p:nvSpPr>
        <p:spPr>
          <a:xfrm>
            <a:off x="51816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Prioritize Performance Challenges</a:t>
            </a:r>
          </a:p>
        </p:txBody>
      </p:sp>
      <p:sp>
        <p:nvSpPr>
          <p:cNvPr id="20" name="TextBox 19"/>
          <p:cNvSpPr txBox="1"/>
          <p:nvPr/>
        </p:nvSpPr>
        <p:spPr>
          <a:xfrm>
            <a:off x="72390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Root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Causes</a:t>
            </a:r>
          </a:p>
        </p:txBody>
      </p:sp>
      <p:sp>
        <p:nvSpPr>
          <p:cNvPr id="24" name="TextBox 23"/>
          <p:cNvSpPr txBox="1"/>
          <p:nvPr/>
        </p:nvSpPr>
        <p:spPr>
          <a:xfrm>
            <a:off x="5181600" y="38172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Set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Performance Targets</a:t>
            </a:r>
          </a:p>
        </p:txBody>
      </p:sp>
      <p:sp>
        <p:nvSpPr>
          <p:cNvPr id="38" name="TextBox 37"/>
          <p:cNvSpPr txBox="1"/>
          <p:nvPr/>
        </p:nvSpPr>
        <p:spPr>
          <a:xfrm>
            <a:off x="5181600" y="50364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Interim Measures</a:t>
            </a:r>
          </a:p>
        </p:txBody>
      </p:sp>
      <p:sp>
        <p:nvSpPr>
          <p:cNvPr id="43" name="TextBox 42"/>
          <p:cNvSpPr txBox="1"/>
          <p:nvPr/>
        </p:nvSpPr>
        <p:spPr>
          <a:xfrm>
            <a:off x="7239000" y="3810000"/>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Major Improvement Strategies</a:t>
            </a:r>
          </a:p>
        </p:txBody>
      </p:sp>
      <p:cxnSp>
        <p:nvCxnSpPr>
          <p:cNvPr id="13337" name="Straight Arrow Connector 43"/>
          <p:cNvCxnSpPr>
            <a:cxnSpLocks noChangeShapeType="1"/>
          </p:cNvCxnSpPr>
          <p:nvPr/>
        </p:nvCxnSpPr>
        <p:spPr bwMode="auto">
          <a:xfrm rot="5400000">
            <a:off x="7979569" y="360283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0364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Identify Implementation Benchmarks</a:t>
            </a:r>
          </a:p>
        </p:txBody>
      </p:sp>
      <p:sp>
        <p:nvSpPr>
          <p:cNvPr id="67" name="TextBox 66"/>
          <p:cNvSpPr txBox="1"/>
          <p:nvPr/>
        </p:nvSpPr>
        <p:spPr>
          <a:xfrm>
            <a:off x="1066800" y="1371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Gather and Organize </a:t>
            </a:r>
            <a:br>
              <a:rPr lang="en-US" sz="1600" dirty="0">
                <a:solidFill>
                  <a:schemeClr val="bg1"/>
                </a:solidFill>
                <a:latin typeface="Verdana" charset="0"/>
                <a:ea typeface="ＭＳ Ｐゴシック" charset="-128"/>
              </a:rPr>
            </a:br>
            <a:r>
              <a:rPr lang="en-US" sz="1600" dirty="0">
                <a:solidFill>
                  <a:schemeClr val="bg1"/>
                </a:solidFill>
                <a:latin typeface="Verdana" charset="0"/>
                <a:ea typeface="ＭＳ Ｐゴシック" charset="-128"/>
              </a:rPr>
              <a:t>Data</a:t>
            </a:r>
          </a:p>
        </p:txBody>
      </p:sp>
      <p:sp>
        <p:nvSpPr>
          <p:cNvPr id="31" name="TextBox 30"/>
          <p:cNvSpPr txBox="1"/>
          <p:nvPr/>
        </p:nvSpPr>
        <p:spPr>
          <a:xfrm>
            <a:off x="1066800" y="25908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ea typeface="ＭＳ Ｐゴシック" charset="-128"/>
              </a:rPr>
              <a:t>Review </a:t>
            </a:r>
            <a:r>
              <a:rPr lang="en-US" sz="1600" dirty="0" smtClean="0">
                <a:solidFill>
                  <a:schemeClr val="bg1"/>
                </a:solidFill>
                <a:latin typeface="Verdana" charset="0"/>
                <a:ea typeface="ＭＳ Ｐゴシック" charset="-128"/>
              </a:rPr>
              <a:t/>
            </a:r>
            <a:br>
              <a:rPr lang="en-US" sz="1600" dirty="0" smtClean="0">
                <a:solidFill>
                  <a:schemeClr val="bg1"/>
                </a:solidFill>
                <a:latin typeface="Verdana" charset="0"/>
                <a:ea typeface="ＭＳ Ｐゴシック" charset="-128"/>
              </a:rPr>
            </a:br>
            <a:r>
              <a:rPr lang="en-US" sz="1600" dirty="0" smtClean="0">
                <a:solidFill>
                  <a:schemeClr val="bg1"/>
                </a:solidFill>
                <a:latin typeface="Verdana" charset="0"/>
                <a:ea typeface="ＭＳ Ｐゴシック" charset="-128"/>
              </a:rPr>
              <a:t>Current Performance</a:t>
            </a:r>
            <a:endParaRPr lang="en-US" sz="1600" dirty="0">
              <a:solidFill>
                <a:schemeClr val="bg1"/>
              </a:solidFill>
              <a:latin typeface="Verdana" charset="0"/>
              <a:ea typeface="ＭＳ Ｐゴシック" charset="-128"/>
            </a:endParaRPr>
          </a:p>
        </p:txBody>
      </p:sp>
      <p:cxnSp>
        <p:nvCxnSpPr>
          <p:cNvPr id="13347" name="Straight Arrow Connector 43"/>
          <p:cNvCxnSpPr>
            <a:cxnSpLocks noChangeShapeType="1"/>
          </p:cNvCxnSpPr>
          <p:nvPr/>
        </p:nvCxnSpPr>
        <p:spPr bwMode="auto">
          <a:xfrm rot="5400000">
            <a:off x="7977982" y="482203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48" name="Straight Arrow Connector 43"/>
          <p:cNvCxnSpPr>
            <a:cxnSpLocks noChangeShapeType="1"/>
          </p:cNvCxnSpPr>
          <p:nvPr/>
        </p:nvCxnSpPr>
        <p:spPr bwMode="auto">
          <a:xfrm rot="5400000">
            <a:off x="5920582" y="363458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49" name="Straight Arrow Connector 43"/>
          <p:cNvCxnSpPr>
            <a:cxnSpLocks noChangeShapeType="1"/>
          </p:cNvCxnSpPr>
          <p:nvPr/>
        </p:nvCxnSpPr>
        <p:spPr bwMode="auto">
          <a:xfrm rot="5400000">
            <a:off x="5920582" y="482203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0" name="Straight Arrow Connector 43"/>
          <p:cNvCxnSpPr>
            <a:cxnSpLocks noChangeShapeType="1"/>
          </p:cNvCxnSpPr>
          <p:nvPr/>
        </p:nvCxnSpPr>
        <p:spPr bwMode="auto">
          <a:xfrm>
            <a:off x="69342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1" name="Straight Arrow Connector 43"/>
          <p:cNvCxnSpPr>
            <a:cxnSpLocks noChangeShapeType="1"/>
          </p:cNvCxnSpPr>
          <p:nvPr/>
        </p:nvCxnSpPr>
        <p:spPr bwMode="auto">
          <a:xfrm rot="5400000">
            <a:off x="1807369" y="241538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13352" name="TextBox 26"/>
          <p:cNvSpPr txBox="1">
            <a:spLocks noChangeArrowheads="1"/>
          </p:cNvSpPr>
          <p:nvPr/>
        </p:nvSpPr>
        <p:spPr bwMode="auto">
          <a:xfrm>
            <a:off x="152400" y="1533525"/>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dirty="0">
                <a:solidFill>
                  <a:schemeClr val="accent1">
                    <a:lumMod val="75000"/>
                  </a:schemeClr>
                </a:solidFill>
                <a:latin typeface="Calibri" pitchFamily="34" charset="0"/>
              </a:rPr>
              <a:t>Preparing to Plan</a:t>
            </a:r>
          </a:p>
        </p:txBody>
      </p:sp>
      <p:sp>
        <p:nvSpPr>
          <p:cNvPr id="13353" name="TextBox 29"/>
          <p:cNvSpPr txBox="1">
            <a:spLocks noChangeArrowheads="1"/>
          </p:cNvSpPr>
          <p:nvPr/>
        </p:nvSpPr>
        <p:spPr bwMode="auto">
          <a:xfrm>
            <a:off x="7543800" y="18288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1400" b="1">
                <a:solidFill>
                  <a:schemeClr val="bg1"/>
                </a:solidFill>
                <a:latin typeface="Calibri" pitchFamily="34" charset="0"/>
              </a:rPr>
              <a:t>Section IV:</a:t>
            </a:r>
            <a:br>
              <a:rPr lang="en-US" altLang="en-US" sz="1400" b="1">
                <a:solidFill>
                  <a:schemeClr val="bg1"/>
                </a:solidFill>
                <a:latin typeface="Calibri" pitchFamily="34" charset="0"/>
              </a:rPr>
            </a:br>
            <a:r>
              <a:rPr lang="en-US" altLang="en-US" sz="1400" b="1">
                <a:solidFill>
                  <a:schemeClr val="bg1"/>
                </a:solidFill>
                <a:latin typeface="Calibri" pitchFamily="34" charset="0"/>
              </a:rPr>
              <a:t>Action Planning</a:t>
            </a:r>
            <a:endParaRPr lang="en-US" altLang="en-US" sz="1600" b="1">
              <a:solidFill>
                <a:schemeClr val="bg1"/>
              </a:solidFill>
            </a:endParaRPr>
          </a:p>
        </p:txBody>
      </p:sp>
      <p:cxnSp>
        <p:nvCxnSpPr>
          <p:cNvPr id="13354" name="Straight Arrow Connector 43"/>
          <p:cNvCxnSpPr>
            <a:cxnSpLocks noChangeShapeType="1"/>
          </p:cNvCxnSpPr>
          <p:nvPr/>
        </p:nvCxnSpPr>
        <p:spPr bwMode="auto">
          <a:xfrm>
            <a:off x="48768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3355" name="Straight Arrow Connector 43"/>
          <p:cNvCxnSpPr>
            <a:cxnSpLocks noChangeShapeType="1"/>
          </p:cNvCxnSpPr>
          <p:nvPr/>
        </p:nvCxnSpPr>
        <p:spPr bwMode="auto">
          <a:xfrm>
            <a:off x="2819400" y="30480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 name="Rounded Rectangle 31"/>
          <p:cNvSpPr/>
          <p:nvPr/>
        </p:nvSpPr>
        <p:spPr bwMode="auto">
          <a:xfrm>
            <a:off x="7162799" y="2286000"/>
            <a:ext cx="1981200" cy="1524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70362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0" anchor="t">
            <a:noAutofit/>
          </a:bodyPr>
          <a:lstStyle/>
          <a:p>
            <a:pPr eaLnBrk="1" fontAlgn="auto" hangingPunct="1">
              <a:spcAft>
                <a:spcPts val="0"/>
              </a:spcAft>
              <a:defRPr/>
            </a:pPr>
            <a:r>
              <a:rPr lang="en-US" sz="4000" dirty="0" smtClean="0"/>
              <a:t>Root Cause Analysis in UIP</a:t>
            </a:r>
          </a:p>
        </p:txBody>
      </p:sp>
      <p:sp>
        <p:nvSpPr>
          <p:cNvPr id="17411"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defRPr/>
            </a:pPr>
            <a:r>
              <a:rPr lang="en-US" dirty="0" smtClean="0"/>
              <a:t>Turn to </a:t>
            </a:r>
            <a:r>
              <a:rPr lang="en-US" dirty="0" smtClean="0">
                <a:solidFill>
                  <a:schemeClr val="accent1">
                    <a:lumMod val="75000"/>
                  </a:schemeClr>
                </a:solidFill>
              </a:rPr>
              <a:t>Root Cause Analysis </a:t>
            </a:r>
            <a:r>
              <a:rPr lang="en-US" dirty="0" smtClean="0">
                <a:solidFill>
                  <a:schemeClr val="tx1"/>
                </a:solidFill>
              </a:rPr>
              <a:t>(excerpted from the UIP Handbook) (Tools, p. 7).</a:t>
            </a:r>
          </a:p>
          <a:p>
            <a:pPr eaLnBrk="1" hangingPunct="1">
              <a:defRPr/>
            </a:pPr>
            <a:r>
              <a:rPr lang="en-US" dirty="0" smtClean="0"/>
              <a:t>As you read this description of Root Cause Analysis for improvement planning, consider the following questions:</a:t>
            </a:r>
          </a:p>
          <a:p>
            <a:pPr lvl="1" eaLnBrk="1" hangingPunct="1">
              <a:defRPr/>
            </a:pPr>
            <a:r>
              <a:rPr lang="en-US" dirty="0" smtClean="0"/>
              <a:t>Why is it important to identify root causes?</a:t>
            </a:r>
          </a:p>
          <a:p>
            <a:pPr lvl="1" eaLnBrk="1" hangingPunct="1">
              <a:defRPr/>
            </a:pPr>
            <a:r>
              <a:rPr lang="en-US" dirty="0" smtClean="0"/>
              <a:t>What role(s) does root cause analysis play in improvement planning?</a:t>
            </a:r>
            <a:endParaRPr lang="en-US" dirty="0"/>
          </a:p>
          <a:p>
            <a:pPr>
              <a:defRPr/>
            </a:pPr>
            <a:r>
              <a:rPr lang="en-US" dirty="0" smtClean="0"/>
              <a:t>When you have finished reading: buzz with a partner with your answers to the above questions.</a:t>
            </a:r>
          </a:p>
        </p:txBody>
      </p:sp>
    </p:spTree>
    <p:extLst>
      <p:ext uri="{BB962C8B-B14F-4D97-AF65-F5344CB8AC3E}">
        <p14:creationId xmlns:p14="http://schemas.microsoft.com/office/powerpoint/2010/main" val="92561523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The Role of Root Cause Analysis</a:t>
            </a:r>
          </a:p>
        </p:txBody>
      </p:sp>
      <p:pic>
        <p:nvPicPr>
          <p:cNvPr id="19459" name="Picture 28" descr="C:\Documents and Settings\jobrian\Local Settings\Temporary Internet Files\Content.IE5\3K9FV8DW\MC900382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192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Documents and Settings\jobrian\Local Settings\Temporary Internet Files\Content.IE5\3K9FV8DW\MC9002026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733800"/>
            <a:ext cx="406241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C:\Documents and Settings\jobrian\Local Settings\Temporary Internet Files\Content.IE5\VB3LLJ4U\MC9004460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90800"/>
            <a:ext cx="383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29"/>
          <p:cNvSpPr txBox="1">
            <a:spLocks noChangeArrowheads="1"/>
          </p:cNvSpPr>
          <p:nvPr/>
        </p:nvSpPr>
        <p:spPr bwMode="auto">
          <a:xfrm>
            <a:off x="3352800" y="38862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Root Cause Analysis</a:t>
            </a:r>
          </a:p>
        </p:txBody>
      </p:sp>
      <p:sp>
        <p:nvSpPr>
          <p:cNvPr id="19463" name="TextBox 30"/>
          <p:cNvSpPr txBox="1">
            <a:spLocks noChangeArrowheads="1"/>
          </p:cNvSpPr>
          <p:nvPr/>
        </p:nvSpPr>
        <p:spPr bwMode="auto">
          <a:xfrm>
            <a:off x="228600" y="5029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Priority </a:t>
            </a:r>
            <a:br>
              <a:rPr lang="en-US" altLang="en-US" sz="2000" b="1" dirty="0">
                <a:solidFill>
                  <a:schemeClr val="accent1">
                    <a:lumMod val="50000"/>
                  </a:schemeClr>
                </a:solidFill>
              </a:rPr>
            </a:br>
            <a:r>
              <a:rPr lang="en-US" altLang="en-US" sz="2000" b="1" dirty="0">
                <a:solidFill>
                  <a:schemeClr val="accent1">
                    <a:lumMod val="50000"/>
                  </a:schemeClr>
                </a:solidFill>
              </a:rPr>
              <a:t>Performance Challenges</a:t>
            </a:r>
          </a:p>
        </p:txBody>
      </p:sp>
      <p:sp>
        <p:nvSpPr>
          <p:cNvPr id="19464" name="TextBox 30"/>
          <p:cNvSpPr txBox="1">
            <a:spLocks noChangeArrowheads="1"/>
          </p:cNvSpPr>
          <p:nvPr/>
        </p:nvSpPr>
        <p:spPr bwMode="auto">
          <a:xfrm>
            <a:off x="6858000" y="4648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000" b="1" dirty="0">
                <a:solidFill>
                  <a:schemeClr val="accent1">
                    <a:lumMod val="50000"/>
                  </a:schemeClr>
                </a:solidFill>
              </a:rPr>
              <a:t>Action Plan</a:t>
            </a:r>
          </a:p>
        </p:txBody>
      </p:sp>
    </p:spTree>
    <p:extLst>
      <p:ext uri="{BB962C8B-B14F-4D97-AF65-F5344CB8AC3E}">
        <p14:creationId xmlns:p14="http://schemas.microsoft.com/office/powerpoint/2010/main" val="197017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394"/>
                                        </p:tgtEl>
                                        <p:attrNameLst>
                                          <p:attrName>ppt_x</p:attrName>
                                          <p:attrName>ppt_y</p:attrName>
                                        </p:attrNameLst>
                                      </p:cBhvr>
                                    </p:animMotion>
                                    <p:animRot by="1500000">
                                      <p:cBhvr>
                                        <p:cTn id="7" dur="125" fill="hold">
                                          <p:stCondLst>
                                            <p:cond delay="0"/>
                                          </p:stCondLst>
                                        </p:cTn>
                                        <p:tgtEl>
                                          <p:spTgt spid="16394"/>
                                        </p:tgtEl>
                                        <p:attrNameLst>
                                          <p:attrName>r</p:attrName>
                                        </p:attrNameLst>
                                      </p:cBhvr>
                                    </p:animRot>
                                    <p:animRot by="-1500000">
                                      <p:cBhvr>
                                        <p:cTn id="8" dur="125" fill="hold">
                                          <p:stCondLst>
                                            <p:cond delay="125"/>
                                          </p:stCondLst>
                                        </p:cTn>
                                        <p:tgtEl>
                                          <p:spTgt spid="16394"/>
                                        </p:tgtEl>
                                        <p:attrNameLst>
                                          <p:attrName>r</p:attrName>
                                        </p:attrNameLst>
                                      </p:cBhvr>
                                    </p:animRot>
                                    <p:animRot by="-1500000">
                                      <p:cBhvr>
                                        <p:cTn id="9" dur="125" fill="hold">
                                          <p:stCondLst>
                                            <p:cond delay="250"/>
                                          </p:stCondLst>
                                        </p:cTn>
                                        <p:tgtEl>
                                          <p:spTgt spid="16394"/>
                                        </p:tgtEl>
                                        <p:attrNameLst>
                                          <p:attrName>r</p:attrName>
                                        </p:attrNameLst>
                                      </p:cBhvr>
                                    </p:animRot>
                                    <p:animRot by="1500000">
                                      <p:cBhvr>
                                        <p:cTn id="10" dur="125" fill="hold">
                                          <p:stCondLst>
                                            <p:cond delay="375"/>
                                          </p:stCondLst>
                                        </p:cTn>
                                        <p:tgtEl>
                                          <p:spTgt spid="163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chor="t"/>
          <a:lstStyle/>
          <a:p>
            <a:pPr eaLnBrk="1" hangingPunct="1">
              <a:defRPr/>
            </a:pPr>
            <a:r>
              <a:rPr lang="en-US" dirty="0" smtClean="0"/>
              <a:t>Non-examples of Root Causes</a:t>
            </a:r>
          </a:p>
        </p:txBody>
      </p:sp>
      <p:sp>
        <p:nvSpPr>
          <p:cNvPr id="2150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pPr>
            <a:r>
              <a:rPr lang="en-US" altLang="en-US" dirty="0" smtClean="0">
                <a:ea typeface="ＭＳ Ｐゴシック" pitchFamily="34" charset="-128"/>
              </a:rPr>
              <a:t>What is NOT a root cause?</a:t>
            </a:r>
          </a:p>
          <a:p>
            <a:pPr lvl="1" eaLnBrk="1" hangingPunct="1">
              <a:spcBef>
                <a:spcPts val="1800"/>
              </a:spcBef>
            </a:pPr>
            <a:r>
              <a:rPr lang="en-US" altLang="en-US" dirty="0" smtClean="0">
                <a:ea typeface="ＭＳ Ｐゴシック" pitchFamily="34" charset="-128"/>
              </a:rPr>
              <a:t>Student attributes (poverty level)</a:t>
            </a:r>
          </a:p>
          <a:p>
            <a:pPr lvl="1" eaLnBrk="1" hangingPunct="1">
              <a:spcBef>
                <a:spcPts val="1800"/>
              </a:spcBef>
            </a:pPr>
            <a:r>
              <a:rPr lang="en-US" altLang="en-US" dirty="0" smtClean="0">
                <a:ea typeface="ＭＳ Ｐゴシック" pitchFamily="34" charset="-128"/>
              </a:rPr>
              <a:t>Student motivation</a:t>
            </a:r>
          </a:p>
          <a:p>
            <a:pPr lvl="1" eaLnBrk="1" hangingPunct="1">
              <a:spcBef>
                <a:spcPts val="1800"/>
              </a:spcBef>
            </a:pPr>
            <a:r>
              <a:rPr lang="en-US" altLang="en-US" dirty="0" smtClean="0">
                <a:ea typeface="ＭＳ Ｐゴシック" pitchFamily="34" charset="-128"/>
              </a:rPr>
              <a:t>Individual teachers (e.g., Mr. Jones)</a:t>
            </a:r>
          </a:p>
          <a:p>
            <a:pPr eaLnBrk="1" hangingPunct="1">
              <a:spcBef>
                <a:spcPts val="1800"/>
              </a:spcBef>
            </a:pPr>
            <a:r>
              <a:rPr lang="en-US" altLang="en-US" dirty="0" smtClean="0">
                <a:ea typeface="ＭＳ Ｐゴシック" pitchFamily="34" charset="-128"/>
              </a:rPr>
              <a:t>Do a whip around with your table group sharing explanations that might appear to be root causes but don’t qualify.</a:t>
            </a:r>
          </a:p>
          <a:p>
            <a:pPr eaLnBrk="1" hangingPunct="1">
              <a:buFontTx/>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37818147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smtClean="0"/>
              <a:t>Root Causes are. . .</a:t>
            </a:r>
          </a:p>
        </p:txBody>
      </p:sp>
      <p:sp>
        <p:nvSpPr>
          <p:cNvPr id="20483" name="Content Placeholder 2"/>
          <p:cNvSpPr>
            <a:spLocks noGrp="1"/>
          </p:cNvSpPr>
          <p:nvPr>
            <p:ph idx="1"/>
          </p:nvPr>
        </p:nvSpPr>
        <p:spPr bwMode="auto">
          <a:xfrm>
            <a:off x="380999" y="1447800"/>
            <a:ext cx="840789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Statements describing the deepest underlying cause, or causes, of performance challenges.</a:t>
            </a:r>
          </a:p>
          <a:p>
            <a:pPr>
              <a:spcBef>
                <a:spcPts val="1800"/>
              </a:spcBef>
            </a:pPr>
            <a:r>
              <a:rPr lang="en-US" altLang="en-US" sz="2800" dirty="0" smtClean="0">
                <a:ea typeface="ＭＳ Ｐゴシック" pitchFamily="34" charset="-128"/>
              </a:rPr>
              <a:t>Causes that, if dissolved, would result in elimination or substantial reduction of the performance challenge(s).</a:t>
            </a:r>
          </a:p>
          <a:p>
            <a:pPr>
              <a:spcBef>
                <a:spcPts val="1800"/>
              </a:spcBef>
            </a:pPr>
            <a:r>
              <a:rPr lang="en-US" altLang="en-US" sz="2800" dirty="0" smtClean="0">
                <a:ea typeface="ＭＳ Ｐゴシック" pitchFamily="34" charset="-128"/>
              </a:rPr>
              <a:t>The “why” behind current patterns of performance.</a:t>
            </a:r>
          </a:p>
          <a:p>
            <a:pPr>
              <a:spcBef>
                <a:spcPts val="1800"/>
              </a:spcBef>
            </a:pPr>
            <a:r>
              <a:rPr lang="en-US" altLang="en-US" sz="2800" dirty="0" smtClean="0">
                <a:ea typeface="ＭＳ Ｐゴシック" pitchFamily="34" charset="-128"/>
              </a:rPr>
              <a:t>Things that can change and need to change.</a:t>
            </a:r>
          </a:p>
          <a:p>
            <a:pPr>
              <a:spcBef>
                <a:spcPts val="1800"/>
              </a:spcBef>
            </a:pPr>
            <a:r>
              <a:rPr lang="en-US" altLang="en-US" sz="2800" dirty="0" smtClean="0">
                <a:ea typeface="ＭＳ Ｐゴシック" pitchFamily="34" charset="-128"/>
              </a:rPr>
              <a:t>The focus of major improvement strategies.</a:t>
            </a:r>
          </a:p>
          <a:p>
            <a:pPr>
              <a:spcBef>
                <a:spcPts val="1800"/>
              </a:spcBef>
            </a:pPr>
            <a:r>
              <a:rPr lang="en-US" altLang="en-US" sz="2800" dirty="0" smtClean="0">
                <a:ea typeface="ＭＳ Ｐゴシック" pitchFamily="34" charset="-128"/>
              </a:rPr>
              <a:t>About adult actions.</a:t>
            </a:r>
          </a:p>
          <a:p>
            <a:pPr>
              <a:spcBef>
                <a:spcPts val="1800"/>
              </a:spcBef>
              <a:buFont typeface="Wingdings" pitchFamily="2" charset="2"/>
              <a:buNone/>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319662368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 (process/perception).</a:t>
            </a: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308881"/>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1113221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4953000"/>
            <a:ext cx="6687344"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81000" y="2133600"/>
            <a:ext cx="8229600"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r>
              <a:rPr lang="en-US" altLang="en-US" dirty="0">
                <a:ea typeface="ＭＳ Ｐゴシック" pitchFamily="34" charset="-128"/>
              </a:rPr>
              <a:t> </a:t>
            </a:r>
            <a:r>
              <a:rPr lang="en-US" altLang="en-US" dirty="0" smtClean="0">
                <a:ea typeface="ＭＳ Ｐゴシック" pitchFamily="34" charset="-128"/>
              </a:rPr>
              <a:t>(process/perception).</a:t>
            </a:r>
            <a:endParaRPr lang="en-US" altLang="en-US" sz="2400" dirty="0" smtClean="0">
              <a:ea typeface="ＭＳ Ｐゴシック" pitchFamily="34" charset="-128"/>
            </a:endParaRP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298982"/>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39313840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057900" y="1378297"/>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Policy Changes for 2015-16 UIP</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Process and Perception Data</a:t>
            </a:r>
            <a:endParaRPr lang="en-US" sz="2800" dirty="0">
              <a:solidFill>
                <a:schemeClr val="bg1"/>
              </a:solidFill>
              <a:latin typeface="Verdana" charset="0"/>
              <a:ea typeface="ＭＳ Ｐゴシック" charset="-128"/>
            </a:endParaRPr>
          </a:p>
        </p:txBody>
      </p:sp>
      <p:sp>
        <p:nvSpPr>
          <p:cNvPr id="6" name="TextBox 5"/>
          <p:cNvSpPr txBox="1"/>
          <p:nvPr/>
        </p:nvSpPr>
        <p:spPr>
          <a:xfrm>
            <a:off x="1752600" y="3962399"/>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Expanding RCA Data Sources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1752601" y="3014593"/>
            <a:ext cx="5620011" cy="1640304"/>
          </a:xfrm>
          <a:prstGeom prst="curvedConnector3">
            <a:avLst>
              <a:gd name="adj1" fmla="val 104068"/>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Cause Analysis  Basics</a:t>
            </a:r>
            <a:endParaRPr lang="en-US" sz="2800" dirty="0">
              <a:solidFill>
                <a:schemeClr val="bg1"/>
              </a:solidFill>
              <a:latin typeface="Verdana" charset="0"/>
              <a:ea typeface="ＭＳ Ｐゴシック" charset="-128"/>
            </a:endParaRPr>
          </a:p>
        </p:txBody>
      </p:sp>
      <p:sp>
        <p:nvSpPr>
          <p:cNvPr id="12" name="TextBox 11"/>
          <p:cNvSpPr txBox="1"/>
          <p:nvPr/>
        </p:nvSpPr>
        <p:spPr>
          <a:xfrm>
            <a:off x="4648200" y="3962398"/>
            <a:ext cx="26670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800" dirty="0">
                <a:solidFill>
                  <a:schemeClr val="bg1"/>
                </a:solidFill>
                <a:latin typeface="Verdana" charset="0"/>
                <a:ea typeface="ＭＳ Ｐゴシック" charset="-128"/>
              </a:rPr>
              <a:t>Using Data in Root Cause Analysis</a:t>
            </a:r>
          </a:p>
        </p:txBody>
      </p:sp>
      <p:cxnSp>
        <p:nvCxnSpPr>
          <p:cNvPr id="13" name="Straight Arrow Connector 11"/>
          <p:cNvCxnSpPr>
            <a:cxnSpLocks noChangeShapeType="1"/>
          </p:cNvCxnSpPr>
          <p:nvPr/>
        </p:nvCxnSpPr>
        <p:spPr bwMode="auto">
          <a:xfrm>
            <a:off x="4267200" y="4654898"/>
            <a:ext cx="381000" cy="1588"/>
          </a:xfrm>
          <a:prstGeom prst="straightConnector1">
            <a:avLst/>
          </a:prstGeom>
          <a:noFill/>
          <a:ln w="50800">
            <a:solidFill>
              <a:schemeClr val="accent1">
                <a:lumMod val="50000"/>
              </a:schemeClr>
            </a:solidFill>
            <a:round/>
            <a:headEnd/>
            <a:tailEnd type="triangle" w="med" len="med"/>
          </a:ln>
        </p:spPr>
      </p:cxnSp>
    </p:spTree>
    <p:extLst>
      <p:ext uri="{BB962C8B-B14F-4D97-AF65-F5344CB8AC3E}">
        <p14:creationId xmlns:p14="http://schemas.microsoft.com/office/powerpoint/2010/main" val="4345716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1905000"/>
            <a:ext cx="82296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accent1">
                    <a:lumMod val="50000"/>
                  </a:schemeClr>
                </a:solidFill>
                <a:ea typeface="ＭＳ Ｐゴシック" pitchFamily="34" charset="-128"/>
              </a:rPr>
              <a:t>If you’re only looking at Student Learning, you’re missing 65% of the data.</a:t>
            </a:r>
            <a:br>
              <a:rPr lang="en-US" altLang="en-US" dirty="0" smtClean="0">
                <a:solidFill>
                  <a:schemeClr val="accent1">
                    <a:lumMod val="50000"/>
                  </a:schemeClr>
                </a:solidFill>
                <a:ea typeface="ＭＳ Ｐゴシック" pitchFamily="34" charset="-128"/>
              </a:rPr>
            </a:br>
            <a:r>
              <a:rPr lang="en-US" altLang="en-US" sz="1900" dirty="0" smtClean="0">
                <a:solidFill>
                  <a:schemeClr val="accent1">
                    <a:lumMod val="50000"/>
                  </a:schemeClr>
                </a:solidFill>
                <a:ea typeface="ＭＳ Ｐゴシック" pitchFamily="34" charset="-128"/>
              </a:rPr>
              <a:t>				</a:t>
            </a:r>
            <a:r>
              <a:rPr lang="en-US" altLang="en-US" sz="1900" i="1" dirty="0" smtClean="0">
                <a:solidFill>
                  <a:schemeClr val="accent1">
                    <a:lumMod val="50000"/>
                  </a:schemeClr>
                </a:solidFill>
                <a:ea typeface="ＭＳ Ｐゴシック" pitchFamily="34" charset="-128"/>
              </a:rPr>
              <a:t>	          </a:t>
            </a:r>
            <a:r>
              <a:rPr lang="en-US" altLang="en-US" sz="1700" i="1" dirty="0" smtClean="0">
                <a:solidFill>
                  <a:schemeClr val="accent1">
                    <a:lumMod val="50000"/>
                  </a:schemeClr>
                </a:solidFill>
                <a:ea typeface="ＭＳ Ｐゴシック" pitchFamily="34" charset="-128"/>
              </a:rPr>
              <a:t>    – Victoria Bernhardt</a:t>
            </a:r>
          </a:p>
        </p:txBody>
      </p:sp>
      <p:pic>
        <p:nvPicPr>
          <p:cNvPr id="31747" name="Picture 3" descr="MPj04069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72707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057400"/>
            <a:ext cx="8229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700" dirty="0" smtClean="0">
                <a:solidFill>
                  <a:schemeClr val="accent1">
                    <a:lumMod val="50000"/>
                  </a:schemeClr>
                </a:solidFill>
                <a:ea typeface="ＭＳ Ｐゴシック" pitchFamily="34" charset="-128"/>
              </a:rPr>
              <a:t>Multiple measures must be considered and used to understand the multifaceted world of learning from the perspective of everyone involved.</a:t>
            </a:r>
            <a:br>
              <a:rPr lang="en-US" altLang="en-US" sz="3700" dirty="0" smtClean="0">
                <a:solidFill>
                  <a:schemeClr val="accent1">
                    <a:lumMod val="50000"/>
                  </a:schemeClr>
                </a:solidFill>
                <a:ea typeface="ＭＳ Ｐゴシック" pitchFamily="34" charset="-128"/>
              </a:rPr>
            </a:br>
            <a:r>
              <a:rPr lang="en-US" altLang="en-US" sz="3700" dirty="0" smtClean="0">
                <a:solidFill>
                  <a:schemeClr val="accent1">
                    <a:lumMod val="50000"/>
                  </a:schemeClr>
                </a:solidFill>
                <a:ea typeface="ＭＳ Ｐゴシック" pitchFamily="34" charset="-128"/>
              </a:rPr>
              <a:t>					   	 </a:t>
            </a:r>
            <a:r>
              <a:rPr lang="en-US" altLang="en-US" sz="1900" dirty="0" smtClean="0">
                <a:solidFill>
                  <a:schemeClr val="accent1">
                    <a:lumMod val="50000"/>
                  </a:schemeClr>
                </a:solidFill>
                <a:ea typeface="ＭＳ Ｐゴシック" pitchFamily="34" charset="-128"/>
              </a:rPr>
              <a:t>-</a:t>
            </a:r>
            <a:r>
              <a:rPr lang="en-US" altLang="en-US" sz="1900" i="1" dirty="0" smtClean="0">
                <a:solidFill>
                  <a:schemeClr val="accent1">
                    <a:lumMod val="50000"/>
                  </a:schemeClr>
                </a:solidFill>
                <a:ea typeface="ＭＳ Ｐゴシック" pitchFamily="34" charset="-128"/>
              </a:rPr>
              <a:t>Victoria Bernhardt</a:t>
            </a:r>
            <a:r>
              <a:rPr lang="en-US" altLang="en-US" sz="3000" i="1" dirty="0" smtClean="0">
                <a:solidFill>
                  <a:schemeClr val="accent1">
                    <a:lumMod val="50000"/>
                  </a:schemeClr>
                </a:solidFill>
                <a:ea typeface="ＭＳ Ｐゴシック" pitchFamily="34" charset="-128"/>
              </a:rPr>
              <a:t/>
            </a:r>
            <a:br>
              <a:rPr lang="en-US" altLang="en-US" sz="3000" i="1" dirty="0" smtClean="0">
                <a:solidFill>
                  <a:schemeClr val="accent1">
                    <a:lumMod val="50000"/>
                  </a:schemeClr>
                </a:solidFill>
                <a:ea typeface="ＭＳ Ｐゴシック" pitchFamily="34" charset="-128"/>
              </a:rPr>
            </a:br>
            <a:endParaRPr lang="en-US" altLang="en-US" sz="3000" i="1" dirty="0" smtClean="0">
              <a:solidFill>
                <a:schemeClr val="accent1">
                  <a:lumMod val="50000"/>
                </a:schemeClr>
              </a:solidFill>
              <a:ea typeface="ＭＳ Ｐゴシック" pitchFamily="34" charset="-128"/>
            </a:endParaRPr>
          </a:p>
        </p:txBody>
      </p:sp>
      <p:pic>
        <p:nvPicPr>
          <p:cNvPr id="32771" name="Picture 4" descr="officepeopl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5250"/>
            <a:ext cx="1209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5399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ea typeface="ＭＳ Ｐゴシック" pitchFamily="34" charset="-128"/>
              </a:rPr>
              <a:t>Session Purpose</a:t>
            </a:r>
          </a:p>
        </p:txBody>
      </p:sp>
      <p:pic>
        <p:nvPicPr>
          <p:cNvPr id="20483" name="Picture 4" descr="C:\Documents and Settings\jobrian\Local Settings\Temporary Internet Files\Content.IE5\VQ2GB9ER\MC900078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499519"/>
            <a:ext cx="8413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914400" y="1600200"/>
            <a:ext cx="6781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fontAlgn="base" hangingPunct="1">
              <a:spcBef>
                <a:spcPct val="0"/>
              </a:spcBef>
              <a:spcAft>
                <a:spcPct val="0"/>
              </a:spcAft>
            </a:pPr>
            <a:r>
              <a:rPr lang="en-US" altLang="en-US" sz="4000" i="1" dirty="0" smtClean="0">
                <a:solidFill>
                  <a:srgbClr val="95B6D2">
                    <a:lumMod val="75000"/>
                  </a:srgbClr>
                </a:solidFill>
                <a:latin typeface="Palatino Linotype" panose="02040502050505030304" pitchFamily="18" charset="0"/>
              </a:rPr>
              <a:t>Deepen practices involved in root cause analysis as part unified improvement planning.</a:t>
            </a:r>
            <a:endParaRPr lang="en-US" altLang="en-US" sz="4000" i="1" dirty="0">
              <a:solidFill>
                <a:srgbClr val="95B6D2">
                  <a:lumMod val="75000"/>
                </a:srgbClr>
              </a:solidFill>
              <a:latin typeface="Palatino Linotype" panose="02040502050505030304" pitchFamily="18" charset="0"/>
            </a:endParaRPr>
          </a:p>
        </p:txBody>
      </p:sp>
    </p:spTree>
    <p:extLst>
      <p:ext uri="{BB962C8B-B14F-4D97-AF65-F5344CB8AC3E}">
        <p14:creationId xmlns:p14="http://schemas.microsoft.com/office/powerpoint/2010/main" val="156001512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57200"/>
            <a:ext cx="8229600" cy="1143000"/>
          </a:xfrm>
        </p:spPr>
        <p:txBody>
          <a:bodyPr/>
          <a:lstStyle/>
          <a:p>
            <a:pPr>
              <a:defRPr/>
            </a:pPr>
            <a:r>
              <a:rPr lang="en-US" dirty="0" smtClean="0"/>
              <a:t>What types of data do we have?</a:t>
            </a:r>
            <a:endParaRPr lang="en-US" sz="4000" dirty="0" smtClean="0"/>
          </a:p>
        </p:txBody>
      </p:sp>
      <p:sp>
        <p:nvSpPr>
          <p:cNvPr id="33795" name="Rectangle 5"/>
          <p:cNvSpPr>
            <a:spLocks noGrp="1" noChangeArrowheads="1"/>
          </p:cNvSpPr>
          <p:nvPr>
            <p:ph type="body" idx="1"/>
          </p:nvPr>
        </p:nvSpPr>
        <p:spPr bwMode="auto">
          <a:xfrm>
            <a:off x="762000" y="1719071"/>
            <a:ext cx="8026892" cy="44074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ea typeface="ＭＳ Ｐゴシック" pitchFamily="34" charset="-128"/>
              </a:rPr>
              <a:t>Demographics</a:t>
            </a:r>
          </a:p>
          <a:p>
            <a:pPr>
              <a:spcBef>
                <a:spcPts val="1800"/>
              </a:spcBef>
            </a:pPr>
            <a:r>
              <a:rPr lang="en-US" altLang="en-US" sz="2800" dirty="0" smtClean="0">
                <a:ea typeface="ＭＳ Ｐゴシック" pitchFamily="34" charset="-128"/>
              </a:rPr>
              <a:t>Perceptions</a:t>
            </a:r>
          </a:p>
          <a:p>
            <a:pPr>
              <a:spcBef>
                <a:spcPts val="1800"/>
              </a:spcBef>
            </a:pPr>
            <a:r>
              <a:rPr lang="en-US" altLang="en-US" sz="2800" dirty="0" smtClean="0">
                <a:ea typeface="ＭＳ Ｐゴシック" pitchFamily="34" charset="-128"/>
              </a:rPr>
              <a:t>School Processes</a:t>
            </a:r>
          </a:p>
          <a:p>
            <a:r>
              <a:rPr lang="en-US" altLang="en-US" sz="2800" dirty="0">
                <a:ea typeface="ＭＳ Ｐゴシック" pitchFamily="34" charset="-128"/>
              </a:rPr>
              <a:t>Student </a:t>
            </a:r>
            <a:r>
              <a:rPr lang="en-US" altLang="en-US" sz="2800" dirty="0" smtClean="0">
                <a:ea typeface="ＭＳ Ｐゴシック" pitchFamily="34" charset="-128"/>
              </a:rPr>
              <a:t>Learning/Performance</a:t>
            </a:r>
            <a:endParaRPr lang="en-US" altLang="en-US" sz="2800" dirty="0">
              <a:ea typeface="ＭＳ Ｐゴシック" pitchFamily="34" charset="-128"/>
            </a:endParaRPr>
          </a:p>
          <a:p>
            <a:pPr marL="45720" indent="0">
              <a:spcBef>
                <a:spcPts val="1800"/>
              </a:spcBef>
              <a:buNone/>
            </a:pPr>
            <a:endParaRPr lang="en-US" altLang="en-US" sz="2800" dirty="0" smtClean="0">
              <a:ea typeface="ＭＳ Ｐゴシック" pitchFamily="34" charset="-128"/>
            </a:endParaRPr>
          </a:p>
        </p:txBody>
      </p:sp>
      <p:pic>
        <p:nvPicPr>
          <p:cNvPr id="33796" name="Picture 9" descr="MPj04089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336903"/>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AutoShape 2"/>
          <p:cNvSpPr>
            <a:spLocks noChangeArrowheads="1"/>
          </p:cNvSpPr>
          <p:nvPr/>
        </p:nvSpPr>
        <p:spPr bwMode="auto">
          <a:xfrm>
            <a:off x="2286000" y="3810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5843" name="Text Box 3"/>
          <p:cNvSpPr txBox="1">
            <a:spLocks noChangeArrowheads="1"/>
          </p:cNvSpPr>
          <p:nvPr/>
        </p:nvSpPr>
        <p:spPr bwMode="auto">
          <a:xfrm>
            <a:off x="3124200" y="6858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r>
              <a:rPr lang="en-US" altLang="en-US" sz="2800" dirty="0">
                <a:solidFill>
                  <a:srgbClr val="CC0000"/>
                </a:solidFill>
                <a:latin typeface="Berlin Sans FB" panose="020E0602020502020306" pitchFamily="34" charset="0"/>
              </a:rPr>
              <a:t> </a:t>
            </a:r>
            <a:r>
              <a:rPr lang="en-US" altLang="en-US" sz="3200" dirty="0">
                <a:solidFill>
                  <a:srgbClr val="3D5C99"/>
                </a:solidFill>
                <a:latin typeface="Berlin Sans FB" panose="020E0602020502020306" pitchFamily="34" charset="0"/>
              </a:rPr>
              <a:t>Demographics</a:t>
            </a:r>
          </a:p>
        </p:txBody>
      </p:sp>
      <p:sp>
        <p:nvSpPr>
          <p:cNvPr id="675844" name="Text Box 4"/>
          <p:cNvSpPr txBox="1">
            <a:spLocks noChangeArrowheads="1"/>
          </p:cNvSpPr>
          <p:nvPr/>
        </p:nvSpPr>
        <p:spPr bwMode="auto">
          <a:xfrm>
            <a:off x="2590800" y="1600200"/>
            <a:ext cx="3733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altLang="en-US" sz="2800" dirty="0">
                <a:solidFill>
                  <a:srgbClr val="000000"/>
                </a:solidFill>
                <a:latin typeface="Impact" pitchFamily="34" charset="0"/>
              </a:rPr>
              <a:t> </a:t>
            </a:r>
            <a:r>
              <a:rPr lang="en-US" altLang="en-US" sz="2400" dirty="0">
                <a:solidFill>
                  <a:srgbClr val="000000"/>
                </a:solidFill>
                <a:latin typeface="+mn-lt"/>
              </a:rPr>
              <a:t>Enrollment, Attendance,</a:t>
            </a:r>
          </a:p>
          <a:p>
            <a:pPr algn="ctr"/>
            <a:r>
              <a:rPr lang="en-US" altLang="en-US" sz="2400" dirty="0">
                <a:solidFill>
                  <a:srgbClr val="000000"/>
                </a:solidFill>
                <a:latin typeface="+mn-lt"/>
              </a:rPr>
              <a:t>Race/Ethnicity, Gender, </a:t>
            </a:r>
          </a:p>
          <a:p>
            <a:pPr algn="ctr"/>
            <a:r>
              <a:rPr lang="en-US" altLang="en-US" sz="2400" dirty="0">
                <a:solidFill>
                  <a:srgbClr val="000000"/>
                </a:solidFill>
                <a:latin typeface="+mn-lt"/>
              </a:rPr>
              <a:t>Drop-Out Rate, </a:t>
            </a:r>
          </a:p>
          <a:p>
            <a:pPr algn="ctr"/>
            <a:r>
              <a:rPr lang="en-US" altLang="en-US" sz="2400" dirty="0">
                <a:solidFill>
                  <a:srgbClr val="000000"/>
                </a:solidFill>
                <a:latin typeface="+mn-lt"/>
              </a:rPr>
              <a:t>Language Proficiency, Mobility</a:t>
            </a:r>
          </a:p>
        </p:txBody>
      </p:sp>
      <p:sp>
        <p:nvSpPr>
          <p:cNvPr id="34821"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4183033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842"/>
                                        </p:tgtEl>
                                        <p:attrNameLst>
                                          <p:attrName>style.visibility</p:attrName>
                                        </p:attrNameLst>
                                      </p:cBhvr>
                                      <p:to>
                                        <p:strVal val="visible"/>
                                      </p:to>
                                    </p:set>
                                    <p:animEffect transition="in" filter="dissolve">
                                      <p:cBhvr>
                                        <p:cTn id="7" dur="500"/>
                                        <p:tgtEl>
                                          <p:spTgt spid="6758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5843"/>
                                        </p:tgtEl>
                                        <p:attrNameLst>
                                          <p:attrName>style.visibility</p:attrName>
                                        </p:attrNameLst>
                                      </p:cBhvr>
                                      <p:to>
                                        <p:strVal val="visible"/>
                                      </p:to>
                                    </p:set>
                                    <p:animEffect transition="in" filter="dissolve">
                                      <p:cBhvr>
                                        <p:cTn id="11" dur="500"/>
                                        <p:tgtEl>
                                          <p:spTgt spid="67584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animBg="1"/>
      <p:bldP spid="675843" grpId="0" autoUpdateAnimBg="0"/>
      <p:bldP spid="67584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AutoShape 2"/>
          <p:cNvSpPr>
            <a:spLocks noChangeArrowheads="1"/>
          </p:cNvSpPr>
          <p:nvPr/>
        </p:nvSpPr>
        <p:spPr bwMode="auto">
          <a:xfrm>
            <a:off x="4114800" y="990600"/>
            <a:ext cx="48006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7891" name="Text Box 3"/>
          <p:cNvSpPr txBox="1">
            <a:spLocks noChangeArrowheads="1"/>
          </p:cNvSpPr>
          <p:nvPr/>
        </p:nvSpPr>
        <p:spPr bwMode="auto">
          <a:xfrm>
            <a:off x="5334000" y="15240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Perceptions</a:t>
            </a:r>
          </a:p>
        </p:txBody>
      </p:sp>
      <p:sp>
        <p:nvSpPr>
          <p:cNvPr id="35844" name="Text Box 4"/>
          <p:cNvSpPr txBox="1">
            <a:spLocks noChangeArrowheads="1"/>
          </p:cNvSpPr>
          <p:nvPr/>
        </p:nvSpPr>
        <p:spPr bwMode="auto">
          <a:xfrm>
            <a:off x="5562600" y="2362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endParaRPr lang="en-US" altLang="en-US" sz="2400">
              <a:solidFill>
                <a:srgbClr val="000000"/>
              </a:solidFill>
              <a:latin typeface="Times New Roman" pitchFamily="18" charset="0"/>
            </a:endParaRPr>
          </a:p>
        </p:txBody>
      </p:sp>
      <p:sp>
        <p:nvSpPr>
          <p:cNvPr id="677893" name="Text Box 5"/>
          <p:cNvSpPr txBox="1">
            <a:spLocks noChangeArrowheads="1"/>
          </p:cNvSpPr>
          <p:nvPr/>
        </p:nvSpPr>
        <p:spPr bwMode="auto">
          <a:xfrm>
            <a:off x="4724400" y="2286000"/>
            <a:ext cx="3733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mn-lt"/>
              </a:rPr>
              <a:t>Perceptions of Learning </a:t>
            </a:r>
            <a:r>
              <a:rPr lang="en-US" altLang="en-US" sz="2800" dirty="0" smtClean="0">
                <a:solidFill>
                  <a:srgbClr val="000000"/>
                </a:solidFill>
                <a:latin typeface="+mn-lt"/>
              </a:rPr>
              <a:t>Environment, Perceptions of Teacher Working Conditions, Values </a:t>
            </a:r>
            <a:r>
              <a:rPr lang="en-US" altLang="en-US" sz="2800" dirty="0">
                <a:solidFill>
                  <a:srgbClr val="000000"/>
                </a:solidFill>
                <a:latin typeface="+mn-lt"/>
              </a:rPr>
              <a:t>and Beliefs, Attitudes, Observations</a:t>
            </a:r>
          </a:p>
        </p:txBody>
      </p:sp>
      <p:sp>
        <p:nvSpPr>
          <p:cNvPr id="35846" name="Text Box 7"/>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2469251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7890"/>
                                        </p:tgtEl>
                                        <p:attrNameLst>
                                          <p:attrName>style.visibility</p:attrName>
                                        </p:attrNameLst>
                                      </p:cBhvr>
                                      <p:to>
                                        <p:strVal val="visible"/>
                                      </p:to>
                                    </p:set>
                                    <p:animEffect transition="in" filter="dissolve">
                                      <p:cBhvr>
                                        <p:cTn id="7" dur="500"/>
                                        <p:tgtEl>
                                          <p:spTgt spid="67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7891"/>
                                        </p:tgtEl>
                                        <p:attrNameLst>
                                          <p:attrName>style.visibility</p:attrName>
                                        </p:attrNameLst>
                                      </p:cBhvr>
                                      <p:to>
                                        <p:strVal val="visible"/>
                                      </p:to>
                                    </p:set>
                                    <p:animEffect transition="in" filter="dissolve">
                                      <p:cBhvr>
                                        <p:cTn id="11" dur="500"/>
                                        <p:tgtEl>
                                          <p:spTgt spid="677891"/>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nimBg="1"/>
      <p:bldP spid="677891" grpId="0" autoUpdateAnimBg="0"/>
      <p:bldP spid="67789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ChangeArrowheads="1"/>
          </p:cNvSpPr>
          <p:nvPr/>
        </p:nvSpPr>
        <p:spPr bwMode="auto">
          <a:xfrm>
            <a:off x="2971800" y="22098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79939" name="Text Box 3"/>
          <p:cNvSpPr txBox="1">
            <a:spLocks noChangeArrowheads="1"/>
          </p:cNvSpPr>
          <p:nvPr/>
        </p:nvSpPr>
        <p:spPr bwMode="auto">
          <a:xfrm>
            <a:off x="3505200" y="2286000"/>
            <a:ext cx="312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Student Learning (performance)</a:t>
            </a:r>
          </a:p>
        </p:txBody>
      </p:sp>
      <p:sp>
        <p:nvSpPr>
          <p:cNvPr id="679940" name="Text Box 4"/>
          <p:cNvSpPr txBox="1">
            <a:spLocks noChangeArrowheads="1"/>
          </p:cNvSpPr>
          <p:nvPr/>
        </p:nvSpPr>
        <p:spPr bwMode="auto">
          <a:xfrm>
            <a:off x="3505200" y="3797300"/>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400" dirty="0">
                <a:solidFill>
                  <a:srgbClr val="000000"/>
                </a:solidFill>
                <a:latin typeface="+mn-lt"/>
              </a:rPr>
              <a:t>State-Administered Tests, District Interim </a:t>
            </a:r>
            <a:r>
              <a:rPr lang="en-US" altLang="en-US" sz="2400" dirty="0" smtClean="0">
                <a:solidFill>
                  <a:srgbClr val="000000"/>
                </a:solidFill>
                <a:latin typeface="+mn-lt"/>
              </a:rPr>
              <a:t>Assessments, Cross-classroom </a:t>
            </a:r>
            <a:r>
              <a:rPr lang="en-US" altLang="en-US" sz="2400" dirty="0">
                <a:solidFill>
                  <a:srgbClr val="000000"/>
                </a:solidFill>
                <a:latin typeface="+mn-lt"/>
              </a:rPr>
              <a:t>assessment, End of unit assessment</a:t>
            </a:r>
          </a:p>
        </p:txBody>
      </p:sp>
      <p:sp>
        <p:nvSpPr>
          <p:cNvPr id="36869"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801994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9938"/>
                                        </p:tgtEl>
                                        <p:attrNameLst>
                                          <p:attrName>style.visibility</p:attrName>
                                        </p:attrNameLst>
                                      </p:cBhvr>
                                      <p:to>
                                        <p:strVal val="visible"/>
                                      </p:to>
                                    </p:set>
                                    <p:animEffect transition="in" filter="dissolve">
                                      <p:cBhvr>
                                        <p:cTn id="7" dur="500"/>
                                        <p:tgtEl>
                                          <p:spTgt spid="6799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9939"/>
                                        </p:tgtEl>
                                        <p:attrNameLst>
                                          <p:attrName>style.visibility</p:attrName>
                                        </p:attrNameLst>
                                      </p:cBhvr>
                                      <p:to>
                                        <p:strVal val="visible"/>
                                      </p:to>
                                    </p:set>
                                    <p:animEffect transition="in" filter="dissolve">
                                      <p:cBhvr>
                                        <p:cTn id="11" dur="500"/>
                                        <p:tgtEl>
                                          <p:spTgt spid="679939"/>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7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8" grpId="0" animBg="1"/>
      <p:bldP spid="679939" grpId="0" autoUpdateAnimBg="0"/>
      <p:bldP spid="67994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ChangeArrowheads="1"/>
          </p:cNvSpPr>
          <p:nvPr/>
        </p:nvSpPr>
        <p:spPr bwMode="auto">
          <a:xfrm>
            <a:off x="569913" y="914400"/>
            <a:ext cx="4343400" cy="426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1987" name="Text Box 3"/>
          <p:cNvSpPr txBox="1">
            <a:spLocks noChangeArrowheads="1"/>
          </p:cNvSpPr>
          <p:nvPr/>
        </p:nvSpPr>
        <p:spPr bwMode="auto">
          <a:xfrm>
            <a:off x="1141413" y="2255838"/>
            <a:ext cx="3200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mn-lt"/>
              </a:rPr>
              <a:t>Records of School Programs and Processes, Classroom Records, Classroom Observations</a:t>
            </a:r>
          </a:p>
        </p:txBody>
      </p:sp>
      <p:sp>
        <p:nvSpPr>
          <p:cNvPr id="681988" name="Text Box 4"/>
          <p:cNvSpPr txBox="1">
            <a:spLocks noChangeArrowheads="1"/>
          </p:cNvSpPr>
          <p:nvPr/>
        </p:nvSpPr>
        <p:spPr bwMode="auto">
          <a:xfrm>
            <a:off x="1143000" y="13716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3200" dirty="0">
                <a:solidFill>
                  <a:srgbClr val="3D5C99"/>
                </a:solidFill>
                <a:latin typeface="Berlin Sans FB" panose="020E0602020502020306" pitchFamily="34" charset="0"/>
              </a:rPr>
              <a:t>School Processes</a:t>
            </a:r>
            <a:r>
              <a:rPr lang="en-US" altLang="en-US" sz="2800" dirty="0">
                <a:solidFill>
                  <a:srgbClr val="F5FB05"/>
                </a:solidFill>
                <a:latin typeface="Berlin Sans FB" panose="020E0602020502020306" pitchFamily="34" charset="0"/>
              </a:rPr>
              <a:t> </a:t>
            </a:r>
          </a:p>
        </p:txBody>
      </p:sp>
      <p:sp>
        <p:nvSpPr>
          <p:cNvPr id="37893" name="Text Box 6"/>
          <p:cNvSpPr txBox="1">
            <a:spLocks noChangeArrowheads="1"/>
          </p:cNvSpPr>
          <p:nvPr/>
        </p:nvSpPr>
        <p:spPr bwMode="auto">
          <a:xfrm>
            <a:off x="2438400" y="6461125"/>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000">
                <a:solidFill>
                  <a:srgbClr val="FFFFFF"/>
                </a:solidFill>
                <a:cs typeface="Arial" charset="0"/>
              </a:rPr>
              <a:t>Victoria Bernhardt</a:t>
            </a:r>
          </a:p>
        </p:txBody>
      </p:sp>
    </p:spTree>
    <p:extLst>
      <p:ext uri="{BB962C8B-B14F-4D97-AF65-F5344CB8AC3E}">
        <p14:creationId xmlns:p14="http://schemas.microsoft.com/office/powerpoint/2010/main" val="35401287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1986"/>
                                        </p:tgtEl>
                                        <p:attrNameLst>
                                          <p:attrName>style.visibility</p:attrName>
                                        </p:attrNameLst>
                                      </p:cBhvr>
                                      <p:to>
                                        <p:strVal val="visible"/>
                                      </p:to>
                                    </p:set>
                                    <p:animEffect transition="in" filter="dissolve">
                                      <p:cBhvr>
                                        <p:cTn id="7" dur="500"/>
                                        <p:tgtEl>
                                          <p:spTgt spid="6819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1988"/>
                                        </p:tgtEl>
                                        <p:attrNameLst>
                                          <p:attrName>style.visibility</p:attrName>
                                        </p:attrNameLst>
                                      </p:cBhvr>
                                      <p:to>
                                        <p:strVal val="visible"/>
                                      </p:to>
                                    </p:set>
                                    <p:animEffect transition="in" filter="dissolve">
                                      <p:cBhvr>
                                        <p:cTn id="11" dur="500"/>
                                        <p:tgtEl>
                                          <p:spTgt spid="68198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8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6" grpId="0" animBg="1"/>
      <p:bldP spid="681987" grpId="0" autoUpdateAnimBg="0"/>
      <p:bldP spid="68198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ChangeArrowheads="1"/>
          </p:cNvSpPr>
          <p:nvPr/>
        </p:nvSpPr>
        <p:spPr bwMode="auto">
          <a:xfrm>
            <a:off x="609600" y="990600"/>
            <a:ext cx="4572000" cy="441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5" name="AutoShape 3"/>
          <p:cNvSpPr>
            <a:spLocks noChangeArrowheads="1"/>
          </p:cNvSpPr>
          <p:nvPr/>
        </p:nvSpPr>
        <p:spPr bwMode="auto">
          <a:xfrm>
            <a:off x="3886200" y="1066800"/>
            <a:ext cx="4572000" cy="434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6" name="AutoShape 4"/>
          <p:cNvSpPr>
            <a:spLocks noChangeArrowheads="1"/>
          </p:cNvSpPr>
          <p:nvPr/>
        </p:nvSpPr>
        <p:spPr bwMode="auto">
          <a:xfrm>
            <a:off x="2514600" y="24384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37" name="Text Box 5"/>
          <p:cNvSpPr txBox="1">
            <a:spLocks noChangeArrowheads="1"/>
          </p:cNvSpPr>
          <p:nvPr/>
        </p:nvSpPr>
        <p:spPr bwMode="auto">
          <a:xfrm>
            <a:off x="3200400" y="55626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a:solidFill>
                  <a:srgbClr val="000000"/>
                </a:solidFill>
                <a:latin typeface="Berlin Sans FB" panose="020E0602020502020306" pitchFamily="34" charset="0"/>
              </a:rPr>
              <a:t>Student Learning</a:t>
            </a:r>
          </a:p>
        </p:txBody>
      </p:sp>
      <p:sp>
        <p:nvSpPr>
          <p:cNvPr id="684038" name="Text Box 6"/>
          <p:cNvSpPr txBox="1">
            <a:spLocks noChangeArrowheads="1"/>
          </p:cNvSpPr>
          <p:nvPr/>
        </p:nvSpPr>
        <p:spPr bwMode="auto">
          <a:xfrm>
            <a:off x="762000" y="2590800"/>
            <a:ext cx="198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Berlin Sans FB" panose="020E0602020502020306" pitchFamily="34" charset="0"/>
              </a:rPr>
              <a:t>School Processes</a:t>
            </a:r>
          </a:p>
        </p:txBody>
      </p:sp>
      <p:sp>
        <p:nvSpPr>
          <p:cNvPr id="684039" name="Text Box 7"/>
          <p:cNvSpPr txBox="1">
            <a:spLocks noChangeArrowheads="1"/>
          </p:cNvSpPr>
          <p:nvPr/>
        </p:nvSpPr>
        <p:spPr bwMode="auto">
          <a:xfrm>
            <a:off x="6400800" y="30480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a:solidFill>
                  <a:srgbClr val="000000"/>
                </a:solidFill>
                <a:latin typeface="Berlin Sans FB" panose="020E0602020502020306" pitchFamily="34" charset="0"/>
              </a:rPr>
              <a:t>Perceptions</a:t>
            </a:r>
          </a:p>
        </p:txBody>
      </p:sp>
      <p:sp>
        <p:nvSpPr>
          <p:cNvPr id="684040" name="AutoShape 8"/>
          <p:cNvSpPr>
            <a:spLocks noChangeArrowheads="1"/>
          </p:cNvSpPr>
          <p:nvPr/>
        </p:nvSpPr>
        <p:spPr bwMode="auto">
          <a:xfrm>
            <a:off x="2438400" y="228600"/>
            <a:ext cx="4191000" cy="419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chemeClr val="accent1">
              <a:lumMod val="50000"/>
            </a:schemeClr>
          </a:solidFill>
          <a:ln w="9525">
            <a:solidFill>
              <a:schemeClr val="tx1"/>
            </a:solidFill>
            <a:round/>
            <a:headEnd/>
            <a:tailEnd/>
          </a:ln>
        </p:spPr>
        <p:txBody>
          <a:bodyPr wrap="none" anchor="ctr"/>
          <a:lstStyle/>
          <a:p>
            <a:endParaRPr lang="en-US"/>
          </a:p>
        </p:txBody>
      </p:sp>
      <p:sp>
        <p:nvSpPr>
          <p:cNvPr id="684041" name="Text Box 9"/>
          <p:cNvSpPr txBox="1">
            <a:spLocks noChangeArrowheads="1"/>
          </p:cNvSpPr>
          <p:nvPr/>
        </p:nvSpPr>
        <p:spPr bwMode="auto">
          <a:xfrm>
            <a:off x="3429000" y="6238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spcBef>
                <a:spcPct val="50000"/>
              </a:spcBef>
            </a:pPr>
            <a:r>
              <a:rPr lang="en-US" altLang="en-US" sz="2800" dirty="0">
                <a:solidFill>
                  <a:srgbClr val="000000"/>
                </a:solidFill>
                <a:latin typeface="Berlin Sans FB" panose="020E0602020502020306" pitchFamily="34" charset="0"/>
              </a:rPr>
              <a:t>Demographics</a:t>
            </a:r>
          </a:p>
        </p:txBody>
      </p:sp>
      <p:sp>
        <p:nvSpPr>
          <p:cNvPr id="684042" name="Text Box 10"/>
          <p:cNvSpPr txBox="1">
            <a:spLocks noChangeArrowheads="1"/>
          </p:cNvSpPr>
          <p:nvPr/>
        </p:nvSpPr>
        <p:spPr bwMode="auto">
          <a:xfrm>
            <a:off x="3200400" y="2514600"/>
            <a:ext cx="2971800" cy="1938992"/>
          </a:xfrm>
          <a:prstGeom prst="rect">
            <a:avLst/>
          </a:prstGeom>
          <a:solidFill>
            <a:srgbClr val="29558B">
              <a:alpha val="92000"/>
            </a:srgbClr>
          </a:solidFill>
          <a:ln w="12700" cap="sq">
            <a:noFill/>
            <a:miter lim="800000"/>
            <a:headEnd type="none" w="sm" len="sm"/>
            <a:tailEnd type="none" w="sm" len="sm"/>
          </a:ln>
          <a:effectLst/>
        </p:spPr>
        <p:txBody>
          <a:bodyPr wrap="square">
            <a:spAutoFit/>
          </a:bodyPr>
          <a:lstStyle/>
          <a:p>
            <a:pPr algn="ctr" eaLnBrk="0" hangingPunct="0">
              <a:defRPr/>
            </a:pPr>
            <a:r>
              <a:rPr lang="en-US" sz="2000" b="1" dirty="0">
                <a:solidFill>
                  <a:srgbClr val="FFFFFF"/>
                </a:solidFill>
                <a:ea typeface="ＭＳ Ｐゴシック" charset="-128"/>
                <a:cs typeface="Arial" charset="0"/>
              </a:rPr>
              <a:t>Provides information that allows for the identification of actions, processes, programs that best meet the needs of all students.</a:t>
            </a:r>
            <a:endParaRPr lang="en-US" sz="2000" b="1" dirty="0">
              <a:solidFill>
                <a:srgbClr val="FFFFFF"/>
              </a:solidFill>
              <a:effectLst>
                <a:outerShdw blurRad="38100" dist="38100" dir="2700000" algn="tl">
                  <a:srgbClr val="C0C0C0"/>
                </a:outerShdw>
              </a:effectLst>
              <a:latin typeface="Impact" pitchFamily="34" charset="0"/>
              <a:ea typeface="ＭＳ Ｐゴシック" charset="-128"/>
            </a:endParaRPr>
          </a:p>
        </p:txBody>
      </p:sp>
      <p:sp>
        <p:nvSpPr>
          <p:cNvPr id="38923" name="Text Box 12"/>
          <p:cNvSpPr txBox="1">
            <a:spLocks noChangeArrowheads="1"/>
          </p:cNvSpPr>
          <p:nvPr/>
        </p:nvSpPr>
        <p:spPr bwMode="auto">
          <a:xfrm>
            <a:off x="228600" y="6334083"/>
            <a:ext cx="2667000"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1400" b="1" dirty="0" smtClean="0">
                <a:solidFill>
                  <a:schemeClr val="accent1">
                    <a:lumMod val="50000"/>
                  </a:schemeClr>
                </a:solidFill>
                <a:cs typeface="Arial" charset="0"/>
              </a:rPr>
              <a:t>(Bernhardt, 2006)</a:t>
            </a:r>
            <a:endParaRPr lang="en-US" altLang="en-US" sz="1400" b="1" dirty="0">
              <a:solidFill>
                <a:schemeClr val="accent1">
                  <a:lumMod val="50000"/>
                </a:schemeClr>
              </a:solidFill>
              <a:cs typeface="Arial" charset="0"/>
            </a:endParaRPr>
          </a:p>
        </p:txBody>
      </p:sp>
    </p:spTree>
    <p:extLst>
      <p:ext uri="{BB962C8B-B14F-4D97-AF65-F5344CB8AC3E}">
        <p14:creationId xmlns:p14="http://schemas.microsoft.com/office/powerpoint/2010/main" val="23240811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4038"/>
                                        </p:tgtEl>
                                        <p:attrNameLst>
                                          <p:attrName>style.visibility</p:attrName>
                                        </p:attrNameLst>
                                      </p:cBhvr>
                                      <p:to>
                                        <p:strVal val="visible"/>
                                      </p:to>
                                    </p:set>
                                    <p:animEffect transition="in" filter="dissolve">
                                      <p:cBhvr>
                                        <p:cTn id="7" dur="500"/>
                                        <p:tgtEl>
                                          <p:spTgt spid="6840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4037"/>
                                        </p:tgtEl>
                                        <p:attrNameLst>
                                          <p:attrName>style.visibility</p:attrName>
                                        </p:attrNameLst>
                                      </p:cBhvr>
                                      <p:to>
                                        <p:strVal val="visible"/>
                                      </p:to>
                                    </p:set>
                                    <p:animEffect transition="in" filter="dissolve">
                                      <p:cBhvr>
                                        <p:cTn id="11" dur="500"/>
                                        <p:tgtEl>
                                          <p:spTgt spid="68403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4039"/>
                                        </p:tgtEl>
                                        <p:attrNameLst>
                                          <p:attrName>style.visibility</p:attrName>
                                        </p:attrNameLst>
                                      </p:cBhvr>
                                      <p:to>
                                        <p:strVal val="visible"/>
                                      </p:to>
                                    </p:set>
                                    <p:animEffect transition="in" filter="dissolve">
                                      <p:cBhvr>
                                        <p:cTn id="15" dur="500"/>
                                        <p:tgtEl>
                                          <p:spTgt spid="68403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84041"/>
                                        </p:tgtEl>
                                        <p:attrNameLst>
                                          <p:attrName>style.visibility</p:attrName>
                                        </p:attrNameLst>
                                      </p:cBhvr>
                                      <p:to>
                                        <p:strVal val="visible"/>
                                      </p:to>
                                    </p:set>
                                    <p:animEffect transition="in" filter="dissolve">
                                      <p:cBhvr>
                                        <p:cTn id="19" dur="500"/>
                                        <p:tgtEl>
                                          <p:spTgt spid="6840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0" nodeType="clickEffect">
                                  <p:stCondLst>
                                    <p:cond delay="0"/>
                                  </p:stCondLst>
                                  <p:childTnLst>
                                    <p:set>
                                      <p:cBhvr rctx="PPT">
                                        <p:cTn id="23" dur="indefinite"/>
                                        <p:tgtEl>
                                          <p:spTgt spid="684040"/>
                                        </p:tgtEl>
                                        <p:attrNameLst>
                                          <p:attrName>style.opacity</p:attrName>
                                        </p:attrNameLst>
                                      </p:cBhvr>
                                      <p:to>
                                        <p:strVal val="0.5"/>
                                      </p:to>
                                    </p:set>
                                    <p:animEffect filter="image" prLst="opacity: 0.5">
                                      <p:cBhvr rctx="IE">
                                        <p:cTn id="24" dur="indefinite"/>
                                        <p:tgtEl>
                                          <p:spTgt spid="684040"/>
                                        </p:tgtEl>
                                      </p:cBhvr>
                                    </p:animEffect>
                                  </p:childTnLst>
                                </p:cTn>
                              </p:par>
                              <p:par>
                                <p:cTn id="25" presetID="9" presetClass="emph" presetSubtype="0" grpId="0" nodeType="withEffect">
                                  <p:stCondLst>
                                    <p:cond delay="0"/>
                                  </p:stCondLst>
                                  <p:childTnLst>
                                    <p:set>
                                      <p:cBhvr rctx="PPT">
                                        <p:cTn id="26" dur="indefinite"/>
                                        <p:tgtEl>
                                          <p:spTgt spid="684035"/>
                                        </p:tgtEl>
                                        <p:attrNameLst>
                                          <p:attrName>style.opacity</p:attrName>
                                        </p:attrNameLst>
                                      </p:cBhvr>
                                      <p:to>
                                        <p:strVal val="0.5"/>
                                      </p:to>
                                    </p:set>
                                    <p:animEffect filter="image" prLst="opacity: 0.5">
                                      <p:cBhvr rctx="IE">
                                        <p:cTn id="27" dur="indefinite"/>
                                        <p:tgtEl>
                                          <p:spTgt spid="684035"/>
                                        </p:tgtEl>
                                      </p:cBhvr>
                                    </p:animEffect>
                                  </p:childTnLst>
                                </p:cTn>
                              </p:par>
                              <p:par>
                                <p:cTn id="28" presetID="9" presetClass="emph" presetSubtype="0" grpId="0" nodeType="withEffect">
                                  <p:stCondLst>
                                    <p:cond delay="0"/>
                                  </p:stCondLst>
                                  <p:childTnLst>
                                    <p:set>
                                      <p:cBhvr rctx="PPT">
                                        <p:cTn id="29" dur="indefinite"/>
                                        <p:tgtEl>
                                          <p:spTgt spid="684036"/>
                                        </p:tgtEl>
                                        <p:attrNameLst>
                                          <p:attrName>style.opacity</p:attrName>
                                        </p:attrNameLst>
                                      </p:cBhvr>
                                      <p:to>
                                        <p:strVal val="0.5"/>
                                      </p:to>
                                    </p:set>
                                    <p:animEffect filter="image" prLst="opacity: 0.5">
                                      <p:cBhvr rctx="IE">
                                        <p:cTn id="30" dur="indefinite"/>
                                        <p:tgtEl>
                                          <p:spTgt spid="684036"/>
                                        </p:tgtEl>
                                      </p:cBhvr>
                                    </p:animEffect>
                                  </p:childTnLst>
                                </p:cTn>
                              </p:par>
                              <p:par>
                                <p:cTn id="31" presetID="9" presetClass="emph" presetSubtype="0" grpId="0" nodeType="withEffect">
                                  <p:stCondLst>
                                    <p:cond delay="0"/>
                                  </p:stCondLst>
                                  <p:childTnLst>
                                    <p:set>
                                      <p:cBhvr rctx="PPT">
                                        <p:cTn id="32" dur="indefinite"/>
                                        <p:tgtEl>
                                          <p:spTgt spid="684034"/>
                                        </p:tgtEl>
                                        <p:attrNameLst>
                                          <p:attrName>style.opacity</p:attrName>
                                        </p:attrNameLst>
                                      </p:cBhvr>
                                      <p:to>
                                        <p:strVal val="0.5"/>
                                      </p:to>
                                    </p:set>
                                    <p:animEffect filter="image" prLst="opacity: 0.5">
                                      <p:cBhvr rctx="IE">
                                        <p:cTn id="33" dur="indefinite"/>
                                        <p:tgtEl>
                                          <p:spTgt spid="684034"/>
                                        </p:tgtEl>
                                      </p:cBhvr>
                                    </p:animEffect>
                                  </p:childTnLst>
                                </p:cTn>
                              </p:par>
                            </p:childTnLst>
                          </p:cTn>
                        </p:par>
                        <p:par>
                          <p:cTn id="34" fill="hold" nodeType="afterGroup">
                            <p:stCondLst>
                              <p:cond delay="0"/>
                            </p:stCondLst>
                            <p:childTnLst>
                              <p:par>
                                <p:cTn id="35" presetID="23" presetClass="entr" presetSubtype="16" fill="hold" grpId="0" nodeType="afterEffect">
                                  <p:stCondLst>
                                    <p:cond delay="0"/>
                                  </p:stCondLst>
                                  <p:childTnLst>
                                    <p:set>
                                      <p:cBhvr>
                                        <p:cTn id="36" dur="1" fill="hold">
                                          <p:stCondLst>
                                            <p:cond delay="0"/>
                                          </p:stCondLst>
                                        </p:cTn>
                                        <p:tgtEl>
                                          <p:spTgt spid="684042"/>
                                        </p:tgtEl>
                                        <p:attrNameLst>
                                          <p:attrName>style.visibility</p:attrName>
                                        </p:attrNameLst>
                                      </p:cBhvr>
                                      <p:to>
                                        <p:strVal val="visible"/>
                                      </p:to>
                                    </p:set>
                                    <p:anim calcmode="lin" valueType="num">
                                      <p:cBhvr>
                                        <p:cTn id="37" dur="500" fill="hold"/>
                                        <p:tgtEl>
                                          <p:spTgt spid="684042"/>
                                        </p:tgtEl>
                                        <p:attrNameLst>
                                          <p:attrName>ppt_w</p:attrName>
                                        </p:attrNameLst>
                                      </p:cBhvr>
                                      <p:tavLst>
                                        <p:tav tm="0">
                                          <p:val>
                                            <p:fltVal val="0"/>
                                          </p:val>
                                        </p:tav>
                                        <p:tav tm="100000">
                                          <p:val>
                                            <p:strVal val="#ppt_w"/>
                                          </p:val>
                                        </p:tav>
                                      </p:tavLst>
                                    </p:anim>
                                    <p:anim calcmode="lin" valueType="num">
                                      <p:cBhvr>
                                        <p:cTn id="38" dur="500" fill="hold"/>
                                        <p:tgtEl>
                                          <p:spTgt spid="684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nimBg="1"/>
      <p:bldP spid="684035" grpId="0" animBg="1"/>
      <p:bldP spid="684036" grpId="0" animBg="1"/>
      <p:bldP spid="684037" grpId="0" autoUpdateAnimBg="0"/>
      <p:bldP spid="684038" grpId="0" autoUpdateAnimBg="0"/>
      <p:bldP spid="684039" grpId="0" autoUpdateAnimBg="0"/>
      <p:bldP spid="684040" grpId="0" animBg="1"/>
      <p:bldP spid="684041" grpId="0" autoUpdateAnimBg="0"/>
      <p:bldP spid="68404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1160194"/>
              </p:ext>
            </p:extLst>
          </p:nvPr>
        </p:nvGraphicFramePr>
        <p:xfrm>
          <a:off x="436726" y="109178"/>
          <a:ext cx="8250074" cy="6539441"/>
        </p:xfrm>
        <a:graphic>
          <a:graphicData uri="http://schemas.openxmlformats.org/drawingml/2006/table">
            <a:tbl>
              <a:tblPr firstRow="1" firstCol="1" bandRow="1">
                <a:tableStyleId>{3C2FFA5D-87B4-456A-9821-1D502468CF0F}</a:tableStyleId>
              </a:tblPr>
              <a:tblGrid>
                <a:gridCol w="1837959"/>
                <a:gridCol w="1920870"/>
                <a:gridCol w="2659382"/>
                <a:gridCol w="1831863"/>
              </a:tblGrid>
              <a:tr h="303232">
                <a:tc>
                  <a:txBody>
                    <a:bodyPr/>
                    <a:lstStyle/>
                    <a:p>
                      <a:pPr marL="0" marR="0" algn="ctr">
                        <a:lnSpc>
                          <a:spcPct val="115000"/>
                        </a:lnSpc>
                        <a:spcBef>
                          <a:spcPts val="300"/>
                        </a:spcBef>
                        <a:spcAft>
                          <a:spcPts val="300"/>
                        </a:spcAft>
                      </a:pPr>
                      <a:r>
                        <a:rPr lang="en-US" sz="1600" dirty="0">
                          <a:effectLst/>
                        </a:rPr>
                        <a:t>Performance Data </a:t>
                      </a:r>
                      <a:endParaRPr lang="en-US" sz="1600" dirty="0">
                        <a:effectLst/>
                        <a:latin typeface="Calibri"/>
                        <a:ea typeface="Times New Roman"/>
                        <a:cs typeface="Times New Roman"/>
                      </a:endParaRPr>
                    </a:p>
                  </a:txBody>
                  <a:tcPr marL="52547" marR="52547" marT="0" marB="0"/>
                </a:tc>
                <a:tc>
                  <a:txBody>
                    <a:bodyPr/>
                    <a:lstStyle/>
                    <a:p>
                      <a:pPr marL="0" marR="0" algn="ctr">
                        <a:lnSpc>
                          <a:spcPct val="115000"/>
                        </a:lnSpc>
                        <a:spcBef>
                          <a:spcPts val="300"/>
                        </a:spcBef>
                        <a:spcAft>
                          <a:spcPts val="300"/>
                        </a:spcAft>
                      </a:pPr>
                      <a:r>
                        <a:rPr lang="en-US" sz="1600">
                          <a:effectLst/>
                        </a:rPr>
                        <a:t>Demographic Data</a:t>
                      </a:r>
                      <a:endParaRPr lang="en-US" sz="1600">
                        <a:effectLst/>
                        <a:latin typeface="Calibri"/>
                        <a:ea typeface="Times New Roman"/>
                        <a:cs typeface="Times New Roman"/>
                      </a:endParaRPr>
                    </a:p>
                  </a:txBody>
                  <a:tcPr marL="52547" marR="52547" marT="0" marB="0"/>
                </a:tc>
                <a:tc>
                  <a:txBody>
                    <a:bodyPr/>
                    <a:lstStyle/>
                    <a:p>
                      <a:pPr marL="0" marR="0" algn="ctr">
                        <a:lnSpc>
                          <a:spcPct val="115000"/>
                        </a:lnSpc>
                        <a:spcBef>
                          <a:spcPts val="300"/>
                        </a:spcBef>
                        <a:spcAft>
                          <a:spcPts val="300"/>
                        </a:spcAft>
                      </a:pPr>
                      <a:r>
                        <a:rPr lang="en-US" sz="1600">
                          <a:effectLst/>
                        </a:rPr>
                        <a:t>Process Data</a:t>
                      </a:r>
                      <a:endParaRPr lang="en-US" sz="1600">
                        <a:effectLst/>
                        <a:latin typeface="Calibri"/>
                        <a:ea typeface="Times New Roman"/>
                        <a:cs typeface="Times New Roman"/>
                      </a:endParaRPr>
                    </a:p>
                  </a:txBody>
                  <a:tcPr marL="52547" marR="52547" marT="0" marB="0"/>
                </a:tc>
                <a:tc>
                  <a:txBody>
                    <a:bodyPr/>
                    <a:lstStyle/>
                    <a:p>
                      <a:pPr marL="0" marR="0" algn="ctr">
                        <a:lnSpc>
                          <a:spcPct val="115000"/>
                        </a:lnSpc>
                        <a:spcBef>
                          <a:spcPts val="300"/>
                        </a:spcBef>
                        <a:spcAft>
                          <a:spcPts val="300"/>
                        </a:spcAft>
                      </a:pPr>
                      <a:r>
                        <a:rPr lang="en-US" sz="1600">
                          <a:effectLst/>
                        </a:rPr>
                        <a:t>Perception Data</a:t>
                      </a:r>
                      <a:endParaRPr lang="en-US" sz="1600">
                        <a:effectLst/>
                        <a:latin typeface="Calibri"/>
                        <a:ea typeface="Times New Roman"/>
                        <a:cs typeface="Times New Roman"/>
                      </a:endParaRPr>
                    </a:p>
                  </a:txBody>
                  <a:tcPr marL="52547" marR="52547" marT="0" marB="0"/>
                </a:tc>
              </a:tr>
              <a:tr h="6236209">
                <a:tc>
                  <a:txBody>
                    <a:bodyPr/>
                    <a:lstStyle/>
                    <a:p>
                      <a:pPr marL="342900" marR="0" lvl="0" indent="-342900">
                        <a:lnSpc>
                          <a:spcPct val="115000"/>
                        </a:lnSpc>
                        <a:spcBef>
                          <a:spcPts val="300"/>
                        </a:spcBef>
                        <a:spcAft>
                          <a:spcPts val="300"/>
                        </a:spcAft>
                        <a:buFont typeface="Symbol"/>
                        <a:buChar char=""/>
                      </a:pPr>
                      <a:r>
                        <a:rPr lang="en-US" sz="1400" b="0" dirty="0">
                          <a:effectLst/>
                        </a:rPr>
                        <a:t>Local (district) summative and interim assessment results </a:t>
                      </a:r>
                      <a:endParaRPr lang="en-US" sz="1600" b="0" dirty="0">
                        <a:effectLst/>
                      </a:endParaRPr>
                    </a:p>
                    <a:p>
                      <a:pPr marL="342900" marR="0" lvl="0" indent="-342900">
                        <a:lnSpc>
                          <a:spcPct val="115000"/>
                        </a:lnSpc>
                        <a:spcBef>
                          <a:spcPts val="300"/>
                        </a:spcBef>
                        <a:spcAft>
                          <a:spcPts val="300"/>
                        </a:spcAft>
                        <a:buFont typeface="Symbol"/>
                        <a:buChar char=""/>
                      </a:pPr>
                      <a:r>
                        <a:rPr lang="en-US" sz="1400" b="0" dirty="0">
                          <a:effectLst/>
                        </a:rPr>
                        <a:t>Student work samples</a:t>
                      </a:r>
                      <a:endParaRPr lang="en-US" sz="1600" b="0" dirty="0">
                        <a:effectLst/>
                      </a:endParaRPr>
                    </a:p>
                    <a:p>
                      <a:pPr marL="342900" marR="0" lvl="0" indent="-342900">
                        <a:lnSpc>
                          <a:spcPct val="115000"/>
                        </a:lnSpc>
                        <a:spcBef>
                          <a:spcPts val="300"/>
                        </a:spcBef>
                        <a:spcAft>
                          <a:spcPts val="300"/>
                        </a:spcAft>
                        <a:buFont typeface="Symbol"/>
                        <a:buChar char=""/>
                      </a:pPr>
                      <a:r>
                        <a:rPr lang="en-US" sz="1400" b="0" dirty="0">
                          <a:effectLst/>
                        </a:rPr>
                        <a:t>Classroom assessment results </a:t>
                      </a:r>
                      <a:endParaRPr lang="en-US" sz="1600" b="0" dirty="0">
                        <a:effectLst/>
                      </a:endParaRPr>
                    </a:p>
                    <a:p>
                      <a:pPr marL="342900" marR="0" lvl="0" indent="-342900">
                        <a:lnSpc>
                          <a:spcPct val="115000"/>
                        </a:lnSpc>
                        <a:spcBef>
                          <a:spcPts val="300"/>
                        </a:spcBef>
                        <a:spcAft>
                          <a:spcPts val="300"/>
                        </a:spcAft>
                        <a:buFont typeface="Symbol"/>
                        <a:buChar char=""/>
                      </a:pPr>
                      <a:r>
                        <a:rPr lang="en-US" sz="1400" b="0" dirty="0">
                          <a:effectLst/>
                        </a:rPr>
                        <a:t>K-3 reading  assessment results (required by the READ Act)</a:t>
                      </a:r>
                      <a:endParaRPr lang="en-US" sz="1600" b="0" dirty="0">
                        <a:effectLst/>
                        <a:latin typeface="Calibri"/>
                        <a:ea typeface="Times New Roman"/>
                        <a:cs typeface="Times New Roman"/>
                      </a:endParaRPr>
                    </a:p>
                  </a:txBody>
                  <a:tcPr marL="52547" marR="52547" marT="0" marB="0"/>
                </a:tc>
                <a:tc>
                  <a:txBody>
                    <a:bodyPr/>
                    <a:lstStyle/>
                    <a:p>
                      <a:pPr marL="342900" marR="0" lvl="0" indent="-342900">
                        <a:lnSpc>
                          <a:spcPct val="115000"/>
                        </a:lnSpc>
                        <a:spcBef>
                          <a:spcPts val="300"/>
                        </a:spcBef>
                        <a:spcAft>
                          <a:spcPts val="300"/>
                        </a:spcAft>
                        <a:buFont typeface="Symbol"/>
                        <a:buChar char=""/>
                      </a:pPr>
                      <a:r>
                        <a:rPr lang="en-US" sz="1400" dirty="0">
                          <a:effectLst/>
                        </a:rPr>
                        <a:t>School locale and size of student population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Student characteristics, including poverty, language proficiency, IEP, migrant, race/ethnicity</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Student mobility rates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Staff characteristics (e.g., experience, attendance, turnover)</a:t>
                      </a:r>
                      <a:endParaRPr lang="en-US" sz="1600" dirty="0">
                        <a:effectLst/>
                        <a:latin typeface="Calibri"/>
                        <a:ea typeface="Times New Roman"/>
                        <a:cs typeface="Times New Roman"/>
                      </a:endParaRPr>
                    </a:p>
                  </a:txBody>
                  <a:tcPr marL="52547" marR="52547" marT="0" marB="0"/>
                </a:tc>
                <a:tc>
                  <a:txBody>
                    <a:bodyPr/>
                    <a:lstStyle/>
                    <a:p>
                      <a:pPr marL="342900" marR="0" lvl="0" indent="-342900">
                        <a:lnSpc>
                          <a:spcPct val="115000"/>
                        </a:lnSpc>
                        <a:spcBef>
                          <a:spcPts val="300"/>
                        </a:spcBef>
                        <a:spcAft>
                          <a:spcPts val="300"/>
                        </a:spcAft>
                        <a:buFont typeface="Symbol"/>
                        <a:buChar char=""/>
                      </a:pPr>
                      <a:r>
                        <a:rPr lang="en-US" sz="1400" dirty="0">
                          <a:effectLst/>
                        </a:rPr>
                        <a:t>External  school/district  reviews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Curriculum documents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Instructional materials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Observations of Instructional Practice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Academic interventions available to students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Student attendance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Discipline referrals and suspension rates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Schedules and class sizes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Family/community involvement policies/practices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Professional development (structure, participation, focus)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Services and/or programs (e.g., Title I, special </a:t>
                      </a:r>
                      <a:r>
                        <a:rPr lang="en-US" sz="1400" dirty="0" err="1">
                          <a:effectLst/>
                        </a:rPr>
                        <a:t>ed</a:t>
                      </a:r>
                      <a:r>
                        <a:rPr lang="en-US" sz="1400" dirty="0">
                          <a:effectLst/>
                        </a:rPr>
                        <a:t>, ESL) </a:t>
                      </a:r>
                      <a:endParaRPr lang="en-US" sz="1600" dirty="0">
                        <a:effectLst/>
                      </a:endParaRPr>
                    </a:p>
                    <a:p>
                      <a:pPr marL="342900" marR="0" lvl="0" indent="-342900">
                        <a:lnSpc>
                          <a:spcPct val="115000"/>
                        </a:lnSpc>
                        <a:spcBef>
                          <a:spcPts val="300"/>
                        </a:spcBef>
                        <a:spcAft>
                          <a:spcPts val="300"/>
                        </a:spcAft>
                        <a:buFont typeface="Symbol"/>
                        <a:buChar char=""/>
                      </a:pPr>
                      <a:r>
                        <a:rPr lang="en-US" sz="1400" dirty="0" smtClean="0">
                          <a:effectLst/>
                        </a:rPr>
                        <a:t>MTSS </a:t>
                      </a:r>
                      <a:r>
                        <a:rPr lang="en-US" sz="1400" dirty="0">
                          <a:effectLst/>
                        </a:rPr>
                        <a:t>Fidelity of Implementation </a:t>
                      </a:r>
                      <a:endParaRPr lang="en-US" sz="1600" dirty="0">
                        <a:effectLst/>
                        <a:latin typeface="Calibri"/>
                        <a:ea typeface="Times New Roman"/>
                        <a:cs typeface="Times New Roman"/>
                      </a:endParaRPr>
                    </a:p>
                  </a:txBody>
                  <a:tcPr marL="52547" marR="52547" marT="0" marB="0"/>
                </a:tc>
                <a:tc>
                  <a:txBody>
                    <a:bodyPr/>
                    <a:lstStyle/>
                    <a:p>
                      <a:pPr marL="342900" marR="0" lvl="0" indent="-342900">
                        <a:lnSpc>
                          <a:spcPct val="115000"/>
                        </a:lnSpc>
                        <a:spcBef>
                          <a:spcPts val="300"/>
                        </a:spcBef>
                        <a:spcAft>
                          <a:spcPts val="300"/>
                        </a:spcAft>
                        <a:buFont typeface="Symbol"/>
                        <a:buChar char=""/>
                      </a:pPr>
                      <a:r>
                        <a:rPr lang="en-US" sz="1400" dirty="0">
                          <a:effectLst/>
                        </a:rPr>
                        <a:t>Teaching and learning conditions surveys (e.g., TELL Colorado) </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Perception survey data (e.g., parents, students, teachers, community, school leaders)</a:t>
                      </a:r>
                      <a:endParaRPr lang="en-US" sz="1600" dirty="0">
                        <a:effectLst/>
                      </a:endParaRPr>
                    </a:p>
                    <a:p>
                      <a:pPr marL="342900" marR="0" lvl="0" indent="-342900">
                        <a:lnSpc>
                          <a:spcPct val="115000"/>
                        </a:lnSpc>
                        <a:spcBef>
                          <a:spcPts val="300"/>
                        </a:spcBef>
                        <a:spcAft>
                          <a:spcPts val="300"/>
                        </a:spcAft>
                        <a:buFont typeface="Symbol"/>
                        <a:buChar char=""/>
                      </a:pPr>
                      <a:r>
                        <a:rPr lang="en-US" sz="1400" dirty="0">
                          <a:effectLst/>
                        </a:rPr>
                        <a:t>Self-assessment results</a:t>
                      </a:r>
                      <a:endParaRPr lang="en-US" sz="1600" dirty="0">
                        <a:effectLst/>
                        <a:latin typeface="Calibri"/>
                        <a:ea typeface="Times New Roman"/>
                        <a:cs typeface="Times New Roman"/>
                      </a:endParaRPr>
                    </a:p>
                  </a:txBody>
                  <a:tcPr marL="52547" marR="52547" marT="0" marB="0"/>
                </a:tc>
              </a:tr>
            </a:tbl>
          </a:graphicData>
        </a:graphic>
      </p:graphicFrame>
      <p:grpSp>
        <p:nvGrpSpPr>
          <p:cNvPr id="4" name="Group 3"/>
          <p:cNvGrpSpPr/>
          <p:nvPr/>
        </p:nvGrpSpPr>
        <p:grpSpPr>
          <a:xfrm>
            <a:off x="60775" y="109179"/>
            <a:ext cx="4074498" cy="6539440"/>
            <a:chOff x="875258" y="539503"/>
            <a:chExt cx="3979615" cy="5172530"/>
          </a:xfrm>
        </p:grpSpPr>
        <p:sp>
          <p:nvSpPr>
            <p:cNvPr id="5" name="Rectangle 4"/>
            <p:cNvSpPr/>
            <p:nvPr/>
          </p:nvSpPr>
          <p:spPr>
            <a:xfrm>
              <a:off x="1232010" y="539504"/>
              <a:ext cx="3622863" cy="5172529"/>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11"/>
            <p:cNvSpPr txBox="1"/>
            <p:nvPr/>
          </p:nvSpPr>
          <p:spPr>
            <a:xfrm rot="16200000">
              <a:off x="-1554059" y="2968820"/>
              <a:ext cx="5172530" cy="313895"/>
            </a:xfrm>
            <a:prstGeom prst="rect">
              <a:avLst/>
            </a:prstGeom>
            <a:solidFill>
              <a:schemeClr val="accent3">
                <a:lumMod val="75000"/>
              </a:schemeClr>
            </a:solidFill>
            <a:ln w="76200">
              <a:solidFill>
                <a:schemeClr val="accent3">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UIP:  Trends, PPCs, Targets, Interim Measures</a:t>
              </a:r>
              <a:endParaRPr lang="en-US" sz="1200" dirty="0">
                <a:solidFill>
                  <a:schemeClr val="bg1"/>
                </a:solidFill>
              </a:endParaRPr>
            </a:p>
          </p:txBody>
        </p:sp>
      </p:grpSp>
      <p:grpSp>
        <p:nvGrpSpPr>
          <p:cNvPr id="7" name="Group 6"/>
          <p:cNvGrpSpPr/>
          <p:nvPr/>
        </p:nvGrpSpPr>
        <p:grpSpPr>
          <a:xfrm>
            <a:off x="2253356" y="109177"/>
            <a:ext cx="6814443" cy="6539442"/>
            <a:chOff x="3026350" y="619910"/>
            <a:chExt cx="6798889" cy="5147660"/>
          </a:xfrm>
        </p:grpSpPr>
        <p:sp>
          <p:nvSpPr>
            <p:cNvPr id="8" name="Rectangle 7"/>
            <p:cNvSpPr/>
            <p:nvPr/>
          </p:nvSpPr>
          <p:spPr>
            <a:xfrm>
              <a:off x="3026350" y="619910"/>
              <a:ext cx="6798889" cy="514766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9"/>
            <p:cNvSpPr txBox="1"/>
            <p:nvPr/>
          </p:nvSpPr>
          <p:spPr>
            <a:xfrm rot="5400000">
              <a:off x="7068302" y="3042537"/>
              <a:ext cx="5147657" cy="302409"/>
            </a:xfrm>
            <a:prstGeom prst="rect">
              <a:avLst/>
            </a:prstGeom>
            <a:solidFill>
              <a:schemeClr val="accent6">
                <a:lumMod val="75000"/>
              </a:schemeClr>
            </a:solidFill>
            <a:ln w="76200">
              <a:solidFill>
                <a:schemeClr val="accent6">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UIP:  Root Cause, Action Planning Implementation Benchmarks</a:t>
              </a:r>
              <a:endParaRPr lang="en-US" sz="1200" dirty="0">
                <a:solidFill>
                  <a:schemeClr val="bg1"/>
                </a:solidFill>
              </a:endParaRPr>
            </a:p>
          </p:txBody>
        </p:sp>
      </p:grpSp>
    </p:spTree>
    <p:extLst>
      <p:ext uri="{BB962C8B-B14F-4D97-AF65-F5344CB8AC3E}">
        <p14:creationId xmlns:p14="http://schemas.microsoft.com/office/powerpoint/2010/main" val="1584088608"/>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combinations of data types do we need to answer. . .</a:t>
            </a:r>
            <a:endParaRPr lang="en-US" dirty="0"/>
          </a:p>
        </p:txBody>
      </p:sp>
      <p:sp>
        <p:nvSpPr>
          <p:cNvPr id="4" name="Content Placeholder 3"/>
          <p:cNvSpPr>
            <a:spLocks noGrp="1"/>
          </p:cNvSpPr>
          <p:nvPr>
            <p:ph idx="1"/>
          </p:nvPr>
        </p:nvSpPr>
        <p:spPr/>
        <p:txBody>
          <a:bodyPr/>
          <a:lstStyle/>
          <a:p>
            <a:r>
              <a:rPr lang="en-US" dirty="0"/>
              <a:t>Is student participation in a reading intervention program associated with increased student learning in </a:t>
            </a:r>
            <a:r>
              <a:rPr lang="en-US" dirty="0" smtClean="0"/>
              <a:t>reading?</a:t>
            </a:r>
            <a:endParaRPr lang="en-US" dirty="0"/>
          </a:p>
          <a:p>
            <a:r>
              <a:rPr lang="en-US" dirty="0"/>
              <a:t>Are teacher perceptions of regarding different aspects of  the learning environment associated with different levels of student performance?</a:t>
            </a:r>
          </a:p>
          <a:p>
            <a:r>
              <a:rPr lang="en-US" dirty="0"/>
              <a:t>Is student participation in our English Language Development program associated with improved student learning results in mathematics</a:t>
            </a:r>
            <a:r>
              <a:rPr lang="en-US" dirty="0" smtClean="0"/>
              <a:t>?</a:t>
            </a:r>
            <a:endParaRPr lang="en-US" dirty="0"/>
          </a:p>
        </p:txBody>
      </p:sp>
    </p:spTree>
    <p:extLst>
      <p:ext uri="{BB962C8B-B14F-4D97-AF65-F5344CB8AC3E}">
        <p14:creationId xmlns:p14="http://schemas.microsoft.com/office/powerpoint/2010/main" val="3107959796"/>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200" smtClean="0">
                <a:solidFill>
                  <a:schemeClr val="bg1"/>
                </a:solidFill>
                <a:ea typeface="ＭＳ Ｐゴシック" pitchFamily="34" charset="-128"/>
              </a:rPr>
              <a:t>Activity: Data Questions </a:t>
            </a:r>
          </a:p>
        </p:txBody>
      </p:sp>
      <p:sp>
        <p:nvSpPr>
          <p:cNvPr id="409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Refer to the </a:t>
            </a:r>
            <a:r>
              <a:rPr lang="en-US" altLang="en-US" sz="2800" b="0" dirty="0" smtClean="0">
                <a:solidFill>
                  <a:schemeClr val="accent1">
                    <a:lumMod val="75000"/>
                  </a:schemeClr>
                </a:solidFill>
                <a:ea typeface="ＭＳ Ｐゴシック" pitchFamily="34" charset="-128"/>
              </a:rPr>
              <a:t>Data Intersection Questions </a:t>
            </a:r>
            <a:r>
              <a:rPr lang="en-US" altLang="en-US" sz="2800" b="0" dirty="0" smtClean="0">
                <a:solidFill>
                  <a:schemeClr val="tx1"/>
                </a:solidFill>
                <a:ea typeface="ＭＳ Ｐゴシック" pitchFamily="34" charset="-128"/>
              </a:rPr>
              <a:t>worksheet (Tools, p. 11). </a:t>
            </a:r>
          </a:p>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Consider the questions listed. For each, identify what different types of data would be needed.</a:t>
            </a:r>
          </a:p>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Identify 2 additional questions related to the context of your school/district.</a:t>
            </a:r>
          </a:p>
          <a:p>
            <a:pPr marL="495300" indent="-495300">
              <a:lnSpc>
                <a:spcPct val="90000"/>
              </a:lnSpc>
              <a:spcBef>
                <a:spcPts val="1800"/>
              </a:spcBef>
              <a:buFont typeface="Wingdings" pitchFamily="2" charset="2"/>
              <a:buAutoNum type="arabicPeriod"/>
            </a:pPr>
            <a:r>
              <a:rPr lang="en-US" altLang="en-US" sz="2800" b="0" dirty="0" smtClean="0">
                <a:solidFill>
                  <a:schemeClr val="tx1"/>
                </a:solidFill>
                <a:ea typeface="ＭＳ Ｐゴシック" pitchFamily="34" charset="-128"/>
              </a:rPr>
              <a:t>With your table group, identify what data would be needed to investigate them.</a:t>
            </a:r>
          </a:p>
        </p:txBody>
      </p:sp>
      <p:pic>
        <p:nvPicPr>
          <p:cNvPr id="40964" name="Picture 4"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304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3727103"/>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Policy Changes for 2015-16 UIP</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Process and Perception Data</a:t>
            </a:r>
            <a:endParaRPr lang="en-US" sz="2800" dirty="0">
              <a:solidFill>
                <a:schemeClr val="bg1"/>
              </a:solidFill>
              <a:latin typeface="Verdana" charset="0"/>
              <a:ea typeface="ＭＳ Ｐゴシック" charset="-128"/>
            </a:endParaRPr>
          </a:p>
        </p:txBody>
      </p:sp>
      <p:sp>
        <p:nvSpPr>
          <p:cNvPr id="6" name="TextBox 5"/>
          <p:cNvSpPr txBox="1"/>
          <p:nvPr/>
        </p:nvSpPr>
        <p:spPr>
          <a:xfrm>
            <a:off x="1752600" y="3962399"/>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Expanding RCA Data Sources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p:nvPr/>
        </p:nvCxnSpPr>
        <p:spPr>
          <a:xfrm rot="10800000" flipV="1">
            <a:off x="1752600" y="2971800"/>
            <a:ext cx="5791200" cy="1669702"/>
          </a:xfrm>
          <a:prstGeom prst="curvedConnector3">
            <a:avLst>
              <a:gd name="adj1" fmla="val 103947"/>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Cause Analysis  Basics</a:t>
            </a:r>
            <a:endParaRPr lang="en-US" sz="2800" dirty="0">
              <a:solidFill>
                <a:schemeClr val="bg1"/>
              </a:solidFill>
              <a:latin typeface="Verdana" charset="0"/>
              <a:ea typeface="ＭＳ Ｐゴシック" charset="-128"/>
            </a:endParaRPr>
          </a:p>
        </p:txBody>
      </p:sp>
      <p:sp>
        <p:nvSpPr>
          <p:cNvPr id="12" name="TextBox 11"/>
          <p:cNvSpPr txBox="1"/>
          <p:nvPr/>
        </p:nvSpPr>
        <p:spPr>
          <a:xfrm>
            <a:off x="4648200" y="3962398"/>
            <a:ext cx="26670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800" dirty="0">
                <a:solidFill>
                  <a:schemeClr val="bg1"/>
                </a:solidFill>
                <a:latin typeface="Verdana" charset="0"/>
                <a:ea typeface="ＭＳ Ｐゴシック" charset="-128"/>
              </a:rPr>
              <a:t>Using Data in Root Cause Analysis</a:t>
            </a:r>
          </a:p>
        </p:txBody>
      </p:sp>
      <p:cxnSp>
        <p:nvCxnSpPr>
          <p:cNvPr id="13" name="Straight Arrow Connector 11"/>
          <p:cNvCxnSpPr>
            <a:cxnSpLocks noChangeShapeType="1"/>
          </p:cNvCxnSpPr>
          <p:nvPr/>
        </p:nvCxnSpPr>
        <p:spPr bwMode="auto">
          <a:xfrm>
            <a:off x="4267200" y="4654898"/>
            <a:ext cx="381000" cy="1588"/>
          </a:xfrm>
          <a:prstGeom prst="straightConnector1">
            <a:avLst/>
          </a:prstGeom>
          <a:noFill/>
          <a:ln w="50800">
            <a:solidFill>
              <a:schemeClr val="accent1">
                <a:lumMod val="50000"/>
              </a:schemeClr>
            </a:solidFill>
            <a:round/>
            <a:headEnd/>
            <a:tailEnd type="triangle" w="med" len="med"/>
          </a:ln>
        </p:spPr>
      </p:cxnSp>
    </p:spTree>
    <p:extLst>
      <p:ext uri="{BB962C8B-B14F-4D97-AF65-F5344CB8AC3E}">
        <p14:creationId xmlns:p14="http://schemas.microsoft.com/office/powerpoint/2010/main" val="1685067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5334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Introductions</a:t>
            </a:r>
          </a:p>
        </p:txBody>
      </p:sp>
      <p:sp>
        <p:nvSpPr>
          <p:cNvPr id="21507" name="Content Placeholder 2"/>
          <p:cNvSpPr>
            <a:spLocks noGrp="1"/>
          </p:cNvSpPr>
          <p:nvPr>
            <p:ph idx="1"/>
          </p:nvPr>
        </p:nvSpPr>
        <p:spPr bwMode="auto">
          <a:xfrm>
            <a:off x="381000" y="1828800"/>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buFontTx/>
              <a:buNone/>
            </a:pPr>
            <a:r>
              <a:rPr lang="en-US" altLang="en-US" dirty="0" smtClean="0"/>
              <a:t>Share:</a:t>
            </a:r>
          </a:p>
          <a:p>
            <a:r>
              <a:rPr lang="en-US" altLang="en-US" dirty="0" smtClean="0"/>
              <a:t>Name, Job Title, School/District/Organization</a:t>
            </a:r>
          </a:p>
          <a:p>
            <a:r>
              <a:rPr lang="en-US" altLang="en-US" dirty="0" smtClean="0"/>
              <a:t>Do a Round Robin to share: </a:t>
            </a:r>
          </a:p>
          <a:p>
            <a:pPr lvl="1">
              <a:spcBef>
                <a:spcPts val="1800"/>
              </a:spcBef>
            </a:pPr>
            <a:r>
              <a:rPr lang="en-US" altLang="en-US" dirty="0" smtClean="0"/>
              <a:t>Your role in Unified Improvement Planning</a:t>
            </a:r>
          </a:p>
          <a:p>
            <a:pPr lvl="1">
              <a:spcBef>
                <a:spcPts val="1800"/>
              </a:spcBef>
            </a:pPr>
            <a:r>
              <a:rPr lang="en-US" altLang="en-US" dirty="0" smtClean="0"/>
              <a:t>Your most important outcome for this session</a:t>
            </a:r>
          </a:p>
        </p:txBody>
      </p:sp>
    </p:spTree>
    <p:extLst>
      <p:ext uri="{BB962C8B-B14F-4D97-AF65-F5344CB8AC3E}">
        <p14:creationId xmlns:p14="http://schemas.microsoft.com/office/powerpoint/2010/main" val="29650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Work in triads to generate a list of process and perception data currently available within your local context. </a:t>
            </a:r>
            <a:endParaRPr lang="en-US" dirty="0"/>
          </a:p>
          <a:p>
            <a:r>
              <a:rPr lang="en-US" dirty="0" smtClean="0"/>
              <a:t>Work with the same triad to brainstorm answers to these questions (capture on a flip chart page):</a:t>
            </a:r>
          </a:p>
          <a:p>
            <a:pPr lvl="1"/>
            <a:r>
              <a:rPr lang="en-US" dirty="0" smtClean="0"/>
              <a:t>About what aspects of our school/district offerings to students (program/process) would we like to know more?</a:t>
            </a:r>
          </a:p>
          <a:p>
            <a:pPr lvl="1"/>
            <a:r>
              <a:rPr lang="en-US" dirty="0" smtClean="0"/>
              <a:t>About which stakeholder perspectives would we like to know more (e.g., student perceptions of their learning experiences, parent/guardian perceptions of learning opportunities available to their students)?</a:t>
            </a:r>
          </a:p>
          <a:p>
            <a:endParaRPr lang="en-US" dirty="0" smtClean="0"/>
          </a:p>
        </p:txBody>
      </p:sp>
      <p:sp>
        <p:nvSpPr>
          <p:cNvPr id="2" name="Title 1"/>
          <p:cNvSpPr>
            <a:spLocks noGrp="1"/>
          </p:cNvSpPr>
          <p:nvPr>
            <p:ph type="title"/>
          </p:nvPr>
        </p:nvSpPr>
        <p:spPr/>
        <p:txBody>
          <a:bodyPr/>
          <a:lstStyle/>
          <a:p>
            <a:r>
              <a:rPr lang="en-US" sz="3200" dirty="0" smtClean="0"/>
              <a:t>Process and </a:t>
            </a:r>
            <a:r>
              <a:rPr lang="en-US" sz="3200" dirty="0"/>
              <a:t>P</a:t>
            </a:r>
            <a:r>
              <a:rPr lang="en-US" sz="3200" dirty="0" smtClean="0"/>
              <a:t>erception Data - What do you have? What do you need?</a:t>
            </a:r>
            <a:endParaRPr lang="en-US" sz="3200" dirty="0"/>
          </a:p>
        </p:txBody>
      </p:sp>
    </p:spTree>
    <p:extLst>
      <p:ext uri="{BB962C8B-B14F-4D97-AF65-F5344CB8AC3E}">
        <p14:creationId xmlns:p14="http://schemas.microsoft.com/office/powerpoint/2010/main" val="38695146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719071"/>
            <a:ext cx="7848600" cy="4407408"/>
          </a:xfrm>
        </p:spPr>
        <p:txBody>
          <a:bodyPr/>
          <a:lstStyle/>
          <a:p>
            <a:pPr marL="45720" indent="0">
              <a:spcBef>
                <a:spcPts val="1200"/>
              </a:spcBef>
              <a:buNone/>
            </a:pPr>
            <a:r>
              <a:rPr lang="en-US" sz="2000" dirty="0" smtClean="0"/>
              <a:t>How can stakeholder perceptions be measured? </a:t>
            </a:r>
          </a:p>
          <a:p>
            <a:pPr>
              <a:spcBef>
                <a:spcPts val="1200"/>
              </a:spcBef>
            </a:pPr>
            <a:r>
              <a:rPr lang="en-US" sz="1800" b="0" dirty="0" smtClean="0"/>
              <a:t>Self-reported (</a:t>
            </a:r>
            <a:r>
              <a:rPr lang="en-US" sz="1800" b="0" dirty="0"/>
              <a:t>Surveys, Interviews, Other?)</a:t>
            </a:r>
          </a:p>
          <a:p>
            <a:pPr marL="45720" indent="0">
              <a:spcBef>
                <a:spcPts val="1200"/>
              </a:spcBef>
              <a:buNone/>
            </a:pPr>
            <a:endParaRPr lang="en-US" sz="2000" dirty="0" smtClean="0"/>
          </a:p>
          <a:p>
            <a:pPr marL="45720" indent="0">
              <a:spcBef>
                <a:spcPts val="1200"/>
              </a:spcBef>
              <a:buNone/>
            </a:pPr>
            <a:r>
              <a:rPr lang="en-US" sz="2000" dirty="0" smtClean="0"/>
              <a:t>How can school/district processes/programs be measured?</a:t>
            </a:r>
          </a:p>
          <a:p>
            <a:pPr>
              <a:spcBef>
                <a:spcPts val="1200"/>
              </a:spcBef>
            </a:pPr>
            <a:r>
              <a:rPr lang="en-US" sz="1800" b="0" dirty="0" smtClean="0"/>
              <a:t>Self-Reports (surveys/Interviews with participants in processes/programs)</a:t>
            </a:r>
            <a:endParaRPr lang="en-US" sz="1600" b="0" dirty="0"/>
          </a:p>
          <a:p>
            <a:pPr>
              <a:spcBef>
                <a:spcPts val="1200"/>
              </a:spcBef>
            </a:pPr>
            <a:r>
              <a:rPr lang="en-US" sz="1800" b="0" dirty="0" smtClean="0"/>
              <a:t>Observation (e.g., walkthroughs, external reviews)</a:t>
            </a:r>
            <a:endParaRPr lang="en-US" sz="1800" b="0" dirty="0"/>
          </a:p>
          <a:p>
            <a:pPr>
              <a:spcBef>
                <a:spcPts val="1200"/>
              </a:spcBef>
            </a:pPr>
            <a:r>
              <a:rPr lang="en-US" sz="1800" b="0" dirty="0" smtClean="0"/>
              <a:t>Review of Artifacts (e.g., curriculum resources,  policies, meeting minutes)</a:t>
            </a:r>
            <a:endParaRPr lang="en-US" sz="1800" b="0" dirty="0"/>
          </a:p>
          <a:p>
            <a:pPr>
              <a:spcBef>
                <a:spcPts val="1200"/>
              </a:spcBef>
            </a:pPr>
            <a:r>
              <a:rPr lang="en-US" sz="1800" b="0" dirty="0"/>
              <a:t>Other?</a:t>
            </a:r>
          </a:p>
        </p:txBody>
      </p:sp>
      <p:sp>
        <p:nvSpPr>
          <p:cNvPr id="3" name="Title 2"/>
          <p:cNvSpPr>
            <a:spLocks noGrp="1"/>
          </p:cNvSpPr>
          <p:nvPr>
            <p:ph type="title"/>
          </p:nvPr>
        </p:nvSpPr>
        <p:spPr/>
        <p:txBody>
          <a:bodyPr/>
          <a:lstStyle/>
          <a:p>
            <a:r>
              <a:rPr lang="en-US" dirty="0" smtClean="0"/>
              <a:t>Measuring Processes and Perceptions</a:t>
            </a:r>
            <a:endParaRPr lang="en-US" dirty="0"/>
          </a:p>
        </p:txBody>
      </p:sp>
    </p:spTree>
    <p:extLst>
      <p:ext uri="{BB962C8B-B14F-4D97-AF65-F5344CB8AC3E}">
        <p14:creationId xmlns:p14="http://schemas.microsoft.com/office/powerpoint/2010/main" val="15779122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Survey Instruments</a:t>
            </a:r>
          </a:p>
          <a:p>
            <a:r>
              <a:rPr lang="en-US" dirty="0" smtClean="0"/>
              <a:t>Interview Protocols</a:t>
            </a:r>
          </a:p>
          <a:p>
            <a:r>
              <a:rPr lang="en-US" dirty="0" smtClean="0"/>
              <a:t>Observation Protocols</a:t>
            </a:r>
          </a:p>
          <a:p>
            <a:r>
              <a:rPr lang="en-US" dirty="0" smtClean="0"/>
              <a:t>Criteria </a:t>
            </a:r>
          </a:p>
          <a:p>
            <a:r>
              <a:rPr lang="en-US" dirty="0" smtClean="0"/>
              <a:t>Rubrics/Rating Scales/Checklists</a:t>
            </a:r>
          </a:p>
          <a:p>
            <a:r>
              <a:rPr lang="en-US" dirty="0" smtClean="0"/>
              <a:t>Other?</a:t>
            </a:r>
            <a:endParaRPr lang="en-US" dirty="0"/>
          </a:p>
        </p:txBody>
      </p:sp>
      <p:sp>
        <p:nvSpPr>
          <p:cNvPr id="3" name="Title 2"/>
          <p:cNvSpPr>
            <a:spLocks noGrp="1"/>
          </p:cNvSpPr>
          <p:nvPr>
            <p:ph type="title"/>
          </p:nvPr>
        </p:nvSpPr>
        <p:spPr/>
        <p:txBody>
          <a:bodyPr/>
          <a:lstStyle/>
          <a:p>
            <a:r>
              <a:rPr lang="en-US" dirty="0" smtClean="0"/>
              <a:t>Tools to support Data Collection. . .</a:t>
            </a:r>
            <a:endParaRPr lang="en-US" dirty="0"/>
          </a:p>
        </p:txBody>
      </p:sp>
    </p:spTree>
    <p:extLst>
      <p:ext uri="{BB962C8B-B14F-4D97-AF65-F5344CB8AC3E}">
        <p14:creationId xmlns:p14="http://schemas.microsoft.com/office/powerpoint/2010/main" val="3193796384"/>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Rubric: </a:t>
            </a:r>
            <a:r>
              <a:rPr lang="en-US" altLang="en-US" dirty="0">
                <a:ea typeface="ＭＳ Ｐゴシック" pitchFamily="34" charset="-128"/>
              </a:rPr>
              <a:t>A coherent set of criteria </a:t>
            </a:r>
            <a:r>
              <a:rPr lang="en-US" altLang="en-US" dirty="0" smtClean="0">
                <a:ea typeface="ＭＳ Ｐゴシック" pitchFamily="34" charset="-128"/>
              </a:rPr>
              <a:t>that </a:t>
            </a:r>
            <a:r>
              <a:rPr lang="en-US" altLang="en-US" dirty="0">
                <a:ea typeface="ＭＳ Ｐゴシック" pitchFamily="34" charset="-128"/>
              </a:rPr>
              <a:t>includes descriptions of different levels of performance quality on the </a:t>
            </a:r>
            <a:r>
              <a:rPr lang="en-US" altLang="en-US" dirty="0" smtClean="0">
                <a:ea typeface="ＭＳ Ｐゴシック" pitchFamily="34" charset="-128"/>
              </a:rPr>
              <a:t>criteria.</a:t>
            </a:r>
          </a:p>
          <a:p>
            <a:r>
              <a:rPr lang="en-US" altLang="en-US" dirty="0" smtClean="0">
                <a:ea typeface="ＭＳ Ｐゴシック" pitchFamily="34" charset="-128"/>
              </a:rPr>
              <a:t>Two components:</a:t>
            </a:r>
          </a:p>
          <a:p>
            <a:pPr lvl="1"/>
            <a:r>
              <a:rPr lang="en-US" altLang="en-US" dirty="0" smtClean="0">
                <a:ea typeface="ＭＳ Ｐゴシック" pitchFamily="34" charset="-128"/>
              </a:rPr>
              <a:t>Coherent sets of criteria.</a:t>
            </a:r>
          </a:p>
          <a:p>
            <a:pPr lvl="1"/>
            <a:r>
              <a:rPr lang="en-US" altLang="en-US" dirty="0" smtClean="0">
                <a:ea typeface="ＭＳ Ｐゴシック" pitchFamily="34" charset="-128"/>
              </a:rPr>
              <a:t>Descriptions of levels of performance.</a:t>
            </a:r>
          </a:p>
          <a:p>
            <a:r>
              <a:rPr lang="en-US" altLang="en-US" dirty="0" smtClean="0">
                <a:ea typeface="ＭＳ Ｐゴシック" pitchFamily="34" charset="-128"/>
              </a:rPr>
              <a:t>Why use rubrics?  </a:t>
            </a:r>
          </a:p>
          <a:p>
            <a:pPr lvl="1"/>
            <a:r>
              <a:rPr lang="en-US" altLang="en-US" dirty="0" smtClean="0">
                <a:ea typeface="ＭＳ Ｐゴシック" pitchFamily="34" charset="-128"/>
              </a:rPr>
              <a:t>Increase accuracy and consistency in measurement.</a:t>
            </a:r>
          </a:p>
          <a:p>
            <a:pPr lvl="1"/>
            <a:r>
              <a:rPr lang="en-US" altLang="en-US" dirty="0" smtClean="0">
                <a:ea typeface="ＭＳ Ｐゴシック" pitchFamily="34" charset="-128"/>
              </a:rPr>
              <a:t>Clarify the qualities that are valued.</a:t>
            </a:r>
          </a:p>
          <a:p>
            <a:pPr lvl="1"/>
            <a:r>
              <a:rPr lang="en-US" altLang="en-US" dirty="0" smtClean="0">
                <a:ea typeface="ＭＳ Ｐゴシック" pitchFamily="34" charset="-128"/>
              </a:rPr>
              <a:t>Use as the basis for providing feedback for improvement.  </a:t>
            </a:r>
          </a:p>
          <a:p>
            <a:endParaRPr lang="en-US" altLang="en-US" dirty="0">
              <a:ea typeface="ＭＳ Ｐゴシック" pitchFamily="34" charset="-128"/>
            </a:endParaRPr>
          </a:p>
          <a:p>
            <a:endParaRPr lang="en-US" dirty="0"/>
          </a:p>
        </p:txBody>
      </p:sp>
      <p:sp>
        <p:nvSpPr>
          <p:cNvPr id="3" name="Title 2"/>
          <p:cNvSpPr>
            <a:spLocks noGrp="1"/>
          </p:cNvSpPr>
          <p:nvPr>
            <p:ph type="title"/>
          </p:nvPr>
        </p:nvSpPr>
        <p:spPr/>
        <p:txBody>
          <a:bodyPr/>
          <a:lstStyle/>
          <a:p>
            <a:r>
              <a:rPr lang="en-US" dirty="0" smtClean="0"/>
              <a:t>Rubrics</a:t>
            </a:r>
            <a:endParaRPr lang="en-US" dirty="0"/>
          </a:p>
        </p:txBody>
      </p:sp>
      <p:sp>
        <p:nvSpPr>
          <p:cNvPr id="4" name="TextBox 3"/>
          <p:cNvSpPr txBox="1"/>
          <p:nvPr/>
        </p:nvSpPr>
        <p:spPr>
          <a:xfrm>
            <a:off x="381000" y="6324600"/>
            <a:ext cx="4114800" cy="381000"/>
          </a:xfrm>
          <a:prstGeom prst="rect">
            <a:avLst/>
          </a:prstGeom>
          <a:noFill/>
        </p:spPr>
        <p:txBody>
          <a:bodyPr wrap="square" rtlCol="0">
            <a:spAutoFit/>
          </a:bodyPr>
          <a:lstStyle/>
          <a:p>
            <a:r>
              <a:rPr lang="en-US" dirty="0" smtClean="0"/>
              <a:t>(Brookhart, 2013)</a:t>
            </a:r>
            <a:endParaRPr lang="en-US" dirty="0"/>
          </a:p>
        </p:txBody>
      </p:sp>
    </p:spTree>
    <p:extLst>
      <p:ext uri="{BB962C8B-B14F-4D97-AF65-F5344CB8AC3E}">
        <p14:creationId xmlns:p14="http://schemas.microsoft.com/office/powerpoint/2010/main" val="904501526"/>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ea typeface="ＭＳ Ｐゴシック" pitchFamily="34" charset="-128"/>
              </a:rPr>
              <a:t>Checklists and Rating Scales (Similar to but NOT Rubrics)</a:t>
            </a:r>
          </a:p>
        </p:txBody>
      </p:sp>
      <p:sp>
        <p:nvSpPr>
          <p:cNvPr id="45059" name="Content Placeholder 2"/>
          <p:cNvSpPr>
            <a:spLocks noGrp="1"/>
          </p:cNvSpPr>
          <p:nvPr>
            <p:ph idx="1"/>
          </p:nvPr>
        </p:nvSpPr>
        <p:spPr>
          <a:xfrm>
            <a:off x="457200" y="1676400"/>
            <a:ext cx="8229600" cy="4724400"/>
          </a:xfrm>
        </p:spPr>
        <p:txBody>
          <a:bodyPr/>
          <a:lstStyle/>
          <a:p>
            <a:r>
              <a:rPr lang="en-US" altLang="en-US" b="0" dirty="0" smtClean="0">
                <a:ea typeface="ＭＳ Ｐゴシック" pitchFamily="34" charset="-128"/>
              </a:rPr>
              <a:t>Not all evaluation tools are rubrics.</a:t>
            </a:r>
          </a:p>
          <a:p>
            <a:r>
              <a:rPr lang="en-US" altLang="en-US" b="0" i="1" dirty="0" smtClean="0">
                <a:ea typeface="ＭＳ Ｐゴシック" pitchFamily="34" charset="-128"/>
              </a:rPr>
              <a:t>Checklists</a:t>
            </a:r>
            <a:r>
              <a:rPr lang="en-US" altLang="en-US" b="0" dirty="0" smtClean="0">
                <a:ea typeface="ＭＳ Ｐゴシック" pitchFamily="34" charset="-128"/>
              </a:rPr>
              <a:t> and </a:t>
            </a:r>
            <a:r>
              <a:rPr lang="en-US" altLang="en-US" b="0" i="1" dirty="0" smtClean="0">
                <a:ea typeface="ＭＳ Ｐゴシック" pitchFamily="34" charset="-128"/>
              </a:rPr>
              <a:t>Rating Scales </a:t>
            </a:r>
            <a:r>
              <a:rPr lang="en-US" altLang="en-US" b="0" dirty="0" smtClean="0">
                <a:ea typeface="ＭＳ Ｐゴシック" pitchFamily="34" charset="-128"/>
              </a:rPr>
              <a:t>include</a:t>
            </a:r>
            <a:r>
              <a:rPr lang="en-US" altLang="en-US" b="0" i="1" dirty="0" smtClean="0">
                <a:ea typeface="ＭＳ Ｐゴシック" pitchFamily="34" charset="-128"/>
              </a:rPr>
              <a:t> </a:t>
            </a:r>
            <a:r>
              <a:rPr lang="en-US" altLang="en-US" b="0" dirty="0" smtClean="0">
                <a:ea typeface="ＭＳ Ｐゴシック" pitchFamily="34" charset="-128"/>
              </a:rPr>
              <a:t>criteria but NO descriptions of levels of performance</a:t>
            </a:r>
          </a:p>
          <a:p>
            <a:r>
              <a:rPr lang="en-US" altLang="en-US" b="0" dirty="0" smtClean="0">
                <a:ea typeface="ＭＳ Ｐゴシック" pitchFamily="34" charset="-128"/>
              </a:rPr>
              <a:t>Checklists = Lists of criteria that are either met or not.</a:t>
            </a:r>
          </a:p>
          <a:p>
            <a:r>
              <a:rPr lang="en-US" altLang="en-US" b="0" dirty="0" smtClean="0">
                <a:ea typeface="ＭＳ Ｐゴシック" pitchFamily="34" charset="-128"/>
              </a:rPr>
              <a:t>Two Types of Rating Scales</a:t>
            </a:r>
          </a:p>
          <a:p>
            <a:pPr lvl="1"/>
            <a:r>
              <a:rPr lang="en-US" altLang="en-US" dirty="0" smtClean="0">
                <a:ea typeface="ＭＳ Ｐゴシック" pitchFamily="34" charset="-128"/>
              </a:rPr>
              <a:t>Frequency Rating Scales = how often something (criteria) has been done/met</a:t>
            </a:r>
          </a:p>
          <a:p>
            <a:pPr lvl="1"/>
            <a:r>
              <a:rPr lang="en-US" altLang="en-US" dirty="0" smtClean="0">
                <a:ea typeface="ＭＳ Ｐゴシック" pitchFamily="34" charset="-128"/>
              </a:rPr>
              <a:t>Quality Rating Scales = judgement of the quality with which criteria were met without specific descriptions of different levels of quality (may involve making a judgement without evidence)</a:t>
            </a:r>
          </a:p>
          <a:p>
            <a:pPr lvl="1"/>
            <a:endParaRPr lang="en-US" altLang="en-US" dirty="0" smtClean="0">
              <a:ea typeface="ＭＳ Ｐゴシック" pitchFamily="34" charset="-128"/>
            </a:endParaRPr>
          </a:p>
        </p:txBody>
      </p:sp>
      <p:sp>
        <p:nvSpPr>
          <p:cNvPr id="4" name="TextBox 3"/>
          <p:cNvSpPr txBox="1"/>
          <p:nvPr/>
        </p:nvSpPr>
        <p:spPr>
          <a:xfrm>
            <a:off x="381000" y="6400800"/>
            <a:ext cx="4114800" cy="381000"/>
          </a:xfrm>
          <a:prstGeom prst="rect">
            <a:avLst/>
          </a:prstGeom>
          <a:noFill/>
        </p:spPr>
        <p:txBody>
          <a:bodyPr wrap="square" rtlCol="0">
            <a:spAutoFit/>
          </a:bodyPr>
          <a:lstStyle/>
          <a:p>
            <a:r>
              <a:rPr lang="en-US" dirty="0" smtClean="0"/>
              <a:t>(Brookhart, 2013)</a:t>
            </a:r>
            <a:endParaRPr lang="en-US" dirty="0"/>
          </a:p>
        </p:txBody>
      </p:sp>
    </p:spTree>
    <p:extLst>
      <p:ext uri="{BB962C8B-B14F-4D97-AF65-F5344CB8AC3E}">
        <p14:creationId xmlns:p14="http://schemas.microsoft.com/office/powerpoint/2010/main" val="3943545254"/>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763001" cy="4407408"/>
          </a:xfrm>
        </p:spPr>
        <p:txBody>
          <a:bodyPr/>
          <a:lstStyle/>
          <a:p>
            <a:r>
              <a:rPr lang="en-US" dirty="0" smtClean="0"/>
              <a:t>Turn to “</a:t>
            </a:r>
            <a:r>
              <a:rPr lang="en-US" dirty="0"/>
              <a:t>Process and Perception Measures for </a:t>
            </a:r>
            <a:r>
              <a:rPr lang="en-US" dirty="0" smtClean="0"/>
              <a:t>UIP,” Tools, p. 13</a:t>
            </a:r>
          </a:p>
          <a:p>
            <a:r>
              <a:rPr lang="en-US" dirty="0"/>
              <a:t>Work with a </a:t>
            </a:r>
            <a:r>
              <a:rPr lang="en-US" dirty="0" smtClean="0"/>
              <a:t>partner to process the information in the chart:</a:t>
            </a:r>
          </a:p>
          <a:p>
            <a:pPr lvl="1"/>
            <a:r>
              <a:rPr lang="en-US" dirty="0" smtClean="0"/>
              <a:t>Independently read one row in the chart.</a:t>
            </a:r>
          </a:p>
          <a:p>
            <a:pPr lvl="1"/>
            <a:r>
              <a:rPr lang="en-US" dirty="0" smtClean="0"/>
              <a:t>Turn to your partner and “say something” about what you just read, e.g., a clarifying point, a connection, a summary.</a:t>
            </a:r>
          </a:p>
          <a:p>
            <a:pPr lvl="1"/>
            <a:r>
              <a:rPr lang="en-US" dirty="0" smtClean="0"/>
              <a:t>Continue with each subsequent row in the chart (silently reading and then saying something to your partner).</a:t>
            </a:r>
          </a:p>
          <a:p>
            <a:r>
              <a:rPr lang="en-US" dirty="0" smtClean="0"/>
              <a:t>Once you have read through the entire chart, identify the type of each tool that is described and what kind of data it could be used to capture.</a:t>
            </a:r>
            <a:endParaRPr lang="en-US" dirty="0"/>
          </a:p>
        </p:txBody>
      </p:sp>
      <p:sp>
        <p:nvSpPr>
          <p:cNvPr id="3" name="Title 2"/>
          <p:cNvSpPr>
            <a:spLocks noGrp="1"/>
          </p:cNvSpPr>
          <p:nvPr>
            <p:ph type="title"/>
          </p:nvPr>
        </p:nvSpPr>
        <p:spPr/>
        <p:txBody>
          <a:bodyPr/>
          <a:lstStyle/>
          <a:p>
            <a:r>
              <a:rPr lang="en-US" dirty="0" smtClean="0"/>
              <a:t>Process and Perception Instruments</a:t>
            </a:r>
            <a:endParaRPr lang="en-US" dirty="0"/>
          </a:p>
        </p:txBody>
      </p:sp>
    </p:spTree>
    <p:extLst>
      <p:ext uri="{BB962C8B-B14F-4D97-AF65-F5344CB8AC3E}">
        <p14:creationId xmlns:p14="http://schemas.microsoft.com/office/powerpoint/2010/main" val="1497049188"/>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to your Toolbox</a:t>
            </a:r>
            <a:endParaRPr lang="en-US" dirty="0"/>
          </a:p>
        </p:txBody>
      </p:sp>
      <p:sp>
        <p:nvSpPr>
          <p:cNvPr id="5" name="Rounded Rectangle 4"/>
          <p:cNvSpPr/>
          <p:nvPr/>
        </p:nvSpPr>
        <p:spPr>
          <a:xfrm>
            <a:off x="1883656" y="1663094"/>
            <a:ext cx="5199797" cy="641272"/>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5259" y="174835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Student Engagement</a:t>
            </a:r>
            <a:endParaRPr lang="en-US" sz="2000" dirty="0">
              <a:solidFill>
                <a:schemeClr val="bg1"/>
              </a:solidFill>
              <a:latin typeface="Verdana" charset="0"/>
            </a:endParaRPr>
          </a:p>
        </p:txBody>
      </p:sp>
      <p:cxnSp>
        <p:nvCxnSpPr>
          <p:cNvPr id="7" name="Straight Arrow Connector 6"/>
          <p:cNvCxnSpPr/>
          <p:nvPr/>
        </p:nvCxnSpPr>
        <p:spPr>
          <a:xfrm>
            <a:off x="4466495" y="21703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66495" y="32004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5259" y="4168914"/>
            <a:ext cx="4876800" cy="132343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Tools to Measure: Human Capital Systems, Elementary Literacy Programs, PBIS, English Learner Programs, School Effectiveness</a:t>
            </a:r>
            <a:endParaRPr lang="en-US" sz="2000" dirty="0">
              <a:solidFill>
                <a:schemeClr val="bg1"/>
              </a:solidFill>
              <a:latin typeface="Verdana" charset="0"/>
            </a:endParaRPr>
          </a:p>
        </p:txBody>
      </p:sp>
      <p:cxnSp>
        <p:nvCxnSpPr>
          <p:cNvPr id="10" name="Straight Arrow Connector 9"/>
          <p:cNvCxnSpPr/>
          <p:nvPr/>
        </p:nvCxnSpPr>
        <p:spPr>
          <a:xfrm>
            <a:off x="4493659" y="38862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2472" y="2492514"/>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Educator Perceptions of Teaching and Learning Conditions</a:t>
            </a:r>
            <a:endParaRPr lang="en-US" sz="2000" dirty="0">
              <a:solidFill>
                <a:schemeClr val="bg1"/>
              </a:solidFill>
              <a:latin typeface="Verdana" charset="0"/>
            </a:endParaRPr>
          </a:p>
        </p:txBody>
      </p:sp>
      <p:sp>
        <p:nvSpPr>
          <p:cNvPr id="12" name="TextBox 11"/>
          <p:cNvSpPr txBox="1"/>
          <p:nvPr/>
        </p:nvSpPr>
        <p:spPr>
          <a:xfrm>
            <a:off x="2028095" y="35052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Time and Learning</a:t>
            </a:r>
            <a:endParaRPr lang="en-US" sz="2000" dirty="0">
              <a:solidFill>
                <a:schemeClr val="bg1"/>
              </a:solidFill>
              <a:latin typeface="Verdana" charset="0"/>
            </a:endParaRPr>
          </a:p>
        </p:txBody>
      </p:sp>
    </p:spTree>
    <p:extLst>
      <p:ext uri="{BB962C8B-B14F-4D97-AF65-F5344CB8AC3E}">
        <p14:creationId xmlns:p14="http://schemas.microsoft.com/office/powerpoint/2010/main" val="476712828"/>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 Definitions</a:t>
            </a:r>
            <a:endParaRPr lang="en-US" dirty="0"/>
          </a:p>
        </p:txBody>
      </p:sp>
      <p:sp>
        <p:nvSpPr>
          <p:cNvPr id="3" name="Content Placeholder 2"/>
          <p:cNvSpPr>
            <a:spLocks noGrp="1"/>
          </p:cNvSpPr>
          <p:nvPr>
            <p:ph idx="1"/>
          </p:nvPr>
        </p:nvSpPr>
        <p:spPr/>
        <p:txBody>
          <a:bodyPr/>
          <a:lstStyle/>
          <a:p>
            <a:pPr marL="45720" lvl="0" indent="0">
              <a:buNone/>
            </a:pPr>
            <a:r>
              <a:rPr lang="en-US" dirty="0" smtClean="0"/>
              <a:t>What is Student Engagement? </a:t>
            </a:r>
            <a:br>
              <a:rPr lang="en-US" dirty="0" smtClean="0"/>
            </a:br>
            <a:endParaRPr lang="en-US" dirty="0" smtClean="0"/>
          </a:p>
          <a:p>
            <a:r>
              <a:rPr lang="en-US" dirty="0" smtClean="0">
                <a:solidFill>
                  <a:srgbClr val="000000"/>
                </a:solidFill>
              </a:rPr>
              <a:t>Colorado statute defines student engagement as: </a:t>
            </a:r>
            <a:r>
              <a:rPr lang="en-US" dirty="0"/>
              <a:t>“</a:t>
            </a:r>
            <a:r>
              <a:rPr lang="en-US" b="1" dirty="0"/>
              <a:t>a student's sense of belonging, safety, and involvement in school that leads to academic achievement, regular school attendance, and graduation</a:t>
            </a:r>
            <a:r>
              <a:rPr lang="en-US" dirty="0"/>
              <a:t>,” (</a:t>
            </a:r>
            <a:r>
              <a:rPr lang="en-US" i="1" dirty="0"/>
              <a:t>CRS 22-14-102(13</a:t>
            </a:r>
            <a:r>
              <a:rPr lang="en-US" i="1" dirty="0" smtClean="0"/>
              <a:t>)).</a:t>
            </a:r>
            <a:br>
              <a:rPr lang="en-US" i="1" dirty="0" smtClean="0"/>
            </a:br>
            <a:endParaRPr lang="en-US" i="1" dirty="0" smtClean="0"/>
          </a:p>
          <a:p>
            <a:r>
              <a:rPr lang="en-US" i="1" dirty="0" smtClean="0"/>
              <a:t>Student engagement is visible in the quality of students’ interactions with peers and adults as they engage in learning activities and academic tasks.  </a:t>
            </a:r>
            <a:endParaRPr lang="en-US" dirty="0"/>
          </a:p>
        </p:txBody>
      </p:sp>
    </p:spTree>
    <p:extLst>
      <p:ext uri="{BB962C8B-B14F-4D97-AF65-F5344CB8AC3E}">
        <p14:creationId xmlns:p14="http://schemas.microsoft.com/office/powerpoint/2010/main" val="1477194381"/>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Dimensions of Student Engagement</a:t>
            </a:r>
            <a:endParaRPr lang="en-US" dirty="0"/>
          </a:p>
        </p:txBody>
      </p:sp>
      <p:sp>
        <p:nvSpPr>
          <p:cNvPr id="3" name="Content Placeholder 2"/>
          <p:cNvSpPr>
            <a:spLocks noGrp="1"/>
          </p:cNvSpPr>
          <p:nvPr>
            <p:ph idx="1"/>
          </p:nvPr>
        </p:nvSpPr>
        <p:spPr>
          <a:xfrm>
            <a:off x="380999" y="1719071"/>
            <a:ext cx="8407893" cy="4836108"/>
          </a:xfrm>
        </p:spPr>
        <p:txBody>
          <a:bodyPr>
            <a:normAutofit fontScale="85000" lnSpcReduction="20000"/>
          </a:bodyPr>
          <a:lstStyle/>
          <a:p>
            <a:pPr>
              <a:spcBef>
                <a:spcPts val="1800"/>
              </a:spcBef>
            </a:pPr>
            <a:r>
              <a:rPr lang="en-US" dirty="0" smtClean="0"/>
              <a:t>Behavioral</a:t>
            </a:r>
            <a:r>
              <a:rPr lang="en-US" b="0" dirty="0" smtClean="0"/>
              <a:t> – involvement in academic, social, and extracurricular  activities (positive conduct, absence of disruptive behavior, participation in learning tasks).</a:t>
            </a:r>
          </a:p>
          <a:p>
            <a:pPr>
              <a:spcBef>
                <a:spcPts val="1800"/>
              </a:spcBef>
            </a:pPr>
            <a:r>
              <a:rPr lang="en-US" dirty="0" smtClean="0"/>
              <a:t>Emotional</a:t>
            </a:r>
            <a:r>
              <a:rPr lang="en-US" b="0" dirty="0" smtClean="0"/>
              <a:t> – positive and negative reactions to teachers, classmates and school/school activities (sense of belonging, enjoyment or attachment to school).</a:t>
            </a:r>
          </a:p>
          <a:p>
            <a:pPr>
              <a:spcBef>
                <a:spcPts val="1800"/>
              </a:spcBef>
            </a:pPr>
            <a:r>
              <a:rPr lang="en-US" dirty="0" smtClean="0"/>
              <a:t>Cognitive </a:t>
            </a:r>
            <a:r>
              <a:rPr lang="en-US" b="0" dirty="0" smtClean="0"/>
              <a:t>– </a:t>
            </a:r>
            <a:r>
              <a:rPr lang="en-US" b="0" dirty="0"/>
              <a:t>mental efforts directed toward learning, use of self-regulated strategies to learn and master </a:t>
            </a:r>
            <a:r>
              <a:rPr lang="en-US" b="0" dirty="0" smtClean="0"/>
              <a:t>complex concepts </a:t>
            </a:r>
            <a:r>
              <a:rPr lang="en-US" b="0" dirty="0"/>
              <a:t>and </a:t>
            </a:r>
            <a:r>
              <a:rPr lang="en-US" b="0" dirty="0" smtClean="0"/>
              <a:t>difficult skills (investment in learning, perseverance in the face of challenge).</a:t>
            </a:r>
          </a:p>
          <a:p>
            <a:pPr marL="274320" lvl="1" indent="0">
              <a:buNone/>
            </a:pPr>
            <a:r>
              <a:rPr lang="en-US" dirty="0" smtClean="0"/>
              <a:t/>
            </a:r>
            <a:br>
              <a:rPr lang="en-US" dirty="0" smtClean="0"/>
            </a:br>
            <a:r>
              <a:rPr lang="en-US" dirty="0" smtClean="0"/>
              <a:t>(</a:t>
            </a:r>
            <a:r>
              <a:rPr lang="en-US" dirty="0" err="1"/>
              <a:t>Fredricks</a:t>
            </a:r>
            <a:r>
              <a:rPr lang="en-US" dirty="0"/>
              <a:t>, </a:t>
            </a:r>
            <a:r>
              <a:rPr lang="en-US" dirty="0" err="1"/>
              <a:t>Blumenfeld</a:t>
            </a:r>
            <a:r>
              <a:rPr lang="en-US" dirty="0"/>
              <a:t>, </a:t>
            </a:r>
            <a:r>
              <a:rPr lang="en-US" dirty="0" smtClean="0"/>
              <a:t>&amp; </a:t>
            </a:r>
            <a:r>
              <a:rPr lang="en-US" dirty="0"/>
              <a:t>Paris, 2004, p. </a:t>
            </a:r>
            <a:r>
              <a:rPr lang="en-US" dirty="0" smtClean="0"/>
              <a:t>25)</a:t>
            </a:r>
          </a:p>
          <a:p>
            <a:pPr marL="0" indent="0">
              <a:buNone/>
            </a:pPr>
            <a:endParaRPr lang="en-US" b="0" dirty="0" smtClean="0"/>
          </a:p>
          <a:p>
            <a:pPr marL="0" indent="0">
              <a:buNone/>
            </a:pPr>
            <a:r>
              <a:rPr lang="en-US" b="0" dirty="0" smtClean="0"/>
              <a:t>Note: Cognitive </a:t>
            </a:r>
            <a:r>
              <a:rPr lang="en-US" b="0" dirty="0"/>
              <a:t>Engagement can be considered evidence of </a:t>
            </a:r>
            <a:r>
              <a:rPr lang="en-US" b="0" dirty="0" smtClean="0"/>
              <a:t>student motivation </a:t>
            </a:r>
            <a:r>
              <a:rPr lang="en-US" b="0" dirty="0"/>
              <a:t>for </a:t>
            </a:r>
            <a:r>
              <a:rPr lang="en-US" b="0" dirty="0" smtClean="0"/>
              <a:t>learning.</a:t>
            </a:r>
            <a:endParaRPr lang="en-US" b="0" dirty="0"/>
          </a:p>
          <a:p>
            <a:pPr marL="274320" lvl="1" indent="0">
              <a:buNone/>
            </a:pPr>
            <a:endParaRPr lang="en-US" dirty="0"/>
          </a:p>
        </p:txBody>
      </p:sp>
    </p:spTree>
    <p:extLst>
      <p:ext uri="{BB962C8B-B14F-4D97-AF65-F5344CB8AC3E}">
        <p14:creationId xmlns:p14="http://schemas.microsoft.com/office/powerpoint/2010/main" val="3732348770"/>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dirty="0"/>
              <a:t>Concepts</a:t>
            </a:r>
          </a:p>
        </p:txBody>
      </p:sp>
      <p:sp>
        <p:nvSpPr>
          <p:cNvPr id="4" name="Rectangle 3"/>
          <p:cNvSpPr/>
          <p:nvPr/>
        </p:nvSpPr>
        <p:spPr>
          <a:xfrm rot="1404860">
            <a:off x="2722601" y="2738461"/>
            <a:ext cx="6446124" cy="646331"/>
          </a:xfrm>
          <a:prstGeom prst="rect">
            <a:avLst/>
          </a:prstGeom>
          <a:noFill/>
        </p:spPr>
        <p:txBody>
          <a:bodyPr wrap="none" lIns="91440" tIns="45720" rIns="91440" bIns="45720">
            <a:spAutoFit/>
          </a:bodyPr>
          <a:lstStyle/>
          <a:p>
            <a:pPr algn="ctr"/>
            <a:r>
              <a:rPr lang="en-US" sz="3600" b="1" dirty="0">
                <a:ln/>
                <a:solidFill>
                  <a:schemeClr val="accent3"/>
                </a:solidFill>
              </a:rPr>
              <a:t>Student  Motivation for Learning</a:t>
            </a:r>
          </a:p>
        </p:txBody>
      </p:sp>
      <p:sp>
        <p:nvSpPr>
          <p:cNvPr id="5" name="Rectangle 4"/>
          <p:cNvSpPr/>
          <p:nvPr/>
        </p:nvSpPr>
        <p:spPr>
          <a:xfrm rot="874699">
            <a:off x="739943" y="5070253"/>
            <a:ext cx="3420102"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Self-Regulation</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Rectangle 5"/>
          <p:cNvSpPr/>
          <p:nvPr/>
        </p:nvSpPr>
        <p:spPr>
          <a:xfrm>
            <a:off x="705910" y="3625662"/>
            <a:ext cx="4612417"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tx2">
                    <a:lumMod val="75000"/>
                  </a:schemeClr>
                </a:solidFill>
              </a:rPr>
              <a:t>Student Engagement</a:t>
            </a:r>
            <a:endParaRPr lang="en-US" sz="4000" b="1" dirty="0">
              <a:ln/>
              <a:solidFill>
                <a:schemeClr val="tx2">
                  <a:lumMod val="75000"/>
                </a:schemeClr>
              </a:solidFill>
            </a:endParaRPr>
          </a:p>
        </p:txBody>
      </p:sp>
      <p:sp>
        <p:nvSpPr>
          <p:cNvPr id="7" name="Rectangle 6"/>
          <p:cNvSpPr/>
          <p:nvPr/>
        </p:nvSpPr>
        <p:spPr>
          <a:xfrm rot="20297739">
            <a:off x="4856830" y="5032563"/>
            <a:ext cx="3679469" cy="707886"/>
          </a:xfrm>
          <a:prstGeom prst="rect">
            <a:avLst/>
          </a:prstGeom>
          <a:noFill/>
        </p:spPr>
        <p:txBody>
          <a:bodyPr wrap="none" lIns="91440" tIns="45720" rIns="91440" bIns="45720">
            <a:spAutoFit/>
          </a:bodyP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Growth Mindset</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Rectangle 7"/>
          <p:cNvSpPr/>
          <p:nvPr/>
        </p:nvSpPr>
        <p:spPr>
          <a:xfrm>
            <a:off x="748562" y="1942103"/>
            <a:ext cx="998991"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Grit</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95176806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03238"/>
            <a:ext cx="8229600" cy="868362"/>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Materials</a:t>
            </a:r>
          </a:p>
        </p:txBody>
      </p:sp>
      <p:pic>
        <p:nvPicPr>
          <p:cNvPr id="22531" name="Picture 3" descr="MCj03256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3300" y="1905000"/>
            <a:ext cx="71501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397360"/>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student engagement matter?</a:t>
            </a:r>
            <a:endParaRPr lang="en-US" dirty="0"/>
          </a:p>
        </p:txBody>
      </p:sp>
      <p:sp>
        <p:nvSpPr>
          <p:cNvPr id="3" name="Content Placeholder 2"/>
          <p:cNvSpPr>
            <a:spLocks noGrp="1"/>
          </p:cNvSpPr>
          <p:nvPr>
            <p:ph idx="1"/>
          </p:nvPr>
        </p:nvSpPr>
        <p:spPr>
          <a:xfrm>
            <a:off x="380999" y="2137557"/>
            <a:ext cx="8407893" cy="3988921"/>
          </a:xfrm>
        </p:spPr>
        <p:txBody>
          <a:bodyPr/>
          <a:lstStyle/>
          <a:p>
            <a:pPr>
              <a:spcBef>
                <a:spcPts val="1800"/>
              </a:spcBef>
            </a:pPr>
            <a:r>
              <a:rPr lang="en-US" b="0" dirty="0" smtClean="0"/>
              <a:t>Students must engage for learning to occur.</a:t>
            </a:r>
          </a:p>
          <a:p>
            <a:pPr>
              <a:spcBef>
                <a:spcPts val="1800"/>
              </a:spcBef>
            </a:pPr>
            <a:r>
              <a:rPr lang="en-US" b="0" dirty="0" smtClean="0"/>
              <a:t>Student engagement correlates with measures of student learning/performance.</a:t>
            </a:r>
          </a:p>
          <a:p>
            <a:pPr>
              <a:spcBef>
                <a:spcPts val="1800"/>
              </a:spcBef>
            </a:pPr>
            <a:r>
              <a:rPr lang="en-US" b="0" dirty="0" smtClean="0"/>
              <a:t>Student disengagement has been directly linked to student decisions to drop-out of school.</a:t>
            </a:r>
          </a:p>
          <a:p>
            <a:pPr>
              <a:spcBef>
                <a:spcPts val="1800"/>
              </a:spcBef>
            </a:pPr>
            <a:r>
              <a:rPr lang="en-US" b="0" dirty="0" smtClean="0"/>
              <a:t>Student engagement is something educators and schools can influence.</a:t>
            </a:r>
            <a:endParaRPr lang="en-US" b="0" dirty="0"/>
          </a:p>
        </p:txBody>
      </p:sp>
    </p:spTree>
    <p:extLst>
      <p:ext uri="{BB962C8B-B14F-4D97-AF65-F5344CB8AC3E}">
        <p14:creationId xmlns:p14="http://schemas.microsoft.com/office/powerpoint/2010/main" val="20935709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Is </a:t>
            </a:r>
            <a:r>
              <a:rPr lang="en-US" dirty="0"/>
              <a:t>student engagement included in your school/district </a:t>
            </a:r>
            <a:r>
              <a:rPr lang="en-US" dirty="0" smtClean="0"/>
              <a:t>Unified Improvement Plan (UIP)?</a:t>
            </a:r>
            <a:endParaRPr lang="en-US" dirty="0"/>
          </a:p>
          <a:p>
            <a:pPr>
              <a:spcBef>
                <a:spcPts val="1800"/>
              </a:spcBef>
            </a:pPr>
            <a:r>
              <a:rPr lang="en-US" dirty="0" smtClean="0"/>
              <a:t>How could student engagement be included in your UIP?</a:t>
            </a:r>
            <a:endParaRPr lang="en-US" dirty="0"/>
          </a:p>
          <a:p>
            <a:pPr lvl="1">
              <a:spcBef>
                <a:spcPts val="1800"/>
              </a:spcBef>
            </a:pPr>
            <a:r>
              <a:rPr lang="en-US" dirty="0" smtClean="0"/>
              <a:t>For Alternative Education Campuses (schools): as a </a:t>
            </a:r>
            <a:r>
              <a:rPr lang="en-US" dirty="0"/>
              <a:t>priority performance </a:t>
            </a:r>
            <a:r>
              <a:rPr lang="en-US" dirty="0" smtClean="0"/>
              <a:t>challenge.</a:t>
            </a:r>
            <a:endParaRPr lang="en-US" dirty="0"/>
          </a:p>
          <a:p>
            <a:pPr lvl="1">
              <a:spcBef>
                <a:spcPts val="1800"/>
              </a:spcBef>
            </a:pPr>
            <a:r>
              <a:rPr lang="en-US" dirty="0"/>
              <a:t>Non-AEC Schools and </a:t>
            </a:r>
            <a:r>
              <a:rPr lang="en-US" dirty="0" smtClean="0"/>
              <a:t>Districts:</a:t>
            </a:r>
            <a:endParaRPr lang="en-US" dirty="0"/>
          </a:p>
          <a:p>
            <a:pPr lvl="2">
              <a:spcBef>
                <a:spcPts val="1800"/>
              </a:spcBef>
            </a:pPr>
            <a:r>
              <a:rPr lang="en-US" dirty="0" smtClean="0"/>
              <a:t>As </a:t>
            </a:r>
            <a:r>
              <a:rPr lang="en-US" dirty="0"/>
              <a:t>a root cause of performance </a:t>
            </a:r>
            <a:r>
              <a:rPr lang="en-US" dirty="0" smtClean="0"/>
              <a:t>challenges</a:t>
            </a:r>
            <a:endParaRPr lang="en-US" dirty="0"/>
          </a:p>
          <a:p>
            <a:pPr lvl="2">
              <a:spcBef>
                <a:spcPts val="1800"/>
              </a:spcBef>
            </a:pPr>
            <a:r>
              <a:rPr lang="en-US" dirty="0" smtClean="0"/>
              <a:t>As the focus of action steps</a:t>
            </a:r>
            <a:endParaRPr lang="en-US" dirty="0"/>
          </a:p>
          <a:p>
            <a:endParaRPr lang="en-US" dirty="0"/>
          </a:p>
        </p:txBody>
      </p:sp>
      <p:sp>
        <p:nvSpPr>
          <p:cNvPr id="3" name="Title 2"/>
          <p:cNvSpPr>
            <a:spLocks noGrp="1"/>
          </p:cNvSpPr>
          <p:nvPr>
            <p:ph type="title"/>
          </p:nvPr>
        </p:nvSpPr>
        <p:spPr/>
        <p:txBody>
          <a:bodyPr/>
          <a:lstStyle/>
          <a:p>
            <a:r>
              <a:rPr lang="en-US" dirty="0" smtClean="0"/>
              <a:t>Are you thinking about student engagement as part of planning?</a:t>
            </a:r>
            <a:endParaRPr lang="en-US" dirty="0"/>
          </a:p>
        </p:txBody>
      </p:sp>
    </p:spTree>
    <p:extLst>
      <p:ext uri="{BB962C8B-B14F-4D97-AF65-F5344CB8AC3E}">
        <p14:creationId xmlns:p14="http://schemas.microsoft.com/office/powerpoint/2010/main" val="15358901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24333"/>
            <a:ext cx="8407893" cy="4202145"/>
          </a:xfrm>
        </p:spPr>
        <p:txBody>
          <a:bodyPr/>
          <a:lstStyle/>
          <a:p>
            <a:pPr>
              <a:spcBef>
                <a:spcPts val="1800"/>
              </a:spcBef>
            </a:pPr>
            <a:r>
              <a:rPr lang="en-US" b="0" dirty="0" smtClean="0"/>
              <a:t>To determine </a:t>
            </a:r>
            <a:r>
              <a:rPr lang="en-US" b="0" dirty="0"/>
              <a:t>if student engagement is a challenge for our </a:t>
            </a:r>
            <a:r>
              <a:rPr lang="en-US" b="0" dirty="0" smtClean="0"/>
              <a:t>school/district.</a:t>
            </a:r>
          </a:p>
          <a:p>
            <a:pPr>
              <a:spcBef>
                <a:spcPts val="1800"/>
              </a:spcBef>
            </a:pPr>
            <a:r>
              <a:rPr lang="en-US" b="0" dirty="0" smtClean="0"/>
              <a:t>If student engagement is a challenge, to determine which dimension(s) need improvement, so we can select associated strategies/actions to increase student engagement.</a:t>
            </a:r>
            <a:endParaRPr lang="en-US" b="0" dirty="0"/>
          </a:p>
          <a:p>
            <a:pPr>
              <a:spcBef>
                <a:spcPts val="1800"/>
              </a:spcBef>
            </a:pPr>
            <a:r>
              <a:rPr lang="en-US" b="0" dirty="0" smtClean="0"/>
              <a:t>To determine </a:t>
            </a:r>
            <a:r>
              <a:rPr lang="en-US" b="0" dirty="0"/>
              <a:t>if student engagement is improving (when we </a:t>
            </a:r>
            <a:r>
              <a:rPr lang="en-US" b="0" dirty="0" smtClean="0"/>
              <a:t>take actions to improve </a:t>
            </a:r>
            <a:r>
              <a:rPr lang="en-US" b="0" dirty="0"/>
              <a:t>it</a:t>
            </a:r>
            <a:r>
              <a:rPr lang="en-US" b="0" dirty="0" smtClean="0"/>
              <a:t>).</a:t>
            </a:r>
          </a:p>
          <a:p>
            <a:pPr marL="45720" indent="0">
              <a:spcBef>
                <a:spcPts val="1800"/>
              </a:spcBef>
              <a:buNone/>
            </a:pPr>
            <a:endParaRPr lang="en-US" dirty="0"/>
          </a:p>
          <a:p>
            <a:pPr marL="45720" indent="0">
              <a:spcBef>
                <a:spcPts val="1800"/>
              </a:spcBef>
              <a:buNone/>
            </a:pPr>
            <a:endParaRPr lang="en-US" dirty="0" smtClean="0"/>
          </a:p>
        </p:txBody>
      </p:sp>
      <p:sp>
        <p:nvSpPr>
          <p:cNvPr id="3" name="Title 2"/>
          <p:cNvSpPr>
            <a:spLocks noGrp="1"/>
          </p:cNvSpPr>
          <p:nvPr>
            <p:ph type="title"/>
          </p:nvPr>
        </p:nvSpPr>
        <p:spPr/>
        <p:txBody>
          <a:bodyPr/>
          <a:lstStyle/>
          <a:p>
            <a:r>
              <a:rPr lang="en-US" dirty="0" smtClean="0"/>
              <a:t>Why measure student engagement?</a:t>
            </a:r>
            <a:endParaRPr lang="en-US" dirty="0"/>
          </a:p>
        </p:txBody>
      </p:sp>
    </p:spTree>
    <p:extLst>
      <p:ext uri="{BB962C8B-B14F-4D97-AF65-F5344CB8AC3E}">
        <p14:creationId xmlns:p14="http://schemas.microsoft.com/office/powerpoint/2010/main" val="608549654"/>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24233"/>
          </a:xfrm>
        </p:spPr>
        <p:txBody>
          <a:bodyPr/>
          <a:lstStyle/>
          <a:p>
            <a:pPr>
              <a:spcBef>
                <a:spcPts val="1800"/>
              </a:spcBef>
            </a:pPr>
            <a:r>
              <a:rPr lang="en-US" dirty="0" smtClean="0"/>
              <a:t>Educators have a basic sense of which and to what degree students are engaged in learning activity:</a:t>
            </a:r>
          </a:p>
          <a:p>
            <a:pPr lvl="1">
              <a:spcBef>
                <a:spcPts val="1800"/>
              </a:spcBef>
            </a:pPr>
            <a:r>
              <a:rPr lang="en-US" dirty="0" smtClean="0">
                <a:sym typeface="Wingdings" panose="05000000000000000000" pitchFamily="2" charset="2"/>
              </a:rPr>
              <a:t>Informal checks -&gt; just-in-time adjustments</a:t>
            </a:r>
            <a:r>
              <a:rPr lang="en-US" dirty="0" smtClean="0"/>
              <a:t>.</a:t>
            </a:r>
          </a:p>
          <a:p>
            <a:pPr>
              <a:spcBef>
                <a:spcPts val="1800"/>
              </a:spcBef>
            </a:pPr>
            <a:r>
              <a:rPr lang="en-US" dirty="0" smtClean="0"/>
              <a:t>Going </a:t>
            </a:r>
            <a:r>
              <a:rPr lang="en-US" dirty="0"/>
              <a:t>beyond </a:t>
            </a:r>
            <a:r>
              <a:rPr lang="en-US" dirty="0" smtClean="0"/>
              <a:t>informal checks to capture and record data about student engagement, helps . . .</a:t>
            </a:r>
          </a:p>
          <a:p>
            <a:pPr lvl="1">
              <a:spcBef>
                <a:spcPts val="1800"/>
              </a:spcBef>
            </a:pPr>
            <a:r>
              <a:rPr lang="en-US" dirty="0" smtClean="0"/>
              <a:t>Identify patterns across students, classrooms, schools or the entire district.</a:t>
            </a:r>
          </a:p>
          <a:p>
            <a:pPr lvl="1">
              <a:spcBef>
                <a:spcPts val="1800"/>
              </a:spcBef>
            </a:pPr>
            <a:r>
              <a:rPr lang="en-US" dirty="0" smtClean="0"/>
              <a:t>Reveal presence/absence of different dimensions of student engagement.</a:t>
            </a:r>
          </a:p>
          <a:p>
            <a:pPr lvl="1">
              <a:spcBef>
                <a:spcPts val="1800"/>
              </a:spcBef>
            </a:pPr>
            <a:r>
              <a:rPr lang="en-US" dirty="0" smtClean="0"/>
              <a:t>Determine if more systematic action is needed.</a:t>
            </a:r>
          </a:p>
          <a:p>
            <a:pPr lvl="1">
              <a:spcBef>
                <a:spcPts val="1800"/>
              </a:spcBef>
            </a:pPr>
            <a:endParaRPr lang="en-US" dirty="0" smtClean="0"/>
          </a:p>
          <a:p>
            <a:pPr>
              <a:spcBef>
                <a:spcPts val="1800"/>
              </a:spcBef>
            </a:pPr>
            <a:endParaRPr lang="en-US" dirty="0" smtClean="0"/>
          </a:p>
          <a:p>
            <a:pPr lvl="1">
              <a:spcBef>
                <a:spcPts val="1800"/>
              </a:spcBef>
            </a:pPr>
            <a:endParaRPr lang="en-US" dirty="0" smtClean="0"/>
          </a:p>
          <a:p>
            <a:pPr>
              <a:spcBef>
                <a:spcPts val="1800"/>
              </a:spcBef>
            </a:pPr>
            <a:endParaRPr lang="en-US" dirty="0" smtClean="0"/>
          </a:p>
          <a:p>
            <a:pPr>
              <a:spcBef>
                <a:spcPts val="1800"/>
              </a:spcBef>
            </a:pP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Why formalize measures of student engagement</a:t>
            </a:r>
            <a:endParaRPr lang="en-US" dirty="0"/>
          </a:p>
        </p:txBody>
      </p:sp>
    </p:spTree>
    <p:extLst>
      <p:ext uri="{BB962C8B-B14F-4D97-AF65-F5344CB8AC3E}">
        <p14:creationId xmlns:p14="http://schemas.microsoft.com/office/powerpoint/2010/main" val="3669743156"/>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Student Engagement</a:t>
            </a:r>
            <a:endParaRPr lang="en-US" dirty="0"/>
          </a:p>
        </p:txBody>
      </p:sp>
      <p:sp>
        <p:nvSpPr>
          <p:cNvPr id="4" name="Content Placeholder 1"/>
          <p:cNvSpPr txBox="1">
            <a:spLocks/>
          </p:cNvSpPr>
          <p:nvPr/>
        </p:nvSpPr>
        <p:spPr>
          <a:xfrm>
            <a:off x="359227" y="1447800"/>
            <a:ext cx="8407893" cy="4978812"/>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spcBef>
                <a:spcPts val="1200"/>
              </a:spcBef>
              <a:buFont typeface="+mj-lt"/>
              <a:buAutoNum type="arabicPeriod"/>
            </a:pPr>
            <a:r>
              <a:rPr lang="en-US" dirty="0" smtClean="0"/>
              <a:t>Determine your purpose(s) and how you will use the student engagement results.</a:t>
            </a:r>
          </a:p>
          <a:p>
            <a:pPr>
              <a:spcBef>
                <a:spcPts val="1200"/>
              </a:spcBef>
              <a:buFont typeface="+mj-lt"/>
              <a:buAutoNum type="arabicPeriod"/>
            </a:pPr>
            <a:r>
              <a:rPr lang="en-US" dirty="0" smtClean="0"/>
              <a:t>Clarify what you want to measure:</a:t>
            </a:r>
          </a:p>
          <a:p>
            <a:pPr lvl="1">
              <a:spcBef>
                <a:spcPts val="600"/>
              </a:spcBef>
            </a:pPr>
            <a:r>
              <a:rPr lang="en-US" dirty="0" smtClean="0"/>
              <a:t>Which dimension(s) of student engagement: behavioral, emotional, cognitive.</a:t>
            </a:r>
          </a:p>
          <a:p>
            <a:pPr lvl="1">
              <a:spcBef>
                <a:spcPts val="600"/>
              </a:spcBef>
            </a:pPr>
            <a:r>
              <a:rPr lang="en-US" dirty="0" smtClean="0"/>
              <a:t>Remember cognitive engagement is most closely associated with motivation for learning. </a:t>
            </a:r>
          </a:p>
          <a:p>
            <a:pPr>
              <a:spcBef>
                <a:spcPts val="1200"/>
              </a:spcBef>
              <a:buFont typeface="+mj-lt"/>
              <a:buAutoNum type="arabicPeriod"/>
            </a:pPr>
            <a:r>
              <a:rPr lang="en-US" dirty="0" smtClean="0"/>
              <a:t>Collect</a:t>
            </a:r>
            <a:r>
              <a:rPr lang="en-US" dirty="0"/>
              <a:t> </a:t>
            </a:r>
            <a:r>
              <a:rPr lang="en-US" dirty="0" smtClean="0"/>
              <a:t>data about student engagement:</a:t>
            </a:r>
          </a:p>
          <a:p>
            <a:pPr lvl="1">
              <a:spcBef>
                <a:spcPts val="600"/>
              </a:spcBef>
            </a:pPr>
            <a:r>
              <a:rPr lang="en-US" dirty="0" smtClean="0"/>
              <a:t>Use high quality tools (instruments or measures).</a:t>
            </a:r>
          </a:p>
          <a:p>
            <a:pPr lvl="1">
              <a:spcBef>
                <a:spcPts val="600"/>
              </a:spcBef>
            </a:pPr>
            <a:r>
              <a:rPr lang="en-US" dirty="0" smtClean="0"/>
              <a:t>Verify the quality of the measure/instrument.</a:t>
            </a:r>
          </a:p>
          <a:p>
            <a:pPr>
              <a:spcBef>
                <a:spcPts val="1200"/>
              </a:spcBef>
              <a:buFont typeface="+mj-lt"/>
              <a:buAutoNum type="arabicPeriod"/>
            </a:pPr>
            <a:r>
              <a:rPr lang="en-US" dirty="0" smtClean="0"/>
              <a:t>Clarify what scores/data points will be generated and how to interpret them.</a:t>
            </a:r>
          </a:p>
          <a:p>
            <a:endParaRPr lang="en-US" dirty="0" smtClean="0"/>
          </a:p>
          <a:p>
            <a:pPr lvl="1"/>
            <a:endParaRPr lang="en-US" dirty="0"/>
          </a:p>
        </p:txBody>
      </p:sp>
    </p:spTree>
    <p:extLst>
      <p:ext uri="{BB962C8B-B14F-4D97-AF65-F5344CB8AC3E}">
        <p14:creationId xmlns:p14="http://schemas.microsoft.com/office/powerpoint/2010/main" val="1459230569"/>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800"/>
              </a:spcBef>
            </a:pPr>
            <a:r>
              <a:rPr lang="en-US" dirty="0"/>
              <a:t>To determine if student engagement is a challenge for our school/district.</a:t>
            </a:r>
          </a:p>
          <a:p>
            <a:pPr>
              <a:spcBef>
                <a:spcPts val="1800"/>
              </a:spcBef>
            </a:pPr>
            <a:r>
              <a:rPr lang="en-US" dirty="0"/>
              <a:t>If student engagement is a challenge, to determine which dimension(s) of </a:t>
            </a:r>
            <a:r>
              <a:rPr lang="en-US" dirty="0" smtClean="0"/>
              <a:t>student engagement </a:t>
            </a:r>
            <a:r>
              <a:rPr lang="en-US" dirty="0"/>
              <a:t>need improvement, so we can select </a:t>
            </a:r>
            <a:r>
              <a:rPr lang="en-US" dirty="0" smtClean="0"/>
              <a:t>appropriate </a:t>
            </a:r>
            <a:r>
              <a:rPr lang="en-US" dirty="0"/>
              <a:t>strategies/actions to increase student engagement.</a:t>
            </a:r>
          </a:p>
          <a:p>
            <a:pPr>
              <a:spcBef>
                <a:spcPts val="1800"/>
              </a:spcBef>
            </a:pPr>
            <a:r>
              <a:rPr lang="en-US" dirty="0"/>
              <a:t>To determine if student engagement is improving (when we take actions to improve it</a:t>
            </a:r>
            <a:r>
              <a:rPr lang="en-US" dirty="0" smtClean="0"/>
              <a:t>).</a:t>
            </a:r>
            <a:endParaRPr lang="en-US" dirty="0"/>
          </a:p>
        </p:txBody>
      </p:sp>
      <p:sp>
        <p:nvSpPr>
          <p:cNvPr id="4" name="Title 3"/>
          <p:cNvSpPr>
            <a:spLocks noGrp="1"/>
          </p:cNvSpPr>
          <p:nvPr>
            <p:ph type="title"/>
          </p:nvPr>
        </p:nvSpPr>
        <p:spPr/>
        <p:txBody>
          <a:bodyPr/>
          <a:lstStyle/>
          <a:p>
            <a:r>
              <a:rPr lang="en-US" dirty="0" smtClean="0"/>
              <a:t>Using Student Engagement Data</a:t>
            </a:r>
            <a:endParaRPr lang="en-US" dirty="0"/>
          </a:p>
        </p:txBody>
      </p:sp>
    </p:spTree>
    <p:extLst>
      <p:ext uri="{BB962C8B-B14F-4D97-AF65-F5344CB8AC3E}">
        <p14:creationId xmlns:p14="http://schemas.microsoft.com/office/powerpoint/2010/main" val="489662799"/>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Check-in</a:t>
            </a:r>
          </a:p>
          <a:p>
            <a:r>
              <a:rPr lang="en-US" b="0" dirty="0" smtClean="0"/>
              <a:t>What purpose(s) do you have for measuring student engagement?</a:t>
            </a:r>
          </a:p>
          <a:p>
            <a:r>
              <a:rPr lang="en-US" b="0" dirty="0" smtClean="0"/>
              <a:t>When would it be most helpful to have student engagement results?</a:t>
            </a:r>
            <a:endParaRPr lang="en-US" b="0" dirty="0"/>
          </a:p>
        </p:txBody>
      </p:sp>
      <p:sp>
        <p:nvSpPr>
          <p:cNvPr id="3" name="Title 2"/>
          <p:cNvSpPr>
            <a:spLocks noGrp="1"/>
          </p:cNvSpPr>
          <p:nvPr>
            <p:ph type="title"/>
          </p:nvPr>
        </p:nvSpPr>
        <p:spPr/>
        <p:txBody>
          <a:bodyPr/>
          <a:lstStyle/>
          <a:p>
            <a:r>
              <a:rPr lang="en-US" dirty="0" smtClean="0"/>
              <a:t>Clarifying your Purpose</a:t>
            </a:r>
            <a:endParaRPr lang="en-US" dirty="0"/>
          </a:p>
        </p:txBody>
      </p:sp>
    </p:spTree>
    <p:extLst>
      <p:ext uri="{BB962C8B-B14F-4D97-AF65-F5344CB8AC3E}">
        <p14:creationId xmlns:p14="http://schemas.microsoft.com/office/powerpoint/2010/main" val="2446261936"/>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32561"/>
            <a:ext cx="8407893" cy="3893918"/>
          </a:xfrm>
        </p:spPr>
        <p:txBody>
          <a:bodyPr/>
          <a:lstStyle/>
          <a:p>
            <a:pPr>
              <a:spcBef>
                <a:spcPts val="1800"/>
              </a:spcBef>
            </a:pPr>
            <a:r>
              <a:rPr lang="en-US" dirty="0" smtClean="0"/>
              <a:t>Student self-report (e.g., student survey)</a:t>
            </a:r>
          </a:p>
          <a:p>
            <a:pPr>
              <a:spcBef>
                <a:spcPts val="1800"/>
              </a:spcBef>
            </a:pPr>
            <a:r>
              <a:rPr lang="en-US" dirty="0" smtClean="0"/>
              <a:t>Teacher Observation/Report </a:t>
            </a:r>
          </a:p>
          <a:p>
            <a:pPr>
              <a:spcBef>
                <a:spcPts val="1800"/>
              </a:spcBef>
            </a:pPr>
            <a:r>
              <a:rPr lang="en-US" dirty="0" smtClean="0"/>
              <a:t>Classroom Observation</a:t>
            </a:r>
          </a:p>
          <a:p>
            <a:pPr>
              <a:spcBef>
                <a:spcPts val="1800"/>
              </a:spcBef>
            </a:pPr>
            <a:r>
              <a:rPr lang="en-US" dirty="0" smtClean="0"/>
              <a:t>Interviews</a:t>
            </a:r>
            <a:endParaRPr lang="en-US" dirty="0"/>
          </a:p>
        </p:txBody>
      </p:sp>
      <p:sp>
        <p:nvSpPr>
          <p:cNvPr id="3" name="Title 2"/>
          <p:cNvSpPr>
            <a:spLocks noGrp="1"/>
          </p:cNvSpPr>
          <p:nvPr>
            <p:ph type="title"/>
          </p:nvPr>
        </p:nvSpPr>
        <p:spPr/>
        <p:txBody>
          <a:bodyPr/>
          <a:lstStyle/>
          <a:p>
            <a:r>
              <a:rPr lang="en-US" dirty="0" smtClean="0"/>
              <a:t>Student Engagement Measures</a:t>
            </a:r>
            <a:endParaRPr lang="en-US" dirty="0"/>
          </a:p>
        </p:txBody>
      </p:sp>
    </p:spTree>
    <p:extLst>
      <p:ext uri="{BB962C8B-B14F-4D97-AF65-F5344CB8AC3E}">
        <p14:creationId xmlns:p14="http://schemas.microsoft.com/office/powerpoint/2010/main" val="2365418953"/>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1800"/>
              </a:spcBef>
              <a:buNone/>
            </a:pPr>
            <a:r>
              <a:rPr lang="en-US" dirty="0" smtClean="0"/>
              <a:t>Whatever measurement tool is used. . .</a:t>
            </a:r>
          </a:p>
          <a:p>
            <a:pPr>
              <a:spcBef>
                <a:spcPts val="1800"/>
              </a:spcBef>
            </a:pPr>
            <a:r>
              <a:rPr lang="en-US" dirty="0" smtClean="0"/>
              <a:t>Clarify which dimension(s) are being measured:</a:t>
            </a:r>
          </a:p>
          <a:p>
            <a:pPr lvl="1">
              <a:spcBef>
                <a:spcPts val="1800"/>
              </a:spcBef>
            </a:pPr>
            <a:r>
              <a:rPr lang="en-US" dirty="0" smtClean="0"/>
              <a:t>Behavioral (student participation, time on task)</a:t>
            </a:r>
          </a:p>
          <a:p>
            <a:pPr lvl="1">
              <a:spcBef>
                <a:spcPts val="1800"/>
              </a:spcBef>
            </a:pPr>
            <a:r>
              <a:rPr lang="en-US" dirty="0" smtClean="0"/>
              <a:t>Emotional (belonging, enjoyment and attachment to school)</a:t>
            </a:r>
          </a:p>
          <a:p>
            <a:pPr lvl="1">
              <a:spcBef>
                <a:spcPts val="1800"/>
              </a:spcBef>
            </a:pPr>
            <a:r>
              <a:rPr lang="en-US" dirty="0" smtClean="0"/>
              <a:t>Cognitive (investment in learning, perseverance in the face of challenge, use of deep rather than superficial learning strategies)</a:t>
            </a:r>
          </a:p>
          <a:p>
            <a:pPr>
              <a:spcBef>
                <a:spcPts val="1800"/>
              </a:spcBef>
            </a:pPr>
            <a:r>
              <a:rPr lang="en-US" dirty="0" smtClean="0"/>
              <a:t>The next three slides include examples of questions that are part of a student self-report survey for each dimension.</a:t>
            </a:r>
          </a:p>
        </p:txBody>
      </p:sp>
      <p:sp>
        <p:nvSpPr>
          <p:cNvPr id="3" name="Title 2"/>
          <p:cNvSpPr>
            <a:spLocks noGrp="1"/>
          </p:cNvSpPr>
          <p:nvPr>
            <p:ph type="title"/>
          </p:nvPr>
        </p:nvSpPr>
        <p:spPr/>
        <p:txBody>
          <a:bodyPr/>
          <a:lstStyle/>
          <a:p>
            <a:r>
              <a:rPr lang="en-US" dirty="0" smtClean="0"/>
              <a:t>Student Engagement Dimension(s)</a:t>
            </a:r>
            <a:endParaRPr lang="en-US" dirty="0"/>
          </a:p>
        </p:txBody>
      </p:sp>
    </p:spTree>
    <p:extLst>
      <p:ext uri="{BB962C8B-B14F-4D97-AF65-F5344CB8AC3E}">
        <p14:creationId xmlns:p14="http://schemas.microsoft.com/office/powerpoint/2010/main" val="172913044"/>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by Dimension of Student Engagement</a:t>
            </a:r>
            <a:endParaRPr lang="en-US" dirty="0"/>
          </a:p>
        </p:txBody>
      </p:sp>
      <p:sp>
        <p:nvSpPr>
          <p:cNvPr id="3" name="Content Placeholder 2"/>
          <p:cNvSpPr>
            <a:spLocks noGrp="1"/>
          </p:cNvSpPr>
          <p:nvPr>
            <p:ph idx="1"/>
          </p:nvPr>
        </p:nvSpPr>
        <p:spPr>
          <a:xfrm>
            <a:off x="457200" y="1676400"/>
            <a:ext cx="8229600" cy="5105400"/>
          </a:xfrm>
        </p:spPr>
        <p:txBody>
          <a:bodyPr>
            <a:normAutofit fontScale="92500" lnSpcReduction="20000"/>
          </a:bodyPr>
          <a:lstStyle/>
          <a:p>
            <a:pPr marL="0" indent="0">
              <a:buNone/>
            </a:pPr>
            <a:r>
              <a:rPr lang="en-US" b="1" dirty="0" smtClean="0"/>
              <a:t>Behavioral</a:t>
            </a:r>
          </a:p>
          <a:p>
            <a:r>
              <a:rPr lang="en-US" dirty="0" smtClean="0"/>
              <a:t>How </a:t>
            </a:r>
            <a:r>
              <a:rPr lang="en-US" dirty="0"/>
              <a:t>often do you come to class unprepared? (homework unfinished, forget to bring books or materials, etc.) </a:t>
            </a:r>
            <a:r>
              <a:rPr lang="en-US" dirty="0" smtClean="0"/>
              <a:t>**</a:t>
            </a:r>
            <a:endParaRPr lang="en-US" dirty="0"/>
          </a:p>
          <a:p>
            <a:r>
              <a:rPr lang="en-US" dirty="0" smtClean="0"/>
              <a:t>How </a:t>
            </a:r>
            <a:r>
              <a:rPr lang="en-US" dirty="0"/>
              <a:t>often do you complete homework on </a:t>
            </a:r>
            <a:r>
              <a:rPr lang="en-US" dirty="0" smtClean="0"/>
              <a:t>time?                                 </a:t>
            </a:r>
            <a:endParaRPr lang="en-US" dirty="0"/>
          </a:p>
          <a:p>
            <a:r>
              <a:rPr lang="en-US" dirty="0" smtClean="0"/>
              <a:t>How </a:t>
            </a:r>
            <a:r>
              <a:rPr lang="en-US" dirty="0"/>
              <a:t>often do you skip classes without permission</a:t>
            </a:r>
            <a:r>
              <a:rPr lang="en-US" dirty="0" smtClean="0"/>
              <a:t>? **</a:t>
            </a:r>
          </a:p>
          <a:p>
            <a:r>
              <a:rPr lang="en-US" dirty="0" smtClean="0"/>
              <a:t>How </a:t>
            </a:r>
            <a:r>
              <a:rPr lang="en-US" dirty="0"/>
              <a:t>often do you actively take part in group (class) discussions? </a:t>
            </a:r>
          </a:p>
          <a:p>
            <a:r>
              <a:rPr lang="en-US" dirty="0" smtClean="0"/>
              <a:t>How </a:t>
            </a:r>
            <a:r>
              <a:rPr lang="en-US" dirty="0"/>
              <a:t>often do you work hard to do well in </a:t>
            </a:r>
            <a:r>
              <a:rPr lang="en-US" dirty="0" smtClean="0"/>
              <a:t>school?</a:t>
            </a:r>
          </a:p>
          <a:p>
            <a:pPr marL="0" indent="0">
              <a:buNone/>
            </a:pPr>
            <a:endParaRPr lang="en-US" dirty="0" smtClean="0"/>
          </a:p>
          <a:p>
            <a:pPr marL="0" indent="0">
              <a:buNone/>
            </a:pPr>
            <a:endParaRPr lang="en-US" dirty="0"/>
          </a:p>
          <a:p>
            <a:pPr marL="0" indent="0">
              <a:buNone/>
            </a:pPr>
            <a:r>
              <a:rPr lang="en-US" dirty="0" smtClean="0"/>
              <a:t>Response categories (Never, Sometimes, Often, Always)</a:t>
            </a:r>
          </a:p>
          <a:p>
            <a:pPr marL="0" indent="0">
              <a:buNone/>
            </a:pPr>
            <a:r>
              <a:rPr lang="en-US" dirty="0" smtClean="0"/>
              <a:t>** opposite</a:t>
            </a:r>
            <a:endParaRPr lang="en-US" dirty="0"/>
          </a:p>
        </p:txBody>
      </p:sp>
    </p:spTree>
    <p:extLst>
      <p:ext uri="{BB962C8B-B14F-4D97-AF65-F5344CB8AC3E}">
        <p14:creationId xmlns:p14="http://schemas.microsoft.com/office/powerpoint/2010/main" val="108383884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990600"/>
            <a:ext cx="7162800" cy="2677656"/>
          </a:xfrm>
          <a:prstGeom prst="rect">
            <a:avLst/>
          </a:prstGeom>
          <a:noFill/>
        </p:spPr>
        <p:txBody>
          <a:bodyPr>
            <a:spAutoFit/>
          </a:bodyPr>
          <a:lstStyle/>
          <a:p>
            <a:pPr>
              <a:defRPr/>
            </a:pPr>
            <a:r>
              <a:rPr lang="en-US" sz="2800" b="1" dirty="0">
                <a:solidFill>
                  <a:schemeClr val="accent1">
                    <a:lumMod val="50000"/>
                  </a:schemeClr>
                </a:solidFill>
                <a:latin typeface="Bradley Hand ITC" pitchFamily="66" charset="0"/>
                <a:ea typeface="ＭＳ Ｐゴシック" charset="-128"/>
              </a:rPr>
              <a:t>The materials used during this session were developed in partnership with the Center for Transforming Learning and Teaching in the School of Education and Human Development at the University of Colorado Denver.</a:t>
            </a:r>
          </a:p>
        </p:txBody>
      </p:sp>
      <p:pic>
        <p:nvPicPr>
          <p:cNvPr id="8195" name="Picture 4" descr="CTLT logo 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5638800"/>
            <a:ext cx="1828800" cy="8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edu_rgb_h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000"/>
            <a:ext cx="1981200" cy="78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24673"/>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by Dimension of Student Engagement</a:t>
            </a:r>
            <a:endParaRPr lang="en-US" dirty="0"/>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smtClean="0"/>
              <a:t>Emotional</a:t>
            </a:r>
          </a:p>
          <a:p>
            <a:r>
              <a:rPr lang="en-US" dirty="0" smtClean="0"/>
              <a:t>I </a:t>
            </a:r>
            <a:r>
              <a:rPr lang="en-US" dirty="0"/>
              <a:t>feel part of my school  </a:t>
            </a:r>
            <a:r>
              <a:rPr lang="en-US" dirty="0" smtClean="0"/>
              <a:t>                                                                            </a:t>
            </a:r>
            <a:endParaRPr lang="en-US" dirty="0"/>
          </a:p>
          <a:p>
            <a:r>
              <a:rPr lang="en-US" dirty="0" smtClean="0"/>
              <a:t>I </a:t>
            </a:r>
            <a:r>
              <a:rPr lang="en-US" dirty="0"/>
              <a:t>care about the school I </a:t>
            </a:r>
            <a:r>
              <a:rPr lang="en-US" dirty="0" smtClean="0"/>
              <a:t>go </a:t>
            </a:r>
            <a:r>
              <a:rPr lang="en-US" dirty="0"/>
              <a:t>to </a:t>
            </a:r>
            <a:endParaRPr lang="en-US" dirty="0" smtClean="0"/>
          </a:p>
          <a:p>
            <a:r>
              <a:rPr lang="en-US" dirty="0" smtClean="0"/>
              <a:t>I </a:t>
            </a:r>
            <a:r>
              <a:rPr lang="en-US" dirty="0"/>
              <a:t>am happy to be at my school      </a:t>
            </a:r>
            <a:r>
              <a:rPr lang="en-US" dirty="0" smtClean="0"/>
              <a:t>                                                                   </a:t>
            </a:r>
            <a:endParaRPr lang="en-US" dirty="0"/>
          </a:p>
          <a:p>
            <a:r>
              <a:rPr lang="en-US" dirty="0" smtClean="0"/>
              <a:t>I </a:t>
            </a:r>
            <a:r>
              <a:rPr lang="en-US" dirty="0"/>
              <a:t>don't find school fun and </a:t>
            </a:r>
            <a:r>
              <a:rPr lang="en-US" dirty="0" smtClean="0"/>
              <a:t>exciting **</a:t>
            </a:r>
            <a:endParaRPr lang="en-US" dirty="0"/>
          </a:p>
          <a:p>
            <a:r>
              <a:rPr lang="en-US" dirty="0" smtClean="0"/>
              <a:t>I </a:t>
            </a:r>
            <a:r>
              <a:rPr lang="en-US" dirty="0"/>
              <a:t>enjoy the classes I am taking</a:t>
            </a:r>
          </a:p>
          <a:p>
            <a:pPr marL="0" indent="0">
              <a:buNone/>
            </a:pPr>
            <a:r>
              <a:rPr lang="en-US" dirty="0" smtClean="0"/>
              <a:t/>
            </a:r>
            <a:br>
              <a:rPr lang="en-US" dirty="0" smtClean="0"/>
            </a:br>
            <a:r>
              <a:rPr lang="en-US" dirty="0" smtClean="0"/>
              <a:t>Response categories (Never, Sometimes, Often, Always)</a:t>
            </a:r>
            <a:br>
              <a:rPr lang="en-US" dirty="0" smtClean="0"/>
            </a:br>
            <a:r>
              <a:rPr lang="en-US" dirty="0" smtClean="0"/>
              <a:t>** Opposite</a:t>
            </a:r>
            <a:endParaRPr lang="en-US" dirty="0"/>
          </a:p>
          <a:p>
            <a:pPr marL="0" indent="0">
              <a:buNone/>
            </a:pPr>
            <a:endParaRPr lang="en-US" dirty="0"/>
          </a:p>
        </p:txBody>
      </p:sp>
    </p:spTree>
    <p:extLst>
      <p:ext uri="{BB962C8B-B14F-4D97-AF65-F5344CB8AC3E}">
        <p14:creationId xmlns:p14="http://schemas.microsoft.com/office/powerpoint/2010/main" val="3415574490"/>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and Dimensions of Student Engagement</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dirty="0" smtClean="0"/>
              <a:t>Cognitive</a:t>
            </a:r>
          </a:p>
          <a:p>
            <a:r>
              <a:rPr lang="en-US" dirty="0"/>
              <a:t>I want to learn as much as I can at school </a:t>
            </a:r>
          </a:p>
          <a:p>
            <a:r>
              <a:rPr lang="en-US" dirty="0" smtClean="0"/>
              <a:t>I </a:t>
            </a:r>
            <a:r>
              <a:rPr lang="en-US" dirty="0"/>
              <a:t>think it is important to make good </a:t>
            </a:r>
            <a:r>
              <a:rPr lang="en-US" dirty="0" smtClean="0"/>
              <a:t>grades</a:t>
            </a:r>
          </a:p>
          <a:p>
            <a:r>
              <a:rPr lang="en-US" dirty="0" smtClean="0"/>
              <a:t>I </a:t>
            </a:r>
            <a:r>
              <a:rPr lang="en-US" dirty="0"/>
              <a:t>think the things I learn at school are </a:t>
            </a:r>
            <a:r>
              <a:rPr lang="en-US" dirty="0" smtClean="0"/>
              <a:t>useful</a:t>
            </a:r>
            <a:endParaRPr lang="en-US" dirty="0"/>
          </a:p>
          <a:p>
            <a:r>
              <a:rPr lang="en-US" dirty="0" smtClean="0"/>
              <a:t>I </a:t>
            </a:r>
            <a:r>
              <a:rPr lang="en-US" dirty="0"/>
              <a:t>think a lot about how to do well in </a:t>
            </a:r>
            <a:r>
              <a:rPr lang="en-US" dirty="0" smtClean="0"/>
              <a:t>school</a:t>
            </a:r>
            <a:endParaRPr lang="en-US" dirty="0"/>
          </a:p>
          <a:p>
            <a:r>
              <a:rPr lang="en-US" dirty="0" smtClean="0"/>
              <a:t>School </a:t>
            </a:r>
            <a:r>
              <a:rPr lang="en-US" dirty="0"/>
              <a:t>is very important for later success </a:t>
            </a:r>
            <a:r>
              <a:rPr lang="en-US" dirty="0" smtClean="0"/>
              <a:t/>
            </a:r>
            <a:br>
              <a:rPr lang="en-US" dirty="0" smtClean="0"/>
            </a:br>
            <a:endParaRPr lang="en-US" dirty="0" smtClean="0"/>
          </a:p>
          <a:p>
            <a:pPr marL="0" indent="0">
              <a:buNone/>
            </a:pPr>
            <a:r>
              <a:rPr lang="en-US" dirty="0" smtClean="0"/>
              <a:t>Response categories (Never, Sometimes, Often, Always)</a:t>
            </a:r>
            <a:r>
              <a:rPr lang="en-US" sz="3000" dirty="0" smtClean="0"/>
              <a:t/>
            </a:r>
            <a:br>
              <a:rPr lang="en-US" sz="3000" dirty="0" smtClean="0"/>
            </a:br>
            <a:endParaRPr lang="en-US" sz="3000" dirty="0"/>
          </a:p>
        </p:txBody>
      </p:sp>
    </p:spTree>
    <p:extLst>
      <p:ext uri="{BB962C8B-B14F-4D97-AF65-F5344CB8AC3E}">
        <p14:creationId xmlns:p14="http://schemas.microsoft.com/office/powerpoint/2010/main" val="1385007767"/>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610600" cy="4407408"/>
          </a:xfrm>
        </p:spPr>
        <p:txBody>
          <a:bodyPr/>
          <a:lstStyle/>
          <a:p>
            <a:pPr>
              <a:spcBef>
                <a:spcPts val="1800"/>
              </a:spcBef>
            </a:pPr>
            <a:r>
              <a:rPr lang="en-US" dirty="0" smtClean="0"/>
              <a:t>Free Resource: “Measuring student engagement in upper elementary through high school: A description of 21 instruments”</a:t>
            </a:r>
          </a:p>
          <a:p>
            <a:pPr>
              <a:spcBef>
                <a:spcPts val="1800"/>
              </a:spcBef>
            </a:pPr>
            <a:r>
              <a:rPr lang="en-US" dirty="0" smtClean="0"/>
              <a:t>Regional Educational Laboratory Southeast</a:t>
            </a:r>
          </a:p>
          <a:p>
            <a:pPr>
              <a:spcBef>
                <a:spcPts val="1800"/>
              </a:spcBef>
            </a:pPr>
            <a:r>
              <a:rPr lang="en-US" dirty="0" smtClean="0"/>
              <a:t>Review of student engagement measures, including:</a:t>
            </a:r>
          </a:p>
          <a:p>
            <a:pPr lvl="1">
              <a:spcBef>
                <a:spcPts val="1800"/>
              </a:spcBef>
            </a:pPr>
            <a:r>
              <a:rPr lang="en-US" dirty="0" smtClean="0"/>
              <a:t>Purpose and Uses – What instruments are available to measure student engagement?</a:t>
            </a:r>
          </a:p>
          <a:p>
            <a:pPr lvl="1">
              <a:spcBef>
                <a:spcPts val="1800"/>
              </a:spcBef>
            </a:pPr>
            <a:r>
              <a:rPr lang="en-US" dirty="0" smtClean="0"/>
              <a:t>Technical Quality – What are the characteristics of each identified measure?</a:t>
            </a:r>
          </a:p>
          <a:p>
            <a:pPr>
              <a:spcBef>
                <a:spcPts val="1800"/>
              </a:spcBef>
            </a:pPr>
            <a:r>
              <a:rPr lang="en-US" dirty="0" smtClean="0"/>
              <a:t>Does not include ratings or recommendations</a:t>
            </a:r>
          </a:p>
          <a:p>
            <a:endParaRPr lang="en-US" dirty="0"/>
          </a:p>
        </p:txBody>
      </p:sp>
      <p:sp>
        <p:nvSpPr>
          <p:cNvPr id="3" name="Title 2"/>
          <p:cNvSpPr>
            <a:spLocks noGrp="1"/>
          </p:cNvSpPr>
          <p:nvPr>
            <p:ph type="title"/>
          </p:nvPr>
        </p:nvSpPr>
        <p:spPr/>
        <p:txBody>
          <a:bodyPr/>
          <a:lstStyle/>
          <a:p>
            <a:r>
              <a:rPr lang="en-US" dirty="0" smtClean="0"/>
              <a:t>Tools for Measuring Student Engagement </a:t>
            </a:r>
            <a:endParaRPr lang="en-US" dirty="0"/>
          </a:p>
        </p:txBody>
      </p:sp>
    </p:spTree>
    <p:extLst>
      <p:ext uri="{BB962C8B-B14F-4D97-AF65-F5344CB8AC3E}">
        <p14:creationId xmlns:p14="http://schemas.microsoft.com/office/powerpoint/2010/main" val="2362386947"/>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65277"/>
            <a:ext cx="8610601" cy="4161201"/>
          </a:xfrm>
        </p:spPr>
        <p:txBody>
          <a:bodyPr/>
          <a:lstStyle/>
          <a:p>
            <a:pPr lvl="0"/>
            <a:r>
              <a:rPr lang="en-US" sz="2800" dirty="0" smtClean="0"/>
              <a:t>Turn to:  “</a:t>
            </a:r>
            <a:r>
              <a:rPr lang="en-US" sz="2800" dirty="0"/>
              <a:t>Student Engagement </a:t>
            </a:r>
            <a:r>
              <a:rPr lang="en-US" sz="2800" dirty="0" smtClean="0"/>
              <a:t>Measures,”  Tools p. 25</a:t>
            </a:r>
          </a:p>
          <a:p>
            <a:pPr>
              <a:spcBef>
                <a:spcPts val="1800"/>
              </a:spcBef>
            </a:pPr>
            <a:r>
              <a:rPr lang="en-US" sz="2800" dirty="0" smtClean="0"/>
              <a:t>Summary of Student Engagement Measures:</a:t>
            </a:r>
          </a:p>
          <a:p>
            <a:pPr lvl="1">
              <a:spcBef>
                <a:spcPts val="1800"/>
              </a:spcBef>
            </a:pPr>
            <a:r>
              <a:rPr lang="en-US" sz="2600" dirty="0" smtClean="0"/>
              <a:t>Developers,</a:t>
            </a:r>
            <a:endParaRPr lang="en-US" sz="2600" dirty="0"/>
          </a:p>
          <a:p>
            <a:pPr lvl="1">
              <a:spcBef>
                <a:spcPts val="1800"/>
              </a:spcBef>
            </a:pPr>
            <a:r>
              <a:rPr lang="en-US" sz="2600" dirty="0" smtClean="0"/>
              <a:t>where to access them, and </a:t>
            </a:r>
          </a:p>
          <a:p>
            <a:pPr lvl="1">
              <a:spcBef>
                <a:spcPts val="1800"/>
              </a:spcBef>
            </a:pPr>
            <a:r>
              <a:rPr lang="en-US" sz="2600" dirty="0" smtClean="0"/>
              <a:t>which dimension(s) of student engagement they measure.</a:t>
            </a:r>
          </a:p>
          <a:p>
            <a:pPr>
              <a:spcBef>
                <a:spcPts val="1800"/>
              </a:spcBef>
            </a:pPr>
            <a:r>
              <a:rPr lang="en-US" sz="2800" dirty="0" smtClean="0"/>
              <a:t>Most are available for free.</a:t>
            </a:r>
            <a:endParaRPr lang="en-US" sz="2800" dirty="0"/>
          </a:p>
        </p:txBody>
      </p:sp>
      <p:sp>
        <p:nvSpPr>
          <p:cNvPr id="3" name="Title 2"/>
          <p:cNvSpPr>
            <a:spLocks noGrp="1"/>
          </p:cNvSpPr>
          <p:nvPr>
            <p:ph type="title"/>
          </p:nvPr>
        </p:nvSpPr>
        <p:spPr/>
        <p:txBody>
          <a:bodyPr/>
          <a:lstStyle/>
          <a:p>
            <a:r>
              <a:rPr lang="en-US" dirty="0" smtClean="0"/>
              <a:t>Summary Table of Student Engagement Measures</a:t>
            </a:r>
            <a:endParaRPr lang="en-US" dirty="0"/>
          </a:p>
        </p:txBody>
      </p:sp>
    </p:spTree>
    <p:extLst>
      <p:ext uri="{BB962C8B-B14F-4D97-AF65-F5344CB8AC3E}">
        <p14:creationId xmlns:p14="http://schemas.microsoft.com/office/powerpoint/2010/main" val="2258696066"/>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We already collect data that seems like it is related to student engagement, can we use it?</a:t>
            </a:r>
          </a:p>
          <a:p>
            <a:pPr>
              <a:spcBef>
                <a:spcPts val="1800"/>
              </a:spcBef>
            </a:pPr>
            <a:r>
              <a:rPr lang="en-US" dirty="0" smtClean="0"/>
              <a:t>Examples:</a:t>
            </a:r>
          </a:p>
          <a:p>
            <a:pPr marL="365760" lvl="1" indent="0">
              <a:spcBef>
                <a:spcPts val="1800"/>
              </a:spcBef>
              <a:buNone/>
            </a:pPr>
            <a:r>
              <a:rPr lang="en-US" dirty="0" smtClean="0"/>
              <a:t>Attendance, Truancy, Student Re-engagement, Returning Students, ICAP completion, discipline information, grades, Some questions included on a school climate/culture/safety survey</a:t>
            </a:r>
          </a:p>
          <a:p>
            <a:pPr>
              <a:spcBef>
                <a:spcPts val="1800"/>
              </a:spcBef>
            </a:pPr>
            <a:r>
              <a:rPr lang="en-US" dirty="0" smtClean="0"/>
              <a:t>Clarify what is being measured (and to what dimension of engagement the data relates).</a:t>
            </a:r>
          </a:p>
          <a:p>
            <a:pPr>
              <a:spcBef>
                <a:spcPts val="1800"/>
              </a:spcBef>
            </a:pPr>
            <a:r>
              <a:rPr lang="en-US" dirty="0" smtClean="0"/>
              <a:t>Consider using as a “flag” or an “early warning” rather than your only student engagement measure.</a:t>
            </a:r>
          </a:p>
          <a:p>
            <a:pPr lvl="1">
              <a:spcBef>
                <a:spcPts val="1800"/>
              </a:spcBef>
            </a:pPr>
            <a:endParaRPr lang="en-US" dirty="0" smtClean="0"/>
          </a:p>
        </p:txBody>
      </p:sp>
      <p:sp>
        <p:nvSpPr>
          <p:cNvPr id="3" name="Title 2"/>
          <p:cNvSpPr>
            <a:spLocks noGrp="1"/>
          </p:cNvSpPr>
          <p:nvPr>
            <p:ph type="title"/>
          </p:nvPr>
        </p:nvSpPr>
        <p:spPr/>
        <p:txBody>
          <a:bodyPr/>
          <a:lstStyle/>
          <a:p>
            <a:r>
              <a:rPr lang="en-US" dirty="0" smtClean="0"/>
              <a:t>Using Currently Collected Data</a:t>
            </a:r>
            <a:endParaRPr lang="en-US" dirty="0"/>
          </a:p>
        </p:txBody>
      </p:sp>
    </p:spTree>
    <p:extLst>
      <p:ext uri="{BB962C8B-B14F-4D97-AF65-F5344CB8AC3E}">
        <p14:creationId xmlns:p14="http://schemas.microsoft.com/office/powerpoint/2010/main" val="458030481"/>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788607"/>
          </a:xfrm>
        </p:spPr>
        <p:txBody>
          <a:bodyPr/>
          <a:lstStyle/>
          <a:p>
            <a:pPr marL="45720" indent="0">
              <a:buNone/>
            </a:pPr>
            <a:r>
              <a:rPr lang="en-US" dirty="0" smtClean="0"/>
              <a:t>For which dimension(s) of student engagement could the following metrics be a flag:</a:t>
            </a:r>
          </a:p>
          <a:p>
            <a:pPr marL="548640" lvl="2" indent="-228600">
              <a:buClr>
                <a:schemeClr val="accent1"/>
              </a:buClr>
            </a:pPr>
            <a:r>
              <a:rPr lang="en-US" b="1" dirty="0" smtClean="0"/>
              <a:t>Average Daily Attendance Rate </a:t>
            </a:r>
            <a:r>
              <a:rPr lang="en-US" dirty="0" smtClean="0"/>
              <a:t>-</a:t>
            </a:r>
            <a:r>
              <a:rPr lang="en-US" b="1" dirty="0" smtClean="0"/>
              <a:t> </a:t>
            </a:r>
            <a:r>
              <a:rPr lang="en-US" sz="1950" dirty="0"/>
              <a:t>the total number of full or partial days attended out of the total possible days attended for the most recent three </a:t>
            </a:r>
            <a:r>
              <a:rPr lang="en-US" sz="1950" dirty="0" smtClean="0"/>
              <a:t>years. </a:t>
            </a:r>
            <a:endParaRPr lang="en-US" sz="1950" b="1" dirty="0" smtClean="0"/>
          </a:p>
          <a:p>
            <a:pPr marL="548640" lvl="2" indent="-228600">
              <a:buClr>
                <a:schemeClr val="accent1"/>
              </a:buClr>
            </a:pPr>
            <a:r>
              <a:rPr lang="en-US" b="1" dirty="0" smtClean="0"/>
              <a:t>Truancy Rate </a:t>
            </a:r>
            <a:r>
              <a:rPr lang="en-US" dirty="0" smtClean="0"/>
              <a:t>-</a:t>
            </a:r>
            <a:r>
              <a:rPr lang="en-US" b="1" dirty="0" smtClean="0"/>
              <a:t> </a:t>
            </a:r>
            <a:r>
              <a:rPr lang="en-US" sz="1950" dirty="0"/>
              <a:t>the total number of full or partial days that students were absent without an excuse out of the total possible days attended for the most recent three </a:t>
            </a:r>
            <a:r>
              <a:rPr lang="en-US" sz="1950" dirty="0" smtClean="0"/>
              <a:t>years. </a:t>
            </a:r>
            <a:endParaRPr lang="en-US" sz="1950" b="1" dirty="0" smtClean="0"/>
          </a:p>
          <a:p>
            <a:pPr marL="548640" lvl="2" indent="-228600">
              <a:buClr>
                <a:schemeClr val="accent1"/>
              </a:buClr>
            </a:pPr>
            <a:r>
              <a:rPr lang="en-US" b="1" dirty="0" smtClean="0"/>
              <a:t>Student Re-engagement </a:t>
            </a:r>
            <a:r>
              <a:rPr lang="en-US" dirty="0" smtClean="0"/>
              <a:t>– </a:t>
            </a:r>
            <a:r>
              <a:rPr lang="en-US" sz="1950" dirty="0" smtClean="0"/>
              <a:t>of student who had previously dropped out that re-enrolled in the most current year, the percent that remained enrolled through the end of the year.</a:t>
            </a:r>
          </a:p>
          <a:p>
            <a:pPr marL="548640" lvl="2" indent="-228600">
              <a:buClr>
                <a:schemeClr val="accent1"/>
              </a:buClr>
            </a:pPr>
            <a:r>
              <a:rPr lang="en-US" b="1" dirty="0" smtClean="0"/>
              <a:t>Returning Students </a:t>
            </a:r>
            <a:r>
              <a:rPr lang="en-US" dirty="0" smtClean="0"/>
              <a:t>-</a:t>
            </a:r>
            <a:r>
              <a:rPr lang="en-US" b="1" dirty="0" smtClean="0"/>
              <a:t> </a:t>
            </a:r>
            <a:r>
              <a:rPr lang="en-US" sz="1950" dirty="0"/>
              <a:t>Of students who completed the prior year at this school and were eligible to return, the percent who re-enrolled and attended this school for at least 8 weeks during the current </a:t>
            </a:r>
            <a:r>
              <a:rPr lang="en-US" sz="1950" dirty="0" smtClean="0"/>
              <a:t>year. </a:t>
            </a:r>
            <a:endParaRPr lang="en-US" sz="1950" b="1" dirty="0" smtClean="0"/>
          </a:p>
        </p:txBody>
      </p:sp>
      <p:sp>
        <p:nvSpPr>
          <p:cNvPr id="3" name="Title 2"/>
          <p:cNvSpPr>
            <a:spLocks noGrp="1"/>
          </p:cNvSpPr>
          <p:nvPr>
            <p:ph type="title"/>
          </p:nvPr>
        </p:nvSpPr>
        <p:spPr/>
        <p:txBody>
          <a:bodyPr/>
          <a:lstStyle/>
          <a:p>
            <a:r>
              <a:rPr lang="en-US" dirty="0" smtClean="0"/>
              <a:t>Checking your Thinking</a:t>
            </a:r>
            <a:endParaRPr lang="en-US" dirty="0"/>
          </a:p>
        </p:txBody>
      </p:sp>
    </p:spTree>
    <p:extLst>
      <p:ext uri="{BB962C8B-B14F-4D97-AF65-F5344CB8AC3E}">
        <p14:creationId xmlns:p14="http://schemas.microsoft.com/office/powerpoint/2010/main" val="3381008111"/>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to your Toolbox</a:t>
            </a:r>
            <a:endParaRPr lang="en-US" dirty="0"/>
          </a:p>
        </p:txBody>
      </p:sp>
      <p:sp>
        <p:nvSpPr>
          <p:cNvPr id="5" name="Rounded Rectangle 4"/>
          <p:cNvSpPr/>
          <p:nvPr/>
        </p:nvSpPr>
        <p:spPr>
          <a:xfrm>
            <a:off x="1883656" y="2406728"/>
            <a:ext cx="5199797" cy="927706"/>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5259" y="174835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Student Engagement</a:t>
            </a:r>
            <a:endParaRPr lang="en-US" sz="2000" dirty="0">
              <a:solidFill>
                <a:schemeClr val="bg1"/>
              </a:solidFill>
              <a:latin typeface="Verdana" charset="0"/>
            </a:endParaRPr>
          </a:p>
        </p:txBody>
      </p:sp>
      <p:cxnSp>
        <p:nvCxnSpPr>
          <p:cNvPr id="7" name="Straight Arrow Connector 6"/>
          <p:cNvCxnSpPr/>
          <p:nvPr/>
        </p:nvCxnSpPr>
        <p:spPr>
          <a:xfrm>
            <a:off x="4466495" y="21703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66495" y="32004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5259" y="4168914"/>
            <a:ext cx="4876800" cy="132343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Tools to Measure: Human Capital Systems, Elementary Literacy Programs, PBIS, English Learner Programs, School Effectiveness</a:t>
            </a:r>
            <a:endParaRPr lang="en-US" sz="2000" dirty="0">
              <a:solidFill>
                <a:schemeClr val="bg1"/>
              </a:solidFill>
              <a:latin typeface="Verdana" charset="0"/>
            </a:endParaRPr>
          </a:p>
        </p:txBody>
      </p:sp>
      <p:cxnSp>
        <p:nvCxnSpPr>
          <p:cNvPr id="10" name="Straight Arrow Connector 9"/>
          <p:cNvCxnSpPr/>
          <p:nvPr/>
        </p:nvCxnSpPr>
        <p:spPr>
          <a:xfrm>
            <a:off x="4493659" y="38862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2472" y="2492514"/>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Educator Perceptions of Teaching and Learning Conditions</a:t>
            </a:r>
            <a:endParaRPr lang="en-US" sz="2000" dirty="0">
              <a:solidFill>
                <a:schemeClr val="bg1"/>
              </a:solidFill>
              <a:latin typeface="Verdana" charset="0"/>
            </a:endParaRPr>
          </a:p>
        </p:txBody>
      </p:sp>
      <p:sp>
        <p:nvSpPr>
          <p:cNvPr id="12" name="TextBox 11"/>
          <p:cNvSpPr txBox="1"/>
          <p:nvPr/>
        </p:nvSpPr>
        <p:spPr>
          <a:xfrm>
            <a:off x="2028095" y="35052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Time and Learning</a:t>
            </a:r>
            <a:endParaRPr lang="en-US" sz="2000" dirty="0">
              <a:solidFill>
                <a:schemeClr val="bg1"/>
              </a:solidFill>
              <a:latin typeface="Verdana" charset="0"/>
            </a:endParaRPr>
          </a:p>
        </p:txBody>
      </p:sp>
    </p:spTree>
    <p:extLst>
      <p:ext uri="{BB962C8B-B14F-4D97-AF65-F5344CB8AC3E}">
        <p14:creationId xmlns:p14="http://schemas.microsoft.com/office/powerpoint/2010/main" val="3546954931"/>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a:t>
            </a:r>
            <a:endParaRPr lang="en-US" dirty="0"/>
          </a:p>
        </p:txBody>
      </p:sp>
      <p:sp>
        <p:nvSpPr>
          <p:cNvPr id="4" name="Content Placeholder 2"/>
          <p:cNvSpPr>
            <a:spLocks noGrp="1"/>
          </p:cNvSpPr>
          <p:nvPr>
            <p:ph idx="1"/>
          </p:nvPr>
        </p:nvSpPr>
        <p:spPr/>
        <p:txBody>
          <a:bodyPr/>
          <a:lstStyle/>
          <a:p>
            <a:pPr>
              <a:spcBef>
                <a:spcPts val="1200"/>
              </a:spcBef>
            </a:pPr>
            <a:r>
              <a:rPr lang="en-US" sz="2800" b="0" dirty="0" smtClean="0"/>
              <a:t>TELL = Teaching, Empowering, Leading and Learning.</a:t>
            </a:r>
            <a:endParaRPr lang="en-US" sz="2800" b="0" dirty="0"/>
          </a:p>
          <a:p>
            <a:pPr>
              <a:spcBef>
                <a:spcPts val="1200"/>
              </a:spcBef>
            </a:pPr>
            <a:r>
              <a:rPr lang="en-US" sz="2800" b="0" dirty="0" smtClean="0"/>
              <a:t>On-line anonymous survey of public school educators about </a:t>
            </a:r>
            <a:r>
              <a:rPr lang="en-US" sz="2800" b="0" dirty="0"/>
              <a:t>perceptions of current teaching and learning </a:t>
            </a:r>
            <a:r>
              <a:rPr lang="en-US" sz="2800" b="0" dirty="0" smtClean="0"/>
              <a:t>conditions.</a:t>
            </a:r>
            <a:endParaRPr lang="en-US" sz="2800" b="0" dirty="0"/>
          </a:p>
          <a:p>
            <a:pPr>
              <a:spcBef>
                <a:spcPts val="1200"/>
              </a:spcBef>
            </a:pPr>
            <a:r>
              <a:rPr lang="en-US" sz="2800" b="0" dirty="0"/>
              <a:t>20-30 </a:t>
            </a:r>
            <a:r>
              <a:rPr lang="en-US" sz="2800" b="0" dirty="0" smtClean="0"/>
              <a:t>minute survey - “yes/no</a:t>
            </a:r>
            <a:r>
              <a:rPr lang="en-US" sz="2800" b="0" dirty="0"/>
              <a:t>” and “Likert scale</a:t>
            </a:r>
            <a:r>
              <a:rPr lang="en-US" sz="2800" b="0" dirty="0" smtClean="0"/>
              <a:t>” ??s</a:t>
            </a:r>
            <a:endParaRPr lang="en-US" sz="2800" b="0" dirty="0"/>
          </a:p>
          <a:p>
            <a:pPr>
              <a:spcBef>
                <a:spcPts val="1200"/>
              </a:spcBef>
            </a:pPr>
            <a:r>
              <a:rPr lang="en-US" sz="2800" b="0" dirty="0"/>
              <a:t>Data available at school, district, and state levels. </a:t>
            </a:r>
            <a:endParaRPr lang="en-US" sz="2800" b="0" dirty="0" smtClean="0"/>
          </a:p>
          <a:p>
            <a:pPr>
              <a:spcBef>
                <a:spcPts val="1200"/>
              </a:spcBef>
            </a:pPr>
            <a:r>
              <a:rPr lang="en-US" sz="2800" b="0" dirty="0" smtClean="0"/>
              <a:t>Spring 2015 was the fourth administration </a:t>
            </a:r>
            <a:r>
              <a:rPr lang="en-US" sz="2800" b="0" dirty="0"/>
              <a:t>of this biennial survey </a:t>
            </a:r>
            <a:r>
              <a:rPr lang="en-US" sz="2800" b="0" dirty="0" smtClean="0"/>
              <a:t>first established </a:t>
            </a:r>
            <a:r>
              <a:rPr lang="en-US" sz="2800" b="0" dirty="0"/>
              <a:t>in 2008 through </a:t>
            </a:r>
            <a:r>
              <a:rPr lang="en-US" sz="2800" b="0" dirty="0" smtClean="0"/>
              <a:t>HB08-1384. </a:t>
            </a:r>
            <a:endParaRPr lang="en-US" sz="2800" b="0" dirty="0"/>
          </a:p>
        </p:txBody>
      </p:sp>
    </p:spTree>
    <p:extLst>
      <p:ext uri="{BB962C8B-B14F-4D97-AF65-F5344CB8AC3E}">
        <p14:creationId xmlns:p14="http://schemas.microsoft.com/office/powerpoint/2010/main" val="4075431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It’s About Kids: </a:t>
            </a:r>
            <a:r>
              <a:rPr lang="en-US" altLang="en-US" b="0" dirty="0">
                <a:latin typeface="Arial" pitchFamily="34" charset="0"/>
                <a:ea typeface="Geneva" charset="0"/>
              </a:rPr>
              <a:t>School conditions can constrain or catalyze effective teaching and student </a:t>
            </a:r>
            <a:r>
              <a:rPr lang="en-US" altLang="en-US" b="0" dirty="0" smtClean="0">
                <a:latin typeface="Arial" pitchFamily="34" charset="0"/>
                <a:ea typeface="Geneva" charset="0"/>
              </a:rPr>
              <a:t>learning. Reports </a:t>
            </a:r>
            <a:r>
              <a:rPr lang="en-US" altLang="en-US" b="0" dirty="0">
                <a:latin typeface="Arial" pitchFamily="34" charset="0"/>
                <a:ea typeface="Geneva" charset="0"/>
              </a:rPr>
              <a:t>in 2009, 2011 and 2013 demonstrate connections to state assessment </a:t>
            </a:r>
            <a:r>
              <a:rPr lang="en-US" altLang="en-US" b="0" dirty="0" smtClean="0">
                <a:latin typeface="Arial" pitchFamily="34" charset="0"/>
                <a:ea typeface="Geneva" charset="0"/>
              </a:rPr>
              <a:t>results.</a:t>
            </a:r>
            <a:endParaRPr lang="en-US" altLang="en-US" b="0" dirty="0">
              <a:latin typeface="Arial" pitchFamily="34" charset="0"/>
              <a:ea typeface="Geneva" charset="0"/>
            </a:endParaRPr>
          </a:p>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It’s About Keeping Effective Teachers: </a:t>
            </a:r>
            <a:r>
              <a:rPr lang="en-US" altLang="en-US" b="0" dirty="0">
                <a:latin typeface="Arial" pitchFamily="34" charset="0"/>
                <a:ea typeface="Geneva" charset="0"/>
              </a:rPr>
              <a:t>Conditions have a strong influence on teacher retention and future employment plans, especially school </a:t>
            </a:r>
            <a:r>
              <a:rPr lang="en-US" altLang="en-US" b="0" dirty="0" smtClean="0">
                <a:latin typeface="Arial" pitchFamily="34" charset="0"/>
                <a:ea typeface="Geneva" charset="0"/>
              </a:rPr>
              <a:t>leadership.</a:t>
            </a:r>
            <a:endParaRPr lang="en-US" altLang="en-US" b="0" dirty="0">
              <a:latin typeface="Arial" pitchFamily="34" charset="0"/>
              <a:ea typeface="Geneva" charset="0"/>
            </a:endParaRPr>
          </a:p>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Where You Sit Shapes How You See Things: </a:t>
            </a:r>
            <a:r>
              <a:rPr lang="en-US" altLang="en-US" b="0" dirty="0">
                <a:latin typeface="Arial" pitchFamily="34" charset="0"/>
                <a:ea typeface="Geneva" charset="0"/>
              </a:rPr>
              <a:t>Conditions are perceived differently within and across schools by role and </a:t>
            </a:r>
            <a:r>
              <a:rPr lang="en-US" altLang="en-US" b="0" dirty="0" smtClean="0">
                <a:latin typeface="Arial" pitchFamily="34" charset="0"/>
                <a:ea typeface="Geneva" charset="0"/>
              </a:rPr>
              <a:t>experience.</a:t>
            </a:r>
            <a:endParaRPr lang="en-US" altLang="en-US" b="0" dirty="0">
              <a:latin typeface="Arial" pitchFamily="34" charset="0"/>
              <a:ea typeface="Geneva" charset="0"/>
            </a:endParaRPr>
          </a:p>
        </p:txBody>
      </p:sp>
      <p:sp>
        <p:nvSpPr>
          <p:cNvPr id="14338" name="Title 1"/>
          <p:cNvSpPr>
            <a:spLocks noGrp="1"/>
          </p:cNvSpPr>
          <p:nvPr>
            <p:ph type="title"/>
          </p:nvPr>
        </p:nvSpPr>
        <p:spPr/>
        <p:txBody>
          <a:bodyPr/>
          <a:lstStyle/>
          <a:p>
            <a:pPr>
              <a:defRPr/>
            </a:pPr>
            <a:r>
              <a:rPr lang="en-US" sz="3600" dirty="0" smtClean="0">
                <a:latin typeface="Palatino Linotype" panose="02040502050505030304" pitchFamily="18" charset="0"/>
                <a:cs typeface="Arial" pitchFamily="34" charset="0"/>
              </a:rPr>
              <a:t>Previous TELL Colorado Initiatives have shown. . .</a:t>
            </a:r>
          </a:p>
        </p:txBody>
      </p:sp>
    </p:spTree>
    <p:extLst>
      <p:ext uri="{BB962C8B-B14F-4D97-AF65-F5344CB8AC3E}">
        <p14:creationId xmlns:p14="http://schemas.microsoft.com/office/powerpoint/2010/main" val="29564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0" dirty="0">
                <a:latin typeface="Arial" pitchFamily="34" charset="0"/>
                <a:ea typeface="Geneva" charset="0"/>
              </a:rPr>
              <a:t>Overall, Colorado educators are very positive about school conditions!</a:t>
            </a:r>
          </a:p>
          <a:p>
            <a:r>
              <a:rPr lang="en-US" altLang="en-US" b="0" dirty="0">
                <a:latin typeface="Arial" pitchFamily="34" charset="0"/>
                <a:ea typeface="Geneva" charset="0"/>
              </a:rPr>
              <a:t>Time is consistently the biggest challenge.</a:t>
            </a:r>
          </a:p>
          <a:p>
            <a:r>
              <a:rPr lang="en-US" altLang="en-US" b="0" dirty="0">
                <a:latin typeface="Arial" pitchFamily="34" charset="0"/>
                <a:ea typeface="Geneva" charset="0"/>
              </a:rPr>
              <a:t>Sense of efficacy and support from leadership affects teacher attrition more than other factors (e.g., salary).</a:t>
            </a:r>
          </a:p>
          <a:p>
            <a:r>
              <a:rPr lang="en-US" altLang="en-US" b="0" dirty="0">
                <a:latin typeface="Arial" pitchFamily="34" charset="0"/>
                <a:ea typeface="Geneva" charset="0"/>
              </a:rPr>
              <a:t>Effective induction support and mentoring is not systematically available to novice educators.</a:t>
            </a:r>
          </a:p>
          <a:p>
            <a:r>
              <a:rPr lang="en-US" altLang="en-US" b="0" dirty="0">
                <a:latin typeface="Arial" pitchFamily="34" charset="0"/>
                <a:ea typeface="Geneva" charset="0"/>
              </a:rPr>
              <a:t>The construct with the strongest relationship to student performance is community involvement and support.</a:t>
            </a:r>
          </a:p>
          <a:p>
            <a:endParaRPr lang="en-US" dirty="0"/>
          </a:p>
        </p:txBody>
      </p:sp>
      <p:sp>
        <p:nvSpPr>
          <p:cNvPr id="3" name="Title 2"/>
          <p:cNvSpPr>
            <a:spLocks noGrp="1"/>
          </p:cNvSpPr>
          <p:nvPr>
            <p:ph type="title"/>
          </p:nvPr>
        </p:nvSpPr>
        <p:spPr/>
        <p:txBody>
          <a:bodyPr/>
          <a:lstStyle/>
          <a:p>
            <a:r>
              <a:rPr lang="en-US" dirty="0" smtClean="0"/>
              <a:t>What we have learned over time. . .</a:t>
            </a:r>
            <a:endParaRPr lang="en-US" dirty="0"/>
          </a:p>
        </p:txBody>
      </p:sp>
    </p:spTree>
    <p:extLst>
      <p:ext uri="{BB962C8B-B14F-4D97-AF65-F5344CB8AC3E}">
        <p14:creationId xmlns:p14="http://schemas.microsoft.com/office/powerpoint/2010/main" val="92171108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6096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ea typeface="ＭＳ Ｐゴシック" pitchFamily="34" charset="-128"/>
              </a:rPr>
              <a:t>Norms</a:t>
            </a:r>
          </a:p>
        </p:txBody>
      </p:sp>
      <p:sp>
        <p:nvSpPr>
          <p:cNvPr id="9219" name="Text Box 3"/>
          <p:cNvSpPr txBox="1">
            <a:spLocks noChangeArrowheads="1"/>
          </p:cNvSpPr>
          <p:nvPr/>
        </p:nvSpPr>
        <p:spPr bwMode="auto">
          <a:xfrm>
            <a:off x="990600" y="1752600"/>
            <a:ext cx="6400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spcBef>
                <a:spcPct val="50000"/>
              </a:spcBef>
            </a:pPr>
            <a:r>
              <a:rPr lang="en-US" altLang="en-US" sz="4000" b="1" dirty="0">
                <a:solidFill>
                  <a:schemeClr val="accent1">
                    <a:lumMod val="50000"/>
                  </a:schemeClr>
                </a:solidFill>
                <a:latin typeface="Bradley Hand ITC" pitchFamily="66" charset="0"/>
                <a:cs typeface="Arial" charset="0"/>
              </a:rPr>
              <a:t>The standards of behavior by which we agree to operate while we are engaged in learning together.</a:t>
            </a:r>
          </a:p>
        </p:txBody>
      </p:sp>
      <p:pic>
        <p:nvPicPr>
          <p:cNvPr id="9220" name="Picture 14" descr="C:\Documents and Settings\jobrian\Local Settings\Temporary Internet Files\Content.IE5\3K9FV8DW\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88263"/>
            <a:ext cx="2743200" cy="19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3843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b="0" dirty="0">
                <a:latin typeface="Arial" pitchFamily="34" charset="0"/>
                <a:ea typeface="Geneva" pitchFamily="2" charset="0"/>
              </a:rPr>
              <a:t>51 percent of Colorado educators </a:t>
            </a:r>
            <a:r>
              <a:rPr lang="en-US" altLang="en-US" b="0" dirty="0" smtClean="0">
                <a:latin typeface="Arial" pitchFamily="34" charset="0"/>
                <a:ea typeface="Geneva" pitchFamily="2" charset="0"/>
              </a:rPr>
              <a:t>participated.</a:t>
            </a:r>
            <a:endParaRPr lang="en-US" altLang="en-US" sz="1200" b="0" dirty="0">
              <a:latin typeface="Arial" pitchFamily="34" charset="0"/>
              <a:ea typeface="Geneva" pitchFamily="2" charset="0"/>
            </a:endParaRPr>
          </a:p>
          <a:p>
            <a:pPr>
              <a:defRPr/>
            </a:pPr>
            <a:r>
              <a:rPr lang="en-US" altLang="en-US" b="0" dirty="0">
                <a:latin typeface="Arial" pitchFamily="34" charset="0"/>
                <a:ea typeface="Geneva" pitchFamily="2" charset="0"/>
              </a:rPr>
              <a:t>31,849 </a:t>
            </a:r>
            <a:r>
              <a:rPr lang="en-US" altLang="en-US" b="0" dirty="0" smtClean="0">
                <a:latin typeface="Arial" pitchFamily="34" charset="0"/>
                <a:ea typeface="Geneva" pitchFamily="2" charset="0"/>
              </a:rPr>
              <a:t>Educators:</a:t>
            </a:r>
            <a:endParaRPr lang="en-US" altLang="en-US" b="0" dirty="0">
              <a:latin typeface="Arial" pitchFamily="34" charset="0"/>
              <a:ea typeface="Geneva" pitchFamily="2" charset="0"/>
            </a:endParaRPr>
          </a:p>
          <a:p>
            <a:pPr lvl="1">
              <a:defRPr/>
            </a:pPr>
            <a:r>
              <a:rPr lang="en-US" altLang="en-US" sz="2100" dirty="0">
                <a:latin typeface="Arial" pitchFamily="34" charset="0"/>
                <a:ea typeface="Geneva" pitchFamily="2" charset="0"/>
              </a:rPr>
              <a:t>10,631 (88.9 percent) Teachers</a:t>
            </a:r>
          </a:p>
          <a:p>
            <a:pPr lvl="1">
              <a:defRPr/>
            </a:pPr>
            <a:r>
              <a:rPr lang="en-US" altLang="en-US" sz="2100" dirty="0">
                <a:latin typeface="Arial" pitchFamily="34" charset="0"/>
                <a:ea typeface="Geneva" pitchFamily="2" charset="0"/>
              </a:rPr>
              <a:t>607 (1.9 percent) Principals</a:t>
            </a:r>
          </a:p>
          <a:p>
            <a:pPr lvl="1">
              <a:defRPr/>
            </a:pPr>
            <a:r>
              <a:rPr lang="en-US" altLang="en-US" sz="2100" dirty="0">
                <a:latin typeface="Arial" pitchFamily="34" charset="0"/>
                <a:ea typeface="Geneva" pitchFamily="2" charset="0"/>
              </a:rPr>
              <a:t>503 (1.6 percent) Assistant Principals</a:t>
            </a:r>
          </a:p>
          <a:p>
            <a:pPr lvl="1">
              <a:defRPr/>
            </a:pPr>
            <a:r>
              <a:rPr lang="en-US" altLang="en-US" sz="2100" dirty="0">
                <a:latin typeface="Arial" pitchFamily="34" charset="0"/>
                <a:ea typeface="Geneva" pitchFamily="2" charset="0"/>
              </a:rPr>
              <a:t>2,440 (7.7 percent) other education professionals (school counselors, school psychologists, social workers, etc</a:t>
            </a:r>
            <a:r>
              <a:rPr lang="en-US" altLang="en-US" sz="2100" dirty="0" smtClean="0">
                <a:latin typeface="Arial" pitchFamily="34" charset="0"/>
                <a:ea typeface="Geneva" pitchFamily="2" charset="0"/>
              </a:rPr>
              <a:t>.)</a:t>
            </a:r>
            <a:endParaRPr lang="en-US" altLang="en-US" sz="1200" dirty="0">
              <a:latin typeface="Arial" pitchFamily="34" charset="0"/>
              <a:ea typeface="Geneva" pitchFamily="2" charset="0"/>
            </a:endParaRPr>
          </a:p>
          <a:p>
            <a:pPr>
              <a:defRPr/>
            </a:pPr>
            <a:r>
              <a:rPr lang="en-US" altLang="en-US" b="0" dirty="0">
                <a:latin typeface="Arial" pitchFamily="34" charset="0"/>
                <a:ea typeface="Geneva" pitchFamily="2" charset="0"/>
              </a:rPr>
              <a:t>991 schools met or exceeded the </a:t>
            </a:r>
            <a:r>
              <a:rPr lang="en-US" altLang="en-US" b="0" dirty="0">
                <a:solidFill>
                  <a:schemeClr val="tx1"/>
                </a:solidFill>
                <a:latin typeface="Arial" pitchFamily="34" charset="0"/>
                <a:ea typeface="Geneva" pitchFamily="2" charset="0"/>
              </a:rPr>
              <a:t>50</a:t>
            </a:r>
            <a:r>
              <a:rPr lang="en-US" altLang="en-US" b="0" dirty="0">
                <a:latin typeface="Arial" pitchFamily="34" charset="0"/>
                <a:ea typeface="Geneva" pitchFamily="2" charset="0"/>
              </a:rPr>
              <a:t> percent participation threshold (55 percent</a:t>
            </a:r>
            <a:r>
              <a:rPr lang="en-US" altLang="en-US" b="0" dirty="0" smtClean="0">
                <a:latin typeface="Arial" pitchFamily="34" charset="0"/>
                <a:ea typeface="Geneva" pitchFamily="2" charset="0"/>
              </a:rPr>
              <a:t>).</a:t>
            </a:r>
            <a:endParaRPr lang="en-US" altLang="en-US" b="0" dirty="0">
              <a:latin typeface="Arial" pitchFamily="34" charset="0"/>
              <a:ea typeface="Geneva" pitchFamily="2" charset="0"/>
            </a:endParaRPr>
          </a:p>
          <a:p>
            <a:pPr marL="45720" indent="0">
              <a:buNone/>
            </a:pPr>
            <a:endParaRPr lang="en-US" dirty="0"/>
          </a:p>
        </p:txBody>
      </p:sp>
      <p:sp>
        <p:nvSpPr>
          <p:cNvPr id="3" name="Title 2"/>
          <p:cNvSpPr>
            <a:spLocks noGrp="1"/>
          </p:cNvSpPr>
          <p:nvPr>
            <p:ph type="title"/>
          </p:nvPr>
        </p:nvSpPr>
        <p:spPr/>
        <p:txBody>
          <a:bodyPr/>
          <a:lstStyle/>
          <a:p>
            <a:r>
              <a:rPr lang="en-US" dirty="0" smtClean="0"/>
              <a:t>About the 2015 Respondents</a:t>
            </a:r>
            <a:endParaRPr lang="en-US" dirty="0"/>
          </a:p>
        </p:txBody>
      </p:sp>
    </p:spTree>
    <p:extLst>
      <p:ext uri="{BB962C8B-B14F-4D97-AF65-F5344CB8AC3E}">
        <p14:creationId xmlns:p14="http://schemas.microsoft.com/office/powerpoint/2010/main" val="320887924"/>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TELL Survey State Results</a:t>
            </a:r>
            <a:endParaRPr lang="en-US" dirty="0"/>
          </a:p>
        </p:txBody>
      </p:sp>
      <p:sp>
        <p:nvSpPr>
          <p:cNvPr id="2" name="Content Placeholder 1"/>
          <p:cNvSpPr>
            <a:spLocks noGrp="1"/>
          </p:cNvSpPr>
          <p:nvPr>
            <p:ph idx="1"/>
          </p:nvPr>
        </p:nvSpPr>
        <p:spPr>
          <a:xfrm>
            <a:off x="76200" y="1295400"/>
            <a:ext cx="8570528" cy="5328399"/>
          </a:xfrm>
        </p:spPr>
        <p:txBody>
          <a:bodyPr/>
          <a:lstStyle/>
          <a:p>
            <a:r>
              <a:rPr lang="en-US" sz="2000" b="0" dirty="0" smtClean="0"/>
              <a:t>About 85% of respondents agree that overall their school is a good place to work and learn (increase from 83% in 2013).</a:t>
            </a:r>
          </a:p>
          <a:p>
            <a:r>
              <a:rPr lang="en-US" sz="2000" b="0" dirty="0" smtClean="0"/>
              <a:t>Colorado educators indicate that Community Support and Involvement in schools remains positive and stable.</a:t>
            </a:r>
          </a:p>
          <a:p>
            <a:r>
              <a:rPr lang="en-US" sz="2000" b="0" dirty="0" smtClean="0"/>
              <a:t>Educators view of time for teaching improved slightly, but it remains the </a:t>
            </a:r>
            <a:r>
              <a:rPr lang="en-US" sz="2000" b="0" u="sng" dirty="0" smtClean="0"/>
              <a:t>least </a:t>
            </a:r>
            <a:r>
              <a:rPr lang="en-US" sz="2000" b="0" dirty="0" smtClean="0"/>
              <a:t>positively viewed teaching condition assessed in the survey.</a:t>
            </a:r>
          </a:p>
          <a:p>
            <a:r>
              <a:rPr lang="en-US" sz="2000" b="0" dirty="0" smtClean="0"/>
              <a:t>While nearly all respondents (94%) report teachers use formative assessment to make adjustment to instruction, they  reported less use of assessments administered outside of their classroom (declined from 75% to 59%)  and fewer indicated state and local assessment data are useful to improve student learning (</a:t>
            </a:r>
            <a:r>
              <a:rPr lang="en-US" sz="2000" b="0" dirty="0"/>
              <a:t>65% to 49</a:t>
            </a:r>
            <a:r>
              <a:rPr lang="en-US" sz="2000" b="0" dirty="0" smtClean="0"/>
              <a:t>%).</a:t>
            </a:r>
          </a:p>
          <a:p>
            <a:r>
              <a:rPr lang="en-US" sz="2000" b="0" dirty="0"/>
              <a:t>Less than half of participants (</a:t>
            </a:r>
            <a:r>
              <a:rPr lang="en-US" sz="2000" b="0" dirty="0" smtClean="0"/>
              <a:t>44%) </a:t>
            </a:r>
            <a:r>
              <a:rPr lang="en-US" sz="2000" b="0" dirty="0"/>
              <a:t>in 2015 agree that the teacher evaluation process accurately identifies effectiveness, compared to </a:t>
            </a:r>
            <a:r>
              <a:rPr lang="en-US" sz="2000" b="0" dirty="0" smtClean="0"/>
              <a:t>62% in </a:t>
            </a:r>
            <a:r>
              <a:rPr lang="en-US" sz="2000" b="0" dirty="0"/>
              <a:t>2013.</a:t>
            </a:r>
            <a:r>
              <a:rPr lang="en-US" sz="2000" dirty="0"/>
              <a:t> </a:t>
            </a:r>
            <a:endParaRPr lang="en-US" sz="2000" dirty="0" smtClean="0"/>
          </a:p>
          <a:p>
            <a:endParaRPr lang="en-US" dirty="0"/>
          </a:p>
        </p:txBody>
      </p:sp>
    </p:spTree>
    <p:extLst>
      <p:ext uri="{BB962C8B-B14F-4D97-AF65-F5344CB8AC3E}">
        <p14:creationId xmlns:p14="http://schemas.microsoft.com/office/powerpoint/2010/main" val="4904405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 Basics</a:t>
            </a:r>
            <a:endParaRPr lang="en-US" dirty="0"/>
          </a:p>
        </p:txBody>
      </p:sp>
      <p:sp>
        <p:nvSpPr>
          <p:cNvPr id="4" name="Content Placeholder 1"/>
          <p:cNvSpPr txBox="1">
            <a:spLocks/>
          </p:cNvSpPr>
          <p:nvPr/>
        </p:nvSpPr>
        <p:spPr>
          <a:xfrm>
            <a:off x="354367" y="1355677"/>
            <a:ext cx="8407893" cy="5334000"/>
          </a:xfrm>
          <a:prstGeom prst="rect">
            <a:avLst/>
          </a:prstGeom>
        </p:spPr>
        <p:txBody>
          <a:bodyPr vert="horz" lIns="91440" tIns="45720" rIns="91440" bIns="45720" rtlCol="0">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ts val="6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ts val="6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ts val="6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b="0" dirty="0" smtClean="0"/>
              <a:t>Work with a partner, and review the 2015 TELL Survey Basics handout (Tools, p. 29) and Using Your TELL Data (Tools, p. 35).</a:t>
            </a:r>
          </a:p>
          <a:p>
            <a:pPr marL="45720" indent="0">
              <a:buFont typeface="Wingdings" charset="2"/>
              <a:buNone/>
            </a:pPr>
            <a:r>
              <a:rPr lang="en-US" b="0" dirty="0" smtClean="0"/>
              <a:t>Answer the following questions:</a:t>
            </a:r>
          </a:p>
          <a:p>
            <a:r>
              <a:rPr lang="en-US" b="0" dirty="0" smtClean="0"/>
              <a:t>What is the purpose of the TELL Survey? How should it be used? What are ways it should not be used?</a:t>
            </a:r>
          </a:p>
          <a:p>
            <a:r>
              <a:rPr lang="en-US" b="0" dirty="0" smtClean="0"/>
              <a:t>From whom is data collected?</a:t>
            </a:r>
          </a:p>
          <a:p>
            <a:r>
              <a:rPr lang="en-US" b="0" dirty="0" smtClean="0"/>
              <a:t>What response rate is required for results to be reported? </a:t>
            </a:r>
          </a:p>
          <a:p>
            <a:r>
              <a:rPr lang="en-US" b="0" dirty="0"/>
              <a:t>Have you accessed your district/school TELL survey results? </a:t>
            </a:r>
            <a:r>
              <a:rPr lang="en-US" b="0" dirty="0" smtClean="0"/>
              <a:t>Did your district/school have a high enough response rate for results to be reported? </a:t>
            </a:r>
          </a:p>
        </p:txBody>
      </p:sp>
    </p:spTree>
    <p:extLst>
      <p:ext uri="{BB962C8B-B14F-4D97-AF65-F5344CB8AC3E}">
        <p14:creationId xmlns:p14="http://schemas.microsoft.com/office/powerpoint/2010/main" val="2633422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b="0" dirty="0" smtClean="0"/>
              <a:t>Consider the “TELL Terminology” – at the end of the 2015 TELL Basics handout (Tools, p. 34).</a:t>
            </a:r>
          </a:p>
          <a:p>
            <a:r>
              <a:rPr lang="en-US" sz="2800" b="0" dirty="0" smtClean="0"/>
              <a:t>What is a construct?</a:t>
            </a:r>
          </a:p>
          <a:p>
            <a:r>
              <a:rPr lang="en-US" sz="2800" b="0" dirty="0" smtClean="0"/>
              <a:t>What are items?</a:t>
            </a:r>
          </a:p>
          <a:p>
            <a:r>
              <a:rPr lang="en-US" sz="2800" b="0" dirty="0" smtClean="0"/>
              <a:t>What does TELL mean by “Teaching Conditions?”</a:t>
            </a:r>
            <a:endParaRPr lang="en-US" sz="2800" b="0" dirty="0"/>
          </a:p>
        </p:txBody>
      </p:sp>
      <p:sp>
        <p:nvSpPr>
          <p:cNvPr id="4" name="Title 3"/>
          <p:cNvSpPr>
            <a:spLocks noGrp="1"/>
          </p:cNvSpPr>
          <p:nvPr>
            <p:ph type="title"/>
          </p:nvPr>
        </p:nvSpPr>
        <p:spPr/>
        <p:txBody>
          <a:bodyPr/>
          <a:lstStyle/>
          <a:p>
            <a:r>
              <a:rPr lang="en-US" dirty="0" smtClean="0"/>
              <a:t>TELL Terminology</a:t>
            </a:r>
            <a:endParaRPr lang="en-US" dirty="0"/>
          </a:p>
        </p:txBody>
      </p:sp>
    </p:spTree>
    <p:extLst>
      <p:ext uri="{BB962C8B-B14F-4D97-AF65-F5344CB8AC3E}">
        <p14:creationId xmlns:p14="http://schemas.microsoft.com/office/powerpoint/2010/main" val="158007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a:solidFill>
            <a:schemeClr val="accent1"/>
          </a:solidFill>
        </p:spPr>
        <p:txBody>
          <a:bodyPr/>
          <a:lstStyle/>
          <a:p>
            <a:pPr marL="274320" lvl="1" indent="-228600">
              <a:spcBef>
                <a:spcPts val="1800"/>
              </a:spcBef>
              <a:buClr>
                <a:schemeClr val="accent1"/>
              </a:buClr>
            </a:pPr>
            <a:r>
              <a:rPr lang="en-US" altLang="en-US" dirty="0" smtClean="0">
                <a:solidFill>
                  <a:schemeClr val="bg1"/>
                </a:solidFill>
                <a:latin typeface="Calibri" pitchFamily="34" charset="0"/>
                <a:ea typeface="Geneva" charset="0"/>
              </a:rPr>
              <a:t>Time</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Facilities </a:t>
            </a:r>
            <a:r>
              <a:rPr lang="en-US" altLang="en-US" dirty="0">
                <a:solidFill>
                  <a:schemeClr val="bg1"/>
                </a:solidFill>
                <a:latin typeface="Calibri" pitchFamily="34" charset="0"/>
                <a:ea typeface="Geneva" charset="0"/>
              </a:rPr>
              <a:t>and </a:t>
            </a:r>
            <a:r>
              <a:rPr lang="en-US" altLang="en-US" dirty="0" smtClean="0">
                <a:solidFill>
                  <a:schemeClr val="bg1"/>
                </a:solidFill>
                <a:latin typeface="Calibri" pitchFamily="34" charset="0"/>
                <a:ea typeface="Geneva" charset="0"/>
              </a:rPr>
              <a:t>Resources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Community </a:t>
            </a:r>
            <a:r>
              <a:rPr lang="en-US" altLang="en-US" dirty="0">
                <a:solidFill>
                  <a:schemeClr val="bg1"/>
                </a:solidFill>
                <a:latin typeface="Calibri" pitchFamily="34" charset="0"/>
                <a:ea typeface="Geneva" charset="0"/>
              </a:rPr>
              <a:t>Support and </a:t>
            </a:r>
            <a:r>
              <a:rPr lang="en-US" altLang="en-US" dirty="0" smtClean="0">
                <a:solidFill>
                  <a:schemeClr val="bg1"/>
                </a:solidFill>
                <a:latin typeface="Calibri" pitchFamily="34" charset="0"/>
                <a:ea typeface="Geneva" charset="0"/>
              </a:rPr>
              <a:t>Involvement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Managing </a:t>
            </a:r>
            <a:r>
              <a:rPr lang="en-US" altLang="en-US" dirty="0">
                <a:solidFill>
                  <a:schemeClr val="bg1"/>
                </a:solidFill>
                <a:latin typeface="Calibri" pitchFamily="34" charset="0"/>
                <a:ea typeface="Geneva" charset="0"/>
              </a:rPr>
              <a:t>Student </a:t>
            </a:r>
            <a:r>
              <a:rPr lang="en-US" altLang="en-US" dirty="0" smtClean="0">
                <a:solidFill>
                  <a:schemeClr val="bg1"/>
                </a:solidFill>
                <a:latin typeface="Calibri" pitchFamily="34" charset="0"/>
                <a:ea typeface="Geneva" charset="0"/>
              </a:rPr>
              <a:t>Conduct</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Teacher Leadership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School Leadership</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Professional Development</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Instructional </a:t>
            </a:r>
            <a:r>
              <a:rPr lang="en-US" altLang="en-US" dirty="0">
                <a:solidFill>
                  <a:schemeClr val="bg1"/>
                </a:solidFill>
                <a:latin typeface="Calibri" pitchFamily="34" charset="0"/>
                <a:ea typeface="Geneva" charset="0"/>
              </a:rPr>
              <a:t>Practices and Support</a:t>
            </a:r>
          </a:p>
          <a:p>
            <a:endParaRPr lang="en-US" dirty="0"/>
          </a:p>
        </p:txBody>
      </p:sp>
      <p:sp>
        <p:nvSpPr>
          <p:cNvPr id="3" name="Title 2"/>
          <p:cNvSpPr>
            <a:spLocks noGrp="1"/>
          </p:cNvSpPr>
          <p:nvPr>
            <p:ph type="title"/>
          </p:nvPr>
        </p:nvSpPr>
        <p:spPr/>
        <p:txBody>
          <a:bodyPr/>
          <a:lstStyle/>
          <a:p>
            <a:r>
              <a:rPr lang="en-US" dirty="0" smtClean="0"/>
              <a:t>Survey Focus: TELL Constructs</a:t>
            </a:r>
            <a:endParaRPr lang="en-US" dirty="0"/>
          </a:p>
        </p:txBody>
      </p:sp>
      <p:sp>
        <p:nvSpPr>
          <p:cNvPr id="4" name="TextBox 3"/>
          <p:cNvSpPr txBox="1"/>
          <p:nvPr/>
        </p:nvSpPr>
        <p:spPr>
          <a:xfrm>
            <a:off x="5257800" y="1752600"/>
            <a:ext cx="3581400" cy="4555093"/>
          </a:xfrm>
          <a:prstGeom prst="rect">
            <a:avLst/>
          </a:prstGeom>
          <a:noFill/>
        </p:spPr>
        <p:txBody>
          <a:bodyPr wrap="square" rtlCol="0">
            <a:spAutoFit/>
          </a:bodyPr>
          <a:lstStyle/>
          <a:p>
            <a:r>
              <a:rPr lang="en-US" sz="2000" dirty="0" smtClean="0">
                <a:latin typeface="+mn-lt"/>
              </a:rPr>
              <a:t>Consider the description of the TELL Survey Focus, discuss the following:</a:t>
            </a:r>
          </a:p>
          <a:p>
            <a:pPr marL="285750" indent="-285750">
              <a:spcBef>
                <a:spcPts val="1200"/>
              </a:spcBef>
              <a:buFont typeface="Arial" panose="020B0604020202020204" pitchFamily="34" charset="0"/>
              <a:buChar char="•"/>
            </a:pPr>
            <a:r>
              <a:rPr lang="en-US" sz="2000" dirty="0" smtClean="0">
                <a:latin typeface="+mn-lt"/>
              </a:rPr>
              <a:t>Why would it be important to find out about teachers’ responses related to each of the listed constructs?</a:t>
            </a:r>
          </a:p>
          <a:p>
            <a:pPr marL="285750" indent="-285750">
              <a:spcBef>
                <a:spcPts val="1200"/>
              </a:spcBef>
              <a:buFont typeface="Arial" panose="020B0604020202020204" pitchFamily="34" charset="0"/>
              <a:buChar char="•"/>
            </a:pPr>
            <a:r>
              <a:rPr lang="en-US" sz="2000" dirty="0" smtClean="0">
                <a:latin typeface="+mn-lt"/>
              </a:rPr>
              <a:t>How could knowing about teacher perception of these aspects of their working conditions help with root cause analysis?</a:t>
            </a:r>
          </a:p>
          <a:p>
            <a:pPr>
              <a:spcBef>
                <a:spcPts val="1200"/>
              </a:spcBef>
            </a:pPr>
            <a:r>
              <a:rPr lang="en-US" sz="2000" dirty="0" smtClean="0">
                <a:latin typeface="+mn-lt"/>
              </a:rPr>
              <a:t>                                       </a:t>
            </a:r>
            <a:endParaRPr lang="en-US" sz="2000" dirty="0">
              <a:latin typeface="+mn-lt"/>
            </a:endParaRPr>
          </a:p>
        </p:txBody>
      </p:sp>
    </p:spTree>
    <p:extLst>
      <p:ext uri="{BB962C8B-B14F-4D97-AF65-F5344CB8AC3E}">
        <p14:creationId xmlns:p14="http://schemas.microsoft.com/office/powerpoint/2010/main" val="195649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Root Cause Analysis:</a:t>
            </a:r>
          </a:p>
          <a:p>
            <a:pPr lvl="1"/>
            <a:r>
              <a:rPr lang="en-US" dirty="0" smtClean="0"/>
              <a:t>Setting the stage for root cause analysis by considering the school/district context.</a:t>
            </a:r>
          </a:p>
          <a:p>
            <a:pPr lvl="1"/>
            <a:r>
              <a:rPr lang="en-US" dirty="0" smtClean="0"/>
              <a:t>Validating proposed root causes.</a:t>
            </a:r>
          </a:p>
          <a:p>
            <a:r>
              <a:rPr lang="en-US" dirty="0" smtClean="0"/>
              <a:t>Implementation Benchmarks:</a:t>
            </a:r>
          </a:p>
          <a:p>
            <a:pPr lvl="1"/>
            <a:r>
              <a:rPr lang="en-US" dirty="0" smtClean="0"/>
              <a:t>Measuring the degree to which action steps related to improving the working conditions of teachers have been implemented.</a:t>
            </a:r>
            <a:endParaRPr lang="en-US" dirty="0"/>
          </a:p>
        </p:txBody>
      </p:sp>
      <p:sp>
        <p:nvSpPr>
          <p:cNvPr id="2" name="Title 1"/>
          <p:cNvSpPr>
            <a:spLocks noGrp="1"/>
          </p:cNvSpPr>
          <p:nvPr>
            <p:ph type="title"/>
          </p:nvPr>
        </p:nvSpPr>
        <p:spPr/>
        <p:txBody>
          <a:bodyPr/>
          <a:lstStyle/>
          <a:p>
            <a:r>
              <a:rPr lang="en-US" dirty="0" smtClean="0"/>
              <a:t>Using TELL Results in UIP</a:t>
            </a:r>
            <a:endParaRPr lang="en-US" dirty="0"/>
          </a:p>
        </p:txBody>
      </p:sp>
    </p:spTree>
    <p:extLst>
      <p:ext uri="{BB962C8B-B14F-4D97-AF65-F5344CB8AC3E}">
        <p14:creationId xmlns:p14="http://schemas.microsoft.com/office/powerpoint/2010/main" val="339358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TELL Reports</a:t>
            </a:r>
            <a:endParaRPr lang="en-US" dirty="0"/>
          </a:p>
        </p:txBody>
      </p:sp>
      <p:sp>
        <p:nvSpPr>
          <p:cNvPr id="6" name="Content Placeholder 1"/>
          <p:cNvSpPr>
            <a:spLocks noGrp="1"/>
          </p:cNvSpPr>
          <p:nvPr>
            <p:ph idx="1"/>
          </p:nvPr>
        </p:nvSpPr>
        <p:spPr>
          <a:xfrm>
            <a:off x="381000" y="1295400"/>
            <a:ext cx="8407893" cy="5132363"/>
          </a:xfrm>
        </p:spPr>
        <p:txBody>
          <a:bodyPr/>
          <a:lstStyle/>
          <a:p>
            <a:r>
              <a:rPr lang="en-US" dirty="0" smtClean="0"/>
              <a:t>Tellcolorado.org</a:t>
            </a:r>
          </a:p>
          <a:p>
            <a:r>
              <a:rPr lang="en-US" dirty="0" smtClean="0"/>
              <a:t>Reports/Views:</a:t>
            </a:r>
            <a:endParaRPr lang="en-US" dirty="0"/>
          </a:p>
          <a:p>
            <a:pPr lvl="1"/>
            <a:r>
              <a:rPr lang="en-US" dirty="0"/>
              <a:t>Detailed Results for 2015 [PDF]</a:t>
            </a:r>
          </a:p>
          <a:p>
            <a:pPr lvl="1"/>
            <a:r>
              <a:rPr lang="en-US" dirty="0" smtClean="0"/>
              <a:t>Summary </a:t>
            </a:r>
            <a:r>
              <a:rPr lang="en-US" dirty="0"/>
              <a:t>Results for </a:t>
            </a:r>
            <a:r>
              <a:rPr lang="en-US" dirty="0" smtClean="0"/>
              <a:t>2015 </a:t>
            </a:r>
            <a:r>
              <a:rPr lang="en-US" dirty="0"/>
              <a:t>[</a:t>
            </a:r>
            <a:r>
              <a:rPr lang="en-US" dirty="0" smtClean="0"/>
              <a:t>Excel or PDF]</a:t>
            </a:r>
            <a:endParaRPr lang="en-US" dirty="0"/>
          </a:p>
          <a:p>
            <a:pPr lvl="1"/>
            <a:r>
              <a:rPr lang="en-US" dirty="0" smtClean="0"/>
              <a:t>Summary </a:t>
            </a:r>
            <a:r>
              <a:rPr lang="en-US" dirty="0"/>
              <a:t>Comparison Results </a:t>
            </a:r>
            <a:r>
              <a:rPr lang="en-US" dirty="0" smtClean="0"/>
              <a:t>2011, 2013, 2015 </a:t>
            </a:r>
            <a:r>
              <a:rPr lang="en-US" dirty="0"/>
              <a:t>[</a:t>
            </a:r>
            <a:r>
              <a:rPr lang="en-US" dirty="0" smtClean="0"/>
              <a:t>Excel or PDF]</a:t>
            </a:r>
            <a:endParaRPr lang="en-US" dirty="0"/>
          </a:p>
          <a:p>
            <a:r>
              <a:rPr lang="en-US" dirty="0" smtClean="0"/>
              <a:t>Interactive Tool </a:t>
            </a:r>
            <a:r>
              <a:rPr lang="en-US" dirty="0" smtClean="0">
                <a:solidFill>
                  <a:schemeClr val="tx2">
                    <a:lumMod val="75000"/>
                  </a:schemeClr>
                </a:solidFill>
              </a:rPr>
              <a:t>(New for 2015!)</a:t>
            </a:r>
          </a:p>
          <a:p>
            <a:pPr lvl="1"/>
            <a:r>
              <a:rPr lang="en-US" dirty="0" smtClean="0"/>
              <a:t>Individual School or District HEAT Maps</a:t>
            </a:r>
          </a:p>
          <a:p>
            <a:r>
              <a:rPr lang="en-US" dirty="0" smtClean="0"/>
              <a:t>Additional reports for districts (not public):</a:t>
            </a:r>
          </a:p>
          <a:p>
            <a:pPr lvl="1"/>
            <a:r>
              <a:rPr lang="en-US" dirty="0" smtClean="0"/>
              <a:t>Scatterplot </a:t>
            </a:r>
            <a:r>
              <a:rPr lang="en-US" dirty="0"/>
              <a:t>[</a:t>
            </a:r>
            <a:r>
              <a:rPr lang="en-US" dirty="0" smtClean="0"/>
              <a:t>Excel]</a:t>
            </a:r>
          </a:p>
          <a:p>
            <a:pPr lvl="1"/>
            <a:r>
              <a:rPr lang="en-US" dirty="0" smtClean="0"/>
              <a:t>By School Heat Map for Districts [Excel]</a:t>
            </a:r>
          </a:p>
        </p:txBody>
      </p:sp>
    </p:spTree>
    <p:extLst>
      <p:ext uri="{BB962C8B-B14F-4D97-AF65-F5344CB8AC3E}">
        <p14:creationId xmlns:p14="http://schemas.microsoft.com/office/powerpoint/2010/main" val="10316627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77</a:t>
            </a:fld>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82688"/>
            <a:ext cx="90932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62471"/>
      </p:ext>
    </p:extLst>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78</a:t>
            </a:fld>
            <a:endParaRPr lang="en-US" dirty="0" smtClean="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573" y="76200"/>
            <a:ext cx="8948854" cy="6705600"/>
          </a:xfrm>
          <a:prstGeom prst="rect">
            <a:avLst/>
          </a:prstGeom>
        </p:spPr>
      </p:pic>
      <p:sp>
        <p:nvSpPr>
          <p:cNvPr id="4" name="TextBox 3"/>
          <p:cNvSpPr txBox="1"/>
          <p:nvPr/>
        </p:nvSpPr>
        <p:spPr>
          <a:xfrm>
            <a:off x="2335235" y="-4"/>
            <a:ext cx="4839286" cy="400110"/>
          </a:xfrm>
          <a:prstGeom prst="rect">
            <a:avLst/>
          </a:prstGeom>
          <a:solidFill>
            <a:schemeClr val="bg1"/>
          </a:solidFill>
        </p:spPr>
        <p:txBody>
          <a:bodyPr wrap="square" rtlCol="0">
            <a:spAutoFit/>
          </a:bodyPr>
          <a:lstStyle/>
          <a:p>
            <a:r>
              <a:rPr lang="en-US" sz="2000" b="1" dirty="0" smtClean="0">
                <a:solidFill>
                  <a:srgbClr val="00B050"/>
                </a:solidFill>
              </a:rPr>
              <a:t>Interactive School/District Heat Map</a:t>
            </a:r>
            <a:endParaRPr lang="en-US" sz="2000" b="1" dirty="0">
              <a:solidFill>
                <a:srgbClr val="00B050"/>
              </a:solidFill>
            </a:endParaRPr>
          </a:p>
        </p:txBody>
      </p:sp>
    </p:spTree>
    <p:extLst>
      <p:ext uri="{BB962C8B-B14F-4D97-AF65-F5344CB8AC3E}">
        <p14:creationId xmlns:p14="http://schemas.microsoft.com/office/powerpoint/2010/main" val="222750395"/>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637869"/>
            <a:ext cx="515778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7973" y="3505200"/>
            <a:ext cx="79248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35040" y="1007201"/>
            <a:ext cx="2771335" cy="461665"/>
          </a:xfrm>
          <a:prstGeom prst="rect">
            <a:avLst/>
          </a:prstGeom>
          <a:noFill/>
        </p:spPr>
        <p:txBody>
          <a:bodyPr wrap="square" rtlCol="0">
            <a:spAutoFit/>
          </a:bodyPr>
          <a:lstStyle/>
          <a:p>
            <a:r>
              <a:rPr lang="en-US" sz="2400" b="1" dirty="0" smtClean="0">
                <a:solidFill>
                  <a:srgbClr val="00B050"/>
                </a:solidFill>
              </a:rPr>
              <a:t>Scatter Plot</a:t>
            </a:r>
            <a:endParaRPr lang="en-US" sz="2400" b="1" dirty="0">
              <a:solidFill>
                <a:srgbClr val="00B050"/>
              </a:solidFill>
            </a:endParaRPr>
          </a:p>
        </p:txBody>
      </p:sp>
      <p:sp>
        <p:nvSpPr>
          <p:cNvPr id="5" name="TextBox 4"/>
          <p:cNvSpPr txBox="1"/>
          <p:nvPr/>
        </p:nvSpPr>
        <p:spPr>
          <a:xfrm>
            <a:off x="6172200" y="2590800"/>
            <a:ext cx="2771335" cy="461665"/>
          </a:xfrm>
          <a:prstGeom prst="rect">
            <a:avLst/>
          </a:prstGeom>
          <a:noFill/>
        </p:spPr>
        <p:txBody>
          <a:bodyPr wrap="square" rtlCol="0">
            <a:spAutoFit/>
          </a:bodyPr>
          <a:lstStyle/>
          <a:p>
            <a:r>
              <a:rPr lang="en-US" sz="2400" b="1" dirty="0" smtClean="0">
                <a:solidFill>
                  <a:srgbClr val="00B050"/>
                </a:solidFill>
              </a:rPr>
              <a:t>By School HEAT Map</a:t>
            </a:r>
            <a:endParaRPr lang="en-US" sz="2400" b="1" dirty="0">
              <a:solidFill>
                <a:srgbClr val="00B050"/>
              </a:solidFill>
            </a:endParaRPr>
          </a:p>
        </p:txBody>
      </p:sp>
      <p:cxnSp>
        <p:nvCxnSpPr>
          <p:cNvPr id="4" name="Straight Arrow Connector 3"/>
          <p:cNvCxnSpPr>
            <a:stCxn id="2" idx="1"/>
          </p:cNvCxnSpPr>
          <p:nvPr/>
        </p:nvCxnSpPr>
        <p:spPr>
          <a:xfrm flipH="1">
            <a:off x="5462587" y="1238034"/>
            <a:ext cx="572453" cy="6751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86068" y="3193366"/>
            <a:ext cx="1655370" cy="6611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3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Session Outcomes</a:t>
            </a:r>
          </a:p>
        </p:txBody>
      </p:sp>
      <p:sp>
        <p:nvSpPr>
          <p:cNvPr id="11267" name="Content Placeholder 2"/>
          <p:cNvSpPr>
            <a:spLocks noGrp="1"/>
          </p:cNvSpPr>
          <p:nvPr>
            <p:ph idx="1"/>
          </p:nvPr>
        </p:nvSpPr>
        <p:spPr bwMode="auto">
          <a:xfrm>
            <a:off x="3657600" y="1143000"/>
            <a:ext cx="5131292" cy="4983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spcBef>
                <a:spcPts val="1200"/>
              </a:spcBef>
            </a:pPr>
            <a:r>
              <a:rPr lang="en-US" sz="2000" dirty="0"/>
              <a:t>Define </a:t>
            </a:r>
            <a:r>
              <a:rPr lang="en-US" sz="2000" dirty="0" smtClean="0"/>
              <a:t>and </a:t>
            </a:r>
            <a:r>
              <a:rPr lang="en-US" sz="2000" dirty="0"/>
              <a:t>explain the role of root cause analysis in </a:t>
            </a:r>
            <a:r>
              <a:rPr lang="en-US" sz="2000" dirty="0" smtClean="0"/>
              <a:t>Unified </a:t>
            </a:r>
            <a:r>
              <a:rPr lang="en-US" sz="2000" dirty="0"/>
              <a:t>I</a:t>
            </a:r>
            <a:r>
              <a:rPr lang="en-US" sz="2000" dirty="0" smtClean="0"/>
              <a:t>mprovement </a:t>
            </a:r>
            <a:r>
              <a:rPr lang="en-US" sz="2000" dirty="0"/>
              <a:t>P</a:t>
            </a:r>
            <a:r>
              <a:rPr lang="en-US" sz="2000" dirty="0" smtClean="0"/>
              <a:t>lanning </a:t>
            </a:r>
            <a:r>
              <a:rPr lang="en-US" sz="2000" dirty="0"/>
              <a:t>(</a:t>
            </a:r>
            <a:r>
              <a:rPr lang="en-US" sz="2000" dirty="0" smtClean="0"/>
              <a:t>UIP).</a:t>
            </a:r>
          </a:p>
          <a:p>
            <a:pPr>
              <a:spcBef>
                <a:spcPts val="1200"/>
              </a:spcBef>
            </a:pPr>
            <a:r>
              <a:rPr lang="en-US" sz="2000" dirty="0" smtClean="0"/>
              <a:t>Describe the </a:t>
            </a:r>
            <a:r>
              <a:rPr lang="en-US" sz="2000" dirty="0"/>
              <a:t>critical steps of a root cause analysis </a:t>
            </a:r>
            <a:r>
              <a:rPr lang="en-US" sz="2000" dirty="0" smtClean="0"/>
              <a:t>as </a:t>
            </a:r>
            <a:r>
              <a:rPr lang="en-US" sz="2000" dirty="0"/>
              <a:t>part of improvement </a:t>
            </a:r>
            <a:r>
              <a:rPr lang="en-US" sz="2000" dirty="0" smtClean="0"/>
              <a:t>planning.</a:t>
            </a:r>
          </a:p>
          <a:p>
            <a:pPr>
              <a:spcBef>
                <a:spcPts val="1200"/>
              </a:spcBef>
            </a:pPr>
            <a:r>
              <a:rPr lang="en-US" sz="2000" dirty="0" smtClean="0"/>
              <a:t>Identify tools available from various sources to collect program and perception data to support root cause analysis.</a:t>
            </a:r>
          </a:p>
          <a:p>
            <a:pPr>
              <a:spcBef>
                <a:spcPts val="1200"/>
              </a:spcBef>
            </a:pPr>
            <a:r>
              <a:rPr lang="en-US" altLang="en-US" sz="2000" dirty="0" smtClean="0">
                <a:ea typeface="ＭＳ Ｐゴシック" pitchFamily="34" charset="-128"/>
              </a:rPr>
              <a:t>Plan to use one or more new data collection instrument to support root cause analysis.</a:t>
            </a:r>
          </a:p>
          <a:p>
            <a:pPr>
              <a:spcBef>
                <a:spcPts val="1200"/>
              </a:spcBef>
            </a:pPr>
            <a:r>
              <a:rPr lang="en-US" altLang="en-US" sz="2000" dirty="0" smtClean="0">
                <a:ea typeface="ＭＳ Ｐゴシック" pitchFamily="34" charset="-128"/>
              </a:rPr>
              <a:t>Make effectively use of process and perception data as part of facilitating Root Cause Analysis.</a:t>
            </a:r>
            <a:endParaRPr lang="en-US" altLang="en-US" sz="1600" dirty="0" smtClean="0">
              <a:ea typeface="ＭＳ Ｐゴシック" pitchFamily="34" charset="-128"/>
            </a:endParaRPr>
          </a:p>
        </p:txBody>
      </p:sp>
      <p:sp>
        <p:nvSpPr>
          <p:cNvPr id="4" name="TextBox 3"/>
          <p:cNvSpPr txBox="1"/>
          <p:nvPr/>
        </p:nvSpPr>
        <p:spPr>
          <a:xfrm>
            <a:off x="228600" y="1484313"/>
            <a:ext cx="2590800" cy="4154487"/>
          </a:xfrm>
          <a:prstGeom prst="rect">
            <a:avLst/>
          </a:prstGeom>
          <a:noFill/>
          <a:ln w="25400">
            <a:solidFill>
              <a:schemeClr val="accent1">
                <a:lumMod val="50000"/>
              </a:schemeClr>
            </a:solidFill>
          </a:ln>
        </p:spPr>
        <p:txBody>
          <a:bodyPr>
            <a:spAutoFit/>
          </a:bodyPr>
          <a:lstStyle/>
          <a:p>
            <a:pPr eaLnBrk="0" hangingPunct="0">
              <a:spcBef>
                <a:spcPct val="50000"/>
              </a:spcBef>
              <a:buClr>
                <a:srgbClr val="3D5C99"/>
              </a:buClr>
              <a:buSzPct val="80000"/>
              <a:defRPr/>
            </a:pPr>
            <a:r>
              <a:rPr lang="en-US" sz="2400" kern="0" dirty="0">
                <a:solidFill>
                  <a:schemeClr val="accent1">
                    <a:lumMod val="75000"/>
                  </a:schemeClr>
                </a:solidFill>
                <a:latin typeface="Arial"/>
                <a:ea typeface="ＭＳ Ｐゴシック" charset="-128"/>
              </a:rPr>
              <a:t>Engage in hands-on learning activities and dialogue with colleagues.</a:t>
            </a:r>
            <a:br>
              <a:rPr lang="en-US" sz="2400" kern="0" dirty="0">
                <a:solidFill>
                  <a:schemeClr val="accent1">
                    <a:lumMod val="75000"/>
                  </a:schemeClr>
                </a:solidFill>
                <a:latin typeface="Arial"/>
                <a:ea typeface="ＭＳ Ｐゴシック" charset="-128"/>
              </a:rPr>
            </a:br>
            <a:r>
              <a:rPr lang="en-US" sz="2400" kern="0" dirty="0">
                <a:solidFill>
                  <a:schemeClr val="accent1">
                    <a:lumMod val="75000"/>
                  </a:schemeClr>
                </a:solidFill>
                <a:latin typeface="Arial"/>
                <a:ea typeface="ＭＳ Ｐゴシック" charset="-128"/>
              </a:rPr>
              <a:t/>
            </a:r>
            <a:br>
              <a:rPr lang="en-US" sz="2400" kern="0" dirty="0">
                <a:solidFill>
                  <a:schemeClr val="accent1">
                    <a:lumMod val="75000"/>
                  </a:schemeClr>
                </a:solidFill>
                <a:latin typeface="Arial"/>
                <a:ea typeface="ＭＳ Ｐゴシック" charset="-128"/>
              </a:rPr>
            </a:br>
            <a:r>
              <a:rPr lang="en-US" sz="2400" kern="0" dirty="0">
                <a:solidFill>
                  <a:schemeClr val="accent1">
                    <a:lumMod val="75000"/>
                  </a:schemeClr>
                </a:solidFill>
                <a:latin typeface="Arial"/>
                <a:ea typeface="ＭＳ Ｐゴシック" charset="-128"/>
              </a:rPr>
              <a:t>Access additional resources.</a:t>
            </a:r>
            <a:br>
              <a:rPr lang="en-US" sz="2400" kern="0" dirty="0">
                <a:solidFill>
                  <a:schemeClr val="accent1">
                    <a:lumMod val="75000"/>
                  </a:schemeClr>
                </a:solidFill>
                <a:latin typeface="Arial"/>
                <a:ea typeface="ＭＳ Ｐゴシック" charset="-128"/>
              </a:rPr>
            </a:br>
            <a:r>
              <a:rPr lang="en-US" sz="2400" kern="0" dirty="0">
                <a:solidFill>
                  <a:schemeClr val="accent1">
                    <a:lumMod val="75000"/>
                  </a:schemeClr>
                </a:solidFill>
                <a:latin typeface="Arial"/>
                <a:ea typeface="ＭＳ Ｐゴシック" charset="-128"/>
              </a:rPr>
              <a:t/>
            </a:r>
            <a:br>
              <a:rPr lang="en-US" sz="2400" kern="0" dirty="0">
                <a:solidFill>
                  <a:schemeClr val="accent1">
                    <a:lumMod val="75000"/>
                  </a:schemeClr>
                </a:solidFill>
                <a:latin typeface="Arial"/>
                <a:ea typeface="ＭＳ Ｐゴシック" charset="-128"/>
              </a:rPr>
            </a:br>
            <a:r>
              <a:rPr lang="en-US" sz="2400" kern="0" dirty="0">
                <a:solidFill>
                  <a:schemeClr val="accent1">
                    <a:lumMod val="75000"/>
                  </a:schemeClr>
                </a:solidFill>
                <a:latin typeface="Arial"/>
                <a:ea typeface="ＭＳ Ｐゴシック" charset="-128"/>
              </a:rPr>
              <a:t>Complete follow-up activities.</a:t>
            </a:r>
          </a:p>
        </p:txBody>
      </p:sp>
      <p:cxnSp>
        <p:nvCxnSpPr>
          <p:cNvPr id="6" name="Straight Arrow Connector 5"/>
          <p:cNvCxnSpPr>
            <a:stCxn id="4" idx="3"/>
          </p:cNvCxnSpPr>
          <p:nvPr/>
        </p:nvCxnSpPr>
        <p:spPr>
          <a:xfrm flipV="1">
            <a:off x="2819400" y="1219200"/>
            <a:ext cx="1066800" cy="23423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p:cNvCxnSpPr>
          <p:nvPr/>
        </p:nvCxnSpPr>
        <p:spPr>
          <a:xfrm flipV="1">
            <a:off x="2819400" y="2390378"/>
            <a:ext cx="1066800" cy="117117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819400" y="3561557"/>
            <a:ext cx="1066800" cy="15438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p:cNvCxnSpPr>
          <p:nvPr/>
        </p:nvCxnSpPr>
        <p:spPr>
          <a:xfrm flipV="1">
            <a:off x="2819400" y="3124200"/>
            <a:ext cx="1066800" cy="4373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2819400" y="3561557"/>
            <a:ext cx="1066800" cy="7056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79269"/>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through the TELL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4602225"/>
              </p:ext>
            </p:extLst>
          </p:nvPr>
        </p:nvGraphicFramePr>
        <p:xfrm>
          <a:off x="381000" y="1493838"/>
          <a:ext cx="8407400" cy="4632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Right Arrow 4"/>
          <p:cNvSpPr/>
          <p:nvPr/>
        </p:nvSpPr>
        <p:spPr>
          <a:xfrm rot="10800000">
            <a:off x="5919714" y="2442949"/>
            <a:ext cx="1219201" cy="35427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91237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Data, Where to Start?</a:t>
            </a:r>
            <a:endParaRPr lang="en-US" dirty="0"/>
          </a:p>
        </p:txBody>
      </p:sp>
      <p:sp>
        <p:nvSpPr>
          <p:cNvPr id="4" name="Content Placeholder 3"/>
          <p:cNvSpPr>
            <a:spLocks noGrp="1"/>
          </p:cNvSpPr>
          <p:nvPr>
            <p:ph idx="1"/>
          </p:nvPr>
        </p:nvSpPr>
        <p:spPr>
          <a:xfrm>
            <a:off x="255871" y="1180329"/>
            <a:ext cx="8407893" cy="5413717"/>
          </a:xfrm>
        </p:spPr>
        <p:txBody>
          <a:bodyPr/>
          <a:lstStyle/>
          <a:p>
            <a:r>
              <a:rPr lang="en-US" sz="2350" dirty="0" smtClean="0"/>
              <a:t>Use HEAT Maps to identify a construct to start with:</a:t>
            </a:r>
          </a:p>
          <a:p>
            <a:pPr lvl="1"/>
            <a:r>
              <a:rPr lang="en-US" sz="2150" dirty="0" smtClean="0"/>
              <a:t>For which constructs were our teachers’ responses significantly lower than others? (compared to…)</a:t>
            </a:r>
          </a:p>
          <a:p>
            <a:pPr lvl="1"/>
            <a:r>
              <a:rPr lang="en-US" sz="2150" dirty="0" smtClean="0"/>
              <a:t>Significantly higher? (compared to…)</a:t>
            </a:r>
          </a:p>
          <a:p>
            <a:r>
              <a:rPr lang="en-US" sz="2350" dirty="0" smtClean="0"/>
              <a:t>Consider state-level results by construct:</a:t>
            </a:r>
          </a:p>
          <a:p>
            <a:pPr lvl="1"/>
            <a:r>
              <a:rPr lang="en-US" sz="2150" b="1" dirty="0"/>
              <a:t>Time</a:t>
            </a:r>
            <a:r>
              <a:rPr lang="en-US" sz="2150" dirty="0"/>
              <a:t> continues to be the least positively viewed teaching condition assessed in the survey.</a:t>
            </a:r>
          </a:p>
          <a:p>
            <a:pPr lvl="1"/>
            <a:r>
              <a:rPr lang="en-US" sz="2150" dirty="0" smtClean="0"/>
              <a:t>In reporting on their </a:t>
            </a:r>
            <a:r>
              <a:rPr lang="en-US" sz="2150" b="1" dirty="0" smtClean="0"/>
              <a:t>Instructional Practices</a:t>
            </a:r>
            <a:r>
              <a:rPr lang="en-US" sz="2150" dirty="0" smtClean="0"/>
              <a:t>, educators </a:t>
            </a:r>
            <a:r>
              <a:rPr lang="en-US" sz="2150" dirty="0"/>
              <a:t>report high levels of use of classroom assessment, but declining use of state and district administered assessment results. </a:t>
            </a:r>
          </a:p>
          <a:p>
            <a:pPr lvl="1"/>
            <a:r>
              <a:rPr lang="en-US" sz="2150" dirty="0" smtClean="0"/>
              <a:t>In reporting on </a:t>
            </a:r>
            <a:r>
              <a:rPr lang="en-US" sz="2150" b="1" dirty="0" smtClean="0"/>
              <a:t>Supports</a:t>
            </a:r>
            <a:r>
              <a:rPr lang="en-US" sz="2150" dirty="0" smtClean="0"/>
              <a:t>, less </a:t>
            </a:r>
            <a:r>
              <a:rPr lang="en-US" sz="2150" dirty="0"/>
              <a:t>than half of </a:t>
            </a:r>
            <a:r>
              <a:rPr lang="en-US" sz="2150" dirty="0" smtClean="0"/>
              <a:t>the respondents </a:t>
            </a:r>
            <a:r>
              <a:rPr lang="en-US" sz="2150" dirty="0"/>
              <a:t>(</a:t>
            </a:r>
            <a:r>
              <a:rPr lang="en-US" sz="2150" dirty="0" smtClean="0"/>
              <a:t>44%) </a:t>
            </a:r>
            <a:r>
              <a:rPr lang="en-US" sz="2150" dirty="0"/>
              <a:t>in 2015 agree that the teacher evaluation process accurately identifies effectiveness, compared to </a:t>
            </a:r>
            <a:r>
              <a:rPr lang="en-US" sz="2150" dirty="0" smtClean="0"/>
              <a:t>62% in </a:t>
            </a:r>
            <a:r>
              <a:rPr lang="en-US" sz="2150" dirty="0"/>
              <a:t>2013. </a:t>
            </a:r>
          </a:p>
          <a:p>
            <a:pPr lvl="1"/>
            <a:endParaRPr lang="en-US" dirty="0" smtClean="0"/>
          </a:p>
          <a:p>
            <a:pPr marL="45720" indent="0">
              <a:buNone/>
            </a:pPr>
            <a:endParaRPr lang="en-US" dirty="0"/>
          </a:p>
          <a:p>
            <a:endParaRPr lang="en-US" dirty="0"/>
          </a:p>
        </p:txBody>
      </p:sp>
    </p:spTree>
    <p:extLst>
      <p:ext uri="{BB962C8B-B14F-4D97-AF65-F5344CB8AC3E}">
        <p14:creationId xmlns:p14="http://schemas.microsoft.com/office/powerpoint/2010/main" val="8730465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2306"/>
            <a:ext cx="8407893" cy="4986530"/>
          </a:xfrm>
        </p:spPr>
        <p:txBody>
          <a:bodyPr/>
          <a:lstStyle/>
          <a:p>
            <a:r>
              <a:rPr lang="en-US" dirty="0" smtClean="0">
                <a:hlinkClick r:id="rId2"/>
              </a:rPr>
              <a:t>www.tellcolorado.org</a:t>
            </a:r>
            <a:endParaRPr lang="en-US" dirty="0" smtClean="0"/>
          </a:p>
          <a:p>
            <a:r>
              <a:rPr lang="en-US" dirty="0" smtClean="0"/>
              <a:t>All districts and schools with at least a 50% response rate (and a minimum of 5 responses).</a:t>
            </a:r>
          </a:p>
          <a:p>
            <a:r>
              <a:rPr lang="en-US" dirty="0" smtClean="0"/>
              <a:t>Survey Results:</a:t>
            </a:r>
          </a:p>
          <a:p>
            <a:pPr lvl="1"/>
            <a:r>
              <a:rPr lang="en-US" dirty="0" smtClean="0"/>
              <a:t>By District</a:t>
            </a:r>
          </a:p>
          <a:p>
            <a:pPr lvl="1"/>
            <a:r>
              <a:rPr lang="en-US" dirty="0" smtClean="0"/>
              <a:t>By School</a:t>
            </a:r>
          </a:p>
          <a:p>
            <a:r>
              <a:rPr lang="en-US" dirty="0" smtClean="0"/>
              <a:t>Have you accessed your TELL Survey Results?</a:t>
            </a:r>
          </a:p>
        </p:txBody>
      </p:sp>
      <p:sp>
        <p:nvSpPr>
          <p:cNvPr id="3" name="Title 2"/>
          <p:cNvSpPr>
            <a:spLocks noGrp="1"/>
          </p:cNvSpPr>
          <p:nvPr>
            <p:ph type="title"/>
          </p:nvPr>
        </p:nvSpPr>
        <p:spPr/>
        <p:txBody>
          <a:bodyPr/>
          <a:lstStyle/>
          <a:p>
            <a:r>
              <a:rPr lang="en-US" dirty="0" smtClean="0"/>
              <a:t>Accessing TELL Results</a:t>
            </a:r>
            <a:br>
              <a:rPr lang="en-US" dirty="0" smtClean="0"/>
            </a:br>
            <a:r>
              <a:rPr lang="en-US" dirty="0" smtClean="0"/>
              <a:t>TELLCOlorado.org</a:t>
            </a:r>
            <a:endParaRPr lang="en-US" dirty="0"/>
          </a:p>
        </p:txBody>
      </p:sp>
      <p:grpSp>
        <p:nvGrpSpPr>
          <p:cNvPr id="20" name="Group 19"/>
          <p:cNvGrpSpPr/>
          <p:nvPr/>
        </p:nvGrpSpPr>
        <p:grpSpPr>
          <a:xfrm>
            <a:off x="150004" y="1822306"/>
            <a:ext cx="8816575" cy="4883150"/>
            <a:chOff x="-155575" y="1279574"/>
            <a:chExt cx="9299575" cy="4883150"/>
          </a:xfrm>
        </p:grpSpPr>
        <p:pic>
          <p:nvPicPr>
            <p:cNvPr id="1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79574"/>
              <a:ext cx="9144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898525" y="4408536"/>
              <a:ext cx="5353050" cy="184150"/>
            </a:xfrm>
            <a:prstGeom prst="rect">
              <a:avLst/>
            </a:prstGeom>
            <a:solidFill>
              <a:srgbClr val="FFFF00">
                <a:alpha val="32156"/>
              </a:srgbClr>
            </a:solidFill>
            <a:ln w="9525">
              <a:solidFill>
                <a:srgbClr val="0082A9"/>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9" name="Right Arrow 18"/>
            <p:cNvSpPr>
              <a:spLocks noChangeArrowheads="1"/>
            </p:cNvSpPr>
            <p:nvPr/>
          </p:nvSpPr>
          <p:spPr bwMode="auto">
            <a:xfrm rot="1580801">
              <a:off x="-155575" y="3610024"/>
              <a:ext cx="1163638" cy="879475"/>
            </a:xfrm>
            <a:prstGeom prst="rightArrow">
              <a:avLst>
                <a:gd name="adj1" fmla="val 50000"/>
                <a:gd name="adj2" fmla="val 50002"/>
              </a:avLst>
            </a:prstGeom>
            <a:gradFill rotWithShape="1">
              <a:gsLst>
                <a:gs pos="0">
                  <a:srgbClr val="96D5FF"/>
                </a:gs>
                <a:gs pos="100000">
                  <a:srgbClr val="0091C2"/>
                </a:gs>
              </a:gsLst>
              <a:lin ang="5400000"/>
            </a:gradFill>
            <a:ln w="9525">
              <a:solidFill>
                <a:srgbClr val="0082A9"/>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grpSp>
    </p:spTree>
    <p:extLst>
      <p:ext uri="{BB962C8B-B14F-4D97-AF65-F5344CB8AC3E}">
        <p14:creationId xmlns:p14="http://schemas.microsoft.com/office/powerpoint/2010/main" val="420591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Access your school/district TELL Data, either: </a:t>
            </a:r>
          </a:p>
          <a:p>
            <a:pPr lvl="1"/>
            <a:r>
              <a:rPr lang="en-US" dirty="0" smtClean="0"/>
              <a:t>Review your School/District Level HEAT maps (interactive tool), or</a:t>
            </a:r>
          </a:p>
          <a:p>
            <a:pPr lvl="1"/>
            <a:r>
              <a:rPr lang="en-US" dirty="0"/>
              <a:t>Download the spread sheet of your Summary Results or Summary Comparison </a:t>
            </a:r>
            <a:r>
              <a:rPr lang="en-US" dirty="0" smtClean="0"/>
              <a:t>Results</a:t>
            </a:r>
            <a:r>
              <a:rPr lang="en-US" dirty="0"/>
              <a:t>.</a:t>
            </a:r>
            <a:endParaRPr lang="en-US" dirty="0" smtClean="0"/>
          </a:p>
          <a:p>
            <a:r>
              <a:rPr lang="en-US" dirty="0" smtClean="0"/>
              <a:t>Consider:</a:t>
            </a:r>
          </a:p>
          <a:p>
            <a:pPr lvl="1"/>
            <a:r>
              <a:rPr lang="en-US" dirty="0"/>
              <a:t>On which construct(s) would you focus first?</a:t>
            </a:r>
          </a:p>
          <a:p>
            <a:pPr lvl="1"/>
            <a:r>
              <a:rPr lang="en-US" dirty="0"/>
              <a:t>What would be your path through your TELL data?</a:t>
            </a:r>
          </a:p>
          <a:p>
            <a:pPr marL="45720" indent="0">
              <a:buNone/>
            </a:pPr>
            <a:endParaRPr lang="en-US" dirty="0"/>
          </a:p>
        </p:txBody>
      </p:sp>
      <p:sp>
        <p:nvSpPr>
          <p:cNvPr id="2" name="Title 1"/>
          <p:cNvSpPr>
            <a:spLocks noGrp="1"/>
          </p:cNvSpPr>
          <p:nvPr>
            <p:ph type="title"/>
          </p:nvPr>
        </p:nvSpPr>
        <p:spPr/>
        <p:txBody>
          <a:bodyPr/>
          <a:lstStyle/>
          <a:p>
            <a:r>
              <a:rPr lang="en-US" dirty="0" smtClean="0"/>
              <a:t>Practice</a:t>
            </a:r>
            <a:endParaRPr lang="en-US" dirty="0"/>
          </a:p>
        </p:txBody>
      </p:sp>
    </p:spTree>
    <p:extLst>
      <p:ext uri="{BB962C8B-B14F-4D97-AF65-F5344CB8AC3E}">
        <p14:creationId xmlns:p14="http://schemas.microsoft.com/office/powerpoint/2010/main" val="300395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Relating TELL Results to Root Causes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8669483"/>
              </p:ext>
            </p:extLst>
          </p:nvPr>
        </p:nvGraphicFramePr>
        <p:xfrm>
          <a:off x="423204" y="1922718"/>
          <a:ext cx="8407400" cy="4754545"/>
        </p:xfrm>
        <a:graphic>
          <a:graphicData uri="http://schemas.openxmlformats.org/drawingml/2006/table">
            <a:tbl>
              <a:tblPr/>
              <a:tblGrid>
                <a:gridCol w="4203700"/>
                <a:gridCol w="4203700"/>
              </a:tblGrid>
              <a:tr h="8223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itchFamily="34" charset="0"/>
                          <a:ea typeface="MS PGothic" pitchFamily="34" charset="-128"/>
                        </a:rPr>
                        <a:t>Common Root Causes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itchFamily="34" charset="0"/>
                          <a:ea typeface="MS PGothic" pitchFamily="34" charset="-128"/>
                        </a:rPr>
                        <a:t>Related TELL  Results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99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Culture of low expectations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“Instructional practices and supports” section on staff beliefs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381000">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585858"/>
                          </a:solidFill>
                          <a:effectLst/>
                          <a:latin typeface="Arial" pitchFamily="34" charset="0"/>
                          <a:ea typeface="MS PGothic" pitchFamily="34" charset="-128"/>
                        </a:rPr>
                        <a:t>Not enough time for instruction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Any items in the “Time” section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6699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School does not have a system to address student behavior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Any items in the “Managing student conduct” section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960438">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Staff turnover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“Overall” section on future employment plans and reasons for staying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1249363">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Staff need to strengthen their skills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585858"/>
                          </a:solidFill>
                          <a:effectLst/>
                          <a:latin typeface="Arial" pitchFamily="34" charset="0"/>
                          <a:ea typeface="MS PGothic" pitchFamily="34" charset="-128"/>
                        </a:rPr>
                        <a:t>Any items in the “Professional development,” “Instructional practices and supports,” and “New teacher supports” sections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bl>
          </a:graphicData>
        </a:graphic>
      </p:graphicFrame>
    </p:spTree>
    <p:extLst>
      <p:ext uri="{BB962C8B-B14F-4D97-AF65-F5344CB8AC3E}">
        <p14:creationId xmlns:p14="http://schemas.microsoft.com/office/powerpoint/2010/main" val="3899475633"/>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to your Toolbox</a:t>
            </a:r>
            <a:endParaRPr lang="en-US" dirty="0"/>
          </a:p>
        </p:txBody>
      </p:sp>
      <p:sp>
        <p:nvSpPr>
          <p:cNvPr id="5" name="Rounded Rectangle 4"/>
          <p:cNvSpPr/>
          <p:nvPr/>
        </p:nvSpPr>
        <p:spPr>
          <a:xfrm>
            <a:off x="1883656" y="3352800"/>
            <a:ext cx="5199797" cy="66743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5259" y="174835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Student Engagement</a:t>
            </a:r>
            <a:endParaRPr lang="en-US" sz="2000" dirty="0">
              <a:solidFill>
                <a:schemeClr val="bg1"/>
              </a:solidFill>
              <a:latin typeface="Verdana" charset="0"/>
            </a:endParaRPr>
          </a:p>
        </p:txBody>
      </p:sp>
      <p:cxnSp>
        <p:nvCxnSpPr>
          <p:cNvPr id="7" name="Straight Arrow Connector 6"/>
          <p:cNvCxnSpPr/>
          <p:nvPr/>
        </p:nvCxnSpPr>
        <p:spPr>
          <a:xfrm>
            <a:off x="4466495" y="21703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66495" y="32004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5259" y="4168914"/>
            <a:ext cx="4876800" cy="132343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Tools to Measure: Human Capital Systems, Elementary Literacy Programs, PBIS, English Learner Programs, School Effectiveness</a:t>
            </a:r>
            <a:endParaRPr lang="en-US" sz="2000" dirty="0">
              <a:solidFill>
                <a:schemeClr val="bg1"/>
              </a:solidFill>
              <a:latin typeface="Verdana" charset="0"/>
            </a:endParaRPr>
          </a:p>
        </p:txBody>
      </p:sp>
      <p:cxnSp>
        <p:nvCxnSpPr>
          <p:cNvPr id="10" name="Straight Arrow Connector 9"/>
          <p:cNvCxnSpPr/>
          <p:nvPr/>
        </p:nvCxnSpPr>
        <p:spPr>
          <a:xfrm>
            <a:off x="4493659" y="38862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2472" y="2492514"/>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Educator Perceptions of Teaching and Learning Conditions</a:t>
            </a:r>
            <a:endParaRPr lang="en-US" sz="2000" dirty="0">
              <a:solidFill>
                <a:schemeClr val="bg1"/>
              </a:solidFill>
              <a:latin typeface="Verdana" charset="0"/>
            </a:endParaRPr>
          </a:p>
        </p:txBody>
      </p:sp>
      <p:sp>
        <p:nvSpPr>
          <p:cNvPr id="12" name="TextBox 11"/>
          <p:cNvSpPr txBox="1"/>
          <p:nvPr/>
        </p:nvSpPr>
        <p:spPr>
          <a:xfrm>
            <a:off x="2028095" y="35052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Time and Learning</a:t>
            </a:r>
            <a:endParaRPr lang="en-US" sz="2000" dirty="0">
              <a:solidFill>
                <a:schemeClr val="bg1"/>
              </a:solidFill>
              <a:latin typeface="Verdana" charset="0"/>
            </a:endParaRPr>
          </a:p>
        </p:txBody>
      </p:sp>
    </p:spTree>
    <p:extLst>
      <p:ext uri="{BB962C8B-B14F-4D97-AF65-F5344CB8AC3E}">
        <p14:creationId xmlns:p14="http://schemas.microsoft.com/office/powerpoint/2010/main" val="1717947033"/>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National Center on Time and Learning</a:t>
            </a:r>
          </a:p>
          <a:p>
            <a:r>
              <a:rPr lang="en-US" dirty="0" smtClean="0"/>
              <a:t>“</a:t>
            </a:r>
            <a:r>
              <a:rPr lang="en-US" b="0" dirty="0"/>
              <a:t>Redesigning and significantly expanding the school day can give students nearly two additional years of learning time. When done well,  expanding learning time raises achievement, enriches education and empowers </a:t>
            </a:r>
            <a:r>
              <a:rPr lang="en-US" b="0" dirty="0" smtClean="0"/>
              <a:t>teachers.”</a:t>
            </a:r>
          </a:p>
          <a:p>
            <a:r>
              <a:rPr lang="en-US" b="0" dirty="0" smtClean="0"/>
              <a:t>Tools to support local decision-makers in expanding learning time.</a:t>
            </a:r>
            <a:endParaRPr lang="en-US" dirty="0"/>
          </a:p>
        </p:txBody>
      </p:sp>
      <p:sp>
        <p:nvSpPr>
          <p:cNvPr id="2" name="Title 1"/>
          <p:cNvSpPr>
            <a:spLocks noGrp="1"/>
          </p:cNvSpPr>
          <p:nvPr>
            <p:ph type="title"/>
          </p:nvPr>
        </p:nvSpPr>
        <p:spPr/>
        <p:txBody>
          <a:bodyPr/>
          <a:lstStyle/>
          <a:p>
            <a:r>
              <a:rPr lang="en-US" dirty="0" smtClean="0"/>
              <a:t>Time and Learning</a:t>
            </a:r>
            <a:endParaRPr lang="en-US" dirty="0"/>
          </a:p>
        </p:txBody>
      </p:sp>
    </p:spTree>
    <p:extLst>
      <p:ext uri="{BB962C8B-B14F-4D97-AF65-F5344CB8AC3E}">
        <p14:creationId xmlns:p14="http://schemas.microsoft.com/office/powerpoint/2010/main" val="691281856"/>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School-Level Tools</a:t>
            </a:r>
            <a:endParaRPr lang="en-US" dirty="0"/>
          </a:p>
        </p:txBody>
      </p:sp>
      <p:sp>
        <p:nvSpPr>
          <p:cNvPr id="3" name="Content Placeholder 2"/>
          <p:cNvSpPr>
            <a:spLocks noGrp="1"/>
          </p:cNvSpPr>
          <p:nvPr>
            <p:ph idx="1"/>
          </p:nvPr>
        </p:nvSpPr>
        <p:spPr>
          <a:xfrm>
            <a:off x="380999" y="1295400"/>
            <a:ext cx="8407893" cy="5029200"/>
          </a:xfrm>
        </p:spPr>
        <p:txBody>
          <a:bodyPr/>
          <a:lstStyle/>
          <a:p>
            <a:r>
              <a:rPr lang="en-US" dirty="0" smtClean="0"/>
              <a:t>Turn to “Process and Perception Measures for UIP: Time Use in Educational Setting”, Tools p. 13.</a:t>
            </a:r>
          </a:p>
          <a:p>
            <a:r>
              <a:rPr lang="en-US" dirty="0" smtClean="0"/>
              <a:t>Tools include: </a:t>
            </a:r>
          </a:p>
          <a:p>
            <a:pPr lvl="1"/>
            <a:r>
              <a:rPr lang="en-US" dirty="0" smtClean="0"/>
              <a:t>Classroom Analysis Tool</a:t>
            </a:r>
          </a:p>
          <a:p>
            <a:pPr lvl="1"/>
            <a:r>
              <a:rPr lang="en-US" dirty="0" smtClean="0"/>
              <a:t>School Time analysis Tool</a:t>
            </a:r>
          </a:p>
          <a:p>
            <a:pPr lvl="1"/>
            <a:r>
              <a:rPr lang="en-US" dirty="0" smtClean="0"/>
              <a:t>Expectations for Effective Teams Comprehensive Analysis</a:t>
            </a:r>
          </a:p>
          <a:p>
            <a:pPr lvl="1"/>
            <a:r>
              <a:rPr lang="en-US" dirty="0" smtClean="0"/>
              <a:t>Framework for Assessing School Community Partnerships</a:t>
            </a:r>
          </a:p>
          <a:p>
            <a:pPr lvl="1"/>
            <a:r>
              <a:rPr lang="en-US" dirty="0" smtClean="0"/>
              <a:t>Framework for Assessing Enrichment Programming</a:t>
            </a:r>
          </a:p>
          <a:p>
            <a:pPr lvl="1"/>
            <a:r>
              <a:rPr lang="en-US" dirty="0" smtClean="0"/>
              <a:t>Framework for Assessing Teacher Collaboration</a:t>
            </a:r>
          </a:p>
          <a:p>
            <a:r>
              <a:rPr lang="en-US" dirty="0" smtClean="0"/>
              <a:t>Which could be useful in your setting?</a:t>
            </a:r>
            <a:endParaRPr lang="en-US" dirty="0"/>
          </a:p>
        </p:txBody>
      </p:sp>
    </p:spTree>
    <p:extLst>
      <p:ext uri="{BB962C8B-B14F-4D97-AF65-F5344CB8AC3E}">
        <p14:creationId xmlns:p14="http://schemas.microsoft.com/office/powerpoint/2010/main" val="1931130922"/>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to your Toolbox</a:t>
            </a:r>
            <a:endParaRPr lang="en-US" dirty="0"/>
          </a:p>
        </p:txBody>
      </p:sp>
      <p:sp>
        <p:nvSpPr>
          <p:cNvPr id="5" name="Rounded Rectangle 4"/>
          <p:cNvSpPr/>
          <p:nvPr/>
        </p:nvSpPr>
        <p:spPr>
          <a:xfrm>
            <a:off x="1883656" y="4056966"/>
            <a:ext cx="5199797" cy="165803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5259" y="174835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Student Engagement</a:t>
            </a:r>
            <a:endParaRPr lang="en-US" sz="2000" dirty="0">
              <a:solidFill>
                <a:schemeClr val="bg1"/>
              </a:solidFill>
              <a:latin typeface="Verdana" charset="0"/>
            </a:endParaRPr>
          </a:p>
        </p:txBody>
      </p:sp>
      <p:cxnSp>
        <p:nvCxnSpPr>
          <p:cNvPr id="7" name="Straight Arrow Connector 6"/>
          <p:cNvCxnSpPr/>
          <p:nvPr/>
        </p:nvCxnSpPr>
        <p:spPr>
          <a:xfrm>
            <a:off x="4466495" y="21703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66495" y="32004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5259" y="4168914"/>
            <a:ext cx="4876800" cy="132343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Tools to Measure: Human Capital Systems, Elementary Literacy Programs, PBIS, English Learner Programs, School Effectiveness</a:t>
            </a:r>
            <a:endParaRPr lang="en-US" sz="2000" dirty="0">
              <a:solidFill>
                <a:schemeClr val="bg1"/>
              </a:solidFill>
              <a:latin typeface="Verdana" charset="0"/>
            </a:endParaRPr>
          </a:p>
        </p:txBody>
      </p:sp>
      <p:cxnSp>
        <p:nvCxnSpPr>
          <p:cNvPr id="10" name="Straight Arrow Connector 9"/>
          <p:cNvCxnSpPr/>
          <p:nvPr/>
        </p:nvCxnSpPr>
        <p:spPr>
          <a:xfrm>
            <a:off x="4493659" y="38862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2472" y="2492514"/>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Educator Perceptions of Teaching and Learning Conditions</a:t>
            </a:r>
            <a:endParaRPr lang="en-US" sz="2000" dirty="0">
              <a:solidFill>
                <a:schemeClr val="bg1"/>
              </a:solidFill>
              <a:latin typeface="Verdana" charset="0"/>
            </a:endParaRPr>
          </a:p>
        </p:txBody>
      </p:sp>
      <p:sp>
        <p:nvSpPr>
          <p:cNvPr id="12" name="TextBox 11"/>
          <p:cNvSpPr txBox="1"/>
          <p:nvPr/>
        </p:nvSpPr>
        <p:spPr>
          <a:xfrm>
            <a:off x="2028095" y="35052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Time and Learning</a:t>
            </a:r>
            <a:endParaRPr lang="en-US" sz="2000" dirty="0">
              <a:solidFill>
                <a:schemeClr val="bg1"/>
              </a:solidFill>
              <a:latin typeface="Verdana" charset="0"/>
            </a:endParaRPr>
          </a:p>
        </p:txBody>
      </p:sp>
    </p:spTree>
    <p:extLst>
      <p:ext uri="{BB962C8B-B14F-4D97-AF65-F5344CB8AC3E}">
        <p14:creationId xmlns:p14="http://schemas.microsoft.com/office/powerpoint/2010/main" val="1620200655"/>
      </p:ext>
    </p:extLst>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Turn to “Instrument Description Template” (Tools, p. 23).</a:t>
            </a:r>
          </a:p>
          <a:p>
            <a:r>
              <a:rPr lang="en-US" dirty="0" smtClean="0"/>
              <a:t>What information is provided about each instrument?</a:t>
            </a:r>
          </a:p>
          <a:p>
            <a:r>
              <a:rPr lang="en-US" dirty="0" smtClean="0"/>
              <a:t>Consider:</a:t>
            </a:r>
          </a:p>
          <a:p>
            <a:pPr lvl="1"/>
            <a:r>
              <a:rPr lang="en-US" dirty="0" smtClean="0"/>
              <a:t>What type of tool is it?</a:t>
            </a:r>
          </a:p>
          <a:p>
            <a:pPr lvl="1"/>
            <a:r>
              <a:rPr lang="en-US" dirty="0" smtClean="0"/>
              <a:t>On what does it focus?</a:t>
            </a:r>
          </a:p>
          <a:p>
            <a:pPr lvl="1"/>
            <a:r>
              <a:rPr lang="en-US" dirty="0" smtClean="0"/>
              <a:t>At what level or levels (district, school, classroom) is it intended to be used?</a:t>
            </a:r>
          </a:p>
          <a:p>
            <a:pPr lvl="1"/>
            <a:r>
              <a:rPr lang="en-US" dirty="0" smtClean="0"/>
              <a:t>From whom will data be collected?</a:t>
            </a:r>
            <a:endParaRPr lang="en-US" dirty="0"/>
          </a:p>
        </p:txBody>
      </p:sp>
      <p:sp>
        <p:nvSpPr>
          <p:cNvPr id="5" name="Title 4"/>
          <p:cNvSpPr>
            <a:spLocks noGrp="1"/>
          </p:cNvSpPr>
          <p:nvPr>
            <p:ph type="title"/>
          </p:nvPr>
        </p:nvSpPr>
        <p:spPr/>
        <p:txBody>
          <a:bodyPr/>
          <a:lstStyle/>
          <a:p>
            <a:r>
              <a:rPr lang="en-US" dirty="0" smtClean="0"/>
              <a:t>Instrument Descriptions</a:t>
            </a:r>
            <a:endParaRPr lang="en-US" dirty="0"/>
          </a:p>
        </p:txBody>
      </p:sp>
    </p:spTree>
    <p:extLst>
      <p:ext uri="{BB962C8B-B14F-4D97-AF65-F5344CB8AC3E}">
        <p14:creationId xmlns:p14="http://schemas.microsoft.com/office/powerpoint/2010/main" val="314371864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Policy Changes for 2015-16 UIP</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Process and Perception Data</a:t>
            </a:r>
            <a:endParaRPr lang="en-US" sz="2800" dirty="0">
              <a:solidFill>
                <a:schemeClr val="bg1"/>
              </a:solidFill>
              <a:latin typeface="Verdana" charset="0"/>
              <a:ea typeface="ＭＳ Ｐゴシック" charset="-128"/>
            </a:endParaRPr>
          </a:p>
        </p:txBody>
      </p:sp>
      <p:sp>
        <p:nvSpPr>
          <p:cNvPr id="6" name="TextBox 5"/>
          <p:cNvSpPr txBox="1"/>
          <p:nvPr/>
        </p:nvSpPr>
        <p:spPr>
          <a:xfrm>
            <a:off x="1752600" y="3962399"/>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Expanding RCA Data Sources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a:endCxn id="6" idx="1"/>
          </p:cNvCxnSpPr>
          <p:nvPr/>
        </p:nvCxnSpPr>
        <p:spPr>
          <a:xfrm rot="10800000" flipV="1">
            <a:off x="1752600" y="2985195"/>
            <a:ext cx="5791200" cy="1669702"/>
          </a:xfrm>
          <a:prstGeom prst="curvedConnector3">
            <a:avLst>
              <a:gd name="adj1" fmla="val 103947"/>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Cause Analysis  Basics</a:t>
            </a:r>
            <a:endParaRPr lang="en-US" sz="2800" dirty="0">
              <a:solidFill>
                <a:schemeClr val="bg1"/>
              </a:solidFill>
              <a:latin typeface="Verdana" charset="0"/>
              <a:ea typeface="ＭＳ Ｐゴシック" charset="-128"/>
            </a:endParaRPr>
          </a:p>
        </p:txBody>
      </p:sp>
      <p:sp>
        <p:nvSpPr>
          <p:cNvPr id="12" name="TextBox 11"/>
          <p:cNvSpPr txBox="1"/>
          <p:nvPr/>
        </p:nvSpPr>
        <p:spPr>
          <a:xfrm>
            <a:off x="4648200" y="3962398"/>
            <a:ext cx="26670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800" dirty="0">
                <a:solidFill>
                  <a:schemeClr val="bg1"/>
                </a:solidFill>
                <a:latin typeface="Verdana" charset="0"/>
                <a:ea typeface="ＭＳ Ｐゴシック" charset="-128"/>
              </a:rPr>
              <a:t>Using Data in Root Cause Analysis</a:t>
            </a:r>
          </a:p>
        </p:txBody>
      </p:sp>
      <p:cxnSp>
        <p:nvCxnSpPr>
          <p:cNvPr id="13" name="Straight Arrow Connector 11"/>
          <p:cNvCxnSpPr>
            <a:cxnSpLocks noChangeShapeType="1"/>
          </p:cNvCxnSpPr>
          <p:nvPr/>
        </p:nvCxnSpPr>
        <p:spPr bwMode="auto">
          <a:xfrm>
            <a:off x="4267200" y="4654898"/>
            <a:ext cx="381000" cy="1588"/>
          </a:xfrm>
          <a:prstGeom prst="straightConnector1">
            <a:avLst/>
          </a:prstGeom>
          <a:noFill/>
          <a:ln w="50800">
            <a:solidFill>
              <a:schemeClr val="accent1">
                <a:lumMod val="50000"/>
              </a:schemeClr>
            </a:solidFill>
            <a:round/>
            <a:headEnd/>
            <a:tailEnd type="triangle" w="med" len="med"/>
          </a:ln>
        </p:spPr>
      </p:cxnSp>
    </p:spTree>
    <p:extLst>
      <p:ext uri="{BB962C8B-B14F-4D97-AF65-F5344CB8AC3E}">
        <p14:creationId xmlns:p14="http://schemas.microsoft.com/office/powerpoint/2010/main" val="81949070"/>
      </p:ext>
    </p:extLst>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600"/>
              </a:spcBef>
            </a:pPr>
            <a:r>
              <a:rPr lang="en-US" b="0" dirty="0"/>
              <a:t>Review your notes about what aspects of the school/district offerings to students you would like to know more.  .  . </a:t>
            </a:r>
            <a:r>
              <a:rPr lang="en-US" b="0" dirty="0" smtClean="0"/>
              <a:t>(Note Catcher, </a:t>
            </a:r>
            <a:r>
              <a:rPr lang="en-US" b="0" dirty="0"/>
              <a:t>p. 3</a:t>
            </a:r>
            <a:r>
              <a:rPr lang="en-US" b="0" dirty="0" smtClean="0"/>
              <a:t>).</a:t>
            </a:r>
          </a:p>
          <a:p>
            <a:pPr>
              <a:spcBef>
                <a:spcPts val="600"/>
              </a:spcBef>
            </a:pPr>
            <a:r>
              <a:rPr lang="en-US" b="0" dirty="0" smtClean="0"/>
              <a:t>Utilize Assessment Instrument Descriptions (Tools, p. 39-55).</a:t>
            </a:r>
            <a:endParaRPr lang="en-US" b="0" dirty="0"/>
          </a:p>
          <a:p>
            <a:pPr>
              <a:spcBef>
                <a:spcPts val="600"/>
              </a:spcBef>
            </a:pPr>
            <a:r>
              <a:rPr lang="en-US" b="0" dirty="0"/>
              <a:t>Identify connections to:</a:t>
            </a:r>
          </a:p>
          <a:p>
            <a:pPr lvl="1">
              <a:spcBef>
                <a:spcPts val="1200"/>
              </a:spcBef>
            </a:pPr>
            <a:r>
              <a:rPr lang="en-US" sz="2150" dirty="0"/>
              <a:t>Human Capital </a:t>
            </a:r>
            <a:r>
              <a:rPr lang="en-US" sz="2150" dirty="0" smtClean="0"/>
              <a:t>Systems,</a:t>
            </a:r>
            <a:endParaRPr lang="en-US" sz="2150" dirty="0"/>
          </a:p>
          <a:p>
            <a:pPr lvl="1">
              <a:spcBef>
                <a:spcPts val="1200"/>
              </a:spcBef>
            </a:pPr>
            <a:r>
              <a:rPr lang="en-US" sz="2150" dirty="0"/>
              <a:t>Elementary Literacy Programs, </a:t>
            </a:r>
          </a:p>
          <a:p>
            <a:pPr lvl="1">
              <a:spcBef>
                <a:spcPts val="1200"/>
              </a:spcBef>
            </a:pPr>
            <a:r>
              <a:rPr lang="en-US" sz="2150" dirty="0"/>
              <a:t>PBIS, </a:t>
            </a:r>
          </a:p>
          <a:p>
            <a:pPr lvl="1">
              <a:spcBef>
                <a:spcPts val="1200"/>
              </a:spcBef>
            </a:pPr>
            <a:r>
              <a:rPr lang="en-US" sz="2150" dirty="0"/>
              <a:t>English Learner Programs, </a:t>
            </a:r>
            <a:r>
              <a:rPr lang="en-US" sz="2150" dirty="0" smtClean="0"/>
              <a:t>and </a:t>
            </a:r>
            <a:endParaRPr lang="en-US" sz="2150" dirty="0"/>
          </a:p>
          <a:p>
            <a:pPr lvl="1">
              <a:spcBef>
                <a:spcPts val="1200"/>
              </a:spcBef>
            </a:pPr>
            <a:r>
              <a:rPr lang="en-US" sz="2150" dirty="0"/>
              <a:t>School </a:t>
            </a:r>
            <a:r>
              <a:rPr lang="en-US" sz="2150" dirty="0" smtClean="0"/>
              <a:t>Effectiveness</a:t>
            </a:r>
            <a:endParaRPr lang="en-US" sz="2350" dirty="0"/>
          </a:p>
          <a:p>
            <a:endParaRPr lang="en-US" dirty="0">
              <a:solidFill>
                <a:schemeClr val="tx1"/>
              </a:solidFill>
            </a:endParaRPr>
          </a:p>
        </p:txBody>
      </p:sp>
      <p:sp>
        <p:nvSpPr>
          <p:cNvPr id="2" name="Title 1"/>
          <p:cNvSpPr>
            <a:spLocks noGrp="1"/>
          </p:cNvSpPr>
          <p:nvPr>
            <p:ph type="title"/>
          </p:nvPr>
        </p:nvSpPr>
        <p:spPr/>
        <p:txBody>
          <a:bodyPr/>
          <a:lstStyle/>
          <a:p>
            <a:r>
              <a:rPr lang="en-US" dirty="0" smtClean="0"/>
              <a:t>Prioritize Instruments to Review</a:t>
            </a:r>
            <a:endParaRPr lang="en-US" dirty="0"/>
          </a:p>
        </p:txBody>
      </p:sp>
    </p:spTree>
    <p:extLst>
      <p:ext uri="{BB962C8B-B14F-4D97-AF65-F5344CB8AC3E}">
        <p14:creationId xmlns:p14="http://schemas.microsoft.com/office/powerpoint/2010/main" val="419926828"/>
      </p:ext>
    </p:extLst>
  </p:cSld>
  <p:clrMapOvr>
    <a:masterClrMapping/>
  </p:clrMapOvr>
  <p:transition spd="slow">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a tool to review (work with a partner if available).</a:t>
            </a:r>
          </a:p>
          <a:p>
            <a:r>
              <a:rPr lang="en-US" dirty="0" smtClean="0"/>
              <a:t>Consider these questions:</a:t>
            </a:r>
          </a:p>
          <a:p>
            <a:pPr lvl="1">
              <a:spcBef>
                <a:spcPts val="1800"/>
              </a:spcBef>
            </a:pPr>
            <a:r>
              <a:rPr lang="en-US" dirty="0" smtClean="0"/>
              <a:t>What kind of tool is it?</a:t>
            </a:r>
          </a:p>
          <a:p>
            <a:pPr lvl="1">
              <a:spcBef>
                <a:spcPts val="1800"/>
              </a:spcBef>
            </a:pPr>
            <a:r>
              <a:rPr lang="en-US" dirty="0" smtClean="0"/>
              <a:t>About what aspects of our school/district processes can this tool help us collect data? What questions could it help us to answer?</a:t>
            </a:r>
          </a:p>
          <a:p>
            <a:pPr lvl="1">
              <a:spcBef>
                <a:spcPts val="1800"/>
              </a:spcBef>
            </a:pPr>
            <a:r>
              <a:rPr lang="en-US" dirty="0" smtClean="0"/>
              <a:t>When could we use it?</a:t>
            </a:r>
          </a:p>
          <a:p>
            <a:pPr lvl="1">
              <a:spcBef>
                <a:spcPts val="1800"/>
              </a:spcBef>
            </a:pPr>
            <a:r>
              <a:rPr lang="en-US" dirty="0" smtClean="0"/>
              <a:t>How would we use it?</a:t>
            </a:r>
          </a:p>
          <a:p>
            <a:pPr lvl="1">
              <a:spcBef>
                <a:spcPts val="1800"/>
              </a:spcBef>
            </a:pPr>
            <a:r>
              <a:rPr lang="en-US" dirty="0" smtClean="0"/>
              <a:t>How can the results help us better understand root causes of our priority performance challenges?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Reviewing Tools. . .</a:t>
            </a:r>
            <a:endParaRPr lang="en-US" dirty="0"/>
          </a:p>
        </p:txBody>
      </p:sp>
    </p:spTree>
    <p:extLst>
      <p:ext uri="{BB962C8B-B14F-4D97-AF65-F5344CB8AC3E}">
        <p14:creationId xmlns:p14="http://schemas.microsoft.com/office/powerpoint/2010/main" val="3542549733"/>
      </p:ext>
    </p:extLst>
  </p:cSld>
  <p:clrMapOvr>
    <a:masterClrMapping/>
  </p:clrMapOvr>
  <p:transition spd="slow">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Turn to “Adding to your Root Cause Analysis Toolbox (Note Catcher, p. 6).</a:t>
            </a:r>
          </a:p>
          <a:p>
            <a:r>
              <a:rPr lang="en-US" dirty="0" smtClean="0"/>
              <a:t>Identify additional data collection tools you will use in Root Cause Analysis.  Make notes about:</a:t>
            </a:r>
          </a:p>
          <a:p>
            <a:pPr lvl="1"/>
            <a:r>
              <a:rPr lang="en-US" dirty="0" smtClean="0"/>
              <a:t>The focus of the tool</a:t>
            </a:r>
          </a:p>
          <a:p>
            <a:pPr lvl="1"/>
            <a:r>
              <a:rPr lang="en-US" dirty="0" smtClean="0"/>
              <a:t>The questions it can help to answer</a:t>
            </a:r>
          </a:p>
          <a:p>
            <a:pPr lvl="1"/>
            <a:r>
              <a:rPr lang="en-US" dirty="0" smtClean="0"/>
              <a:t>The time frame for using the tool to collect data</a:t>
            </a:r>
          </a:p>
          <a:p>
            <a:pPr lvl="1"/>
            <a:r>
              <a:rPr lang="en-US" dirty="0" smtClean="0"/>
              <a:t>Who will be involved</a:t>
            </a:r>
            <a:endParaRPr lang="en-US" dirty="0"/>
          </a:p>
        </p:txBody>
      </p:sp>
      <p:sp>
        <p:nvSpPr>
          <p:cNvPr id="3" name="Title 2"/>
          <p:cNvSpPr>
            <a:spLocks noGrp="1"/>
          </p:cNvSpPr>
          <p:nvPr>
            <p:ph type="title"/>
          </p:nvPr>
        </p:nvSpPr>
        <p:spPr/>
        <p:txBody>
          <a:bodyPr/>
          <a:lstStyle/>
          <a:p>
            <a:r>
              <a:rPr lang="en-US" dirty="0" smtClean="0"/>
              <a:t>Adding to your RCA Toolbox</a:t>
            </a:r>
            <a:endParaRPr lang="en-US" dirty="0"/>
          </a:p>
        </p:txBody>
      </p:sp>
    </p:spTree>
    <p:extLst>
      <p:ext uri="{BB962C8B-B14F-4D97-AF65-F5344CB8AC3E}">
        <p14:creationId xmlns:p14="http://schemas.microsoft.com/office/powerpoint/2010/main" val="1880244868"/>
      </p:ext>
    </p:extLst>
  </p:cSld>
  <p:clrMapOvr>
    <a:masterClrMapping/>
  </p:clrMapOvr>
  <p:transition spd="slow">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419600" y="3742086"/>
            <a:ext cx="2971800" cy="1828800"/>
          </a:xfrm>
          <a:prstGeom prst="roundRect">
            <a:avLst/>
          </a:pr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8" name="Title 1"/>
          <p:cNvSpPr>
            <a:spLocks noGrp="1"/>
          </p:cNvSpPr>
          <p:nvPr>
            <p:ph type="title"/>
          </p:nvPr>
        </p:nvSpPr>
        <p:spPr>
          <a:xfrm>
            <a:off x="381000" y="228600"/>
            <a:ext cx="8381260" cy="782073"/>
          </a:xfrm>
        </p:spPr>
        <p:txBody>
          <a:bodyPr anchor="t"/>
          <a:lstStyle/>
          <a:p>
            <a:pPr eaLnBrk="1" hangingPunct="1">
              <a:defRPr/>
            </a:pPr>
            <a:r>
              <a:rPr lang="en-US" sz="4800" dirty="0" smtClean="0">
                <a:latin typeface="Palatino Linotype" panose="02040502050505030304" pitchFamily="18" charset="0"/>
              </a:rPr>
              <a:t>Agenda</a:t>
            </a:r>
          </a:p>
        </p:txBody>
      </p:sp>
      <p:sp>
        <p:nvSpPr>
          <p:cNvPr id="3" name="TextBox 2"/>
          <p:cNvSpPr txBox="1"/>
          <p:nvPr/>
        </p:nvSpPr>
        <p:spPr>
          <a:xfrm>
            <a:off x="381000" y="1586805"/>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Policy Changes for 2015-16 UIP</a:t>
            </a:r>
            <a:endParaRPr lang="en-US" sz="2800" dirty="0">
              <a:solidFill>
                <a:schemeClr val="bg1"/>
              </a:solidFill>
              <a:latin typeface="Verdana" charset="0"/>
              <a:ea typeface="ＭＳ Ｐゴシック" charset="-128"/>
            </a:endParaRPr>
          </a:p>
        </p:txBody>
      </p:sp>
      <p:sp>
        <p:nvSpPr>
          <p:cNvPr id="5" name="TextBox 4"/>
          <p:cNvSpPr txBox="1"/>
          <p:nvPr/>
        </p:nvSpPr>
        <p:spPr>
          <a:xfrm>
            <a:off x="62484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Process and Perception Data</a:t>
            </a:r>
            <a:endParaRPr lang="en-US" sz="2800" dirty="0">
              <a:solidFill>
                <a:schemeClr val="bg1"/>
              </a:solidFill>
              <a:latin typeface="Verdana" charset="0"/>
              <a:ea typeface="ＭＳ Ｐゴシック" charset="-128"/>
            </a:endParaRPr>
          </a:p>
        </p:txBody>
      </p:sp>
      <p:sp>
        <p:nvSpPr>
          <p:cNvPr id="6" name="TextBox 5"/>
          <p:cNvSpPr txBox="1"/>
          <p:nvPr/>
        </p:nvSpPr>
        <p:spPr>
          <a:xfrm>
            <a:off x="1752600" y="3962399"/>
            <a:ext cx="25146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Expanding RCA Data Sources</a:t>
            </a:r>
            <a:endParaRPr lang="en-US" sz="2800" dirty="0">
              <a:solidFill>
                <a:schemeClr val="bg1"/>
              </a:solidFill>
              <a:latin typeface="Verdana" charset="0"/>
              <a:ea typeface="ＭＳ Ｐゴシック" charset="-128"/>
            </a:endParaRPr>
          </a:p>
        </p:txBody>
      </p:sp>
      <p:cxnSp>
        <p:nvCxnSpPr>
          <p:cNvPr id="9231" name="Straight Arrow Connector 11"/>
          <p:cNvCxnSpPr>
            <a:cxnSpLocks noChangeShapeType="1"/>
          </p:cNvCxnSpPr>
          <p:nvPr/>
        </p:nvCxnSpPr>
        <p:spPr bwMode="auto">
          <a:xfrm>
            <a:off x="2895600" y="2286000"/>
            <a:ext cx="381000" cy="1588"/>
          </a:xfrm>
          <a:prstGeom prst="straightConnector1">
            <a:avLst/>
          </a:prstGeom>
          <a:noFill/>
          <a:ln w="50800">
            <a:solidFill>
              <a:schemeClr val="accent1">
                <a:lumMod val="50000"/>
              </a:schemeClr>
            </a:solidFill>
            <a:round/>
            <a:headEnd/>
            <a:tailEnd type="triangle" w="med" len="med"/>
          </a:ln>
        </p:spPr>
      </p:cxnSp>
      <p:cxnSp>
        <p:nvCxnSpPr>
          <p:cNvPr id="9232" name="Straight Arrow Connector 11"/>
          <p:cNvCxnSpPr>
            <a:cxnSpLocks noChangeShapeType="1"/>
          </p:cNvCxnSpPr>
          <p:nvPr/>
        </p:nvCxnSpPr>
        <p:spPr bwMode="auto">
          <a:xfrm>
            <a:off x="5867400" y="2286000"/>
            <a:ext cx="381000" cy="1588"/>
          </a:xfrm>
          <a:prstGeom prst="straightConnector1">
            <a:avLst/>
          </a:prstGeom>
          <a:noFill/>
          <a:ln w="50800">
            <a:solidFill>
              <a:schemeClr val="accent1">
                <a:lumMod val="50000"/>
              </a:schemeClr>
            </a:solidFill>
            <a:round/>
            <a:headEnd/>
            <a:tailEnd type="triangle" w="med" len="med"/>
          </a:ln>
        </p:spPr>
      </p:cxnSp>
      <p:cxnSp>
        <p:nvCxnSpPr>
          <p:cNvPr id="11" name="Shape 10"/>
          <p:cNvCxnSpPr/>
          <p:nvPr/>
        </p:nvCxnSpPr>
        <p:spPr>
          <a:xfrm rot="10800000" flipV="1">
            <a:off x="1752600" y="2971800"/>
            <a:ext cx="5791200" cy="1669702"/>
          </a:xfrm>
          <a:prstGeom prst="curvedConnector3">
            <a:avLst>
              <a:gd name="adj1" fmla="val 103947"/>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1600200"/>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Root Cause Analysis  Basics</a:t>
            </a:r>
            <a:endParaRPr lang="en-US" sz="2800" dirty="0">
              <a:solidFill>
                <a:schemeClr val="bg1"/>
              </a:solidFill>
              <a:latin typeface="Verdana" charset="0"/>
              <a:ea typeface="ＭＳ Ｐゴシック" charset="-128"/>
            </a:endParaRPr>
          </a:p>
        </p:txBody>
      </p:sp>
      <p:sp>
        <p:nvSpPr>
          <p:cNvPr id="12" name="TextBox 11"/>
          <p:cNvSpPr txBox="1"/>
          <p:nvPr/>
        </p:nvSpPr>
        <p:spPr>
          <a:xfrm>
            <a:off x="4648200" y="3962398"/>
            <a:ext cx="2590800" cy="138499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800" dirty="0" smtClean="0">
                <a:solidFill>
                  <a:schemeClr val="bg1"/>
                </a:solidFill>
                <a:latin typeface="Verdana" charset="0"/>
                <a:ea typeface="ＭＳ Ｐゴシック" charset="-128"/>
              </a:rPr>
              <a:t>Using Data in Root Cause Analysis</a:t>
            </a:r>
            <a:endParaRPr lang="en-US" sz="2800" dirty="0">
              <a:solidFill>
                <a:schemeClr val="bg1"/>
              </a:solidFill>
              <a:latin typeface="Verdana" charset="0"/>
              <a:ea typeface="ＭＳ Ｐゴシック" charset="-128"/>
            </a:endParaRPr>
          </a:p>
        </p:txBody>
      </p:sp>
      <p:cxnSp>
        <p:nvCxnSpPr>
          <p:cNvPr id="13" name="Straight Arrow Connector 11"/>
          <p:cNvCxnSpPr>
            <a:cxnSpLocks noChangeShapeType="1"/>
          </p:cNvCxnSpPr>
          <p:nvPr/>
        </p:nvCxnSpPr>
        <p:spPr bwMode="auto">
          <a:xfrm>
            <a:off x="4267200" y="4654898"/>
            <a:ext cx="381000" cy="1588"/>
          </a:xfrm>
          <a:prstGeom prst="straightConnector1">
            <a:avLst/>
          </a:prstGeom>
          <a:noFill/>
          <a:ln w="50800">
            <a:solidFill>
              <a:schemeClr val="accent1">
                <a:lumMod val="50000"/>
              </a:schemeClr>
            </a:solidFill>
            <a:round/>
            <a:headEnd/>
            <a:tailEnd type="triangle" w="med" len="med"/>
          </a:ln>
        </p:spPr>
      </p:cxnSp>
    </p:spTree>
    <p:extLst>
      <p:ext uri="{BB962C8B-B14F-4D97-AF65-F5344CB8AC3E}">
        <p14:creationId xmlns:p14="http://schemas.microsoft.com/office/powerpoint/2010/main" val="33749123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133600"/>
            <a:ext cx="8229600" cy="76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p:txBody>
          <a:bodyPr anchor="t"/>
          <a:lstStyle/>
          <a:p>
            <a:pPr eaLnBrk="1" hangingPunct="1">
              <a:defRPr/>
            </a:pPr>
            <a:r>
              <a:rPr lang="en-US" sz="4000" smtClean="0"/>
              <a:t>Steps in Root Cause Analysis</a:t>
            </a:r>
          </a:p>
        </p:txBody>
      </p:sp>
      <p:sp>
        <p:nvSpPr>
          <p:cNvPr id="65539" name="Rectangle 3"/>
          <p:cNvSpPr>
            <a:spLocks noGrp="1" noChangeArrowheads="1"/>
          </p:cNvSpPr>
          <p:nvPr>
            <p:ph idx="1"/>
          </p:nvPr>
        </p:nvSpPr>
        <p:spPr bwMode="auto">
          <a:xfrm>
            <a:off x="457200" y="1447800"/>
            <a:ext cx="8331692" cy="46786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Consider </a:t>
            </a:r>
            <a:r>
              <a:rPr lang="en-US" altLang="en-US" dirty="0" smtClean="0">
                <a:ea typeface="ＭＳ Ｐゴシック" pitchFamily="34" charset="-128"/>
              </a:rPr>
              <a:t>school/district context (process/perception data)</a:t>
            </a:r>
            <a:r>
              <a:rPr lang="en-US" altLang="en-US" sz="2400" dirty="0" smtClean="0">
                <a:ea typeface="ＭＳ Ｐゴシック" pitchFamily="34" charset="-128"/>
              </a:rPr>
              <a:t>. </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Generate explanations (brainstorm).</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Categorize/classify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Narrow and prioritize explanations.</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ea typeface="ＭＳ Ｐゴシック" pitchFamily="34" charset="-128"/>
              </a:rPr>
              <a:t>Validate with other data</a:t>
            </a:r>
            <a:r>
              <a:rPr lang="en-US" altLang="en-US" dirty="0">
                <a:ea typeface="ＭＳ Ｐゴシック" pitchFamily="34" charset="-128"/>
              </a:rPr>
              <a:t> </a:t>
            </a:r>
            <a:r>
              <a:rPr lang="en-US" altLang="en-US" dirty="0" smtClean="0">
                <a:ea typeface="ＭＳ Ｐゴシック" pitchFamily="34" charset="-128"/>
              </a:rPr>
              <a:t>(process/perception).</a:t>
            </a:r>
            <a:endParaRPr lang="en-US" altLang="en-US" sz="2400" dirty="0" smtClean="0">
              <a:ea typeface="ＭＳ Ｐゴシック" pitchFamily="34" charset="-128"/>
            </a:endParaRPr>
          </a:p>
          <a:p>
            <a:pPr marL="571500" indent="-571500" eaLnBrk="1" hangingPunct="1">
              <a:lnSpc>
                <a:spcPct val="90000"/>
              </a:lnSpc>
              <a:spcBef>
                <a:spcPts val="1800"/>
              </a:spcBef>
              <a:buFont typeface="Wingdings" pitchFamily="2" charset="2"/>
              <a:buAutoNum type="arabicPeriod"/>
            </a:pPr>
            <a:r>
              <a:rPr lang="en-US" altLang="en-US" dirty="0" smtClean="0">
                <a:ea typeface="ＭＳ Ｐゴシック" pitchFamily="34" charset="-128"/>
              </a:rPr>
              <a:t>Incorporate external reviews.</a:t>
            </a:r>
            <a:endParaRPr lang="en-US" altLang="en-US" sz="2400" dirty="0" smtClean="0">
              <a:ea typeface="ＭＳ Ｐゴシック" pitchFamily="34" charset="-128"/>
            </a:endParaRPr>
          </a:p>
          <a:p>
            <a:pPr marL="0" indent="0" eaLnBrk="1" hangingPunct="1">
              <a:lnSpc>
                <a:spcPct val="90000"/>
              </a:lnSpc>
              <a:spcBef>
                <a:spcPts val="1800"/>
              </a:spcBef>
              <a:buNone/>
            </a:pPr>
            <a:endParaRPr lang="en-US" altLang="en-US" sz="2400" dirty="0" smtClean="0">
              <a:ea typeface="ＭＳ Ｐゴシック" pitchFamily="34" charset="-128"/>
            </a:endParaRPr>
          </a:p>
        </p:txBody>
      </p:sp>
      <p:pic>
        <p:nvPicPr>
          <p:cNvPr id="70660"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298982"/>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001000" y="1447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ea typeface="ＭＳ Ｐゴシック" charset="-128"/>
                </a:rPr>
                <a:t>Iterative</a:t>
              </a:r>
            </a:p>
          </p:txBody>
        </p:sp>
      </p:grpSp>
    </p:spTree>
    <p:extLst>
      <p:ext uri="{BB962C8B-B14F-4D97-AF65-F5344CB8AC3E}">
        <p14:creationId xmlns:p14="http://schemas.microsoft.com/office/powerpoint/2010/main" val="483107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a:spLocks noChangeArrowheads="1"/>
          </p:cNvSpPr>
          <p:nvPr/>
        </p:nvSpPr>
        <p:spPr bwMode="auto">
          <a:xfrm>
            <a:off x="1752600" y="609600"/>
            <a:ext cx="5562600" cy="4953000"/>
          </a:xfrm>
          <a:custGeom>
            <a:avLst/>
            <a:gdLst>
              <a:gd name="T0" fmla="*/ 2781300 w 5562600"/>
              <a:gd name="T1" fmla="*/ 0 h 4343400"/>
              <a:gd name="T2" fmla="*/ 814624 w 5562600"/>
              <a:gd name="T3" fmla="*/ 636076 h 4343400"/>
              <a:gd name="T4" fmla="*/ 0 w 5562600"/>
              <a:gd name="T5" fmla="*/ 2171700 h 4343400"/>
              <a:gd name="T6" fmla="*/ 814624 w 5562600"/>
              <a:gd name="T7" fmla="*/ 3707324 h 4343400"/>
              <a:gd name="T8" fmla="*/ 2781300 w 5562600"/>
              <a:gd name="T9" fmla="*/ 4343400 h 4343400"/>
              <a:gd name="T10" fmla="*/ 4747976 w 5562600"/>
              <a:gd name="T11" fmla="*/ 3707324 h 4343400"/>
              <a:gd name="T12" fmla="*/ 5562600 w 5562600"/>
              <a:gd name="T13" fmla="*/ 2171700 h 4343400"/>
              <a:gd name="T14" fmla="*/ 4747976 w 5562600"/>
              <a:gd name="T15" fmla="*/ 636076 h 4343400"/>
              <a:gd name="T16" fmla="*/ 3 60000 65536"/>
              <a:gd name="T17" fmla="*/ 3 60000 65536"/>
              <a:gd name="T18" fmla="*/ 2 60000 65536"/>
              <a:gd name="T19" fmla="*/ 1 60000 65536"/>
              <a:gd name="T20" fmla="*/ 1 60000 65536"/>
              <a:gd name="T21" fmla="*/ 1 60000 65536"/>
              <a:gd name="T22" fmla="*/ 0 60000 65536"/>
              <a:gd name="T23" fmla="*/ 3 60000 65536"/>
              <a:gd name="T24" fmla="*/ 814624 w 5562600"/>
              <a:gd name="T25" fmla="*/ 636076 h 4343400"/>
              <a:gd name="T26" fmla="*/ 4747976 w 5562600"/>
              <a:gd name="T27" fmla="*/ 3707324 h 434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62600" h="4343400">
                <a:moveTo>
                  <a:pt x="0" y="2171700"/>
                </a:moveTo>
                <a:lnTo>
                  <a:pt x="0" y="2171700"/>
                </a:lnTo>
                <a:cubicBezTo>
                  <a:pt x="0" y="972303"/>
                  <a:pt x="1245230" y="0"/>
                  <a:pt x="2781299" y="0"/>
                </a:cubicBezTo>
                <a:cubicBezTo>
                  <a:pt x="4317369" y="0"/>
                  <a:pt x="5562600" y="972303"/>
                  <a:pt x="5562600" y="2171700"/>
                </a:cubicBezTo>
                <a:cubicBezTo>
                  <a:pt x="5562600" y="3371096"/>
                  <a:pt x="4317369" y="4343399"/>
                  <a:pt x="2781300" y="4343400"/>
                </a:cubicBezTo>
                <a:cubicBezTo>
                  <a:pt x="1245230" y="4343400"/>
                  <a:pt x="0" y="3371096"/>
                  <a:pt x="0" y="2171700"/>
                </a:cubicBezTo>
                <a:close/>
                <a:moveTo>
                  <a:pt x="66628" y="2171700"/>
                </a:moveTo>
                <a:lnTo>
                  <a:pt x="66628" y="2171700"/>
                </a:lnTo>
                <a:cubicBezTo>
                  <a:pt x="66628" y="3334299"/>
                  <a:pt x="1282028" y="4276771"/>
                  <a:pt x="2781299" y="4276772"/>
                </a:cubicBezTo>
                <a:lnTo>
                  <a:pt x="2781300" y="4276772"/>
                </a:lnTo>
                <a:cubicBezTo>
                  <a:pt x="4280571" y="4276771"/>
                  <a:pt x="5495972" y="3334299"/>
                  <a:pt x="5495972" y="2171700"/>
                </a:cubicBezTo>
                <a:cubicBezTo>
                  <a:pt x="5495972" y="1009100"/>
                  <a:pt x="4280571" y="66628"/>
                  <a:pt x="2781300" y="66628"/>
                </a:cubicBezTo>
                <a:lnTo>
                  <a:pt x="2781299" y="66628"/>
                </a:lnTo>
                <a:cubicBezTo>
                  <a:pt x="1282028" y="66628"/>
                  <a:pt x="66628" y="1009100"/>
                  <a:pt x="66628" y="2171699"/>
                </a:cubicBez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sp>
        <p:nvSpPr>
          <p:cNvPr id="5" name="Donut 4"/>
          <p:cNvSpPr>
            <a:spLocks noChangeArrowheads="1"/>
          </p:cNvSpPr>
          <p:nvPr/>
        </p:nvSpPr>
        <p:spPr bwMode="auto">
          <a:xfrm>
            <a:off x="3657600" y="2209800"/>
            <a:ext cx="1676400" cy="1447800"/>
          </a:xfrm>
          <a:custGeom>
            <a:avLst/>
            <a:gdLst>
              <a:gd name="T0" fmla="*/ 838200 w 1676400"/>
              <a:gd name="T1" fmla="*/ 0 h 1447800"/>
              <a:gd name="T2" fmla="*/ 245503 w 1676400"/>
              <a:gd name="T3" fmla="*/ 212025 h 1447800"/>
              <a:gd name="T4" fmla="*/ 0 w 1676400"/>
              <a:gd name="T5" fmla="*/ 723900 h 1447800"/>
              <a:gd name="T6" fmla="*/ 245503 w 1676400"/>
              <a:gd name="T7" fmla="*/ 1235775 h 1447800"/>
              <a:gd name="T8" fmla="*/ 838200 w 1676400"/>
              <a:gd name="T9" fmla="*/ 1447800 h 1447800"/>
              <a:gd name="T10" fmla="*/ 1430897 w 1676400"/>
              <a:gd name="T11" fmla="*/ 1235775 h 1447800"/>
              <a:gd name="T12" fmla="*/ 1676400 w 1676400"/>
              <a:gd name="T13" fmla="*/ 723900 h 1447800"/>
              <a:gd name="T14" fmla="*/ 1430897 w 1676400"/>
              <a:gd name="T15" fmla="*/ 212025 h 1447800"/>
              <a:gd name="T16" fmla="*/ 3 60000 65536"/>
              <a:gd name="T17" fmla="*/ 3 60000 65536"/>
              <a:gd name="T18" fmla="*/ 2 60000 65536"/>
              <a:gd name="T19" fmla="*/ 1 60000 65536"/>
              <a:gd name="T20" fmla="*/ 1 60000 65536"/>
              <a:gd name="T21" fmla="*/ 1 60000 65536"/>
              <a:gd name="T22" fmla="*/ 0 60000 65536"/>
              <a:gd name="T23" fmla="*/ 3 60000 65536"/>
              <a:gd name="T24" fmla="*/ 245503 w 1676400"/>
              <a:gd name="T25" fmla="*/ 212025 h 1447800"/>
              <a:gd name="T26" fmla="*/ 1430897 w 1676400"/>
              <a:gd name="T27" fmla="*/ 1235775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6400" h="1447800">
                <a:moveTo>
                  <a:pt x="0" y="723900"/>
                </a:moveTo>
                <a:lnTo>
                  <a:pt x="0" y="723900"/>
                </a:lnTo>
                <a:cubicBezTo>
                  <a:pt x="0" y="324101"/>
                  <a:pt x="375274" y="0"/>
                  <a:pt x="838199" y="0"/>
                </a:cubicBezTo>
                <a:cubicBezTo>
                  <a:pt x="1301125" y="0"/>
                  <a:pt x="1676400" y="324101"/>
                  <a:pt x="1676400" y="723900"/>
                </a:cubicBezTo>
                <a:cubicBezTo>
                  <a:pt x="1676400" y="1123698"/>
                  <a:pt x="1301125" y="1447799"/>
                  <a:pt x="838200" y="1447800"/>
                </a:cubicBezTo>
                <a:cubicBezTo>
                  <a:pt x="375274" y="1447800"/>
                  <a:pt x="0" y="1123698"/>
                  <a:pt x="0" y="723900"/>
                </a:cubicBezTo>
                <a:close/>
                <a:moveTo>
                  <a:pt x="84494" y="723900"/>
                </a:moveTo>
                <a:lnTo>
                  <a:pt x="84494" y="723900"/>
                </a:lnTo>
                <a:cubicBezTo>
                  <a:pt x="84494" y="1077034"/>
                  <a:pt x="421939" y="1363305"/>
                  <a:pt x="838199" y="1363306"/>
                </a:cubicBezTo>
                <a:lnTo>
                  <a:pt x="838200" y="1363306"/>
                </a:lnTo>
                <a:cubicBezTo>
                  <a:pt x="1254460" y="1363305"/>
                  <a:pt x="1591906" y="1077034"/>
                  <a:pt x="1591906" y="723900"/>
                </a:cubicBezTo>
                <a:cubicBezTo>
                  <a:pt x="1591906" y="370765"/>
                  <a:pt x="1254460" y="84494"/>
                  <a:pt x="838200" y="84494"/>
                </a:cubicBezTo>
                <a:lnTo>
                  <a:pt x="838199" y="84494"/>
                </a:lnTo>
                <a:cubicBezTo>
                  <a:pt x="421939" y="84494"/>
                  <a:pt x="84494" y="370765"/>
                  <a:pt x="84494" y="723899"/>
                </a:cubicBezTo>
                <a:close/>
              </a:path>
            </a:pathLst>
          </a:cu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sp>
        <p:nvSpPr>
          <p:cNvPr id="78852" name="TextBox 5"/>
          <p:cNvSpPr txBox="1">
            <a:spLocks noChangeArrowheads="1"/>
          </p:cNvSpPr>
          <p:nvPr/>
        </p:nvSpPr>
        <p:spPr bwMode="auto">
          <a:xfrm>
            <a:off x="3733800" y="26670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b="1" i="1"/>
              <a:t>Performance Challenge</a:t>
            </a:r>
          </a:p>
        </p:txBody>
      </p:sp>
      <p:sp>
        <p:nvSpPr>
          <p:cNvPr id="7" name="TextBox 6"/>
          <p:cNvSpPr txBox="1"/>
          <p:nvPr/>
        </p:nvSpPr>
        <p:spPr>
          <a:xfrm>
            <a:off x="3276600" y="1143000"/>
            <a:ext cx="2590800" cy="738188"/>
          </a:xfrm>
          <a:prstGeom prst="rect">
            <a:avLst/>
          </a:prstGeom>
          <a:noFill/>
          <a:ln>
            <a:solidFill>
              <a:schemeClr val="accent6">
                <a:lumMod val="40000"/>
                <a:lumOff val="60000"/>
              </a:schemeClr>
            </a:solidFill>
          </a:ln>
        </p:spPr>
        <p:txBody>
          <a:bodyPr>
            <a:spAutoFit/>
          </a:bodyPr>
          <a:lstStyle/>
          <a:p>
            <a:pPr algn="ctr">
              <a:defRPr/>
            </a:pPr>
            <a:r>
              <a:rPr lang="en-US" sz="1400" dirty="0">
                <a:latin typeface="Verdana" charset="0"/>
                <a:ea typeface="ＭＳ Ｐゴシック" charset="-128"/>
                <a:cs typeface="ＭＳ Ｐゴシック" charset="-128"/>
              </a:rPr>
              <a:t>All possible explanations of performance challenge go in the outer circle</a:t>
            </a:r>
          </a:p>
        </p:txBody>
      </p:sp>
      <p:sp>
        <p:nvSpPr>
          <p:cNvPr id="78855" name="TextBox 8"/>
          <p:cNvSpPr txBox="1">
            <a:spLocks noChangeArrowheads="1"/>
          </p:cNvSpPr>
          <p:nvPr/>
        </p:nvSpPr>
        <p:spPr bwMode="auto">
          <a:xfrm>
            <a:off x="2057400" y="2523468"/>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dirty="0"/>
              <a:t>Possible Explanation</a:t>
            </a:r>
          </a:p>
        </p:txBody>
      </p:sp>
      <p:sp>
        <p:nvSpPr>
          <p:cNvPr id="78857" name="TextBox 10"/>
          <p:cNvSpPr txBox="1">
            <a:spLocks noChangeArrowheads="1"/>
          </p:cNvSpPr>
          <p:nvPr/>
        </p:nvSpPr>
        <p:spPr bwMode="auto">
          <a:xfrm>
            <a:off x="5496910" y="25622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dirty="0"/>
              <a:t>Possible Explanation</a:t>
            </a:r>
          </a:p>
        </p:txBody>
      </p:sp>
      <p:sp>
        <p:nvSpPr>
          <p:cNvPr id="78859" name="TextBox 12"/>
          <p:cNvSpPr txBox="1">
            <a:spLocks noChangeArrowheads="1"/>
          </p:cNvSpPr>
          <p:nvPr/>
        </p:nvSpPr>
        <p:spPr bwMode="auto">
          <a:xfrm>
            <a:off x="5029200" y="3919537"/>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400"/>
              <a:t>Possible Explanation</a:t>
            </a:r>
          </a:p>
        </p:txBody>
      </p:sp>
      <p:sp>
        <p:nvSpPr>
          <p:cNvPr id="14" name="TextBox 13"/>
          <p:cNvSpPr txBox="1"/>
          <p:nvPr/>
        </p:nvSpPr>
        <p:spPr>
          <a:xfrm>
            <a:off x="2857500" y="3810000"/>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15" name="TextBox 14"/>
          <p:cNvSpPr txBox="1"/>
          <p:nvPr/>
        </p:nvSpPr>
        <p:spPr>
          <a:xfrm>
            <a:off x="2819400" y="3810000"/>
            <a:ext cx="1524000" cy="523875"/>
          </a:xfrm>
          <a:prstGeom prst="rect">
            <a:avLst/>
          </a:prstGeom>
          <a:noFill/>
        </p:spPr>
        <p:txBody>
          <a:bodyPr>
            <a:spAutoFit/>
          </a:bodyPr>
          <a:lstStyle/>
          <a:p>
            <a:pPr algn="ctr">
              <a:defRPr/>
            </a:pPr>
            <a:r>
              <a:rPr lang="en-US" sz="1400" dirty="0">
                <a:latin typeface="Verdana" charset="0"/>
                <a:ea typeface="ＭＳ Ｐゴシック" charset="-128"/>
                <a:cs typeface="ＭＳ Ｐゴシック" charset="-128"/>
              </a:rPr>
              <a:t>Possible Explanation</a:t>
            </a:r>
          </a:p>
        </p:txBody>
      </p:sp>
      <p:sp>
        <p:nvSpPr>
          <p:cNvPr id="19" name="TextBox 18"/>
          <p:cNvSpPr txBox="1"/>
          <p:nvPr/>
        </p:nvSpPr>
        <p:spPr>
          <a:xfrm>
            <a:off x="228600" y="1143000"/>
            <a:ext cx="1828800" cy="830997"/>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What </a:t>
            </a:r>
            <a:r>
              <a:rPr lang="en-US" sz="1600" dirty="0" smtClean="0">
                <a:latin typeface="Verdana" charset="0"/>
                <a:ea typeface="ＭＳ Ｐゴシック" charset="-128"/>
                <a:cs typeface="ＭＳ Ｐゴシック" charset="-128"/>
              </a:rPr>
              <a:t>context data </a:t>
            </a:r>
            <a:r>
              <a:rPr lang="en-US" sz="1600" dirty="0">
                <a:latin typeface="Verdana" charset="0"/>
                <a:ea typeface="ＭＳ Ｐゴシック" charset="-128"/>
                <a:cs typeface="ＭＳ Ｐゴシック" charset="-128"/>
              </a:rPr>
              <a:t>did we consider?</a:t>
            </a:r>
          </a:p>
        </p:txBody>
      </p:sp>
      <p:sp>
        <p:nvSpPr>
          <p:cNvPr id="23" name="TextBox 22"/>
          <p:cNvSpPr txBox="1"/>
          <p:nvPr/>
        </p:nvSpPr>
        <p:spPr>
          <a:xfrm>
            <a:off x="6781800" y="762000"/>
            <a:ext cx="1676400" cy="830263"/>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What </a:t>
            </a:r>
          </a:p>
          <a:p>
            <a:pPr algn="ctr">
              <a:defRPr/>
            </a:pPr>
            <a:r>
              <a:rPr lang="en-US" sz="1600" dirty="0" err="1">
                <a:latin typeface="Verdana" charset="0"/>
                <a:ea typeface="ＭＳ Ｐゴシック" charset="-128"/>
                <a:cs typeface="ＭＳ Ｐゴシック" charset="-128"/>
              </a:rPr>
              <a:t>process(es</a:t>
            </a:r>
            <a:r>
              <a:rPr lang="en-US" sz="1600" dirty="0">
                <a:latin typeface="Verdana" charset="0"/>
                <a:ea typeface="ＭＳ Ｐゴシック" charset="-128"/>
                <a:cs typeface="ＭＳ Ｐゴシック" charset="-128"/>
              </a:rPr>
              <a:t>) </a:t>
            </a:r>
          </a:p>
          <a:p>
            <a:pPr algn="ctr">
              <a:defRPr/>
            </a:pPr>
            <a:r>
              <a:rPr lang="en-US" sz="1600" dirty="0">
                <a:latin typeface="Verdana" charset="0"/>
                <a:ea typeface="ＭＳ Ｐゴシック" charset="-128"/>
                <a:cs typeface="ＭＳ Ｐゴシック" charset="-128"/>
              </a:rPr>
              <a:t>did we use?</a:t>
            </a:r>
          </a:p>
        </p:txBody>
      </p:sp>
      <p:sp>
        <p:nvSpPr>
          <p:cNvPr id="27" name="TextBox 26"/>
          <p:cNvSpPr txBox="1"/>
          <p:nvPr/>
        </p:nvSpPr>
        <p:spPr>
          <a:xfrm>
            <a:off x="6705600" y="4648200"/>
            <a:ext cx="2057400" cy="369888"/>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Perception</a:t>
            </a:r>
            <a:r>
              <a:rPr lang="en-US" dirty="0">
                <a:latin typeface="Verdana" charset="0"/>
                <a:ea typeface="ＭＳ Ｐゴシック" charset="-128"/>
                <a:cs typeface="ＭＳ Ｐゴシック" charset="-128"/>
              </a:rPr>
              <a:t> </a:t>
            </a:r>
            <a:r>
              <a:rPr lang="en-US" sz="1600" dirty="0">
                <a:latin typeface="Verdana" charset="0"/>
                <a:ea typeface="ＭＳ Ｐゴシック" charset="-128"/>
                <a:cs typeface="ＭＳ Ｐゴシック" charset="-128"/>
              </a:rPr>
              <a:t>Data</a:t>
            </a:r>
          </a:p>
        </p:txBody>
      </p:sp>
      <p:sp>
        <p:nvSpPr>
          <p:cNvPr id="28" name="TextBox 27"/>
          <p:cNvSpPr txBox="1"/>
          <p:nvPr/>
        </p:nvSpPr>
        <p:spPr>
          <a:xfrm>
            <a:off x="228600" y="5984875"/>
            <a:ext cx="8588375" cy="415925"/>
          </a:xfrm>
          <a:prstGeom prst="rect">
            <a:avLst/>
          </a:prstGeom>
          <a:noFill/>
        </p:spPr>
        <p:txBody>
          <a:bodyPr>
            <a:spAutoFit/>
          </a:bodyPr>
          <a:lstStyle/>
          <a:p>
            <a:pPr>
              <a:defRPr/>
            </a:pPr>
            <a:r>
              <a:rPr lang="en-US" sz="1050" dirty="0">
                <a:latin typeface="Verdana" charset="0"/>
                <a:ea typeface="ＭＳ Ｐゴシック" charset="-128"/>
                <a:cs typeface="ＭＳ Ｐゴシック" charset="-128"/>
              </a:rPr>
              <a:t>Circle map used with permission from Thinking Maps, Inc. Specific training required before implementing Thinking Maps. </a:t>
            </a:r>
          </a:p>
          <a:p>
            <a:pPr>
              <a:defRPr/>
            </a:pPr>
            <a:r>
              <a:rPr lang="en-US" sz="1050" dirty="0">
                <a:latin typeface="Verdana" charset="0"/>
                <a:ea typeface="ＭＳ Ｐゴシック" charset="-128"/>
                <a:cs typeface="ＭＳ Ｐゴシック" charset="-128"/>
              </a:rPr>
              <a:t>For more information, visit </a:t>
            </a:r>
            <a:r>
              <a:rPr lang="en-US" sz="1050" dirty="0" err="1">
                <a:latin typeface="Verdana" charset="0"/>
                <a:ea typeface="ＭＳ Ｐゴシック" charset="-128"/>
                <a:cs typeface="ＭＳ Ｐゴシック" charset="-128"/>
              </a:rPr>
              <a:t>www.thinkingmaps.com</a:t>
            </a:r>
            <a:r>
              <a:rPr lang="en-US" sz="1050" dirty="0">
                <a:latin typeface="Verdana" charset="0"/>
                <a:ea typeface="ＭＳ Ｐゴシック" charset="-128"/>
                <a:cs typeface="ＭＳ Ｐゴシック" charset="-128"/>
              </a:rPr>
              <a:t>.</a:t>
            </a:r>
          </a:p>
        </p:txBody>
      </p:sp>
      <p:sp>
        <p:nvSpPr>
          <p:cNvPr id="29" name="TextBox 28"/>
          <p:cNvSpPr txBox="1"/>
          <p:nvPr/>
        </p:nvSpPr>
        <p:spPr>
          <a:xfrm>
            <a:off x="228600" y="4343400"/>
            <a:ext cx="2057400" cy="584200"/>
          </a:xfrm>
          <a:prstGeom prst="rect">
            <a:avLst/>
          </a:prstGeom>
          <a:noFill/>
        </p:spPr>
        <p:txBody>
          <a:bodyPr>
            <a:spAutoFit/>
          </a:bodyPr>
          <a:lstStyle/>
          <a:p>
            <a:pPr algn="ctr">
              <a:defRPr/>
            </a:pPr>
            <a:r>
              <a:rPr lang="en-US" sz="1600" dirty="0">
                <a:latin typeface="Verdana" charset="0"/>
                <a:ea typeface="ＭＳ Ｐゴシック" charset="-128"/>
                <a:cs typeface="ＭＳ Ｐゴシック" charset="-128"/>
              </a:rPr>
              <a:t>School Process Data</a:t>
            </a:r>
          </a:p>
        </p:txBody>
      </p:sp>
      <p:sp>
        <p:nvSpPr>
          <p:cNvPr id="20" name="Rectangle 19"/>
          <p:cNvSpPr/>
          <p:nvPr/>
        </p:nvSpPr>
        <p:spPr>
          <a:xfrm>
            <a:off x="228600" y="457200"/>
            <a:ext cx="8610600" cy="5257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5067300" y="3886200"/>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22" name="TextBox 21"/>
          <p:cNvSpPr txBox="1"/>
          <p:nvPr/>
        </p:nvSpPr>
        <p:spPr>
          <a:xfrm>
            <a:off x="5535010" y="2505075"/>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
        <p:nvSpPr>
          <p:cNvPr id="24" name="TextBox 23"/>
          <p:cNvSpPr txBox="1"/>
          <p:nvPr/>
        </p:nvSpPr>
        <p:spPr>
          <a:xfrm>
            <a:off x="2095500" y="2494565"/>
            <a:ext cx="1485900" cy="685800"/>
          </a:xfrm>
          <a:prstGeom prst="rect">
            <a:avLst/>
          </a:prstGeom>
          <a:noFill/>
          <a:ln>
            <a:solidFill>
              <a:schemeClr val="accent6">
                <a:lumMod val="40000"/>
                <a:lumOff val="60000"/>
              </a:schemeClr>
            </a:solidFill>
          </a:ln>
        </p:spPr>
        <p:txBody>
          <a:bodyPr wrap="square">
            <a:spAutoFit/>
          </a:bodyPr>
          <a:lstStyle/>
          <a:p>
            <a:pPr>
              <a:defRPr/>
            </a:pPr>
            <a:endParaRPr lang="en-US" dirty="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162920480"/>
      </p:ext>
    </p:extLst>
  </p:cSld>
  <p:clrMapOvr>
    <a:masterClrMapping/>
  </p:clrMapOvr>
  <p:transition spd="slow">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637984"/>
            <a:ext cx="8686800" cy="12192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81000"/>
            <a:ext cx="8839200" cy="715963"/>
          </a:xfrm>
        </p:spPr>
        <p:txBody>
          <a:bodyPr/>
          <a:lstStyle/>
          <a:p>
            <a:pPr>
              <a:defRPr/>
            </a:pPr>
            <a:r>
              <a:rPr lang="en-US" sz="2800" dirty="0" smtClean="0"/>
              <a:t>Circle Map, part 1: Brainstorm Causes of Performance Challenges</a:t>
            </a:r>
            <a:endParaRPr lang="en-US" sz="2800" dirty="0"/>
          </a:p>
        </p:txBody>
      </p:sp>
      <p:sp>
        <p:nvSpPr>
          <p:cNvPr id="80899" name="Content Placeholder 2"/>
          <p:cNvSpPr>
            <a:spLocks noGrp="1"/>
          </p:cNvSpPr>
          <p:nvPr>
            <p:ph idx="1"/>
          </p:nvPr>
        </p:nvSpPr>
        <p:spPr bwMode="auto">
          <a:xfrm>
            <a:off x="381000" y="1676400"/>
            <a:ext cx="8229600" cy="4754563"/>
          </a:xfrm>
          <a:ln>
            <a:miter lim="800000"/>
            <a:headEnd/>
            <a:tailEnd/>
          </a:ln>
        </p:spPr>
        <p:txBody>
          <a:bodyPr vert="horz" wrap="square" lIns="91440" tIns="45720" rIns="91440" bIns="45720" numCol="1" anchor="t" anchorCtr="0" compatLnSpc="1">
            <a:prstTxWarp prst="textNoShape">
              <a:avLst/>
            </a:prstTxWarp>
          </a:bodyPr>
          <a:lstStyle/>
          <a:p>
            <a:pPr marL="514350" indent="-514350">
              <a:spcBef>
                <a:spcPts val="1800"/>
              </a:spcBef>
              <a:buFontTx/>
              <a:buNone/>
              <a:defRPr/>
            </a:pPr>
            <a:r>
              <a:rPr lang="en-US" sz="2400" dirty="0" smtClean="0"/>
              <a:t>Review </a:t>
            </a:r>
            <a:r>
              <a:rPr lang="en-US" sz="2400" dirty="0" smtClean="0">
                <a:solidFill>
                  <a:schemeClr val="accent1">
                    <a:lumMod val="75000"/>
                  </a:schemeClr>
                </a:solidFill>
              </a:rPr>
              <a:t>Circle Map Directions</a:t>
            </a:r>
            <a:r>
              <a:rPr lang="en-US" sz="2400" dirty="0" smtClean="0"/>
              <a:t>  (Tools, p. </a:t>
            </a:r>
            <a:r>
              <a:rPr lang="en-US" dirty="0" smtClean="0"/>
              <a:t>57</a:t>
            </a:r>
            <a:r>
              <a:rPr lang="en-US" sz="2400" dirty="0" smtClean="0"/>
              <a:t>).</a:t>
            </a:r>
          </a:p>
          <a:p>
            <a:pPr marL="514350" indent="-514350">
              <a:spcBef>
                <a:spcPts val="1800"/>
              </a:spcBef>
              <a:buFontTx/>
              <a:buAutoNum type="arabicPeriod"/>
              <a:defRPr/>
            </a:pPr>
            <a:r>
              <a:rPr lang="en-US" sz="2400" dirty="0" smtClean="0"/>
              <a:t>Clarify what will focus your brainstorming (priority performance challenge).</a:t>
            </a:r>
          </a:p>
          <a:p>
            <a:pPr marL="514350" indent="-514350">
              <a:spcBef>
                <a:spcPts val="1800"/>
              </a:spcBef>
              <a:buFontTx/>
              <a:buAutoNum type="arabicPeriod"/>
              <a:defRPr/>
            </a:pPr>
            <a:r>
              <a:rPr lang="en-US" sz="2400" dirty="0" smtClean="0"/>
              <a:t>Set up the Circle Map.</a:t>
            </a:r>
          </a:p>
          <a:p>
            <a:pPr marL="514350" indent="-514350">
              <a:spcBef>
                <a:spcPts val="1800"/>
              </a:spcBef>
              <a:buFontTx/>
              <a:buAutoNum type="arabicPeriod"/>
              <a:defRPr/>
            </a:pPr>
            <a:r>
              <a:rPr lang="en-US" sz="2400" dirty="0" smtClean="0"/>
              <a:t>Create the frame (identify what data you reviewed in preparation for engaging in root cause analysis).</a:t>
            </a:r>
          </a:p>
          <a:p>
            <a:pPr marL="514350" indent="-514350">
              <a:spcBef>
                <a:spcPts val="1800"/>
              </a:spcBef>
              <a:buFontTx/>
              <a:buAutoNum type="arabicPeriod"/>
              <a:defRPr/>
            </a:pPr>
            <a:r>
              <a:rPr lang="en-US" sz="2400" dirty="0" smtClean="0"/>
              <a:t>Brainstorm about the possible causes of your priority performance challenge:</a:t>
            </a:r>
          </a:p>
          <a:p>
            <a:pPr marL="914400" lvl="1" indent="-514350">
              <a:spcBef>
                <a:spcPts val="600"/>
              </a:spcBef>
              <a:defRPr/>
            </a:pPr>
            <a:r>
              <a:rPr lang="en-US" sz="1800" dirty="0" smtClean="0"/>
              <a:t>Individuals capture one idea per sticky note.</a:t>
            </a:r>
          </a:p>
          <a:p>
            <a:pPr marL="914400" lvl="1" indent="-514350">
              <a:spcBef>
                <a:spcPts val="600"/>
              </a:spcBef>
              <a:defRPr/>
            </a:pPr>
            <a:r>
              <a:rPr lang="en-US" sz="1800" dirty="0" smtClean="0"/>
              <a:t>Place sticky notes on the circle map.</a:t>
            </a:r>
          </a:p>
          <a:p>
            <a:pPr lvl="1">
              <a:spcBef>
                <a:spcPts val="1800"/>
              </a:spcBef>
              <a:defRPr/>
            </a:pPr>
            <a:endParaRPr lang="en-US" sz="2400" dirty="0" smtClean="0"/>
          </a:p>
        </p:txBody>
      </p:sp>
    </p:spTree>
    <p:extLst>
      <p:ext uri="{BB962C8B-B14F-4D97-AF65-F5344CB8AC3E}">
        <p14:creationId xmlns:p14="http://schemas.microsoft.com/office/powerpoint/2010/main" val="4766186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 calcmode="lin" valueType="num">
                                      <p:cBhvr additive="base">
                                        <p:cTn id="7"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anim calcmode="lin" valueType="num">
                                      <p:cBhvr additive="base">
                                        <p:cTn id="11"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089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anim calcmode="lin" valueType="num">
                                      <p:cBhvr additive="base">
                                        <p:cTn id="1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089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0899">
                                            <p:txEl>
                                              <p:pRg st="5" end="5"/>
                                            </p:txEl>
                                          </p:spTgt>
                                        </p:tgtEl>
                                        <p:attrNameLst>
                                          <p:attrName>style.visibility</p:attrName>
                                        </p:attrNameLst>
                                      </p:cBhvr>
                                      <p:to>
                                        <p:strVal val="visible"/>
                                      </p:to>
                                    </p:set>
                                    <p:anim calcmode="lin" valueType="num">
                                      <p:cBhvr additive="base">
                                        <p:cTn id="23"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89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anim calcmode="lin" valueType="num">
                                      <p:cBhvr additive="base">
                                        <p:cTn id="27"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533400"/>
            <a:ext cx="8686800" cy="1066800"/>
          </a:xfrm>
        </p:spPr>
        <p:txBody>
          <a:bodyPr anchor="t"/>
          <a:lstStyle/>
          <a:p>
            <a:pPr>
              <a:defRPr/>
            </a:pPr>
            <a:r>
              <a:rPr lang="en-US" sz="3200" dirty="0" smtClean="0"/>
              <a:t>Circle Map, Part 2: Categorize your Causes</a:t>
            </a:r>
          </a:p>
        </p:txBody>
      </p:sp>
      <p:sp>
        <p:nvSpPr>
          <p:cNvPr id="80899" name="Content Placeholder 2"/>
          <p:cNvSpPr>
            <a:spLocks noGrp="1"/>
          </p:cNvSpPr>
          <p:nvPr>
            <p:ph idx="1"/>
          </p:nvPr>
        </p:nvSpPr>
        <p:spPr bwMode="auto">
          <a:xfrm>
            <a:off x="381000" y="1752600"/>
            <a:ext cx="84582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1800"/>
              </a:spcBef>
              <a:buFontTx/>
              <a:buAutoNum type="arabicPeriod" startAt="5"/>
            </a:pPr>
            <a:r>
              <a:rPr lang="en-US" altLang="en-US" sz="2400" dirty="0" smtClean="0">
                <a:ea typeface="ＭＳ Ｐゴシック" pitchFamily="34" charset="-128"/>
              </a:rPr>
              <a:t>Sort ideas into natural themes by asking: what ideas are similar?  </a:t>
            </a:r>
          </a:p>
          <a:p>
            <a:pPr lvl="1">
              <a:spcBef>
                <a:spcPts val="1800"/>
              </a:spcBef>
            </a:pPr>
            <a:r>
              <a:rPr lang="en-US" altLang="en-US" sz="2000" dirty="0" smtClean="0">
                <a:ea typeface="ＭＳ Ｐゴシック" pitchFamily="34" charset="-128"/>
              </a:rPr>
              <a:t>Work in silence with each person moving sticky notes around on the circle map. Keep moving notes until a consensus is reached.</a:t>
            </a:r>
          </a:p>
          <a:p>
            <a:pPr lvl="1">
              <a:spcBef>
                <a:spcPts val="1800"/>
              </a:spcBef>
            </a:pPr>
            <a:r>
              <a:rPr lang="en-US" altLang="en-US" sz="2000" dirty="0" smtClean="0">
                <a:ea typeface="ＭＳ Ｐゴシック" pitchFamily="34" charset="-128"/>
              </a:rPr>
              <a:t>Discuss the groupings. </a:t>
            </a:r>
          </a:p>
          <a:p>
            <a:pPr lvl="1">
              <a:spcBef>
                <a:spcPts val="1800"/>
              </a:spcBef>
            </a:pPr>
            <a:r>
              <a:rPr lang="en-US" altLang="en-US" sz="2000" dirty="0" smtClean="0">
                <a:ea typeface="ＭＳ Ｐゴシック" pitchFamily="34" charset="-128"/>
              </a:rPr>
              <a:t>If some ideas don’t fit into any theme, leave as a stand alone idea. </a:t>
            </a:r>
          </a:p>
          <a:p>
            <a:pPr lvl="1">
              <a:spcBef>
                <a:spcPts val="1800"/>
              </a:spcBef>
            </a:pPr>
            <a:r>
              <a:rPr lang="en-US" altLang="en-US" sz="2000" dirty="0" smtClean="0">
                <a:ea typeface="ＭＳ Ｐゴシック" pitchFamily="34" charset="-128"/>
              </a:rPr>
              <a:t>If some fit more than one, create a copy and put in both groups.</a:t>
            </a:r>
          </a:p>
          <a:p>
            <a:pPr marL="457200" indent="-457200">
              <a:spcBef>
                <a:spcPts val="1800"/>
              </a:spcBef>
              <a:buFontTx/>
              <a:buAutoNum type="arabicPeriod" startAt="6"/>
            </a:pPr>
            <a:r>
              <a:rPr lang="en-US" altLang="en-US" sz="2400" dirty="0" smtClean="0">
                <a:ea typeface="ＭＳ Ｐゴシック" pitchFamily="34" charset="-128"/>
              </a:rPr>
              <a:t>Create a short 3-5 word description for each grouping.</a:t>
            </a:r>
          </a:p>
          <a:p>
            <a:pPr marL="457200" indent="-457200">
              <a:buFontTx/>
              <a:buNone/>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4218549094"/>
      </p:ext>
    </p:extLst>
  </p:cSld>
  <p:clrMapOvr>
    <a:masterClrMapping/>
  </p:clrMapOvr>
  <p:transition spd="slow">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dirty="0" smtClean="0"/>
              <a:t>In </a:t>
            </a:r>
            <a:r>
              <a:rPr lang="en-US" dirty="0"/>
              <a:t>the performance indicator areas of achievement and growth, performance in all grade levels and in all content areas are below minimum state expectations and have been flat for the last three years. </a:t>
            </a:r>
            <a:endParaRPr lang="en-US" dirty="0" smtClean="0"/>
          </a:p>
          <a:p>
            <a:pPr marL="45720" indent="0">
              <a:spcBef>
                <a:spcPts val="600"/>
              </a:spcBef>
              <a:buNone/>
            </a:pPr>
            <a:endParaRPr lang="en-US" dirty="0"/>
          </a:p>
          <a:p>
            <a:pPr>
              <a:spcBef>
                <a:spcPts val="600"/>
              </a:spcBef>
            </a:pPr>
            <a:r>
              <a:rPr lang="en-US" dirty="0"/>
              <a:t>The MGP for all grade levels and subgroups in all content areas is below the state expectation of 55 and has been flat (35-32-38) for the last three years</a:t>
            </a:r>
            <a:r>
              <a:rPr lang="en-US" b="1" dirty="0"/>
              <a:t>.</a:t>
            </a:r>
          </a:p>
          <a:p>
            <a:pPr marL="45720" indent="0">
              <a:buNone/>
            </a:pPr>
            <a:endParaRPr lang="en-US" dirty="0"/>
          </a:p>
        </p:txBody>
      </p:sp>
      <p:sp>
        <p:nvSpPr>
          <p:cNvPr id="3" name="Title 2"/>
          <p:cNvSpPr>
            <a:spLocks noGrp="1"/>
          </p:cNvSpPr>
          <p:nvPr>
            <p:ph type="title"/>
          </p:nvPr>
        </p:nvSpPr>
        <p:spPr/>
        <p:txBody>
          <a:bodyPr/>
          <a:lstStyle/>
          <a:p>
            <a:r>
              <a:rPr lang="en-US" dirty="0" smtClean="0"/>
              <a:t>Scenario: Priority Performance Challenges</a:t>
            </a:r>
            <a:endParaRPr lang="en-US" dirty="0"/>
          </a:p>
        </p:txBody>
      </p:sp>
    </p:spTree>
    <p:extLst>
      <p:ext uri="{BB962C8B-B14F-4D97-AF65-F5344CB8AC3E}">
        <p14:creationId xmlns:p14="http://schemas.microsoft.com/office/powerpoint/2010/main" val="1041251572"/>
      </p:ext>
    </p:extLst>
  </p:cSld>
  <p:clrMapOvr>
    <a:masterClrMapping/>
  </p:clrMapOvr>
  <p:transition spd="slow">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Context Information</a:t>
            </a:r>
            <a:endParaRPr lang="en-US" dirty="0"/>
          </a:p>
        </p:txBody>
      </p:sp>
      <p:sp>
        <p:nvSpPr>
          <p:cNvPr id="2" name="Content Placeholder 1"/>
          <p:cNvSpPr>
            <a:spLocks noGrp="1"/>
          </p:cNvSpPr>
          <p:nvPr>
            <p:ph idx="1"/>
          </p:nvPr>
        </p:nvSpPr>
        <p:spPr/>
        <p:txBody>
          <a:bodyPr/>
          <a:lstStyle/>
          <a:p>
            <a:pPr marL="45720" indent="0">
              <a:buNone/>
            </a:pPr>
            <a:r>
              <a:rPr lang="en-US" dirty="0" smtClean="0"/>
              <a:t>Group Identified Priorities from TELL results:</a:t>
            </a:r>
            <a:endParaRPr lang="en-US" dirty="0"/>
          </a:p>
          <a:p>
            <a:pPr lvl="1">
              <a:spcBef>
                <a:spcPts val="600"/>
              </a:spcBef>
            </a:pPr>
            <a:r>
              <a:rPr lang="en-US" dirty="0"/>
              <a:t>All teachers indicated they have insufficient time for instruction.</a:t>
            </a:r>
          </a:p>
          <a:p>
            <a:pPr lvl="1">
              <a:spcBef>
                <a:spcPts val="600"/>
              </a:spcBef>
            </a:pPr>
            <a:r>
              <a:rPr lang="en-US" dirty="0"/>
              <a:t>70% indicated they have insufficient access to instructional materials and </a:t>
            </a:r>
            <a:r>
              <a:rPr lang="en-US" dirty="0" smtClean="0"/>
              <a:t>resources.</a:t>
            </a:r>
            <a:endParaRPr lang="en-US" dirty="0"/>
          </a:p>
          <a:p>
            <a:pPr lvl="1">
              <a:spcBef>
                <a:spcPts val="600"/>
              </a:spcBef>
            </a:pPr>
            <a:r>
              <a:rPr lang="en-US" dirty="0"/>
              <a:t>83% indicate teachers do not have an appropriate level of influence in the school, 60% indicated they don’t have effective processes for solving </a:t>
            </a:r>
            <a:r>
              <a:rPr lang="en-US" dirty="0" smtClean="0"/>
              <a:t>problems.</a:t>
            </a:r>
          </a:p>
          <a:p>
            <a:pPr lvl="1">
              <a:spcBef>
                <a:spcPts val="600"/>
              </a:spcBef>
            </a:pPr>
            <a:r>
              <a:rPr lang="en-US" dirty="0" smtClean="0"/>
              <a:t>65% indicate school leadership does not consistently enforce rules for student conduct.</a:t>
            </a:r>
          </a:p>
          <a:p>
            <a:pPr lvl="1">
              <a:spcBef>
                <a:spcPts val="600"/>
              </a:spcBef>
            </a:pPr>
            <a:r>
              <a:rPr lang="en-US" dirty="0" smtClean="0"/>
              <a:t>65-70% indicate professional development is inadequate.</a:t>
            </a:r>
          </a:p>
          <a:p>
            <a:pPr lvl="1">
              <a:spcBef>
                <a:spcPts val="600"/>
              </a:spcBef>
            </a:pPr>
            <a:r>
              <a:rPr lang="en-US" dirty="0" smtClean="0"/>
              <a:t>65% indicate curriculum taught does not meet the need of students.</a:t>
            </a:r>
            <a:endParaRPr lang="en-US" dirty="0"/>
          </a:p>
          <a:p>
            <a:endParaRPr lang="en-US" dirty="0"/>
          </a:p>
        </p:txBody>
      </p:sp>
    </p:spTree>
    <p:extLst>
      <p:ext uri="{BB962C8B-B14F-4D97-AF65-F5344CB8AC3E}">
        <p14:creationId xmlns:p14="http://schemas.microsoft.com/office/powerpoint/2010/main" val="236929101"/>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TotalTime>
  <Words>6565</Words>
  <Application>Microsoft Office PowerPoint</Application>
  <PresentationFormat>On-screen Show (4:3)</PresentationFormat>
  <Paragraphs>917</Paragraphs>
  <Slides>106</Slides>
  <Notes>59</Notes>
  <HiddenSlides>1</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CDE THEME</vt:lpstr>
      <vt:lpstr>PowerPoint Presentation</vt:lpstr>
      <vt:lpstr>Introductions</vt:lpstr>
      <vt:lpstr>Session Purpose</vt:lpstr>
      <vt:lpstr>Introductions</vt:lpstr>
      <vt:lpstr>Materials</vt:lpstr>
      <vt:lpstr>PowerPoint Presentation</vt:lpstr>
      <vt:lpstr>Norms</vt:lpstr>
      <vt:lpstr>Session Outcomes</vt:lpstr>
      <vt:lpstr>Agenda</vt:lpstr>
      <vt:lpstr>Policy Impacts on UIP for 2015-16</vt:lpstr>
      <vt:lpstr>PowerPoint Presentation</vt:lpstr>
      <vt:lpstr>2015 School and District Accountability</vt:lpstr>
      <vt:lpstr>UIP: A framework for Performance Management &amp; Continuous Improvement</vt:lpstr>
      <vt:lpstr>Unified Improvement Planning Processes</vt:lpstr>
      <vt:lpstr>PowerPoint Presentation</vt:lpstr>
      <vt:lpstr>Assessment Transition Impact on UIP</vt:lpstr>
      <vt:lpstr>Unified Improvement Planning Processes</vt:lpstr>
      <vt:lpstr>Opportunities during the state assessment transition. . .</vt:lpstr>
      <vt:lpstr>Agenda</vt:lpstr>
      <vt:lpstr>Unified Improvement Planning Processes</vt:lpstr>
      <vt:lpstr>Root Cause Analysis in UIP</vt:lpstr>
      <vt:lpstr>The Role of Root Cause Analysis</vt:lpstr>
      <vt:lpstr>Non-examples of Root Causes</vt:lpstr>
      <vt:lpstr>Root Causes are. . .</vt:lpstr>
      <vt:lpstr>Steps in Root Cause Analysis</vt:lpstr>
      <vt:lpstr>Steps in Root Cause Analysis</vt:lpstr>
      <vt:lpstr>Agenda</vt:lpstr>
      <vt:lpstr>If you’re only looking at Student Learning, you’re missing 65% of the data.                    – Victoria Bernhardt</vt:lpstr>
      <vt:lpstr>Multiple measures must be considered and used to understand the multifaceted world of learning from the perspective of everyone involved.           -Victoria Bernhardt </vt:lpstr>
      <vt:lpstr>What types of data do we have?</vt:lpstr>
      <vt:lpstr>PowerPoint Presentation</vt:lpstr>
      <vt:lpstr>PowerPoint Presentation</vt:lpstr>
      <vt:lpstr>PowerPoint Presentation</vt:lpstr>
      <vt:lpstr>PowerPoint Presentation</vt:lpstr>
      <vt:lpstr>PowerPoint Presentation</vt:lpstr>
      <vt:lpstr>PowerPoint Presentation</vt:lpstr>
      <vt:lpstr>What combinations of data types do we need to answer. . .</vt:lpstr>
      <vt:lpstr>Activity: Data Questions </vt:lpstr>
      <vt:lpstr>Agenda</vt:lpstr>
      <vt:lpstr>Process and Perception Data - What do you have? What do you need?</vt:lpstr>
      <vt:lpstr>Measuring Processes and Perceptions</vt:lpstr>
      <vt:lpstr>Tools to support Data Collection. . .</vt:lpstr>
      <vt:lpstr>Rubrics</vt:lpstr>
      <vt:lpstr>Checklists and Rating Scales (Similar to but NOT Rubrics)</vt:lpstr>
      <vt:lpstr>Process and Perception Instruments</vt:lpstr>
      <vt:lpstr>Adding to your Toolbox</vt:lpstr>
      <vt:lpstr>Student Engagement Definitions</vt:lpstr>
      <vt:lpstr>Three Dimensions of Student Engagement</vt:lpstr>
      <vt:lpstr>Related Concepts</vt:lpstr>
      <vt:lpstr>Why does student engagement matter?</vt:lpstr>
      <vt:lpstr>Are you thinking about student engagement as part of planning?</vt:lpstr>
      <vt:lpstr>Why measure student engagement?</vt:lpstr>
      <vt:lpstr>Why formalize measures of student engagement</vt:lpstr>
      <vt:lpstr>Measuring Student Engagement</vt:lpstr>
      <vt:lpstr>Using Student Engagement Data</vt:lpstr>
      <vt:lpstr>Clarifying your Purpose</vt:lpstr>
      <vt:lpstr>Student Engagement Measures</vt:lpstr>
      <vt:lpstr>Student Engagement Dimension(s)</vt:lpstr>
      <vt:lpstr>Questions by Dimension of Student Engagement</vt:lpstr>
      <vt:lpstr>Questions by Dimension of Student Engagement</vt:lpstr>
      <vt:lpstr>Questions and Dimensions of Student Engagement</vt:lpstr>
      <vt:lpstr>Tools for Measuring Student Engagement </vt:lpstr>
      <vt:lpstr>Summary Table of Student Engagement Measures</vt:lpstr>
      <vt:lpstr>Using Currently Collected Data</vt:lpstr>
      <vt:lpstr>Checking your Thinking</vt:lpstr>
      <vt:lpstr>Adding to your Toolbox</vt:lpstr>
      <vt:lpstr>TELL Survey</vt:lpstr>
      <vt:lpstr>Previous TELL Colorado Initiatives have shown. . .</vt:lpstr>
      <vt:lpstr>What we have learned over time. . .</vt:lpstr>
      <vt:lpstr>About the 2015 Respondents</vt:lpstr>
      <vt:lpstr>2015 TELL Survey State Results</vt:lpstr>
      <vt:lpstr>TELL Survey Basics</vt:lpstr>
      <vt:lpstr>TELL Terminology</vt:lpstr>
      <vt:lpstr>Survey Focus: TELL Constructs</vt:lpstr>
      <vt:lpstr>Using TELL Results in UIP</vt:lpstr>
      <vt:lpstr>TELL Reports</vt:lpstr>
      <vt:lpstr>PowerPoint Presentation</vt:lpstr>
      <vt:lpstr>PowerPoint Presentation</vt:lpstr>
      <vt:lpstr>PowerPoint Presentation</vt:lpstr>
      <vt:lpstr>A path through the TELL Data</vt:lpstr>
      <vt:lpstr>Lots of Data, Where to Start?</vt:lpstr>
      <vt:lpstr>Accessing TELL Results TELLCOlorado.org</vt:lpstr>
      <vt:lpstr>Practice</vt:lpstr>
      <vt:lpstr>Relating TELL Results to Root Causes</vt:lpstr>
      <vt:lpstr>Adding to your Toolbox</vt:lpstr>
      <vt:lpstr>Time and Learning</vt:lpstr>
      <vt:lpstr>Considering School-Level Tools</vt:lpstr>
      <vt:lpstr>Adding to your Toolbox</vt:lpstr>
      <vt:lpstr>Instrument Descriptions</vt:lpstr>
      <vt:lpstr>Prioritize Instruments to Review</vt:lpstr>
      <vt:lpstr>Reviewing Tools. . .</vt:lpstr>
      <vt:lpstr>Adding to your RCA Toolbox</vt:lpstr>
      <vt:lpstr>Agenda</vt:lpstr>
      <vt:lpstr>Steps in Root Cause Analysis</vt:lpstr>
      <vt:lpstr>PowerPoint Presentation</vt:lpstr>
      <vt:lpstr>Circle Map, part 1: Brainstorm Causes of Performance Challenges</vt:lpstr>
      <vt:lpstr>Circle Map, Part 2: Categorize your Causes</vt:lpstr>
      <vt:lpstr>Scenario: Priority Performance Challenges</vt:lpstr>
      <vt:lpstr>Scenario: Context Information</vt:lpstr>
      <vt:lpstr>How groups “get off track” considering context </vt:lpstr>
      <vt:lpstr>Steps in Root Cause Analysis</vt:lpstr>
      <vt:lpstr>PowerPoint Presentation</vt:lpstr>
      <vt:lpstr>Validate Root Causes (example)</vt:lpstr>
      <vt:lpstr>Validating Root Causes</vt:lpstr>
      <vt:lpstr>Give us Feedback!!</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Oxenford O'Brian</dc:creator>
  <cp:lastModifiedBy>Stritzinger, Kelly</cp:lastModifiedBy>
  <cp:revision>133</cp:revision>
  <cp:lastPrinted>2015-10-15T02:50:22Z</cp:lastPrinted>
  <dcterms:created xsi:type="dcterms:W3CDTF">2014-06-06T21:12:00Z</dcterms:created>
  <dcterms:modified xsi:type="dcterms:W3CDTF">2015-10-27T15:01:07Z</dcterms:modified>
</cp:coreProperties>
</file>