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
  </p:notesMasterIdLst>
  <p:handoutMasterIdLst>
    <p:handoutMasterId r:id="rId4"/>
  </p:handoutMasterIdLst>
  <p:sldIdLst>
    <p:sldId id="468" r:id="rId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765"/>
    <a:srgbClr val="352716"/>
    <a:srgbClr val="011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383" autoAdjust="0"/>
    <p:restoredTop sz="78935" autoAdjust="0"/>
  </p:normalViewPr>
  <p:slideViewPr>
    <p:cSldViewPr>
      <p:cViewPr varScale="1">
        <p:scale>
          <a:sx n="53" d="100"/>
          <a:sy n="53" d="100"/>
        </p:scale>
        <p:origin x="-159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eaLnBrk="0" hangingPunct="0">
              <a:defRPr sz="1200">
                <a:latin typeface="Arial" charset="0"/>
                <a:ea typeface="ＭＳ Ｐゴシック" pitchFamily="-128" charset="-128"/>
                <a:cs typeface="+mn-cs"/>
              </a:defRPr>
            </a:lvl1pPr>
          </a:lstStyle>
          <a:p>
            <a:pPr>
              <a:defRPr/>
            </a:pPr>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128" charset="-128"/>
                <a:cs typeface="+mn-cs"/>
              </a:defRPr>
            </a:lvl1pPr>
          </a:lstStyle>
          <a:p>
            <a:pPr>
              <a:defRPr/>
            </a:pPr>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128" charset="-128"/>
                <a:cs typeface="+mn-cs"/>
              </a:defRPr>
            </a:lvl1pPr>
          </a:lstStyle>
          <a:p>
            <a:pPr>
              <a:defRPr/>
            </a:pPr>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128" charset="-128"/>
                <a:cs typeface="+mn-cs"/>
              </a:defRPr>
            </a:lvl1pPr>
          </a:lstStyle>
          <a:p>
            <a:pPr>
              <a:defRPr/>
            </a:pPr>
            <a:fld id="{FEB225FD-6520-44CD-A32D-CACD4F894228}" type="slidenum">
              <a:rPr lang="en-US"/>
              <a:pPr>
                <a:defRPr/>
              </a:pPr>
              <a:t>‹#›</a:t>
            </a:fld>
            <a:endParaRPr lang="en-US"/>
          </a:p>
        </p:txBody>
      </p:sp>
    </p:spTree>
    <p:extLst>
      <p:ext uri="{BB962C8B-B14F-4D97-AF65-F5344CB8AC3E}">
        <p14:creationId xmlns:p14="http://schemas.microsoft.com/office/powerpoint/2010/main" val="691540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0" hangingPunct="0">
              <a:defRPr sz="1200">
                <a:latin typeface="Arial" charset="0"/>
                <a:ea typeface="ＭＳ Ｐゴシック" pitchFamily="-128" charset="-128"/>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eaLnBrk="0" hangingPunct="0">
              <a:defRPr sz="1200">
                <a:latin typeface="Arial" charset="0"/>
                <a:ea typeface="ＭＳ Ｐゴシック" pitchFamily="-128" charset="-128"/>
                <a:cs typeface="+mn-cs"/>
              </a:defRPr>
            </a:lvl1pPr>
          </a:lstStyle>
          <a:p>
            <a:pPr>
              <a:defRPr/>
            </a:pPr>
            <a:fld id="{F7693761-D989-4B27-92E2-4AA3BC6403EE}" type="datetimeFigureOut">
              <a:rPr lang="en-US"/>
              <a:pPr>
                <a:defRPr/>
              </a:pPr>
              <a:t>11/29/2016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0" hangingPunct="0">
              <a:defRPr sz="1200">
                <a:latin typeface="Arial" charset="0"/>
                <a:ea typeface="ＭＳ Ｐゴシック" pitchFamily="-128" charset="-128"/>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eaLnBrk="0" hangingPunct="0">
              <a:defRPr sz="1200">
                <a:latin typeface="Arial" charset="0"/>
                <a:ea typeface="ＭＳ Ｐゴシック" pitchFamily="-128" charset="-128"/>
                <a:cs typeface="+mn-cs"/>
              </a:defRPr>
            </a:lvl1pPr>
          </a:lstStyle>
          <a:p>
            <a:pPr>
              <a:defRPr/>
            </a:pPr>
            <a:fld id="{A8EB504F-5CE9-475E-A7B0-8B21D1394DB8}" type="slidenum">
              <a:rPr lang="en-US"/>
              <a:pPr>
                <a:defRPr/>
              </a:pPr>
              <a:t>‹#›</a:t>
            </a:fld>
            <a:endParaRPr lang="en-US"/>
          </a:p>
        </p:txBody>
      </p:sp>
    </p:spTree>
    <p:extLst>
      <p:ext uri="{BB962C8B-B14F-4D97-AF65-F5344CB8AC3E}">
        <p14:creationId xmlns:p14="http://schemas.microsoft.com/office/powerpoint/2010/main" val="27337404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sz="1200" kern="1200" dirty="0" smtClean="0">
                <a:solidFill>
                  <a:schemeClr val="tx1"/>
                </a:solidFill>
                <a:effectLst/>
                <a:latin typeface="+mn-lt"/>
                <a:ea typeface="+mn-ea"/>
                <a:cs typeface="+mn-cs"/>
              </a:rPr>
              <a:t>To your question, yes, that slide is from </a:t>
            </a:r>
            <a:r>
              <a:rPr lang="en-US" sz="1200" kern="1200" dirty="0" err="1" smtClean="0">
                <a:solidFill>
                  <a:schemeClr val="tx1"/>
                </a:solidFill>
                <a:effectLst/>
                <a:latin typeface="+mn-lt"/>
                <a:ea typeface="+mn-ea"/>
                <a:cs typeface="+mn-cs"/>
              </a:rPr>
              <a:t>Flamboyan’s</a:t>
            </a:r>
            <a:r>
              <a:rPr lang="en-US" sz="1200" kern="1200" dirty="0" smtClean="0">
                <a:solidFill>
                  <a:schemeClr val="tx1"/>
                </a:solidFill>
                <a:effectLst/>
                <a:latin typeface="+mn-lt"/>
                <a:ea typeface="+mn-ea"/>
                <a:cs typeface="+mn-cs"/>
              </a:rPr>
              <a:t> work. I think I presented it during the webinar a few years ago. It’s not based on any one study but comes from our research on the roles parents play that support learning and our best hypotheses on which home-school practices enable them to play those roles. In our later iterations of it, we made it clearer that’s what it is (the tough thing about these USDE presentations is that old versions persist). </a:t>
            </a:r>
            <a:r>
              <a:rPr lang="en-US" sz="1200" kern="1200" smtClean="0">
                <a:solidFill>
                  <a:schemeClr val="tx1"/>
                </a:solidFill>
                <a:effectLst/>
                <a:latin typeface="+mn-lt"/>
                <a:ea typeface="+mn-ea"/>
                <a:cs typeface="+mn-cs"/>
              </a:rPr>
              <a:t>Let me know if you have any other questions!</a:t>
            </a:r>
          </a:p>
          <a:p>
            <a:pPr>
              <a:spcBef>
                <a:spcPct val="0"/>
              </a:spcBef>
            </a:pPr>
            <a:endParaRPr lang="en-US" sz="1000" dirty="0" smtClean="0">
              <a:ea typeface="ＭＳ Ｐゴシック" pitchFamily="34" charset="-128"/>
            </a:endParaRPr>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4A9248B-FEB3-4D6B-BA37-F29EC3CF8ED8}" type="slidenum">
              <a:rPr lang="en-US" sz="1200" smtClean="0"/>
              <a:pPr eaLnBrk="1" hangingPunct="1">
                <a:defRPr/>
              </a:pPr>
              <a:t>1</a:t>
            </a:fld>
            <a:endParaRPr lang="en-US" sz="1200" smtClean="0"/>
          </a:p>
        </p:txBody>
      </p:sp>
    </p:spTree>
    <p:extLst>
      <p:ext uri="{BB962C8B-B14F-4D97-AF65-F5344CB8AC3E}">
        <p14:creationId xmlns:p14="http://schemas.microsoft.com/office/powerpoint/2010/main" val="3757338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5" descr="Untitled-2-0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3988651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438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2318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1500966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3810000" cy="3657600"/>
          </a:xfrm>
        </p:spPr>
        <p:txBody>
          <a:bodyPr/>
          <a:lstStyle/>
          <a:p>
            <a:pPr lvl="0"/>
            <a:endParaRPr lang="en-US" noProof="0" smtClean="0"/>
          </a:p>
        </p:txBody>
      </p:sp>
    </p:spTree>
    <p:extLst>
      <p:ext uri="{BB962C8B-B14F-4D97-AF65-F5344CB8AC3E}">
        <p14:creationId xmlns:p14="http://schemas.microsoft.com/office/powerpoint/2010/main" val="2538115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981200"/>
            <a:ext cx="3810000" cy="36576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657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1544524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873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97721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35162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201868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0574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685800" y="3886200"/>
            <a:ext cx="77724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4304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06108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mediaAndTx" preserve="1">
  <p:cSld name="Title, Media Clip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Media Placeholder 2"/>
          <p:cNvSpPr>
            <a:spLocks noGrp="1"/>
          </p:cNvSpPr>
          <p:nvPr>
            <p:ph type="media" sz="half" idx="1"/>
          </p:nvPr>
        </p:nvSpPr>
        <p:spPr>
          <a:xfrm>
            <a:off x="685800" y="1981200"/>
            <a:ext cx="3810000" cy="36576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63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7943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7620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419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36495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6808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6868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2982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Untitled-2-02"/>
          <p:cNvPicPr>
            <a:picLocks noChangeAspect="1" noChangeArrowheads="1"/>
          </p:cNvPicPr>
          <p:nvPr userDrawn="1"/>
        </p:nvPicPr>
        <p:blipFill>
          <a:blip r:embed="rId24" cstate="print">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772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722"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 id="2147484711" r:id="rId12"/>
    <p:sldLayoutId id="2147484712" r:id="rId13"/>
    <p:sldLayoutId id="2147484713" r:id="rId14"/>
    <p:sldLayoutId id="2147484714" r:id="rId15"/>
    <p:sldLayoutId id="2147484715" r:id="rId16"/>
    <p:sldLayoutId id="2147484716" r:id="rId17"/>
    <p:sldLayoutId id="2147484717" r:id="rId18"/>
    <p:sldLayoutId id="2147484718" r:id="rId19"/>
    <p:sldLayoutId id="2147484719" r:id="rId20"/>
    <p:sldLayoutId id="2147484720" r:id="rId21"/>
    <p:sldLayoutId id="2147484721" r:id="rId22"/>
  </p:sldLayoutIdLst>
  <p:hf hdr="0" ftr="0" dt="0"/>
  <p:txStyles>
    <p:titleStyle>
      <a:lvl1pPr algn="ctr" rtl="0" eaLnBrk="0" fontAlgn="base" hangingPunct="0">
        <a:spcBef>
          <a:spcPct val="0"/>
        </a:spcBef>
        <a:spcAft>
          <a:spcPct val="0"/>
        </a:spcAft>
        <a:defRPr sz="4400">
          <a:solidFill>
            <a:srgbClr val="352716"/>
          </a:solidFill>
          <a:latin typeface="+mj-lt"/>
          <a:ea typeface="+mj-ea"/>
          <a:cs typeface="+mj-cs"/>
        </a:defRPr>
      </a:lvl1pPr>
      <a:lvl2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2pPr>
      <a:lvl3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3pPr>
      <a:lvl4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4pPr>
      <a:lvl5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5pPr>
      <a:lvl6pPr marL="457200" algn="ctr" rtl="0" fontAlgn="base">
        <a:spcBef>
          <a:spcPct val="0"/>
        </a:spcBef>
        <a:spcAft>
          <a:spcPct val="0"/>
        </a:spcAft>
        <a:defRPr sz="4400">
          <a:solidFill>
            <a:srgbClr val="352716"/>
          </a:solidFill>
          <a:latin typeface="Optima" pitchFamily="-128" charset="0"/>
          <a:ea typeface="ＭＳ Ｐゴシック" pitchFamily="-128" charset="-128"/>
        </a:defRPr>
      </a:lvl6pPr>
      <a:lvl7pPr marL="914400" algn="ctr" rtl="0" fontAlgn="base">
        <a:spcBef>
          <a:spcPct val="0"/>
        </a:spcBef>
        <a:spcAft>
          <a:spcPct val="0"/>
        </a:spcAft>
        <a:defRPr sz="4400">
          <a:solidFill>
            <a:srgbClr val="352716"/>
          </a:solidFill>
          <a:latin typeface="Optima" pitchFamily="-128" charset="0"/>
          <a:ea typeface="ＭＳ Ｐゴシック" pitchFamily="-128" charset="-128"/>
        </a:defRPr>
      </a:lvl7pPr>
      <a:lvl8pPr marL="1371600" algn="ctr" rtl="0" fontAlgn="base">
        <a:spcBef>
          <a:spcPct val="0"/>
        </a:spcBef>
        <a:spcAft>
          <a:spcPct val="0"/>
        </a:spcAft>
        <a:defRPr sz="4400">
          <a:solidFill>
            <a:srgbClr val="352716"/>
          </a:solidFill>
          <a:latin typeface="Optima" pitchFamily="-128" charset="0"/>
          <a:ea typeface="ＭＳ Ｐゴシック" pitchFamily="-128" charset="-128"/>
        </a:defRPr>
      </a:lvl8pPr>
      <a:lvl9pPr marL="1828800" algn="ctr" rtl="0" fontAlgn="base">
        <a:spcBef>
          <a:spcPct val="0"/>
        </a:spcBef>
        <a:spcAft>
          <a:spcPct val="0"/>
        </a:spcAft>
        <a:defRPr sz="4400">
          <a:solidFill>
            <a:srgbClr val="352716"/>
          </a:solidFill>
          <a:latin typeface="Optima" pitchFamily="-128" charset="0"/>
          <a:ea typeface="ＭＳ Ｐゴシック" pitchFamily="-128" charset="-128"/>
        </a:defRPr>
      </a:lvl9pPr>
    </p:titleStyle>
    <p:bodyStyle>
      <a:lvl1pPr marL="342900" indent="-342900" algn="l" rtl="0" eaLnBrk="0" fontAlgn="base" hangingPunct="0">
        <a:spcBef>
          <a:spcPct val="20000"/>
        </a:spcBef>
        <a:spcAft>
          <a:spcPct val="0"/>
        </a:spcAft>
        <a:buChar char="•"/>
        <a:defRPr sz="3200">
          <a:solidFill>
            <a:srgbClr val="352716"/>
          </a:solidFill>
          <a:latin typeface="+mn-lt"/>
          <a:ea typeface="+mn-ea"/>
          <a:cs typeface="+mn-cs"/>
        </a:defRPr>
      </a:lvl1pPr>
      <a:lvl2pPr marL="742950" indent="-285750" algn="l" rtl="0" eaLnBrk="0" fontAlgn="base" hangingPunct="0">
        <a:spcBef>
          <a:spcPct val="20000"/>
        </a:spcBef>
        <a:spcAft>
          <a:spcPct val="0"/>
        </a:spcAft>
        <a:buChar char="–"/>
        <a:defRPr sz="2800">
          <a:solidFill>
            <a:srgbClr val="352716"/>
          </a:solidFill>
          <a:latin typeface="+mn-lt"/>
          <a:ea typeface="+mn-ea"/>
        </a:defRPr>
      </a:lvl2pPr>
      <a:lvl3pPr marL="1143000" indent="-228600" algn="l" rtl="0" eaLnBrk="0" fontAlgn="base" hangingPunct="0">
        <a:spcBef>
          <a:spcPct val="20000"/>
        </a:spcBef>
        <a:spcAft>
          <a:spcPct val="0"/>
        </a:spcAft>
        <a:buChar char="•"/>
        <a:defRPr sz="2400">
          <a:solidFill>
            <a:srgbClr val="352716"/>
          </a:solidFill>
          <a:latin typeface="+mn-lt"/>
          <a:ea typeface="+mn-ea"/>
        </a:defRPr>
      </a:lvl3pPr>
      <a:lvl4pPr marL="1600200" indent="-228600" algn="l" rtl="0" eaLnBrk="0" fontAlgn="base" hangingPunct="0">
        <a:spcBef>
          <a:spcPct val="20000"/>
        </a:spcBef>
        <a:spcAft>
          <a:spcPct val="0"/>
        </a:spcAft>
        <a:buChar char="–"/>
        <a:defRPr sz="2000">
          <a:solidFill>
            <a:srgbClr val="352716"/>
          </a:solidFill>
          <a:latin typeface="+mn-lt"/>
          <a:ea typeface="+mn-ea"/>
        </a:defRPr>
      </a:lvl4pPr>
      <a:lvl5pPr marL="2057400" indent="-228600" algn="l" rtl="0" eaLnBrk="0" fontAlgn="base" hangingPunct="0">
        <a:spcBef>
          <a:spcPct val="20000"/>
        </a:spcBef>
        <a:spcAft>
          <a:spcPct val="0"/>
        </a:spcAft>
        <a:buChar char="»"/>
        <a:defRPr sz="2000">
          <a:solidFill>
            <a:srgbClr val="352716"/>
          </a:solidFill>
          <a:latin typeface="+mn-lt"/>
          <a:ea typeface="+mn-ea"/>
        </a:defRPr>
      </a:lvl5pPr>
      <a:lvl6pPr marL="2514600" indent="-228600" algn="l" rtl="0" fontAlgn="base">
        <a:spcBef>
          <a:spcPct val="20000"/>
        </a:spcBef>
        <a:spcAft>
          <a:spcPct val="0"/>
        </a:spcAft>
        <a:buChar char="»"/>
        <a:defRPr sz="2000">
          <a:solidFill>
            <a:srgbClr val="352716"/>
          </a:solidFill>
          <a:latin typeface="+mn-lt"/>
          <a:ea typeface="+mn-ea"/>
        </a:defRPr>
      </a:lvl6pPr>
      <a:lvl7pPr marL="2971800" indent="-228600" algn="l" rtl="0" fontAlgn="base">
        <a:spcBef>
          <a:spcPct val="20000"/>
        </a:spcBef>
        <a:spcAft>
          <a:spcPct val="0"/>
        </a:spcAft>
        <a:buChar char="»"/>
        <a:defRPr sz="2000">
          <a:solidFill>
            <a:srgbClr val="352716"/>
          </a:solidFill>
          <a:latin typeface="+mn-lt"/>
          <a:ea typeface="+mn-ea"/>
        </a:defRPr>
      </a:lvl7pPr>
      <a:lvl8pPr marL="3429000" indent="-228600" algn="l" rtl="0" fontAlgn="base">
        <a:spcBef>
          <a:spcPct val="20000"/>
        </a:spcBef>
        <a:spcAft>
          <a:spcPct val="0"/>
        </a:spcAft>
        <a:buChar char="»"/>
        <a:defRPr sz="2000">
          <a:solidFill>
            <a:srgbClr val="352716"/>
          </a:solidFill>
          <a:latin typeface="+mn-lt"/>
          <a:ea typeface="+mn-ea"/>
        </a:defRPr>
      </a:lvl8pPr>
      <a:lvl9pPr marL="3886200" indent="-228600" algn="l" rtl="0" fontAlgn="base">
        <a:spcBef>
          <a:spcPct val="20000"/>
        </a:spcBef>
        <a:spcAft>
          <a:spcPct val="0"/>
        </a:spcAft>
        <a:buChar char="»"/>
        <a:defRPr sz="2000">
          <a:solidFill>
            <a:srgbClr val="35271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val 25"/>
          <p:cNvSpPr/>
          <p:nvPr/>
        </p:nvSpPr>
        <p:spPr>
          <a:xfrm>
            <a:off x="4572000" y="2895600"/>
            <a:ext cx="3733800" cy="2667000"/>
          </a:xfrm>
          <a:prstGeom prst="ellipse">
            <a:avLst/>
          </a:prstGeom>
          <a:solidFill>
            <a:schemeClr val="accent6">
              <a:lumMod val="40000"/>
              <a:lumOff val="60000"/>
              <a:alpha val="52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sz="1200"/>
          </a:p>
        </p:txBody>
      </p:sp>
      <p:sp>
        <p:nvSpPr>
          <p:cNvPr id="18435" name="Title 1"/>
          <p:cNvSpPr>
            <a:spLocks noGrp="1"/>
          </p:cNvSpPr>
          <p:nvPr>
            <p:ph type="title"/>
          </p:nvPr>
        </p:nvSpPr>
        <p:spPr>
          <a:xfrm>
            <a:off x="304800" y="381000"/>
            <a:ext cx="8534400" cy="1600200"/>
          </a:xfrm>
        </p:spPr>
        <p:txBody>
          <a:bodyPr/>
          <a:lstStyle/>
          <a:p>
            <a:r>
              <a:rPr lang="en-US" sz="3200" b="1" dirty="0" smtClean="0">
                <a:latin typeface="Georgia" pitchFamily="18" charset="0"/>
                <a:ea typeface="ＭＳ Ｐゴシック" pitchFamily="34" charset="-128"/>
              </a:rPr>
              <a:t>Relative </a:t>
            </a:r>
            <a:r>
              <a:rPr lang="en-US" sz="3200" b="1" dirty="0" smtClean="0">
                <a:latin typeface="Georgia" pitchFamily="18" charset="0"/>
                <a:ea typeface="ＭＳ Ｐゴシック" pitchFamily="34" charset="-128"/>
              </a:rPr>
              <a:t>Impact of Family Engagement Strategies on Student Learning</a:t>
            </a:r>
          </a:p>
        </p:txBody>
      </p:sp>
      <p:sp>
        <p:nvSpPr>
          <p:cNvPr id="4" name="Right Arrow 3"/>
          <p:cNvSpPr/>
          <p:nvPr/>
        </p:nvSpPr>
        <p:spPr>
          <a:xfrm>
            <a:off x="1295400" y="2367340"/>
            <a:ext cx="6553200" cy="6044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18437" name="TextBox 4"/>
          <p:cNvSpPr txBox="1">
            <a:spLocks noChangeArrowheads="1"/>
          </p:cNvSpPr>
          <p:nvPr/>
        </p:nvSpPr>
        <p:spPr bwMode="auto">
          <a:xfrm>
            <a:off x="76200" y="2362200"/>
            <a:ext cx="121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sz="2000" b="1" dirty="0">
                <a:latin typeface="Optima"/>
              </a:rPr>
              <a:t>Lower impact</a:t>
            </a:r>
          </a:p>
        </p:txBody>
      </p:sp>
      <p:sp>
        <p:nvSpPr>
          <p:cNvPr id="18438" name="TextBox 5"/>
          <p:cNvSpPr txBox="1">
            <a:spLocks noChangeArrowheads="1"/>
          </p:cNvSpPr>
          <p:nvPr/>
        </p:nvSpPr>
        <p:spPr bwMode="auto">
          <a:xfrm>
            <a:off x="7810500" y="2367340"/>
            <a:ext cx="12573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sz="2000" b="1" dirty="0">
                <a:latin typeface="Optima"/>
              </a:rPr>
              <a:t>Higher impact</a:t>
            </a:r>
          </a:p>
        </p:txBody>
      </p:sp>
      <p:sp>
        <p:nvSpPr>
          <p:cNvPr id="27" name="TextBox 26"/>
          <p:cNvSpPr txBox="1"/>
          <p:nvPr/>
        </p:nvSpPr>
        <p:spPr>
          <a:xfrm>
            <a:off x="1447800" y="3119438"/>
            <a:ext cx="990600" cy="254000"/>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Celebrations</a:t>
            </a:r>
          </a:p>
        </p:txBody>
      </p:sp>
      <p:sp>
        <p:nvSpPr>
          <p:cNvPr id="28" name="TextBox 27"/>
          <p:cNvSpPr txBox="1"/>
          <p:nvPr/>
        </p:nvSpPr>
        <p:spPr>
          <a:xfrm>
            <a:off x="2133600" y="3581400"/>
            <a:ext cx="12192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Parent resource rooms</a:t>
            </a:r>
          </a:p>
        </p:txBody>
      </p:sp>
      <p:sp>
        <p:nvSpPr>
          <p:cNvPr id="29" name="TextBox 28"/>
          <p:cNvSpPr txBox="1"/>
          <p:nvPr/>
        </p:nvSpPr>
        <p:spPr>
          <a:xfrm>
            <a:off x="4343400" y="3124200"/>
            <a:ext cx="1143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Parent training events</a:t>
            </a:r>
          </a:p>
        </p:txBody>
      </p:sp>
      <p:sp>
        <p:nvSpPr>
          <p:cNvPr id="31" name="TextBox 30"/>
          <p:cNvSpPr txBox="1"/>
          <p:nvPr/>
        </p:nvSpPr>
        <p:spPr>
          <a:xfrm>
            <a:off x="2743200" y="3013075"/>
            <a:ext cx="14478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Parent help on administrative tasks</a:t>
            </a:r>
          </a:p>
        </p:txBody>
      </p:sp>
      <p:sp>
        <p:nvSpPr>
          <p:cNvPr id="32" name="TextBox 31"/>
          <p:cNvSpPr txBox="1"/>
          <p:nvPr/>
        </p:nvSpPr>
        <p:spPr>
          <a:xfrm>
            <a:off x="3886200" y="4267200"/>
            <a:ext cx="13716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Parent-teacher conferences</a:t>
            </a:r>
          </a:p>
        </p:txBody>
      </p:sp>
      <p:sp>
        <p:nvSpPr>
          <p:cNvPr id="33" name="TextBox 32"/>
          <p:cNvSpPr txBox="1"/>
          <p:nvPr/>
        </p:nvSpPr>
        <p:spPr>
          <a:xfrm>
            <a:off x="7086600" y="3810000"/>
            <a:ext cx="914400" cy="254000"/>
          </a:xfrm>
          <a:prstGeom prst="rect">
            <a:avLst/>
          </a:prstGeom>
          <a:noFill/>
          <a:ln>
            <a:solidFill>
              <a:schemeClr val="tx1">
                <a:lumMod val="50000"/>
                <a:lumOff val="50000"/>
              </a:schemeClr>
            </a:solidFill>
          </a:ln>
        </p:spPr>
        <p:txBody>
          <a:bodyPr>
            <a:spAutoFit/>
          </a:bodyPr>
          <a:lstStyle/>
          <a:p>
            <a:pPr eaLnBrk="0" fontAlgn="auto" hangingPunct="0">
              <a:spcBef>
                <a:spcPts val="0"/>
              </a:spcBef>
              <a:spcAft>
                <a:spcPts val="0"/>
              </a:spcAft>
              <a:defRPr/>
            </a:pPr>
            <a:r>
              <a:rPr lang="en-US" sz="1050" dirty="0">
                <a:latin typeface="Optima"/>
                <a:ea typeface="ＭＳ Ｐゴシック" pitchFamily="-128" charset="-128"/>
              </a:rPr>
              <a:t>Home visits</a:t>
            </a:r>
          </a:p>
        </p:txBody>
      </p:sp>
      <p:sp>
        <p:nvSpPr>
          <p:cNvPr id="34" name="TextBox 33"/>
          <p:cNvSpPr txBox="1"/>
          <p:nvPr/>
        </p:nvSpPr>
        <p:spPr>
          <a:xfrm>
            <a:off x="6781800" y="3221038"/>
            <a:ext cx="12192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Weekly data-sharing folders</a:t>
            </a:r>
          </a:p>
        </p:txBody>
      </p:sp>
      <p:sp>
        <p:nvSpPr>
          <p:cNvPr id="35" name="TextBox 34"/>
          <p:cNvSpPr txBox="1"/>
          <p:nvPr/>
        </p:nvSpPr>
        <p:spPr>
          <a:xfrm>
            <a:off x="5562600" y="4876800"/>
            <a:ext cx="10668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Classroom observations</a:t>
            </a:r>
          </a:p>
        </p:txBody>
      </p:sp>
      <p:sp>
        <p:nvSpPr>
          <p:cNvPr id="36" name="TextBox 35"/>
          <p:cNvSpPr txBox="1"/>
          <p:nvPr/>
        </p:nvSpPr>
        <p:spPr>
          <a:xfrm>
            <a:off x="3505200" y="3810000"/>
            <a:ext cx="1447800" cy="254000"/>
          </a:xfrm>
          <a:prstGeom prst="rect">
            <a:avLst/>
          </a:prstGeom>
          <a:noFill/>
          <a:ln>
            <a:solidFill>
              <a:schemeClr val="tx1">
                <a:lumMod val="50000"/>
                <a:lumOff val="50000"/>
              </a:schemeClr>
            </a:solidFill>
          </a:ln>
        </p:spPr>
        <p:txBody>
          <a:bodyPr>
            <a:spAutoFit/>
          </a:bodyPr>
          <a:lstStyle/>
          <a:p>
            <a:pPr eaLnBrk="0" fontAlgn="auto" hangingPunct="0">
              <a:spcBef>
                <a:spcPts val="0"/>
              </a:spcBef>
              <a:spcAft>
                <a:spcPts val="0"/>
              </a:spcAft>
              <a:defRPr/>
            </a:pPr>
            <a:r>
              <a:rPr lang="en-US" sz="1050" dirty="0">
                <a:latin typeface="Optima"/>
                <a:ea typeface="ＭＳ Ｐゴシック" pitchFamily="-128" charset="-128"/>
              </a:rPr>
              <a:t>Back to school night</a:t>
            </a:r>
          </a:p>
        </p:txBody>
      </p:sp>
      <p:sp>
        <p:nvSpPr>
          <p:cNvPr id="37" name="TextBox 36"/>
          <p:cNvSpPr txBox="1"/>
          <p:nvPr/>
        </p:nvSpPr>
        <p:spPr>
          <a:xfrm>
            <a:off x="4267200" y="4876800"/>
            <a:ext cx="10668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Interactive homework</a:t>
            </a:r>
          </a:p>
        </p:txBody>
      </p:sp>
      <p:sp>
        <p:nvSpPr>
          <p:cNvPr id="38" name="TextBox 37"/>
          <p:cNvSpPr txBox="1"/>
          <p:nvPr/>
        </p:nvSpPr>
        <p:spPr>
          <a:xfrm>
            <a:off x="2895600" y="4800600"/>
            <a:ext cx="1143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Generic school newsletters</a:t>
            </a:r>
          </a:p>
        </p:txBody>
      </p:sp>
      <p:sp>
        <p:nvSpPr>
          <p:cNvPr id="39" name="TextBox 38"/>
          <p:cNvSpPr txBox="1"/>
          <p:nvPr/>
        </p:nvSpPr>
        <p:spPr>
          <a:xfrm>
            <a:off x="914400" y="3733800"/>
            <a:ext cx="990600" cy="254000"/>
          </a:xfrm>
          <a:prstGeom prst="rect">
            <a:avLst/>
          </a:prstGeom>
          <a:noFill/>
          <a:ln>
            <a:solidFill>
              <a:schemeClr val="tx1">
                <a:lumMod val="50000"/>
                <a:lumOff val="50000"/>
              </a:schemeClr>
            </a:solidFill>
          </a:ln>
        </p:spPr>
        <p:txBody>
          <a:bodyPr>
            <a:spAutoFit/>
          </a:bodyPr>
          <a:lstStyle/>
          <a:p>
            <a:pPr eaLnBrk="0" fontAlgn="auto" hangingPunct="0">
              <a:spcBef>
                <a:spcPts val="0"/>
              </a:spcBef>
              <a:spcAft>
                <a:spcPts val="0"/>
              </a:spcAft>
              <a:defRPr/>
            </a:pPr>
            <a:r>
              <a:rPr lang="en-US" sz="1050" dirty="0">
                <a:latin typeface="Optima"/>
                <a:ea typeface="ＭＳ Ｐゴシック" pitchFamily="-128" charset="-128"/>
              </a:rPr>
              <a:t>Fundraisers</a:t>
            </a:r>
          </a:p>
        </p:txBody>
      </p:sp>
      <p:sp>
        <p:nvSpPr>
          <p:cNvPr id="40" name="TextBox 39"/>
          <p:cNvSpPr txBox="1"/>
          <p:nvPr/>
        </p:nvSpPr>
        <p:spPr>
          <a:xfrm>
            <a:off x="5638800" y="3013075"/>
            <a:ext cx="9906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Goal-setting talks</a:t>
            </a:r>
          </a:p>
        </p:txBody>
      </p:sp>
      <p:sp>
        <p:nvSpPr>
          <p:cNvPr id="41" name="TextBox 40"/>
          <p:cNvSpPr txBox="1"/>
          <p:nvPr/>
        </p:nvSpPr>
        <p:spPr>
          <a:xfrm>
            <a:off x="1524000" y="4876800"/>
            <a:ext cx="1143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Performances and showcases</a:t>
            </a:r>
          </a:p>
        </p:txBody>
      </p:sp>
      <p:sp>
        <p:nvSpPr>
          <p:cNvPr id="42" name="TextBox 41"/>
          <p:cNvSpPr txBox="1"/>
          <p:nvPr/>
        </p:nvSpPr>
        <p:spPr>
          <a:xfrm>
            <a:off x="1219200" y="4343400"/>
            <a:ext cx="990600" cy="254000"/>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Potlucks</a:t>
            </a:r>
          </a:p>
        </p:txBody>
      </p:sp>
      <p:sp>
        <p:nvSpPr>
          <p:cNvPr id="43" name="TextBox 42"/>
          <p:cNvSpPr txBox="1"/>
          <p:nvPr/>
        </p:nvSpPr>
        <p:spPr>
          <a:xfrm>
            <a:off x="2438400" y="4191000"/>
            <a:ext cx="12192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Family support services</a:t>
            </a:r>
          </a:p>
        </p:txBody>
      </p:sp>
      <p:sp>
        <p:nvSpPr>
          <p:cNvPr id="44" name="TextBox 43"/>
          <p:cNvSpPr txBox="1"/>
          <p:nvPr/>
        </p:nvSpPr>
        <p:spPr>
          <a:xfrm>
            <a:off x="5257800" y="3657600"/>
            <a:ext cx="1524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Regular, personalized communication</a:t>
            </a:r>
          </a:p>
        </p:txBody>
      </p:sp>
      <p:sp>
        <p:nvSpPr>
          <p:cNvPr id="45" name="TextBox 44"/>
          <p:cNvSpPr txBox="1"/>
          <p:nvPr/>
        </p:nvSpPr>
        <p:spPr>
          <a:xfrm>
            <a:off x="5486400" y="4267200"/>
            <a:ext cx="1143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Positive phone calls home</a:t>
            </a:r>
          </a:p>
        </p:txBody>
      </p:sp>
      <p:sp>
        <p:nvSpPr>
          <p:cNvPr id="30" name="TextBox 29"/>
          <p:cNvSpPr txBox="1"/>
          <p:nvPr/>
        </p:nvSpPr>
        <p:spPr>
          <a:xfrm>
            <a:off x="6858000" y="4267200"/>
            <a:ext cx="15240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Modeling of learning support strategies</a:t>
            </a:r>
          </a:p>
        </p:txBody>
      </p:sp>
      <p:sp>
        <p:nvSpPr>
          <p:cNvPr id="47" name="TextBox 46"/>
          <p:cNvSpPr txBox="1"/>
          <p:nvPr/>
        </p:nvSpPr>
        <p:spPr>
          <a:xfrm>
            <a:off x="6781800" y="4876800"/>
            <a:ext cx="1295400" cy="415925"/>
          </a:xfrm>
          <a:prstGeom prst="rect">
            <a:avLst/>
          </a:prstGeom>
          <a:noFill/>
          <a:ln>
            <a:solidFill>
              <a:schemeClr val="tx1">
                <a:lumMod val="50000"/>
                <a:lumOff val="50000"/>
              </a:schemeClr>
            </a:solidFill>
          </a:ln>
        </p:spPr>
        <p:txBody>
          <a:bodyPr>
            <a:spAutoFit/>
          </a:bodyPr>
          <a:lstStyle/>
          <a:p>
            <a:pPr algn="ctr" eaLnBrk="0" fontAlgn="auto" hangingPunct="0">
              <a:spcBef>
                <a:spcPts val="0"/>
              </a:spcBef>
              <a:spcAft>
                <a:spcPts val="0"/>
              </a:spcAft>
              <a:defRPr/>
            </a:pPr>
            <a:r>
              <a:rPr lang="en-US" sz="1050" dirty="0">
                <a:latin typeface="Optima"/>
                <a:ea typeface="ＭＳ Ｐゴシック" pitchFamily="-128" charset="-128"/>
              </a:rPr>
              <a:t>Parent help on learning projects</a:t>
            </a:r>
          </a:p>
        </p:txBody>
      </p:sp>
      <p:sp>
        <p:nvSpPr>
          <p:cNvPr id="18459" name="Rectangle 16"/>
          <p:cNvSpPr>
            <a:spLocks noChangeArrowheads="1"/>
          </p:cNvSpPr>
          <p:nvPr/>
        </p:nvSpPr>
        <p:spPr bwMode="auto">
          <a:xfrm>
            <a:off x="3200400" y="5867400"/>
            <a:ext cx="5638800" cy="461665"/>
          </a:xfrm>
          <a:prstGeom prst="rect">
            <a:avLst/>
          </a:prstGeom>
          <a:noFill/>
          <a:ln w="127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eaLnBrk="0" hangingPunct="0"/>
            <a:r>
              <a:rPr lang="en-US" sz="1200" b="1" i="1" dirty="0">
                <a:latin typeface="Optima"/>
              </a:rPr>
              <a:t>Flamboyan Foundation defines family engagement as collaboration between families and educators that accelerates student learning.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12514</TotalTime>
  <Words>188</Words>
  <Application>Microsoft Office PowerPoint</Application>
  <PresentationFormat>On-screen Show (4:3)</PresentationFormat>
  <Paragraphs>26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Relative Impact of Family Engagement Strategies on Student Learning</vt:lpstr>
    </vt:vector>
  </TitlesOfParts>
  <Company>MAGENTA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Margie Cantó</dc:creator>
  <cp:lastModifiedBy>Hutchins, Darcy</cp:lastModifiedBy>
  <cp:revision>703</cp:revision>
  <cp:lastPrinted>2014-11-13T18:32:10Z</cp:lastPrinted>
  <dcterms:created xsi:type="dcterms:W3CDTF">2009-03-18T20:13:03Z</dcterms:created>
  <dcterms:modified xsi:type="dcterms:W3CDTF">2016-11-29T16:46:46Z</dcterms:modified>
</cp:coreProperties>
</file>