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2.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84"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5143500" type="screen16x9"/>
  <p:notesSz cx="6858000" cy="9144000"/>
  <p:embeddedFontLst>
    <p:embeddedFont>
      <p:font typeface="Calibri" panose="020F0502020204030204" pitchFamily="34" charset="0"/>
      <p:regular r:id="rId38"/>
      <p:bold r:id="rId39"/>
      <p:italic r:id="rId40"/>
      <p:boldItalic r:id="rId41"/>
    </p:embeddedFont>
    <p:embeddedFont>
      <p:font typeface="Roboto" panose="02000000000000000000" pitchFamily="2" charset="0"/>
      <p:regular r:id="rId42"/>
      <p:bold r:id="rId43"/>
      <p:italic r:id="rId44"/>
      <p:boldItalic r:id="rId45"/>
    </p:embeddedFont>
    <p:embeddedFont>
      <p:font typeface="Roboto Medium" panose="02000000000000000000" pitchFamily="2" charset="0"/>
      <p:regular r:id="rId46"/>
      <p:bold r:id="rId47"/>
      <p:italic r:id="rId48"/>
      <p:boldItalic r:id="rId49"/>
    </p:embeddedFont>
    <p:embeddedFont>
      <p:font typeface="Rockwell" panose="02060603020205020403" pitchFamily="18"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en Hess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6EC7867-665D-4385-A502-468009B680D1}">
  <a:tblStyle styleId="{46EC7867-665D-4385-A502-468009B680D1}"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ABCE046-FDE9-403D-B76D-F2F01EB5670F}"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980" autoAdjust="0"/>
  </p:normalViewPr>
  <p:slideViewPr>
    <p:cSldViewPr snapToGrid="0">
      <p:cViewPr varScale="1">
        <p:scale>
          <a:sx n="94" d="100"/>
          <a:sy n="94" d="100"/>
        </p:scale>
        <p:origin x="942"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23-06-27T15:43:15.190" idx="1">
    <p:pos x="3812" y="1376"/>
    <p:text>need to run this past Liz</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3-04-27T21:22:41.242" idx="2">
    <p:pos x="134" y="144"/>
    <p:text>Build on Webinar 2 in this slide -- review info but don't duplicate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Welcome to “Making Meaning from Data,” the third webinar in the “Building a Data Culture” Webinar Series.</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21ea4f92550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21ea4f92550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you’re interested in creating an opportunity for the whole team to engage in a deep analysis of data, you might consider a “Data Day.” This is a full- or half-day session during which the full team will gather together to look at the most recent data available. Data Days generally come directly after an assessment window (e.g., DIBELS, ANet, iReady, NWEA MAP, or school/district-level interim assessments). The team should consider the recent academic results, but may also look at any other key indicators (e.g., student engagement information – tardies or attendance, or behavior data – suspensions, referrals, RJ interventions, etc.) The function of the Data Day is to ground the full team in the overall, school-level results as well as drilling down into individual grade level, subject, or even classroom level results to identify emerging patterns or challenges. Understanding the lay of the land during the year, as well as emergent challenges, puts the team in a position to respond meaningfully to those, while there is still a chance to improve the experiences for students and increase their chances of success.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21ea4f92550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21ea4f92550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addition to having time set aside in your schedule to support the work of data analysis, your teams also need to build their toolkit for making meaning from the data they collect and analyze.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1ea4f92550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21ea4f92550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indicated in the prior webinar, the approach to data analysis can be as basic as identifying entry points, digging in to further examine successes or challenges, and identifying next steps in data analysis.</a:t>
            </a:r>
            <a:endParaRPr/>
          </a:p>
          <a:p>
            <a:pPr marL="0" lvl="0" indent="0" algn="l" rtl="0">
              <a:spcBef>
                <a:spcPts val="0"/>
              </a:spcBef>
              <a:spcAft>
                <a:spcPts val="0"/>
              </a:spcAft>
              <a:buNone/>
            </a:pPr>
            <a:endParaRPr/>
          </a:p>
          <a:p>
            <a:pPr marL="0" lvl="0" indent="0" algn="l" rtl="0">
              <a:spcBef>
                <a:spcPts val="0"/>
              </a:spcBef>
              <a:spcAft>
                <a:spcPts val="0"/>
              </a:spcAft>
              <a:buNone/>
            </a:pPr>
            <a:r>
              <a:rPr lang="en"/>
              <a:t>On the following slides, we’ll break down this process and show how it might look at the teacher or classroom level. As school leaders, being aware of how teachers can use data to identify strong instructional next steps is key to effectively supporting classroom-level data use. This classroom-level data analysis goes hand in hand with school level analysis in shaping an overall culture of data use.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21ea4f92550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21ea4f92550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following approach is often used to analyze summative assessment results in order to adjust instruction for an upcoming term or unit. (But you could also use this general approach to analyze formative assessments to determine how best to support students as they are still developing their skills.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This approach assumes that you are using standards-aligned assessments.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As you look over the high level results of an assessment, you can use these questions to start identifying entry points in the data. Which content or skills did students perform most strongly in? These may be concepts or skills that students have effectively learned. Which content or skills are associated with lower student results? These may be concepts or skills that will need to be spiraled or re-taught moving forward so that students can effectively internalize them as they move on to more complex skills. Finally, what patterns or trends are you seeing in the results? Are students now performing strongly on skills they formerly struggled with? Are some groups of students struggling, while others are demonstrating proficiency?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These questions both indicate useful ways to dig into the data and they suggest some of the interventions that may be needed. For example, if the entire class is struggling with certain skills or concepts, this indicates that a whole-class intervention or reteach may be necessary. If some groups of students are performing strongly across the board, while other students are struggling with all concepts, this could indicate the need to use a small-group approach to differentiate instruction according to student needs.</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23152d8075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23152d8075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slide from the previous webinar offers some useful guidance about using comparisons to identify entry points into your data. A criterion-referenced comparison will tell you how your students’ results compared to a previously set performance expectation – for example, assessment cut-points or benchmarks that indicate whether students are meeting expectations (or how close they are to meeting those expectations). Norm-referenced comparisons look at students’ performance with respect to other groups of their peers. For example, you might look at how your students performed compared to the state or district average; you might compare different cohorts or grade-levels of students, or you might look at how different sub-groups of students perform with respect to one another. You can use the questions in the bottom row to help you identify places to explore more closely.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21ea4f92550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21ea4f92550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Use the high-level reflection questions (those on the prior slides or others that you create) to identify a standard or a skill that the whole class or a small group of students is struggling with. Perform an analysis of that standard to ensure that you have a firm understanding of all the components needed to show proficiency on that standard. </a:t>
            </a:r>
            <a:endParaRPr dirty="0"/>
          </a:p>
          <a:p>
            <a:pPr marL="457200" lvl="0" indent="-298450" algn="l" rtl="0">
              <a:spcBef>
                <a:spcPts val="0"/>
              </a:spcBef>
              <a:spcAft>
                <a:spcPts val="0"/>
              </a:spcAft>
              <a:buSzPts val="1100"/>
              <a:buChar char="●"/>
            </a:pPr>
            <a:r>
              <a:rPr lang="en" dirty="0"/>
              <a:t>One way to do this is a “Know/Show” chart: examine the language of the standard to identify all of the different things that students need to KNOW and need to be able to do or to SHOW in order to succeed on that standard. </a:t>
            </a:r>
            <a:endParaRPr dirty="0"/>
          </a:p>
          <a:p>
            <a:pPr marL="457200" lvl="0" indent="-298450" algn="l" rtl="0">
              <a:spcBef>
                <a:spcPts val="0"/>
              </a:spcBef>
              <a:spcAft>
                <a:spcPts val="0"/>
              </a:spcAft>
              <a:buSzPts val="1100"/>
              <a:buChar char="●"/>
            </a:pPr>
            <a:r>
              <a:rPr lang="en" dirty="0"/>
              <a:t>As you build out your know/show chart, look at the comparable standards for the grade level before and the grade level after yours. This helps you to get even more precise about exactly which elements of the standard students should know coming into your class (though they may need a review or remediation of these), which aspects of the standard should be the focus of your course, and how students will build on this standard in the coming year.</a:t>
            </a:r>
            <a:endParaRPr dirty="0"/>
          </a:p>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2558e28bb7f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2558e28bb7f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Now that you’ve identified entry points and started digging into them, consider what next steps will help deepen your understanding of the issue.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In this case, once you’ve analyzed and unpacked the standard, look at examples of your students’ work (e.g., scratch paper or written responses) to identify which elements of the standard they haven’t yet become proficient in. </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2293e0a6d0c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2293e0a6d0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We’re going to look at an example now of how this might play out at the classroom level. (We’re looking at the teacher-classroom level —- because it’s important for leaders to understand what data analysis at the classroom level can/should look like, so that they can effectively support their teachers.)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As an example of this process in action - Say you are looking at these results for a cohort of 8th grade ELA students.</a:t>
            </a:r>
            <a:endParaRPr/>
          </a:p>
          <a:p>
            <a:pPr marL="0" lvl="0" indent="0" algn="l" rtl="0">
              <a:spcBef>
                <a:spcPts val="0"/>
              </a:spcBef>
              <a:spcAft>
                <a:spcPts val="0"/>
              </a:spcAft>
              <a:buClr>
                <a:schemeClr val="dk1"/>
              </a:buClr>
              <a:buSzPts val="1100"/>
              <a:buFont typeface="Arial"/>
              <a:buNone/>
            </a:pPr>
            <a:r>
              <a:rPr lang="en"/>
              <a:t>You’ve just had your second round of interim assessments.</a:t>
            </a:r>
            <a:r>
              <a:rPr lang="en">
                <a:solidFill>
                  <a:schemeClr val="dk1"/>
                </a:solidFill>
              </a:rPr>
              <a:t>Your assessment tested reading standards for literature in 8th grade – standards 1, 2, 3, 4, and 6. And these are the averages scores for the questions on these standards.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2293e0a6d0c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2293e0a6d0c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Students performed fairly strongly on the second standard and lower on the other four. The lowest average is on Standard 4: determining the meaning of words and phrases as they’re used in the text.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2293e0a6d0c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2293e0a6d0c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Based on the results, you conclude that your students are still working towards proficiency in multiple standards, and that they’re struggling the most with determining the meaning of words and phrases.</a:t>
            </a:r>
            <a:endParaRPr/>
          </a:p>
          <a:p>
            <a:pPr marL="0" lvl="0" indent="0" algn="l" rtl="0">
              <a:spcBef>
                <a:spcPts val="0"/>
              </a:spcBef>
              <a:spcAft>
                <a:spcPts val="0"/>
              </a:spcAft>
              <a:buNone/>
            </a:pPr>
            <a:endParaRPr/>
          </a:p>
          <a:p>
            <a:pPr marL="0" lvl="0" indent="0" algn="l" rtl="0">
              <a:spcBef>
                <a:spcPts val="0"/>
              </a:spcBef>
              <a:spcAft>
                <a:spcPts val="0"/>
              </a:spcAft>
              <a:buNone/>
            </a:pPr>
            <a:r>
              <a:rPr lang="en"/>
              <a:t>At this point, you see two possible reasons for this pattern of student performance:</a:t>
            </a:r>
            <a:endParaRPr/>
          </a:p>
          <a:p>
            <a:pPr marL="457200" lvl="0" indent="-298450" algn="l" rtl="0">
              <a:spcBef>
                <a:spcPts val="0"/>
              </a:spcBef>
              <a:spcAft>
                <a:spcPts val="0"/>
              </a:spcAft>
              <a:buSzPts val="1100"/>
              <a:buAutoNum type="arabicParenR"/>
            </a:pPr>
            <a:r>
              <a:rPr lang="en"/>
              <a:t>First, because students are struggling with most of the standards tested, it may be the case that the complexity of the texts they are reading in class may be too low. In ELA, standards are only considered grade-level when they’re paired with an appropriately complex, grade-level text. If students aren’t working with grade-level texts in the course, they’re not getting practice in the grade-level standards – this would explain why they’re struggling with most of the standards.</a:t>
            </a:r>
            <a:endParaRPr/>
          </a:p>
          <a:p>
            <a:pPr marL="914400" lvl="1" indent="-298450" algn="l" rtl="0">
              <a:spcBef>
                <a:spcPts val="0"/>
              </a:spcBef>
              <a:spcAft>
                <a:spcPts val="0"/>
              </a:spcAft>
              <a:buSzPts val="1100"/>
              <a:buAutoNum type="alphaLcParenR"/>
            </a:pPr>
            <a:r>
              <a:rPr lang="en"/>
              <a:t>For the purposes of this example, let’s imagine that you have analyzed the course texts and found that they are in fact at an appropriate, grade-level complexity. This means that something else is likely driving their challenges.</a:t>
            </a:r>
            <a:endParaRPr/>
          </a:p>
          <a:p>
            <a:pPr marL="457200" lvl="0" indent="-298450" algn="l" rtl="0">
              <a:spcBef>
                <a:spcPts val="0"/>
              </a:spcBef>
              <a:spcAft>
                <a:spcPts val="0"/>
              </a:spcAft>
              <a:buSzPts val="1100"/>
              <a:buAutoNum type="arabicParenR"/>
            </a:pPr>
            <a:r>
              <a:rPr lang="en"/>
              <a:t>Second, it could also be the case that their struggles with one or two foundational skills are resulting in their struggling on other standards as well. </a:t>
            </a:r>
            <a:endParaRPr/>
          </a:p>
          <a:p>
            <a:pPr marL="914400" lvl="1" indent="-298450" algn="l" rtl="0">
              <a:spcBef>
                <a:spcPts val="0"/>
              </a:spcBef>
              <a:spcAft>
                <a:spcPts val="0"/>
              </a:spcAft>
              <a:buSzPts val="1100"/>
              <a:buAutoNum type="alphaLcParenR"/>
            </a:pPr>
            <a:r>
              <a:rPr lang="en"/>
              <a:t>Students scored lowest, on average, on standard 4, determining the meaning of words and phrases. If students are struggling to understand the words used in the texts, this could very well make it much harder for them to demonstrate proficiency on the other standards – even if they do have more highly developed skills of analysis.</a:t>
            </a:r>
            <a:endParaRPr/>
          </a:p>
          <a:p>
            <a:pPr marL="0" lvl="0" indent="0" algn="l" rtl="0">
              <a:spcBef>
                <a:spcPts val="0"/>
              </a:spcBef>
              <a:spcAft>
                <a:spcPts val="0"/>
              </a:spcAft>
              <a:buNone/>
            </a:pPr>
            <a:endParaRPr/>
          </a:p>
          <a:p>
            <a:pPr marL="0" lvl="0" indent="0" algn="l" rtl="0">
              <a:spcBef>
                <a:spcPts val="0"/>
              </a:spcBef>
              <a:spcAft>
                <a:spcPts val="0"/>
              </a:spcAft>
              <a:buNone/>
            </a:pPr>
            <a:r>
              <a:rPr lang="en"/>
              <a:t>Your working theory at this point, then, is that students’ struggles on the fourth standard are really driving or contributing to their struggles on the other standards.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10773e1793_1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210773e1793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first two webinars focused on ensuring access to data and supporting skill development in foundational data analysis. This third webinar will focus on how to begin making meaning of the data you have collected and started to analyze.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224c6107f7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224c6107f7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 this point, you know that your response to the data you’ve collected will focus on Standard 4. </a:t>
            </a:r>
            <a:endParaRPr/>
          </a:p>
          <a:p>
            <a:pPr marL="0" lvl="0" indent="0" algn="l" rtl="0">
              <a:spcBef>
                <a:spcPts val="0"/>
              </a:spcBef>
              <a:spcAft>
                <a:spcPts val="0"/>
              </a:spcAft>
              <a:buNone/>
            </a:pPr>
            <a:r>
              <a:rPr lang="en"/>
              <a:t>You look at the full language of the standard and unpack it by constructing a “know/show” chart, outlining the terms/concepts and background knowledge students need in order to succeed, as well as some of the tasks they need to be able to complete.</a:t>
            </a:r>
            <a:endParaRPr/>
          </a:p>
          <a:p>
            <a:pPr marL="0" lvl="0" indent="0" algn="l" rtl="0">
              <a:spcBef>
                <a:spcPts val="0"/>
              </a:spcBef>
              <a:spcAft>
                <a:spcPts val="0"/>
              </a:spcAft>
              <a:buNone/>
            </a:pPr>
            <a:endParaRPr/>
          </a:p>
          <a:p>
            <a:pPr marL="0" lvl="0" indent="0" algn="l" rtl="0">
              <a:spcBef>
                <a:spcPts val="0"/>
              </a:spcBef>
              <a:spcAft>
                <a:spcPts val="0"/>
              </a:spcAft>
              <a:buNone/>
            </a:pPr>
            <a:r>
              <a:rPr lang="en"/>
              <a:t>The “know/show” chart on this slide is just a very basic example of what a full analysis of this standard might look like.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2293e0a6d0c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2293e0a6d0c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you look at the focus of the questions that students missed, you notice that students performed fairly strongly on questions that asked about connotative meanings, but that they struggled most with questions about figurative meanings. Students also struggled a bit with the impact of word choice on meaning and tone – but at this point you are guessing that these struggles may be rooted in challenges with figurative language.</a:t>
            </a:r>
            <a:endParaRPr/>
          </a:p>
          <a:p>
            <a:pPr marL="0" lvl="0" indent="0" algn="l" rtl="0">
              <a:spcBef>
                <a:spcPts val="0"/>
              </a:spcBef>
              <a:spcAft>
                <a:spcPts val="0"/>
              </a:spcAft>
              <a:buNone/>
            </a:pPr>
            <a:endParaRPr/>
          </a:p>
          <a:p>
            <a:pPr marL="0" lvl="0" indent="0" algn="l" rtl="0">
              <a:spcBef>
                <a:spcPts val="0"/>
              </a:spcBef>
              <a:spcAft>
                <a:spcPts val="0"/>
              </a:spcAft>
              <a:buNone/>
            </a:pPr>
            <a:r>
              <a:rPr lang="en"/>
              <a:t>Now, based on a careful exploration, you’ve arrived at a data-informed theory about how to support your students in the next term: they need additional practice and training in understanding </a:t>
            </a:r>
            <a:r>
              <a:rPr lang="en" i="1"/>
              <a:t>figurative language.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21ea4f92550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21ea4f92550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Once you’ve determined what topic, concept, or skill students need additional help with, planning your response is the next step.</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21ea4f92550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21ea4f9255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On the following slides, we’ll break down this process and show how it might look to respond to this data – again, focused on the teacher or classroom level. As school leaders, being aware of how teachers can use data to identify strong instructional next steps is key to effectively supporting classroom-level data use. This classroom-level data analysis goes hand in hand with school level analysis in shaping an overall culture of data use.</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2293e0a6d0c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2293e0a6d0c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The know/show chart you’ve already constructed is a great place to start planning your response. That is, deeply understanding what knowledge and skills are needed to be successful on a given standard means you will be better able to determine, based on examples of student work, which part of the standard they are struggling with – and this will help you determine how best to support them.</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2558e28bb7f_1_4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2558e28bb7f_1_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Once you have a good idea of what skills or knowledge students need help with, look at your upcoming unit or units to find days when that skill or knowledge is the focus for the day. The easiest way to spiral this skill for students is to build in additional practice time where students might already be working on this skill. If there aren’t any places to naturally fit this in, you might consider adding a mini-unit or reteach lesson to give students additional practice with these skills. (The amount of time you dedicate to this will depend on the level of students’ need and on how foundational that skill is to the rest of their learning.)</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224c6107f7d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224c6107f7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Finally, once you’ve identified the opportunities for spiraling these skills and the activities you’ll use for additional practice, make sure that you as the teacher create exemplar responses for the same work that students will be doing. Going through the tasks and creating your own responses will help you to be more attuned to the places where students may struggle or the misunderstandings that might trip them up. Once you have this awareness, you’ll be better equipped to help them in the moment as they are working through activities in class.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39b16b954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39b16b954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return to our example: our data analysis suggested that student may be struggling primarily with understanding the figurative meanings of words.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239b16b954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239b16b954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Thus, we know we want to find opportunities for students to get additional practice with figurative language. We’ll look at our upcoming unit (or at the next unit that uses this skill) to identify opportunities for building in additional practice or skill development.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If the next unit doesn’t afford any natural opportunities for doing this, we may consider creating a mini-unit or a lesson – for example, using a short story or even simply an excerpt that is rich in figurative language – to give students additional at-bats with this skill.</a:t>
            </a: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239b16b9542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239b16b9542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Finally, make sure that you (as the teacher) complete the same activities you’re asking students to complete. In doing so, clarify exactly what students will need to do to be successful in the activity. When determining the meaning of figurative language, identify any context clues that you might use to help you make that determination – then use this information to help students who may need some additional direction.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11f3fca3173_0_19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11f3fca3173_0_19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webinar focuses on the following topics:</a:t>
            </a:r>
            <a:endParaRPr/>
          </a:p>
          <a:p>
            <a:pPr marL="457200" lvl="0" indent="-298450" algn="l" rtl="0">
              <a:spcBef>
                <a:spcPts val="0"/>
              </a:spcBef>
              <a:spcAft>
                <a:spcPts val="0"/>
              </a:spcAft>
              <a:buSzPts val="1100"/>
              <a:buChar char="-"/>
            </a:pPr>
            <a:r>
              <a:rPr lang="en"/>
              <a:t>Structures to support data analysis and reflections</a:t>
            </a:r>
            <a:endParaRPr/>
          </a:p>
          <a:p>
            <a:pPr marL="457200" lvl="0" indent="-298450" algn="l" rtl="0">
              <a:spcBef>
                <a:spcPts val="0"/>
              </a:spcBef>
              <a:spcAft>
                <a:spcPts val="0"/>
              </a:spcAft>
              <a:buSzPts val="1100"/>
              <a:buChar char="-"/>
            </a:pPr>
            <a:r>
              <a:rPr lang="en"/>
              <a:t>Making meaning from data, and</a:t>
            </a:r>
            <a:endParaRPr/>
          </a:p>
          <a:p>
            <a:pPr marL="457200" lvl="0" indent="-298450" algn="l" rtl="0">
              <a:spcBef>
                <a:spcPts val="0"/>
              </a:spcBef>
              <a:spcAft>
                <a:spcPts val="0"/>
              </a:spcAft>
              <a:buSzPts val="1100"/>
              <a:buChar char="-"/>
            </a:pPr>
            <a:r>
              <a:rPr lang="en"/>
              <a:t>Responding to insights from data analysis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2295f39249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2295f39249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approach, of course, assumes that you are able to locate student results by standard. Many commonly-used platforms (for example, iReady) provide this level of analysis. If you are using curriculum-based assessments or teacher-created assessments that are not tagged to standards, you may be able to go through and manually code them in order to get standards-level information from them. Of course, this approach requires a very strong foundation in the standards themselves.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225765d4827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225765d482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recap the information in this webinar…</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23c0d36d6ab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23c0d36d6a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strong culture of data requires that data analysis and response to data are built into the schedule. In order to reap the benefits of data, teachers need time to both analyze their data and to plan effective responses to it.</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2558e28bb7f_1_5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2558e28bb7f_1_5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 analysis or reflection and response to data go hand in hand:</a:t>
            </a:r>
            <a:endParaRPr/>
          </a:p>
          <a:p>
            <a:pPr marL="0" lvl="0" indent="0" algn="l" rtl="0">
              <a:spcBef>
                <a:spcPts val="0"/>
              </a:spcBef>
              <a:spcAft>
                <a:spcPts val="0"/>
              </a:spcAft>
              <a:buNone/>
            </a:pPr>
            <a:endParaRPr/>
          </a:p>
          <a:p>
            <a:pPr marL="0" lvl="0" indent="0" algn="l" rtl="0">
              <a:spcBef>
                <a:spcPts val="0"/>
              </a:spcBef>
              <a:spcAft>
                <a:spcPts val="0"/>
              </a:spcAft>
              <a:buNone/>
            </a:pPr>
            <a:r>
              <a:rPr lang="en"/>
              <a:t>Data reflections should, at a high level…</a:t>
            </a:r>
            <a:endParaRPr/>
          </a:p>
          <a:p>
            <a:pPr marL="457200" lvl="0" indent="-298450" algn="l" rtl="0">
              <a:spcBef>
                <a:spcPts val="0"/>
              </a:spcBef>
              <a:spcAft>
                <a:spcPts val="0"/>
              </a:spcAft>
              <a:buSzPts val="1100"/>
              <a:buChar char="-"/>
            </a:pPr>
            <a:r>
              <a:rPr lang="en"/>
              <a:t>Identify entry points, or initial observations about patterns or trends in the data</a:t>
            </a:r>
            <a:endParaRPr/>
          </a:p>
          <a:p>
            <a:pPr marL="457200" lvl="0" indent="-298450" algn="l" rtl="0">
              <a:spcBef>
                <a:spcPts val="0"/>
              </a:spcBef>
              <a:spcAft>
                <a:spcPts val="0"/>
              </a:spcAft>
              <a:buSzPts val="1100"/>
              <a:buChar char="-"/>
            </a:pPr>
            <a:r>
              <a:rPr lang="en"/>
              <a:t>Dig into the data set to get more specific and concrete about where students are finding success and where they need more support</a:t>
            </a:r>
            <a:endParaRPr/>
          </a:p>
          <a:p>
            <a:pPr marL="457200" lvl="0" indent="-298450" algn="l" rtl="0">
              <a:spcBef>
                <a:spcPts val="0"/>
              </a:spcBef>
              <a:spcAft>
                <a:spcPts val="0"/>
              </a:spcAft>
              <a:buSzPts val="1100"/>
              <a:buChar char="-"/>
            </a:pPr>
            <a:r>
              <a:rPr lang="en"/>
              <a:t>And, finally, identify specific needs or challenges to be addressed.</a:t>
            </a:r>
            <a:endParaRPr/>
          </a:p>
          <a:p>
            <a:pPr marL="0" lvl="0" indent="0" algn="l" rtl="0">
              <a:spcBef>
                <a:spcPts val="0"/>
              </a:spcBef>
              <a:spcAft>
                <a:spcPts val="0"/>
              </a:spcAft>
              <a:buNone/>
            </a:pPr>
            <a:endParaRPr/>
          </a:p>
          <a:p>
            <a:pPr marL="0" lvl="0" indent="0" algn="l" rtl="0">
              <a:spcBef>
                <a:spcPts val="0"/>
              </a:spcBef>
              <a:spcAft>
                <a:spcPts val="0"/>
              </a:spcAft>
              <a:buNone/>
            </a:pPr>
            <a:r>
              <a:rPr lang="en"/>
              <a:t>Responses to data should…</a:t>
            </a:r>
            <a:endParaRPr/>
          </a:p>
          <a:p>
            <a:pPr marL="457200" lvl="0" indent="-298450" algn="l" rtl="0">
              <a:spcBef>
                <a:spcPts val="0"/>
              </a:spcBef>
              <a:spcAft>
                <a:spcPts val="0"/>
              </a:spcAft>
              <a:buSzPts val="1100"/>
              <a:buChar char="-"/>
            </a:pPr>
            <a:r>
              <a:rPr lang="en"/>
              <a:t>Take the identification of specific needs as a jumping-off point,</a:t>
            </a:r>
            <a:endParaRPr/>
          </a:p>
          <a:p>
            <a:pPr marL="457200" lvl="0" indent="-298450" algn="l" rtl="0">
              <a:spcBef>
                <a:spcPts val="0"/>
              </a:spcBef>
              <a:spcAft>
                <a:spcPts val="0"/>
              </a:spcAft>
              <a:buSzPts val="1100"/>
              <a:buChar char="-"/>
            </a:pPr>
            <a:r>
              <a:rPr lang="en"/>
              <a:t>Identify opportunities to revisit skills that need to be reinforced,</a:t>
            </a:r>
            <a:endParaRPr/>
          </a:p>
          <a:p>
            <a:pPr marL="457200" lvl="0" indent="-298450" algn="l" rtl="0">
              <a:spcBef>
                <a:spcPts val="0"/>
              </a:spcBef>
              <a:spcAft>
                <a:spcPts val="0"/>
              </a:spcAft>
              <a:buSzPts val="1100"/>
              <a:buChar char="-"/>
            </a:pPr>
            <a:r>
              <a:rPr lang="en"/>
              <a:t>And clarify the expectations for these skills, so that students can receive specific and targeted feedback to support their success.</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23152d80750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23152d80750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will continue to explore topics in Building a Data Culture in our next webinar. That webinar will focus on clarifying data use expectations, including how data will be used, by whom data will be used, and for what goal or purpose data will be used.</a:t>
            </a: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22830c410df_0_2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22830c410df_0_2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Thank you for your time!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If you have questions, please email </a:t>
            </a:r>
            <a:r>
              <a:rPr lang="en-US" dirty="0" err="1"/>
              <a:t>uiphelp</a:t>
            </a:r>
            <a:r>
              <a:rPr lang="en-US" dirty="0"/>
              <a:t> at CDE dot STATE dot CO dot US.</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2830c410df_0_23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22830c410df_0_2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First, we’ll focus on dedicating time for data analysis and response.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2830c410df_0_24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22830c410df_0_2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order to support an authentic and meaningful data culture, you’ll need to think about building in time and opportunities for both data analysis and response to data. Teachers and teams will need time to analyze and reflect on data collected on student performance, and they’ll also need time to respond to what their data analysis tells them students need.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2afe5889f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22afe5889f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 dirty="0"/>
              <a:t>Even if teachers and teams have access to the data and the skills necessary to interpret it, they still need the opportunity to conduct a data analysis. When will teachers have time to examine, analyze, and reflect on the data?</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You can think about building this into the schedule in a few different ways: at the classroom level, teachers and coaches may need dedicated time (or flexibility in their schedules) to look at results from their students on a weekly (or even a daily) basis. Teachers are usually collecting data from students constantly – e.g., through daily exit tickets or weekly quizzes. If they don’t have time to look at these results, it’s possible that this data won’t meaningfully impact students’ experience. But if teachers do have time to examine and reflect on the data, it can be a powerful tool for identifying and responding to student needs.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Consider also the value of including some larger data step-backs in your annual school calendar. Taking the time each quarter or semester, or after each round of interim assessments, to engage in data analysis at the grade, subject, or even school level give the team the opportunity to meaningfully address any larger patterns of need that are emerging among the group.</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2afe5889f6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22afe5889f6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And this brings us to the next scheduling consideration – once teachers have examined the data and know what needs should be addressed as a result, if they don’t have the time to respond meaningfully to that data, the analysis they’ve done will likely not have any real impact on students’ experiences or performance. As with data analysis, teachers likely need a couple of different “times” set aside for a response to their data analysis.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First, they need some flexibility in daily or weekly lesson plans. If teaches are following a given scope and sequence and lesson plans that require the full class period every day, then teachers won’t have the time to put what they’ve learned about student needs into practice. Similarly, if the team has taken the time to authentically examine quarterly or interim student data, they’ll need time to respond to any patterns of student need that they’ve identified. If a teachers discovers that students have come in lacking a foundational skill, or that they haven’t yet mastered a crucial skill that will be needed in the next unit – do they have time to adjust or supplement their approach so that students can get some extra practice with that skill before moving 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Think about creating time at a few different levels: </a:t>
            </a:r>
            <a:endParaRPr dirty="0"/>
          </a:p>
          <a:p>
            <a:pPr marL="457200" lvl="0" indent="-298450" algn="l" rtl="0">
              <a:spcBef>
                <a:spcPts val="0"/>
              </a:spcBef>
              <a:spcAft>
                <a:spcPts val="0"/>
              </a:spcAft>
              <a:buSzPts val="1100"/>
              <a:buAutoNum type="arabicPeriod"/>
            </a:pPr>
            <a:r>
              <a:rPr lang="en" dirty="0"/>
              <a:t>Is there wiggle room in daily lesson planning when teachers can re-teach or spiral skills as needed?</a:t>
            </a:r>
            <a:endParaRPr dirty="0"/>
          </a:p>
          <a:p>
            <a:pPr marL="457200" lvl="0" indent="-298450" algn="l" rtl="0">
              <a:spcBef>
                <a:spcPts val="0"/>
              </a:spcBef>
              <a:spcAft>
                <a:spcPts val="0"/>
              </a:spcAft>
              <a:buSzPts val="1100"/>
              <a:buAutoNum type="arabicPeriod"/>
            </a:pPr>
            <a:r>
              <a:rPr lang="en" dirty="0"/>
              <a:t>Is there time in the week when teachers can step back to provide re-teach/spiraling or stretch opportunities for students?</a:t>
            </a:r>
            <a:endParaRPr dirty="0"/>
          </a:p>
          <a:p>
            <a:pPr marL="457200" lvl="0" indent="-298450" algn="l" rtl="0">
              <a:spcBef>
                <a:spcPts val="0"/>
              </a:spcBef>
              <a:spcAft>
                <a:spcPts val="0"/>
              </a:spcAft>
              <a:buSzPts val="1100"/>
              <a:buAutoNum type="arabicPeriod"/>
            </a:pPr>
            <a:r>
              <a:rPr lang="en" dirty="0"/>
              <a:t>Is there any time built in periodically during the school year – e.g. at the beginning of a term or a unit – when teachers can respond to the data they have just collected and address any particular needs identified in that analysis before moving on?</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21ea4f92550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21ea4f9255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are also some key structures that can support a meaningful engagement with and analysis of the data.</a:t>
            </a:r>
            <a:endParaRPr/>
          </a:p>
          <a:p>
            <a:pPr marL="0" lvl="0" indent="0" algn="l" rtl="0">
              <a:spcBef>
                <a:spcPts val="0"/>
              </a:spcBef>
              <a:spcAft>
                <a:spcPts val="0"/>
              </a:spcAft>
              <a:buNone/>
            </a:pPr>
            <a:endParaRPr/>
          </a:p>
          <a:p>
            <a:pPr marL="0" lvl="0" indent="0" algn="l" rtl="0">
              <a:spcBef>
                <a:spcPts val="0"/>
              </a:spcBef>
              <a:spcAft>
                <a:spcPts val="0"/>
              </a:spcAft>
              <a:buNone/>
            </a:pPr>
            <a:r>
              <a:rPr lang="en"/>
              <a:t>Teachers often work in silos – with each teacher just focusing on their own classes and their own students, or possibly working with another teacher or two who teach the same course. Professional Learning Communities can support teams of teachers in both conducting meaningful data analyses and building their skills in data analysis. These PLCs enable teachers to pool their collective wisdom and experience, and to work collaboratively to help each other solve problems and grow their skills in working with data. Ultimately, all of this support and learning helps to grow the skills they need to meaningfully support students and their improvement.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1ea4f92550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21ea4f92550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your school already has a coaching strategy in place, this can be a great structure to develop and support your overall data practices and cultures. Looking at student results from the past week and digging into concrete examples of student responses can help teachers and coaches to develop deep understandings of what students know and can do, as well as where they are struggling and need additional support. One of the most valuable elements of the coaching meeting structure is that it gives coaches and teachers the opportunity to reflect on the interventions they’ve implemented in the past week, to evaluate how successful those interventions were, and to continue to refine their approach (or choose a new skill to target for development) in the coming week. </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blu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12" y="-11537"/>
            <a:ext cx="9144024" cy="5166574"/>
          </a:xfrm>
          <a:prstGeom prst="rect">
            <a:avLst/>
          </a:prstGeom>
          <a:noFill/>
          <a:ln>
            <a:noFill/>
          </a:ln>
        </p:spPr>
      </p:pic>
      <p:cxnSp>
        <p:nvCxnSpPr>
          <p:cNvPr id="14" name="Google Shape;14;p2"/>
          <p:cNvCxnSpPr/>
          <p:nvPr/>
        </p:nvCxnSpPr>
        <p:spPr>
          <a:xfrm>
            <a:off x="301350" y="2758925"/>
            <a:ext cx="8541300" cy="0"/>
          </a:xfrm>
          <a:prstGeom prst="straightConnector1">
            <a:avLst/>
          </a:prstGeom>
          <a:noFill/>
          <a:ln w="9525" cap="flat" cmpd="sng">
            <a:solidFill>
              <a:schemeClr val="lt1"/>
            </a:solidFill>
            <a:prstDash val="solid"/>
            <a:round/>
            <a:headEnd type="none" w="med" len="med"/>
            <a:tailEnd type="none" w="med" len="med"/>
          </a:ln>
        </p:spPr>
      </p:cxnSp>
      <p:sp>
        <p:nvSpPr>
          <p:cNvPr id="15" name="Google Shape;15;p2"/>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Clr>
                <a:schemeClr val="lt1"/>
              </a:buClr>
              <a:buSzPts val="2300"/>
              <a:buNone/>
              <a:defRPr sz="2300">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4000"/>
              <a:buFont typeface="Rockwell"/>
              <a:buChar char="●"/>
              <a:defRPr sz="4000">
                <a:solidFill>
                  <a:schemeClr val="lt1"/>
                </a:solidFill>
                <a:latin typeface="Rockwell"/>
                <a:ea typeface="Rockwell"/>
                <a:cs typeface="Rockwell"/>
                <a:sym typeface="Rockwell"/>
              </a:defRPr>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slide-image space - blue" type="titleOnly">
  <p:cSld name="TITLE_ONLY">
    <p:spTree>
      <p:nvGrpSpPr>
        <p:cNvPr id="1" name="Shape 92"/>
        <p:cNvGrpSpPr/>
        <p:nvPr/>
      </p:nvGrpSpPr>
      <p:grpSpPr>
        <a:xfrm>
          <a:off x="0" y="0"/>
          <a:ext cx="0" cy="0"/>
          <a:chOff x="0" y="0"/>
          <a:chExt cx="0" cy="0"/>
        </a:xfrm>
      </p:grpSpPr>
      <p:sp>
        <p:nvSpPr>
          <p:cNvPr id="93" name="Google Shape;93;p11"/>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Google Shape;94;p11"/>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95" name="Google Shape;95;p1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96" name="Google Shape;96;p11"/>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97" name="Google Shape;97;p11"/>
          <p:cNvCxnSpPr/>
          <p:nvPr/>
        </p:nvCxnSpPr>
        <p:spPr>
          <a:xfrm>
            <a:off x="0" y="4561600"/>
            <a:ext cx="5392200" cy="0"/>
          </a:xfrm>
          <a:prstGeom prst="straightConnector1">
            <a:avLst/>
          </a:prstGeom>
          <a:noFill/>
          <a:ln w="9525" cap="flat" cmpd="sng">
            <a:solidFill>
              <a:schemeClr val="accent1"/>
            </a:solidFill>
            <a:prstDash val="solid"/>
            <a:round/>
            <a:headEnd type="none" w="med" len="med"/>
            <a:tailEnd type="none" w="med" len="med"/>
          </a:ln>
        </p:spPr>
      </p:cxnSp>
      <p:sp>
        <p:nvSpPr>
          <p:cNvPr id="98" name="Google Shape;98;p11"/>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99" name="Google Shape;99;p11"/>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00" name="Google Shape;100;p11"/>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2 column - blue">
  <p:cSld name="ONE_COLUMN_TEXT">
    <p:spTree>
      <p:nvGrpSpPr>
        <p:cNvPr id="1" name="Shape 101"/>
        <p:cNvGrpSpPr/>
        <p:nvPr/>
      </p:nvGrpSpPr>
      <p:grpSpPr>
        <a:xfrm>
          <a:off x="0" y="0"/>
          <a:ext cx="0" cy="0"/>
          <a:chOff x="0" y="0"/>
          <a:chExt cx="0" cy="0"/>
        </a:xfrm>
      </p:grpSpPr>
      <p:sp>
        <p:nvSpPr>
          <p:cNvPr id="102" name="Google Shape;102;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03" name="Google Shape;103;p12"/>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04" name="Google Shape;104;p12"/>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05" name="Google Shape;105;p12"/>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06" name="Google Shape;106;p1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07" name="Google Shape;107;p12"/>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08" name="Google Shape;108;p1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09" name="Google Shape;109;p12"/>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comparisons with icons">
  <p:cSld name="ONE_COLUMN_TEXT_4">
    <p:spTree>
      <p:nvGrpSpPr>
        <p:cNvPr id="1" name="Shape 110"/>
        <p:cNvGrpSpPr/>
        <p:nvPr/>
      </p:nvGrpSpPr>
      <p:grpSpPr>
        <a:xfrm>
          <a:off x="0" y="0"/>
          <a:ext cx="0" cy="0"/>
          <a:chOff x="0" y="0"/>
          <a:chExt cx="0" cy="0"/>
        </a:xfrm>
      </p:grpSpPr>
      <p:pic>
        <p:nvPicPr>
          <p:cNvPr id="111" name="Google Shape;111;p13"/>
          <p:cNvPicPr preferRelativeResize="0"/>
          <p:nvPr/>
        </p:nvPicPr>
        <p:blipFill>
          <a:blip r:embed="rId2">
            <a:alphaModFix/>
          </a:blip>
          <a:stretch>
            <a:fillRect/>
          </a:stretch>
        </p:blipFill>
        <p:spPr>
          <a:xfrm>
            <a:off x="8146725" y="4676400"/>
            <a:ext cx="867951" cy="369000"/>
          </a:xfrm>
          <a:prstGeom prst="rect">
            <a:avLst/>
          </a:prstGeom>
          <a:noFill/>
          <a:ln>
            <a:noFill/>
          </a:ln>
        </p:spPr>
      </p:pic>
      <p:sp>
        <p:nvSpPr>
          <p:cNvPr id="112" name="Google Shape;112;p13"/>
          <p:cNvSpPr/>
          <p:nvPr/>
        </p:nvSpPr>
        <p:spPr>
          <a:xfrm>
            <a:off x="2963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3" name="Google Shape;113;p13"/>
          <p:cNvPicPr preferRelativeResize="0"/>
          <p:nvPr/>
        </p:nvPicPr>
        <p:blipFill>
          <a:blip r:embed="rId3">
            <a:alphaModFix/>
          </a:blip>
          <a:stretch>
            <a:fillRect/>
          </a:stretch>
        </p:blipFill>
        <p:spPr>
          <a:xfrm>
            <a:off x="-6900" y="0"/>
            <a:ext cx="9172498" cy="917250"/>
          </a:xfrm>
          <a:prstGeom prst="rect">
            <a:avLst/>
          </a:prstGeom>
          <a:noFill/>
          <a:ln>
            <a:noFill/>
          </a:ln>
        </p:spPr>
      </p:pic>
      <p:sp>
        <p:nvSpPr>
          <p:cNvPr id="114" name="Google Shape;114;p1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15" name="Google Shape;115;p13"/>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cxnSp>
        <p:nvCxnSpPr>
          <p:cNvPr id="116" name="Google Shape;116;p13"/>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117" name="Google Shape;117;p13"/>
          <p:cNvSpPr txBox="1">
            <a:spLocks noGrp="1"/>
          </p:cNvSpPr>
          <p:nvPr>
            <p:ph type="subTitle" idx="1"/>
          </p:nvPr>
        </p:nvSpPr>
        <p:spPr>
          <a:xfrm>
            <a:off x="377725" y="1614818"/>
            <a:ext cx="2421300" cy="2486100"/>
          </a:xfrm>
          <a:prstGeom prst="rect">
            <a:avLst/>
          </a:prstGeom>
        </p:spPr>
        <p:txBody>
          <a:bodyPr spcFirstLastPara="1" wrap="square" lIns="0" tIns="0" rIns="0" bIns="0" anchor="t" anchorCtr="0">
            <a:normAutofit/>
          </a:bodyPr>
          <a:lstStyle>
            <a:lvl1pPr lvl="0" algn="ctr">
              <a:spcBef>
                <a:spcPts val="0"/>
              </a:spcBef>
              <a:spcAft>
                <a:spcPts val="0"/>
              </a:spcAft>
              <a:buClr>
                <a:schemeClr val="lt1"/>
              </a:buClr>
              <a:buSzPts val="1400"/>
              <a:buNone/>
              <a:defRPr sz="1400">
                <a:solidFill>
                  <a:schemeClr val="lt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8" name="Google Shape;118;p13"/>
          <p:cNvSpPr>
            <a:spLocks noGrp="1"/>
          </p:cNvSpPr>
          <p:nvPr>
            <p:ph type="pic" idx="2"/>
          </p:nvPr>
        </p:nvSpPr>
        <p:spPr>
          <a:xfrm>
            <a:off x="1391575" y="1204932"/>
            <a:ext cx="393600" cy="353700"/>
          </a:xfrm>
          <a:prstGeom prst="roundRect">
            <a:avLst>
              <a:gd name="adj" fmla="val 16667"/>
            </a:avLst>
          </a:prstGeom>
          <a:noFill/>
          <a:ln>
            <a:noFill/>
          </a:ln>
        </p:spPr>
      </p:sp>
      <p:sp>
        <p:nvSpPr>
          <p:cNvPr id="119" name="Google Shape;119;p13"/>
          <p:cNvSpPr/>
          <p:nvPr/>
        </p:nvSpPr>
        <p:spPr>
          <a:xfrm>
            <a:off x="31770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txBox="1">
            <a:spLocks noGrp="1"/>
          </p:cNvSpPr>
          <p:nvPr>
            <p:ph type="subTitle" idx="3"/>
          </p:nvPr>
        </p:nvSpPr>
        <p:spPr>
          <a:xfrm>
            <a:off x="3258425" y="1614818"/>
            <a:ext cx="2421300" cy="24861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1" name="Google Shape;121;p13"/>
          <p:cNvSpPr>
            <a:spLocks noGrp="1"/>
          </p:cNvSpPr>
          <p:nvPr>
            <p:ph type="pic" idx="4"/>
          </p:nvPr>
        </p:nvSpPr>
        <p:spPr>
          <a:xfrm>
            <a:off x="4272275" y="1204932"/>
            <a:ext cx="393600" cy="353700"/>
          </a:xfrm>
          <a:prstGeom prst="roundRect">
            <a:avLst>
              <a:gd name="adj" fmla="val 16667"/>
            </a:avLst>
          </a:prstGeom>
          <a:noFill/>
          <a:ln>
            <a:noFill/>
          </a:ln>
        </p:spPr>
      </p:sp>
      <p:sp>
        <p:nvSpPr>
          <p:cNvPr id="122" name="Google Shape;122;p13"/>
          <p:cNvSpPr/>
          <p:nvPr/>
        </p:nvSpPr>
        <p:spPr>
          <a:xfrm>
            <a:off x="60577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txBox="1">
            <a:spLocks noGrp="1"/>
          </p:cNvSpPr>
          <p:nvPr>
            <p:ph type="subTitle" idx="5"/>
          </p:nvPr>
        </p:nvSpPr>
        <p:spPr>
          <a:xfrm>
            <a:off x="6139125" y="1614818"/>
            <a:ext cx="2421300" cy="24861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4" name="Google Shape;124;p13"/>
          <p:cNvSpPr>
            <a:spLocks noGrp="1"/>
          </p:cNvSpPr>
          <p:nvPr>
            <p:ph type="pic" idx="6"/>
          </p:nvPr>
        </p:nvSpPr>
        <p:spPr>
          <a:xfrm>
            <a:off x="7152975" y="1204932"/>
            <a:ext cx="393600" cy="353700"/>
          </a:xfrm>
          <a:prstGeom prst="roundRect">
            <a:avLst>
              <a:gd name="adj" fmla="val 16667"/>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2 column with header - blue 1">
  <p:cSld name="ONE_COLUMN_TEXT_3">
    <p:spTree>
      <p:nvGrpSpPr>
        <p:cNvPr id="1" name="Shape 125"/>
        <p:cNvGrpSpPr/>
        <p:nvPr/>
      </p:nvGrpSpPr>
      <p:grpSpPr>
        <a:xfrm>
          <a:off x="0" y="0"/>
          <a:ext cx="0" cy="0"/>
          <a:chOff x="0" y="0"/>
          <a:chExt cx="0" cy="0"/>
        </a:xfrm>
      </p:grpSpPr>
      <p:sp>
        <p:nvSpPr>
          <p:cNvPr id="126" name="Google Shape;126;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27" name="Google Shape;127;p1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28" name="Google Shape;128;p14"/>
          <p:cNvSpPr txBox="1">
            <a:spLocks noGrp="1"/>
          </p:cNvSpPr>
          <p:nvPr>
            <p:ph type="body" idx="1"/>
          </p:nvPr>
        </p:nvSpPr>
        <p:spPr>
          <a:xfrm>
            <a:off x="311700" y="1448875"/>
            <a:ext cx="3999900" cy="28824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29" name="Google Shape;129;p14"/>
          <p:cNvSpPr txBox="1">
            <a:spLocks noGrp="1"/>
          </p:cNvSpPr>
          <p:nvPr>
            <p:ph type="body" idx="2"/>
          </p:nvPr>
        </p:nvSpPr>
        <p:spPr>
          <a:xfrm>
            <a:off x="4832400" y="1448875"/>
            <a:ext cx="3999900" cy="28824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30" name="Google Shape;130;p1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31" name="Google Shape;131;p14"/>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32" name="Google Shape;132;p1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33" name="Google Shape;133;p14"/>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134" name="Google Shape;134;p14"/>
          <p:cNvSpPr txBox="1">
            <a:spLocks noGrp="1"/>
          </p:cNvSpPr>
          <p:nvPr>
            <p:ph type="title" idx="4"/>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135" name="Google Shape;135;p14"/>
          <p:cNvSpPr txBox="1">
            <a:spLocks noGrp="1"/>
          </p:cNvSpPr>
          <p:nvPr>
            <p:ph type="title" idx="5"/>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 yellow">
  <p:cSld name="ONE_COLUMN_TEXT_2">
    <p:spTree>
      <p:nvGrpSpPr>
        <p:cNvPr id="1" name="Shape 136"/>
        <p:cNvGrpSpPr/>
        <p:nvPr/>
      </p:nvGrpSpPr>
      <p:grpSpPr>
        <a:xfrm>
          <a:off x="0" y="0"/>
          <a:ext cx="0" cy="0"/>
          <a:chOff x="0" y="0"/>
          <a:chExt cx="0" cy="0"/>
        </a:xfrm>
      </p:grpSpPr>
      <p:pic>
        <p:nvPicPr>
          <p:cNvPr id="137" name="Google Shape;137;p15"/>
          <p:cNvPicPr preferRelativeResize="0"/>
          <p:nvPr/>
        </p:nvPicPr>
        <p:blipFill>
          <a:blip r:embed="rId2">
            <a:alphaModFix/>
          </a:blip>
          <a:stretch>
            <a:fillRect/>
          </a:stretch>
        </p:blipFill>
        <p:spPr>
          <a:xfrm>
            <a:off x="0" y="0"/>
            <a:ext cx="9144000" cy="5143500"/>
          </a:xfrm>
          <a:prstGeom prst="rect">
            <a:avLst/>
          </a:prstGeom>
          <a:noFill/>
          <a:ln>
            <a:noFill/>
          </a:ln>
        </p:spPr>
      </p:pic>
      <p:sp>
        <p:nvSpPr>
          <p:cNvPr id="138" name="Google Shape;13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39" name="Google Shape;139;p15"/>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140" name="Google Shape;140;p15"/>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41" name="Google Shape;141;p15"/>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42" name="Google Shape;142;p15"/>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vider slide-yellow">
  <p:cSld name="TITLE_1">
    <p:spTree>
      <p:nvGrpSpPr>
        <p:cNvPr id="1" name="Shape 143"/>
        <p:cNvGrpSpPr/>
        <p:nvPr/>
      </p:nvGrpSpPr>
      <p:grpSpPr>
        <a:xfrm>
          <a:off x="0" y="0"/>
          <a:ext cx="0" cy="0"/>
          <a:chOff x="0" y="0"/>
          <a:chExt cx="0" cy="0"/>
        </a:xfrm>
      </p:grpSpPr>
      <p:pic>
        <p:nvPicPr>
          <p:cNvPr id="144" name="Google Shape;144;p16"/>
          <p:cNvPicPr preferRelativeResize="0"/>
          <p:nvPr/>
        </p:nvPicPr>
        <p:blipFill>
          <a:blip r:embed="rId2">
            <a:alphaModFix/>
          </a:blip>
          <a:stretch>
            <a:fillRect/>
          </a:stretch>
        </p:blipFill>
        <p:spPr>
          <a:xfrm>
            <a:off x="0" y="0"/>
            <a:ext cx="9144000" cy="5143500"/>
          </a:xfrm>
          <a:prstGeom prst="rect">
            <a:avLst/>
          </a:prstGeom>
          <a:noFill/>
          <a:ln>
            <a:noFill/>
          </a:ln>
        </p:spPr>
      </p:pic>
      <p:sp>
        <p:nvSpPr>
          <p:cNvPr id="145" name="Google Shape;145;p16"/>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
        <p:nvSpPr>
          <p:cNvPr id="146" name="Google Shape;146;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slide with header/logo - yellow">
  <p:cSld name="SECTION_HEADER_1">
    <p:spTree>
      <p:nvGrpSpPr>
        <p:cNvPr id="1" name="Shape 147"/>
        <p:cNvGrpSpPr/>
        <p:nvPr/>
      </p:nvGrpSpPr>
      <p:grpSpPr>
        <a:xfrm>
          <a:off x="0" y="0"/>
          <a:ext cx="0" cy="0"/>
          <a:chOff x="0" y="0"/>
          <a:chExt cx="0" cy="0"/>
        </a:xfrm>
      </p:grpSpPr>
      <p:pic>
        <p:nvPicPr>
          <p:cNvPr id="148" name="Google Shape;148;p17"/>
          <p:cNvPicPr preferRelativeResize="0"/>
          <p:nvPr/>
        </p:nvPicPr>
        <p:blipFill>
          <a:blip r:embed="rId2">
            <a:alphaModFix/>
          </a:blip>
          <a:stretch>
            <a:fillRect/>
          </a:stretch>
        </p:blipFill>
        <p:spPr>
          <a:xfrm>
            <a:off x="0" y="0"/>
            <a:ext cx="9144003" cy="910828"/>
          </a:xfrm>
          <a:prstGeom prst="rect">
            <a:avLst/>
          </a:prstGeom>
          <a:noFill/>
          <a:ln>
            <a:noFill/>
          </a:ln>
        </p:spPr>
      </p:pic>
      <p:sp>
        <p:nvSpPr>
          <p:cNvPr id="149" name="Google Shape;149;p1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50" name="Google Shape;150;p17"/>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151" name="Google Shape;151;p1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52" name="Google Shape;152;p17"/>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53" name="Google Shape;153;p1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slide with header/logo - no text - yellow">
  <p:cSld name="TITLE_AND_BODY_1">
    <p:spTree>
      <p:nvGrpSpPr>
        <p:cNvPr id="1" name="Shape 154"/>
        <p:cNvGrpSpPr/>
        <p:nvPr/>
      </p:nvGrpSpPr>
      <p:grpSpPr>
        <a:xfrm>
          <a:off x="0" y="0"/>
          <a:ext cx="0" cy="0"/>
          <a:chOff x="0" y="0"/>
          <a:chExt cx="0" cy="0"/>
        </a:xfrm>
      </p:grpSpPr>
      <p:pic>
        <p:nvPicPr>
          <p:cNvPr id="155" name="Google Shape;155;p18"/>
          <p:cNvPicPr preferRelativeResize="0"/>
          <p:nvPr/>
        </p:nvPicPr>
        <p:blipFill>
          <a:blip r:embed="rId2">
            <a:alphaModFix/>
          </a:blip>
          <a:stretch>
            <a:fillRect/>
          </a:stretch>
        </p:blipFill>
        <p:spPr>
          <a:xfrm>
            <a:off x="0" y="0"/>
            <a:ext cx="9144003" cy="910828"/>
          </a:xfrm>
          <a:prstGeom prst="rect">
            <a:avLst/>
          </a:prstGeom>
          <a:noFill/>
          <a:ln>
            <a:noFill/>
          </a:ln>
        </p:spPr>
      </p:pic>
      <p:sp>
        <p:nvSpPr>
          <p:cNvPr id="156" name="Google Shape;156;p1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57" name="Google Shape;157;p1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58" name="Google Shape;158;p18"/>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59" name="Google Shape;159;p18"/>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slide-yellow">
  <p:cSld name="TITLE_AND_TWO_COLUMNS_1">
    <p:spTree>
      <p:nvGrpSpPr>
        <p:cNvPr id="1" name="Shape 160"/>
        <p:cNvGrpSpPr/>
        <p:nvPr/>
      </p:nvGrpSpPr>
      <p:grpSpPr>
        <a:xfrm>
          <a:off x="0" y="0"/>
          <a:ext cx="0" cy="0"/>
          <a:chOff x="0" y="0"/>
          <a:chExt cx="0" cy="0"/>
        </a:xfrm>
      </p:grpSpPr>
      <p:pic>
        <p:nvPicPr>
          <p:cNvPr id="161" name="Google Shape;161;p19"/>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162" name="Google Shape;162;p19"/>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63" name="Google Shape;163;p19"/>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slide-image space - yellow">
  <p:cSld name="TITLE_ONLY_1">
    <p:spTree>
      <p:nvGrpSpPr>
        <p:cNvPr id="1" name="Shape 164"/>
        <p:cNvGrpSpPr/>
        <p:nvPr/>
      </p:nvGrpSpPr>
      <p:grpSpPr>
        <a:xfrm>
          <a:off x="0" y="0"/>
          <a:ext cx="0" cy="0"/>
          <a:chOff x="0" y="0"/>
          <a:chExt cx="0" cy="0"/>
        </a:xfrm>
      </p:grpSpPr>
      <p:sp>
        <p:nvSpPr>
          <p:cNvPr id="165" name="Google Shape;165;p20"/>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6" name="Google Shape;166;p20"/>
          <p:cNvPicPr preferRelativeResize="0"/>
          <p:nvPr/>
        </p:nvPicPr>
        <p:blipFill>
          <a:blip r:embed="rId2">
            <a:alphaModFix/>
          </a:blip>
          <a:stretch>
            <a:fillRect/>
          </a:stretch>
        </p:blipFill>
        <p:spPr>
          <a:xfrm>
            <a:off x="0" y="0"/>
            <a:ext cx="9144003" cy="910828"/>
          </a:xfrm>
          <a:prstGeom prst="rect">
            <a:avLst/>
          </a:prstGeom>
          <a:noFill/>
          <a:ln>
            <a:noFill/>
          </a:ln>
        </p:spPr>
      </p:pic>
      <p:sp>
        <p:nvSpPr>
          <p:cNvPr id="167" name="Google Shape;167;p2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68" name="Google Shape;168;p20"/>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169" name="Google Shape;169;p20"/>
          <p:cNvCxnSpPr/>
          <p:nvPr/>
        </p:nvCxnSpPr>
        <p:spPr>
          <a:xfrm>
            <a:off x="0" y="4561600"/>
            <a:ext cx="5392200" cy="0"/>
          </a:xfrm>
          <a:prstGeom prst="straightConnector1">
            <a:avLst/>
          </a:prstGeom>
          <a:noFill/>
          <a:ln w="9525" cap="flat" cmpd="sng">
            <a:solidFill>
              <a:srgbClr val="F1C232"/>
            </a:solidFill>
            <a:prstDash val="solid"/>
            <a:round/>
            <a:headEnd type="none" w="med" len="med"/>
            <a:tailEnd type="none" w="med" len="med"/>
          </a:ln>
        </p:spPr>
      </p:cxnSp>
      <p:sp>
        <p:nvSpPr>
          <p:cNvPr id="170" name="Google Shape;170;p20"/>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171" name="Google Shape;171;p20"/>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72" name="Google Shape;172;p20"/>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slide-blue">
  <p:cSld name="TITLE_2">
    <p:spTree>
      <p:nvGrpSpPr>
        <p:cNvPr id="1" name="Shape 17"/>
        <p:cNvGrpSpPr/>
        <p:nvPr/>
      </p:nvGrpSpPr>
      <p:grpSpPr>
        <a:xfrm>
          <a:off x="0" y="0"/>
          <a:ext cx="0" cy="0"/>
          <a:chOff x="0" y="0"/>
          <a:chExt cx="0" cy="0"/>
        </a:xfrm>
      </p:grpSpPr>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9" name="Google Shape;19;p3"/>
          <p:cNvPicPr preferRelativeResize="0"/>
          <p:nvPr/>
        </p:nvPicPr>
        <p:blipFill>
          <a:blip r:embed="rId2">
            <a:alphaModFix/>
          </a:blip>
          <a:stretch>
            <a:fillRect/>
          </a:stretch>
        </p:blipFill>
        <p:spPr>
          <a:xfrm>
            <a:off x="-12" y="-11537"/>
            <a:ext cx="9144024" cy="5166574"/>
          </a:xfrm>
          <a:prstGeom prst="rect">
            <a:avLst/>
          </a:prstGeom>
          <a:noFill/>
          <a:ln>
            <a:noFill/>
          </a:ln>
        </p:spPr>
      </p:pic>
      <p:sp>
        <p:nvSpPr>
          <p:cNvPr id="20" name="Google Shape;20;p3"/>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slide-2 column - yellow">
  <p:cSld name="ONE_COLUMN_TEXT_1">
    <p:spTree>
      <p:nvGrpSpPr>
        <p:cNvPr id="1" name="Shape 173"/>
        <p:cNvGrpSpPr/>
        <p:nvPr/>
      </p:nvGrpSpPr>
      <p:grpSpPr>
        <a:xfrm>
          <a:off x="0" y="0"/>
          <a:ext cx="0" cy="0"/>
          <a:chOff x="0" y="0"/>
          <a:chExt cx="0" cy="0"/>
        </a:xfrm>
      </p:grpSpPr>
      <p:pic>
        <p:nvPicPr>
          <p:cNvPr id="174" name="Google Shape;174;p21"/>
          <p:cNvPicPr preferRelativeResize="0"/>
          <p:nvPr/>
        </p:nvPicPr>
        <p:blipFill>
          <a:blip r:embed="rId2">
            <a:alphaModFix/>
          </a:blip>
          <a:stretch>
            <a:fillRect/>
          </a:stretch>
        </p:blipFill>
        <p:spPr>
          <a:xfrm>
            <a:off x="0" y="0"/>
            <a:ext cx="9144003" cy="910828"/>
          </a:xfrm>
          <a:prstGeom prst="rect">
            <a:avLst/>
          </a:prstGeom>
          <a:noFill/>
          <a:ln>
            <a:noFill/>
          </a:ln>
        </p:spPr>
      </p:pic>
      <p:sp>
        <p:nvSpPr>
          <p:cNvPr id="175" name="Google Shape;17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76" name="Google Shape;176;p21"/>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77" name="Google Shape;177;p21"/>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78" name="Google Shape;178;p2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79" name="Google Shape;179;p21"/>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80" name="Google Shape;180;p21"/>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81" name="Google Shape;181;p21"/>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slide-2 column with header - yellow">
  <p:cSld name="ONE_COLUMN_TEXT_1_2">
    <p:spTree>
      <p:nvGrpSpPr>
        <p:cNvPr id="1" name="Shape 182"/>
        <p:cNvGrpSpPr/>
        <p:nvPr/>
      </p:nvGrpSpPr>
      <p:grpSpPr>
        <a:xfrm>
          <a:off x="0" y="0"/>
          <a:ext cx="0" cy="0"/>
          <a:chOff x="0" y="0"/>
          <a:chExt cx="0" cy="0"/>
        </a:xfrm>
      </p:grpSpPr>
      <p:pic>
        <p:nvPicPr>
          <p:cNvPr id="183" name="Google Shape;183;p22"/>
          <p:cNvPicPr preferRelativeResize="0"/>
          <p:nvPr/>
        </p:nvPicPr>
        <p:blipFill>
          <a:blip r:embed="rId2">
            <a:alphaModFix/>
          </a:blip>
          <a:stretch>
            <a:fillRect/>
          </a:stretch>
        </p:blipFill>
        <p:spPr>
          <a:xfrm>
            <a:off x="0" y="0"/>
            <a:ext cx="9144003" cy="910828"/>
          </a:xfrm>
          <a:prstGeom prst="rect">
            <a:avLst/>
          </a:prstGeom>
          <a:noFill/>
          <a:ln>
            <a:noFill/>
          </a:ln>
        </p:spPr>
      </p:pic>
      <p:sp>
        <p:nvSpPr>
          <p:cNvPr id="184" name="Google Shape;184;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85" name="Google Shape;185;p22"/>
          <p:cNvSpPr txBox="1">
            <a:spLocks noGrp="1"/>
          </p:cNvSpPr>
          <p:nvPr>
            <p:ph type="body" idx="1"/>
          </p:nvPr>
        </p:nvSpPr>
        <p:spPr>
          <a:xfrm>
            <a:off x="311700" y="1409350"/>
            <a:ext cx="3999900" cy="29220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86" name="Google Shape;186;p22"/>
          <p:cNvSpPr txBox="1">
            <a:spLocks noGrp="1"/>
          </p:cNvSpPr>
          <p:nvPr>
            <p:ph type="body" idx="2"/>
          </p:nvPr>
        </p:nvSpPr>
        <p:spPr>
          <a:xfrm>
            <a:off x="4832400" y="1409275"/>
            <a:ext cx="3999900" cy="29220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87" name="Google Shape;187;p2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88" name="Google Shape;188;p22"/>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89" name="Google Shape;189;p2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90" name="Google Shape;190;p22"/>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91" name="Google Shape;191;p22"/>
          <p:cNvSpPr txBox="1">
            <a:spLocks noGrp="1"/>
          </p:cNvSpPr>
          <p:nvPr>
            <p:ph type="title" idx="4"/>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192" name="Google Shape;192;p22"/>
          <p:cNvSpPr txBox="1">
            <a:spLocks noGrp="1"/>
          </p:cNvSpPr>
          <p:nvPr>
            <p:ph type="title" idx="5"/>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slide-2 column - yellow 1">
  <p:cSld name="ONE_COLUMN_TEXT_1_1">
    <p:spTree>
      <p:nvGrpSpPr>
        <p:cNvPr id="1" name="Shape 193"/>
        <p:cNvGrpSpPr/>
        <p:nvPr/>
      </p:nvGrpSpPr>
      <p:grpSpPr>
        <a:xfrm>
          <a:off x="0" y="0"/>
          <a:ext cx="0" cy="0"/>
          <a:chOff x="0" y="0"/>
          <a:chExt cx="0" cy="0"/>
        </a:xfrm>
      </p:grpSpPr>
      <p:pic>
        <p:nvPicPr>
          <p:cNvPr id="194" name="Google Shape;194;p2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95" name="Google Shape;195;p23"/>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96" name="Google Shape;196;p23"/>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97" name="Google Shape;197;p23"/>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ivider slide - green">
  <p:cSld name="MAIN_POINT">
    <p:spTree>
      <p:nvGrpSpPr>
        <p:cNvPr id="1" name="Shape 198"/>
        <p:cNvGrpSpPr/>
        <p:nvPr/>
      </p:nvGrpSpPr>
      <p:grpSpPr>
        <a:xfrm>
          <a:off x="0" y="0"/>
          <a:ext cx="0" cy="0"/>
          <a:chOff x="0" y="0"/>
          <a:chExt cx="0" cy="0"/>
        </a:xfrm>
      </p:grpSpPr>
      <p:pic>
        <p:nvPicPr>
          <p:cNvPr id="199" name="Google Shape;199;p24"/>
          <p:cNvPicPr preferRelativeResize="0"/>
          <p:nvPr/>
        </p:nvPicPr>
        <p:blipFill>
          <a:blip r:embed="rId2">
            <a:alphaModFix/>
          </a:blip>
          <a:stretch>
            <a:fillRect/>
          </a:stretch>
        </p:blipFill>
        <p:spPr>
          <a:xfrm>
            <a:off x="0" y="0"/>
            <a:ext cx="9144000" cy="5143500"/>
          </a:xfrm>
          <a:prstGeom prst="rect">
            <a:avLst/>
          </a:prstGeom>
          <a:noFill/>
          <a:ln>
            <a:noFill/>
          </a:ln>
        </p:spPr>
      </p:pic>
      <p:sp>
        <p:nvSpPr>
          <p:cNvPr id="200" name="Google Shape;200;p24"/>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
    <p:spTree>
      <p:nvGrpSpPr>
        <p:cNvPr id="1" name="Shape 201"/>
        <p:cNvGrpSpPr/>
        <p:nvPr/>
      </p:nvGrpSpPr>
      <p:grpSpPr>
        <a:xfrm>
          <a:off x="0" y="0"/>
          <a:ext cx="0" cy="0"/>
          <a:chOff x="0" y="0"/>
          <a:chExt cx="0" cy="0"/>
        </a:xfrm>
      </p:grpSpPr>
      <p:pic>
        <p:nvPicPr>
          <p:cNvPr id="202" name="Google Shape;202;p25"/>
          <p:cNvPicPr preferRelativeResize="0"/>
          <p:nvPr/>
        </p:nvPicPr>
        <p:blipFill>
          <a:blip r:embed="rId2">
            <a:alphaModFix/>
          </a:blip>
          <a:stretch>
            <a:fillRect/>
          </a:stretch>
        </p:blipFill>
        <p:spPr>
          <a:xfrm>
            <a:off x="8146725" y="4676400"/>
            <a:ext cx="867951" cy="369000"/>
          </a:xfrm>
          <a:prstGeom prst="rect">
            <a:avLst/>
          </a:prstGeom>
          <a:noFill/>
          <a:ln>
            <a:noFill/>
          </a:ln>
        </p:spPr>
      </p:pic>
      <p:pic>
        <p:nvPicPr>
          <p:cNvPr id="203" name="Google Shape;203;p25"/>
          <p:cNvPicPr preferRelativeResize="0"/>
          <p:nvPr/>
        </p:nvPicPr>
        <p:blipFill>
          <a:blip r:embed="rId3">
            <a:alphaModFix/>
          </a:blip>
          <a:stretch>
            <a:fillRect/>
          </a:stretch>
        </p:blipFill>
        <p:spPr>
          <a:xfrm>
            <a:off x="0" y="0"/>
            <a:ext cx="9144000" cy="914400"/>
          </a:xfrm>
          <a:prstGeom prst="rect">
            <a:avLst/>
          </a:prstGeom>
          <a:noFill/>
          <a:ln>
            <a:noFill/>
          </a:ln>
        </p:spPr>
      </p:pic>
      <p:sp>
        <p:nvSpPr>
          <p:cNvPr id="204" name="Google Shape;204;p2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05" name="Google Shape;205;p2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206" name="Google Shape;206;p25"/>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07" name="Google Shape;207;p25"/>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CAPTION_ONLY">
    <p:spTree>
      <p:nvGrpSpPr>
        <p:cNvPr id="1" name="Shape 208"/>
        <p:cNvGrpSpPr/>
        <p:nvPr/>
      </p:nvGrpSpPr>
      <p:grpSpPr>
        <a:xfrm>
          <a:off x="0" y="0"/>
          <a:ext cx="0" cy="0"/>
          <a:chOff x="0" y="0"/>
          <a:chExt cx="0" cy="0"/>
        </a:xfrm>
      </p:grpSpPr>
      <p:pic>
        <p:nvPicPr>
          <p:cNvPr id="209" name="Google Shape;209;p26"/>
          <p:cNvPicPr preferRelativeResize="0"/>
          <p:nvPr/>
        </p:nvPicPr>
        <p:blipFill>
          <a:blip r:embed="rId2">
            <a:alphaModFix/>
          </a:blip>
          <a:stretch>
            <a:fillRect/>
          </a:stretch>
        </p:blipFill>
        <p:spPr>
          <a:xfrm>
            <a:off x="0" y="0"/>
            <a:ext cx="9144000" cy="914400"/>
          </a:xfrm>
          <a:prstGeom prst="rect">
            <a:avLst/>
          </a:prstGeom>
          <a:noFill/>
          <a:ln>
            <a:noFill/>
          </a:ln>
        </p:spPr>
      </p:pic>
      <p:sp>
        <p:nvSpPr>
          <p:cNvPr id="210" name="Google Shape;210;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11" name="Google Shape;211;p2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12" name="Google Shape;212;p26"/>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13" name="Google Shape;213;p26"/>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14" name="Google Shape;214;p2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green">
  <p:cSld name="BIG_NUMBER">
    <p:spTree>
      <p:nvGrpSpPr>
        <p:cNvPr id="1" name="Shape 215"/>
        <p:cNvGrpSpPr/>
        <p:nvPr/>
      </p:nvGrpSpPr>
      <p:grpSpPr>
        <a:xfrm>
          <a:off x="0" y="0"/>
          <a:ext cx="0" cy="0"/>
          <a:chOff x="0" y="0"/>
          <a:chExt cx="0" cy="0"/>
        </a:xfrm>
      </p:grpSpPr>
      <p:sp>
        <p:nvSpPr>
          <p:cNvPr id="216" name="Google Shape;216;p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17" name="Google Shape;217;p27"/>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218" name="Google Shape;218;p27"/>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19" name="Google Shape;219;p27"/>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slide-image space - green" type="blank">
  <p:cSld name="BLANK">
    <p:spTree>
      <p:nvGrpSpPr>
        <p:cNvPr id="1" name="Shape 220"/>
        <p:cNvGrpSpPr/>
        <p:nvPr/>
      </p:nvGrpSpPr>
      <p:grpSpPr>
        <a:xfrm>
          <a:off x="0" y="0"/>
          <a:ext cx="0" cy="0"/>
          <a:chOff x="0" y="0"/>
          <a:chExt cx="0" cy="0"/>
        </a:xfrm>
      </p:grpSpPr>
      <p:sp>
        <p:nvSpPr>
          <p:cNvPr id="221" name="Google Shape;221;p28"/>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2" name="Google Shape;222;p28"/>
          <p:cNvPicPr preferRelativeResize="0"/>
          <p:nvPr/>
        </p:nvPicPr>
        <p:blipFill>
          <a:blip r:embed="rId2">
            <a:alphaModFix/>
          </a:blip>
          <a:stretch>
            <a:fillRect/>
          </a:stretch>
        </p:blipFill>
        <p:spPr>
          <a:xfrm>
            <a:off x="0" y="0"/>
            <a:ext cx="9144000" cy="914400"/>
          </a:xfrm>
          <a:prstGeom prst="rect">
            <a:avLst/>
          </a:prstGeom>
          <a:noFill/>
          <a:ln>
            <a:noFill/>
          </a:ln>
        </p:spPr>
      </p:pic>
      <p:sp>
        <p:nvSpPr>
          <p:cNvPr id="223" name="Google Shape;223;p28"/>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24" name="Google Shape;224;p2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225" name="Google Shape;225;p28"/>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226" name="Google Shape;226;p28"/>
          <p:cNvCxnSpPr/>
          <p:nvPr/>
        </p:nvCxnSpPr>
        <p:spPr>
          <a:xfrm>
            <a:off x="0" y="4561600"/>
            <a:ext cx="5392200" cy="0"/>
          </a:xfrm>
          <a:prstGeom prst="straightConnector1">
            <a:avLst/>
          </a:prstGeom>
          <a:noFill/>
          <a:ln w="9525" cap="flat" cmpd="sng">
            <a:solidFill>
              <a:srgbClr val="93C47D"/>
            </a:solidFill>
            <a:prstDash val="solid"/>
            <a:round/>
            <a:headEnd type="none" w="med" len="med"/>
            <a:tailEnd type="none" w="med" len="med"/>
          </a:ln>
        </p:spPr>
      </p:cxnSp>
      <p:sp>
        <p:nvSpPr>
          <p:cNvPr id="227" name="Google Shape;227;p28"/>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228" name="Google Shape;228;p28"/>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slide-2 column with header- green">
  <p:cSld name="BLANK_1">
    <p:spTree>
      <p:nvGrpSpPr>
        <p:cNvPr id="1" name="Shape 229"/>
        <p:cNvGrpSpPr/>
        <p:nvPr/>
      </p:nvGrpSpPr>
      <p:grpSpPr>
        <a:xfrm>
          <a:off x="0" y="0"/>
          <a:ext cx="0" cy="0"/>
          <a:chOff x="0" y="0"/>
          <a:chExt cx="0" cy="0"/>
        </a:xfrm>
      </p:grpSpPr>
      <p:pic>
        <p:nvPicPr>
          <p:cNvPr id="230" name="Google Shape;230;p29"/>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31" name="Google Shape;231;p29"/>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32" name="Google Shape;232;p29"/>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33" name="Google Shape;233;p29"/>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34" name="Google Shape;234;p29"/>
          <p:cNvSpPr txBox="1">
            <a:spLocks noGrp="1"/>
          </p:cNvSpPr>
          <p:nvPr>
            <p:ph type="body" idx="1"/>
          </p:nvPr>
        </p:nvSpPr>
        <p:spPr>
          <a:xfrm>
            <a:off x="311700" y="1396175"/>
            <a:ext cx="3999900" cy="2935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35" name="Google Shape;235;p29"/>
          <p:cNvSpPr txBox="1">
            <a:spLocks noGrp="1"/>
          </p:cNvSpPr>
          <p:nvPr>
            <p:ph type="body" idx="2"/>
          </p:nvPr>
        </p:nvSpPr>
        <p:spPr>
          <a:xfrm>
            <a:off x="4832400" y="1396075"/>
            <a:ext cx="3999900" cy="2935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36" name="Google Shape;236;p29"/>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37" name="Google Shape;237;p29"/>
          <p:cNvSpPr txBox="1">
            <a:spLocks noGrp="1"/>
          </p:cNvSpPr>
          <p:nvPr>
            <p:ph type="title" idx="3"/>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238" name="Google Shape;238;p29"/>
          <p:cNvSpPr txBox="1">
            <a:spLocks noGrp="1"/>
          </p:cNvSpPr>
          <p:nvPr>
            <p:ph type="title" idx="4"/>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 orange">
  <p:cSld name="BLANK_1_1">
    <p:spTree>
      <p:nvGrpSpPr>
        <p:cNvPr id="1" name="Shape 239"/>
        <p:cNvGrpSpPr/>
        <p:nvPr/>
      </p:nvGrpSpPr>
      <p:grpSpPr>
        <a:xfrm>
          <a:off x="0" y="0"/>
          <a:ext cx="0" cy="0"/>
          <a:chOff x="0" y="0"/>
          <a:chExt cx="0" cy="0"/>
        </a:xfrm>
      </p:grpSpPr>
      <p:pic>
        <p:nvPicPr>
          <p:cNvPr id="240" name="Google Shape;240;p30"/>
          <p:cNvPicPr preferRelativeResize="0"/>
          <p:nvPr/>
        </p:nvPicPr>
        <p:blipFill>
          <a:blip r:embed="rId2">
            <a:alphaModFix/>
          </a:blip>
          <a:stretch>
            <a:fillRect/>
          </a:stretch>
        </p:blipFill>
        <p:spPr>
          <a:xfrm>
            <a:off x="0" y="0"/>
            <a:ext cx="9143990" cy="5143500"/>
          </a:xfrm>
          <a:prstGeom prst="rect">
            <a:avLst/>
          </a:prstGeom>
          <a:noFill/>
          <a:ln>
            <a:noFill/>
          </a:ln>
        </p:spPr>
      </p:pic>
      <p:sp>
        <p:nvSpPr>
          <p:cNvPr id="241" name="Google Shape;241;p30"/>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42" name="Google Shape;242;p30"/>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243" name="Google Shape;243;p30"/>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244" name="Google Shape;244;p30"/>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21"/>
        <p:cNvGrpSpPr/>
        <p:nvPr/>
      </p:nvGrpSpPr>
      <p:grpSpPr>
        <a:xfrm>
          <a:off x="0" y="0"/>
          <a:ext cx="0" cy="0"/>
          <a:chOff x="0" y="0"/>
          <a:chExt cx="0" cy="0"/>
        </a:xfrm>
      </p:grpSpPr>
      <p:pic>
        <p:nvPicPr>
          <p:cNvPr id="22" name="Google Shape;22;p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23" name="Google Shape;23;p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2000">
                <a:solidFill>
                  <a:srgbClr val="FFFFFF"/>
                </a:solidFill>
                <a:latin typeface="Rockwell"/>
                <a:ea typeface="Rockwell"/>
                <a:cs typeface="Rockwell"/>
                <a:sym typeface="Rockwell"/>
              </a:defRPr>
            </a:lvl1pPr>
            <a:lvl2pPr lvl="1">
              <a:spcBef>
                <a:spcPts val="0"/>
              </a:spcBef>
              <a:spcAft>
                <a:spcPts val="0"/>
              </a:spcAft>
              <a:buSzPts val="1400"/>
              <a:buNone/>
              <a:defRPr sz="2000">
                <a:solidFill>
                  <a:srgbClr val="FFFFFF"/>
                </a:solidFill>
                <a:latin typeface="Rockwell"/>
                <a:ea typeface="Rockwell"/>
                <a:cs typeface="Rockwell"/>
                <a:sym typeface="Rockwell"/>
              </a:defRPr>
            </a:lvl2pPr>
            <a:lvl3pPr lvl="2">
              <a:spcBef>
                <a:spcPts val="0"/>
              </a:spcBef>
              <a:spcAft>
                <a:spcPts val="0"/>
              </a:spcAft>
              <a:buSzPts val="1400"/>
              <a:buNone/>
              <a:defRPr sz="2000">
                <a:solidFill>
                  <a:srgbClr val="FFFFFF"/>
                </a:solidFill>
                <a:latin typeface="Rockwell"/>
                <a:ea typeface="Rockwell"/>
                <a:cs typeface="Rockwell"/>
                <a:sym typeface="Rockwell"/>
              </a:defRPr>
            </a:lvl3pPr>
            <a:lvl4pPr lvl="3">
              <a:spcBef>
                <a:spcPts val="0"/>
              </a:spcBef>
              <a:spcAft>
                <a:spcPts val="0"/>
              </a:spcAft>
              <a:buSzPts val="1400"/>
              <a:buNone/>
              <a:defRPr sz="2000">
                <a:solidFill>
                  <a:srgbClr val="FFFFFF"/>
                </a:solidFill>
                <a:latin typeface="Rockwell"/>
                <a:ea typeface="Rockwell"/>
                <a:cs typeface="Rockwell"/>
                <a:sym typeface="Rockwell"/>
              </a:defRPr>
            </a:lvl4pPr>
            <a:lvl5pPr lvl="4">
              <a:spcBef>
                <a:spcPts val="0"/>
              </a:spcBef>
              <a:spcAft>
                <a:spcPts val="0"/>
              </a:spcAft>
              <a:buSzPts val="1400"/>
              <a:buNone/>
              <a:defRPr sz="2000">
                <a:solidFill>
                  <a:srgbClr val="FFFFFF"/>
                </a:solidFill>
                <a:latin typeface="Rockwell"/>
                <a:ea typeface="Rockwell"/>
                <a:cs typeface="Rockwell"/>
                <a:sym typeface="Rockwell"/>
              </a:defRPr>
            </a:lvl5pPr>
            <a:lvl6pPr lvl="5">
              <a:spcBef>
                <a:spcPts val="0"/>
              </a:spcBef>
              <a:spcAft>
                <a:spcPts val="0"/>
              </a:spcAft>
              <a:buSzPts val="1400"/>
              <a:buNone/>
              <a:defRPr sz="2000">
                <a:solidFill>
                  <a:srgbClr val="FFFFFF"/>
                </a:solidFill>
                <a:latin typeface="Rockwell"/>
                <a:ea typeface="Rockwell"/>
                <a:cs typeface="Rockwell"/>
                <a:sym typeface="Rockwell"/>
              </a:defRPr>
            </a:lvl6pPr>
            <a:lvl7pPr lvl="6">
              <a:spcBef>
                <a:spcPts val="0"/>
              </a:spcBef>
              <a:spcAft>
                <a:spcPts val="0"/>
              </a:spcAft>
              <a:buSzPts val="1400"/>
              <a:buNone/>
              <a:defRPr sz="2000">
                <a:solidFill>
                  <a:srgbClr val="FFFFFF"/>
                </a:solidFill>
                <a:latin typeface="Rockwell"/>
                <a:ea typeface="Rockwell"/>
                <a:cs typeface="Rockwell"/>
                <a:sym typeface="Rockwell"/>
              </a:defRPr>
            </a:lvl7pPr>
            <a:lvl8pPr lvl="7">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4" name="Google Shape;24;p4"/>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25" name="Google Shape;25;p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6" name="Google Shape;26;p4"/>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27" name="Google Shape;27;p4"/>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Divider slide - orange">
  <p:cSld name="BLANK_1_1_1">
    <p:spTree>
      <p:nvGrpSpPr>
        <p:cNvPr id="1" name="Shape 245"/>
        <p:cNvGrpSpPr/>
        <p:nvPr/>
      </p:nvGrpSpPr>
      <p:grpSpPr>
        <a:xfrm>
          <a:off x="0" y="0"/>
          <a:ext cx="0" cy="0"/>
          <a:chOff x="0" y="0"/>
          <a:chExt cx="0" cy="0"/>
        </a:xfrm>
      </p:grpSpPr>
      <p:pic>
        <p:nvPicPr>
          <p:cNvPr id="246" name="Google Shape;246;p31"/>
          <p:cNvPicPr preferRelativeResize="0"/>
          <p:nvPr/>
        </p:nvPicPr>
        <p:blipFill>
          <a:blip r:embed="rId2">
            <a:alphaModFix/>
          </a:blip>
          <a:stretch>
            <a:fillRect/>
          </a:stretch>
        </p:blipFill>
        <p:spPr>
          <a:xfrm>
            <a:off x="0" y="0"/>
            <a:ext cx="9143990" cy="5143500"/>
          </a:xfrm>
          <a:prstGeom prst="rect">
            <a:avLst/>
          </a:prstGeom>
          <a:noFill/>
          <a:ln>
            <a:noFill/>
          </a:ln>
        </p:spPr>
      </p:pic>
      <p:sp>
        <p:nvSpPr>
          <p:cNvPr id="247" name="Google Shape;247;p31"/>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48" name="Google Shape;248;p31"/>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slide with header/logo - orange">
  <p:cSld name="CUSTOM">
    <p:spTree>
      <p:nvGrpSpPr>
        <p:cNvPr id="1" name="Shape 249"/>
        <p:cNvGrpSpPr/>
        <p:nvPr/>
      </p:nvGrpSpPr>
      <p:grpSpPr>
        <a:xfrm>
          <a:off x="0" y="0"/>
          <a:ext cx="0" cy="0"/>
          <a:chOff x="0" y="0"/>
          <a:chExt cx="0" cy="0"/>
        </a:xfrm>
      </p:grpSpPr>
      <p:pic>
        <p:nvPicPr>
          <p:cNvPr id="250" name="Google Shape;250;p32"/>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51" name="Google Shape;251;p32"/>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252" name="Google Shape;252;p3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53" name="Google Shape;253;p32"/>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254" name="Google Shape;254;p32"/>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55" name="Google Shape;255;p32"/>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slide with header/logo - no text - orange">
  <p:cSld name="CUSTOM_1">
    <p:spTree>
      <p:nvGrpSpPr>
        <p:cNvPr id="1" name="Shape 256"/>
        <p:cNvGrpSpPr/>
        <p:nvPr/>
      </p:nvGrpSpPr>
      <p:grpSpPr>
        <a:xfrm>
          <a:off x="0" y="0"/>
          <a:ext cx="0" cy="0"/>
          <a:chOff x="0" y="0"/>
          <a:chExt cx="0" cy="0"/>
        </a:xfrm>
      </p:grpSpPr>
      <p:pic>
        <p:nvPicPr>
          <p:cNvPr id="257" name="Google Shape;257;p33"/>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58" name="Google Shape;258;p33"/>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259" name="Google Shape;259;p3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cxnSp>
        <p:nvCxnSpPr>
          <p:cNvPr id="260" name="Google Shape;260;p33"/>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61" name="Google Shape;261;p33"/>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slide-orange">
  <p:cSld name="CUSTOM_1_1">
    <p:spTree>
      <p:nvGrpSpPr>
        <p:cNvPr id="1" name="Shape 262"/>
        <p:cNvGrpSpPr/>
        <p:nvPr/>
      </p:nvGrpSpPr>
      <p:grpSpPr>
        <a:xfrm>
          <a:off x="0" y="0"/>
          <a:ext cx="0" cy="0"/>
          <a:chOff x="0" y="0"/>
          <a:chExt cx="0" cy="0"/>
        </a:xfrm>
      </p:grpSpPr>
      <p:pic>
        <p:nvPicPr>
          <p:cNvPr id="263" name="Google Shape;263;p34"/>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264" name="Google Shape;264;p34"/>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65" name="Google Shape;265;p34"/>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slide-image space - orange">
  <p:cSld name="CUSTOM_1_1_1">
    <p:spTree>
      <p:nvGrpSpPr>
        <p:cNvPr id="1" name="Shape 266"/>
        <p:cNvGrpSpPr/>
        <p:nvPr/>
      </p:nvGrpSpPr>
      <p:grpSpPr>
        <a:xfrm>
          <a:off x="0" y="0"/>
          <a:ext cx="0" cy="0"/>
          <a:chOff x="0" y="0"/>
          <a:chExt cx="0" cy="0"/>
        </a:xfrm>
      </p:grpSpPr>
      <p:sp>
        <p:nvSpPr>
          <p:cNvPr id="267" name="Google Shape;267;p35"/>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8" name="Google Shape;268;p35"/>
          <p:cNvCxnSpPr/>
          <p:nvPr/>
        </p:nvCxnSpPr>
        <p:spPr>
          <a:xfrm>
            <a:off x="0" y="4561600"/>
            <a:ext cx="5392200" cy="0"/>
          </a:xfrm>
          <a:prstGeom prst="straightConnector1">
            <a:avLst/>
          </a:prstGeom>
          <a:noFill/>
          <a:ln w="9525" cap="flat" cmpd="sng">
            <a:solidFill>
              <a:srgbClr val="E69138"/>
            </a:solidFill>
            <a:prstDash val="solid"/>
            <a:round/>
            <a:headEnd type="none" w="med" len="med"/>
            <a:tailEnd type="none" w="med" len="med"/>
          </a:ln>
        </p:spPr>
      </p:cxnSp>
      <p:sp>
        <p:nvSpPr>
          <p:cNvPr id="269" name="Google Shape;269;p35"/>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pic>
        <p:nvPicPr>
          <p:cNvPr id="270" name="Google Shape;270;p35"/>
          <p:cNvPicPr preferRelativeResize="0"/>
          <p:nvPr/>
        </p:nvPicPr>
        <p:blipFill>
          <a:blip r:embed="rId2">
            <a:alphaModFix/>
          </a:blip>
          <a:stretch>
            <a:fillRect/>
          </a:stretch>
        </p:blipFill>
        <p:spPr>
          <a:xfrm>
            <a:off x="0" y="0"/>
            <a:ext cx="9144000" cy="914400"/>
          </a:xfrm>
          <a:prstGeom prst="rect">
            <a:avLst/>
          </a:prstGeom>
          <a:noFill/>
          <a:ln>
            <a:noFill/>
          </a:ln>
        </p:spPr>
      </p:pic>
      <p:sp>
        <p:nvSpPr>
          <p:cNvPr id="271" name="Google Shape;271;p3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72" name="Google Shape;272;p35"/>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73" name="Google Shape;273;p35"/>
          <p:cNvPicPr preferRelativeResize="0"/>
          <p:nvPr/>
        </p:nvPicPr>
        <p:blipFill>
          <a:blip r:embed="rId3">
            <a:alphaModFix/>
          </a:blip>
          <a:stretch>
            <a:fillRect/>
          </a:stretch>
        </p:blipFill>
        <p:spPr>
          <a:xfrm>
            <a:off x="4524250" y="4676400"/>
            <a:ext cx="867951" cy="369000"/>
          </a:xfrm>
          <a:prstGeom prst="rect">
            <a:avLst/>
          </a:prstGeom>
          <a:noFill/>
          <a:ln>
            <a:noFill/>
          </a:ln>
        </p:spPr>
      </p:pic>
      <p:sp>
        <p:nvSpPr>
          <p:cNvPr id="274" name="Google Shape;274;p35"/>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slide-2 column - orange">
  <p:cSld name="CUSTOM_1_1_1_1">
    <p:spTree>
      <p:nvGrpSpPr>
        <p:cNvPr id="1" name="Shape 275"/>
        <p:cNvGrpSpPr/>
        <p:nvPr/>
      </p:nvGrpSpPr>
      <p:grpSpPr>
        <a:xfrm>
          <a:off x="0" y="0"/>
          <a:ext cx="0" cy="0"/>
          <a:chOff x="0" y="0"/>
          <a:chExt cx="0" cy="0"/>
        </a:xfrm>
      </p:grpSpPr>
      <p:pic>
        <p:nvPicPr>
          <p:cNvPr id="276" name="Google Shape;276;p36"/>
          <p:cNvPicPr preferRelativeResize="0"/>
          <p:nvPr/>
        </p:nvPicPr>
        <p:blipFill>
          <a:blip r:embed="rId2">
            <a:alphaModFix/>
          </a:blip>
          <a:stretch>
            <a:fillRect/>
          </a:stretch>
        </p:blipFill>
        <p:spPr>
          <a:xfrm>
            <a:off x="0" y="0"/>
            <a:ext cx="9144000" cy="914400"/>
          </a:xfrm>
          <a:prstGeom prst="rect">
            <a:avLst/>
          </a:prstGeom>
          <a:noFill/>
          <a:ln>
            <a:noFill/>
          </a:ln>
        </p:spPr>
      </p:pic>
      <p:sp>
        <p:nvSpPr>
          <p:cNvPr id="277" name="Google Shape;277;p3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78" name="Google Shape;278;p36"/>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79" name="Google Shape;279;p3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80" name="Google Shape;280;p36"/>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81" name="Google Shape;281;p36"/>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82" name="Google Shape;282;p36"/>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slide-2 column with header- orange">
  <p:cSld name="CUSTOM_1_1_1_1_1">
    <p:spTree>
      <p:nvGrpSpPr>
        <p:cNvPr id="1" name="Shape 283"/>
        <p:cNvGrpSpPr/>
        <p:nvPr/>
      </p:nvGrpSpPr>
      <p:grpSpPr>
        <a:xfrm>
          <a:off x="0" y="0"/>
          <a:ext cx="0" cy="0"/>
          <a:chOff x="0" y="0"/>
          <a:chExt cx="0" cy="0"/>
        </a:xfrm>
      </p:grpSpPr>
      <p:pic>
        <p:nvPicPr>
          <p:cNvPr id="284" name="Google Shape;284;p37"/>
          <p:cNvPicPr preferRelativeResize="0"/>
          <p:nvPr/>
        </p:nvPicPr>
        <p:blipFill>
          <a:blip r:embed="rId2">
            <a:alphaModFix/>
          </a:blip>
          <a:stretch>
            <a:fillRect/>
          </a:stretch>
        </p:blipFill>
        <p:spPr>
          <a:xfrm>
            <a:off x="0" y="0"/>
            <a:ext cx="9144000" cy="914400"/>
          </a:xfrm>
          <a:prstGeom prst="rect">
            <a:avLst/>
          </a:prstGeom>
          <a:noFill/>
          <a:ln>
            <a:noFill/>
          </a:ln>
        </p:spPr>
      </p:pic>
      <p:sp>
        <p:nvSpPr>
          <p:cNvPr id="285" name="Google Shape;285;p3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86" name="Google Shape;286;p37"/>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87" name="Google Shape;287;p3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88" name="Google Shape;288;p37"/>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89" name="Google Shape;289;p37"/>
          <p:cNvSpPr txBox="1">
            <a:spLocks noGrp="1"/>
          </p:cNvSpPr>
          <p:nvPr>
            <p:ph type="body" idx="1"/>
          </p:nvPr>
        </p:nvSpPr>
        <p:spPr>
          <a:xfrm>
            <a:off x="311700" y="1387200"/>
            <a:ext cx="3999900" cy="2944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90" name="Google Shape;290;p37"/>
          <p:cNvSpPr txBox="1">
            <a:spLocks noGrp="1"/>
          </p:cNvSpPr>
          <p:nvPr>
            <p:ph type="body" idx="2"/>
          </p:nvPr>
        </p:nvSpPr>
        <p:spPr>
          <a:xfrm>
            <a:off x="4832400" y="1387075"/>
            <a:ext cx="3999900" cy="2944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91" name="Google Shape;291;p37"/>
          <p:cNvSpPr txBox="1">
            <a:spLocks noGrp="1"/>
          </p:cNvSpPr>
          <p:nvPr>
            <p:ph type="title" idx="3"/>
          </p:nvPr>
        </p:nvSpPr>
        <p:spPr>
          <a:xfrm>
            <a:off x="329300" y="1047150"/>
            <a:ext cx="3982200" cy="369000"/>
          </a:xfrm>
          <a:prstGeom prst="rect">
            <a:avLst/>
          </a:prstGeom>
        </p:spPr>
        <p:txBody>
          <a:bodyPr spcFirstLastPara="1" wrap="square" lIns="0" tIns="0" rIns="0" bIns="0"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292" name="Google Shape;292;p37"/>
          <p:cNvSpPr txBox="1">
            <a:spLocks noGrp="1"/>
          </p:cNvSpPr>
          <p:nvPr>
            <p:ph type="title" idx="4"/>
          </p:nvPr>
        </p:nvSpPr>
        <p:spPr>
          <a:xfrm>
            <a:off x="484125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with small image">
  <p:cSld name="SECTION_HEADER_3">
    <p:spTree>
      <p:nvGrpSpPr>
        <p:cNvPr id="1" name="Shape 28"/>
        <p:cNvGrpSpPr/>
        <p:nvPr/>
      </p:nvGrpSpPr>
      <p:grpSpPr>
        <a:xfrm>
          <a:off x="0" y="0"/>
          <a:ext cx="0" cy="0"/>
          <a:chOff x="0" y="0"/>
          <a:chExt cx="0" cy="0"/>
        </a:xfrm>
      </p:grpSpPr>
      <p:pic>
        <p:nvPicPr>
          <p:cNvPr id="29" name="Google Shape;29;p5"/>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0" name="Google Shape;30;p5"/>
          <p:cNvSpPr txBox="1">
            <a:spLocks noGrp="1"/>
          </p:cNvSpPr>
          <p:nvPr>
            <p:ph type="title"/>
          </p:nvPr>
        </p:nvSpPr>
        <p:spPr>
          <a:xfrm>
            <a:off x="213075" y="228600"/>
            <a:ext cx="79335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1" name="Google Shape;31;p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32" name="Google Shape;32;p5"/>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33" name="Google Shape;33;p5"/>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34" name="Google Shape;34;p5"/>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35" name="Google Shape;35;p5"/>
          <p:cNvSpPr>
            <a:spLocks noGrp="1"/>
          </p:cNvSpPr>
          <p:nvPr>
            <p:ph type="pic" idx="2"/>
          </p:nvPr>
        </p:nvSpPr>
        <p:spPr>
          <a:xfrm>
            <a:off x="8290775" y="71475"/>
            <a:ext cx="774300" cy="7743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heckmark - blue">
  <p:cSld name="SECTION_HEADER_2">
    <p:spTree>
      <p:nvGrpSpPr>
        <p:cNvPr id="1" name="Shape 36"/>
        <p:cNvGrpSpPr/>
        <p:nvPr/>
      </p:nvGrpSpPr>
      <p:grpSpPr>
        <a:xfrm>
          <a:off x="0" y="0"/>
          <a:ext cx="0" cy="0"/>
          <a:chOff x="0" y="0"/>
          <a:chExt cx="0" cy="0"/>
        </a:xfrm>
      </p:grpSpPr>
      <p:pic>
        <p:nvPicPr>
          <p:cNvPr id="37" name="Google Shape;37;p6"/>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8" name="Google Shape;38;p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39" name="Google Shape;39;p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40" name="Google Shape;40;p6"/>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41" name="Google Shape;41;p6"/>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42" name="Google Shape;42;p6"/>
          <p:cNvPicPr preferRelativeResize="0"/>
          <p:nvPr/>
        </p:nvPicPr>
        <p:blipFill>
          <a:blip r:embed="rId4">
            <a:alphaModFix/>
          </a:blip>
          <a:stretch>
            <a:fillRect/>
          </a:stretch>
        </p:blipFill>
        <p:spPr>
          <a:xfrm>
            <a:off x="461400" y="2561763"/>
            <a:ext cx="410276" cy="410276"/>
          </a:xfrm>
          <a:prstGeom prst="rect">
            <a:avLst/>
          </a:prstGeom>
          <a:noFill/>
          <a:ln>
            <a:noFill/>
          </a:ln>
        </p:spPr>
      </p:pic>
      <p:pic>
        <p:nvPicPr>
          <p:cNvPr id="43" name="Google Shape;43;p6"/>
          <p:cNvPicPr preferRelativeResize="0"/>
          <p:nvPr/>
        </p:nvPicPr>
        <p:blipFill>
          <a:blip r:embed="rId4">
            <a:alphaModFix/>
          </a:blip>
          <a:stretch>
            <a:fillRect/>
          </a:stretch>
        </p:blipFill>
        <p:spPr>
          <a:xfrm>
            <a:off x="461400" y="1996288"/>
            <a:ext cx="410276" cy="410276"/>
          </a:xfrm>
          <a:prstGeom prst="rect">
            <a:avLst/>
          </a:prstGeom>
          <a:noFill/>
          <a:ln>
            <a:noFill/>
          </a:ln>
        </p:spPr>
      </p:pic>
      <p:sp>
        <p:nvSpPr>
          <p:cNvPr id="44" name="Google Shape;44;p6"/>
          <p:cNvSpPr txBox="1">
            <a:spLocks noGrp="1"/>
          </p:cNvSpPr>
          <p:nvPr>
            <p:ph type="title" idx="2"/>
          </p:nvPr>
        </p:nvSpPr>
        <p:spPr>
          <a:xfrm>
            <a:off x="461400" y="1143000"/>
            <a:ext cx="7685400" cy="3228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a:spcBef>
                <a:spcPts val="0"/>
              </a:spcBef>
              <a:spcAft>
                <a:spcPts val="0"/>
              </a:spcAft>
              <a:buSzPts val="1400"/>
              <a:buNone/>
              <a:defRPr>
                <a:latin typeface="Calibri"/>
                <a:ea typeface="Calibri"/>
                <a:cs typeface="Calibri"/>
                <a:sym typeface="Calibri"/>
              </a:defRPr>
            </a:lvl2pPr>
            <a:lvl3pPr lvl="2">
              <a:spcBef>
                <a:spcPts val="0"/>
              </a:spcBef>
              <a:spcAft>
                <a:spcPts val="0"/>
              </a:spcAft>
              <a:buSzPts val="1400"/>
              <a:buNone/>
              <a:defRPr>
                <a:latin typeface="Calibri"/>
                <a:ea typeface="Calibri"/>
                <a:cs typeface="Calibri"/>
                <a:sym typeface="Calibri"/>
              </a:defRPr>
            </a:lvl3pPr>
            <a:lvl4pPr lvl="3">
              <a:spcBef>
                <a:spcPts val="0"/>
              </a:spcBef>
              <a:spcAft>
                <a:spcPts val="0"/>
              </a:spcAft>
              <a:buSzPts val="1400"/>
              <a:buNone/>
              <a:defRPr>
                <a:latin typeface="Calibri"/>
                <a:ea typeface="Calibri"/>
                <a:cs typeface="Calibri"/>
                <a:sym typeface="Calibri"/>
              </a:defRPr>
            </a:lvl4pPr>
            <a:lvl5pPr lvl="4">
              <a:spcBef>
                <a:spcPts val="0"/>
              </a:spcBef>
              <a:spcAft>
                <a:spcPts val="0"/>
              </a:spcAft>
              <a:buSzPts val="1400"/>
              <a:buNone/>
              <a:defRPr>
                <a:latin typeface="Calibri"/>
                <a:ea typeface="Calibri"/>
                <a:cs typeface="Calibri"/>
                <a:sym typeface="Calibri"/>
              </a:defRPr>
            </a:lvl5pPr>
            <a:lvl6pPr lvl="5">
              <a:spcBef>
                <a:spcPts val="0"/>
              </a:spcBef>
              <a:spcAft>
                <a:spcPts val="0"/>
              </a:spcAft>
              <a:buSzPts val="1400"/>
              <a:buNone/>
              <a:defRPr>
                <a:latin typeface="Calibri"/>
                <a:ea typeface="Calibri"/>
                <a:cs typeface="Calibri"/>
                <a:sym typeface="Calibri"/>
              </a:defRPr>
            </a:lvl6pPr>
            <a:lvl7pPr lvl="6">
              <a:spcBef>
                <a:spcPts val="0"/>
              </a:spcBef>
              <a:spcAft>
                <a:spcPts val="0"/>
              </a:spcAft>
              <a:buSzPts val="1400"/>
              <a:buNone/>
              <a:defRPr>
                <a:latin typeface="Calibri"/>
                <a:ea typeface="Calibri"/>
                <a:cs typeface="Calibri"/>
                <a:sym typeface="Calibri"/>
              </a:defRPr>
            </a:lvl7pPr>
            <a:lvl8pPr lvl="7">
              <a:spcBef>
                <a:spcPts val="0"/>
              </a:spcBef>
              <a:spcAft>
                <a:spcPts val="0"/>
              </a:spcAft>
              <a:buSzPts val="1400"/>
              <a:buNone/>
              <a:defRPr>
                <a:latin typeface="Calibri"/>
                <a:ea typeface="Calibri"/>
                <a:cs typeface="Calibri"/>
                <a:sym typeface="Calibri"/>
              </a:defRPr>
            </a:lvl8pPr>
            <a:lvl9pPr lvl="8">
              <a:spcBef>
                <a:spcPts val="0"/>
              </a:spcBef>
              <a:spcAft>
                <a:spcPts val="0"/>
              </a:spcAft>
              <a:buSzPts val="1400"/>
              <a:buNone/>
              <a:defRPr>
                <a:latin typeface="Calibri"/>
                <a:ea typeface="Calibri"/>
                <a:cs typeface="Calibri"/>
                <a:sym typeface="Calibri"/>
              </a:defRPr>
            </a:lvl9pPr>
          </a:lstStyle>
          <a:p>
            <a:endParaRPr/>
          </a:p>
        </p:txBody>
      </p:sp>
      <p:sp>
        <p:nvSpPr>
          <p:cNvPr id="45" name="Google Shape;45;p6"/>
          <p:cNvSpPr txBox="1">
            <a:spLocks noGrp="1"/>
          </p:cNvSpPr>
          <p:nvPr>
            <p:ph type="subTitle" idx="1"/>
          </p:nvPr>
        </p:nvSpPr>
        <p:spPr>
          <a:xfrm>
            <a:off x="1005250" y="2040025"/>
            <a:ext cx="5891400" cy="322800"/>
          </a:xfrm>
          <a:prstGeom prst="rect">
            <a:avLst/>
          </a:prstGeom>
        </p:spPr>
        <p:txBody>
          <a:bodyPr spcFirstLastPara="1" wrap="square" lIns="0" tIns="0" rIns="0" bIns="0" anchor="t" anchorCtr="0">
            <a:normAutofit/>
          </a:bodyPr>
          <a:lstStyle>
            <a:lvl1pPr lvl="0">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
          <p:cNvSpPr txBox="1">
            <a:spLocks noGrp="1"/>
          </p:cNvSpPr>
          <p:nvPr>
            <p:ph type="subTitle" idx="3"/>
          </p:nvPr>
        </p:nvSpPr>
        <p:spPr>
          <a:xfrm>
            <a:off x="1005250" y="2605500"/>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47" name="Google Shape;47;p6"/>
          <p:cNvPicPr preferRelativeResize="0"/>
          <p:nvPr/>
        </p:nvPicPr>
        <p:blipFill>
          <a:blip r:embed="rId4">
            <a:alphaModFix/>
          </a:blip>
          <a:stretch>
            <a:fillRect/>
          </a:stretch>
        </p:blipFill>
        <p:spPr>
          <a:xfrm>
            <a:off x="465600" y="3127238"/>
            <a:ext cx="410276" cy="410275"/>
          </a:xfrm>
          <a:prstGeom prst="rect">
            <a:avLst/>
          </a:prstGeom>
          <a:noFill/>
          <a:ln>
            <a:noFill/>
          </a:ln>
        </p:spPr>
      </p:pic>
      <p:sp>
        <p:nvSpPr>
          <p:cNvPr id="48" name="Google Shape;48;p6"/>
          <p:cNvSpPr txBox="1">
            <a:spLocks noGrp="1"/>
          </p:cNvSpPr>
          <p:nvPr>
            <p:ph type="subTitle" idx="4"/>
          </p:nvPr>
        </p:nvSpPr>
        <p:spPr>
          <a:xfrm>
            <a:off x="1009450" y="317097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mbers - blue">
  <p:cSld name="SECTION_HEADER_2_1">
    <p:spTree>
      <p:nvGrpSpPr>
        <p:cNvPr id="1" name="Shape 49"/>
        <p:cNvGrpSpPr/>
        <p:nvPr/>
      </p:nvGrpSpPr>
      <p:grpSpPr>
        <a:xfrm>
          <a:off x="0" y="0"/>
          <a:ext cx="0" cy="0"/>
          <a:chOff x="0" y="0"/>
          <a:chExt cx="0" cy="0"/>
        </a:xfrm>
      </p:grpSpPr>
      <p:pic>
        <p:nvPicPr>
          <p:cNvPr id="50" name="Google Shape;50;p7"/>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51" name="Google Shape;51;p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52" name="Google Shape;52;p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53" name="Google Shape;53;p7"/>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54" name="Google Shape;54;p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55" name="Google Shape;55;p7"/>
          <p:cNvPicPr preferRelativeResize="0"/>
          <p:nvPr/>
        </p:nvPicPr>
        <p:blipFill rotWithShape="1">
          <a:blip r:embed="rId4">
            <a:alphaModFix/>
          </a:blip>
          <a:srcRect/>
          <a:stretch/>
        </p:blipFill>
        <p:spPr>
          <a:xfrm>
            <a:off x="461400" y="2561775"/>
            <a:ext cx="410276" cy="410276"/>
          </a:xfrm>
          <a:prstGeom prst="rect">
            <a:avLst/>
          </a:prstGeom>
          <a:noFill/>
          <a:ln>
            <a:noFill/>
          </a:ln>
        </p:spPr>
      </p:pic>
      <p:pic>
        <p:nvPicPr>
          <p:cNvPr id="56" name="Google Shape;56;p7"/>
          <p:cNvPicPr preferRelativeResize="0"/>
          <p:nvPr/>
        </p:nvPicPr>
        <p:blipFill rotWithShape="1">
          <a:blip r:embed="rId5">
            <a:alphaModFix/>
          </a:blip>
          <a:srcRect/>
          <a:stretch/>
        </p:blipFill>
        <p:spPr>
          <a:xfrm>
            <a:off x="461400" y="1996288"/>
            <a:ext cx="410276" cy="410276"/>
          </a:xfrm>
          <a:prstGeom prst="rect">
            <a:avLst/>
          </a:prstGeom>
          <a:noFill/>
          <a:ln>
            <a:noFill/>
          </a:ln>
        </p:spPr>
      </p:pic>
      <p:sp>
        <p:nvSpPr>
          <p:cNvPr id="57" name="Google Shape;57;p7"/>
          <p:cNvSpPr txBox="1">
            <a:spLocks noGrp="1"/>
          </p:cNvSpPr>
          <p:nvPr>
            <p:ph type="title" idx="2"/>
          </p:nvPr>
        </p:nvSpPr>
        <p:spPr>
          <a:xfrm>
            <a:off x="461400" y="1143000"/>
            <a:ext cx="7685400" cy="3228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58" name="Google Shape;58;p7"/>
          <p:cNvSpPr txBox="1">
            <a:spLocks noGrp="1"/>
          </p:cNvSpPr>
          <p:nvPr>
            <p:ph type="subTitle" idx="1"/>
          </p:nvPr>
        </p:nvSpPr>
        <p:spPr>
          <a:xfrm>
            <a:off x="1005250" y="204002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 name="Google Shape;59;p7"/>
          <p:cNvSpPr txBox="1">
            <a:spLocks noGrp="1"/>
          </p:cNvSpPr>
          <p:nvPr>
            <p:ph type="subTitle" idx="3"/>
          </p:nvPr>
        </p:nvSpPr>
        <p:spPr>
          <a:xfrm>
            <a:off x="1005250" y="2605500"/>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60" name="Google Shape;60;p7"/>
          <p:cNvPicPr preferRelativeResize="0"/>
          <p:nvPr/>
        </p:nvPicPr>
        <p:blipFill rotWithShape="1">
          <a:blip r:embed="rId6">
            <a:alphaModFix/>
          </a:blip>
          <a:srcRect/>
          <a:stretch/>
        </p:blipFill>
        <p:spPr>
          <a:xfrm>
            <a:off x="492988" y="3127248"/>
            <a:ext cx="347100" cy="347100"/>
          </a:xfrm>
          <a:prstGeom prst="rect">
            <a:avLst/>
          </a:prstGeom>
          <a:noFill/>
          <a:ln>
            <a:noFill/>
          </a:ln>
        </p:spPr>
      </p:pic>
      <p:sp>
        <p:nvSpPr>
          <p:cNvPr id="61" name="Google Shape;61;p7"/>
          <p:cNvSpPr txBox="1">
            <a:spLocks noGrp="1"/>
          </p:cNvSpPr>
          <p:nvPr>
            <p:ph type="subTitle" idx="4"/>
          </p:nvPr>
        </p:nvSpPr>
        <p:spPr>
          <a:xfrm>
            <a:off x="1009450" y="317097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slide with header/logo - no text - blue" type="tx">
  <p:cSld name="TITLE_AND_BODY">
    <p:spTree>
      <p:nvGrpSpPr>
        <p:cNvPr id="1" name="Shape 62"/>
        <p:cNvGrpSpPr/>
        <p:nvPr/>
      </p:nvGrpSpPr>
      <p:grpSpPr>
        <a:xfrm>
          <a:off x="0" y="0"/>
          <a:ext cx="0" cy="0"/>
          <a:chOff x="0" y="0"/>
          <a:chExt cx="0" cy="0"/>
        </a:xfrm>
      </p:grpSpPr>
      <p:pic>
        <p:nvPicPr>
          <p:cNvPr id="63" name="Google Shape;63;p8"/>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64" name="Google Shape;64;p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65" name="Google Shape;65;p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66" name="Google Shape;66;p8"/>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67" name="Google Shape;67;p8"/>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slide-blank" type="twoColTx">
  <p:cSld name="TITLE_AND_TWO_COLUMNS">
    <p:spTree>
      <p:nvGrpSpPr>
        <p:cNvPr id="1" name="Shape 68"/>
        <p:cNvGrpSpPr/>
        <p:nvPr/>
      </p:nvGrpSpPr>
      <p:grpSpPr>
        <a:xfrm>
          <a:off x="0" y="0"/>
          <a:ext cx="0" cy="0"/>
          <a:chOff x="0" y="0"/>
          <a:chExt cx="0" cy="0"/>
        </a:xfrm>
      </p:grpSpPr>
      <p:pic>
        <p:nvPicPr>
          <p:cNvPr id="69" name="Google Shape;69;p9"/>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70" name="Google Shape;70;p9"/>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71" name="Google Shape;71;p9"/>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rocess slide">
  <p:cSld name="TITLE_AND_TWO_COLUMNS_2">
    <p:spTree>
      <p:nvGrpSpPr>
        <p:cNvPr id="1" name="Shape 72"/>
        <p:cNvGrpSpPr/>
        <p:nvPr/>
      </p:nvGrpSpPr>
      <p:grpSpPr>
        <a:xfrm>
          <a:off x="0" y="0"/>
          <a:ext cx="0" cy="0"/>
          <a:chOff x="0" y="0"/>
          <a:chExt cx="0" cy="0"/>
        </a:xfrm>
      </p:grpSpPr>
      <p:pic>
        <p:nvPicPr>
          <p:cNvPr id="73" name="Google Shape;73;p10"/>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74" name="Google Shape;74;p10"/>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75" name="Google Shape;75;p10"/>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76" name="Google Shape;76;p1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accent2"/>
              </a:buClr>
              <a:buSzPts val="1400"/>
              <a:buNone/>
              <a:defRPr sz="2000">
                <a:solidFill>
                  <a:schemeClr val="accent2"/>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77" name="Google Shape;77;p10"/>
          <p:cNvSpPr/>
          <p:nvPr/>
        </p:nvSpPr>
        <p:spPr>
          <a:xfrm>
            <a:off x="0" y="1189989"/>
            <a:ext cx="2214600" cy="669000"/>
          </a:xfrm>
          <a:prstGeom prst="homePlate">
            <a:avLst>
              <a:gd name="adj" fmla="val 50000"/>
            </a:avLst>
          </a:prstGeom>
          <a:solidFill>
            <a:srgbClr val="232C6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78" name="Google Shape;78;p10"/>
          <p:cNvSpPr/>
          <p:nvPr/>
        </p:nvSpPr>
        <p:spPr>
          <a:xfrm>
            <a:off x="1838325" y="1189775"/>
            <a:ext cx="2064000" cy="669000"/>
          </a:xfrm>
          <a:prstGeom prst="chevron">
            <a:avLst>
              <a:gd name="adj" fmla="val 50000"/>
            </a:avLst>
          </a:prstGeom>
          <a:solidFill>
            <a:srgbClr val="31386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79" name="Google Shape;79;p10"/>
          <p:cNvSpPr/>
          <p:nvPr/>
        </p:nvSpPr>
        <p:spPr>
          <a:xfrm>
            <a:off x="3516750" y="1189775"/>
            <a:ext cx="2064000" cy="669000"/>
          </a:xfrm>
          <a:prstGeom prst="chevron">
            <a:avLst>
              <a:gd name="adj" fmla="val 50000"/>
            </a:avLst>
          </a:prstGeom>
          <a:solidFill>
            <a:srgbClr val="434A7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0" name="Google Shape;80;p10"/>
          <p:cNvSpPr/>
          <p:nvPr/>
        </p:nvSpPr>
        <p:spPr>
          <a:xfrm>
            <a:off x="6874025" y="1189775"/>
            <a:ext cx="2064000" cy="669000"/>
          </a:xfrm>
          <a:prstGeom prst="chevron">
            <a:avLst>
              <a:gd name="adj" fmla="val 50000"/>
            </a:avLst>
          </a:prstGeom>
          <a:solidFill>
            <a:srgbClr val="999EC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1" name="Google Shape;81;p10"/>
          <p:cNvSpPr/>
          <p:nvPr/>
        </p:nvSpPr>
        <p:spPr>
          <a:xfrm>
            <a:off x="5195350" y="1189775"/>
            <a:ext cx="2064000" cy="669000"/>
          </a:xfrm>
          <a:prstGeom prst="chevron">
            <a:avLst>
              <a:gd name="adj" fmla="val 50000"/>
            </a:avLst>
          </a:prstGeom>
          <a:solidFill>
            <a:srgbClr val="676E9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2" name="Google Shape;82;p10"/>
          <p:cNvSpPr txBox="1">
            <a:spLocks noGrp="1"/>
          </p:cNvSpPr>
          <p:nvPr>
            <p:ph type="subTitle" idx="1"/>
          </p:nvPr>
        </p:nvSpPr>
        <p:spPr>
          <a:xfrm>
            <a:off x="2140425" y="2029075"/>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3" name="Google Shape;83;p10"/>
          <p:cNvSpPr txBox="1">
            <a:spLocks noGrp="1"/>
          </p:cNvSpPr>
          <p:nvPr>
            <p:ph type="subTitle" idx="2"/>
          </p:nvPr>
        </p:nvSpPr>
        <p:spPr>
          <a:xfrm>
            <a:off x="3818850" y="2029088"/>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4" name="Google Shape;84;p10"/>
          <p:cNvSpPr txBox="1">
            <a:spLocks noGrp="1"/>
          </p:cNvSpPr>
          <p:nvPr>
            <p:ph type="subTitle" idx="3"/>
          </p:nvPr>
        </p:nvSpPr>
        <p:spPr>
          <a:xfrm>
            <a:off x="5497275" y="2029075"/>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5" name="Google Shape;85;p10"/>
          <p:cNvSpPr txBox="1">
            <a:spLocks noGrp="1"/>
          </p:cNvSpPr>
          <p:nvPr>
            <p:ph type="subTitle" idx="4"/>
          </p:nvPr>
        </p:nvSpPr>
        <p:spPr>
          <a:xfrm>
            <a:off x="7175700" y="2029188"/>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 name="Google Shape;86;p10"/>
          <p:cNvSpPr txBox="1">
            <a:spLocks noGrp="1"/>
          </p:cNvSpPr>
          <p:nvPr>
            <p:ph type="title" idx="5"/>
          </p:nvPr>
        </p:nvSpPr>
        <p:spPr>
          <a:xfrm>
            <a:off x="333825" y="1340000"/>
            <a:ext cx="1383600" cy="369000"/>
          </a:xfrm>
          <a:prstGeom prst="rect">
            <a:avLst/>
          </a:prstGeom>
        </p:spPr>
        <p:txBody>
          <a:bodyPr spcFirstLastPara="1" wrap="square" lIns="0" tIns="0" rIns="0" bIns="0" anchor="t" anchorCtr="0">
            <a:noAutofit/>
          </a:bodyPr>
          <a:lstStyle>
            <a:lvl1pPr lvl="0">
              <a:spcBef>
                <a:spcPts val="0"/>
              </a:spcBef>
              <a:spcAft>
                <a:spcPts val="0"/>
              </a:spcAft>
              <a:buSzPts val="800"/>
              <a:buNone/>
              <a:defRPr sz="1400">
                <a:latin typeface="Calibri"/>
                <a:ea typeface="Calibri"/>
                <a:cs typeface="Calibri"/>
                <a:sym typeface="Calibri"/>
              </a:defRPr>
            </a:lvl1pPr>
            <a:lvl2pPr lvl="1">
              <a:spcBef>
                <a:spcPts val="0"/>
              </a:spcBef>
              <a:spcAft>
                <a:spcPts val="0"/>
              </a:spcAft>
              <a:buSzPts val="1400"/>
              <a:buNone/>
              <a:defRPr>
                <a:latin typeface="Calibri"/>
                <a:ea typeface="Calibri"/>
                <a:cs typeface="Calibri"/>
                <a:sym typeface="Calibri"/>
              </a:defRPr>
            </a:lvl2pPr>
            <a:lvl3pPr lvl="2">
              <a:spcBef>
                <a:spcPts val="0"/>
              </a:spcBef>
              <a:spcAft>
                <a:spcPts val="0"/>
              </a:spcAft>
              <a:buSzPts val="1400"/>
              <a:buNone/>
              <a:defRPr>
                <a:latin typeface="Calibri"/>
                <a:ea typeface="Calibri"/>
                <a:cs typeface="Calibri"/>
                <a:sym typeface="Calibri"/>
              </a:defRPr>
            </a:lvl3pPr>
            <a:lvl4pPr lvl="3">
              <a:spcBef>
                <a:spcPts val="0"/>
              </a:spcBef>
              <a:spcAft>
                <a:spcPts val="0"/>
              </a:spcAft>
              <a:buSzPts val="1400"/>
              <a:buNone/>
              <a:defRPr>
                <a:latin typeface="Calibri"/>
                <a:ea typeface="Calibri"/>
                <a:cs typeface="Calibri"/>
                <a:sym typeface="Calibri"/>
              </a:defRPr>
            </a:lvl4pPr>
            <a:lvl5pPr lvl="4">
              <a:spcBef>
                <a:spcPts val="0"/>
              </a:spcBef>
              <a:spcAft>
                <a:spcPts val="0"/>
              </a:spcAft>
              <a:buSzPts val="1400"/>
              <a:buNone/>
              <a:defRPr>
                <a:latin typeface="Calibri"/>
                <a:ea typeface="Calibri"/>
                <a:cs typeface="Calibri"/>
                <a:sym typeface="Calibri"/>
              </a:defRPr>
            </a:lvl5pPr>
            <a:lvl6pPr lvl="5">
              <a:spcBef>
                <a:spcPts val="0"/>
              </a:spcBef>
              <a:spcAft>
                <a:spcPts val="0"/>
              </a:spcAft>
              <a:buSzPts val="1400"/>
              <a:buNone/>
              <a:defRPr>
                <a:latin typeface="Calibri"/>
                <a:ea typeface="Calibri"/>
                <a:cs typeface="Calibri"/>
                <a:sym typeface="Calibri"/>
              </a:defRPr>
            </a:lvl6pPr>
            <a:lvl7pPr lvl="6">
              <a:spcBef>
                <a:spcPts val="0"/>
              </a:spcBef>
              <a:spcAft>
                <a:spcPts val="0"/>
              </a:spcAft>
              <a:buSzPts val="1400"/>
              <a:buNone/>
              <a:defRPr>
                <a:latin typeface="Calibri"/>
                <a:ea typeface="Calibri"/>
                <a:cs typeface="Calibri"/>
                <a:sym typeface="Calibri"/>
              </a:defRPr>
            </a:lvl7pPr>
            <a:lvl8pPr lvl="7">
              <a:spcBef>
                <a:spcPts val="0"/>
              </a:spcBef>
              <a:spcAft>
                <a:spcPts val="0"/>
              </a:spcAft>
              <a:buSzPts val="1400"/>
              <a:buNone/>
              <a:defRPr>
                <a:latin typeface="Calibri"/>
                <a:ea typeface="Calibri"/>
                <a:cs typeface="Calibri"/>
                <a:sym typeface="Calibri"/>
              </a:defRPr>
            </a:lvl8pPr>
            <a:lvl9pPr lvl="8">
              <a:spcBef>
                <a:spcPts val="0"/>
              </a:spcBef>
              <a:spcAft>
                <a:spcPts val="0"/>
              </a:spcAft>
              <a:buSzPts val="1400"/>
              <a:buNone/>
              <a:defRPr>
                <a:latin typeface="Calibri"/>
                <a:ea typeface="Calibri"/>
                <a:cs typeface="Calibri"/>
                <a:sym typeface="Calibri"/>
              </a:defRPr>
            </a:lvl9pPr>
          </a:lstStyle>
          <a:p>
            <a:endParaRPr/>
          </a:p>
        </p:txBody>
      </p:sp>
      <p:sp>
        <p:nvSpPr>
          <p:cNvPr id="87" name="Google Shape;87;p10"/>
          <p:cNvSpPr txBox="1">
            <a:spLocks noGrp="1"/>
          </p:cNvSpPr>
          <p:nvPr>
            <p:ph type="title" idx="6"/>
          </p:nvPr>
        </p:nvSpPr>
        <p:spPr>
          <a:xfrm>
            <a:off x="2214600"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88" name="Google Shape;88;p10"/>
          <p:cNvSpPr txBox="1">
            <a:spLocks noGrp="1"/>
          </p:cNvSpPr>
          <p:nvPr>
            <p:ph type="title" idx="7"/>
          </p:nvPr>
        </p:nvSpPr>
        <p:spPr>
          <a:xfrm>
            <a:off x="3846450" y="1340000"/>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89" name="Google Shape;89;p10"/>
          <p:cNvSpPr txBox="1">
            <a:spLocks noGrp="1"/>
          </p:cNvSpPr>
          <p:nvPr>
            <p:ph type="title" idx="8"/>
          </p:nvPr>
        </p:nvSpPr>
        <p:spPr>
          <a:xfrm>
            <a:off x="5545325"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90" name="Google Shape;90;p10"/>
          <p:cNvSpPr txBox="1">
            <a:spLocks noGrp="1"/>
          </p:cNvSpPr>
          <p:nvPr>
            <p:ph type="title" idx="9"/>
          </p:nvPr>
        </p:nvSpPr>
        <p:spPr>
          <a:xfrm>
            <a:off x="7259350"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91" name="Google Shape;91;p10"/>
          <p:cNvSpPr txBox="1">
            <a:spLocks noGrp="1"/>
          </p:cNvSpPr>
          <p:nvPr>
            <p:ph type="subTitle" idx="13"/>
          </p:nvPr>
        </p:nvSpPr>
        <p:spPr>
          <a:xfrm>
            <a:off x="295725" y="2029200"/>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311700" y="1152475"/>
            <a:ext cx="8520600" cy="3416400"/>
          </a:xfrm>
          <a:prstGeom prst="rect">
            <a:avLst/>
          </a:prstGeom>
          <a:noFill/>
          <a:ln>
            <a:noFill/>
          </a:ln>
        </p:spPr>
        <p:txBody>
          <a:bodyPr spcFirstLastPara="1" wrap="square" lIns="0" tIns="0" rIns="0" bIns="0" anchor="t" anchorCtr="0">
            <a:normAutofit/>
          </a:bodyPr>
          <a:lstStyle>
            <a:lvl1pPr marL="457200" lvl="0" indent="-342900" rtl="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7" name="Google Shape;7;p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2000">
                <a:solidFill>
                  <a:srgbClr val="FFFFFF"/>
                </a:solidFill>
                <a:latin typeface="Rockwell"/>
                <a:ea typeface="Rockwell"/>
                <a:cs typeface="Rockwell"/>
                <a:sym typeface="Rockwell"/>
              </a:defRPr>
            </a:lvl1pPr>
            <a:lvl2pPr lvl="1">
              <a:spcBef>
                <a:spcPts val="0"/>
              </a:spcBef>
              <a:spcAft>
                <a:spcPts val="0"/>
              </a:spcAft>
              <a:buSzPts val="1400"/>
              <a:buNone/>
              <a:defRPr sz="2000">
                <a:solidFill>
                  <a:srgbClr val="FFFFFF"/>
                </a:solidFill>
                <a:latin typeface="Rockwell"/>
                <a:ea typeface="Rockwell"/>
                <a:cs typeface="Rockwell"/>
                <a:sym typeface="Rockwell"/>
              </a:defRPr>
            </a:lvl2pPr>
            <a:lvl3pPr lvl="2">
              <a:spcBef>
                <a:spcPts val="0"/>
              </a:spcBef>
              <a:spcAft>
                <a:spcPts val="0"/>
              </a:spcAft>
              <a:buSzPts val="1400"/>
              <a:buNone/>
              <a:defRPr sz="2000">
                <a:solidFill>
                  <a:srgbClr val="FFFFFF"/>
                </a:solidFill>
                <a:latin typeface="Rockwell"/>
                <a:ea typeface="Rockwell"/>
                <a:cs typeface="Rockwell"/>
                <a:sym typeface="Rockwell"/>
              </a:defRPr>
            </a:lvl3pPr>
            <a:lvl4pPr lvl="3">
              <a:spcBef>
                <a:spcPts val="0"/>
              </a:spcBef>
              <a:spcAft>
                <a:spcPts val="0"/>
              </a:spcAft>
              <a:buSzPts val="1400"/>
              <a:buNone/>
              <a:defRPr sz="2000">
                <a:solidFill>
                  <a:srgbClr val="FFFFFF"/>
                </a:solidFill>
                <a:latin typeface="Rockwell"/>
                <a:ea typeface="Rockwell"/>
                <a:cs typeface="Rockwell"/>
                <a:sym typeface="Rockwell"/>
              </a:defRPr>
            </a:lvl4pPr>
            <a:lvl5pPr lvl="4">
              <a:spcBef>
                <a:spcPts val="0"/>
              </a:spcBef>
              <a:spcAft>
                <a:spcPts val="0"/>
              </a:spcAft>
              <a:buSzPts val="1400"/>
              <a:buNone/>
              <a:defRPr sz="2000">
                <a:solidFill>
                  <a:srgbClr val="FFFFFF"/>
                </a:solidFill>
                <a:latin typeface="Rockwell"/>
                <a:ea typeface="Rockwell"/>
                <a:cs typeface="Rockwell"/>
                <a:sym typeface="Rockwell"/>
              </a:defRPr>
            </a:lvl5pPr>
            <a:lvl6pPr lvl="5">
              <a:spcBef>
                <a:spcPts val="0"/>
              </a:spcBef>
              <a:spcAft>
                <a:spcPts val="0"/>
              </a:spcAft>
              <a:buSzPts val="1400"/>
              <a:buNone/>
              <a:defRPr sz="2000">
                <a:solidFill>
                  <a:srgbClr val="FFFFFF"/>
                </a:solidFill>
                <a:latin typeface="Rockwell"/>
                <a:ea typeface="Rockwell"/>
                <a:cs typeface="Rockwell"/>
                <a:sym typeface="Rockwell"/>
              </a:defRPr>
            </a:lvl6pPr>
            <a:lvl7pPr lvl="6">
              <a:spcBef>
                <a:spcPts val="0"/>
              </a:spcBef>
              <a:spcAft>
                <a:spcPts val="0"/>
              </a:spcAft>
              <a:buSzPts val="1400"/>
              <a:buNone/>
              <a:defRPr sz="2000">
                <a:solidFill>
                  <a:srgbClr val="FFFFFF"/>
                </a:solidFill>
                <a:latin typeface="Rockwell"/>
                <a:ea typeface="Rockwell"/>
                <a:cs typeface="Rockwell"/>
                <a:sym typeface="Rockwell"/>
              </a:defRPr>
            </a:lvl7pPr>
            <a:lvl8pPr lvl="7">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2"/>
                </a:solidFill>
                <a:latin typeface="Calibri"/>
                <a:ea typeface="Calibri"/>
                <a:cs typeface="Calibri"/>
                <a:sym typeface="Calibri"/>
              </a:defRPr>
            </a:lvl1pPr>
            <a:lvl2pPr lvl="1" algn="r">
              <a:buNone/>
              <a:defRPr sz="1300">
                <a:solidFill>
                  <a:schemeClr val="dk2"/>
                </a:solidFill>
                <a:latin typeface="Calibri"/>
                <a:ea typeface="Calibri"/>
                <a:cs typeface="Calibri"/>
                <a:sym typeface="Calibri"/>
              </a:defRPr>
            </a:lvl2pPr>
            <a:lvl3pPr lvl="2" algn="r">
              <a:buNone/>
              <a:defRPr sz="1300">
                <a:solidFill>
                  <a:schemeClr val="dk2"/>
                </a:solidFill>
                <a:latin typeface="Calibri"/>
                <a:ea typeface="Calibri"/>
                <a:cs typeface="Calibri"/>
                <a:sym typeface="Calibri"/>
              </a:defRPr>
            </a:lvl3pPr>
            <a:lvl4pPr lvl="3" algn="r">
              <a:buNone/>
              <a:defRPr sz="1300">
                <a:solidFill>
                  <a:schemeClr val="dk2"/>
                </a:solidFill>
                <a:latin typeface="Calibri"/>
                <a:ea typeface="Calibri"/>
                <a:cs typeface="Calibri"/>
                <a:sym typeface="Calibri"/>
              </a:defRPr>
            </a:lvl4pPr>
            <a:lvl5pPr lvl="4" algn="r">
              <a:buNone/>
              <a:defRPr sz="1300">
                <a:solidFill>
                  <a:schemeClr val="dk2"/>
                </a:solidFill>
                <a:latin typeface="Calibri"/>
                <a:ea typeface="Calibri"/>
                <a:cs typeface="Calibri"/>
                <a:sym typeface="Calibri"/>
              </a:defRPr>
            </a:lvl5pPr>
            <a:lvl6pPr lvl="5" algn="r">
              <a:buNone/>
              <a:defRPr sz="1300">
                <a:solidFill>
                  <a:schemeClr val="dk2"/>
                </a:solidFill>
                <a:latin typeface="Calibri"/>
                <a:ea typeface="Calibri"/>
                <a:cs typeface="Calibri"/>
                <a:sym typeface="Calibri"/>
              </a:defRPr>
            </a:lvl6pPr>
            <a:lvl7pPr lvl="6" algn="r">
              <a:buNone/>
              <a:defRPr sz="1300">
                <a:solidFill>
                  <a:schemeClr val="dk2"/>
                </a:solidFill>
                <a:latin typeface="Calibri"/>
                <a:ea typeface="Calibri"/>
                <a:cs typeface="Calibri"/>
                <a:sym typeface="Calibri"/>
              </a:defRPr>
            </a:lvl7pPr>
            <a:lvl8pPr lvl="7" algn="r">
              <a:buNone/>
              <a:defRPr sz="1300">
                <a:solidFill>
                  <a:schemeClr val="dk2"/>
                </a:solidFill>
                <a:latin typeface="Calibri"/>
                <a:ea typeface="Calibri"/>
                <a:cs typeface="Calibri"/>
                <a:sym typeface="Calibri"/>
              </a:defRPr>
            </a:lvl8pPr>
            <a:lvl9pPr lvl="8" algn="r">
              <a:buNone/>
              <a:defRPr sz="13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a:spLocks noGrp="1"/>
          </p:cNvSpPr>
          <p:nvPr>
            <p:ph type="sldNum" idx="2"/>
          </p:nvPr>
        </p:nvSpPr>
        <p:spPr>
          <a:xfrm>
            <a:off x="114300" y="4732500"/>
            <a:ext cx="347100" cy="281400"/>
          </a:xfrm>
          <a:prstGeom prst="rect">
            <a:avLst/>
          </a:prstGeom>
          <a:noFill/>
          <a:ln>
            <a:noFill/>
          </a:ln>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0" name="Google Shape;10;p1"/>
          <p:cNvSpPr txBox="1"/>
          <p:nvPr/>
        </p:nvSpPr>
        <p:spPr>
          <a:xfrm>
            <a:off x="511200" y="4837325"/>
            <a:ext cx="2952300" cy="1230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800">
                <a:solidFill>
                  <a:srgbClr val="999999"/>
                </a:solidFill>
                <a:latin typeface="Calibri"/>
                <a:ea typeface="Calibri"/>
                <a:cs typeface="Calibri"/>
                <a:sym typeface="Calibri"/>
              </a:rPr>
              <a:t>Colorado Department of Education</a:t>
            </a:r>
            <a:endParaRPr sz="800">
              <a:solidFill>
                <a:srgbClr val="99999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comments" Target="../comments/comment2.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eleducation.org/resources/unpacking-the-standards-task-card"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ies.ed.gov/ncee/wwc/PracticeGuide/12"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mailto:uiphelp@cde.state.co.u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cde.state.co.us/uip/strategyguide-plcv2"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uip/strategyguide-coachingv2"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hyperlink" Target="https://www.relay.edu/leaders/using-a-student-work-analysis-protocol-weekly-to-raise-student-outcomes" TargetMode="External"/><Relationship Id="rId4" Type="http://schemas.openxmlformats.org/officeDocument/2006/relationships/hyperlink" Target="https://drive.google.com/file/d/1C6Makhcfb-aiBTVFjeE-F-xWfRAG3pQb/vie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Making Meaning from Data</a:t>
            </a:r>
            <a:endParaRPr sz="4000">
              <a:solidFill>
                <a:schemeClr val="lt1"/>
              </a:solidFill>
              <a:latin typeface="Rockwell"/>
              <a:ea typeface="Rockwell"/>
              <a:cs typeface="Rockwell"/>
              <a:sym typeface="Rockwell"/>
            </a:endParaRPr>
          </a:p>
        </p:txBody>
      </p:sp>
      <p:sp>
        <p:nvSpPr>
          <p:cNvPr id="298" name="Google Shape;298;p38"/>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 sz="2600" i="1" dirty="0"/>
              <a:t>Building a Data Culture Webinar Series</a:t>
            </a:r>
            <a:endParaRPr sz="2600" i="1" dirty="0"/>
          </a:p>
          <a:p>
            <a:pPr marL="0" lvl="0" indent="0" algn="ctr" rtl="0">
              <a:spcBef>
                <a:spcPts val="0"/>
              </a:spcBef>
              <a:spcAft>
                <a:spcPts val="0"/>
              </a:spcAft>
              <a:buNone/>
            </a:pPr>
            <a:r>
              <a:rPr lang="en" sz="2600" i="1" dirty="0"/>
              <a:t>Webinar 3</a:t>
            </a:r>
            <a:endParaRPr sz="2600" i="1" dirty="0"/>
          </a:p>
        </p:txBody>
      </p:sp>
      <p:cxnSp>
        <p:nvCxnSpPr>
          <p:cNvPr id="299" name="Google Shape;299;p38"/>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Collaborative Structures</a:t>
            </a:r>
            <a:endParaRPr/>
          </a:p>
        </p:txBody>
      </p:sp>
      <p:sp>
        <p:nvSpPr>
          <p:cNvPr id="401" name="Google Shape;401;p4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10</a:t>
            </a:fld>
            <a:endParaRPr/>
          </a:p>
        </p:txBody>
      </p:sp>
      <p:sp>
        <p:nvSpPr>
          <p:cNvPr id="402" name="Google Shape;402;p47"/>
          <p:cNvSpPr txBox="1">
            <a:spLocks noGrp="1"/>
          </p:cNvSpPr>
          <p:nvPr>
            <p:ph type="body" idx="1"/>
          </p:nvPr>
        </p:nvSpPr>
        <p:spPr>
          <a:xfrm>
            <a:off x="1942125" y="1143000"/>
            <a:ext cx="7035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b="1" dirty="0"/>
              <a:t>“Data Day”: </a:t>
            </a:r>
            <a:r>
              <a:rPr lang="en" dirty="0"/>
              <a:t>A full or partial day set aside for a full team (full staff, full faculty, or selected staff/faculty) to explore, analyze, and plan responses to recent data.</a:t>
            </a:r>
            <a:endParaRPr dirty="0"/>
          </a:p>
          <a:p>
            <a:pPr marL="0" lvl="0" indent="0" algn="l" rtl="0">
              <a:spcBef>
                <a:spcPts val="1200"/>
              </a:spcBef>
              <a:spcAft>
                <a:spcPts val="0"/>
              </a:spcAft>
              <a:buNone/>
            </a:pPr>
            <a:endParaRPr dirty="0"/>
          </a:p>
        </p:txBody>
      </p:sp>
      <p:pic>
        <p:nvPicPr>
          <p:cNvPr id="403" name="Google Shape;403;p47"/>
          <p:cNvPicPr preferRelativeResize="0"/>
          <p:nvPr/>
        </p:nvPicPr>
        <p:blipFill>
          <a:blip r:embed="rId3">
            <a:alphaModFix/>
          </a:blip>
          <a:stretch>
            <a:fillRect/>
          </a:stretch>
        </p:blipFill>
        <p:spPr>
          <a:xfrm>
            <a:off x="213075" y="1143000"/>
            <a:ext cx="1428750" cy="1428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48"/>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Making Meaning </a:t>
            </a:r>
            <a:br>
              <a:rPr lang="en"/>
            </a:br>
            <a:r>
              <a:rPr lang="en"/>
              <a:t>from Data Analysis</a:t>
            </a:r>
            <a:endParaRPr/>
          </a:p>
        </p:txBody>
      </p:sp>
      <p:sp>
        <p:nvSpPr>
          <p:cNvPr id="409" name="Google Shape;409;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4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Review: Basic Approach to Data Analysis</a:t>
            </a:r>
            <a:endParaRPr/>
          </a:p>
        </p:txBody>
      </p:sp>
      <p:sp>
        <p:nvSpPr>
          <p:cNvPr id="415" name="Google Shape;415;p49"/>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12</a:t>
            </a:fld>
            <a:endParaRPr/>
          </a:p>
        </p:txBody>
      </p:sp>
      <p:sp>
        <p:nvSpPr>
          <p:cNvPr id="416" name="Google Shape;416;p49"/>
          <p:cNvSpPr txBox="1">
            <a:spLocks noGrp="1"/>
          </p:cNvSpPr>
          <p:nvPr>
            <p:ph type="body" idx="1"/>
          </p:nvPr>
        </p:nvSpPr>
        <p:spPr>
          <a:xfrm>
            <a:off x="1425725" y="1143000"/>
            <a:ext cx="75522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AutoNum type="arabicPeriod"/>
            </a:pPr>
            <a:r>
              <a:rPr lang="en" b="1"/>
              <a:t>Identify Entry Points: </a:t>
            </a:r>
            <a:r>
              <a:rPr lang="en"/>
              <a:t>Generate and collect observations about the data, including bright spots, concerns, patterns, surprises</a:t>
            </a:r>
            <a:endParaRPr/>
          </a:p>
          <a:p>
            <a:pPr marL="457200" lvl="0" indent="-330200" algn="l" rtl="0">
              <a:spcBef>
                <a:spcPts val="1000"/>
              </a:spcBef>
              <a:spcAft>
                <a:spcPts val="0"/>
              </a:spcAft>
              <a:buSzPts val="1600"/>
              <a:buAutoNum type="arabicPeriod"/>
            </a:pPr>
            <a:r>
              <a:rPr lang="en" b="1"/>
              <a:t>Dig In:</a:t>
            </a:r>
            <a:r>
              <a:rPr lang="en"/>
              <a:t> Examine likely sources of strength or struggle. What has contributed to student success in this area? Why are students struggling with this concept or skill?</a:t>
            </a:r>
            <a:endParaRPr/>
          </a:p>
          <a:p>
            <a:pPr marL="457200" lvl="0" indent="-330200" algn="l" rtl="0">
              <a:spcBef>
                <a:spcPts val="1000"/>
              </a:spcBef>
              <a:spcAft>
                <a:spcPts val="1000"/>
              </a:spcAft>
              <a:buSzPts val="1600"/>
              <a:buAutoNum type="arabicPeriod"/>
            </a:pPr>
            <a:r>
              <a:rPr lang="en" b="1"/>
              <a:t>Identify Next Step(s): </a:t>
            </a:r>
            <a:r>
              <a:rPr lang="en"/>
              <a:t>Is there other data that should be analyzed to determine if something is a trend or an outlier? Are there other comparisons that may provide additional insight into the information that’s been collected? What other ways can I make this data meaningful?</a:t>
            </a:r>
            <a:endParaRPr/>
          </a:p>
        </p:txBody>
      </p:sp>
      <p:pic>
        <p:nvPicPr>
          <p:cNvPr id="417" name="Google Shape;417;p49"/>
          <p:cNvPicPr preferRelativeResize="0"/>
          <p:nvPr/>
        </p:nvPicPr>
        <p:blipFill>
          <a:blip r:embed="rId3">
            <a:alphaModFix/>
          </a:blip>
          <a:stretch>
            <a:fillRect/>
          </a:stretch>
        </p:blipFill>
        <p:spPr>
          <a:xfrm>
            <a:off x="381075" y="1088625"/>
            <a:ext cx="794550" cy="794550"/>
          </a:xfrm>
          <a:prstGeom prst="rect">
            <a:avLst/>
          </a:prstGeom>
          <a:noFill/>
          <a:ln>
            <a:noFill/>
          </a:ln>
        </p:spPr>
      </p:pic>
      <p:pic>
        <p:nvPicPr>
          <p:cNvPr id="418" name="Google Shape;418;p49"/>
          <p:cNvPicPr preferRelativeResize="0"/>
          <p:nvPr/>
        </p:nvPicPr>
        <p:blipFill>
          <a:blip r:embed="rId4">
            <a:alphaModFix/>
          </a:blip>
          <a:stretch>
            <a:fillRect/>
          </a:stretch>
        </p:blipFill>
        <p:spPr>
          <a:xfrm>
            <a:off x="381075" y="1984469"/>
            <a:ext cx="794550" cy="794550"/>
          </a:xfrm>
          <a:prstGeom prst="rect">
            <a:avLst/>
          </a:prstGeom>
          <a:noFill/>
          <a:ln>
            <a:noFill/>
          </a:ln>
        </p:spPr>
      </p:pic>
      <p:pic>
        <p:nvPicPr>
          <p:cNvPr id="419" name="Google Shape;419;p49"/>
          <p:cNvPicPr preferRelativeResize="0"/>
          <p:nvPr/>
        </p:nvPicPr>
        <p:blipFill>
          <a:blip r:embed="rId5">
            <a:alphaModFix/>
          </a:blip>
          <a:stretch>
            <a:fillRect/>
          </a:stretch>
        </p:blipFill>
        <p:spPr>
          <a:xfrm>
            <a:off x="381075" y="3065150"/>
            <a:ext cx="794550" cy="7945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5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Identify Entry Points</a:t>
            </a:r>
            <a:endParaRPr/>
          </a:p>
        </p:txBody>
      </p:sp>
      <p:sp>
        <p:nvSpPr>
          <p:cNvPr id="425" name="Google Shape;425;p50"/>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13</a:t>
            </a:fld>
            <a:endParaRPr/>
          </a:p>
        </p:txBody>
      </p:sp>
      <p:sp>
        <p:nvSpPr>
          <p:cNvPr id="426" name="Google Shape;426;p50"/>
          <p:cNvSpPr txBox="1">
            <a:spLocks noGrp="1"/>
          </p:cNvSpPr>
          <p:nvPr>
            <p:ph type="body" idx="1"/>
          </p:nvPr>
        </p:nvSpPr>
        <p:spPr>
          <a:xfrm>
            <a:off x="1885950" y="1143000"/>
            <a:ext cx="70920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b="1"/>
              <a:t>Questions for reflecting on the overall data set:</a:t>
            </a:r>
            <a:endParaRPr b="1"/>
          </a:p>
          <a:p>
            <a:pPr marL="457200" lvl="0" indent="-330200" algn="l" rtl="0">
              <a:spcBef>
                <a:spcPts val="1200"/>
              </a:spcBef>
              <a:spcAft>
                <a:spcPts val="0"/>
              </a:spcAft>
              <a:buSzPts val="1600"/>
              <a:buChar char="●"/>
            </a:pPr>
            <a:r>
              <a:rPr lang="en"/>
              <a:t>Which content or skills did students perform most strongly in?</a:t>
            </a:r>
            <a:endParaRPr/>
          </a:p>
          <a:p>
            <a:pPr marL="457200" lvl="0" indent="-330200" algn="l" rtl="0">
              <a:spcBef>
                <a:spcPts val="0"/>
              </a:spcBef>
              <a:spcAft>
                <a:spcPts val="0"/>
              </a:spcAft>
              <a:buSzPts val="1600"/>
              <a:buChar char="●"/>
            </a:pPr>
            <a:r>
              <a:rPr lang="en"/>
              <a:t>Which content or skills are students not yet fully grasping?</a:t>
            </a:r>
            <a:endParaRPr/>
          </a:p>
          <a:p>
            <a:pPr marL="457200" lvl="0" indent="-330200" algn="l" rtl="0">
              <a:spcBef>
                <a:spcPts val="0"/>
              </a:spcBef>
              <a:spcAft>
                <a:spcPts val="0"/>
              </a:spcAft>
              <a:buSzPts val="1600"/>
              <a:buChar char="●"/>
            </a:pPr>
            <a:r>
              <a:rPr lang="en"/>
              <a:t>What patterns or trends are you seeing in the results?</a:t>
            </a:r>
            <a:endParaRPr/>
          </a:p>
        </p:txBody>
      </p:sp>
      <p:pic>
        <p:nvPicPr>
          <p:cNvPr id="427" name="Google Shape;427;p50"/>
          <p:cNvPicPr preferRelativeResize="0"/>
          <p:nvPr/>
        </p:nvPicPr>
        <p:blipFill>
          <a:blip r:embed="rId3">
            <a:alphaModFix/>
          </a:blip>
          <a:stretch>
            <a:fillRect/>
          </a:stretch>
        </p:blipFill>
        <p:spPr>
          <a:xfrm>
            <a:off x="457200" y="1143000"/>
            <a:ext cx="1428750" cy="1428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graphicFrame>
        <p:nvGraphicFramePr>
          <p:cNvPr id="432" name="Google Shape;432;p51"/>
          <p:cNvGraphicFramePr/>
          <p:nvPr/>
        </p:nvGraphicFramePr>
        <p:xfrm>
          <a:off x="139288" y="995350"/>
          <a:ext cx="8865425" cy="3453750"/>
        </p:xfrm>
        <a:graphic>
          <a:graphicData uri="http://schemas.openxmlformats.org/drawingml/2006/table">
            <a:tbl>
              <a:tblPr>
                <a:noFill/>
                <a:tableStyleId>{46EC7867-665D-4385-A502-468009B680D1}</a:tableStyleId>
              </a:tblPr>
              <a:tblGrid>
                <a:gridCol w="1455650">
                  <a:extLst>
                    <a:ext uri="{9D8B030D-6E8A-4147-A177-3AD203B41FA5}">
                      <a16:colId xmlns:a16="http://schemas.microsoft.com/office/drawing/2014/main" val="20000"/>
                    </a:ext>
                  </a:extLst>
                </a:gridCol>
                <a:gridCol w="3644175">
                  <a:extLst>
                    <a:ext uri="{9D8B030D-6E8A-4147-A177-3AD203B41FA5}">
                      <a16:colId xmlns:a16="http://schemas.microsoft.com/office/drawing/2014/main" val="20001"/>
                    </a:ext>
                  </a:extLst>
                </a:gridCol>
                <a:gridCol w="3765600">
                  <a:extLst>
                    <a:ext uri="{9D8B030D-6E8A-4147-A177-3AD203B41FA5}">
                      <a16:colId xmlns:a16="http://schemas.microsoft.com/office/drawing/2014/main" val="20002"/>
                    </a:ext>
                  </a:extLst>
                </a:gridCol>
              </a:tblGrid>
              <a:tr h="306375">
                <a:tc>
                  <a:txBody>
                    <a:bodyPr/>
                    <a:lstStyle/>
                    <a:p>
                      <a:pPr marL="0" lvl="0" indent="0" algn="l" rtl="0">
                        <a:spcBef>
                          <a:spcPts val="0"/>
                        </a:spcBef>
                        <a:spcAft>
                          <a:spcPts val="0"/>
                        </a:spcAft>
                        <a:buNone/>
                      </a:pPr>
                      <a:endParaRPr sz="1100">
                        <a:solidFill>
                          <a:srgbClr val="FFFFFF"/>
                        </a:solidFill>
                        <a:latin typeface="Calibri"/>
                        <a:ea typeface="Calibri"/>
                        <a:cs typeface="Calibri"/>
                        <a:sym typeface="Calibri"/>
                      </a:endParaRPr>
                    </a:p>
                  </a:txBody>
                  <a:tcPr marL="63500" marR="63500" marT="63500" marB="63500">
                    <a:lnL w="12700" cap="flat" cmpd="sng">
                      <a:solidFill>
                        <a:srgbClr val="FFFFFF"/>
                      </a:solidFill>
                      <a:prstDash val="solid"/>
                      <a:round/>
                      <a:headEnd type="none" w="sm" len="sm"/>
                      <a:tailEnd type="none" w="sm" len="sm"/>
                    </a:lnL>
                    <a:lnT w="12700" cap="flat" cmpd="sng">
                      <a:solidFill>
                        <a:srgbClr val="FFFFFF"/>
                      </a:solidFill>
                      <a:prstDash val="solid"/>
                      <a:round/>
                      <a:headEnd type="none" w="sm" len="sm"/>
                      <a:tailEnd type="none" w="sm" len="sm"/>
                    </a:lnT>
                  </a:tcPr>
                </a:tc>
                <a:tc>
                  <a:txBody>
                    <a:bodyPr/>
                    <a:lstStyle/>
                    <a:p>
                      <a:pPr marL="0" lvl="0" indent="0" algn="l" rtl="0">
                        <a:spcBef>
                          <a:spcPts val="0"/>
                        </a:spcBef>
                        <a:spcAft>
                          <a:spcPts val="0"/>
                        </a:spcAft>
                        <a:buNone/>
                      </a:pPr>
                      <a:r>
                        <a:rPr lang="en" sz="1100" b="1">
                          <a:solidFill>
                            <a:srgbClr val="FFFFFF"/>
                          </a:solidFill>
                          <a:latin typeface="Calibri"/>
                          <a:ea typeface="Calibri"/>
                          <a:cs typeface="Calibri"/>
                          <a:sym typeface="Calibri"/>
                        </a:rPr>
                        <a:t>Criterion-Referenced Comparison</a:t>
                      </a:r>
                      <a:endParaRPr sz="1100" b="1">
                        <a:solidFill>
                          <a:srgbClr val="FFFFFF"/>
                        </a:solidFill>
                        <a:latin typeface="Calibri"/>
                        <a:ea typeface="Calibri"/>
                        <a:cs typeface="Calibri"/>
                        <a:sym typeface="Calibri"/>
                      </a:endParaRPr>
                    </a:p>
                  </a:txBody>
                  <a:tcPr marL="63500" marR="63500" marT="63500" marB="63500">
                    <a:solidFill>
                      <a:schemeClr val="accent2"/>
                    </a:solidFill>
                  </a:tcPr>
                </a:tc>
                <a:tc>
                  <a:txBody>
                    <a:bodyPr/>
                    <a:lstStyle/>
                    <a:p>
                      <a:pPr marL="0" lvl="0" indent="0" algn="l" rtl="0">
                        <a:spcBef>
                          <a:spcPts val="0"/>
                        </a:spcBef>
                        <a:spcAft>
                          <a:spcPts val="0"/>
                        </a:spcAft>
                        <a:buNone/>
                      </a:pPr>
                      <a:r>
                        <a:rPr lang="en" sz="1100" b="1">
                          <a:solidFill>
                            <a:srgbClr val="FFFFFF"/>
                          </a:solidFill>
                          <a:latin typeface="Calibri"/>
                          <a:ea typeface="Calibri"/>
                          <a:cs typeface="Calibri"/>
                          <a:sym typeface="Calibri"/>
                        </a:rPr>
                        <a:t>Norm-Referenced Comparison</a:t>
                      </a:r>
                      <a:endParaRPr sz="1100" b="1">
                        <a:solidFill>
                          <a:srgbClr val="FFFFFF"/>
                        </a:solidFill>
                        <a:latin typeface="Calibri"/>
                        <a:ea typeface="Calibri"/>
                        <a:cs typeface="Calibri"/>
                        <a:sym typeface="Calibri"/>
                      </a:endParaRPr>
                    </a:p>
                  </a:txBody>
                  <a:tcPr marL="63500" marR="63500" marT="63500" marB="63500">
                    <a:solidFill>
                      <a:schemeClr val="accent2"/>
                    </a:solidFill>
                  </a:tcPr>
                </a:tc>
                <a:extLst>
                  <a:ext uri="{0D108BD9-81ED-4DB2-BD59-A6C34878D82A}">
                    <a16:rowId xmlns:a16="http://schemas.microsoft.com/office/drawing/2014/main" val="10000"/>
                  </a:ext>
                </a:extLst>
              </a:tr>
              <a:tr h="306375">
                <a:tc>
                  <a:txBody>
                    <a:bodyPr/>
                    <a:lstStyle/>
                    <a:p>
                      <a:pPr marL="0" lvl="0" indent="0" algn="l" rtl="0">
                        <a:spcBef>
                          <a:spcPts val="0"/>
                        </a:spcBef>
                        <a:spcAft>
                          <a:spcPts val="0"/>
                        </a:spcAft>
                        <a:buNone/>
                      </a:pPr>
                      <a:r>
                        <a:rPr lang="en" sz="1100">
                          <a:solidFill>
                            <a:schemeClr val="lt1"/>
                          </a:solidFill>
                          <a:latin typeface="Calibri"/>
                          <a:ea typeface="Calibri"/>
                          <a:cs typeface="Calibri"/>
                          <a:sym typeface="Calibri"/>
                        </a:rPr>
                        <a:t>Guiding Question</a:t>
                      </a:r>
                      <a:endParaRPr sz="1100">
                        <a:solidFill>
                          <a:schemeClr val="lt1"/>
                        </a:solidFill>
                        <a:latin typeface="Calibri"/>
                        <a:ea typeface="Calibri"/>
                        <a:cs typeface="Calibri"/>
                        <a:sym typeface="Calibri"/>
                      </a:endParaRPr>
                    </a:p>
                  </a:txBody>
                  <a:tcPr marL="63500" marR="63500" marT="63500" marB="63500">
                    <a:solidFill>
                      <a:srgbClr val="999EC3"/>
                    </a:solidFill>
                  </a:tcPr>
                </a:tc>
                <a:tc>
                  <a:txBody>
                    <a:bodyPr/>
                    <a:lstStyle/>
                    <a:p>
                      <a:pPr marL="0" lvl="0" indent="0" algn="l" rtl="0">
                        <a:spcBef>
                          <a:spcPts val="0"/>
                        </a:spcBef>
                        <a:spcAft>
                          <a:spcPts val="0"/>
                        </a:spcAft>
                        <a:buNone/>
                      </a:pPr>
                      <a:r>
                        <a:rPr lang="en" sz="1100" i="1">
                          <a:latin typeface="Calibri"/>
                          <a:ea typeface="Calibri"/>
                          <a:cs typeface="Calibri"/>
                          <a:sym typeface="Calibri"/>
                        </a:rPr>
                        <a:t>How did we compare to a specific expectation?</a:t>
                      </a:r>
                      <a:endParaRPr sz="1100" i="1">
                        <a:latin typeface="Calibri"/>
                        <a:ea typeface="Calibri"/>
                        <a:cs typeface="Calibri"/>
                        <a:sym typeface="Calibri"/>
                      </a:endParaRPr>
                    </a:p>
                  </a:txBody>
                  <a:tcPr marL="63500" marR="63500" marT="63500" marB="63500">
                    <a:solidFill>
                      <a:srgbClr val="FFFFFF"/>
                    </a:solidFill>
                  </a:tcPr>
                </a:tc>
                <a:tc>
                  <a:txBody>
                    <a:bodyPr/>
                    <a:lstStyle/>
                    <a:p>
                      <a:pPr marL="0" lvl="0" indent="0" algn="l" rtl="0">
                        <a:spcBef>
                          <a:spcPts val="0"/>
                        </a:spcBef>
                        <a:spcAft>
                          <a:spcPts val="0"/>
                        </a:spcAft>
                        <a:buNone/>
                      </a:pPr>
                      <a:r>
                        <a:rPr lang="en" sz="1100" i="1">
                          <a:latin typeface="Calibri"/>
                          <a:ea typeface="Calibri"/>
                          <a:cs typeface="Calibri"/>
                          <a:sym typeface="Calibri"/>
                        </a:rPr>
                        <a:t>How did we compare to others?</a:t>
                      </a:r>
                      <a:endParaRPr sz="1100" i="1">
                        <a:latin typeface="Calibri"/>
                        <a:ea typeface="Calibri"/>
                        <a:cs typeface="Calibri"/>
                        <a:sym typeface="Calibri"/>
                      </a:endParaRPr>
                    </a:p>
                  </a:txBody>
                  <a:tcPr marL="63500" marR="63500" marT="63500" marB="63500">
                    <a:solidFill>
                      <a:srgbClr val="FFFFFF"/>
                    </a:solidFill>
                  </a:tcPr>
                </a:tc>
                <a:extLst>
                  <a:ext uri="{0D108BD9-81ED-4DB2-BD59-A6C34878D82A}">
                    <a16:rowId xmlns:a16="http://schemas.microsoft.com/office/drawing/2014/main" val="10001"/>
                  </a:ext>
                </a:extLst>
              </a:tr>
              <a:tr h="1156000">
                <a:tc>
                  <a:txBody>
                    <a:bodyPr/>
                    <a:lstStyle/>
                    <a:p>
                      <a:pPr marL="0" lvl="0" indent="0" algn="l" rtl="0">
                        <a:spcBef>
                          <a:spcPts val="0"/>
                        </a:spcBef>
                        <a:spcAft>
                          <a:spcPts val="0"/>
                        </a:spcAft>
                        <a:buNone/>
                      </a:pPr>
                      <a:r>
                        <a:rPr lang="en" sz="1100">
                          <a:solidFill>
                            <a:schemeClr val="lt1"/>
                          </a:solidFill>
                          <a:latin typeface="Calibri"/>
                          <a:ea typeface="Calibri"/>
                          <a:cs typeface="Calibri"/>
                          <a:sym typeface="Calibri"/>
                        </a:rPr>
                        <a:t>Examples of Comparison Points</a:t>
                      </a:r>
                      <a:endParaRPr sz="1100">
                        <a:solidFill>
                          <a:schemeClr val="lt1"/>
                        </a:solidFill>
                        <a:latin typeface="Calibri"/>
                        <a:ea typeface="Calibri"/>
                        <a:cs typeface="Calibri"/>
                        <a:sym typeface="Calibri"/>
                      </a:endParaRPr>
                    </a:p>
                  </a:txBody>
                  <a:tcPr marL="63500" marR="63500" marT="63500" marB="63500">
                    <a:solidFill>
                      <a:srgbClr val="999EC3"/>
                    </a:solidFill>
                  </a:tcPr>
                </a:tc>
                <a:tc>
                  <a:txBody>
                    <a:bodyPr/>
                    <a:lstStyle/>
                    <a:p>
                      <a:pPr marL="457200" lvl="0" indent="-292100" algn="l" rtl="0">
                        <a:spcBef>
                          <a:spcPts val="0"/>
                        </a:spcBef>
                        <a:spcAft>
                          <a:spcPts val="0"/>
                        </a:spcAft>
                        <a:buSzPts val="1000"/>
                        <a:buFont typeface="Calibri"/>
                        <a:buChar char="●"/>
                      </a:pPr>
                      <a:r>
                        <a:rPr lang="en" sz="1000">
                          <a:latin typeface="Calibri"/>
                          <a:ea typeface="Calibri"/>
                          <a:cs typeface="Calibri"/>
                          <a:sym typeface="Calibri"/>
                        </a:rPr>
                        <a:t>State expectations (i.e. “Meets” on the performance framework)</a:t>
                      </a:r>
                      <a:endParaRPr sz="1000">
                        <a:latin typeface="Calibri"/>
                        <a:ea typeface="Calibri"/>
                        <a:cs typeface="Calibri"/>
                        <a:sym typeface="Calibri"/>
                      </a:endParaRPr>
                    </a:p>
                    <a:p>
                      <a:pPr marL="457200" lvl="0" indent="-292100" algn="l" rtl="0">
                        <a:spcBef>
                          <a:spcPts val="0"/>
                        </a:spcBef>
                        <a:spcAft>
                          <a:spcPts val="0"/>
                        </a:spcAft>
                        <a:buSzPts val="1000"/>
                        <a:buFont typeface="Calibri"/>
                        <a:buChar char="●"/>
                      </a:pPr>
                      <a:r>
                        <a:rPr lang="en" sz="1000">
                          <a:latin typeface="Calibri"/>
                          <a:ea typeface="Calibri"/>
                          <a:cs typeface="Calibri"/>
                          <a:sym typeface="Calibri"/>
                        </a:rPr>
                        <a:t>Cut points for assessment performance levels (e.g. 750 on CMAS ELA/Math)</a:t>
                      </a:r>
                      <a:endParaRPr sz="1000">
                        <a:latin typeface="Calibri"/>
                        <a:ea typeface="Calibri"/>
                        <a:cs typeface="Calibri"/>
                        <a:sym typeface="Calibri"/>
                      </a:endParaRPr>
                    </a:p>
                    <a:p>
                      <a:pPr marL="457200" lvl="0" indent="-292100" algn="l" rtl="0">
                        <a:spcBef>
                          <a:spcPts val="0"/>
                        </a:spcBef>
                        <a:spcAft>
                          <a:spcPts val="0"/>
                        </a:spcAft>
                        <a:buSzPts val="1000"/>
                        <a:buFont typeface="Calibri"/>
                        <a:buChar char="●"/>
                      </a:pPr>
                      <a:r>
                        <a:rPr lang="en" sz="1000">
                          <a:latin typeface="Calibri"/>
                          <a:ea typeface="Calibri"/>
                          <a:cs typeface="Calibri"/>
                          <a:sym typeface="Calibri"/>
                        </a:rPr>
                        <a:t>Graduation guidelines cut points (district-specific)</a:t>
                      </a:r>
                      <a:endParaRPr sz="1000">
                        <a:latin typeface="Calibri"/>
                        <a:ea typeface="Calibri"/>
                        <a:cs typeface="Calibri"/>
                        <a:sym typeface="Calibri"/>
                      </a:endParaRPr>
                    </a:p>
                    <a:p>
                      <a:pPr marL="457200" lvl="0" indent="-292100" algn="l" rtl="0">
                        <a:spcBef>
                          <a:spcPts val="0"/>
                        </a:spcBef>
                        <a:spcAft>
                          <a:spcPts val="0"/>
                        </a:spcAft>
                        <a:buSzPts val="1000"/>
                        <a:buFont typeface="Calibri"/>
                        <a:buChar char="●"/>
                      </a:pPr>
                      <a:r>
                        <a:rPr lang="en" sz="1000">
                          <a:latin typeface="Calibri"/>
                          <a:ea typeface="Calibri"/>
                          <a:cs typeface="Calibri"/>
                          <a:sym typeface="Calibri"/>
                        </a:rPr>
                        <a:t>Local assessment benchmarks (determined by the vendor)</a:t>
                      </a:r>
                      <a:endParaRPr sz="1000">
                        <a:latin typeface="Calibri"/>
                        <a:ea typeface="Calibri"/>
                        <a:cs typeface="Calibri"/>
                        <a:sym typeface="Calibri"/>
                      </a:endParaRPr>
                    </a:p>
                  </a:txBody>
                  <a:tcPr marL="63500" marR="63500" marT="63500" marB="63500"/>
                </a:tc>
                <a:tc>
                  <a:txBody>
                    <a:bodyPr/>
                    <a:lstStyle/>
                    <a:p>
                      <a:pPr marL="457200" lvl="0" indent="-292100" algn="l" rtl="0">
                        <a:spcBef>
                          <a:spcPts val="0"/>
                        </a:spcBef>
                        <a:spcAft>
                          <a:spcPts val="0"/>
                        </a:spcAft>
                        <a:buSzPts val="1000"/>
                        <a:buFont typeface="Calibri"/>
                        <a:buChar char="●"/>
                      </a:pPr>
                      <a:r>
                        <a:rPr lang="en" sz="1000">
                          <a:latin typeface="Calibri"/>
                          <a:ea typeface="Calibri"/>
                          <a:cs typeface="Calibri"/>
                          <a:sym typeface="Calibri"/>
                        </a:rPr>
                        <a:t>State average</a:t>
                      </a:r>
                      <a:endParaRPr sz="1000">
                        <a:latin typeface="Calibri"/>
                        <a:ea typeface="Calibri"/>
                        <a:cs typeface="Calibri"/>
                        <a:sym typeface="Calibri"/>
                      </a:endParaRPr>
                    </a:p>
                    <a:p>
                      <a:pPr marL="457200" lvl="0" indent="-292100" algn="l" rtl="0">
                        <a:spcBef>
                          <a:spcPts val="0"/>
                        </a:spcBef>
                        <a:spcAft>
                          <a:spcPts val="0"/>
                        </a:spcAft>
                        <a:buSzPts val="1000"/>
                        <a:buFont typeface="Calibri"/>
                        <a:buChar char="●"/>
                      </a:pPr>
                      <a:r>
                        <a:rPr lang="en" sz="1000">
                          <a:latin typeface="Calibri"/>
                          <a:ea typeface="Calibri"/>
                          <a:cs typeface="Calibri"/>
                          <a:sym typeface="Calibri"/>
                        </a:rPr>
                        <a:t>District average</a:t>
                      </a:r>
                      <a:endParaRPr sz="1000">
                        <a:latin typeface="Calibri"/>
                        <a:ea typeface="Calibri"/>
                        <a:cs typeface="Calibri"/>
                        <a:sym typeface="Calibri"/>
                      </a:endParaRPr>
                    </a:p>
                    <a:p>
                      <a:pPr marL="457200" lvl="0" indent="-292100" algn="l" rtl="0">
                        <a:spcBef>
                          <a:spcPts val="0"/>
                        </a:spcBef>
                        <a:spcAft>
                          <a:spcPts val="0"/>
                        </a:spcAft>
                        <a:buSzPts val="1000"/>
                        <a:buFont typeface="Calibri"/>
                        <a:buChar char="●"/>
                      </a:pPr>
                      <a:r>
                        <a:rPr lang="en" sz="1000">
                          <a:latin typeface="Calibri"/>
                          <a:ea typeface="Calibri"/>
                          <a:cs typeface="Calibri"/>
                          <a:sym typeface="Calibri"/>
                        </a:rPr>
                        <a:t>Neighboring school average</a:t>
                      </a:r>
                      <a:endParaRPr sz="1000">
                        <a:latin typeface="Calibri"/>
                        <a:ea typeface="Calibri"/>
                        <a:cs typeface="Calibri"/>
                        <a:sym typeface="Calibri"/>
                      </a:endParaRPr>
                    </a:p>
                    <a:p>
                      <a:pPr marL="457200" lvl="0" indent="-292100" algn="l" rtl="0">
                        <a:spcBef>
                          <a:spcPts val="0"/>
                        </a:spcBef>
                        <a:spcAft>
                          <a:spcPts val="0"/>
                        </a:spcAft>
                        <a:buSzPts val="1000"/>
                        <a:buFont typeface="Calibri"/>
                        <a:buChar char="●"/>
                      </a:pPr>
                      <a:r>
                        <a:rPr lang="en" sz="1000">
                          <a:latin typeface="Calibri"/>
                          <a:ea typeface="Calibri"/>
                          <a:cs typeface="Calibri"/>
                          <a:sym typeface="Calibri"/>
                        </a:rPr>
                        <a:t>Grade levels, ex. 9th graders to 10th graders</a:t>
                      </a:r>
                      <a:endParaRPr sz="1000">
                        <a:latin typeface="Calibri"/>
                        <a:ea typeface="Calibri"/>
                        <a:cs typeface="Calibri"/>
                        <a:sym typeface="Calibri"/>
                      </a:endParaRPr>
                    </a:p>
                    <a:p>
                      <a:pPr marL="457200" lvl="0" indent="-292100" algn="l" rtl="0">
                        <a:spcBef>
                          <a:spcPts val="0"/>
                        </a:spcBef>
                        <a:spcAft>
                          <a:spcPts val="0"/>
                        </a:spcAft>
                        <a:buSzPts val="1000"/>
                        <a:buFont typeface="Calibri"/>
                        <a:buChar char="●"/>
                      </a:pPr>
                      <a:r>
                        <a:rPr lang="en" sz="1000">
                          <a:latin typeface="Calibri"/>
                          <a:ea typeface="Calibri"/>
                          <a:cs typeface="Calibri"/>
                          <a:sym typeface="Calibri"/>
                        </a:rPr>
                        <a:t>Out group v. in group, ex. students eligible for free or reduced price lunch (FRL) to Non-FRL</a:t>
                      </a:r>
                      <a:endParaRPr sz="1000">
                        <a:latin typeface="Calibri"/>
                        <a:ea typeface="Calibri"/>
                        <a:cs typeface="Calibri"/>
                        <a:sym typeface="Calibri"/>
                      </a:endParaRPr>
                    </a:p>
                  </a:txBody>
                  <a:tcPr marL="63500" marR="63500" marT="63500" marB="63500"/>
                </a:tc>
                <a:extLst>
                  <a:ext uri="{0D108BD9-81ED-4DB2-BD59-A6C34878D82A}">
                    <a16:rowId xmlns:a16="http://schemas.microsoft.com/office/drawing/2014/main" val="10002"/>
                  </a:ext>
                </a:extLst>
              </a:tr>
              <a:tr h="1685000">
                <a:tc>
                  <a:txBody>
                    <a:bodyPr/>
                    <a:lstStyle/>
                    <a:p>
                      <a:pPr marL="0" lvl="0" indent="0" algn="l" rtl="0">
                        <a:spcBef>
                          <a:spcPts val="0"/>
                        </a:spcBef>
                        <a:spcAft>
                          <a:spcPts val="0"/>
                        </a:spcAft>
                        <a:buNone/>
                      </a:pPr>
                      <a:r>
                        <a:rPr lang="en" sz="1100">
                          <a:solidFill>
                            <a:schemeClr val="lt1"/>
                          </a:solidFill>
                          <a:latin typeface="Calibri"/>
                          <a:ea typeface="Calibri"/>
                          <a:cs typeface="Calibri"/>
                          <a:sym typeface="Calibri"/>
                        </a:rPr>
                        <a:t>High Level Questions to Ask about Your Data</a:t>
                      </a:r>
                      <a:endParaRPr sz="1100">
                        <a:solidFill>
                          <a:schemeClr val="lt1"/>
                        </a:solidFill>
                        <a:latin typeface="Calibri"/>
                        <a:ea typeface="Calibri"/>
                        <a:cs typeface="Calibri"/>
                        <a:sym typeface="Calibri"/>
                      </a:endParaRPr>
                    </a:p>
                  </a:txBody>
                  <a:tcPr marL="63500" marR="63500" marT="63500" marB="63500">
                    <a:solidFill>
                      <a:srgbClr val="999EC3"/>
                    </a:solidFill>
                  </a:tcPr>
                </a:tc>
                <a:tc>
                  <a:txBody>
                    <a:bodyPr/>
                    <a:lstStyle/>
                    <a:p>
                      <a:pPr marL="457200" lvl="0" indent="-292100" algn="l" rtl="0">
                        <a:spcBef>
                          <a:spcPts val="0"/>
                        </a:spcBef>
                        <a:spcAft>
                          <a:spcPts val="0"/>
                        </a:spcAft>
                        <a:buSzPts val="1000"/>
                        <a:buFont typeface="Calibri"/>
                        <a:buChar char="●"/>
                      </a:pPr>
                      <a:r>
                        <a:rPr lang="en" sz="1000">
                          <a:latin typeface="Calibri"/>
                          <a:ea typeface="Calibri"/>
                          <a:cs typeface="Calibri"/>
                          <a:sym typeface="Calibri"/>
                        </a:rPr>
                        <a:t>Are students mostly meeting or not meeting expectations?</a:t>
                      </a:r>
                      <a:endParaRPr sz="1000">
                        <a:latin typeface="Calibri"/>
                        <a:ea typeface="Calibri"/>
                        <a:cs typeface="Calibri"/>
                        <a:sym typeface="Calibri"/>
                      </a:endParaRPr>
                    </a:p>
                    <a:p>
                      <a:pPr marL="457200" lvl="0" indent="-292100" algn="l" rtl="0">
                        <a:spcBef>
                          <a:spcPts val="0"/>
                        </a:spcBef>
                        <a:spcAft>
                          <a:spcPts val="0"/>
                        </a:spcAft>
                        <a:buSzPts val="1000"/>
                        <a:buFont typeface="Calibri"/>
                        <a:buChar char="●"/>
                      </a:pPr>
                      <a:r>
                        <a:rPr lang="en" sz="1000">
                          <a:latin typeface="Calibri"/>
                          <a:ea typeface="Calibri"/>
                          <a:cs typeface="Calibri"/>
                          <a:sym typeface="Calibri"/>
                        </a:rPr>
                        <a:t>How are students performing over time? Is performance increasing or decreasing?</a:t>
                      </a:r>
                      <a:endParaRPr sz="1000">
                        <a:latin typeface="Calibri"/>
                        <a:ea typeface="Calibri"/>
                        <a:cs typeface="Calibri"/>
                        <a:sym typeface="Calibri"/>
                      </a:endParaRPr>
                    </a:p>
                    <a:p>
                      <a:pPr marL="457200" lvl="0" indent="-292100" algn="l" rtl="0">
                        <a:spcBef>
                          <a:spcPts val="0"/>
                        </a:spcBef>
                        <a:spcAft>
                          <a:spcPts val="0"/>
                        </a:spcAft>
                        <a:buSzPts val="1000"/>
                        <a:buFont typeface="Calibri"/>
                        <a:buChar char="●"/>
                      </a:pPr>
                      <a:r>
                        <a:rPr lang="en" sz="1000">
                          <a:latin typeface="Calibri"/>
                          <a:ea typeface="Calibri"/>
                          <a:cs typeface="Calibri"/>
                          <a:sym typeface="Calibri"/>
                        </a:rPr>
                        <a:t>Are student groups (e.g., students with disabilities, multilingual learners, students of color) mostly meeting or not meeting expectations?</a:t>
                      </a:r>
                      <a:endParaRPr sz="1000">
                        <a:latin typeface="Calibri"/>
                        <a:ea typeface="Calibri"/>
                        <a:cs typeface="Calibri"/>
                        <a:sym typeface="Calibri"/>
                      </a:endParaRPr>
                    </a:p>
                    <a:p>
                      <a:pPr marL="457200" lvl="0" indent="-292100" algn="l" rtl="0">
                        <a:spcBef>
                          <a:spcPts val="0"/>
                        </a:spcBef>
                        <a:spcAft>
                          <a:spcPts val="0"/>
                        </a:spcAft>
                        <a:buSzPts val="1000"/>
                        <a:buFont typeface="Calibri"/>
                        <a:buChar char="●"/>
                      </a:pPr>
                      <a:r>
                        <a:rPr lang="en" sz="1000">
                          <a:latin typeface="Calibri"/>
                          <a:ea typeface="Calibri"/>
                          <a:cs typeface="Calibri"/>
                          <a:sym typeface="Calibri"/>
                        </a:rPr>
                        <a:t>How are student groups performing over time? Is performance increasing or decreasing? Are gaps between student groups increasing or decreasing?</a:t>
                      </a:r>
                      <a:endParaRPr sz="1000">
                        <a:latin typeface="Calibri"/>
                        <a:ea typeface="Calibri"/>
                        <a:cs typeface="Calibri"/>
                        <a:sym typeface="Calibri"/>
                      </a:endParaRPr>
                    </a:p>
                  </a:txBody>
                  <a:tcPr marL="63500" marR="63500" marT="63500" marB="63500"/>
                </a:tc>
                <a:tc>
                  <a:txBody>
                    <a:bodyPr/>
                    <a:lstStyle/>
                    <a:p>
                      <a:pPr marL="457200" lvl="0" indent="-292100" algn="l" rtl="0">
                        <a:spcBef>
                          <a:spcPts val="0"/>
                        </a:spcBef>
                        <a:spcAft>
                          <a:spcPts val="0"/>
                        </a:spcAft>
                        <a:buSzPts val="1000"/>
                        <a:buFont typeface="Calibri"/>
                        <a:buChar char="●"/>
                      </a:pPr>
                      <a:r>
                        <a:rPr lang="en" sz="1000">
                          <a:latin typeface="Calibri"/>
                          <a:ea typeface="Calibri"/>
                          <a:cs typeface="Calibri"/>
                          <a:sym typeface="Calibri"/>
                        </a:rPr>
                        <a:t>How does the performance of students in my school/district compare to students in other schools/districts/the state? Over time?</a:t>
                      </a:r>
                      <a:endParaRPr sz="1000">
                        <a:latin typeface="Calibri"/>
                        <a:ea typeface="Calibri"/>
                        <a:cs typeface="Calibri"/>
                        <a:sym typeface="Calibri"/>
                      </a:endParaRPr>
                    </a:p>
                    <a:p>
                      <a:pPr marL="457200" lvl="0" indent="-292100" algn="l" rtl="0">
                        <a:spcBef>
                          <a:spcPts val="0"/>
                        </a:spcBef>
                        <a:spcAft>
                          <a:spcPts val="0"/>
                        </a:spcAft>
                        <a:buSzPts val="1000"/>
                        <a:buFont typeface="Calibri"/>
                        <a:buChar char="●"/>
                      </a:pPr>
                      <a:r>
                        <a:rPr lang="en" sz="1000">
                          <a:latin typeface="Calibri"/>
                          <a:ea typeface="Calibri"/>
                          <a:cs typeface="Calibri"/>
                          <a:sym typeface="Calibri"/>
                        </a:rPr>
                        <a:t>How does the performance of students overall compare to the performance of student groups/grade levels? Over time?</a:t>
                      </a:r>
                      <a:endParaRPr sz="1000">
                        <a:latin typeface="Calibri"/>
                        <a:ea typeface="Calibri"/>
                        <a:cs typeface="Calibri"/>
                        <a:sym typeface="Calibri"/>
                      </a:endParaRPr>
                    </a:p>
                    <a:p>
                      <a:pPr marL="457200" lvl="0" indent="-292100" algn="l" rtl="0">
                        <a:spcBef>
                          <a:spcPts val="0"/>
                        </a:spcBef>
                        <a:spcAft>
                          <a:spcPts val="0"/>
                        </a:spcAft>
                        <a:buSzPts val="1000"/>
                        <a:buFont typeface="Calibri"/>
                        <a:buChar char="●"/>
                      </a:pPr>
                      <a:r>
                        <a:rPr lang="en" sz="1000">
                          <a:latin typeface="Calibri"/>
                          <a:ea typeface="Calibri"/>
                          <a:cs typeface="Calibri"/>
                          <a:sym typeface="Calibri"/>
                        </a:rPr>
                        <a:t>How does the performance of student groups compare to their non-subgroup peers? Over time?</a:t>
                      </a:r>
                      <a:endParaRPr sz="1000">
                        <a:latin typeface="Calibri"/>
                        <a:ea typeface="Calibri"/>
                        <a:cs typeface="Calibri"/>
                        <a:sym typeface="Calibri"/>
                      </a:endParaRPr>
                    </a:p>
                    <a:p>
                      <a:pPr marL="457200" lvl="0" indent="-292100" algn="l" rtl="0">
                        <a:spcBef>
                          <a:spcPts val="0"/>
                        </a:spcBef>
                        <a:spcAft>
                          <a:spcPts val="0"/>
                        </a:spcAft>
                        <a:buSzPts val="1000"/>
                        <a:buFont typeface="Calibri"/>
                        <a:buChar char="●"/>
                      </a:pPr>
                      <a:r>
                        <a:rPr lang="en" sz="1000">
                          <a:latin typeface="Calibri"/>
                          <a:ea typeface="Calibri"/>
                          <a:cs typeface="Calibri"/>
                          <a:sym typeface="Calibri"/>
                        </a:rPr>
                        <a:t>How does student performance compare across grade levels? Over time?</a:t>
                      </a:r>
                      <a:endParaRPr sz="1000">
                        <a:latin typeface="Calibri"/>
                        <a:ea typeface="Calibri"/>
                        <a:cs typeface="Calibri"/>
                        <a:sym typeface="Calibri"/>
                      </a:endParaRPr>
                    </a:p>
                  </a:txBody>
                  <a:tcPr marL="63500" marR="63500" marT="63500" marB="63500"/>
                </a:tc>
                <a:extLst>
                  <a:ext uri="{0D108BD9-81ED-4DB2-BD59-A6C34878D82A}">
                    <a16:rowId xmlns:a16="http://schemas.microsoft.com/office/drawing/2014/main" val="10003"/>
                  </a:ext>
                </a:extLst>
              </a:tr>
            </a:tbl>
          </a:graphicData>
        </a:graphic>
      </p:graphicFrame>
      <p:sp>
        <p:nvSpPr>
          <p:cNvPr id="433" name="Google Shape;433;p5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Making Comparisons</a:t>
            </a:r>
            <a:endParaRPr/>
          </a:p>
        </p:txBody>
      </p:sp>
      <p:sp>
        <p:nvSpPr>
          <p:cNvPr id="434" name="Google Shape;434;p51"/>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5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Dig In</a:t>
            </a:r>
            <a:endParaRPr/>
          </a:p>
        </p:txBody>
      </p:sp>
      <p:sp>
        <p:nvSpPr>
          <p:cNvPr id="440" name="Google Shape;440;p52"/>
          <p:cNvSpPr txBox="1">
            <a:spLocks noGrp="1"/>
          </p:cNvSpPr>
          <p:nvPr>
            <p:ph type="body" idx="1"/>
          </p:nvPr>
        </p:nvSpPr>
        <p:spPr>
          <a:xfrm>
            <a:off x="1885950" y="1143000"/>
            <a:ext cx="7092000" cy="3322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b="1"/>
              <a:t>Identify a standard that students are still working on</a:t>
            </a:r>
            <a:endParaRPr b="1"/>
          </a:p>
          <a:p>
            <a:pPr marL="457200" lvl="0" indent="-330200" algn="l" rtl="0">
              <a:spcBef>
                <a:spcPts val="1200"/>
              </a:spcBef>
              <a:spcAft>
                <a:spcPts val="0"/>
              </a:spcAft>
              <a:buSzPts val="1600"/>
              <a:buChar char="●"/>
            </a:pPr>
            <a:r>
              <a:rPr lang="en"/>
              <a:t>Describe what students need to </a:t>
            </a:r>
            <a:r>
              <a:rPr lang="en" i="1"/>
              <a:t>know</a:t>
            </a:r>
            <a:r>
              <a:rPr lang="en"/>
              <a:t> and what they need to be able to </a:t>
            </a:r>
            <a:r>
              <a:rPr lang="en" i="1"/>
              <a:t>do</a:t>
            </a:r>
            <a:r>
              <a:rPr lang="en"/>
              <a:t> to succeed on that standard (i.e., a “know/show” chart)</a:t>
            </a:r>
            <a:endParaRPr/>
          </a:p>
          <a:p>
            <a:pPr marL="914400" lvl="1" indent="-292100" algn="l" rtl="0">
              <a:spcBef>
                <a:spcPts val="0"/>
              </a:spcBef>
              <a:spcAft>
                <a:spcPts val="0"/>
              </a:spcAft>
              <a:buSzPts val="1000"/>
              <a:buChar char="○"/>
            </a:pPr>
            <a:r>
              <a:rPr lang="en"/>
              <a:t>Note: Looking at the comparable standard for the grade levels before and after your target grade can be a great way to identify what is crucial for students to learn about that standard in that grade (and how to meaningfully build on skills already established in prior grades)</a:t>
            </a:r>
            <a:endParaRPr/>
          </a:p>
        </p:txBody>
      </p:sp>
      <p:sp>
        <p:nvSpPr>
          <p:cNvPr id="441" name="Google Shape;441;p52"/>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15</a:t>
            </a:fld>
            <a:endParaRPr/>
          </a:p>
        </p:txBody>
      </p:sp>
      <p:sp>
        <p:nvSpPr>
          <p:cNvPr id="442" name="Google Shape;442;p52"/>
          <p:cNvSpPr txBox="1"/>
          <p:nvPr/>
        </p:nvSpPr>
        <p:spPr>
          <a:xfrm>
            <a:off x="375450" y="2956425"/>
            <a:ext cx="1510500" cy="1391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b="1">
                <a:solidFill>
                  <a:schemeClr val="dk1"/>
                </a:solidFill>
                <a:latin typeface="Calibri"/>
                <a:ea typeface="Calibri"/>
                <a:cs typeface="Calibri"/>
                <a:sym typeface="Calibri"/>
              </a:rPr>
              <a:t>Resource</a:t>
            </a:r>
            <a:r>
              <a:rPr lang="en">
                <a:solidFill>
                  <a:schemeClr val="dk1"/>
                </a:solidFill>
                <a:latin typeface="Calibri"/>
                <a:ea typeface="Calibri"/>
                <a:cs typeface="Calibri"/>
                <a:sym typeface="Calibri"/>
              </a:rPr>
              <a:t>: </a:t>
            </a:r>
            <a:r>
              <a:rPr lang="en" u="sng">
                <a:solidFill>
                  <a:schemeClr val="hlink"/>
                </a:solidFill>
                <a:latin typeface="Calibri"/>
                <a:ea typeface="Calibri"/>
                <a:cs typeface="Calibri"/>
                <a:sym typeface="Calibri"/>
                <a:hlinkClick r:id="rId3"/>
              </a:rPr>
              <a:t>Unpacking the Standards Task Card (EL Education)</a:t>
            </a:r>
            <a:endParaRPr sz="1000"/>
          </a:p>
        </p:txBody>
      </p:sp>
      <p:pic>
        <p:nvPicPr>
          <p:cNvPr id="443" name="Google Shape;443;p52"/>
          <p:cNvPicPr preferRelativeResize="0"/>
          <p:nvPr/>
        </p:nvPicPr>
        <p:blipFill>
          <a:blip r:embed="rId4">
            <a:alphaModFix/>
          </a:blip>
          <a:stretch>
            <a:fillRect/>
          </a:stretch>
        </p:blipFill>
        <p:spPr>
          <a:xfrm>
            <a:off x="375450" y="1164488"/>
            <a:ext cx="1428750" cy="14287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5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Identify Next Steps</a:t>
            </a:r>
            <a:endParaRPr/>
          </a:p>
        </p:txBody>
      </p:sp>
      <p:sp>
        <p:nvSpPr>
          <p:cNvPr id="449" name="Google Shape;449;p53"/>
          <p:cNvSpPr txBox="1">
            <a:spLocks noGrp="1"/>
          </p:cNvSpPr>
          <p:nvPr>
            <p:ph type="body" idx="1"/>
          </p:nvPr>
        </p:nvSpPr>
        <p:spPr>
          <a:xfrm>
            <a:off x="1885950" y="1143000"/>
            <a:ext cx="7092000" cy="3322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b="1"/>
              <a:t>Identify next steps for looking into the identified issue.</a:t>
            </a:r>
            <a:endParaRPr/>
          </a:p>
          <a:p>
            <a:pPr marL="457200" lvl="0" indent="-330200" algn="l" rtl="0">
              <a:spcBef>
                <a:spcPts val="1200"/>
              </a:spcBef>
              <a:spcAft>
                <a:spcPts val="0"/>
              </a:spcAft>
              <a:buSzPts val="1600"/>
              <a:buChar char="●"/>
            </a:pPr>
            <a:r>
              <a:rPr lang="en"/>
              <a:t>Examine examples of your students’ work to identify which elements of the standard are most challenging for them</a:t>
            </a:r>
            <a:endParaRPr/>
          </a:p>
        </p:txBody>
      </p:sp>
      <p:sp>
        <p:nvSpPr>
          <p:cNvPr id="450" name="Google Shape;450;p53"/>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16</a:t>
            </a:fld>
            <a:endParaRPr/>
          </a:p>
        </p:txBody>
      </p:sp>
      <p:pic>
        <p:nvPicPr>
          <p:cNvPr id="451" name="Google Shape;451;p53"/>
          <p:cNvPicPr preferRelativeResize="0"/>
          <p:nvPr/>
        </p:nvPicPr>
        <p:blipFill>
          <a:blip r:embed="rId3">
            <a:alphaModFix/>
          </a:blip>
          <a:stretch>
            <a:fillRect/>
          </a:stretch>
        </p:blipFill>
        <p:spPr>
          <a:xfrm>
            <a:off x="457200" y="1143000"/>
            <a:ext cx="1428750" cy="14287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5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Example: Results by standard</a:t>
            </a:r>
            <a:endParaRPr/>
          </a:p>
        </p:txBody>
      </p:sp>
      <p:sp>
        <p:nvSpPr>
          <p:cNvPr id="458" name="Google Shape;458;p54"/>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17</a:t>
            </a:fld>
            <a:endParaRPr/>
          </a:p>
        </p:txBody>
      </p:sp>
      <p:graphicFrame>
        <p:nvGraphicFramePr>
          <p:cNvPr id="459" name="Google Shape;459;p54"/>
          <p:cNvGraphicFramePr/>
          <p:nvPr/>
        </p:nvGraphicFramePr>
        <p:xfrm>
          <a:off x="293650" y="1150400"/>
          <a:ext cx="8559325" cy="3150582"/>
        </p:xfrm>
        <a:graphic>
          <a:graphicData uri="http://schemas.openxmlformats.org/drawingml/2006/table">
            <a:tbl>
              <a:tblPr>
                <a:noFill/>
                <a:tableStyleId>{CABCE046-FDE9-403D-B76D-F2F01EB5670F}</a:tableStyleId>
              </a:tblPr>
              <a:tblGrid>
                <a:gridCol w="837700">
                  <a:extLst>
                    <a:ext uri="{9D8B030D-6E8A-4147-A177-3AD203B41FA5}">
                      <a16:colId xmlns:a16="http://schemas.microsoft.com/office/drawing/2014/main" val="20000"/>
                    </a:ext>
                  </a:extLst>
                </a:gridCol>
                <a:gridCol w="6809275">
                  <a:extLst>
                    <a:ext uri="{9D8B030D-6E8A-4147-A177-3AD203B41FA5}">
                      <a16:colId xmlns:a16="http://schemas.microsoft.com/office/drawing/2014/main" val="20001"/>
                    </a:ext>
                  </a:extLst>
                </a:gridCol>
                <a:gridCol w="912350">
                  <a:extLst>
                    <a:ext uri="{9D8B030D-6E8A-4147-A177-3AD203B41FA5}">
                      <a16:colId xmlns:a16="http://schemas.microsoft.com/office/drawing/2014/main" val="20002"/>
                    </a:ext>
                  </a:extLst>
                </a:gridCol>
              </a:tblGrid>
              <a:tr h="341900">
                <a:tc>
                  <a:txBody>
                    <a:bodyPr/>
                    <a:lstStyle/>
                    <a:p>
                      <a:pPr marL="0" lvl="0" indent="0" algn="l" rtl="0">
                        <a:lnSpc>
                          <a:spcPct val="115000"/>
                        </a:lnSpc>
                        <a:spcBef>
                          <a:spcPts val="0"/>
                        </a:spcBef>
                        <a:spcAft>
                          <a:spcPts val="0"/>
                        </a:spcAft>
                        <a:buNone/>
                      </a:pPr>
                      <a:r>
                        <a:rPr lang="en" sz="1200" b="1">
                          <a:latin typeface="Calibri"/>
                          <a:ea typeface="Calibri"/>
                          <a:cs typeface="Calibri"/>
                          <a:sym typeface="Calibri"/>
                        </a:rPr>
                        <a:t>Standard</a:t>
                      </a:r>
                      <a:endParaRPr sz="1200" b="1">
                        <a:latin typeface="Calibri"/>
                        <a:ea typeface="Calibri"/>
                        <a:cs typeface="Calibri"/>
                        <a:sym typeface="Calibri"/>
                      </a:endParaRPr>
                    </a:p>
                  </a:txBody>
                  <a:tcPr marL="50800" marR="50800" marT="50800" marB="50800">
                    <a:lnL w="10575" cap="flat" cmpd="sng">
                      <a:solidFill>
                        <a:srgbClr val="A3A3A3"/>
                      </a:solidFill>
                      <a:prstDash val="solid"/>
                      <a:round/>
                      <a:headEnd type="none" w="sm" len="sm"/>
                      <a:tailEnd type="none" w="sm" len="sm"/>
                    </a:lnL>
                    <a:lnR w="10575" cap="flat" cmpd="sng">
                      <a:solidFill>
                        <a:srgbClr val="A3A3A3"/>
                      </a:solidFill>
                      <a:prstDash val="solid"/>
                      <a:round/>
                      <a:headEnd type="none" w="sm" len="sm"/>
                      <a:tailEnd type="none" w="sm" len="sm"/>
                    </a:lnR>
                    <a:lnT w="10575" cap="flat" cmpd="sng">
                      <a:solidFill>
                        <a:srgbClr val="A3A3A3"/>
                      </a:solidFill>
                      <a:prstDash val="solid"/>
                      <a:round/>
                      <a:headEnd type="none" w="sm" len="sm"/>
                      <a:tailEnd type="none" w="sm" len="sm"/>
                    </a:lnT>
                    <a:lnB w="10575" cap="flat" cmpd="sng">
                      <a:solidFill>
                        <a:srgbClr val="A3A3A3"/>
                      </a:solidFill>
                      <a:prstDash val="solid"/>
                      <a:round/>
                      <a:headEnd type="none" w="sm" len="sm"/>
                      <a:tailEnd type="none" w="sm" len="sm"/>
                    </a:lnB>
                    <a:solidFill>
                      <a:srgbClr val="E5E0EC"/>
                    </a:solidFill>
                  </a:tcPr>
                </a:tc>
                <a:tc>
                  <a:txBody>
                    <a:bodyPr/>
                    <a:lstStyle/>
                    <a:p>
                      <a:pPr marL="0" lvl="0" indent="0" algn="l" rtl="0">
                        <a:lnSpc>
                          <a:spcPct val="115000"/>
                        </a:lnSpc>
                        <a:spcBef>
                          <a:spcPts val="0"/>
                        </a:spcBef>
                        <a:spcAft>
                          <a:spcPts val="0"/>
                        </a:spcAft>
                        <a:buNone/>
                      </a:pPr>
                      <a:r>
                        <a:rPr lang="en" sz="1200" b="1">
                          <a:latin typeface="Calibri"/>
                          <a:ea typeface="Calibri"/>
                          <a:cs typeface="Calibri"/>
                          <a:sym typeface="Calibri"/>
                        </a:rPr>
                        <a:t>Standard Description</a:t>
                      </a:r>
                      <a:endParaRPr sz="1200" b="1">
                        <a:latin typeface="Calibri"/>
                        <a:ea typeface="Calibri"/>
                        <a:cs typeface="Calibri"/>
                        <a:sym typeface="Calibri"/>
                      </a:endParaRPr>
                    </a:p>
                  </a:txBody>
                  <a:tcPr marL="50800" marR="50800" marT="50800" marB="50800">
                    <a:lnL w="10575" cap="flat" cmpd="sng">
                      <a:solidFill>
                        <a:srgbClr val="A3A3A3"/>
                      </a:solidFill>
                      <a:prstDash val="solid"/>
                      <a:round/>
                      <a:headEnd type="none" w="sm" len="sm"/>
                      <a:tailEnd type="none" w="sm" len="sm"/>
                    </a:lnL>
                    <a:lnR w="10575" cap="flat" cmpd="sng">
                      <a:solidFill>
                        <a:srgbClr val="A3A3A3"/>
                      </a:solidFill>
                      <a:prstDash val="solid"/>
                      <a:round/>
                      <a:headEnd type="none" w="sm" len="sm"/>
                      <a:tailEnd type="none" w="sm" len="sm"/>
                    </a:lnR>
                    <a:lnT w="10575" cap="flat" cmpd="sng">
                      <a:solidFill>
                        <a:srgbClr val="A3A3A3"/>
                      </a:solidFill>
                      <a:prstDash val="solid"/>
                      <a:round/>
                      <a:headEnd type="none" w="sm" len="sm"/>
                      <a:tailEnd type="none" w="sm" len="sm"/>
                    </a:lnT>
                    <a:lnB w="10575" cap="flat" cmpd="sng">
                      <a:solidFill>
                        <a:srgbClr val="A3A3A3"/>
                      </a:solidFill>
                      <a:prstDash val="solid"/>
                      <a:round/>
                      <a:headEnd type="none" w="sm" len="sm"/>
                      <a:tailEnd type="none" w="sm" len="sm"/>
                    </a:lnB>
                    <a:solidFill>
                      <a:srgbClr val="E5E0EC"/>
                    </a:solidFill>
                  </a:tcPr>
                </a:tc>
                <a:tc>
                  <a:txBody>
                    <a:bodyPr/>
                    <a:lstStyle/>
                    <a:p>
                      <a:pPr marL="0" lvl="0" indent="0" algn="l" rtl="0">
                        <a:lnSpc>
                          <a:spcPct val="115000"/>
                        </a:lnSpc>
                        <a:spcBef>
                          <a:spcPts val="0"/>
                        </a:spcBef>
                        <a:spcAft>
                          <a:spcPts val="0"/>
                        </a:spcAft>
                        <a:buNone/>
                      </a:pPr>
                      <a:r>
                        <a:rPr lang="en" sz="1200" b="1">
                          <a:latin typeface="Calibri"/>
                          <a:ea typeface="Calibri"/>
                          <a:cs typeface="Calibri"/>
                          <a:sym typeface="Calibri"/>
                        </a:rPr>
                        <a:t>Avg. Score</a:t>
                      </a:r>
                      <a:endParaRPr sz="1200" b="1">
                        <a:latin typeface="Calibri"/>
                        <a:ea typeface="Calibri"/>
                        <a:cs typeface="Calibri"/>
                        <a:sym typeface="Calibri"/>
                      </a:endParaRPr>
                    </a:p>
                  </a:txBody>
                  <a:tcPr marL="50800" marR="50800" marT="50800" marB="50800">
                    <a:lnL w="10575" cap="flat" cmpd="sng">
                      <a:solidFill>
                        <a:srgbClr val="A3A3A3"/>
                      </a:solidFill>
                      <a:prstDash val="solid"/>
                      <a:round/>
                      <a:headEnd type="none" w="sm" len="sm"/>
                      <a:tailEnd type="none" w="sm" len="sm"/>
                    </a:lnL>
                    <a:lnR w="10575" cap="flat" cmpd="sng">
                      <a:solidFill>
                        <a:srgbClr val="A3A3A3"/>
                      </a:solidFill>
                      <a:prstDash val="solid"/>
                      <a:round/>
                      <a:headEnd type="none" w="sm" len="sm"/>
                      <a:tailEnd type="none" w="sm" len="sm"/>
                    </a:lnR>
                    <a:lnT w="10575" cap="flat" cmpd="sng">
                      <a:solidFill>
                        <a:srgbClr val="A3A3A3"/>
                      </a:solidFill>
                      <a:prstDash val="solid"/>
                      <a:round/>
                      <a:headEnd type="none" w="sm" len="sm"/>
                      <a:tailEnd type="none" w="sm" len="sm"/>
                    </a:lnT>
                    <a:lnB w="10575" cap="flat" cmpd="sng">
                      <a:solidFill>
                        <a:srgbClr val="A3A3A3"/>
                      </a:solidFill>
                      <a:prstDash val="solid"/>
                      <a:round/>
                      <a:headEnd type="none" w="sm" len="sm"/>
                      <a:tailEnd type="none" w="sm" len="sm"/>
                    </a:lnB>
                    <a:solidFill>
                      <a:srgbClr val="E5E0EC"/>
                    </a:solidFill>
                  </a:tcPr>
                </a:tc>
                <a:extLst>
                  <a:ext uri="{0D108BD9-81ED-4DB2-BD59-A6C34878D82A}">
                    <a16:rowId xmlns:a16="http://schemas.microsoft.com/office/drawing/2014/main" val="10000"/>
                  </a:ext>
                </a:extLst>
              </a:tr>
              <a:tr h="476250">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RL.8.1</a:t>
                      </a:r>
                      <a:endParaRPr sz="1200">
                        <a:latin typeface="Calibri"/>
                        <a:ea typeface="Calibri"/>
                        <a:cs typeface="Calibri"/>
                        <a:sym typeface="Calibri"/>
                      </a:endParaRPr>
                    </a:p>
                  </a:txBody>
                  <a:tcPr marL="50800" marR="50800" marT="50800" marB="50800">
                    <a:lnL w="10575" cap="flat" cmpd="sng">
                      <a:solidFill>
                        <a:srgbClr val="A3A3A3"/>
                      </a:solidFill>
                      <a:prstDash val="solid"/>
                      <a:round/>
                      <a:headEnd type="none" w="sm" len="sm"/>
                      <a:tailEnd type="none" w="sm" len="sm"/>
                    </a:lnL>
                    <a:lnR w="10575" cap="flat" cmpd="sng">
                      <a:solidFill>
                        <a:srgbClr val="A3A3A3"/>
                      </a:solidFill>
                      <a:prstDash val="solid"/>
                      <a:round/>
                      <a:headEnd type="none" w="sm" len="sm"/>
                      <a:tailEnd type="none" w="sm" len="sm"/>
                    </a:lnR>
                    <a:lnT w="10575" cap="flat" cmpd="sng">
                      <a:solidFill>
                        <a:srgbClr val="A3A3A3"/>
                      </a:solidFill>
                      <a:prstDash val="solid"/>
                      <a:round/>
                      <a:headEnd type="none" w="sm" len="sm"/>
                      <a:tailEnd type="none" w="sm" len="sm"/>
                    </a:lnT>
                    <a:lnB w="10575" cap="flat" cmpd="sng">
                      <a:solidFill>
                        <a:srgbClr val="A3A3A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Cite the textual evidence that most strongly supports an analysis of what the text says explicitly as well as inferences drawn from the text</a:t>
                      </a:r>
                      <a:endParaRPr sz="1200">
                        <a:latin typeface="Calibri"/>
                        <a:ea typeface="Calibri"/>
                        <a:cs typeface="Calibri"/>
                        <a:sym typeface="Calibri"/>
                      </a:endParaRPr>
                    </a:p>
                  </a:txBody>
                  <a:tcPr marL="50800" marR="50800" marT="50800" marB="50800">
                    <a:lnL w="10575" cap="flat" cmpd="sng">
                      <a:solidFill>
                        <a:srgbClr val="A3A3A3"/>
                      </a:solidFill>
                      <a:prstDash val="solid"/>
                      <a:round/>
                      <a:headEnd type="none" w="sm" len="sm"/>
                      <a:tailEnd type="none" w="sm" len="sm"/>
                    </a:lnL>
                    <a:lnR w="10575" cap="flat" cmpd="sng">
                      <a:solidFill>
                        <a:srgbClr val="A3A3A3"/>
                      </a:solidFill>
                      <a:prstDash val="solid"/>
                      <a:round/>
                      <a:headEnd type="none" w="sm" len="sm"/>
                      <a:tailEnd type="none" w="sm" len="sm"/>
                    </a:lnR>
                    <a:lnT w="10575" cap="flat" cmpd="sng">
                      <a:solidFill>
                        <a:srgbClr val="A3A3A3"/>
                      </a:solidFill>
                      <a:prstDash val="solid"/>
                      <a:round/>
                      <a:headEnd type="none" w="sm" len="sm"/>
                      <a:tailEnd type="none" w="sm" len="sm"/>
                    </a:lnT>
                    <a:lnB w="10575" cap="flat" cmpd="sng">
                      <a:solidFill>
                        <a:srgbClr val="A3A3A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69%</a:t>
                      </a:r>
                      <a:endParaRPr sz="1200">
                        <a:latin typeface="Calibri"/>
                        <a:ea typeface="Calibri"/>
                        <a:cs typeface="Calibri"/>
                        <a:sym typeface="Calibri"/>
                      </a:endParaRPr>
                    </a:p>
                  </a:txBody>
                  <a:tcPr marL="50800" marR="50800" marT="50800" marB="50800">
                    <a:lnL w="10575" cap="flat" cmpd="sng">
                      <a:solidFill>
                        <a:srgbClr val="A3A3A3"/>
                      </a:solidFill>
                      <a:prstDash val="solid"/>
                      <a:round/>
                      <a:headEnd type="none" w="sm" len="sm"/>
                      <a:tailEnd type="none" w="sm" len="sm"/>
                    </a:lnL>
                    <a:lnR w="10575" cap="flat" cmpd="sng">
                      <a:solidFill>
                        <a:srgbClr val="A3A3A3"/>
                      </a:solidFill>
                      <a:prstDash val="solid"/>
                      <a:round/>
                      <a:headEnd type="none" w="sm" len="sm"/>
                      <a:tailEnd type="none" w="sm" len="sm"/>
                    </a:lnR>
                    <a:lnT w="10575" cap="flat" cmpd="sng">
                      <a:solidFill>
                        <a:srgbClr val="A3A3A3"/>
                      </a:solidFill>
                      <a:prstDash val="solid"/>
                      <a:round/>
                      <a:headEnd type="none" w="sm" len="sm"/>
                      <a:tailEnd type="none" w="sm" len="sm"/>
                    </a:lnT>
                    <a:lnB w="10575" cap="flat" cmpd="sng">
                      <a:solidFill>
                        <a:srgbClr val="A3A3A3"/>
                      </a:solidFill>
                      <a:prstDash val="solid"/>
                      <a:round/>
                      <a:headEnd type="none" w="sm" len="sm"/>
                      <a:tailEnd type="none" w="sm" len="sm"/>
                    </a:lnB>
                  </a:tcPr>
                </a:tc>
                <a:extLst>
                  <a:ext uri="{0D108BD9-81ED-4DB2-BD59-A6C34878D82A}">
                    <a16:rowId xmlns:a16="http://schemas.microsoft.com/office/drawing/2014/main" val="10001"/>
                  </a:ext>
                </a:extLst>
              </a:tr>
              <a:tr h="558750">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RL.8.2</a:t>
                      </a:r>
                      <a:endParaRPr sz="1200">
                        <a:latin typeface="Calibri"/>
                        <a:ea typeface="Calibri"/>
                        <a:cs typeface="Calibri"/>
                        <a:sym typeface="Calibri"/>
                      </a:endParaRPr>
                    </a:p>
                  </a:txBody>
                  <a:tcPr marL="50800" marR="50800" marT="50800" marB="50800">
                    <a:lnL w="10575" cap="flat" cmpd="sng">
                      <a:solidFill>
                        <a:srgbClr val="A3A3A3"/>
                      </a:solidFill>
                      <a:prstDash val="solid"/>
                      <a:round/>
                      <a:headEnd type="none" w="sm" len="sm"/>
                      <a:tailEnd type="none" w="sm" len="sm"/>
                    </a:lnL>
                    <a:lnR w="10575" cap="flat" cmpd="sng">
                      <a:solidFill>
                        <a:srgbClr val="A3A3A3"/>
                      </a:solidFill>
                      <a:prstDash val="solid"/>
                      <a:round/>
                      <a:headEnd type="none" w="sm" len="sm"/>
                      <a:tailEnd type="none" w="sm" len="sm"/>
                    </a:lnR>
                    <a:lnT w="10575" cap="flat" cmpd="sng">
                      <a:solidFill>
                        <a:srgbClr val="A3A3A3"/>
                      </a:solidFill>
                      <a:prstDash val="solid"/>
                      <a:round/>
                      <a:headEnd type="none" w="sm" len="sm"/>
                      <a:tailEnd type="none" w="sm" len="sm"/>
                    </a:lnT>
                    <a:lnB w="10575" cap="flat" cmpd="sng">
                      <a:solidFill>
                        <a:srgbClr val="A3A3A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Determine a theme or central idea of a text and analyze its development over the course of the text, including its relationship to the characters, setting, and plot; provide an objective summary of the text.</a:t>
                      </a:r>
                      <a:endParaRPr sz="1200">
                        <a:latin typeface="Calibri"/>
                        <a:ea typeface="Calibri"/>
                        <a:cs typeface="Calibri"/>
                        <a:sym typeface="Calibri"/>
                      </a:endParaRPr>
                    </a:p>
                  </a:txBody>
                  <a:tcPr marL="50800" marR="50800" marT="50800" marB="50800">
                    <a:lnL w="10575" cap="flat" cmpd="sng">
                      <a:solidFill>
                        <a:srgbClr val="A3A3A3"/>
                      </a:solidFill>
                      <a:prstDash val="solid"/>
                      <a:round/>
                      <a:headEnd type="none" w="sm" len="sm"/>
                      <a:tailEnd type="none" w="sm" len="sm"/>
                    </a:lnL>
                    <a:lnR w="10575" cap="flat" cmpd="sng">
                      <a:solidFill>
                        <a:srgbClr val="A3A3A3"/>
                      </a:solidFill>
                      <a:prstDash val="solid"/>
                      <a:round/>
                      <a:headEnd type="none" w="sm" len="sm"/>
                      <a:tailEnd type="none" w="sm" len="sm"/>
                    </a:lnR>
                    <a:lnT w="10575" cap="flat" cmpd="sng">
                      <a:solidFill>
                        <a:srgbClr val="A3A3A3"/>
                      </a:solidFill>
                      <a:prstDash val="solid"/>
                      <a:round/>
                      <a:headEnd type="none" w="sm" len="sm"/>
                      <a:tailEnd type="none" w="sm" len="sm"/>
                    </a:lnT>
                    <a:lnB w="10575" cap="flat" cmpd="sng">
                      <a:solidFill>
                        <a:srgbClr val="A3A3A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82%</a:t>
                      </a:r>
                      <a:endParaRPr sz="1200">
                        <a:latin typeface="Calibri"/>
                        <a:ea typeface="Calibri"/>
                        <a:cs typeface="Calibri"/>
                        <a:sym typeface="Calibri"/>
                      </a:endParaRPr>
                    </a:p>
                  </a:txBody>
                  <a:tcPr marL="50800" marR="50800" marT="50800" marB="50800">
                    <a:lnL w="10575" cap="flat" cmpd="sng">
                      <a:solidFill>
                        <a:srgbClr val="A3A3A3"/>
                      </a:solidFill>
                      <a:prstDash val="solid"/>
                      <a:round/>
                      <a:headEnd type="none" w="sm" len="sm"/>
                      <a:tailEnd type="none" w="sm" len="sm"/>
                    </a:lnL>
                    <a:lnR w="10575" cap="flat" cmpd="sng">
                      <a:solidFill>
                        <a:srgbClr val="A3A3A3"/>
                      </a:solidFill>
                      <a:prstDash val="solid"/>
                      <a:round/>
                      <a:headEnd type="none" w="sm" len="sm"/>
                      <a:tailEnd type="none" w="sm" len="sm"/>
                    </a:lnR>
                    <a:lnT w="10575" cap="flat" cmpd="sng">
                      <a:solidFill>
                        <a:srgbClr val="A3A3A3"/>
                      </a:solidFill>
                      <a:prstDash val="solid"/>
                      <a:round/>
                      <a:headEnd type="none" w="sm" len="sm"/>
                      <a:tailEnd type="none" w="sm" len="sm"/>
                    </a:lnT>
                    <a:lnB w="10575" cap="flat" cmpd="sng">
                      <a:solidFill>
                        <a:srgbClr val="A3A3A3"/>
                      </a:solidFill>
                      <a:prstDash val="solid"/>
                      <a:round/>
                      <a:headEnd type="none" w="sm" len="sm"/>
                      <a:tailEnd type="none" w="sm" len="sm"/>
                    </a:lnB>
                  </a:tcPr>
                </a:tc>
                <a:extLst>
                  <a:ext uri="{0D108BD9-81ED-4DB2-BD59-A6C34878D82A}">
                    <a16:rowId xmlns:a16="http://schemas.microsoft.com/office/drawing/2014/main" val="10002"/>
                  </a:ext>
                </a:extLst>
              </a:tr>
              <a:tr h="476250">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RL.8.3</a:t>
                      </a:r>
                      <a:endParaRPr sz="1200">
                        <a:latin typeface="Calibri"/>
                        <a:ea typeface="Calibri"/>
                        <a:cs typeface="Calibri"/>
                        <a:sym typeface="Calibri"/>
                      </a:endParaRPr>
                    </a:p>
                  </a:txBody>
                  <a:tcPr marL="50800" marR="50800" marT="50800" marB="50800">
                    <a:lnL w="10575" cap="flat" cmpd="sng">
                      <a:solidFill>
                        <a:srgbClr val="A3A3A3"/>
                      </a:solidFill>
                      <a:prstDash val="solid"/>
                      <a:round/>
                      <a:headEnd type="none" w="sm" len="sm"/>
                      <a:tailEnd type="none" w="sm" len="sm"/>
                    </a:lnL>
                    <a:lnR w="10575" cap="flat" cmpd="sng">
                      <a:solidFill>
                        <a:srgbClr val="A3A3A3"/>
                      </a:solidFill>
                      <a:prstDash val="solid"/>
                      <a:round/>
                      <a:headEnd type="none" w="sm" len="sm"/>
                      <a:tailEnd type="none" w="sm" len="sm"/>
                    </a:lnR>
                    <a:lnT w="10575" cap="flat" cmpd="sng">
                      <a:solidFill>
                        <a:srgbClr val="A3A3A3"/>
                      </a:solidFill>
                      <a:prstDash val="solid"/>
                      <a:round/>
                      <a:headEnd type="none" w="sm" len="sm"/>
                      <a:tailEnd type="none" w="sm" len="sm"/>
                    </a:lnT>
                    <a:lnB w="10575" cap="flat" cmpd="sng">
                      <a:solidFill>
                        <a:srgbClr val="A3A3A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Analyze how particular lines of dialogue or incidents in a story or drama propel the action, reveal aspects of a character, or provoke a decision.</a:t>
                      </a:r>
                      <a:endParaRPr sz="1200">
                        <a:latin typeface="Calibri"/>
                        <a:ea typeface="Calibri"/>
                        <a:cs typeface="Calibri"/>
                        <a:sym typeface="Calibri"/>
                      </a:endParaRPr>
                    </a:p>
                  </a:txBody>
                  <a:tcPr marL="50800" marR="50800" marT="50800" marB="50800">
                    <a:lnL w="10575" cap="flat" cmpd="sng">
                      <a:solidFill>
                        <a:srgbClr val="A3A3A3"/>
                      </a:solidFill>
                      <a:prstDash val="solid"/>
                      <a:round/>
                      <a:headEnd type="none" w="sm" len="sm"/>
                      <a:tailEnd type="none" w="sm" len="sm"/>
                    </a:lnL>
                    <a:lnR w="10575" cap="flat" cmpd="sng">
                      <a:solidFill>
                        <a:srgbClr val="A3A3A3"/>
                      </a:solidFill>
                      <a:prstDash val="solid"/>
                      <a:round/>
                      <a:headEnd type="none" w="sm" len="sm"/>
                      <a:tailEnd type="none" w="sm" len="sm"/>
                    </a:lnR>
                    <a:lnT w="10575" cap="flat" cmpd="sng">
                      <a:solidFill>
                        <a:srgbClr val="A3A3A3"/>
                      </a:solidFill>
                      <a:prstDash val="solid"/>
                      <a:round/>
                      <a:headEnd type="none" w="sm" len="sm"/>
                      <a:tailEnd type="none" w="sm" len="sm"/>
                    </a:lnT>
                    <a:lnB w="10575" cap="flat" cmpd="sng">
                      <a:solidFill>
                        <a:srgbClr val="A3A3A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67%</a:t>
                      </a:r>
                      <a:endParaRPr sz="1200">
                        <a:latin typeface="Calibri"/>
                        <a:ea typeface="Calibri"/>
                        <a:cs typeface="Calibri"/>
                        <a:sym typeface="Calibri"/>
                      </a:endParaRPr>
                    </a:p>
                  </a:txBody>
                  <a:tcPr marL="50800" marR="50800" marT="50800" marB="50800">
                    <a:lnL w="10575" cap="flat" cmpd="sng">
                      <a:solidFill>
                        <a:srgbClr val="A3A3A3"/>
                      </a:solidFill>
                      <a:prstDash val="solid"/>
                      <a:round/>
                      <a:headEnd type="none" w="sm" len="sm"/>
                      <a:tailEnd type="none" w="sm" len="sm"/>
                    </a:lnL>
                    <a:lnR w="10575" cap="flat" cmpd="sng">
                      <a:solidFill>
                        <a:srgbClr val="A3A3A3"/>
                      </a:solidFill>
                      <a:prstDash val="solid"/>
                      <a:round/>
                      <a:headEnd type="none" w="sm" len="sm"/>
                      <a:tailEnd type="none" w="sm" len="sm"/>
                    </a:lnR>
                    <a:lnT w="10575" cap="flat" cmpd="sng">
                      <a:solidFill>
                        <a:srgbClr val="A3A3A3"/>
                      </a:solidFill>
                      <a:prstDash val="solid"/>
                      <a:round/>
                      <a:headEnd type="none" w="sm" len="sm"/>
                      <a:tailEnd type="none" w="sm" len="sm"/>
                    </a:lnT>
                    <a:lnB w="10575" cap="flat" cmpd="sng">
                      <a:solidFill>
                        <a:srgbClr val="A3A3A3"/>
                      </a:solidFill>
                      <a:prstDash val="solid"/>
                      <a:round/>
                      <a:headEnd type="none" w="sm" len="sm"/>
                      <a:tailEnd type="none" w="sm" len="sm"/>
                    </a:lnB>
                  </a:tcPr>
                </a:tc>
                <a:extLst>
                  <a:ext uri="{0D108BD9-81ED-4DB2-BD59-A6C34878D82A}">
                    <a16:rowId xmlns:a16="http://schemas.microsoft.com/office/drawing/2014/main" val="10003"/>
                  </a:ext>
                </a:extLst>
              </a:tr>
              <a:tr h="647700">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RL.8.4</a:t>
                      </a:r>
                      <a:endParaRPr sz="1200">
                        <a:latin typeface="Calibri"/>
                        <a:ea typeface="Calibri"/>
                        <a:cs typeface="Calibri"/>
                        <a:sym typeface="Calibri"/>
                      </a:endParaRPr>
                    </a:p>
                  </a:txBody>
                  <a:tcPr marL="50800" marR="50800" marT="50800" marB="50800">
                    <a:lnL w="10575" cap="flat" cmpd="sng">
                      <a:solidFill>
                        <a:srgbClr val="A3A3A3"/>
                      </a:solidFill>
                      <a:prstDash val="solid"/>
                      <a:round/>
                      <a:headEnd type="none" w="sm" len="sm"/>
                      <a:tailEnd type="none" w="sm" len="sm"/>
                    </a:lnL>
                    <a:lnR w="10575" cap="flat" cmpd="sng">
                      <a:solidFill>
                        <a:srgbClr val="A3A3A3"/>
                      </a:solidFill>
                      <a:prstDash val="solid"/>
                      <a:round/>
                      <a:headEnd type="none" w="sm" len="sm"/>
                      <a:tailEnd type="none" w="sm" len="sm"/>
                    </a:lnR>
                    <a:lnT w="10575" cap="flat" cmpd="sng">
                      <a:solidFill>
                        <a:srgbClr val="A3A3A3"/>
                      </a:solidFill>
                      <a:prstDash val="solid"/>
                      <a:round/>
                      <a:headEnd type="none" w="sm" len="sm"/>
                      <a:tailEnd type="none" w="sm" len="sm"/>
                    </a:lnT>
                    <a:lnB w="10575" cap="flat" cmpd="sng">
                      <a:solidFill>
                        <a:srgbClr val="A3A3A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Determine the meaning of words and phrases as they are used in a text, including figurative and connotative meanings; analyze the impact of specific word choices on meaning and tone, including analogies or allusions to other texts.</a:t>
                      </a:r>
                      <a:endParaRPr sz="1200">
                        <a:latin typeface="Calibri"/>
                        <a:ea typeface="Calibri"/>
                        <a:cs typeface="Calibri"/>
                        <a:sym typeface="Calibri"/>
                      </a:endParaRPr>
                    </a:p>
                  </a:txBody>
                  <a:tcPr marL="50800" marR="50800" marT="50800" marB="50800">
                    <a:lnL w="10575" cap="flat" cmpd="sng">
                      <a:solidFill>
                        <a:srgbClr val="A3A3A3"/>
                      </a:solidFill>
                      <a:prstDash val="solid"/>
                      <a:round/>
                      <a:headEnd type="none" w="sm" len="sm"/>
                      <a:tailEnd type="none" w="sm" len="sm"/>
                    </a:lnL>
                    <a:lnR w="10575" cap="flat" cmpd="sng">
                      <a:solidFill>
                        <a:srgbClr val="A3A3A3"/>
                      </a:solidFill>
                      <a:prstDash val="solid"/>
                      <a:round/>
                      <a:headEnd type="none" w="sm" len="sm"/>
                      <a:tailEnd type="none" w="sm" len="sm"/>
                    </a:lnR>
                    <a:lnT w="10575" cap="flat" cmpd="sng">
                      <a:solidFill>
                        <a:srgbClr val="A3A3A3"/>
                      </a:solidFill>
                      <a:prstDash val="solid"/>
                      <a:round/>
                      <a:headEnd type="none" w="sm" len="sm"/>
                      <a:tailEnd type="none" w="sm" len="sm"/>
                    </a:lnT>
                    <a:lnB w="10575" cap="flat" cmpd="sng">
                      <a:solidFill>
                        <a:srgbClr val="A3A3A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61%</a:t>
                      </a:r>
                      <a:endParaRPr sz="1200">
                        <a:latin typeface="Calibri"/>
                        <a:ea typeface="Calibri"/>
                        <a:cs typeface="Calibri"/>
                        <a:sym typeface="Calibri"/>
                      </a:endParaRPr>
                    </a:p>
                  </a:txBody>
                  <a:tcPr marL="50800" marR="50800" marT="50800" marB="50800">
                    <a:lnL w="10575" cap="flat" cmpd="sng">
                      <a:solidFill>
                        <a:srgbClr val="A3A3A3"/>
                      </a:solidFill>
                      <a:prstDash val="solid"/>
                      <a:round/>
                      <a:headEnd type="none" w="sm" len="sm"/>
                      <a:tailEnd type="none" w="sm" len="sm"/>
                    </a:lnL>
                    <a:lnR w="10575" cap="flat" cmpd="sng">
                      <a:solidFill>
                        <a:srgbClr val="A3A3A3"/>
                      </a:solidFill>
                      <a:prstDash val="solid"/>
                      <a:round/>
                      <a:headEnd type="none" w="sm" len="sm"/>
                      <a:tailEnd type="none" w="sm" len="sm"/>
                    </a:lnR>
                    <a:lnT w="10575" cap="flat" cmpd="sng">
                      <a:solidFill>
                        <a:srgbClr val="A3A3A3"/>
                      </a:solidFill>
                      <a:prstDash val="solid"/>
                      <a:round/>
                      <a:headEnd type="none" w="sm" len="sm"/>
                      <a:tailEnd type="none" w="sm" len="sm"/>
                    </a:lnT>
                    <a:lnB w="10575" cap="flat" cmpd="sng">
                      <a:solidFill>
                        <a:srgbClr val="A3A3A3"/>
                      </a:solidFill>
                      <a:prstDash val="solid"/>
                      <a:round/>
                      <a:headEnd type="none" w="sm" len="sm"/>
                      <a:tailEnd type="none" w="sm" len="sm"/>
                    </a:lnB>
                  </a:tcPr>
                </a:tc>
                <a:extLst>
                  <a:ext uri="{0D108BD9-81ED-4DB2-BD59-A6C34878D82A}">
                    <a16:rowId xmlns:a16="http://schemas.microsoft.com/office/drawing/2014/main" val="10004"/>
                  </a:ext>
                </a:extLst>
              </a:tr>
              <a:tr h="476250">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RL.8.6</a:t>
                      </a:r>
                      <a:endParaRPr sz="1200">
                        <a:latin typeface="Calibri"/>
                        <a:ea typeface="Calibri"/>
                        <a:cs typeface="Calibri"/>
                        <a:sym typeface="Calibri"/>
                      </a:endParaRPr>
                    </a:p>
                  </a:txBody>
                  <a:tcPr marL="50800" marR="50800" marT="50800" marB="50800">
                    <a:lnL w="10575" cap="flat" cmpd="sng">
                      <a:solidFill>
                        <a:srgbClr val="A3A3A3"/>
                      </a:solidFill>
                      <a:prstDash val="solid"/>
                      <a:round/>
                      <a:headEnd type="none" w="sm" len="sm"/>
                      <a:tailEnd type="none" w="sm" len="sm"/>
                    </a:lnL>
                    <a:lnR w="10575" cap="flat" cmpd="sng">
                      <a:solidFill>
                        <a:srgbClr val="A3A3A3"/>
                      </a:solidFill>
                      <a:prstDash val="solid"/>
                      <a:round/>
                      <a:headEnd type="none" w="sm" len="sm"/>
                      <a:tailEnd type="none" w="sm" len="sm"/>
                    </a:lnR>
                    <a:lnT w="10575" cap="flat" cmpd="sng">
                      <a:solidFill>
                        <a:srgbClr val="A3A3A3"/>
                      </a:solidFill>
                      <a:prstDash val="solid"/>
                      <a:round/>
                      <a:headEnd type="none" w="sm" len="sm"/>
                      <a:tailEnd type="none" w="sm" len="sm"/>
                    </a:lnT>
                    <a:lnB w="10575" cap="flat" cmpd="sng">
                      <a:solidFill>
                        <a:srgbClr val="A3A3A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Analyze how differences in the points of view of the characters and the audience or reader (e.g., created through the use of dramatic irony) create such effects as suspense or humor.</a:t>
                      </a:r>
                      <a:endParaRPr sz="1200">
                        <a:latin typeface="Calibri"/>
                        <a:ea typeface="Calibri"/>
                        <a:cs typeface="Calibri"/>
                        <a:sym typeface="Calibri"/>
                      </a:endParaRPr>
                    </a:p>
                  </a:txBody>
                  <a:tcPr marL="50800" marR="50800" marT="50800" marB="50800">
                    <a:lnL w="10575" cap="flat" cmpd="sng">
                      <a:solidFill>
                        <a:srgbClr val="A3A3A3"/>
                      </a:solidFill>
                      <a:prstDash val="solid"/>
                      <a:round/>
                      <a:headEnd type="none" w="sm" len="sm"/>
                      <a:tailEnd type="none" w="sm" len="sm"/>
                    </a:lnL>
                    <a:lnR w="10575" cap="flat" cmpd="sng">
                      <a:solidFill>
                        <a:srgbClr val="A3A3A3"/>
                      </a:solidFill>
                      <a:prstDash val="solid"/>
                      <a:round/>
                      <a:headEnd type="none" w="sm" len="sm"/>
                      <a:tailEnd type="none" w="sm" len="sm"/>
                    </a:lnR>
                    <a:lnT w="10575" cap="flat" cmpd="sng">
                      <a:solidFill>
                        <a:srgbClr val="A3A3A3"/>
                      </a:solidFill>
                      <a:prstDash val="solid"/>
                      <a:round/>
                      <a:headEnd type="none" w="sm" len="sm"/>
                      <a:tailEnd type="none" w="sm" len="sm"/>
                    </a:lnT>
                    <a:lnB w="10575" cap="flat" cmpd="sng">
                      <a:solidFill>
                        <a:srgbClr val="A3A3A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66%</a:t>
                      </a:r>
                      <a:endParaRPr sz="1200">
                        <a:latin typeface="Calibri"/>
                        <a:ea typeface="Calibri"/>
                        <a:cs typeface="Calibri"/>
                        <a:sym typeface="Calibri"/>
                      </a:endParaRPr>
                    </a:p>
                  </a:txBody>
                  <a:tcPr marL="50800" marR="50800" marT="50800" marB="50800">
                    <a:lnL w="10575" cap="flat" cmpd="sng">
                      <a:solidFill>
                        <a:srgbClr val="A3A3A3"/>
                      </a:solidFill>
                      <a:prstDash val="solid"/>
                      <a:round/>
                      <a:headEnd type="none" w="sm" len="sm"/>
                      <a:tailEnd type="none" w="sm" len="sm"/>
                    </a:lnL>
                    <a:lnR w="10575" cap="flat" cmpd="sng">
                      <a:solidFill>
                        <a:srgbClr val="A3A3A3"/>
                      </a:solidFill>
                      <a:prstDash val="solid"/>
                      <a:round/>
                      <a:headEnd type="none" w="sm" len="sm"/>
                      <a:tailEnd type="none" w="sm" len="sm"/>
                    </a:lnR>
                    <a:lnT w="10575" cap="flat" cmpd="sng">
                      <a:solidFill>
                        <a:srgbClr val="A3A3A3"/>
                      </a:solidFill>
                      <a:prstDash val="solid"/>
                      <a:round/>
                      <a:headEnd type="none" w="sm" len="sm"/>
                      <a:tailEnd type="none" w="sm" len="sm"/>
                    </a:lnT>
                    <a:lnB w="10575" cap="flat" cmpd="sng">
                      <a:solidFill>
                        <a:srgbClr val="A3A3A3"/>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5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Example: Results by standard</a:t>
            </a:r>
            <a:endParaRPr/>
          </a:p>
        </p:txBody>
      </p:sp>
      <p:sp>
        <p:nvSpPr>
          <p:cNvPr id="465" name="Google Shape;465;p55"/>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18</a:t>
            </a:fld>
            <a:endParaRPr/>
          </a:p>
        </p:txBody>
      </p:sp>
      <p:graphicFrame>
        <p:nvGraphicFramePr>
          <p:cNvPr id="466" name="Google Shape;466;p55"/>
          <p:cNvGraphicFramePr/>
          <p:nvPr/>
        </p:nvGraphicFramePr>
        <p:xfrm>
          <a:off x="293650" y="1150400"/>
          <a:ext cx="8559325" cy="3150582"/>
        </p:xfrm>
        <a:graphic>
          <a:graphicData uri="http://schemas.openxmlformats.org/drawingml/2006/table">
            <a:tbl>
              <a:tblPr>
                <a:noFill/>
                <a:tableStyleId>{CABCE046-FDE9-403D-B76D-F2F01EB5670F}</a:tableStyleId>
              </a:tblPr>
              <a:tblGrid>
                <a:gridCol w="837700">
                  <a:extLst>
                    <a:ext uri="{9D8B030D-6E8A-4147-A177-3AD203B41FA5}">
                      <a16:colId xmlns:a16="http://schemas.microsoft.com/office/drawing/2014/main" val="20000"/>
                    </a:ext>
                  </a:extLst>
                </a:gridCol>
                <a:gridCol w="6809275">
                  <a:extLst>
                    <a:ext uri="{9D8B030D-6E8A-4147-A177-3AD203B41FA5}">
                      <a16:colId xmlns:a16="http://schemas.microsoft.com/office/drawing/2014/main" val="20001"/>
                    </a:ext>
                  </a:extLst>
                </a:gridCol>
                <a:gridCol w="912350">
                  <a:extLst>
                    <a:ext uri="{9D8B030D-6E8A-4147-A177-3AD203B41FA5}">
                      <a16:colId xmlns:a16="http://schemas.microsoft.com/office/drawing/2014/main" val="20002"/>
                    </a:ext>
                  </a:extLst>
                </a:gridCol>
              </a:tblGrid>
              <a:tr h="341900">
                <a:tc>
                  <a:txBody>
                    <a:bodyPr/>
                    <a:lstStyle/>
                    <a:p>
                      <a:pPr marL="0" lvl="0" indent="0" algn="l" rtl="0">
                        <a:lnSpc>
                          <a:spcPct val="115000"/>
                        </a:lnSpc>
                        <a:spcBef>
                          <a:spcPts val="0"/>
                        </a:spcBef>
                        <a:spcAft>
                          <a:spcPts val="0"/>
                        </a:spcAft>
                        <a:buNone/>
                      </a:pPr>
                      <a:r>
                        <a:rPr lang="en" sz="1200" b="1">
                          <a:latin typeface="Calibri"/>
                          <a:ea typeface="Calibri"/>
                          <a:cs typeface="Calibri"/>
                          <a:sym typeface="Calibri"/>
                        </a:rPr>
                        <a:t>Standard</a:t>
                      </a:r>
                      <a:endParaRPr sz="1200" b="1">
                        <a:latin typeface="Calibri"/>
                        <a:ea typeface="Calibri"/>
                        <a:cs typeface="Calibri"/>
                        <a:sym typeface="Calibri"/>
                      </a:endParaRPr>
                    </a:p>
                  </a:txBody>
                  <a:tcPr marL="50800" marR="50800" marT="50800" marB="50800">
                    <a:lnL w="10575" cap="flat" cmpd="sng">
                      <a:solidFill>
                        <a:srgbClr val="A3A3A3"/>
                      </a:solidFill>
                      <a:prstDash val="solid"/>
                      <a:round/>
                      <a:headEnd type="none" w="sm" len="sm"/>
                      <a:tailEnd type="none" w="sm" len="sm"/>
                    </a:lnL>
                    <a:lnR w="10575" cap="flat" cmpd="sng">
                      <a:solidFill>
                        <a:srgbClr val="A3A3A3"/>
                      </a:solidFill>
                      <a:prstDash val="solid"/>
                      <a:round/>
                      <a:headEnd type="none" w="sm" len="sm"/>
                      <a:tailEnd type="none" w="sm" len="sm"/>
                    </a:lnR>
                    <a:lnT w="10575" cap="flat" cmpd="sng">
                      <a:solidFill>
                        <a:srgbClr val="A3A3A3"/>
                      </a:solidFill>
                      <a:prstDash val="solid"/>
                      <a:round/>
                      <a:headEnd type="none" w="sm" len="sm"/>
                      <a:tailEnd type="none" w="sm" len="sm"/>
                    </a:lnT>
                    <a:lnB w="10575" cap="flat" cmpd="sng">
                      <a:solidFill>
                        <a:srgbClr val="A3A3A3"/>
                      </a:solidFill>
                      <a:prstDash val="solid"/>
                      <a:round/>
                      <a:headEnd type="none" w="sm" len="sm"/>
                      <a:tailEnd type="none" w="sm" len="sm"/>
                    </a:lnB>
                    <a:solidFill>
                      <a:srgbClr val="E5E0EC"/>
                    </a:solidFill>
                  </a:tcPr>
                </a:tc>
                <a:tc>
                  <a:txBody>
                    <a:bodyPr/>
                    <a:lstStyle/>
                    <a:p>
                      <a:pPr marL="0" lvl="0" indent="0" algn="l" rtl="0">
                        <a:lnSpc>
                          <a:spcPct val="115000"/>
                        </a:lnSpc>
                        <a:spcBef>
                          <a:spcPts val="0"/>
                        </a:spcBef>
                        <a:spcAft>
                          <a:spcPts val="0"/>
                        </a:spcAft>
                        <a:buNone/>
                      </a:pPr>
                      <a:r>
                        <a:rPr lang="en" sz="1200" b="1">
                          <a:latin typeface="Calibri"/>
                          <a:ea typeface="Calibri"/>
                          <a:cs typeface="Calibri"/>
                          <a:sym typeface="Calibri"/>
                        </a:rPr>
                        <a:t>Standard Description</a:t>
                      </a:r>
                      <a:endParaRPr sz="1200" b="1">
                        <a:latin typeface="Calibri"/>
                        <a:ea typeface="Calibri"/>
                        <a:cs typeface="Calibri"/>
                        <a:sym typeface="Calibri"/>
                      </a:endParaRPr>
                    </a:p>
                  </a:txBody>
                  <a:tcPr marL="50800" marR="50800" marT="50800" marB="50800">
                    <a:lnL w="10575" cap="flat" cmpd="sng">
                      <a:solidFill>
                        <a:srgbClr val="A3A3A3"/>
                      </a:solidFill>
                      <a:prstDash val="solid"/>
                      <a:round/>
                      <a:headEnd type="none" w="sm" len="sm"/>
                      <a:tailEnd type="none" w="sm" len="sm"/>
                    </a:lnL>
                    <a:lnR w="10575" cap="flat" cmpd="sng">
                      <a:solidFill>
                        <a:srgbClr val="A3A3A3"/>
                      </a:solidFill>
                      <a:prstDash val="solid"/>
                      <a:round/>
                      <a:headEnd type="none" w="sm" len="sm"/>
                      <a:tailEnd type="none" w="sm" len="sm"/>
                    </a:lnR>
                    <a:lnT w="10575" cap="flat" cmpd="sng">
                      <a:solidFill>
                        <a:srgbClr val="A3A3A3"/>
                      </a:solidFill>
                      <a:prstDash val="solid"/>
                      <a:round/>
                      <a:headEnd type="none" w="sm" len="sm"/>
                      <a:tailEnd type="none" w="sm" len="sm"/>
                    </a:lnT>
                    <a:lnB w="10575" cap="flat" cmpd="sng">
                      <a:solidFill>
                        <a:srgbClr val="A3A3A3"/>
                      </a:solidFill>
                      <a:prstDash val="solid"/>
                      <a:round/>
                      <a:headEnd type="none" w="sm" len="sm"/>
                      <a:tailEnd type="none" w="sm" len="sm"/>
                    </a:lnB>
                    <a:solidFill>
                      <a:srgbClr val="E5E0EC"/>
                    </a:solidFill>
                  </a:tcPr>
                </a:tc>
                <a:tc>
                  <a:txBody>
                    <a:bodyPr/>
                    <a:lstStyle/>
                    <a:p>
                      <a:pPr marL="0" lvl="0" indent="0" algn="l" rtl="0">
                        <a:lnSpc>
                          <a:spcPct val="115000"/>
                        </a:lnSpc>
                        <a:spcBef>
                          <a:spcPts val="0"/>
                        </a:spcBef>
                        <a:spcAft>
                          <a:spcPts val="0"/>
                        </a:spcAft>
                        <a:buNone/>
                      </a:pPr>
                      <a:r>
                        <a:rPr lang="en" sz="1200" b="1">
                          <a:latin typeface="Calibri"/>
                          <a:ea typeface="Calibri"/>
                          <a:cs typeface="Calibri"/>
                          <a:sym typeface="Calibri"/>
                        </a:rPr>
                        <a:t>Avg. Score</a:t>
                      </a:r>
                      <a:endParaRPr sz="1200" b="1">
                        <a:latin typeface="Calibri"/>
                        <a:ea typeface="Calibri"/>
                        <a:cs typeface="Calibri"/>
                        <a:sym typeface="Calibri"/>
                      </a:endParaRPr>
                    </a:p>
                  </a:txBody>
                  <a:tcPr marL="50800" marR="50800" marT="50800" marB="50800">
                    <a:lnL w="10575" cap="flat" cmpd="sng">
                      <a:solidFill>
                        <a:srgbClr val="A3A3A3"/>
                      </a:solidFill>
                      <a:prstDash val="solid"/>
                      <a:round/>
                      <a:headEnd type="none" w="sm" len="sm"/>
                      <a:tailEnd type="none" w="sm" len="sm"/>
                    </a:lnL>
                    <a:lnR w="10575" cap="flat" cmpd="sng">
                      <a:solidFill>
                        <a:srgbClr val="A3A3A3"/>
                      </a:solidFill>
                      <a:prstDash val="solid"/>
                      <a:round/>
                      <a:headEnd type="none" w="sm" len="sm"/>
                      <a:tailEnd type="none" w="sm" len="sm"/>
                    </a:lnR>
                    <a:lnT w="10575" cap="flat" cmpd="sng">
                      <a:solidFill>
                        <a:srgbClr val="A3A3A3"/>
                      </a:solidFill>
                      <a:prstDash val="solid"/>
                      <a:round/>
                      <a:headEnd type="none" w="sm" len="sm"/>
                      <a:tailEnd type="none" w="sm" len="sm"/>
                    </a:lnT>
                    <a:lnB w="10575" cap="flat" cmpd="sng">
                      <a:solidFill>
                        <a:srgbClr val="A3A3A3"/>
                      </a:solidFill>
                      <a:prstDash val="solid"/>
                      <a:round/>
                      <a:headEnd type="none" w="sm" len="sm"/>
                      <a:tailEnd type="none" w="sm" len="sm"/>
                    </a:lnB>
                    <a:solidFill>
                      <a:srgbClr val="E5E0EC"/>
                    </a:solidFill>
                  </a:tcPr>
                </a:tc>
                <a:extLst>
                  <a:ext uri="{0D108BD9-81ED-4DB2-BD59-A6C34878D82A}">
                    <a16:rowId xmlns:a16="http://schemas.microsoft.com/office/drawing/2014/main" val="10000"/>
                  </a:ext>
                </a:extLst>
              </a:tr>
              <a:tr h="476250">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RL.8.1</a:t>
                      </a:r>
                      <a:endParaRPr sz="1200">
                        <a:latin typeface="Calibri"/>
                        <a:ea typeface="Calibri"/>
                        <a:cs typeface="Calibri"/>
                        <a:sym typeface="Calibri"/>
                      </a:endParaRPr>
                    </a:p>
                  </a:txBody>
                  <a:tcPr marL="50800" marR="50800" marT="50800" marB="50800">
                    <a:lnL w="10575" cap="flat" cmpd="sng">
                      <a:solidFill>
                        <a:srgbClr val="A3A3A3"/>
                      </a:solidFill>
                      <a:prstDash val="solid"/>
                      <a:round/>
                      <a:headEnd type="none" w="sm" len="sm"/>
                      <a:tailEnd type="none" w="sm" len="sm"/>
                    </a:lnL>
                    <a:lnR w="10575" cap="flat" cmpd="sng">
                      <a:solidFill>
                        <a:srgbClr val="A3A3A3"/>
                      </a:solidFill>
                      <a:prstDash val="solid"/>
                      <a:round/>
                      <a:headEnd type="none" w="sm" len="sm"/>
                      <a:tailEnd type="none" w="sm" len="sm"/>
                    </a:lnR>
                    <a:lnT w="10575" cap="flat" cmpd="sng">
                      <a:solidFill>
                        <a:srgbClr val="A3A3A3"/>
                      </a:solidFill>
                      <a:prstDash val="solid"/>
                      <a:round/>
                      <a:headEnd type="none" w="sm" len="sm"/>
                      <a:tailEnd type="none" w="sm" len="sm"/>
                    </a:lnT>
                    <a:lnB w="10575" cap="flat" cmpd="sng">
                      <a:solidFill>
                        <a:srgbClr val="A3A3A3"/>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Cite the textual evidence that most strongly supports an analysis of what the text says explicitly as well as inferences drawn from the text</a:t>
                      </a:r>
                      <a:endParaRPr sz="1200">
                        <a:latin typeface="Calibri"/>
                        <a:ea typeface="Calibri"/>
                        <a:cs typeface="Calibri"/>
                        <a:sym typeface="Calibri"/>
                      </a:endParaRPr>
                    </a:p>
                  </a:txBody>
                  <a:tcPr marL="50800" marR="50800" marT="50800" marB="50800">
                    <a:lnL w="10575" cap="flat" cmpd="sng">
                      <a:solidFill>
                        <a:srgbClr val="A3A3A3"/>
                      </a:solidFill>
                      <a:prstDash val="solid"/>
                      <a:round/>
                      <a:headEnd type="none" w="sm" len="sm"/>
                      <a:tailEnd type="none" w="sm" len="sm"/>
                    </a:lnL>
                    <a:lnR w="10575" cap="flat" cmpd="sng">
                      <a:solidFill>
                        <a:srgbClr val="A3A3A3"/>
                      </a:solidFill>
                      <a:prstDash val="solid"/>
                      <a:round/>
                      <a:headEnd type="none" w="sm" len="sm"/>
                      <a:tailEnd type="none" w="sm" len="sm"/>
                    </a:lnR>
                    <a:lnT w="10575" cap="flat" cmpd="sng">
                      <a:solidFill>
                        <a:srgbClr val="A3A3A3"/>
                      </a:solidFill>
                      <a:prstDash val="solid"/>
                      <a:round/>
                      <a:headEnd type="none" w="sm" len="sm"/>
                      <a:tailEnd type="none" w="sm" len="sm"/>
                    </a:lnT>
                    <a:lnB w="10575" cap="flat" cmpd="sng">
                      <a:solidFill>
                        <a:srgbClr val="A3A3A3"/>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69%</a:t>
                      </a:r>
                      <a:endParaRPr sz="1200">
                        <a:latin typeface="Calibri"/>
                        <a:ea typeface="Calibri"/>
                        <a:cs typeface="Calibri"/>
                        <a:sym typeface="Calibri"/>
                      </a:endParaRPr>
                    </a:p>
                  </a:txBody>
                  <a:tcPr marL="50800" marR="50800" marT="50800" marB="50800">
                    <a:lnL w="10575" cap="flat" cmpd="sng">
                      <a:solidFill>
                        <a:srgbClr val="A3A3A3"/>
                      </a:solidFill>
                      <a:prstDash val="solid"/>
                      <a:round/>
                      <a:headEnd type="none" w="sm" len="sm"/>
                      <a:tailEnd type="none" w="sm" len="sm"/>
                    </a:lnL>
                    <a:lnR w="10575" cap="flat" cmpd="sng">
                      <a:solidFill>
                        <a:srgbClr val="A3A3A3"/>
                      </a:solidFill>
                      <a:prstDash val="solid"/>
                      <a:round/>
                      <a:headEnd type="none" w="sm" len="sm"/>
                      <a:tailEnd type="none" w="sm" len="sm"/>
                    </a:lnR>
                    <a:lnT w="10575" cap="flat" cmpd="sng">
                      <a:solidFill>
                        <a:srgbClr val="A3A3A3"/>
                      </a:solidFill>
                      <a:prstDash val="solid"/>
                      <a:round/>
                      <a:headEnd type="none" w="sm" len="sm"/>
                      <a:tailEnd type="none" w="sm" len="sm"/>
                    </a:lnT>
                    <a:lnB w="10575" cap="flat" cmpd="sng">
                      <a:solidFill>
                        <a:srgbClr val="A3A3A3"/>
                      </a:solidFill>
                      <a:prstDash val="solid"/>
                      <a:round/>
                      <a:headEnd type="none" w="sm" len="sm"/>
                      <a:tailEnd type="none" w="sm" len="sm"/>
                    </a:lnB>
                    <a:solidFill>
                      <a:srgbClr val="FFF2CC"/>
                    </a:solidFill>
                  </a:tcPr>
                </a:tc>
                <a:extLst>
                  <a:ext uri="{0D108BD9-81ED-4DB2-BD59-A6C34878D82A}">
                    <a16:rowId xmlns:a16="http://schemas.microsoft.com/office/drawing/2014/main" val="10001"/>
                  </a:ext>
                </a:extLst>
              </a:tr>
              <a:tr h="558750">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RL.8.2</a:t>
                      </a:r>
                      <a:endParaRPr sz="1200">
                        <a:latin typeface="Calibri"/>
                        <a:ea typeface="Calibri"/>
                        <a:cs typeface="Calibri"/>
                        <a:sym typeface="Calibri"/>
                      </a:endParaRPr>
                    </a:p>
                  </a:txBody>
                  <a:tcPr marL="50800" marR="50800" marT="50800" marB="50800">
                    <a:lnL w="10575" cap="flat" cmpd="sng">
                      <a:solidFill>
                        <a:srgbClr val="A3A3A3"/>
                      </a:solidFill>
                      <a:prstDash val="solid"/>
                      <a:round/>
                      <a:headEnd type="none" w="sm" len="sm"/>
                      <a:tailEnd type="none" w="sm" len="sm"/>
                    </a:lnL>
                    <a:lnR w="10575" cap="flat" cmpd="sng">
                      <a:solidFill>
                        <a:srgbClr val="A3A3A3"/>
                      </a:solidFill>
                      <a:prstDash val="solid"/>
                      <a:round/>
                      <a:headEnd type="none" w="sm" len="sm"/>
                      <a:tailEnd type="none" w="sm" len="sm"/>
                    </a:lnR>
                    <a:lnT w="10575" cap="flat" cmpd="sng">
                      <a:solidFill>
                        <a:srgbClr val="A3A3A3"/>
                      </a:solidFill>
                      <a:prstDash val="solid"/>
                      <a:round/>
                      <a:headEnd type="none" w="sm" len="sm"/>
                      <a:tailEnd type="none" w="sm" len="sm"/>
                    </a:lnT>
                    <a:lnB w="10575" cap="flat" cmpd="sng">
                      <a:solidFill>
                        <a:srgbClr val="A3A3A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Determine a theme or central idea of a text and analyze its development over the course of the text, including its relationship to the characters, setting, and plot; provide an objective summary of the text.</a:t>
                      </a:r>
                      <a:endParaRPr sz="1200">
                        <a:latin typeface="Calibri"/>
                        <a:ea typeface="Calibri"/>
                        <a:cs typeface="Calibri"/>
                        <a:sym typeface="Calibri"/>
                      </a:endParaRPr>
                    </a:p>
                  </a:txBody>
                  <a:tcPr marL="50800" marR="50800" marT="50800" marB="50800">
                    <a:lnL w="10575" cap="flat" cmpd="sng">
                      <a:solidFill>
                        <a:srgbClr val="A3A3A3"/>
                      </a:solidFill>
                      <a:prstDash val="solid"/>
                      <a:round/>
                      <a:headEnd type="none" w="sm" len="sm"/>
                      <a:tailEnd type="none" w="sm" len="sm"/>
                    </a:lnL>
                    <a:lnR w="10575" cap="flat" cmpd="sng">
                      <a:solidFill>
                        <a:srgbClr val="A3A3A3"/>
                      </a:solidFill>
                      <a:prstDash val="solid"/>
                      <a:round/>
                      <a:headEnd type="none" w="sm" len="sm"/>
                      <a:tailEnd type="none" w="sm" len="sm"/>
                    </a:lnR>
                    <a:lnT w="10575" cap="flat" cmpd="sng">
                      <a:solidFill>
                        <a:srgbClr val="A3A3A3"/>
                      </a:solidFill>
                      <a:prstDash val="solid"/>
                      <a:round/>
                      <a:headEnd type="none" w="sm" len="sm"/>
                      <a:tailEnd type="none" w="sm" len="sm"/>
                    </a:lnT>
                    <a:lnB w="10575" cap="flat" cmpd="sng">
                      <a:solidFill>
                        <a:srgbClr val="A3A3A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82%</a:t>
                      </a:r>
                      <a:endParaRPr sz="1200">
                        <a:latin typeface="Calibri"/>
                        <a:ea typeface="Calibri"/>
                        <a:cs typeface="Calibri"/>
                        <a:sym typeface="Calibri"/>
                      </a:endParaRPr>
                    </a:p>
                  </a:txBody>
                  <a:tcPr marL="50800" marR="50800" marT="50800" marB="50800">
                    <a:lnL w="10575" cap="flat" cmpd="sng">
                      <a:solidFill>
                        <a:srgbClr val="A3A3A3"/>
                      </a:solidFill>
                      <a:prstDash val="solid"/>
                      <a:round/>
                      <a:headEnd type="none" w="sm" len="sm"/>
                      <a:tailEnd type="none" w="sm" len="sm"/>
                    </a:lnL>
                    <a:lnR w="10575" cap="flat" cmpd="sng">
                      <a:solidFill>
                        <a:srgbClr val="A3A3A3"/>
                      </a:solidFill>
                      <a:prstDash val="solid"/>
                      <a:round/>
                      <a:headEnd type="none" w="sm" len="sm"/>
                      <a:tailEnd type="none" w="sm" len="sm"/>
                    </a:lnR>
                    <a:lnT w="10575" cap="flat" cmpd="sng">
                      <a:solidFill>
                        <a:srgbClr val="A3A3A3"/>
                      </a:solidFill>
                      <a:prstDash val="solid"/>
                      <a:round/>
                      <a:headEnd type="none" w="sm" len="sm"/>
                      <a:tailEnd type="none" w="sm" len="sm"/>
                    </a:lnT>
                    <a:lnB w="10575" cap="flat" cmpd="sng">
                      <a:solidFill>
                        <a:srgbClr val="A3A3A3"/>
                      </a:solidFill>
                      <a:prstDash val="solid"/>
                      <a:round/>
                      <a:headEnd type="none" w="sm" len="sm"/>
                      <a:tailEnd type="none" w="sm" len="sm"/>
                    </a:lnB>
                  </a:tcPr>
                </a:tc>
                <a:extLst>
                  <a:ext uri="{0D108BD9-81ED-4DB2-BD59-A6C34878D82A}">
                    <a16:rowId xmlns:a16="http://schemas.microsoft.com/office/drawing/2014/main" val="10002"/>
                  </a:ext>
                </a:extLst>
              </a:tr>
              <a:tr h="476250">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RL.8.3</a:t>
                      </a:r>
                      <a:endParaRPr sz="1200">
                        <a:latin typeface="Calibri"/>
                        <a:ea typeface="Calibri"/>
                        <a:cs typeface="Calibri"/>
                        <a:sym typeface="Calibri"/>
                      </a:endParaRPr>
                    </a:p>
                  </a:txBody>
                  <a:tcPr marL="50800" marR="50800" marT="50800" marB="50800">
                    <a:lnL w="10575" cap="flat" cmpd="sng">
                      <a:solidFill>
                        <a:srgbClr val="A3A3A3"/>
                      </a:solidFill>
                      <a:prstDash val="solid"/>
                      <a:round/>
                      <a:headEnd type="none" w="sm" len="sm"/>
                      <a:tailEnd type="none" w="sm" len="sm"/>
                    </a:lnL>
                    <a:lnR w="10575" cap="flat" cmpd="sng">
                      <a:solidFill>
                        <a:srgbClr val="A3A3A3"/>
                      </a:solidFill>
                      <a:prstDash val="solid"/>
                      <a:round/>
                      <a:headEnd type="none" w="sm" len="sm"/>
                      <a:tailEnd type="none" w="sm" len="sm"/>
                    </a:lnR>
                    <a:lnT w="10575" cap="flat" cmpd="sng">
                      <a:solidFill>
                        <a:srgbClr val="A3A3A3"/>
                      </a:solidFill>
                      <a:prstDash val="solid"/>
                      <a:round/>
                      <a:headEnd type="none" w="sm" len="sm"/>
                      <a:tailEnd type="none" w="sm" len="sm"/>
                    </a:lnT>
                    <a:lnB w="10575" cap="flat" cmpd="sng">
                      <a:solidFill>
                        <a:srgbClr val="A3A3A3"/>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Analyze how particular lines of dialogue or incidents in a story or drama propel the action, reveal aspects of a character, or provoke a decision.</a:t>
                      </a:r>
                      <a:endParaRPr sz="1200">
                        <a:latin typeface="Calibri"/>
                        <a:ea typeface="Calibri"/>
                        <a:cs typeface="Calibri"/>
                        <a:sym typeface="Calibri"/>
                      </a:endParaRPr>
                    </a:p>
                  </a:txBody>
                  <a:tcPr marL="50800" marR="50800" marT="50800" marB="50800">
                    <a:lnL w="10575" cap="flat" cmpd="sng">
                      <a:solidFill>
                        <a:srgbClr val="A3A3A3"/>
                      </a:solidFill>
                      <a:prstDash val="solid"/>
                      <a:round/>
                      <a:headEnd type="none" w="sm" len="sm"/>
                      <a:tailEnd type="none" w="sm" len="sm"/>
                    </a:lnL>
                    <a:lnR w="10575" cap="flat" cmpd="sng">
                      <a:solidFill>
                        <a:srgbClr val="A3A3A3"/>
                      </a:solidFill>
                      <a:prstDash val="solid"/>
                      <a:round/>
                      <a:headEnd type="none" w="sm" len="sm"/>
                      <a:tailEnd type="none" w="sm" len="sm"/>
                    </a:lnR>
                    <a:lnT w="10575" cap="flat" cmpd="sng">
                      <a:solidFill>
                        <a:srgbClr val="A3A3A3"/>
                      </a:solidFill>
                      <a:prstDash val="solid"/>
                      <a:round/>
                      <a:headEnd type="none" w="sm" len="sm"/>
                      <a:tailEnd type="none" w="sm" len="sm"/>
                    </a:lnT>
                    <a:lnB w="10575" cap="flat" cmpd="sng">
                      <a:solidFill>
                        <a:srgbClr val="A3A3A3"/>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67%</a:t>
                      </a:r>
                      <a:endParaRPr sz="1200">
                        <a:latin typeface="Calibri"/>
                        <a:ea typeface="Calibri"/>
                        <a:cs typeface="Calibri"/>
                        <a:sym typeface="Calibri"/>
                      </a:endParaRPr>
                    </a:p>
                  </a:txBody>
                  <a:tcPr marL="50800" marR="50800" marT="50800" marB="50800">
                    <a:lnL w="10575" cap="flat" cmpd="sng">
                      <a:solidFill>
                        <a:srgbClr val="A3A3A3"/>
                      </a:solidFill>
                      <a:prstDash val="solid"/>
                      <a:round/>
                      <a:headEnd type="none" w="sm" len="sm"/>
                      <a:tailEnd type="none" w="sm" len="sm"/>
                    </a:lnL>
                    <a:lnR w="10575" cap="flat" cmpd="sng">
                      <a:solidFill>
                        <a:srgbClr val="A3A3A3"/>
                      </a:solidFill>
                      <a:prstDash val="solid"/>
                      <a:round/>
                      <a:headEnd type="none" w="sm" len="sm"/>
                      <a:tailEnd type="none" w="sm" len="sm"/>
                    </a:lnR>
                    <a:lnT w="10575" cap="flat" cmpd="sng">
                      <a:solidFill>
                        <a:srgbClr val="A3A3A3"/>
                      </a:solidFill>
                      <a:prstDash val="solid"/>
                      <a:round/>
                      <a:headEnd type="none" w="sm" len="sm"/>
                      <a:tailEnd type="none" w="sm" len="sm"/>
                    </a:lnT>
                    <a:lnB w="10575" cap="flat" cmpd="sng">
                      <a:solidFill>
                        <a:srgbClr val="A3A3A3"/>
                      </a:solidFill>
                      <a:prstDash val="solid"/>
                      <a:round/>
                      <a:headEnd type="none" w="sm" len="sm"/>
                      <a:tailEnd type="none" w="sm" len="sm"/>
                    </a:lnB>
                    <a:solidFill>
                      <a:srgbClr val="FFF2CC"/>
                    </a:solidFill>
                  </a:tcPr>
                </a:tc>
                <a:extLst>
                  <a:ext uri="{0D108BD9-81ED-4DB2-BD59-A6C34878D82A}">
                    <a16:rowId xmlns:a16="http://schemas.microsoft.com/office/drawing/2014/main" val="10003"/>
                  </a:ext>
                </a:extLst>
              </a:tr>
              <a:tr h="647700">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RL.8.4</a:t>
                      </a:r>
                      <a:endParaRPr sz="1200">
                        <a:latin typeface="Calibri"/>
                        <a:ea typeface="Calibri"/>
                        <a:cs typeface="Calibri"/>
                        <a:sym typeface="Calibri"/>
                      </a:endParaRPr>
                    </a:p>
                  </a:txBody>
                  <a:tcPr marL="50800" marR="50800" marT="50800" marB="50800">
                    <a:lnL w="10575" cap="flat" cmpd="sng">
                      <a:solidFill>
                        <a:srgbClr val="A3A3A3"/>
                      </a:solidFill>
                      <a:prstDash val="solid"/>
                      <a:round/>
                      <a:headEnd type="none" w="sm" len="sm"/>
                      <a:tailEnd type="none" w="sm" len="sm"/>
                    </a:lnL>
                    <a:lnR w="10575" cap="flat" cmpd="sng">
                      <a:solidFill>
                        <a:srgbClr val="A3A3A3"/>
                      </a:solidFill>
                      <a:prstDash val="solid"/>
                      <a:round/>
                      <a:headEnd type="none" w="sm" len="sm"/>
                      <a:tailEnd type="none" w="sm" len="sm"/>
                    </a:lnR>
                    <a:lnT w="10575" cap="flat" cmpd="sng">
                      <a:solidFill>
                        <a:srgbClr val="A3A3A3"/>
                      </a:solidFill>
                      <a:prstDash val="solid"/>
                      <a:round/>
                      <a:headEnd type="none" w="sm" len="sm"/>
                      <a:tailEnd type="none" w="sm" len="sm"/>
                    </a:lnT>
                    <a:lnB w="10575" cap="flat" cmpd="sng">
                      <a:solidFill>
                        <a:srgbClr val="A3A3A3"/>
                      </a:solidFill>
                      <a:prstDash val="solid"/>
                      <a:round/>
                      <a:headEnd type="none" w="sm" len="sm"/>
                      <a:tailEnd type="none" w="sm" len="sm"/>
                    </a:lnB>
                    <a:solidFill>
                      <a:srgbClr val="FCE5CD"/>
                    </a:solidFill>
                  </a:tcPr>
                </a:tc>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Determine the meaning of words and phrases as they are used in a text, including figurative and connotative meanings; analyze the impact of specific word choices on meaning and tone, including analogies or allusions to other texts.</a:t>
                      </a:r>
                      <a:endParaRPr sz="1200">
                        <a:latin typeface="Calibri"/>
                        <a:ea typeface="Calibri"/>
                        <a:cs typeface="Calibri"/>
                        <a:sym typeface="Calibri"/>
                      </a:endParaRPr>
                    </a:p>
                  </a:txBody>
                  <a:tcPr marL="50800" marR="50800" marT="50800" marB="50800">
                    <a:lnL w="10575" cap="flat" cmpd="sng">
                      <a:solidFill>
                        <a:srgbClr val="A3A3A3"/>
                      </a:solidFill>
                      <a:prstDash val="solid"/>
                      <a:round/>
                      <a:headEnd type="none" w="sm" len="sm"/>
                      <a:tailEnd type="none" w="sm" len="sm"/>
                    </a:lnL>
                    <a:lnR w="10575" cap="flat" cmpd="sng">
                      <a:solidFill>
                        <a:srgbClr val="A3A3A3"/>
                      </a:solidFill>
                      <a:prstDash val="solid"/>
                      <a:round/>
                      <a:headEnd type="none" w="sm" len="sm"/>
                      <a:tailEnd type="none" w="sm" len="sm"/>
                    </a:lnR>
                    <a:lnT w="10575" cap="flat" cmpd="sng">
                      <a:solidFill>
                        <a:srgbClr val="A3A3A3"/>
                      </a:solidFill>
                      <a:prstDash val="solid"/>
                      <a:round/>
                      <a:headEnd type="none" w="sm" len="sm"/>
                      <a:tailEnd type="none" w="sm" len="sm"/>
                    </a:lnT>
                    <a:lnB w="10575" cap="flat" cmpd="sng">
                      <a:solidFill>
                        <a:srgbClr val="A3A3A3"/>
                      </a:solidFill>
                      <a:prstDash val="solid"/>
                      <a:round/>
                      <a:headEnd type="none" w="sm" len="sm"/>
                      <a:tailEnd type="none" w="sm" len="sm"/>
                    </a:lnB>
                    <a:solidFill>
                      <a:srgbClr val="FCE5CD"/>
                    </a:solidFill>
                  </a:tcPr>
                </a:tc>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61%</a:t>
                      </a:r>
                      <a:endParaRPr sz="1200">
                        <a:latin typeface="Calibri"/>
                        <a:ea typeface="Calibri"/>
                        <a:cs typeface="Calibri"/>
                        <a:sym typeface="Calibri"/>
                      </a:endParaRPr>
                    </a:p>
                  </a:txBody>
                  <a:tcPr marL="50800" marR="50800" marT="50800" marB="50800">
                    <a:lnL w="10575" cap="flat" cmpd="sng">
                      <a:solidFill>
                        <a:srgbClr val="A3A3A3"/>
                      </a:solidFill>
                      <a:prstDash val="solid"/>
                      <a:round/>
                      <a:headEnd type="none" w="sm" len="sm"/>
                      <a:tailEnd type="none" w="sm" len="sm"/>
                    </a:lnL>
                    <a:lnR w="10575" cap="flat" cmpd="sng">
                      <a:solidFill>
                        <a:srgbClr val="A3A3A3"/>
                      </a:solidFill>
                      <a:prstDash val="solid"/>
                      <a:round/>
                      <a:headEnd type="none" w="sm" len="sm"/>
                      <a:tailEnd type="none" w="sm" len="sm"/>
                    </a:lnR>
                    <a:lnT w="10575" cap="flat" cmpd="sng">
                      <a:solidFill>
                        <a:srgbClr val="A3A3A3"/>
                      </a:solidFill>
                      <a:prstDash val="solid"/>
                      <a:round/>
                      <a:headEnd type="none" w="sm" len="sm"/>
                      <a:tailEnd type="none" w="sm" len="sm"/>
                    </a:lnT>
                    <a:lnB w="10575" cap="flat" cmpd="sng">
                      <a:solidFill>
                        <a:srgbClr val="A3A3A3"/>
                      </a:solidFill>
                      <a:prstDash val="solid"/>
                      <a:round/>
                      <a:headEnd type="none" w="sm" len="sm"/>
                      <a:tailEnd type="none" w="sm" len="sm"/>
                    </a:lnB>
                    <a:solidFill>
                      <a:srgbClr val="FCE5CD"/>
                    </a:solidFill>
                  </a:tcPr>
                </a:tc>
                <a:extLst>
                  <a:ext uri="{0D108BD9-81ED-4DB2-BD59-A6C34878D82A}">
                    <a16:rowId xmlns:a16="http://schemas.microsoft.com/office/drawing/2014/main" val="10004"/>
                  </a:ext>
                </a:extLst>
              </a:tr>
              <a:tr h="476250">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RL.8.6</a:t>
                      </a:r>
                      <a:endParaRPr sz="1200">
                        <a:latin typeface="Calibri"/>
                        <a:ea typeface="Calibri"/>
                        <a:cs typeface="Calibri"/>
                        <a:sym typeface="Calibri"/>
                      </a:endParaRPr>
                    </a:p>
                  </a:txBody>
                  <a:tcPr marL="50800" marR="50800" marT="50800" marB="50800">
                    <a:lnL w="10575" cap="flat" cmpd="sng">
                      <a:solidFill>
                        <a:srgbClr val="A3A3A3"/>
                      </a:solidFill>
                      <a:prstDash val="solid"/>
                      <a:round/>
                      <a:headEnd type="none" w="sm" len="sm"/>
                      <a:tailEnd type="none" w="sm" len="sm"/>
                    </a:lnL>
                    <a:lnR w="10575" cap="flat" cmpd="sng">
                      <a:solidFill>
                        <a:srgbClr val="A3A3A3"/>
                      </a:solidFill>
                      <a:prstDash val="solid"/>
                      <a:round/>
                      <a:headEnd type="none" w="sm" len="sm"/>
                      <a:tailEnd type="none" w="sm" len="sm"/>
                    </a:lnR>
                    <a:lnT w="10575" cap="flat" cmpd="sng">
                      <a:solidFill>
                        <a:srgbClr val="A3A3A3"/>
                      </a:solidFill>
                      <a:prstDash val="solid"/>
                      <a:round/>
                      <a:headEnd type="none" w="sm" len="sm"/>
                      <a:tailEnd type="none" w="sm" len="sm"/>
                    </a:lnT>
                    <a:lnB w="10575" cap="flat" cmpd="sng">
                      <a:solidFill>
                        <a:srgbClr val="A3A3A3"/>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Analyze how differences in the points of view of the characters and the audience or reader (e.g., created through the use of dramatic irony) create such effects as suspense or humor.</a:t>
                      </a:r>
                      <a:endParaRPr sz="1200">
                        <a:latin typeface="Calibri"/>
                        <a:ea typeface="Calibri"/>
                        <a:cs typeface="Calibri"/>
                        <a:sym typeface="Calibri"/>
                      </a:endParaRPr>
                    </a:p>
                  </a:txBody>
                  <a:tcPr marL="50800" marR="50800" marT="50800" marB="50800">
                    <a:lnL w="10575" cap="flat" cmpd="sng">
                      <a:solidFill>
                        <a:srgbClr val="A3A3A3"/>
                      </a:solidFill>
                      <a:prstDash val="solid"/>
                      <a:round/>
                      <a:headEnd type="none" w="sm" len="sm"/>
                      <a:tailEnd type="none" w="sm" len="sm"/>
                    </a:lnL>
                    <a:lnR w="10575" cap="flat" cmpd="sng">
                      <a:solidFill>
                        <a:srgbClr val="A3A3A3"/>
                      </a:solidFill>
                      <a:prstDash val="solid"/>
                      <a:round/>
                      <a:headEnd type="none" w="sm" len="sm"/>
                      <a:tailEnd type="none" w="sm" len="sm"/>
                    </a:lnR>
                    <a:lnT w="10575" cap="flat" cmpd="sng">
                      <a:solidFill>
                        <a:srgbClr val="A3A3A3"/>
                      </a:solidFill>
                      <a:prstDash val="solid"/>
                      <a:round/>
                      <a:headEnd type="none" w="sm" len="sm"/>
                      <a:tailEnd type="none" w="sm" len="sm"/>
                    </a:lnT>
                    <a:lnB w="10575" cap="flat" cmpd="sng">
                      <a:solidFill>
                        <a:srgbClr val="A3A3A3"/>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66%</a:t>
                      </a:r>
                      <a:endParaRPr sz="1200">
                        <a:latin typeface="Calibri"/>
                        <a:ea typeface="Calibri"/>
                        <a:cs typeface="Calibri"/>
                        <a:sym typeface="Calibri"/>
                      </a:endParaRPr>
                    </a:p>
                  </a:txBody>
                  <a:tcPr marL="50800" marR="50800" marT="50800" marB="50800">
                    <a:lnL w="10575" cap="flat" cmpd="sng">
                      <a:solidFill>
                        <a:srgbClr val="A3A3A3"/>
                      </a:solidFill>
                      <a:prstDash val="solid"/>
                      <a:round/>
                      <a:headEnd type="none" w="sm" len="sm"/>
                      <a:tailEnd type="none" w="sm" len="sm"/>
                    </a:lnL>
                    <a:lnR w="10575" cap="flat" cmpd="sng">
                      <a:solidFill>
                        <a:srgbClr val="A3A3A3"/>
                      </a:solidFill>
                      <a:prstDash val="solid"/>
                      <a:round/>
                      <a:headEnd type="none" w="sm" len="sm"/>
                      <a:tailEnd type="none" w="sm" len="sm"/>
                    </a:lnR>
                    <a:lnT w="10575" cap="flat" cmpd="sng">
                      <a:solidFill>
                        <a:srgbClr val="A3A3A3"/>
                      </a:solidFill>
                      <a:prstDash val="solid"/>
                      <a:round/>
                      <a:headEnd type="none" w="sm" len="sm"/>
                      <a:tailEnd type="none" w="sm" len="sm"/>
                    </a:lnT>
                    <a:lnB w="10575" cap="flat" cmpd="sng">
                      <a:solidFill>
                        <a:srgbClr val="A3A3A3"/>
                      </a:solidFill>
                      <a:prstDash val="solid"/>
                      <a:round/>
                      <a:headEnd type="none" w="sm" len="sm"/>
                      <a:tailEnd type="none" w="sm" len="sm"/>
                    </a:lnB>
                    <a:solidFill>
                      <a:srgbClr val="FFF2CC"/>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5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Example: Initial Data Takeaways</a:t>
            </a:r>
            <a:endParaRPr/>
          </a:p>
        </p:txBody>
      </p:sp>
      <p:sp>
        <p:nvSpPr>
          <p:cNvPr id="472" name="Google Shape;472;p56"/>
          <p:cNvSpPr txBox="1">
            <a:spLocks noGrp="1"/>
          </p:cNvSpPr>
          <p:nvPr>
            <p:ph type="body" idx="1"/>
          </p:nvPr>
        </p:nvSpPr>
        <p:spPr>
          <a:xfrm>
            <a:off x="1885950" y="1143000"/>
            <a:ext cx="7092000" cy="3191700"/>
          </a:xfrm>
          <a:prstGeom prst="rect">
            <a:avLst/>
          </a:prstGeom>
        </p:spPr>
        <p:txBody>
          <a:bodyPr spcFirstLastPara="1" wrap="square" lIns="0" tIns="0" rIns="0" bIns="0" anchor="t" anchorCtr="0">
            <a:normAutofit lnSpcReduction="10000"/>
          </a:bodyPr>
          <a:lstStyle/>
          <a:p>
            <a:pPr marL="0" lvl="0" indent="0" algn="l" rtl="0">
              <a:spcBef>
                <a:spcPts val="0"/>
              </a:spcBef>
              <a:spcAft>
                <a:spcPts val="0"/>
              </a:spcAft>
              <a:buNone/>
            </a:pPr>
            <a:r>
              <a:rPr lang="en"/>
              <a:t>Students are struggling with multiple standards. Lowest performance is on RL.8.4: determining the meaning of words and phrases…</a:t>
            </a:r>
            <a:endParaRPr/>
          </a:p>
          <a:p>
            <a:pPr marL="0" lvl="0" indent="0" algn="l" rtl="0">
              <a:spcBef>
                <a:spcPts val="1200"/>
              </a:spcBef>
              <a:spcAft>
                <a:spcPts val="0"/>
              </a:spcAft>
              <a:buNone/>
            </a:pPr>
            <a:r>
              <a:rPr lang="en"/>
              <a:t>Two possible options:</a:t>
            </a:r>
            <a:endParaRPr/>
          </a:p>
          <a:p>
            <a:pPr marL="457200" lvl="0" indent="-330200" algn="l" rtl="0">
              <a:spcBef>
                <a:spcPts val="1200"/>
              </a:spcBef>
              <a:spcAft>
                <a:spcPts val="0"/>
              </a:spcAft>
              <a:buSzPts val="1600"/>
              <a:buAutoNum type="arabicParenR"/>
            </a:pPr>
            <a:r>
              <a:rPr lang="en"/>
              <a:t>Text complexity is too low. Students are struggling on multiple standards because they’re not practicing with grade-level texts.</a:t>
            </a:r>
            <a:endParaRPr/>
          </a:p>
          <a:p>
            <a:pPr marL="457200" lvl="0" indent="-330200" algn="l" rtl="0">
              <a:spcBef>
                <a:spcPts val="0"/>
              </a:spcBef>
              <a:spcAft>
                <a:spcPts val="0"/>
              </a:spcAft>
              <a:buSzPts val="1600"/>
              <a:buAutoNum type="arabicParenR"/>
            </a:pPr>
            <a:r>
              <a:rPr lang="en"/>
              <a:t>Students’ struggles on this standard </a:t>
            </a:r>
            <a:r>
              <a:rPr lang="en" i="1"/>
              <a:t>could</a:t>
            </a:r>
            <a:r>
              <a:rPr lang="en"/>
              <a:t> be driving/contributing to their struggles on other standards.</a:t>
            </a:r>
            <a:endParaRPr/>
          </a:p>
          <a:p>
            <a:pPr marL="0" lvl="0" indent="0" algn="l" rtl="0">
              <a:spcBef>
                <a:spcPts val="1200"/>
              </a:spcBef>
              <a:spcAft>
                <a:spcPts val="1200"/>
              </a:spcAft>
              <a:buNone/>
            </a:pPr>
            <a:r>
              <a:rPr lang="en" b="1"/>
              <a:t>Working Theory: </a:t>
            </a:r>
            <a:r>
              <a:rPr lang="en"/>
              <a:t>Students’ struggles on RL.8.4 standard are driving/contributing to their struggles on other standards.</a:t>
            </a:r>
            <a:endParaRPr/>
          </a:p>
        </p:txBody>
      </p:sp>
      <p:sp>
        <p:nvSpPr>
          <p:cNvPr id="473" name="Google Shape;473;p56"/>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19</a:t>
            </a:fld>
            <a:endParaRPr/>
          </a:p>
        </p:txBody>
      </p:sp>
      <p:pic>
        <p:nvPicPr>
          <p:cNvPr id="474" name="Google Shape;474;p56"/>
          <p:cNvPicPr preferRelativeResize="0"/>
          <p:nvPr/>
        </p:nvPicPr>
        <p:blipFill>
          <a:blip r:embed="rId3">
            <a:alphaModFix/>
          </a:blip>
          <a:stretch>
            <a:fillRect/>
          </a:stretch>
        </p:blipFill>
        <p:spPr>
          <a:xfrm>
            <a:off x="457200" y="1143000"/>
            <a:ext cx="1428750" cy="1428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9"/>
          <p:cNvSpPr/>
          <p:nvPr/>
        </p:nvSpPr>
        <p:spPr>
          <a:xfrm>
            <a:off x="688650" y="1999488"/>
            <a:ext cx="7989300" cy="796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9"/>
          <p:cNvSpPr txBox="1">
            <a:spLocks noGrp="1"/>
          </p:cNvSpPr>
          <p:nvPr>
            <p:ph type="title"/>
          </p:nvPr>
        </p:nvSpPr>
        <p:spPr>
          <a:xfrm>
            <a:off x="222850" y="0"/>
            <a:ext cx="8520600" cy="50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Rockwell"/>
                <a:ea typeface="Rockwell"/>
                <a:cs typeface="Rockwell"/>
                <a:sym typeface="Rockwell"/>
              </a:rPr>
              <a:t>Building a Data Culture Webinar Series: Themes</a:t>
            </a:r>
            <a:endParaRPr b="1">
              <a:latin typeface="Rockwell"/>
              <a:ea typeface="Rockwell"/>
              <a:cs typeface="Rockwell"/>
              <a:sym typeface="Rockwell"/>
            </a:endParaRPr>
          </a:p>
        </p:txBody>
      </p:sp>
      <p:sp>
        <p:nvSpPr>
          <p:cNvPr id="306" name="Google Shape;306;p39"/>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a:t>
            </a:fld>
            <a:endParaRPr/>
          </a:p>
        </p:txBody>
      </p:sp>
      <p:grpSp>
        <p:nvGrpSpPr>
          <p:cNvPr id="307" name="Google Shape;307;p39"/>
          <p:cNvGrpSpPr/>
          <p:nvPr/>
        </p:nvGrpSpPr>
        <p:grpSpPr>
          <a:xfrm>
            <a:off x="688657" y="507299"/>
            <a:ext cx="7567519" cy="648506"/>
            <a:chOff x="444182" y="438789"/>
            <a:chExt cx="7567519" cy="731700"/>
          </a:xfrm>
        </p:grpSpPr>
        <p:sp>
          <p:nvSpPr>
            <p:cNvPr id="308" name="Google Shape;308;p39"/>
            <p:cNvSpPr txBox="1"/>
            <p:nvPr/>
          </p:nvSpPr>
          <p:spPr>
            <a:xfrm>
              <a:off x="444182" y="488975"/>
              <a:ext cx="22710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4200">
                  <a:solidFill>
                    <a:schemeClr val="accent3"/>
                  </a:solidFill>
                  <a:latin typeface="Roboto Medium"/>
                  <a:ea typeface="Roboto Medium"/>
                  <a:cs typeface="Roboto Medium"/>
                  <a:sym typeface="Roboto Medium"/>
                </a:rPr>
                <a:t>Access</a:t>
              </a:r>
              <a:endParaRPr sz="4200">
                <a:solidFill>
                  <a:schemeClr val="accent3"/>
                </a:solidFill>
                <a:latin typeface="Roboto Medium"/>
                <a:ea typeface="Roboto Medium"/>
                <a:cs typeface="Roboto Medium"/>
                <a:sym typeface="Roboto Medium"/>
              </a:endParaRPr>
            </a:p>
          </p:txBody>
        </p:sp>
        <p:sp>
          <p:nvSpPr>
            <p:cNvPr id="309" name="Google Shape;309;p39"/>
            <p:cNvSpPr/>
            <p:nvPr/>
          </p:nvSpPr>
          <p:spPr>
            <a:xfrm>
              <a:off x="2789785" y="438789"/>
              <a:ext cx="5221800" cy="731700"/>
            </a:xfrm>
            <a:prstGeom prst="rect">
              <a:avLst/>
            </a:prstGeom>
            <a:solidFill>
              <a:schemeClr val="accent3"/>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10" name="Google Shape;310;p39"/>
            <p:cNvSpPr txBox="1"/>
            <p:nvPr/>
          </p:nvSpPr>
          <p:spPr>
            <a:xfrm>
              <a:off x="2914401" y="523075"/>
              <a:ext cx="5097300" cy="5754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200">
                  <a:solidFill>
                    <a:srgbClr val="FFFFFF"/>
                  </a:solidFill>
                  <a:latin typeface="Roboto"/>
                  <a:ea typeface="Roboto"/>
                  <a:cs typeface="Roboto"/>
                  <a:sym typeface="Roboto"/>
                </a:rPr>
                <a:t>Ensure data is easy to access in an interpretable format—educators can't use data if it's not readily available and actionable.</a:t>
              </a:r>
              <a:endParaRPr sz="1200">
                <a:solidFill>
                  <a:srgbClr val="FFFFFF"/>
                </a:solidFill>
                <a:latin typeface="Roboto"/>
                <a:ea typeface="Roboto"/>
                <a:cs typeface="Roboto"/>
                <a:sym typeface="Roboto"/>
              </a:endParaRPr>
            </a:p>
          </p:txBody>
        </p:sp>
      </p:grpSp>
      <p:grpSp>
        <p:nvGrpSpPr>
          <p:cNvPr id="311" name="Google Shape;311;p39"/>
          <p:cNvGrpSpPr/>
          <p:nvPr/>
        </p:nvGrpSpPr>
        <p:grpSpPr>
          <a:xfrm>
            <a:off x="688650" y="1291108"/>
            <a:ext cx="7205912" cy="648506"/>
            <a:chOff x="444175" y="1323150"/>
            <a:chExt cx="7205912" cy="731700"/>
          </a:xfrm>
        </p:grpSpPr>
        <p:sp>
          <p:nvSpPr>
            <p:cNvPr id="312" name="Google Shape;312;p39"/>
            <p:cNvSpPr txBox="1"/>
            <p:nvPr/>
          </p:nvSpPr>
          <p:spPr>
            <a:xfrm>
              <a:off x="444175" y="1373350"/>
              <a:ext cx="22710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4200">
                  <a:solidFill>
                    <a:schemeClr val="accent3"/>
                  </a:solidFill>
                  <a:latin typeface="Roboto Medium"/>
                  <a:ea typeface="Roboto Medium"/>
                  <a:cs typeface="Roboto Medium"/>
                  <a:sym typeface="Roboto Medium"/>
                </a:rPr>
                <a:t>Skills</a:t>
              </a:r>
              <a:endParaRPr sz="4200">
                <a:solidFill>
                  <a:schemeClr val="accent3"/>
                </a:solidFill>
                <a:latin typeface="Roboto Medium"/>
                <a:ea typeface="Roboto Medium"/>
                <a:cs typeface="Roboto Medium"/>
                <a:sym typeface="Roboto Medium"/>
              </a:endParaRPr>
            </a:p>
          </p:txBody>
        </p:sp>
        <p:sp>
          <p:nvSpPr>
            <p:cNvPr id="313" name="Google Shape;313;p39"/>
            <p:cNvSpPr/>
            <p:nvPr/>
          </p:nvSpPr>
          <p:spPr>
            <a:xfrm>
              <a:off x="2789787" y="1323150"/>
              <a:ext cx="4860300" cy="731700"/>
            </a:xfrm>
            <a:prstGeom prst="rect">
              <a:avLst/>
            </a:prstGeom>
            <a:solidFill>
              <a:schemeClr val="accent3"/>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14" name="Google Shape;314;p39"/>
            <p:cNvSpPr txBox="1"/>
            <p:nvPr/>
          </p:nvSpPr>
          <p:spPr>
            <a:xfrm>
              <a:off x="2914387" y="1529721"/>
              <a:ext cx="4373100" cy="33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100">
                  <a:solidFill>
                    <a:srgbClr val="FFFFFF"/>
                  </a:solidFill>
                  <a:latin typeface="Roboto"/>
                  <a:ea typeface="Roboto"/>
                  <a:cs typeface="Roboto"/>
                  <a:sym typeface="Roboto"/>
                </a:rPr>
                <a:t>Provide additional professional learning to know how to interpret and use data.</a:t>
              </a:r>
              <a:endParaRPr sz="1100">
                <a:solidFill>
                  <a:srgbClr val="FFFFFF"/>
                </a:solidFill>
                <a:latin typeface="Roboto"/>
                <a:ea typeface="Roboto"/>
                <a:cs typeface="Roboto"/>
                <a:sym typeface="Roboto"/>
              </a:endParaRPr>
            </a:p>
          </p:txBody>
        </p:sp>
      </p:grpSp>
      <p:grpSp>
        <p:nvGrpSpPr>
          <p:cNvPr id="315" name="Google Shape;315;p39"/>
          <p:cNvGrpSpPr/>
          <p:nvPr/>
        </p:nvGrpSpPr>
        <p:grpSpPr>
          <a:xfrm>
            <a:off x="510450" y="2072027"/>
            <a:ext cx="7021412" cy="648506"/>
            <a:chOff x="265975" y="2204250"/>
            <a:chExt cx="7021412" cy="731700"/>
          </a:xfrm>
        </p:grpSpPr>
        <p:sp>
          <p:nvSpPr>
            <p:cNvPr id="316" name="Google Shape;316;p39"/>
            <p:cNvSpPr txBox="1"/>
            <p:nvPr/>
          </p:nvSpPr>
          <p:spPr>
            <a:xfrm>
              <a:off x="265975" y="2254450"/>
              <a:ext cx="24492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4200" b="1">
                  <a:solidFill>
                    <a:schemeClr val="accent1"/>
                  </a:solidFill>
                  <a:latin typeface="Roboto"/>
                  <a:ea typeface="Roboto"/>
                  <a:cs typeface="Roboto"/>
                  <a:sym typeface="Roboto"/>
                </a:rPr>
                <a:t>Meaning</a:t>
              </a:r>
              <a:endParaRPr sz="4200" b="1">
                <a:solidFill>
                  <a:schemeClr val="accent1"/>
                </a:solidFill>
                <a:latin typeface="Roboto"/>
                <a:ea typeface="Roboto"/>
                <a:cs typeface="Roboto"/>
                <a:sym typeface="Roboto"/>
              </a:endParaRPr>
            </a:p>
          </p:txBody>
        </p:sp>
        <p:sp>
          <p:nvSpPr>
            <p:cNvPr id="317" name="Google Shape;317;p39"/>
            <p:cNvSpPr/>
            <p:nvPr/>
          </p:nvSpPr>
          <p:spPr>
            <a:xfrm>
              <a:off x="2789787" y="2204250"/>
              <a:ext cx="4497600" cy="731700"/>
            </a:xfrm>
            <a:prstGeom prst="rect">
              <a:avLst/>
            </a:prstGeom>
            <a:solidFill>
              <a:schemeClr val="accen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18" name="Google Shape;318;p39"/>
            <p:cNvSpPr txBox="1"/>
            <p:nvPr/>
          </p:nvSpPr>
          <p:spPr>
            <a:xfrm>
              <a:off x="2914401" y="2410809"/>
              <a:ext cx="4304100" cy="33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100" b="1">
                  <a:solidFill>
                    <a:srgbClr val="FFFFFF"/>
                  </a:solidFill>
                  <a:latin typeface="Roboto"/>
                  <a:ea typeface="Roboto"/>
                  <a:cs typeface="Roboto"/>
                  <a:sym typeface="Roboto"/>
                </a:rPr>
                <a:t>Dedicate time to meet and discuss data, collaborating to find meaningful and useful insights to inform action.</a:t>
              </a:r>
              <a:endParaRPr sz="1100" b="1">
                <a:solidFill>
                  <a:srgbClr val="FFFFFF"/>
                </a:solidFill>
                <a:latin typeface="Roboto"/>
                <a:ea typeface="Roboto"/>
                <a:cs typeface="Roboto"/>
                <a:sym typeface="Roboto"/>
              </a:endParaRPr>
            </a:p>
          </p:txBody>
        </p:sp>
      </p:grpSp>
      <p:grpSp>
        <p:nvGrpSpPr>
          <p:cNvPr id="319" name="Google Shape;319;p39"/>
          <p:cNvGrpSpPr/>
          <p:nvPr/>
        </p:nvGrpSpPr>
        <p:grpSpPr>
          <a:xfrm>
            <a:off x="510451" y="2855848"/>
            <a:ext cx="6659912" cy="648506"/>
            <a:chOff x="265976" y="3088625"/>
            <a:chExt cx="6659912" cy="731700"/>
          </a:xfrm>
        </p:grpSpPr>
        <p:sp>
          <p:nvSpPr>
            <p:cNvPr id="320" name="Google Shape;320;p39"/>
            <p:cNvSpPr txBox="1"/>
            <p:nvPr/>
          </p:nvSpPr>
          <p:spPr>
            <a:xfrm>
              <a:off x="265976" y="3138825"/>
              <a:ext cx="24489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4200">
                  <a:solidFill>
                    <a:schemeClr val="accent3"/>
                  </a:solidFill>
                  <a:latin typeface="Roboto Medium"/>
                  <a:ea typeface="Roboto Medium"/>
                  <a:cs typeface="Roboto Medium"/>
                  <a:sym typeface="Roboto Medium"/>
                </a:rPr>
                <a:t>Use</a:t>
              </a:r>
              <a:endParaRPr sz="4200">
                <a:solidFill>
                  <a:schemeClr val="accent3"/>
                </a:solidFill>
                <a:latin typeface="Roboto Medium"/>
                <a:ea typeface="Roboto Medium"/>
                <a:cs typeface="Roboto Medium"/>
                <a:sym typeface="Roboto Medium"/>
              </a:endParaRPr>
            </a:p>
          </p:txBody>
        </p:sp>
        <p:sp>
          <p:nvSpPr>
            <p:cNvPr id="321" name="Google Shape;321;p39"/>
            <p:cNvSpPr/>
            <p:nvPr/>
          </p:nvSpPr>
          <p:spPr>
            <a:xfrm>
              <a:off x="2789787" y="3088625"/>
              <a:ext cx="4136100" cy="731700"/>
            </a:xfrm>
            <a:prstGeom prst="rect">
              <a:avLst/>
            </a:prstGeom>
            <a:solidFill>
              <a:schemeClr val="accent3"/>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22" name="Google Shape;322;p39"/>
            <p:cNvSpPr txBox="1"/>
            <p:nvPr/>
          </p:nvSpPr>
          <p:spPr>
            <a:xfrm>
              <a:off x="2914388" y="3295179"/>
              <a:ext cx="3849900" cy="33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100">
                  <a:solidFill>
                    <a:srgbClr val="FFFFFF"/>
                  </a:solidFill>
                  <a:latin typeface="Roboto"/>
                  <a:ea typeface="Roboto"/>
                  <a:cs typeface="Roboto"/>
                  <a:sym typeface="Roboto"/>
                </a:rPr>
                <a:t>Be clear about how the data will be used, by whom, and for what goal or purpose, so that educators know which teams use data in different scenarios.</a:t>
              </a:r>
              <a:endParaRPr sz="1100">
                <a:solidFill>
                  <a:srgbClr val="FFFFFF"/>
                </a:solidFill>
                <a:latin typeface="Roboto"/>
                <a:ea typeface="Roboto"/>
                <a:cs typeface="Roboto"/>
                <a:sym typeface="Roboto"/>
              </a:endParaRPr>
            </a:p>
          </p:txBody>
        </p:sp>
      </p:grpSp>
      <p:grpSp>
        <p:nvGrpSpPr>
          <p:cNvPr id="323" name="Google Shape;323;p39"/>
          <p:cNvGrpSpPr/>
          <p:nvPr/>
        </p:nvGrpSpPr>
        <p:grpSpPr>
          <a:xfrm>
            <a:off x="774475" y="3639675"/>
            <a:ext cx="6228900" cy="648506"/>
            <a:chOff x="530000" y="3973006"/>
            <a:chExt cx="6228900" cy="731700"/>
          </a:xfrm>
        </p:grpSpPr>
        <p:sp>
          <p:nvSpPr>
            <p:cNvPr id="324" name="Google Shape;324;p39"/>
            <p:cNvSpPr txBox="1"/>
            <p:nvPr/>
          </p:nvSpPr>
          <p:spPr>
            <a:xfrm>
              <a:off x="530000" y="4023200"/>
              <a:ext cx="21849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4200">
                  <a:solidFill>
                    <a:schemeClr val="accent3"/>
                  </a:solidFill>
                  <a:latin typeface="Roboto Medium"/>
                  <a:ea typeface="Roboto Medium"/>
                  <a:cs typeface="Roboto Medium"/>
                  <a:sym typeface="Roboto Medium"/>
                </a:rPr>
                <a:t>Support</a:t>
              </a:r>
              <a:endParaRPr sz="4200">
                <a:solidFill>
                  <a:schemeClr val="accent3"/>
                </a:solidFill>
                <a:latin typeface="Roboto Medium"/>
                <a:ea typeface="Roboto Medium"/>
                <a:cs typeface="Roboto Medium"/>
                <a:sym typeface="Roboto Medium"/>
              </a:endParaRPr>
            </a:p>
          </p:txBody>
        </p:sp>
        <p:sp>
          <p:nvSpPr>
            <p:cNvPr id="325" name="Google Shape;325;p39"/>
            <p:cNvSpPr/>
            <p:nvPr/>
          </p:nvSpPr>
          <p:spPr>
            <a:xfrm>
              <a:off x="2789775" y="3973006"/>
              <a:ext cx="3855900" cy="731700"/>
            </a:xfrm>
            <a:prstGeom prst="rect">
              <a:avLst/>
            </a:prstGeom>
            <a:solidFill>
              <a:schemeClr val="accent3"/>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26" name="Google Shape;326;p39"/>
            <p:cNvSpPr txBox="1"/>
            <p:nvPr/>
          </p:nvSpPr>
          <p:spPr>
            <a:xfrm>
              <a:off x="2903000" y="4179567"/>
              <a:ext cx="3855900" cy="33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100">
                  <a:solidFill>
                    <a:srgbClr val="FFFFFF"/>
                  </a:solidFill>
                  <a:latin typeface="Roboto"/>
                  <a:ea typeface="Roboto"/>
                  <a:cs typeface="Roboto"/>
                  <a:sym typeface="Roboto"/>
                </a:rPr>
                <a:t>Nurture data use and provide the environment to develop the skills and comfort-level needed to meaningfully integrate data use into daily practice.</a:t>
              </a:r>
              <a:endParaRPr sz="1100">
                <a:solidFill>
                  <a:srgbClr val="FFFFFF"/>
                </a:solidFill>
                <a:latin typeface="Roboto"/>
                <a:ea typeface="Roboto"/>
                <a:cs typeface="Roboto"/>
                <a:sym typeface="Roboto"/>
              </a:endParaRPr>
            </a:p>
          </p:txBody>
        </p:sp>
      </p:grpSp>
      <p:sp>
        <p:nvSpPr>
          <p:cNvPr id="327" name="Google Shape;327;p39"/>
          <p:cNvSpPr txBox="1"/>
          <p:nvPr/>
        </p:nvSpPr>
        <p:spPr>
          <a:xfrm>
            <a:off x="2104325" y="4673100"/>
            <a:ext cx="5632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i="1">
                <a:latin typeface="Calibri"/>
                <a:ea typeface="Calibri"/>
                <a:cs typeface="Calibri"/>
                <a:sym typeface="Calibri"/>
              </a:rPr>
              <a:t>Adapted from: </a:t>
            </a:r>
            <a:r>
              <a:rPr lang="en" sz="1200" i="1" u="sng">
                <a:solidFill>
                  <a:srgbClr val="1155CC"/>
                </a:solidFill>
                <a:hlinkClick r:id="rId3">
                  <a:extLst>
                    <a:ext uri="{A12FA001-AC4F-418D-AE19-62706E023703}">
                      <ahyp:hlinkClr xmlns:ahyp="http://schemas.microsoft.com/office/drawing/2018/hyperlinkcolor" val="tx"/>
                    </a:ext>
                  </a:extLst>
                </a:hlinkClick>
              </a:rPr>
              <a:t>https://ies.ed.gov/ncee/wwc/PracticeGuide/12</a:t>
            </a:r>
            <a:endParaRPr sz="1200" i="1">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5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Example: Digging In</a:t>
            </a:r>
            <a:endParaRPr/>
          </a:p>
        </p:txBody>
      </p:sp>
      <p:sp>
        <p:nvSpPr>
          <p:cNvPr id="480" name="Google Shape;480;p5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20</a:t>
            </a:fld>
            <a:endParaRPr/>
          </a:p>
        </p:txBody>
      </p:sp>
      <p:sp>
        <p:nvSpPr>
          <p:cNvPr id="481" name="Google Shape;481;p57"/>
          <p:cNvSpPr txBox="1">
            <a:spLocks noGrp="1"/>
          </p:cNvSpPr>
          <p:nvPr>
            <p:ph type="body" idx="1"/>
          </p:nvPr>
        </p:nvSpPr>
        <p:spPr>
          <a:xfrm>
            <a:off x="1885950" y="1143000"/>
            <a:ext cx="6847500" cy="400800"/>
          </a:xfrm>
          <a:prstGeom prst="rect">
            <a:avLst/>
          </a:prstGeom>
          <a:noFill/>
        </p:spPr>
        <p:txBody>
          <a:bodyPr spcFirstLastPara="1" wrap="square" lIns="0" tIns="0" rIns="0" bIns="0" anchor="t" anchorCtr="0">
            <a:normAutofit/>
          </a:bodyPr>
          <a:lstStyle/>
          <a:p>
            <a:pPr marL="0" lvl="0" indent="0" algn="l" rtl="0">
              <a:spcBef>
                <a:spcPts val="0"/>
              </a:spcBef>
              <a:spcAft>
                <a:spcPts val="1200"/>
              </a:spcAft>
              <a:buNone/>
            </a:pPr>
            <a:r>
              <a:rPr lang="en" b="1"/>
              <a:t>Which part(s) of the standard are students struggling with?</a:t>
            </a:r>
            <a:endParaRPr b="1"/>
          </a:p>
        </p:txBody>
      </p:sp>
      <p:graphicFrame>
        <p:nvGraphicFramePr>
          <p:cNvPr id="482" name="Google Shape;482;p57"/>
          <p:cNvGraphicFramePr/>
          <p:nvPr/>
        </p:nvGraphicFramePr>
        <p:xfrm>
          <a:off x="2496750" y="2571750"/>
          <a:ext cx="6213450" cy="1683770"/>
        </p:xfrm>
        <a:graphic>
          <a:graphicData uri="http://schemas.openxmlformats.org/drawingml/2006/table">
            <a:tbl>
              <a:tblPr>
                <a:noFill/>
                <a:tableStyleId>{CABCE046-FDE9-403D-B76D-F2F01EB5670F}</a:tableStyleId>
              </a:tblPr>
              <a:tblGrid>
                <a:gridCol w="2794900">
                  <a:extLst>
                    <a:ext uri="{9D8B030D-6E8A-4147-A177-3AD203B41FA5}">
                      <a16:colId xmlns:a16="http://schemas.microsoft.com/office/drawing/2014/main" val="20000"/>
                    </a:ext>
                  </a:extLst>
                </a:gridCol>
                <a:gridCol w="3418550">
                  <a:extLst>
                    <a:ext uri="{9D8B030D-6E8A-4147-A177-3AD203B41FA5}">
                      <a16:colId xmlns:a16="http://schemas.microsoft.com/office/drawing/2014/main" val="20001"/>
                    </a:ext>
                  </a:extLst>
                </a:gridCol>
              </a:tblGrid>
              <a:tr h="293400">
                <a:tc>
                  <a:txBody>
                    <a:bodyPr/>
                    <a:lstStyle/>
                    <a:p>
                      <a:pPr marL="0" lvl="0" indent="0" algn="ctr" rtl="0">
                        <a:lnSpc>
                          <a:spcPct val="100000"/>
                        </a:lnSpc>
                        <a:spcBef>
                          <a:spcPts val="0"/>
                        </a:spcBef>
                        <a:spcAft>
                          <a:spcPts val="0"/>
                        </a:spcAft>
                        <a:buNone/>
                      </a:pPr>
                      <a:r>
                        <a:rPr lang="en" sz="1300" b="1">
                          <a:latin typeface="Calibri"/>
                          <a:ea typeface="Calibri"/>
                          <a:cs typeface="Calibri"/>
                          <a:sym typeface="Calibri"/>
                        </a:rPr>
                        <a:t>Know</a:t>
                      </a:r>
                      <a:endParaRPr sz="1300" b="1">
                        <a:latin typeface="Calibri"/>
                        <a:ea typeface="Calibri"/>
                        <a:cs typeface="Calibri"/>
                        <a:sym typeface="Calibri"/>
                      </a:endParaRPr>
                    </a:p>
                  </a:txBody>
                  <a:tcPr marL="50800" marR="50800" marT="50800" marB="50800">
                    <a:lnL w="10575" cap="flat" cmpd="sng">
                      <a:solidFill>
                        <a:srgbClr val="A3A3A3"/>
                      </a:solidFill>
                      <a:prstDash val="solid"/>
                      <a:round/>
                      <a:headEnd type="none" w="sm" len="sm"/>
                      <a:tailEnd type="none" w="sm" len="sm"/>
                    </a:lnL>
                    <a:lnR w="10575" cap="flat" cmpd="sng">
                      <a:solidFill>
                        <a:srgbClr val="A3A3A3"/>
                      </a:solidFill>
                      <a:prstDash val="solid"/>
                      <a:round/>
                      <a:headEnd type="none" w="sm" len="sm"/>
                      <a:tailEnd type="none" w="sm" len="sm"/>
                    </a:lnR>
                    <a:lnT w="10575" cap="flat" cmpd="sng">
                      <a:solidFill>
                        <a:srgbClr val="A3A3A3"/>
                      </a:solidFill>
                      <a:prstDash val="solid"/>
                      <a:round/>
                      <a:headEnd type="none" w="sm" len="sm"/>
                      <a:tailEnd type="none" w="sm" len="sm"/>
                    </a:lnT>
                    <a:lnB w="10575" cap="flat" cmpd="sng">
                      <a:solidFill>
                        <a:srgbClr val="A3A3A3"/>
                      </a:solidFill>
                      <a:prstDash val="solid"/>
                      <a:round/>
                      <a:headEnd type="none" w="sm" len="sm"/>
                      <a:tailEnd type="none" w="sm" len="sm"/>
                    </a:lnB>
                    <a:solidFill>
                      <a:srgbClr val="E2EFD9"/>
                    </a:solidFill>
                  </a:tcPr>
                </a:tc>
                <a:tc>
                  <a:txBody>
                    <a:bodyPr/>
                    <a:lstStyle/>
                    <a:p>
                      <a:pPr marL="0" lvl="0" indent="0" algn="ctr" rtl="0">
                        <a:lnSpc>
                          <a:spcPct val="100000"/>
                        </a:lnSpc>
                        <a:spcBef>
                          <a:spcPts val="0"/>
                        </a:spcBef>
                        <a:spcAft>
                          <a:spcPts val="0"/>
                        </a:spcAft>
                        <a:buNone/>
                      </a:pPr>
                      <a:r>
                        <a:rPr lang="en" sz="1300" b="1">
                          <a:latin typeface="Calibri"/>
                          <a:ea typeface="Calibri"/>
                          <a:cs typeface="Calibri"/>
                          <a:sym typeface="Calibri"/>
                        </a:rPr>
                        <a:t>Show</a:t>
                      </a:r>
                      <a:endParaRPr sz="1300" b="1">
                        <a:latin typeface="Calibri"/>
                        <a:ea typeface="Calibri"/>
                        <a:cs typeface="Calibri"/>
                        <a:sym typeface="Calibri"/>
                      </a:endParaRPr>
                    </a:p>
                  </a:txBody>
                  <a:tcPr marL="50800" marR="50800" marT="50800" marB="50800">
                    <a:lnL w="10575" cap="flat" cmpd="sng">
                      <a:solidFill>
                        <a:srgbClr val="A3A3A3"/>
                      </a:solidFill>
                      <a:prstDash val="solid"/>
                      <a:round/>
                      <a:headEnd type="none" w="sm" len="sm"/>
                      <a:tailEnd type="none" w="sm" len="sm"/>
                    </a:lnL>
                    <a:lnR w="10575" cap="flat" cmpd="sng">
                      <a:solidFill>
                        <a:srgbClr val="A3A3A3"/>
                      </a:solidFill>
                      <a:prstDash val="solid"/>
                      <a:round/>
                      <a:headEnd type="none" w="sm" len="sm"/>
                      <a:tailEnd type="none" w="sm" len="sm"/>
                    </a:lnR>
                    <a:lnT w="10575" cap="flat" cmpd="sng">
                      <a:solidFill>
                        <a:srgbClr val="A3A3A3"/>
                      </a:solidFill>
                      <a:prstDash val="solid"/>
                      <a:round/>
                      <a:headEnd type="none" w="sm" len="sm"/>
                      <a:tailEnd type="none" w="sm" len="sm"/>
                    </a:lnT>
                    <a:lnB w="10575" cap="flat" cmpd="sng">
                      <a:solidFill>
                        <a:srgbClr val="A3A3A3"/>
                      </a:solidFill>
                      <a:prstDash val="solid"/>
                      <a:round/>
                      <a:headEnd type="none" w="sm" len="sm"/>
                      <a:tailEnd type="none" w="sm" len="sm"/>
                    </a:lnB>
                    <a:solidFill>
                      <a:srgbClr val="E2EFD9"/>
                    </a:solidFill>
                  </a:tcPr>
                </a:tc>
                <a:extLst>
                  <a:ext uri="{0D108BD9-81ED-4DB2-BD59-A6C34878D82A}">
                    <a16:rowId xmlns:a16="http://schemas.microsoft.com/office/drawing/2014/main" val="10000"/>
                  </a:ext>
                </a:extLst>
              </a:tr>
              <a:tr h="1384050">
                <a:tc>
                  <a:txBody>
                    <a:bodyPr/>
                    <a:lstStyle/>
                    <a:p>
                      <a:pPr marL="0" lvl="0" indent="0" algn="l" rtl="0">
                        <a:lnSpc>
                          <a:spcPct val="100000"/>
                        </a:lnSpc>
                        <a:spcBef>
                          <a:spcPts val="0"/>
                        </a:spcBef>
                        <a:spcAft>
                          <a:spcPts val="0"/>
                        </a:spcAft>
                        <a:buNone/>
                      </a:pPr>
                      <a:r>
                        <a:rPr lang="en" sz="1300" b="1">
                          <a:latin typeface="Calibri"/>
                          <a:ea typeface="Calibri"/>
                          <a:cs typeface="Calibri"/>
                          <a:sym typeface="Calibri"/>
                        </a:rPr>
                        <a:t>Terms/concepts: </a:t>
                      </a:r>
                      <a:r>
                        <a:rPr lang="en" sz="1300">
                          <a:latin typeface="Calibri"/>
                          <a:ea typeface="Calibri"/>
                          <a:cs typeface="Calibri"/>
                          <a:sym typeface="Calibri"/>
                        </a:rPr>
                        <a:t>Figurative meaning; Connotative meaning; Tone; Analogy; Allusion</a:t>
                      </a:r>
                      <a:endParaRPr sz="1300">
                        <a:latin typeface="Calibri"/>
                        <a:ea typeface="Calibri"/>
                        <a:cs typeface="Calibri"/>
                        <a:sym typeface="Calibri"/>
                      </a:endParaRPr>
                    </a:p>
                    <a:p>
                      <a:pPr marL="0" lvl="0" indent="0" algn="l" rtl="0">
                        <a:lnSpc>
                          <a:spcPct val="100000"/>
                        </a:lnSpc>
                        <a:spcBef>
                          <a:spcPts val="0"/>
                        </a:spcBef>
                        <a:spcAft>
                          <a:spcPts val="0"/>
                        </a:spcAft>
                        <a:buNone/>
                      </a:pPr>
                      <a:endParaRPr sz="1300">
                        <a:latin typeface="Calibri"/>
                        <a:ea typeface="Calibri"/>
                        <a:cs typeface="Calibri"/>
                        <a:sym typeface="Calibri"/>
                      </a:endParaRPr>
                    </a:p>
                    <a:p>
                      <a:pPr marL="0" lvl="0" indent="0" algn="l" rtl="0">
                        <a:lnSpc>
                          <a:spcPct val="100000"/>
                        </a:lnSpc>
                        <a:spcBef>
                          <a:spcPts val="0"/>
                        </a:spcBef>
                        <a:spcAft>
                          <a:spcPts val="0"/>
                        </a:spcAft>
                        <a:buNone/>
                      </a:pPr>
                      <a:r>
                        <a:rPr lang="en" sz="1300" b="1">
                          <a:latin typeface="Calibri"/>
                          <a:ea typeface="Calibri"/>
                          <a:cs typeface="Calibri"/>
                          <a:sym typeface="Calibri"/>
                        </a:rPr>
                        <a:t>Background knowledge</a:t>
                      </a:r>
                      <a:r>
                        <a:rPr lang="en" sz="1300">
                          <a:latin typeface="Calibri"/>
                          <a:ea typeface="Calibri"/>
                          <a:cs typeface="Calibri"/>
                          <a:sym typeface="Calibri"/>
                        </a:rPr>
                        <a:t> (of source texts that readings are alluding to) </a:t>
                      </a:r>
                      <a:endParaRPr sz="1300">
                        <a:latin typeface="Calibri"/>
                        <a:ea typeface="Calibri"/>
                        <a:cs typeface="Calibri"/>
                        <a:sym typeface="Calibri"/>
                      </a:endParaRPr>
                    </a:p>
                  </a:txBody>
                  <a:tcPr marL="50800" marR="50800" marT="50800" marB="50800">
                    <a:lnL w="10575" cap="flat" cmpd="sng">
                      <a:solidFill>
                        <a:srgbClr val="A3A3A3"/>
                      </a:solidFill>
                      <a:prstDash val="solid"/>
                      <a:round/>
                      <a:headEnd type="none" w="sm" len="sm"/>
                      <a:tailEnd type="none" w="sm" len="sm"/>
                    </a:lnL>
                    <a:lnR w="10575" cap="flat" cmpd="sng">
                      <a:solidFill>
                        <a:srgbClr val="A3A3A3"/>
                      </a:solidFill>
                      <a:prstDash val="solid"/>
                      <a:round/>
                      <a:headEnd type="none" w="sm" len="sm"/>
                      <a:tailEnd type="none" w="sm" len="sm"/>
                    </a:lnR>
                    <a:lnT w="10575" cap="flat" cmpd="sng">
                      <a:solidFill>
                        <a:srgbClr val="A3A3A3"/>
                      </a:solidFill>
                      <a:prstDash val="solid"/>
                      <a:round/>
                      <a:headEnd type="none" w="sm" len="sm"/>
                      <a:tailEnd type="none" w="sm" len="sm"/>
                    </a:lnT>
                    <a:lnB w="10575" cap="flat" cmpd="sng">
                      <a:solidFill>
                        <a:srgbClr val="A3A3A3"/>
                      </a:solidFill>
                      <a:prstDash val="solid"/>
                      <a:round/>
                      <a:headEnd type="none" w="sm" len="sm"/>
                      <a:tailEnd type="none" w="sm" len="sm"/>
                    </a:lnB>
                  </a:tcPr>
                </a:tc>
                <a:tc>
                  <a:txBody>
                    <a:bodyPr/>
                    <a:lstStyle/>
                    <a:p>
                      <a:pPr marL="457200" lvl="0" indent="-311150" algn="l" rtl="0">
                        <a:lnSpc>
                          <a:spcPct val="100000"/>
                        </a:lnSpc>
                        <a:spcBef>
                          <a:spcPts val="0"/>
                        </a:spcBef>
                        <a:spcAft>
                          <a:spcPts val="0"/>
                        </a:spcAft>
                        <a:buSzPts val="1300"/>
                        <a:buFont typeface="Calibri"/>
                        <a:buChar char="●"/>
                      </a:pPr>
                      <a:r>
                        <a:rPr lang="en" sz="1300">
                          <a:latin typeface="Calibri"/>
                          <a:ea typeface="Calibri"/>
                          <a:cs typeface="Calibri"/>
                          <a:sym typeface="Calibri"/>
                        </a:rPr>
                        <a:t>Understand the structure of words and how those structures impact meaning</a:t>
                      </a:r>
                      <a:endParaRPr sz="1300">
                        <a:latin typeface="Calibri"/>
                        <a:ea typeface="Calibri"/>
                        <a:cs typeface="Calibri"/>
                        <a:sym typeface="Calibri"/>
                      </a:endParaRPr>
                    </a:p>
                    <a:p>
                      <a:pPr marL="457200" lvl="0" indent="-311150" algn="l" rtl="0">
                        <a:lnSpc>
                          <a:spcPct val="100000"/>
                        </a:lnSpc>
                        <a:spcBef>
                          <a:spcPts val="0"/>
                        </a:spcBef>
                        <a:spcAft>
                          <a:spcPts val="0"/>
                        </a:spcAft>
                        <a:buSzPts val="1300"/>
                        <a:buFont typeface="Calibri"/>
                        <a:buChar char="●"/>
                      </a:pPr>
                      <a:r>
                        <a:rPr lang="en" sz="1300">
                          <a:latin typeface="Calibri"/>
                          <a:ea typeface="Calibri"/>
                          <a:cs typeface="Calibri"/>
                          <a:sym typeface="Calibri"/>
                        </a:rPr>
                        <a:t>Find contextual clues to identify meaning</a:t>
                      </a:r>
                      <a:endParaRPr sz="1300">
                        <a:latin typeface="Calibri"/>
                        <a:ea typeface="Calibri"/>
                        <a:cs typeface="Calibri"/>
                        <a:sym typeface="Calibri"/>
                      </a:endParaRPr>
                    </a:p>
                    <a:p>
                      <a:pPr marL="457200" lvl="0" indent="-311150" algn="l" rtl="0">
                        <a:lnSpc>
                          <a:spcPct val="100000"/>
                        </a:lnSpc>
                        <a:spcBef>
                          <a:spcPts val="0"/>
                        </a:spcBef>
                        <a:spcAft>
                          <a:spcPts val="0"/>
                        </a:spcAft>
                        <a:buSzPts val="1300"/>
                        <a:buFont typeface="Calibri"/>
                        <a:buChar char="●"/>
                      </a:pPr>
                      <a:r>
                        <a:rPr lang="en" sz="1300">
                          <a:latin typeface="Calibri"/>
                          <a:ea typeface="Calibri"/>
                          <a:cs typeface="Calibri"/>
                          <a:sym typeface="Calibri"/>
                        </a:rPr>
                        <a:t>Connect words/phrases to tone</a:t>
                      </a:r>
                      <a:endParaRPr sz="1300">
                        <a:latin typeface="Calibri"/>
                        <a:ea typeface="Calibri"/>
                        <a:cs typeface="Calibri"/>
                        <a:sym typeface="Calibri"/>
                      </a:endParaRPr>
                    </a:p>
                    <a:p>
                      <a:pPr marL="457200" lvl="0" indent="-311150" algn="l" rtl="0">
                        <a:lnSpc>
                          <a:spcPct val="100000"/>
                        </a:lnSpc>
                        <a:spcBef>
                          <a:spcPts val="0"/>
                        </a:spcBef>
                        <a:spcAft>
                          <a:spcPts val="0"/>
                        </a:spcAft>
                        <a:buSzPts val="1300"/>
                        <a:buFont typeface="Calibri"/>
                        <a:buChar char="●"/>
                      </a:pPr>
                      <a:r>
                        <a:rPr lang="en" sz="1300">
                          <a:latin typeface="Calibri"/>
                          <a:ea typeface="Calibri"/>
                          <a:cs typeface="Calibri"/>
                          <a:sym typeface="Calibri"/>
                        </a:rPr>
                        <a:t>Identify allegories, allusions, figurative language, etc. in text</a:t>
                      </a:r>
                      <a:endParaRPr sz="1300">
                        <a:latin typeface="Calibri"/>
                        <a:ea typeface="Calibri"/>
                        <a:cs typeface="Calibri"/>
                        <a:sym typeface="Calibri"/>
                      </a:endParaRPr>
                    </a:p>
                  </a:txBody>
                  <a:tcPr marL="50800" marR="50800" marT="50800" marB="50800">
                    <a:lnL w="10575" cap="flat" cmpd="sng">
                      <a:solidFill>
                        <a:srgbClr val="A3A3A3"/>
                      </a:solidFill>
                      <a:prstDash val="solid"/>
                      <a:round/>
                      <a:headEnd type="none" w="sm" len="sm"/>
                      <a:tailEnd type="none" w="sm" len="sm"/>
                    </a:lnL>
                    <a:lnR w="10575" cap="flat" cmpd="sng">
                      <a:solidFill>
                        <a:srgbClr val="A3A3A3"/>
                      </a:solidFill>
                      <a:prstDash val="solid"/>
                      <a:round/>
                      <a:headEnd type="none" w="sm" len="sm"/>
                      <a:tailEnd type="none" w="sm" len="sm"/>
                    </a:lnR>
                    <a:lnT w="10575" cap="flat" cmpd="sng">
                      <a:solidFill>
                        <a:srgbClr val="A3A3A3"/>
                      </a:solidFill>
                      <a:prstDash val="solid"/>
                      <a:round/>
                      <a:headEnd type="none" w="sm" len="sm"/>
                      <a:tailEnd type="none" w="sm" len="sm"/>
                    </a:lnT>
                    <a:lnB w="10575" cap="flat" cmpd="sng">
                      <a:solidFill>
                        <a:srgbClr val="A3A3A3"/>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483" name="Google Shape;483;p57"/>
          <p:cNvGraphicFramePr/>
          <p:nvPr/>
        </p:nvGraphicFramePr>
        <p:xfrm>
          <a:off x="1885950" y="1639775"/>
          <a:ext cx="6824250" cy="720217"/>
        </p:xfrm>
        <a:graphic>
          <a:graphicData uri="http://schemas.openxmlformats.org/drawingml/2006/table">
            <a:tbl>
              <a:tblPr>
                <a:noFill/>
                <a:tableStyleId>{CABCE046-FDE9-403D-B76D-F2F01EB5670F}</a:tableStyleId>
              </a:tblPr>
              <a:tblGrid>
                <a:gridCol w="747575">
                  <a:extLst>
                    <a:ext uri="{9D8B030D-6E8A-4147-A177-3AD203B41FA5}">
                      <a16:colId xmlns:a16="http://schemas.microsoft.com/office/drawing/2014/main" val="20000"/>
                    </a:ext>
                  </a:extLst>
                </a:gridCol>
                <a:gridCol w="6076675">
                  <a:extLst>
                    <a:ext uri="{9D8B030D-6E8A-4147-A177-3AD203B41FA5}">
                      <a16:colId xmlns:a16="http://schemas.microsoft.com/office/drawing/2014/main" val="20001"/>
                    </a:ext>
                  </a:extLst>
                </a:gridCol>
              </a:tblGrid>
              <a:tr h="647700">
                <a:tc>
                  <a:txBody>
                    <a:bodyPr/>
                    <a:lstStyle/>
                    <a:p>
                      <a:pPr marL="0" lvl="0" indent="0" algn="l" rtl="0">
                        <a:lnSpc>
                          <a:spcPct val="115000"/>
                        </a:lnSpc>
                        <a:spcBef>
                          <a:spcPts val="0"/>
                        </a:spcBef>
                        <a:spcAft>
                          <a:spcPts val="0"/>
                        </a:spcAft>
                        <a:buNone/>
                      </a:pPr>
                      <a:r>
                        <a:rPr lang="en" sz="1200" b="1">
                          <a:latin typeface="Calibri"/>
                          <a:ea typeface="Calibri"/>
                          <a:cs typeface="Calibri"/>
                          <a:sym typeface="Calibri"/>
                        </a:rPr>
                        <a:t>RL.8.4</a:t>
                      </a:r>
                      <a:endParaRPr sz="1200" b="1">
                        <a:latin typeface="Calibri"/>
                        <a:ea typeface="Calibri"/>
                        <a:cs typeface="Calibri"/>
                        <a:sym typeface="Calibri"/>
                      </a:endParaRPr>
                    </a:p>
                  </a:txBody>
                  <a:tcPr marL="50800" marR="50800" marT="50800" marB="50800">
                    <a:lnL w="10575" cap="flat" cmpd="sng">
                      <a:solidFill>
                        <a:srgbClr val="A3A3A3"/>
                      </a:solidFill>
                      <a:prstDash val="solid"/>
                      <a:round/>
                      <a:headEnd type="none" w="sm" len="sm"/>
                      <a:tailEnd type="none" w="sm" len="sm"/>
                    </a:lnL>
                    <a:lnR w="10575" cap="flat" cmpd="sng">
                      <a:solidFill>
                        <a:srgbClr val="A3A3A3"/>
                      </a:solidFill>
                      <a:prstDash val="solid"/>
                      <a:round/>
                      <a:headEnd type="none" w="sm" len="sm"/>
                      <a:tailEnd type="none" w="sm" len="sm"/>
                    </a:lnR>
                    <a:lnT w="10575" cap="flat" cmpd="sng">
                      <a:solidFill>
                        <a:srgbClr val="A3A3A3"/>
                      </a:solidFill>
                      <a:prstDash val="solid"/>
                      <a:round/>
                      <a:headEnd type="none" w="sm" len="sm"/>
                      <a:tailEnd type="none" w="sm" len="sm"/>
                    </a:lnT>
                    <a:lnB w="10575" cap="flat" cmpd="sng">
                      <a:solidFill>
                        <a:srgbClr val="A3A3A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Determine the meaning of words and phrases as they are used in a text, including figurative and connotative meanings; analyze the impact of specific word choices on meaning and tone, including analogies or allusions to other texts.</a:t>
                      </a:r>
                      <a:endParaRPr sz="1200">
                        <a:latin typeface="Calibri"/>
                        <a:ea typeface="Calibri"/>
                        <a:cs typeface="Calibri"/>
                        <a:sym typeface="Calibri"/>
                      </a:endParaRPr>
                    </a:p>
                  </a:txBody>
                  <a:tcPr marL="50800" marR="50800" marT="50800" marB="50800">
                    <a:lnL w="10575" cap="flat" cmpd="sng">
                      <a:solidFill>
                        <a:srgbClr val="A3A3A3"/>
                      </a:solidFill>
                      <a:prstDash val="solid"/>
                      <a:round/>
                      <a:headEnd type="none" w="sm" len="sm"/>
                      <a:tailEnd type="none" w="sm" len="sm"/>
                    </a:lnL>
                    <a:lnR w="10575" cap="flat" cmpd="sng">
                      <a:solidFill>
                        <a:srgbClr val="A3A3A3"/>
                      </a:solidFill>
                      <a:prstDash val="solid"/>
                      <a:round/>
                      <a:headEnd type="none" w="sm" len="sm"/>
                      <a:tailEnd type="none" w="sm" len="sm"/>
                    </a:lnR>
                    <a:lnT w="10575" cap="flat" cmpd="sng">
                      <a:solidFill>
                        <a:srgbClr val="A3A3A3"/>
                      </a:solidFill>
                      <a:prstDash val="solid"/>
                      <a:round/>
                      <a:headEnd type="none" w="sm" len="sm"/>
                      <a:tailEnd type="none" w="sm" len="sm"/>
                    </a:lnT>
                    <a:lnB w="10575" cap="flat" cmpd="sng">
                      <a:solidFill>
                        <a:srgbClr val="A3A3A3"/>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484" name="Google Shape;484;p57"/>
          <p:cNvSpPr txBox="1"/>
          <p:nvPr/>
        </p:nvSpPr>
        <p:spPr>
          <a:xfrm>
            <a:off x="461400" y="2567988"/>
            <a:ext cx="1909500" cy="1693200"/>
          </a:xfrm>
          <a:prstGeom prst="rect">
            <a:avLst/>
          </a:prstGeom>
          <a:solidFill>
            <a:srgbClr val="D9EAD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A “Know/Show” chart can help you identify the discrete knowledge and skills students need in order to achieve proficiency on a standard.</a:t>
            </a:r>
            <a:endParaRPr>
              <a:latin typeface="Calibri"/>
              <a:ea typeface="Calibri"/>
              <a:cs typeface="Calibri"/>
              <a:sym typeface="Calibri"/>
            </a:endParaRPr>
          </a:p>
        </p:txBody>
      </p:sp>
      <p:pic>
        <p:nvPicPr>
          <p:cNvPr id="485" name="Google Shape;485;p57"/>
          <p:cNvPicPr preferRelativeResize="0"/>
          <p:nvPr/>
        </p:nvPicPr>
        <p:blipFill>
          <a:blip r:embed="rId3">
            <a:alphaModFix/>
          </a:blip>
          <a:stretch>
            <a:fillRect/>
          </a:stretch>
        </p:blipFill>
        <p:spPr>
          <a:xfrm>
            <a:off x="374425" y="1056000"/>
            <a:ext cx="1428750" cy="14287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5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Example: Identifying Next Steps</a:t>
            </a:r>
            <a:endParaRPr/>
          </a:p>
        </p:txBody>
      </p:sp>
      <p:sp>
        <p:nvSpPr>
          <p:cNvPr id="491" name="Google Shape;491;p58"/>
          <p:cNvSpPr txBox="1">
            <a:spLocks noGrp="1"/>
          </p:cNvSpPr>
          <p:nvPr>
            <p:ph type="body" idx="1"/>
          </p:nvPr>
        </p:nvSpPr>
        <p:spPr>
          <a:xfrm>
            <a:off x="1885950" y="1143000"/>
            <a:ext cx="6847500" cy="388500"/>
          </a:xfrm>
          <a:prstGeom prst="rect">
            <a:avLst/>
          </a:prstGeom>
        </p:spPr>
        <p:txBody>
          <a:bodyPr spcFirstLastPara="1" wrap="square" lIns="0" tIns="0" rIns="0" bIns="0" anchor="t" anchorCtr="0">
            <a:normAutofit/>
          </a:bodyPr>
          <a:lstStyle/>
          <a:p>
            <a:pPr marL="0" lvl="0" indent="0" algn="l" rtl="0">
              <a:spcBef>
                <a:spcPts val="0"/>
              </a:spcBef>
              <a:spcAft>
                <a:spcPts val="1200"/>
              </a:spcAft>
              <a:buNone/>
            </a:pPr>
            <a:r>
              <a:rPr lang="en" b="1"/>
              <a:t>Examine performance on all questions that assess RL.8.4 on that exam.</a:t>
            </a:r>
            <a:endParaRPr/>
          </a:p>
        </p:txBody>
      </p:sp>
      <p:sp>
        <p:nvSpPr>
          <p:cNvPr id="492" name="Google Shape;492;p58"/>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21</a:t>
            </a:fld>
            <a:endParaRPr/>
          </a:p>
        </p:txBody>
      </p:sp>
      <p:graphicFrame>
        <p:nvGraphicFramePr>
          <p:cNvPr id="493" name="Google Shape;493;p58"/>
          <p:cNvGraphicFramePr/>
          <p:nvPr/>
        </p:nvGraphicFramePr>
        <p:xfrm>
          <a:off x="2544238" y="1589750"/>
          <a:ext cx="5537875" cy="1580200"/>
        </p:xfrm>
        <a:graphic>
          <a:graphicData uri="http://schemas.openxmlformats.org/drawingml/2006/table">
            <a:tbl>
              <a:tblPr>
                <a:noFill/>
                <a:tableStyleId>{CABCE046-FDE9-403D-B76D-F2F01EB5670F}</a:tableStyleId>
              </a:tblPr>
              <a:tblGrid>
                <a:gridCol w="3517675">
                  <a:extLst>
                    <a:ext uri="{9D8B030D-6E8A-4147-A177-3AD203B41FA5}">
                      <a16:colId xmlns:a16="http://schemas.microsoft.com/office/drawing/2014/main" val="20000"/>
                    </a:ext>
                  </a:extLst>
                </a:gridCol>
                <a:gridCol w="2020200">
                  <a:extLst>
                    <a:ext uri="{9D8B030D-6E8A-4147-A177-3AD203B41FA5}">
                      <a16:colId xmlns:a16="http://schemas.microsoft.com/office/drawing/2014/main" val="20001"/>
                    </a:ext>
                  </a:extLst>
                </a:gridCol>
              </a:tblGrid>
              <a:tr h="295275">
                <a:tc>
                  <a:txBody>
                    <a:bodyPr/>
                    <a:lstStyle/>
                    <a:p>
                      <a:pPr marL="0" lvl="0" indent="0" algn="l" rtl="0">
                        <a:lnSpc>
                          <a:spcPct val="115000"/>
                        </a:lnSpc>
                        <a:spcBef>
                          <a:spcPts val="0"/>
                        </a:spcBef>
                        <a:spcAft>
                          <a:spcPts val="0"/>
                        </a:spcAft>
                        <a:buNone/>
                      </a:pPr>
                      <a:r>
                        <a:rPr lang="en" sz="1300" b="1">
                          <a:latin typeface="Calibri"/>
                          <a:ea typeface="Calibri"/>
                          <a:cs typeface="Calibri"/>
                          <a:sym typeface="Calibri"/>
                        </a:rPr>
                        <a:t>RL.8.4 Questions: Focus of question</a:t>
                      </a:r>
                      <a:endParaRPr sz="1300" b="1">
                        <a:latin typeface="Calibri"/>
                        <a:ea typeface="Calibri"/>
                        <a:cs typeface="Calibri"/>
                        <a:sym typeface="Calibri"/>
                      </a:endParaRPr>
                    </a:p>
                  </a:txBody>
                  <a:tcPr marL="50800" marR="50800" marT="50800" marB="50800">
                    <a:lnL w="10575" cap="flat" cmpd="sng">
                      <a:solidFill>
                        <a:srgbClr val="A3A3A3"/>
                      </a:solidFill>
                      <a:prstDash val="solid"/>
                      <a:round/>
                      <a:headEnd type="none" w="sm" len="sm"/>
                      <a:tailEnd type="none" w="sm" len="sm"/>
                    </a:lnL>
                    <a:lnR w="10575" cap="flat" cmpd="sng">
                      <a:solidFill>
                        <a:srgbClr val="A3A3A3"/>
                      </a:solidFill>
                      <a:prstDash val="solid"/>
                      <a:round/>
                      <a:headEnd type="none" w="sm" len="sm"/>
                      <a:tailEnd type="none" w="sm" len="sm"/>
                    </a:lnR>
                    <a:lnT w="10575" cap="flat" cmpd="sng">
                      <a:solidFill>
                        <a:srgbClr val="A3A3A3"/>
                      </a:solidFill>
                      <a:prstDash val="solid"/>
                      <a:round/>
                      <a:headEnd type="none" w="sm" len="sm"/>
                      <a:tailEnd type="none" w="sm" len="sm"/>
                    </a:lnT>
                    <a:lnB w="10575" cap="flat" cmpd="sng">
                      <a:solidFill>
                        <a:srgbClr val="A3A3A3"/>
                      </a:solidFill>
                      <a:prstDash val="solid"/>
                      <a:round/>
                      <a:headEnd type="none" w="sm" len="sm"/>
                      <a:tailEnd type="none" w="sm" len="sm"/>
                    </a:lnB>
                    <a:solidFill>
                      <a:srgbClr val="E5E0EC"/>
                    </a:solidFill>
                  </a:tcPr>
                </a:tc>
                <a:tc>
                  <a:txBody>
                    <a:bodyPr/>
                    <a:lstStyle/>
                    <a:p>
                      <a:pPr marL="0" lvl="0" indent="0" algn="l" rtl="0">
                        <a:lnSpc>
                          <a:spcPct val="115000"/>
                        </a:lnSpc>
                        <a:spcBef>
                          <a:spcPts val="0"/>
                        </a:spcBef>
                        <a:spcAft>
                          <a:spcPts val="0"/>
                        </a:spcAft>
                        <a:buNone/>
                      </a:pPr>
                      <a:r>
                        <a:rPr lang="en" sz="1300" b="1">
                          <a:latin typeface="Calibri"/>
                          <a:ea typeface="Calibri"/>
                          <a:cs typeface="Calibri"/>
                          <a:sym typeface="Calibri"/>
                        </a:rPr>
                        <a:t>Class Average Score</a:t>
                      </a:r>
                      <a:endParaRPr sz="1300" b="1">
                        <a:latin typeface="Calibri"/>
                        <a:ea typeface="Calibri"/>
                        <a:cs typeface="Calibri"/>
                        <a:sym typeface="Calibri"/>
                      </a:endParaRPr>
                    </a:p>
                  </a:txBody>
                  <a:tcPr marL="50800" marR="50800" marT="50800" marB="50800">
                    <a:lnL w="10575" cap="flat" cmpd="sng">
                      <a:solidFill>
                        <a:srgbClr val="A3A3A3"/>
                      </a:solidFill>
                      <a:prstDash val="solid"/>
                      <a:round/>
                      <a:headEnd type="none" w="sm" len="sm"/>
                      <a:tailEnd type="none" w="sm" len="sm"/>
                    </a:lnL>
                    <a:lnR w="10575" cap="flat" cmpd="sng">
                      <a:solidFill>
                        <a:srgbClr val="A3A3A3"/>
                      </a:solidFill>
                      <a:prstDash val="solid"/>
                      <a:round/>
                      <a:headEnd type="none" w="sm" len="sm"/>
                      <a:tailEnd type="none" w="sm" len="sm"/>
                    </a:lnR>
                    <a:lnT w="10575" cap="flat" cmpd="sng">
                      <a:solidFill>
                        <a:srgbClr val="A3A3A3"/>
                      </a:solidFill>
                      <a:prstDash val="solid"/>
                      <a:round/>
                      <a:headEnd type="none" w="sm" len="sm"/>
                      <a:tailEnd type="none" w="sm" len="sm"/>
                    </a:lnT>
                    <a:lnB w="10575" cap="flat" cmpd="sng">
                      <a:solidFill>
                        <a:srgbClr val="A3A3A3"/>
                      </a:solidFill>
                      <a:prstDash val="solid"/>
                      <a:round/>
                      <a:headEnd type="none" w="sm" len="sm"/>
                      <a:tailEnd type="none" w="sm" len="sm"/>
                    </a:lnB>
                    <a:solidFill>
                      <a:srgbClr val="E5E0EC"/>
                    </a:solidFill>
                  </a:tcPr>
                </a:tc>
                <a:extLst>
                  <a:ext uri="{0D108BD9-81ED-4DB2-BD59-A6C34878D82A}">
                    <a16:rowId xmlns:a16="http://schemas.microsoft.com/office/drawing/2014/main" val="10000"/>
                  </a:ext>
                </a:extLst>
              </a:tr>
              <a:tr h="295275">
                <a:tc>
                  <a:txBody>
                    <a:bodyPr/>
                    <a:lstStyle/>
                    <a:p>
                      <a:pPr marL="0" lvl="0" indent="0" algn="l" rtl="0">
                        <a:lnSpc>
                          <a:spcPct val="115000"/>
                        </a:lnSpc>
                        <a:spcBef>
                          <a:spcPts val="0"/>
                        </a:spcBef>
                        <a:spcAft>
                          <a:spcPts val="0"/>
                        </a:spcAft>
                        <a:buNone/>
                      </a:pPr>
                      <a:r>
                        <a:rPr lang="en" sz="1300">
                          <a:latin typeface="Calibri"/>
                          <a:ea typeface="Calibri"/>
                          <a:cs typeface="Calibri"/>
                          <a:sym typeface="Calibri"/>
                        </a:rPr>
                        <a:t>Connotative meanings</a:t>
                      </a:r>
                      <a:endParaRPr sz="1300">
                        <a:latin typeface="Calibri"/>
                        <a:ea typeface="Calibri"/>
                        <a:cs typeface="Calibri"/>
                        <a:sym typeface="Calibri"/>
                      </a:endParaRPr>
                    </a:p>
                  </a:txBody>
                  <a:tcPr marL="50800" marR="50800" marT="50800" marB="50800">
                    <a:lnL w="10575" cap="flat" cmpd="sng">
                      <a:solidFill>
                        <a:srgbClr val="A3A3A3"/>
                      </a:solidFill>
                      <a:prstDash val="solid"/>
                      <a:round/>
                      <a:headEnd type="none" w="sm" len="sm"/>
                      <a:tailEnd type="none" w="sm" len="sm"/>
                    </a:lnL>
                    <a:lnR w="10575" cap="flat" cmpd="sng">
                      <a:solidFill>
                        <a:srgbClr val="A3A3A3"/>
                      </a:solidFill>
                      <a:prstDash val="solid"/>
                      <a:round/>
                      <a:headEnd type="none" w="sm" len="sm"/>
                      <a:tailEnd type="none" w="sm" len="sm"/>
                    </a:lnR>
                    <a:lnT w="10575" cap="flat" cmpd="sng">
                      <a:solidFill>
                        <a:srgbClr val="A3A3A3"/>
                      </a:solidFill>
                      <a:prstDash val="solid"/>
                      <a:round/>
                      <a:headEnd type="none" w="sm" len="sm"/>
                      <a:tailEnd type="none" w="sm" len="sm"/>
                    </a:lnT>
                    <a:lnB w="10575" cap="flat" cmpd="sng">
                      <a:solidFill>
                        <a:srgbClr val="A3A3A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300">
                          <a:latin typeface="Calibri"/>
                          <a:ea typeface="Calibri"/>
                          <a:cs typeface="Calibri"/>
                          <a:sym typeface="Calibri"/>
                        </a:rPr>
                        <a:t>83%</a:t>
                      </a:r>
                      <a:endParaRPr sz="1300">
                        <a:latin typeface="Calibri"/>
                        <a:ea typeface="Calibri"/>
                        <a:cs typeface="Calibri"/>
                        <a:sym typeface="Calibri"/>
                      </a:endParaRPr>
                    </a:p>
                  </a:txBody>
                  <a:tcPr marL="50800" marR="50800" marT="50800" marB="50800">
                    <a:lnL w="10575" cap="flat" cmpd="sng">
                      <a:solidFill>
                        <a:srgbClr val="A3A3A3"/>
                      </a:solidFill>
                      <a:prstDash val="solid"/>
                      <a:round/>
                      <a:headEnd type="none" w="sm" len="sm"/>
                      <a:tailEnd type="none" w="sm" len="sm"/>
                    </a:lnL>
                    <a:lnR w="10575" cap="flat" cmpd="sng">
                      <a:solidFill>
                        <a:srgbClr val="A3A3A3"/>
                      </a:solidFill>
                      <a:prstDash val="solid"/>
                      <a:round/>
                      <a:headEnd type="none" w="sm" len="sm"/>
                      <a:tailEnd type="none" w="sm" len="sm"/>
                    </a:lnR>
                    <a:lnT w="10575" cap="flat" cmpd="sng">
                      <a:solidFill>
                        <a:srgbClr val="A3A3A3"/>
                      </a:solidFill>
                      <a:prstDash val="solid"/>
                      <a:round/>
                      <a:headEnd type="none" w="sm" len="sm"/>
                      <a:tailEnd type="none" w="sm" len="sm"/>
                    </a:lnT>
                    <a:lnB w="10575" cap="flat" cmpd="sng">
                      <a:solidFill>
                        <a:srgbClr val="A3A3A3"/>
                      </a:solidFill>
                      <a:prstDash val="solid"/>
                      <a:round/>
                      <a:headEnd type="none" w="sm" len="sm"/>
                      <a:tailEnd type="none" w="sm" len="sm"/>
                    </a:lnB>
                  </a:tcPr>
                </a:tc>
                <a:extLst>
                  <a:ext uri="{0D108BD9-81ED-4DB2-BD59-A6C34878D82A}">
                    <a16:rowId xmlns:a16="http://schemas.microsoft.com/office/drawing/2014/main" val="10001"/>
                  </a:ext>
                </a:extLst>
              </a:tr>
              <a:tr h="295275">
                <a:tc>
                  <a:txBody>
                    <a:bodyPr/>
                    <a:lstStyle/>
                    <a:p>
                      <a:pPr marL="0" lvl="0" indent="0" algn="l" rtl="0">
                        <a:lnSpc>
                          <a:spcPct val="115000"/>
                        </a:lnSpc>
                        <a:spcBef>
                          <a:spcPts val="0"/>
                        </a:spcBef>
                        <a:spcAft>
                          <a:spcPts val="0"/>
                        </a:spcAft>
                        <a:buNone/>
                      </a:pPr>
                      <a:r>
                        <a:rPr lang="en" sz="1300">
                          <a:latin typeface="Calibri"/>
                          <a:ea typeface="Calibri"/>
                          <a:cs typeface="Calibri"/>
                          <a:sym typeface="Calibri"/>
                        </a:rPr>
                        <a:t>Figurative Meanings</a:t>
                      </a:r>
                      <a:endParaRPr sz="1300">
                        <a:latin typeface="Calibri"/>
                        <a:ea typeface="Calibri"/>
                        <a:cs typeface="Calibri"/>
                        <a:sym typeface="Calibri"/>
                      </a:endParaRPr>
                    </a:p>
                  </a:txBody>
                  <a:tcPr marL="50800" marR="50800" marT="50800" marB="50800">
                    <a:lnL w="10575" cap="flat" cmpd="sng">
                      <a:solidFill>
                        <a:srgbClr val="A3A3A3"/>
                      </a:solidFill>
                      <a:prstDash val="solid"/>
                      <a:round/>
                      <a:headEnd type="none" w="sm" len="sm"/>
                      <a:tailEnd type="none" w="sm" len="sm"/>
                    </a:lnL>
                    <a:lnR w="10575" cap="flat" cmpd="sng">
                      <a:solidFill>
                        <a:srgbClr val="A3A3A3"/>
                      </a:solidFill>
                      <a:prstDash val="solid"/>
                      <a:round/>
                      <a:headEnd type="none" w="sm" len="sm"/>
                      <a:tailEnd type="none" w="sm" len="sm"/>
                    </a:lnR>
                    <a:lnT w="10575" cap="flat" cmpd="sng">
                      <a:solidFill>
                        <a:srgbClr val="A3A3A3"/>
                      </a:solidFill>
                      <a:prstDash val="solid"/>
                      <a:round/>
                      <a:headEnd type="none" w="sm" len="sm"/>
                      <a:tailEnd type="none" w="sm" len="sm"/>
                    </a:lnT>
                    <a:lnB w="10575" cap="flat" cmpd="sng">
                      <a:solidFill>
                        <a:srgbClr val="A3A3A3"/>
                      </a:solidFill>
                      <a:prstDash val="solid"/>
                      <a:round/>
                      <a:headEnd type="none" w="sm" len="sm"/>
                      <a:tailEnd type="none" w="sm" len="sm"/>
                    </a:lnB>
                    <a:solidFill>
                      <a:srgbClr val="FCE5CD"/>
                    </a:solidFill>
                  </a:tcPr>
                </a:tc>
                <a:tc>
                  <a:txBody>
                    <a:bodyPr/>
                    <a:lstStyle/>
                    <a:p>
                      <a:pPr marL="0" lvl="0" indent="0" algn="l" rtl="0">
                        <a:lnSpc>
                          <a:spcPct val="115000"/>
                        </a:lnSpc>
                        <a:spcBef>
                          <a:spcPts val="0"/>
                        </a:spcBef>
                        <a:spcAft>
                          <a:spcPts val="0"/>
                        </a:spcAft>
                        <a:buNone/>
                      </a:pPr>
                      <a:r>
                        <a:rPr lang="en" sz="1300">
                          <a:latin typeface="Calibri"/>
                          <a:ea typeface="Calibri"/>
                          <a:cs typeface="Calibri"/>
                          <a:sym typeface="Calibri"/>
                        </a:rPr>
                        <a:t>59%</a:t>
                      </a:r>
                      <a:endParaRPr sz="1300">
                        <a:latin typeface="Calibri"/>
                        <a:ea typeface="Calibri"/>
                        <a:cs typeface="Calibri"/>
                        <a:sym typeface="Calibri"/>
                      </a:endParaRPr>
                    </a:p>
                  </a:txBody>
                  <a:tcPr marL="50800" marR="50800" marT="50800" marB="50800">
                    <a:lnL w="10575" cap="flat" cmpd="sng">
                      <a:solidFill>
                        <a:srgbClr val="A3A3A3"/>
                      </a:solidFill>
                      <a:prstDash val="solid"/>
                      <a:round/>
                      <a:headEnd type="none" w="sm" len="sm"/>
                      <a:tailEnd type="none" w="sm" len="sm"/>
                    </a:lnL>
                    <a:lnR w="10575" cap="flat" cmpd="sng">
                      <a:solidFill>
                        <a:srgbClr val="A3A3A3"/>
                      </a:solidFill>
                      <a:prstDash val="solid"/>
                      <a:round/>
                      <a:headEnd type="none" w="sm" len="sm"/>
                      <a:tailEnd type="none" w="sm" len="sm"/>
                    </a:lnR>
                    <a:lnT w="10575" cap="flat" cmpd="sng">
                      <a:solidFill>
                        <a:srgbClr val="A3A3A3"/>
                      </a:solidFill>
                      <a:prstDash val="solid"/>
                      <a:round/>
                      <a:headEnd type="none" w="sm" len="sm"/>
                      <a:tailEnd type="none" w="sm" len="sm"/>
                    </a:lnT>
                    <a:lnB w="10575" cap="flat" cmpd="sng">
                      <a:solidFill>
                        <a:srgbClr val="A3A3A3"/>
                      </a:solidFill>
                      <a:prstDash val="solid"/>
                      <a:round/>
                      <a:headEnd type="none" w="sm" len="sm"/>
                      <a:tailEnd type="none" w="sm" len="sm"/>
                    </a:lnB>
                    <a:solidFill>
                      <a:srgbClr val="FCE5CD"/>
                    </a:solidFill>
                  </a:tcPr>
                </a:tc>
                <a:extLst>
                  <a:ext uri="{0D108BD9-81ED-4DB2-BD59-A6C34878D82A}">
                    <a16:rowId xmlns:a16="http://schemas.microsoft.com/office/drawing/2014/main" val="10002"/>
                  </a:ext>
                </a:extLst>
              </a:tr>
              <a:tr h="295275">
                <a:tc>
                  <a:txBody>
                    <a:bodyPr/>
                    <a:lstStyle/>
                    <a:p>
                      <a:pPr marL="0" lvl="0" indent="0" algn="l" rtl="0">
                        <a:lnSpc>
                          <a:spcPct val="115000"/>
                        </a:lnSpc>
                        <a:spcBef>
                          <a:spcPts val="0"/>
                        </a:spcBef>
                        <a:spcAft>
                          <a:spcPts val="0"/>
                        </a:spcAft>
                        <a:buNone/>
                      </a:pPr>
                      <a:r>
                        <a:rPr lang="en" sz="1300">
                          <a:latin typeface="Calibri"/>
                          <a:ea typeface="Calibri"/>
                          <a:cs typeface="Calibri"/>
                          <a:sym typeface="Calibri"/>
                        </a:rPr>
                        <a:t>Impact of word choice on meaning</a:t>
                      </a:r>
                      <a:endParaRPr sz="1300">
                        <a:latin typeface="Calibri"/>
                        <a:ea typeface="Calibri"/>
                        <a:cs typeface="Calibri"/>
                        <a:sym typeface="Calibri"/>
                      </a:endParaRPr>
                    </a:p>
                  </a:txBody>
                  <a:tcPr marL="50800" marR="50800" marT="50800" marB="50800">
                    <a:lnL w="10575" cap="flat" cmpd="sng">
                      <a:solidFill>
                        <a:srgbClr val="A3A3A3"/>
                      </a:solidFill>
                      <a:prstDash val="solid"/>
                      <a:round/>
                      <a:headEnd type="none" w="sm" len="sm"/>
                      <a:tailEnd type="none" w="sm" len="sm"/>
                    </a:lnL>
                    <a:lnR w="10575" cap="flat" cmpd="sng">
                      <a:solidFill>
                        <a:srgbClr val="A3A3A3"/>
                      </a:solidFill>
                      <a:prstDash val="solid"/>
                      <a:round/>
                      <a:headEnd type="none" w="sm" len="sm"/>
                      <a:tailEnd type="none" w="sm" len="sm"/>
                    </a:lnR>
                    <a:lnT w="10575" cap="flat" cmpd="sng">
                      <a:solidFill>
                        <a:srgbClr val="A3A3A3"/>
                      </a:solidFill>
                      <a:prstDash val="solid"/>
                      <a:round/>
                      <a:headEnd type="none" w="sm" len="sm"/>
                      <a:tailEnd type="none" w="sm" len="sm"/>
                    </a:lnT>
                    <a:lnB w="10575" cap="flat" cmpd="sng">
                      <a:solidFill>
                        <a:srgbClr val="A3A3A3"/>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en" sz="1300">
                          <a:latin typeface="Calibri"/>
                          <a:ea typeface="Calibri"/>
                          <a:cs typeface="Calibri"/>
                          <a:sym typeface="Calibri"/>
                        </a:rPr>
                        <a:t>64%</a:t>
                      </a:r>
                      <a:endParaRPr sz="1300">
                        <a:latin typeface="Calibri"/>
                        <a:ea typeface="Calibri"/>
                        <a:cs typeface="Calibri"/>
                        <a:sym typeface="Calibri"/>
                      </a:endParaRPr>
                    </a:p>
                  </a:txBody>
                  <a:tcPr marL="50800" marR="50800" marT="50800" marB="50800">
                    <a:lnL w="10575" cap="flat" cmpd="sng">
                      <a:solidFill>
                        <a:srgbClr val="A3A3A3"/>
                      </a:solidFill>
                      <a:prstDash val="solid"/>
                      <a:round/>
                      <a:headEnd type="none" w="sm" len="sm"/>
                      <a:tailEnd type="none" w="sm" len="sm"/>
                    </a:lnL>
                    <a:lnR w="10575" cap="flat" cmpd="sng">
                      <a:solidFill>
                        <a:srgbClr val="A3A3A3"/>
                      </a:solidFill>
                      <a:prstDash val="solid"/>
                      <a:round/>
                      <a:headEnd type="none" w="sm" len="sm"/>
                      <a:tailEnd type="none" w="sm" len="sm"/>
                    </a:lnR>
                    <a:lnT w="10575" cap="flat" cmpd="sng">
                      <a:solidFill>
                        <a:srgbClr val="A3A3A3"/>
                      </a:solidFill>
                      <a:prstDash val="solid"/>
                      <a:round/>
                      <a:headEnd type="none" w="sm" len="sm"/>
                      <a:tailEnd type="none" w="sm" len="sm"/>
                    </a:lnT>
                    <a:lnB w="10575" cap="flat" cmpd="sng">
                      <a:solidFill>
                        <a:srgbClr val="A3A3A3"/>
                      </a:solidFill>
                      <a:prstDash val="solid"/>
                      <a:round/>
                      <a:headEnd type="none" w="sm" len="sm"/>
                      <a:tailEnd type="none" w="sm" len="sm"/>
                    </a:lnB>
                    <a:solidFill>
                      <a:srgbClr val="FFF2CC"/>
                    </a:solidFill>
                  </a:tcPr>
                </a:tc>
                <a:extLst>
                  <a:ext uri="{0D108BD9-81ED-4DB2-BD59-A6C34878D82A}">
                    <a16:rowId xmlns:a16="http://schemas.microsoft.com/office/drawing/2014/main" val="10003"/>
                  </a:ext>
                </a:extLst>
              </a:tr>
              <a:tr h="295275">
                <a:tc>
                  <a:txBody>
                    <a:bodyPr/>
                    <a:lstStyle/>
                    <a:p>
                      <a:pPr marL="0" lvl="0" indent="0" algn="l" rtl="0">
                        <a:lnSpc>
                          <a:spcPct val="115000"/>
                        </a:lnSpc>
                        <a:spcBef>
                          <a:spcPts val="0"/>
                        </a:spcBef>
                        <a:spcAft>
                          <a:spcPts val="0"/>
                        </a:spcAft>
                        <a:buNone/>
                      </a:pPr>
                      <a:r>
                        <a:rPr lang="en" sz="1300">
                          <a:latin typeface="Calibri"/>
                          <a:ea typeface="Calibri"/>
                          <a:cs typeface="Calibri"/>
                          <a:sym typeface="Calibri"/>
                        </a:rPr>
                        <a:t>Impact of word choice on tone</a:t>
                      </a:r>
                      <a:endParaRPr sz="1300">
                        <a:latin typeface="Calibri"/>
                        <a:ea typeface="Calibri"/>
                        <a:cs typeface="Calibri"/>
                        <a:sym typeface="Calibri"/>
                      </a:endParaRPr>
                    </a:p>
                  </a:txBody>
                  <a:tcPr marL="50800" marR="50800" marT="50800" marB="50800">
                    <a:lnL w="10575" cap="flat" cmpd="sng">
                      <a:solidFill>
                        <a:srgbClr val="A3A3A3"/>
                      </a:solidFill>
                      <a:prstDash val="solid"/>
                      <a:round/>
                      <a:headEnd type="none" w="sm" len="sm"/>
                      <a:tailEnd type="none" w="sm" len="sm"/>
                    </a:lnL>
                    <a:lnR w="10575" cap="flat" cmpd="sng">
                      <a:solidFill>
                        <a:srgbClr val="A3A3A3"/>
                      </a:solidFill>
                      <a:prstDash val="solid"/>
                      <a:round/>
                      <a:headEnd type="none" w="sm" len="sm"/>
                      <a:tailEnd type="none" w="sm" len="sm"/>
                    </a:lnR>
                    <a:lnT w="10575" cap="flat" cmpd="sng">
                      <a:solidFill>
                        <a:srgbClr val="A3A3A3"/>
                      </a:solidFill>
                      <a:prstDash val="solid"/>
                      <a:round/>
                      <a:headEnd type="none" w="sm" len="sm"/>
                      <a:tailEnd type="none" w="sm" len="sm"/>
                    </a:lnT>
                    <a:lnB w="10575" cap="flat" cmpd="sng">
                      <a:solidFill>
                        <a:srgbClr val="A3A3A3"/>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en" sz="1300">
                          <a:latin typeface="Calibri"/>
                          <a:ea typeface="Calibri"/>
                          <a:cs typeface="Calibri"/>
                          <a:sym typeface="Calibri"/>
                        </a:rPr>
                        <a:t>64%</a:t>
                      </a:r>
                      <a:endParaRPr sz="1300">
                        <a:latin typeface="Calibri"/>
                        <a:ea typeface="Calibri"/>
                        <a:cs typeface="Calibri"/>
                        <a:sym typeface="Calibri"/>
                      </a:endParaRPr>
                    </a:p>
                  </a:txBody>
                  <a:tcPr marL="50800" marR="50800" marT="50800" marB="50800">
                    <a:lnL w="10575" cap="flat" cmpd="sng">
                      <a:solidFill>
                        <a:srgbClr val="A3A3A3"/>
                      </a:solidFill>
                      <a:prstDash val="solid"/>
                      <a:round/>
                      <a:headEnd type="none" w="sm" len="sm"/>
                      <a:tailEnd type="none" w="sm" len="sm"/>
                    </a:lnL>
                    <a:lnR w="10575" cap="flat" cmpd="sng">
                      <a:solidFill>
                        <a:srgbClr val="A3A3A3"/>
                      </a:solidFill>
                      <a:prstDash val="solid"/>
                      <a:round/>
                      <a:headEnd type="none" w="sm" len="sm"/>
                      <a:tailEnd type="none" w="sm" len="sm"/>
                    </a:lnR>
                    <a:lnT w="10575" cap="flat" cmpd="sng">
                      <a:solidFill>
                        <a:srgbClr val="A3A3A3"/>
                      </a:solidFill>
                      <a:prstDash val="solid"/>
                      <a:round/>
                      <a:headEnd type="none" w="sm" len="sm"/>
                      <a:tailEnd type="none" w="sm" len="sm"/>
                    </a:lnT>
                    <a:lnB w="10575" cap="flat" cmpd="sng">
                      <a:solidFill>
                        <a:srgbClr val="A3A3A3"/>
                      </a:solidFill>
                      <a:prstDash val="solid"/>
                      <a:round/>
                      <a:headEnd type="none" w="sm" len="sm"/>
                      <a:tailEnd type="none" w="sm" len="sm"/>
                    </a:lnB>
                    <a:solidFill>
                      <a:srgbClr val="FFF2CC"/>
                    </a:solidFill>
                  </a:tcPr>
                </a:tc>
                <a:extLst>
                  <a:ext uri="{0D108BD9-81ED-4DB2-BD59-A6C34878D82A}">
                    <a16:rowId xmlns:a16="http://schemas.microsoft.com/office/drawing/2014/main" val="10004"/>
                  </a:ext>
                </a:extLst>
              </a:tr>
            </a:tbl>
          </a:graphicData>
        </a:graphic>
      </p:graphicFrame>
      <p:sp>
        <p:nvSpPr>
          <p:cNvPr id="494" name="Google Shape;494;p58"/>
          <p:cNvSpPr txBox="1">
            <a:spLocks noGrp="1"/>
          </p:cNvSpPr>
          <p:nvPr>
            <p:ph type="body" idx="1"/>
          </p:nvPr>
        </p:nvSpPr>
        <p:spPr>
          <a:xfrm>
            <a:off x="457200" y="3560075"/>
            <a:ext cx="8520600" cy="388500"/>
          </a:xfrm>
          <a:prstGeom prst="rect">
            <a:avLst/>
          </a:prstGeom>
        </p:spPr>
        <p:txBody>
          <a:bodyPr spcFirstLastPara="1" wrap="square" lIns="0" tIns="0" rIns="0" bIns="0" anchor="t" anchorCtr="0">
            <a:normAutofit/>
          </a:bodyPr>
          <a:lstStyle/>
          <a:p>
            <a:pPr marL="0" lvl="0" indent="0" algn="l" rtl="0">
              <a:spcBef>
                <a:spcPts val="0"/>
              </a:spcBef>
              <a:spcAft>
                <a:spcPts val="1200"/>
              </a:spcAft>
              <a:buNone/>
            </a:pPr>
            <a:r>
              <a:rPr lang="en"/>
              <a:t>It looks like students are struggling with </a:t>
            </a:r>
            <a:r>
              <a:rPr lang="en" i="1"/>
              <a:t>figurative meanings </a:t>
            </a:r>
            <a:r>
              <a:rPr lang="en"/>
              <a:t>of words.</a:t>
            </a:r>
            <a:endParaRPr/>
          </a:p>
        </p:txBody>
      </p:sp>
      <p:pic>
        <p:nvPicPr>
          <p:cNvPr id="495" name="Google Shape;495;p58"/>
          <p:cNvPicPr preferRelativeResize="0"/>
          <p:nvPr/>
        </p:nvPicPr>
        <p:blipFill>
          <a:blip r:embed="rId3">
            <a:alphaModFix/>
          </a:blip>
          <a:stretch>
            <a:fillRect/>
          </a:stretch>
        </p:blipFill>
        <p:spPr>
          <a:xfrm>
            <a:off x="457200" y="1143000"/>
            <a:ext cx="1428750" cy="14287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59"/>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Responding to Insights </a:t>
            </a:r>
            <a:br>
              <a:rPr lang="en"/>
            </a:br>
            <a:r>
              <a:rPr lang="en"/>
              <a:t>from Data Analysis</a:t>
            </a:r>
            <a:endParaRPr/>
          </a:p>
        </p:txBody>
      </p:sp>
      <p:sp>
        <p:nvSpPr>
          <p:cNvPr id="501" name="Google Shape;501;p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6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Plan Response to Data Reflection</a:t>
            </a:r>
            <a:endParaRPr/>
          </a:p>
        </p:txBody>
      </p:sp>
      <p:sp>
        <p:nvSpPr>
          <p:cNvPr id="507" name="Google Shape;507;p60"/>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23</a:t>
            </a:fld>
            <a:endParaRPr/>
          </a:p>
        </p:txBody>
      </p:sp>
      <p:grpSp>
        <p:nvGrpSpPr>
          <p:cNvPr id="508" name="Google Shape;508;p60"/>
          <p:cNvGrpSpPr/>
          <p:nvPr/>
        </p:nvGrpSpPr>
        <p:grpSpPr>
          <a:xfrm>
            <a:off x="5632317" y="1189775"/>
            <a:ext cx="3305700" cy="3483050"/>
            <a:chOff x="5632317" y="1189775"/>
            <a:chExt cx="3305700" cy="3483050"/>
          </a:xfrm>
        </p:grpSpPr>
        <p:sp>
          <p:nvSpPr>
            <p:cNvPr id="509" name="Google Shape;509;p60"/>
            <p:cNvSpPr/>
            <p:nvPr/>
          </p:nvSpPr>
          <p:spPr>
            <a:xfrm>
              <a:off x="5632317" y="1189775"/>
              <a:ext cx="3305700" cy="669000"/>
            </a:xfrm>
            <a:prstGeom prst="chevron">
              <a:avLst>
                <a:gd name="adj" fmla="val 50000"/>
              </a:avLst>
            </a:prstGeom>
            <a:solidFill>
              <a:srgbClr val="0E945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Clarify expectations</a:t>
              </a:r>
              <a:endParaRPr>
                <a:solidFill>
                  <a:srgbClr val="FFFFFF"/>
                </a:solidFill>
                <a:latin typeface="Roboto"/>
                <a:ea typeface="Roboto"/>
                <a:cs typeface="Roboto"/>
                <a:sym typeface="Roboto"/>
              </a:endParaRPr>
            </a:p>
          </p:txBody>
        </p:sp>
        <p:sp>
          <p:nvSpPr>
            <p:cNvPr id="510" name="Google Shape;510;p60"/>
            <p:cNvSpPr txBox="1"/>
            <p:nvPr/>
          </p:nvSpPr>
          <p:spPr>
            <a:xfrm>
              <a:off x="6167063" y="2057125"/>
              <a:ext cx="22362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latin typeface="Roboto"/>
                  <a:ea typeface="Roboto"/>
                  <a:cs typeface="Roboto"/>
                  <a:sym typeface="Roboto"/>
                </a:rPr>
                <a:t>Determine exactly what students will need to do to be proficient on that skill. Articulate exactly what you’re looking for in student work that will indicate they have learned what they needed to learn.</a:t>
              </a:r>
              <a:endParaRPr>
                <a:latin typeface="Roboto"/>
                <a:ea typeface="Roboto"/>
                <a:cs typeface="Roboto"/>
                <a:sym typeface="Roboto"/>
              </a:endParaRPr>
            </a:p>
          </p:txBody>
        </p:sp>
      </p:grpSp>
      <p:grpSp>
        <p:nvGrpSpPr>
          <p:cNvPr id="511" name="Google Shape;511;p60"/>
          <p:cNvGrpSpPr/>
          <p:nvPr/>
        </p:nvGrpSpPr>
        <p:grpSpPr>
          <a:xfrm>
            <a:off x="0" y="1189989"/>
            <a:ext cx="3546900" cy="3482836"/>
            <a:chOff x="0" y="1189989"/>
            <a:chExt cx="3546900" cy="3482836"/>
          </a:xfrm>
        </p:grpSpPr>
        <p:sp>
          <p:nvSpPr>
            <p:cNvPr id="512" name="Google Shape;512;p60"/>
            <p:cNvSpPr/>
            <p:nvPr/>
          </p:nvSpPr>
          <p:spPr>
            <a:xfrm>
              <a:off x="0" y="1189989"/>
              <a:ext cx="3546900" cy="669000"/>
            </a:xfrm>
            <a:prstGeom prst="homePlate">
              <a:avLst>
                <a:gd name="adj" fmla="val 50000"/>
              </a:avLst>
            </a:prstGeom>
            <a:solidFill>
              <a:srgbClr val="08563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Focus on Needs</a:t>
              </a:r>
              <a:endParaRPr>
                <a:solidFill>
                  <a:srgbClr val="FFFFFF"/>
                </a:solidFill>
                <a:latin typeface="Roboto"/>
                <a:ea typeface="Roboto"/>
                <a:cs typeface="Roboto"/>
                <a:sym typeface="Roboto"/>
              </a:endParaRPr>
            </a:p>
          </p:txBody>
        </p:sp>
        <p:sp>
          <p:nvSpPr>
            <p:cNvPr id="513" name="Google Shape;513;p60"/>
            <p:cNvSpPr txBox="1"/>
            <p:nvPr/>
          </p:nvSpPr>
          <p:spPr>
            <a:xfrm>
              <a:off x="655361" y="2057125"/>
              <a:ext cx="22362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latin typeface="Roboto"/>
                  <a:ea typeface="Roboto"/>
                  <a:cs typeface="Roboto"/>
                  <a:sym typeface="Roboto"/>
                </a:rPr>
                <a:t>Determine which elements of knowledge or skill students still need (know/show).</a:t>
              </a:r>
              <a:endParaRPr>
                <a:latin typeface="Roboto"/>
                <a:ea typeface="Roboto"/>
                <a:cs typeface="Roboto"/>
                <a:sym typeface="Roboto"/>
              </a:endParaRPr>
            </a:p>
          </p:txBody>
        </p:sp>
      </p:grpSp>
      <p:grpSp>
        <p:nvGrpSpPr>
          <p:cNvPr id="514" name="Google Shape;514;p60"/>
          <p:cNvGrpSpPr/>
          <p:nvPr/>
        </p:nvGrpSpPr>
        <p:grpSpPr>
          <a:xfrm>
            <a:off x="2944204" y="1189775"/>
            <a:ext cx="3305700" cy="3483050"/>
            <a:chOff x="2944204" y="1189775"/>
            <a:chExt cx="3305700" cy="3483050"/>
          </a:xfrm>
        </p:grpSpPr>
        <p:sp>
          <p:nvSpPr>
            <p:cNvPr id="515" name="Google Shape;515;p60"/>
            <p:cNvSpPr/>
            <p:nvPr/>
          </p:nvSpPr>
          <p:spPr>
            <a:xfrm>
              <a:off x="2944204" y="1189775"/>
              <a:ext cx="3305700" cy="669000"/>
            </a:xfrm>
            <a:prstGeom prst="chevron">
              <a:avLst>
                <a:gd name="adj" fmla="val 50000"/>
              </a:avLst>
            </a:prstGeom>
            <a:solidFill>
              <a:srgbClr val="0B774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Identify opportunities</a:t>
              </a:r>
              <a:endParaRPr>
                <a:solidFill>
                  <a:srgbClr val="FFFFFF"/>
                </a:solidFill>
                <a:latin typeface="Roboto"/>
                <a:ea typeface="Roboto"/>
                <a:cs typeface="Roboto"/>
                <a:sym typeface="Roboto"/>
              </a:endParaRPr>
            </a:p>
          </p:txBody>
        </p:sp>
        <p:sp>
          <p:nvSpPr>
            <p:cNvPr id="516" name="Google Shape;516;p60"/>
            <p:cNvSpPr txBox="1"/>
            <p:nvPr/>
          </p:nvSpPr>
          <p:spPr>
            <a:xfrm>
              <a:off x="3478949" y="2057125"/>
              <a:ext cx="22362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latin typeface="Roboto"/>
                  <a:ea typeface="Roboto"/>
                  <a:cs typeface="Roboto"/>
                  <a:sym typeface="Roboto"/>
                </a:rPr>
                <a:t>Identify opportunities in upcoming days or weeks when those skills can be re-taught or spiralled.</a:t>
              </a:r>
              <a:endParaRPr>
                <a:latin typeface="Roboto"/>
                <a:ea typeface="Roboto"/>
                <a:cs typeface="Roboto"/>
                <a:sym typeface="Roboto"/>
              </a:endParaRPr>
            </a:p>
          </p:txBody>
        </p:sp>
      </p:grpSp>
      <p:pic>
        <p:nvPicPr>
          <p:cNvPr id="517" name="Google Shape;517;p60"/>
          <p:cNvPicPr preferRelativeResize="0"/>
          <p:nvPr/>
        </p:nvPicPr>
        <p:blipFill>
          <a:blip r:embed="rId3">
            <a:alphaModFix/>
          </a:blip>
          <a:stretch>
            <a:fillRect/>
          </a:stretch>
        </p:blipFill>
        <p:spPr>
          <a:xfrm>
            <a:off x="1190300" y="3341775"/>
            <a:ext cx="794550" cy="7945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6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Plan Response to Data Reflection</a:t>
            </a:r>
            <a:endParaRPr/>
          </a:p>
        </p:txBody>
      </p:sp>
      <p:sp>
        <p:nvSpPr>
          <p:cNvPr id="523" name="Google Shape;523;p61"/>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24</a:t>
            </a:fld>
            <a:endParaRPr/>
          </a:p>
        </p:txBody>
      </p:sp>
      <p:sp>
        <p:nvSpPr>
          <p:cNvPr id="524" name="Google Shape;524;p61"/>
          <p:cNvSpPr txBox="1"/>
          <p:nvPr/>
        </p:nvSpPr>
        <p:spPr>
          <a:xfrm>
            <a:off x="472800" y="2037300"/>
            <a:ext cx="82452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Calibri"/>
                <a:ea typeface="Calibri"/>
                <a:cs typeface="Calibri"/>
                <a:sym typeface="Calibri"/>
              </a:rPr>
              <a:t>One quick way to do this is to review the “Know/Show” chart for your focus standard, and then to look at a number of examples of student work to learn more about what they are struggling with or </a:t>
            </a:r>
            <a:r>
              <a:rPr lang="en" sz="1800" i="1">
                <a:latin typeface="Calibri"/>
                <a:ea typeface="Calibri"/>
                <a:cs typeface="Calibri"/>
                <a:sym typeface="Calibri"/>
              </a:rPr>
              <a:t>why</a:t>
            </a:r>
            <a:r>
              <a:rPr lang="en" sz="1800">
                <a:latin typeface="Calibri"/>
                <a:ea typeface="Calibri"/>
                <a:cs typeface="Calibri"/>
                <a:sym typeface="Calibri"/>
              </a:rPr>
              <a:t> they might be struggling.</a:t>
            </a:r>
            <a:endParaRPr sz="1800">
              <a:latin typeface="Calibri"/>
              <a:ea typeface="Calibri"/>
              <a:cs typeface="Calibri"/>
              <a:sym typeface="Calibri"/>
            </a:endParaRPr>
          </a:p>
        </p:txBody>
      </p:sp>
      <p:sp>
        <p:nvSpPr>
          <p:cNvPr id="525" name="Google Shape;525;p61"/>
          <p:cNvSpPr/>
          <p:nvPr/>
        </p:nvSpPr>
        <p:spPr>
          <a:xfrm>
            <a:off x="0" y="1189989"/>
            <a:ext cx="3546900" cy="669000"/>
          </a:xfrm>
          <a:prstGeom prst="homePlate">
            <a:avLst>
              <a:gd name="adj" fmla="val 50000"/>
            </a:avLst>
          </a:prstGeom>
          <a:solidFill>
            <a:srgbClr val="08563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Focus on Needs</a:t>
            </a:r>
            <a:endParaRPr>
              <a:solidFill>
                <a:srgbClr val="FFFFFF"/>
              </a:solidFill>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6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Plan Response to Data Reflection</a:t>
            </a:r>
            <a:endParaRPr/>
          </a:p>
        </p:txBody>
      </p:sp>
      <p:sp>
        <p:nvSpPr>
          <p:cNvPr id="531" name="Google Shape;531;p62"/>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25</a:t>
            </a:fld>
            <a:endParaRPr/>
          </a:p>
        </p:txBody>
      </p:sp>
      <p:sp>
        <p:nvSpPr>
          <p:cNvPr id="532" name="Google Shape;532;p62"/>
          <p:cNvSpPr txBox="1">
            <a:spLocks noGrp="1"/>
          </p:cNvSpPr>
          <p:nvPr>
            <p:ph type="body" idx="1"/>
          </p:nvPr>
        </p:nvSpPr>
        <p:spPr>
          <a:xfrm>
            <a:off x="457200" y="1930675"/>
            <a:ext cx="8520600" cy="2404200"/>
          </a:xfrm>
          <a:prstGeom prst="rect">
            <a:avLst/>
          </a:prstGeom>
        </p:spPr>
        <p:txBody>
          <a:bodyPr spcFirstLastPara="1" wrap="square" lIns="0" tIns="0" rIns="0" bIns="0" anchor="t" anchorCtr="0">
            <a:normAutofit lnSpcReduction="20000"/>
          </a:bodyPr>
          <a:lstStyle/>
          <a:p>
            <a:pPr marL="0" lvl="0" indent="0" algn="l" rtl="0">
              <a:spcBef>
                <a:spcPts val="0"/>
              </a:spcBef>
              <a:spcAft>
                <a:spcPts val="0"/>
              </a:spcAft>
              <a:buNone/>
            </a:pPr>
            <a:r>
              <a:rPr lang="en" b="1"/>
              <a:t>Analyze upcoming lessons to identify opportunities to build in mini re-teach lessons or spiral those skills.</a:t>
            </a:r>
            <a:endParaRPr b="1"/>
          </a:p>
          <a:p>
            <a:pPr marL="457200" lvl="0" indent="-330200" algn="l" rtl="0">
              <a:spcBef>
                <a:spcPts val="1200"/>
              </a:spcBef>
              <a:spcAft>
                <a:spcPts val="0"/>
              </a:spcAft>
              <a:buSzPts val="1600"/>
              <a:buChar char="●"/>
            </a:pPr>
            <a:r>
              <a:rPr lang="en"/>
              <a:t>If an upcoming unit focuses on some of the same skills students are still developing, consider dedicating some additional time for students to practice these during the lesson(s).</a:t>
            </a:r>
            <a:endParaRPr/>
          </a:p>
          <a:p>
            <a:pPr marL="457200" lvl="0" indent="-330200" algn="l" rtl="0">
              <a:spcBef>
                <a:spcPts val="0"/>
              </a:spcBef>
              <a:spcAft>
                <a:spcPts val="0"/>
              </a:spcAft>
              <a:buSzPts val="1600"/>
              <a:buChar char="●"/>
            </a:pPr>
            <a:r>
              <a:rPr lang="en"/>
              <a:t>Consider adding a mini-unit or a reteach lesson to give students additional practice with any pre-requisite skills that are crucial to the upcoming unit but that they haven’t yet mastered.</a:t>
            </a:r>
            <a:endParaRPr/>
          </a:p>
        </p:txBody>
      </p:sp>
      <p:sp>
        <p:nvSpPr>
          <p:cNvPr id="533" name="Google Shape;533;p62"/>
          <p:cNvSpPr/>
          <p:nvPr/>
        </p:nvSpPr>
        <p:spPr>
          <a:xfrm>
            <a:off x="0" y="1189989"/>
            <a:ext cx="3546900" cy="669000"/>
          </a:xfrm>
          <a:prstGeom prst="homePlate">
            <a:avLst>
              <a:gd name="adj" fmla="val 50000"/>
            </a:avLst>
          </a:prstGeom>
          <a:solidFill>
            <a:srgbClr val="43434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Focus on Needs</a:t>
            </a:r>
            <a:endParaRPr>
              <a:solidFill>
                <a:srgbClr val="FFFFFF"/>
              </a:solidFill>
              <a:latin typeface="Roboto"/>
              <a:ea typeface="Roboto"/>
              <a:cs typeface="Roboto"/>
              <a:sym typeface="Roboto"/>
            </a:endParaRPr>
          </a:p>
        </p:txBody>
      </p:sp>
      <p:sp>
        <p:nvSpPr>
          <p:cNvPr id="534" name="Google Shape;534;p62"/>
          <p:cNvSpPr/>
          <p:nvPr/>
        </p:nvSpPr>
        <p:spPr>
          <a:xfrm>
            <a:off x="2944204" y="1189775"/>
            <a:ext cx="3305700" cy="669000"/>
          </a:xfrm>
          <a:prstGeom prst="chevron">
            <a:avLst>
              <a:gd name="adj" fmla="val 50000"/>
            </a:avLst>
          </a:prstGeom>
          <a:solidFill>
            <a:srgbClr val="0B774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Identify opportunities</a:t>
            </a:r>
            <a:endParaRPr>
              <a:solidFill>
                <a:srgbClr val="FFFFFF"/>
              </a:solidFill>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6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Plan Response to Data Reflection</a:t>
            </a:r>
            <a:endParaRPr/>
          </a:p>
        </p:txBody>
      </p:sp>
      <p:sp>
        <p:nvSpPr>
          <p:cNvPr id="540" name="Google Shape;540;p63"/>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26</a:t>
            </a:fld>
            <a:endParaRPr/>
          </a:p>
        </p:txBody>
      </p:sp>
      <p:sp>
        <p:nvSpPr>
          <p:cNvPr id="541" name="Google Shape;541;p63"/>
          <p:cNvSpPr txBox="1">
            <a:spLocks noGrp="1"/>
          </p:cNvSpPr>
          <p:nvPr>
            <p:ph type="body" idx="1"/>
          </p:nvPr>
        </p:nvSpPr>
        <p:spPr>
          <a:xfrm>
            <a:off x="457200" y="2273575"/>
            <a:ext cx="8520600" cy="2061000"/>
          </a:xfrm>
          <a:prstGeom prst="rect">
            <a:avLst/>
          </a:prstGeom>
        </p:spPr>
        <p:txBody>
          <a:bodyPr spcFirstLastPara="1" wrap="square" lIns="0" tIns="0" rIns="0" bIns="0" anchor="t" anchorCtr="0">
            <a:normAutofit/>
          </a:bodyPr>
          <a:lstStyle/>
          <a:p>
            <a:pPr marL="0" lvl="0" indent="0" algn="l" rtl="0">
              <a:spcBef>
                <a:spcPts val="0"/>
              </a:spcBef>
              <a:spcAft>
                <a:spcPts val="1200"/>
              </a:spcAft>
              <a:buNone/>
            </a:pPr>
            <a:r>
              <a:rPr lang="en"/>
              <a:t>For any re-teach activities, create and analyze an exemplar response to enable you to give focused feedback to students in the moment.</a:t>
            </a:r>
            <a:endParaRPr/>
          </a:p>
        </p:txBody>
      </p:sp>
      <p:sp>
        <p:nvSpPr>
          <p:cNvPr id="542" name="Google Shape;542;p63"/>
          <p:cNvSpPr/>
          <p:nvPr/>
        </p:nvSpPr>
        <p:spPr>
          <a:xfrm>
            <a:off x="5632317" y="1189775"/>
            <a:ext cx="3305700" cy="669000"/>
          </a:xfrm>
          <a:prstGeom prst="chevron">
            <a:avLst>
              <a:gd name="adj" fmla="val 50000"/>
            </a:avLst>
          </a:prstGeom>
          <a:solidFill>
            <a:srgbClr val="0E945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Clarify expectations</a:t>
            </a:r>
            <a:endParaRPr>
              <a:solidFill>
                <a:srgbClr val="FFFFFF"/>
              </a:solidFill>
              <a:latin typeface="Roboto"/>
              <a:ea typeface="Roboto"/>
              <a:cs typeface="Roboto"/>
              <a:sym typeface="Roboto"/>
            </a:endParaRPr>
          </a:p>
        </p:txBody>
      </p:sp>
      <p:sp>
        <p:nvSpPr>
          <p:cNvPr id="543" name="Google Shape;543;p63"/>
          <p:cNvSpPr/>
          <p:nvPr/>
        </p:nvSpPr>
        <p:spPr>
          <a:xfrm>
            <a:off x="0" y="1189989"/>
            <a:ext cx="3546900" cy="669000"/>
          </a:xfrm>
          <a:prstGeom prst="homePlate">
            <a:avLst>
              <a:gd name="adj" fmla="val 50000"/>
            </a:avLst>
          </a:prstGeom>
          <a:solidFill>
            <a:srgbClr val="43434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Focus on Needs</a:t>
            </a:r>
            <a:endParaRPr>
              <a:solidFill>
                <a:srgbClr val="FFFFFF"/>
              </a:solidFill>
              <a:latin typeface="Roboto"/>
              <a:ea typeface="Roboto"/>
              <a:cs typeface="Roboto"/>
              <a:sym typeface="Roboto"/>
            </a:endParaRPr>
          </a:p>
        </p:txBody>
      </p:sp>
      <p:sp>
        <p:nvSpPr>
          <p:cNvPr id="544" name="Google Shape;544;p63"/>
          <p:cNvSpPr/>
          <p:nvPr/>
        </p:nvSpPr>
        <p:spPr>
          <a:xfrm>
            <a:off x="2944204" y="1189775"/>
            <a:ext cx="3305700" cy="669000"/>
          </a:xfrm>
          <a:prstGeom prst="chevron">
            <a:avLst>
              <a:gd name="adj" fmla="val 50000"/>
            </a:avLst>
          </a:prstGeom>
          <a:solidFill>
            <a:srgbClr val="6666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Identify opportunities</a:t>
            </a:r>
            <a:endParaRPr>
              <a:solidFill>
                <a:srgbClr val="FFFFFF"/>
              </a:solidFill>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6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Example Response to Data Reflection</a:t>
            </a:r>
            <a:endParaRPr/>
          </a:p>
        </p:txBody>
      </p:sp>
      <p:sp>
        <p:nvSpPr>
          <p:cNvPr id="550" name="Google Shape;550;p64"/>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27</a:t>
            </a:fld>
            <a:endParaRPr/>
          </a:p>
        </p:txBody>
      </p:sp>
      <p:sp>
        <p:nvSpPr>
          <p:cNvPr id="551" name="Google Shape;551;p64"/>
          <p:cNvSpPr/>
          <p:nvPr/>
        </p:nvSpPr>
        <p:spPr>
          <a:xfrm>
            <a:off x="0" y="1189989"/>
            <a:ext cx="3546900" cy="669000"/>
          </a:xfrm>
          <a:prstGeom prst="homePlate">
            <a:avLst>
              <a:gd name="adj" fmla="val 50000"/>
            </a:avLst>
          </a:prstGeom>
          <a:solidFill>
            <a:srgbClr val="08563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Focus on Needs</a:t>
            </a:r>
            <a:endParaRPr>
              <a:solidFill>
                <a:srgbClr val="FFFFFF"/>
              </a:solidFill>
              <a:latin typeface="Roboto"/>
              <a:ea typeface="Roboto"/>
              <a:cs typeface="Roboto"/>
              <a:sym typeface="Roboto"/>
            </a:endParaRPr>
          </a:p>
        </p:txBody>
      </p:sp>
      <p:graphicFrame>
        <p:nvGraphicFramePr>
          <p:cNvPr id="552" name="Google Shape;552;p64"/>
          <p:cNvGraphicFramePr/>
          <p:nvPr/>
        </p:nvGraphicFramePr>
        <p:xfrm>
          <a:off x="457200" y="2077200"/>
          <a:ext cx="8276400" cy="720217"/>
        </p:xfrm>
        <a:graphic>
          <a:graphicData uri="http://schemas.openxmlformats.org/drawingml/2006/table">
            <a:tbl>
              <a:tblPr>
                <a:noFill/>
                <a:tableStyleId>{CABCE046-FDE9-403D-B76D-F2F01EB5670F}</a:tableStyleId>
              </a:tblPr>
              <a:tblGrid>
                <a:gridCol w="906650">
                  <a:extLst>
                    <a:ext uri="{9D8B030D-6E8A-4147-A177-3AD203B41FA5}">
                      <a16:colId xmlns:a16="http://schemas.microsoft.com/office/drawing/2014/main" val="20000"/>
                    </a:ext>
                  </a:extLst>
                </a:gridCol>
                <a:gridCol w="7369750">
                  <a:extLst>
                    <a:ext uri="{9D8B030D-6E8A-4147-A177-3AD203B41FA5}">
                      <a16:colId xmlns:a16="http://schemas.microsoft.com/office/drawing/2014/main" val="20001"/>
                    </a:ext>
                  </a:extLst>
                </a:gridCol>
              </a:tblGrid>
              <a:tr h="647700">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RL.8.4</a:t>
                      </a:r>
                      <a:endParaRPr sz="1200">
                        <a:latin typeface="Calibri"/>
                        <a:ea typeface="Calibri"/>
                        <a:cs typeface="Calibri"/>
                        <a:sym typeface="Calibri"/>
                      </a:endParaRPr>
                    </a:p>
                  </a:txBody>
                  <a:tcPr marL="50800" marR="50800" marT="50800" marB="50800">
                    <a:lnL w="10575" cap="flat" cmpd="sng">
                      <a:solidFill>
                        <a:srgbClr val="A3A3A3"/>
                      </a:solidFill>
                      <a:prstDash val="solid"/>
                      <a:round/>
                      <a:headEnd type="none" w="sm" len="sm"/>
                      <a:tailEnd type="none" w="sm" len="sm"/>
                    </a:lnL>
                    <a:lnR w="10575" cap="flat" cmpd="sng">
                      <a:solidFill>
                        <a:srgbClr val="A3A3A3"/>
                      </a:solidFill>
                      <a:prstDash val="solid"/>
                      <a:round/>
                      <a:headEnd type="none" w="sm" len="sm"/>
                      <a:tailEnd type="none" w="sm" len="sm"/>
                    </a:lnR>
                    <a:lnT w="10575" cap="flat" cmpd="sng">
                      <a:solidFill>
                        <a:srgbClr val="A3A3A3"/>
                      </a:solidFill>
                      <a:prstDash val="solid"/>
                      <a:round/>
                      <a:headEnd type="none" w="sm" len="sm"/>
                      <a:tailEnd type="none" w="sm" len="sm"/>
                    </a:lnT>
                    <a:lnB w="10575" cap="flat" cmpd="sng">
                      <a:solidFill>
                        <a:srgbClr val="A3A3A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Determine the meaning of words and phrases as they are used in a text, including figurative and connotative meanings; analyze the impact of specific word choices on meaning and tone, including analogies or allusions to other texts.</a:t>
                      </a:r>
                      <a:endParaRPr sz="1200">
                        <a:latin typeface="Calibri"/>
                        <a:ea typeface="Calibri"/>
                        <a:cs typeface="Calibri"/>
                        <a:sym typeface="Calibri"/>
                      </a:endParaRPr>
                    </a:p>
                  </a:txBody>
                  <a:tcPr marL="50800" marR="50800" marT="50800" marB="50800">
                    <a:lnL w="10575" cap="flat" cmpd="sng">
                      <a:solidFill>
                        <a:srgbClr val="A3A3A3"/>
                      </a:solidFill>
                      <a:prstDash val="solid"/>
                      <a:round/>
                      <a:headEnd type="none" w="sm" len="sm"/>
                      <a:tailEnd type="none" w="sm" len="sm"/>
                    </a:lnL>
                    <a:lnR w="10575" cap="flat" cmpd="sng">
                      <a:solidFill>
                        <a:srgbClr val="A3A3A3"/>
                      </a:solidFill>
                      <a:prstDash val="solid"/>
                      <a:round/>
                      <a:headEnd type="none" w="sm" len="sm"/>
                      <a:tailEnd type="none" w="sm" len="sm"/>
                    </a:lnR>
                    <a:lnT w="10575" cap="flat" cmpd="sng">
                      <a:solidFill>
                        <a:srgbClr val="A3A3A3"/>
                      </a:solidFill>
                      <a:prstDash val="solid"/>
                      <a:round/>
                      <a:headEnd type="none" w="sm" len="sm"/>
                      <a:tailEnd type="none" w="sm" len="sm"/>
                    </a:lnT>
                    <a:lnB w="10575" cap="flat" cmpd="sng">
                      <a:solidFill>
                        <a:srgbClr val="A3A3A3"/>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553" name="Google Shape;553;p64"/>
          <p:cNvSpPr txBox="1"/>
          <p:nvPr/>
        </p:nvSpPr>
        <p:spPr>
          <a:xfrm>
            <a:off x="488400" y="3178075"/>
            <a:ext cx="8276400" cy="780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800">
                <a:solidFill>
                  <a:schemeClr val="dk1"/>
                </a:solidFill>
                <a:latin typeface="Calibri"/>
                <a:ea typeface="Calibri"/>
                <a:cs typeface="Calibri"/>
                <a:sym typeface="Calibri"/>
              </a:rPr>
              <a:t>Our data analysis led us to the conclusion that students are struggling primarily with </a:t>
            </a:r>
            <a:r>
              <a:rPr lang="en" sz="1800" i="1">
                <a:solidFill>
                  <a:schemeClr val="dk1"/>
                </a:solidFill>
                <a:latin typeface="Calibri"/>
                <a:ea typeface="Calibri"/>
                <a:cs typeface="Calibri"/>
                <a:sym typeface="Calibri"/>
              </a:rPr>
              <a:t>figurative meanings </a:t>
            </a:r>
            <a:r>
              <a:rPr lang="en" sz="1800">
                <a:solidFill>
                  <a:schemeClr val="dk1"/>
                </a:solidFill>
                <a:latin typeface="Calibri"/>
                <a:ea typeface="Calibri"/>
                <a:cs typeface="Calibri"/>
                <a:sym typeface="Calibri"/>
              </a:rPr>
              <a:t>of words.</a:t>
            </a:r>
            <a:endParaRPr>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6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Example Response to Data Reflection</a:t>
            </a:r>
            <a:endParaRPr/>
          </a:p>
        </p:txBody>
      </p:sp>
      <p:sp>
        <p:nvSpPr>
          <p:cNvPr id="559" name="Google Shape;559;p65"/>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28</a:t>
            </a:fld>
            <a:endParaRPr/>
          </a:p>
        </p:txBody>
      </p:sp>
      <p:sp>
        <p:nvSpPr>
          <p:cNvPr id="560" name="Google Shape;560;p65"/>
          <p:cNvSpPr/>
          <p:nvPr/>
        </p:nvSpPr>
        <p:spPr>
          <a:xfrm>
            <a:off x="0" y="1189989"/>
            <a:ext cx="3546900" cy="669000"/>
          </a:xfrm>
          <a:prstGeom prst="homePlate">
            <a:avLst>
              <a:gd name="adj" fmla="val 50000"/>
            </a:avLst>
          </a:prstGeom>
          <a:solidFill>
            <a:srgbClr val="43434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Focus on Needs</a:t>
            </a:r>
            <a:endParaRPr>
              <a:solidFill>
                <a:srgbClr val="FFFFFF"/>
              </a:solidFill>
              <a:latin typeface="Roboto"/>
              <a:ea typeface="Roboto"/>
              <a:cs typeface="Roboto"/>
              <a:sym typeface="Roboto"/>
            </a:endParaRPr>
          </a:p>
        </p:txBody>
      </p:sp>
      <p:sp>
        <p:nvSpPr>
          <p:cNvPr id="561" name="Google Shape;561;p65"/>
          <p:cNvSpPr/>
          <p:nvPr/>
        </p:nvSpPr>
        <p:spPr>
          <a:xfrm>
            <a:off x="2944204" y="1189775"/>
            <a:ext cx="3305700" cy="669000"/>
          </a:xfrm>
          <a:prstGeom prst="chevron">
            <a:avLst>
              <a:gd name="adj" fmla="val 50000"/>
            </a:avLst>
          </a:prstGeom>
          <a:solidFill>
            <a:srgbClr val="0B774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Identify opportunities</a:t>
            </a:r>
            <a:endParaRPr>
              <a:solidFill>
                <a:srgbClr val="FFFFFF"/>
              </a:solidFill>
              <a:latin typeface="Roboto"/>
              <a:ea typeface="Roboto"/>
              <a:cs typeface="Roboto"/>
              <a:sym typeface="Roboto"/>
            </a:endParaRPr>
          </a:p>
        </p:txBody>
      </p:sp>
      <p:sp>
        <p:nvSpPr>
          <p:cNvPr id="562" name="Google Shape;562;p65"/>
          <p:cNvSpPr txBox="1">
            <a:spLocks noGrp="1"/>
          </p:cNvSpPr>
          <p:nvPr>
            <p:ph type="body" idx="1"/>
          </p:nvPr>
        </p:nvSpPr>
        <p:spPr>
          <a:xfrm>
            <a:off x="457200" y="1930675"/>
            <a:ext cx="8520600" cy="24042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b="1"/>
              <a:t>Next, we’ll look at our upcoming unit to find opportunities to respond:</a:t>
            </a:r>
            <a:endParaRPr b="1"/>
          </a:p>
          <a:p>
            <a:pPr marL="457200" lvl="0" indent="-330200" algn="l" rtl="0">
              <a:spcBef>
                <a:spcPts val="1200"/>
              </a:spcBef>
              <a:spcAft>
                <a:spcPts val="0"/>
              </a:spcAft>
              <a:buSzPts val="1600"/>
              <a:buAutoNum type="arabicParenR"/>
            </a:pPr>
            <a:r>
              <a:rPr lang="en"/>
              <a:t>When is RL.8.4 listed as a focus standard for the day?</a:t>
            </a:r>
            <a:endParaRPr/>
          </a:p>
          <a:p>
            <a:pPr marL="457200" lvl="0" indent="-330200" algn="l" rtl="0">
              <a:spcBef>
                <a:spcPts val="0"/>
              </a:spcBef>
              <a:spcAft>
                <a:spcPts val="0"/>
              </a:spcAft>
              <a:buSzPts val="1600"/>
              <a:buAutoNum type="arabicParenR"/>
            </a:pPr>
            <a:r>
              <a:rPr lang="en"/>
              <a:t>Which of the days that focus on RL.8.4 contain examples of figurative language?</a:t>
            </a:r>
            <a:endParaRPr/>
          </a:p>
          <a:p>
            <a:pPr marL="0" lvl="0" indent="0" algn="l" rtl="0">
              <a:spcBef>
                <a:spcPts val="1200"/>
              </a:spcBef>
              <a:spcAft>
                <a:spcPts val="1200"/>
              </a:spcAft>
              <a:buNone/>
            </a:pPr>
            <a:r>
              <a:rPr lang="en" b="1"/>
              <a:t>If the next unit doesn’t contain any good opportunities to respond, consider creating a mini-unit – e.g., find a short story or excerpt that is rich in figurative language and create activities for students to practice determining their meaning in context.</a:t>
            </a:r>
            <a:endParaRPr b="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6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Example Response to Data Reflection</a:t>
            </a:r>
            <a:endParaRPr/>
          </a:p>
        </p:txBody>
      </p:sp>
      <p:sp>
        <p:nvSpPr>
          <p:cNvPr id="568" name="Google Shape;568;p66"/>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29</a:t>
            </a:fld>
            <a:endParaRPr/>
          </a:p>
        </p:txBody>
      </p:sp>
      <p:sp>
        <p:nvSpPr>
          <p:cNvPr id="569" name="Google Shape;569;p66"/>
          <p:cNvSpPr txBox="1">
            <a:spLocks noGrp="1"/>
          </p:cNvSpPr>
          <p:nvPr>
            <p:ph type="body" idx="1"/>
          </p:nvPr>
        </p:nvSpPr>
        <p:spPr>
          <a:xfrm>
            <a:off x="457200" y="2273575"/>
            <a:ext cx="8520600" cy="2061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Once you’ve identified opportunities for additional practice with target skills, make sure that you (as teacher) complete the same activities that the students will be completing (e.g., practice problems, discussion questions, quizzes). As you’re working:</a:t>
            </a:r>
            <a:endParaRPr/>
          </a:p>
          <a:p>
            <a:pPr marL="457200" lvl="0" indent="-317500" algn="l" rtl="0">
              <a:spcBef>
                <a:spcPts val="1200"/>
              </a:spcBef>
              <a:spcAft>
                <a:spcPts val="0"/>
              </a:spcAft>
              <a:buSzPts val="1400"/>
              <a:buChar char="●"/>
            </a:pPr>
            <a:r>
              <a:rPr lang="en" sz="1600"/>
              <a:t>Make note of any aspects that might be confusing to students and any misunderstandings that might get in their way.</a:t>
            </a:r>
            <a:endParaRPr sz="1600"/>
          </a:p>
          <a:p>
            <a:pPr marL="457200" lvl="0" indent="-317500" algn="l" rtl="0">
              <a:spcBef>
                <a:spcPts val="0"/>
              </a:spcBef>
              <a:spcAft>
                <a:spcPts val="0"/>
              </a:spcAft>
              <a:buSzPts val="1400"/>
              <a:buChar char="●"/>
            </a:pPr>
            <a:r>
              <a:rPr lang="en" sz="1600"/>
              <a:t>Clarify for yourself exactly what students will need to do to be successful in this activity. </a:t>
            </a:r>
            <a:endParaRPr sz="1600"/>
          </a:p>
        </p:txBody>
      </p:sp>
      <p:sp>
        <p:nvSpPr>
          <p:cNvPr id="570" name="Google Shape;570;p66"/>
          <p:cNvSpPr/>
          <p:nvPr/>
        </p:nvSpPr>
        <p:spPr>
          <a:xfrm>
            <a:off x="5632317" y="1189775"/>
            <a:ext cx="3305700" cy="669000"/>
          </a:xfrm>
          <a:prstGeom prst="chevron">
            <a:avLst>
              <a:gd name="adj" fmla="val 50000"/>
            </a:avLst>
          </a:prstGeom>
          <a:solidFill>
            <a:srgbClr val="0E945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Clarify expectations</a:t>
            </a:r>
            <a:endParaRPr>
              <a:solidFill>
                <a:srgbClr val="FFFFFF"/>
              </a:solidFill>
              <a:latin typeface="Roboto"/>
              <a:ea typeface="Roboto"/>
              <a:cs typeface="Roboto"/>
              <a:sym typeface="Roboto"/>
            </a:endParaRPr>
          </a:p>
        </p:txBody>
      </p:sp>
      <p:sp>
        <p:nvSpPr>
          <p:cNvPr id="571" name="Google Shape;571;p66"/>
          <p:cNvSpPr/>
          <p:nvPr/>
        </p:nvSpPr>
        <p:spPr>
          <a:xfrm>
            <a:off x="0" y="1189989"/>
            <a:ext cx="3546900" cy="669000"/>
          </a:xfrm>
          <a:prstGeom prst="homePlate">
            <a:avLst>
              <a:gd name="adj" fmla="val 50000"/>
            </a:avLst>
          </a:prstGeom>
          <a:solidFill>
            <a:srgbClr val="43434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Focus on Needs</a:t>
            </a:r>
            <a:endParaRPr>
              <a:solidFill>
                <a:srgbClr val="FFFFFF"/>
              </a:solidFill>
              <a:latin typeface="Roboto"/>
              <a:ea typeface="Roboto"/>
              <a:cs typeface="Roboto"/>
              <a:sym typeface="Roboto"/>
            </a:endParaRPr>
          </a:p>
        </p:txBody>
      </p:sp>
      <p:sp>
        <p:nvSpPr>
          <p:cNvPr id="572" name="Google Shape;572;p66"/>
          <p:cNvSpPr/>
          <p:nvPr/>
        </p:nvSpPr>
        <p:spPr>
          <a:xfrm>
            <a:off x="2944204" y="1189775"/>
            <a:ext cx="3305700" cy="669000"/>
          </a:xfrm>
          <a:prstGeom prst="chevron">
            <a:avLst>
              <a:gd name="adj" fmla="val 50000"/>
            </a:avLst>
          </a:prstGeom>
          <a:solidFill>
            <a:srgbClr val="6666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Identify opportunities</a:t>
            </a:r>
            <a:endParaRPr>
              <a:solidFill>
                <a:srgbClr val="FFFFFF"/>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0"/>
          <p:cNvSpPr/>
          <p:nvPr/>
        </p:nvSpPr>
        <p:spPr>
          <a:xfrm>
            <a:off x="5613500" y="1047000"/>
            <a:ext cx="3407100" cy="3933600"/>
          </a:xfrm>
          <a:prstGeom prst="rect">
            <a:avLst/>
          </a:pr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0"/>
          <p:cNvSpPr txBox="1">
            <a:spLocks noGrp="1"/>
          </p:cNvSpPr>
          <p:nvPr>
            <p:ph type="body" idx="1"/>
          </p:nvPr>
        </p:nvSpPr>
        <p:spPr>
          <a:xfrm>
            <a:off x="457200" y="1143000"/>
            <a:ext cx="46863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This video will focus on the following topics:</a:t>
            </a:r>
            <a:endParaRPr/>
          </a:p>
          <a:p>
            <a:pPr marL="457200" lvl="0" indent="-342900" algn="l" rtl="0">
              <a:spcBef>
                <a:spcPts val="1200"/>
              </a:spcBef>
              <a:spcAft>
                <a:spcPts val="0"/>
              </a:spcAft>
              <a:buSzPts val="1800"/>
              <a:buChar char="➔"/>
            </a:pPr>
            <a:r>
              <a:rPr lang="en"/>
              <a:t>Structures to support data analysis and reflections</a:t>
            </a:r>
            <a:endParaRPr/>
          </a:p>
          <a:p>
            <a:pPr marL="914400" lvl="1" indent="-330200" algn="l" rtl="0">
              <a:spcBef>
                <a:spcPts val="0"/>
              </a:spcBef>
              <a:spcAft>
                <a:spcPts val="0"/>
              </a:spcAft>
              <a:buSzPts val="1600"/>
              <a:buChar char="◆"/>
            </a:pPr>
            <a:r>
              <a:rPr lang="en"/>
              <a:t>Dedicated time</a:t>
            </a:r>
            <a:endParaRPr/>
          </a:p>
          <a:p>
            <a:pPr marL="914400" lvl="1" indent="-330200" algn="l" rtl="0">
              <a:spcBef>
                <a:spcPts val="0"/>
              </a:spcBef>
              <a:spcAft>
                <a:spcPts val="0"/>
              </a:spcAft>
              <a:buSzPts val="1600"/>
              <a:buChar char="◆"/>
            </a:pPr>
            <a:r>
              <a:rPr lang="en"/>
              <a:t>Collaborative structures</a:t>
            </a:r>
            <a:endParaRPr/>
          </a:p>
          <a:p>
            <a:pPr marL="457200" lvl="0" indent="-342900" algn="l" rtl="0">
              <a:spcBef>
                <a:spcPts val="0"/>
              </a:spcBef>
              <a:spcAft>
                <a:spcPts val="0"/>
              </a:spcAft>
              <a:buSzPts val="1800"/>
              <a:buChar char="➔"/>
            </a:pPr>
            <a:r>
              <a:rPr lang="en"/>
              <a:t>Making meaning from data</a:t>
            </a:r>
            <a:endParaRPr/>
          </a:p>
          <a:p>
            <a:pPr marL="457200" lvl="0" indent="-342900" algn="l" rtl="0">
              <a:spcBef>
                <a:spcPts val="0"/>
              </a:spcBef>
              <a:spcAft>
                <a:spcPts val="0"/>
              </a:spcAft>
              <a:buSzPts val="1800"/>
              <a:buChar char="➔"/>
            </a:pPr>
            <a:r>
              <a:rPr lang="en"/>
              <a:t>Responding to insights from data analysis</a:t>
            </a:r>
            <a:endParaRPr/>
          </a:p>
        </p:txBody>
      </p:sp>
      <p:sp>
        <p:nvSpPr>
          <p:cNvPr id="334" name="Google Shape;334;p40"/>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3</a:t>
            </a:fld>
            <a:endParaRPr/>
          </a:p>
        </p:txBody>
      </p:sp>
      <p:sp>
        <p:nvSpPr>
          <p:cNvPr id="335" name="Google Shape;335;p4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Session Outcomes</a:t>
            </a:r>
            <a:endParaRPr/>
          </a:p>
        </p:txBody>
      </p:sp>
      <p:sp>
        <p:nvSpPr>
          <p:cNvPr id="336" name="Google Shape;336;p40"/>
          <p:cNvSpPr txBox="1"/>
          <p:nvPr/>
        </p:nvSpPr>
        <p:spPr>
          <a:xfrm>
            <a:off x="5644175" y="1716450"/>
            <a:ext cx="4791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0">
                <a:latin typeface="Calibri"/>
                <a:ea typeface="Calibri"/>
                <a:cs typeface="Calibri"/>
                <a:sym typeface="Calibri"/>
              </a:rPr>
              <a:t>“</a:t>
            </a:r>
            <a:endParaRPr sz="5000">
              <a:latin typeface="Calibri"/>
              <a:ea typeface="Calibri"/>
              <a:cs typeface="Calibri"/>
              <a:sym typeface="Calibri"/>
            </a:endParaRPr>
          </a:p>
        </p:txBody>
      </p:sp>
      <p:sp>
        <p:nvSpPr>
          <p:cNvPr id="337" name="Google Shape;337;p40"/>
          <p:cNvSpPr txBox="1"/>
          <p:nvPr/>
        </p:nvSpPr>
        <p:spPr>
          <a:xfrm>
            <a:off x="8381700" y="3538000"/>
            <a:ext cx="4791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0">
                <a:latin typeface="Calibri"/>
                <a:ea typeface="Calibri"/>
                <a:cs typeface="Calibri"/>
                <a:sym typeface="Calibri"/>
              </a:rPr>
              <a:t>”</a:t>
            </a:r>
            <a:endParaRPr sz="5000">
              <a:latin typeface="Calibri"/>
              <a:ea typeface="Calibri"/>
              <a:cs typeface="Calibri"/>
              <a:sym typeface="Calibri"/>
            </a:endParaRPr>
          </a:p>
        </p:txBody>
      </p:sp>
      <p:sp>
        <p:nvSpPr>
          <p:cNvPr id="338" name="Google Shape;338;p40"/>
          <p:cNvSpPr txBox="1"/>
          <p:nvPr/>
        </p:nvSpPr>
        <p:spPr>
          <a:xfrm>
            <a:off x="6051750" y="2185200"/>
            <a:ext cx="2610300" cy="149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i="1">
                <a:latin typeface="Calibri"/>
                <a:ea typeface="Calibri"/>
                <a:cs typeface="Calibri"/>
                <a:sym typeface="Calibri"/>
              </a:rPr>
              <a:t>Without that time, you might have great data that no one ever has the time to think about or look at or make plans for…</a:t>
            </a:r>
            <a:endParaRPr sz="1700" i="1">
              <a:latin typeface="Calibri"/>
              <a:ea typeface="Calibri"/>
              <a:cs typeface="Calibri"/>
              <a:sym typeface="Calibri"/>
            </a:endParaRPr>
          </a:p>
        </p:txBody>
      </p:sp>
      <p:sp>
        <p:nvSpPr>
          <p:cNvPr id="339" name="Google Shape;339;p40"/>
          <p:cNvSpPr txBox="1"/>
          <p:nvPr/>
        </p:nvSpPr>
        <p:spPr>
          <a:xfrm>
            <a:off x="5771400" y="1143000"/>
            <a:ext cx="29622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latin typeface="Calibri"/>
                <a:ea typeface="Calibri"/>
                <a:cs typeface="Calibri"/>
                <a:sym typeface="Calibri"/>
              </a:rPr>
              <a:t>On setting aside time in calendar for data analysis and reflection…</a:t>
            </a:r>
            <a:endParaRPr sz="1600" b="1">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6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Locating data</a:t>
            </a:r>
            <a:endParaRPr/>
          </a:p>
        </p:txBody>
      </p:sp>
      <p:sp>
        <p:nvSpPr>
          <p:cNvPr id="578" name="Google Shape;578;p67"/>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How do I find results by standard?</a:t>
            </a:r>
            <a:endParaRPr/>
          </a:p>
          <a:p>
            <a:pPr marL="457200" lvl="0" indent="-330200" algn="l" rtl="0">
              <a:spcBef>
                <a:spcPts val="1200"/>
              </a:spcBef>
              <a:spcAft>
                <a:spcPts val="0"/>
              </a:spcAft>
              <a:buSzPts val="1600"/>
              <a:buChar char="-"/>
            </a:pPr>
            <a:r>
              <a:rPr lang="en"/>
              <a:t>Many platforms (e.g., iReady) provide this level of analysis</a:t>
            </a:r>
            <a:endParaRPr/>
          </a:p>
          <a:p>
            <a:pPr marL="457200" lvl="0" indent="-330200" algn="l" rtl="0">
              <a:spcBef>
                <a:spcPts val="0"/>
              </a:spcBef>
              <a:spcAft>
                <a:spcPts val="0"/>
              </a:spcAft>
              <a:buSzPts val="1600"/>
              <a:buChar char="-"/>
            </a:pPr>
            <a:r>
              <a:rPr lang="en"/>
              <a:t>You may also be able to analyze the questions on your exam and manually code them by standard.</a:t>
            </a:r>
            <a:endParaRPr/>
          </a:p>
        </p:txBody>
      </p:sp>
      <p:sp>
        <p:nvSpPr>
          <p:cNvPr id="579" name="Google Shape;579;p6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68"/>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Summary</a:t>
            </a:r>
            <a:endParaRPr/>
          </a:p>
        </p:txBody>
      </p:sp>
      <p:sp>
        <p:nvSpPr>
          <p:cNvPr id="585" name="Google Shape;585;p6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6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Dedicating Time: Scheduling Considerations</a:t>
            </a:r>
            <a:endParaRPr/>
          </a:p>
        </p:txBody>
      </p:sp>
      <p:sp>
        <p:nvSpPr>
          <p:cNvPr id="591" name="Google Shape;591;p69"/>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32</a:t>
            </a:fld>
            <a:endParaRPr/>
          </a:p>
        </p:txBody>
      </p:sp>
      <p:sp>
        <p:nvSpPr>
          <p:cNvPr id="592" name="Google Shape;592;p69"/>
          <p:cNvSpPr/>
          <p:nvPr/>
        </p:nvSpPr>
        <p:spPr>
          <a:xfrm>
            <a:off x="247775" y="1143000"/>
            <a:ext cx="2781600" cy="3324600"/>
          </a:xfrm>
          <a:prstGeom prst="roundRect">
            <a:avLst>
              <a:gd name="adj" fmla="val 16667"/>
            </a:avLst>
          </a:prstGeom>
          <a:solidFill>
            <a:schemeClr val="lt1"/>
          </a:solid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900" b="1">
                <a:solidFill>
                  <a:schemeClr val="dk1"/>
                </a:solidFill>
                <a:latin typeface="Calibri"/>
                <a:ea typeface="Calibri"/>
                <a:cs typeface="Calibri"/>
                <a:sym typeface="Calibri"/>
              </a:rPr>
              <a:t>Data Analysis</a:t>
            </a:r>
            <a:endParaRPr sz="1900">
              <a:solidFill>
                <a:schemeClr val="dk1"/>
              </a:solidFill>
              <a:latin typeface="Calibri"/>
              <a:ea typeface="Calibri"/>
              <a:cs typeface="Calibri"/>
              <a:sym typeface="Calibri"/>
            </a:endParaRPr>
          </a:p>
          <a:p>
            <a:pPr marL="0" lvl="0" indent="0" algn="ctr" rtl="0">
              <a:lnSpc>
                <a:spcPct val="115000"/>
              </a:lnSpc>
              <a:spcBef>
                <a:spcPts val="1200"/>
              </a:spcBef>
              <a:spcAft>
                <a:spcPts val="1200"/>
              </a:spcAft>
              <a:buNone/>
            </a:pPr>
            <a:r>
              <a:rPr lang="en" sz="1900">
                <a:solidFill>
                  <a:schemeClr val="dk1"/>
                </a:solidFill>
                <a:latin typeface="Calibri"/>
                <a:ea typeface="Calibri"/>
                <a:cs typeface="Calibri"/>
                <a:sym typeface="Calibri"/>
              </a:rPr>
              <a:t>When will teachers have time to examine, analyze, and reflect on data?</a:t>
            </a:r>
            <a:endParaRPr sz="1500">
              <a:solidFill>
                <a:schemeClr val="dk1"/>
              </a:solidFill>
            </a:endParaRPr>
          </a:p>
        </p:txBody>
      </p:sp>
      <p:sp>
        <p:nvSpPr>
          <p:cNvPr id="593" name="Google Shape;593;p69"/>
          <p:cNvSpPr/>
          <p:nvPr/>
        </p:nvSpPr>
        <p:spPr>
          <a:xfrm>
            <a:off x="5952075" y="1143000"/>
            <a:ext cx="2781600" cy="3324600"/>
          </a:xfrm>
          <a:prstGeom prst="roundRect">
            <a:avLst>
              <a:gd name="adj" fmla="val 16667"/>
            </a:avLst>
          </a:prstGeom>
          <a:solidFill>
            <a:schemeClr val="lt1"/>
          </a:solidFill>
          <a:ln w="76200"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900" b="1">
                <a:solidFill>
                  <a:schemeClr val="dk1"/>
                </a:solidFill>
                <a:latin typeface="Calibri"/>
                <a:ea typeface="Calibri"/>
                <a:cs typeface="Calibri"/>
                <a:sym typeface="Calibri"/>
              </a:rPr>
              <a:t>Response to Data </a:t>
            </a:r>
            <a:endParaRPr sz="1900" b="1">
              <a:solidFill>
                <a:schemeClr val="dk1"/>
              </a:solidFill>
              <a:latin typeface="Calibri"/>
              <a:ea typeface="Calibri"/>
              <a:cs typeface="Calibri"/>
              <a:sym typeface="Calibri"/>
            </a:endParaRPr>
          </a:p>
          <a:p>
            <a:pPr marL="0" lvl="0" indent="0" algn="ctr" rtl="0">
              <a:lnSpc>
                <a:spcPct val="115000"/>
              </a:lnSpc>
              <a:spcBef>
                <a:spcPts val="1200"/>
              </a:spcBef>
              <a:spcAft>
                <a:spcPts val="1200"/>
              </a:spcAft>
              <a:buNone/>
            </a:pPr>
            <a:r>
              <a:rPr lang="en" sz="1900">
                <a:solidFill>
                  <a:schemeClr val="dk1"/>
                </a:solidFill>
                <a:latin typeface="Calibri"/>
                <a:ea typeface="Calibri"/>
                <a:cs typeface="Calibri"/>
                <a:sym typeface="Calibri"/>
              </a:rPr>
              <a:t>When will teachers respond to insights from their data analysis?</a:t>
            </a:r>
            <a:endParaRPr sz="1900">
              <a:solidFill>
                <a:schemeClr val="dk1"/>
              </a:solidFill>
              <a:latin typeface="Calibri"/>
              <a:ea typeface="Calibri"/>
              <a:cs typeface="Calibri"/>
              <a:sym typeface="Calibri"/>
            </a:endParaRPr>
          </a:p>
        </p:txBody>
      </p:sp>
      <p:sp>
        <p:nvSpPr>
          <p:cNvPr id="594" name="Google Shape;594;p69"/>
          <p:cNvSpPr/>
          <p:nvPr/>
        </p:nvSpPr>
        <p:spPr>
          <a:xfrm>
            <a:off x="3601975" y="1978225"/>
            <a:ext cx="1777500" cy="1769400"/>
          </a:xfrm>
          <a:prstGeom prst="mathPlus">
            <a:avLst>
              <a:gd name="adj1" fmla="val 11354"/>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7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Summary of Key Points</a:t>
            </a:r>
            <a:endParaRPr/>
          </a:p>
        </p:txBody>
      </p:sp>
      <p:sp>
        <p:nvSpPr>
          <p:cNvPr id="600" name="Google Shape;600;p70"/>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33</a:t>
            </a:fld>
            <a:endParaRPr/>
          </a:p>
        </p:txBody>
      </p:sp>
      <p:grpSp>
        <p:nvGrpSpPr>
          <p:cNvPr id="601" name="Google Shape;601;p70"/>
          <p:cNvGrpSpPr/>
          <p:nvPr/>
        </p:nvGrpSpPr>
        <p:grpSpPr>
          <a:xfrm>
            <a:off x="0" y="1647206"/>
            <a:ext cx="2214600" cy="2836024"/>
            <a:chOff x="0" y="1189989"/>
            <a:chExt cx="2214600" cy="3217636"/>
          </a:xfrm>
        </p:grpSpPr>
        <p:sp>
          <p:nvSpPr>
            <p:cNvPr id="602" name="Google Shape;602;p70"/>
            <p:cNvSpPr/>
            <p:nvPr/>
          </p:nvSpPr>
          <p:spPr>
            <a:xfrm>
              <a:off x="0" y="1189989"/>
              <a:ext cx="2214600" cy="669000"/>
            </a:xfrm>
            <a:prstGeom prst="homePlate">
              <a:avLst>
                <a:gd name="adj" fmla="val 50000"/>
              </a:avLst>
            </a:prstGeom>
            <a:solidFill>
              <a:srgbClr val="0C343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Find Entry Points</a:t>
              </a:r>
              <a:endParaRPr>
                <a:solidFill>
                  <a:srgbClr val="FFFFFF"/>
                </a:solidFill>
                <a:latin typeface="Roboto"/>
                <a:ea typeface="Roboto"/>
                <a:cs typeface="Roboto"/>
                <a:sym typeface="Roboto"/>
              </a:endParaRPr>
            </a:p>
          </p:txBody>
        </p:sp>
        <p:sp>
          <p:nvSpPr>
            <p:cNvPr id="603" name="Google Shape;603;p70"/>
            <p:cNvSpPr txBox="1"/>
            <p:nvPr/>
          </p:nvSpPr>
          <p:spPr>
            <a:xfrm>
              <a:off x="2950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latin typeface="Roboto"/>
                  <a:ea typeface="Roboto"/>
                  <a:cs typeface="Roboto"/>
                  <a:sym typeface="Roboto"/>
                </a:rPr>
                <a:t>Generate and collect observations about the data, including bright spots, concerns, patterns, surprises.</a:t>
              </a:r>
              <a:endParaRPr sz="1100">
                <a:latin typeface="Roboto"/>
                <a:ea typeface="Roboto"/>
                <a:cs typeface="Roboto"/>
                <a:sym typeface="Roboto"/>
              </a:endParaRPr>
            </a:p>
          </p:txBody>
        </p:sp>
      </p:grpSp>
      <p:grpSp>
        <p:nvGrpSpPr>
          <p:cNvPr id="604" name="Google Shape;604;p70"/>
          <p:cNvGrpSpPr/>
          <p:nvPr/>
        </p:nvGrpSpPr>
        <p:grpSpPr>
          <a:xfrm>
            <a:off x="1838325" y="1647017"/>
            <a:ext cx="2064000" cy="2836213"/>
            <a:chOff x="1838325" y="1189775"/>
            <a:chExt cx="2064000" cy="3217850"/>
          </a:xfrm>
        </p:grpSpPr>
        <p:sp>
          <p:nvSpPr>
            <p:cNvPr id="605" name="Google Shape;605;p70"/>
            <p:cNvSpPr/>
            <p:nvPr/>
          </p:nvSpPr>
          <p:spPr>
            <a:xfrm>
              <a:off x="1838325" y="1189775"/>
              <a:ext cx="2064000" cy="669000"/>
            </a:xfrm>
            <a:prstGeom prst="chevron">
              <a:avLst>
                <a:gd name="adj" fmla="val 50000"/>
              </a:avLst>
            </a:prstGeom>
            <a:solidFill>
              <a:srgbClr val="134F5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Dig Into Data</a:t>
              </a:r>
              <a:endParaRPr>
                <a:solidFill>
                  <a:srgbClr val="FFFFFF"/>
                </a:solidFill>
                <a:latin typeface="Roboto"/>
                <a:ea typeface="Roboto"/>
                <a:cs typeface="Roboto"/>
                <a:sym typeface="Roboto"/>
              </a:endParaRPr>
            </a:p>
          </p:txBody>
        </p:sp>
        <p:sp>
          <p:nvSpPr>
            <p:cNvPr id="606" name="Google Shape;606;p70"/>
            <p:cNvSpPr txBox="1"/>
            <p:nvPr/>
          </p:nvSpPr>
          <p:spPr>
            <a:xfrm>
              <a:off x="20172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latin typeface="Roboto"/>
                  <a:ea typeface="Roboto"/>
                  <a:cs typeface="Roboto"/>
                  <a:sym typeface="Roboto"/>
                </a:rPr>
                <a:t>Examine likely sources of strength or struggle. What has contributed to student success in this area? Why are students struggling with this concept or skill?</a:t>
              </a:r>
              <a:endParaRPr sz="1100">
                <a:latin typeface="Roboto"/>
                <a:ea typeface="Roboto"/>
                <a:cs typeface="Roboto"/>
                <a:sym typeface="Roboto"/>
              </a:endParaRPr>
            </a:p>
          </p:txBody>
        </p:sp>
      </p:grpSp>
      <p:grpSp>
        <p:nvGrpSpPr>
          <p:cNvPr id="607" name="Google Shape;607;p70"/>
          <p:cNvGrpSpPr/>
          <p:nvPr/>
        </p:nvGrpSpPr>
        <p:grpSpPr>
          <a:xfrm>
            <a:off x="3516750" y="1647017"/>
            <a:ext cx="2064000" cy="2836213"/>
            <a:chOff x="3516750" y="1189775"/>
            <a:chExt cx="2064000" cy="3217850"/>
          </a:xfrm>
        </p:grpSpPr>
        <p:sp>
          <p:nvSpPr>
            <p:cNvPr id="608" name="Google Shape;608;p70"/>
            <p:cNvSpPr/>
            <p:nvPr/>
          </p:nvSpPr>
          <p:spPr>
            <a:xfrm>
              <a:off x="3516750" y="1189775"/>
              <a:ext cx="2064000" cy="669000"/>
            </a:xfrm>
            <a:prstGeom prst="chevron">
              <a:avLst>
                <a:gd name="adj" fmla="val 50000"/>
              </a:avLst>
            </a:prstGeom>
            <a:solidFill>
              <a:srgbClr val="45818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Identify specific needs</a:t>
              </a:r>
              <a:endParaRPr>
                <a:solidFill>
                  <a:srgbClr val="FFFFFF"/>
                </a:solidFill>
                <a:latin typeface="Roboto"/>
                <a:ea typeface="Roboto"/>
                <a:cs typeface="Roboto"/>
                <a:sym typeface="Roboto"/>
              </a:endParaRPr>
            </a:p>
          </p:txBody>
        </p:sp>
        <p:sp>
          <p:nvSpPr>
            <p:cNvPr id="609" name="Google Shape;609;p70"/>
            <p:cNvSpPr txBox="1"/>
            <p:nvPr/>
          </p:nvSpPr>
          <p:spPr>
            <a:xfrm>
              <a:off x="37394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latin typeface="Roboto"/>
                  <a:ea typeface="Roboto"/>
                  <a:cs typeface="Roboto"/>
                  <a:sym typeface="Roboto"/>
                </a:rPr>
                <a:t>Determine which elements of knowledge or skill students still need (know/show). </a:t>
              </a:r>
              <a:endParaRPr sz="1100">
                <a:latin typeface="Roboto"/>
                <a:ea typeface="Roboto"/>
                <a:cs typeface="Roboto"/>
                <a:sym typeface="Roboto"/>
              </a:endParaRPr>
            </a:p>
          </p:txBody>
        </p:sp>
      </p:grpSp>
      <p:grpSp>
        <p:nvGrpSpPr>
          <p:cNvPr id="610" name="Google Shape;610;p70"/>
          <p:cNvGrpSpPr/>
          <p:nvPr/>
        </p:nvGrpSpPr>
        <p:grpSpPr>
          <a:xfrm>
            <a:off x="6874025" y="1647017"/>
            <a:ext cx="2064000" cy="2836213"/>
            <a:chOff x="6874025" y="1189775"/>
            <a:chExt cx="2064000" cy="3217850"/>
          </a:xfrm>
        </p:grpSpPr>
        <p:sp>
          <p:nvSpPr>
            <p:cNvPr id="611" name="Google Shape;611;p70"/>
            <p:cNvSpPr/>
            <p:nvPr/>
          </p:nvSpPr>
          <p:spPr>
            <a:xfrm>
              <a:off x="6874025" y="1189775"/>
              <a:ext cx="2064000" cy="669000"/>
            </a:xfrm>
            <a:prstGeom prst="chevron">
              <a:avLst>
                <a:gd name="adj" fmla="val 50000"/>
              </a:avLst>
            </a:prstGeom>
            <a:solidFill>
              <a:srgbClr val="A64D7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Clarify expectations</a:t>
              </a:r>
              <a:endParaRPr>
                <a:solidFill>
                  <a:srgbClr val="FFFFFF"/>
                </a:solidFill>
                <a:latin typeface="Roboto"/>
                <a:ea typeface="Roboto"/>
                <a:cs typeface="Roboto"/>
                <a:sym typeface="Roboto"/>
              </a:endParaRPr>
            </a:p>
          </p:txBody>
        </p:sp>
        <p:sp>
          <p:nvSpPr>
            <p:cNvPr id="612" name="Google Shape;612;p70"/>
            <p:cNvSpPr txBox="1"/>
            <p:nvPr/>
          </p:nvSpPr>
          <p:spPr>
            <a:xfrm>
              <a:off x="71838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latin typeface="Roboto"/>
                  <a:ea typeface="Roboto"/>
                  <a:cs typeface="Roboto"/>
                  <a:sym typeface="Roboto"/>
                </a:rPr>
                <a:t>Determine exactly what students will need to do to be proficient on that skill. Articulate exactly what you’re looking for in student work that will indicate they have learned what they needed to learn.</a:t>
              </a:r>
              <a:endParaRPr sz="1100">
                <a:latin typeface="Roboto"/>
                <a:ea typeface="Roboto"/>
                <a:cs typeface="Roboto"/>
                <a:sym typeface="Roboto"/>
              </a:endParaRPr>
            </a:p>
          </p:txBody>
        </p:sp>
      </p:grpSp>
      <p:grpSp>
        <p:nvGrpSpPr>
          <p:cNvPr id="613" name="Google Shape;613;p70"/>
          <p:cNvGrpSpPr/>
          <p:nvPr/>
        </p:nvGrpSpPr>
        <p:grpSpPr>
          <a:xfrm>
            <a:off x="5195350" y="1647017"/>
            <a:ext cx="2064000" cy="2836213"/>
            <a:chOff x="5195350" y="1189775"/>
            <a:chExt cx="2064000" cy="3217850"/>
          </a:xfrm>
        </p:grpSpPr>
        <p:sp>
          <p:nvSpPr>
            <p:cNvPr id="614" name="Google Shape;614;p70"/>
            <p:cNvSpPr/>
            <p:nvPr/>
          </p:nvSpPr>
          <p:spPr>
            <a:xfrm>
              <a:off x="5195350" y="1189775"/>
              <a:ext cx="2064000" cy="669000"/>
            </a:xfrm>
            <a:prstGeom prst="chevron">
              <a:avLst>
                <a:gd name="adj" fmla="val 50000"/>
              </a:avLst>
            </a:prstGeom>
            <a:solidFill>
              <a:srgbClr val="741B4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Identify opportunities</a:t>
              </a:r>
              <a:endParaRPr>
                <a:solidFill>
                  <a:srgbClr val="FFFFFF"/>
                </a:solidFill>
                <a:latin typeface="Roboto"/>
                <a:ea typeface="Roboto"/>
                <a:cs typeface="Roboto"/>
                <a:sym typeface="Roboto"/>
              </a:endParaRPr>
            </a:p>
          </p:txBody>
        </p:sp>
        <p:sp>
          <p:nvSpPr>
            <p:cNvPr id="615" name="Google Shape;615;p70"/>
            <p:cNvSpPr txBox="1"/>
            <p:nvPr/>
          </p:nvSpPr>
          <p:spPr>
            <a:xfrm>
              <a:off x="54616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latin typeface="Roboto"/>
                  <a:ea typeface="Roboto"/>
                  <a:cs typeface="Roboto"/>
                  <a:sym typeface="Roboto"/>
                </a:rPr>
                <a:t>Identify opportunities in upcoming days or weeks when those skills can be re-taught or spiralled.</a:t>
              </a:r>
              <a:endParaRPr sz="1100">
                <a:latin typeface="Roboto"/>
                <a:ea typeface="Roboto"/>
                <a:cs typeface="Roboto"/>
                <a:sym typeface="Roboto"/>
              </a:endParaRPr>
            </a:p>
          </p:txBody>
        </p:sp>
      </p:grpSp>
      <p:sp>
        <p:nvSpPr>
          <p:cNvPr id="616" name="Google Shape;616;p70"/>
          <p:cNvSpPr/>
          <p:nvPr/>
        </p:nvSpPr>
        <p:spPr>
          <a:xfrm>
            <a:off x="5580750" y="1013725"/>
            <a:ext cx="3278700" cy="489300"/>
          </a:xfrm>
          <a:prstGeom prst="roundRect">
            <a:avLst>
              <a:gd name="adj" fmla="val 35806"/>
            </a:avLst>
          </a:prstGeom>
          <a:solidFill>
            <a:schemeClr val="lt1"/>
          </a:solidFill>
          <a:ln w="38100" cap="flat" cmpd="sng">
            <a:solidFill>
              <a:srgbClr val="4C113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4C1130"/>
                </a:solidFill>
                <a:latin typeface="Calibri"/>
                <a:ea typeface="Calibri"/>
                <a:cs typeface="Calibri"/>
                <a:sym typeface="Calibri"/>
              </a:rPr>
              <a:t>Response to Data</a:t>
            </a:r>
            <a:endParaRPr sz="1600" b="1">
              <a:solidFill>
                <a:srgbClr val="4C1130"/>
              </a:solidFill>
              <a:latin typeface="Calibri"/>
              <a:ea typeface="Calibri"/>
              <a:cs typeface="Calibri"/>
              <a:sym typeface="Calibri"/>
            </a:endParaRPr>
          </a:p>
        </p:txBody>
      </p:sp>
      <p:sp>
        <p:nvSpPr>
          <p:cNvPr id="617" name="Google Shape;617;p70"/>
          <p:cNvSpPr/>
          <p:nvPr/>
        </p:nvSpPr>
        <p:spPr>
          <a:xfrm>
            <a:off x="4817275" y="877975"/>
            <a:ext cx="1200600" cy="760800"/>
          </a:xfrm>
          <a:prstGeom prst="rightArrow">
            <a:avLst>
              <a:gd name="adj1" fmla="val 50000"/>
              <a:gd name="adj2" fmla="val 57532"/>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70"/>
          <p:cNvSpPr/>
          <p:nvPr/>
        </p:nvSpPr>
        <p:spPr>
          <a:xfrm>
            <a:off x="213075" y="1013725"/>
            <a:ext cx="5051400" cy="489300"/>
          </a:xfrm>
          <a:prstGeom prst="roundRect">
            <a:avLst>
              <a:gd name="adj" fmla="val 35806"/>
            </a:avLst>
          </a:prstGeom>
          <a:solidFill>
            <a:schemeClr val="lt1"/>
          </a:solidFill>
          <a:ln w="38100" cap="flat" cmpd="sng">
            <a:solidFill>
              <a:srgbClr val="0C343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0C343D"/>
                </a:solidFill>
                <a:latin typeface="Calibri"/>
                <a:ea typeface="Calibri"/>
                <a:cs typeface="Calibri"/>
                <a:sym typeface="Calibri"/>
              </a:rPr>
              <a:t>Data Reflection</a:t>
            </a:r>
            <a:endParaRPr sz="1600" b="1">
              <a:solidFill>
                <a:srgbClr val="0C343D"/>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7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Coming Next</a:t>
            </a:r>
            <a:endParaRPr/>
          </a:p>
        </p:txBody>
      </p:sp>
      <p:sp>
        <p:nvSpPr>
          <p:cNvPr id="624" name="Google Shape;624;p71"/>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The next video will focus on clarifying data use expectations, including:</a:t>
            </a:r>
            <a:endParaRPr/>
          </a:p>
          <a:p>
            <a:pPr marL="457200" lvl="0" indent="-330200" algn="l" rtl="0">
              <a:spcBef>
                <a:spcPts val="1200"/>
              </a:spcBef>
              <a:spcAft>
                <a:spcPts val="0"/>
              </a:spcAft>
              <a:buSzPts val="1600"/>
              <a:buChar char="●"/>
            </a:pPr>
            <a:r>
              <a:rPr lang="en"/>
              <a:t>how data will be used, </a:t>
            </a:r>
            <a:endParaRPr/>
          </a:p>
          <a:p>
            <a:pPr marL="457200" lvl="0" indent="-330200" algn="l" rtl="0">
              <a:spcBef>
                <a:spcPts val="0"/>
              </a:spcBef>
              <a:spcAft>
                <a:spcPts val="0"/>
              </a:spcAft>
              <a:buSzPts val="1600"/>
              <a:buChar char="●"/>
            </a:pPr>
            <a:r>
              <a:rPr lang="en"/>
              <a:t>by whom, and</a:t>
            </a:r>
            <a:endParaRPr/>
          </a:p>
          <a:p>
            <a:pPr marL="457200" lvl="0" indent="-330200" algn="l" rtl="0">
              <a:spcBef>
                <a:spcPts val="0"/>
              </a:spcBef>
              <a:spcAft>
                <a:spcPts val="0"/>
              </a:spcAft>
              <a:buSzPts val="1600"/>
              <a:buChar char="●"/>
            </a:pPr>
            <a:r>
              <a:rPr lang="en"/>
              <a:t>for what goal or purpose</a:t>
            </a:r>
            <a:endParaRPr/>
          </a:p>
        </p:txBody>
      </p:sp>
      <p:sp>
        <p:nvSpPr>
          <p:cNvPr id="625" name="Google Shape;625;p71"/>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7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35</a:t>
            </a:fld>
            <a:endParaRPr/>
          </a:p>
        </p:txBody>
      </p:sp>
      <p:sp>
        <p:nvSpPr>
          <p:cNvPr id="631" name="Google Shape;631;p72"/>
          <p:cNvSpPr txBox="1">
            <a:spLocks noGrp="1"/>
          </p:cNvSpPr>
          <p:nvPr>
            <p:ph type="ctrTitle"/>
          </p:nvPr>
        </p:nvSpPr>
        <p:spPr>
          <a:xfrm>
            <a:off x="311700" y="1226225"/>
            <a:ext cx="8520600" cy="2145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Thank you for your time!</a:t>
            </a:r>
            <a:endParaRPr/>
          </a:p>
          <a:p>
            <a:pPr marL="0" lvl="0" indent="0" algn="ctr" rtl="0">
              <a:spcBef>
                <a:spcPts val="0"/>
              </a:spcBef>
              <a:spcAft>
                <a:spcPts val="0"/>
              </a:spcAft>
              <a:buNone/>
            </a:pPr>
            <a:endParaRPr/>
          </a:p>
          <a:p>
            <a:pPr marL="0" lvl="0" indent="0" algn="ctr" rtl="0">
              <a:spcBef>
                <a:spcPts val="0"/>
              </a:spcBef>
              <a:spcAft>
                <a:spcPts val="0"/>
              </a:spcAft>
              <a:buNone/>
            </a:pPr>
            <a:r>
              <a:rPr lang="en"/>
              <a:t>Email any questions to </a:t>
            </a:r>
            <a:r>
              <a:rPr lang="en" u="sng">
                <a:solidFill>
                  <a:schemeClr val="hlink"/>
                </a:solidFill>
                <a:hlinkClick r:id="rId3"/>
              </a:rPr>
              <a:t>uiphelp@cde.state.co.us</a:t>
            </a:r>
            <a:r>
              <a:rPr lang="en"/>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1"/>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Dedicating Time for</a:t>
            </a:r>
            <a:br>
              <a:rPr lang="en"/>
            </a:br>
            <a:r>
              <a:rPr lang="en"/>
              <a:t>Data Analysis and Response</a:t>
            </a:r>
            <a:endParaRPr/>
          </a:p>
        </p:txBody>
      </p:sp>
      <p:sp>
        <p:nvSpPr>
          <p:cNvPr id="345" name="Google Shape;345;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Dedicating Time: Scheduling Considerations</a:t>
            </a:r>
            <a:endParaRPr/>
          </a:p>
        </p:txBody>
      </p:sp>
      <p:sp>
        <p:nvSpPr>
          <p:cNvPr id="351" name="Google Shape;351;p42"/>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5</a:t>
            </a:fld>
            <a:endParaRPr/>
          </a:p>
        </p:txBody>
      </p:sp>
      <p:sp>
        <p:nvSpPr>
          <p:cNvPr id="352" name="Google Shape;352;p42"/>
          <p:cNvSpPr/>
          <p:nvPr/>
        </p:nvSpPr>
        <p:spPr>
          <a:xfrm>
            <a:off x="247775" y="1143000"/>
            <a:ext cx="2781600" cy="3324600"/>
          </a:xfrm>
          <a:prstGeom prst="roundRect">
            <a:avLst>
              <a:gd name="adj" fmla="val 16667"/>
            </a:avLst>
          </a:prstGeom>
          <a:solidFill>
            <a:schemeClr val="lt1"/>
          </a:solid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900" b="1">
                <a:solidFill>
                  <a:schemeClr val="dk1"/>
                </a:solidFill>
                <a:latin typeface="Calibri"/>
                <a:ea typeface="Calibri"/>
                <a:cs typeface="Calibri"/>
                <a:sym typeface="Calibri"/>
              </a:rPr>
              <a:t>Data Analysis</a:t>
            </a:r>
            <a:endParaRPr sz="1900">
              <a:solidFill>
                <a:schemeClr val="dk1"/>
              </a:solidFill>
              <a:latin typeface="Calibri"/>
              <a:ea typeface="Calibri"/>
              <a:cs typeface="Calibri"/>
              <a:sym typeface="Calibri"/>
            </a:endParaRPr>
          </a:p>
          <a:p>
            <a:pPr marL="0" lvl="0" indent="0" algn="ctr" rtl="0">
              <a:lnSpc>
                <a:spcPct val="115000"/>
              </a:lnSpc>
              <a:spcBef>
                <a:spcPts val="1200"/>
              </a:spcBef>
              <a:spcAft>
                <a:spcPts val="1200"/>
              </a:spcAft>
              <a:buNone/>
            </a:pPr>
            <a:r>
              <a:rPr lang="en" sz="1900">
                <a:solidFill>
                  <a:schemeClr val="dk1"/>
                </a:solidFill>
                <a:latin typeface="Calibri"/>
                <a:ea typeface="Calibri"/>
                <a:cs typeface="Calibri"/>
                <a:sym typeface="Calibri"/>
              </a:rPr>
              <a:t>When will teachers have time to examine, analyze, and reflect on data?</a:t>
            </a:r>
            <a:endParaRPr sz="1500">
              <a:solidFill>
                <a:schemeClr val="dk1"/>
              </a:solidFill>
            </a:endParaRPr>
          </a:p>
        </p:txBody>
      </p:sp>
      <p:sp>
        <p:nvSpPr>
          <p:cNvPr id="353" name="Google Shape;353;p42"/>
          <p:cNvSpPr/>
          <p:nvPr/>
        </p:nvSpPr>
        <p:spPr>
          <a:xfrm>
            <a:off x="5952075" y="1143000"/>
            <a:ext cx="2781600" cy="3324600"/>
          </a:xfrm>
          <a:prstGeom prst="roundRect">
            <a:avLst>
              <a:gd name="adj" fmla="val 16667"/>
            </a:avLst>
          </a:prstGeom>
          <a:solidFill>
            <a:schemeClr val="lt1"/>
          </a:solidFill>
          <a:ln w="76200"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900" b="1">
                <a:solidFill>
                  <a:schemeClr val="dk1"/>
                </a:solidFill>
                <a:latin typeface="Calibri"/>
                <a:ea typeface="Calibri"/>
                <a:cs typeface="Calibri"/>
                <a:sym typeface="Calibri"/>
              </a:rPr>
              <a:t>Response to Data </a:t>
            </a:r>
            <a:endParaRPr sz="1900" b="1">
              <a:solidFill>
                <a:schemeClr val="dk1"/>
              </a:solidFill>
              <a:latin typeface="Calibri"/>
              <a:ea typeface="Calibri"/>
              <a:cs typeface="Calibri"/>
              <a:sym typeface="Calibri"/>
            </a:endParaRPr>
          </a:p>
          <a:p>
            <a:pPr marL="0" lvl="0" indent="0" algn="ctr" rtl="0">
              <a:lnSpc>
                <a:spcPct val="115000"/>
              </a:lnSpc>
              <a:spcBef>
                <a:spcPts val="1200"/>
              </a:spcBef>
              <a:spcAft>
                <a:spcPts val="1200"/>
              </a:spcAft>
              <a:buNone/>
            </a:pPr>
            <a:r>
              <a:rPr lang="en" sz="1900">
                <a:solidFill>
                  <a:schemeClr val="dk1"/>
                </a:solidFill>
                <a:latin typeface="Calibri"/>
                <a:ea typeface="Calibri"/>
                <a:cs typeface="Calibri"/>
                <a:sym typeface="Calibri"/>
              </a:rPr>
              <a:t>When will teachers respond to insights from their data analysis?</a:t>
            </a:r>
            <a:endParaRPr sz="1900">
              <a:solidFill>
                <a:schemeClr val="dk1"/>
              </a:solidFill>
              <a:latin typeface="Calibri"/>
              <a:ea typeface="Calibri"/>
              <a:cs typeface="Calibri"/>
              <a:sym typeface="Calibri"/>
            </a:endParaRPr>
          </a:p>
        </p:txBody>
      </p:sp>
      <p:sp>
        <p:nvSpPr>
          <p:cNvPr id="354" name="Google Shape;354;p42"/>
          <p:cNvSpPr/>
          <p:nvPr/>
        </p:nvSpPr>
        <p:spPr>
          <a:xfrm>
            <a:off x="3601975" y="1978225"/>
            <a:ext cx="1777500" cy="1769400"/>
          </a:xfrm>
          <a:prstGeom prst="mathPlus">
            <a:avLst>
              <a:gd name="adj1" fmla="val 11354"/>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3"/>
          <p:cNvSpPr/>
          <p:nvPr/>
        </p:nvSpPr>
        <p:spPr>
          <a:xfrm>
            <a:off x="2947100" y="2528225"/>
            <a:ext cx="938100" cy="329100"/>
          </a:xfrm>
          <a:prstGeom prst="rightArrow">
            <a:avLst>
              <a:gd name="adj1" fmla="val 50000"/>
              <a:gd name="adj2"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3"/>
          <p:cNvSpPr/>
          <p:nvPr/>
        </p:nvSpPr>
        <p:spPr>
          <a:xfrm>
            <a:off x="2947100" y="3744875"/>
            <a:ext cx="938100" cy="329100"/>
          </a:xfrm>
          <a:prstGeom prst="rightArrow">
            <a:avLst>
              <a:gd name="adj1" fmla="val 50000"/>
              <a:gd name="adj2"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3"/>
          <p:cNvSpPr/>
          <p:nvPr/>
        </p:nvSpPr>
        <p:spPr>
          <a:xfrm>
            <a:off x="2947100" y="1424100"/>
            <a:ext cx="938100" cy="329100"/>
          </a:xfrm>
          <a:prstGeom prst="rightArrow">
            <a:avLst>
              <a:gd name="adj1" fmla="val 50000"/>
              <a:gd name="adj2"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Dedicating Time: Scheduling Considerations</a:t>
            </a:r>
            <a:endParaRPr/>
          </a:p>
        </p:txBody>
      </p:sp>
      <p:sp>
        <p:nvSpPr>
          <p:cNvPr id="363" name="Google Shape;363;p43"/>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6</a:t>
            </a:fld>
            <a:endParaRPr/>
          </a:p>
        </p:txBody>
      </p:sp>
      <p:sp>
        <p:nvSpPr>
          <p:cNvPr id="364" name="Google Shape;364;p43"/>
          <p:cNvSpPr/>
          <p:nvPr/>
        </p:nvSpPr>
        <p:spPr>
          <a:xfrm>
            <a:off x="3885275" y="2113575"/>
            <a:ext cx="4848300" cy="1158300"/>
          </a:xfrm>
          <a:prstGeom prst="roundRect">
            <a:avLst>
              <a:gd name="adj" fmla="val 16667"/>
            </a:avLst>
          </a:prstGeom>
          <a:solidFill>
            <a:srgbClr val="134F5C"/>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800" b="1">
                <a:solidFill>
                  <a:schemeClr val="lt1"/>
                </a:solidFill>
                <a:latin typeface="Calibri"/>
                <a:ea typeface="Calibri"/>
                <a:cs typeface="Calibri"/>
                <a:sym typeface="Calibri"/>
              </a:rPr>
              <a:t>Weekly</a:t>
            </a:r>
            <a:br>
              <a:rPr lang="en" sz="1800" b="1">
                <a:solidFill>
                  <a:schemeClr val="lt1"/>
                </a:solidFill>
                <a:latin typeface="Calibri"/>
                <a:ea typeface="Calibri"/>
                <a:cs typeface="Calibri"/>
                <a:sym typeface="Calibri"/>
              </a:rPr>
            </a:br>
            <a:r>
              <a:rPr lang="en" sz="1300">
                <a:solidFill>
                  <a:schemeClr val="lt1"/>
                </a:solidFill>
                <a:latin typeface="Calibri"/>
                <a:ea typeface="Calibri"/>
                <a:cs typeface="Calibri"/>
                <a:sym typeface="Calibri"/>
              </a:rPr>
              <a:t>(as individual teachers or in teaching teams, </a:t>
            </a:r>
            <a:br>
              <a:rPr lang="en" sz="1300">
                <a:solidFill>
                  <a:schemeClr val="lt1"/>
                </a:solidFill>
                <a:latin typeface="Calibri"/>
                <a:ea typeface="Calibri"/>
                <a:cs typeface="Calibri"/>
                <a:sym typeface="Calibri"/>
              </a:rPr>
            </a:br>
            <a:r>
              <a:rPr lang="en" sz="1300">
                <a:solidFill>
                  <a:schemeClr val="lt1"/>
                </a:solidFill>
                <a:latin typeface="Calibri"/>
                <a:ea typeface="Calibri"/>
                <a:cs typeface="Calibri"/>
                <a:sym typeface="Calibri"/>
              </a:rPr>
              <a:t>PLCs, or coaching meetings)</a:t>
            </a:r>
            <a:endParaRPr sz="1300">
              <a:solidFill>
                <a:schemeClr val="lt1"/>
              </a:solidFill>
              <a:latin typeface="Calibri"/>
              <a:ea typeface="Calibri"/>
              <a:cs typeface="Calibri"/>
              <a:sym typeface="Calibri"/>
            </a:endParaRPr>
          </a:p>
        </p:txBody>
      </p:sp>
      <p:sp>
        <p:nvSpPr>
          <p:cNvPr id="365" name="Google Shape;365;p43"/>
          <p:cNvSpPr/>
          <p:nvPr/>
        </p:nvSpPr>
        <p:spPr>
          <a:xfrm>
            <a:off x="3885275" y="3351275"/>
            <a:ext cx="4848300" cy="1116300"/>
          </a:xfrm>
          <a:prstGeom prst="roundRect">
            <a:avLst>
              <a:gd name="adj" fmla="val 16667"/>
            </a:avLst>
          </a:prstGeom>
          <a:solidFill>
            <a:srgbClr val="351C75"/>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800" b="1">
                <a:solidFill>
                  <a:schemeClr val="lt1"/>
                </a:solidFill>
                <a:latin typeface="Calibri"/>
                <a:ea typeface="Calibri"/>
                <a:cs typeface="Calibri"/>
                <a:sym typeface="Calibri"/>
              </a:rPr>
              <a:t>Larger Step-Backs</a:t>
            </a:r>
            <a:br>
              <a:rPr lang="en" sz="1800" b="1">
                <a:solidFill>
                  <a:schemeClr val="lt1"/>
                </a:solidFill>
                <a:latin typeface="Calibri"/>
                <a:ea typeface="Calibri"/>
                <a:cs typeface="Calibri"/>
                <a:sym typeface="Calibri"/>
              </a:rPr>
            </a:br>
            <a:r>
              <a:rPr lang="en" sz="1300">
                <a:solidFill>
                  <a:schemeClr val="lt1"/>
                </a:solidFill>
                <a:latin typeface="Calibri"/>
                <a:ea typeface="Calibri"/>
                <a:cs typeface="Calibri"/>
                <a:sym typeface="Calibri"/>
              </a:rPr>
              <a:t>(quarterly, at semesters, </a:t>
            </a:r>
            <a:br>
              <a:rPr lang="en" sz="1300">
                <a:solidFill>
                  <a:schemeClr val="lt1"/>
                </a:solidFill>
                <a:latin typeface="Calibri"/>
                <a:ea typeface="Calibri"/>
                <a:cs typeface="Calibri"/>
                <a:sym typeface="Calibri"/>
              </a:rPr>
            </a:br>
            <a:r>
              <a:rPr lang="en" sz="1300">
                <a:solidFill>
                  <a:schemeClr val="lt1"/>
                </a:solidFill>
                <a:latin typeface="Calibri"/>
                <a:ea typeface="Calibri"/>
                <a:cs typeface="Calibri"/>
                <a:sym typeface="Calibri"/>
              </a:rPr>
              <a:t>and/or after interim assessments)</a:t>
            </a:r>
            <a:endParaRPr sz="1300">
              <a:solidFill>
                <a:schemeClr val="lt1"/>
              </a:solidFill>
              <a:latin typeface="Calibri"/>
              <a:ea typeface="Calibri"/>
              <a:cs typeface="Calibri"/>
              <a:sym typeface="Calibri"/>
            </a:endParaRPr>
          </a:p>
        </p:txBody>
      </p:sp>
      <p:sp>
        <p:nvSpPr>
          <p:cNvPr id="366" name="Google Shape;366;p43"/>
          <p:cNvSpPr/>
          <p:nvPr/>
        </p:nvSpPr>
        <p:spPr>
          <a:xfrm>
            <a:off x="3885275" y="1143000"/>
            <a:ext cx="4848300" cy="891300"/>
          </a:xfrm>
          <a:prstGeom prst="roundRect">
            <a:avLst>
              <a:gd name="adj" fmla="val 16667"/>
            </a:avLst>
          </a:prstGeom>
          <a:solidFill>
            <a:srgbClr val="741B47"/>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800" b="1">
                <a:solidFill>
                  <a:schemeClr val="lt1"/>
                </a:solidFill>
                <a:latin typeface="Calibri"/>
                <a:ea typeface="Calibri"/>
                <a:cs typeface="Calibri"/>
                <a:sym typeface="Calibri"/>
              </a:rPr>
              <a:t>Daily </a:t>
            </a:r>
            <a:br>
              <a:rPr lang="en" sz="1800">
                <a:solidFill>
                  <a:schemeClr val="lt1"/>
                </a:solidFill>
                <a:latin typeface="Calibri"/>
                <a:ea typeface="Calibri"/>
                <a:cs typeface="Calibri"/>
                <a:sym typeface="Calibri"/>
              </a:rPr>
            </a:br>
            <a:r>
              <a:rPr lang="en" sz="1300">
                <a:solidFill>
                  <a:schemeClr val="lt1"/>
                </a:solidFill>
                <a:latin typeface="Calibri"/>
                <a:ea typeface="Calibri"/>
                <a:cs typeface="Calibri"/>
                <a:sym typeface="Calibri"/>
              </a:rPr>
              <a:t>(planning time to analyze </a:t>
            </a:r>
            <a:br>
              <a:rPr lang="en" sz="1300">
                <a:solidFill>
                  <a:schemeClr val="lt1"/>
                </a:solidFill>
                <a:latin typeface="Calibri"/>
                <a:ea typeface="Calibri"/>
                <a:cs typeface="Calibri"/>
                <a:sym typeface="Calibri"/>
              </a:rPr>
            </a:br>
            <a:r>
              <a:rPr lang="en" sz="1300">
                <a:solidFill>
                  <a:schemeClr val="lt1"/>
                </a:solidFill>
                <a:latin typeface="Calibri"/>
                <a:ea typeface="Calibri"/>
                <a:cs typeface="Calibri"/>
                <a:sym typeface="Calibri"/>
              </a:rPr>
              <a:t>quizzes, exit tickets, etc.)</a:t>
            </a:r>
            <a:endParaRPr sz="900" b="1">
              <a:solidFill>
                <a:schemeClr val="lt1"/>
              </a:solidFill>
            </a:endParaRPr>
          </a:p>
        </p:txBody>
      </p:sp>
      <p:sp>
        <p:nvSpPr>
          <p:cNvPr id="367" name="Google Shape;367;p43"/>
          <p:cNvSpPr/>
          <p:nvPr/>
        </p:nvSpPr>
        <p:spPr>
          <a:xfrm>
            <a:off x="247775" y="1143000"/>
            <a:ext cx="2781600" cy="3324600"/>
          </a:xfrm>
          <a:prstGeom prst="roundRect">
            <a:avLst>
              <a:gd name="adj" fmla="val 16667"/>
            </a:avLst>
          </a:prstGeom>
          <a:solidFill>
            <a:schemeClr val="lt1"/>
          </a:solid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900" b="1">
                <a:solidFill>
                  <a:schemeClr val="dk1"/>
                </a:solidFill>
                <a:latin typeface="Calibri"/>
                <a:ea typeface="Calibri"/>
                <a:cs typeface="Calibri"/>
                <a:sym typeface="Calibri"/>
              </a:rPr>
              <a:t>Data Analysis</a:t>
            </a:r>
            <a:endParaRPr sz="1900">
              <a:solidFill>
                <a:schemeClr val="dk1"/>
              </a:solidFill>
              <a:latin typeface="Calibri"/>
              <a:ea typeface="Calibri"/>
              <a:cs typeface="Calibri"/>
              <a:sym typeface="Calibri"/>
            </a:endParaRPr>
          </a:p>
          <a:p>
            <a:pPr marL="0" lvl="0" indent="0" algn="ctr" rtl="0">
              <a:lnSpc>
                <a:spcPct val="115000"/>
              </a:lnSpc>
              <a:spcBef>
                <a:spcPts val="1200"/>
              </a:spcBef>
              <a:spcAft>
                <a:spcPts val="1200"/>
              </a:spcAft>
              <a:buNone/>
            </a:pPr>
            <a:r>
              <a:rPr lang="en" sz="1900">
                <a:solidFill>
                  <a:schemeClr val="dk1"/>
                </a:solidFill>
                <a:latin typeface="Calibri"/>
                <a:ea typeface="Calibri"/>
                <a:cs typeface="Calibri"/>
                <a:sym typeface="Calibri"/>
              </a:rPr>
              <a:t>When will teachers have time to examine, analyze, and reflect on data?</a:t>
            </a:r>
            <a:endParaRPr sz="15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Dedicating Time: Scheduling Considerations</a:t>
            </a:r>
            <a:endParaRPr/>
          </a:p>
        </p:txBody>
      </p:sp>
      <p:sp>
        <p:nvSpPr>
          <p:cNvPr id="373" name="Google Shape;373;p44"/>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7</a:t>
            </a:fld>
            <a:endParaRPr/>
          </a:p>
        </p:txBody>
      </p:sp>
      <p:sp>
        <p:nvSpPr>
          <p:cNvPr id="374" name="Google Shape;374;p44"/>
          <p:cNvSpPr/>
          <p:nvPr/>
        </p:nvSpPr>
        <p:spPr>
          <a:xfrm>
            <a:off x="5952075" y="1143000"/>
            <a:ext cx="2781600" cy="3324600"/>
          </a:xfrm>
          <a:prstGeom prst="roundRect">
            <a:avLst>
              <a:gd name="adj" fmla="val 16667"/>
            </a:avLst>
          </a:prstGeom>
          <a:solidFill>
            <a:schemeClr val="lt1"/>
          </a:solidFill>
          <a:ln w="76200"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900" b="1">
                <a:solidFill>
                  <a:schemeClr val="dk1"/>
                </a:solidFill>
                <a:latin typeface="Calibri"/>
                <a:ea typeface="Calibri"/>
                <a:cs typeface="Calibri"/>
                <a:sym typeface="Calibri"/>
              </a:rPr>
              <a:t>Response to Data </a:t>
            </a:r>
            <a:endParaRPr sz="1900" b="1">
              <a:solidFill>
                <a:schemeClr val="dk1"/>
              </a:solidFill>
              <a:latin typeface="Calibri"/>
              <a:ea typeface="Calibri"/>
              <a:cs typeface="Calibri"/>
              <a:sym typeface="Calibri"/>
            </a:endParaRPr>
          </a:p>
          <a:p>
            <a:pPr marL="0" lvl="0" indent="0" algn="ctr" rtl="0">
              <a:lnSpc>
                <a:spcPct val="115000"/>
              </a:lnSpc>
              <a:spcBef>
                <a:spcPts val="1200"/>
              </a:spcBef>
              <a:spcAft>
                <a:spcPts val="1200"/>
              </a:spcAft>
              <a:buNone/>
            </a:pPr>
            <a:r>
              <a:rPr lang="en" sz="1900">
                <a:solidFill>
                  <a:schemeClr val="dk1"/>
                </a:solidFill>
                <a:latin typeface="Calibri"/>
                <a:ea typeface="Calibri"/>
                <a:cs typeface="Calibri"/>
                <a:sym typeface="Calibri"/>
              </a:rPr>
              <a:t>When will teachers respond to insights from their data analysis?</a:t>
            </a:r>
            <a:endParaRPr sz="1900">
              <a:solidFill>
                <a:schemeClr val="dk1"/>
              </a:solidFill>
              <a:latin typeface="Calibri"/>
              <a:ea typeface="Calibri"/>
              <a:cs typeface="Calibri"/>
              <a:sym typeface="Calibri"/>
            </a:endParaRPr>
          </a:p>
        </p:txBody>
      </p:sp>
      <p:grpSp>
        <p:nvGrpSpPr>
          <p:cNvPr id="375" name="Google Shape;375;p44"/>
          <p:cNvGrpSpPr/>
          <p:nvPr/>
        </p:nvGrpSpPr>
        <p:grpSpPr>
          <a:xfrm>
            <a:off x="213075" y="1671375"/>
            <a:ext cx="5704800" cy="2196475"/>
            <a:chOff x="213075" y="1442775"/>
            <a:chExt cx="5704800" cy="2196475"/>
          </a:xfrm>
        </p:grpSpPr>
        <p:sp>
          <p:nvSpPr>
            <p:cNvPr id="376" name="Google Shape;376;p44"/>
            <p:cNvSpPr/>
            <p:nvPr/>
          </p:nvSpPr>
          <p:spPr>
            <a:xfrm>
              <a:off x="213075" y="2705650"/>
              <a:ext cx="4766700" cy="933600"/>
            </a:xfrm>
            <a:prstGeom prst="roundRect">
              <a:avLst>
                <a:gd name="adj" fmla="val 16667"/>
              </a:avLst>
            </a:prstGeom>
            <a:solidFill>
              <a:srgbClr val="134F5C"/>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600" b="1">
                  <a:solidFill>
                    <a:schemeClr val="lt1"/>
                  </a:solidFill>
                  <a:latin typeface="Calibri"/>
                  <a:ea typeface="Calibri"/>
                  <a:cs typeface="Calibri"/>
                  <a:sym typeface="Calibri"/>
                </a:rPr>
                <a:t>Days (or a week) set aside during the term </a:t>
              </a:r>
              <a:r>
                <a:rPr lang="en" sz="1600">
                  <a:solidFill>
                    <a:schemeClr val="lt1"/>
                  </a:solidFill>
                  <a:latin typeface="Calibri"/>
                  <a:ea typeface="Calibri"/>
                  <a:cs typeface="Calibri"/>
                  <a:sym typeface="Calibri"/>
                </a:rPr>
                <a:t>for re-teach, spiraling, or stretch opportunities</a:t>
              </a:r>
              <a:endParaRPr sz="1100">
                <a:solidFill>
                  <a:schemeClr val="lt1"/>
                </a:solidFill>
                <a:latin typeface="Calibri"/>
                <a:ea typeface="Calibri"/>
                <a:cs typeface="Calibri"/>
                <a:sym typeface="Calibri"/>
              </a:endParaRPr>
            </a:p>
          </p:txBody>
        </p:sp>
        <p:sp>
          <p:nvSpPr>
            <p:cNvPr id="377" name="Google Shape;377;p44"/>
            <p:cNvSpPr/>
            <p:nvPr/>
          </p:nvSpPr>
          <p:spPr>
            <a:xfrm>
              <a:off x="213075" y="1442775"/>
              <a:ext cx="4766700" cy="933600"/>
            </a:xfrm>
            <a:prstGeom prst="roundRect">
              <a:avLst>
                <a:gd name="adj" fmla="val 16667"/>
              </a:avLst>
            </a:prstGeom>
            <a:solidFill>
              <a:srgbClr val="0B5394"/>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600">
                  <a:solidFill>
                    <a:schemeClr val="lt1"/>
                  </a:solidFill>
                  <a:latin typeface="Calibri"/>
                  <a:ea typeface="Calibri"/>
                  <a:cs typeface="Calibri"/>
                  <a:sym typeface="Calibri"/>
                </a:rPr>
                <a:t>Designated time in </a:t>
              </a:r>
              <a:br>
                <a:rPr lang="en" sz="1600">
                  <a:solidFill>
                    <a:schemeClr val="lt1"/>
                  </a:solidFill>
                  <a:latin typeface="Calibri"/>
                  <a:ea typeface="Calibri"/>
                  <a:cs typeface="Calibri"/>
                  <a:sym typeface="Calibri"/>
                </a:rPr>
              </a:br>
              <a:r>
                <a:rPr lang="en" sz="1600" b="1">
                  <a:solidFill>
                    <a:schemeClr val="lt1"/>
                  </a:solidFill>
                  <a:latin typeface="Calibri"/>
                  <a:ea typeface="Calibri"/>
                  <a:cs typeface="Calibri"/>
                  <a:sym typeface="Calibri"/>
                </a:rPr>
                <a:t>daily or weekly</a:t>
              </a:r>
              <a:r>
                <a:rPr lang="en" sz="1600">
                  <a:solidFill>
                    <a:schemeClr val="lt1"/>
                  </a:solidFill>
                  <a:latin typeface="Calibri"/>
                  <a:ea typeface="Calibri"/>
                  <a:cs typeface="Calibri"/>
                  <a:sym typeface="Calibri"/>
                </a:rPr>
                <a:t> lesson plans</a:t>
              </a:r>
              <a:endParaRPr sz="1600">
                <a:solidFill>
                  <a:schemeClr val="lt1"/>
                </a:solidFill>
              </a:endParaRPr>
            </a:p>
          </p:txBody>
        </p:sp>
        <p:sp>
          <p:nvSpPr>
            <p:cNvPr id="378" name="Google Shape;378;p44"/>
            <p:cNvSpPr/>
            <p:nvPr/>
          </p:nvSpPr>
          <p:spPr>
            <a:xfrm rot="10800000">
              <a:off x="4979775" y="1745025"/>
              <a:ext cx="938100" cy="329100"/>
            </a:xfrm>
            <a:prstGeom prst="rightArrow">
              <a:avLst>
                <a:gd name="adj1" fmla="val 50000"/>
                <a:gd name="adj2" fmla="val 50000"/>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4"/>
            <p:cNvSpPr/>
            <p:nvPr/>
          </p:nvSpPr>
          <p:spPr>
            <a:xfrm rot="10800000">
              <a:off x="4979775" y="3017850"/>
              <a:ext cx="938100" cy="329100"/>
            </a:xfrm>
            <a:prstGeom prst="rightArrow">
              <a:avLst>
                <a:gd name="adj1" fmla="val 50000"/>
                <a:gd name="adj2" fmla="val 50000"/>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Collaborative Structures</a:t>
            </a:r>
            <a:endParaRPr/>
          </a:p>
        </p:txBody>
      </p:sp>
      <p:sp>
        <p:nvSpPr>
          <p:cNvPr id="385" name="Google Shape;385;p45"/>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8</a:t>
            </a:fld>
            <a:endParaRPr/>
          </a:p>
        </p:txBody>
      </p:sp>
      <p:sp>
        <p:nvSpPr>
          <p:cNvPr id="386" name="Google Shape;386;p45"/>
          <p:cNvSpPr txBox="1">
            <a:spLocks noGrp="1"/>
          </p:cNvSpPr>
          <p:nvPr>
            <p:ph type="body" idx="1"/>
          </p:nvPr>
        </p:nvSpPr>
        <p:spPr>
          <a:xfrm>
            <a:off x="1942125" y="1143000"/>
            <a:ext cx="7035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b="1"/>
              <a:t>Professional Learning Communities (PLCs):</a:t>
            </a:r>
            <a:r>
              <a:rPr lang="en"/>
              <a:t>  “…an ongoing process in which educators work collaboratively in recurring cycles of collective inquiry and action research to achieve better results for the students they serve” (DuFour, 2006)</a:t>
            </a:r>
            <a:endParaRPr/>
          </a:p>
          <a:p>
            <a:pPr marL="0" lvl="0" indent="0" algn="l" rtl="0">
              <a:spcBef>
                <a:spcPts val="1200"/>
              </a:spcBef>
              <a:spcAft>
                <a:spcPts val="0"/>
              </a:spcAft>
              <a:buNone/>
            </a:pPr>
            <a:endParaRPr/>
          </a:p>
          <a:p>
            <a:pPr marL="0" lvl="0" indent="0" algn="l" rtl="0">
              <a:spcBef>
                <a:spcPts val="1200"/>
              </a:spcBef>
              <a:spcAft>
                <a:spcPts val="0"/>
              </a:spcAft>
              <a:buNone/>
            </a:pPr>
            <a:r>
              <a:rPr lang="en" b="1"/>
              <a:t>Available Resource:</a:t>
            </a:r>
            <a:endParaRPr/>
          </a:p>
          <a:p>
            <a:pPr marL="457200" lvl="0" indent="-317500" algn="l" rtl="0">
              <a:spcBef>
                <a:spcPts val="1200"/>
              </a:spcBef>
              <a:spcAft>
                <a:spcPts val="0"/>
              </a:spcAft>
              <a:buSzPts val="1400"/>
              <a:buChar char="●"/>
            </a:pPr>
            <a:r>
              <a:rPr lang="en" sz="1600" u="sng">
                <a:solidFill>
                  <a:schemeClr val="hlink"/>
                </a:solidFill>
                <a:hlinkClick r:id="rId3"/>
              </a:rPr>
              <a:t>CDE Strategy Guide for Professional Learning Communities (PLCs)</a:t>
            </a:r>
            <a:endParaRPr sz="1600"/>
          </a:p>
        </p:txBody>
      </p:sp>
      <p:pic>
        <p:nvPicPr>
          <p:cNvPr id="387" name="Google Shape;387;p45"/>
          <p:cNvPicPr preferRelativeResize="0"/>
          <p:nvPr/>
        </p:nvPicPr>
        <p:blipFill>
          <a:blip r:embed="rId4">
            <a:alphaModFix/>
          </a:blip>
          <a:stretch>
            <a:fillRect/>
          </a:stretch>
        </p:blipFill>
        <p:spPr>
          <a:xfrm>
            <a:off x="213075" y="1143000"/>
            <a:ext cx="1428750" cy="1428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Collaborative Structures</a:t>
            </a:r>
            <a:endParaRPr/>
          </a:p>
        </p:txBody>
      </p:sp>
      <p:sp>
        <p:nvSpPr>
          <p:cNvPr id="393" name="Google Shape;393;p46"/>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9</a:t>
            </a:fld>
            <a:endParaRPr/>
          </a:p>
        </p:txBody>
      </p:sp>
      <p:sp>
        <p:nvSpPr>
          <p:cNvPr id="394" name="Google Shape;394;p46"/>
          <p:cNvSpPr txBox="1">
            <a:spLocks noGrp="1"/>
          </p:cNvSpPr>
          <p:nvPr>
            <p:ph type="body" idx="1"/>
          </p:nvPr>
        </p:nvSpPr>
        <p:spPr>
          <a:xfrm>
            <a:off x="1950925" y="1143000"/>
            <a:ext cx="70269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b="1"/>
              <a:t>Coaching Meetings / Weekly Data Meetings:</a:t>
            </a:r>
            <a:r>
              <a:rPr lang="en"/>
              <a:t> Regular coaching meetings include a data analysis and reflection component, where coach and teacher examine recent data, identify opportunities for adjustments, plan a response, and then follow up to review the results of that intervention.</a:t>
            </a:r>
            <a:endParaRPr/>
          </a:p>
          <a:p>
            <a:pPr marL="0" lvl="0" indent="0" algn="l" rtl="0">
              <a:spcBef>
                <a:spcPts val="1200"/>
              </a:spcBef>
              <a:spcAft>
                <a:spcPts val="0"/>
              </a:spcAft>
              <a:buNone/>
            </a:pPr>
            <a:endParaRPr/>
          </a:p>
          <a:p>
            <a:pPr marL="0" lvl="0" indent="0" algn="l" rtl="0">
              <a:spcBef>
                <a:spcPts val="1200"/>
              </a:spcBef>
              <a:spcAft>
                <a:spcPts val="0"/>
              </a:spcAft>
              <a:buClr>
                <a:schemeClr val="dk1"/>
              </a:buClr>
              <a:buSzPts val="1100"/>
              <a:buFont typeface="Arial"/>
              <a:buNone/>
            </a:pPr>
            <a:r>
              <a:rPr lang="en" b="1"/>
              <a:t>Available Resources:</a:t>
            </a:r>
            <a:endParaRPr/>
          </a:p>
          <a:p>
            <a:pPr marL="457200" lvl="0" indent="-317500" algn="l" rtl="0">
              <a:spcBef>
                <a:spcPts val="1200"/>
              </a:spcBef>
              <a:spcAft>
                <a:spcPts val="0"/>
              </a:spcAft>
              <a:buSzPts val="1400"/>
              <a:buChar char="●"/>
            </a:pPr>
            <a:r>
              <a:rPr lang="en" sz="1600" u="sng">
                <a:solidFill>
                  <a:schemeClr val="hlink"/>
                </a:solidFill>
                <a:hlinkClick r:id="rId3"/>
              </a:rPr>
              <a:t>CDE Strategy Guide for Coaching</a:t>
            </a:r>
            <a:endParaRPr sz="1600"/>
          </a:p>
          <a:p>
            <a:pPr marL="457200" lvl="0" indent="-317500" algn="l" rtl="0">
              <a:spcBef>
                <a:spcPts val="0"/>
              </a:spcBef>
              <a:spcAft>
                <a:spcPts val="0"/>
              </a:spcAft>
              <a:buSzPts val="1400"/>
              <a:buChar char="●"/>
            </a:pPr>
            <a:r>
              <a:rPr lang="en" sz="1600" u="sng">
                <a:solidFill>
                  <a:schemeClr val="hlink"/>
                </a:solidFill>
                <a:hlinkClick r:id="rId4"/>
              </a:rPr>
              <a:t>Weekly Data Meeting</a:t>
            </a:r>
            <a:r>
              <a:rPr lang="en" sz="1600"/>
              <a:t> plan (from Uncommon Schools)</a:t>
            </a:r>
            <a:endParaRPr sz="1600"/>
          </a:p>
          <a:p>
            <a:pPr marL="457200" lvl="0" indent="-317500" algn="l" rtl="0">
              <a:spcBef>
                <a:spcPts val="0"/>
              </a:spcBef>
              <a:spcAft>
                <a:spcPts val="0"/>
              </a:spcAft>
              <a:buSzPts val="1400"/>
              <a:buChar char="●"/>
            </a:pPr>
            <a:r>
              <a:rPr lang="en" sz="1600" u="sng">
                <a:solidFill>
                  <a:schemeClr val="hlink"/>
                </a:solidFill>
                <a:hlinkClick r:id="rId5"/>
              </a:rPr>
              <a:t>Using a Student Work Analysis Protocol to Improve Outcomes </a:t>
            </a:r>
            <a:r>
              <a:rPr lang="en" sz="1600"/>
              <a:t>(Relay)</a:t>
            </a:r>
            <a:endParaRPr sz="1600"/>
          </a:p>
        </p:txBody>
      </p:sp>
      <p:pic>
        <p:nvPicPr>
          <p:cNvPr id="395" name="Google Shape;395;p46"/>
          <p:cNvPicPr preferRelativeResize="0"/>
          <p:nvPr/>
        </p:nvPicPr>
        <p:blipFill>
          <a:blip r:embed="rId6">
            <a:alphaModFix/>
          </a:blip>
          <a:stretch>
            <a:fillRect/>
          </a:stretch>
        </p:blipFill>
        <p:spPr>
          <a:xfrm>
            <a:off x="213075" y="1143000"/>
            <a:ext cx="1428750" cy="1428750"/>
          </a:xfrm>
          <a:prstGeom prst="rect">
            <a:avLst/>
          </a:prstGeom>
          <a:noFill/>
          <a:ln>
            <a:noFill/>
          </a:ln>
        </p:spPr>
      </p:pic>
    </p:spTree>
  </p:cSld>
  <p:clrMapOvr>
    <a:masterClrMapping/>
  </p:clrMapOvr>
</p:sld>
</file>

<file path=ppt/theme/theme1.xml><?xml version="1.0" encoding="utf-8"?>
<a:theme xmlns:a="http://schemas.openxmlformats.org/drawingml/2006/main" name="CDE ">
  <a:themeElements>
    <a:clrScheme name="Simple Light">
      <a:dk1>
        <a:srgbClr val="000000"/>
      </a:dk1>
      <a:lt1>
        <a:srgbClr val="FFFFFF"/>
      </a:lt1>
      <a:dk2>
        <a:srgbClr val="595959"/>
      </a:dk2>
      <a:lt2>
        <a:srgbClr val="EEEEEE"/>
      </a:lt2>
      <a:accent1>
        <a:srgbClr val="077682"/>
      </a:accent1>
      <a:accent2>
        <a:srgbClr val="232C67"/>
      </a:accent2>
      <a:accent3>
        <a:srgbClr val="78909C"/>
      </a:accent3>
      <a:accent4>
        <a:srgbClr val="EC6752"/>
      </a:accent4>
      <a:accent5>
        <a:srgbClr val="AAA5D2"/>
      </a:accent5>
      <a:accent6>
        <a:srgbClr val="F8B333"/>
      </a:accent6>
      <a:hlink>
        <a:srgbClr val="2C338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6340</Words>
  <Application>Microsoft Office PowerPoint</Application>
  <PresentationFormat>On-screen Show (16:9)</PresentationFormat>
  <Paragraphs>371</Paragraphs>
  <Slides>35</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Calibri</vt:lpstr>
      <vt:lpstr>Roboto</vt:lpstr>
      <vt:lpstr>Rockwell</vt:lpstr>
      <vt:lpstr>Roboto Medium</vt:lpstr>
      <vt:lpstr>Arial</vt:lpstr>
      <vt:lpstr>CDE </vt:lpstr>
      <vt:lpstr>Making Meaning from Data</vt:lpstr>
      <vt:lpstr>Building a Data Culture Webinar Series: Themes</vt:lpstr>
      <vt:lpstr>Session Outcomes</vt:lpstr>
      <vt:lpstr>Dedicating Time for Data Analysis and Response</vt:lpstr>
      <vt:lpstr>Dedicating Time: Scheduling Considerations</vt:lpstr>
      <vt:lpstr>Dedicating Time: Scheduling Considerations</vt:lpstr>
      <vt:lpstr>Dedicating Time: Scheduling Considerations</vt:lpstr>
      <vt:lpstr>Collaborative Structures</vt:lpstr>
      <vt:lpstr>Collaborative Structures</vt:lpstr>
      <vt:lpstr>Collaborative Structures</vt:lpstr>
      <vt:lpstr>Making Meaning  from Data Analysis</vt:lpstr>
      <vt:lpstr>Review: Basic Approach to Data Analysis</vt:lpstr>
      <vt:lpstr>Identify Entry Points</vt:lpstr>
      <vt:lpstr>Making Comparisons</vt:lpstr>
      <vt:lpstr>Dig In</vt:lpstr>
      <vt:lpstr>Identify Next Steps</vt:lpstr>
      <vt:lpstr>Example: Results by standard</vt:lpstr>
      <vt:lpstr>Example: Results by standard</vt:lpstr>
      <vt:lpstr>Example: Initial Data Takeaways</vt:lpstr>
      <vt:lpstr>Example: Digging In</vt:lpstr>
      <vt:lpstr>Example: Identifying Next Steps</vt:lpstr>
      <vt:lpstr>Responding to Insights  from Data Analysis</vt:lpstr>
      <vt:lpstr>Plan Response to Data Reflection</vt:lpstr>
      <vt:lpstr>Plan Response to Data Reflection</vt:lpstr>
      <vt:lpstr>Plan Response to Data Reflection</vt:lpstr>
      <vt:lpstr>Plan Response to Data Reflection</vt:lpstr>
      <vt:lpstr>Example Response to Data Reflection</vt:lpstr>
      <vt:lpstr>Example Response to Data Reflection</vt:lpstr>
      <vt:lpstr>Example Response to Data Reflection</vt:lpstr>
      <vt:lpstr>Locating data</vt:lpstr>
      <vt:lpstr>Summary</vt:lpstr>
      <vt:lpstr>Dedicating Time: Scheduling Considerations</vt:lpstr>
      <vt:lpstr>Summary of Key Points</vt:lpstr>
      <vt:lpstr>Coming Next</vt:lpstr>
      <vt:lpstr>Thank you for your time!  Email any questions to uiphelp@cde.state.co.us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Meaning from Data</dc:title>
  <dc:creator>Hesse, Lauren</dc:creator>
  <cp:lastModifiedBy>Wales, Aislinn</cp:lastModifiedBy>
  <cp:revision>2</cp:revision>
  <dcterms:modified xsi:type="dcterms:W3CDTF">2023-09-20T22:40:17Z</dcterms:modified>
</cp:coreProperties>
</file>