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 id="2147483686" r:id="rId3"/>
    <p:sldMasterId id="2147483699" r:id="rId4"/>
    <p:sldMasterId id="2147483759" r:id="rId5"/>
    <p:sldMasterId id="2147483780" r:id="rId6"/>
  </p:sldMasterIdLst>
  <p:notesMasterIdLst>
    <p:notesMasterId r:id="rId138"/>
  </p:notesMasterIdLst>
  <p:handoutMasterIdLst>
    <p:handoutMasterId r:id="rId139"/>
  </p:handoutMasterIdLst>
  <p:sldIdLst>
    <p:sldId id="1150" r:id="rId7"/>
    <p:sldId id="1183" r:id="rId8"/>
    <p:sldId id="1184" r:id="rId9"/>
    <p:sldId id="1185" r:id="rId10"/>
    <p:sldId id="1186" r:id="rId11"/>
    <p:sldId id="1187" r:id="rId12"/>
    <p:sldId id="1188" r:id="rId13"/>
    <p:sldId id="1189" r:id="rId14"/>
    <p:sldId id="1190" r:id="rId15"/>
    <p:sldId id="1387" r:id="rId16"/>
    <p:sldId id="1388" r:id="rId17"/>
    <p:sldId id="1389" r:id="rId18"/>
    <p:sldId id="1391" r:id="rId19"/>
    <p:sldId id="1397" r:id="rId20"/>
    <p:sldId id="1398" r:id="rId21"/>
    <p:sldId id="1390" r:id="rId22"/>
    <p:sldId id="1459" r:id="rId23"/>
    <p:sldId id="1413" r:id="rId24"/>
    <p:sldId id="1444" r:id="rId25"/>
    <p:sldId id="1446" r:id="rId26"/>
    <p:sldId id="1496" r:id="rId27"/>
    <p:sldId id="1497" r:id="rId28"/>
    <p:sldId id="1499" r:id="rId29"/>
    <p:sldId id="1569" r:id="rId30"/>
    <p:sldId id="1526" r:id="rId31"/>
    <p:sldId id="1382" r:id="rId32"/>
    <p:sldId id="1385" r:id="rId33"/>
    <p:sldId id="1547" r:id="rId34"/>
    <p:sldId id="1415" r:id="rId35"/>
    <p:sldId id="1386" r:id="rId36"/>
    <p:sldId id="1527" r:id="rId37"/>
    <p:sldId id="1528" r:id="rId38"/>
    <p:sldId id="1445" r:id="rId39"/>
    <p:sldId id="1416" r:id="rId40"/>
    <p:sldId id="1447" r:id="rId41"/>
    <p:sldId id="1448" r:id="rId42"/>
    <p:sldId id="1534" r:id="rId43"/>
    <p:sldId id="1450" r:id="rId44"/>
    <p:sldId id="1503" r:id="rId45"/>
    <p:sldId id="1535" r:id="rId46"/>
    <p:sldId id="1529" r:id="rId47"/>
    <p:sldId id="1455" r:id="rId48"/>
    <p:sldId id="1494" r:id="rId49"/>
    <p:sldId id="1456" r:id="rId50"/>
    <p:sldId id="1530" r:id="rId51"/>
    <p:sldId id="1457" r:id="rId52"/>
    <p:sldId id="1536" r:id="rId53"/>
    <p:sldId id="1520" r:id="rId54"/>
    <p:sldId id="1522" r:id="rId55"/>
    <p:sldId id="1523" r:id="rId56"/>
    <p:sldId id="1537" r:id="rId57"/>
    <p:sldId id="1434" r:id="rId58"/>
    <p:sldId id="1538" r:id="rId59"/>
    <p:sldId id="1436" r:id="rId60"/>
    <p:sldId id="1489" r:id="rId61"/>
    <p:sldId id="1532" r:id="rId62"/>
    <p:sldId id="1539" r:id="rId63"/>
    <p:sldId id="1540" r:id="rId64"/>
    <p:sldId id="1433" r:id="rId65"/>
    <p:sldId id="1541" r:id="rId66"/>
    <p:sldId id="1543" r:id="rId67"/>
    <p:sldId id="1524" r:id="rId68"/>
    <p:sldId id="1514" r:id="rId69"/>
    <p:sldId id="1551" r:id="rId70"/>
    <p:sldId id="1462" r:id="rId71"/>
    <p:sldId id="1557" r:id="rId72"/>
    <p:sldId id="1552" r:id="rId73"/>
    <p:sldId id="1553" r:id="rId74"/>
    <p:sldId id="1554" r:id="rId75"/>
    <p:sldId id="1555" r:id="rId76"/>
    <p:sldId id="1556" r:id="rId77"/>
    <p:sldId id="1558" r:id="rId78"/>
    <p:sldId id="1465" r:id="rId79"/>
    <p:sldId id="1560" r:id="rId80"/>
    <p:sldId id="1559" r:id="rId81"/>
    <p:sldId id="1466" r:id="rId82"/>
    <p:sldId id="1468" r:id="rId83"/>
    <p:sldId id="1469" r:id="rId84"/>
    <p:sldId id="1470" r:id="rId85"/>
    <p:sldId id="1471" r:id="rId86"/>
    <p:sldId id="1472" r:id="rId87"/>
    <p:sldId id="1473" r:id="rId88"/>
    <p:sldId id="1474" r:id="rId89"/>
    <p:sldId id="1476" r:id="rId90"/>
    <p:sldId id="1477" r:id="rId91"/>
    <p:sldId id="1478" r:id="rId92"/>
    <p:sldId id="1479" r:id="rId93"/>
    <p:sldId id="1480" r:id="rId94"/>
    <p:sldId id="1504" r:id="rId95"/>
    <p:sldId id="1549" r:id="rId96"/>
    <p:sldId id="1507" r:id="rId97"/>
    <p:sldId id="1505" r:id="rId98"/>
    <p:sldId id="1506" r:id="rId99"/>
    <p:sldId id="1550" r:id="rId100"/>
    <p:sldId id="1508" r:id="rId101"/>
    <p:sldId id="1509" r:id="rId102"/>
    <p:sldId id="1563" r:id="rId103"/>
    <p:sldId id="1564" r:id="rId104"/>
    <p:sldId id="1518" r:id="rId105"/>
    <p:sldId id="1515" r:id="rId106"/>
    <p:sldId id="1417" r:id="rId107"/>
    <p:sldId id="1418" r:id="rId108"/>
    <p:sldId id="1492" r:id="rId109"/>
    <p:sldId id="1419" r:id="rId110"/>
    <p:sldId id="1420" r:id="rId111"/>
    <p:sldId id="1493" r:id="rId112"/>
    <p:sldId id="1421" r:id="rId113"/>
    <p:sldId id="1422" r:id="rId114"/>
    <p:sldId id="1490" r:id="rId115"/>
    <p:sldId id="1491" r:id="rId116"/>
    <p:sldId id="1423" r:id="rId117"/>
    <p:sldId id="1424" r:id="rId118"/>
    <p:sldId id="1425" r:id="rId119"/>
    <p:sldId id="1426" r:id="rId120"/>
    <p:sldId id="1427" r:id="rId121"/>
    <p:sldId id="1516" r:id="rId122"/>
    <p:sldId id="1438" r:id="rId123"/>
    <p:sldId id="1566" r:id="rId124"/>
    <p:sldId id="1567" r:id="rId125"/>
    <p:sldId id="1488" r:id="rId126"/>
    <p:sldId id="1486" r:id="rId127"/>
    <p:sldId id="1487" r:id="rId128"/>
    <p:sldId id="1495" r:id="rId129"/>
    <p:sldId id="1442" r:id="rId130"/>
    <p:sldId id="1565" r:id="rId131"/>
    <p:sldId id="1570" r:id="rId132"/>
    <p:sldId id="1568" r:id="rId133"/>
    <p:sldId id="1440" r:id="rId134"/>
    <p:sldId id="1525" r:id="rId135"/>
    <p:sldId id="1517" r:id="rId136"/>
    <p:sldId id="1362" r:id="rId13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ss, Star"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6AF00"/>
    <a:srgbClr val="FFD85D"/>
    <a:srgbClr val="CCFFCC"/>
    <a:srgbClr val="FFCC99"/>
    <a:srgbClr val="99FF99"/>
    <a:srgbClr val="FFCC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8363" autoAdjust="0"/>
  </p:normalViewPr>
  <p:slideViewPr>
    <p:cSldViewPr>
      <p:cViewPr varScale="1">
        <p:scale>
          <a:sx n="82" d="100"/>
          <a:sy n="82" d="100"/>
        </p:scale>
        <p:origin x="-84" y="-6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508"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notesMaster" Target="notesMasters/notesMaster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handoutMaster" Target="handoutMasters/handoutMaster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CB455-B466-4A10-8044-F8595F5475CE}" type="doc">
      <dgm:prSet loTypeId="urn:microsoft.com/office/officeart/2005/8/layout/process2" loCatId="process" qsTypeId="urn:microsoft.com/office/officeart/2005/8/quickstyle/3d4" qsCatId="3D" csTypeId="urn:microsoft.com/office/officeart/2005/8/colors/accent1_3" csCatId="accent1" phldr="1"/>
      <dgm:spPr/>
    </dgm:pt>
    <dgm:pt modelId="{08EF4D70-9CFB-4E21-A82A-5DBAD50F2E99}">
      <dgm:prSet phldrT="[Text]" custT="1"/>
      <dgm:spPr/>
      <dgm:t>
        <a:bodyPr/>
        <a:lstStyle/>
        <a:p>
          <a:pPr>
            <a:lnSpc>
              <a:spcPct val="100000"/>
            </a:lnSpc>
            <a:spcBef>
              <a:spcPts val="600"/>
            </a:spcBef>
          </a:pPr>
          <a:r>
            <a:rPr lang="en-US" sz="1800" b="1" dirty="0" smtClean="0">
              <a:solidFill>
                <a:schemeClr val="accent1">
                  <a:lumMod val="50000"/>
                </a:schemeClr>
              </a:solidFill>
              <a:latin typeface="Calibri" pitchFamily="34" charset="0"/>
              <a:cs typeface="Calibri" pitchFamily="34" charset="0"/>
            </a:rPr>
            <a:t/>
          </a:r>
          <a:br>
            <a:rPr lang="en-US" sz="1800" b="1" dirty="0" smtClean="0">
              <a:solidFill>
                <a:schemeClr val="accent1">
                  <a:lumMod val="50000"/>
                </a:schemeClr>
              </a:solidFill>
              <a:latin typeface="Calibri" pitchFamily="34" charset="0"/>
              <a:cs typeface="Calibri" pitchFamily="34" charset="0"/>
            </a:rPr>
          </a:br>
          <a:r>
            <a:rPr lang="en-US" sz="1800" b="1" dirty="0" smtClean="0">
              <a:solidFill>
                <a:schemeClr val="accent1">
                  <a:lumMod val="50000"/>
                </a:schemeClr>
              </a:solidFill>
              <a:latin typeface="Calibri" pitchFamily="34" charset="0"/>
              <a:cs typeface="Calibri" pitchFamily="34" charset="0"/>
            </a:rPr>
            <a:t>Review Constructs</a:t>
          </a:r>
          <a:endParaRPr lang="en-US" sz="1800" b="1" dirty="0">
            <a:solidFill>
              <a:schemeClr val="accent1">
                <a:lumMod val="50000"/>
              </a:schemeClr>
            </a:solidFill>
            <a:latin typeface="Calibri" pitchFamily="34" charset="0"/>
            <a:cs typeface="Calibri" pitchFamily="34" charset="0"/>
          </a:endParaRPr>
        </a:p>
      </dgm:t>
    </dgm:pt>
    <dgm:pt modelId="{20476E6A-C8CF-49F9-AF7B-0C1FBF129387}" type="parTrans" cxnId="{FC8D5F04-8342-4297-B0EC-4AEF3E91732E}">
      <dgm:prSet/>
      <dgm:spPr/>
      <dgm:t>
        <a:bodyPr/>
        <a:lstStyle/>
        <a:p>
          <a:endParaRPr lang="en-US"/>
        </a:p>
      </dgm:t>
    </dgm:pt>
    <dgm:pt modelId="{572DBFD9-07F3-478E-8879-5E6C21957D9B}" type="sibTrans" cxnId="{FC8D5F04-8342-4297-B0EC-4AEF3E91732E}">
      <dgm:prSet/>
      <dgm:spPr/>
      <dgm:t>
        <a:bodyPr/>
        <a:lstStyle/>
        <a:p>
          <a:endParaRPr lang="en-US"/>
        </a:p>
      </dgm:t>
    </dgm:pt>
    <dgm:pt modelId="{29D4E414-C42A-46F0-83A8-CFB1509CF742}">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Examine Items Within the Construct</a:t>
          </a:r>
        </a:p>
      </dgm:t>
    </dgm:pt>
    <dgm:pt modelId="{6B515FDC-18E7-469C-BFC9-92EF6A2B2523}" type="parTrans" cxnId="{53A127FD-C702-4E61-841B-B4FC8E7106EA}">
      <dgm:prSet/>
      <dgm:spPr/>
      <dgm:t>
        <a:bodyPr/>
        <a:lstStyle/>
        <a:p>
          <a:endParaRPr lang="en-US"/>
        </a:p>
      </dgm:t>
    </dgm:pt>
    <dgm:pt modelId="{C04B0096-E0E4-4ABC-B3FD-DA4CBD0E4FA5}" type="sibTrans" cxnId="{53A127FD-C702-4E61-841B-B4FC8E7106EA}">
      <dgm:prSet/>
      <dgm:spPr/>
      <dgm:t>
        <a:bodyPr/>
        <a:lstStyle/>
        <a:p>
          <a:endParaRPr lang="en-US"/>
        </a:p>
      </dgm:t>
    </dgm:pt>
    <dgm:pt modelId="{172FD129-D8F3-4D48-9598-54D6C3A80ED9}">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an Item of Focus</a:t>
          </a:r>
        </a:p>
      </dgm:t>
    </dgm:pt>
    <dgm:pt modelId="{F11DE41D-139C-4B60-8115-08604AFF45CB}" type="parTrans" cxnId="{C9A513FB-4A95-485C-9F0D-9DA619E70EA6}">
      <dgm:prSet/>
      <dgm:spPr/>
      <dgm:t>
        <a:bodyPr/>
        <a:lstStyle/>
        <a:p>
          <a:endParaRPr lang="en-US"/>
        </a:p>
      </dgm:t>
    </dgm:pt>
    <dgm:pt modelId="{E41B93F8-6B08-4E75-9592-3A5E0716DC15}" type="sibTrans" cxnId="{C9A513FB-4A95-485C-9F0D-9DA619E70EA6}">
      <dgm:prSet/>
      <dgm:spPr/>
      <dgm:t>
        <a:bodyPr/>
        <a:lstStyle/>
        <a:p>
          <a:endParaRPr lang="en-US"/>
        </a:p>
      </dgm:t>
    </dgm:pt>
    <dgm:pt modelId="{D1E19B01-B2C1-4F13-A075-C43C5CFCB6CA}">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 Construct </a:t>
          </a:r>
          <a:r>
            <a:rPr lang="en-US" sz="1800" b="1" dirty="0" smtClean="0">
              <a:solidFill>
                <a:schemeClr val="accent1">
                  <a:lumMod val="50000"/>
                </a:schemeClr>
              </a:solidFill>
              <a:latin typeface="Calibri" pitchFamily="34" charset="0"/>
              <a:cs typeface="Calibri" pitchFamily="34" charset="0"/>
            </a:rPr>
            <a:t>on which to </a:t>
          </a:r>
          <a:r>
            <a:rPr lang="en-US" sz="1800" b="1" dirty="0">
              <a:solidFill>
                <a:schemeClr val="accent1">
                  <a:lumMod val="50000"/>
                </a:schemeClr>
              </a:solidFill>
              <a:latin typeface="Calibri" pitchFamily="34" charset="0"/>
              <a:cs typeface="Calibri" pitchFamily="34" charset="0"/>
            </a:rPr>
            <a:t>Focus</a:t>
          </a:r>
        </a:p>
      </dgm:t>
    </dgm:pt>
    <dgm:pt modelId="{6810BBA1-5404-43D8-84CB-0A213A587A25}" type="parTrans" cxnId="{A5EBB042-8276-4C01-B6FF-7704BAA4D68D}">
      <dgm:prSet/>
      <dgm:spPr/>
      <dgm:t>
        <a:bodyPr/>
        <a:lstStyle/>
        <a:p>
          <a:endParaRPr lang="en-US"/>
        </a:p>
      </dgm:t>
    </dgm:pt>
    <dgm:pt modelId="{423F6FB3-9B4D-4B54-BFFE-76782DC01356}" type="sibTrans" cxnId="{A5EBB042-8276-4C01-B6FF-7704BAA4D68D}">
      <dgm:prSet/>
      <dgm:spPr/>
      <dgm:t>
        <a:bodyPr/>
        <a:lstStyle/>
        <a:p>
          <a:endParaRPr lang="en-US"/>
        </a:p>
      </dgm:t>
    </dgm:pt>
    <dgm:pt modelId="{C7C19FCF-E315-4263-9347-F26D53322EE7}">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Analyze Individual </a:t>
          </a:r>
          <a:r>
            <a:rPr lang="en-US" sz="1800" b="1" dirty="0" smtClean="0">
              <a:solidFill>
                <a:schemeClr val="accent1">
                  <a:lumMod val="50000"/>
                </a:schemeClr>
              </a:solidFill>
              <a:latin typeface="Calibri" pitchFamily="34" charset="0"/>
              <a:cs typeface="Calibri" pitchFamily="34" charset="0"/>
            </a:rPr>
            <a:t>Items</a:t>
          </a:r>
        </a:p>
        <a:p>
          <a:pPr>
            <a:lnSpc>
              <a:spcPct val="100000"/>
            </a:lnSpc>
            <a:spcBef>
              <a:spcPts val="600"/>
            </a:spcBef>
          </a:pPr>
          <a:endParaRPr lang="en-US" sz="1800" b="1" dirty="0">
            <a:solidFill>
              <a:schemeClr val="accent1">
                <a:lumMod val="50000"/>
              </a:schemeClr>
            </a:solidFill>
            <a:latin typeface="Calibri" pitchFamily="34" charset="0"/>
            <a:cs typeface="Calibri" pitchFamily="34" charset="0"/>
          </a:endParaRPr>
        </a:p>
      </dgm:t>
    </dgm:pt>
    <dgm:pt modelId="{CC1C1760-03B3-4306-8C08-C7F5423CA071}" type="parTrans" cxnId="{4F70CD8C-C13D-4A98-ADF1-C899A3C94E99}">
      <dgm:prSet/>
      <dgm:spPr/>
      <dgm:t>
        <a:bodyPr/>
        <a:lstStyle/>
        <a:p>
          <a:endParaRPr lang="en-US"/>
        </a:p>
      </dgm:t>
    </dgm:pt>
    <dgm:pt modelId="{A1906452-D6F9-4355-AE46-B2433D4FF126}" type="sibTrans" cxnId="{4F70CD8C-C13D-4A98-ADF1-C899A3C94E99}">
      <dgm:prSet/>
      <dgm:spPr/>
      <dgm:t>
        <a:bodyPr/>
        <a:lstStyle/>
        <a:p>
          <a:endParaRPr lang="en-US"/>
        </a:p>
      </dgm:t>
    </dgm:pt>
    <dgm:pt modelId="{15155313-77E7-45F6-BD6D-6AE96E094D8E}" type="pres">
      <dgm:prSet presAssocID="{79ACB455-B466-4A10-8044-F8595F5475CE}" presName="linearFlow" presStyleCnt="0">
        <dgm:presLayoutVars>
          <dgm:resizeHandles val="exact"/>
        </dgm:presLayoutVars>
      </dgm:prSet>
      <dgm:spPr/>
    </dgm:pt>
    <dgm:pt modelId="{D0FEAB12-8C22-4037-92C3-6DA2C32E68D5}" type="pres">
      <dgm:prSet presAssocID="{08EF4D70-9CFB-4E21-A82A-5DBAD50F2E99}" presName="node" presStyleLbl="node1" presStyleIdx="0" presStyleCnt="5">
        <dgm:presLayoutVars>
          <dgm:bulletEnabled val="1"/>
        </dgm:presLayoutVars>
      </dgm:prSet>
      <dgm:spPr/>
      <dgm:t>
        <a:bodyPr/>
        <a:lstStyle/>
        <a:p>
          <a:endParaRPr lang="en-US"/>
        </a:p>
      </dgm:t>
    </dgm:pt>
    <dgm:pt modelId="{EC92AE09-3933-457C-B6FD-6F8B8EE2CEE3}" type="pres">
      <dgm:prSet presAssocID="{572DBFD9-07F3-478E-8879-5E6C21957D9B}" presName="sibTrans" presStyleLbl="sibTrans2D1" presStyleIdx="0" presStyleCnt="4"/>
      <dgm:spPr/>
      <dgm:t>
        <a:bodyPr/>
        <a:lstStyle/>
        <a:p>
          <a:endParaRPr lang="en-US"/>
        </a:p>
      </dgm:t>
    </dgm:pt>
    <dgm:pt modelId="{A1BB748E-E1B0-4644-B5E2-CCC3E52C31CC}" type="pres">
      <dgm:prSet presAssocID="{572DBFD9-07F3-478E-8879-5E6C21957D9B}" presName="connectorText" presStyleLbl="sibTrans2D1" presStyleIdx="0" presStyleCnt="4"/>
      <dgm:spPr/>
      <dgm:t>
        <a:bodyPr/>
        <a:lstStyle/>
        <a:p>
          <a:endParaRPr lang="en-US"/>
        </a:p>
      </dgm:t>
    </dgm:pt>
    <dgm:pt modelId="{64C3C65E-4CB0-4254-B70A-3CAC92FA8EC0}" type="pres">
      <dgm:prSet presAssocID="{D1E19B01-B2C1-4F13-A075-C43C5CFCB6CA}" presName="node" presStyleLbl="node1" presStyleIdx="1" presStyleCnt="5">
        <dgm:presLayoutVars>
          <dgm:bulletEnabled val="1"/>
        </dgm:presLayoutVars>
      </dgm:prSet>
      <dgm:spPr/>
      <dgm:t>
        <a:bodyPr/>
        <a:lstStyle/>
        <a:p>
          <a:endParaRPr lang="en-US"/>
        </a:p>
      </dgm:t>
    </dgm:pt>
    <dgm:pt modelId="{2C9D0525-C5ED-45C3-B71B-17E7F2F57AA9}" type="pres">
      <dgm:prSet presAssocID="{423F6FB3-9B4D-4B54-BFFE-76782DC01356}" presName="sibTrans" presStyleLbl="sibTrans2D1" presStyleIdx="1" presStyleCnt="4"/>
      <dgm:spPr/>
      <dgm:t>
        <a:bodyPr/>
        <a:lstStyle/>
        <a:p>
          <a:endParaRPr lang="en-US"/>
        </a:p>
      </dgm:t>
    </dgm:pt>
    <dgm:pt modelId="{41938C47-EB29-41AD-88DE-3DB71FE18F06}" type="pres">
      <dgm:prSet presAssocID="{423F6FB3-9B4D-4B54-BFFE-76782DC01356}" presName="connectorText" presStyleLbl="sibTrans2D1" presStyleIdx="1" presStyleCnt="4"/>
      <dgm:spPr/>
      <dgm:t>
        <a:bodyPr/>
        <a:lstStyle/>
        <a:p>
          <a:endParaRPr lang="en-US"/>
        </a:p>
      </dgm:t>
    </dgm:pt>
    <dgm:pt modelId="{0F10B89B-AFA7-404B-9A28-754762187603}" type="pres">
      <dgm:prSet presAssocID="{29D4E414-C42A-46F0-83A8-CFB1509CF742}" presName="node" presStyleLbl="node1" presStyleIdx="2" presStyleCnt="5">
        <dgm:presLayoutVars>
          <dgm:bulletEnabled val="1"/>
        </dgm:presLayoutVars>
      </dgm:prSet>
      <dgm:spPr/>
      <dgm:t>
        <a:bodyPr/>
        <a:lstStyle/>
        <a:p>
          <a:endParaRPr lang="en-US"/>
        </a:p>
      </dgm:t>
    </dgm:pt>
    <dgm:pt modelId="{4D1ED4D1-5E76-445C-AD54-4E3504220F3F}" type="pres">
      <dgm:prSet presAssocID="{C04B0096-E0E4-4ABC-B3FD-DA4CBD0E4FA5}" presName="sibTrans" presStyleLbl="sibTrans2D1" presStyleIdx="2" presStyleCnt="4"/>
      <dgm:spPr/>
      <dgm:t>
        <a:bodyPr/>
        <a:lstStyle/>
        <a:p>
          <a:endParaRPr lang="en-US"/>
        </a:p>
      </dgm:t>
    </dgm:pt>
    <dgm:pt modelId="{F87C56E5-9218-41D9-9450-3B485C3776D7}" type="pres">
      <dgm:prSet presAssocID="{C04B0096-E0E4-4ABC-B3FD-DA4CBD0E4FA5}" presName="connectorText" presStyleLbl="sibTrans2D1" presStyleIdx="2" presStyleCnt="4"/>
      <dgm:spPr/>
      <dgm:t>
        <a:bodyPr/>
        <a:lstStyle/>
        <a:p>
          <a:endParaRPr lang="en-US"/>
        </a:p>
      </dgm:t>
    </dgm:pt>
    <dgm:pt modelId="{A800C2F8-6022-44EC-8651-C3B9C06F2A6B}" type="pres">
      <dgm:prSet presAssocID="{172FD129-D8F3-4D48-9598-54D6C3A80ED9}" presName="node" presStyleLbl="node1" presStyleIdx="3" presStyleCnt="5">
        <dgm:presLayoutVars>
          <dgm:bulletEnabled val="1"/>
        </dgm:presLayoutVars>
      </dgm:prSet>
      <dgm:spPr/>
      <dgm:t>
        <a:bodyPr/>
        <a:lstStyle/>
        <a:p>
          <a:endParaRPr lang="en-US"/>
        </a:p>
      </dgm:t>
    </dgm:pt>
    <dgm:pt modelId="{86B73FE6-0B41-4F94-B455-F9B245BF8C64}" type="pres">
      <dgm:prSet presAssocID="{E41B93F8-6B08-4E75-9592-3A5E0716DC15}" presName="sibTrans" presStyleLbl="sibTrans2D1" presStyleIdx="3" presStyleCnt="4"/>
      <dgm:spPr/>
      <dgm:t>
        <a:bodyPr/>
        <a:lstStyle/>
        <a:p>
          <a:endParaRPr lang="en-US"/>
        </a:p>
      </dgm:t>
    </dgm:pt>
    <dgm:pt modelId="{D290E5F7-4903-40A9-A515-46E13084CAF0}" type="pres">
      <dgm:prSet presAssocID="{E41B93F8-6B08-4E75-9592-3A5E0716DC15}" presName="connectorText" presStyleLbl="sibTrans2D1" presStyleIdx="3" presStyleCnt="4"/>
      <dgm:spPr/>
      <dgm:t>
        <a:bodyPr/>
        <a:lstStyle/>
        <a:p>
          <a:endParaRPr lang="en-US"/>
        </a:p>
      </dgm:t>
    </dgm:pt>
    <dgm:pt modelId="{4FD4815E-7C48-40C4-8F74-A72E300CE797}" type="pres">
      <dgm:prSet presAssocID="{C7C19FCF-E315-4263-9347-F26D53322EE7}" presName="node" presStyleLbl="node1" presStyleIdx="4" presStyleCnt="5">
        <dgm:presLayoutVars>
          <dgm:bulletEnabled val="1"/>
        </dgm:presLayoutVars>
      </dgm:prSet>
      <dgm:spPr/>
      <dgm:t>
        <a:bodyPr/>
        <a:lstStyle/>
        <a:p>
          <a:endParaRPr lang="en-US"/>
        </a:p>
      </dgm:t>
    </dgm:pt>
  </dgm:ptLst>
  <dgm:cxnLst>
    <dgm:cxn modelId="{E9BD25EF-A29F-4886-BC3B-A4483EB98F32}" type="presOf" srcId="{572DBFD9-07F3-478E-8879-5E6C21957D9B}" destId="{EC92AE09-3933-457C-B6FD-6F8B8EE2CEE3}" srcOrd="0" destOrd="0" presId="urn:microsoft.com/office/officeart/2005/8/layout/process2"/>
    <dgm:cxn modelId="{B094A29C-4843-4709-8DCE-17A819E157F6}" type="presOf" srcId="{E41B93F8-6B08-4E75-9592-3A5E0716DC15}" destId="{86B73FE6-0B41-4F94-B455-F9B245BF8C64}" srcOrd="0" destOrd="0" presId="urn:microsoft.com/office/officeart/2005/8/layout/process2"/>
    <dgm:cxn modelId="{E603D746-C779-4C0C-9D14-242134471051}" type="presOf" srcId="{29D4E414-C42A-46F0-83A8-CFB1509CF742}" destId="{0F10B89B-AFA7-404B-9A28-754762187603}" srcOrd="0" destOrd="0" presId="urn:microsoft.com/office/officeart/2005/8/layout/process2"/>
    <dgm:cxn modelId="{E40FC590-9F3B-4F2E-848A-1AD96719E48C}" type="presOf" srcId="{D1E19B01-B2C1-4F13-A075-C43C5CFCB6CA}" destId="{64C3C65E-4CB0-4254-B70A-3CAC92FA8EC0}" srcOrd="0" destOrd="0" presId="urn:microsoft.com/office/officeart/2005/8/layout/process2"/>
    <dgm:cxn modelId="{6A6E057C-E545-4974-9197-65266BFB0B91}" type="presOf" srcId="{C04B0096-E0E4-4ABC-B3FD-DA4CBD0E4FA5}" destId="{4D1ED4D1-5E76-445C-AD54-4E3504220F3F}" srcOrd="0" destOrd="0" presId="urn:microsoft.com/office/officeart/2005/8/layout/process2"/>
    <dgm:cxn modelId="{5118E950-7463-4ABC-8B97-B50AC06D2B94}" type="presOf" srcId="{C7C19FCF-E315-4263-9347-F26D53322EE7}" destId="{4FD4815E-7C48-40C4-8F74-A72E300CE797}" srcOrd="0" destOrd="0" presId="urn:microsoft.com/office/officeart/2005/8/layout/process2"/>
    <dgm:cxn modelId="{EB898B9F-DAAA-47FA-920F-08607C03D394}" type="presOf" srcId="{172FD129-D8F3-4D48-9598-54D6C3A80ED9}" destId="{A800C2F8-6022-44EC-8651-C3B9C06F2A6B}" srcOrd="0" destOrd="0" presId="urn:microsoft.com/office/officeart/2005/8/layout/process2"/>
    <dgm:cxn modelId="{A3FF7DCB-C148-40A4-A05D-A003F2FE633B}" type="presOf" srcId="{423F6FB3-9B4D-4B54-BFFE-76782DC01356}" destId="{41938C47-EB29-41AD-88DE-3DB71FE18F06}" srcOrd="1" destOrd="0" presId="urn:microsoft.com/office/officeart/2005/8/layout/process2"/>
    <dgm:cxn modelId="{4F70CD8C-C13D-4A98-ADF1-C899A3C94E99}" srcId="{79ACB455-B466-4A10-8044-F8595F5475CE}" destId="{C7C19FCF-E315-4263-9347-F26D53322EE7}" srcOrd="4" destOrd="0" parTransId="{CC1C1760-03B3-4306-8C08-C7F5423CA071}" sibTransId="{A1906452-D6F9-4355-AE46-B2433D4FF126}"/>
    <dgm:cxn modelId="{A5EBB042-8276-4C01-B6FF-7704BAA4D68D}" srcId="{79ACB455-B466-4A10-8044-F8595F5475CE}" destId="{D1E19B01-B2C1-4F13-A075-C43C5CFCB6CA}" srcOrd="1" destOrd="0" parTransId="{6810BBA1-5404-43D8-84CB-0A213A587A25}" sibTransId="{423F6FB3-9B4D-4B54-BFFE-76782DC01356}"/>
    <dgm:cxn modelId="{41A57F32-B783-4BAE-AAB7-9809E1AAFDDF}" type="presOf" srcId="{572DBFD9-07F3-478E-8879-5E6C21957D9B}" destId="{A1BB748E-E1B0-4644-B5E2-CCC3E52C31CC}" srcOrd="1" destOrd="0" presId="urn:microsoft.com/office/officeart/2005/8/layout/process2"/>
    <dgm:cxn modelId="{A0B09EE4-F7B6-425A-8A77-9D900DE5D06D}" type="presOf" srcId="{79ACB455-B466-4A10-8044-F8595F5475CE}" destId="{15155313-77E7-45F6-BD6D-6AE96E094D8E}" srcOrd="0" destOrd="0" presId="urn:microsoft.com/office/officeart/2005/8/layout/process2"/>
    <dgm:cxn modelId="{53A127FD-C702-4E61-841B-B4FC8E7106EA}" srcId="{79ACB455-B466-4A10-8044-F8595F5475CE}" destId="{29D4E414-C42A-46F0-83A8-CFB1509CF742}" srcOrd="2" destOrd="0" parTransId="{6B515FDC-18E7-469C-BFC9-92EF6A2B2523}" sibTransId="{C04B0096-E0E4-4ABC-B3FD-DA4CBD0E4FA5}"/>
    <dgm:cxn modelId="{40A43275-186A-4F74-B47E-98C33597F117}" type="presOf" srcId="{E41B93F8-6B08-4E75-9592-3A5E0716DC15}" destId="{D290E5F7-4903-40A9-A515-46E13084CAF0}" srcOrd="1" destOrd="0" presId="urn:microsoft.com/office/officeart/2005/8/layout/process2"/>
    <dgm:cxn modelId="{F174760E-34AA-49BA-9335-5FD6922B1630}" type="presOf" srcId="{423F6FB3-9B4D-4B54-BFFE-76782DC01356}" destId="{2C9D0525-C5ED-45C3-B71B-17E7F2F57AA9}" srcOrd="0" destOrd="0" presId="urn:microsoft.com/office/officeart/2005/8/layout/process2"/>
    <dgm:cxn modelId="{B42CC567-C071-472B-9F88-F8552C99B4A3}" type="presOf" srcId="{08EF4D70-9CFB-4E21-A82A-5DBAD50F2E99}" destId="{D0FEAB12-8C22-4037-92C3-6DA2C32E68D5}" srcOrd="0" destOrd="0" presId="urn:microsoft.com/office/officeart/2005/8/layout/process2"/>
    <dgm:cxn modelId="{0856B017-D3E2-450A-A37F-45FCFE0AD73E}" type="presOf" srcId="{C04B0096-E0E4-4ABC-B3FD-DA4CBD0E4FA5}" destId="{F87C56E5-9218-41D9-9450-3B485C3776D7}" srcOrd="1" destOrd="0" presId="urn:microsoft.com/office/officeart/2005/8/layout/process2"/>
    <dgm:cxn modelId="{FC8D5F04-8342-4297-B0EC-4AEF3E91732E}" srcId="{79ACB455-B466-4A10-8044-F8595F5475CE}" destId="{08EF4D70-9CFB-4E21-A82A-5DBAD50F2E99}" srcOrd="0" destOrd="0" parTransId="{20476E6A-C8CF-49F9-AF7B-0C1FBF129387}" sibTransId="{572DBFD9-07F3-478E-8879-5E6C21957D9B}"/>
    <dgm:cxn modelId="{C9A513FB-4A95-485C-9F0D-9DA619E70EA6}" srcId="{79ACB455-B466-4A10-8044-F8595F5475CE}" destId="{172FD129-D8F3-4D48-9598-54D6C3A80ED9}" srcOrd="3" destOrd="0" parTransId="{F11DE41D-139C-4B60-8115-08604AFF45CB}" sibTransId="{E41B93F8-6B08-4E75-9592-3A5E0716DC15}"/>
    <dgm:cxn modelId="{144615EC-1A63-4404-8416-99A66D1439D1}" type="presParOf" srcId="{15155313-77E7-45F6-BD6D-6AE96E094D8E}" destId="{D0FEAB12-8C22-4037-92C3-6DA2C32E68D5}" srcOrd="0" destOrd="0" presId="urn:microsoft.com/office/officeart/2005/8/layout/process2"/>
    <dgm:cxn modelId="{6220B4FC-9430-414B-85E1-2A5FEFACEBF3}" type="presParOf" srcId="{15155313-77E7-45F6-BD6D-6AE96E094D8E}" destId="{EC92AE09-3933-457C-B6FD-6F8B8EE2CEE3}" srcOrd="1" destOrd="0" presId="urn:microsoft.com/office/officeart/2005/8/layout/process2"/>
    <dgm:cxn modelId="{D3BFAE16-2E46-4A45-87C4-CF76F2F9F537}" type="presParOf" srcId="{EC92AE09-3933-457C-B6FD-6F8B8EE2CEE3}" destId="{A1BB748E-E1B0-4644-B5E2-CCC3E52C31CC}" srcOrd="0" destOrd="0" presId="urn:microsoft.com/office/officeart/2005/8/layout/process2"/>
    <dgm:cxn modelId="{53C6197B-809E-4446-96C2-12BA17278C7D}" type="presParOf" srcId="{15155313-77E7-45F6-BD6D-6AE96E094D8E}" destId="{64C3C65E-4CB0-4254-B70A-3CAC92FA8EC0}" srcOrd="2" destOrd="0" presId="urn:microsoft.com/office/officeart/2005/8/layout/process2"/>
    <dgm:cxn modelId="{101C377E-D5A4-4765-895D-18A213959DD8}" type="presParOf" srcId="{15155313-77E7-45F6-BD6D-6AE96E094D8E}" destId="{2C9D0525-C5ED-45C3-B71B-17E7F2F57AA9}" srcOrd="3" destOrd="0" presId="urn:microsoft.com/office/officeart/2005/8/layout/process2"/>
    <dgm:cxn modelId="{84581A0C-DF4E-483C-926D-D32642A4AA30}" type="presParOf" srcId="{2C9D0525-C5ED-45C3-B71B-17E7F2F57AA9}" destId="{41938C47-EB29-41AD-88DE-3DB71FE18F06}" srcOrd="0" destOrd="0" presId="urn:microsoft.com/office/officeart/2005/8/layout/process2"/>
    <dgm:cxn modelId="{D2EB28AB-7EA1-40BC-A82F-63FC7E577A53}" type="presParOf" srcId="{15155313-77E7-45F6-BD6D-6AE96E094D8E}" destId="{0F10B89B-AFA7-404B-9A28-754762187603}" srcOrd="4" destOrd="0" presId="urn:microsoft.com/office/officeart/2005/8/layout/process2"/>
    <dgm:cxn modelId="{80B8F7C0-2B49-4E07-B61C-A955EBF123A0}" type="presParOf" srcId="{15155313-77E7-45F6-BD6D-6AE96E094D8E}" destId="{4D1ED4D1-5E76-445C-AD54-4E3504220F3F}" srcOrd="5" destOrd="0" presId="urn:microsoft.com/office/officeart/2005/8/layout/process2"/>
    <dgm:cxn modelId="{5C839752-00E4-458E-9A61-E07694992390}" type="presParOf" srcId="{4D1ED4D1-5E76-445C-AD54-4E3504220F3F}" destId="{F87C56E5-9218-41D9-9450-3B485C3776D7}" srcOrd="0" destOrd="0" presId="urn:microsoft.com/office/officeart/2005/8/layout/process2"/>
    <dgm:cxn modelId="{0957BC5E-771E-4220-BCCB-FE64FE3CCB7F}" type="presParOf" srcId="{15155313-77E7-45F6-BD6D-6AE96E094D8E}" destId="{A800C2F8-6022-44EC-8651-C3B9C06F2A6B}" srcOrd="6" destOrd="0" presId="urn:microsoft.com/office/officeart/2005/8/layout/process2"/>
    <dgm:cxn modelId="{2083877E-3C1A-49B8-91FC-99DC036A1008}" type="presParOf" srcId="{15155313-77E7-45F6-BD6D-6AE96E094D8E}" destId="{86B73FE6-0B41-4F94-B455-F9B245BF8C64}" srcOrd="7" destOrd="0" presId="urn:microsoft.com/office/officeart/2005/8/layout/process2"/>
    <dgm:cxn modelId="{8AD1D966-9AA3-42FC-9A20-D6C7EF72F5CC}" type="presParOf" srcId="{86B73FE6-0B41-4F94-B455-F9B245BF8C64}" destId="{D290E5F7-4903-40A9-A515-46E13084CAF0}" srcOrd="0" destOrd="0" presId="urn:microsoft.com/office/officeart/2005/8/layout/process2"/>
    <dgm:cxn modelId="{E7FC85EA-B005-41B1-8D01-8E32C6D89F81}" type="presParOf" srcId="{15155313-77E7-45F6-BD6D-6AE96E094D8E}" destId="{4FD4815E-7C48-40C4-8F74-A72E300CE797}"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EAB12-8C22-4037-92C3-6DA2C32E68D5}">
      <dsp:nvSpPr>
        <dsp:cNvPr id="0" name=""/>
        <dsp:cNvSpPr/>
      </dsp:nvSpPr>
      <dsp:spPr>
        <a:xfrm>
          <a:off x="1679223" y="3208"/>
          <a:ext cx="2508953" cy="750197"/>
        </a:xfrm>
        <a:prstGeom prst="roundRect">
          <a:avLst>
            <a:gd name="adj" fmla="val 10000"/>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smtClean="0">
              <a:solidFill>
                <a:schemeClr val="accent1">
                  <a:lumMod val="50000"/>
                </a:schemeClr>
              </a:solidFill>
              <a:latin typeface="Calibri" pitchFamily="34" charset="0"/>
              <a:cs typeface="Calibri" pitchFamily="34" charset="0"/>
            </a:rPr>
            <a:t/>
          </a:r>
          <a:br>
            <a:rPr lang="en-US" sz="1800" b="1" kern="1200" dirty="0" smtClean="0">
              <a:solidFill>
                <a:schemeClr val="accent1">
                  <a:lumMod val="50000"/>
                </a:schemeClr>
              </a:solidFill>
              <a:latin typeface="Calibri" pitchFamily="34" charset="0"/>
              <a:cs typeface="Calibri" pitchFamily="34" charset="0"/>
            </a:rPr>
          </a:br>
          <a:r>
            <a:rPr lang="en-US" sz="1800" b="1" kern="1200" dirty="0" smtClean="0">
              <a:solidFill>
                <a:schemeClr val="accent1">
                  <a:lumMod val="50000"/>
                </a:schemeClr>
              </a:solidFill>
              <a:latin typeface="Calibri" pitchFamily="34" charset="0"/>
              <a:cs typeface="Calibri" pitchFamily="34" charset="0"/>
            </a:rPr>
            <a:t>Review Constructs</a:t>
          </a:r>
          <a:endParaRPr lang="en-US" sz="1800" b="1" kern="1200" dirty="0">
            <a:solidFill>
              <a:schemeClr val="accent1">
                <a:lumMod val="50000"/>
              </a:schemeClr>
            </a:solidFill>
            <a:latin typeface="Calibri" pitchFamily="34" charset="0"/>
            <a:cs typeface="Calibri" pitchFamily="34" charset="0"/>
          </a:endParaRPr>
        </a:p>
      </dsp:txBody>
      <dsp:txXfrm>
        <a:off x="1701196" y="25181"/>
        <a:ext cx="2465007" cy="706251"/>
      </dsp:txXfrm>
    </dsp:sp>
    <dsp:sp modelId="{EC92AE09-3933-457C-B6FD-6F8B8EE2CEE3}">
      <dsp:nvSpPr>
        <dsp:cNvPr id="0" name=""/>
        <dsp:cNvSpPr/>
      </dsp:nvSpPr>
      <dsp:spPr>
        <a:xfrm rot="5400000">
          <a:off x="2793037" y="772160"/>
          <a:ext cx="281324" cy="337588"/>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800292"/>
        <a:ext cx="202552" cy="196927"/>
      </dsp:txXfrm>
    </dsp:sp>
    <dsp:sp modelId="{64C3C65E-4CB0-4254-B70A-3CAC92FA8EC0}">
      <dsp:nvSpPr>
        <dsp:cNvPr id="0" name=""/>
        <dsp:cNvSpPr/>
      </dsp:nvSpPr>
      <dsp:spPr>
        <a:xfrm>
          <a:off x="1679223" y="1128504"/>
          <a:ext cx="2508953" cy="750197"/>
        </a:xfrm>
        <a:prstGeom prst="roundRect">
          <a:avLst>
            <a:gd name="adj" fmla="val 10000"/>
          </a:avLst>
        </a:prstGeom>
        <a:solidFill>
          <a:schemeClr val="accent1">
            <a:shade val="80000"/>
            <a:hueOff val="23978"/>
            <a:satOff val="1753"/>
            <a:lumOff val="43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Determine a Construct </a:t>
          </a:r>
          <a:r>
            <a:rPr lang="en-US" sz="1800" b="1" kern="1200" dirty="0" smtClean="0">
              <a:solidFill>
                <a:schemeClr val="accent1">
                  <a:lumMod val="50000"/>
                </a:schemeClr>
              </a:solidFill>
              <a:latin typeface="Calibri" pitchFamily="34" charset="0"/>
              <a:cs typeface="Calibri" pitchFamily="34" charset="0"/>
            </a:rPr>
            <a:t>on which to </a:t>
          </a:r>
          <a:r>
            <a:rPr lang="en-US" sz="1800" b="1" kern="1200" dirty="0">
              <a:solidFill>
                <a:schemeClr val="accent1">
                  <a:lumMod val="50000"/>
                </a:schemeClr>
              </a:solidFill>
              <a:latin typeface="Calibri" pitchFamily="34" charset="0"/>
              <a:cs typeface="Calibri" pitchFamily="34" charset="0"/>
            </a:rPr>
            <a:t>Focus</a:t>
          </a:r>
        </a:p>
      </dsp:txBody>
      <dsp:txXfrm>
        <a:off x="1701196" y="1150477"/>
        <a:ext cx="2465007" cy="706251"/>
      </dsp:txXfrm>
    </dsp:sp>
    <dsp:sp modelId="{2C9D0525-C5ED-45C3-B71B-17E7F2F57AA9}">
      <dsp:nvSpPr>
        <dsp:cNvPr id="0" name=""/>
        <dsp:cNvSpPr/>
      </dsp:nvSpPr>
      <dsp:spPr>
        <a:xfrm rot="5400000">
          <a:off x="2793037" y="1897457"/>
          <a:ext cx="281324" cy="337588"/>
        </a:xfrm>
        <a:prstGeom prst="rightArrow">
          <a:avLst>
            <a:gd name="adj1" fmla="val 60000"/>
            <a:gd name="adj2" fmla="val 50000"/>
          </a:avLst>
        </a:prstGeom>
        <a:solidFill>
          <a:schemeClr val="accent1">
            <a:shade val="90000"/>
            <a:hueOff val="31961"/>
            <a:satOff val="723"/>
            <a:lumOff val="468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1925589"/>
        <a:ext cx="202552" cy="196927"/>
      </dsp:txXfrm>
    </dsp:sp>
    <dsp:sp modelId="{0F10B89B-AFA7-404B-9A28-754762187603}">
      <dsp:nvSpPr>
        <dsp:cNvPr id="0" name=""/>
        <dsp:cNvSpPr/>
      </dsp:nvSpPr>
      <dsp:spPr>
        <a:xfrm>
          <a:off x="1679223" y="2253801"/>
          <a:ext cx="2508953" cy="750197"/>
        </a:xfrm>
        <a:prstGeom prst="roundRect">
          <a:avLst>
            <a:gd name="adj" fmla="val 10000"/>
          </a:avLst>
        </a:prstGeom>
        <a:solidFill>
          <a:schemeClr val="accent1">
            <a:shade val="80000"/>
            <a:hueOff val="47955"/>
            <a:satOff val="3505"/>
            <a:lumOff val="87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Examine Items Within the Construct</a:t>
          </a:r>
        </a:p>
      </dsp:txBody>
      <dsp:txXfrm>
        <a:off x="1701196" y="2275774"/>
        <a:ext cx="2465007" cy="706251"/>
      </dsp:txXfrm>
    </dsp:sp>
    <dsp:sp modelId="{4D1ED4D1-5E76-445C-AD54-4E3504220F3F}">
      <dsp:nvSpPr>
        <dsp:cNvPr id="0" name=""/>
        <dsp:cNvSpPr/>
      </dsp:nvSpPr>
      <dsp:spPr>
        <a:xfrm rot="5400000">
          <a:off x="2793037" y="3022753"/>
          <a:ext cx="281324" cy="337588"/>
        </a:xfrm>
        <a:prstGeom prst="rightArrow">
          <a:avLst>
            <a:gd name="adj1" fmla="val 60000"/>
            <a:gd name="adj2" fmla="val 50000"/>
          </a:avLst>
        </a:prstGeom>
        <a:solidFill>
          <a:schemeClr val="accent1">
            <a:shade val="90000"/>
            <a:hueOff val="63922"/>
            <a:satOff val="1445"/>
            <a:lumOff val="936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3050885"/>
        <a:ext cx="202552" cy="196927"/>
      </dsp:txXfrm>
    </dsp:sp>
    <dsp:sp modelId="{A800C2F8-6022-44EC-8651-C3B9C06F2A6B}">
      <dsp:nvSpPr>
        <dsp:cNvPr id="0" name=""/>
        <dsp:cNvSpPr/>
      </dsp:nvSpPr>
      <dsp:spPr>
        <a:xfrm>
          <a:off x="1679223" y="3379097"/>
          <a:ext cx="2508953" cy="750197"/>
        </a:xfrm>
        <a:prstGeom prst="roundRect">
          <a:avLst>
            <a:gd name="adj" fmla="val 10000"/>
          </a:avLst>
        </a:prstGeom>
        <a:solidFill>
          <a:schemeClr val="accent1">
            <a:shade val="80000"/>
            <a:hueOff val="71933"/>
            <a:satOff val="5258"/>
            <a:lumOff val="131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Determine an Item of Focus</a:t>
          </a:r>
        </a:p>
      </dsp:txBody>
      <dsp:txXfrm>
        <a:off x="1701196" y="3401070"/>
        <a:ext cx="2465007" cy="706251"/>
      </dsp:txXfrm>
    </dsp:sp>
    <dsp:sp modelId="{86B73FE6-0B41-4F94-B455-F9B245BF8C64}">
      <dsp:nvSpPr>
        <dsp:cNvPr id="0" name=""/>
        <dsp:cNvSpPr/>
      </dsp:nvSpPr>
      <dsp:spPr>
        <a:xfrm rot="5400000">
          <a:off x="2793037" y="4148050"/>
          <a:ext cx="281324" cy="337588"/>
        </a:xfrm>
        <a:prstGeom prst="rightArrow">
          <a:avLst>
            <a:gd name="adj1" fmla="val 60000"/>
            <a:gd name="adj2" fmla="val 50000"/>
          </a:avLst>
        </a:prstGeom>
        <a:solidFill>
          <a:schemeClr val="accent1">
            <a:shade val="90000"/>
            <a:hueOff val="95883"/>
            <a:satOff val="2168"/>
            <a:lumOff val="1404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32424" y="4176182"/>
        <a:ext cx="202552" cy="196927"/>
      </dsp:txXfrm>
    </dsp:sp>
    <dsp:sp modelId="{4FD4815E-7C48-40C4-8F74-A72E300CE797}">
      <dsp:nvSpPr>
        <dsp:cNvPr id="0" name=""/>
        <dsp:cNvSpPr/>
      </dsp:nvSpPr>
      <dsp:spPr>
        <a:xfrm>
          <a:off x="1679223" y="4504393"/>
          <a:ext cx="2508953" cy="750197"/>
        </a:xfrm>
        <a:prstGeom prst="roundRect">
          <a:avLst>
            <a:gd name="adj" fmla="val 10000"/>
          </a:avLst>
        </a:prstGeom>
        <a:solidFill>
          <a:schemeClr val="accent1">
            <a:shade val="80000"/>
            <a:hueOff val="95911"/>
            <a:satOff val="7010"/>
            <a:lumOff val="175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solidFill>
                <a:schemeClr val="accent1">
                  <a:lumMod val="50000"/>
                </a:schemeClr>
              </a:solidFill>
              <a:latin typeface="Calibri" pitchFamily="34" charset="0"/>
              <a:cs typeface="Calibri" pitchFamily="34" charset="0"/>
            </a:rPr>
            <a:t>Analyze Individual </a:t>
          </a:r>
          <a:r>
            <a:rPr lang="en-US" sz="1800" b="1" kern="1200" dirty="0" smtClean="0">
              <a:solidFill>
                <a:schemeClr val="accent1">
                  <a:lumMod val="50000"/>
                </a:schemeClr>
              </a:solidFill>
              <a:latin typeface="Calibri" pitchFamily="34" charset="0"/>
              <a:cs typeface="Calibri" pitchFamily="34" charset="0"/>
            </a:rPr>
            <a:t>Items</a:t>
          </a:r>
        </a:p>
        <a:p>
          <a:pPr lvl="0" algn="ctr" defTabSz="800100">
            <a:lnSpc>
              <a:spcPct val="100000"/>
            </a:lnSpc>
            <a:spcBef>
              <a:spcPct val="0"/>
            </a:spcBef>
            <a:spcAft>
              <a:spcPct val="35000"/>
            </a:spcAft>
          </a:pPr>
          <a:endParaRPr lang="en-US" sz="1800" b="1" kern="1200" dirty="0">
            <a:solidFill>
              <a:schemeClr val="accent1">
                <a:lumMod val="50000"/>
              </a:schemeClr>
            </a:solidFill>
            <a:latin typeface="Calibri" pitchFamily="34" charset="0"/>
            <a:cs typeface="Calibri" pitchFamily="34" charset="0"/>
          </a:endParaRPr>
        </a:p>
      </dsp:txBody>
      <dsp:txXfrm>
        <a:off x="1701196" y="4526366"/>
        <a:ext cx="2465007" cy="7062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3" y="0"/>
            <a:ext cx="2982742"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atin typeface="Arial" charset="0"/>
              </a:defRPr>
            </a:lvl1pPr>
          </a:lstStyle>
          <a:p>
            <a:pPr>
              <a:defRPr/>
            </a:pPr>
            <a:endParaRPr lang="en-US" dirty="0"/>
          </a:p>
        </p:txBody>
      </p:sp>
      <p:sp>
        <p:nvSpPr>
          <p:cNvPr id="160771" name="Rectangle 3"/>
          <p:cNvSpPr>
            <a:spLocks noGrp="1" noChangeArrowheads="1"/>
          </p:cNvSpPr>
          <p:nvPr>
            <p:ph type="dt" sz="quarter" idx="1"/>
          </p:nvPr>
        </p:nvSpPr>
        <p:spPr bwMode="auto">
          <a:xfrm>
            <a:off x="3897514" y="0"/>
            <a:ext cx="2982742"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atin typeface="Arial" charset="0"/>
              </a:defRPr>
            </a:lvl1pPr>
          </a:lstStyle>
          <a:p>
            <a:pPr>
              <a:defRPr/>
            </a:pPr>
            <a:endParaRPr lang="en-US" dirty="0"/>
          </a:p>
        </p:txBody>
      </p:sp>
      <p:sp>
        <p:nvSpPr>
          <p:cNvPr id="160772" name="Rectangle 4"/>
          <p:cNvSpPr>
            <a:spLocks noGrp="1" noChangeArrowheads="1"/>
          </p:cNvSpPr>
          <p:nvPr>
            <p:ph type="ftr" sz="quarter" idx="2"/>
          </p:nvPr>
        </p:nvSpPr>
        <p:spPr bwMode="auto">
          <a:xfrm>
            <a:off x="3" y="8829675"/>
            <a:ext cx="2982742"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atin typeface="Arial" charset="0"/>
              </a:defRPr>
            </a:lvl1pPr>
          </a:lstStyle>
          <a:p>
            <a:pPr>
              <a:defRPr/>
            </a:pPr>
            <a:r>
              <a:rPr lang="en-US" dirty="0" smtClean="0"/>
              <a:t>CDE Summer Symposium - June 2012 - Accountability &amp; Improvement</a:t>
            </a:r>
            <a:endParaRPr lang="en-US" dirty="0"/>
          </a:p>
        </p:txBody>
      </p:sp>
      <p:sp>
        <p:nvSpPr>
          <p:cNvPr id="160773" name="Rectangle 5"/>
          <p:cNvSpPr>
            <a:spLocks noGrp="1" noChangeArrowheads="1"/>
          </p:cNvSpPr>
          <p:nvPr>
            <p:ph type="sldNum" sz="quarter" idx="3"/>
          </p:nvPr>
        </p:nvSpPr>
        <p:spPr bwMode="auto">
          <a:xfrm>
            <a:off x="3897514" y="8829675"/>
            <a:ext cx="2982742"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atin typeface="Arial" charset="0"/>
              </a:defRPr>
            </a:lvl1pPr>
          </a:lstStyle>
          <a:p>
            <a:pPr>
              <a:defRPr/>
            </a:pPr>
            <a:fld id="{445AE05E-C577-4D14-989A-F54B48A5E58F}" type="slidenum">
              <a:rPr lang="en-US"/>
              <a:pPr>
                <a:defRPr/>
              </a:pPr>
              <a:t>‹#›</a:t>
            </a:fld>
            <a:endParaRPr lang="en-US" dirty="0"/>
          </a:p>
        </p:txBody>
      </p:sp>
    </p:spTree>
    <p:extLst>
      <p:ext uri="{BB962C8B-B14F-4D97-AF65-F5344CB8AC3E}">
        <p14:creationId xmlns:p14="http://schemas.microsoft.com/office/powerpoint/2010/main" val="30093861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3" y="0"/>
            <a:ext cx="2982742"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atin typeface="Arial" charset="0"/>
              </a:defRPr>
            </a:lvl1pPr>
          </a:lstStyle>
          <a:p>
            <a:pPr>
              <a:defRPr/>
            </a:pPr>
            <a:endParaRPr lang="en-US" dirty="0"/>
          </a:p>
        </p:txBody>
      </p:sp>
      <p:sp>
        <p:nvSpPr>
          <p:cNvPr id="162819" name="Rectangle 3"/>
          <p:cNvSpPr>
            <a:spLocks noGrp="1" noChangeArrowheads="1"/>
          </p:cNvSpPr>
          <p:nvPr>
            <p:ph type="dt" idx="1"/>
          </p:nvPr>
        </p:nvSpPr>
        <p:spPr bwMode="auto">
          <a:xfrm>
            <a:off x="3897514" y="0"/>
            <a:ext cx="2982742"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atin typeface="Arial" charset="0"/>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162821" name="Rectangle 5"/>
          <p:cNvSpPr>
            <a:spLocks noGrp="1" noChangeArrowheads="1"/>
          </p:cNvSpPr>
          <p:nvPr>
            <p:ph type="body" sz="quarter" idx="3"/>
          </p:nvPr>
        </p:nvSpPr>
        <p:spPr bwMode="auto">
          <a:xfrm>
            <a:off x="688805" y="4416432"/>
            <a:ext cx="5504204"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Materials:</a:t>
            </a:r>
          </a:p>
          <a:p>
            <a:pPr lvl="0"/>
            <a:r>
              <a:rPr lang="en-US" noProof="0" smtClean="0"/>
              <a:t>Key Concepts:</a:t>
            </a:r>
          </a:p>
          <a:p>
            <a:pPr lvl="0"/>
            <a:r>
              <a:rPr lang="en-US" noProof="0" smtClean="0"/>
              <a:t>Talking Points:</a:t>
            </a:r>
          </a:p>
          <a:p>
            <a:pPr lvl="0"/>
            <a:r>
              <a:rPr lang="en-US" noProof="0" smtClean="0"/>
              <a:t>Activity:</a:t>
            </a:r>
          </a:p>
          <a:p>
            <a:pPr lvl="0"/>
            <a:r>
              <a:rPr lang="en-US" noProof="0" smtClean="0"/>
              <a:t>Facilitator Notes: </a:t>
            </a:r>
          </a:p>
        </p:txBody>
      </p:sp>
      <p:sp>
        <p:nvSpPr>
          <p:cNvPr id="162822" name="Rectangle 6"/>
          <p:cNvSpPr>
            <a:spLocks noGrp="1" noChangeArrowheads="1"/>
          </p:cNvSpPr>
          <p:nvPr>
            <p:ph type="ftr" sz="quarter" idx="4"/>
          </p:nvPr>
        </p:nvSpPr>
        <p:spPr bwMode="auto">
          <a:xfrm>
            <a:off x="3" y="8829675"/>
            <a:ext cx="2982742"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atin typeface="Arial" charset="0"/>
              </a:defRPr>
            </a:lvl1pPr>
          </a:lstStyle>
          <a:p>
            <a:pPr>
              <a:defRPr/>
            </a:pPr>
            <a:r>
              <a:rPr lang="en-US" dirty="0" smtClean="0"/>
              <a:t>CDE Summer Symposium - June 2012 - Accountability &amp; Improvement</a:t>
            </a:r>
            <a:endParaRPr lang="en-US" dirty="0"/>
          </a:p>
        </p:txBody>
      </p:sp>
      <p:sp>
        <p:nvSpPr>
          <p:cNvPr id="162823" name="Rectangle 7"/>
          <p:cNvSpPr>
            <a:spLocks noGrp="1" noChangeArrowheads="1"/>
          </p:cNvSpPr>
          <p:nvPr>
            <p:ph type="sldNum" sz="quarter" idx="5"/>
          </p:nvPr>
        </p:nvSpPr>
        <p:spPr bwMode="auto">
          <a:xfrm>
            <a:off x="3897514" y="8829675"/>
            <a:ext cx="2982742"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atin typeface="Arial" charset="0"/>
              </a:defRPr>
            </a:lvl1pPr>
          </a:lstStyle>
          <a:p>
            <a:pPr>
              <a:defRPr/>
            </a:pPr>
            <a:fld id="{FC33D44E-4498-4555-B727-B5A73EB274DF}" type="slidenum">
              <a:rPr lang="en-US"/>
              <a:pPr>
                <a:defRPr/>
              </a:pPr>
              <a:t>‹#›</a:t>
            </a:fld>
            <a:endParaRPr lang="en-US" dirty="0"/>
          </a:p>
        </p:txBody>
      </p:sp>
    </p:spTree>
    <p:extLst>
      <p:ext uri="{BB962C8B-B14F-4D97-AF65-F5344CB8AC3E}">
        <p14:creationId xmlns:p14="http://schemas.microsoft.com/office/powerpoint/2010/main" val="2304946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endParaRPr lang="en-US" dirty="0"/>
          </a:p>
        </p:txBody>
      </p:sp>
      <p:sp>
        <p:nvSpPr>
          <p:cNvPr id="4" name="Footer Placeholder 3"/>
          <p:cNvSpPr>
            <a:spLocks noGrp="1"/>
          </p:cNvSpPr>
          <p:nvPr>
            <p:ph type="ftr" sz="quarter" idx="10"/>
          </p:nvPr>
        </p:nvSpPr>
        <p:spPr/>
        <p:txBody>
          <a:bodyPr/>
          <a:lstStyle/>
          <a:p>
            <a:pPr>
              <a:defRPr/>
            </a:pPr>
            <a:r>
              <a:rPr lang="en-US" dirty="0" smtClean="0"/>
              <a:t>CDE Summer Symposium - June 2012 - Accountability &amp; Improvement</a:t>
            </a:r>
            <a:endParaRPr lang="en-US" dirty="0"/>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pPr>
                <a:defRPr/>
              </a:pPr>
              <a:t>1</a:t>
            </a:fld>
            <a:endParaRPr lang="en-US" dirty="0"/>
          </a:p>
        </p:txBody>
      </p:sp>
    </p:spTree>
    <p:extLst>
      <p:ext uri="{BB962C8B-B14F-4D97-AF65-F5344CB8AC3E}">
        <p14:creationId xmlns:p14="http://schemas.microsoft.com/office/powerpoint/2010/main" val="262203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sz="2400" dirty="0" smtClean="0">
                <a:latin typeface="Arial" pitchFamily="34" charset="0"/>
              </a:rPr>
              <a:t>Consider the Unified Improvement Planning Terminology (in the Unified Improvement Planning Handbook, Appendix A)</a:t>
            </a:r>
          </a:p>
          <a:p>
            <a:pPr marL="400050" lvl="1" indent="0">
              <a:spcBef>
                <a:spcPts val="1800"/>
              </a:spcBef>
              <a:buFontTx/>
              <a:buAutoNum type="arabicPeriod"/>
            </a:pPr>
            <a:r>
              <a:rPr lang="en-US" altLang="en-US" sz="2400" dirty="0" smtClean="0">
                <a:latin typeface="Arial" pitchFamily="34" charset="0"/>
              </a:rPr>
              <a:t>What is the relationship between performance indicators, measures,  metrics and targets?</a:t>
            </a:r>
          </a:p>
          <a:p>
            <a:pPr marL="400050" lvl="1" indent="0">
              <a:spcBef>
                <a:spcPts val="1800"/>
              </a:spcBef>
              <a:buFontTx/>
              <a:buAutoNum type="arabicPeriod"/>
            </a:pPr>
            <a:r>
              <a:rPr lang="en-US" altLang="en-US" sz="2400" dirty="0" smtClean="0">
                <a:latin typeface="Arial" pitchFamily="34" charset="0"/>
              </a:rPr>
              <a:t>How does root cause identification and target setting depend on appropriate identification of priority performance challenges?</a:t>
            </a:r>
          </a:p>
          <a:p>
            <a:pPr marL="400050" lvl="1" indent="0">
              <a:spcBef>
                <a:spcPts val="1800"/>
              </a:spcBef>
              <a:buFontTx/>
              <a:buAutoNum type="arabicPeriod"/>
            </a:pPr>
            <a:r>
              <a:rPr lang="en-US" altLang="en-US" sz="2400" dirty="0" smtClean="0">
                <a:latin typeface="Arial" pitchFamily="34" charset="0"/>
              </a:rPr>
              <a:t>What is the relationship between major improvement strategies and action steps?</a:t>
            </a:r>
          </a:p>
          <a:p>
            <a:pPr marL="400050" lvl="1" indent="0">
              <a:spcBef>
                <a:spcPts val="1800"/>
              </a:spcBef>
              <a:buFontTx/>
              <a:buAutoNum type="arabicPeriod"/>
            </a:pPr>
            <a:r>
              <a:rPr lang="en-US" altLang="en-US" sz="2400" dirty="0" smtClean="0">
                <a:latin typeface="Arial" pitchFamily="34" charset="0"/>
              </a:rPr>
              <a:t>How are interim measures and implementation benchmarks similar and different from one another?</a:t>
            </a:r>
          </a:p>
          <a:p>
            <a:endParaRPr lang="en-US" altLang="en-US" dirty="0" smtClean="0">
              <a:latin typeface="Arial" pitchFamily="34" charset="0"/>
            </a:endParaRPr>
          </a:p>
        </p:txBody>
      </p:sp>
      <p:sp>
        <p:nvSpPr>
          <p:cNvPr id="176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dirty="0" smtClean="0">
                <a:latin typeface="Arial" pitchFamily="34" charset="0"/>
              </a:rPr>
              <a:t>Version 1.4</a:t>
            </a:r>
          </a:p>
        </p:txBody>
      </p:sp>
      <p:sp>
        <p:nvSpPr>
          <p:cNvPr id="176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fld id="{94E7030B-08BC-412F-864B-D557BA2C8E12}" type="slidenum">
              <a:rPr lang="en-US" altLang="en-US" smtClean="0">
                <a:latin typeface="Arial" pitchFamily="34" charset="0"/>
              </a:rPr>
              <a:pPr eaLnBrk="1" hangingPunct="1"/>
              <a:t>20</a:t>
            </a:fld>
            <a:endParaRPr lang="en-US"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Use as “Handshake quote”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17600" y="700088"/>
            <a:ext cx="4649788" cy="3486150"/>
          </a:xfrm>
          <a:ln/>
        </p:spPr>
      </p:sp>
      <p:sp>
        <p:nvSpPr>
          <p:cNvPr id="92163" name="Rectangle 3"/>
          <p:cNvSpPr>
            <a:spLocks noGrp="1" noChangeArrowheads="1"/>
          </p:cNvSpPr>
          <p:nvPr>
            <p:ph type="body" idx="1"/>
          </p:nvPr>
        </p:nvSpPr>
        <p:spPr>
          <a:xfrm>
            <a:off x="688182" y="4416069"/>
            <a:ext cx="5505450" cy="4179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en-US" altLang="en-US" dirty="0" smtClean="0"/>
          </a:p>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19188" y="698500"/>
            <a:ext cx="4646612" cy="3486150"/>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Pull out the “Data Questions Activity” worksheet.  This activity is intended to help you think about what data you will need to answer educationally relevant questions.  As you work through this worksheet you may find that some of the questions you identify would help you to verify your explanations from the previous session.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endParaRPr lang="en-US" dirty="0"/>
          </a:p>
        </p:txBody>
      </p:sp>
      <p:sp>
        <p:nvSpPr>
          <p:cNvPr id="829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mtClean="0">
                <a:latin typeface="Arial" charset="0"/>
              </a:rPr>
              <a:t>Version 1.3</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935130ED-09F3-43F9-87A5-9C25E98EDEC8}" type="slidenum">
              <a:rPr lang="en-US" altLang="en-US" smtClean="0">
                <a:latin typeface="Arial" charset="0"/>
              </a:rPr>
              <a:pPr eaLnBrk="1" hangingPunct="1"/>
              <a:t>29</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2800" dirty="0" smtClean="0"/>
              <a:t>Use the Multiple Measures of Data graphic and the table for matching UIP uses of data to data types.</a:t>
            </a:r>
          </a:p>
          <a:p>
            <a:pPr>
              <a:defRPr/>
            </a:pPr>
            <a:endParaRPr lang="en-US" sz="2800" dirty="0" smtClean="0"/>
          </a:p>
          <a:p>
            <a:pPr>
              <a:defRPr/>
            </a:pPr>
            <a:r>
              <a:rPr lang="en-US" sz="2800" dirty="0" smtClean="0"/>
              <a:t>Consider these uses of data in the UIP:</a:t>
            </a:r>
          </a:p>
          <a:p>
            <a:pPr lvl="1">
              <a:defRPr/>
            </a:pPr>
            <a:r>
              <a:rPr lang="en-US" sz="2400" dirty="0" smtClean="0"/>
              <a:t>Reviewing current performance and prior year’s targets</a:t>
            </a:r>
          </a:p>
          <a:p>
            <a:pPr lvl="1">
              <a:defRPr/>
            </a:pPr>
            <a:r>
              <a:rPr lang="en-US" sz="2400" dirty="0" smtClean="0"/>
              <a:t>Analyzing data to identify significant trends</a:t>
            </a:r>
          </a:p>
          <a:p>
            <a:pPr lvl="1">
              <a:defRPr/>
            </a:pPr>
            <a:r>
              <a:rPr lang="en-US" sz="2400" dirty="0" smtClean="0"/>
              <a:t>Prioritizing performance challenges</a:t>
            </a:r>
          </a:p>
          <a:p>
            <a:pPr lvl="1">
              <a:defRPr/>
            </a:pPr>
            <a:r>
              <a:rPr lang="en-US" sz="2400" dirty="0" smtClean="0"/>
              <a:t>Identifying root causes</a:t>
            </a:r>
          </a:p>
          <a:p>
            <a:pPr lvl="1">
              <a:defRPr/>
            </a:pPr>
            <a:r>
              <a:rPr lang="en-US" sz="2400" dirty="0" smtClean="0"/>
              <a:t>Identifying interim measures</a:t>
            </a:r>
          </a:p>
          <a:p>
            <a:pPr lvl="1">
              <a:defRPr/>
            </a:pPr>
            <a:r>
              <a:rPr lang="en-US" sz="2400" dirty="0" smtClean="0"/>
              <a:t>Identifying implementation benchmarks</a:t>
            </a:r>
          </a:p>
          <a:p>
            <a:pPr>
              <a:defRPr/>
            </a:pPr>
            <a:r>
              <a:rPr lang="en-US" sz="2800" dirty="0" smtClean="0"/>
              <a:t>What type of data (intersections of data) need to be considered for each use?</a:t>
            </a:r>
          </a:p>
          <a:p>
            <a:pPr>
              <a:defRPr/>
            </a:pPr>
            <a:endParaRPr lang="en-US" sz="2800" dirty="0" smtClean="0"/>
          </a:p>
          <a:p>
            <a:pPr>
              <a:defRPr/>
            </a:pPr>
            <a:r>
              <a:rPr lang="en-US" sz="2800" dirty="0" smtClean="0"/>
              <a:t>Data </a:t>
            </a:r>
          </a:p>
          <a:p>
            <a:pPr>
              <a:defRPr/>
            </a:pPr>
            <a:endParaRPr lang="en-US" dirty="0"/>
          </a:p>
        </p:txBody>
      </p:sp>
      <p:sp>
        <p:nvSpPr>
          <p:cNvPr id="942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A2D7CFD9-B624-4040-AD60-8ED55F87B82C}" type="slidenum">
              <a:rPr lang="en-US" altLang="en-US" smtClean="0">
                <a:solidFill>
                  <a:srgbClr val="000000"/>
                </a:solidFill>
                <a:latin typeface="Arial" charset="0"/>
              </a:rPr>
              <a:pPr eaLnBrk="1" hangingPunct="1"/>
              <a:t>30</a:t>
            </a:fld>
            <a:endParaRPr lang="en-US" altLang="en-US" dirty="0" smtClean="0">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Unified Improvement Planning Template includes several planning processes.  In Section I of the template, the primary process in which local planners are engaging is reviewing a summary of the school or district performance.</a:t>
            </a:r>
          </a:p>
          <a:p>
            <a:endParaRPr lang="en-US" altLang="en-US" dirty="0" smtClean="0"/>
          </a:p>
          <a:p>
            <a:r>
              <a:rPr lang="en-US" altLang="en-US" dirty="0" smtClean="0"/>
              <a:t>[Click to highlight Data Analysis]</a:t>
            </a:r>
          </a:p>
          <a:p>
            <a:r>
              <a:rPr lang="en-US" altLang="en-US" dirty="0" smtClean="0"/>
              <a:t>Section II is designed to support data analysis processes and the development of the school or district data narrative.  This includes: gathering and organizing data, describing performance trends, prioritizing performance challenges, and identifying root causes. </a:t>
            </a:r>
          </a:p>
          <a:p>
            <a:endParaRPr lang="en-US" altLang="en-US" dirty="0" smtClean="0"/>
          </a:p>
          <a:p>
            <a:r>
              <a:rPr lang="en-US" altLang="en-US" dirty="0" smtClean="0"/>
              <a:t>Section IV includes two distinct Processes. </a:t>
            </a:r>
          </a:p>
          <a:p>
            <a:r>
              <a:rPr lang="en-US" altLang="en-US" dirty="0" smtClean="0"/>
              <a:t>[Click to highlight Target Setting.]</a:t>
            </a:r>
          </a:p>
          <a:p>
            <a:r>
              <a:rPr lang="en-US" altLang="en-US" dirty="0" smtClean="0"/>
              <a:t>The first includes going back to the priority performance challenges identified in section three and setting annual performance targets for two years, for each priority performance challenge.  Then for each annual performance target, an interim measure (or measures) should be identified that will be monitored during the year.</a:t>
            </a:r>
          </a:p>
          <a:p>
            <a:endParaRPr lang="en-US" altLang="en-US" dirty="0" smtClean="0"/>
          </a:p>
          <a:p>
            <a:r>
              <a:rPr lang="en-US" altLang="en-US" dirty="0" smtClean="0"/>
              <a:t>[Click to highlight Action Planning.]</a:t>
            </a:r>
          </a:p>
          <a:p>
            <a:r>
              <a:rPr lang="en-US" altLang="en-US" dirty="0" smtClean="0"/>
              <a:t>The second part of Section IV is action planning. Action planning starts from the root causes that were identified in section three. Major improvement strategies should be identified for each root cause (with some major improvement strategies addressing more than one root cause). Major improvement strategies include action steps, timeline, key personnel, and resources.  Then for each action step implementation benchmarks must also be identified. Teams should also indicate the status of action steps that are already in progress.</a:t>
            </a:r>
          </a:p>
          <a:p>
            <a:endParaRPr lang="en-US" altLang="en-US" dirty="0" smtClean="0"/>
          </a:p>
          <a:p>
            <a:r>
              <a:rPr lang="en-US" altLang="en-US" dirty="0" smtClean="0"/>
              <a:t>[Click to highlight progress monitoring.]</a:t>
            </a:r>
          </a:p>
          <a:p>
            <a:r>
              <a:rPr lang="en-US" altLang="en-US" dirty="0" smtClean="0"/>
              <a:t>The interim measures and implementation benchmarks identified in the unified improvement plan establish two critical components for schools and districts to monitor their progress multiple times during the school year.  </a:t>
            </a:r>
          </a:p>
          <a:p>
            <a:endParaRPr lang="en-US" altLang="en-US" dirty="0" smtClean="0"/>
          </a:p>
        </p:txBody>
      </p:sp>
      <p:sp>
        <p:nvSpPr>
          <p:cNvPr id="1771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7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7A761FE-51AE-4A08-A7C8-87B968D8F265}" type="slidenum">
              <a:rPr lang="en-US" altLang="en-US" smtClean="0">
                <a:latin typeface="Arial" charset="0"/>
              </a:rPr>
              <a:pPr eaLnBrk="1" hangingPunct="1"/>
              <a:t>31</a:t>
            </a:fld>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includes the following topics:</a:t>
            </a:r>
          </a:p>
          <a:p>
            <a:pPr>
              <a:buFontTx/>
              <a:buChar char="•"/>
            </a:pPr>
            <a:r>
              <a:rPr lang="en-US" altLang="en-US" dirty="0" smtClean="0"/>
              <a:t>Unified Improvement Planning Basics;</a:t>
            </a:r>
          </a:p>
          <a:p>
            <a:pPr>
              <a:buFontTx/>
              <a:buChar char="•"/>
            </a:pPr>
            <a:r>
              <a:rPr lang="en-US" altLang="en-US" dirty="0" smtClean="0"/>
              <a:t>Gathering and Organizing Data</a:t>
            </a:r>
          </a:p>
          <a:p>
            <a:pPr>
              <a:buFontTx/>
              <a:buChar char="•"/>
            </a:pPr>
            <a:r>
              <a:rPr lang="en-US" altLang="en-US" dirty="0" smtClean="0"/>
              <a:t>Reviewing Performance Summary</a:t>
            </a:r>
          </a:p>
          <a:p>
            <a:pPr>
              <a:buFontTx/>
              <a:buChar char="•"/>
            </a:pPr>
            <a:r>
              <a:rPr lang="en-US" altLang="en-US" dirty="0" smtClean="0"/>
              <a:t>Engaging in Data Analysis;</a:t>
            </a:r>
          </a:p>
          <a:p>
            <a:pPr>
              <a:buFontTx/>
              <a:buChar char="•"/>
            </a:pPr>
            <a:r>
              <a:rPr lang="en-US" altLang="en-US" dirty="0" smtClean="0"/>
              <a:t>Developing Action Plans; and</a:t>
            </a:r>
          </a:p>
          <a:p>
            <a:pPr>
              <a:buFontTx/>
              <a:buChar char="•"/>
            </a:pPr>
            <a:r>
              <a:rPr lang="en-US" altLang="en-US" dirty="0" smtClean="0"/>
              <a:t>State Review of Plans</a:t>
            </a:r>
          </a:p>
          <a:p>
            <a:endParaRPr lang="en-US" altLang="en-US" dirty="0" smtClean="0"/>
          </a:p>
          <a:p>
            <a:r>
              <a:rPr lang="en-US" altLang="en-US" dirty="0" smtClean="0"/>
              <a:t>If this is your first introduction to unified improvement planning in Colorado you may want to follow the topics in order.  Alternatively you can select topics in any order by using the left-hand navigation of this tutorial.</a:t>
            </a:r>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39</a:t>
            </a:fld>
            <a:endParaRPr lang="en-US"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includes the following topics:</a:t>
            </a:r>
          </a:p>
          <a:p>
            <a:pPr>
              <a:buFontTx/>
              <a:buChar char="•"/>
            </a:pPr>
            <a:r>
              <a:rPr lang="en-US" altLang="en-US" dirty="0" smtClean="0"/>
              <a:t>Unified Improvement Planning Basics;</a:t>
            </a:r>
          </a:p>
          <a:p>
            <a:pPr>
              <a:buFontTx/>
              <a:buChar char="•"/>
            </a:pPr>
            <a:r>
              <a:rPr lang="en-US" altLang="en-US" dirty="0" smtClean="0"/>
              <a:t>Gathering and Organizing Data</a:t>
            </a:r>
          </a:p>
          <a:p>
            <a:pPr>
              <a:buFontTx/>
              <a:buChar char="•"/>
            </a:pPr>
            <a:r>
              <a:rPr lang="en-US" altLang="en-US" dirty="0" smtClean="0"/>
              <a:t>Reviewing Performance Summary</a:t>
            </a:r>
          </a:p>
          <a:p>
            <a:pPr>
              <a:buFontTx/>
              <a:buChar char="•"/>
            </a:pPr>
            <a:r>
              <a:rPr lang="en-US" altLang="en-US" dirty="0" smtClean="0"/>
              <a:t>Engaging in Data Analysis;</a:t>
            </a:r>
          </a:p>
          <a:p>
            <a:pPr>
              <a:buFontTx/>
              <a:buChar char="•"/>
            </a:pPr>
            <a:r>
              <a:rPr lang="en-US" altLang="en-US" dirty="0" smtClean="0"/>
              <a:t>Developing Action Plans; and</a:t>
            </a:r>
          </a:p>
          <a:p>
            <a:pPr>
              <a:buFontTx/>
              <a:buChar char="•"/>
            </a:pPr>
            <a:r>
              <a:rPr lang="en-US" altLang="en-US" dirty="0" smtClean="0"/>
              <a:t>State Review of Plans</a:t>
            </a:r>
          </a:p>
          <a:p>
            <a:endParaRPr lang="en-US" altLang="en-US" dirty="0" smtClean="0"/>
          </a:p>
          <a:p>
            <a:r>
              <a:rPr lang="en-US" altLang="en-US" dirty="0" smtClean="0"/>
              <a:t>If this is your first introduction to unified improvement planning in Colorado you may want to follow the topics in order.  Alternatively you can select topics in any order by using the left-hand navigation of this tutorial.</a:t>
            </a:r>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50</a:t>
            </a:fld>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includes the following topics:</a:t>
            </a:r>
          </a:p>
          <a:p>
            <a:pPr>
              <a:buFontTx/>
              <a:buChar char="•"/>
            </a:pPr>
            <a:r>
              <a:rPr lang="en-US" altLang="en-US" dirty="0" smtClean="0"/>
              <a:t>Unified Improvement Planning Basics;</a:t>
            </a:r>
          </a:p>
          <a:p>
            <a:pPr>
              <a:buFontTx/>
              <a:buChar char="•"/>
            </a:pPr>
            <a:r>
              <a:rPr lang="en-US" altLang="en-US" dirty="0" smtClean="0"/>
              <a:t>Gathering and Organizing Data</a:t>
            </a:r>
          </a:p>
          <a:p>
            <a:pPr>
              <a:buFontTx/>
              <a:buChar char="•"/>
            </a:pPr>
            <a:r>
              <a:rPr lang="en-US" altLang="en-US" dirty="0" smtClean="0"/>
              <a:t>Reviewing Performance Summary</a:t>
            </a:r>
          </a:p>
          <a:p>
            <a:pPr>
              <a:buFontTx/>
              <a:buChar char="•"/>
            </a:pPr>
            <a:r>
              <a:rPr lang="en-US" altLang="en-US" dirty="0" smtClean="0"/>
              <a:t>Engaging in Data Analysis;</a:t>
            </a:r>
          </a:p>
          <a:p>
            <a:pPr>
              <a:buFontTx/>
              <a:buChar char="•"/>
            </a:pPr>
            <a:r>
              <a:rPr lang="en-US" altLang="en-US" dirty="0" smtClean="0"/>
              <a:t>Developing Action Plans; and</a:t>
            </a:r>
          </a:p>
          <a:p>
            <a:pPr>
              <a:buFontTx/>
              <a:buChar char="•"/>
            </a:pPr>
            <a:r>
              <a:rPr lang="en-US" altLang="en-US" dirty="0" smtClean="0"/>
              <a:t>State Review of Plans</a:t>
            </a:r>
          </a:p>
          <a:p>
            <a:endParaRPr lang="en-US" altLang="en-US" dirty="0" smtClean="0"/>
          </a:p>
          <a:p>
            <a:r>
              <a:rPr lang="en-US" altLang="en-US" dirty="0" smtClean="0"/>
              <a:t>If this is your first introduction to unified improvement planning in Colorado you may want to follow the topics in order.  Alternatively you can select topics in any order by using the left-hand navigation of this tutorial.</a:t>
            </a:r>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63</a:t>
            </a:fld>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endParaRPr lang="en-US" dirty="0"/>
          </a:p>
        </p:txBody>
      </p:sp>
      <p:sp>
        <p:nvSpPr>
          <p:cNvPr id="4" name="Footer Placeholder 3"/>
          <p:cNvSpPr>
            <a:spLocks noGrp="1"/>
          </p:cNvSpPr>
          <p:nvPr>
            <p:ph type="ftr" sz="quarter" idx="10"/>
          </p:nvPr>
        </p:nvSpPr>
        <p:spPr/>
        <p:txBody>
          <a:bodyPr/>
          <a:lstStyle/>
          <a:p>
            <a:pPr>
              <a:defRPr/>
            </a:pPr>
            <a:r>
              <a:rPr lang="en-US" dirty="0" smtClean="0"/>
              <a:t>CDE Summer Symposium - June 2012 - Accountability &amp; Improvement</a:t>
            </a:r>
            <a:endParaRPr lang="en-US" dirty="0"/>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pPr>
                <a:defRPr/>
              </a:pPr>
              <a:t>2</a:t>
            </a:fld>
            <a:endParaRPr lang="en-US" dirty="0"/>
          </a:p>
        </p:txBody>
      </p:sp>
    </p:spTree>
    <p:extLst>
      <p:ext uri="{BB962C8B-B14F-4D97-AF65-F5344CB8AC3E}">
        <p14:creationId xmlns:p14="http://schemas.microsoft.com/office/powerpoint/2010/main" val="207247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700088"/>
            <a:ext cx="4648200" cy="3486150"/>
          </a:xfrm>
          <a:ln/>
        </p:spPr>
      </p:sp>
      <p:sp>
        <p:nvSpPr>
          <p:cNvPr id="102403" name="Rectangle 3"/>
          <p:cNvSpPr>
            <a:spLocks noGrp="1" noChangeArrowheads="1"/>
          </p:cNvSpPr>
          <p:nvPr>
            <p:ph type="body" idx="1"/>
          </p:nvPr>
        </p:nvSpPr>
        <p:spPr>
          <a:xfrm>
            <a:off x="688182" y="4416069"/>
            <a:ext cx="5505450" cy="4179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smtClean="0"/>
              <a:t>Root cause analysis can be broken down into several different sub-steps. </a:t>
            </a:r>
          </a:p>
          <a:p>
            <a:pPr eaLnBrk="1" hangingPunct="1"/>
            <a:endParaRPr lang="en-US" altLang="en-US" sz="1100" dirty="0" smtClean="0"/>
          </a:p>
          <a:p>
            <a:pPr eaLnBrk="1" hangingPunct="1"/>
            <a:r>
              <a:rPr lang="en-US" altLang="en-US" sz="1100" dirty="0" smtClean="0"/>
              <a:t>It is important to note that root cause analysis is focused on a clearly defined performance. </a:t>
            </a:r>
          </a:p>
          <a:p>
            <a:pPr eaLnBrk="1" hangingPunct="1"/>
            <a:endParaRPr lang="en-US" altLang="en-US" sz="1100" dirty="0" smtClean="0"/>
          </a:p>
          <a:p>
            <a:pPr eaLnBrk="1" hangingPunct="1"/>
            <a:r>
              <a:rPr lang="en-US" altLang="en-US" sz="1100" dirty="0" smtClean="0"/>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dirty="0" smtClean="0"/>
          </a:p>
          <a:p>
            <a:pPr eaLnBrk="1" hangingPunct="1"/>
            <a:r>
              <a:rPr lang="en-US" altLang="en-US" sz="1100" dirty="0" smtClean="0"/>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dirty="0" smtClean="0"/>
          </a:p>
          <a:p>
            <a:pPr eaLnBrk="1" hangingPunct="1"/>
            <a:r>
              <a:rPr lang="en-US" altLang="en-US" sz="1100" dirty="0" smtClean="0"/>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dirty="0" smtClean="0"/>
          </a:p>
          <a:p>
            <a:pPr eaLnBrk="1" hangingPunct="1"/>
            <a:r>
              <a:rPr lang="en-US" altLang="en-US" sz="1100" dirty="0" smtClean="0"/>
              <a:t>Once the team believes a root cause has been identified, it will be important to validated with other data.  </a:t>
            </a:r>
          </a:p>
          <a:p>
            <a:pPr eaLnBrk="1" hangingPunct="1"/>
            <a:endParaRPr lang="en-US" altLang="en-US" sz="1100" dirty="0" smtClean="0"/>
          </a:p>
          <a:p>
            <a:pPr eaLnBrk="1" hangingPunct="1"/>
            <a:r>
              <a:rPr lang="en-US" altLang="en-US" sz="1100" dirty="0" smtClean="0"/>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dirty="0" smtClean="0"/>
          </a:p>
          <a:p>
            <a:pPr eaLnBrk="1" hangingPunct="1"/>
            <a:r>
              <a:rPr lang="en-US" altLang="en-US" sz="1100" dirty="0" smtClean="0"/>
              <a:t>First we are going to focus on the first three steps in root cause analysis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a:t>
            </a:r>
            <a:endParaRPr lang="en-US" dirty="0"/>
          </a:p>
        </p:txBody>
      </p:sp>
      <p:sp>
        <p:nvSpPr>
          <p:cNvPr id="4" name="Footer Placeholder 3"/>
          <p:cNvSpPr>
            <a:spLocks noGrp="1"/>
          </p:cNvSpPr>
          <p:nvPr>
            <p:ph type="ftr" sz="quarter" idx="10"/>
          </p:nvPr>
        </p:nvSpPr>
        <p:spPr/>
        <p:txBody>
          <a:bodyPr/>
          <a:lstStyle/>
          <a:p>
            <a:pPr>
              <a:defRPr/>
            </a:pPr>
            <a:r>
              <a:rPr lang="en-US" dirty="0" smtClean="0"/>
              <a:t>CDE Summer Symposium - June 2012 - Accountability &amp; Improvement</a:t>
            </a:r>
            <a:endParaRPr lang="en-US" dirty="0"/>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pPr>
                <a:defRPr/>
              </a:pPr>
              <a:t>81</a:t>
            </a:fld>
            <a:endParaRPr lang="en-US" dirty="0"/>
          </a:p>
        </p:txBody>
      </p:sp>
    </p:spTree>
    <p:extLst>
      <p:ext uri="{BB962C8B-B14F-4D97-AF65-F5344CB8AC3E}">
        <p14:creationId xmlns:p14="http://schemas.microsoft.com/office/powerpoint/2010/main" val="1451253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endParaRPr lang="en-US" dirty="0"/>
          </a:p>
        </p:txBody>
      </p:sp>
      <p:sp>
        <p:nvSpPr>
          <p:cNvPr id="4" name="Footer Placeholder 3"/>
          <p:cNvSpPr>
            <a:spLocks noGrp="1"/>
          </p:cNvSpPr>
          <p:nvPr>
            <p:ph type="ftr" sz="quarter" idx="10"/>
          </p:nvPr>
        </p:nvSpPr>
        <p:spPr/>
        <p:txBody>
          <a:bodyPr/>
          <a:lstStyle/>
          <a:p>
            <a:pPr>
              <a:defRPr/>
            </a:pPr>
            <a:r>
              <a:rPr lang="en-US" dirty="0" smtClean="0"/>
              <a:t>CDE Summer Symposium - June 2012 - Accountability &amp; Improvement</a:t>
            </a:r>
            <a:endParaRPr lang="en-US" dirty="0"/>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pPr>
                <a:defRPr/>
              </a:pPr>
              <a:t>87</a:t>
            </a:fld>
            <a:endParaRPr lang="en-US" dirty="0"/>
          </a:p>
        </p:txBody>
      </p:sp>
    </p:spTree>
    <p:extLst>
      <p:ext uri="{BB962C8B-B14F-4D97-AF65-F5344CB8AC3E}">
        <p14:creationId xmlns:p14="http://schemas.microsoft.com/office/powerpoint/2010/main" val="2853866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p>
          <a:p>
            <a:r>
              <a:rPr lang="en-US" dirty="0" smtClean="0"/>
              <a:t>Student Re-Engagement</a:t>
            </a:r>
            <a:r>
              <a:rPr lang="en-US" baseline="0" dirty="0" smtClean="0"/>
              <a:t> Outcomes FYI:  </a:t>
            </a:r>
            <a:r>
              <a:rPr lang="en-US" dirty="0" smtClean="0"/>
              <a:t>46.2% to 61.5% based on an</a:t>
            </a:r>
            <a:r>
              <a:rPr lang="en-US" baseline="0" dirty="0" smtClean="0"/>
              <a:t> increase of 4 more students graduating, completing or staying in school</a:t>
            </a:r>
            <a:endParaRPr lang="en-US" dirty="0"/>
          </a:p>
        </p:txBody>
      </p:sp>
      <p:sp>
        <p:nvSpPr>
          <p:cNvPr id="4" name="Footer Placeholder 3"/>
          <p:cNvSpPr>
            <a:spLocks noGrp="1"/>
          </p:cNvSpPr>
          <p:nvPr>
            <p:ph type="ftr" sz="quarter" idx="10"/>
          </p:nvPr>
        </p:nvSpPr>
        <p:spPr/>
        <p:txBody>
          <a:bodyPr/>
          <a:lstStyle/>
          <a:p>
            <a:pPr>
              <a:defRPr/>
            </a:pPr>
            <a:r>
              <a:rPr lang="en-US" dirty="0" smtClean="0"/>
              <a:t>CDE Summer Symposium - June 2012 - Accountability &amp; Improvement</a:t>
            </a:r>
            <a:endParaRPr lang="en-US" dirty="0"/>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pPr>
                <a:defRPr/>
              </a:pPr>
              <a:t>88</a:t>
            </a:fld>
            <a:endParaRPr lang="en-US" dirty="0"/>
          </a:p>
        </p:txBody>
      </p:sp>
    </p:spTree>
    <p:extLst>
      <p:ext uri="{BB962C8B-B14F-4D97-AF65-F5344CB8AC3E}">
        <p14:creationId xmlns:p14="http://schemas.microsoft.com/office/powerpoint/2010/main" val="553784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includes the following topics:</a:t>
            </a:r>
          </a:p>
          <a:p>
            <a:pPr>
              <a:buFontTx/>
              <a:buChar char="•"/>
            </a:pPr>
            <a:r>
              <a:rPr lang="en-US" altLang="en-US" dirty="0" smtClean="0"/>
              <a:t>Unified Improvement Planning Basics;</a:t>
            </a:r>
          </a:p>
          <a:p>
            <a:pPr>
              <a:buFontTx/>
              <a:buChar char="•"/>
            </a:pPr>
            <a:r>
              <a:rPr lang="en-US" altLang="en-US" dirty="0" smtClean="0"/>
              <a:t>Gathering and Organizing Data</a:t>
            </a:r>
          </a:p>
          <a:p>
            <a:pPr>
              <a:buFontTx/>
              <a:buChar char="•"/>
            </a:pPr>
            <a:r>
              <a:rPr lang="en-US" altLang="en-US" dirty="0" smtClean="0"/>
              <a:t>Reviewing Performance Summary</a:t>
            </a:r>
          </a:p>
          <a:p>
            <a:pPr>
              <a:buFontTx/>
              <a:buChar char="•"/>
            </a:pPr>
            <a:r>
              <a:rPr lang="en-US" altLang="en-US" dirty="0" smtClean="0"/>
              <a:t>Engaging in Data Analysis;</a:t>
            </a:r>
          </a:p>
          <a:p>
            <a:pPr>
              <a:buFontTx/>
              <a:buChar char="•"/>
            </a:pPr>
            <a:r>
              <a:rPr lang="en-US" altLang="en-US" dirty="0" smtClean="0"/>
              <a:t>Developing Action Plans; and</a:t>
            </a:r>
          </a:p>
          <a:p>
            <a:pPr>
              <a:buFontTx/>
              <a:buChar char="•"/>
            </a:pPr>
            <a:r>
              <a:rPr lang="en-US" altLang="en-US" dirty="0" smtClean="0"/>
              <a:t>State Review of Plans</a:t>
            </a:r>
          </a:p>
          <a:p>
            <a:endParaRPr lang="en-US" altLang="en-US" dirty="0" smtClean="0"/>
          </a:p>
          <a:p>
            <a:r>
              <a:rPr lang="en-US" altLang="en-US" dirty="0" smtClean="0"/>
              <a:t>If this is your first introduction to unified improvement planning in Colorado you may want to follow the topics in order.  Alternatively you can select topics in any order by using the left-hand navigation of this tutorial.</a:t>
            </a:r>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89</a:t>
            </a:fld>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includes the following topics:</a:t>
            </a:r>
          </a:p>
          <a:p>
            <a:pPr>
              <a:buFontTx/>
              <a:buChar char="•"/>
            </a:pPr>
            <a:r>
              <a:rPr lang="en-US" altLang="en-US" dirty="0" smtClean="0"/>
              <a:t>Unified Improvement Planning Basics;</a:t>
            </a:r>
          </a:p>
          <a:p>
            <a:pPr>
              <a:buFontTx/>
              <a:buChar char="•"/>
            </a:pPr>
            <a:r>
              <a:rPr lang="en-US" altLang="en-US" dirty="0" smtClean="0"/>
              <a:t>Gathering and Organizing Data</a:t>
            </a:r>
          </a:p>
          <a:p>
            <a:pPr>
              <a:buFontTx/>
              <a:buChar char="•"/>
            </a:pPr>
            <a:r>
              <a:rPr lang="en-US" altLang="en-US" dirty="0" smtClean="0"/>
              <a:t>Reviewing Performance Summary</a:t>
            </a:r>
          </a:p>
          <a:p>
            <a:pPr>
              <a:buFontTx/>
              <a:buChar char="•"/>
            </a:pPr>
            <a:r>
              <a:rPr lang="en-US" altLang="en-US" dirty="0" smtClean="0"/>
              <a:t>Engaging in Data Analysis;</a:t>
            </a:r>
          </a:p>
          <a:p>
            <a:pPr>
              <a:buFontTx/>
              <a:buChar char="•"/>
            </a:pPr>
            <a:r>
              <a:rPr lang="en-US" altLang="en-US" dirty="0" smtClean="0"/>
              <a:t>Developing Action Plans; and</a:t>
            </a:r>
          </a:p>
          <a:p>
            <a:pPr>
              <a:buFontTx/>
              <a:buChar char="•"/>
            </a:pPr>
            <a:r>
              <a:rPr lang="en-US" altLang="en-US" dirty="0" smtClean="0"/>
              <a:t>State Review of Plans</a:t>
            </a:r>
          </a:p>
          <a:p>
            <a:endParaRPr lang="en-US" altLang="en-US" dirty="0" smtClean="0"/>
          </a:p>
          <a:p>
            <a:r>
              <a:rPr lang="en-US" altLang="en-US" dirty="0" smtClean="0"/>
              <a:t>If this is your first introduction to unified improvement planning in Colorado you may want to follow the topics in order.  Alternatively you can select topics in any order by using the left-hand navigation of this tutorial.</a:t>
            </a:r>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100</a:t>
            </a:fld>
            <a:endParaRPr lang="en-US" alt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this slide for more context</a:t>
            </a:r>
            <a:endParaRPr lang="en-US" dirty="0"/>
          </a:p>
        </p:txBody>
      </p:sp>
      <p:sp>
        <p:nvSpPr>
          <p:cNvPr id="4" name="Footer Placeholder 3"/>
          <p:cNvSpPr>
            <a:spLocks noGrp="1"/>
          </p:cNvSpPr>
          <p:nvPr>
            <p:ph type="ftr" sz="quarter" idx="10"/>
          </p:nvPr>
        </p:nvSpPr>
        <p:spPr/>
        <p:txBody>
          <a:bodyPr/>
          <a:lstStyle/>
          <a:p>
            <a:pPr>
              <a:defRPr/>
            </a:pPr>
            <a:r>
              <a:rPr lang="en-US">
                <a:solidFill>
                  <a:prstClr val="black"/>
                </a:solidFill>
              </a:rPr>
              <a:t>Version 1.4</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C23D86D-DCDE-4B60-836C-D314B1DDADB2}" type="slidenum">
              <a:rPr lang="en-US">
                <a:solidFill>
                  <a:prstClr val="black"/>
                </a:solidFill>
              </a:rPr>
              <a:pPr>
                <a:defRPr/>
              </a:pPr>
              <a:t>101</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Changed definition to match language in NCLB re: EDT and reworded some of the other</a:t>
            </a:r>
            <a:r>
              <a:rPr lang="en-US" baseline="0" dirty="0" smtClean="0"/>
              <a:t> text</a:t>
            </a:r>
            <a:endParaRPr lang="en-US" dirty="0" smtClean="0"/>
          </a:p>
          <a:p>
            <a:endParaRPr lang="en-US" dirty="0" smtClean="0"/>
          </a:p>
          <a:p>
            <a:r>
              <a:rPr lang="en-US" dirty="0" smtClean="0"/>
              <a:t>(L) ensure, through incentives for voluntary transfers, the provision of professional development, recruitment programs, or other effective strategies, that low-income students and minority students are not taught at higher rates than other students by unqualified, out-of-field, or inexperienced teachers</a:t>
            </a:r>
          </a:p>
          <a:p>
            <a:r>
              <a:rPr lang="en-US" dirty="0" smtClean="0"/>
              <a:t>1112c1L</a:t>
            </a:r>
          </a:p>
          <a:p>
            <a:endParaRPr lang="en-US" dirty="0" smtClean="0"/>
          </a:p>
          <a:p>
            <a:endParaRPr lang="en-US" dirty="0" smtClean="0"/>
          </a:p>
          <a:p>
            <a:r>
              <a:rPr lang="en-US" dirty="0" smtClean="0"/>
              <a:t>(C) the specific steps the State educational agency will take to ensure that both </a:t>
            </a:r>
            <a:r>
              <a:rPr lang="en-US" dirty="0" err="1" smtClean="0"/>
              <a:t>schoolwide</a:t>
            </a:r>
            <a:r>
              <a:rPr lang="en-US" dirty="0" smtClean="0"/>
              <a:t> programs and targeted assistance schools provide instruction by highly qualified instructional staff as required by sections 1114(b)(1)(C) and 1115(c)(1)(E), including steps that the State educational agency will take to ensure that poor and minority children are not taught at higher rates than other children by inexperienced, unqualified, or out-of-field teachers, and the measures that the State educational agency will use to evaluate and publicly report the progress of the State educational agency with respect to such steps;</a:t>
            </a:r>
          </a:p>
          <a:p>
            <a:r>
              <a:rPr lang="en-US" dirty="0" smtClean="0"/>
              <a:t>1111b8C</a:t>
            </a:r>
            <a:endParaRPr lang="en-US" dirty="0"/>
          </a:p>
        </p:txBody>
      </p:sp>
      <p:sp>
        <p:nvSpPr>
          <p:cNvPr id="4" name="Slide Number Placeholder 3"/>
          <p:cNvSpPr>
            <a:spLocks noGrp="1"/>
          </p:cNvSpPr>
          <p:nvPr>
            <p:ph type="sldNum" sz="quarter" idx="10"/>
          </p:nvPr>
        </p:nvSpPr>
        <p:spPr/>
        <p:txBody>
          <a:bodyPr/>
          <a:lstStyle/>
          <a:p>
            <a:fld id="{9D2B8FFA-941E-4034-A226-065B812C689C}" type="slidenum">
              <a:rPr lang="en-US">
                <a:solidFill>
                  <a:prstClr val="black"/>
                </a:solidFill>
              </a:rPr>
              <a:pPr/>
              <a:t>102</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700088"/>
            <a:ext cx="4648200" cy="3486150"/>
          </a:xfrm>
          <a:ln/>
        </p:spPr>
      </p:sp>
      <p:sp>
        <p:nvSpPr>
          <p:cNvPr id="102403" name="Rectangle 3"/>
          <p:cNvSpPr>
            <a:spLocks noGrp="1" noChangeArrowheads="1"/>
          </p:cNvSpPr>
          <p:nvPr>
            <p:ph type="body" idx="1"/>
          </p:nvPr>
        </p:nvSpPr>
        <p:spPr>
          <a:xfrm>
            <a:off x="688182" y="4416069"/>
            <a:ext cx="5505450" cy="4179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smtClean="0"/>
              <a:t>Root cause analysis can be broken down into several different sub-steps. </a:t>
            </a:r>
          </a:p>
          <a:p>
            <a:pPr eaLnBrk="1" hangingPunct="1"/>
            <a:endParaRPr lang="en-US" altLang="en-US" sz="1100" dirty="0" smtClean="0"/>
          </a:p>
          <a:p>
            <a:pPr eaLnBrk="1" hangingPunct="1"/>
            <a:r>
              <a:rPr lang="en-US" altLang="en-US" sz="1100" dirty="0" smtClean="0"/>
              <a:t>It is important to note that root cause analysis is focused on a clearly defined performance. </a:t>
            </a:r>
          </a:p>
          <a:p>
            <a:pPr eaLnBrk="1" hangingPunct="1"/>
            <a:endParaRPr lang="en-US" altLang="en-US" sz="1100" dirty="0" smtClean="0"/>
          </a:p>
          <a:p>
            <a:pPr eaLnBrk="1" hangingPunct="1"/>
            <a:r>
              <a:rPr lang="en-US" altLang="en-US" sz="1100" dirty="0" smtClean="0"/>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dirty="0" smtClean="0"/>
          </a:p>
          <a:p>
            <a:pPr eaLnBrk="1" hangingPunct="1"/>
            <a:r>
              <a:rPr lang="en-US" altLang="en-US" sz="1100" dirty="0" smtClean="0"/>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dirty="0" smtClean="0"/>
          </a:p>
          <a:p>
            <a:pPr eaLnBrk="1" hangingPunct="1"/>
            <a:r>
              <a:rPr lang="en-US" altLang="en-US" sz="1100" dirty="0" smtClean="0"/>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dirty="0" smtClean="0"/>
          </a:p>
          <a:p>
            <a:pPr eaLnBrk="1" hangingPunct="1"/>
            <a:r>
              <a:rPr lang="en-US" altLang="en-US" sz="1100" dirty="0" smtClean="0"/>
              <a:t>Once the team believes a root cause has been identified, it will be important to validated with other data.  </a:t>
            </a:r>
          </a:p>
          <a:p>
            <a:pPr eaLnBrk="1" hangingPunct="1"/>
            <a:endParaRPr lang="en-US" altLang="en-US" sz="1100" dirty="0" smtClean="0"/>
          </a:p>
          <a:p>
            <a:pPr eaLnBrk="1" hangingPunct="1"/>
            <a:r>
              <a:rPr lang="en-US" altLang="en-US" sz="1100" dirty="0" smtClean="0"/>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dirty="0" smtClean="0"/>
          </a:p>
          <a:p>
            <a:pPr eaLnBrk="1" hangingPunct="1"/>
            <a:r>
              <a:rPr lang="en-US" altLang="en-US" sz="1100" dirty="0" smtClean="0"/>
              <a:t>First we are going to focus on the first three steps in root cause analysis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Changed QTC to state.  The districts don’t have much of an</a:t>
            </a:r>
            <a:r>
              <a:rPr lang="en-US" baseline="0" dirty="0" smtClean="0"/>
              <a:t> understanding of QTC – its through the federal lens that we are approaching this issue.</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Version 1.4</a:t>
            </a:r>
          </a:p>
        </p:txBody>
      </p:sp>
      <p:sp>
        <p:nvSpPr>
          <p:cNvPr id="5" name="Slide Number Placeholder 4"/>
          <p:cNvSpPr>
            <a:spLocks noGrp="1"/>
          </p:cNvSpPr>
          <p:nvPr>
            <p:ph type="sldNum" sz="quarter" idx="11"/>
          </p:nvPr>
        </p:nvSpPr>
        <p:spPr/>
        <p:txBody>
          <a:bodyPr/>
          <a:lstStyle/>
          <a:p>
            <a:pPr>
              <a:defRPr/>
            </a:pPr>
            <a:fld id="{FC23D86D-DCDE-4B60-836C-D314B1DDADB2}" type="slidenum">
              <a:rPr lang="en-US">
                <a:solidFill>
                  <a:prstClr val="black"/>
                </a:solidFill>
              </a:rPr>
              <a:pPr>
                <a:defRPr/>
              </a:pPr>
              <a:t>104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The purpose for this session is to:</a:t>
            </a:r>
          </a:p>
          <a:p>
            <a:endParaRPr lang="en-US" altLang="en-US" b="1" dirty="0" smtClean="0"/>
          </a:p>
          <a:p>
            <a:r>
              <a:rPr lang="en-US" altLang="en-US" b="1" dirty="0" smtClean="0">
                <a:solidFill>
                  <a:srgbClr val="00828C"/>
                </a:solidFill>
                <a:latin typeface="Bradley Hand ITC" pitchFamily="66" charset="0"/>
              </a:rPr>
              <a:t>Ensure school planning teams are prepared to identify notable trends and prioritize performance challenges as part of unified improvement planning.</a:t>
            </a:r>
            <a:endParaRPr lang="en-US" altLang="en-US" dirty="0" smtClean="0"/>
          </a:p>
          <a:p>
            <a:endParaRPr lang="en-US" altLang="en-US" b="1" dirty="0" smtClean="0"/>
          </a:p>
        </p:txBody>
      </p:sp>
      <p:sp>
        <p:nvSpPr>
          <p:cNvPr id="165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used the top quartile for secondary for display purposes. The analysis takes into consideration the top quartile cut points for elementary and secondary schools. </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Version 1.4</a:t>
            </a:r>
          </a:p>
        </p:txBody>
      </p:sp>
      <p:sp>
        <p:nvSpPr>
          <p:cNvPr id="5" name="Slide Number Placeholder 4"/>
          <p:cNvSpPr>
            <a:spLocks noGrp="1"/>
          </p:cNvSpPr>
          <p:nvPr>
            <p:ph type="sldNum" sz="quarter" idx="11"/>
          </p:nvPr>
        </p:nvSpPr>
        <p:spPr/>
        <p:txBody>
          <a:bodyPr/>
          <a:lstStyle/>
          <a:p>
            <a:pPr>
              <a:defRPr/>
            </a:pPr>
            <a:fld id="{FC23D86D-DCDE-4B60-836C-D314B1DDADB2}" type="slidenum">
              <a:rPr lang="en-US">
                <a:solidFill>
                  <a:prstClr val="black"/>
                </a:solidFill>
              </a:rPr>
              <a:pPr>
                <a:defRPr/>
              </a:pPr>
              <a:t>107</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clockwise</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Version 1.4</a:t>
            </a:r>
          </a:p>
        </p:txBody>
      </p:sp>
      <p:sp>
        <p:nvSpPr>
          <p:cNvPr id="5" name="Slide Number Placeholder 4"/>
          <p:cNvSpPr>
            <a:spLocks noGrp="1"/>
          </p:cNvSpPr>
          <p:nvPr>
            <p:ph type="sldNum" sz="quarter" idx="11"/>
          </p:nvPr>
        </p:nvSpPr>
        <p:spPr/>
        <p:txBody>
          <a:bodyPr/>
          <a:lstStyle/>
          <a:p>
            <a:pPr>
              <a:defRPr/>
            </a:pPr>
            <a:fld id="{FC23D86D-DCDE-4B60-836C-D314B1DDADB2}" type="slidenum">
              <a:rPr lang="en-US">
                <a:solidFill>
                  <a:prstClr val="black"/>
                </a:solidFill>
              </a:rPr>
              <a:pPr>
                <a:defRPr/>
              </a:pPr>
              <a:t>108</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includes the following topics:</a:t>
            </a:r>
          </a:p>
          <a:p>
            <a:pPr>
              <a:buFontTx/>
              <a:buChar char="•"/>
            </a:pPr>
            <a:r>
              <a:rPr lang="en-US" altLang="en-US" dirty="0" smtClean="0"/>
              <a:t>Unified Improvement Planning Basics;</a:t>
            </a:r>
          </a:p>
          <a:p>
            <a:pPr>
              <a:buFontTx/>
              <a:buChar char="•"/>
            </a:pPr>
            <a:r>
              <a:rPr lang="en-US" altLang="en-US" dirty="0" smtClean="0"/>
              <a:t>Gathering and Organizing Data</a:t>
            </a:r>
          </a:p>
          <a:p>
            <a:pPr>
              <a:buFontTx/>
              <a:buChar char="•"/>
            </a:pPr>
            <a:r>
              <a:rPr lang="en-US" altLang="en-US" dirty="0" smtClean="0"/>
              <a:t>Reviewing Performance Summary</a:t>
            </a:r>
          </a:p>
          <a:p>
            <a:pPr>
              <a:buFontTx/>
              <a:buChar char="•"/>
            </a:pPr>
            <a:r>
              <a:rPr lang="en-US" altLang="en-US" dirty="0" smtClean="0"/>
              <a:t>Engaging in Data Analysis;</a:t>
            </a:r>
          </a:p>
          <a:p>
            <a:pPr>
              <a:buFontTx/>
              <a:buChar char="•"/>
            </a:pPr>
            <a:r>
              <a:rPr lang="en-US" altLang="en-US" dirty="0" smtClean="0"/>
              <a:t>Developing Action Plans; and</a:t>
            </a:r>
          </a:p>
          <a:p>
            <a:pPr>
              <a:buFontTx/>
              <a:buChar char="•"/>
            </a:pPr>
            <a:r>
              <a:rPr lang="en-US" altLang="en-US" dirty="0" smtClean="0"/>
              <a:t>State Review of Plans</a:t>
            </a:r>
          </a:p>
          <a:p>
            <a:endParaRPr lang="en-US" altLang="en-US" dirty="0" smtClean="0"/>
          </a:p>
          <a:p>
            <a:r>
              <a:rPr lang="en-US" altLang="en-US" dirty="0" smtClean="0"/>
              <a:t>If this is your first introduction to unified improvement planning in Colorado you may want to follow the topics in order.  Alternatively you can select topics in any order by using the left-hand navigation of this tutorial.</a:t>
            </a:r>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116</a:t>
            </a:fld>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17600" y="700088"/>
            <a:ext cx="4648200" cy="3486150"/>
          </a:xfrm>
          <a:ln/>
        </p:spPr>
      </p:sp>
      <p:sp>
        <p:nvSpPr>
          <p:cNvPr id="102403" name="Rectangle 3"/>
          <p:cNvSpPr>
            <a:spLocks noGrp="1" noChangeArrowheads="1"/>
          </p:cNvSpPr>
          <p:nvPr>
            <p:ph type="body" idx="1"/>
          </p:nvPr>
        </p:nvSpPr>
        <p:spPr>
          <a:xfrm>
            <a:off x="688182" y="4416069"/>
            <a:ext cx="5505450" cy="4179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smtClean="0"/>
              <a:t>Root cause analysis can be broken down into several different sub-steps. </a:t>
            </a:r>
          </a:p>
          <a:p>
            <a:pPr eaLnBrk="1" hangingPunct="1"/>
            <a:endParaRPr lang="en-US" altLang="en-US" sz="1100" dirty="0" smtClean="0"/>
          </a:p>
          <a:p>
            <a:pPr eaLnBrk="1" hangingPunct="1"/>
            <a:r>
              <a:rPr lang="en-US" altLang="en-US" sz="1100" dirty="0" smtClean="0"/>
              <a:t>It is important to note that root cause analysis is focused on a clearly defined performance. </a:t>
            </a:r>
          </a:p>
          <a:p>
            <a:pPr eaLnBrk="1" hangingPunct="1"/>
            <a:endParaRPr lang="en-US" altLang="en-US" sz="1100" dirty="0" smtClean="0"/>
          </a:p>
          <a:p>
            <a:pPr eaLnBrk="1" hangingPunct="1"/>
            <a:r>
              <a:rPr lang="en-US" altLang="en-US" sz="1100" dirty="0" smtClean="0"/>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dirty="0" smtClean="0"/>
          </a:p>
          <a:p>
            <a:pPr eaLnBrk="1" hangingPunct="1"/>
            <a:r>
              <a:rPr lang="en-US" altLang="en-US" sz="1100" dirty="0" smtClean="0"/>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dirty="0" smtClean="0"/>
          </a:p>
          <a:p>
            <a:pPr eaLnBrk="1" hangingPunct="1"/>
            <a:r>
              <a:rPr lang="en-US" altLang="en-US" sz="1100" dirty="0" smtClean="0"/>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dirty="0" smtClean="0"/>
          </a:p>
          <a:p>
            <a:pPr eaLnBrk="1" hangingPunct="1"/>
            <a:r>
              <a:rPr lang="en-US" altLang="en-US" sz="1100" dirty="0" smtClean="0"/>
              <a:t>Once the team believes a root cause has been identified, it will be important to validated with other data.  </a:t>
            </a:r>
          </a:p>
          <a:p>
            <a:pPr eaLnBrk="1" hangingPunct="1"/>
            <a:endParaRPr lang="en-US" altLang="en-US" sz="1100" dirty="0" smtClean="0"/>
          </a:p>
          <a:p>
            <a:pPr eaLnBrk="1" hangingPunct="1"/>
            <a:r>
              <a:rPr lang="en-US" altLang="en-US" sz="1100" dirty="0" smtClean="0"/>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dirty="0" smtClean="0"/>
          </a:p>
          <a:p>
            <a:pPr eaLnBrk="1" hangingPunct="1"/>
            <a:r>
              <a:rPr lang="en-US" altLang="en-US" sz="1100" dirty="0" smtClean="0"/>
              <a:t>First we are going to focus on the first three steps in root cause analysis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Geneva" charset="0"/>
              <a:cs typeface="Geneva"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Geneva" charset="0"/>
                <a:cs typeface="Geneva" charset="0"/>
              </a:defRPr>
            </a:lvl1pPr>
            <a:lvl2pPr marL="751122" indent="-288893" eaLnBrk="0" hangingPunct="0">
              <a:defRPr sz="2400">
                <a:solidFill>
                  <a:schemeClr val="tx1"/>
                </a:solidFill>
                <a:latin typeface="Arial" pitchFamily="34" charset="0"/>
                <a:ea typeface="Geneva" charset="0"/>
                <a:cs typeface="Geneva" charset="0"/>
              </a:defRPr>
            </a:lvl2pPr>
            <a:lvl3pPr marL="1155573" indent="-231115" eaLnBrk="0" hangingPunct="0">
              <a:defRPr sz="2400">
                <a:solidFill>
                  <a:schemeClr val="tx1"/>
                </a:solidFill>
                <a:latin typeface="Arial" pitchFamily="34" charset="0"/>
                <a:ea typeface="Geneva" charset="0"/>
                <a:cs typeface="Geneva" charset="0"/>
              </a:defRPr>
            </a:lvl3pPr>
            <a:lvl4pPr marL="1617802" indent="-231115" eaLnBrk="0" hangingPunct="0">
              <a:defRPr sz="2400">
                <a:solidFill>
                  <a:schemeClr val="tx1"/>
                </a:solidFill>
                <a:latin typeface="Arial" pitchFamily="34" charset="0"/>
                <a:ea typeface="Geneva" charset="0"/>
                <a:cs typeface="Geneva" charset="0"/>
              </a:defRPr>
            </a:lvl4pPr>
            <a:lvl5pPr marL="2080031" indent="-231115" eaLnBrk="0" hangingPunct="0">
              <a:defRPr sz="2400">
                <a:solidFill>
                  <a:schemeClr val="tx1"/>
                </a:solidFill>
                <a:latin typeface="Arial" pitchFamily="34" charset="0"/>
                <a:ea typeface="Geneva" charset="0"/>
                <a:cs typeface="Geneva" charset="0"/>
              </a:defRPr>
            </a:lvl5pPr>
            <a:lvl6pPr marL="2542261" indent="-231115" defTabSz="462229"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3004490" indent="-231115" defTabSz="462229"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66719" indent="-231115" defTabSz="462229"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928948" indent="-231115" defTabSz="462229"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eaLnBrk="1" hangingPunct="1"/>
            <a:fld id="{DE3126EC-D567-4B8D-A34E-C4B59701600D}" type="slidenum">
              <a:rPr lang="en-US" altLang="en-US" sz="1200"/>
              <a:pPr eaLnBrk="1" hangingPunct="1"/>
              <a:t>128</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69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66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EF2A8C3E-E88E-4543-B3E8-4DDF609958F1}" type="slidenum">
              <a:rPr lang="en-US" altLang="en-US" smtClean="0">
                <a:latin typeface="Arial" charset="0"/>
              </a:rPr>
              <a:pPr eaLnBrk="1" hangingPunct="1"/>
              <a:t>4</a:t>
            </a:fld>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We’ll be using:</a:t>
            </a:r>
          </a:p>
          <a:p>
            <a:pPr>
              <a:buFontTx/>
              <a:buChar char="•"/>
            </a:pPr>
            <a:r>
              <a:rPr lang="en-US" altLang="en-US" dirty="0" smtClean="0"/>
              <a:t> UIP Template</a:t>
            </a:r>
          </a:p>
          <a:p>
            <a:pPr>
              <a:buFontTx/>
              <a:buChar char="•"/>
            </a:pPr>
            <a:r>
              <a:rPr lang="en-US" altLang="en-US" dirty="0" smtClean="0"/>
              <a:t> UIP Handbook</a:t>
            </a:r>
          </a:p>
          <a:p>
            <a:pPr>
              <a:buFontTx/>
              <a:buChar char="•"/>
            </a:pPr>
            <a:r>
              <a:rPr lang="en-US" altLang="en-US" dirty="0" smtClean="0"/>
              <a:t> UIP Tools Packet</a:t>
            </a:r>
          </a:p>
          <a:p>
            <a:r>
              <a:rPr lang="en-US" altLang="en-US" dirty="0" smtClean="0"/>
              <a:t> </a:t>
            </a:r>
          </a:p>
          <a:p>
            <a:endParaRPr lang="en-US" altLang="en-US" dirty="0" smtClean="0"/>
          </a:p>
        </p:txBody>
      </p:sp>
      <p:sp>
        <p:nvSpPr>
          <p:cNvPr id="167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focuses on the following learning outcomes. Participants will:</a:t>
            </a:r>
          </a:p>
          <a:p>
            <a:endParaRPr lang="en-US" altLang="en-US" dirty="0" smtClean="0"/>
          </a:p>
          <a:p>
            <a:pPr>
              <a:buFontTx/>
              <a:buChar char="•"/>
            </a:pPr>
            <a:r>
              <a:rPr lang="en-US" altLang="en-US" dirty="0" smtClean="0"/>
              <a:t> Describe the major components of the unified improvement planning template</a:t>
            </a:r>
          </a:p>
          <a:p>
            <a:pPr>
              <a:buFontTx/>
              <a:buChar char="•"/>
            </a:pPr>
            <a:r>
              <a:rPr lang="en-US" altLang="en-US" dirty="0" smtClean="0"/>
              <a:t> Understand the planning terminology used in the unified improvement planning template.</a:t>
            </a:r>
          </a:p>
          <a:p>
            <a:pPr>
              <a:buFontTx/>
              <a:buChar char="•"/>
            </a:pPr>
            <a:r>
              <a:rPr lang="en-US" altLang="en-US" dirty="0" smtClean="0"/>
              <a:t> Recognize how the UIP template supports key planning processes.</a:t>
            </a:r>
          </a:p>
          <a:p>
            <a:pPr>
              <a:buFontTx/>
              <a:buChar char="•"/>
            </a:pPr>
            <a:r>
              <a:rPr lang="en-US" altLang="en-US" dirty="0" smtClean="0"/>
              <a:t> Apply the UIP quality criteria. </a:t>
            </a:r>
          </a:p>
          <a:p>
            <a:pPr>
              <a:buFontTx/>
              <a:buChar char="•"/>
            </a:pPr>
            <a:r>
              <a:rPr lang="en-US" altLang="en-US" dirty="0" smtClean="0"/>
              <a:t> Describe how local planning teams can represent their work in the template.</a:t>
            </a:r>
          </a:p>
          <a:p>
            <a:pPr>
              <a:buFontTx/>
              <a:buChar char="•"/>
            </a:pPr>
            <a:r>
              <a:rPr lang="en-US" altLang="en-US" dirty="0" smtClean="0"/>
              <a:t> Explain which plans the state will review, the timeline and on what criteria the review will be based.</a:t>
            </a:r>
          </a:p>
          <a:p>
            <a:endParaRPr lang="en-US" altLang="en-US" dirty="0" smtClean="0"/>
          </a:p>
        </p:txBody>
      </p:sp>
      <p:sp>
        <p:nvSpPr>
          <p:cNvPr id="1699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1.3</a:t>
            </a:r>
          </a:p>
        </p:txBody>
      </p:sp>
      <p:sp>
        <p:nvSpPr>
          <p:cNvPr id="1699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FED7A8D2-A822-49D3-B8BE-19BBEE038639}" type="slidenum">
              <a:rPr lang="en-US" altLang="en-US" smtClean="0">
                <a:latin typeface="Arial" charset="0"/>
              </a:rPr>
              <a:pPr eaLnBrk="1" hangingPunct="1"/>
              <a:t>8</a:t>
            </a:fld>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session includes the following topics:</a:t>
            </a:r>
          </a:p>
          <a:p>
            <a:pPr>
              <a:buFontTx/>
              <a:buChar char="•"/>
            </a:pPr>
            <a:r>
              <a:rPr lang="en-US" altLang="en-US" dirty="0" smtClean="0"/>
              <a:t>Unified Improvement Planning Basics;</a:t>
            </a:r>
          </a:p>
          <a:p>
            <a:pPr>
              <a:buFontTx/>
              <a:buChar char="•"/>
            </a:pPr>
            <a:r>
              <a:rPr lang="en-US" altLang="en-US" dirty="0" smtClean="0"/>
              <a:t>Gathering and Organizing Data</a:t>
            </a:r>
          </a:p>
          <a:p>
            <a:pPr>
              <a:buFontTx/>
              <a:buChar char="•"/>
            </a:pPr>
            <a:r>
              <a:rPr lang="en-US" altLang="en-US" dirty="0" smtClean="0"/>
              <a:t>Reviewing Performance Summary</a:t>
            </a:r>
          </a:p>
          <a:p>
            <a:pPr>
              <a:buFontTx/>
              <a:buChar char="•"/>
            </a:pPr>
            <a:r>
              <a:rPr lang="en-US" altLang="en-US" dirty="0" smtClean="0"/>
              <a:t>Engaging in Data Analysis;</a:t>
            </a:r>
          </a:p>
          <a:p>
            <a:pPr>
              <a:buFontTx/>
              <a:buChar char="•"/>
            </a:pPr>
            <a:r>
              <a:rPr lang="en-US" altLang="en-US" dirty="0" smtClean="0"/>
              <a:t>Developing Action Plans; and</a:t>
            </a:r>
          </a:p>
          <a:p>
            <a:pPr>
              <a:buFontTx/>
              <a:buChar char="•"/>
            </a:pPr>
            <a:r>
              <a:rPr lang="en-US" altLang="en-US" dirty="0" smtClean="0"/>
              <a:t>State Review of Plans</a:t>
            </a:r>
          </a:p>
          <a:p>
            <a:endParaRPr lang="en-US" altLang="en-US" dirty="0" smtClean="0"/>
          </a:p>
          <a:p>
            <a:r>
              <a:rPr lang="en-US" altLang="en-US" dirty="0" smtClean="0"/>
              <a:t>If this is your first introduction to unified improvement planning in Colorado you may want to follow the topics in order.  Alternatively you can select topics in any order by using the left-hand navigation of this tutorial.</a:t>
            </a:r>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9</a:t>
            </a:fld>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Unified Improvement Planning Template includes several planning processes.  In Section I of the template, the primary process in which local planners are engaging is reviewing a summary of the school or district performance.</a:t>
            </a:r>
          </a:p>
          <a:p>
            <a:endParaRPr lang="en-US" altLang="en-US" dirty="0" smtClean="0"/>
          </a:p>
          <a:p>
            <a:r>
              <a:rPr lang="en-US" altLang="en-US" dirty="0" smtClean="0"/>
              <a:t>[Click to highlight Data Analysis]</a:t>
            </a:r>
          </a:p>
          <a:p>
            <a:r>
              <a:rPr lang="en-US" altLang="en-US" dirty="0" smtClean="0"/>
              <a:t>Section II is designed to support data analysis processes and the development of the school or district data narrative.  This includes: gathering and organizing data, describing performance trends, prioritizing performance challenges, and identifying root causes. </a:t>
            </a:r>
          </a:p>
          <a:p>
            <a:endParaRPr lang="en-US" altLang="en-US" dirty="0" smtClean="0"/>
          </a:p>
          <a:p>
            <a:r>
              <a:rPr lang="en-US" altLang="en-US" dirty="0" smtClean="0"/>
              <a:t>Section IV includes two distinct Processes. </a:t>
            </a:r>
          </a:p>
          <a:p>
            <a:r>
              <a:rPr lang="en-US" altLang="en-US" dirty="0" smtClean="0"/>
              <a:t>[Click to highlight Target Setting.]</a:t>
            </a:r>
          </a:p>
          <a:p>
            <a:r>
              <a:rPr lang="en-US" altLang="en-US" dirty="0" smtClean="0"/>
              <a:t>The first includes going back to the priority performance challenges identified in section three and setting annual performance targets for two years, for each priority performance challenge.  Then for each annual performance target, an interim measure (or measures) should be identified that will be monitored during the year.</a:t>
            </a:r>
          </a:p>
          <a:p>
            <a:endParaRPr lang="en-US" altLang="en-US" dirty="0" smtClean="0"/>
          </a:p>
          <a:p>
            <a:r>
              <a:rPr lang="en-US" altLang="en-US" dirty="0" smtClean="0"/>
              <a:t>[Click to highlight Action Planning.]</a:t>
            </a:r>
          </a:p>
          <a:p>
            <a:r>
              <a:rPr lang="en-US" altLang="en-US" dirty="0" smtClean="0"/>
              <a:t>The second part of Section IV is action planning. Action planning starts from the root causes that were identified in section three. Major improvement strategies should be identified for each root cause (with some major improvement strategies addressing more than one root cause). Major improvement strategies include action steps, timeline, key personnel, and resources.  Then for each action step implementation benchmarks must also be identified. Teams should also indicate the status of action steps that are already in progress.</a:t>
            </a:r>
          </a:p>
          <a:p>
            <a:endParaRPr lang="en-US" altLang="en-US" dirty="0" smtClean="0"/>
          </a:p>
          <a:p>
            <a:r>
              <a:rPr lang="en-US" altLang="en-US" dirty="0" smtClean="0"/>
              <a:t>[Click to highlight progress monitoring.]</a:t>
            </a:r>
          </a:p>
          <a:p>
            <a:r>
              <a:rPr lang="en-US" altLang="en-US" dirty="0" smtClean="0"/>
              <a:t>The interim measures and implementation benchmarks identified in the unified improvement plan establish two critical components for schools and districts to monitor their progress multiple times during the school year.  </a:t>
            </a:r>
          </a:p>
          <a:p>
            <a:endParaRPr lang="en-US" altLang="en-US" dirty="0" smtClean="0"/>
          </a:p>
        </p:txBody>
      </p:sp>
      <p:sp>
        <p:nvSpPr>
          <p:cNvPr id="1771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7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7A761FE-51AE-4A08-A7C8-87B968D8F265}" type="slidenum">
              <a:rPr lang="en-US" altLang="en-US" smtClean="0">
                <a:latin typeface="Arial" charset="0"/>
              </a:rPr>
              <a:pPr eaLnBrk="1" hangingPunct="1"/>
              <a:t>19</a:t>
            </a:fld>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447800"/>
            <a:ext cx="8686800" cy="4525963"/>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76200" y="6397823"/>
            <a:ext cx="457200" cy="307777"/>
          </a:xfrm>
          <a:prstGeom prst="rect">
            <a:avLst/>
          </a:prstGeom>
          <a:noFill/>
        </p:spPr>
        <p:txBody>
          <a:bodyPr wrap="square" rtlCol="0">
            <a:spAutoFit/>
          </a:bodyPr>
          <a:lstStyle/>
          <a:p>
            <a:fld id="{6BED0778-C35E-4B30-A0ED-E19EC9CBF924}" type="slidenum">
              <a:rPr lang="en-US" sz="1400" smtClean="0">
                <a:solidFill>
                  <a:schemeClr val="tx1"/>
                </a:solidFill>
                <a:latin typeface="+mn-lt"/>
              </a:rPr>
              <a:pPr/>
              <a:t>‹#›</a:t>
            </a:fld>
            <a:endParaRPr lang="en-US" sz="1400" dirty="0">
              <a:solidFill>
                <a:schemeClr val="tx1"/>
              </a:solidFill>
              <a:latin typeface="+mn-lt"/>
            </a:endParaRPr>
          </a:p>
        </p:txBody>
      </p:sp>
    </p:spTree>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Box 3"/>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Box 2"/>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Box 2"/>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pic>
        <p:nvPicPr>
          <p:cNvPr id="6" name="Picture 5"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Tree>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5" name="Picture 4" descr="CDE LOGO TES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pic>
        <p:nvPicPr>
          <p:cNvPr id="6" name="Picture 5" descr="CDE LOGO TES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0999" y="1447800"/>
            <a:ext cx="8407893" cy="467867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5444988"/>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0419978"/>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arrow Bar 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sz="quarter" idx="10"/>
          </p:nvPr>
        </p:nvSpPr>
        <p:spPr>
          <a:xfrm>
            <a:off x="4800600" y="1905000"/>
            <a:ext cx="4114800" cy="42672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quarter" idx="11"/>
          </p:nvPr>
        </p:nvSpPr>
        <p:spPr>
          <a:xfrm>
            <a:off x="381000" y="1828800"/>
            <a:ext cx="4114800" cy="43434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381000" y="1295400"/>
            <a:ext cx="4114800" cy="533400"/>
          </a:xfrm>
        </p:spPr>
        <p:txBody>
          <a:bodyPr/>
          <a:lstStyle>
            <a:lvl1pPr marL="45720" indent="0">
              <a:buNone/>
              <a:defRPr sz="2800"/>
            </a:lvl1pPr>
          </a:lstStyle>
          <a:p>
            <a:pPr lvl="0"/>
            <a:r>
              <a:rPr lang="en-US" dirty="0" smtClean="0"/>
              <a:t>Click to edit Master</a:t>
            </a:r>
            <a:endParaRPr lang="en-US" dirty="0"/>
          </a:p>
        </p:txBody>
      </p:sp>
      <p:sp>
        <p:nvSpPr>
          <p:cNvPr id="8" name="Text Placeholder 6"/>
          <p:cNvSpPr>
            <a:spLocks noGrp="1"/>
          </p:cNvSpPr>
          <p:nvPr>
            <p:ph type="body" sz="quarter" idx="13"/>
          </p:nvPr>
        </p:nvSpPr>
        <p:spPr>
          <a:xfrm>
            <a:off x="4800600" y="1295400"/>
            <a:ext cx="4114800" cy="533400"/>
          </a:xfrm>
        </p:spPr>
        <p:txBody>
          <a:bodyPr/>
          <a:lstStyle>
            <a:lvl1pPr marL="45720" indent="0">
              <a:buNone/>
              <a:defRPr sz="2800"/>
            </a:lvl1pPr>
          </a:lstStyle>
          <a:p>
            <a:pPr lvl="0"/>
            <a:r>
              <a:rPr lang="en-US" dirty="0" smtClean="0"/>
              <a:t>Click to edit Master</a:t>
            </a:r>
            <a:endParaRPr lang="en-US" dirty="0"/>
          </a:p>
        </p:txBody>
      </p:sp>
    </p:spTree>
    <p:extLst>
      <p:ext uri="{BB962C8B-B14F-4D97-AF65-F5344CB8AC3E}">
        <p14:creationId xmlns:p14="http://schemas.microsoft.com/office/powerpoint/2010/main" val="270225522"/>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95405224"/>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pic>
        <p:nvPicPr>
          <p:cNvPr id="5" name="Picture 4"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8" name="TextBox 7"/>
          <p:cNvSpPr txBox="1"/>
          <p:nvPr userDrawn="1"/>
        </p:nvSpPr>
        <p:spPr>
          <a:xfrm>
            <a:off x="76200" y="6397823"/>
            <a:ext cx="533400" cy="307777"/>
          </a:xfrm>
          <a:prstGeom prst="rect">
            <a:avLst/>
          </a:prstGeom>
          <a:noFill/>
        </p:spPr>
        <p:txBody>
          <a:bodyPr wrap="square" rtlCol="0">
            <a:spAutoFit/>
          </a:bodyPr>
          <a:lstStyle/>
          <a:p>
            <a:fld id="{6BED0778-C35E-4B30-A0ED-E19EC9CBF924}" type="slidenum">
              <a:rPr lang="en-US" sz="1400" smtClean="0">
                <a:solidFill>
                  <a:schemeClr val="tx1"/>
                </a:solidFill>
              </a:rPr>
              <a:pPr/>
              <a:t>‹#›</a:t>
            </a:fld>
            <a:endParaRPr lang="en-US" sz="1400" dirty="0">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smtClean="0"/>
              <a:t>Click to edit Master title style</a:t>
            </a:r>
            <a:endParaRPr lang="en-US" dirty="0"/>
          </a:p>
        </p:txBody>
      </p:sp>
      <p:pic>
        <p:nvPicPr>
          <p:cNvPr id="11" name="Picture 10"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smtClean="0"/>
              <a:t>Click to edit Master title style</a:t>
            </a:r>
            <a:endParaRPr lang="en-US" dirty="0"/>
          </a:p>
        </p:txBody>
      </p:sp>
    </p:spTree>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_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5378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03180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3881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248400"/>
            <a:ext cx="2895600" cy="457200"/>
          </a:xfrm>
          <a:prstGeom prst="rect">
            <a:avLst/>
          </a:prstGeom>
        </p:spPr>
        <p:txBody>
          <a:bodyPr/>
          <a:lstStyle>
            <a:lvl1pPr>
              <a:defRPr>
                <a:solidFill>
                  <a:srgbClr val="FFFFFF"/>
                </a:solidFill>
              </a:defRPr>
            </a:lvl1pPr>
          </a:lstStyle>
          <a:p>
            <a:pPr>
              <a:defRPr/>
            </a:pPr>
            <a:r>
              <a:rPr lang="en-US"/>
              <a:t>Copyright C2D3 2006</a:t>
            </a:r>
          </a:p>
        </p:txBody>
      </p:sp>
      <p:sp>
        <p:nvSpPr>
          <p:cNvPr id="6" name="Slide Number Placeholder 5"/>
          <p:cNvSpPr>
            <a:spLocks noGrp="1" noChangeArrowheads="1"/>
          </p:cNvSpPr>
          <p:nvPr>
            <p:ph type="sldNum" sz="quarter" idx="11"/>
          </p:nvPr>
        </p:nvSpPr>
        <p:spPr>
          <a:xfrm>
            <a:off x="6553200" y="6248400"/>
            <a:ext cx="2133600" cy="457200"/>
          </a:xfrm>
          <a:prstGeom prst="rect">
            <a:avLst/>
          </a:prstGeom>
        </p:spPr>
        <p:txBody>
          <a:bodyPr/>
          <a:lstStyle>
            <a:lvl1pPr>
              <a:defRPr>
                <a:solidFill>
                  <a:srgbClr val="FFFFFF"/>
                </a:solidFill>
              </a:defRPr>
            </a:lvl1pPr>
          </a:lstStyle>
          <a:p>
            <a:pPr>
              <a:defRPr/>
            </a:pPr>
            <a:fld id="{3A494558-7068-456D-BA24-ECAD02AC5DA9}"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377478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3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81320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4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81320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5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81320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6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81320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7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81320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98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8_Title Slide">
    <p:bg>
      <p:bgRef idx="1001">
        <a:schemeClr val="bg2"/>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268373"/>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3037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03217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40995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76534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18035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45064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144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0471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118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114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4903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7264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524000"/>
            <a:ext cx="4038600" cy="4343400"/>
          </a:xfrm>
          <a:prstGeom prst="rect">
            <a:avLst/>
          </a:prstGeom>
        </p:spPr>
        <p:txBody>
          <a:bodyPr/>
          <a:lstStyle/>
          <a:p>
            <a:pPr lvl="0"/>
            <a:endParaRPr lang="en-US" noProof="0" dirty="0" smtClean="0"/>
          </a:p>
        </p:txBody>
      </p:sp>
      <p:sp>
        <p:nvSpPr>
          <p:cNvPr id="5" name="Footer Placeholder 4"/>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r>
              <a:rPr lang="en-US" smtClean="0">
                <a:solidFill>
                  <a:srgbClr val="FFFFFF"/>
                </a:solidFill>
              </a:rPr>
              <a:t>‹#›</a:t>
            </a:r>
            <a:endParaRPr lang="en-US" dirty="0">
              <a:solidFill>
                <a:srgbClr val="FFFFFF"/>
              </a:solidFill>
            </a:endParaRPr>
          </a:p>
        </p:txBody>
      </p:sp>
      <p:sp>
        <p:nvSpPr>
          <p:cNvPr id="6" name="Slide Number Placeholder 5"/>
          <p:cNvSpPr>
            <a:spLocks noGrp="1" noChangeArrowheads="1"/>
          </p:cNvSpPr>
          <p:nvPr>
            <p:ph type="sldNum" sz="quarter" idx="11"/>
          </p:nvPr>
        </p:nvSpPr>
        <p:spPr>
          <a:xfrm>
            <a:off x="6553200" y="6248400"/>
            <a:ext cx="2133600" cy="457200"/>
          </a:xfrm>
          <a:prstGeom prst="rect">
            <a:avLst/>
          </a:prstGeom>
        </p:spPr>
        <p:txBody>
          <a:bodyPr/>
          <a:lstStyle>
            <a:lvl1pPr>
              <a:defRPr/>
            </a:lvl1pPr>
          </a:lstStyle>
          <a:p>
            <a:pPr>
              <a:defRPr/>
            </a:pPr>
            <a:fld id="{CAF93747-A163-49C3-B07C-ABA75263F2C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855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image" Target="../media/image6.pn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image" Target="../media/image5.png"/><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theme" Target="../theme/theme5.xml"/><Relationship Id="rId8" Type="http://schemas.openxmlformats.org/officeDocument/2006/relationships/slideLayout" Target="../slideLayouts/slideLayout54.xml"/><Relationship Id="rId3"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8" descr="PPTemplate4"/>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1027" name="Picture 3" descr="PPTemplate1"/>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slow">
    <p:wipe dir="r"/>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cdelogo2"/>
          <p:cNvPicPr>
            <a:picLocks noChangeAspect="1" noChangeArrowheads="1"/>
          </p:cNvPicPr>
          <p:nvPr/>
        </p:nvPicPr>
        <p:blipFill>
          <a:blip r:embed="rId13" cstate="print"/>
          <a:srcRect/>
          <a:stretch>
            <a:fillRect/>
          </a:stretch>
        </p:blipFill>
        <p:spPr bwMode="auto">
          <a:xfrm>
            <a:off x="8229600" y="6210300"/>
            <a:ext cx="739775" cy="279400"/>
          </a:xfrm>
          <a:prstGeom prst="rect">
            <a:avLst/>
          </a:prstGeom>
          <a:noFill/>
          <a:ln w="9525">
            <a:noFill/>
            <a:miter lim="800000"/>
            <a:headEnd/>
            <a:tailEnd/>
          </a:ln>
        </p:spPr>
      </p:pic>
      <p:sp>
        <p:nvSpPr>
          <p:cNvPr id="137225" name="Text Box 9"/>
          <p:cNvSpPr txBox="1">
            <a:spLocks noChangeArrowheads="1"/>
          </p:cNvSpPr>
          <p:nvPr/>
        </p:nvSpPr>
        <p:spPr bwMode="auto">
          <a:xfrm>
            <a:off x="6991350" y="6477000"/>
            <a:ext cx="2076450" cy="228600"/>
          </a:xfrm>
          <a:prstGeom prst="rect">
            <a:avLst/>
          </a:prstGeom>
          <a:noFill/>
          <a:ln w="9525">
            <a:noFill/>
            <a:miter lim="800000"/>
            <a:headEnd/>
            <a:tailEnd/>
          </a:ln>
          <a:effectLst/>
        </p:spPr>
        <p:txBody>
          <a:bodyPr wrap="none">
            <a:spAutoFit/>
          </a:bodyPr>
          <a:lstStyle/>
          <a:p>
            <a:pPr>
              <a:defRPr/>
            </a:pPr>
            <a:r>
              <a:rPr lang="en-US" sz="900" b="1" dirty="0">
                <a:latin typeface="Verdana" charset="0"/>
              </a:rPr>
              <a:t>Colorado Department of Education</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wipe dir="r"/>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8" descr="PPTemplate4"/>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slow">
    <p:wipe dir="r"/>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cdelogo2"/>
          <p:cNvPicPr>
            <a:picLocks noChangeAspect="1" noChangeArrowheads="1"/>
          </p:cNvPicPr>
          <p:nvPr/>
        </p:nvPicPr>
        <p:blipFill>
          <a:blip r:embed="rId13" cstate="print"/>
          <a:srcRect/>
          <a:stretch>
            <a:fillRect/>
          </a:stretch>
        </p:blipFill>
        <p:spPr bwMode="auto">
          <a:xfrm>
            <a:off x="8229600" y="6210300"/>
            <a:ext cx="739775" cy="279400"/>
          </a:xfrm>
          <a:prstGeom prst="rect">
            <a:avLst/>
          </a:prstGeom>
          <a:noFill/>
          <a:ln w="9525">
            <a:noFill/>
            <a:miter lim="800000"/>
            <a:headEnd/>
            <a:tailEnd/>
          </a:ln>
        </p:spPr>
      </p:pic>
      <p:sp>
        <p:nvSpPr>
          <p:cNvPr id="137225" name="Text Box 9"/>
          <p:cNvSpPr txBox="1">
            <a:spLocks noChangeArrowheads="1"/>
          </p:cNvSpPr>
          <p:nvPr/>
        </p:nvSpPr>
        <p:spPr bwMode="auto">
          <a:xfrm>
            <a:off x="6991350" y="6477000"/>
            <a:ext cx="2076450" cy="228600"/>
          </a:xfrm>
          <a:prstGeom prst="rect">
            <a:avLst/>
          </a:prstGeom>
          <a:noFill/>
          <a:ln w="9525">
            <a:noFill/>
            <a:miter lim="800000"/>
            <a:headEnd/>
            <a:tailEnd/>
          </a:ln>
          <a:effectLst/>
        </p:spPr>
        <p:txBody>
          <a:bodyPr wrap="none">
            <a:spAutoFit/>
          </a:bodyPr>
          <a:lstStyle/>
          <a:p>
            <a:pPr>
              <a:defRPr/>
            </a:pPr>
            <a:r>
              <a:rPr lang="en-US" sz="900" b="1" dirty="0">
                <a:latin typeface="Verdana" charset="0"/>
              </a:rPr>
              <a:t>Colorado Department of Education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spd="slow">
    <p:wipe dir="r"/>
  </p:transition>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6"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DE LOGO TEST.png"/>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98" r:id="rId7"/>
    <p:sldLayoutId id="2147483802" r:id="rId8"/>
    <p:sldLayoutId id="2147483801"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97" r:id="rId24"/>
    <p:sldLayoutId id="2147483799" r:id="rId25"/>
    <p:sldLayoutId id="2147483800"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Lst>
  <p:transition spd="slow">
    <p:wipe dir="r"/>
  </p:transition>
  <p:hf hdr="0" dt="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18" descr="PPTemplate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05668"/>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10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105.xml.rels><?xml version="1.0" encoding="UTF-8" standalone="yes"?>
<Relationships xmlns="http://schemas.openxmlformats.org/package/2006/relationships"><Relationship Id="rId3" Type="http://schemas.openxmlformats.org/officeDocument/2006/relationships/hyperlink" Target="http://www.schoolview.org/" TargetMode="External"/><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10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2" Type="http://schemas.openxmlformats.org/officeDocument/2006/relationships/hyperlink" Target="http://www.tellcolorado.org/" TargetMode="External"/><Relationship Id="rId1" Type="http://schemas.openxmlformats.org/officeDocument/2006/relationships/slideLayout" Target="../slideLayouts/slideLayout4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5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5.xml"/><Relationship Id="rId1" Type="http://schemas.openxmlformats.org/officeDocument/2006/relationships/slideLayout" Target="../slideLayouts/slideLayout48.xml"/><Relationship Id="rId4" Type="http://schemas.openxmlformats.org/officeDocument/2006/relationships/image" Target="../media/image4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de.state.co.us/" TargetMode="External"/><Relationship Id="rId1" Type="http://schemas.openxmlformats.org/officeDocument/2006/relationships/slideLayout" Target="../slideLayouts/slideLayout53.xml"/><Relationship Id="rId4" Type="http://schemas.openxmlformats.org/officeDocument/2006/relationships/image" Target="../media/image33.png"/></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81000" y="1295400"/>
            <a:ext cx="83820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200" kern="1200" cap="none" spc="150" baseline="0">
                <a:ln>
                  <a:noFill/>
                </a:ln>
                <a:solidFill>
                  <a:schemeClr val="accent1">
                    <a:lumMod val="50000"/>
                  </a:schemeClr>
                </a:solidFill>
                <a:effectLst/>
                <a:latin typeface="Palatino Linotype"/>
                <a:ea typeface="+mj-ea"/>
                <a:cs typeface="Palatino Linotype"/>
              </a:defRPr>
            </a:lvl1pPr>
          </a:lstStyle>
          <a:p>
            <a:r>
              <a:rPr lang="en-US" sz="4800" b="1" dirty="0"/>
              <a:t>Going Beyond TCAP Data for Improvement Planning</a:t>
            </a:r>
            <a:endParaRPr lang="en-US" sz="4800" dirty="0"/>
          </a:p>
        </p:txBody>
      </p:sp>
      <p:sp>
        <p:nvSpPr>
          <p:cNvPr id="6" name="Subtitle 3"/>
          <p:cNvSpPr txBox="1">
            <a:spLocks/>
          </p:cNvSpPr>
          <p:nvPr/>
        </p:nvSpPr>
        <p:spPr>
          <a:xfrm>
            <a:off x="228600" y="4114800"/>
            <a:ext cx="8686800" cy="14478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110000"/>
              <a:buFont typeface="Wingdings" charset="2"/>
              <a:buNone/>
              <a:defRPr sz="2000" b="1" kern="1200" spc="150" baseline="0">
                <a:solidFill>
                  <a:srgbClr val="45454C"/>
                </a:solidFill>
                <a:latin typeface="+mn-lt"/>
                <a:ea typeface="+mn-ea"/>
                <a:cs typeface="+mn-cs"/>
              </a:defRPr>
            </a:lvl1pPr>
            <a:lvl2pPr marL="457200" indent="0" algn="l" defTabSz="914400" rtl="0" eaLnBrk="1" latinLnBrk="0" hangingPunct="1">
              <a:spcBef>
                <a:spcPct val="20000"/>
              </a:spcBef>
              <a:buClr>
                <a:schemeClr val="accent2"/>
              </a:buClr>
              <a:buSzPct val="110000"/>
              <a:buFont typeface="Wingdings"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SzPct val="110000"/>
              <a:buFont typeface="Wingdings"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SzPct val="110000"/>
              <a:buFont typeface="Wingdings"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SzPct val="110000"/>
              <a:buFont typeface="Wingdings"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endParaRPr lang="en-US" sz="2200" dirty="0" smtClean="0">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867400"/>
            <a:ext cx="3581400" cy="40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651381"/>
            <a:ext cx="1685925" cy="673219"/>
          </a:xfrm>
          <a:prstGeom prst="rect">
            <a:avLst/>
          </a:prstGeom>
        </p:spPr>
      </p:pic>
    </p:spTree>
    <p:extLst>
      <p:ext uri="{BB962C8B-B14F-4D97-AF65-F5344CB8AC3E}">
        <p14:creationId xmlns:p14="http://schemas.microsoft.com/office/powerpoint/2010/main" val="373833269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1800"/>
              </a:spcBef>
            </a:pPr>
            <a:r>
              <a:rPr lang="en-US" dirty="0" smtClean="0"/>
              <a:t>HB08-212 – Colorado’s Achievement Plan for Kids (CAP4K)</a:t>
            </a:r>
          </a:p>
          <a:p>
            <a:r>
              <a:rPr lang="en-US" dirty="0"/>
              <a:t>SB10-191 – Educator Effectiveness Act</a:t>
            </a:r>
          </a:p>
          <a:p>
            <a:r>
              <a:rPr lang="en-US" dirty="0" smtClean="0"/>
              <a:t>HB12-1238 – READ </a:t>
            </a:r>
            <a:r>
              <a:rPr lang="en-US" dirty="0"/>
              <a:t>Act</a:t>
            </a:r>
          </a:p>
          <a:p>
            <a:pPr>
              <a:spcBef>
                <a:spcPts val="1800"/>
              </a:spcBef>
            </a:pPr>
            <a:r>
              <a:rPr lang="en-US" dirty="0" smtClean="0"/>
              <a:t>SB09-163 – Educational Accountability Act</a:t>
            </a:r>
          </a:p>
          <a:p>
            <a:pPr>
              <a:spcBef>
                <a:spcPts val="1800"/>
              </a:spcBef>
            </a:pPr>
            <a:r>
              <a:rPr lang="en-US" dirty="0" smtClean="0"/>
              <a:t>Colorado waiver from certain provisions of the Elementary and Secondary Education Act (2012)</a:t>
            </a: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Colorado’s Changing Legislative Context for K-12 Education</a:t>
            </a:r>
            <a:endParaRPr lang="en-US" dirty="0"/>
          </a:p>
        </p:txBody>
      </p:sp>
      <p:pic>
        <p:nvPicPr>
          <p:cNvPr id="4" name="Picture 4" descr="C:\Documents and Settings\kdyer\Local Settings\Temporary Internet Files\Content.IE5\L85DFDX3\MCj043669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25" y="5257800"/>
            <a:ext cx="2378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494850"/>
      </p:ext>
    </p:extLst>
  </p:cSld>
  <p:clrMapOvr>
    <a:masterClrMapping/>
  </p:clrMapOvr>
  <p:transition spd="slow">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5276164"/>
            <a:ext cx="5181600" cy="667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Session Plan</a:t>
            </a:r>
            <a:endParaRPr lang="en-US" dirty="0"/>
          </a:p>
        </p:txBody>
      </p:sp>
      <p:sp>
        <p:nvSpPr>
          <p:cNvPr id="3" name="TextBox 2"/>
          <p:cNvSpPr txBox="1"/>
          <p:nvPr/>
        </p:nvSpPr>
        <p:spPr>
          <a:xfrm>
            <a:off x="1905000" y="121920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Assessment/Data and Education Reform</a:t>
            </a:r>
            <a:endParaRPr lang="en-US" sz="2000" dirty="0">
              <a:solidFill>
                <a:schemeClr val="bg1"/>
              </a:solidFill>
              <a:latin typeface="Verdana" charset="0"/>
            </a:endParaRPr>
          </a:p>
        </p:txBody>
      </p:sp>
      <p:sp>
        <p:nvSpPr>
          <p:cNvPr id="11" name="TextBox 10"/>
          <p:cNvSpPr txBox="1"/>
          <p:nvPr/>
        </p:nvSpPr>
        <p:spPr>
          <a:xfrm>
            <a:off x="1905000" y="220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English Language Learning</a:t>
            </a:r>
            <a:endParaRPr lang="en-US" sz="2000" dirty="0">
              <a:solidFill>
                <a:schemeClr val="bg1"/>
              </a:solidFill>
              <a:latin typeface="Verdana" charset="0"/>
            </a:endParaRPr>
          </a:p>
        </p:txBody>
      </p:sp>
      <p:sp>
        <p:nvSpPr>
          <p:cNvPr id="12" name="TextBox 11"/>
          <p:cNvSpPr txBox="1"/>
          <p:nvPr/>
        </p:nvSpPr>
        <p:spPr>
          <a:xfrm>
            <a:off x="1914099" y="47244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Early Literacy and School Readiness</a:t>
            </a:r>
            <a:endParaRPr lang="en-US" sz="2000" dirty="0">
              <a:solidFill>
                <a:schemeClr val="bg1"/>
              </a:solidFill>
              <a:latin typeface="Verdana" charset="0"/>
            </a:endParaRPr>
          </a:p>
        </p:txBody>
      </p:sp>
      <p:sp>
        <p:nvSpPr>
          <p:cNvPr id="14" name="TextBox 13"/>
          <p:cNvSpPr txBox="1"/>
          <p:nvPr/>
        </p:nvSpPr>
        <p:spPr>
          <a:xfrm>
            <a:off x="1905000" y="28414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Commonly Used Interim Assessments</a:t>
            </a:r>
            <a:endParaRPr lang="en-US" sz="2000" dirty="0">
              <a:solidFill>
                <a:schemeClr val="bg1"/>
              </a:solidFill>
              <a:latin typeface="Verdana" charset="0"/>
            </a:endParaRPr>
          </a:p>
        </p:txBody>
      </p:sp>
      <p:sp>
        <p:nvSpPr>
          <p:cNvPr id="15" name="TextBox 14"/>
          <p:cNvSpPr txBox="1"/>
          <p:nvPr/>
        </p:nvSpPr>
        <p:spPr>
          <a:xfrm>
            <a:off x="1905000" y="601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Survey Results</a:t>
            </a:r>
            <a:endParaRPr lang="en-US" sz="2000" dirty="0">
              <a:solidFill>
                <a:schemeClr val="bg1"/>
              </a:solidFill>
              <a:latin typeface="Verdana" charset="0"/>
            </a:endParaRPr>
          </a:p>
        </p:txBody>
      </p:sp>
      <p:cxnSp>
        <p:nvCxnSpPr>
          <p:cNvPr id="18" name="Straight Arrow Connector 17"/>
          <p:cNvCxnSpPr/>
          <p:nvPr/>
        </p:nvCxnSpPr>
        <p:spPr>
          <a:xfrm>
            <a:off x="4343400" y="19417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2499" y="352728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58279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539109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Equitable Distribution of Teachers</a:t>
            </a:r>
            <a:endParaRPr lang="en-US" sz="2000" dirty="0">
              <a:solidFill>
                <a:schemeClr val="bg1"/>
              </a:solidFill>
              <a:latin typeface="Verdana" charset="0"/>
            </a:endParaRPr>
          </a:p>
        </p:txBody>
      </p:sp>
      <p:cxnSp>
        <p:nvCxnSpPr>
          <p:cNvPr id="23" name="Straight Arrow Connector 22"/>
          <p:cNvCxnSpPr/>
          <p:nvPr/>
        </p:nvCxnSpPr>
        <p:spPr>
          <a:xfrm>
            <a:off x="4329752" y="4463772"/>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43400" y="25908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51421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7558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Postsecondary and Workforce Readiness</a:t>
            </a:r>
            <a:endParaRPr lang="en-US" sz="2000" dirty="0">
              <a:solidFill>
                <a:schemeClr val="bg1"/>
              </a:solidFill>
              <a:latin typeface="Verdana" charset="0"/>
            </a:endParaRPr>
          </a:p>
        </p:txBody>
      </p:sp>
    </p:spTree>
    <p:extLst>
      <p:ext uri="{BB962C8B-B14F-4D97-AF65-F5344CB8AC3E}">
        <p14:creationId xmlns:p14="http://schemas.microsoft.com/office/powerpoint/2010/main" val="3753107328"/>
      </p:ext>
    </p:extLst>
  </p:cSld>
  <p:clrMapOvr>
    <a:masterClrMapping/>
  </p:clrMapOvr>
  <p:transition spd="slow">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CDE’s History on Equitable Distribution of Teachers Analysis</a:t>
            </a:r>
            <a:endParaRPr lang="en-US" dirty="0"/>
          </a:p>
        </p:txBody>
      </p:sp>
      <p:pic>
        <p:nvPicPr>
          <p:cNvPr id="1026" name="Picture 2"/>
          <p:cNvPicPr>
            <a:picLocks noGrp="1" noChangeAspect="1" noChangeArrowheads="1"/>
          </p:cNvPicPr>
          <p:nvPr>
            <p:ph sz="half" idx="4294967295"/>
          </p:nvPr>
        </p:nvPicPr>
        <p:blipFill>
          <a:blip r:embed="rId3" cstate="print"/>
          <a:stretch>
            <a:fillRect/>
          </a:stretch>
        </p:blipFill>
        <p:spPr bwMode="auto">
          <a:xfrm>
            <a:off x="5062538" y="1646238"/>
            <a:ext cx="3319462" cy="4525962"/>
          </a:xfrm>
          <a:prstGeom prst="rect">
            <a:avLst/>
          </a:prstGeom>
          <a:noFill/>
          <a:ln w="9525">
            <a:solidFill>
              <a:schemeClr val="tx1"/>
            </a:solidFill>
            <a:miter lim="800000"/>
            <a:headEnd/>
            <a:tailEnd/>
          </a:ln>
          <a:effectLst/>
        </p:spPr>
      </p:pic>
      <p:sp>
        <p:nvSpPr>
          <p:cNvPr id="7" name="Content Placeholder 6"/>
          <p:cNvSpPr>
            <a:spLocks noGrp="1"/>
          </p:cNvSpPr>
          <p:nvPr>
            <p:ph sz="half" idx="4294967295"/>
          </p:nvPr>
        </p:nvSpPr>
        <p:spPr>
          <a:xfrm>
            <a:off x="0" y="1600200"/>
            <a:ext cx="4343400" cy="4525963"/>
          </a:xfrm>
        </p:spPr>
        <p:txBody>
          <a:bodyPr/>
          <a:lstStyle/>
          <a:p>
            <a:r>
              <a:rPr lang="en-US" sz="2200" dirty="0" smtClean="0"/>
              <a:t>All districts expected to update Equitable Distribution of Teachers analysis through their UIP.</a:t>
            </a:r>
          </a:p>
          <a:p>
            <a:pPr marL="1828800" lvl="1" indent="-449263">
              <a:buNone/>
            </a:pPr>
            <a:r>
              <a:rPr lang="en-US" sz="1800" dirty="0" smtClean="0"/>
              <a:t/>
            </a:r>
            <a:br>
              <a:rPr lang="en-US" sz="1800" dirty="0" smtClean="0"/>
            </a:br>
            <a:endParaRPr lang="en-US" sz="800" dirty="0" smtClean="0"/>
          </a:p>
          <a:p>
            <a:r>
              <a:rPr lang="en-US" sz="2200" dirty="0" smtClean="0"/>
              <a:t>CDE would prepare reports for districts with higher gaps.</a:t>
            </a:r>
            <a:endParaRPr lang="en-US" sz="1200" dirty="0" smtClean="0"/>
          </a:p>
          <a:p>
            <a:pPr marL="1379538" lvl="1" indent="0">
              <a:buNone/>
            </a:pPr>
            <a:r>
              <a:rPr lang="en-US" sz="2200" dirty="0" smtClean="0">
                <a:cs typeface="+mn-cs"/>
              </a:rPr>
              <a:t>All required data is now available on SchoolView.org.</a:t>
            </a:r>
          </a:p>
        </p:txBody>
      </p:sp>
      <p:sp>
        <p:nvSpPr>
          <p:cNvPr id="8" name="Rectangle 7"/>
          <p:cNvSpPr/>
          <p:nvPr/>
        </p:nvSpPr>
        <p:spPr>
          <a:xfrm>
            <a:off x="6172200" y="20574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59030313"/>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04800"/>
            <a:ext cx="8458200" cy="962025"/>
          </a:xfrm>
        </p:spPr>
        <p:txBody>
          <a:bodyPr/>
          <a:lstStyle/>
          <a:p>
            <a:r>
              <a:rPr lang="en-US" dirty="0" smtClean="0"/>
              <a:t>ESEA Definition of Equitable Distribution of Teachers</a:t>
            </a:r>
            <a:endParaRPr lang="en-US" dirty="0"/>
          </a:p>
        </p:txBody>
      </p:sp>
      <p:sp>
        <p:nvSpPr>
          <p:cNvPr id="15" name="TextBox 14"/>
          <p:cNvSpPr txBox="1"/>
          <p:nvPr/>
        </p:nvSpPr>
        <p:spPr>
          <a:xfrm>
            <a:off x="1066800" y="2209800"/>
            <a:ext cx="7467600" cy="2246769"/>
          </a:xfrm>
          <a:prstGeom prst="rect">
            <a:avLst/>
          </a:prstGeom>
          <a:noFill/>
        </p:spPr>
        <p:txBody>
          <a:bodyPr wrap="square" rtlCol="0">
            <a:spAutoFit/>
          </a:bodyPr>
          <a:lstStyle/>
          <a:p>
            <a:pPr fontAlgn="base">
              <a:spcBef>
                <a:spcPct val="0"/>
              </a:spcBef>
              <a:spcAft>
                <a:spcPct val="0"/>
              </a:spcAft>
            </a:pPr>
            <a:r>
              <a:rPr lang="en-US" sz="2800" i="1" dirty="0">
                <a:solidFill>
                  <a:srgbClr val="000000"/>
                </a:solidFill>
                <a:latin typeface="Arial Narrow" pitchFamily="34" charset="0"/>
                <a:ea typeface="ＭＳ Ｐゴシック" charset="-128"/>
              </a:rPr>
              <a:t>ESEA requires that LEAs “ensure…that low -income  students and minority students are not taught at higher rates than other students by unqualified, out-of-field, or inexperienced teacher.”  </a:t>
            </a:r>
            <a:br>
              <a:rPr lang="en-US" sz="2800" i="1" dirty="0">
                <a:solidFill>
                  <a:srgbClr val="000000"/>
                </a:solidFill>
                <a:latin typeface="Arial Narrow" pitchFamily="34" charset="0"/>
                <a:ea typeface="ＭＳ Ｐゴシック" charset="-128"/>
              </a:rPr>
            </a:br>
            <a:r>
              <a:rPr lang="en-US" sz="2800" i="1" dirty="0">
                <a:solidFill>
                  <a:srgbClr val="000000"/>
                </a:solidFill>
                <a:latin typeface="Arial Narrow" pitchFamily="34" charset="0"/>
                <a:ea typeface="ＭＳ Ｐゴシック" charset="-128"/>
              </a:rPr>
              <a:t>(NCLB, Sec 1112(c)(1)(L))</a:t>
            </a:r>
          </a:p>
        </p:txBody>
      </p:sp>
    </p:spTree>
    <p:extLst>
      <p:ext uri="{BB962C8B-B14F-4D97-AF65-F5344CB8AC3E}">
        <p14:creationId xmlns:p14="http://schemas.microsoft.com/office/powerpoint/2010/main" val="301010277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15772" y="304800"/>
            <a:ext cx="8229600" cy="731838"/>
          </a:xfrm>
        </p:spPr>
        <p:txBody>
          <a:bodyPr anchor="t"/>
          <a:lstStyle/>
          <a:p>
            <a:pPr eaLnBrk="1" hangingPunct="1">
              <a:defRPr/>
            </a:pPr>
            <a:r>
              <a:rPr lang="en-US" sz="4000" dirty="0" smtClean="0"/>
              <a:t>Using EDT data for UIP: Root Cause Analysis</a:t>
            </a:r>
          </a:p>
        </p:txBody>
      </p:sp>
      <p:sp>
        <p:nvSpPr>
          <p:cNvPr id="65539" name="Rectangle 3"/>
          <p:cNvSpPr>
            <a:spLocks noGrp="1" noChangeArrowheads="1"/>
          </p:cNvSpPr>
          <p:nvPr>
            <p:ph idx="1"/>
          </p:nvPr>
        </p:nvSpPr>
        <p:spPr bwMode="auto">
          <a:xfrm>
            <a:off x="381000" y="1676400"/>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b="0" dirty="0" smtClean="0"/>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b="0" dirty="0" smtClean="0"/>
              <a:t>Consider other types of data </a:t>
            </a:r>
          </a:p>
          <a:p>
            <a:pPr marL="571500" indent="-571500" eaLnBrk="1" hangingPunct="1">
              <a:lnSpc>
                <a:spcPct val="90000"/>
              </a:lnSpc>
              <a:spcBef>
                <a:spcPts val="1800"/>
              </a:spcBef>
              <a:buFont typeface="Wingdings" pitchFamily="2" charset="2"/>
              <a:buAutoNum type="arabicPeriod"/>
            </a:pPr>
            <a:r>
              <a:rPr lang="en-US" altLang="en-US" sz="2400" b="0" dirty="0" smtClean="0"/>
              <a:t>Generate explanations (brainstorm).</a:t>
            </a:r>
          </a:p>
          <a:p>
            <a:pPr marL="571500" indent="-571500" eaLnBrk="1" hangingPunct="1">
              <a:lnSpc>
                <a:spcPct val="90000"/>
              </a:lnSpc>
              <a:spcBef>
                <a:spcPts val="1800"/>
              </a:spcBef>
              <a:buFont typeface="Wingdings" pitchFamily="2" charset="2"/>
              <a:buAutoNum type="arabicPeriod"/>
            </a:pPr>
            <a:r>
              <a:rPr lang="en-US" altLang="en-US" sz="2400" b="0" dirty="0" smtClean="0"/>
              <a:t>Categorize/ classify explanations.</a:t>
            </a:r>
          </a:p>
          <a:p>
            <a:pPr marL="571500" indent="-571500" eaLnBrk="1" hangingPunct="1">
              <a:lnSpc>
                <a:spcPct val="90000"/>
              </a:lnSpc>
              <a:spcBef>
                <a:spcPts val="1800"/>
              </a:spcBef>
              <a:buFont typeface="Wingdings" pitchFamily="2" charset="2"/>
              <a:buAutoNum type="arabicPeriod"/>
            </a:pPr>
            <a:r>
              <a:rPr lang="en-US" altLang="en-US" sz="2400" b="0" dirty="0" smtClean="0"/>
              <a:t>Narrow (eliminate explanations over which you have no control) and prioritize.</a:t>
            </a:r>
          </a:p>
          <a:p>
            <a:pPr marL="571500" indent="-571500" eaLnBrk="1" hangingPunct="1">
              <a:lnSpc>
                <a:spcPct val="90000"/>
              </a:lnSpc>
              <a:spcBef>
                <a:spcPts val="1800"/>
              </a:spcBef>
              <a:buFont typeface="Wingdings" pitchFamily="2" charset="2"/>
              <a:buAutoNum type="arabicPeriod"/>
            </a:pPr>
            <a:r>
              <a:rPr lang="en-US" altLang="en-US" sz="2400" b="0" dirty="0" smtClean="0"/>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t>Validate with other data</a:t>
            </a:r>
          </a:p>
        </p:txBody>
      </p:sp>
      <p:pic>
        <p:nvPicPr>
          <p:cNvPr id="46084"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876800"/>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153400" y="1828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rPr>
                <a:t>Iterative</a:t>
              </a:r>
            </a:p>
          </p:txBody>
        </p:sp>
      </p:grpSp>
      <p:grpSp>
        <p:nvGrpSpPr>
          <p:cNvPr id="4" name="Group 3"/>
          <p:cNvGrpSpPr/>
          <p:nvPr/>
        </p:nvGrpSpPr>
        <p:grpSpPr>
          <a:xfrm>
            <a:off x="304800" y="2438400"/>
            <a:ext cx="7543800" cy="3733800"/>
            <a:chOff x="304800" y="2438400"/>
            <a:chExt cx="7543800" cy="3733800"/>
          </a:xfrm>
        </p:grpSpPr>
        <p:sp>
          <p:nvSpPr>
            <p:cNvPr id="3" name="Rounded Rectangle 2"/>
            <p:cNvSpPr/>
            <p:nvPr/>
          </p:nvSpPr>
          <p:spPr>
            <a:xfrm>
              <a:off x="304800" y="2438400"/>
              <a:ext cx="75438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5562600"/>
              <a:ext cx="55626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01625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65539">
                                            <p:txEl>
                                              <p:pRg st="1" end="1"/>
                                            </p:txEl>
                                          </p:spTgt>
                                        </p:tgtEl>
                                        <p:attrNameLst>
                                          <p:attrName>style.color</p:attrName>
                                        </p:attrNameLst>
                                      </p:cBhvr>
                                      <p:to>
                                        <a:schemeClr val="accent1"/>
                                      </p:to>
                                    </p:animClr>
                                  </p:childTnLst>
                                </p:cTn>
                              </p:par>
                              <p:par>
                                <p:cTn id="7" presetID="3" presetClass="emph" presetSubtype="2" fill="hold" nodeType="withEffect">
                                  <p:stCondLst>
                                    <p:cond delay="0"/>
                                  </p:stCondLst>
                                  <p:childTnLst>
                                    <p:animClr clrSpc="rgb" dir="cw">
                                      <p:cBhvr override="childStyle">
                                        <p:cTn id="8" dur="500" fill="hold"/>
                                        <p:tgtEl>
                                          <p:spTgt spid="65539">
                                            <p:txEl>
                                              <p:pRg st="2" end="2"/>
                                            </p:txEl>
                                          </p:spTgt>
                                        </p:tgtEl>
                                        <p:attrNameLst>
                                          <p:attrName>style.color</p:attrName>
                                        </p:attrNameLst>
                                      </p:cBhvr>
                                      <p:to>
                                        <a:schemeClr val="accent1"/>
                                      </p:to>
                                    </p:animClr>
                                  </p:childTnLst>
                                </p:cTn>
                              </p:par>
                              <p:par>
                                <p:cTn id="9" presetID="3" presetClass="emph" presetSubtype="2" fill="hold" nodeType="withEffect">
                                  <p:stCondLst>
                                    <p:cond delay="0"/>
                                  </p:stCondLst>
                                  <p:childTnLst>
                                    <p:animClr clrSpc="rgb" dir="cw">
                                      <p:cBhvr override="childStyle">
                                        <p:cTn id="10" dur="500" fill="hold"/>
                                        <p:tgtEl>
                                          <p:spTgt spid="65539">
                                            <p:txEl>
                                              <p:pRg st="3" end="3"/>
                                            </p:txEl>
                                          </p:spTgt>
                                        </p:tgtEl>
                                        <p:attrNameLst>
                                          <p:attrName>style.color</p:attrName>
                                        </p:attrNameLst>
                                      </p:cBhvr>
                                      <p:to>
                                        <a:schemeClr val="accent1"/>
                                      </p:to>
                                    </p:animClr>
                                  </p:childTnLst>
                                </p:cTn>
                              </p:par>
                              <p:par>
                                <p:cTn id="11" presetID="3" presetClass="emph" presetSubtype="2" fill="hold" nodeType="withEffect">
                                  <p:stCondLst>
                                    <p:cond delay="0"/>
                                  </p:stCondLst>
                                  <p:childTnLst>
                                    <p:animClr clrSpc="rgb" dir="cw">
                                      <p:cBhvr override="childStyle">
                                        <p:cTn id="12" dur="500" fill="hold"/>
                                        <p:tgtEl>
                                          <p:spTgt spid="65539">
                                            <p:txEl>
                                              <p:pRg st="4" end="4"/>
                                            </p:txEl>
                                          </p:spTgt>
                                        </p:tgtEl>
                                        <p:attrNameLst>
                                          <p:attrName>style.color</p:attrName>
                                        </p:attrNameLst>
                                      </p:cBhvr>
                                      <p:to>
                                        <a:schemeClr val="accent1"/>
                                      </p:to>
                                    </p:animClr>
                                  </p:childTnLst>
                                </p:cTn>
                              </p:par>
                              <p:par>
                                <p:cTn id="13" presetID="3" presetClass="emph" presetSubtype="2" fill="hold" nodeType="withEffect">
                                  <p:stCondLst>
                                    <p:cond delay="0"/>
                                  </p:stCondLst>
                                  <p:childTnLst>
                                    <p:animClr clrSpc="rgb" dir="cw">
                                      <p:cBhvr override="childStyle">
                                        <p:cTn id="14" dur="500" fill="hold"/>
                                        <p:tgtEl>
                                          <p:spTgt spid="65539">
                                            <p:txEl>
                                              <p:pRg st="5" end="5"/>
                                            </p:txEl>
                                          </p:spTgt>
                                        </p:tgtEl>
                                        <p:attrNameLst>
                                          <p:attrName>style.color</p:attrName>
                                        </p:attrNameLst>
                                      </p:cBhvr>
                                      <p:to>
                                        <a:schemeClr val="accent1"/>
                                      </p:to>
                                    </p:animClr>
                                  </p:childTnLst>
                                </p:cTn>
                              </p:par>
                              <p:par>
                                <p:cTn id="15" presetID="3" presetClass="emph" presetSubtype="2" fill="hold" nodeType="withEffect">
                                  <p:stCondLst>
                                    <p:cond delay="0"/>
                                  </p:stCondLst>
                                  <p:childTnLst>
                                    <p:animClr clrSpc="rgb" dir="cw">
                                      <p:cBhvr override="childStyle">
                                        <p:cTn id="16" dur="500" fill="hold"/>
                                        <p:tgtEl>
                                          <p:spTgt spid="65539">
                                            <p:txEl>
                                              <p:pRg st="6" end="6"/>
                                            </p:txEl>
                                          </p:spTgt>
                                        </p:tgtEl>
                                        <p:attrNameLst>
                                          <p:attrName>style.color</p:attrName>
                                        </p:attrNameLst>
                                      </p:cBhvr>
                                      <p:to>
                                        <a:schemeClr val="accent1"/>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22" y="485775"/>
            <a:ext cx="8831978" cy="733425"/>
          </a:xfrm>
        </p:spPr>
        <p:txBody>
          <a:bodyPr/>
          <a:lstStyle/>
          <a:p>
            <a:r>
              <a:rPr lang="en-US" dirty="0"/>
              <a:t>Colorado’s Approach to EDT</a:t>
            </a:r>
          </a:p>
        </p:txBody>
      </p:sp>
      <p:sp>
        <p:nvSpPr>
          <p:cNvPr id="83" name="TextBox 82"/>
          <p:cNvSpPr txBox="1"/>
          <p:nvPr/>
        </p:nvSpPr>
        <p:spPr>
          <a:xfrm>
            <a:off x="-304800" y="4724400"/>
            <a:ext cx="3657600" cy="1323439"/>
          </a:xfrm>
          <a:prstGeom prst="rect">
            <a:avLst/>
          </a:prstGeom>
          <a:noFill/>
        </p:spPr>
        <p:txBody>
          <a:bodyPr wrap="square" rtlCol="0">
            <a:spAutoFit/>
          </a:bodyPr>
          <a:lstStyle/>
          <a:p>
            <a:pPr fontAlgn="base">
              <a:spcBef>
                <a:spcPct val="0"/>
              </a:spcBef>
              <a:spcAft>
                <a:spcPct val="0"/>
              </a:spcAft>
            </a:pPr>
            <a:endParaRPr lang="en-US" sz="1600" dirty="0">
              <a:solidFill>
                <a:srgbClr val="000000"/>
              </a:solidFill>
              <a:latin typeface="Book Antiqua"/>
              <a:ea typeface="ＭＳ Ｐゴシック" pitchFamily="-110" charset="-128"/>
            </a:endParaRPr>
          </a:p>
          <a:p>
            <a:pPr fontAlgn="base">
              <a:spcBef>
                <a:spcPct val="0"/>
              </a:spcBef>
              <a:spcAft>
                <a:spcPct val="0"/>
              </a:spcAft>
            </a:pPr>
            <a:endParaRPr lang="en-US" sz="1600" dirty="0">
              <a:solidFill>
                <a:srgbClr val="000000"/>
              </a:solidFill>
              <a:latin typeface="Book Antiqua"/>
              <a:ea typeface="ＭＳ Ｐゴシック" charset="-128"/>
            </a:endParaRPr>
          </a:p>
          <a:p>
            <a:pPr fontAlgn="base">
              <a:spcBef>
                <a:spcPct val="0"/>
              </a:spcBef>
              <a:spcAft>
                <a:spcPct val="0"/>
              </a:spcAft>
            </a:pPr>
            <a:endParaRPr lang="en-US" sz="1600" dirty="0">
              <a:solidFill>
                <a:srgbClr val="000000"/>
              </a:solidFill>
              <a:latin typeface="Book Antiqua"/>
              <a:ea typeface="ＭＳ Ｐゴシック" charset="-128"/>
            </a:endParaRPr>
          </a:p>
          <a:p>
            <a:pPr fontAlgn="base">
              <a:spcBef>
                <a:spcPct val="0"/>
              </a:spcBef>
              <a:spcAft>
                <a:spcPct val="0"/>
              </a:spcAft>
            </a:pPr>
            <a:endParaRPr lang="en-US" sz="1600" dirty="0">
              <a:solidFill>
                <a:srgbClr val="000000"/>
              </a:solidFill>
              <a:latin typeface="Book Antiqua"/>
              <a:ea typeface="ＭＳ Ｐゴシック" charset="-128"/>
            </a:endParaRPr>
          </a:p>
          <a:p>
            <a:pPr fontAlgn="base">
              <a:spcBef>
                <a:spcPct val="0"/>
              </a:spcBef>
              <a:spcAft>
                <a:spcPct val="0"/>
              </a:spcAft>
            </a:pPr>
            <a:endParaRPr lang="en-US" sz="1600" dirty="0">
              <a:solidFill>
                <a:srgbClr val="000000"/>
              </a:solidFill>
              <a:latin typeface="Book Antiqua"/>
              <a:ea typeface="ＭＳ Ｐゴシック" pitchFamily="-110"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1295632014"/>
              </p:ext>
            </p:extLst>
          </p:nvPr>
        </p:nvGraphicFramePr>
        <p:xfrm>
          <a:off x="533400" y="1874520"/>
          <a:ext cx="8077200" cy="3688080"/>
        </p:xfrm>
        <a:graphic>
          <a:graphicData uri="http://schemas.openxmlformats.org/drawingml/2006/table">
            <a:tbl>
              <a:tblPr firstRow="1" bandRow="1">
                <a:tableStyleId>{5C22544A-7EE6-4342-B048-85BDC9FD1C3A}</a:tableStyleId>
              </a:tblPr>
              <a:tblGrid>
                <a:gridCol w="4152900"/>
                <a:gridCol w="3924300"/>
              </a:tblGrid>
              <a:tr h="4258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Arial Narrow" pitchFamily="34" charset="0"/>
                          <a:ea typeface="ＭＳ Ｐゴシック" pitchFamily="-110" charset="-128"/>
                        </a:rPr>
                        <a:t>Limitations</a:t>
                      </a:r>
                    </a:p>
                  </a:txBody>
                  <a:tcPr/>
                </a:tc>
                <a:tc>
                  <a:txBody>
                    <a:bodyPr/>
                    <a:lstStyle/>
                    <a:p>
                      <a:pPr algn="ctr"/>
                      <a:r>
                        <a:rPr lang="en-US" sz="2400" dirty="0" smtClean="0">
                          <a:latin typeface="Arial Narrow" pitchFamily="34" charset="0"/>
                        </a:rPr>
                        <a:t>Colorado’s Enhancements</a:t>
                      </a:r>
                      <a:endParaRPr lang="en-US" sz="2400" dirty="0">
                        <a:latin typeface="Arial Narrow" pitchFamily="34" charset="0"/>
                      </a:endParaRPr>
                    </a:p>
                  </a:txBody>
                  <a:tcPr/>
                </a:tc>
              </a:tr>
              <a:tr h="425873">
                <a:tc>
                  <a:txBody>
                    <a:bodyPr/>
                    <a:lstStyle/>
                    <a:p>
                      <a:pPr marL="284163" marR="0" indent="-284163"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solidFill>
                            <a:srgbClr val="000000"/>
                          </a:solidFill>
                          <a:latin typeface="Arial Narrow" pitchFamily="34" charset="0"/>
                          <a:ea typeface="ＭＳ Ｐゴシック" pitchFamily="-110" charset="-128"/>
                        </a:rPr>
                        <a:t>Required Metrics</a:t>
                      </a:r>
                    </a:p>
                    <a:p>
                      <a:pPr marL="465138" marR="0" indent="-239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rgbClr val="000000"/>
                          </a:solidFill>
                          <a:latin typeface="Arial Narrow" pitchFamily="34" charset="0"/>
                          <a:ea typeface="ＭＳ Ｐゴシック" pitchFamily="-110" charset="-128"/>
                        </a:rPr>
                        <a:t>Highly qualified requirements largely attained (no real gaps)</a:t>
                      </a:r>
                    </a:p>
                    <a:p>
                      <a:pPr marL="465138" marR="0" indent="-239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rgbClr val="000000"/>
                          </a:solidFill>
                          <a:latin typeface="Arial Narrow" pitchFamily="34" charset="0"/>
                          <a:ea typeface="ＭＳ Ｐゴシック" pitchFamily="-110" charset="-128"/>
                        </a:rPr>
                        <a:t>Biased against novice teachers</a:t>
                      </a:r>
                    </a:p>
                    <a:p>
                      <a:pPr marL="465138" marR="0" indent="-239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rgbClr val="000000"/>
                          </a:solidFill>
                          <a:latin typeface="Arial Narrow" pitchFamily="34" charset="0"/>
                          <a:ea typeface="ＭＳ Ｐゴシック" pitchFamily="-110" charset="-128"/>
                        </a:rPr>
                        <a:t>Performance neutral</a:t>
                      </a:r>
                    </a:p>
                  </a:txBody>
                  <a:tcPr/>
                </a:tc>
                <a:tc>
                  <a:txBody>
                    <a:bodyPr/>
                    <a:lstStyle/>
                    <a:p>
                      <a:pPr marL="284163" marR="0" indent="-28416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dirty="0" smtClean="0">
                        <a:solidFill>
                          <a:srgbClr val="000000"/>
                        </a:solidFill>
                        <a:latin typeface="Arial Narrow" pitchFamily="34" charset="0"/>
                        <a:ea typeface="ＭＳ Ｐゴシック" pitchFamily="-110" charset="-128"/>
                      </a:endParaRPr>
                    </a:p>
                    <a:p>
                      <a:pPr marL="284163" marR="0" indent="-2841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rgbClr val="000000"/>
                          </a:solidFill>
                          <a:latin typeface="Arial Narrow" pitchFamily="34" charset="0"/>
                          <a:ea typeface="ＭＳ Ｐゴシック" pitchFamily="-110" charset="-128"/>
                        </a:rPr>
                        <a:t>Add SPF overall growth rating for performance measure</a:t>
                      </a:r>
                    </a:p>
                  </a:txBody>
                  <a:tcPr/>
                </a:tc>
              </a:tr>
              <a:tr h="425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latin typeface="Arial Narrow" pitchFamily="34" charset="0"/>
                          <a:ea typeface="ＭＳ Ｐゴシック" pitchFamily="-110" charset="-128"/>
                        </a:rPr>
                        <a:t>Ease of Analysis</a:t>
                      </a:r>
                    </a:p>
                    <a:p>
                      <a:pPr marL="465138" marR="0" indent="-239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rgbClr val="000000"/>
                          </a:solidFill>
                          <a:latin typeface="Arial Narrow" pitchFamily="34" charset="0"/>
                          <a:ea typeface="ＭＳ Ｐゴシック" pitchFamily="-110" charset="-128"/>
                        </a:rPr>
                        <a:t>Many variables to consider at once</a:t>
                      </a:r>
                      <a:r>
                        <a:rPr lang="en-US" sz="2000" baseline="0" dirty="0" smtClean="0">
                          <a:solidFill>
                            <a:srgbClr val="000000"/>
                          </a:solidFill>
                          <a:latin typeface="Arial Narrow" pitchFamily="34" charset="0"/>
                          <a:ea typeface="ＭＳ Ｐゴシック" pitchFamily="-110" charset="-128"/>
                        </a:rPr>
                        <a:t>.  It is confusing.</a:t>
                      </a:r>
                    </a:p>
                    <a:p>
                      <a:pPr marL="465138" marR="0" indent="-239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solidFill>
                            <a:srgbClr val="000000"/>
                          </a:solidFill>
                          <a:latin typeface="Arial Narrow" pitchFamily="34" charset="0"/>
                          <a:ea typeface="ＭＳ Ｐゴシック" pitchFamily="-110" charset="-128"/>
                        </a:rPr>
                        <a:t>Isolated analysis leads to little action.</a:t>
                      </a:r>
                      <a:endParaRPr lang="en-US" sz="2000" dirty="0" smtClean="0">
                        <a:solidFill>
                          <a:srgbClr val="000000"/>
                        </a:solidFill>
                        <a:latin typeface="Arial Narrow" pitchFamily="34" charset="0"/>
                        <a:ea typeface="ＭＳ Ｐゴシック" pitchFamily="-110" charset="-128"/>
                      </a:endParaRPr>
                    </a:p>
                  </a:txBody>
                  <a:tcPr/>
                </a:tc>
                <a:tc>
                  <a:txBody>
                    <a:bodyPr/>
                    <a:lstStyle/>
                    <a:p>
                      <a:endParaRPr lang="en-US" sz="2000" dirty="0" smtClean="0">
                        <a:latin typeface="Arial Narrow" pitchFamily="34" charset="0"/>
                      </a:endParaRPr>
                    </a:p>
                    <a:p>
                      <a:pPr marL="284163" indent="-284163">
                        <a:buFont typeface="Arial" pitchFamily="34" charset="0"/>
                        <a:buChar char="•"/>
                      </a:pPr>
                      <a:r>
                        <a:rPr lang="en-US" sz="2000" dirty="0" smtClean="0">
                          <a:latin typeface="Arial Narrow" pitchFamily="34" charset="0"/>
                        </a:rPr>
                        <a:t>Interactive</a:t>
                      </a:r>
                      <a:r>
                        <a:rPr lang="en-US" sz="2000" baseline="0" dirty="0" smtClean="0">
                          <a:latin typeface="Arial Narrow" pitchFamily="34" charset="0"/>
                        </a:rPr>
                        <a:t> quadrant display in </a:t>
                      </a:r>
                      <a:r>
                        <a:rPr lang="en-US" sz="2000" baseline="0" dirty="0" err="1" smtClean="0">
                          <a:latin typeface="Arial Narrow" pitchFamily="34" charset="0"/>
                        </a:rPr>
                        <a:t>SchoolView</a:t>
                      </a:r>
                      <a:r>
                        <a:rPr lang="en-US" sz="2000" baseline="0" dirty="0" smtClean="0">
                          <a:latin typeface="Arial Narrow" pitchFamily="34" charset="0"/>
                        </a:rPr>
                        <a:t>.</a:t>
                      </a:r>
                    </a:p>
                    <a:p>
                      <a:pPr marL="284163" indent="-284163">
                        <a:buFont typeface="Arial" pitchFamily="34" charset="0"/>
                        <a:buChar char="•"/>
                      </a:pPr>
                      <a:r>
                        <a:rPr lang="en-US" sz="2000" baseline="0" dirty="0" smtClean="0">
                          <a:latin typeface="Arial Narrow" pitchFamily="34" charset="0"/>
                        </a:rPr>
                        <a:t>Inclusion in UIP to provide relevance with improvement planning.</a:t>
                      </a:r>
                    </a:p>
                  </a:txBody>
                  <a:tcPr/>
                </a:tc>
              </a:tr>
            </a:tbl>
          </a:graphicData>
        </a:graphic>
      </p:graphicFrame>
    </p:spTree>
    <p:extLst>
      <p:ext uri="{BB962C8B-B14F-4D97-AF65-F5344CB8AC3E}">
        <p14:creationId xmlns:p14="http://schemas.microsoft.com/office/powerpoint/2010/main" val="833282676"/>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1250" t="13281" r="25012" b="6250"/>
          <a:stretch>
            <a:fillRect/>
          </a:stretch>
        </p:blipFill>
        <p:spPr bwMode="auto">
          <a:xfrm>
            <a:off x="0" y="85725"/>
            <a:ext cx="6328351" cy="6391275"/>
          </a:xfrm>
          <a:prstGeom prst="rect">
            <a:avLst/>
          </a:prstGeom>
          <a:noFill/>
          <a:ln w="9525">
            <a:noFill/>
            <a:miter lim="800000"/>
            <a:headEnd/>
            <a:tailEnd/>
          </a:ln>
        </p:spPr>
      </p:pic>
      <p:sp>
        <p:nvSpPr>
          <p:cNvPr id="2" name="TextBox 1"/>
          <p:cNvSpPr txBox="1"/>
          <p:nvPr/>
        </p:nvSpPr>
        <p:spPr>
          <a:xfrm>
            <a:off x="6400800" y="533400"/>
            <a:ext cx="2667000" cy="3416320"/>
          </a:xfrm>
          <a:prstGeom prst="rect">
            <a:avLst/>
          </a:prstGeom>
          <a:noFill/>
        </p:spPr>
        <p:txBody>
          <a:bodyPr wrap="square" rtlCol="0">
            <a:spAutoFit/>
          </a:bodyPr>
          <a:lstStyle/>
          <a:p>
            <a:r>
              <a:rPr lang="en-US" dirty="0" smtClean="0"/>
              <a:t>Turn to: EDT Data Job Aide (Tools, p. </a:t>
            </a:r>
            <a:r>
              <a:rPr lang="en-US" dirty="0" smtClean="0"/>
              <a:t>89)</a:t>
            </a:r>
            <a:endParaRPr lang="en-US" dirty="0" smtClean="0"/>
          </a:p>
          <a:p>
            <a:endParaRPr lang="en-US" dirty="0"/>
          </a:p>
          <a:p>
            <a:r>
              <a:rPr lang="en-US" dirty="0" smtClean="0">
                <a:hlinkClick r:id="rId3"/>
              </a:rPr>
              <a:t>www.schoolview.org</a:t>
            </a:r>
            <a:endParaRPr lang="en-US" dirty="0" smtClean="0"/>
          </a:p>
          <a:p>
            <a:endParaRPr lang="en-US" dirty="0" smtClean="0"/>
          </a:p>
          <a:p>
            <a:r>
              <a:rPr lang="en-US" dirty="0" smtClean="0"/>
              <a:t>Data Center</a:t>
            </a:r>
          </a:p>
          <a:p>
            <a:endParaRPr lang="en-US" dirty="0"/>
          </a:p>
          <a:p>
            <a:r>
              <a:rPr lang="en-US" dirty="0" smtClean="0"/>
              <a:t>Staff tab</a:t>
            </a:r>
          </a:p>
          <a:p>
            <a:endParaRPr lang="en-US" dirty="0"/>
          </a:p>
          <a:p>
            <a:r>
              <a:rPr lang="en-US" dirty="0" smtClean="0"/>
              <a:t>Teacher Equity Detail</a:t>
            </a:r>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126615867"/>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Metrics and Comparison Points</a:t>
            </a:r>
            <a:endParaRPr lang="en-US" dirty="0"/>
          </a:p>
        </p:txBody>
      </p:sp>
      <p:sp>
        <p:nvSpPr>
          <p:cNvPr id="5" name="Content Placeholder 4"/>
          <p:cNvSpPr>
            <a:spLocks noGrp="1"/>
          </p:cNvSpPr>
          <p:nvPr>
            <p:ph idx="1"/>
          </p:nvPr>
        </p:nvSpPr>
        <p:spPr>
          <a:xfrm>
            <a:off x="380999" y="1295400"/>
            <a:ext cx="8407893" cy="5181600"/>
          </a:xfrm>
        </p:spPr>
        <p:txBody>
          <a:bodyPr/>
          <a:lstStyle/>
          <a:p>
            <a:pPr marL="45720" indent="0">
              <a:buNone/>
            </a:pPr>
            <a:r>
              <a:rPr lang="en-US" dirty="0" smtClean="0"/>
              <a:t>School Level Metrics:</a:t>
            </a:r>
          </a:p>
          <a:p>
            <a:pPr>
              <a:spcBef>
                <a:spcPts val="1200"/>
              </a:spcBef>
            </a:pPr>
            <a:r>
              <a:rPr lang="en-US" dirty="0" smtClean="0"/>
              <a:t>Percent of Novice Teachers</a:t>
            </a:r>
          </a:p>
          <a:p>
            <a:pPr>
              <a:spcBef>
                <a:spcPts val="1200"/>
              </a:spcBef>
            </a:pPr>
            <a:r>
              <a:rPr lang="en-US" dirty="0" smtClean="0"/>
              <a:t>Percent of students qualifying for free/reduced lunch</a:t>
            </a:r>
          </a:p>
          <a:p>
            <a:pPr>
              <a:spcBef>
                <a:spcPts val="1200"/>
              </a:spcBef>
            </a:pPr>
            <a:r>
              <a:rPr lang="en-US" dirty="0" smtClean="0"/>
              <a:t>Percent minority students</a:t>
            </a:r>
          </a:p>
          <a:p>
            <a:pPr>
              <a:spcBef>
                <a:spcPts val="1200"/>
              </a:spcBef>
            </a:pPr>
            <a:r>
              <a:rPr lang="en-US" dirty="0" smtClean="0"/>
              <a:t>School’s SPF Growth Rating</a:t>
            </a:r>
          </a:p>
          <a:p>
            <a:pPr marL="45720" indent="0">
              <a:buNone/>
            </a:pPr>
            <a:r>
              <a:rPr lang="en-US" dirty="0" smtClean="0"/>
              <a:t>Comparison Points:</a:t>
            </a:r>
          </a:p>
          <a:p>
            <a:pPr>
              <a:spcBef>
                <a:spcPts val="1200"/>
              </a:spcBef>
            </a:pPr>
            <a:r>
              <a:rPr lang="en-US" dirty="0" smtClean="0"/>
              <a:t>State average percent novice teachers for schools</a:t>
            </a:r>
          </a:p>
          <a:p>
            <a:pPr>
              <a:spcBef>
                <a:spcPts val="1200"/>
              </a:spcBef>
            </a:pPr>
            <a:r>
              <a:rPr lang="en-US" dirty="0" smtClean="0"/>
              <a:t>Top quartile of percent poverty for elementary schools</a:t>
            </a:r>
          </a:p>
          <a:p>
            <a:pPr>
              <a:spcBef>
                <a:spcPts val="1200"/>
              </a:spcBef>
            </a:pPr>
            <a:r>
              <a:rPr lang="en-US" dirty="0" smtClean="0"/>
              <a:t>Top quartile of percent minority for schools</a:t>
            </a:r>
          </a:p>
          <a:p>
            <a:pPr>
              <a:spcBef>
                <a:spcPts val="1200"/>
              </a:spcBef>
            </a:pPr>
            <a:r>
              <a:rPr lang="en-US" dirty="0" smtClean="0"/>
              <a:t>State expectations for growth</a:t>
            </a:r>
          </a:p>
          <a:p>
            <a:endParaRPr lang="en-US" dirty="0"/>
          </a:p>
        </p:txBody>
      </p:sp>
    </p:spTree>
    <p:extLst>
      <p:ext uri="{BB962C8B-B14F-4D97-AF65-F5344CB8AC3E}">
        <p14:creationId xmlns:p14="http://schemas.microsoft.com/office/powerpoint/2010/main" val="3123276337"/>
      </p:ext>
    </p:extLst>
  </p:cSld>
  <p:clrMapOvr>
    <a:masterClrMapping/>
  </p:clrMapOvr>
  <p:transition spd="slow">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noChangeArrowheads="1"/>
          </p:cNvPicPr>
          <p:nvPr/>
        </p:nvPicPr>
        <p:blipFill>
          <a:blip r:embed="rId3" cstate="print"/>
          <a:srcRect l="43119" t="29465" r="25736" b="41561"/>
          <a:stretch>
            <a:fillRect/>
          </a:stretch>
        </p:blipFill>
        <p:spPr bwMode="auto">
          <a:xfrm>
            <a:off x="250713" y="1600200"/>
            <a:ext cx="6041231"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sz="2800" dirty="0" err="1" smtClean="0"/>
              <a:t>SchoolView</a:t>
            </a:r>
            <a:r>
              <a:rPr lang="en-US" sz="2800" dirty="0" smtClean="0"/>
              <a:t>: Understanding the EDT Graph</a:t>
            </a:r>
            <a:endParaRPr lang="en-US" sz="2800" dirty="0"/>
          </a:p>
        </p:txBody>
      </p:sp>
      <p:sp>
        <p:nvSpPr>
          <p:cNvPr id="30" name="Oval 21"/>
          <p:cNvSpPr>
            <a:spLocks noChangeArrowheads="1"/>
          </p:cNvSpPr>
          <p:nvPr/>
        </p:nvSpPr>
        <p:spPr bwMode="auto">
          <a:xfrm>
            <a:off x="864279" y="2193472"/>
            <a:ext cx="337456" cy="337456"/>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1</a:t>
            </a:r>
          </a:p>
        </p:txBody>
      </p:sp>
      <p:sp>
        <p:nvSpPr>
          <p:cNvPr id="31" name="Oval 21"/>
          <p:cNvSpPr>
            <a:spLocks noChangeArrowheads="1"/>
          </p:cNvSpPr>
          <p:nvPr/>
        </p:nvSpPr>
        <p:spPr bwMode="auto">
          <a:xfrm>
            <a:off x="1201735" y="4178895"/>
            <a:ext cx="337456" cy="337456"/>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2</a:t>
            </a:r>
          </a:p>
        </p:txBody>
      </p:sp>
      <p:sp>
        <p:nvSpPr>
          <p:cNvPr id="32" name="Oval 21"/>
          <p:cNvSpPr>
            <a:spLocks noChangeArrowheads="1"/>
          </p:cNvSpPr>
          <p:nvPr/>
        </p:nvSpPr>
        <p:spPr bwMode="auto">
          <a:xfrm>
            <a:off x="1289714" y="3684578"/>
            <a:ext cx="337456" cy="337456"/>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3</a:t>
            </a:r>
          </a:p>
        </p:txBody>
      </p:sp>
      <p:sp>
        <p:nvSpPr>
          <p:cNvPr id="33" name="Oval 21"/>
          <p:cNvSpPr>
            <a:spLocks noChangeArrowheads="1"/>
          </p:cNvSpPr>
          <p:nvPr/>
        </p:nvSpPr>
        <p:spPr bwMode="auto">
          <a:xfrm>
            <a:off x="5602485" y="4598574"/>
            <a:ext cx="337456" cy="337456"/>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4</a:t>
            </a:r>
          </a:p>
        </p:txBody>
      </p:sp>
      <p:sp>
        <p:nvSpPr>
          <p:cNvPr id="34" name="Oval 21"/>
          <p:cNvSpPr>
            <a:spLocks noChangeArrowheads="1"/>
          </p:cNvSpPr>
          <p:nvPr/>
        </p:nvSpPr>
        <p:spPr bwMode="auto">
          <a:xfrm>
            <a:off x="4038600" y="2362200"/>
            <a:ext cx="337456" cy="337456"/>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5</a:t>
            </a:r>
          </a:p>
        </p:txBody>
      </p:sp>
      <p:sp>
        <p:nvSpPr>
          <p:cNvPr id="23" name="Oval 21"/>
          <p:cNvSpPr>
            <a:spLocks noChangeArrowheads="1"/>
          </p:cNvSpPr>
          <p:nvPr/>
        </p:nvSpPr>
        <p:spPr bwMode="auto">
          <a:xfrm>
            <a:off x="5181600" y="2209800"/>
            <a:ext cx="337456" cy="337456"/>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6</a:t>
            </a:r>
          </a:p>
        </p:txBody>
      </p:sp>
      <p:sp>
        <p:nvSpPr>
          <p:cNvPr id="7" name="TextBox 6"/>
          <p:cNvSpPr txBox="1"/>
          <p:nvPr/>
        </p:nvSpPr>
        <p:spPr>
          <a:xfrm>
            <a:off x="6553200" y="1186130"/>
            <a:ext cx="2438400" cy="5082421"/>
          </a:xfrm>
          <a:prstGeom prst="roundRect">
            <a:avLst>
              <a:gd name="adj" fmla="val 7402"/>
            </a:avLst>
          </a:prstGeom>
          <a:noFill/>
          <a:ln>
            <a:solidFill>
              <a:schemeClr val="accent4"/>
            </a:solidFill>
          </a:ln>
        </p:spPr>
        <p:txBody>
          <a:bodyPr wrap="square" rtlCol="0">
            <a:spAutoFit/>
          </a:bodyPr>
          <a:lstStyle/>
          <a:p>
            <a:pPr fontAlgn="base">
              <a:spcBef>
                <a:spcPct val="0"/>
              </a:spcBef>
              <a:spcAft>
                <a:spcPct val="0"/>
              </a:spcAft>
            </a:pPr>
            <a:endParaRPr lang="en-US" sz="1000" dirty="0">
              <a:solidFill>
                <a:srgbClr val="000000"/>
              </a:solidFill>
              <a:latin typeface="Verdana" pitchFamily="34" charset="0"/>
            </a:endParaRPr>
          </a:p>
          <a:p>
            <a:pPr fontAlgn="base">
              <a:spcBef>
                <a:spcPct val="0"/>
              </a:spcBef>
              <a:spcAft>
                <a:spcPct val="0"/>
              </a:spcAft>
            </a:pPr>
            <a:r>
              <a:rPr lang="en-US" sz="1100" dirty="0">
                <a:solidFill>
                  <a:srgbClr val="000000"/>
                </a:solidFill>
                <a:latin typeface="Verdana" pitchFamily="34" charset="0"/>
              </a:rPr>
              <a:t>The y-axis represents percentage of novice teachers, those less than three years of total teaching experience. </a:t>
            </a:r>
          </a:p>
          <a:p>
            <a:pPr fontAlgn="base">
              <a:spcBef>
                <a:spcPct val="0"/>
              </a:spcBef>
              <a:spcAft>
                <a:spcPct val="0"/>
              </a:spcAft>
            </a:pPr>
            <a:endParaRPr lang="en-US" sz="1100" dirty="0">
              <a:solidFill>
                <a:srgbClr val="000000"/>
              </a:solidFill>
              <a:latin typeface="Verdana" pitchFamily="34" charset="0"/>
            </a:endParaRPr>
          </a:p>
          <a:p>
            <a:pPr fontAlgn="base">
              <a:spcBef>
                <a:spcPct val="0"/>
              </a:spcBef>
              <a:spcAft>
                <a:spcPct val="0"/>
              </a:spcAft>
            </a:pPr>
            <a:r>
              <a:rPr lang="en-US" sz="1100" dirty="0">
                <a:solidFill>
                  <a:srgbClr val="000000"/>
                </a:solidFill>
                <a:latin typeface="Verdana" pitchFamily="34" charset="0"/>
              </a:rPr>
              <a:t>The horizontal blue line represents the state’s mean percentage of notice teachers. </a:t>
            </a:r>
          </a:p>
          <a:p>
            <a:pPr fontAlgn="base">
              <a:spcBef>
                <a:spcPct val="0"/>
              </a:spcBef>
              <a:spcAft>
                <a:spcPct val="0"/>
              </a:spcAft>
            </a:pPr>
            <a:endParaRPr lang="en-US" sz="1100" dirty="0">
              <a:solidFill>
                <a:srgbClr val="000000"/>
              </a:solidFill>
              <a:latin typeface="Verdana" pitchFamily="34" charset="0"/>
            </a:endParaRPr>
          </a:p>
          <a:p>
            <a:pPr fontAlgn="base">
              <a:spcBef>
                <a:spcPct val="0"/>
              </a:spcBef>
              <a:spcAft>
                <a:spcPct val="0"/>
              </a:spcAft>
            </a:pPr>
            <a:r>
              <a:rPr lang="en-US" sz="1100" dirty="0">
                <a:solidFill>
                  <a:srgbClr val="000000"/>
                </a:solidFill>
                <a:latin typeface="Verdana" pitchFamily="34" charset="0"/>
              </a:rPr>
              <a:t>The </a:t>
            </a:r>
            <a:r>
              <a:rPr lang="en-US" sz="1100" dirty="0" smtClean="0">
                <a:solidFill>
                  <a:srgbClr val="000000"/>
                </a:solidFill>
                <a:latin typeface="Verdana" pitchFamily="34" charset="0"/>
              </a:rPr>
              <a:t>horizontal orange </a:t>
            </a:r>
            <a:r>
              <a:rPr lang="en-US" sz="1100" dirty="0">
                <a:solidFill>
                  <a:srgbClr val="000000"/>
                </a:solidFill>
                <a:latin typeface="Verdana" pitchFamily="34" charset="0"/>
              </a:rPr>
              <a:t>line represents the average percentage of novice teachers within your district. </a:t>
            </a:r>
          </a:p>
          <a:p>
            <a:pPr fontAlgn="base">
              <a:spcBef>
                <a:spcPct val="0"/>
              </a:spcBef>
              <a:spcAft>
                <a:spcPct val="0"/>
              </a:spcAft>
            </a:pPr>
            <a:endParaRPr lang="en-US" sz="1100" dirty="0">
              <a:solidFill>
                <a:srgbClr val="000000"/>
              </a:solidFill>
              <a:latin typeface="Verdana" pitchFamily="34" charset="0"/>
            </a:endParaRPr>
          </a:p>
          <a:p>
            <a:pPr fontAlgn="base">
              <a:spcBef>
                <a:spcPct val="0"/>
              </a:spcBef>
              <a:spcAft>
                <a:spcPct val="0"/>
              </a:spcAft>
            </a:pPr>
            <a:r>
              <a:rPr lang="en-US" sz="1100" dirty="0">
                <a:solidFill>
                  <a:srgbClr val="000000"/>
                </a:solidFill>
                <a:latin typeface="Verdana" pitchFamily="34" charset="0"/>
              </a:rPr>
              <a:t>The x-axis represents percentage of free and reduced lunch students, a proxy for poverty. </a:t>
            </a:r>
          </a:p>
          <a:p>
            <a:pPr fontAlgn="base">
              <a:spcBef>
                <a:spcPct val="0"/>
              </a:spcBef>
              <a:spcAft>
                <a:spcPct val="0"/>
              </a:spcAft>
            </a:pPr>
            <a:endParaRPr lang="en-US" sz="1100" dirty="0">
              <a:solidFill>
                <a:srgbClr val="000000"/>
              </a:solidFill>
              <a:latin typeface="Verdana" pitchFamily="34" charset="0"/>
            </a:endParaRPr>
          </a:p>
          <a:p>
            <a:pPr fontAlgn="base">
              <a:spcBef>
                <a:spcPct val="0"/>
              </a:spcBef>
              <a:spcAft>
                <a:spcPct val="0"/>
              </a:spcAft>
            </a:pPr>
            <a:r>
              <a:rPr lang="en-US" sz="1100" dirty="0">
                <a:solidFill>
                  <a:srgbClr val="000000"/>
                </a:solidFill>
                <a:latin typeface="Verdana" pitchFamily="34" charset="0"/>
              </a:rPr>
              <a:t>The vertical </a:t>
            </a:r>
            <a:r>
              <a:rPr lang="en-US" sz="1100" dirty="0" smtClean="0">
                <a:solidFill>
                  <a:srgbClr val="000000"/>
                </a:solidFill>
                <a:latin typeface="Verdana" pitchFamily="34" charset="0"/>
              </a:rPr>
              <a:t>blue </a:t>
            </a:r>
            <a:r>
              <a:rPr lang="en-US" sz="1100" dirty="0">
                <a:solidFill>
                  <a:srgbClr val="000000"/>
                </a:solidFill>
                <a:latin typeface="Verdana" pitchFamily="34" charset="0"/>
              </a:rPr>
              <a:t>line represents the top quartile for </a:t>
            </a:r>
            <a:r>
              <a:rPr lang="en-US" sz="1100" dirty="0" smtClean="0">
                <a:solidFill>
                  <a:srgbClr val="000000"/>
                </a:solidFill>
                <a:latin typeface="Verdana" pitchFamily="34" charset="0"/>
              </a:rPr>
              <a:t>% poverty or % minority </a:t>
            </a:r>
            <a:r>
              <a:rPr lang="en-US" sz="1100" dirty="0">
                <a:solidFill>
                  <a:srgbClr val="000000"/>
                </a:solidFill>
                <a:latin typeface="Verdana" pitchFamily="34" charset="0"/>
              </a:rPr>
              <a:t>for </a:t>
            </a:r>
            <a:r>
              <a:rPr lang="en-US" sz="1100" dirty="0" smtClean="0">
                <a:solidFill>
                  <a:srgbClr val="000000"/>
                </a:solidFill>
                <a:latin typeface="Verdana" pitchFamily="34" charset="0"/>
              </a:rPr>
              <a:t>schools</a:t>
            </a:r>
            <a:r>
              <a:rPr lang="en-US" sz="1100" dirty="0">
                <a:solidFill>
                  <a:srgbClr val="000000"/>
                </a:solidFill>
                <a:latin typeface="Verdana" pitchFamily="34" charset="0"/>
              </a:rPr>
              <a:t>.</a:t>
            </a:r>
          </a:p>
          <a:p>
            <a:pPr fontAlgn="base">
              <a:spcBef>
                <a:spcPct val="0"/>
              </a:spcBef>
              <a:spcAft>
                <a:spcPct val="0"/>
              </a:spcAft>
            </a:pPr>
            <a:endParaRPr lang="en-US" sz="1100" dirty="0">
              <a:solidFill>
                <a:srgbClr val="000000"/>
              </a:solidFill>
              <a:latin typeface="Verdana" pitchFamily="34" charset="0"/>
            </a:endParaRPr>
          </a:p>
          <a:p>
            <a:pPr fontAlgn="base">
              <a:spcBef>
                <a:spcPct val="0"/>
              </a:spcBef>
              <a:spcAft>
                <a:spcPct val="0"/>
              </a:spcAft>
            </a:pPr>
            <a:r>
              <a:rPr lang="en-US" sz="1100" dirty="0">
                <a:solidFill>
                  <a:srgbClr val="000000"/>
                </a:solidFill>
                <a:latin typeface="Verdana" pitchFamily="34" charset="0"/>
              </a:rPr>
              <a:t>The dots represent schools.  The colors represent the overall growth rating on SPF.</a:t>
            </a:r>
          </a:p>
        </p:txBody>
      </p:sp>
      <p:cxnSp>
        <p:nvCxnSpPr>
          <p:cNvPr id="15" name="Straight Connector 14"/>
          <p:cNvCxnSpPr/>
          <p:nvPr/>
        </p:nvCxnSpPr>
        <p:spPr bwMode="auto">
          <a:xfrm>
            <a:off x="6629400" y="2362200"/>
            <a:ext cx="2133600" cy="0"/>
          </a:xfrm>
          <a:prstGeom prst="line">
            <a:avLst/>
          </a:prstGeom>
          <a:no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629400" y="3048000"/>
            <a:ext cx="2133600" cy="0"/>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62056" y="3828766"/>
            <a:ext cx="2133600" cy="0"/>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705600" y="4724400"/>
            <a:ext cx="2133600" cy="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662056" y="5562600"/>
            <a:ext cx="2133600" cy="0"/>
          </a:xfrm>
          <a:prstGeom prst="line">
            <a:avLst/>
          </a:prstGeom>
          <a:noFill/>
          <a:ln w="9525" cap="flat" cmpd="sng" algn="ctr">
            <a:solidFill>
              <a:schemeClr val="tx1"/>
            </a:solidFill>
            <a:prstDash val="solid"/>
            <a:round/>
            <a:headEnd type="none" w="med" len="med"/>
            <a:tailEnd type="none" w="med" len="med"/>
          </a:ln>
          <a:effectLst/>
        </p:spPr>
      </p:cxnSp>
      <p:sp>
        <p:nvSpPr>
          <p:cNvPr id="25" name="Oval 21"/>
          <p:cNvSpPr>
            <a:spLocks noChangeArrowheads="1"/>
          </p:cNvSpPr>
          <p:nvPr/>
        </p:nvSpPr>
        <p:spPr bwMode="auto">
          <a:xfrm>
            <a:off x="6291944" y="1214946"/>
            <a:ext cx="337456" cy="390604"/>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1</a:t>
            </a:r>
          </a:p>
        </p:txBody>
      </p:sp>
      <p:sp>
        <p:nvSpPr>
          <p:cNvPr id="26" name="Oval 21"/>
          <p:cNvSpPr>
            <a:spLocks noChangeArrowheads="1"/>
          </p:cNvSpPr>
          <p:nvPr/>
        </p:nvSpPr>
        <p:spPr bwMode="auto">
          <a:xfrm>
            <a:off x="6291944" y="2362200"/>
            <a:ext cx="337456" cy="390604"/>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2</a:t>
            </a:r>
          </a:p>
        </p:txBody>
      </p:sp>
      <p:sp>
        <p:nvSpPr>
          <p:cNvPr id="27" name="Oval 21"/>
          <p:cNvSpPr>
            <a:spLocks noChangeArrowheads="1"/>
          </p:cNvSpPr>
          <p:nvPr/>
        </p:nvSpPr>
        <p:spPr bwMode="auto">
          <a:xfrm>
            <a:off x="6291944" y="3190796"/>
            <a:ext cx="337456" cy="390604"/>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3</a:t>
            </a:r>
          </a:p>
        </p:txBody>
      </p:sp>
      <p:sp>
        <p:nvSpPr>
          <p:cNvPr id="28" name="Oval 21"/>
          <p:cNvSpPr>
            <a:spLocks noChangeArrowheads="1"/>
          </p:cNvSpPr>
          <p:nvPr/>
        </p:nvSpPr>
        <p:spPr bwMode="auto">
          <a:xfrm>
            <a:off x="6291944" y="4105196"/>
            <a:ext cx="337456" cy="390604"/>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4</a:t>
            </a:r>
          </a:p>
        </p:txBody>
      </p:sp>
      <p:sp>
        <p:nvSpPr>
          <p:cNvPr id="29" name="Oval 21"/>
          <p:cNvSpPr>
            <a:spLocks noChangeArrowheads="1"/>
          </p:cNvSpPr>
          <p:nvPr/>
        </p:nvSpPr>
        <p:spPr bwMode="auto">
          <a:xfrm>
            <a:off x="6324600" y="4867196"/>
            <a:ext cx="337456" cy="390604"/>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5</a:t>
            </a:r>
          </a:p>
        </p:txBody>
      </p:sp>
      <p:sp>
        <p:nvSpPr>
          <p:cNvPr id="24" name="Oval 21"/>
          <p:cNvSpPr>
            <a:spLocks noChangeArrowheads="1"/>
          </p:cNvSpPr>
          <p:nvPr/>
        </p:nvSpPr>
        <p:spPr bwMode="auto">
          <a:xfrm>
            <a:off x="6324600" y="5552996"/>
            <a:ext cx="337456" cy="390604"/>
          </a:xfrm>
          <a:prstGeom prst="ellipse">
            <a:avLst/>
          </a:prstGeom>
          <a:solidFill>
            <a:schemeClr val="accent1"/>
          </a:solidFill>
          <a:ln w="9525" algn="ctr">
            <a:noFill/>
            <a:round/>
            <a:headEnd/>
            <a:tailEnd/>
          </a:ln>
        </p:spPr>
        <p:txBody>
          <a:bodyPr wrap="none" lIns="0" tIns="0" rIns="0" bIns="0" anchor="ctr"/>
          <a:lstStyle/>
          <a:p>
            <a:pPr algn="ctr" fontAlgn="base">
              <a:spcBef>
                <a:spcPct val="50000"/>
              </a:spcBef>
              <a:spcAft>
                <a:spcPct val="0"/>
              </a:spcAft>
            </a:pPr>
            <a:r>
              <a:rPr lang="en-US" sz="2000" b="1" dirty="0">
                <a:solidFill>
                  <a:srgbClr val="FFFFFF"/>
                </a:solidFill>
                <a:latin typeface="Verdana" pitchFamily="34" charset="0"/>
                <a:sym typeface="Webdings" pitchFamily="18" charset="2"/>
              </a:rPr>
              <a:t>6</a:t>
            </a:r>
          </a:p>
        </p:txBody>
      </p:sp>
    </p:spTree>
    <p:extLst>
      <p:ext uri="{BB962C8B-B14F-4D97-AF65-F5344CB8AC3E}">
        <p14:creationId xmlns:p14="http://schemas.microsoft.com/office/powerpoint/2010/main" val="2598050051"/>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noChangeArrowheads="1"/>
          </p:cNvPicPr>
          <p:nvPr/>
        </p:nvPicPr>
        <p:blipFill>
          <a:blip r:embed="rId3" cstate="print"/>
          <a:srcRect l="43119" t="29465" r="25736" b="41561"/>
          <a:stretch>
            <a:fillRect/>
          </a:stretch>
        </p:blipFill>
        <p:spPr bwMode="auto">
          <a:xfrm>
            <a:off x="1600200" y="1708665"/>
            <a:ext cx="6041231"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Understanding Each Quadrant</a:t>
            </a:r>
            <a:endParaRPr lang="en-US" sz="3200" dirty="0"/>
          </a:p>
        </p:txBody>
      </p:sp>
      <p:sp>
        <p:nvSpPr>
          <p:cNvPr id="14" name="Right Arrow 13"/>
          <p:cNvSpPr/>
          <p:nvPr/>
        </p:nvSpPr>
        <p:spPr bwMode="auto">
          <a:xfrm rot="876341">
            <a:off x="1528859" y="2496872"/>
            <a:ext cx="1524000" cy="838200"/>
          </a:xfrm>
          <a:prstGeom prst="rightArrow">
            <a:avLst/>
          </a:prstGeom>
          <a:solidFill>
            <a:schemeClr val="accent1"/>
          </a:solidFill>
          <a:ln w="19050" algn="ctr">
            <a:noFill/>
            <a:round/>
            <a:headEnd/>
            <a:tailEnd type="triangle" w="med" len="med"/>
          </a:ln>
        </p:spPr>
        <p:txBody>
          <a:bodyPr wrap="none" rtlCol="0" anchor="ctr"/>
          <a:lstStyle/>
          <a:p>
            <a:pPr algn="ctr" fontAlgn="base">
              <a:spcBef>
                <a:spcPct val="0"/>
              </a:spcBef>
              <a:spcAft>
                <a:spcPct val="0"/>
              </a:spcAft>
            </a:pPr>
            <a:endParaRPr lang="en-US" dirty="0">
              <a:solidFill>
                <a:srgbClr val="000000"/>
              </a:solidFill>
              <a:latin typeface="Book Antiqua" pitchFamily="18" charset="0"/>
              <a:ea typeface="ＭＳ Ｐゴシック" charset="-128"/>
            </a:endParaRPr>
          </a:p>
        </p:txBody>
      </p:sp>
      <p:sp>
        <p:nvSpPr>
          <p:cNvPr id="15" name="TextBox 14"/>
          <p:cNvSpPr txBox="1"/>
          <p:nvPr/>
        </p:nvSpPr>
        <p:spPr>
          <a:xfrm>
            <a:off x="0" y="2013465"/>
            <a:ext cx="1676400" cy="1384995"/>
          </a:xfrm>
          <a:prstGeom prst="rect">
            <a:avLst/>
          </a:prstGeom>
          <a:solidFill>
            <a:schemeClr val="accent1"/>
          </a:solidFill>
          <a:ln>
            <a:noFill/>
          </a:ln>
        </p:spPr>
        <p:txBody>
          <a:bodyPr wrap="square" rtlCol="0">
            <a:spAutoFit/>
          </a:bodyPr>
          <a:lstStyle/>
          <a:p>
            <a:pPr fontAlgn="base">
              <a:spcBef>
                <a:spcPct val="0"/>
              </a:spcBef>
              <a:spcAft>
                <a:spcPct val="0"/>
              </a:spcAft>
            </a:pPr>
            <a:r>
              <a:rPr lang="en-US" sz="1200" dirty="0">
                <a:solidFill>
                  <a:srgbClr val="FFFFFF"/>
                </a:solidFill>
                <a:latin typeface="Verdana" pitchFamily="34" charset="0"/>
                <a:ea typeface="ＭＳ Ｐゴシック" charset="-128"/>
              </a:rPr>
              <a:t>Schools within this quadrant have a </a:t>
            </a:r>
            <a:r>
              <a:rPr lang="en-US" sz="1200" b="1" dirty="0">
                <a:solidFill>
                  <a:srgbClr val="FFFFFF"/>
                </a:solidFill>
                <a:latin typeface="Verdana" pitchFamily="34" charset="0"/>
                <a:ea typeface="ＭＳ Ｐゴシック" charset="-128"/>
              </a:rPr>
              <a:t>high</a:t>
            </a:r>
            <a:r>
              <a:rPr lang="en-US" sz="1200" dirty="0">
                <a:solidFill>
                  <a:srgbClr val="FFFFFF"/>
                </a:solidFill>
                <a:latin typeface="Verdana" pitchFamily="34" charset="0"/>
                <a:ea typeface="ＭＳ Ｐゴシック" charset="-128"/>
              </a:rPr>
              <a:t> percentage of novice teachers and are serving </a:t>
            </a:r>
            <a:r>
              <a:rPr lang="en-US" sz="1200" b="1" dirty="0">
                <a:solidFill>
                  <a:srgbClr val="FFFFFF"/>
                </a:solidFill>
                <a:latin typeface="Verdana" pitchFamily="34" charset="0"/>
                <a:ea typeface="ＭＳ Ｐゴシック" charset="-128"/>
              </a:rPr>
              <a:t>lower</a:t>
            </a:r>
            <a:r>
              <a:rPr lang="en-US" sz="1200" dirty="0">
                <a:solidFill>
                  <a:srgbClr val="FFFFFF"/>
                </a:solidFill>
                <a:latin typeface="Verdana" pitchFamily="34" charset="0"/>
                <a:ea typeface="ＭＳ Ｐゴシック" charset="-128"/>
              </a:rPr>
              <a:t> percentage of FRL students. </a:t>
            </a:r>
          </a:p>
        </p:txBody>
      </p:sp>
      <p:sp>
        <p:nvSpPr>
          <p:cNvPr id="16" name="Right Arrow 15"/>
          <p:cNvSpPr/>
          <p:nvPr/>
        </p:nvSpPr>
        <p:spPr bwMode="auto">
          <a:xfrm rot="19789682">
            <a:off x="1250403" y="4778065"/>
            <a:ext cx="1524000" cy="838200"/>
          </a:xfrm>
          <a:prstGeom prst="rightArrow">
            <a:avLst/>
          </a:prstGeom>
          <a:solidFill>
            <a:schemeClr val="accent1"/>
          </a:solidFill>
          <a:ln w="19050" algn="ctr">
            <a:noFill/>
            <a:round/>
            <a:headEnd/>
            <a:tailEnd type="triangle" w="med" len="med"/>
          </a:ln>
        </p:spPr>
        <p:txBody>
          <a:bodyPr wrap="none" rtlCol="0" anchor="ctr"/>
          <a:lstStyle/>
          <a:p>
            <a:pPr algn="ctr" fontAlgn="base">
              <a:spcBef>
                <a:spcPct val="0"/>
              </a:spcBef>
              <a:spcAft>
                <a:spcPct val="0"/>
              </a:spcAft>
            </a:pPr>
            <a:endParaRPr lang="en-US" dirty="0">
              <a:solidFill>
                <a:srgbClr val="000000"/>
              </a:solidFill>
              <a:latin typeface="Book Antiqua" pitchFamily="18" charset="0"/>
              <a:ea typeface="ＭＳ Ｐゴシック" charset="-128"/>
            </a:endParaRPr>
          </a:p>
        </p:txBody>
      </p:sp>
      <p:sp>
        <p:nvSpPr>
          <p:cNvPr id="17" name="TextBox 16"/>
          <p:cNvSpPr txBox="1"/>
          <p:nvPr/>
        </p:nvSpPr>
        <p:spPr>
          <a:xfrm>
            <a:off x="0" y="4863405"/>
            <a:ext cx="1676400" cy="1384995"/>
          </a:xfrm>
          <a:prstGeom prst="rect">
            <a:avLst/>
          </a:prstGeom>
          <a:solidFill>
            <a:schemeClr val="accent1"/>
          </a:solidFill>
          <a:ln>
            <a:noFill/>
          </a:ln>
        </p:spPr>
        <p:txBody>
          <a:bodyPr wrap="square" rtlCol="0">
            <a:spAutoFit/>
          </a:bodyPr>
          <a:lstStyle/>
          <a:p>
            <a:pPr fontAlgn="base">
              <a:spcBef>
                <a:spcPct val="0"/>
              </a:spcBef>
              <a:spcAft>
                <a:spcPct val="0"/>
              </a:spcAft>
            </a:pPr>
            <a:r>
              <a:rPr lang="en-US" sz="1200" dirty="0">
                <a:solidFill>
                  <a:srgbClr val="FFFFFF"/>
                </a:solidFill>
                <a:latin typeface="Verdana" pitchFamily="34" charset="0"/>
                <a:ea typeface="ＭＳ Ｐゴシック" charset="-128"/>
              </a:rPr>
              <a:t>Schools within this quadrant have a </a:t>
            </a:r>
            <a:r>
              <a:rPr lang="en-US" sz="1200" b="1" dirty="0">
                <a:solidFill>
                  <a:srgbClr val="FFFFFF"/>
                </a:solidFill>
                <a:latin typeface="Verdana" pitchFamily="34" charset="0"/>
                <a:ea typeface="ＭＳ Ｐゴシック" charset="-128"/>
              </a:rPr>
              <a:t>low</a:t>
            </a:r>
            <a:r>
              <a:rPr lang="en-US" sz="1200" dirty="0">
                <a:solidFill>
                  <a:srgbClr val="FFFFFF"/>
                </a:solidFill>
                <a:latin typeface="Verdana" pitchFamily="34" charset="0"/>
                <a:ea typeface="ＭＳ Ｐゴシック" charset="-128"/>
              </a:rPr>
              <a:t> percentage of novice teachers and are serving </a:t>
            </a:r>
            <a:r>
              <a:rPr lang="en-US" sz="1200" b="1" dirty="0">
                <a:solidFill>
                  <a:srgbClr val="FFFFFF"/>
                </a:solidFill>
                <a:latin typeface="Verdana" pitchFamily="34" charset="0"/>
                <a:ea typeface="ＭＳ Ｐゴシック" charset="-128"/>
              </a:rPr>
              <a:t>lower</a:t>
            </a:r>
            <a:r>
              <a:rPr lang="en-US" sz="1200" dirty="0">
                <a:solidFill>
                  <a:srgbClr val="FFFFFF"/>
                </a:solidFill>
                <a:latin typeface="Verdana" pitchFamily="34" charset="0"/>
                <a:ea typeface="ＭＳ Ｐゴシック" charset="-128"/>
              </a:rPr>
              <a:t> percentage of FRL students. </a:t>
            </a:r>
          </a:p>
        </p:txBody>
      </p:sp>
      <p:sp>
        <p:nvSpPr>
          <p:cNvPr id="18" name="Right Arrow 17"/>
          <p:cNvSpPr/>
          <p:nvPr/>
        </p:nvSpPr>
        <p:spPr bwMode="auto">
          <a:xfrm rot="10800000">
            <a:off x="6248400" y="2851665"/>
            <a:ext cx="1143000" cy="838200"/>
          </a:xfrm>
          <a:prstGeom prst="rightArrow">
            <a:avLst/>
          </a:prstGeom>
          <a:solidFill>
            <a:schemeClr val="accent1"/>
          </a:solidFill>
          <a:ln w="19050" algn="ctr">
            <a:noFill/>
            <a:round/>
            <a:headEnd/>
            <a:tailEnd type="triangle" w="med" len="med"/>
          </a:ln>
        </p:spPr>
        <p:txBody>
          <a:bodyPr wrap="none" rtlCol="0" anchor="ctr"/>
          <a:lstStyle/>
          <a:p>
            <a:pPr algn="ctr" fontAlgn="base">
              <a:spcBef>
                <a:spcPct val="0"/>
              </a:spcBef>
              <a:spcAft>
                <a:spcPct val="0"/>
              </a:spcAft>
            </a:pPr>
            <a:endParaRPr lang="en-US" dirty="0">
              <a:solidFill>
                <a:srgbClr val="000000"/>
              </a:solidFill>
              <a:latin typeface="Book Antiqua" pitchFamily="18" charset="0"/>
              <a:ea typeface="ＭＳ Ｐゴシック" charset="-128"/>
            </a:endParaRPr>
          </a:p>
        </p:txBody>
      </p:sp>
      <p:sp>
        <p:nvSpPr>
          <p:cNvPr id="20" name="Right Arrow 19"/>
          <p:cNvSpPr/>
          <p:nvPr/>
        </p:nvSpPr>
        <p:spPr bwMode="auto">
          <a:xfrm rot="12921552">
            <a:off x="6274174" y="4739327"/>
            <a:ext cx="1524000" cy="838200"/>
          </a:xfrm>
          <a:prstGeom prst="rightArrow">
            <a:avLst/>
          </a:prstGeom>
          <a:solidFill>
            <a:schemeClr val="accent1"/>
          </a:solidFill>
          <a:ln w="19050" algn="ctr">
            <a:noFill/>
            <a:round/>
            <a:headEnd/>
            <a:tailEnd type="triangle" w="med" len="med"/>
          </a:ln>
        </p:spPr>
        <p:txBody>
          <a:bodyPr wrap="none" rtlCol="0" anchor="ctr"/>
          <a:lstStyle/>
          <a:p>
            <a:pPr algn="ctr" fontAlgn="base">
              <a:spcBef>
                <a:spcPct val="0"/>
              </a:spcBef>
              <a:spcAft>
                <a:spcPct val="0"/>
              </a:spcAft>
            </a:pPr>
            <a:endParaRPr lang="en-US" dirty="0">
              <a:solidFill>
                <a:srgbClr val="000000"/>
              </a:solidFill>
              <a:latin typeface="Book Antiqua" pitchFamily="18" charset="0"/>
              <a:ea typeface="ＭＳ Ｐゴシック" charset="-128"/>
            </a:endParaRPr>
          </a:p>
        </p:txBody>
      </p:sp>
      <p:sp>
        <p:nvSpPr>
          <p:cNvPr id="21" name="TextBox 20"/>
          <p:cNvSpPr txBox="1"/>
          <p:nvPr/>
        </p:nvSpPr>
        <p:spPr>
          <a:xfrm>
            <a:off x="7467600" y="4756665"/>
            <a:ext cx="1676400" cy="1384995"/>
          </a:xfrm>
          <a:prstGeom prst="rect">
            <a:avLst/>
          </a:prstGeom>
          <a:solidFill>
            <a:schemeClr val="accent1"/>
          </a:solidFill>
          <a:ln>
            <a:noFill/>
          </a:ln>
        </p:spPr>
        <p:txBody>
          <a:bodyPr wrap="square" rtlCol="0">
            <a:spAutoFit/>
          </a:bodyPr>
          <a:lstStyle/>
          <a:p>
            <a:pPr fontAlgn="base">
              <a:spcBef>
                <a:spcPct val="0"/>
              </a:spcBef>
              <a:spcAft>
                <a:spcPct val="0"/>
              </a:spcAft>
            </a:pPr>
            <a:r>
              <a:rPr lang="en-US" sz="1200" dirty="0">
                <a:solidFill>
                  <a:srgbClr val="FFFFFF"/>
                </a:solidFill>
                <a:latin typeface="Verdana" pitchFamily="34" charset="0"/>
                <a:ea typeface="ＭＳ Ｐゴシック" charset="-128"/>
              </a:rPr>
              <a:t>Schools within this quadrant have a </a:t>
            </a:r>
            <a:r>
              <a:rPr lang="en-US" sz="1200" b="1" dirty="0">
                <a:solidFill>
                  <a:srgbClr val="FFFFFF"/>
                </a:solidFill>
                <a:latin typeface="Verdana" pitchFamily="34" charset="0"/>
                <a:ea typeface="ＭＳ Ｐゴシック" charset="-128"/>
              </a:rPr>
              <a:t>low </a:t>
            </a:r>
            <a:r>
              <a:rPr lang="en-US" sz="1200" dirty="0">
                <a:solidFill>
                  <a:srgbClr val="FFFFFF"/>
                </a:solidFill>
                <a:latin typeface="Verdana" pitchFamily="34" charset="0"/>
                <a:ea typeface="ＭＳ Ｐゴシック" charset="-128"/>
              </a:rPr>
              <a:t>percentage of novice teachers and are serving a </a:t>
            </a:r>
            <a:r>
              <a:rPr lang="en-US" sz="1200" b="1" dirty="0">
                <a:solidFill>
                  <a:srgbClr val="FFFFFF"/>
                </a:solidFill>
                <a:latin typeface="Verdana" pitchFamily="34" charset="0"/>
                <a:ea typeface="ＭＳ Ｐゴシック" charset="-128"/>
              </a:rPr>
              <a:t>high </a:t>
            </a:r>
            <a:r>
              <a:rPr lang="en-US" sz="1200" dirty="0">
                <a:solidFill>
                  <a:srgbClr val="FFFFFF"/>
                </a:solidFill>
                <a:latin typeface="Verdana" pitchFamily="34" charset="0"/>
                <a:ea typeface="ＭＳ Ｐゴシック" charset="-128"/>
              </a:rPr>
              <a:t>percentage of FRL students. </a:t>
            </a:r>
          </a:p>
        </p:txBody>
      </p:sp>
      <p:sp>
        <p:nvSpPr>
          <p:cNvPr id="22" name="TextBox 21"/>
          <p:cNvSpPr txBox="1"/>
          <p:nvPr/>
        </p:nvSpPr>
        <p:spPr>
          <a:xfrm flipH="1">
            <a:off x="6477000" y="3080265"/>
            <a:ext cx="381000" cy="369332"/>
          </a:xfrm>
          <a:prstGeom prst="rect">
            <a:avLst/>
          </a:prstGeom>
          <a:noFill/>
        </p:spPr>
        <p:txBody>
          <a:bodyPr wrap="square" rtlCol="0">
            <a:spAutoFit/>
          </a:bodyPr>
          <a:lstStyle/>
          <a:p>
            <a:pPr fontAlgn="base">
              <a:spcBef>
                <a:spcPct val="0"/>
              </a:spcBef>
              <a:spcAft>
                <a:spcPct val="0"/>
              </a:spcAft>
            </a:pPr>
            <a:r>
              <a:rPr lang="en-US" b="1" dirty="0">
                <a:solidFill>
                  <a:srgbClr val="FFFFFF"/>
                </a:solidFill>
                <a:latin typeface="Verdana" pitchFamily="34" charset="0"/>
                <a:ea typeface="ＭＳ Ｐゴシック" charset="-128"/>
              </a:rPr>
              <a:t>1</a:t>
            </a:r>
          </a:p>
        </p:txBody>
      </p:sp>
      <p:sp>
        <p:nvSpPr>
          <p:cNvPr id="23" name="TextBox 22"/>
          <p:cNvSpPr txBox="1"/>
          <p:nvPr/>
        </p:nvSpPr>
        <p:spPr>
          <a:xfrm>
            <a:off x="6553200" y="4756665"/>
            <a:ext cx="381000" cy="369332"/>
          </a:xfrm>
          <a:prstGeom prst="rect">
            <a:avLst/>
          </a:prstGeom>
          <a:solidFill>
            <a:schemeClr val="accent1"/>
          </a:solidFill>
        </p:spPr>
        <p:txBody>
          <a:bodyPr wrap="square" rtlCol="0">
            <a:spAutoFit/>
          </a:bodyPr>
          <a:lstStyle/>
          <a:p>
            <a:pPr fontAlgn="base">
              <a:spcBef>
                <a:spcPct val="0"/>
              </a:spcBef>
              <a:spcAft>
                <a:spcPct val="0"/>
              </a:spcAft>
            </a:pPr>
            <a:r>
              <a:rPr lang="en-US" b="1" dirty="0">
                <a:solidFill>
                  <a:srgbClr val="FFFFFF"/>
                </a:solidFill>
                <a:latin typeface="Verdana" pitchFamily="34" charset="0"/>
                <a:ea typeface="ＭＳ Ｐゴシック" charset="-128"/>
              </a:rPr>
              <a:t>2</a:t>
            </a:r>
          </a:p>
        </p:txBody>
      </p:sp>
      <p:sp>
        <p:nvSpPr>
          <p:cNvPr id="24" name="TextBox 23"/>
          <p:cNvSpPr txBox="1"/>
          <p:nvPr/>
        </p:nvSpPr>
        <p:spPr>
          <a:xfrm>
            <a:off x="2057400" y="4832865"/>
            <a:ext cx="304800" cy="381000"/>
          </a:xfrm>
          <a:prstGeom prst="rect">
            <a:avLst/>
          </a:prstGeom>
          <a:noFill/>
        </p:spPr>
        <p:txBody>
          <a:bodyPr wrap="square" rtlCol="0">
            <a:spAutoFit/>
          </a:bodyPr>
          <a:lstStyle/>
          <a:p>
            <a:pPr fontAlgn="base">
              <a:spcBef>
                <a:spcPct val="0"/>
              </a:spcBef>
              <a:spcAft>
                <a:spcPct val="0"/>
              </a:spcAft>
            </a:pPr>
            <a:r>
              <a:rPr lang="en-US" b="1" dirty="0">
                <a:solidFill>
                  <a:srgbClr val="FFFFFF"/>
                </a:solidFill>
                <a:latin typeface="Verdana" pitchFamily="34" charset="0"/>
                <a:ea typeface="ＭＳ Ｐゴシック" charset="-128"/>
              </a:rPr>
              <a:t>3</a:t>
            </a:r>
          </a:p>
        </p:txBody>
      </p:sp>
      <p:sp>
        <p:nvSpPr>
          <p:cNvPr id="25" name="TextBox 24"/>
          <p:cNvSpPr txBox="1"/>
          <p:nvPr/>
        </p:nvSpPr>
        <p:spPr>
          <a:xfrm>
            <a:off x="2286000" y="2775465"/>
            <a:ext cx="381000" cy="369332"/>
          </a:xfrm>
          <a:prstGeom prst="rect">
            <a:avLst/>
          </a:prstGeom>
          <a:noFill/>
        </p:spPr>
        <p:txBody>
          <a:bodyPr wrap="square" rtlCol="0">
            <a:spAutoFit/>
          </a:bodyPr>
          <a:lstStyle/>
          <a:p>
            <a:pPr fontAlgn="base">
              <a:spcBef>
                <a:spcPct val="0"/>
              </a:spcBef>
              <a:spcAft>
                <a:spcPct val="0"/>
              </a:spcAft>
            </a:pPr>
            <a:r>
              <a:rPr lang="en-US" b="1" dirty="0">
                <a:solidFill>
                  <a:srgbClr val="FFFFFF"/>
                </a:solidFill>
                <a:latin typeface="Verdana" pitchFamily="34" charset="0"/>
                <a:ea typeface="ＭＳ Ｐゴシック" charset="-128"/>
              </a:rPr>
              <a:t>4</a:t>
            </a:r>
          </a:p>
        </p:txBody>
      </p:sp>
      <p:sp>
        <p:nvSpPr>
          <p:cNvPr id="19" name="TextBox 18"/>
          <p:cNvSpPr txBox="1"/>
          <p:nvPr/>
        </p:nvSpPr>
        <p:spPr>
          <a:xfrm>
            <a:off x="7391400" y="1784865"/>
            <a:ext cx="1676400" cy="1938992"/>
          </a:xfrm>
          <a:prstGeom prst="rect">
            <a:avLst/>
          </a:prstGeom>
          <a:solidFill>
            <a:schemeClr val="accent1"/>
          </a:solidFill>
          <a:ln>
            <a:noFill/>
          </a:ln>
        </p:spPr>
        <p:txBody>
          <a:bodyPr wrap="square" rtlCol="0">
            <a:spAutoFit/>
          </a:bodyPr>
          <a:lstStyle/>
          <a:p>
            <a:pPr fontAlgn="base">
              <a:spcBef>
                <a:spcPct val="0"/>
              </a:spcBef>
              <a:spcAft>
                <a:spcPct val="0"/>
              </a:spcAft>
            </a:pPr>
            <a:r>
              <a:rPr lang="en-US" sz="1200" dirty="0">
                <a:solidFill>
                  <a:srgbClr val="FFFFFF"/>
                </a:solidFill>
                <a:latin typeface="Verdana" pitchFamily="34" charset="0"/>
                <a:ea typeface="ＭＳ Ｐゴシック" charset="-128"/>
              </a:rPr>
              <a:t>Schools within this quadrant have a </a:t>
            </a:r>
            <a:r>
              <a:rPr lang="en-US" sz="1200" b="1" dirty="0">
                <a:solidFill>
                  <a:srgbClr val="FFFFFF"/>
                </a:solidFill>
                <a:latin typeface="Verdana" pitchFamily="34" charset="0"/>
                <a:ea typeface="ＭＳ Ｐゴシック" charset="-128"/>
              </a:rPr>
              <a:t>high</a:t>
            </a:r>
            <a:r>
              <a:rPr lang="en-US" sz="1200" dirty="0">
                <a:solidFill>
                  <a:srgbClr val="FFFFFF"/>
                </a:solidFill>
                <a:latin typeface="Verdana" pitchFamily="34" charset="0"/>
                <a:ea typeface="ＭＳ Ｐゴシック" charset="-128"/>
              </a:rPr>
              <a:t> percentage of novice teachers and are serving a </a:t>
            </a:r>
            <a:r>
              <a:rPr lang="en-US" sz="1200" b="1" dirty="0">
                <a:solidFill>
                  <a:srgbClr val="FFFFFF"/>
                </a:solidFill>
                <a:latin typeface="Verdana" pitchFamily="34" charset="0"/>
                <a:ea typeface="ＭＳ Ｐゴシック" charset="-128"/>
              </a:rPr>
              <a:t>high </a:t>
            </a:r>
            <a:r>
              <a:rPr lang="en-US" sz="1200" dirty="0">
                <a:solidFill>
                  <a:srgbClr val="FFFFFF"/>
                </a:solidFill>
                <a:latin typeface="Verdana" pitchFamily="34" charset="0"/>
                <a:ea typeface="ＭＳ Ｐゴシック" charset="-128"/>
              </a:rPr>
              <a:t>percentage of FRL students.  The graph focuses attention on this quadrant.</a:t>
            </a:r>
          </a:p>
        </p:txBody>
      </p:sp>
    </p:spTree>
    <p:extLst>
      <p:ext uri="{BB962C8B-B14F-4D97-AF65-F5344CB8AC3E}">
        <p14:creationId xmlns:p14="http://schemas.microsoft.com/office/powerpoint/2010/main" val="103807751"/>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l="11787" t="21962" r="26282" b="5128"/>
          <a:stretch>
            <a:fillRect/>
          </a:stretch>
        </p:blipFill>
        <p:spPr bwMode="auto">
          <a:xfrm>
            <a:off x="393700" y="358775"/>
            <a:ext cx="8521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05805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the core of reform</a:t>
            </a:r>
            <a:endParaRPr lang="en-US" dirty="0"/>
          </a:p>
        </p:txBody>
      </p:sp>
      <p:sp>
        <p:nvSpPr>
          <p:cNvPr id="3" name="Content Placeholder 2"/>
          <p:cNvSpPr>
            <a:spLocks noGrp="1"/>
          </p:cNvSpPr>
          <p:nvPr>
            <p:ph idx="1"/>
          </p:nvPr>
        </p:nvSpPr>
        <p:spPr>
          <a:xfrm>
            <a:off x="380999" y="1143000"/>
            <a:ext cx="8407893" cy="5486400"/>
          </a:xfrm>
        </p:spPr>
        <p:txBody>
          <a:bodyPr>
            <a:normAutofit fontScale="85000" lnSpcReduction="20000"/>
          </a:bodyPr>
          <a:lstStyle/>
          <a:p>
            <a:pPr marL="0" indent="0">
              <a:buNone/>
            </a:pPr>
            <a:r>
              <a:rPr lang="en-US" dirty="0" smtClean="0"/>
              <a:t>Colorado education reform initiatives over the last five years require the use of assessment to:</a:t>
            </a:r>
          </a:p>
          <a:p>
            <a:r>
              <a:rPr lang="en-US" dirty="0" smtClean="0"/>
              <a:t>Inform instruction (CAP4K)</a:t>
            </a:r>
          </a:p>
          <a:p>
            <a:r>
              <a:rPr lang="en-US" dirty="0" smtClean="0"/>
              <a:t>Determine students’ readiness for school and if they need a school readiness plan (CAP4K)</a:t>
            </a:r>
          </a:p>
          <a:p>
            <a:r>
              <a:rPr lang="en-US" dirty="0" smtClean="0"/>
              <a:t>Evaluate school and district performance (SB163)</a:t>
            </a:r>
          </a:p>
          <a:p>
            <a:r>
              <a:rPr lang="en-US" dirty="0" smtClean="0"/>
              <a:t>Identify performance trends and prioritize performance challenges (SB163</a:t>
            </a:r>
          </a:p>
          <a:p>
            <a:r>
              <a:rPr lang="en-US" dirty="0" smtClean="0"/>
              <a:t>Measure the progress of school and district improvement efforts (SB163)</a:t>
            </a:r>
          </a:p>
          <a:p>
            <a:r>
              <a:rPr lang="en-US" dirty="0" smtClean="0"/>
              <a:t>Measure principal effectiveness </a:t>
            </a:r>
            <a:r>
              <a:rPr lang="en-US" dirty="0"/>
              <a:t> </a:t>
            </a:r>
            <a:r>
              <a:rPr lang="en-US" dirty="0" smtClean="0"/>
              <a:t>(SB191)</a:t>
            </a:r>
          </a:p>
          <a:p>
            <a:r>
              <a:rPr lang="en-US" dirty="0" smtClean="0"/>
              <a:t>Measure teacher contribution to student learning growth (SB191)</a:t>
            </a:r>
          </a:p>
          <a:p>
            <a:r>
              <a:rPr lang="en-US" dirty="0" smtClean="0"/>
              <a:t>Identify students with significant reading deficiencies (READ Act)</a:t>
            </a:r>
          </a:p>
          <a:p>
            <a:r>
              <a:rPr lang="en-US" dirty="0" smtClean="0"/>
              <a:t>Set performance targets for reducing the number of students with significant reading deficiencies (READ Act)</a:t>
            </a:r>
          </a:p>
          <a:p>
            <a:pPr lvl="1"/>
            <a:endParaRPr lang="en-US" dirty="0" smtClean="0"/>
          </a:p>
          <a:p>
            <a:pPr lvl="1"/>
            <a:endParaRPr lang="en-US" dirty="0"/>
          </a:p>
        </p:txBody>
      </p:sp>
    </p:spTree>
    <p:extLst>
      <p:ext uri="{BB962C8B-B14F-4D97-AF65-F5344CB8AC3E}">
        <p14:creationId xmlns:p14="http://schemas.microsoft.com/office/powerpoint/2010/main" val="2507721384"/>
      </p:ext>
    </p:extLst>
  </p:cSld>
  <p:clrMapOvr>
    <a:masterClrMapping/>
  </p:clrMapOvr>
  <p:transition spd="slow">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l="11874" t="20000" r="26079" b="8000"/>
          <a:stretch>
            <a:fillRect/>
          </a:stretch>
        </p:blipFill>
        <p:spPr bwMode="auto">
          <a:xfrm>
            <a:off x="152400" y="274637"/>
            <a:ext cx="8763000" cy="635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458141"/>
      </p:ext>
    </p:extLst>
  </p:cSld>
  <p:clrMapOvr>
    <a:masterClrMapping/>
  </p:clrMapOvr>
  <p:transition spd="slow">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Palatino Linotype" panose="02040502050505030304" pitchFamily="18" charset="0"/>
              </a:rPr>
              <a:t>Equitable Distribution of Teachers Practice</a:t>
            </a:r>
            <a:endParaRPr lang="en-US" sz="4000" dirty="0">
              <a:latin typeface="Palatino Linotype" panose="02040502050505030304" pitchFamily="18" charset="0"/>
            </a:endParaRPr>
          </a:p>
        </p:txBody>
      </p:sp>
      <p:sp>
        <p:nvSpPr>
          <p:cNvPr id="4" name="Content Placeholder 3"/>
          <p:cNvSpPr>
            <a:spLocks noGrp="1"/>
          </p:cNvSpPr>
          <p:nvPr>
            <p:ph idx="1"/>
          </p:nvPr>
        </p:nvSpPr>
        <p:spPr/>
        <p:txBody>
          <a:bodyPr/>
          <a:lstStyle/>
          <a:p>
            <a:r>
              <a:rPr lang="en-US" sz="2800" dirty="0" smtClean="0"/>
              <a:t>Turn to: Equitable Distribution of Teachers Data Job Aide, Practice (Tools, p. </a:t>
            </a:r>
            <a:r>
              <a:rPr lang="en-US" sz="2800" dirty="0" smtClean="0"/>
              <a:t>89).</a:t>
            </a:r>
            <a:endParaRPr lang="en-US" sz="2800" dirty="0" smtClean="0"/>
          </a:p>
          <a:p>
            <a:r>
              <a:rPr lang="en-US" sz="2800" dirty="0" smtClean="0"/>
              <a:t>The first two pages are a reminder about how to interpret this data.</a:t>
            </a:r>
          </a:p>
          <a:p>
            <a:r>
              <a:rPr lang="en-US" sz="2800" dirty="0" smtClean="0"/>
              <a:t>Work with a partner to complete the Practice questions. </a:t>
            </a:r>
          </a:p>
          <a:p>
            <a:r>
              <a:rPr lang="en-US" sz="2800" dirty="0" smtClean="0"/>
              <a:t>The graphic will be on the next slide (in color), so wait for it. </a:t>
            </a:r>
            <a:r>
              <a:rPr lang="en-US" sz="2800" dirty="0" smtClean="0">
                <a:sym typeface="Wingdings" pitchFamily="2" charset="2"/>
              </a:rPr>
              <a:t></a:t>
            </a:r>
            <a:endParaRPr lang="en-US" sz="2800" dirty="0"/>
          </a:p>
        </p:txBody>
      </p:sp>
    </p:spTree>
    <p:extLst>
      <p:ext uri="{BB962C8B-B14F-4D97-AF65-F5344CB8AC3E}">
        <p14:creationId xmlns:p14="http://schemas.microsoft.com/office/powerpoint/2010/main" val="211461503"/>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43119" t="29465" r="25736" b="41561"/>
          <a:stretch>
            <a:fillRect/>
          </a:stretch>
        </p:blipFill>
        <p:spPr bwMode="auto">
          <a:xfrm>
            <a:off x="533400" y="448339"/>
            <a:ext cx="8305800" cy="6181061"/>
          </a:xfrm>
          <a:prstGeom prst="rect">
            <a:avLst/>
          </a:prstGeom>
          <a:noFill/>
          <a:ln w="9525">
            <a:noFill/>
            <a:miter lim="800000"/>
            <a:headEnd/>
            <a:tailEnd/>
          </a:ln>
        </p:spPr>
      </p:pic>
    </p:spTree>
    <p:extLst>
      <p:ext uri="{BB962C8B-B14F-4D97-AF65-F5344CB8AC3E}">
        <p14:creationId xmlns:p14="http://schemas.microsoft.com/office/powerpoint/2010/main" val="2859472936"/>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small districts?</a:t>
            </a:r>
            <a:endParaRPr lang="en-US" dirty="0"/>
          </a:p>
        </p:txBody>
      </p:sp>
      <p:pic>
        <p:nvPicPr>
          <p:cNvPr id="1026" name="Picture 2"/>
          <p:cNvPicPr>
            <a:picLocks noChangeAspect="1" noChangeArrowheads="1"/>
          </p:cNvPicPr>
          <p:nvPr/>
        </p:nvPicPr>
        <p:blipFill>
          <a:blip r:embed="rId2" cstate="print"/>
          <a:srcRect l="43056" t="20000" r="26389" b="43333"/>
          <a:stretch>
            <a:fillRect/>
          </a:stretch>
        </p:blipFill>
        <p:spPr bwMode="auto">
          <a:xfrm>
            <a:off x="1371600" y="1295400"/>
            <a:ext cx="6629400" cy="4972050"/>
          </a:xfrm>
          <a:prstGeom prst="rect">
            <a:avLst/>
          </a:prstGeom>
          <a:noFill/>
          <a:ln w="9525">
            <a:noFill/>
            <a:miter lim="800000"/>
            <a:headEnd/>
            <a:tailEnd/>
          </a:ln>
        </p:spPr>
      </p:pic>
    </p:spTree>
    <p:extLst>
      <p:ext uri="{BB962C8B-B14F-4D97-AF65-F5344CB8AC3E}">
        <p14:creationId xmlns:p14="http://schemas.microsoft.com/office/powerpoint/2010/main" val="111967059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through the Data for Small Districts</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The EDT analysis is still required, but may not always be as enlightening as for larger districts.</a:t>
            </a:r>
          </a:p>
          <a:p>
            <a:r>
              <a:rPr lang="en-US" dirty="0" smtClean="0"/>
              <a:t>Look at the distribution by school level.</a:t>
            </a:r>
          </a:p>
          <a:p>
            <a:r>
              <a:rPr lang="en-US" dirty="0" smtClean="0"/>
              <a:t>Compare average years of staff experience to the state.</a:t>
            </a:r>
          </a:p>
          <a:p>
            <a:endParaRPr lang="en-US" dirty="0"/>
          </a:p>
        </p:txBody>
      </p:sp>
    </p:spTree>
    <p:extLst>
      <p:ext uri="{BB962C8B-B14F-4D97-AF65-F5344CB8AC3E}">
        <p14:creationId xmlns:p14="http://schemas.microsoft.com/office/powerpoint/2010/main" val="1705924904"/>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expected by CDE?</a:t>
            </a:r>
            <a:endParaRPr lang="en-US" dirty="0"/>
          </a:p>
        </p:txBody>
      </p:sp>
      <p:sp>
        <p:nvSpPr>
          <p:cNvPr id="3" name="Content Placeholder 2"/>
          <p:cNvSpPr>
            <a:spLocks noGrp="1"/>
          </p:cNvSpPr>
          <p:nvPr>
            <p:ph idx="1"/>
          </p:nvPr>
        </p:nvSpPr>
        <p:spPr>
          <a:xfrm>
            <a:off x="457200" y="1798637"/>
            <a:ext cx="8229600" cy="4525963"/>
          </a:xfrm>
        </p:spPr>
        <p:txBody>
          <a:bodyPr/>
          <a:lstStyle/>
          <a:p>
            <a:r>
              <a:rPr lang="en-US" dirty="0" smtClean="0"/>
              <a:t>Update of EDT analysis included in UIP Data Narrative each year.</a:t>
            </a:r>
          </a:p>
          <a:p>
            <a:r>
              <a:rPr lang="en-US" dirty="0" smtClean="0"/>
              <a:t>If no problems, just provide a brief summary to indicate that it was considered.</a:t>
            </a:r>
          </a:p>
          <a:p>
            <a:r>
              <a:rPr lang="en-US" dirty="0" smtClean="0"/>
              <a:t>If problems are identified, include:</a:t>
            </a:r>
          </a:p>
          <a:p>
            <a:pPr lvl="1"/>
            <a:r>
              <a:rPr lang="en-US" dirty="0" smtClean="0"/>
              <a:t>Detail in data </a:t>
            </a:r>
            <a:r>
              <a:rPr lang="en-US" dirty="0" smtClean="0"/>
              <a:t>narrative</a:t>
            </a:r>
            <a:endParaRPr lang="en-US" dirty="0" smtClean="0"/>
          </a:p>
          <a:p>
            <a:pPr lvl="1"/>
            <a:r>
              <a:rPr lang="en-US" dirty="0" smtClean="0"/>
              <a:t>Provide strategies that will address the issue (e.g., using Title IIA funds to strengthen induction program</a:t>
            </a:r>
            <a:r>
              <a:rPr lang="en-US" dirty="0" smtClean="0"/>
              <a:t>)</a:t>
            </a:r>
            <a:endParaRPr lang="en-US" dirty="0"/>
          </a:p>
        </p:txBody>
      </p:sp>
    </p:spTree>
    <p:extLst>
      <p:ext uri="{BB962C8B-B14F-4D97-AF65-F5344CB8AC3E}">
        <p14:creationId xmlns:p14="http://schemas.microsoft.com/office/powerpoint/2010/main" val="344365556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5885765"/>
            <a:ext cx="5181600" cy="667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Session Plan</a:t>
            </a:r>
            <a:endParaRPr lang="en-US" dirty="0"/>
          </a:p>
        </p:txBody>
      </p:sp>
      <p:sp>
        <p:nvSpPr>
          <p:cNvPr id="3" name="TextBox 2"/>
          <p:cNvSpPr txBox="1"/>
          <p:nvPr/>
        </p:nvSpPr>
        <p:spPr>
          <a:xfrm>
            <a:off x="1905000" y="121920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Assessment/Data and Education Reform</a:t>
            </a:r>
            <a:endParaRPr lang="en-US" sz="2000" dirty="0">
              <a:solidFill>
                <a:schemeClr val="bg1"/>
              </a:solidFill>
              <a:latin typeface="Verdana" charset="0"/>
            </a:endParaRPr>
          </a:p>
        </p:txBody>
      </p:sp>
      <p:sp>
        <p:nvSpPr>
          <p:cNvPr id="11" name="TextBox 10"/>
          <p:cNvSpPr txBox="1"/>
          <p:nvPr/>
        </p:nvSpPr>
        <p:spPr>
          <a:xfrm>
            <a:off x="1905000" y="220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English Language Learning</a:t>
            </a:r>
            <a:endParaRPr lang="en-US" sz="2000" dirty="0">
              <a:solidFill>
                <a:schemeClr val="bg1"/>
              </a:solidFill>
              <a:latin typeface="Verdana" charset="0"/>
            </a:endParaRPr>
          </a:p>
        </p:txBody>
      </p:sp>
      <p:sp>
        <p:nvSpPr>
          <p:cNvPr id="12" name="TextBox 11"/>
          <p:cNvSpPr txBox="1"/>
          <p:nvPr/>
        </p:nvSpPr>
        <p:spPr>
          <a:xfrm>
            <a:off x="1914099" y="47244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Early Literacy and School Readiness</a:t>
            </a:r>
            <a:endParaRPr lang="en-US" sz="2000" dirty="0">
              <a:solidFill>
                <a:schemeClr val="bg1"/>
              </a:solidFill>
              <a:latin typeface="Verdana" charset="0"/>
            </a:endParaRPr>
          </a:p>
        </p:txBody>
      </p:sp>
      <p:sp>
        <p:nvSpPr>
          <p:cNvPr id="14" name="TextBox 13"/>
          <p:cNvSpPr txBox="1"/>
          <p:nvPr/>
        </p:nvSpPr>
        <p:spPr>
          <a:xfrm>
            <a:off x="1905000" y="28414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Commonly Used Interim Assessments</a:t>
            </a:r>
            <a:endParaRPr lang="en-US" sz="2000" dirty="0">
              <a:solidFill>
                <a:schemeClr val="bg1"/>
              </a:solidFill>
              <a:latin typeface="Verdana" charset="0"/>
            </a:endParaRPr>
          </a:p>
        </p:txBody>
      </p:sp>
      <p:sp>
        <p:nvSpPr>
          <p:cNvPr id="15" name="TextBox 14"/>
          <p:cNvSpPr txBox="1"/>
          <p:nvPr/>
        </p:nvSpPr>
        <p:spPr>
          <a:xfrm>
            <a:off x="1905000" y="601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Survey Results</a:t>
            </a:r>
            <a:endParaRPr lang="en-US" sz="2000" dirty="0">
              <a:solidFill>
                <a:schemeClr val="bg1"/>
              </a:solidFill>
              <a:latin typeface="Verdana" charset="0"/>
            </a:endParaRPr>
          </a:p>
        </p:txBody>
      </p:sp>
      <p:cxnSp>
        <p:nvCxnSpPr>
          <p:cNvPr id="18" name="Straight Arrow Connector 17"/>
          <p:cNvCxnSpPr/>
          <p:nvPr/>
        </p:nvCxnSpPr>
        <p:spPr>
          <a:xfrm>
            <a:off x="4343400" y="19417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2499" y="352728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58279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539109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Equitable Distribution of Teachers</a:t>
            </a:r>
            <a:endParaRPr lang="en-US" sz="2000" dirty="0">
              <a:solidFill>
                <a:schemeClr val="bg1"/>
              </a:solidFill>
              <a:latin typeface="Verdana" charset="0"/>
            </a:endParaRPr>
          </a:p>
        </p:txBody>
      </p:sp>
      <p:cxnSp>
        <p:nvCxnSpPr>
          <p:cNvPr id="23" name="Straight Arrow Connector 22"/>
          <p:cNvCxnSpPr/>
          <p:nvPr/>
        </p:nvCxnSpPr>
        <p:spPr>
          <a:xfrm>
            <a:off x="4329752" y="4463772"/>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43400" y="25908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51421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7558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Postsecondary and Workforce Readiness</a:t>
            </a:r>
            <a:endParaRPr lang="en-US" sz="2000" dirty="0">
              <a:solidFill>
                <a:schemeClr val="bg1"/>
              </a:solidFill>
              <a:latin typeface="Verdana" charset="0"/>
            </a:endParaRPr>
          </a:p>
        </p:txBody>
      </p:sp>
    </p:spTree>
    <p:extLst>
      <p:ext uri="{BB962C8B-B14F-4D97-AF65-F5344CB8AC3E}">
        <p14:creationId xmlns:p14="http://schemas.microsoft.com/office/powerpoint/2010/main" val="178011442"/>
      </p:ext>
    </p:extLst>
  </p:cSld>
  <p:clrMapOvr>
    <a:masterClrMapping/>
  </p:clrMapOvr>
  <p:transition spd="slow">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Survey Results</a:t>
            </a:r>
            <a:endParaRPr lang="en-US" dirty="0"/>
          </a:p>
        </p:txBody>
      </p:sp>
      <p:sp>
        <p:nvSpPr>
          <p:cNvPr id="3" name="Content Placeholder 2"/>
          <p:cNvSpPr>
            <a:spLocks noGrp="1"/>
          </p:cNvSpPr>
          <p:nvPr>
            <p:ph idx="1"/>
          </p:nvPr>
        </p:nvSpPr>
        <p:spPr>
          <a:xfrm>
            <a:off x="457200" y="1219200"/>
            <a:ext cx="8255493" cy="5105400"/>
          </a:xfrm>
        </p:spPr>
        <p:txBody>
          <a:bodyPr/>
          <a:lstStyle/>
          <a:p>
            <a:pPr>
              <a:spcBef>
                <a:spcPts val="1200"/>
              </a:spcBef>
            </a:pPr>
            <a:r>
              <a:rPr lang="en-US" sz="2800" b="0" dirty="0" smtClean="0"/>
              <a:t>TELL = Teaching, Empowering, Learners, and Learning</a:t>
            </a:r>
            <a:endParaRPr lang="en-US" sz="2800" b="0" dirty="0"/>
          </a:p>
          <a:p>
            <a:pPr>
              <a:spcBef>
                <a:spcPts val="1200"/>
              </a:spcBef>
            </a:pPr>
            <a:r>
              <a:rPr lang="en-US" sz="2800" b="0" dirty="0" smtClean="0"/>
              <a:t>On-line anonymous survey of public school educators about </a:t>
            </a:r>
            <a:r>
              <a:rPr lang="en-US" sz="2800" b="0" dirty="0"/>
              <a:t>perceptions of current teaching and learning </a:t>
            </a:r>
            <a:r>
              <a:rPr lang="en-US" sz="2800" b="0" dirty="0" smtClean="0"/>
              <a:t>conditions. </a:t>
            </a:r>
          </a:p>
          <a:p>
            <a:pPr>
              <a:spcBef>
                <a:spcPts val="1200"/>
              </a:spcBef>
            </a:pPr>
            <a:r>
              <a:rPr lang="en-US" sz="2800" b="0" dirty="0" smtClean="0"/>
              <a:t>Last administration – Spring 2013</a:t>
            </a:r>
            <a:endParaRPr lang="en-US" sz="2800" b="0" dirty="0"/>
          </a:p>
          <a:p>
            <a:pPr>
              <a:spcBef>
                <a:spcPts val="1200"/>
              </a:spcBef>
            </a:pPr>
            <a:r>
              <a:rPr lang="en-US" sz="2800" b="0" dirty="0" smtClean="0"/>
              <a:t>Because teaching conditions. . .</a:t>
            </a:r>
          </a:p>
          <a:p>
            <a:pPr lvl="1">
              <a:spcBef>
                <a:spcPts val="600"/>
              </a:spcBef>
            </a:pPr>
            <a:r>
              <a:rPr lang="en-US" sz="2400" dirty="0" smtClean="0"/>
              <a:t>Matter for students</a:t>
            </a:r>
          </a:p>
          <a:p>
            <a:pPr lvl="1">
              <a:spcBef>
                <a:spcPts val="600"/>
              </a:spcBef>
            </a:pPr>
            <a:r>
              <a:rPr lang="en-US" sz="2400" dirty="0" smtClean="0"/>
              <a:t>Matter for teacher retention</a:t>
            </a:r>
          </a:p>
          <a:p>
            <a:pPr lvl="1">
              <a:spcBef>
                <a:spcPts val="600"/>
              </a:spcBef>
            </a:pPr>
            <a:r>
              <a:rPr lang="en-US" sz="2400" dirty="0" smtClean="0"/>
              <a:t>Are viewed differently by teachers and principals</a:t>
            </a:r>
            <a:endParaRPr lang="en-US" sz="2400" dirty="0"/>
          </a:p>
        </p:txBody>
      </p:sp>
    </p:spTree>
    <p:extLst>
      <p:ext uri="{BB962C8B-B14F-4D97-AF65-F5344CB8AC3E}">
        <p14:creationId xmlns:p14="http://schemas.microsoft.com/office/powerpoint/2010/main" val="3296591704"/>
      </p:ext>
    </p:extLst>
  </p:cSld>
  <p:clrMapOvr>
    <a:masterClrMapping/>
  </p:clrMapOvr>
  <p:transition spd="slow">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pPr marL="514350" indent="-514350">
              <a:buFont typeface="Arial" pitchFamily="34" charset="0"/>
              <a:buAutoNum type="arabicPeriod"/>
            </a:pPr>
            <a:r>
              <a:rPr lang="en-US" b="1" dirty="0" smtClean="0">
                <a:solidFill>
                  <a:srgbClr val="585858"/>
                </a:solidFill>
                <a:latin typeface="Arial" pitchFamily="34" charset="0"/>
                <a:ea typeface="Geneva" charset="0"/>
                <a:cs typeface="Arial" pitchFamily="34" charset="0"/>
              </a:rPr>
              <a:t>It’s About Kids: </a:t>
            </a:r>
            <a:r>
              <a:rPr lang="en-US" dirty="0" smtClean="0">
                <a:solidFill>
                  <a:srgbClr val="585858"/>
                </a:solidFill>
                <a:latin typeface="Arial" pitchFamily="34" charset="0"/>
                <a:ea typeface="Geneva" charset="0"/>
                <a:cs typeface="Arial" pitchFamily="34" charset="0"/>
              </a:rPr>
              <a:t>School conditions can constrain or catalyze effective teaching and student learning. Reports in 2009 and 2011 demonstrate connections to CSAP results.</a:t>
            </a:r>
          </a:p>
          <a:p>
            <a:pPr marL="514350" indent="-514350">
              <a:buFont typeface="Arial" pitchFamily="34" charset="0"/>
              <a:buAutoNum type="arabicPeriod"/>
            </a:pPr>
            <a:r>
              <a:rPr lang="en-US" b="1" dirty="0" smtClean="0">
                <a:latin typeface="Arial" pitchFamily="34" charset="0"/>
                <a:ea typeface="Geneva" charset="0"/>
                <a:cs typeface="Arial" pitchFamily="34" charset="0"/>
              </a:rPr>
              <a:t>It’s About Keeping Effective Teachers: </a:t>
            </a:r>
            <a:r>
              <a:rPr lang="en-US" dirty="0" smtClean="0">
                <a:latin typeface="Arial" pitchFamily="34" charset="0"/>
                <a:ea typeface="Geneva" charset="0"/>
                <a:cs typeface="Arial" pitchFamily="34" charset="0"/>
              </a:rPr>
              <a:t>Conditions have a strong influence on teacher retention and future employment plans, especially school leadership.</a:t>
            </a:r>
          </a:p>
          <a:p>
            <a:pPr marL="514350" indent="-514350">
              <a:buFont typeface="Arial" pitchFamily="34" charset="0"/>
              <a:buAutoNum type="arabicPeriod"/>
            </a:pPr>
            <a:r>
              <a:rPr lang="en-US" b="1" dirty="0" smtClean="0">
                <a:latin typeface="Arial" pitchFamily="34" charset="0"/>
                <a:ea typeface="Geneva" charset="0"/>
                <a:cs typeface="Arial" pitchFamily="34" charset="0"/>
              </a:rPr>
              <a:t>Where You Sit Shapes How You See Things: </a:t>
            </a:r>
            <a:r>
              <a:rPr lang="en-US" dirty="0" smtClean="0">
                <a:latin typeface="Arial" pitchFamily="34" charset="0"/>
                <a:ea typeface="Geneva" charset="0"/>
                <a:cs typeface="Arial" pitchFamily="34" charset="0"/>
              </a:rPr>
              <a:t>Conditions are perceived differently within and across schools by role and experience.</a:t>
            </a:r>
          </a:p>
        </p:txBody>
      </p:sp>
      <p:sp>
        <p:nvSpPr>
          <p:cNvPr id="14338" name="Title 1"/>
          <p:cNvSpPr>
            <a:spLocks noGrp="1"/>
          </p:cNvSpPr>
          <p:nvPr>
            <p:ph type="title"/>
          </p:nvPr>
        </p:nvSpPr>
        <p:spPr/>
        <p:txBody>
          <a:bodyPr/>
          <a:lstStyle/>
          <a:p>
            <a:pPr>
              <a:defRPr/>
            </a:pPr>
            <a:r>
              <a:rPr lang="en-US" sz="3600" dirty="0" smtClean="0">
                <a:latin typeface="Palatino Linotype" panose="02040502050505030304" pitchFamily="18" charset="0"/>
                <a:cs typeface="Arial" pitchFamily="34" charset="0"/>
              </a:rPr>
              <a:t>What We Have Learned from Previous TELL Colorado Initiatives</a:t>
            </a:r>
          </a:p>
        </p:txBody>
      </p:sp>
    </p:spTree>
    <p:extLst>
      <p:ext uri="{BB962C8B-B14F-4D97-AF65-F5344CB8AC3E}">
        <p14:creationId xmlns:p14="http://schemas.microsoft.com/office/powerpoint/2010/main" val="3588008695"/>
      </p:ext>
    </p:extLst>
  </p:cSld>
  <p:clrMapOvr>
    <a:masterClrMapping/>
  </p:clrMapOvr>
  <p:transition spd="slow">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learned…</a:t>
            </a:r>
            <a:endParaRPr lang="en-US" dirty="0"/>
          </a:p>
        </p:txBody>
      </p:sp>
      <p:sp>
        <p:nvSpPr>
          <p:cNvPr id="3" name="Content Placeholder 2"/>
          <p:cNvSpPr>
            <a:spLocks noGrp="1"/>
          </p:cNvSpPr>
          <p:nvPr>
            <p:ph idx="1"/>
          </p:nvPr>
        </p:nvSpPr>
        <p:spPr/>
        <p:txBody>
          <a:bodyPr/>
          <a:lstStyle/>
          <a:p>
            <a:r>
              <a:rPr lang="en-US" dirty="0" smtClean="0"/>
              <a:t>Overall, Colorado educators are very positive about school conditions. </a:t>
            </a:r>
          </a:p>
          <a:p>
            <a:r>
              <a:rPr lang="en-US" dirty="0" smtClean="0"/>
              <a:t>Time is consistently the biggest challenge.</a:t>
            </a:r>
          </a:p>
          <a:p>
            <a:r>
              <a:rPr lang="en-US" dirty="0" smtClean="0"/>
              <a:t>Sense of efficacy and support from leadership affects teacher attrition more than other factors (e.g., salary).</a:t>
            </a:r>
          </a:p>
          <a:p>
            <a:r>
              <a:rPr lang="en-US" dirty="0" smtClean="0"/>
              <a:t>Effective induction support and mentoring is not systematically available to novice educators.</a:t>
            </a:r>
          </a:p>
          <a:p>
            <a:r>
              <a:rPr lang="en-US" dirty="0" smtClean="0"/>
              <a:t>The construct with the strongest relationship to student performance is community involvement and support.</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37704209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spcBef>
                <a:spcPts val="1800"/>
              </a:spcBef>
            </a:pPr>
            <a:r>
              <a:rPr lang="en-US" dirty="0" smtClean="0"/>
              <a:t>Develop a seamless system of state standards and assessments from preschool through postsecondary and workforce readiness.</a:t>
            </a:r>
          </a:p>
          <a:p>
            <a:pPr>
              <a:spcBef>
                <a:spcPts val="1800"/>
              </a:spcBef>
            </a:pPr>
            <a:r>
              <a:rPr lang="en-US" dirty="0" smtClean="0"/>
              <a:t>Establish early readiness assessments statewide (2013-14) – TS Gold now, others coming.</a:t>
            </a:r>
          </a:p>
          <a:p>
            <a:pPr>
              <a:spcBef>
                <a:spcPts val="1800"/>
              </a:spcBef>
            </a:pPr>
            <a:r>
              <a:rPr lang="en-US" dirty="0" smtClean="0"/>
              <a:t>New assessments in science grades 5, 8 (2013-14) and social studies grades 4, 7 (2013-14) and both grade 12  (2014-15).</a:t>
            </a:r>
          </a:p>
          <a:p>
            <a:pPr>
              <a:spcBef>
                <a:spcPts val="1800"/>
              </a:spcBef>
            </a:pPr>
            <a:r>
              <a:rPr lang="en-US" dirty="0" smtClean="0"/>
              <a:t>PARCC ELA and math grades 3-11 (2014-15). </a:t>
            </a:r>
          </a:p>
          <a:p>
            <a:pPr>
              <a:spcBef>
                <a:spcPts val="1800"/>
              </a:spcBef>
            </a:pPr>
            <a:r>
              <a:rPr lang="en-US" dirty="0" smtClean="0"/>
              <a:t>Use classroom assessment (local) to drive instructional practice.</a:t>
            </a:r>
          </a:p>
          <a:p>
            <a:endParaRPr lang="en-US" dirty="0"/>
          </a:p>
        </p:txBody>
      </p:sp>
      <p:sp>
        <p:nvSpPr>
          <p:cNvPr id="2" name="Title 1"/>
          <p:cNvSpPr>
            <a:spLocks noGrp="1"/>
          </p:cNvSpPr>
          <p:nvPr>
            <p:ph type="title"/>
          </p:nvPr>
        </p:nvSpPr>
        <p:spPr/>
        <p:txBody>
          <a:bodyPr>
            <a:normAutofit fontScale="90000"/>
          </a:bodyPr>
          <a:lstStyle/>
          <a:p>
            <a:r>
              <a:rPr lang="en-US" dirty="0" smtClean="0"/>
              <a:t>Colorado Achievement Plan for Kids (CAP4K)</a:t>
            </a:r>
            <a:endParaRPr lang="en-US" dirty="0"/>
          </a:p>
        </p:txBody>
      </p:sp>
    </p:spTree>
    <p:extLst>
      <p:ext uri="{BB962C8B-B14F-4D97-AF65-F5344CB8AC3E}">
        <p14:creationId xmlns:p14="http://schemas.microsoft.com/office/powerpoint/2010/main" val="3967633705"/>
      </p:ext>
    </p:extLst>
  </p:cSld>
  <p:clrMapOvr>
    <a:masterClrMapping/>
  </p:clrMapOvr>
  <p:transition spd="slow">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TELL Survey Basics</a:t>
            </a:r>
            <a:endParaRPr lang="en-US" dirty="0"/>
          </a:p>
        </p:txBody>
      </p:sp>
      <p:sp>
        <p:nvSpPr>
          <p:cNvPr id="2" name="Content Placeholder 1"/>
          <p:cNvSpPr>
            <a:spLocks noGrp="1"/>
          </p:cNvSpPr>
          <p:nvPr>
            <p:ph idx="1"/>
          </p:nvPr>
        </p:nvSpPr>
        <p:spPr>
          <a:xfrm>
            <a:off x="380999" y="1219200"/>
            <a:ext cx="8407893" cy="5334000"/>
          </a:xfrm>
        </p:spPr>
        <p:txBody>
          <a:bodyPr/>
          <a:lstStyle/>
          <a:p>
            <a:pPr marL="45720" indent="0">
              <a:buNone/>
            </a:pPr>
            <a:r>
              <a:rPr lang="en-US" dirty="0" smtClean="0"/>
              <a:t>Work with a partner, and review the TELL Survey Basics handout (Tools, </a:t>
            </a:r>
            <a:r>
              <a:rPr lang="en-US" dirty="0" smtClean="0"/>
              <a:t>p. 93) </a:t>
            </a:r>
            <a:r>
              <a:rPr lang="en-US" dirty="0" smtClean="0"/>
              <a:t>and Using Your TELL Colorado Survey Results: Data Use Guide (Tools, p. </a:t>
            </a:r>
            <a:r>
              <a:rPr lang="en-US" dirty="0" smtClean="0"/>
              <a:t>99</a:t>
            </a:r>
            <a:r>
              <a:rPr lang="en-US" dirty="0" smtClean="0"/>
              <a:t>).</a:t>
            </a:r>
            <a:endParaRPr lang="en-US" dirty="0" smtClean="0"/>
          </a:p>
          <a:p>
            <a:pPr marL="45720" indent="0">
              <a:buNone/>
            </a:pPr>
            <a:r>
              <a:rPr lang="en-US" dirty="0" smtClean="0"/>
              <a:t>Answer the following questions:</a:t>
            </a:r>
          </a:p>
          <a:p>
            <a:r>
              <a:rPr lang="en-US" dirty="0" smtClean="0"/>
              <a:t>What is the purpose of the TELL Survey?  How should it be used? What are ways it should not be used?</a:t>
            </a:r>
          </a:p>
          <a:p>
            <a:r>
              <a:rPr lang="en-US" dirty="0" smtClean="0"/>
              <a:t>From whom is data collected?</a:t>
            </a:r>
          </a:p>
          <a:p>
            <a:r>
              <a:rPr lang="en-US" dirty="0" smtClean="0"/>
              <a:t>What response rate is required for results to be reported? </a:t>
            </a:r>
          </a:p>
          <a:p>
            <a:r>
              <a:rPr lang="en-US" dirty="0" smtClean="0"/>
              <a:t>Did your district/school have a high enough response rate for results to be reported? Have you accessed your district/school TELL survey results?</a:t>
            </a:r>
          </a:p>
        </p:txBody>
      </p:sp>
    </p:spTree>
    <p:extLst>
      <p:ext uri="{BB962C8B-B14F-4D97-AF65-F5344CB8AC3E}">
        <p14:creationId xmlns:p14="http://schemas.microsoft.com/office/powerpoint/2010/main" val="686926138"/>
      </p:ext>
    </p:extLst>
  </p:cSld>
  <p:clrMapOvr>
    <a:masterClrMapping/>
  </p:clrMapOvr>
  <p:transition spd="slow">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15772" y="304800"/>
            <a:ext cx="8229600" cy="731838"/>
          </a:xfrm>
        </p:spPr>
        <p:txBody>
          <a:bodyPr anchor="t"/>
          <a:lstStyle/>
          <a:p>
            <a:pPr eaLnBrk="1" hangingPunct="1">
              <a:defRPr/>
            </a:pPr>
            <a:r>
              <a:rPr lang="en-US" dirty="0" smtClean="0"/>
              <a:t>Using TELL data for UIP: Root Cause Analysis</a:t>
            </a:r>
          </a:p>
        </p:txBody>
      </p:sp>
      <p:sp>
        <p:nvSpPr>
          <p:cNvPr id="65539" name="Rectangle 3"/>
          <p:cNvSpPr>
            <a:spLocks noGrp="1" noChangeArrowheads="1"/>
          </p:cNvSpPr>
          <p:nvPr>
            <p:ph idx="1"/>
          </p:nvPr>
        </p:nvSpPr>
        <p:spPr bwMode="auto">
          <a:xfrm>
            <a:off x="381000" y="1676400"/>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b="0" dirty="0" smtClean="0"/>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b="0" dirty="0" smtClean="0"/>
              <a:t>Consider other types of data </a:t>
            </a:r>
          </a:p>
          <a:p>
            <a:pPr marL="571500" indent="-571500" eaLnBrk="1" hangingPunct="1">
              <a:lnSpc>
                <a:spcPct val="90000"/>
              </a:lnSpc>
              <a:spcBef>
                <a:spcPts val="1800"/>
              </a:spcBef>
              <a:buFont typeface="Wingdings" pitchFamily="2" charset="2"/>
              <a:buAutoNum type="arabicPeriod"/>
            </a:pPr>
            <a:r>
              <a:rPr lang="en-US" altLang="en-US" sz="2400" b="0" dirty="0" smtClean="0"/>
              <a:t>Generate explanations (brainstorm).</a:t>
            </a:r>
          </a:p>
          <a:p>
            <a:pPr marL="571500" indent="-571500" eaLnBrk="1" hangingPunct="1">
              <a:lnSpc>
                <a:spcPct val="90000"/>
              </a:lnSpc>
              <a:spcBef>
                <a:spcPts val="1800"/>
              </a:spcBef>
              <a:buFont typeface="Wingdings" pitchFamily="2" charset="2"/>
              <a:buAutoNum type="arabicPeriod"/>
            </a:pPr>
            <a:r>
              <a:rPr lang="en-US" altLang="en-US" sz="2400" b="0" dirty="0" smtClean="0"/>
              <a:t>Categorize/ classify explanations.</a:t>
            </a:r>
          </a:p>
          <a:p>
            <a:pPr marL="571500" indent="-571500" eaLnBrk="1" hangingPunct="1">
              <a:lnSpc>
                <a:spcPct val="90000"/>
              </a:lnSpc>
              <a:spcBef>
                <a:spcPts val="1800"/>
              </a:spcBef>
              <a:buFont typeface="Wingdings" pitchFamily="2" charset="2"/>
              <a:buAutoNum type="arabicPeriod"/>
            </a:pPr>
            <a:r>
              <a:rPr lang="en-US" altLang="en-US" sz="2400" b="0" dirty="0" smtClean="0"/>
              <a:t>Narrow (eliminate explanations over which you have no control) and prioritize.</a:t>
            </a:r>
          </a:p>
          <a:p>
            <a:pPr marL="571500" indent="-571500" eaLnBrk="1" hangingPunct="1">
              <a:lnSpc>
                <a:spcPct val="90000"/>
              </a:lnSpc>
              <a:spcBef>
                <a:spcPts val="1800"/>
              </a:spcBef>
              <a:buFont typeface="Wingdings" pitchFamily="2" charset="2"/>
              <a:buAutoNum type="arabicPeriod"/>
            </a:pPr>
            <a:r>
              <a:rPr lang="en-US" altLang="en-US" sz="2400" b="0" dirty="0" smtClean="0"/>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t>Validate with other data</a:t>
            </a:r>
          </a:p>
        </p:txBody>
      </p:sp>
      <p:pic>
        <p:nvPicPr>
          <p:cNvPr id="46084"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873625"/>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153400" y="1828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rPr>
                <a:t>Iterative</a:t>
              </a:r>
            </a:p>
          </p:txBody>
        </p:sp>
      </p:grpSp>
      <p:grpSp>
        <p:nvGrpSpPr>
          <p:cNvPr id="4" name="Group 3"/>
          <p:cNvGrpSpPr/>
          <p:nvPr/>
        </p:nvGrpSpPr>
        <p:grpSpPr>
          <a:xfrm>
            <a:off x="304800" y="2438400"/>
            <a:ext cx="7543800" cy="3733800"/>
            <a:chOff x="304800" y="2438400"/>
            <a:chExt cx="7543800" cy="3733800"/>
          </a:xfrm>
        </p:grpSpPr>
        <p:sp>
          <p:nvSpPr>
            <p:cNvPr id="3" name="Rounded Rectangle 2"/>
            <p:cNvSpPr/>
            <p:nvPr/>
          </p:nvSpPr>
          <p:spPr>
            <a:xfrm>
              <a:off x="304800" y="2438400"/>
              <a:ext cx="75438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5562600"/>
              <a:ext cx="55626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33154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65539">
                                            <p:txEl>
                                              <p:pRg st="1" end="1"/>
                                            </p:txEl>
                                          </p:spTgt>
                                        </p:tgtEl>
                                        <p:attrNameLst>
                                          <p:attrName>style.color</p:attrName>
                                        </p:attrNameLst>
                                      </p:cBhvr>
                                      <p:to>
                                        <a:schemeClr val="accent1"/>
                                      </p:to>
                                    </p:animClr>
                                  </p:childTnLst>
                                </p:cTn>
                              </p:par>
                              <p:par>
                                <p:cTn id="7" presetID="3" presetClass="emph" presetSubtype="2" fill="hold" nodeType="withEffect">
                                  <p:stCondLst>
                                    <p:cond delay="0"/>
                                  </p:stCondLst>
                                  <p:childTnLst>
                                    <p:animClr clrSpc="rgb" dir="cw">
                                      <p:cBhvr override="childStyle">
                                        <p:cTn id="8" dur="500" fill="hold"/>
                                        <p:tgtEl>
                                          <p:spTgt spid="65539">
                                            <p:txEl>
                                              <p:pRg st="2" end="2"/>
                                            </p:txEl>
                                          </p:spTgt>
                                        </p:tgtEl>
                                        <p:attrNameLst>
                                          <p:attrName>style.color</p:attrName>
                                        </p:attrNameLst>
                                      </p:cBhvr>
                                      <p:to>
                                        <a:schemeClr val="accent1"/>
                                      </p:to>
                                    </p:animClr>
                                  </p:childTnLst>
                                </p:cTn>
                              </p:par>
                              <p:par>
                                <p:cTn id="9" presetID="3" presetClass="emph" presetSubtype="2" fill="hold" nodeType="withEffect">
                                  <p:stCondLst>
                                    <p:cond delay="0"/>
                                  </p:stCondLst>
                                  <p:childTnLst>
                                    <p:animClr clrSpc="rgb" dir="cw">
                                      <p:cBhvr override="childStyle">
                                        <p:cTn id="10" dur="500" fill="hold"/>
                                        <p:tgtEl>
                                          <p:spTgt spid="65539">
                                            <p:txEl>
                                              <p:pRg st="3" end="3"/>
                                            </p:txEl>
                                          </p:spTgt>
                                        </p:tgtEl>
                                        <p:attrNameLst>
                                          <p:attrName>style.color</p:attrName>
                                        </p:attrNameLst>
                                      </p:cBhvr>
                                      <p:to>
                                        <a:schemeClr val="accent1"/>
                                      </p:to>
                                    </p:animClr>
                                  </p:childTnLst>
                                </p:cTn>
                              </p:par>
                              <p:par>
                                <p:cTn id="11" presetID="3" presetClass="emph" presetSubtype="2" fill="hold" nodeType="withEffect">
                                  <p:stCondLst>
                                    <p:cond delay="0"/>
                                  </p:stCondLst>
                                  <p:childTnLst>
                                    <p:animClr clrSpc="rgb" dir="cw">
                                      <p:cBhvr override="childStyle">
                                        <p:cTn id="12" dur="500" fill="hold"/>
                                        <p:tgtEl>
                                          <p:spTgt spid="65539">
                                            <p:txEl>
                                              <p:pRg st="4" end="4"/>
                                            </p:txEl>
                                          </p:spTgt>
                                        </p:tgtEl>
                                        <p:attrNameLst>
                                          <p:attrName>style.color</p:attrName>
                                        </p:attrNameLst>
                                      </p:cBhvr>
                                      <p:to>
                                        <a:schemeClr val="accent1"/>
                                      </p:to>
                                    </p:animClr>
                                  </p:childTnLst>
                                </p:cTn>
                              </p:par>
                              <p:par>
                                <p:cTn id="13" presetID="3" presetClass="emph" presetSubtype="2" fill="hold" nodeType="withEffect">
                                  <p:stCondLst>
                                    <p:cond delay="0"/>
                                  </p:stCondLst>
                                  <p:childTnLst>
                                    <p:animClr clrSpc="rgb" dir="cw">
                                      <p:cBhvr override="childStyle">
                                        <p:cTn id="14" dur="500" fill="hold"/>
                                        <p:tgtEl>
                                          <p:spTgt spid="65539">
                                            <p:txEl>
                                              <p:pRg st="5" end="5"/>
                                            </p:txEl>
                                          </p:spTgt>
                                        </p:tgtEl>
                                        <p:attrNameLst>
                                          <p:attrName>style.color</p:attrName>
                                        </p:attrNameLst>
                                      </p:cBhvr>
                                      <p:to>
                                        <a:schemeClr val="accent1"/>
                                      </p:to>
                                    </p:animClr>
                                  </p:childTnLst>
                                </p:cTn>
                              </p:par>
                              <p:par>
                                <p:cTn id="15" presetID="3" presetClass="emph" presetSubtype="2" fill="hold" nodeType="withEffect">
                                  <p:stCondLst>
                                    <p:cond delay="0"/>
                                  </p:stCondLst>
                                  <p:childTnLst>
                                    <p:animClr clrSpc="rgb" dir="cw">
                                      <p:cBhvr override="childStyle">
                                        <p:cTn id="16" dur="500" fill="hold"/>
                                        <p:tgtEl>
                                          <p:spTgt spid="65539">
                                            <p:txEl>
                                              <p:pRg st="6" end="6"/>
                                            </p:txEl>
                                          </p:spTgt>
                                        </p:tgtEl>
                                        <p:attrNameLst>
                                          <p:attrName>style.color</p:attrName>
                                        </p:attrNameLst>
                                      </p:cBhvr>
                                      <p:to>
                                        <a:schemeClr val="accent1"/>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lstStyle/>
          <a:p>
            <a:r>
              <a:rPr lang="en-US" dirty="0" smtClean="0">
                <a:hlinkClick r:id="rId2"/>
              </a:rPr>
              <a:t>www.tellcolorado.org</a:t>
            </a:r>
            <a:endParaRPr lang="en-US" dirty="0" smtClean="0"/>
          </a:p>
          <a:p>
            <a:r>
              <a:rPr lang="en-US" dirty="0" smtClean="0"/>
              <a:t>All districts and schools with at least a 50% response rate (and a minimum of 5 responses).</a:t>
            </a:r>
          </a:p>
          <a:p>
            <a:r>
              <a:rPr lang="en-US" dirty="0" smtClean="0"/>
              <a:t>Survey Results:</a:t>
            </a:r>
          </a:p>
          <a:p>
            <a:pPr lvl="1"/>
            <a:r>
              <a:rPr lang="en-US" dirty="0" smtClean="0"/>
              <a:t>By District</a:t>
            </a:r>
          </a:p>
          <a:p>
            <a:pPr lvl="1"/>
            <a:r>
              <a:rPr lang="en-US" dirty="0" smtClean="0"/>
              <a:t>By School</a:t>
            </a:r>
          </a:p>
          <a:p>
            <a:r>
              <a:rPr lang="en-US" dirty="0" smtClean="0"/>
              <a:t>Have you accessed your TELL Survey Results?</a:t>
            </a:r>
          </a:p>
        </p:txBody>
      </p:sp>
      <p:sp>
        <p:nvSpPr>
          <p:cNvPr id="3" name="Title 2"/>
          <p:cNvSpPr>
            <a:spLocks noGrp="1"/>
          </p:cNvSpPr>
          <p:nvPr>
            <p:ph type="title"/>
          </p:nvPr>
        </p:nvSpPr>
        <p:spPr/>
        <p:txBody>
          <a:bodyPr/>
          <a:lstStyle/>
          <a:p>
            <a:r>
              <a:rPr lang="en-US" dirty="0" smtClean="0"/>
              <a:t>Accessing TELL Results</a:t>
            </a:r>
            <a:endParaRPr lang="en-US" dirty="0"/>
          </a:p>
        </p:txBody>
      </p:sp>
    </p:spTree>
    <p:extLst>
      <p:ext uri="{BB962C8B-B14F-4D97-AF65-F5344CB8AC3E}">
        <p14:creationId xmlns:p14="http://schemas.microsoft.com/office/powerpoint/2010/main" val="98241337"/>
      </p:ext>
    </p:extLst>
  </p:cSld>
  <p:clrMapOvr>
    <a:masterClrMapping/>
  </p:clrMapOvr>
  <p:transition spd="slow">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t>Consider the “TELL Terminology” – at the end of the TELL Basics handout (Tools, p. </a:t>
            </a:r>
            <a:r>
              <a:rPr lang="en-US" sz="2800" dirty="0" smtClean="0"/>
              <a:t>98).</a:t>
            </a:r>
            <a:endParaRPr lang="en-US" sz="2800" dirty="0" smtClean="0"/>
          </a:p>
          <a:p>
            <a:r>
              <a:rPr lang="en-US" sz="2800" dirty="0" smtClean="0"/>
              <a:t>What is a construct?</a:t>
            </a:r>
          </a:p>
          <a:p>
            <a:r>
              <a:rPr lang="en-US" sz="2800" dirty="0" smtClean="0"/>
              <a:t>What are items?</a:t>
            </a:r>
          </a:p>
          <a:p>
            <a:r>
              <a:rPr lang="en-US" sz="2800" dirty="0" smtClean="0"/>
              <a:t>What does TELL mean by “Teaching Conditions”?</a:t>
            </a:r>
            <a:endParaRPr lang="en-US" sz="2800" dirty="0"/>
          </a:p>
        </p:txBody>
      </p:sp>
      <p:sp>
        <p:nvSpPr>
          <p:cNvPr id="4" name="Title 3"/>
          <p:cNvSpPr>
            <a:spLocks noGrp="1"/>
          </p:cNvSpPr>
          <p:nvPr>
            <p:ph type="title"/>
          </p:nvPr>
        </p:nvSpPr>
        <p:spPr/>
        <p:txBody>
          <a:bodyPr/>
          <a:lstStyle/>
          <a:p>
            <a:r>
              <a:rPr lang="en-US" dirty="0" smtClean="0"/>
              <a:t>TELL Terminology</a:t>
            </a:r>
            <a:endParaRPr lang="en-US" dirty="0"/>
          </a:p>
        </p:txBody>
      </p:sp>
    </p:spTree>
    <p:extLst>
      <p:ext uri="{BB962C8B-B14F-4D97-AF65-F5344CB8AC3E}">
        <p14:creationId xmlns:p14="http://schemas.microsoft.com/office/powerpoint/2010/main" val="3127977996"/>
      </p:ext>
    </p:extLst>
  </p:cSld>
  <p:clrMapOvr>
    <a:masterClrMapping/>
  </p:clrMapOvr>
  <p:transition spd="slow">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a:solidFill>
            <a:schemeClr val="accent1"/>
          </a:solidFill>
        </p:spPr>
        <p:txBody>
          <a:bodyPr/>
          <a:lstStyle/>
          <a:p>
            <a:pPr marL="274320" lvl="1" indent="-228600">
              <a:spcBef>
                <a:spcPts val="1800"/>
              </a:spcBef>
              <a:buClr>
                <a:schemeClr val="accent1"/>
              </a:buClr>
            </a:pPr>
            <a:r>
              <a:rPr lang="en-US" altLang="en-US" dirty="0" smtClean="0">
                <a:solidFill>
                  <a:schemeClr val="tx1"/>
                </a:solidFill>
                <a:latin typeface="Calibri" pitchFamily="34" charset="0"/>
                <a:ea typeface="Geneva" charset="0"/>
              </a:rPr>
              <a:t>Time</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Facilities </a:t>
            </a:r>
            <a:r>
              <a:rPr lang="en-US" altLang="en-US" dirty="0">
                <a:solidFill>
                  <a:schemeClr val="tx1"/>
                </a:solidFill>
                <a:latin typeface="Calibri" pitchFamily="34" charset="0"/>
                <a:ea typeface="Geneva" charset="0"/>
              </a:rPr>
              <a:t>and </a:t>
            </a:r>
            <a:r>
              <a:rPr lang="en-US" altLang="en-US" dirty="0" smtClean="0">
                <a:solidFill>
                  <a:schemeClr val="tx1"/>
                </a:solidFill>
                <a:latin typeface="Calibri" pitchFamily="34" charset="0"/>
                <a:ea typeface="Geneva" charset="0"/>
              </a:rPr>
              <a:t>Resources </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Community </a:t>
            </a:r>
            <a:r>
              <a:rPr lang="en-US" altLang="en-US" dirty="0">
                <a:solidFill>
                  <a:schemeClr val="tx1"/>
                </a:solidFill>
                <a:latin typeface="Calibri" pitchFamily="34" charset="0"/>
                <a:ea typeface="Geneva" charset="0"/>
              </a:rPr>
              <a:t>Support and </a:t>
            </a:r>
            <a:r>
              <a:rPr lang="en-US" altLang="en-US" dirty="0" smtClean="0">
                <a:solidFill>
                  <a:schemeClr val="tx1"/>
                </a:solidFill>
                <a:latin typeface="Calibri" pitchFamily="34" charset="0"/>
                <a:ea typeface="Geneva" charset="0"/>
              </a:rPr>
              <a:t>Involvement </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Managing </a:t>
            </a:r>
            <a:r>
              <a:rPr lang="en-US" altLang="en-US" dirty="0">
                <a:solidFill>
                  <a:schemeClr val="tx1"/>
                </a:solidFill>
                <a:latin typeface="Calibri" pitchFamily="34" charset="0"/>
                <a:ea typeface="Geneva" charset="0"/>
              </a:rPr>
              <a:t>Student </a:t>
            </a:r>
            <a:r>
              <a:rPr lang="en-US" altLang="en-US" dirty="0" smtClean="0">
                <a:solidFill>
                  <a:schemeClr val="tx1"/>
                </a:solidFill>
                <a:latin typeface="Calibri" pitchFamily="34" charset="0"/>
                <a:ea typeface="Geneva" charset="0"/>
              </a:rPr>
              <a:t>Conduct</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Teacher Leadership </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School Leadership</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Professional Development</a:t>
            </a:r>
          </a:p>
          <a:p>
            <a:pPr marL="274320" lvl="1" indent="-228600">
              <a:spcBef>
                <a:spcPts val="1800"/>
              </a:spcBef>
              <a:buClr>
                <a:schemeClr val="accent1"/>
              </a:buClr>
            </a:pPr>
            <a:r>
              <a:rPr lang="en-US" altLang="en-US" dirty="0" smtClean="0">
                <a:solidFill>
                  <a:schemeClr val="tx1"/>
                </a:solidFill>
                <a:latin typeface="Calibri" pitchFamily="34" charset="0"/>
                <a:ea typeface="Geneva" charset="0"/>
              </a:rPr>
              <a:t>Instructional </a:t>
            </a:r>
            <a:r>
              <a:rPr lang="en-US" altLang="en-US" dirty="0">
                <a:solidFill>
                  <a:schemeClr val="tx1"/>
                </a:solidFill>
                <a:latin typeface="Calibri" pitchFamily="34" charset="0"/>
                <a:ea typeface="Geneva" charset="0"/>
              </a:rPr>
              <a:t>Practices and Support</a:t>
            </a:r>
          </a:p>
          <a:p>
            <a:endParaRPr lang="en-US" dirty="0"/>
          </a:p>
        </p:txBody>
      </p:sp>
      <p:sp>
        <p:nvSpPr>
          <p:cNvPr id="3" name="Title 2"/>
          <p:cNvSpPr>
            <a:spLocks noGrp="1"/>
          </p:cNvSpPr>
          <p:nvPr>
            <p:ph type="title"/>
          </p:nvPr>
        </p:nvSpPr>
        <p:spPr/>
        <p:txBody>
          <a:bodyPr/>
          <a:lstStyle/>
          <a:p>
            <a:r>
              <a:rPr lang="en-US" dirty="0" smtClean="0"/>
              <a:t>Survey Focus: TELL Constructs</a:t>
            </a:r>
            <a:endParaRPr lang="en-US" dirty="0"/>
          </a:p>
        </p:txBody>
      </p:sp>
      <p:sp>
        <p:nvSpPr>
          <p:cNvPr id="4" name="TextBox 3"/>
          <p:cNvSpPr txBox="1"/>
          <p:nvPr/>
        </p:nvSpPr>
        <p:spPr>
          <a:xfrm>
            <a:off x="5257800" y="1752600"/>
            <a:ext cx="3581400" cy="4555093"/>
          </a:xfrm>
          <a:prstGeom prst="rect">
            <a:avLst/>
          </a:prstGeom>
          <a:noFill/>
        </p:spPr>
        <p:txBody>
          <a:bodyPr wrap="square" rtlCol="0">
            <a:spAutoFit/>
          </a:bodyPr>
          <a:lstStyle/>
          <a:p>
            <a:r>
              <a:rPr lang="en-US" sz="2000" dirty="0" smtClean="0">
                <a:latin typeface="+mn-lt"/>
              </a:rPr>
              <a:t>Consider the description of the TELL Survey Focus, discuss the following:</a:t>
            </a:r>
          </a:p>
          <a:p>
            <a:pPr marL="285750" indent="-285750">
              <a:spcBef>
                <a:spcPts val="1200"/>
              </a:spcBef>
              <a:buFont typeface="Arial" panose="020B0604020202020204" pitchFamily="34" charset="0"/>
              <a:buChar char="•"/>
            </a:pPr>
            <a:r>
              <a:rPr lang="en-US" sz="2000" dirty="0" smtClean="0">
                <a:latin typeface="+mn-lt"/>
              </a:rPr>
              <a:t>Why would it be important to find out about teachers’ responses related to each of the listed constructs?</a:t>
            </a:r>
          </a:p>
          <a:p>
            <a:pPr marL="285750" indent="-285750">
              <a:spcBef>
                <a:spcPts val="1200"/>
              </a:spcBef>
              <a:buFont typeface="Arial" panose="020B0604020202020204" pitchFamily="34" charset="0"/>
              <a:buChar char="•"/>
            </a:pPr>
            <a:r>
              <a:rPr lang="en-US" sz="2000" dirty="0" smtClean="0">
                <a:latin typeface="+mn-lt"/>
              </a:rPr>
              <a:t>How could knowing about teacher perception of these aspects of their working conditions help with root cause analysis?</a:t>
            </a:r>
          </a:p>
          <a:p>
            <a:pPr>
              <a:spcBef>
                <a:spcPts val="1200"/>
              </a:spcBef>
            </a:pPr>
            <a:r>
              <a:rPr lang="en-US" sz="2000" dirty="0">
                <a:latin typeface="+mn-lt"/>
              </a:rPr>
              <a:t>p</a:t>
            </a:r>
            <a:r>
              <a:rPr lang="en-US" sz="2000" dirty="0" smtClean="0">
                <a:latin typeface="+mn-lt"/>
              </a:rPr>
              <a:t>. </a:t>
            </a:r>
            <a:r>
              <a:rPr lang="en-US" sz="2000" dirty="0" smtClean="0">
                <a:latin typeface="+mn-lt"/>
              </a:rPr>
              <a:t>94</a:t>
            </a:r>
            <a:endParaRPr lang="en-US" sz="2000" dirty="0">
              <a:latin typeface="+mn-lt"/>
            </a:endParaRPr>
          </a:p>
        </p:txBody>
      </p:sp>
    </p:spTree>
    <p:extLst>
      <p:ext uri="{BB962C8B-B14F-4D97-AF65-F5344CB8AC3E}">
        <p14:creationId xmlns:p14="http://schemas.microsoft.com/office/powerpoint/2010/main" val="2716347053"/>
      </p:ext>
    </p:extLst>
  </p:cSld>
  <p:clrMapOvr>
    <a:masterClrMapping/>
  </p:clrMapOvr>
  <p:transition spd="slow">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TELL Reports</a:t>
            </a:r>
            <a:endParaRPr lang="en-US" dirty="0"/>
          </a:p>
        </p:txBody>
      </p:sp>
      <p:sp>
        <p:nvSpPr>
          <p:cNvPr id="2" name="Content Placeholder 1"/>
          <p:cNvSpPr>
            <a:spLocks noGrp="1"/>
          </p:cNvSpPr>
          <p:nvPr>
            <p:ph idx="1"/>
          </p:nvPr>
        </p:nvSpPr>
        <p:spPr>
          <a:xfrm>
            <a:off x="380999" y="1371600"/>
            <a:ext cx="8407893" cy="4678679"/>
          </a:xfrm>
        </p:spPr>
        <p:txBody>
          <a:bodyPr/>
          <a:lstStyle/>
          <a:p>
            <a:r>
              <a:rPr lang="en-US" dirty="0" smtClean="0"/>
              <a:t>Tellcolorado.org</a:t>
            </a:r>
          </a:p>
          <a:p>
            <a:r>
              <a:rPr lang="en-US" dirty="0" smtClean="0"/>
              <a:t>Three </a:t>
            </a:r>
            <a:r>
              <a:rPr lang="en-US" dirty="0" smtClean="0"/>
              <a:t>Reports/Views:</a:t>
            </a:r>
            <a:endParaRPr lang="en-US" dirty="0"/>
          </a:p>
          <a:p>
            <a:pPr lvl="1"/>
            <a:r>
              <a:rPr lang="en-US" dirty="0"/>
              <a:t>Summary Results for 2013 [Excel]</a:t>
            </a:r>
          </a:p>
          <a:p>
            <a:pPr lvl="1"/>
            <a:r>
              <a:rPr lang="en-US" dirty="0"/>
              <a:t>Detailed Results for 2013 [PDF]</a:t>
            </a:r>
          </a:p>
          <a:p>
            <a:pPr lvl="1"/>
            <a:r>
              <a:rPr lang="en-US" dirty="0"/>
              <a:t>Summary Comparison Results 2011 to 2013 [Excel]</a:t>
            </a:r>
          </a:p>
          <a:p>
            <a:r>
              <a:rPr lang="en-US" dirty="0" smtClean="0"/>
              <a:t>Additional reports for districts (not public</a:t>
            </a:r>
            <a:r>
              <a:rPr lang="en-US" dirty="0" smtClean="0"/>
              <a:t>):</a:t>
            </a:r>
            <a:endParaRPr lang="en-US" dirty="0" smtClean="0"/>
          </a:p>
          <a:p>
            <a:pPr lvl="1"/>
            <a:r>
              <a:rPr lang="en-US" dirty="0" smtClean="0"/>
              <a:t>Scatterplot</a:t>
            </a:r>
          </a:p>
          <a:p>
            <a:pPr lvl="1"/>
            <a:r>
              <a:rPr lang="en-US" dirty="0" smtClean="0"/>
              <a:t>Growth Heat Map</a:t>
            </a:r>
          </a:p>
          <a:p>
            <a:pPr lvl="1"/>
            <a:r>
              <a:rPr lang="en-US" dirty="0" smtClean="0"/>
              <a:t>2013 Heat Map</a:t>
            </a:r>
            <a:endParaRPr lang="en-US" dirty="0"/>
          </a:p>
        </p:txBody>
      </p:sp>
    </p:spTree>
    <p:extLst>
      <p:ext uri="{BB962C8B-B14F-4D97-AF65-F5344CB8AC3E}">
        <p14:creationId xmlns:p14="http://schemas.microsoft.com/office/powerpoint/2010/main" val="219645395"/>
      </p:ext>
    </p:extLst>
  </p:cSld>
  <p:clrMapOvr>
    <a:masterClrMapping/>
  </p:clrMapOvr>
  <p:transition spd="slow">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37869"/>
            <a:ext cx="515778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73" y="3505200"/>
            <a:ext cx="79248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852193"/>
      </p:ext>
    </p:extLst>
  </p:cSld>
  <p:clrMapOvr>
    <a:masterClrMapping/>
  </p:clrMapOvr>
  <p:transition spd="slow">
    <p:wipe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HEAT Maps</a:t>
            </a:r>
            <a:endParaRPr lang="en-US" dirty="0"/>
          </a:p>
        </p:txBody>
      </p:sp>
      <p:sp>
        <p:nvSpPr>
          <p:cNvPr id="3" name="Content Placeholder 2"/>
          <p:cNvSpPr>
            <a:spLocks noGrp="1"/>
          </p:cNvSpPr>
          <p:nvPr>
            <p:ph idx="1"/>
          </p:nvPr>
        </p:nvSpPr>
        <p:spPr/>
        <p:txBody>
          <a:bodyPr/>
          <a:lstStyle/>
          <a:p>
            <a:r>
              <a:rPr lang="en-US" dirty="0" smtClean="0"/>
              <a:t>Turn to TELL Heat Map Job Aide (Tools, p. </a:t>
            </a:r>
            <a:r>
              <a:rPr lang="en-US" dirty="0" smtClean="0"/>
              <a:t>111)</a:t>
            </a:r>
            <a:endParaRPr lang="en-US" dirty="0" smtClean="0"/>
          </a:p>
          <a:p>
            <a:r>
              <a:rPr lang="en-US" dirty="0" smtClean="0"/>
              <a:t>Demonstration</a:t>
            </a:r>
            <a:endParaRPr lang="en-US" dirty="0"/>
          </a:p>
        </p:txBody>
      </p:sp>
    </p:spTree>
    <p:extLst>
      <p:ext uri="{BB962C8B-B14F-4D97-AF65-F5344CB8AC3E}">
        <p14:creationId xmlns:p14="http://schemas.microsoft.com/office/powerpoint/2010/main" val="3554743221"/>
      </p:ext>
    </p:extLst>
  </p:cSld>
  <p:clrMapOvr>
    <a:masterClrMapping/>
  </p:clrMapOvr>
  <p:transition spd="slow">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ext uri="{D42A27DB-BD31-4B8C-83A1-F6EECF244321}">
                <p14:modId xmlns:p14="http://schemas.microsoft.com/office/powerpoint/2010/main" val="3125873309"/>
              </p:ext>
            </p:extLst>
          </p:nvPr>
        </p:nvGraphicFramePr>
        <p:xfrm>
          <a:off x="609600" y="1371600"/>
          <a:ext cx="5867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Rectangle 6"/>
          <p:cNvSpPr>
            <a:spLocks noChangeArrowheads="1"/>
          </p:cNvSpPr>
          <p:nvPr/>
        </p:nvSpPr>
        <p:spPr bwMode="auto">
          <a:xfrm>
            <a:off x="0" y="69913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ea typeface="Geneva" charset="0"/>
                <a:cs typeface="Geneva" charset="0"/>
              </a:defRPr>
            </a:lvl1pPr>
            <a:lvl2pPr marL="742950" indent="-285750" eaLnBrk="0" hangingPunct="0">
              <a:defRPr sz="2400">
                <a:solidFill>
                  <a:schemeClr val="tx1"/>
                </a:solidFill>
                <a:latin typeface="Arial" pitchFamily="34" charset="0"/>
                <a:ea typeface="Geneva" charset="0"/>
                <a:cs typeface="Geneva" charset="0"/>
              </a:defRPr>
            </a:lvl2pPr>
            <a:lvl3pPr marL="1143000" indent="-228600" eaLnBrk="0" hangingPunct="0">
              <a:defRPr sz="2400">
                <a:solidFill>
                  <a:schemeClr val="tx1"/>
                </a:solidFill>
                <a:latin typeface="Arial" pitchFamily="34" charset="0"/>
                <a:ea typeface="Geneva" charset="0"/>
                <a:cs typeface="Geneva" charset="0"/>
              </a:defRPr>
            </a:lvl3pPr>
            <a:lvl4pPr marL="1600200" indent="-228600" eaLnBrk="0" hangingPunct="0">
              <a:defRPr sz="2400">
                <a:solidFill>
                  <a:schemeClr val="tx1"/>
                </a:solidFill>
                <a:latin typeface="Arial" pitchFamily="34" charset="0"/>
                <a:ea typeface="Geneva" charset="0"/>
                <a:cs typeface="Geneva" charset="0"/>
              </a:defRPr>
            </a:lvl4pPr>
            <a:lvl5pPr marL="2057400" indent="-228600" eaLnBrk="0" hangingPunct="0">
              <a:defRPr sz="2400">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defTabSz="914400" eaLnBrk="1" hangingPunct="1"/>
            <a:endParaRPr lang="en-US" altLang="en-US" sz="1800"/>
          </a:p>
        </p:txBody>
      </p:sp>
      <p:sp>
        <p:nvSpPr>
          <p:cNvPr id="2" name="Title 1"/>
          <p:cNvSpPr>
            <a:spLocks noGrp="1"/>
          </p:cNvSpPr>
          <p:nvPr>
            <p:ph type="title"/>
          </p:nvPr>
        </p:nvSpPr>
        <p:spPr>
          <a:xfrm>
            <a:off x="381370" y="152400"/>
            <a:ext cx="8381260" cy="782073"/>
          </a:xfrm>
        </p:spPr>
        <p:txBody>
          <a:bodyPr/>
          <a:lstStyle/>
          <a:p>
            <a:r>
              <a:rPr lang="en-US" dirty="0" smtClean="0"/>
              <a:t>Path Through the TELL Data</a:t>
            </a:r>
            <a:endParaRPr lang="en-US" dirty="0"/>
          </a:p>
        </p:txBody>
      </p:sp>
      <p:sp>
        <p:nvSpPr>
          <p:cNvPr id="4" name="Curved Right Arrow 3"/>
          <p:cNvSpPr/>
          <p:nvPr/>
        </p:nvSpPr>
        <p:spPr>
          <a:xfrm rot="10800000">
            <a:off x="4800599" y="2590800"/>
            <a:ext cx="1219201" cy="3886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4982821"/>
      </p:ext>
    </p:extLst>
  </p:cSld>
  <p:clrMapOvr>
    <a:masterClrMapping/>
  </p:clrMapOvr>
  <p:transition spd="slow">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Lots of data, where to start?</a:t>
            </a:r>
            <a:endParaRPr lang="en-US" dirty="0"/>
          </a:p>
        </p:txBody>
      </p:sp>
      <p:sp>
        <p:nvSpPr>
          <p:cNvPr id="4" name="Content Placeholder 3"/>
          <p:cNvSpPr>
            <a:spLocks noGrp="1"/>
          </p:cNvSpPr>
          <p:nvPr>
            <p:ph idx="1"/>
          </p:nvPr>
        </p:nvSpPr>
        <p:spPr/>
        <p:txBody>
          <a:bodyPr/>
          <a:lstStyle/>
          <a:p>
            <a:r>
              <a:rPr lang="en-US" dirty="0" smtClean="0"/>
              <a:t>Use HEAT Maps:</a:t>
            </a:r>
          </a:p>
          <a:p>
            <a:pPr lvl="1"/>
            <a:r>
              <a:rPr lang="en-US" dirty="0" smtClean="0"/>
              <a:t>For which constructs were our teachers’ responses significantly lower than others? </a:t>
            </a:r>
            <a:endParaRPr lang="en-US" dirty="0"/>
          </a:p>
          <a:p>
            <a:pPr lvl="1"/>
            <a:r>
              <a:rPr lang="en-US" dirty="0" smtClean="0"/>
              <a:t>Compared to what?</a:t>
            </a:r>
          </a:p>
          <a:p>
            <a:r>
              <a:rPr lang="en-US" dirty="0" smtClean="0"/>
              <a:t>Consider state-level results:</a:t>
            </a:r>
          </a:p>
          <a:p>
            <a:pPr lvl="1"/>
            <a:r>
              <a:rPr lang="en-US" dirty="0"/>
              <a:t>The construct with the strongest relationship to student performance is </a:t>
            </a:r>
            <a:r>
              <a:rPr lang="en-US" dirty="0">
                <a:solidFill>
                  <a:schemeClr val="accent1">
                    <a:lumMod val="75000"/>
                  </a:schemeClr>
                </a:solidFill>
              </a:rPr>
              <a:t>community involvement and support</a:t>
            </a:r>
            <a:r>
              <a:rPr lang="en-US" dirty="0" smtClean="0"/>
              <a:t>.</a:t>
            </a:r>
          </a:p>
          <a:p>
            <a:pPr lvl="1"/>
            <a:r>
              <a:rPr lang="en-US" dirty="0">
                <a:solidFill>
                  <a:schemeClr val="accent1">
                    <a:lumMod val="75000"/>
                  </a:schemeClr>
                </a:solidFill>
              </a:rPr>
              <a:t>Time</a:t>
            </a:r>
            <a:r>
              <a:rPr lang="en-US" dirty="0"/>
              <a:t> is consistently the biggest challenge.</a:t>
            </a:r>
          </a:p>
          <a:p>
            <a:pPr lvl="1"/>
            <a:r>
              <a:rPr lang="en-US" dirty="0">
                <a:solidFill>
                  <a:schemeClr val="accent1">
                    <a:lumMod val="75000"/>
                  </a:schemeClr>
                </a:solidFill>
              </a:rPr>
              <a:t>Sense of efficacy </a:t>
            </a:r>
            <a:r>
              <a:rPr lang="en-US" dirty="0"/>
              <a:t>and </a:t>
            </a:r>
            <a:r>
              <a:rPr lang="en-US" dirty="0">
                <a:solidFill>
                  <a:schemeClr val="accent1">
                    <a:lumMod val="75000"/>
                  </a:schemeClr>
                </a:solidFill>
              </a:rPr>
              <a:t>support from leadership </a:t>
            </a:r>
            <a:r>
              <a:rPr lang="en-US" dirty="0"/>
              <a:t>affects teacher attrition more than other factors (e.g., salary).</a:t>
            </a:r>
          </a:p>
          <a:p>
            <a:pPr marL="45720" indent="0">
              <a:buNone/>
            </a:pPr>
            <a:endParaRPr lang="en-US" dirty="0"/>
          </a:p>
          <a:p>
            <a:endParaRPr lang="en-US" dirty="0"/>
          </a:p>
        </p:txBody>
      </p:sp>
    </p:spTree>
    <p:extLst>
      <p:ext uri="{BB962C8B-B14F-4D97-AF65-F5344CB8AC3E}">
        <p14:creationId xmlns:p14="http://schemas.microsoft.com/office/powerpoint/2010/main" val="429673676"/>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Effectiveness Act</a:t>
            </a:r>
            <a:endParaRPr lang="en-US" dirty="0"/>
          </a:p>
        </p:txBody>
      </p:sp>
      <p:sp>
        <p:nvSpPr>
          <p:cNvPr id="3" name="Content Placeholder 2"/>
          <p:cNvSpPr>
            <a:spLocks noGrp="1"/>
          </p:cNvSpPr>
          <p:nvPr>
            <p:ph idx="1"/>
          </p:nvPr>
        </p:nvSpPr>
        <p:spPr/>
        <p:txBody>
          <a:bodyPr/>
          <a:lstStyle/>
          <a:p>
            <a:r>
              <a:rPr lang="en-US" dirty="0" smtClean="0"/>
              <a:t>Educators are evaluated in significant part based on the impact they have on the learning growth of their students.</a:t>
            </a:r>
          </a:p>
          <a:p>
            <a:r>
              <a:rPr lang="en-US" dirty="0" smtClean="0"/>
              <a:t>Required measures of </a:t>
            </a:r>
            <a:r>
              <a:rPr lang="en-US" dirty="0"/>
              <a:t>teacher contribution to student learning growth. . .</a:t>
            </a:r>
          </a:p>
          <a:p>
            <a:pPr lvl="1"/>
            <a:r>
              <a:rPr lang="en-US" dirty="0" smtClean="0"/>
              <a:t>When </a:t>
            </a:r>
            <a:r>
              <a:rPr lang="en-US" dirty="0"/>
              <a:t>available, state summative assessment results (TCAP</a:t>
            </a:r>
            <a:r>
              <a:rPr lang="en-US" dirty="0" smtClean="0"/>
              <a:t>).</a:t>
            </a:r>
            <a:endParaRPr lang="en-US" dirty="0"/>
          </a:p>
          <a:p>
            <a:pPr lvl="1"/>
            <a:r>
              <a:rPr lang="en-US" dirty="0"/>
              <a:t>When available, Colorado Growth Model </a:t>
            </a:r>
            <a:r>
              <a:rPr lang="en-US" dirty="0" smtClean="0"/>
              <a:t>results.</a:t>
            </a:r>
          </a:p>
          <a:p>
            <a:pPr lvl="1"/>
            <a:r>
              <a:rPr lang="en-US" dirty="0" smtClean="0"/>
              <a:t>Other local measures (e.g. pre- post- assessment, student learning objectives).</a:t>
            </a:r>
            <a:endParaRPr lang="en-US" dirty="0"/>
          </a:p>
          <a:p>
            <a:endParaRPr lang="en-US" dirty="0" smtClean="0"/>
          </a:p>
        </p:txBody>
      </p:sp>
    </p:spTree>
    <p:extLst>
      <p:ext uri="{BB962C8B-B14F-4D97-AF65-F5344CB8AC3E}">
        <p14:creationId xmlns:p14="http://schemas.microsoft.com/office/powerpoint/2010/main" val="1506091914"/>
      </p:ext>
    </p:extLst>
  </p:cSld>
  <p:clrMapOvr>
    <a:masterClrMapping/>
  </p:clrMapOvr>
  <p:transition spd="slow">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Access your school/district TELL Data. Download the spread sheet of your Summary Results or Summary Comparison Results. </a:t>
            </a:r>
          </a:p>
          <a:p>
            <a:r>
              <a:rPr lang="en-US" dirty="0" smtClean="0"/>
              <a:t>If you have access, consider your HEAT maps.</a:t>
            </a:r>
          </a:p>
          <a:p>
            <a:r>
              <a:rPr lang="en-US" dirty="0" smtClean="0"/>
              <a:t>Follow the job-aide to format your results as a HEAT map.</a:t>
            </a:r>
          </a:p>
          <a:p>
            <a:r>
              <a:rPr lang="en-US" dirty="0" smtClean="0"/>
              <a:t>Consider:</a:t>
            </a:r>
          </a:p>
          <a:p>
            <a:pPr lvl="2"/>
            <a:r>
              <a:rPr lang="en-US" dirty="0" smtClean="0"/>
              <a:t>Which construct(s) would you focus on first?</a:t>
            </a:r>
          </a:p>
          <a:p>
            <a:pPr lvl="2"/>
            <a:r>
              <a:rPr lang="en-US" dirty="0" smtClean="0"/>
              <a:t>What would be your path through your TELL data?</a:t>
            </a:r>
          </a:p>
          <a:p>
            <a:endParaRPr lang="en-US" dirty="0"/>
          </a:p>
        </p:txBody>
      </p:sp>
      <p:sp>
        <p:nvSpPr>
          <p:cNvPr id="2" name="Title 1"/>
          <p:cNvSpPr>
            <a:spLocks noGrp="1"/>
          </p:cNvSpPr>
          <p:nvPr>
            <p:ph type="title"/>
          </p:nvPr>
        </p:nvSpPr>
        <p:spPr/>
        <p:txBody>
          <a:bodyPr/>
          <a:lstStyle/>
          <a:p>
            <a:r>
              <a:rPr lang="en-US" dirty="0" smtClean="0"/>
              <a:t>Practice</a:t>
            </a:r>
            <a:endParaRPr lang="en-US" dirty="0"/>
          </a:p>
        </p:txBody>
      </p:sp>
    </p:spTree>
    <p:extLst>
      <p:ext uri="{BB962C8B-B14F-4D97-AF65-F5344CB8AC3E}">
        <p14:creationId xmlns:p14="http://schemas.microsoft.com/office/powerpoint/2010/main" val="3916288788"/>
      </p:ext>
    </p:extLst>
  </p:cSld>
  <p:clrMapOvr>
    <a:masterClrMapping/>
  </p:clrMapOvr>
  <p:transition spd="slow">
    <p:wipe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1066800" y="4572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Give us Feedback!!</a:t>
            </a:r>
          </a:p>
        </p:txBody>
      </p:sp>
      <p:sp>
        <p:nvSpPr>
          <p:cNvPr id="485379" name="Rectangle 3"/>
          <p:cNvSpPr>
            <a:spLocks noGrp="1" noChangeArrowheads="1"/>
          </p:cNvSpPr>
          <p:nvPr>
            <p:ph idx="1"/>
          </p:nvPr>
        </p:nvSpPr>
        <p:spPr>
          <a:xfrm>
            <a:off x="457200" y="1752600"/>
            <a:ext cx="8229600" cy="4419600"/>
          </a:xfrm>
        </p:spPr>
        <p:txBody>
          <a:bodyPr>
            <a:normAutofit fontScale="92500" lnSpcReduction="20000"/>
          </a:bodyPr>
          <a:lstStyle/>
          <a:p>
            <a:pPr>
              <a:defRPr/>
            </a:pPr>
            <a:r>
              <a:rPr lang="en-US" sz="3000" dirty="0" smtClean="0">
                <a:ea typeface="ＭＳ Ｐゴシック" charset="-128"/>
              </a:rPr>
              <a:t>Written</a:t>
            </a:r>
            <a:r>
              <a:rPr lang="en-US" sz="3000" dirty="0">
                <a:ea typeface="ＭＳ Ｐゴシック" charset="-128"/>
              </a:rPr>
              <a:t>: Use </a:t>
            </a:r>
            <a:r>
              <a:rPr lang="en-US" sz="3000" dirty="0" smtClean="0">
                <a:ea typeface="ＭＳ Ｐゴシック" charset="-128"/>
              </a:rPr>
              <a:t>sticky notes</a:t>
            </a:r>
            <a:endParaRPr lang="en-US" sz="3000" dirty="0">
              <a:ea typeface="ＭＳ Ｐゴシック" charset="-128"/>
            </a:endParaRPr>
          </a:p>
          <a:p>
            <a:pPr lvl="1">
              <a:lnSpc>
                <a:spcPct val="110000"/>
              </a:lnSpc>
              <a:spcBef>
                <a:spcPts val="1800"/>
              </a:spcBef>
              <a:defRPr/>
            </a:pPr>
            <a:r>
              <a:rPr lang="en-US" sz="3500" dirty="0">
                <a:ea typeface="ＭＳ Ｐゴシック" charset="-128"/>
              </a:rPr>
              <a:t>+</a:t>
            </a:r>
            <a:r>
              <a:rPr lang="en-US" sz="2600" dirty="0">
                <a:ea typeface="ＭＳ Ｐゴシック" charset="-128"/>
              </a:rPr>
              <a:t> the aspects of this session that you liked or worked for you.</a:t>
            </a:r>
          </a:p>
          <a:p>
            <a:pPr lvl="1">
              <a:lnSpc>
                <a:spcPct val="110000"/>
              </a:lnSpc>
              <a:spcBef>
                <a:spcPts val="1800"/>
              </a:spcBef>
              <a:defRPr/>
            </a:pPr>
            <a:r>
              <a:rPr lang="en-US" sz="2600" dirty="0">
                <a:ea typeface="ＭＳ Ｐゴシック" charset="-128"/>
                <a:sym typeface="Webdings" pitchFamily="18" charset="2"/>
              </a:rPr>
              <a:t>The things you </a:t>
            </a:r>
            <a:r>
              <a:rPr lang="en-US" sz="2600" dirty="0" smtClean="0">
                <a:ea typeface="ＭＳ Ｐゴシック" charset="-128"/>
                <a:sym typeface="Webdings" pitchFamily="18" charset="2"/>
              </a:rPr>
              <a:t>will change in your practice or that you would </a:t>
            </a:r>
            <a:r>
              <a:rPr lang="en-US" sz="2600" dirty="0">
                <a:ea typeface="ＭＳ Ｐゴシック" charset="-128"/>
                <a:sym typeface="Webdings" pitchFamily="18" charset="2"/>
              </a:rPr>
              <a:t>change about this session</a:t>
            </a:r>
            <a:r>
              <a:rPr lang="en-US" sz="2600" dirty="0" smtClean="0">
                <a:ea typeface="ＭＳ Ｐゴシック" charset="-128"/>
                <a:sym typeface="Webdings" pitchFamily="18" charset="2"/>
              </a:rPr>
              <a:t>.</a:t>
            </a:r>
          </a:p>
          <a:p>
            <a:pPr lvl="1">
              <a:lnSpc>
                <a:spcPct val="110000"/>
              </a:lnSpc>
              <a:spcBef>
                <a:spcPts val="1800"/>
              </a:spcBef>
              <a:defRPr/>
            </a:pPr>
            <a:r>
              <a:rPr lang="en-US" sz="2600" dirty="0" smtClean="0">
                <a:ea typeface="ＭＳ Ｐゴシック" charset="-128"/>
                <a:sym typeface="Webdings" pitchFamily="18" charset="2"/>
              </a:rPr>
              <a:t> ? Question that you still have or things we didn’t get to today.</a:t>
            </a:r>
          </a:p>
          <a:p>
            <a:pPr lvl="1">
              <a:lnSpc>
                <a:spcPct val="110000"/>
              </a:lnSpc>
              <a:spcBef>
                <a:spcPts val="1800"/>
              </a:spcBef>
              <a:defRPr/>
            </a:pPr>
            <a:r>
              <a:rPr lang="en-US" sz="2600" dirty="0" smtClean="0">
                <a:ea typeface="ＭＳ Ｐゴシック" charset="-128"/>
                <a:sym typeface="Webdings" pitchFamily="18" charset="2"/>
              </a:rPr>
              <a:t>      Ideas, ah-has, innovations.</a:t>
            </a:r>
          </a:p>
          <a:p>
            <a:pPr>
              <a:spcBef>
                <a:spcPts val="1800"/>
              </a:spcBef>
              <a:defRPr/>
            </a:pPr>
            <a:r>
              <a:rPr lang="en-US" sz="3000" dirty="0" smtClean="0">
                <a:ea typeface="ＭＳ Ｐゴシック" charset="-128"/>
              </a:rPr>
              <a:t>Oral:  Share one ah ha!</a:t>
            </a:r>
          </a:p>
          <a:p>
            <a:pPr lvl="1">
              <a:defRPr/>
            </a:pPr>
            <a:endParaRPr lang="en-US" dirty="0">
              <a:ea typeface="ＭＳ Ｐゴシック" charset="-128"/>
              <a:sym typeface="Webdings" pitchFamily="18" charset="2"/>
            </a:endParaRPr>
          </a:p>
        </p:txBody>
      </p:sp>
      <p:pic>
        <p:nvPicPr>
          <p:cNvPr id="92164" name="Picture 2" descr="C:\Documents and Settings\kdyer\Local Settings\Temporary Internet Files\Content.IE5\433HJWH9\MCj042607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156" y="4987873"/>
            <a:ext cx="304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2" descr="C:\Documents and Settings\jobrian\Local Settings\Temporary Internet Files\Content.IE5\GMQGEBOW\MC9002909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9832" y="304800"/>
            <a:ext cx="13719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46775"/>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Academic Growth Objectives</a:t>
            </a:r>
            <a:endParaRPr lang="en-US" dirty="0"/>
          </a:p>
        </p:txBody>
      </p:sp>
      <p:sp>
        <p:nvSpPr>
          <p:cNvPr id="5" name="Content Placeholder 4"/>
          <p:cNvSpPr>
            <a:spLocks noGrp="1"/>
          </p:cNvSpPr>
          <p:nvPr>
            <p:ph idx="1"/>
          </p:nvPr>
        </p:nvSpPr>
        <p:spPr/>
        <p:txBody>
          <a:bodyPr/>
          <a:lstStyle/>
          <a:p>
            <a:r>
              <a:rPr lang="en-US" dirty="0"/>
              <a:t>“</a:t>
            </a:r>
            <a:r>
              <a:rPr lang="en-US" i="1" dirty="0"/>
              <a:t>A participatory method of setting measurable goals, or objectives, for a specific assignment or class, in a manner aligned with the subject matter taught, and in a manner that allows for the evaluation of the baseline performance of students and the measureable gain in student performance during the course of instruction.”</a:t>
            </a:r>
          </a:p>
          <a:p>
            <a:r>
              <a:rPr lang="en-US" dirty="0" smtClean="0"/>
              <a:t>Also known as Student Learning </a:t>
            </a:r>
            <a:r>
              <a:rPr lang="en-US" dirty="0" smtClean="0"/>
              <a:t>Objectives.</a:t>
            </a:r>
            <a:endParaRPr lang="en-US" dirty="0" smtClean="0"/>
          </a:p>
          <a:p>
            <a:r>
              <a:rPr lang="en-US" dirty="0" smtClean="0"/>
              <a:t>Assessment results used as:</a:t>
            </a:r>
          </a:p>
          <a:p>
            <a:pPr lvl="1"/>
            <a:r>
              <a:rPr lang="en-US" dirty="0" smtClean="0"/>
              <a:t>Baseline </a:t>
            </a:r>
            <a:r>
              <a:rPr lang="en-US" dirty="0" smtClean="0"/>
              <a:t>data</a:t>
            </a:r>
            <a:endParaRPr lang="en-US" dirty="0" smtClean="0"/>
          </a:p>
          <a:p>
            <a:pPr lvl="1"/>
            <a:r>
              <a:rPr lang="en-US" dirty="0" smtClean="0"/>
              <a:t>Measures of the gain in student performance at the end of the instructional </a:t>
            </a:r>
            <a:r>
              <a:rPr lang="en-US" dirty="0" smtClean="0"/>
              <a:t>interval</a:t>
            </a:r>
            <a:endParaRPr lang="en-US" dirty="0"/>
          </a:p>
        </p:txBody>
      </p:sp>
    </p:spTree>
    <p:extLst>
      <p:ext uri="{BB962C8B-B14F-4D97-AF65-F5344CB8AC3E}">
        <p14:creationId xmlns:p14="http://schemas.microsoft.com/office/powerpoint/2010/main" val="359272807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READ Act</a:t>
            </a:r>
            <a:endParaRPr lang="en-US" dirty="0"/>
          </a:p>
        </p:txBody>
      </p:sp>
      <p:sp>
        <p:nvSpPr>
          <p:cNvPr id="3" name="Content Placeholder 2"/>
          <p:cNvSpPr>
            <a:spLocks noGrp="1"/>
          </p:cNvSpPr>
          <p:nvPr>
            <p:ph idx="1"/>
          </p:nvPr>
        </p:nvSpPr>
        <p:spPr/>
        <p:txBody>
          <a:bodyPr>
            <a:normAutofit lnSpcReduction="10000"/>
          </a:bodyPr>
          <a:lstStyle/>
          <a:p>
            <a:pPr>
              <a:spcBef>
                <a:spcPts val="1800"/>
              </a:spcBef>
            </a:pPr>
            <a:r>
              <a:rPr lang="en-US" dirty="0" smtClean="0"/>
              <a:t>All districts must </a:t>
            </a:r>
            <a:r>
              <a:rPr lang="en-US" u="sng" dirty="0" smtClean="0"/>
              <a:t>assess literacy </a:t>
            </a:r>
            <a:r>
              <a:rPr lang="en-US" u="sng" dirty="0"/>
              <a:t>development </a:t>
            </a:r>
            <a:r>
              <a:rPr lang="en-US" dirty="0"/>
              <a:t>K-3 </a:t>
            </a:r>
            <a:r>
              <a:rPr lang="en-US" dirty="0" smtClean="0"/>
              <a:t>using </a:t>
            </a:r>
            <a:r>
              <a:rPr lang="en-US" dirty="0"/>
              <a:t>state approved interim, diagnostic, and summative assessments.</a:t>
            </a:r>
          </a:p>
          <a:p>
            <a:pPr>
              <a:spcBef>
                <a:spcPts val="1800"/>
              </a:spcBef>
            </a:pPr>
            <a:r>
              <a:rPr lang="en-US" dirty="0" smtClean="0"/>
              <a:t>Literacy Development includes: phonemic awareness, phonics, vocabulary development (including oral skills), reading fluency, and reading comprehension.</a:t>
            </a:r>
          </a:p>
          <a:p>
            <a:pPr>
              <a:spcBef>
                <a:spcPts val="1800"/>
              </a:spcBef>
            </a:pPr>
            <a:r>
              <a:rPr lang="en-US" dirty="0" smtClean="0"/>
              <a:t>Use assessment results to identify students with significant reading deficiency.</a:t>
            </a:r>
          </a:p>
          <a:p>
            <a:pPr>
              <a:spcBef>
                <a:spcPts val="1800"/>
              </a:spcBef>
            </a:pPr>
            <a:r>
              <a:rPr lang="en-US" dirty="0" smtClean="0"/>
              <a:t>Use assessment results to monitor the progress of students with significant reading deficiencies.</a:t>
            </a:r>
          </a:p>
          <a:p>
            <a:pPr>
              <a:spcBef>
                <a:spcPts val="1800"/>
              </a:spcBef>
            </a:pPr>
            <a:r>
              <a:rPr lang="en-US" dirty="0" smtClean="0"/>
              <a:t>Use assessment results to establish and evaluate accomplishment of performance targets for UIP.</a:t>
            </a:r>
            <a:endParaRPr lang="en-US" dirty="0"/>
          </a:p>
        </p:txBody>
      </p:sp>
    </p:spTree>
    <p:extLst>
      <p:ext uri="{BB962C8B-B14F-4D97-AF65-F5344CB8AC3E}">
        <p14:creationId xmlns:p14="http://schemas.microsoft.com/office/powerpoint/2010/main" val="218792686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Accountability Act</a:t>
            </a:r>
            <a:endParaRPr lang="en-US" dirty="0"/>
          </a:p>
        </p:txBody>
      </p:sp>
      <p:sp>
        <p:nvSpPr>
          <p:cNvPr id="3" name="Content Placeholder 2"/>
          <p:cNvSpPr>
            <a:spLocks noGrp="1"/>
          </p:cNvSpPr>
          <p:nvPr>
            <p:ph idx="1"/>
          </p:nvPr>
        </p:nvSpPr>
        <p:spPr>
          <a:xfrm>
            <a:off x="380999" y="1295400"/>
            <a:ext cx="8407893" cy="5181600"/>
          </a:xfrm>
        </p:spPr>
        <p:txBody>
          <a:bodyPr/>
          <a:lstStyle/>
          <a:p>
            <a:pPr>
              <a:spcBef>
                <a:spcPts val="1800"/>
              </a:spcBef>
            </a:pPr>
            <a:r>
              <a:rPr lang="en-US" sz="2000" dirty="0" smtClean="0"/>
              <a:t>School and District Performance Framework:</a:t>
            </a:r>
          </a:p>
          <a:p>
            <a:pPr lvl="1">
              <a:spcBef>
                <a:spcPts val="600"/>
              </a:spcBef>
            </a:pPr>
            <a:r>
              <a:rPr lang="en-US" sz="2000" dirty="0" smtClean="0"/>
              <a:t>TCAP/CSAP Results (</a:t>
            </a:r>
            <a:r>
              <a:rPr lang="en-US" sz="2000" dirty="0" err="1" smtClean="0"/>
              <a:t>CoAlt</a:t>
            </a:r>
            <a:r>
              <a:rPr lang="en-US" sz="2000" dirty="0" smtClean="0"/>
              <a:t>, </a:t>
            </a:r>
            <a:r>
              <a:rPr lang="en-US" sz="2000" dirty="0" err="1" smtClean="0"/>
              <a:t>Lectura</a:t>
            </a:r>
            <a:r>
              <a:rPr lang="en-US" sz="2000" dirty="0" smtClean="0"/>
              <a:t>, </a:t>
            </a:r>
            <a:r>
              <a:rPr lang="en-US" sz="2000" dirty="0" err="1" smtClean="0"/>
              <a:t>Escritura</a:t>
            </a:r>
            <a:r>
              <a:rPr lang="en-US" sz="2000" dirty="0" smtClean="0"/>
              <a:t>) </a:t>
            </a:r>
          </a:p>
          <a:p>
            <a:pPr lvl="1">
              <a:spcBef>
                <a:spcPts val="600"/>
              </a:spcBef>
            </a:pPr>
            <a:r>
              <a:rPr lang="en-US" sz="2000" dirty="0" smtClean="0"/>
              <a:t>Colorado Growth Model Results</a:t>
            </a:r>
          </a:p>
          <a:p>
            <a:pPr lvl="1">
              <a:spcBef>
                <a:spcPts val="600"/>
              </a:spcBef>
            </a:pPr>
            <a:r>
              <a:rPr lang="en-US" sz="2000" dirty="0" smtClean="0"/>
              <a:t>ACCESS</a:t>
            </a:r>
          </a:p>
          <a:p>
            <a:pPr lvl="1">
              <a:spcBef>
                <a:spcPts val="600"/>
              </a:spcBef>
            </a:pPr>
            <a:r>
              <a:rPr lang="en-US" sz="2000" dirty="0"/>
              <a:t>Early Literacy Assessment Results (by next year</a:t>
            </a:r>
            <a:r>
              <a:rPr lang="en-US" sz="2000" dirty="0" smtClean="0"/>
              <a:t>)</a:t>
            </a:r>
          </a:p>
          <a:p>
            <a:pPr>
              <a:spcBef>
                <a:spcPts val="1800"/>
              </a:spcBef>
            </a:pPr>
            <a:r>
              <a:rPr lang="en-US" sz="2000" dirty="0" smtClean="0"/>
              <a:t>Developing/Updating Unified Improvement Plans:</a:t>
            </a:r>
          </a:p>
          <a:p>
            <a:pPr lvl="1">
              <a:spcBef>
                <a:spcPts val="600"/>
              </a:spcBef>
            </a:pPr>
            <a:r>
              <a:rPr lang="en-US" sz="2000" dirty="0"/>
              <a:t>TCAP/CSAP Results</a:t>
            </a:r>
          </a:p>
          <a:p>
            <a:pPr lvl="1">
              <a:spcBef>
                <a:spcPts val="600"/>
              </a:spcBef>
            </a:pPr>
            <a:r>
              <a:rPr lang="en-US" sz="2000" dirty="0"/>
              <a:t>Colorado Growth Model Results</a:t>
            </a:r>
          </a:p>
          <a:p>
            <a:pPr lvl="1">
              <a:spcBef>
                <a:spcPts val="600"/>
              </a:spcBef>
            </a:pPr>
            <a:r>
              <a:rPr lang="en-US" sz="2000" dirty="0" smtClean="0"/>
              <a:t>ACCESS</a:t>
            </a:r>
          </a:p>
          <a:p>
            <a:pPr lvl="1">
              <a:spcBef>
                <a:spcPts val="600"/>
              </a:spcBef>
            </a:pPr>
            <a:r>
              <a:rPr lang="en-US" sz="2000" dirty="0" smtClean="0"/>
              <a:t>Local assessment data (interim assessment results, early literacy results)</a:t>
            </a:r>
          </a:p>
          <a:p>
            <a:pPr>
              <a:spcBef>
                <a:spcPts val="1800"/>
              </a:spcBef>
            </a:pPr>
            <a:r>
              <a:rPr lang="en-US" sz="2000" dirty="0" smtClean="0"/>
              <a:t>Monitoring UIP Progress (at least quarterly):</a:t>
            </a:r>
          </a:p>
          <a:p>
            <a:pPr lvl="1">
              <a:spcBef>
                <a:spcPts val="600"/>
              </a:spcBef>
            </a:pPr>
            <a:r>
              <a:rPr lang="en-US" sz="2000" dirty="0" smtClean="0"/>
              <a:t>Interim assessment results</a:t>
            </a:r>
          </a:p>
          <a:p>
            <a:pPr lvl="1">
              <a:spcBef>
                <a:spcPts val="600"/>
              </a:spcBef>
            </a:pPr>
            <a:r>
              <a:rPr lang="en-US" sz="2000" dirty="0" smtClean="0"/>
              <a:t>Early Literacy Assessment Results (by next year)</a:t>
            </a:r>
            <a:endParaRPr lang="en-US" sz="2000" dirty="0"/>
          </a:p>
        </p:txBody>
      </p:sp>
    </p:spTree>
    <p:extLst>
      <p:ext uri="{BB962C8B-B14F-4D97-AF65-F5344CB8AC3E}">
        <p14:creationId xmlns:p14="http://schemas.microsoft.com/office/powerpoint/2010/main" val="58437161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plans. . .</a:t>
            </a:r>
            <a:endParaRPr lang="en-US" dirty="0"/>
          </a:p>
        </p:txBody>
      </p:sp>
      <p:sp>
        <p:nvSpPr>
          <p:cNvPr id="3" name="Content Placeholder 2"/>
          <p:cNvSpPr>
            <a:spLocks noGrp="1"/>
          </p:cNvSpPr>
          <p:nvPr>
            <p:ph idx="1"/>
          </p:nvPr>
        </p:nvSpPr>
        <p:spPr/>
        <p:txBody>
          <a:bodyPr/>
          <a:lstStyle/>
          <a:p>
            <a:r>
              <a:rPr lang="en-US" dirty="0" smtClean="0"/>
              <a:t>How are you thinking about using local assessment resources to meet the requirements of these legislative changes?</a:t>
            </a:r>
          </a:p>
          <a:p>
            <a:r>
              <a:rPr lang="en-US" dirty="0" smtClean="0"/>
              <a:t>Turn to “Assessment at the Core of Reform” (Tools, p. 5).</a:t>
            </a:r>
          </a:p>
          <a:p>
            <a:r>
              <a:rPr lang="en-US" dirty="0" smtClean="0"/>
              <a:t>Identify the assessment resources in your district associated with each of the legislatively mandated uses of assessment.</a:t>
            </a:r>
          </a:p>
          <a:p>
            <a:r>
              <a:rPr lang="en-US" dirty="0" smtClean="0"/>
              <a:t>Compare your list to someone from a different district.</a:t>
            </a:r>
          </a:p>
          <a:p>
            <a:r>
              <a:rPr lang="en-US" dirty="0" smtClean="0"/>
              <a:t>Large group share out. . .</a:t>
            </a:r>
          </a:p>
          <a:p>
            <a:endParaRPr lang="en-US" dirty="0" smtClean="0"/>
          </a:p>
          <a:p>
            <a:endParaRPr lang="en-US" dirty="0"/>
          </a:p>
        </p:txBody>
      </p:sp>
    </p:spTree>
    <p:extLst>
      <p:ext uri="{BB962C8B-B14F-4D97-AF65-F5344CB8AC3E}">
        <p14:creationId xmlns:p14="http://schemas.microsoft.com/office/powerpoint/2010/main" val="321721496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Transition</a:t>
            </a:r>
            <a:endParaRPr lang="en-US" dirty="0"/>
          </a:p>
        </p:txBody>
      </p:sp>
      <p:sp>
        <p:nvSpPr>
          <p:cNvPr id="3" name="Content Placeholder 2"/>
          <p:cNvSpPr>
            <a:spLocks noGrp="1"/>
          </p:cNvSpPr>
          <p:nvPr>
            <p:ph idx="1"/>
          </p:nvPr>
        </p:nvSpPr>
        <p:spPr>
          <a:xfrm>
            <a:off x="380999" y="1447800"/>
            <a:ext cx="8407893" cy="5181600"/>
          </a:xfrm>
        </p:spPr>
        <p:txBody>
          <a:bodyPr/>
          <a:lstStyle/>
          <a:p>
            <a:r>
              <a:rPr lang="en-US" dirty="0" smtClean="0"/>
              <a:t>Colorado will be transitioning to new state assessments in the next two years, TCAP to CMAS (PARCC).</a:t>
            </a:r>
          </a:p>
          <a:p>
            <a:r>
              <a:rPr lang="en-US" dirty="0" smtClean="0"/>
              <a:t>What we know now. . .</a:t>
            </a:r>
          </a:p>
          <a:p>
            <a:pPr lvl="1"/>
            <a:r>
              <a:rPr lang="en-US" dirty="0" smtClean="0"/>
              <a:t>Colorado </a:t>
            </a:r>
            <a:r>
              <a:rPr lang="en-US" dirty="0"/>
              <a:t>Growth Model </a:t>
            </a:r>
            <a:r>
              <a:rPr lang="en-US" dirty="0" smtClean="0"/>
              <a:t>metrics will continue to be calculated.</a:t>
            </a:r>
            <a:endParaRPr lang="en-US" dirty="0"/>
          </a:p>
          <a:p>
            <a:pPr lvl="1"/>
            <a:r>
              <a:rPr lang="en-US" dirty="0" smtClean="0"/>
              <a:t>CDE Accountability office will run technical analysis on TCAP to PARCC similar </a:t>
            </a:r>
            <a:r>
              <a:rPr lang="en-US" dirty="0"/>
              <a:t>to </a:t>
            </a:r>
            <a:r>
              <a:rPr lang="en-US" dirty="0" smtClean="0"/>
              <a:t>those regarding </a:t>
            </a:r>
            <a:r>
              <a:rPr lang="en-US" dirty="0"/>
              <a:t>the Colorado Growth Model </a:t>
            </a:r>
            <a:r>
              <a:rPr lang="en-US" dirty="0" smtClean="0"/>
              <a:t>and the transition from </a:t>
            </a:r>
            <a:r>
              <a:rPr lang="en-US" dirty="0" err="1" smtClean="0"/>
              <a:t>CELApro</a:t>
            </a:r>
            <a:r>
              <a:rPr lang="en-US" dirty="0" smtClean="0"/>
              <a:t> to ACCESS.</a:t>
            </a:r>
          </a:p>
          <a:p>
            <a:pPr lvl="1"/>
            <a:r>
              <a:rPr lang="en-US" dirty="0" smtClean="0"/>
              <a:t>Analysis will focus on ensuring metrics used for accountability accurately and fairly represent school and district performance.</a:t>
            </a:r>
            <a:endParaRPr lang="en-US" dirty="0"/>
          </a:p>
          <a:p>
            <a:pPr lvl="1"/>
            <a:r>
              <a:rPr lang="en-US" dirty="0" smtClean="0"/>
              <a:t>No adequate growth percentiles will be calculated the first year of the transition from TCAP to PARCC, but will be in subsequent.</a:t>
            </a:r>
          </a:p>
        </p:txBody>
      </p:sp>
    </p:spTree>
    <p:extLst>
      <p:ext uri="{BB962C8B-B14F-4D97-AF65-F5344CB8AC3E}">
        <p14:creationId xmlns:p14="http://schemas.microsoft.com/office/powerpoint/2010/main" val="211666499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5"/>
          <p:cNvSpPr>
            <a:spLocks noChangeArrowheads="1"/>
          </p:cNvSpPr>
          <p:nvPr/>
        </p:nvSpPr>
        <p:spPr bwMode="auto">
          <a:xfrm>
            <a:off x="7086600" y="2062162"/>
            <a:ext cx="1978025" cy="4186238"/>
          </a:xfrm>
          <a:prstGeom prst="roundRect">
            <a:avLst>
              <a:gd name="adj" fmla="val 16667"/>
            </a:avLst>
          </a:prstGeom>
          <a:solidFill>
            <a:srgbClr val="FF0000">
              <a:alpha val="38039"/>
            </a:srgbClr>
          </a:solidFill>
          <a:ln w="9525" algn="ctr">
            <a:solidFill>
              <a:srgbClr val="FF00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grpSp>
        <p:nvGrpSpPr>
          <p:cNvPr id="2" name="Group 28"/>
          <p:cNvGrpSpPr>
            <a:grpSpLocks/>
          </p:cNvGrpSpPr>
          <p:nvPr/>
        </p:nvGrpSpPr>
        <p:grpSpPr bwMode="auto">
          <a:xfrm>
            <a:off x="76200" y="2747962"/>
            <a:ext cx="8991600" cy="1219200"/>
            <a:chOff x="-76200" y="1824095"/>
            <a:chExt cx="8991600" cy="1219383"/>
          </a:xfrm>
        </p:grpSpPr>
        <p:sp>
          <p:nvSpPr>
            <p:cNvPr id="23598" name="Rounded Rectangle 21"/>
            <p:cNvSpPr>
              <a:spLocks noChangeArrowheads="1"/>
            </p:cNvSpPr>
            <p:nvPr/>
          </p:nvSpPr>
          <p:spPr bwMode="auto">
            <a:xfrm>
              <a:off x="-76200" y="1824095"/>
              <a:ext cx="8991600" cy="1219383"/>
            </a:xfrm>
            <a:prstGeom prst="roundRect">
              <a:avLst>
                <a:gd name="adj" fmla="val 16667"/>
              </a:avLst>
            </a:prstGeom>
            <a:solidFill>
              <a:srgbClr val="0070C0">
                <a:alpha val="32000"/>
              </a:srgbClr>
            </a:solidFill>
            <a:ln w="9525" algn="ctr">
              <a:solidFill>
                <a:srgbClr val="336699"/>
              </a:solidFill>
              <a:round/>
              <a:headEnd/>
              <a:tailEnd/>
            </a:ln>
          </p:spPr>
          <p:txBody>
            <a:bodyPr/>
            <a:lstStyle/>
            <a:p>
              <a:pPr marL="342900" indent="-342900">
                <a:spcBef>
                  <a:spcPct val="40000"/>
                </a:spcBef>
                <a:buClr>
                  <a:srgbClr val="3D5C99"/>
                </a:buClr>
                <a:buSzPct val="80000"/>
                <a:buFont typeface="Wingdings" charset="2"/>
                <a:buChar char="n"/>
                <a:defRPr/>
              </a:pPr>
              <a:endParaRPr lang="en-US" sz="2800" dirty="0">
                <a:solidFill>
                  <a:schemeClr val="accent3"/>
                </a:solidFill>
                <a:latin typeface="Arial" charset="0"/>
              </a:endParaRPr>
            </a:p>
          </p:txBody>
        </p:sp>
        <p:sp>
          <p:nvSpPr>
            <p:cNvPr id="32821" name="TextBox 26"/>
            <p:cNvSpPr txBox="1">
              <a:spLocks noChangeArrowheads="1"/>
            </p:cNvSpPr>
            <p:nvPr/>
          </p:nvSpPr>
          <p:spPr bwMode="auto">
            <a:xfrm>
              <a:off x="-76200" y="1976518"/>
              <a:ext cx="1066800" cy="7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III: Data Narrative</a:t>
              </a:r>
            </a:p>
          </p:txBody>
        </p:sp>
      </p:grpSp>
      <p:grpSp>
        <p:nvGrpSpPr>
          <p:cNvPr id="3" name="Group 30"/>
          <p:cNvGrpSpPr>
            <a:grpSpLocks/>
          </p:cNvGrpSpPr>
          <p:nvPr/>
        </p:nvGrpSpPr>
        <p:grpSpPr bwMode="auto">
          <a:xfrm>
            <a:off x="4953000" y="2062162"/>
            <a:ext cx="2057400" cy="4186238"/>
            <a:chOff x="4114800" y="1552154"/>
            <a:chExt cx="2133600" cy="4550058"/>
          </a:xfrm>
        </p:grpSpPr>
        <p:sp>
          <p:nvSpPr>
            <p:cNvPr id="32818" name="Rounded Rectangle 24"/>
            <p:cNvSpPr>
              <a:spLocks noChangeArrowheads="1"/>
            </p:cNvSpPr>
            <p:nvPr/>
          </p:nvSpPr>
          <p:spPr bwMode="auto">
            <a:xfrm>
              <a:off x="4114800" y="1552154"/>
              <a:ext cx="2133600" cy="4550058"/>
            </a:xfrm>
            <a:prstGeom prst="roundRect">
              <a:avLst>
                <a:gd name="adj" fmla="val 16667"/>
              </a:avLst>
            </a:prstGeom>
            <a:solidFill>
              <a:srgbClr val="FFFF00">
                <a:alpha val="12157"/>
              </a:srgbClr>
            </a:solidFill>
            <a:ln w="9525" algn="ctr">
              <a:solidFill>
                <a:srgbClr val="FFFF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sp>
          <p:nvSpPr>
            <p:cNvPr id="32819" name="TextBox 29"/>
            <p:cNvSpPr txBox="1">
              <a:spLocks noChangeArrowheads="1"/>
            </p:cNvSpPr>
            <p:nvPr/>
          </p:nvSpPr>
          <p:spPr bwMode="auto">
            <a:xfrm>
              <a:off x="4495800" y="1624335"/>
              <a:ext cx="1447800" cy="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Target Setting</a:t>
              </a:r>
              <a:endParaRPr lang="en-US" altLang="en-US" sz="1600" b="1" dirty="0"/>
            </a:p>
          </p:txBody>
        </p:sp>
      </p:grpSp>
      <p:grpSp>
        <p:nvGrpSpPr>
          <p:cNvPr id="4" name="Group 34"/>
          <p:cNvGrpSpPr>
            <a:grpSpLocks/>
          </p:cNvGrpSpPr>
          <p:nvPr/>
        </p:nvGrpSpPr>
        <p:grpSpPr bwMode="auto">
          <a:xfrm>
            <a:off x="3352800" y="5110162"/>
            <a:ext cx="5715000" cy="1138238"/>
            <a:chOff x="3198980" y="4171330"/>
            <a:chExt cx="5796473" cy="1419701"/>
          </a:xfrm>
        </p:grpSpPr>
        <p:sp>
          <p:nvSpPr>
            <p:cNvPr id="32816" name="Rounded Rectangle 32"/>
            <p:cNvSpPr>
              <a:spLocks noChangeArrowheads="1"/>
            </p:cNvSpPr>
            <p:nvPr/>
          </p:nvSpPr>
          <p:spPr bwMode="auto">
            <a:xfrm>
              <a:off x="3198980" y="4171330"/>
              <a:ext cx="5796473" cy="1419701"/>
            </a:xfrm>
            <a:prstGeom prst="roundRect">
              <a:avLst>
                <a:gd name="adj" fmla="val 16667"/>
              </a:avLst>
            </a:prstGeom>
            <a:solidFill>
              <a:srgbClr val="00B050">
                <a:alpha val="36078"/>
              </a:srgbClr>
            </a:solidFill>
            <a:ln w="9525" algn="ctr">
              <a:solidFill>
                <a:srgbClr val="00B05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latin typeface="Arial" charset="0"/>
              </a:endParaRPr>
            </a:p>
          </p:txBody>
        </p:sp>
        <p:sp>
          <p:nvSpPr>
            <p:cNvPr id="32817" name="TextBox 26"/>
            <p:cNvSpPr txBox="1">
              <a:spLocks noChangeArrowheads="1"/>
            </p:cNvSpPr>
            <p:nvPr/>
          </p:nvSpPr>
          <p:spPr bwMode="auto">
            <a:xfrm>
              <a:off x="3300824" y="4485565"/>
              <a:ext cx="1464252" cy="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Ongoing:</a:t>
              </a:r>
            </a:p>
            <a:p>
              <a:pPr eaLnBrk="1" hangingPunct="1"/>
              <a:r>
                <a:rPr lang="en-US" altLang="en-US" sz="1400" b="1" dirty="0">
                  <a:latin typeface="Calibri" pitchFamily="34" charset="0"/>
                </a:rPr>
                <a:t>Progress Monitoring</a:t>
              </a:r>
            </a:p>
          </p:txBody>
        </p:sp>
      </p:grpSp>
      <p:sp>
        <p:nvSpPr>
          <p:cNvPr id="32774" name="Title 1"/>
          <p:cNvSpPr>
            <a:spLocks noGrp="1"/>
          </p:cNvSpPr>
          <p:nvPr>
            <p:ph type="title"/>
          </p:nvPr>
        </p:nvSpPr>
        <p:spPr bwMode="auto">
          <a:xfrm>
            <a:off x="457200" y="304800"/>
            <a:ext cx="8610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Assessment/ Data for Unified Improvement Planning</a:t>
            </a:r>
            <a:endParaRPr lang="en-US" sz="4000" dirty="0" smtClean="0"/>
          </a:p>
        </p:txBody>
      </p:sp>
      <p:sp>
        <p:nvSpPr>
          <p:cNvPr id="5" name="TextBox 4"/>
          <p:cNvSpPr txBox="1"/>
          <p:nvPr/>
        </p:nvSpPr>
        <p:spPr>
          <a:xfrm>
            <a:off x="3048000" y="297656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Describe Notable </a:t>
            </a:r>
            <a:br>
              <a:rPr lang="en-US" sz="1600" dirty="0">
                <a:solidFill>
                  <a:schemeClr val="bg1"/>
                </a:solidFill>
                <a:latin typeface="Verdana" charset="0"/>
              </a:rPr>
            </a:br>
            <a:r>
              <a:rPr lang="en-US" sz="1600" dirty="0">
                <a:solidFill>
                  <a:schemeClr val="bg1"/>
                </a:solidFill>
                <a:latin typeface="Verdana" charset="0"/>
              </a:rPr>
              <a:t>Trends</a:t>
            </a:r>
          </a:p>
        </p:txBody>
      </p:sp>
      <p:sp>
        <p:nvSpPr>
          <p:cNvPr id="15" name="TextBox 14"/>
          <p:cNvSpPr txBox="1"/>
          <p:nvPr/>
        </p:nvSpPr>
        <p:spPr>
          <a:xfrm>
            <a:off x="5105400" y="297656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Prioritize Performance Challenges</a:t>
            </a:r>
          </a:p>
        </p:txBody>
      </p:sp>
      <p:sp>
        <p:nvSpPr>
          <p:cNvPr id="20" name="TextBox 19"/>
          <p:cNvSpPr txBox="1"/>
          <p:nvPr/>
        </p:nvSpPr>
        <p:spPr>
          <a:xfrm>
            <a:off x="7162800" y="297656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Root  </a:t>
            </a:r>
            <a:br>
              <a:rPr lang="en-US" sz="1600" dirty="0">
                <a:solidFill>
                  <a:schemeClr val="bg1"/>
                </a:solidFill>
                <a:latin typeface="Verdana" charset="0"/>
              </a:rPr>
            </a:br>
            <a:r>
              <a:rPr lang="en-US" sz="1600" dirty="0">
                <a:solidFill>
                  <a:schemeClr val="bg1"/>
                </a:solidFill>
                <a:latin typeface="Verdana" charset="0"/>
              </a:rPr>
              <a:t>Causes</a:t>
            </a:r>
          </a:p>
        </p:txBody>
      </p:sp>
      <p:sp>
        <p:nvSpPr>
          <p:cNvPr id="24" name="TextBox 23"/>
          <p:cNvSpPr txBox="1"/>
          <p:nvPr/>
        </p:nvSpPr>
        <p:spPr>
          <a:xfrm>
            <a:off x="5105400" y="4126765"/>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Set </a:t>
            </a:r>
            <a:br>
              <a:rPr lang="en-US" sz="1600" dirty="0">
                <a:solidFill>
                  <a:schemeClr val="bg1"/>
                </a:solidFill>
                <a:latin typeface="Verdana" charset="0"/>
              </a:rPr>
            </a:br>
            <a:r>
              <a:rPr lang="en-US" sz="1600" dirty="0">
                <a:solidFill>
                  <a:schemeClr val="bg1"/>
                </a:solidFill>
                <a:latin typeface="Verdana" charset="0"/>
              </a:rPr>
              <a:t>Performance Targets</a:t>
            </a:r>
          </a:p>
        </p:txBody>
      </p:sp>
      <p:sp>
        <p:nvSpPr>
          <p:cNvPr id="38" name="TextBox 37"/>
          <p:cNvSpPr txBox="1"/>
          <p:nvPr/>
        </p:nvSpPr>
        <p:spPr>
          <a:xfrm>
            <a:off x="5105400" y="526256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Interim Measures</a:t>
            </a:r>
          </a:p>
        </p:txBody>
      </p:sp>
      <p:sp>
        <p:nvSpPr>
          <p:cNvPr id="43" name="TextBox 42"/>
          <p:cNvSpPr txBox="1"/>
          <p:nvPr/>
        </p:nvSpPr>
        <p:spPr>
          <a:xfrm>
            <a:off x="7162800" y="4119562"/>
            <a:ext cx="1828800" cy="833749"/>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Major Improvement Strategies</a:t>
            </a:r>
          </a:p>
        </p:txBody>
      </p:sp>
      <p:cxnSp>
        <p:nvCxnSpPr>
          <p:cNvPr id="32793" name="Straight Arrow Connector 43"/>
          <p:cNvCxnSpPr>
            <a:cxnSpLocks noChangeShapeType="1"/>
          </p:cNvCxnSpPr>
          <p:nvPr/>
        </p:nvCxnSpPr>
        <p:spPr bwMode="auto">
          <a:xfrm rot="5400000">
            <a:off x="7903369" y="3944143"/>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162800" y="526256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Implementation Benchmarks</a:t>
            </a:r>
          </a:p>
        </p:txBody>
      </p:sp>
      <p:sp>
        <p:nvSpPr>
          <p:cNvPr id="67" name="TextBox 66"/>
          <p:cNvSpPr txBox="1"/>
          <p:nvPr/>
        </p:nvSpPr>
        <p:spPr>
          <a:xfrm>
            <a:off x="990600" y="175736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Gather and Organize </a:t>
            </a:r>
            <a:br>
              <a:rPr lang="en-US" sz="1600" dirty="0">
                <a:solidFill>
                  <a:schemeClr val="bg1"/>
                </a:solidFill>
                <a:latin typeface="Verdana" charset="0"/>
              </a:rPr>
            </a:br>
            <a:r>
              <a:rPr lang="en-US" sz="1600" dirty="0">
                <a:solidFill>
                  <a:schemeClr val="bg1"/>
                </a:solidFill>
                <a:latin typeface="Verdana" charset="0"/>
              </a:rPr>
              <a:t>Data</a:t>
            </a:r>
          </a:p>
        </p:txBody>
      </p:sp>
      <p:sp>
        <p:nvSpPr>
          <p:cNvPr id="31" name="TextBox 30"/>
          <p:cNvSpPr txBox="1"/>
          <p:nvPr/>
        </p:nvSpPr>
        <p:spPr>
          <a:xfrm>
            <a:off x="990600" y="297656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Review Performance Summary</a:t>
            </a:r>
          </a:p>
        </p:txBody>
      </p:sp>
      <p:cxnSp>
        <p:nvCxnSpPr>
          <p:cNvPr id="32803" name="Straight Arrow Connector 43"/>
          <p:cNvCxnSpPr>
            <a:cxnSpLocks noChangeShapeType="1"/>
          </p:cNvCxnSpPr>
          <p:nvPr/>
        </p:nvCxnSpPr>
        <p:spPr bwMode="auto">
          <a:xfrm rot="5400000">
            <a:off x="7901782" y="5055394"/>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4" name="Straight Arrow Connector 43"/>
          <p:cNvCxnSpPr>
            <a:cxnSpLocks noChangeShapeType="1"/>
          </p:cNvCxnSpPr>
          <p:nvPr/>
        </p:nvCxnSpPr>
        <p:spPr bwMode="auto">
          <a:xfrm rot="5400000">
            <a:off x="5844382" y="394414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5" name="Straight Arrow Connector 43"/>
          <p:cNvCxnSpPr>
            <a:cxnSpLocks noChangeShapeType="1"/>
          </p:cNvCxnSpPr>
          <p:nvPr/>
        </p:nvCxnSpPr>
        <p:spPr bwMode="auto">
          <a:xfrm rot="5400000">
            <a:off x="5844382" y="508714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6" name="Straight Arrow Connector 43"/>
          <p:cNvCxnSpPr>
            <a:cxnSpLocks noChangeShapeType="1"/>
          </p:cNvCxnSpPr>
          <p:nvPr/>
        </p:nvCxnSpPr>
        <p:spPr bwMode="auto">
          <a:xfrm>
            <a:off x="6858000" y="335756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7" name="Straight Arrow Connector 43"/>
          <p:cNvCxnSpPr>
            <a:cxnSpLocks noChangeShapeType="1"/>
          </p:cNvCxnSpPr>
          <p:nvPr/>
        </p:nvCxnSpPr>
        <p:spPr bwMode="auto">
          <a:xfrm rot="5400000">
            <a:off x="1731169" y="2724943"/>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808" name="TextBox 26"/>
          <p:cNvSpPr txBox="1">
            <a:spLocks noChangeArrowheads="1"/>
          </p:cNvSpPr>
          <p:nvPr/>
        </p:nvSpPr>
        <p:spPr bwMode="auto">
          <a:xfrm>
            <a:off x="152400" y="1843087"/>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Preparing to Plan</a:t>
            </a:r>
          </a:p>
        </p:txBody>
      </p:sp>
      <p:sp>
        <p:nvSpPr>
          <p:cNvPr id="32809" name="TextBox 29"/>
          <p:cNvSpPr txBox="1">
            <a:spLocks noChangeArrowheads="1"/>
          </p:cNvSpPr>
          <p:nvPr/>
        </p:nvSpPr>
        <p:spPr bwMode="auto">
          <a:xfrm>
            <a:off x="7467600" y="2138362"/>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Action Planning</a:t>
            </a:r>
            <a:endParaRPr lang="en-US" altLang="en-US" sz="1600" b="1" dirty="0"/>
          </a:p>
        </p:txBody>
      </p:sp>
      <p:cxnSp>
        <p:nvCxnSpPr>
          <p:cNvPr id="32810" name="Straight Arrow Connector 43"/>
          <p:cNvCxnSpPr>
            <a:cxnSpLocks noChangeShapeType="1"/>
          </p:cNvCxnSpPr>
          <p:nvPr/>
        </p:nvCxnSpPr>
        <p:spPr bwMode="auto">
          <a:xfrm>
            <a:off x="4800600" y="335756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11" name="Straight Arrow Connector 43"/>
          <p:cNvCxnSpPr>
            <a:cxnSpLocks noChangeShapeType="1"/>
          </p:cNvCxnSpPr>
          <p:nvPr/>
        </p:nvCxnSpPr>
        <p:spPr bwMode="auto">
          <a:xfrm>
            <a:off x="2743200" y="335756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6" name="Rounded Rectangle 5"/>
          <p:cNvSpPr/>
          <p:nvPr/>
        </p:nvSpPr>
        <p:spPr>
          <a:xfrm>
            <a:off x="76200" y="1681163"/>
            <a:ext cx="2971800" cy="97903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9262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Introductions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74069162"/>
              </p:ext>
            </p:extLst>
          </p:nvPr>
        </p:nvGraphicFramePr>
        <p:xfrm>
          <a:off x="838200" y="1719263"/>
          <a:ext cx="7391400" cy="2103120"/>
        </p:xfrm>
        <a:graphic>
          <a:graphicData uri="http://schemas.openxmlformats.org/drawingml/2006/table">
            <a:tbl>
              <a:tblPr firstRow="1" bandRow="1">
                <a:tableStyleId>{5C22544A-7EE6-4342-B048-85BDC9FD1C3A}</a:tableStyleId>
              </a:tblPr>
              <a:tblGrid>
                <a:gridCol w="3695700"/>
                <a:gridCol w="3695700"/>
              </a:tblGrid>
              <a:tr h="370840">
                <a:tc>
                  <a:txBody>
                    <a:bodyPr/>
                    <a:lstStyle/>
                    <a:p>
                      <a:r>
                        <a:rPr lang="en-US" dirty="0" smtClean="0"/>
                        <a:t>CDE: Improvement</a:t>
                      </a:r>
                      <a:r>
                        <a:rPr lang="en-US" baseline="0" dirty="0" smtClean="0"/>
                        <a:t> Planning Unit</a:t>
                      </a:r>
                      <a:endParaRPr lang="en-US" dirty="0"/>
                    </a:p>
                  </a:txBody>
                  <a:tcPr/>
                </a:tc>
                <a:tc>
                  <a:txBody>
                    <a:bodyPr/>
                    <a:lstStyle/>
                    <a:p>
                      <a:r>
                        <a:rPr lang="en-US" dirty="0" smtClean="0"/>
                        <a:t>Center</a:t>
                      </a:r>
                      <a:r>
                        <a:rPr lang="en-US" baseline="0" dirty="0" smtClean="0"/>
                        <a:t> for Transforming Learning and Teaching (UCD)</a:t>
                      </a:r>
                      <a:endParaRPr lang="en-US" dirty="0"/>
                    </a:p>
                  </a:txBody>
                  <a:tcPr/>
                </a:tc>
              </a:tr>
              <a:tr h="370840">
                <a:tc>
                  <a:txBody>
                    <a:bodyPr/>
                    <a:lstStyle/>
                    <a:p>
                      <a:r>
                        <a:rPr lang="en-US" dirty="0" smtClean="0"/>
                        <a:t>Darcy Hutchins</a:t>
                      </a:r>
                    </a:p>
                    <a:p>
                      <a:r>
                        <a:rPr lang="en-US" dirty="0" smtClean="0"/>
                        <a:t>Christina</a:t>
                      </a:r>
                      <a:r>
                        <a:rPr lang="en-US" baseline="0" dirty="0" smtClean="0"/>
                        <a:t> Larson</a:t>
                      </a:r>
                    </a:p>
                    <a:p>
                      <a:r>
                        <a:rPr lang="en-US" baseline="0" dirty="0" smtClean="0"/>
                        <a:t>Alyssa Pearson</a:t>
                      </a:r>
                      <a:endParaRPr lang="en-US" dirty="0" smtClean="0"/>
                    </a:p>
                  </a:txBody>
                  <a:tcPr/>
                </a:tc>
                <a:tc>
                  <a:txBody>
                    <a:bodyPr/>
                    <a:lstStyle/>
                    <a:p>
                      <a:r>
                        <a:rPr lang="en-US" dirty="0" smtClean="0"/>
                        <a:t>Julie</a:t>
                      </a:r>
                      <a:r>
                        <a:rPr lang="en-US" baseline="0" dirty="0" smtClean="0"/>
                        <a:t> Oxenford O’Brian</a:t>
                      </a:r>
                    </a:p>
                    <a:p>
                      <a:r>
                        <a:rPr lang="en-US" baseline="0" dirty="0" smtClean="0"/>
                        <a:t>Mary Beth Romke</a:t>
                      </a:r>
                    </a:p>
                    <a:p>
                      <a:endParaRPr lang="en-US" baseline="0" dirty="0" smtClean="0"/>
                    </a:p>
                    <a:p>
                      <a:endParaRPr lang="en-US" baseline="0" dirty="0" smtClean="0"/>
                    </a:p>
                    <a:p>
                      <a:endParaRPr lang="en-US" dirty="0"/>
                    </a:p>
                  </a:txBody>
                  <a:tcPr/>
                </a:tc>
              </a:tr>
            </a:tbl>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49062"/>
            <a:ext cx="4495800" cy="50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016" y="5638800"/>
            <a:ext cx="732656" cy="914400"/>
          </a:xfrm>
          <a:prstGeom prst="rect">
            <a:avLst/>
          </a:prstGeom>
        </p:spPr>
      </p:pic>
    </p:spTree>
    <p:extLst>
      <p:ext uri="{BB962C8B-B14F-4D97-AF65-F5344CB8AC3E}">
        <p14:creationId xmlns:p14="http://schemas.microsoft.com/office/powerpoint/2010/main" val="907662381"/>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Some Key Data Terminology</a:t>
            </a:r>
          </a:p>
        </p:txBody>
      </p:sp>
      <p:sp>
        <p:nvSpPr>
          <p:cNvPr id="31747" name="Content Placeholder 5"/>
          <p:cNvSpPr>
            <a:spLocks noGrp="1"/>
          </p:cNvSpPr>
          <p:nvPr>
            <p:ph idx="1"/>
          </p:nvPr>
        </p:nvSpPr>
        <p:spPr bwMode="auto">
          <a:xfrm>
            <a:off x="380999" y="1295400"/>
            <a:ext cx="5638801" cy="2286000"/>
          </a:xfrm>
          <a:ln>
            <a:miter lim="800000"/>
            <a:headEnd/>
            <a:tailEnd/>
          </a:ln>
        </p:spPr>
        <p:txBody>
          <a:bodyPr vert="horz" wrap="square" lIns="91440" tIns="45720" rIns="91440" bIns="45720" numCol="1" anchor="t" anchorCtr="0" compatLnSpc="1">
            <a:prstTxWarp prst="textNoShape">
              <a:avLst/>
            </a:prstTxWarp>
          </a:bodyPr>
          <a:lstStyle/>
          <a:p>
            <a:pPr marL="125730" indent="0">
              <a:spcBef>
                <a:spcPts val="1200"/>
              </a:spcBef>
              <a:buNone/>
              <a:defRPr/>
            </a:pPr>
            <a:r>
              <a:rPr lang="en-US" sz="2000" dirty="0" smtClean="0">
                <a:ea typeface="ＭＳ Ｐゴシック" charset="-128"/>
              </a:rPr>
              <a:t>Work as a table group. Select a recorder.</a:t>
            </a:r>
          </a:p>
          <a:p>
            <a:pPr marL="468630" indent="-342900">
              <a:spcBef>
                <a:spcPts val="1200"/>
              </a:spcBef>
              <a:defRPr/>
            </a:pPr>
            <a:r>
              <a:rPr lang="en-US" sz="2000" dirty="0" smtClean="0">
                <a:ea typeface="ＭＳ Ｐゴシック" charset="-128"/>
              </a:rPr>
              <a:t>Discuss the difference between a measure and a metric. </a:t>
            </a:r>
          </a:p>
          <a:p>
            <a:pPr marL="468630" indent="-342900">
              <a:spcBef>
                <a:spcPts val="1200"/>
              </a:spcBef>
              <a:defRPr/>
            </a:pPr>
            <a:r>
              <a:rPr lang="en-US" sz="2000" dirty="0" smtClean="0">
                <a:ea typeface="ＭＳ Ｐゴシック" charset="-128"/>
              </a:rPr>
              <a:t>Create a T-Chart with metric on one side and measure on the other and put the following terms under the appropriate heading:</a:t>
            </a:r>
            <a:endParaRPr lang="en-US" sz="1800" dirty="0" smtClean="0">
              <a:ea typeface="ＭＳ Ｐゴシック" charset="-128"/>
            </a:endParaRPr>
          </a:p>
          <a:p>
            <a:pPr marL="742950" lvl="1" indent="-342900">
              <a:spcBef>
                <a:spcPts val="600"/>
              </a:spcBef>
              <a:defRPr/>
            </a:pPr>
            <a:endParaRPr lang="en-US" sz="1800" dirty="0" smtClean="0">
              <a:ea typeface="ＭＳ Ｐゴシック" charset="-128"/>
            </a:endParaRPr>
          </a:p>
          <a:p>
            <a:pPr marL="742950" lvl="1" indent="-342900">
              <a:defRPr/>
            </a:pPr>
            <a:endParaRPr lang="en-US" sz="1800" dirty="0" smtClean="0">
              <a:ea typeface="ＭＳ Ｐゴシック" charset="-128"/>
            </a:endParaRPr>
          </a:p>
          <a:p>
            <a:pPr marL="0" indent="0">
              <a:buFontTx/>
              <a:buNone/>
              <a:defRPr/>
            </a:pPr>
            <a:endParaRPr lang="en-US" dirty="0" smtClean="0">
              <a:ea typeface="ＭＳ Ｐゴシック" charset="-128"/>
            </a:endParaRPr>
          </a:p>
        </p:txBody>
      </p:sp>
      <p:cxnSp>
        <p:nvCxnSpPr>
          <p:cNvPr id="3" name="Straight Connector 2"/>
          <p:cNvCxnSpPr/>
          <p:nvPr/>
        </p:nvCxnSpPr>
        <p:spPr>
          <a:xfrm>
            <a:off x="6019800" y="1905000"/>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91400" y="1371600"/>
            <a:ext cx="0" cy="3581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00" y="1524000"/>
            <a:ext cx="1219200" cy="381000"/>
          </a:xfrm>
          <a:prstGeom prst="rect">
            <a:avLst/>
          </a:prstGeom>
          <a:noFill/>
        </p:spPr>
        <p:txBody>
          <a:bodyPr wrap="square" rtlCol="0">
            <a:spAutoFit/>
          </a:bodyPr>
          <a:lstStyle/>
          <a:p>
            <a:r>
              <a:rPr lang="en-US" dirty="0" smtClean="0"/>
              <a:t>Measure</a:t>
            </a:r>
            <a:endParaRPr lang="en-US" dirty="0"/>
          </a:p>
        </p:txBody>
      </p:sp>
      <p:sp>
        <p:nvSpPr>
          <p:cNvPr id="9" name="TextBox 8"/>
          <p:cNvSpPr txBox="1"/>
          <p:nvPr/>
        </p:nvSpPr>
        <p:spPr>
          <a:xfrm>
            <a:off x="7543800" y="1524000"/>
            <a:ext cx="1219200" cy="381000"/>
          </a:xfrm>
          <a:prstGeom prst="rect">
            <a:avLst/>
          </a:prstGeom>
          <a:noFill/>
        </p:spPr>
        <p:txBody>
          <a:bodyPr wrap="square" rtlCol="0">
            <a:spAutoFit/>
          </a:bodyPr>
          <a:lstStyle/>
          <a:p>
            <a:r>
              <a:rPr lang="en-US" dirty="0" smtClean="0"/>
              <a:t>Metric</a:t>
            </a:r>
            <a:endParaRPr lang="en-US" dirty="0"/>
          </a:p>
        </p:txBody>
      </p:sp>
      <p:sp>
        <p:nvSpPr>
          <p:cNvPr id="10" name="Content Placeholder 5"/>
          <p:cNvSpPr txBox="1">
            <a:spLocks/>
          </p:cNvSpPr>
          <p:nvPr/>
        </p:nvSpPr>
        <p:spPr bwMode="auto">
          <a:xfrm>
            <a:off x="381000" y="3505200"/>
            <a:ext cx="6019800" cy="3048000"/>
          </a:xfrm>
          <a:prstGeom prst="rect">
            <a:avLst/>
          </a:prstGeom>
          <a:ln>
            <a:miter lim="800000"/>
            <a:headEnd/>
            <a:tailEnd/>
          </a:ln>
        </p:spPr>
        <p:txBody>
          <a:bodyPr vert="horz" wrap="square" lIns="91440" tIns="45720" rIns="91440" bIns="45720" numCol="2" rtlCol="0" anchor="t" anchorCtr="0" compatLnSpc="1">
            <a:prstTxWarp prst="textNoShape">
              <a:avLst/>
            </a:prstTxWarp>
            <a:noAutofit/>
          </a:bodyPr>
          <a:lstStyle>
            <a:lvl1pPr marL="274320" indent="-228600" algn="l" defTabSz="914400" rtl="0" eaLnBrk="1" latinLnBrk="0" hangingPunct="1">
              <a:spcBef>
                <a:spcPts val="1800"/>
              </a:spcBef>
              <a:buClr>
                <a:schemeClr val="accent1"/>
              </a:buClr>
              <a:buSzPct val="110000"/>
              <a:buFont typeface="Wingdings" charset="2"/>
              <a:buChar char="§"/>
              <a:defRPr sz="2400" b="1" kern="1200" spc="0" baseline="0">
                <a:solidFill>
                  <a:schemeClr val="accent6">
                    <a:lumMod val="50000"/>
                  </a:schemeClr>
                </a:solidFill>
                <a:latin typeface="+mn-lt"/>
                <a:ea typeface="+mn-ea"/>
                <a:cs typeface="+mn-cs"/>
              </a:defRPr>
            </a:lvl1pPr>
            <a:lvl2pPr marL="548640" indent="-182880" algn="l" defTabSz="914400" rtl="0" eaLnBrk="1" latinLnBrk="0" hangingPunct="1">
              <a:spcBef>
                <a:spcPts val="1200"/>
              </a:spcBef>
              <a:buClr>
                <a:schemeClr val="accent2"/>
              </a:buClr>
              <a:buSzPct val="110000"/>
              <a:buFont typeface="Wingdings" charset="2"/>
              <a:buChar char="§"/>
              <a:defRPr sz="2200" kern="1200" spc="0" baseline="0">
                <a:solidFill>
                  <a:schemeClr val="accent6">
                    <a:lumMod val="50000"/>
                  </a:schemeClr>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chemeClr val="accent6">
                    <a:lumMod val="50000"/>
                  </a:schemeClr>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chemeClr val="accent6">
                    <a:lumMod val="50000"/>
                  </a:schemeClr>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r>
              <a:rPr lang="en-US" sz="1600" dirty="0" smtClean="0"/>
              <a:t>Assessment </a:t>
            </a:r>
            <a:r>
              <a:rPr lang="en-US" sz="1600" dirty="0"/>
              <a:t>Instrument</a:t>
            </a:r>
          </a:p>
          <a:p>
            <a:pPr lvl="1"/>
            <a:r>
              <a:rPr lang="en-US" sz="1600" dirty="0"/>
              <a:t>TELL Survey</a:t>
            </a:r>
          </a:p>
          <a:p>
            <a:pPr lvl="1"/>
            <a:r>
              <a:rPr lang="en-US" sz="1600" dirty="0"/>
              <a:t>October Count</a:t>
            </a:r>
          </a:p>
          <a:p>
            <a:pPr lvl="1"/>
            <a:r>
              <a:rPr lang="en-US" sz="1600" dirty="0"/>
              <a:t>DIBELS</a:t>
            </a:r>
          </a:p>
          <a:p>
            <a:pPr lvl="1"/>
            <a:r>
              <a:rPr lang="en-US" sz="1600" dirty="0"/>
              <a:t>ACCESS</a:t>
            </a:r>
          </a:p>
          <a:p>
            <a:pPr lvl="1"/>
            <a:r>
              <a:rPr lang="en-US" sz="1600" dirty="0"/>
              <a:t>% proficient or advanced</a:t>
            </a:r>
          </a:p>
          <a:p>
            <a:pPr lvl="1"/>
            <a:r>
              <a:rPr lang="en-US" sz="1600" dirty="0"/>
              <a:t>Scale </a:t>
            </a:r>
            <a:r>
              <a:rPr lang="en-US" sz="1600" dirty="0" smtClean="0"/>
              <a:t>Score</a:t>
            </a:r>
            <a:endParaRPr lang="en-US" sz="1600" dirty="0"/>
          </a:p>
          <a:p>
            <a:pPr lvl="1"/>
            <a:r>
              <a:rPr lang="en-US" sz="1600" dirty="0"/>
              <a:t>Drop-Out </a:t>
            </a:r>
            <a:r>
              <a:rPr lang="en-US" sz="1600" dirty="0" smtClean="0"/>
              <a:t>Rate</a:t>
            </a:r>
          </a:p>
          <a:p>
            <a:pPr lvl="1"/>
            <a:r>
              <a:rPr lang="en-US" sz="1600" dirty="0" smtClean="0"/>
              <a:t>% of teachers who agree that the non-instructional time provided for teachers in my school is sufficient</a:t>
            </a:r>
          </a:p>
          <a:p>
            <a:pPr lvl="1"/>
            <a:r>
              <a:rPr lang="en-US" sz="1600" dirty="0" smtClean="0"/>
              <a:t>NWEA Maps</a:t>
            </a:r>
          </a:p>
          <a:p>
            <a:pPr lvl="1"/>
            <a:r>
              <a:rPr lang="en-US" sz="1600" dirty="0" smtClean="0"/>
              <a:t>Acuity</a:t>
            </a:r>
            <a:endParaRPr lang="en-US" sz="1600" dirty="0"/>
          </a:p>
          <a:p>
            <a:pPr marL="742950" lvl="1" indent="-342900" fontAlgn="auto">
              <a:spcBef>
                <a:spcPts val="600"/>
              </a:spcBef>
              <a:spcAft>
                <a:spcPts val="0"/>
              </a:spcAft>
              <a:defRPr/>
            </a:pPr>
            <a:endParaRPr lang="en-US" sz="1800" dirty="0" smtClean="0">
              <a:ea typeface="ＭＳ Ｐゴシック" charset="-128"/>
            </a:endParaRPr>
          </a:p>
          <a:p>
            <a:pPr marL="742950" lvl="1" indent="-342900" fontAlgn="auto">
              <a:spcAft>
                <a:spcPts val="0"/>
              </a:spcAft>
              <a:defRPr/>
            </a:pPr>
            <a:endParaRPr lang="en-US" sz="1800" dirty="0" smtClean="0">
              <a:ea typeface="ＭＳ Ｐゴシック" charset="-128"/>
            </a:endParaRPr>
          </a:p>
          <a:p>
            <a:pPr marL="0" indent="0" fontAlgn="auto">
              <a:spcAft>
                <a:spcPts val="0"/>
              </a:spcAft>
              <a:buFontTx/>
              <a:buNone/>
              <a:defRPr/>
            </a:pPr>
            <a:endParaRPr lang="en-US" dirty="0" smtClean="0">
              <a:ea typeface="ＭＳ Ｐゴシック" charset="-128"/>
            </a:endParaRPr>
          </a:p>
        </p:txBody>
      </p:sp>
    </p:spTree>
    <p:extLst>
      <p:ext uri="{BB962C8B-B14F-4D97-AF65-F5344CB8AC3E}">
        <p14:creationId xmlns:p14="http://schemas.microsoft.com/office/powerpoint/2010/main" val="93074703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5334000"/>
            <a:ext cx="8001000" cy="990600"/>
          </a:xfrm>
          <a:prstGeom prst="round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defRPr/>
            </a:pPr>
            <a:r>
              <a:rPr lang="en-US" dirty="0" smtClean="0"/>
              <a:t>Metrics (Levels)</a:t>
            </a:r>
            <a:endParaRPr lang="en-US" dirty="0"/>
          </a:p>
        </p:txBody>
      </p:sp>
      <p:sp>
        <p:nvSpPr>
          <p:cNvPr id="32771" name="Content Placeholder 2"/>
          <p:cNvSpPr>
            <a:spLocks noGrp="1"/>
          </p:cNvSpPr>
          <p:nvPr>
            <p:ph idx="1"/>
          </p:nvPr>
        </p:nvSpPr>
        <p:spPr bwMode="auto">
          <a:xfrm>
            <a:off x="380999" y="1447800"/>
            <a:ext cx="8407893"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800" dirty="0" smtClean="0"/>
              <a:t>Two levels of metrics:</a:t>
            </a:r>
          </a:p>
          <a:p>
            <a:pPr lvl="1">
              <a:spcBef>
                <a:spcPts val="600"/>
              </a:spcBef>
            </a:pPr>
            <a:r>
              <a:rPr lang="en-US" altLang="en-US" sz="2400" dirty="0" smtClean="0"/>
              <a:t>Individual</a:t>
            </a:r>
          </a:p>
          <a:p>
            <a:pPr lvl="1">
              <a:spcBef>
                <a:spcPts val="600"/>
              </a:spcBef>
            </a:pPr>
            <a:r>
              <a:rPr lang="en-US" altLang="en-US" sz="2400" dirty="0" smtClean="0"/>
              <a:t>Group</a:t>
            </a:r>
          </a:p>
          <a:p>
            <a:pPr>
              <a:spcBef>
                <a:spcPts val="1800"/>
              </a:spcBef>
            </a:pPr>
            <a:r>
              <a:rPr lang="en-US" altLang="en-US" sz="2800" dirty="0" smtClean="0"/>
              <a:t>Examples of groups:</a:t>
            </a:r>
          </a:p>
          <a:p>
            <a:pPr lvl="1">
              <a:spcBef>
                <a:spcPts val="600"/>
              </a:spcBef>
            </a:pPr>
            <a:r>
              <a:rPr lang="en-US" altLang="en-US" sz="2400" dirty="0" smtClean="0"/>
              <a:t>All students in the school/district</a:t>
            </a:r>
          </a:p>
          <a:p>
            <a:pPr lvl="1">
              <a:spcBef>
                <a:spcPts val="600"/>
              </a:spcBef>
            </a:pPr>
            <a:r>
              <a:rPr lang="en-US" altLang="en-US" sz="2400" dirty="0" smtClean="0"/>
              <a:t>All students in a grade level</a:t>
            </a:r>
          </a:p>
          <a:p>
            <a:pPr lvl="1">
              <a:spcBef>
                <a:spcPts val="600"/>
              </a:spcBef>
            </a:pPr>
            <a:r>
              <a:rPr lang="en-US" altLang="en-US" sz="2400" dirty="0" smtClean="0"/>
              <a:t>Students in a disaggregated group</a:t>
            </a:r>
          </a:p>
          <a:p>
            <a:pPr lvl="1">
              <a:spcBef>
                <a:spcPts val="600"/>
              </a:spcBef>
            </a:pPr>
            <a:r>
              <a:rPr lang="en-US" altLang="en-US" sz="2400" dirty="0" smtClean="0"/>
              <a:t>Students in a classroom</a:t>
            </a:r>
          </a:p>
          <a:p>
            <a:pPr>
              <a:spcBef>
                <a:spcPts val="1800"/>
              </a:spcBef>
            </a:pPr>
            <a:r>
              <a:rPr lang="en-US" altLang="en-US" sz="2800" dirty="0" smtClean="0"/>
              <a:t>Group metrics are aggregates of individual metrics </a:t>
            </a:r>
            <a:r>
              <a:rPr lang="en-US" altLang="en-US" sz="2800" b="0" dirty="0" smtClean="0"/>
              <a:t>(e.g.: </a:t>
            </a:r>
            <a:r>
              <a:rPr lang="en-US" altLang="en-US" sz="2800" b="0" dirty="0" smtClean="0"/>
              <a:t>mean, median, percent, sum). </a:t>
            </a:r>
          </a:p>
          <a:p>
            <a:pPr>
              <a:buFontTx/>
              <a:buNone/>
            </a:pPr>
            <a:endParaRPr lang="en-US" altLang="en-US" dirty="0" smtClean="0"/>
          </a:p>
        </p:txBody>
      </p:sp>
      <p:sp>
        <p:nvSpPr>
          <p:cNvPr id="4" name="TextBox 3"/>
          <p:cNvSpPr txBox="1"/>
          <p:nvPr/>
        </p:nvSpPr>
        <p:spPr>
          <a:xfrm>
            <a:off x="5791200" y="2590800"/>
            <a:ext cx="2362200" cy="1200329"/>
          </a:xfrm>
          <a:prstGeom prst="rect">
            <a:avLst/>
          </a:prstGeom>
          <a:solidFill>
            <a:schemeClr val="accent1">
              <a:alpha val="61000"/>
            </a:schemeClr>
          </a:solidFill>
        </p:spPr>
        <p:txBody>
          <a:bodyPr wrap="square" rtlCol="0">
            <a:spAutoFit/>
          </a:bodyPr>
          <a:lstStyle/>
          <a:p>
            <a:r>
              <a:rPr lang="en-US" sz="2400" dirty="0" smtClean="0"/>
              <a:t>What metrics do we use for planning?</a:t>
            </a:r>
            <a:endParaRPr lang="en-US" sz="2400" dirty="0"/>
          </a:p>
        </p:txBody>
      </p:sp>
    </p:spTree>
    <p:extLst>
      <p:ext uri="{BB962C8B-B14F-4D97-AF65-F5344CB8AC3E}">
        <p14:creationId xmlns:p14="http://schemas.microsoft.com/office/powerpoint/2010/main" val="27617458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304800" y="132327"/>
            <a:ext cx="8381260" cy="7820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Levels and Metric Examples (TCAP)</a:t>
            </a:r>
          </a:p>
        </p:txBody>
      </p:sp>
      <p:sp>
        <p:nvSpPr>
          <p:cNvPr id="33796" name="Content Placeholder 4"/>
          <p:cNvSpPr>
            <a:spLocks noGrp="1"/>
          </p:cNvSpPr>
          <p:nvPr>
            <p:ph sz="quarter" idx="10"/>
          </p:nvPr>
        </p:nvSpPr>
        <p:spPr bwMode="auto">
          <a:xfrm>
            <a:off x="304800" y="1752600"/>
            <a:ext cx="4114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 indent="0">
              <a:spcBef>
                <a:spcPts val="600"/>
              </a:spcBef>
              <a:buNone/>
            </a:pPr>
            <a:r>
              <a:rPr lang="en-US" altLang="en-US" sz="2000" dirty="0" smtClean="0">
                <a:solidFill>
                  <a:schemeClr val="accent1">
                    <a:lumMod val="75000"/>
                  </a:schemeClr>
                </a:solidFill>
              </a:rPr>
              <a:t>Individual</a:t>
            </a:r>
          </a:p>
          <a:p>
            <a:pPr>
              <a:spcBef>
                <a:spcPts val="600"/>
              </a:spcBef>
            </a:pPr>
            <a:r>
              <a:rPr lang="en-US" altLang="en-US" sz="2000" dirty="0" smtClean="0"/>
              <a:t>Classroom (formal)/Individual.</a:t>
            </a:r>
            <a:endParaRPr lang="en-US" altLang="en-US" sz="2000" dirty="0"/>
          </a:p>
          <a:p>
            <a:pPr marL="45720" indent="0">
              <a:spcBef>
                <a:spcPts val="600"/>
              </a:spcBef>
              <a:buNone/>
            </a:pPr>
            <a:r>
              <a:rPr lang="en-US" altLang="en-US" sz="2000" dirty="0" smtClean="0">
                <a:solidFill>
                  <a:schemeClr val="accent1">
                    <a:lumMod val="75000"/>
                  </a:schemeClr>
                </a:solidFill>
              </a:rPr>
              <a:t/>
            </a:r>
            <a:br>
              <a:rPr lang="en-US" altLang="en-US" sz="2000" dirty="0" smtClean="0">
                <a:solidFill>
                  <a:schemeClr val="accent1">
                    <a:lumMod val="75000"/>
                  </a:schemeClr>
                </a:solidFill>
              </a:rPr>
            </a:br>
            <a:r>
              <a:rPr lang="en-US" altLang="en-US" sz="2000" dirty="0" smtClean="0">
                <a:solidFill>
                  <a:schemeClr val="accent1">
                    <a:lumMod val="75000"/>
                  </a:schemeClr>
                </a:solidFill>
              </a:rPr>
              <a:t>Group</a:t>
            </a:r>
          </a:p>
          <a:p>
            <a:pPr>
              <a:spcBef>
                <a:spcPts val="600"/>
              </a:spcBef>
            </a:pPr>
            <a:r>
              <a:rPr lang="en-US" altLang="en-US" sz="2000" dirty="0" smtClean="0"/>
              <a:t>Aggregate school/district over-all or grade-level.</a:t>
            </a:r>
          </a:p>
          <a:p>
            <a:pPr>
              <a:spcBef>
                <a:spcPts val="600"/>
              </a:spcBef>
            </a:pPr>
            <a:r>
              <a:rPr lang="en-US" altLang="en-US" sz="2000" dirty="0" smtClean="0"/>
              <a:t>Standard/strand (grade-level).</a:t>
            </a:r>
          </a:p>
          <a:p>
            <a:r>
              <a:rPr lang="en-US" altLang="en-US" sz="2000" dirty="0" smtClean="0"/>
              <a:t>Disaggregated group </a:t>
            </a:r>
            <a:br>
              <a:rPr lang="en-US" altLang="en-US" sz="2000" dirty="0" smtClean="0"/>
            </a:br>
            <a:r>
              <a:rPr lang="en-US" altLang="en-US" sz="2000" dirty="0" smtClean="0"/>
              <a:t>(ELL, IEP, FRL, minority).</a:t>
            </a:r>
          </a:p>
          <a:p>
            <a:endParaRPr lang="en-US" altLang="en-US" sz="2000" dirty="0" smtClean="0"/>
          </a:p>
          <a:p>
            <a:endParaRPr lang="en-US" altLang="en-US" sz="2000" dirty="0" smtClean="0"/>
          </a:p>
          <a:p>
            <a:pPr>
              <a:buFontTx/>
              <a:buNone/>
            </a:pPr>
            <a:endParaRPr lang="en-US" altLang="en-US" sz="2000" dirty="0" smtClean="0"/>
          </a:p>
          <a:p>
            <a:endParaRPr lang="en-US" altLang="en-US" sz="2000" dirty="0" smtClean="0"/>
          </a:p>
          <a:p>
            <a:pPr>
              <a:buFontTx/>
              <a:buNone/>
            </a:pPr>
            <a:endParaRPr lang="en-US" altLang="en-US" dirty="0" smtClean="0"/>
          </a:p>
        </p:txBody>
      </p:sp>
      <p:sp>
        <p:nvSpPr>
          <p:cNvPr id="33798" name="Content Placeholder 6"/>
          <p:cNvSpPr>
            <a:spLocks noGrp="1"/>
          </p:cNvSpPr>
          <p:nvPr>
            <p:ph sz="quarter" idx="11"/>
          </p:nvPr>
        </p:nvSpPr>
        <p:spPr bwMode="auto">
          <a:xfrm>
            <a:off x="4648200" y="1752600"/>
            <a:ext cx="4343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 indent="0">
              <a:spcBef>
                <a:spcPts val="600"/>
              </a:spcBef>
              <a:buNone/>
            </a:pPr>
            <a:r>
              <a:rPr lang="en-US" altLang="en-US" sz="2000" dirty="0" smtClean="0">
                <a:solidFill>
                  <a:schemeClr val="accent1">
                    <a:lumMod val="75000"/>
                  </a:schemeClr>
                </a:solidFill>
              </a:rPr>
              <a:t>Individual</a:t>
            </a:r>
          </a:p>
          <a:p>
            <a:pPr>
              <a:spcBef>
                <a:spcPts val="600"/>
              </a:spcBef>
            </a:pPr>
            <a:r>
              <a:rPr lang="en-US" altLang="en-US" sz="1800" dirty="0" smtClean="0"/>
              <a:t>individual performance rating, student  growth percentile, scale score.</a:t>
            </a:r>
          </a:p>
          <a:p>
            <a:pPr marL="45720" indent="0">
              <a:buNone/>
            </a:pPr>
            <a:r>
              <a:rPr lang="en-US" altLang="en-US" sz="2000" dirty="0" smtClean="0">
                <a:solidFill>
                  <a:schemeClr val="accent1">
                    <a:lumMod val="75000"/>
                  </a:schemeClr>
                </a:solidFill>
              </a:rPr>
              <a:t>Group</a:t>
            </a:r>
          </a:p>
          <a:p>
            <a:r>
              <a:rPr lang="en-US" altLang="en-US" sz="1800" dirty="0" smtClean="0"/>
              <a:t>%/number scoring at each performance level, MGP, &amp; AGP, average scale score.</a:t>
            </a:r>
          </a:p>
          <a:p>
            <a:pPr>
              <a:spcBef>
                <a:spcPts val="600"/>
              </a:spcBef>
            </a:pPr>
            <a:r>
              <a:rPr lang="en-US" altLang="en-US" sz="1800" dirty="0" smtClean="0"/>
              <a:t>%/number meeting scoring proficient or better by standard.</a:t>
            </a:r>
          </a:p>
          <a:p>
            <a:pPr>
              <a:spcBef>
                <a:spcPts val="600"/>
              </a:spcBef>
            </a:pPr>
            <a:r>
              <a:rPr lang="en-US" altLang="en-US" sz="1800" dirty="0" smtClean="0"/>
              <a:t>%/number (within group) scoring at each performance level, MGP, AGP (overall and by grade-level).</a:t>
            </a:r>
          </a:p>
        </p:txBody>
      </p:sp>
      <p:sp>
        <p:nvSpPr>
          <p:cNvPr id="33795" name="Text Placeholder 3"/>
          <p:cNvSpPr>
            <a:spLocks noGrp="1"/>
          </p:cNvSpPr>
          <p:nvPr>
            <p:ph type="body" sz="quarter" idx="12"/>
          </p:nvPr>
        </p:nvSpPr>
        <p:spPr bwMode="auto">
          <a:xfrm>
            <a:off x="304800" y="1295400"/>
            <a:ext cx="4114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t>Levels</a:t>
            </a:r>
          </a:p>
        </p:txBody>
      </p:sp>
      <p:sp>
        <p:nvSpPr>
          <p:cNvPr id="33797" name="Text Placeholder 5"/>
          <p:cNvSpPr>
            <a:spLocks noGrp="1"/>
          </p:cNvSpPr>
          <p:nvPr>
            <p:ph type="body" sz="quarter" idx="13"/>
          </p:nvPr>
        </p:nvSpPr>
        <p:spPr bwMode="auto">
          <a:xfrm>
            <a:off x="4648200" y="1295400"/>
            <a:ext cx="4114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t>Example Metrics</a:t>
            </a:r>
          </a:p>
        </p:txBody>
      </p:sp>
    </p:spTree>
    <p:extLst>
      <p:ext uri="{BB962C8B-B14F-4D97-AF65-F5344CB8AC3E}">
        <p14:creationId xmlns:p14="http://schemas.microsoft.com/office/powerpoint/2010/main" val="322516014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Comparison Points</a:t>
            </a:r>
          </a:p>
        </p:txBody>
      </p:sp>
      <p:sp>
        <p:nvSpPr>
          <p:cNvPr id="3" name="Content Placeholder 2"/>
          <p:cNvSpPr>
            <a:spLocks noGrp="1"/>
          </p:cNvSpPr>
          <p:nvPr>
            <p:ph idx="1"/>
          </p:nvPr>
        </p:nvSpPr>
        <p:spPr bwMode="auto">
          <a:xfrm>
            <a:off x="380999" y="1447800"/>
            <a:ext cx="8407893" cy="5257800"/>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dirty="0" smtClean="0"/>
              <a:t>What is a comparison point? </a:t>
            </a:r>
          </a:p>
          <a:p>
            <a:pPr lvl="1">
              <a:spcBef>
                <a:spcPts val="1800"/>
              </a:spcBef>
              <a:defRPr/>
            </a:pPr>
            <a:r>
              <a:rPr lang="en-US" sz="2400" dirty="0" smtClean="0"/>
              <a:t>Data to which school/district performance can be compared.</a:t>
            </a:r>
          </a:p>
          <a:p>
            <a:pPr lvl="1">
              <a:spcBef>
                <a:spcPts val="1800"/>
              </a:spcBef>
              <a:defRPr/>
            </a:pPr>
            <a:r>
              <a:rPr lang="en-US" sz="2400" dirty="0" smtClean="0"/>
              <a:t>Used to determine if our performance is good enough.</a:t>
            </a:r>
            <a:endParaRPr lang="en-US" sz="2400" dirty="0"/>
          </a:p>
          <a:p>
            <a:pPr>
              <a:spcBef>
                <a:spcPts val="1800"/>
              </a:spcBef>
              <a:defRPr/>
            </a:pPr>
            <a:r>
              <a:rPr lang="en-US" dirty="0" smtClean="0"/>
              <a:t>Comparison points can be criterion or norm referenced:</a:t>
            </a:r>
          </a:p>
          <a:p>
            <a:pPr lvl="1">
              <a:spcBef>
                <a:spcPts val="1800"/>
              </a:spcBef>
              <a:defRPr/>
            </a:pPr>
            <a:r>
              <a:rPr lang="en-US" sz="2400" dirty="0" smtClean="0"/>
              <a:t>How did we compare to a specific expectation?</a:t>
            </a:r>
          </a:p>
          <a:p>
            <a:pPr lvl="1">
              <a:spcBef>
                <a:spcPts val="1800"/>
              </a:spcBef>
              <a:defRPr/>
            </a:pPr>
            <a:r>
              <a:rPr lang="en-US" sz="2400" dirty="0" smtClean="0"/>
              <a:t>How did we compare to others?</a:t>
            </a:r>
          </a:p>
          <a:p>
            <a:pPr>
              <a:spcBef>
                <a:spcPts val="1800"/>
              </a:spcBef>
              <a:defRPr/>
            </a:pPr>
            <a:r>
              <a:rPr lang="en-US" dirty="0" smtClean="0"/>
              <a:t>Norm referenced scores often embed the comparison point in the score itself (e.g. percentiles).</a:t>
            </a:r>
          </a:p>
        </p:txBody>
      </p:sp>
    </p:spTree>
    <p:extLst>
      <p:ext uri="{BB962C8B-B14F-4D97-AF65-F5344CB8AC3E}">
        <p14:creationId xmlns:p14="http://schemas.microsoft.com/office/powerpoint/2010/main" val="5600404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 Examples</a:t>
            </a:r>
            <a:endParaRPr lang="en-US" dirty="0"/>
          </a:p>
        </p:txBody>
      </p:sp>
      <p:sp>
        <p:nvSpPr>
          <p:cNvPr id="3" name="Content Placeholder 2"/>
          <p:cNvSpPr>
            <a:spLocks noGrp="1"/>
          </p:cNvSpPr>
          <p:nvPr>
            <p:ph idx="1"/>
          </p:nvPr>
        </p:nvSpPr>
        <p:spPr/>
        <p:txBody>
          <a:bodyPr/>
          <a:lstStyle/>
          <a:p>
            <a:r>
              <a:rPr lang="en-US" dirty="0"/>
              <a:t>What are examples of comparison points?</a:t>
            </a:r>
          </a:p>
          <a:p>
            <a:r>
              <a:rPr lang="en-US" dirty="0" smtClean="0"/>
              <a:t>Criterion Referenced (State Required Metrics):</a:t>
            </a:r>
          </a:p>
          <a:p>
            <a:pPr lvl="1"/>
            <a:r>
              <a:rPr lang="en-US" dirty="0" smtClean="0"/>
              <a:t>Minimum state expectations, the value that receives a “meets” rating on the SPF/DPF. </a:t>
            </a:r>
          </a:p>
          <a:p>
            <a:pPr lvl="1"/>
            <a:r>
              <a:rPr lang="en-US" dirty="0" smtClean="0"/>
              <a:t>71.65% proficient or advanced on TCAP reading at the elementary level.</a:t>
            </a:r>
          </a:p>
          <a:p>
            <a:pPr lvl="1"/>
            <a:r>
              <a:rPr lang="en-US" dirty="0" smtClean="0"/>
              <a:t>State Mean drop-out Rate (2009-10 baseline year) = 3.6%</a:t>
            </a:r>
          </a:p>
          <a:p>
            <a:r>
              <a:rPr lang="en-US" dirty="0" smtClean="0"/>
              <a:t>Normative:</a:t>
            </a:r>
          </a:p>
          <a:p>
            <a:pPr lvl="1"/>
            <a:r>
              <a:rPr lang="en-US" dirty="0" smtClean="0"/>
              <a:t>For schools, district performance on the same metric.</a:t>
            </a:r>
          </a:p>
          <a:p>
            <a:pPr lvl="1"/>
            <a:r>
              <a:rPr lang="en-US" dirty="0" smtClean="0"/>
              <a:t>For schools or districts, statewide performance on the same metric.</a:t>
            </a:r>
            <a:endParaRPr lang="en-US" dirty="0"/>
          </a:p>
        </p:txBody>
      </p:sp>
    </p:spTree>
    <p:extLst>
      <p:ext uri="{BB962C8B-B14F-4D97-AF65-F5344CB8AC3E}">
        <p14:creationId xmlns:p14="http://schemas.microsoft.com/office/powerpoint/2010/main" val="426948771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What metrics (or scores) will be provided?</a:t>
            </a:r>
          </a:p>
          <a:p>
            <a:pPr lvl="1"/>
            <a:r>
              <a:rPr lang="en-US" dirty="0" smtClean="0"/>
              <a:t>Individual level</a:t>
            </a:r>
          </a:p>
          <a:p>
            <a:pPr lvl="1"/>
            <a:r>
              <a:rPr lang="en-US" dirty="0" smtClean="0"/>
              <a:t>Group level</a:t>
            </a:r>
          </a:p>
          <a:p>
            <a:r>
              <a:rPr lang="en-US" dirty="0" smtClean="0"/>
              <a:t>For what “groups” metrics will be provided?</a:t>
            </a:r>
          </a:p>
          <a:p>
            <a:r>
              <a:rPr lang="en-US" dirty="0" smtClean="0"/>
              <a:t>What comparison points are available?</a:t>
            </a:r>
          </a:p>
          <a:p>
            <a:pPr lvl="1"/>
            <a:r>
              <a:rPr lang="en-US" dirty="0" smtClean="0"/>
              <a:t>As part of the metrics/scores that are provided</a:t>
            </a:r>
          </a:p>
          <a:p>
            <a:pPr lvl="1"/>
            <a:r>
              <a:rPr lang="en-US" dirty="0" smtClean="0"/>
              <a:t>Provided by vendor</a:t>
            </a:r>
          </a:p>
          <a:p>
            <a:pPr lvl="1"/>
            <a:r>
              <a:rPr lang="en-US" dirty="0" smtClean="0"/>
              <a:t>Provided by CDE</a:t>
            </a:r>
            <a:endParaRPr lang="en-US" dirty="0"/>
          </a:p>
        </p:txBody>
      </p:sp>
      <p:sp>
        <p:nvSpPr>
          <p:cNvPr id="2" name="Title 1"/>
          <p:cNvSpPr>
            <a:spLocks noGrp="1"/>
          </p:cNvSpPr>
          <p:nvPr>
            <p:ph type="title"/>
          </p:nvPr>
        </p:nvSpPr>
        <p:spPr/>
        <p:txBody>
          <a:bodyPr/>
          <a:lstStyle/>
          <a:p>
            <a:r>
              <a:rPr lang="en-US" dirty="0" smtClean="0"/>
              <a:t>What do we need to know about our assessment results?</a:t>
            </a:r>
            <a:endParaRPr lang="en-US" dirty="0"/>
          </a:p>
        </p:txBody>
      </p:sp>
    </p:spTree>
    <p:extLst>
      <p:ext uri="{BB962C8B-B14F-4D97-AF65-F5344CB8AC3E}">
        <p14:creationId xmlns:p14="http://schemas.microsoft.com/office/powerpoint/2010/main" val="267931282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0" y="533400"/>
            <a:ext cx="82296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chemeClr val="tx1"/>
                </a:solidFill>
              </a:rPr>
              <a:t>If you’re only looking at Student Learning, you’re missing 65% of the data.</a:t>
            </a:r>
            <a:br>
              <a:rPr lang="en-US" altLang="en-US" dirty="0" smtClean="0">
                <a:solidFill>
                  <a:schemeClr val="tx1"/>
                </a:solidFill>
              </a:rPr>
            </a:br>
            <a:r>
              <a:rPr lang="en-US" altLang="en-US" sz="1900" dirty="0" smtClean="0">
                <a:solidFill>
                  <a:schemeClr val="tx1"/>
                </a:solidFill>
              </a:rPr>
              <a:t>				</a:t>
            </a:r>
            <a:r>
              <a:rPr lang="en-US" altLang="en-US" sz="1900" i="1" dirty="0" smtClean="0">
                <a:solidFill>
                  <a:schemeClr val="tx1"/>
                </a:solidFill>
              </a:rPr>
              <a:t>	          </a:t>
            </a:r>
            <a:r>
              <a:rPr lang="en-US" altLang="en-US" sz="1700" i="1" dirty="0" smtClean="0">
                <a:solidFill>
                  <a:schemeClr val="tx1"/>
                </a:solidFill>
              </a:rPr>
              <a:t>    – Victoria Bernhardt</a:t>
            </a:r>
          </a:p>
        </p:txBody>
      </p:sp>
      <p:pic>
        <p:nvPicPr>
          <p:cNvPr id="22531" name="Picture 3" descr="MPj04069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81200"/>
            <a:ext cx="2590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4092476"/>
            <a:ext cx="8229600" cy="1754326"/>
          </a:xfrm>
          <a:prstGeom prst="rect">
            <a:avLst/>
          </a:prstGeom>
          <a:noFill/>
        </p:spPr>
        <p:txBody>
          <a:bodyPr wrap="square" rtlCol="0">
            <a:spAutoFit/>
          </a:bodyPr>
          <a:lstStyle/>
          <a:p>
            <a:pPr algn="ctr"/>
            <a:r>
              <a:rPr lang="en-US" sz="3600" spc="200" dirty="0">
                <a:latin typeface="Palatino Linotype"/>
                <a:ea typeface="+mj-ea"/>
                <a:cs typeface="Palatino Linotype"/>
              </a:rPr>
              <a:t>Why </a:t>
            </a:r>
            <a:r>
              <a:rPr lang="en-US" sz="3600" spc="200" dirty="0" smtClean="0">
                <a:latin typeface="Palatino Linotype"/>
                <a:ea typeface="+mj-ea"/>
                <a:cs typeface="Palatino Linotype"/>
              </a:rPr>
              <a:t>do we use </a:t>
            </a:r>
            <a:r>
              <a:rPr lang="en-US" sz="3600" spc="200" dirty="0">
                <a:latin typeface="Palatino Linotype"/>
                <a:ea typeface="+mj-ea"/>
                <a:cs typeface="Palatino Linotype"/>
              </a:rPr>
              <a:t>data </a:t>
            </a:r>
            <a:r>
              <a:rPr lang="en-US" sz="3600" spc="200" dirty="0" smtClean="0">
                <a:latin typeface="Palatino Linotype"/>
                <a:ea typeface="+mj-ea"/>
                <a:cs typeface="Palatino Linotype"/>
              </a:rPr>
              <a:t>other than </a:t>
            </a:r>
            <a:r>
              <a:rPr lang="en-US" sz="3600" spc="200" dirty="0">
                <a:latin typeface="Palatino Linotype"/>
                <a:ea typeface="+mj-ea"/>
                <a:cs typeface="Palatino Linotype"/>
              </a:rPr>
              <a:t>student assessment results as part of improvement planning?</a:t>
            </a:r>
          </a:p>
        </p:txBody>
      </p:sp>
    </p:spTree>
    <p:extLst>
      <p:ext uri="{BB962C8B-B14F-4D97-AF65-F5344CB8AC3E}">
        <p14:creationId xmlns:p14="http://schemas.microsoft.com/office/powerpoint/2010/main" val="2558493709"/>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ChangeArrowheads="1"/>
          </p:cNvSpPr>
          <p:nvPr/>
        </p:nvSpPr>
        <p:spPr bwMode="auto">
          <a:xfrm>
            <a:off x="1066800" y="1372830"/>
            <a:ext cx="3886200" cy="396224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rgbClr val="00828C"/>
          </a:solidFill>
          <a:ln w="9525">
            <a:solidFill>
              <a:schemeClr val="tx1"/>
            </a:solidFill>
            <a:round/>
            <a:headEnd/>
            <a:tailEnd/>
          </a:ln>
        </p:spPr>
        <p:txBody>
          <a:bodyPr wrap="none" anchor="ctr"/>
          <a:lstStyle/>
          <a:p>
            <a:endParaRPr lang="en-US" dirty="0"/>
          </a:p>
        </p:txBody>
      </p:sp>
      <p:sp>
        <p:nvSpPr>
          <p:cNvPr id="684035" name="AutoShape 3"/>
          <p:cNvSpPr>
            <a:spLocks noChangeArrowheads="1"/>
          </p:cNvSpPr>
          <p:nvPr/>
        </p:nvSpPr>
        <p:spPr bwMode="auto">
          <a:xfrm>
            <a:off x="4277436" y="1449030"/>
            <a:ext cx="3875964" cy="388604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9" y="10800"/>
                </a:moveTo>
                <a:cubicBezTo>
                  <a:pt x="429" y="16528"/>
                  <a:pt x="5072" y="21171"/>
                  <a:pt x="10800" y="21171"/>
                </a:cubicBezTo>
                <a:cubicBezTo>
                  <a:pt x="16528" y="21171"/>
                  <a:pt x="21171" y="16528"/>
                  <a:pt x="21171" y="10800"/>
                </a:cubicBezTo>
                <a:cubicBezTo>
                  <a:pt x="21171" y="5072"/>
                  <a:pt x="16528" y="429"/>
                  <a:pt x="10800" y="429"/>
                </a:cubicBezTo>
                <a:cubicBezTo>
                  <a:pt x="5072" y="429"/>
                  <a:pt x="429" y="5072"/>
                  <a:pt x="429" y="10800"/>
                </a:cubicBezTo>
                <a:close/>
              </a:path>
            </a:pathLst>
          </a:custGeom>
          <a:solidFill>
            <a:srgbClr val="00828C"/>
          </a:solidFill>
          <a:ln w="9525">
            <a:solidFill>
              <a:schemeClr val="tx1"/>
            </a:solidFill>
            <a:round/>
            <a:headEnd/>
            <a:tailEnd/>
          </a:ln>
        </p:spPr>
        <p:txBody>
          <a:bodyPr wrap="none" anchor="ctr"/>
          <a:lstStyle/>
          <a:p>
            <a:endParaRPr lang="en-US" dirty="0"/>
          </a:p>
        </p:txBody>
      </p:sp>
      <p:sp>
        <p:nvSpPr>
          <p:cNvPr id="684036" name="AutoShape 4"/>
          <p:cNvSpPr>
            <a:spLocks noChangeArrowheads="1"/>
          </p:cNvSpPr>
          <p:nvPr/>
        </p:nvSpPr>
        <p:spPr bwMode="auto">
          <a:xfrm>
            <a:off x="2590800" y="2743200"/>
            <a:ext cx="3886200" cy="3810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rgbClr val="00828C"/>
          </a:solidFill>
          <a:ln w="9525">
            <a:solidFill>
              <a:schemeClr val="tx1"/>
            </a:solidFill>
            <a:round/>
            <a:headEnd/>
            <a:tailEnd/>
          </a:ln>
        </p:spPr>
        <p:txBody>
          <a:bodyPr wrap="none" anchor="ctr"/>
          <a:lstStyle/>
          <a:p>
            <a:endParaRPr lang="en-US" dirty="0"/>
          </a:p>
        </p:txBody>
      </p:sp>
      <p:sp>
        <p:nvSpPr>
          <p:cNvPr id="684037" name="Text Box 5"/>
          <p:cNvSpPr txBox="1">
            <a:spLocks noChangeArrowheads="1"/>
          </p:cNvSpPr>
          <p:nvPr/>
        </p:nvSpPr>
        <p:spPr bwMode="auto">
          <a:xfrm>
            <a:off x="3352800" y="5335076"/>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a:spcBef>
                <a:spcPct val="50000"/>
              </a:spcBef>
            </a:pPr>
            <a:r>
              <a:rPr lang="en-US" altLang="en-US" sz="2000" b="1" dirty="0">
                <a:solidFill>
                  <a:srgbClr val="000000"/>
                </a:solidFill>
                <a:latin typeface="+mj-lt"/>
              </a:rPr>
              <a:t>Student Learning</a:t>
            </a:r>
          </a:p>
        </p:txBody>
      </p:sp>
      <p:sp>
        <p:nvSpPr>
          <p:cNvPr id="684038" name="Text Box 6"/>
          <p:cNvSpPr txBox="1">
            <a:spLocks noChangeArrowheads="1"/>
          </p:cNvSpPr>
          <p:nvPr/>
        </p:nvSpPr>
        <p:spPr bwMode="auto">
          <a:xfrm>
            <a:off x="1320800" y="2895092"/>
            <a:ext cx="142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a:spcBef>
                <a:spcPct val="50000"/>
              </a:spcBef>
            </a:pPr>
            <a:r>
              <a:rPr lang="en-US" altLang="en-US" sz="2000" b="1" dirty="0">
                <a:solidFill>
                  <a:srgbClr val="000000"/>
                </a:solidFill>
                <a:latin typeface="+mj-lt"/>
              </a:rPr>
              <a:t>School Processes</a:t>
            </a:r>
          </a:p>
        </p:txBody>
      </p:sp>
      <p:sp>
        <p:nvSpPr>
          <p:cNvPr id="684039" name="Text Box 7"/>
          <p:cNvSpPr txBox="1">
            <a:spLocks noChangeArrowheads="1"/>
          </p:cNvSpPr>
          <p:nvPr/>
        </p:nvSpPr>
        <p:spPr bwMode="auto">
          <a:xfrm>
            <a:off x="6400800" y="2819785"/>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a:spcBef>
                <a:spcPct val="50000"/>
              </a:spcBef>
            </a:pPr>
            <a:r>
              <a:rPr lang="en-US" altLang="en-US" sz="2000" b="1" dirty="0">
                <a:solidFill>
                  <a:srgbClr val="000000"/>
                </a:solidFill>
                <a:latin typeface="+mj-lt"/>
              </a:rPr>
              <a:t>Perceptions</a:t>
            </a:r>
          </a:p>
        </p:txBody>
      </p:sp>
      <p:sp>
        <p:nvSpPr>
          <p:cNvPr id="684040" name="AutoShape 8"/>
          <p:cNvSpPr>
            <a:spLocks noChangeArrowheads="1"/>
          </p:cNvSpPr>
          <p:nvPr/>
        </p:nvSpPr>
        <p:spPr bwMode="auto">
          <a:xfrm>
            <a:off x="2590800" y="381000"/>
            <a:ext cx="3886200" cy="373502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6" y="10800"/>
                </a:moveTo>
                <a:cubicBezTo>
                  <a:pt x="536" y="16469"/>
                  <a:pt x="5131" y="21064"/>
                  <a:pt x="10800" y="21064"/>
                </a:cubicBezTo>
                <a:cubicBezTo>
                  <a:pt x="16469" y="21064"/>
                  <a:pt x="21064" y="16469"/>
                  <a:pt x="21064" y="10800"/>
                </a:cubicBezTo>
                <a:cubicBezTo>
                  <a:pt x="21064" y="5131"/>
                  <a:pt x="16469" y="536"/>
                  <a:pt x="10800" y="536"/>
                </a:cubicBezTo>
                <a:cubicBezTo>
                  <a:pt x="5131" y="536"/>
                  <a:pt x="536" y="5131"/>
                  <a:pt x="536" y="10800"/>
                </a:cubicBezTo>
                <a:close/>
              </a:path>
            </a:pathLst>
          </a:custGeom>
          <a:solidFill>
            <a:srgbClr val="00828C"/>
          </a:solidFill>
          <a:ln w="9525">
            <a:solidFill>
              <a:schemeClr val="tx1"/>
            </a:solidFill>
            <a:round/>
            <a:headEnd/>
            <a:tailEnd/>
          </a:ln>
        </p:spPr>
        <p:txBody>
          <a:bodyPr wrap="none" anchor="ctr"/>
          <a:lstStyle/>
          <a:p>
            <a:endParaRPr lang="en-US" dirty="0"/>
          </a:p>
        </p:txBody>
      </p:sp>
      <p:sp>
        <p:nvSpPr>
          <p:cNvPr id="684041" name="Text Box 9"/>
          <p:cNvSpPr txBox="1">
            <a:spLocks noChangeArrowheads="1"/>
          </p:cNvSpPr>
          <p:nvPr/>
        </p:nvSpPr>
        <p:spPr bwMode="auto">
          <a:xfrm>
            <a:off x="3649133" y="980251"/>
            <a:ext cx="1837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a:spcBef>
                <a:spcPct val="50000"/>
              </a:spcBef>
            </a:pPr>
            <a:r>
              <a:rPr lang="en-US" altLang="en-US" sz="2000" b="1" dirty="0">
                <a:solidFill>
                  <a:srgbClr val="000000"/>
                </a:solidFill>
                <a:latin typeface="+mj-lt"/>
              </a:rPr>
              <a:t>Demographics</a:t>
            </a:r>
          </a:p>
        </p:txBody>
      </p:sp>
      <p:sp>
        <p:nvSpPr>
          <p:cNvPr id="684042" name="Text Box 10"/>
          <p:cNvSpPr txBox="1">
            <a:spLocks noChangeArrowheads="1"/>
          </p:cNvSpPr>
          <p:nvPr/>
        </p:nvSpPr>
        <p:spPr bwMode="auto">
          <a:xfrm>
            <a:off x="3242732" y="2465670"/>
            <a:ext cx="2548467" cy="1754326"/>
          </a:xfrm>
          <a:prstGeom prst="rect">
            <a:avLst/>
          </a:prstGeom>
          <a:solidFill>
            <a:srgbClr val="29558B"/>
          </a:solidFill>
          <a:ln w="12700" cap="sq">
            <a:noFill/>
            <a:miter lim="800000"/>
            <a:headEnd type="none" w="sm" len="sm"/>
            <a:tailEnd type="none" w="sm" len="sm"/>
          </a:ln>
          <a:effectLst/>
        </p:spPr>
        <p:txBody>
          <a:bodyPr wrap="square">
            <a:spAutoFit/>
          </a:bodyPr>
          <a:lstStyle/>
          <a:p>
            <a:pPr algn="ctr" eaLnBrk="0" hangingPunct="0">
              <a:defRPr/>
            </a:pPr>
            <a:r>
              <a:rPr lang="en-US" dirty="0" smtClean="0">
                <a:solidFill>
                  <a:srgbClr val="FFFFFF"/>
                </a:solidFill>
                <a:latin typeface="Palatino Linotype" panose="02040502050505030304" pitchFamily="18" charset="0"/>
                <a:cs typeface="Arial" charset="0"/>
              </a:rPr>
              <a:t>Allows </a:t>
            </a:r>
            <a:r>
              <a:rPr lang="en-US" dirty="0">
                <a:solidFill>
                  <a:srgbClr val="FFFFFF"/>
                </a:solidFill>
                <a:latin typeface="Palatino Linotype" panose="02040502050505030304" pitchFamily="18" charset="0"/>
                <a:cs typeface="Arial" charset="0"/>
              </a:rPr>
              <a:t>for the identification of actions, processes, programs that best meet the needs of all students.</a:t>
            </a:r>
            <a:endParaRPr lang="en-US" dirty="0">
              <a:solidFill>
                <a:srgbClr val="FFFFFF"/>
              </a:solidFill>
              <a:effectLst>
                <a:outerShdw blurRad="38100" dist="38100" dir="2700000" algn="tl">
                  <a:srgbClr val="C0C0C0"/>
                </a:outerShdw>
              </a:effectLst>
              <a:latin typeface="Palatino Linotype" panose="02040502050505030304" pitchFamily="18" charset="0"/>
            </a:endParaRPr>
          </a:p>
        </p:txBody>
      </p:sp>
      <p:sp>
        <p:nvSpPr>
          <p:cNvPr id="29707" name="Text Box 12"/>
          <p:cNvSpPr txBox="1">
            <a:spLocks noChangeArrowheads="1"/>
          </p:cNvSpPr>
          <p:nvPr/>
        </p:nvSpPr>
        <p:spPr bwMode="auto">
          <a:xfrm>
            <a:off x="681377" y="6311276"/>
            <a:ext cx="2074333" cy="24622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spcBef>
                <a:spcPct val="50000"/>
              </a:spcBef>
            </a:pPr>
            <a:r>
              <a:rPr lang="en-US" altLang="en-US" sz="1000" dirty="0">
                <a:solidFill>
                  <a:srgbClr val="003366"/>
                </a:solidFill>
                <a:cs typeface="Arial" charset="0"/>
              </a:rPr>
              <a:t>Victoria Bernhardt</a:t>
            </a:r>
          </a:p>
        </p:txBody>
      </p:sp>
      <p:sp>
        <p:nvSpPr>
          <p:cNvPr id="2" name="TextBox 1"/>
          <p:cNvSpPr txBox="1"/>
          <p:nvPr/>
        </p:nvSpPr>
        <p:spPr>
          <a:xfrm>
            <a:off x="6477000" y="381000"/>
            <a:ext cx="2133600" cy="369332"/>
          </a:xfrm>
          <a:prstGeom prst="rect">
            <a:avLst/>
          </a:prstGeom>
          <a:noFill/>
        </p:spPr>
        <p:txBody>
          <a:bodyPr wrap="square" rtlCol="0">
            <a:spAutoFit/>
          </a:bodyPr>
          <a:lstStyle/>
          <a:p>
            <a:r>
              <a:rPr lang="en-US" dirty="0" smtClean="0"/>
              <a:t>Tools, p. 7</a:t>
            </a:r>
            <a:endParaRPr lang="en-US" dirty="0"/>
          </a:p>
        </p:txBody>
      </p:sp>
    </p:spTree>
    <p:extLst>
      <p:ext uri="{BB962C8B-B14F-4D97-AF65-F5344CB8AC3E}">
        <p14:creationId xmlns:p14="http://schemas.microsoft.com/office/powerpoint/2010/main" val="309029008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4038"/>
                                        </p:tgtEl>
                                        <p:attrNameLst>
                                          <p:attrName>style.visibility</p:attrName>
                                        </p:attrNameLst>
                                      </p:cBhvr>
                                      <p:to>
                                        <p:strVal val="visible"/>
                                      </p:to>
                                    </p:set>
                                    <p:animEffect transition="in" filter="dissolve">
                                      <p:cBhvr>
                                        <p:cTn id="7" dur="500"/>
                                        <p:tgtEl>
                                          <p:spTgt spid="6840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4037"/>
                                        </p:tgtEl>
                                        <p:attrNameLst>
                                          <p:attrName>style.visibility</p:attrName>
                                        </p:attrNameLst>
                                      </p:cBhvr>
                                      <p:to>
                                        <p:strVal val="visible"/>
                                      </p:to>
                                    </p:set>
                                    <p:animEffect transition="in" filter="dissolve">
                                      <p:cBhvr>
                                        <p:cTn id="11" dur="500"/>
                                        <p:tgtEl>
                                          <p:spTgt spid="68403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84039"/>
                                        </p:tgtEl>
                                        <p:attrNameLst>
                                          <p:attrName>style.visibility</p:attrName>
                                        </p:attrNameLst>
                                      </p:cBhvr>
                                      <p:to>
                                        <p:strVal val="visible"/>
                                      </p:to>
                                    </p:set>
                                    <p:animEffect transition="in" filter="dissolve">
                                      <p:cBhvr>
                                        <p:cTn id="15" dur="500"/>
                                        <p:tgtEl>
                                          <p:spTgt spid="68403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84041"/>
                                        </p:tgtEl>
                                        <p:attrNameLst>
                                          <p:attrName>style.visibility</p:attrName>
                                        </p:attrNameLst>
                                      </p:cBhvr>
                                      <p:to>
                                        <p:strVal val="visible"/>
                                      </p:to>
                                    </p:set>
                                    <p:animEffect transition="in" filter="dissolve">
                                      <p:cBhvr>
                                        <p:cTn id="19" dur="500"/>
                                        <p:tgtEl>
                                          <p:spTgt spid="6840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0" nodeType="clickEffect">
                                  <p:stCondLst>
                                    <p:cond delay="0"/>
                                  </p:stCondLst>
                                  <p:childTnLst>
                                    <p:set>
                                      <p:cBhvr rctx="PPT">
                                        <p:cTn id="23" dur="indefinite"/>
                                        <p:tgtEl>
                                          <p:spTgt spid="684040"/>
                                        </p:tgtEl>
                                        <p:attrNameLst>
                                          <p:attrName>style.opacity</p:attrName>
                                        </p:attrNameLst>
                                      </p:cBhvr>
                                      <p:to>
                                        <p:strVal val="0.5"/>
                                      </p:to>
                                    </p:set>
                                    <p:animEffect filter="image" prLst="opacity: 0.5">
                                      <p:cBhvr rctx="IE">
                                        <p:cTn id="24" dur="indefinite"/>
                                        <p:tgtEl>
                                          <p:spTgt spid="684040"/>
                                        </p:tgtEl>
                                      </p:cBhvr>
                                    </p:animEffect>
                                  </p:childTnLst>
                                </p:cTn>
                              </p:par>
                              <p:par>
                                <p:cTn id="25" presetID="9" presetClass="emph" presetSubtype="0" grpId="0" nodeType="withEffect">
                                  <p:stCondLst>
                                    <p:cond delay="0"/>
                                  </p:stCondLst>
                                  <p:childTnLst>
                                    <p:set>
                                      <p:cBhvr rctx="PPT">
                                        <p:cTn id="26" dur="indefinite"/>
                                        <p:tgtEl>
                                          <p:spTgt spid="684035"/>
                                        </p:tgtEl>
                                        <p:attrNameLst>
                                          <p:attrName>style.opacity</p:attrName>
                                        </p:attrNameLst>
                                      </p:cBhvr>
                                      <p:to>
                                        <p:strVal val="0.5"/>
                                      </p:to>
                                    </p:set>
                                    <p:animEffect filter="image" prLst="opacity: 0.5">
                                      <p:cBhvr rctx="IE">
                                        <p:cTn id="27" dur="indefinite"/>
                                        <p:tgtEl>
                                          <p:spTgt spid="684035"/>
                                        </p:tgtEl>
                                      </p:cBhvr>
                                    </p:animEffect>
                                  </p:childTnLst>
                                </p:cTn>
                              </p:par>
                              <p:par>
                                <p:cTn id="28" presetID="9" presetClass="emph" presetSubtype="0" grpId="0" nodeType="withEffect">
                                  <p:stCondLst>
                                    <p:cond delay="0"/>
                                  </p:stCondLst>
                                  <p:childTnLst>
                                    <p:set>
                                      <p:cBhvr rctx="PPT">
                                        <p:cTn id="29" dur="indefinite"/>
                                        <p:tgtEl>
                                          <p:spTgt spid="684036"/>
                                        </p:tgtEl>
                                        <p:attrNameLst>
                                          <p:attrName>style.opacity</p:attrName>
                                        </p:attrNameLst>
                                      </p:cBhvr>
                                      <p:to>
                                        <p:strVal val="0.5"/>
                                      </p:to>
                                    </p:set>
                                    <p:animEffect filter="image" prLst="opacity: 0.5">
                                      <p:cBhvr rctx="IE">
                                        <p:cTn id="30" dur="indefinite"/>
                                        <p:tgtEl>
                                          <p:spTgt spid="684036"/>
                                        </p:tgtEl>
                                      </p:cBhvr>
                                    </p:animEffect>
                                  </p:childTnLst>
                                </p:cTn>
                              </p:par>
                              <p:par>
                                <p:cTn id="31" presetID="9" presetClass="emph" presetSubtype="0" grpId="0" nodeType="withEffect">
                                  <p:stCondLst>
                                    <p:cond delay="0"/>
                                  </p:stCondLst>
                                  <p:childTnLst>
                                    <p:set>
                                      <p:cBhvr rctx="PPT">
                                        <p:cTn id="32" dur="indefinite"/>
                                        <p:tgtEl>
                                          <p:spTgt spid="684034"/>
                                        </p:tgtEl>
                                        <p:attrNameLst>
                                          <p:attrName>style.opacity</p:attrName>
                                        </p:attrNameLst>
                                      </p:cBhvr>
                                      <p:to>
                                        <p:strVal val="0.5"/>
                                      </p:to>
                                    </p:set>
                                    <p:animEffect filter="image" prLst="opacity: 0.5">
                                      <p:cBhvr rctx="IE">
                                        <p:cTn id="33" dur="indefinite"/>
                                        <p:tgtEl>
                                          <p:spTgt spid="684034"/>
                                        </p:tgtEl>
                                      </p:cBhvr>
                                    </p:animEffect>
                                  </p:childTnLst>
                                </p:cTn>
                              </p:par>
                            </p:childTnLst>
                          </p:cTn>
                        </p:par>
                        <p:par>
                          <p:cTn id="34" fill="hold" nodeType="afterGroup">
                            <p:stCondLst>
                              <p:cond delay="0"/>
                            </p:stCondLst>
                            <p:childTnLst>
                              <p:par>
                                <p:cTn id="35" presetID="23" presetClass="entr" presetSubtype="16" fill="hold" grpId="0" nodeType="afterEffect">
                                  <p:stCondLst>
                                    <p:cond delay="0"/>
                                  </p:stCondLst>
                                  <p:childTnLst>
                                    <p:set>
                                      <p:cBhvr>
                                        <p:cTn id="36" dur="1" fill="hold">
                                          <p:stCondLst>
                                            <p:cond delay="0"/>
                                          </p:stCondLst>
                                        </p:cTn>
                                        <p:tgtEl>
                                          <p:spTgt spid="684042"/>
                                        </p:tgtEl>
                                        <p:attrNameLst>
                                          <p:attrName>style.visibility</p:attrName>
                                        </p:attrNameLst>
                                      </p:cBhvr>
                                      <p:to>
                                        <p:strVal val="visible"/>
                                      </p:to>
                                    </p:set>
                                    <p:anim calcmode="lin" valueType="num">
                                      <p:cBhvr>
                                        <p:cTn id="37" dur="500" fill="hold"/>
                                        <p:tgtEl>
                                          <p:spTgt spid="684042"/>
                                        </p:tgtEl>
                                        <p:attrNameLst>
                                          <p:attrName>ppt_w</p:attrName>
                                        </p:attrNameLst>
                                      </p:cBhvr>
                                      <p:tavLst>
                                        <p:tav tm="0">
                                          <p:val>
                                            <p:fltVal val="0"/>
                                          </p:val>
                                        </p:tav>
                                        <p:tav tm="100000">
                                          <p:val>
                                            <p:strVal val="#ppt_w"/>
                                          </p:val>
                                        </p:tav>
                                      </p:tavLst>
                                    </p:anim>
                                    <p:anim calcmode="lin" valueType="num">
                                      <p:cBhvr>
                                        <p:cTn id="38" dur="500" fill="hold"/>
                                        <p:tgtEl>
                                          <p:spTgt spid="684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4" grpId="0" animBg="1"/>
      <p:bldP spid="684035" grpId="0" animBg="1"/>
      <p:bldP spid="684036" grpId="0" animBg="1"/>
      <p:bldP spid="684037" grpId="0" autoUpdateAnimBg="0"/>
      <p:bldP spid="684038" grpId="0" autoUpdateAnimBg="0"/>
      <p:bldP spid="684039" grpId="0" autoUpdateAnimBg="0"/>
      <p:bldP spid="684040" grpId="0" animBg="1"/>
      <p:bldP spid="684041" grpId="0" autoUpdateAnimBg="0"/>
      <p:bldP spid="68404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Activity: Data Questions </a:t>
            </a:r>
          </a:p>
        </p:txBody>
      </p:sp>
      <p:sp>
        <p:nvSpPr>
          <p:cNvPr id="39939" name="Rectangle 3"/>
          <p:cNvSpPr>
            <a:spLocks noGrp="1" noChangeArrowheads="1"/>
          </p:cNvSpPr>
          <p:nvPr>
            <p:ph idx="1"/>
          </p:nvPr>
        </p:nvSpPr>
        <p:spPr>
          <a:xfrm>
            <a:off x="381000" y="1287668"/>
            <a:ext cx="8407893" cy="4678679"/>
          </a:xfrm>
        </p:spPr>
        <p:txBody>
          <a:bodyPr/>
          <a:lstStyle/>
          <a:p>
            <a:r>
              <a:rPr lang="en-US" altLang="en-US" dirty="0" smtClean="0"/>
              <a:t>Questions help us identify what data is needed and plan analysis.</a:t>
            </a:r>
          </a:p>
          <a:p>
            <a:r>
              <a:rPr lang="en-US" altLang="en-US" dirty="0" smtClean="0"/>
              <a:t>Refer to the Data Intersection Questions worksheet (Tools, p. 9). </a:t>
            </a:r>
          </a:p>
          <a:p>
            <a:r>
              <a:rPr lang="en-US" altLang="en-US" dirty="0" smtClean="0"/>
              <a:t>Consider the questions listed.  </a:t>
            </a:r>
          </a:p>
          <a:p>
            <a:r>
              <a:rPr lang="en-US" altLang="en-US" dirty="0" smtClean="0"/>
              <a:t>For each, identify what different types of data would be needed.</a:t>
            </a:r>
          </a:p>
          <a:p>
            <a:r>
              <a:rPr lang="en-US" altLang="en-US" dirty="0" smtClean="0"/>
              <a:t>Identify 2 additional questions at your table related to school improvement and what data would be needed to answer each.</a:t>
            </a:r>
          </a:p>
        </p:txBody>
      </p:sp>
      <p:pic>
        <p:nvPicPr>
          <p:cNvPr id="39940" name="Picture 4"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567"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6505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For what are different types of data used?</a:t>
            </a:r>
            <a:endParaRPr lang="en-US" sz="4000" dirty="0"/>
          </a:p>
        </p:txBody>
      </p:sp>
      <p:sp>
        <p:nvSpPr>
          <p:cNvPr id="20483" name="Content Placeholder 2"/>
          <p:cNvSpPr>
            <a:spLocks noGrp="1"/>
          </p:cNvSpPr>
          <p:nvPr>
            <p:ph idx="1"/>
          </p:nvPr>
        </p:nvSpPr>
        <p:spPr bwMode="auto">
          <a:xfrm>
            <a:off x="76200" y="1752600"/>
            <a:ext cx="5181600" cy="5029200"/>
          </a:xfrm>
          <a:solidFill>
            <a:schemeClr val="accent1">
              <a:lumMod val="60000"/>
              <a:lumOff val="40000"/>
            </a:schemeClr>
          </a:solidFill>
          <a:extLst/>
        </p:spPr>
        <p:txBody>
          <a:bodyPr vert="horz" wrap="square" lIns="91440" tIns="45720" rIns="91440" bIns="45720" numCol="1" anchor="t" anchorCtr="0" compatLnSpc="1">
            <a:prstTxWarp prst="textNoShape">
              <a:avLst/>
            </a:prstTxWarp>
          </a:bodyPr>
          <a:lstStyle/>
          <a:p>
            <a:pPr>
              <a:spcBef>
                <a:spcPts val="1200"/>
              </a:spcBef>
            </a:pPr>
            <a:r>
              <a:rPr lang="en-US" altLang="en-US" sz="1800" dirty="0" smtClean="0"/>
              <a:t>Evaluate current performance to determine accountability status.</a:t>
            </a:r>
          </a:p>
          <a:p>
            <a:pPr>
              <a:spcBef>
                <a:spcPts val="1200"/>
              </a:spcBef>
            </a:pPr>
            <a:r>
              <a:rPr lang="en-US" altLang="en-US" sz="1800" dirty="0" smtClean="0"/>
              <a:t>Request to reconsider.</a:t>
            </a:r>
          </a:p>
          <a:p>
            <a:pPr>
              <a:spcBef>
                <a:spcPts val="1200"/>
              </a:spcBef>
            </a:pPr>
            <a:r>
              <a:rPr lang="en-US" altLang="en-US" sz="1800" dirty="0" smtClean="0"/>
              <a:t>Review current performance. </a:t>
            </a:r>
          </a:p>
          <a:p>
            <a:pPr>
              <a:spcBef>
                <a:spcPts val="1200"/>
              </a:spcBef>
            </a:pPr>
            <a:r>
              <a:rPr lang="en-US" altLang="en-US" sz="1800" dirty="0" smtClean="0"/>
              <a:t>Reflect on prior year’s targets. </a:t>
            </a:r>
          </a:p>
          <a:p>
            <a:pPr>
              <a:spcBef>
                <a:spcPts val="1200"/>
              </a:spcBef>
            </a:pPr>
            <a:r>
              <a:rPr lang="en-US" altLang="en-US" sz="1800" dirty="0" smtClean="0"/>
              <a:t>Analyze data to identify trends and prioritize performance challenges.</a:t>
            </a:r>
          </a:p>
          <a:p>
            <a:pPr>
              <a:spcBef>
                <a:spcPts val="1200"/>
              </a:spcBef>
            </a:pPr>
            <a:r>
              <a:rPr lang="en-US" altLang="en-US" sz="1800" dirty="0" smtClean="0"/>
              <a:t>Identify root causes.</a:t>
            </a:r>
          </a:p>
          <a:p>
            <a:pPr>
              <a:spcBef>
                <a:spcPts val="1200"/>
              </a:spcBef>
            </a:pPr>
            <a:r>
              <a:rPr lang="en-US" altLang="en-US" sz="1800" dirty="0" smtClean="0"/>
              <a:t>Set performance targets.</a:t>
            </a:r>
          </a:p>
          <a:p>
            <a:pPr>
              <a:spcBef>
                <a:spcPts val="1200"/>
              </a:spcBef>
            </a:pPr>
            <a:r>
              <a:rPr lang="en-US" altLang="en-US" sz="1800" dirty="0" smtClean="0"/>
              <a:t>Identify interim measures and monitor changes in student performance during the year.</a:t>
            </a:r>
          </a:p>
          <a:p>
            <a:pPr>
              <a:spcBef>
                <a:spcPts val="1200"/>
              </a:spcBef>
            </a:pPr>
            <a:r>
              <a:rPr lang="en-US" altLang="en-US" sz="1800" dirty="0" smtClean="0"/>
              <a:t>Identify implementation benchmarks and monitor implementation of action steps.</a:t>
            </a:r>
          </a:p>
        </p:txBody>
      </p:sp>
      <p:sp>
        <p:nvSpPr>
          <p:cNvPr id="3" name="TextBox 2"/>
          <p:cNvSpPr txBox="1"/>
          <p:nvPr/>
        </p:nvSpPr>
        <p:spPr>
          <a:xfrm>
            <a:off x="5257800" y="1752600"/>
            <a:ext cx="3505200" cy="3754874"/>
          </a:xfrm>
          <a:prstGeom prst="rect">
            <a:avLst/>
          </a:prstGeom>
          <a:noFill/>
        </p:spPr>
        <p:txBody>
          <a:bodyPr wrap="square" rtlCol="0">
            <a:spAutoFit/>
          </a:bodyPr>
          <a:lstStyle/>
          <a:p>
            <a:pPr marL="45720">
              <a:spcBef>
                <a:spcPts val="1200"/>
              </a:spcBef>
              <a:buClr>
                <a:schemeClr val="accent1"/>
              </a:buClr>
              <a:buSzPct val="110000"/>
            </a:pPr>
            <a:r>
              <a:rPr lang="en-US" sz="2000" b="1" dirty="0" smtClean="0">
                <a:solidFill>
                  <a:schemeClr val="accent6">
                    <a:lumMod val="50000"/>
                  </a:schemeClr>
                </a:solidFill>
                <a:latin typeface="+mn-lt"/>
                <a:ea typeface="+mn-ea"/>
              </a:rPr>
              <a:t>Work with a partner:</a:t>
            </a:r>
          </a:p>
          <a:p>
            <a:pPr marL="274320" indent="-228600">
              <a:spcBef>
                <a:spcPts val="1200"/>
              </a:spcBef>
              <a:buClr>
                <a:schemeClr val="accent1"/>
              </a:buClr>
              <a:buSzPct val="110000"/>
              <a:buFont typeface="Wingdings" charset="2"/>
              <a:buChar char="§"/>
            </a:pPr>
            <a:r>
              <a:rPr lang="en-US" sz="2000" b="1" dirty="0" smtClean="0">
                <a:solidFill>
                  <a:schemeClr val="accent6">
                    <a:lumMod val="50000"/>
                  </a:schemeClr>
                </a:solidFill>
                <a:latin typeface="+mn-lt"/>
                <a:ea typeface="+mn-ea"/>
              </a:rPr>
              <a:t>Turn </a:t>
            </a:r>
            <a:r>
              <a:rPr lang="en-US" sz="2000" b="1" dirty="0">
                <a:solidFill>
                  <a:schemeClr val="accent6">
                    <a:lumMod val="50000"/>
                  </a:schemeClr>
                </a:solidFill>
                <a:latin typeface="+mn-lt"/>
                <a:ea typeface="+mn-ea"/>
              </a:rPr>
              <a:t>to “Types of Data Used in Accountability and </a:t>
            </a:r>
            <a:r>
              <a:rPr lang="en-US" sz="2000" b="1" dirty="0" smtClean="0">
                <a:solidFill>
                  <a:schemeClr val="accent6">
                    <a:lumMod val="50000"/>
                  </a:schemeClr>
                </a:solidFill>
                <a:latin typeface="+mn-lt"/>
                <a:ea typeface="+mn-ea"/>
              </a:rPr>
              <a:t>Planning,” Tools p. 11.</a:t>
            </a:r>
            <a:endParaRPr lang="en-US" sz="2000" b="1" dirty="0">
              <a:solidFill>
                <a:schemeClr val="accent6">
                  <a:lumMod val="50000"/>
                </a:schemeClr>
              </a:solidFill>
              <a:latin typeface="+mn-lt"/>
              <a:ea typeface="+mn-ea"/>
            </a:endParaRPr>
          </a:p>
          <a:p>
            <a:pPr marL="274320" indent="-228600">
              <a:spcBef>
                <a:spcPts val="1200"/>
              </a:spcBef>
              <a:buClr>
                <a:schemeClr val="accent1"/>
              </a:buClr>
              <a:buSzPct val="110000"/>
              <a:buFont typeface="Wingdings" charset="2"/>
              <a:buChar char="§"/>
            </a:pPr>
            <a:r>
              <a:rPr lang="en-US" sz="2000" b="1" dirty="0">
                <a:solidFill>
                  <a:schemeClr val="accent6">
                    <a:lumMod val="50000"/>
                  </a:schemeClr>
                </a:solidFill>
                <a:latin typeface="+mn-lt"/>
                <a:ea typeface="+mn-ea"/>
              </a:rPr>
              <a:t>Identify the different types of data (including intersections of more than one type) used for each planning and accountability process.</a:t>
            </a:r>
          </a:p>
          <a:p>
            <a:endParaRPr lang="en-US" dirty="0"/>
          </a:p>
        </p:txBody>
      </p:sp>
    </p:spTree>
    <p:extLst>
      <p:ext uri="{BB962C8B-B14F-4D97-AF65-F5344CB8AC3E}">
        <p14:creationId xmlns:p14="http://schemas.microsoft.com/office/powerpoint/2010/main" val="2015017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3">
                                            <p:bg/>
                                          </p:spTgt>
                                        </p:tgtEl>
                                        <p:attrNameLst>
                                          <p:attrName>style.visibility</p:attrName>
                                        </p:attrNameLst>
                                      </p:cBhvr>
                                      <p:to>
                                        <p:strVal val="visible"/>
                                      </p:to>
                                    </p:set>
                                    <p:animEffect transition="in" filter="fade">
                                      <p:cBhvr>
                                        <p:cTn id="7" dur="500"/>
                                        <p:tgtEl>
                                          <p:spTgt spid="204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xEl>
                                              <p:pRg st="0" end="0"/>
                                            </p:txEl>
                                          </p:spTgt>
                                        </p:tgtEl>
                                        <p:attrNameLst>
                                          <p:attrName>style.visibility</p:attrName>
                                        </p:attrNameLst>
                                      </p:cBhvr>
                                      <p:to>
                                        <p:strVal val="visible"/>
                                      </p:to>
                                    </p:set>
                                    <p:animEffect transition="in" filter="fade">
                                      <p:cBhvr>
                                        <p:cTn id="10" dur="500"/>
                                        <p:tgtEl>
                                          <p:spTgt spid="2048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500"/>
                                        <p:tgtEl>
                                          <p:spTgt spid="2048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Effect transition="in" filter="fade">
                                      <p:cBhvr>
                                        <p:cTn id="16" dur="500"/>
                                        <p:tgtEl>
                                          <p:spTgt spid="2048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Effect transition="in" filter="fade">
                                      <p:cBhvr>
                                        <p:cTn id="19" dur="500"/>
                                        <p:tgtEl>
                                          <p:spTgt spid="2048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500"/>
                                        <p:tgtEl>
                                          <p:spTgt spid="2048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483">
                                            <p:txEl>
                                              <p:pRg st="5" end="5"/>
                                            </p:txEl>
                                          </p:spTgt>
                                        </p:tgtEl>
                                        <p:attrNameLst>
                                          <p:attrName>style.visibility</p:attrName>
                                        </p:attrNameLst>
                                      </p:cBhvr>
                                      <p:to>
                                        <p:strVal val="visible"/>
                                      </p:to>
                                    </p:set>
                                    <p:animEffect transition="in" filter="fade">
                                      <p:cBhvr>
                                        <p:cTn id="25" dur="500"/>
                                        <p:tgtEl>
                                          <p:spTgt spid="2048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483">
                                            <p:txEl>
                                              <p:pRg st="6" end="6"/>
                                            </p:txEl>
                                          </p:spTgt>
                                        </p:tgtEl>
                                        <p:attrNameLst>
                                          <p:attrName>style.visibility</p:attrName>
                                        </p:attrNameLst>
                                      </p:cBhvr>
                                      <p:to>
                                        <p:strVal val="visible"/>
                                      </p:to>
                                    </p:set>
                                    <p:animEffect transition="in" filter="fade">
                                      <p:cBhvr>
                                        <p:cTn id="28" dur="500"/>
                                        <p:tgtEl>
                                          <p:spTgt spid="2048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animEffect transition="in" filter="fade">
                                      <p:cBhvr>
                                        <p:cTn id="31" dur="500"/>
                                        <p:tgtEl>
                                          <p:spTgt spid="2048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483">
                                            <p:txEl>
                                              <p:pRg st="8" end="8"/>
                                            </p:txEl>
                                          </p:spTgt>
                                        </p:tgtEl>
                                        <p:attrNameLst>
                                          <p:attrName>style.visibility</p:attrName>
                                        </p:attrNameLst>
                                      </p:cBhvr>
                                      <p:to>
                                        <p:strVal val="visible"/>
                                      </p:to>
                                    </p:set>
                                    <p:animEffect transition="in" filter="fade">
                                      <p:cBhvr>
                                        <p:cTn id="34" dur="5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a:ea typeface="ＭＳ Ｐゴシック" pitchFamily="34" charset="-128"/>
              </a:rPr>
              <a:t>Session Purpose</a:t>
            </a:r>
          </a:p>
        </p:txBody>
      </p:sp>
      <p:pic>
        <p:nvPicPr>
          <p:cNvPr id="20483" name="Picture 4" descr="C:\Documents and Settings\jobrian\Local Settings\Temporary Internet Files\Content.IE5\VQ2GB9ER\MC9000787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499519"/>
            <a:ext cx="8413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914400" y="1600200"/>
            <a:ext cx="678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r>
              <a:rPr lang="en-US" altLang="en-US" sz="4000" i="1" dirty="0" smtClean="0">
                <a:solidFill>
                  <a:schemeClr val="accent1">
                    <a:lumMod val="75000"/>
                  </a:schemeClr>
                </a:solidFill>
                <a:latin typeface="Palatino Linotype" panose="02040502050505030304" pitchFamily="18" charset="0"/>
              </a:rPr>
              <a:t>Develop background knowledge and provide access to tools to support schools and districts in using a variety of data sources, in addition to TCAP, in unified improvement planning. </a:t>
            </a:r>
            <a:endParaRPr lang="en-US" altLang="en-US" sz="4000" i="1" dirty="0">
              <a:solidFill>
                <a:schemeClr val="accent1">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4153102199"/>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861145571"/>
              </p:ext>
            </p:extLst>
          </p:nvPr>
        </p:nvGraphicFramePr>
        <p:xfrm>
          <a:off x="228600" y="457200"/>
          <a:ext cx="8686800" cy="5638800"/>
        </p:xfrm>
        <a:graphic>
          <a:graphicData uri="http://schemas.openxmlformats.org/drawingml/2006/table">
            <a:tbl>
              <a:tblPr/>
              <a:tblGrid>
                <a:gridCol w="4343400"/>
                <a:gridCol w="4343400"/>
              </a:tblGrid>
              <a:tr h="765721">
                <a:tc>
                  <a:txBody>
                    <a:bodyPr/>
                    <a:lstStyle/>
                    <a:p>
                      <a:pPr marL="0" marR="0">
                        <a:spcBef>
                          <a:spcPts val="0"/>
                        </a:spcBef>
                        <a:spcAft>
                          <a:spcPts val="0"/>
                        </a:spcAft>
                      </a:pPr>
                      <a:r>
                        <a:rPr lang="en-US" sz="2400" b="1" i="0" dirty="0" smtClean="0">
                          <a:solidFill>
                            <a:srgbClr val="003366"/>
                          </a:solidFill>
                          <a:latin typeface="Palatino Linotype" panose="02040502050505030304" pitchFamily="18" charset="0"/>
                          <a:ea typeface="Times New Roman"/>
                        </a:rPr>
                        <a:t>Unified Improvement Planning</a:t>
                      </a:r>
                      <a:endParaRPr lang="en-US" sz="2400" b="1" i="0" dirty="0">
                        <a:solidFill>
                          <a:srgbClr val="003366"/>
                        </a:solidFill>
                        <a:latin typeface="Palatino Linotype" panose="02040502050505030304"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0" dirty="0">
                          <a:solidFill>
                            <a:srgbClr val="003366"/>
                          </a:solidFill>
                          <a:latin typeface="Palatino Linotype" panose="02040502050505030304" pitchFamily="18" charset="0"/>
                          <a:ea typeface="Times New Roman"/>
                        </a:rPr>
                        <a:t>Types of data (intersections)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Review </a:t>
                      </a:r>
                      <a:r>
                        <a:rPr lang="en-US" sz="1800" dirty="0">
                          <a:solidFill>
                            <a:schemeClr val="tx1"/>
                          </a:solidFill>
                          <a:latin typeface="Calibri" pitchFamily="34" charset="0"/>
                          <a:ea typeface="Times New Roman"/>
                        </a:rPr>
                        <a:t>current performance and prior </a:t>
                      </a:r>
                      <a:r>
                        <a:rPr lang="en-US" sz="1800" dirty="0" smtClean="0">
                          <a:solidFill>
                            <a:schemeClr val="tx1"/>
                          </a:solidFill>
                          <a:latin typeface="Calibri" pitchFamily="34" charset="0"/>
                          <a:ea typeface="Times New Roman"/>
                        </a:rPr>
                        <a:t>performance targets or goals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Performance data intersected with Demographic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Analyze </a:t>
                      </a:r>
                      <a:r>
                        <a:rPr lang="en-US" sz="1800" dirty="0">
                          <a:solidFill>
                            <a:schemeClr val="tx1"/>
                          </a:solidFill>
                          <a:latin typeface="Calibri" pitchFamily="34" charset="0"/>
                          <a:ea typeface="Times New Roman"/>
                        </a:rPr>
                        <a:t>data to identify </a:t>
                      </a:r>
                      <a:r>
                        <a:rPr lang="en-US" sz="1800" dirty="0" smtClean="0">
                          <a:solidFill>
                            <a:schemeClr val="tx1"/>
                          </a:solidFill>
                          <a:latin typeface="Calibri" pitchFamily="34" charset="0"/>
                          <a:ea typeface="Times New Roman"/>
                        </a:rPr>
                        <a:t>notable trends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ea typeface="Times New Roman"/>
                        </a:rPr>
                        <a:t>Performance data intersected with Demographic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Prioritize </a:t>
                      </a:r>
                      <a:r>
                        <a:rPr lang="en-US" sz="1800" dirty="0">
                          <a:solidFill>
                            <a:schemeClr val="tx1"/>
                          </a:solidFill>
                          <a:latin typeface="Calibri" pitchFamily="34" charset="0"/>
                          <a:ea typeface="Times New Roman"/>
                        </a:rPr>
                        <a:t>performance challenges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ea typeface="Times New Roman"/>
                        </a:rPr>
                        <a:t>Performance data intersected with Demographic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 </a:t>
                      </a:r>
                      <a:r>
                        <a:rPr lang="en-US" sz="1800" dirty="0">
                          <a:solidFill>
                            <a:schemeClr val="tx1"/>
                          </a:solidFill>
                          <a:latin typeface="Calibri" pitchFamily="34" charset="0"/>
                          <a:ea typeface="Times New Roman"/>
                        </a:rPr>
                        <a:t>root </a:t>
                      </a:r>
                      <a:r>
                        <a:rPr lang="en-US" sz="1800" dirty="0" smtClean="0">
                          <a:solidFill>
                            <a:schemeClr val="tx1"/>
                          </a:solidFill>
                          <a:latin typeface="Calibri" pitchFamily="34" charset="0"/>
                          <a:ea typeface="Times New Roman"/>
                        </a:rPr>
                        <a:t>causes of performance challenges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Process and Perception data intersected with Demographic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702">
                <a:tc>
                  <a:txBody>
                    <a:bodyPr/>
                    <a:lstStyle/>
                    <a:p>
                      <a:pPr marL="0" marR="0">
                        <a:spcBef>
                          <a:spcPts val="0"/>
                        </a:spcBef>
                        <a:spcAft>
                          <a:spcPts val="0"/>
                        </a:spcAft>
                      </a:pPr>
                      <a:r>
                        <a:rPr lang="en-US" sz="1800" dirty="0" smtClean="0">
                          <a:solidFill>
                            <a:schemeClr val="tx1"/>
                          </a:solidFill>
                          <a:latin typeface="Calibri" pitchFamily="34" charset="0"/>
                          <a:ea typeface="Times New Roman"/>
                        </a:rPr>
                        <a:t>Establish</a:t>
                      </a:r>
                      <a:r>
                        <a:rPr lang="en-US" sz="1800" baseline="0" dirty="0" smtClean="0">
                          <a:solidFill>
                            <a:schemeClr val="tx1"/>
                          </a:solidFill>
                          <a:latin typeface="Calibri" pitchFamily="34" charset="0"/>
                          <a:ea typeface="Times New Roman"/>
                        </a:rPr>
                        <a:t> annual performance targets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Performance data intersected with Demographic</a:t>
                      </a:r>
                      <a:r>
                        <a:rPr lang="en-US" sz="1800" baseline="0" dirty="0" smtClean="0">
                          <a:solidFill>
                            <a:schemeClr val="tx1"/>
                          </a:solidFill>
                          <a:latin typeface="Calibri" pitchFamily="34" charset="0"/>
                          <a:ea typeface="Times New Roman"/>
                        </a:rPr>
                        <a:t> data, and state and local expectations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702">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a:t>
                      </a:r>
                      <a:r>
                        <a:rPr lang="en-US" sz="1800" baseline="0" dirty="0" smtClean="0">
                          <a:solidFill>
                            <a:schemeClr val="tx1"/>
                          </a:solidFill>
                          <a:latin typeface="Calibri" pitchFamily="34" charset="0"/>
                          <a:ea typeface="Times New Roman"/>
                        </a:rPr>
                        <a:t> measures and m</a:t>
                      </a:r>
                      <a:r>
                        <a:rPr lang="en-US" sz="1800" dirty="0" smtClean="0">
                          <a:solidFill>
                            <a:schemeClr val="tx1"/>
                          </a:solidFill>
                          <a:latin typeface="Calibri" pitchFamily="34" charset="0"/>
                          <a:ea typeface="Times New Roman"/>
                        </a:rPr>
                        <a:t>onitor the impact of action steps on student performance.</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Performance data intersected with Demographic</a:t>
                      </a:r>
                      <a:r>
                        <a:rPr lang="en-US" sz="1800" baseline="0" dirty="0" smtClean="0">
                          <a:solidFill>
                            <a:schemeClr val="tx1"/>
                          </a:solidFill>
                          <a:latin typeface="Calibri" pitchFamily="34" charset="0"/>
                          <a:ea typeface="Times New Roman"/>
                        </a:rPr>
                        <a:t>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 implementation benchmarks &amp; monitor implementation of action steps.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Process and Perception data intersected with demographic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5"/>
          <p:cNvGrpSpPr>
            <a:grpSpLocks/>
          </p:cNvGrpSpPr>
          <p:nvPr/>
        </p:nvGrpSpPr>
        <p:grpSpPr bwMode="auto">
          <a:xfrm>
            <a:off x="228600" y="1189036"/>
            <a:ext cx="4365625" cy="2468563"/>
            <a:chOff x="-5486250" y="985981"/>
            <a:chExt cx="4364720" cy="2707456"/>
          </a:xfrm>
        </p:grpSpPr>
        <p:sp>
          <p:nvSpPr>
            <p:cNvPr id="3" name="Rectangle 2"/>
            <p:cNvSpPr/>
            <p:nvPr/>
          </p:nvSpPr>
          <p:spPr>
            <a:xfrm>
              <a:off x="-5486250" y="985981"/>
              <a:ext cx="4342500" cy="2707456"/>
            </a:xfrm>
            <a:prstGeom prst="rect">
              <a:avLst/>
            </a:prstGeom>
            <a:solidFill>
              <a:srgbClr val="00808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p:nvSpPr>
          <p:spPr>
            <a:xfrm rot="946070">
              <a:off x="-5381286" y="1802297"/>
              <a:ext cx="4259756" cy="825902"/>
            </a:xfrm>
            <a:prstGeom prst="rect">
              <a:avLst/>
            </a:prstGeom>
            <a:noFill/>
          </p:spPr>
          <p:txBody>
            <a:bodyPr wrap="none">
              <a:prstTxWarp prst="textSlant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solidFill>
                    <a:srgbClr val="009999"/>
                  </a:solidFill>
                  <a:effectLst>
                    <a:reflection blurRad="12700" stA="50000" endPos="50000" dist="5000" dir="5400000" sy="-100000" rotWithShape="0"/>
                  </a:effectLst>
                </a:rPr>
                <a:t>Looking Backward</a:t>
              </a:r>
            </a:p>
          </p:txBody>
        </p:sp>
      </p:grpSp>
      <p:grpSp>
        <p:nvGrpSpPr>
          <p:cNvPr id="6" name="Group 10"/>
          <p:cNvGrpSpPr>
            <a:grpSpLocks/>
          </p:cNvGrpSpPr>
          <p:nvPr/>
        </p:nvGrpSpPr>
        <p:grpSpPr bwMode="auto">
          <a:xfrm>
            <a:off x="228600" y="3657600"/>
            <a:ext cx="4365625" cy="2438400"/>
            <a:chOff x="195850" y="3733800"/>
            <a:chExt cx="4364091" cy="2362200"/>
          </a:xfrm>
        </p:grpSpPr>
        <p:sp>
          <p:nvSpPr>
            <p:cNvPr id="7" name="Rectangle 6"/>
            <p:cNvSpPr/>
            <p:nvPr/>
          </p:nvSpPr>
          <p:spPr>
            <a:xfrm>
              <a:off x="195850" y="3733800"/>
              <a:ext cx="4341874" cy="2362200"/>
            </a:xfrm>
            <a:prstGeom prst="rect">
              <a:avLst/>
            </a:prstGeom>
            <a:solidFill>
              <a:srgbClr val="3366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p:cNvSpPr/>
            <p:nvPr/>
          </p:nvSpPr>
          <p:spPr>
            <a:xfrm rot="20637421">
              <a:off x="219892" y="4447690"/>
              <a:ext cx="4340049" cy="761205"/>
            </a:xfrm>
            <a:prstGeom prst="rect">
              <a:avLst/>
            </a:prstGeom>
            <a:noFill/>
          </p:spPr>
          <p:txBody>
            <a:bodyPr wrap="none">
              <a:prstTxWarp prst="textSlantUp">
                <a:avLst/>
              </a:prstTxWarp>
              <a:spAutoFit/>
            </a:bodyPr>
            <a:lstStyle/>
            <a:p>
              <a:pPr algn="ctr">
                <a:defRPr/>
              </a:pPr>
              <a:r>
                <a:rPr lang="en-US" sz="5400" b="1" cap="all" dirty="0">
                  <a:ln w="9000" cmpd="sng">
                    <a:noFill/>
                    <a:prstDash val="solid"/>
                  </a:ln>
                  <a:solidFill>
                    <a:srgbClr val="336699"/>
                  </a:solidFill>
                  <a:effectLst>
                    <a:reflection blurRad="12700" stA="28000" endPos="45000" dist="1000" dir="5400000" sy="-100000" algn="bl" rotWithShape="0"/>
                  </a:effectLst>
                </a:rPr>
                <a:t>LOOKING FORWARD</a:t>
              </a:r>
            </a:p>
          </p:txBody>
        </p:sp>
      </p:grpSp>
    </p:spTree>
    <p:extLst>
      <p:ext uri="{BB962C8B-B14F-4D97-AF65-F5344CB8AC3E}">
        <p14:creationId xmlns:p14="http://schemas.microsoft.com/office/powerpoint/2010/main" val="17256393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5"/>
          <p:cNvSpPr>
            <a:spLocks noChangeArrowheads="1"/>
          </p:cNvSpPr>
          <p:nvPr/>
        </p:nvSpPr>
        <p:spPr bwMode="auto">
          <a:xfrm>
            <a:off x="7086600" y="1981200"/>
            <a:ext cx="1978025" cy="4186238"/>
          </a:xfrm>
          <a:prstGeom prst="roundRect">
            <a:avLst>
              <a:gd name="adj" fmla="val 16667"/>
            </a:avLst>
          </a:prstGeom>
          <a:solidFill>
            <a:srgbClr val="FF0000">
              <a:alpha val="38039"/>
            </a:srgbClr>
          </a:solidFill>
          <a:ln w="9525" algn="ctr">
            <a:solidFill>
              <a:srgbClr val="FF00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grpSp>
        <p:nvGrpSpPr>
          <p:cNvPr id="2" name="Group 28"/>
          <p:cNvGrpSpPr>
            <a:grpSpLocks/>
          </p:cNvGrpSpPr>
          <p:nvPr/>
        </p:nvGrpSpPr>
        <p:grpSpPr bwMode="auto">
          <a:xfrm>
            <a:off x="76200" y="2667000"/>
            <a:ext cx="8991600" cy="1219200"/>
            <a:chOff x="-76200" y="1824095"/>
            <a:chExt cx="8991600" cy="1219383"/>
          </a:xfrm>
        </p:grpSpPr>
        <p:sp>
          <p:nvSpPr>
            <p:cNvPr id="23598" name="Rounded Rectangle 21"/>
            <p:cNvSpPr>
              <a:spLocks noChangeArrowheads="1"/>
            </p:cNvSpPr>
            <p:nvPr/>
          </p:nvSpPr>
          <p:spPr bwMode="auto">
            <a:xfrm>
              <a:off x="-76200" y="1824095"/>
              <a:ext cx="8991600" cy="1219383"/>
            </a:xfrm>
            <a:prstGeom prst="roundRect">
              <a:avLst>
                <a:gd name="adj" fmla="val 16667"/>
              </a:avLst>
            </a:prstGeom>
            <a:solidFill>
              <a:srgbClr val="0070C0">
                <a:alpha val="32000"/>
              </a:srgbClr>
            </a:solidFill>
            <a:ln w="9525" algn="ctr">
              <a:solidFill>
                <a:srgbClr val="336699"/>
              </a:solidFill>
              <a:round/>
              <a:headEnd/>
              <a:tailEnd/>
            </a:ln>
          </p:spPr>
          <p:txBody>
            <a:bodyPr/>
            <a:lstStyle/>
            <a:p>
              <a:pPr marL="342900" indent="-342900">
                <a:spcBef>
                  <a:spcPct val="40000"/>
                </a:spcBef>
                <a:buClr>
                  <a:srgbClr val="3D5C99"/>
                </a:buClr>
                <a:buSzPct val="80000"/>
                <a:buFont typeface="Wingdings" charset="2"/>
                <a:buChar char="n"/>
                <a:defRPr/>
              </a:pPr>
              <a:endParaRPr lang="en-US" sz="2800" dirty="0">
                <a:solidFill>
                  <a:schemeClr val="accent3"/>
                </a:solidFill>
                <a:latin typeface="Arial" charset="0"/>
              </a:endParaRPr>
            </a:p>
          </p:txBody>
        </p:sp>
        <p:sp>
          <p:nvSpPr>
            <p:cNvPr id="32821" name="TextBox 26"/>
            <p:cNvSpPr txBox="1">
              <a:spLocks noChangeArrowheads="1"/>
            </p:cNvSpPr>
            <p:nvPr/>
          </p:nvSpPr>
          <p:spPr bwMode="auto">
            <a:xfrm>
              <a:off x="-76200" y="1976518"/>
              <a:ext cx="1066800" cy="7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III: Data Narrative</a:t>
              </a:r>
            </a:p>
          </p:txBody>
        </p:sp>
      </p:grpSp>
      <p:grpSp>
        <p:nvGrpSpPr>
          <p:cNvPr id="3" name="Group 30"/>
          <p:cNvGrpSpPr>
            <a:grpSpLocks/>
          </p:cNvGrpSpPr>
          <p:nvPr/>
        </p:nvGrpSpPr>
        <p:grpSpPr bwMode="auto">
          <a:xfrm>
            <a:off x="4953000" y="1981200"/>
            <a:ext cx="2057400" cy="4186238"/>
            <a:chOff x="4114800" y="1552154"/>
            <a:chExt cx="2133600" cy="4550058"/>
          </a:xfrm>
        </p:grpSpPr>
        <p:sp>
          <p:nvSpPr>
            <p:cNvPr id="32818" name="Rounded Rectangle 24"/>
            <p:cNvSpPr>
              <a:spLocks noChangeArrowheads="1"/>
            </p:cNvSpPr>
            <p:nvPr/>
          </p:nvSpPr>
          <p:spPr bwMode="auto">
            <a:xfrm>
              <a:off x="4114800" y="1552154"/>
              <a:ext cx="2133600" cy="4550058"/>
            </a:xfrm>
            <a:prstGeom prst="roundRect">
              <a:avLst>
                <a:gd name="adj" fmla="val 16667"/>
              </a:avLst>
            </a:prstGeom>
            <a:solidFill>
              <a:srgbClr val="FFFF00">
                <a:alpha val="12157"/>
              </a:srgbClr>
            </a:solidFill>
            <a:ln w="9525" algn="ctr">
              <a:solidFill>
                <a:srgbClr val="FFFF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sp>
          <p:nvSpPr>
            <p:cNvPr id="32819" name="TextBox 29"/>
            <p:cNvSpPr txBox="1">
              <a:spLocks noChangeArrowheads="1"/>
            </p:cNvSpPr>
            <p:nvPr/>
          </p:nvSpPr>
          <p:spPr bwMode="auto">
            <a:xfrm>
              <a:off x="4495800" y="1624335"/>
              <a:ext cx="1447800" cy="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Target Setting</a:t>
              </a:r>
              <a:endParaRPr lang="en-US" altLang="en-US" sz="1600" b="1" dirty="0"/>
            </a:p>
          </p:txBody>
        </p:sp>
      </p:grpSp>
      <p:grpSp>
        <p:nvGrpSpPr>
          <p:cNvPr id="4" name="Group 34"/>
          <p:cNvGrpSpPr>
            <a:grpSpLocks/>
          </p:cNvGrpSpPr>
          <p:nvPr/>
        </p:nvGrpSpPr>
        <p:grpSpPr bwMode="auto">
          <a:xfrm>
            <a:off x="3352800" y="5029200"/>
            <a:ext cx="5715000" cy="1138238"/>
            <a:chOff x="3198980" y="4171330"/>
            <a:chExt cx="5796473" cy="1419701"/>
          </a:xfrm>
        </p:grpSpPr>
        <p:sp>
          <p:nvSpPr>
            <p:cNvPr id="32816" name="Rounded Rectangle 32"/>
            <p:cNvSpPr>
              <a:spLocks noChangeArrowheads="1"/>
            </p:cNvSpPr>
            <p:nvPr/>
          </p:nvSpPr>
          <p:spPr bwMode="auto">
            <a:xfrm>
              <a:off x="3198980" y="4171330"/>
              <a:ext cx="5796473" cy="1419701"/>
            </a:xfrm>
            <a:prstGeom prst="roundRect">
              <a:avLst>
                <a:gd name="adj" fmla="val 16667"/>
              </a:avLst>
            </a:prstGeom>
            <a:solidFill>
              <a:srgbClr val="00B050">
                <a:alpha val="36078"/>
              </a:srgbClr>
            </a:solidFill>
            <a:ln w="9525" algn="ctr">
              <a:solidFill>
                <a:srgbClr val="00B05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latin typeface="Arial" charset="0"/>
              </a:endParaRPr>
            </a:p>
          </p:txBody>
        </p:sp>
        <p:sp>
          <p:nvSpPr>
            <p:cNvPr id="32817" name="TextBox 26"/>
            <p:cNvSpPr txBox="1">
              <a:spLocks noChangeArrowheads="1"/>
            </p:cNvSpPr>
            <p:nvPr/>
          </p:nvSpPr>
          <p:spPr bwMode="auto">
            <a:xfrm>
              <a:off x="3300824" y="4485565"/>
              <a:ext cx="1464252" cy="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Ongoing:</a:t>
              </a:r>
            </a:p>
            <a:p>
              <a:pPr eaLnBrk="1" hangingPunct="1"/>
              <a:r>
                <a:rPr lang="en-US" altLang="en-US" sz="1400" b="1" dirty="0">
                  <a:latin typeface="Calibri" pitchFamily="34" charset="0"/>
                </a:rPr>
                <a:t>Progress Monitoring</a:t>
              </a:r>
            </a:p>
          </p:txBody>
        </p:sp>
      </p:grpSp>
      <p:sp>
        <p:nvSpPr>
          <p:cNvPr id="32774" name="Title 1"/>
          <p:cNvSpPr>
            <a:spLocks noGrp="1"/>
          </p:cNvSpPr>
          <p:nvPr>
            <p:ph type="title"/>
          </p:nvPr>
        </p:nvSpPr>
        <p:spPr bwMode="auto">
          <a:xfrm>
            <a:off x="457200" y="304800"/>
            <a:ext cx="8610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Data for Unified Improvement Planning</a:t>
            </a:r>
            <a:endParaRPr lang="en-US" sz="4000" dirty="0" smtClean="0"/>
          </a:p>
        </p:txBody>
      </p:sp>
      <p:sp>
        <p:nvSpPr>
          <p:cNvPr id="5" name="TextBox 4"/>
          <p:cNvSpPr txBox="1"/>
          <p:nvPr/>
        </p:nvSpPr>
        <p:spPr>
          <a:xfrm>
            <a:off x="3048000" y="2895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Describe Notable </a:t>
            </a:r>
            <a:br>
              <a:rPr lang="en-US" sz="1600" dirty="0">
                <a:solidFill>
                  <a:schemeClr val="bg1"/>
                </a:solidFill>
                <a:latin typeface="Verdana" charset="0"/>
              </a:rPr>
            </a:br>
            <a:r>
              <a:rPr lang="en-US" sz="1600" dirty="0">
                <a:solidFill>
                  <a:schemeClr val="bg1"/>
                </a:solidFill>
                <a:latin typeface="Verdana" charset="0"/>
              </a:rPr>
              <a:t>Trends</a:t>
            </a:r>
          </a:p>
        </p:txBody>
      </p:sp>
      <p:sp>
        <p:nvSpPr>
          <p:cNvPr id="15" name="TextBox 14"/>
          <p:cNvSpPr txBox="1"/>
          <p:nvPr/>
        </p:nvSpPr>
        <p:spPr>
          <a:xfrm>
            <a:off x="5105400" y="2895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Prioritize Performance Challenges</a:t>
            </a:r>
          </a:p>
        </p:txBody>
      </p:sp>
      <p:sp>
        <p:nvSpPr>
          <p:cNvPr id="20" name="TextBox 19"/>
          <p:cNvSpPr txBox="1"/>
          <p:nvPr/>
        </p:nvSpPr>
        <p:spPr>
          <a:xfrm>
            <a:off x="7162800" y="2895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Root  </a:t>
            </a:r>
            <a:br>
              <a:rPr lang="en-US" sz="1600" dirty="0">
                <a:solidFill>
                  <a:schemeClr val="bg1"/>
                </a:solidFill>
                <a:latin typeface="Verdana" charset="0"/>
              </a:rPr>
            </a:br>
            <a:r>
              <a:rPr lang="en-US" sz="1600" dirty="0">
                <a:solidFill>
                  <a:schemeClr val="bg1"/>
                </a:solidFill>
                <a:latin typeface="Verdana" charset="0"/>
              </a:rPr>
              <a:t>Causes</a:t>
            </a:r>
          </a:p>
        </p:txBody>
      </p:sp>
      <p:sp>
        <p:nvSpPr>
          <p:cNvPr id="24" name="TextBox 23"/>
          <p:cNvSpPr txBox="1"/>
          <p:nvPr/>
        </p:nvSpPr>
        <p:spPr>
          <a:xfrm>
            <a:off x="5105400" y="4045803"/>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Set </a:t>
            </a:r>
            <a:br>
              <a:rPr lang="en-US" sz="1600" dirty="0">
                <a:solidFill>
                  <a:schemeClr val="bg1"/>
                </a:solidFill>
                <a:latin typeface="Verdana" charset="0"/>
              </a:rPr>
            </a:br>
            <a:r>
              <a:rPr lang="en-US" sz="1600" dirty="0">
                <a:solidFill>
                  <a:schemeClr val="bg1"/>
                </a:solidFill>
                <a:latin typeface="Verdana" charset="0"/>
              </a:rPr>
              <a:t>Performance Targets</a:t>
            </a:r>
          </a:p>
        </p:txBody>
      </p:sp>
      <p:sp>
        <p:nvSpPr>
          <p:cNvPr id="38" name="TextBox 37"/>
          <p:cNvSpPr txBox="1"/>
          <p:nvPr/>
        </p:nvSpPr>
        <p:spPr>
          <a:xfrm>
            <a:off x="5105400" y="5181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Interim Measures</a:t>
            </a:r>
          </a:p>
        </p:txBody>
      </p:sp>
      <p:sp>
        <p:nvSpPr>
          <p:cNvPr id="43" name="TextBox 42"/>
          <p:cNvSpPr txBox="1"/>
          <p:nvPr/>
        </p:nvSpPr>
        <p:spPr>
          <a:xfrm>
            <a:off x="7162800" y="4038600"/>
            <a:ext cx="1828800" cy="833749"/>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Major Improvement Strategies</a:t>
            </a:r>
          </a:p>
        </p:txBody>
      </p:sp>
      <p:cxnSp>
        <p:nvCxnSpPr>
          <p:cNvPr id="32793" name="Straight Arrow Connector 43"/>
          <p:cNvCxnSpPr>
            <a:cxnSpLocks noChangeShapeType="1"/>
          </p:cNvCxnSpPr>
          <p:nvPr/>
        </p:nvCxnSpPr>
        <p:spPr bwMode="auto">
          <a:xfrm rot="5400000">
            <a:off x="7903369" y="3863181"/>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162800" y="5181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Implementation Benchmarks</a:t>
            </a:r>
          </a:p>
        </p:txBody>
      </p:sp>
      <p:sp>
        <p:nvSpPr>
          <p:cNvPr id="67" name="TextBox 66"/>
          <p:cNvSpPr txBox="1"/>
          <p:nvPr/>
        </p:nvSpPr>
        <p:spPr>
          <a:xfrm>
            <a:off x="990600" y="16764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Gather and Organize </a:t>
            </a:r>
            <a:br>
              <a:rPr lang="en-US" sz="1600" dirty="0">
                <a:solidFill>
                  <a:schemeClr val="bg1"/>
                </a:solidFill>
                <a:latin typeface="Verdana" charset="0"/>
              </a:rPr>
            </a:br>
            <a:r>
              <a:rPr lang="en-US" sz="1600" dirty="0">
                <a:solidFill>
                  <a:schemeClr val="bg1"/>
                </a:solidFill>
                <a:latin typeface="Verdana" charset="0"/>
              </a:rPr>
              <a:t>Data</a:t>
            </a:r>
          </a:p>
        </p:txBody>
      </p:sp>
      <p:sp>
        <p:nvSpPr>
          <p:cNvPr id="31" name="TextBox 30"/>
          <p:cNvSpPr txBox="1"/>
          <p:nvPr/>
        </p:nvSpPr>
        <p:spPr>
          <a:xfrm>
            <a:off x="990600" y="2895600"/>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Review Performance Summary</a:t>
            </a:r>
          </a:p>
        </p:txBody>
      </p:sp>
      <p:cxnSp>
        <p:nvCxnSpPr>
          <p:cNvPr id="32803" name="Straight Arrow Connector 43"/>
          <p:cNvCxnSpPr>
            <a:cxnSpLocks noChangeShapeType="1"/>
          </p:cNvCxnSpPr>
          <p:nvPr/>
        </p:nvCxnSpPr>
        <p:spPr bwMode="auto">
          <a:xfrm rot="5400000">
            <a:off x="7901782" y="4974432"/>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4" name="Straight Arrow Connector 43"/>
          <p:cNvCxnSpPr>
            <a:cxnSpLocks noChangeShapeType="1"/>
          </p:cNvCxnSpPr>
          <p:nvPr/>
        </p:nvCxnSpPr>
        <p:spPr bwMode="auto">
          <a:xfrm rot="5400000">
            <a:off x="5844382" y="386318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5" name="Straight Arrow Connector 43"/>
          <p:cNvCxnSpPr>
            <a:cxnSpLocks noChangeShapeType="1"/>
          </p:cNvCxnSpPr>
          <p:nvPr/>
        </p:nvCxnSpPr>
        <p:spPr bwMode="auto">
          <a:xfrm rot="5400000">
            <a:off x="5844382" y="5006181"/>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6" name="Straight Arrow Connector 43"/>
          <p:cNvCxnSpPr>
            <a:cxnSpLocks noChangeShapeType="1"/>
          </p:cNvCxnSpPr>
          <p:nvPr/>
        </p:nvCxnSpPr>
        <p:spPr bwMode="auto">
          <a:xfrm>
            <a:off x="6858000" y="32766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7" name="Straight Arrow Connector 43"/>
          <p:cNvCxnSpPr>
            <a:cxnSpLocks noChangeShapeType="1"/>
          </p:cNvCxnSpPr>
          <p:nvPr/>
        </p:nvCxnSpPr>
        <p:spPr bwMode="auto">
          <a:xfrm rot="5400000">
            <a:off x="1731169" y="2643981"/>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808" name="TextBox 26"/>
          <p:cNvSpPr txBox="1">
            <a:spLocks noChangeArrowheads="1"/>
          </p:cNvSpPr>
          <p:nvPr/>
        </p:nvSpPr>
        <p:spPr bwMode="auto">
          <a:xfrm>
            <a:off x="152400" y="1762125"/>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Preparing to Plan</a:t>
            </a:r>
          </a:p>
        </p:txBody>
      </p:sp>
      <p:sp>
        <p:nvSpPr>
          <p:cNvPr id="32809" name="TextBox 29"/>
          <p:cNvSpPr txBox="1">
            <a:spLocks noChangeArrowheads="1"/>
          </p:cNvSpPr>
          <p:nvPr/>
        </p:nvSpPr>
        <p:spPr bwMode="auto">
          <a:xfrm>
            <a:off x="7467600" y="2057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Action Planning</a:t>
            </a:r>
            <a:endParaRPr lang="en-US" altLang="en-US" sz="1600" b="1" dirty="0"/>
          </a:p>
        </p:txBody>
      </p:sp>
      <p:cxnSp>
        <p:nvCxnSpPr>
          <p:cNvPr id="32810" name="Straight Arrow Connector 43"/>
          <p:cNvCxnSpPr>
            <a:cxnSpLocks noChangeShapeType="1"/>
          </p:cNvCxnSpPr>
          <p:nvPr/>
        </p:nvCxnSpPr>
        <p:spPr bwMode="auto">
          <a:xfrm>
            <a:off x="4800600" y="32766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11" name="Straight Arrow Connector 43"/>
          <p:cNvCxnSpPr>
            <a:cxnSpLocks noChangeShapeType="1"/>
          </p:cNvCxnSpPr>
          <p:nvPr/>
        </p:nvCxnSpPr>
        <p:spPr bwMode="auto">
          <a:xfrm>
            <a:off x="2743200" y="3276600"/>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6" name="Rounded Rectangle 5"/>
          <p:cNvSpPr/>
          <p:nvPr/>
        </p:nvSpPr>
        <p:spPr>
          <a:xfrm>
            <a:off x="76200" y="1600201"/>
            <a:ext cx="2971800" cy="97903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3913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1260" cy="858273"/>
          </a:xfrm>
        </p:spPr>
        <p:txBody>
          <a:bodyPr/>
          <a:lstStyle/>
          <a:p>
            <a:r>
              <a:rPr lang="en-US" dirty="0" smtClean="0"/>
              <a:t>Gathering and Organizing Data for Planning</a:t>
            </a:r>
            <a:endParaRPr lang="en-US" dirty="0"/>
          </a:p>
        </p:txBody>
      </p:sp>
      <p:sp>
        <p:nvSpPr>
          <p:cNvPr id="3" name="Content Placeholder 2"/>
          <p:cNvSpPr>
            <a:spLocks noGrp="1"/>
          </p:cNvSpPr>
          <p:nvPr>
            <p:ph idx="1"/>
          </p:nvPr>
        </p:nvSpPr>
        <p:spPr/>
        <p:txBody>
          <a:bodyPr/>
          <a:lstStyle/>
          <a:p>
            <a:r>
              <a:rPr lang="en-US" dirty="0" smtClean="0"/>
              <a:t>Colorado’s Unified Improvement Planning processes are designed to facilitate and support inquiry into school and district performance and continuous improvement.</a:t>
            </a:r>
          </a:p>
          <a:p>
            <a:r>
              <a:rPr lang="en-US" dirty="0" smtClean="0"/>
              <a:t>Analogous to research process.</a:t>
            </a:r>
          </a:p>
          <a:p>
            <a:r>
              <a:rPr lang="en-US" dirty="0" smtClean="0"/>
              <a:t>Preparing data for analysis takes more time than analysis.</a:t>
            </a:r>
          </a:p>
          <a:p>
            <a:r>
              <a:rPr lang="en-US" dirty="0" smtClean="0"/>
              <a:t>Buzz with a partner:  How do you currently prepare for data analysis as part of UIP?</a:t>
            </a:r>
          </a:p>
          <a:p>
            <a:pPr lvl="1"/>
            <a:r>
              <a:rPr lang="en-US" dirty="0" smtClean="0"/>
              <a:t>TCAP and Colorado Growth Model data.</a:t>
            </a:r>
          </a:p>
          <a:p>
            <a:pPr lvl="1"/>
            <a:r>
              <a:rPr lang="en-US" dirty="0" smtClean="0"/>
              <a:t>Other data sources.</a:t>
            </a:r>
          </a:p>
          <a:p>
            <a:r>
              <a:rPr lang="en-US" dirty="0" smtClean="0"/>
              <a:t>Share </a:t>
            </a:r>
            <a:r>
              <a:rPr lang="en-US" dirty="0" smtClean="0"/>
              <a:t>out.</a:t>
            </a:r>
            <a:endParaRPr lang="en-US" dirty="0"/>
          </a:p>
        </p:txBody>
      </p:sp>
    </p:spTree>
    <p:extLst>
      <p:ext uri="{BB962C8B-B14F-4D97-AF65-F5344CB8AC3E}">
        <p14:creationId xmlns:p14="http://schemas.microsoft.com/office/powerpoint/2010/main" val="4120860275"/>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Data</a:t>
            </a:r>
            <a:endParaRPr lang="en-US" dirty="0"/>
          </a:p>
        </p:txBody>
      </p:sp>
      <p:sp>
        <p:nvSpPr>
          <p:cNvPr id="3" name="Content Placeholder 2"/>
          <p:cNvSpPr>
            <a:spLocks noGrp="1"/>
          </p:cNvSpPr>
          <p:nvPr>
            <p:ph idx="1"/>
          </p:nvPr>
        </p:nvSpPr>
        <p:spPr>
          <a:xfrm>
            <a:off x="355107" y="1143000"/>
            <a:ext cx="8407893" cy="5486400"/>
          </a:xfrm>
        </p:spPr>
        <p:txBody>
          <a:bodyPr/>
          <a:lstStyle/>
          <a:p>
            <a:pPr>
              <a:spcBef>
                <a:spcPts val="1200"/>
              </a:spcBef>
            </a:pPr>
            <a:r>
              <a:rPr lang="en-US" dirty="0" smtClean="0"/>
              <a:t>Critical but frequently neglected step.</a:t>
            </a:r>
          </a:p>
          <a:p>
            <a:pPr>
              <a:spcBef>
                <a:spcPts val="1200"/>
              </a:spcBef>
            </a:pPr>
            <a:r>
              <a:rPr lang="en-US" dirty="0"/>
              <a:t>Gathering includes:</a:t>
            </a:r>
          </a:p>
          <a:p>
            <a:pPr lvl="1">
              <a:spcBef>
                <a:spcPts val="600"/>
              </a:spcBef>
            </a:pPr>
            <a:r>
              <a:rPr lang="en-US" dirty="0"/>
              <a:t>Knowing how to </a:t>
            </a:r>
            <a:r>
              <a:rPr lang="en-US" dirty="0" smtClean="0"/>
              <a:t>access the </a:t>
            </a:r>
            <a:r>
              <a:rPr lang="en-US" dirty="0" smtClean="0"/>
              <a:t>data</a:t>
            </a:r>
            <a:endParaRPr lang="en-US" dirty="0"/>
          </a:p>
          <a:p>
            <a:pPr lvl="1">
              <a:spcBef>
                <a:spcPts val="600"/>
              </a:spcBef>
            </a:pPr>
            <a:r>
              <a:rPr lang="en-US" dirty="0" smtClean="0"/>
              <a:t>Recognizing </a:t>
            </a:r>
            <a:r>
              <a:rPr lang="en-US" dirty="0"/>
              <a:t>what reports/views </a:t>
            </a:r>
            <a:r>
              <a:rPr lang="en-US" dirty="0" smtClean="0"/>
              <a:t>are </a:t>
            </a:r>
            <a:r>
              <a:rPr lang="en-US" dirty="0" smtClean="0"/>
              <a:t>needed</a:t>
            </a:r>
            <a:endParaRPr lang="en-US" dirty="0"/>
          </a:p>
          <a:p>
            <a:pPr>
              <a:spcBef>
                <a:spcPts val="1200"/>
              </a:spcBef>
            </a:pPr>
            <a:r>
              <a:rPr lang="en-US" dirty="0" smtClean="0"/>
              <a:t>Consider Required Data (state data sources) and Suggested Data (local data sources) UIP Handbook excerpt (Tools, p. 15).</a:t>
            </a:r>
          </a:p>
          <a:p>
            <a:pPr>
              <a:spcBef>
                <a:spcPts val="1200"/>
              </a:spcBef>
            </a:pPr>
            <a:r>
              <a:rPr lang="en-US" dirty="0" smtClean="0"/>
              <a:t>Discuss: To what degree are the school and district leaders in your district able to access and select appropriate views/reports of required data sources (state)?</a:t>
            </a:r>
          </a:p>
          <a:p>
            <a:pPr lvl="1">
              <a:spcBef>
                <a:spcPts val="600"/>
              </a:spcBef>
            </a:pPr>
            <a:r>
              <a:rPr lang="en-US" dirty="0" smtClean="0"/>
              <a:t>Can they access metrics over-time for at least the last 3 years when available?</a:t>
            </a:r>
          </a:p>
          <a:p>
            <a:pPr lvl="1">
              <a:spcBef>
                <a:spcPts val="600"/>
              </a:spcBef>
            </a:pPr>
            <a:r>
              <a:rPr lang="en-US" dirty="0" smtClean="0"/>
              <a:t>Do they access directly from the state or through a district tool?</a:t>
            </a:r>
          </a:p>
        </p:txBody>
      </p:sp>
    </p:spTree>
    <p:extLst>
      <p:ext uri="{BB962C8B-B14F-4D97-AF65-F5344CB8AC3E}">
        <p14:creationId xmlns:p14="http://schemas.microsoft.com/office/powerpoint/2010/main" val="1817583003"/>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lstStyle/>
          <a:p>
            <a:pPr marL="502920" indent="-457200">
              <a:buFont typeface="+mj-lt"/>
              <a:buAutoNum type="arabicPeriod"/>
            </a:pPr>
            <a:r>
              <a:rPr lang="en-US" sz="2800" dirty="0" smtClean="0"/>
              <a:t>Clarify purpose(s) for which data was collected and alignment to your use(s).</a:t>
            </a:r>
          </a:p>
          <a:p>
            <a:pPr marL="502920" indent="-457200">
              <a:buFont typeface="+mj-lt"/>
              <a:buAutoNum type="arabicPeriod"/>
            </a:pPr>
            <a:r>
              <a:rPr lang="en-US" sz="2800" dirty="0" smtClean="0"/>
              <a:t>Gather data.</a:t>
            </a:r>
          </a:p>
          <a:p>
            <a:pPr marL="502920" indent="-457200">
              <a:buFont typeface="+mj-lt"/>
              <a:buAutoNum type="arabicPeriod"/>
            </a:pPr>
            <a:r>
              <a:rPr lang="en-US" sz="2800" dirty="0" smtClean="0"/>
              <a:t>Consider </a:t>
            </a:r>
            <a:r>
              <a:rPr lang="en-US" sz="2800" dirty="0"/>
              <a:t>the quality of the data source.</a:t>
            </a:r>
          </a:p>
          <a:p>
            <a:pPr marL="502920" indent="-457200">
              <a:buFont typeface="+mj-lt"/>
              <a:buAutoNum type="arabicPeriod"/>
            </a:pPr>
            <a:r>
              <a:rPr lang="en-US" sz="2800" dirty="0" smtClean="0"/>
              <a:t>Specify what data is available.</a:t>
            </a:r>
          </a:p>
          <a:p>
            <a:pPr marL="502920" indent="-457200">
              <a:buFont typeface="+mj-lt"/>
              <a:buAutoNum type="arabicPeriod"/>
            </a:pPr>
            <a:r>
              <a:rPr lang="en-US" sz="2800" dirty="0" smtClean="0"/>
              <a:t>Develop an analysis plan (path through the data).</a:t>
            </a:r>
            <a:endParaRPr lang="en-US" dirty="0" smtClean="0"/>
          </a:p>
          <a:p>
            <a:pPr lvl="1"/>
            <a:endParaRPr lang="en-US" dirty="0"/>
          </a:p>
        </p:txBody>
      </p:sp>
      <p:sp>
        <p:nvSpPr>
          <p:cNvPr id="2" name="Title 1"/>
          <p:cNvSpPr>
            <a:spLocks noGrp="1"/>
          </p:cNvSpPr>
          <p:nvPr>
            <p:ph type="title"/>
          </p:nvPr>
        </p:nvSpPr>
        <p:spPr/>
        <p:txBody>
          <a:bodyPr/>
          <a:lstStyle/>
          <a:p>
            <a:r>
              <a:rPr lang="en-US" dirty="0" smtClean="0"/>
              <a:t>Gathering and Organizing Data for Planning</a:t>
            </a:r>
            <a:endParaRPr lang="en-US" dirty="0"/>
          </a:p>
        </p:txBody>
      </p:sp>
    </p:spTree>
    <p:extLst>
      <p:ext uri="{BB962C8B-B14F-4D97-AF65-F5344CB8AC3E}">
        <p14:creationId xmlns:p14="http://schemas.microsoft.com/office/powerpoint/2010/main" val="1374623921"/>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8407893" cy="4605529"/>
          </a:xfrm>
        </p:spPr>
        <p:txBody>
          <a:bodyPr/>
          <a:lstStyle/>
          <a:p>
            <a:r>
              <a:rPr lang="en-US" dirty="0" smtClean="0"/>
              <a:t>Turn to “Organizing Data for </a:t>
            </a:r>
            <a:r>
              <a:rPr lang="en-US" dirty="0" smtClean="0"/>
              <a:t>Planning” </a:t>
            </a:r>
            <a:r>
              <a:rPr lang="en-US" dirty="0" smtClean="0"/>
              <a:t>(</a:t>
            </a:r>
            <a:r>
              <a:rPr lang="en-US" dirty="0" smtClean="0"/>
              <a:t>Tools, </a:t>
            </a:r>
            <a:r>
              <a:rPr lang="en-US" dirty="0" smtClean="0"/>
              <a:t>p. 13).</a:t>
            </a:r>
          </a:p>
          <a:p>
            <a:r>
              <a:rPr lang="en-US" dirty="0" smtClean="0"/>
              <a:t>Work with a partner to review each step.</a:t>
            </a:r>
          </a:p>
          <a:p>
            <a:r>
              <a:rPr lang="en-US" dirty="0" smtClean="0"/>
              <a:t>Answer these questions:</a:t>
            </a:r>
          </a:p>
          <a:p>
            <a:pPr lvl="1"/>
            <a:r>
              <a:rPr lang="en-US" dirty="0" smtClean="0"/>
              <a:t>Do each of these steps make sense?  Are any unclear? What questions do you have about this process?</a:t>
            </a:r>
          </a:p>
          <a:p>
            <a:pPr lvl="1"/>
            <a:r>
              <a:rPr lang="en-US" dirty="0" smtClean="0"/>
              <a:t>In which steps do you already engage?</a:t>
            </a:r>
          </a:p>
          <a:p>
            <a:pPr lvl="1"/>
            <a:r>
              <a:rPr lang="en-US" dirty="0" smtClean="0"/>
              <a:t>How are the folks engaging in planning in your district/schools supported in preparing for data analysis?</a:t>
            </a:r>
          </a:p>
          <a:p>
            <a:pPr lvl="1"/>
            <a:r>
              <a:rPr lang="en-US" dirty="0" smtClean="0"/>
              <a:t>What supports/tools are provided beyond data reports/views?  </a:t>
            </a:r>
          </a:p>
          <a:p>
            <a:pPr lvl="1"/>
            <a:endParaRPr lang="en-US" dirty="0" smtClean="0"/>
          </a:p>
        </p:txBody>
      </p:sp>
      <p:sp>
        <p:nvSpPr>
          <p:cNvPr id="2" name="Title 1"/>
          <p:cNvSpPr>
            <a:spLocks noGrp="1"/>
          </p:cNvSpPr>
          <p:nvPr>
            <p:ph type="title"/>
          </p:nvPr>
        </p:nvSpPr>
        <p:spPr/>
        <p:txBody>
          <a:bodyPr/>
          <a:lstStyle/>
          <a:p>
            <a:r>
              <a:rPr lang="en-US" dirty="0" smtClean="0"/>
              <a:t>In which of these steps do you engage?</a:t>
            </a:r>
            <a:endParaRPr lang="en-US" dirty="0"/>
          </a:p>
        </p:txBody>
      </p:sp>
    </p:spTree>
    <p:extLst>
      <p:ext uri="{BB962C8B-B14F-4D97-AF65-F5344CB8AC3E}">
        <p14:creationId xmlns:p14="http://schemas.microsoft.com/office/powerpoint/2010/main" val="595680726"/>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for Organizing Data</a:t>
            </a:r>
            <a:endParaRPr lang="en-US" dirty="0"/>
          </a:p>
        </p:txBody>
      </p:sp>
      <p:sp>
        <p:nvSpPr>
          <p:cNvPr id="5" name="Content Placeholder 4"/>
          <p:cNvSpPr>
            <a:spLocks noGrp="1"/>
          </p:cNvSpPr>
          <p:nvPr>
            <p:ph idx="1"/>
          </p:nvPr>
        </p:nvSpPr>
        <p:spPr>
          <a:xfrm>
            <a:off x="228600" y="1371600"/>
            <a:ext cx="8610600" cy="5029200"/>
          </a:xfrm>
        </p:spPr>
        <p:txBody>
          <a:bodyPr/>
          <a:lstStyle/>
          <a:p>
            <a:r>
              <a:rPr lang="en-US" dirty="0" smtClean="0"/>
              <a:t>Consider the following resources to help get different data sources organized:</a:t>
            </a:r>
          </a:p>
          <a:p>
            <a:pPr lvl="1"/>
            <a:r>
              <a:rPr lang="en-US" dirty="0"/>
              <a:t>Assessment Instrument Description (Tools, p. </a:t>
            </a:r>
            <a:r>
              <a:rPr lang="en-US" dirty="0" smtClean="0"/>
              <a:t>19)</a:t>
            </a:r>
            <a:endParaRPr lang="en-US" dirty="0"/>
          </a:p>
          <a:p>
            <a:pPr lvl="1"/>
            <a:r>
              <a:rPr lang="en-US" dirty="0" smtClean="0"/>
              <a:t>Inventory of Performance Data Sources</a:t>
            </a:r>
            <a:r>
              <a:rPr lang="en-US" dirty="0"/>
              <a:t> (Tools, p. </a:t>
            </a:r>
            <a:r>
              <a:rPr lang="en-US" dirty="0" smtClean="0"/>
              <a:t>21)</a:t>
            </a:r>
          </a:p>
          <a:p>
            <a:r>
              <a:rPr lang="en-US" dirty="0" smtClean="0"/>
              <a:t>Buzz with a partner:</a:t>
            </a:r>
          </a:p>
          <a:p>
            <a:pPr lvl="1"/>
            <a:r>
              <a:rPr lang="en-US" dirty="0" smtClean="0"/>
              <a:t>Why might these types of tools be useful?</a:t>
            </a:r>
          </a:p>
          <a:p>
            <a:pPr lvl="1"/>
            <a:r>
              <a:rPr lang="en-US" dirty="0" smtClean="0"/>
              <a:t>Have you used similar organizing tools?</a:t>
            </a:r>
          </a:p>
          <a:p>
            <a:pPr lvl="1"/>
            <a:r>
              <a:rPr lang="en-US" dirty="0" smtClean="0"/>
              <a:t>Are there any components of these tools about which you have questions?</a:t>
            </a:r>
          </a:p>
          <a:p>
            <a:pPr lvl="1"/>
            <a:endParaRPr lang="en-US" dirty="0" smtClean="0"/>
          </a:p>
          <a:p>
            <a:pPr marL="45720" indent="0">
              <a:buNone/>
            </a:pPr>
            <a:endParaRPr lang="en-US" dirty="0"/>
          </a:p>
        </p:txBody>
      </p:sp>
    </p:spTree>
    <p:extLst>
      <p:ext uri="{BB962C8B-B14F-4D97-AF65-F5344CB8AC3E}">
        <p14:creationId xmlns:p14="http://schemas.microsoft.com/office/powerpoint/2010/main" val="2885162002"/>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Assessment Instrument Descriptions</a:t>
            </a:r>
            <a:endParaRPr lang="en-US" sz="3200" dirty="0"/>
          </a:p>
        </p:txBody>
      </p:sp>
      <p:sp>
        <p:nvSpPr>
          <p:cNvPr id="4" name="Content Placeholder 3"/>
          <p:cNvSpPr>
            <a:spLocks noGrp="1"/>
          </p:cNvSpPr>
          <p:nvPr>
            <p:ph idx="1"/>
          </p:nvPr>
        </p:nvSpPr>
        <p:spPr>
          <a:xfrm>
            <a:off x="380999" y="1371600"/>
            <a:ext cx="8407893" cy="5029200"/>
          </a:xfrm>
        </p:spPr>
        <p:txBody>
          <a:bodyPr/>
          <a:lstStyle/>
          <a:p>
            <a:pPr>
              <a:spcBef>
                <a:spcPts val="1200"/>
              </a:spcBef>
            </a:pPr>
            <a:r>
              <a:rPr lang="en-US" dirty="0"/>
              <a:t>ACCESS for </a:t>
            </a:r>
            <a:r>
              <a:rPr lang="en-US" i="1" dirty="0"/>
              <a:t>ELLs</a:t>
            </a:r>
          </a:p>
          <a:p>
            <a:pPr>
              <a:spcBef>
                <a:spcPts val="1200"/>
              </a:spcBef>
            </a:pPr>
            <a:r>
              <a:rPr lang="en-US" dirty="0" smtClean="0"/>
              <a:t>Interim Assessments (5 most common in Colorado):</a:t>
            </a:r>
          </a:p>
          <a:p>
            <a:pPr lvl="1">
              <a:spcBef>
                <a:spcPts val="600"/>
              </a:spcBef>
            </a:pPr>
            <a:r>
              <a:rPr lang="en-US" sz="2000" dirty="0" smtClean="0"/>
              <a:t>Acuity</a:t>
            </a:r>
            <a:endParaRPr lang="en-US" sz="2000" dirty="0"/>
          </a:p>
          <a:p>
            <a:pPr lvl="1">
              <a:spcBef>
                <a:spcPts val="600"/>
              </a:spcBef>
            </a:pPr>
            <a:r>
              <a:rPr lang="en-US" sz="2000" dirty="0" smtClean="0"/>
              <a:t>Galileo</a:t>
            </a:r>
            <a:endParaRPr lang="en-US" sz="2000" dirty="0"/>
          </a:p>
          <a:p>
            <a:pPr lvl="1">
              <a:spcBef>
                <a:spcPts val="600"/>
              </a:spcBef>
            </a:pPr>
            <a:r>
              <a:rPr lang="en-US" sz="2000" dirty="0" smtClean="0"/>
              <a:t>NWEA MAPS</a:t>
            </a:r>
          </a:p>
          <a:p>
            <a:pPr lvl="1">
              <a:spcBef>
                <a:spcPts val="600"/>
              </a:spcBef>
            </a:pPr>
            <a:r>
              <a:rPr lang="en-US" sz="2000" dirty="0" err="1" smtClean="0"/>
              <a:t>Scantron</a:t>
            </a:r>
            <a:r>
              <a:rPr lang="en-US" sz="2000" dirty="0" smtClean="0"/>
              <a:t> Performance Series</a:t>
            </a:r>
          </a:p>
          <a:p>
            <a:pPr lvl="1">
              <a:spcBef>
                <a:spcPts val="600"/>
              </a:spcBef>
            </a:pPr>
            <a:r>
              <a:rPr lang="en-US" sz="2000" dirty="0" smtClean="0"/>
              <a:t>Star Math Enterprise and Reading Enterprise</a:t>
            </a:r>
            <a:endParaRPr lang="en-US" dirty="0" smtClean="0"/>
          </a:p>
          <a:p>
            <a:pPr>
              <a:spcBef>
                <a:spcPts val="1200"/>
              </a:spcBef>
            </a:pPr>
            <a:r>
              <a:rPr lang="en-US" dirty="0" smtClean="0"/>
              <a:t>Early Literacy Assessments:</a:t>
            </a:r>
          </a:p>
          <a:p>
            <a:pPr lvl="1">
              <a:spcBef>
                <a:spcPts val="600"/>
              </a:spcBef>
            </a:pPr>
            <a:r>
              <a:rPr lang="en-US" sz="2000" dirty="0" smtClean="0"/>
              <a:t>DIBELS Next</a:t>
            </a:r>
          </a:p>
          <a:p>
            <a:pPr lvl="1">
              <a:spcBef>
                <a:spcPts val="600"/>
              </a:spcBef>
            </a:pPr>
            <a:r>
              <a:rPr lang="en-US" sz="2000" dirty="0" smtClean="0"/>
              <a:t>DRA2</a:t>
            </a:r>
          </a:p>
          <a:p>
            <a:pPr lvl="1">
              <a:spcBef>
                <a:spcPts val="600"/>
              </a:spcBef>
            </a:pPr>
            <a:r>
              <a:rPr lang="en-US" sz="2000" dirty="0" smtClean="0"/>
              <a:t>PALS</a:t>
            </a:r>
          </a:p>
          <a:p>
            <a:pPr>
              <a:spcBef>
                <a:spcPts val="1200"/>
              </a:spcBef>
            </a:pPr>
            <a:r>
              <a:rPr lang="en-US" dirty="0" smtClean="0"/>
              <a:t>Readiness Assessment: TS Gold</a:t>
            </a:r>
          </a:p>
        </p:txBody>
      </p:sp>
    </p:spTree>
    <p:extLst>
      <p:ext uri="{BB962C8B-B14F-4D97-AF65-F5344CB8AC3E}">
        <p14:creationId xmlns:p14="http://schemas.microsoft.com/office/powerpoint/2010/main" val="2431383161"/>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90471"/>
            <a:ext cx="8407893" cy="5062729"/>
          </a:xfrm>
        </p:spPr>
        <p:txBody>
          <a:bodyPr/>
          <a:lstStyle/>
          <a:p>
            <a:r>
              <a:rPr lang="en-US" dirty="0"/>
              <a:t>Organizing </a:t>
            </a:r>
            <a:r>
              <a:rPr lang="en-US" dirty="0" smtClean="0"/>
              <a:t>Data for Planning = Organizing Framework for this session.</a:t>
            </a:r>
            <a:endParaRPr lang="en-US" dirty="0"/>
          </a:p>
          <a:p>
            <a:r>
              <a:rPr lang="en-US" dirty="0" smtClean="0"/>
              <a:t>Performance Data (other than TCAP):</a:t>
            </a:r>
          </a:p>
          <a:p>
            <a:pPr lvl="1"/>
            <a:r>
              <a:rPr lang="en-US" dirty="0" smtClean="0"/>
              <a:t>English Language Learning Assessment (state)</a:t>
            </a:r>
          </a:p>
          <a:p>
            <a:pPr lvl="1"/>
            <a:r>
              <a:rPr lang="en-US" dirty="0" smtClean="0"/>
              <a:t>Local Interim Assessment (local)</a:t>
            </a:r>
          </a:p>
          <a:p>
            <a:pPr lvl="1"/>
            <a:r>
              <a:rPr lang="en-US" dirty="0"/>
              <a:t>PWR Data: Drop-out data (state</a:t>
            </a:r>
            <a:r>
              <a:rPr lang="en-US" dirty="0" smtClean="0"/>
              <a:t>)</a:t>
            </a:r>
          </a:p>
          <a:p>
            <a:pPr lvl="1"/>
            <a:r>
              <a:rPr lang="en-US" dirty="0"/>
              <a:t>Early Literacy Assessment (local, some reported to state)</a:t>
            </a:r>
          </a:p>
          <a:p>
            <a:r>
              <a:rPr lang="en-US" dirty="0" smtClean="0"/>
              <a:t>Process and Perception Data:</a:t>
            </a:r>
          </a:p>
          <a:p>
            <a:pPr lvl="1"/>
            <a:r>
              <a:rPr lang="en-US" dirty="0" smtClean="0"/>
              <a:t>PWR Data: Drop-Out Prevention/ Graduation Support (local)</a:t>
            </a:r>
          </a:p>
          <a:p>
            <a:pPr lvl="1"/>
            <a:r>
              <a:rPr lang="en-US" dirty="0" smtClean="0"/>
              <a:t>Equitable Distribution of Teachers (state)</a:t>
            </a:r>
          </a:p>
          <a:p>
            <a:pPr lvl="1"/>
            <a:r>
              <a:rPr lang="en-US" dirty="0" smtClean="0"/>
              <a:t>TELL Survey Results(state)</a:t>
            </a:r>
          </a:p>
        </p:txBody>
      </p:sp>
      <p:sp>
        <p:nvSpPr>
          <p:cNvPr id="2" name="Title 1"/>
          <p:cNvSpPr>
            <a:spLocks noGrp="1"/>
          </p:cNvSpPr>
          <p:nvPr>
            <p:ph type="title"/>
          </p:nvPr>
        </p:nvSpPr>
        <p:spPr/>
        <p:txBody>
          <a:bodyPr/>
          <a:lstStyle/>
          <a:p>
            <a:r>
              <a:rPr lang="en-US" dirty="0" smtClean="0"/>
              <a:t>Gathering and Organizing  Data Beyond TCAP </a:t>
            </a:r>
            <a:endParaRPr lang="en-US" dirty="0"/>
          </a:p>
        </p:txBody>
      </p:sp>
    </p:spTree>
    <p:extLst>
      <p:ext uri="{BB962C8B-B14F-4D97-AF65-F5344CB8AC3E}">
        <p14:creationId xmlns:p14="http://schemas.microsoft.com/office/powerpoint/2010/main" val="3451656262"/>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2075765"/>
            <a:ext cx="5181600" cy="667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Session Plan</a:t>
            </a:r>
            <a:endParaRPr lang="en-US" dirty="0"/>
          </a:p>
        </p:txBody>
      </p:sp>
      <p:sp>
        <p:nvSpPr>
          <p:cNvPr id="3" name="TextBox 2"/>
          <p:cNvSpPr txBox="1"/>
          <p:nvPr/>
        </p:nvSpPr>
        <p:spPr>
          <a:xfrm>
            <a:off x="1905000" y="121920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Assessment/Data and Education Reform</a:t>
            </a:r>
            <a:endParaRPr lang="en-US" sz="2000" dirty="0">
              <a:solidFill>
                <a:schemeClr val="bg1"/>
              </a:solidFill>
              <a:latin typeface="Verdana" charset="0"/>
            </a:endParaRPr>
          </a:p>
        </p:txBody>
      </p:sp>
      <p:sp>
        <p:nvSpPr>
          <p:cNvPr id="11" name="TextBox 10"/>
          <p:cNvSpPr txBox="1"/>
          <p:nvPr/>
        </p:nvSpPr>
        <p:spPr>
          <a:xfrm>
            <a:off x="1905000" y="220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English Language Learning</a:t>
            </a:r>
            <a:endParaRPr lang="en-US" sz="2000" dirty="0">
              <a:solidFill>
                <a:schemeClr val="bg1"/>
              </a:solidFill>
              <a:latin typeface="Verdana" charset="0"/>
            </a:endParaRPr>
          </a:p>
        </p:txBody>
      </p:sp>
      <p:sp>
        <p:nvSpPr>
          <p:cNvPr id="12" name="TextBox 11"/>
          <p:cNvSpPr txBox="1"/>
          <p:nvPr/>
        </p:nvSpPr>
        <p:spPr>
          <a:xfrm>
            <a:off x="1914099" y="47244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Early Literacy and School Readiness</a:t>
            </a:r>
            <a:endParaRPr lang="en-US" sz="2000" dirty="0">
              <a:solidFill>
                <a:schemeClr val="bg1"/>
              </a:solidFill>
              <a:latin typeface="Verdana" charset="0"/>
            </a:endParaRPr>
          </a:p>
        </p:txBody>
      </p:sp>
      <p:sp>
        <p:nvSpPr>
          <p:cNvPr id="14" name="TextBox 13"/>
          <p:cNvSpPr txBox="1"/>
          <p:nvPr/>
        </p:nvSpPr>
        <p:spPr>
          <a:xfrm>
            <a:off x="1905000" y="28414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Commonly Used Interim Assessments</a:t>
            </a:r>
            <a:endParaRPr lang="en-US" sz="2000" dirty="0">
              <a:solidFill>
                <a:schemeClr val="bg1"/>
              </a:solidFill>
              <a:latin typeface="Verdana" charset="0"/>
            </a:endParaRPr>
          </a:p>
        </p:txBody>
      </p:sp>
      <p:sp>
        <p:nvSpPr>
          <p:cNvPr id="15" name="TextBox 14"/>
          <p:cNvSpPr txBox="1"/>
          <p:nvPr/>
        </p:nvSpPr>
        <p:spPr>
          <a:xfrm>
            <a:off x="1905000" y="601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Survey Results</a:t>
            </a:r>
            <a:endParaRPr lang="en-US" sz="2000" dirty="0">
              <a:solidFill>
                <a:schemeClr val="bg1"/>
              </a:solidFill>
              <a:latin typeface="Verdana" charset="0"/>
            </a:endParaRPr>
          </a:p>
        </p:txBody>
      </p:sp>
      <p:cxnSp>
        <p:nvCxnSpPr>
          <p:cNvPr id="18" name="Straight Arrow Connector 17"/>
          <p:cNvCxnSpPr/>
          <p:nvPr/>
        </p:nvCxnSpPr>
        <p:spPr>
          <a:xfrm>
            <a:off x="4343400" y="19417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2499" y="352728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58279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539109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Equitable Distribution of Teachers</a:t>
            </a:r>
            <a:endParaRPr lang="en-US" sz="2000" dirty="0">
              <a:solidFill>
                <a:schemeClr val="bg1"/>
              </a:solidFill>
              <a:latin typeface="Verdana" charset="0"/>
            </a:endParaRPr>
          </a:p>
        </p:txBody>
      </p:sp>
      <p:cxnSp>
        <p:nvCxnSpPr>
          <p:cNvPr id="23" name="Straight Arrow Connector 22"/>
          <p:cNvCxnSpPr/>
          <p:nvPr/>
        </p:nvCxnSpPr>
        <p:spPr>
          <a:xfrm>
            <a:off x="4329752" y="4463772"/>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43400" y="25908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51421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7558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Postsecondary and Workforce Readiness</a:t>
            </a:r>
            <a:endParaRPr lang="en-US" sz="2000" dirty="0">
              <a:solidFill>
                <a:schemeClr val="bg1"/>
              </a:solidFill>
              <a:latin typeface="Verdana" charset="0"/>
            </a:endParaRPr>
          </a:p>
        </p:txBody>
      </p:sp>
    </p:spTree>
    <p:extLst>
      <p:ext uri="{BB962C8B-B14F-4D97-AF65-F5344CB8AC3E}">
        <p14:creationId xmlns:p14="http://schemas.microsoft.com/office/powerpoint/2010/main" val="148887324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533400" y="4572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Introductions</a:t>
            </a:r>
          </a:p>
        </p:txBody>
      </p:sp>
      <p:sp>
        <p:nvSpPr>
          <p:cNvPr id="21507" name="Content Placeholder 2"/>
          <p:cNvSpPr>
            <a:spLocks noGrp="1"/>
          </p:cNvSpPr>
          <p:nvPr>
            <p:ph idx="1"/>
          </p:nvPr>
        </p:nvSpPr>
        <p:spPr bwMode="auto">
          <a:xfrm>
            <a:off x="381000" y="1828800"/>
            <a:ext cx="82296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buFontTx/>
              <a:buNone/>
            </a:pPr>
            <a:r>
              <a:rPr lang="en-US" altLang="en-US" dirty="0" smtClean="0"/>
              <a:t>Share:</a:t>
            </a:r>
          </a:p>
          <a:p>
            <a:pPr lvl="1">
              <a:spcBef>
                <a:spcPts val="1800"/>
              </a:spcBef>
            </a:pPr>
            <a:r>
              <a:rPr lang="en-US" altLang="en-US" dirty="0" smtClean="0"/>
              <a:t>Name, Job Title, School/District/Organization</a:t>
            </a:r>
          </a:p>
          <a:p>
            <a:pPr lvl="1">
              <a:spcBef>
                <a:spcPts val="1800"/>
              </a:spcBef>
            </a:pPr>
            <a:r>
              <a:rPr lang="en-US" altLang="en-US" dirty="0" smtClean="0"/>
              <a:t>You role in: </a:t>
            </a:r>
          </a:p>
          <a:p>
            <a:pPr lvl="2">
              <a:spcBef>
                <a:spcPts val="1800"/>
              </a:spcBef>
            </a:pPr>
            <a:r>
              <a:rPr lang="en-US" altLang="en-US" dirty="0" smtClean="0"/>
              <a:t>Unified improvement planning</a:t>
            </a:r>
          </a:p>
          <a:p>
            <a:pPr lvl="2">
              <a:spcBef>
                <a:spcPts val="1800"/>
              </a:spcBef>
            </a:pPr>
            <a:r>
              <a:rPr lang="en-US" altLang="en-US" dirty="0" smtClean="0"/>
              <a:t>Your most important outcome for this session</a:t>
            </a:r>
          </a:p>
        </p:txBody>
      </p:sp>
    </p:spTree>
    <p:extLst>
      <p:ext uri="{BB962C8B-B14F-4D97-AF65-F5344CB8AC3E}">
        <p14:creationId xmlns:p14="http://schemas.microsoft.com/office/powerpoint/2010/main" val="1046602455"/>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Turn to “Organizing ACCESS Results for Planning”, your note catcher for this session.</a:t>
            </a:r>
          </a:p>
          <a:p>
            <a:r>
              <a:rPr lang="en-US" dirty="0" smtClean="0"/>
              <a:t>Steps include:</a:t>
            </a:r>
          </a:p>
          <a:p>
            <a:pPr marL="777240" lvl="1" indent="-457200">
              <a:buFont typeface="+mj-lt"/>
              <a:buAutoNum type="arabicPeriod"/>
            </a:pPr>
            <a:r>
              <a:rPr lang="en-US" dirty="0" smtClean="0"/>
              <a:t>Clarify the purpose for which data was collected and the degree to which the purpose aligns with the intended use.</a:t>
            </a:r>
          </a:p>
          <a:p>
            <a:pPr marL="777240" lvl="1" indent="-457200">
              <a:buFont typeface="+mj-lt"/>
              <a:buAutoNum type="arabicPeriod"/>
            </a:pPr>
            <a:r>
              <a:rPr lang="en-US" dirty="0" smtClean="0"/>
              <a:t>Gather data.</a:t>
            </a:r>
          </a:p>
          <a:p>
            <a:pPr marL="777240" lvl="1" indent="-457200">
              <a:buFont typeface="+mj-lt"/>
              <a:buAutoNum type="arabicPeriod"/>
            </a:pPr>
            <a:r>
              <a:rPr lang="en-US" dirty="0" smtClean="0"/>
              <a:t>Consider the quality of the data source.</a:t>
            </a:r>
          </a:p>
          <a:p>
            <a:pPr marL="777240" lvl="1" indent="-457200">
              <a:buFont typeface="+mj-lt"/>
              <a:buAutoNum type="arabicPeriod"/>
            </a:pPr>
            <a:r>
              <a:rPr lang="en-US" dirty="0" smtClean="0"/>
              <a:t>Specify what data is available.</a:t>
            </a:r>
          </a:p>
          <a:p>
            <a:pPr marL="777240" lvl="1" indent="-457200">
              <a:buFont typeface="+mj-lt"/>
              <a:buAutoNum type="arabicPeriod"/>
            </a:pPr>
            <a:r>
              <a:rPr lang="en-US" dirty="0" smtClean="0"/>
              <a:t>Develop an analysis plan (path through the data).</a:t>
            </a:r>
            <a:endParaRPr lang="en-US" dirty="0"/>
          </a:p>
        </p:txBody>
      </p:sp>
      <p:sp>
        <p:nvSpPr>
          <p:cNvPr id="2" name="Title 1"/>
          <p:cNvSpPr>
            <a:spLocks noGrp="1"/>
          </p:cNvSpPr>
          <p:nvPr>
            <p:ph type="title"/>
          </p:nvPr>
        </p:nvSpPr>
        <p:spPr/>
        <p:txBody>
          <a:bodyPr/>
          <a:lstStyle/>
          <a:p>
            <a:r>
              <a:rPr lang="en-US" dirty="0" smtClean="0"/>
              <a:t>Gathering and Organizing ACCESS for ELLs for Planning</a:t>
            </a:r>
            <a:endParaRPr lang="en-US" dirty="0"/>
          </a:p>
        </p:txBody>
      </p:sp>
    </p:spTree>
    <p:extLst>
      <p:ext uri="{BB962C8B-B14F-4D97-AF65-F5344CB8AC3E}">
        <p14:creationId xmlns:p14="http://schemas.microsoft.com/office/powerpoint/2010/main" val="2387703959"/>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ELLs Overview</a:t>
            </a:r>
            <a:endParaRPr lang="en-US" dirty="0"/>
          </a:p>
        </p:txBody>
      </p:sp>
      <p:sp>
        <p:nvSpPr>
          <p:cNvPr id="3" name="Content Placeholder 2"/>
          <p:cNvSpPr>
            <a:spLocks noGrp="1"/>
          </p:cNvSpPr>
          <p:nvPr>
            <p:ph idx="1"/>
          </p:nvPr>
        </p:nvSpPr>
        <p:spPr/>
        <p:txBody>
          <a:bodyPr/>
          <a:lstStyle/>
          <a:p>
            <a:r>
              <a:rPr lang="en-US" dirty="0" smtClean="0"/>
              <a:t>Assessing </a:t>
            </a:r>
            <a:r>
              <a:rPr lang="en-US" dirty="0"/>
              <a:t>Comprehension and Communication in English State-to-State for English Language </a:t>
            </a:r>
            <a:r>
              <a:rPr lang="en-US" dirty="0" smtClean="0"/>
              <a:t>Learners.</a:t>
            </a:r>
            <a:endParaRPr lang="en-US" dirty="0"/>
          </a:p>
          <a:p>
            <a:r>
              <a:rPr lang="en-US" dirty="0"/>
              <a:t>Developed by the Center for Applied Linguistics </a:t>
            </a:r>
            <a:endParaRPr lang="en-US" dirty="0" smtClean="0"/>
          </a:p>
          <a:p>
            <a:r>
              <a:rPr lang="en-US" dirty="0"/>
              <a:t>Administered annually in WIDA consortium member states.</a:t>
            </a:r>
          </a:p>
          <a:p>
            <a:r>
              <a:rPr lang="en-US" dirty="0" smtClean="0"/>
              <a:t>Purpose: Measure </a:t>
            </a:r>
            <a:r>
              <a:rPr lang="en-US" dirty="0"/>
              <a:t>English Language proficiency based on the World-Class Instructional Design and Assessment (WIDA) </a:t>
            </a:r>
            <a:r>
              <a:rPr lang="en-US" dirty="0" smtClean="0"/>
              <a:t>standards.</a:t>
            </a:r>
            <a:endParaRPr lang="en-US" dirty="0"/>
          </a:p>
          <a:p>
            <a:r>
              <a:rPr lang="en-US" dirty="0" smtClean="0"/>
              <a:t>New English Language Proficiency assessment first administered statewide during the 2012-13 school year.</a:t>
            </a:r>
          </a:p>
          <a:p>
            <a:r>
              <a:rPr lang="en-US" dirty="0" smtClean="0"/>
              <a:t>Replacing </a:t>
            </a:r>
            <a:r>
              <a:rPr lang="en-US" dirty="0" err="1" smtClean="0"/>
              <a:t>CELApro</a:t>
            </a:r>
            <a:r>
              <a:rPr lang="en-US" dirty="0" smtClean="0"/>
              <a:t> as Colorado’s required English Language Proficiency assessment.</a:t>
            </a:r>
          </a:p>
        </p:txBody>
      </p:sp>
    </p:spTree>
    <p:extLst>
      <p:ext uri="{BB962C8B-B14F-4D97-AF65-F5344CB8AC3E}">
        <p14:creationId xmlns:p14="http://schemas.microsoft.com/office/powerpoint/2010/main" val="3441721329"/>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Uses ACCESS for ELLs Assessment 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4278047"/>
              </p:ext>
            </p:extLst>
          </p:nvPr>
        </p:nvGraphicFramePr>
        <p:xfrm>
          <a:off x="381000" y="1719263"/>
          <a:ext cx="8407400" cy="4485640"/>
        </p:xfrm>
        <a:graphic>
          <a:graphicData uri="http://schemas.openxmlformats.org/drawingml/2006/table">
            <a:tbl>
              <a:tblPr firstRow="1" bandRow="1">
                <a:tableStyleId>{5C22544A-7EE6-4342-B048-85BDC9FD1C3A}</a:tableStyleId>
              </a:tblPr>
              <a:tblGrid>
                <a:gridCol w="4203700"/>
                <a:gridCol w="4203700"/>
              </a:tblGrid>
              <a:tr h="370840">
                <a:tc>
                  <a:txBody>
                    <a:bodyPr/>
                    <a:lstStyle/>
                    <a:p>
                      <a:r>
                        <a:rPr lang="en-US" dirty="0" smtClean="0"/>
                        <a:t>Accountability and UIP Process</a:t>
                      </a:r>
                      <a:endParaRPr lang="en-US" dirty="0"/>
                    </a:p>
                  </a:txBody>
                  <a:tcPr/>
                </a:tc>
                <a:tc>
                  <a:txBody>
                    <a:bodyPr/>
                    <a:lstStyle/>
                    <a:p>
                      <a:r>
                        <a:rPr lang="en-US" dirty="0" smtClean="0"/>
                        <a:t>ACCESS/</a:t>
                      </a:r>
                      <a:r>
                        <a:rPr lang="en-US" dirty="0" err="1" smtClean="0"/>
                        <a:t>CELApro</a:t>
                      </a:r>
                      <a:endParaRPr lang="en-US" dirty="0"/>
                    </a:p>
                  </a:txBody>
                  <a:tcPr/>
                </a:tc>
              </a:tr>
              <a:tr h="370840">
                <a:tc>
                  <a:txBody>
                    <a:bodyPr/>
                    <a:lstStyle/>
                    <a:p>
                      <a:r>
                        <a:rPr lang="en-US" dirty="0" smtClean="0"/>
                        <a:t>SPF/DPF: Academic Growth Performance Indicator.</a:t>
                      </a:r>
                    </a:p>
                    <a:p>
                      <a:endParaRPr lang="en-US" dirty="0" smtClean="0"/>
                    </a:p>
                    <a:p>
                      <a:r>
                        <a:rPr lang="en-US" dirty="0" smtClean="0"/>
                        <a:t>District AMAO 1 (Title III).</a:t>
                      </a:r>
                      <a:endParaRPr lang="en-US" dirty="0"/>
                    </a:p>
                  </a:txBody>
                  <a:tcPr/>
                </a:tc>
                <a:tc>
                  <a:txBody>
                    <a:bodyPr/>
                    <a:lstStyle/>
                    <a:p>
                      <a:r>
                        <a:rPr lang="en-US" dirty="0" smtClean="0"/>
                        <a:t>2013:</a:t>
                      </a:r>
                      <a:r>
                        <a:rPr lang="en-US" baseline="0" dirty="0" smtClean="0"/>
                        <a:t> </a:t>
                      </a:r>
                      <a:r>
                        <a:rPr lang="en-US" dirty="0" smtClean="0"/>
                        <a:t>Measure</a:t>
                      </a:r>
                      <a:r>
                        <a:rPr lang="en-US" baseline="0" dirty="0" smtClean="0"/>
                        <a:t> of English Language Proficiency growth (</a:t>
                      </a:r>
                      <a:r>
                        <a:rPr lang="en-US" baseline="0" dirty="0" err="1" smtClean="0"/>
                        <a:t>CELApro</a:t>
                      </a:r>
                      <a:r>
                        <a:rPr lang="en-US" baseline="0" dirty="0" smtClean="0"/>
                        <a:t> to ACCESS)</a:t>
                      </a:r>
                    </a:p>
                    <a:p>
                      <a:r>
                        <a:rPr lang="en-US" baseline="0" dirty="0" smtClean="0"/>
                        <a:t>Median Growth Percentile.</a:t>
                      </a:r>
                    </a:p>
                    <a:p>
                      <a:endParaRPr lang="en-US" baseline="0" dirty="0" smtClean="0"/>
                    </a:p>
                    <a:p>
                      <a:r>
                        <a:rPr lang="en-US" baseline="0" dirty="0" smtClean="0"/>
                        <a:t>2014: ACCESS</a:t>
                      </a:r>
                    </a:p>
                    <a:p>
                      <a:r>
                        <a:rPr lang="en-US" baseline="0" dirty="0" smtClean="0"/>
                        <a:t>Median Growth Percentiles</a:t>
                      </a:r>
                    </a:p>
                    <a:p>
                      <a:r>
                        <a:rPr lang="en-US" baseline="0" dirty="0" smtClean="0"/>
                        <a:t>Median Adequate Growth Percentiles.</a:t>
                      </a:r>
                      <a:endParaRPr lang="en-US" dirty="0"/>
                    </a:p>
                  </a:txBody>
                  <a:tcPr/>
                </a:tc>
              </a:tr>
              <a:tr h="370840">
                <a:tc>
                  <a:txBody>
                    <a:bodyPr/>
                    <a:lstStyle/>
                    <a:p>
                      <a:r>
                        <a:rPr lang="en-US" dirty="0" smtClean="0"/>
                        <a:t>Data Analysis: Identifying Notable Trends and Prioritizing Performance Challenges.</a:t>
                      </a:r>
                      <a:endParaRPr lang="en-US" dirty="0"/>
                    </a:p>
                  </a:txBody>
                  <a:tcPr/>
                </a:tc>
                <a:tc>
                  <a:txBody>
                    <a:bodyPr/>
                    <a:lstStyle/>
                    <a:p>
                      <a:r>
                        <a:rPr lang="en-US" dirty="0" smtClean="0"/>
                        <a:t>This year:  ACCESS one year performance only. Growth trends from</a:t>
                      </a:r>
                      <a:r>
                        <a:rPr lang="en-US" baseline="0" dirty="0" smtClean="0"/>
                        <a:t> </a:t>
                      </a:r>
                      <a:r>
                        <a:rPr lang="en-US" baseline="0" dirty="0" err="1" smtClean="0"/>
                        <a:t>CELApro</a:t>
                      </a:r>
                      <a:r>
                        <a:rPr lang="en-US" baseline="0" dirty="0" smtClean="0"/>
                        <a:t> to ACCESS.</a:t>
                      </a:r>
                      <a:endParaRPr lang="en-US" dirty="0" smtClean="0"/>
                    </a:p>
                    <a:p>
                      <a:endParaRPr lang="en-US" dirty="0" smtClean="0"/>
                    </a:p>
                    <a:p>
                      <a:r>
                        <a:rPr lang="en-US" dirty="0" smtClean="0"/>
                        <a:t>Next year: two year ACCESS trends.</a:t>
                      </a:r>
                      <a:endParaRPr lang="en-US" dirty="0"/>
                    </a:p>
                  </a:txBody>
                  <a:tcPr/>
                </a:tc>
              </a:tr>
              <a:tr h="370840">
                <a:tc>
                  <a:txBody>
                    <a:bodyPr/>
                    <a:lstStyle/>
                    <a:p>
                      <a:r>
                        <a:rPr lang="en-US" dirty="0" smtClean="0"/>
                        <a:t>Setting Performance Targets.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English Language Proficiency.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Growth and Achievement.</a:t>
                      </a:r>
                      <a:endParaRPr lang="en-US" dirty="0" smtClean="0"/>
                    </a:p>
                  </a:txBody>
                  <a:tcPr/>
                </a:tc>
              </a:tr>
            </a:tbl>
          </a:graphicData>
        </a:graphic>
      </p:graphicFrame>
    </p:spTree>
    <p:extLst>
      <p:ext uri="{BB962C8B-B14F-4D97-AF65-F5344CB8AC3E}">
        <p14:creationId xmlns:p14="http://schemas.microsoft.com/office/powerpoint/2010/main" val="3374537533"/>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ACCESS for ELLs: SPF/DPF</a:t>
            </a:r>
            <a:endParaRPr lang="en-US" dirty="0"/>
          </a:p>
        </p:txBody>
      </p:sp>
      <p:sp>
        <p:nvSpPr>
          <p:cNvPr id="2" name="Content Placeholder 1"/>
          <p:cNvSpPr>
            <a:spLocks noGrp="1"/>
          </p:cNvSpPr>
          <p:nvPr>
            <p:ph idx="1"/>
          </p:nvPr>
        </p:nvSpPr>
        <p:spPr>
          <a:xfrm>
            <a:off x="380999" y="1295400"/>
            <a:ext cx="8407893" cy="5562600"/>
          </a:xfrm>
        </p:spPr>
        <p:txBody>
          <a:bodyPr/>
          <a:lstStyle/>
          <a:p>
            <a:r>
              <a:rPr lang="en-US" dirty="0" smtClean="0"/>
              <a:t>Academic Growth, English Language Proficiency sub-indicator.</a:t>
            </a:r>
          </a:p>
          <a:p>
            <a:r>
              <a:rPr lang="en-US" dirty="0"/>
              <a:t>2013 </a:t>
            </a:r>
            <a:r>
              <a:rPr lang="en-US" dirty="0" smtClean="0"/>
              <a:t>SPF/DPF:</a:t>
            </a:r>
          </a:p>
          <a:p>
            <a:pPr lvl="1">
              <a:spcBef>
                <a:spcPts val="600"/>
              </a:spcBef>
            </a:pPr>
            <a:r>
              <a:rPr lang="en-US" dirty="0" smtClean="0"/>
              <a:t>Median Growth Percentiles calculated based on 2011-12 </a:t>
            </a:r>
            <a:r>
              <a:rPr lang="en-US" dirty="0" err="1" smtClean="0"/>
              <a:t>CELApro</a:t>
            </a:r>
            <a:r>
              <a:rPr lang="en-US" dirty="0" smtClean="0"/>
              <a:t> scores and 2012-13 ACCESS results.</a:t>
            </a:r>
          </a:p>
          <a:p>
            <a:pPr lvl="1">
              <a:spcBef>
                <a:spcPts val="600"/>
              </a:spcBef>
            </a:pPr>
            <a:r>
              <a:rPr lang="en-US" dirty="0" smtClean="0"/>
              <a:t>No Median Adequate Growth Percentiles calculated.</a:t>
            </a:r>
          </a:p>
          <a:p>
            <a:pPr lvl="1">
              <a:spcBef>
                <a:spcPts val="600"/>
              </a:spcBef>
            </a:pPr>
            <a:r>
              <a:rPr lang="en-US" dirty="0" smtClean="0"/>
              <a:t>Sub-Indicator ratings based on fixed cut points.</a:t>
            </a:r>
          </a:p>
          <a:p>
            <a:pPr lvl="1">
              <a:spcBef>
                <a:spcPts val="600"/>
              </a:spcBef>
            </a:pPr>
            <a:r>
              <a:rPr lang="en-US" dirty="0" smtClean="0"/>
              <a:t>3-year SPF/DPF includes </a:t>
            </a:r>
            <a:r>
              <a:rPr lang="en-US" dirty="0" err="1" smtClean="0"/>
              <a:t>CELApro</a:t>
            </a:r>
            <a:r>
              <a:rPr lang="en-US" dirty="0" smtClean="0"/>
              <a:t> growth for years 1 and 2.</a:t>
            </a:r>
          </a:p>
          <a:p>
            <a:r>
              <a:rPr lang="en-US" dirty="0" smtClean="0"/>
              <a:t>2014 SPF/DPF:</a:t>
            </a:r>
          </a:p>
          <a:p>
            <a:pPr lvl="1">
              <a:spcBef>
                <a:spcPts val="600"/>
              </a:spcBef>
            </a:pPr>
            <a:r>
              <a:rPr lang="en-US" dirty="0" smtClean="0"/>
              <a:t>Median Growth Percentiles based on 2012-13 and 2013-14 ACCESS results.</a:t>
            </a:r>
          </a:p>
          <a:p>
            <a:pPr lvl="1">
              <a:spcBef>
                <a:spcPts val="600"/>
              </a:spcBef>
            </a:pPr>
            <a:r>
              <a:rPr lang="en-US" dirty="0" smtClean="0"/>
              <a:t>Median Adequate Growth Percentiles will be calculated and used to determine cut points for sub-indicator ratings.</a:t>
            </a:r>
          </a:p>
          <a:p>
            <a:endParaRPr lang="en-US" dirty="0"/>
          </a:p>
        </p:txBody>
      </p:sp>
    </p:spTree>
    <p:extLst>
      <p:ext uri="{BB962C8B-B14F-4D97-AF65-F5344CB8AC3E}">
        <p14:creationId xmlns:p14="http://schemas.microsoft.com/office/powerpoint/2010/main" val="3694253462"/>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Gathering ACCESS Results</a:t>
            </a:r>
            <a:endParaRPr lang="en-US" dirty="0"/>
          </a:p>
        </p:txBody>
      </p:sp>
      <p:sp>
        <p:nvSpPr>
          <p:cNvPr id="5" name="Content Placeholder 4"/>
          <p:cNvSpPr>
            <a:spLocks noGrp="1"/>
          </p:cNvSpPr>
          <p:nvPr>
            <p:ph idx="1"/>
          </p:nvPr>
        </p:nvSpPr>
        <p:spPr/>
        <p:txBody>
          <a:bodyPr/>
          <a:lstStyle/>
          <a:p>
            <a:r>
              <a:rPr lang="en-US" dirty="0" smtClean="0"/>
              <a:t>School and District Summary Reports available on CDE web site:</a:t>
            </a:r>
          </a:p>
          <a:p>
            <a:pPr lvl="1"/>
            <a:r>
              <a:rPr lang="en-US" dirty="0" smtClean="0"/>
              <a:t>Performance</a:t>
            </a:r>
          </a:p>
          <a:p>
            <a:pPr lvl="1"/>
            <a:r>
              <a:rPr lang="en-US" dirty="0" smtClean="0"/>
              <a:t>Growth</a:t>
            </a:r>
          </a:p>
          <a:p>
            <a:r>
              <a:rPr lang="en-US" dirty="0" smtClean="0"/>
              <a:t>Data and reports provided by vendor:</a:t>
            </a:r>
          </a:p>
          <a:p>
            <a:pPr lvl="1"/>
            <a:r>
              <a:rPr lang="en-US" dirty="0" smtClean="0"/>
              <a:t>Student-level </a:t>
            </a:r>
            <a:r>
              <a:rPr lang="en-US" dirty="0"/>
              <a:t>record data </a:t>
            </a:r>
            <a:r>
              <a:rPr lang="en-US" dirty="0" smtClean="0"/>
              <a:t>files</a:t>
            </a:r>
            <a:endParaRPr lang="en-US" dirty="0" smtClean="0"/>
          </a:p>
          <a:p>
            <a:pPr lvl="1"/>
            <a:r>
              <a:rPr lang="en-US" dirty="0" smtClean="0"/>
              <a:t>Standard reports for parents, teachers, school leaders, district </a:t>
            </a:r>
            <a:r>
              <a:rPr lang="en-US" dirty="0" smtClean="0"/>
              <a:t>leaders</a:t>
            </a:r>
            <a:endParaRPr lang="en-US" dirty="0" smtClean="0"/>
          </a:p>
          <a:p>
            <a:r>
              <a:rPr lang="en-US" dirty="0" smtClean="0"/>
              <a:t>Where do you get your ACCESS data reports?</a:t>
            </a:r>
          </a:p>
          <a:p>
            <a:pPr marL="45720" indent="0">
              <a:buNone/>
            </a:pPr>
            <a:endParaRPr lang="en-US" dirty="0"/>
          </a:p>
          <a:p>
            <a:pPr lvl="1"/>
            <a:endParaRPr lang="en-US" dirty="0"/>
          </a:p>
        </p:txBody>
      </p:sp>
    </p:spTree>
    <p:extLst>
      <p:ext uri="{BB962C8B-B14F-4D97-AF65-F5344CB8AC3E}">
        <p14:creationId xmlns:p14="http://schemas.microsoft.com/office/powerpoint/2010/main" val="634157682"/>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Instrument Description</a:t>
            </a:r>
            <a:endParaRPr lang="en-US" dirty="0"/>
          </a:p>
        </p:txBody>
      </p:sp>
      <p:sp>
        <p:nvSpPr>
          <p:cNvPr id="3" name="Content Placeholder 2"/>
          <p:cNvSpPr>
            <a:spLocks noGrp="1"/>
          </p:cNvSpPr>
          <p:nvPr>
            <p:ph idx="1"/>
          </p:nvPr>
        </p:nvSpPr>
        <p:spPr/>
        <p:txBody>
          <a:bodyPr/>
          <a:lstStyle/>
          <a:p>
            <a:r>
              <a:rPr lang="en-US" dirty="0" smtClean="0"/>
              <a:t>Turn to “ACCESS Instrument Description” (Tools, p</a:t>
            </a:r>
            <a:r>
              <a:rPr lang="en-US" dirty="0" smtClean="0"/>
              <a:t>. 25</a:t>
            </a:r>
            <a:r>
              <a:rPr lang="en-US" dirty="0" smtClean="0"/>
              <a:t>).</a:t>
            </a:r>
          </a:p>
          <a:p>
            <a:r>
              <a:rPr lang="en-US" dirty="0" smtClean="0"/>
              <a:t>Make notes in your “Organizing ACCESS Results for Planning” about:</a:t>
            </a:r>
          </a:p>
          <a:p>
            <a:pPr lvl="1"/>
            <a:r>
              <a:rPr lang="en-US" dirty="0" smtClean="0"/>
              <a:t>For what you will use ACCESS results? Is that use aligned with the purpose of the assessment? (Step 1)</a:t>
            </a:r>
          </a:p>
          <a:p>
            <a:pPr lvl="1"/>
            <a:r>
              <a:rPr lang="en-US" dirty="0" smtClean="0"/>
              <a:t>Where do you retrieve ACCESS assessment results? What reports are available for planning uses? (Step 2)</a:t>
            </a:r>
          </a:p>
          <a:p>
            <a:pPr lvl="1"/>
            <a:r>
              <a:rPr lang="en-US" dirty="0" smtClean="0"/>
              <a:t>The quality of the data source – What learning objectives are assessed by ACCESS?  How did administration of ACCESS go at your site this year? (Step 3)</a:t>
            </a:r>
          </a:p>
          <a:p>
            <a:pPr marL="365760" lvl="1" indent="0">
              <a:buNone/>
            </a:pPr>
            <a:endParaRPr lang="en-US" dirty="0" smtClean="0"/>
          </a:p>
        </p:txBody>
      </p:sp>
    </p:spTree>
    <p:extLst>
      <p:ext uri="{BB962C8B-B14F-4D97-AF65-F5344CB8AC3E}">
        <p14:creationId xmlns:p14="http://schemas.microsoft.com/office/powerpoint/2010/main" val="1282197615"/>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Turn to the list of ACCESS Reports provided by the vendor to all districts (</a:t>
            </a:r>
            <a:r>
              <a:rPr lang="en-US" dirty="0" smtClean="0"/>
              <a:t>Tools, </a:t>
            </a:r>
            <a:r>
              <a:rPr lang="en-US" dirty="0" smtClean="0"/>
              <a:t>p. 41).</a:t>
            </a:r>
          </a:p>
          <a:p>
            <a:r>
              <a:rPr lang="en-US" dirty="0" smtClean="0"/>
              <a:t>Which of these vendor provided reports would you use for improvement planning?  Why?</a:t>
            </a:r>
          </a:p>
          <a:p>
            <a:r>
              <a:rPr lang="en-US" dirty="0" smtClean="0"/>
              <a:t>What additional data can you get from CDE that the vendor does not provide?</a:t>
            </a:r>
          </a:p>
          <a:p>
            <a:r>
              <a:rPr lang="en-US" dirty="0" smtClean="0"/>
              <a:t>Identify what reports you will use for planning.</a:t>
            </a:r>
          </a:p>
        </p:txBody>
      </p:sp>
      <p:sp>
        <p:nvSpPr>
          <p:cNvPr id="4" name="Title 3"/>
          <p:cNvSpPr>
            <a:spLocks noGrp="1"/>
          </p:cNvSpPr>
          <p:nvPr>
            <p:ph type="title"/>
          </p:nvPr>
        </p:nvSpPr>
        <p:spPr/>
        <p:txBody>
          <a:bodyPr/>
          <a:lstStyle/>
          <a:p>
            <a:r>
              <a:rPr lang="en-US" dirty="0" smtClean="0"/>
              <a:t>Identify ACCESS Data Reports to use for UIP</a:t>
            </a:r>
            <a:endParaRPr lang="en-US" dirty="0"/>
          </a:p>
        </p:txBody>
      </p:sp>
    </p:spTree>
    <p:extLst>
      <p:ext uri="{BB962C8B-B14F-4D97-AF65-F5344CB8AC3E}">
        <p14:creationId xmlns:p14="http://schemas.microsoft.com/office/powerpoint/2010/main" val="2071214150"/>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 what Data is Available</a:t>
            </a:r>
            <a:endParaRPr lang="en-US" dirty="0"/>
          </a:p>
        </p:txBody>
      </p:sp>
      <p:sp>
        <p:nvSpPr>
          <p:cNvPr id="3" name="Content Placeholder 2"/>
          <p:cNvSpPr>
            <a:spLocks noGrp="1"/>
          </p:cNvSpPr>
          <p:nvPr>
            <p:ph idx="1"/>
          </p:nvPr>
        </p:nvSpPr>
        <p:spPr/>
        <p:txBody>
          <a:bodyPr/>
          <a:lstStyle/>
          <a:p>
            <a:r>
              <a:rPr lang="en-US" dirty="0" smtClean="0"/>
              <a:t>Turn to:</a:t>
            </a:r>
          </a:p>
          <a:p>
            <a:pPr lvl="1"/>
            <a:r>
              <a:rPr lang="en-US" dirty="0" smtClean="0"/>
              <a:t>ACCESS for ELLs School Frequency Report and District Frequency Report (</a:t>
            </a:r>
            <a:r>
              <a:rPr lang="en-US" dirty="0" smtClean="0"/>
              <a:t>Tools, </a:t>
            </a:r>
            <a:r>
              <a:rPr lang="en-US" dirty="0" smtClean="0"/>
              <a:t>p. 43).</a:t>
            </a:r>
          </a:p>
          <a:p>
            <a:pPr lvl="1"/>
            <a:r>
              <a:rPr lang="en-US" dirty="0"/>
              <a:t>ACCESS Instrument </a:t>
            </a:r>
            <a:r>
              <a:rPr lang="en-US" dirty="0" smtClean="0"/>
              <a:t>Description (</a:t>
            </a:r>
            <a:r>
              <a:rPr lang="en-US" dirty="0" smtClean="0"/>
              <a:t>Tools, </a:t>
            </a:r>
            <a:r>
              <a:rPr lang="en-US" dirty="0" smtClean="0"/>
              <a:t>p. 25).</a:t>
            </a:r>
          </a:p>
          <a:p>
            <a:r>
              <a:rPr lang="en-US" dirty="0" smtClean="0"/>
              <a:t>What metrics are available on these reports? Which would you use for planning?</a:t>
            </a:r>
          </a:p>
          <a:p>
            <a:r>
              <a:rPr lang="en-US" dirty="0" smtClean="0"/>
              <a:t>What comparison points does the vendor provide?</a:t>
            </a:r>
          </a:p>
          <a:p>
            <a:r>
              <a:rPr lang="en-US" dirty="0" smtClean="0"/>
              <a:t>What metrics and comparison points are available from CDE?</a:t>
            </a:r>
            <a:endParaRPr lang="en-US" dirty="0"/>
          </a:p>
        </p:txBody>
      </p:sp>
    </p:spTree>
    <p:extLst>
      <p:ext uri="{BB962C8B-B14F-4D97-AF65-F5344CB8AC3E}">
        <p14:creationId xmlns:p14="http://schemas.microsoft.com/office/powerpoint/2010/main" val="764958889"/>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path through the data includes:</a:t>
            </a:r>
          </a:p>
          <a:p>
            <a:pPr lvl="1"/>
            <a:r>
              <a:rPr lang="en-US" dirty="0" smtClean="0"/>
              <a:t>The reports/views that will be used.</a:t>
            </a:r>
          </a:p>
          <a:p>
            <a:pPr lvl="1"/>
            <a:r>
              <a:rPr lang="en-US" dirty="0" smtClean="0"/>
              <a:t>Metrics and comparison points provided in the reports/views.</a:t>
            </a:r>
          </a:p>
          <a:p>
            <a:pPr lvl="1"/>
            <a:r>
              <a:rPr lang="en-US" dirty="0" smtClean="0"/>
              <a:t>The questions that can be answered using each report.</a:t>
            </a:r>
          </a:p>
          <a:p>
            <a:r>
              <a:rPr lang="en-US" dirty="0" smtClean="0"/>
              <a:t>Return to “Organizing </a:t>
            </a:r>
            <a:r>
              <a:rPr lang="en-US" dirty="0"/>
              <a:t>ACCESS Results for </a:t>
            </a:r>
            <a:r>
              <a:rPr lang="en-US" dirty="0" smtClean="0"/>
              <a:t>Planning” (note catcher):</a:t>
            </a:r>
          </a:p>
          <a:p>
            <a:pPr lvl="1"/>
            <a:r>
              <a:rPr lang="en-US" dirty="0" smtClean="0"/>
              <a:t>Decide in what order you will review reports.</a:t>
            </a:r>
          </a:p>
          <a:p>
            <a:pPr lvl="1"/>
            <a:r>
              <a:rPr lang="en-US" dirty="0" smtClean="0"/>
              <a:t>List one report per row.</a:t>
            </a:r>
          </a:p>
          <a:p>
            <a:pPr lvl="1"/>
            <a:r>
              <a:rPr lang="en-US" dirty="0" smtClean="0"/>
              <a:t>Identify the metrics and comparison points included in each report.</a:t>
            </a:r>
          </a:p>
          <a:p>
            <a:pPr lvl="1"/>
            <a:endParaRPr lang="en-US" dirty="0" smtClean="0"/>
          </a:p>
          <a:p>
            <a:endParaRPr lang="en-US" dirty="0" smtClean="0"/>
          </a:p>
          <a:p>
            <a:endParaRPr lang="en-US" dirty="0" smtClean="0"/>
          </a:p>
          <a:p>
            <a:pPr lvl="1"/>
            <a:endParaRPr lang="en-US" dirty="0"/>
          </a:p>
        </p:txBody>
      </p:sp>
      <p:sp>
        <p:nvSpPr>
          <p:cNvPr id="3" name="Title 2"/>
          <p:cNvSpPr>
            <a:spLocks noGrp="1"/>
          </p:cNvSpPr>
          <p:nvPr>
            <p:ph type="title"/>
          </p:nvPr>
        </p:nvSpPr>
        <p:spPr/>
        <p:txBody>
          <a:bodyPr/>
          <a:lstStyle/>
          <a:p>
            <a:r>
              <a:rPr lang="en-US" dirty="0" smtClean="0"/>
              <a:t>A Path Through the ACCESS Data</a:t>
            </a:r>
            <a:endParaRPr lang="en-US" dirty="0"/>
          </a:p>
        </p:txBody>
      </p:sp>
    </p:spTree>
    <p:extLst>
      <p:ext uri="{BB962C8B-B14F-4D97-AF65-F5344CB8AC3E}">
        <p14:creationId xmlns:p14="http://schemas.microsoft.com/office/powerpoint/2010/main" val="53854337"/>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a:t>
            </a:r>
          </a:p>
          <a:p>
            <a:pPr lvl="1">
              <a:spcBef>
                <a:spcPts val="600"/>
              </a:spcBef>
            </a:pPr>
            <a:r>
              <a:rPr lang="en-US" dirty="0" smtClean="0"/>
              <a:t>Did our school/district English Language proficiency MGP meet minimum state expectations?</a:t>
            </a:r>
          </a:p>
          <a:p>
            <a:pPr lvl="1">
              <a:spcBef>
                <a:spcPts val="600"/>
              </a:spcBef>
            </a:pPr>
            <a:r>
              <a:rPr lang="en-US" dirty="0" smtClean="0"/>
              <a:t>What has been the trend in MGP for English Language proficiency over the last three years?</a:t>
            </a:r>
          </a:p>
          <a:p>
            <a:pPr lvl="1">
              <a:spcBef>
                <a:spcPts val="600"/>
              </a:spcBef>
            </a:pPr>
            <a:r>
              <a:rPr lang="en-US" dirty="0" smtClean="0"/>
              <a:t>What percent of students in each grade level cluster achieved a proficiency level 6?  Were there differences across grade levels?</a:t>
            </a:r>
          </a:p>
          <a:p>
            <a:r>
              <a:rPr lang="en-US" dirty="0" smtClean="0"/>
              <a:t>Your turn:</a:t>
            </a:r>
          </a:p>
          <a:p>
            <a:pPr lvl="1">
              <a:spcBef>
                <a:spcPts val="600"/>
              </a:spcBef>
            </a:pPr>
            <a:r>
              <a:rPr lang="en-US" dirty="0" smtClean="0"/>
              <a:t>Identify what questions will guide your school/district analysis of ACCESS for ELL.</a:t>
            </a:r>
          </a:p>
          <a:p>
            <a:pPr lvl="1">
              <a:spcBef>
                <a:spcPts val="600"/>
              </a:spcBef>
            </a:pPr>
            <a:r>
              <a:rPr lang="en-US" dirty="0" smtClean="0"/>
              <a:t>Capture notes on Organizing ACCESS Results for planning.</a:t>
            </a:r>
            <a:endParaRPr lang="en-US" dirty="0"/>
          </a:p>
        </p:txBody>
      </p:sp>
      <p:sp>
        <p:nvSpPr>
          <p:cNvPr id="3" name="Title 2"/>
          <p:cNvSpPr>
            <a:spLocks noGrp="1"/>
          </p:cNvSpPr>
          <p:nvPr>
            <p:ph type="title"/>
          </p:nvPr>
        </p:nvSpPr>
        <p:spPr/>
        <p:txBody>
          <a:bodyPr/>
          <a:lstStyle/>
          <a:p>
            <a:r>
              <a:rPr lang="en-US" dirty="0" smtClean="0"/>
              <a:t>Questions to Guide Analysis</a:t>
            </a:r>
            <a:endParaRPr lang="en-US" dirty="0"/>
          </a:p>
        </p:txBody>
      </p:sp>
    </p:spTree>
    <p:extLst>
      <p:ext uri="{BB962C8B-B14F-4D97-AF65-F5344CB8AC3E}">
        <p14:creationId xmlns:p14="http://schemas.microsoft.com/office/powerpoint/2010/main" val="1955759116"/>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503238"/>
            <a:ext cx="8229600" cy="868362"/>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ea typeface="ＭＳ Ｐゴシック" pitchFamily="34" charset="-128"/>
              </a:rPr>
              <a:t>Materials</a:t>
            </a:r>
          </a:p>
        </p:txBody>
      </p:sp>
      <p:pic>
        <p:nvPicPr>
          <p:cNvPr id="22531" name="Picture 3" descr="MCj0325636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03300" y="1905000"/>
            <a:ext cx="7150100" cy="296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339107"/>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2761565"/>
            <a:ext cx="5181600" cy="8997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Session Plan</a:t>
            </a:r>
            <a:endParaRPr lang="en-US" dirty="0"/>
          </a:p>
        </p:txBody>
      </p:sp>
      <p:sp>
        <p:nvSpPr>
          <p:cNvPr id="3" name="TextBox 2"/>
          <p:cNvSpPr txBox="1"/>
          <p:nvPr/>
        </p:nvSpPr>
        <p:spPr>
          <a:xfrm>
            <a:off x="1905000" y="121920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Assessment/Data and Education Reform</a:t>
            </a:r>
            <a:endParaRPr lang="en-US" sz="2000" dirty="0">
              <a:solidFill>
                <a:schemeClr val="bg1"/>
              </a:solidFill>
              <a:latin typeface="Verdana" charset="0"/>
            </a:endParaRPr>
          </a:p>
        </p:txBody>
      </p:sp>
      <p:sp>
        <p:nvSpPr>
          <p:cNvPr id="11" name="TextBox 10"/>
          <p:cNvSpPr txBox="1"/>
          <p:nvPr/>
        </p:nvSpPr>
        <p:spPr>
          <a:xfrm>
            <a:off x="1905000" y="220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English Language Learning</a:t>
            </a:r>
            <a:endParaRPr lang="en-US" sz="2000" dirty="0">
              <a:solidFill>
                <a:schemeClr val="bg1"/>
              </a:solidFill>
              <a:latin typeface="Verdana" charset="0"/>
            </a:endParaRPr>
          </a:p>
        </p:txBody>
      </p:sp>
      <p:sp>
        <p:nvSpPr>
          <p:cNvPr id="12" name="TextBox 11"/>
          <p:cNvSpPr txBox="1"/>
          <p:nvPr/>
        </p:nvSpPr>
        <p:spPr>
          <a:xfrm>
            <a:off x="1914099" y="47244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Early Literacy and School Readiness</a:t>
            </a:r>
            <a:endParaRPr lang="en-US" sz="2000" dirty="0">
              <a:solidFill>
                <a:schemeClr val="bg1"/>
              </a:solidFill>
              <a:latin typeface="Verdana" charset="0"/>
            </a:endParaRPr>
          </a:p>
        </p:txBody>
      </p:sp>
      <p:sp>
        <p:nvSpPr>
          <p:cNvPr id="14" name="TextBox 13"/>
          <p:cNvSpPr txBox="1"/>
          <p:nvPr/>
        </p:nvSpPr>
        <p:spPr>
          <a:xfrm>
            <a:off x="1905000" y="28414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Commonly Used Interim Assessments</a:t>
            </a:r>
            <a:endParaRPr lang="en-US" sz="2000" dirty="0">
              <a:solidFill>
                <a:schemeClr val="bg1"/>
              </a:solidFill>
              <a:latin typeface="Verdana" charset="0"/>
            </a:endParaRPr>
          </a:p>
        </p:txBody>
      </p:sp>
      <p:sp>
        <p:nvSpPr>
          <p:cNvPr id="15" name="TextBox 14"/>
          <p:cNvSpPr txBox="1"/>
          <p:nvPr/>
        </p:nvSpPr>
        <p:spPr>
          <a:xfrm>
            <a:off x="1905000" y="601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Survey Results</a:t>
            </a:r>
            <a:endParaRPr lang="en-US" sz="2000" dirty="0">
              <a:solidFill>
                <a:schemeClr val="bg1"/>
              </a:solidFill>
              <a:latin typeface="Verdana" charset="0"/>
            </a:endParaRPr>
          </a:p>
        </p:txBody>
      </p:sp>
      <p:cxnSp>
        <p:nvCxnSpPr>
          <p:cNvPr id="18" name="Straight Arrow Connector 17"/>
          <p:cNvCxnSpPr/>
          <p:nvPr/>
        </p:nvCxnSpPr>
        <p:spPr>
          <a:xfrm>
            <a:off x="4343400" y="19417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2499" y="352728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58279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539109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Equitable Distribution of Teachers</a:t>
            </a:r>
            <a:endParaRPr lang="en-US" sz="2000" dirty="0">
              <a:solidFill>
                <a:schemeClr val="bg1"/>
              </a:solidFill>
              <a:latin typeface="Verdana" charset="0"/>
            </a:endParaRPr>
          </a:p>
        </p:txBody>
      </p:sp>
      <p:cxnSp>
        <p:nvCxnSpPr>
          <p:cNvPr id="23" name="Straight Arrow Connector 22"/>
          <p:cNvCxnSpPr/>
          <p:nvPr/>
        </p:nvCxnSpPr>
        <p:spPr>
          <a:xfrm>
            <a:off x="4329752" y="4463772"/>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43400" y="25908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51421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7558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Postsecondary and Workforce Readiness</a:t>
            </a:r>
            <a:endParaRPr lang="en-US" sz="2000" dirty="0">
              <a:solidFill>
                <a:schemeClr val="bg1"/>
              </a:solidFill>
              <a:latin typeface="Verdana" charset="0"/>
            </a:endParaRPr>
          </a:p>
        </p:txBody>
      </p:sp>
    </p:spTree>
    <p:extLst>
      <p:ext uri="{BB962C8B-B14F-4D97-AF65-F5344CB8AC3E}">
        <p14:creationId xmlns:p14="http://schemas.microsoft.com/office/powerpoint/2010/main" val="199842639"/>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Turn to “Organizing Interim Assessment Results for Planning”, your note catcher for this part of the day.</a:t>
            </a:r>
          </a:p>
          <a:p>
            <a:r>
              <a:rPr lang="en-US" dirty="0" smtClean="0"/>
              <a:t>Steps include:</a:t>
            </a:r>
          </a:p>
          <a:p>
            <a:pPr marL="777240" lvl="1" indent="-457200">
              <a:buFont typeface="+mj-lt"/>
              <a:buAutoNum type="arabicPeriod"/>
            </a:pPr>
            <a:r>
              <a:rPr lang="en-US" dirty="0" smtClean="0"/>
              <a:t>Clarify the purpose for which data was collected and the degree to which the purpose aligns with the intended use.</a:t>
            </a:r>
          </a:p>
          <a:p>
            <a:pPr marL="777240" lvl="1" indent="-457200">
              <a:buFont typeface="+mj-lt"/>
              <a:buAutoNum type="arabicPeriod"/>
            </a:pPr>
            <a:r>
              <a:rPr lang="en-US" dirty="0" smtClean="0"/>
              <a:t>Gather data.</a:t>
            </a:r>
          </a:p>
          <a:p>
            <a:pPr marL="777240" lvl="1" indent="-457200">
              <a:buFont typeface="+mj-lt"/>
              <a:buAutoNum type="arabicPeriod"/>
            </a:pPr>
            <a:r>
              <a:rPr lang="en-US" dirty="0" smtClean="0"/>
              <a:t>Consider the quality of the data source.</a:t>
            </a:r>
          </a:p>
          <a:p>
            <a:pPr marL="777240" lvl="1" indent="-457200">
              <a:buFont typeface="+mj-lt"/>
              <a:buAutoNum type="arabicPeriod"/>
            </a:pPr>
            <a:r>
              <a:rPr lang="en-US" dirty="0" smtClean="0"/>
              <a:t>Specify what data is available.</a:t>
            </a:r>
          </a:p>
          <a:p>
            <a:pPr marL="777240" lvl="1" indent="-457200">
              <a:buFont typeface="+mj-lt"/>
              <a:buAutoNum type="arabicPeriod"/>
            </a:pPr>
            <a:r>
              <a:rPr lang="en-US" dirty="0" smtClean="0"/>
              <a:t>Develop an analysis plan (path through the data).</a:t>
            </a:r>
            <a:endParaRPr lang="en-US" dirty="0"/>
          </a:p>
        </p:txBody>
      </p:sp>
      <p:sp>
        <p:nvSpPr>
          <p:cNvPr id="2" name="Title 1"/>
          <p:cNvSpPr>
            <a:spLocks noGrp="1"/>
          </p:cNvSpPr>
          <p:nvPr>
            <p:ph type="title"/>
          </p:nvPr>
        </p:nvSpPr>
        <p:spPr/>
        <p:txBody>
          <a:bodyPr/>
          <a:lstStyle/>
          <a:p>
            <a:r>
              <a:rPr lang="en-US" dirty="0" smtClean="0"/>
              <a:t>Gathering and Organizing Interim Assessment Results for Planning</a:t>
            </a:r>
            <a:endParaRPr lang="en-US" dirty="0"/>
          </a:p>
        </p:txBody>
      </p:sp>
    </p:spTree>
    <p:extLst>
      <p:ext uri="{BB962C8B-B14F-4D97-AF65-F5344CB8AC3E}">
        <p14:creationId xmlns:p14="http://schemas.microsoft.com/office/powerpoint/2010/main" val="2279785718"/>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lstStyle/>
          <a:p>
            <a:r>
              <a:rPr lang="en-US" dirty="0" smtClean="0"/>
              <a:t>Five most common used in Colorado:</a:t>
            </a:r>
          </a:p>
          <a:p>
            <a:pPr lvl="1">
              <a:spcBef>
                <a:spcPts val="600"/>
              </a:spcBef>
            </a:pPr>
            <a:r>
              <a:rPr lang="en-US" dirty="0" smtClean="0"/>
              <a:t>Acuity</a:t>
            </a:r>
          </a:p>
          <a:p>
            <a:pPr lvl="1">
              <a:spcBef>
                <a:spcPts val="600"/>
              </a:spcBef>
            </a:pPr>
            <a:r>
              <a:rPr lang="en-US" dirty="0" smtClean="0"/>
              <a:t>Gallileo</a:t>
            </a:r>
          </a:p>
          <a:p>
            <a:pPr lvl="1">
              <a:spcBef>
                <a:spcPts val="600"/>
              </a:spcBef>
            </a:pPr>
            <a:r>
              <a:rPr lang="en-US" dirty="0" smtClean="0"/>
              <a:t>NWEA MAPS</a:t>
            </a:r>
          </a:p>
          <a:p>
            <a:pPr lvl="1">
              <a:spcBef>
                <a:spcPts val="600"/>
              </a:spcBef>
            </a:pPr>
            <a:r>
              <a:rPr lang="en-US" dirty="0" err="1" smtClean="0"/>
              <a:t>Scantron</a:t>
            </a:r>
            <a:r>
              <a:rPr lang="en-US" dirty="0" smtClean="0"/>
              <a:t> Performance Series</a:t>
            </a:r>
          </a:p>
          <a:p>
            <a:pPr lvl="1">
              <a:spcBef>
                <a:spcPts val="600"/>
              </a:spcBef>
            </a:pPr>
            <a:r>
              <a:rPr lang="en-US" dirty="0" smtClean="0"/>
              <a:t>Star</a:t>
            </a:r>
          </a:p>
          <a:p>
            <a:r>
              <a:rPr lang="en-US" dirty="0" smtClean="0"/>
              <a:t>What interim assessments are used in your district?</a:t>
            </a:r>
          </a:p>
          <a:p>
            <a:r>
              <a:rPr lang="en-US" dirty="0" smtClean="0"/>
              <a:t>Send someone from your table to get copies of the “Assessment Instrument Description” and report examples for the interim assessment instruments you use.</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Interim Assessments in Colorado</a:t>
            </a:r>
            <a:endParaRPr lang="en-US" dirty="0"/>
          </a:p>
        </p:txBody>
      </p:sp>
    </p:spTree>
    <p:extLst>
      <p:ext uri="{BB962C8B-B14F-4D97-AF65-F5344CB8AC3E}">
        <p14:creationId xmlns:p14="http://schemas.microsoft.com/office/powerpoint/2010/main" val="2670636321"/>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Has your district created their own interim assessments?</a:t>
            </a:r>
          </a:p>
          <a:p>
            <a:r>
              <a:rPr lang="en-US" dirty="0" smtClean="0"/>
              <a:t>Assessment Instrument Description Elements (</a:t>
            </a:r>
            <a:r>
              <a:rPr lang="en-US" dirty="0" smtClean="0"/>
              <a:t>Tools, </a:t>
            </a:r>
            <a:r>
              <a:rPr lang="en-US" dirty="0" smtClean="0"/>
              <a:t>p. 19):</a:t>
            </a:r>
          </a:p>
          <a:p>
            <a:pPr lvl="1"/>
            <a:r>
              <a:rPr lang="en-US" dirty="0" smtClean="0"/>
              <a:t>Can you fill in this descriptive table for your locally created instrument?</a:t>
            </a:r>
          </a:p>
          <a:p>
            <a:pPr lvl="1"/>
            <a:r>
              <a:rPr lang="en-US" dirty="0" smtClean="0"/>
              <a:t>Which elements would be difficult for you to complete? Why?</a:t>
            </a:r>
          </a:p>
          <a:p>
            <a:pPr lvl="1"/>
            <a:endParaRPr lang="en-US" dirty="0" smtClean="0"/>
          </a:p>
          <a:p>
            <a:endParaRPr lang="en-US" dirty="0" smtClean="0"/>
          </a:p>
          <a:p>
            <a:pPr lvl="1"/>
            <a:endParaRPr lang="en-US" dirty="0"/>
          </a:p>
        </p:txBody>
      </p:sp>
      <p:sp>
        <p:nvSpPr>
          <p:cNvPr id="3" name="Title 2"/>
          <p:cNvSpPr>
            <a:spLocks noGrp="1"/>
          </p:cNvSpPr>
          <p:nvPr>
            <p:ph type="title"/>
          </p:nvPr>
        </p:nvSpPr>
        <p:spPr/>
        <p:txBody>
          <a:bodyPr/>
          <a:lstStyle/>
          <a:p>
            <a:r>
              <a:rPr lang="en-US" dirty="0" smtClean="0"/>
              <a:t>District/Teacher Created Interim Assessments</a:t>
            </a:r>
            <a:endParaRPr lang="en-US" dirty="0"/>
          </a:p>
        </p:txBody>
      </p:sp>
    </p:spTree>
    <p:extLst>
      <p:ext uri="{BB962C8B-B14F-4D97-AF65-F5344CB8AC3E}">
        <p14:creationId xmlns:p14="http://schemas.microsoft.com/office/powerpoint/2010/main" val="2685370953"/>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Interim Assessments in Accountability and UIP</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731169983"/>
              </p:ext>
            </p:extLst>
          </p:nvPr>
        </p:nvGraphicFramePr>
        <p:xfrm>
          <a:off x="152400" y="1676400"/>
          <a:ext cx="8915400" cy="5039136"/>
        </p:xfrm>
        <a:graphic>
          <a:graphicData uri="http://schemas.openxmlformats.org/drawingml/2006/table">
            <a:tbl>
              <a:tblPr firstRow="1" bandRow="1">
                <a:tableStyleId>{5C22544A-7EE6-4342-B048-85BDC9FD1C3A}</a:tableStyleId>
              </a:tblPr>
              <a:tblGrid>
                <a:gridCol w="3657600"/>
                <a:gridCol w="5257800"/>
              </a:tblGrid>
              <a:tr h="351814">
                <a:tc>
                  <a:txBody>
                    <a:bodyPr/>
                    <a:lstStyle/>
                    <a:p>
                      <a:r>
                        <a:rPr lang="en-US" dirty="0" smtClean="0"/>
                        <a:t>Accountability and UIP Process</a:t>
                      </a:r>
                      <a:endParaRPr lang="en-US" dirty="0"/>
                    </a:p>
                  </a:txBody>
                  <a:tcPr/>
                </a:tc>
                <a:tc>
                  <a:txBody>
                    <a:bodyPr/>
                    <a:lstStyle/>
                    <a:p>
                      <a:r>
                        <a:rPr lang="en-US" dirty="0" smtClean="0"/>
                        <a:t>Interim Assessments</a:t>
                      </a:r>
                      <a:endParaRPr lang="en-US" dirty="0"/>
                    </a:p>
                  </a:txBody>
                  <a:tcPr/>
                </a:tc>
              </a:tr>
              <a:tr h="615675">
                <a:tc>
                  <a:txBody>
                    <a:bodyPr/>
                    <a:lstStyle/>
                    <a:p>
                      <a:r>
                        <a:rPr lang="en-US" dirty="0" smtClean="0"/>
                        <a:t>Request to Reconsider (plan</a:t>
                      </a:r>
                      <a:r>
                        <a:rPr lang="en-US" baseline="0" dirty="0" smtClean="0"/>
                        <a:t> type assignment, accreditation rating).</a:t>
                      </a:r>
                      <a:endParaRPr lang="en-US" dirty="0"/>
                    </a:p>
                  </a:txBody>
                  <a:tcPr/>
                </a:tc>
                <a:tc>
                  <a:txBody>
                    <a:bodyPr/>
                    <a:lstStyle/>
                    <a:p>
                      <a:r>
                        <a:rPr lang="en-US" dirty="0" smtClean="0"/>
                        <a:t>Provide results from interim assessments as additional data to</a:t>
                      </a:r>
                      <a:r>
                        <a:rPr lang="en-US" baseline="0" dirty="0" smtClean="0"/>
                        <a:t> support request.</a:t>
                      </a:r>
                      <a:endParaRPr lang="en-US" dirty="0"/>
                    </a:p>
                  </a:txBody>
                  <a:tcPr/>
                </a:tc>
              </a:tr>
              <a:tr h="615675">
                <a:tc>
                  <a:txBody>
                    <a:bodyPr/>
                    <a:lstStyle/>
                    <a:p>
                      <a:r>
                        <a:rPr lang="en-US" dirty="0" smtClean="0"/>
                        <a:t>Alternative</a:t>
                      </a:r>
                      <a:r>
                        <a:rPr lang="en-US" baseline="0" dirty="0" smtClean="0"/>
                        <a:t> Education Campus School Performance Framework.</a:t>
                      </a:r>
                      <a:endParaRPr lang="en-US" dirty="0"/>
                    </a:p>
                  </a:txBody>
                  <a:tcPr/>
                </a:tc>
                <a:tc>
                  <a:txBody>
                    <a:bodyPr/>
                    <a:lstStyle/>
                    <a:p>
                      <a:r>
                        <a:rPr lang="en-US" dirty="0" smtClean="0"/>
                        <a:t>Measures for</a:t>
                      </a:r>
                      <a:r>
                        <a:rPr lang="en-US" baseline="0" dirty="0" smtClean="0"/>
                        <a:t> Academic Achievement and Academic Growth.</a:t>
                      </a:r>
                      <a:endParaRPr lang="en-US" dirty="0"/>
                    </a:p>
                  </a:txBody>
                  <a:tcPr/>
                </a:tc>
              </a:tr>
              <a:tr h="1671118">
                <a:tc>
                  <a:txBody>
                    <a:bodyPr/>
                    <a:lstStyle/>
                    <a:p>
                      <a:r>
                        <a:rPr lang="en-US" dirty="0" smtClean="0"/>
                        <a:t>Data Analysis: Identifying Notable Trends and Prioritizing Performance Challenges.</a:t>
                      </a:r>
                      <a:endParaRPr lang="en-US" dirty="0"/>
                    </a:p>
                  </a:txBody>
                  <a:tcPr/>
                </a:tc>
                <a:tc>
                  <a:txBody>
                    <a:bodyPr/>
                    <a:lstStyle/>
                    <a:p>
                      <a:r>
                        <a:rPr lang="en-US" dirty="0" smtClean="0"/>
                        <a:t>Identify</a:t>
                      </a:r>
                      <a:r>
                        <a:rPr lang="en-US" baseline="0" dirty="0" smtClean="0"/>
                        <a:t> t</a:t>
                      </a:r>
                      <a:r>
                        <a:rPr lang="en-US" dirty="0" smtClean="0"/>
                        <a:t>rends in performance based in interim assessment results within</a:t>
                      </a:r>
                      <a:r>
                        <a:rPr lang="en-US" baseline="0" dirty="0" smtClean="0"/>
                        <a:t> a school year and across multiple years. </a:t>
                      </a:r>
                    </a:p>
                    <a:p>
                      <a:endParaRPr lang="en-US" baseline="0" dirty="0" smtClean="0"/>
                    </a:p>
                    <a:p>
                      <a:r>
                        <a:rPr lang="en-US" baseline="0" dirty="0" smtClean="0"/>
                        <a:t>Consider if the interim assessment results are consistent with or contradict state assessment results.</a:t>
                      </a:r>
                      <a:endParaRPr lang="en-US" dirty="0"/>
                    </a:p>
                  </a:txBody>
                  <a:tcPr/>
                </a:tc>
              </a:tr>
              <a:tr h="1655856">
                <a:tc>
                  <a:txBody>
                    <a:bodyPr/>
                    <a:lstStyle/>
                    <a:p>
                      <a:r>
                        <a:rPr lang="en-US" dirty="0" smtClean="0"/>
                        <a:t>Progress Monitoring: Identifying Interim Measures, Monitoring Progress towards</a:t>
                      </a:r>
                      <a:r>
                        <a:rPr lang="en-US" baseline="0" dirty="0" smtClean="0"/>
                        <a:t> Performance Targets (at least quarterly).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interim assessments that will be used to measure</a:t>
                      </a:r>
                      <a:r>
                        <a:rPr lang="en-US" baseline="0" dirty="0" smtClean="0"/>
                        <a:t> progress towards </a:t>
                      </a:r>
                      <a:r>
                        <a:rPr lang="en-US" dirty="0" smtClean="0"/>
                        <a:t>each performance target.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Monitor interim assessment results throughout</a:t>
                      </a:r>
                      <a:r>
                        <a:rPr lang="en-US" baseline="0" dirty="0" smtClean="0"/>
                        <a:t> the school year.</a:t>
                      </a:r>
                      <a:endParaRPr lang="en-US" dirty="0" smtClean="0"/>
                    </a:p>
                  </a:txBody>
                  <a:tcPr/>
                </a:tc>
              </a:tr>
            </a:tbl>
          </a:graphicData>
        </a:graphic>
      </p:graphicFrame>
    </p:spTree>
    <p:extLst>
      <p:ext uri="{BB962C8B-B14F-4D97-AF65-F5344CB8AC3E}">
        <p14:creationId xmlns:p14="http://schemas.microsoft.com/office/powerpoint/2010/main" val="668687175"/>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600200"/>
            <a:ext cx="8560292" cy="5138930"/>
          </a:xfrm>
        </p:spPr>
        <p:txBody>
          <a:bodyPr/>
          <a:lstStyle/>
          <a:p>
            <a:pPr>
              <a:spcBef>
                <a:spcPts val="1200"/>
              </a:spcBef>
            </a:pPr>
            <a:r>
              <a:rPr lang="en-US" dirty="0" smtClean="0"/>
              <a:t>“Make </a:t>
            </a:r>
            <a:r>
              <a:rPr lang="en-US" dirty="0"/>
              <a:t>a compelling case to change a </a:t>
            </a:r>
            <a:r>
              <a:rPr lang="en-US" dirty="0" smtClean="0"/>
              <a:t>district’s accreditation category </a:t>
            </a:r>
            <a:r>
              <a:rPr lang="en-US" dirty="0"/>
              <a:t>or a </a:t>
            </a:r>
            <a:r>
              <a:rPr lang="en-US" dirty="0" smtClean="0"/>
              <a:t>school’s plan </a:t>
            </a:r>
            <a:r>
              <a:rPr lang="en-US" dirty="0"/>
              <a:t>type based </a:t>
            </a:r>
            <a:r>
              <a:rPr lang="en-US" dirty="0" smtClean="0"/>
              <a:t>on additional information </a:t>
            </a:r>
            <a:r>
              <a:rPr lang="en-US" dirty="0"/>
              <a:t>that the Department does not </a:t>
            </a:r>
            <a:r>
              <a:rPr lang="en-US" dirty="0" smtClean="0"/>
              <a:t>already have </a:t>
            </a:r>
            <a:r>
              <a:rPr lang="en-US" dirty="0"/>
              <a:t>or has not considered</a:t>
            </a:r>
            <a:r>
              <a:rPr lang="en-US" dirty="0" smtClean="0"/>
              <a:t>.”</a:t>
            </a:r>
          </a:p>
          <a:p>
            <a:pPr>
              <a:spcBef>
                <a:spcPts val="1200"/>
              </a:spcBef>
            </a:pPr>
            <a:r>
              <a:rPr lang="en-US" dirty="0" smtClean="0"/>
              <a:t>Must supplement, not supplant TCAP (i.e. non-tested grades or subjects, or small N).</a:t>
            </a:r>
          </a:p>
          <a:p>
            <a:pPr>
              <a:spcBef>
                <a:spcPts val="1200"/>
              </a:spcBef>
            </a:pPr>
            <a:r>
              <a:rPr lang="en-US" dirty="0" smtClean="0"/>
              <a:t>CDE Guidance: </a:t>
            </a:r>
            <a:r>
              <a:rPr lang="en-US" b="0" dirty="0"/>
              <a:t>http://</a:t>
            </a:r>
            <a:r>
              <a:rPr lang="en-US" b="0" dirty="0" smtClean="0"/>
              <a:t>www.cde.state.co.us/accountability/requesttoreconsider</a:t>
            </a:r>
          </a:p>
          <a:p>
            <a:pPr>
              <a:spcBef>
                <a:spcPts val="1200"/>
              </a:spcBef>
            </a:pPr>
            <a:r>
              <a:rPr lang="en-US" dirty="0" smtClean="0"/>
              <a:t>Cut points for Common Interim Assessments:</a:t>
            </a:r>
          </a:p>
          <a:p>
            <a:pPr lvl="1">
              <a:spcBef>
                <a:spcPts val="600"/>
              </a:spcBef>
            </a:pPr>
            <a:r>
              <a:rPr lang="en-US" dirty="0" smtClean="0"/>
              <a:t>Set </a:t>
            </a:r>
            <a:r>
              <a:rPr lang="en-US" dirty="0"/>
              <a:t>in collaboration with vendors based on the technical qualities of the instrument and scores</a:t>
            </a:r>
            <a:r>
              <a:rPr lang="en-US" dirty="0" smtClean="0"/>
              <a:t>.</a:t>
            </a:r>
          </a:p>
          <a:p>
            <a:pPr lvl="1">
              <a:spcBef>
                <a:spcPts val="600"/>
              </a:spcBef>
            </a:pPr>
            <a:r>
              <a:rPr lang="en-US" dirty="0" smtClean="0"/>
              <a:t>Included to Reconsider Form.</a:t>
            </a:r>
          </a:p>
          <a:p>
            <a:pPr lvl="1"/>
            <a:endParaRPr lang="en-US" dirty="0"/>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Using Interim Assessment Results in Requests to Reconsider</a:t>
            </a:r>
            <a:endParaRPr lang="en-US" dirty="0"/>
          </a:p>
        </p:txBody>
      </p:sp>
    </p:spTree>
    <p:extLst>
      <p:ext uri="{BB962C8B-B14F-4D97-AF65-F5344CB8AC3E}">
        <p14:creationId xmlns:p14="http://schemas.microsoft.com/office/powerpoint/2010/main" val="2322718698"/>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lstStyle/>
          <a:p>
            <a:r>
              <a:rPr lang="en-US" dirty="0"/>
              <a:t>Identifying Notable Trends and Prioritizing Performance </a:t>
            </a:r>
            <a:r>
              <a:rPr lang="en-US" dirty="0" smtClean="0"/>
              <a:t>Challenges:</a:t>
            </a:r>
          </a:p>
          <a:p>
            <a:pPr lvl="1"/>
            <a:r>
              <a:rPr lang="en-US" sz="2000" dirty="0" smtClean="0"/>
              <a:t>Describe Trends within and across school years for interim assessment results.</a:t>
            </a:r>
          </a:p>
          <a:p>
            <a:pPr lvl="1"/>
            <a:r>
              <a:rPr lang="en-US" sz="2000" dirty="0" smtClean="0"/>
              <a:t>To what degree do interim assessment results confirm/disconfirm TCAP results?</a:t>
            </a:r>
          </a:p>
          <a:p>
            <a:r>
              <a:rPr lang="en-US" dirty="0"/>
              <a:t>Identifying Interim Measures, Monitoring Progress towards Performance </a:t>
            </a:r>
            <a:r>
              <a:rPr lang="en-US" dirty="0" smtClean="0"/>
              <a:t>Targets: </a:t>
            </a:r>
          </a:p>
          <a:p>
            <a:pPr lvl="1"/>
            <a:r>
              <a:rPr lang="en-US" dirty="0" smtClean="0"/>
              <a:t>Specify what interim measures will be used to track progress during the school year towards each performance target.</a:t>
            </a:r>
          </a:p>
          <a:p>
            <a:pPr lvl="1"/>
            <a:r>
              <a:rPr lang="en-US" dirty="0" smtClean="0"/>
              <a:t>Monitor progress at least quarterly.</a:t>
            </a:r>
            <a:endParaRPr lang="en-US" dirty="0"/>
          </a:p>
          <a:p>
            <a:endParaRPr lang="en-US" dirty="0"/>
          </a:p>
        </p:txBody>
      </p:sp>
      <p:sp>
        <p:nvSpPr>
          <p:cNvPr id="3" name="Title 2"/>
          <p:cNvSpPr>
            <a:spLocks noGrp="1"/>
          </p:cNvSpPr>
          <p:nvPr>
            <p:ph type="title"/>
          </p:nvPr>
        </p:nvSpPr>
        <p:spPr/>
        <p:txBody>
          <a:bodyPr/>
          <a:lstStyle/>
          <a:p>
            <a:r>
              <a:rPr lang="en-US" dirty="0" smtClean="0"/>
              <a:t>Using Interim Assessment Results in UIP</a:t>
            </a:r>
            <a:endParaRPr lang="en-US" dirty="0"/>
          </a:p>
        </p:txBody>
      </p:sp>
    </p:spTree>
    <p:extLst>
      <p:ext uri="{BB962C8B-B14F-4D97-AF65-F5344CB8AC3E}">
        <p14:creationId xmlns:p14="http://schemas.microsoft.com/office/powerpoint/2010/main" val="808135519"/>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407893" cy="4834129"/>
          </a:xfrm>
        </p:spPr>
        <p:txBody>
          <a:bodyPr/>
          <a:lstStyle/>
          <a:p>
            <a:r>
              <a:rPr lang="en-US" dirty="0" smtClean="0"/>
              <a:t>Included in the UIP Template.</a:t>
            </a:r>
          </a:p>
          <a:p>
            <a:r>
              <a:rPr lang="en-US" dirty="0" smtClean="0"/>
              <a:t>Review “Interim Measures” (</a:t>
            </a:r>
            <a:r>
              <a:rPr lang="en-US" dirty="0" smtClean="0"/>
              <a:t>Tools, </a:t>
            </a:r>
            <a:r>
              <a:rPr lang="en-US" dirty="0" smtClean="0"/>
              <a:t>p. </a:t>
            </a:r>
            <a:r>
              <a:rPr lang="en-US" dirty="0" smtClean="0"/>
              <a:t>51; </a:t>
            </a:r>
            <a:r>
              <a:rPr lang="en-US" dirty="0" smtClean="0"/>
              <a:t>excerpted from the UIP Handbook) to answer the following questions:</a:t>
            </a:r>
          </a:p>
          <a:p>
            <a:pPr lvl="1"/>
            <a:r>
              <a:rPr lang="en-US" dirty="0" smtClean="0"/>
              <a:t>How frequently should data be available from the measure for it to be considered an “interim measure”?</a:t>
            </a:r>
          </a:p>
          <a:p>
            <a:pPr lvl="1"/>
            <a:r>
              <a:rPr lang="en-US" dirty="0" smtClean="0"/>
              <a:t>About what should interim measures provide data?</a:t>
            </a:r>
          </a:p>
          <a:p>
            <a:pPr lvl="1"/>
            <a:r>
              <a:rPr lang="en-US" dirty="0" smtClean="0"/>
              <a:t>What needs to be included about interim measures in the school/district UIP?</a:t>
            </a:r>
          </a:p>
          <a:p>
            <a:pPr lvl="1"/>
            <a:r>
              <a:rPr lang="en-US" dirty="0" smtClean="0"/>
              <a:t>How many interim measures need to be identified?</a:t>
            </a:r>
          </a:p>
          <a:p>
            <a:pPr marL="365760" lvl="1" indent="0">
              <a:buNone/>
            </a:pPr>
            <a:endParaRPr lang="en-US" dirty="0"/>
          </a:p>
        </p:txBody>
      </p:sp>
      <p:sp>
        <p:nvSpPr>
          <p:cNvPr id="3" name="Title 2"/>
          <p:cNvSpPr>
            <a:spLocks noGrp="1"/>
          </p:cNvSpPr>
          <p:nvPr>
            <p:ph type="title"/>
          </p:nvPr>
        </p:nvSpPr>
        <p:spPr/>
        <p:txBody>
          <a:bodyPr/>
          <a:lstStyle/>
          <a:p>
            <a:r>
              <a:rPr lang="en-US" dirty="0" smtClean="0"/>
              <a:t>Describing Interim Measures in the UIP</a:t>
            </a:r>
            <a:endParaRPr lang="en-US" dirty="0"/>
          </a:p>
        </p:txBody>
      </p:sp>
    </p:spTree>
    <p:extLst>
      <p:ext uri="{BB962C8B-B14F-4D97-AF65-F5344CB8AC3E}">
        <p14:creationId xmlns:p14="http://schemas.microsoft.com/office/powerpoint/2010/main" val="3979934875"/>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05801" cy="4834129"/>
          </a:xfrm>
        </p:spPr>
        <p:txBody>
          <a:bodyPr/>
          <a:lstStyle/>
          <a:p>
            <a:r>
              <a:rPr lang="en-US" dirty="0" smtClean="0"/>
              <a:t>Turn to/open “Organizing Interim Assessment Results for Planning” and the Assessment Instrument Description for your interim assessment.</a:t>
            </a:r>
          </a:p>
          <a:p>
            <a:r>
              <a:rPr lang="en-US" dirty="0" smtClean="0"/>
              <a:t>Make notes about:</a:t>
            </a:r>
          </a:p>
          <a:p>
            <a:pPr lvl="1"/>
            <a:r>
              <a:rPr lang="en-US" b="1" dirty="0" smtClean="0"/>
              <a:t>Step 1: </a:t>
            </a:r>
            <a:r>
              <a:rPr lang="en-US" dirty="0" smtClean="0"/>
              <a:t>The purpose of your interim assessment, how you plan to use the results of your interim assessment, and the degree to which your use aligns with the purpose of the instrument.</a:t>
            </a:r>
          </a:p>
          <a:p>
            <a:pPr lvl="1"/>
            <a:r>
              <a:rPr lang="en-US" b="1" dirty="0" smtClean="0"/>
              <a:t>Step 2: </a:t>
            </a:r>
            <a:r>
              <a:rPr lang="en-US" dirty="0" smtClean="0"/>
              <a:t>Where you retrieve interim assessment results and what reports/views are available (if you know).</a:t>
            </a:r>
          </a:p>
          <a:p>
            <a:pPr lvl="1"/>
            <a:r>
              <a:rPr lang="en-US" b="1" dirty="0" smtClean="0"/>
              <a:t>Step 3</a:t>
            </a:r>
            <a:r>
              <a:rPr lang="en-US" dirty="0" smtClean="0"/>
              <a:t>: About whom (which students) data is collected and when your district administers the interim assessment, how frequently.</a:t>
            </a:r>
          </a:p>
          <a:p>
            <a:pPr lvl="1"/>
            <a:endParaRPr lang="en-US" dirty="0"/>
          </a:p>
        </p:txBody>
      </p:sp>
      <p:sp>
        <p:nvSpPr>
          <p:cNvPr id="3" name="Title 2"/>
          <p:cNvSpPr>
            <a:spLocks noGrp="1"/>
          </p:cNvSpPr>
          <p:nvPr>
            <p:ph type="title"/>
          </p:nvPr>
        </p:nvSpPr>
        <p:spPr/>
        <p:txBody>
          <a:bodyPr/>
          <a:lstStyle/>
          <a:p>
            <a:r>
              <a:rPr lang="en-US" dirty="0" smtClean="0"/>
              <a:t>Organizing Interim Assessment Results for Planning</a:t>
            </a:r>
            <a:endParaRPr lang="en-US" dirty="0"/>
          </a:p>
        </p:txBody>
      </p:sp>
    </p:spTree>
    <p:extLst>
      <p:ext uri="{BB962C8B-B14F-4D97-AF65-F5344CB8AC3E}">
        <p14:creationId xmlns:p14="http://schemas.microsoft.com/office/powerpoint/2010/main" val="483396137"/>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lstStyle/>
          <a:p>
            <a:r>
              <a:rPr lang="en-US" dirty="0" smtClean="0"/>
              <a:t>Different interim assessments include a variety of metrics and comparison points.</a:t>
            </a:r>
          </a:p>
          <a:p>
            <a:r>
              <a:rPr lang="en-US" dirty="0" smtClean="0"/>
              <a:t>Consider:</a:t>
            </a:r>
          </a:p>
          <a:p>
            <a:pPr lvl="1"/>
            <a:r>
              <a:rPr lang="en-US" dirty="0" smtClean="0"/>
              <a:t>What metrics or scores are available from the interim assessment at the individual student level?</a:t>
            </a:r>
          </a:p>
          <a:p>
            <a:pPr lvl="1"/>
            <a:r>
              <a:rPr lang="en-US" dirty="0" smtClean="0"/>
              <a:t>For which “groups” of students are aggregate scores provided?</a:t>
            </a:r>
          </a:p>
          <a:p>
            <a:pPr lvl="1"/>
            <a:r>
              <a:rPr lang="en-US" dirty="0" smtClean="0"/>
              <a:t>What metrics or scores are available from the interim assessment vendor at the group level?</a:t>
            </a:r>
          </a:p>
          <a:p>
            <a:pPr lvl="1"/>
            <a:endParaRPr lang="en-US" dirty="0"/>
          </a:p>
        </p:txBody>
      </p:sp>
    </p:spTree>
    <p:extLst>
      <p:ext uri="{BB962C8B-B14F-4D97-AF65-F5344CB8AC3E}">
        <p14:creationId xmlns:p14="http://schemas.microsoft.com/office/powerpoint/2010/main" val="266651189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762000"/>
            <a:ext cx="7162800" cy="3046988"/>
          </a:xfrm>
          <a:prstGeom prst="rect">
            <a:avLst/>
          </a:prstGeom>
          <a:noFill/>
        </p:spPr>
        <p:txBody>
          <a:bodyPr>
            <a:spAutoFit/>
          </a:bodyPr>
          <a:lstStyle/>
          <a:p>
            <a:pPr>
              <a:defRPr/>
            </a:pPr>
            <a:r>
              <a:rPr lang="en-US" sz="3200" i="1" dirty="0">
                <a:solidFill>
                  <a:schemeClr val="accent1">
                    <a:lumMod val="50000"/>
                  </a:schemeClr>
                </a:solidFill>
                <a:latin typeface="Palatino Linotype" panose="02040502050505030304" pitchFamily="18" charset="0"/>
              </a:rPr>
              <a:t>The materials used during this session were developed in partnership with the Center for Transforming Learning and Teaching located in the School of Education and Human Development at the University of Colorado Denver.</a:t>
            </a:r>
          </a:p>
        </p:txBody>
      </p:sp>
      <p:pic>
        <p:nvPicPr>
          <p:cNvPr id="23555" name="Picture 4" descr="CTLT logo 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67200"/>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edu_rgb_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343400"/>
            <a:ext cx="26003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441998"/>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dirty="0" smtClean="0"/>
              <a:t>Vendor provided comparison point examples:</a:t>
            </a:r>
          </a:p>
          <a:p>
            <a:pPr lvl="1"/>
            <a:r>
              <a:rPr lang="en-US" dirty="0" smtClean="0"/>
              <a:t>% and number of students At Benchmark</a:t>
            </a:r>
          </a:p>
          <a:p>
            <a:pPr lvl="1"/>
            <a:r>
              <a:rPr lang="en-US" dirty="0" smtClean="0"/>
              <a:t>% Advanced, </a:t>
            </a:r>
            <a:r>
              <a:rPr lang="en-US" dirty="0"/>
              <a:t>Proficient, Partially Proficient or </a:t>
            </a:r>
            <a:r>
              <a:rPr lang="en-US" dirty="0" smtClean="0"/>
              <a:t>Unsatisfactory</a:t>
            </a:r>
          </a:p>
          <a:p>
            <a:pPr lvl="1"/>
            <a:r>
              <a:rPr lang="en-US" dirty="0" smtClean="0"/>
              <a:t>% of students in different tiers or performance</a:t>
            </a:r>
          </a:p>
          <a:p>
            <a:r>
              <a:rPr lang="en-US" dirty="0" smtClean="0"/>
              <a:t>CDE has identified points of comparison for requests to reconsider.</a:t>
            </a:r>
          </a:p>
          <a:p>
            <a:r>
              <a:rPr lang="en-US" dirty="0" smtClean="0"/>
              <a:t>What comparison points are available for aggregate metrics for your interim assessment instrument?</a:t>
            </a:r>
          </a:p>
        </p:txBody>
      </p:sp>
    </p:spTree>
    <p:extLst>
      <p:ext uri="{BB962C8B-B14F-4D97-AF65-F5344CB8AC3E}">
        <p14:creationId xmlns:p14="http://schemas.microsoft.com/office/powerpoint/2010/main" val="254100102"/>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Practice: Identifying Metrics and Comparison Points for Interim Assessments</a:t>
            </a:r>
            <a:endParaRPr lang="en-US" sz="3200" dirty="0"/>
          </a:p>
        </p:txBody>
      </p:sp>
      <p:sp>
        <p:nvSpPr>
          <p:cNvPr id="32771" name="Content Placeholder 2"/>
          <p:cNvSpPr>
            <a:spLocks noGrp="1"/>
          </p:cNvSpPr>
          <p:nvPr>
            <p:ph idx="1"/>
          </p:nvPr>
        </p:nvSpPr>
        <p:spPr bwMode="auto">
          <a:xfrm>
            <a:off x="457200" y="1798637"/>
            <a:ext cx="8229600" cy="45259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800" dirty="0" smtClean="0"/>
              <a:t>Consider Interim Assessment Report Examples for the assessment used in your district. </a:t>
            </a:r>
          </a:p>
          <a:p>
            <a:pPr>
              <a:spcBef>
                <a:spcPts val="1800"/>
              </a:spcBef>
              <a:defRPr/>
            </a:pPr>
            <a:r>
              <a:rPr lang="en-US" sz="2800" dirty="0" smtClean="0"/>
              <a:t>Review several reports.</a:t>
            </a:r>
          </a:p>
          <a:p>
            <a:pPr>
              <a:spcBef>
                <a:spcPts val="1800"/>
              </a:spcBef>
              <a:defRPr/>
            </a:pPr>
            <a:r>
              <a:rPr lang="en-US" sz="2800" dirty="0" smtClean="0"/>
              <a:t>For each report reviewed, identify:</a:t>
            </a:r>
          </a:p>
          <a:p>
            <a:pPr lvl="1">
              <a:defRPr/>
            </a:pPr>
            <a:r>
              <a:rPr lang="en-US" sz="2400" dirty="0" smtClean="0"/>
              <a:t>What metrics are available on the report?</a:t>
            </a:r>
          </a:p>
          <a:p>
            <a:pPr lvl="1">
              <a:defRPr/>
            </a:pPr>
            <a:r>
              <a:rPr lang="en-US" sz="2400" dirty="0" smtClean="0"/>
              <a:t>To what could performance on each metric be compared (comparison points)? How good is good enough?</a:t>
            </a:r>
          </a:p>
          <a:p>
            <a:pPr lvl="1">
              <a:defRPr/>
            </a:pPr>
            <a:r>
              <a:rPr lang="en-US" sz="2400" dirty="0" smtClean="0"/>
              <a:t>What questions could you answer using the report?</a:t>
            </a:r>
          </a:p>
          <a:p>
            <a:pPr lvl="1">
              <a:defRPr/>
            </a:pPr>
            <a:endParaRPr lang="en-US" sz="2400" dirty="0" smtClean="0"/>
          </a:p>
          <a:p>
            <a:pPr marL="45720" indent="0">
              <a:buNone/>
              <a:defRPr/>
            </a:pPr>
            <a:endParaRPr lang="en-US" sz="2600" dirty="0" smtClean="0"/>
          </a:p>
          <a:p>
            <a:pPr marL="45720" indent="0">
              <a:buNone/>
              <a:defRPr/>
            </a:pPr>
            <a:endParaRPr lang="en-US" dirty="0" smtClean="0"/>
          </a:p>
        </p:txBody>
      </p:sp>
    </p:spTree>
    <p:extLst>
      <p:ext uri="{BB962C8B-B14F-4D97-AF65-F5344CB8AC3E}">
        <p14:creationId xmlns:p14="http://schemas.microsoft.com/office/powerpoint/2010/main" val="637264879"/>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 back to your note catcher “Organizing Interim Assessment Results for </a:t>
            </a:r>
            <a:r>
              <a:rPr lang="en-US" dirty="0" smtClean="0"/>
              <a:t>Planning.”</a:t>
            </a:r>
            <a:endParaRPr lang="en-US" dirty="0" smtClean="0"/>
          </a:p>
          <a:p>
            <a:r>
              <a:rPr lang="en-US" dirty="0" smtClean="0"/>
              <a:t>Complete at least one row of a path through this data including:</a:t>
            </a:r>
          </a:p>
          <a:p>
            <a:pPr lvl="1"/>
            <a:r>
              <a:rPr lang="en-US" dirty="0" smtClean="0"/>
              <a:t>A report you will review</a:t>
            </a:r>
          </a:p>
          <a:p>
            <a:pPr lvl="1"/>
            <a:r>
              <a:rPr lang="en-US" dirty="0" smtClean="0"/>
              <a:t>Metrics</a:t>
            </a:r>
          </a:p>
          <a:p>
            <a:pPr lvl="1"/>
            <a:r>
              <a:rPr lang="en-US" dirty="0" smtClean="0"/>
              <a:t>Comparison Points</a:t>
            </a:r>
          </a:p>
          <a:p>
            <a:pPr lvl="1"/>
            <a:r>
              <a:rPr lang="en-US" dirty="0" smtClean="0"/>
              <a:t>Questions to Guide Analysis</a:t>
            </a:r>
            <a:endParaRPr lang="en-US" dirty="0"/>
          </a:p>
        </p:txBody>
      </p:sp>
      <p:sp>
        <p:nvSpPr>
          <p:cNvPr id="2" name="Title 1"/>
          <p:cNvSpPr>
            <a:spLocks noGrp="1"/>
          </p:cNvSpPr>
          <p:nvPr>
            <p:ph type="title"/>
          </p:nvPr>
        </p:nvSpPr>
        <p:spPr/>
        <p:txBody>
          <a:bodyPr/>
          <a:lstStyle/>
          <a:p>
            <a:r>
              <a:rPr lang="en-US" dirty="0" smtClean="0"/>
              <a:t>Organizing Interim Assessment Results for Planning</a:t>
            </a:r>
            <a:endParaRPr lang="en-US" dirty="0"/>
          </a:p>
        </p:txBody>
      </p:sp>
    </p:spTree>
    <p:extLst>
      <p:ext uri="{BB962C8B-B14F-4D97-AF65-F5344CB8AC3E}">
        <p14:creationId xmlns:p14="http://schemas.microsoft.com/office/powerpoint/2010/main" val="3147769242"/>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3657600"/>
            <a:ext cx="5181600" cy="9402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Session Plan</a:t>
            </a:r>
            <a:endParaRPr lang="en-US" dirty="0"/>
          </a:p>
        </p:txBody>
      </p:sp>
      <p:sp>
        <p:nvSpPr>
          <p:cNvPr id="3" name="TextBox 2"/>
          <p:cNvSpPr txBox="1"/>
          <p:nvPr/>
        </p:nvSpPr>
        <p:spPr>
          <a:xfrm>
            <a:off x="1905000" y="121920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Assessment/Data and Education Reform</a:t>
            </a:r>
            <a:endParaRPr lang="en-US" sz="2000" dirty="0">
              <a:solidFill>
                <a:schemeClr val="bg1"/>
              </a:solidFill>
              <a:latin typeface="Verdana" charset="0"/>
            </a:endParaRPr>
          </a:p>
        </p:txBody>
      </p:sp>
      <p:sp>
        <p:nvSpPr>
          <p:cNvPr id="11" name="TextBox 10"/>
          <p:cNvSpPr txBox="1"/>
          <p:nvPr/>
        </p:nvSpPr>
        <p:spPr>
          <a:xfrm>
            <a:off x="1905000" y="220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English Language Learning</a:t>
            </a:r>
            <a:endParaRPr lang="en-US" sz="2000" dirty="0">
              <a:solidFill>
                <a:schemeClr val="bg1"/>
              </a:solidFill>
              <a:latin typeface="Verdana" charset="0"/>
            </a:endParaRPr>
          </a:p>
        </p:txBody>
      </p:sp>
      <p:sp>
        <p:nvSpPr>
          <p:cNvPr id="12" name="TextBox 11"/>
          <p:cNvSpPr txBox="1"/>
          <p:nvPr/>
        </p:nvSpPr>
        <p:spPr>
          <a:xfrm>
            <a:off x="1914099" y="47244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Early Literacy and School Readiness</a:t>
            </a:r>
            <a:endParaRPr lang="en-US" sz="2000" dirty="0">
              <a:solidFill>
                <a:schemeClr val="bg1"/>
              </a:solidFill>
              <a:latin typeface="Verdana" charset="0"/>
            </a:endParaRPr>
          </a:p>
        </p:txBody>
      </p:sp>
      <p:sp>
        <p:nvSpPr>
          <p:cNvPr id="14" name="TextBox 13"/>
          <p:cNvSpPr txBox="1"/>
          <p:nvPr/>
        </p:nvSpPr>
        <p:spPr>
          <a:xfrm>
            <a:off x="1905000" y="28414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Commonly Used Interim Assessments</a:t>
            </a:r>
            <a:endParaRPr lang="en-US" sz="2000" dirty="0">
              <a:solidFill>
                <a:schemeClr val="bg1"/>
              </a:solidFill>
              <a:latin typeface="Verdana" charset="0"/>
            </a:endParaRPr>
          </a:p>
        </p:txBody>
      </p:sp>
      <p:sp>
        <p:nvSpPr>
          <p:cNvPr id="15" name="TextBox 14"/>
          <p:cNvSpPr txBox="1"/>
          <p:nvPr/>
        </p:nvSpPr>
        <p:spPr>
          <a:xfrm>
            <a:off x="1905000" y="601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Survey Results</a:t>
            </a:r>
            <a:endParaRPr lang="en-US" sz="2000" dirty="0">
              <a:solidFill>
                <a:schemeClr val="bg1"/>
              </a:solidFill>
              <a:latin typeface="Verdana" charset="0"/>
            </a:endParaRPr>
          </a:p>
        </p:txBody>
      </p:sp>
      <p:cxnSp>
        <p:nvCxnSpPr>
          <p:cNvPr id="18" name="Straight Arrow Connector 17"/>
          <p:cNvCxnSpPr/>
          <p:nvPr/>
        </p:nvCxnSpPr>
        <p:spPr>
          <a:xfrm>
            <a:off x="4343400" y="19417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2499" y="352728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58279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539109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Equitable Distribution of Teachers</a:t>
            </a:r>
            <a:endParaRPr lang="en-US" sz="2000" dirty="0">
              <a:solidFill>
                <a:schemeClr val="bg1"/>
              </a:solidFill>
              <a:latin typeface="Verdana" charset="0"/>
            </a:endParaRPr>
          </a:p>
        </p:txBody>
      </p:sp>
      <p:cxnSp>
        <p:nvCxnSpPr>
          <p:cNvPr id="23" name="Straight Arrow Connector 22"/>
          <p:cNvCxnSpPr/>
          <p:nvPr/>
        </p:nvCxnSpPr>
        <p:spPr>
          <a:xfrm>
            <a:off x="4329752" y="4463772"/>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43400" y="25908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51421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7558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Postsecondary and Workforce Readiness</a:t>
            </a:r>
            <a:endParaRPr lang="en-US" sz="2000" dirty="0">
              <a:solidFill>
                <a:schemeClr val="bg1"/>
              </a:solidFill>
              <a:latin typeface="Verdana" charset="0"/>
            </a:endParaRPr>
          </a:p>
        </p:txBody>
      </p:sp>
    </p:spTree>
    <p:extLst>
      <p:ext uri="{BB962C8B-B14F-4D97-AF65-F5344CB8AC3E}">
        <p14:creationId xmlns:p14="http://schemas.microsoft.com/office/powerpoint/2010/main" val="1217446910"/>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1260" cy="782073"/>
          </a:xfrm>
        </p:spPr>
        <p:txBody>
          <a:bodyPr/>
          <a:lstStyle/>
          <a:p>
            <a:r>
              <a:rPr lang="en-US" dirty="0" smtClean="0"/>
              <a:t>Postsecondary and Workforce Readiness Data</a:t>
            </a:r>
            <a:endParaRPr lang="en-US" dirty="0"/>
          </a:p>
        </p:txBody>
      </p:sp>
      <p:sp>
        <p:nvSpPr>
          <p:cNvPr id="3" name="Content Placeholder 2"/>
          <p:cNvSpPr>
            <a:spLocks noGrp="1"/>
          </p:cNvSpPr>
          <p:nvPr>
            <p:ph sz="quarter" idx="10"/>
          </p:nvPr>
        </p:nvSpPr>
        <p:spPr>
          <a:xfrm>
            <a:off x="4800600" y="1981200"/>
            <a:ext cx="4114800" cy="2590800"/>
          </a:xfrm>
        </p:spPr>
        <p:txBody>
          <a:bodyPr/>
          <a:lstStyle/>
          <a:p>
            <a:r>
              <a:rPr lang="en-US" dirty="0" smtClean="0"/>
              <a:t>Student End of Year data collection</a:t>
            </a:r>
          </a:p>
          <a:p>
            <a:endParaRPr lang="en-US" dirty="0"/>
          </a:p>
          <a:p>
            <a:endParaRPr lang="en-US" dirty="0" smtClean="0"/>
          </a:p>
          <a:p>
            <a:r>
              <a:rPr lang="en-US" dirty="0" smtClean="0"/>
              <a:t>Colorado ACT</a:t>
            </a:r>
            <a:endParaRPr lang="en-US" dirty="0"/>
          </a:p>
        </p:txBody>
      </p:sp>
      <p:sp>
        <p:nvSpPr>
          <p:cNvPr id="4" name="Content Placeholder 3"/>
          <p:cNvSpPr>
            <a:spLocks noGrp="1"/>
          </p:cNvSpPr>
          <p:nvPr>
            <p:ph sz="quarter" idx="11"/>
          </p:nvPr>
        </p:nvSpPr>
        <p:spPr>
          <a:xfrm>
            <a:off x="381000" y="1981200"/>
            <a:ext cx="4114800" cy="2743200"/>
          </a:xfrm>
        </p:spPr>
        <p:txBody>
          <a:bodyPr/>
          <a:lstStyle/>
          <a:p>
            <a:r>
              <a:rPr lang="en-US" dirty="0"/>
              <a:t>Drop-out Rates</a:t>
            </a:r>
          </a:p>
          <a:p>
            <a:r>
              <a:rPr lang="en-US" dirty="0"/>
              <a:t>Graduation Rates</a:t>
            </a:r>
          </a:p>
          <a:p>
            <a:r>
              <a:rPr lang="en-US" dirty="0"/>
              <a:t>Disaggregated Graduation Rates</a:t>
            </a:r>
          </a:p>
          <a:p>
            <a:r>
              <a:rPr lang="en-US" dirty="0"/>
              <a:t>Average Colorado ACT Composite Score</a:t>
            </a:r>
          </a:p>
          <a:p>
            <a:endParaRPr lang="en-US" dirty="0"/>
          </a:p>
        </p:txBody>
      </p:sp>
      <p:sp>
        <p:nvSpPr>
          <p:cNvPr id="5" name="Text Placeholder 4"/>
          <p:cNvSpPr>
            <a:spLocks noGrp="1"/>
          </p:cNvSpPr>
          <p:nvPr>
            <p:ph type="body" sz="quarter" idx="12"/>
          </p:nvPr>
        </p:nvSpPr>
        <p:spPr>
          <a:xfrm>
            <a:off x="228600" y="1295400"/>
            <a:ext cx="4267200" cy="533400"/>
          </a:xfrm>
        </p:spPr>
        <p:txBody>
          <a:bodyPr/>
          <a:lstStyle/>
          <a:p>
            <a:r>
              <a:rPr lang="en-US" dirty="0" smtClean="0"/>
              <a:t>State Required </a:t>
            </a:r>
            <a:r>
              <a:rPr lang="en-US" dirty="0" smtClean="0"/>
              <a:t>Metrics:</a:t>
            </a:r>
            <a:endParaRPr lang="en-US" dirty="0"/>
          </a:p>
        </p:txBody>
      </p:sp>
      <p:sp>
        <p:nvSpPr>
          <p:cNvPr id="6" name="Text Placeholder 5"/>
          <p:cNvSpPr>
            <a:spLocks noGrp="1"/>
          </p:cNvSpPr>
          <p:nvPr>
            <p:ph type="body" sz="quarter" idx="13"/>
          </p:nvPr>
        </p:nvSpPr>
        <p:spPr>
          <a:xfrm>
            <a:off x="4953000" y="1295400"/>
            <a:ext cx="2667000" cy="533400"/>
          </a:xfrm>
        </p:spPr>
        <p:txBody>
          <a:bodyPr/>
          <a:lstStyle/>
          <a:p>
            <a:r>
              <a:rPr lang="en-US" dirty="0" smtClean="0"/>
              <a:t>Measures:</a:t>
            </a:r>
            <a:endParaRPr lang="en-US" dirty="0"/>
          </a:p>
        </p:txBody>
      </p:sp>
      <p:sp>
        <p:nvSpPr>
          <p:cNvPr id="7" name="TextBox 6"/>
          <p:cNvSpPr txBox="1"/>
          <p:nvPr/>
        </p:nvSpPr>
        <p:spPr>
          <a:xfrm>
            <a:off x="533400" y="5105400"/>
            <a:ext cx="8077200" cy="830997"/>
          </a:xfrm>
          <a:prstGeom prst="rect">
            <a:avLst/>
          </a:prstGeom>
          <a:noFill/>
        </p:spPr>
        <p:txBody>
          <a:bodyPr wrap="square" rtlCol="0">
            <a:spAutoFit/>
          </a:bodyPr>
          <a:lstStyle/>
          <a:p>
            <a:pPr marL="45720">
              <a:spcBef>
                <a:spcPts val="600"/>
              </a:spcBef>
              <a:buClr>
                <a:schemeClr val="accent1"/>
              </a:buClr>
              <a:buSzPct val="110000"/>
            </a:pPr>
            <a:r>
              <a:rPr lang="en-US" sz="2400" spc="150" dirty="0" smtClean="0">
                <a:solidFill>
                  <a:schemeClr val="accent6">
                    <a:lumMod val="50000"/>
                  </a:schemeClr>
                </a:solidFill>
                <a:latin typeface="+mn-lt"/>
                <a:ea typeface="+mn-ea"/>
              </a:rPr>
              <a:t>Challenge: Data Analysis for the “non-assessment” PWR measures.</a:t>
            </a:r>
          </a:p>
        </p:txBody>
      </p:sp>
    </p:spTree>
    <p:extLst>
      <p:ext uri="{BB962C8B-B14F-4D97-AF65-F5344CB8AC3E}">
        <p14:creationId xmlns:p14="http://schemas.microsoft.com/office/powerpoint/2010/main" val="24908927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UIP </a:t>
            </a:r>
            <a:r>
              <a:rPr lang="en-US" dirty="0" smtClean="0"/>
              <a:t>Processes and PWR Data Sources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02915"/>
              </p:ext>
            </p:extLst>
          </p:nvPr>
        </p:nvGraphicFramePr>
        <p:xfrm>
          <a:off x="381000" y="1719263"/>
          <a:ext cx="8407400" cy="4033520"/>
        </p:xfrm>
        <a:graphic>
          <a:graphicData uri="http://schemas.openxmlformats.org/drawingml/2006/table">
            <a:tbl>
              <a:tblPr firstRow="1" bandRow="1">
                <a:tableStyleId>{5C22544A-7EE6-4342-B048-85BDC9FD1C3A}</a:tableStyleId>
              </a:tblPr>
              <a:tblGrid>
                <a:gridCol w="4203700"/>
                <a:gridCol w="4203700"/>
              </a:tblGrid>
              <a:tr h="370840">
                <a:tc>
                  <a:txBody>
                    <a:bodyPr/>
                    <a:lstStyle/>
                    <a:p>
                      <a:r>
                        <a:rPr lang="en-US" dirty="0" smtClean="0"/>
                        <a:t>UIP Process</a:t>
                      </a:r>
                      <a:endParaRPr lang="en-US" dirty="0"/>
                    </a:p>
                  </a:txBody>
                  <a:tcPr/>
                </a:tc>
                <a:tc>
                  <a:txBody>
                    <a:bodyPr/>
                    <a:lstStyle/>
                    <a:p>
                      <a:r>
                        <a:rPr lang="en-US" dirty="0" smtClean="0"/>
                        <a:t>PWR Data</a:t>
                      </a:r>
                      <a:r>
                        <a:rPr lang="en-US" baseline="0" dirty="0" smtClean="0"/>
                        <a:t> Source</a:t>
                      </a:r>
                      <a:endParaRPr lang="en-US" dirty="0"/>
                    </a:p>
                  </a:txBody>
                  <a:tcPr/>
                </a:tc>
              </a:tr>
              <a:tr h="370840">
                <a:tc>
                  <a:txBody>
                    <a:bodyPr/>
                    <a:lstStyle/>
                    <a:p>
                      <a:r>
                        <a:rPr lang="en-US" dirty="0" smtClean="0"/>
                        <a:t>Data Analysis: Identifying Notable Trends and Prioritizing Performance Challenges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Drop Out Data Analysis Display (DODAD)</a:t>
                      </a:r>
                    </a:p>
                    <a:p>
                      <a:endParaRPr lang="en-US" dirty="0"/>
                    </a:p>
                  </a:txBody>
                  <a:tcPr/>
                </a:tc>
              </a:tr>
              <a:tr h="370840">
                <a:tc>
                  <a:txBody>
                    <a:bodyPr/>
                    <a:lstStyle/>
                    <a:p>
                      <a:r>
                        <a:rPr lang="en-US" dirty="0" smtClean="0"/>
                        <a:t>Root Cause Analysis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 Local PWR Data Sources </a:t>
                      </a:r>
                      <a:br>
                        <a:rPr lang="en-US" dirty="0" smtClean="0"/>
                      </a:br>
                      <a:r>
                        <a:rPr lang="en-US" dirty="0" smtClean="0"/>
                        <a:t>(most commonly available resources among Colorado districts)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Colorado Graduation Pathways research-based framework for drop-out prevention</a:t>
                      </a:r>
                    </a:p>
                  </a:txBody>
                  <a:tcPr/>
                </a:tc>
              </a:tr>
              <a:tr h="370840">
                <a:tc>
                  <a:txBody>
                    <a:bodyPr/>
                    <a:lstStyle/>
                    <a:p>
                      <a:r>
                        <a:rPr lang="en-US" dirty="0" smtClean="0"/>
                        <a:t>Setting Performance Targets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Drop-Out Data Analysis Display (DODAD)</a:t>
                      </a:r>
                    </a:p>
                  </a:txBody>
                  <a:tcPr/>
                </a:tc>
              </a:tr>
              <a:tr h="370840">
                <a:tc>
                  <a:txBody>
                    <a:bodyPr/>
                    <a:lstStyle/>
                    <a:p>
                      <a:r>
                        <a:rPr lang="en-US" dirty="0" smtClean="0"/>
                        <a:t>Progress Monitoring (Early Warning)</a:t>
                      </a:r>
                      <a:endParaRPr lang="en-US" dirty="0"/>
                    </a:p>
                  </a:txBody>
                  <a:tcPr/>
                </a:tc>
                <a:tc>
                  <a:txBody>
                    <a:bodyPr/>
                    <a:lstStyle/>
                    <a:p>
                      <a:r>
                        <a:rPr lang="en-US" dirty="0" smtClean="0"/>
                        <a:t>Early Warning Data (Look for more</a:t>
                      </a:r>
                      <a:r>
                        <a:rPr lang="en-US" baseline="0" dirty="0" smtClean="0"/>
                        <a:t> on this at the </a:t>
                      </a:r>
                      <a:r>
                        <a:rPr lang="en-US" dirty="0" smtClean="0"/>
                        <a:t>Progress Monitoring training</a:t>
                      </a:r>
                      <a:r>
                        <a:rPr lang="en-US" baseline="0" dirty="0" smtClean="0"/>
                        <a:t> sessions in November 2013)</a:t>
                      </a:r>
                      <a:endParaRPr lang="en-US" dirty="0"/>
                    </a:p>
                  </a:txBody>
                  <a:tcPr/>
                </a:tc>
              </a:tr>
            </a:tbl>
          </a:graphicData>
        </a:graphic>
      </p:graphicFrame>
    </p:spTree>
    <p:extLst>
      <p:ext uri="{BB962C8B-B14F-4D97-AF65-F5344CB8AC3E}">
        <p14:creationId xmlns:p14="http://schemas.microsoft.com/office/powerpoint/2010/main" val="2855154460"/>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Data Sources:</a:t>
            </a:r>
          </a:p>
          <a:p>
            <a:r>
              <a:rPr lang="en-US" dirty="0" smtClean="0"/>
              <a:t>Drop-Out Data Analysis Display</a:t>
            </a:r>
          </a:p>
          <a:p>
            <a:r>
              <a:rPr lang="en-US" dirty="0" smtClean="0"/>
              <a:t>Local </a:t>
            </a:r>
            <a:r>
              <a:rPr lang="en-US" dirty="0"/>
              <a:t>PWR </a:t>
            </a:r>
            <a:r>
              <a:rPr lang="en-US" dirty="0" smtClean="0"/>
              <a:t>Data Sources (related to explaining drop-out and graduation rates)</a:t>
            </a:r>
          </a:p>
          <a:p>
            <a:r>
              <a:rPr lang="en-US" dirty="0" smtClean="0"/>
              <a:t>Colorado </a:t>
            </a:r>
            <a:r>
              <a:rPr lang="en-US" dirty="0"/>
              <a:t>Graduation Pathways research-based framework for </a:t>
            </a:r>
            <a:r>
              <a:rPr lang="en-US" dirty="0" smtClean="0"/>
              <a:t>drop-out prevention</a:t>
            </a:r>
            <a:endParaRPr lang="en-US" dirty="0"/>
          </a:p>
          <a:p>
            <a:r>
              <a:rPr lang="en-US" dirty="0"/>
              <a:t>Which of these data sources do your district or do your school(s) currently use in developing UIPs</a:t>
            </a:r>
            <a:r>
              <a:rPr lang="en-US" dirty="0" smtClean="0"/>
              <a:t>?</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Deepening PWR Data Analysis and Root Causes Analysis</a:t>
            </a:r>
            <a:endParaRPr lang="en-US" dirty="0"/>
          </a:p>
        </p:txBody>
      </p:sp>
    </p:spTree>
    <p:extLst>
      <p:ext uri="{BB962C8B-B14F-4D97-AF65-F5344CB8AC3E}">
        <p14:creationId xmlns:p14="http://schemas.microsoft.com/office/powerpoint/2010/main" val="1447201492"/>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txBox="1">
            <a:spLocks/>
          </p:cNvSpPr>
          <p:nvPr/>
        </p:nvSpPr>
        <p:spPr>
          <a:xfrm>
            <a:off x="8620125" y="6408738"/>
            <a:ext cx="342900" cy="312737"/>
          </a:xfrm>
          <a:prstGeom prst="rect">
            <a:avLst/>
          </a:prstGeom>
        </p:spPr>
        <p:txBody>
          <a:bodyPr/>
          <a:lstStyle/>
          <a:p>
            <a:pPr algn="ctr">
              <a:defRPr/>
            </a:pPr>
            <a:fld id="{E9BC7F66-179C-4B59-AC5F-0428869B19B5}" type="slidenum">
              <a:rPr lang="en-US" sz="1200">
                <a:solidFill>
                  <a:srgbClr val="9999FF"/>
                </a:solidFill>
                <a:latin typeface="+mj-lt"/>
              </a:rPr>
              <a:pPr algn="ctr">
                <a:defRPr/>
              </a:pPr>
              <a:t>67</a:t>
            </a:fld>
            <a:endParaRPr lang="en-US" sz="1200" dirty="0">
              <a:solidFill>
                <a:srgbClr val="9999FF"/>
              </a:solidFill>
              <a:latin typeface="+mj-lt"/>
            </a:endParaRPr>
          </a:p>
        </p:txBody>
      </p:sp>
      <p:sp>
        <p:nvSpPr>
          <p:cNvPr id="8" name="Content Placeholder 7"/>
          <p:cNvSpPr>
            <a:spLocks noGrp="1"/>
          </p:cNvSpPr>
          <p:nvPr>
            <p:ph idx="1"/>
          </p:nvPr>
        </p:nvSpPr>
        <p:spPr/>
        <p:txBody>
          <a:bodyPr/>
          <a:lstStyle/>
          <a:p>
            <a:pPr marL="341313" indent="-341313">
              <a:spcBef>
                <a:spcPts val="2400"/>
              </a:spcBef>
              <a:buClr>
                <a:srgbClr val="203C73"/>
              </a:buClr>
              <a:buSzPct val="70000"/>
              <a:buFont typeface="Wingdings" pitchFamily="2" charset="2"/>
              <a:buChar char="v"/>
              <a:defRPr/>
            </a:pPr>
            <a:r>
              <a:rPr lang="en-US" dirty="0">
                <a:solidFill>
                  <a:schemeClr val="tx2">
                    <a:lumMod val="75000"/>
                  </a:schemeClr>
                </a:solidFill>
                <a:latin typeface="Calibri" pitchFamily="34" charset="0"/>
              </a:rPr>
              <a:t>The DODAD is an analytic tool designed to help administrators at Colorado high schools interpret and investigate the </a:t>
            </a:r>
            <a:r>
              <a:rPr lang="en-US" dirty="0" smtClean="0">
                <a:solidFill>
                  <a:schemeClr val="tx2">
                    <a:lumMod val="75000"/>
                  </a:schemeClr>
                </a:solidFill>
                <a:latin typeface="Calibri" pitchFamily="34" charset="0"/>
              </a:rPr>
              <a:t>drop-out </a:t>
            </a:r>
            <a:r>
              <a:rPr lang="en-US" dirty="0">
                <a:solidFill>
                  <a:schemeClr val="tx2">
                    <a:lumMod val="75000"/>
                  </a:schemeClr>
                </a:solidFill>
                <a:latin typeface="Calibri" pitchFamily="34" charset="0"/>
              </a:rPr>
              <a:t>rates and counts for their school. </a:t>
            </a:r>
          </a:p>
          <a:p>
            <a:pPr marL="341313" indent="-341313">
              <a:spcBef>
                <a:spcPts val="2400"/>
              </a:spcBef>
              <a:buClr>
                <a:srgbClr val="203C73"/>
              </a:buClr>
              <a:buSzPct val="70000"/>
              <a:buFont typeface="Wingdings" pitchFamily="2" charset="2"/>
              <a:buChar char="v"/>
              <a:defRPr/>
            </a:pPr>
            <a:r>
              <a:rPr lang="en-US" dirty="0">
                <a:solidFill>
                  <a:schemeClr val="tx2">
                    <a:lumMod val="75000"/>
                  </a:schemeClr>
                </a:solidFill>
                <a:latin typeface="Calibri" pitchFamily="34" charset="0"/>
              </a:rPr>
              <a:t>The tool allows users to view the </a:t>
            </a:r>
            <a:r>
              <a:rPr lang="en-US" dirty="0" smtClean="0">
                <a:solidFill>
                  <a:schemeClr val="tx2">
                    <a:lumMod val="75000"/>
                  </a:schemeClr>
                </a:solidFill>
                <a:latin typeface="Calibri" pitchFamily="34" charset="0"/>
              </a:rPr>
              <a:t>drop-out </a:t>
            </a:r>
            <a:r>
              <a:rPr lang="en-US" dirty="0">
                <a:solidFill>
                  <a:schemeClr val="tx2">
                    <a:lumMod val="75000"/>
                  </a:schemeClr>
                </a:solidFill>
                <a:latin typeface="Calibri" pitchFamily="34" charset="0"/>
              </a:rPr>
              <a:t>rates, counts and trends for a high school in context by comparing the data for the school against the aggregated data for a group of similar high schools (either Alternative Education Campuses or non-AEC schools).</a:t>
            </a:r>
          </a:p>
          <a:p>
            <a:pPr marL="341313" indent="-341313">
              <a:spcBef>
                <a:spcPts val="2400"/>
              </a:spcBef>
              <a:buClr>
                <a:srgbClr val="203C73"/>
              </a:buClr>
              <a:buSzPct val="70000"/>
              <a:buFont typeface="Wingdings" pitchFamily="2" charset="2"/>
              <a:buChar char="v"/>
              <a:defRPr/>
            </a:pPr>
            <a:r>
              <a:rPr lang="en-US" dirty="0">
                <a:solidFill>
                  <a:schemeClr val="tx2">
                    <a:lumMod val="75000"/>
                  </a:schemeClr>
                </a:solidFill>
                <a:latin typeface="Calibri" pitchFamily="34" charset="0"/>
              </a:rPr>
              <a:t>All data in the DODAD are drawn from the finalized set of student records submitted and approved by Colorado’s school districts via the Student End of Year data collection.</a:t>
            </a:r>
          </a:p>
          <a:p>
            <a:endParaRPr lang="en-US" dirty="0"/>
          </a:p>
        </p:txBody>
      </p:sp>
      <p:sp>
        <p:nvSpPr>
          <p:cNvPr id="6" name="Title 5"/>
          <p:cNvSpPr>
            <a:spLocks noGrp="1"/>
          </p:cNvSpPr>
          <p:nvPr>
            <p:ph type="title"/>
          </p:nvPr>
        </p:nvSpPr>
        <p:spPr>
          <a:xfrm>
            <a:off x="152399" y="355847"/>
            <a:ext cx="8810625" cy="1054394"/>
          </a:xfrm>
        </p:spPr>
        <p:txBody>
          <a:bodyPr/>
          <a:lstStyle/>
          <a:p>
            <a:r>
              <a:rPr lang="en-US" dirty="0" smtClean="0"/>
              <a:t>What is the drop-out Data Analysis Display?</a:t>
            </a:r>
            <a:endParaRPr lang="en-US" dirty="0"/>
          </a:p>
        </p:txBody>
      </p:sp>
    </p:spTree>
    <p:extLst>
      <p:ext uri="{BB962C8B-B14F-4D97-AF65-F5344CB8AC3E}">
        <p14:creationId xmlns:p14="http://schemas.microsoft.com/office/powerpoint/2010/main" val="1460301876"/>
      </p:ext>
    </p:extLst>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nvSpPr>
        <p:spPr bwMode="auto">
          <a:xfrm>
            <a:off x="552450" y="1382713"/>
            <a:ext cx="8089900" cy="4811712"/>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1200"/>
              </a:spcBef>
              <a:spcAft>
                <a:spcPts val="1200"/>
              </a:spcAft>
              <a:buClr>
                <a:srgbClr val="203C73"/>
              </a:buClr>
              <a:buSzPct val="70000"/>
              <a:buFont typeface="Wingdings" pitchFamily="2" charset="2"/>
              <a:buChar char="v"/>
              <a:defRPr/>
            </a:pPr>
            <a:r>
              <a:rPr lang="en-US" sz="2400" dirty="0" smtClean="0">
                <a:solidFill>
                  <a:schemeClr val="tx2">
                    <a:lumMod val="75000"/>
                  </a:schemeClr>
                </a:solidFill>
                <a:latin typeface="Calibri" pitchFamily="34" charset="0"/>
              </a:rPr>
              <a:t>Easily understandable – graphic display of data makes it easier to identify trends and potential issues and to communicate findings to staff, administrators, and other </a:t>
            </a:r>
            <a:r>
              <a:rPr lang="en-US" sz="2400" dirty="0" smtClean="0">
                <a:solidFill>
                  <a:schemeClr val="tx2">
                    <a:lumMod val="75000"/>
                  </a:schemeClr>
                </a:solidFill>
                <a:latin typeface="Calibri" pitchFamily="34" charset="0"/>
              </a:rPr>
              <a:t>stakeholders. </a:t>
            </a:r>
            <a:endParaRPr lang="en-US" sz="2400" dirty="0" smtClean="0">
              <a:solidFill>
                <a:schemeClr val="tx2">
                  <a:lumMod val="75000"/>
                </a:schemeClr>
              </a:solidFill>
              <a:latin typeface="Calibri" pitchFamily="34" charset="0"/>
            </a:endParaRPr>
          </a:p>
          <a:p>
            <a:pPr>
              <a:spcBef>
                <a:spcPts val="1200"/>
              </a:spcBef>
              <a:spcAft>
                <a:spcPts val="1200"/>
              </a:spcAft>
              <a:buClr>
                <a:srgbClr val="203C73"/>
              </a:buClr>
              <a:buSzPct val="70000"/>
              <a:buFont typeface="Wingdings" pitchFamily="2" charset="2"/>
              <a:buChar char="v"/>
              <a:defRPr/>
            </a:pPr>
            <a:r>
              <a:rPr lang="en-US" sz="2400" dirty="0" smtClean="0">
                <a:solidFill>
                  <a:schemeClr val="tx2">
                    <a:lumMod val="75000"/>
                  </a:schemeClr>
                </a:solidFill>
                <a:latin typeface="Calibri" pitchFamily="34" charset="0"/>
              </a:rPr>
              <a:t>Puts the data in context – compares a school’s data to aggregated averages for a similar group of </a:t>
            </a:r>
            <a:r>
              <a:rPr lang="en-US" sz="2400" dirty="0" smtClean="0">
                <a:solidFill>
                  <a:schemeClr val="tx2">
                    <a:lumMod val="75000"/>
                  </a:schemeClr>
                </a:solidFill>
                <a:latin typeface="Calibri" pitchFamily="34" charset="0"/>
              </a:rPr>
              <a:t>schools.</a:t>
            </a:r>
            <a:endParaRPr lang="en-US" sz="2400" dirty="0" smtClean="0">
              <a:solidFill>
                <a:schemeClr val="tx2">
                  <a:lumMod val="75000"/>
                </a:schemeClr>
              </a:solidFill>
              <a:latin typeface="Calibri" pitchFamily="34" charset="0"/>
            </a:endParaRPr>
          </a:p>
          <a:p>
            <a:pPr>
              <a:spcBef>
                <a:spcPts val="1200"/>
              </a:spcBef>
              <a:spcAft>
                <a:spcPts val="1200"/>
              </a:spcAft>
              <a:buClr>
                <a:srgbClr val="203C73"/>
              </a:buClr>
              <a:buSzPct val="70000"/>
              <a:buFont typeface="Wingdings" pitchFamily="2" charset="2"/>
              <a:buChar char="v"/>
              <a:defRPr/>
            </a:pPr>
            <a:r>
              <a:rPr lang="en-US" sz="2400" dirty="0" smtClean="0">
                <a:solidFill>
                  <a:schemeClr val="tx2">
                    <a:lumMod val="75000"/>
                  </a:schemeClr>
                </a:solidFill>
                <a:latin typeface="Calibri" pitchFamily="34" charset="0"/>
              </a:rPr>
              <a:t>In-depth – allows users to view drop-out data from multiple “angles”.  Several of the metrics used, such as drop-outs by age or by grade level, are not available elsewhere.</a:t>
            </a:r>
          </a:p>
          <a:p>
            <a:pPr>
              <a:spcBef>
                <a:spcPts val="1200"/>
              </a:spcBef>
              <a:spcAft>
                <a:spcPts val="1200"/>
              </a:spcAft>
              <a:buClr>
                <a:srgbClr val="203C73"/>
              </a:buClr>
              <a:buSzPct val="70000"/>
              <a:buFont typeface="Wingdings" pitchFamily="2" charset="2"/>
              <a:buChar char="v"/>
              <a:defRPr/>
            </a:pPr>
            <a:r>
              <a:rPr lang="en-US" sz="2400" dirty="0" smtClean="0">
                <a:solidFill>
                  <a:schemeClr val="tx2">
                    <a:lumMod val="75000"/>
                  </a:schemeClr>
                </a:solidFill>
                <a:latin typeface="Calibri" pitchFamily="34" charset="0"/>
              </a:rPr>
              <a:t>Requires no additional data reporting – uses existing data already provided to CDE by schools or </a:t>
            </a:r>
            <a:r>
              <a:rPr lang="en-US" sz="2400" dirty="0" smtClean="0">
                <a:solidFill>
                  <a:schemeClr val="tx2">
                    <a:lumMod val="75000"/>
                  </a:schemeClr>
                </a:solidFill>
                <a:latin typeface="Calibri" pitchFamily="34" charset="0"/>
              </a:rPr>
              <a:t>districts. </a:t>
            </a:r>
            <a:endParaRPr lang="en-US" sz="2400" dirty="0" smtClean="0">
              <a:solidFill>
                <a:schemeClr val="tx2">
                  <a:lumMod val="75000"/>
                </a:schemeClr>
              </a:solidFill>
              <a:latin typeface="Calibri" pitchFamily="34" charset="0"/>
            </a:endParaRPr>
          </a:p>
          <a:p>
            <a:pPr>
              <a:spcBef>
                <a:spcPts val="1200"/>
              </a:spcBef>
              <a:spcAft>
                <a:spcPts val="1200"/>
              </a:spcAft>
              <a:buFont typeface="Wingdings" pitchFamily="2" charset="2"/>
              <a:buChar char="v"/>
              <a:defRPr/>
            </a:pPr>
            <a:endParaRPr lang="en-US" dirty="0" smtClean="0">
              <a:solidFill>
                <a:schemeClr val="tx2">
                  <a:lumMod val="75000"/>
                </a:schemeClr>
              </a:solidFill>
              <a:latin typeface="Calibri" pitchFamily="34" charset="0"/>
            </a:endParaRPr>
          </a:p>
          <a:p>
            <a:pPr>
              <a:buFont typeface="Wingdings" pitchFamily="2" charset="2"/>
              <a:buChar char="v"/>
              <a:defRPr/>
            </a:pPr>
            <a:endParaRPr lang="en-US" dirty="0" smtClean="0">
              <a:solidFill>
                <a:schemeClr val="tx2">
                  <a:lumMod val="75000"/>
                </a:schemeClr>
              </a:solidFill>
              <a:latin typeface="Calibri" pitchFamily="34" charset="0"/>
            </a:endParaRPr>
          </a:p>
        </p:txBody>
      </p:sp>
      <p:sp>
        <p:nvSpPr>
          <p:cNvPr id="11" name="Oval 10"/>
          <p:cNvSpPr/>
          <p:nvPr/>
        </p:nvSpPr>
        <p:spPr>
          <a:xfrm>
            <a:off x="8634413" y="6407150"/>
            <a:ext cx="314325" cy="314325"/>
          </a:xfrm>
          <a:prstGeom prst="ellipse">
            <a:avLst/>
          </a:prstGeom>
          <a:solidFill>
            <a:schemeClr val="bg1">
              <a:lumMod val="95000"/>
            </a:schemeClr>
          </a:solidFill>
          <a:ln w="31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lide Number Placeholder 1"/>
          <p:cNvSpPr txBox="1">
            <a:spLocks/>
          </p:cNvSpPr>
          <p:nvPr/>
        </p:nvSpPr>
        <p:spPr>
          <a:xfrm>
            <a:off x="8620125" y="6408738"/>
            <a:ext cx="342900" cy="312737"/>
          </a:xfrm>
          <a:prstGeom prst="rect">
            <a:avLst/>
          </a:prstGeom>
        </p:spPr>
        <p:txBody>
          <a:bodyPr/>
          <a:lstStyle/>
          <a:p>
            <a:pPr algn="ctr">
              <a:defRPr/>
            </a:pPr>
            <a:fld id="{B84BF9A6-B2DD-49AD-A8CB-2434CC09A47E}" type="slidenum">
              <a:rPr lang="en-US" sz="1200">
                <a:solidFill>
                  <a:srgbClr val="9999FF"/>
                </a:solidFill>
                <a:latin typeface="+mj-lt"/>
              </a:rPr>
              <a:pPr algn="ctr">
                <a:defRPr/>
              </a:pPr>
              <a:t>68</a:t>
            </a:fld>
            <a:endParaRPr lang="en-US" sz="1200" dirty="0">
              <a:solidFill>
                <a:srgbClr val="9999FF"/>
              </a:solidFill>
              <a:latin typeface="+mj-lt"/>
            </a:endParaRPr>
          </a:p>
        </p:txBody>
      </p:sp>
      <p:sp>
        <p:nvSpPr>
          <p:cNvPr id="5" name="Title 4"/>
          <p:cNvSpPr>
            <a:spLocks noGrp="1"/>
          </p:cNvSpPr>
          <p:nvPr>
            <p:ph type="title"/>
          </p:nvPr>
        </p:nvSpPr>
        <p:spPr/>
        <p:txBody>
          <a:bodyPr/>
          <a:lstStyle/>
          <a:p>
            <a:r>
              <a:rPr lang="en-US" dirty="0">
                <a:latin typeface="Palatino Linotype" pitchFamily="18" charset="0"/>
              </a:rPr>
              <a:t>Benefits of the </a:t>
            </a:r>
            <a:r>
              <a:rPr lang="en-US" dirty="0" smtClean="0">
                <a:latin typeface="Palatino Linotype" pitchFamily="18" charset="0"/>
              </a:rPr>
              <a:t>DODAD</a:t>
            </a:r>
            <a:endParaRPr lang="en-US" dirty="0"/>
          </a:p>
        </p:txBody>
      </p:sp>
    </p:spTree>
    <p:extLst>
      <p:ext uri="{BB962C8B-B14F-4D97-AF65-F5344CB8AC3E}">
        <p14:creationId xmlns:p14="http://schemas.microsoft.com/office/powerpoint/2010/main" val="1439395436"/>
      </p:ext>
    </p:extLst>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nvSpPr>
        <p:spPr bwMode="auto">
          <a:xfrm>
            <a:off x="1520825" y="1741488"/>
            <a:ext cx="7251700" cy="4351337"/>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1313" indent="-341313">
              <a:spcBef>
                <a:spcPts val="1200"/>
              </a:spcBef>
              <a:buClr>
                <a:srgbClr val="203C73"/>
              </a:buClr>
              <a:buSzPct val="70000"/>
              <a:buFont typeface="Wingdings" pitchFamily="2" charset="2"/>
              <a:buChar char="v"/>
              <a:defRPr/>
            </a:pPr>
            <a:r>
              <a:rPr lang="en-US" sz="2400" dirty="0" smtClean="0">
                <a:solidFill>
                  <a:schemeClr val="tx2">
                    <a:lumMod val="75000"/>
                  </a:schemeClr>
                </a:solidFill>
                <a:latin typeface="Calibri" pitchFamily="34" charset="0"/>
              </a:rPr>
              <a:t>Information is exclusively quantitative vs. qualitative – findings from the tool can help answer questions regarding who dropped out and when, but not why.</a:t>
            </a:r>
          </a:p>
          <a:p>
            <a:pPr marL="341313" indent="-341313">
              <a:spcBef>
                <a:spcPts val="1200"/>
              </a:spcBef>
              <a:buClr>
                <a:srgbClr val="203C73"/>
              </a:buClr>
              <a:buSzPct val="70000"/>
              <a:buFont typeface="Wingdings" pitchFamily="2" charset="2"/>
              <a:buChar char="v"/>
              <a:defRPr/>
            </a:pPr>
            <a:r>
              <a:rPr lang="en-US" sz="2400" dirty="0" smtClean="0">
                <a:solidFill>
                  <a:schemeClr val="tx2">
                    <a:lumMod val="75000"/>
                  </a:schemeClr>
                </a:solidFill>
                <a:latin typeface="Calibri" pitchFamily="34" charset="0"/>
              </a:rPr>
              <a:t>Data are not “real time” – information in the DODAD relates to students who were in attendance 1, 2 or 3 years ago.  </a:t>
            </a:r>
          </a:p>
          <a:p>
            <a:pPr marL="341313" indent="-341313">
              <a:spcBef>
                <a:spcPts val="1200"/>
              </a:spcBef>
              <a:buClr>
                <a:srgbClr val="203C73"/>
              </a:buClr>
              <a:buSzPct val="70000"/>
              <a:buFont typeface="Wingdings" pitchFamily="2" charset="2"/>
              <a:buChar char="v"/>
              <a:defRPr/>
            </a:pPr>
            <a:r>
              <a:rPr lang="en-US" sz="2400" dirty="0" smtClean="0">
                <a:solidFill>
                  <a:schemeClr val="tx2">
                    <a:lumMod val="75000"/>
                  </a:schemeClr>
                </a:solidFill>
                <a:latin typeface="Calibri" pitchFamily="34" charset="0"/>
              </a:rPr>
              <a:t>The quality and accuracy of the information in the DODAD tool is limited by the quality and accuracy of the student records submitted by the district via the Student End of Year data collection. </a:t>
            </a:r>
          </a:p>
        </p:txBody>
      </p:sp>
      <p:sp>
        <p:nvSpPr>
          <p:cNvPr id="5" name="Oval 4"/>
          <p:cNvSpPr/>
          <p:nvPr/>
        </p:nvSpPr>
        <p:spPr>
          <a:xfrm>
            <a:off x="8651875" y="6407150"/>
            <a:ext cx="314325" cy="314325"/>
          </a:xfrm>
          <a:prstGeom prst="ellipse">
            <a:avLst/>
          </a:prstGeom>
          <a:solidFill>
            <a:schemeClr val="bg1">
              <a:lumMod val="95000"/>
            </a:schemeClr>
          </a:solidFill>
          <a:ln w="31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3"/>
          <p:cNvSpPr>
            <a:spLocks noGrp="1"/>
          </p:cNvSpPr>
          <p:nvPr>
            <p:ph type="title"/>
          </p:nvPr>
        </p:nvSpPr>
        <p:spPr/>
        <p:txBody>
          <a:bodyPr/>
          <a:lstStyle/>
          <a:p>
            <a:r>
              <a:rPr lang="en-US" dirty="0">
                <a:latin typeface="Palatino Linotype" pitchFamily="18" charset="0"/>
              </a:rPr>
              <a:t>Limitations of the </a:t>
            </a:r>
            <a:r>
              <a:rPr lang="en-US" dirty="0" smtClean="0">
                <a:latin typeface="Palatino Linotype" pitchFamily="18" charset="0"/>
              </a:rPr>
              <a:t>DODAD</a:t>
            </a:r>
            <a:endParaRPr lang="en-US" dirty="0"/>
          </a:p>
        </p:txBody>
      </p:sp>
      <p:sp>
        <p:nvSpPr>
          <p:cNvPr id="7" name="Slide Number Placeholder 1"/>
          <p:cNvSpPr>
            <a:spLocks noGrp="1"/>
          </p:cNvSpPr>
          <p:nvPr>
            <p:ph type="sldNum" sz="quarter" idx="4294967295"/>
          </p:nvPr>
        </p:nvSpPr>
        <p:spPr>
          <a:xfrm>
            <a:off x="8801100" y="6408738"/>
            <a:ext cx="342900" cy="312737"/>
          </a:xfrm>
          <a:prstGeom prst="rect">
            <a:avLst/>
          </a:prstGeom>
        </p:spPr>
        <p:txBody>
          <a:bodyPr/>
          <a:lstStyle/>
          <a:p>
            <a:pPr algn="ctr">
              <a:defRPr/>
            </a:pPr>
            <a:fld id="{6467D72E-73DB-4124-A1DE-00B2008CDE38}" type="slidenum">
              <a:rPr lang="en-US" sz="1200">
                <a:solidFill>
                  <a:srgbClr val="9999FF"/>
                </a:solidFill>
                <a:latin typeface="+mj-lt"/>
              </a:rPr>
              <a:pPr algn="ctr">
                <a:defRPr/>
              </a:pPr>
              <a:t>69</a:t>
            </a:fld>
            <a:endParaRPr lang="en-US" sz="1200" dirty="0">
              <a:solidFill>
                <a:srgbClr val="9999FF"/>
              </a:solidFill>
              <a:latin typeface="+mj-lt"/>
            </a:endParaRPr>
          </a:p>
        </p:txBody>
      </p:sp>
      <p:pic>
        <p:nvPicPr>
          <p:cNvPr id="16394" name="Picture 37" descr="Caution_sign : Vector attention warning sign"/>
          <p:cNvPicPr>
            <a:picLocks noChangeAspect="1" noChangeArrowheads="1"/>
          </p:cNvPicPr>
          <p:nvPr/>
        </p:nvPicPr>
        <p:blipFill>
          <a:blip r:embed="rId2" cstate="print"/>
          <a:srcRect l="-3319" t="-6809" r="-3570" b="4083"/>
          <a:stretch>
            <a:fillRect/>
          </a:stretch>
        </p:blipFill>
        <p:spPr bwMode="auto">
          <a:xfrm>
            <a:off x="135795" y="1629624"/>
            <a:ext cx="1340574" cy="1140736"/>
          </a:xfrm>
          <a:prstGeom prst="triangle">
            <a:avLst>
              <a:gd name="adj" fmla="val 49826"/>
            </a:avLst>
          </a:prstGeom>
          <a:noFill/>
          <a:ln w="9525">
            <a:noFill/>
            <a:miter lim="800000"/>
            <a:headEnd/>
            <a:tailEnd/>
          </a:ln>
        </p:spPr>
      </p:pic>
    </p:spTree>
    <p:extLst>
      <p:ext uri="{BB962C8B-B14F-4D97-AF65-F5344CB8AC3E}">
        <p14:creationId xmlns:p14="http://schemas.microsoft.com/office/powerpoint/2010/main" val="803570810"/>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6096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ea typeface="ＭＳ Ｐゴシック" pitchFamily="34" charset="-128"/>
              </a:rPr>
              <a:t>Norms</a:t>
            </a:r>
          </a:p>
        </p:txBody>
      </p:sp>
      <p:sp>
        <p:nvSpPr>
          <p:cNvPr id="24579" name="Text Box 3"/>
          <p:cNvSpPr txBox="1">
            <a:spLocks noChangeArrowheads="1"/>
          </p:cNvSpPr>
          <p:nvPr/>
        </p:nvSpPr>
        <p:spPr bwMode="auto">
          <a:xfrm>
            <a:off x="990600" y="1752600"/>
            <a:ext cx="6400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spcBef>
                <a:spcPct val="50000"/>
              </a:spcBef>
            </a:pPr>
            <a:r>
              <a:rPr lang="en-US" altLang="en-US" sz="4000" i="1" dirty="0">
                <a:solidFill>
                  <a:schemeClr val="accent1">
                    <a:lumMod val="75000"/>
                  </a:schemeClr>
                </a:solidFill>
                <a:latin typeface="Palatino Linotype" panose="02040502050505030304" pitchFamily="18" charset="0"/>
                <a:cs typeface="Arial" charset="0"/>
              </a:rPr>
              <a:t>The standards of behavior by which we agree to operate while we are engaged in learning together.</a:t>
            </a:r>
          </a:p>
        </p:txBody>
      </p:sp>
      <p:pic>
        <p:nvPicPr>
          <p:cNvPr id="24580" name="Picture 14" descr="C:\Documents and Settings\jobrian\Local Settings\Temporary Internet Files\Content.IE5\3K9FV8DW\MC900231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038600"/>
            <a:ext cx="29575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49930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nvSpPr>
        <p:spPr bwMode="auto">
          <a:xfrm>
            <a:off x="496888" y="1295400"/>
            <a:ext cx="8455025" cy="1323975"/>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Clr>
                <a:srgbClr val="203C73"/>
              </a:buClr>
              <a:buSzPct val="70000"/>
              <a:buFont typeface="Wingdings 2" pitchFamily="18" charset="2"/>
              <a:buNone/>
              <a:defRPr/>
            </a:pPr>
            <a:r>
              <a:rPr lang="en-US" sz="2600" dirty="0" smtClean="0">
                <a:solidFill>
                  <a:schemeClr val="accent1">
                    <a:lumMod val="50000"/>
                  </a:schemeClr>
                </a:solidFill>
                <a:latin typeface="Calibri" pitchFamily="34" charset="0"/>
              </a:rPr>
              <a:t>Two of the main goals in creating this tool were to make the drop-out data for each high school: </a:t>
            </a:r>
            <a:r>
              <a:rPr lang="en-US" sz="2200" dirty="0" smtClean="0">
                <a:solidFill>
                  <a:schemeClr val="accent1">
                    <a:lumMod val="50000"/>
                  </a:schemeClr>
                </a:solidFill>
                <a:latin typeface="Calibri" pitchFamily="34" charset="0"/>
              </a:rPr>
              <a:t>1) </a:t>
            </a:r>
            <a:r>
              <a:rPr lang="en-US" sz="2400" dirty="0" smtClean="0">
                <a:solidFill>
                  <a:schemeClr val="accent1">
                    <a:lumMod val="50000"/>
                  </a:schemeClr>
                </a:solidFill>
                <a:latin typeface="Calibri" pitchFamily="34" charset="0"/>
              </a:rPr>
              <a:t>legitimately comparable to other high schools and </a:t>
            </a:r>
            <a:r>
              <a:rPr lang="en-US" sz="2200" dirty="0" smtClean="0">
                <a:solidFill>
                  <a:schemeClr val="accent1">
                    <a:lumMod val="50000"/>
                  </a:schemeClr>
                </a:solidFill>
                <a:latin typeface="Calibri" pitchFamily="34" charset="0"/>
              </a:rPr>
              <a:t>2) </a:t>
            </a:r>
            <a:r>
              <a:rPr lang="en-US" sz="2400" dirty="0" smtClean="0">
                <a:solidFill>
                  <a:schemeClr val="accent1">
                    <a:lumMod val="50000"/>
                  </a:schemeClr>
                </a:solidFill>
                <a:latin typeface="Calibri" pitchFamily="34" charset="0"/>
              </a:rPr>
              <a:t>“statistically </a:t>
            </a:r>
            <a:r>
              <a:rPr lang="en-US" sz="2400" dirty="0" smtClean="0">
                <a:solidFill>
                  <a:schemeClr val="accent1">
                    <a:lumMod val="50000"/>
                  </a:schemeClr>
                </a:solidFill>
                <a:latin typeface="Calibri" pitchFamily="34" charset="0"/>
              </a:rPr>
              <a:t>meaningful.”</a:t>
            </a:r>
            <a:endParaRPr lang="en-US" sz="2400" dirty="0" smtClean="0">
              <a:solidFill>
                <a:schemeClr val="accent1">
                  <a:lumMod val="50000"/>
                </a:schemeClr>
              </a:solidFill>
              <a:latin typeface="Calibri" pitchFamily="34" charset="0"/>
            </a:endParaRPr>
          </a:p>
        </p:txBody>
      </p:sp>
      <p:pic>
        <p:nvPicPr>
          <p:cNvPr id="17416" name="Picture 31" descr="Warning Sign clip art"/>
          <p:cNvPicPr>
            <a:picLocks noChangeAspect="1" noChangeArrowheads="1"/>
          </p:cNvPicPr>
          <p:nvPr/>
        </p:nvPicPr>
        <p:blipFill>
          <a:blip r:embed="rId2" cstate="print"/>
          <a:srcRect l="-4453" t="-4915" r="-2187"/>
          <a:stretch>
            <a:fillRect/>
          </a:stretch>
        </p:blipFill>
        <p:spPr bwMode="auto">
          <a:xfrm>
            <a:off x="126749" y="3535451"/>
            <a:ext cx="929742" cy="787493"/>
          </a:xfrm>
          <a:prstGeom prst="flowChartExtract">
            <a:avLst/>
          </a:prstGeom>
          <a:noFill/>
          <a:ln w="9525">
            <a:noFill/>
            <a:miter lim="800000"/>
            <a:headEnd/>
            <a:tailEnd/>
          </a:ln>
        </p:spPr>
      </p:pic>
      <p:sp>
        <p:nvSpPr>
          <p:cNvPr id="11" name="Content Placeholder 2"/>
          <p:cNvSpPr>
            <a:spLocks noGrp="1"/>
          </p:cNvSpPr>
          <p:nvPr/>
        </p:nvSpPr>
        <p:spPr bwMode="auto">
          <a:xfrm>
            <a:off x="532918" y="3105150"/>
            <a:ext cx="7877175" cy="3143250"/>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1313" indent="-341313">
              <a:spcBef>
                <a:spcPts val="1200"/>
              </a:spcBef>
              <a:buClr>
                <a:srgbClr val="203C73"/>
              </a:buClr>
              <a:buSzPct val="70000"/>
              <a:buFont typeface="Wingdings" pitchFamily="2" charset="2"/>
              <a:buChar char="v"/>
              <a:defRPr/>
            </a:pPr>
            <a:r>
              <a:rPr lang="en-US" sz="2400" dirty="0" smtClean="0">
                <a:solidFill>
                  <a:schemeClr val="accent1">
                    <a:lumMod val="50000"/>
                  </a:schemeClr>
                </a:solidFill>
                <a:latin typeface="Calibri" pitchFamily="34" charset="0"/>
              </a:rPr>
              <a:t>Grade levels 7 and 8 were excluded from the </a:t>
            </a:r>
            <a:r>
              <a:rPr lang="en-US" sz="2400" dirty="0" smtClean="0">
                <a:solidFill>
                  <a:schemeClr val="accent1">
                    <a:lumMod val="50000"/>
                  </a:schemeClr>
                </a:solidFill>
                <a:latin typeface="Calibri" pitchFamily="34" charset="0"/>
              </a:rPr>
              <a:t>data:</a:t>
            </a:r>
            <a:endParaRPr lang="en-US" sz="2400" dirty="0" smtClean="0">
              <a:solidFill>
                <a:schemeClr val="accent1">
                  <a:lumMod val="50000"/>
                </a:schemeClr>
              </a:solidFill>
              <a:latin typeface="Calibri" pitchFamily="34" charset="0"/>
            </a:endParaRPr>
          </a:p>
          <a:p>
            <a:pPr marL="569913" lvl="1" indent="-225425">
              <a:spcBef>
                <a:spcPts val="1200"/>
              </a:spcBef>
              <a:buFont typeface="Courier New" pitchFamily="49" charset="0"/>
              <a:buChar char="o"/>
              <a:defRPr/>
            </a:pPr>
            <a:r>
              <a:rPr lang="en-US" sz="2000" dirty="0" smtClean="0">
                <a:solidFill>
                  <a:schemeClr val="tx2">
                    <a:lumMod val="75000"/>
                  </a:schemeClr>
                </a:solidFill>
                <a:latin typeface="Calibri" pitchFamily="34" charset="0"/>
              </a:rPr>
              <a:t>The official Colorado drop-out rate calculation includes all students in grades 7-12.  The DODAD focuses exclusively on high school grades 9-12.</a:t>
            </a:r>
          </a:p>
          <a:p>
            <a:pPr marL="569913" lvl="1" indent="-225425">
              <a:spcBef>
                <a:spcPts val="1200"/>
              </a:spcBef>
              <a:buFont typeface="Courier New" pitchFamily="49" charset="0"/>
              <a:buChar char="o"/>
              <a:defRPr/>
            </a:pPr>
            <a:r>
              <a:rPr lang="en-US" sz="2000" dirty="0" smtClean="0">
                <a:solidFill>
                  <a:schemeClr val="tx2">
                    <a:lumMod val="75000"/>
                  </a:schemeClr>
                </a:solidFill>
                <a:latin typeface="Calibri" pitchFamily="34" charset="0"/>
              </a:rPr>
              <a:t>While most high schools serve grades 9 – 12, some schools are designated as K-12, 7-12, etc.  Since relatively few 7</a:t>
            </a:r>
            <a:r>
              <a:rPr lang="en-US" sz="2000" baseline="30000" dirty="0" smtClean="0">
                <a:solidFill>
                  <a:schemeClr val="tx2">
                    <a:lumMod val="75000"/>
                  </a:schemeClr>
                </a:solidFill>
                <a:latin typeface="Calibri" pitchFamily="34" charset="0"/>
              </a:rPr>
              <a:t>th</a:t>
            </a:r>
            <a:r>
              <a:rPr lang="en-US" sz="2000" dirty="0" smtClean="0">
                <a:solidFill>
                  <a:schemeClr val="tx2">
                    <a:lumMod val="75000"/>
                  </a:schemeClr>
                </a:solidFill>
                <a:latin typeface="Calibri" pitchFamily="34" charset="0"/>
              </a:rPr>
              <a:t> and 8</a:t>
            </a:r>
            <a:r>
              <a:rPr lang="en-US" sz="2000" baseline="30000" dirty="0" smtClean="0">
                <a:solidFill>
                  <a:schemeClr val="tx2">
                    <a:lumMod val="75000"/>
                  </a:schemeClr>
                </a:solidFill>
                <a:latin typeface="Calibri" pitchFamily="34" charset="0"/>
              </a:rPr>
              <a:t>th</a:t>
            </a:r>
            <a:r>
              <a:rPr lang="en-US" sz="2000" dirty="0" smtClean="0">
                <a:solidFill>
                  <a:schemeClr val="tx2">
                    <a:lumMod val="75000"/>
                  </a:schemeClr>
                </a:solidFill>
                <a:latin typeface="Calibri" pitchFamily="34" charset="0"/>
              </a:rPr>
              <a:t> grade students drop out, including the numbers from these lower grades for the high schools that serve them would make the comparison data less valid – an “apples to oranges” comparison.</a:t>
            </a:r>
          </a:p>
        </p:txBody>
      </p:sp>
      <p:sp>
        <p:nvSpPr>
          <p:cNvPr id="12" name="Content Placeholder 2"/>
          <p:cNvSpPr>
            <a:spLocks noGrp="1"/>
          </p:cNvSpPr>
          <p:nvPr/>
        </p:nvSpPr>
        <p:spPr bwMode="auto">
          <a:xfrm>
            <a:off x="457200" y="2659062"/>
            <a:ext cx="2598737" cy="519113"/>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a:spcBef>
                <a:spcPts val="0"/>
              </a:spcBef>
              <a:buClr>
                <a:srgbClr val="203C73"/>
              </a:buClr>
              <a:buFont typeface="Wingdings 2" pitchFamily="18" charset="2"/>
              <a:buNone/>
              <a:defRPr/>
            </a:pPr>
            <a:r>
              <a:rPr lang="en-US" sz="2600" dirty="0" smtClean="0">
                <a:solidFill>
                  <a:schemeClr val="accent1">
                    <a:lumMod val="50000"/>
                  </a:schemeClr>
                </a:solidFill>
                <a:latin typeface="Calibri" pitchFamily="34" charset="0"/>
              </a:rPr>
              <a:t>To that end …</a:t>
            </a:r>
          </a:p>
        </p:txBody>
      </p:sp>
      <p:sp>
        <p:nvSpPr>
          <p:cNvPr id="2" name="Title 1"/>
          <p:cNvSpPr>
            <a:spLocks noGrp="1"/>
          </p:cNvSpPr>
          <p:nvPr>
            <p:ph type="title"/>
          </p:nvPr>
        </p:nvSpPr>
        <p:spPr>
          <a:xfrm>
            <a:off x="381000" y="457200"/>
            <a:ext cx="8381260" cy="782073"/>
          </a:xfrm>
        </p:spPr>
        <p:txBody>
          <a:bodyPr/>
          <a:lstStyle/>
          <a:p>
            <a:r>
              <a:rPr lang="en-US" dirty="0">
                <a:latin typeface="Palatino Linotype" pitchFamily="18" charset="0"/>
              </a:rPr>
              <a:t>Notes and cautions when using the DODAD</a:t>
            </a:r>
            <a:r>
              <a:rPr lang="en-US" dirty="0">
                <a:solidFill>
                  <a:schemeClr val="bg2">
                    <a:lumMod val="25000"/>
                  </a:schemeClr>
                </a:solidFill>
                <a:latin typeface="Palatino Linotype" pitchFamily="18" charset="0"/>
              </a:rPr>
              <a:t/>
            </a:r>
            <a:br>
              <a:rPr lang="en-US" dirty="0">
                <a:solidFill>
                  <a:schemeClr val="bg2">
                    <a:lumMod val="25000"/>
                  </a:schemeClr>
                </a:solidFill>
                <a:latin typeface="Palatino Linotype" pitchFamily="18" charset="0"/>
              </a:rPr>
            </a:br>
            <a:endParaRPr lang="en-US" dirty="0"/>
          </a:p>
        </p:txBody>
      </p:sp>
    </p:spTree>
    <p:extLst>
      <p:ext uri="{BB962C8B-B14F-4D97-AF65-F5344CB8AC3E}">
        <p14:creationId xmlns:p14="http://schemas.microsoft.com/office/powerpoint/2010/main" val="960317765"/>
      </p:ext>
    </p:extLst>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476875"/>
            <a:ext cx="9144000" cy="1285875"/>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6" name="TextBox 13"/>
          <p:cNvSpPr txBox="1">
            <a:spLocks noChangeArrowheads="1"/>
          </p:cNvSpPr>
          <p:nvPr/>
        </p:nvSpPr>
        <p:spPr bwMode="auto">
          <a:xfrm>
            <a:off x="1285875" y="5541963"/>
            <a:ext cx="7704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700" dirty="0">
                <a:latin typeface="Century Gothic" pitchFamily="34" charset="0"/>
                <a:cs typeface="Arial" charset="0"/>
              </a:rPr>
              <a:t>For these reasons, </a:t>
            </a:r>
            <a:r>
              <a:rPr lang="en-US" altLang="en-US" sz="1700" dirty="0" smtClean="0">
                <a:latin typeface="Century Gothic" pitchFamily="34" charset="0"/>
                <a:cs typeface="Arial" charset="0"/>
              </a:rPr>
              <a:t>drop-out </a:t>
            </a:r>
            <a:r>
              <a:rPr lang="en-US" altLang="en-US" sz="1700" dirty="0">
                <a:latin typeface="Century Gothic" pitchFamily="34" charset="0"/>
                <a:cs typeface="Arial" charset="0"/>
              </a:rPr>
              <a:t>rates and counts from the DODAD should NOT be interpreted or used as equivalent to or interchangeable with other official CDE data sources such as the School Performance Frameworks, End of Year Summary Reports, or </a:t>
            </a:r>
            <a:r>
              <a:rPr lang="en-US" altLang="en-US" sz="1700" dirty="0" err="1">
                <a:latin typeface="Century Gothic" pitchFamily="34" charset="0"/>
                <a:cs typeface="Arial" charset="0"/>
              </a:rPr>
              <a:t>SchoolView</a:t>
            </a:r>
            <a:r>
              <a:rPr lang="en-US" altLang="en-US" sz="1700" dirty="0">
                <a:latin typeface="Century Gothic" pitchFamily="34" charset="0"/>
                <a:cs typeface="Arial" charset="0"/>
              </a:rPr>
              <a:t>.</a:t>
            </a:r>
          </a:p>
        </p:txBody>
      </p:sp>
      <p:pic>
        <p:nvPicPr>
          <p:cNvPr id="9" name="Picture 35" descr="Warning Caution Icon Sign Glassy Shiney clip art"/>
          <p:cNvPicPr>
            <a:picLocks noChangeAspect="1" noChangeArrowheads="1"/>
          </p:cNvPicPr>
          <p:nvPr/>
        </p:nvPicPr>
        <p:blipFill>
          <a:blip r:embed="rId2" cstate="print"/>
          <a:srcRect l="-4474" t="-2063" r="-5563" b="-4425"/>
          <a:stretch>
            <a:fillRect/>
          </a:stretch>
        </p:blipFill>
        <p:spPr bwMode="auto">
          <a:xfrm>
            <a:off x="244437" y="5721787"/>
            <a:ext cx="841972" cy="814812"/>
          </a:xfrm>
          <a:prstGeom prst="flowChartConnector">
            <a:avLst/>
          </a:prstGeom>
          <a:noFill/>
          <a:ln w="9525">
            <a:noFill/>
            <a:miter lim="800000"/>
            <a:headEnd/>
            <a:tailEnd/>
          </a:ln>
        </p:spPr>
      </p:pic>
      <p:sp>
        <p:nvSpPr>
          <p:cNvPr id="10" name="Content Placeholder 2"/>
          <p:cNvSpPr>
            <a:spLocks noGrp="1"/>
          </p:cNvSpPr>
          <p:nvPr/>
        </p:nvSpPr>
        <p:spPr bwMode="auto">
          <a:xfrm>
            <a:off x="876300" y="1371600"/>
            <a:ext cx="7869238" cy="4295775"/>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1313" indent="-341313">
              <a:spcBef>
                <a:spcPts val="600"/>
              </a:spcBef>
              <a:buClr>
                <a:srgbClr val="203C73"/>
              </a:buClr>
              <a:buSzPct val="70000"/>
              <a:buFont typeface="Wingdings" pitchFamily="2" charset="2"/>
              <a:buChar char="v"/>
              <a:defRPr/>
            </a:pPr>
            <a:r>
              <a:rPr lang="en-US" sz="2400" dirty="0" smtClean="0">
                <a:solidFill>
                  <a:srgbClr val="002060"/>
                </a:solidFill>
                <a:latin typeface="Calibri" pitchFamily="34" charset="0"/>
              </a:rPr>
              <a:t>Certain high schools were removed from the DODAD and from the comparison </a:t>
            </a:r>
            <a:r>
              <a:rPr lang="en-US" sz="2400" dirty="0" smtClean="0">
                <a:solidFill>
                  <a:srgbClr val="002060"/>
                </a:solidFill>
                <a:latin typeface="Calibri" pitchFamily="34" charset="0"/>
              </a:rPr>
              <a:t>groups:</a:t>
            </a:r>
            <a:endParaRPr lang="en-US" sz="2400" dirty="0" smtClean="0">
              <a:solidFill>
                <a:srgbClr val="002060"/>
              </a:solidFill>
              <a:latin typeface="Calibri" pitchFamily="34" charset="0"/>
            </a:endParaRPr>
          </a:p>
          <a:p>
            <a:pPr marL="569913" indent="-280988">
              <a:spcBef>
                <a:spcPts val="600"/>
              </a:spcBef>
              <a:buClr>
                <a:srgbClr val="CCB473"/>
              </a:buClr>
              <a:buSzPct val="70000"/>
              <a:buFont typeface="Courier New" pitchFamily="49" charset="0"/>
              <a:buChar char="o"/>
              <a:defRPr/>
            </a:pPr>
            <a:r>
              <a:rPr lang="en-US" sz="2000" dirty="0" smtClean="0">
                <a:solidFill>
                  <a:schemeClr val="tx2">
                    <a:lumMod val="75000"/>
                  </a:schemeClr>
                </a:solidFill>
                <a:latin typeface="Calibri" pitchFamily="34" charset="0"/>
              </a:rPr>
              <a:t>To ensure valid comparisons, certain school types were excluded – including detention centers, schools opened or closed within the past three years, and high schools with no reported 12</a:t>
            </a:r>
            <a:r>
              <a:rPr lang="en-US" sz="2000" baseline="30000" dirty="0" smtClean="0">
                <a:solidFill>
                  <a:schemeClr val="tx2">
                    <a:lumMod val="75000"/>
                  </a:schemeClr>
                </a:solidFill>
                <a:latin typeface="Calibri" pitchFamily="34" charset="0"/>
              </a:rPr>
              <a:t>th</a:t>
            </a:r>
            <a:r>
              <a:rPr lang="en-US" sz="2000" dirty="0" smtClean="0">
                <a:solidFill>
                  <a:schemeClr val="tx2">
                    <a:lumMod val="75000"/>
                  </a:schemeClr>
                </a:solidFill>
                <a:latin typeface="Calibri" pitchFamily="34" charset="0"/>
              </a:rPr>
              <a:t> graders.</a:t>
            </a:r>
          </a:p>
          <a:p>
            <a:pPr marL="341313" indent="-341313">
              <a:spcBef>
                <a:spcPts val="1400"/>
              </a:spcBef>
              <a:buClr>
                <a:srgbClr val="203C73"/>
              </a:buClr>
              <a:buSzPct val="70000"/>
              <a:buFont typeface="Wingdings" pitchFamily="2" charset="2"/>
              <a:buChar char="v"/>
              <a:defRPr/>
            </a:pPr>
            <a:r>
              <a:rPr lang="en-US" sz="2400" dirty="0" smtClean="0">
                <a:solidFill>
                  <a:srgbClr val="002060"/>
                </a:solidFill>
                <a:latin typeface="Calibri" pitchFamily="34" charset="0"/>
              </a:rPr>
              <a:t>Most data were aggregated from the prior three </a:t>
            </a:r>
            <a:r>
              <a:rPr lang="en-US" sz="2400" dirty="0" smtClean="0">
                <a:solidFill>
                  <a:srgbClr val="002060"/>
                </a:solidFill>
                <a:latin typeface="Calibri" pitchFamily="34" charset="0"/>
              </a:rPr>
              <a:t>years:</a:t>
            </a:r>
            <a:endParaRPr lang="en-US" sz="2400" dirty="0" smtClean="0">
              <a:solidFill>
                <a:srgbClr val="002060"/>
              </a:solidFill>
              <a:latin typeface="Calibri" pitchFamily="34" charset="0"/>
            </a:endParaRPr>
          </a:p>
          <a:p>
            <a:pPr lvl="1">
              <a:spcBef>
                <a:spcPts val="600"/>
              </a:spcBef>
              <a:buFont typeface="Courier New" pitchFamily="49" charset="0"/>
              <a:buChar char="o"/>
              <a:defRPr/>
            </a:pPr>
            <a:r>
              <a:rPr lang="en-US" sz="2000" dirty="0" smtClean="0">
                <a:solidFill>
                  <a:schemeClr val="tx2">
                    <a:lumMod val="75000"/>
                  </a:schemeClr>
                </a:solidFill>
                <a:latin typeface="Calibri" pitchFamily="34" charset="0"/>
              </a:rPr>
              <a:t>Aggregation of multiple years of data helps address issues with groups of students that may have a small single-year sample size (e.g. American Indian students or homeless students) or schools with a small population overall.  Aggregation also compensates for single year “anomalies” in the data or rates.</a:t>
            </a:r>
          </a:p>
        </p:txBody>
      </p:sp>
      <p:pic>
        <p:nvPicPr>
          <p:cNvPr id="11" name="Picture 31" descr="Warning Sign clip art"/>
          <p:cNvPicPr>
            <a:picLocks noChangeAspect="1" noChangeArrowheads="1"/>
          </p:cNvPicPr>
          <p:nvPr/>
        </p:nvPicPr>
        <p:blipFill>
          <a:blip r:embed="rId3" cstate="print"/>
          <a:srcRect l="-4453" t="-4915" r="-2187"/>
          <a:stretch>
            <a:fillRect/>
          </a:stretch>
        </p:blipFill>
        <p:spPr bwMode="auto">
          <a:xfrm>
            <a:off x="135804" y="1720317"/>
            <a:ext cx="886986" cy="751279"/>
          </a:xfrm>
          <a:prstGeom prst="flowChartExtract">
            <a:avLst/>
          </a:prstGeom>
          <a:noFill/>
          <a:ln w="9525">
            <a:noFill/>
            <a:miter lim="800000"/>
            <a:headEnd/>
            <a:tailEnd/>
          </a:ln>
        </p:spPr>
      </p:pic>
      <p:cxnSp>
        <p:nvCxnSpPr>
          <p:cNvPr id="14" name="Straight Connector 13"/>
          <p:cNvCxnSpPr/>
          <p:nvPr/>
        </p:nvCxnSpPr>
        <p:spPr>
          <a:xfrm>
            <a:off x="0" y="5468938"/>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88" y="6770688"/>
            <a:ext cx="914400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381000" y="513327"/>
            <a:ext cx="8381260" cy="782073"/>
          </a:xfrm>
        </p:spPr>
        <p:txBody>
          <a:bodyPr/>
          <a:lstStyle/>
          <a:p>
            <a:pPr>
              <a:defRPr/>
            </a:pPr>
            <a:r>
              <a:rPr lang="en-US" dirty="0">
                <a:latin typeface="Palatino Linotype" pitchFamily="18" charset="0"/>
              </a:rPr>
              <a:t>Notes and cautions when using the </a:t>
            </a:r>
            <a:r>
              <a:rPr lang="en-US" dirty="0" smtClean="0">
                <a:latin typeface="Palatino Linotype" pitchFamily="18" charset="0"/>
              </a:rPr>
              <a:t>DODAD</a:t>
            </a:r>
            <a:r>
              <a:rPr lang="en-US" sz="3200" dirty="0" smtClean="0">
                <a:latin typeface="Palatino Linotype" pitchFamily="18" charset="0"/>
              </a:rPr>
              <a:t>(continued</a:t>
            </a:r>
            <a:r>
              <a:rPr lang="en-US" sz="3200" dirty="0">
                <a:latin typeface="Palatino Linotype" pitchFamily="18" charset="0"/>
              </a:rPr>
              <a:t>)</a:t>
            </a:r>
            <a:r>
              <a:rPr lang="en-US" sz="3200" dirty="0">
                <a:solidFill>
                  <a:schemeClr val="bg2">
                    <a:lumMod val="25000"/>
                  </a:schemeClr>
                </a:solidFill>
                <a:latin typeface="Palatino Linotype" pitchFamily="18" charset="0"/>
              </a:rPr>
              <a:t/>
            </a:r>
            <a:br>
              <a:rPr lang="en-US" sz="3200" dirty="0">
                <a:solidFill>
                  <a:schemeClr val="bg2">
                    <a:lumMod val="25000"/>
                  </a:schemeClr>
                </a:solidFill>
                <a:latin typeface="Palatino Linotype" pitchFamily="18" charset="0"/>
              </a:rPr>
            </a:br>
            <a:endParaRPr lang="en-US" dirty="0"/>
          </a:p>
        </p:txBody>
      </p:sp>
    </p:spTree>
    <p:extLst>
      <p:ext uri="{BB962C8B-B14F-4D97-AF65-F5344CB8AC3E}">
        <p14:creationId xmlns:p14="http://schemas.microsoft.com/office/powerpoint/2010/main" val="3629726091"/>
      </p:ext>
    </p:extLst>
  </p:cSld>
  <p:clrMapOvr>
    <a:masterClrMapping/>
  </p:clrMapOvr>
  <p:transition spd="slow">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8407893" cy="4910329"/>
          </a:xfrm>
        </p:spPr>
        <p:txBody>
          <a:bodyPr/>
          <a:lstStyle/>
          <a:p>
            <a:r>
              <a:rPr lang="en-US" dirty="0" smtClean="0"/>
              <a:t>Turn to Organizing DODAD for Planning (note catcher)</a:t>
            </a:r>
          </a:p>
          <a:p>
            <a:r>
              <a:rPr lang="en-US" dirty="0" smtClean="0"/>
              <a:t>Talk with a partner to make notes about:</a:t>
            </a:r>
          </a:p>
          <a:p>
            <a:pPr lvl="1"/>
            <a:r>
              <a:rPr lang="en-US" dirty="0" smtClean="0"/>
              <a:t>Step 1: Purpose and alignment with use</a:t>
            </a:r>
          </a:p>
          <a:p>
            <a:pPr lvl="1"/>
            <a:r>
              <a:rPr lang="en-US" dirty="0" smtClean="0"/>
              <a:t>Step 3: Quality of the data source – what could effect the quality of your school’s data in the DODAD?</a:t>
            </a:r>
          </a:p>
          <a:p>
            <a:r>
              <a:rPr lang="en-US" dirty="0" smtClean="0"/>
              <a:t>Turn to: </a:t>
            </a:r>
            <a:r>
              <a:rPr lang="en-US" dirty="0" smtClean="0"/>
              <a:t>Drop-out </a:t>
            </a:r>
            <a:r>
              <a:rPr lang="en-US" dirty="0" smtClean="0"/>
              <a:t>Data Analysis Display Description, (Tools, p. </a:t>
            </a:r>
            <a:r>
              <a:rPr lang="en-US" dirty="0" smtClean="0"/>
              <a:t>55):</a:t>
            </a:r>
            <a:endParaRPr lang="en-US" dirty="0" smtClean="0"/>
          </a:p>
          <a:p>
            <a:pPr lvl="1"/>
            <a:r>
              <a:rPr lang="en-US" dirty="0" smtClean="0"/>
              <a:t>One row for each view/report available in DODAD (Worksheet/Chart)</a:t>
            </a:r>
          </a:p>
          <a:p>
            <a:pPr lvl="1"/>
            <a:r>
              <a:rPr lang="en-US" dirty="0" smtClean="0"/>
              <a:t>The worksheets/charts used depend on AEC status</a:t>
            </a:r>
          </a:p>
          <a:p>
            <a:pPr lvl="1"/>
            <a:r>
              <a:rPr lang="en-US" dirty="0" smtClean="0"/>
              <a:t>Discuss: What analysis is possible using this tool?</a:t>
            </a:r>
          </a:p>
        </p:txBody>
      </p:sp>
      <p:sp>
        <p:nvSpPr>
          <p:cNvPr id="3" name="Title 2"/>
          <p:cNvSpPr>
            <a:spLocks noGrp="1"/>
          </p:cNvSpPr>
          <p:nvPr>
            <p:ph type="title"/>
          </p:nvPr>
        </p:nvSpPr>
        <p:spPr/>
        <p:txBody>
          <a:bodyPr/>
          <a:lstStyle/>
          <a:p>
            <a:r>
              <a:rPr lang="en-US" dirty="0" smtClean="0"/>
              <a:t>Organizing for Data Analysis with DODAD</a:t>
            </a:r>
            <a:endParaRPr lang="en-US" dirty="0"/>
          </a:p>
        </p:txBody>
      </p:sp>
    </p:spTree>
    <p:extLst>
      <p:ext uri="{BB962C8B-B14F-4D97-AF65-F5344CB8AC3E}">
        <p14:creationId xmlns:p14="http://schemas.microsoft.com/office/powerpoint/2010/main" val="2834839331"/>
      </p:ext>
    </p:extLst>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407893" cy="4834129"/>
          </a:xfrm>
        </p:spPr>
        <p:txBody>
          <a:bodyPr/>
          <a:lstStyle/>
          <a:p>
            <a:r>
              <a:rPr lang="en-US" dirty="0" smtClean="0"/>
              <a:t>Consider the “Drop-out Data Analysis Display Description” (Tools, p. </a:t>
            </a:r>
            <a:r>
              <a:rPr lang="en-US" dirty="0" smtClean="0"/>
              <a:t>55) </a:t>
            </a:r>
            <a:r>
              <a:rPr lang="en-US" dirty="0" smtClean="0"/>
              <a:t>and turn to “A Quick Path through the DODAD Data” (Tools, p. </a:t>
            </a:r>
            <a:r>
              <a:rPr lang="en-US" dirty="0" smtClean="0"/>
              <a:t>61).</a:t>
            </a:r>
            <a:endParaRPr lang="en-US" dirty="0" smtClean="0"/>
          </a:p>
          <a:p>
            <a:r>
              <a:rPr lang="en-US" dirty="0" smtClean="0"/>
              <a:t>Make notes in </a:t>
            </a:r>
            <a:r>
              <a:rPr lang="en-US" dirty="0" smtClean="0">
                <a:solidFill>
                  <a:schemeClr val="accent1">
                    <a:lumMod val="75000"/>
                  </a:schemeClr>
                </a:solidFill>
              </a:rPr>
              <a:t>Organizing for Analysis with DODAD </a:t>
            </a:r>
            <a:r>
              <a:rPr lang="en-US" dirty="0" smtClean="0"/>
              <a:t>about which views you will use, and the questions that will guide your analysis. </a:t>
            </a:r>
          </a:p>
          <a:p>
            <a:pPr lvl="1"/>
            <a:r>
              <a:rPr lang="en-US" dirty="0" smtClean="0"/>
              <a:t>Take the perspective of a particular high school</a:t>
            </a:r>
          </a:p>
          <a:p>
            <a:pPr lvl="1"/>
            <a:r>
              <a:rPr lang="en-US" dirty="0" smtClean="0"/>
              <a:t>Consider is the school an AEC?</a:t>
            </a:r>
          </a:p>
          <a:p>
            <a:endParaRPr lang="en-US" dirty="0" smtClean="0"/>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A Path through the drop-out Data </a:t>
            </a:r>
            <a:endParaRPr lang="en-US" dirty="0"/>
          </a:p>
        </p:txBody>
      </p:sp>
    </p:spTree>
    <p:extLst>
      <p:ext uri="{BB962C8B-B14F-4D97-AF65-F5344CB8AC3E}">
        <p14:creationId xmlns:p14="http://schemas.microsoft.com/office/powerpoint/2010/main" val="631566898"/>
      </p:ext>
    </p:extLst>
  </p:cSld>
  <p:clrMapOvr>
    <a:masterClrMapping/>
  </p:clrMapOvr>
  <p:transition spd="slow">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82073"/>
          </a:xfrm>
        </p:spPr>
        <p:txBody>
          <a:bodyPr/>
          <a:lstStyle/>
          <a:p>
            <a:r>
              <a:rPr lang="en-US" sz="3200" dirty="0">
                <a:latin typeface="Palatino Linotype" pitchFamily="18" charset="0"/>
              </a:rPr>
              <a:t>Viewing and Analyzing Your School’s </a:t>
            </a:r>
            <a:r>
              <a:rPr lang="en-US" sz="3200" dirty="0" smtClean="0">
                <a:latin typeface="Palatino Linotype" pitchFamily="18" charset="0"/>
              </a:rPr>
              <a:t>drop-out Data</a:t>
            </a:r>
            <a:endParaRPr lang="en-US" sz="4000" dirty="0"/>
          </a:p>
        </p:txBody>
      </p:sp>
      <p:sp>
        <p:nvSpPr>
          <p:cNvPr id="16" name="TextBox 15"/>
          <p:cNvSpPr txBox="1"/>
          <p:nvPr/>
        </p:nvSpPr>
        <p:spPr>
          <a:xfrm>
            <a:off x="301625" y="1244600"/>
            <a:ext cx="5592763" cy="4616450"/>
          </a:xfrm>
          <a:prstGeom prst="rect">
            <a:avLst/>
          </a:prstGeom>
          <a:noFill/>
        </p:spPr>
        <p:txBody>
          <a:bodyPr>
            <a:spAutoFit/>
          </a:bodyPr>
          <a:lstStyle/>
          <a:p>
            <a:pPr>
              <a:defRPr/>
            </a:pPr>
            <a:r>
              <a:rPr lang="en-US" sz="2800" dirty="0">
                <a:solidFill>
                  <a:srgbClr val="203C73"/>
                </a:solidFill>
                <a:latin typeface="Calibri" pitchFamily="34" charset="0"/>
              </a:rPr>
              <a:t>To download a copy of the DODAD:</a:t>
            </a:r>
          </a:p>
          <a:p>
            <a:pPr>
              <a:defRPr/>
            </a:pPr>
            <a:endParaRPr lang="en-US" sz="2400" dirty="0">
              <a:solidFill>
                <a:srgbClr val="203C73"/>
              </a:solidFill>
              <a:latin typeface="Calibri" pitchFamily="34" charset="0"/>
            </a:endParaRPr>
          </a:p>
          <a:p>
            <a:pPr marL="457200" indent="-457200">
              <a:spcAft>
                <a:spcPts val="3000"/>
              </a:spcAft>
              <a:buSzPct val="80000"/>
              <a:buFont typeface="+mj-lt"/>
              <a:buAutoNum type="arabicPeriod"/>
              <a:defRPr/>
            </a:pPr>
            <a:r>
              <a:rPr lang="en-US" sz="2400" dirty="0">
                <a:solidFill>
                  <a:schemeClr val="tx2">
                    <a:lumMod val="75000"/>
                  </a:schemeClr>
                </a:solidFill>
                <a:latin typeface="Calibri" pitchFamily="34" charset="0"/>
              </a:rPr>
              <a:t>Access the CDE website at  </a:t>
            </a:r>
            <a:r>
              <a:rPr lang="en-US" sz="2400" dirty="0">
                <a:solidFill>
                  <a:schemeClr val="tx2">
                    <a:lumMod val="75000"/>
                  </a:schemeClr>
                </a:solidFill>
                <a:latin typeface="Calibri" pitchFamily="34" charset="0"/>
                <a:hlinkClick r:id="rId2"/>
              </a:rPr>
              <a:t>www.cde.state.co.us</a:t>
            </a:r>
            <a:endParaRPr lang="en-US" sz="2400" dirty="0">
              <a:solidFill>
                <a:schemeClr val="tx2">
                  <a:lumMod val="75000"/>
                </a:schemeClr>
              </a:solidFill>
              <a:latin typeface="Calibri" pitchFamily="34" charset="0"/>
            </a:endParaRPr>
          </a:p>
          <a:p>
            <a:pPr marL="457200" indent="-457200">
              <a:spcAft>
                <a:spcPts val="3000"/>
              </a:spcAft>
              <a:buSzPct val="80000"/>
              <a:buFont typeface="+mj-lt"/>
              <a:buAutoNum type="arabicPeriod"/>
              <a:defRPr/>
            </a:pPr>
            <a:r>
              <a:rPr lang="en-US" sz="2400" dirty="0">
                <a:solidFill>
                  <a:schemeClr val="tx2">
                    <a:lumMod val="75000"/>
                  </a:schemeClr>
                </a:solidFill>
                <a:latin typeface="Calibri" pitchFamily="34" charset="0"/>
              </a:rPr>
              <a:t>Type “Colorado Graduation Pathways” in the search field near the top right corner of the  page</a:t>
            </a:r>
          </a:p>
          <a:p>
            <a:pPr marL="457200" indent="-457200">
              <a:spcAft>
                <a:spcPts val="3000"/>
              </a:spcAft>
              <a:buSzPct val="80000"/>
              <a:buFont typeface="+mj-lt"/>
              <a:buAutoNum type="arabicPeriod"/>
              <a:defRPr/>
            </a:pPr>
            <a:r>
              <a:rPr lang="en-US" sz="2400" dirty="0">
                <a:solidFill>
                  <a:schemeClr val="tx2">
                    <a:lumMod val="75000"/>
                  </a:schemeClr>
                </a:solidFill>
                <a:latin typeface="Calibri" pitchFamily="34" charset="0"/>
              </a:rPr>
              <a:t>Look under the “Upcoming Events” section and click on the link titled </a:t>
            </a:r>
            <a:r>
              <a:rPr lang="en-US" sz="2400" dirty="0" smtClean="0">
                <a:solidFill>
                  <a:schemeClr val="tx2">
                    <a:lumMod val="75000"/>
                  </a:schemeClr>
                </a:solidFill>
                <a:latin typeface="Calibri" pitchFamily="34" charset="0"/>
              </a:rPr>
              <a:t>“drop-out </a:t>
            </a:r>
            <a:r>
              <a:rPr lang="en-US" sz="2400" dirty="0">
                <a:solidFill>
                  <a:schemeClr val="tx2">
                    <a:lumMod val="75000"/>
                  </a:schemeClr>
                </a:solidFill>
                <a:latin typeface="Calibri" pitchFamily="34" charset="0"/>
              </a:rPr>
              <a:t>Data Analysis Display”</a:t>
            </a:r>
            <a:endParaRPr lang="en-US" sz="2400" dirty="0">
              <a:solidFill>
                <a:srgbClr val="203C73"/>
              </a:solidFill>
              <a:latin typeface="Calibri" pitchFamily="34" charset="0"/>
            </a:endParaRPr>
          </a:p>
        </p:txBody>
      </p:sp>
      <p:pic>
        <p:nvPicPr>
          <p:cNvPr id="18442" name="Picture 11"/>
          <p:cNvPicPr>
            <a:picLocks noChangeAspect="1" noChangeArrowheads="1"/>
          </p:cNvPicPr>
          <p:nvPr/>
        </p:nvPicPr>
        <p:blipFill>
          <a:blip r:embed="rId3">
            <a:extLst>
              <a:ext uri="{28A0092B-C50C-407E-A947-70E740481C1C}">
                <a14:useLocalDpi xmlns:a14="http://schemas.microsoft.com/office/drawing/2010/main" val="0"/>
              </a:ext>
            </a:extLst>
          </a:blip>
          <a:srcRect l="29359" t="16682" r="57031" b="69043"/>
          <a:stretch>
            <a:fillRect/>
          </a:stretch>
        </p:blipFill>
        <p:spPr bwMode="auto">
          <a:xfrm>
            <a:off x="5957888" y="2827338"/>
            <a:ext cx="27971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p:cNvPicPr>
            <a:picLocks noChangeAspect="1" noChangeArrowheads="1"/>
          </p:cNvPicPr>
          <p:nvPr/>
        </p:nvPicPr>
        <p:blipFill>
          <a:blip r:embed="rId4">
            <a:extLst>
              <a:ext uri="{28A0092B-C50C-407E-A947-70E740481C1C}">
                <a14:useLocalDpi xmlns:a14="http://schemas.microsoft.com/office/drawing/2010/main" val="0"/>
              </a:ext>
            </a:extLst>
          </a:blip>
          <a:srcRect l="56538" t="45770" r="22469" b="22571"/>
          <a:stretch>
            <a:fillRect/>
          </a:stretch>
        </p:blipFill>
        <p:spPr bwMode="auto">
          <a:xfrm>
            <a:off x="5334000" y="4498975"/>
            <a:ext cx="23177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6210300" y="3232150"/>
            <a:ext cx="2598738" cy="388938"/>
          </a:xfrm>
          <a:prstGeom prst="round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p:cNvCxnSpPr/>
          <p:nvPr/>
        </p:nvCxnSpPr>
        <p:spPr>
          <a:xfrm flipV="1">
            <a:off x="5540375" y="3305175"/>
            <a:ext cx="652463" cy="171450"/>
          </a:xfrm>
          <a:prstGeom prst="straightConnector1">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410200" y="6011863"/>
            <a:ext cx="2019300" cy="288925"/>
          </a:xfrm>
          <a:prstGeom prst="round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Arrow Connector 21"/>
          <p:cNvCxnSpPr>
            <a:endCxn id="21" idx="1"/>
          </p:cNvCxnSpPr>
          <p:nvPr/>
        </p:nvCxnSpPr>
        <p:spPr>
          <a:xfrm>
            <a:off x="4779963" y="5684838"/>
            <a:ext cx="630237" cy="471488"/>
          </a:xfrm>
          <a:prstGeom prst="straightConnector1">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677846"/>
      </p:ext>
    </p:extLst>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4038600" y="1195387"/>
            <a:ext cx="4800600" cy="5510213"/>
            <a:chOff x="3924300" y="609600"/>
            <a:chExt cx="4800600" cy="5509930"/>
          </a:xfrm>
          <a:effectLst>
            <a:outerShdw blurRad="50800" dist="76200" dir="2700000" algn="tl" rotWithShape="0">
              <a:schemeClr val="tx1">
                <a:alpha val="54000"/>
              </a:schemeClr>
            </a:outerShdw>
          </a:effectLst>
        </p:grpSpPr>
        <p:pic>
          <p:nvPicPr>
            <p:cNvPr id="19473" name="Picture 2"/>
            <p:cNvPicPr>
              <a:picLocks noChangeAspect="1" noChangeArrowheads="1"/>
            </p:cNvPicPr>
            <p:nvPr/>
          </p:nvPicPr>
          <p:blipFill>
            <a:blip r:embed="rId2" cstate="print"/>
            <a:srcRect l="50000" t="13684" r="23474" b="15790"/>
            <a:stretch>
              <a:fillRect/>
            </a:stretch>
          </p:blipFill>
          <p:spPr bwMode="auto">
            <a:xfrm>
              <a:off x="3924300" y="609600"/>
              <a:ext cx="4800600" cy="5105400"/>
            </a:xfrm>
            <a:prstGeom prst="rect">
              <a:avLst/>
            </a:prstGeom>
            <a:noFill/>
            <a:ln w="9525">
              <a:solidFill>
                <a:schemeClr val="tx1"/>
              </a:solidFill>
              <a:miter lim="800000"/>
              <a:headEnd/>
              <a:tailEnd/>
            </a:ln>
          </p:spPr>
        </p:pic>
        <p:pic>
          <p:nvPicPr>
            <p:cNvPr id="19474" name="Picture 2"/>
            <p:cNvPicPr>
              <a:picLocks noChangeAspect="1" noChangeArrowheads="1"/>
            </p:cNvPicPr>
            <p:nvPr/>
          </p:nvPicPr>
          <p:blipFill>
            <a:blip r:embed="rId2" cstate="print"/>
            <a:srcRect l="50000" t="93684" r="23474"/>
            <a:stretch>
              <a:fillRect/>
            </a:stretch>
          </p:blipFill>
          <p:spPr bwMode="auto">
            <a:xfrm>
              <a:off x="3924300" y="5662330"/>
              <a:ext cx="4800600" cy="457200"/>
            </a:xfrm>
            <a:prstGeom prst="rect">
              <a:avLst/>
            </a:prstGeom>
            <a:noFill/>
            <a:ln w="9525">
              <a:solidFill>
                <a:schemeClr val="tx1"/>
              </a:solidFill>
              <a:miter lim="800000"/>
              <a:headEnd/>
              <a:tailEnd/>
            </a:ln>
          </p:spPr>
        </p:pic>
      </p:grpSp>
      <p:grpSp>
        <p:nvGrpSpPr>
          <p:cNvPr id="3" name="Group 27"/>
          <p:cNvGrpSpPr>
            <a:grpSpLocks/>
          </p:cNvGrpSpPr>
          <p:nvPr/>
        </p:nvGrpSpPr>
        <p:grpSpPr bwMode="auto">
          <a:xfrm>
            <a:off x="730078" y="1601787"/>
            <a:ext cx="4664075" cy="5062538"/>
            <a:chOff x="516525" y="1428332"/>
            <a:chExt cx="4664992" cy="5062135"/>
          </a:xfrm>
        </p:grpSpPr>
        <p:sp>
          <p:nvSpPr>
            <p:cNvPr id="8" name="Oval 7"/>
            <p:cNvSpPr/>
            <p:nvPr/>
          </p:nvSpPr>
          <p:spPr>
            <a:xfrm>
              <a:off x="4205012" y="6149181"/>
              <a:ext cx="976505" cy="341286"/>
            </a:xfrm>
            <a:prstGeom prst="ellipse">
              <a:avLst/>
            </a:prstGeom>
            <a:noFill/>
            <a:ln w="28575">
              <a:solidFill>
                <a:srgbClr val="3366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3172934" y="2617275"/>
              <a:ext cx="1273425" cy="3522382"/>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75" name="TextBox 13"/>
            <p:cNvSpPr txBox="1">
              <a:spLocks noChangeArrowheads="1"/>
            </p:cNvSpPr>
            <p:nvPr/>
          </p:nvSpPr>
          <p:spPr bwMode="auto">
            <a:xfrm>
              <a:off x="516525" y="1428332"/>
              <a:ext cx="2925951" cy="1200100"/>
            </a:xfrm>
            <a:prstGeom prst="rect">
              <a:avLst/>
            </a:prstGeom>
            <a:solidFill>
              <a:schemeClr val="bg1"/>
            </a:solidFill>
            <a:ln w="28575">
              <a:solidFill>
                <a:srgbClr val="336699"/>
              </a:solidFill>
              <a:miter lim="800000"/>
              <a:headEnd/>
              <a:tailEnd/>
            </a:ln>
          </p:spPr>
          <p:txBody>
            <a:bodyPr>
              <a:spAutoFit/>
            </a:bodyPr>
            <a:lstStyle>
              <a:lvl1pPr marL="284163" indent="-2841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  Click on the worksheet tab titled “Cover &amp; Instructions” at the bottom of the page.</a:t>
              </a:r>
            </a:p>
          </p:txBody>
        </p:sp>
      </p:grpSp>
      <p:grpSp>
        <p:nvGrpSpPr>
          <p:cNvPr id="4" name="Group 28"/>
          <p:cNvGrpSpPr>
            <a:grpSpLocks/>
          </p:cNvGrpSpPr>
          <p:nvPr/>
        </p:nvGrpSpPr>
        <p:grpSpPr bwMode="auto">
          <a:xfrm>
            <a:off x="618953" y="3071812"/>
            <a:ext cx="7810500" cy="1477963"/>
            <a:chOff x="200451" y="3346704"/>
            <a:chExt cx="7809694" cy="1477328"/>
          </a:xfrm>
        </p:grpSpPr>
        <p:sp>
          <p:nvSpPr>
            <p:cNvPr id="19470" name="TextBox 14"/>
            <p:cNvSpPr txBox="1">
              <a:spLocks noChangeArrowheads="1"/>
            </p:cNvSpPr>
            <p:nvPr/>
          </p:nvSpPr>
          <p:spPr bwMode="auto">
            <a:xfrm>
              <a:off x="200451" y="3346704"/>
              <a:ext cx="2167845" cy="1477328"/>
            </a:xfrm>
            <a:prstGeom prst="rect">
              <a:avLst/>
            </a:prstGeom>
            <a:solidFill>
              <a:schemeClr val="bg1"/>
            </a:solidFill>
            <a:ln w="28575">
              <a:solidFill>
                <a:srgbClr val="336699"/>
              </a:solidFill>
              <a:miter lim="800000"/>
              <a:headEnd/>
              <a:tailEnd/>
            </a:ln>
          </p:spPr>
          <p:txBody>
            <a:bodyPr>
              <a:spAutoFit/>
            </a:bodyPr>
            <a:lstStyle>
              <a:lvl1pPr marL="284163" indent="-2841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2.  After clicking on cell B17, click on the arrow to the right of the blank cell.</a:t>
              </a:r>
            </a:p>
          </p:txBody>
        </p:sp>
        <p:sp>
          <p:nvSpPr>
            <p:cNvPr id="16" name="Oval 15"/>
            <p:cNvSpPr/>
            <p:nvPr/>
          </p:nvSpPr>
          <p:spPr>
            <a:xfrm>
              <a:off x="7543468" y="3484758"/>
              <a:ext cx="466677" cy="385596"/>
            </a:xfrm>
            <a:prstGeom prst="ellipse">
              <a:avLst/>
            </a:prstGeom>
            <a:noFill/>
            <a:ln w="28575">
              <a:solidFill>
                <a:srgbClr val="3366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a:endCxn id="16" idx="2"/>
            </p:cNvCxnSpPr>
            <p:nvPr/>
          </p:nvCxnSpPr>
          <p:spPr>
            <a:xfrm flipV="1">
              <a:off x="2359228" y="3676762"/>
              <a:ext cx="5184240" cy="17455"/>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30"/>
          <p:cNvGrpSpPr>
            <a:grpSpLocks/>
          </p:cNvGrpSpPr>
          <p:nvPr/>
        </p:nvGrpSpPr>
        <p:grpSpPr bwMode="auto">
          <a:xfrm>
            <a:off x="1172990" y="3563937"/>
            <a:ext cx="3181350" cy="2960688"/>
            <a:chOff x="206547" y="3866464"/>
            <a:chExt cx="3182755" cy="2959734"/>
          </a:xfrm>
        </p:grpSpPr>
        <p:sp>
          <p:nvSpPr>
            <p:cNvPr id="25" name="Left Brace 24"/>
            <p:cNvSpPr/>
            <p:nvPr/>
          </p:nvSpPr>
          <p:spPr>
            <a:xfrm>
              <a:off x="3290834" y="3866464"/>
              <a:ext cx="98468" cy="598295"/>
            </a:xfrm>
            <a:prstGeom prst="leftBrace">
              <a:avLst/>
            </a:prstGeom>
            <a:ln w="19050">
              <a:solidFill>
                <a:srgbClr val="3366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68" name="TextBox 22"/>
            <p:cNvSpPr txBox="1">
              <a:spLocks noChangeArrowheads="1"/>
            </p:cNvSpPr>
            <p:nvPr/>
          </p:nvSpPr>
          <p:spPr bwMode="auto">
            <a:xfrm>
              <a:off x="206547" y="5071872"/>
              <a:ext cx="2591517" cy="1754326"/>
            </a:xfrm>
            <a:prstGeom prst="rect">
              <a:avLst/>
            </a:prstGeom>
            <a:solidFill>
              <a:schemeClr val="bg1"/>
            </a:solidFill>
            <a:ln w="28575">
              <a:solidFill>
                <a:srgbClr val="336699"/>
              </a:solidFill>
              <a:miter lim="800000"/>
              <a:headEnd/>
              <a:tailEnd/>
            </a:ln>
          </p:spPr>
          <p:txBody>
            <a:bodyPr>
              <a:spAutoFit/>
            </a:bodyPr>
            <a:lstStyle>
              <a:lvl1pPr marL="284163" indent="-2841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3.  Select your high school from the pull-down menu.  Schools are listed alphabetically by district then school.</a:t>
              </a:r>
            </a:p>
          </p:txBody>
        </p:sp>
        <p:cxnSp>
          <p:nvCxnSpPr>
            <p:cNvPr id="26" name="Straight Arrow Connector 25"/>
            <p:cNvCxnSpPr/>
            <p:nvPr/>
          </p:nvCxnSpPr>
          <p:spPr>
            <a:xfrm flipV="1">
              <a:off x="2704788" y="4160057"/>
              <a:ext cx="541576" cy="895061"/>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304800" y="1"/>
            <a:ext cx="8381260" cy="1219200"/>
          </a:xfrm>
        </p:spPr>
        <p:txBody>
          <a:bodyPr/>
          <a:lstStyle/>
          <a:p>
            <a:r>
              <a:rPr lang="en-US" sz="3200" dirty="0">
                <a:latin typeface="Palatino Linotype" pitchFamily="18" charset="0"/>
              </a:rPr>
              <a:t>To populate the graphs with your school’s </a:t>
            </a:r>
            <a:r>
              <a:rPr lang="en-US" sz="3200" dirty="0" smtClean="0">
                <a:latin typeface="Palatino Linotype" pitchFamily="18" charset="0"/>
              </a:rPr>
              <a:t>data</a:t>
            </a:r>
            <a:endParaRPr lang="en-US" dirty="0"/>
          </a:p>
        </p:txBody>
      </p:sp>
    </p:spTree>
    <p:extLst>
      <p:ext uri="{BB962C8B-B14F-4D97-AF65-F5344CB8AC3E}">
        <p14:creationId xmlns:p14="http://schemas.microsoft.com/office/powerpoint/2010/main" val="32044780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xit" presetSubtype="4" fill="hold" nodeType="clickEffect">
                                  <p:stCondLst>
                                    <p:cond delay="0"/>
                                  </p:stCondLst>
                                  <p:childTnLst>
                                    <p:animEffect transition="out" filter="wipe(down)">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xit" presetSubtype="4" fill="hold" nodeType="clickEffect">
                                  <p:stCondLst>
                                    <p:cond delay="0"/>
                                  </p:stCondLst>
                                  <p:childTnLst>
                                    <p:animEffect transition="out" filter="wipe(down)">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Content Placeholder 2"/>
          <p:cNvSpPr>
            <a:spLocks noGrp="1"/>
          </p:cNvSpPr>
          <p:nvPr>
            <p:ph idx="1"/>
          </p:nvPr>
        </p:nvSpPr>
        <p:spPr bwMode="auto">
          <a:xfrm>
            <a:off x="380999" y="1719070"/>
            <a:ext cx="8407893" cy="4681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Tx/>
              <a:buAutoNum type="arabicPeriod"/>
            </a:pPr>
            <a:r>
              <a:rPr lang="en-US" altLang="en-US" dirty="0" smtClean="0"/>
              <a:t>Consider </a:t>
            </a:r>
            <a:r>
              <a:rPr lang="en-US" altLang="en-US" dirty="0"/>
              <a:t>the DODAD Description, Questions to Guide Analysis for each table</a:t>
            </a:r>
            <a:r>
              <a:rPr lang="en-US" altLang="en-US" dirty="0" smtClean="0"/>
              <a:t>.</a:t>
            </a:r>
          </a:p>
          <a:p>
            <a:pPr marL="514350" indent="-514350">
              <a:buFontTx/>
              <a:buAutoNum type="arabicPeriod"/>
            </a:pPr>
            <a:r>
              <a:rPr lang="en-US" altLang="en-US" dirty="0" smtClean="0"/>
              <a:t>Open DODAD and access data for your school or a school in your district.</a:t>
            </a:r>
          </a:p>
          <a:p>
            <a:pPr marL="514350" indent="-514350">
              <a:buFontTx/>
              <a:buAutoNum type="arabicPeriod"/>
            </a:pPr>
            <a:r>
              <a:rPr lang="en-US" altLang="en-US" dirty="0" smtClean="0"/>
              <a:t>Use your “path through the data” to guide your analysis.</a:t>
            </a:r>
            <a:endParaRPr lang="en-US" altLang="en-US" dirty="0"/>
          </a:p>
          <a:p>
            <a:pPr marL="514350" indent="-514350">
              <a:spcBef>
                <a:spcPts val="1800"/>
              </a:spcBef>
              <a:buFontTx/>
              <a:buAutoNum type="arabicPeriod"/>
            </a:pPr>
            <a:r>
              <a:rPr lang="en-US" altLang="en-US" dirty="0" smtClean="0"/>
              <a:t>Review data views/reports.</a:t>
            </a:r>
          </a:p>
          <a:p>
            <a:pPr marL="514350" indent="-514350">
              <a:spcBef>
                <a:spcPts val="1800"/>
              </a:spcBef>
              <a:buFontTx/>
              <a:buAutoNum type="arabicPeriod"/>
            </a:pPr>
            <a:r>
              <a:rPr lang="en-US" altLang="en-US" dirty="0" smtClean="0"/>
              <a:t>Identify things that “pop out”. </a:t>
            </a:r>
          </a:p>
          <a:p>
            <a:pPr marL="514350" indent="-514350">
              <a:spcBef>
                <a:spcPts val="1800"/>
              </a:spcBef>
              <a:buFontTx/>
              <a:buAutoNum type="arabicPeriod"/>
            </a:pPr>
            <a:r>
              <a:rPr lang="en-US" altLang="en-US" dirty="0" smtClean="0"/>
              <a:t>Include both strengths and challenges.</a:t>
            </a:r>
          </a:p>
          <a:p>
            <a:pPr marL="514350" indent="-514350">
              <a:spcBef>
                <a:spcPts val="1800"/>
              </a:spcBef>
              <a:buFontTx/>
              <a:buAutoNum type="arabicPeriod"/>
            </a:pPr>
            <a:r>
              <a:rPr lang="en-US" altLang="en-US" dirty="0" smtClean="0"/>
              <a:t>Capture observations!</a:t>
            </a:r>
          </a:p>
        </p:txBody>
      </p:sp>
      <p:sp>
        <p:nvSpPr>
          <p:cNvPr id="2" name="Title 1"/>
          <p:cNvSpPr>
            <a:spLocks noGrp="1"/>
          </p:cNvSpPr>
          <p:nvPr>
            <p:ph type="title"/>
          </p:nvPr>
        </p:nvSpPr>
        <p:spPr/>
        <p:txBody>
          <a:bodyPr/>
          <a:lstStyle/>
          <a:p>
            <a:pPr>
              <a:defRPr/>
            </a:pPr>
            <a:r>
              <a:rPr lang="en-US" dirty="0" smtClean="0"/>
              <a:t>Practice drop-out Data Analysis</a:t>
            </a:r>
            <a:endParaRPr lang="en-US" dirty="0"/>
          </a:p>
        </p:txBody>
      </p:sp>
    </p:spTree>
    <p:extLst>
      <p:ext uri="{BB962C8B-B14F-4D97-AF65-F5344CB8AC3E}">
        <p14:creationId xmlns:p14="http://schemas.microsoft.com/office/powerpoint/2010/main" val="1474954913"/>
      </p:ext>
    </p:extLst>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229600" cy="731838"/>
          </a:xfrm>
        </p:spPr>
        <p:txBody>
          <a:bodyPr anchor="t"/>
          <a:lstStyle/>
          <a:p>
            <a:pPr eaLnBrk="1" hangingPunct="1">
              <a:defRPr/>
            </a:pPr>
            <a:r>
              <a:rPr lang="en-US" sz="4000" dirty="0" smtClean="0"/>
              <a:t>Root Cause Analysis</a:t>
            </a:r>
          </a:p>
        </p:txBody>
      </p:sp>
      <p:sp>
        <p:nvSpPr>
          <p:cNvPr id="65539" name="Rectangle 3"/>
          <p:cNvSpPr>
            <a:spLocks noGrp="1" noChangeArrowheads="1"/>
          </p:cNvSpPr>
          <p:nvPr>
            <p:ph idx="1"/>
          </p:nvPr>
        </p:nvSpPr>
        <p:spPr bwMode="auto">
          <a:xfrm>
            <a:off x="381000" y="1676400"/>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b="0" dirty="0" smtClean="0"/>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b="0" dirty="0" smtClean="0"/>
              <a:t>Consider other types of data </a:t>
            </a:r>
          </a:p>
          <a:p>
            <a:pPr marL="571500" indent="-571500" eaLnBrk="1" hangingPunct="1">
              <a:lnSpc>
                <a:spcPct val="90000"/>
              </a:lnSpc>
              <a:spcBef>
                <a:spcPts val="1800"/>
              </a:spcBef>
              <a:buFont typeface="Wingdings" pitchFamily="2" charset="2"/>
              <a:buAutoNum type="arabicPeriod"/>
            </a:pPr>
            <a:r>
              <a:rPr lang="en-US" altLang="en-US" sz="2400" b="0" dirty="0" smtClean="0"/>
              <a:t>Generate explanations (brainstorm).</a:t>
            </a:r>
          </a:p>
          <a:p>
            <a:pPr marL="571500" indent="-571500" eaLnBrk="1" hangingPunct="1">
              <a:lnSpc>
                <a:spcPct val="90000"/>
              </a:lnSpc>
              <a:spcBef>
                <a:spcPts val="1800"/>
              </a:spcBef>
              <a:buFont typeface="Wingdings" pitchFamily="2" charset="2"/>
              <a:buAutoNum type="arabicPeriod"/>
            </a:pPr>
            <a:r>
              <a:rPr lang="en-US" altLang="en-US" sz="2400" b="0" dirty="0" smtClean="0"/>
              <a:t>Categorize/ classify explanations.</a:t>
            </a:r>
          </a:p>
          <a:p>
            <a:pPr marL="571500" indent="-571500" eaLnBrk="1" hangingPunct="1">
              <a:lnSpc>
                <a:spcPct val="90000"/>
              </a:lnSpc>
              <a:spcBef>
                <a:spcPts val="1800"/>
              </a:spcBef>
              <a:buFont typeface="Wingdings" pitchFamily="2" charset="2"/>
              <a:buAutoNum type="arabicPeriod"/>
            </a:pPr>
            <a:r>
              <a:rPr lang="en-US" altLang="en-US" sz="2400" b="0" dirty="0" smtClean="0"/>
              <a:t>Narrow (eliminate explanations over which you have no control) and prioritize.</a:t>
            </a:r>
          </a:p>
          <a:p>
            <a:pPr marL="571500" indent="-571500" eaLnBrk="1" hangingPunct="1">
              <a:lnSpc>
                <a:spcPct val="90000"/>
              </a:lnSpc>
              <a:spcBef>
                <a:spcPts val="1800"/>
              </a:spcBef>
              <a:buFont typeface="Wingdings" pitchFamily="2" charset="2"/>
              <a:buAutoNum type="arabicPeriod"/>
            </a:pPr>
            <a:r>
              <a:rPr lang="en-US" altLang="en-US" sz="2400" b="0" dirty="0" smtClean="0"/>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dirty="0" smtClean="0"/>
              <a:t>Validate with other data</a:t>
            </a:r>
          </a:p>
        </p:txBody>
      </p:sp>
      <p:pic>
        <p:nvPicPr>
          <p:cNvPr id="46084" name="Picture 2" descr="C:\Documents and Settings\testuser\Local Settings\Temporary Internet Files\Content.IE5\2A8M3PDO\MCj03302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876800"/>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153400" y="1828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rPr>
                <a:t>Iterative</a:t>
              </a:r>
            </a:p>
          </p:txBody>
        </p:sp>
      </p:grpSp>
      <p:grpSp>
        <p:nvGrpSpPr>
          <p:cNvPr id="4" name="Group 3"/>
          <p:cNvGrpSpPr/>
          <p:nvPr/>
        </p:nvGrpSpPr>
        <p:grpSpPr>
          <a:xfrm>
            <a:off x="304800" y="2438400"/>
            <a:ext cx="7543800" cy="3733800"/>
            <a:chOff x="304800" y="2438400"/>
            <a:chExt cx="7543800" cy="3733800"/>
          </a:xfrm>
        </p:grpSpPr>
        <p:sp>
          <p:nvSpPr>
            <p:cNvPr id="3" name="Rounded Rectangle 2"/>
            <p:cNvSpPr/>
            <p:nvPr/>
          </p:nvSpPr>
          <p:spPr>
            <a:xfrm>
              <a:off x="304800" y="2438400"/>
              <a:ext cx="75438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5562600"/>
              <a:ext cx="55626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64531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65539">
                                            <p:txEl>
                                              <p:pRg st="1" end="1"/>
                                            </p:txEl>
                                          </p:spTgt>
                                        </p:tgtEl>
                                        <p:attrNameLst>
                                          <p:attrName>style.color</p:attrName>
                                        </p:attrNameLst>
                                      </p:cBhvr>
                                      <p:to>
                                        <a:schemeClr val="accent1"/>
                                      </p:to>
                                    </p:animClr>
                                  </p:childTnLst>
                                </p:cTn>
                              </p:par>
                              <p:par>
                                <p:cTn id="7" presetID="3" presetClass="emph" presetSubtype="2" fill="hold" nodeType="withEffect">
                                  <p:stCondLst>
                                    <p:cond delay="0"/>
                                  </p:stCondLst>
                                  <p:childTnLst>
                                    <p:animClr clrSpc="rgb" dir="cw">
                                      <p:cBhvr override="childStyle">
                                        <p:cTn id="8" dur="500" fill="hold"/>
                                        <p:tgtEl>
                                          <p:spTgt spid="65539">
                                            <p:txEl>
                                              <p:pRg st="2" end="2"/>
                                            </p:txEl>
                                          </p:spTgt>
                                        </p:tgtEl>
                                        <p:attrNameLst>
                                          <p:attrName>style.color</p:attrName>
                                        </p:attrNameLst>
                                      </p:cBhvr>
                                      <p:to>
                                        <a:schemeClr val="accent1"/>
                                      </p:to>
                                    </p:animClr>
                                  </p:childTnLst>
                                </p:cTn>
                              </p:par>
                              <p:par>
                                <p:cTn id="9" presetID="3" presetClass="emph" presetSubtype="2" fill="hold" nodeType="withEffect">
                                  <p:stCondLst>
                                    <p:cond delay="0"/>
                                  </p:stCondLst>
                                  <p:childTnLst>
                                    <p:animClr clrSpc="rgb" dir="cw">
                                      <p:cBhvr override="childStyle">
                                        <p:cTn id="10" dur="500" fill="hold"/>
                                        <p:tgtEl>
                                          <p:spTgt spid="65539">
                                            <p:txEl>
                                              <p:pRg st="3" end="3"/>
                                            </p:txEl>
                                          </p:spTgt>
                                        </p:tgtEl>
                                        <p:attrNameLst>
                                          <p:attrName>style.color</p:attrName>
                                        </p:attrNameLst>
                                      </p:cBhvr>
                                      <p:to>
                                        <a:schemeClr val="accent1"/>
                                      </p:to>
                                    </p:animClr>
                                  </p:childTnLst>
                                </p:cTn>
                              </p:par>
                              <p:par>
                                <p:cTn id="11" presetID="3" presetClass="emph" presetSubtype="2" fill="hold" nodeType="withEffect">
                                  <p:stCondLst>
                                    <p:cond delay="0"/>
                                  </p:stCondLst>
                                  <p:childTnLst>
                                    <p:animClr clrSpc="rgb" dir="cw">
                                      <p:cBhvr override="childStyle">
                                        <p:cTn id="12" dur="500" fill="hold"/>
                                        <p:tgtEl>
                                          <p:spTgt spid="65539">
                                            <p:txEl>
                                              <p:pRg st="4" end="4"/>
                                            </p:txEl>
                                          </p:spTgt>
                                        </p:tgtEl>
                                        <p:attrNameLst>
                                          <p:attrName>style.color</p:attrName>
                                        </p:attrNameLst>
                                      </p:cBhvr>
                                      <p:to>
                                        <a:schemeClr val="accent1"/>
                                      </p:to>
                                    </p:animClr>
                                  </p:childTnLst>
                                </p:cTn>
                              </p:par>
                              <p:par>
                                <p:cTn id="13" presetID="3" presetClass="emph" presetSubtype="2" fill="hold" nodeType="withEffect">
                                  <p:stCondLst>
                                    <p:cond delay="0"/>
                                  </p:stCondLst>
                                  <p:childTnLst>
                                    <p:animClr clrSpc="rgb" dir="cw">
                                      <p:cBhvr override="childStyle">
                                        <p:cTn id="14" dur="500" fill="hold"/>
                                        <p:tgtEl>
                                          <p:spTgt spid="65539">
                                            <p:txEl>
                                              <p:pRg st="5" end="5"/>
                                            </p:txEl>
                                          </p:spTgt>
                                        </p:tgtEl>
                                        <p:attrNameLst>
                                          <p:attrName>style.color</p:attrName>
                                        </p:attrNameLst>
                                      </p:cBhvr>
                                      <p:to>
                                        <a:schemeClr val="accent1"/>
                                      </p:to>
                                    </p:animClr>
                                  </p:childTnLst>
                                </p:cTn>
                              </p:par>
                              <p:par>
                                <p:cTn id="15" presetID="3" presetClass="emph" presetSubtype="2" fill="hold" nodeType="withEffect">
                                  <p:stCondLst>
                                    <p:cond delay="0"/>
                                  </p:stCondLst>
                                  <p:childTnLst>
                                    <p:animClr clrSpc="rgb" dir="cw">
                                      <p:cBhvr override="childStyle">
                                        <p:cTn id="16" dur="500" fill="hold"/>
                                        <p:tgtEl>
                                          <p:spTgt spid="65539">
                                            <p:txEl>
                                              <p:pRg st="6" end="6"/>
                                            </p:txEl>
                                          </p:spTgt>
                                        </p:tgtEl>
                                        <p:attrNameLst>
                                          <p:attrName>style.color</p:attrName>
                                        </p:attrNameLst>
                                      </p:cBhvr>
                                      <p:to>
                                        <a:schemeClr val="accent1"/>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other PWR data should be reviewed?</a:t>
            </a:r>
            <a:endParaRPr lang="en-US" dirty="0"/>
          </a:p>
        </p:txBody>
      </p:sp>
      <p:sp>
        <p:nvSpPr>
          <p:cNvPr id="50179" name="Content Placeholder 2"/>
          <p:cNvSpPr>
            <a:spLocks noGrp="1"/>
          </p:cNvSpPr>
          <p:nvPr>
            <p:ph idx="1"/>
          </p:nvPr>
        </p:nvSpPr>
        <p:spPr bwMode="auto">
          <a:xfrm>
            <a:off x="304800" y="1600200"/>
            <a:ext cx="8382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en-US" altLang="en-US" sz="2300" dirty="0" smtClean="0"/>
              <a:t>Student attendance and truancy</a:t>
            </a:r>
          </a:p>
          <a:p>
            <a:pPr>
              <a:spcBef>
                <a:spcPts val="1200"/>
              </a:spcBef>
            </a:pPr>
            <a:r>
              <a:rPr lang="en-US" altLang="en-US" sz="2300" dirty="0" smtClean="0"/>
              <a:t>Credit accrual (within and across grade levels) and recovery</a:t>
            </a:r>
          </a:p>
          <a:p>
            <a:pPr>
              <a:spcBef>
                <a:spcPts val="1200"/>
              </a:spcBef>
            </a:pPr>
            <a:r>
              <a:rPr lang="en-US" altLang="en-US" sz="2300" dirty="0" smtClean="0"/>
              <a:t>Student suspension/expulsions</a:t>
            </a:r>
          </a:p>
          <a:p>
            <a:pPr>
              <a:spcBef>
                <a:spcPts val="1200"/>
              </a:spcBef>
            </a:pPr>
            <a:r>
              <a:rPr lang="en-US" altLang="en-US" sz="2300" dirty="0" smtClean="0"/>
              <a:t>Higher education pursuit (e.g. ICAP participation, college application rates, concurrent enrollment, AP participation)</a:t>
            </a:r>
          </a:p>
          <a:p>
            <a:pPr>
              <a:spcBef>
                <a:spcPts val="1200"/>
              </a:spcBef>
            </a:pPr>
            <a:r>
              <a:rPr lang="en-US" altLang="en-US" sz="2300" dirty="0" smtClean="0"/>
              <a:t>Student perception surveys (student engagement and social-emotional health)</a:t>
            </a:r>
          </a:p>
          <a:p>
            <a:pPr>
              <a:spcBef>
                <a:spcPts val="1200"/>
              </a:spcBef>
            </a:pPr>
            <a:r>
              <a:rPr lang="en-US" altLang="en-US" sz="2300" dirty="0" smtClean="0"/>
              <a:t>School process for drop-out prevention (framework for drop-out Prevention)</a:t>
            </a:r>
          </a:p>
          <a:p>
            <a:pPr>
              <a:spcBef>
                <a:spcPts val="1200"/>
              </a:spcBef>
            </a:pPr>
            <a:r>
              <a:rPr lang="en-US" altLang="en-US" sz="2300" dirty="0" smtClean="0"/>
              <a:t>Multi-Purpose – identifying root causes, interim measures (tracking progress moving forward) /early warning</a:t>
            </a:r>
          </a:p>
        </p:txBody>
      </p:sp>
    </p:spTree>
    <p:extLst>
      <p:ext uri="{BB962C8B-B14F-4D97-AF65-F5344CB8AC3E}">
        <p14:creationId xmlns:p14="http://schemas.microsoft.com/office/powerpoint/2010/main" val="2986859742"/>
      </p:ext>
    </p:extLst>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lstStyle/>
          <a:p>
            <a:pPr lvl="0"/>
            <a:r>
              <a:rPr lang="en-US" dirty="0" smtClean="0"/>
              <a:t>Number and percent of </a:t>
            </a:r>
            <a:r>
              <a:rPr lang="en-US" dirty="0"/>
              <a:t>students in grades 9-12 earning a year's worth of </a:t>
            </a:r>
            <a:r>
              <a:rPr lang="en-US" dirty="0" smtClean="0"/>
              <a:t>credits.</a:t>
            </a:r>
          </a:p>
          <a:p>
            <a:pPr lvl="0"/>
            <a:r>
              <a:rPr lang="en-US" dirty="0" smtClean="0"/>
              <a:t>Number and percent of </a:t>
            </a:r>
            <a:r>
              <a:rPr lang="en-US" dirty="0"/>
              <a:t>students with the opportunity to be in attendance the entire year who earned a year's worth of </a:t>
            </a:r>
            <a:r>
              <a:rPr lang="en-US" dirty="0" smtClean="0"/>
              <a:t>credits.</a:t>
            </a:r>
            <a:endParaRPr lang="en-US" dirty="0"/>
          </a:p>
          <a:p>
            <a:pPr lvl="0"/>
            <a:r>
              <a:rPr lang="en-US" dirty="0" smtClean="0"/>
              <a:t>Number and percent of </a:t>
            </a:r>
            <a:r>
              <a:rPr lang="en-US" dirty="0"/>
              <a:t>students who earned more than one quarter of the credits necessary to </a:t>
            </a:r>
            <a:r>
              <a:rPr lang="en-US" dirty="0" smtClean="0"/>
              <a:t>graduate.</a:t>
            </a:r>
          </a:p>
          <a:p>
            <a:r>
              <a:rPr lang="en-US" dirty="0"/>
              <a:t>Number of students enrolled </a:t>
            </a:r>
            <a:r>
              <a:rPr lang="en-US" dirty="0" smtClean="0"/>
              <a:t>who </a:t>
            </a:r>
            <a:r>
              <a:rPr lang="en-US" dirty="0"/>
              <a:t>started the year 2 or more years </a:t>
            </a:r>
            <a:r>
              <a:rPr lang="en-US" dirty="0" smtClean="0"/>
              <a:t>behind.</a:t>
            </a:r>
            <a:endParaRPr lang="en-US" dirty="0"/>
          </a:p>
          <a:p>
            <a:pPr lvl="0"/>
            <a:endParaRPr lang="en-US" dirty="0"/>
          </a:p>
        </p:txBody>
      </p:sp>
      <p:sp>
        <p:nvSpPr>
          <p:cNvPr id="2" name="Title 1"/>
          <p:cNvSpPr>
            <a:spLocks noGrp="1"/>
          </p:cNvSpPr>
          <p:nvPr>
            <p:ph type="title"/>
          </p:nvPr>
        </p:nvSpPr>
        <p:spPr/>
        <p:txBody>
          <a:bodyPr/>
          <a:lstStyle/>
          <a:p>
            <a:r>
              <a:rPr lang="en-US" dirty="0" smtClean="0"/>
              <a:t>Example Credit Accrual Metrics</a:t>
            </a:r>
            <a:endParaRPr lang="en-US" dirty="0"/>
          </a:p>
        </p:txBody>
      </p:sp>
    </p:spTree>
    <p:extLst>
      <p:ext uri="{BB962C8B-B14F-4D97-AF65-F5344CB8AC3E}">
        <p14:creationId xmlns:p14="http://schemas.microsoft.com/office/powerpoint/2010/main" val="171010877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Session Outcomes</a:t>
            </a:r>
          </a:p>
        </p:txBody>
      </p:sp>
      <p:sp>
        <p:nvSpPr>
          <p:cNvPr id="2" name="Content Placeholder 1"/>
          <p:cNvSpPr>
            <a:spLocks noGrp="1"/>
          </p:cNvSpPr>
          <p:nvPr>
            <p:ph idx="1"/>
          </p:nvPr>
        </p:nvSpPr>
        <p:spPr/>
        <p:txBody>
          <a:bodyPr/>
          <a:lstStyle/>
          <a:p>
            <a:r>
              <a:rPr lang="en-US" dirty="0" smtClean="0"/>
              <a:t>Turn to “Going Beyond TCAP Data for Improvement Planning: Session Overview” (Tools, p. 1).</a:t>
            </a:r>
          </a:p>
          <a:p>
            <a:r>
              <a:rPr lang="en-US" dirty="0" smtClean="0"/>
              <a:t>Consider:  What topics will focus our work together today?</a:t>
            </a:r>
          </a:p>
          <a:p>
            <a:pPr lvl="1"/>
            <a:r>
              <a:rPr lang="en-US" dirty="0" smtClean="0"/>
              <a:t>Is this what you expected to be the focus of the day?</a:t>
            </a:r>
          </a:p>
          <a:p>
            <a:pPr lvl="1"/>
            <a:r>
              <a:rPr lang="en-US" dirty="0" smtClean="0"/>
              <a:t>Do you have questions?</a:t>
            </a:r>
          </a:p>
          <a:p>
            <a:r>
              <a:rPr lang="en-US" dirty="0" smtClean="0"/>
              <a:t>Review Learning Outcomes for Assessment, Data and Education Reform:</a:t>
            </a:r>
          </a:p>
          <a:p>
            <a:pPr lvl="1"/>
            <a:r>
              <a:rPr lang="en-US" dirty="0" smtClean="0"/>
              <a:t>Do they make sense?</a:t>
            </a:r>
          </a:p>
          <a:p>
            <a:pPr lvl="1"/>
            <a:r>
              <a:rPr lang="en-US" dirty="0" smtClean="0"/>
              <a:t>Do you have questions?</a:t>
            </a:r>
          </a:p>
          <a:p>
            <a:endParaRPr lang="en-US" dirty="0"/>
          </a:p>
        </p:txBody>
      </p:sp>
    </p:spTree>
    <p:extLst>
      <p:ext uri="{BB962C8B-B14F-4D97-AF65-F5344CB8AC3E}">
        <p14:creationId xmlns:p14="http://schemas.microsoft.com/office/powerpoint/2010/main" val="3487202570"/>
      </p:ext>
    </p:extLst>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solidFill>
          </a:ln>
        </p:spPr>
        <p:txBody>
          <a:bodyPr/>
          <a:lstStyle/>
          <a:p>
            <a:r>
              <a:rPr lang="en-US" dirty="0"/>
              <a:t>What additional data sources should we consider in our root cause analysis?</a:t>
            </a:r>
          </a:p>
          <a:p>
            <a:r>
              <a:rPr lang="en-US" dirty="0" smtClean="0"/>
              <a:t>To what data related to PWR do we have access?</a:t>
            </a:r>
          </a:p>
          <a:p>
            <a:r>
              <a:rPr lang="en-US" dirty="0" smtClean="0"/>
              <a:t>Consider the </a:t>
            </a:r>
            <a:r>
              <a:rPr lang="en-US" dirty="0" smtClean="0">
                <a:solidFill>
                  <a:schemeClr val="accent1"/>
                </a:solidFill>
              </a:rPr>
              <a:t>Other PWR data resources table </a:t>
            </a:r>
            <a:r>
              <a:rPr lang="en-US" dirty="0" smtClean="0"/>
              <a:t>(</a:t>
            </a:r>
            <a:r>
              <a:rPr lang="en-US" dirty="0"/>
              <a:t>T</a:t>
            </a:r>
            <a:r>
              <a:rPr lang="en-US" dirty="0" smtClean="0"/>
              <a:t>ools, </a:t>
            </a:r>
            <a:r>
              <a:rPr lang="en-US" dirty="0" smtClean="0"/>
              <a:t>p. </a:t>
            </a:r>
            <a:r>
              <a:rPr lang="en-US" dirty="0" smtClean="0"/>
              <a:t>63) </a:t>
            </a:r>
            <a:r>
              <a:rPr lang="en-US" dirty="0" smtClean="0"/>
              <a:t>and </a:t>
            </a:r>
            <a:r>
              <a:rPr lang="en-US" dirty="0" smtClean="0">
                <a:solidFill>
                  <a:schemeClr val="accent1"/>
                </a:solidFill>
              </a:rPr>
              <a:t>Other PWR Data Resources Checklist </a:t>
            </a:r>
            <a:r>
              <a:rPr lang="en-US" dirty="0" smtClean="0"/>
              <a:t>(Tools</a:t>
            </a:r>
            <a:r>
              <a:rPr lang="en-US" dirty="0" smtClean="0"/>
              <a:t>, p. </a:t>
            </a:r>
            <a:r>
              <a:rPr lang="en-US" dirty="0" smtClean="0"/>
              <a:t>71).</a:t>
            </a:r>
            <a:endParaRPr lang="en-US" dirty="0" smtClean="0"/>
          </a:p>
          <a:p>
            <a:r>
              <a:rPr lang="en-US" dirty="0" smtClean="0"/>
              <a:t>Identify which data resources are available to schools in your district.</a:t>
            </a:r>
          </a:p>
          <a:p>
            <a:r>
              <a:rPr lang="en-US" dirty="0" smtClean="0"/>
              <a:t>Make notes about data report/view name and how to access each data resource.</a:t>
            </a:r>
          </a:p>
          <a:p>
            <a:endParaRPr lang="en-US" dirty="0"/>
          </a:p>
        </p:txBody>
      </p:sp>
      <p:sp>
        <p:nvSpPr>
          <p:cNvPr id="3" name="Title 2"/>
          <p:cNvSpPr>
            <a:spLocks noGrp="1"/>
          </p:cNvSpPr>
          <p:nvPr>
            <p:ph type="title"/>
          </p:nvPr>
        </p:nvSpPr>
        <p:spPr/>
        <p:txBody>
          <a:bodyPr/>
          <a:lstStyle/>
          <a:p>
            <a:r>
              <a:rPr lang="en-US" dirty="0" smtClean="0"/>
              <a:t>Accessing other PWR Data Resources</a:t>
            </a:r>
            <a:endParaRPr lang="en-US" dirty="0"/>
          </a:p>
        </p:txBody>
      </p:sp>
    </p:spTree>
    <p:extLst>
      <p:ext uri="{BB962C8B-B14F-4D97-AF65-F5344CB8AC3E}">
        <p14:creationId xmlns:p14="http://schemas.microsoft.com/office/powerpoint/2010/main" val="1524578705"/>
      </p:ext>
    </p:extLst>
  </p:cSld>
  <p:clrMapOvr>
    <a:masterClrMapping/>
  </p:clrMapOvr>
  <p:transition spd="slow">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Framework for drop-out Prevention provides a starting point for identifying </a:t>
            </a:r>
            <a:r>
              <a:rPr lang="en-US" dirty="0" smtClean="0">
                <a:solidFill>
                  <a:schemeClr val="accent1">
                    <a:lumMod val="75000"/>
                  </a:schemeClr>
                </a:solidFill>
              </a:rPr>
              <a:t>school process </a:t>
            </a:r>
            <a:r>
              <a:rPr lang="en-US" dirty="0" smtClean="0"/>
              <a:t>data that may be important to review for root cause analysis.</a:t>
            </a:r>
          </a:p>
          <a:p>
            <a:r>
              <a:rPr lang="en-US" dirty="0" smtClean="0"/>
              <a:t>Take out Framework for Drop-out </a:t>
            </a:r>
            <a:r>
              <a:rPr lang="en-US" dirty="0"/>
              <a:t>Prevention </a:t>
            </a:r>
            <a:r>
              <a:rPr lang="en-US" dirty="0" smtClean="0"/>
              <a:t>(</a:t>
            </a:r>
            <a:r>
              <a:rPr lang="en-US" dirty="0" smtClean="0"/>
              <a:t>Tools, </a:t>
            </a:r>
            <a:r>
              <a:rPr lang="en-US" dirty="0" smtClean="0"/>
              <a:t>p. </a:t>
            </a:r>
            <a:r>
              <a:rPr lang="en-US" dirty="0" smtClean="0"/>
              <a:t>73) </a:t>
            </a:r>
            <a:r>
              <a:rPr lang="en-US" dirty="0" smtClean="0"/>
              <a:t>and Drop-out Prevention Framework Data Sources (</a:t>
            </a:r>
            <a:r>
              <a:rPr lang="en-US" dirty="0" smtClean="0"/>
              <a:t>Tools, </a:t>
            </a:r>
            <a:r>
              <a:rPr lang="en-US" dirty="0" smtClean="0"/>
              <a:t>p. </a:t>
            </a:r>
            <a:r>
              <a:rPr lang="en-US" dirty="0" smtClean="0"/>
              <a:t>75</a:t>
            </a:r>
            <a:r>
              <a:rPr lang="en-US" dirty="0" smtClean="0"/>
              <a:t>).</a:t>
            </a:r>
            <a:endParaRPr lang="en-US" dirty="0" smtClean="0"/>
          </a:p>
          <a:p>
            <a:r>
              <a:rPr lang="en-US" dirty="0" smtClean="0"/>
              <a:t>What data sources are available to schools regarding their processes related to each step in the framework?</a:t>
            </a:r>
          </a:p>
          <a:p>
            <a:r>
              <a:rPr lang="en-US" dirty="0" smtClean="0"/>
              <a:t>How could schools use this data in root cause analysis?</a:t>
            </a:r>
            <a:endParaRPr lang="en-US" dirty="0"/>
          </a:p>
        </p:txBody>
      </p:sp>
      <p:sp>
        <p:nvSpPr>
          <p:cNvPr id="3" name="Title 2"/>
          <p:cNvSpPr>
            <a:spLocks noGrp="1"/>
          </p:cNvSpPr>
          <p:nvPr>
            <p:ph type="title"/>
          </p:nvPr>
        </p:nvSpPr>
        <p:spPr/>
        <p:txBody>
          <a:bodyPr/>
          <a:lstStyle/>
          <a:p>
            <a:r>
              <a:rPr lang="en-US" dirty="0" smtClean="0"/>
              <a:t>Using the Framework for drop-out Prevention</a:t>
            </a:r>
            <a:endParaRPr lang="en-US" dirty="0"/>
          </a:p>
        </p:txBody>
      </p:sp>
    </p:spTree>
    <p:extLst>
      <p:ext uri="{BB962C8B-B14F-4D97-AF65-F5344CB8AC3E}">
        <p14:creationId xmlns:p14="http://schemas.microsoft.com/office/powerpoint/2010/main" val="1991970225"/>
      </p:ext>
    </p:extLst>
  </p:cSld>
  <p:clrMapOvr>
    <a:masterClrMapping/>
  </p:clrMapOvr>
  <p:transition spd="slow">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19695"/>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Box 106"/>
          <p:cNvSpPr txBox="1">
            <a:spLocks noChangeArrowheads="1"/>
          </p:cNvSpPr>
          <p:nvPr/>
        </p:nvSpPr>
        <p:spPr bwMode="auto">
          <a:xfrm>
            <a:off x="62750" y="40154"/>
            <a:ext cx="9009530" cy="954107"/>
          </a:xfrm>
          <a:prstGeom prst="rect">
            <a:avLst/>
          </a:prstGeom>
          <a:noFill/>
          <a:ln w="9525">
            <a:noFill/>
            <a:miter lim="800000"/>
            <a:headEnd/>
            <a:tailEnd/>
          </a:ln>
          <a:effectLst>
            <a:outerShdw dist="12700" algn="ctr" rotWithShape="0">
              <a:schemeClr val="bg1"/>
            </a:outerShdw>
          </a:effectLst>
        </p:spPr>
        <p:txBody>
          <a:bodyPr wrap="square">
            <a:spAutoFit/>
          </a:bodyPr>
          <a:lstStyle/>
          <a:p>
            <a:pPr algn="ctr">
              <a:defRPr/>
            </a:pPr>
            <a:r>
              <a:rPr lang="en-US" sz="2800" dirty="0" smtClean="0">
                <a:solidFill>
                  <a:srgbClr val="414159"/>
                </a:solidFill>
                <a:latin typeface="Palatino Linotype" pitchFamily="18" charset="0"/>
              </a:rPr>
              <a:t>The Colorado Graduation Pathways Research-based Framework for drop-out Prevention</a:t>
            </a:r>
            <a:endParaRPr lang="en-US" sz="2800" dirty="0">
              <a:solidFill>
                <a:srgbClr val="414159"/>
              </a:solidFill>
              <a:latin typeface="Palatino Linotype" pitchFamily="18" charset="0"/>
            </a:endParaRPr>
          </a:p>
        </p:txBody>
      </p:sp>
      <p:sp>
        <p:nvSpPr>
          <p:cNvPr id="5" name="TextBox 4"/>
          <p:cNvSpPr txBox="1"/>
          <p:nvPr/>
        </p:nvSpPr>
        <p:spPr>
          <a:xfrm>
            <a:off x="607757" y="990600"/>
            <a:ext cx="2124364" cy="400110"/>
          </a:xfrm>
          <a:prstGeom prst="rect">
            <a:avLst/>
          </a:prstGeom>
          <a:noFill/>
        </p:spPr>
        <p:txBody>
          <a:bodyPr wrap="none" rtlCol="0">
            <a:spAutoFit/>
          </a:bodyPr>
          <a:lstStyle/>
          <a:p>
            <a:r>
              <a:rPr lang="en-US" sz="2000" dirty="0" smtClean="0">
                <a:latin typeface="+mn-lt"/>
              </a:rPr>
              <a:t>Essential Elements</a:t>
            </a:r>
            <a:endParaRPr lang="en-US" sz="2000" dirty="0">
              <a:latin typeface="+mn-lt"/>
            </a:endParaRPr>
          </a:p>
        </p:txBody>
      </p:sp>
      <p:sp>
        <p:nvSpPr>
          <p:cNvPr id="6" name="TextBox 5"/>
          <p:cNvSpPr txBox="1"/>
          <p:nvPr/>
        </p:nvSpPr>
        <p:spPr>
          <a:xfrm>
            <a:off x="5397884" y="990600"/>
            <a:ext cx="2106089" cy="400110"/>
          </a:xfrm>
          <a:prstGeom prst="rect">
            <a:avLst/>
          </a:prstGeom>
          <a:noFill/>
        </p:spPr>
        <p:txBody>
          <a:bodyPr wrap="none" rtlCol="0">
            <a:spAutoFit/>
          </a:bodyPr>
          <a:lstStyle/>
          <a:p>
            <a:r>
              <a:rPr lang="en-US" sz="2000" dirty="0" smtClean="0">
                <a:latin typeface="+mn-lt"/>
              </a:rPr>
              <a:t>Methods &amp; Tactics</a:t>
            </a:r>
            <a:endParaRPr lang="en-US" sz="2000" dirty="0">
              <a:latin typeface="+mn-lt"/>
            </a:endParaRPr>
          </a:p>
        </p:txBody>
      </p:sp>
      <p:cxnSp>
        <p:nvCxnSpPr>
          <p:cNvPr id="67" name="Straight Connector 66"/>
          <p:cNvCxnSpPr/>
          <p:nvPr/>
        </p:nvCxnSpPr>
        <p:spPr>
          <a:xfrm>
            <a:off x="5403483" y="138952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390920" y="1773977"/>
            <a:ext cx="2454416" cy="91440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p:cNvCxnSpPr/>
          <p:nvPr/>
        </p:nvCxnSpPr>
        <p:spPr>
          <a:xfrm>
            <a:off x="634253" y="138952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6322" y="1998017"/>
            <a:ext cx="2003612" cy="400110"/>
          </a:xfrm>
          <a:prstGeom prst="rect">
            <a:avLst/>
          </a:prstGeom>
          <a:noFill/>
        </p:spPr>
        <p:txBody>
          <a:bodyPr wrap="square" rtlCol="0">
            <a:spAutoFit/>
          </a:bodyPr>
          <a:lstStyle/>
          <a:p>
            <a:pPr algn="ctr"/>
            <a:r>
              <a:rPr lang="en-US" sz="2000" dirty="0" smtClean="0">
                <a:solidFill>
                  <a:srgbClr val="002060"/>
                </a:solidFill>
                <a:latin typeface="+mn-lt"/>
              </a:rPr>
              <a:t>Identification</a:t>
            </a:r>
          </a:p>
        </p:txBody>
      </p:sp>
      <p:sp>
        <p:nvSpPr>
          <p:cNvPr id="75" name="Left Brace 74"/>
          <p:cNvSpPr/>
          <p:nvPr/>
        </p:nvSpPr>
        <p:spPr>
          <a:xfrm>
            <a:off x="3232185" y="1723739"/>
            <a:ext cx="624468" cy="1337709"/>
          </a:xfrm>
          <a:prstGeom prst="leftBrace">
            <a:avLst>
              <a:gd name="adj1" fmla="val 8333"/>
              <a:gd name="adj2" fmla="val 402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Rounded Rectangle 75"/>
          <p:cNvSpPr/>
          <p:nvPr/>
        </p:nvSpPr>
        <p:spPr>
          <a:xfrm>
            <a:off x="390920" y="3210423"/>
            <a:ext cx="2454416" cy="914400"/>
          </a:xfrm>
          <a:prstGeom prst="roundRect">
            <a:avLst/>
          </a:prstGeom>
          <a:solidFill>
            <a:schemeClr val="bg1"/>
          </a:solidFill>
          <a:ln>
            <a:solidFill>
              <a:srgbClr val="993300">
                <a:alpha val="6902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616322" y="3252125"/>
            <a:ext cx="2003612" cy="707886"/>
          </a:xfrm>
          <a:prstGeom prst="rect">
            <a:avLst/>
          </a:prstGeom>
          <a:noFill/>
        </p:spPr>
        <p:txBody>
          <a:bodyPr wrap="square" rtlCol="0">
            <a:spAutoFit/>
          </a:bodyPr>
          <a:lstStyle/>
          <a:p>
            <a:pPr algn="ctr"/>
            <a:r>
              <a:rPr lang="en-US" sz="2000" dirty="0" smtClean="0">
                <a:solidFill>
                  <a:srgbClr val="002060"/>
                </a:solidFill>
                <a:latin typeface="+mn-lt"/>
              </a:rPr>
              <a:t>Institutional Change</a:t>
            </a:r>
            <a:endParaRPr lang="en-US" sz="2000" dirty="0">
              <a:solidFill>
                <a:srgbClr val="002060"/>
              </a:solidFill>
              <a:latin typeface="+mn-lt"/>
            </a:endParaRPr>
          </a:p>
        </p:txBody>
      </p:sp>
      <p:sp>
        <p:nvSpPr>
          <p:cNvPr id="79" name="Left Brace 78"/>
          <p:cNvSpPr/>
          <p:nvPr/>
        </p:nvSpPr>
        <p:spPr>
          <a:xfrm>
            <a:off x="3388512" y="2792508"/>
            <a:ext cx="591818" cy="1335744"/>
          </a:xfrm>
          <a:prstGeom prst="leftBrace">
            <a:avLst>
              <a:gd name="adj1" fmla="val 8333"/>
              <a:gd name="adj2" fmla="val 58298"/>
            </a:avLst>
          </a:prstGeom>
          <a:ln w="28575">
            <a:solidFill>
              <a:srgbClr val="993300">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TextBox 82"/>
          <p:cNvSpPr txBox="1"/>
          <p:nvPr/>
        </p:nvSpPr>
        <p:spPr>
          <a:xfrm>
            <a:off x="4241431" y="2617698"/>
            <a:ext cx="4194366" cy="1179810"/>
          </a:xfrm>
          <a:prstGeom prst="rect">
            <a:avLst/>
          </a:prstGeom>
          <a:noFill/>
        </p:spPr>
        <p:txBody>
          <a:bodyPr wrap="square" rtlCol="0">
            <a:spAutoFit/>
          </a:bodyPr>
          <a:lstStyle/>
          <a:p>
            <a:pPr marL="233363" indent="-233363">
              <a:spcAft>
                <a:spcPts val="1000"/>
              </a:spcAft>
              <a:buClr>
                <a:schemeClr val="bg1">
                  <a:lumMod val="50000"/>
                </a:schemeClr>
              </a:buClr>
              <a:buSzPct val="74000"/>
              <a:buFont typeface="+mj-lt"/>
              <a:buAutoNum type="arabicPeriod" startAt="4"/>
            </a:pPr>
            <a:r>
              <a:rPr lang="en-US" dirty="0" smtClean="0">
                <a:latin typeface="+mn-lt"/>
                <a:cs typeface="Arial" pitchFamily="34" charset="0"/>
              </a:rPr>
              <a:t>Assess and Enhance School Climate</a:t>
            </a:r>
          </a:p>
          <a:p>
            <a:pPr marL="233363" indent="-233363">
              <a:spcAft>
                <a:spcPts val="1000"/>
              </a:spcAft>
              <a:buClr>
                <a:schemeClr val="bg1">
                  <a:lumMod val="50000"/>
                </a:schemeClr>
              </a:buClr>
              <a:buSzPct val="74000"/>
              <a:buFont typeface="+mj-lt"/>
              <a:buAutoNum type="arabicPeriod" startAt="4"/>
            </a:pPr>
            <a:r>
              <a:rPr lang="en-US" dirty="0" smtClean="0">
                <a:latin typeface="+mn-lt"/>
                <a:cs typeface="Arial" pitchFamily="34" charset="0"/>
              </a:rPr>
              <a:t>Policy and Practices Review</a:t>
            </a:r>
          </a:p>
          <a:p>
            <a:pPr marL="233363" indent="-233363">
              <a:spcAft>
                <a:spcPts val="1000"/>
              </a:spcAft>
              <a:buClr>
                <a:schemeClr val="bg1">
                  <a:lumMod val="50000"/>
                </a:schemeClr>
              </a:buClr>
              <a:buSzPct val="74000"/>
              <a:buFont typeface="+mj-lt"/>
              <a:buAutoNum type="arabicPeriod" startAt="4"/>
            </a:pPr>
            <a:r>
              <a:rPr lang="en-US" dirty="0" smtClean="0">
                <a:latin typeface="+mn-lt"/>
                <a:cs typeface="Arial" pitchFamily="34" charset="0"/>
              </a:rPr>
              <a:t>Community Engagement</a:t>
            </a:r>
          </a:p>
        </p:txBody>
      </p:sp>
      <p:sp>
        <p:nvSpPr>
          <p:cNvPr id="84" name="TextBox 83"/>
          <p:cNvSpPr txBox="1"/>
          <p:nvPr/>
        </p:nvSpPr>
        <p:spPr>
          <a:xfrm>
            <a:off x="4241431" y="1474698"/>
            <a:ext cx="4194366" cy="1179810"/>
          </a:xfrm>
          <a:prstGeom prst="rect">
            <a:avLst/>
          </a:prstGeom>
          <a:noFill/>
        </p:spPr>
        <p:txBody>
          <a:bodyPr wrap="square" rtlCol="0">
            <a:spAutoFit/>
          </a:bodyPr>
          <a:lstStyle/>
          <a:p>
            <a:pPr marL="233363" indent="-233363">
              <a:spcAft>
                <a:spcPts val="1000"/>
              </a:spcAft>
              <a:buClr>
                <a:schemeClr val="bg1">
                  <a:lumMod val="50000"/>
                </a:schemeClr>
              </a:buClr>
              <a:buSzPct val="74000"/>
              <a:buFont typeface="+mj-lt"/>
              <a:buAutoNum type="arabicPeriod"/>
            </a:pPr>
            <a:r>
              <a:rPr lang="en-US" dirty="0" smtClean="0">
                <a:latin typeface="+mn-lt"/>
                <a:cs typeface="Arial" pitchFamily="34" charset="0"/>
              </a:rPr>
              <a:t>Data Analysis</a:t>
            </a:r>
          </a:p>
          <a:p>
            <a:pPr marL="233363" indent="-233363">
              <a:spcAft>
                <a:spcPts val="1000"/>
              </a:spcAft>
              <a:buClr>
                <a:schemeClr val="bg1">
                  <a:lumMod val="50000"/>
                </a:schemeClr>
              </a:buClr>
              <a:buSzPct val="74000"/>
              <a:buFont typeface="+mj-lt"/>
              <a:buAutoNum type="arabicPeriod"/>
            </a:pPr>
            <a:r>
              <a:rPr lang="en-US" dirty="0" smtClean="0">
                <a:latin typeface="+mn-lt"/>
                <a:cs typeface="Arial" pitchFamily="34" charset="0"/>
              </a:rPr>
              <a:t>Early Warning Systems</a:t>
            </a:r>
          </a:p>
          <a:p>
            <a:pPr marL="233363" indent="-233363">
              <a:spcAft>
                <a:spcPts val="1000"/>
              </a:spcAft>
              <a:buClr>
                <a:schemeClr val="bg1">
                  <a:lumMod val="50000"/>
                </a:schemeClr>
              </a:buClr>
              <a:buSzPct val="74000"/>
              <a:buFont typeface="+mj-lt"/>
              <a:buAutoNum type="arabicPeriod"/>
            </a:pPr>
            <a:r>
              <a:rPr lang="en-US" dirty="0" smtClean="0">
                <a:latin typeface="+mn-lt"/>
                <a:cs typeface="Arial" pitchFamily="34" charset="0"/>
              </a:rPr>
              <a:t>Tracking Out-of-School Youth</a:t>
            </a:r>
          </a:p>
        </p:txBody>
      </p:sp>
      <p:sp>
        <p:nvSpPr>
          <p:cNvPr id="85" name="TextBox 84"/>
          <p:cNvSpPr txBox="1"/>
          <p:nvPr/>
        </p:nvSpPr>
        <p:spPr>
          <a:xfrm>
            <a:off x="4241430" y="3760698"/>
            <a:ext cx="4673970" cy="1610697"/>
          </a:xfrm>
          <a:prstGeom prst="rect">
            <a:avLst/>
          </a:prstGeom>
          <a:noFill/>
        </p:spPr>
        <p:txBody>
          <a:bodyPr wrap="square" rtlCol="0">
            <a:spAutoFit/>
          </a:bodyPr>
          <a:lstStyle/>
          <a:p>
            <a:pPr marL="233363" indent="-233363">
              <a:spcAft>
                <a:spcPts val="1000"/>
              </a:spcAft>
              <a:buClr>
                <a:schemeClr val="bg1">
                  <a:lumMod val="50000"/>
                </a:schemeClr>
              </a:buClr>
              <a:buSzPct val="74000"/>
              <a:buFont typeface="+mj-lt"/>
              <a:buAutoNum type="arabicPeriod" startAt="7"/>
            </a:pPr>
            <a:r>
              <a:rPr lang="en-US" dirty="0" smtClean="0">
                <a:latin typeface="+mn-lt"/>
                <a:cs typeface="Arial" pitchFamily="34" charset="0"/>
              </a:rPr>
              <a:t>Family Involvement</a:t>
            </a:r>
          </a:p>
          <a:p>
            <a:pPr marL="233363" indent="-233363">
              <a:spcAft>
                <a:spcPts val="1000"/>
              </a:spcAft>
              <a:buClr>
                <a:schemeClr val="bg1">
                  <a:lumMod val="50000"/>
                </a:schemeClr>
              </a:buClr>
              <a:buSzPct val="74000"/>
              <a:buFont typeface="+mj-lt"/>
              <a:buAutoNum type="arabicPeriod" startAt="7"/>
            </a:pPr>
            <a:r>
              <a:rPr lang="en-US" dirty="0" smtClean="0">
                <a:latin typeface="+mn-lt"/>
                <a:cs typeface="Arial" pitchFamily="34" charset="0"/>
              </a:rPr>
              <a:t>Transition Programs </a:t>
            </a:r>
            <a:r>
              <a:rPr lang="en-US" sz="1400" dirty="0" smtClean="0">
                <a:latin typeface="+mn-lt"/>
                <a:cs typeface="Arial" pitchFamily="34" charset="0"/>
              </a:rPr>
              <a:t>(middle school to high school, high school to postsecondary)</a:t>
            </a:r>
          </a:p>
          <a:p>
            <a:pPr marL="233363" indent="-233363">
              <a:spcAft>
                <a:spcPts val="1000"/>
              </a:spcAft>
              <a:buClr>
                <a:schemeClr val="bg1">
                  <a:lumMod val="50000"/>
                </a:schemeClr>
              </a:buClr>
              <a:buSzPct val="74000"/>
              <a:buFont typeface="+mj-lt"/>
              <a:buAutoNum type="arabicPeriod" startAt="7"/>
            </a:pPr>
            <a:r>
              <a:rPr lang="en-US" dirty="0" smtClean="0">
                <a:latin typeface="+mn-lt"/>
                <a:cs typeface="Arial" pitchFamily="34" charset="0"/>
              </a:rPr>
              <a:t>Alternative Pathways to Graduation </a:t>
            </a:r>
            <a:r>
              <a:rPr lang="en-US" sz="1400" dirty="0" smtClean="0">
                <a:latin typeface="+mn-lt"/>
                <a:cs typeface="Arial" pitchFamily="34" charset="0"/>
              </a:rPr>
              <a:t>(expanded curriculum, CTE, concurrent enrollment, etc)</a:t>
            </a:r>
          </a:p>
        </p:txBody>
      </p:sp>
      <p:sp>
        <p:nvSpPr>
          <p:cNvPr id="86" name="Rounded Rectangle 85"/>
          <p:cNvSpPr/>
          <p:nvPr/>
        </p:nvSpPr>
        <p:spPr>
          <a:xfrm>
            <a:off x="390920" y="4702091"/>
            <a:ext cx="2454416" cy="914400"/>
          </a:xfrm>
          <a:prstGeom prst="roundRect">
            <a:avLst/>
          </a:prstGeom>
          <a:solidFill>
            <a:schemeClr val="bg1"/>
          </a:solidFill>
          <a:ln>
            <a:solidFill>
              <a:srgbClr val="666699">
                <a:alpha val="6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616322" y="4743793"/>
            <a:ext cx="2003612" cy="707886"/>
          </a:xfrm>
          <a:prstGeom prst="rect">
            <a:avLst/>
          </a:prstGeom>
          <a:noFill/>
        </p:spPr>
        <p:txBody>
          <a:bodyPr wrap="square" rtlCol="0">
            <a:spAutoFit/>
          </a:bodyPr>
          <a:lstStyle/>
          <a:p>
            <a:pPr algn="ctr"/>
            <a:r>
              <a:rPr lang="en-US" sz="2000" dirty="0" smtClean="0">
                <a:solidFill>
                  <a:srgbClr val="002060"/>
                </a:solidFill>
                <a:latin typeface="+mn-lt"/>
              </a:rPr>
              <a:t>Intervention &amp; Support</a:t>
            </a:r>
          </a:p>
        </p:txBody>
      </p:sp>
      <p:sp>
        <p:nvSpPr>
          <p:cNvPr id="88" name="Left Brace 87"/>
          <p:cNvSpPr/>
          <p:nvPr/>
        </p:nvSpPr>
        <p:spPr>
          <a:xfrm>
            <a:off x="3204165" y="3850343"/>
            <a:ext cx="641685" cy="2537012"/>
          </a:xfrm>
          <a:prstGeom prst="leftBrace">
            <a:avLst>
              <a:gd name="adj1" fmla="val 8333"/>
              <a:gd name="adj2" fmla="val 51900"/>
            </a:avLst>
          </a:prstGeom>
          <a:ln w="28575">
            <a:solidFill>
              <a:srgbClr val="666699">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TextBox 95"/>
          <p:cNvSpPr txBox="1"/>
          <p:nvPr/>
        </p:nvSpPr>
        <p:spPr>
          <a:xfrm>
            <a:off x="4178680" y="5284698"/>
            <a:ext cx="4911530" cy="1179810"/>
          </a:xfrm>
          <a:prstGeom prst="rect">
            <a:avLst/>
          </a:prstGeom>
          <a:noFill/>
        </p:spPr>
        <p:txBody>
          <a:bodyPr wrap="square" rtlCol="0">
            <a:spAutoFit/>
          </a:bodyPr>
          <a:lstStyle/>
          <a:p>
            <a:pPr marL="287338" indent="-287338">
              <a:spcAft>
                <a:spcPts val="1000"/>
              </a:spcAft>
              <a:buClr>
                <a:schemeClr val="bg1">
                  <a:lumMod val="50000"/>
                </a:schemeClr>
              </a:buClr>
              <a:buSzPct val="74000"/>
              <a:buFont typeface="+mj-lt"/>
              <a:buAutoNum type="arabicPeriod" startAt="10"/>
            </a:pPr>
            <a:r>
              <a:rPr lang="en-US" dirty="0" smtClean="0">
                <a:latin typeface="+mn-lt"/>
                <a:cs typeface="Arial" pitchFamily="34" charset="0"/>
              </a:rPr>
              <a:t>Reengagement of Out-of-School Youth</a:t>
            </a:r>
          </a:p>
          <a:p>
            <a:pPr marL="287338" indent="-287338">
              <a:spcAft>
                <a:spcPts val="1000"/>
              </a:spcAft>
              <a:buClr>
                <a:schemeClr val="bg1">
                  <a:lumMod val="50000"/>
                </a:schemeClr>
              </a:buClr>
              <a:buSzPct val="74000"/>
              <a:buFont typeface="+mj-lt"/>
              <a:buAutoNum type="arabicPeriod" startAt="10"/>
            </a:pPr>
            <a:r>
              <a:rPr lang="en-US" dirty="0" smtClean="0">
                <a:latin typeface="+mn-lt"/>
                <a:cs typeface="Arial" pitchFamily="34" charset="0"/>
              </a:rPr>
              <a:t>Enhanced Counseling and Mentoring</a:t>
            </a:r>
          </a:p>
          <a:p>
            <a:pPr marL="287338" indent="-287338">
              <a:spcAft>
                <a:spcPts val="1000"/>
              </a:spcAft>
              <a:buClr>
                <a:schemeClr val="bg1">
                  <a:lumMod val="50000"/>
                </a:schemeClr>
              </a:buClr>
              <a:buSzPct val="74000"/>
              <a:buFont typeface="+mj-lt"/>
              <a:buAutoNum type="arabicPeriod" startAt="10"/>
            </a:pPr>
            <a:r>
              <a:rPr lang="en-US" dirty="0" smtClean="0">
                <a:latin typeface="+mn-lt"/>
                <a:cs typeface="Arial" pitchFamily="34" charset="0"/>
              </a:rPr>
              <a:t>Credit Recovery Options</a:t>
            </a:r>
          </a:p>
        </p:txBody>
      </p:sp>
    </p:spTree>
    <p:extLst>
      <p:ext uri="{BB962C8B-B14F-4D97-AF65-F5344CB8AC3E}">
        <p14:creationId xmlns:p14="http://schemas.microsoft.com/office/powerpoint/2010/main" val="472627968"/>
      </p:ext>
    </p:extLst>
  </p:cSld>
  <p:clrMapOvr>
    <a:masterClrMapping/>
  </p:clrMapOvr>
  <p:transition spd="slow">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PWR Performance Targets</a:t>
            </a:r>
            <a:endParaRPr lang="en-US" dirty="0"/>
          </a:p>
        </p:txBody>
      </p:sp>
      <p:sp>
        <p:nvSpPr>
          <p:cNvPr id="2" name="Content Placeholder 1"/>
          <p:cNvSpPr>
            <a:spLocks noGrp="1"/>
          </p:cNvSpPr>
          <p:nvPr>
            <p:ph idx="1"/>
          </p:nvPr>
        </p:nvSpPr>
        <p:spPr/>
        <p:txBody>
          <a:bodyPr/>
          <a:lstStyle/>
          <a:p>
            <a:r>
              <a:rPr lang="en-US" dirty="0" smtClean="0"/>
              <a:t>Requirement: Set at least one target for each priority performance challenge.</a:t>
            </a:r>
          </a:p>
          <a:p>
            <a:r>
              <a:rPr lang="en-US" dirty="0" smtClean="0"/>
              <a:t>Targets include: performance indicator (PWR), metric, which students, current performance, comparison point, gain in metric (based on comparison point), </a:t>
            </a:r>
            <a:r>
              <a:rPr lang="en-US" dirty="0" smtClean="0"/>
              <a:t>and timeframe</a:t>
            </a:r>
            <a:r>
              <a:rPr lang="en-US" dirty="0" smtClean="0"/>
              <a:t>.</a:t>
            </a:r>
          </a:p>
          <a:p>
            <a:r>
              <a:rPr lang="en-US" dirty="0" smtClean="0"/>
              <a:t>Example: The </a:t>
            </a:r>
            <a:r>
              <a:rPr lang="en-US" dirty="0"/>
              <a:t>percentage of students in grades 9-12 who </a:t>
            </a:r>
            <a:r>
              <a:rPr lang="en-US" dirty="0" smtClean="0"/>
              <a:t>drop out </a:t>
            </a:r>
            <a:r>
              <a:rPr lang="en-US" dirty="0"/>
              <a:t>will decrease from 20% </a:t>
            </a:r>
            <a:r>
              <a:rPr lang="en-US" dirty="0" smtClean="0"/>
              <a:t>in 2012 </a:t>
            </a:r>
            <a:r>
              <a:rPr lang="en-US" dirty="0"/>
              <a:t>to 15% in 2013.</a:t>
            </a:r>
          </a:p>
          <a:p>
            <a:r>
              <a:rPr lang="en-US" dirty="0" smtClean="0"/>
              <a:t>Metrics:</a:t>
            </a:r>
            <a:endParaRPr lang="en-US" dirty="0" smtClean="0"/>
          </a:p>
          <a:p>
            <a:pPr lvl="1"/>
            <a:r>
              <a:rPr lang="en-US" dirty="0" smtClean="0"/>
              <a:t>Include state required PWR metrics (drop-out rates, Graduation rates, Disaggregated Graduation rates, and average Colorado ACT Composite score).</a:t>
            </a:r>
          </a:p>
          <a:p>
            <a:pPr lvl="1"/>
            <a:r>
              <a:rPr lang="en-US" dirty="0" smtClean="0"/>
              <a:t>Additional related metrics (defined locally).</a:t>
            </a:r>
            <a:endParaRPr lang="en-US" dirty="0"/>
          </a:p>
        </p:txBody>
      </p:sp>
    </p:spTree>
    <p:extLst>
      <p:ext uri="{BB962C8B-B14F-4D97-AF65-F5344CB8AC3E}">
        <p14:creationId xmlns:p14="http://schemas.microsoft.com/office/powerpoint/2010/main" val="3812721262"/>
      </p:ext>
    </p:extLst>
  </p:cSld>
  <p:clrMapOvr>
    <a:masterClrMapping/>
  </p:clrMapOvr>
  <p:transition spd="slow">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defRPr/>
            </a:pPr>
            <a:r>
              <a:rPr lang="en-US" sz="3600" dirty="0" smtClean="0">
                <a:ea typeface="ＭＳ Ｐゴシック" charset="-128"/>
              </a:rPr>
              <a:t>Postsecondary and Workforce Readiness Comparison Points</a:t>
            </a:r>
            <a:endParaRPr lang="en-US" sz="3600" dirty="0">
              <a:ea typeface="ＭＳ Ｐゴシック"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3459919"/>
              </p:ext>
            </p:extLst>
          </p:nvPr>
        </p:nvGraphicFramePr>
        <p:xfrm>
          <a:off x="609600" y="1763713"/>
          <a:ext cx="7924800" cy="4256087"/>
        </p:xfrm>
        <a:graphic>
          <a:graphicData uri="http://schemas.openxmlformats.org/drawingml/2006/table">
            <a:tbl>
              <a:tblPr firstRow="1" bandRow="1">
                <a:tableStyleId>{69012ECD-51FC-41F1-AA8D-1B2483CD663E}</a:tableStyleId>
              </a:tblPr>
              <a:tblGrid>
                <a:gridCol w="3505200"/>
                <a:gridCol w="4419600"/>
              </a:tblGrid>
              <a:tr h="365776">
                <a:tc>
                  <a:txBody>
                    <a:bodyPr/>
                    <a:lstStyle/>
                    <a:p>
                      <a:r>
                        <a:rPr lang="en-US" sz="1800" dirty="0" smtClean="0">
                          <a:solidFill>
                            <a:schemeClr val="bg1"/>
                          </a:solidFill>
                        </a:rPr>
                        <a:t>Metrics</a:t>
                      </a:r>
                      <a:endParaRPr lang="en-US" sz="1800" dirty="0">
                        <a:solidFill>
                          <a:schemeClr val="bg1"/>
                        </a:solidFill>
                      </a:endParaRPr>
                    </a:p>
                  </a:txBody>
                  <a:tcPr marT="45722" marB="45722">
                    <a:solidFill>
                      <a:schemeClr val="accent1">
                        <a:lumMod val="50000"/>
                      </a:schemeClr>
                    </a:solidFill>
                  </a:tcPr>
                </a:tc>
                <a:tc>
                  <a:txBody>
                    <a:bodyPr/>
                    <a:lstStyle/>
                    <a:p>
                      <a:r>
                        <a:rPr lang="en-US" sz="1800" dirty="0" smtClean="0">
                          <a:solidFill>
                            <a:schemeClr val="bg1"/>
                          </a:solidFill>
                        </a:rPr>
                        <a:t>Possible Comparison Points</a:t>
                      </a:r>
                      <a:endParaRPr lang="en-US" sz="1800" dirty="0">
                        <a:solidFill>
                          <a:schemeClr val="bg1"/>
                        </a:solidFill>
                      </a:endParaRPr>
                    </a:p>
                  </a:txBody>
                  <a:tcPr marT="45722" marB="45722">
                    <a:solidFill>
                      <a:schemeClr val="accent1">
                        <a:lumMod val="50000"/>
                      </a:schemeClr>
                    </a:solidFill>
                  </a:tcPr>
                </a:tc>
              </a:tr>
              <a:tr h="640109">
                <a:tc>
                  <a:txBody>
                    <a:bodyPr/>
                    <a:lstStyle/>
                    <a:p>
                      <a:r>
                        <a:rPr lang="en-US" sz="1800" dirty="0" smtClean="0">
                          <a:solidFill>
                            <a:schemeClr val="tx1"/>
                          </a:solidFill>
                        </a:rPr>
                        <a:t>Graduation Rate (4-, 5-,</a:t>
                      </a:r>
                      <a:r>
                        <a:rPr lang="en-US" sz="1800" baseline="0" dirty="0" smtClean="0">
                          <a:solidFill>
                            <a:schemeClr val="tx1"/>
                          </a:solidFill>
                        </a:rPr>
                        <a:t> 6-, 7-year)</a:t>
                      </a:r>
                      <a:endParaRPr lang="en-US" sz="1800" dirty="0">
                        <a:solidFill>
                          <a:schemeClr val="tx1"/>
                        </a:solidFill>
                      </a:endParaRPr>
                    </a:p>
                  </a:txBody>
                  <a:tcPr marT="45722" marB="45722"/>
                </a:tc>
                <a:tc>
                  <a:txBody>
                    <a:bodyPr/>
                    <a:lstStyle/>
                    <a:p>
                      <a:r>
                        <a:rPr lang="en-US" sz="1800" baseline="0" dirty="0" smtClean="0">
                          <a:solidFill>
                            <a:schemeClr val="tx1"/>
                          </a:solidFill>
                        </a:rPr>
                        <a:t>Minimum state expectation = 80% </a:t>
                      </a:r>
                    </a:p>
                    <a:p>
                      <a:r>
                        <a:rPr lang="en-US" sz="1800" baseline="0" dirty="0" smtClean="0">
                          <a:solidFill>
                            <a:schemeClr val="tx1"/>
                          </a:solidFill>
                        </a:rPr>
                        <a:t>Exceeds rating: at or above 90%</a:t>
                      </a:r>
                      <a:endParaRPr lang="en-US" sz="1800" dirty="0">
                        <a:solidFill>
                          <a:schemeClr val="tx1"/>
                        </a:solidFill>
                      </a:endParaRPr>
                    </a:p>
                  </a:txBody>
                  <a:tcPr marT="45722" marB="45722"/>
                </a:tc>
              </a:tr>
              <a:tr h="640109">
                <a:tc>
                  <a:txBody>
                    <a:bodyPr/>
                    <a:lstStyle/>
                    <a:p>
                      <a:r>
                        <a:rPr lang="en-US" sz="1800" dirty="0" smtClean="0">
                          <a:solidFill>
                            <a:schemeClr val="tx1"/>
                          </a:solidFill>
                        </a:rPr>
                        <a:t>Disaggregated Graduation Rate  (4-, 5-,</a:t>
                      </a:r>
                      <a:r>
                        <a:rPr lang="en-US" sz="1800" baseline="0" dirty="0" smtClean="0">
                          <a:solidFill>
                            <a:schemeClr val="tx1"/>
                          </a:solidFill>
                        </a:rPr>
                        <a:t> 6-, 7-year)</a:t>
                      </a:r>
                      <a:endParaRPr lang="en-US" sz="1800" dirty="0">
                        <a:solidFill>
                          <a:schemeClr val="tx1"/>
                        </a:solidFill>
                      </a:endParaRPr>
                    </a:p>
                  </a:txBody>
                  <a:tcPr marT="45722" marB="45722"/>
                </a:tc>
                <a:tc>
                  <a:txBody>
                    <a:bodyPr/>
                    <a:lstStyle/>
                    <a:p>
                      <a:r>
                        <a:rPr lang="en-US" sz="1800" baseline="0" dirty="0" smtClean="0">
                          <a:solidFill>
                            <a:schemeClr val="tx1"/>
                          </a:solidFill>
                        </a:rPr>
                        <a:t>Minimum state expectation = 80% </a:t>
                      </a:r>
                    </a:p>
                    <a:p>
                      <a:r>
                        <a:rPr lang="en-US" sz="1800" baseline="0" dirty="0" smtClean="0">
                          <a:solidFill>
                            <a:schemeClr val="tx1"/>
                          </a:solidFill>
                        </a:rPr>
                        <a:t>Exceeds rating: at or above 90%</a:t>
                      </a:r>
                      <a:endParaRPr lang="en-US" sz="1800" dirty="0">
                        <a:solidFill>
                          <a:schemeClr val="tx1"/>
                        </a:solidFill>
                      </a:endParaRPr>
                    </a:p>
                  </a:txBody>
                  <a:tcPr marT="45722" marB="45722"/>
                </a:tc>
              </a:tr>
              <a:tr h="1188773">
                <a:tc>
                  <a:txBody>
                    <a:bodyPr/>
                    <a:lstStyle/>
                    <a:p>
                      <a:r>
                        <a:rPr lang="en-US" sz="1800" dirty="0" smtClean="0">
                          <a:solidFill>
                            <a:schemeClr val="tx1"/>
                          </a:solidFill>
                        </a:rPr>
                        <a:t>Drop-out Rate</a:t>
                      </a:r>
                      <a:endParaRPr lang="en-US" sz="1800" dirty="0">
                        <a:solidFill>
                          <a:schemeClr val="tx1"/>
                        </a:solidFill>
                      </a:endParaRPr>
                    </a:p>
                  </a:txBody>
                  <a:tcPr marT="45722" marB="45722"/>
                </a:tc>
                <a:tc>
                  <a:txBody>
                    <a:bodyPr/>
                    <a:lstStyle/>
                    <a:p>
                      <a:r>
                        <a:rPr lang="en-US" sz="1800" dirty="0" smtClean="0">
                          <a:solidFill>
                            <a:schemeClr val="tx1"/>
                          </a:solidFill>
                        </a:rPr>
                        <a:t>Minimum state expectation</a:t>
                      </a:r>
                      <a:r>
                        <a:rPr lang="en-US" sz="1800" baseline="0" dirty="0" smtClean="0">
                          <a:solidFill>
                            <a:schemeClr val="tx1"/>
                          </a:solidFill>
                        </a:rPr>
                        <a:t> </a:t>
                      </a:r>
                    </a:p>
                    <a:p>
                      <a:pPr>
                        <a:buFont typeface="Arial" pitchFamily="34" charset="0"/>
                        <a:buChar char="•"/>
                      </a:pPr>
                      <a:r>
                        <a:rPr lang="en-US" sz="1800" baseline="0" dirty="0" smtClean="0">
                          <a:solidFill>
                            <a:schemeClr val="tx1"/>
                          </a:solidFill>
                        </a:rPr>
                        <a:t> 3.6% (1-year) or </a:t>
                      </a:r>
                    </a:p>
                    <a:p>
                      <a:pPr>
                        <a:buFont typeface="Arial" pitchFamily="34" charset="0"/>
                        <a:buChar char="•"/>
                      </a:pPr>
                      <a:r>
                        <a:rPr lang="en-US" sz="1800" baseline="0" dirty="0" smtClean="0">
                          <a:solidFill>
                            <a:schemeClr val="tx1"/>
                          </a:solidFill>
                        </a:rPr>
                        <a:t> 3.9% (3-year)</a:t>
                      </a:r>
                    </a:p>
                    <a:p>
                      <a:r>
                        <a:rPr lang="en-US" sz="1800" baseline="0" dirty="0" smtClean="0">
                          <a:solidFill>
                            <a:schemeClr val="tx1"/>
                          </a:solidFill>
                        </a:rPr>
                        <a:t>Exceeds rating: at or below 1%</a:t>
                      </a:r>
                    </a:p>
                  </a:txBody>
                  <a:tcPr marT="45722" marB="45722"/>
                </a:tc>
              </a:tr>
              <a:tr h="1421320">
                <a:tc>
                  <a:txBody>
                    <a:bodyPr/>
                    <a:lstStyle/>
                    <a:p>
                      <a:r>
                        <a:rPr lang="en-US" sz="1800" dirty="0" smtClean="0">
                          <a:solidFill>
                            <a:schemeClr val="tx1"/>
                          </a:solidFill>
                        </a:rPr>
                        <a:t>Average</a:t>
                      </a:r>
                      <a:r>
                        <a:rPr lang="en-US" sz="1800" baseline="0" dirty="0" smtClean="0">
                          <a:solidFill>
                            <a:schemeClr val="tx1"/>
                          </a:solidFill>
                        </a:rPr>
                        <a:t> Colorado </a:t>
                      </a:r>
                      <a:r>
                        <a:rPr lang="en-US" sz="1800" dirty="0" smtClean="0">
                          <a:solidFill>
                            <a:schemeClr val="tx1"/>
                          </a:solidFill>
                        </a:rPr>
                        <a:t>ACT Composite Score</a:t>
                      </a:r>
                      <a:endParaRPr lang="en-US" sz="1800" dirty="0">
                        <a:solidFill>
                          <a:schemeClr val="tx1"/>
                        </a:solidFill>
                      </a:endParaRPr>
                    </a:p>
                  </a:txBody>
                  <a:tcPr marT="45722" marB="45722"/>
                </a:tc>
                <a:tc>
                  <a:txBody>
                    <a:bodyPr/>
                    <a:lstStyle/>
                    <a:p>
                      <a:r>
                        <a:rPr lang="en-US" sz="1800" dirty="0" smtClean="0">
                          <a:solidFill>
                            <a:schemeClr val="tx1"/>
                          </a:solidFill>
                        </a:rPr>
                        <a:t>Minimum</a:t>
                      </a:r>
                      <a:r>
                        <a:rPr lang="en-US" sz="1800" baseline="0" dirty="0" smtClean="0">
                          <a:solidFill>
                            <a:schemeClr val="tx1"/>
                          </a:solidFill>
                        </a:rPr>
                        <a:t> state expectation </a:t>
                      </a:r>
                    </a:p>
                    <a:p>
                      <a:pPr>
                        <a:buFont typeface="Arial" pitchFamily="34" charset="0"/>
                        <a:buChar char="•"/>
                      </a:pPr>
                      <a:r>
                        <a:rPr lang="en-US" sz="1800" baseline="0" dirty="0" smtClean="0">
                          <a:solidFill>
                            <a:schemeClr val="tx1"/>
                          </a:solidFill>
                        </a:rPr>
                        <a:t> 20.0 (1-year)</a:t>
                      </a:r>
                    </a:p>
                    <a:p>
                      <a:pPr>
                        <a:buFont typeface="Arial" pitchFamily="34" charset="0"/>
                        <a:buChar char="•"/>
                      </a:pPr>
                      <a:r>
                        <a:rPr lang="en-US" sz="1800" baseline="0" dirty="0" smtClean="0">
                          <a:solidFill>
                            <a:schemeClr val="tx1"/>
                          </a:solidFill>
                        </a:rPr>
                        <a:t> 20.1 (3-year)</a:t>
                      </a:r>
                    </a:p>
                    <a:p>
                      <a:pPr>
                        <a:buFont typeface="Arial" pitchFamily="34" charset="0"/>
                        <a:buNone/>
                      </a:pPr>
                      <a:r>
                        <a:rPr lang="en-US" sz="1800" baseline="0" dirty="0" smtClean="0">
                          <a:solidFill>
                            <a:schemeClr val="tx1"/>
                          </a:solidFill>
                        </a:rPr>
                        <a:t>Exceeds rating: at or above 22</a:t>
                      </a:r>
                      <a:endParaRPr lang="en-US" sz="1800" dirty="0">
                        <a:solidFill>
                          <a:schemeClr val="tx1"/>
                        </a:solidFill>
                      </a:endParaRPr>
                    </a:p>
                  </a:txBody>
                  <a:tcPr marT="45722" marB="45722"/>
                </a:tc>
              </a:tr>
            </a:tbl>
          </a:graphicData>
        </a:graphic>
      </p:graphicFrame>
    </p:spTree>
    <p:extLst>
      <p:ext uri="{BB962C8B-B14F-4D97-AF65-F5344CB8AC3E}">
        <p14:creationId xmlns:p14="http://schemas.microsoft.com/office/powerpoint/2010/main" val="782361020"/>
      </p:ext>
    </p:extLst>
  </p:cSld>
  <p:clrMapOvr>
    <a:masterClrMapping/>
  </p:clrMapOvr>
  <p:transition spd="slow">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ea typeface="ＭＳ Ｐゴシック" charset="-128"/>
              </a:rPr>
              <a:t>Setting Postsecondary and Workforce Readiness Targets</a:t>
            </a:r>
            <a:endParaRPr lang="en-US" dirty="0">
              <a:ea typeface="ＭＳ Ｐゴシック" charset="-128"/>
            </a:endParaRPr>
          </a:p>
        </p:txBody>
      </p:sp>
      <p:sp>
        <p:nvSpPr>
          <p:cNvPr id="368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altLang="en-US" sz="2400" dirty="0" smtClean="0"/>
              <a:t>What metric(s) will be the focus of your postsecondary and workforce readiness target(s)?</a:t>
            </a:r>
          </a:p>
          <a:p>
            <a:pPr>
              <a:spcBef>
                <a:spcPts val="1800"/>
              </a:spcBef>
            </a:pPr>
            <a:r>
              <a:rPr lang="en-US" altLang="en-US" sz="2400" dirty="0" smtClean="0"/>
              <a:t>Are you currently below minimum state expectations for that metric?  If so, select minimum state expectations as your comparison point.</a:t>
            </a:r>
          </a:p>
          <a:p>
            <a:pPr>
              <a:spcBef>
                <a:spcPts val="1800"/>
              </a:spcBef>
            </a:pPr>
            <a:r>
              <a:rPr lang="en-US" altLang="en-US" sz="2400" dirty="0" smtClean="0"/>
              <a:t>If not, select the state “exceeds” rate for your comparison point.</a:t>
            </a:r>
          </a:p>
          <a:p>
            <a:pPr>
              <a:spcBef>
                <a:spcPts val="1800"/>
              </a:spcBef>
            </a:pPr>
            <a:r>
              <a:rPr lang="en-US" altLang="en-US" sz="2400" dirty="0" smtClean="0"/>
              <a:t>Consider:  For what other postsecondary and workforce readiness metrics you could set performance targets?</a:t>
            </a:r>
          </a:p>
        </p:txBody>
      </p:sp>
    </p:spTree>
    <p:extLst>
      <p:ext uri="{BB962C8B-B14F-4D97-AF65-F5344CB8AC3E}">
        <p14:creationId xmlns:p14="http://schemas.microsoft.com/office/powerpoint/2010/main" val="3282917991"/>
      </p:ext>
    </p:extLst>
  </p:cSld>
  <p:clrMapOvr>
    <a:masterClrMapping/>
  </p:clrMapOvr>
  <p:transition spd="slow">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Additional PWR Metrics for Target Setting</a:t>
            </a:r>
            <a:endParaRPr lang="en-US" dirty="0">
              <a:ea typeface="ＭＳ Ｐゴシック" charset="-128"/>
            </a:endParaRPr>
          </a:p>
        </p:txBody>
      </p:sp>
      <p:sp>
        <p:nvSpPr>
          <p:cNvPr id="37891" name="Content Placeholder 2"/>
          <p:cNvSpPr>
            <a:spLocks noGrp="1"/>
          </p:cNvSpPr>
          <p:nvPr>
            <p:ph idx="1"/>
          </p:nvPr>
        </p:nvSpPr>
        <p:spPr bwMode="auto">
          <a:xfrm>
            <a:off x="381000" y="1600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en-US" altLang="en-US" sz="1900" dirty="0" smtClean="0"/>
              <a:t>4-, 5-, 6- and 7-year completion rates.</a:t>
            </a:r>
          </a:p>
          <a:p>
            <a:pPr>
              <a:spcBef>
                <a:spcPts val="1200"/>
              </a:spcBef>
            </a:pPr>
            <a:r>
              <a:rPr lang="en-US" altLang="en-US" sz="1900" dirty="0" smtClean="0"/>
              <a:t>Percent of students earning a year’s worth of credits in a year’s time.</a:t>
            </a:r>
          </a:p>
          <a:p>
            <a:pPr>
              <a:spcBef>
                <a:spcPts val="1200"/>
              </a:spcBef>
            </a:pPr>
            <a:r>
              <a:rPr lang="en-US" altLang="en-US" sz="1900" dirty="0" smtClean="0"/>
              <a:t>Career and Technical Education course completion rate.</a:t>
            </a:r>
          </a:p>
          <a:p>
            <a:pPr>
              <a:spcBef>
                <a:spcPts val="1200"/>
              </a:spcBef>
            </a:pPr>
            <a:r>
              <a:rPr lang="en-US" altLang="en-US" sz="1900" dirty="0" smtClean="0"/>
              <a:t>Number and percentage of students successfully transitioning into a recognized adult education program (w/out diploma or GED).</a:t>
            </a:r>
          </a:p>
          <a:p>
            <a:pPr>
              <a:spcBef>
                <a:spcPts val="1200"/>
              </a:spcBef>
            </a:pPr>
            <a:r>
              <a:rPr lang="en-US" altLang="en-US" sz="1900" dirty="0" smtClean="0"/>
              <a:t>Percent/number of students enrolling in a Colorado postsecondary institution within one year after graduation.</a:t>
            </a:r>
          </a:p>
          <a:p>
            <a:pPr>
              <a:spcBef>
                <a:spcPts val="1200"/>
              </a:spcBef>
            </a:pPr>
            <a:r>
              <a:rPr lang="en-US" altLang="en-US" sz="1900" dirty="0" smtClean="0"/>
              <a:t>Percent of recent graduates attending Colorado public institutions that required remediation.</a:t>
            </a:r>
          </a:p>
          <a:p>
            <a:pPr>
              <a:spcBef>
                <a:spcPts val="1200"/>
              </a:spcBef>
            </a:pPr>
            <a:r>
              <a:rPr lang="en-US" altLang="en-US" sz="1900" dirty="0" smtClean="0"/>
              <a:t>AP/IB participation.</a:t>
            </a:r>
          </a:p>
          <a:p>
            <a:pPr>
              <a:spcBef>
                <a:spcPts val="1200"/>
              </a:spcBef>
            </a:pPr>
            <a:r>
              <a:rPr lang="en-US" altLang="en-US" sz="1900" dirty="0" smtClean="0"/>
              <a:t>Percent/number of students scoring high enough on AP/IB tests to receive college credit.</a:t>
            </a:r>
          </a:p>
          <a:p>
            <a:pPr>
              <a:spcBef>
                <a:spcPts val="1200"/>
              </a:spcBef>
            </a:pPr>
            <a:r>
              <a:rPr lang="en-US" altLang="en-US" sz="1900" dirty="0" smtClean="0"/>
              <a:t>ACT scores by content area.</a:t>
            </a:r>
          </a:p>
          <a:p>
            <a:endParaRPr lang="en-US" altLang="en-US" dirty="0" smtClean="0"/>
          </a:p>
        </p:txBody>
      </p:sp>
    </p:spTree>
    <p:extLst>
      <p:ext uri="{BB962C8B-B14F-4D97-AF65-F5344CB8AC3E}">
        <p14:creationId xmlns:p14="http://schemas.microsoft.com/office/powerpoint/2010/main" val="1147253194"/>
      </p:ext>
    </p:extLst>
  </p:cSld>
  <p:clrMapOvr>
    <a:masterClrMapping/>
  </p:clrMapOvr>
  <p:transition spd="slow">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Target-Setting Advice</a:t>
            </a:r>
            <a:endParaRPr lang="en-US" dirty="0"/>
          </a:p>
        </p:txBody>
      </p:sp>
      <p:sp>
        <p:nvSpPr>
          <p:cNvPr id="2" name="Content Placeholder 1"/>
          <p:cNvSpPr>
            <a:spLocks noGrp="1"/>
          </p:cNvSpPr>
          <p:nvPr>
            <p:ph sz="half" idx="4294967295"/>
          </p:nvPr>
        </p:nvSpPr>
        <p:spPr>
          <a:xfrm>
            <a:off x="161925" y="1371600"/>
            <a:ext cx="4029075" cy="4406900"/>
          </a:xfrm>
        </p:spPr>
        <p:txBody>
          <a:bodyPr/>
          <a:lstStyle/>
          <a:p>
            <a:pPr lvl="0"/>
            <a:r>
              <a:rPr lang="en-US" sz="2000" dirty="0" smtClean="0"/>
              <a:t>Review the number of students that have dropped out over the past four years.</a:t>
            </a:r>
          </a:p>
          <a:p>
            <a:pPr lvl="0"/>
            <a:r>
              <a:rPr lang="en-US" sz="2000" dirty="0" smtClean="0"/>
              <a:t>Track the school’s re-engagement outcomes (the percent of students who dropped out, returned and completed school).</a:t>
            </a:r>
          </a:p>
          <a:p>
            <a:pPr lvl="0"/>
            <a:r>
              <a:rPr lang="en-US" sz="2000" dirty="0" smtClean="0"/>
              <a:t>Review the GED transfer rate and the number of these students who completed their GED each year.</a:t>
            </a:r>
          </a:p>
          <a:p>
            <a:pPr lvl="0"/>
            <a:endParaRPr lang="en-US" sz="2000" dirty="0" smtClean="0"/>
          </a:p>
        </p:txBody>
      </p:sp>
      <p:sp>
        <p:nvSpPr>
          <p:cNvPr id="4" name="Content Placeholder 3"/>
          <p:cNvSpPr>
            <a:spLocks noGrp="1"/>
          </p:cNvSpPr>
          <p:nvPr>
            <p:ph sz="half" idx="4294967295"/>
          </p:nvPr>
        </p:nvSpPr>
        <p:spPr>
          <a:xfrm>
            <a:off x="4419600" y="1371600"/>
            <a:ext cx="4267200" cy="5181600"/>
          </a:xfrm>
        </p:spPr>
        <p:txBody>
          <a:bodyPr/>
          <a:lstStyle/>
          <a:p>
            <a:pPr lvl="0"/>
            <a:r>
              <a:rPr lang="en-US" sz="2000" dirty="0"/>
              <a:t>Consider the change in membership base (rates of mobility, stability, enrollment of students under credit</a:t>
            </a:r>
            <a:r>
              <a:rPr lang="en-US" sz="2000" dirty="0" smtClean="0"/>
              <a:t>).</a:t>
            </a:r>
            <a:endParaRPr lang="en-US" sz="2000" dirty="0"/>
          </a:p>
          <a:p>
            <a:pPr lvl="0"/>
            <a:r>
              <a:rPr lang="en-US" sz="2000" dirty="0" smtClean="0"/>
              <a:t>Quantify the school’s proposed rate of improvement numerically (what does the rate of improvement in graduation or drop-out mean in terms of the number of students).</a:t>
            </a:r>
          </a:p>
          <a:p>
            <a:pPr lvl="0"/>
            <a:r>
              <a:rPr lang="en-US" sz="2000" dirty="0" smtClean="0"/>
              <a:t>Look at the percent of students that accrue a year’s worth of credit or more in a year.</a:t>
            </a:r>
          </a:p>
          <a:p>
            <a:endParaRPr lang="en-US" dirty="0"/>
          </a:p>
        </p:txBody>
      </p:sp>
      <p:sp>
        <p:nvSpPr>
          <p:cNvPr id="5" name="TextBox 4"/>
          <p:cNvSpPr txBox="1"/>
          <p:nvPr/>
        </p:nvSpPr>
        <p:spPr>
          <a:xfrm>
            <a:off x="228600" y="6248400"/>
            <a:ext cx="3276600" cy="369332"/>
          </a:xfrm>
          <a:prstGeom prst="rect">
            <a:avLst/>
          </a:prstGeom>
          <a:noFill/>
        </p:spPr>
        <p:txBody>
          <a:bodyPr wrap="square" rtlCol="0">
            <a:spAutoFit/>
          </a:bodyPr>
          <a:lstStyle/>
          <a:p>
            <a:r>
              <a:rPr lang="en-US" dirty="0" smtClean="0">
                <a:latin typeface="+mn-lt"/>
              </a:rPr>
              <a:t>Tools p. </a:t>
            </a:r>
            <a:r>
              <a:rPr lang="en-US" dirty="0" smtClean="0">
                <a:latin typeface="+mn-lt"/>
              </a:rPr>
              <a:t>81</a:t>
            </a:r>
            <a:endParaRPr lang="en-US" dirty="0">
              <a:latin typeface="+mn-lt"/>
            </a:endParaRPr>
          </a:p>
        </p:txBody>
      </p:sp>
    </p:spTree>
    <p:extLst>
      <p:ext uri="{BB962C8B-B14F-4D97-AF65-F5344CB8AC3E}">
        <p14:creationId xmlns:p14="http://schemas.microsoft.com/office/powerpoint/2010/main" val="3190009473"/>
      </p:ext>
    </p:extLst>
  </p:cSld>
  <p:clrMapOvr>
    <a:masterClrMapping/>
  </p:clrMapOvr>
  <p:transition spd="slow">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76400"/>
            <a:ext cx="8407893" cy="4407408"/>
          </a:xfrm>
        </p:spPr>
        <p:txBody>
          <a:bodyPr/>
          <a:lstStyle/>
          <a:p>
            <a:r>
              <a:rPr lang="en-US" sz="2200" u="sng" dirty="0" smtClean="0"/>
              <a:t>Credit Accumulation in 2012-13 SY</a:t>
            </a:r>
            <a:r>
              <a:rPr lang="en-US" sz="2200" dirty="0" smtClean="0"/>
              <a:t> – </a:t>
            </a:r>
            <a:r>
              <a:rPr lang="en-US" sz="2200" b="0" dirty="0" smtClean="0"/>
              <a:t>Less than 62% of students with the opportunity to be in attendance earned a year’s worth of credits during that year.  Consider setting a goal of increasing this rate to at least 70% in two years by offering and promoting aggressive credit recovery options and expanded credit accumulation opportunities.</a:t>
            </a:r>
          </a:p>
          <a:p>
            <a:r>
              <a:rPr lang="en-US" sz="2200" u="sng" dirty="0" smtClean="0"/>
              <a:t>Student Re-Engagement Outcomes</a:t>
            </a:r>
            <a:r>
              <a:rPr lang="en-US" sz="2200" dirty="0" smtClean="0"/>
              <a:t> - </a:t>
            </a:r>
            <a:r>
              <a:rPr lang="en-US" sz="2200" b="0" dirty="0" smtClean="0"/>
              <a:t>26 of the students enrolled at CGP HS in 2012-13 dropped out in a prior school year as indicated by the school’s End of Year records.  Of these 26, six graduated or completed and another six were still enrolled as of the end of the year, which results in a 46.2% reengagement outcome rate.  The six students that graduated were enrolled in a CTE school.  Consider a goal to increase the re-engagement rate to 61.5% by expanding CTE and concurrent enrollment (drop-out recovery) programs.</a:t>
            </a:r>
          </a:p>
          <a:p>
            <a:endParaRPr lang="en-US" dirty="0"/>
          </a:p>
        </p:txBody>
      </p:sp>
      <p:sp>
        <p:nvSpPr>
          <p:cNvPr id="4" name="Title 3"/>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3996682417"/>
      </p:ext>
    </p:extLst>
  </p:cSld>
  <p:clrMapOvr>
    <a:masterClrMapping/>
  </p:clrMapOvr>
  <p:transition spd="slow">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4597806"/>
            <a:ext cx="5181600" cy="6599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Session Plan</a:t>
            </a:r>
            <a:endParaRPr lang="en-US" dirty="0"/>
          </a:p>
        </p:txBody>
      </p:sp>
      <p:sp>
        <p:nvSpPr>
          <p:cNvPr id="3" name="TextBox 2"/>
          <p:cNvSpPr txBox="1"/>
          <p:nvPr/>
        </p:nvSpPr>
        <p:spPr>
          <a:xfrm>
            <a:off x="1905000" y="121920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Assessment/Data and Education Reform</a:t>
            </a:r>
            <a:endParaRPr lang="en-US" sz="2000" dirty="0">
              <a:solidFill>
                <a:schemeClr val="bg1"/>
              </a:solidFill>
              <a:latin typeface="Verdana" charset="0"/>
            </a:endParaRPr>
          </a:p>
        </p:txBody>
      </p:sp>
      <p:sp>
        <p:nvSpPr>
          <p:cNvPr id="11" name="TextBox 10"/>
          <p:cNvSpPr txBox="1"/>
          <p:nvPr/>
        </p:nvSpPr>
        <p:spPr>
          <a:xfrm>
            <a:off x="1905000" y="220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English Language Learning</a:t>
            </a:r>
            <a:endParaRPr lang="en-US" sz="2000" dirty="0">
              <a:solidFill>
                <a:schemeClr val="bg1"/>
              </a:solidFill>
              <a:latin typeface="Verdana" charset="0"/>
            </a:endParaRPr>
          </a:p>
        </p:txBody>
      </p:sp>
      <p:sp>
        <p:nvSpPr>
          <p:cNvPr id="12" name="TextBox 11"/>
          <p:cNvSpPr txBox="1"/>
          <p:nvPr/>
        </p:nvSpPr>
        <p:spPr>
          <a:xfrm>
            <a:off x="1914099" y="47244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Early Literacy and School Readiness</a:t>
            </a:r>
            <a:endParaRPr lang="en-US" sz="2000" dirty="0">
              <a:solidFill>
                <a:schemeClr val="bg1"/>
              </a:solidFill>
              <a:latin typeface="Verdana" charset="0"/>
            </a:endParaRPr>
          </a:p>
        </p:txBody>
      </p:sp>
      <p:sp>
        <p:nvSpPr>
          <p:cNvPr id="14" name="TextBox 13"/>
          <p:cNvSpPr txBox="1"/>
          <p:nvPr/>
        </p:nvSpPr>
        <p:spPr>
          <a:xfrm>
            <a:off x="1905000" y="28414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Commonly Used Interim Assessments</a:t>
            </a:r>
            <a:endParaRPr lang="en-US" sz="2000" dirty="0">
              <a:solidFill>
                <a:schemeClr val="bg1"/>
              </a:solidFill>
              <a:latin typeface="Verdana" charset="0"/>
            </a:endParaRPr>
          </a:p>
        </p:txBody>
      </p:sp>
      <p:sp>
        <p:nvSpPr>
          <p:cNvPr id="15" name="TextBox 14"/>
          <p:cNvSpPr txBox="1"/>
          <p:nvPr/>
        </p:nvSpPr>
        <p:spPr>
          <a:xfrm>
            <a:off x="1905000" y="601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Survey Results</a:t>
            </a:r>
            <a:endParaRPr lang="en-US" sz="2000" dirty="0">
              <a:solidFill>
                <a:schemeClr val="bg1"/>
              </a:solidFill>
              <a:latin typeface="Verdana" charset="0"/>
            </a:endParaRPr>
          </a:p>
        </p:txBody>
      </p:sp>
      <p:cxnSp>
        <p:nvCxnSpPr>
          <p:cNvPr id="18" name="Straight Arrow Connector 17"/>
          <p:cNvCxnSpPr/>
          <p:nvPr/>
        </p:nvCxnSpPr>
        <p:spPr>
          <a:xfrm>
            <a:off x="4343400" y="19417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2499" y="352728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58279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539109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Equitable Distribution of Teachers</a:t>
            </a:r>
            <a:endParaRPr lang="en-US" sz="2000" dirty="0">
              <a:solidFill>
                <a:schemeClr val="bg1"/>
              </a:solidFill>
              <a:latin typeface="Verdana" charset="0"/>
            </a:endParaRPr>
          </a:p>
        </p:txBody>
      </p:sp>
      <p:cxnSp>
        <p:nvCxnSpPr>
          <p:cNvPr id="23" name="Straight Arrow Connector 22"/>
          <p:cNvCxnSpPr/>
          <p:nvPr/>
        </p:nvCxnSpPr>
        <p:spPr>
          <a:xfrm>
            <a:off x="4329752" y="4463772"/>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43400" y="25908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51421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7558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Postsecondary and Workforce Readiness</a:t>
            </a:r>
            <a:endParaRPr lang="en-US" sz="2000" dirty="0">
              <a:solidFill>
                <a:schemeClr val="bg1"/>
              </a:solidFill>
              <a:latin typeface="Verdana" charset="0"/>
            </a:endParaRPr>
          </a:p>
        </p:txBody>
      </p:sp>
    </p:spTree>
    <p:extLst>
      <p:ext uri="{BB962C8B-B14F-4D97-AF65-F5344CB8AC3E}">
        <p14:creationId xmlns:p14="http://schemas.microsoft.com/office/powerpoint/2010/main" val="180080284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1143000"/>
            <a:ext cx="5181600" cy="9238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Title 1"/>
          <p:cNvSpPr>
            <a:spLocks noGrp="1"/>
          </p:cNvSpPr>
          <p:nvPr>
            <p:ph type="title"/>
          </p:nvPr>
        </p:nvSpPr>
        <p:spPr/>
        <p:txBody>
          <a:bodyPr anchor="t"/>
          <a:lstStyle/>
          <a:p>
            <a:pPr>
              <a:defRPr/>
            </a:pPr>
            <a:r>
              <a:rPr lang="en-US" dirty="0" smtClean="0"/>
              <a:t>Session Plan</a:t>
            </a:r>
            <a:endParaRPr lang="en-US" dirty="0"/>
          </a:p>
        </p:txBody>
      </p:sp>
      <p:sp>
        <p:nvSpPr>
          <p:cNvPr id="3" name="TextBox 2"/>
          <p:cNvSpPr txBox="1"/>
          <p:nvPr/>
        </p:nvSpPr>
        <p:spPr>
          <a:xfrm>
            <a:off x="1905000" y="121920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Assessment/Data and Education Reform</a:t>
            </a:r>
            <a:endParaRPr lang="en-US" sz="2000" dirty="0">
              <a:solidFill>
                <a:schemeClr val="bg1"/>
              </a:solidFill>
              <a:latin typeface="Verdana" charset="0"/>
            </a:endParaRPr>
          </a:p>
        </p:txBody>
      </p:sp>
      <p:sp>
        <p:nvSpPr>
          <p:cNvPr id="11" name="TextBox 10"/>
          <p:cNvSpPr txBox="1"/>
          <p:nvPr/>
        </p:nvSpPr>
        <p:spPr>
          <a:xfrm>
            <a:off x="1905000" y="220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English Language Learning</a:t>
            </a:r>
            <a:endParaRPr lang="en-US" sz="2000" dirty="0">
              <a:solidFill>
                <a:schemeClr val="bg1"/>
              </a:solidFill>
              <a:latin typeface="Verdana" charset="0"/>
            </a:endParaRPr>
          </a:p>
        </p:txBody>
      </p:sp>
      <p:sp>
        <p:nvSpPr>
          <p:cNvPr id="12" name="TextBox 11"/>
          <p:cNvSpPr txBox="1"/>
          <p:nvPr/>
        </p:nvSpPr>
        <p:spPr>
          <a:xfrm>
            <a:off x="1914099" y="47244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Early Literacy and School Readiness</a:t>
            </a:r>
            <a:endParaRPr lang="en-US" sz="2000" dirty="0">
              <a:solidFill>
                <a:schemeClr val="bg1"/>
              </a:solidFill>
              <a:latin typeface="Verdana" charset="0"/>
            </a:endParaRPr>
          </a:p>
        </p:txBody>
      </p:sp>
      <p:sp>
        <p:nvSpPr>
          <p:cNvPr id="14" name="TextBox 13"/>
          <p:cNvSpPr txBox="1"/>
          <p:nvPr/>
        </p:nvSpPr>
        <p:spPr>
          <a:xfrm>
            <a:off x="1905000" y="28414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Commonly Used Interim Assessments</a:t>
            </a:r>
            <a:endParaRPr lang="en-US" sz="2000" dirty="0">
              <a:solidFill>
                <a:schemeClr val="bg1"/>
              </a:solidFill>
              <a:latin typeface="Verdana" charset="0"/>
            </a:endParaRPr>
          </a:p>
        </p:txBody>
      </p:sp>
      <p:sp>
        <p:nvSpPr>
          <p:cNvPr id="15" name="TextBox 14"/>
          <p:cNvSpPr txBox="1"/>
          <p:nvPr/>
        </p:nvSpPr>
        <p:spPr>
          <a:xfrm>
            <a:off x="1905000" y="601980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TELL Survey Results</a:t>
            </a:r>
            <a:endParaRPr lang="en-US" sz="2000" dirty="0">
              <a:solidFill>
                <a:schemeClr val="bg1"/>
              </a:solidFill>
              <a:latin typeface="Verdana" charset="0"/>
            </a:endParaRPr>
          </a:p>
        </p:txBody>
      </p:sp>
      <p:cxnSp>
        <p:nvCxnSpPr>
          <p:cNvPr id="18" name="Straight Arrow Connector 17"/>
          <p:cNvCxnSpPr/>
          <p:nvPr/>
        </p:nvCxnSpPr>
        <p:spPr>
          <a:xfrm>
            <a:off x="4343400" y="19417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2499" y="352728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58279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5391090"/>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Equitable Distribution of Teachers</a:t>
            </a:r>
            <a:endParaRPr lang="en-US" sz="2000" dirty="0">
              <a:solidFill>
                <a:schemeClr val="bg1"/>
              </a:solidFill>
              <a:latin typeface="Verdana" charset="0"/>
            </a:endParaRPr>
          </a:p>
        </p:txBody>
      </p:sp>
      <p:cxnSp>
        <p:nvCxnSpPr>
          <p:cNvPr id="23" name="Straight Arrow Connector 22"/>
          <p:cNvCxnSpPr/>
          <p:nvPr/>
        </p:nvCxnSpPr>
        <p:spPr>
          <a:xfrm>
            <a:off x="4329752" y="4463772"/>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43400" y="2590800"/>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514213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3755886"/>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Postsecondary and Workforce Readiness</a:t>
            </a:r>
            <a:endParaRPr lang="en-US" sz="2000" dirty="0">
              <a:solidFill>
                <a:schemeClr val="bg1"/>
              </a:solidFill>
              <a:latin typeface="Verdana" charset="0"/>
            </a:endParaRPr>
          </a:p>
        </p:txBody>
      </p:sp>
    </p:spTree>
    <p:extLst>
      <p:ext uri="{BB962C8B-B14F-4D97-AF65-F5344CB8AC3E}">
        <p14:creationId xmlns:p14="http://schemas.microsoft.com/office/powerpoint/2010/main" val="449219727"/>
      </p:ext>
    </p:extLst>
  </p:cSld>
  <p:clrMapOvr>
    <a:masterClrMapping/>
  </p:clrMapOvr>
  <p:transition spd="slow">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834129"/>
          </a:xfrm>
        </p:spPr>
        <p:txBody>
          <a:bodyPr/>
          <a:lstStyle/>
          <a:p>
            <a:r>
              <a:rPr lang="en-US" dirty="0" smtClean="0"/>
              <a:t>Turn to “Organizing Early Literacy Data for Planning”, this will be your note catcher for this session.</a:t>
            </a:r>
          </a:p>
          <a:p>
            <a:r>
              <a:rPr lang="en-US" dirty="0" smtClean="0"/>
              <a:t>Assessment Instrument Descriptions available for:</a:t>
            </a:r>
          </a:p>
          <a:p>
            <a:pPr lvl="1"/>
            <a:r>
              <a:rPr lang="en-US" dirty="0" smtClean="0"/>
              <a:t>DIBELS (Next and 6)</a:t>
            </a:r>
          </a:p>
          <a:p>
            <a:pPr lvl="1"/>
            <a:r>
              <a:rPr lang="en-US" dirty="0" smtClean="0"/>
              <a:t>DRA2</a:t>
            </a:r>
          </a:p>
          <a:p>
            <a:pPr lvl="1"/>
            <a:r>
              <a:rPr lang="en-US" dirty="0" smtClean="0"/>
              <a:t>PALS</a:t>
            </a:r>
          </a:p>
          <a:p>
            <a:r>
              <a:rPr lang="en-US" dirty="0" smtClean="0"/>
              <a:t>Which early literacy assessment is in use in your district?</a:t>
            </a:r>
          </a:p>
          <a:p>
            <a:r>
              <a:rPr lang="en-US" dirty="0" smtClean="0"/>
              <a:t>Send one representative from your table to get copies of the Assessment Instrument Descriptions and report examples for the literacy assessment used in your district.</a:t>
            </a:r>
            <a:endParaRPr lang="en-US" dirty="0"/>
          </a:p>
        </p:txBody>
      </p:sp>
      <p:sp>
        <p:nvSpPr>
          <p:cNvPr id="3" name="Title 2"/>
          <p:cNvSpPr>
            <a:spLocks noGrp="1"/>
          </p:cNvSpPr>
          <p:nvPr>
            <p:ph type="title"/>
          </p:nvPr>
        </p:nvSpPr>
        <p:spPr/>
        <p:txBody>
          <a:bodyPr/>
          <a:lstStyle/>
          <a:p>
            <a:r>
              <a:rPr lang="en-US" dirty="0" smtClean="0"/>
              <a:t>Organizing Early Literacy Assessment Results for Planning</a:t>
            </a:r>
            <a:endParaRPr lang="en-US" dirty="0"/>
          </a:p>
        </p:txBody>
      </p:sp>
    </p:spTree>
    <p:extLst>
      <p:ext uri="{BB962C8B-B14F-4D97-AF65-F5344CB8AC3E}">
        <p14:creationId xmlns:p14="http://schemas.microsoft.com/office/powerpoint/2010/main" val="410046093"/>
      </p:ext>
    </p:extLst>
  </p:cSld>
  <p:clrMapOvr>
    <a:masterClrMapping/>
  </p:clrMapOvr>
  <p:transition spd="slow">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8407893" cy="4757929"/>
          </a:xfrm>
        </p:spPr>
        <p:txBody>
          <a:bodyPr/>
          <a:lstStyle/>
          <a:p>
            <a:r>
              <a:rPr lang="en-US" dirty="0" smtClean="0"/>
              <a:t>2013-14 School </a:t>
            </a:r>
            <a:r>
              <a:rPr lang="en-US" dirty="0" smtClean="0"/>
              <a:t>Year:</a:t>
            </a:r>
            <a:endParaRPr lang="en-US" dirty="0" smtClean="0"/>
          </a:p>
          <a:p>
            <a:pPr lvl="1">
              <a:spcBef>
                <a:spcPts val="600"/>
              </a:spcBef>
            </a:pPr>
            <a:r>
              <a:rPr lang="en-US" dirty="0" smtClean="0"/>
              <a:t>DIBELS</a:t>
            </a:r>
          </a:p>
          <a:p>
            <a:pPr lvl="1">
              <a:spcBef>
                <a:spcPts val="600"/>
              </a:spcBef>
            </a:pPr>
            <a:r>
              <a:rPr lang="en-US" dirty="0" smtClean="0"/>
              <a:t>DRA2</a:t>
            </a:r>
          </a:p>
          <a:p>
            <a:pPr lvl="1">
              <a:spcBef>
                <a:spcPts val="600"/>
              </a:spcBef>
            </a:pPr>
            <a:r>
              <a:rPr lang="en-US" dirty="0" smtClean="0"/>
              <a:t>PALS</a:t>
            </a:r>
          </a:p>
          <a:p>
            <a:r>
              <a:rPr lang="en-US" dirty="0" smtClean="0"/>
              <a:t>Beyond 2013-14 School </a:t>
            </a:r>
            <a:r>
              <a:rPr lang="en-US" dirty="0" smtClean="0"/>
              <a:t>Year:</a:t>
            </a:r>
            <a:endParaRPr lang="en-US" dirty="0" smtClean="0"/>
          </a:p>
          <a:p>
            <a:pPr lvl="1">
              <a:spcBef>
                <a:spcPts val="600"/>
              </a:spcBef>
            </a:pPr>
            <a:r>
              <a:rPr lang="en-US" dirty="0" smtClean="0"/>
              <a:t>RFI Process for identifying additional K-3 reading interim assessments (October 24</a:t>
            </a:r>
            <a:r>
              <a:rPr lang="en-US" baseline="30000" dirty="0" smtClean="0"/>
              <a:t>th</a:t>
            </a:r>
            <a:r>
              <a:rPr lang="en-US" dirty="0" smtClean="0"/>
              <a:t>).</a:t>
            </a:r>
          </a:p>
          <a:p>
            <a:pPr lvl="1">
              <a:spcBef>
                <a:spcPts val="600"/>
              </a:spcBef>
            </a:pPr>
            <a:r>
              <a:rPr lang="en-US" dirty="0" smtClean="0"/>
              <a:t>Additional information posted early November.</a:t>
            </a:r>
          </a:p>
          <a:p>
            <a:pPr lvl="1">
              <a:spcBef>
                <a:spcPts val="600"/>
              </a:spcBef>
            </a:pPr>
            <a:r>
              <a:rPr lang="en-US" dirty="0" smtClean="0"/>
              <a:t>Districts have until July 2016 to transition to approved interim assessments.</a:t>
            </a:r>
          </a:p>
          <a:p>
            <a:pPr marL="45720" indent="0">
              <a:spcBef>
                <a:spcPts val="600"/>
              </a:spcBef>
              <a:buNone/>
            </a:pPr>
            <a:endParaRPr lang="en-US" dirty="0"/>
          </a:p>
        </p:txBody>
      </p:sp>
      <p:sp>
        <p:nvSpPr>
          <p:cNvPr id="2" name="Title 1"/>
          <p:cNvSpPr>
            <a:spLocks noGrp="1"/>
          </p:cNvSpPr>
          <p:nvPr>
            <p:ph type="title"/>
          </p:nvPr>
        </p:nvSpPr>
        <p:spPr/>
        <p:txBody>
          <a:bodyPr/>
          <a:lstStyle/>
          <a:p>
            <a:r>
              <a:rPr lang="en-US" sz="3200" dirty="0" smtClean="0"/>
              <a:t>Approved K-3 Reading Interim Assessments to meet READ Act Requirements</a:t>
            </a:r>
            <a:endParaRPr lang="en-US" sz="3200" dirty="0"/>
          </a:p>
        </p:txBody>
      </p:sp>
    </p:spTree>
    <p:extLst>
      <p:ext uri="{BB962C8B-B14F-4D97-AF65-F5344CB8AC3E}">
        <p14:creationId xmlns:p14="http://schemas.microsoft.com/office/powerpoint/2010/main" val="1810040320"/>
      </p:ext>
    </p:extLst>
  </p:cSld>
  <p:clrMapOvr>
    <a:masterClrMapping/>
  </p:clrMapOvr>
  <p:transition spd="slow">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Act</a:t>
            </a:r>
            <a:endParaRPr lang="en-US" dirty="0"/>
          </a:p>
        </p:txBody>
      </p:sp>
      <p:sp>
        <p:nvSpPr>
          <p:cNvPr id="3" name="Content Placeholder 2"/>
          <p:cNvSpPr>
            <a:spLocks noGrp="1"/>
          </p:cNvSpPr>
          <p:nvPr>
            <p:ph idx="1"/>
          </p:nvPr>
        </p:nvSpPr>
        <p:spPr>
          <a:xfrm>
            <a:off x="381000" y="1143000"/>
            <a:ext cx="8407893" cy="5715000"/>
          </a:xfrm>
        </p:spPr>
        <p:txBody>
          <a:bodyPr/>
          <a:lstStyle/>
          <a:p>
            <a:r>
              <a:rPr lang="en-US" dirty="0" smtClean="0"/>
              <a:t>Early literacy and SPF/DPF </a:t>
            </a:r>
            <a:r>
              <a:rPr lang="en-US" dirty="0" smtClean="0"/>
              <a:t>reports: </a:t>
            </a:r>
            <a:endParaRPr lang="en-US" dirty="0" smtClean="0"/>
          </a:p>
          <a:p>
            <a:pPr lvl="1"/>
            <a:r>
              <a:rPr lang="en-US" dirty="0" smtClean="0"/>
              <a:t>Based on achievement (performance level) of 3</a:t>
            </a:r>
            <a:r>
              <a:rPr lang="en-US" baseline="30000" dirty="0" smtClean="0"/>
              <a:t>rd</a:t>
            </a:r>
            <a:r>
              <a:rPr lang="en-US" dirty="0" smtClean="0"/>
              <a:t> and 4</a:t>
            </a:r>
            <a:r>
              <a:rPr lang="en-US" baseline="30000" dirty="0" smtClean="0"/>
              <a:t>th</a:t>
            </a:r>
            <a:r>
              <a:rPr lang="en-US" dirty="0" smtClean="0"/>
              <a:t> graders on TCAP/PARCC who were at one time identified as having significant reading deficiency.</a:t>
            </a:r>
          </a:p>
          <a:p>
            <a:pPr lvl="1">
              <a:spcBef>
                <a:spcPts val="600"/>
              </a:spcBef>
            </a:pPr>
            <a:r>
              <a:rPr lang="en-US" dirty="0" smtClean="0"/>
              <a:t>Schools/districts receive “additional credit” toward plan type assignments and accreditation ratings.</a:t>
            </a:r>
          </a:p>
          <a:p>
            <a:pPr lvl="1">
              <a:spcBef>
                <a:spcPts val="600"/>
              </a:spcBef>
            </a:pPr>
            <a:r>
              <a:rPr lang="en-US" dirty="0" smtClean="0"/>
              <a:t>Technical analysis is on-going.</a:t>
            </a:r>
          </a:p>
          <a:p>
            <a:pPr lvl="1">
              <a:spcBef>
                <a:spcPts val="600"/>
              </a:spcBef>
            </a:pPr>
            <a:r>
              <a:rPr lang="en-US" dirty="0" smtClean="0"/>
              <a:t>Decision about inclusion in August 2014 SPF/DPF by spring 2014.</a:t>
            </a:r>
          </a:p>
          <a:p>
            <a:r>
              <a:rPr lang="en-US" dirty="0" smtClean="0"/>
              <a:t>Requires schools and districts to include early literacy in UIPs (2014-15):</a:t>
            </a:r>
          </a:p>
          <a:p>
            <a:pPr lvl="1">
              <a:spcBef>
                <a:spcPts val="600"/>
              </a:spcBef>
            </a:pPr>
            <a:r>
              <a:rPr lang="en-US" dirty="0" smtClean="0"/>
              <a:t>Set performance targets related to reducing the number of students (K-3) who have significant reading deficiencies increasing students achieving grade level expectations in reading.</a:t>
            </a:r>
          </a:p>
          <a:p>
            <a:pPr lvl="1">
              <a:spcBef>
                <a:spcPts val="600"/>
              </a:spcBef>
            </a:pPr>
            <a:r>
              <a:rPr lang="en-US" dirty="0" smtClean="0"/>
              <a:t>Identify associated action steps.</a:t>
            </a:r>
            <a:endParaRPr lang="en-US" dirty="0"/>
          </a:p>
        </p:txBody>
      </p:sp>
    </p:spTree>
    <p:extLst>
      <p:ext uri="{BB962C8B-B14F-4D97-AF65-F5344CB8AC3E}">
        <p14:creationId xmlns:p14="http://schemas.microsoft.com/office/powerpoint/2010/main" val="2225368699"/>
      </p:ext>
    </p:extLst>
  </p:cSld>
  <p:clrMapOvr>
    <a:masterClrMapping/>
  </p:clrMapOvr>
  <p:transition spd="slow">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395208450"/>
              </p:ext>
            </p:extLst>
          </p:nvPr>
        </p:nvGraphicFramePr>
        <p:xfrm>
          <a:off x="381000" y="1719263"/>
          <a:ext cx="8407400" cy="4485640"/>
        </p:xfrm>
        <a:graphic>
          <a:graphicData uri="http://schemas.openxmlformats.org/drawingml/2006/table">
            <a:tbl>
              <a:tblPr firstRow="1" bandRow="1">
                <a:tableStyleId>{5C22544A-7EE6-4342-B048-85BDC9FD1C3A}</a:tableStyleId>
              </a:tblPr>
              <a:tblGrid>
                <a:gridCol w="4533402"/>
                <a:gridCol w="3873998"/>
              </a:tblGrid>
              <a:tr h="370840">
                <a:tc>
                  <a:txBody>
                    <a:bodyPr/>
                    <a:lstStyle/>
                    <a:p>
                      <a:r>
                        <a:rPr lang="en-US" dirty="0" smtClean="0"/>
                        <a:t>Accountability and UIP Process</a:t>
                      </a:r>
                      <a:endParaRPr lang="en-US" dirty="0"/>
                    </a:p>
                  </a:txBody>
                  <a:tcPr marL="98911" marR="98911"/>
                </a:tc>
                <a:tc>
                  <a:txBody>
                    <a:bodyPr/>
                    <a:lstStyle/>
                    <a:p>
                      <a:r>
                        <a:rPr lang="en-US" dirty="0" smtClean="0"/>
                        <a:t>Early</a:t>
                      </a:r>
                      <a:r>
                        <a:rPr lang="en-US" baseline="0" dirty="0" smtClean="0"/>
                        <a:t> Literacy Assessment Results</a:t>
                      </a:r>
                      <a:endParaRPr lang="en-US" dirty="0"/>
                    </a:p>
                  </a:txBody>
                  <a:tcPr marL="98911" marR="98911"/>
                </a:tc>
              </a:tr>
              <a:tr h="370840">
                <a:tc>
                  <a:txBody>
                    <a:bodyPr/>
                    <a:lstStyle/>
                    <a:p>
                      <a:r>
                        <a:rPr lang="en-US" dirty="0" smtClean="0"/>
                        <a:t>Future  SPF/DPF</a:t>
                      </a:r>
                      <a:endParaRPr lang="en-US" dirty="0"/>
                    </a:p>
                  </a:txBody>
                  <a:tcPr marL="98911" marR="98911"/>
                </a:tc>
                <a:tc>
                  <a:txBody>
                    <a:bodyPr/>
                    <a:lstStyle/>
                    <a:p>
                      <a:r>
                        <a:rPr lang="en-US" dirty="0" smtClean="0"/>
                        <a:t>TCAP/PARCC Results for 3</a:t>
                      </a:r>
                      <a:r>
                        <a:rPr lang="en-US" baseline="30000" dirty="0" smtClean="0"/>
                        <a:t>rd</a:t>
                      </a:r>
                      <a:r>
                        <a:rPr lang="en-US" dirty="0" smtClean="0"/>
                        <a:t> and 4</a:t>
                      </a:r>
                      <a:r>
                        <a:rPr lang="en-US" baseline="30000" dirty="0" smtClean="0"/>
                        <a:t>th</a:t>
                      </a:r>
                      <a:r>
                        <a:rPr lang="en-US" dirty="0" smtClean="0"/>
                        <a:t> graders at one time identified as having a significant reading deficiency</a:t>
                      </a:r>
                      <a:endParaRPr lang="en-US" dirty="0"/>
                    </a:p>
                  </a:txBody>
                  <a:tcPr marL="98911" marR="98911"/>
                </a:tc>
              </a:tr>
              <a:tr h="370840">
                <a:tc>
                  <a:txBody>
                    <a:bodyPr/>
                    <a:lstStyle/>
                    <a:p>
                      <a:r>
                        <a:rPr lang="en-US" dirty="0" smtClean="0"/>
                        <a:t>Data Analysis: Identifying Notable Trends and Prioritizing Performance Challenges</a:t>
                      </a:r>
                      <a:endParaRPr lang="en-US" dirty="0"/>
                    </a:p>
                  </a:txBody>
                  <a:tcPr marL="98911" marR="98911"/>
                </a:tc>
                <a:tc>
                  <a:txBody>
                    <a:bodyPr/>
                    <a:lstStyle/>
                    <a:p>
                      <a:r>
                        <a:rPr lang="en-US" dirty="0" smtClean="0"/>
                        <a:t>Use aggregate metrics (at the grade</a:t>
                      </a:r>
                      <a:r>
                        <a:rPr lang="en-US" baseline="0" dirty="0" smtClean="0"/>
                        <a:t> level, school, or district level) to identify trends over time in K-3 literacy achievement.  </a:t>
                      </a:r>
                    </a:p>
                    <a:p>
                      <a:endParaRPr lang="en-US" baseline="0" dirty="0" smtClean="0"/>
                    </a:p>
                    <a:p>
                      <a:r>
                        <a:rPr lang="en-US" baseline="0" dirty="0" smtClean="0"/>
                        <a:t>Aggregate metrics must include the % or number of students identified with a significant reading deficiency.</a:t>
                      </a:r>
                      <a:endParaRPr lang="en-US" dirty="0"/>
                    </a:p>
                  </a:txBody>
                  <a:tcPr marL="98911" marR="98911"/>
                </a:tc>
              </a:tr>
              <a:tr h="370840">
                <a:tc>
                  <a:txBody>
                    <a:bodyPr/>
                    <a:lstStyle/>
                    <a:p>
                      <a:r>
                        <a:rPr lang="en-US" dirty="0" smtClean="0"/>
                        <a:t>Setting Performance Targets</a:t>
                      </a:r>
                      <a:endParaRPr lang="en-US" dirty="0"/>
                    </a:p>
                  </a:txBody>
                  <a:tcPr marL="98911" marR="989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Establish targets related to reducing the number of students identified with a significant</a:t>
                      </a:r>
                      <a:r>
                        <a:rPr lang="en-US" baseline="0" dirty="0" smtClean="0"/>
                        <a:t> reading deficiency.</a:t>
                      </a:r>
                      <a:endParaRPr lang="en-US" dirty="0" smtClean="0"/>
                    </a:p>
                  </a:txBody>
                  <a:tcPr marL="98911" marR="98911"/>
                </a:tc>
              </a:tr>
            </a:tbl>
          </a:graphicData>
        </a:graphic>
      </p:graphicFrame>
      <p:sp>
        <p:nvSpPr>
          <p:cNvPr id="2" name="Title 1"/>
          <p:cNvSpPr>
            <a:spLocks noGrp="1"/>
          </p:cNvSpPr>
          <p:nvPr>
            <p:ph type="title"/>
          </p:nvPr>
        </p:nvSpPr>
        <p:spPr/>
        <p:txBody>
          <a:bodyPr/>
          <a:lstStyle/>
          <a:p>
            <a:r>
              <a:rPr lang="en-US" dirty="0" smtClean="0"/>
              <a:t>Uses of Early Literacy Assessment Results for UIP</a:t>
            </a:r>
            <a:endParaRPr lang="en-US" dirty="0"/>
          </a:p>
        </p:txBody>
      </p:sp>
    </p:spTree>
    <p:extLst>
      <p:ext uri="{BB962C8B-B14F-4D97-AF65-F5344CB8AC3E}">
        <p14:creationId xmlns:p14="http://schemas.microsoft.com/office/powerpoint/2010/main" val="2807069726"/>
      </p:ext>
    </p:extLst>
  </p:cSld>
  <p:clrMapOvr>
    <a:masterClrMapping/>
  </p:clrMapOvr>
  <p:transition spd="slow">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your early literacy assessment description table.</a:t>
            </a:r>
          </a:p>
          <a:p>
            <a:r>
              <a:rPr lang="en-US" dirty="0" smtClean="0"/>
              <a:t>Make notes in “Organizing Early Literacy Assessment Results for </a:t>
            </a:r>
            <a:r>
              <a:rPr lang="en-US" dirty="0" smtClean="0"/>
              <a:t>Planning”:</a:t>
            </a:r>
            <a:endParaRPr lang="en-US" dirty="0" smtClean="0"/>
          </a:p>
          <a:p>
            <a:pPr lvl="1"/>
            <a:r>
              <a:rPr lang="en-US" dirty="0" smtClean="0"/>
              <a:t>For what purpose was data collected as part of the literacy assessment your district uses?</a:t>
            </a:r>
          </a:p>
          <a:p>
            <a:pPr lvl="1"/>
            <a:r>
              <a:rPr lang="en-US" dirty="0" smtClean="0"/>
              <a:t>Did the vendor provide guidance on appropriate uses?</a:t>
            </a:r>
          </a:p>
          <a:p>
            <a:pPr lvl="1"/>
            <a:r>
              <a:rPr lang="en-US" dirty="0" smtClean="0"/>
              <a:t>For what are we proposing to use this data?</a:t>
            </a:r>
          </a:p>
          <a:p>
            <a:endParaRPr lang="en-US" dirty="0"/>
          </a:p>
        </p:txBody>
      </p:sp>
      <p:sp>
        <p:nvSpPr>
          <p:cNvPr id="3" name="Title 2"/>
          <p:cNvSpPr>
            <a:spLocks noGrp="1"/>
          </p:cNvSpPr>
          <p:nvPr>
            <p:ph type="title"/>
          </p:nvPr>
        </p:nvSpPr>
        <p:spPr/>
        <p:txBody>
          <a:bodyPr/>
          <a:lstStyle/>
          <a:p>
            <a:r>
              <a:rPr lang="en-US" dirty="0" smtClean="0"/>
              <a:t>Clarify purpose and uses</a:t>
            </a:r>
            <a:endParaRPr lang="en-US" dirty="0"/>
          </a:p>
        </p:txBody>
      </p:sp>
    </p:spTree>
    <p:extLst>
      <p:ext uri="{BB962C8B-B14F-4D97-AF65-F5344CB8AC3E}">
        <p14:creationId xmlns:p14="http://schemas.microsoft.com/office/powerpoint/2010/main" val="2609086757"/>
      </p:ext>
    </p:extLst>
  </p:cSld>
  <p:clrMapOvr>
    <a:masterClrMapping/>
  </p:clrMapOvr>
  <p:transition spd="slow">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Act Data reported to CDE</a:t>
            </a:r>
            <a:endParaRPr lang="en-US" dirty="0"/>
          </a:p>
        </p:txBody>
      </p:sp>
      <p:sp>
        <p:nvSpPr>
          <p:cNvPr id="3" name="Content Placeholder 2"/>
          <p:cNvSpPr>
            <a:spLocks noGrp="1"/>
          </p:cNvSpPr>
          <p:nvPr>
            <p:ph idx="1"/>
          </p:nvPr>
        </p:nvSpPr>
        <p:spPr>
          <a:xfrm>
            <a:off x="381000" y="1219200"/>
            <a:ext cx="8229601" cy="4648200"/>
          </a:xfrm>
        </p:spPr>
        <p:txBody>
          <a:bodyPr/>
          <a:lstStyle/>
          <a:p>
            <a:r>
              <a:rPr lang="en-US" dirty="0" smtClean="0"/>
              <a:t>Interim assessment used in determining students’ significant reading deficiency (and administration date).</a:t>
            </a:r>
          </a:p>
          <a:p>
            <a:r>
              <a:rPr lang="en-US" dirty="0"/>
              <a:t>Students identified as having a significant reading </a:t>
            </a:r>
            <a:r>
              <a:rPr lang="en-US" dirty="0" smtClean="0"/>
              <a:t>deficiency.</a:t>
            </a:r>
            <a:endParaRPr lang="en-US" dirty="0"/>
          </a:p>
          <a:p>
            <a:r>
              <a:rPr lang="en-US" dirty="0" smtClean="0"/>
              <a:t>Students’ interim assessment </a:t>
            </a:r>
            <a:r>
              <a:rPr lang="en-US" dirty="0" smtClean="0"/>
              <a:t>score: </a:t>
            </a:r>
            <a:endParaRPr lang="en-US" dirty="0" smtClean="0"/>
          </a:p>
          <a:p>
            <a:pPr lvl="1"/>
            <a:r>
              <a:rPr lang="en-US" dirty="0" smtClean="0"/>
              <a:t>DIBELS</a:t>
            </a:r>
          </a:p>
          <a:p>
            <a:pPr lvl="1"/>
            <a:r>
              <a:rPr lang="en-US" dirty="0" smtClean="0"/>
              <a:t>DRA2</a:t>
            </a:r>
          </a:p>
          <a:p>
            <a:pPr lvl="1"/>
            <a:r>
              <a:rPr lang="en-US" dirty="0" smtClean="0"/>
              <a:t>PALS</a:t>
            </a:r>
          </a:p>
          <a:p>
            <a:r>
              <a:rPr lang="en-US" dirty="0" smtClean="0">
                <a:solidFill>
                  <a:schemeClr val="accent1">
                    <a:lumMod val="50000"/>
                  </a:schemeClr>
                </a:solidFill>
              </a:rPr>
              <a:t>Schools/Districts must use local K-3 reading data for planning</a:t>
            </a:r>
            <a:r>
              <a:rPr lang="en-US" dirty="0" smtClean="0"/>
              <a:t>.</a:t>
            </a:r>
          </a:p>
          <a:p>
            <a:r>
              <a:rPr lang="en-US" dirty="0" smtClean="0"/>
              <a:t>Some vendor online tools have aggregate reports available.</a:t>
            </a:r>
            <a:endParaRPr lang="en-US" dirty="0"/>
          </a:p>
        </p:txBody>
      </p:sp>
    </p:spTree>
    <p:extLst>
      <p:ext uri="{BB962C8B-B14F-4D97-AF65-F5344CB8AC3E}">
        <p14:creationId xmlns:p14="http://schemas.microsoft.com/office/powerpoint/2010/main" val="11985925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 the Assess Instrument Description for your Early Literacy Assessment.</a:t>
            </a:r>
          </a:p>
          <a:p>
            <a:r>
              <a:rPr lang="en-US" dirty="0" smtClean="0"/>
              <a:t>What individual metrics are available?</a:t>
            </a:r>
          </a:p>
          <a:p>
            <a:r>
              <a:rPr lang="en-US" dirty="0" smtClean="0"/>
              <a:t>What aggregate metrics are identified?</a:t>
            </a:r>
          </a:p>
          <a:p>
            <a:r>
              <a:rPr lang="en-US" dirty="0" smtClean="0"/>
              <a:t>What comparison points are provided by the vendor?</a:t>
            </a:r>
          </a:p>
          <a:p>
            <a:r>
              <a:rPr lang="en-US" dirty="0" smtClean="0"/>
              <a:t>What comparison points are provided by CDE?</a:t>
            </a:r>
          </a:p>
          <a:p>
            <a:endParaRPr lang="en-US" dirty="0" smtClean="0"/>
          </a:p>
          <a:p>
            <a:endParaRPr lang="en-US" dirty="0"/>
          </a:p>
        </p:txBody>
      </p:sp>
      <p:sp>
        <p:nvSpPr>
          <p:cNvPr id="2" name="Title 1"/>
          <p:cNvSpPr>
            <a:spLocks noGrp="1"/>
          </p:cNvSpPr>
          <p:nvPr>
            <p:ph type="title"/>
          </p:nvPr>
        </p:nvSpPr>
        <p:spPr/>
        <p:txBody>
          <a:bodyPr/>
          <a:lstStyle/>
          <a:p>
            <a:r>
              <a:rPr lang="en-US" dirty="0" smtClean="0"/>
              <a:t>Early Literacy Assessment Instrument Descriptions</a:t>
            </a:r>
            <a:endParaRPr lang="en-US" dirty="0"/>
          </a:p>
        </p:txBody>
      </p:sp>
    </p:spTree>
    <p:extLst>
      <p:ext uri="{BB962C8B-B14F-4D97-AF65-F5344CB8AC3E}">
        <p14:creationId xmlns:p14="http://schemas.microsoft.com/office/powerpoint/2010/main" val="3271569536"/>
      </p:ext>
    </p:extLst>
  </p:cSld>
  <p:clrMapOvr>
    <a:masterClrMapping/>
  </p:clrMapOvr>
  <p:transition spd="slow">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Practice: Identifying Metrics and Comparison Points for Early Literacy Assessments</a:t>
            </a:r>
            <a:endParaRPr lang="en-US" sz="3200" dirty="0"/>
          </a:p>
        </p:txBody>
      </p:sp>
      <p:sp>
        <p:nvSpPr>
          <p:cNvPr id="32771" name="Content Placeholder 2"/>
          <p:cNvSpPr>
            <a:spLocks noGrp="1"/>
          </p:cNvSpPr>
          <p:nvPr>
            <p:ph idx="1"/>
          </p:nvPr>
        </p:nvSpPr>
        <p:spPr bwMode="auto">
          <a:xfrm>
            <a:off x="457200" y="1798637"/>
            <a:ext cx="8229600" cy="4525963"/>
          </a:xfrm>
          <a:ln>
            <a:miter lim="800000"/>
            <a:headEnd/>
            <a:tailEnd/>
          </a:ln>
        </p:spPr>
        <p:txBody>
          <a:bodyPr vert="horz" wrap="square" lIns="91440" tIns="45720" rIns="91440" bIns="45720" numCol="1" anchor="t" anchorCtr="0" compatLnSpc="1">
            <a:prstTxWarp prst="textNoShape">
              <a:avLst/>
            </a:prstTxWarp>
          </a:bodyPr>
          <a:lstStyle/>
          <a:p>
            <a:pPr>
              <a:spcBef>
                <a:spcPts val="1800"/>
              </a:spcBef>
              <a:defRPr/>
            </a:pPr>
            <a:r>
              <a:rPr lang="en-US" sz="2800" dirty="0" smtClean="0"/>
              <a:t>Consider Interim Assessment Report Examples for the assessment used in your district. </a:t>
            </a:r>
          </a:p>
          <a:p>
            <a:pPr>
              <a:spcBef>
                <a:spcPts val="1800"/>
              </a:spcBef>
              <a:defRPr/>
            </a:pPr>
            <a:r>
              <a:rPr lang="en-US" sz="2800" dirty="0" smtClean="0"/>
              <a:t>Review several reports.</a:t>
            </a:r>
          </a:p>
          <a:p>
            <a:pPr>
              <a:spcBef>
                <a:spcPts val="1800"/>
              </a:spcBef>
              <a:defRPr/>
            </a:pPr>
            <a:r>
              <a:rPr lang="en-US" sz="2800" dirty="0" smtClean="0"/>
              <a:t>For each report reviewed, identify:</a:t>
            </a:r>
          </a:p>
          <a:p>
            <a:pPr lvl="1">
              <a:defRPr/>
            </a:pPr>
            <a:r>
              <a:rPr lang="en-US" sz="2400" dirty="0" smtClean="0"/>
              <a:t>What metrics are available on the report?</a:t>
            </a:r>
          </a:p>
          <a:p>
            <a:pPr lvl="1">
              <a:defRPr/>
            </a:pPr>
            <a:r>
              <a:rPr lang="en-US" sz="2400" dirty="0" smtClean="0"/>
              <a:t>To what could performance on each metric be compared (comparison points)? How good is good enough?</a:t>
            </a:r>
          </a:p>
          <a:p>
            <a:pPr lvl="1">
              <a:defRPr/>
            </a:pPr>
            <a:r>
              <a:rPr lang="en-US" sz="2400" dirty="0" smtClean="0"/>
              <a:t>What questions could you answer using the report?</a:t>
            </a:r>
          </a:p>
          <a:p>
            <a:pPr lvl="1">
              <a:defRPr/>
            </a:pPr>
            <a:endParaRPr lang="en-US" sz="2400" dirty="0" smtClean="0"/>
          </a:p>
          <a:p>
            <a:pPr marL="45720" indent="0">
              <a:buNone/>
              <a:defRPr/>
            </a:pPr>
            <a:endParaRPr lang="en-US" sz="2600" dirty="0" smtClean="0"/>
          </a:p>
          <a:p>
            <a:pPr marL="45720" indent="0">
              <a:buNone/>
              <a:defRPr/>
            </a:pPr>
            <a:endParaRPr lang="en-US" dirty="0" smtClean="0"/>
          </a:p>
        </p:txBody>
      </p:sp>
    </p:spTree>
    <p:extLst>
      <p:ext uri="{BB962C8B-B14F-4D97-AF65-F5344CB8AC3E}">
        <p14:creationId xmlns:p14="http://schemas.microsoft.com/office/powerpoint/2010/main" val="3627353024"/>
      </p:ext>
    </p:extLst>
  </p:cSld>
  <p:clrMapOvr>
    <a:masterClrMapping/>
  </p:clrMapOvr>
  <p:transition spd="slow">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 back to your note catcher “Organizing Early Literacy Assessment Results for Planning.”</a:t>
            </a:r>
          </a:p>
          <a:p>
            <a:r>
              <a:rPr lang="en-US" dirty="0" smtClean="0"/>
              <a:t>Complete at least one row of a path through this data including:</a:t>
            </a:r>
          </a:p>
          <a:p>
            <a:pPr lvl="1"/>
            <a:r>
              <a:rPr lang="en-US" dirty="0" smtClean="0"/>
              <a:t>A report you will review</a:t>
            </a:r>
          </a:p>
          <a:p>
            <a:pPr lvl="1"/>
            <a:r>
              <a:rPr lang="en-US" dirty="0" smtClean="0"/>
              <a:t>Metrics</a:t>
            </a:r>
          </a:p>
          <a:p>
            <a:pPr lvl="1"/>
            <a:r>
              <a:rPr lang="en-US" dirty="0" smtClean="0"/>
              <a:t>Comparison Points</a:t>
            </a:r>
          </a:p>
          <a:p>
            <a:pPr lvl="1"/>
            <a:r>
              <a:rPr lang="en-US" dirty="0" smtClean="0"/>
              <a:t>Questions to Guide Analysis</a:t>
            </a:r>
            <a:endParaRPr lang="en-US" dirty="0"/>
          </a:p>
        </p:txBody>
      </p:sp>
      <p:sp>
        <p:nvSpPr>
          <p:cNvPr id="2" name="Title 1"/>
          <p:cNvSpPr>
            <a:spLocks noGrp="1"/>
          </p:cNvSpPr>
          <p:nvPr>
            <p:ph type="title"/>
          </p:nvPr>
        </p:nvSpPr>
        <p:spPr/>
        <p:txBody>
          <a:bodyPr/>
          <a:lstStyle/>
          <a:p>
            <a:r>
              <a:rPr lang="en-US" dirty="0" smtClean="0"/>
              <a:t>Organizing Early Literacy Assessment Results for Planning</a:t>
            </a:r>
            <a:endParaRPr lang="en-US" dirty="0"/>
          </a:p>
        </p:txBody>
      </p:sp>
    </p:spTree>
    <p:extLst>
      <p:ext uri="{BB962C8B-B14F-4D97-AF65-F5344CB8AC3E}">
        <p14:creationId xmlns:p14="http://schemas.microsoft.com/office/powerpoint/2010/main" val="1795850660"/>
      </p:ext>
    </p:extLst>
  </p:cSld>
  <p:clrMapOvr>
    <a:masterClrMapping/>
  </p:clrMapOvr>
  <p:transition spd="slow">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Readiness Data</a:t>
            </a:r>
            <a:endParaRPr lang="en-US" dirty="0"/>
          </a:p>
        </p:txBody>
      </p:sp>
      <p:sp>
        <p:nvSpPr>
          <p:cNvPr id="2" name="Content Placeholder 1"/>
          <p:cNvSpPr>
            <a:spLocks noGrp="1"/>
          </p:cNvSpPr>
          <p:nvPr>
            <p:ph idx="1"/>
          </p:nvPr>
        </p:nvSpPr>
        <p:spPr/>
        <p:txBody>
          <a:bodyPr/>
          <a:lstStyle/>
          <a:p>
            <a:r>
              <a:rPr lang="en-US" dirty="0" smtClean="0"/>
              <a:t>Required by CAP4K.</a:t>
            </a:r>
          </a:p>
          <a:p>
            <a:r>
              <a:rPr lang="en-US" dirty="0" smtClean="0"/>
              <a:t>Teaching Strategies Gold (TS GOLD) approved by state.</a:t>
            </a:r>
          </a:p>
          <a:p>
            <a:r>
              <a:rPr lang="en-US" dirty="0" smtClean="0"/>
              <a:t>Turn to Assessment Instrument Description: Teaching Strategies Gold (Tools, p. </a:t>
            </a:r>
            <a:r>
              <a:rPr lang="en-US" dirty="0" smtClean="0"/>
              <a:t>83).</a:t>
            </a:r>
            <a:endParaRPr lang="en-US" dirty="0" smtClean="0"/>
          </a:p>
          <a:p>
            <a:r>
              <a:rPr lang="en-US" dirty="0" smtClean="0"/>
              <a:t>Discuss with your table:</a:t>
            </a:r>
          </a:p>
          <a:p>
            <a:pPr lvl="1"/>
            <a:r>
              <a:rPr lang="en-US" dirty="0" smtClean="0"/>
              <a:t>How could the TS Gold Assessment results be used for planning?</a:t>
            </a:r>
          </a:p>
          <a:p>
            <a:pPr lvl="1"/>
            <a:r>
              <a:rPr lang="en-US" dirty="0" smtClean="0"/>
              <a:t>What metrics would you consider?</a:t>
            </a:r>
          </a:p>
          <a:p>
            <a:pPr lvl="1"/>
            <a:r>
              <a:rPr lang="en-US" dirty="0" smtClean="0"/>
              <a:t>What comparison points?</a:t>
            </a:r>
          </a:p>
          <a:p>
            <a:r>
              <a:rPr lang="en-US" dirty="0" smtClean="0"/>
              <a:t>Coming soon: Training for Administrators on TS Gold Reports.</a:t>
            </a:r>
            <a:endParaRPr lang="en-US" dirty="0"/>
          </a:p>
        </p:txBody>
      </p:sp>
    </p:spTree>
    <p:extLst>
      <p:ext uri="{BB962C8B-B14F-4D97-AF65-F5344CB8AC3E}">
        <p14:creationId xmlns:p14="http://schemas.microsoft.com/office/powerpoint/2010/main" val="2078497124"/>
      </p:ext>
    </p:extLst>
  </p:cSld>
  <p:clrMapOvr>
    <a:masterClrMapping/>
  </p:clrMapOvr>
  <p:transition spd="slow">
    <p:wipe dir="r"/>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DE BW">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DE BW">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2_CDE BW">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 BW</Template>
  <TotalTime>38786</TotalTime>
  <Words>11525</Words>
  <Application>Microsoft Office PowerPoint</Application>
  <PresentationFormat>On-screen Show (4:3)</PresentationFormat>
  <Paragraphs>1275</Paragraphs>
  <Slides>131</Slides>
  <Notes>35</Notes>
  <HiddenSlides>1</HiddenSlides>
  <MMClips>0</MMClips>
  <ScaleCrop>false</ScaleCrop>
  <HeadingPairs>
    <vt:vector size="4" baseType="variant">
      <vt:variant>
        <vt:lpstr>Theme</vt:lpstr>
      </vt:variant>
      <vt:variant>
        <vt:i4>6</vt:i4>
      </vt:variant>
      <vt:variant>
        <vt:lpstr>Slide Titles</vt:lpstr>
      </vt:variant>
      <vt:variant>
        <vt:i4>131</vt:i4>
      </vt:variant>
    </vt:vector>
  </HeadingPairs>
  <TitlesOfParts>
    <vt:vector size="137" baseType="lpstr">
      <vt:lpstr>CDE BW</vt:lpstr>
      <vt:lpstr>Custom Design</vt:lpstr>
      <vt:lpstr>1_CDE BW</vt:lpstr>
      <vt:lpstr>1_Custom Design</vt:lpstr>
      <vt:lpstr>CDE THEME</vt:lpstr>
      <vt:lpstr>2_CDE BW</vt:lpstr>
      <vt:lpstr>PowerPoint Presentation</vt:lpstr>
      <vt:lpstr>Introductions</vt:lpstr>
      <vt:lpstr>Session Purpose</vt:lpstr>
      <vt:lpstr>Introductions</vt:lpstr>
      <vt:lpstr>Materials</vt:lpstr>
      <vt:lpstr>PowerPoint Presentation</vt:lpstr>
      <vt:lpstr>Norms</vt:lpstr>
      <vt:lpstr>Session Outcomes</vt:lpstr>
      <vt:lpstr>Session Plan</vt:lpstr>
      <vt:lpstr>Colorado’s Changing Legislative Context for K-12 Education</vt:lpstr>
      <vt:lpstr>Assessment at the core of reform</vt:lpstr>
      <vt:lpstr>Colorado Achievement Plan for Kids (CAP4K)</vt:lpstr>
      <vt:lpstr>Educator Effectiveness Act</vt:lpstr>
      <vt:lpstr>Student Academic Growth Objectives</vt:lpstr>
      <vt:lpstr>The READ Act</vt:lpstr>
      <vt:lpstr>Educational Accountability Act</vt:lpstr>
      <vt:lpstr>Your plans. . .</vt:lpstr>
      <vt:lpstr>Assessment Transition</vt:lpstr>
      <vt:lpstr>Assessment/ Data for Unified Improvement Planning</vt:lpstr>
      <vt:lpstr>Some Key Data Terminology</vt:lpstr>
      <vt:lpstr>Metrics (Levels)</vt:lpstr>
      <vt:lpstr>Levels and Metric Examples (TCAP)</vt:lpstr>
      <vt:lpstr>Comparison Points</vt:lpstr>
      <vt:lpstr>Comparison Point Examples</vt:lpstr>
      <vt:lpstr>What do we need to know about our assessment results?</vt:lpstr>
      <vt:lpstr>If you’re only looking at Student Learning, you’re missing 65% of the data.                    – Victoria Bernhardt</vt:lpstr>
      <vt:lpstr>PowerPoint Presentation</vt:lpstr>
      <vt:lpstr>Activity: Data Questions </vt:lpstr>
      <vt:lpstr>For what are different types of data used?</vt:lpstr>
      <vt:lpstr>PowerPoint Presentation</vt:lpstr>
      <vt:lpstr>Data for Unified Improvement Planning</vt:lpstr>
      <vt:lpstr>Gathering and Organizing Data for Planning</vt:lpstr>
      <vt:lpstr>Gathering Data</vt:lpstr>
      <vt:lpstr>Gathering and Organizing Data for Planning</vt:lpstr>
      <vt:lpstr>In which of these steps do you engage?</vt:lpstr>
      <vt:lpstr>Tools for Organizing Data</vt:lpstr>
      <vt:lpstr>Assessment Instrument Descriptions</vt:lpstr>
      <vt:lpstr>Gathering and Organizing  Data Beyond TCAP </vt:lpstr>
      <vt:lpstr>Session Plan</vt:lpstr>
      <vt:lpstr>Gathering and Organizing ACCESS for ELLs for Planning</vt:lpstr>
      <vt:lpstr>ACCESS for ELLs Overview</vt:lpstr>
      <vt:lpstr>Uses ACCESS for ELLs Assessment Results</vt:lpstr>
      <vt:lpstr>Using ACCESS for ELLs: SPF/DPF</vt:lpstr>
      <vt:lpstr>Gathering ACCESS Results</vt:lpstr>
      <vt:lpstr>ACCESS Instrument Description</vt:lpstr>
      <vt:lpstr>Identify ACCESS Data Reports to use for UIP</vt:lpstr>
      <vt:lpstr>Specify what Data is Available</vt:lpstr>
      <vt:lpstr>A Path Through the ACCESS Data</vt:lpstr>
      <vt:lpstr>Questions to Guide Analysis</vt:lpstr>
      <vt:lpstr>Session Plan</vt:lpstr>
      <vt:lpstr>Gathering and Organizing Interim Assessment Results for Planning</vt:lpstr>
      <vt:lpstr>Interim Assessments in Colorado</vt:lpstr>
      <vt:lpstr>District/Teacher Created Interim Assessments</vt:lpstr>
      <vt:lpstr>Using Interim Assessments in Accountability and UIP</vt:lpstr>
      <vt:lpstr>Using Interim Assessment Results in Requests to Reconsider</vt:lpstr>
      <vt:lpstr>Using Interim Assessment Results in UIP</vt:lpstr>
      <vt:lpstr>Describing Interim Measures in the UIP</vt:lpstr>
      <vt:lpstr>Organizing Interim Assessment Results for Planning</vt:lpstr>
      <vt:lpstr>Metrics</vt:lpstr>
      <vt:lpstr>Comparison Points</vt:lpstr>
      <vt:lpstr>Practice: Identifying Metrics and Comparison Points for Interim Assessments</vt:lpstr>
      <vt:lpstr>Organizing Interim Assessment Results for Planning</vt:lpstr>
      <vt:lpstr>Session Plan</vt:lpstr>
      <vt:lpstr>Postsecondary and Workforce Readiness Data</vt:lpstr>
      <vt:lpstr>UIP Processes and PWR Data Sources</vt:lpstr>
      <vt:lpstr>Deepening PWR Data Analysis and Root Causes Analysis</vt:lpstr>
      <vt:lpstr>What is the drop-out Data Analysis Display?</vt:lpstr>
      <vt:lpstr>Benefits of the DODAD</vt:lpstr>
      <vt:lpstr>Limitations of the DODAD</vt:lpstr>
      <vt:lpstr>Notes and cautions when using the DODAD </vt:lpstr>
      <vt:lpstr>Notes and cautions when using the DODAD(continued) </vt:lpstr>
      <vt:lpstr>Organizing for Data Analysis with DODAD</vt:lpstr>
      <vt:lpstr>A Path through the drop-out Data </vt:lpstr>
      <vt:lpstr>Viewing and Analyzing Your School’s drop-out Data</vt:lpstr>
      <vt:lpstr>To populate the graphs with your school’s data</vt:lpstr>
      <vt:lpstr>Practice drop-out Data Analysis</vt:lpstr>
      <vt:lpstr>Root Cause Analysis</vt:lpstr>
      <vt:lpstr>What other PWR data should be reviewed?</vt:lpstr>
      <vt:lpstr>Example Credit Accrual Metrics</vt:lpstr>
      <vt:lpstr>Accessing other PWR Data Resources</vt:lpstr>
      <vt:lpstr>Using the Framework for drop-out Prevention</vt:lpstr>
      <vt:lpstr>PowerPoint Presentation</vt:lpstr>
      <vt:lpstr>Setting PWR Performance Targets</vt:lpstr>
      <vt:lpstr>Postsecondary and Workforce Readiness Comparison Points</vt:lpstr>
      <vt:lpstr>Setting Postsecondary and Workforce Readiness Targets</vt:lpstr>
      <vt:lpstr>Additional PWR Metrics for Target Setting</vt:lpstr>
      <vt:lpstr>Target-Setting Advice</vt:lpstr>
      <vt:lpstr>Example</vt:lpstr>
      <vt:lpstr>Session Plan</vt:lpstr>
      <vt:lpstr>Organizing Early Literacy Assessment Results for Planning</vt:lpstr>
      <vt:lpstr>Approved K-3 Reading Interim Assessments to meet READ Act Requirements</vt:lpstr>
      <vt:lpstr>READ Act</vt:lpstr>
      <vt:lpstr>Uses of Early Literacy Assessment Results for UIP</vt:lpstr>
      <vt:lpstr>Clarify purpose and uses</vt:lpstr>
      <vt:lpstr>READ Act Data reported to CDE</vt:lpstr>
      <vt:lpstr>Early Literacy Assessment Instrument Descriptions</vt:lpstr>
      <vt:lpstr>Practice: Identifying Metrics and Comparison Points for Early Literacy Assessments</vt:lpstr>
      <vt:lpstr>Organizing Early Literacy Assessment Results for Planning</vt:lpstr>
      <vt:lpstr>School Readiness Data</vt:lpstr>
      <vt:lpstr>Session Plan</vt:lpstr>
      <vt:lpstr>CDE’s History on Equitable Distribution of Teachers Analysis</vt:lpstr>
      <vt:lpstr>ESEA Definition of Equitable Distribution of Teachers</vt:lpstr>
      <vt:lpstr>Using EDT data for UIP: Root Cause Analysis</vt:lpstr>
      <vt:lpstr>Colorado’s Approach to EDT</vt:lpstr>
      <vt:lpstr>PowerPoint Presentation</vt:lpstr>
      <vt:lpstr>Metrics and Comparison Points</vt:lpstr>
      <vt:lpstr>SchoolView: Understanding the EDT Graph</vt:lpstr>
      <vt:lpstr>Understanding Each Quadrant</vt:lpstr>
      <vt:lpstr>PowerPoint Presentation</vt:lpstr>
      <vt:lpstr>PowerPoint Presentation</vt:lpstr>
      <vt:lpstr>Equitable Distribution of Teachers Practice</vt:lpstr>
      <vt:lpstr>PowerPoint Presentation</vt:lpstr>
      <vt:lpstr>What about small districts?</vt:lpstr>
      <vt:lpstr>A Path through the Data for Small Districts</vt:lpstr>
      <vt:lpstr>What is expected by CDE?</vt:lpstr>
      <vt:lpstr>Session Plan</vt:lpstr>
      <vt:lpstr>TELL Survey Results</vt:lpstr>
      <vt:lpstr>What We Have Learned from Previous TELL Colorado Initiatives</vt:lpstr>
      <vt:lpstr>What we have learned…</vt:lpstr>
      <vt:lpstr>TELL Survey Basics</vt:lpstr>
      <vt:lpstr>Using TELL data for UIP: Root Cause Analysis</vt:lpstr>
      <vt:lpstr>Accessing TELL Results</vt:lpstr>
      <vt:lpstr>TELL Terminology</vt:lpstr>
      <vt:lpstr>Survey Focus: TELL Constructs</vt:lpstr>
      <vt:lpstr>TELL Reports</vt:lpstr>
      <vt:lpstr>PowerPoint Presentation</vt:lpstr>
      <vt:lpstr>Creating HEAT Maps</vt:lpstr>
      <vt:lpstr>Path Through the TELL Data</vt:lpstr>
      <vt:lpstr>Lots of data, where to start?</vt:lpstr>
      <vt:lpstr>Practice</vt:lpstr>
      <vt:lpstr>Give us Feedback!!</vt:lpstr>
    </vt:vector>
  </TitlesOfParts>
  <Company>CDE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johnstone_m</dc:creator>
  <cp:lastModifiedBy>Hess, Star</cp:lastModifiedBy>
  <cp:revision>1519</cp:revision>
  <cp:lastPrinted>2013-09-06T18:11:00Z</cp:lastPrinted>
  <dcterms:created xsi:type="dcterms:W3CDTF">2009-12-10T06:13:40Z</dcterms:created>
  <dcterms:modified xsi:type="dcterms:W3CDTF">2013-12-05T21:21:06Z</dcterms:modified>
</cp:coreProperties>
</file>