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handoutMasterIdLst>
    <p:handoutMasterId r:id="rId32"/>
  </p:handoutMasterIdLst>
  <p:sldIdLst>
    <p:sldId id="277" r:id="rId2"/>
    <p:sldId id="316" r:id="rId3"/>
    <p:sldId id="273" r:id="rId4"/>
    <p:sldId id="275" r:id="rId5"/>
    <p:sldId id="274" r:id="rId6"/>
    <p:sldId id="311" r:id="rId7"/>
    <p:sldId id="303" r:id="rId8"/>
    <p:sldId id="312" r:id="rId9"/>
    <p:sldId id="313" r:id="rId10"/>
    <p:sldId id="314" r:id="rId11"/>
    <p:sldId id="315" r:id="rId12"/>
    <p:sldId id="276" r:id="rId13"/>
    <p:sldId id="266" r:id="rId14"/>
    <p:sldId id="301" r:id="rId15"/>
    <p:sldId id="294" r:id="rId16"/>
    <p:sldId id="298" r:id="rId17"/>
    <p:sldId id="299" r:id="rId18"/>
    <p:sldId id="304" r:id="rId19"/>
    <p:sldId id="305" r:id="rId20"/>
    <p:sldId id="306" r:id="rId21"/>
    <p:sldId id="307" r:id="rId22"/>
    <p:sldId id="308" r:id="rId23"/>
    <p:sldId id="309" r:id="rId24"/>
    <p:sldId id="310" r:id="rId25"/>
    <p:sldId id="280" r:id="rId26"/>
    <p:sldId id="282" r:id="rId27"/>
    <p:sldId id="283" r:id="rId28"/>
    <p:sldId id="267" r:id="rId29"/>
    <p:sldId id="302" r:id="rId30"/>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73712" autoAdjust="0"/>
  </p:normalViewPr>
  <p:slideViewPr>
    <p:cSldViewPr snapToGrid="0" showGuides="1">
      <p:cViewPr varScale="1">
        <p:scale>
          <a:sx n="61" d="100"/>
          <a:sy n="61" d="100"/>
        </p:scale>
        <p:origin x="610"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3">
  <dgm:title val=""/>
  <dgm:desc val=""/>
  <dgm:catLst>
    <dgm:cat type="accent3" pri="11300"/>
  </dgm:catLst>
  <dgm:styleLbl name="node0">
    <dgm:fillClrLst meth="repeat">
      <a:schemeClr val="accent3">
        <a:shade val="80000"/>
      </a:schemeClr>
    </dgm:fillClrLst>
    <dgm:linClrLst meth="repeat">
      <a:schemeClr val="lt1"/>
    </dgm:linClrLst>
    <dgm:effectClrLst/>
    <dgm:txLinClrLst/>
    <dgm:txFillClrLst/>
    <dgm:txEffectClrLst/>
  </dgm:styleLbl>
  <dgm:styleLbl name="node1">
    <dgm:fillClrLst>
      <a:schemeClr val="accent3">
        <a:shade val="80000"/>
      </a:schemeClr>
      <a:schemeClr val="accent3">
        <a:tint val="70000"/>
      </a:schemeClr>
    </dgm:fillClrLst>
    <dgm:linClrLst meth="repeat">
      <a:schemeClr val="lt1"/>
    </dgm:linClrLst>
    <dgm:effectClrLst/>
    <dgm:txLinClrLst/>
    <dgm:txFillClrLst/>
    <dgm:txEffectClrLst/>
  </dgm:styleLbl>
  <dgm:styleLbl name="alignNode1">
    <dgm:fillClrLst>
      <a:schemeClr val="accent3">
        <a:shade val="80000"/>
      </a:schemeClr>
      <a:schemeClr val="accent3">
        <a:tint val="70000"/>
      </a:schemeClr>
    </dgm:fillClrLst>
    <dgm:linClrLst>
      <a:schemeClr val="accent3">
        <a:shade val="80000"/>
      </a:schemeClr>
      <a:schemeClr val="accent3">
        <a:tint val="70000"/>
      </a:schemeClr>
    </dgm:linClrLst>
    <dgm:effectClrLst/>
    <dgm:txLinClrLst/>
    <dgm:txFillClrLst/>
    <dgm:txEffectClrLst/>
  </dgm:styleLbl>
  <dgm:styleLbl name="lnNode1">
    <dgm:fillClrLst>
      <a:schemeClr val="accent3">
        <a:shade val="80000"/>
      </a:schemeClr>
      <a:schemeClr val="accent3">
        <a:tint val="7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tint val="70000"/>
        <a:alpha val="50000"/>
      </a:schemeClr>
    </dgm:fillClrLst>
    <dgm:linClrLst meth="repeat">
      <a:schemeClr val="lt1"/>
    </dgm:linClrLst>
    <dgm:effectClrLst/>
    <dgm:txLinClrLst/>
    <dgm:txFillClrLst/>
    <dgm:txEffectClrLst/>
  </dgm:styleLbl>
  <dgm:styleLbl name="node2">
    <dgm:fillClrLst>
      <a:schemeClr val="accent3">
        <a:tint val="99000"/>
      </a:schemeClr>
    </dgm:fillClrLst>
    <dgm:linClrLst meth="repeat">
      <a:schemeClr val="lt1"/>
    </dgm:linClrLst>
    <dgm:effectClrLst/>
    <dgm:txLinClrLst/>
    <dgm:txFillClrLst/>
    <dgm:txEffectClrLst/>
  </dgm:styleLbl>
  <dgm:styleLbl name="node3">
    <dgm:fillClrLst>
      <a:schemeClr val="accent3">
        <a:tint val="80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dgm:txEffectClrLst/>
  </dgm:styleLbl>
  <dgm:styleLbl name="f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bgSibTrans2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lt1"/>
    </dgm:txFillClrLst>
    <dgm:txEffectClrLst/>
  </dgm:styleLbl>
  <dgm:styleLbl name="sibTrans1D1">
    <dgm:fillClrLst>
      <a:schemeClr val="accent3">
        <a:shade val="90000"/>
      </a:schemeClr>
      <a:schemeClr val="accent3">
        <a:tint val="70000"/>
      </a:schemeClr>
    </dgm:fillClrLst>
    <dgm:linClrLst>
      <a:schemeClr val="accent3">
        <a:shade val="90000"/>
      </a:schemeClr>
      <a:schemeClr val="accent3">
        <a:tint val="7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9000"/>
      </a:schemeClr>
    </dgm:fillClrLst>
    <dgm:linClrLst meth="repeat">
      <a:schemeClr val="lt1"/>
    </dgm:linClrLst>
    <dgm:effectClrLst/>
    <dgm:txLinClrLst/>
    <dgm:txFillClrLst/>
    <dgm:txEffectClrLst/>
  </dgm:styleLbl>
  <dgm:styleLbl name="asst3">
    <dgm:fillClrLst>
      <a:schemeClr val="accent3">
        <a:tint val="80000"/>
      </a:schemeClr>
    </dgm:fillClrLst>
    <dgm:linClrLst meth="repeat">
      <a:schemeClr val="lt1"/>
    </dgm:linClrLst>
    <dgm:effectClrLst/>
    <dgm:txLinClrLst/>
    <dgm:txFillClrLst/>
    <dgm:txEffectClrLst/>
  </dgm:styleLbl>
  <dgm:styleLbl name="asst4">
    <dgm:fillClrLst>
      <a:schemeClr val="accent3">
        <a:tint val="7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lt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9000"/>
      </a:schemeClr>
    </dgm:fillClrLst>
    <dgm:linClrLst meth="repeat">
      <a:schemeClr val="accent3">
        <a:tint val="99000"/>
      </a:schemeClr>
    </dgm:linClrLst>
    <dgm:effectClrLst/>
    <dgm:txLinClrLst/>
    <dgm:txFillClrLst meth="repeat">
      <a:schemeClr val="tx1"/>
    </dgm:txFillClrLst>
    <dgm:txEffectClrLst/>
  </dgm:styleLbl>
  <dgm:styleLbl name="parChTrans1D3">
    <dgm:fillClrLst meth="repeat">
      <a:schemeClr val="accent3">
        <a:tint val="80000"/>
      </a:schemeClr>
    </dgm:fillClrLst>
    <dgm:linClrLst meth="repeat">
      <a:schemeClr val="accent3">
        <a:tint val="80000"/>
      </a:schemeClr>
    </dgm:linClrLst>
    <dgm:effectClrLst/>
    <dgm:txLinClrLst/>
    <dgm:txFillClrLst meth="repeat">
      <a:schemeClr val="tx1"/>
    </dgm:txFillClrLst>
    <dgm:txEffectClrLst/>
  </dgm:styleLbl>
  <dgm:styleLbl name="parChTrans1D4">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3">
        <a:shade val="80000"/>
      </a:schemeClr>
      <a:schemeClr val="accent3">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A8409-DB0C-4389-BEC6-B7B0E4A57611}" type="doc">
      <dgm:prSet loTypeId="urn:microsoft.com/office/officeart/2005/8/layout/process1" loCatId="process" qsTypeId="urn:microsoft.com/office/officeart/2005/8/quickstyle/3d1" qsCatId="3D" csTypeId="urn:microsoft.com/office/officeart/2005/8/colors/colorful3" csCatId="colorful" phldr="1"/>
      <dgm:spPr/>
      <dgm:t>
        <a:bodyPr/>
        <a:lstStyle/>
        <a:p>
          <a:endParaRPr lang="en-US"/>
        </a:p>
      </dgm:t>
    </dgm:pt>
    <dgm:pt modelId="{3A006E26-E390-4688-8990-C635BB445E87}">
      <dgm:prSet phldrT="[Text]" custT="1"/>
      <dgm:spPr/>
      <dgm:t>
        <a:bodyPr/>
        <a:lstStyle/>
        <a:p>
          <a:r>
            <a:rPr lang="en-US" sz="1800" dirty="0" smtClean="0">
              <a:solidFill>
                <a:schemeClr val="tx1">
                  <a:lumMod val="50000"/>
                </a:schemeClr>
              </a:solidFill>
            </a:rPr>
            <a:t>School/District on Accountability Clock for 5 Years </a:t>
          </a:r>
        </a:p>
        <a:p>
          <a:r>
            <a:rPr lang="en-US" sz="1800" u="none" dirty="0" smtClean="0">
              <a:solidFill>
                <a:schemeClr val="tx1">
                  <a:lumMod val="75000"/>
                </a:schemeClr>
              </a:solidFill>
            </a:rPr>
            <a:t>OR</a:t>
          </a:r>
        </a:p>
        <a:p>
          <a:r>
            <a:rPr lang="en-US" sz="1800" dirty="0" smtClean="0">
              <a:solidFill>
                <a:schemeClr val="tx1">
                  <a:lumMod val="50000"/>
                </a:schemeClr>
              </a:solidFill>
            </a:rPr>
            <a:t> Turnaround School/District not making progress</a:t>
          </a:r>
        </a:p>
      </dgm:t>
    </dgm:pt>
    <dgm:pt modelId="{13903B2A-AE92-42E4-970C-46496AA59BE8}" type="parTrans" cxnId="{7EC1E429-1543-4DC6-9F80-B0DB85F04D85}">
      <dgm:prSet/>
      <dgm:spPr/>
      <dgm:t>
        <a:bodyPr/>
        <a:lstStyle/>
        <a:p>
          <a:endParaRPr lang="en-US"/>
        </a:p>
      </dgm:t>
    </dgm:pt>
    <dgm:pt modelId="{2EC0FA54-2083-477F-B2EF-473D47907C76}" type="sibTrans" cxnId="{7EC1E429-1543-4DC6-9F80-B0DB85F04D85}">
      <dgm:prSet/>
      <dgm:spPr>
        <a:solidFill>
          <a:srgbClr val="002060"/>
        </a:solidFill>
      </dgm:spPr>
      <dgm:t>
        <a:bodyPr/>
        <a:lstStyle/>
        <a:p>
          <a:endParaRPr lang="en-US"/>
        </a:p>
      </dgm:t>
    </dgm:pt>
    <dgm:pt modelId="{AB26120E-9333-4A0A-B0E9-DB2CAA713642}">
      <dgm:prSet phldrT="[Text]" custT="1"/>
      <dgm:spPr>
        <a:solidFill>
          <a:schemeClr val="accent4">
            <a:lumMod val="50000"/>
          </a:schemeClr>
        </a:solidFill>
      </dgm:spPr>
      <dgm:t>
        <a:bodyPr/>
        <a:lstStyle/>
        <a:p>
          <a:r>
            <a:rPr lang="en-US" sz="1600" dirty="0" smtClean="0"/>
            <a:t>State Review Panel Recommendation</a:t>
          </a:r>
        </a:p>
      </dgm:t>
    </dgm:pt>
    <dgm:pt modelId="{C72505C9-6E4F-4DAC-9DC7-99E6D10AC2D2}" type="parTrans" cxnId="{854B1EB9-0376-45D9-9691-C8107559BDD4}">
      <dgm:prSet/>
      <dgm:spPr/>
      <dgm:t>
        <a:bodyPr/>
        <a:lstStyle/>
        <a:p>
          <a:endParaRPr lang="en-US"/>
        </a:p>
      </dgm:t>
    </dgm:pt>
    <dgm:pt modelId="{13DF7EB5-32AB-4454-83BC-D1A354044CC0}" type="sibTrans" cxnId="{854B1EB9-0376-45D9-9691-C8107559BDD4}">
      <dgm:prSet/>
      <dgm:spPr>
        <a:solidFill>
          <a:srgbClr val="002060"/>
        </a:solidFill>
      </dgm:spPr>
      <dgm:t>
        <a:bodyPr/>
        <a:lstStyle/>
        <a:p>
          <a:endParaRPr lang="en-US"/>
        </a:p>
      </dgm:t>
    </dgm:pt>
    <dgm:pt modelId="{DDE15E1D-B75C-49F4-9BD9-FB333D77DEDC}">
      <dgm:prSet phldrT="[Text]" custT="1"/>
      <dgm:spPr>
        <a:solidFill>
          <a:schemeClr val="tx1">
            <a:lumMod val="60000"/>
            <a:lumOff val="40000"/>
          </a:schemeClr>
        </a:solidFill>
      </dgm:spPr>
      <dgm:t>
        <a:bodyPr/>
        <a:lstStyle/>
        <a:p>
          <a:r>
            <a:rPr lang="en-US" sz="1800" dirty="0" smtClean="0">
              <a:solidFill>
                <a:schemeClr val="bg1"/>
              </a:solidFill>
            </a:rPr>
            <a:t>School/ District continues to receive ongoing support, monitoring and accountability</a:t>
          </a:r>
          <a:endParaRPr lang="en-US" sz="1800" dirty="0">
            <a:solidFill>
              <a:schemeClr val="bg1"/>
            </a:solidFill>
          </a:endParaRPr>
        </a:p>
      </dgm:t>
    </dgm:pt>
    <dgm:pt modelId="{D03DA00C-D884-4A5D-90F1-E4F1BF255B8E}" type="parTrans" cxnId="{4D76B99C-5AC7-417C-9C69-8B845E7C13EA}">
      <dgm:prSet/>
      <dgm:spPr/>
      <dgm:t>
        <a:bodyPr/>
        <a:lstStyle/>
        <a:p>
          <a:endParaRPr lang="en-US"/>
        </a:p>
      </dgm:t>
    </dgm:pt>
    <dgm:pt modelId="{F79B9D30-5316-49F8-A770-F16998F6B3FB}" type="sibTrans" cxnId="{4D76B99C-5AC7-417C-9C69-8B845E7C13EA}">
      <dgm:prSet/>
      <dgm:spPr/>
      <dgm:t>
        <a:bodyPr/>
        <a:lstStyle/>
        <a:p>
          <a:endParaRPr lang="en-US"/>
        </a:p>
      </dgm:t>
    </dgm:pt>
    <dgm:pt modelId="{93AB9B6A-1750-4D0E-80BC-6451786BF4E0}">
      <dgm:prSet phldrT="[Text]" custT="1"/>
      <dgm:spPr/>
      <dgm:t>
        <a:bodyPr/>
        <a:lstStyle/>
        <a:p>
          <a:r>
            <a:rPr lang="en-US" sz="1800" dirty="0" smtClean="0"/>
            <a:t>State Board of Education Directs Action to Local School Board</a:t>
          </a:r>
          <a:endParaRPr lang="en-US" sz="1800" dirty="0"/>
        </a:p>
      </dgm:t>
    </dgm:pt>
    <dgm:pt modelId="{948C283B-1E77-468C-A8EC-A75E468C5686}" type="parTrans" cxnId="{6C060ED4-389D-4F36-89E0-51F837DADA63}">
      <dgm:prSet/>
      <dgm:spPr/>
      <dgm:t>
        <a:bodyPr/>
        <a:lstStyle/>
        <a:p>
          <a:endParaRPr lang="en-US"/>
        </a:p>
      </dgm:t>
    </dgm:pt>
    <dgm:pt modelId="{4C9B0010-4A1F-4EBC-A486-A7082DCE78E4}" type="sibTrans" cxnId="{6C060ED4-389D-4F36-89E0-51F837DADA63}">
      <dgm:prSet/>
      <dgm:spPr/>
      <dgm:t>
        <a:bodyPr/>
        <a:lstStyle/>
        <a:p>
          <a:endParaRPr lang="en-US"/>
        </a:p>
      </dgm:t>
    </dgm:pt>
    <dgm:pt modelId="{989CB07C-A13F-418E-AABC-AD48F8060624}" type="pres">
      <dgm:prSet presAssocID="{9F3A8409-DB0C-4389-BEC6-B7B0E4A57611}" presName="Name0" presStyleCnt="0">
        <dgm:presLayoutVars>
          <dgm:dir/>
          <dgm:resizeHandles val="exact"/>
        </dgm:presLayoutVars>
      </dgm:prSet>
      <dgm:spPr/>
      <dgm:t>
        <a:bodyPr/>
        <a:lstStyle/>
        <a:p>
          <a:endParaRPr lang="en-US"/>
        </a:p>
      </dgm:t>
    </dgm:pt>
    <dgm:pt modelId="{B59F6AAC-95F9-4645-B710-143FC6BBABAC}" type="pres">
      <dgm:prSet presAssocID="{3A006E26-E390-4688-8990-C635BB445E87}" presName="node" presStyleLbl="node1" presStyleIdx="0" presStyleCnt="4" custScaleY="155464">
        <dgm:presLayoutVars>
          <dgm:bulletEnabled val="1"/>
        </dgm:presLayoutVars>
      </dgm:prSet>
      <dgm:spPr/>
      <dgm:t>
        <a:bodyPr/>
        <a:lstStyle/>
        <a:p>
          <a:endParaRPr lang="en-US"/>
        </a:p>
      </dgm:t>
    </dgm:pt>
    <dgm:pt modelId="{12822622-0D90-45DF-8B20-AB931100B1FE}" type="pres">
      <dgm:prSet presAssocID="{2EC0FA54-2083-477F-B2EF-473D47907C76}" presName="sibTrans" presStyleLbl="sibTrans2D1" presStyleIdx="0" presStyleCnt="3" custAng="1662608" custScaleX="116605" custScaleY="88121" custLinFactY="49222" custLinFactNeighborX="-17730" custLinFactNeighborY="100000"/>
      <dgm:spPr/>
      <dgm:t>
        <a:bodyPr/>
        <a:lstStyle/>
        <a:p>
          <a:endParaRPr lang="en-US"/>
        </a:p>
      </dgm:t>
    </dgm:pt>
    <dgm:pt modelId="{EE68E3EE-D51E-425E-B8C8-6F06D22118C0}" type="pres">
      <dgm:prSet presAssocID="{2EC0FA54-2083-477F-B2EF-473D47907C76}" presName="connectorText" presStyleLbl="sibTrans2D1" presStyleIdx="0" presStyleCnt="3"/>
      <dgm:spPr/>
      <dgm:t>
        <a:bodyPr/>
        <a:lstStyle/>
        <a:p>
          <a:endParaRPr lang="en-US"/>
        </a:p>
      </dgm:t>
    </dgm:pt>
    <dgm:pt modelId="{8F7AD854-DE85-46F4-99D5-E33D12D4A42C}" type="pres">
      <dgm:prSet presAssocID="{AB26120E-9333-4A0A-B0E9-DB2CAA713642}" presName="node" presStyleLbl="node1" presStyleIdx="1" presStyleCnt="4" custScaleX="91720" custScaleY="61901" custLinFactNeighborX="-4837" custLinFactNeighborY="-73607">
        <dgm:presLayoutVars>
          <dgm:bulletEnabled val="1"/>
        </dgm:presLayoutVars>
      </dgm:prSet>
      <dgm:spPr/>
      <dgm:t>
        <a:bodyPr/>
        <a:lstStyle/>
        <a:p>
          <a:endParaRPr lang="en-US"/>
        </a:p>
      </dgm:t>
    </dgm:pt>
    <dgm:pt modelId="{0F980F3A-A854-496A-BCFF-BD55A585B99C}" type="pres">
      <dgm:prSet presAssocID="{13DF7EB5-32AB-4454-83BC-D1A354044CC0}" presName="sibTrans" presStyleLbl="sibTrans2D1" presStyleIdx="1" presStyleCnt="3" custAng="20596068" custScaleX="33714" custScaleY="94084" custLinFactY="22071" custLinFactNeighborX="67700" custLinFactNeighborY="100000"/>
      <dgm:spPr/>
      <dgm:t>
        <a:bodyPr/>
        <a:lstStyle/>
        <a:p>
          <a:endParaRPr lang="en-US"/>
        </a:p>
      </dgm:t>
    </dgm:pt>
    <dgm:pt modelId="{8032EBFC-C809-4062-BCA4-795DCEB690DF}" type="pres">
      <dgm:prSet presAssocID="{13DF7EB5-32AB-4454-83BC-D1A354044CC0}" presName="connectorText" presStyleLbl="sibTrans2D1" presStyleIdx="1" presStyleCnt="3"/>
      <dgm:spPr/>
      <dgm:t>
        <a:bodyPr/>
        <a:lstStyle/>
        <a:p>
          <a:endParaRPr lang="en-US"/>
        </a:p>
      </dgm:t>
    </dgm:pt>
    <dgm:pt modelId="{5E5BB820-61DA-4F4C-8A1C-ADD50E06FC4D}" type="pres">
      <dgm:prSet presAssocID="{DDE15E1D-B75C-49F4-9BD9-FB333D77DEDC}" presName="node" presStyleLbl="node1" presStyleIdx="2" presStyleCnt="4" custScaleX="85030" custLinFactX="71200" custLinFactNeighborX="100000" custLinFactNeighborY="1588">
        <dgm:presLayoutVars>
          <dgm:bulletEnabled val="1"/>
        </dgm:presLayoutVars>
      </dgm:prSet>
      <dgm:spPr/>
      <dgm:t>
        <a:bodyPr/>
        <a:lstStyle/>
        <a:p>
          <a:endParaRPr lang="en-US"/>
        </a:p>
      </dgm:t>
    </dgm:pt>
    <dgm:pt modelId="{E0D11F06-6F81-4CD0-8976-0570D71A8F2E}" type="pres">
      <dgm:prSet presAssocID="{F79B9D30-5316-49F8-A770-F16998F6B3FB}" presName="sibTrans" presStyleLbl="sibTrans2D1" presStyleIdx="2" presStyleCnt="3" custAng="11106669" custScaleX="137183" custLinFactX="-98625" custLinFactNeighborX="-100000" custLinFactNeighborY="-10914"/>
      <dgm:spPr/>
      <dgm:t>
        <a:bodyPr/>
        <a:lstStyle/>
        <a:p>
          <a:endParaRPr lang="en-US"/>
        </a:p>
      </dgm:t>
    </dgm:pt>
    <dgm:pt modelId="{FA754CE0-BCBC-4213-B2A6-27DEF36A41C6}" type="pres">
      <dgm:prSet presAssocID="{F79B9D30-5316-49F8-A770-F16998F6B3FB}" presName="connectorText" presStyleLbl="sibTrans2D1" presStyleIdx="2" presStyleCnt="3"/>
      <dgm:spPr/>
      <dgm:t>
        <a:bodyPr/>
        <a:lstStyle/>
        <a:p>
          <a:endParaRPr lang="en-US"/>
        </a:p>
      </dgm:t>
    </dgm:pt>
    <dgm:pt modelId="{484C2803-E297-43EC-9455-4A8299684252}" type="pres">
      <dgm:prSet presAssocID="{93AB9B6A-1750-4D0E-80BC-6451786BF4E0}" presName="node" presStyleLbl="node1" presStyleIdx="3" presStyleCnt="4" custScaleX="67801" custScaleY="150578" custLinFactX="-100000" custLinFactNeighborX="-104625" custLinFactNeighborY="3094">
        <dgm:presLayoutVars>
          <dgm:bulletEnabled val="1"/>
        </dgm:presLayoutVars>
      </dgm:prSet>
      <dgm:spPr/>
      <dgm:t>
        <a:bodyPr/>
        <a:lstStyle/>
        <a:p>
          <a:endParaRPr lang="en-US"/>
        </a:p>
      </dgm:t>
    </dgm:pt>
  </dgm:ptLst>
  <dgm:cxnLst>
    <dgm:cxn modelId="{C6C2E52E-44FF-4706-99F5-72A88C57B49A}" type="presOf" srcId="{13DF7EB5-32AB-4454-83BC-D1A354044CC0}" destId="{8032EBFC-C809-4062-BCA4-795DCEB690DF}" srcOrd="1" destOrd="0" presId="urn:microsoft.com/office/officeart/2005/8/layout/process1"/>
    <dgm:cxn modelId="{227E5C2A-3C22-4603-B79E-D876418C77CD}" type="presOf" srcId="{3A006E26-E390-4688-8990-C635BB445E87}" destId="{B59F6AAC-95F9-4645-B710-143FC6BBABAC}" srcOrd="0" destOrd="0" presId="urn:microsoft.com/office/officeart/2005/8/layout/process1"/>
    <dgm:cxn modelId="{73FFDB4C-ABEB-4D05-818A-7C444450ADE8}" type="presOf" srcId="{9F3A8409-DB0C-4389-BEC6-B7B0E4A57611}" destId="{989CB07C-A13F-418E-AABC-AD48F8060624}" srcOrd="0" destOrd="0" presId="urn:microsoft.com/office/officeart/2005/8/layout/process1"/>
    <dgm:cxn modelId="{6C060ED4-389D-4F36-89E0-51F837DADA63}" srcId="{9F3A8409-DB0C-4389-BEC6-B7B0E4A57611}" destId="{93AB9B6A-1750-4D0E-80BC-6451786BF4E0}" srcOrd="3" destOrd="0" parTransId="{948C283B-1E77-468C-A8EC-A75E468C5686}" sibTransId="{4C9B0010-4A1F-4EBC-A486-A7082DCE78E4}"/>
    <dgm:cxn modelId="{C0632CEB-29B4-4BC1-9B32-B74B3410D40D}" type="presOf" srcId="{F79B9D30-5316-49F8-A770-F16998F6B3FB}" destId="{E0D11F06-6F81-4CD0-8976-0570D71A8F2E}" srcOrd="0" destOrd="0" presId="urn:microsoft.com/office/officeart/2005/8/layout/process1"/>
    <dgm:cxn modelId="{8F1AD0A0-A22C-43C6-A308-C35A63C0116D}" type="presOf" srcId="{AB26120E-9333-4A0A-B0E9-DB2CAA713642}" destId="{8F7AD854-DE85-46F4-99D5-E33D12D4A42C}" srcOrd="0" destOrd="0" presId="urn:microsoft.com/office/officeart/2005/8/layout/process1"/>
    <dgm:cxn modelId="{79B7A85C-01DD-438B-A48E-3102368EECF5}" type="presOf" srcId="{13DF7EB5-32AB-4454-83BC-D1A354044CC0}" destId="{0F980F3A-A854-496A-BCFF-BD55A585B99C}" srcOrd="0" destOrd="0" presId="urn:microsoft.com/office/officeart/2005/8/layout/process1"/>
    <dgm:cxn modelId="{EDF79755-5A54-46D7-A6C1-52697BA8872B}" type="presOf" srcId="{DDE15E1D-B75C-49F4-9BD9-FB333D77DEDC}" destId="{5E5BB820-61DA-4F4C-8A1C-ADD50E06FC4D}" srcOrd="0" destOrd="0" presId="urn:microsoft.com/office/officeart/2005/8/layout/process1"/>
    <dgm:cxn modelId="{854B1EB9-0376-45D9-9691-C8107559BDD4}" srcId="{9F3A8409-DB0C-4389-BEC6-B7B0E4A57611}" destId="{AB26120E-9333-4A0A-B0E9-DB2CAA713642}" srcOrd="1" destOrd="0" parTransId="{C72505C9-6E4F-4DAC-9DC7-99E6D10AC2D2}" sibTransId="{13DF7EB5-32AB-4454-83BC-D1A354044CC0}"/>
    <dgm:cxn modelId="{1583983D-272D-41E2-88F5-7D294E00B789}" type="presOf" srcId="{F79B9D30-5316-49F8-A770-F16998F6B3FB}" destId="{FA754CE0-BCBC-4213-B2A6-27DEF36A41C6}" srcOrd="1" destOrd="0" presId="urn:microsoft.com/office/officeart/2005/8/layout/process1"/>
    <dgm:cxn modelId="{1F78B7C9-C16C-4127-B014-F3A2A3C6C28D}" type="presOf" srcId="{2EC0FA54-2083-477F-B2EF-473D47907C76}" destId="{12822622-0D90-45DF-8B20-AB931100B1FE}" srcOrd="0" destOrd="0" presId="urn:microsoft.com/office/officeart/2005/8/layout/process1"/>
    <dgm:cxn modelId="{4D76B99C-5AC7-417C-9C69-8B845E7C13EA}" srcId="{9F3A8409-DB0C-4389-BEC6-B7B0E4A57611}" destId="{DDE15E1D-B75C-49F4-9BD9-FB333D77DEDC}" srcOrd="2" destOrd="0" parTransId="{D03DA00C-D884-4A5D-90F1-E4F1BF255B8E}" sibTransId="{F79B9D30-5316-49F8-A770-F16998F6B3FB}"/>
    <dgm:cxn modelId="{ADEB23E2-C878-47C7-B6FA-F0DF512A39E5}" type="presOf" srcId="{93AB9B6A-1750-4D0E-80BC-6451786BF4E0}" destId="{484C2803-E297-43EC-9455-4A8299684252}" srcOrd="0" destOrd="0" presId="urn:microsoft.com/office/officeart/2005/8/layout/process1"/>
    <dgm:cxn modelId="{7EC1E429-1543-4DC6-9F80-B0DB85F04D85}" srcId="{9F3A8409-DB0C-4389-BEC6-B7B0E4A57611}" destId="{3A006E26-E390-4688-8990-C635BB445E87}" srcOrd="0" destOrd="0" parTransId="{13903B2A-AE92-42E4-970C-46496AA59BE8}" sibTransId="{2EC0FA54-2083-477F-B2EF-473D47907C76}"/>
    <dgm:cxn modelId="{D11291CB-6C21-44BC-9C45-4BD793EF1530}" type="presOf" srcId="{2EC0FA54-2083-477F-B2EF-473D47907C76}" destId="{EE68E3EE-D51E-425E-B8C8-6F06D22118C0}" srcOrd="1" destOrd="0" presId="urn:microsoft.com/office/officeart/2005/8/layout/process1"/>
    <dgm:cxn modelId="{46BDA706-2441-4DA9-83CC-4BE6C4A3DC02}" type="presParOf" srcId="{989CB07C-A13F-418E-AABC-AD48F8060624}" destId="{B59F6AAC-95F9-4645-B710-143FC6BBABAC}" srcOrd="0" destOrd="0" presId="urn:microsoft.com/office/officeart/2005/8/layout/process1"/>
    <dgm:cxn modelId="{55804236-3107-4BB9-B690-66C5C194ABA9}" type="presParOf" srcId="{989CB07C-A13F-418E-AABC-AD48F8060624}" destId="{12822622-0D90-45DF-8B20-AB931100B1FE}" srcOrd="1" destOrd="0" presId="urn:microsoft.com/office/officeart/2005/8/layout/process1"/>
    <dgm:cxn modelId="{2A08FB59-8C75-489B-B9D9-887BF700108A}" type="presParOf" srcId="{12822622-0D90-45DF-8B20-AB931100B1FE}" destId="{EE68E3EE-D51E-425E-B8C8-6F06D22118C0}" srcOrd="0" destOrd="0" presId="urn:microsoft.com/office/officeart/2005/8/layout/process1"/>
    <dgm:cxn modelId="{DD2FD5E7-C640-4D65-8FDC-B9AFC356EC27}" type="presParOf" srcId="{989CB07C-A13F-418E-AABC-AD48F8060624}" destId="{8F7AD854-DE85-46F4-99D5-E33D12D4A42C}" srcOrd="2" destOrd="0" presId="urn:microsoft.com/office/officeart/2005/8/layout/process1"/>
    <dgm:cxn modelId="{BD07D816-DC0F-448B-B100-F116181F215F}" type="presParOf" srcId="{989CB07C-A13F-418E-AABC-AD48F8060624}" destId="{0F980F3A-A854-496A-BCFF-BD55A585B99C}" srcOrd="3" destOrd="0" presId="urn:microsoft.com/office/officeart/2005/8/layout/process1"/>
    <dgm:cxn modelId="{CB377E17-0151-433F-B04B-D48C8D3CFE43}" type="presParOf" srcId="{0F980F3A-A854-496A-BCFF-BD55A585B99C}" destId="{8032EBFC-C809-4062-BCA4-795DCEB690DF}" srcOrd="0" destOrd="0" presId="urn:microsoft.com/office/officeart/2005/8/layout/process1"/>
    <dgm:cxn modelId="{11DB0D0C-1788-41F5-8500-E195F05982F3}" type="presParOf" srcId="{989CB07C-A13F-418E-AABC-AD48F8060624}" destId="{5E5BB820-61DA-4F4C-8A1C-ADD50E06FC4D}" srcOrd="4" destOrd="0" presId="urn:microsoft.com/office/officeart/2005/8/layout/process1"/>
    <dgm:cxn modelId="{A795BF57-6483-4652-9546-73E5BC53A6BF}" type="presParOf" srcId="{989CB07C-A13F-418E-AABC-AD48F8060624}" destId="{E0D11F06-6F81-4CD0-8976-0570D71A8F2E}" srcOrd="5" destOrd="0" presId="urn:microsoft.com/office/officeart/2005/8/layout/process1"/>
    <dgm:cxn modelId="{C60AE2F8-DD5F-494C-B68C-8CD27C883CBB}" type="presParOf" srcId="{E0D11F06-6F81-4CD0-8976-0570D71A8F2E}" destId="{FA754CE0-BCBC-4213-B2A6-27DEF36A41C6}" srcOrd="0" destOrd="0" presId="urn:microsoft.com/office/officeart/2005/8/layout/process1"/>
    <dgm:cxn modelId="{412FA636-5202-4739-8D16-B972391D3CE1}" type="presParOf" srcId="{989CB07C-A13F-418E-AABC-AD48F8060624}" destId="{484C2803-E297-43EC-9455-4A8299684252}"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059BAC-2DB1-4687-8748-1197E614C439}" type="doc">
      <dgm:prSet loTypeId="urn:microsoft.com/office/officeart/2005/8/layout/process2" loCatId="process" qsTypeId="urn:microsoft.com/office/officeart/2005/8/quickstyle/simple1" qsCatId="simple" csTypeId="urn:microsoft.com/office/officeart/2005/8/colors/colorful3" csCatId="colorful" phldr="1"/>
      <dgm:spPr/>
    </dgm:pt>
    <dgm:pt modelId="{C1942347-0ED8-4754-9238-E57F74E4F4C3}">
      <dgm:prSet phldrT="[Text]"/>
      <dgm:spPr>
        <a:solidFill>
          <a:schemeClr val="accent4">
            <a:lumMod val="5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State Review Panel Report</a:t>
          </a:r>
          <a:endParaRPr lang="en-US" dirty="0"/>
        </a:p>
      </dgm:t>
    </dgm:pt>
    <dgm:pt modelId="{0856B1FF-908D-45E0-BE67-BAB04674370A}" type="parTrans" cxnId="{50054693-7E54-4137-83D6-0501E8CC422A}">
      <dgm:prSet/>
      <dgm:spPr/>
      <dgm:t>
        <a:bodyPr/>
        <a:lstStyle/>
        <a:p>
          <a:endParaRPr lang="en-US"/>
        </a:p>
      </dgm:t>
    </dgm:pt>
    <dgm:pt modelId="{8C6E3689-3D59-4B89-8259-020684FA4ADB}" type="sibTrans" cxnId="{50054693-7E54-4137-83D6-0501E8CC422A}">
      <dgm:prSet/>
      <dgm:spPr/>
      <dgm:t>
        <a:bodyPr/>
        <a:lstStyle/>
        <a:p>
          <a:endParaRPr lang="en-US"/>
        </a:p>
      </dgm:t>
    </dgm:pt>
    <dgm:pt modelId="{13E26CDE-1EC7-4515-B7BC-0BE92EB40951}">
      <dgm:prSet phldrT="[Text]"/>
      <dgm:spPr>
        <a:solidFill>
          <a:schemeClr val="accent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dirty="0" smtClean="0"/>
            <a:t>Commissioner Recommendation</a:t>
          </a:r>
          <a:endParaRPr lang="en-US" dirty="0"/>
        </a:p>
      </dgm:t>
    </dgm:pt>
    <dgm:pt modelId="{BE64737B-3882-4F32-90EA-D7F80A4405EA}" type="parTrans" cxnId="{579F3B1A-6985-41C4-8707-94D531E56DA8}">
      <dgm:prSet/>
      <dgm:spPr/>
      <dgm:t>
        <a:bodyPr/>
        <a:lstStyle/>
        <a:p>
          <a:endParaRPr lang="en-US"/>
        </a:p>
      </dgm:t>
    </dgm:pt>
    <dgm:pt modelId="{DE6E04EC-DE5F-4472-95FB-4CB0E1C193CF}" type="sibTrans" cxnId="{579F3B1A-6985-41C4-8707-94D531E56DA8}">
      <dgm:prSet/>
      <dgm:spPr>
        <a:solidFill>
          <a:schemeClr val="bg1">
            <a:lumMod val="50000"/>
          </a:schemeClr>
        </a:solidFill>
      </dgm:spPr>
      <dgm:t>
        <a:bodyPr/>
        <a:lstStyle/>
        <a:p>
          <a:endParaRPr lang="en-US"/>
        </a:p>
      </dgm:t>
    </dgm:pt>
    <dgm:pt modelId="{610357E3-1351-4568-9121-B88B67B18312}">
      <dgm:prSet phldrT="[Text]"/>
      <dgm:spPr>
        <a:ln>
          <a:noFill/>
        </a:ln>
        <a:effectLst/>
        <a:scene3d>
          <a:camera prst="orthographicFront">
            <a:rot lat="0" lon="0" rev="0"/>
          </a:camera>
          <a:lightRig rig="contrasting" dir="t">
            <a:rot lat="0" lon="0" rev="7800000"/>
          </a:lightRig>
        </a:scene3d>
        <a:sp3d>
          <a:bevelT w="139700" h="139700"/>
        </a:sp3d>
      </dgm:spPr>
      <dgm:t>
        <a:bodyPr/>
        <a:lstStyle/>
        <a:p>
          <a:r>
            <a:rPr lang="en-US" dirty="0" smtClean="0"/>
            <a:t>State Board of Education Hearing</a:t>
          </a:r>
          <a:endParaRPr lang="en-US" dirty="0"/>
        </a:p>
      </dgm:t>
    </dgm:pt>
    <dgm:pt modelId="{C9359EF4-D07F-4E7C-9105-475A77D99C30}" type="parTrans" cxnId="{AE2590CA-896B-4316-B6AF-5E3AA6F5CA90}">
      <dgm:prSet/>
      <dgm:spPr/>
      <dgm:t>
        <a:bodyPr/>
        <a:lstStyle/>
        <a:p>
          <a:endParaRPr lang="en-US"/>
        </a:p>
      </dgm:t>
    </dgm:pt>
    <dgm:pt modelId="{C3A4B056-F80D-45D1-80CF-CFD0676AB8F6}" type="sibTrans" cxnId="{AE2590CA-896B-4316-B6AF-5E3AA6F5CA90}">
      <dgm:prSet/>
      <dgm:spPr/>
      <dgm:t>
        <a:bodyPr/>
        <a:lstStyle/>
        <a:p>
          <a:endParaRPr lang="en-US"/>
        </a:p>
      </dgm:t>
    </dgm:pt>
    <dgm:pt modelId="{28CC3BAB-B557-44D8-9998-225F62634692}" type="pres">
      <dgm:prSet presAssocID="{6B059BAC-2DB1-4687-8748-1197E614C439}" presName="linearFlow" presStyleCnt="0">
        <dgm:presLayoutVars>
          <dgm:resizeHandles val="exact"/>
        </dgm:presLayoutVars>
      </dgm:prSet>
      <dgm:spPr/>
    </dgm:pt>
    <dgm:pt modelId="{6E53409A-42EA-4523-A674-33E3E20094AD}" type="pres">
      <dgm:prSet presAssocID="{C1942347-0ED8-4754-9238-E57F74E4F4C3}" presName="node" presStyleLbl="node1" presStyleIdx="0" presStyleCnt="3">
        <dgm:presLayoutVars>
          <dgm:bulletEnabled val="1"/>
        </dgm:presLayoutVars>
      </dgm:prSet>
      <dgm:spPr/>
      <dgm:t>
        <a:bodyPr/>
        <a:lstStyle/>
        <a:p>
          <a:endParaRPr lang="en-US"/>
        </a:p>
      </dgm:t>
    </dgm:pt>
    <dgm:pt modelId="{EF63F1FC-A829-4C07-947E-B6BE4EB005B5}" type="pres">
      <dgm:prSet presAssocID="{8C6E3689-3D59-4B89-8259-020684FA4ADB}" presName="sibTrans" presStyleLbl="sibTrans2D1" presStyleIdx="0" presStyleCnt="2"/>
      <dgm:spPr/>
      <dgm:t>
        <a:bodyPr/>
        <a:lstStyle/>
        <a:p>
          <a:endParaRPr lang="en-US"/>
        </a:p>
      </dgm:t>
    </dgm:pt>
    <dgm:pt modelId="{5EBED6D8-C2F7-4852-A91E-49BFF7B51FB6}" type="pres">
      <dgm:prSet presAssocID="{8C6E3689-3D59-4B89-8259-020684FA4ADB}" presName="connectorText" presStyleLbl="sibTrans2D1" presStyleIdx="0" presStyleCnt="2"/>
      <dgm:spPr/>
      <dgm:t>
        <a:bodyPr/>
        <a:lstStyle/>
        <a:p>
          <a:endParaRPr lang="en-US"/>
        </a:p>
      </dgm:t>
    </dgm:pt>
    <dgm:pt modelId="{8859AE2C-9BF6-4EAB-8C7C-783348A797F8}" type="pres">
      <dgm:prSet presAssocID="{13E26CDE-1EC7-4515-B7BC-0BE92EB40951}" presName="node" presStyleLbl="node1" presStyleIdx="1" presStyleCnt="3">
        <dgm:presLayoutVars>
          <dgm:bulletEnabled val="1"/>
        </dgm:presLayoutVars>
      </dgm:prSet>
      <dgm:spPr/>
      <dgm:t>
        <a:bodyPr/>
        <a:lstStyle/>
        <a:p>
          <a:endParaRPr lang="en-US"/>
        </a:p>
      </dgm:t>
    </dgm:pt>
    <dgm:pt modelId="{405348F1-7AA0-46FE-AEBE-0CA9EBF0A8D9}" type="pres">
      <dgm:prSet presAssocID="{DE6E04EC-DE5F-4472-95FB-4CB0E1C193CF}" presName="sibTrans" presStyleLbl="sibTrans2D1" presStyleIdx="1" presStyleCnt="2" custLinFactNeighborY="2995"/>
      <dgm:spPr/>
      <dgm:t>
        <a:bodyPr/>
        <a:lstStyle/>
        <a:p>
          <a:endParaRPr lang="en-US"/>
        </a:p>
      </dgm:t>
    </dgm:pt>
    <dgm:pt modelId="{AF8CAFAF-994C-4FCA-A834-6F6EE141ED21}" type="pres">
      <dgm:prSet presAssocID="{DE6E04EC-DE5F-4472-95FB-4CB0E1C193CF}" presName="connectorText" presStyleLbl="sibTrans2D1" presStyleIdx="1" presStyleCnt="2"/>
      <dgm:spPr/>
      <dgm:t>
        <a:bodyPr/>
        <a:lstStyle/>
        <a:p>
          <a:endParaRPr lang="en-US"/>
        </a:p>
      </dgm:t>
    </dgm:pt>
    <dgm:pt modelId="{E3FC3609-8992-4667-AC78-D8986648D43E}" type="pres">
      <dgm:prSet presAssocID="{610357E3-1351-4568-9121-B88B67B18312}" presName="node" presStyleLbl="node1" presStyleIdx="2" presStyleCnt="3">
        <dgm:presLayoutVars>
          <dgm:bulletEnabled val="1"/>
        </dgm:presLayoutVars>
      </dgm:prSet>
      <dgm:spPr/>
      <dgm:t>
        <a:bodyPr/>
        <a:lstStyle/>
        <a:p>
          <a:endParaRPr lang="en-US"/>
        </a:p>
      </dgm:t>
    </dgm:pt>
  </dgm:ptLst>
  <dgm:cxnLst>
    <dgm:cxn modelId="{D21EA783-4505-4C98-BE1E-5935800662B7}" type="presOf" srcId="{C1942347-0ED8-4754-9238-E57F74E4F4C3}" destId="{6E53409A-42EA-4523-A674-33E3E20094AD}" srcOrd="0" destOrd="0" presId="urn:microsoft.com/office/officeart/2005/8/layout/process2"/>
    <dgm:cxn modelId="{AE2590CA-896B-4316-B6AF-5E3AA6F5CA90}" srcId="{6B059BAC-2DB1-4687-8748-1197E614C439}" destId="{610357E3-1351-4568-9121-B88B67B18312}" srcOrd="2" destOrd="0" parTransId="{C9359EF4-D07F-4E7C-9105-475A77D99C30}" sibTransId="{C3A4B056-F80D-45D1-80CF-CFD0676AB8F6}"/>
    <dgm:cxn modelId="{4D6BD5C3-389E-4772-AFE4-2B0EFAC910B4}" type="presOf" srcId="{610357E3-1351-4568-9121-B88B67B18312}" destId="{E3FC3609-8992-4667-AC78-D8986648D43E}" srcOrd="0" destOrd="0" presId="urn:microsoft.com/office/officeart/2005/8/layout/process2"/>
    <dgm:cxn modelId="{DF5CD55F-E7B4-456B-B93B-D0DDDE9C4FA3}" type="presOf" srcId="{13E26CDE-1EC7-4515-B7BC-0BE92EB40951}" destId="{8859AE2C-9BF6-4EAB-8C7C-783348A797F8}" srcOrd="0" destOrd="0" presId="urn:microsoft.com/office/officeart/2005/8/layout/process2"/>
    <dgm:cxn modelId="{579F3B1A-6985-41C4-8707-94D531E56DA8}" srcId="{6B059BAC-2DB1-4687-8748-1197E614C439}" destId="{13E26CDE-1EC7-4515-B7BC-0BE92EB40951}" srcOrd="1" destOrd="0" parTransId="{BE64737B-3882-4F32-90EA-D7F80A4405EA}" sibTransId="{DE6E04EC-DE5F-4472-95FB-4CB0E1C193CF}"/>
    <dgm:cxn modelId="{EB137C0A-CD84-4099-9B97-B3A025173627}" type="presOf" srcId="{8C6E3689-3D59-4B89-8259-020684FA4ADB}" destId="{5EBED6D8-C2F7-4852-A91E-49BFF7B51FB6}" srcOrd="1" destOrd="0" presId="urn:microsoft.com/office/officeart/2005/8/layout/process2"/>
    <dgm:cxn modelId="{2C3E0331-B8E6-42FC-8BC6-9667DA28DE44}" type="presOf" srcId="{DE6E04EC-DE5F-4472-95FB-4CB0E1C193CF}" destId="{AF8CAFAF-994C-4FCA-A834-6F6EE141ED21}" srcOrd="1" destOrd="0" presId="urn:microsoft.com/office/officeart/2005/8/layout/process2"/>
    <dgm:cxn modelId="{50054693-7E54-4137-83D6-0501E8CC422A}" srcId="{6B059BAC-2DB1-4687-8748-1197E614C439}" destId="{C1942347-0ED8-4754-9238-E57F74E4F4C3}" srcOrd="0" destOrd="0" parTransId="{0856B1FF-908D-45E0-BE67-BAB04674370A}" sibTransId="{8C6E3689-3D59-4B89-8259-020684FA4ADB}"/>
    <dgm:cxn modelId="{ADFC55C1-E516-4588-93A4-903EAF70C979}" type="presOf" srcId="{6B059BAC-2DB1-4687-8748-1197E614C439}" destId="{28CC3BAB-B557-44D8-9998-225F62634692}" srcOrd="0" destOrd="0" presId="urn:microsoft.com/office/officeart/2005/8/layout/process2"/>
    <dgm:cxn modelId="{6C60DEBE-5C36-46AA-ACA5-2987231E0A21}" type="presOf" srcId="{DE6E04EC-DE5F-4472-95FB-4CB0E1C193CF}" destId="{405348F1-7AA0-46FE-AEBE-0CA9EBF0A8D9}" srcOrd="0" destOrd="0" presId="urn:microsoft.com/office/officeart/2005/8/layout/process2"/>
    <dgm:cxn modelId="{E6AA898F-633F-4F4D-A976-1F783BF273C9}" type="presOf" srcId="{8C6E3689-3D59-4B89-8259-020684FA4ADB}" destId="{EF63F1FC-A829-4C07-947E-B6BE4EB005B5}" srcOrd="0" destOrd="0" presId="urn:microsoft.com/office/officeart/2005/8/layout/process2"/>
    <dgm:cxn modelId="{47DF512A-A59A-4D88-AF5A-1FDC004FDC67}" type="presParOf" srcId="{28CC3BAB-B557-44D8-9998-225F62634692}" destId="{6E53409A-42EA-4523-A674-33E3E20094AD}" srcOrd="0" destOrd="0" presId="urn:microsoft.com/office/officeart/2005/8/layout/process2"/>
    <dgm:cxn modelId="{001FB3F9-0F6B-48EC-9362-BF697651CE21}" type="presParOf" srcId="{28CC3BAB-B557-44D8-9998-225F62634692}" destId="{EF63F1FC-A829-4C07-947E-B6BE4EB005B5}" srcOrd="1" destOrd="0" presId="urn:microsoft.com/office/officeart/2005/8/layout/process2"/>
    <dgm:cxn modelId="{4B270BE7-6948-4C32-A97B-32356126C8BC}" type="presParOf" srcId="{EF63F1FC-A829-4C07-947E-B6BE4EB005B5}" destId="{5EBED6D8-C2F7-4852-A91E-49BFF7B51FB6}" srcOrd="0" destOrd="0" presId="urn:microsoft.com/office/officeart/2005/8/layout/process2"/>
    <dgm:cxn modelId="{F0FEAE55-BCA5-4A7E-9BB6-B0358D803B4F}" type="presParOf" srcId="{28CC3BAB-B557-44D8-9998-225F62634692}" destId="{8859AE2C-9BF6-4EAB-8C7C-783348A797F8}" srcOrd="2" destOrd="0" presId="urn:microsoft.com/office/officeart/2005/8/layout/process2"/>
    <dgm:cxn modelId="{1C6AC798-8C57-46A2-8FC2-8B1CEEE8D69E}" type="presParOf" srcId="{28CC3BAB-B557-44D8-9998-225F62634692}" destId="{405348F1-7AA0-46FE-AEBE-0CA9EBF0A8D9}" srcOrd="3" destOrd="0" presId="urn:microsoft.com/office/officeart/2005/8/layout/process2"/>
    <dgm:cxn modelId="{784988DC-3943-40DD-893C-4E1D3F3AE5EC}" type="presParOf" srcId="{405348F1-7AA0-46FE-AEBE-0CA9EBF0A8D9}" destId="{AF8CAFAF-994C-4FCA-A834-6F6EE141ED21}" srcOrd="0" destOrd="0" presId="urn:microsoft.com/office/officeart/2005/8/layout/process2"/>
    <dgm:cxn modelId="{5B167BB8-727C-4B6B-8748-03C074F59E8C}" type="presParOf" srcId="{28CC3BAB-B557-44D8-9998-225F62634692}" destId="{E3FC3609-8992-4667-AC78-D8986648D43E}"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997E9D-744F-45A3-BEF7-4C2F7A646CE9}" type="doc">
      <dgm:prSet loTypeId="urn:microsoft.com/office/officeart/2005/8/layout/pyramid1" loCatId="pyramid" qsTypeId="urn:microsoft.com/office/officeart/2005/8/quickstyle/simple1" qsCatId="simple" csTypeId="urn:microsoft.com/office/officeart/2005/8/colors/accent3_3" csCatId="accent3" phldr="1"/>
      <dgm:spPr/>
      <dgm:t>
        <a:bodyPr/>
        <a:lstStyle/>
        <a:p>
          <a:endParaRPr lang="en-US"/>
        </a:p>
      </dgm:t>
    </dgm:pt>
    <dgm:pt modelId="{10E958B7-DF49-49B3-932E-B4632DE0BE91}">
      <dgm:prSet phldrT="[Text]"/>
      <dgm:spPr/>
      <dgm:t>
        <a:bodyPr/>
        <a:lstStyle/>
        <a:p>
          <a:r>
            <a:rPr lang="en-US" b="1" dirty="0" smtClean="0">
              <a:solidFill>
                <a:srgbClr val="000000"/>
              </a:solidFill>
            </a:rPr>
            <a:t>Ongoing Support</a:t>
          </a:r>
          <a:endParaRPr lang="en-US" b="1" dirty="0">
            <a:solidFill>
              <a:srgbClr val="000000"/>
            </a:solidFill>
          </a:endParaRPr>
        </a:p>
      </dgm:t>
    </dgm:pt>
    <dgm:pt modelId="{0D349A64-478D-4E2E-B8CE-228C1300FA57}" type="parTrans" cxnId="{1B5BCF9C-FFC2-41C9-9AF4-8642FD084060}">
      <dgm:prSet/>
      <dgm:spPr/>
      <dgm:t>
        <a:bodyPr/>
        <a:lstStyle/>
        <a:p>
          <a:endParaRPr lang="en-US"/>
        </a:p>
      </dgm:t>
    </dgm:pt>
    <dgm:pt modelId="{2074000A-8E9F-4806-8A98-648407270621}" type="sibTrans" cxnId="{1B5BCF9C-FFC2-41C9-9AF4-8642FD084060}">
      <dgm:prSet/>
      <dgm:spPr/>
      <dgm:t>
        <a:bodyPr/>
        <a:lstStyle/>
        <a:p>
          <a:endParaRPr lang="en-US"/>
        </a:p>
      </dgm:t>
    </dgm:pt>
    <dgm:pt modelId="{1633F118-6EDE-4EF5-92B6-3352BD4EB373}">
      <dgm:prSet phldrT="[Text]"/>
      <dgm:spPr/>
      <dgm:t>
        <a:bodyPr/>
        <a:lstStyle/>
        <a:p>
          <a:r>
            <a:rPr lang="en-US" dirty="0" smtClean="0">
              <a:solidFill>
                <a:srgbClr val="000000"/>
              </a:solidFill>
            </a:rPr>
            <a:t>Identifying internal and external partnerships and grants</a:t>
          </a:r>
          <a:endParaRPr lang="en-US" dirty="0">
            <a:solidFill>
              <a:srgbClr val="000000"/>
            </a:solidFill>
          </a:endParaRPr>
        </a:p>
      </dgm:t>
    </dgm:pt>
    <dgm:pt modelId="{691231B7-9082-47AB-9F68-C8B70CDB1708}" type="parTrans" cxnId="{AE86D542-A3C5-46FF-AAF8-F1EB61FFB8BD}">
      <dgm:prSet/>
      <dgm:spPr/>
      <dgm:t>
        <a:bodyPr/>
        <a:lstStyle/>
        <a:p>
          <a:endParaRPr lang="en-US"/>
        </a:p>
      </dgm:t>
    </dgm:pt>
    <dgm:pt modelId="{7D0BDD4C-ADD4-4453-90FA-6A131D2E46E4}" type="sibTrans" cxnId="{AE86D542-A3C5-46FF-AAF8-F1EB61FFB8BD}">
      <dgm:prSet/>
      <dgm:spPr/>
      <dgm:t>
        <a:bodyPr/>
        <a:lstStyle/>
        <a:p>
          <a:endParaRPr lang="en-US"/>
        </a:p>
      </dgm:t>
    </dgm:pt>
    <dgm:pt modelId="{33B12849-BFB0-419E-9D12-19646D5F6DCA}">
      <dgm:prSet phldrT="[Text]"/>
      <dgm:spPr/>
      <dgm:t>
        <a:bodyPr/>
        <a:lstStyle/>
        <a:p>
          <a:r>
            <a:rPr lang="en-US" b="1" dirty="0" smtClean="0">
              <a:solidFill>
                <a:srgbClr val="000000"/>
              </a:solidFill>
            </a:rPr>
            <a:t>Turnaround Network</a:t>
          </a:r>
          <a:endParaRPr lang="en-US" b="1" dirty="0">
            <a:solidFill>
              <a:srgbClr val="000000"/>
            </a:solidFill>
          </a:endParaRPr>
        </a:p>
      </dgm:t>
    </dgm:pt>
    <dgm:pt modelId="{770C5297-BAE8-42FA-8BA0-FA57D8917F97}" type="parTrans" cxnId="{EB3CC65F-4D5E-43E0-8050-651562FA1C7D}">
      <dgm:prSet/>
      <dgm:spPr/>
      <dgm:t>
        <a:bodyPr/>
        <a:lstStyle/>
        <a:p>
          <a:endParaRPr lang="en-US"/>
        </a:p>
      </dgm:t>
    </dgm:pt>
    <dgm:pt modelId="{3E5DF88E-2E45-4D0A-A443-BEA73643764E}" type="sibTrans" cxnId="{EB3CC65F-4D5E-43E0-8050-651562FA1C7D}">
      <dgm:prSet/>
      <dgm:spPr/>
      <dgm:t>
        <a:bodyPr/>
        <a:lstStyle/>
        <a:p>
          <a:endParaRPr lang="en-US"/>
        </a:p>
      </dgm:t>
    </dgm:pt>
    <dgm:pt modelId="{E3C9FFBB-B407-4448-9CC2-DD9788C4E255}">
      <dgm:prSet phldrT="[Text]"/>
      <dgm:spPr/>
      <dgm:t>
        <a:bodyPr/>
        <a:lstStyle/>
        <a:p>
          <a:r>
            <a:rPr lang="en-US" dirty="0" smtClean="0">
              <a:solidFill>
                <a:srgbClr val="000000"/>
              </a:solidFill>
            </a:rPr>
            <a:t>Intense 2-3 year grant-funded engagement focused on planning and performance management</a:t>
          </a:r>
          <a:endParaRPr lang="en-US" dirty="0">
            <a:solidFill>
              <a:srgbClr val="000000"/>
            </a:solidFill>
          </a:endParaRPr>
        </a:p>
      </dgm:t>
    </dgm:pt>
    <dgm:pt modelId="{94A538E1-C5D6-472D-AF12-126C92500546}" type="parTrans" cxnId="{C4FFF719-2DBF-45DA-950D-29BDF8B91B96}">
      <dgm:prSet/>
      <dgm:spPr/>
      <dgm:t>
        <a:bodyPr/>
        <a:lstStyle/>
        <a:p>
          <a:endParaRPr lang="en-US"/>
        </a:p>
      </dgm:t>
    </dgm:pt>
    <dgm:pt modelId="{D07C07E7-E720-4D4F-9061-332E7F829F24}" type="sibTrans" cxnId="{C4FFF719-2DBF-45DA-950D-29BDF8B91B96}">
      <dgm:prSet/>
      <dgm:spPr/>
      <dgm:t>
        <a:bodyPr/>
        <a:lstStyle/>
        <a:p>
          <a:endParaRPr lang="en-US"/>
        </a:p>
      </dgm:t>
    </dgm:pt>
    <dgm:pt modelId="{470C7C40-D10A-4479-A33F-41E625EF6FD6}">
      <dgm:prSet phldrT="[Text]"/>
      <dgm:spPr/>
      <dgm:t>
        <a:bodyPr/>
        <a:lstStyle/>
        <a:p>
          <a:r>
            <a:rPr lang="en-US" b="1" dirty="0" smtClean="0">
              <a:solidFill>
                <a:srgbClr val="000000"/>
              </a:solidFill>
            </a:rPr>
            <a:t>Grants</a:t>
          </a:r>
          <a:endParaRPr lang="en-US" b="1" dirty="0">
            <a:solidFill>
              <a:srgbClr val="000000"/>
            </a:solidFill>
          </a:endParaRPr>
        </a:p>
      </dgm:t>
    </dgm:pt>
    <dgm:pt modelId="{F9F782EC-2B89-4B5A-93F1-73B6513AC390}" type="parTrans" cxnId="{DB8406A3-52E3-49D6-A807-2DDE0F17446C}">
      <dgm:prSet/>
      <dgm:spPr/>
      <dgm:t>
        <a:bodyPr/>
        <a:lstStyle/>
        <a:p>
          <a:endParaRPr lang="en-US"/>
        </a:p>
      </dgm:t>
    </dgm:pt>
    <dgm:pt modelId="{BC6FB0C3-37B3-42BB-A722-39F137F96E34}" type="sibTrans" cxnId="{DB8406A3-52E3-49D6-A807-2DDE0F17446C}">
      <dgm:prSet/>
      <dgm:spPr/>
      <dgm:t>
        <a:bodyPr/>
        <a:lstStyle/>
        <a:p>
          <a:endParaRPr lang="en-US"/>
        </a:p>
      </dgm:t>
    </dgm:pt>
    <dgm:pt modelId="{C633224F-0B25-4091-9CF5-AFA12F047220}">
      <dgm:prSet phldrT="[Text]"/>
      <dgm:spPr/>
      <dgm:t>
        <a:bodyPr/>
        <a:lstStyle/>
        <a:p>
          <a:r>
            <a:rPr lang="en-US" dirty="0" smtClean="0">
              <a:solidFill>
                <a:srgbClr val="000000"/>
              </a:solidFill>
            </a:rPr>
            <a:t>Federal grant opportunities with ongoing Turnaround Support Manager (TSM) and Federal Programs support and accountability</a:t>
          </a:r>
          <a:endParaRPr lang="en-US" dirty="0">
            <a:solidFill>
              <a:srgbClr val="000000"/>
            </a:solidFill>
          </a:endParaRPr>
        </a:p>
      </dgm:t>
    </dgm:pt>
    <dgm:pt modelId="{30FDE1E2-11EA-4878-9247-CFAC58362748}" type="parTrans" cxnId="{3643B8DE-D317-4786-AE6F-8B382B80B5E8}">
      <dgm:prSet/>
      <dgm:spPr/>
      <dgm:t>
        <a:bodyPr/>
        <a:lstStyle/>
        <a:p>
          <a:endParaRPr lang="en-US"/>
        </a:p>
      </dgm:t>
    </dgm:pt>
    <dgm:pt modelId="{6722AEF4-E1B9-4CB7-BD51-C67C81B73A7D}" type="sibTrans" cxnId="{3643B8DE-D317-4786-AE6F-8B382B80B5E8}">
      <dgm:prSet/>
      <dgm:spPr/>
      <dgm:t>
        <a:bodyPr/>
        <a:lstStyle/>
        <a:p>
          <a:endParaRPr lang="en-US"/>
        </a:p>
      </dgm:t>
    </dgm:pt>
    <dgm:pt modelId="{6188F9FB-E1DF-4876-BEEE-F55E660E9762}">
      <dgm:prSet phldrT="[Text]"/>
      <dgm:spPr/>
      <dgm:t>
        <a:bodyPr/>
        <a:lstStyle/>
        <a:p>
          <a:r>
            <a:rPr lang="en-US" b="1" dirty="0" smtClean="0">
              <a:solidFill>
                <a:srgbClr val="000000"/>
              </a:solidFill>
            </a:rPr>
            <a:t>Year 5 Diagnostic Reviews</a:t>
          </a:r>
          <a:endParaRPr lang="en-US" b="1" dirty="0">
            <a:solidFill>
              <a:srgbClr val="000000"/>
            </a:solidFill>
          </a:endParaRPr>
        </a:p>
      </dgm:t>
    </dgm:pt>
    <dgm:pt modelId="{1E2A37FF-DBF4-441C-8604-3856B8BBFE5D}" type="parTrans" cxnId="{F5FB092F-21FC-47BD-888D-15DFE504EEF1}">
      <dgm:prSet/>
      <dgm:spPr/>
      <dgm:t>
        <a:bodyPr/>
        <a:lstStyle/>
        <a:p>
          <a:endParaRPr lang="en-US"/>
        </a:p>
      </dgm:t>
    </dgm:pt>
    <dgm:pt modelId="{85B48EAA-B93A-4CEE-9945-2E6702EDFFA4}" type="sibTrans" cxnId="{F5FB092F-21FC-47BD-888D-15DFE504EEF1}">
      <dgm:prSet/>
      <dgm:spPr/>
      <dgm:t>
        <a:bodyPr/>
        <a:lstStyle/>
        <a:p>
          <a:endParaRPr lang="en-US"/>
        </a:p>
      </dgm:t>
    </dgm:pt>
    <dgm:pt modelId="{78862A49-4D6B-4D07-8C8B-01253BA63657}">
      <dgm:prSet phldrT="[Text]"/>
      <dgm:spPr/>
      <dgm:t>
        <a:bodyPr/>
        <a:lstStyle/>
        <a:p>
          <a:r>
            <a:rPr lang="en-US" b="1" dirty="0" smtClean="0">
              <a:solidFill>
                <a:srgbClr val="000000"/>
              </a:solidFill>
            </a:rPr>
            <a:t>Bright Spot and Informational Offerings</a:t>
          </a:r>
          <a:endParaRPr lang="en-US" b="1" dirty="0">
            <a:solidFill>
              <a:srgbClr val="000000"/>
            </a:solidFill>
          </a:endParaRPr>
        </a:p>
      </dgm:t>
    </dgm:pt>
    <dgm:pt modelId="{6E206AD2-8BDA-469E-9C40-A2C43B1D1E31}" type="parTrans" cxnId="{A9FF2FCA-3017-4538-AFAE-8790F34F6AC1}">
      <dgm:prSet/>
      <dgm:spPr/>
      <dgm:t>
        <a:bodyPr/>
        <a:lstStyle/>
        <a:p>
          <a:endParaRPr lang="en-US"/>
        </a:p>
      </dgm:t>
    </dgm:pt>
    <dgm:pt modelId="{A387DA50-E3A2-495A-B75C-15AF6E4F5DBF}" type="sibTrans" cxnId="{A9FF2FCA-3017-4538-AFAE-8790F34F6AC1}">
      <dgm:prSet/>
      <dgm:spPr/>
      <dgm:t>
        <a:bodyPr/>
        <a:lstStyle/>
        <a:p>
          <a:endParaRPr lang="en-US"/>
        </a:p>
      </dgm:t>
    </dgm:pt>
    <dgm:pt modelId="{C74CA8B7-5BCC-446B-957E-BA759764140A}">
      <dgm:prSet phldrT="[Text]"/>
      <dgm:spPr/>
      <dgm:t>
        <a:bodyPr/>
        <a:lstStyle/>
        <a:p>
          <a:r>
            <a:rPr lang="en-US" dirty="0" smtClean="0">
              <a:solidFill>
                <a:srgbClr val="000000"/>
              </a:solidFill>
            </a:rPr>
            <a:t>Point person for support, planning and accountability</a:t>
          </a:r>
          <a:endParaRPr lang="en-US" dirty="0">
            <a:solidFill>
              <a:srgbClr val="000000"/>
            </a:solidFill>
          </a:endParaRPr>
        </a:p>
      </dgm:t>
    </dgm:pt>
    <dgm:pt modelId="{118A6250-FBDD-4FE5-97DC-9ED886CEF24D}" type="parTrans" cxnId="{243515A2-8BE0-4592-ACA1-E79C76033E0B}">
      <dgm:prSet/>
      <dgm:spPr/>
      <dgm:t>
        <a:bodyPr/>
        <a:lstStyle/>
        <a:p>
          <a:endParaRPr lang="en-US"/>
        </a:p>
      </dgm:t>
    </dgm:pt>
    <dgm:pt modelId="{81EA2A67-3F05-46B7-AA3F-C38CD45F073D}" type="sibTrans" cxnId="{243515A2-8BE0-4592-ACA1-E79C76033E0B}">
      <dgm:prSet/>
      <dgm:spPr/>
      <dgm:t>
        <a:bodyPr/>
        <a:lstStyle/>
        <a:p>
          <a:endParaRPr lang="en-US"/>
        </a:p>
      </dgm:t>
    </dgm:pt>
    <dgm:pt modelId="{5A4B27EF-AD55-45CF-BCBE-CF048F811C97}">
      <dgm:prSet phldrT="[Text]"/>
      <dgm:spPr/>
      <dgm:t>
        <a:bodyPr/>
        <a:lstStyle/>
        <a:p>
          <a:r>
            <a:rPr lang="en-US" dirty="0" smtClean="0">
              <a:solidFill>
                <a:srgbClr val="000000"/>
              </a:solidFill>
            </a:rPr>
            <a:t>1-2 day diagnostic reviews during fall of Year 5 for pathway recommendation and planning support</a:t>
          </a:r>
          <a:endParaRPr lang="en-US" dirty="0">
            <a:solidFill>
              <a:srgbClr val="000000"/>
            </a:solidFill>
          </a:endParaRPr>
        </a:p>
      </dgm:t>
    </dgm:pt>
    <dgm:pt modelId="{04039802-4A45-4814-81D2-385176CE168E}" type="parTrans" cxnId="{8F6257C5-6F64-4353-A889-96C0E206603A}">
      <dgm:prSet/>
      <dgm:spPr/>
      <dgm:t>
        <a:bodyPr/>
        <a:lstStyle/>
        <a:p>
          <a:endParaRPr lang="en-US"/>
        </a:p>
      </dgm:t>
    </dgm:pt>
    <dgm:pt modelId="{47B7A478-6081-466B-B229-CAF2AAFA0C9A}" type="sibTrans" cxnId="{8F6257C5-6F64-4353-A889-96C0E206603A}">
      <dgm:prSet/>
      <dgm:spPr/>
      <dgm:t>
        <a:bodyPr/>
        <a:lstStyle/>
        <a:p>
          <a:endParaRPr lang="en-US"/>
        </a:p>
      </dgm:t>
    </dgm:pt>
    <dgm:pt modelId="{532B0053-FF11-488E-B6C2-004116BD59DC}">
      <dgm:prSet phldrT="[Text]"/>
      <dgm:spPr/>
      <dgm:t>
        <a:bodyPr/>
        <a:lstStyle/>
        <a:p>
          <a:r>
            <a:rPr lang="en-US" dirty="0" smtClean="0">
              <a:solidFill>
                <a:srgbClr val="000000"/>
              </a:solidFill>
            </a:rPr>
            <a:t>Provide multiple opportunities annually for PI/T schools to attend best-in-class PD and visit local bright spots</a:t>
          </a:r>
          <a:endParaRPr lang="en-US" dirty="0">
            <a:solidFill>
              <a:srgbClr val="000000"/>
            </a:solidFill>
          </a:endParaRPr>
        </a:p>
      </dgm:t>
    </dgm:pt>
    <dgm:pt modelId="{FBA0FCB2-7361-479F-995B-6DE921A57EFC}" type="parTrans" cxnId="{A38D2CFC-95A2-47E9-97BC-4B10772457A8}">
      <dgm:prSet/>
      <dgm:spPr/>
      <dgm:t>
        <a:bodyPr/>
        <a:lstStyle/>
        <a:p>
          <a:endParaRPr lang="en-US"/>
        </a:p>
      </dgm:t>
    </dgm:pt>
    <dgm:pt modelId="{5B4837B8-E50C-44B7-9FC4-47E92091F14B}" type="sibTrans" cxnId="{A38D2CFC-95A2-47E9-97BC-4B10772457A8}">
      <dgm:prSet/>
      <dgm:spPr/>
      <dgm:t>
        <a:bodyPr/>
        <a:lstStyle/>
        <a:p>
          <a:endParaRPr lang="en-US"/>
        </a:p>
      </dgm:t>
    </dgm:pt>
    <dgm:pt modelId="{C2BCC323-07ED-4733-9EEA-9FF9957F0B63}" type="pres">
      <dgm:prSet presAssocID="{79997E9D-744F-45A3-BEF7-4C2F7A646CE9}" presName="Name0" presStyleCnt="0">
        <dgm:presLayoutVars>
          <dgm:dir/>
          <dgm:animLvl val="lvl"/>
          <dgm:resizeHandles val="exact"/>
        </dgm:presLayoutVars>
      </dgm:prSet>
      <dgm:spPr/>
      <dgm:t>
        <a:bodyPr/>
        <a:lstStyle/>
        <a:p>
          <a:endParaRPr lang="en-US"/>
        </a:p>
      </dgm:t>
    </dgm:pt>
    <dgm:pt modelId="{140C1B09-C17A-4DBB-8D0D-B7982002F326}" type="pres">
      <dgm:prSet presAssocID="{33B12849-BFB0-419E-9D12-19646D5F6DCA}" presName="Name8" presStyleCnt="0"/>
      <dgm:spPr/>
    </dgm:pt>
    <dgm:pt modelId="{C7E97CF7-73B8-47F0-894C-6ECB57ACC96E}" type="pres">
      <dgm:prSet presAssocID="{33B12849-BFB0-419E-9D12-19646D5F6DCA}" presName="acctBkgd" presStyleLbl="alignAcc1" presStyleIdx="0" presStyleCnt="5"/>
      <dgm:spPr/>
      <dgm:t>
        <a:bodyPr/>
        <a:lstStyle/>
        <a:p>
          <a:endParaRPr lang="en-US"/>
        </a:p>
      </dgm:t>
    </dgm:pt>
    <dgm:pt modelId="{0C6AD8F6-243C-4046-A199-830E37B03A02}" type="pres">
      <dgm:prSet presAssocID="{33B12849-BFB0-419E-9D12-19646D5F6DCA}" presName="acctTx" presStyleLbl="alignAcc1" presStyleIdx="0" presStyleCnt="5">
        <dgm:presLayoutVars>
          <dgm:bulletEnabled val="1"/>
        </dgm:presLayoutVars>
      </dgm:prSet>
      <dgm:spPr/>
      <dgm:t>
        <a:bodyPr/>
        <a:lstStyle/>
        <a:p>
          <a:endParaRPr lang="en-US"/>
        </a:p>
      </dgm:t>
    </dgm:pt>
    <dgm:pt modelId="{EF994786-7E90-4402-B7FD-7CE0631828DB}" type="pres">
      <dgm:prSet presAssocID="{33B12849-BFB0-419E-9D12-19646D5F6DCA}" presName="level" presStyleLbl="node1" presStyleIdx="0" presStyleCnt="5">
        <dgm:presLayoutVars>
          <dgm:chMax val="1"/>
          <dgm:bulletEnabled val="1"/>
        </dgm:presLayoutVars>
      </dgm:prSet>
      <dgm:spPr/>
      <dgm:t>
        <a:bodyPr/>
        <a:lstStyle/>
        <a:p>
          <a:endParaRPr lang="en-US"/>
        </a:p>
      </dgm:t>
    </dgm:pt>
    <dgm:pt modelId="{85A18A58-E524-45E0-828A-AA545FFA1530}" type="pres">
      <dgm:prSet presAssocID="{33B12849-BFB0-419E-9D12-19646D5F6DCA}" presName="levelTx" presStyleLbl="revTx" presStyleIdx="0" presStyleCnt="0">
        <dgm:presLayoutVars>
          <dgm:chMax val="1"/>
          <dgm:bulletEnabled val="1"/>
        </dgm:presLayoutVars>
      </dgm:prSet>
      <dgm:spPr/>
      <dgm:t>
        <a:bodyPr/>
        <a:lstStyle/>
        <a:p>
          <a:endParaRPr lang="en-US"/>
        </a:p>
      </dgm:t>
    </dgm:pt>
    <dgm:pt modelId="{D9FFB78B-C995-4430-A633-5353D3AE342C}" type="pres">
      <dgm:prSet presAssocID="{470C7C40-D10A-4479-A33F-41E625EF6FD6}" presName="Name8" presStyleCnt="0"/>
      <dgm:spPr/>
    </dgm:pt>
    <dgm:pt modelId="{5D2CE052-4A0C-4C5C-A191-B9E5AA0B6855}" type="pres">
      <dgm:prSet presAssocID="{470C7C40-D10A-4479-A33F-41E625EF6FD6}" presName="acctBkgd" presStyleLbl="alignAcc1" presStyleIdx="1" presStyleCnt="5"/>
      <dgm:spPr/>
      <dgm:t>
        <a:bodyPr/>
        <a:lstStyle/>
        <a:p>
          <a:endParaRPr lang="en-US"/>
        </a:p>
      </dgm:t>
    </dgm:pt>
    <dgm:pt modelId="{8622BC77-BBA3-463D-8314-A5ABE9A70528}" type="pres">
      <dgm:prSet presAssocID="{470C7C40-D10A-4479-A33F-41E625EF6FD6}" presName="acctTx" presStyleLbl="alignAcc1" presStyleIdx="1" presStyleCnt="5">
        <dgm:presLayoutVars>
          <dgm:bulletEnabled val="1"/>
        </dgm:presLayoutVars>
      </dgm:prSet>
      <dgm:spPr/>
      <dgm:t>
        <a:bodyPr/>
        <a:lstStyle/>
        <a:p>
          <a:endParaRPr lang="en-US"/>
        </a:p>
      </dgm:t>
    </dgm:pt>
    <dgm:pt modelId="{1A3C14DD-1CAE-492F-8751-0CF736B95074}" type="pres">
      <dgm:prSet presAssocID="{470C7C40-D10A-4479-A33F-41E625EF6FD6}" presName="level" presStyleLbl="node1" presStyleIdx="1" presStyleCnt="5">
        <dgm:presLayoutVars>
          <dgm:chMax val="1"/>
          <dgm:bulletEnabled val="1"/>
        </dgm:presLayoutVars>
      </dgm:prSet>
      <dgm:spPr/>
      <dgm:t>
        <a:bodyPr/>
        <a:lstStyle/>
        <a:p>
          <a:endParaRPr lang="en-US"/>
        </a:p>
      </dgm:t>
    </dgm:pt>
    <dgm:pt modelId="{4CAA33F1-B65B-4564-A2B6-2E38263E4AB7}" type="pres">
      <dgm:prSet presAssocID="{470C7C40-D10A-4479-A33F-41E625EF6FD6}" presName="levelTx" presStyleLbl="revTx" presStyleIdx="0" presStyleCnt="0">
        <dgm:presLayoutVars>
          <dgm:chMax val="1"/>
          <dgm:bulletEnabled val="1"/>
        </dgm:presLayoutVars>
      </dgm:prSet>
      <dgm:spPr/>
      <dgm:t>
        <a:bodyPr/>
        <a:lstStyle/>
        <a:p>
          <a:endParaRPr lang="en-US"/>
        </a:p>
      </dgm:t>
    </dgm:pt>
    <dgm:pt modelId="{57D93FBB-E07C-4AE5-B729-3C64B0DB4754}" type="pres">
      <dgm:prSet presAssocID="{6188F9FB-E1DF-4876-BEEE-F55E660E9762}" presName="Name8" presStyleCnt="0"/>
      <dgm:spPr/>
    </dgm:pt>
    <dgm:pt modelId="{B9061FE1-BDE7-41B4-915B-869DF063A289}" type="pres">
      <dgm:prSet presAssocID="{6188F9FB-E1DF-4876-BEEE-F55E660E9762}" presName="acctBkgd" presStyleLbl="alignAcc1" presStyleIdx="2" presStyleCnt="5"/>
      <dgm:spPr/>
      <dgm:t>
        <a:bodyPr/>
        <a:lstStyle/>
        <a:p>
          <a:endParaRPr lang="en-US"/>
        </a:p>
      </dgm:t>
    </dgm:pt>
    <dgm:pt modelId="{5D690173-C31B-4103-84E3-6238C0BA8EA3}" type="pres">
      <dgm:prSet presAssocID="{6188F9FB-E1DF-4876-BEEE-F55E660E9762}" presName="acctTx" presStyleLbl="alignAcc1" presStyleIdx="2" presStyleCnt="5">
        <dgm:presLayoutVars>
          <dgm:bulletEnabled val="1"/>
        </dgm:presLayoutVars>
      </dgm:prSet>
      <dgm:spPr/>
      <dgm:t>
        <a:bodyPr/>
        <a:lstStyle/>
        <a:p>
          <a:endParaRPr lang="en-US"/>
        </a:p>
      </dgm:t>
    </dgm:pt>
    <dgm:pt modelId="{E8DEBB1C-0755-445B-91FC-4BDA59DE339A}" type="pres">
      <dgm:prSet presAssocID="{6188F9FB-E1DF-4876-BEEE-F55E660E9762}" presName="level" presStyleLbl="node1" presStyleIdx="2" presStyleCnt="5">
        <dgm:presLayoutVars>
          <dgm:chMax val="1"/>
          <dgm:bulletEnabled val="1"/>
        </dgm:presLayoutVars>
      </dgm:prSet>
      <dgm:spPr/>
      <dgm:t>
        <a:bodyPr/>
        <a:lstStyle/>
        <a:p>
          <a:endParaRPr lang="en-US"/>
        </a:p>
      </dgm:t>
    </dgm:pt>
    <dgm:pt modelId="{56EFB2D5-1679-4738-A3B7-7B293CD921C2}" type="pres">
      <dgm:prSet presAssocID="{6188F9FB-E1DF-4876-BEEE-F55E660E9762}" presName="levelTx" presStyleLbl="revTx" presStyleIdx="0" presStyleCnt="0">
        <dgm:presLayoutVars>
          <dgm:chMax val="1"/>
          <dgm:bulletEnabled val="1"/>
        </dgm:presLayoutVars>
      </dgm:prSet>
      <dgm:spPr/>
      <dgm:t>
        <a:bodyPr/>
        <a:lstStyle/>
        <a:p>
          <a:endParaRPr lang="en-US"/>
        </a:p>
      </dgm:t>
    </dgm:pt>
    <dgm:pt modelId="{5970BC93-9AC8-486D-B0E2-FA2A760F145B}" type="pres">
      <dgm:prSet presAssocID="{10E958B7-DF49-49B3-932E-B4632DE0BE91}" presName="Name8" presStyleCnt="0"/>
      <dgm:spPr/>
    </dgm:pt>
    <dgm:pt modelId="{42DF3251-1C8C-45B0-9F79-F04472F3D28E}" type="pres">
      <dgm:prSet presAssocID="{10E958B7-DF49-49B3-932E-B4632DE0BE91}" presName="acctBkgd" presStyleLbl="alignAcc1" presStyleIdx="3" presStyleCnt="5"/>
      <dgm:spPr/>
      <dgm:t>
        <a:bodyPr/>
        <a:lstStyle/>
        <a:p>
          <a:endParaRPr lang="en-US"/>
        </a:p>
      </dgm:t>
    </dgm:pt>
    <dgm:pt modelId="{BBD95990-7A62-425A-9C14-7953275F795F}" type="pres">
      <dgm:prSet presAssocID="{10E958B7-DF49-49B3-932E-B4632DE0BE91}" presName="acctTx" presStyleLbl="alignAcc1" presStyleIdx="3" presStyleCnt="5">
        <dgm:presLayoutVars>
          <dgm:bulletEnabled val="1"/>
        </dgm:presLayoutVars>
      </dgm:prSet>
      <dgm:spPr/>
      <dgm:t>
        <a:bodyPr/>
        <a:lstStyle/>
        <a:p>
          <a:endParaRPr lang="en-US"/>
        </a:p>
      </dgm:t>
    </dgm:pt>
    <dgm:pt modelId="{861EBA95-40CD-4729-A644-C3A4F2BD8D07}" type="pres">
      <dgm:prSet presAssocID="{10E958B7-DF49-49B3-932E-B4632DE0BE91}" presName="level" presStyleLbl="node1" presStyleIdx="3" presStyleCnt="5">
        <dgm:presLayoutVars>
          <dgm:chMax val="1"/>
          <dgm:bulletEnabled val="1"/>
        </dgm:presLayoutVars>
      </dgm:prSet>
      <dgm:spPr/>
      <dgm:t>
        <a:bodyPr/>
        <a:lstStyle/>
        <a:p>
          <a:endParaRPr lang="en-US"/>
        </a:p>
      </dgm:t>
    </dgm:pt>
    <dgm:pt modelId="{EE28989F-D882-4EBC-A07D-0D5AE88ACD5F}" type="pres">
      <dgm:prSet presAssocID="{10E958B7-DF49-49B3-932E-B4632DE0BE91}" presName="levelTx" presStyleLbl="revTx" presStyleIdx="0" presStyleCnt="0">
        <dgm:presLayoutVars>
          <dgm:chMax val="1"/>
          <dgm:bulletEnabled val="1"/>
        </dgm:presLayoutVars>
      </dgm:prSet>
      <dgm:spPr/>
      <dgm:t>
        <a:bodyPr/>
        <a:lstStyle/>
        <a:p>
          <a:endParaRPr lang="en-US"/>
        </a:p>
      </dgm:t>
    </dgm:pt>
    <dgm:pt modelId="{2205837A-90D0-4FBA-AB3B-FC5C42A1E0F8}" type="pres">
      <dgm:prSet presAssocID="{78862A49-4D6B-4D07-8C8B-01253BA63657}" presName="Name8" presStyleCnt="0"/>
      <dgm:spPr/>
    </dgm:pt>
    <dgm:pt modelId="{4394DE30-7C86-469D-8F58-6295CAD1B350}" type="pres">
      <dgm:prSet presAssocID="{78862A49-4D6B-4D07-8C8B-01253BA63657}" presName="acctBkgd" presStyleLbl="alignAcc1" presStyleIdx="4" presStyleCnt="5"/>
      <dgm:spPr/>
      <dgm:t>
        <a:bodyPr/>
        <a:lstStyle/>
        <a:p>
          <a:endParaRPr lang="en-US"/>
        </a:p>
      </dgm:t>
    </dgm:pt>
    <dgm:pt modelId="{26093C5F-5485-476E-AE57-746C7404ED1D}" type="pres">
      <dgm:prSet presAssocID="{78862A49-4D6B-4D07-8C8B-01253BA63657}" presName="acctTx" presStyleLbl="alignAcc1" presStyleIdx="4" presStyleCnt="5">
        <dgm:presLayoutVars>
          <dgm:bulletEnabled val="1"/>
        </dgm:presLayoutVars>
      </dgm:prSet>
      <dgm:spPr/>
      <dgm:t>
        <a:bodyPr/>
        <a:lstStyle/>
        <a:p>
          <a:endParaRPr lang="en-US"/>
        </a:p>
      </dgm:t>
    </dgm:pt>
    <dgm:pt modelId="{EF0D6C1F-E76B-4868-B33E-88759667AFF9}" type="pres">
      <dgm:prSet presAssocID="{78862A49-4D6B-4D07-8C8B-01253BA63657}" presName="level" presStyleLbl="node1" presStyleIdx="4" presStyleCnt="5">
        <dgm:presLayoutVars>
          <dgm:chMax val="1"/>
          <dgm:bulletEnabled val="1"/>
        </dgm:presLayoutVars>
      </dgm:prSet>
      <dgm:spPr/>
      <dgm:t>
        <a:bodyPr/>
        <a:lstStyle/>
        <a:p>
          <a:endParaRPr lang="en-US"/>
        </a:p>
      </dgm:t>
    </dgm:pt>
    <dgm:pt modelId="{ADF22FDB-203A-4F10-A421-C071167F86EC}" type="pres">
      <dgm:prSet presAssocID="{78862A49-4D6B-4D07-8C8B-01253BA63657}" presName="levelTx" presStyleLbl="revTx" presStyleIdx="0" presStyleCnt="0">
        <dgm:presLayoutVars>
          <dgm:chMax val="1"/>
          <dgm:bulletEnabled val="1"/>
        </dgm:presLayoutVars>
      </dgm:prSet>
      <dgm:spPr/>
      <dgm:t>
        <a:bodyPr/>
        <a:lstStyle/>
        <a:p>
          <a:endParaRPr lang="en-US"/>
        </a:p>
      </dgm:t>
    </dgm:pt>
  </dgm:ptLst>
  <dgm:cxnLst>
    <dgm:cxn modelId="{2F964219-9388-413F-AE15-16CC3E36333B}" type="presOf" srcId="{C633224F-0B25-4091-9CF5-AFA12F047220}" destId="{5D2CE052-4A0C-4C5C-A191-B9E5AA0B6855}" srcOrd="0" destOrd="0" presId="urn:microsoft.com/office/officeart/2005/8/layout/pyramid1"/>
    <dgm:cxn modelId="{A2ED2825-0C12-46D0-AB35-49C9F282E6C1}" type="presOf" srcId="{E3C9FFBB-B407-4448-9CC2-DD9788C4E255}" destId="{0C6AD8F6-243C-4046-A199-830E37B03A02}" srcOrd="1" destOrd="0" presId="urn:microsoft.com/office/officeart/2005/8/layout/pyramid1"/>
    <dgm:cxn modelId="{4AE6C1DA-3645-46C9-BE6D-40765DE8836A}" type="presOf" srcId="{5A4B27EF-AD55-45CF-BCBE-CF048F811C97}" destId="{B9061FE1-BDE7-41B4-915B-869DF063A289}" srcOrd="0" destOrd="0" presId="urn:microsoft.com/office/officeart/2005/8/layout/pyramid1"/>
    <dgm:cxn modelId="{A9FF2FCA-3017-4538-AFAE-8790F34F6AC1}" srcId="{79997E9D-744F-45A3-BEF7-4C2F7A646CE9}" destId="{78862A49-4D6B-4D07-8C8B-01253BA63657}" srcOrd="4" destOrd="0" parTransId="{6E206AD2-8BDA-469E-9C40-A2C43B1D1E31}" sibTransId="{A387DA50-E3A2-495A-B75C-15AF6E4F5DBF}"/>
    <dgm:cxn modelId="{CACDD75C-DD61-411B-B090-9C827C2E1CF3}" type="presOf" srcId="{6188F9FB-E1DF-4876-BEEE-F55E660E9762}" destId="{56EFB2D5-1679-4738-A3B7-7B293CD921C2}" srcOrd="1" destOrd="0" presId="urn:microsoft.com/office/officeart/2005/8/layout/pyramid1"/>
    <dgm:cxn modelId="{BF7CE483-64FA-43C9-B2E7-C21900782437}" type="presOf" srcId="{10E958B7-DF49-49B3-932E-B4632DE0BE91}" destId="{EE28989F-D882-4EBC-A07D-0D5AE88ACD5F}" srcOrd="1" destOrd="0" presId="urn:microsoft.com/office/officeart/2005/8/layout/pyramid1"/>
    <dgm:cxn modelId="{8C5ECF6B-1DEB-4754-800E-9F541291C81F}" type="presOf" srcId="{C74CA8B7-5BCC-446B-957E-BA759764140A}" destId="{BBD95990-7A62-425A-9C14-7953275F795F}" srcOrd="1" destOrd="1" presId="urn:microsoft.com/office/officeart/2005/8/layout/pyramid1"/>
    <dgm:cxn modelId="{3D892A11-E040-4D44-86C5-2C3919F0253A}" type="presOf" srcId="{5A4B27EF-AD55-45CF-BCBE-CF048F811C97}" destId="{5D690173-C31B-4103-84E3-6238C0BA8EA3}" srcOrd="1" destOrd="0" presId="urn:microsoft.com/office/officeart/2005/8/layout/pyramid1"/>
    <dgm:cxn modelId="{A38D2CFC-95A2-47E9-97BC-4B10772457A8}" srcId="{78862A49-4D6B-4D07-8C8B-01253BA63657}" destId="{532B0053-FF11-488E-B6C2-004116BD59DC}" srcOrd="0" destOrd="0" parTransId="{FBA0FCB2-7361-479F-995B-6DE921A57EFC}" sibTransId="{5B4837B8-E50C-44B7-9FC4-47E92091F14B}"/>
    <dgm:cxn modelId="{D35E1133-FDD2-46B8-AAE2-FEAA15D3CEB7}" type="presOf" srcId="{C633224F-0B25-4091-9CF5-AFA12F047220}" destId="{8622BC77-BBA3-463D-8314-A5ABE9A70528}" srcOrd="1" destOrd="0" presId="urn:microsoft.com/office/officeart/2005/8/layout/pyramid1"/>
    <dgm:cxn modelId="{AC78FAAA-2F7E-4AE7-B8A5-D45D17A646EC}" type="presOf" srcId="{470C7C40-D10A-4479-A33F-41E625EF6FD6}" destId="{1A3C14DD-1CAE-492F-8751-0CF736B95074}" srcOrd="0" destOrd="0" presId="urn:microsoft.com/office/officeart/2005/8/layout/pyramid1"/>
    <dgm:cxn modelId="{DB8406A3-52E3-49D6-A807-2DDE0F17446C}" srcId="{79997E9D-744F-45A3-BEF7-4C2F7A646CE9}" destId="{470C7C40-D10A-4479-A33F-41E625EF6FD6}" srcOrd="1" destOrd="0" parTransId="{F9F782EC-2B89-4B5A-93F1-73B6513AC390}" sibTransId="{BC6FB0C3-37B3-42BB-A722-39F137F96E34}"/>
    <dgm:cxn modelId="{8F6257C5-6F64-4353-A889-96C0E206603A}" srcId="{6188F9FB-E1DF-4876-BEEE-F55E660E9762}" destId="{5A4B27EF-AD55-45CF-BCBE-CF048F811C97}" srcOrd="0" destOrd="0" parTransId="{04039802-4A45-4814-81D2-385176CE168E}" sibTransId="{47B7A478-6081-466B-B229-CAF2AAFA0C9A}"/>
    <dgm:cxn modelId="{66627D5A-4150-4071-96C3-A070CBBCA89C}" type="presOf" srcId="{470C7C40-D10A-4479-A33F-41E625EF6FD6}" destId="{4CAA33F1-B65B-4564-A2B6-2E38263E4AB7}" srcOrd="1" destOrd="0" presId="urn:microsoft.com/office/officeart/2005/8/layout/pyramid1"/>
    <dgm:cxn modelId="{1B5BCF9C-FFC2-41C9-9AF4-8642FD084060}" srcId="{79997E9D-744F-45A3-BEF7-4C2F7A646CE9}" destId="{10E958B7-DF49-49B3-932E-B4632DE0BE91}" srcOrd="3" destOrd="0" parTransId="{0D349A64-478D-4E2E-B8CE-228C1300FA57}" sibTransId="{2074000A-8E9F-4806-8A98-648407270621}"/>
    <dgm:cxn modelId="{D2B47D2D-DA37-49BA-92D0-38EED05B63F3}" type="presOf" srcId="{1633F118-6EDE-4EF5-92B6-3352BD4EB373}" destId="{42DF3251-1C8C-45B0-9F79-F04472F3D28E}" srcOrd="0" destOrd="0" presId="urn:microsoft.com/office/officeart/2005/8/layout/pyramid1"/>
    <dgm:cxn modelId="{3643B8DE-D317-4786-AE6F-8B382B80B5E8}" srcId="{470C7C40-D10A-4479-A33F-41E625EF6FD6}" destId="{C633224F-0B25-4091-9CF5-AFA12F047220}" srcOrd="0" destOrd="0" parTransId="{30FDE1E2-11EA-4878-9247-CFAC58362748}" sibTransId="{6722AEF4-E1B9-4CB7-BD51-C67C81B73A7D}"/>
    <dgm:cxn modelId="{4E9989AA-72E7-4C91-B853-151C81625955}" type="presOf" srcId="{6188F9FB-E1DF-4876-BEEE-F55E660E9762}" destId="{E8DEBB1C-0755-445B-91FC-4BDA59DE339A}" srcOrd="0" destOrd="0" presId="urn:microsoft.com/office/officeart/2005/8/layout/pyramid1"/>
    <dgm:cxn modelId="{5CE5EA02-061D-43D5-9652-641843347395}" type="presOf" srcId="{78862A49-4D6B-4D07-8C8B-01253BA63657}" destId="{ADF22FDB-203A-4F10-A421-C071167F86EC}" srcOrd="1" destOrd="0" presId="urn:microsoft.com/office/officeart/2005/8/layout/pyramid1"/>
    <dgm:cxn modelId="{243515A2-8BE0-4592-ACA1-E79C76033E0B}" srcId="{10E958B7-DF49-49B3-932E-B4632DE0BE91}" destId="{C74CA8B7-5BCC-446B-957E-BA759764140A}" srcOrd="1" destOrd="0" parTransId="{118A6250-FBDD-4FE5-97DC-9ED886CEF24D}" sibTransId="{81EA2A67-3F05-46B7-AA3F-C38CD45F073D}"/>
    <dgm:cxn modelId="{B99B6CB8-A99E-4937-814B-30CA475CCE65}" type="presOf" srcId="{532B0053-FF11-488E-B6C2-004116BD59DC}" destId="{26093C5F-5485-476E-AE57-746C7404ED1D}" srcOrd="1" destOrd="0" presId="urn:microsoft.com/office/officeart/2005/8/layout/pyramid1"/>
    <dgm:cxn modelId="{172AF07F-B8CF-4B42-BF90-31ACD1AEE1FE}" type="presOf" srcId="{10E958B7-DF49-49B3-932E-B4632DE0BE91}" destId="{861EBA95-40CD-4729-A644-C3A4F2BD8D07}" srcOrd="0" destOrd="0" presId="urn:microsoft.com/office/officeart/2005/8/layout/pyramid1"/>
    <dgm:cxn modelId="{42E5F5C4-3381-4F72-8D1B-5DF4CC043A67}" type="presOf" srcId="{79997E9D-744F-45A3-BEF7-4C2F7A646CE9}" destId="{C2BCC323-07ED-4733-9EEA-9FF9957F0B63}" srcOrd="0" destOrd="0" presId="urn:microsoft.com/office/officeart/2005/8/layout/pyramid1"/>
    <dgm:cxn modelId="{AE86D542-A3C5-46FF-AAF8-F1EB61FFB8BD}" srcId="{10E958B7-DF49-49B3-932E-B4632DE0BE91}" destId="{1633F118-6EDE-4EF5-92B6-3352BD4EB373}" srcOrd="0" destOrd="0" parTransId="{691231B7-9082-47AB-9F68-C8B70CDB1708}" sibTransId="{7D0BDD4C-ADD4-4453-90FA-6A131D2E46E4}"/>
    <dgm:cxn modelId="{86A1D023-8DD5-49C5-9CA2-30F209D2954C}" type="presOf" srcId="{C74CA8B7-5BCC-446B-957E-BA759764140A}" destId="{42DF3251-1C8C-45B0-9F79-F04472F3D28E}" srcOrd="0" destOrd="1" presId="urn:microsoft.com/office/officeart/2005/8/layout/pyramid1"/>
    <dgm:cxn modelId="{EB3CC65F-4D5E-43E0-8050-651562FA1C7D}" srcId="{79997E9D-744F-45A3-BEF7-4C2F7A646CE9}" destId="{33B12849-BFB0-419E-9D12-19646D5F6DCA}" srcOrd="0" destOrd="0" parTransId="{770C5297-BAE8-42FA-8BA0-FA57D8917F97}" sibTransId="{3E5DF88E-2E45-4D0A-A443-BEA73643764E}"/>
    <dgm:cxn modelId="{AE846EF7-4A51-4159-AA6F-088DA5747EF0}" type="presOf" srcId="{1633F118-6EDE-4EF5-92B6-3352BD4EB373}" destId="{BBD95990-7A62-425A-9C14-7953275F795F}" srcOrd="1" destOrd="0" presId="urn:microsoft.com/office/officeart/2005/8/layout/pyramid1"/>
    <dgm:cxn modelId="{C4FFF719-2DBF-45DA-950D-29BDF8B91B96}" srcId="{33B12849-BFB0-419E-9D12-19646D5F6DCA}" destId="{E3C9FFBB-B407-4448-9CC2-DD9788C4E255}" srcOrd="0" destOrd="0" parTransId="{94A538E1-C5D6-472D-AF12-126C92500546}" sibTransId="{D07C07E7-E720-4D4F-9061-332E7F829F24}"/>
    <dgm:cxn modelId="{1D3B0C1D-012A-4EE2-BCA2-C52EA5C7AE85}" type="presOf" srcId="{E3C9FFBB-B407-4448-9CC2-DD9788C4E255}" destId="{C7E97CF7-73B8-47F0-894C-6ECB57ACC96E}" srcOrd="0" destOrd="0" presId="urn:microsoft.com/office/officeart/2005/8/layout/pyramid1"/>
    <dgm:cxn modelId="{F5FB092F-21FC-47BD-888D-15DFE504EEF1}" srcId="{79997E9D-744F-45A3-BEF7-4C2F7A646CE9}" destId="{6188F9FB-E1DF-4876-BEEE-F55E660E9762}" srcOrd="2" destOrd="0" parTransId="{1E2A37FF-DBF4-441C-8604-3856B8BBFE5D}" sibTransId="{85B48EAA-B93A-4CEE-9945-2E6702EDFFA4}"/>
    <dgm:cxn modelId="{ACA559FD-63DB-4589-AA3A-3E3F66256B14}" type="presOf" srcId="{78862A49-4D6B-4D07-8C8B-01253BA63657}" destId="{EF0D6C1F-E76B-4868-B33E-88759667AFF9}" srcOrd="0" destOrd="0" presId="urn:microsoft.com/office/officeart/2005/8/layout/pyramid1"/>
    <dgm:cxn modelId="{2481FA30-649A-4637-BEAD-6AD1E815EE36}" type="presOf" srcId="{532B0053-FF11-488E-B6C2-004116BD59DC}" destId="{4394DE30-7C86-469D-8F58-6295CAD1B350}" srcOrd="0" destOrd="0" presId="urn:microsoft.com/office/officeart/2005/8/layout/pyramid1"/>
    <dgm:cxn modelId="{63D96E5C-1276-4799-80F5-A920B8879820}" type="presOf" srcId="{33B12849-BFB0-419E-9D12-19646D5F6DCA}" destId="{EF994786-7E90-4402-B7FD-7CE0631828DB}" srcOrd="0" destOrd="0" presId="urn:microsoft.com/office/officeart/2005/8/layout/pyramid1"/>
    <dgm:cxn modelId="{781B8DAB-1BF7-4D52-8477-28662AC07772}" type="presOf" srcId="{33B12849-BFB0-419E-9D12-19646D5F6DCA}" destId="{85A18A58-E524-45E0-828A-AA545FFA1530}" srcOrd="1" destOrd="0" presId="urn:microsoft.com/office/officeart/2005/8/layout/pyramid1"/>
    <dgm:cxn modelId="{FC684E64-81A6-4C8A-BFCA-C40D06BB5DFD}" type="presParOf" srcId="{C2BCC323-07ED-4733-9EEA-9FF9957F0B63}" destId="{140C1B09-C17A-4DBB-8D0D-B7982002F326}" srcOrd="0" destOrd="0" presId="urn:microsoft.com/office/officeart/2005/8/layout/pyramid1"/>
    <dgm:cxn modelId="{3D67F19F-F018-406B-886D-73160AB2CA58}" type="presParOf" srcId="{140C1B09-C17A-4DBB-8D0D-B7982002F326}" destId="{C7E97CF7-73B8-47F0-894C-6ECB57ACC96E}" srcOrd="0" destOrd="0" presId="urn:microsoft.com/office/officeart/2005/8/layout/pyramid1"/>
    <dgm:cxn modelId="{B5628AA5-AC02-45B8-819F-EC9C8F36867F}" type="presParOf" srcId="{140C1B09-C17A-4DBB-8D0D-B7982002F326}" destId="{0C6AD8F6-243C-4046-A199-830E37B03A02}" srcOrd="1" destOrd="0" presId="urn:microsoft.com/office/officeart/2005/8/layout/pyramid1"/>
    <dgm:cxn modelId="{B0434249-52D2-49CB-827F-8B82E0D4099A}" type="presParOf" srcId="{140C1B09-C17A-4DBB-8D0D-B7982002F326}" destId="{EF994786-7E90-4402-B7FD-7CE0631828DB}" srcOrd="2" destOrd="0" presId="urn:microsoft.com/office/officeart/2005/8/layout/pyramid1"/>
    <dgm:cxn modelId="{A5B719DF-F553-451B-8835-9FCF90FB1D3D}" type="presParOf" srcId="{140C1B09-C17A-4DBB-8D0D-B7982002F326}" destId="{85A18A58-E524-45E0-828A-AA545FFA1530}" srcOrd="3" destOrd="0" presId="urn:microsoft.com/office/officeart/2005/8/layout/pyramid1"/>
    <dgm:cxn modelId="{8D718A20-81FB-42D9-99D8-B4259918A079}" type="presParOf" srcId="{C2BCC323-07ED-4733-9EEA-9FF9957F0B63}" destId="{D9FFB78B-C995-4430-A633-5353D3AE342C}" srcOrd="1" destOrd="0" presId="urn:microsoft.com/office/officeart/2005/8/layout/pyramid1"/>
    <dgm:cxn modelId="{2F4FD645-3739-4368-89DE-3B7F7B19806E}" type="presParOf" srcId="{D9FFB78B-C995-4430-A633-5353D3AE342C}" destId="{5D2CE052-4A0C-4C5C-A191-B9E5AA0B6855}" srcOrd="0" destOrd="0" presId="urn:microsoft.com/office/officeart/2005/8/layout/pyramid1"/>
    <dgm:cxn modelId="{E648DF08-4670-4D66-B3C2-6B0E862A773E}" type="presParOf" srcId="{D9FFB78B-C995-4430-A633-5353D3AE342C}" destId="{8622BC77-BBA3-463D-8314-A5ABE9A70528}" srcOrd="1" destOrd="0" presId="urn:microsoft.com/office/officeart/2005/8/layout/pyramid1"/>
    <dgm:cxn modelId="{3096B4A8-217B-4599-B000-D6869BE2F374}" type="presParOf" srcId="{D9FFB78B-C995-4430-A633-5353D3AE342C}" destId="{1A3C14DD-1CAE-492F-8751-0CF736B95074}" srcOrd="2" destOrd="0" presId="urn:microsoft.com/office/officeart/2005/8/layout/pyramid1"/>
    <dgm:cxn modelId="{BD336C4C-3F29-47F7-8F95-104C2DC19E6D}" type="presParOf" srcId="{D9FFB78B-C995-4430-A633-5353D3AE342C}" destId="{4CAA33F1-B65B-4564-A2B6-2E38263E4AB7}" srcOrd="3" destOrd="0" presId="urn:microsoft.com/office/officeart/2005/8/layout/pyramid1"/>
    <dgm:cxn modelId="{2C76F6B5-0C81-4809-8A4C-9FC506914CBA}" type="presParOf" srcId="{C2BCC323-07ED-4733-9EEA-9FF9957F0B63}" destId="{57D93FBB-E07C-4AE5-B729-3C64B0DB4754}" srcOrd="2" destOrd="0" presId="urn:microsoft.com/office/officeart/2005/8/layout/pyramid1"/>
    <dgm:cxn modelId="{F4A4C103-54BD-4339-A3C2-8D5E202445F6}" type="presParOf" srcId="{57D93FBB-E07C-4AE5-B729-3C64B0DB4754}" destId="{B9061FE1-BDE7-41B4-915B-869DF063A289}" srcOrd="0" destOrd="0" presId="urn:microsoft.com/office/officeart/2005/8/layout/pyramid1"/>
    <dgm:cxn modelId="{C34D89B7-F8C8-4F0D-9359-6C43AE7826AE}" type="presParOf" srcId="{57D93FBB-E07C-4AE5-B729-3C64B0DB4754}" destId="{5D690173-C31B-4103-84E3-6238C0BA8EA3}" srcOrd="1" destOrd="0" presId="urn:microsoft.com/office/officeart/2005/8/layout/pyramid1"/>
    <dgm:cxn modelId="{ECB0C6B1-6023-4996-A632-F13483319C72}" type="presParOf" srcId="{57D93FBB-E07C-4AE5-B729-3C64B0DB4754}" destId="{E8DEBB1C-0755-445B-91FC-4BDA59DE339A}" srcOrd="2" destOrd="0" presId="urn:microsoft.com/office/officeart/2005/8/layout/pyramid1"/>
    <dgm:cxn modelId="{E09741BE-F28E-4CFC-BE27-0B7B891EA515}" type="presParOf" srcId="{57D93FBB-E07C-4AE5-B729-3C64B0DB4754}" destId="{56EFB2D5-1679-4738-A3B7-7B293CD921C2}" srcOrd="3" destOrd="0" presId="urn:microsoft.com/office/officeart/2005/8/layout/pyramid1"/>
    <dgm:cxn modelId="{AD13CF2F-20DD-42C4-95FA-CA8697ADB841}" type="presParOf" srcId="{C2BCC323-07ED-4733-9EEA-9FF9957F0B63}" destId="{5970BC93-9AC8-486D-B0E2-FA2A760F145B}" srcOrd="3" destOrd="0" presId="urn:microsoft.com/office/officeart/2005/8/layout/pyramid1"/>
    <dgm:cxn modelId="{FAFD85DF-C016-4DDA-B0DA-52C15F9C4223}" type="presParOf" srcId="{5970BC93-9AC8-486D-B0E2-FA2A760F145B}" destId="{42DF3251-1C8C-45B0-9F79-F04472F3D28E}" srcOrd="0" destOrd="0" presId="urn:microsoft.com/office/officeart/2005/8/layout/pyramid1"/>
    <dgm:cxn modelId="{31B903ED-9F8B-4B8F-8990-C18DA7C7E4B6}" type="presParOf" srcId="{5970BC93-9AC8-486D-B0E2-FA2A760F145B}" destId="{BBD95990-7A62-425A-9C14-7953275F795F}" srcOrd="1" destOrd="0" presId="urn:microsoft.com/office/officeart/2005/8/layout/pyramid1"/>
    <dgm:cxn modelId="{A7C5AB6F-9FF9-4FF4-9599-F3647EDE2C26}" type="presParOf" srcId="{5970BC93-9AC8-486D-B0E2-FA2A760F145B}" destId="{861EBA95-40CD-4729-A644-C3A4F2BD8D07}" srcOrd="2" destOrd="0" presId="urn:microsoft.com/office/officeart/2005/8/layout/pyramid1"/>
    <dgm:cxn modelId="{A5521286-5745-428B-A7B6-0ADFCEE3799A}" type="presParOf" srcId="{5970BC93-9AC8-486D-B0E2-FA2A760F145B}" destId="{EE28989F-D882-4EBC-A07D-0D5AE88ACD5F}" srcOrd="3" destOrd="0" presId="urn:microsoft.com/office/officeart/2005/8/layout/pyramid1"/>
    <dgm:cxn modelId="{5AEC81CD-370F-42B2-A9CB-C4F07E88DE49}" type="presParOf" srcId="{C2BCC323-07ED-4733-9EEA-9FF9957F0B63}" destId="{2205837A-90D0-4FBA-AB3B-FC5C42A1E0F8}" srcOrd="4" destOrd="0" presId="urn:microsoft.com/office/officeart/2005/8/layout/pyramid1"/>
    <dgm:cxn modelId="{0F0925B0-A233-43BB-8795-41AF8D924985}" type="presParOf" srcId="{2205837A-90D0-4FBA-AB3B-FC5C42A1E0F8}" destId="{4394DE30-7C86-469D-8F58-6295CAD1B350}" srcOrd="0" destOrd="0" presId="urn:microsoft.com/office/officeart/2005/8/layout/pyramid1"/>
    <dgm:cxn modelId="{9B535B91-28F2-4761-B19E-7CCF0F2DF7A1}" type="presParOf" srcId="{2205837A-90D0-4FBA-AB3B-FC5C42A1E0F8}" destId="{26093C5F-5485-476E-AE57-746C7404ED1D}" srcOrd="1" destOrd="0" presId="urn:microsoft.com/office/officeart/2005/8/layout/pyramid1"/>
    <dgm:cxn modelId="{18A8C4CB-3A97-4DC1-ADFE-979817A5673D}" type="presParOf" srcId="{2205837A-90D0-4FBA-AB3B-FC5C42A1E0F8}" destId="{EF0D6C1F-E76B-4868-B33E-88759667AFF9}" srcOrd="2" destOrd="0" presId="urn:microsoft.com/office/officeart/2005/8/layout/pyramid1"/>
    <dgm:cxn modelId="{1938955D-44FB-46DD-AE89-1A94D36CAEF2}" type="presParOf" srcId="{2205837A-90D0-4FBA-AB3B-FC5C42A1E0F8}" destId="{ADF22FDB-203A-4F10-A421-C071167F86EC}" srcOrd="3"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9F6AAC-95F9-4645-B710-143FC6BBABAC}">
      <dsp:nvSpPr>
        <dsp:cNvPr id="0" name=""/>
        <dsp:cNvSpPr/>
      </dsp:nvSpPr>
      <dsp:spPr>
        <a:xfrm>
          <a:off x="3545" y="220042"/>
          <a:ext cx="1889803" cy="3966815"/>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tx1">
                  <a:lumMod val="50000"/>
                </a:schemeClr>
              </a:solidFill>
            </a:rPr>
            <a:t>School/District on Accountability Clock for 5 Years </a:t>
          </a:r>
        </a:p>
        <a:p>
          <a:pPr lvl="0" algn="ctr" defTabSz="800100">
            <a:lnSpc>
              <a:spcPct val="90000"/>
            </a:lnSpc>
            <a:spcBef>
              <a:spcPct val="0"/>
            </a:spcBef>
            <a:spcAft>
              <a:spcPct val="35000"/>
            </a:spcAft>
          </a:pPr>
          <a:r>
            <a:rPr lang="en-US" sz="1800" u="none" kern="1200" dirty="0" smtClean="0">
              <a:solidFill>
                <a:schemeClr val="tx1">
                  <a:lumMod val="75000"/>
                </a:schemeClr>
              </a:solidFill>
            </a:rPr>
            <a:t>OR</a:t>
          </a:r>
        </a:p>
        <a:p>
          <a:pPr lvl="0" algn="ctr" defTabSz="800100">
            <a:lnSpc>
              <a:spcPct val="90000"/>
            </a:lnSpc>
            <a:spcBef>
              <a:spcPct val="0"/>
            </a:spcBef>
            <a:spcAft>
              <a:spcPct val="35000"/>
            </a:spcAft>
          </a:pPr>
          <a:r>
            <a:rPr lang="en-US" sz="1800" kern="1200" dirty="0" smtClean="0">
              <a:solidFill>
                <a:schemeClr val="tx1">
                  <a:lumMod val="50000"/>
                </a:schemeClr>
              </a:solidFill>
            </a:rPr>
            <a:t> Turnaround School/District not making progress</a:t>
          </a:r>
        </a:p>
      </dsp:txBody>
      <dsp:txXfrm>
        <a:off x="58895" y="275392"/>
        <a:ext cx="1779103" cy="3856115"/>
      </dsp:txXfrm>
    </dsp:sp>
    <dsp:sp modelId="{12822622-0D90-45DF-8B20-AB931100B1FE}">
      <dsp:nvSpPr>
        <dsp:cNvPr id="0" name=""/>
        <dsp:cNvSpPr/>
      </dsp:nvSpPr>
      <dsp:spPr>
        <a:xfrm rot="21600000">
          <a:off x="1932083" y="2024875"/>
          <a:ext cx="451976" cy="412997"/>
        </a:xfrm>
        <a:prstGeom prst="rightArrow">
          <a:avLst>
            <a:gd name="adj1" fmla="val 60000"/>
            <a:gd name="adj2" fmla="val 50000"/>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en-US" sz="1700" kern="1200"/>
        </a:p>
      </dsp:txBody>
      <dsp:txXfrm rot="-21600000">
        <a:off x="1932083" y="2107474"/>
        <a:ext cx="328077" cy="247799"/>
      </dsp:txXfrm>
    </dsp:sp>
    <dsp:sp modelId="{8F7AD854-DE85-46F4-99D5-E33D12D4A42C}">
      <dsp:nvSpPr>
        <dsp:cNvPr id="0" name=""/>
        <dsp:cNvSpPr/>
      </dsp:nvSpPr>
      <dsp:spPr>
        <a:xfrm>
          <a:off x="2540816" y="368787"/>
          <a:ext cx="1733327" cy="1086172"/>
        </a:xfrm>
        <a:prstGeom prst="roundRect">
          <a:avLst>
            <a:gd name="adj" fmla="val 10000"/>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State Review Panel Recommendation</a:t>
          </a:r>
        </a:p>
      </dsp:txBody>
      <dsp:txXfrm>
        <a:off x="2572629" y="400600"/>
        <a:ext cx="1669701" cy="1022546"/>
      </dsp:txXfrm>
    </dsp:sp>
    <dsp:sp modelId="{0F980F3A-A854-496A-BCFF-BD55A585B99C}">
      <dsp:nvSpPr>
        <dsp:cNvPr id="0" name=""/>
        <dsp:cNvSpPr/>
      </dsp:nvSpPr>
      <dsp:spPr>
        <a:xfrm rot="21600000">
          <a:off x="6472910" y="1951512"/>
          <a:ext cx="515148" cy="440944"/>
        </a:xfrm>
        <a:prstGeom prst="rightArrow">
          <a:avLst>
            <a:gd name="adj1" fmla="val 60000"/>
            <a:gd name="adj2" fmla="val 50000"/>
          </a:avLst>
        </a:prstGeom>
        <a:solidFill>
          <a:srgbClr val="002060"/>
        </a:soli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21600000">
        <a:off x="6472910" y="2039701"/>
        <a:ext cx="382865" cy="264566"/>
      </dsp:txXfrm>
    </dsp:sp>
    <dsp:sp modelId="{5E5BB820-61DA-4F4C-8A1C-ADD50E06FC4D}">
      <dsp:nvSpPr>
        <dsp:cNvPr id="0" name=""/>
        <dsp:cNvSpPr/>
      </dsp:nvSpPr>
      <dsp:spPr>
        <a:xfrm>
          <a:off x="7035090" y="968170"/>
          <a:ext cx="1606899" cy="2551597"/>
        </a:xfrm>
        <a:prstGeom prst="roundRect">
          <a:avLst>
            <a:gd name="adj" fmla="val 10000"/>
          </a:avLst>
        </a:prstGeom>
        <a:solidFill>
          <a:schemeClr val="tx1">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solidFill>
                <a:schemeClr val="bg1"/>
              </a:solidFill>
            </a:rPr>
            <a:t>School/ District continues to receive ongoing support, monitoring and accountability</a:t>
          </a:r>
          <a:endParaRPr lang="en-US" sz="1800" kern="1200" dirty="0">
            <a:solidFill>
              <a:schemeClr val="bg1"/>
            </a:solidFill>
          </a:endParaRPr>
        </a:p>
      </dsp:txBody>
      <dsp:txXfrm>
        <a:off x="7082154" y="1015234"/>
        <a:ext cx="1512771" cy="2457469"/>
      </dsp:txXfrm>
    </dsp:sp>
    <dsp:sp modelId="{E0D11F06-6F81-4CD0-8976-0570D71A8F2E}">
      <dsp:nvSpPr>
        <dsp:cNvPr id="0" name=""/>
        <dsp:cNvSpPr/>
      </dsp:nvSpPr>
      <dsp:spPr>
        <a:xfrm rot="245598">
          <a:off x="5646817" y="1979334"/>
          <a:ext cx="522674" cy="468671"/>
        </a:xfrm>
        <a:prstGeom prst="rightArrow">
          <a:avLst>
            <a:gd name="adj1" fmla="val 60000"/>
            <a:gd name="adj2" fmla="val 5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en-US" sz="2000" kern="1200"/>
        </a:p>
      </dsp:txBody>
      <dsp:txXfrm rot="10800000">
        <a:off x="5646996" y="2068050"/>
        <a:ext cx="382073" cy="281203"/>
      </dsp:txXfrm>
    </dsp:sp>
    <dsp:sp modelId="{484C2803-E297-43EC-9455-4A8299684252}">
      <dsp:nvSpPr>
        <dsp:cNvPr id="0" name=""/>
        <dsp:cNvSpPr/>
      </dsp:nvSpPr>
      <dsp:spPr>
        <a:xfrm>
          <a:off x="5035020" y="361323"/>
          <a:ext cx="1281305" cy="3842144"/>
        </a:xfrm>
        <a:prstGeom prst="roundRect">
          <a:avLst>
            <a:gd name="adj" fmla="val 10000"/>
          </a:avLst>
        </a:prstGeom>
        <a:gradFill rotWithShape="0">
          <a:gsLst>
            <a:gs pos="0">
              <a:schemeClr val="accent3">
                <a:hueOff val="2710599"/>
                <a:satOff val="100000"/>
                <a:lumOff val="-14706"/>
                <a:alphaOff val="0"/>
                <a:satMod val="103000"/>
                <a:lumMod val="102000"/>
                <a:tint val="94000"/>
              </a:schemeClr>
            </a:gs>
            <a:gs pos="50000">
              <a:schemeClr val="accent3">
                <a:hueOff val="2710599"/>
                <a:satOff val="100000"/>
                <a:lumOff val="-14706"/>
                <a:alphaOff val="0"/>
                <a:satMod val="110000"/>
                <a:lumMod val="100000"/>
                <a:shade val="100000"/>
              </a:schemeClr>
            </a:gs>
            <a:gs pos="100000">
              <a:schemeClr val="accent3">
                <a:hueOff val="2710599"/>
                <a:satOff val="100000"/>
                <a:lumOff val="-1470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State Board of Education Directs Action to Local School Board</a:t>
          </a:r>
          <a:endParaRPr lang="en-US" sz="1800" kern="1200" dirty="0"/>
        </a:p>
      </dsp:txBody>
      <dsp:txXfrm>
        <a:off x="5072548" y="398851"/>
        <a:ext cx="1206249" cy="37670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9FC17117-1F8B-4D90-B6FD-85691341EC71}" type="datetimeFigureOut">
              <a:rPr lang="en-US" smtClean="0"/>
              <a:t>12/14/2017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E5F161E-842A-4873-B443-D093ACD8A8E3}" type="slidenum">
              <a:rPr lang="en-US" smtClean="0"/>
              <a:t>‹#›</a:t>
            </a:fld>
            <a:endParaRPr lang="en-US"/>
          </a:p>
        </p:txBody>
      </p:sp>
    </p:spTree>
    <p:extLst>
      <p:ext uri="{BB962C8B-B14F-4D97-AF65-F5344CB8AC3E}">
        <p14:creationId xmlns:p14="http://schemas.microsoft.com/office/powerpoint/2010/main" val="4205909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1E68FDDF-4F05-43AA-A352-D3BC014618CA}" type="datetimeFigureOut">
              <a:rPr lang="en-US" smtClean="0"/>
              <a:t>12/14/2017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976AB643-1C83-46B1-A4FF-8E4A58FA665A}" type="slidenum">
              <a:rPr lang="en-US" smtClean="0"/>
              <a:t>‹#›</a:t>
            </a:fld>
            <a:endParaRPr lang="en-US"/>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a:t>
            </a:fld>
            <a:endParaRPr lang="en-US" dirty="0"/>
          </a:p>
        </p:txBody>
      </p:sp>
    </p:spTree>
    <p:extLst>
      <p:ext uri="{BB962C8B-B14F-4D97-AF65-F5344CB8AC3E}">
        <p14:creationId xmlns:p14="http://schemas.microsoft.com/office/powerpoint/2010/main" val="21047580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12</a:t>
            </a:fld>
            <a:endParaRPr lang="en-US"/>
          </a:p>
        </p:txBody>
      </p:sp>
    </p:spTree>
    <p:extLst>
      <p:ext uri="{BB962C8B-B14F-4D97-AF65-F5344CB8AC3E}">
        <p14:creationId xmlns:p14="http://schemas.microsoft.com/office/powerpoint/2010/main" val="316725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14</a:t>
            </a:fld>
            <a:endParaRPr lang="en-US"/>
          </a:p>
        </p:txBody>
      </p:sp>
    </p:spTree>
    <p:extLst>
      <p:ext uri="{BB962C8B-B14F-4D97-AF65-F5344CB8AC3E}">
        <p14:creationId xmlns:p14="http://schemas.microsoft.com/office/powerpoint/2010/main" val="4848539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note that SRP recommendation will be included/shared at the hearing as well. </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Proposed</a:t>
            </a:r>
            <a:r>
              <a:rPr lang="en-US" baseline="0" dirty="0" smtClean="0"/>
              <a:t> admin procedures were written with AG’s office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15</a:t>
            </a:fld>
            <a:endParaRPr lang="en-US"/>
          </a:p>
        </p:txBody>
      </p:sp>
    </p:spTree>
    <p:extLst>
      <p:ext uri="{BB962C8B-B14F-4D97-AF65-F5344CB8AC3E}">
        <p14:creationId xmlns:p14="http://schemas.microsoft.com/office/powerpoint/2010/main" val="3579798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note that SRP recommendation will be included/shared at the hearing as well. </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Proposed</a:t>
            </a:r>
            <a:r>
              <a:rPr lang="en-US" baseline="0" dirty="0" smtClean="0"/>
              <a:t> admin procedures were written with AG’s office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16</a:t>
            </a:fld>
            <a:endParaRPr lang="en-US"/>
          </a:p>
        </p:txBody>
      </p:sp>
    </p:spTree>
    <p:extLst>
      <p:ext uri="{BB962C8B-B14F-4D97-AF65-F5344CB8AC3E}">
        <p14:creationId xmlns:p14="http://schemas.microsoft.com/office/powerpoint/2010/main" val="7322753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anose="020B0604020202020204" pitchFamily="34" charset="0"/>
              <a:buChar char="•"/>
            </a:pPr>
            <a:r>
              <a:rPr lang="en-US" dirty="0" smtClean="0"/>
              <a:t>note that SRP recommendation will be included/shared at the hearing as well. </a:t>
            </a:r>
          </a:p>
          <a:p>
            <a:pPr marL="174982" indent="-174982">
              <a:buFont typeface="Arial" panose="020B0604020202020204" pitchFamily="34" charset="0"/>
              <a:buChar char="•"/>
            </a:pPr>
            <a:endParaRPr lang="en-US" dirty="0" smtClean="0"/>
          </a:p>
          <a:p>
            <a:pPr marL="174982" indent="-174982">
              <a:buFont typeface="Arial" panose="020B0604020202020204" pitchFamily="34" charset="0"/>
              <a:buChar char="•"/>
            </a:pPr>
            <a:r>
              <a:rPr lang="en-US" dirty="0" smtClean="0"/>
              <a:t>Proposed</a:t>
            </a:r>
            <a:r>
              <a:rPr lang="en-US" baseline="0" dirty="0" smtClean="0"/>
              <a:t> admin procedures were written with AG’s office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17</a:t>
            </a:fld>
            <a:endParaRPr lang="en-US"/>
          </a:p>
        </p:txBody>
      </p:sp>
    </p:spTree>
    <p:extLst>
      <p:ext uri="{BB962C8B-B14F-4D97-AF65-F5344CB8AC3E}">
        <p14:creationId xmlns:p14="http://schemas.microsoft.com/office/powerpoint/2010/main" val="14555386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a:t>Management partners can fulfill a variety of roles in a school’s plan. Partners could comprehensively manage a school or fill a specific, targeted need within a school. Depending on context, management partners may be contracted by the district to manage a school in perpetuity contingent on meeting annual requirements. Alternatively, districts may enter into short-term contracts with partners to support specific capacities within a school or district with the goal of working toward sustainability within the school or district in a set amount of time. </a:t>
            </a:r>
            <a:endParaRPr lang="en-US" b="0" dirty="0" smtClean="0">
              <a:effectLst/>
            </a:endParaRPr>
          </a:p>
          <a:p>
            <a:endParaRPr lang="en-US" dirty="0" smtClean="0"/>
          </a:p>
          <a:p>
            <a:r>
              <a:rPr lang="en-US" dirty="0" smtClean="0"/>
              <a:t>Academic</a:t>
            </a:r>
            <a:r>
              <a:rPr lang="en-US" baseline="0" dirty="0" smtClean="0"/>
              <a:t> systems: </a:t>
            </a:r>
            <a:r>
              <a:rPr lang="en-US" dirty="0"/>
              <a:t>A district may conclude that a school, subset of schools or the entire district would benefit from a partner that would manage all or some academic systems. These systems may include assessment, data, curriculum, intervention, MTSS or any combination therein.</a:t>
            </a:r>
          </a:p>
          <a:p>
            <a:endParaRPr lang="en-US" dirty="0"/>
          </a:p>
          <a:p>
            <a:pPr defTabSz="933237">
              <a:defRPr/>
            </a:pPr>
            <a:r>
              <a:rPr lang="en-US" dirty="0"/>
              <a:t>Talent </a:t>
            </a:r>
            <a:r>
              <a:rPr lang="en-US" dirty="0" err="1"/>
              <a:t>Mgmt</a:t>
            </a:r>
            <a:r>
              <a:rPr lang="en-US" dirty="0"/>
              <a:t>: </a:t>
            </a:r>
            <a:r>
              <a:rPr lang="en-US" b="0" dirty="0" smtClean="0">
                <a:effectLst/>
              </a:rPr>
              <a:t/>
            </a:r>
            <a:br>
              <a:rPr lang="en-US" b="0" dirty="0" smtClean="0">
                <a:effectLst/>
              </a:rPr>
            </a:br>
            <a:r>
              <a:rPr lang="en-US" dirty="0"/>
              <a:t>A district may decide that a school, subset of schools or the entire district would benefit from a partner that would manage all or some of its systems to recruit, grow, and retain high quality staff and leadership. This may include control of the implementation of educator effectiveness model, teacher professional development, and/or the hiring and retention decisions of school leadership, teachers or other staff.</a:t>
            </a:r>
            <a:endParaRPr lang="en-US" b="0" dirty="0" smtClean="0">
              <a:effectLst/>
            </a:endParaRPr>
          </a:p>
          <a:p>
            <a:endParaRPr lang="en-US" dirty="0" smtClean="0"/>
          </a:p>
          <a:p>
            <a:r>
              <a:rPr lang="en-US" dirty="0" smtClean="0"/>
              <a:t>Whole system: </a:t>
            </a:r>
            <a:r>
              <a:rPr lang="en-US" dirty="0"/>
              <a:t>A district may decide that it needs to relinquish control of operations for an entire school or number of schools to an outside partner that is better able to serve the needs of that community. This model would constitute the most aggressive form of management. A partnership of this magnitude would require a major overhaul of systems and structures along with a detailed plan of the restructuring as well as contracts for length of time, accountability measures, and consequences.</a:t>
            </a:r>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20</a:t>
            </a:fld>
            <a:endParaRPr lang="en-US"/>
          </a:p>
        </p:txBody>
      </p:sp>
    </p:spTree>
    <p:extLst>
      <p:ext uri="{BB962C8B-B14F-4D97-AF65-F5344CB8AC3E}">
        <p14:creationId xmlns:p14="http://schemas.microsoft.com/office/powerpoint/2010/main" val="31544247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467318">
              <a:defRPr/>
            </a:pPr>
            <a:r>
              <a:rPr lang="en-US" sz="1800" dirty="0">
                <a:solidFill>
                  <a:schemeClr val="tx1">
                    <a:lumMod val="50000"/>
                  </a:schemeClr>
                </a:solidFill>
              </a:rPr>
              <a:t>Innovation Schools Act passed in 2008</a:t>
            </a:r>
          </a:p>
          <a:p>
            <a:pPr marL="0" lvl="1" defTabSz="467318">
              <a:defRPr/>
            </a:pPr>
            <a:endParaRPr lang="en-US" sz="1800" dirty="0">
              <a:solidFill>
                <a:schemeClr val="tx1">
                  <a:lumMod val="50000"/>
                </a:schemeClr>
              </a:solidFill>
            </a:endParaRPr>
          </a:p>
          <a:p>
            <a:pPr marL="0" lvl="1" defTabSz="467318">
              <a:defRPr/>
            </a:pPr>
            <a:r>
              <a:rPr lang="en-US" sz="1800" dirty="0">
                <a:solidFill>
                  <a:schemeClr val="tx1">
                    <a:lumMod val="50000"/>
                  </a:schemeClr>
                </a:solidFill>
              </a:rPr>
              <a:t>For schools seeking Innovation status as an accountability pathway, CDE has developed a rubric to evaluate the likelihood and degree to which an Innovation plan will result in the significant improvements needed to get off of the Accountability Clock. The accountability hearings next year will be the first time the SBE approves Innovation as a “Pathway” (as opposed to granting status per the Innovation School Act)</a:t>
            </a:r>
          </a:p>
          <a:p>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12/14/2017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1633138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Innovation Act provides any public school with a formal process to request a varying degree of autonomies from district-level policies and certain state-level laws and regulations. </a:t>
            </a:r>
          </a:p>
          <a:p>
            <a:endParaRPr lang="en-US" dirty="0" smtClean="0"/>
          </a:p>
          <a:p>
            <a:r>
              <a:rPr lang="en-US" dirty="0" smtClean="0"/>
              <a:t>This</a:t>
            </a:r>
            <a:r>
              <a:rPr lang="en-US" baseline="0" dirty="0" smtClean="0"/>
              <a:t> slide </a:t>
            </a:r>
            <a:r>
              <a:rPr lang="en-US" dirty="0" smtClean="0"/>
              <a:t>illustrates the varying degrees of autonomies that innovation schools have and demonstrates that an innovation school can fall anywhere between a traditional, district-run school and a charter school, depending on the school’s specific needs and strategies to increase student achievement. A school may want to waive out of a few district-level policies and state laws and regulations regarding personnel practices, for example, but wish to keep everything else the same. Conversely, a different school may wish to have many decisions made at the school-level about, for example, the school calendar, budget management, curriculum and instructional practices and personnel practices. These schools would fall closer to the charter school end of the spectrum.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25</a:t>
            </a:fld>
            <a:endParaRPr lang="en-US"/>
          </a:p>
        </p:txBody>
      </p:sp>
    </p:spTree>
    <p:extLst>
      <p:ext uri="{BB962C8B-B14F-4D97-AF65-F5344CB8AC3E}">
        <p14:creationId xmlns:p14="http://schemas.microsoft.com/office/powerpoint/2010/main" val="37710206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 them pull out</a:t>
            </a:r>
            <a:r>
              <a:rPr lang="en-US" baseline="0" dirty="0" smtClean="0"/>
              <a:t> the rubric for a quick walk-through of the rubric’s components (listed on next slide)</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26</a:t>
            </a:fld>
            <a:endParaRPr lang="en-US"/>
          </a:p>
        </p:txBody>
      </p:sp>
    </p:spTree>
    <p:extLst>
      <p:ext uri="{BB962C8B-B14F-4D97-AF65-F5344CB8AC3E}">
        <p14:creationId xmlns:p14="http://schemas.microsoft.com/office/powerpoint/2010/main" val="15610314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brief overview of the component</a:t>
            </a:r>
            <a:r>
              <a:rPr lang="en-US" baseline="0" dirty="0" smtClean="0"/>
              <a:t>s of the rubric. Emphasize that student learning outcomes – </a:t>
            </a:r>
            <a:endParaRPr lang="en-US" dirty="0"/>
          </a:p>
          <a:p>
            <a:r>
              <a:rPr lang="en-US" dirty="0"/>
              <a:t>identifying actionable goals for student academic achievement &amp; describing how the plan will improve student learning and move the school off the Accountability Clock – is at the beginning of the rubric.</a:t>
            </a:r>
          </a:p>
          <a:p>
            <a:r>
              <a:rPr lang="en-US" dirty="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27</a:t>
            </a:fld>
            <a:endParaRPr lang="en-US"/>
          </a:p>
        </p:txBody>
      </p:sp>
    </p:spTree>
    <p:extLst>
      <p:ext uri="{BB962C8B-B14F-4D97-AF65-F5344CB8AC3E}">
        <p14:creationId xmlns:p14="http://schemas.microsoft.com/office/powerpoint/2010/main" val="1457631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60500" y="1182688"/>
            <a:ext cx="4259263" cy="3194050"/>
          </a:xfrm>
        </p:spPr>
      </p:sp>
      <p:sp>
        <p:nvSpPr>
          <p:cNvPr id="3" name="Notes Placeholder 2"/>
          <p:cNvSpPr>
            <a:spLocks noGrp="1"/>
          </p:cNvSpPr>
          <p:nvPr>
            <p:ph type="body" idx="1"/>
          </p:nvPr>
        </p:nvSpPr>
        <p:spPr/>
        <p:txBody>
          <a:bodyPr/>
          <a:lstStyle/>
          <a:p>
            <a:r>
              <a:rPr lang="en-US" dirty="0" smtClean="0"/>
              <a:t>** Should we add anything about request to reconsider into any of the timelines?  Looks like it might come up at the end?  </a:t>
            </a:r>
            <a:r>
              <a:rPr lang="en-US" dirty="0" err="1" smtClean="0"/>
              <a:t>lgm</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12/14/2017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067246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brief overview of the component</a:t>
            </a:r>
            <a:r>
              <a:rPr lang="en-US" baseline="0" dirty="0" smtClean="0"/>
              <a:t>s of the rubric. Emphasize that student learning outcomes – </a:t>
            </a:r>
            <a:endParaRPr lang="en-US" dirty="0"/>
          </a:p>
          <a:p>
            <a:r>
              <a:rPr lang="en-US" dirty="0"/>
              <a:t>identifying actionable goals for student academic achievement &amp; describing how the plan will improve student learning and move the school off the Accountability Clock – is at the beginning of the rubric.</a:t>
            </a:r>
          </a:p>
          <a:p>
            <a:r>
              <a:rPr lang="en-US" dirty="0"/>
              <a:t>	</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29</a:t>
            </a:fld>
            <a:endParaRPr lang="en-US"/>
          </a:p>
        </p:txBody>
      </p:sp>
    </p:spTree>
    <p:extLst>
      <p:ext uri="{BB962C8B-B14F-4D97-AF65-F5344CB8AC3E}">
        <p14:creationId xmlns:p14="http://schemas.microsoft.com/office/powerpoint/2010/main" val="3084273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04950" y="1201738"/>
            <a:ext cx="4330700" cy="3248025"/>
          </a:xfrm>
        </p:spPr>
      </p:sp>
      <p:sp>
        <p:nvSpPr>
          <p:cNvPr id="3" name="Notes Placeholder 2"/>
          <p:cNvSpPr>
            <a:spLocks noGrp="1"/>
          </p:cNvSpPr>
          <p:nvPr>
            <p:ph type="body" idx="1"/>
          </p:nvPr>
        </p:nvSpPr>
        <p:spPr/>
        <p:txBody>
          <a:bodyPr/>
          <a:lstStyle/>
          <a:p>
            <a:r>
              <a:rPr lang="en-US" dirty="0" smtClean="0"/>
              <a:t>The law as played out in implementation</a:t>
            </a:r>
            <a:endParaRPr lang="en-US" dirty="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12/14/2017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942254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District pathway plan (e.g. plan for management, closure, charter, innovation) could be taken into consideration by CDE in the Commissioner's recommendation </a:t>
            </a:r>
            <a:r>
              <a:rPr lang="en-US" b="1" baseline="0" dirty="0" smtClean="0"/>
              <a:t>IF</a:t>
            </a:r>
            <a:r>
              <a:rPr lang="en-US" baseline="0" dirty="0" smtClean="0"/>
              <a:t> the district shares it with us in advance. They may also share it with the SBE prior to their hearing.  </a:t>
            </a:r>
          </a:p>
          <a:p>
            <a:endParaRPr lang="en-US" baseline="0" dirty="0" smtClean="0"/>
          </a:p>
          <a:p>
            <a:r>
              <a:rPr lang="en-US" baseline="0" dirty="0" smtClean="0"/>
              <a:t>Katy and CDE staff visit schools/districts during commissioner recommendation process.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4</a:t>
            </a:fld>
            <a:endParaRPr lang="en-US"/>
          </a:p>
        </p:txBody>
      </p:sp>
    </p:spTree>
    <p:extLst>
      <p:ext uri="{BB962C8B-B14F-4D97-AF65-F5344CB8AC3E}">
        <p14:creationId xmlns:p14="http://schemas.microsoft.com/office/powerpoint/2010/main" val="3312499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27138" y="711200"/>
            <a:ext cx="4738687" cy="3554413"/>
          </a:xfrm>
        </p:spPr>
      </p:sp>
      <p:sp>
        <p:nvSpPr>
          <p:cNvPr id="3" name="Notes Placeholder 2"/>
          <p:cNvSpPr>
            <a:spLocks noGrp="1"/>
          </p:cNvSpPr>
          <p:nvPr>
            <p:ph type="body" idx="1"/>
          </p:nvPr>
        </p:nvSpPr>
        <p:spPr/>
        <p:txBody>
          <a:bodyPr/>
          <a:lstStyle/>
          <a:p>
            <a:r>
              <a:rPr lang="en-US" b="0" i="0" dirty="0" smtClean="0"/>
              <a:t>Pathways</a:t>
            </a:r>
            <a:r>
              <a:rPr lang="en-US" b="0" i="0" baseline="0" dirty="0" smtClean="0"/>
              <a:t> that are in law</a:t>
            </a:r>
          </a:p>
          <a:p>
            <a:endParaRPr lang="en-US" b="0" i="0" baseline="0" dirty="0" smtClean="0"/>
          </a:p>
          <a:p>
            <a:r>
              <a:rPr lang="en-US" dirty="0" smtClean="0">
                <a:latin typeface="+mn-lt"/>
              </a:rPr>
              <a:t>Management partners can fulfill a variety of roles:</a:t>
            </a:r>
          </a:p>
          <a:p>
            <a:pPr lvl="1"/>
            <a:r>
              <a:rPr lang="en-US" sz="2200" dirty="0"/>
              <a:t>May comprehensively manage a school, or </a:t>
            </a:r>
          </a:p>
          <a:p>
            <a:pPr lvl="1"/>
            <a:r>
              <a:rPr lang="en-US" sz="2200" dirty="0"/>
              <a:t>May fill a specific, targeted need within a school (e.g. academic systems or talent management);</a:t>
            </a:r>
          </a:p>
          <a:p>
            <a:pPr lvl="1"/>
            <a:r>
              <a:rPr lang="en-US" sz="2200" dirty="0"/>
              <a:t>May be contracted by the district to manage a school in perpetuity, or</a:t>
            </a:r>
          </a:p>
          <a:p>
            <a:pPr lvl="1"/>
            <a:r>
              <a:rPr lang="en-US" sz="2200" dirty="0"/>
              <a:t>May be contracted for a short term</a:t>
            </a:r>
          </a:p>
          <a:p>
            <a:endParaRPr lang="en-US" b="0" i="0" dirty="0" smtClean="0"/>
          </a:p>
          <a:p>
            <a:endParaRPr lang="en-US" b="0" i="0" dirty="0"/>
          </a:p>
          <a:p>
            <a:r>
              <a:rPr lang="en-US" b="0" i="0" dirty="0" smtClean="0"/>
              <a:t>But</a:t>
            </a:r>
            <a:r>
              <a:rPr lang="en-US" b="0" i="0" baseline="0" dirty="0" smtClean="0"/>
              <a:t>, management partners must have some decision-making authority</a:t>
            </a:r>
            <a:endParaRPr lang="en-US" b="0" i="0" dirty="0" smtClean="0"/>
          </a:p>
        </p:txBody>
      </p:sp>
      <p:sp>
        <p:nvSpPr>
          <p:cNvPr id="4" name="Header Placeholder 3"/>
          <p:cNvSpPr>
            <a:spLocks noGrp="1"/>
          </p:cNvSpPr>
          <p:nvPr>
            <p:ph type="hdr" sz="quarter" idx="10"/>
          </p:nvPr>
        </p:nvSpPr>
        <p:spPr/>
        <p:txBody>
          <a:bodyPr/>
          <a:lstStyle/>
          <a:p>
            <a:endParaRPr lang="en-US">
              <a:solidFill>
                <a:prstClr val="black"/>
              </a:solidFill>
            </a:endParaRPr>
          </a:p>
        </p:txBody>
      </p:sp>
      <p:sp>
        <p:nvSpPr>
          <p:cNvPr id="5" name="Date Placeholder 4"/>
          <p:cNvSpPr>
            <a:spLocks noGrp="1"/>
          </p:cNvSpPr>
          <p:nvPr>
            <p:ph type="dt" idx="11"/>
          </p:nvPr>
        </p:nvSpPr>
        <p:spPr/>
        <p:txBody>
          <a:bodyPr/>
          <a:lstStyle/>
          <a:p>
            <a:fld id="{DF7F1863-8423-8E48-8D02-88636C918AC7}" type="datetime1">
              <a:rPr lang="en-US" smtClean="0">
                <a:solidFill>
                  <a:prstClr val="black"/>
                </a:solidFill>
              </a:rPr>
              <a:pPr/>
              <a:t>12/14/2017</a:t>
            </a:fld>
            <a:endParaRPr lang="en-US">
              <a:solidFill>
                <a:prstClr val="black"/>
              </a:solidFill>
            </a:endParaRPr>
          </a:p>
        </p:txBody>
      </p:sp>
      <p:sp>
        <p:nvSpPr>
          <p:cNvPr id="6" name="Footer Placeholder 5"/>
          <p:cNvSpPr>
            <a:spLocks noGrp="1"/>
          </p:cNvSpPr>
          <p:nvPr>
            <p:ph type="ftr" sz="quarter" idx="12"/>
          </p:nvPr>
        </p:nvSpPr>
        <p:spPr/>
        <p:txBody>
          <a:bodyPr/>
          <a:lstStyle/>
          <a:p>
            <a:endParaRPr lang="en-US">
              <a:solidFill>
                <a:prstClr val="black"/>
              </a:solidFill>
            </a:endParaRPr>
          </a:p>
        </p:txBody>
      </p:sp>
      <p:sp>
        <p:nvSpPr>
          <p:cNvPr id="7" name="Slide Number Placeholder 6"/>
          <p:cNvSpPr>
            <a:spLocks noGrp="1"/>
          </p:cNvSpPr>
          <p:nvPr>
            <p:ph type="sldNum" sz="quarter" idx="13"/>
          </p:nvPr>
        </p:nvSpPr>
        <p:spPr/>
        <p:txBody>
          <a:bodyPr/>
          <a:lstStyle/>
          <a:p>
            <a:fld id="{3F7242FB-F25E-544B-B72F-E0B5A499AB4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20077203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 out</a:t>
            </a:r>
            <a:r>
              <a:rPr lang="en-US" baseline="0" dirty="0" smtClean="0"/>
              <a:t> of 24 stayed on the clock for over 5 consecutive years (20%) of those originally identified in 2010</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1440874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9</a:t>
            </a:fld>
            <a:endParaRPr lang="en-US"/>
          </a:p>
        </p:txBody>
      </p:sp>
    </p:spTree>
    <p:extLst>
      <p:ext uri="{BB962C8B-B14F-4D97-AF65-F5344CB8AC3E}">
        <p14:creationId xmlns:p14="http://schemas.microsoft.com/office/powerpoint/2010/main" val="3011947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Start early in the process</a:t>
            </a:r>
            <a:r>
              <a:rPr lang="en-US" b="1" baseline="0" dirty="0" smtClean="0"/>
              <a:t> </a:t>
            </a:r>
            <a:r>
              <a:rPr lang="en-US" dirty="0" smtClean="0"/>
              <a:t>--e.g. Feedback from A14: “</a:t>
            </a:r>
            <a:r>
              <a:rPr lang="en-US" dirty="0"/>
              <a:t>The pathways planning grant was particularly helpful.  It was important to talk through all possibilities first before putting a plan together. It took a LOT of time to discuss everything to fully understand the process and agree on a plan.  Future districts need to be made aware of this and make sure they have enough time set aside.” OR Aguilar: “Make the Pathway Implementation Grant available in Year 3. A funding option would have improved the district’s chances of success had we been able to implement the pathway earlier.” Huerfano – “Change to 4</a:t>
            </a:r>
            <a:r>
              <a:rPr lang="en-US" baseline="30000" dirty="0"/>
              <a:t>th</a:t>
            </a:r>
            <a:r>
              <a:rPr lang="en-US" dirty="0"/>
              <a:t> year process begin date thereby providing a longer time frame to truly find the best pathway for one’s system and plan for its success”</a:t>
            </a:r>
          </a:p>
          <a:p>
            <a:pPr lvl="0"/>
            <a:endParaRPr lang="en-US" dirty="0"/>
          </a:p>
          <a:p>
            <a:r>
              <a:rPr lang="en-US" b="1" dirty="0" smtClean="0"/>
              <a:t>Ways to make all pathways feasible </a:t>
            </a:r>
            <a:r>
              <a:rPr lang="en-US" dirty="0" smtClean="0"/>
              <a:t>(particularly charters, but also full takeover/EMO,</a:t>
            </a:r>
            <a:r>
              <a:rPr lang="en-US" baseline="0" dirty="0" smtClean="0"/>
              <a:t> closure) – Have CDE issue a Call for Providers this fall so that there are options lined up in the case that the SBE wants to pursue one of those pathway options next spring</a:t>
            </a:r>
            <a:endParaRPr lang="en-US" dirty="0" smtClean="0"/>
          </a:p>
          <a:p>
            <a:endParaRPr lang="en-US" dirty="0" smtClean="0"/>
          </a:p>
          <a:p>
            <a:pPr defTabSz="933237">
              <a:defRPr/>
            </a:pPr>
            <a:r>
              <a:rPr lang="en-US" b="1" dirty="0" smtClean="0"/>
              <a:t>Local board</a:t>
            </a:r>
            <a:r>
              <a:rPr lang="en-US" b="1" baseline="0" dirty="0" smtClean="0"/>
              <a:t> engagement -- </a:t>
            </a:r>
            <a:r>
              <a:rPr lang="en-US" dirty="0" smtClean="0"/>
              <a:t>Various</a:t>
            </a:r>
            <a:r>
              <a:rPr lang="en-US" baseline="0" dirty="0" smtClean="0"/>
              <a:t> stakeholders commented on the need to involve local boards earlier in the process – communicate not just about the accountability clock process but about accountability in general and the role of local boards</a:t>
            </a:r>
            <a:endParaRPr lang="en-US" dirty="0" smtClean="0"/>
          </a:p>
          <a:p>
            <a:endParaRPr lang="en-US" dirty="0" smtClean="0"/>
          </a:p>
          <a:p>
            <a:r>
              <a:rPr lang="en-US" b="1" dirty="0" smtClean="0"/>
              <a:t>Collaborative approach worked well --</a:t>
            </a:r>
            <a:r>
              <a:rPr lang="en-US" b="1" baseline="0" dirty="0" smtClean="0"/>
              <a:t> </a:t>
            </a:r>
            <a:r>
              <a:rPr lang="en-US" dirty="0" smtClean="0"/>
              <a:t>Districts “owning” their actions and </a:t>
            </a:r>
            <a:r>
              <a:rPr lang="en-US" baseline="0" dirty="0" smtClean="0"/>
              <a:t>having voice in the direction may have the greatest likelihood of producing positive outcomes</a:t>
            </a:r>
            <a:endParaRPr lang="en-US" dirty="0" smtClean="0"/>
          </a:p>
          <a:p>
            <a:endParaRPr lang="en-US" dirty="0" smtClean="0"/>
          </a:p>
          <a:p>
            <a:r>
              <a:rPr lang="en-US" b="1" dirty="0" smtClean="0"/>
              <a:t>Management pathway –</a:t>
            </a:r>
            <a:r>
              <a:rPr lang="en-US" b="1" baseline="0" dirty="0" smtClean="0"/>
              <a:t> Need to </a:t>
            </a:r>
            <a:r>
              <a:rPr lang="en-US" b="1" dirty="0" smtClean="0"/>
              <a:t>clarify</a:t>
            </a:r>
            <a:r>
              <a:rPr lang="en-US" b="1" baseline="0" dirty="0" smtClean="0"/>
              <a:t> the continuum </a:t>
            </a:r>
            <a:r>
              <a:rPr lang="en-US" baseline="0" dirty="0" smtClean="0"/>
              <a:t>– Districts expressed concern over the lack of shared understanding between all parties (CDE/SBE/Districts, AG’s office, External Partners). </a:t>
            </a:r>
          </a:p>
          <a:p>
            <a:endParaRPr lang="en-US" baseline="0" dirty="0" smtClean="0"/>
          </a:p>
          <a:p>
            <a:r>
              <a:rPr lang="en-US" b="1" dirty="0" smtClean="0"/>
              <a:t>Concerns about statute being silent on what happens after the end-of-clock directed action</a:t>
            </a:r>
            <a:r>
              <a:rPr lang="en-US" b="1" baseline="0" dirty="0" smtClean="0"/>
              <a:t> </a:t>
            </a:r>
            <a:r>
              <a:rPr lang="en-US" dirty="0" smtClean="0"/>
              <a:t>-- Expectations for progress monitoring? What if improvements are not seen?</a:t>
            </a:r>
          </a:p>
          <a:p>
            <a:pPr defTabSz="933237">
              <a:defRPr/>
            </a:pPr>
            <a:endParaRPr lang="en-US" baseline="0" dirty="0" smtClean="0"/>
          </a:p>
          <a:p>
            <a:pPr defTabSz="933237">
              <a:defRPr/>
            </a:pPr>
            <a:r>
              <a:rPr lang="en-US" b="1" dirty="0" smtClean="0"/>
              <a:t>Quasi-judicial</a:t>
            </a:r>
            <a:r>
              <a:rPr lang="en-US" b="1" baseline="0" dirty="0" smtClean="0"/>
              <a:t> hearing structure </a:t>
            </a:r>
            <a:r>
              <a:rPr lang="en-US" baseline="0" dirty="0" smtClean="0"/>
              <a:t>made the process challenging and led to many frustrations</a:t>
            </a:r>
          </a:p>
          <a:p>
            <a:pPr defTabSz="933237">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10</a:t>
            </a:fld>
            <a:endParaRPr lang="en-US"/>
          </a:p>
        </p:txBody>
      </p:sp>
    </p:spTree>
    <p:extLst>
      <p:ext uri="{BB962C8B-B14F-4D97-AF65-F5344CB8AC3E}">
        <p14:creationId xmlns:p14="http://schemas.microsoft.com/office/powerpoint/2010/main" val="2415547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Varying</a:t>
            </a:r>
            <a:r>
              <a:rPr lang="en-US" baseline="0" dirty="0" smtClean="0"/>
              <a:t> intensity depending on need and willingness to engage</a:t>
            </a:r>
          </a:p>
          <a:p>
            <a:r>
              <a:rPr lang="en-US" baseline="0" dirty="0" smtClean="0"/>
              <a:t>We don’t have capacity to work with every school intensively, but we work with districts to build their capacity to do so.</a:t>
            </a:r>
          </a:p>
          <a:p>
            <a:pPr marL="174702" indent="-174702">
              <a:buFont typeface="Arial" panose="020B0604020202020204" pitchFamily="34" charset="0"/>
              <a:buChar char="•"/>
            </a:pPr>
            <a:r>
              <a:rPr lang="en-US" baseline="0" dirty="0" smtClean="0"/>
              <a:t>Turnaround Network:  2-3 year engagement (see Wendy and others in room)</a:t>
            </a:r>
          </a:p>
          <a:p>
            <a:pPr marL="174702" indent="-174702">
              <a:buFont typeface="Arial" panose="020B0604020202020204" pitchFamily="34" charset="0"/>
              <a:buChar char="•"/>
            </a:pPr>
            <a:r>
              <a:rPr lang="en-US" baseline="0" dirty="0" smtClean="0"/>
              <a:t>Grants:  various grants including the Pathways Planning Grant for schools in years 3-5 on the clock and an implementation grant for year 6+</a:t>
            </a:r>
          </a:p>
          <a:p>
            <a:pPr marL="174702" indent="-174702">
              <a:buFont typeface="Arial" panose="020B0604020202020204" pitchFamily="34" charset="0"/>
              <a:buChar char="•"/>
            </a:pPr>
            <a:r>
              <a:rPr lang="en-US" baseline="0" dirty="0" smtClean="0"/>
              <a:t>Diagnostics:  for year 5 and at other times via programs or grants</a:t>
            </a:r>
          </a:p>
          <a:p>
            <a:pPr marL="174702" indent="-174702">
              <a:buFont typeface="Arial" panose="020B0604020202020204" pitchFamily="34" charset="0"/>
              <a:buChar char="•"/>
            </a:pPr>
            <a:r>
              <a:rPr lang="en-US" baseline="0" dirty="0" smtClean="0"/>
              <a:t>Point person or contact from different offices to offer guidance and customized support</a:t>
            </a:r>
          </a:p>
          <a:p>
            <a:pPr marL="174702" indent="-174702">
              <a:buFont typeface="Arial" panose="020B0604020202020204" pitchFamily="34" charset="0"/>
              <a:buChar char="•"/>
            </a:pPr>
            <a:r>
              <a:rPr lang="en-US" baseline="0" dirty="0" smtClean="0"/>
              <a:t>Bright spot and other events:  provide opportunities and exposure using partnerships, school visits, experts…</a:t>
            </a:r>
          </a:p>
          <a:p>
            <a:pPr marL="174702" indent="-174702">
              <a:buFont typeface="Arial" panose="020B0604020202020204" pitchFamily="34" charset="0"/>
              <a:buChar char="•"/>
            </a:pPr>
            <a:r>
              <a:rPr lang="en-US" baseline="0" dirty="0" smtClean="0"/>
              <a:t>Ongoing </a:t>
            </a:r>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12/14/2017</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11</a:t>
            </a:fld>
            <a:endParaRPr lang="en-US"/>
          </a:p>
        </p:txBody>
      </p:sp>
    </p:spTree>
    <p:extLst>
      <p:ext uri="{BB962C8B-B14F-4D97-AF65-F5344CB8AC3E}">
        <p14:creationId xmlns:p14="http://schemas.microsoft.com/office/powerpoint/2010/main" val="313546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 Placeholder 2"/>
          <p:cNvSpPr>
            <a:spLocks noGrp="1"/>
          </p:cNvSpPr>
          <p:nvPr>
            <p:ph idx="1" hasCustomPrompt="1"/>
          </p:nvPr>
        </p:nvSpPr>
        <p:spPr>
          <a:xfrm>
            <a:off x="628650" y="4305600"/>
            <a:ext cx="7886700" cy="2080800"/>
          </a:xfrm>
          <a:prstGeom prst="rect">
            <a:avLst/>
          </a:prstGeom>
        </p:spPr>
        <p:txBody>
          <a:bodyPr vert="horz" lIns="91440" tIns="45720" rIns="91440" bIns="45720" rtlCol="0">
            <a:normAutofit/>
          </a:bodyPr>
          <a:lstStyle>
            <a:lvl1pPr marL="0" indent="0" algn="ctr">
              <a:buNone/>
              <a:defRPr sz="3600">
                <a:latin typeface="Museo Slab 500" panose="02000000000000000000" pitchFamily="50" charset="0"/>
              </a:defRPr>
            </a:lvl1pPr>
          </a:lstStyle>
          <a:p>
            <a:pPr lvl="0"/>
            <a:r>
              <a:rPr lang="en-US" dirty="0" smtClean="0"/>
              <a:t>TITLE</a:t>
            </a:r>
            <a:endParaRPr lang="en-US" dirty="0"/>
          </a:p>
        </p:txBody>
      </p:sp>
    </p:spTree>
    <p:extLst>
      <p:ext uri="{BB962C8B-B14F-4D97-AF65-F5344CB8AC3E}">
        <p14:creationId xmlns:p14="http://schemas.microsoft.com/office/powerpoint/2010/main" val="727910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21183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275891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7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p>
            <a:fld id="{49B24EC9-D412-49F8-B26B-B7E454A540B6}" type="datetimeFigureOut">
              <a:rPr lang="en-US" smtClean="0"/>
              <a:pPr/>
              <a:t>12/14/2017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p>
            <a:fld id="{34A3F748-31DA-4297-96EF-69DC737B5DDE}" type="slidenum">
              <a:rPr lang="en-US" smtClean="0"/>
              <a:t>‹#›</a:t>
            </a:fld>
            <a:endParaRPr lang="en-US" dirty="0"/>
          </a:p>
        </p:txBody>
      </p:sp>
    </p:spTree>
    <p:extLst>
      <p:ext uri="{BB962C8B-B14F-4D97-AF65-F5344CB8AC3E}">
        <p14:creationId xmlns:p14="http://schemas.microsoft.com/office/powerpoint/2010/main" val="400703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9"/>
            <a:ext cx="8381260" cy="782073"/>
          </a:xfrm>
        </p:spPr>
        <p:txBody>
          <a:bodyPr/>
          <a:lstStyle/>
          <a:p>
            <a:r>
              <a:rPr lang="en-US"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59469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p:cNvSpPr>
            <a:spLocks noGrp="1"/>
          </p:cNvSpPr>
          <p:nvPr>
            <p:ph type="ftr" sz="quarter" idx="11"/>
          </p:nvPr>
        </p:nvSpPr>
        <p:spPr>
          <a:xfrm>
            <a:off x="3028950" y="6508800"/>
            <a:ext cx="3086100" cy="212676"/>
          </a:xfrm>
        </p:spPr>
        <p:txBody>
          <a:bodyPr/>
          <a:lstStyle/>
          <a:p>
            <a:endParaRPr lang="en-US" dirty="0"/>
          </a:p>
        </p:txBody>
      </p:sp>
      <p:sp>
        <p:nvSpPr>
          <p:cNvPr id="12"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3" name="Rectangle 12"/>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18"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1"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2298690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16" y="2669749"/>
            <a:ext cx="2700533" cy="3681991"/>
          </a:xfrm>
          <a:prstGeom prst="rect">
            <a:avLst/>
          </a:prstGeom>
        </p:spPr>
      </p:pic>
      <p:sp>
        <p:nvSpPr>
          <p:cNvPr id="9" name="Content Placeholder 2"/>
          <p:cNvSpPr>
            <a:spLocks noGrp="1"/>
          </p:cNvSpPr>
          <p:nvPr>
            <p:ph idx="1"/>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4"/>
          <p:cNvSpPr>
            <a:spLocks noGrp="1"/>
          </p:cNvSpPr>
          <p:nvPr>
            <p:ph type="ftr" sz="quarter" idx="11"/>
          </p:nvPr>
        </p:nvSpPr>
        <p:spPr>
          <a:xfrm>
            <a:off x="3028950" y="6508800"/>
            <a:ext cx="3086100" cy="212676"/>
          </a:xfrm>
        </p:spPr>
        <p:txBody>
          <a:bodyPr/>
          <a:lstStyle/>
          <a:p>
            <a:endParaRPr lang="en-US" dirty="0"/>
          </a:p>
        </p:txBody>
      </p:sp>
      <p:sp>
        <p:nvSpPr>
          <p:cNvPr id="1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2" name="Rectangle 1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1"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3"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1460869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Content Placeholder 2"/>
          <p:cNvSpPr>
            <a:spLocks noGrp="1"/>
          </p:cNvSpPr>
          <p:nvPr>
            <p:ph idx="10"/>
          </p:nvPr>
        </p:nvSpPr>
        <p:spPr>
          <a:xfrm>
            <a:off x="628650" y="1202400"/>
            <a:ext cx="7886700" cy="5037025"/>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910843"/>
            <a:ext cx="6108204" cy="3965456"/>
          </a:xfrm>
          <a:prstGeom prst="rect">
            <a:avLst/>
          </a:prstGeom>
        </p:spPr>
      </p:pic>
      <p:sp>
        <p:nvSpPr>
          <p:cNvPr id="15" name="Footer Placeholder 4"/>
          <p:cNvSpPr>
            <a:spLocks noGrp="1"/>
          </p:cNvSpPr>
          <p:nvPr>
            <p:ph type="ftr" sz="quarter" idx="11"/>
          </p:nvPr>
        </p:nvSpPr>
        <p:spPr>
          <a:xfrm>
            <a:off x="3028950" y="6508800"/>
            <a:ext cx="3086100" cy="212676"/>
          </a:xfrm>
        </p:spPr>
        <p:txBody>
          <a:bodyPr/>
          <a:lstStyle/>
          <a:p>
            <a:endParaRPr lang="en-US" dirty="0"/>
          </a:p>
        </p:txBody>
      </p:sp>
      <p:sp>
        <p:nvSpPr>
          <p:cNvPr id="16"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17" name="Rectangle 16"/>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2"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3223077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0" name="Footer Placeholder 4"/>
          <p:cNvSpPr>
            <a:spLocks noGrp="1"/>
          </p:cNvSpPr>
          <p:nvPr>
            <p:ph type="ftr" sz="quarter" idx="11"/>
          </p:nvPr>
        </p:nvSpPr>
        <p:spPr>
          <a:xfrm>
            <a:off x="3028950" y="6508800"/>
            <a:ext cx="3086100" cy="212676"/>
          </a:xfrm>
        </p:spPr>
        <p:txBody>
          <a:bodyPr/>
          <a:lstStyle/>
          <a:p>
            <a:endParaRPr lang="en-US" dirty="0"/>
          </a:p>
        </p:txBody>
      </p:sp>
      <p:sp>
        <p:nvSpPr>
          <p:cNvPr id="21" name="Date Placeholder 2"/>
          <p:cNvSpPr txBox="1">
            <a:spLocks/>
          </p:cNvSpPr>
          <p:nvPr userDrawn="1"/>
        </p:nvSpPr>
        <p:spPr>
          <a:xfrm>
            <a:off x="628650" y="6508800"/>
            <a:ext cx="2057400" cy="212676"/>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9B24EC9-D412-49F8-B26B-B7E454A540B6}" type="datetimeFigureOut">
              <a:rPr lang="en-US" smtClean="0"/>
              <a:pPr/>
              <a:t>12/14/2017</a:t>
            </a:fld>
            <a:endParaRPr lang="en-US"/>
          </a:p>
        </p:txBody>
      </p:sp>
      <p:sp>
        <p:nvSpPr>
          <p:cNvPr id="22" name="Rectangle 21"/>
          <p:cNvSpPr/>
          <p:nvPr userDrawn="1"/>
        </p:nvSpPr>
        <p:spPr>
          <a:xfrm>
            <a:off x="0" y="0"/>
            <a:ext cx="9144000" cy="793462"/>
          </a:xfrm>
          <a:prstGeom prst="rect">
            <a:avLst/>
          </a:prstGeom>
          <a:gradFill flip="none" rotWithShape="1">
            <a:gsLst>
              <a:gs pos="0">
                <a:srgbClr val="6EC4E8"/>
              </a:gs>
              <a:gs pos="81000">
                <a:srgbClr val="5C667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userDrawn="1"/>
        </p:nvSpPr>
        <p:spPr>
          <a:xfrm>
            <a:off x="0" y="787381"/>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0" y="6806227"/>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
        <p:nvSpPr>
          <p:cNvPr id="27" name="Slide Number Placeholder 5"/>
          <p:cNvSpPr txBox="1">
            <a:spLocks/>
          </p:cNvSpPr>
          <p:nvPr userDrawn="1"/>
        </p:nvSpPr>
        <p:spPr>
          <a:xfrm>
            <a:off x="6457950" y="6508800"/>
            <a:ext cx="1257674" cy="212676"/>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4A3F748-31DA-4297-96EF-69DC737B5DDE}" type="slidenum">
              <a:rPr lang="en-US" smtClean="0"/>
              <a:pPr/>
              <a:t>‹#›</a:t>
            </a:fld>
            <a:endParaRPr lang="en-US" dirty="0"/>
          </a:p>
        </p:txBody>
      </p:sp>
      <p:sp>
        <p:nvSpPr>
          <p:cNvPr id="10" name="Content Placeholder 2"/>
          <p:cNvSpPr>
            <a:spLocks noGrp="1"/>
          </p:cNvSpPr>
          <p:nvPr>
            <p:ph idx="1"/>
          </p:nvPr>
        </p:nvSpPr>
        <p:spPr>
          <a:xfrm>
            <a:off x="628650"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13"/>
          </p:nvPr>
        </p:nvSpPr>
        <p:spPr>
          <a:xfrm>
            <a:off x="4644838" y="1207008"/>
            <a:ext cx="3859679" cy="5056992"/>
          </a:xfrm>
        </p:spPr>
        <p:txBody>
          <a:bodyPr/>
          <a:lstStyle>
            <a:lvl1pPr>
              <a:buClr>
                <a:srgbClr val="0D1E8E"/>
              </a:buClr>
              <a:defRPr sz="2400">
                <a:latin typeface="Trebuchet MS" panose="020B0603020202020204" pitchFamily="34" charset="0"/>
              </a:defRPr>
            </a:lvl1pPr>
            <a:lvl2pPr>
              <a:buClr>
                <a:srgbClr val="00953A"/>
              </a:buClr>
              <a:defRPr sz="2000">
                <a:latin typeface="Trebuchet MS" panose="020B0603020202020204" pitchFamily="34" charset="0"/>
              </a:defRPr>
            </a:lvl2pPr>
            <a:lvl3pPr>
              <a:buClr>
                <a:srgbClr val="EF7521"/>
              </a:buClr>
              <a:defRPr sz="1800">
                <a:latin typeface="Trebuchet MS" panose="020B0603020202020204" pitchFamily="34" charset="0"/>
              </a:defRPr>
            </a:lvl3pPr>
            <a:lvl4pPr>
              <a:buClr>
                <a:srgbClr val="82BC00"/>
              </a:buClr>
              <a:defRPr sz="1800">
                <a:latin typeface="Trebuchet MS" panose="020B0603020202020204" pitchFamily="34" charset="0"/>
              </a:defRPr>
            </a:lvl4pPr>
            <a:lvl5pPr>
              <a:buClr>
                <a:srgbClr val="8FC6E8"/>
              </a:buClr>
              <a:defRPr sz="1800">
                <a:latin typeface="Trebuchet MS" panose="020B0603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lvl1pPr>
              <a:defRPr>
                <a:solidFill>
                  <a:schemeClr val="bg1"/>
                </a:solidFill>
              </a:defRPr>
            </a:lvl1pPr>
          </a:lstStyle>
          <a:p>
            <a:r>
              <a:rPr lang="en-US" dirty="0"/>
              <a:t>Click to edit </a:t>
            </a:r>
            <a:r>
              <a:rPr lang="en-US" dirty="0" smtClean="0"/>
              <a:t>master </a:t>
            </a:r>
            <a:r>
              <a:rPr lang="en-US" dirty="0"/>
              <a:t>title style</a:t>
            </a:r>
          </a:p>
        </p:txBody>
      </p:sp>
    </p:spTree>
    <p:extLst>
      <p:ext uri="{BB962C8B-B14F-4D97-AF65-F5344CB8AC3E}">
        <p14:creationId xmlns:p14="http://schemas.microsoft.com/office/powerpoint/2010/main" val="1983632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bg1">
                    <a:lumMod val="85000"/>
                  </a:schemeClr>
                </a:solidFill>
              </a:defRPr>
            </a:lvl1pPr>
          </a:lstStyle>
          <a:p>
            <a:fld id="{49B24EC9-D412-49F8-B26B-B7E454A540B6}" type="datetimeFigureOut">
              <a:rPr lang="en-US" smtClean="0"/>
              <a:pPr/>
              <a:t>12/14/2017</a:t>
            </a:fld>
            <a:endParaRPr lang="en-US" dirty="0"/>
          </a:p>
        </p:txBody>
      </p:sp>
      <p:sp>
        <p:nvSpPr>
          <p:cNvPr id="4" name="Footer Placeholder 3"/>
          <p:cNvSpPr>
            <a:spLocks noGrp="1"/>
          </p:cNvSpPr>
          <p:nvPr>
            <p:ph type="ftr" sz="quarter" idx="11"/>
          </p:nvPr>
        </p:nvSpPr>
        <p:spPr/>
        <p:txBody>
          <a:bodyPr/>
          <a:lstStyle>
            <a:lvl1pPr>
              <a:defRPr>
                <a:solidFill>
                  <a:schemeClr val="bg1">
                    <a:lumMod val="8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Tree>
    <p:extLst>
      <p:ext uri="{BB962C8B-B14F-4D97-AF65-F5344CB8AC3E}">
        <p14:creationId xmlns:p14="http://schemas.microsoft.com/office/powerpoint/2010/main" val="2850860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lvl1pPr>
              <a:defRPr>
                <a:solidFill>
                  <a:schemeClr val="bg1">
                    <a:lumMod val="85000"/>
                  </a:schemeClr>
                </a:solidFill>
              </a:defRPr>
            </a:lvl1pPr>
          </a:lstStyle>
          <a:p>
            <a:fld id="{49B24EC9-D412-49F8-B26B-B7E454A540B6}" type="datetimeFigureOut">
              <a:rPr lang="en-US" smtClean="0"/>
              <a:pPr/>
              <a:t>12/14/2017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lvl1pPr>
              <a:defRPr>
                <a:solidFill>
                  <a:schemeClr val="bg1">
                    <a:lumMod val="85000"/>
                  </a:schemeClr>
                </a:solidFill>
              </a:defRPr>
            </a:lvl1p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lvl1pPr>
              <a:defRPr>
                <a:solidFill>
                  <a:schemeClr val="bg1">
                    <a:lumMod val="85000"/>
                  </a:schemeClr>
                </a:solidFill>
              </a:defRPr>
            </a:lvl1pPr>
          </a:lstStyle>
          <a:p>
            <a:fld id="{34A3F748-31DA-4297-96EF-69DC737B5DDE}" type="slidenum">
              <a:rPr lang="en-US" smtClean="0"/>
              <a:pPr/>
              <a:t>‹#›</a:t>
            </a:fld>
            <a:endParaRPr lang="en-US" dirty="0"/>
          </a:p>
        </p:txBody>
      </p:sp>
      <p:sp>
        <p:nvSpPr>
          <p:cNvPr id="11" name="Text Placeholder 2"/>
          <p:cNvSpPr>
            <a:spLocks noGrp="1"/>
          </p:cNvSpPr>
          <p:nvPr>
            <p:ph idx="1" hasCustomPrompt="1"/>
          </p:nvPr>
        </p:nvSpPr>
        <p:spPr>
          <a:xfrm>
            <a:off x="628650" y="2282400"/>
            <a:ext cx="7886700" cy="2080800"/>
          </a:xfrm>
          <a:prstGeom prst="rect">
            <a:avLst/>
          </a:prstGeom>
        </p:spPr>
        <p:txBody>
          <a:bodyPr vert="horz" lIns="91440" tIns="45720" rIns="91440" bIns="45720" rtlCol="0">
            <a:normAutofit/>
          </a:bodyPr>
          <a:lstStyle>
            <a:lvl1pPr marL="0" indent="0" algn="ctr">
              <a:buNone/>
              <a:defRPr sz="2400" baseline="0">
                <a:latin typeface="Museo Slab 500" panose="02000000000000000000" pitchFamily="50" charset="0"/>
              </a:defRPr>
            </a:lvl1pPr>
          </a:lstStyle>
          <a:p>
            <a:pPr lvl="0"/>
            <a:r>
              <a:rPr lang="en-US" dirty="0" smtClean="0"/>
              <a:t>Transition slide. Insert image or graphic here.</a:t>
            </a:r>
            <a:endParaRPr lang="en-US" dirty="0"/>
          </a:p>
        </p:txBody>
      </p:sp>
    </p:spTree>
    <p:extLst>
      <p:ext uri="{BB962C8B-B14F-4D97-AF65-F5344CB8AC3E}">
        <p14:creationId xmlns:p14="http://schemas.microsoft.com/office/powerpoint/2010/main" val="18701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49B24EC9-D412-49F8-B26B-B7E454A540B6}" type="datetimeFigureOut">
              <a:rPr lang="en-US" smtClean="0"/>
              <a:pPr/>
              <a:t>12/14/2017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A3F748-31DA-4297-96EF-69DC737B5DDE}" type="slidenum">
              <a:rPr lang="en-US" smtClean="0"/>
              <a:t>‹#›</a:t>
            </a:fld>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spTree>
    <p:extLst>
      <p:ext uri="{BB962C8B-B14F-4D97-AF65-F5344CB8AC3E}">
        <p14:creationId xmlns:p14="http://schemas.microsoft.com/office/powerpoint/2010/main" val="2038164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10" name="Rectangle 9"/>
          <p:cNvSpPr/>
          <p:nvPr userDrawn="1"/>
        </p:nvSpPr>
        <p:spPr>
          <a:xfrm>
            <a:off x="0" y="6127200"/>
            <a:ext cx="9144000" cy="730800"/>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0" y="36094"/>
            <a:ext cx="9144000" cy="6177506"/>
          </a:xfrm>
          <a:prstGeom prst="rect">
            <a:avLst/>
          </a:prstGeom>
          <a:gradFill>
            <a:gsLst>
              <a:gs pos="0">
                <a:srgbClr val="6EC4E8"/>
              </a:gs>
              <a:gs pos="50000">
                <a:schemeClr val="bg1"/>
              </a:gs>
              <a:gs pos="100000">
                <a:srgbClr val="5C6670"/>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0"/>
            <a:ext cx="9144000" cy="72189"/>
          </a:xfrm>
          <a:prstGeom prst="rect">
            <a:avLst/>
          </a:prstGeom>
          <a:solidFill>
            <a:srgbClr val="5C6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0" y="6785905"/>
            <a:ext cx="9144000" cy="72189"/>
          </a:xfrm>
          <a:prstGeom prst="rect">
            <a:avLst/>
          </a:prstGeom>
          <a:solidFill>
            <a:srgbClr val="6EC4E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29" y="6418098"/>
            <a:ext cx="626171" cy="322362"/>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200220" y="6369865"/>
            <a:ext cx="742988" cy="415946"/>
          </a:xfrm>
          <a:prstGeom prst="rect">
            <a:avLst/>
          </a:prstGeom>
        </p:spPr>
      </p:pic>
      <p:sp>
        <p:nvSpPr>
          <p:cNvPr id="13" name="Date Placeholder 2"/>
          <p:cNvSpPr>
            <a:spLocks noGrp="1"/>
          </p:cNvSpPr>
          <p:nvPr>
            <p:ph type="dt" sz="half" idx="10"/>
          </p:nvPr>
        </p:nvSpPr>
        <p:spPr>
          <a:xfrm>
            <a:off x="628650" y="6537600"/>
            <a:ext cx="2057400" cy="183876"/>
          </a:xfrm>
        </p:spPr>
        <p:txBody>
          <a:bodyPr/>
          <a:lstStyle/>
          <a:p>
            <a:fld id="{49B24EC9-D412-49F8-B26B-B7E454A540B6}" type="datetimeFigureOut">
              <a:rPr lang="en-US" smtClean="0"/>
              <a:pPr/>
              <a:t>12/14/2017</a:t>
            </a:fld>
            <a:endParaRPr lang="en-US" dirty="0"/>
          </a:p>
        </p:txBody>
      </p:sp>
      <p:sp>
        <p:nvSpPr>
          <p:cNvPr id="14" name="Footer Placeholder 3"/>
          <p:cNvSpPr>
            <a:spLocks noGrp="1"/>
          </p:cNvSpPr>
          <p:nvPr>
            <p:ph type="ftr" sz="quarter" idx="11"/>
          </p:nvPr>
        </p:nvSpPr>
        <p:spPr>
          <a:xfrm>
            <a:off x="3028950" y="6537600"/>
            <a:ext cx="3086100" cy="183876"/>
          </a:xfrm>
        </p:spPr>
        <p:txBody>
          <a:bodyPr/>
          <a:lstStyle/>
          <a:p>
            <a:endParaRPr lang="en-US" dirty="0"/>
          </a:p>
        </p:txBody>
      </p:sp>
      <p:sp>
        <p:nvSpPr>
          <p:cNvPr id="15" name="Slide Number Placeholder 4"/>
          <p:cNvSpPr>
            <a:spLocks noGrp="1"/>
          </p:cNvSpPr>
          <p:nvPr>
            <p:ph type="sldNum" sz="quarter" idx="12"/>
          </p:nvPr>
        </p:nvSpPr>
        <p:spPr>
          <a:xfrm>
            <a:off x="6457950" y="6537600"/>
            <a:ext cx="1620774" cy="183876"/>
          </a:xfrm>
        </p:spPr>
        <p:txBody>
          <a:bodyPr/>
          <a:lstStyle/>
          <a:p>
            <a:fld id="{34A3F748-31DA-4297-96EF-69DC737B5DDE}" type="slidenum">
              <a:rPr lang="en-US" smtClean="0"/>
              <a:t>‹#›</a:t>
            </a:fld>
            <a:endParaRPr lang="en-US" dirty="0"/>
          </a:p>
        </p:txBody>
      </p:sp>
    </p:spTree>
    <p:extLst>
      <p:ext uri="{BB962C8B-B14F-4D97-AF65-F5344CB8AC3E}">
        <p14:creationId xmlns:p14="http://schemas.microsoft.com/office/powerpoint/2010/main" val="2693676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2024" y="192024"/>
            <a:ext cx="7886700" cy="521208"/>
          </a:xfrm>
          <a:prstGeom prst="rect">
            <a:avLst/>
          </a:prstGeom>
        </p:spPr>
        <p:txBody>
          <a:bodyPr vert="horz" lIns="91440" tIns="45720" rIns="91440" bIns="45720" rtlCol="0" anchor="ctr">
            <a:normAutofit/>
          </a:bodyPr>
          <a:lstStyle/>
          <a:p>
            <a:r>
              <a:rPr lang="en-US" dirty="0"/>
              <a:t>Click to edit </a:t>
            </a:r>
            <a:r>
              <a:rPr lang="en-US" dirty="0" smtClean="0"/>
              <a:t>master </a:t>
            </a:r>
            <a:r>
              <a:rPr lang="en-US" dirty="0"/>
              <a:t>title style</a:t>
            </a:r>
          </a:p>
        </p:txBody>
      </p:sp>
      <p:sp>
        <p:nvSpPr>
          <p:cNvPr id="3" name="Text Placeholder 2"/>
          <p:cNvSpPr>
            <a:spLocks noGrp="1"/>
          </p:cNvSpPr>
          <p:nvPr>
            <p:ph type="body" idx="1"/>
          </p:nvPr>
        </p:nvSpPr>
        <p:spPr>
          <a:xfrm>
            <a:off x="628650" y="1207008"/>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537600"/>
            <a:ext cx="2057400" cy="183876"/>
          </a:xfrm>
          <a:prstGeom prst="rect">
            <a:avLst/>
          </a:prstGeom>
        </p:spPr>
        <p:txBody>
          <a:bodyPr vert="horz" lIns="91440" tIns="45720" rIns="91440" bIns="45720" rtlCol="0" anchor="ctr"/>
          <a:lstStyle>
            <a:lvl1pPr algn="l">
              <a:defRPr sz="1000">
                <a:solidFill>
                  <a:schemeClr val="tx1">
                    <a:tint val="75000"/>
                  </a:schemeClr>
                </a:solidFill>
              </a:defRPr>
            </a:lvl1pPr>
          </a:lstStyle>
          <a:p>
            <a:fld id="{49B24EC9-D412-49F8-B26B-B7E454A540B6}" type="datetimeFigureOut">
              <a:rPr lang="en-US" smtClean="0"/>
              <a:pPr/>
              <a:t>12/14/2017</a:t>
            </a:fld>
            <a:endParaRPr lang="en-US" dirty="0"/>
          </a:p>
        </p:txBody>
      </p:sp>
      <p:sp>
        <p:nvSpPr>
          <p:cNvPr id="5" name="Footer Placeholder 4"/>
          <p:cNvSpPr>
            <a:spLocks noGrp="1"/>
          </p:cNvSpPr>
          <p:nvPr>
            <p:ph type="ftr" sz="quarter" idx="3"/>
          </p:nvPr>
        </p:nvSpPr>
        <p:spPr>
          <a:xfrm>
            <a:off x="3028950" y="6537600"/>
            <a:ext cx="3086100" cy="183876"/>
          </a:xfrm>
          <a:prstGeom prst="rect">
            <a:avLst/>
          </a:prstGeom>
        </p:spPr>
        <p:txBody>
          <a:bodyPr vert="horz" lIns="91440" tIns="45720" rIns="91440" bIns="45720" rtlCol="0" anchor="ctr"/>
          <a:lstStyle>
            <a:lvl1pPr algn="ctr">
              <a:defRPr sz="10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537600"/>
            <a:ext cx="1620774" cy="183876"/>
          </a:xfrm>
          <a:prstGeom prst="rect">
            <a:avLst/>
          </a:prstGeom>
        </p:spPr>
        <p:txBody>
          <a:bodyPr vert="horz" lIns="91440" tIns="45720" rIns="91440" bIns="45720" rtlCol="0" anchor="ctr"/>
          <a:lstStyle>
            <a:lvl1pPr algn="r">
              <a:defRPr sz="1200">
                <a:solidFill>
                  <a:schemeClr val="tx1">
                    <a:tint val="75000"/>
                  </a:schemeClr>
                </a:solidFill>
              </a:defRPr>
            </a:lvl1pPr>
          </a:lstStyle>
          <a:p>
            <a:fld id="{34A3F748-31DA-4297-96EF-69DC737B5DDE}" type="slidenum">
              <a:rPr lang="en-US" smtClean="0"/>
              <a:t>‹#›</a:t>
            </a:fld>
            <a:endParaRPr lang="en-US" dirty="0"/>
          </a:p>
        </p:txBody>
      </p:sp>
    </p:spTree>
    <p:extLst>
      <p:ext uri="{BB962C8B-B14F-4D97-AF65-F5344CB8AC3E}">
        <p14:creationId xmlns:p14="http://schemas.microsoft.com/office/powerpoint/2010/main" val="19371475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6" r:id="rId3"/>
    <p:sldLayoutId id="2147483667" r:id="rId4"/>
    <p:sldLayoutId id="2147483664" r:id="rId5"/>
    <p:sldLayoutId id="2147483671" r:id="rId6"/>
    <p:sldLayoutId id="2147483670" r:id="rId7"/>
    <p:sldLayoutId id="2147483669" r:id="rId8"/>
    <p:sldLayoutId id="2147483675" r:id="rId9"/>
    <p:sldLayoutId id="2147483676" r:id="rId10"/>
    <p:sldLayoutId id="2147483677" r:id="rId11"/>
    <p:sldLayoutId id="2147483679" r:id="rId12"/>
    <p:sldLayoutId id="2147483680" r:id="rId13"/>
  </p:sldLayoutIdLst>
  <p:txStyles>
    <p:title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80999" y="5380285"/>
            <a:ext cx="8341851" cy="87931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dirty="0" smtClean="0"/>
              <a:t>Brenda Bautsch, Accountability Specialist</a:t>
            </a:r>
          </a:p>
          <a:p>
            <a:pPr marL="0" indent="0" algn="ctr">
              <a:buNone/>
            </a:pPr>
            <a:endParaRPr lang="en-US" sz="2400" dirty="0">
              <a:latin typeface="Trebuchet MS" panose="020B0603020202020204" pitchFamily="34" charset="0"/>
            </a:endParaRPr>
          </a:p>
        </p:txBody>
      </p:sp>
      <p:sp>
        <p:nvSpPr>
          <p:cNvPr id="5" name="Title 4"/>
          <p:cNvSpPr txBox="1">
            <a:spLocks/>
          </p:cNvSpPr>
          <p:nvPr/>
        </p:nvSpPr>
        <p:spPr>
          <a:xfrm>
            <a:off x="380999" y="3958389"/>
            <a:ext cx="8341851" cy="1254256"/>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smtClean="0">
                <a:solidFill>
                  <a:srgbClr val="101E8E"/>
                </a:solidFill>
                <a:latin typeface="Museo Slab 500" panose="02000000000000000000" pitchFamily="50" charset="0"/>
              </a:rPr>
              <a:t>Accountability Clock Overview</a:t>
            </a:r>
            <a:endParaRPr lang="en-US" dirty="0">
              <a:solidFill>
                <a:srgbClr val="101E8E"/>
              </a:solidFill>
              <a:latin typeface="Museo Slab 500" panose="02000000000000000000" pitchFamily="50" charset="0"/>
            </a:endParaRPr>
          </a:p>
        </p:txBody>
      </p:sp>
    </p:spTree>
    <p:extLst>
      <p:ext uri="{BB962C8B-B14F-4D97-AF65-F5344CB8AC3E}">
        <p14:creationId xmlns:p14="http://schemas.microsoft.com/office/powerpoint/2010/main" val="3711255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100800"/>
            <a:ext cx="7886700" cy="5239040"/>
          </a:xfrm>
        </p:spPr>
        <p:txBody>
          <a:bodyPr>
            <a:normAutofit/>
          </a:bodyPr>
          <a:lstStyle/>
          <a:p>
            <a:r>
              <a:rPr lang="en-US" dirty="0" smtClean="0"/>
              <a:t>Districts should start planning </a:t>
            </a:r>
            <a:r>
              <a:rPr lang="en-US" dirty="0"/>
              <a:t>early in the </a:t>
            </a:r>
            <a:r>
              <a:rPr lang="en-US" dirty="0" smtClean="0"/>
              <a:t>process</a:t>
            </a:r>
          </a:p>
          <a:p>
            <a:pPr lvl="1"/>
            <a:r>
              <a:rPr lang="en-US" dirty="0" smtClean="0"/>
              <a:t>Pathways Planning Grant</a:t>
            </a:r>
            <a:endParaRPr lang="en-US" dirty="0"/>
          </a:p>
          <a:p>
            <a:r>
              <a:rPr lang="en-US" dirty="0" smtClean="0"/>
              <a:t>Engage local school boards earlier and in a more meaningful way</a:t>
            </a:r>
            <a:endParaRPr lang="en-US" dirty="0"/>
          </a:p>
          <a:p>
            <a:r>
              <a:rPr lang="en-US" dirty="0" smtClean="0"/>
              <a:t>Collaborative approach (districts having a voice in the process) has greatest likelihood of producing positive outcomes</a:t>
            </a:r>
            <a:endParaRPr lang="en-US" dirty="0"/>
          </a:p>
          <a:p>
            <a:r>
              <a:rPr lang="en-US" dirty="0" smtClean="0"/>
              <a:t>Continue clarifying the management </a:t>
            </a:r>
            <a:r>
              <a:rPr lang="en-US" dirty="0"/>
              <a:t>pathway </a:t>
            </a:r>
            <a:endParaRPr lang="en-US" dirty="0" smtClean="0"/>
          </a:p>
          <a:p>
            <a:r>
              <a:rPr lang="en-US" dirty="0" smtClean="0"/>
              <a:t>Make </a:t>
            </a:r>
            <a:r>
              <a:rPr lang="en-US" dirty="0"/>
              <a:t>all pathway options </a:t>
            </a:r>
            <a:r>
              <a:rPr lang="en-US" dirty="0" smtClean="0"/>
              <a:t>feasible</a:t>
            </a:r>
          </a:p>
          <a:p>
            <a:r>
              <a:rPr lang="en-US" dirty="0" smtClean="0"/>
              <a:t>Concerns about </a:t>
            </a:r>
            <a:r>
              <a:rPr lang="en-US" dirty="0"/>
              <a:t>statute being </a:t>
            </a:r>
            <a:r>
              <a:rPr lang="en-US" dirty="0" smtClean="0"/>
              <a:t>silent on what happens after the end-of-clock directed action</a:t>
            </a:r>
          </a:p>
        </p:txBody>
      </p:sp>
      <p:sp>
        <p:nvSpPr>
          <p:cNvPr id="3" name="Title 2"/>
          <p:cNvSpPr>
            <a:spLocks noGrp="1"/>
          </p:cNvSpPr>
          <p:nvPr>
            <p:ph type="title"/>
          </p:nvPr>
        </p:nvSpPr>
        <p:spPr/>
        <p:txBody>
          <a:bodyPr/>
          <a:lstStyle/>
          <a:p>
            <a:r>
              <a:rPr lang="en-US" dirty="0" smtClean="0"/>
              <a:t>Feedback Themes from 2017 Cycle</a:t>
            </a:r>
            <a:endParaRPr lang="en-US" dirty="0"/>
          </a:p>
        </p:txBody>
      </p:sp>
    </p:spTree>
    <p:extLst>
      <p:ext uri="{BB962C8B-B14F-4D97-AF65-F5344CB8AC3E}">
        <p14:creationId xmlns:p14="http://schemas.microsoft.com/office/powerpoint/2010/main" val="40111072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Supports</a:t>
            </a:r>
            <a:endParaRPr lang="en-US" dirty="0"/>
          </a:p>
        </p:txBody>
      </p:sp>
      <p:graphicFrame>
        <p:nvGraphicFramePr>
          <p:cNvPr id="4" name="Diagram 3"/>
          <p:cNvGraphicFramePr/>
          <p:nvPr>
            <p:extLst>
              <p:ext uri="{D42A27DB-BD31-4B8C-83A1-F6EECF244321}">
                <p14:modId xmlns:p14="http://schemas.microsoft.com/office/powerpoint/2010/main" val="2124572261"/>
              </p:ext>
            </p:extLst>
          </p:nvPr>
        </p:nvGraphicFramePr>
        <p:xfrm>
          <a:off x="131617" y="1168400"/>
          <a:ext cx="8859983"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ight Arrow 4"/>
          <p:cNvSpPr/>
          <p:nvPr/>
        </p:nvSpPr>
        <p:spPr>
          <a:xfrm rot="16200000">
            <a:off x="-1917535" y="3409208"/>
            <a:ext cx="4807859" cy="681843"/>
          </a:xfrm>
          <a:prstGeom prst="rightArrow">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16200000">
            <a:off x="-707080" y="4337005"/>
            <a:ext cx="2374216" cy="369332"/>
          </a:xfrm>
          <a:prstGeom prst="rect">
            <a:avLst/>
          </a:prstGeom>
          <a:noFill/>
        </p:spPr>
        <p:txBody>
          <a:bodyPr wrap="square" rtlCol="0">
            <a:spAutoFit/>
          </a:bodyPr>
          <a:lstStyle/>
          <a:p>
            <a:r>
              <a:rPr lang="en-US" b="1" dirty="0" smtClean="0">
                <a:solidFill>
                  <a:srgbClr val="000000"/>
                </a:solidFill>
              </a:rPr>
              <a:t>Intensity of Support</a:t>
            </a:r>
            <a:endParaRPr lang="en-US" b="1" dirty="0">
              <a:solidFill>
                <a:srgbClr val="000000"/>
              </a:solidFill>
            </a:endParaRPr>
          </a:p>
        </p:txBody>
      </p:sp>
    </p:spTree>
    <p:extLst>
      <p:ext uri="{BB962C8B-B14F-4D97-AF65-F5344CB8AC3E}">
        <p14:creationId xmlns:p14="http://schemas.microsoft.com/office/powerpoint/2010/main" val="3341093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28650" y="4797885"/>
            <a:ext cx="7886700" cy="1196509"/>
          </a:xfrm>
          <a:prstGeom prst="rect">
            <a:avLst/>
          </a:prstGeom>
        </p:spPr>
        <p:txBody>
          <a:bodyPr>
            <a:normAutofit/>
          </a:bodyPr>
          <a:lst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a:lstStyle>
          <a:p>
            <a:pPr algn="ctr"/>
            <a:r>
              <a:rPr lang="en-US" sz="4000" dirty="0" smtClean="0">
                <a:solidFill>
                  <a:schemeClr val="bg1"/>
                </a:solidFill>
              </a:rPr>
              <a:t>Questions? Feedback?</a:t>
            </a:r>
            <a:endParaRPr lang="en-US" sz="40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1774" y="431321"/>
            <a:ext cx="2760452" cy="4140679"/>
          </a:xfrm>
          <a:prstGeom prst="rect">
            <a:avLst/>
          </a:prstGeom>
        </p:spPr>
      </p:pic>
    </p:spTree>
    <p:extLst>
      <p:ext uri="{BB962C8B-B14F-4D97-AF65-F5344CB8AC3E}">
        <p14:creationId xmlns:p14="http://schemas.microsoft.com/office/powerpoint/2010/main" val="6493946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47999" y="2421940"/>
            <a:ext cx="3128211" cy="520700"/>
          </a:xfrm>
        </p:spPr>
        <p:txBody>
          <a:bodyPr/>
          <a:lstStyle/>
          <a:p>
            <a:r>
              <a:rPr lang="en-US" dirty="0" smtClean="0"/>
              <a:t>Reference Slides</a:t>
            </a:r>
            <a:endParaRPr lang="en-US" dirty="0"/>
          </a:p>
        </p:txBody>
      </p:sp>
    </p:spTree>
    <p:extLst>
      <p:ext uri="{BB962C8B-B14F-4D97-AF65-F5344CB8AC3E}">
        <p14:creationId xmlns:p14="http://schemas.microsoft.com/office/powerpoint/2010/main" val="2332813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628650" y="4797885"/>
            <a:ext cx="7886700" cy="1196509"/>
          </a:xfrm>
          <a:prstGeom prst="rect">
            <a:avLst/>
          </a:prstGeom>
        </p:spPr>
        <p:txBody>
          <a:bodyPr>
            <a:normAutofit fontScale="92500"/>
          </a:bodyPr>
          <a:lstStyle>
            <a:lvl1pPr algn="l" defTabSz="914400" rtl="0" eaLnBrk="1" latinLnBrk="0" hangingPunct="1">
              <a:lnSpc>
                <a:spcPct val="90000"/>
              </a:lnSpc>
              <a:spcBef>
                <a:spcPct val="0"/>
              </a:spcBef>
              <a:buNone/>
              <a:defRPr sz="2800" kern="1200">
                <a:solidFill>
                  <a:schemeClr val="tx1"/>
                </a:solidFill>
                <a:latin typeface="Museo Slab 500" panose="02000000000000000000" pitchFamily="50" charset="0"/>
                <a:ea typeface="+mj-ea"/>
                <a:cs typeface="+mj-cs"/>
              </a:defRPr>
            </a:lvl1pPr>
          </a:lstStyle>
          <a:p>
            <a:pPr algn="ctr"/>
            <a:r>
              <a:rPr lang="en-US" sz="4000" dirty="0" smtClean="0">
                <a:solidFill>
                  <a:schemeClr val="bg1"/>
                </a:solidFill>
              </a:rPr>
              <a:t>Accountability Clock Hearings: Structure &amp; Procedures</a:t>
            </a:r>
            <a:endParaRPr lang="en-US" sz="4000"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0970" y="411589"/>
            <a:ext cx="5702060" cy="4053706"/>
          </a:xfrm>
          <a:prstGeom prst="rect">
            <a:avLst/>
          </a:prstGeom>
        </p:spPr>
      </p:pic>
    </p:spTree>
    <p:extLst>
      <p:ext uri="{BB962C8B-B14F-4D97-AF65-F5344CB8AC3E}">
        <p14:creationId xmlns:p14="http://schemas.microsoft.com/office/powerpoint/2010/main" val="38195509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lstStyle/>
          <a:p>
            <a:r>
              <a:rPr lang="en-US" sz="2800" spc="0" dirty="0" smtClean="0">
                <a:solidFill>
                  <a:schemeClr val="tx1">
                    <a:lumMod val="50000"/>
                  </a:schemeClr>
                </a:solidFill>
                <a:latin typeface="+mn-lt"/>
                <a:cs typeface="Aparajita" panose="020B0604020202020204" pitchFamily="34" charset="0"/>
              </a:rPr>
              <a:t>Prior to hearing, State Board will receive:</a:t>
            </a:r>
          </a:p>
          <a:p>
            <a:pPr marL="1051560" lvl="2" indent="-457200">
              <a:buFont typeface="+mj-lt"/>
              <a:buAutoNum type="arabicPeriod"/>
            </a:pPr>
            <a:r>
              <a:rPr lang="en-US" sz="2400" spc="0" dirty="0">
                <a:solidFill>
                  <a:schemeClr val="tx1">
                    <a:lumMod val="50000"/>
                  </a:schemeClr>
                </a:solidFill>
                <a:latin typeface="+mn-lt"/>
                <a:cs typeface="Aparajita" panose="020B0604020202020204" pitchFamily="34" charset="0"/>
              </a:rPr>
              <a:t>State Review Panel recommendation</a:t>
            </a:r>
          </a:p>
          <a:p>
            <a:pPr marL="1051560" lvl="2" indent="-457200">
              <a:buFont typeface="+mj-lt"/>
              <a:buAutoNum type="arabicPeriod"/>
            </a:pPr>
            <a:r>
              <a:rPr lang="en-US" sz="2400" spc="0" dirty="0">
                <a:solidFill>
                  <a:schemeClr val="tx1">
                    <a:lumMod val="50000"/>
                  </a:schemeClr>
                </a:solidFill>
                <a:latin typeface="+mn-lt"/>
                <a:cs typeface="Aparajita" panose="020B0604020202020204" pitchFamily="34" charset="0"/>
              </a:rPr>
              <a:t>Commissioner recommendation</a:t>
            </a:r>
          </a:p>
          <a:p>
            <a:pPr marL="1051560" lvl="2" indent="-457200">
              <a:buFont typeface="+mj-lt"/>
              <a:buAutoNum type="arabicPeriod"/>
            </a:pPr>
            <a:r>
              <a:rPr lang="en-US" sz="2400" spc="0" dirty="0">
                <a:solidFill>
                  <a:schemeClr val="tx1">
                    <a:lumMod val="50000"/>
                  </a:schemeClr>
                </a:solidFill>
                <a:latin typeface="+mn-lt"/>
                <a:cs typeface="Aparajita" panose="020B0604020202020204" pitchFamily="34" charset="0"/>
              </a:rPr>
              <a:t>District report (optional)</a:t>
            </a:r>
          </a:p>
          <a:p>
            <a:r>
              <a:rPr lang="en-US" sz="2800" spc="0" dirty="0" smtClean="0">
                <a:solidFill>
                  <a:schemeClr val="tx1">
                    <a:lumMod val="50000"/>
                  </a:schemeClr>
                </a:solidFill>
                <a:latin typeface="+mn-lt"/>
                <a:cs typeface="Aparajita" panose="020B0604020202020204" pitchFamily="34" charset="0"/>
              </a:rPr>
              <a:t>At the hearing:</a:t>
            </a:r>
          </a:p>
          <a:p>
            <a:pPr marL="822325" lvl="1" indent="-254000"/>
            <a:r>
              <a:rPr lang="en-US" sz="2400" spc="0" dirty="0" smtClean="0">
                <a:solidFill>
                  <a:schemeClr val="tx1">
                    <a:lumMod val="50000"/>
                  </a:schemeClr>
                </a:solidFill>
                <a:latin typeface="+mn-lt"/>
                <a:cs typeface="Aparajita" panose="020B0604020202020204" pitchFamily="34" charset="0"/>
              </a:rPr>
              <a:t>Department </a:t>
            </a:r>
            <a:r>
              <a:rPr lang="en-US" sz="2400" spc="0" dirty="0">
                <a:solidFill>
                  <a:schemeClr val="tx1">
                    <a:lumMod val="50000"/>
                  </a:schemeClr>
                </a:solidFill>
                <a:latin typeface="+mn-lt"/>
                <a:cs typeface="Aparajita" panose="020B0604020202020204" pitchFamily="34" charset="0"/>
              </a:rPr>
              <a:t>will have opportunity to present Commissioner’s </a:t>
            </a:r>
            <a:r>
              <a:rPr lang="en-US" sz="2400" spc="0" dirty="0">
                <a:solidFill>
                  <a:srgbClr val="000000"/>
                </a:solidFill>
                <a:latin typeface="+mn-lt"/>
                <a:cs typeface="Aparajita" panose="020B0604020202020204" pitchFamily="34" charset="0"/>
              </a:rPr>
              <a:t>Recommendation </a:t>
            </a:r>
            <a:r>
              <a:rPr lang="en-US" sz="2400" b="1" spc="0" dirty="0" smtClean="0">
                <a:solidFill>
                  <a:srgbClr val="000000"/>
                </a:solidFill>
                <a:latin typeface="+mn-lt"/>
                <a:cs typeface="Aparajita" panose="020B0604020202020204" pitchFamily="34" charset="0"/>
              </a:rPr>
              <a:t>(30 </a:t>
            </a:r>
            <a:r>
              <a:rPr lang="en-US" sz="2400" b="1" spc="0" dirty="0">
                <a:solidFill>
                  <a:srgbClr val="000000"/>
                </a:solidFill>
                <a:latin typeface="+mn-lt"/>
                <a:cs typeface="Aparajita" panose="020B0604020202020204" pitchFamily="34" charset="0"/>
              </a:rPr>
              <a:t>min</a:t>
            </a:r>
            <a:r>
              <a:rPr lang="en-US" sz="2400" b="1" spc="0" dirty="0" smtClean="0">
                <a:solidFill>
                  <a:srgbClr val="000000"/>
                </a:solidFill>
                <a:latin typeface="+mn-lt"/>
                <a:cs typeface="Aparajita" panose="020B0604020202020204" pitchFamily="34" charset="0"/>
              </a:rPr>
              <a:t>)</a:t>
            </a:r>
          </a:p>
          <a:p>
            <a:pPr marL="822325" lvl="1" indent="-254000"/>
            <a:r>
              <a:rPr lang="en-US" sz="2400" spc="0" dirty="0">
                <a:solidFill>
                  <a:srgbClr val="000000"/>
                </a:solidFill>
                <a:latin typeface="+mn-lt"/>
                <a:cs typeface="Aparajita" panose="020B0604020202020204" pitchFamily="34" charset="0"/>
              </a:rPr>
              <a:t>District will have opportunity to </a:t>
            </a:r>
            <a:r>
              <a:rPr lang="en-US" sz="2400" spc="0" dirty="0" smtClean="0">
                <a:solidFill>
                  <a:srgbClr val="000000"/>
                </a:solidFill>
                <a:latin typeface="+mn-lt"/>
                <a:cs typeface="Aparajita" panose="020B0604020202020204" pitchFamily="34" charset="0"/>
              </a:rPr>
              <a:t>present </a:t>
            </a:r>
            <a:r>
              <a:rPr lang="en-US" sz="2400" b="1" spc="0" dirty="0" smtClean="0">
                <a:solidFill>
                  <a:srgbClr val="000000"/>
                </a:solidFill>
                <a:latin typeface="+mn-lt"/>
                <a:cs typeface="Aparajita" panose="020B0604020202020204" pitchFamily="34" charset="0"/>
              </a:rPr>
              <a:t>(30 </a:t>
            </a:r>
            <a:r>
              <a:rPr lang="en-US" sz="2400" b="1" spc="0" dirty="0">
                <a:solidFill>
                  <a:srgbClr val="000000"/>
                </a:solidFill>
                <a:latin typeface="+mn-lt"/>
                <a:cs typeface="Aparajita" panose="020B0604020202020204" pitchFamily="34" charset="0"/>
              </a:rPr>
              <a:t>min)</a:t>
            </a:r>
          </a:p>
          <a:p>
            <a:pPr marL="822325" lvl="1" indent="-254000"/>
            <a:r>
              <a:rPr lang="en-US" sz="2400" spc="0" dirty="0" smtClean="0">
                <a:solidFill>
                  <a:srgbClr val="000000"/>
                </a:solidFill>
                <a:latin typeface="+mn-lt"/>
                <a:cs typeface="Aparajita" panose="020B0604020202020204" pitchFamily="34" charset="0"/>
              </a:rPr>
              <a:t>State </a:t>
            </a:r>
            <a:r>
              <a:rPr lang="en-US" sz="2400" spc="0" dirty="0">
                <a:solidFill>
                  <a:srgbClr val="000000"/>
                </a:solidFill>
                <a:latin typeface="+mn-lt"/>
                <a:cs typeface="Aparajita" panose="020B0604020202020204" pitchFamily="34" charset="0"/>
              </a:rPr>
              <a:t>Board members will have opportunity to ask questions and hold discussion </a:t>
            </a:r>
            <a:r>
              <a:rPr lang="en-US" sz="2400" b="1" spc="0" dirty="0" smtClean="0">
                <a:solidFill>
                  <a:srgbClr val="000000"/>
                </a:solidFill>
                <a:latin typeface="+mn-lt"/>
                <a:cs typeface="Aparajita" panose="020B0604020202020204" pitchFamily="34" charset="0"/>
              </a:rPr>
              <a:t>(up to two hours)</a:t>
            </a:r>
            <a:endParaRPr lang="en-US" sz="2400" b="1" spc="0" dirty="0">
              <a:solidFill>
                <a:srgbClr val="000000"/>
              </a:solidFill>
              <a:latin typeface="+mn-lt"/>
              <a:cs typeface="Aparajita" panose="020B0604020202020204" pitchFamily="34" charset="0"/>
            </a:endParaRPr>
          </a:p>
        </p:txBody>
      </p:sp>
      <p:sp>
        <p:nvSpPr>
          <p:cNvPr id="3" name="Title 2"/>
          <p:cNvSpPr>
            <a:spLocks noGrp="1"/>
          </p:cNvSpPr>
          <p:nvPr>
            <p:ph type="title"/>
          </p:nvPr>
        </p:nvSpPr>
        <p:spPr/>
        <p:txBody>
          <a:bodyPr anchor="t">
            <a:normAutofit fontScale="90000"/>
          </a:bodyPr>
          <a:lstStyle/>
          <a:p>
            <a:r>
              <a:rPr lang="en-US" dirty="0"/>
              <a:t>Accountability Hearings for </a:t>
            </a:r>
            <a:r>
              <a:rPr lang="en-US" dirty="0" smtClean="0"/>
              <a:t>Schools/Districts</a:t>
            </a:r>
            <a:endParaRPr lang="en-US" dirty="0"/>
          </a:p>
        </p:txBody>
      </p:sp>
    </p:spTree>
    <p:extLst>
      <p:ext uri="{BB962C8B-B14F-4D97-AF65-F5344CB8AC3E}">
        <p14:creationId xmlns:p14="http://schemas.microsoft.com/office/powerpoint/2010/main" val="3372861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a:xfrm>
            <a:off x="628650" y="1092503"/>
            <a:ext cx="7886700" cy="5037025"/>
          </a:xfrm>
        </p:spPr>
        <p:txBody>
          <a:bodyPr/>
          <a:lstStyle/>
          <a:p>
            <a:r>
              <a:rPr lang="en-US" sz="2800" dirty="0">
                <a:solidFill>
                  <a:schemeClr val="tx1">
                    <a:lumMod val="50000"/>
                  </a:schemeClr>
                </a:solidFill>
                <a:latin typeface="+mn-lt"/>
                <a:cs typeface="Aparajita" panose="020B0604020202020204" pitchFamily="34" charset="0"/>
              </a:rPr>
              <a:t>At the conclusion of the hearing:</a:t>
            </a:r>
          </a:p>
          <a:p>
            <a:pPr lvl="1"/>
            <a:r>
              <a:rPr lang="en-US" sz="2400" dirty="0">
                <a:solidFill>
                  <a:schemeClr val="tx1">
                    <a:lumMod val="50000"/>
                  </a:schemeClr>
                </a:solidFill>
                <a:latin typeface="+mn-lt"/>
                <a:cs typeface="Aparajita" panose="020B0604020202020204" pitchFamily="34" charset="0"/>
              </a:rPr>
              <a:t>State Board may ask for proposed written final determinations from the district and/or the department</a:t>
            </a:r>
          </a:p>
          <a:p>
            <a:r>
              <a:rPr lang="en-US" sz="2800" dirty="0">
                <a:solidFill>
                  <a:schemeClr val="tx1">
                    <a:lumMod val="50000"/>
                  </a:schemeClr>
                </a:solidFill>
                <a:latin typeface="+mn-lt"/>
                <a:cs typeface="Aparajita" panose="020B0604020202020204" pitchFamily="34" charset="0"/>
              </a:rPr>
              <a:t>Following the hearing:</a:t>
            </a:r>
          </a:p>
          <a:p>
            <a:pPr lvl="1"/>
            <a:r>
              <a:rPr lang="en-US" sz="2400" dirty="0">
                <a:solidFill>
                  <a:schemeClr val="tx1">
                    <a:lumMod val="50000"/>
                  </a:schemeClr>
                </a:solidFill>
                <a:latin typeface="+mn-lt"/>
                <a:cs typeface="Aparajita" panose="020B0604020202020204" pitchFamily="34" charset="0"/>
              </a:rPr>
              <a:t>State Board will consider proposed written determination(s)</a:t>
            </a:r>
          </a:p>
          <a:p>
            <a:r>
              <a:rPr lang="en-US" sz="2800" dirty="0">
                <a:solidFill>
                  <a:schemeClr val="tx1">
                    <a:lumMod val="50000"/>
                  </a:schemeClr>
                </a:solidFill>
                <a:latin typeface="+mn-lt"/>
                <a:cs typeface="Aparajita" panose="020B0604020202020204" pitchFamily="34" charset="0"/>
              </a:rPr>
              <a:t>At a subsequent State Board meeting:</a:t>
            </a:r>
          </a:p>
          <a:p>
            <a:pPr lvl="1"/>
            <a:r>
              <a:rPr lang="en-US" sz="2400" dirty="0">
                <a:solidFill>
                  <a:schemeClr val="tx1">
                    <a:lumMod val="50000"/>
                  </a:schemeClr>
                </a:solidFill>
                <a:latin typeface="+mn-lt"/>
                <a:cs typeface="Aparajita" panose="020B0604020202020204" pitchFamily="34" charset="0"/>
              </a:rPr>
              <a:t>State Board will vote on written final determination (no testimony considered)</a:t>
            </a:r>
          </a:p>
        </p:txBody>
      </p:sp>
      <p:sp>
        <p:nvSpPr>
          <p:cNvPr id="3" name="Title 2"/>
          <p:cNvSpPr>
            <a:spLocks noGrp="1"/>
          </p:cNvSpPr>
          <p:nvPr>
            <p:ph type="title"/>
          </p:nvPr>
        </p:nvSpPr>
        <p:spPr/>
        <p:txBody>
          <a:bodyPr anchor="t">
            <a:normAutofit fontScale="90000"/>
          </a:bodyPr>
          <a:lstStyle/>
          <a:p>
            <a:r>
              <a:rPr lang="en-US" dirty="0"/>
              <a:t>Accountability Hearings for </a:t>
            </a:r>
            <a:r>
              <a:rPr lang="en-US" dirty="0" smtClean="0"/>
              <a:t>Schools/Districts</a:t>
            </a:r>
            <a:endParaRPr lang="en-US" dirty="0"/>
          </a:p>
        </p:txBody>
      </p:sp>
    </p:spTree>
    <p:extLst>
      <p:ext uri="{BB962C8B-B14F-4D97-AF65-F5344CB8AC3E}">
        <p14:creationId xmlns:p14="http://schemas.microsoft.com/office/powerpoint/2010/main" val="15303336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0"/>
          </p:nvPr>
        </p:nvSpPr>
        <p:spPr/>
        <p:txBody>
          <a:bodyPr>
            <a:normAutofit/>
          </a:bodyPr>
          <a:lstStyle/>
          <a:p>
            <a:r>
              <a:rPr lang="en-US" sz="2800" dirty="0">
                <a:solidFill>
                  <a:schemeClr val="tx1">
                    <a:lumMod val="50000"/>
                  </a:schemeClr>
                </a:solidFill>
                <a:latin typeface="+mn-lt"/>
                <a:cs typeface="Aparajita" panose="020B0604020202020204" pitchFamily="34" charset="0"/>
              </a:rPr>
              <a:t>Following adoption of the written final determination:</a:t>
            </a:r>
          </a:p>
          <a:p>
            <a:pPr lvl="1"/>
            <a:r>
              <a:rPr lang="en-US" sz="2400" dirty="0" smtClean="0">
                <a:solidFill>
                  <a:schemeClr val="tx1">
                    <a:lumMod val="50000"/>
                  </a:schemeClr>
                </a:solidFill>
                <a:latin typeface="+mn-lt"/>
                <a:cs typeface="Aparajita" panose="020B0604020202020204" pitchFamily="34" charset="0"/>
              </a:rPr>
              <a:t>Local board and district agree to </a:t>
            </a:r>
            <a:r>
              <a:rPr lang="en-US" sz="2400" dirty="0">
                <a:solidFill>
                  <a:schemeClr val="tx1">
                    <a:lumMod val="50000"/>
                  </a:schemeClr>
                </a:solidFill>
                <a:latin typeface="+mn-lt"/>
                <a:cs typeface="Aparajita" panose="020B0604020202020204" pitchFamily="34" charset="0"/>
              </a:rPr>
              <a:t>implement the directed action pursuant to terms to be specified in a revised version of the accreditation contract</a:t>
            </a:r>
          </a:p>
          <a:p>
            <a:pPr lvl="1"/>
            <a:r>
              <a:rPr lang="en-US" sz="2400" dirty="0">
                <a:solidFill>
                  <a:schemeClr val="tx1">
                    <a:lumMod val="50000"/>
                  </a:schemeClr>
                </a:solidFill>
                <a:latin typeface="+mn-lt"/>
                <a:cs typeface="Aparajita" panose="020B0604020202020204" pitchFamily="34" charset="0"/>
              </a:rPr>
              <a:t>CDE will monitor implementation of the directed action until the district and/or school moves off of the Accountability Clock</a:t>
            </a:r>
          </a:p>
        </p:txBody>
      </p:sp>
      <p:sp>
        <p:nvSpPr>
          <p:cNvPr id="3" name="Title 2"/>
          <p:cNvSpPr>
            <a:spLocks noGrp="1"/>
          </p:cNvSpPr>
          <p:nvPr>
            <p:ph type="title"/>
          </p:nvPr>
        </p:nvSpPr>
        <p:spPr/>
        <p:txBody>
          <a:bodyPr anchor="t">
            <a:normAutofit fontScale="90000"/>
          </a:bodyPr>
          <a:lstStyle/>
          <a:p>
            <a:r>
              <a:rPr lang="en-US" dirty="0"/>
              <a:t>Accountability Hearings for </a:t>
            </a:r>
            <a:r>
              <a:rPr lang="en-US" dirty="0" smtClean="0"/>
              <a:t>Schools/Districts</a:t>
            </a:r>
            <a:endParaRPr lang="en-US" dirty="0"/>
          </a:p>
        </p:txBody>
      </p:sp>
    </p:spTree>
    <p:extLst>
      <p:ext uri="{BB962C8B-B14F-4D97-AF65-F5344CB8AC3E}">
        <p14:creationId xmlns:p14="http://schemas.microsoft.com/office/powerpoint/2010/main" val="264179573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b="0" dirty="0" smtClean="0">
                <a:latin typeface="+mn-lt"/>
              </a:rPr>
              <a:t>Pathway option </a:t>
            </a:r>
            <a:r>
              <a:rPr lang="en-US" dirty="0" smtClean="0">
                <a:latin typeface="+mn-lt"/>
              </a:rPr>
              <a:t>only </a:t>
            </a:r>
            <a:r>
              <a:rPr lang="en-US" b="0" dirty="0" smtClean="0">
                <a:latin typeface="+mn-lt"/>
              </a:rPr>
              <a:t>fo</a:t>
            </a:r>
            <a:r>
              <a:rPr lang="en-US" dirty="0" smtClean="0">
                <a:latin typeface="+mn-lt"/>
              </a:rPr>
              <a:t>r districts on the clock</a:t>
            </a:r>
            <a:endParaRPr lang="en-US" b="0" dirty="0" smtClean="0">
              <a:latin typeface="+mn-lt"/>
            </a:endParaRPr>
          </a:p>
          <a:p>
            <a:r>
              <a:rPr lang="en-US" b="0" dirty="0" smtClean="0">
                <a:latin typeface="+mn-lt"/>
              </a:rPr>
              <a:t>Involves </a:t>
            </a:r>
            <a:r>
              <a:rPr lang="en-US" b="0" dirty="0">
                <a:latin typeface="+mn-lt"/>
              </a:rPr>
              <a:t>changing the organization </a:t>
            </a:r>
            <a:r>
              <a:rPr lang="en-US" b="0" dirty="0" smtClean="0">
                <a:latin typeface="+mn-lt"/>
              </a:rPr>
              <a:t>and </a:t>
            </a:r>
            <a:r>
              <a:rPr lang="en-US" b="0" dirty="0">
                <a:latin typeface="+mn-lt"/>
              </a:rPr>
              <a:t>altering the boundaries of established school </a:t>
            </a:r>
            <a:r>
              <a:rPr lang="en-US" b="0" dirty="0" smtClean="0">
                <a:latin typeface="+mn-lt"/>
              </a:rPr>
              <a:t>districts</a:t>
            </a:r>
          </a:p>
          <a:p>
            <a:r>
              <a:rPr lang="en-US" dirty="0" smtClean="0">
                <a:latin typeface="+mn-lt"/>
              </a:rPr>
              <a:t>Involves a comprehensive negotiation and requires voter approval </a:t>
            </a:r>
          </a:p>
          <a:p>
            <a:r>
              <a:rPr lang="en-US" dirty="0" smtClean="0">
                <a:latin typeface="+mn-lt"/>
              </a:rPr>
              <a:t>O</a:t>
            </a:r>
            <a:r>
              <a:rPr lang="en-US" b="0" dirty="0" smtClean="0">
                <a:latin typeface="+mn-lt"/>
              </a:rPr>
              <a:t>ption for </a:t>
            </a:r>
            <a:r>
              <a:rPr lang="en-US" b="0" dirty="0">
                <a:latin typeface="+mn-lt"/>
              </a:rPr>
              <a:t>districts that </a:t>
            </a:r>
            <a:r>
              <a:rPr lang="en-US" b="0" dirty="0" smtClean="0">
                <a:latin typeface="+mn-lt"/>
              </a:rPr>
              <a:t>desire to merge </a:t>
            </a:r>
            <a:r>
              <a:rPr lang="en-US" b="0" dirty="0">
                <a:latin typeface="+mn-lt"/>
              </a:rPr>
              <a:t>with another district contiguous to their boundary or deconsolidate into more than one school </a:t>
            </a:r>
            <a:r>
              <a:rPr lang="en-US" b="0" dirty="0" smtClean="0">
                <a:latin typeface="+mn-lt"/>
              </a:rPr>
              <a:t>district</a:t>
            </a:r>
            <a:endParaRPr lang="en-US" dirty="0">
              <a:latin typeface="+mn-lt"/>
            </a:endParaRPr>
          </a:p>
        </p:txBody>
      </p:sp>
      <p:sp>
        <p:nvSpPr>
          <p:cNvPr id="4" name="Title 3"/>
          <p:cNvSpPr>
            <a:spLocks noGrp="1"/>
          </p:cNvSpPr>
          <p:nvPr>
            <p:ph type="title"/>
          </p:nvPr>
        </p:nvSpPr>
        <p:spPr/>
        <p:txBody>
          <a:bodyPr/>
          <a:lstStyle/>
          <a:p>
            <a:r>
              <a:rPr lang="en-US" dirty="0" smtClean="0"/>
              <a:t>District Reorganization</a:t>
            </a:r>
            <a:endParaRPr lang="en-US" dirty="0"/>
          </a:p>
        </p:txBody>
      </p:sp>
    </p:spTree>
    <p:extLst>
      <p:ext uri="{BB962C8B-B14F-4D97-AF65-F5344CB8AC3E}">
        <p14:creationId xmlns:p14="http://schemas.microsoft.com/office/powerpoint/2010/main" val="3422092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dirty="0">
                <a:latin typeface="+mn-lt"/>
              </a:rPr>
              <a:t>Management partners work in cooperation with state and district staff members, principals, teachers, community partners, and other providers to ensure conditions for success and sustainability in low-performing </a:t>
            </a:r>
            <a:r>
              <a:rPr lang="en-US" dirty="0" smtClean="0">
                <a:latin typeface="+mn-lt"/>
              </a:rPr>
              <a:t>systems</a:t>
            </a:r>
          </a:p>
          <a:p>
            <a:r>
              <a:rPr lang="en-US" dirty="0" smtClean="0">
                <a:latin typeface="+mn-lt"/>
              </a:rPr>
              <a:t>Providers </a:t>
            </a:r>
            <a:r>
              <a:rPr lang="en-US" dirty="0">
                <a:latin typeface="+mn-lt"/>
              </a:rPr>
              <a:t>are expected to have demonstrated expertise in improving low-performing schools and </a:t>
            </a:r>
            <a:r>
              <a:rPr lang="en-US" dirty="0" smtClean="0">
                <a:latin typeface="+mn-lt"/>
              </a:rPr>
              <a:t>districts</a:t>
            </a:r>
          </a:p>
          <a:p>
            <a:r>
              <a:rPr lang="en-US" b="1" dirty="0" smtClean="0">
                <a:latin typeface="+mn-lt"/>
              </a:rPr>
              <a:t>The </a:t>
            </a:r>
            <a:r>
              <a:rPr lang="en-US" b="1" dirty="0">
                <a:latin typeface="+mn-lt"/>
              </a:rPr>
              <a:t>primary responsibility of management partners is to implement instructional, programmatic, and/or structural supports that result in improved student </a:t>
            </a:r>
            <a:r>
              <a:rPr lang="en-US" b="1" dirty="0" smtClean="0">
                <a:latin typeface="+mn-lt"/>
              </a:rPr>
              <a:t>performance</a:t>
            </a:r>
            <a:r>
              <a:rPr lang="en-US" dirty="0" smtClean="0">
                <a:latin typeface="+mn-lt"/>
              </a:rPr>
              <a:t> </a:t>
            </a:r>
          </a:p>
          <a:p>
            <a:r>
              <a:rPr lang="en-US" dirty="0" smtClean="0">
                <a:latin typeface="+mn-lt"/>
              </a:rPr>
              <a:t>All </a:t>
            </a:r>
            <a:r>
              <a:rPr lang="en-US" dirty="0">
                <a:latin typeface="+mn-lt"/>
              </a:rPr>
              <a:t>supports must serve to increase student achievement no matter the specific focus of the </a:t>
            </a:r>
            <a:r>
              <a:rPr lang="en-US" dirty="0" smtClean="0">
                <a:latin typeface="+mn-lt"/>
              </a:rPr>
              <a:t>partnership</a:t>
            </a:r>
            <a:endParaRPr lang="en-US" dirty="0">
              <a:latin typeface="+mn-lt"/>
            </a:endParaRPr>
          </a:p>
          <a:p>
            <a:pPr lvl="1"/>
            <a:endParaRPr lang="en-US" dirty="0">
              <a:latin typeface="+mn-lt"/>
            </a:endParaRPr>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2772001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Accountability Clock </a:t>
            </a:r>
            <a:r>
              <a:rPr lang="en-US" dirty="0" smtClean="0"/>
              <a:t>Overview</a:t>
            </a:r>
            <a:endParaRPr lang="en-US" dirty="0"/>
          </a:p>
        </p:txBody>
      </p:sp>
      <p:sp>
        <p:nvSpPr>
          <p:cNvPr id="4" name="Minus 3"/>
          <p:cNvSpPr/>
          <p:nvPr/>
        </p:nvSpPr>
        <p:spPr>
          <a:xfrm>
            <a:off x="1167848" y="2816087"/>
            <a:ext cx="685800" cy="914400"/>
          </a:xfrm>
          <a:prstGeom prst="mathMinus">
            <a:avLst/>
          </a:prstGeom>
          <a:solidFill>
            <a:srgbClr val="FFFF0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Minus 4"/>
          <p:cNvSpPr/>
          <p:nvPr/>
        </p:nvSpPr>
        <p:spPr>
          <a:xfrm>
            <a:off x="1734377" y="2816087"/>
            <a:ext cx="685800" cy="914400"/>
          </a:xfrm>
          <a:prstGeom prst="mathMinus">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 name="Minus 6"/>
          <p:cNvSpPr/>
          <p:nvPr/>
        </p:nvSpPr>
        <p:spPr>
          <a:xfrm>
            <a:off x="2293454" y="2829339"/>
            <a:ext cx="685800" cy="91440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Minus 7"/>
          <p:cNvSpPr/>
          <p:nvPr/>
        </p:nvSpPr>
        <p:spPr>
          <a:xfrm>
            <a:off x="2841550" y="2829339"/>
            <a:ext cx="685800" cy="914400"/>
          </a:xfrm>
          <a:prstGeom prst="mathMinus">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Minus 8"/>
          <p:cNvSpPr/>
          <p:nvPr/>
        </p:nvSpPr>
        <p:spPr>
          <a:xfrm>
            <a:off x="5059019" y="2829339"/>
            <a:ext cx="685800" cy="914400"/>
          </a:xfrm>
          <a:prstGeom prst="mathMinu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Minus 9"/>
          <p:cNvSpPr/>
          <p:nvPr/>
        </p:nvSpPr>
        <p:spPr>
          <a:xfrm>
            <a:off x="3419586" y="2816087"/>
            <a:ext cx="685800" cy="914400"/>
          </a:xfrm>
          <a:prstGeom prst="mathMinu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 name="Minus 10"/>
          <p:cNvSpPr/>
          <p:nvPr/>
        </p:nvSpPr>
        <p:spPr>
          <a:xfrm>
            <a:off x="3958264" y="2816087"/>
            <a:ext cx="685800" cy="914400"/>
          </a:xfrm>
          <a:prstGeom prst="mathMinus">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Minus 11"/>
          <p:cNvSpPr/>
          <p:nvPr/>
        </p:nvSpPr>
        <p:spPr>
          <a:xfrm>
            <a:off x="4525313" y="2829339"/>
            <a:ext cx="685800" cy="914400"/>
          </a:xfrm>
          <a:prstGeom prst="mathMinus">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 name="Minus 12"/>
          <p:cNvSpPr/>
          <p:nvPr/>
        </p:nvSpPr>
        <p:spPr>
          <a:xfrm>
            <a:off x="5621100" y="2816087"/>
            <a:ext cx="685800" cy="914400"/>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 name="Minus 14"/>
          <p:cNvSpPr/>
          <p:nvPr/>
        </p:nvSpPr>
        <p:spPr>
          <a:xfrm>
            <a:off x="6721337" y="2816087"/>
            <a:ext cx="685800" cy="914400"/>
          </a:xfrm>
          <a:prstGeom prst="mathMin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ight Brace 20"/>
          <p:cNvSpPr/>
          <p:nvPr/>
        </p:nvSpPr>
        <p:spPr>
          <a:xfrm rot="16200000">
            <a:off x="1352951" y="2080993"/>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2" name="Right Brace 21"/>
          <p:cNvSpPr/>
          <p:nvPr/>
        </p:nvSpPr>
        <p:spPr>
          <a:xfrm rot="16200000">
            <a:off x="2495950" y="2079322"/>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3" name="Right Brace 22"/>
          <p:cNvSpPr/>
          <p:nvPr/>
        </p:nvSpPr>
        <p:spPr>
          <a:xfrm rot="16200000">
            <a:off x="3610376" y="2080994"/>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4" name="Right Brace 23"/>
          <p:cNvSpPr/>
          <p:nvPr/>
        </p:nvSpPr>
        <p:spPr>
          <a:xfrm rot="16200000">
            <a:off x="5780833" y="2119079"/>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5" name="Right Brace 24"/>
          <p:cNvSpPr/>
          <p:nvPr/>
        </p:nvSpPr>
        <p:spPr>
          <a:xfrm rot="16200000">
            <a:off x="4690015" y="2079322"/>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6" name="Right Brace 25"/>
          <p:cNvSpPr/>
          <p:nvPr/>
        </p:nvSpPr>
        <p:spPr>
          <a:xfrm rot="16200000">
            <a:off x="6926319" y="2119078"/>
            <a:ext cx="864732" cy="1016276"/>
          </a:xfrm>
          <a:prstGeom prst="righ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C6670"/>
              </a:solidFill>
            </a:endParaRPr>
          </a:p>
        </p:txBody>
      </p:sp>
      <p:sp>
        <p:nvSpPr>
          <p:cNvPr id="27" name="TextBox 26"/>
          <p:cNvSpPr txBox="1"/>
          <p:nvPr/>
        </p:nvSpPr>
        <p:spPr>
          <a:xfrm>
            <a:off x="1277179" y="1633095"/>
            <a:ext cx="1016276" cy="461665"/>
          </a:xfrm>
          <a:prstGeom prst="rect">
            <a:avLst/>
          </a:prstGeom>
          <a:noFill/>
        </p:spPr>
        <p:txBody>
          <a:bodyPr wrap="square" rtlCol="0">
            <a:spAutoFit/>
          </a:bodyPr>
          <a:lstStyle/>
          <a:p>
            <a:pPr algn="ctr"/>
            <a:r>
              <a:rPr lang="en-US" sz="2400" b="1" dirty="0">
                <a:solidFill>
                  <a:srgbClr val="5C6670"/>
                </a:solidFill>
              </a:rPr>
              <a:t>Year 0</a:t>
            </a:r>
          </a:p>
        </p:txBody>
      </p:sp>
      <p:sp>
        <p:nvSpPr>
          <p:cNvPr id="28" name="TextBox 27"/>
          <p:cNvSpPr txBox="1"/>
          <p:nvPr/>
        </p:nvSpPr>
        <p:spPr>
          <a:xfrm>
            <a:off x="2471118" y="1634483"/>
            <a:ext cx="1016276" cy="461665"/>
          </a:xfrm>
          <a:prstGeom prst="rect">
            <a:avLst/>
          </a:prstGeom>
          <a:noFill/>
        </p:spPr>
        <p:txBody>
          <a:bodyPr wrap="square" rtlCol="0">
            <a:spAutoFit/>
          </a:bodyPr>
          <a:lstStyle/>
          <a:p>
            <a:pPr algn="ctr"/>
            <a:r>
              <a:rPr lang="en-US" sz="2400" b="1" dirty="0">
                <a:solidFill>
                  <a:srgbClr val="5C6670"/>
                </a:solidFill>
              </a:rPr>
              <a:t>Year 1</a:t>
            </a:r>
          </a:p>
        </p:txBody>
      </p:sp>
      <p:sp>
        <p:nvSpPr>
          <p:cNvPr id="29" name="TextBox 28"/>
          <p:cNvSpPr txBox="1"/>
          <p:nvPr/>
        </p:nvSpPr>
        <p:spPr>
          <a:xfrm>
            <a:off x="3532161" y="1634483"/>
            <a:ext cx="1016276" cy="461665"/>
          </a:xfrm>
          <a:prstGeom prst="rect">
            <a:avLst/>
          </a:prstGeom>
          <a:noFill/>
        </p:spPr>
        <p:txBody>
          <a:bodyPr wrap="square" rtlCol="0">
            <a:spAutoFit/>
          </a:bodyPr>
          <a:lstStyle/>
          <a:p>
            <a:pPr algn="ctr"/>
            <a:r>
              <a:rPr lang="en-US" sz="2400" b="1" dirty="0">
                <a:solidFill>
                  <a:srgbClr val="5C6670"/>
                </a:solidFill>
              </a:rPr>
              <a:t>Year 2</a:t>
            </a:r>
          </a:p>
        </p:txBody>
      </p:sp>
      <p:sp>
        <p:nvSpPr>
          <p:cNvPr id="30" name="TextBox 29"/>
          <p:cNvSpPr txBox="1"/>
          <p:nvPr/>
        </p:nvSpPr>
        <p:spPr>
          <a:xfrm>
            <a:off x="4644066" y="1634483"/>
            <a:ext cx="1016276" cy="461665"/>
          </a:xfrm>
          <a:prstGeom prst="rect">
            <a:avLst/>
          </a:prstGeom>
          <a:noFill/>
        </p:spPr>
        <p:txBody>
          <a:bodyPr wrap="square" rtlCol="0">
            <a:spAutoFit/>
          </a:bodyPr>
          <a:lstStyle/>
          <a:p>
            <a:pPr algn="ctr"/>
            <a:r>
              <a:rPr lang="en-US" sz="2400" b="1" dirty="0">
                <a:solidFill>
                  <a:srgbClr val="5C6670"/>
                </a:solidFill>
              </a:rPr>
              <a:t>Year 3</a:t>
            </a:r>
          </a:p>
        </p:txBody>
      </p:sp>
      <p:sp>
        <p:nvSpPr>
          <p:cNvPr id="31" name="TextBox 30"/>
          <p:cNvSpPr txBox="1"/>
          <p:nvPr/>
        </p:nvSpPr>
        <p:spPr>
          <a:xfrm>
            <a:off x="5705062" y="1634483"/>
            <a:ext cx="1016276" cy="461665"/>
          </a:xfrm>
          <a:prstGeom prst="rect">
            <a:avLst/>
          </a:prstGeom>
          <a:noFill/>
        </p:spPr>
        <p:txBody>
          <a:bodyPr wrap="square" rtlCol="0">
            <a:spAutoFit/>
          </a:bodyPr>
          <a:lstStyle/>
          <a:p>
            <a:pPr algn="ctr"/>
            <a:r>
              <a:rPr lang="en-US" sz="2400" b="1" dirty="0">
                <a:solidFill>
                  <a:srgbClr val="5C6670"/>
                </a:solidFill>
              </a:rPr>
              <a:t>Year 4</a:t>
            </a:r>
          </a:p>
        </p:txBody>
      </p:sp>
      <p:sp>
        <p:nvSpPr>
          <p:cNvPr id="32" name="TextBox 31"/>
          <p:cNvSpPr txBox="1"/>
          <p:nvPr/>
        </p:nvSpPr>
        <p:spPr>
          <a:xfrm>
            <a:off x="6845578" y="1635565"/>
            <a:ext cx="1016276" cy="461665"/>
          </a:xfrm>
          <a:prstGeom prst="rect">
            <a:avLst/>
          </a:prstGeom>
          <a:noFill/>
        </p:spPr>
        <p:txBody>
          <a:bodyPr wrap="square" rtlCol="0">
            <a:spAutoFit/>
          </a:bodyPr>
          <a:lstStyle/>
          <a:p>
            <a:pPr algn="ctr"/>
            <a:r>
              <a:rPr lang="en-US" sz="2400" b="1" dirty="0">
                <a:solidFill>
                  <a:srgbClr val="5C6670"/>
                </a:solidFill>
              </a:rPr>
              <a:t>Year 5</a:t>
            </a:r>
          </a:p>
        </p:txBody>
      </p:sp>
      <p:cxnSp>
        <p:nvCxnSpPr>
          <p:cNvPr id="36" name="Straight Arrow Connector 35"/>
          <p:cNvCxnSpPr/>
          <p:nvPr/>
        </p:nvCxnSpPr>
        <p:spPr>
          <a:xfrm>
            <a:off x="2362506" y="2519555"/>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472483" y="2519558"/>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a:off x="4586387" y="2519556"/>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690153" y="2519558"/>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6792875" y="2519557"/>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2017662" y="4027023"/>
            <a:ext cx="961592"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5C6670"/>
                </a:solidFill>
              </a:rPr>
              <a:t>July 1</a:t>
            </a:r>
            <a:endParaRPr lang="en-US" sz="2000" b="1" dirty="0">
              <a:solidFill>
                <a:srgbClr val="5C6670"/>
              </a:solidFill>
            </a:endParaRPr>
          </a:p>
        </p:txBody>
      </p:sp>
      <p:cxnSp>
        <p:nvCxnSpPr>
          <p:cNvPr id="48" name="Straight Arrow Connector 47"/>
          <p:cNvCxnSpPr/>
          <p:nvPr/>
        </p:nvCxnSpPr>
        <p:spPr>
          <a:xfrm>
            <a:off x="7892713" y="2519554"/>
            <a:ext cx="0" cy="150746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119663" y="4027019"/>
            <a:ext cx="920635"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5C6670"/>
                </a:solidFill>
              </a:rPr>
              <a:t>July 1</a:t>
            </a:r>
            <a:endParaRPr lang="en-US" sz="2000" b="1" dirty="0">
              <a:solidFill>
                <a:srgbClr val="5C6670"/>
              </a:solidFill>
            </a:endParaRPr>
          </a:p>
        </p:txBody>
      </p:sp>
      <p:sp>
        <p:nvSpPr>
          <p:cNvPr id="55" name="TextBox 54"/>
          <p:cNvSpPr txBox="1"/>
          <p:nvPr/>
        </p:nvSpPr>
        <p:spPr>
          <a:xfrm>
            <a:off x="4241543" y="4041247"/>
            <a:ext cx="969570"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5C6670"/>
                </a:solidFill>
              </a:rPr>
              <a:t>July 1</a:t>
            </a:r>
            <a:endParaRPr lang="en-US" sz="2000" b="1" dirty="0">
              <a:solidFill>
                <a:srgbClr val="5C6670"/>
              </a:solidFill>
            </a:endParaRPr>
          </a:p>
        </p:txBody>
      </p:sp>
      <p:sp>
        <p:nvSpPr>
          <p:cNvPr id="56" name="TextBox 55"/>
          <p:cNvSpPr txBox="1"/>
          <p:nvPr/>
        </p:nvSpPr>
        <p:spPr>
          <a:xfrm>
            <a:off x="5307522" y="4051880"/>
            <a:ext cx="905678"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5C6670"/>
                </a:solidFill>
              </a:rPr>
              <a:t>July 1</a:t>
            </a:r>
            <a:endParaRPr lang="en-US" sz="2000" b="1" dirty="0">
              <a:solidFill>
                <a:srgbClr val="5C6670"/>
              </a:solidFill>
            </a:endParaRPr>
          </a:p>
        </p:txBody>
      </p:sp>
      <p:sp>
        <p:nvSpPr>
          <p:cNvPr id="57" name="TextBox 56"/>
          <p:cNvSpPr txBox="1"/>
          <p:nvPr/>
        </p:nvSpPr>
        <p:spPr>
          <a:xfrm>
            <a:off x="6462939" y="4032006"/>
            <a:ext cx="944199" cy="461665"/>
          </a:xfrm>
          <a:prstGeom prst="rect">
            <a:avLst/>
          </a:prstGeom>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a:solidFill>
                  <a:srgbClr val="5C6670"/>
                </a:solidFill>
              </a:rPr>
              <a:t>July 1</a:t>
            </a:r>
            <a:endParaRPr lang="en-US" sz="2000" b="1" dirty="0">
              <a:solidFill>
                <a:srgbClr val="5C6670"/>
              </a:solidFill>
            </a:endParaRPr>
          </a:p>
        </p:txBody>
      </p:sp>
      <p:sp>
        <p:nvSpPr>
          <p:cNvPr id="59" name="TextBox 58"/>
          <p:cNvSpPr txBox="1"/>
          <p:nvPr/>
        </p:nvSpPr>
        <p:spPr>
          <a:xfrm>
            <a:off x="7407139" y="4027019"/>
            <a:ext cx="1046395" cy="461665"/>
          </a:xfrm>
          <a:prstGeom prst="rect">
            <a:avLst/>
          </a:prstGeom>
          <a:noFill/>
        </p:spPr>
        <p:txBody>
          <a:bodyPr wrap="square" rtlCol="0">
            <a:spAutoFit/>
          </a:bodyPr>
          <a:lstStyle/>
          <a:p>
            <a:r>
              <a:rPr lang="en-US" sz="2400" b="1" dirty="0">
                <a:solidFill>
                  <a:srgbClr val="5C6670"/>
                </a:solidFill>
              </a:rPr>
              <a:t>July 1</a:t>
            </a:r>
          </a:p>
        </p:txBody>
      </p:sp>
      <p:sp>
        <p:nvSpPr>
          <p:cNvPr id="61" name="TextBox 60"/>
          <p:cNvSpPr txBox="1"/>
          <p:nvPr/>
        </p:nvSpPr>
        <p:spPr>
          <a:xfrm>
            <a:off x="5466730" y="4690047"/>
            <a:ext cx="2538924" cy="825978"/>
          </a:xfrm>
          <a:prstGeom prst="wedgeRectCallout">
            <a:avLst>
              <a:gd name="adj1" fmla="val 36608"/>
              <a:gd name="adj2" fmla="val -203772"/>
            </a:avLst>
          </a:prstGeom>
          <a:noFill/>
          <a:ln>
            <a:solidFill>
              <a:schemeClr val="bg1">
                <a:lumMod val="65000"/>
              </a:schemeClr>
            </a:solidFill>
          </a:ln>
        </p:spPr>
        <p:txBody>
          <a:bodyPr wrap="square" lIns="86470" tIns="43235" rIns="86470" bIns="43235" rtlCol="0">
            <a:spAutoFit/>
          </a:bodyPr>
          <a:lstStyle/>
          <a:p>
            <a:pPr marL="55518" algn="ctr"/>
            <a:r>
              <a:rPr lang="en-US" sz="1600" b="1" dirty="0">
                <a:solidFill>
                  <a:srgbClr val="000000"/>
                </a:solidFill>
                <a:cs typeface="Arial" charset="0"/>
              </a:rPr>
              <a:t>State Board of Education </a:t>
            </a:r>
            <a:r>
              <a:rPr lang="en-US" sz="1600" dirty="0" smtClean="0">
                <a:solidFill>
                  <a:srgbClr val="000000"/>
                </a:solidFill>
                <a:cs typeface="Arial" charset="0"/>
              </a:rPr>
              <a:t>directs an action to the local board of education</a:t>
            </a:r>
            <a:endParaRPr lang="en-US" sz="1600" dirty="0">
              <a:solidFill>
                <a:srgbClr val="000000"/>
              </a:solidFill>
              <a:cs typeface="Arial" charset="0"/>
            </a:endParaRPr>
          </a:p>
        </p:txBody>
      </p:sp>
      <p:sp>
        <p:nvSpPr>
          <p:cNvPr id="65" name="TextBox 64"/>
          <p:cNvSpPr txBox="1"/>
          <p:nvPr/>
        </p:nvSpPr>
        <p:spPr>
          <a:xfrm>
            <a:off x="1230039" y="5967834"/>
            <a:ext cx="5985766" cy="338554"/>
          </a:xfrm>
          <a:prstGeom prst="rect">
            <a:avLst/>
          </a:prstGeom>
          <a:noFill/>
        </p:spPr>
        <p:txBody>
          <a:bodyPr wrap="square" rtlCol="0">
            <a:spAutoFit/>
          </a:bodyPr>
          <a:lstStyle/>
          <a:p>
            <a:r>
              <a:rPr lang="en-US" sz="1600" dirty="0" smtClean="0">
                <a:solidFill>
                  <a:schemeClr val="tx1">
                    <a:lumMod val="75000"/>
                  </a:schemeClr>
                </a:solidFill>
              </a:rPr>
              <a:t>*The clock was paused in 2015-2016 per HB15-1323</a:t>
            </a:r>
            <a:endParaRPr lang="en-US" sz="1600" dirty="0">
              <a:solidFill>
                <a:schemeClr val="tx1">
                  <a:lumMod val="75000"/>
                </a:schemeClr>
              </a:solidFill>
            </a:endParaRPr>
          </a:p>
        </p:txBody>
      </p:sp>
      <p:sp>
        <p:nvSpPr>
          <p:cNvPr id="69" name="TextBox 68"/>
          <p:cNvSpPr txBox="1"/>
          <p:nvPr/>
        </p:nvSpPr>
        <p:spPr>
          <a:xfrm>
            <a:off x="1230039" y="1171430"/>
            <a:ext cx="6803058" cy="369332"/>
          </a:xfrm>
          <a:prstGeom prst="rect">
            <a:avLst/>
          </a:prstGeom>
          <a:noFill/>
          <a:ln>
            <a:noFill/>
          </a:ln>
        </p:spPr>
        <p:txBody>
          <a:bodyPr wrap="square" rtlCol="0">
            <a:spAutoFit/>
          </a:bodyPr>
          <a:lstStyle/>
          <a:p>
            <a:pPr algn="ctr"/>
            <a:r>
              <a:rPr lang="en-US" dirty="0">
                <a:solidFill>
                  <a:srgbClr val="000000"/>
                </a:solidFill>
                <a:cs typeface="Arial" charset="0"/>
              </a:rPr>
              <a:t>State Review Panel may review UIPs and </a:t>
            </a:r>
            <a:r>
              <a:rPr lang="en-US" dirty="0" smtClean="0">
                <a:solidFill>
                  <a:srgbClr val="000000"/>
                </a:solidFill>
                <a:cs typeface="Arial" charset="0"/>
              </a:rPr>
              <a:t>conduct </a:t>
            </a:r>
            <a:r>
              <a:rPr lang="en-US" dirty="0">
                <a:solidFill>
                  <a:srgbClr val="000000"/>
                </a:solidFill>
                <a:cs typeface="Arial" charset="0"/>
              </a:rPr>
              <a:t>site </a:t>
            </a:r>
            <a:r>
              <a:rPr lang="en-US" dirty="0" smtClean="0">
                <a:solidFill>
                  <a:srgbClr val="000000"/>
                </a:solidFill>
                <a:cs typeface="Arial" charset="0"/>
              </a:rPr>
              <a:t>visits</a:t>
            </a:r>
            <a:endParaRPr lang="en-US" dirty="0">
              <a:solidFill>
                <a:srgbClr val="000000"/>
              </a:solidFill>
              <a:cs typeface="Arial" charset="0"/>
            </a:endParaRPr>
          </a:p>
        </p:txBody>
      </p:sp>
      <p:sp>
        <p:nvSpPr>
          <p:cNvPr id="74" name="Minus 73"/>
          <p:cNvSpPr/>
          <p:nvPr/>
        </p:nvSpPr>
        <p:spPr>
          <a:xfrm>
            <a:off x="6164747" y="2816087"/>
            <a:ext cx="685800" cy="914400"/>
          </a:xfrm>
          <a:prstGeom prst="mathMinus">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75" name="Minus 74"/>
          <p:cNvSpPr/>
          <p:nvPr/>
        </p:nvSpPr>
        <p:spPr>
          <a:xfrm>
            <a:off x="7257008" y="2816082"/>
            <a:ext cx="685800" cy="914400"/>
          </a:xfrm>
          <a:prstGeom prst="mathMinus">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5" name="TextBox 44"/>
          <p:cNvSpPr txBox="1"/>
          <p:nvPr/>
        </p:nvSpPr>
        <p:spPr>
          <a:xfrm>
            <a:off x="301108" y="4336144"/>
            <a:ext cx="1620145" cy="1195310"/>
          </a:xfrm>
          <a:prstGeom prst="wedgeRectCallout">
            <a:avLst>
              <a:gd name="adj1" fmla="val 9004"/>
              <a:gd name="adj2" fmla="val -126243"/>
            </a:avLst>
          </a:prstGeom>
          <a:noFill/>
          <a:ln>
            <a:solidFill>
              <a:schemeClr val="bg1">
                <a:lumMod val="65000"/>
              </a:schemeClr>
            </a:solidFill>
          </a:ln>
        </p:spPr>
        <p:txBody>
          <a:bodyPr wrap="square" lIns="86470" tIns="43235" rIns="86470" bIns="43235" rtlCol="0">
            <a:spAutoFit/>
          </a:bodyPr>
          <a:lstStyle/>
          <a:p>
            <a:r>
              <a:rPr lang="en-US" dirty="0">
                <a:solidFill>
                  <a:srgbClr val="000000"/>
                </a:solidFill>
              </a:rPr>
              <a:t>Preliminary SPFs and DPFs are </a:t>
            </a:r>
            <a:r>
              <a:rPr lang="en-US" dirty="0" smtClean="0">
                <a:solidFill>
                  <a:srgbClr val="000000"/>
                </a:solidFill>
              </a:rPr>
              <a:t>released </a:t>
            </a:r>
            <a:r>
              <a:rPr lang="en-US" dirty="0">
                <a:solidFill>
                  <a:srgbClr val="000000"/>
                </a:solidFill>
              </a:rPr>
              <a:t>in </a:t>
            </a:r>
            <a:r>
              <a:rPr lang="en-US" dirty="0" smtClean="0">
                <a:solidFill>
                  <a:srgbClr val="000000"/>
                </a:solidFill>
              </a:rPr>
              <a:t>August</a:t>
            </a:r>
            <a:endParaRPr lang="en-US" dirty="0">
              <a:solidFill>
                <a:srgbClr val="000000"/>
              </a:solidFill>
            </a:endParaRPr>
          </a:p>
        </p:txBody>
      </p:sp>
      <p:cxnSp>
        <p:nvCxnSpPr>
          <p:cNvPr id="14" name="Straight Arrow Connector 13"/>
          <p:cNvCxnSpPr/>
          <p:nvPr/>
        </p:nvCxnSpPr>
        <p:spPr>
          <a:xfrm flipV="1">
            <a:off x="1510748" y="1540762"/>
            <a:ext cx="6221012" cy="19608"/>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084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80523" y="1202400"/>
            <a:ext cx="7886700" cy="5037025"/>
          </a:xfrm>
        </p:spPr>
        <p:txBody>
          <a:bodyPr>
            <a:normAutofit/>
          </a:bodyPr>
          <a:lstStyle/>
          <a:p>
            <a:r>
              <a:rPr lang="en-US" dirty="0">
                <a:latin typeface="+mn-lt"/>
              </a:rPr>
              <a:t>Management partners can fulfill a variety of </a:t>
            </a:r>
            <a:r>
              <a:rPr lang="en-US" dirty="0" smtClean="0">
                <a:latin typeface="+mn-lt"/>
              </a:rPr>
              <a:t>roles:</a:t>
            </a:r>
          </a:p>
          <a:p>
            <a:pPr lvl="1"/>
            <a:r>
              <a:rPr lang="en-US" sz="2200" dirty="0" smtClean="0">
                <a:latin typeface="+mn-lt"/>
              </a:rPr>
              <a:t>May </a:t>
            </a:r>
            <a:r>
              <a:rPr lang="en-US" sz="2200" dirty="0">
                <a:latin typeface="+mn-lt"/>
              </a:rPr>
              <a:t>comprehensively manage a </a:t>
            </a:r>
            <a:r>
              <a:rPr lang="en-US" sz="2200" dirty="0" smtClean="0">
                <a:latin typeface="+mn-lt"/>
              </a:rPr>
              <a:t>school, or </a:t>
            </a:r>
          </a:p>
          <a:p>
            <a:pPr lvl="1"/>
            <a:r>
              <a:rPr lang="en-US" sz="2200" dirty="0" smtClean="0">
                <a:latin typeface="+mn-lt"/>
              </a:rPr>
              <a:t>May fill </a:t>
            </a:r>
            <a:r>
              <a:rPr lang="en-US" sz="2200" dirty="0">
                <a:latin typeface="+mn-lt"/>
              </a:rPr>
              <a:t>a specific, targeted need within a </a:t>
            </a:r>
            <a:r>
              <a:rPr lang="en-US" sz="2200" dirty="0" smtClean="0">
                <a:latin typeface="+mn-lt"/>
              </a:rPr>
              <a:t>school (e.g. academic systems or talent management);</a:t>
            </a:r>
          </a:p>
          <a:p>
            <a:pPr lvl="1"/>
            <a:r>
              <a:rPr lang="en-US" sz="2200" dirty="0" smtClean="0">
                <a:latin typeface="+mn-lt"/>
              </a:rPr>
              <a:t>May be </a:t>
            </a:r>
            <a:r>
              <a:rPr lang="en-US" sz="2200" dirty="0">
                <a:latin typeface="+mn-lt"/>
              </a:rPr>
              <a:t>contracted by the district to manage a school in </a:t>
            </a:r>
            <a:r>
              <a:rPr lang="en-US" sz="2200" dirty="0" smtClean="0">
                <a:latin typeface="+mn-lt"/>
              </a:rPr>
              <a:t>perpetuity, or</a:t>
            </a:r>
          </a:p>
          <a:p>
            <a:pPr lvl="1"/>
            <a:r>
              <a:rPr lang="en-US" sz="2200" dirty="0" smtClean="0">
                <a:latin typeface="+mn-lt"/>
              </a:rPr>
              <a:t>May be contracted for a short term</a:t>
            </a:r>
          </a:p>
          <a:p>
            <a:r>
              <a:rPr lang="en-US" dirty="0" smtClean="0">
                <a:latin typeface="+mn-lt"/>
              </a:rPr>
              <a:t>CDE </a:t>
            </a:r>
            <a:r>
              <a:rPr lang="en-US" dirty="0">
                <a:latin typeface="+mn-lt"/>
              </a:rPr>
              <a:t>has developed a rubric to evaluate the likelihood and degree to which </a:t>
            </a:r>
            <a:r>
              <a:rPr lang="en-US" dirty="0" smtClean="0">
                <a:latin typeface="+mn-lt"/>
              </a:rPr>
              <a:t>a Management Plan </a:t>
            </a:r>
            <a:r>
              <a:rPr lang="en-US" dirty="0">
                <a:latin typeface="+mn-lt"/>
              </a:rPr>
              <a:t>will result in the significant improvements needed</a:t>
            </a:r>
            <a:r>
              <a:rPr lang="en-US" dirty="0">
                <a:solidFill>
                  <a:schemeClr val="accent1">
                    <a:lumMod val="50000"/>
                  </a:schemeClr>
                </a:solidFill>
                <a:latin typeface="+mn-lt"/>
              </a:rPr>
              <a:t> </a:t>
            </a:r>
            <a:r>
              <a:rPr lang="en-US" dirty="0">
                <a:solidFill>
                  <a:schemeClr val="tx1">
                    <a:lumMod val="50000"/>
                  </a:schemeClr>
                </a:solidFill>
                <a:latin typeface="+mn-lt"/>
              </a:rPr>
              <a:t>to get </a:t>
            </a:r>
            <a:r>
              <a:rPr lang="en-US" dirty="0" smtClean="0">
                <a:solidFill>
                  <a:schemeClr val="tx1">
                    <a:lumMod val="50000"/>
                  </a:schemeClr>
                </a:solidFill>
                <a:latin typeface="+mn-lt"/>
              </a:rPr>
              <a:t>the school/district off </a:t>
            </a:r>
            <a:r>
              <a:rPr lang="en-US" dirty="0">
                <a:solidFill>
                  <a:schemeClr val="tx1">
                    <a:lumMod val="50000"/>
                  </a:schemeClr>
                </a:solidFill>
                <a:latin typeface="+mn-lt"/>
              </a:rPr>
              <a:t>of the </a:t>
            </a:r>
            <a:r>
              <a:rPr lang="en-US" dirty="0" smtClean="0">
                <a:solidFill>
                  <a:schemeClr val="tx1">
                    <a:lumMod val="50000"/>
                  </a:schemeClr>
                </a:solidFill>
                <a:latin typeface="+mn-lt"/>
              </a:rPr>
              <a:t>accountability </a:t>
            </a:r>
            <a:r>
              <a:rPr lang="en-US" dirty="0">
                <a:solidFill>
                  <a:schemeClr val="tx1">
                    <a:lumMod val="50000"/>
                  </a:schemeClr>
                </a:solidFill>
                <a:latin typeface="+mn-lt"/>
              </a:rPr>
              <a:t>c</a:t>
            </a:r>
            <a:r>
              <a:rPr lang="en-US" dirty="0" smtClean="0">
                <a:solidFill>
                  <a:schemeClr val="tx1">
                    <a:lumMod val="50000"/>
                  </a:schemeClr>
                </a:solidFill>
                <a:latin typeface="+mn-lt"/>
              </a:rPr>
              <a:t>lock</a:t>
            </a:r>
            <a:r>
              <a:rPr lang="en-US" dirty="0" smtClean="0">
                <a:latin typeface="+mn-lt"/>
              </a:rPr>
              <a:t> </a:t>
            </a:r>
            <a:endParaRPr lang="en-US" dirty="0">
              <a:latin typeface="+mn-lt"/>
            </a:endParaRPr>
          </a:p>
          <a:p>
            <a:pPr marL="0" indent="0">
              <a:buNone/>
            </a:pPr>
            <a:endParaRPr lang="en-US" dirty="0"/>
          </a:p>
        </p:txBody>
      </p:sp>
      <p:sp>
        <p:nvSpPr>
          <p:cNvPr id="3" name="Title 2"/>
          <p:cNvSpPr>
            <a:spLocks noGrp="1"/>
          </p:cNvSpPr>
          <p:nvPr>
            <p:ph type="title"/>
          </p:nvPr>
        </p:nvSpPr>
        <p:spPr/>
        <p:txBody>
          <a:bodyPr/>
          <a:lstStyle/>
          <a:p>
            <a:r>
              <a:rPr lang="en-US" dirty="0" smtClean="0"/>
              <a:t>Management</a:t>
            </a:r>
            <a:endParaRPr lang="en-US" dirty="0"/>
          </a:p>
        </p:txBody>
      </p:sp>
    </p:spTree>
    <p:extLst>
      <p:ext uri="{BB962C8B-B14F-4D97-AF65-F5344CB8AC3E}">
        <p14:creationId xmlns:p14="http://schemas.microsoft.com/office/powerpoint/2010/main" val="3621001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b="0" dirty="0">
                <a:latin typeface="+mn-lt"/>
              </a:rPr>
              <a:t>A charter school is a semi-autonomous public school operating under a </a:t>
            </a:r>
            <a:r>
              <a:rPr lang="en-US" b="0" dirty="0" smtClean="0">
                <a:latin typeface="+mn-lt"/>
              </a:rPr>
              <a:t>charter </a:t>
            </a:r>
            <a:r>
              <a:rPr lang="en-US" b="0" dirty="0">
                <a:latin typeface="+mn-lt"/>
              </a:rPr>
              <a:t>contract between the members of the charter school community and the </a:t>
            </a:r>
            <a:r>
              <a:rPr lang="en-US" b="0" dirty="0" smtClean="0">
                <a:latin typeface="+mn-lt"/>
              </a:rPr>
              <a:t>authorizer</a:t>
            </a:r>
          </a:p>
          <a:p>
            <a:r>
              <a:rPr lang="en-US" b="0" dirty="0" smtClean="0">
                <a:latin typeface="+mn-lt"/>
              </a:rPr>
              <a:t>In Colorado, charter schools may only be authorized by local districts or by the Charter School Institute</a:t>
            </a:r>
          </a:p>
          <a:p>
            <a:r>
              <a:rPr lang="en-US" b="0" dirty="0" smtClean="0">
                <a:latin typeface="+mn-lt"/>
              </a:rPr>
              <a:t>Charter schools may be proposed by individuals or by Charter School Management Organizations (CMOs)</a:t>
            </a:r>
          </a:p>
          <a:p>
            <a:r>
              <a:rPr lang="en-US" b="0" dirty="0" smtClean="0">
                <a:latin typeface="+mn-lt"/>
              </a:rPr>
              <a:t>Each district and the Institute have their own unique processes for issuing a call for new schools and considering charter school applicants</a:t>
            </a:r>
            <a:endParaRPr lang="en-US" b="0" dirty="0">
              <a:latin typeface="+mn-lt"/>
            </a:endParaRPr>
          </a:p>
        </p:txBody>
      </p:sp>
      <p:sp>
        <p:nvSpPr>
          <p:cNvPr id="3" name="Title 2"/>
          <p:cNvSpPr>
            <a:spLocks noGrp="1"/>
          </p:cNvSpPr>
          <p:nvPr>
            <p:ph type="title"/>
          </p:nvPr>
        </p:nvSpPr>
        <p:spPr/>
        <p:txBody>
          <a:bodyPr/>
          <a:lstStyle/>
          <a:p>
            <a:r>
              <a:rPr lang="en-US" dirty="0" smtClean="0"/>
              <a:t>Charter</a:t>
            </a:r>
            <a:endParaRPr lang="en-US" dirty="0"/>
          </a:p>
        </p:txBody>
      </p:sp>
    </p:spTree>
    <p:extLst>
      <p:ext uri="{BB962C8B-B14F-4D97-AF65-F5344CB8AC3E}">
        <p14:creationId xmlns:p14="http://schemas.microsoft.com/office/powerpoint/2010/main" val="33138106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44692" y="1090105"/>
            <a:ext cx="7886700" cy="5037025"/>
          </a:xfrm>
        </p:spPr>
        <p:txBody>
          <a:bodyPr>
            <a:noAutofit/>
          </a:bodyPr>
          <a:lstStyle/>
          <a:p>
            <a:r>
              <a:rPr lang="en-US" sz="2800" b="0" spc="0" dirty="0" smtClean="0">
                <a:solidFill>
                  <a:schemeClr val="tx1">
                    <a:lumMod val="50000"/>
                  </a:schemeClr>
                </a:solidFill>
                <a:latin typeface="+mn-lt"/>
              </a:rPr>
              <a:t>Innovation </a:t>
            </a:r>
            <a:r>
              <a:rPr lang="en-US" sz="2800" b="0" spc="0" dirty="0">
                <a:solidFill>
                  <a:schemeClr val="tx1">
                    <a:lumMod val="50000"/>
                  </a:schemeClr>
                </a:solidFill>
                <a:latin typeface="+mn-lt"/>
              </a:rPr>
              <a:t>Schools Act </a:t>
            </a:r>
            <a:endParaRPr lang="en-US" sz="2800" b="0" spc="0" dirty="0" smtClean="0">
              <a:solidFill>
                <a:schemeClr val="tx1">
                  <a:lumMod val="50000"/>
                </a:schemeClr>
              </a:solidFill>
              <a:latin typeface="+mn-lt"/>
            </a:endParaRPr>
          </a:p>
          <a:p>
            <a:pPr lvl="1"/>
            <a:r>
              <a:rPr lang="en-US" sz="2200" b="0" spc="0" dirty="0" smtClean="0">
                <a:solidFill>
                  <a:schemeClr val="tx1">
                    <a:lumMod val="50000"/>
                  </a:schemeClr>
                </a:solidFill>
                <a:latin typeface="+mn-lt"/>
              </a:rPr>
              <a:t>Provides path </a:t>
            </a:r>
            <a:r>
              <a:rPr lang="en-US" sz="2200" b="0" spc="0" dirty="0">
                <a:solidFill>
                  <a:schemeClr val="tx1">
                    <a:lumMod val="50000"/>
                  </a:schemeClr>
                </a:solidFill>
                <a:latin typeface="+mn-lt"/>
              </a:rPr>
              <a:t>for schools and districts to design and implement innovative </a:t>
            </a:r>
            <a:r>
              <a:rPr lang="en-US" sz="2200" b="0" spc="0" dirty="0" smtClean="0">
                <a:solidFill>
                  <a:schemeClr val="tx1">
                    <a:lumMod val="50000"/>
                  </a:schemeClr>
                </a:solidFill>
                <a:latin typeface="+mn-lt"/>
              </a:rPr>
              <a:t>practices </a:t>
            </a:r>
            <a:r>
              <a:rPr lang="en-US" sz="2200" b="0" spc="0" dirty="0">
                <a:solidFill>
                  <a:schemeClr val="tx1">
                    <a:lumMod val="50000"/>
                  </a:schemeClr>
                </a:solidFill>
                <a:latin typeface="+mn-lt"/>
              </a:rPr>
              <a:t>to better meet student </a:t>
            </a:r>
            <a:r>
              <a:rPr lang="en-US" sz="2200" b="0" spc="0" dirty="0" smtClean="0">
                <a:solidFill>
                  <a:schemeClr val="tx1">
                    <a:lumMod val="50000"/>
                  </a:schemeClr>
                </a:solidFill>
                <a:latin typeface="+mn-lt"/>
              </a:rPr>
              <a:t>needs</a:t>
            </a:r>
            <a:endParaRPr lang="en-US" sz="2200" spc="0" dirty="0">
              <a:solidFill>
                <a:schemeClr val="tx1">
                  <a:lumMod val="50000"/>
                </a:schemeClr>
              </a:solidFill>
              <a:latin typeface="+mn-lt"/>
            </a:endParaRPr>
          </a:p>
          <a:p>
            <a:pPr lvl="1"/>
            <a:r>
              <a:rPr lang="en-US" sz="2200" b="0" spc="0" dirty="0" smtClean="0">
                <a:solidFill>
                  <a:schemeClr val="tx1">
                    <a:lumMod val="50000"/>
                  </a:schemeClr>
                </a:solidFill>
                <a:latin typeface="+mn-lt"/>
              </a:rPr>
              <a:t>Innovation </a:t>
            </a:r>
            <a:r>
              <a:rPr lang="en-US" sz="2200" b="0" spc="0" dirty="0">
                <a:solidFill>
                  <a:schemeClr val="tx1">
                    <a:lumMod val="50000"/>
                  </a:schemeClr>
                </a:solidFill>
                <a:latin typeface="+mn-lt"/>
              </a:rPr>
              <a:t>schools can obtain waivers from state and local policies and collective bargaining agreements </a:t>
            </a:r>
            <a:endParaRPr lang="en-US" sz="2200" b="0" spc="0" dirty="0" smtClean="0">
              <a:solidFill>
                <a:schemeClr val="tx1">
                  <a:lumMod val="50000"/>
                </a:schemeClr>
              </a:solidFill>
              <a:latin typeface="+mn-lt"/>
            </a:endParaRPr>
          </a:p>
          <a:p>
            <a:pPr lvl="1"/>
            <a:r>
              <a:rPr lang="en-US" sz="2200" b="0" spc="0" dirty="0" smtClean="0">
                <a:solidFill>
                  <a:schemeClr val="tx1">
                    <a:lumMod val="50000"/>
                  </a:schemeClr>
                </a:solidFill>
                <a:latin typeface="+mn-lt"/>
              </a:rPr>
              <a:t>Enables </a:t>
            </a:r>
            <a:r>
              <a:rPr lang="en-US" sz="2200" b="0" spc="0" dirty="0">
                <a:solidFill>
                  <a:schemeClr val="tx1">
                    <a:lumMod val="50000"/>
                  </a:schemeClr>
                </a:solidFill>
                <a:latin typeface="+mn-lt"/>
              </a:rPr>
              <a:t>flexibilities in the areas of hiring, scheduling, </a:t>
            </a:r>
            <a:r>
              <a:rPr lang="en-US" sz="2200" b="0" spc="0" dirty="0" smtClean="0">
                <a:solidFill>
                  <a:schemeClr val="tx1">
                    <a:lumMod val="50000"/>
                  </a:schemeClr>
                </a:solidFill>
                <a:latin typeface="+mn-lt"/>
              </a:rPr>
              <a:t>budgeting, </a:t>
            </a:r>
            <a:r>
              <a:rPr lang="en-US" sz="2200" b="0" spc="0" dirty="0">
                <a:solidFill>
                  <a:schemeClr val="tx1">
                    <a:lumMod val="50000"/>
                  </a:schemeClr>
                </a:solidFill>
                <a:latin typeface="+mn-lt"/>
              </a:rPr>
              <a:t>and </a:t>
            </a:r>
            <a:r>
              <a:rPr lang="en-US" sz="2200" b="0" spc="0" dirty="0" smtClean="0">
                <a:solidFill>
                  <a:schemeClr val="tx1">
                    <a:lumMod val="50000"/>
                  </a:schemeClr>
                </a:solidFill>
                <a:latin typeface="+mn-lt"/>
              </a:rPr>
              <a:t>programming</a:t>
            </a:r>
          </a:p>
          <a:p>
            <a:r>
              <a:rPr lang="en-US" sz="2800" b="0" spc="0" dirty="0" smtClean="0">
                <a:solidFill>
                  <a:schemeClr val="tx1">
                    <a:lumMod val="50000"/>
                  </a:schemeClr>
                </a:solidFill>
                <a:latin typeface="+mn-lt"/>
              </a:rPr>
              <a:t>Accountability Pathway</a:t>
            </a:r>
          </a:p>
          <a:p>
            <a:pPr lvl="1"/>
            <a:r>
              <a:rPr lang="en-US" sz="2200" b="0" spc="0" dirty="0" smtClean="0">
                <a:solidFill>
                  <a:schemeClr val="tx1">
                    <a:lumMod val="50000"/>
                  </a:schemeClr>
                </a:solidFill>
                <a:latin typeface="+mn-lt"/>
              </a:rPr>
              <a:t>Schools at the end of the clock may pursu</a:t>
            </a:r>
            <a:r>
              <a:rPr lang="en-US" sz="2200" spc="0" dirty="0" smtClean="0">
                <a:solidFill>
                  <a:schemeClr val="tx1">
                    <a:lumMod val="50000"/>
                  </a:schemeClr>
                </a:solidFill>
                <a:latin typeface="+mn-lt"/>
              </a:rPr>
              <a:t>e Innovation Status for one or more schools as a “pathway” under SB09-163</a:t>
            </a:r>
            <a:endParaRPr lang="en-US" sz="2200" b="0" spc="0" dirty="0" smtClean="0">
              <a:solidFill>
                <a:schemeClr val="tx1">
                  <a:lumMod val="50000"/>
                </a:schemeClr>
              </a:solidFill>
              <a:latin typeface="+mn-lt"/>
            </a:endParaRPr>
          </a:p>
          <a:p>
            <a:pPr lvl="1"/>
            <a:r>
              <a:rPr lang="en-US" sz="2200" b="0" spc="0" dirty="0" smtClean="0">
                <a:latin typeface="+mn-lt"/>
              </a:rPr>
              <a:t>CDE has developed a rubric to evaluate the likelihood and degree to which an Innovation plan will result in the significant improvements needed </a:t>
            </a:r>
            <a:r>
              <a:rPr lang="en-US" sz="2200" b="0" spc="0" dirty="0" smtClean="0">
                <a:solidFill>
                  <a:schemeClr val="tx1">
                    <a:lumMod val="50000"/>
                  </a:schemeClr>
                </a:solidFill>
                <a:latin typeface="+mn-lt"/>
              </a:rPr>
              <a:t>to get off of the Accountability Clock</a:t>
            </a:r>
            <a:endParaRPr lang="en-US" sz="2200" spc="0" dirty="0">
              <a:solidFill>
                <a:schemeClr val="tx1">
                  <a:lumMod val="50000"/>
                </a:schemeClr>
              </a:solidFill>
              <a:latin typeface="+mn-lt"/>
            </a:endParaRPr>
          </a:p>
        </p:txBody>
      </p:sp>
      <p:sp>
        <p:nvSpPr>
          <p:cNvPr id="3" name="Title 2"/>
          <p:cNvSpPr>
            <a:spLocks noGrp="1"/>
          </p:cNvSpPr>
          <p:nvPr>
            <p:ph type="title"/>
          </p:nvPr>
        </p:nvSpPr>
        <p:spPr/>
        <p:txBody>
          <a:bodyPr/>
          <a:lstStyle/>
          <a:p>
            <a:r>
              <a:rPr lang="en-US" dirty="0" smtClean="0"/>
              <a:t>Innovation Status</a:t>
            </a:r>
            <a:endParaRPr lang="en-US" dirty="0"/>
          </a:p>
        </p:txBody>
      </p:sp>
      <p:sp>
        <p:nvSpPr>
          <p:cNvPr id="4" name="Footer Placeholder 3"/>
          <p:cNvSpPr>
            <a:spLocks noGrp="1"/>
          </p:cNvSpPr>
          <p:nvPr>
            <p:ph type="ftr" sz="quarter" idx="4294967295"/>
          </p:nvPr>
        </p:nvSpPr>
        <p:spPr>
          <a:xfrm>
            <a:off x="380999" y="6265547"/>
            <a:ext cx="2895600" cy="365125"/>
          </a:xfrm>
          <a:prstGeom prst="rect">
            <a:avLst/>
          </a:prstGeom>
        </p:spPr>
        <p:txBody>
          <a:bodyPr/>
          <a:lstStyle/>
          <a:p>
            <a:endParaRPr lang="en-US" sz="1100" dirty="0" smtClean="0"/>
          </a:p>
        </p:txBody>
      </p:sp>
    </p:spTree>
    <p:extLst>
      <p:ext uri="{BB962C8B-B14F-4D97-AF65-F5344CB8AC3E}">
        <p14:creationId xmlns:p14="http://schemas.microsoft.com/office/powerpoint/2010/main" val="37255761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nvPr>
        </p:nvGraphicFramePr>
        <p:xfrm>
          <a:off x="371976" y="1009233"/>
          <a:ext cx="8370971" cy="4968240"/>
        </p:xfrm>
        <a:graphic>
          <a:graphicData uri="http://schemas.openxmlformats.org/drawingml/2006/table">
            <a:tbl>
              <a:tblPr firstRow="1" bandRow="1">
                <a:tableStyleId>{8799B23B-EC83-4686-B30A-512413B5E67A}</a:tableStyleId>
              </a:tblPr>
              <a:tblGrid>
                <a:gridCol w="4007519"/>
                <a:gridCol w="4363452"/>
              </a:tblGrid>
              <a:tr h="78748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Innovation Schools Act </a:t>
                      </a:r>
                    </a:p>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of 2008</a:t>
                      </a:r>
                    </a:p>
                  </a:txBody>
                  <a:tcPr/>
                </a:tc>
                <a:tc>
                  <a:txBody>
                    <a:bodyPr/>
                    <a:lstStyle/>
                    <a:p>
                      <a:pPr marL="45720" indent="0" algn="ctr">
                        <a:spcBef>
                          <a:spcPts val="0"/>
                        </a:spcBef>
                        <a:buNone/>
                      </a:pPr>
                      <a:r>
                        <a:rPr lang="en-US" sz="2400" dirty="0" smtClean="0"/>
                        <a:t>Accountability Pathway </a:t>
                      </a:r>
                    </a:p>
                    <a:p>
                      <a:pPr marL="45720" indent="0" algn="ctr">
                        <a:spcBef>
                          <a:spcPts val="0"/>
                        </a:spcBef>
                        <a:spcAft>
                          <a:spcPts val="0"/>
                        </a:spcAft>
                        <a:buNone/>
                      </a:pPr>
                      <a:r>
                        <a:rPr lang="en-US" sz="2000" dirty="0" smtClean="0"/>
                        <a:t>(Education Accountability Act of 2009)</a:t>
                      </a:r>
                      <a:endParaRPr lang="en-US" sz="2000" b="0" dirty="0" smtClean="0">
                        <a:solidFill>
                          <a:schemeClr val="tx1"/>
                        </a:solidFill>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CDE staff review to ensure the application is meeting all state and federal requirements (see attachment: “Required Components of an Innovation Plan”)</a:t>
                      </a:r>
                    </a:p>
                    <a:p>
                      <a:endParaRPr lang="en-US" sz="2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CDE staff use rubric to evaluate innovation plans for PI/T schools to inform the Commissioner’s Recommendation and assess whether the plan will have significant, rapid and positive impact on student learning</a:t>
                      </a:r>
                      <a:endParaRPr lang="en-US" sz="2000" b="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t>State Board shall approve Innovation Plans, unless it concludes that the submitted plan: (</a:t>
                      </a:r>
                      <a:r>
                        <a:rPr lang="en-US" sz="2000" dirty="0" err="1" smtClean="0"/>
                        <a:t>i</a:t>
                      </a:r>
                      <a:r>
                        <a:rPr lang="en-US" sz="2000" dirty="0" smtClean="0"/>
                        <a:t>) is likely to result in a decrease in academic achievement in the innovation schools or innovation school zones; or (ii) is not fiscally feasible</a:t>
                      </a:r>
                    </a:p>
                  </a:txBody>
                  <a:tcPr/>
                </a:tc>
                <a:tc>
                  <a:txBody>
                    <a:bodyPr/>
                    <a:lstStyle/>
                    <a:p>
                      <a:r>
                        <a:rPr lang="en-US" sz="2000" dirty="0" smtClean="0"/>
                        <a:t>State Board considers recommendations from the State Review Panel and from the Commissioner of Education and determines which pathway is best</a:t>
                      </a:r>
                    </a:p>
                    <a:p>
                      <a:pPr marL="285750" indent="-285750">
                        <a:buFont typeface="Arial" panose="020B0604020202020204" pitchFamily="34" charset="0"/>
                        <a:buChar char="•"/>
                      </a:pPr>
                      <a:r>
                        <a:rPr lang="en-US" sz="1800" dirty="0" smtClean="0"/>
                        <a:t>Districts may also present their preferred pathway to the State Board</a:t>
                      </a:r>
                    </a:p>
                    <a:p>
                      <a:endParaRPr lang="en-US" sz="2000" dirty="0"/>
                    </a:p>
                  </a:txBody>
                  <a:tcPr/>
                </a:tc>
              </a:tr>
            </a:tbl>
          </a:graphicData>
        </a:graphic>
      </p:graphicFrame>
      <p:sp>
        <p:nvSpPr>
          <p:cNvPr id="3" name="Title 2"/>
          <p:cNvSpPr>
            <a:spLocks noGrp="1"/>
          </p:cNvSpPr>
          <p:nvPr>
            <p:ph type="title"/>
          </p:nvPr>
        </p:nvSpPr>
        <p:spPr>
          <a:xfrm>
            <a:off x="192024" y="192024"/>
            <a:ext cx="8647176" cy="521208"/>
          </a:xfrm>
        </p:spPr>
        <p:txBody>
          <a:bodyPr>
            <a:normAutofit fontScale="90000"/>
          </a:bodyPr>
          <a:lstStyle/>
          <a:p>
            <a:r>
              <a:rPr lang="en-US" dirty="0"/>
              <a:t>Comparing State Criteria for Approval of Innovation</a:t>
            </a:r>
          </a:p>
        </p:txBody>
      </p:sp>
    </p:spTree>
    <p:extLst>
      <p:ext uri="{BB962C8B-B14F-4D97-AF65-F5344CB8AC3E}">
        <p14:creationId xmlns:p14="http://schemas.microsoft.com/office/powerpoint/2010/main" val="430478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3699" y="1092041"/>
            <a:ext cx="8294632" cy="5037025"/>
          </a:xfrm>
        </p:spPr>
        <p:txBody>
          <a:bodyPr>
            <a:normAutofit/>
          </a:bodyPr>
          <a:lstStyle/>
          <a:p>
            <a:pPr fontAlgn="base"/>
            <a:r>
              <a:rPr lang="en-US" b="1" dirty="0">
                <a:latin typeface="+mn-lt"/>
              </a:rPr>
              <a:t>Full closure</a:t>
            </a:r>
            <a:r>
              <a:rPr lang="en-US" b="0" dirty="0">
                <a:latin typeface="+mn-lt"/>
              </a:rPr>
              <a:t>:  School closes </a:t>
            </a:r>
            <a:r>
              <a:rPr lang="en-US" b="0" dirty="0" smtClean="0">
                <a:latin typeface="+mn-lt"/>
              </a:rPr>
              <a:t>permanently; there </a:t>
            </a:r>
            <a:r>
              <a:rPr lang="en-US" b="0" dirty="0">
                <a:latin typeface="+mn-lt"/>
              </a:rPr>
              <a:t>are no longer any students at the school and the school code is “</a:t>
            </a:r>
            <a:r>
              <a:rPr lang="en-US" b="0" dirty="0" smtClean="0">
                <a:latin typeface="+mn-lt"/>
              </a:rPr>
              <a:t>retired”</a:t>
            </a:r>
            <a:endParaRPr lang="en-US" dirty="0">
              <a:latin typeface="+mn-lt"/>
            </a:endParaRPr>
          </a:p>
          <a:p>
            <a:pPr fontAlgn="base"/>
            <a:r>
              <a:rPr lang="en-US" b="1" dirty="0">
                <a:latin typeface="+mn-lt"/>
              </a:rPr>
              <a:t>Partial closure</a:t>
            </a:r>
            <a:r>
              <a:rPr lang="en-US" b="0" dirty="0">
                <a:latin typeface="+mn-lt"/>
              </a:rPr>
              <a:t>:  School no longer serves a particular grade span  </a:t>
            </a:r>
            <a:endParaRPr lang="en-US" dirty="0">
              <a:latin typeface="+mn-lt"/>
            </a:endParaRPr>
          </a:p>
          <a:p>
            <a:pPr lvl="1" fontAlgn="base"/>
            <a:r>
              <a:rPr lang="en-US" sz="2200" dirty="0" smtClean="0">
                <a:latin typeface="+mn-lt"/>
              </a:rPr>
              <a:t>E.g., </a:t>
            </a:r>
            <a:r>
              <a:rPr lang="en-US" sz="2200" dirty="0">
                <a:latin typeface="+mn-lt"/>
              </a:rPr>
              <a:t>a </a:t>
            </a:r>
            <a:r>
              <a:rPr lang="en-US" sz="2200" dirty="0" smtClean="0">
                <a:latin typeface="+mn-lt"/>
              </a:rPr>
              <a:t>junior-senior high school (6-12) </a:t>
            </a:r>
            <a:r>
              <a:rPr lang="en-US" sz="2200" dirty="0">
                <a:latin typeface="+mn-lt"/>
              </a:rPr>
              <a:t>no longer serves </a:t>
            </a:r>
            <a:r>
              <a:rPr lang="en-US" sz="2200" dirty="0" smtClean="0">
                <a:latin typeface="+mn-lt"/>
              </a:rPr>
              <a:t>the middle grades (6-8)</a:t>
            </a:r>
          </a:p>
          <a:p>
            <a:pPr fontAlgn="base"/>
            <a:r>
              <a:rPr lang="en-US" b="1" dirty="0" smtClean="0">
                <a:latin typeface="+mn-lt"/>
              </a:rPr>
              <a:t>Phase Out</a:t>
            </a:r>
            <a:r>
              <a:rPr lang="en-US" b="0" dirty="0">
                <a:latin typeface="+mn-lt"/>
              </a:rPr>
              <a:t>: </a:t>
            </a:r>
            <a:r>
              <a:rPr lang="en-US" b="0" dirty="0" smtClean="0">
                <a:latin typeface="+mn-lt"/>
              </a:rPr>
              <a:t>The </a:t>
            </a:r>
            <a:r>
              <a:rPr lang="en-US" b="0" dirty="0">
                <a:latin typeface="+mn-lt"/>
              </a:rPr>
              <a:t>school is slowly closed over more than one school year; eventually there are no students at the school and the school code is </a:t>
            </a:r>
            <a:r>
              <a:rPr lang="en-US" b="0" dirty="0" smtClean="0">
                <a:latin typeface="+mn-lt"/>
              </a:rPr>
              <a:t>retired</a:t>
            </a:r>
            <a:endParaRPr lang="en-US" dirty="0">
              <a:latin typeface="+mn-lt"/>
            </a:endParaRPr>
          </a:p>
          <a:p>
            <a:pPr lvl="1" fontAlgn="base"/>
            <a:r>
              <a:rPr lang="en-US" sz="2200" dirty="0">
                <a:latin typeface="+mn-lt"/>
              </a:rPr>
              <a:t>T</a:t>
            </a:r>
            <a:r>
              <a:rPr lang="en-US" sz="2200" dirty="0" smtClean="0">
                <a:latin typeface="+mn-lt"/>
              </a:rPr>
              <a:t>he </a:t>
            </a:r>
            <a:r>
              <a:rPr lang="en-US" sz="2200" dirty="0">
                <a:latin typeface="+mn-lt"/>
              </a:rPr>
              <a:t>phase out timeline for a high school could take four </a:t>
            </a:r>
            <a:r>
              <a:rPr lang="en-US" sz="2200" dirty="0" smtClean="0">
                <a:latin typeface="+mn-lt"/>
              </a:rPr>
              <a:t>years</a:t>
            </a:r>
          </a:p>
          <a:p>
            <a:pPr lvl="1" fontAlgn="base"/>
            <a:r>
              <a:rPr lang="en-US" sz="2200" dirty="0" smtClean="0">
                <a:latin typeface="+mn-lt"/>
              </a:rPr>
              <a:t>Often combined with the “phase in” of a new school</a:t>
            </a:r>
            <a:endParaRPr lang="en-US" sz="2200" dirty="0">
              <a:latin typeface="+mn-lt"/>
            </a:endParaRPr>
          </a:p>
        </p:txBody>
      </p:sp>
      <p:sp>
        <p:nvSpPr>
          <p:cNvPr id="3" name="Title 2"/>
          <p:cNvSpPr>
            <a:spLocks noGrp="1"/>
          </p:cNvSpPr>
          <p:nvPr>
            <p:ph type="title"/>
          </p:nvPr>
        </p:nvSpPr>
        <p:spPr/>
        <p:txBody>
          <a:bodyPr/>
          <a:lstStyle/>
          <a:p>
            <a:r>
              <a:rPr lang="en-US" dirty="0" smtClean="0"/>
              <a:t>Closure</a:t>
            </a:r>
            <a:endParaRPr lang="en-US" dirty="0"/>
          </a:p>
        </p:txBody>
      </p:sp>
    </p:spTree>
    <p:extLst>
      <p:ext uri="{BB962C8B-B14F-4D97-AF65-F5344CB8AC3E}">
        <p14:creationId xmlns:p14="http://schemas.microsoft.com/office/powerpoint/2010/main" val="357733783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Innovation Status</a:t>
            </a:r>
            <a:endParaRPr lang="en-US" dirty="0"/>
          </a:p>
        </p:txBody>
      </p:sp>
      <p:sp>
        <p:nvSpPr>
          <p:cNvPr id="11" name="Content Placeholder 10"/>
          <p:cNvSpPr>
            <a:spLocks noGrp="1"/>
          </p:cNvSpPr>
          <p:nvPr>
            <p:ph idx="1"/>
          </p:nvPr>
        </p:nvSpPr>
        <p:spPr/>
        <p:txBody>
          <a:bodyPr/>
          <a:lstStyle/>
          <a:p>
            <a:r>
              <a:rPr lang="en-US" b="0" dirty="0">
                <a:solidFill>
                  <a:schemeClr val="tx1">
                    <a:lumMod val="50000"/>
                  </a:schemeClr>
                </a:solidFill>
              </a:rPr>
              <a:t>As of </a:t>
            </a:r>
            <a:r>
              <a:rPr lang="en-US" b="0" dirty="0" smtClean="0">
                <a:solidFill>
                  <a:schemeClr val="tx1">
                    <a:lumMod val="50000"/>
                  </a:schemeClr>
                </a:solidFill>
              </a:rPr>
              <a:t>Dec. 8, </a:t>
            </a:r>
            <a:r>
              <a:rPr lang="en-US" b="0" dirty="0">
                <a:solidFill>
                  <a:schemeClr val="tx1">
                    <a:lumMod val="50000"/>
                  </a:schemeClr>
                </a:solidFill>
              </a:rPr>
              <a:t>2016, </a:t>
            </a:r>
            <a:r>
              <a:rPr lang="en-US" b="0" dirty="0" smtClean="0">
                <a:solidFill>
                  <a:schemeClr val="tx1">
                    <a:lumMod val="50000"/>
                  </a:schemeClr>
                </a:solidFill>
              </a:rPr>
              <a:t>78 </a:t>
            </a:r>
            <a:r>
              <a:rPr lang="en-US" b="0" dirty="0">
                <a:solidFill>
                  <a:schemeClr val="tx1">
                    <a:lumMod val="50000"/>
                  </a:schemeClr>
                </a:solidFill>
              </a:rPr>
              <a:t>schools in </a:t>
            </a:r>
            <a:r>
              <a:rPr lang="en-US" b="0" dirty="0" smtClean="0">
                <a:solidFill>
                  <a:schemeClr val="tx1">
                    <a:lumMod val="50000"/>
                  </a:schemeClr>
                </a:solidFill>
              </a:rPr>
              <a:t>10 different </a:t>
            </a:r>
            <a:r>
              <a:rPr lang="en-US" b="0" dirty="0">
                <a:solidFill>
                  <a:schemeClr val="tx1">
                    <a:lumMod val="50000"/>
                  </a:schemeClr>
                </a:solidFill>
              </a:rPr>
              <a:t>school districts have been granted innovation status in </a:t>
            </a:r>
            <a:r>
              <a:rPr lang="en-US" b="0" dirty="0" smtClean="0">
                <a:solidFill>
                  <a:schemeClr val="tx1">
                    <a:lumMod val="50000"/>
                  </a:schemeClr>
                </a:solidFill>
              </a:rPr>
              <a:t>Colorado</a:t>
            </a:r>
          </a:p>
          <a:p>
            <a:pPr lvl="1"/>
            <a:r>
              <a:rPr lang="en-US" dirty="0" smtClean="0">
                <a:solidFill>
                  <a:schemeClr val="tx1">
                    <a:lumMod val="50000"/>
                  </a:schemeClr>
                </a:solidFill>
              </a:rPr>
              <a:t>7 Innovation Zones</a:t>
            </a:r>
            <a:endParaRPr lang="en-US" b="0" dirty="0" smtClean="0">
              <a:solidFill>
                <a:schemeClr val="tx1">
                  <a:lumMod val="50000"/>
                </a:schemeClr>
              </a:solidFill>
            </a:endParaRPr>
          </a:p>
          <a:p>
            <a:r>
              <a:rPr lang="en-US" b="0" dirty="0" smtClean="0">
                <a:solidFill>
                  <a:schemeClr val="tx1">
                    <a:lumMod val="50000"/>
                  </a:schemeClr>
                </a:solidFill>
              </a:rPr>
              <a:t>Allows for a </a:t>
            </a:r>
            <a:r>
              <a:rPr lang="en-US" b="0" dirty="0">
                <a:solidFill>
                  <a:schemeClr val="tx1">
                    <a:lumMod val="50000"/>
                  </a:schemeClr>
                </a:solidFill>
              </a:rPr>
              <a:t>varying degree of autonomies from district-level policies and certain state-level laws and regulations</a:t>
            </a:r>
            <a:endParaRPr lang="en-US" b="0" dirty="0" smtClean="0">
              <a:solidFill>
                <a:schemeClr val="tx1">
                  <a:lumMod val="50000"/>
                </a:schemeClr>
              </a:solidFill>
            </a:endParaRPr>
          </a:p>
          <a:p>
            <a:endParaRPr lang="en-US" b="0" dirty="0">
              <a:solidFill>
                <a:schemeClr val="tx1">
                  <a:lumMod val="50000"/>
                </a:schemeClr>
              </a:solidFill>
            </a:endParaRPr>
          </a:p>
        </p:txBody>
      </p:sp>
      <p:pic>
        <p:nvPicPr>
          <p:cNvPr id="12" name="Picture 11"/>
          <p:cNvPicPr>
            <a:picLocks noChangeAspect="1"/>
          </p:cNvPicPr>
          <p:nvPr/>
        </p:nvPicPr>
        <p:blipFill>
          <a:blip r:embed="rId3"/>
          <a:stretch>
            <a:fillRect/>
          </a:stretch>
        </p:blipFill>
        <p:spPr>
          <a:xfrm>
            <a:off x="307346" y="3922775"/>
            <a:ext cx="8555198" cy="2136813"/>
          </a:xfrm>
          <a:prstGeom prst="rect">
            <a:avLst/>
          </a:prstGeom>
        </p:spPr>
      </p:pic>
    </p:spTree>
    <p:extLst>
      <p:ext uri="{BB962C8B-B14F-4D97-AF65-F5344CB8AC3E}">
        <p14:creationId xmlns:p14="http://schemas.microsoft.com/office/powerpoint/2010/main" val="245362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r>
              <a:rPr lang="en-US" b="0" i="1" dirty="0" smtClean="0"/>
              <a:t>See </a:t>
            </a:r>
            <a:r>
              <a:rPr lang="en-US" b="0" i="1" dirty="0"/>
              <a:t>attachment: </a:t>
            </a:r>
            <a:r>
              <a:rPr lang="en-US" b="0" i="1" dirty="0" smtClean="0"/>
              <a:t>“Innovation Plan - Accountability Rubric”</a:t>
            </a:r>
            <a:endParaRPr lang="en-US" dirty="0"/>
          </a:p>
        </p:txBody>
      </p:sp>
      <p:sp>
        <p:nvSpPr>
          <p:cNvPr id="4" name="Title 3"/>
          <p:cNvSpPr>
            <a:spLocks noGrp="1"/>
          </p:cNvSpPr>
          <p:nvPr>
            <p:ph type="title"/>
          </p:nvPr>
        </p:nvSpPr>
        <p:spPr>
          <a:xfrm>
            <a:off x="192024" y="192024"/>
            <a:ext cx="8323326" cy="521208"/>
          </a:xfrm>
        </p:spPr>
        <p:txBody>
          <a:bodyPr>
            <a:normAutofit fontScale="90000"/>
          </a:bodyPr>
          <a:lstStyle/>
          <a:p>
            <a:r>
              <a:rPr lang="en-US" sz="3200" dirty="0" smtClean="0"/>
              <a:t>Innovation Accountability Pathway Rubric</a:t>
            </a:r>
            <a:endParaRPr lang="en-US" sz="3200" dirty="0"/>
          </a:p>
        </p:txBody>
      </p:sp>
      <p:pic>
        <p:nvPicPr>
          <p:cNvPr id="8" name="Picture 7"/>
          <p:cNvPicPr>
            <a:picLocks noChangeAspect="1"/>
          </p:cNvPicPr>
          <p:nvPr/>
        </p:nvPicPr>
        <p:blipFill>
          <a:blip r:embed="rId3"/>
          <a:stretch>
            <a:fillRect/>
          </a:stretch>
        </p:blipFill>
        <p:spPr>
          <a:xfrm>
            <a:off x="559786" y="1916302"/>
            <a:ext cx="8024427" cy="4531807"/>
          </a:xfrm>
          <a:prstGeom prst="rect">
            <a:avLst/>
          </a:prstGeom>
        </p:spPr>
      </p:pic>
    </p:spTree>
    <p:extLst>
      <p:ext uri="{BB962C8B-B14F-4D97-AF65-F5344CB8AC3E}">
        <p14:creationId xmlns:p14="http://schemas.microsoft.com/office/powerpoint/2010/main" val="2873661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413" y="1285685"/>
            <a:ext cx="7880685" cy="4407408"/>
          </a:xfrm>
        </p:spPr>
        <p:txBody>
          <a:bodyPr>
            <a:normAutofit lnSpcReduction="10000"/>
          </a:bodyPr>
          <a:lstStyle/>
          <a:p>
            <a:r>
              <a:rPr lang="en-US" sz="2200" b="0" dirty="0" smtClean="0">
                <a:solidFill>
                  <a:schemeClr val="tx1">
                    <a:lumMod val="50000"/>
                  </a:schemeClr>
                </a:solidFill>
              </a:rPr>
              <a:t>Need for Innovation</a:t>
            </a:r>
          </a:p>
          <a:p>
            <a:r>
              <a:rPr lang="en-US" sz="2200" b="0" dirty="0" smtClean="0">
                <a:solidFill>
                  <a:schemeClr val="tx1">
                    <a:lumMod val="50000"/>
                  </a:schemeClr>
                </a:solidFill>
              </a:rPr>
              <a:t>Student Learning Outcomes</a:t>
            </a:r>
          </a:p>
          <a:p>
            <a:r>
              <a:rPr lang="en-US" sz="2200" b="0" dirty="0" smtClean="0">
                <a:solidFill>
                  <a:schemeClr val="tx1">
                    <a:lumMod val="50000"/>
                  </a:schemeClr>
                </a:solidFill>
              </a:rPr>
              <a:t>Mission/Vision</a:t>
            </a:r>
          </a:p>
          <a:p>
            <a:r>
              <a:rPr lang="en-US" sz="2200" b="0" dirty="0" smtClean="0">
                <a:solidFill>
                  <a:schemeClr val="tx1">
                    <a:lumMod val="50000"/>
                  </a:schemeClr>
                </a:solidFill>
              </a:rPr>
              <a:t>Academic Systems (school calendar, curriculum &amp; instruction, assessment &amp; data, special populations)</a:t>
            </a:r>
          </a:p>
          <a:p>
            <a:r>
              <a:rPr lang="en-US" sz="2200" b="0" dirty="0" smtClean="0">
                <a:solidFill>
                  <a:schemeClr val="tx1">
                    <a:lumMod val="50000"/>
                  </a:schemeClr>
                </a:solidFill>
              </a:rPr>
              <a:t>Talent Management (recruitment/hiring, PD, evaluation, retention, compensation)</a:t>
            </a:r>
          </a:p>
          <a:p>
            <a:r>
              <a:rPr lang="en-US" sz="2200" b="0" dirty="0" smtClean="0">
                <a:solidFill>
                  <a:schemeClr val="tx1">
                    <a:lumMod val="50000"/>
                  </a:schemeClr>
                </a:solidFill>
              </a:rPr>
              <a:t>Culture of Performance (culture &amp; climate, stakeholder engagement, school leadership/governance)</a:t>
            </a:r>
          </a:p>
          <a:p>
            <a:r>
              <a:rPr lang="en-US" sz="2200" b="0" dirty="0" smtClean="0">
                <a:solidFill>
                  <a:schemeClr val="tx1">
                    <a:lumMod val="50000"/>
                  </a:schemeClr>
                </a:solidFill>
              </a:rPr>
              <a:t>Budget and Operations</a:t>
            </a:r>
          </a:p>
          <a:p>
            <a:r>
              <a:rPr lang="en-US" sz="2200" b="0" dirty="0" smtClean="0">
                <a:solidFill>
                  <a:schemeClr val="tx1">
                    <a:lumMod val="50000"/>
                  </a:schemeClr>
                </a:solidFill>
              </a:rPr>
              <a:t>District Systems</a:t>
            </a:r>
          </a:p>
          <a:p>
            <a:r>
              <a:rPr lang="en-US" sz="2200" b="0" dirty="0" smtClean="0">
                <a:solidFill>
                  <a:schemeClr val="tx1">
                    <a:lumMod val="50000"/>
                  </a:schemeClr>
                </a:solidFill>
              </a:rPr>
              <a:t>Innovation Zone </a:t>
            </a:r>
            <a:endParaRPr lang="en-US" sz="2200" b="0" dirty="0">
              <a:solidFill>
                <a:schemeClr val="tx1">
                  <a:lumMod val="50000"/>
                </a:schemeClr>
              </a:solidFill>
            </a:endParaRPr>
          </a:p>
        </p:txBody>
      </p:sp>
      <p:sp>
        <p:nvSpPr>
          <p:cNvPr id="3" name="Title 2"/>
          <p:cNvSpPr>
            <a:spLocks noGrp="1"/>
          </p:cNvSpPr>
          <p:nvPr>
            <p:ph type="title"/>
          </p:nvPr>
        </p:nvSpPr>
        <p:spPr/>
        <p:txBody>
          <a:bodyPr/>
          <a:lstStyle/>
          <a:p>
            <a:r>
              <a:rPr lang="en-US" dirty="0"/>
              <a:t>Innovation Accountability Pathway Rubric</a:t>
            </a:r>
          </a:p>
        </p:txBody>
      </p:sp>
    </p:spTree>
    <p:extLst>
      <p:ext uri="{BB962C8B-B14F-4D97-AF65-F5344CB8AC3E}">
        <p14:creationId xmlns:p14="http://schemas.microsoft.com/office/powerpoint/2010/main" val="11298136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i="1" dirty="0"/>
              <a:t>See attachment: “Innovation Plan - Accountability Rubric”</a:t>
            </a:r>
            <a:endParaRPr lang="en-US" dirty="0"/>
          </a:p>
        </p:txBody>
      </p:sp>
      <p:sp>
        <p:nvSpPr>
          <p:cNvPr id="3" name="Title 2"/>
          <p:cNvSpPr>
            <a:spLocks noGrp="1"/>
          </p:cNvSpPr>
          <p:nvPr>
            <p:ph type="title"/>
          </p:nvPr>
        </p:nvSpPr>
        <p:spPr/>
        <p:txBody>
          <a:bodyPr/>
          <a:lstStyle/>
          <a:p>
            <a:r>
              <a:rPr lang="en-US" dirty="0" smtClean="0"/>
              <a:t>Management Rubric</a:t>
            </a:r>
            <a:endParaRPr lang="en-US" dirty="0"/>
          </a:p>
        </p:txBody>
      </p:sp>
      <p:pic>
        <p:nvPicPr>
          <p:cNvPr id="5" name="Picture 4"/>
          <p:cNvPicPr>
            <a:picLocks noChangeAspect="1"/>
          </p:cNvPicPr>
          <p:nvPr/>
        </p:nvPicPr>
        <p:blipFill>
          <a:blip r:embed="rId2"/>
          <a:stretch>
            <a:fillRect/>
          </a:stretch>
        </p:blipFill>
        <p:spPr>
          <a:xfrm>
            <a:off x="391656" y="2027315"/>
            <a:ext cx="8360688" cy="4212110"/>
          </a:xfrm>
          <a:prstGeom prst="rect">
            <a:avLst/>
          </a:prstGeom>
        </p:spPr>
      </p:pic>
    </p:spTree>
    <p:extLst>
      <p:ext uri="{BB962C8B-B14F-4D97-AF65-F5344CB8AC3E}">
        <p14:creationId xmlns:p14="http://schemas.microsoft.com/office/powerpoint/2010/main" val="25629343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79413" y="1285685"/>
            <a:ext cx="7880685" cy="4407408"/>
          </a:xfrm>
        </p:spPr>
        <p:txBody>
          <a:bodyPr>
            <a:normAutofit/>
          </a:bodyPr>
          <a:lstStyle/>
          <a:p>
            <a:r>
              <a:rPr lang="en-US" sz="2200" b="0" dirty="0" smtClean="0">
                <a:solidFill>
                  <a:schemeClr val="tx1">
                    <a:lumMod val="50000"/>
                  </a:schemeClr>
                </a:solidFill>
              </a:rPr>
              <a:t>Need for Management Partner</a:t>
            </a:r>
          </a:p>
          <a:p>
            <a:r>
              <a:rPr lang="en-US" sz="2200" b="0" dirty="0" smtClean="0">
                <a:solidFill>
                  <a:schemeClr val="tx1">
                    <a:lumMod val="50000"/>
                  </a:schemeClr>
                </a:solidFill>
              </a:rPr>
              <a:t>Mission/Vision</a:t>
            </a:r>
          </a:p>
          <a:p>
            <a:r>
              <a:rPr lang="en-US" sz="2200" b="0" dirty="0" smtClean="0">
                <a:solidFill>
                  <a:schemeClr val="tx1">
                    <a:lumMod val="50000"/>
                  </a:schemeClr>
                </a:solidFill>
              </a:rPr>
              <a:t>Academic Systems (school calendar, curriculum &amp; instruction, assessment &amp; data, special populations)</a:t>
            </a:r>
          </a:p>
          <a:p>
            <a:r>
              <a:rPr lang="en-US" sz="2200" b="0" dirty="0" smtClean="0">
                <a:solidFill>
                  <a:schemeClr val="tx1">
                    <a:lumMod val="50000"/>
                  </a:schemeClr>
                </a:solidFill>
              </a:rPr>
              <a:t>Culture of Performance (culture &amp; climate, stakeholder engagement, high expectations)</a:t>
            </a:r>
          </a:p>
          <a:p>
            <a:r>
              <a:rPr lang="en-US" sz="2200" dirty="0">
                <a:solidFill>
                  <a:schemeClr val="tx1">
                    <a:lumMod val="50000"/>
                  </a:schemeClr>
                </a:solidFill>
              </a:rPr>
              <a:t>Talent Management (recruitment/hiring, PD, evaluation, </a:t>
            </a:r>
            <a:r>
              <a:rPr lang="en-US" sz="2200" dirty="0" smtClean="0">
                <a:solidFill>
                  <a:schemeClr val="tx1">
                    <a:lumMod val="50000"/>
                  </a:schemeClr>
                </a:solidFill>
              </a:rPr>
              <a:t>retention)</a:t>
            </a:r>
            <a:endParaRPr lang="en-US" sz="2200" b="0" dirty="0" smtClean="0">
              <a:solidFill>
                <a:schemeClr val="tx1">
                  <a:lumMod val="50000"/>
                </a:schemeClr>
              </a:solidFill>
            </a:endParaRPr>
          </a:p>
          <a:p>
            <a:r>
              <a:rPr lang="en-US" sz="2200" b="0" dirty="0" smtClean="0">
                <a:solidFill>
                  <a:schemeClr val="tx1">
                    <a:lumMod val="50000"/>
                  </a:schemeClr>
                </a:solidFill>
              </a:rPr>
              <a:t>Selection of Partner</a:t>
            </a:r>
          </a:p>
          <a:p>
            <a:r>
              <a:rPr lang="en-US" sz="2200" dirty="0" smtClean="0">
                <a:solidFill>
                  <a:schemeClr val="tx1">
                    <a:lumMod val="50000"/>
                  </a:schemeClr>
                </a:solidFill>
              </a:rPr>
              <a:t>Scope of work</a:t>
            </a:r>
          </a:p>
          <a:p>
            <a:r>
              <a:rPr lang="en-US" sz="2200" b="0" dirty="0" smtClean="0">
                <a:solidFill>
                  <a:schemeClr val="tx1">
                    <a:lumMod val="50000"/>
                  </a:schemeClr>
                </a:solidFill>
              </a:rPr>
              <a:t>Performance contract/MOU</a:t>
            </a:r>
            <a:endParaRPr lang="en-US" sz="2200" b="0" dirty="0">
              <a:solidFill>
                <a:schemeClr val="tx1">
                  <a:lumMod val="50000"/>
                </a:schemeClr>
              </a:solidFill>
            </a:endParaRPr>
          </a:p>
        </p:txBody>
      </p:sp>
      <p:sp>
        <p:nvSpPr>
          <p:cNvPr id="3" name="Title 2"/>
          <p:cNvSpPr>
            <a:spLocks noGrp="1"/>
          </p:cNvSpPr>
          <p:nvPr>
            <p:ph type="title"/>
          </p:nvPr>
        </p:nvSpPr>
        <p:spPr/>
        <p:txBody>
          <a:bodyPr/>
          <a:lstStyle/>
          <a:p>
            <a:r>
              <a:rPr lang="en-US" dirty="0"/>
              <a:t>Innovation Accountability Pathway Rubric</a:t>
            </a:r>
          </a:p>
        </p:txBody>
      </p:sp>
    </p:spTree>
    <p:extLst>
      <p:ext uri="{BB962C8B-B14F-4D97-AF65-F5344CB8AC3E}">
        <p14:creationId xmlns:p14="http://schemas.microsoft.com/office/powerpoint/2010/main" val="31828749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471074764"/>
              </p:ext>
            </p:extLst>
          </p:nvPr>
        </p:nvGraphicFramePr>
        <p:xfrm>
          <a:off x="227985" y="1291960"/>
          <a:ext cx="8786191" cy="4406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smtClean="0"/>
              <a:t>Accountability Clock Process</a:t>
            </a:r>
            <a:endParaRPr lang="en-US" dirty="0"/>
          </a:p>
        </p:txBody>
      </p:sp>
      <p:sp>
        <p:nvSpPr>
          <p:cNvPr id="11" name="Rounded Rectangle 10"/>
          <p:cNvSpPr/>
          <p:nvPr/>
        </p:nvSpPr>
        <p:spPr>
          <a:xfrm>
            <a:off x="2780294" y="3033148"/>
            <a:ext cx="1716888" cy="1064786"/>
          </a:xfrm>
          <a:prstGeom prst="roundRect">
            <a:avLst>
              <a:gd name="adj" fmla="val 10000"/>
            </a:avLst>
          </a:prstGeom>
          <a:solidFill>
            <a:schemeClr val="accent1">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7004754"/>
              <a:satOff val="-11838"/>
              <a:lumOff val="-9216"/>
              <a:alphaOff val="0"/>
            </a:schemeClr>
          </a:fillRef>
          <a:effectRef idx="2">
            <a:schemeClr val="accent3">
              <a:hueOff val="7004754"/>
              <a:satOff val="-11838"/>
              <a:lumOff val="-9216"/>
              <a:alphaOff val="0"/>
            </a:schemeClr>
          </a:effectRef>
          <a:fontRef idx="minor">
            <a:schemeClr val="lt1"/>
          </a:fontRef>
        </p:style>
        <p:txBody>
          <a:bodyPr/>
          <a:lstStyle/>
          <a:p>
            <a:pPr algn="ctr"/>
            <a:endParaRPr lang="en-US" sz="1100" dirty="0" smtClean="0"/>
          </a:p>
          <a:p>
            <a:pPr algn="ctr"/>
            <a:r>
              <a:rPr lang="en-US" sz="1600" dirty="0" smtClean="0"/>
              <a:t>Commissioner Recommendation</a:t>
            </a:r>
            <a:endParaRPr lang="en-US" sz="1600" dirty="0"/>
          </a:p>
        </p:txBody>
      </p:sp>
      <p:sp>
        <p:nvSpPr>
          <p:cNvPr id="17" name="Rounded Rectangle 16"/>
          <p:cNvSpPr/>
          <p:nvPr/>
        </p:nvSpPr>
        <p:spPr>
          <a:xfrm>
            <a:off x="2760212" y="4342108"/>
            <a:ext cx="1716017" cy="1064781"/>
          </a:xfrm>
          <a:prstGeom prst="roundRect">
            <a:avLst>
              <a:gd name="adj" fmla="val 10000"/>
            </a:avLst>
          </a:prstGeom>
          <a:solidFill>
            <a:schemeClr val="accent6">
              <a:lumMod val="75000"/>
            </a:schemeClr>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3">
              <a:hueOff val="7004754"/>
              <a:satOff val="-11838"/>
              <a:lumOff val="-9216"/>
              <a:alphaOff val="0"/>
            </a:schemeClr>
          </a:fillRef>
          <a:effectRef idx="2">
            <a:schemeClr val="accent3">
              <a:hueOff val="7004754"/>
              <a:satOff val="-11838"/>
              <a:lumOff val="-9216"/>
              <a:alphaOff val="0"/>
            </a:schemeClr>
          </a:effectRef>
          <a:fontRef idx="minor">
            <a:schemeClr val="lt1"/>
          </a:fontRef>
        </p:style>
        <p:txBody>
          <a:bodyPr/>
          <a:lstStyle/>
          <a:p>
            <a:pPr algn="ctr"/>
            <a:r>
              <a:rPr lang="en-US" dirty="0" smtClean="0"/>
              <a:t>District Proposal (optional)</a:t>
            </a:r>
            <a:endParaRPr lang="en-US" dirty="0"/>
          </a:p>
        </p:txBody>
      </p:sp>
      <p:grpSp>
        <p:nvGrpSpPr>
          <p:cNvPr id="16" name="Group 15"/>
          <p:cNvGrpSpPr/>
          <p:nvPr/>
        </p:nvGrpSpPr>
        <p:grpSpPr>
          <a:xfrm>
            <a:off x="4621081" y="3367940"/>
            <a:ext cx="451976" cy="412997"/>
            <a:chOff x="1972169" y="1997111"/>
            <a:chExt cx="451976" cy="412997"/>
          </a:xfrm>
          <a:scene3d>
            <a:camera prst="orthographicFront"/>
            <a:lightRig rig="flat" dir="t"/>
          </a:scene3d>
        </p:grpSpPr>
        <p:sp>
          <p:nvSpPr>
            <p:cNvPr id="19" name="Right Arrow 18"/>
            <p:cNvSpPr/>
            <p:nvPr/>
          </p:nvSpPr>
          <p:spPr>
            <a:xfrm rot="21600000">
              <a:off x="1972169" y="1997111"/>
              <a:ext cx="451976" cy="412997"/>
            </a:xfrm>
            <a:prstGeom prst="rightArrow">
              <a:avLst>
                <a:gd name="adj1" fmla="val 60000"/>
                <a:gd name="adj2" fmla="val 50000"/>
              </a:avLst>
            </a:prstGeom>
            <a:solidFill>
              <a:srgbClr val="002060"/>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0" name="Right Arrow 4"/>
            <p:cNvSpPr/>
            <p:nvPr/>
          </p:nvSpPr>
          <p:spPr>
            <a:xfrm>
              <a:off x="1972169" y="2079710"/>
              <a:ext cx="328077" cy="24779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55650">
                <a:lnSpc>
                  <a:spcPct val="90000"/>
                </a:lnSpc>
                <a:spcBef>
                  <a:spcPct val="0"/>
                </a:spcBef>
                <a:spcAft>
                  <a:spcPct val="35000"/>
                </a:spcAft>
              </a:pPr>
              <a:endParaRPr lang="en-US" sz="1700">
                <a:solidFill>
                  <a:prstClr val="white"/>
                </a:solidFill>
              </a:endParaRPr>
            </a:p>
          </p:txBody>
        </p:sp>
      </p:grpSp>
      <p:grpSp>
        <p:nvGrpSpPr>
          <p:cNvPr id="21" name="Group 20"/>
          <p:cNvGrpSpPr/>
          <p:nvPr/>
        </p:nvGrpSpPr>
        <p:grpSpPr>
          <a:xfrm>
            <a:off x="2160068" y="4521833"/>
            <a:ext cx="451976" cy="412997"/>
            <a:chOff x="1972169" y="1997111"/>
            <a:chExt cx="451976" cy="412997"/>
          </a:xfrm>
          <a:scene3d>
            <a:camera prst="orthographicFront"/>
            <a:lightRig rig="flat" dir="t"/>
          </a:scene3d>
        </p:grpSpPr>
        <p:sp>
          <p:nvSpPr>
            <p:cNvPr id="22" name="Right Arrow 21"/>
            <p:cNvSpPr/>
            <p:nvPr/>
          </p:nvSpPr>
          <p:spPr>
            <a:xfrm rot="21600000">
              <a:off x="1972169" y="1997111"/>
              <a:ext cx="451976" cy="412997"/>
            </a:xfrm>
            <a:prstGeom prst="rightArrow">
              <a:avLst>
                <a:gd name="adj1" fmla="val 60000"/>
                <a:gd name="adj2" fmla="val 50000"/>
              </a:avLst>
            </a:prstGeom>
            <a:solidFill>
              <a:srgbClr val="002060"/>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3" name="Right Arrow 4"/>
            <p:cNvSpPr/>
            <p:nvPr/>
          </p:nvSpPr>
          <p:spPr>
            <a:xfrm>
              <a:off x="1972169" y="2079710"/>
              <a:ext cx="328077" cy="24779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55650">
                <a:lnSpc>
                  <a:spcPct val="90000"/>
                </a:lnSpc>
                <a:spcBef>
                  <a:spcPct val="0"/>
                </a:spcBef>
                <a:spcAft>
                  <a:spcPct val="35000"/>
                </a:spcAft>
              </a:pPr>
              <a:endParaRPr lang="en-US" sz="1700">
                <a:solidFill>
                  <a:prstClr val="white"/>
                </a:solidFill>
              </a:endParaRPr>
            </a:p>
          </p:txBody>
        </p:sp>
      </p:grpSp>
      <p:grpSp>
        <p:nvGrpSpPr>
          <p:cNvPr id="24" name="Group 23"/>
          <p:cNvGrpSpPr/>
          <p:nvPr/>
        </p:nvGrpSpPr>
        <p:grpSpPr>
          <a:xfrm>
            <a:off x="2160068" y="2043953"/>
            <a:ext cx="451976" cy="412997"/>
            <a:chOff x="1972169" y="1997111"/>
            <a:chExt cx="451976" cy="412997"/>
          </a:xfrm>
          <a:scene3d>
            <a:camera prst="orthographicFront"/>
            <a:lightRig rig="flat" dir="t"/>
          </a:scene3d>
        </p:grpSpPr>
        <p:sp>
          <p:nvSpPr>
            <p:cNvPr id="25" name="Right Arrow 24"/>
            <p:cNvSpPr/>
            <p:nvPr/>
          </p:nvSpPr>
          <p:spPr>
            <a:xfrm rot="21600000">
              <a:off x="1972169" y="1997111"/>
              <a:ext cx="451976" cy="412997"/>
            </a:xfrm>
            <a:prstGeom prst="rightArrow">
              <a:avLst>
                <a:gd name="adj1" fmla="val 60000"/>
                <a:gd name="adj2" fmla="val 50000"/>
              </a:avLst>
            </a:prstGeom>
            <a:solidFill>
              <a:srgbClr val="002060"/>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6" name="Right Arrow 4"/>
            <p:cNvSpPr/>
            <p:nvPr/>
          </p:nvSpPr>
          <p:spPr>
            <a:xfrm>
              <a:off x="1972169" y="2079710"/>
              <a:ext cx="328077" cy="24779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55650">
                <a:lnSpc>
                  <a:spcPct val="90000"/>
                </a:lnSpc>
                <a:spcBef>
                  <a:spcPct val="0"/>
                </a:spcBef>
                <a:spcAft>
                  <a:spcPct val="35000"/>
                </a:spcAft>
              </a:pPr>
              <a:endParaRPr lang="en-US" sz="1700">
                <a:solidFill>
                  <a:prstClr val="white"/>
                </a:solidFill>
              </a:endParaRPr>
            </a:p>
          </p:txBody>
        </p:sp>
      </p:grpSp>
      <p:grpSp>
        <p:nvGrpSpPr>
          <p:cNvPr id="27" name="Group 26"/>
          <p:cNvGrpSpPr/>
          <p:nvPr/>
        </p:nvGrpSpPr>
        <p:grpSpPr>
          <a:xfrm rot="1163221">
            <a:off x="4583344" y="2120262"/>
            <a:ext cx="451976" cy="412997"/>
            <a:chOff x="1972169" y="1997111"/>
            <a:chExt cx="451976" cy="412997"/>
          </a:xfrm>
          <a:scene3d>
            <a:camera prst="orthographicFront"/>
            <a:lightRig rig="flat" dir="t"/>
          </a:scene3d>
        </p:grpSpPr>
        <p:sp>
          <p:nvSpPr>
            <p:cNvPr id="28" name="Right Arrow 27"/>
            <p:cNvSpPr/>
            <p:nvPr/>
          </p:nvSpPr>
          <p:spPr>
            <a:xfrm rot="21600000">
              <a:off x="1972169" y="1997111"/>
              <a:ext cx="451976" cy="412997"/>
            </a:xfrm>
            <a:prstGeom prst="rightArrow">
              <a:avLst>
                <a:gd name="adj1" fmla="val 60000"/>
                <a:gd name="adj2" fmla="val 50000"/>
              </a:avLst>
            </a:prstGeom>
            <a:solidFill>
              <a:srgbClr val="002060"/>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29" name="Right Arrow 4"/>
            <p:cNvSpPr/>
            <p:nvPr/>
          </p:nvSpPr>
          <p:spPr>
            <a:xfrm>
              <a:off x="1972169" y="2079710"/>
              <a:ext cx="328077" cy="24779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55650">
                <a:lnSpc>
                  <a:spcPct val="90000"/>
                </a:lnSpc>
                <a:spcBef>
                  <a:spcPct val="0"/>
                </a:spcBef>
                <a:spcAft>
                  <a:spcPct val="35000"/>
                </a:spcAft>
              </a:pPr>
              <a:endParaRPr lang="en-US" sz="1700">
                <a:solidFill>
                  <a:prstClr val="white"/>
                </a:solidFill>
              </a:endParaRPr>
            </a:p>
          </p:txBody>
        </p:sp>
      </p:grpSp>
      <p:grpSp>
        <p:nvGrpSpPr>
          <p:cNvPr id="30" name="Group 29"/>
          <p:cNvGrpSpPr/>
          <p:nvPr/>
        </p:nvGrpSpPr>
        <p:grpSpPr>
          <a:xfrm rot="20688589">
            <a:off x="4621081" y="4573831"/>
            <a:ext cx="451976" cy="412997"/>
            <a:chOff x="1972169" y="1997111"/>
            <a:chExt cx="451976" cy="412997"/>
          </a:xfrm>
          <a:scene3d>
            <a:camera prst="orthographicFront"/>
            <a:lightRig rig="flat" dir="t"/>
          </a:scene3d>
        </p:grpSpPr>
        <p:sp>
          <p:nvSpPr>
            <p:cNvPr id="31" name="Right Arrow 30"/>
            <p:cNvSpPr/>
            <p:nvPr/>
          </p:nvSpPr>
          <p:spPr>
            <a:xfrm rot="21600000">
              <a:off x="1972169" y="1997111"/>
              <a:ext cx="451976" cy="412997"/>
            </a:xfrm>
            <a:prstGeom prst="rightArrow">
              <a:avLst>
                <a:gd name="adj1" fmla="val 60000"/>
                <a:gd name="adj2" fmla="val 50000"/>
              </a:avLst>
            </a:prstGeom>
            <a:solidFill>
              <a:srgbClr val="002060"/>
            </a:solidFill>
            <a:sp3d z="-80000" prstMaterial="plastic">
              <a:bevelT w="50800" h="50800"/>
              <a:bevelB w="25400" h="25400" prst="angle"/>
            </a:sp3d>
          </p:spPr>
          <p:style>
            <a:lnRef idx="0">
              <a:schemeClr val="lt1">
                <a:hueOff val="0"/>
                <a:satOff val="0"/>
                <a:lumOff val="0"/>
                <a:alphaOff val="0"/>
              </a:schemeClr>
            </a:lnRef>
            <a:fillRef idx="3">
              <a:scrgbClr r="0" g="0" b="0"/>
            </a:fillRef>
            <a:effectRef idx="2">
              <a:schemeClr val="accent3">
                <a:hueOff val="0"/>
                <a:satOff val="0"/>
                <a:lumOff val="0"/>
                <a:alphaOff val="0"/>
              </a:schemeClr>
            </a:effectRef>
            <a:fontRef idx="minor">
              <a:schemeClr val="lt1"/>
            </a:fontRef>
          </p:style>
        </p:sp>
        <p:sp>
          <p:nvSpPr>
            <p:cNvPr id="32" name="Right Arrow 4"/>
            <p:cNvSpPr/>
            <p:nvPr/>
          </p:nvSpPr>
          <p:spPr>
            <a:xfrm>
              <a:off x="1972169" y="2079710"/>
              <a:ext cx="328077" cy="247799"/>
            </a:xfrm>
            <a:prstGeom prst="rect">
              <a:avLst/>
            </a:prstGeom>
            <a:sp3d z="-80000"/>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755650">
                <a:lnSpc>
                  <a:spcPct val="90000"/>
                </a:lnSpc>
                <a:spcBef>
                  <a:spcPct val="0"/>
                </a:spcBef>
                <a:spcAft>
                  <a:spcPct val="35000"/>
                </a:spcAft>
              </a:pPr>
              <a:endParaRPr lang="en-US" sz="1700">
                <a:solidFill>
                  <a:prstClr val="white"/>
                </a:solidFill>
              </a:endParaRPr>
            </a:p>
          </p:txBody>
        </p:sp>
      </p:grpSp>
    </p:spTree>
    <p:extLst>
      <p:ext uri="{BB962C8B-B14F-4D97-AF65-F5344CB8AC3E}">
        <p14:creationId xmlns:p14="http://schemas.microsoft.com/office/powerpoint/2010/main" val="305867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0999" y="274729"/>
            <a:ext cx="8381260" cy="1054394"/>
          </a:xfrm>
        </p:spPr>
        <p:txBody>
          <a:bodyPr anchor="t">
            <a:normAutofit/>
          </a:bodyPr>
          <a:lstStyle/>
          <a:p>
            <a:r>
              <a:rPr lang="en-US" sz="2400" dirty="0" smtClean="0"/>
              <a:t>Accountability Clock Recommendation Sequence</a:t>
            </a:r>
            <a:endParaRPr lang="en-US" sz="2400" dirty="0"/>
          </a:p>
        </p:txBody>
      </p:sp>
      <p:graphicFrame>
        <p:nvGraphicFramePr>
          <p:cNvPr id="5" name="Diagram 4"/>
          <p:cNvGraphicFramePr/>
          <p:nvPr>
            <p:extLst>
              <p:ext uri="{D42A27DB-BD31-4B8C-83A1-F6EECF244321}">
                <p14:modId xmlns:p14="http://schemas.microsoft.com/office/powerpoint/2010/main" val="4108357022"/>
              </p:ext>
            </p:extLst>
          </p:nvPr>
        </p:nvGraphicFramePr>
        <p:xfrm>
          <a:off x="769511" y="1195782"/>
          <a:ext cx="6953952" cy="47605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ounded Rectangle 1"/>
          <p:cNvSpPr/>
          <p:nvPr/>
        </p:nvSpPr>
        <p:spPr>
          <a:xfrm>
            <a:off x="934063" y="3576061"/>
            <a:ext cx="1123336" cy="1536367"/>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smtClean="0"/>
              <a:t>District Pathway Plan</a:t>
            </a:r>
            <a:endParaRPr lang="en-US" dirty="0"/>
          </a:p>
        </p:txBody>
      </p:sp>
      <p:cxnSp>
        <p:nvCxnSpPr>
          <p:cNvPr id="15" name="Straight Arrow Connector 14"/>
          <p:cNvCxnSpPr/>
          <p:nvPr/>
        </p:nvCxnSpPr>
        <p:spPr>
          <a:xfrm>
            <a:off x="2057399" y="3840755"/>
            <a:ext cx="926433" cy="0"/>
          </a:xfrm>
          <a:prstGeom prst="straightConnector1">
            <a:avLst/>
          </a:prstGeom>
          <a:ln w="38100">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16" name="Straight Arrow Connector 15"/>
          <p:cNvCxnSpPr/>
          <p:nvPr/>
        </p:nvCxnSpPr>
        <p:spPr>
          <a:xfrm>
            <a:off x="2057398" y="4931490"/>
            <a:ext cx="926433" cy="361875"/>
          </a:xfrm>
          <a:prstGeom prst="straightConnector1">
            <a:avLst/>
          </a:prstGeom>
          <a:ln w="38100">
            <a:prstDash val="sysDash"/>
            <a:tailEnd type="triangle"/>
          </a:ln>
        </p:spPr>
        <p:style>
          <a:lnRef idx="1">
            <a:schemeClr val="accent6"/>
          </a:lnRef>
          <a:fillRef idx="0">
            <a:schemeClr val="accent6"/>
          </a:fillRef>
          <a:effectRef idx="0">
            <a:schemeClr val="accent6"/>
          </a:effectRef>
          <a:fontRef idx="minor">
            <a:schemeClr val="tx1"/>
          </a:fontRef>
        </p:style>
      </p:cxnSp>
      <p:sp>
        <p:nvSpPr>
          <p:cNvPr id="21" name="Rectangle 20"/>
          <p:cNvSpPr/>
          <p:nvPr/>
        </p:nvSpPr>
        <p:spPr>
          <a:xfrm>
            <a:off x="5582647" y="1522292"/>
            <a:ext cx="2390273" cy="52938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Spring 2017</a:t>
            </a:r>
            <a:endParaRPr lang="en-US" dirty="0"/>
          </a:p>
        </p:txBody>
      </p:sp>
      <p:sp>
        <p:nvSpPr>
          <p:cNvPr id="22" name="Rectangle 21"/>
          <p:cNvSpPr/>
          <p:nvPr/>
        </p:nvSpPr>
        <p:spPr>
          <a:xfrm>
            <a:off x="5582645" y="3167892"/>
            <a:ext cx="2372634" cy="816497"/>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Fall/Winter 2017-2018</a:t>
            </a:r>
            <a:endParaRPr lang="en-US" dirty="0"/>
          </a:p>
        </p:txBody>
      </p:sp>
      <p:sp>
        <p:nvSpPr>
          <p:cNvPr id="23" name="Rectangle 22"/>
          <p:cNvSpPr/>
          <p:nvPr/>
        </p:nvSpPr>
        <p:spPr>
          <a:xfrm>
            <a:off x="5582645" y="5100600"/>
            <a:ext cx="2390273" cy="529389"/>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smtClean="0"/>
              <a:t>February – June 2018</a:t>
            </a:r>
            <a:endParaRPr lang="en-US" dirty="0"/>
          </a:p>
        </p:txBody>
      </p:sp>
    </p:spTree>
    <p:extLst>
      <p:ext uri="{BB962C8B-B14F-4D97-AF65-F5344CB8AC3E}">
        <p14:creationId xmlns:p14="http://schemas.microsoft.com/office/powerpoint/2010/main" val="509211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200" dirty="0" smtClean="0"/>
              <a:t>Statutory Accountability Pathways</a:t>
            </a:r>
            <a:endParaRPr lang="en-US" sz="3200" dirty="0"/>
          </a:p>
        </p:txBody>
      </p:sp>
      <p:sp>
        <p:nvSpPr>
          <p:cNvPr id="6" name="Shape 129"/>
          <p:cNvSpPr txBox="1"/>
          <p:nvPr/>
        </p:nvSpPr>
        <p:spPr>
          <a:xfrm>
            <a:off x="1938495" y="2122396"/>
            <a:ext cx="2377439" cy="713046"/>
          </a:xfrm>
          <a:prstGeom prst="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District Reorganization</a:t>
            </a:r>
          </a:p>
        </p:txBody>
      </p:sp>
      <p:sp>
        <p:nvSpPr>
          <p:cNvPr id="7" name="Shape 130"/>
          <p:cNvSpPr txBox="1"/>
          <p:nvPr/>
        </p:nvSpPr>
        <p:spPr>
          <a:xfrm>
            <a:off x="1938494" y="4885613"/>
            <a:ext cx="2377439" cy="7130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6575" tIns="48275" rIns="96575" bIns="48275" anchor="ctr" anchorCtr="0">
            <a:spAutoFit/>
          </a:bodyPr>
          <a:lstStyle/>
          <a:p>
            <a:pPr algn="ctr">
              <a:buSzPct val="25000"/>
            </a:pPr>
            <a:r>
              <a:rPr lang="en-US" sz="2000">
                <a:solidFill>
                  <a:schemeClr val="tx1"/>
                </a:solidFill>
                <a:ea typeface="Calibri"/>
                <a:cs typeface="Calibri"/>
                <a:sym typeface="Calibri"/>
              </a:rPr>
              <a:t>Innovation </a:t>
            </a:r>
          </a:p>
          <a:p>
            <a:pPr algn="ctr">
              <a:buSzPct val="25000"/>
            </a:pPr>
            <a:r>
              <a:rPr lang="en-US" sz="2000">
                <a:solidFill>
                  <a:schemeClr val="tx1"/>
                </a:solidFill>
                <a:ea typeface="Calibri"/>
                <a:cs typeface="Calibri"/>
                <a:sym typeface="Calibri"/>
              </a:rPr>
              <a:t>Status</a:t>
            </a:r>
          </a:p>
        </p:txBody>
      </p:sp>
      <p:sp>
        <p:nvSpPr>
          <p:cNvPr id="10" name="TextBox 9"/>
          <p:cNvSpPr txBox="1"/>
          <p:nvPr/>
        </p:nvSpPr>
        <p:spPr>
          <a:xfrm>
            <a:off x="487327" y="975830"/>
            <a:ext cx="7657214" cy="646331"/>
          </a:xfrm>
          <a:prstGeom prst="rect">
            <a:avLst/>
          </a:prstGeom>
          <a:noFill/>
        </p:spPr>
        <p:txBody>
          <a:bodyPr wrap="square" rtlCol="0">
            <a:spAutoFit/>
          </a:bodyPr>
          <a:lstStyle/>
          <a:p>
            <a:r>
              <a:rPr lang="en-US" dirty="0" smtClean="0">
                <a:solidFill>
                  <a:schemeClr val="tx1">
                    <a:lumMod val="75000"/>
                  </a:schemeClr>
                </a:solidFill>
              </a:rPr>
              <a:t>The SBE must select a school-level action from these statutory pathways but may go beyond this menu for district-level recommendations</a:t>
            </a:r>
            <a:endParaRPr lang="en-US" dirty="0">
              <a:solidFill>
                <a:schemeClr val="tx1">
                  <a:lumMod val="75000"/>
                </a:schemeClr>
              </a:solidFill>
            </a:endParaRPr>
          </a:p>
        </p:txBody>
      </p:sp>
      <p:sp>
        <p:nvSpPr>
          <p:cNvPr id="11" name="TextBox 10"/>
          <p:cNvSpPr txBox="1"/>
          <p:nvPr/>
        </p:nvSpPr>
        <p:spPr>
          <a:xfrm>
            <a:off x="4890280" y="1607407"/>
            <a:ext cx="3861621" cy="461665"/>
          </a:xfrm>
          <a:prstGeom prst="rect">
            <a:avLst/>
          </a:prstGeom>
          <a:noFill/>
        </p:spPr>
        <p:txBody>
          <a:bodyPr wrap="square" rtlCol="0">
            <a:spAutoFit/>
          </a:bodyPr>
          <a:lstStyle/>
          <a:p>
            <a:pPr algn="r"/>
            <a:r>
              <a:rPr lang="en-US" sz="2400" b="1" dirty="0" smtClean="0">
                <a:solidFill>
                  <a:srgbClr val="5C6670"/>
                </a:solidFill>
              </a:rPr>
              <a:t>School </a:t>
            </a:r>
            <a:r>
              <a:rPr lang="en-US" sz="2400" b="1" dirty="0">
                <a:solidFill>
                  <a:srgbClr val="5C6670"/>
                </a:solidFill>
              </a:rPr>
              <a:t>Actions </a:t>
            </a:r>
            <a:r>
              <a:rPr lang="en-US" sz="1600" dirty="0">
                <a:solidFill>
                  <a:srgbClr val="5C6670"/>
                </a:solidFill>
              </a:rPr>
              <a:t>(C.R.S. § </a:t>
            </a:r>
            <a:r>
              <a:rPr lang="en-US" sz="1600" dirty="0" smtClean="0">
                <a:solidFill>
                  <a:srgbClr val="5C6670"/>
                </a:solidFill>
              </a:rPr>
              <a:t>22-11-209)</a:t>
            </a:r>
          </a:p>
        </p:txBody>
      </p:sp>
      <p:sp>
        <p:nvSpPr>
          <p:cNvPr id="17" name="Shape 144"/>
          <p:cNvSpPr txBox="1"/>
          <p:nvPr/>
        </p:nvSpPr>
        <p:spPr>
          <a:xfrm>
            <a:off x="5135560" y="2135657"/>
            <a:ext cx="2377439" cy="713088"/>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Management by a Public/Private Entity</a:t>
            </a:r>
          </a:p>
        </p:txBody>
      </p:sp>
      <p:sp>
        <p:nvSpPr>
          <p:cNvPr id="18" name="Shape 145"/>
          <p:cNvSpPr txBox="1"/>
          <p:nvPr/>
        </p:nvSpPr>
        <p:spPr>
          <a:xfrm>
            <a:off x="5135561" y="2939112"/>
            <a:ext cx="2377439" cy="102082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Charter school operator or board be replaced</a:t>
            </a:r>
          </a:p>
        </p:txBody>
      </p:sp>
      <p:sp>
        <p:nvSpPr>
          <p:cNvPr id="19" name="Shape 146"/>
          <p:cNvSpPr txBox="1"/>
          <p:nvPr/>
        </p:nvSpPr>
        <p:spPr>
          <a:xfrm>
            <a:off x="5135563" y="4885613"/>
            <a:ext cx="2377439" cy="7130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6575" tIns="48275" rIns="96575" bIns="48275" anchor="ctr" anchorCtr="0">
            <a:spAutoFit/>
          </a:bodyPr>
          <a:lstStyle/>
          <a:p>
            <a:pPr algn="ctr">
              <a:buSzPct val="25000"/>
            </a:pPr>
            <a:r>
              <a:rPr lang="en-US" sz="2000" dirty="0">
                <a:solidFill>
                  <a:srgbClr val="000000"/>
                </a:solidFill>
                <a:ea typeface="Calibri"/>
                <a:cs typeface="Calibri"/>
                <a:sym typeface="Calibri"/>
              </a:rPr>
              <a:t>Innovation </a:t>
            </a:r>
          </a:p>
          <a:p>
            <a:pPr algn="ctr">
              <a:buSzPct val="25000"/>
            </a:pPr>
            <a:r>
              <a:rPr lang="en-US" sz="2000" dirty="0">
                <a:solidFill>
                  <a:srgbClr val="000000"/>
                </a:solidFill>
                <a:ea typeface="Calibri"/>
                <a:cs typeface="Calibri"/>
                <a:sym typeface="Calibri"/>
              </a:rPr>
              <a:t>Status</a:t>
            </a:r>
          </a:p>
        </p:txBody>
      </p:sp>
      <p:sp>
        <p:nvSpPr>
          <p:cNvPr id="20" name="Shape 147"/>
          <p:cNvSpPr txBox="1"/>
          <p:nvPr/>
        </p:nvSpPr>
        <p:spPr>
          <a:xfrm>
            <a:off x="5135561" y="5697206"/>
            <a:ext cx="2377439" cy="10208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School</a:t>
            </a:r>
          </a:p>
          <a:p>
            <a:pPr algn="ctr">
              <a:buSzPct val="25000"/>
            </a:pPr>
            <a:r>
              <a:rPr lang="en-US" sz="2000" dirty="0">
                <a:solidFill>
                  <a:schemeClr val="tx1"/>
                </a:solidFill>
                <a:ea typeface="Calibri"/>
                <a:cs typeface="Calibri"/>
                <a:sym typeface="Calibri"/>
              </a:rPr>
              <a:t> Closure or Revoked Charter</a:t>
            </a:r>
          </a:p>
        </p:txBody>
      </p:sp>
      <p:sp>
        <p:nvSpPr>
          <p:cNvPr id="21" name="Shape 148"/>
          <p:cNvSpPr txBox="1"/>
          <p:nvPr/>
        </p:nvSpPr>
        <p:spPr>
          <a:xfrm>
            <a:off x="5135561" y="4058410"/>
            <a:ext cx="2377439" cy="71308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Conversion to a Charter School</a:t>
            </a:r>
          </a:p>
        </p:txBody>
      </p:sp>
      <p:sp>
        <p:nvSpPr>
          <p:cNvPr id="16" name="TextBox 15"/>
          <p:cNvSpPr txBox="1"/>
          <p:nvPr/>
        </p:nvSpPr>
        <p:spPr>
          <a:xfrm>
            <a:off x="487327" y="1613071"/>
            <a:ext cx="3932237" cy="461665"/>
          </a:xfrm>
          <a:prstGeom prst="rect">
            <a:avLst/>
          </a:prstGeom>
          <a:noFill/>
        </p:spPr>
        <p:txBody>
          <a:bodyPr wrap="square" rtlCol="0">
            <a:spAutoFit/>
          </a:bodyPr>
          <a:lstStyle/>
          <a:p>
            <a:pPr algn="r"/>
            <a:r>
              <a:rPr lang="en-US" sz="2400" b="1" dirty="0" smtClean="0">
                <a:solidFill>
                  <a:srgbClr val="5C6670"/>
                </a:solidFill>
              </a:rPr>
              <a:t>District </a:t>
            </a:r>
            <a:r>
              <a:rPr lang="en-US" sz="2400" b="1" dirty="0">
                <a:solidFill>
                  <a:srgbClr val="5C6670"/>
                </a:solidFill>
              </a:rPr>
              <a:t>Actions </a:t>
            </a:r>
            <a:r>
              <a:rPr lang="en-US" sz="1600" dirty="0">
                <a:solidFill>
                  <a:srgbClr val="5C6670"/>
                </a:solidFill>
              </a:rPr>
              <a:t>(C.R.S. § </a:t>
            </a:r>
            <a:r>
              <a:rPr lang="en-US" sz="1600" dirty="0" smtClean="0">
                <a:solidFill>
                  <a:srgbClr val="5C6670"/>
                </a:solidFill>
              </a:rPr>
              <a:t>22-11-210)</a:t>
            </a:r>
            <a:endParaRPr lang="en-US" sz="1600" dirty="0">
              <a:solidFill>
                <a:srgbClr val="5C6670"/>
              </a:solidFill>
            </a:endParaRPr>
          </a:p>
        </p:txBody>
      </p:sp>
      <p:sp>
        <p:nvSpPr>
          <p:cNvPr id="22" name="Shape 128"/>
          <p:cNvSpPr txBox="1"/>
          <p:nvPr/>
        </p:nvSpPr>
        <p:spPr>
          <a:xfrm>
            <a:off x="1938495" y="2923167"/>
            <a:ext cx="2377439" cy="1020823"/>
          </a:xfrm>
          <a:prstGeom prst="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Take over management of one or more schools</a:t>
            </a:r>
          </a:p>
        </p:txBody>
      </p:sp>
      <p:sp>
        <p:nvSpPr>
          <p:cNvPr id="23" name="Shape 131"/>
          <p:cNvSpPr txBox="1"/>
          <p:nvPr/>
        </p:nvSpPr>
        <p:spPr>
          <a:xfrm>
            <a:off x="1938492" y="5681254"/>
            <a:ext cx="2377439" cy="10208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School</a:t>
            </a:r>
          </a:p>
          <a:p>
            <a:pPr algn="ctr">
              <a:buSzPct val="25000"/>
            </a:pPr>
            <a:r>
              <a:rPr lang="en-US" sz="2000" dirty="0">
                <a:solidFill>
                  <a:schemeClr val="tx1"/>
                </a:solidFill>
                <a:ea typeface="Calibri"/>
                <a:cs typeface="Calibri"/>
                <a:sym typeface="Calibri"/>
              </a:rPr>
              <a:t> Closure or Revoked Charter</a:t>
            </a:r>
          </a:p>
        </p:txBody>
      </p:sp>
      <p:sp>
        <p:nvSpPr>
          <p:cNvPr id="24" name="Shape 132"/>
          <p:cNvSpPr txBox="1"/>
          <p:nvPr/>
        </p:nvSpPr>
        <p:spPr>
          <a:xfrm>
            <a:off x="1938493" y="4046816"/>
            <a:ext cx="2377439" cy="71308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Conversion to a Charter School</a:t>
            </a:r>
          </a:p>
        </p:txBody>
      </p:sp>
      <p:sp>
        <p:nvSpPr>
          <p:cNvPr id="26" name="Shape 145"/>
          <p:cNvSpPr txBox="1"/>
          <p:nvPr/>
        </p:nvSpPr>
        <p:spPr>
          <a:xfrm>
            <a:off x="5135560" y="2923169"/>
            <a:ext cx="2377439" cy="1020823"/>
          </a:xfrm>
          <a:prstGeom prst="rect">
            <a:avLst/>
          </a:prstGeom>
          <a:solidFill>
            <a:schemeClr val="accent6">
              <a:lumMod val="40000"/>
              <a:lumOff val="60000"/>
            </a:schemeClr>
          </a:solidFill>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Charter school operator </a:t>
            </a:r>
            <a:r>
              <a:rPr lang="en-US" sz="2000" dirty="0" smtClean="0">
                <a:solidFill>
                  <a:schemeClr val="tx1"/>
                </a:solidFill>
                <a:ea typeface="Calibri"/>
                <a:cs typeface="Calibri"/>
                <a:sym typeface="Calibri"/>
              </a:rPr>
              <a:t>or </a:t>
            </a:r>
            <a:r>
              <a:rPr lang="en-US" sz="2000" dirty="0">
                <a:solidFill>
                  <a:schemeClr val="tx1"/>
                </a:solidFill>
                <a:ea typeface="Calibri"/>
                <a:cs typeface="Calibri"/>
                <a:sym typeface="Calibri"/>
              </a:rPr>
              <a:t>board </a:t>
            </a:r>
            <a:r>
              <a:rPr lang="en-US" sz="2000" dirty="0" smtClean="0">
                <a:solidFill>
                  <a:schemeClr val="tx1"/>
                </a:solidFill>
                <a:ea typeface="Calibri"/>
                <a:cs typeface="Calibri"/>
                <a:sym typeface="Calibri"/>
              </a:rPr>
              <a:t>is replaced</a:t>
            </a:r>
            <a:endParaRPr lang="en-US" sz="2000" dirty="0">
              <a:solidFill>
                <a:schemeClr val="tx1"/>
              </a:solidFill>
              <a:ea typeface="Calibri"/>
              <a:cs typeface="Calibri"/>
              <a:sym typeface="Calibri"/>
            </a:endParaRPr>
          </a:p>
        </p:txBody>
      </p:sp>
      <p:sp>
        <p:nvSpPr>
          <p:cNvPr id="27" name="Shape 146"/>
          <p:cNvSpPr txBox="1"/>
          <p:nvPr/>
        </p:nvSpPr>
        <p:spPr>
          <a:xfrm>
            <a:off x="5135562" y="4869670"/>
            <a:ext cx="2377439" cy="713088"/>
          </a:xfrm>
          <a:prstGeom prst="rect">
            <a:avLst/>
          </a:prstGeom>
          <a:ln>
            <a:headEnd type="none" w="med" len="med"/>
            <a:tailEnd type="none" w="med" len="med"/>
          </a:ln>
        </p:spPr>
        <p:style>
          <a:lnRef idx="1">
            <a:schemeClr val="accent3"/>
          </a:lnRef>
          <a:fillRef idx="3">
            <a:schemeClr val="accent3"/>
          </a:fillRef>
          <a:effectRef idx="2">
            <a:schemeClr val="accent3"/>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Innovation </a:t>
            </a:r>
          </a:p>
          <a:p>
            <a:pPr algn="ctr">
              <a:buSzPct val="25000"/>
            </a:pPr>
            <a:r>
              <a:rPr lang="en-US" sz="2000" dirty="0">
                <a:solidFill>
                  <a:schemeClr val="tx1"/>
                </a:solidFill>
                <a:ea typeface="Calibri"/>
                <a:cs typeface="Calibri"/>
                <a:sym typeface="Calibri"/>
              </a:rPr>
              <a:t>Status</a:t>
            </a:r>
          </a:p>
        </p:txBody>
      </p:sp>
      <p:sp>
        <p:nvSpPr>
          <p:cNvPr id="28" name="Shape 147"/>
          <p:cNvSpPr txBox="1"/>
          <p:nvPr/>
        </p:nvSpPr>
        <p:spPr>
          <a:xfrm>
            <a:off x="5135560" y="5681263"/>
            <a:ext cx="2377439" cy="1020823"/>
          </a:xfrm>
          <a:prstGeom prst="rect">
            <a:avLst/>
          </a:prstGeom>
          <a:ln>
            <a:headEnd type="none" w="med" len="med"/>
            <a:tailEnd type="none" w="med" len="med"/>
          </a:ln>
        </p:spPr>
        <p:style>
          <a:lnRef idx="1">
            <a:schemeClr val="accent4"/>
          </a:lnRef>
          <a:fillRef idx="3">
            <a:schemeClr val="accent4"/>
          </a:fillRef>
          <a:effectRef idx="2">
            <a:schemeClr val="accent4"/>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School</a:t>
            </a:r>
          </a:p>
          <a:p>
            <a:pPr algn="ctr">
              <a:buSzPct val="25000"/>
            </a:pPr>
            <a:r>
              <a:rPr lang="en-US" sz="2000" dirty="0">
                <a:solidFill>
                  <a:schemeClr val="tx1"/>
                </a:solidFill>
                <a:ea typeface="Calibri"/>
                <a:cs typeface="Calibri"/>
                <a:sym typeface="Calibri"/>
              </a:rPr>
              <a:t> Closure or Revoked Charter</a:t>
            </a:r>
          </a:p>
        </p:txBody>
      </p:sp>
      <p:sp>
        <p:nvSpPr>
          <p:cNvPr id="29" name="Shape 148"/>
          <p:cNvSpPr txBox="1"/>
          <p:nvPr/>
        </p:nvSpPr>
        <p:spPr>
          <a:xfrm>
            <a:off x="5135560" y="4042467"/>
            <a:ext cx="2377439" cy="713088"/>
          </a:xfrm>
          <a:prstGeom prst="rect">
            <a:avLst/>
          </a:pr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lIns="96575" tIns="48275" rIns="96575" bIns="48275" anchor="ctr" anchorCtr="0">
            <a:spAutoFit/>
          </a:bodyPr>
          <a:lstStyle/>
          <a:p>
            <a:pPr algn="ctr">
              <a:buSzPct val="25000"/>
            </a:pPr>
            <a:r>
              <a:rPr lang="en-US" sz="2000" dirty="0">
                <a:solidFill>
                  <a:schemeClr val="tx1"/>
                </a:solidFill>
                <a:ea typeface="Calibri"/>
                <a:cs typeface="Calibri"/>
                <a:sym typeface="Calibri"/>
              </a:rPr>
              <a:t>Conversion to a Charter School</a:t>
            </a:r>
          </a:p>
        </p:txBody>
      </p:sp>
    </p:spTree>
    <p:extLst>
      <p:ext uri="{BB962C8B-B14F-4D97-AF65-F5344CB8AC3E}">
        <p14:creationId xmlns:p14="http://schemas.microsoft.com/office/powerpoint/2010/main" val="1188801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t="5743"/>
          <a:stretch/>
        </p:blipFill>
        <p:spPr>
          <a:xfrm>
            <a:off x="711201" y="944880"/>
            <a:ext cx="7582411" cy="5577840"/>
          </a:xfrm>
          <a:prstGeom prst="rect">
            <a:avLst/>
          </a:prstGeom>
        </p:spPr>
      </p:pic>
      <p:sp>
        <p:nvSpPr>
          <p:cNvPr id="7" name="Title 6"/>
          <p:cNvSpPr>
            <a:spLocks noGrp="1"/>
          </p:cNvSpPr>
          <p:nvPr>
            <p:ph type="title"/>
          </p:nvPr>
        </p:nvSpPr>
        <p:spPr/>
        <p:txBody>
          <a:bodyPr/>
          <a:lstStyle/>
          <a:p>
            <a:r>
              <a:rPr lang="en-US" dirty="0" smtClean="0"/>
              <a:t>Accountability Clock, 2010-2016: Schools</a:t>
            </a:r>
            <a:endParaRPr lang="en-US" dirty="0"/>
          </a:p>
        </p:txBody>
      </p:sp>
    </p:spTree>
    <p:extLst>
      <p:ext uri="{BB962C8B-B14F-4D97-AF65-F5344CB8AC3E}">
        <p14:creationId xmlns:p14="http://schemas.microsoft.com/office/powerpoint/2010/main" val="28710703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Accountability Clock from 2010 to 2016: Districts</a:t>
            </a:r>
            <a:endParaRPr lang="en-US" sz="2000" dirty="0"/>
          </a:p>
        </p:txBody>
      </p:sp>
      <p:graphicFrame>
        <p:nvGraphicFramePr>
          <p:cNvPr id="5" name="Table 4"/>
          <p:cNvGraphicFramePr>
            <a:graphicFrameLocks noGrp="1"/>
          </p:cNvGraphicFramePr>
          <p:nvPr>
            <p:extLst>
              <p:ext uri="{D42A27DB-BD31-4B8C-83A1-F6EECF244321}">
                <p14:modId xmlns:p14="http://schemas.microsoft.com/office/powerpoint/2010/main" val="1680394684"/>
              </p:ext>
            </p:extLst>
          </p:nvPr>
        </p:nvGraphicFramePr>
        <p:xfrm>
          <a:off x="284481" y="713232"/>
          <a:ext cx="8538828" cy="5554988"/>
        </p:xfrm>
        <a:graphic>
          <a:graphicData uri="http://schemas.openxmlformats.org/drawingml/2006/table">
            <a:tbl>
              <a:tblPr/>
              <a:tblGrid>
                <a:gridCol w="2521273"/>
                <a:gridCol w="952900"/>
                <a:gridCol w="1141276"/>
                <a:gridCol w="1007007"/>
                <a:gridCol w="855956"/>
                <a:gridCol w="893719"/>
                <a:gridCol w="1166697"/>
              </a:tblGrid>
              <a:tr h="237908">
                <a:tc>
                  <a:txBody>
                    <a:bodyPr/>
                    <a:lstStyle/>
                    <a:p>
                      <a:pPr algn="l" fontAlgn="t"/>
                      <a:r>
                        <a:rPr lang="en-US" sz="1400" b="1" i="0" u="none" strike="noStrike" dirty="0">
                          <a:solidFill>
                            <a:srgbClr val="000000"/>
                          </a:solidFill>
                          <a:effectLst/>
                          <a:latin typeface="Calibri" panose="020F0502020204030204" pitchFamily="34" charset="0"/>
                        </a:rPr>
                        <a:t>District Name</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a:solidFill>
                            <a:srgbClr val="000000"/>
                          </a:solidFill>
                          <a:effectLst/>
                          <a:latin typeface="Calibri" panose="020F0502020204030204" pitchFamily="34" charset="0"/>
                        </a:rPr>
                        <a:t>2010</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a:solidFill>
                            <a:srgbClr val="000000"/>
                          </a:solidFill>
                          <a:effectLst/>
                          <a:latin typeface="Calibri" panose="020F0502020204030204" pitchFamily="34" charset="0"/>
                        </a:rPr>
                        <a:t>2011</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a:solidFill>
                            <a:srgbClr val="000000"/>
                          </a:solidFill>
                          <a:effectLst/>
                          <a:latin typeface="Calibri" panose="020F0502020204030204" pitchFamily="34" charset="0"/>
                        </a:rPr>
                        <a:t>2012</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a:solidFill>
                            <a:srgbClr val="000000"/>
                          </a:solidFill>
                          <a:effectLst/>
                          <a:latin typeface="Calibri" panose="020F0502020204030204" pitchFamily="34" charset="0"/>
                        </a:rPr>
                        <a:t>2013</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a:solidFill>
                            <a:srgbClr val="000000"/>
                          </a:solidFill>
                          <a:effectLst/>
                          <a:latin typeface="Calibri" panose="020F0502020204030204" pitchFamily="34" charset="0"/>
                        </a:rPr>
                        <a:t>2014</a:t>
                      </a: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c>
                  <a:txBody>
                    <a:bodyPr/>
                    <a:lstStyle/>
                    <a:p>
                      <a:pPr algn="ctr" fontAlgn="t"/>
                      <a:r>
                        <a:rPr lang="en-US" sz="1300" b="1" i="0" u="none" strike="noStrike" dirty="0" smtClean="0">
                          <a:solidFill>
                            <a:srgbClr val="000000"/>
                          </a:solidFill>
                          <a:effectLst/>
                          <a:latin typeface="Calibri" panose="020F0502020204030204" pitchFamily="34" charset="0"/>
                        </a:rPr>
                        <a:t>2016</a:t>
                      </a:r>
                      <a:endParaRPr lang="en-US" sz="1300" b="1" i="0" u="none" strike="noStrike" dirty="0">
                        <a:solidFill>
                          <a:srgbClr val="000000"/>
                        </a:solidFill>
                        <a:effectLst/>
                        <a:latin typeface="Calibri" panose="020F0502020204030204" pitchFamily="34" charset="0"/>
                      </a:endParaRPr>
                    </a:p>
                  </a:txBody>
                  <a:tcPr marL="8207" marR="8207" marT="820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lumMod val="90000"/>
                      </a:schemeClr>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Adams County 14</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6</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Aguilar Reorganized 6</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6</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Julesburg Re-1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6</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Westminster 50</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6</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Montezuma-Cortez Re-1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6</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Ignacio 11 JT</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Pueblo City 60</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Sheridan 2</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err="1">
                          <a:effectLst/>
                          <a:latin typeface="Calibri" panose="020F0502020204030204" pitchFamily="34" charset="0"/>
                          <a:ea typeface="Calibri" panose="020F0502020204030204" pitchFamily="34" charset="0"/>
                          <a:cs typeface="Times New Roman" panose="02020603050405020304" pitchFamily="18" charset="0"/>
                        </a:rPr>
                        <a:t>Karval</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Re-23</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Vilas Re-5</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Year 5</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Rocky Ford R-2</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Charter School Institute</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Denver County 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Englewood 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Mountain BOCES</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4</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endParaRPr lang="en-US" sz="1300" b="1" i="0" u="none" strike="noStrike" dirty="0">
                        <a:solidFill>
                          <a:srgbClr val="000000"/>
                        </a:solidFill>
                        <a:effectLst/>
                        <a:latin typeface="Calibri" panose="020F0502020204030204" pitchFamily="34" charset="0"/>
                      </a:endParaRP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Huerfano Re-1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D5D23"/>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Center 26 JT</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3</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Lake County R-1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Year 2</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Branson Reorganized 82</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dirty="0">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De </a:t>
                      </a:r>
                      <a:r>
                        <a:rPr lang="en-US" sz="1300" b="1" dirty="0" err="1">
                          <a:effectLst/>
                          <a:latin typeface="Calibri" panose="020F0502020204030204" pitchFamily="34" charset="0"/>
                          <a:ea typeface="Calibri" panose="020F0502020204030204" pitchFamily="34" charset="0"/>
                          <a:cs typeface="Times New Roman" panose="02020603050405020304" pitchFamily="18" charset="0"/>
                        </a:rPr>
                        <a:t>Beque</a:t>
                      </a:r>
                      <a:r>
                        <a:rPr lang="en-US" sz="1300" b="1" dirty="0">
                          <a:effectLst/>
                          <a:latin typeface="Calibri" panose="020F0502020204030204" pitchFamily="34" charset="0"/>
                          <a:ea typeface="Calibri" panose="020F0502020204030204" pitchFamily="34" charset="0"/>
                          <a:cs typeface="Times New Roman" panose="02020603050405020304" pitchFamily="18" charset="0"/>
                        </a:rPr>
                        <a:t> 49JT</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Fort Morgan Re-3</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Las Animas Re-1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Mountain Valley Re 1</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r h="221545">
                <a:tc>
                  <a:txBody>
                    <a:bodyPr/>
                    <a:lstStyle/>
                    <a:p>
                      <a:pPr marL="0" marR="0">
                        <a:lnSpc>
                          <a:spcPct val="107000"/>
                        </a:lnSpc>
                        <a:spcBef>
                          <a:spcPts val="0"/>
                        </a:spcBef>
                        <a:spcAft>
                          <a:spcPts val="800"/>
                        </a:spcAft>
                      </a:pPr>
                      <a:r>
                        <a:rPr lang="en-US" sz="1300" b="1" dirty="0">
                          <a:effectLst/>
                          <a:latin typeface="Calibri" panose="020F0502020204030204" pitchFamily="34" charset="0"/>
                          <a:ea typeface="Calibri" panose="020F0502020204030204" pitchFamily="34" charset="0"/>
                          <a:cs typeface="Times New Roman" panose="02020603050405020304" pitchFamily="18" charset="0"/>
                        </a:rPr>
                        <a:t>South Conejos Re-10</a:t>
                      </a:r>
                    </a:p>
                  </a:txBody>
                  <a:tcPr marL="8255" marR="8255" marT="825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300" b="1" i="0" u="none" strike="noStrike">
                          <a:solidFill>
                            <a:srgbClr val="000000"/>
                          </a:solidFill>
                          <a:effectLst/>
                          <a:latin typeface="Calibri" panose="020F0502020204030204" pitchFamily="34" charset="0"/>
                        </a:rPr>
                        <a:t>Year 1</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64B"/>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c>
                  <a:txBody>
                    <a:bodyPr/>
                    <a:lstStyle/>
                    <a:p>
                      <a:pPr algn="ctr" fontAlgn="b"/>
                      <a:r>
                        <a:rPr lang="en-US" sz="1300" b="1" i="0" u="none" strike="noStrike" dirty="0">
                          <a:solidFill>
                            <a:srgbClr val="000000"/>
                          </a:solidFill>
                          <a:effectLst/>
                          <a:latin typeface="Calibri" panose="020F0502020204030204" pitchFamily="34" charset="0"/>
                        </a:rPr>
                        <a:t> </a:t>
                      </a:r>
                    </a:p>
                  </a:txBody>
                  <a:tcPr marL="8207" marR="8207" marT="820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6" name="TextBox 5"/>
          <p:cNvSpPr txBox="1"/>
          <p:nvPr/>
        </p:nvSpPr>
        <p:spPr>
          <a:xfrm>
            <a:off x="3022954" y="6322174"/>
            <a:ext cx="1792886" cy="307777"/>
          </a:xfrm>
          <a:prstGeom prst="rect">
            <a:avLst/>
          </a:prstGeom>
          <a:solidFill>
            <a:srgbClr val="FFB64B"/>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US" sz="1400" b="1" dirty="0">
                <a:solidFill>
                  <a:prstClr val="black"/>
                </a:solidFill>
              </a:rPr>
              <a:t>Priority Improvement</a:t>
            </a:r>
          </a:p>
        </p:txBody>
      </p:sp>
      <p:sp>
        <p:nvSpPr>
          <p:cNvPr id="8" name="TextBox 7"/>
          <p:cNvSpPr txBox="1"/>
          <p:nvPr/>
        </p:nvSpPr>
        <p:spPr>
          <a:xfrm>
            <a:off x="1750199" y="6322174"/>
            <a:ext cx="1105052" cy="307777"/>
          </a:xfrm>
          <a:prstGeom prst="rect">
            <a:avLst/>
          </a:prstGeom>
          <a:solidFill>
            <a:srgbClr val="ED5D23"/>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US" sz="1400" b="1" dirty="0">
                <a:solidFill>
                  <a:prstClr val="black"/>
                </a:solidFill>
              </a:rPr>
              <a:t>Turnaround</a:t>
            </a:r>
          </a:p>
        </p:txBody>
      </p:sp>
      <p:sp>
        <p:nvSpPr>
          <p:cNvPr id="9" name="TextBox 8"/>
          <p:cNvSpPr txBox="1"/>
          <p:nvPr/>
        </p:nvSpPr>
        <p:spPr>
          <a:xfrm>
            <a:off x="4983543" y="6322174"/>
            <a:ext cx="1871841" cy="307777"/>
          </a:xfrm>
          <a:prstGeom prst="rect">
            <a:avLst/>
          </a:prstGeom>
          <a:solidFill>
            <a:srgbClr val="00B0F0"/>
          </a:solidFill>
          <a:ln>
            <a:solidFill>
              <a:schemeClr val="tx1"/>
            </a:solidFill>
          </a:ln>
        </p:spPr>
        <p:style>
          <a:lnRef idx="2">
            <a:schemeClr val="dk1"/>
          </a:lnRef>
          <a:fillRef idx="1">
            <a:schemeClr val="lt1"/>
          </a:fillRef>
          <a:effectRef idx="0">
            <a:schemeClr val="dk1"/>
          </a:effectRef>
          <a:fontRef idx="minor">
            <a:schemeClr val="dk1"/>
          </a:fontRef>
        </p:style>
        <p:txBody>
          <a:bodyPr wrap="square" rtlCol="0">
            <a:spAutoFit/>
          </a:bodyPr>
          <a:lstStyle/>
          <a:p>
            <a:pPr defTabSz="457200"/>
            <a:r>
              <a:rPr lang="en-US" sz="1400" b="1" dirty="0">
                <a:solidFill>
                  <a:prstClr val="black"/>
                </a:solidFill>
              </a:rPr>
              <a:t>District came </a:t>
            </a:r>
            <a:r>
              <a:rPr lang="en-US" sz="1400" b="1" dirty="0" smtClean="0">
                <a:solidFill>
                  <a:prstClr val="black"/>
                </a:solidFill>
              </a:rPr>
              <a:t>off clock</a:t>
            </a:r>
            <a:endParaRPr lang="en-US" sz="1400" b="1" dirty="0">
              <a:solidFill>
                <a:prstClr val="black"/>
              </a:solidFill>
            </a:endParaRPr>
          </a:p>
        </p:txBody>
      </p:sp>
    </p:spTree>
    <p:extLst>
      <p:ext uri="{BB962C8B-B14F-4D97-AF65-F5344CB8AC3E}">
        <p14:creationId xmlns:p14="http://schemas.microsoft.com/office/powerpoint/2010/main" val="284699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Summary of Board Actions: Schools</a:t>
            </a:r>
            <a:endParaRPr lang="en-US" sz="2200" dirty="0"/>
          </a:p>
        </p:txBody>
      </p:sp>
      <p:graphicFrame>
        <p:nvGraphicFramePr>
          <p:cNvPr id="2" name="Table 1"/>
          <p:cNvGraphicFramePr>
            <a:graphicFrameLocks noGrp="1"/>
          </p:cNvGraphicFramePr>
          <p:nvPr>
            <p:extLst/>
          </p:nvPr>
        </p:nvGraphicFramePr>
        <p:xfrm>
          <a:off x="626252" y="924766"/>
          <a:ext cx="7960186" cy="5790660"/>
        </p:xfrm>
        <a:graphic>
          <a:graphicData uri="http://schemas.openxmlformats.org/drawingml/2006/table">
            <a:tbl>
              <a:tblPr firstRow="1" bandRow="1">
                <a:tableStyleId>{2D5ABB26-0587-4C30-8999-92F81FD0307C}</a:tableStyleId>
              </a:tblPr>
              <a:tblGrid>
                <a:gridCol w="2615174"/>
                <a:gridCol w="1895708"/>
                <a:gridCol w="3449304"/>
              </a:tblGrid>
              <a:tr h="436820">
                <a:tc>
                  <a:txBody>
                    <a:bodyPr/>
                    <a:lstStyle/>
                    <a:p>
                      <a:r>
                        <a:rPr lang="en-US" sz="2400" b="1" dirty="0" smtClean="0">
                          <a:solidFill>
                            <a:schemeClr val="bg1"/>
                          </a:solidFill>
                        </a:rPr>
                        <a:t>School</a:t>
                      </a:r>
                      <a:endParaRPr lang="en-US" sz="2400" b="1" dirty="0">
                        <a:solidFill>
                          <a:schemeClr val="bg1"/>
                        </a:solidFill>
                      </a:endParaRPr>
                    </a:p>
                  </a:txBody>
                  <a:tcPr>
                    <a:solidFill>
                      <a:schemeClr val="accent4">
                        <a:lumMod val="50000"/>
                      </a:schemeClr>
                    </a:solidFill>
                  </a:tcPr>
                </a:tc>
                <a:tc>
                  <a:txBody>
                    <a:bodyPr/>
                    <a:lstStyle/>
                    <a:p>
                      <a:r>
                        <a:rPr lang="en-US" sz="2400" b="1" dirty="0" smtClean="0">
                          <a:solidFill>
                            <a:schemeClr val="bg1"/>
                          </a:solidFill>
                        </a:rPr>
                        <a:t>District</a:t>
                      </a:r>
                      <a:endParaRPr lang="en-US" sz="2400" b="1" dirty="0">
                        <a:solidFill>
                          <a:schemeClr val="bg1"/>
                        </a:solidFill>
                      </a:endParaRPr>
                    </a:p>
                  </a:txBody>
                  <a:tcPr>
                    <a:solidFill>
                      <a:schemeClr val="accent4">
                        <a:lumMod val="50000"/>
                      </a:schemeClr>
                    </a:solidFill>
                  </a:tcPr>
                </a:tc>
                <a:tc>
                  <a:txBody>
                    <a:bodyPr/>
                    <a:lstStyle/>
                    <a:p>
                      <a:r>
                        <a:rPr lang="en-US" sz="2400" b="1" dirty="0" smtClean="0">
                          <a:solidFill>
                            <a:schemeClr val="bg1"/>
                          </a:solidFill>
                        </a:rPr>
                        <a:t>SBE</a:t>
                      </a:r>
                      <a:r>
                        <a:rPr lang="en-US" sz="2400" b="1" baseline="0" dirty="0" smtClean="0">
                          <a:solidFill>
                            <a:schemeClr val="bg1"/>
                          </a:solidFill>
                        </a:rPr>
                        <a:t> </a:t>
                      </a:r>
                      <a:r>
                        <a:rPr lang="en-US" sz="2400" b="1" dirty="0" smtClean="0">
                          <a:solidFill>
                            <a:schemeClr val="bg1"/>
                          </a:solidFill>
                        </a:rPr>
                        <a:t>Directed Action</a:t>
                      </a:r>
                      <a:endParaRPr lang="en-US" sz="2400" b="1" dirty="0">
                        <a:solidFill>
                          <a:schemeClr val="bg1"/>
                        </a:solidFill>
                      </a:endParaRPr>
                    </a:p>
                  </a:txBody>
                  <a:tcPr>
                    <a:solidFill>
                      <a:schemeClr val="accent4">
                        <a:lumMod val="50000"/>
                      </a:schemeClr>
                    </a:solidFill>
                  </a:tcPr>
                </a:tc>
              </a:tr>
              <a:tr h="436820">
                <a:tc>
                  <a:txBody>
                    <a:bodyPr/>
                    <a:lstStyle/>
                    <a:p>
                      <a:pPr marL="0" algn="l" defTabSz="914400" rtl="0" eaLnBrk="1" latinLnBrk="0" hangingPunct="1"/>
                      <a:r>
                        <a:rPr lang="en-US" sz="2000" kern="1200" dirty="0" smtClean="0"/>
                        <a:t>Destinations Career Academy of CO</a:t>
                      </a:r>
                      <a:endParaRPr lang="en-US" sz="2000" kern="1200" dirty="0">
                        <a:solidFill>
                          <a:schemeClr val="tx1"/>
                        </a:solidFill>
                        <a:latin typeface="+mn-lt"/>
                        <a:ea typeface="+mn-ea"/>
                        <a:cs typeface="+mn-cs"/>
                      </a:endParaRPr>
                    </a:p>
                  </a:txBody>
                  <a:tcPr>
                    <a:solidFill>
                      <a:schemeClr val="accent4"/>
                    </a:solidFill>
                  </a:tcPr>
                </a:tc>
                <a:tc>
                  <a:txBody>
                    <a:bodyPr/>
                    <a:lstStyle/>
                    <a:p>
                      <a:pPr marL="0" algn="l" defTabSz="914400" rtl="0" eaLnBrk="1" latinLnBrk="0" hangingPunct="1"/>
                      <a:r>
                        <a:rPr lang="en-US" sz="2000" kern="1200" dirty="0" smtClean="0"/>
                        <a:t>Julesburg</a:t>
                      </a:r>
                      <a:endParaRPr lang="en-US" sz="2000" kern="1200" dirty="0">
                        <a:solidFill>
                          <a:schemeClr val="tx1"/>
                        </a:solidFill>
                        <a:latin typeface="+mn-lt"/>
                        <a:ea typeface="+mn-ea"/>
                        <a:cs typeface="+mn-cs"/>
                      </a:endParaRPr>
                    </a:p>
                  </a:txBody>
                  <a:tcPr>
                    <a:solidFill>
                      <a:schemeClr val="accent4"/>
                    </a:solidFill>
                  </a:tcPr>
                </a:tc>
                <a:tc>
                  <a:txBody>
                    <a:bodyPr/>
                    <a:lstStyle/>
                    <a:p>
                      <a:pPr marL="0" algn="l" defTabSz="914400" rtl="0" eaLnBrk="1" latinLnBrk="0" hangingPunct="1"/>
                      <a:r>
                        <a:rPr lang="en-US" sz="2000" kern="1200" dirty="0" smtClean="0"/>
                        <a:t>Partial Closure</a:t>
                      </a:r>
                      <a:endParaRPr lang="en-US" sz="2000" kern="1200" dirty="0">
                        <a:solidFill>
                          <a:schemeClr val="tx1"/>
                        </a:solidFill>
                        <a:latin typeface="+mn-lt"/>
                        <a:ea typeface="+mn-ea"/>
                        <a:cs typeface="+mn-cs"/>
                      </a:endParaRPr>
                    </a:p>
                  </a:txBody>
                  <a:tcPr>
                    <a:solidFill>
                      <a:schemeClr val="accent4"/>
                    </a:solidFill>
                  </a:tcPr>
                </a:tc>
              </a:tr>
              <a:tr h="436820">
                <a:tc>
                  <a:txBody>
                    <a:bodyPr/>
                    <a:lstStyle/>
                    <a:p>
                      <a:r>
                        <a:rPr lang="en-US" sz="2000" dirty="0" smtClean="0"/>
                        <a:t>Aurora</a:t>
                      </a:r>
                      <a:r>
                        <a:rPr lang="en-US" sz="2000" baseline="0" dirty="0" smtClean="0"/>
                        <a:t> Central HS</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t>Aurora</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Innovation &amp; Management</a:t>
                      </a:r>
                      <a:endParaRPr lang="en-US" sz="2000" dirty="0">
                        <a:solidFill>
                          <a:schemeClr val="tx1"/>
                        </a:solidFill>
                      </a:endParaRPr>
                    </a:p>
                  </a:txBody>
                  <a:tcPr>
                    <a:solidFill>
                      <a:schemeClr val="accent4">
                        <a:lumMod val="40000"/>
                        <a:lumOff val="60000"/>
                      </a:schemeClr>
                    </a:solidFill>
                  </a:tcPr>
                </a:tc>
              </a:tr>
              <a:tr h="436820">
                <a:tc>
                  <a:txBody>
                    <a:bodyPr/>
                    <a:lstStyle/>
                    <a:p>
                      <a:pPr marL="0" algn="l" defTabSz="914400" rtl="0" eaLnBrk="1" latinLnBrk="0" hangingPunct="1"/>
                      <a:r>
                        <a:rPr lang="en-US" sz="2000" kern="1200" dirty="0" smtClean="0"/>
                        <a:t>HOPE Online ES/MS</a:t>
                      </a:r>
                      <a:endParaRPr lang="en-US" sz="2000" kern="1200" dirty="0">
                        <a:solidFill>
                          <a:schemeClr val="tx1"/>
                        </a:solidFill>
                        <a:latin typeface="+mn-lt"/>
                        <a:ea typeface="+mn-ea"/>
                        <a:cs typeface="+mn-cs"/>
                      </a:endParaRPr>
                    </a:p>
                  </a:txBody>
                  <a:tcPr>
                    <a:solidFill>
                      <a:schemeClr val="accent4"/>
                    </a:solidFill>
                  </a:tcPr>
                </a:tc>
                <a:tc>
                  <a:txBody>
                    <a:bodyPr/>
                    <a:lstStyle/>
                    <a:p>
                      <a:pPr marL="0" algn="l" defTabSz="914400" rtl="0" eaLnBrk="1" latinLnBrk="0" hangingPunct="1"/>
                      <a:r>
                        <a:rPr lang="en-US" sz="2000" kern="1200" dirty="0" smtClean="0"/>
                        <a:t>Douglas County </a:t>
                      </a:r>
                      <a:endParaRPr lang="en-US" sz="2000" kern="1200" dirty="0">
                        <a:solidFill>
                          <a:schemeClr val="tx1"/>
                        </a:solidFill>
                        <a:latin typeface="+mn-lt"/>
                        <a:ea typeface="+mn-ea"/>
                        <a:cs typeface="+mn-cs"/>
                      </a:endParaRPr>
                    </a:p>
                  </a:txBody>
                  <a:tcPr>
                    <a:solidFill>
                      <a:schemeClr val="accent4"/>
                    </a:solidFill>
                  </a:tcPr>
                </a:tc>
                <a:tc>
                  <a:txBody>
                    <a:bodyPr/>
                    <a:lstStyle/>
                    <a:p>
                      <a:pPr marL="0" algn="l" defTabSz="914400" rtl="0" eaLnBrk="1" latinLnBrk="0" hangingPunct="1"/>
                      <a:r>
                        <a:rPr lang="en-US" sz="2000" kern="1200" dirty="0" smtClean="0">
                          <a:solidFill>
                            <a:schemeClr val="tx1"/>
                          </a:solidFill>
                          <a:latin typeface="+mn-lt"/>
                          <a:ea typeface="+mn-ea"/>
                          <a:cs typeface="+mn-cs"/>
                        </a:rPr>
                        <a:t>Management &amp; Reconstitution</a:t>
                      </a:r>
                      <a:r>
                        <a:rPr lang="en-US" sz="2000" kern="1200" baseline="0" dirty="0" smtClean="0">
                          <a:solidFill>
                            <a:schemeClr val="tx1"/>
                          </a:solidFill>
                          <a:latin typeface="+mn-lt"/>
                          <a:ea typeface="+mn-ea"/>
                          <a:cs typeface="+mn-cs"/>
                        </a:rPr>
                        <a:t> of Governing Board</a:t>
                      </a:r>
                      <a:endParaRPr lang="en-US" sz="2000" kern="1200" dirty="0">
                        <a:solidFill>
                          <a:schemeClr val="tx1"/>
                        </a:solidFill>
                        <a:latin typeface="+mn-lt"/>
                        <a:ea typeface="+mn-ea"/>
                        <a:cs typeface="+mn-cs"/>
                      </a:endParaRPr>
                    </a:p>
                  </a:txBody>
                  <a:tcPr>
                    <a:solidFill>
                      <a:schemeClr val="accent4"/>
                    </a:solidFill>
                  </a:tcPr>
                </a:tc>
              </a:tr>
              <a:tr h="436820">
                <a:tc>
                  <a:txBody>
                    <a:bodyPr/>
                    <a:lstStyle/>
                    <a:p>
                      <a:r>
                        <a:rPr lang="en-US" sz="2000" dirty="0" smtClean="0"/>
                        <a:t>Franklin MS</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Greeley 6</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Innovation</a:t>
                      </a:r>
                      <a:endParaRPr lang="en-US" sz="2000" dirty="0">
                        <a:solidFill>
                          <a:schemeClr val="tx1"/>
                        </a:solidFill>
                      </a:endParaRPr>
                    </a:p>
                  </a:txBody>
                  <a:tcPr>
                    <a:solidFill>
                      <a:schemeClr val="accent4">
                        <a:lumMod val="40000"/>
                        <a:lumOff val="60000"/>
                      </a:schemeClr>
                    </a:solidFill>
                  </a:tcPr>
                </a:tc>
              </a:tr>
              <a:tr h="436820">
                <a:tc>
                  <a:txBody>
                    <a:bodyPr/>
                    <a:lstStyle/>
                    <a:p>
                      <a:r>
                        <a:rPr lang="en-US" sz="2000" dirty="0" smtClean="0"/>
                        <a:t>Prairie Heights</a:t>
                      </a:r>
                      <a:r>
                        <a:rPr lang="en-US" sz="2000" baseline="0" dirty="0" smtClean="0"/>
                        <a:t> MS</a:t>
                      </a:r>
                      <a:endParaRPr lang="en-US" sz="2000" dirty="0">
                        <a:solidFill>
                          <a:schemeClr val="tx1"/>
                        </a:solidFill>
                      </a:endParaRPr>
                    </a:p>
                  </a:txBody>
                  <a:tcPr>
                    <a:solidFill>
                      <a:schemeClr val="accent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smtClean="0">
                          <a:solidFill>
                            <a:schemeClr val="tx1"/>
                          </a:solidFill>
                        </a:rPr>
                        <a:t>Greeley 6</a:t>
                      </a:r>
                    </a:p>
                  </a:txBody>
                  <a:tcPr>
                    <a:solidFill>
                      <a:schemeClr val="accent4"/>
                    </a:solidFill>
                  </a:tcPr>
                </a:tc>
                <a:tc>
                  <a:txBody>
                    <a:bodyPr/>
                    <a:lstStyle/>
                    <a:p>
                      <a:r>
                        <a:rPr lang="en-US" sz="2000" dirty="0" smtClean="0">
                          <a:solidFill>
                            <a:schemeClr val="tx1"/>
                          </a:solidFill>
                        </a:rPr>
                        <a:t>Innovation</a:t>
                      </a:r>
                      <a:endParaRPr lang="en-US" sz="2000" dirty="0">
                        <a:solidFill>
                          <a:schemeClr val="tx1"/>
                        </a:solidFill>
                      </a:endParaRPr>
                    </a:p>
                  </a:txBody>
                  <a:tcPr>
                    <a:solidFill>
                      <a:schemeClr val="accent4"/>
                    </a:solidFill>
                  </a:tcPr>
                </a:tc>
              </a:tr>
              <a:tr h="436820">
                <a:tc>
                  <a:txBody>
                    <a:bodyPr/>
                    <a:lstStyle/>
                    <a:p>
                      <a:r>
                        <a:rPr lang="en-US" sz="2000" dirty="0" smtClean="0"/>
                        <a:t>Bessemer ES</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t>Pueblo 60</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lumMod val="40000"/>
                        <a:lumOff val="60000"/>
                      </a:schemeClr>
                    </a:solidFill>
                  </a:tcPr>
                </a:tc>
              </a:tr>
              <a:tr h="436820">
                <a:tc>
                  <a:txBody>
                    <a:bodyPr/>
                    <a:lstStyle/>
                    <a:p>
                      <a:r>
                        <a:rPr lang="en-US" sz="2000" dirty="0" smtClean="0"/>
                        <a:t>Heroes MS</a:t>
                      </a:r>
                      <a:endParaRPr lang="en-US" sz="2000" dirty="0" smtClean="0">
                        <a:solidFill>
                          <a:schemeClr val="tx1"/>
                        </a:solidFill>
                      </a:endParaRPr>
                    </a:p>
                  </a:txBody>
                  <a:tcPr>
                    <a:solidFill>
                      <a:schemeClr val="accent4"/>
                    </a:solidFill>
                  </a:tcPr>
                </a:tc>
                <a:tc>
                  <a:txBody>
                    <a:bodyPr/>
                    <a:lstStyle/>
                    <a:p>
                      <a:r>
                        <a:rPr lang="en-US" sz="2000" dirty="0" smtClean="0"/>
                        <a:t>Pueblo</a:t>
                      </a:r>
                      <a:r>
                        <a:rPr lang="en-US" sz="2000" baseline="0" dirty="0" smtClean="0"/>
                        <a:t> 60</a:t>
                      </a:r>
                      <a:endParaRPr lang="en-US" sz="2000" dirty="0">
                        <a:solidFill>
                          <a:schemeClr val="tx1"/>
                        </a:solidFill>
                      </a:endParaRPr>
                    </a:p>
                  </a:txBody>
                  <a:tcPr>
                    <a:solidFill>
                      <a:schemeClr val="accent4"/>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solidFill>
                  </a:tcPr>
                </a:tc>
              </a:tr>
              <a:tr h="436820">
                <a:tc>
                  <a:txBody>
                    <a:bodyPr/>
                    <a:lstStyle/>
                    <a:p>
                      <a:r>
                        <a:rPr lang="en-US" sz="2000" dirty="0" smtClean="0"/>
                        <a:t>Risley Int’l Academy</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t>Pueblo 60</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lumMod val="40000"/>
                        <a:lumOff val="60000"/>
                      </a:schemeClr>
                    </a:solidFill>
                  </a:tcPr>
                </a:tc>
              </a:tr>
              <a:tr h="436820">
                <a:tc>
                  <a:txBody>
                    <a:bodyPr/>
                    <a:lstStyle/>
                    <a:p>
                      <a:r>
                        <a:rPr lang="en-US" sz="2000" dirty="0" smtClean="0"/>
                        <a:t>Aguilar</a:t>
                      </a:r>
                      <a:r>
                        <a:rPr lang="en-US" sz="2000" baseline="0" dirty="0" smtClean="0"/>
                        <a:t> Jr/</a:t>
                      </a:r>
                      <a:r>
                        <a:rPr lang="en-US" sz="2000" baseline="0" dirty="0" err="1" smtClean="0"/>
                        <a:t>Sr</a:t>
                      </a:r>
                      <a:r>
                        <a:rPr lang="en-US" sz="2000" baseline="0" dirty="0" smtClean="0"/>
                        <a:t> HS</a:t>
                      </a:r>
                      <a:endParaRPr lang="en-US" sz="2000" dirty="0">
                        <a:solidFill>
                          <a:schemeClr val="tx1"/>
                        </a:solidFill>
                      </a:endParaRPr>
                    </a:p>
                  </a:txBody>
                  <a:tcPr>
                    <a:solidFill>
                      <a:schemeClr val="accent4"/>
                    </a:solidFill>
                  </a:tcPr>
                </a:tc>
                <a:tc>
                  <a:txBody>
                    <a:bodyPr/>
                    <a:lstStyle/>
                    <a:p>
                      <a:r>
                        <a:rPr lang="en-US" sz="2000" dirty="0" smtClean="0"/>
                        <a:t>Aguilar</a:t>
                      </a:r>
                      <a:endParaRPr lang="en-US" sz="2000" dirty="0">
                        <a:solidFill>
                          <a:schemeClr val="tx1"/>
                        </a:solidFill>
                      </a:endParaRPr>
                    </a:p>
                  </a:txBody>
                  <a:tcPr>
                    <a:solidFill>
                      <a:schemeClr val="accent4"/>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solidFill>
                  </a:tcPr>
                </a:tc>
              </a:tr>
              <a:tr h="436820">
                <a:tc>
                  <a:txBody>
                    <a:bodyPr/>
                    <a:lstStyle/>
                    <a:p>
                      <a:r>
                        <a:rPr lang="en-US" sz="2000" dirty="0" smtClean="0"/>
                        <a:t>Adams City HS</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t>Adams 14</a:t>
                      </a:r>
                      <a:endParaRPr lang="en-US" sz="2000" dirty="0">
                        <a:solidFill>
                          <a:schemeClr val="tx1"/>
                        </a:solidFill>
                      </a:endParaRPr>
                    </a:p>
                  </a:txBody>
                  <a:tcPr>
                    <a:solidFill>
                      <a:schemeClr val="accent4">
                        <a:lumMod val="40000"/>
                        <a:lumOff val="60000"/>
                      </a:schemeClr>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lumMod val="40000"/>
                        <a:lumOff val="60000"/>
                      </a:schemeClr>
                    </a:solidFill>
                  </a:tcPr>
                </a:tc>
              </a:tr>
              <a:tr h="436820">
                <a:tc>
                  <a:txBody>
                    <a:bodyPr/>
                    <a:lstStyle/>
                    <a:p>
                      <a:r>
                        <a:rPr lang="en-US" sz="2000" dirty="0" smtClean="0"/>
                        <a:t>Peakview</a:t>
                      </a:r>
                      <a:r>
                        <a:rPr lang="en-US" sz="2000" baseline="0" dirty="0" smtClean="0"/>
                        <a:t> School</a:t>
                      </a:r>
                      <a:endParaRPr lang="en-US" sz="2000" dirty="0">
                        <a:solidFill>
                          <a:schemeClr val="tx1"/>
                        </a:solidFill>
                      </a:endParaRPr>
                    </a:p>
                  </a:txBody>
                  <a:tcPr>
                    <a:solidFill>
                      <a:schemeClr val="accent4"/>
                    </a:solidFill>
                  </a:tcPr>
                </a:tc>
                <a:tc>
                  <a:txBody>
                    <a:bodyPr/>
                    <a:lstStyle/>
                    <a:p>
                      <a:r>
                        <a:rPr lang="en-US" sz="2000" dirty="0" smtClean="0"/>
                        <a:t>Huerfano</a:t>
                      </a:r>
                      <a:endParaRPr lang="en-US" sz="2000" dirty="0">
                        <a:solidFill>
                          <a:schemeClr val="tx1"/>
                        </a:solidFill>
                      </a:endParaRPr>
                    </a:p>
                  </a:txBody>
                  <a:tcPr>
                    <a:solidFill>
                      <a:schemeClr val="accent4"/>
                    </a:solidFill>
                  </a:tcPr>
                </a:tc>
                <a:tc>
                  <a:txBody>
                    <a:bodyPr/>
                    <a:lstStyle/>
                    <a:p>
                      <a:r>
                        <a:rPr lang="en-US" sz="2000" dirty="0" smtClean="0">
                          <a:solidFill>
                            <a:schemeClr val="tx1"/>
                          </a:solidFill>
                        </a:rPr>
                        <a:t>Management</a:t>
                      </a:r>
                      <a:endParaRPr lang="en-US" sz="2000" dirty="0">
                        <a:solidFill>
                          <a:schemeClr val="tx1"/>
                        </a:solidFill>
                      </a:endParaRPr>
                    </a:p>
                  </a:txBody>
                  <a:tcPr>
                    <a:solidFill>
                      <a:schemeClr val="accent4"/>
                    </a:solidFill>
                  </a:tcPr>
                </a:tc>
              </a:tr>
            </a:tbl>
          </a:graphicData>
        </a:graphic>
      </p:graphicFrame>
    </p:spTree>
    <p:extLst>
      <p:ext uri="{BB962C8B-B14F-4D97-AF65-F5344CB8AC3E}">
        <p14:creationId xmlns:p14="http://schemas.microsoft.com/office/powerpoint/2010/main" val="234754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smtClean="0"/>
              <a:t>Summary of Board Actions: Districts</a:t>
            </a:r>
            <a:endParaRPr lang="en-US" sz="2200" dirty="0"/>
          </a:p>
        </p:txBody>
      </p:sp>
      <p:graphicFrame>
        <p:nvGraphicFramePr>
          <p:cNvPr id="2" name="Table 1"/>
          <p:cNvGraphicFramePr>
            <a:graphicFrameLocks noGrp="1"/>
          </p:cNvGraphicFramePr>
          <p:nvPr>
            <p:extLst/>
          </p:nvPr>
        </p:nvGraphicFramePr>
        <p:xfrm>
          <a:off x="507165" y="1209364"/>
          <a:ext cx="8135030" cy="4208674"/>
        </p:xfrm>
        <a:graphic>
          <a:graphicData uri="http://schemas.openxmlformats.org/drawingml/2006/table">
            <a:tbl>
              <a:tblPr firstRow="1" bandRow="1">
                <a:tableStyleId>{2D5ABB26-0587-4C30-8999-92F81FD0307C}</a:tableStyleId>
              </a:tblPr>
              <a:tblGrid>
                <a:gridCol w="4243253"/>
                <a:gridCol w="3891777"/>
              </a:tblGrid>
              <a:tr h="619702">
                <a:tc>
                  <a:txBody>
                    <a:bodyPr/>
                    <a:lstStyle/>
                    <a:p>
                      <a:r>
                        <a:rPr lang="en-US" sz="2800" b="1" dirty="0" smtClean="0">
                          <a:solidFill>
                            <a:schemeClr val="bg1"/>
                          </a:solidFill>
                        </a:rPr>
                        <a:t>District</a:t>
                      </a:r>
                      <a:endParaRPr lang="en-US" sz="2800" b="1" dirty="0">
                        <a:solidFill>
                          <a:schemeClr val="bg1"/>
                        </a:solidFill>
                      </a:endParaRPr>
                    </a:p>
                  </a:txBody>
                  <a:tcPr>
                    <a:solidFill>
                      <a:schemeClr val="accent6">
                        <a:lumMod val="50000"/>
                      </a:schemeClr>
                    </a:solidFill>
                  </a:tcPr>
                </a:tc>
                <a:tc>
                  <a:txBody>
                    <a:bodyPr/>
                    <a:lstStyle/>
                    <a:p>
                      <a:r>
                        <a:rPr lang="en-US" sz="2800" b="1" dirty="0" smtClean="0">
                          <a:solidFill>
                            <a:schemeClr val="bg1"/>
                          </a:solidFill>
                        </a:rPr>
                        <a:t>SBE</a:t>
                      </a:r>
                      <a:r>
                        <a:rPr lang="en-US" sz="2800" b="1" baseline="0" dirty="0" smtClean="0">
                          <a:solidFill>
                            <a:schemeClr val="bg1"/>
                          </a:solidFill>
                        </a:rPr>
                        <a:t> </a:t>
                      </a:r>
                      <a:r>
                        <a:rPr lang="en-US" sz="2800" b="1" dirty="0" smtClean="0">
                          <a:solidFill>
                            <a:schemeClr val="bg1"/>
                          </a:solidFill>
                        </a:rPr>
                        <a:t>Directed Action</a:t>
                      </a:r>
                      <a:endParaRPr lang="en-US" sz="2800" b="1" dirty="0">
                        <a:solidFill>
                          <a:schemeClr val="bg1"/>
                        </a:solidFill>
                      </a:endParaRPr>
                    </a:p>
                  </a:txBody>
                  <a:tcPr>
                    <a:solidFill>
                      <a:schemeClr val="accent6">
                        <a:lumMod val="50000"/>
                      </a:schemeClr>
                    </a:solidFill>
                  </a:tcPr>
                </a:tc>
              </a:tr>
              <a:tr h="786137">
                <a:tc>
                  <a:txBody>
                    <a:bodyPr/>
                    <a:lstStyle/>
                    <a:p>
                      <a:r>
                        <a:rPr lang="en-US" sz="2400" dirty="0" smtClean="0"/>
                        <a:t>Montezuma-Cortez Re-1 School District</a:t>
                      </a:r>
                      <a:endParaRPr lang="en-US" sz="2400" dirty="0">
                        <a:solidFill>
                          <a:sysClr val="windowText" lastClr="000000"/>
                        </a:solidFill>
                      </a:endParaRPr>
                    </a:p>
                  </a:txBody>
                  <a:tcPr>
                    <a:solidFill>
                      <a:schemeClr val="accent6"/>
                    </a:solidFill>
                  </a:tcPr>
                </a:tc>
                <a:tc>
                  <a:txBody>
                    <a:bodyPr/>
                    <a:lstStyle/>
                    <a:p>
                      <a:r>
                        <a:rPr lang="en-US" sz="2400" dirty="0" smtClean="0"/>
                        <a:t>Management</a:t>
                      </a:r>
                      <a:endParaRPr lang="en-US" sz="2400" dirty="0">
                        <a:solidFill>
                          <a:sysClr val="windowText" lastClr="000000"/>
                        </a:solidFill>
                      </a:endParaRPr>
                    </a:p>
                  </a:txBody>
                  <a:tcPr>
                    <a:solidFill>
                      <a:schemeClr val="accent6"/>
                    </a:solidFill>
                  </a:tcPr>
                </a:tc>
              </a:tr>
              <a:tr h="778186">
                <a:tc>
                  <a:txBody>
                    <a:bodyPr/>
                    <a:lstStyle/>
                    <a:p>
                      <a:r>
                        <a:rPr lang="en-US" sz="2400" dirty="0" smtClean="0"/>
                        <a:t>Julesburg Re-1 School</a:t>
                      </a:r>
                      <a:r>
                        <a:rPr lang="en-US" sz="2400" baseline="0" dirty="0" smtClean="0"/>
                        <a:t> District</a:t>
                      </a:r>
                      <a:endParaRPr lang="en-US" sz="2400" dirty="0">
                        <a:solidFill>
                          <a:sysClr val="windowText" lastClr="000000"/>
                        </a:solidFill>
                      </a:endParaRPr>
                    </a:p>
                  </a:txBody>
                  <a:tcPr>
                    <a:solidFill>
                      <a:schemeClr val="accent6">
                        <a:lumMod val="60000"/>
                        <a:lumOff val="40000"/>
                      </a:schemeClr>
                    </a:solidFill>
                  </a:tcPr>
                </a:tc>
                <a:tc>
                  <a:txBody>
                    <a:bodyPr/>
                    <a:lstStyle/>
                    <a:p>
                      <a:r>
                        <a:rPr lang="en-US" sz="2400" dirty="0" smtClean="0"/>
                        <a:t>Partial Closure of Destinations Career</a:t>
                      </a:r>
                      <a:r>
                        <a:rPr lang="en-US" sz="2400" baseline="0" dirty="0" smtClean="0"/>
                        <a:t> Academy</a:t>
                      </a:r>
                      <a:endParaRPr lang="en-US" sz="2400" dirty="0">
                        <a:solidFill>
                          <a:sysClr val="windowText" lastClr="000000"/>
                        </a:solidFill>
                      </a:endParaRPr>
                    </a:p>
                  </a:txBody>
                  <a:tcPr>
                    <a:solidFill>
                      <a:schemeClr val="accent6">
                        <a:lumMod val="60000"/>
                        <a:lumOff val="40000"/>
                      </a:schemeClr>
                    </a:solidFill>
                  </a:tcPr>
                </a:tc>
              </a:tr>
              <a:tr h="670843">
                <a:tc>
                  <a:txBody>
                    <a:bodyPr/>
                    <a:lstStyle/>
                    <a:p>
                      <a:r>
                        <a:rPr lang="en-US" sz="2400" dirty="0" smtClean="0"/>
                        <a:t>Westminster Public Schools</a:t>
                      </a:r>
                      <a:endParaRPr lang="en-US" sz="2400" dirty="0">
                        <a:solidFill>
                          <a:sysClr val="windowText" lastClr="000000"/>
                        </a:solidFill>
                      </a:endParaRPr>
                    </a:p>
                  </a:txBody>
                  <a:tcPr>
                    <a:solidFill>
                      <a:schemeClr val="accent6"/>
                    </a:solidFill>
                  </a:tcPr>
                </a:tc>
                <a:tc>
                  <a:txBody>
                    <a:bodyPr/>
                    <a:lstStyle/>
                    <a:p>
                      <a:r>
                        <a:rPr lang="en-US" sz="2400" baseline="0" dirty="0" smtClean="0"/>
                        <a:t>Management</a:t>
                      </a:r>
                    </a:p>
                  </a:txBody>
                  <a:tcPr>
                    <a:solidFill>
                      <a:schemeClr val="accent6"/>
                    </a:solidFill>
                  </a:tcPr>
                </a:tc>
              </a:tr>
              <a:tr h="616226">
                <a:tc>
                  <a:txBody>
                    <a:bodyPr/>
                    <a:lstStyle/>
                    <a:p>
                      <a:r>
                        <a:rPr lang="en-US" sz="2400" dirty="0" smtClean="0"/>
                        <a:t>Aguilar</a:t>
                      </a:r>
                      <a:r>
                        <a:rPr lang="en-US" sz="2400" baseline="0" dirty="0" smtClean="0"/>
                        <a:t> Re-6 School District</a:t>
                      </a:r>
                      <a:endParaRPr lang="en-US" sz="2400" dirty="0" smtClean="0">
                        <a:solidFill>
                          <a:sysClr val="windowText" lastClr="000000"/>
                        </a:solidFill>
                      </a:endParaRPr>
                    </a:p>
                  </a:txBody>
                  <a:tcPr>
                    <a:solidFill>
                      <a:schemeClr val="accent6">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Management</a:t>
                      </a:r>
                      <a:endParaRPr lang="en-US" sz="2400" dirty="0" smtClean="0"/>
                    </a:p>
                  </a:txBody>
                  <a:tcPr>
                    <a:solidFill>
                      <a:schemeClr val="accent6">
                        <a:lumMod val="60000"/>
                        <a:lumOff val="40000"/>
                      </a:schemeClr>
                    </a:solidFill>
                  </a:tcPr>
                </a:tc>
              </a:tr>
              <a:tr h="655983">
                <a:tc>
                  <a:txBody>
                    <a:bodyPr/>
                    <a:lstStyle/>
                    <a:p>
                      <a:r>
                        <a:rPr lang="en-US" sz="2400" dirty="0" smtClean="0"/>
                        <a:t>Adams</a:t>
                      </a:r>
                      <a:r>
                        <a:rPr lang="en-US" sz="2400" baseline="0" dirty="0" smtClean="0"/>
                        <a:t> 14 School District</a:t>
                      </a:r>
                      <a:endParaRPr lang="en-US" sz="2400" dirty="0">
                        <a:solidFill>
                          <a:sysClr val="windowText" lastClr="000000"/>
                        </a:solidFill>
                      </a:endParaRPr>
                    </a:p>
                  </a:txBody>
                  <a:tcPr>
                    <a:solidFill>
                      <a:schemeClr val="accent6"/>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Management</a:t>
                      </a:r>
                      <a:endParaRPr lang="en-US" sz="2400" dirty="0" smtClean="0"/>
                    </a:p>
                  </a:txBody>
                  <a:tcPr>
                    <a:solidFill>
                      <a:schemeClr val="accent6"/>
                    </a:solidFill>
                  </a:tcPr>
                </a:tc>
              </a:tr>
            </a:tbl>
          </a:graphicData>
        </a:graphic>
      </p:graphicFrame>
    </p:spTree>
    <p:extLst>
      <p:ext uri="{BB962C8B-B14F-4D97-AF65-F5344CB8AC3E}">
        <p14:creationId xmlns:p14="http://schemas.microsoft.com/office/powerpoint/2010/main" val="1629612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2390</TotalTime>
  <Words>2973</Words>
  <Application>Microsoft Office PowerPoint</Application>
  <PresentationFormat>On-screen Show (4:3)</PresentationFormat>
  <Paragraphs>507</Paragraphs>
  <Slides>29</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Aparajita</vt:lpstr>
      <vt:lpstr>Arial</vt:lpstr>
      <vt:lpstr>Calibri</vt:lpstr>
      <vt:lpstr>Museo Slab 500</vt:lpstr>
      <vt:lpstr>Times New Roman</vt:lpstr>
      <vt:lpstr>Trebuchet MS</vt:lpstr>
      <vt:lpstr>Office Theme</vt:lpstr>
      <vt:lpstr>PowerPoint Presentation</vt:lpstr>
      <vt:lpstr>Accountability Clock Overview</vt:lpstr>
      <vt:lpstr>Accountability Clock Process</vt:lpstr>
      <vt:lpstr>Accountability Clock Recommendation Sequence</vt:lpstr>
      <vt:lpstr>Statutory Accountability Pathways</vt:lpstr>
      <vt:lpstr>Accountability Clock, 2010-2016: Schools</vt:lpstr>
      <vt:lpstr>Accountability Clock from 2010 to 2016: Districts</vt:lpstr>
      <vt:lpstr>Summary of Board Actions: Schools</vt:lpstr>
      <vt:lpstr>Summary of Board Actions: Districts</vt:lpstr>
      <vt:lpstr>Feedback Themes from 2017 Cycle</vt:lpstr>
      <vt:lpstr>School Supports</vt:lpstr>
      <vt:lpstr>PowerPoint Presentation</vt:lpstr>
      <vt:lpstr>Reference Slides</vt:lpstr>
      <vt:lpstr>PowerPoint Presentation</vt:lpstr>
      <vt:lpstr>Accountability Hearings for Schools/Districts</vt:lpstr>
      <vt:lpstr>Accountability Hearings for Schools/Districts</vt:lpstr>
      <vt:lpstr>Accountability Hearings for Schools/Districts</vt:lpstr>
      <vt:lpstr>District Reorganization</vt:lpstr>
      <vt:lpstr>Management</vt:lpstr>
      <vt:lpstr>Management</vt:lpstr>
      <vt:lpstr>Charter</vt:lpstr>
      <vt:lpstr>Innovation Status</vt:lpstr>
      <vt:lpstr>Comparing State Criteria for Approval of Innovation</vt:lpstr>
      <vt:lpstr>Closure</vt:lpstr>
      <vt:lpstr>Innovation Status</vt:lpstr>
      <vt:lpstr>Innovation Accountability Pathway Rubric</vt:lpstr>
      <vt:lpstr>Innovation Accountability Pathway Rubric</vt:lpstr>
      <vt:lpstr>Management Rubric</vt:lpstr>
      <vt:lpstr>Innovation Accountability Pathway Rubric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Acacia</dc:creator>
  <cp:lastModifiedBy>Stein, Kirby</cp:lastModifiedBy>
  <cp:revision>72</cp:revision>
  <cp:lastPrinted>2017-08-30T20:58:04Z</cp:lastPrinted>
  <dcterms:created xsi:type="dcterms:W3CDTF">2016-08-31T23:11:11Z</dcterms:created>
  <dcterms:modified xsi:type="dcterms:W3CDTF">2017-12-14T19:31:51Z</dcterms:modified>
</cp:coreProperties>
</file>