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7" r:id="rId1"/>
    <p:sldMasterId id="2147483748"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9144000" cy="5143500" type="screen16x9"/>
  <p:notesSz cx="6858000" cy="9144000"/>
  <p:embeddedFontLst>
    <p:embeddedFont>
      <p:font typeface="Quattrocento Sans" panose="020B0502050000020003" pitchFamily="34" charset="0"/>
      <p:regular r:id="rId35"/>
      <p:bold r:id="rId36"/>
      <p:italic r:id="rId37"/>
      <p:boldItalic r:id="rId38"/>
    </p:embeddedFont>
    <p:embeddedFont>
      <p:font typeface="Roboto" panose="02000000000000000000" pitchFamily="2" charset="0"/>
      <p:regular r:id="rId39"/>
      <p:bold r:id="rId40"/>
      <p:italic r:id="rId41"/>
      <p:boldItalic r:id="rId42"/>
    </p:embeddedFont>
    <p:embeddedFont>
      <p:font typeface="Roboto Medium" panose="02000000000000000000" pitchFamily="2" charset="0"/>
      <p:regular r:id="rId43"/>
      <p:bold r:id="rId44"/>
      <p:italic r:id="rId45"/>
      <p:boldItalic r:id="rId46"/>
    </p:embeddedFont>
    <p:embeddedFont>
      <p:font typeface="Roboto Thin" panose="02000000000000000000" pitchFamily="2" charset="0"/>
      <p:regular r:id="rId47"/>
      <p:bold r:id="rId48"/>
      <p:italic r:id="rId49"/>
      <p:boldItalic r:id="rId50"/>
    </p:embeddedFont>
    <p:embeddedFont>
      <p:font typeface="Rockwell" panose="02060603020205020403" pitchFamily="18"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cey Battagli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9C4075-6C19-4D4D-A1EA-120CE7EFA083}">
  <a:tblStyle styleId="{D79C4075-6C19-4D4D-A1EA-120CE7EFA08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5F419C9D-9EC6-4276-99CA-D4E08E76C47E}"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53E1CEE-AEE4-4598-BE02-39F2DD320A20}"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180"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6-10T14:47:03.226" idx="1">
    <p:pos x="104" y="629"/>
    <p:text>The other school-level user roles have been removed from IdM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e.state.co.us/uip/category-guidanc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3548047913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3548047913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3548047913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3548047913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3548047913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3548047913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3548047913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3548047913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548047913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3548047913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366eab24ec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366eab24ec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548047913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3548047913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365af5b8e1e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365af5b8e1e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351b5459c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351b5459c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33c080abb9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33c080abb9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365af5b8e1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365af5b8e1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351b5459c5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351b5459c5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351b5459c55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351b5459c55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271fd490e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271fd490e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35480479134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3548047913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34d2dc5d8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34d2dc5d8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361487aeb8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361487aeb8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33352e8a09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33352e8a09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endParaRPr sz="1800">
              <a:solidFill>
                <a:schemeClr val="dk1"/>
              </a:solidFill>
              <a:latin typeface="Roboto"/>
              <a:ea typeface="Roboto"/>
              <a:cs typeface="Roboto"/>
              <a:sym typeface="Roboto"/>
            </a:endParaRPr>
          </a:p>
          <a:p>
            <a:pPr marL="4572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From a combination of research projects and internal coding, we identified </a:t>
            </a:r>
            <a:r>
              <a:rPr lang="en" sz="1600" u="sng">
                <a:solidFill>
                  <a:srgbClr val="0097A7"/>
                </a:solidFill>
                <a:latin typeface="Roboto"/>
                <a:ea typeface="Roboto"/>
                <a:cs typeface="Roboto"/>
                <a:sym typeface="Roboto"/>
                <a:hlinkClick r:id="rId3">
                  <a:extLst>
                    <a:ext uri="{A12FA001-AC4F-418D-AE19-62706E023703}">
                      <ahyp:hlinkClr xmlns:ahyp="http://schemas.microsoft.com/office/drawing/2018/hyperlinkcolor" val="tx"/>
                    </a:ext>
                  </a:extLst>
                </a:hlinkClick>
              </a:rPr>
              <a:t>primary categories used by schools and districts for theirUIP’s performance priorities, root causes, and improvement strategies</a:t>
            </a:r>
            <a:endParaRPr sz="160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latin typeface="Roboto"/>
              <a:ea typeface="Roboto"/>
              <a:cs typeface="Roboto"/>
              <a:sym typeface="Roboto"/>
            </a:endParaRPr>
          </a:p>
          <a:p>
            <a:pPr marL="4572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Beginning with the 2023-24 UIP cycle, schools and districts could self-select from one of the categories above for each of their performance priorities, root causes, and strategies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33352e8a09a_0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33352e8a09a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332ae134445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332ae134445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332ae134445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332ae134445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Displaying the data by school helps remove some of the noise in the data from schools selecting multiple categories multiple times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33c080abb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33c080abb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2df0bf0ce6e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2df0bf0ce6e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361487aeb89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361487aeb8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35b71cc0958_0_119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1" name="Google Shape;831;g35b71cc0958_0_1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351b5459c55_0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9" name="Google Shape;839;g351b5459c55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34d48c1fbcf_2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0" name="Google Shape;960;g34d48c1fbcf_2_4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Speaker: Lisa Medler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71fd490ee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271fd490ee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33c080abb9b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3" name="Google Shape;973;g33c080abb9b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354804791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354804791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5.jp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descr="CDE logo"/>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descr="Photo of two elementary students"/>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6"/>
        <p:cNvGrpSpPr/>
        <p:nvPr/>
      </p:nvGrpSpPr>
      <p:grpSpPr>
        <a:xfrm>
          <a:off x="0" y="0"/>
          <a:ext cx="0" cy="0"/>
          <a:chOff x="0" y="0"/>
          <a:chExt cx="0" cy="0"/>
        </a:xfrm>
      </p:grpSpPr>
      <p:pic>
        <p:nvPicPr>
          <p:cNvPr id="117" name="Google Shape;117;p1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 name="Google Shape;118;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9" name="Google Shape;119;p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20" name="Google Shape;120;p1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1"/>
        <p:cNvGrpSpPr/>
        <p:nvPr/>
      </p:nvGrpSpPr>
      <p:grpSpPr>
        <a:xfrm>
          <a:off x="0" y="0"/>
          <a:ext cx="0" cy="0"/>
          <a:chOff x="0" y="0"/>
          <a:chExt cx="0" cy="0"/>
        </a:xfrm>
      </p:grpSpPr>
      <p:pic>
        <p:nvPicPr>
          <p:cNvPr id="122" name="Google Shape;122;p1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 name="Google Shape;123;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4" name="Google Shape;124;p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25" name="Google Shape;125;p1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6"/>
        <p:cNvGrpSpPr/>
        <p:nvPr/>
      </p:nvGrpSpPr>
      <p:grpSpPr>
        <a:xfrm>
          <a:off x="0" y="0"/>
          <a:ext cx="0" cy="0"/>
          <a:chOff x="0" y="0"/>
          <a:chExt cx="0" cy="0"/>
        </a:xfrm>
      </p:grpSpPr>
      <p:pic>
        <p:nvPicPr>
          <p:cNvPr id="127" name="Google Shape;127;p13"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 name="Google Shape;128;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9" name="Google Shape;129;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 name="Google Shape;130;p1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1"/>
        <p:cNvGrpSpPr/>
        <p:nvPr/>
      </p:nvGrpSpPr>
      <p:grpSpPr>
        <a:xfrm>
          <a:off x="0" y="0"/>
          <a:ext cx="0" cy="0"/>
          <a:chOff x="0" y="0"/>
          <a:chExt cx="0" cy="0"/>
        </a:xfrm>
      </p:grpSpPr>
      <p:pic>
        <p:nvPicPr>
          <p:cNvPr id="132" name="Google Shape;132;p1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3" name="Google Shape;133;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4" name="Google Shape;134;p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5" name="Google Shape;135;p1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6"/>
        <p:cNvGrpSpPr/>
        <p:nvPr/>
      </p:nvGrpSpPr>
      <p:grpSpPr>
        <a:xfrm>
          <a:off x="0" y="0"/>
          <a:ext cx="0" cy="0"/>
          <a:chOff x="0" y="0"/>
          <a:chExt cx="0" cy="0"/>
        </a:xfrm>
      </p:grpSpPr>
      <p:pic>
        <p:nvPicPr>
          <p:cNvPr id="137" name="Google Shape;137;p15"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 name="Google Shape;138;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9" name="Google Shape;139;p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 name="Google Shape;140;p1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1"/>
        <p:cNvGrpSpPr/>
        <p:nvPr/>
      </p:nvGrpSpPr>
      <p:grpSpPr>
        <a:xfrm>
          <a:off x="0" y="0"/>
          <a:ext cx="0" cy="0"/>
          <a:chOff x="0" y="0"/>
          <a:chExt cx="0" cy="0"/>
        </a:xfrm>
      </p:grpSpPr>
      <p:sp>
        <p:nvSpPr>
          <p:cNvPr id="142" name="Google Shape;14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16"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7" name="Google Shape;147;p16"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0"/>
        <p:cNvGrpSpPr/>
        <p:nvPr/>
      </p:nvGrpSpPr>
      <p:grpSpPr>
        <a:xfrm>
          <a:off x="0" y="0"/>
          <a:ext cx="0" cy="0"/>
          <a:chOff x="0" y="0"/>
          <a:chExt cx="0" cy="0"/>
        </a:xfrm>
      </p:grpSpPr>
      <p:pic>
        <p:nvPicPr>
          <p:cNvPr id="151" name="Google Shape;151;p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2" name="Google Shape;152;p17"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3" name="Google Shape;153;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4" name="Google Shape;154;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6" name="Google Shape;156;p1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7" name="Google Shape;157;p1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8" name="Google Shape;158;p17"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59"/>
        <p:cNvGrpSpPr/>
        <p:nvPr/>
      </p:nvGrpSpPr>
      <p:grpSpPr>
        <a:xfrm>
          <a:off x="0" y="0"/>
          <a:ext cx="0" cy="0"/>
          <a:chOff x="0" y="0"/>
          <a:chExt cx="0" cy="0"/>
        </a:xfrm>
      </p:grpSpPr>
      <p:pic>
        <p:nvPicPr>
          <p:cNvPr id="160" name="Google Shape;160;p1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1" name="Google Shape;161;p18"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2" name="Google Shape;162;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3" name="Google Shape;163;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5" name="Google Shape;165;p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6" name="Google Shape;166;p1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7"/>
        <p:cNvGrpSpPr/>
        <p:nvPr/>
      </p:nvGrpSpPr>
      <p:grpSpPr>
        <a:xfrm>
          <a:off x="0" y="0"/>
          <a:ext cx="0" cy="0"/>
          <a:chOff x="0" y="0"/>
          <a:chExt cx="0" cy="0"/>
        </a:xfrm>
      </p:grpSpPr>
      <p:pic>
        <p:nvPicPr>
          <p:cNvPr id="168" name="Google Shape;168;p1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69" name="Google Shape;169;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0" name="Google Shape;170;p1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1" name="Google Shape;171;p1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2"/>
        <p:cNvGrpSpPr/>
        <p:nvPr/>
      </p:nvGrpSpPr>
      <p:grpSpPr>
        <a:xfrm>
          <a:off x="0" y="0"/>
          <a:ext cx="0" cy="0"/>
          <a:chOff x="0" y="0"/>
          <a:chExt cx="0" cy="0"/>
        </a:xfrm>
      </p:grpSpPr>
      <p:pic>
        <p:nvPicPr>
          <p:cNvPr id="173" name="Google Shape;173;p2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4" name="Google Shape;174;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5" name="Google Shape;175;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6" name="Google Shape;176;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7" name="Google Shape;177;p20"/>
          <p:cNvGrpSpPr/>
          <p:nvPr/>
        </p:nvGrpSpPr>
        <p:grpSpPr>
          <a:xfrm>
            <a:off x="308400" y="1062325"/>
            <a:ext cx="1006800" cy="1003500"/>
            <a:chOff x="308400" y="1076275"/>
            <a:chExt cx="1006800" cy="1003500"/>
          </a:xfrm>
        </p:grpSpPr>
        <p:sp>
          <p:nvSpPr>
            <p:cNvPr id="178" name="Google Shape;178;p2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 name="Google Shape;179;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0" name="Google Shape;180;p20"/>
          <p:cNvGrpSpPr/>
          <p:nvPr/>
        </p:nvGrpSpPr>
        <p:grpSpPr>
          <a:xfrm>
            <a:off x="308400" y="2150613"/>
            <a:ext cx="1006800" cy="1003500"/>
            <a:chOff x="308400" y="2218825"/>
            <a:chExt cx="1006800" cy="1003500"/>
          </a:xfrm>
        </p:grpSpPr>
        <p:sp>
          <p:nvSpPr>
            <p:cNvPr id="181" name="Google Shape;181;p2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2" name="Google Shape;182;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3" name="Google Shape;183;p20"/>
          <p:cNvGrpSpPr/>
          <p:nvPr/>
        </p:nvGrpSpPr>
        <p:grpSpPr>
          <a:xfrm>
            <a:off x="308400" y="3238900"/>
            <a:ext cx="1006800" cy="1003500"/>
            <a:chOff x="308400" y="1076275"/>
            <a:chExt cx="1006800" cy="1003500"/>
          </a:xfrm>
        </p:grpSpPr>
        <p:sp>
          <p:nvSpPr>
            <p:cNvPr id="184" name="Google Shape;184;p2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 name="Google Shape;185;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6" name="Google Shape;186;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7" name="Google Shape;187;p20"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88" name="Google Shape;188;p20"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89" name="Google Shape;189;p2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0" name="Google Shape;190;p20"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
        <p:nvSpPr>
          <p:cNvPr id="191" name="Google Shape;191;p2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cxnSp>
        <p:nvCxnSpPr>
          <p:cNvPr id="25" name="Google Shape;25;p3"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 name="Google Shape;29;p3" descr="Photo of elementary student"/>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5" name="Google Shape;195;p21" descr="&quot;&quot;"/>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6" name="Google Shape;196;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7" name="Google Shape;197;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98" name="Google Shape;198;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99" name="Google Shape;199;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0" name="Google Shape;200;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1" name="Google Shape;201;p21" descr="&quot;&quot;"/>
          <p:cNvCxnSpPr/>
          <p:nvPr/>
        </p:nvCxnSpPr>
        <p:spPr>
          <a:xfrm>
            <a:off x="3130417" y="1632525"/>
            <a:ext cx="0" cy="674700"/>
          </a:xfrm>
          <a:prstGeom prst="straightConnector1">
            <a:avLst/>
          </a:prstGeom>
          <a:noFill/>
          <a:ln w="9525" cap="flat" cmpd="sng">
            <a:solidFill>
              <a:srgbClr val="488BC9"/>
            </a:solidFill>
            <a:prstDash val="dot"/>
            <a:round/>
            <a:headEnd type="none" w="med" len="med"/>
            <a:tailEnd type="none" w="med" len="med"/>
          </a:ln>
        </p:spPr>
      </p:cxnSp>
      <p:grpSp>
        <p:nvGrpSpPr>
          <p:cNvPr id="202" name="Google Shape;202;p21"/>
          <p:cNvGrpSpPr/>
          <p:nvPr/>
        </p:nvGrpSpPr>
        <p:grpSpPr>
          <a:xfrm>
            <a:off x="311700" y="3548650"/>
            <a:ext cx="8363900" cy="646200"/>
            <a:chOff x="375100" y="3396250"/>
            <a:chExt cx="8363900" cy="646200"/>
          </a:xfrm>
        </p:grpSpPr>
        <p:sp>
          <p:nvSpPr>
            <p:cNvPr id="203" name="Google Shape;203;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 name="Google Shape;205;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08" name="Google Shape;208;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09" name="Google Shape;209;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0" name="Google Shape;210;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1" name="Google Shape;211;p21" descr="&quot;&quot;"/>
          <p:cNvCxnSpPr/>
          <p:nvPr/>
        </p:nvCxnSpPr>
        <p:spPr>
          <a:xfrm>
            <a:off x="5120450"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212" name="Google Shape;212;p21" descr="&quot;&quot;"/>
          <p:cNvCxnSpPr/>
          <p:nvPr/>
        </p:nvCxnSpPr>
        <p:spPr>
          <a:xfrm>
            <a:off x="7110483"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213" name="Google Shape;213;p21" descr="&quot;&quot;"/>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4" name="Google Shape;214;p21" descr="&quot;&quot;"/>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5" name="Google Shape;215;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6" name="Google Shape;216;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7" name="Google Shape;217;p21" descr="&quot;&quot;"/>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
        <p:nvSpPr>
          <p:cNvPr id="218" name="Google Shape;218;p2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19" name="Google Shape;219;p2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3" name="Google Shape;223;p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24" name="Google Shape;224;p2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5"/>
        <p:cNvGrpSpPr/>
        <p:nvPr/>
      </p:nvGrpSpPr>
      <p:grpSpPr>
        <a:xfrm>
          <a:off x="0" y="0"/>
          <a:ext cx="0" cy="0"/>
          <a:chOff x="0" y="0"/>
          <a:chExt cx="0" cy="0"/>
        </a:xfrm>
      </p:grpSpPr>
      <p:pic>
        <p:nvPicPr>
          <p:cNvPr id="226" name="Google Shape;226;p2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7" name="Google Shape;227;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8" name="Google Shape;228;p2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9" name="Google Shape;229;p2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0"/>
        <p:cNvGrpSpPr/>
        <p:nvPr/>
      </p:nvGrpSpPr>
      <p:grpSpPr>
        <a:xfrm>
          <a:off x="0" y="0"/>
          <a:ext cx="0" cy="0"/>
          <a:chOff x="0" y="0"/>
          <a:chExt cx="0" cy="0"/>
        </a:xfrm>
      </p:grpSpPr>
      <p:pic>
        <p:nvPicPr>
          <p:cNvPr id="231" name="Google Shape;231;p24"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2" name="Google Shape;232;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3" name="Google Shape;233;p2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34" name="Google Shape;234;p2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5"/>
        <p:cNvGrpSpPr/>
        <p:nvPr/>
      </p:nvGrpSpPr>
      <p:grpSpPr>
        <a:xfrm>
          <a:off x="0" y="0"/>
          <a:ext cx="0" cy="0"/>
          <a:chOff x="0" y="0"/>
          <a:chExt cx="0" cy="0"/>
        </a:xfrm>
      </p:grpSpPr>
      <p:pic>
        <p:nvPicPr>
          <p:cNvPr id="236" name="Google Shape;236;p25"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7" name="Google Shape;237;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8" name="Google Shape;238;p2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9" name="Google Shape;239;p2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0"/>
        <p:cNvGrpSpPr/>
        <p:nvPr/>
      </p:nvGrpSpPr>
      <p:grpSpPr>
        <a:xfrm>
          <a:off x="0" y="0"/>
          <a:ext cx="0" cy="0"/>
          <a:chOff x="0" y="0"/>
          <a:chExt cx="0" cy="0"/>
        </a:xfrm>
      </p:grpSpPr>
      <p:pic>
        <p:nvPicPr>
          <p:cNvPr id="241" name="Google Shape;241;p2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2" name="Google Shape;242;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3" name="Google Shape;243;p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4" name="Google Shape;244;p2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45"/>
        <p:cNvGrpSpPr/>
        <p:nvPr/>
      </p:nvGrpSpPr>
      <p:grpSpPr>
        <a:xfrm>
          <a:off x="0" y="0"/>
          <a:ext cx="0" cy="0"/>
          <a:chOff x="0" y="0"/>
          <a:chExt cx="0" cy="0"/>
        </a:xfrm>
      </p:grpSpPr>
      <p:pic>
        <p:nvPicPr>
          <p:cNvPr id="246" name="Google Shape;246;p27"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7" name="Google Shape;247;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8" name="Google Shape;248;p2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49" name="Google Shape;249;p2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0"/>
        <p:cNvGrpSpPr/>
        <p:nvPr/>
      </p:nvGrpSpPr>
      <p:grpSpPr>
        <a:xfrm>
          <a:off x="0" y="0"/>
          <a:ext cx="0" cy="0"/>
          <a:chOff x="0" y="0"/>
          <a:chExt cx="0" cy="0"/>
        </a:xfrm>
      </p:grpSpPr>
      <p:pic>
        <p:nvPicPr>
          <p:cNvPr id="251" name="Google Shape;251;p2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3" name="Google Shape;253;p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4" name="Google Shape;254;p2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55"/>
        <p:cNvGrpSpPr/>
        <p:nvPr/>
      </p:nvGrpSpPr>
      <p:grpSpPr>
        <a:xfrm>
          <a:off x="0" y="0"/>
          <a:ext cx="0" cy="0"/>
          <a:chOff x="0" y="0"/>
          <a:chExt cx="0" cy="0"/>
        </a:xfrm>
      </p:grpSpPr>
      <p:pic>
        <p:nvPicPr>
          <p:cNvPr id="256" name="Google Shape;256;p2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7" name="Google Shape;257;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8" name="Google Shape;258;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259" name="Google Shape;259;p2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0"/>
        <p:cNvGrpSpPr/>
        <p:nvPr/>
      </p:nvGrpSpPr>
      <p:grpSpPr>
        <a:xfrm>
          <a:off x="0" y="0"/>
          <a:ext cx="0" cy="0"/>
          <a:chOff x="0" y="0"/>
          <a:chExt cx="0" cy="0"/>
        </a:xfrm>
      </p:grpSpPr>
      <p:pic>
        <p:nvPicPr>
          <p:cNvPr id="261" name="Google Shape;261;p30" descr="Photo of elementary student"/>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62" name="Google Shape;262;p30"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63" name="Google Shape;263;p30"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64" name="Google Shape;264;p30"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65" name="Google Shape;265;p30"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66" name="Google Shape;266;p30"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67" name="Google Shape;267;p30"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68" name="Google Shape;268;p30"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 name="Google Shape;38;p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 name="Google Shape;39;p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69"/>
        <p:cNvGrpSpPr/>
        <p:nvPr/>
      </p:nvGrpSpPr>
      <p:grpSpPr>
        <a:xfrm>
          <a:off x="0" y="0"/>
          <a:ext cx="0" cy="0"/>
          <a:chOff x="0" y="0"/>
          <a:chExt cx="0" cy="0"/>
        </a:xfrm>
      </p:grpSpPr>
      <p:pic>
        <p:nvPicPr>
          <p:cNvPr id="270" name="Google Shape;270;p31"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1" name="Google Shape;271;p31"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2" name="Google Shape;272;p31"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3" name="Google Shape;273;p31"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4" name="Google Shape;274;p31"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5" name="Google Shape;275;p31"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6" name="Google Shape;276;p31"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7" name="Google Shape;277;p31"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78"/>
        <p:cNvGrpSpPr/>
        <p:nvPr/>
      </p:nvGrpSpPr>
      <p:grpSpPr>
        <a:xfrm>
          <a:off x="0" y="0"/>
          <a:ext cx="0" cy="0"/>
          <a:chOff x="0" y="0"/>
          <a:chExt cx="0" cy="0"/>
        </a:xfrm>
      </p:grpSpPr>
      <p:pic>
        <p:nvPicPr>
          <p:cNvPr id="279" name="Google Shape;279;p32"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0" name="Google Shape;280;p32"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32"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4" name="Google Shape;284;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5" name="Google Shape;285;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6" name="Google Shape;28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7"/>
        <p:cNvGrpSpPr/>
        <p:nvPr/>
      </p:nvGrpSpPr>
      <p:grpSpPr>
        <a:xfrm>
          <a:off x="0" y="0"/>
          <a:ext cx="0" cy="0"/>
          <a:chOff x="0" y="0"/>
          <a:chExt cx="0" cy="0"/>
        </a:xfrm>
      </p:grpSpPr>
      <p:sp>
        <p:nvSpPr>
          <p:cNvPr id="288" name="Google Shape;28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9" name="Google Shape;28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0"/>
        <p:cNvGrpSpPr/>
        <p:nvPr/>
      </p:nvGrpSpPr>
      <p:grpSpPr>
        <a:xfrm>
          <a:off x="0" y="0"/>
          <a:ext cx="0" cy="0"/>
          <a:chOff x="0" y="0"/>
          <a:chExt cx="0" cy="0"/>
        </a:xfrm>
      </p:grpSpPr>
      <p:sp>
        <p:nvSpPr>
          <p:cNvPr id="291" name="Google Shape;291;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92" name="Google Shape;292;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4"/>
        <p:cNvGrpSpPr/>
        <p:nvPr/>
      </p:nvGrpSpPr>
      <p:grpSpPr>
        <a:xfrm>
          <a:off x="0" y="0"/>
          <a:ext cx="0" cy="0"/>
          <a:chOff x="0" y="0"/>
          <a:chExt cx="0" cy="0"/>
        </a:xfrm>
      </p:grpSpPr>
      <p:sp>
        <p:nvSpPr>
          <p:cNvPr id="295" name="Google Shape;295;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96" name="Google Shape;296;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7"/>
        <p:cNvGrpSpPr/>
        <p:nvPr/>
      </p:nvGrpSpPr>
      <p:grpSpPr>
        <a:xfrm>
          <a:off x="0" y="0"/>
          <a:ext cx="0" cy="0"/>
          <a:chOff x="0" y="0"/>
          <a:chExt cx="0" cy="0"/>
        </a:xfrm>
      </p:grpSpPr>
      <p:sp>
        <p:nvSpPr>
          <p:cNvPr id="298" name="Google Shape;298;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0" name="Google Shape;300;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1" name="Google Shape;301;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02" name="Google Shape;30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3"/>
        <p:cNvGrpSpPr/>
        <p:nvPr/>
      </p:nvGrpSpPr>
      <p:grpSpPr>
        <a:xfrm>
          <a:off x="0" y="0"/>
          <a:ext cx="0" cy="0"/>
          <a:chOff x="0" y="0"/>
          <a:chExt cx="0" cy="0"/>
        </a:xfrm>
      </p:grpSpPr>
      <p:sp>
        <p:nvSpPr>
          <p:cNvPr id="304" name="Google Shape;304;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05" name="Google Shape;305;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6"/>
        <p:cNvGrpSpPr/>
        <p:nvPr/>
      </p:nvGrpSpPr>
      <p:grpSpPr>
        <a:xfrm>
          <a:off x="0" y="0"/>
          <a:ext cx="0" cy="0"/>
          <a:chOff x="0" y="0"/>
          <a:chExt cx="0" cy="0"/>
        </a:xfrm>
      </p:grpSpPr>
      <p:sp>
        <p:nvSpPr>
          <p:cNvPr id="307" name="Google Shape;307;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8" name="Google Shape;308;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09" name="Google Shape;30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0"/>
        <p:cNvGrpSpPr/>
        <p:nvPr/>
      </p:nvGrpSpPr>
      <p:grpSpPr>
        <a:xfrm>
          <a:off x="0" y="0"/>
          <a:ext cx="0" cy="0"/>
          <a:chOff x="0" y="0"/>
          <a:chExt cx="0" cy="0"/>
        </a:xfrm>
      </p:grpSpPr>
      <p:sp>
        <p:nvSpPr>
          <p:cNvPr id="311" name="Google Shape;31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 name="Google Shape;45;p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 name="Google Shape;46;p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312"/>
        <p:cNvGrpSpPr/>
        <p:nvPr/>
      </p:nvGrpSpPr>
      <p:grpSpPr>
        <a:xfrm>
          <a:off x="0" y="0"/>
          <a:ext cx="0" cy="0"/>
          <a:chOff x="0" y="0"/>
          <a:chExt cx="0" cy="0"/>
        </a:xfrm>
      </p:grpSpPr>
      <p:pic>
        <p:nvPicPr>
          <p:cNvPr id="313" name="Google Shape;313;p4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14" name="Google Shape;314;p4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15" name="Google Shape;315;p4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16" name="Google Shape;316;p4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17" name="Google Shape;317;p4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18" name="Google Shape;318;p4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19" name="Google Shape;319;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20" name="Google Shape;320;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without image - Blue 2">
  <p:cSld name="TITLE_AND_BODY_1_1_1_1_1_1_1_1_1_1_4">
    <p:spTree>
      <p:nvGrpSpPr>
        <p:cNvPr id="1" name="Shape 321"/>
        <p:cNvGrpSpPr/>
        <p:nvPr/>
      </p:nvGrpSpPr>
      <p:grpSpPr>
        <a:xfrm>
          <a:off x="0" y="0"/>
          <a:ext cx="0" cy="0"/>
          <a:chOff x="0" y="0"/>
          <a:chExt cx="0" cy="0"/>
        </a:xfrm>
      </p:grpSpPr>
      <p:pic>
        <p:nvPicPr>
          <p:cNvPr id="322" name="Google Shape;322;p4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23" name="Google Shape;323;p4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24" name="Google Shape;324;p4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25" name="Google Shape;325;p4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26" name="Google Shape;326;p4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27" name="Google Shape;327;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28" name="Google Shape;328;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29" name="Google Shape;329;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32" name="Google Shape;332;p43"/>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34" name="Google Shape;334;p43"/>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35" name="Google Shape;335;p43"/>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3">
  <p:cSld name="TITLE_AND_BODY_1_1_1_1_1_1_1_1_1_1_5">
    <p:spTree>
      <p:nvGrpSpPr>
        <p:cNvPr id="1" name="Shape 336"/>
        <p:cNvGrpSpPr/>
        <p:nvPr/>
      </p:nvGrpSpPr>
      <p:grpSpPr>
        <a:xfrm>
          <a:off x="0" y="0"/>
          <a:ext cx="0" cy="0"/>
          <a:chOff x="0" y="0"/>
          <a:chExt cx="0" cy="0"/>
        </a:xfrm>
      </p:grpSpPr>
      <p:pic>
        <p:nvPicPr>
          <p:cNvPr id="337" name="Google Shape;337;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8" name="Google Shape;338;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9" name="Google Shape;339;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0" name="Google Shape;340;p44"/>
          <p:cNvSpPr txBox="1">
            <a:spLocks noGrp="1"/>
          </p:cNvSpPr>
          <p:nvPr>
            <p:ph type="body" idx="1"/>
          </p:nvPr>
        </p:nvSpPr>
        <p:spPr>
          <a:xfrm>
            <a:off x="311700" y="1152475"/>
            <a:ext cx="5277900" cy="30348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81000" algn="l">
              <a:lnSpc>
                <a:spcPct val="90000"/>
              </a:lnSpc>
              <a:spcBef>
                <a:spcPts val="500"/>
              </a:spcBef>
              <a:spcAft>
                <a:spcPts val="0"/>
              </a:spcAft>
              <a:buClr>
                <a:schemeClr val="dk1"/>
              </a:buClr>
              <a:buSzPts val="2400"/>
              <a:buFont typeface="Roboto"/>
              <a:buChar char="•"/>
              <a:defRPr>
                <a:solidFill>
                  <a:schemeClr val="dk1"/>
                </a:solidFill>
                <a:latin typeface="Roboto"/>
                <a:ea typeface="Roboto"/>
                <a:cs typeface="Roboto"/>
                <a:sym typeface="Roboto"/>
              </a:defRPr>
            </a:lvl2pPr>
            <a:lvl3pPr marL="1371600" lvl="2" indent="-355600" algn="l">
              <a:lnSpc>
                <a:spcPct val="90000"/>
              </a:lnSpc>
              <a:spcBef>
                <a:spcPts val="500"/>
              </a:spcBef>
              <a:spcAft>
                <a:spcPts val="0"/>
              </a:spcAft>
              <a:buClr>
                <a:schemeClr val="dk1"/>
              </a:buClr>
              <a:buSzPts val="2000"/>
              <a:buFont typeface="Roboto"/>
              <a:buChar char="•"/>
              <a:defRPr>
                <a:solidFill>
                  <a:schemeClr val="dk1"/>
                </a:solidFill>
                <a:latin typeface="Roboto"/>
                <a:ea typeface="Roboto"/>
                <a:cs typeface="Roboto"/>
                <a:sym typeface="Roboto"/>
              </a:defRPr>
            </a:lvl3pPr>
            <a:lvl4pPr marL="1828800" lvl="3"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4pPr>
            <a:lvl5pPr marL="2286000" lvl="4"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6pPr>
            <a:lvl7pPr marL="3200400" lvl="6"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7pPr>
            <a:lvl8pPr marL="3657600" lvl="7"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8pPr>
            <a:lvl9pPr marL="4114800" lvl="8"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9pPr>
          </a:lstStyle>
          <a:p>
            <a:endParaRPr/>
          </a:p>
        </p:txBody>
      </p:sp>
      <p:sp>
        <p:nvSpPr>
          <p:cNvPr id="341" name="Google Shape;341;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2" name="Google Shape;342;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3" name="Google Shape;343;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vider slide - green">
  <p:cSld name="MAIN_POINT_1">
    <p:spTree>
      <p:nvGrpSpPr>
        <p:cNvPr id="1" name="Shape 344"/>
        <p:cNvGrpSpPr/>
        <p:nvPr/>
      </p:nvGrpSpPr>
      <p:grpSpPr>
        <a:xfrm>
          <a:off x="0" y="0"/>
          <a:ext cx="0" cy="0"/>
          <a:chOff x="0" y="0"/>
          <a:chExt cx="0" cy="0"/>
        </a:xfrm>
      </p:grpSpPr>
      <p:pic>
        <p:nvPicPr>
          <p:cNvPr id="345" name="Google Shape;345;p4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46" name="Google Shape;346;p45"/>
          <p:cNvSpPr txBox="1">
            <a:spLocks noGrp="1"/>
          </p:cNvSpPr>
          <p:nvPr>
            <p:ph type="ctrTitle"/>
          </p:nvPr>
        </p:nvSpPr>
        <p:spPr>
          <a:xfrm>
            <a:off x="311700" y="1840075"/>
            <a:ext cx="8520600" cy="1531500"/>
          </a:xfrm>
          <a:prstGeom prst="rect">
            <a:avLst/>
          </a:prstGeom>
        </p:spPr>
        <p:txBody>
          <a:bodyPr spcFirstLastPara="1" wrap="square" lIns="91425" tIns="91425" rIns="91425" bIns="91425" anchor="t" anchorCtr="0">
            <a:normAutofit/>
          </a:bodyPr>
          <a:lstStyle>
            <a:lvl1pPr lvl="0" algn="ctr">
              <a:spcBef>
                <a:spcPts val="0"/>
              </a:spcBef>
              <a:spcAft>
                <a:spcPts val="0"/>
              </a:spcAft>
              <a:buNone/>
              <a:defRPr sz="4000">
                <a:solidFill>
                  <a:schemeClr val="lt1"/>
                </a:solidFill>
                <a:latin typeface="Rockwell"/>
                <a:ea typeface="Rockwell"/>
                <a:cs typeface="Rockwell"/>
                <a:sym typeface="Rockwell"/>
              </a:defRPr>
            </a:lvl1pPr>
            <a:lvl2pPr lvl="1" algn="ctr">
              <a:spcBef>
                <a:spcPts val="0"/>
              </a:spcBef>
              <a:spcAft>
                <a:spcPts val="0"/>
              </a:spcAft>
              <a:buNone/>
              <a:defRPr sz="4000">
                <a:solidFill>
                  <a:schemeClr val="dk1"/>
                </a:solidFill>
                <a:latin typeface="Rockwell"/>
                <a:ea typeface="Rockwell"/>
                <a:cs typeface="Rockwell"/>
                <a:sym typeface="Rockwell"/>
              </a:defRPr>
            </a:lvl2pPr>
            <a:lvl3pPr lvl="2" algn="ctr">
              <a:spcBef>
                <a:spcPts val="0"/>
              </a:spcBef>
              <a:spcAft>
                <a:spcPts val="0"/>
              </a:spcAft>
              <a:buNone/>
              <a:defRPr sz="4000">
                <a:solidFill>
                  <a:schemeClr val="dk1"/>
                </a:solidFill>
                <a:latin typeface="Rockwell"/>
                <a:ea typeface="Rockwell"/>
                <a:cs typeface="Rockwell"/>
                <a:sym typeface="Rockwell"/>
              </a:defRPr>
            </a:lvl3pPr>
            <a:lvl4pPr lvl="3" algn="ctr">
              <a:spcBef>
                <a:spcPts val="0"/>
              </a:spcBef>
              <a:spcAft>
                <a:spcPts val="0"/>
              </a:spcAft>
              <a:buNone/>
              <a:defRPr sz="4000">
                <a:solidFill>
                  <a:schemeClr val="dk1"/>
                </a:solidFill>
                <a:latin typeface="Rockwell"/>
                <a:ea typeface="Rockwell"/>
                <a:cs typeface="Rockwell"/>
                <a:sym typeface="Rockwell"/>
              </a:defRPr>
            </a:lvl4pPr>
            <a:lvl5pPr lvl="4" algn="ctr">
              <a:spcBef>
                <a:spcPts val="0"/>
              </a:spcBef>
              <a:spcAft>
                <a:spcPts val="0"/>
              </a:spcAft>
              <a:buNone/>
              <a:defRPr sz="4000">
                <a:solidFill>
                  <a:schemeClr val="dk1"/>
                </a:solidFill>
                <a:latin typeface="Rockwell"/>
                <a:ea typeface="Rockwell"/>
                <a:cs typeface="Rockwell"/>
                <a:sym typeface="Rockwell"/>
              </a:defRPr>
            </a:lvl5pPr>
            <a:lvl6pPr lvl="5" algn="ctr">
              <a:spcBef>
                <a:spcPts val="0"/>
              </a:spcBef>
              <a:spcAft>
                <a:spcPts val="0"/>
              </a:spcAft>
              <a:buNone/>
              <a:defRPr sz="4000">
                <a:solidFill>
                  <a:schemeClr val="dk1"/>
                </a:solidFill>
                <a:latin typeface="Rockwell"/>
                <a:ea typeface="Rockwell"/>
                <a:cs typeface="Rockwell"/>
                <a:sym typeface="Rockwell"/>
              </a:defRPr>
            </a:lvl6pPr>
            <a:lvl7pPr lvl="6" algn="ctr">
              <a:spcBef>
                <a:spcPts val="0"/>
              </a:spcBef>
              <a:spcAft>
                <a:spcPts val="0"/>
              </a:spcAft>
              <a:buNone/>
              <a:defRPr sz="4000">
                <a:solidFill>
                  <a:schemeClr val="dk1"/>
                </a:solidFill>
                <a:latin typeface="Rockwell"/>
                <a:ea typeface="Rockwell"/>
                <a:cs typeface="Rockwell"/>
                <a:sym typeface="Rockwell"/>
              </a:defRPr>
            </a:lvl7pPr>
            <a:lvl8pPr lvl="7" algn="ctr">
              <a:spcBef>
                <a:spcPts val="0"/>
              </a:spcBef>
              <a:spcAft>
                <a:spcPts val="0"/>
              </a:spcAft>
              <a:buNone/>
              <a:defRPr sz="4000">
                <a:solidFill>
                  <a:schemeClr val="dk1"/>
                </a:solidFill>
                <a:latin typeface="Rockwell"/>
                <a:ea typeface="Rockwell"/>
                <a:cs typeface="Rockwell"/>
                <a:sym typeface="Rockwell"/>
              </a:defRPr>
            </a:lvl8pPr>
            <a:lvl9pPr lvl="8" algn="ctr">
              <a:spcBef>
                <a:spcPts val="0"/>
              </a:spcBef>
              <a:spcAft>
                <a:spcPts val="0"/>
              </a:spcAft>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4">
  <p:cSld name="TITLE_AND_BODY_1_1_1_1_1_1_1_1_1_1_6">
    <p:spTree>
      <p:nvGrpSpPr>
        <p:cNvPr id="1" name="Shape 347"/>
        <p:cNvGrpSpPr/>
        <p:nvPr/>
      </p:nvGrpSpPr>
      <p:grpSpPr>
        <a:xfrm>
          <a:off x="0" y="0"/>
          <a:ext cx="0" cy="0"/>
          <a:chOff x="0" y="0"/>
          <a:chExt cx="0" cy="0"/>
        </a:xfrm>
      </p:grpSpPr>
      <p:pic>
        <p:nvPicPr>
          <p:cNvPr id="348" name="Google Shape;348;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9" name="Google Shape;349;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0" name="Google Shape;350;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1" name="Google Shape;351;p46"/>
          <p:cNvSpPr txBox="1">
            <a:spLocks noGrp="1"/>
          </p:cNvSpPr>
          <p:nvPr>
            <p:ph type="body" idx="1"/>
          </p:nvPr>
        </p:nvSpPr>
        <p:spPr>
          <a:xfrm>
            <a:off x="311700" y="1152475"/>
            <a:ext cx="5277900" cy="30348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81000" algn="l">
              <a:lnSpc>
                <a:spcPct val="90000"/>
              </a:lnSpc>
              <a:spcBef>
                <a:spcPts val="500"/>
              </a:spcBef>
              <a:spcAft>
                <a:spcPts val="0"/>
              </a:spcAft>
              <a:buClr>
                <a:schemeClr val="dk1"/>
              </a:buClr>
              <a:buSzPts val="2400"/>
              <a:buFont typeface="Roboto"/>
              <a:buChar char="•"/>
              <a:defRPr>
                <a:solidFill>
                  <a:schemeClr val="dk1"/>
                </a:solidFill>
                <a:latin typeface="Roboto"/>
                <a:ea typeface="Roboto"/>
                <a:cs typeface="Roboto"/>
                <a:sym typeface="Roboto"/>
              </a:defRPr>
            </a:lvl2pPr>
            <a:lvl3pPr marL="1371600" lvl="2" indent="-355600" algn="l">
              <a:lnSpc>
                <a:spcPct val="90000"/>
              </a:lnSpc>
              <a:spcBef>
                <a:spcPts val="500"/>
              </a:spcBef>
              <a:spcAft>
                <a:spcPts val="0"/>
              </a:spcAft>
              <a:buClr>
                <a:schemeClr val="dk1"/>
              </a:buClr>
              <a:buSzPts val="2000"/>
              <a:buFont typeface="Roboto"/>
              <a:buChar char="•"/>
              <a:defRPr>
                <a:solidFill>
                  <a:schemeClr val="dk1"/>
                </a:solidFill>
                <a:latin typeface="Roboto"/>
                <a:ea typeface="Roboto"/>
                <a:cs typeface="Roboto"/>
                <a:sym typeface="Roboto"/>
              </a:defRPr>
            </a:lvl3pPr>
            <a:lvl4pPr marL="1828800" lvl="3"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4pPr>
            <a:lvl5pPr marL="2286000" lvl="4"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6pPr>
            <a:lvl7pPr marL="3200400" lvl="6"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7pPr>
            <a:lvl8pPr marL="3657600" lvl="7"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8pPr>
            <a:lvl9pPr marL="4114800" lvl="8"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9pPr>
          </a:lstStyle>
          <a:p>
            <a:endParaRPr/>
          </a:p>
        </p:txBody>
      </p:sp>
      <p:sp>
        <p:nvSpPr>
          <p:cNvPr id="352" name="Google Shape;352;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3" name="Google Shape;353;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4" name="Google Shape;354;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out image - Blue 5">
  <p:cSld name="TITLE_AND_BODY_1_1_1_1_1_1_1_1_1_1_7">
    <p:spTree>
      <p:nvGrpSpPr>
        <p:cNvPr id="1" name="Shape 355"/>
        <p:cNvGrpSpPr/>
        <p:nvPr/>
      </p:nvGrpSpPr>
      <p:grpSpPr>
        <a:xfrm>
          <a:off x="0" y="0"/>
          <a:ext cx="0" cy="0"/>
          <a:chOff x="0" y="0"/>
          <a:chExt cx="0" cy="0"/>
        </a:xfrm>
      </p:grpSpPr>
      <p:pic>
        <p:nvPicPr>
          <p:cNvPr id="356" name="Google Shape;356;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57" name="Google Shape;357;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8" name="Google Shape;358;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9" name="Google Shape;359;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0" name="Google Shape;360;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61" name="Google Shape;361;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p4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3" name="Google Shape;363;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with image - Blue 1">
  <p:cSld name="TITLE_AND_BODY_1_1_1_1_1_1_1_1_1_2">
    <p:spTree>
      <p:nvGrpSpPr>
        <p:cNvPr id="1" name="Shape 364"/>
        <p:cNvGrpSpPr/>
        <p:nvPr/>
      </p:nvGrpSpPr>
      <p:grpSpPr>
        <a:xfrm>
          <a:off x="0" y="0"/>
          <a:ext cx="0" cy="0"/>
          <a:chOff x="0" y="0"/>
          <a:chExt cx="0" cy="0"/>
        </a:xfrm>
      </p:grpSpPr>
      <p:pic>
        <p:nvPicPr>
          <p:cNvPr id="365" name="Google Shape;365;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66" name="Google Shape;366;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67" name="Google Shape;367;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8" name="Google Shape;368;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9" name="Google Shape;369;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0" name="Google Shape;370;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71" name="Google Shape;371;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72" name="Google Shape;372;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373" name="Google Shape;373;p48"/>
          <p:cNvPicPr preferRelativeResize="0"/>
          <p:nvPr/>
        </p:nvPicPr>
        <p:blipFill rotWithShape="1">
          <a:blip r:embed="rId4">
            <a:alphaModFix/>
          </a:blip>
          <a:srcRect l="99" r="99"/>
          <a:stretch/>
        </p:blipFill>
        <p:spPr>
          <a:xfrm>
            <a:off x="4940025" y="1291125"/>
            <a:ext cx="3867599" cy="258484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78"/>
        <p:cNvGrpSpPr/>
        <p:nvPr/>
      </p:nvGrpSpPr>
      <p:grpSpPr>
        <a:xfrm>
          <a:off x="0" y="0"/>
          <a:ext cx="0" cy="0"/>
          <a:chOff x="0" y="0"/>
          <a:chExt cx="0" cy="0"/>
        </a:xfrm>
      </p:grpSpPr>
      <p:sp>
        <p:nvSpPr>
          <p:cNvPr id="379" name="Google Shape;379;p50"/>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50"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1" name="Google Shape;381;p50" descr="CDE logo"/>
          <p:cNvPicPr preferRelativeResize="0"/>
          <p:nvPr/>
        </p:nvPicPr>
        <p:blipFill rotWithShape="1">
          <a:blip r:embed="rId2">
            <a:alphaModFix/>
          </a:blip>
          <a:srcRect/>
          <a:stretch/>
        </p:blipFill>
        <p:spPr>
          <a:xfrm>
            <a:off x="2199050" y="703400"/>
            <a:ext cx="1456100" cy="919150"/>
          </a:xfrm>
          <a:prstGeom prst="rect">
            <a:avLst/>
          </a:prstGeom>
          <a:noFill/>
          <a:ln>
            <a:noFill/>
          </a:ln>
        </p:spPr>
      </p:pic>
      <p:sp>
        <p:nvSpPr>
          <p:cNvPr id="382" name="Google Shape;382;p50"/>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83" name="Google Shape;383;p50" descr="Photo of two elementary students"/>
          <p:cNvPicPr preferRelativeResize="0"/>
          <p:nvPr/>
        </p:nvPicPr>
        <p:blipFill rotWithShape="1">
          <a:blip r:embed="rId3">
            <a:alphaModFix/>
          </a:blip>
          <a:srcRect/>
          <a:stretch/>
        </p:blipFill>
        <p:spPr>
          <a:xfrm>
            <a:off x="5643100" y="0"/>
            <a:ext cx="3500900" cy="5143501"/>
          </a:xfrm>
          <a:prstGeom prst="rect">
            <a:avLst/>
          </a:prstGeom>
          <a:noFill/>
          <a:ln>
            <a:noFill/>
          </a:ln>
        </p:spPr>
      </p:pic>
      <p:sp>
        <p:nvSpPr>
          <p:cNvPr id="384" name="Google Shape;384;p50"/>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5" name="Google Shape;385;p50"/>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6" name="Google Shape;38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387"/>
        <p:cNvGrpSpPr/>
        <p:nvPr/>
      </p:nvGrpSpPr>
      <p:grpSpPr>
        <a:xfrm>
          <a:off x="0" y="0"/>
          <a:ext cx="0" cy="0"/>
          <a:chOff x="0" y="0"/>
          <a:chExt cx="0" cy="0"/>
        </a:xfrm>
      </p:grpSpPr>
      <p:sp>
        <p:nvSpPr>
          <p:cNvPr id="388" name="Google Shape;388;p5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90" name="Google Shape;390;p5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391" name="Google Shape;391;p51"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392" name="Google Shape;392;p51" descr="&quot;&quot;"/>
          <p:cNvCxnSpPr/>
          <p:nvPr/>
        </p:nvCxnSpPr>
        <p:spPr>
          <a:xfrm>
            <a:off x="14700" y="674150"/>
            <a:ext cx="9114600" cy="8700"/>
          </a:xfrm>
          <a:prstGeom prst="straightConnector1">
            <a:avLst/>
          </a:prstGeom>
          <a:noFill/>
          <a:ln w="19050" cap="flat" cmpd="sng">
            <a:solidFill>
              <a:srgbClr val="EF7521"/>
            </a:solidFill>
            <a:prstDash val="solid"/>
            <a:round/>
            <a:headEnd type="none" w="sm" len="sm"/>
            <a:tailEnd type="none" w="sm" len="sm"/>
          </a:ln>
        </p:spPr>
      </p:cxnSp>
      <p:sp>
        <p:nvSpPr>
          <p:cNvPr id="393" name="Google Shape;393;p51"/>
          <p:cNvSpPr txBox="1">
            <a:spLocks noGrp="1"/>
          </p:cNvSpPr>
          <p:nvPr>
            <p:ph type="title"/>
          </p:nvPr>
        </p:nvSpPr>
        <p:spPr>
          <a:xfrm>
            <a:off x="311700" y="105100"/>
            <a:ext cx="57975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94" name="Google Shape;394;p5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95" name="Google Shape;395;p5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396" name="Google Shape;396;p51" descr="Photo of elementary student"/>
          <p:cNvPicPr preferRelativeResize="0"/>
          <p:nvPr/>
        </p:nvPicPr>
        <p:blipFill rotWithShape="1">
          <a:blip r:embed="rId3">
            <a:alphaModFix/>
          </a:blip>
          <a:srcRect/>
          <a:stretch/>
        </p:blipFill>
        <p:spPr>
          <a:xfrm>
            <a:off x="6109200" y="674150"/>
            <a:ext cx="3034799" cy="3034799"/>
          </a:xfrm>
          <a:prstGeom prst="rect">
            <a:avLst/>
          </a:prstGeom>
          <a:noFill/>
          <a:ln>
            <a:noFill/>
          </a:ln>
        </p:spPr>
      </p:pic>
      <p:sp>
        <p:nvSpPr>
          <p:cNvPr id="397" name="Google Shape;397;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2" name="Google Shape;52;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3" name="Google Shape;53;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4" name="Google Shape;54;p6"/>
          <p:cNvGrpSpPr/>
          <p:nvPr/>
        </p:nvGrpSpPr>
        <p:grpSpPr>
          <a:xfrm>
            <a:off x="308400" y="1062325"/>
            <a:ext cx="1006800" cy="1003500"/>
            <a:chOff x="308400" y="1076275"/>
            <a:chExt cx="1006800" cy="1003500"/>
          </a:xfrm>
        </p:grpSpPr>
        <p:sp>
          <p:nvSpPr>
            <p:cNvPr id="55" name="Google Shape;55;p6"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7" name="Google Shape;57;p6"/>
          <p:cNvGrpSpPr/>
          <p:nvPr/>
        </p:nvGrpSpPr>
        <p:grpSpPr>
          <a:xfrm>
            <a:off x="308400" y="2150613"/>
            <a:ext cx="1006800" cy="1003500"/>
            <a:chOff x="308400" y="2218825"/>
            <a:chExt cx="1006800" cy="1003500"/>
          </a:xfrm>
        </p:grpSpPr>
        <p:sp>
          <p:nvSpPr>
            <p:cNvPr id="58" name="Google Shape;58;p6"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60" name="Google Shape;60;p6"/>
          <p:cNvGrpSpPr/>
          <p:nvPr/>
        </p:nvGrpSpPr>
        <p:grpSpPr>
          <a:xfrm>
            <a:off x="308400" y="3238900"/>
            <a:ext cx="1006800" cy="1003500"/>
            <a:chOff x="308400" y="1076275"/>
            <a:chExt cx="1006800" cy="1003500"/>
          </a:xfrm>
        </p:grpSpPr>
        <p:sp>
          <p:nvSpPr>
            <p:cNvPr id="61" name="Google Shape;61;p6"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3" name="Google Shape;63;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4" name="Google Shape;64;p6" descr="Graphic of Student Demographics, October 2023 data"/>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65" name="Google Shape;65;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6" name="Google Shape;66;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
        <p:nvSpPr>
          <p:cNvPr id="67" name="Google Shape;67;p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8" name="Google Shape;68;p6"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398"/>
        <p:cNvGrpSpPr/>
        <p:nvPr/>
      </p:nvGrpSpPr>
      <p:grpSpPr>
        <a:xfrm>
          <a:off x="0" y="0"/>
          <a:ext cx="0" cy="0"/>
          <a:chOff x="0" y="0"/>
          <a:chExt cx="0" cy="0"/>
        </a:xfrm>
      </p:grpSpPr>
      <p:pic>
        <p:nvPicPr>
          <p:cNvPr id="399" name="Google Shape;399;p52"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0" name="Google Shape;400;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1" name="Google Shape;401;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2" name="Google Shape;402;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03" name="Google Shape;403;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404"/>
        <p:cNvGrpSpPr/>
        <p:nvPr/>
      </p:nvGrpSpPr>
      <p:grpSpPr>
        <a:xfrm>
          <a:off x="0" y="0"/>
          <a:ext cx="0" cy="0"/>
          <a:chOff x="0" y="0"/>
          <a:chExt cx="0" cy="0"/>
        </a:xfrm>
      </p:grpSpPr>
      <p:sp>
        <p:nvSpPr>
          <p:cNvPr id="405" name="Google Shape;405;p5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406" name="Google Shape;406;p53"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07" name="Google Shape;407;p5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08" name="Google Shape;408;p5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09" name="Google Shape;409;p5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10" name="Google Shape;410;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1" name="Google Shape;411;p5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12" name="Google Shape;412;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3" name="Google Shape;413;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_HEADER_2">
  <p:cSld name="SECTION_HEADER_2">
    <p:spTree>
      <p:nvGrpSpPr>
        <p:cNvPr id="1" name="Shape 414"/>
        <p:cNvGrpSpPr/>
        <p:nvPr/>
      </p:nvGrpSpPr>
      <p:grpSpPr>
        <a:xfrm>
          <a:off x="0" y="0"/>
          <a:ext cx="0" cy="0"/>
          <a:chOff x="0" y="0"/>
          <a:chExt cx="0" cy="0"/>
        </a:xfrm>
      </p:grpSpPr>
      <p:sp>
        <p:nvSpPr>
          <p:cNvPr id="415" name="Google Shape;415;p5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16" name="Google Shape;416;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417"/>
        <p:cNvGrpSpPr/>
        <p:nvPr/>
      </p:nvGrpSpPr>
      <p:grpSpPr>
        <a:xfrm>
          <a:off x="0" y="0"/>
          <a:ext cx="0" cy="0"/>
          <a:chOff x="0" y="0"/>
          <a:chExt cx="0" cy="0"/>
        </a:xfrm>
      </p:grpSpPr>
      <p:sp>
        <p:nvSpPr>
          <p:cNvPr id="418" name="Google Shape;418;p55"/>
          <p:cNvSpPr/>
          <p:nvPr/>
        </p:nvSpPr>
        <p:spPr>
          <a:xfrm>
            <a:off x="125" y="0"/>
            <a:ext cx="9144000" cy="5143500"/>
          </a:xfrm>
          <a:prstGeom prst="rect">
            <a:avLst/>
          </a:prstGeom>
          <a:solidFill>
            <a:srgbClr val="7CB4E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55"/>
          <p:cNvSpPr txBox="1">
            <a:spLocks noGrp="1"/>
          </p:cNvSpPr>
          <p:nvPr>
            <p:ph type="title"/>
          </p:nvPr>
        </p:nvSpPr>
        <p:spPr>
          <a:xfrm>
            <a:off x="1686100" y="1395950"/>
            <a:ext cx="5432700" cy="572700"/>
          </a:xfrm>
          <a:prstGeom prst="rect">
            <a:avLst/>
          </a:prstGeom>
          <a:noFill/>
          <a:ln>
            <a:noFill/>
          </a:ln>
          <a:effectLst>
            <a:outerShdw blurRad="85725" dist="76200" dir="5400000" algn="bl" rotWithShape="0">
              <a:srgbClr val="595959">
                <a:alpha val="49803"/>
              </a:srgbClr>
            </a:outerShdw>
          </a:effectLst>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200"/>
              <a:buFont typeface="Roboto"/>
              <a:buNone/>
              <a:defRPr sz="3200" b="1">
                <a:solidFill>
                  <a:schemeClr val="lt1"/>
                </a:solidFill>
                <a:latin typeface="Roboto"/>
                <a:ea typeface="Roboto"/>
                <a:cs typeface="Roboto"/>
                <a:sym typeface="Roboto"/>
              </a:defRPr>
            </a:lvl1pPr>
            <a:lvl2pPr lvl="1" algn="l">
              <a:lnSpc>
                <a:spcPct val="100000"/>
              </a:lnSpc>
              <a:spcBef>
                <a:spcPts val="0"/>
              </a:spcBef>
              <a:spcAft>
                <a:spcPts val="0"/>
              </a:spcAft>
              <a:buClr>
                <a:schemeClr val="lt1"/>
              </a:buClr>
              <a:buSzPts val="3200"/>
              <a:buNone/>
              <a:defRPr sz="3200">
                <a:solidFill>
                  <a:schemeClr val="lt1"/>
                </a:solidFill>
              </a:defRPr>
            </a:lvl2pPr>
            <a:lvl3pPr lvl="2" algn="l">
              <a:lnSpc>
                <a:spcPct val="100000"/>
              </a:lnSpc>
              <a:spcBef>
                <a:spcPts val="0"/>
              </a:spcBef>
              <a:spcAft>
                <a:spcPts val="0"/>
              </a:spcAft>
              <a:buClr>
                <a:schemeClr val="lt1"/>
              </a:buClr>
              <a:buSzPts val="3200"/>
              <a:buNone/>
              <a:defRPr sz="3200">
                <a:solidFill>
                  <a:schemeClr val="lt1"/>
                </a:solidFill>
              </a:defRPr>
            </a:lvl3pPr>
            <a:lvl4pPr lvl="3" algn="l">
              <a:lnSpc>
                <a:spcPct val="100000"/>
              </a:lnSpc>
              <a:spcBef>
                <a:spcPts val="0"/>
              </a:spcBef>
              <a:spcAft>
                <a:spcPts val="0"/>
              </a:spcAft>
              <a:buClr>
                <a:schemeClr val="lt1"/>
              </a:buClr>
              <a:buSzPts val="3200"/>
              <a:buNone/>
              <a:defRPr sz="3200">
                <a:solidFill>
                  <a:schemeClr val="lt1"/>
                </a:solidFill>
              </a:defRPr>
            </a:lvl4pPr>
            <a:lvl5pPr lvl="4" algn="l">
              <a:lnSpc>
                <a:spcPct val="100000"/>
              </a:lnSpc>
              <a:spcBef>
                <a:spcPts val="0"/>
              </a:spcBef>
              <a:spcAft>
                <a:spcPts val="0"/>
              </a:spcAft>
              <a:buClr>
                <a:schemeClr val="lt1"/>
              </a:buClr>
              <a:buSzPts val="3200"/>
              <a:buNone/>
              <a:defRPr sz="3200">
                <a:solidFill>
                  <a:schemeClr val="lt1"/>
                </a:solidFill>
              </a:defRPr>
            </a:lvl5pPr>
            <a:lvl6pPr lvl="5" algn="l">
              <a:lnSpc>
                <a:spcPct val="100000"/>
              </a:lnSpc>
              <a:spcBef>
                <a:spcPts val="0"/>
              </a:spcBef>
              <a:spcAft>
                <a:spcPts val="0"/>
              </a:spcAft>
              <a:buClr>
                <a:schemeClr val="lt1"/>
              </a:buClr>
              <a:buSzPts val="3200"/>
              <a:buNone/>
              <a:defRPr sz="3200">
                <a:solidFill>
                  <a:schemeClr val="lt1"/>
                </a:solidFill>
              </a:defRPr>
            </a:lvl6pPr>
            <a:lvl7pPr lvl="6" algn="l">
              <a:lnSpc>
                <a:spcPct val="100000"/>
              </a:lnSpc>
              <a:spcBef>
                <a:spcPts val="0"/>
              </a:spcBef>
              <a:spcAft>
                <a:spcPts val="0"/>
              </a:spcAft>
              <a:buClr>
                <a:schemeClr val="lt1"/>
              </a:buClr>
              <a:buSzPts val="3200"/>
              <a:buNone/>
              <a:defRPr sz="3200">
                <a:solidFill>
                  <a:schemeClr val="lt1"/>
                </a:solidFill>
              </a:defRPr>
            </a:lvl7pPr>
            <a:lvl8pPr lvl="7" algn="l">
              <a:lnSpc>
                <a:spcPct val="100000"/>
              </a:lnSpc>
              <a:spcBef>
                <a:spcPts val="0"/>
              </a:spcBef>
              <a:spcAft>
                <a:spcPts val="0"/>
              </a:spcAft>
              <a:buClr>
                <a:schemeClr val="lt1"/>
              </a:buClr>
              <a:buSzPts val="3200"/>
              <a:buNone/>
              <a:defRPr sz="3200">
                <a:solidFill>
                  <a:schemeClr val="lt1"/>
                </a:solidFill>
              </a:defRPr>
            </a:lvl8pPr>
            <a:lvl9pPr lvl="8" algn="l">
              <a:lnSpc>
                <a:spcPct val="100000"/>
              </a:lnSpc>
              <a:spcBef>
                <a:spcPts val="0"/>
              </a:spcBef>
              <a:spcAft>
                <a:spcPts val="0"/>
              </a:spcAft>
              <a:buClr>
                <a:schemeClr val="lt1"/>
              </a:buClr>
              <a:buSzPts val="3200"/>
              <a:buNone/>
              <a:defRPr sz="3200">
                <a:solidFill>
                  <a:schemeClr val="lt1"/>
                </a:solidFill>
              </a:defRPr>
            </a:lvl9pPr>
          </a:lstStyle>
          <a:p>
            <a:endParaRPr/>
          </a:p>
        </p:txBody>
      </p:sp>
      <p:pic>
        <p:nvPicPr>
          <p:cNvPr id="420" name="Google Shape;420;p55" descr="CDE logo"/>
          <p:cNvPicPr preferRelativeResize="0"/>
          <p:nvPr/>
        </p:nvPicPr>
        <p:blipFill rotWithShape="1">
          <a:blip r:embed="rId2">
            <a:alphaModFix/>
          </a:blip>
          <a:srcRect/>
          <a:stretch/>
        </p:blipFill>
        <p:spPr>
          <a:xfrm>
            <a:off x="7852075" y="4658325"/>
            <a:ext cx="924425" cy="403399"/>
          </a:xfrm>
          <a:prstGeom prst="rect">
            <a:avLst/>
          </a:prstGeom>
          <a:noFill/>
          <a:ln>
            <a:noFill/>
          </a:ln>
        </p:spPr>
      </p:pic>
      <p:sp>
        <p:nvSpPr>
          <p:cNvPr id="421" name="Google Shape;421;p5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2"/>
        <p:cNvGrpSpPr/>
        <p:nvPr/>
      </p:nvGrpSpPr>
      <p:grpSpPr>
        <a:xfrm>
          <a:off x="0" y="0"/>
          <a:ext cx="0" cy="0"/>
          <a:chOff x="0" y="0"/>
          <a:chExt cx="0" cy="0"/>
        </a:xfrm>
      </p:grpSpPr>
      <p:sp>
        <p:nvSpPr>
          <p:cNvPr id="423" name="Google Shape;423;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4" name="Google Shape;424;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5"/>
        <p:cNvGrpSpPr/>
        <p:nvPr/>
      </p:nvGrpSpPr>
      <p:grpSpPr>
        <a:xfrm>
          <a:off x="0" y="0"/>
          <a:ext cx="0" cy="0"/>
          <a:chOff x="0" y="0"/>
          <a:chExt cx="0" cy="0"/>
        </a:xfrm>
      </p:grpSpPr>
      <p:sp>
        <p:nvSpPr>
          <p:cNvPr id="426" name="Google Shape;426;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lide blank - Orange 1">
  <p:cSld name="SECTION_HEADER_1_2_1">
    <p:spTree>
      <p:nvGrpSpPr>
        <p:cNvPr id="1" name="Shape 427"/>
        <p:cNvGrpSpPr/>
        <p:nvPr/>
      </p:nvGrpSpPr>
      <p:grpSpPr>
        <a:xfrm>
          <a:off x="0" y="0"/>
          <a:ext cx="0" cy="0"/>
          <a:chOff x="0" y="0"/>
          <a:chExt cx="0" cy="0"/>
        </a:xfrm>
      </p:grpSpPr>
      <p:sp>
        <p:nvSpPr>
          <p:cNvPr id="428" name="Google Shape;428;p58"/>
          <p:cNvSpPr/>
          <p:nvPr/>
        </p:nvSpPr>
        <p:spPr>
          <a:xfrm>
            <a:off x="-50" y="-32775"/>
            <a:ext cx="9144000" cy="872100"/>
          </a:xfrm>
          <a:prstGeom prst="rect">
            <a:avLst/>
          </a:prstGeom>
          <a:solidFill>
            <a:srgbClr val="7CB4E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5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430" name="Google Shape;430;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1" name="Google Shape;431;p58"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432" name="Google Shape;432;p58"/>
          <p:cNvSpPr txBox="1">
            <a:spLocks noGrp="1"/>
          </p:cNvSpPr>
          <p:nvPr>
            <p:ph type="title"/>
          </p:nvPr>
        </p:nvSpPr>
        <p:spPr>
          <a:xfrm>
            <a:off x="350925" y="77625"/>
            <a:ext cx="6053400" cy="651300"/>
          </a:xfrm>
          <a:prstGeom prst="rect">
            <a:avLst/>
          </a:prstGeom>
          <a:noFill/>
          <a:ln>
            <a:noFill/>
          </a:ln>
          <a:effectLst>
            <a:outerShdw blurRad="57150" dist="19050" dir="5400000" algn="bl" rotWithShape="0">
              <a:srgbClr val="595959">
                <a:alpha val="49803"/>
              </a:srgbClr>
            </a:outerShdw>
          </a:effectLst>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l">
              <a:lnSpc>
                <a:spcPct val="100000"/>
              </a:lnSpc>
              <a:spcBef>
                <a:spcPts val="0"/>
              </a:spcBef>
              <a:spcAft>
                <a:spcPts val="0"/>
              </a:spcAft>
              <a:buClr>
                <a:schemeClr val="lt1"/>
              </a:buClr>
              <a:buSzPts val="2800"/>
              <a:buFont typeface="Roboto"/>
              <a:buNone/>
              <a:defRPr b="1">
                <a:solidFill>
                  <a:schemeClr val="lt1"/>
                </a:solidFill>
                <a:latin typeface="Roboto"/>
                <a:ea typeface="Roboto"/>
                <a:cs typeface="Roboto"/>
                <a:sym typeface="Roboto"/>
              </a:defRPr>
            </a:lvl2pPr>
            <a:lvl3pPr lvl="2" algn="l">
              <a:lnSpc>
                <a:spcPct val="100000"/>
              </a:lnSpc>
              <a:spcBef>
                <a:spcPts val="0"/>
              </a:spcBef>
              <a:spcAft>
                <a:spcPts val="0"/>
              </a:spcAft>
              <a:buClr>
                <a:schemeClr val="lt1"/>
              </a:buClr>
              <a:buSzPts val="2800"/>
              <a:buFont typeface="Roboto"/>
              <a:buNone/>
              <a:defRPr b="1">
                <a:solidFill>
                  <a:schemeClr val="lt1"/>
                </a:solidFill>
                <a:latin typeface="Roboto"/>
                <a:ea typeface="Roboto"/>
                <a:cs typeface="Roboto"/>
                <a:sym typeface="Roboto"/>
              </a:defRPr>
            </a:lvl3pPr>
            <a:lvl4pPr lvl="3" algn="l">
              <a:lnSpc>
                <a:spcPct val="100000"/>
              </a:lnSpc>
              <a:spcBef>
                <a:spcPts val="0"/>
              </a:spcBef>
              <a:spcAft>
                <a:spcPts val="0"/>
              </a:spcAft>
              <a:buClr>
                <a:schemeClr val="lt1"/>
              </a:buClr>
              <a:buSzPts val="2800"/>
              <a:buFont typeface="Roboto"/>
              <a:buNone/>
              <a:defRPr b="1">
                <a:solidFill>
                  <a:schemeClr val="lt1"/>
                </a:solidFill>
                <a:latin typeface="Roboto"/>
                <a:ea typeface="Roboto"/>
                <a:cs typeface="Roboto"/>
                <a:sym typeface="Roboto"/>
              </a:defRPr>
            </a:lvl4pPr>
            <a:lvl5pPr lvl="4" algn="l">
              <a:lnSpc>
                <a:spcPct val="100000"/>
              </a:lnSpc>
              <a:spcBef>
                <a:spcPts val="0"/>
              </a:spcBef>
              <a:spcAft>
                <a:spcPts val="0"/>
              </a:spcAft>
              <a:buClr>
                <a:schemeClr val="lt1"/>
              </a:buClr>
              <a:buSzPts val="2800"/>
              <a:buFont typeface="Roboto"/>
              <a:buNone/>
              <a:defRPr b="1">
                <a:solidFill>
                  <a:schemeClr val="lt1"/>
                </a:solidFill>
                <a:latin typeface="Roboto"/>
                <a:ea typeface="Roboto"/>
                <a:cs typeface="Roboto"/>
                <a:sym typeface="Roboto"/>
              </a:defRPr>
            </a:lvl5pPr>
            <a:lvl6pPr lvl="5" algn="l">
              <a:lnSpc>
                <a:spcPct val="100000"/>
              </a:lnSpc>
              <a:spcBef>
                <a:spcPts val="0"/>
              </a:spcBef>
              <a:spcAft>
                <a:spcPts val="0"/>
              </a:spcAft>
              <a:buClr>
                <a:schemeClr val="lt1"/>
              </a:buClr>
              <a:buSzPts val="2800"/>
              <a:buFont typeface="Roboto"/>
              <a:buNone/>
              <a:defRPr b="1">
                <a:solidFill>
                  <a:schemeClr val="lt1"/>
                </a:solidFill>
                <a:latin typeface="Roboto"/>
                <a:ea typeface="Roboto"/>
                <a:cs typeface="Roboto"/>
                <a:sym typeface="Roboto"/>
              </a:defRPr>
            </a:lvl6pPr>
            <a:lvl7pPr lvl="6" algn="l">
              <a:lnSpc>
                <a:spcPct val="100000"/>
              </a:lnSpc>
              <a:spcBef>
                <a:spcPts val="0"/>
              </a:spcBef>
              <a:spcAft>
                <a:spcPts val="0"/>
              </a:spcAft>
              <a:buClr>
                <a:schemeClr val="lt1"/>
              </a:buClr>
              <a:buSzPts val="2800"/>
              <a:buFont typeface="Roboto"/>
              <a:buNone/>
              <a:defRPr b="1">
                <a:solidFill>
                  <a:schemeClr val="lt1"/>
                </a:solidFill>
                <a:latin typeface="Roboto"/>
                <a:ea typeface="Roboto"/>
                <a:cs typeface="Roboto"/>
                <a:sym typeface="Roboto"/>
              </a:defRPr>
            </a:lvl7pPr>
            <a:lvl8pPr lvl="7" algn="l">
              <a:lnSpc>
                <a:spcPct val="100000"/>
              </a:lnSpc>
              <a:spcBef>
                <a:spcPts val="0"/>
              </a:spcBef>
              <a:spcAft>
                <a:spcPts val="0"/>
              </a:spcAft>
              <a:buClr>
                <a:schemeClr val="lt1"/>
              </a:buClr>
              <a:buSzPts val="2800"/>
              <a:buFont typeface="Roboto"/>
              <a:buNone/>
              <a:defRPr b="1">
                <a:solidFill>
                  <a:schemeClr val="lt1"/>
                </a:solidFill>
                <a:latin typeface="Roboto"/>
                <a:ea typeface="Roboto"/>
                <a:cs typeface="Roboto"/>
                <a:sym typeface="Roboto"/>
              </a:defRPr>
            </a:lvl8pPr>
            <a:lvl9pPr lvl="8" algn="l">
              <a:lnSpc>
                <a:spcPct val="100000"/>
              </a:lnSpc>
              <a:spcBef>
                <a:spcPts val="0"/>
              </a:spcBef>
              <a:spcAft>
                <a:spcPts val="0"/>
              </a:spcAft>
              <a:buClr>
                <a:schemeClr val="lt1"/>
              </a:buClr>
              <a:buSzPts val="2800"/>
              <a:buFont typeface="Roboto"/>
              <a:buNone/>
              <a:defRPr b="1">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433"/>
        <p:cNvGrpSpPr/>
        <p:nvPr/>
      </p:nvGrpSpPr>
      <p:grpSpPr>
        <a:xfrm>
          <a:off x="0" y="0"/>
          <a:ext cx="0" cy="0"/>
          <a:chOff x="0" y="0"/>
          <a:chExt cx="0" cy="0"/>
        </a:xfrm>
      </p:grpSpPr>
      <p:sp>
        <p:nvSpPr>
          <p:cNvPr id="434" name="Google Shape;434;p59"/>
          <p:cNvSpPr/>
          <p:nvPr/>
        </p:nvSpPr>
        <p:spPr>
          <a:xfrm>
            <a:off x="499100" y="1234938"/>
            <a:ext cx="2469300" cy="607800"/>
          </a:xfrm>
          <a:prstGeom prst="homePlate">
            <a:avLst>
              <a:gd name="adj" fmla="val 50000"/>
            </a:avLst>
          </a:prstGeom>
          <a:solidFill>
            <a:srgbClr val="7CB4E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59"/>
          <p:cNvSpPr/>
          <p:nvPr/>
        </p:nvSpPr>
        <p:spPr>
          <a:xfrm>
            <a:off x="6304800" y="1234938"/>
            <a:ext cx="2469300" cy="607800"/>
          </a:xfrm>
          <a:prstGeom prst="homePlate">
            <a:avLst>
              <a:gd name="adj" fmla="val 50000"/>
            </a:avLst>
          </a:prstGeom>
          <a:solidFill>
            <a:srgbClr val="7CB4E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59"/>
          <p:cNvSpPr/>
          <p:nvPr/>
        </p:nvSpPr>
        <p:spPr>
          <a:xfrm>
            <a:off x="3401950" y="1234938"/>
            <a:ext cx="2469300" cy="607800"/>
          </a:xfrm>
          <a:prstGeom prst="homePlate">
            <a:avLst>
              <a:gd name="adj" fmla="val 50000"/>
            </a:avLst>
          </a:prstGeom>
          <a:solidFill>
            <a:srgbClr val="7CB4E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p59" descr="CDE logo"/>
          <p:cNvPicPr preferRelativeResize="0"/>
          <p:nvPr/>
        </p:nvPicPr>
        <p:blipFill rotWithShape="1">
          <a:blip r:embed="rId2">
            <a:alphaModFix/>
          </a:blip>
          <a:srcRect/>
          <a:stretch/>
        </p:blipFill>
        <p:spPr>
          <a:xfrm>
            <a:off x="7852075" y="4658325"/>
            <a:ext cx="924425" cy="403399"/>
          </a:xfrm>
          <a:prstGeom prst="rect">
            <a:avLst/>
          </a:prstGeom>
          <a:noFill/>
          <a:ln>
            <a:noFill/>
          </a:ln>
        </p:spPr>
      </p:pic>
      <p:sp>
        <p:nvSpPr>
          <p:cNvPr id="438" name="Google Shape;438;p59"/>
          <p:cNvSpPr txBox="1">
            <a:spLocks noGrp="1"/>
          </p:cNvSpPr>
          <p:nvPr>
            <p:ph type="title"/>
          </p:nvPr>
        </p:nvSpPr>
        <p:spPr>
          <a:xfrm>
            <a:off x="310896" y="100584"/>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200"/>
              <a:buFont typeface="Roboto"/>
              <a:buNone/>
              <a:defRPr sz="3200" b="1">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439" name="Google Shape;439;p59" descr="&quot;&quot;"/>
          <p:cNvCxnSpPr/>
          <p:nvPr/>
        </p:nvCxnSpPr>
        <p:spPr>
          <a:xfrm>
            <a:off x="0" y="918350"/>
            <a:ext cx="7479600" cy="0"/>
          </a:xfrm>
          <a:prstGeom prst="straightConnector1">
            <a:avLst/>
          </a:prstGeom>
          <a:noFill/>
          <a:ln w="19050" cap="flat" cmpd="sng">
            <a:solidFill>
              <a:srgbClr val="7CB4E1"/>
            </a:solidFill>
            <a:prstDash val="solid"/>
            <a:round/>
            <a:headEnd type="none" w="sm" len="sm"/>
            <a:tailEnd type="none" w="sm" len="sm"/>
          </a:ln>
        </p:spPr>
      </p:cxnSp>
      <p:sp>
        <p:nvSpPr>
          <p:cNvPr id="440" name="Google Shape;440;p5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
        <p:nvSpPr>
          <p:cNvPr id="441" name="Google Shape;441;p59"/>
          <p:cNvSpPr txBox="1">
            <a:spLocks noGrp="1"/>
          </p:cNvSpPr>
          <p:nvPr>
            <p:ph type="subTitle" idx="1"/>
          </p:nvPr>
        </p:nvSpPr>
        <p:spPr>
          <a:xfrm>
            <a:off x="641375" y="1302300"/>
            <a:ext cx="1952100" cy="3144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lt1"/>
              </a:buClr>
              <a:buSzPts val="1800"/>
              <a:buNone/>
              <a:defRPr>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42" name="Google Shape;442;p59"/>
          <p:cNvSpPr txBox="1">
            <a:spLocks noGrp="1"/>
          </p:cNvSpPr>
          <p:nvPr>
            <p:ph type="subTitle" idx="2"/>
          </p:nvPr>
        </p:nvSpPr>
        <p:spPr>
          <a:xfrm>
            <a:off x="3543725" y="1296900"/>
            <a:ext cx="1905600" cy="3252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lt1"/>
              </a:buClr>
              <a:buSzPts val="1800"/>
              <a:buNone/>
              <a:defRPr>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43" name="Google Shape;443;p59"/>
          <p:cNvSpPr txBox="1">
            <a:spLocks noGrp="1"/>
          </p:cNvSpPr>
          <p:nvPr>
            <p:ph type="subTitle" idx="3"/>
          </p:nvPr>
        </p:nvSpPr>
        <p:spPr>
          <a:xfrm>
            <a:off x="6452150" y="1381650"/>
            <a:ext cx="1952100" cy="3144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lt1"/>
              </a:buClr>
              <a:buSzPts val="1800"/>
              <a:buNone/>
              <a:defRPr>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44" name="Google Shape;444;p59"/>
          <p:cNvSpPr txBox="1">
            <a:spLocks noGrp="1"/>
          </p:cNvSpPr>
          <p:nvPr>
            <p:ph type="body" idx="4"/>
          </p:nvPr>
        </p:nvSpPr>
        <p:spPr>
          <a:xfrm>
            <a:off x="6343875" y="2161100"/>
            <a:ext cx="2335500" cy="2300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45" name="Google Shape;445;p59"/>
          <p:cNvSpPr txBox="1">
            <a:spLocks noGrp="1"/>
          </p:cNvSpPr>
          <p:nvPr>
            <p:ph type="body" idx="5"/>
          </p:nvPr>
        </p:nvSpPr>
        <p:spPr>
          <a:xfrm>
            <a:off x="449675" y="2245725"/>
            <a:ext cx="2335500" cy="2300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46" name="Google Shape;446;p59"/>
          <p:cNvSpPr txBox="1">
            <a:spLocks noGrp="1"/>
          </p:cNvSpPr>
          <p:nvPr>
            <p:ph type="body" idx="6"/>
          </p:nvPr>
        </p:nvSpPr>
        <p:spPr>
          <a:xfrm>
            <a:off x="3468850" y="2159350"/>
            <a:ext cx="2335500" cy="2300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47"/>
        <p:cNvGrpSpPr/>
        <p:nvPr/>
      </p:nvGrpSpPr>
      <p:grpSpPr>
        <a:xfrm>
          <a:off x="0" y="0"/>
          <a:ext cx="0" cy="0"/>
          <a:chOff x="0" y="0"/>
          <a:chExt cx="0" cy="0"/>
        </a:xfrm>
      </p:grpSpPr>
      <p:pic>
        <p:nvPicPr>
          <p:cNvPr id="448" name="Google Shape;448;p60"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9" name="Google Shape;449;p6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0" name="Google Shape;450;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51" name="Google Shape;451;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2" name="Google Shape;452;p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453"/>
        <p:cNvGrpSpPr/>
        <p:nvPr/>
      </p:nvGrpSpPr>
      <p:grpSpPr>
        <a:xfrm>
          <a:off x="0" y="0"/>
          <a:ext cx="0" cy="0"/>
          <a:chOff x="0" y="0"/>
          <a:chExt cx="0" cy="0"/>
        </a:xfrm>
      </p:grpSpPr>
      <p:pic>
        <p:nvPicPr>
          <p:cNvPr id="454" name="Google Shape;454;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55" name="Google Shape;455;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56" name="Google Shape;456;p6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57" name="Google Shape;457;p6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58" name="Google Shape;458;p6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9" name="Google Shape;459;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60" name="Google Shape;460;p6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61" name="Google Shape;461;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
        <p:cNvGrpSpPr/>
        <p:nvPr/>
      </p:nvGrpSpPr>
      <p:grpSpPr>
        <a:xfrm>
          <a:off x="0" y="0"/>
          <a:ext cx="0" cy="0"/>
          <a:chOff x="0" y="0"/>
          <a:chExt cx="0" cy="0"/>
        </a:xfrm>
      </p:grpSpPr>
      <p:sp>
        <p:nvSpPr>
          <p:cNvPr id="70" name="Google Shape;7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 name="Google Shape;72;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73" name="Google Shape;73;p7" descr="&quot;&quot;"/>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4" name="Google Shape;74;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5" name="Google Shape;75;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6" name="Google Shape;76;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7" name="Google Shape;77;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8" name="Google Shape;78;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79" name="Google Shape;79;p7" descr="&quot;&quot;"/>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0" name="Google Shape;80;p7"/>
          <p:cNvGrpSpPr/>
          <p:nvPr/>
        </p:nvGrpSpPr>
        <p:grpSpPr>
          <a:xfrm>
            <a:off x="311700" y="3548650"/>
            <a:ext cx="8363900" cy="646200"/>
            <a:chOff x="375100" y="3396250"/>
            <a:chExt cx="8363900" cy="646200"/>
          </a:xfrm>
        </p:grpSpPr>
        <p:sp>
          <p:nvSpPr>
            <p:cNvPr id="81" name="Google Shape;81;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6" name="Google Shape;86;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7" name="Google Shape;87;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8" name="Google Shape;88;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89" name="Google Shape;89;p7" descr="&quot;&quot;"/>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0" name="Google Shape;90;p7" descr="&quot;&quot;"/>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3" name="Google Shape;93;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4" name="Google Shape;94;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5" name="Google Shape;95;p7" descr="&quot;&quot;"/>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
        <p:nvSpPr>
          <p:cNvPr id="96" name="Google Shape;96;p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7" name="Google Shape;97;p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2"/>
        <p:cNvGrpSpPr/>
        <p:nvPr/>
      </p:nvGrpSpPr>
      <p:grpSpPr>
        <a:xfrm>
          <a:off x="0" y="0"/>
          <a:ext cx="0" cy="0"/>
          <a:chOff x="0" y="0"/>
          <a:chExt cx="0" cy="0"/>
        </a:xfrm>
      </p:grpSpPr>
      <p:sp>
        <p:nvSpPr>
          <p:cNvPr id="463" name="Google Shape;463;p6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6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65" name="Google Shape;465;p6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66" name="Google Shape;466;p6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7" name="Google Shape;467;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8"/>
        <p:cNvGrpSpPr/>
        <p:nvPr/>
      </p:nvGrpSpPr>
      <p:grpSpPr>
        <a:xfrm>
          <a:off x="0" y="0"/>
          <a:ext cx="0" cy="0"/>
          <a:chOff x="0" y="0"/>
          <a:chExt cx="0" cy="0"/>
        </a:xfrm>
      </p:grpSpPr>
      <p:sp>
        <p:nvSpPr>
          <p:cNvPr id="469" name="Google Shape;469;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70" name="Google Shape;470;p6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71" name="Google Shape;471;p6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72" name="Google Shape;472;p6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473" name="Google Shape;473;p63"/>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74" name="Google Shape;474;p63"/>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475" name="Google Shape;475;p63"/>
          <p:cNvGrpSpPr/>
          <p:nvPr/>
        </p:nvGrpSpPr>
        <p:grpSpPr>
          <a:xfrm>
            <a:off x="308400" y="1062325"/>
            <a:ext cx="1006800" cy="1003500"/>
            <a:chOff x="308400" y="1076275"/>
            <a:chExt cx="1006800" cy="1003500"/>
          </a:xfrm>
        </p:grpSpPr>
        <p:sp>
          <p:nvSpPr>
            <p:cNvPr id="476" name="Google Shape;476;p6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6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78" name="Google Shape;478;p63"/>
          <p:cNvGrpSpPr/>
          <p:nvPr/>
        </p:nvGrpSpPr>
        <p:grpSpPr>
          <a:xfrm>
            <a:off x="308400" y="2150613"/>
            <a:ext cx="1006800" cy="1003500"/>
            <a:chOff x="308400" y="2218825"/>
            <a:chExt cx="1006800" cy="1003500"/>
          </a:xfrm>
        </p:grpSpPr>
        <p:sp>
          <p:nvSpPr>
            <p:cNvPr id="479" name="Google Shape;479;p6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6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81" name="Google Shape;481;p63"/>
          <p:cNvGrpSpPr/>
          <p:nvPr/>
        </p:nvGrpSpPr>
        <p:grpSpPr>
          <a:xfrm>
            <a:off x="308400" y="3238900"/>
            <a:ext cx="1006800" cy="1003500"/>
            <a:chOff x="308400" y="1076275"/>
            <a:chExt cx="1006800" cy="1003500"/>
          </a:xfrm>
        </p:grpSpPr>
        <p:sp>
          <p:nvSpPr>
            <p:cNvPr id="482" name="Google Shape;482;p6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6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84" name="Google Shape;484;p6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85" name="Google Shape;485;p63"/>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86" name="Google Shape;486;p63"/>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87" name="Google Shape;487;p6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88" name="Google Shape;488;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9" name="Google Shape;489;p6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90"/>
        <p:cNvGrpSpPr/>
        <p:nvPr/>
      </p:nvGrpSpPr>
      <p:grpSpPr>
        <a:xfrm>
          <a:off x="0" y="0"/>
          <a:ext cx="0" cy="0"/>
          <a:chOff x="0" y="0"/>
          <a:chExt cx="0" cy="0"/>
        </a:xfrm>
      </p:grpSpPr>
      <p:pic>
        <p:nvPicPr>
          <p:cNvPr id="491" name="Google Shape;491;p64"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92" name="Google Shape;492;p6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93" name="Google Shape;493;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94" name="Google Shape;494;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5" name="Google Shape;495;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96"/>
        <p:cNvGrpSpPr/>
        <p:nvPr/>
      </p:nvGrpSpPr>
      <p:grpSpPr>
        <a:xfrm>
          <a:off x="0" y="0"/>
          <a:ext cx="0" cy="0"/>
          <a:chOff x="0" y="0"/>
          <a:chExt cx="0" cy="0"/>
        </a:xfrm>
      </p:grpSpPr>
      <p:pic>
        <p:nvPicPr>
          <p:cNvPr id="497" name="Google Shape;497;p6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98" name="Google Shape;498;p6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99" name="Google Shape;499;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00" name="Google Shape;500;p65"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501" name="Google Shape;501;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502"/>
        <p:cNvGrpSpPr/>
        <p:nvPr/>
      </p:nvGrpSpPr>
      <p:grpSpPr>
        <a:xfrm>
          <a:off x="0" y="0"/>
          <a:ext cx="0" cy="0"/>
          <a:chOff x="0" y="0"/>
          <a:chExt cx="0" cy="0"/>
        </a:xfrm>
      </p:grpSpPr>
      <p:pic>
        <p:nvPicPr>
          <p:cNvPr id="503" name="Google Shape;503;p66"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04" name="Google Shape;504;p6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05" name="Google Shape;505;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06" name="Google Shape;506;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07" name="Google Shape;507;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508"/>
        <p:cNvGrpSpPr/>
        <p:nvPr/>
      </p:nvGrpSpPr>
      <p:grpSpPr>
        <a:xfrm>
          <a:off x="0" y="0"/>
          <a:ext cx="0" cy="0"/>
          <a:chOff x="0" y="0"/>
          <a:chExt cx="0" cy="0"/>
        </a:xfrm>
      </p:grpSpPr>
      <p:pic>
        <p:nvPicPr>
          <p:cNvPr id="509" name="Google Shape;509;p67"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0" name="Google Shape;510;p6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11" name="Google Shape;511;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12" name="Google Shape;512;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3" name="Google Shape;513;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514"/>
        <p:cNvGrpSpPr/>
        <p:nvPr/>
      </p:nvGrpSpPr>
      <p:grpSpPr>
        <a:xfrm>
          <a:off x="0" y="0"/>
          <a:ext cx="0" cy="0"/>
          <a:chOff x="0" y="0"/>
          <a:chExt cx="0" cy="0"/>
        </a:xfrm>
      </p:grpSpPr>
      <p:pic>
        <p:nvPicPr>
          <p:cNvPr id="515" name="Google Shape;515;p68"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6" name="Google Shape;516;p6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17" name="Google Shape;517;p6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8" name="Google Shape;518;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9" name="Google Shape;519;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520"/>
        <p:cNvGrpSpPr/>
        <p:nvPr/>
      </p:nvGrpSpPr>
      <p:grpSpPr>
        <a:xfrm>
          <a:off x="0" y="0"/>
          <a:ext cx="0" cy="0"/>
          <a:chOff x="0" y="0"/>
          <a:chExt cx="0" cy="0"/>
        </a:xfrm>
      </p:grpSpPr>
      <p:pic>
        <p:nvPicPr>
          <p:cNvPr id="521" name="Google Shape;521;p69"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2" name="Google Shape;522;p6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3" name="Google Shape;523;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4" name="Google Shape;524;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5" name="Google Shape;525;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526"/>
        <p:cNvGrpSpPr/>
        <p:nvPr/>
      </p:nvGrpSpPr>
      <p:grpSpPr>
        <a:xfrm>
          <a:off x="0" y="0"/>
          <a:ext cx="0" cy="0"/>
          <a:chOff x="0" y="0"/>
          <a:chExt cx="0" cy="0"/>
        </a:xfrm>
      </p:grpSpPr>
      <p:sp>
        <p:nvSpPr>
          <p:cNvPr id="527" name="Google Shape;527;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28" name="Google Shape;528;p70"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7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30" name="Google Shape;530;p7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531" name="Google Shape;531;p70"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532" name="Google Shape;532;p70"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533" name="Google Shape;533;p70"/>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34" name="Google Shape;534;p70"/>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535"/>
        <p:cNvGrpSpPr/>
        <p:nvPr/>
      </p:nvGrpSpPr>
      <p:grpSpPr>
        <a:xfrm>
          <a:off x="0" y="0"/>
          <a:ext cx="0" cy="0"/>
          <a:chOff x="0" y="0"/>
          <a:chExt cx="0" cy="0"/>
        </a:xfrm>
      </p:grpSpPr>
      <p:pic>
        <p:nvPicPr>
          <p:cNvPr id="536" name="Google Shape;536;p7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37" name="Google Shape;537;p7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538" name="Google Shape;538;p71"/>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539" name="Google Shape;539;p71"/>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540" name="Google Shape;540;p71"/>
          <p:cNvGrpSpPr/>
          <p:nvPr/>
        </p:nvGrpSpPr>
        <p:grpSpPr>
          <a:xfrm>
            <a:off x="308400" y="1062325"/>
            <a:ext cx="1006800" cy="1003500"/>
            <a:chOff x="308400" y="1076275"/>
            <a:chExt cx="1006800" cy="1003500"/>
          </a:xfrm>
        </p:grpSpPr>
        <p:sp>
          <p:nvSpPr>
            <p:cNvPr id="541" name="Google Shape;541;p7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7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543" name="Google Shape;543;p71"/>
          <p:cNvGrpSpPr/>
          <p:nvPr/>
        </p:nvGrpSpPr>
        <p:grpSpPr>
          <a:xfrm>
            <a:off x="308400" y="2150613"/>
            <a:ext cx="1006800" cy="1003500"/>
            <a:chOff x="308400" y="2218825"/>
            <a:chExt cx="1006800" cy="1003500"/>
          </a:xfrm>
        </p:grpSpPr>
        <p:sp>
          <p:nvSpPr>
            <p:cNvPr id="544" name="Google Shape;544;p7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7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546" name="Google Shape;546;p71"/>
          <p:cNvGrpSpPr/>
          <p:nvPr/>
        </p:nvGrpSpPr>
        <p:grpSpPr>
          <a:xfrm>
            <a:off x="308400" y="3238900"/>
            <a:ext cx="1006800" cy="1003500"/>
            <a:chOff x="308400" y="1076275"/>
            <a:chExt cx="1006800" cy="1003500"/>
          </a:xfrm>
        </p:grpSpPr>
        <p:sp>
          <p:nvSpPr>
            <p:cNvPr id="547" name="Google Shape;547;p7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7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549" name="Google Shape;549;p7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550" name="Google Shape;550;p71"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551" name="Google Shape;551;p7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52" name="Google Shape;552;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3" name="Google Shape;553;p7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54" name="Google Shape;554;p7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555" name="Google Shape;555;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8"/>
        <p:cNvGrpSpPr/>
        <p:nvPr/>
      </p:nvGrpSpPr>
      <p:grpSpPr>
        <a:xfrm>
          <a:off x="0" y="0"/>
          <a:ext cx="0" cy="0"/>
          <a:chOff x="0" y="0"/>
          <a:chExt cx="0" cy="0"/>
        </a:xfrm>
      </p:grpSpPr>
      <p:pic>
        <p:nvPicPr>
          <p:cNvPr id="99" name="Google Shape;99;p8" descr="Photo of elementary students and teacher"/>
          <p:cNvPicPr preferRelativeResize="0"/>
          <p:nvPr/>
        </p:nvPicPr>
        <p:blipFill>
          <a:blip r:embed="rId2">
            <a:alphaModFix/>
          </a:blip>
          <a:stretch>
            <a:fillRect/>
          </a:stretch>
        </p:blipFill>
        <p:spPr>
          <a:xfrm>
            <a:off x="0" y="0"/>
            <a:ext cx="9144008" cy="5143501"/>
          </a:xfrm>
          <a:prstGeom prst="rect">
            <a:avLst/>
          </a:prstGeom>
          <a:noFill/>
          <a:ln>
            <a:noFill/>
          </a:ln>
        </p:spPr>
      </p:pic>
      <p:sp>
        <p:nvSpPr>
          <p:cNvPr id="100" name="Google Shape;100;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1" name="Google Shape;10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3" name="Google Shape;103;p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556"/>
        <p:cNvGrpSpPr/>
        <p:nvPr/>
      </p:nvGrpSpPr>
      <p:grpSpPr>
        <a:xfrm>
          <a:off x="0" y="0"/>
          <a:ext cx="0" cy="0"/>
          <a:chOff x="0" y="0"/>
          <a:chExt cx="0" cy="0"/>
        </a:xfrm>
      </p:grpSpPr>
      <p:pic>
        <p:nvPicPr>
          <p:cNvPr id="557" name="Google Shape;557;p7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58" name="Google Shape;558;p7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59" name="Google Shape;559;p72"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560" name="Google Shape;560;p7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61" name="Google Shape;561;p7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62" name="Google Shape;562;p7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63" name="Google Shape;563;p7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64" name="Google Shape;564;p7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65" name="Google Shape;565;p72"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566" name="Google Shape;566;p72"/>
          <p:cNvGrpSpPr/>
          <p:nvPr/>
        </p:nvGrpSpPr>
        <p:grpSpPr>
          <a:xfrm>
            <a:off x="311700" y="3548650"/>
            <a:ext cx="8363900" cy="646200"/>
            <a:chOff x="375100" y="3396250"/>
            <a:chExt cx="8363900" cy="646200"/>
          </a:xfrm>
        </p:grpSpPr>
        <p:sp>
          <p:nvSpPr>
            <p:cNvPr id="567" name="Google Shape;567;p72"/>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72"/>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72"/>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72"/>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7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72" name="Google Shape;572;p7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73" name="Google Shape;573;p7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74" name="Google Shape;574;p7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75" name="Google Shape;575;p72"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76" name="Google Shape;576;p72"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77" name="Google Shape;577;p72"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78" name="Google Shape;578;p72"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79" name="Google Shape;579;p7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80" name="Google Shape;580;p7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81" name="Google Shape;581;p72"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582" name="Google Shape;582;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3" name="Google Shape;583;p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84" name="Google Shape;584;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85"/>
        <p:cNvGrpSpPr/>
        <p:nvPr/>
      </p:nvGrpSpPr>
      <p:grpSpPr>
        <a:xfrm>
          <a:off x="0" y="0"/>
          <a:ext cx="0" cy="0"/>
          <a:chOff x="0" y="0"/>
          <a:chExt cx="0" cy="0"/>
        </a:xfrm>
      </p:grpSpPr>
      <p:pic>
        <p:nvPicPr>
          <p:cNvPr id="586" name="Google Shape;586;p7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87" name="Google Shape;587;p7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88" name="Google Shape;588;p7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89" name="Google Shape;589;p7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90" name="Google Shape;590;p7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91" name="Google Shape;591;p7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92" name="Google Shape;592;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3" name="Google Shape;593;p7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94" name="Google Shape;594;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95"/>
        <p:cNvGrpSpPr/>
        <p:nvPr/>
      </p:nvGrpSpPr>
      <p:grpSpPr>
        <a:xfrm>
          <a:off x="0" y="0"/>
          <a:ext cx="0" cy="0"/>
          <a:chOff x="0" y="0"/>
          <a:chExt cx="0" cy="0"/>
        </a:xfrm>
      </p:grpSpPr>
      <p:pic>
        <p:nvPicPr>
          <p:cNvPr id="596" name="Google Shape;596;p74"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97" name="Google Shape;597;p7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98" name="Google Shape;598;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99" name="Google Shape;599;p7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00" name="Google Shape;600;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601"/>
        <p:cNvGrpSpPr/>
        <p:nvPr/>
      </p:nvGrpSpPr>
      <p:grpSpPr>
        <a:xfrm>
          <a:off x="0" y="0"/>
          <a:ext cx="0" cy="0"/>
          <a:chOff x="0" y="0"/>
          <a:chExt cx="0" cy="0"/>
        </a:xfrm>
      </p:grpSpPr>
      <p:pic>
        <p:nvPicPr>
          <p:cNvPr id="602" name="Google Shape;602;p75"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03" name="Google Shape;603;p7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04" name="Google Shape;604;p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5" name="Google Shape;605;p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06" name="Google Shape;606;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607"/>
        <p:cNvGrpSpPr/>
        <p:nvPr/>
      </p:nvGrpSpPr>
      <p:grpSpPr>
        <a:xfrm>
          <a:off x="0" y="0"/>
          <a:ext cx="0" cy="0"/>
          <a:chOff x="0" y="0"/>
          <a:chExt cx="0" cy="0"/>
        </a:xfrm>
      </p:grpSpPr>
      <p:pic>
        <p:nvPicPr>
          <p:cNvPr id="608" name="Google Shape;608;p76"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09" name="Google Shape;609;p7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10" name="Google Shape;610;p7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611" name="Google Shape;611;p7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12" name="Google Shape;612;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613"/>
        <p:cNvGrpSpPr/>
        <p:nvPr/>
      </p:nvGrpSpPr>
      <p:grpSpPr>
        <a:xfrm>
          <a:off x="0" y="0"/>
          <a:ext cx="0" cy="0"/>
          <a:chOff x="0" y="0"/>
          <a:chExt cx="0" cy="0"/>
        </a:xfrm>
      </p:grpSpPr>
      <p:pic>
        <p:nvPicPr>
          <p:cNvPr id="614" name="Google Shape;614;p77"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5" name="Google Shape;615;p7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16" name="Google Shape;616;p7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7" name="Google Shape;617;p7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18" name="Google Shape;618;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619"/>
        <p:cNvGrpSpPr/>
        <p:nvPr/>
      </p:nvGrpSpPr>
      <p:grpSpPr>
        <a:xfrm>
          <a:off x="0" y="0"/>
          <a:ext cx="0" cy="0"/>
          <a:chOff x="0" y="0"/>
          <a:chExt cx="0" cy="0"/>
        </a:xfrm>
      </p:grpSpPr>
      <p:pic>
        <p:nvPicPr>
          <p:cNvPr id="620" name="Google Shape;620;p7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21" name="Google Shape;621;p7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2" name="Google Shape;622;p7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623" name="Google Shape;623;p7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24" name="Google Shape;624;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625"/>
        <p:cNvGrpSpPr/>
        <p:nvPr/>
      </p:nvGrpSpPr>
      <p:grpSpPr>
        <a:xfrm>
          <a:off x="0" y="0"/>
          <a:ext cx="0" cy="0"/>
          <a:chOff x="0" y="0"/>
          <a:chExt cx="0" cy="0"/>
        </a:xfrm>
      </p:grpSpPr>
      <p:pic>
        <p:nvPicPr>
          <p:cNvPr id="626" name="Google Shape;626;p7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27" name="Google Shape;627;p7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8" name="Google Shape;628;p7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9" name="Google Shape;629;p7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0" name="Google Shape;630;p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631"/>
        <p:cNvGrpSpPr/>
        <p:nvPr/>
      </p:nvGrpSpPr>
      <p:grpSpPr>
        <a:xfrm>
          <a:off x="0" y="0"/>
          <a:ext cx="0" cy="0"/>
          <a:chOff x="0" y="0"/>
          <a:chExt cx="0" cy="0"/>
        </a:xfrm>
      </p:grpSpPr>
      <p:pic>
        <p:nvPicPr>
          <p:cNvPr id="632" name="Google Shape;632;p8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33" name="Google Shape;633;p8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34" name="Google Shape;634;p8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635" name="Google Shape;635;p8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6" name="Google Shape;636;p8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637"/>
        <p:cNvGrpSpPr/>
        <p:nvPr/>
      </p:nvGrpSpPr>
      <p:grpSpPr>
        <a:xfrm>
          <a:off x="0" y="0"/>
          <a:ext cx="0" cy="0"/>
          <a:chOff x="0" y="0"/>
          <a:chExt cx="0" cy="0"/>
        </a:xfrm>
      </p:grpSpPr>
      <p:pic>
        <p:nvPicPr>
          <p:cNvPr id="638" name="Google Shape;638;p81"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39" name="Google Shape;639;p8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40" name="Google Shape;640;p8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41" name="Google Shape;641;p8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42" name="Google Shape;642;p8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4"/>
        <p:cNvGrpSpPr/>
        <p:nvPr/>
      </p:nvGrpSpPr>
      <p:grpSpPr>
        <a:xfrm>
          <a:off x="0" y="0"/>
          <a:ext cx="0" cy="0"/>
          <a:chOff x="0" y="0"/>
          <a:chExt cx="0" cy="0"/>
        </a:xfrm>
      </p:grpSpPr>
      <p:pic>
        <p:nvPicPr>
          <p:cNvPr id="105" name="Google Shape;105;p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 name="Google Shape;106;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9" name="Google Shape;109;p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643"/>
        <p:cNvGrpSpPr/>
        <p:nvPr/>
      </p:nvGrpSpPr>
      <p:grpSpPr>
        <a:xfrm>
          <a:off x="0" y="0"/>
          <a:ext cx="0" cy="0"/>
          <a:chOff x="0" y="0"/>
          <a:chExt cx="0" cy="0"/>
        </a:xfrm>
      </p:grpSpPr>
      <p:sp>
        <p:nvSpPr>
          <p:cNvPr id="644" name="Google Shape;644;p8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46" name="Google Shape;646;p8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647" name="Google Shape;647;p8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48" name="Google Shape;648;p8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49" name="Google Shape;649;p8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50"/>
        <p:cNvGrpSpPr/>
        <p:nvPr/>
      </p:nvGrpSpPr>
      <p:grpSpPr>
        <a:xfrm>
          <a:off x="0" y="0"/>
          <a:ext cx="0" cy="0"/>
          <a:chOff x="0" y="0"/>
          <a:chExt cx="0" cy="0"/>
        </a:xfrm>
      </p:grpSpPr>
      <p:sp>
        <p:nvSpPr>
          <p:cNvPr id="651" name="Google Shape;651;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52" name="Google Shape;652;p8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53" name="Google Shape;653;p8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54" name="Google Shape;654;p83"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55" name="Google Shape;655;p8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56" name="Google Shape;656;p8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57" name="Google Shape;657;p8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58" name="Google Shape;658;p8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59" name="Google Shape;659;p8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60" name="Google Shape;660;p83"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61" name="Google Shape;661;p83"/>
          <p:cNvGrpSpPr/>
          <p:nvPr/>
        </p:nvGrpSpPr>
        <p:grpSpPr>
          <a:xfrm>
            <a:off x="311700" y="3548650"/>
            <a:ext cx="8363900" cy="646200"/>
            <a:chOff x="375100" y="3396250"/>
            <a:chExt cx="8363900" cy="646200"/>
          </a:xfrm>
        </p:grpSpPr>
        <p:sp>
          <p:nvSpPr>
            <p:cNvPr id="662" name="Google Shape;662;p8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8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8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8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8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67" name="Google Shape;667;p8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68" name="Google Shape;668;p8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69" name="Google Shape;669;p8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70" name="Google Shape;670;p83"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71" name="Google Shape;671;p83"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72" name="Google Shape;672;p83"/>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73" name="Google Shape;673;p83"/>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74" name="Google Shape;674;p8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75" name="Google Shape;675;p8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76" name="Google Shape;676;p83"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77" name="Google Shape;677;p8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78" name="Google Shape;678;p8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79"/>
        <p:cNvGrpSpPr/>
        <p:nvPr/>
      </p:nvGrpSpPr>
      <p:grpSpPr>
        <a:xfrm>
          <a:off x="0" y="0"/>
          <a:ext cx="0" cy="0"/>
          <a:chOff x="0" y="0"/>
          <a:chExt cx="0" cy="0"/>
        </a:xfrm>
      </p:grpSpPr>
      <p:pic>
        <p:nvPicPr>
          <p:cNvPr id="680" name="Google Shape;680;p8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81" name="Google Shape;681;p8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82" name="Google Shape;682;p8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83" name="Google Shape;683;p8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84" name="Google Shape;684;p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85"/>
        <p:cNvGrpSpPr/>
        <p:nvPr/>
      </p:nvGrpSpPr>
      <p:grpSpPr>
        <a:xfrm>
          <a:off x="0" y="0"/>
          <a:ext cx="0" cy="0"/>
          <a:chOff x="0" y="0"/>
          <a:chExt cx="0" cy="0"/>
        </a:xfrm>
      </p:grpSpPr>
      <p:pic>
        <p:nvPicPr>
          <p:cNvPr id="686" name="Google Shape;686;p85"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87" name="Google Shape;687;p85"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88" name="Google Shape;688;p85"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89" name="Google Shape;689;p85"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90" name="Google Shape;690;p85"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91" name="Google Shape;691;p85"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92" name="Google Shape;692;p85"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93" name="Google Shape;693;p85"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94" name="Google Shape;694;p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95"/>
        <p:cNvGrpSpPr/>
        <p:nvPr/>
      </p:nvGrpSpPr>
      <p:grpSpPr>
        <a:xfrm>
          <a:off x="0" y="0"/>
          <a:ext cx="0" cy="0"/>
          <a:chOff x="0" y="0"/>
          <a:chExt cx="0" cy="0"/>
        </a:xfrm>
      </p:grpSpPr>
      <p:pic>
        <p:nvPicPr>
          <p:cNvPr id="696" name="Google Shape;696;p86"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97" name="Google Shape;697;p86"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98" name="Google Shape;698;p86"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99" name="Google Shape;699;p86"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700" name="Google Shape;700;p86"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701" name="Google Shape;701;p86"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702" name="Google Shape;702;p86"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703" name="Google Shape;703;p86"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704" name="Google Shape;704;p8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705"/>
        <p:cNvGrpSpPr/>
        <p:nvPr/>
      </p:nvGrpSpPr>
      <p:grpSpPr>
        <a:xfrm>
          <a:off x="0" y="0"/>
          <a:ext cx="0" cy="0"/>
          <a:chOff x="0" y="0"/>
          <a:chExt cx="0" cy="0"/>
        </a:xfrm>
      </p:grpSpPr>
      <p:pic>
        <p:nvPicPr>
          <p:cNvPr id="706" name="Google Shape;706;p87"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707" name="Google Shape;707;p87"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708" name="Google Shape;708;p87"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709" name="Google Shape;709;p8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0"/>
        <p:cNvGrpSpPr/>
        <p:nvPr/>
      </p:nvGrpSpPr>
      <p:grpSpPr>
        <a:xfrm>
          <a:off x="0" y="0"/>
          <a:ext cx="0" cy="0"/>
          <a:chOff x="0" y="0"/>
          <a:chExt cx="0" cy="0"/>
        </a:xfrm>
      </p:grpSpPr>
      <p:sp>
        <p:nvSpPr>
          <p:cNvPr id="711" name="Google Shape;711;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2" name="Google Shape;712;p8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13" name="Google Shape;713;p8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14" name="Google Shape;714;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5"/>
        <p:cNvGrpSpPr/>
        <p:nvPr/>
      </p:nvGrpSpPr>
      <p:grpSpPr>
        <a:xfrm>
          <a:off x="0" y="0"/>
          <a:ext cx="0" cy="0"/>
          <a:chOff x="0" y="0"/>
          <a:chExt cx="0" cy="0"/>
        </a:xfrm>
      </p:grpSpPr>
      <p:sp>
        <p:nvSpPr>
          <p:cNvPr id="716" name="Google Shape;716;p8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17" name="Google Shape;717;p8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18" name="Google Shape;718;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19"/>
        <p:cNvGrpSpPr/>
        <p:nvPr/>
      </p:nvGrpSpPr>
      <p:grpSpPr>
        <a:xfrm>
          <a:off x="0" y="0"/>
          <a:ext cx="0" cy="0"/>
          <a:chOff x="0" y="0"/>
          <a:chExt cx="0" cy="0"/>
        </a:xfrm>
      </p:grpSpPr>
      <p:sp>
        <p:nvSpPr>
          <p:cNvPr id="720" name="Google Shape;720;p9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21" name="Google Shape;721;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2"/>
        <p:cNvGrpSpPr/>
        <p:nvPr/>
      </p:nvGrpSpPr>
      <p:grpSpPr>
        <a:xfrm>
          <a:off x="0" y="0"/>
          <a:ext cx="0" cy="0"/>
          <a:chOff x="0" y="0"/>
          <a:chExt cx="0" cy="0"/>
        </a:xfrm>
      </p:grpSpPr>
      <p:sp>
        <p:nvSpPr>
          <p:cNvPr id="723" name="Google Shape;723;p9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724" name="Google Shape;724;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
        <p:cNvGrpSpPr/>
        <p:nvPr/>
      </p:nvGrpSpPr>
      <p:grpSpPr>
        <a:xfrm>
          <a:off x="0" y="0"/>
          <a:ext cx="0" cy="0"/>
          <a:chOff x="0" y="0"/>
          <a:chExt cx="0" cy="0"/>
        </a:xfrm>
      </p:grpSpPr>
      <p:pic>
        <p:nvPicPr>
          <p:cNvPr id="111" name="Google Shape;111;p1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3" name="Google Shape;11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4" name="Google Shape;114;p10"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15" name="Google Shape;115;p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25"/>
        <p:cNvGrpSpPr/>
        <p:nvPr/>
      </p:nvGrpSpPr>
      <p:grpSpPr>
        <a:xfrm>
          <a:off x="0" y="0"/>
          <a:ext cx="0" cy="0"/>
          <a:chOff x="0" y="0"/>
          <a:chExt cx="0" cy="0"/>
        </a:xfrm>
      </p:grpSpPr>
      <p:sp>
        <p:nvSpPr>
          <p:cNvPr id="726" name="Google Shape;726;p9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27" name="Google Shape;727;p9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728" name="Google Shape;728;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729"/>
        <p:cNvGrpSpPr/>
        <p:nvPr/>
      </p:nvGrpSpPr>
      <p:grpSpPr>
        <a:xfrm>
          <a:off x="0" y="0"/>
          <a:ext cx="0" cy="0"/>
          <a:chOff x="0" y="0"/>
          <a:chExt cx="0" cy="0"/>
        </a:xfrm>
      </p:grpSpPr>
      <p:sp>
        <p:nvSpPr>
          <p:cNvPr id="730" name="Google Shape;730;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31" name="Google Shape;731;p93"/>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2" name="Google Shape;732;p9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3" name="Google Shape;733;p9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734" name="Google Shape;734;p93"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735" name="Google Shape;735;p9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736" name="Google Shape;736;p9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737" name="Google Shape;737;p9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738" name="Google Shape;738;p9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739" name="Google Shape;739;p9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40" name="Google Shape;740;p93"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41" name="Google Shape;741;p93"/>
          <p:cNvGrpSpPr/>
          <p:nvPr/>
        </p:nvGrpSpPr>
        <p:grpSpPr>
          <a:xfrm>
            <a:off x="311700" y="3548650"/>
            <a:ext cx="8363900" cy="646200"/>
            <a:chOff x="375100" y="3396250"/>
            <a:chExt cx="8363900" cy="646200"/>
          </a:xfrm>
        </p:grpSpPr>
        <p:sp>
          <p:nvSpPr>
            <p:cNvPr id="742" name="Google Shape;742;p9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9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9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9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9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47" name="Google Shape;747;p9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48" name="Google Shape;748;p9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49" name="Google Shape;749;p9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50" name="Google Shape;750;p93"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51" name="Google Shape;751;p93"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52" name="Google Shape;752;p93"/>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753" name="Google Shape;753;p93"/>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754" name="Google Shape;754;p9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755" name="Google Shape;755;p9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756" name="Google Shape;756;p93"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57" name="Google Shape;757;p9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58" name="Google Shape;758;p9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759"/>
        <p:cNvGrpSpPr/>
        <p:nvPr/>
      </p:nvGrpSpPr>
      <p:grpSpPr>
        <a:xfrm>
          <a:off x="0" y="0"/>
          <a:ext cx="0" cy="0"/>
          <a:chOff x="0" y="0"/>
          <a:chExt cx="0" cy="0"/>
        </a:xfrm>
      </p:grpSpPr>
      <p:pic>
        <p:nvPicPr>
          <p:cNvPr id="760" name="Google Shape;760;p94"/>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761" name="Google Shape;761;p94"/>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762" name="Google Shape;762;p9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63" name="Google Shape;763;p9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64" name="Google Shape;764;p9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65" name="Google Shape;765;p9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6" name="Google Shape;766;p9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slide-blank 1">
  <p:cSld name="TITLE_AND_TWO_COLUMNS_1">
    <p:spTree>
      <p:nvGrpSpPr>
        <p:cNvPr id="1" name="Shape 767"/>
        <p:cNvGrpSpPr/>
        <p:nvPr/>
      </p:nvGrpSpPr>
      <p:grpSpPr>
        <a:xfrm>
          <a:off x="0" y="0"/>
          <a:ext cx="0" cy="0"/>
          <a:chOff x="0" y="0"/>
          <a:chExt cx="0" cy="0"/>
        </a:xfrm>
      </p:grpSpPr>
      <p:pic>
        <p:nvPicPr>
          <p:cNvPr id="768" name="Google Shape;768;p95"/>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769" name="Google Shape;769;p95"/>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770" name="Google Shape;770;p95"/>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rmAutofit/>
          </a:bodyPr>
          <a:lstStyle>
            <a:lvl1pPr marL="0" marR="0" lvl="0" indent="0" algn="l">
              <a:lnSpc>
                <a:spcPct val="100000"/>
              </a:lnSpc>
              <a:spcBef>
                <a:spcPts val="0"/>
              </a:spcBef>
              <a:spcAft>
                <a:spcPts val="0"/>
              </a:spcAft>
              <a:buClr>
                <a:srgbClr val="000000"/>
              </a:buClr>
              <a:buSzPts val="10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0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0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0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0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0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0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0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0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lide without image - Blue 2">
  <p:cSld name="TITLE_AND_BODY_1_1_1_1_1_1_1_1_1_1_4">
    <p:spTree>
      <p:nvGrpSpPr>
        <p:cNvPr id="1" name="Shape 771"/>
        <p:cNvGrpSpPr/>
        <p:nvPr/>
      </p:nvGrpSpPr>
      <p:grpSpPr>
        <a:xfrm>
          <a:off x="0" y="0"/>
          <a:ext cx="0" cy="0"/>
          <a:chOff x="0" y="0"/>
          <a:chExt cx="0" cy="0"/>
        </a:xfrm>
      </p:grpSpPr>
      <p:pic>
        <p:nvPicPr>
          <p:cNvPr id="772" name="Google Shape;772;p96"/>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773" name="Google Shape;773;p96"/>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774" name="Google Shape;774;p9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75" name="Google Shape;775;p96"/>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76" name="Google Shape;776;p96"/>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7" name="Google Shape;777;p9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78" name="Google Shape;778;p9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lide without image - Blue 3">
  <p:cSld name="TITLE_AND_BODY_1_1_1_1_1_1_1_1_1_1_5">
    <p:spTree>
      <p:nvGrpSpPr>
        <p:cNvPr id="1" name="Shape 779"/>
        <p:cNvGrpSpPr/>
        <p:nvPr/>
      </p:nvGrpSpPr>
      <p:grpSpPr>
        <a:xfrm>
          <a:off x="0" y="0"/>
          <a:ext cx="0" cy="0"/>
          <a:chOff x="0" y="0"/>
          <a:chExt cx="0" cy="0"/>
        </a:xfrm>
      </p:grpSpPr>
      <p:pic>
        <p:nvPicPr>
          <p:cNvPr id="780" name="Google Shape;780;p9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781" name="Google Shape;781;p9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782" name="Google Shape;782;p9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83" name="Google Shape;783;p9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84" name="Google Shape;784;p9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85" name="Google Shape;785;p9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86" name="Google Shape;786;p9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lide without image - Blue 4">
  <p:cSld name="TITLE_AND_BODY_1_1_1_1_1_1_1_1_1_1_6">
    <p:spTree>
      <p:nvGrpSpPr>
        <p:cNvPr id="1" name="Shape 787"/>
        <p:cNvGrpSpPr/>
        <p:nvPr/>
      </p:nvGrpSpPr>
      <p:grpSpPr>
        <a:xfrm>
          <a:off x="0" y="0"/>
          <a:ext cx="0" cy="0"/>
          <a:chOff x="0" y="0"/>
          <a:chExt cx="0" cy="0"/>
        </a:xfrm>
      </p:grpSpPr>
      <p:pic>
        <p:nvPicPr>
          <p:cNvPr id="788" name="Google Shape;788;p9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789" name="Google Shape;789;p9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790" name="Google Shape;790;p9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91" name="Google Shape;791;p9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92" name="Google Shape;792;p9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93" name="Google Shape;793;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94" name="Google Shape;794;p9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795"/>
        <p:cNvGrpSpPr/>
        <p:nvPr/>
      </p:nvGrpSpPr>
      <p:grpSpPr>
        <a:xfrm>
          <a:off x="0" y="0"/>
          <a:ext cx="0" cy="0"/>
          <a:chOff x="0" y="0"/>
          <a:chExt cx="0" cy="0"/>
        </a:xfrm>
      </p:grpSpPr>
      <p:pic>
        <p:nvPicPr>
          <p:cNvPr id="796" name="Google Shape;796;p99"/>
          <p:cNvPicPr preferRelativeResize="0"/>
          <p:nvPr/>
        </p:nvPicPr>
        <p:blipFill rotWithShape="1">
          <a:blip r:embed="rId2">
            <a:alphaModFix/>
          </a:blip>
          <a:srcRect/>
          <a:stretch/>
        </p:blipFill>
        <p:spPr>
          <a:xfrm>
            <a:off x="1" y="1"/>
            <a:ext cx="9144000" cy="5143500"/>
          </a:xfrm>
          <a:prstGeom prst="rect">
            <a:avLst/>
          </a:prstGeom>
          <a:noFill/>
          <a:ln>
            <a:noFill/>
          </a:ln>
        </p:spPr>
      </p:pic>
      <p:sp>
        <p:nvSpPr>
          <p:cNvPr id="797" name="Google Shape;797;p99"/>
          <p:cNvSpPr txBox="1">
            <a:spLocks noGrp="1"/>
          </p:cNvSpPr>
          <p:nvPr>
            <p:ph type="ctrTitle"/>
          </p:nvPr>
        </p:nvSpPr>
        <p:spPr>
          <a:xfrm>
            <a:off x="685800" y="1946787"/>
            <a:ext cx="77724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8" name="Google Shape;798;p99"/>
          <p:cNvSpPr txBox="1">
            <a:spLocks noGrp="1"/>
          </p:cNvSpPr>
          <p:nvPr>
            <p:ph type="sldNum" idx="12"/>
          </p:nvPr>
        </p:nvSpPr>
        <p:spPr>
          <a:xfrm>
            <a:off x="223071" y="4820264"/>
            <a:ext cx="2057400" cy="2739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9"/>
        <p:cNvGrpSpPr/>
        <p:nvPr/>
      </p:nvGrpSpPr>
      <p:grpSpPr>
        <a:xfrm>
          <a:off x="0" y="0"/>
          <a:ext cx="0" cy="0"/>
          <a:chOff x="0" y="0"/>
          <a:chExt cx="0" cy="0"/>
        </a:xfrm>
      </p:grpSpPr>
      <p:pic>
        <p:nvPicPr>
          <p:cNvPr id="800" name="Google Shape;800;p100"/>
          <p:cNvPicPr preferRelativeResize="0"/>
          <p:nvPr/>
        </p:nvPicPr>
        <p:blipFill rotWithShape="1">
          <a:blip r:embed="rId2">
            <a:alphaModFix/>
          </a:blip>
          <a:srcRect/>
          <a:stretch/>
        </p:blipFill>
        <p:spPr>
          <a:xfrm>
            <a:off x="1" y="0"/>
            <a:ext cx="9144000" cy="914400"/>
          </a:xfrm>
          <a:prstGeom prst="rect">
            <a:avLst/>
          </a:prstGeom>
          <a:noFill/>
          <a:ln>
            <a:noFill/>
          </a:ln>
        </p:spPr>
      </p:pic>
      <p:sp>
        <p:nvSpPr>
          <p:cNvPr id="801" name="Google Shape;801;p100"/>
          <p:cNvSpPr txBox="1">
            <a:spLocks noGrp="1"/>
          </p:cNvSpPr>
          <p:nvPr>
            <p:ph type="title"/>
          </p:nvPr>
        </p:nvSpPr>
        <p:spPr>
          <a:xfrm>
            <a:off x="245194" y="190885"/>
            <a:ext cx="6081900" cy="567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2" name="Google Shape;802;p100"/>
          <p:cNvSpPr txBox="1">
            <a:spLocks noGrp="1"/>
          </p:cNvSpPr>
          <p:nvPr>
            <p:ph type="body" idx="1"/>
          </p:nvPr>
        </p:nvSpPr>
        <p:spPr>
          <a:xfrm>
            <a:off x="628650" y="1097280"/>
            <a:ext cx="7886700" cy="3480600"/>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803" name="Google Shape;803;p100"/>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804" name="Google Shape;804;p100"/>
          <p:cNvSpPr txBox="1">
            <a:spLocks noGrp="1"/>
          </p:cNvSpPr>
          <p:nvPr>
            <p:ph type="sldNum" idx="12"/>
          </p:nvPr>
        </p:nvSpPr>
        <p:spPr>
          <a:xfrm>
            <a:off x="223071" y="4820264"/>
            <a:ext cx="2057400" cy="2739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2">
  <p:cSld name="OBJECT_1">
    <p:spTree>
      <p:nvGrpSpPr>
        <p:cNvPr id="1" name="Shape 805"/>
        <p:cNvGrpSpPr/>
        <p:nvPr/>
      </p:nvGrpSpPr>
      <p:grpSpPr>
        <a:xfrm>
          <a:off x="0" y="0"/>
          <a:ext cx="0" cy="0"/>
          <a:chOff x="0" y="0"/>
          <a:chExt cx="0" cy="0"/>
        </a:xfrm>
      </p:grpSpPr>
      <p:sp>
        <p:nvSpPr>
          <p:cNvPr id="806" name="Google Shape;806;p101"/>
          <p:cNvSpPr txBox="1">
            <a:spLocks noGrp="1"/>
          </p:cNvSpPr>
          <p:nvPr>
            <p:ph type="ftr" idx="11"/>
          </p:nvPr>
        </p:nvSpPr>
        <p:spPr>
          <a:xfrm>
            <a:off x="3108960" y="4783455"/>
            <a:ext cx="2926200" cy="1617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07" name="Google Shape;807;p101"/>
          <p:cNvSpPr txBox="1">
            <a:spLocks noGrp="1"/>
          </p:cNvSpPr>
          <p:nvPr>
            <p:ph type="dt" idx="10"/>
          </p:nvPr>
        </p:nvSpPr>
        <p:spPr>
          <a:xfrm>
            <a:off x="457200" y="4783455"/>
            <a:ext cx="2103000" cy="1617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08" name="Google Shape;808;p101"/>
          <p:cNvSpPr txBox="1">
            <a:spLocks noGrp="1"/>
          </p:cNvSpPr>
          <p:nvPr>
            <p:ph type="sldNum" idx="12"/>
          </p:nvPr>
        </p:nvSpPr>
        <p:spPr>
          <a:xfrm>
            <a:off x="4533673" y="4831477"/>
            <a:ext cx="76800" cy="77100"/>
          </a:xfrm>
          <a:prstGeom prst="rect">
            <a:avLst/>
          </a:prstGeom>
          <a:noFill/>
          <a:ln>
            <a:noFill/>
          </a:ln>
        </p:spPr>
        <p:txBody>
          <a:bodyPr spcFirstLastPara="1" wrap="square" lIns="0" tIns="0" rIns="0" bIns="0" anchor="t" anchorCtr="0">
            <a:spAutoFit/>
          </a:bodyPr>
          <a:lstStyle>
            <a:lvl1pPr marL="12700" marR="0" lvl="0" indent="0" algn="l">
              <a:lnSpc>
                <a:spcPct val="100000"/>
              </a:lnSpc>
              <a:spcBef>
                <a:spcPts val="0"/>
              </a:spcBef>
              <a:spcAft>
                <a:spcPts val="0"/>
              </a:spcAft>
              <a:buNone/>
              <a:defRPr sz="500" b="0" i="0" u="none" strike="noStrike" cap="none">
                <a:solidFill>
                  <a:schemeClr val="dk1"/>
                </a:solidFill>
                <a:latin typeface="Arial"/>
                <a:ea typeface="Arial"/>
                <a:cs typeface="Arial"/>
                <a:sym typeface="Arial"/>
              </a:defRPr>
            </a:lvl1pPr>
            <a:lvl2pPr marL="12700" marR="0" lvl="1" indent="0" algn="l">
              <a:lnSpc>
                <a:spcPct val="100000"/>
              </a:lnSpc>
              <a:spcBef>
                <a:spcPts val="0"/>
              </a:spcBef>
              <a:spcAft>
                <a:spcPts val="0"/>
              </a:spcAft>
              <a:buNone/>
              <a:defRPr sz="500" b="0" i="0" u="none" strike="noStrike" cap="none">
                <a:solidFill>
                  <a:schemeClr val="dk1"/>
                </a:solidFill>
                <a:latin typeface="Arial"/>
                <a:ea typeface="Arial"/>
                <a:cs typeface="Arial"/>
                <a:sym typeface="Arial"/>
              </a:defRPr>
            </a:lvl2pPr>
            <a:lvl3pPr marL="12700" marR="0" lvl="2" indent="0" algn="l">
              <a:lnSpc>
                <a:spcPct val="100000"/>
              </a:lnSpc>
              <a:spcBef>
                <a:spcPts val="0"/>
              </a:spcBef>
              <a:spcAft>
                <a:spcPts val="0"/>
              </a:spcAft>
              <a:buNone/>
              <a:defRPr sz="500" b="0" i="0" u="none" strike="noStrike" cap="none">
                <a:solidFill>
                  <a:schemeClr val="dk1"/>
                </a:solidFill>
                <a:latin typeface="Arial"/>
                <a:ea typeface="Arial"/>
                <a:cs typeface="Arial"/>
                <a:sym typeface="Arial"/>
              </a:defRPr>
            </a:lvl3pPr>
            <a:lvl4pPr marL="12700" marR="0" lvl="3" indent="0" algn="l">
              <a:lnSpc>
                <a:spcPct val="100000"/>
              </a:lnSpc>
              <a:spcBef>
                <a:spcPts val="0"/>
              </a:spcBef>
              <a:spcAft>
                <a:spcPts val="0"/>
              </a:spcAft>
              <a:buNone/>
              <a:defRPr sz="500" b="0" i="0" u="none" strike="noStrike" cap="none">
                <a:solidFill>
                  <a:schemeClr val="dk1"/>
                </a:solidFill>
                <a:latin typeface="Arial"/>
                <a:ea typeface="Arial"/>
                <a:cs typeface="Arial"/>
                <a:sym typeface="Arial"/>
              </a:defRPr>
            </a:lvl4pPr>
            <a:lvl5pPr marL="12700" marR="0" lvl="4" indent="0" algn="l">
              <a:lnSpc>
                <a:spcPct val="100000"/>
              </a:lnSpc>
              <a:spcBef>
                <a:spcPts val="0"/>
              </a:spcBef>
              <a:spcAft>
                <a:spcPts val="0"/>
              </a:spcAft>
              <a:buNone/>
              <a:defRPr sz="500" b="0" i="0" u="none" strike="noStrike" cap="none">
                <a:solidFill>
                  <a:schemeClr val="dk1"/>
                </a:solidFill>
                <a:latin typeface="Arial"/>
                <a:ea typeface="Arial"/>
                <a:cs typeface="Arial"/>
                <a:sym typeface="Arial"/>
              </a:defRPr>
            </a:lvl5pPr>
            <a:lvl6pPr marL="12700" marR="0" lvl="5" indent="0" algn="l">
              <a:lnSpc>
                <a:spcPct val="100000"/>
              </a:lnSpc>
              <a:spcBef>
                <a:spcPts val="0"/>
              </a:spcBef>
              <a:spcAft>
                <a:spcPts val="0"/>
              </a:spcAft>
              <a:buNone/>
              <a:defRPr sz="500" b="0" i="0" u="none" strike="noStrike" cap="none">
                <a:solidFill>
                  <a:schemeClr val="dk1"/>
                </a:solidFill>
                <a:latin typeface="Arial"/>
                <a:ea typeface="Arial"/>
                <a:cs typeface="Arial"/>
                <a:sym typeface="Arial"/>
              </a:defRPr>
            </a:lvl6pPr>
            <a:lvl7pPr marL="12700" marR="0" lvl="6" indent="0" algn="l">
              <a:lnSpc>
                <a:spcPct val="100000"/>
              </a:lnSpc>
              <a:spcBef>
                <a:spcPts val="0"/>
              </a:spcBef>
              <a:spcAft>
                <a:spcPts val="0"/>
              </a:spcAft>
              <a:buNone/>
              <a:defRPr sz="500" b="0" i="0" u="none" strike="noStrike" cap="none">
                <a:solidFill>
                  <a:schemeClr val="dk1"/>
                </a:solidFill>
                <a:latin typeface="Arial"/>
                <a:ea typeface="Arial"/>
                <a:cs typeface="Arial"/>
                <a:sym typeface="Arial"/>
              </a:defRPr>
            </a:lvl7pPr>
            <a:lvl8pPr marL="12700" marR="0" lvl="7" indent="0" algn="l">
              <a:lnSpc>
                <a:spcPct val="100000"/>
              </a:lnSpc>
              <a:spcBef>
                <a:spcPts val="0"/>
              </a:spcBef>
              <a:spcAft>
                <a:spcPts val="0"/>
              </a:spcAft>
              <a:buNone/>
              <a:defRPr sz="500" b="0" i="0" u="none" strike="noStrike" cap="none">
                <a:solidFill>
                  <a:schemeClr val="dk1"/>
                </a:solidFill>
                <a:latin typeface="Arial"/>
                <a:ea typeface="Arial"/>
                <a:cs typeface="Arial"/>
                <a:sym typeface="Arial"/>
              </a:defRPr>
            </a:lvl8pPr>
            <a:lvl9pPr marL="12700" marR="0" lvl="8" indent="0" algn="l">
              <a:lnSpc>
                <a:spcPct val="100000"/>
              </a:lnSpc>
              <a:spcBef>
                <a:spcPts val="0"/>
              </a:spcBef>
              <a:spcAft>
                <a:spcPts val="0"/>
              </a:spcAft>
              <a:buNone/>
              <a:defRPr sz="500" b="0" i="0" u="none" strike="noStrike" cap="none">
                <a:solidFill>
                  <a:schemeClr val="dk1"/>
                </a:solidFill>
                <a:latin typeface="Arial"/>
                <a:ea typeface="Arial"/>
                <a:cs typeface="Arial"/>
                <a:sym typeface="Arial"/>
              </a:defRPr>
            </a:lvl9pPr>
          </a:lstStyle>
          <a:p>
            <a:pPr marL="127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theme" Target="../theme/theme2.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74"/>
        <p:cNvGrpSpPr/>
        <p:nvPr/>
      </p:nvGrpSpPr>
      <p:grpSpPr>
        <a:xfrm>
          <a:off x="0" y="0"/>
          <a:ext cx="0" cy="0"/>
          <a:chOff x="0" y="0"/>
          <a:chExt cx="0" cy="0"/>
        </a:xfrm>
      </p:grpSpPr>
      <p:sp>
        <p:nvSpPr>
          <p:cNvPr id="375" name="Google Shape;375;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76" name="Google Shape;376;p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77" name="Google Shape;377;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730" r:id="rId36"/>
    <p:sldLayoutId id="2147483731" r:id="rId37"/>
    <p:sldLayoutId id="2147483732" r:id="rId38"/>
    <p:sldLayoutId id="2147483733" r:id="rId39"/>
    <p:sldLayoutId id="2147483734" r:id="rId40"/>
    <p:sldLayoutId id="2147483735" r:id="rId41"/>
    <p:sldLayoutId id="2147483736" r:id="rId42"/>
    <p:sldLayoutId id="2147483737" r:id="rId43"/>
    <p:sldLayoutId id="2147483738" r:id="rId44"/>
    <p:sldLayoutId id="2147483739" r:id="rId45"/>
    <p:sldLayoutId id="2147483740" r:id="rId46"/>
    <p:sldLayoutId id="2147483741" r:id="rId47"/>
    <p:sldLayoutId id="2147483742" r:id="rId48"/>
    <p:sldLayoutId id="2147483743" r:id="rId49"/>
    <p:sldLayoutId id="2147483744" r:id="rId50"/>
    <p:sldLayoutId id="2147483745" r:id="rId51"/>
    <p:sldLayoutId id="2147483746" r:id="rId5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cde.state.co.us/uip/short-cycle-and-uip"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2.jp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5.jpg"/></Relationships>
</file>

<file path=ppt/slides/_rels/slide21.xml.rels><?xml version="1.0" encoding="UTF-8" standalone="yes"?>
<Relationships xmlns="http://schemas.openxmlformats.org/package/2006/relationships"><Relationship Id="rId3" Type="http://schemas.openxmlformats.org/officeDocument/2006/relationships/hyperlink" Target="https://www.cde.state.co.us/uip/uip-online-system-user-set-up-management" TargetMode="External"/><Relationship Id="rId7" Type="http://schemas.openxmlformats.org/officeDocument/2006/relationships/comments" Target="../comments/comment1.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docs.google.com/forms/d/e/1FAIpQLSepUwEYoIKL-q8dilAbVe8laHIZPvaraXXCK7vjWwF8yWN7gg/viewform"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www.cde.state.co.us/uip/uip101"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hyperlink" Target="https://www.cde.state.co.us/UIPQualityCriteriaPDF" TargetMode="Externa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hyperlink" Target="https://www.cde.state.co.us/UIPWorkbookPDF" TargetMode="External"/><Relationship Id="rId13" Type="http://schemas.openxmlformats.org/officeDocument/2006/relationships/hyperlink" Target="https://www.cde.state.co.us/uip/coeducationalaccountability-overviewforboardsofeducation" TargetMode="External"/><Relationship Id="rId3" Type="http://schemas.openxmlformats.org/officeDocument/2006/relationships/hyperlink" Target="https://www.cde.state.co.us/accountability/2025changesdoc" TargetMode="External"/><Relationship Id="rId7" Type="http://schemas.openxmlformats.org/officeDocument/2006/relationships/hyperlink" Target="https://www.cde.state.co.us/UIPWorkbookWord" TargetMode="External"/><Relationship Id="rId12" Type="http://schemas.openxmlformats.org/officeDocument/2006/relationships/hyperlink" Target="https://www.cde.state.co.us/ImplementationMilestonesPDF"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www.cde.state.co.us/uip/uip-online-system-user-set-up-management" TargetMode="External"/><Relationship Id="rId11" Type="http://schemas.openxmlformats.org/officeDocument/2006/relationships/hyperlink" Target="https://www.cde.state.co.us/uip/short-cycle-and-uip" TargetMode="External"/><Relationship Id="rId5" Type="http://schemas.openxmlformats.org/officeDocument/2006/relationships/hyperlink" Target="https://www.cde.state.co.us/uip/streamlineduserguidepdf" TargetMode="External"/><Relationship Id="rId10" Type="http://schemas.openxmlformats.org/officeDocument/2006/relationships/hyperlink" Target="https://www.cde.state.co.us/SPP_CER_PDF" TargetMode="External"/><Relationship Id="rId4" Type="http://schemas.openxmlformats.org/officeDocument/2006/relationships/hyperlink" Target="https://www.cde.state.co.us/uip/online-system-district-admin-guide" TargetMode="External"/><Relationship Id="rId9" Type="http://schemas.openxmlformats.org/officeDocument/2006/relationships/hyperlink" Target="https://www.cde.state.co.us/uip/implementation-guide" TargetMode="External"/><Relationship Id="rId14" Type="http://schemas.openxmlformats.org/officeDocument/2006/relationships/hyperlink" Target="https://www.cde.state.co.us/uip/uips-theroleoftheschoolboard-plandevelopment-adoptio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s://public.tableau.com/views/UIPCodingDashboard/ByCategory_nofilters?:publish=yes&amp;:showVizHome=no&amp;:embed=tru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us02web.zoom.us/meeting/register/uMY0ynYZQzihA8xh5fFza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0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June 12, 2025</a:t>
            </a:r>
            <a:endParaRPr/>
          </a:p>
        </p:txBody>
      </p:sp>
      <p:sp>
        <p:nvSpPr>
          <p:cNvPr id="814" name="Google Shape;814;p10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School Improvement and Planning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6" name="Google Shape;1016;p111"/>
          <p:cNvSpPr txBox="1">
            <a:spLocks noGrp="1"/>
          </p:cNvSpPr>
          <p:nvPr>
            <p:ph type="title" idx="4294967295"/>
          </p:nvPr>
        </p:nvSpPr>
        <p:spPr>
          <a:xfrm>
            <a:off x="332674" y="153882"/>
            <a:ext cx="6048900" cy="67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Terminology Changes</a:t>
            </a:r>
            <a:endParaRPr/>
          </a:p>
        </p:txBody>
      </p:sp>
      <p:sp>
        <p:nvSpPr>
          <p:cNvPr id="1017" name="Google Shape;1017;p111"/>
          <p:cNvSpPr txBox="1"/>
          <p:nvPr/>
        </p:nvSpPr>
        <p:spPr>
          <a:xfrm>
            <a:off x="604950" y="1048200"/>
            <a:ext cx="7812300" cy="582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1800" b="1">
                <a:solidFill>
                  <a:schemeClr val="dk1"/>
                </a:solidFill>
                <a:latin typeface="Calibri"/>
                <a:ea typeface="Calibri"/>
                <a:cs typeface="Calibri"/>
                <a:sym typeface="Calibri"/>
              </a:rPr>
              <a:t>Some of the terms have changed to offer more clarity and purpose. </a:t>
            </a: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latin typeface="Calibri"/>
              <a:ea typeface="Calibri"/>
              <a:cs typeface="Calibri"/>
              <a:sym typeface="Calibri"/>
            </a:endParaRPr>
          </a:p>
        </p:txBody>
      </p:sp>
      <p:graphicFrame>
        <p:nvGraphicFramePr>
          <p:cNvPr id="1018" name="Google Shape;1018;p111"/>
          <p:cNvGraphicFramePr/>
          <p:nvPr>
            <p:extLst>
              <p:ext uri="{D42A27DB-BD31-4B8C-83A1-F6EECF244321}">
                <p14:modId xmlns:p14="http://schemas.microsoft.com/office/powerpoint/2010/main" val="228670324"/>
              </p:ext>
            </p:extLst>
          </p:nvPr>
        </p:nvGraphicFramePr>
        <p:xfrm>
          <a:off x="199650" y="1782900"/>
          <a:ext cx="5501300" cy="1148300"/>
        </p:xfrm>
        <a:graphic>
          <a:graphicData uri="http://schemas.openxmlformats.org/drawingml/2006/table">
            <a:tbl>
              <a:tblPr firstRow="1">
                <a:noFill/>
                <a:tableStyleId>{A53E1CEE-AEE4-4598-BE02-39F2DD320A20}</a:tableStyleId>
              </a:tblPr>
              <a:tblGrid>
                <a:gridCol w="2750650">
                  <a:extLst>
                    <a:ext uri="{9D8B030D-6E8A-4147-A177-3AD203B41FA5}">
                      <a16:colId xmlns:a16="http://schemas.microsoft.com/office/drawing/2014/main" val="20000"/>
                    </a:ext>
                  </a:extLst>
                </a:gridCol>
                <a:gridCol w="2750650">
                  <a:extLst>
                    <a:ext uri="{9D8B030D-6E8A-4147-A177-3AD203B41FA5}">
                      <a16:colId xmlns:a16="http://schemas.microsoft.com/office/drawing/2014/main" val="20001"/>
                    </a:ext>
                  </a:extLst>
                </a:gridCol>
              </a:tblGrid>
              <a:tr h="287075">
                <a:tc>
                  <a:txBody>
                    <a:bodyPr/>
                    <a:lstStyle/>
                    <a:p>
                      <a:pPr marL="0" lvl="0" indent="0" algn="l" rtl="0">
                        <a:lnSpc>
                          <a:spcPct val="115000"/>
                        </a:lnSpc>
                        <a:spcBef>
                          <a:spcPts val="0"/>
                        </a:spcBef>
                        <a:spcAft>
                          <a:spcPts val="0"/>
                        </a:spcAft>
                        <a:buNone/>
                      </a:pPr>
                      <a:r>
                        <a:rPr lang="en" sz="1200" b="1"/>
                        <a:t>Traditional UIP </a:t>
                      </a:r>
                      <a:endParaRPr sz="1200" b="1"/>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CE5CD"/>
                    </a:solidFill>
                  </a:tcPr>
                </a:tc>
                <a:tc>
                  <a:txBody>
                    <a:bodyPr/>
                    <a:lstStyle/>
                    <a:p>
                      <a:pPr marL="0" lvl="0" indent="0" algn="l" rtl="0">
                        <a:lnSpc>
                          <a:spcPct val="115000"/>
                        </a:lnSpc>
                        <a:spcBef>
                          <a:spcPts val="0"/>
                        </a:spcBef>
                        <a:spcAft>
                          <a:spcPts val="0"/>
                        </a:spcAft>
                        <a:buNone/>
                      </a:pPr>
                      <a:r>
                        <a:rPr lang="en" sz="1200" b="1"/>
                        <a:t>Streamlined UIP </a:t>
                      </a:r>
                      <a:endParaRPr sz="1200" b="1"/>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r h="287075">
                <a:tc>
                  <a:txBody>
                    <a:bodyPr/>
                    <a:lstStyle/>
                    <a:p>
                      <a:pPr marL="0" lvl="0" indent="0" algn="l" rtl="0">
                        <a:lnSpc>
                          <a:spcPct val="115000"/>
                        </a:lnSpc>
                        <a:spcBef>
                          <a:spcPts val="0"/>
                        </a:spcBef>
                        <a:spcAft>
                          <a:spcPts val="0"/>
                        </a:spcAft>
                        <a:buNone/>
                      </a:pPr>
                      <a:r>
                        <a:rPr lang="en" sz="1200"/>
                        <a:t>Priority Performance Challenges</a:t>
                      </a:r>
                      <a:endParaRPr sz="1200"/>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Student Performance Priorities</a:t>
                      </a:r>
                      <a:endParaRPr sz="1200"/>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87075">
                <a:tc>
                  <a:txBody>
                    <a:bodyPr/>
                    <a:lstStyle/>
                    <a:p>
                      <a:pPr marL="0" lvl="0" indent="0" algn="l" rtl="0">
                        <a:lnSpc>
                          <a:spcPct val="115000"/>
                        </a:lnSpc>
                        <a:spcBef>
                          <a:spcPts val="0"/>
                        </a:spcBef>
                        <a:spcAft>
                          <a:spcPts val="0"/>
                        </a:spcAft>
                        <a:buNone/>
                      </a:pPr>
                      <a:r>
                        <a:rPr lang="en" sz="1200"/>
                        <a:t>Implementation Benchmarks</a:t>
                      </a:r>
                      <a:endParaRPr sz="1200"/>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Implementation Milestones</a:t>
                      </a:r>
                      <a:endParaRPr sz="1200"/>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87075">
                <a:tc>
                  <a:txBody>
                    <a:bodyPr/>
                    <a:lstStyle/>
                    <a:p>
                      <a:pPr marL="0" lvl="0" indent="0" algn="l" rtl="0">
                        <a:lnSpc>
                          <a:spcPct val="115000"/>
                        </a:lnSpc>
                        <a:spcBef>
                          <a:spcPts val="0"/>
                        </a:spcBef>
                        <a:spcAft>
                          <a:spcPts val="0"/>
                        </a:spcAft>
                        <a:buNone/>
                      </a:pPr>
                      <a:r>
                        <a:rPr lang="en" sz="1200"/>
                        <a:t>Interim Measures</a:t>
                      </a:r>
                      <a:endParaRPr sz="1200"/>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dirty="0"/>
                        <a:t>Interim Targets</a:t>
                      </a:r>
                      <a:endParaRPr sz="1200" dirty="0"/>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019" name="Google Shape;1019;p11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986375" y="1782900"/>
            <a:ext cx="3005224" cy="1962977"/>
          </a:xfrm>
          <a:prstGeom prst="rect">
            <a:avLst/>
          </a:prstGeom>
          <a:noFill/>
          <a:ln w="76200" cap="flat" cmpd="sng">
            <a:solidFill>
              <a:srgbClr val="CCCCCC"/>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5" name="Google Shape;1025;p112"/>
          <p:cNvSpPr txBox="1">
            <a:spLocks noGrp="1"/>
          </p:cNvSpPr>
          <p:nvPr>
            <p:ph type="title" idx="4294967295"/>
          </p:nvPr>
        </p:nvSpPr>
        <p:spPr>
          <a:xfrm>
            <a:off x="213075" y="2286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Assurances and Brief Description</a:t>
            </a:r>
            <a:endParaRPr/>
          </a:p>
        </p:txBody>
      </p:sp>
      <p:sp>
        <p:nvSpPr>
          <p:cNvPr id="1026" name="Google Shape;1026;p112"/>
          <p:cNvSpPr txBox="1">
            <a:spLocks noGrp="1"/>
          </p:cNvSpPr>
          <p:nvPr>
            <p:ph type="body" idx="4294967295"/>
          </p:nvPr>
        </p:nvSpPr>
        <p:spPr>
          <a:xfrm>
            <a:off x="213075" y="801300"/>
            <a:ext cx="6352800" cy="3191700"/>
          </a:xfrm>
          <a:prstGeom prst="rect">
            <a:avLst/>
          </a:prstGeom>
        </p:spPr>
        <p:txBody>
          <a:bodyPr spcFirstLastPara="1" wrap="square" lIns="91425" tIns="91425" rIns="91425" bIns="91425" anchor="t" anchorCtr="0">
            <a:normAutofit lnSpcReduction="10000"/>
          </a:bodyPr>
          <a:lstStyle/>
          <a:p>
            <a:pPr marL="457200" lvl="0" indent="-334327" algn="l" rtl="0">
              <a:spcBef>
                <a:spcPts val="0"/>
              </a:spcBef>
              <a:spcAft>
                <a:spcPts val="0"/>
              </a:spcAft>
              <a:buSzPct val="100000"/>
              <a:buChar char="●"/>
            </a:pPr>
            <a:r>
              <a:rPr lang="en"/>
              <a:t>In</a:t>
            </a:r>
            <a:r>
              <a:rPr lang="en" sz="1800"/>
              <a:t> 24/25, the “Brief Description” </a:t>
            </a:r>
            <a:r>
              <a:rPr lang="en"/>
              <a:t>was</a:t>
            </a:r>
            <a:r>
              <a:rPr lang="en" sz="1800"/>
              <a:t> removed and many of the expectations of the data narrative w</a:t>
            </a:r>
            <a:r>
              <a:rPr lang="en"/>
              <a:t>ere</a:t>
            </a:r>
            <a:r>
              <a:rPr lang="en" sz="1800"/>
              <a:t> moved to assurances. </a:t>
            </a:r>
            <a:endParaRPr sz="1800"/>
          </a:p>
          <a:p>
            <a:pPr marL="457200" lvl="0" indent="-334327" algn="l" rtl="0">
              <a:spcBef>
                <a:spcPts val="0"/>
              </a:spcBef>
              <a:spcAft>
                <a:spcPts val="0"/>
              </a:spcAft>
              <a:buSzPct val="100000"/>
              <a:buChar char="●"/>
            </a:pPr>
            <a:r>
              <a:rPr lang="en"/>
              <a:t>Two</a:t>
            </a:r>
            <a:r>
              <a:rPr lang="en" sz="1800"/>
              <a:t> years ago, assurances were added to the UIP to reduce some of the reporting</a:t>
            </a:r>
            <a:endParaRPr sz="1800"/>
          </a:p>
          <a:p>
            <a:pPr marL="914400" lvl="1" indent="-334327" algn="l" rtl="0">
              <a:spcBef>
                <a:spcPts val="0"/>
              </a:spcBef>
              <a:spcAft>
                <a:spcPts val="0"/>
              </a:spcAft>
              <a:buSzPct val="100000"/>
              <a:buChar char="○"/>
            </a:pPr>
            <a:r>
              <a:rPr lang="en" sz="1800"/>
              <a:t>Assurances were used for federal and state accountability as well as READ and Math data analysis. </a:t>
            </a:r>
            <a:endParaRPr sz="1800"/>
          </a:p>
          <a:p>
            <a:pPr marL="914400" lvl="1" indent="-334327" algn="l" rtl="0">
              <a:spcBef>
                <a:spcPts val="0"/>
              </a:spcBef>
              <a:spcAft>
                <a:spcPts val="0"/>
              </a:spcAft>
              <a:buSzPct val="100000"/>
              <a:buChar char="○"/>
            </a:pPr>
            <a:r>
              <a:rPr lang="en" sz="1800"/>
              <a:t>Assurances are customized based on school characteristics- identifications, K-3 serving,  etc. </a:t>
            </a:r>
            <a:endParaRPr sz="1800"/>
          </a:p>
          <a:p>
            <a:pPr marL="457200" lvl="0" indent="0" algn="l" rtl="0">
              <a:spcBef>
                <a:spcPts val="1200"/>
              </a:spcBef>
              <a:spcAft>
                <a:spcPts val="1200"/>
              </a:spcAft>
              <a:buNone/>
            </a:pPr>
            <a:endParaRPr sz="1800"/>
          </a:p>
        </p:txBody>
      </p:sp>
      <p:pic>
        <p:nvPicPr>
          <p:cNvPr id="1027" name="Google Shape;1027;p11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247225" y="2776225"/>
            <a:ext cx="2848250" cy="1424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2" name="Google Shape;1032;p113" descr="Top Three Guiding questions for UIP Development"/>
          <p:cNvPicPr preferRelativeResize="0"/>
          <p:nvPr/>
        </p:nvPicPr>
        <p:blipFill>
          <a:blip r:embed="rId3">
            <a:alphaModFix/>
          </a:blip>
          <a:stretch>
            <a:fillRect/>
          </a:stretch>
        </p:blipFill>
        <p:spPr>
          <a:xfrm>
            <a:off x="866463" y="2070825"/>
            <a:ext cx="4932725" cy="2163200"/>
          </a:xfrm>
          <a:prstGeom prst="rect">
            <a:avLst/>
          </a:prstGeom>
          <a:noFill/>
          <a:ln w="38100" cap="flat" cmpd="sng">
            <a:solidFill>
              <a:schemeClr val="accent1"/>
            </a:solidFill>
            <a:prstDash val="solid"/>
            <a:round/>
            <a:headEnd type="none" w="sm" len="sm"/>
            <a:tailEnd type="none" w="sm" len="sm"/>
          </a:ln>
        </p:spPr>
      </p:pic>
      <p:pic>
        <p:nvPicPr>
          <p:cNvPr id="1033" name="Google Shape;1033;p113" descr="Tabs at the top of the online template."/>
          <p:cNvPicPr preferRelativeResize="0"/>
          <p:nvPr/>
        </p:nvPicPr>
        <p:blipFill>
          <a:blip r:embed="rId4">
            <a:alphaModFix/>
          </a:blip>
          <a:stretch>
            <a:fillRect/>
          </a:stretch>
        </p:blipFill>
        <p:spPr>
          <a:xfrm>
            <a:off x="838864" y="1444625"/>
            <a:ext cx="7466224" cy="427225"/>
          </a:xfrm>
          <a:prstGeom prst="rect">
            <a:avLst/>
          </a:prstGeom>
          <a:noFill/>
          <a:ln w="38100" cap="flat" cmpd="sng">
            <a:solidFill>
              <a:schemeClr val="accent1"/>
            </a:solidFill>
            <a:prstDash val="solid"/>
            <a:round/>
            <a:headEnd type="none" w="sm" len="sm"/>
            <a:tailEnd type="none" w="sm" len="sm"/>
          </a:ln>
        </p:spPr>
      </p:pic>
      <p:sp>
        <p:nvSpPr>
          <p:cNvPr id="1035" name="Google Shape;1035;p113"/>
          <p:cNvSpPr txBox="1">
            <a:spLocks noGrp="1"/>
          </p:cNvSpPr>
          <p:nvPr>
            <p:ph type="title" idx="4294967295"/>
          </p:nvPr>
        </p:nvSpPr>
        <p:spPr>
          <a:xfrm>
            <a:off x="-25" y="99675"/>
            <a:ext cx="91440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Improved Workflow</a:t>
            </a:r>
            <a:endParaRPr/>
          </a:p>
        </p:txBody>
      </p:sp>
      <p:sp>
        <p:nvSpPr>
          <p:cNvPr id="1036" name="Google Shape;1036;p113"/>
          <p:cNvSpPr txBox="1">
            <a:spLocks noGrp="1"/>
          </p:cNvSpPr>
          <p:nvPr>
            <p:ph type="body" idx="4294967295"/>
          </p:nvPr>
        </p:nvSpPr>
        <p:spPr>
          <a:xfrm>
            <a:off x="3327925" y="823850"/>
            <a:ext cx="4817400" cy="1369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The Streamlined UIP Sections</a:t>
            </a:r>
            <a:endParaRPr sz="1800"/>
          </a:p>
          <a:p>
            <a:pPr marL="0" lvl="0" indent="0" algn="l" rtl="0">
              <a:spcBef>
                <a:spcPts val="1200"/>
              </a:spcBef>
              <a:spcAft>
                <a:spcPts val="1200"/>
              </a:spcAft>
              <a:buNone/>
            </a:pPr>
            <a:endParaRPr sz="1800"/>
          </a:p>
        </p:txBody>
      </p:sp>
      <p:sp>
        <p:nvSpPr>
          <p:cNvPr id="1037" name="Google Shape;1037;p113" descr="Ovals indicating tabs&#10;"/>
          <p:cNvSpPr/>
          <p:nvPr/>
        </p:nvSpPr>
        <p:spPr>
          <a:xfrm>
            <a:off x="1705525" y="1431738"/>
            <a:ext cx="1787100" cy="4530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38" name="Google Shape;1038;p113" descr="Ovals indicating tabs"/>
          <p:cNvSpPr/>
          <p:nvPr/>
        </p:nvSpPr>
        <p:spPr>
          <a:xfrm>
            <a:off x="3569797" y="1444625"/>
            <a:ext cx="1249500" cy="4530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39" name="Google Shape;1039;p113" descr="Ovals indicating tabs"/>
          <p:cNvSpPr/>
          <p:nvPr/>
        </p:nvSpPr>
        <p:spPr>
          <a:xfrm>
            <a:off x="4933525" y="1444625"/>
            <a:ext cx="1606200" cy="4530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0" name="Google Shape;1040;p113" descr="Ovals indicating tabs"/>
          <p:cNvSpPr/>
          <p:nvPr/>
        </p:nvSpPr>
        <p:spPr>
          <a:xfrm>
            <a:off x="6653950" y="1444625"/>
            <a:ext cx="1606200" cy="4530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041" name="Google Shape;1041;p113" descr="Indicating that less is more"/>
          <p:cNvPicPr preferRelativeResize="0"/>
          <p:nvPr/>
        </p:nvPicPr>
        <p:blipFill>
          <a:blip r:embed="rId5">
            <a:alphaModFix/>
          </a:blip>
          <a:stretch>
            <a:fillRect/>
          </a:stretch>
        </p:blipFill>
        <p:spPr>
          <a:xfrm>
            <a:off x="7139750" y="2817422"/>
            <a:ext cx="1667100" cy="971481"/>
          </a:xfrm>
          <a:prstGeom prst="rect">
            <a:avLst/>
          </a:prstGeom>
          <a:noFill/>
          <a:ln w="76200" cap="flat" cmpd="sng">
            <a:solidFill>
              <a:srgbClr val="D9D9D9"/>
            </a:solidFill>
            <a:prstDash val="solid"/>
            <a:round/>
            <a:headEnd type="none" w="sm" len="sm"/>
            <a:tailEnd type="none" w="sm" len="sm"/>
          </a:ln>
        </p:spPr>
      </p:pic>
      <p:sp>
        <p:nvSpPr>
          <p:cNvPr id="1044" name="Google Shape;1044;p113" descr="Highlighting importance of this question"/>
          <p:cNvSpPr/>
          <p:nvPr/>
        </p:nvSpPr>
        <p:spPr>
          <a:xfrm>
            <a:off x="3147200" y="2474775"/>
            <a:ext cx="286200" cy="278700"/>
          </a:xfrm>
          <a:prstGeom prst="star5">
            <a:avLst>
              <a:gd name="adj" fmla="val 19098"/>
              <a:gd name="hf" fmla="val 105146"/>
              <a:gd name="vf" fmla="val 110557"/>
            </a:avLst>
          </a:prstGeom>
          <a:solidFill>
            <a:srgbClr val="FFFF00"/>
          </a:solid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50" name="Google Shape;1050;p114"/>
          <p:cNvSpPr txBox="1">
            <a:spLocks noGrp="1"/>
          </p:cNvSpPr>
          <p:nvPr>
            <p:ph type="title" idx="4294967295"/>
          </p:nvPr>
        </p:nvSpPr>
        <p:spPr>
          <a:xfrm>
            <a:off x="152400" y="212350"/>
            <a:ext cx="8808000" cy="511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The User Experience: Student Performance Priorities (SPP)</a:t>
            </a:r>
          </a:p>
        </p:txBody>
      </p:sp>
      <p:pic>
        <p:nvPicPr>
          <p:cNvPr id="1051" name="Google Shape;1051;p114" descr="Student Performance Priorities Field"/>
          <p:cNvPicPr preferRelativeResize="0"/>
          <p:nvPr/>
        </p:nvPicPr>
        <p:blipFill>
          <a:blip r:embed="rId3">
            <a:alphaModFix/>
          </a:blip>
          <a:stretch>
            <a:fillRect/>
          </a:stretch>
        </p:blipFill>
        <p:spPr>
          <a:xfrm>
            <a:off x="429213" y="764650"/>
            <a:ext cx="8285576" cy="3614200"/>
          </a:xfrm>
          <a:prstGeom prst="rect">
            <a:avLst/>
          </a:prstGeom>
          <a:noFill/>
          <a:ln w="38100" cap="flat" cmpd="sng">
            <a:solidFill>
              <a:schemeClr val="accent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15" descr="Explanation of Evidence and Reasoning"/>
          <p:cNvSpPr/>
          <p:nvPr/>
        </p:nvSpPr>
        <p:spPr>
          <a:xfrm>
            <a:off x="1399925" y="872975"/>
            <a:ext cx="6278700" cy="1195800"/>
          </a:xfrm>
          <a:prstGeom prst="flowChartAlternateProcess">
            <a:avLst/>
          </a:prstGeom>
          <a:solidFill>
            <a:srgbClr val="FBE4D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8" name="Google Shape;1058;p115"/>
          <p:cNvSpPr txBox="1"/>
          <p:nvPr/>
        </p:nvSpPr>
        <p:spPr>
          <a:xfrm>
            <a:off x="152400" y="212350"/>
            <a:ext cx="6705600" cy="51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The User Experience: Evidence and Reasoning</a:t>
            </a:r>
            <a:endParaRPr sz="2400"/>
          </a:p>
        </p:txBody>
      </p:sp>
      <p:pic>
        <p:nvPicPr>
          <p:cNvPr id="1059" name="Google Shape;1059;p115" descr="Sample Evidence and Reasoning field in the online system. "/>
          <p:cNvPicPr preferRelativeResize="0"/>
          <p:nvPr/>
        </p:nvPicPr>
        <p:blipFill>
          <a:blip r:embed="rId3">
            <a:alphaModFix/>
          </a:blip>
          <a:stretch>
            <a:fillRect/>
          </a:stretch>
        </p:blipFill>
        <p:spPr>
          <a:xfrm>
            <a:off x="219200" y="2218525"/>
            <a:ext cx="8839202" cy="1527940"/>
          </a:xfrm>
          <a:prstGeom prst="rect">
            <a:avLst/>
          </a:prstGeom>
          <a:noFill/>
          <a:ln w="38100" cap="flat" cmpd="sng">
            <a:solidFill>
              <a:schemeClr val="accent1"/>
            </a:solidFill>
            <a:prstDash val="solid"/>
            <a:round/>
            <a:headEnd type="none" w="sm" len="sm"/>
            <a:tailEnd type="none" w="sm" len="sm"/>
          </a:ln>
        </p:spPr>
      </p:pic>
      <p:sp>
        <p:nvSpPr>
          <p:cNvPr id="1060" name="Google Shape;1060;p115"/>
          <p:cNvSpPr txBox="1"/>
          <p:nvPr/>
        </p:nvSpPr>
        <p:spPr>
          <a:xfrm>
            <a:off x="1465500" y="723550"/>
            <a:ext cx="6213000" cy="136232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800" dirty="0">
                <a:solidFill>
                  <a:schemeClr val="dk2"/>
                </a:solidFill>
              </a:rPr>
              <a:t>The objective of this segment within the Streamlined UIP Process is to convey the evidence and reasoning underlying the selection of Student Performance Priorities.</a:t>
            </a:r>
            <a:endParaRPr sz="18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56"/>
                                        </p:tgtEl>
                                        <p:attrNameLst>
                                          <p:attrName>style.visibility</p:attrName>
                                        </p:attrNameLst>
                                      </p:cBhvr>
                                      <p:to>
                                        <p:strVal val="visible"/>
                                      </p:to>
                                    </p:set>
                                    <p:animEffect transition="in" filter="fade">
                                      <p:cBhvr>
                                        <p:cTn id="9" dur="1000"/>
                                        <p:tgtEl>
                                          <p:spTgt spid="105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59"/>
                                        </p:tgtEl>
                                        <p:attrNameLst>
                                          <p:attrName>style.visibility</p:attrName>
                                        </p:attrNameLst>
                                      </p:cBhvr>
                                      <p:to>
                                        <p:strVal val="visible"/>
                                      </p:to>
                                    </p:set>
                                    <p:animEffect transition="in" filter="fade">
                                      <p:cBhvr>
                                        <p:cTn id="14" dur="1000"/>
                                        <p:tgtEl>
                                          <p:spTgt spid="1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6" name="Google Shape;1066;p116"/>
          <p:cNvSpPr/>
          <p:nvPr/>
        </p:nvSpPr>
        <p:spPr>
          <a:xfrm>
            <a:off x="5487475" y="253450"/>
            <a:ext cx="3097200" cy="3704400"/>
          </a:xfrm>
          <a:prstGeom prst="roundRect">
            <a:avLst>
              <a:gd name="adj" fmla="val 795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Factors that may influence charter school student performance priorities: </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dirty="0"/>
              <a:t>Success indicators grounded in charter</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dirty="0"/>
              <a:t>Board strategic plan</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dirty="0"/>
              <a:t>Renewal performance metrics/timelines</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dirty="0"/>
              <a:t>Relative Performance Data (neighboring schools, peer schools, district averages)</a:t>
            </a:r>
            <a:endParaRPr dirty="0"/>
          </a:p>
        </p:txBody>
      </p:sp>
      <p:pic>
        <p:nvPicPr>
          <p:cNvPr id="1067" name="Google Shape;1067;p116" descr="Five Factors that can impact prioritization"/>
          <p:cNvPicPr preferRelativeResize="0"/>
          <p:nvPr/>
        </p:nvPicPr>
        <p:blipFill>
          <a:blip r:embed="rId3">
            <a:alphaModFix/>
          </a:blip>
          <a:stretch>
            <a:fillRect/>
          </a:stretch>
        </p:blipFill>
        <p:spPr>
          <a:xfrm>
            <a:off x="185475" y="1467225"/>
            <a:ext cx="3631924" cy="1327800"/>
          </a:xfrm>
          <a:prstGeom prst="rect">
            <a:avLst/>
          </a:prstGeom>
          <a:noFill/>
          <a:ln>
            <a:noFill/>
          </a:ln>
        </p:spPr>
      </p:pic>
      <p:sp>
        <p:nvSpPr>
          <p:cNvPr id="1068" name="Google Shape;1068;p116"/>
          <p:cNvSpPr txBox="1">
            <a:spLocks noGrp="1"/>
          </p:cNvSpPr>
          <p:nvPr>
            <p:ph type="title" idx="4294967295"/>
          </p:nvPr>
        </p:nvSpPr>
        <p:spPr>
          <a:xfrm>
            <a:off x="123875" y="146450"/>
            <a:ext cx="7167900" cy="74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Factors for Prioritization</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4" name="Google Shape;1074;p117"/>
          <p:cNvSpPr txBox="1">
            <a:spLocks noGrp="1"/>
          </p:cNvSpPr>
          <p:nvPr>
            <p:ph type="title" idx="4294967295"/>
          </p:nvPr>
        </p:nvSpPr>
        <p:spPr>
          <a:xfrm>
            <a:off x="152400" y="212350"/>
            <a:ext cx="5530500" cy="511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The User Experience: The Throughline</a:t>
            </a:r>
          </a:p>
        </p:txBody>
      </p:sp>
      <p:pic>
        <p:nvPicPr>
          <p:cNvPr id="1075" name="Google Shape;1075;p117" descr="Demonstrating relationships between elements of the UIP"/>
          <p:cNvPicPr preferRelativeResize="0"/>
          <p:nvPr/>
        </p:nvPicPr>
        <p:blipFill>
          <a:blip r:embed="rId3">
            <a:alphaModFix/>
          </a:blip>
          <a:stretch>
            <a:fillRect/>
          </a:stretch>
        </p:blipFill>
        <p:spPr>
          <a:xfrm>
            <a:off x="152400" y="1326738"/>
            <a:ext cx="8839202" cy="2490016"/>
          </a:xfrm>
          <a:prstGeom prst="rect">
            <a:avLst/>
          </a:prstGeom>
          <a:noFill/>
          <a:ln w="38100" cap="flat" cmpd="sng">
            <a:solidFill>
              <a:schemeClr val="accen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5"/>
                                        </p:tgtEl>
                                        <p:attrNameLst>
                                          <p:attrName>style.visibility</p:attrName>
                                        </p:attrNameLst>
                                      </p:cBhvr>
                                      <p:to>
                                        <p:strVal val="visible"/>
                                      </p:to>
                                    </p:set>
                                    <p:animEffect transition="in" filter="fade">
                                      <p:cBhvr>
                                        <p:cTn id="7" dur="1000"/>
                                        <p:tgtEl>
                                          <p:spTgt spid="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1" name="Google Shape;1081;p118"/>
          <p:cNvSpPr txBox="1">
            <a:spLocks noGrp="1"/>
          </p:cNvSpPr>
          <p:nvPr>
            <p:ph type="title" idx="4294967295"/>
          </p:nvPr>
        </p:nvSpPr>
        <p:spPr>
          <a:xfrm>
            <a:off x="152400" y="212350"/>
            <a:ext cx="6316500" cy="511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The User Experience: </a:t>
            </a:r>
            <a:r>
              <a:rPr kumimoji="0" lang="en-US" sz="2400" b="0" i="0" u="sng" strike="noStrike" kern="0" cap="none" spc="0" normalizeH="0" baseline="0" noProof="0" dirty="0">
                <a:ln>
                  <a:noFill/>
                </a:ln>
                <a:solidFill>
                  <a:schemeClr val="dk1"/>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Short Cycle Upload</a:t>
            </a:r>
            <a:endParaRPr kumimoji="0" lang="en-US" sz="2400" b="0" i="0" u="none" strike="noStrike" kern="0" cap="none" spc="0" normalizeH="0" baseline="0" noProof="0" dirty="0">
              <a:ln>
                <a:noFill/>
              </a:ln>
              <a:solidFill>
                <a:schemeClr val="dk1"/>
              </a:solidFill>
              <a:effectLst/>
              <a:uLnTx/>
              <a:uFillTx/>
              <a:latin typeface="Arial"/>
              <a:ea typeface="Arial"/>
              <a:cs typeface="Arial"/>
              <a:sym typeface="Arial"/>
            </a:endParaRPr>
          </a:p>
        </p:txBody>
      </p:sp>
      <p:pic>
        <p:nvPicPr>
          <p:cNvPr id="1082" name="Google Shape;1082;p118" descr=" instructions for Short Cycle Upload"/>
          <p:cNvPicPr preferRelativeResize="0"/>
          <p:nvPr/>
        </p:nvPicPr>
        <p:blipFill>
          <a:blip r:embed="rId4">
            <a:alphaModFix/>
          </a:blip>
          <a:stretch>
            <a:fillRect/>
          </a:stretch>
        </p:blipFill>
        <p:spPr>
          <a:xfrm>
            <a:off x="152400" y="1517875"/>
            <a:ext cx="8839202" cy="1943773"/>
          </a:xfrm>
          <a:prstGeom prst="rect">
            <a:avLst/>
          </a:prstGeom>
          <a:noFill/>
          <a:ln w="76200" cap="flat" cmpd="sng">
            <a:solidFill>
              <a:srgbClr val="4A86E8"/>
            </a:solidFill>
            <a:prstDash val="solid"/>
            <a:round/>
            <a:headEnd type="none" w="sm" len="sm"/>
            <a:tailEnd type="none" w="sm" len="sm"/>
          </a:ln>
        </p:spPr>
      </p:pic>
      <p:pic>
        <p:nvPicPr>
          <p:cNvPr id="1083" name="Google Shape;1083;p118" descr="23966862 (Provided by Getty Images)"/>
          <p:cNvPicPr preferRelativeResize="0"/>
          <p:nvPr/>
        </p:nvPicPr>
        <p:blipFill>
          <a:blip r:embed="rId5">
            <a:alphaModFix/>
          </a:blip>
          <a:stretch>
            <a:fillRect/>
          </a:stretch>
        </p:blipFill>
        <p:spPr>
          <a:xfrm>
            <a:off x="6684848" y="79375"/>
            <a:ext cx="1992801" cy="1298049"/>
          </a:xfrm>
          <a:prstGeom prst="rect">
            <a:avLst/>
          </a:prstGeom>
          <a:noFill/>
          <a:ln w="9525" cap="flat" cmpd="sng">
            <a:solidFill>
              <a:srgbClr val="4A86E8"/>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19" descr="Biennial Flex options and caveats. "/>
          <p:cNvSpPr/>
          <p:nvPr/>
        </p:nvSpPr>
        <p:spPr>
          <a:xfrm>
            <a:off x="5880775" y="1052475"/>
            <a:ext cx="3263100" cy="3034800"/>
          </a:xfrm>
          <a:prstGeom prst="rect">
            <a:avLst/>
          </a:prstGeom>
          <a:solidFill>
            <a:srgbClr val="B45F0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89" name="Google Shape;1089;p11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Overall Updates for the UIP</a:t>
            </a:r>
            <a:endParaRPr dirty="0"/>
          </a:p>
        </p:txBody>
      </p:sp>
      <p:sp>
        <p:nvSpPr>
          <p:cNvPr id="1090" name="Google Shape;1090;p119"/>
          <p:cNvSpPr txBox="1">
            <a:spLocks noGrp="1"/>
          </p:cNvSpPr>
          <p:nvPr>
            <p:ph type="body" idx="1"/>
          </p:nvPr>
        </p:nvSpPr>
        <p:spPr>
          <a:xfrm>
            <a:off x="311700" y="1152475"/>
            <a:ext cx="54906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600"/>
              <a:buFont typeface="Arial"/>
              <a:buNone/>
            </a:pPr>
            <a:r>
              <a:rPr lang="en" b="1"/>
              <a:t>Pre-populated Data</a:t>
            </a:r>
            <a:r>
              <a:rPr lang="en"/>
              <a:t>- With rollover, information that is available (e.g. biennial flex submission status, k-3 serving for READ) has been populated in the Requirements section.  This data gets updated multiple times over the course of the year when data becomes available. </a:t>
            </a:r>
            <a:endParaRPr/>
          </a:p>
        </p:txBody>
      </p:sp>
      <p:sp>
        <p:nvSpPr>
          <p:cNvPr id="1092" name="Google Shape;1092;p119"/>
          <p:cNvSpPr txBox="1"/>
          <p:nvPr/>
        </p:nvSpPr>
        <p:spPr>
          <a:xfrm>
            <a:off x="6241675" y="1395450"/>
            <a:ext cx="2541300" cy="221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181818"/>
                </a:solidFill>
                <a:latin typeface="Roboto"/>
                <a:ea typeface="Roboto"/>
                <a:cs typeface="Roboto"/>
                <a:sym typeface="Roboto"/>
              </a:rPr>
              <a:t>Sample Statement for Timeline</a:t>
            </a:r>
            <a:endParaRPr sz="1200" b="1" dirty="0">
              <a:solidFill>
                <a:srgbClr val="181818"/>
              </a:solidFill>
              <a:latin typeface="Roboto"/>
              <a:ea typeface="Roboto"/>
              <a:cs typeface="Roboto"/>
              <a:sym typeface="Roboto"/>
            </a:endParaRPr>
          </a:p>
          <a:p>
            <a:pPr marL="0" lvl="0" indent="0" algn="l" rtl="0">
              <a:spcBef>
                <a:spcPts val="0"/>
              </a:spcBef>
              <a:spcAft>
                <a:spcPts val="0"/>
              </a:spcAft>
              <a:buNone/>
            </a:pPr>
            <a:r>
              <a:rPr lang="en" sz="1200" b="1" dirty="0">
                <a:solidFill>
                  <a:srgbClr val="181818"/>
                </a:solidFill>
                <a:latin typeface="Roboto"/>
                <a:ea typeface="Roboto"/>
                <a:cs typeface="Roboto"/>
                <a:sym typeface="Roboto"/>
              </a:rPr>
              <a:t>The district submitted a plan for the 2024-25 school year.  Only if the district earns an accredited rating of performance or distinction on the 2025 performance framework will the district be eligible for biennial flexibility.  Note: In the case of insufficient state data, the district must submit a 2025-26 plan.</a:t>
            </a:r>
            <a:endParaRPr sz="2000" b="1" dirty="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2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Online System Changes</a:t>
            </a:r>
            <a:endParaRPr/>
          </a:p>
        </p:txBody>
      </p:sp>
      <p:sp>
        <p:nvSpPr>
          <p:cNvPr id="1098" name="Google Shape;1098;p120"/>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dirty="0"/>
          </a:p>
        </p:txBody>
      </p:sp>
      <p:pic>
        <p:nvPicPr>
          <p:cNvPr id="1099" name="Google Shape;1099;p120" descr="demonstrating how to unclick &quot;continue previous plan&quot;. "/>
          <p:cNvPicPr preferRelativeResize="0"/>
          <p:nvPr/>
        </p:nvPicPr>
        <p:blipFill>
          <a:blip r:embed="rId3">
            <a:alphaModFix/>
          </a:blip>
          <a:stretch>
            <a:fillRect/>
          </a:stretch>
        </p:blipFill>
        <p:spPr>
          <a:xfrm>
            <a:off x="4781400" y="1026425"/>
            <a:ext cx="4166951" cy="1999100"/>
          </a:xfrm>
          <a:prstGeom prst="rect">
            <a:avLst/>
          </a:prstGeom>
          <a:noFill/>
          <a:ln>
            <a:noFill/>
          </a:ln>
        </p:spPr>
      </p:pic>
      <p:sp>
        <p:nvSpPr>
          <p:cNvPr id="1100" name="Google Shape;1100;p120" descr="Arrow showing box to click"/>
          <p:cNvSpPr/>
          <p:nvPr/>
        </p:nvSpPr>
        <p:spPr>
          <a:xfrm>
            <a:off x="6155650" y="2681900"/>
            <a:ext cx="324000" cy="8148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1" name="Google Shape;1101;p120" descr="Arrow showing pen to initiate editing mode"/>
          <p:cNvSpPr/>
          <p:nvPr/>
        </p:nvSpPr>
        <p:spPr>
          <a:xfrm>
            <a:off x="8624350" y="2632825"/>
            <a:ext cx="324000" cy="11976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2" name="Google Shape;1102;p120"/>
          <p:cNvSpPr txBox="1">
            <a:spLocks noGrp="1"/>
          </p:cNvSpPr>
          <p:nvPr>
            <p:ph type="body" idx="1"/>
          </p:nvPr>
        </p:nvSpPr>
        <p:spPr>
          <a:xfrm>
            <a:off x="311700" y="1152475"/>
            <a:ext cx="4469700" cy="3034800"/>
          </a:xfrm>
          <a:prstGeom prst="rect">
            <a:avLst/>
          </a:prstGeom>
        </p:spPr>
        <p:txBody>
          <a:bodyPr spcFirstLastPara="1" wrap="square" lIns="91425" tIns="91425" rIns="91425" bIns="91425" anchor="t" anchorCtr="0">
            <a:noAutofit/>
          </a:bodyPr>
          <a:lstStyle/>
          <a:p>
            <a:pPr marL="457200" lvl="0" indent="-332740" algn="l" rtl="0">
              <a:lnSpc>
                <a:spcPct val="115000"/>
              </a:lnSpc>
              <a:spcBef>
                <a:spcPts val="1000"/>
              </a:spcBef>
              <a:spcAft>
                <a:spcPts val="0"/>
              </a:spcAft>
              <a:buSzPts val="1640"/>
              <a:buChar char="●"/>
            </a:pPr>
            <a:r>
              <a:rPr lang="en" sz="1640" dirty="0"/>
              <a:t>“Continue Previous Plan” takes the place of copy from last year.  Please note, this feature should NOT be used by those going from the traditional to streamlined template.</a:t>
            </a:r>
            <a:endParaRPr sz="1640" dirty="0"/>
          </a:p>
          <a:p>
            <a:pPr marL="457200" marR="0" lvl="0" indent="-332740" algn="l" rtl="0">
              <a:lnSpc>
                <a:spcPct val="115000"/>
              </a:lnSpc>
              <a:spcBef>
                <a:spcPts val="1000"/>
              </a:spcBef>
              <a:spcAft>
                <a:spcPts val="0"/>
              </a:spcAft>
              <a:buSzPts val="1640"/>
              <a:buChar char="●"/>
            </a:pPr>
            <a:r>
              <a:rPr lang="en" sz="1640" dirty="0"/>
              <a:t>“Continue Previous Plan” If there is an error, district users can release or “open” the plan so the correct plan can be imported. </a:t>
            </a:r>
            <a:endParaRPr sz="1640" dirty="0"/>
          </a:p>
          <a:p>
            <a:pPr marL="457200" lvl="0" indent="0" algn="l" rtl="0">
              <a:lnSpc>
                <a:spcPct val="115000"/>
              </a:lnSpc>
              <a:spcBef>
                <a:spcPts val="1000"/>
              </a:spcBef>
              <a:spcAft>
                <a:spcPts val="0"/>
              </a:spcAft>
              <a:buNone/>
            </a:pPr>
            <a:endParaRPr sz="1640" dirty="0"/>
          </a:p>
          <a:p>
            <a:pPr marL="457200" lvl="0" indent="0" algn="l" rtl="0">
              <a:lnSpc>
                <a:spcPct val="115000"/>
              </a:lnSpc>
              <a:spcBef>
                <a:spcPts val="1000"/>
              </a:spcBef>
              <a:spcAft>
                <a:spcPts val="0"/>
              </a:spcAft>
              <a:buClr>
                <a:schemeClr val="dk1"/>
              </a:buClr>
              <a:buSzPts val="1408"/>
              <a:buFont typeface="Arial"/>
              <a:buNone/>
            </a:pPr>
            <a:endParaRPr sz="339" dirty="0"/>
          </a:p>
          <a:p>
            <a:pPr marL="0" lvl="0" indent="0" algn="l" rtl="0">
              <a:lnSpc>
                <a:spcPct val="115000"/>
              </a:lnSpc>
              <a:spcBef>
                <a:spcPts val="1000"/>
              </a:spcBef>
              <a:spcAft>
                <a:spcPts val="0"/>
              </a:spcAft>
              <a:buSzPts val="605"/>
              <a:buNone/>
            </a:pPr>
            <a:endParaRPr sz="980" dirty="0"/>
          </a:p>
        </p:txBody>
      </p:sp>
      <p:sp>
        <p:nvSpPr>
          <p:cNvPr id="1103" name="Google Shape;1103;p120"/>
          <p:cNvSpPr txBox="1"/>
          <p:nvPr/>
        </p:nvSpPr>
        <p:spPr>
          <a:xfrm>
            <a:off x="6548100" y="3896463"/>
            <a:ext cx="2595900" cy="384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rPr>
              <a:t>Click pencil icon to allow editing</a:t>
            </a:r>
            <a:endParaRPr sz="1300">
              <a:solidFill>
                <a:schemeClr val="dk2"/>
              </a:solidFill>
            </a:endParaRPr>
          </a:p>
        </p:txBody>
      </p:sp>
      <p:sp>
        <p:nvSpPr>
          <p:cNvPr id="1104" name="Google Shape;1104;p120"/>
          <p:cNvSpPr txBox="1"/>
          <p:nvPr/>
        </p:nvSpPr>
        <p:spPr>
          <a:xfrm>
            <a:off x="4781400" y="3529500"/>
            <a:ext cx="1609800" cy="785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dirty="0">
                <a:solidFill>
                  <a:schemeClr val="dk2"/>
                </a:solidFill>
              </a:rPr>
              <a:t>If the box is checked, it won’t copy over again.</a:t>
            </a:r>
            <a:endParaRPr sz="1300" dirty="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0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Begin Recording</a:t>
            </a:r>
            <a:endParaRPr/>
          </a:p>
        </p:txBody>
      </p:sp>
      <p:sp>
        <p:nvSpPr>
          <p:cNvPr id="820" name="Google Shape;820;p10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821" name="Google Shape;821;p103" descr="a red neon sign that says recording on a brick wall (Provided by Tenor)"/>
          <p:cNvPicPr preferRelativeResize="0"/>
          <p:nvPr/>
        </p:nvPicPr>
        <p:blipFill>
          <a:blip r:embed="rId3">
            <a:alphaModFix/>
          </a:blip>
          <a:stretch>
            <a:fillRect/>
          </a:stretch>
        </p:blipFill>
        <p:spPr>
          <a:xfrm>
            <a:off x="637375" y="1263400"/>
            <a:ext cx="4743450" cy="2667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2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Coming Attractions</a:t>
            </a:r>
            <a:endParaRPr/>
          </a:p>
        </p:txBody>
      </p:sp>
      <p:sp>
        <p:nvSpPr>
          <p:cNvPr id="1110" name="Google Shape;1110;p121"/>
          <p:cNvSpPr txBox="1">
            <a:spLocks noGrp="1"/>
          </p:cNvSpPr>
          <p:nvPr>
            <p:ph type="body" idx="1"/>
          </p:nvPr>
        </p:nvSpPr>
        <p:spPr>
          <a:xfrm>
            <a:off x="311700" y="1152475"/>
            <a:ext cx="3579900" cy="3034800"/>
          </a:xfrm>
          <a:prstGeom prst="rect">
            <a:avLst/>
          </a:prstGeom>
        </p:spPr>
        <p:txBody>
          <a:bodyPr spcFirstLastPara="1" wrap="square" lIns="91425" tIns="91425" rIns="91425" bIns="91425" anchor="t" anchorCtr="0">
            <a:normAutofit fontScale="85000" lnSpcReduction="10000"/>
          </a:bodyPr>
          <a:lstStyle/>
          <a:p>
            <a:pPr marL="457200" lvl="0" indent="-317119" algn="l" rtl="0">
              <a:spcBef>
                <a:spcPts val="1000"/>
              </a:spcBef>
              <a:spcAft>
                <a:spcPts val="0"/>
              </a:spcAft>
              <a:buSzPct val="100000"/>
              <a:buChar char="●"/>
            </a:pPr>
            <a:r>
              <a:rPr lang="en" sz="1640"/>
              <a:t>Dedicated Target boxes in Plans </a:t>
            </a:r>
            <a:endParaRPr sz="1640"/>
          </a:p>
          <a:p>
            <a:pPr marL="914400" lvl="1" indent="-317119" algn="l" rtl="0">
              <a:spcBef>
                <a:spcPts val="1000"/>
              </a:spcBef>
              <a:spcAft>
                <a:spcPts val="0"/>
              </a:spcAft>
              <a:buSzPct val="100000"/>
              <a:buChar char="○"/>
            </a:pPr>
            <a:r>
              <a:rPr lang="en" sz="1640"/>
              <a:t>READ- K-3 serving schools/districts</a:t>
            </a:r>
            <a:endParaRPr sz="1640"/>
          </a:p>
          <a:p>
            <a:pPr marL="914400" lvl="1" indent="-317119" algn="l" rtl="0">
              <a:spcBef>
                <a:spcPts val="1000"/>
              </a:spcBef>
              <a:spcAft>
                <a:spcPts val="0"/>
              </a:spcAft>
              <a:buSzPct val="100000"/>
              <a:buChar char="○"/>
            </a:pPr>
            <a:r>
              <a:rPr lang="en" sz="1640"/>
              <a:t>Math- fall update as this requirement is dependent on rating (Improvement, Priority Improvement, Turnaround)</a:t>
            </a:r>
            <a:endParaRPr sz="1640"/>
          </a:p>
          <a:p>
            <a:pPr marL="457200" lvl="0" indent="-317119" algn="l" rtl="0">
              <a:spcBef>
                <a:spcPts val="1000"/>
              </a:spcBef>
              <a:spcAft>
                <a:spcPts val="0"/>
              </a:spcAft>
              <a:buSzPct val="100000"/>
              <a:buChar char="●"/>
            </a:pPr>
            <a:r>
              <a:rPr lang="en" sz="1640"/>
              <a:t>Assurances dashboard for districts - allows user to see all assurances across all schools in the district</a:t>
            </a:r>
            <a:endParaRPr sz="1640"/>
          </a:p>
          <a:p>
            <a:pPr marL="457200" lvl="0" indent="0" algn="l" rtl="0">
              <a:spcBef>
                <a:spcPts val="1000"/>
              </a:spcBef>
              <a:spcAft>
                <a:spcPts val="0"/>
              </a:spcAft>
              <a:buClr>
                <a:schemeClr val="dk1"/>
              </a:buClr>
              <a:buSzPts val="1197"/>
              <a:buFont typeface="Arial"/>
              <a:buNone/>
            </a:pPr>
            <a:endParaRPr sz="339"/>
          </a:p>
          <a:p>
            <a:pPr marL="0" lvl="0" indent="0" algn="l" rtl="0">
              <a:spcBef>
                <a:spcPts val="0"/>
              </a:spcBef>
              <a:spcAft>
                <a:spcPts val="1200"/>
              </a:spcAft>
              <a:buNone/>
            </a:pPr>
            <a:endParaRPr/>
          </a:p>
        </p:txBody>
      </p:sp>
      <p:pic>
        <p:nvPicPr>
          <p:cNvPr id="1112" name="Google Shape;1112;p12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144450" y="105100"/>
            <a:ext cx="2857500" cy="1600200"/>
          </a:xfrm>
          <a:prstGeom prst="rect">
            <a:avLst/>
          </a:prstGeom>
          <a:noFill/>
          <a:ln>
            <a:noFill/>
          </a:ln>
        </p:spPr>
      </p:pic>
      <p:pic>
        <p:nvPicPr>
          <p:cNvPr id="1113" name="Google Shape;1113;p121" descr="MathAccelerationTargetBox for schools that must address Math Acceleration or READ Act. "/>
          <p:cNvPicPr preferRelativeResize="0"/>
          <p:nvPr/>
        </p:nvPicPr>
        <p:blipFill>
          <a:blip r:embed="rId4">
            <a:alphaModFix/>
          </a:blip>
          <a:stretch>
            <a:fillRect/>
          </a:stretch>
        </p:blipFill>
        <p:spPr>
          <a:xfrm>
            <a:off x="3891600" y="1778000"/>
            <a:ext cx="5063300" cy="246517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2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Notes for the school year  </a:t>
            </a:r>
            <a:endParaRPr/>
          </a:p>
        </p:txBody>
      </p:sp>
      <p:sp>
        <p:nvSpPr>
          <p:cNvPr id="1119" name="Google Shape;1119;p122"/>
          <p:cNvSpPr txBox="1">
            <a:spLocks noGrp="1"/>
          </p:cNvSpPr>
          <p:nvPr>
            <p:ph type="body" idx="1"/>
          </p:nvPr>
        </p:nvSpPr>
        <p:spPr>
          <a:xfrm>
            <a:off x="166225" y="998800"/>
            <a:ext cx="5277900" cy="291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Changes for leaders moving buildings</a:t>
            </a:r>
            <a:endParaRPr/>
          </a:p>
          <a:p>
            <a:pPr marL="0" lvl="0" indent="0" algn="l" rtl="0">
              <a:spcBef>
                <a:spcPts val="1200"/>
              </a:spcBef>
              <a:spcAft>
                <a:spcPts val="0"/>
              </a:spcAft>
              <a:buNone/>
            </a:pPr>
            <a:r>
              <a:rPr lang="en"/>
              <a:t>Changes for staff moving </a:t>
            </a:r>
            <a:endParaRPr/>
          </a:p>
          <a:p>
            <a:pPr marL="457200" lvl="0" indent="-314960" algn="l" rtl="0">
              <a:spcBef>
                <a:spcPts val="1200"/>
              </a:spcBef>
              <a:spcAft>
                <a:spcPts val="0"/>
              </a:spcAft>
              <a:buSzPct val="100000"/>
              <a:buChar char="●"/>
            </a:pPr>
            <a:r>
              <a:rPr lang="en"/>
              <a:t>Use the form to notify CDE of these changes, as we need to take additional steps to complete access</a:t>
            </a:r>
            <a:endParaRPr/>
          </a:p>
          <a:p>
            <a:pPr marL="0" lvl="0" indent="0" algn="l" rtl="0">
              <a:spcBef>
                <a:spcPts val="1200"/>
              </a:spcBef>
              <a:spcAft>
                <a:spcPts val="0"/>
              </a:spcAft>
              <a:buNone/>
            </a:pPr>
            <a:r>
              <a:rPr lang="en"/>
              <a:t>New school UIP access: Use UIP2_School_Admin</a:t>
            </a:r>
            <a:endParaRPr/>
          </a:p>
          <a:p>
            <a:pPr marL="457200" lvl="0" indent="0" algn="l" rtl="0">
              <a:spcBef>
                <a:spcPts val="1200"/>
              </a:spcBef>
              <a:spcAft>
                <a:spcPts val="0"/>
              </a:spcAft>
              <a:buNone/>
            </a:pPr>
            <a:r>
              <a:rPr lang="en"/>
              <a:t>*Directions in </a:t>
            </a:r>
            <a:r>
              <a:rPr lang="en" u="sng">
                <a:solidFill>
                  <a:schemeClr val="hlink"/>
                </a:solidFill>
                <a:hlinkClick r:id="rId3"/>
              </a:rPr>
              <a:t>UIP/ACI Online System User Set Up and Management</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121" name="Google Shape;1121;p122" descr=" Online Form to fill out for leaders moving buildings. ">
            <a:hlinkClick r:id="rId4"/>
          </p:cNvPr>
          <p:cNvPicPr preferRelativeResize="0"/>
          <p:nvPr/>
        </p:nvPicPr>
        <p:blipFill>
          <a:blip r:embed="rId5">
            <a:alphaModFix/>
          </a:blip>
          <a:stretch>
            <a:fillRect/>
          </a:stretch>
        </p:blipFill>
        <p:spPr>
          <a:xfrm>
            <a:off x="5742000" y="998800"/>
            <a:ext cx="3249600" cy="3133164"/>
          </a:xfrm>
          <a:prstGeom prst="rect">
            <a:avLst/>
          </a:prstGeom>
          <a:noFill/>
          <a:ln>
            <a:noFill/>
          </a:ln>
        </p:spPr>
      </p:pic>
      <p:grpSp>
        <p:nvGrpSpPr>
          <p:cNvPr id="1122" name="Google Shape;1122;p122" descr="showing new role in online system"/>
          <p:cNvGrpSpPr/>
          <p:nvPr/>
        </p:nvGrpSpPr>
        <p:grpSpPr>
          <a:xfrm>
            <a:off x="166225" y="3141299"/>
            <a:ext cx="5043900" cy="1129100"/>
            <a:chOff x="166225" y="2932574"/>
            <a:chExt cx="5043900" cy="1129100"/>
          </a:xfrm>
        </p:grpSpPr>
        <p:pic>
          <p:nvPicPr>
            <p:cNvPr id="1123" name="Google Shape;1123;p122" title="IdM roles.png"/>
            <p:cNvPicPr preferRelativeResize="0"/>
            <p:nvPr/>
          </p:nvPicPr>
          <p:blipFill rotWithShape="1">
            <a:blip r:embed="rId6">
              <a:alphaModFix/>
            </a:blip>
            <a:srcRect t="59036"/>
            <a:stretch/>
          </p:blipFill>
          <p:spPr>
            <a:xfrm>
              <a:off x="166225" y="2932574"/>
              <a:ext cx="5043900" cy="1129100"/>
            </a:xfrm>
            <a:prstGeom prst="rect">
              <a:avLst/>
            </a:prstGeom>
            <a:noFill/>
            <a:ln>
              <a:noFill/>
            </a:ln>
          </p:spPr>
        </p:pic>
        <p:sp>
          <p:nvSpPr>
            <p:cNvPr id="1124" name="Google Shape;1124;p122"/>
            <p:cNvSpPr/>
            <p:nvPr/>
          </p:nvSpPr>
          <p:spPr>
            <a:xfrm>
              <a:off x="3129825" y="3700100"/>
              <a:ext cx="753900" cy="201900"/>
            </a:xfrm>
            <a:prstGeom prst="rect">
              <a:avLst/>
            </a:prstGeom>
            <a:no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125" name="Google Shape;1125;p122"/>
            <p:cNvCxnSpPr/>
            <p:nvPr/>
          </p:nvCxnSpPr>
          <p:spPr>
            <a:xfrm>
              <a:off x="3156750" y="3545250"/>
              <a:ext cx="579000" cy="0"/>
            </a:xfrm>
            <a:prstGeom prst="straightConnector1">
              <a:avLst/>
            </a:prstGeom>
            <a:noFill/>
            <a:ln w="9525" cap="flat" cmpd="sng">
              <a:solidFill>
                <a:srgbClr val="C00000"/>
              </a:solidFill>
              <a:prstDash val="solid"/>
              <a:round/>
              <a:headEnd type="none" w="med" len="med"/>
              <a:tailEnd type="none" w="med" len="med"/>
            </a:ln>
          </p:spPr>
        </p:cxnSp>
        <p:cxnSp>
          <p:nvCxnSpPr>
            <p:cNvPr id="1126" name="Google Shape;1126;p122"/>
            <p:cNvCxnSpPr/>
            <p:nvPr/>
          </p:nvCxnSpPr>
          <p:spPr>
            <a:xfrm rot="10800000" flipH="1">
              <a:off x="3170225" y="3646075"/>
              <a:ext cx="592500" cy="6900"/>
            </a:xfrm>
            <a:prstGeom prst="straightConnector1">
              <a:avLst/>
            </a:prstGeom>
            <a:noFill/>
            <a:ln w="9525" cap="flat" cmpd="sng">
              <a:solidFill>
                <a:srgbClr val="C00000"/>
              </a:solidFill>
              <a:prstDash val="solid"/>
              <a:round/>
              <a:headEnd type="none" w="med" len="med"/>
              <a:tailEnd type="none" w="med" len="med"/>
            </a:ln>
          </p:spPr>
        </p:cxn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23"/>
          <p:cNvSpPr txBox="1">
            <a:spLocks noGrp="1"/>
          </p:cNvSpPr>
          <p:nvPr>
            <p:ph type="title"/>
          </p:nvPr>
        </p:nvSpPr>
        <p:spPr>
          <a:xfrm>
            <a:off x="0" y="3361600"/>
            <a:ext cx="9144000" cy="1059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Resources</a:t>
            </a:r>
            <a:endParaRPr/>
          </a:p>
          <a:p>
            <a:pPr marL="0" lvl="0" indent="0" algn="ctr" rtl="0">
              <a:spcBef>
                <a:spcPts val="0"/>
              </a:spcBef>
              <a:spcAft>
                <a:spcPts val="0"/>
              </a:spcAft>
              <a:buClr>
                <a:schemeClr val="dk1"/>
              </a:buClr>
              <a:buSzPct val="65131"/>
              <a:buFont typeface="Arial"/>
              <a:buNone/>
            </a:pPr>
            <a:endParaRPr sz="1688"/>
          </a:p>
          <a:p>
            <a:pPr marL="0" lvl="0" indent="0" algn="ctr" rtl="0">
              <a:spcBef>
                <a:spcPts val="0"/>
              </a:spcBef>
              <a:spcAft>
                <a:spcPts val="0"/>
              </a:spcAft>
              <a:buNone/>
            </a:pPr>
            <a:endParaRPr/>
          </a:p>
          <a:p>
            <a:pPr marL="0" lvl="0" indent="0" algn="ctr"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7" name="Google Shape;1137;p124"/>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Resources to Get Teams Started</a:t>
            </a:r>
            <a:endParaRPr dirty="0"/>
          </a:p>
        </p:txBody>
      </p:sp>
      <p:sp>
        <p:nvSpPr>
          <p:cNvPr id="1138" name="Google Shape;1138;p124"/>
          <p:cNvSpPr txBox="1">
            <a:spLocks noGrp="1"/>
          </p:cNvSpPr>
          <p:nvPr>
            <p:ph type="body" idx="4294967295"/>
          </p:nvPr>
        </p:nvSpPr>
        <p:spPr>
          <a:xfrm>
            <a:off x="311700" y="1085100"/>
            <a:ext cx="3999900" cy="3195000"/>
          </a:xfrm>
          <a:prstGeom prst="rect">
            <a:avLst/>
          </a:prstGeom>
          <a:ln w="38100" cap="flat" cmpd="sng">
            <a:solidFill>
              <a:srgbClr val="FBE4D5"/>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u="sng">
                <a:solidFill>
                  <a:schemeClr val="hlink"/>
                </a:solidFill>
                <a:highlight>
                  <a:srgbClr val="FFFFFF"/>
                </a:highlight>
                <a:latin typeface="Roboto"/>
                <a:ea typeface="Roboto"/>
                <a:cs typeface="Roboto"/>
                <a:sym typeface="Roboto"/>
                <a:hlinkClick r:id="rId3"/>
              </a:rPr>
              <a:t>UIP 101 Videos</a:t>
            </a:r>
            <a:endParaRPr u="sng">
              <a:solidFill>
                <a:schemeClr val="accent5"/>
              </a:solidFill>
              <a:highlight>
                <a:srgbClr val="FFFFFF"/>
              </a:highlight>
              <a:latin typeface="Roboto"/>
              <a:ea typeface="Roboto"/>
              <a:cs typeface="Roboto"/>
              <a:sym typeface="Roboto"/>
            </a:endParaRPr>
          </a:p>
          <a:p>
            <a:pPr marL="0" lvl="0" indent="0" algn="l" rtl="0">
              <a:spcBef>
                <a:spcPts val="0"/>
              </a:spcBef>
              <a:spcAft>
                <a:spcPts val="0"/>
              </a:spcAft>
              <a:buNone/>
            </a:pPr>
            <a:endParaRPr sz="1100" u="sng">
              <a:solidFill>
                <a:schemeClr val="accent5"/>
              </a:solidFill>
              <a:highlight>
                <a:srgbClr val="FFFFFF"/>
              </a:highlight>
              <a:latin typeface="Calibri"/>
              <a:ea typeface="Calibri"/>
              <a:cs typeface="Calibri"/>
              <a:sym typeface="Calibri"/>
            </a:endParaRPr>
          </a:p>
          <a:p>
            <a:pPr marL="0" lvl="0" indent="0" algn="l" rtl="0">
              <a:spcBef>
                <a:spcPts val="0"/>
              </a:spcBef>
              <a:spcAft>
                <a:spcPts val="1200"/>
              </a:spcAft>
              <a:buNone/>
            </a:pPr>
            <a:endParaRPr/>
          </a:p>
        </p:txBody>
      </p:sp>
      <p:pic>
        <p:nvPicPr>
          <p:cNvPr id="1139" name="Google Shape;1139;p124">
            <a:hlinkClick r:id="rId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64150" y="1785478"/>
            <a:ext cx="3895000" cy="2184801"/>
          </a:xfrm>
          <a:prstGeom prst="rect">
            <a:avLst/>
          </a:prstGeom>
          <a:noFill/>
          <a:ln w="38100" cap="flat" cmpd="sng">
            <a:solidFill>
              <a:schemeClr val="accent1"/>
            </a:solidFill>
            <a:prstDash val="solid"/>
            <a:round/>
            <a:headEnd type="none" w="sm" len="sm"/>
            <a:tailEnd type="none" w="sm" len="sm"/>
          </a:ln>
        </p:spPr>
      </p:pic>
      <p:sp>
        <p:nvSpPr>
          <p:cNvPr id="1140" name="Google Shape;1140;p124"/>
          <p:cNvSpPr txBox="1">
            <a:spLocks noGrp="1"/>
          </p:cNvSpPr>
          <p:nvPr>
            <p:ph type="body" idx="4294967295"/>
          </p:nvPr>
        </p:nvSpPr>
        <p:spPr>
          <a:xfrm>
            <a:off x="4572000" y="1085100"/>
            <a:ext cx="4260300" cy="3195000"/>
          </a:xfrm>
          <a:prstGeom prst="rect">
            <a:avLst/>
          </a:prstGeom>
          <a:ln w="38100" cap="flat" cmpd="sng">
            <a:solidFill>
              <a:srgbClr val="FBE4D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ighlight>
                  <a:srgbClr val="FFFFFF"/>
                </a:highlight>
                <a:latin typeface="Roboto"/>
                <a:ea typeface="Roboto"/>
                <a:cs typeface="Roboto"/>
                <a:sym typeface="Roboto"/>
                <a:hlinkClick r:id="rId5"/>
              </a:rPr>
              <a:t>Quality Criteria</a:t>
            </a:r>
            <a:endParaRPr u="sng">
              <a:solidFill>
                <a:schemeClr val="accent5"/>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Revised to include both school and district expectations in one document</a:t>
            </a:r>
            <a:endParaRPr sz="1200">
              <a:solidFill>
                <a:schemeClr val="dk1"/>
              </a:solidFill>
              <a:latin typeface="Roboto"/>
              <a:ea typeface="Roboto"/>
              <a:cs typeface="Roboto"/>
              <a:sym typeface="Roboto"/>
            </a:endParaRPr>
          </a:p>
          <a:p>
            <a:pPr marL="0" lvl="0" indent="0" algn="l" rtl="0">
              <a:lnSpc>
                <a:spcPct val="100000"/>
              </a:lnSpc>
              <a:spcBef>
                <a:spcPts val="1200"/>
              </a:spcBef>
              <a:spcAft>
                <a:spcPts val="0"/>
              </a:spcAft>
              <a:buClr>
                <a:schemeClr val="dk1"/>
              </a:buClr>
              <a:buSzPts val="1100"/>
              <a:buFont typeface="Arial"/>
              <a:buNone/>
            </a:pPr>
            <a:r>
              <a:rPr lang="en" sz="1200">
                <a:solidFill>
                  <a:schemeClr val="dk1"/>
                </a:solidFill>
                <a:latin typeface="Roboto"/>
                <a:ea typeface="Roboto"/>
                <a:cs typeface="Roboto"/>
                <a:sym typeface="Roboto"/>
              </a:rPr>
              <a:t>Programmatic Changes:</a:t>
            </a:r>
            <a:endParaRPr sz="1200">
              <a:solidFill>
                <a:schemeClr val="dk1"/>
              </a:solidFill>
              <a:latin typeface="Roboto"/>
              <a:ea typeface="Roboto"/>
              <a:cs typeface="Roboto"/>
              <a:sym typeface="Roboto"/>
            </a:endParaRPr>
          </a:p>
          <a:p>
            <a:pPr marL="457200" lvl="0" indent="-304800" algn="l" rtl="0">
              <a:lnSpc>
                <a:spcPct val="100000"/>
              </a:lnSpc>
              <a:spcBef>
                <a:spcPts val="1200"/>
              </a:spcBef>
              <a:spcAft>
                <a:spcPts val="0"/>
              </a:spcAft>
              <a:buClr>
                <a:schemeClr val="dk1"/>
              </a:buClr>
              <a:buSzPts val="1200"/>
              <a:buFont typeface="Roboto"/>
              <a:buChar char="●"/>
            </a:pPr>
            <a:r>
              <a:rPr lang="en" sz="1200">
                <a:solidFill>
                  <a:schemeClr val="dk1"/>
                </a:solidFill>
                <a:latin typeface="Roboto"/>
                <a:ea typeface="Roboto"/>
                <a:cs typeface="Roboto"/>
                <a:sym typeface="Roboto"/>
              </a:rPr>
              <a:t>Gifted Education</a:t>
            </a:r>
            <a:endParaRPr sz="1200">
              <a:solidFill>
                <a:schemeClr val="dk1"/>
              </a:solidFill>
              <a:latin typeface="Roboto"/>
              <a:ea typeface="Roboto"/>
              <a:cs typeface="Roboto"/>
              <a:sym typeface="Roboto"/>
            </a:endParaRPr>
          </a:p>
          <a:p>
            <a:pPr marL="457200" lvl="0" indent="-304800" algn="l" rtl="0">
              <a:lnSpc>
                <a:spcPct val="10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Title I Schoolwide Plan Requirements </a:t>
            </a:r>
            <a:endParaRPr sz="1200">
              <a:solidFill>
                <a:schemeClr val="dk1"/>
              </a:solidFill>
              <a:latin typeface="Roboto"/>
              <a:ea typeface="Roboto"/>
              <a:cs typeface="Roboto"/>
              <a:sym typeface="Roboto"/>
            </a:endParaRPr>
          </a:p>
          <a:p>
            <a:pPr marL="0" lvl="0" indent="0" algn="l" rtl="0">
              <a:spcBef>
                <a:spcPts val="1200"/>
              </a:spcBef>
              <a:spcAft>
                <a:spcPts val="1200"/>
              </a:spcAft>
              <a:buNone/>
            </a:pPr>
            <a:endParaRPr/>
          </a:p>
        </p:txBody>
      </p:sp>
      <p:pic>
        <p:nvPicPr>
          <p:cNvPr id="1141" name="Google Shape;1141;p12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909222" y="2749550"/>
            <a:ext cx="3585851" cy="1572550"/>
          </a:xfrm>
          <a:prstGeom prst="rect">
            <a:avLst/>
          </a:prstGeom>
          <a:noFill/>
          <a:ln w="38100" cap="flat" cmpd="sng">
            <a:solidFill>
              <a:schemeClr val="accent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2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Updated Resources</a:t>
            </a:r>
            <a:endParaRPr/>
          </a:p>
        </p:txBody>
      </p:sp>
      <p:sp>
        <p:nvSpPr>
          <p:cNvPr id="1148" name="Google Shape;1148;p125"/>
          <p:cNvSpPr/>
          <p:nvPr/>
        </p:nvSpPr>
        <p:spPr>
          <a:xfrm>
            <a:off x="5589600" y="1109875"/>
            <a:ext cx="3244800" cy="3120000"/>
          </a:xfrm>
          <a:prstGeom prst="roundRect">
            <a:avLst>
              <a:gd name="adj" fmla="val 16667"/>
            </a:avLst>
          </a:prstGeom>
          <a:noFill/>
          <a:ln w="571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 Accountability and Continuous Improvement </a:t>
            </a:r>
            <a:endParaRPr/>
          </a:p>
          <a:p>
            <a:pPr marL="0" lvl="0" indent="0" algn="ctr" rtl="0">
              <a:spcBef>
                <a:spcPts val="0"/>
              </a:spcBef>
              <a:spcAft>
                <a:spcPts val="0"/>
              </a:spcAft>
              <a:buNone/>
            </a:pPr>
            <a:r>
              <a:rPr lang="en" u="sng">
                <a:solidFill>
                  <a:schemeClr val="hlink"/>
                </a:solidFill>
                <a:hlinkClick r:id="rId3"/>
              </a:rPr>
              <a:t>Summary Changes Document</a:t>
            </a:r>
            <a:endParaRPr/>
          </a:p>
          <a:p>
            <a:pPr marL="0" lvl="0" indent="0" algn="ctr" rtl="0">
              <a:spcBef>
                <a:spcPts val="0"/>
              </a:spcBef>
              <a:spcAft>
                <a:spcPts val="0"/>
              </a:spcAft>
              <a:buNone/>
            </a:pPr>
            <a:endParaRPr/>
          </a:p>
          <a:p>
            <a:pPr marL="0" lvl="0" indent="0" algn="ctr" rtl="0">
              <a:spcBef>
                <a:spcPts val="0"/>
              </a:spcBef>
              <a:spcAft>
                <a:spcPts val="0"/>
              </a:spcAft>
              <a:buNone/>
            </a:pPr>
            <a:r>
              <a:rPr lang="en" i="1"/>
              <a:t>Describes changes in accountability, including improvement planning</a:t>
            </a:r>
            <a:endParaRPr i="1"/>
          </a:p>
          <a:p>
            <a:pPr marL="0" lvl="0" indent="0" algn="ctr" rtl="0">
              <a:spcBef>
                <a:spcPts val="0"/>
              </a:spcBef>
              <a:spcAft>
                <a:spcPts val="0"/>
              </a:spcAft>
              <a:buNone/>
            </a:pPr>
            <a:endParaRPr i="1"/>
          </a:p>
          <a:p>
            <a:pPr marL="0" lvl="0" indent="0" algn="ctr" rtl="0">
              <a:spcBef>
                <a:spcPts val="0"/>
              </a:spcBef>
              <a:spcAft>
                <a:spcPts val="0"/>
              </a:spcAft>
              <a:buNone/>
            </a:pPr>
            <a:r>
              <a:rPr lang="en"/>
              <a:t>Will be updated as policies shift and additional information becomes available</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1149" name="Google Shape;1149;p12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a:t>User guides for: </a:t>
            </a:r>
            <a:endParaRPr/>
          </a:p>
          <a:p>
            <a:pPr marL="457200" lvl="0" indent="-292100" algn="l" rtl="0">
              <a:spcBef>
                <a:spcPts val="1200"/>
              </a:spcBef>
              <a:spcAft>
                <a:spcPts val="0"/>
              </a:spcAft>
              <a:buSzPct val="100000"/>
              <a:buChar char="●"/>
            </a:pPr>
            <a:r>
              <a:rPr lang="en" u="sng">
                <a:solidFill>
                  <a:schemeClr val="hlink"/>
                </a:solidFill>
                <a:hlinkClick r:id="rId4"/>
              </a:rPr>
              <a:t>District Admin users</a:t>
            </a:r>
            <a:endParaRPr/>
          </a:p>
          <a:p>
            <a:pPr marL="457200" lvl="0" indent="-292100" algn="l" rtl="0">
              <a:spcBef>
                <a:spcPts val="0"/>
              </a:spcBef>
              <a:spcAft>
                <a:spcPts val="0"/>
              </a:spcAft>
              <a:buSzPct val="100000"/>
              <a:buChar char="●"/>
            </a:pPr>
            <a:r>
              <a:rPr lang="en" u="sng">
                <a:solidFill>
                  <a:schemeClr val="hlink"/>
                </a:solidFill>
                <a:hlinkClick r:id="rId5"/>
              </a:rPr>
              <a:t>UIP Online System User Guide</a:t>
            </a:r>
            <a:r>
              <a:rPr lang="en"/>
              <a:t> (school users, district level plans)</a:t>
            </a:r>
            <a:endParaRPr/>
          </a:p>
          <a:p>
            <a:pPr marL="457200" lvl="0" indent="-292100" algn="l" rtl="0">
              <a:spcBef>
                <a:spcPts val="0"/>
              </a:spcBef>
              <a:spcAft>
                <a:spcPts val="0"/>
              </a:spcAft>
              <a:buSzPct val="100000"/>
              <a:buChar char="●"/>
            </a:pPr>
            <a:r>
              <a:rPr lang="en"/>
              <a:t>LAM </a:t>
            </a:r>
            <a:r>
              <a:rPr lang="en" u="sng">
                <a:solidFill>
                  <a:schemeClr val="hlink"/>
                </a:solidFill>
                <a:hlinkClick r:id="rId6"/>
              </a:rPr>
              <a:t>ACI Online System User Set Up &amp; Management</a:t>
            </a:r>
            <a:endParaRPr/>
          </a:p>
          <a:p>
            <a:pPr marL="0" lvl="0" indent="0" algn="l" rtl="0">
              <a:spcBef>
                <a:spcPts val="1200"/>
              </a:spcBef>
              <a:spcAft>
                <a:spcPts val="0"/>
              </a:spcAft>
              <a:buNone/>
            </a:pPr>
            <a:r>
              <a:rPr lang="en"/>
              <a:t>Planning Support Resources: </a:t>
            </a:r>
            <a:endParaRPr/>
          </a:p>
          <a:p>
            <a:pPr marL="457200" lvl="0" indent="-292100" algn="l" rtl="0">
              <a:spcBef>
                <a:spcPts val="1200"/>
              </a:spcBef>
              <a:spcAft>
                <a:spcPts val="0"/>
              </a:spcAft>
              <a:buSzPct val="100000"/>
              <a:buChar char="●"/>
            </a:pPr>
            <a:r>
              <a:rPr lang="en" u="sng">
                <a:solidFill>
                  <a:schemeClr val="hlink"/>
                </a:solidFill>
                <a:hlinkClick r:id="rId7"/>
              </a:rPr>
              <a:t>UIP Workbook</a:t>
            </a:r>
            <a:r>
              <a:rPr lang="en"/>
              <a:t> (DOCX) </a:t>
            </a:r>
            <a:r>
              <a:rPr lang="en" u="sng">
                <a:solidFill>
                  <a:schemeClr val="hlink"/>
                </a:solidFill>
                <a:hlinkClick r:id="rId8"/>
              </a:rPr>
              <a:t>PDF</a:t>
            </a:r>
            <a:r>
              <a:rPr lang="en"/>
              <a:t> </a:t>
            </a:r>
            <a:endParaRPr/>
          </a:p>
          <a:p>
            <a:pPr marL="457200" lvl="0" indent="-292100" algn="l" rtl="0">
              <a:spcBef>
                <a:spcPts val="0"/>
              </a:spcBef>
              <a:spcAft>
                <a:spcPts val="0"/>
              </a:spcAft>
              <a:buSzPct val="100000"/>
              <a:buChar char="●"/>
            </a:pPr>
            <a:r>
              <a:rPr lang="en" u="sng">
                <a:solidFill>
                  <a:schemeClr val="hlink"/>
                </a:solidFill>
                <a:hlinkClick r:id="rId9"/>
              </a:rPr>
              <a:t>Implementation Guide</a:t>
            </a:r>
            <a:endParaRPr/>
          </a:p>
          <a:p>
            <a:pPr marL="457200" lvl="0" indent="-292100" algn="l" rtl="0">
              <a:spcBef>
                <a:spcPts val="0"/>
              </a:spcBef>
              <a:spcAft>
                <a:spcPts val="0"/>
              </a:spcAft>
              <a:buSzPct val="100000"/>
              <a:buChar char="●"/>
            </a:pPr>
            <a:r>
              <a:rPr lang="en" u="sng">
                <a:solidFill>
                  <a:schemeClr val="hlink"/>
                </a:solidFill>
                <a:hlinkClick r:id="rId10"/>
              </a:rPr>
              <a:t>Priority Claim Evidence Reasoning Sample</a:t>
            </a:r>
            <a:r>
              <a:rPr lang="en"/>
              <a:t> (in template)</a:t>
            </a:r>
            <a:endParaRPr/>
          </a:p>
          <a:p>
            <a:pPr marL="457200" lvl="0" indent="-292100" algn="l" rtl="0">
              <a:spcBef>
                <a:spcPts val="0"/>
              </a:spcBef>
              <a:spcAft>
                <a:spcPts val="0"/>
              </a:spcAft>
              <a:buSzPct val="100000"/>
              <a:buChar char="●"/>
            </a:pPr>
            <a:r>
              <a:rPr lang="en" u="sng">
                <a:solidFill>
                  <a:schemeClr val="hlink"/>
                </a:solidFill>
                <a:hlinkClick r:id="rId11"/>
              </a:rPr>
              <a:t>Short Cycle Guidance</a:t>
            </a:r>
            <a:endParaRPr/>
          </a:p>
          <a:p>
            <a:pPr marL="457200" lvl="0" indent="-292100" algn="l" rtl="0">
              <a:spcBef>
                <a:spcPts val="0"/>
              </a:spcBef>
              <a:spcAft>
                <a:spcPts val="0"/>
              </a:spcAft>
              <a:buSzPct val="100000"/>
              <a:buChar char="●"/>
            </a:pPr>
            <a:r>
              <a:rPr lang="en"/>
              <a:t>Implementation Milestone </a:t>
            </a:r>
            <a:r>
              <a:rPr lang="en" u="sng">
                <a:solidFill>
                  <a:schemeClr val="hlink"/>
                </a:solidFill>
                <a:hlinkClick r:id="rId12"/>
              </a:rPr>
              <a:t>Guidance</a:t>
            </a:r>
            <a:endParaRPr/>
          </a:p>
          <a:p>
            <a:pPr marL="457200" lvl="0" indent="-292100" algn="l" rtl="0">
              <a:spcBef>
                <a:spcPts val="0"/>
              </a:spcBef>
              <a:spcAft>
                <a:spcPts val="0"/>
              </a:spcAft>
              <a:buSzPct val="100000"/>
              <a:buChar char="●"/>
            </a:pPr>
            <a:r>
              <a:rPr lang="en" u="sng">
                <a:solidFill>
                  <a:schemeClr val="hlink"/>
                </a:solidFill>
                <a:hlinkClick r:id="rId13"/>
              </a:rPr>
              <a:t>Colorado Educational Accountability: An Overview for Boards of Education</a:t>
            </a:r>
            <a:endParaRPr/>
          </a:p>
          <a:p>
            <a:pPr marL="457200" lvl="0" indent="-292100" algn="l" rtl="0">
              <a:spcBef>
                <a:spcPts val="0"/>
              </a:spcBef>
              <a:spcAft>
                <a:spcPts val="0"/>
              </a:spcAft>
              <a:buSzPct val="100000"/>
              <a:buChar char="●"/>
            </a:pPr>
            <a:r>
              <a:rPr lang="en" u="sng">
                <a:solidFill>
                  <a:schemeClr val="hlink"/>
                </a:solidFill>
                <a:hlinkClick r:id="rId14"/>
              </a:rPr>
              <a:t>Unified Improvement Plans: The Role of the School Board in Plan Development &amp; Adoption</a:t>
            </a:r>
            <a:r>
              <a:rPr lang="en" u="sng">
                <a:solidFill>
                  <a:schemeClr val="hlink"/>
                </a:solidFill>
              </a:rPr>
              <a:t> </a:t>
            </a:r>
            <a:endParaRPr/>
          </a:p>
          <a:p>
            <a:pPr marL="457200" lvl="0" indent="0" algn="l" rtl="0">
              <a:spcBef>
                <a:spcPts val="800"/>
              </a:spcBef>
              <a:spcAft>
                <a:spcPts val="120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2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Digging in to Achievement Percentiles for student groups</a:t>
            </a:r>
            <a:endParaRPr/>
          </a:p>
        </p:txBody>
      </p:sp>
      <p:pic>
        <p:nvPicPr>
          <p:cNvPr id="1156" name="Google Shape;1156;p126" descr="demonstrating different filtering methods for various student groups and assessments benchmarks. "/>
          <p:cNvPicPr preferRelativeResize="0"/>
          <p:nvPr/>
        </p:nvPicPr>
        <p:blipFill>
          <a:blip r:embed="rId3">
            <a:alphaModFix/>
          </a:blip>
          <a:stretch>
            <a:fillRect/>
          </a:stretch>
        </p:blipFill>
        <p:spPr>
          <a:xfrm>
            <a:off x="1285425" y="938500"/>
            <a:ext cx="5538273" cy="3465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2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New Resource- UIP Elements Dashboard</a:t>
            </a:r>
            <a:endParaRPr/>
          </a:p>
        </p:txBody>
      </p:sp>
      <p:pic>
        <p:nvPicPr>
          <p:cNvPr id="1163" name="Google Shape;1163;p12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8462" y="1192656"/>
            <a:ext cx="1541748" cy="1463021"/>
          </a:xfrm>
          <a:prstGeom prst="rect">
            <a:avLst/>
          </a:prstGeom>
          <a:noFill/>
          <a:ln>
            <a:noFill/>
          </a:ln>
        </p:spPr>
      </p:pic>
      <p:pic>
        <p:nvPicPr>
          <p:cNvPr id="1164" name="Google Shape;1164;p12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815825" y="1191260"/>
            <a:ext cx="1571325" cy="1491090"/>
          </a:xfrm>
          <a:prstGeom prst="rect">
            <a:avLst/>
          </a:prstGeom>
          <a:noFill/>
          <a:ln>
            <a:noFill/>
          </a:ln>
        </p:spPr>
      </p:pic>
      <p:pic>
        <p:nvPicPr>
          <p:cNvPr id="1165" name="Google Shape;1165;p12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479752" y="1190690"/>
            <a:ext cx="1541749" cy="1466952"/>
          </a:xfrm>
          <a:prstGeom prst="rect">
            <a:avLst/>
          </a:prstGeom>
          <a:noFill/>
          <a:ln>
            <a:noFill/>
          </a:ln>
        </p:spPr>
      </p:pic>
      <p:pic>
        <p:nvPicPr>
          <p:cNvPr id="1166" name="Google Shape;1166;p12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170589" y="1108583"/>
            <a:ext cx="1541748" cy="1463005"/>
          </a:xfrm>
          <a:prstGeom prst="rect">
            <a:avLst/>
          </a:prstGeom>
          <a:noFill/>
          <a:ln>
            <a:noFill/>
          </a:ln>
        </p:spPr>
      </p:pic>
      <p:sp>
        <p:nvSpPr>
          <p:cNvPr id="1167" name="Google Shape;1167;p127"/>
          <p:cNvSpPr txBox="1"/>
          <p:nvPr/>
        </p:nvSpPr>
        <p:spPr>
          <a:xfrm>
            <a:off x="211113" y="2645800"/>
            <a:ext cx="1436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51857"/>
                </a:solidFill>
              </a:rPr>
              <a:t>CDE Supports</a:t>
            </a:r>
            <a:endParaRPr b="1">
              <a:solidFill>
                <a:srgbClr val="151857"/>
              </a:solidFill>
            </a:endParaRPr>
          </a:p>
        </p:txBody>
      </p:sp>
      <p:sp>
        <p:nvSpPr>
          <p:cNvPr id="1168" name="Google Shape;1168;p127"/>
          <p:cNvSpPr txBox="1"/>
          <p:nvPr/>
        </p:nvSpPr>
        <p:spPr>
          <a:xfrm>
            <a:off x="1713838" y="2663938"/>
            <a:ext cx="1745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51857"/>
                </a:solidFill>
              </a:rPr>
              <a:t>Strategic Planning</a:t>
            </a:r>
            <a:endParaRPr b="1">
              <a:solidFill>
                <a:srgbClr val="151857"/>
              </a:solidFill>
            </a:endParaRPr>
          </a:p>
        </p:txBody>
      </p:sp>
      <p:sp>
        <p:nvSpPr>
          <p:cNvPr id="1169" name="Google Shape;1169;p127"/>
          <p:cNvSpPr txBox="1"/>
          <p:nvPr/>
        </p:nvSpPr>
        <p:spPr>
          <a:xfrm>
            <a:off x="3397013" y="2645800"/>
            <a:ext cx="178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51857"/>
                </a:solidFill>
              </a:rPr>
              <a:t>Networking</a:t>
            </a:r>
            <a:endParaRPr b="1">
              <a:solidFill>
                <a:srgbClr val="151857"/>
              </a:solidFill>
            </a:endParaRPr>
          </a:p>
        </p:txBody>
      </p:sp>
      <p:sp>
        <p:nvSpPr>
          <p:cNvPr id="1170" name="Google Shape;1170;p127"/>
          <p:cNvSpPr txBox="1"/>
          <p:nvPr/>
        </p:nvSpPr>
        <p:spPr>
          <a:xfrm>
            <a:off x="56463" y="2942025"/>
            <a:ext cx="1745700" cy="12930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200">
                <a:solidFill>
                  <a:srgbClr val="5B5B5B"/>
                </a:solidFill>
                <a:latin typeface="Roboto"/>
                <a:ea typeface="Roboto"/>
                <a:cs typeface="Roboto"/>
                <a:sym typeface="Roboto"/>
              </a:rPr>
              <a:t>Identify areas of focus to develop CDE resources and to coordinate technical assistance (e.g., trainings, cohorts).</a:t>
            </a:r>
            <a:endParaRPr sz="1200">
              <a:solidFill>
                <a:srgbClr val="5B5B5B"/>
              </a:solidFill>
              <a:latin typeface="Roboto"/>
              <a:ea typeface="Roboto"/>
              <a:cs typeface="Roboto"/>
              <a:sym typeface="Roboto"/>
            </a:endParaRPr>
          </a:p>
        </p:txBody>
      </p:sp>
      <p:sp>
        <p:nvSpPr>
          <p:cNvPr id="1171" name="Google Shape;1171;p127"/>
          <p:cNvSpPr txBox="1"/>
          <p:nvPr/>
        </p:nvSpPr>
        <p:spPr>
          <a:xfrm>
            <a:off x="1666738" y="2960175"/>
            <a:ext cx="1839900" cy="1108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200">
                <a:solidFill>
                  <a:srgbClr val="5B5B5B"/>
                </a:solidFill>
                <a:latin typeface="Roboto"/>
                <a:ea typeface="Roboto"/>
                <a:cs typeface="Roboto"/>
                <a:sym typeface="Roboto"/>
              </a:rPr>
              <a:t>Inform CDE’s strategic planning process (i.e., monitor trends, track implementation, identify bright spots).</a:t>
            </a:r>
            <a:endParaRPr sz="1200">
              <a:solidFill>
                <a:srgbClr val="5B5B5B"/>
              </a:solidFill>
              <a:latin typeface="Roboto"/>
              <a:ea typeface="Roboto"/>
              <a:cs typeface="Roboto"/>
              <a:sym typeface="Roboto"/>
            </a:endParaRPr>
          </a:p>
        </p:txBody>
      </p:sp>
      <p:sp>
        <p:nvSpPr>
          <p:cNvPr id="1172" name="Google Shape;1172;p127"/>
          <p:cNvSpPr txBox="1"/>
          <p:nvPr/>
        </p:nvSpPr>
        <p:spPr>
          <a:xfrm>
            <a:off x="3330663" y="2942038"/>
            <a:ext cx="1839900" cy="1108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200">
                <a:solidFill>
                  <a:srgbClr val="5B5B5B"/>
                </a:solidFill>
                <a:latin typeface="Roboto"/>
                <a:ea typeface="Roboto"/>
                <a:cs typeface="Roboto"/>
                <a:sym typeface="Roboto"/>
              </a:rPr>
              <a:t>Facilitate cross-district networking (e.g., connect districts that are working on the same strategies).</a:t>
            </a:r>
            <a:endParaRPr sz="1200">
              <a:solidFill>
                <a:srgbClr val="5B5B5B"/>
              </a:solidFill>
              <a:latin typeface="Roboto"/>
              <a:ea typeface="Roboto"/>
              <a:cs typeface="Roboto"/>
              <a:sym typeface="Roboto"/>
            </a:endParaRPr>
          </a:p>
        </p:txBody>
      </p:sp>
      <p:sp>
        <p:nvSpPr>
          <p:cNvPr id="1173" name="Google Shape;1173;p127"/>
          <p:cNvSpPr txBox="1"/>
          <p:nvPr/>
        </p:nvSpPr>
        <p:spPr>
          <a:xfrm>
            <a:off x="4922625" y="2645800"/>
            <a:ext cx="1938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51857"/>
                </a:solidFill>
              </a:rPr>
              <a:t>UIP Process</a:t>
            </a:r>
            <a:endParaRPr b="1">
              <a:solidFill>
                <a:srgbClr val="151857"/>
              </a:solidFill>
            </a:endParaRPr>
          </a:p>
        </p:txBody>
      </p:sp>
      <p:sp>
        <p:nvSpPr>
          <p:cNvPr id="1174" name="Google Shape;1174;p127"/>
          <p:cNvSpPr txBox="1"/>
          <p:nvPr/>
        </p:nvSpPr>
        <p:spPr>
          <a:xfrm>
            <a:off x="5021500" y="2942025"/>
            <a:ext cx="1839900" cy="9234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200">
                <a:solidFill>
                  <a:srgbClr val="5B5B5B"/>
                </a:solidFill>
                <a:latin typeface="Roboto"/>
                <a:ea typeface="Roboto"/>
                <a:cs typeface="Roboto"/>
                <a:sym typeface="Roboto"/>
              </a:rPr>
              <a:t>Districts and schools can use this data to inform improvement planning supports.</a:t>
            </a:r>
            <a:endParaRPr sz="1200">
              <a:solidFill>
                <a:srgbClr val="5B5B5B"/>
              </a:solidFill>
              <a:latin typeface="Roboto"/>
              <a:ea typeface="Roboto"/>
              <a:cs typeface="Roboto"/>
              <a:sym typeface="Roboto"/>
            </a:endParaRPr>
          </a:p>
        </p:txBody>
      </p:sp>
      <p:pic>
        <p:nvPicPr>
          <p:cNvPr id="1175" name="Google Shape;1175;p127" descr="Photo of high school student"/>
          <p:cNvPicPr preferRelativeResize="0"/>
          <p:nvPr/>
        </p:nvPicPr>
        <p:blipFill rotWithShape="1">
          <a:blip r:embed="rId7">
            <a:alphaModFix/>
          </a:blip>
          <a:srcRect l="8544" r="36826"/>
          <a:stretch/>
        </p:blipFill>
        <p:spPr>
          <a:xfrm>
            <a:off x="6931200" y="0"/>
            <a:ext cx="2234126" cy="4334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2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Participation in Categories</a:t>
            </a:r>
            <a:endParaRPr/>
          </a:p>
        </p:txBody>
      </p:sp>
      <p:graphicFrame>
        <p:nvGraphicFramePr>
          <p:cNvPr id="1182" name="Google Shape;1182;p128"/>
          <p:cNvGraphicFramePr/>
          <p:nvPr>
            <p:extLst>
              <p:ext uri="{D42A27DB-BD31-4B8C-83A1-F6EECF244321}">
                <p14:modId xmlns:p14="http://schemas.microsoft.com/office/powerpoint/2010/main" val="1244796728"/>
              </p:ext>
            </p:extLst>
          </p:nvPr>
        </p:nvGraphicFramePr>
        <p:xfrm>
          <a:off x="287950" y="1498825"/>
          <a:ext cx="8523975" cy="2602025"/>
        </p:xfrm>
        <a:graphic>
          <a:graphicData uri="http://schemas.openxmlformats.org/drawingml/2006/table">
            <a:tbl>
              <a:tblPr firstRow="1">
                <a:noFill/>
                <a:tableStyleId>{A53E1CEE-AEE4-4598-BE02-39F2DD320A20}</a:tableStyleId>
              </a:tblPr>
              <a:tblGrid>
                <a:gridCol w="5181925">
                  <a:extLst>
                    <a:ext uri="{9D8B030D-6E8A-4147-A177-3AD203B41FA5}">
                      <a16:colId xmlns:a16="http://schemas.microsoft.com/office/drawing/2014/main" val="20000"/>
                    </a:ext>
                  </a:extLst>
                </a:gridCol>
                <a:gridCol w="1671025">
                  <a:extLst>
                    <a:ext uri="{9D8B030D-6E8A-4147-A177-3AD203B41FA5}">
                      <a16:colId xmlns:a16="http://schemas.microsoft.com/office/drawing/2014/main" val="20001"/>
                    </a:ext>
                  </a:extLst>
                </a:gridCol>
                <a:gridCol w="1671025">
                  <a:extLst>
                    <a:ext uri="{9D8B030D-6E8A-4147-A177-3AD203B41FA5}">
                      <a16:colId xmlns:a16="http://schemas.microsoft.com/office/drawing/2014/main" val="20002"/>
                    </a:ext>
                  </a:extLst>
                </a:gridCol>
              </a:tblGrid>
              <a:tr h="389400">
                <a:tc>
                  <a:txBody>
                    <a:bodyPr/>
                    <a:lstStyle/>
                    <a:p>
                      <a:pPr marL="0" lvl="0" indent="0" algn="l" rtl="0">
                        <a:spcBef>
                          <a:spcPts val="0"/>
                        </a:spcBef>
                        <a:spcAft>
                          <a:spcPts val="0"/>
                        </a:spcAft>
                        <a:buNone/>
                      </a:pPr>
                      <a:r>
                        <a:rPr lang="en-US" sz="1400" b="1" dirty="0"/>
                        <a:t>Representative Elements</a:t>
                      </a:r>
                      <a:endParaRPr sz="1400" b="1" dirty="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EF7521"/>
                    </a:solidFill>
                  </a:tcPr>
                </a:tc>
                <a:tc>
                  <a:txBody>
                    <a:bodyPr/>
                    <a:lstStyle/>
                    <a:p>
                      <a:pPr marL="0" lvl="0" indent="0" algn="ctr" rtl="0">
                        <a:lnSpc>
                          <a:spcPct val="115000"/>
                        </a:lnSpc>
                        <a:spcBef>
                          <a:spcPts val="0"/>
                        </a:spcBef>
                        <a:spcAft>
                          <a:spcPts val="0"/>
                        </a:spcAft>
                        <a:buNone/>
                      </a:pPr>
                      <a:r>
                        <a:rPr lang="en" b="1" dirty="0">
                          <a:solidFill>
                            <a:schemeClr val="tx1"/>
                          </a:solidFill>
                        </a:rPr>
                        <a:t>School UIPs</a:t>
                      </a:r>
                      <a:endParaRPr b="1" dirty="0">
                        <a:solidFill>
                          <a:schemeClr val="tx1"/>
                        </a:solidFill>
                      </a:endParaRPr>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EF7521"/>
                    </a:solidFill>
                  </a:tcPr>
                </a:tc>
                <a:tc>
                  <a:txBody>
                    <a:bodyPr/>
                    <a:lstStyle/>
                    <a:p>
                      <a:pPr marL="0" lvl="0" indent="0" algn="ctr" rtl="0">
                        <a:lnSpc>
                          <a:spcPct val="115000"/>
                        </a:lnSpc>
                        <a:spcBef>
                          <a:spcPts val="0"/>
                        </a:spcBef>
                        <a:spcAft>
                          <a:spcPts val="0"/>
                        </a:spcAft>
                        <a:buNone/>
                      </a:pPr>
                      <a:r>
                        <a:rPr lang="en" b="1" dirty="0">
                          <a:solidFill>
                            <a:schemeClr val="tx1"/>
                          </a:solidFill>
                        </a:rPr>
                        <a:t>District UIPs</a:t>
                      </a:r>
                      <a:endParaRPr b="1" dirty="0">
                        <a:solidFill>
                          <a:schemeClr val="tx1"/>
                        </a:solidFill>
                      </a:endParaRPr>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EF7521"/>
                    </a:solidFill>
                  </a:tcPr>
                </a:tc>
                <a:extLst>
                  <a:ext uri="{0D108BD9-81ED-4DB2-BD59-A6C34878D82A}">
                    <a16:rowId xmlns:a16="http://schemas.microsoft.com/office/drawing/2014/main" val="10000"/>
                  </a:ext>
                </a:extLst>
              </a:tr>
              <a:tr h="442525">
                <a:tc>
                  <a:txBody>
                    <a:bodyPr/>
                    <a:lstStyle/>
                    <a:p>
                      <a:pPr marL="0" lvl="0" indent="0" algn="l" rtl="0">
                        <a:lnSpc>
                          <a:spcPct val="115000"/>
                        </a:lnSpc>
                        <a:spcBef>
                          <a:spcPts val="0"/>
                        </a:spcBef>
                        <a:spcAft>
                          <a:spcPts val="0"/>
                        </a:spcAft>
                        <a:buNone/>
                      </a:pPr>
                      <a:r>
                        <a:rPr lang="en" sz="1700"/>
                        <a:t>Number of Schools Represented</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1057</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442525">
                <a:tc>
                  <a:txBody>
                    <a:bodyPr/>
                    <a:lstStyle/>
                    <a:p>
                      <a:pPr marL="0" lvl="0" indent="0" algn="l" rtl="0">
                        <a:lnSpc>
                          <a:spcPct val="115000"/>
                        </a:lnSpc>
                        <a:spcBef>
                          <a:spcPts val="0"/>
                        </a:spcBef>
                        <a:spcAft>
                          <a:spcPts val="0"/>
                        </a:spcAft>
                        <a:buNone/>
                      </a:pPr>
                      <a:r>
                        <a:rPr lang="en" sz="1700" dirty="0"/>
                        <a:t>Number of Districts Represented</a:t>
                      </a:r>
                      <a:endParaRPr sz="1700" dirty="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76</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101</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442525">
                <a:tc>
                  <a:txBody>
                    <a:bodyPr/>
                    <a:lstStyle/>
                    <a:p>
                      <a:pPr marL="0" lvl="0" indent="0" algn="l" rtl="0">
                        <a:lnSpc>
                          <a:spcPct val="115000"/>
                        </a:lnSpc>
                        <a:spcBef>
                          <a:spcPts val="0"/>
                        </a:spcBef>
                        <a:spcAft>
                          <a:spcPts val="0"/>
                        </a:spcAft>
                        <a:buNone/>
                      </a:pPr>
                      <a:r>
                        <a:rPr lang="en" sz="1700"/>
                        <a:t>Performance Priorities Categorized</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65%</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55%</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442525">
                <a:tc>
                  <a:txBody>
                    <a:bodyPr/>
                    <a:lstStyle/>
                    <a:p>
                      <a:pPr marL="0" lvl="0" indent="0" algn="l" rtl="0">
                        <a:lnSpc>
                          <a:spcPct val="115000"/>
                        </a:lnSpc>
                        <a:spcBef>
                          <a:spcPts val="0"/>
                        </a:spcBef>
                        <a:spcAft>
                          <a:spcPts val="0"/>
                        </a:spcAft>
                        <a:buNone/>
                      </a:pPr>
                      <a:r>
                        <a:rPr lang="en" sz="1700"/>
                        <a:t>Root Causes Categorized</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45%</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34%</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442525">
                <a:tc>
                  <a:txBody>
                    <a:bodyPr/>
                    <a:lstStyle/>
                    <a:p>
                      <a:pPr marL="0" lvl="0" indent="0" algn="l" rtl="0">
                        <a:lnSpc>
                          <a:spcPct val="115000"/>
                        </a:lnSpc>
                        <a:spcBef>
                          <a:spcPts val="0"/>
                        </a:spcBef>
                        <a:spcAft>
                          <a:spcPts val="0"/>
                        </a:spcAft>
                        <a:buNone/>
                      </a:pPr>
                      <a:r>
                        <a:rPr lang="en" sz="1700"/>
                        <a:t>Strategies Categorized</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61%</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dirty="0"/>
                        <a:t>48%</a:t>
                      </a:r>
                      <a:endParaRPr sz="1700" dirty="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183" name="Google Shape;1183;p128"/>
          <p:cNvSpPr txBox="1"/>
          <p:nvPr/>
        </p:nvSpPr>
        <p:spPr>
          <a:xfrm>
            <a:off x="311700" y="1037125"/>
            <a:ext cx="7206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rPr>
              <a:t>Of the approximate 1,800 plans submitted in 2024-25:</a:t>
            </a:r>
            <a:endParaRPr sz="1800" b="1">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pic>
        <p:nvPicPr>
          <p:cNvPr id="1188" name="Google Shape;1188;p129" descr=" Illustrating filtering capabilities"/>
          <p:cNvPicPr preferRelativeResize="0"/>
          <p:nvPr/>
        </p:nvPicPr>
        <p:blipFill>
          <a:blip r:embed="rId3">
            <a:alphaModFix/>
          </a:blip>
          <a:stretch>
            <a:fillRect/>
          </a:stretch>
        </p:blipFill>
        <p:spPr>
          <a:xfrm>
            <a:off x="480899" y="900000"/>
            <a:ext cx="7087800" cy="3415824"/>
          </a:xfrm>
          <a:prstGeom prst="rect">
            <a:avLst/>
          </a:prstGeom>
          <a:noFill/>
          <a:ln>
            <a:noFill/>
          </a:ln>
          <a:effectLst>
            <a:outerShdw blurRad="57150" dist="19050" dir="5400000" algn="bl" rotWithShape="0">
              <a:srgbClr val="000000">
                <a:alpha val="50000"/>
              </a:srgbClr>
            </a:outerShdw>
          </a:effectLst>
        </p:spPr>
      </p:pic>
      <p:sp>
        <p:nvSpPr>
          <p:cNvPr id="1189" name="Google Shape;1189;p129"/>
          <p:cNvSpPr/>
          <p:nvPr/>
        </p:nvSpPr>
        <p:spPr>
          <a:xfrm>
            <a:off x="3751974" y="3251625"/>
            <a:ext cx="1086000" cy="6738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Table displays UIP text</a:t>
            </a:r>
            <a:endParaRPr dirty="0"/>
          </a:p>
        </p:txBody>
      </p:sp>
      <p:sp>
        <p:nvSpPr>
          <p:cNvPr id="1190" name="Google Shape;1190;p129"/>
          <p:cNvSpPr/>
          <p:nvPr/>
        </p:nvSpPr>
        <p:spPr>
          <a:xfrm>
            <a:off x="480899" y="3733987"/>
            <a:ext cx="1237500" cy="5382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Link directs users to UIP</a:t>
            </a:r>
            <a:endParaRPr dirty="0"/>
          </a:p>
        </p:txBody>
      </p:sp>
      <p:sp>
        <p:nvSpPr>
          <p:cNvPr id="1191" name="Google Shape;1191;p129"/>
          <p:cNvSpPr/>
          <p:nvPr/>
        </p:nvSpPr>
        <p:spPr>
          <a:xfrm>
            <a:off x="1479100" y="2326000"/>
            <a:ext cx="1416300" cy="6738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Hover overs show N size</a:t>
            </a:r>
            <a:endParaRPr/>
          </a:p>
        </p:txBody>
      </p:sp>
      <p:sp>
        <p:nvSpPr>
          <p:cNvPr id="1192" name="Google Shape;1192;p129"/>
          <p:cNvSpPr/>
          <p:nvPr/>
        </p:nvSpPr>
        <p:spPr>
          <a:xfrm>
            <a:off x="3962681" y="2035818"/>
            <a:ext cx="1380600" cy="738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Clicking any bar or text will filter the view</a:t>
            </a:r>
            <a:endParaRPr dirty="0"/>
          </a:p>
        </p:txBody>
      </p:sp>
      <p:sp>
        <p:nvSpPr>
          <p:cNvPr id="1193" name="Google Shape;1193;p129"/>
          <p:cNvSpPr/>
          <p:nvPr/>
        </p:nvSpPr>
        <p:spPr>
          <a:xfrm>
            <a:off x="7633999" y="1435256"/>
            <a:ext cx="1380600" cy="738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Additional filters are available</a:t>
            </a:r>
            <a:endParaRPr dirty="0"/>
          </a:p>
        </p:txBody>
      </p:sp>
      <p:sp>
        <p:nvSpPr>
          <p:cNvPr id="1194" name="Google Shape;1194;p129"/>
          <p:cNvSpPr/>
          <p:nvPr/>
        </p:nvSpPr>
        <p:spPr>
          <a:xfrm>
            <a:off x="5411031" y="3537093"/>
            <a:ext cx="1707900" cy="738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Can view trends by District UIPs and School UIPs</a:t>
            </a:r>
            <a:endParaRPr dirty="0"/>
          </a:p>
        </p:txBody>
      </p:sp>
      <p:sp>
        <p:nvSpPr>
          <p:cNvPr id="1195" name="Google Shape;1195;p129"/>
          <p:cNvSpPr txBox="1">
            <a:spLocks noGrp="1"/>
          </p:cNvSpPr>
          <p:nvPr>
            <p:ph type="title" idx="4294967295"/>
          </p:nvPr>
        </p:nvSpPr>
        <p:spPr>
          <a:xfrm>
            <a:off x="332674" y="153882"/>
            <a:ext cx="6048900" cy="67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u="sng">
                <a:solidFill>
                  <a:schemeClr val="hlink"/>
                </a:solidFill>
                <a:hlinkClick r:id="rId4"/>
              </a:rPr>
              <a:t>UIP Elements Dashboard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30"/>
          <p:cNvSpPr txBox="1">
            <a:spLocks noGrp="1"/>
          </p:cNvSpPr>
          <p:nvPr>
            <p:ph type="title" idx="4294967295"/>
          </p:nvPr>
        </p:nvSpPr>
        <p:spPr>
          <a:xfrm>
            <a:off x="332674" y="153882"/>
            <a:ext cx="6048900" cy="67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UIP Elements Dashboard</a:t>
            </a:r>
            <a:endParaRPr/>
          </a:p>
        </p:txBody>
      </p:sp>
      <p:pic>
        <p:nvPicPr>
          <p:cNvPr id="1201" name="Google Shape;1201;p130" descr=" Illustrating filtering capabilities"/>
          <p:cNvPicPr preferRelativeResize="0"/>
          <p:nvPr/>
        </p:nvPicPr>
        <p:blipFill>
          <a:blip r:embed="rId3">
            <a:alphaModFix/>
          </a:blip>
          <a:stretch>
            <a:fillRect/>
          </a:stretch>
        </p:blipFill>
        <p:spPr>
          <a:xfrm>
            <a:off x="351638" y="827675"/>
            <a:ext cx="7113582" cy="3408569"/>
          </a:xfrm>
          <a:prstGeom prst="rect">
            <a:avLst/>
          </a:prstGeom>
          <a:noFill/>
          <a:ln>
            <a:noFill/>
          </a:ln>
          <a:effectLst>
            <a:outerShdw blurRad="57150" dist="19050" dir="5400000" algn="bl" rotWithShape="0">
              <a:srgbClr val="000000">
                <a:alpha val="50000"/>
              </a:srgbClr>
            </a:outerShdw>
          </a:effectLst>
        </p:spPr>
      </p:pic>
      <p:sp>
        <p:nvSpPr>
          <p:cNvPr id="1202" name="Google Shape;1202;p130"/>
          <p:cNvSpPr/>
          <p:nvPr/>
        </p:nvSpPr>
        <p:spPr>
          <a:xfrm>
            <a:off x="1610279" y="2688000"/>
            <a:ext cx="1532100" cy="966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Also displays the charts by distinct school count</a:t>
            </a:r>
            <a:endParaRPr dirty="0"/>
          </a:p>
        </p:txBody>
      </p:sp>
      <p:sp>
        <p:nvSpPr>
          <p:cNvPr id="1203" name="Google Shape;1203;p130"/>
          <p:cNvSpPr/>
          <p:nvPr/>
        </p:nvSpPr>
        <p:spPr>
          <a:xfrm>
            <a:off x="5450338" y="2688000"/>
            <a:ext cx="1532100" cy="12267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Can filter by Performance, by EMH level, or UIP type</a:t>
            </a:r>
            <a:endParaRPr/>
          </a:p>
        </p:txBody>
      </p:sp>
      <p:sp>
        <p:nvSpPr>
          <p:cNvPr id="1204" name="Google Shape;1204;p130"/>
          <p:cNvSpPr/>
          <p:nvPr/>
        </p:nvSpPr>
        <p:spPr>
          <a:xfrm>
            <a:off x="3693663" y="3041250"/>
            <a:ext cx="1532100" cy="12267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At any point, data can be downloaded into an Excel file</a:t>
            </a:r>
            <a:endParaRPr dirty="0"/>
          </a:p>
        </p:txBody>
      </p:sp>
      <p:sp>
        <p:nvSpPr>
          <p:cNvPr id="1205" name="Google Shape;1205;p130"/>
          <p:cNvSpPr/>
          <p:nvPr/>
        </p:nvSpPr>
        <p:spPr>
          <a:xfrm>
            <a:off x="7465220" y="1798019"/>
            <a:ext cx="1532100" cy="966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UIP data can be updated automatically each week</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04"/>
          <p:cNvSpPr txBox="1">
            <a:spLocks noGrp="1"/>
          </p:cNvSpPr>
          <p:nvPr>
            <p:ph type="body" idx="1"/>
          </p:nvPr>
        </p:nvSpPr>
        <p:spPr>
          <a:xfrm>
            <a:off x="311700" y="1152475"/>
            <a:ext cx="5685900" cy="3034800"/>
          </a:xfrm>
          <a:prstGeom prst="rect">
            <a:avLst/>
          </a:prstGeom>
        </p:spPr>
        <p:txBody>
          <a:bodyPr spcFirstLastPara="1" wrap="square" lIns="91425" tIns="91425" rIns="91425" bIns="91425" anchor="t" anchorCtr="0">
            <a:normAutofit/>
          </a:bodyPr>
          <a:lstStyle/>
          <a:p>
            <a:pPr marL="457200" lvl="0" indent="-368300" algn="l" rtl="0">
              <a:lnSpc>
                <a:spcPct val="100000"/>
              </a:lnSpc>
              <a:spcBef>
                <a:spcPts val="0"/>
              </a:spcBef>
              <a:spcAft>
                <a:spcPts val="0"/>
              </a:spcAft>
              <a:buSzPts val="2200"/>
              <a:buFont typeface="Roboto"/>
              <a:buChar char="●"/>
            </a:pPr>
            <a:r>
              <a:rPr lang="en" sz="1400" b="1" dirty="0"/>
              <a:t>Overview </a:t>
            </a:r>
            <a:endParaRPr sz="1400" b="1" dirty="0"/>
          </a:p>
          <a:p>
            <a:pPr marL="457200" lvl="0" indent="-368300" algn="l" rtl="0">
              <a:lnSpc>
                <a:spcPct val="100000"/>
              </a:lnSpc>
              <a:spcBef>
                <a:spcPts val="1000"/>
              </a:spcBef>
              <a:spcAft>
                <a:spcPts val="0"/>
              </a:spcAft>
              <a:buSzPts val="2200"/>
              <a:buFont typeface="Roboto"/>
              <a:buChar char="●"/>
            </a:pPr>
            <a:r>
              <a:rPr lang="en" sz="1400" b="1" dirty="0"/>
              <a:t>Timelines</a:t>
            </a:r>
            <a:endParaRPr sz="1400" b="1" dirty="0"/>
          </a:p>
          <a:p>
            <a:pPr marL="457200" lvl="0" indent="-368300" algn="l" rtl="0">
              <a:lnSpc>
                <a:spcPct val="100000"/>
              </a:lnSpc>
              <a:spcBef>
                <a:spcPts val="1000"/>
              </a:spcBef>
              <a:spcAft>
                <a:spcPts val="0"/>
              </a:spcAft>
              <a:buSzPts val="2200"/>
              <a:buFont typeface="Roboto"/>
              <a:buChar char="●"/>
            </a:pPr>
            <a:r>
              <a:rPr lang="en" sz="1400" b="1" dirty="0"/>
              <a:t>Key Changes</a:t>
            </a:r>
            <a:endParaRPr sz="1400" b="1" dirty="0"/>
          </a:p>
          <a:p>
            <a:pPr marL="457200" lvl="0" indent="-368300" algn="l" rtl="0">
              <a:lnSpc>
                <a:spcPct val="100000"/>
              </a:lnSpc>
              <a:spcBef>
                <a:spcPts val="1000"/>
              </a:spcBef>
              <a:spcAft>
                <a:spcPts val="0"/>
              </a:spcAft>
              <a:buSzPts val="2200"/>
              <a:buFont typeface="Arial"/>
              <a:buChar char="●"/>
            </a:pPr>
            <a:r>
              <a:rPr lang="en" sz="1400" b="1" dirty="0"/>
              <a:t>Resources</a:t>
            </a:r>
            <a:endParaRPr sz="1400" b="1" dirty="0"/>
          </a:p>
          <a:p>
            <a:pPr marL="457200" lvl="0" indent="-381000" algn="l" rtl="0">
              <a:lnSpc>
                <a:spcPct val="100000"/>
              </a:lnSpc>
              <a:spcBef>
                <a:spcPts val="1000"/>
              </a:spcBef>
              <a:spcAft>
                <a:spcPts val="1000"/>
              </a:spcAft>
              <a:buSzPts val="2400"/>
              <a:buFont typeface="Roboto"/>
              <a:buChar char="●"/>
            </a:pPr>
            <a:r>
              <a:rPr lang="en" sz="1400" b="1" dirty="0"/>
              <a:t>New Tool! UIP Element Dashboard </a:t>
            </a:r>
            <a:endParaRPr sz="1400" dirty="0"/>
          </a:p>
        </p:txBody>
      </p:sp>
      <p:sp>
        <p:nvSpPr>
          <p:cNvPr id="827" name="Google Shape;827;p10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800" b="1" dirty="0"/>
              <a:t>Topics </a:t>
            </a:r>
            <a:endParaRPr sz="18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131"/>
          <p:cNvSpPr txBox="1">
            <a:spLocks noGrp="1"/>
          </p:cNvSpPr>
          <p:nvPr>
            <p:ph type="title"/>
          </p:nvPr>
        </p:nvSpPr>
        <p:spPr>
          <a:xfrm>
            <a:off x="0" y="3361600"/>
            <a:ext cx="9144000" cy="1059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Questions and Answers</a:t>
            </a:r>
            <a:endParaRPr sz="1688"/>
          </a:p>
          <a:p>
            <a:pPr marL="0" lvl="0" indent="0" algn="ctr" rtl="0">
              <a:spcBef>
                <a:spcPts val="0"/>
              </a:spcBef>
              <a:spcAft>
                <a:spcPts val="0"/>
              </a:spcAft>
              <a:buNone/>
            </a:pPr>
            <a:endParaRPr sz="1688" b="1">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3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Accountability Bill Update</a:t>
            </a:r>
            <a:endParaRPr/>
          </a:p>
        </p:txBody>
      </p:sp>
      <p:sp>
        <p:nvSpPr>
          <p:cNvPr id="1216" name="Google Shape;1216;p132"/>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Webinar TODAY</a:t>
            </a:r>
            <a:endParaRPr sz="1050" b="1">
              <a:solidFill>
                <a:srgbClr val="333333"/>
              </a:solidFill>
              <a:highlight>
                <a:srgbClr val="FFFFFF"/>
              </a:highlight>
              <a:latin typeface="Arial"/>
              <a:ea typeface="Arial"/>
              <a:cs typeface="Arial"/>
              <a:sym typeface="Arial"/>
            </a:endParaRPr>
          </a:p>
          <a:p>
            <a:pPr marL="0" lvl="0" indent="0" algn="l" rtl="0">
              <a:spcBef>
                <a:spcPts val="1200"/>
              </a:spcBef>
              <a:spcAft>
                <a:spcPts val="0"/>
              </a:spcAft>
              <a:buClr>
                <a:schemeClr val="dk1"/>
              </a:buClr>
              <a:buSzPts val="1100"/>
              <a:buFont typeface="Arial"/>
              <a:buNone/>
            </a:pPr>
            <a:r>
              <a:rPr lang="en" sz="1050">
                <a:solidFill>
                  <a:srgbClr val="333333"/>
                </a:solidFill>
                <a:highlight>
                  <a:srgbClr val="FFFFFF"/>
                </a:highlight>
                <a:latin typeface="Arial"/>
                <a:ea typeface="Arial"/>
                <a:cs typeface="Arial"/>
                <a:sym typeface="Arial"/>
              </a:rPr>
              <a:t>CDE staff will host an informational webinar to discuss the accountability system, including updates on performance frameworks, improvement planning, and new accountability legislation. The webinar will be recorded and publicly posted.</a:t>
            </a:r>
            <a:endParaRPr sz="1050">
              <a:solidFill>
                <a:srgbClr val="333333"/>
              </a:solidFill>
              <a:highlight>
                <a:srgbClr val="FFFFFF"/>
              </a:highlight>
              <a:latin typeface="Arial"/>
              <a:ea typeface="Arial"/>
              <a:cs typeface="Arial"/>
              <a:sym typeface="Arial"/>
            </a:endParaRPr>
          </a:p>
          <a:p>
            <a:pPr marL="0" lvl="0" indent="0" algn="l" rtl="0">
              <a:spcBef>
                <a:spcPts val="800"/>
              </a:spcBef>
              <a:spcAft>
                <a:spcPts val="0"/>
              </a:spcAft>
              <a:buClr>
                <a:schemeClr val="dk1"/>
              </a:buClr>
              <a:buSzPts val="1100"/>
              <a:buFont typeface="Arial"/>
              <a:buNone/>
            </a:pPr>
            <a:r>
              <a:rPr lang="en" sz="1050" b="1">
                <a:solidFill>
                  <a:srgbClr val="333333"/>
                </a:solidFill>
                <a:highlight>
                  <a:srgbClr val="FFFFFF"/>
                </a:highlight>
                <a:latin typeface="Arial"/>
                <a:ea typeface="Arial"/>
                <a:cs typeface="Arial"/>
                <a:sym typeface="Arial"/>
              </a:rPr>
              <a:t>Date/Time: </a:t>
            </a:r>
            <a:r>
              <a:rPr lang="en" sz="1050">
                <a:solidFill>
                  <a:srgbClr val="333333"/>
                </a:solidFill>
                <a:highlight>
                  <a:srgbClr val="FFFFFF"/>
                </a:highlight>
                <a:latin typeface="Arial"/>
                <a:ea typeface="Arial"/>
                <a:cs typeface="Arial"/>
                <a:sym typeface="Arial"/>
              </a:rPr>
              <a:t>June 12, 2025 12:00-1:00pm</a:t>
            </a:r>
            <a:endParaRPr sz="1050">
              <a:solidFill>
                <a:srgbClr val="333333"/>
              </a:solidFill>
              <a:highlight>
                <a:srgbClr val="FFFFFF"/>
              </a:highlight>
              <a:latin typeface="Arial"/>
              <a:ea typeface="Arial"/>
              <a:cs typeface="Arial"/>
              <a:sym typeface="Arial"/>
            </a:endParaRPr>
          </a:p>
          <a:p>
            <a:pPr marL="0" lvl="0" indent="0" algn="l" rtl="0">
              <a:spcBef>
                <a:spcPts val="800"/>
              </a:spcBef>
              <a:spcAft>
                <a:spcPts val="0"/>
              </a:spcAft>
              <a:buClr>
                <a:schemeClr val="dk1"/>
              </a:buClr>
              <a:buSzPts val="1100"/>
              <a:buFont typeface="Arial"/>
              <a:buNone/>
            </a:pPr>
            <a:r>
              <a:rPr lang="en" sz="1050" b="1">
                <a:solidFill>
                  <a:srgbClr val="333333"/>
                </a:solidFill>
                <a:highlight>
                  <a:srgbClr val="FFFFFF"/>
                </a:highlight>
                <a:latin typeface="Arial"/>
                <a:ea typeface="Arial"/>
                <a:cs typeface="Arial"/>
                <a:sym typeface="Arial"/>
              </a:rPr>
              <a:t>Registration:</a:t>
            </a:r>
            <a:r>
              <a:rPr lang="en" sz="1050">
                <a:solidFill>
                  <a:srgbClr val="333333"/>
                </a:solidFill>
                <a:highlight>
                  <a:srgbClr val="FFFFFF"/>
                </a:highlight>
                <a:latin typeface="Arial"/>
                <a:ea typeface="Arial"/>
                <a:cs typeface="Arial"/>
                <a:sym typeface="Arial"/>
              </a:rPr>
              <a:t> </a:t>
            </a:r>
            <a:r>
              <a:rPr lang="en" sz="1050" u="sng">
                <a:solidFill>
                  <a:srgbClr val="494E46"/>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Registration Link</a:t>
            </a:r>
            <a:endParaRPr sz="1050" u="sng">
              <a:solidFill>
                <a:srgbClr val="494E46"/>
              </a:solidFill>
              <a:highlight>
                <a:srgbClr val="FFFFFF"/>
              </a:highlight>
              <a:latin typeface="Arial"/>
              <a:ea typeface="Arial"/>
              <a:cs typeface="Arial"/>
              <a:sym typeface="Arial"/>
            </a:endParaRPr>
          </a:p>
          <a:p>
            <a:pPr marL="0" lvl="0" indent="0" algn="l" rtl="0">
              <a:spcBef>
                <a:spcPts val="800"/>
              </a:spcBef>
              <a:spcAft>
                <a:spcPts val="1200"/>
              </a:spcAft>
              <a:buNone/>
            </a:pPr>
            <a:endParaRPr/>
          </a:p>
        </p:txBody>
      </p:sp>
      <p:sp>
        <p:nvSpPr>
          <p:cNvPr id="1217" name="Google Shape;1217;p13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05"/>
          <p:cNvSpPr txBox="1">
            <a:spLocks noGrp="1"/>
          </p:cNvSpPr>
          <p:nvPr>
            <p:ph type="title"/>
          </p:nvPr>
        </p:nvSpPr>
        <p:spPr>
          <a:xfrm>
            <a:off x="311700" y="105100"/>
            <a:ext cx="8212200" cy="741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a:t>Structural ways that charter schools look different (Red) or similar (Blue) as it relates to our discussion today</a:t>
            </a:r>
            <a:endParaRPr/>
          </a:p>
        </p:txBody>
      </p:sp>
      <p:graphicFrame>
        <p:nvGraphicFramePr>
          <p:cNvPr id="834" name="Google Shape;834;p105"/>
          <p:cNvGraphicFramePr/>
          <p:nvPr/>
        </p:nvGraphicFramePr>
        <p:xfrm>
          <a:off x="1381172" y="899267"/>
          <a:ext cx="6488050" cy="3180365"/>
        </p:xfrm>
        <a:graphic>
          <a:graphicData uri="http://schemas.openxmlformats.org/drawingml/2006/table">
            <a:tbl>
              <a:tblPr firstRow="1" bandRow="1">
                <a:noFill/>
                <a:tableStyleId>{D79C4075-6C19-4D4D-A1EA-120CE7EFA083}</a:tableStyleId>
              </a:tblPr>
              <a:tblGrid>
                <a:gridCol w="1570900">
                  <a:extLst>
                    <a:ext uri="{9D8B030D-6E8A-4147-A177-3AD203B41FA5}">
                      <a16:colId xmlns:a16="http://schemas.microsoft.com/office/drawing/2014/main" val="20000"/>
                    </a:ext>
                  </a:extLst>
                </a:gridCol>
                <a:gridCol w="2801000">
                  <a:extLst>
                    <a:ext uri="{9D8B030D-6E8A-4147-A177-3AD203B41FA5}">
                      <a16:colId xmlns:a16="http://schemas.microsoft.com/office/drawing/2014/main" val="20001"/>
                    </a:ext>
                  </a:extLst>
                </a:gridCol>
                <a:gridCol w="2116150">
                  <a:extLst>
                    <a:ext uri="{9D8B030D-6E8A-4147-A177-3AD203B41FA5}">
                      <a16:colId xmlns:a16="http://schemas.microsoft.com/office/drawing/2014/main" val="20002"/>
                    </a:ext>
                  </a:extLst>
                </a:gridCol>
              </a:tblGrid>
              <a:tr h="291000">
                <a:tc>
                  <a:txBody>
                    <a:bodyPr/>
                    <a:lstStyle/>
                    <a:p>
                      <a:pPr marL="0" marR="0" lvl="0" indent="0" algn="l" rtl="0">
                        <a:lnSpc>
                          <a:spcPct val="100000"/>
                        </a:lnSpc>
                        <a:spcBef>
                          <a:spcPts val="0"/>
                        </a:spcBef>
                        <a:spcAft>
                          <a:spcPts val="0"/>
                        </a:spcAft>
                        <a:buClr>
                          <a:srgbClr val="000000"/>
                        </a:buClr>
                        <a:buSzPts val="1200"/>
                        <a:buFont typeface="Arial"/>
                        <a:buNone/>
                      </a:pPr>
                      <a:r>
                        <a:rPr lang="en" u="none" strike="noStrike" cap="none"/>
                        <a:t>Characteristic</a:t>
                      </a:r>
                      <a:endParaRPr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200"/>
                        <a:buFont typeface="Arial"/>
                        <a:buNone/>
                      </a:pPr>
                      <a:r>
                        <a:rPr lang="en" u="none" strike="noStrike" cap="none"/>
                        <a:t>District School</a:t>
                      </a:r>
                      <a:endParaRPr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200"/>
                        <a:buFont typeface="Arial"/>
                        <a:buNone/>
                      </a:pPr>
                      <a:r>
                        <a:rPr lang="en" u="none" strike="noStrike" cap="none"/>
                        <a:t>Charter School</a:t>
                      </a:r>
                      <a:endParaRPr u="none" strike="noStrike" cap="none"/>
                    </a:p>
                  </a:txBody>
                  <a:tcPr marL="68600" marR="68600" marT="34300" marB="34300"/>
                </a:tc>
                <a:extLst>
                  <a:ext uri="{0D108BD9-81ED-4DB2-BD59-A6C34878D82A}">
                    <a16:rowId xmlns:a16="http://schemas.microsoft.com/office/drawing/2014/main" val="10000"/>
                  </a:ext>
                </a:extLst>
              </a:tr>
              <a:tr h="454425">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Governance</a:t>
                      </a:r>
                      <a:endParaRPr sz="1100" u="none" strike="noStrike" cap="none"/>
                    </a:p>
                  </a:txBody>
                  <a:tcPr marL="68600" marR="68600" marT="34300" marB="34300">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sng" strike="noStrike" cap="none" dirty="0"/>
                        <a:t>School Board</a:t>
                      </a:r>
                      <a:r>
                        <a:rPr lang="en" sz="1200" u="none" strike="noStrike" cap="none" dirty="0"/>
                        <a:t>🡪 Superintendent🡪Principal</a:t>
                      </a:r>
                      <a:endParaRPr sz="1200" u="none" strike="noStrike" cap="none" dirty="0"/>
                    </a:p>
                  </a:txBody>
                  <a:tcPr marL="68600" marR="68600" marT="34300" marB="34300">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sng" strike="noStrike" cap="none"/>
                        <a:t>Charter Board</a:t>
                      </a:r>
                      <a:r>
                        <a:rPr lang="en" sz="1200" u="none" strike="noStrike" cap="none"/>
                        <a:t>🡪Chief Executive</a:t>
                      </a:r>
                      <a:endParaRPr sz="1200" u="none" strike="noStrike" cap="none"/>
                    </a:p>
                  </a:txBody>
                  <a:tcPr marL="68600" marR="68600" marT="34300" marB="34300">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54425">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t>School Accountability Committees</a:t>
                      </a:r>
                      <a:endParaRPr sz="1200" u="none" strike="noStrike" cap="none"/>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t>Required</a:t>
                      </a:r>
                      <a:endParaRPr sz="1200" b="1" u="none" strike="noStrike" cap="none"/>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t>Required</a:t>
                      </a:r>
                      <a:endParaRPr sz="1200" b="1" u="none" strike="noStrike" cap="none"/>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54425">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t>State testing</a:t>
                      </a:r>
                      <a:endParaRPr sz="1200" u="none" strike="noStrike" cap="none"/>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t>Required</a:t>
                      </a:r>
                      <a:endParaRPr sz="1200" b="1" u="none" strike="noStrike" cap="none"/>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t>Required</a:t>
                      </a:r>
                      <a:endParaRPr sz="1200" b="1" u="none" strike="noStrike" cap="none"/>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54425">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t>State content standards</a:t>
                      </a:r>
                      <a:endParaRPr sz="1200" u="none" strike="noStrike" cap="none"/>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dirty="0"/>
                        <a:t>Apply</a:t>
                      </a:r>
                      <a:endParaRPr sz="1200" b="1" u="none" strike="noStrike" cap="none" dirty="0"/>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t>Apply</a:t>
                      </a:r>
                      <a:endParaRPr sz="1200" b="1" u="none" strike="noStrike" cap="none"/>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454425">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t>State Accountability</a:t>
                      </a:r>
                      <a:endParaRPr sz="1200" u="none" strike="noStrike" cap="none"/>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t>Measured by SPF. </a:t>
                      </a:r>
                      <a:endParaRPr sz="1200" u="none" strike="noStrike" cap="none"/>
                    </a:p>
                    <a:p>
                      <a:pPr marL="0" marR="0" lvl="0" indent="0" algn="l" rtl="0">
                        <a:lnSpc>
                          <a:spcPct val="100000"/>
                        </a:lnSpc>
                        <a:spcBef>
                          <a:spcPts val="0"/>
                        </a:spcBef>
                        <a:spcAft>
                          <a:spcPts val="0"/>
                        </a:spcAft>
                        <a:buClr>
                          <a:srgbClr val="000000"/>
                        </a:buClr>
                        <a:buSzPts val="1400"/>
                        <a:buFont typeface="Arial"/>
                        <a:buNone/>
                      </a:pPr>
                      <a:r>
                        <a:rPr lang="en" sz="1200" u="none" strike="noStrike" cap="none"/>
                        <a:t>UIP required</a:t>
                      </a:r>
                      <a:endParaRPr sz="1200" b="1" u="none" strike="noStrike" cap="none"/>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t>Measured by SPF. </a:t>
                      </a:r>
                      <a:endParaRPr sz="1200" u="none" strike="noStrike" cap="none"/>
                    </a:p>
                    <a:p>
                      <a:pPr marL="0" marR="0" lvl="0" indent="0" algn="l" rtl="0">
                        <a:lnSpc>
                          <a:spcPct val="100000"/>
                        </a:lnSpc>
                        <a:spcBef>
                          <a:spcPts val="0"/>
                        </a:spcBef>
                        <a:spcAft>
                          <a:spcPts val="0"/>
                        </a:spcAft>
                        <a:buClr>
                          <a:srgbClr val="000000"/>
                        </a:buClr>
                        <a:buSzPts val="1400"/>
                        <a:buFont typeface="Arial"/>
                        <a:buNone/>
                      </a:pPr>
                      <a:r>
                        <a:rPr lang="en" sz="1200" u="none" strike="noStrike" cap="none"/>
                        <a:t>UIP required</a:t>
                      </a:r>
                      <a:endParaRPr sz="1200" b="1" u="none" strike="noStrike" cap="none"/>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454425">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t>School Finance Law  (C.R.S. 22-54-101, et seq.)</a:t>
                      </a:r>
                      <a:endParaRPr sz="1200" u="none" strike="noStrike" cap="none"/>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a:t>Required</a:t>
                      </a:r>
                      <a:endParaRPr sz="1200" b="1" u="none" strike="noStrike" cap="none"/>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dirty="0"/>
                        <a:t>Required</a:t>
                      </a:r>
                      <a:endParaRPr sz="1200" b="1" u="none" strike="noStrike" cap="none" dirty="0"/>
                    </a:p>
                  </a:txBody>
                  <a:tcPr marL="68600" marR="6860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835" name="Google Shape;835;p105"/>
          <p:cNvSpPr/>
          <p:nvPr/>
        </p:nvSpPr>
        <p:spPr>
          <a:xfrm>
            <a:off x="1229650" y="1669975"/>
            <a:ext cx="6791100" cy="2496900"/>
          </a:xfrm>
          <a:prstGeom prst="roundRect">
            <a:avLst>
              <a:gd name="adj" fmla="val 5828"/>
            </a:avLst>
          </a:prstGeom>
          <a:noFill/>
          <a:ln w="762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6" name="Google Shape;836;p105"/>
          <p:cNvSpPr/>
          <p:nvPr/>
        </p:nvSpPr>
        <p:spPr>
          <a:xfrm>
            <a:off x="1247650" y="1190275"/>
            <a:ext cx="6755100" cy="479700"/>
          </a:xfrm>
          <a:prstGeom prst="roundRect">
            <a:avLst>
              <a:gd name="adj" fmla="val 16667"/>
            </a:avLst>
          </a:prstGeom>
          <a:noFill/>
          <a:ln w="76200" cap="flat" cmpd="sng">
            <a:solidFill>
              <a:srgbClr val="B02C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0"/>
        <p:cNvGrpSpPr/>
        <p:nvPr/>
      </p:nvGrpSpPr>
      <p:grpSpPr>
        <a:xfrm>
          <a:off x="0" y="0"/>
          <a:ext cx="0" cy="0"/>
          <a:chOff x="0" y="0"/>
          <a:chExt cx="0" cy="0"/>
        </a:xfrm>
      </p:grpSpPr>
      <p:sp>
        <p:nvSpPr>
          <p:cNvPr id="841" name="Google Shape;841;p106"/>
          <p:cNvSpPr/>
          <p:nvPr/>
        </p:nvSpPr>
        <p:spPr>
          <a:xfrm>
            <a:off x="34239" y="1824532"/>
            <a:ext cx="8768100" cy="447600"/>
          </a:xfrm>
          <a:prstGeom prst="rect">
            <a:avLst/>
          </a:prstGeom>
          <a:solidFill>
            <a:schemeClr val="accent2">
              <a:alpha val="149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842" name="Google Shape;842;p106"/>
          <p:cNvSpPr/>
          <p:nvPr/>
        </p:nvSpPr>
        <p:spPr>
          <a:xfrm>
            <a:off x="127520" y="2329072"/>
            <a:ext cx="8639400" cy="1023900"/>
          </a:xfrm>
          <a:prstGeom prst="rect">
            <a:avLst/>
          </a:prstGeom>
          <a:solidFill>
            <a:srgbClr val="A8D08C">
              <a:alpha val="149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843" name="Google Shape;843;p106"/>
          <p:cNvSpPr/>
          <p:nvPr/>
        </p:nvSpPr>
        <p:spPr>
          <a:xfrm>
            <a:off x="47625" y="4087985"/>
            <a:ext cx="8724900" cy="711000"/>
          </a:xfrm>
          <a:prstGeom prst="rect">
            <a:avLst/>
          </a:prstGeom>
          <a:solidFill>
            <a:srgbClr val="A485B9">
              <a:alpha val="149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844" name="Google Shape;844;p106"/>
          <p:cNvSpPr/>
          <p:nvPr/>
        </p:nvSpPr>
        <p:spPr>
          <a:xfrm>
            <a:off x="42038" y="3378213"/>
            <a:ext cx="8724900" cy="667500"/>
          </a:xfrm>
          <a:prstGeom prst="rect">
            <a:avLst/>
          </a:prstGeom>
          <a:solidFill>
            <a:srgbClr val="1E4E79">
              <a:alpha val="149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845" name="Google Shape;845;p106"/>
          <p:cNvSpPr/>
          <p:nvPr/>
        </p:nvSpPr>
        <p:spPr>
          <a:xfrm>
            <a:off x="10064" y="968444"/>
            <a:ext cx="8789100" cy="831600"/>
          </a:xfrm>
          <a:prstGeom prst="rect">
            <a:avLst/>
          </a:prstGeom>
          <a:solidFill>
            <a:schemeClr val="accent4">
              <a:alpha val="149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846" name="Google Shape;846;p106"/>
          <p:cNvSpPr/>
          <p:nvPr/>
        </p:nvSpPr>
        <p:spPr>
          <a:xfrm>
            <a:off x="991782" y="658307"/>
            <a:ext cx="7810500" cy="285900"/>
          </a:xfrm>
          <a:prstGeom prst="rect">
            <a:avLst/>
          </a:prstGeom>
          <a:solidFill>
            <a:srgbClr val="40404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847" name="Google Shape;847;p106"/>
          <p:cNvSpPr/>
          <p:nvPr/>
        </p:nvSpPr>
        <p:spPr>
          <a:xfrm>
            <a:off x="34239" y="955804"/>
            <a:ext cx="828600" cy="822300"/>
          </a:xfrm>
          <a:prstGeom prst="rect">
            <a:avLst/>
          </a:prstGeom>
          <a:solidFill>
            <a:srgbClr val="FFC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848" name="Google Shape;848;p106"/>
          <p:cNvSpPr/>
          <p:nvPr/>
        </p:nvSpPr>
        <p:spPr>
          <a:xfrm>
            <a:off x="27864" y="2318684"/>
            <a:ext cx="828600" cy="998700"/>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849" name="Google Shape;849;p106"/>
          <p:cNvSpPr/>
          <p:nvPr/>
        </p:nvSpPr>
        <p:spPr>
          <a:xfrm>
            <a:off x="34247" y="4070856"/>
            <a:ext cx="828600" cy="713100"/>
          </a:xfrm>
          <a:prstGeom prst="rect">
            <a:avLst/>
          </a:prstGeom>
          <a:solidFill>
            <a:srgbClr val="7030A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850" name="Google Shape;850;p106"/>
          <p:cNvSpPr/>
          <p:nvPr/>
        </p:nvSpPr>
        <p:spPr>
          <a:xfrm>
            <a:off x="42124" y="3377590"/>
            <a:ext cx="828600" cy="667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cxnSp>
        <p:nvCxnSpPr>
          <p:cNvPr id="851" name="Google Shape;851;p106"/>
          <p:cNvCxnSpPr/>
          <p:nvPr/>
        </p:nvCxnSpPr>
        <p:spPr>
          <a:xfrm flipH="1">
            <a:off x="2838954" y="944057"/>
            <a:ext cx="55200" cy="3855000"/>
          </a:xfrm>
          <a:prstGeom prst="straightConnector1">
            <a:avLst/>
          </a:prstGeom>
          <a:noFill/>
          <a:ln w="9525" cap="flat" cmpd="sng">
            <a:solidFill>
              <a:schemeClr val="dk1">
                <a:alpha val="14900"/>
              </a:schemeClr>
            </a:solidFill>
            <a:prstDash val="solid"/>
            <a:miter lim="800000"/>
            <a:headEnd type="none" w="sm" len="sm"/>
            <a:tailEnd type="none" w="sm" len="sm"/>
          </a:ln>
        </p:spPr>
      </p:cxnSp>
      <p:cxnSp>
        <p:nvCxnSpPr>
          <p:cNvPr id="852" name="Google Shape;852;p106"/>
          <p:cNvCxnSpPr/>
          <p:nvPr/>
        </p:nvCxnSpPr>
        <p:spPr>
          <a:xfrm>
            <a:off x="4833811" y="967131"/>
            <a:ext cx="0" cy="3831900"/>
          </a:xfrm>
          <a:prstGeom prst="straightConnector1">
            <a:avLst/>
          </a:prstGeom>
          <a:noFill/>
          <a:ln w="9525" cap="flat" cmpd="sng">
            <a:solidFill>
              <a:schemeClr val="dk1">
                <a:alpha val="14900"/>
              </a:schemeClr>
            </a:solidFill>
            <a:prstDash val="solid"/>
            <a:miter lim="800000"/>
            <a:headEnd type="none" w="sm" len="sm"/>
            <a:tailEnd type="none" w="sm" len="sm"/>
          </a:ln>
        </p:spPr>
      </p:cxnSp>
      <p:cxnSp>
        <p:nvCxnSpPr>
          <p:cNvPr id="853" name="Google Shape;853;p106"/>
          <p:cNvCxnSpPr/>
          <p:nvPr/>
        </p:nvCxnSpPr>
        <p:spPr>
          <a:xfrm>
            <a:off x="6805774" y="968024"/>
            <a:ext cx="0" cy="3830700"/>
          </a:xfrm>
          <a:prstGeom prst="straightConnector1">
            <a:avLst/>
          </a:prstGeom>
          <a:noFill/>
          <a:ln w="9525" cap="flat" cmpd="sng">
            <a:solidFill>
              <a:schemeClr val="dk1">
                <a:alpha val="14900"/>
              </a:schemeClr>
            </a:solidFill>
            <a:prstDash val="solid"/>
            <a:miter lim="800000"/>
            <a:headEnd type="none" w="sm" len="sm"/>
            <a:tailEnd type="none" w="sm" len="sm"/>
          </a:ln>
        </p:spPr>
      </p:cxnSp>
      <p:sp>
        <p:nvSpPr>
          <p:cNvPr id="854" name="Google Shape;854;p106"/>
          <p:cNvSpPr/>
          <p:nvPr/>
        </p:nvSpPr>
        <p:spPr>
          <a:xfrm>
            <a:off x="975845" y="3611975"/>
            <a:ext cx="1577400" cy="388800"/>
          </a:xfrm>
          <a:prstGeom prst="snip2DiagRect">
            <a:avLst>
              <a:gd name="adj1" fmla="val 100000"/>
              <a:gd name="adj2" fmla="val 16667"/>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lt1"/>
                </a:solidFill>
                <a:latin typeface="Calibri"/>
                <a:ea typeface="Calibri"/>
                <a:cs typeface="Calibri"/>
                <a:sym typeface="Calibri"/>
              </a:rPr>
              <a:t>Refine budget and hiring vision to support improvement efforts</a:t>
            </a:r>
            <a:endParaRPr sz="1100"/>
          </a:p>
        </p:txBody>
      </p:sp>
      <p:sp>
        <p:nvSpPr>
          <p:cNvPr id="855" name="Google Shape;855;p106"/>
          <p:cNvSpPr/>
          <p:nvPr/>
        </p:nvSpPr>
        <p:spPr>
          <a:xfrm>
            <a:off x="5016120" y="3611975"/>
            <a:ext cx="1723200" cy="274200"/>
          </a:xfrm>
          <a:prstGeom prst="snip2DiagRect">
            <a:avLst>
              <a:gd name="adj1" fmla="val 100000"/>
              <a:gd name="adj2" fmla="val 16667"/>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lt1"/>
                </a:solidFill>
                <a:latin typeface="Calibri"/>
                <a:ea typeface="Calibri"/>
                <a:cs typeface="Calibri"/>
                <a:sym typeface="Calibri"/>
              </a:rPr>
              <a:t>Plan teacher induction, including improvement efforts</a:t>
            </a:r>
            <a:endParaRPr sz="1100"/>
          </a:p>
        </p:txBody>
      </p:sp>
      <p:sp>
        <p:nvSpPr>
          <p:cNvPr id="856" name="Google Shape;856;p106"/>
          <p:cNvSpPr/>
          <p:nvPr/>
        </p:nvSpPr>
        <p:spPr>
          <a:xfrm>
            <a:off x="2890853" y="3620699"/>
            <a:ext cx="1869900" cy="380100"/>
          </a:xfrm>
          <a:prstGeom prst="snip2DiagRect">
            <a:avLst>
              <a:gd name="adj1" fmla="val 100000"/>
              <a:gd name="adj2" fmla="val 16667"/>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lt1"/>
                </a:solidFill>
                <a:latin typeface="Calibri"/>
                <a:ea typeface="Calibri"/>
                <a:cs typeface="Calibri"/>
                <a:sym typeface="Calibri"/>
              </a:rPr>
              <a:t>Make purchases related to improvement efforts (e.g. curriculum)</a:t>
            </a:r>
            <a:endParaRPr sz="1100"/>
          </a:p>
        </p:txBody>
      </p:sp>
      <p:sp>
        <p:nvSpPr>
          <p:cNvPr id="857" name="Google Shape;857;p106"/>
          <p:cNvSpPr/>
          <p:nvPr/>
        </p:nvSpPr>
        <p:spPr>
          <a:xfrm>
            <a:off x="6867841" y="3595495"/>
            <a:ext cx="1796400" cy="293700"/>
          </a:xfrm>
          <a:prstGeom prst="snip2DiagRect">
            <a:avLst>
              <a:gd name="adj1" fmla="val 100000"/>
              <a:gd name="adj2" fmla="val 16667"/>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lt1"/>
                </a:solidFill>
                <a:latin typeface="Calibri"/>
                <a:ea typeface="Calibri"/>
                <a:cs typeface="Calibri"/>
                <a:sym typeface="Calibri"/>
              </a:rPr>
              <a:t>Closely Monitor Implementation and Keep Stakeholders informed</a:t>
            </a:r>
            <a:endParaRPr sz="1100"/>
          </a:p>
        </p:txBody>
      </p:sp>
      <p:sp>
        <p:nvSpPr>
          <p:cNvPr id="858" name="Google Shape;858;p106"/>
          <p:cNvSpPr/>
          <p:nvPr/>
        </p:nvSpPr>
        <p:spPr>
          <a:xfrm>
            <a:off x="3811030" y="4117684"/>
            <a:ext cx="142800" cy="155400"/>
          </a:xfrm>
          <a:prstGeom prst="parallelogram">
            <a:avLst>
              <a:gd name="adj" fmla="val 25000"/>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59" name="Google Shape;859;p106"/>
          <p:cNvSpPr/>
          <p:nvPr/>
        </p:nvSpPr>
        <p:spPr>
          <a:xfrm>
            <a:off x="8440346" y="4129104"/>
            <a:ext cx="142800" cy="155400"/>
          </a:xfrm>
          <a:prstGeom prst="parallelogram">
            <a:avLst>
              <a:gd name="adj" fmla="val 25000"/>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60" name="Google Shape;860;p106"/>
          <p:cNvSpPr/>
          <p:nvPr/>
        </p:nvSpPr>
        <p:spPr>
          <a:xfrm>
            <a:off x="2825049" y="4106837"/>
            <a:ext cx="142800" cy="155400"/>
          </a:xfrm>
          <a:prstGeom prst="parallelogram">
            <a:avLst>
              <a:gd name="adj" fmla="val 25000"/>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61" name="Google Shape;861;p106"/>
          <p:cNvSpPr/>
          <p:nvPr/>
        </p:nvSpPr>
        <p:spPr>
          <a:xfrm>
            <a:off x="5756795" y="4106274"/>
            <a:ext cx="142800" cy="155400"/>
          </a:xfrm>
          <a:prstGeom prst="parallelogram">
            <a:avLst>
              <a:gd name="adj" fmla="val 25000"/>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62" name="Google Shape;862;p106"/>
          <p:cNvSpPr txBox="1"/>
          <p:nvPr/>
        </p:nvSpPr>
        <p:spPr>
          <a:xfrm>
            <a:off x="34239" y="1211278"/>
            <a:ext cx="828600" cy="264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 sz="900" b="1" i="0" u="none" strike="noStrike" cap="none">
                <a:solidFill>
                  <a:schemeClr val="lt1"/>
                </a:solidFill>
                <a:latin typeface="Calibri"/>
                <a:ea typeface="Calibri"/>
                <a:cs typeface="Calibri"/>
                <a:sym typeface="Calibri"/>
              </a:rPr>
              <a:t>Accountability and Assessment</a:t>
            </a:r>
            <a:endParaRPr sz="1100"/>
          </a:p>
        </p:txBody>
      </p:sp>
      <p:sp>
        <p:nvSpPr>
          <p:cNvPr id="863" name="Google Shape;863;p106"/>
          <p:cNvSpPr txBox="1"/>
          <p:nvPr/>
        </p:nvSpPr>
        <p:spPr>
          <a:xfrm>
            <a:off x="11319" y="2667150"/>
            <a:ext cx="828600" cy="139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 sz="900" b="1" i="0" u="none" strike="noStrike" cap="none">
                <a:solidFill>
                  <a:schemeClr val="lt1"/>
                </a:solidFill>
                <a:latin typeface="Calibri"/>
                <a:ea typeface="Calibri"/>
                <a:cs typeface="Calibri"/>
                <a:sym typeface="Calibri"/>
              </a:rPr>
              <a:t>UIP Process</a:t>
            </a:r>
            <a:endParaRPr sz="1100"/>
          </a:p>
        </p:txBody>
      </p:sp>
      <p:sp>
        <p:nvSpPr>
          <p:cNvPr id="864" name="Google Shape;864;p106"/>
          <p:cNvSpPr txBox="1"/>
          <p:nvPr/>
        </p:nvSpPr>
        <p:spPr>
          <a:xfrm>
            <a:off x="34239" y="4254123"/>
            <a:ext cx="828600" cy="279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 sz="900" b="1" i="0" u="none" strike="noStrike" cap="none">
                <a:solidFill>
                  <a:schemeClr val="lt1"/>
                </a:solidFill>
                <a:latin typeface="Calibri"/>
                <a:ea typeface="Calibri"/>
                <a:cs typeface="Calibri"/>
                <a:sym typeface="Calibri"/>
              </a:rPr>
              <a:t>Stakeholder Engagement</a:t>
            </a:r>
            <a:endParaRPr sz="900" b="1" i="0" u="none" strike="noStrike" cap="none">
              <a:solidFill>
                <a:schemeClr val="lt1"/>
              </a:solidFill>
              <a:latin typeface="Calibri"/>
              <a:ea typeface="Calibri"/>
              <a:cs typeface="Calibri"/>
              <a:sym typeface="Calibri"/>
            </a:endParaRPr>
          </a:p>
        </p:txBody>
      </p:sp>
      <p:sp>
        <p:nvSpPr>
          <p:cNvPr id="865" name="Google Shape;865;p106"/>
          <p:cNvSpPr txBox="1"/>
          <p:nvPr/>
        </p:nvSpPr>
        <p:spPr>
          <a:xfrm>
            <a:off x="54368" y="3592531"/>
            <a:ext cx="828600" cy="279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 sz="900" b="1" i="0" u="none" strike="noStrike" cap="none">
                <a:solidFill>
                  <a:schemeClr val="lt1"/>
                </a:solidFill>
                <a:latin typeface="Calibri"/>
                <a:ea typeface="Calibri"/>
                <a:cs typeface="Calibri"/>
                <a:sym typeface="Calibri"/>
              </a:rPr>
              <a:t>Related School Leadership Moves </a:t>
            </a:r>
            <a:endParaRPr sz="900" b="1" i="0" u="none" strike="noStrike" cap="none">
              <a:solidFill>
                <a:schemeClr val="lt1"/>
              </a:solidFill>
              <a:latin typeface="Calibri"/>
              <a:ea typeface="Calibri"/>
              <a:cs typeface="Calibri"/>
              <a:sym typeface="Calibri"/>
            </a:endParaRPr>
          </a:p>
        </p:txBody>
      </p:sp>
      <p:sp>
        <p:nvSpPr>
          <p:cNvPr id="866" name="Google Shape;866;p106"/>
          <p:cNvSpPr txBox="1"/>
          <p:nvPr/>
        </p:nvSpPr>
        <p:spPr>
          <a:xfrm>
            <a:off x="1052612" y="725686"/>
            <a:ext cx="1574100" cy="152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100"/>
              <a:buFont typeface="Calibri"/>
              <a:buNone/>
            </a:pPr>
            <a:r>
              <a:rPr lang="en" sz="1100" b="0" i="0" u="none" strike="noStrike" cap="none">
                <a:solidFill>
                  <a:schemeClr val="lt1"/>
                </a:solidFill>
                <a:latin typeface="Calibri"/>
                <a:ea typeface="Calibri"/>
                <a:cs typeface="Calibri"/>
                <a:sym typeface="Calibri"/>
              </a:rPr>
              <a:t>January- March</a:t>
            </a:r>
            <a:endParaRPr sz="1100" b="0" i="0" u="none" strike="noStrike" cap="none">
              <a:solidFill>
                <a:schemeClr val="lt1"/>
              </a:solidFill>
              <a:latin typeface="Calibri"/>
              <a:ea typeface="Calibri"/>
              <a:cs typeface="Calibri"/>
              <a:sym typeface="Calibri"/>
            </a:endParaRPr>
          </a:p>
        </p:txBody>
      </p:sp>
      <p:sp>
        <p:nvSpPr>
          <p:cNvPr id="867" name="Google Shape;867;p106"/>
          <p:cNvSpPr txBox="1"/>
          <p:nvPr/>
        </p:nvSpPr>
        <p:spPr>
          <a:xfrm>
            <a:off x="2967924" y="699893"/>
            <a:ext cx="1363200" cy="152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100"/>
              <a:buFont typeface="Calibri"/>
              <a:buNone/>
            </a:pPr>
            <a:r>
              <a:rPr lang="en" sz="1100" b="0" i="0" u="none" strike="noStrike" cap="none">
                <a:solidFill>
                  <a:schemeClr val="lt1"/>
                </a:solidFill>
                <a:latin typeface="Calibri"/>
                <a:ea typeface="Calibri"/>
                <a:cs typeface="Calibri"/>
                <a:sym typeface="Calibri"/>
              </a:rPr>
              <a:t>April-June</a:t>
            </a:r>
            <a:endParaRPr sz="1100"/>
          </a:p>
        </p:txBody>
      </p:sp>
      <p:sp>
        <p:nvSpPr>
          <p:cNvPr id="868" name="Google Shape;868;p106"/>
          <p:cNvSpPr txBox="1"/>
          <p:nvPr/>
        </p:nvSpPr>
        <p:spPr>
          <a:xfrm>
            <a:off x="4834700" y="718898"/>
            <a:ext cx="1518300" cy="152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100"/>
              <a:buFont typeface="Calibri"/>
              <a:buNone/>
            </a:pPr>
            <a:r>
              <a:rPr lang="en" sz="1100" b="0" i="0" u="none" strike="noStrike" cap="none">
                <a:solidFill>
                  <a:schemeClr val="lt1"/>
                </a:solidFill>
                <a:latin typeface="Calibri"/>
                <a:ea typeface="Calibri"/>
                <a:cs typeface="Calibri"/>
                <a:sym typeface="Calibri"/>
              </a:rPr>
              <a:t>July-September</a:t>
            </a:r>
            <a:endParaRPr sz="1100" b="0" i="0" u="none" strike="noStrike" cap="none">
              <a:solidFill>
                <a:schemeClr val="lt1"/>
              </a:solidFill>
              <a:latin typeface="Calibri"/>
              <a:ea typeface="Calibri"/>
              <a:cs typeface="Calibri"/>
              <a:sym typeface="Calibri"/>
            </a:endParaRPr>
          </a:p>
        </p:txBody>
      </p:sp>
      <p:sp>
        <p:nvSpPr>
          <p:cNvPr id="869" name="Google Shape;869;p106"/>
          <p:cNvSpPr txBox="1"/>
          <p:nvPr/>
        </p:nvSpPr>
        <p:spPr>
          <a:xfrm>
            <a:off x="6805774" y="715220"/>
            <a:ext cx="1581900" cy="152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100"/>
              <a:buFont typeface="Calibri"/>
              <a:buNone/>
            </a:pPr>
            <a:r>
              <a:rPr lang="en" sz="1100" b="0" i="0" u="none" strike="noStrike" cap="none">
                <a:solidFill>
                  <a:schemeClr val="lt1"/>
                </a:solidFill>
                <a:latin typeface="Calibri"/>
                <a:ea typeface="Calibri"/>
                <a:cs typeface="Calibri"/>
                <a:sym typeface="Calibri"/>
              </a:rPr>
              <a:t>October-December</a:t>
            </a:r>
            <a:endParaRPr sz="1100" b="0" i="0" u="none" strike="noStrike" cap="none">
              <a:solidFill>
                <a:schemeClr val="lt1"/>
              </a:solidFill>
              <a:latin typeface="Calibri"/>
              <a:ea typeface="Calibri"/>
              <a:cs typeface="Calibri"/>
              <a:sym typeface="Calibri"/>
            </a:endParaRPr>
          </a:p>
        </p:txBody>
      </p:sp>
      <p:sp>
        <p:nvSpPr>
          <p:cNvPr id="870" name="Google Shape;870;p106"/>
          <p:cNvSpPr txBox="1"/>
          <p:nvPr/>
        </p:nvSpPr>
        <p:spPr>
          <a:xfrm>
            <a:off x="7330968" y="3438599"/>
            <a:ext cx="1018500" cy="152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800"/>
              <a:buFont typeface="Calibri"/>
              <a:buNone/>
            </a:pPr>
            <a:r>
              <a:rPr lang="en" sz="800" b="1" i="0" u="none" strike="noStrike" cap="none">
                <a:solidFill>
                  <a:schemeClr val="dk1"/>
                </a:solidFill>
                <a:latin typeface="Calibri"/>
                <a:ea typeface="Calibri"/>
                <a:cs typeface="Calibri"/>
                <a:sym typeface="Calibri"/>
              </a:rPr>
              <a:t>September-December</a:t>
            </a:r>
            <a:endParaRPr sz="800" b="1" i="0" u="none" strike="noStrike" cap="none">
              <a:solidFill>
                <a:schemeClr val="dk1"/>
              </a:solidFill>
              <a:latin typeface="Calibri"/>
              <a:ea typeface="Calibri"/>
              <a:cs typeface="Calibri"/>
              <a:sym typeface="Calibri"/>
            </a:endParaRPr>
          </a:p>
        </p:txBody>
      </p:sp>
      <p:sp>
        <p:nvSpPr>
          <p:cNvPr id="871" name="Google Shape;871;p106"/>
          <p:cNvSpPr txBox="1"/>
          <p:nvPr/>
        </p:nvSpPr>
        <p:spPr>
          <a:xfrm>
            <a:off x="8049641" y="4279290"/>
            <a:ext cx="723900" cy="2463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Progress Monitoring</a:t>
            </a:r>
            <a:endParaRPr sz="1100"/>
          </a:p>
        </p:txBody>
      </p:sp>
      <p:sp>
        <p:nvSpPr>
          <p:cNvPr id="872" name="Google Shape;872;p106"/>
          <p:cNvSpPr txBox="1"/>
          <p:nvPr/>
        </p:nvSpPr>
        <p:spPr>
          <a:xfrm>
            <a:off x="2004377" y="4304987"/>
            <a:ext cx="1285800" cy="2463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Input on initial data, </a:t>
            </a:r>
            <a:r>
              <a:rPr lang="en" sz="800" b="1">
                <a:solidFill>
                  <a:schemeClr val="dk1"/>
                </a:solidFill>
                <a:latin typeface="Calibri"/>
                <a:ea typeface="Calibri"/>
                <a:cs typeface="Calibri"/>
                <a:sym typeface="Calibri"/>
              </a:rPr>
              <a:t>SPP</a:t>
            </a:r>
            <a:r>
              <a:rPr lang="en" sz="800" b="1" i="0" u="none" strike="noStrike" cap="none">
                <a:solidFill>
                  <a:schemeClr val="dk1"/>
                </a:solidFill>
                <a:latin typeface="Calibri"/>
                <a:ea typeface="Calibri"/>
                <a:cs typeface="Calibri"/>
                <a:sym typeface="Calibri"/>
              </a:rPr>
              <a:t>s and targets</a:t>
            </a:r>
            <a:endParaRPr sz="1100"/>
          </a:p>
        </p:txBody>
      </p:sp>
      <p:sp>
        <p:nvSpPr>
          <p:cNvPr id="873" name="Google Shape;873;p106"/>
          <p:cNvSpPr txBox="1"/>
          <p:nvPr/>
        </p:nvSpPr>
        <p:spPr>
          <a:xfrm>
            <a:off x="5361043" y="4279290"/>
            <a:ext cx="809700" cy="2463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Input on Finalized UIP</a:t>
            </a:r>
            <a:endParaRPr sz="1100"/>
          </a:p>
        </p:txBody>
      </p:sp>
      <p:grpSp>
        <p:nvGrpSpPr>
          <p:cNvPr id="874" name="Google Shape;874;p106"/>
          <p:cNvGrpSpPr/>
          <p:nvPr/>
        </p:nvGrpSpPr>
        <p:grpSpPr>
          <a:xfrm>
            <a:off x="6679526" y="4107785"/>
            <a:ext cx="838125" cy="392387"/>
            <a:chOff x="8891713" y="5882555"/>
            <a:chExt cx="1117500" cy="523183"/>
          </a:xfrm>
        </p:grpSpPr>
        <p:sp>
          <p:nvSpPr>
            <p:cNvPr id="875" name="Google Shape;875;p106"/>
            <p:cNvSpPr/>
            <p:nvPr/>
          </p:nvSpPr>
          <p:spPr>
            <a:xfrm>
              <a:off x="9494131" y="5882555"/>
              <a:ext cx="190500" cy="207300"/>
            </a:xfrm>
            <a:prstGeom prst="parallelogram">
              <a:avLst>
                <a:gd name="adj" fmla="val 25000"/>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76" name="Google Shape;876;p106"/>
            <p:cNvSpPr txBox="1"/>
            <p:nvPr/>
          </p:nvSpPr>
          <p:spPr>
            <a:xfrm>
              <a:off x="8891713" y="6077238"/>
              <a:ext cx="1117500" cy="3285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Progress Monitoring</a:t>
              </a:r>
              <a:endParaRPr sz="1100"/>
            </a:p>
          </p:txBody>
        </p:sp>
      </p:grpSp>
      <p:cxnSp>
        <p:nvCxnSpPr>
          <p:cNvPr id="877" name="Google Shape;877;p106"/>
          <p:cNvCxnSpPr/>
          <p:nvPr/>
        </p:nvCxnSpPr>
        <p:spPr>
          <a:xfrm>
            <a:off x="2894154" y="1095375"/>
            <a:ext cx="0" cy="152400"/>
          </a:xfrm>
          <a:prstGeom prst="straightConnector1">
            <a:avLst/>
          </a:prstGeom>
          <a:noFill/>
          <a:ln w="9525" cap="flat" cmpd="sng">
            <a:solidFill>
              <a:schemeClr val="lt1">
                <a:alpha val="29800"/>
              </a:schemeClr>
            </a:solidFill>
            <a:prstDash val="solid"/>
            <a:miter lim="800000"/>
            <a:headEnd type="none" w="sm" len="sm"/>
            <a:tailEnd type="none" w="sm" len="sm"/>
          </a:ln>
        </p:spPr>
      </p:cxnSp>
      <p:cxnSp>
        <p:nvCxnSpPr>
          <p:cNvPr id="878" name="Google Shape;878;p106"/>
          <p:cNvCxnSpPr/>
          <p:nvPr/>
        </p:nvCxnSpPr>
        <p:spPr>
          <a:xfrm>
            <a:off x="4839277" y="1095375"/>
            <a:ext cx="0" cy="152400"/>
          </a:xfrm>
          <a:prstGeom prst="straightConnector1">
            <a:avLst/>
          </a:prstGeom>
          <a:noFill/>
          <a:ln w="9525" cap="flat" cmpd="sng">
            <a:solidFill>
              <a:schemeClr val="lt1">
                <a:alpha val="29800"/>
              </a:schemeClr>
            </a:solidFill>
            <a:prstDash val="solid"/>
            <a:miter lim="800000"/>
            <a:headEnd type="none" w="sm" len="sm"/>
            <a:tailEnd type="none" w="sm" len="sm"/>
          </a:ln>
        </p:spPr>
      </p:cxnSp>
      <p:cxnSp>
        <p:nvCxnSpPr>
          <p:cNvPr id="879" name="Google Shape;879;p106"/>
          <p:cNvCxnSpPr/>
          <p:nvPr/>
        </p:nvCxnSpPr>
        <p:spPr>
          <a:xfrm>
            <a:off x="6805774" y="1095375"/>
            <a:ext cx="0" cy="152400"/>
          </a:xfrm>
          <a:prstGeom prst="straightConnector1">
            <a:avLst/>
          </a:prstGeom>
          <a:noFill/>
          <a:ln w="9525" cap="flat" cmpd="sng">
            <a:solidFill>
              <a:schemeClr val="lt1">
                <a:alpha val="29800"/>
              </a:schemeClr>
            </a:solidFill>
            <a:prstDash val="solid"/>
            <a:miter lim="800000"/>
            <a:headEnd type="none" w="sm" len="sm"/>
            <a:tailEnd type="none" w="sm" len="sm"/>
          </a:ln>
        </p:spPr>
      </p:cxnSp>
      <p:grpSp>
        <p:nvGrpSpPr>
          <p:cNvPr id="880" name="Google Shape;880;p106"/>
          <p:cNvGrpSpPr/>
          <p:nvPr/>
        </p:nvGrpSpPr>
        <p:grpSpPr>
          <a:xfrm>
            <a:off x="2294777" y="2305226"/>
            <a:ext cx="1480950" cy="410921"/>
            <a:chOff x="3354822" y="3143500"/>
            <a:chExt cx="1974600" cy="547894"/>
          </a:xfrm>
        </p:grpSpPr>
        <p:sp>
          <p:nvSpPr>
            <p:cNvPr id="881" name="Google Shape;881;p106"/>
            <p:cNvSpPr/>
            <p:nvPr/>
          </p:nvSpPr>
          <p:spPr>
            <a:xfrm>
              <a:off x="3354822" y="3350294"/>
              <a:ext cx="1974600" cy="341100"/>
            </a:xfrm>
            <a:prstGeom prst="snip2DiagRect">
              <a:avLst>
                <a:gd name="adj1" fmla="val 100000"/>
                <a:gd name="adj2" fmla="val 16667"/>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lt1"/>
                  </a:solidFill>
                  <a:latin typeface="Calibri"/>
                  <a:ea typeface="Calibri"/>
                  <a:cs typeface="Calibri"/>
                  <a:sym typeface="Calibri"/>
                </a:rPr>
                <a:t>Current Year data analysis, adjust </a:t>
              </a:r>
              <a:r>
                <a:rPr lang="en" sz="800">
                  <a:solidFill>
                    <a:schemeClr val="lt1"/>
                  </a:solidFill>
                  <a:latin typeface="Calibri"/>
                  <a:ea typeface="Calibri"/>
                  <a:cs typeface="Calibri"/>
                  <a:sym typeface="Calibri"/>
                </a:rPr>
                <a:t>SPP</a:t>
              </a:r>
              <a:r>
                <a:rPr lang="en" sz="800" b="0" i="0" u="none" strike="noStrike" cap="none">
                  <a:solidFill>
                    <a:schemeClr val="lt1"/>
                  </a:solidFill>
                  <a:latin typeface="Calibri"/>
                  <a:ea typeface="Calibri"/>
                  <a:cs typeface="Calibri"/>
                  <a:sym typeface="Calibri"/>
                </a:rPr>
                <a:t>s and targets</a:t>
              </a:r>
              <a:endParaRPr sz="1100">
                <a:solidFill>
                  <a:schemeClr val="lt1"/>
                </a:solidFill>
              </a:endParaRPr>
            </a:p>
          </p:txBody>
        </p:sp>
        <p:sp>
          <p:nvSpPr>
            <p:cNvPr id="882" name="Google Shape;882;p106"/>
            <p:cNvSpPr txBox="1"/>
            <p:nvPr/>
          </p:nvSpPr>
          <p:spPr>
            <a:xfrm>
              <a:off x="3951819" y="3143500"/>
              <a:ext cx="634500" cy="164100"/>
            </a:xfrm>
            <a:prstGeom prst="rect">
              <a:avLst/>
            </a:prstGeom>
            <a:solidFill>
              <a:schemeClr val="accent5"/>
            </a:solid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lt1"/>
                  </a:solidFill>
                  <a:latin typeface="Calibri"/>
                  <a:ea typeface="Calibri"/>
                  <a:cs typeface="Calibri"/>
                  <a:sym typeface="Calibri"/>
                </a:rPr>
                <a:t>April</a:t>
              </a:r>
              <a:endParaRPr sz="1100">
                <a:solidFill>
                  <a:schemeClr val="lt1"/>
                </a:solidFill>
              </a:endParaRPr>
            </a:p>
          </p:txBody>
        </p:sp>
      </p:grpSp>
      <p:sp>
        <p:nvSpPr>
          <p:cNvPr id="883" name="Google Shape;883;p106"/>
          <p:cNvSpPr txBox="1"/>
          <p:nvPr/>
        </p:nvSpPr>
        <p:spPr>
          <a:xfrm>
            <a:off x="991782" y="120337"/>
            <a:ext cx="7723800" cy="531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000" b="0" i="0" u="none" strike="noStrike" cap="none" dirty="0">
                <a:solidFill>
                  <a:schemeClr val="dk1"/>
                </a:solidFill>
                <a:latin typeface="Quattrocento Sans"/>
                <a:ea typeface="Quattrocento Sans"/>
                <a:cs typeface="Quattrocento Sans"/>
                <a:sym typeface="Quattrocento Sans"/>
              </a:rPr>
              <a:t>Unified Improvement Planning -</a:t>
            </a:r>
            <a:r>
              <a:rPr lang="en" sz="3000" dirty="0">
                <a:solidFill>
                  <a:schemeClr val="dk1"/>
                </a:solidFill>
                <a:latin typeface="Quattrocento Sans"/>
                <a:ea typeface="Quattrocento Sans"/>
                <a:cs typeface="Quattrocento Sans"/>
                <a:sym typeface="Quattrocento Sans"/>
              </a:rPr>
              <a:t>Timeline</a:t>
            </a:r>
            <a:endParaRPr sz="3000" b="0" i="0" u="none" strike="noStrike" cap="none" dirty="0">
              <a:solidFill>
                <a:schemeClr val="dk1"/>
              </a:solidFill>
              <a:latin typeface="Quattrocento Sans"/>
              <a:ea typeface="Quattrocento Sans"/>
              <a:cs typeface="Quattrocento Sans"/>
              <a:sym typeface="Quattrocento Sans"/>
            </a:endParaRPr>
          </a:p>
        </p:txBody>
      </p:sp>
      <p:sp>
        <p:nvSpPr>
          <p:cNvPr id="884" name="Google Shape;884;p106"/>
          <p:cNvSpPr/>
          <p:nvPr/>
        </p:nvSpPr>
        <p:spPr>
          <a:xfrm>
            <a:off x="1045592" y="1587374"/>
            <a:ext cx="1676400" cy="127800"/>
          </a:xfrm>
          <a:prstGeom prst="snip2DiagRect">
            <a:avLst>
              <a:gd name="adj1" fmla="val 100000"/>
              <a:gd name="adj2" fmla="val 16667"/>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nvGrpSpPr>
          <p:cNvPr id="885" name="Google Shape;885;p106"/>
          <p:cNvGrpSpPr/>
          <p:nvPr/>
        </p:nvGrpSpPr>
        <p:grpSpPr>
          <a:xfrm>
            <a:off x="3115494" y="2652172"/>
            <a:ext cx="1797329" cy="317452"/>
            <a:chOff x="4037491" y="3685795"/>
            <a:chExt cx="2355300" cy="564459"/>
          </a:xfrm>
        </p:grpSpPr>
        <p:sp>
          <p:nvSpPr>
            <p:cNvPr id="886" name="Google Shape;886;p106"/>
            <p:cNvSpPr/>
            <p:nvPr/>
          </p:nvSpPr>
          <p:spPr>
            <a:xfrm>
              <a:off x="4037491" y="3851254"/>
              <a:ext cx="2355300" cy="399000"/>
            </a:xfrm>
            <a:prstGeom prst="snip2DiagRect">
              <a:avLst>
                <a:gd name="adj1" fmla="val 100000"/>
                <a:gd name="adj2" fmla="val 16667"/>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lt1"/>
                  </a:solidFill>
                  <a:latin typeface="Calibri"/>
                  <a:ea typeface="Calibri"/>
                  <a:cs typeface="Calibri"/>
                  <a:sym typeface="Calibri"/>
                </a:rPr>
                <a:t>Solidify current year data analysis, </a:t>
              </a:r>
              <a:r>
                <a:rPr lang="en" sz="800">
                  <a:solidFill>
                    <a:schemeClr val="lt1"/>
                  </a:solidFill>
                  <a:latin typeface="Calibri"/>
                  <a:ea typeface="Calibri"/>
                  <a:cs typeface="Calibri"/>
                  <a:sym typeface="Calibri"/>
                </a:rPr>
                <a:t>SPP</a:t>
              </a:r>
              <a:r>
                <a:rPr lang="en" sz="800" b="0" i="0" u="none" strike="noStrike" cap="none">
                  <a:solidFill>
                    <a:schemeClr val="lt1"/>
                  </a:solidFill>
                  <a:latin typeface="Calibri"/>
                  <a:ea typeface="Calibri"/>
                  <a:cs typeface="Calibri"/>
                  <a:sym typeface="Calibri"/>
                </a:rPr>
                <a:t>s, Root Causes, Strategies (MIS)</a:t>
              </a:r>
              <a:endParaRPr sz="1100">
                <a:solidFill>
                  <a:schemeClr val="lt1"/>
                </a:solidFill>
              </a:endParaRPr>
            </a:p>
          </p:txBody>
        </p:sp>
        <p:sp>
          <p:nvSpPr>
            <p:cNvPr id="887" name="Google Shape;887;p106"/>
            <p:cNvSpPr txBox="1"/>
            <p:nvPr/>
          </p:nvSpPr>
          <p:spPr>
            <a:xfrm>
              <a:off x="4824130" y="3685795"/>
              <a:ext cx="634500" cy="219000"/>
            </a:xfrm>
            <a:prstGeom prst="rect">
              <a:avLst/>
            </a:prstGeom>
            <a:solidFill>
              <a:schemeClr val="accent5"/>
            </a:solid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lt1"/>
                  </a:solidFill>
                  <a:latin typeface="Calibri"/>
                  <a:ea typeface="Calibri"/>
                  <a:cs typeface="Calibri"/>
                  <a:sym typeface="Calibri"/>
                </a:rPr>
                <a:t>May</a:t>
              </a:r>
              <a:endParaRPr sz="1100">
                <a:solidFill>
                  <a:schemeClr val="lt1"/>
                </a:solidFill>
              </a:endParaRPr>
            </a:p>
          </p:txBody>
        </p:sp>
      </p:grpSp>
      <p:grpSp>
        <p:nvGrpSpPr>
          <p:cNvPr id="888" name="Google Shape;888;p106"/>
          <p:cNvGrpSpPr/>
          <p:nvPr/>
        </p:nvGrpSpPr>
        <p:grpSpPr>
          <a:xfrm>
            <a:off x="3323334" y="2966500"/>
            <a:ext cx="1781550" cy="424494"/>
            <a:chOff x="4824490" y="4287565"/>
            <a:chExt cx="2375400" cy="565992"/>
          </a:xfrm>
        </p:grpSpPr>
        <p:sp>
          <p:nvSpPr>
            <p:cNvPr id="889" name="Google Shape;889;p106"/>
            <p:cNvSpPr txBox="1"/>
            <p:nvPr/>
          </p:nvSpPr>
          <p:spPr>
            <a:xfrm>
              <a:off x="5814394" y="4287565"/>
              <a:ext cx="634500" cy="164100"/>
            </a:xfrm>
            <a:prstGeom prst="rect">
              <a:avLst/>
            </a:prstGeom>
            <a:solidFill>
              <a:schemeClr val="accent5"/>
            </a:solid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lt1"/>
                  </a:solidFill>
                  <a:latin typeface="Calibri"/>
                  <a:ea typeface="Calibri"/>
                  <a:cs typeface="Calibri"/>
                  <a:sym typeface="Calibri"/>
                </a:rPr>
                <a:t>June</a:t>
              </a:r>
              <a:endParaRPr sz="1100">
                <a:solidFill>
                  <a:schemeClr val="lt1"/>
                </a:solidFill>
              </a:endParaRPr>
            </a:p>
          </p:txBody>
        </p:sp>
        <p:sp>
          <p:nvSpPr>
            <p:cNvPr id="890" name="Google Shape;890;p106"/>
            <p:cNvSpPr/>
            <p:nvPr/>
          </p:nvSpPr>
          <p:spPr>
            <a:xfrm>
              <a:off x="4824490" y="4454557"/>
              <a:ext cx="2375400" cy="399000"/>
            </a:xfrm>
            <a:prstGeom prst="snip2DiagRect">
              <a:avLst>
                <a:gd name="adj1" fmla="val 100000"/>
                <a:gd name="adj2" fmla="val 16667"/>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lt1"/>
                  </a:solidFill>
                  <a:latin typeface="Calibri"/>
                  <a:ea typeface="Calibri"/>
                  <a:cs typeface="Calibri"/>
                  <a:sym typeface="Calibri"/>
                </a:rPr>
                <a:t>Draft Implementation </a:t>
              </a:r>
              <a:r>
                <a:rPr lang="en" sz="800">
                  <a:solidFill>
                    <a:schemeClr val="lt1"/>
                  </a:solidFill>
                  <a:latin typeface="Calibri"/>
                  <a:ea typeface="Calibri"/>
                  <a:cs typeface="Calibri"/>
                  <a:sym typeface="Calibri"/>
                </a:rPr>
                <a:t>Milestones </a:t>
              </a:r>
              <a:r>
                <a:rPr lang="en" sz="800" b="0" i="0" u="none" strike="noStrike" cap="none">
                  <a:solidFill>
                    <a:schemeClr val="lt1"/>
                  </a:solidFill>
                  <a:latin typeface="Calibri"/>
                  <a:ea typeface="Calibri"/>
                  <a:cs typeface="Calibri"/>
                  <a:sym typeface="Calibri"/>
                </a:rPr>
                <a:t>and Interim </a:t>
              </a:r>
              <a:r>
                <a:rPr lang="en" sz="800">
                  <a:solidFill>
                    <a:schemeClr val="lt1"/>
                  </a:solidFill>
                  <a:latin typeface="Calibri"/>
                  <a:ea typeface="Calibri"/>
                  <a:cs typeface="Calibri"/>
                  <a:sym typeface="Calibri"/>
                </a:rPr>
                <a:t>Targets</a:t>
              </a:r>
              <a:endParaRPr sz="1100"/>
            </a:p>
          </p:txBody>
        </p:sp>
      </p:grpSp>
      <p:grpSp>
        <p:nvGrpSpPr>
          <p:cNvPr id="891" name="Google Shape;891;p106"/>
          <p:cNvGrpSpPr/>
          <p:nvPr/>
        </p:nvGrpSpPr>
        <p:grpSpPr>
          <a:xfrm>
            <a:off x="4842245" y="2302204"/>
            <a:ext cx="1480950" cy="410921"/>
            <a:chOff x="3354822" y="3143500"/>
            <a:chExt cx="1974600" cy="547894"/>
          </a:xfrm>
        </p:grpSpPr>
        <p:sp>
          <p:nvSpPr>
            <p:cNvPr id="892" name="Google Shape;892;p106"/>
            <p:cNvSpPr/>
            <p:nvPr/>
          </p:nvSpPr>
          <p:spPr>
            <a:xfrm>
              <a:off x="3354822" y="3350294"/>
              <a:ext cx="1974600" cy="341100"/>
            </a:xfrm>
            <a:prstGeom prst="snip2DiagRect">
              <a:avLst>
                <a:gd name="adj1" fmla="val 100000"/>
                <a:gd name="adj2" fmla="val 16667"/>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lt1"/>
                  </a:solidFill>
                  <a:latin typeface="Calibri"/>
                  <a:ea typeface="Calibri"/>
                  <a:cs typeface="Calibri"/>
                  <a:sym typeface="Calibri"/>
                </a:rPr>
                <a:t>Adjust Data Analysis based on State Data</a:t>
              </a:r>
              <a:endParaRPr sz="1100">
                <a:solidFill>
                  <a:schemeClr val="lt1"/>
                </a:solidFill>
              </a:endParaRPr>
            </a:p>
          </p:txBody>
        </p:sp>
        <p:sp>
          <p:nvSpPr>
            <p:cNvPr id="893" name="Google Shape;893;p106"/>
            <p:cNvSpPr txBox="1"/>
            <p:nvPr/>
          </p:nvSpPr>
          <p:spPr>
            <a:xfrm>
              <a:off x="3951819" y="3143500"/>
              <a:ext cx="634500" cy="164100"/>
            </a:xfrm>
            <a:prstGeom prst="rect">
              <a:avLst/>
            </a:prstGeom>
            <a:solidFill>
              <a:schemeClr val="accent5"/>
            </a:solid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lt1"/>
                  </a:solidFill>
                  <a:latin typeface="Calibri"/>
                  <a:ea typeface="Calibri"/>
                  <a:cs typeface="Calibri"/>
                  <a:sym typeface="Calibri"/>
                </a:rPr>
                <a:t>July</a:t>
              </a:r>
              <a:endParaRPr sz="1100">
                <a:solidFill>
                  <a:schemeClr val="lt1"/>
                </a:solidFill>
              </a:endParaRPr>
            </a:p>
          </p:txBody>
        </p:sp>
      </p:grpSp>
      <p:grpSp>
        <p:nvGrpSpPr>
          <p:cNvPr id="894" name="Google Shape;894;p106"/>
          <p:cNvGrpSpPr/>
          <p:nvPr/>
        </p:nvGrpSpPr>
        <p:grpSpPr>
          <a:xfrm>
            <a:off x="5223255" y="2660838"/>
            <a:ext cx="1949522" cy="498691"/>
            <a:chOff x="3164715" y="3258470"/>
            <a:chExt cx="2469000" cy="470463"/>
          </a:xfrm>
        </p:grpSpPr>
        <p:sp>
          <p:nvSpPr>
            <p:cNvPr id="895" name="Google Shape;895;p106"/>
            <p:cNvSpPr/>
            <p:nvPr/>
          </p:nvSpPr>
          <p:spPr>
            <a:xfrm>
              <a:off x="3164715" y="3391133"/>
              <a:ext cx="2469000" cy="337800"/>
            </a:xfrm>
            <a:prstGeom prst="snip2DiagRect">
              <a:avLst>
                <a:gd name="adj1" fmla="val 100000"/>
                <a:gd name="adj2" fmla="val 16667"/>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lt1"/>
                  </a:solidFill>
                  <a:latin typeface="Calibri"/>
                  <a:ea typeface="Calibri"/>
                  <a:cs typeface="Calibri"/>
                  <a:sym typeface="Calibri"/>
                </a:rPr>
                <a:t>Confirm draft plan with growth data and framework. Build out detailed action plan. </a:t>
              </a:r>
              <a:endParaRPr sz="1100">
                <a:solidFill>
                  <a:schemeClr val="lt1"/>
                </a:solidFill>
              </a:endParaRPr>
            </a:p>
          </p:txBody>
        </p:sp>
        <p:sp>
          <p:nvSpPr>
            <p:cNvPr id="896" name="Google Shape;896;p106"/>
            <p:cNvSpPr txBox="1"/>
            <p:nvPr/>
          </p:nvSpPr>
          <p:spPr>
            <a:xfrm>
              <a:off x="4080768" y="3258470"/>
              <a:ext cx="634500" cy="116100"/>
            </a:xfrm>
            <a:prstGeom prst="rect">
              <a:avLst/>
            </a:prstGeom>
            <a:solidFill>
              <a:schemeClr val="accent5"/>
            </a:solid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lt1"/>
                  </a:solidFill>
                  <a:latin typeface="Calibri"/>
                  <a:ea typeface="Calibri"/>
                  <a:cs typeface="Calibri"/>
                  <a:sym typeface="Calibri"/>
                </a:rPr>
                <a:t>August</a:t>
              </a:r>
              <a:endParaRPr sz="1100">
                <a:solidFill>
                  <a:schemeClr val="lt1"/>
                </a:solidFill>
              </a:endParaRPr>
            </a:p>
          </p:txBody>
        </p:sp>
      </p:grpSp>
      <p:grpSp>
        <p:nvGrpSpPr>
          <p:cNvPr id="897" name="Google Shape;897;p106"/>
          <p:cNvGrpSpPr/>
          <p:nvPr/>
        </p:nvGrpSpPr>
        <p:grpSpPr>
          <a:xfrm>
            <a:off x="890767" y="1867555"/>
            <a:ext cx="3771632" cy="307951"/>
            <a:chOff x="7564232" y="4286168"/>
            <a:chExt cx="4047250" cy="379017"/>
          </a:xfrm>
        </p:grpSpPr>
        <p:sp>
          <p:nvSpPr>
            <p:cNvPr id="898" name="Google Shape;898;p106"/>
            <p:cNvSpPr txBox="1"/>
            <p:nvPr/>
          </p:nvSpPr>
          <p:spPr>
            <a:xfrm>
              <a:off x="7934601" y="4286168"/>
              <a:ext cx="2650500" cy="1515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January - June</a:t>
              </a:r>
              <a:endParaRPr sz="1100"/>
            </a:p>
          </p:txBody>
        </p:sp>
        <p:grpSp>
          <p:nvGrpSpPr>
            <p:cNvPr id="899" name="Google Shape;899;p106"/>
            <p:cNvGrpSpPr/>
            <p:nvPr/>
          </p:nvGrpSpPr>
          <p:grpSpPr>
            <a:xfrm>
              <a:off x="7564232" y="4486918"/>
              <a:ext cx="4047250" cy="178267"/>
              <a:chOff x="3887372" y="3783930"/>
              <a:chExt cx="3579420" cy="178267"/>
            </a:xfrm>
          </p:grpSpPr>
          <p:sp>
            <p:nvSpPr>
              <p:cNvPr id="900" name="Google Shape;900;p106"/>
              <p:cNvSpPr/>
              <p:nvPr/>
            </p:nvSpPr>
            <p:spPr>
              <a:xfrm>
                <a:off x="5739692" y="3791797"/>
                <a:ext cx="1727100" cy="170400"/>
              </a:xfrm>
              <a:prstGeom prst="snip2DiagRect">
                <a:avLst>
                  <a:gd name="adj1" fmla="val 100000"/>
                  <a:gd name="adj2" fmla="val 16667"/>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01" name="Google Shape;901;p106"/>
              <p:cNvSpPr/>
              <p:nvPr/>
            </p:nvSpPr>
            <p:spPr>
              <a:xfrm>
                <a:off x="3887372" y="3791797"/>
                <a:ext cx="2006700" cy="170400"/>
              </a:xfrm>
              <a:prstGeom prst="snip2DiagRect">
                <a:avLst>
                  <a:gd name="adj1" fmla="val 100000"/>
                  <a:gd name="adj2" fmla="val 16667"/>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02" name="Google Shape;902;p106"/>
              <p:cNvSpPr txBox="1"/>
              <p:nvPr/>
            </p:nvSpPr>
            <p:spPr>
              <a:xfrm>
                <a:off x="4041273" y="3783930"/>
                <a:ext cx="3348000" cy="121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800" b="0" i="0" u="none" strike="noStrike" cap="none">
                    <a:solidFill>
                      <a:schemeClr val="lt1"/>
                    </a:solidFill>
                    <a:latin typeface="Calibri"/>
                    <a:ea typeface="Calibri"/>
                    <a:cs typeface="Calibri"/>
                    <a:sym typeface="Calibri"/>
                  </a:rPr>
                  <a:t>Implement UIP and Adjust Based on </a:t>
                </a:r>
                <a:r>
                  <a:rPr lang="en" sz="800">
                    <a:solidFill>
                      <a:schemeClr val="lt1"/>
                    </a:solidFill>
                    <a:latin typeface="Calibri"/>
                    <a:ea typeface="Calibri"/>
                    <a:cs typeface="Calibri"/>
                    <a:sym typeface="Calibri"/>
                  </a:rPr>
                  <a:t>Milestones</a:t>
                </a:r>
                <a:r>
                  <a:rPr lang="en" sz="800" b="0" i="0" u="none" strike="noStrike" cap="none">
                    <a:solidFill>
                      <a:schemeClr val="lt1"/>
                    </a:solidFill>
                    <a:latin typeface="Calibri"/>
                    <a:ea typeface="Calibri"/>
                    <a:cs typeface="Calibri"/>
                    <a:sym typeface="Calibri"/>
                  </a:rPr>
                  <a:t>, Interim </a:t>
                </a:r>
                <a:r>
                  <a:rPr lang="en" sz="800">
                    <a:solidFill>
                      <a:schemeClr val="lt1"/>
                    </a:solidFill>
                    <a:latin typeface="Calibri"/>
                    <a:ea typeface="Calibri"/>
                    <a:cs typeface="Calibri"/>
                    <a:sym typeface="Calibri"/>
                  </a:rPr>
                  <a:t>Targets</a:t>
                </a:r>
                <a:endParaRPr sz="800" b="0" i="0" u="none" strike="noStrike" cap="none">
                  <a:solidFill>
                    <a:schemeClr val="lt1"/>
                  </a:solidFill>
                  <a:latin typeface="Calibri"/>
                  <a:ea typeface="Calibri"/>
                  <a:cs typeface="Calibri"/>
                  <a:sym typeface="Calibri"/>
                </a:endParaRPr>
              </a:p>
            </p:txBody>
          </p:sp>
        </p:grpSp>
      </p:grpSp>
      <p:grpSp>
        <p:nvGrpSpPr>
          <p:cNvPr id="903" name="Google Shape;903;p106"/>
          <p:cNvGrpSpPr/>
          <p:nvPr/>
        </p:nvGrpSpPr>
        <p:grpSpPr>
          <a:xfrm>
            <a:off x="5434466" y="1874980"/>
            <a:ext cx="3188828" cy="314190"/>
            <a:chOff x="7564232" y="4278490"/>
            <a:chExt cx="4047250" cy="386695"/>
          </a:xfrm>
        </p:grpSpPr>
        <p:grpSp>
          <p:nvGrpSpPr>
            <p:cNvPr id="904" name="Google Shape;904;p106"/>
            <p:cNvGrpSpPr/>
            <p:nvPr/>
          </p:nvGrpSpPr>
          <p:grpSpPr>
            <a:xfrm>
              <a:off x="7564232" y="4486918"/>
              <a:ext cx="4047250" cy="178267"/>
              <a:chOff x="3887372" y="3783930"/>
              <a:chExt cx="3579420" cy="178267"/>
            </a:xfrm>
          </p:grpSpPr>
          <p:sp>
            <p:nvSpPr>
              <p:cNvPr id="905" name="Google Shape;905;p106"/>
              <p:cNvSpPr/>
              <p:nvPr/>
            </p:nvSpPr>
            <p:spPr>
              <a:xfrm>
                <a:off x="5739692" y="3791797"/>
                <a:ext cx="1727100" cy="170400"/>
              </a:xfrm>
              <a:prstGeom prst="snip2DiagRect">
                <a:avLst>
                  <a:gd name="adj1" fmla="val 100000"/>
                  <a:gd name="adj2" fmla="val 16667"/>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06" name="Google Shape;906;p106"/>
              <p:cNvSpPr/>
              <p:nvPr/>
            </p:nvSpPr>
            <p:spPr>
              <a:xfrm>
                <a:off x="3887372" y="3791797"/>
                <a:ext cx="2006700" cy="170400"/>
              </a:xfrm>
              <a:prstGeom prst="snip2DiagRect">
                <a:avLst>
                  <a:gd name="adj1" fmla="val 100000"/>
                  <a:gd name="adj2" fmla="val 16667"/>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07" name="Google Shape;907;p106"/>
              <p:cNvSpPr txBox="1"/>
              <p:nvPr/>
            </p:nvSpPr>
            <p:spPr>
              <a:xfrm>
                <a:off x="4041273" y="3783930"/>
                <a:ext cx="3348000" cy="121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800" b="0" i="0" u="none" strike="noStrike" cap="none">
                    <a:solidFill>
                      <a:schemeClr val="lt1"/>
                    </a:solidFill>
                    <a:latin typeface="Calibri"/>
                    <a:ea typeface="Calibri"/>
                    <a:cs typeface="Calibri"/>
                    <a:sym typeface="Calibri"/>
                  </a:rPr>
                  <a:t>Implement UIP and Adjust Based on </a:t>
                </a:r>
                <a:r>
                  <a:rPr lang="en" sz="800">
                    <a:solidFill>
                      <a:schemeClr val="lt1"/>
                    </a:solidFill>
                    <a:latin typeface="Calibri"/>
                    <a:ea typeface="Calibri"/>
                    <a:cs typeface="Calibri"/>
                    <a:sym typeface="Calibri"/>
                  </a:rPr>
                  <a:t>Milestones, Interim Targets</a:t>
                </a:r>
                <a:endParaRPr sz="800" b="0" i="0" u="none" strike="noStrike" cap="none">
                  <a:solidFill>
                    <a:schemeClr val="lt1"/>
                  </a:solidFill>
                  <a:latin typeface="Calibri"/>
                  <a:ea typeface="Calibri"/>
                  <a:cs typeface="Calibri"/>
                  <a:sym typeface="Calibri"/>
                </a:endParaRPr>
              </a:p>
            </p:txBody>
          </p:sp>
        </p:grpSp>
        <p:sp>
          <p:nvSpPr>
            <p:cNvPr id="908" name="Google Shape;908;p106"/>
            <p:cNvSpPr txBox="1"/>
            <p:nvPr/>
          </p:nvSpPr>
          <p:spPr>
            <a:xfrm>
              <a:off x="8184685" y="4278490"/>
              <a:ext cx="2650500" cy="1515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September - December</a:t>
              </a:r>
              <a:endParaRPr sz="1100"/>
            </a:p>
          </p:txBody>
        </p:sp>
      </p:grpSp>
      <p:grpSp>
        <p:nvGrpSpPr>
          <p:cNvPr id="909" name="Google Shape;909;p106"/>
          <p:cNvGrpSpPr/>
          <p:nvPr/>
        </p:nvGrpSpPr>
        <p:grpSpPr>
          <a:xfrm>
            <a:off x="913322" y="2777759"/>
            <a:ext cx="1925502" cy="570170"/>
            <a:chOff x="3338432" y="3140810"/>
            <a:chExt cx="1990800" cy="550623"/>
          </a:xfrm>
        </p:grpSpPr>
        <p:sp>
          <p:nvSpPr>
            <p:cNvPr id="910" name="Google Shape;910;p106"/>
            <p:cNvSpPr/>
            <p:nvPr/>
          </p:nvSpPr>
          <p:spPr>
            <a:xfrm>
              <a:off x="3338432" y="3310433"/>
              <a:ext cx="1990800" cy="381000"/>
            </a:xfrm>
            <a:prstGeom prst="snip2DiagRect">
              <a:avLst>
                <a:gd name="adj1" fmla="val 100000"/>
                <a:gd name="adj2" fmla="val 16667"/>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lt1"/>
                  </a:solidFill>
                  <a:latin typeface="Calibri"/>
                  <a:ea typeface="Calibri"/>
                  <a:cs typeface="Calibri"/>
                  <a:sym typeface="Calibri"/>
                </a:rPr>
                <a:t>Reflect on current year, recent local data. Highlight potential </a:t>
              </a:r>
              <a:r>
                <a:rPr lang="en" sz="800">
                  <a:solidFill>
                    <a:schemeClr val="lt1"/>
                  </a:solidFill>
                  <a:latin typeface="Calibri"/>
                  <a:ea typeface="Calibri"/>
                  <a:cs typeface="Calibri"/>
                  <a:sym typeface="Calibri"/>
                </a:rPr>
                <a:t>Student Performance Priorities (SPPs)</a:t>
              </a:r>
              <a:endParaRPr sz="1100">
                <a:solidFill>
                  <a:schemeClr val="lt1"/>
                </a:solidFill>
              </a:endParaRPr>
            </a:p>
          </p:txBody>
        </p:sp>
        <p:sp>
          <p:nvSpPr>
            <p:cNvPr id="911" name="Google Shape;911;p106"/>
            <p:cNvSpPr txBox="1"/>
            <p:nvPr/>
          </p:nvSpPr>
          <p:spPr>
            <a:xfrm>
              <a:off x="3951819" y="3140810"/>
              <a:ext cx="634500" cy="118800"/>
            </a:xfrm>
            <a:prstGeom prst="rect">
              <a:avLst/>
            </a:prstGeom>
            <a:solidFill>
              <a:schemeClr val="accent5"/>
            </a:solid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lt1"/>
                  </a:solidFill>
                  <a:latin typeface="Calibri"/>
                  <a:ea typeface="Calibri"/>
                  <a:cs typeface="Calibri"/>
                  <a:sym typeface="Calibri"/>
                </a:rPr>
                <a:t>March</a:t>
              </a:r>
              <a:endParaRPr sz="1100">
                <a:solidFill>
                  <a:schemeClr val="lt1"/>
                </a:solidFill>
              </a:endParaRPr>
            </a:p>
          </p:txBody>
        </p:sp>
      </p:grpSp>
      <p:sp>
        <p:nvSpPr>
          <p:cNvPr id="912" name="Google Shape;912;p106"/>
          <p:cNvSpPr txBox="1"/>
          <p:nvPr/>
        </p:nvSpPr>
        <p:spPr>
          <a:xfrm>
            <a:off x="1380276" y="3400564"/>
            <a:ext cx="504600" cy="1230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March</a:t>
            </a:r>
            <a:endParaRPr sz="1100"/>
          </a:p>
        </p:txBody>
      </p:sp>
      <p:sp>
        <p:nvSpPr>
          <p:cNvPr id="913" name="Google Shape;913;p106"/>
          <p:cNvSpPr txBox="1"/>
          <p:nvPr/>
        </p:nvSpPr>
        <p:spPr>
          <a:xfrm>
            <a:off x="3475443" y="3446118"/>
            <a:ext cx="504600" cy="1230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May</a:t>
            </a:r>
            <a:endParaRPr sz="1100"/>
          </a:p>
        </p:txBody>
      </p:sp>
      <p:sp>
        <p:nvSpPr>
          <p:cNvPr id="914" name="Google Shape;914;p106"/>
          <p:cNvSpPr txBox="1"/>
          <p:nvPr/>
        </p:nvSpPr>
        <p:spPr>
          <a:xfrm>
            <a:off x="5453469" y="3448633"/>
            <a:ext cx="748500" cy="1230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June- August</a:t>
            </a:r>
            <a:endParaRPr sz="1100"/>
          </a:p>
        </p:txBody>
      </p:sp>
      <p:sp>
        <p:nvSpPr>
          <p:cNvPr id="915" name="Google Shape;915;p106"/>
          <p:cNvSpPr txBox="1"/>
          <p:nvPr/>
        </p:nvSpPr>
        <p:spPr>
          <a:xfrm>
            <a:off x="3324524" y="4293176"/>
            <a:ext cx="1285800" cy="1230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Input on Root Causes and MIS</a:t>
            </a:r>
            <a:endParaRPr sz="1100"/>
          </a:p>
        </p:txBody>
      </p:sp>
      <p:grpSp>
        <p:nvGrpSpPr>
          <p:cNvPr id="916" name="Google Shape;916;p106"/>
          <p:cNvGrpSpPr/>
          <p:nvPr/>
        </p:nvGrpSpPr>
        <p:grpSpPr>
          <a:xfrm>
            <a:off x="986833" y="4157463"/>
            <a:ext cx="838125" cy="392387"/>
            <a:chOff x="8891713" y="5882555"/>
            <a:chExt cx="1117500" cy="523183"/>
          </a:xfrm>
        </p:grpSpPr>
        <p:sp>
          <p:nvSpPr>
            <p:cNvPr id="917" name="Google Shape;917;p106"/>
            <p:cNvSpPr/>
            <p:nvPr/>
          </p:nvSpPr>
          <p:spPr>
            <a:xfrm>
              <a:off x="9494131" y="5882555"/>
              <a:ext cx="190500" cy="207300"/>
            </a:xfrm>
            <a:prstGeom prst="parallelogram">
              <a:avLst>
                <a:gd name="adj" fmla="val 25000"/>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18" name="Google Shape;918;p106"/>
            <p:cNvSpPr txBox="1"/>
            <p:nvPr/>
          </p:nvSpPr>
          <p:spPr>
            <a:xfrm>
              <a:off x="8891713" y="6077238"/>
              <a:ext cx="1117500" cy="3285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Progress Monitoring</a:t>
              </a:r>
              <a:endParaRPr sz="1100"/>
            </a:p>
          </p:txBody>
        </p:sp>
      </p:grpSp>
      <p:grpSp>
        <p:nvGrpSpPr>
          <p:cNvPr id="919" name="Google Shape;919;p106"/>
          <p:cNvGrpSpPr/>
          <p:nvPr/>
        </p:nvGrpSpPr>
        <p:grpSpPr>
          <a:xfrm>
            <a:off x="993854" y="974923"/>
            <a:ext cx="7359963" cy="778737"/>
            <a:chOff x="1324727" y="1749203"/>
            <a:chExt cx="9813284" cy="1038316"/>
          </a:xfrm>
        </p:grpSpPr>
        <p:grpSp>
          <p:nvGrpSpPr>
            <p:cNvPr id="920" name="Google Shape;920;p106"/>
            <p:cNvGrpSpPr/>
            <p:nvPr/>
          </p:nvGrpSpPr>
          <p:grpSpPr>
            <a:xfrm>
              <a:off x="3887413" y="1807211"/>
              <a:ext cx="1625124" cy="338671"/>
              <a:chOff x="5682862" y="2536373"/>
              <a:chExt cx="1092300" cy="275701"/>
            </a:xfrm>
          </p:grpSpPr>
          <p:sp>
            <p:nvSpPr>
              <p:cNvPr id="921" name="Google Shape;921;p106"/>
              <p:cNvSpPr/>
              <p:nvPr/>
            </p:nvSpPr>
            <p:spPr>
              <a:xfrm>
                <a:off x="5682862" y="2536374"/>
                <a:ext cx="1092300" cy="275700"/>
              </a:xfrm>
              <a:prstGeom prst="snip2DiagRect">
                <a:avLst>
                  <a:gd name="adj1" fmla="val 100000"/>
                  <a:gd name="adj2" fmla="val 16667"/>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22" name="Google Shape;922;p106"/>
              <p:cNvSpPr txBox="1"/>
              <p:nvPr/>
            </p:nvSpPr>
            <p:spPr>
              <a:xfrm>
                <a:off x="5855499" y="2536373"/>
                <a:ext cx="749400" cy="2625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State Assessment Window</a:t>
                </a:r>
                <a:endParaRPr sz="1100"/>
              </a:p>
            </p:txBody>
          </p:sp>
        </p:grpSp>
        <p:grpSp>
          <p:nvGrpSpPr>
            <p:cNvPr id="923" name="Google Shape;923;p106"/>
            <p:cNvGrpSpPr/>
            <p:nvPr/>
          </p:nvGrpSpPr>
          <p:grpSpPr>
            <a:xfrm>
              <a:off x="8902711" y="2576229"/>
              <a:ext cx="2235300" cy="211290"/>
              <a:chOff x="8902711" y="2576229"/>
              <a:chExt cx="2235300" cy="211290"/>
            </a:xfrm>
          </p:grpSpPr>
          <p:sp>
            <p:nvSpPr>
              <p:cNvPr id="924" name="Google Shape;924;p106"/>
              <p:cNvSpPr/>
              <p:nvPr/>
            </p:nvSpPr>
            <p:spPr>
              <a:xfrm>
                <a:off x="8902711" y="2617119"/>
                <a:ext cx="2235300" cy="170400"/>
              </a:xfrm>
              <a:prstGeom prst="snip2DiagRect">
                <a:avLst>
                  <a:gd name="adj1" fmla="val 100000"/>
                  <a:gd name="adj2" fmla="val 16667"/>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25" name="Google Shape;925;p106"/>
              <p:cNvSpPr txBox="1"/>
              <p:nvPr/>
            </p:nvSpPr>
            <p:spPr>
              <a:xfrm>
                <a:off x="9110042" y="2576229"/>
                <a:ext cx="1755000" cy="2091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Request to Reconsider</a:t>
                </a:r>
                <a:endParaRPr sz="1100"/>
              </a:p>
            </p:txBody>
          </p:sp>
        </p:grpSp>
        <p:grpSp>
          <p:nvGrpSpPr>
            <p:cNvPr id="926" name="Google Shape;926;p106"/>
            <p:cNvGrpSpPr/>
            <p:nvPr/>
          </p:nvGrpSpPr>
          <p:grpSpPr>
            <a:xfrm>
              <a:off x="5741277" y="1773666"/>
              <a:ext cx="1907661" cy="340280"/>
              <a:chOff x="6496119" y="1757295"/>
              <a:chExt cx="1907661" cy="340280"/>
            </a:xfrm>
          </p:grpSpPr>
          <p:sp>
            <p:nvSpPr>
              <p:cNvPr id="927" name="Google Shape;927;p106"/>
              <p:cNvSpPr/>
              <p:nvPr/>
            </p:nvSpPr>
            <p:spPr>
              <a:xfrm>
                <a:off x="6577080" y="1775075"/>
                <a:ext cx="1826700" cy="322500"/>
              </a:xfrm>
              <a:prstGeom prst="snip2DiagRect">
                <a:avLst>
                  <a:gd name="adj1" fmla="val 100000"/>
                  <a:gd name="adj2" fmla="val 16667"/>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28" name="Google Shape;928;p106"/>
              <p:cNvSpPr txBox="1"/>
              <p:nvPr/>
            </p:nvSpPr>
            <p:spPr>
              <a:xfrm>
                <a:off x="6682029" y="1766284"/>
                <a:ext cx="1625100" cy="3285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800"/>
                  <a:buFont typeface="Calibri"/>
                  <a:buNone/>
                </a:pPr>
                <a:r>
                  <a:rPr lang="en" sz="800" b="1" i="0" u="none" strike="noStrike" cap="none">
                    <a:solidFill>
                      <a:schemeClr val="dk1"/>
                    </a:solidFill>
                    <a:latin typeface="Calibri"/>
                    <a:ea typeface="Calibri"/>
                    <a:cs typeface="Calibri"/>
                    <a:sym typeface="Calibri"/>
                  </a:rPr>
                  <a:t>State Assessment Initial Data Release</a:t>
                </a:r>
                <a:endParaRPr sz="1100"/>
              </a:p>
            </p:txBody>
          </p:sp>
          <p:sp>
            <p:nvSpPr>
              <p:cNvPr id="929" name="Google Shape;929;p106"/>
              <p:cNvSpPr/>
              <p:nvPr/>
            </p:nvSpPr>
            <p:spPr>
              <a:xfrm>
                <a:off x="6496119" y="1757295"/>
                <a:ext cx="228600" cy="254100"/>
              </a:xfrm>
              <a:prstGeom prst="star8">
                <a:avLst>
                  <a:gd name="adj" fmla="val 37500"/>
                </a:avLst>
              </a:prstGeom>
              <a:solidFill>
                <a:srgbClr val="7F6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grpSp>
          <p:nvGrpSpPr>
            <p:cNvPr id="930" name="Google Shape;930;p106"/>
            <p:cNvGrpSpPr/>
            <p:nvPr/>
          </p:nvGrpSpPr>
          <p:grpSpPr>
            <a:xfrm>
              <a:off x="7722097" y="1749203"/>
              <a:ext cx="1841167" cy="373525"/>
              <a:chOff x="7440441" y="2327043"/>
              <a:chExt cx="1841167" cy="373525"/>
            </a:xfrm>
          </p:grpSpPr>
          <p:sp>
            <p:nvSpPr>
              <p:cNvPr id="931" name="Google Shape;931;p106"/>
              <p:cNvSpPr/>
              <p:nvPr/>
            </p:nvSpPr>
            <p:spPr>
              <a:xfrm>
                <a:off x="7516407" y="2374795"/>
                <a:ext cx="1765200" cy="322500"/>
              </a:xfrm>
              <a:prstGeom prst="snip2DiagRect">
                <a:avLst>
                  <a:gd name="adj1" fmla="val 100000"/>
                  <a:gd name="adj2" fmla="val 16667"/>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32" name="Google Shape;932;p106"/>
              <p:cNvSpPr txBox="1"/>
              <p:nvPr/>
            </p:nvSpPr>
            <p:spPr>
              <a:xfrm>
                <a:off x="7568232" y="2372068"/>
                <a:ext cx="1671000" cy="3285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800"/>
                  <a:buFont typeface="Calibri"/>
                  <a:buNone/>
                </a:pPr>
                <a:r>
                  <a:rPr lang="en" sz="800" b="1" i="0" u="none" strike="noStrike" cap="none">
                    <a:solidFill>
                      <a:schemeClr val="dk1"/>
                    </a:solidFill>
                    <a:latin typeface="Calibri"/>
                    <a:ea typeface="Calibri"/>
                    <a:cs typeface="Calibri"/>
                    <a:sym typeface="Calibri"/>
                  </a:rPr>
                  <a:t>State Growth Data and Frameworks Released</a:t>
                </a:r>
                <a:endParaRPr sz="1100"/>
              </a:p>
            </p:txBody>
          </p:sp>
          <p:sp>
            <p:nvSpPr>
              <p:cNvPr id="933" name="Google Shape;933;p106"/>
              <p:cNvSpPr/>
              <p:nvPr/>
            </p:nvSpPr>
            <p:spPr>
              <a:xfrm>
                <a:off x="7440441" y="2327043"/>
                <a:ext cx="228600" cy="254100"/>
              </a:xfrm>
              <a:prstGeom prst="star8">
                <a:avLst>
                  <a:gd name="adj" fmla="val 37500"/>
                </a:avLst>
              </a:prstGeom>
              <a:solidFill>
                <a:srgbClr val="7F6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sp>
          <p:nvSpPr>
            <p:cNvPr id="934" name="Google Shape;934;p106"/>
            <p:cNvSpPr txBox="1"/>
            <p:nvPr/>
          </p:nvSpPr>
          <p:spPr>
            <a:xfrm>
              <a:off x="1408532" y="2536765"/>
              <a:ext cx="2079600" cy="2091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SBE/Accountability Clock Hearings</a:t>
              </a:r>
              <a:endParaRPr sz="1100"/>
            </a:p>
          </p:txBody>
        </p:sp>
        <p:grpSp>
          <p:nvGrpSpPr>
            <p:cNvPr id="935" name="Google Shape;935;p106"/>
            <p:cNvGrpSpPr/>
            <p:nvPr/>
          </p:nvGrpSpPr>
          <p:grpSpPr>
            <a:xfrm>
              <a:off x="1330316" y="1760913"/>
              <a:ext cx="1625124" cy="244469"/>
              <a:chOff x="5734221" y="2493437"/>
              <a:chExt cx="1092300" cy="199014"/>
            </a:xfrm>
          </p:grpSpPr>
          <p:sp>
            <p:nvSpPr>
              <p:cNvPr id="936" name="Google Shape;936;p106"/>
              <p:cNvSpPr/>
              <p:nvPr/>
            </p:nvSpPr>
            <p:spPr>
              <a:xfrm>
                <a:off x="5734221" y="2522052"/>
                <a:ext cx="1092300" cy="170400"/>
              </a:xfrm>
              <a:prstGeom prst="snip2DiagRect">
                <a:avLst>
                  <a:gd name="adj1" fmla="val 100000"/>
                  <a:gd name="adj2" fmla="val 16667"/>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37" name="Google Shape;937;p106"/>
              <p:cNvSpPr txBox="1"/>
              <p:nvPr/>
            </p:nvSpPr>
            <p:spPr>
              <a:xfrm>
                <a:off x="5905665" y="2493437"/>
                <a:ext cx="749400" cy="1704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ACCESS Testing</a:t>
                </a:r>
                <a:endParaRPr sz="1100"/>
              </a:p>
            </p:txBody>
          </p:sp>
        </p:grpSp>
        <p:grpSp>
          <p:nvGrpSpPr>
            <p:cNvPr id="938" name="Google Shape;938;p106"/>
            <p:cNvGrpSpPr/>
            <p:nvPr/>
          </p:nvGrpSpPr>
          <p:grpSpPr>
            <a:xfrm>
              <a:off x="8977399" y="2149261"/>
              <a:ext cx="1341236" cy="254100"/>
              <a:chOff x="7373578" y="2333055"/>
              <a:chExt cx="1256663" cy="254100"/>
            </a:xfrm>
          </p:grpSpPr>
          <p:sp>
            <p:nvSpPr>
              <p:cNvPr id="939" name="Google Shape;939;p106"/>
              <p:cNvSpPr/>
              <p:nvPr/>
            </p:nvSpPr>
            <p:spPr>
              <a:xfrm>
                <a:off x="7516397" y="2374796"/>
                <a:ext cx="1080600" cy="168000"/>
              </a:xfrm>
              <a:prstGeom prst="snip2DiagRect">
                <a:avLst>
                  <a:gd name="adj1" fmla="val 100000"/>
                  <a:gd name="adj2" fmla="val 16667"/>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40" name="Google Shape;940;p106"/>
              <p:cNvSpPr txBox="1"/>
              <p:nvPr/>
            </p:nvSpPr>
            <p:spPr>
              <a:xfrm>
                <a:off x="7568241" y="2381214"/>
                <a:ext cx="1062000" cy="1641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800"/>
                  <a:buFont typeface="Calibri"/>
                  <a:buNone/>
                </a:pPr>
                <a:r>
                  <a:rPr lang="en" sz="800" b="1" i="0" u="none" strike="noStrike" cap="none">
                    <a:solidFill>
                      <a:schemeClr val="dk1"/>
                    </a:solidFill>
                    <a:latin typeface="Calibri"/>
                    <a:ea typeface="Calibri"/>
                    <a:cs typeface="Calibri"/>
                    <a:sym typeface="Calibri"/>
                  </a:rPr>
                  <a:t>October Count</a:t>
                </a:r>
                <a:endParaRPr sz="1100"/>
              </a:p>
            </p:txBody>
          </p:sp>
          <p:sp>
            <p:nvSpPr>
              <p:cNvPr id="941" name="Google Shape;941;p106"/>
              <p:cNvSpPr/>
              <p:nvPr/>
            </p:nvSpPr>
            <p:spPr>
              <a:xfrm>
                <a:off x="7373578" y="2333055"/>
                <a:ext cx="228600" cy="254100"/>
              </a:xfrm>
              <a:prstGeom prst="star8">
                <a:avLst>
                  <a:gd name="adj" fmla="val 37500"/>
                </a:avLst>
              </a:prstGeom>
              <a:solidFill>
                <a:srgbClr val="7F6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grpSp>
          <p:nvGrpSpPr>
            <p:cNvPr id="942" name="Google Shape;942;p106"/>
            <p:cNvGrpSpPr/>
            <p:nvPr/>
          </p:nvGrpSpPr>
          <p:grpSpPr>
            <a:xfrm>
              <a:off x="1548588" y="2058380"/>
              <a:ext cx="1765275" cy="211244"/>
              <a:chOff x="5682874" y="2536364"/>
              <a:chExt cx="1186500" cy="171967"/>
            </a:xfrm>
          </p:grpSpPr>
          <p:sp>
            <p:nvSpPr>
              <p:cNvPr id="943" name="Google Shape;943;p106"/>
              <p:cNvSpPr/>
              <p:nvPr/>
            </p:nvSpPr>
            <p:spPr>
              <a:xfrm>
                <a:off x="5682874" y="2536364"/>
                <a:ext cx="1186500" cy="170400"/>
              </a:xfrm>
              <a:prstGeom prst="snip2DiagRect">
                <a:avLst>
                  <a:gd name="adj1" fmla="val 100000"/>
                  <a:gd name="adj2" fmla="val 16667"/>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44" name="Google Shape;944;p106"/>
              <p:cNvSpPr txBox="1"/>
              <p:nvPr/>
            </p:nvSpPr>
            <p:spPr>
              <a:xfrm>
                <a:off x="5747221" y="2537931"/>
                <a:ext cx="1057800" cy="1704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Graduation Data Release</a:t>
                </a:r>
                <a:endParaRPr sz="1100"/>
              </a:p>
            </p:txBody>
          </p:sp>
        </p:grpSp>
        <p:grpSp>
          <p:nvGrpSpPr>
            <p:cNvPr id="945" name="Google Shape;945;p106"/>
            <p:cNvGrpSpPr/>
            <p:nvPr/>
          </p:nvGrpSpPr>
          <p:grpSpPr>
            <a:xfrm>
              <a:off x="7591317" y="2393868"/>
              <a:ext cx="1573875" cy="211290"/>
              <a:chOff x="8902711" y="2576229"/>
              <a:chExt cx="2235300" cy="211290"/>
            </a:xfrm>
          </p:grpSpPr>
          <p:sp>
            <p:nvSpPr>
              <p:cNvPr id="946" name="Google Shape;946;p106"/>
              <p:cNvSpPr/>
              <p:nvPr/>
            </p:nvSpPr>
            <p:spPr>
              <a:xfrm>
                <a:off x="8902711" y="2617119"/>
                <a:ext cx="2235300" cy="170400"/>
              </a:xfrm>
              <a:prstGeom prst="snip2DiagRect">
                <a:avLst>
                  <a:gd name="adj1" fmla="val 100000"/>
                  <a:gd name="adj2" fmla="val 16667"/>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47" name="Google Shape;947;p106"/>
              <p:cNvSpPr txBox="1"/>
              <p:nvPr/>
            </p:nvSpPr>
            <p:spPr>
              <a:xfrm>
                <a:off x="9110041" y="2576229"/>
                <a:ext cx="1901100" cy="2091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BOY READ Assessment</a:t>
                </a:r>
                <a:endParaRPr sz="1100"/>
              </a:p>
            </p:txBody>
          </p:sp>
        </p:grpSp>
        <p:grpSp>
          <p:nvGrpSpPr>
            <p:cNvPr id="948" name="Google Shape;948;p106"/>
            <p:cNvGrpSpPr/>
            <p:nvPr/>
          </p:nvGrpSpPr>
          <p:grpSpPr>
            <a:xfrm>
              <a:off x="1324727" y="2283674"/>
              <a:ext cx="1668875" cy="211290"/>
              <a:chOff x="8902711" y="2576229"/>
              <a:chExt cx="2235300" cy="211290"/>
            </a:xfrm>
          </p:grpSpPr>
          <p:sp>
            <p:nvSpPr>
              <p:cNvPr id="949" name="Google Shape;949;p106"/>
              <p:cNvSpPr/>
              <p:nvPr/>
            </p:nvSpPr>
            <p:spPr>
              <a:xfrm>
                <a:off x="8902711" y="2617119"/>
                <a:ext cx="2235300" cy="170400"/>
              </a:xfrm>
              <a:prstGeom prst="snip2DiagRect">
                <a:avLst>
                  <a:gd name="adj1" fmla="val 100000"/>
                  <a:gd name="adj2" fmla="val 16667"/>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50" name="Google Shape;950;p106"/>
              <p:cNvSpPr txBox="1"/>
              <p:nvPr/>
            </p:nvSpPr>
            <p:spPr>
              <a:xfrm>
                <a:off x="9110041" y="2576229"/>
                <a:ext cx="1901100" cy="2091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MOY READ Assessment</a:t>
                </a:r>
                <a:endParaRPr sz="1100"/>
              </a:p>
            </p:txBody>
          </p:sp>
        </p:grpSp>
        <p:grpSp>
          <p:nvGrpSpPr>
            <p:cNvPr id="951" name="Google Shape;951;p106"/>
            <p:cNvGrpSpPr/>
            <p:nvPr/>
          </p:nvGrpSpPr>
          <p:grpSpPr>
            <a:xfrm>
              <a:off x="3893084" y="2244749"/>
              <a:ext cx="1748228" cy="211290"/>
              <a:chOff x="8902711" y="2576229"/>
              <a:chExt cx="2235300" cy="211290"/>
            </a:xfrm>
          </p:grpSpPr>
          <p:sp>
            <p:nvSpPr>
              <p:cNvPr id="952" name="Google Shape;952;p106"/>
              <p:cNvSpPr/>
              <p:nvPr/>
            </p:nvSpPr>
            <p:spPr>
              <a:xfrm>
                <a:off x="8902711" y="2617119"/>
                <a:ext cx="2235300" cy="170400"/>
              </a:xfrm>
              <a:prstGeom prst="snip2DiagRect">
                <a:avLst>
                  <a:gd name="adj1" fmla="val 100000"/>
                  <a:gd name="adj2" fmla="val 16667"/>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53" name="Google Shape;953;p106"/>
              <p:cNvSpPr txBox="1"/>
              <p:nvPr/>
            </p:nvSpPr>
            <p:spPr>
              <a:xfrm>
                <a:off x="9110041" y="2576229"/>
                <a:ext cx="1901100" cy="2091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800" b="1" i="0" u="none" strike="noStrike" cap="none">
                    <a:solidFill>
                      <a:schemeClr val="dk1"/>
                    </a:solidFill>
                    <a:latin typeface="Calibri"/>
                    <a:ea typeface="Calibri"/>
                    <a:cs typeface="Calibri"/>
                    <a:sym typeface="Calibri"/>
                  </a:rPr>
                  <a:t>EOY READ Assessment</a:t>
                </a:r>
                <a:endParaRPr sz="1100"/>
              </a:p>
            </p:txBody>
          </p:sp>
        </p:grpSp>
      </p:grpSp>
      <p:sp>
        <p:nvSpPr>
          <p:cNvPr id="954" name="Google Shape;954;p106"/>
          <p:cNvSpPr/>
          <p:nvPr/>
        </p:nvSpPr>
        <p:spPr>
          <a:xfrm>
            <a:off x="28997" y="1836218"/>
            <a:ext cx="825900" cy="434700"/>
          </a:xfrm>
          <a:prstGeom prst="rect">
            <a:avLst/>
          </a:prstGeom>
          <a:solidFill>
            <a:srgbClr val="ED7D3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955" name="Google Shape;955;p106"/>
          <p:cNvSpPr/>
          <p:nvPr/>
        </p:nvSpPr>
        <p:spPr>
          <a:xfrm>
            <a:off x="7053229" y="2508592"/>
            <a:ext cx="863100" cy="241800"/>
          </a:xfrm>
          <a:prstGeom prst="snip2DiagRect">
            <a:avLst>
              <a:gd name="adj1" fmla="val 100000"/>
              <a:gd name="adj2" fmla="val 16667"/>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u="none" strike="noStrike" cap="none">
                <a:solidFill>
                  <a:schemeClr val="lt1"/>
                </a:solidFill>
                <a:latin typeface="Calibri"/>
                <a:ea typeface="Calibri"/>
                <a:cs typeface="Calibri"/>
                <a:sym typeface="Calibri"/>
              </a:rPr>
              <a:t>Submit UIP by October 15</a:t>
            </a:r>
            <a:r>
              <a:rPr lang="en" sz="800" b="0" i="0" u="none" strike="noStrike" cap="none" baseline="30000">
                <a:solidFill>
                  <a:schemeClr val="lt1"/>
                </a:solidFill>
                <a:latin typeface="Calibri"/>
                <a:ea typeface="Calibri"/>
                <a:cs typeface="Calibri"/>
                <a:sym typeface="Calibri"/>
              </a:rPr>
              <a:t>th</a:t>
            </a:r>
            <a:r>
              <a:rPr lang="en" sz="800" b="0" i="0" u="none" strike="noStrike" cap="none">
                <a:solidFill>
                  <a:schemeClr val="lt1"/>
                </a:solidFill>
                <a:latin typeface="Calibri"/>
                <a:ea typeface="Calibri"/>
                <a:cs typeface="Calibri"/>
                <a:sym typeface="Calibri"/>
              </a:rPr>
              <a:t> </a:t>
            </a:r>
            <a:endParaRPr sz="1100"/>
          </a:p>
        </p:txBody>
      </p:sp>
      <p:sp>
        <p:nvSpPr>
          <p:cNvPr id="956" name="Google Shape;956;p106"/>
          <p:cNvSpPr/>
          <p:nvPr/>
        </p:nvSpPr>
        <p:spPr>
          <a:xfrm>
            <a:off x="6937418" y="2515567"/>
            <a:ext cx="265200" cy="241800"/>
          </a:xfrm>
          <a:prstGeom prst="star8">
            <a:avLst>
              <a:gd name="adj" fmla="val 37500"/>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57" name="Google Shape;957;p106"/>
          <p:cNvSpPr txBox="1"/>
          <p:nvPr/>
        </p:nvSpPr>
        <p:spPr>
          <a:xfrm>
            <a:off x="23098" y="1967217"/>
            <a:ext cx="828600" cy="139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 sz="900" b="1" i="0" u="none" strike="noStrike" cap="none">
                <a:solidFill>
                  <a:schemeClr val="lt1"/>
                </a:solidFill>
                <a:latin typeface="Calibri"/>
                <a:ea typeface="Calibri"/>
                <a:cs typeface="Calibri"/>
                <a:sym typeface="Calibri"/>
              </a:rPr>
              <a:t>Improvement Plan Implementation</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0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2025-26 State Accountability Timeline</a:t>
            </a:r>
            <a:endParaRPr/>
          </a:p>
        </p:txBody>
      </p:sp>
      <p:sp>
        <p:nvSpPr>
          <p:cNvPr id="963" name="Google Shape;963;p10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800"/>
              <a:buNone/>
            </a:pPr>
            <a:endParaRPr/>
          </a:p>
        </p:txBody>
      </p:sp>
      <p:graphicFrame>
        <p:nvGraphicFramePr>
          <p:cNvPr id="964" name="Google Shape;964;p107"/>
          <p:cNvGraphicFramePr/>
          <p:nvPr>
            <p:extLst>
              <p:ext uri="{D42A27DB-BD31-4B8C-83A1-F6EECF244321}">
                <p14:modId xmlns:p14="http://schemas.microsoft.com/office/powerpoint/2010/main" val="3708001507"/>
              </p:ext>
            </p:extLst>
          </p:nvPr>
        </p:nvGraphicFramePr>
        <p:xfrm>
          <a:off x="74988" y="997038"/>
          <a:ext cx="6462950" cy="3167510"/>
        </p:xfrm>
        <a:graphic>
          <a:graphicData uri="http://schemas.openxmlformats.org/drawingml/2006/table">
            <a:tbl>
              <a:tblPr firstRow="1">
                <a:noFill/>
                <a:tableStyleId>{5F419C9D-9EC6-4276-99CA-D4E08E76C47E}</a:tableStyleId>
              </a:tblPr>
              <a:tblGrid>
                <a:gridCol w="1924675">
                  <a:extLst>
                    <a:ext uri="{9D8B030D-6E8A-4147-A177-3AD203B41FA5}">
                      <a16:colId xmlns:a16="http://schemas.microsoft.com/office/drawing/2014/main" val="20000"/>
                    </a:ext>
                  </a:extLst>
                </a:gridCol>
                <a:gridCol w="4538275">
                  <a:extLst>
                    <a:ext uri="{9D8B030D-6E8A-4147-A177-3AD203B41FA5}">
                      <a16:colId xmlns:a16="http://schemas.microsoft.com/office/drawing/2014/main" val="20001"/>
                    </a:ext>
                  </a:extLst>
                </a:gridCol>
              </a:tblGrid>
              <a:tr h="423650">
                <a:tc>
                  <a:txBody>
                    <a:bodyPr/>
                    <a:lstStyle/>
                    <a:p>
                      <a:pPr marL="0" marR="0" lvl="0" indent="0" algn="ctr" rtl="0">
                        <a:lnSpc>
                          <a:spcPct val="100000"/>
                        </a:lnSpc>
                        <a:spcBef>
                          <a:spcPts val="0"/>
                        </a:spcBef>
                        <a:spcAft>
                          <a:spcPts val="0"/>
                        </a:spcAft>
                        <a:buClr>
                          <a:srgbClr val="000000"/>
                        </a:buClr>
                        <a:buSzPts val="1400"/>
                        <a:buFont typeface="Arial"/>
                        <a:buNone/>
                      </a:pPr>
                      <a:r>
                        <a:rPr lang="en" sz="1200" b="1" u="none" strike="noStrike" cap="none"/>
                        <a:t>Date</a:t>
                      </a:r>
                      <a:endParaRPr sz="1200" b="1" u="none" strike="noStrike" cap="none"/>
                    </a:p>
                  </a:txBody>
                  <a:tcPr marL="91425" marR="91425" marT="91425" marB="91425">
                    <a:solidFill>
                      <a:srgbClr val="00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b="1" u="none" strike="noStrike" cap="none"/>
                        <a:t>Description</a:t>
                      </a:r>
                      <a:endParaRPr sz="1200" b="1" u="none" strike="noStrike" cap="none"/>
                    </a:p>
                  </a:txBody>
                  <a:tcPr marL="91425" marR="91425" marT="91425" marB="91425">
                    <a:solidFill>
                      <a:srgbClr val="00FFFF"/>
                    </a:solidFill>
                  </a:tcPr>
                </a:tc>
                <a:extLst>
                  <a:ext uri="{0D108BD9-81ED-4DB2-BD59-A6C34878D82A}">
                    <a16:rowId xmlns:a16="http://schemas.microsoft.com/office/drawing/2014/main" val="10000"/>
                  </a:ext>
                </a:extLst>
              </a:tr>
              <a:tr h="357150">
                <a:tc>
                  <a:txBody>
                    <a:bodyPr/>
                    <a:lstStyle/>
                    <a:p>
                      <a:pPr marL="0" marR="0" lvl="0" indent="0" algn="l" rtl="0">
                        <a:lnSpc>
                          <a:spcPct val="100000"/>
                        </a:lnSpc>
                        <a:spcBef>
                          <a:spcPts val="0"/>
                        </a:spcBef>
                        <a:spcAft>
                          <a:spcPts val="0"/>
                        </a:spcAft>
                        <a:buClr>
                          <a:srgbClr val="000000"/>
                        </a:buClr>
                        <a:buSzPts val="1200"/>
                        <a:buFont typeface="Arial"/>
                        <a:buNone/>
                      </a:pPr>
                      <a:r>
                        <a:rPr lang="en" sz="1200"/>
                        <a:t>Late </a:t>
                      </a:r>
                      <a:r>
                        <a:rPr lang="en" sz="1200" u="none" strike="noStrike" cap="none"/>
                        <a:t>Aug 202</a:t>
                      </a:r>
                      <a:r>
                        <a:rPr lang="en" sz="1200"/>
                        <a:t>5</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Preliminary performance frameworks released</a:t>
                      </a:r>
                      <a:endParaRPr sz="1200" u="none" strike="noStrike" cap="none"/>
                    </a:p>
                  </a:txBody>
                  <a:tcPr marL="91425" marR="91425" marT="91425" marB="91425"/>
                </a:tc>
                <a:extLst>
                  <a:ext uri="{0D108BD9-81ED-4DB2-BD59-A6C34878D82A}">
                    <a16:rowId xmlns:a16="http://schemas.microsoft.com/office/drawing/2014/main" val="10001"/>
                  </a:ext>
                </a:extLst>
              </a:tr>
              <a:tr h="357150">
                <a:tc>
                  <a:txBody>
                    <a:bodyPr/>
                    <a:lstStyle/>
                    <a:p>
                      <a:pPr marL="0" marR="0" lvl="0" indent="0" algn="l" rtl="0">
                        <a:lnSpc>
                          <a:spcPct val="100000"/>
                        </a:lnSpc>
                        <a:spcBef>
                          <a:spcPts val="0"/>
                        </a:spcBef>
                        <a:spcAft>
                          <a:spcPts val="0"/>
                        </a:spcAft>
                        <a:buNone/>
                      </a:pPr>
                      <a:r>
                        <a:rPr lang="en" sz="1200"/>
                        <a:t>Sept 26, 2025</a:t>
                      </a:r>
                      <a:endParaRPr sz="1200"/>
                    </a:p>
                  </a:txBody>
                  <a:tcPr marL="91425" marR="91425" marT="91425" marB="91425"/>
                </a:tc>
                <a:tc>
                  <a:txBody>
                    <a:bodyPr/>
                    <a:lstStyle/>
                    <a:p>
                      <a:pPr marL="0" marR="0" lvl="0" indent="0" algn="l" rtl="0">
                        <a:lnSpc>
                          <a:spcPct val="100000"/>
                        </a:lnSpc>
                        <a:spcBef>
                          <a:spcPts val="0"/>
                        </a:spcBef>
                        <a:spcAft>
                          <a:spcPts val="0"/>
                        </a:spcAft>
                        <a:buNone/>
                      </a:pPr>
                      <a:r>
                        <a:rPr lang="en" sz="1200"/>
                        <a:t>Accreditation Form due</a:t>
                      </a:r>
                      <a:endParaRPr sz="1200" u="none" strike="noStrike" cap="none"/>
                    </a:p>
                  </a:txBody>
                  <a:tcPr marL="91425" marR="91425" marT="91425" marB="91425"/>
                </a:tc>
                <a:extLst>
                  <a:ext uri="{0D108BD9-81ED-4DB2-BD59-A6C34878D82A}">
                    <a16:rowId xmlns:a16="http://schemas.microsoft.com/office/drawing/2014/main" val="10002"/>
                  </a:ext>
                </a:extLst>
              </a:tr>
              <a:tr h="54945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Oct 15, 202</a:t>
                      </a:r>
                      <a:r>
                        <a:rPr lang="en" sz="1200"/>
                        <a:t>5</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Request to reconsider submissions due</a:t>
                      </a:r>
                      <a:endParaRPr sz="1200" u="none" strike="noStrike" cap="none"/>
                    </a:p>
                    <a:p>
                      <a:pPr marL="0" marR="0" lvl="0" indent="0" algn="l" rtl="0">
                        <a:lnSpc>
                          <a:spcPct val="100000"/>
                        </a:lnSpc>
                        <a:spcBef>
                          <a:spcPts val="0"/>
                        </a:spcBef>
                        <a:spcAft>
                          <a:spcPts val="0"/>
                        </a:spcAft>
                        <a:buClr>
                          <a:srgbClr val="000000"/>
                        </a:buClr>
                        <a:buSzPts val="1200"/>
                        <a:buFont typeface="Arial"/>
                        <a:buNone/>
                      </a:pPr>
                      <a:r>
                        <a:rPr lang="en" sz="1200" u="none" strike="noStrike" cap="none"/>
                        <a:t>UIPs due for public posting and for review for some plans</a:t>
                      </a:r>
                      <a:endParaRPr sz="1200" u="none" strike="noStrike" cap="none"/>
                    </a:p>
                  </a:txBody>
                  <a:tcPr marL="91425" marR="91425" marT="91425" marB="91425"/>
                </a:tc>
                <a:extLst>
                  <a:ext uri="{0D108BD9-81ED-4DB2-BD59-A6C34878D82A}">
                    <a16:rowId xmlns:a16="http://schemas.microsoft.com/office/drawing/2014/main" val="10003"/>
                  </a:ext>
                </a:extLst>
              </a:tr>
              <a:tr h="35715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Nov 12-13, 202</a:t>
                      </a:r>
                      <a:r>
                        <a:rPr lang="en" sz="1200"/>
                        <a:t>5</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State Board approves plan types (sites not participating in R2R)</a:t>
                      </a:r>
                      <a:endParaRPr sz="1200" u="none" strike="noStrike" cap="none"/>
                    </a:p>
                    <a:p>
                      <a:pPr marL="0" marR="0" lvl="0" indent="0" algn="l" rtl="0">
                        <a:lnSpc>
                          <a:spcPct val="100000"/>
                        </a:lnSpc>
                        <a:spcBef>
                          <a:spcPts val="0"/>
                        </a:spcBef>
                        <a:spcAft>
                          <a:spcPts val="0"/>
                        </a:spcAft>
                        <a:buClr>
                          <a:srgbClr val="000000"/>
                        </a:buClr>
                        <a:buSzPts val="1200"/>
                        <a:buFont typeface="Arial"/>
                        <a:buNone/>
                      </a:pPr>
                      <a:r>
                        <a:rPr lang="en" sz="1200" u="none" strike="noStrike" cap="none"/>
                        <a:t>State Board approves 202</a:t>
                      </a:r>
                      <a:r>
                        <a:rPr lang="en" sz="1200"/>
                        <a:t>6</a:t>
                      </a:r>
                      <a:r>
                        <a:rPr lang="en" sz="1200" u="none" strike="noStrike" cap="none"/>
                        <a:t> framework targets</a:t>
                      </a:r>
                      <a:endParaRPr sz="1200" u="none" strike="noStrike" cap="none"/>
                    </a:p>
                  </a:txBody>
                  <a:tcPr marL="91425" marR="91425" marT="91425" marB="91425"/>
                </a:tc>
                <a:extLst>
                  <a:ext uri="{0D108BD9-81ED-4DB2-BD59-A6C34878D82A}">
                    <a16:rowId xmlns:a16="http://schemas.microsoft.com/office/drawing/2014/main" val="10004"/>
                  </a:ext>
                </a:extLst>
              </a:tr>
              <a:tr h="384875">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Dec 10-11, 202</a:t>
                      </a:r>
                      <a:r>
                        <a:rPr lang="en" sz="1200"/>
                        <a:t>5</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State Board reviews R2R recommendations and finalizes remainder of plan types</a:t>
                      </a:r>
                      <a:endParaRPr sz="1200" u="none" strike="noStrike" cap="none"/>
                    </a:p>
                  </a:txBody>
                  <a:tcPr marL="91425" marR="91425" marT="91425" marB="91425"/>
                </a:tc>
                <a:extLst>
                  <a:ext uri="{0D108BD9-81ED-4DB2-BD59-A6C34878D82A}">
                    <a16:rowId xmlns:a16="http://schemas.microsoft.com/office/drawing/2014/main" val="10005"/>
                  </a:ext>
                </a:extLst>
              </a:tr>
              <a:tr h="35715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End of Dec</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dirty="0"/>
                        <a:t>Accreditation contracts due</a:t>
                      </a:r>
                      <a:endParaRPr sz="1200" u="none" strike="noStrike" cap="none" dirty="0"/>
                    </a:p>
                  </a:txBody>
                  <a:tcPr marL="91425" marR="91425" marT="91425" marB="91425"/>
                </a:tc>
                <a:extLst>
                  <a:ext uri="{0D108BD9-81ED-4DB2-BD59-A6C34878D82A}">
                    <a16:rowId xmlns:a16="http://schemas.microsoft.com/office/drawing/2014/main" val="10006"/>
                  </a:ext>
                </a:extLst>
              </a:tr>
            </a:tbl>
          </a:graphicData>
        </a:graphic>
      </p:graphicFrame>
      <p:sp>
        <p:nvSpPr>
          <p:cNvPr id="965" name="Google Shape;965;p107"/>
          <p:cNvSpPr/>
          <p:nvPr/>
        </p:nvSpPr>
        <p:spPr>
          <a:xfrm>
            <a:off x="6610975" y="1027975"/>
            <a:ext cx="2296500" cy="31266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What does this timeline mean for processes with your authorizer? What decision points or communications do you anticipate?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8"/>
          <p:cNvSpPr txBox="1">
            <a:spLocks noGrp="1"/>
          </p:cNvSpPr>
          <p:nvPr>
            <p:ph type="title"/>
          </p:nvPr>
        </p:nvSpPr>
        <p:spPr>
          <a:xfrm>
            <a:off x="0" y="3361600"/>
            <a:ext cx="9144000" cy="1059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Unified Improvement Plan </a:t>
            </a:r>
            <a:endParaRPr/>
          </a:p>
          <a:p>
            <a:pPr marL="0" lvl="0" indent="0" algn="ctr" rtl="0">
              <a:spcBef>
                <a:spcPts val="0"/>
              </a:spcBef>
              <a:spcAft>
                <a:spcPts val="0"/>
              </a:spcAft>
              <a:buNone/>
            </a:pPr>
            <a:r>
              <a:rPr lang="en" sz="1688"/>
              <a:t>The Streamlined Template and Key Changes </a:t>
            </a:r>
            <a:endParaRPr sz="1688" b="1">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10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100"/>
              <a:buFont typeface="Arial"/>
              <a:buNone/>
            </a:pPr>
            <a:r>
              <a:rPr lang="en"/>
              <a:t>Overall Updates</a:t>
            </a:r>
            <a:endParaRPr/>
          </a:p>
        </p:txBody>
      </p:sp>
      <p:sp>
        <p:nvSpPr>
          <p:cNvPr id="977" name="Google Shape;977;p109"/>
          <p:cNvSpPr txBox="1">
            <a:spLocks noGrp="1"/>
          </p:cNvSpPr>
          <p:nvPr>
            <p:ph type="body" idx="1"/>
          </p:nvPr>
        </p:nvSpPr>
        <p:spPr>
          <a:xfrm>
            <a:off x="311700" y="1152475"/>
            <a:ext cx="51960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b="1"/>
              <a:t>One template- </a:t>
            </a:r>
            <a:r>
              <a:rPr lang="en"/>
              <a:t>all users in the state use the streamlined version</a:t>
            </a:r>
            <a:endParaRPr/>
          </a:p>
          <a:p>
            <a:pPr marL="457200" lvl="0" indent="-330200" algn="l" rtl="0">
              <a:lnSpc>
                <a:spcPct val="115000"/>
              </a:lnSpc>
              <a:spcBef>
                <a:spcPts val="0"/>
              </a:spcBef>
              <a:spcAft>
                <a:spcPts val="0"/>
              </a:spcAft>
              <a:buSzPts val="1600"/>
              <a:buChar char="●"/>
            </a:pPr>
            <a:r>
              <a:rPr lang="en"/>
              <a:t>No action needed by districts/Charters to access the template. </a:t>
            </a:r>
            <a:endParaRPr/>
          </a:p>
          <a:p>
            <a:pPr marL="457200" lvl="0" indent="-330200" algn="l" rtl="0">
              <a:lnSpc>
                <a:spcPct val="115000"/>
              </a:lnSpc>
              <a:spcBef>
                <a:spcPts val="0"/>
              </a:spcBef>
              <a:spcAft>
                <a:spcPts val="0"/>
              </a:spcAft>
              <a:buSzPts val="1600"/>
              <a:buChar char="●"/>
            </a:pPr>
            <a:r>
              <a:rPr lang="en"/>
              <a:t>CDE has transitioned user roles to “UIP2~School Admin”  and accesses the streamlined template.   </a:t>
            </a:r>
            <a:endParaRPr/>
          </a:p>
          <a:p>
            <a:pPr marL="457200" lvl="0" indent="-330200" algn="l" rtl="0">
              <a:lnSpc>
                <a:spcPct val="115000"/>
              </a:lnSpc>
              <a:spcBef>
                <a:spcPts val="0"/>
              </a:spcBef>
              <a:spcAft>
                <a:spcPts val="0"/>
              </a:spcAft>
              <a:buSzPts val="1600"/>
              <a:buChar char="●"/>
            </a:pPr>
            <a:r>
              <a:rPr lang="en"/>
              <a:t>District users will have one button to access the planning platform: “Access UIP”</a:t>
            </a:r>
            <a:endParaRPr/>
          </a:p>
          <a:p>
            <a:pPr marL="457200" lvl="0" indent="-330200" algn="l" rtl="0">
              <a:lnSpc>
                <a:spcPct val="115000"/>
              </a:lnSpc>
              <a:spcBef>
                <a:spcPts val="0"/>
              </a:spcBef>
              <a:spcAft>
                <a:spcPts val="0"/>
              </a:spcAft>
              <a:buSzPts val="1600"/>
              <a:buChar char="●"/>
            </a:pPr>
            <a:r>
              <a:rPr lang="en"/>
              <a:t> </a:t>
            </a:r>
            <a:endParaRPr/>
          </a:p>
          <a:p>
            <a:pPr marL="0" lvl="0" indent="0" algn="l" rtl="0">
              <a:lnSpc>
                <a:spcPct val="115000"/>
              </a:lnSpc>
              <a:spcBef>
                <a:spcPts val="0"/>
              </a:spcBef>
              <a:spcAft>
                <a:spcPts val="0"/>
              </a:spcAft>
              <a:buNone/>
            </a:pPr>
            <a:endParaRPr/>
          </a:p>
        </p:txBody>
      </p:sp>
      <p:pic>
        <p:nvPicPr>
          <p:cNvPr id="978" name="Google Shape;978;p109" descr="UIP Access moving forward"/>
          <p:cNvPicPr preferRelativeResize="0"/>
          <p:nvPr/>
        </p:nvPicPr>
        <p:blipFill>
          <a:blip r:embed="rId3">
            <a:alphaModFix/>
          </a:blip>
          <a:stretch>
            <a:fillRect/>
          </a:stretch>
        </p:blipFill>
        <p:spPr>
          <a:xfrm>
            <a:off x="370600" y="3466350"/>
            <a:ext cx="4320398" cy="741300"/>
          </a:xfrm>
          <a:prstGeom prst="rect">
            <a:avLst/>
          </a:prstGeom>
          <a:noFill/>
          <a:ln>
            <a:noFill/>
          </a:ln>
        </p:spPr>
      </p:pic>
      <p:sp>
        <p:nvSpPr>
          <p:cNvPr id="979" name="Google Shape;979;p109" descr="Arrow demonstrating button to click for UIP Access"/>
          <p:cNvSpPr/>
          <p:nvPr/>
        </p:nvSpPr>
        <p:spPr>
          <a:xfrm>
            <a:off x="449125" y="3660300"/>
            <a:ext cx="1109100" cy="3534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80" name="Google Shape;980;p109"/>
          <p:cNvSpPr txBox="1"/>
          <p:nvPr/>
        </p:nvSpPr>
        <p:spPr>
          <a:xfrm>
            <a:off x="6146950" y="217825"/>
            <a:ext cx="2724600" cy="3969300"/>
          </a:xfrm>
          <a:prstGeom prst="rect">
            <a:avLst/>
          </a:prstGeom>
          <a:solidFill>
            <a:srgbClr val="FFAB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rPr>
              <a:t>Key changes from Traditional Template:</a:t>
            </a:r>
            <a:endParaRPr sz="1800">
              <a:solidFill>
                <a:schemeClr val="dk1"/>
              </a:solidFill>
            </a:endParaRPr>
          </a:p>
          <a:p>
            <a:pPr marL="171450" lvl="0" indent="0" algn="ctr" rtl="0">
              <a:spcBef>
                <a:spcPts val="0"/>
              </a:spcBef>
              <a:spcAft>
                <a:spcPts val="0"/>
              </a:spcAft>
              <a:buNone/>
            </a:pPr>
            <a:endParaRPr sz="1800">
              <a:solidFill>
                <a:schemeClr val="dk1"/>
              </a:solidFill>
            </a:endParaRPr>
          </a:p>
          <a:p>
            <a:pPr marL="171450" lvl="0" indent="-114300" algn="l" rtl="0">
              <a:spcBef>
                <a:spcPts val="0"/>
              </a:spcBef>
              <a:spcAft>
                <a:spcPts val="0"/>
              </a:spcAft>
              <a:buClr>
                <a:schemeClr val="dk1"/>
              </a:buClr>
              <a:buSzPts val="1800"/>
              <a:buChar char="●"/>
            </a:pPr>
            <a:r>
              <a:rPr lang="en" sz="1800">
                <a:solidFill>
                  <a:schemeClr val="dk1"/>
                </a:solidFill>
              </a:rPr>
              <a:t>Use of assurances </a:t>
            </a:r>
            <a:endParaRPr sz="1800">
              <a:solidFill>
                <a:schemeClr val="dk1"/>
              </a:solidFill>
            </a:endParaRPr>
          </a:p>
          <a:p>
            <a:pPr marL="171450" lvl="0" indent="-114300" algn="l" rtl="0">
              <a:spcBef>
                <a:spcPts val="0"/>
              </a:spcBef>
              <a:spcAft>
                <a:spcPts val="0"/>
              </a:spcAft>
              <a:buClr>
                <a:schemeClr val="dk1"/>
              </a:buClr>
              <a:buSzPts val="1800"/>
              <a:buChar char="●"/>
            </a:pPr>
            <a:r>
              <a:rPr lang="en" sz="1800">
                <a:solidFill>
                  <a:schemeClr val="dk1"/>
                </a:solidFill>
              </a:rPr>
              <a:t>Student Performance Priorities follow a “Claim, Evidence and Reasoning” model</a:t>
            </a:r>
            <a:endParaRPr sz="1800">
              <a:solidFill>
                <a:schemeClr val="dk1"/>
              </a:solidFill>
            </a:endParaRPr>
          </a:p>
          <a:p>
            <a:pPr marL="171450" lvl="0" indent="-114300" algn="l" rtl="0">
              <a:spcBef>
                <a:spcPts val="0"/>
              </a:spcBef>
              <a:spcAft>
                <a:spcPts val="0"/>
              </a:spcAft>
              <a:buClr>
                <a:schemeClr val="dk1"/>
              </a:buClr>
              <a:buSzPts val="1800"/>
              <a:buChar char="●"/>
            </a:pPr>
            <a:r>
              <a:rPr lang="en" sz="1800">
                <a:solidFill>
                  <a:schemeClr val="dk1"/>
                </a:solidFill>
              </a:rPr>
              <a:t>Key Terminology Shifts (Student Performance Priority and Implementation Milestones)</a:t>
            </a:r>
            <a:endParaRPr sz="1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6" name="Google Shape;986;p110"/>
          <p:cNvSpPr txBox="1">
            <a:spLocks noGrp="1"/>
          </p:cNvSpPr>
          <p:nvPr>
            <p:ph type="title" idx="4294967295"/>
          </p:nvPr>
        </p:nvSpPr>
        <p:spPr>
          <a:xfrm>
            <a:off x="213075" y="2286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Goals of Template Change and Evaluation Focus</a:t>
            </a:r>
            <a:endParaRPr/>
          </a:p>
        </p:txBody>
      </p:sp>
      <p:grpSp>
        <p:nvGrpSpPr>
          <p:cNvPr id="987" name="Google Shape;987;p110" descr="Feedback leading to a change in the UIP"/>
          <p:cNvGrpSpPr/>
          <p:nvPr/>
        </p:nvGrpSpPr>
        <p:grpSpPr>
          <a:xfrm>
            <a:off x="867324" y="3192280"/>
            <a:ext cx="7113822" cy="1067180"/>
            <a:chOff x="1593000" y="2322568"/>
            <a:chExt cx="5957975" cy="643500"/>
          </a:xfrm>
        </p:grpSpPr>
        <p:sp>
          <p:nvSpPr>
            <p:cNvPr id="988" name="Google Shape;988;p110"/>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10"/>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10"/>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10"/>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Roboto Medium"/>
                  <a:ea typeface="Roboto Medium"/>
                  <a:cs typeface="Roboto Medium"/>
                  <a:sym typeface="Roboto Medium"/>
                </a:rPr>
                <a:t>Improved Visual and Public Reporting</a:t>
              </a:r>
              <a:endParaRPr sz="1600">
                <a:solidFill>
                  <a:srgbClr val="FFFFFF"/>
                </a:solidFill>
                <a:latin typeface="Roboto"/>
                <a:ea typeface="Roboto"/>
                <a:cs typeface="Roboto"/>
                <a:sym typeface="Roboto"/>
              </a:endParaRPr>
            </a:p>
          </p:txBody>
        </p:sp>
        <p:sp>
          <p:nvSpPr>
            <p:cNvPr id="992" name="Google Shape;992;p110"/>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10"/>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994" name="Google Shape;994;p110"/>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A72A1E"/>
                </a:buClr>
                <a:buSzPts val="1100"/>
                <a:buFont typeface="Roboto"/>
                <a:buChar char="●"/>
              </a:pPr>
              <a:r>
                <a:rPr lang="en" sz="1100">
                  <a:solidFill>
                    <a:srgbClr val="A72A1E"/>
                  </a:solidFill>
                  <a:latin typeface="Roboto"/>
                  <a:ea typeface="Roboto"/>
                  <a:cs typeface="Roboto"/>
                  <a:sym typeface="Roboto"/>
                </a:rPr>
                <a:t>New look and feel to form</a:t>
              </a:r>
              <a:endParaRPr sz="1100">
                <a:solidFill>
                  <a:srgbClr val="A72A1E"/>
                </a:solidFill>
                <a:latin typeface="Roboto"/>
                <a:ea typeface="Roboto"/>
                <a:cs typeface="Roboto"/>
                <a:sym typeface="Roboto"/>
              </a:endParaRPr>
            </a:p>
            <a:p>
              <a:pPr marL="457200" lvl="0" indent="-298450" algn="l" rtl="0">
                <a:lnSpc>
                  <a:spcPct val="115000"/>
                </a:lnSpc>
                <a:spcBef>
                  <a:spcPts val="0"/>
                </a:spcBef>
                <a:spcAft>
                  <a:spcPts val="0"/>
                </a:spcAft>
                <a:buClr>
                  <a:srgbClr val="A72A1E"/>
                </a:buClr>
                <a:buSzPts val="1100"/>
                <a:buFont typeface="Roboto"/>
                <a:buChar char="●"/>
              </a:pPr>
              <a:r>
                <a:rPr lang="en" sz="1100">
                  <a:solidFill>
                    <a:srgbClr val="A72A1E"/>
                  </a:solidFill>
                  <a:latin typeface="Roboto"/>
                  <a:ea typeface="Roboto"/>
                  <a:cs typeface="Roboto"/>
                  <a:sym typeface="Roboto"/>
                </a:rPr>
                <a:t>Improved final report to increase readability </a:t>
              </a:r>
              <a:endParaRPr sz="1100">
                <a:solidFill>
                  <a:srgbClr val="A72A1E"/>
                </a:solidFill>
                <a:latin typeface="Roboto"/>
                <a:ea typeface="Roboto"/>
                <a:cs typeface="Roboto"/>
                <a:sym typeface="Roboto"/>
              </a:endParaRPr>
            </a:p>
          </p:txBody>
        </p:sp>
      </p:grpSp>
      <p:grpSp>
        <p:nvGrpSpPr>
          <p:cNvPr id="995" name="Google Shape;995;p110" descr="Feedback leading to UIP change"/>
          <p:cNvGrpSpPr/>
          <p:nvPr/>
        </p:nvGrpSpPr>
        <p:grpSpPr>
          <a:xfrm>
            <a:off x="867549" y="2094962"/>
            <a:ext cx="7113822" cy="1023165"/>
            <a:chOff x="1593000" y="2322568"/>
            <a:chExt cx="5957975" cy="643500"/>
          </a:xfrm>
        </p:grpSpPr>
        <p:sp>
          <p:nvSpPr>
            <p:cNvPr id="996" name="Google Shape;996;p110"/>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10"/>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10"/>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10"/>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Roboto Medium"/>
                  <a:ea typeface="Roboto Medium"/>
                  <a:cs typeface="Roboto Medium"/>
                  <a:sym typeface="Roboto Medium"/>
                </a:rPr>
                <a:t>Completion Time Reduction</a:t>
              </a:r>
              <a:endParaRPr sz="1600">
                <a:solidFill>
                  <a:srgbClr val="FFFFFF"/>
                </a:solidFill>
                <a:latin typeface="Roboto"/>
                <a:ea typeface="Roboto"/>
                <a:cs typeface="Roboto"/>
                <a:sym typeface="Roboto"/>
              </a:endParaRPr>
            </a:p>
          </p:txBody>
        </p:sp>
        <p:sp>
          <p:nvSpPr>
            <p:cNvPr id="1000" name="Google Shape;1000;p110"/>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0"/>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1002" name="Google Shape;1002;p110"/>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A72A1E"/>
                </a:buClr>
                <a:buSzPts val="1100"/>
                <a:buFont typeface="Roboto"/>
                <a:buChar char="●"/>
              </a:pPr>
              <a:r>
                <a:rPr lang="en" sz="1100">
                  <a:solidFill>
                    <a:srgbClr val="A72A1E"/>
                  </a:solidFill>
                  <a:latin typeface="Roboto"/>
                  <a:ea typeface="Roboto"/>
                  <a:cs typeface="Roboto"/>
                  <a:sym typeface="Roboto"/>
                </a:rPr>
                <a:t>Shorten and consolidate sections</a:t>
              </a:r>
              <a:endParaRPr sz="1100">
                <a:solidFill>
                  <a:srgbClr val="A72A1E"/>
                </a:solidFill>
                <a:latin typeface="Roboto"/>
                <a:ea typeface="Roboto"/>
                <a:cs typeface="Roboto"/>
                <a:sym typeface="Roboto"/>
              </a:endParaRPr>
            </a:p>
            <a:p>
              <a:pPr marL="457200" lvl="0" indent="-298450" algn="l" rtl="0">
                <a:lnSpc>
                  <a:spcPct val="115000"/>
                </a:lnSpc>
                <a:spcBef>
                  <a:spcPts val="0"/>
                </a:spcBef>
                <a:spcAft>
                  <a:spcPts val="0"/>
                </a:spcAft>
                <a:buClr>
                  <a:srgbClr val="A72A1E"/>
                </a:buClr>
                <a:buSzPts val="1100"/>
                <a:buFont typeface="Roboto"/>
                <a:buChar char="●"/>
              </a:pPr>
              <a:r>
                <a:rPr lang="en" sz="1100">
                  <a:solidFill>
                    <a:srgbClr val="A72A1E"/>
                  </a:solidFill>
                  <a:latin typeface="Roboto"/>
                  <a:ea typeface="Roboto"/>
                  <a:cs typeface="Roboto"/>
                  <a:sym typeface="Roboto"/>
                </a:rPr>
                <a:t>Remove components not specified in rule or law</a:t>
              </a:r>
              <a:endParaRPr sz="1100">
                <a:solidFill>
                  <a:srgbClr val="A72A1E"/>
                </a:solidFill>
                <a:latin typeface="Roboto"/>
                <a:ea typeface="Roboto"/>
                <a:cs typeface="Roboto"/>
                <a:sym typeface="Roboto"/>
              </a:endParaRPr>
            </a:p>
          </p:txBody>
        </p:sp>
      </p:grpSp>
      <p:grpSp>
        <p:nvGrpSpPr>
          <p:cNvPr id="1003" name="Google Shape;1003;p110" descr="Feedback leading to UIP change"/>
          <p:cNvGrpSpPr/>
          <p:nvPr/>
        </p:nvGrpSpPr>
        <p:grpSpPr>
          <a:xfrm>
            <a:off x="867552" y="913577"/>
            <a:ext cx="7113822" cy="1107077"/>
            <a:chOff x="1593000" y="2322568"/>
            <a:chExt cx="5957975" cy="643500"/>
          </a:xfrm>
        </p:grpSpPr>
        <p:sp>
          <p:nvSpPr>
            <p:cNvPr id="1004" name="Google Shape;1004;p110"/>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0"/>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10"/>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0"/>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000">
                <a:solidFill>
                  <a:srgbClr val="FFFFFF"/>
                </a:solidFill>
                <a:latin typeface="Roboto Medium"/>
                <a:ea typeface="Roboto Medium"/>
                <a:cs typeface="Roboto Medium"/>
                <a:sym typeface="Roboto Medium"/>
              </a:endParaRPr>
            </a:p>
            <a:p>
              <a:pPr marL="0" lvl="0" indent="0" algn="l" rtl="0">
                <a:lnSpc>
                  <a:spcPct val="115000"/>
                </a:lnSpc>
                <a:spcBef>
                  <a:spcPts val="0"/>
                </a:spcBef>
                <a:spcAft>
                  <a:spcPts val="0"/>
                </a:spcAft>
                <a:buNone/>
              </a:pPr>
              <a:endParaRPr sz="1000">
                <a:solidFill>
                  <a:srgbClr val="FFFFFF"/>
                </a:solidFill>
                <a:latin typeface="Roboto Medium"/>
                <a:ea typeface="Roboto Medium"/>
                <a:cs typeface="Roboto Medium"/>
                <a:sym typeface="Roboto Medium"/>
              </a:endParaRPr>
            </a:p>
            <a:p>
              <a:pPr marL="0" lvl="0" indent="0" algn="l" rtl="0">
                <a:lnSpc>
                  <a:spcPct val="115000"/>
                </a:lnSpc>
                <a:spcBef>
                  <a:spcPts val="0"/>
                </a:spcBef>
                <a:spcAft>
                  <a:spcPts val="0"/>
                </a:spcAft>
                <a:buClr>
                  <a:schemeClr val="dk1"/>
                </a:buClr>
                <a:buSzPts val="1100"/>
                <a:buFont typeface="Arial"/>
                <a:buNone/>
              </a:pPr>
              <a:r>
                <a:rPr lang="en" sz="1700">
                  <a:solidFill>
                    <a:srgbClr val="FFFFFF"/>
                  </a:solidFill>
                  <a:latin typeface="Roboto Medium"/>
                  <a:ea typeface="Roboto Medium"/>
                  <a:cs typeface="Roboto Medium"/>
                  <a:sym typeface="Roboto Medium"/>
                </a:rPr>
                <a:t>Ease of Use</a:t>
              </a:r>
              <a:endParaRPr sz="17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endParaRPr sz="1000">
                <a:solidFill>
                  <a:srgbClr val="FFFFFF"/>
                </a:solidFill>
                <a:latin typeface="Roboto Medium"/>
                <a:ea typeface="Roboto Medium"/>
                <a:cs typeface="Roboto Medium"/>
                <a:sym typeface="Roboto Medium"/>
              </a:endParaRPr>
            </a:p>
          </p:txBody>
        </p:sp>
        <p:sp>
          <p:nvSpPr>
            <p:cNvPr id="1008" name="Google Shape;1008;p110"/>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0"/>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1010" name="Google Shape;1010;p110"/>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A72A1E"/>
                </a:buClr>
                <a:buSzPts val="1100"/>
                <a:buFont typeface="Roboto"/>
                <a:buChar char="●"/>
              </a:pPr>
              <a:r>
                <a:rPr lang="en" sz="1100">
                  <a:solidFill>
                    <a:srgbClr val="A72A1E"/>
                  </a:solidFill>
                  <a:latin typeface="Roboto"/>
                  <a:ea typeface="Roboto"/>
                  <a:cs typeface="Roboto"/>
                  <a:sym typeface="Roboto"/>
                </a:rPr>
                <a:t>Adding specificity to collections to ensure users know what to fill out</a:t>
              </a:r>
              <a:endParaRPr sz="1100">
                <a:solidFill>
                  <a:srgbClr val="A72A1E"/>
                </a:solidFill>
                <a:latin typeface="Roboto"/>
                <a:ea typeface="Roboto"/>
                <a:cs typeface="Roboto"/>
                <a:sym typeface="Roboto"/>
              </a:endParaRPr>
            </a:p>
            <a:p>
              <a:pPr marL="457200" lvl="0" indent="-298450" algn="l" rtl="0">
                <a:lnSpc>
                  <a:spcPct val="115000"/>
                </a:lnSpc>
                <a:spcBef>
                  <a:spcPts val="0"/>
                </a:spcBef>
                <a:spcAft>
                  <a:spcPts val="0"/>
                </a:spcAft>
                <a:buClr>
                  <a:srgbClr val="A72A1E"/>
                </a:buClr>
                <a:buSzPts val="1100"/>
                <a:buFont typeface="Roboto"/>
                <a:buChar char="●"/>
              </a:pPr>
              <a:r>
                <a:rPr lang="en" sz="1100">
                  <a:solidFill>
                    <a:srgbClr val="A72A1E"/>
                  </a:solidFill>
                  <a:latin typeface="Roboto"/>
                  <a:ea typeface="Roboto"/>
                  <a:cs typeface="Roboto"/>
                  <a:sym typeface="Roboto"/>
                </a:rPr>
                <a:t>Reorganize layout to align better with school and district planning processes</a:t>
              </a:r>
              <a:endParaRPr sz="1100">
                <a:solidFill>
                  <a:srgbClr val="A72A1E"/>
                </a:solidFill>
                <a:latin typeface="Roboto"/>
                <a:ea typeface="Roboto"/>
                <a:cs typeface="Roboto"/>
                <a:sym typeface="Roboto"/>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1631</Words>
  <Application>Microsoft Office PowerPoint</Application>
  <PresentationFormat>On-screen Show (16:9)</PresentationFormat>
  <Paragraphs>268</Paragraphs>
  <Slides>31</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Roboto</vt:lpstr>
      <vt:lpstr>Rockwell</vt:lpstr>
      <vt:lpstr>Quattrocento Sans</vt:lpstr>
      <vt:lpstr>Roboto Medium</vt:lpstr>
      <vt:lpstr>Arial</vt:lpstr>
      <vt:lpstr>Calibri</vt:lpstr>
      <vt:lpstr>Roboto Thin</vt:lpstr>
      <vt:lpstr>Simple Light</vt:lpstr>
      <vt:lpstr>Simple Light</vt:lpstr>
      <vt:lpstr> June 12, 2025</vt:lpstr>
      <vt:lpstr>Begin Recording</vt:lpstr>
      <vt:lpstr>Topics </vt:lpstr>
      <vt:lpstr>Structural ways that charter schools look different (Red) or similar (Blue) as it relates to our discussion today</vt:lpstr>
      <vt:lpstr>PowerPoint Presentation</vt:lpstr>
      <vt:lpstr>2025-26 State Accountability Timeline</vt:lpstr>
      <vt:lpstr>Unified Improvement Plan  The Streamlined Template and Key Changes </vt:lpstr>
      <vt:lpstr>Overall Updates</vt:lpstr>
      <vt:lpstr>Goals of Template Change and Evaluation Focus</vt:lpstr>
      <vt:lpstr>Terminology Changes</vt:lpstr>
      <vt:lpstr>Assurances and Brief Description</vt:lpstr>
      <vt:lpstr>Improved Workflow</vt:lpstr>
      <vt:lpstr>The User Experience: Student Performance Priorities (SPP)</vt:lpstr>
      <vt:lpstr>PowerPoint Presentation</vt:lpstr>
      <vt:lpstr>Factors for Prioritization</vt:lpstr>
      <vt:lpstr>The User Experience: The Throughline</vt:lpstr>
      <vt:lpstr>The User Experience: Short Cycle Upload</vt:lpstr>
      <vt:lpstr>Overall Updates for the UIP</vt:lpstr>
      <vt:lpstr>Online System Changes</vt:lpstr>
      <vt:lpstr>Coming Attractions</vt:lpstr>
      <vt:lpstr>Notes for the school year  </vt:lpstr>
      <vt:lpstr>Resources   </vt:lpstr>
      <vt:lpstr>Resources to Get Teams Started</vt:lpstr>
      <vt:lpstr>Updated Resources</vt:lpstr>
      <vt:lpstr>Digging in to Achievement Percentiles for student groups</vt:lpstr>
      <vt:lpstr>New Resource- UIP Elements Dashboard</vt:lpstr>
      <vt:lpstr>Participation in Categories</vt:lpstr>
      <vt:lpstr>UIP Elements Dashboard</vt:lpstr>
      <vt:lpstr>UIP Elements Dashboard</vt:lpstr>
      <vt:lpstr>Questions and Answers </vt:lpstr>
      <vt:lpstr>Accountability Bill Update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Thomas, Jayson</cp:lastModifiedBy>
  <cp:revision>3</cp:revision>
  <dcterms:modified xsi:type="dcterms:W3CDTF">2025-06-17T18:46:31Z</dcterms:modified>
</cp:coreProperties>
</file>