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96"/>
  </p:notesMasterIdLst>
  <p:sldIdLst>
    <p:sldId id="263" r:id="rId2"/>
    <p:sldId id="277" r:id="rId3"/>
    <p:sldId id="356" r:id="rId4"/>
    <p:sldId id="282" r:id="rId5"/>
    <p:sldId id="264" r:id="rId6"/>
    <p:sldId id="281" r:id="rId7"/>
    <p:sldId id="273" r:id="rId8"/>
    <p:sldId id="279" r:id="rId9"/>
    <p:sldId id="274" r:id="rId10"/>
    <p:sldId id="278" r:id="rId11"/>
    <p:sldId id="275" r:id="rId12"/>
    <p:sldId id="276" r:id="rId13"/>
    <p:sldId id="280" r:id="rId14"/>
    <p:sldId id="283" r:id="rId15"/>
    <p:sldId id="284" r:id="rId16"/>
    <p:sldId id="285" r:id="rId17"/>
    <p:sldId id="286" r:id="rId18"/>
    <p:sldId id="295" r:id="rId19"/>
    <p:sldId id="287" r:id="rId20"/>
    <p:sldId id="288" r:id="rId21"/>
    <p:sldId id="289" r:id="rId22"/>
    <p:sldId id="290" r:id="rId23"/>
    <p:sldId id="291" r:id="rId24"/>
    <p:sldId id="292" r:id="rId25"/>
    <p:sldId id="293" r:id="rId26"/>
    <p:sldId id="294" r:id="rId27"/>
    <p:sldId id="296" r:id="rId28"/>
    <p:sldId id="297" r:id="rId29"/>
    <p:sldId id="298" r:id="rId30"/>
    <p:sldId id="299" r:id="rId31"/>
    <p:sldId id="300" r:id="rId32"/>
    <p:sldId id="301" r:id="rId33"/>
    <p:sldId id="302" r:id="rId34"/>
    <p:sldId id="303" r:id="rId35"/>
    <p:sldId id="304" r:id="rId36"/>
    <p:sldId id="305" r:id="rId37"/>
    <p:sldId id="315" r:id="rId38"/>
    <p:sldId id="316" r:id="rId39"/>
    <p:sldId id="317" r:id="rId40"/>
    <p:sldId id="320" r:id="rId41"/>
    <p:sldId id="321" r:id="rId42"/>
    <p:sldId id="322" r:id="rId43"/>
    <p:sldId id="323" r:id="rId44"/>
    <p:sldId id="324" r:id="rId45"/>
    <p:sldId id="325" r:id="rId46"/>
    <p:sldId id="326" r:id="rId47"/>
    <p:sldId id="327" r:id="rId48"/>
    <p:sldId id="328" r:id="rId49"/>
    <p:sldId id="329" r:id="rId50"/>
    <p:sldId id="330" r:id="rId51"/>
    <p:sldId id="331" r:id="rId52"/>
    <p:sldId id="332" r:id="rId53"/>
    <p:sldId id="333" r:id="rId54"/>
    <p:sldId id="334" r:id="rId55"/>
    <p:sldId id="318" r:id="rId56"/>
    <p:sldId id="306" r:id="rId57"/>
    <p:sldId id="307" r:id="rId58"/>
    <p:sldId id="308" r:id="rId59"/>
    <p:sldId id="311" r:id="rId60"/>
    <p:sldId id="319" r:id="rId61"/>
    <p:sldId id="310" r:id="rId62"/>
    <p:sldId id="312" r:id="rId63"/>
    <p:sldId id="313" r:id="rId64"/>
    <p:sldId id="314" r:id="rId65"/>
    <p:sldId id="362" r:id="rId66"/>
    <p:sldId id="335" r:id="rId67"/>
    <p:sldId id="336" r:id="rId68"/>
    <p:sldId id="337" r:id="rId69"/>
    <p:sldId id="338" r:id="rId70"/>
    <p:sldId id="339" r:id="rId71"/>
    <p:sldId id="340" r:id="rId72"/>
    <p:sldId id="341" r:id="rId73"/>
    <p:sldId id="342" r:id="rId74"/>
    <p:sldId id="343" r:id="rId75"/>
    <p:sldId id="344" r:id="rId76"/>
    <p:sldId id="345" r:id="rId77"/>
    <p:sldId id="346" r:id="rId78"/>
    <p:sldId id="364" r:id="rId79"/>
    <p:sldId id="347" r:id="rId80"/>
    <p:sldId id="348" r:id="rId81"/>
    <p:sldId id="349" r:id="rId82"/>
    <p:sldId id="350" r:id="rId83"/>
    <p:sldId id="365" r:id="rId84"/>
    <p:sldId id="351" r:id="rId85"/>
    <p:sldId id="352" r:id="rId86"/>
    <p:sldId id="363" r:id="rId87"/>
    <p:sldId id="354" r:id="rId88"/>
    <p:sldId id="353" r:id="rId89"/>
    <p:sldId id="357" r:id="rId90"/>
    <p:sldId id="355" r:id="rId91"/>
    <p:sldId id="359" r:id="rId92"/>
    <p:sldId id="361" r:id="rId93"/>
    <p:sldId id="269" r:id="rId94"/>
    <p:sldId id="270"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CC"/>
    <a:srgbClr val="6EC4E7"/>
    <a:srgbClr val="33CCFF"/>
    <a:srgbClr val="000000"/>
    <a:srgbClr val="EF7521"/>
    <a:srgbClr val="5C6670"/>
    <a:srgbClr val="FFC846"/>
    <a:srgbClr val="101E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7664" autoAdjust="0"/>
  </p:normalViewPr>
  <p:slideViewPr>
    <p:cSldViewPr snapToGrid="0">
      <p:cViewPr varScale="1">
        <p:scale>
          <a:sx n="70" d="100"/>
          <a:sy n="70" d="100"/>
        </p:scale>
        <p:origin x="500"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1C41A5-5806-4D8C-9101-87111F98DC19}" type="datetimeFigureOut">
              <a:rPr lang="en-US" smtClean="0"/>
              <a:t>6/15/2018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95EF9D-2794-47AA-B87D-5B456456569E}" type="slidenum">
              <a:rPr lang="en-US" smtClean="0"/>
              <a:t>‹#›</a:t>
            </a:fld>
            <a:endParaRPr lang="en-US" dirty="0"/>
          </a:p>
        </p:txBody>
      </p:sp>
    </p:spTree>
    <p:extLst>
      <p:ext uri="{BB962C8B-B14F-4D97-AF65-F5344CB8AC3E}">
        <p14:creationId xmlns:p14="http://schemas.microsoft.com/office/powerpoint/2010/main" val="2050947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numbers 380.--  indicate the regulation in the FMCSR’s</a:t>
            </a:r>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2</a:t>
            </a:fld>
            <a:endParaRPr lang="en-US" dirty="0"/>
          </a:p>
        </p:txBody>
      </p:sp>
    </p:spTree>
    <p:extLst>
      <p:ext uri="{BB962C8B-B14F-4D97-AF65-F5344CB8AC3E}">
        <p14:creationId xmlns:p14="http://schemas.microsoft.com/office/powerpoint/2010/main" val="3243356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380.719 is the regulation specifying the</a:t>
            </a:r>
            <a:r>
              <a:rPr lang="en-US" baseline="0" dirty="0" smtClean="0"/>
              <a:t> requirements to be listed on the training provide registry</a:t>
            </a:r>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41</a:t>
            </a:fld>
            <a:endParaRPr lang="en-US" dirty="0"/>
          </a:p>
        </p:txBody>
      </p:sp>
    </p:spTree>
    <p:extLst>
      <p:ext uri="{BB962C8B-B14F-4D97-AF65-F5344CB8AC3E}">
        <p14:creationId xmlns:p14="http://schemas.microsoft.com/office/powerpoint/2010/main" val="3297504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380.703 is on slide 34, 35, 36                        380.707 is on</a:t>
            </a:r>
            <a:r>
              <a:rPr lang="en-US" baseline="0" dirty="0" smtClean="0"/>
              <a:t> slide 56</a:t>
            </a:r>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58</a:t>
            </a:fld>
            <a:endParaRPr lang="en-US" dirty="0"/>
          </a:p>
        </p:txBody>
      </p:sp>
    </p:spTree>
    <p:extLst>
      <p:ext uri="{BB962C8B-B14F-4D97-AF65-F5344CB8AC3E}">
        <p14:creationId xmlns:p14="http://schemas.microsoft.com/office/powerpoint/2010/main" val="494667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380.715</a:t>
            </a:r>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68</a:t>
            </a:fld>
            <a:endParaRPr lang="en-US" dirty="0"/>
          </a:p>
        </p:txBody>
      </p:sp>
    </p:spTree>
    <p:extLst>
      <p:ext uri="{BB962C8B-B14F-4D97-AF65-F5344CB8AC3E}">
        <p14:creationId xmlns:p14="http://schemas.microsoft.com/office/powerpoint/2010/main" val="15181963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71</a:t>
            </a:fld>
            <a:endParaRPr lang="en-US" dirty="0"/>
          </a:p>
        </p:txBody>
      </p:sp>
    </p:spTree>
    <p:extLst>
      <p:ext uri="{BB962C8B-B14F-4D97-AF65-F5344CB8AC3E}">
        <p14:creationId xmlns:p14="http://schemas.microsoft.com/office/powerpoint/2010/main" val="19326112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89</a:t>
            </a:fld>
            <a:endParaRPr lang="en-US" dirty="0"/>
          </a:p>
        </p:txBody>
      </p:sp>
    </p:spTree>
    <p:extLst>
      <p:ext uri="{BB962C8B-B14F-4D97-AF65-F5344CB8AC3E}">
        <p14:creationId xmlns:p14="http://schemas.microsoft.com/office/powerpoint/2010/main" val="3101499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District training for particular policies and procedures must be presented after the trainee has completed</a:t>
            </a:r>
            <a:r>
              <a:rPr lang="en-US" baseline="0" dirty="0" smtClean="0"/>
              <a:t> and passed their skills test.</a:t>
            </a:r>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3</a:t>
            </a:fld>
            <a:endParaRPr lang="en-US" dirty="0"/>
          </a:p>
        </p:txBody>
      </p:sp>
    </p:spTree>
    <p:extLst>
      <p:ext uri="{BB962C8B-B14F-4D97-AF65-F5344CB8AC3E}">
        <p14:creationId xmlns:p14="http://schemas.microsoft.com/office/powerpoint/2010/main" val="2211794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States that have CMV instructors are – Florida, Alabama, Missouri, Texas and Illinois</a:t>
            </a:r>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16</a:t>
            </a:fld>
            <a:endParaRPr lang="en-US" dirty="0"/>
          </a:p>
        </p:txBody>
      </p:sp>
    </p:spTree>
    <p:extLst>
      <p:ext uri="{BB962C8B-B14F-4D97-AF65-F5344CB8AC3E}">
        <p14:creationId xmlns:p14="http://schemas.microsoft.com/office/powerpoint/2010/main" val="2392087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slide gives</a:t>
            </a:r>
            <a:r>
              <a:rPr lang="en-US" baseline="0" dirty="0" smtClean="0"/>
              <a:t> the definition of range</a:t>
            </a:r>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17</a:t>
            </a:fld>
            <a:endParaRPr lang="en-US" dirty="0"/>
          </a:p>
        </p:txBody>
      </p:sp>
    </p:spTree>
    <p:extLst>
      <p:ext uri="{BB962C8B-B14F-4D97-AF65-F5344CB8AC3E}">
        <p14:creationId xmlns:p14="http://schemas.microsoft.com/office/powerpoint/2010/main" val="494111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few slides identify disqualifying offenses</a:t>
            </a:r>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18</a:t>
            </a:fld>
            <a:endParaRPr lang="en-US" dirty="0"/>
          </a:p>
        </p:txBody>
      </p:sp>
    </p:spTree>
    <p:extLst>
      <p:ext uri="{BB962C8B-B14F-4D97-AF65-F5344CB8AC3E}">
        <p14:creationId xmlns:p14="http://schemas.microsoft.com/office/powerpoint/2010/main" val="743465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21</a:t>
            </a:fld>
            <a:endParaRPr lang="en-US" dirty="0"/>
          </a:p>
        </p:txBody>
      </p:sp>
    </p:spTree>
    <p:extLst>
      <p:ext uri="{BB962C8B-B14F-4D97-AF65-F5344CB8AC3E}">
        <p14:creationId xmlns:p14="http://schemas.microsoft.com/office/powerpoint/2010/main" val="1441069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slide 11 for 383.135(b)(7)</a:t>
            </a:r>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25</a:t>
            </a:fld>
            <a:endParaRPr lang="en-US" dirty="0"/>
          </a:p>
        </p:txBody>
      </p:sp>
    </p:spTree>
    <p:extLst>
      <p:ext uri="{BB962C8B-B14F-4D97-AF65-F5344CB8AC3E}">
        <p14:creationId xmlns:p14="http://schemas.microsoft.com/office/powerpoint/2010/main" val="911045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380.703 are the original requirements</a:t>
            </a:r>
            <a:r>
              <a:rPr lang="en-US" baseline="0" dirty="0" smtClean="0"/>
              <a:t> to be listed on the Registry</a:t>
            </a:r>
          </a:p>
          <a:p>
            <a:endParaRPr lang="en-US" baseline="0" dirty="0" smtClean="0"/>
          </a:p>
          <a:p>
            <a:r>
              <a:rPr lang="en-US" baseline="0" dirty="0" smtClean="0"/>
              <a:t>Biennial means lasting for two years or occurring every two years.</a:t>
            </a:r>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37</a:t>
            </a:fld>
            <a:endParaRPr lang="en-US" dirty="0"/>
          </a:p>
        </p:txBody>
      </p:sp>
    </p:spTree>
    <p:extLst>
      <p:ext uri="{BB962C8B-B14F-4D97-AF65-F5344CB8AC3E}">
        <p14:creationId xmlns:p14="http://schemas.microsoft.com/office/powerpoint/2010/main" val="1316853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380.725 is the documentation and record retention regulation</a:t>
            </a:r>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39</a:t>
            </a:fld>
            <a:endParaRPr lang="en-US" dirty="0"/>
          </a:p>
        </p:txBody>
      </p:sp>
    </p:spTree>
    <p:extLst>
      <p:ext uri="{BB962C8B-B14F-4D97-AF65-F5344CB8AC3E}">
        <p14:creationId xmlns:p14="http://schemas.microsoft.com/office/powerpoint/2010/main" val="27566391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3190875"/>
            <a:ext cx="9144000" cy="1814513"/>
          </a:xfrm>
        </p:spPr>
        <p:txBody>
          <a:bodyPr lIns="0" tIns="0" rIns="0" bIns="0" anchor="t" anchorCtr="0"/>
          <a:lstStyle>
            <a:lvl1pPr algn="ctr">
              <a:lnSpc>
                <a:spcPct val="100000"/>
              </a:lnSpc>
              <a:defRPr sz="6000">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1524000" y="5337713"/>
            <a:ext cx="9144000" cy="596362"/>
          </a:xfrm>
        </p:spPr>
        <p:txBody>
          <a:bodyPr lIns="0" tIns="0" rIns="0" bIns="0">
            <a:normAutofit/>
          </a:bodyPr>
          <a:lstStyle>
            <a:lvl1pPr marL="0" indent="0" algn="ctr">
              <a:lnSpc>
                <a:spcPct val="100000"/>
              </a:lnSpc>
              <a:spcBef>
                <a:spcPts val="0"/>
              </a:spcBef>
              <a:spcAft>
                <a:spcPts val="1200"/>
              </a:spcAft>
              <a:buNone/>
              <a:defRPr sz="3200">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10" name="Picture 9" title="Colorado Department of Educati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02707" y="1823179"/>
            <a:ext cx="4491235" cy="819024"/>
          </a:xfrm>
          <a:prstGeom prst="rect">
            <a:avLst/>
          </a:prstGeom>
        </p:spPr>
      </p:pic>
      <p:pic>
        <p:nvPicPr>
          <p:cNvPr id="12" name="Picture 11" title="Header graphic"/>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627" cy="1257365"/>
          </a:xfrm>
          <a:prstGeom prst="rect">
            <a:avLst/>
          </a:prstGeom>
        </p:spPr>
      </p:pic>
    </p:spTree>
    <p:extLst>
      <p:ext uri="{BB962C8B-B14F-4D97-AF65-F5344CB8AC3E}">
        <p14:creationId xmlns:p14="http://schemas.microsoft.com/office/powerpoint/2010/main" val="2398692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pic>
        <p:nvPicPr>
          <p:cNvPr id="8" name="Picture 7" title="Hea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627" cy="1257365"/>
          </a:xfrm>
          <a:prstGeom prst="rect">
            <a:avLst/>
          </a:prstGeom>
        </p:spPr>
      </p:pic>
      <p:sp>
        <p:nvSpPr>
          <p:cNvPr id="2" name="Title 1"/>
          <p:cNvSpPr>
            <a:spLocks noGrp="1"/>
          </p:cNvSpPr>
          <p:nvPr>
            <p:ph type="title"/>
          </p:nvPr>
        </p:nvSpPr>
        <p:spPr>
          <a:xfrm>
            <a:off x="274320" y="274321"/>
            <a:ext cx="5831205" cy="713232"/>
          </a:xfrm>
        </p:spPr>
        <p:txBody>
          <a:bodyPr lIns="0" tIns="0" rIns="0" bIns="0" anchor="t" anchorCtr="0">
            <a:no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463040"/>
            <a:ext cx="10515600" cy="4351338"/>
          </a:xfrm>
        </p:spPr>
        <p:txBody>
          <a:bodyPr lIns="0" tIns="0" rIns="0" bIns="0">
            <a:noAutofit/>
          </a:bodyPr>
          <a:lstStyle>
            <a:lvl1pPr marL="0" indent="0">
              <a:buNone/>
              <a:defRPr>
                <a:latin typeface="Trebuchet MS" panose="020B0603020202020204" pitchFamily="34" charse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title="CDE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91823" y="6138863"/>
            <a:ext cx="1028753" cy="558829"/>
          </a:xfrm>
          <a:prstGeom prst="rect">
            <a:avLst/>
          </a:prstGeom>
        </p:spPr>
      </p:pic>
      <p:sp>
        <p:nvSpPr>
          <p:cNvPr id="9" name="Slide Number Placeholder 5"/>
          <p:cNvSpPr>
            <a:spLocks noGrp="1"/>
          </p:cNvSpPr>
          <p:nvPr>
            <p:ph type="sldNum" sz="quarter" idx="4"/>
          </p:nvPr>
        </p:nvSpPr>
        <p:spPr>
          <a:xfrm>
            <a:off x="365762" y="6356354"/>
            <a:ext cx="623711" cy="365125"/>
          </a:xfrm>
          <a:prstGeom prst="rect">
            <a:avLst/>
          </a:prstGeom>
        </p:spPr>
        <p:txBody>
          <a:bodyPr/>
          <a:lstStyle>
            <a:lvl1pPr algn="ctr">
              <a:defRPr sz="1600">
                <a:solidFill>
                  <a:schemeClr val="bg1">
                    <a:lumMod val="65000"/>
                  </a:schemeClr>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64782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63040"/>
            <a:ext cx="5181600" cy="4351338"/>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2200" y="1463040"/>
            <a:ext cx="5181600" cy="4351338"/>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title="CDE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1823" y="6138863"/>
            <a:ext cx="1028753" cy="558829"/>
          </a:xfrm>
          <a:prstGeom prst="rect">
            <a:avLst/>
          </a:prstGeom>
        </p:spPr>
      </p:pic>
      <p:pic>
        <p:nvPicPr>
          <p:cNvPr id="10" name="Picture 9" title="Header graphic"/>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627" cy="1257365"/>
          </a:xfrm>
          <a:prstGeom prst="rect">
            <a:avLst/>
          </a:prstGeom>
        </p:spPr>
      </p:pic>
      <p:sp>
        <p:nvSpPr>
          <p:cNvPr id="11" name="Title 1"/>
          <p:cNvSpPr>
            <a:spLocks noGrp="1"/>
          </p:cNvSpPr>
          <p:nvPr>
            <p:ph type="title"/>
          </p:nvPr>
        </p:nvSpPr>
        <p:spPr>
          <a:xfrm>
            <a:off x="274320" y="274321"/>
            <a:ext cx="5821680" cy="713232"/>
          </a:xfrm>
        </p:spPr>
        <p:txBody>
          <a:bodyPr lIns="0" tIns="0" rIns="0" bIns="0" anchor="t" anchorCtr="0">
            <a:no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7" name="Slide Number Placeholder 5"/>
          <p:cNvSpPr>
            <a:spLocks noGrp="1"/>
          </p:cNvSpPr>
          <p:nvPr>
            <p:ph type="sldNum" sz="quarter" idx="4"/>
          </p:nvPr>
        </p:nvSpPr>
        <p:spPr>
          <a:xfrm>
            <a:off x="365762" y="6356354"/>
            <a:ext cx="623711" cy="365125"/>
          </a:xfrm>
          <a:prstGeom prst="rect">
            <a:avLst/>
          </a:prstGeom>
        </p:spPr>
        <p:txBody>
          <a:bodyPr/>
          <a:lstStyle>
            <a:lvl1pPr algn="ctr">
              <a:defRPr sz="1600">
                <a:solidFill>
                  <a:schemeClr val="bg1">
                    <a:lumMod val="65000"/>
                  </a:schemeClr>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1575855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ection Divider - bright green">
    <p:spTree>
      <p:nvGrpSpPr>
        <p:cNvPr id="1" name=""/>
        <p:cNvGrpSpPr/>
        <p:nvPr/>
      </p:nvGrpSpPr>
      <p:grpSpPr>
        <a:xfrm>
          <a:off x="0" y="0"/>
          <a:ext cx="0" cy="0"/>
          <a:chOff x="0" y="0"/>
          <a:chExt cx="0" cy="0"/>
        </a:xfrm>
      </p:grpSpPr>
      <p:pic>
        <p:nvPicPr>
          <p:cNvPr id="2" name="Picture 1" title="Light Green section divi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7" name="Title 1"/>
          <p:cNvSpPr>
            <a:spLocks noGrp="1"/>
          </p:cNvSpPr>
          <p:nvPr>
            <p:ph type="ctrTitle" hasCustomPrompt="1"/>
          </p:nvPr>
        </p:nvSpPr>
        <p:spPr>
          <a:xfrm>
            <a:off x="914400" y="2062163"/>
            <a:ext cx="10363200" cy="2387600"/>
          </a:xfrm>
        </p:spPr>
        <p:txBody>
          <a:bodyPr lIns="0" tIns="0" rIns="0" bIns="0" anchor="ctr" anchorCtr="0">
            <a:noAutofit/>
          </a:bodyPr>
          <a:lstStyle>
            <a:lvl1pPr algn="ctr">
              <a:defRPr sz="54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sp>
        <p:nvSpPr>
          <p:cNvPr id="5" name="Slide Number Placeholder 5"/>
          <p:cNvSpPr>
            <a:spLocks noGrp="1"/>
          </p:cNvSpPr>
          <p:nvPr>
            <p:ph type="sldNum" sz="quarter" idx="12"/>
          </p:nvPr>
        </p:nvSpPr>
        <p:spPr>
          <a:xfrm>
            <a:off x="365762" y="6356354"/>
            <a:ext cx="623711" cy="365125"/>
          </a:xfrm>
          <a:prstGeom prst="rect">
            <a:avLst/>
          </a:prstGeom>
        </p:spPr>
        <p:txBody>
          <a:bodyPr/>
          <a:lstStyle>
            <a:lvl1pPr algn="ctr">
              <a:defRPr>
                <a:solidFill>
                  <a:schemeClr val="bg1"/>
                </a:solidFill>
              </a:defRPr>
            </a:lvl1pPr>
          </a:lstStyle>
          <a:p>
            <a:fld id="{67726FA2-3EC9-4717-AD62-D8C823692DD3}" type="slidenum">
              <a:rPr lang="en-US" smtClean="0"/>
              <a:pPr/>
              <a:t>‹#›</a:t>
            </a:fld>
            <a:endParaRPr lang="en-US" dirty="0"/>
          </a:p>
        </p:txBody>
      </p:sp>
      <p:pic>
        <p:nvPicPr>
          <p:cNvPr id="9" name="Picture 8"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26677" y="6164499"/>
            <a:ext cx="968978" cy="523561"/>
          </a:xfrm>
          <a:prstGeom prst="rect">
            <a:avLst/>
          </a:prstGeom>
        </p:spPr>
      </p:pic>
    </p:spTree>
    <p:extLst>
      <p:ext uri="{BB962C8B-B14F-4D97-AF65-F5344CB8AC3E}">
        <p14:creationId xmlns:p14="http://schemas.microsoft.com/office/powerpoint/2010/main" val="3715108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ection divider - Dkgreen to brightgreen">
    <p:spTree>
      <p:nvGrpSpPr>
        <p:cNvPr id="1" name=""/>
        <p:cNvGrpSpPr/>
        <p:nvPr/>
      </p:nvGrpSpPr>
      <p:grpSpPr>
        <a:xfrm>
          <a:off x="0" y="0"/>
          <a:ext cx="0" cy="0"/>
          <a:chOff x="0" y="0"/>
          <a:chExt cx="0" cy="0"/>
        </a:xfrm>
      </p:grpSpPr>
      <p:pic>
        <p:nvPicPr>
          <p:cNvPr id="2" name="Picture 1" title="Gradient section divi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7" name="Title 1"/>
          <p:cNvSpPr>
            <a:spLocks noGrp="1"/>
          </p:cNvSpPr>
          <p:nvPr>
            <p:ph type="ctrTitle" hasCustomPrompt="1"/>
          </p:nvPr>
        </p:nvSpPr>
        <p:spPr>
          <a:xfrm>
            <a:off x="914400" y="2062163"/>
            <a:ext cx="10363200" cy="2387600"/>
          </a:xfrm>
        </p:spPr>
        <p:txBody>
          <a:bodyPr lIns="0" tIns="0" rIns="0" bIns="0" anchor="ctr" anchorCtr="0">
            <a:noAutofit/>
          </a:bodyPr>
          <a:lstStyle>
            <a:lvl1pPr algn="ctr">
              <a:defRPr sz="54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sp>
        <p:nvSpPr>
          <p:cNvPr id="5" name="Slide Number Placeholder 5"/>
          <p:cNvSpPr>
            <a:spLocks noGrp="1"/>
          </p:cNvSpPr>
          <p:nvPr>
            <p:ph type="sldNum" sz="quarter" idx="12"/>
          </p:nvPr>
        </p:nvSpPr>
        <p:spPr>
          <a:xfrm>
            <a:off x="365762" y="6356354"/>
            <a:ext cx="623711" cy="365125"/>
          </a:xfrm>
          <a:prstGeom prst="rect">
            <a:avLst/>
          </a:prstGeom>
        </p:spPr>
        <p:txBody>
          <a:bodyPr/>
          <a:lstStyle>
            <a:lvl1pPr algn="ctr">
              <a:defRPr>
                <a:solidFill>
                  <a:schemeClr val="bg1"/>
                </a:solidFill>
              </a:defRPr>
            </a:lvl1pPr>
          </a:lstStyle>
          <a:p>
            <a:fld id="{67726FA2-3EC9-4717-AD62-D8C823692DD3}" type="slidenum">
              <a:rPr lang="en-US" smtClean="0"/>
              <a:pPr/>
              <a:t>‹#›</a:t>
            </a:fld>
            <a:endParaRPr lang="en-US" dirty="0"/>
          </a:p>
        </p:txBody>
      </p:sp>
      <p:pic>
        <p:nvPicPr>
          <p:cNvPr id="8" name="Picture 7"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26677" y="6164499"/>
            <a:ext cx="968978" cy="523561"/>
          </a:xfrm>
          <a:prstGeom prst="rect">
            <a:avLst/>
          </a:prstGeom>
        </p:spPr>
      </p:pic>
    </p:spTree>
    <p:extLst>
      <p:ext uri="{BB962C8B-B14F-4D97-AF65-F5344CB8AC3E}">
        <p14:creationId xmlns:p14="http://schemas.microsoft.com/office/powerpoint/2010/main" val="1054068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title="Dark green file folder section divid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5" name="Title 1"/>
          <p:cNvSpPr>
            <a:spLocks noGrp="1"/>
          </p:cNvSpPr>
          <p:nvPr>
            <p:ph type="ctrTitle" hasCustomPrompt="1"/>
          </p:nvPr>
        </p:nvSpPr>
        <p:spPr>
          <a:xfrm>
            <a:off x="914400" y="2062163"/>
            <a:ext cx="10363200" cy="2387600"/>
          </a:xfrm>
        </p:spPr>
        <p:txBody>
          <a:bodyPr lIns="0" tIns="0" rIns="0" bIns="0" anchor="ctr" anchorCtr="0">
            <a:noAutofit/>
          </a:bodyPr>
          <a:lstStyle>
            <a:lvl1pPr algn="ctr">
              <a:defRPr sz="54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sp>
        <p:nvSpPr>
          <p:cNvPr id="6" name="Slide Number Placeholder 5"/>
          <p:cNvSpPr>
            <a:spLocks noGrp="1"/>
          </p:cNvSpPr>
          <p:nvPr>
            <p:ph type="sldNum" sz="quarter" idx="12"/>
          </p:nvPr>
        </p:nvSpPr>
        <p:spPr>
          <a:xfrm>
            <a:off x="365762" y="6356354"/>
            <a:ext cx="623711" cy="365125"/>
          </a:xfrm>
          <a:prstGeom prst="rect">
            <a:avLst/>
          </a:prstGeom>
        </p:spPr>
        <p:txBody>
          <a:bodyPr/>
          <a:lstStyle>
            <a:lvl1pPr algn="ctr">
              <a:defRPr>
                <a:solidFill>
                  <a:schemeClr val="bg1"/>
                </a:solidFill>
              </a:defRPr>
            </a:lvl1pPr>
          </a:lstStyle>
          <a:p>
            <a:fld id="{67726FA2-3EC9-4717-AD62-D8C823692DD3}" type="slidenum">
              <a:rPr lang="en-US" smtClean="0"/>
              <a:pPr/>
              <a:t>‹#›</a:t>
            </a:fld>
            <a:endParaRPr lang="en-US" dirty="0"/>
          </a:p>
        </p:txBody>
      </p:sp>
      <p:pic>
        <p:nvPicPr>
          <p:cNvPr id="7" name="Picture 6"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26677" y="6164499"/>
            <a:ext cx="968978" cy="523561"/>
          </a:xfrm>
          <a:prstGeom prst="rect">
            <a:avLst/>
          </a:prstGeom>
        </p:spPr>
      </p:pic>
    </p:spTree>
    <p:extLst>
      <p:ext uri="{BB962C8B-B14F-4D97-AF65-F5344CB8AC3E}">
        <p14:creationId xmlns:p14="http://schemas.microsoft.com/office/powerpoint/2010/main" val="2035885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title="Light green file folder section divid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5" name="Title 1"/>
          <p:cNvSpPr>
            <a:spLocks noGrp="1"/>
          </p:cNvSpPr>
          <p:nvPr>
            <p:ph type="ctrTitle" hasCustomPrompt="1"/>
          </p:nvPr>
        </p:nvSpPr>
        <p:spPr>
          <a:xfrm>
            <a:off x="914400" y="2062163"/>
            <a:ext cx="10363200" cy="2387600"/>
          </a:xfrm>
        </p:spPr>
        <p:txBody>
          <a:bodyPr lIns="0" tIns="0" rIns="0" bIns="0" anchor="ctr" anchorCtr="0">
            <a:noAutofit/>
          </a:bodyPr>
          <a:lstStyle>
            <a:lvl1pPr algn="ctr">
              <a:defRPr sz="54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6" name="Picture 5"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26677" y="6164499"/>
            <a:ext cx="968978" cy="523561"/>
          </a:xfrm>
          <a:prstGeom prst="rect">
            <a:avLst/>
          </a:prstGeom>
        </p:spPr>
      </p:pic>
      <p:sp>
        <p:nvSpPr>
          <p:cNvPr id="3" name="Slide Number Placeholder 2"/>
          <p:cNvSpPr>
            <a:spLocks noGrp="1"/>
          </p:cNvSpPr>
          <p:nvPr>
            <p:ph type="sldNum" sz="quarter" idx="10"/>
          </p:nvPr>
        </p:nvSpPr>
        <p:spPr/>
        <p:txBody>
          <a:body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3896705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lank with page numb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365762" y="6356354"/>
            <a:ext cx="623711" cy="365125"/>
          </a:xfrm>
          <a:prstGeom prst="rect">
            <a:avLst/>
          </a:prstGeom>
        </p:spPr>
        <p:txBody>
          <a:bodyPr/>
          <a:lstStyle>
            <a:lvl1pPr algn="ctr">
              <a:defRPr>
                <a:solidFill>
                  <a:schemeClr val="bg1"/>
                </a:solidFill>
              </a:defRPr>
            </a:lvl1pPr>
          </a:lstStyle>
          <a:p>
            <a:fld id="{67726FA2-3EC9-4717-AD62-D8C823692DD3}" type="slidenum">
              <a:rPr lang="en-US" smtClean="0"/>
              <a:pPr/>
              <a:t>‹#›</a:t>
            </a:fld>
            <a:endParaRPr lang="en-US" dirty="0"/>
          </a:p>
        </p:txBody>
      </p:sp>
      <p:pic>
        <p:nvPicPr>
          <p:cNvPr id="9" name="Picture 8" title="CDE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26677" y="6164499"/>
            <a:ext cx="968978" cy="523561"/>
          </a:xfrm>
          <a:prstGeom prst="rect">
            <a:avLst/>
          </a:prstGeom>
        </p:spPr>
      </p:pic>
    </p:spTree>
    <p:extLst>
      <p:ext uri="{BB962C8B-B14F-4D97-AF65-F5344CB8AC3E}">
        <p14:creationId xmlns:p14="http://schemas.microsoft.com/office/powerpoint/2010/main" val="1883266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77812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4"/>
          </p:nvPr>
        </p:nvSpPr>
        <p:spPr>
          <a:xfrm>
            <a:off x="365762" y="6356354"/>
            <a:ext cx="623711" cy="365125"/>
          </a:xfrm>
          <a:prstGeom prst="rect">
            <a:avLst/>
          </a:prstGeom>
        </p:spPr>
        <p:txBody>
          <a:bodyPr/>
          <a:lstStyle>
            <a:lvl1pPr algn="ctr">
              <a:defRPr sz="1600">
                <a:solidFill>
                  <a:schemeClr val="bg1">
                    <a:lumMod val="65000"/>
                  </a:schemeClr>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428050278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80" r:id="rId3"/>
    <p:sldLayoutId id="2147483689" r:id="rId4"/>
    <p:sldLayoutId id="2147483690" r:id="rId5"/>
    <p:sldLayoutId id="2147483692" r:id="rId6"/>
    <p:sldLayoutId id="2147483693" r:id="rId7"/>
    <p:sldLayoutId id="2147483691" r:id="rId8"/>
    <p:sldLayoutId id="2147483683" r:id="rId9"/>
  </p:sldLayoutIdLst>
  <p:txStyles>
    <p:titleStyle>
      <a:lvl1pPr algn="l" defTabSz="914400" rtl="0" eaLnBrk="1" latinLnBrk="0" hangingPunct="1">
        <a:lnSpc>
          <a:spcPct val="90000"/>
        </a:lnSpc>
        <a:spcBef>
          <a:spcPct val="0"/>
        </a:spcBef>
        <a:buNone/>
        <a:defRPr sz="3200" kern="1200">
          <a:solidFill>
            <a:schemeClr val="tx1"/>
          </a:solidFill>
          <a:latin typeface="Museo Slab 500" panose="020000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hyperlink" Target="mailto:Miller_s@cde.state.co.us" TargetMode="Externa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FMCSA Entry Level Training 2020 </a:t>
            </a:r>
            <a:br>
              <a:rPr lang="en-US" dirty="0" smtClean="0"/>
            </a:br>
            <a:r>
              <a:rPr lang="en-US" dirty="0" smtClean="0"/>
              <a:t>Overview</a:t>
            </a:r>
            <a:endParaRPr lang="en-US" dirty="0"/>
          </a:p>
        </p:txBody>
      </p:sp>
      <p:sp>
        <p:nvSpPr>
          <p:cNvPr id="3" name="Subtitle 2"/>
          <p:cNvSpPr>
            <a:spLocks noGrp="1"/>
          </p:cNvSpPr>
          <p:nvPr>
            <p:ph type="subTitle" idx="1"/>
          </p:nvPr>
        </p:nvSpPr>
        <p:spPr>
          <a:xfrm>
            <a:off x="1524000" y="5837443"/>
            <a:ext cx="9144000" cy="596362"/>
          </a:xfrm>
        </p:spPr>
        <p:txBody>
          <a:bodyPr/>
          <a:lstStyle/>
          <a:p>
            <a:r>
              <a:rPr lang="en-US" dirty="0" smtClean="0"/>
              <a:t>June 2018</a:t>
            </a:r>
            <a:endParaRPr lang="en-US" dirty="0"/>
          </a:p>
        </p:txBody>
      </p:sp>
    </p:spTree>
    <p:extLst>
      <p:ext uri="{BB962C8B-B14F-4D97-AF65-F5344CB8AC3E}">
        <p14:creationId xmlns:p14="http://schemas.microsoft.com/office/powerpoint/2010/main" val="11967551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Exception 383.77</a:t>
            </a:r>
            <a:endParaRPr lang="en-US" dirty="0"/>
          </a:p>
        </p:txBody>
      </p:sp>
      <p:sp>
        <p:nvSpPr>
          <p:cNvPr id="3" name="Content Placeholder 2"/>
          <p:cNvSpPr>
            <a:spLocks noGrp="1"/>
          </p:cNvSpPr>
          <p:nvPr>
            <p:ph idx="1"/>
          </p:nvPr>
        </p:nvSpPr>
        <p:spPr/>
        <p:txBody>
          <a:bodyPr/>
          <a:lstStyle/>
          <a:p>
            <a:r>
              <a:rPr lang="en-US" dirty="0"/>
              <a:t>(3) Veterans with military CMV experience who meet all the requirements and conditions of §383.77 of this chapter</a:t>
            </a:r>
            <a:endParaRPr lang="en-US" dirty="0" smtClean="0"/>
          </a:p>
          <a:p>
            <a:endParaRPr lang="en-US" dirty="0"/>
          </a:p>
          <a:p>
            <a:r>
              <a:rPr lang="en-US" dirty="0" smtClean="0"/>
              <a:t>“Grandfathering”</a:t>
            </a:r>
          </a:p>
          <a:p>
            <a:pPr marL="1143000" lvl="1" indent="-457200"/>
            <a:r>
              <a:rPr lang="en-US" dirty="0" smtClean="0"/>
              <a:t>The </a:t>
            </a:r>
            <a:r>
              <a:rPr lang="en-US" dirty="0"/>
              <a:t>pool of applicants eligible for grandfathering is limited to drivers with current Commercial Motor Vehicle (CMV) operating experience under a CDL waiver (e.g., farm, Farm-Related Service Industries (FRSI), firefighting, emergency and military vehicles</a:t>
            </a:r>
            <a:r>
              <a:rPr lang="en-US" dirty="0" smtClean="0"/>
              <a:t>).</a:t>
            </a:r>
          </a:p>
          <a:p>
            <a:pPr lvl="1" indent="0">
              <a:buNone/>
            </a:pPr>
            <a:endParaRPr lang="en-US" dirty="0" smtClean="0"/>
          </a:p>
          <a:p>
            <a:pPr marL="1143000" lvl="1" indent="-457200"/>
            <a:r>
              <a:rPr lang="en-US" dirty="0" smtClean="0"/>
              <a:t>‘‘</a:t>
            </a:r>
            <a:r>
              <a:rPr lang="en-US" dirty="0"/>
              <a:t>Grandfathering’’ of CDL basic or endorsement knowledge testing is not permitted by part 383.</a:t>
            </a:r>
          </a:p>
        </p:txBody>
      </p:sp>
    </p:spTree>
    <p:extLst>
      <p:ext uri="{BB962C8B-B14F-4D97-AF65-F5344CB8AC3E}">
        <p14:creationId xmlns:p14="http://schemas.microsoft.com/office/powerpoint/2010/main" val="1974181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Exception 383.135(b)(7)</a:t>
            </a:r>
            <a:endParaRPr lang="en-US" dirty="0"/>
          </a:p>
        </p:txBody>
      </p:sp>
      <p:sp>
        <p:nvSpPr>
          <p:cNvPr id="3" name="Content Placeholder 2"/>
          <p:cNvSpPr>
            <a:spLocks noGrp="1"/>
          </p:cNvSpPr>
          <p:nvPr>
            <p:ph idx="1"/>
          </p:nvPr>
        </p:nvSpPr>
        <p:spPr/>
        <p:txBody>
          <a:bodyPr/>
          <a:lstStyle/>
          <a:p>
            <a:r>
              <a:rPr lang="en-US" dirty="0"/>
              <a:t>(4) Drivers applying for a removal of a restriction in accordance with §383.135(b)(</a:t>
            </a:r>
            <a:r>
              <a:rPr lang="en-US" dirty="0" smtClean="0"/>
              <a:t>7)</a:t>
            </a:r>
          </a:p>
          <a:p>
            <a:r>
              <a:rPr lang="en-US" dirty="0"/>
              <a:t>	</a:t>
            </a:r>
            <a:r>
              <a:rPr lang="en-US" sz="2400" dirty="0"/>
              <a:t>(7) If a driver applicant wants to remove any of the restrictions in </a:t>
            </a:r>
            <a:r>
              <a:rPr lang="en-US" sz="2400" dirty="0" smtClean="0"/>
              <a:t>	paragraphs </a:t>
            </a:r>
            <a:r>
              <a:rPr lang="en-US" sz="2400" dirty="0"/>
              <a:t>(b)(3) through (5) of this section, the applicant does not </a:t>
            </a:r>
            <a:r>
              <a:rPr lang="en-US" sz="2400" dirty="0" smtClean="0"/>
              <a:t>	have </a:t>
            </a:r>
            <a:r>
              <a:rPr lang="en-US" sz="2400" dirty="0"/>
              <a:t>to retake the complete skills test. The State may administer a </a:t>
            </a:r>
            <a:r>
              <a:rPr lang="en-US" sz="2400" dirty="0" smtClean="0"/>
              <a:t>	modified </a:t>
            </a:r>
            <a:r>
              <a:rPr lang="en-US" sz="2400" dirty="0"/>
              <a:t>skills test that demonstrates that the applicant can safely </a:t>
            </a:r>
            <a:r>
              <a:rPr lang="en-US" sz="2400" dirty="0" smtClean="0"/>
              <a:t>	and </a:t>
            </a:r>
            <a:r>
              <a:rPr lang="en-US" sz="2400" dirty="0"/>
              <a:t>effectively operate the vehicle's full air brakes, air over </a:t>
            </a:r>
            <a:r>
              <a:rPr lang="en-US" sz="2400" dirty="0" smtClean="0"/>
              <a:t>	hydraulic </a:t>
            </a:r>
            <a:r>
              <a:rPr lang="en-US" sz="2400" dirty="0"/>
              <a:t>brakes, and/or manual transmission. In addition, to remove </a:t>
            </a:r>
            <a:r>
              <a:rPr lang="en-US" sz="2400" dirty="0" smtClean="0"/>
              <a:t>	the </a:t>
            </a:r>
            <a:r>
              <a:rPr lang="en-US" sz="2400" dirty="0"/>
              <a:t>air brake or full air brake restriction, the applicant must </a:t>
            </a:r>
            <a:r>
              <a:rPr lang="en-US" sz="2400" dirty="0" smtClean="0"/>
              <a:t>	successfully </a:t>
            </a:r>
            <a:r>
              <a:rPr lang="en-US" sz="2400" dirty="0"/>
              <a:t>perform the air brake pre-trip inspection and pass the air </a:t>
            </a:r>
            <a:r>
              <a:rPr lang="en-US" sz="2400" dirty="0" smtClean="0"/>
              <a:t>	brake </a:t>
            </a:r>
            <a:r>
              <a:rPr lang="en-US" sz="2400" dirty="0"/>
              <a:t>knowledge test</a:t>
            </a:r>
            <a:r>
              <a:rPr lang="en-US" dirty="0"/>
              <a:t>.</a:t>
            </a:r>
          </a:p>
        </p:txBody>
      </p:sp>
    </p:spTree>
    <p:extLst>
      <p:ext uri="{BB962C8B-B14F-4D97-AF65-F5344CB8AC3E}">
        <p14:creationId xmlns:p14="http://schemas.microsoft.com/office/powerpoint/2010/main" val="2541971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Applicability</a:t>
            </a:r>
            <a:endParaRPr lang="en-US" dirty="0"/>
          </a:p>
        </p:txBody>
      </p:sp>
      <p:sp>
        <p:nvSpPr>
          <p:cNvPr id="3" name="Content Placeholder 2"/>
          <p:cNvSpPr>
            <a:spLocks noGrp="1"/>
          </p:cNvSpPr>
          <p:nvPr>
            <p:ph idx="1"/>
          </p:nvPr>
        </p:nvSpPr>
        <p:spPr/>
        <p:txBody>
          <a:bodyPr/>
          <a:lstStyle/>
          <a:p>
            <a:r>
              <a:rPr lang="en-US" sz="2400" dirty="0" smtClean="0"/>
              <a:t>Drivers </a:t>
            </a:r>
            <a:r>
              <a:rPr lang="en-US" sz="2400" dirty="0"/>
              <a:t>who hold a valid Class A or Class B CDL, or a passenger (P), school bus (S), or hazardous materials (H) endorsement, issued before February 7, 2020, are not required to comply with </a:t>
            </a:r>
            <a:r>
              <a:rPr lang="en-US" sz="2400" dirty="0" smtClean="0"/>
              <a:t>this </a:t>
            </a:r>
            <a:r>
              <a:rPr lang="en-US" sz="2400" dirty="0"/>
              <a:t>subpart pertaining to that CDL or endorsement</a:t>
            </a:r>
            <a:r>
              <a:rPr lang="en-US" sz="2400" dirty="0" smtClean="0"/>
              <a:t>.</a:t>
            </a:r>
          </a:p>
          <a:p>
            <a:endParaRPr lang="en-US" sz="2400" dirty="0"/>
          </a:p>
          <a:p>
            <a:r>
              <a:rPr lang="en-US" sz="2400" dirty="0" smtClean="0"/>
              <a:t> </a:t>
            </a:r>
            <a:r>
              <a:rPr lang="en-US" sz="2400" dirty="0"/>
              <a:t>Individuals who obtain a CLP </a:t>
            </a:r>
            <a:r>
              <a:rPr lang="en-US" sz="2400" dirty="0">
                <a:solidFill>
                  <a:schemeClr val="accent1">
                    <a:lumMod val="75000"/>
                  </a:schemeClr>
                </a:solidFill>
              </a:rPr>
              <a:t>before</a:t>
            </a:r>
            <a:r>
              <a:rPr lang="en-US" sz="2400" dirty="0"/>
              <a:t> February 7, 2020, are not required to comply with this subpart if they obtain a CDL before </a:t>
            </a:r>
            <a:r>
              <a:rPr lang="en-US" sz="2400" dirty="0" smtClean="0"/>
              <a:t>the </a:t>
            </a:r>
            <a:r>
              <a:rPr lang="en-US" sz="2400" dirty="0"/>
              <a:t>CLP or renewed CLP expires</a:t>
            </a:r>
            <a:r>
              <a:rPr lang="en-US" sz="2400" dirty="0" smtClean="0"/>
              <a:t>.</a:t>
            </a:r>
          </a:p>
          <a:p>
            <a:endParaRPr lang="en-US" sz="2400" dirty="0" smtClean="0"/>
          </a:p>
          <a:p>
            <a:r>
              <a:rPr lang="en-US" sz="2400" dirty="0" smtClean="0"/>
              <a:t>Individuals </a:t>
            </a:r>
            <a:r>
              <a:rPr lang="en-US" sz="2400" dirty="0"/>
              <a:t>who obtain a CLP </a:t>
            </a:r>
            <a:r>
              <a:rPr lang="en-US" sz="2400" dirty="0">
                <a:solidFill>
                  <a:schemeClr val="accent1">
                    <a:lumMod val="75000"/>
                  </a:schemeClr>
                </a:solidFill>
              </a:rPr>
              <a:t>on or after </a:t>
            </a:r>
            <a:r>
              <a:rPr lang="en-US" sz="2400" dirty="0"/>
              <a:t>February 7, 2020, are required to comply with this subpart.</a:t>
            </a:r>
          </a:p>
        </p:txBody>
      </p:sp>
    </p:spTree>
    <p:extLst>
      <p:ext uri="{BB962C8B-B14F-4D97-AF65-F5344CB8AC3E}">
        <p14:creationId xmlns:p14="http://schemas.microsoft.com/office/powerpoint/2010/main" val="34376737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Applicability</a:t>
            </a:r>
            <a:endParaRPr lang="en-US" dirty="0"/>
          </a:p>
        </p:txBody>
      </p:sp>
      <p:sp>
        <p:nvSpPr>
          <p:cNvPr id="3" name="Content Placeholder 2"/>
          <p:cNvSpPr>
            <a:spLocks noGrp="1"/>
          </p:cNvSpPr>
          <p:nvPr>
            <p:ph idx="1"/>
          </p:nvPr>
        </p:nvSpPr>
        <p:spPr/>
        <p:txBody>
          <a:bodyPr/>
          <a:lstStyle/>
          <a:p>
            <a:r>
              <a:rPr lang="en-US" dirty="0" smtClean="0"/>
              <a:t>Except </a:t>
            </a:r>
            <a:r>
              <a:rPr lang="en-US" dirty="0"/>
              <a:t>for individuals seeking the H endorsement, individuals must complete the theory and BTW (range and public road) portions of entry-level driver training within one year of completing the first </a:t>
            </a:r>
            <a:r>
              <a:rPr lang="en-US" dirty="0" smtClean="0"/>
              <a:t>portion.</a:t>
            </a:r>
            <a:endParaRPr lang="en-US" dirty="0"/>
          </a:p>
        </p:txBody>
      </p:sp>
    </p:spTree>
    <p:extLst>
      <p:ext uri="{BB962C8B-B14F-4D97-AF65-F5344CB8AC3E}">
        <p14:creationId xmlns:p14="http://schemas.microsoft.com/office/powerpoint/2010/main" val="40834736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Definitions  380.605</a:t>
            </a:r>
            <a:endParaRPr lang="en-US" dirty="0"/>
          </a:p>
        </p:txBody>
      </p:sp>
    </p:spTree>
    <p:extLst>
      <p:ext uri="{BB962C8B-B14F-4D97-AF65-F5344CB8AC3E}">
        <p14:creationId xmlns:p14="http://schemas.microsoft.com/office/powerpoint/2010/main" val="42662007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
        <p:nvSpPr>
          <p:cNvPr id="3" name="Content Placeholder 2"/>
          <p:cNvSpPr>
            <a:spLocks noGrp="1"/>
          </p:cNvSpPr>
          <p:nvPr>
            <p:ph idx="1"/>
          </p:nvPr>
        </p:nvSpPr>
        <p:spPr/>
        <p:txBody>
          <a:bodyPr/>
          <a:lstStyle/>
          <a:p>
            <a:r>
              <a:rPr lang="en-US" dirty="0" smtClean="0"/>
              <a:t>Behind the Wheel Instructor</a:t>
            </a:r>
          </a:p>
          <a:p>
            <a:endParaRPr lang="en-US" dirty="0"/>
          </a:p>
          <a:p>
            <a:r>
              <a:rPr lang="en-US" dirty="0"/>
              <a:t>Behind-the-wheel (BTW) instructor means an individual who provides BTW training involving the actual operation of a CMV by an entry-level driver on a range or a public road and meets </a:t>
            </a:r>
            <a:r>
              <a:rPr lang="en-US" u="sng" dirty="0">
                <a:solidFill>
                  <a:schemeClr val="accent1">
                    <a:lumMod val="75000"/>
                  </a:schemeClr>
                </a:solidFill>
              </a:rPr>
              <a:t>one</a:t>
            </a:r>
            <a:r>
              <a:rPr lang="en-US" dirty="0"/>
              <a:t> of these qualifications</a:t>
            </a:r>
          </a:p>
        </p:txBody>
      </p:sp>
    </p:spTree>
    <p:extLst>
      <p:ext uri="{BB962C8B-B14F-4D97-AF65-F5344CB8AC3E}">
        <p14:creationId xmlns:p14="http://schemas.microsoft.com/office/powerpoint/2010/main" val="6271422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sz="2400" dirty="0" smtClean="0"/>
              <a:t>Holds </a:t>
            </a:r>
            <a:r>
              <a:rPr lang="en-US" sz="2400" dirty="0"/>
              <a:t>a CDL of the same (or higher) class and with all endorsements necessary to operate the CMV for which training is to be provided and has at least two years of experience driving a CMV requiring a CDL of the same or higher class and/or the same endorsement and meets all applicable State qualification requirements for CMV instructors</a:t>
            </a:r>
            <a:r>
              <a:rPr lang="en-US" sz="2400" dirty="0" smtClean="0"/>
              <a:t>;</a:t>
            </a:r>
            <a:endParaRPr lang="en-US" sz="2400" dirty="0"/>
          </a:p>
        </p:txBody>
      </p:sp>
      <p:sp>
        <p:nvSpPr>
          <p:cNvPr id="3" name="Content Placeholder 2"/>
          <p:cNvSpPr>
            <a:spLocks noGrp="1"/>
          </p:cNvSpPr>
          <p:nvPr>
            <p:ph sz="half" idx="2"/>
          </p:nvPr>
        </p:nvSpPr>
        <p:spPr/>
        <p:txBody>
          <a:bodyPr/>
          <a:lstStyle/>
          <a:p>
            <a:r>
              <a:rPr lang="en-US" sz="2400" dirty="0" smtClean="0"/>
              <a:t>Holds </a:t>
            </a:r>
            <a:r>
              <a:rPr lang="en-US" sz="2400" dirty="0"/>
              <a:t>a CDL of the same (or higher) class and with all endorsements necessary to operate the CMV for which training is to be provided and has at least two years of experience as a BTW CMV instructor and meets all applicable State qualification requirements for CMV instructors</a:t>
            </a:r>
          </a:p>
        </p:txBody>
      </p:sp>
      <p:sp>
        <p:nvSpPr>
          <p:cNvPr id="4" name="Title 3"/>
          <p:cNvSpPr>
            <a:spLocks noGrp="1"/>
          </p:cNvSpPr>
          <p:nvPr>
            <p:ph type="title"/>
          </p:nvPr>
        </p:nvSpPr>
        <p:spPr/>
        <p:txBody>
          <a:bodyPr/>
          <a:lstStyle/>
          <a:p>
            <a:r>
              <a:rPr lang="en-US" dirty="0" smtClean="0"/>
              <a:t>Behind the Wheel Instructor Qualifications</a:t>
            </a:r>
            <a:endParaRPr lang="en-US" dirty="0"/>
          </a:p>
        </p:txBody>
      </p:sp>
    </p:spTree>
    <p:extLst>
      <p:ext uri="{BB962C8B-B14F-4D97-AF65-F5344CB8AC3E}">
        <p14:creationId xmlns:p14="http://schemas.microsoft.com/office/powerpoint/2010/main" val="20562246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sz="2400" dirty="0"/>
              <a:t> If an instructor's CDL has been cancelled, suspended, or revoked due to any of the </a:t>
            </a:r>
            <a:r>
              <a:rPr lang="en-US" sz="2400" dirty="0">
                <a:solidFill>
                  <a:schemeClr val="accent6">
                    <a:lumMod val="75000"/>
                  </a:schemeClr>
                </a:solidFill>
              </a:rPr>
              <a:t>disqualifying offenses </a:t>
            </a:r>
            <a:r>
              <a:rPr lang="en-US" sz="2400" dirty="0"/>
              <a:t>identified in §383.51, the instructor is prohibited from engaging in BTW instruction for two years following the date his or her CDL is reinstated.</a:t>
            </a:r>
          </a:p>
        </p:txBody>
      </p:sp>
      <p:sp>
        <p:nvSpPr>
          <p:cNvPr id="3" name="Content Placeholder 2"/>
          <p:cNvSpPr>
            <a:spLocks noGrp="1"/>
          </p:cNvSpPr>
          <p:nvPr>
            <p:ph sz="half" idx="2"/>
          </p:nvPr>
        </p:nvSpPr>
        <p:spPr>
          <a:xfrm>
            <a:off x="6172200" y="1463040"/>
            <a:ext cx="5181600" cy="4703844"/>
          </a:xfrm>
        </p:spPr>
        <p:txBody>
          <a:bodyPr/>
          <a:lstStyle/>
          <a:p>
            <a:r>
              <a:rPr lang="en-US" sz="2400" dirty="0" smtClean="0">
                <a:solidFill>
                  <a:schemeClr val="accent1">
                    <a:lumMod val="75000"/>
                  </a:schemeClr>
                </a:solidFill>
              </a:rPr>
              <a:t>EXCEPTION </a:t>
            </a:r>
            <a:r>
              <a:rPr lang="en-US" sz="2400" dirty="0" smtClean="0"/>
              <a:t>- A </a:t>
            </a:r>
            <a:r>
              <a:rPr lang="en-US" sz="2400" dirty="0"/>
              <a:t>BTW instructor who provides training solely on a </a:t>
            </a:r>
            <a:r>
              <a:rPr lang="en-US" sz="2400" dirty="0">
                <a:solidFill>
                  <a:schemeClr val="accent6">
                    <a:lumMod val="75000"/>
                  </a:schemeClr>
                </a:solidFill>
              </a:rPr>
              <a:t>range </a:t>
            </a:r>
            <a:r>
              <a:rPr lang="en-US" sz="2400" dirty="0"/>
              <a:t>which is not a public road </a:t>
            </a:r>
            <a:r>
              <a:rPr lang="en-US" sz="2400" dirty="0">
                <a:solidFill>
                  <a:schemeClr val="accent1">
                    <a:lumMod val="75000"/>
                  </a:schemeClr>
                </a:solidFill>
              </a:rPr>
              <a:t>is not required </a:t>
            </a:r>
            <a:r>
              <a:rPr lang="en-US" sz="2400" dirty="0"/>
              <a:t>to hold a CDL of the same (or higher) class and with all endorsements necessary to operate the CMV for which training is to be provided, as long as the instructor previously held a CDL of the same (or higher) class and with all endorsements necessary to operate the CMV for which training is to be provided, and complies with the other requirements set forth in paragraphs (1), (2), or (3) of this definition.</a:t>
            </a:r>
          </a:p>
          <a:p>
            <a:endParaRPr lang="en-US" dirty="0"/>
          </a:p>
        </p:txBody>
      </p:sp>
      <p:sp>
        <p:nvSpPr>
          <p:cNvPr id="4" name="Title 3"/>
          <p:cNvSpPr>
            <a:spLocks noGrp="1"/>
          </p:cNvSpPr>
          <p:nvPr>
            <p:ph type="title"/>
          </p:nvPr>
        </p:nvSpPr>
        <p:spPr/>
        <p:txBody>
          <a:bodyPr/>
          <a:lstStyle/>
          <a:p>
            <a:r>
              <a:rPr lang="en-US" dirty="0" smtClean="0"/>
              <a:t>Behind the Wheel Instructor Qualifications</a:t>
            </a:r>
            <a:endParaRPr lang="en-US" dirty="0"/>
          </a:p>
        </p:txBody>
      </p:sp>
    </p:spTree>
    <p:extLst>
      <p:ext uri="{BB962C8B-B14F-4D97-AF65-F5344CB8AC3E}">
        <p14:creationId xmlns:p14="http://schemas.microsoft.com/office/powerpoint/2010/main" val="28610936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 - Continued</a:t>
            </a:r>
          </a:p>
        </p:txBody>
      </p:sp>
      <p:sp>
        <p:nvSpPr>
          <p:cNvPr id="3" name="Content Placeholder 2"/>
          <p:cNvSpPr>
            <a:spLocks noGrp="1"/>
          </p:cNvSpPr>
          <p:nvPr>
            <p:ph idx="1"/>
          </p:nvPr>
        </p:nvSpPr>
        <p:spPr/>
        <p:txBody>
          <a:bodyPr/>
          <a:lstStyle/>
          <a:p>
            <a:r>
              <a:rPr lang="en-US" dirty="0"/>
              <a:t>Range </a:t>
            </a:r>
            <a:endParaRPr lang="en-US" dirty="0" smtClean="0"/>
          </a:p>
          <a:p>
            <a:endParaRPr lang="en-US" dirty="0"/>
          </a:p>
          <a:p>
            <a:r>
              <a:rPr lang="en-US" dirty="0" smtClean="0"/>
              <a:t>Range means </a:t>
            </a:r>
            <a:r>
              <a:rPr lang="en-US" dirty="0"/>
              <a:t>an area that must be free of obstructions, enables the driver to maneuver safely and free from interference from other vehicles and hazards, and has adequate sight lines.</a:t>
            </a:r>
          </a:p>
        </p:txBody>
      </p:sp>
    </p:spTree>
    <p:extLst>
      <p:ext uri="{BB962C8B-B14F-4D97-AF65-F5344CB8AC3E}">
        <p14:creationId xmlns:p14="http://schemas.microsoft.com/office/powerpoint/2010/main" val="19583866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383.51</a:t>
            </a:r>
            <a:endParaRPr lang="en-US" dirty="0"/>
          </a:p>
        </p:txBody>
      </p:sp>
      <p:sp>
        <p:nvSpPr>
          <p:cNvPr id="3" name="Content Placeholder 2"/>
          <p:cNvSpPr>
            <a:spLocks noGrp="1"/>
          </p:cNvSpPr>
          <p:nvPr>
            <p:ph idx="1"/>
          </p:nvPr>
        </p:nvSpPr>
        <p:spPr/>
        <p:txBody>
          <a:bodyPr/>
          <a:lstStyle/>
          <a:p>
            <a:r>
              <a:rPr lang="en-US" dirty="0" smtClean="0"/>
              <a:t>Disqualification </a:t>
            </a:r>
            <a:r>
              <a:rPr lang="en-US" dirty="0"/>
              <a:t>for major </a:t>
            </a:r>
            <a:r>
              <a:rPr lang="en-US" dirty="0" smtClean="0"/>
              <a:t>offenses</a:t>
            </a:r>
          </a:p>
          <a:p>
            <a:pPr marL="1143000" lvl="1" indent="-457200"/>
            <a:r>
              <a:rPr lang="en-US" dirty="0" smtClean="0"/>
              <a:t>Drug and Alcohol Offenses</a:t>
            </a:r>
          </a:p>
          <a:p>
            <a:pPr marL="1143000" lvl="1" indent="-457200"/>
            <a:r>
              <a:rPr lang="en-US" dirty="0" smtClean="0"/>
              <a:t>Leaving the Scene of an Accident</a:t>
            </a:r>
          </a:p>
          <a:p>
            <a:pPr marL="1143000" lvl="1" indent="-457200"/>
            <a:r>
              <a:rPr lang="en-US" dirty="0" smtClean="0"/>
              <a:t>Using the vehicle to commit a felony</a:t>
            </a:r>
          </a:p>
          <a:p>
            <a:pPr marL="1143000" lvl="1" indent="-457200"/>
            <a:r>
              <a:rPr lang="en-US" dirty="0" smtClean="0"/>
              <a:t>Driving a CMV revoked, suspended or cancelled</a:t>
            </a:r>
          </a:p>
          <a:p>
            <a:pPr marL="1143000" lvl="1" indent="-457200"/>
            <a:r>
              <a:rPr lang="en-US" dirty="0" smtClean="0"/>
              <a:t>Causing a fatality through the negligent operation of a CMV</a:t>
            </a:r>
          </a:p>
          <a:p>
            <a:pPr marL="1143000" lvl="1" indent="-457200"/>
            <a:r>
              <a:rPr lang="en-US" dirty="0" smtClean="0"/>
              <a:t>Using the vehicle in the commission of a felony involving, manufacturing, distribution or dispensing of a controlled substance</a:t>
            </a:r>
          </a:p>
          <a:p>
            <a:endParaRPr lang="en-US" dirty="0" smtClean="0"/>
          </a:p>
          <a:p>
            <a:r>
              <a:rPr lang="en-US" dirty="0"/>
              <a:t>	</a:t>
            </a:r>
          </a:p>
        </p:txBody>
      </p:sp>
    </p:spTree>
    <p:extLst>
      <p:ext uri="{BB962C8B-B14F-4D97-AF65-F5344CB8AC3E}">
        <p14:creationId xmlns:p14="http://schemas.microsoft.com/office/powerpoint/2010/main" val="29501060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Intent of this Training</a:t>
            </a:r>
            <a:endParaRPr lang="en-US" sz="3200"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smtClean="0"/>
              <a:t>Break it down in detail</a:t>
            </a:r>
          </a:p>
          <a:p>
            <a:pPr marL="457200" indent="-457200">
              <a:buFont typeface="Arial" panose="020B0604020202020204" pitchFamily="34" charset="0"/>
              <a:buChar char="•"/>
            </a:pPr>
            <a:r>
              <a:rPr lang="en-US" dirty="0" smtClean="0"/>
              <a:t>Show Summary of Theory</a:t>
            </a:r>
          </a:p>
          <a:p>
            <a:pPr marL="457200" indent="-457200">
              <a:buFont typeface="Arial" panose="020B0604020202020204" pitchFamily="34" charset="0"/>
              <a:buChar char="•"/>
            </a:pPr>
            <a:r>
              <a:rPr lang="en-US" dirty="0" smtClean="0"/>
              <a:t>Show Summary of Behind the Wheel</a:t>
            </a:r>
          </a:p>
          <a:p>
            <a:pPr marL="457200" indent="-457200">
              <a:buFont typeface="Arial" panose="020B0604020202020204" pitchFamily="34" charset="0"/>
              <a:buChar char="•"/>
            </a:pPr>
            <a:r>
              <a:rPr lang="en-US" dirty="0" smtClean="0"/>
              <a:t>Answer Questions</a:t>
            </a:r>
            <a:endParaRPr lang="en-US" dirty="0"/>
          </a:p>
        </p:txBody>
      </p:sp>
    </p:spTree>
    <p:extLst>
      <p:ext uri="{BB962C8B-B14F-4D97-AF65-F5344CB8AC3E}">
        <p14:creationId xmlns:p14="http://schemas.microsoft.com/office/powerpoint/2010/main" val="22607615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383.51 - Continued</a:t>
            </a:r>
            <a:endParaRPr lang="en-US" dirty="0"/>
          </a:p>
        </p:txBody>
      </p:sp>
      <p:sp>
        <p:nvSpPr>
          <p:cNvPr id="3" name="Content Placeholder 2"/>
          <p:cNvSpPr>
            <a:spLocks noGrp="1"/>
          </p:cNvSpPr>
          <p:nvPr>
            <p:ph idx="1"/>
          </p:nvPr>
        </p:nvSpPr>
        <p:spPr/>
        <p:txBody>
          <a:bodyPr/>
          <a:lstStyle/>
          <a:p>
            <a:r>
              <a:rPr lang="en-US" dirty="0"/>
              <a:t>Disqualification for serious traffic violations. </a:t>
            </a:r>
            <a:endParaRPr lang="en-US" dirty="0" smtClean="0"/>
          </a:p>
          <a:p>
            <a:pPr marL="1143000" lvl="1" indent="-457200"/>
            <a:r>
              <a:rPr lang="en-US" sz="2000" dirty="0"/>
              <a:t>Speeding excessively, involving any speed of 24.1 kmph (15 mph) or more above the posted speed limit</a:t>
            </a:r>
            <a:r>
              <a:rPr lang="en-US" sz="2000" dirty="0" smtClean="0"/>
              <a:t>.</a:t>
            </a:r>
          </a:p>
          <a:p>
            <a:pPr marL="1143000" lvl="1" indent="-457200"/>
            <a:r>
              <a:rPr lang="en-US" sz="2000" dirty="0"/>
              <a:t>Driving recklessly, as defined by State or local law or regulation, including but not limited to, offenses of driving a motor vehicle in willful or wanton disregard for the safety of persons or </a:t>
            </a:r>
            <a:r>
              <a:rPr lang="en-US" sz="2000" dirty="0" smtClean="0"/>
              <a:t>property</a:t>
            </a:r>
          </a:p>
          <a:p>
            <a:pPr marL="1143000" lvl="1" indent="-457200"/>
            <a:r>
              <a:rPr lang="en-US" sz="2000" dirty="0"/>
              <a:t>Making improper or erratic traffic lane </a:t>
            </a:r>
            <a:r>
              <a:rPr lang="en-US" sz="2000" dirty="0" smtClean="0"/>
              <a:t>changes</a:t>
            </a:r>
          </a:p>
          <a:p>
            <a:pPr marL="1143000" lvl="1" indent="-457200"/>
            <a:r>
              <a:rPr lang="en-US" sz="2000" dirty="0"/>
              <a:t>Following the vehicle ahead too closely</a:t>
            </a:r>
            <a:r>
              <a:rPr lang="en-US" sz="2000" dirty="0" smtClean="0"/>
              <a:t>.</a:t>
            </a:r>
          </a:p>
          <a:p>
            <a:pPr marL="1143000" lvl="1" indent="-457200"/>
            <a:r>
              <a:rPr lang="en-US" sz="2000" dirty="0"/>
              <a:t>Violating State or local law relating to motor vehicle traffic control (other than a parking violation) arising in connection with a fatal accident</a:t>
            </a:r>
            <a:r>
              <a:rPr lang="en-US" sz="2000" dirty="0" smtClean="0"/>
              <a:t>.</a:t>
            </a:r>
          </a:p>
          <a:p>
            <a:pPr marL="1143000" lvl="1" indent="-457200"/>
            <a:r>
              <a:rPr lang="en-US" sz="2000" dirty="0"/>
              <a:t>Driving a CMV without obtaining a </a:t>
            </a:r>
            <a:r>
              <a:rPr lang="en-US" sz="2000" dirty="0" smtClean="0"/>
              <a:t>CDL or without one in possession</a:t>
            </a:r>
          </a:p>
          <a:p>
            <a:pPr marL="1143000" lvl="1" indent="-457200"/>
            <a:r>
              <a:rPr lang="en-US" sz="2000" dirty="0"/>
              <a:t>Driving a CMV without the proper class of CDL and/or endorsements for the specific vehicle group being operated or for the passengers or type of cargo being transported.</a:t>
            </a:r>
          </a:p>
        </p:txBody>
      </p:sp>
    </p:spTree>
    <p:extLst>
      <p:ext uri="{BB962C8B-B14F-4D97-AF65-F5344CB8AC3E}">
        <p14:creationId xmlns:p14="http://schemas.microsoft.com/office/powerpoint/2010/main" val="15647292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383.51 - Continued</a:t>
            </a:r>
          </a:p>
        </p:txBody>
      </p:sp>
      <p:sp>
        <p:nvSpPr>
          <p:cNvPr id="3" name="Content Placeholder 2"/>
          <p:cNvSpPr>
            <a:spLocks noGrp="1"/>
          </p:cNvSpPr>
          <p:nvPr>
            <p:ph idx="1"/>
          </p:nvPr>
        </p:nvSpPr>
        <p:spPr/>
        <p:txBody>
          <a:bodyPr/>
          <a:lstStyle/>
          <a:p>
            <a:r>
              <a:rPr lang="en-US" dirty="0"/>
              <a:t>Disqualification for railroad-highway grade crossing offenses</a:t>
            </a:r>
            <a:r>
              <a:rPr lang="en-US" dirty="0" smtClean="0"/>
              <a:t>.</a:t>
            </a:r>
          </a:p>
          <a:p>
            <a:pPr marL="1143000" lvl="1" indent="-457200"/>
            <a:r>
              <a:rPr lang="en-US" sz="2000" dirty="0" smtClean="0"/>
              <a:t>The </a:t>
            </a:r>
            <a:r>
              <a:rPr lang="en-US" sz="2000" dirty="0"/>
              <a:t>driver is not required to always stop, but fails to slow down and check that tracks are clear of an approaching </a:t>
            </a:r>
            <a:r>
              <a:rPr lang="en-US" sz="2000" dirty="0" smtClean="0"/>
              <a:t>train</a:t>
            </a:r>
          </a:p>
          <a:p>
            <a:pPr marL="1143000" lvl="1" indent="-457200"/>
            <a:r>
              <a:rPr lang="en-US" sz="2000" dirty="0"/>
              <a:t>The driver is not required to always stop, but fails to stop before reaching the crossing, if the tracks are not </a:t>
            </a:r>
            <a:r>
              <a:rPr lang="en-US" sz="2000" dirty="0" smtClean="0"/>
              <a:t>clear</a:t>
            </a:r>
          </a:p>
          <a:p>
            <a:pPr marL="1143000" lvl="1" indent="-457200"/>
            <a:r>
              <a:rPr lang="en-US" sz="2000" dirty="0"/>
              <a:t>The driver is always required to stop, but fails to stop before driving onto the crossing</a:t>
            </a:r>
            <a:r>
              <a:rPr lang="en-US" sz="2000" dirty="0" smtClean="0"/>
              <a:t>.</a:t>
            </a:r>
          </a:p>
          <a:p>
            <a:pPr marL="1143000" lvl="1" indent="-457200"/>
            <a:r>
              <a:rPr lang="en-US" sz="2000" dirty="0"/>
              <a:t>The driver fails to have sufficient space to drive completely through the crossing without stopping</a:t>
            </a:r>
            <a:r>
              <a:rPr lang="en-US" sz="2000" dirty="0" smtClean="0"/>
              <a:t>.</a:t>
            </a:r>
          </a:p>
          <a:p>
            <a:pPr marL="1143000" lvl="1" indent="-457200"/>
            <a:r>
              <a:rPr lang="en-US" sz="2000" dirty="0" smtClean="0"/>
              <a:t>The </a:t>
            </a:r>
            <a:r>
              <a:rPr lang="en-US" sz="2000" dirty="0"/>
              <a:t>driver fails to obey a traffic control device or the directions of an enforcement official at the </a:t>
            </a:r>
            <a:r>
              <a:rPr lang="en-US" sz="2000" dirty="0" smtClean="0"/>
              <a:t>crossing</a:t>
            </a:r>
          </a:p>
          <a:p>
            <a:pPr marL="1143000" lvl="1" indent="-457200"/>
            <a:r>
              <a:rPr lang="en-US" sz="2000" dirty="0"/>
              <a:t>The driver fails to negotiate a crossing because of insufficient undercarriage clearance.</a:t>
            </a:r>
          </a:p>
        </p:txBody>
      </p:sp>
    </p:spTree>
    <p:extLst>
      <p:ext uri="{BB962C8B-B14F-4D97-AF65-F5344CB8AC3E}">
        <p14:creationId xmlns:p14="http://schemas.microsoft.com/office/powerpoint/2010/main" val="42192044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383.51 - Continued</a:t>
            </a:r>
          </a:p>
        </p:txBody>
      </p:sp>
      <p:sp>
        <p:nvSpPr>
          <p:cNvPr id="3" name="Content Placeholder 2"/>
          <p:cNvSpPr>
            <a:spLocks noGrp="1"/>
          </p:cNvSpPr>
          <p:nvPr>
            <p:ph idx="1"/>
          </p:nvPr>
        </p:nvSpPr>
        <p:spPr/>
        <p:txBody>
          <a:bodyPr/>
          <a:lstStyle/>
          <a:p>
            <a:r>
              <a:rPr lang="en-US" dirty="0"/>
              <a:t> Disqualification for violating out-of-service orders</a:t>
            </a:r>
            <a:r>
              <a:rPr lang="en-US" dirty="0" smtClean="0"/>
              <a:t>.</a:t>
            </a:r>
          </a:p>
          <a:p>
            <a:pPr marL="1143000" lvl="1" indent="-457200"/>
            <a:r>
              <a:rPr lang="en-US" dirty="0"/>
              <a:t>Violating a driver or vehicle out-of-service order while transporting nonhazardous </a:t>
            </a:r>
            <a:r>
              <a:rPr lang="en-US" dirty="0" smtClean="0"/>
              <a:t>materials</a:t>
            </a:r>
          </a:p>
          <a:p>
            <a:pPr marL="1143000" lvl="1" indent="-457200"/>
            <a:r>
              <a:rPr lang="en-US" dirty="0"/>
              <a:t> Violating a driver or vehicle out-of-service order while transporting hazardous materials required to be placarded under part 172, subpart F of this title, or while operating a vehicle designed to transport 16 or more passengers, including the driver.</a:t>
            </a:r>
          </a:p>
        </p:txBody>
      </p:sp>
    </p:spTree>
    <p:extLst>
      <p:ext uri="{BB962C8B-B14F-4D97-AF65-F5344CB8AC3E}">
        <p14:creationId xmlns:p14="http://schemas.microsoft.com/office/powerpoint/2010/main" val="38507126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 - Continued</a:t>
            </a:r>
            <a:endParaRPr lang="en-US" dirty="0"/>
          </a:p>
        </p:txBody>
      </p:sp>
      <p:sp>
        <p:nvSpPr>
          <p:cNvPr id="3" name="Content Placeholder 2"/>
          <p:cNvSpPr>
            <a:spLocks noGrp="1"/>
          </p:cNvSpPr>
          <p:nvPr>
            <p:ph idx="1"/>
          </p:nvPr>
        </p:nvSpPr>
        <p:spPr/>
        <p:txBody>
          <a:bodyPr/>
          <a:lstStyle/>
          <a:p>
            <a:r>
              <a:rPr lang="en-US" dirty="0"/>
              <a:t>Behind-the-wheel (BTW) </a:t>
            </a:r>
            <a:r>
              <a:rPr lang="en-US" dirty="0">
                <a:solidFill>
                  <a:schemeClr val="accent1">
                    <a:lumMod val="75000"/>
                  </a:schemeClr>
                </a:solidFill>
              </a:rPr>
              <a:t>range </a:t>
            </a:r>
            <a:r>
              <a:rPr lang="en-US" dirty="0" smtClean="0">
                <a:solidFill>
                  <a:schemeClr val="accent1">
                    <a:lumMod val="75000"/>
                  </a:schemeClr>
                </a:solidFill>
              </a:rPr>
              <a:t>training</a:t>
            </a:r>
            <a:r>
              <a:rPr lang="en-US" dirty="0" smtClean="0"/>
              <a:t>.</a:t>
            </a:r>
          </a:p>
          <a:p>
            <a:endParaRPr lang="en-US" dirty="0"/>
          </a:p>
          <a:p>
            <a:r>
              <a:rPr lang="en-US" dirty="0" smtClean="0"/>
              <a:t>Behind-the-wheel (BTW) range training means </a:t>
            </a:r>
            <a:r>
              <a:rPr lang="en-US" dirty="0"/>
              <a:t>training provided by a BTW instructor when an entry-level driver has </a:t>
            </a:r>
            <a:r>
              <a:rPr lang="en-US" dirty="0">
                <a:solidFill>
                  <a:schemeClr val="accent1">
                    <a:lumMod val="75000"/>
                  </a:schemeClr>
                </a:solidFill>
              </a:rPr>
              <a:t>actual</a:t>
            </a:r>
            <a:r>
              <a:rPr lang="en-US" dirty="0"/>
              <a:t> control of the power unit during a driving lesson conducted on a range. BTW range training </a:t>
            </a:r>
            <a:r>
              <a:rPr lang="en-US" dirty="0">
                <a:solidFill>
                  <a:schemeClr val="accent1">
                    <a:lumMod val="75000"/>
                  </a:schemeClr>
                </a:solidFill>
              </a:rPr>
              <a:t>does not </a:t>
            </a:r>
            <a:r>
              <a:rPr lang="en-US" dirty="0"/>
              <a:t>include time an entry-level driver spends observing the operation of a CMV when he or she is not in control of the vehicle</a:t>
            </a:r>
          </a:p>
        </p:txBody>
      </p:sp>
    </p:spTree>
    <p:extLst>
      <p:ext uri="{BB962C8B-B14F-4D97-AF65-F5344CB8AC3E}">
        <p14:creationId xmlns:p14="http://schemas.microsoft.com/office/powerpoint/2010/main" val="892415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 - Continued</a:t>
            </a:r>
          </a:p>
        </p:txBody>
      </p:sp>
      <p:sp>
        <p:nvSpPr>
          <p:cNvPr id="3" name="Content Placeholder 2"/>
          <p:cNvSpPr>
            <a:spLocks noGrp="1"/>
          </p:cNvSpPr>
          <p:nvPr>
            <p:ph idx="1"/>
          </p:nvPr>
        </p:nvSpPr>
        <p:spPr/>
        <p:txBody>
          <a:bodyPr/>
          <a:lstStyle/>
          <a:p>
            <a:r>
              <a:rPr lang="en-US" dirty="0"/>
              <a:t>Behind-the-wheel (BTW) </a:t>
            </a:r>
            <a:r>
              <a:rPr lang="en-US" dirty="0">
                <a:solidFill>
                  <a:schemeClr val="accent1">
                    <a:lumMod val="75000"/>
                  </a:schemeClr>
                </a:solidFill>
              </a:rPr>
              <a:t>public road </a:t>
            </a:r>
            <a:r>
              <a:rPr lang="en-US" dirty="0" smtClean="0">
                <a:solidFill>
                  <a:schemeClr val="accent1">
                    <a:lumMod val="75000"/>
                  </a:schemeClr>
                </a:solidFill>
              </a:rPr>
              <a:t>training</a:t>
            </a:r>
            <a:r>
              <a:rPr lang="en-US" dirty="0" smtClean="0"/>
              <a:t>.</a:t>
            </a:r>
          </a:p>
          <a:p>
            <a:endParaRPr lang="en-US" dirty="0"/>
          </a:p>
          <a:p>
            <a:r>
              <a:rPr lang="en-US" dirty="0" smtClean="0"/>
              <a:t>Behind-the-wheel (BTW) public road training </a:t>
            </a:r>
            <a:r>
              <a:rPr lang="en-US" dirty="0"/>
              <a:t>means training provided by a BTW instructor when an entry-level driver has </a:t>
            </a:r>
            <a:r>
              <a:rPr lang="en-US" dirty="0">
                <a:solidFill>
                  <a:schemeClr val="accent1">
                    <a:lumMod val="75000"/>
                  </a:schemeClr>
                </a:solidFill>
              </a:rPr>
              <a:t>actual </a:t>
            </a:r>
            <a:r>
              <a:rPr lang="en-US" dirty="0"/>
              <a:t>control of the power unit during a driving lesson conducted on a public road. BTW public road training </a:t>
            </a:r>
            <a:r>
              <a:rPr lang="en-US" dirty="0">
                <a:solidFill>
                  <a:schemeClr val="accent1">
                    <a:lumMod val="75000"/>
                  </a:schemeClr>
                </a:solidFill>
              </a:rPr>
              <a:t>does not </a:t>
            </a:r>
            <a:r>
              <a:rPr lang="en-US" dirty="0"/>
              <a:t>include the time that an entry-level driver spends observing the operation of a CMV when he or she is not in control of the vehicle</a:t>
            </a:r>
          </a:p>
        </p:txBody>
      </p:sp>
    </p:spTree>
    <p:extLst>
      <p:ext uri="{BB962C8B-B14F-4D97-AF65-F5344CB8AC3E}">
        <p14:creationId xmlns:p14="http://schemas.microsoft.com/office/powerpoint/2010/main" val="1181371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 - Continued</a:t>
            </a:r>
          </a:p>
        </p:txBody>
      </p:sp>
      <p:sp>
        <p:nvSpPr>
          <p:cNvPr id="3" name="Content Placeholder 2"/>
          <p:cNvSpPr>
            <a:spLocks noGrp="1"/>
          </p:cNvSpPr>
          <p:nvPr>
            <p:ph idx="1"/>
          </p:nvPr>
        </p:nvSpPr>
        <p:spPr/>
        <p:txBody>
          <a:bodyPr/>
          <a:lstStyle/>
          <a:p>
            <a:r>
              <a:rPr lang="en-US" dirty="0"/>
              <a:t>Entry-level </a:t>
            </a:r>
            <a:r>
              <a:rPr lang="en-US" dirty="0" smtClean="0"/>
              <a:t>driver</a:t>
            </a:r>
          </a:p>
          <a:p>
            <a:endParaRPr lang="en-US" dirty="0"/>
          </a:p>
          <a:p>
            <a:r>
              <a:rPr lang="en-US" dirty="0" smtClean="0"/>
              <a:t>Entry-level driver </a:t>
            </a:r>
            <a:r>
              <a:rPr lang="en-US" dirty="0"/>
              <a:t>means an individual who must complete the CDL skills test requirements under §383.71 prior to receiving a CDL for the </a:t>
            </a:r>
            <a:r>
              <a:rPr lang="en-US" dirty="0">
                <a:solidFill>
                  <a:schemeClr val="accent1">
                    <a:lumMod val="75000"/>
                  </a:schemeClr>
                </a:solidFill>
              </a:rPr>
              <a:t>first time</a:t>
            </a:r>
            <a:r>
              <a:rPr lang="en-US" dirty="0"/>
              <a:t>, </a:t>
            </a:r>
            <a:r>
              <a:rPr lang="en-US" dirty="0">
                <a:solidFill>
                  <a:schemeClr val="accent1">
                    <a:lumMod val="75000"/>
                  </a:schemeClr>
                </a:solidFill>
              </a:rPr>
              <a:t>upgrading</a:t>
            </a:r>
            <a:r>
              <a:rPr lang="en-US" dirty="0"/>
              <a:t> to a Class A or Class B CDL, or obtaining a </a:t>
            </a:r>
            <a:r>
              <a:rPr lang="en-US" dirty="0">
                <a:solidFill>
                  <a:schemeClr val="accent1">
                    <a:lumMod val="75000"/>
                  </a:schemeClr>
                </a:solidFill>
              </a:rPr>
              <a:t>hazardous materials</a:t>
            </a:r>
            <a:r>
              <a:rPr lang="en-US" dirty="0"/>
              <a:t>, </a:t>
            </a:r>
            <a:r>
              <a:rPr lang="en-US" dirty="0">
                <a:solidFill>
                  <a:schemeClr val="accent1">
                    <a:lumMod val="75000"/>
                  </a:schemeClr>
                </a:solidFill>
              </a:rPr>
              <a:t>passenger</a:t>
            </a:r>
            <a:r>
              <a:rPr lang="en-US" dirty="0"/>
              <a:t>, or </a:t>
            </a:r>
            <a:r>
              <a:rPr lang="en-US" dirty="0">
                <a:solidFill>
                  <a:schemeClr val="accent1">
                    <a:lumMod val="75000"/>
                  </a:schemeClr>
                </a:solidFill>
              </a:rPr>
              <a:t>school bus endorsement for the first time</a:t>
            </a:r>
            <a:r>
              <a:rPr lang="en-US" dirty="0"/>
              <a:t>. This definition does not include individuals for whom States waive the CDL skills test under §383.77 or individuals seeking to remove a restriction in accordance with §383.135(b)(7).</a:t>
            </a:r>
          </a:p>
        </p:txBody>
      </p:sp>
    </p:spTree>
    <p:extLst>
      <p:ext uri="{BB962C8B-B14F-4D97-AF65-F5344CB8AC3E}">
        <p14:creationId xmlns:p14="http://schemas.microsoft.com/office/powerpoint/2010/main" val="5919114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 - Continued</a:t>
            </a:r>
          </a:p>
        </p:txBody>
      </p:sp>
      <p:sp>
        <p:nvSpPr>
          <p:cNvPr id="3" name="Content Placeholder 2"/>
          <p:cNvSpPr>
            <a:spLocks noGrp="1"/>
          </p:cNvSpPr>
          <p:nvPr>
            <p:ph idx="1"/>
          </p:nvPr>
        </p:nvSpPr>
        <p:spPr/>
        <p:txBody>
          <a:bodyPr/>
          <a:lstStyle/>
          <a:p>
            <a:r>
              <a:rPr lang="en-US" dirty="0"/>
              <a:t>Entry-level driver </a:t>
            </a:r>
            <a:r>
              <a:rPr lang="en-US" dirty="0" smtClean="0"/>
              <a:t>training</a:t>
            </a:r>
          </a:p>
          <a:p>
            <a:endParaRPr lang="en-US" dirty="0" smtClean="0"/>
          </a:p>
          <a:p>
            <a:r>
              <a:rPr lang="en-US" dirty="0" smtClean="0"/>
              <a:t>Entry-level driver training  </a:t>
            </a:r>
            <a:r>
              <a:rPr lang="en-US" dirty="0"/>
              <a:t>means training an entry-level driver receives from an entity listed on FMCSA's Training Provider Registry prior </a:t>
            </a:r>
          </a:p>
          <a:p>
            <a:pPr marL="285750" indent="-285750">
              <a:buFont typeface="Arial" panose="020B0604020202020204" pitchFamily="34" charset="0"/>
              <a:buChar char="•"/>
            </a:pPr>
            <a:r>
              <a:rPr lang="en-US" sz="2000" dirty="0" smtClean="0"/>
              <a:t>Taking </a:t>
            </a:r>
            <a:r>
              <a:rPr lang="en-US" sz="2000" dirty="0"/>
              <a:t>the CDL skills test required to receive the Class A or Class B CDL for the first time;</a:t>
            </a:r>
          </a:p>
          <a:p>
            <a:pPr marL="285750" indent="-285750">
              <a:buFont typeface="Arial" panose="020B0604020202020204" pitchFamily="34" charset="0"/>
              <a:buChar char="•"/>
            </a:pPr>
            <a:r>
              <a:rPr lang="en-US" sz="2000" dirty="0" smtClean="0"/>
              <a:t>Taking </a:t>
            </a:r>
            <a:r>
              <a:rPr lang="en-US" sz="2000" dirty="0"/>
              <a:t>the CDL skills test required to upgrade to a Class A or Class B CDL; or</a:t>
            </a:r>
          </a:p>
          <a:p>
            <a:pPr marL="285750" indent="-285750">
              <a:buFont typeface="Arial" panose="020B0604020202020204" pitchFamily="34" charset="0"/>
              <a:buChar char="•"/>
            </a:pPr>
            <a:r>
              <a:rPr lang="en-US" sz="2000" dirty="0" smtClean="0"/>
              <a:t>Taking </a:t>
            </a:r>
            <a:r>
              <a:rPr lang="en-US" sz="2000" dirty="0"/>
              <a:t>the CDL skills test required to obtain a passenger and/or school bus endorsement for the first time or the CDL knowledge test required to obtain a hazardous materials endorsement for </a:t>
            </a:r>
            <a:r>
              <a:rPr lang="en-US" sz="2000" dirty="0" smtClean="0"/>
              <a:t>the first time.</a:t>
            </a:r>
          </a:p>
          <a:p>
            <a:endParaRPr lang="en-US" dirty="0"/>
          </a:p>
        </p:txBody>
      </p:sp>
    </p:spTree>
    <p:extLst>
      <p:ext uri="{BB962C8B-B14F-4D97-AF65-F5344CB8AC3E}">
        <p14:creationId xmlns:p14="http://schemas.microsoft.com/office/powerpoint/2010/main" val="20117942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 - Continued</a:t>
            </a:r>
          </a:p>
        </p:txBody>
      </p:sp>
      <p:sp>
        <p:nvSpPr>
          <p:cNvPr id="3" name="Content Placeholder 2"/>
          <p:cNvSpPr>
            <a:spLocks noGrp="1"/>
          </p:cNvSpPr>
          <p:nvPr>
            <p:ph idx="1"/>
          </p:nvPr>
        </p:nvSpPr>
        <p:spPr/>
        <p:txBody>
          <a:bodyPr/>
          <a:lstStyle/>
          <a:p>
            <a:r>
              <a:rPr lang="en-US" dirty="0"/>
              <a:t>Theory </a:t>
            </a:r>
            <a:r>
              <a:rPr lang="en-US" dirty="0" smtClean="0"/>
              <a:t>instruction</a:t>
            </a:r>
          </a:p>
          <a:p>
            <a:endParaRPr lang="en-US" dirty="0"/>
          </a:p>
          <a:p>
            <a:r>
              <a:rPr lang="en-US" dirty="0" smtClean="0"/>
              <a:t>Theory instruction </a:t>
            </a:r>
            <a:r>
              <a:rPr lang="en-US" dirty="0"/>
              <a:t>means knowledge instruction on the operation of a CMV and related matters provided by a theory instructor through lectures, demonstrations, audio-visual presentations, computer-based instruction, driving simulation devices, online training, or similar means.</a:t>
            </a:r>
          </a:p>
        </p:txBody>
      </p:sp>
    </p:spTree>
    <p:extLst>
      <p:ext uri="{BB962C8B-B14F-4D97-AF65-F5344CB8AC3E}">
        <p14:creationId xmlns:p14="http://schemas.microsoft.com/office/powerpoint/2010/main" val="10947144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 - Continued</a:t>
            </a:r>
          </a:p>
        </p:txBody>
      </p:sp>
      <p:sp>
        <p:nvSpPr>
          <p:cNvPr id="3" name="Content Placeholder 2"/>
          <p:cNvSpPr>
            <a:spLocks noGrp="1"/>
          </p:cNvSpPr>
          <p:nvPr>
            <p:ph idx="1"/>
          </p:nvPr>
        </p:nvSpPr>
        <p:spPr/>
        <p:txBody>
          <a:bodyPr/>
          <a:lstStyle/>
          <a:p>
            <a:r>
              <a:rPr lang="en-US" dirty="0"/>
              <a:t>Theory instructor </a:t>
            </a:r>
            <a:endParaRPr lang="en-US" dirty="0" smtClean="0"/>
          </a:p>
          <a:p>
            <a:endParaRPr lang="en-US" dirty="0"/>
          </a:p>
          <a:p>
            <a:r>
              <a:rPr lang="en-US" dirty="0" smtClean="0"/>
              <a:t>Theory instructor means </a:t>
            </a:r>
            <a:r>
              <a:rPr lang="en-US" dirty="0"/>
              <a:t>an individual who provides knowledge instruction on the operation of a CMV and meets </a:t>
            </a:r>
            <a:r>
              <a:rPr lang="en-US" u="sng" dirty="0">
                <a:solidFill>
                  <a:srgbClr val="0066CC"/>
                </a:solidFill>
              </a:rPr>
              <a:t>one </a:t>
            </a:r>
            <a:r>
              <a:rPr lang="en-US" dirty="0"/>
              <a:t>of these qualifications:</a:t>
            </a:r>
          </a:p>
        </p:txBody>
      </p:sp>
    </p:spTree>
    <p:extLst>
      <p:ext uri="{BB962C8B-B14F-4D97-AF65-F5344CB8AC3E}">
        <p14:creationId xmlns:p14="http://schemas.microsoft.com/office/powerpoint/2010/main" val="10498912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sz="2400" dirty="0" smtClean="0"/>
              <a:t>Holds </a:t>
            </a:r>
            <a:r>
              <a:rPr lang="en-US" sz="2400" dirty="0"/>
              <a:t>a CDL of the same (or higher) class and with all endorsements necessary to operate the CMV for which training is to be provided and has at least two years of experience driving a CMV requiring a CDL of the same (or higher) class and/or the same endorsement and meets all applicable State qualification requirements for CMV </a:t>
            </a:r>
            <a:r>
              <a:rPr lang="en-US" sz="2400" dirty="0" smtClean="0"/>
              <a:t>instructors</a:t>
            </a:r>
            <a:endParaRPr lang="en-US" sz="2400" dirty="0"/>
          </a:p>
        </p:txBody>
      </p:sp>
      <p:sp>
        <p:nvSpPr>
          <p:cNvPr id="3" name="Content Placeholder 2"/>
          <p:cNvSpPr>
            <a:spLocks noGrp="1"/>
          </p:cNvSpPr>
          <p:nvPr>
            <p:ph sz="half" idx="2"/>
          </p:nvPr>
        </p:nvSpPr>
        <p:spPr/>
        <p:txBody>
          <a:bodyPr/>
          <a:lstStyle/>
          <a:p>
            <a:r>
              <a:rPr lang="en-US" sz="2400" dirty="0"/>
              <a:t>Holds a CDL of the same (or higher) class and with all endorsements necessary to operate the CMV for which training is to be provided and has at least two years of experience as a BTW CMV instructor and meets all applicable State qualification requirements for CMV instructors</a:t>
            </a:r>
          </a:p>
        </p:txBody>
      </p:sp>
      <p:sp>
        <p:nvSpPr>
          <p:cNvPr id="4" name="Title 3"/>
          <p:cNvSpPr>
            <a:spLocks noGrp="1"/>
          </p:cNvSpPr>
          <p:nvPr>
            <p:ph type="title"/>
          </p:nvPr>
        </p:nvSpPr>
        <p:spPr/>
        <p:txBody>
          <a:bodyPr/>
          <a:lstStyle/>
          <a:p>
            <a:r>
              <a:rPr lang="en-US" dirty="0" smtClean="0"/>
              <a:t>Theory Instructor Qualifications</a:t>
            </a:r>
            <a:endParaRPr lang="en-US" dirty="0"/>
          </a:p>
        </p:txBody>
      </p:sp>
    </p:spTree>
    <p:extLst>
      <p:ext uri="{BB962C8B-B14F-4D97-AF65-F5344CB8AC3E}">
        <p14:creationId xmlns:p14="http://schemas.microsoft.com/office/powerpoint/2010/main" val="1382214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VERY IMPORTANT THINGS TO REMEMBER!!</a:t>
            </a:r>
            <a:endParaRPr lang="en-US" dirty="0"/>
          </a:p>
        </p:txBody>
      </p:sp>
      <p:sp>
        <p:nvSpPr>
          <p:cNvPr id="3" name="Content Placeholder 2"/>
          <p:cNvSpPr>
            <a:spLocks noGrp="1"/>
          </p:cNvSpPr>
          <p:nvPr>
            <p:ph idx="1"/>
          </p:nvPr>
        </p:nvSpPr>
        <p:spPr/>
        <p:txBody>
          <a:bodyPr/>
          <a:lstStyle/>
          <a:p>
            <a:endParaRPr lang="en-US" sz="4400" dirty="0"/>
          </a:p>
          <a:p>
            <a:r>
              <a:rPr lang="en-US" sz="4400" dirty="0" smtClean="0"/>
              <a:t>YOU MUST TEACH THIS TRAINING “AS IS”!</a:t>
            </a:r>
          </a:p>
          <a:p>
            <a:endParaRPr lang="en-US" sz="4400" dirty="0" smtClean="0"/>
          </a:p>
          <a:p>
            <a:r>
              <a:rPr lang="en-US" sz="4400" dirty="0"/>
              <a:t>THIS IS NOT YOUR DISTRICT TRAINING!!!!</a:t>
            </a:r>
          </a:p>
          <a:p>
            <a:endParaRPr lang="en-US" sz="4400" dirty="0"/>
          </a:p>
        </p:txBody>
      </p:sp>
    </p:spTree>
    <p:extLst>
      <p:ext uri="{BB962C8B-B14F-4D97-AF65-F5344CB8AC3E}">
        <p14:creationId xmlns:p14="http://schemas.microsoft.com/office/powerpoint/2010/main" val="6121916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dirty="0">
                <a:solidFill>
                  <a:srgbClr val="0066CC"/>
                </a:solidFill>
              </a:rPr>
              <a:t>Exception </a:t>
            </a:r>
            <a:r>
              <a:rPr lang="en-US" dirty="0"/>
              <a:t>- </a:t>
            </a:r>
            <a:r>
              <a:rPr lang="en-US" sz="2400" dirty="0"/>
              <a:t>An instructor is not required to hold a CDL of the same (or higher) class and with all endorsements necessary to operate the CMV for which training is to be provided, if the instructor previously held a CDL of the same (or higher) class and complies with the other requirements set forth in paragraphs (1), (2), and (3) of this definition.</a:t>
            </a:r>
          </a:p>
        </p:txBody>
      </p:sp>
      <p:sp>
        <p:nvSpPr>
          <p:cNvPr id="3" name="Content Placeholder 2"/>
          <p:cNvSpPr>
            <a:spLocks noGrp="1"/>
          </p:cNvSpPr>
          <p:nvPr>
            <p:ph sz="half" idx="2"/>
          </p:nvPr>
        </p:nvSpPr>
        <p:spPr/>
        <p:txBody>
          <a:bodyPr/>
          <a:lstStyle/>
          <a:p>
            <a:r>
              <a:rPr lang="en-US" dirty="0">
                <a:solidFill>
                  <a:srgbClr val="0066CC"/>
                </a:solidFill>
              </a:rPr>
              <a:t>Exception</a:t>
            </a:r>
            <a:r>
              <a:rPr lang="en-US" dirty="0"/>
              <a:t> - Training providers offering online content exclusively are not required to meet State qualification requirements for theory instructors.</a:t>
            </a:r>
          </a:p>
        </p:txBody>
      </p:sp>
      <p:sp>
        <p:nvSpPr>
          <p:cNvPr id="4" name="Title 3"/>
          <p:cNvSpPr>
            <a:spLocks noGrp="1"/>
          </p:cNvSpPr>
          <p:nvPr>
            <p:ph type="title"/>
          </p:nvPr>
        </p:nvSpPr>
        <p:spPr/>
        <p:txBody>
          <a:bodyPr/>
          <a:lstStyle/>
          <a:p>
            <a:r>
              <a:rPr lang="en-US" dirty="0" smtClean="0"/>
              <a:t>Theory Instructor Qualifications </a:t>
            </a:r>
            <a:br>
              <a:rPr lang="en-US" dirty="0" smtClean="0"/>
            </a:br>
            <a:endParaRPr lang="en-US" dirty="0"/>
          </a:p>
        </p:txBody>
      </p:sp>
    </p:spTree>
    <p:extLst>
      <p:ext uri="{BB962C8B-B14F-4D97-AF65-F5344CB8AC3E}">
        <p14:creationId xmlns:p14="http://schemas.microsoft.com/office/powerpoint/2010/main" val="3323568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 - Continued</a:t>
            </a:r>
            <a:endParaRPr lang="en-US" dirty="0"/>
          </a:p>
        </p:txBody>
      </p:sp>
      <p:sp>
        <p:nvSpPr>
          <p:cNvPr id="3" name="Content Placeholder 2"/>
          <p:cNvSpPr>
            <a:spLocks noGrp="1"/>
          </p:cNvSpPr>
          <p:nvPr>
            <p:ph idx="1"/>
          </p:nvPr>
        </p:nvSpPr>
        <p:spPr>
          <a:xfrm>
            <a:off x="847725" y="1760752"/>
            <a:ext cx="10515600" cy="4351338"/>
          </a:xfrm>
        </p:spPr>
        <p:txBody>
          <a:bodyPr/>
          <a:lstStyle/>
          <a:p>
            <a:r>
              <a:rPr lang="en-US" dirty="0"/>
              <a:t>Training provider </a:t>
            </a:r>
            <a:endParaRPr lang="en-US" dirty="0" smtClean="0"/>
          </a:p>
          <a:p>
            <a:endParaRPr lang="en-US" dirty="0"/>
          </a:p>
          <a:p>
            <a:r>
              <a:rPr lang="en-US" dirty="0" smtClean="0"/>
              <a:t>Training provider means </a:t>
            </a:r>
            <a:r>
              <a:rPr lang="en-US" dirty="0"/>
              <a:t>an entity that is listed on the FMCSA Training Provider Registry, as required by subpart G of this part. Training providers include, but are not limited to, training schools, educational institutions, rural electric cooperatives, motor carriers, State/local governments, school districts, joint labor management programs, owner-operators, and </a:t>
            </a:r>
            <a:r>
              <a:rPr lang="en-US" dirty="0" smtClean="0"/>
              <a:t>individuals.</a:t>
            </a:r>
            <a:endParaRPr lang="en-US" dirty="0"/>
          </a:p>
        </p:txBody>
      </p:sp>
    </p:spTree>
    <p:extLst>
      <p:ext uri="{BB962C8B-B14F-4D97-AF65-F5344CB8AC3E}">
        <p14:creationId xmlns:p14="http://schemas.microsoft.com/office/powerpoint/2010/main" val="416400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Registry for Entry-level Driver Training Providers  380.70</a:t>
            </a:r>
            <a:endParaRPr lang="en-US" dirty="0"/>
          </a:p>
        </p:txBody>
      </p:sp>
    </p:spTree>
    <p:extLst>
      <p:ext uri="{BB962C8B-B14F-4D97-AF65-F5344CB8AC3E}">
        <p14:creationId xmlns:p14="http://schemas.microsoft.com/office/powerpoint/2010/main" val="27767879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a:t>
            </a:r>
            <a:endParaRPr lang="en-US" dirty="0"/>
          </a:p>
        </p:txBody>
      </p:sp>
      <p:sp>
        <p:nvSpPr>
          <p:cNvPr id="3" name="Content Placeholder 2"/>
          <p:cNvSpPr>
            <a:spLocks noGrp="1"/>
          </p:cNvSpPr>
          <p:nvPr>
            <p:ph idx="1"/>
          </p:nvPr>
        </p:nvSpPr>
        <p:spPr/>
        <p:txBody>
          <a:bodyPr/>
          <a:lstStyle/>
          <a:p>
            <a:r>
              <a:rPr lang="en-US" dirty="0" smtClean="0"/>
              <a:t>380.70</a:t>
            </a:r>
          </a:p>
          <a:p>
            <a:endParaRPr lang="en-US" dirty="0"/>
          </a:p>
          <a:p>
            <a:r>
              <a:rPr lang="en-US" dirty="0"/>
              <a:t>The rules in this subpart establish the eligibility requirements for listing on FMCSA's Training Provider Registry (TPR). In order to provide entry-level driver training in compliance with this part, training providers must be listed on the TPR.</a:t>
            </a:r>
          </a:p>
        </p:txBody>
      </p:sp>
    </p:spTree>
    <p:extLst>
      <p:ext uri="{BB962C8B-B14F-4D97-AF65-F5344CB8AC3E}">
        <p14:creationId xmlns:p14="http://schemas.microsoft.com/office/powerpoint/2010/main" val="34538922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for Listing on the Training Providers Registry  (TPR)</a:t>
            </a:r>
            <a:endParaRPr lang="en-US" dirty="0"/>
          </a:p>
        </p:txBody>
      </p:sp>
      <p:sp>
        <p:nvSpPr>
          <p:cNvPr id="3" name="Content Placeholder 2"/>
          <p:cNvSpPr>
            <a:spLocks noGrp="1"/>
          </p:cNvSpPr>
          <p:nvPr>
            <p:ph idx="1"/>
          </p:nvPr>
        </p:nvSpPr>
        <p:spPr/>
        <p:txBody>
          <a:bodyPr/>
          <a:lstStyle/>
          <a:p>
            <a:r>
              <a:rPr lang="en-US" dirty="0" smtClean="0"/>
              <a:t>380.703</a:t>
            </a:r>
          </a:p>
          <a:p>
            <a:r>
              <a:rPr lang="en-US" dirty="0" smtClean="0"/>
              <a:t>To </a:t>
            </a:r>
            <a:r>
              <a:rPr lang="en-US" dirty="0"/>
              <a:t>be eligible for listing on the TPR, an entity </a:t>
            </a:r>
            <a:r>
              <a:rPr lang="en-US" dirty="0" smtClean="0"/>
              <a:t>must:</a:t>
            </a:r>
          </a:p>
          <a:p>
            <a:endParaRPr lang="en-US" dirty="0"/>
          </a:p>
          <a:p>
            <a:r>
              <a:rPr lang="en-US" dirty="0" smtClean="0"/>
              <a:t>	(</a:t>
            </a:r>
            <a:r>
              <a:rPr lang="en-US" dirty="0"/>
              <a:t>1) Follow a curriculum that meets the applicable criteria </a:t>
            </a:r>
            <a:r>
              <a:rPr lang="en-US" dirty="0" smtClean="0"/>
              <a:t>	</a:t>
            </a:r>
            <a:r>
              <a:rPr lang="en-US" dirty="0"/>
              <a:t> </a:t>
            </a:r>
            <a:r>
              <a:rPr lang="en-US" dirty="0" smtClean="0"/>
              <a:t>    set </a:t>
            </a:r>
            <a:r>
              <a:rPr lang="en-US" dirty="0"/>
              <a:t>forth in appendices A through E of part 380</a:t>
            </a:r>
            <a:r>
              <a:rPr lang="en-US" dirty="0" smtClean="0"/>
              <a:t>,</a:t>
            </a:r>
            <a:endParaRPr lang="en-US" dirty="0"/>
          </a:p>
          <a:p>
            <a:r>
              <a:rPr lang="en-US" dirty="0" smtClean="0"/>
              <a:t>	(</a:t>
            </a:r>
            <a:r>
              <a:rPr lang="en-US" dirty="0"/>
              <a:t>2) Utilize facilities that meet the criteria set forth in </a:t>
            </a:r>
            <a:endParaRPr lang="en-US" dirty="0" smtClean="0"/>
          </a:p>
          <a:p>
            <a:r>
              <a:rPr lang="en-US" dirty="0"/>
              <a:t>	</a:t>
            </a:r>
            <a:r>
              <a:rPr lang="en-US" dirty="0" smtClean="0"/>
              <a:t>      §</a:t>
            </a:r>
            <a:r>
              <a:rPr lang="en-US" dirty="0"/>
              <a:t>380.709</a:t>
            </a:r>
            <a:r>
              <a:rPr lang="en-US" dirty="0" smtClean="0"/>
              <a:t>;</a:t>
            </a:r>
            <a:endParaRPr lang="en-US" dirty="0"/>
          </a:p>
          <a:p>
            <a:r>
              <a:rPr lang="en-US" dirty="0" smtClean="0"/>
              <a:t>	(</a:t>
            </a:r>
            <a:r>
              <a:rPr lang="en-US" dirty="0"/>
              <a:t>3) Utilize vehicles that meet the criteria set forth </a:t>
            </a:r>
            <a:r>
              <a:rPr lang="en-US" dirty="0" smtClean="0"/>
              <a:t>in</a:t>
            </a:r>
          </a:p>
          <a:p>
            <a:r>
              <a:rPr lang="en-US" dirty="0"/>
              <a:t> </a:t>
            </a:r>
            <a:r>
              <a:rPr lang="en-US" dirty="0" smtClean="0"/>
              <a:t>            </a:t>
            </a:r>
            <a:r>
              <a:rPr lang="en-US" dirty="0"/>
              <a:t>§380.711</a:t>
            </a:r>
            <a:r>
              <a:rPr lang="en-US" dirty="0" smtClean="0"/>
              <a:t>;</a:t>
            </a:r>
            <a:endParaRPr lang="en-US" dirty="0"/>
          </a:p>
        </p:txBody>
      </p:sp>
    </p:spTree>
    <p:extLst>
      <p:ext uri="{BB962C8B-B14F-4D97-AF65-F5344CB8AC3E}">
        <p14:creationId xmlns:p14="http://schemas.microsoft.com/office/powerpoint/2010/main" val="16285762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Requirements for Listing on the Training Providers Registry  (TPR)</a:t>
            </a:r>
          </a:p>
        </p:txBody>
      </p:sp>
      <p:sp>
        <p:nvSpPr>
          <p:cNvPr id="3" name="Content Placeholder 2"/>
          <p:cNvSpPr>
            <a:spLocks noGrp="1"/>
          </p:cNvSpPr>
          <p:nvPr>
            <p:ph idx="1"/>
          </p:nvPr>
        </p:nvSpPr>
        <p:spPr/>
        <p:txBody>
          <a:bodyPr/>
          <a:lstStyle/>
          <a:p>
            <a:r>
              <a:rPr lang="en-US" dirty="0" smtClean="0"/>
              <a:t>	(</a:t>
            </a:r>
            <a:r>
              <a:rPr lang="en-US" dirty="0"/>
              <a:t>4) Utilize driver training instructors that meet the criteria </a:t>
            </a:r>
            <a:r>
              <a:rPr lang="en-US" dirty="0" smtClean="0"/>
              <a:t>	     set </a:t>
            </a:r>
            <a:r>
              <a:rPr lang="en-US" dirty="0"/>
              <a:t>forth in §380.713;</a:t>
            </a:r>
          </a:p>
          <a:p>
            <a:r>
              <a:rPr lang="en-US" dirty="0" smtClean="0"/>
              <a:t>	(</a:t>
            </a:r>
            <a:r>
              <a:rPr lang="en-US" dirty="0"/>
              <a:t>5)(i) Be licensed, certified, registered, or authorized to </a:t>
            </a:r>
            <a:r>
              <a:rPr lang="en-US" dirty="0" smtClean="0"/>
              <a:t>	 	     provide </a:t>
            </a:r>
            <a:r>
              <a:rPr lang="en-US" dirty="0"/>
              <a:t>training in accordance with the applicable laws </a:t>
            </a:r>
            <a:r>
              <a:rPr lang="en-US" dirty="0" smtClean="0"/>
              <a:t>	     and </a:t>
            </a:r>
            <a:r>
              <a:rPr lang="en-US" dirty="0"/>
              <a:t>regulations of any State where in-person training is </a:t>
            </a:r>
            <a:r>
              <a:rPr lang="en-US" dirty="0" smtClean="0"/>
              <a:t>	     conducted</a:t>
            </a:r>
          </a:p>
          <a:p>
            <a:r>
              <a:rPr lang="en-US" dirty="0"/>
              <a:t>	</a:t>
            </a:r>
            <a:r>
              <a:rPr lang="en-US" dirty="0" smtClean="0"/>
              <a:t>     (ii)</a:t>
            </a:r>
            <a:r>
              <a:rPr lang="en-US" dirty="0" smtClean="0">
                <a:solidFill>
                  <a:srgbClr val="0066CC"/>
                </a:solidFill>
              </a:rPr>
              <a:t>Exception</a:t>
            </a:r>
            <a:r>
              <a:rPr lang="en-US" dirty="0"/>
              <a:t>: State qualification requirements </a:t>
            </a:r>
            <a:r>
              <a:rPr lang="en-US" dirty="0" smtClean="0"/>
              <a:t>			     otherwise </a:t>
            </a:r>
            <a:r>
              <a:rPr lang="en-US" dirty="0"/>
              <a:t>applicable to theory instruction do not apply </a:t>
            </a:r>
            <a:r>
              <a:rPr lang="en-US" dirty="0" smtClean="0"/>
              <a:t>	     to </a:t>
            </a:r>
            <a:r>
              <a:rPr lang="en-US" dirty="0"/>
              <a:t>providers offering such instruction only online.</a:t>
            </a:r>
          </a:p>
          <a:p>
            <a:endParaRPr lang="en-US" dirty="0"/>
          </a:p>
        </p:txBody>
      </p:sp>
    </p:spTree>
    <p:extLst>
      <p:ext uri="{BB962C8B-B14F-4D97-AF65-F5344CB8AC3E}">
        <p14:creationId xmlns:p14="http://schemas.microsoft.com/office/powerpoint/2010/main" val="13366430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Requirements for Listing on the Training Providers Registry  (TPR)</a:t>
            </a:r>
          </a:p>
        </p:txBody>
      </p:sp>
      <p:sp>
        <p:nvSpPr>
          <p:cNvPr id="3" name="Content Placeholder 2"/>
          <p:cNvSpPr>
            <a:spLocks noGrp="1"/>
          </p:cNvSpPr>
          <p:nvPr>
            <p:ph idx="1"/>
          </p:nvPr>
        </p:nvSpPr>
        <p:spPr/>
        <p:txBody>
          <a:bodyPr/>
          <a:lstStyle/>
          <a:p>
            <a:r>
              <a:rPr lang="en-US" dirty="0"/>
              <a:t>(</a:t>
            </a:r>
            <a:r>
              <a:rPr lang="en-US" sz="2400" dirty="0"/>
              <a:t>6) Allow FMCSA or its authorized representative to audit or investigate the training provider's operations to ensure that the provider meets the criteria set forth in this </a:t>
            </a:r>
            <a:r>
              <a:rPr lang="en-US" sz="2400" dirty="0" smtClean="0"/>
              <a:t>section</a:t>
            </a:r>
          </a:p>
          <a:p>
            <a:r>
              <a:rPr lang="en-US" sz="2400" dirty="0"/>
              <a:t>(7) Electronically transmit an Entry-Level Driver Training Provider Registration Form through the TPR Web site maintained by FMCSA, which attests that the training provider meets all the applicable requirements of this section, to obtain a unique TPR number. If a training provider has more than one campus or training location, the training provider must electronically transmit an Entry-Level Driver Training Provider Registration Form for each campus or training location in order to obtain a unique TPR number for each location</a:t>
            </a:r>
          </a:p>
        </p:txBody>
      </p:sp>
    </p:spTree>
    <p:extLst>
      <p:ext uri="{BB962C8B-B14F-4D97-AF65-F5344CB8AC3E}">
        <p14:creationId xmlns:p14="http://schemas.microsoft.com/office/powerpoint/2010/main" val="15992386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1"/>
            <a:ext cx="5879592" cy="713232"/>
          </a:xfrm>
        </p:spPr>
        <p:txBody>
          <a:bodyPr/>
          <a:lstStyle/>
          <a:p>
            <a:r>
              <a:rPr lang="en-US" dirty="0" smtClean="0"/>
              <a:t>Requirements for continued listing on the TPR 380.719</a:t>
            </a:r>
            <a:endParaRPr lang="en-US" dirty="0"/>
          </a:p>
        </p:txBody>
      </p:sp>
      <p:sp>
        <p:nvSpPr>
          <p:cNvPr id="3" name="Content Placeholder 2"/>
          <p:cNvSpPr>
            <a:spLocks noGrp="1"/>
          </p:cNvSpPr>
          <p:nvPr>
            <p:ph idx="1"/>
          </p:nvPr>
        </p:nvSpPr>
        <p:spPr/>
        <p:txBody>
          <a:bodyPr/>
          <a:lstStyle/>
          <a:p>
            <a:r>
              <a:rPr lang="en-US" dirty="0" smtClean="0"/>
              <a:t>To be eligible for continued listing on the TPR, a provider must:</a:t>
            </a:r>
          </a:p>
          <a:p>
            <a:pPr marL="514350" indent="-514350">
              <a:buFont typeface="+mj-lt"/>
              <a:buAutoNum type="arabicPeriod"/>
            </a:pPr>
            <a:r>
              <a:rPr lang="en-US" dirty="0"/>
              <a:t>Meet the requirements of this subpart and the applicable requirements of §</a:t>
            </a:r>
            <a:r>
              <a:rPr lang="en-US" dirty="0" smtClean="0"/>
              <a:t>380.703.</a:t>
            </a:r>
          </a:p>
          <a:p>
            <a:pPr marL="514350" indent="-514350">
              <a:buFont typeface="+mj-lt"/>
              <a:buAutoNum type="arabicPeriod"/>
            </a:pPr>
            <a:r>
              <a:rPr lang="en-US" dirty="0"/>
              <a:t>Biennially update the Entry-Level Driver Training Provider Registration Form</a:t>
            </a:r>
            <a:r>
              <a:rPr lang="en-US" dirty="0" smtClean="0"/>
              <a:t>.</a:t>
            </a:r>
          </a:p>
          <a:p>
            <a:pPr marL="514350" indent="-514350">
              <a:buFont typeface="+mj-lt"/>
              <a:buAutoNum type="arabicPeriod"/>
            </a:pPr>
            <a:r>
              <a:rPr lang="en-US" dirty="0"/>
              <a:t>Report to FMCSA changes to key information, as identified in paragraph (a)(3)(i) of this section, within 30 days of the change</a:t>
            </a:r>
            <a:r>
              <a:rPr lang="en-US" dirty="0" smtClean="0"/>
              <a:t>.</a:t>
            </a:r>
          </a:p>
        </p:txBody>
      </p:sp>
    </p:spTree>
    <p:extLst>
      <p:ext uri="{BB962C8B-B14F-4D97-AF65-F5344CB8AC3E}">
        <p14:creationId xmlns:p14="http://schemas.microsoft.com/office/powerpoint/2010/main" val="3929249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1"/>
            <a:ext cx="5879592" cy="713232"/>
          </a:xfrm>
        </p:spPr>
        <p:txBody>
          <a:bodyPr/>
          <a:lstStyle/>
          <a:p>
            <a:r>
              <a:rPr lang="en-US" dirty="0"/>
              <a:t>Requirements for continued listing on the TPR 380.719</a:t>
            </a:r>
          </a:p>
        </p:txBody>
      </p:sp>
      <p:sp>
        <p:nvSpPr>
          <p:cNvPr id="3" name="Content Placeholder 2"/>
          <p:cNvSpPr>
            <a:spLocks noGrp="1"/>
          </p:cNvSpPr>
          <p:nvPr>
            <p:ph idx="1"/>
          </p:nvPr>
        </p:nvSpPr>
        <p:spPr>
          <a:xfrm>
            <a:off x="865632" y="1517904"/>
            <a:ext cx="10515600" cy="4351338"/>
          </a:xfrm>
        </p:spPr>
        <p:txBody>
          <a:bodyPr/>
          <a:lstStyle/>
          <a:p>
            <a:pPr marL="571500" indent="-571500">
              <a:buFont typeface="+mj-lt"/>
              <a:buAutoNum type="romanLcPeriod"/>
            </a:pPr>
            <a:r>
              <a:rPr lang="en-US" dirty="0"/>
              <a:t>Key information is defined as training provider name, address, phone number, type(s) of training offered, training provider status, and, if applicable, any change in State licensure, certification, or accreditation status.</a:t>
            </a:r>
          </a:p>
          <a:p>
            <a:pPr marL="571500" indent="-571500">
              <a:buFont typeface="+mj-lt"/>
              <a:buAutoNum type="romanLcPeriod"/>
            </a:pPr>
            <a:r>
              <a:rPr lang="en-US" dirty="0"/>
              <a:t>Changes must be reported by electronically transmitting an updated Entry-Level Driver Training Provider Registration Form.	</a:t>
            </a:r>
          </a:p>
        </p:txBody>
      </p:sp>
    </p:spTree>
    <p:extLst>
      <p:ext uri="{BB962C8B-B14F-4D97-AF65-F5344CB8AC3E}">
        <p14:creationId xmlns:p14="http://schemas.microsoft.com/office/powerpoint/2010/main" val="19900050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Requirements for continued listing on the TPR 380.719</a:t>
            </a:r>
          </a:p>
        </p:txBody>
      </p:sp>
      <p:sp>
        <p:nvSpPr>
          <p:cNvPr id="3" name="Content Placeholder 2"/>
          <p:cNvSpPr>
            <a:spLocks noGrp="1"/>
          </p:cNvSpPr>
          <p:nvPr>
            <p:ph idx="1"/>
          </p:nvPr>
        </p:nvSpPr>
        <p:spPr/>
        <p:txBody>
          <a:bodyPr/>
          <a:lstStyle/>
          <a:p>
            <a:pPr marL="514350" indent="-514350">
              <a:buAutoNum type="arabicPeriod" startAt="4"/>
            </a:pPr>
            <a:r>
              <a:rPr lang="en-US" dirty="0" smtClean="0"/>
              <a:t>Maintain </a:t>
            </a:r>
            <a:r>
              <a:rPr lang="en-US" dirty="0"/>
              <a:t>documentation of State licensure, registration, or </a:t>
            </a:r>
            <a:r>
              <a:rPr lang="en-US" dirty="0" smtClean="0"/>
              <a:t>certification </a:t>
            </a:r>
            <a:r>
              <a:rPr lang="en-US" dirty="0"/>
              <a:t>verifying that the provider is authorized to </a:t>
            </a:r>
            <a:r>
              <a:rPr lang="en-US" dirty="0" smtClean="0"/>
              <a:t>provide </a:t>
            </a:r>
            <a:r>
              <a:rPr lang="en-US" dirty="0"/>
              <a:t>training in that State, if applicable</a:t>
            </a:r>
            <a:r>
              <a:rPr lang="en-US" dirty="0" smtClean="0"/>
              <a:t>.</a:t>
            </a:r>
          </a:p>
          <a:p>
            <a:pPr marL="514350" indent="-514350">
              <a:buAutoNum type="arabicPeriod" startAt="4"/>
            </a:pPr>
            <a:r>
              <a:rPr lang="en-US" dirty="0"/>
              <a:t>Allow an audit or investigation of the training provider to be completed by FMCSA or its authorized representative, if requested</a:t>
            </a:r>
            <a:r>
              <a:rPr lang="en-US" dirty="0" smtClean="0"/>
              <a:t>.</a:t>
            </a:r>
          </a:p>
          <a:p>
            <a:pPr marL="514350" indent="-514350">
              <a:buAutoNum type="arabicPeriod" startAt="4"/>
            </a:pPr>
            <a:r>
              <a:rPr lang="en-US" dirty="0"/>
              <a:t>Ensure that all required documentation, as set forth in §380.725, is available to FMCSA or its authorized representative, upon request. The provider must submit this documentation within 48 hours of the request.</a:t>
            </a:r>
          </a:p>
        </p:txBody>
      </p:sp>
    </p:spTree>
    <p:extLst>
      <p:ext uri="{BB962C8B-B14F-4D97-AF65-F5344CB8AC3E}">
        <p14:creationId xmlns:p14="http://schemas.microsoft.com/office/powerpoint/2010/main" val="9373524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Purpose and Scope  380.601</a:t>
            </a:r>
            <a:endParaRPr lang="en-US" dirty="0"/>
          </a:p>
        </p:txBody>
      </p:sp>
    </p:spTree>
    <p:extLst>
      <p:ext uri="{BB962C8B-B14F-4D97-AF65-F5344CB8AC3E}">
        <p14:creationId xmlns:p14="http://schemas.microsoft.com/office/powerpoint/2010/main" val="8726195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Removal from the TPR: Factors Considered  380.721</a:t>
            </a:r>
            <a:endParaRPr lang="en-US" dirty="0"/>
          </a:p>
        </p:txBody>
      </p:sp>
      <p:sp>
        <p:nvSpPr>
          <p:cNvPr id="3" name="Content Placeholder 2"/>
          <p:cNvSpPr>
            <a:spLocks noGrp="1"/>
          </p:cNvSpPr>
          <p:nvPr>
            <p:ph idx="1"/>
          </p:nvPr>
        </p:nvSpPr>
        <p:spPr/>
        <p:txBody>
          <a:bodyPr/>
          <a:lstStyle/>
          <a:p>
            <a:r>
              <a:rPr lang="en-US" dirty="0"/>
              <a:t>FMCSA may remove a provider from the TPR when a provider fails to meet or maintain any of the qualifications established by this subpart or the requirements of other State and Federal regulations applicable to the provider. If FMCSA removes a provider from the TPR, any training conducted after the removal date will be considered invalid</a:t>
            </a:r>
            <a:r>
              <a:rPr lang="en-US" dirty="0" smtClean="0"/>
              <a:t>.</a:t>
            </a:r>
          </a:p>
          <a:p>
            <a:endParaRPr lang="en-US" dirty="0"/>
          </a:p>
          <a:p>
            <a:r>
              <a:rPr lang="en-US" dirty="0"/>
              <a:t>The factors FMCSA may consider for removing a provider from the TPR include, but are not limited to, the following:</a:t>
            </a:r>
          </a:p>
        </p:txBody>
      </p:sp>
    </p:spTree>
    <p:extLst>
      <p:ext uri="{BB962C8B-B14F-4D97-AF65-F5344CB8AC3E}">
        <p14:creationId xmlns:p14="http://schemas.microsoft.com/office/powerpoint/2010/main" val="13542852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Removal from the TPR: Factors Considered  380.721</a:t>
            </a:r>
          </a:p>
        </p:txBody>
      </p:sp>
      <p:sp>
        <p:nvSpPr>
          <p:cNvPr id="3" name="Content Placeholder 2"/>
          <p:cNvSpPr>
            <a:spLocks noGrp="1"/>
          </p:cNvSpPr>
          <p:nvPr>
            <p:ph idx="1"/>
          </p:nvPr>
        </p:nvSpPr>
        <p:spPr/>
        <p:txBody>
          <a:bodyPr/>
          <a:lstStyle/>
          <a:p>
            <a:pPr marL="514350" indent="-514350">
              <a:buFont typeface="+mj-lt"/>
              <a:buAutoNum type="arabicPeriod"/>
            </a:pPr>
            <a:r>
              <a:rPr lang="en-US" dirty="0"/>
              <a:t>The provider fails to comply with the requirements for continued listing on the TPR, as described in §</a:t>
            </a:r>
            <a:r>
              <a:rPr lang="en-US" dirty="0" smtClean="0"/>
              <a:t>380.719</a:t>
            </a:r>
          </a:p>
          <a:p>
            <a:pPr marL="514350" indent="-514350">
              <a:buFont typeface="+mj-lt"/>
              <a:buAutoNum type="arabicPeriod"/>
            </a:pPr>
            <a:r>
              <a:rPr lang="en-US" dirty="0"/>
              <a:t>The provider denies FMCSA or its authorized representatives the opportunity to conduct an audit or investigation of its training operations</a:t>
            </a:r>
            <a:r>
              <a:rPr lang="en-US" dirty="0" smtClean="0"/>
              <a:t>.</a:t>
            </a:r>
          </a:p>
          <a:p>
            <a:pPr marL="514350" indent="-514350">
              <a:buFont typeface="+mj-lt"/>
              <a:buAutoNum type="arabicPeriod"/>
            </a:pPr>
            <a:r>
              <a:rPr lang="en-US" dirty="0"/>
              <a:t>The audit or investigation conducted by FMCSA or its authorized representatives identifies material deficiencies, pertaining to the training provider's program, operations, or eligibility.</a:t>
            </a:r>
          </a:p>
        </p:txBody>
      </p:sp>
    </p:spTree>
    <p:extLst>
      <p:ext uri="{BB962C8B-B14F-4D97-AF65-F5344CB8AC3E}">
        <p14:creationId xmlns:p14="http://schemas.microsoft.com/office/powerpoint/2010/main" val="37662691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Removal from the TPR: Factors Considered  380.721</a:t>
            </a:r>
          </a:p>
        </p:txBody>
      </p:sp>
      <p:sp>
        <p:nvSpPr>
          <p:cNvPr id="3" name="Content Placeholder 2"/>
          <p:cNvSpPr>
            <a:spLocks noGrp="1"/>
          </p:cNvSpPr>
          <p:nvPr>
            <p:ph idx="1"/>
          </p:nvPr>
        </p:nvSpPr>
        <p:spPr/>
        <p:txBody>
          <a:bodyPr/>
          <a:lstStyle/>
          <a:p>
            <a:pPr marL="514350" indent="-514350">
              <a:buAutoNum type="arabicPeriod" startAt="4"/>
            </a:pPr>
            <a:r>
              <a:rPr lang="en-US" dirty="0" smtClean="0"/>
              <a:t>The </a:t>
            </a:r>
            <a:r>
              <a:rPr lang="en-US" dirty="0"/>
              <a:t>provider falsely claims to be licensed, certified, </a:t>
            </a:r>
            <a:r>
              <a:rPr lang="en-US" dirty="0" smtClean="0"/>
              <a:t>     registered</a:t>
            </a:r>
            <a:r>
              <a:rPr lang="en-US" dirty="0"/>
              <a:t>, or authorized to provide training in accordance </a:t>
            </a:r>
            <a:r>
              <a:rPr lang="en-US" dirty="0" smtClean="0"/>
              <a:t>with </a:t>
            </a:r>
            <a:r>
              <a:rPr lang="en-US" dirty="0"/>
              <a:t>the applicable laws and regulations in any State where </a:t>
            </a:r>
            <a:r>
              <a:rPr lang="en-US" dirty="0" smtClean="0"/>
              <a:t>in-person </a:t>
            </a:r>
            <a:r>
              <a:rPr lang="en-US" dirty="0"/>
              <a:t>training is </a:t>
            </a:r>
            <a:r>
              <a:rPr lang="en-US" dirty="0" smtClean="0"/>
              <a:t>provided.</a:t>
            </a:r>
          </a:p>
          <a:p>
            <a:pPr marL="514350" indent="-514350">
              <a:buAutoNum type="arabicPeriod" startAt="4"/>
            </a:pPr>
            <a:r>
              <a:rPr lang="en-US" dirty="0"/>
              <a:t>The State-administered CDL skills examination passage rate for applicants for the Class A CDL, Class B CDL, passenger endorsement, and/or school bus endorsement who complete the provider's training and the CDL knowledge test passage rate for applicants for the hazardous materials endorsement who complete the provider's training.</a:t>
            </a:r>
          </a:p>
        </p:txBody>
      </p:sp>
    </p:spTree>
    <p:extLst>
      <p:ext uri="{BB962C8B-B14F-4D97-AF65-F5344CB8AC3E}">
        <p14:creationId xmlns:p14="http://schemas.microsoft.com/office/powerpoint/2010/main" val="13436190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Removal from the TPR: Factors Considered  380.721</a:t>
            </a:r>
          </a:p>
        </p:txBody>
      </p:sp>
      <p:sp>
        <p:nvSpPr>
          <p:cNvPr id="3" name="Content Placeholder 2"/>
          <p:cNvSpPr>
            <a:spLocks noGrp="1"/>
          </p:cNvSpPr>
          <p:nvPr>
            <p:ph idx="1"/>
          </p:nvPr>
        </p:nvSpPr>
        <p:spPr/>
        <p:txBody>
          <a:bodyPr/>
          <a:lstStyle/>
          <a:p>
            <a:r>
              <a:rPr lang="en-US" dirty="0"/>
              <a:t>In instances of fraud or other criminal behavior by a training provider in which driver-trainees have knowingly participated, FMCSA reserves the right, on a case-by-case basis, to retroactively invalidate training conducted under this subpart .</a:t>
            </a:r>
          </a:p>
        </p:txBody>
      </p:sp>
    </p:spTree>
    <p:extLst>
      <p:ext uri="{BB962C8B-B14F-4D97-AF65-F5344CB8AC3E}">
        <p14:creationId xmlns:p14="http://schemas.microsoft.com/office/powerpoint/2010/main" val="150331808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Removal from the TPR: </a:t>
            </a:r>
            <a:r>
              <a:rPr lang="en-US" dirty="0" smtClean="0"/>
              <a:t>Procedure</a:t>
            </a:r>
            <a:endParaRPr lang="en-US" dirty="0"/>
          </a:p>
        </p:txBody>
      </p:sp>
      <p:sp>
        <p:nvSpPr>
          <p:cNvPr id="3" name="Content Placeholder 2"/>
          <p:cNvSpPr>
            <a:spLocks noGrp="1"/>
          </p:cNvSpPr>
          <p:nvPr>
            <p:ph idx="1"/>
          </p:nvPr>
        </p:nvSpPr>
        <p:spPr/>
        <p:txBody>
          <a:bodyPr/>
          <a:lstStyle/>
          <a:p>
            <a:r>
              <a:rPr lang="en-US" b="1" u="sng" dirty="0"/>
              <a:t>Voluntary removal. </a:t>
            </a:r>
            <a:r>
              <a:rPr lang="en-US" dirty="0"/>
              <a:t>To be voluntarily removed from the Training Provider Registry (TPR), a provider must submit written notice to FMCSA's Director, Office of Carrier, Driver, and Vehicle Safety Standards (Director). Upon receiving the written notice, FMCSA will remove the training provider from the TPR. On and after the date of issuance of a notice of proposed removal from the TPR issued in accordance with paragraph (b) of this section, such a voluntary removal notice will not be effective.</a:t>
            </a:r>
          </a:p>
        </p:txBody>
      </p:sp>
    </p:spTree>
    <p:extLst>
      <p:ext uri="{BB962C8B-B14F-4D97-AF65-F5344CB8AC3E}">
        <p14:creationId xmlns:p14="http://schemas.microsoft.com/office/powerpoint/2010/main" val="39891131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Removal from the TPR: Procedure</a:t>
            </a:r>
          </a:p>
        </p:txBody>
      </p:sp>
      <p:sp>
        <p:nvSpPr>
          <p:cNvPr id="3" name="Content Placeholder 2"/>
          <p:cNvSpPr>
            <a:spLocks noGrp="1"/>
          </p:cNvSpPr>
          <p:nvPr>
            <p:ph idx="1"/>
          </p:nvPr>
        </p:nvSpPr>
        <p:spPr/>
        <p:txBody>
          <a:bodyPr/>
          <a:lstStyle/>
          <a:p>
            <a:r>
              <a:rPr lang="en-US" sz="2400" b="1" u="sng" dirty="0"/>
              <a:t>Involuntary removal</a:t>
            </a:r>
            <a:r>
              <a:rPr lang="en-US" sz="2400" dirty="0"/>
              <a:t>; Notice of proposed removal. Except as provided by paragraphs (a) and (e) of this section, FMCSA initiates the process for involuntary removal of a provider from the TPR by issuing a written notice to the provider, stating the reasons for the proposed removal and setting forth any corrective actions necessary for the provider to remain listed on the TPR. If a notice of proposed removal is issued, the provider must notify current driver-trainees and driver-trainees scheduled for future training of the proposed removal. If a notice of proposed removal is issued to a training provider listed on the TPR Web site, FMCSA will note on the TPR Web site that such notice has been issued. FMCSA will remove the notation if the notice is withdrawn.</a:t>
            </a:r>
          </a:p>
        </p:txBody>
      </p:sp>
    </p:spTree>
    <p:extLst>
      <p:ext uri="{BB962C8B-B14F-4D97-AF65-F5344CB8AC3E}">
        <p14:creationId xmlns:p14="http://schemas.microsoft.com/office/powerpoint/2010/main" val="310282205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Removal from the TPR: Procedure</a:t>
            </a:r>
          </a:p>
        </p:txBody>
      </p:sp>
      <p:sp>
        <p:nvSpPr>
          <p:cNvPr id="3" name="Content Placeholder 2"/>
          <p:cNvSpPr>
            <a:spLocks noGrp="1"/>
          </p:cNvSpPr>
          <p:nvPr>
            <p:ph idx="1"/>
          </p:nvPr>
        </p:nvSpPr>
        <p:spPr/>
        <p:txBody>
          <a:bodyPr/>
          <a:lstStyle/>
          <a:p>
            <a:r>
              <a:rPr lang="en-US" b="1" u="sng" dirty="0"/>
              <a:t>Response to notice of proposed removal and corrective action</a:t>
            </a:r>
            <a:r>
              <a:rPr lang="en-US" dirty="0"/>
              <a:t>. A training provider that has received a notice of proposed removal and wishes to remain on the TPR must submit a written response to the Director no later than 30 days after the date of issuance of the notice explaining why it believes that decision is not proper, as described in paragraph (c)(1) of this section. Alternatively, the provider will set forth corrective actions taken in response to FMCSA's notice of proposed removal, as described in paragraph (c)(2) of this section.</a:t>
            </a:r>
          </a:p>
        </p:txBody>
      </p:sp>
    </p:spTree>
    <p:extLst>
      <p:ext uri="{BB962C8B-B14F-4D97-AF65-F5344CB8AC3E}">
        <p14:creationId xmlns:p14="http://schemas.microsoft.com/office/powerpoint/2010/main" val="280923537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Removal from the TPR: Procedure</a:t>
            </a:r>
          </a:p>
        </p:txBody>
      </p:sp>
      <p:sp>
        <p:nvSpPr>
          <p:cNvPr id="3" name="Content Placeholder 2"/>
          <p:cNvSpPr>
            <a:spLocks noGrp="1"/>
          </p:cNvSpPr>
          <p:nvPr>
            <p:ph idx="1"/>
          </p:nvPr>
        </p:nvSpPr>
        <p:spPr/>
        <p:txBody>
          <a:bodyPr/>
          <a:lstStyle/>
          <a:p>
            <a:r>
              <a:rPr lang="en-US" b="1" u="sng" dirty="0"/>
              <a:t>Opposing a notice of proposed removal. </a:t>
            </a:r>
            <a:r>
              <a:rPr lang="en-US" dirty="0"/>
              <a:t>If the provider believes FMCSA has relied on erroneous information in proposing removal from the TPR, the provider must explain the basis for that belief and provide supporting documentation. The Director will review the explanation</a:t>
            </a:r>
            <a:r>
              <a:rPr lang="en-US" dirty="0" smtClean="0"/>
              <a:t>.</a:t>
            </a:r>
          </a:p>
          <a:p>
            <a:pPr marL="571500" indent="-571500">
              <a:buFont typeface="+mj-lt"/>
              <a:buAutoNum type="romanLcPeriod"/>
            </a:pPr>
            <a:r>
              <a:rPr lang="en-US" dirty="0"/>
              <a:t>If the Director finds that FMCSA has relied on erroneous information to propose removal of a training provider from the TPR, the Director will withdraw the notice of proposed removal and notify the provider of the withdrawal in writing.</a:t>
            </a:r>
          </a:p>
        </p:txBody>
      </p:sp>
    </p:spTree>
    <p:extLst>
      <p:ext uri="{BB962C8B-B14F-4D97-AF65-F5344CB8AC3E}">
        <p14:creationId xmlns:p14="http://schemas.microsoft.com/office/powerpoint/2010/main" val="196776977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Removal from the TPR: Procedure</a:t>
            </a:r>
          </a:p>
        </p:txBody>
      </p:sp>
      <p:sp>
        <p:nvSpPr>
          <p:cNvPr id="3" name="Content Placeholder 2"/>
          <p:cNvSpPr>
            <a:spLocks noGrp="1"/>
          </p:cNvSpPr>
          <p:nvPr>
            <p:ph idx="1"/>
          </p:nvPr>
        </p:nvSpPr>
        <p:spPr/>
        <p:txBody>
          <a:bodyPr/>
          <a:lstStyle/>
          <a:p>
            <a:r>
              <a:rPr lang="en-US" dirty="0"/>
              <a:t>If the Director finds that FMCSA has not relied on erroneous information in proposing removal, the Director will affirm the notice of proposed removal and notify the provider in writing of the determination. No later than 60 days after the date the Director affirms the notice of proposed removal, or as otherwise agreed to by the provider and the Director, the provider must comply with this subpart and correct the deficiencies identified in the notice of proposed removal as described in paragraph (c)(2) of this section.</a:t>
            </a:r>
          </a:p>
        </p:txBody>
      </p:sp>
    </p:spTree>
    <p:extLst>
      <p:ext uri="{BB962C8B-B14F-4D97-AF65-F5344CB8AC3E}">
        <p14:creationId xmlns:p14="http://schemas.microsoft.com/office/powerpoint/2010/main" val="299424805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Removal from the TPR: Procedure</a:t>
            </a:r>
          </a:p>
        </p:txBody>
      </p:sp>
      <p:sp>
        <p:nvSpPr>
          <p:cNvPr id="3" name="Content Placeholder 2"/>
          <p:cNvSpPr>
            <a:spLocks noGrp="1"/>
          </p:cNvSpPr>
          <p:nvPr>
            <p:ph idx="1"/>
          </p:nvPr>
        </p:nvSpPr>
        <p:spPr/>
        <p:txBody>
          <a:bodyPr/>
          <a:lstStyle/>
          <a:p>
            <a:r>
              <a:rPr lang="en-US" dirty="0"/>
              <a:t>If the provider does not respond in writing within 30 days of the date of issuance of a notice of proposed removal, the removal becomes effective immediately and the provider will be removed from the TPR. Any training conducted after the removal date is invalid.</a:t>
            </a:r>
          </a:p>
        </p:txBody>
      </p:sp>
    </p:spTree>
    <p:extLst>
      <p:ext uri="{BB962C8B-B14F-4D97-AF65-F5344CB8AC3E}">
        <p14:creationId xmlns:p14="http://schemas.microsoft.com/office/powerpoint/2010/main" val="9061791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1"/>
            <a:ext cx="5955564" cy="713232"/>
          </a:xfrm>
        </p:spPr>
        <p:txBody>
          <a:bodyPr/>
          <a:lstStyle/>
          <a:p>
            <a:r>
              <a:rPr lang="en-US" dirty="0" smtClean="0"/>
              <a:t>Purpose and Scope</a:t>
            </a:r>
            <a:endParaRPr lang="en-US" dirty="0"/>
          </a:p>
        </p:txBody>
      </p:sp>
      <p:sp>
        <p:nvSpPr>
          <p:cNvPr id="3" name="Content Placeholder 2"/>
          <p:cNvSpPr>
            <a:spLocks noGrp="1"/>
          </p:cNvSpPr>
          <p:nvPr>
            <p:ph idx="1"/>
          </p:nvPr>
        </p:nvSpPr>
        <p:spPr/>
        <p:txBody>
          <a:bodyPr/>
          <a:lstStyle/>
          <a:p>
            <a:r>
              <a:rPr lang="en-US" dirty="0" smtClean="0">
                <a:latin typeface="+mn-lt"/>
              </a:rPr>
              <a:t> 380.601</a:t>
            </a:r>
          </a:p>
          <a:p>
            <a:r>
              <a:rPr lang="en-US" dirty="0" smtClean="0">
                <a:latin typeface="+mn-lt"/>
              </a:rPr>
              <a:t>This </a:t>
            </a:r>
            <a:r>
              <a:rPr lang="en-US" dirty="0">
                <a:latin typeface="+mn-lt"/>
              </a:rPr>
              <a:t>subpart establishes training requirements for entry-level drivers, as defined in this subpart, and minimum content for theory and Behind-the-Wheel (BTW) training curricula. </a:t>
            </a:r>
            <a:endParaRPr lang="en-US" dirty="0" smtClean="0">
              <a:latin typeface="+mn-lt"/>
            </a:endParaRPr>
          </a:p>
          <a:p>
            <a:r>
              <a:rPr lang="en-US" dirty="0" smtClean="0">
                <a:latin typeface="+mn-lt"/>
              </a:rPr>
              <a:t>Entry-level </a:t>
            </a:r>
            <a:r>
              <a:rPr lang="en-US" dirty="0">
                <a:latin typeface="+mn-lt"/>
              </a:rPr>
              <a:t>driver training, as defined in this subpart, applies only to those individuals who apply for a commercial driver's license (CDL) or a CDL upgrade or endorsement and does not otherwise amend substantive CDL requirements in part 383 of this chapter.</a:t>
            </a:r>
          </a:p>
        </p:txBody>
      </p:sp>
    </p:spTree>
    <p:extLst>
      <p:ext uri="{BB962C8B-B14F-4D97-AF65-F5344CB8AC3E}">
        <p14:creationId xmlns:p14="http://schemas.microsoft.com/office/powerpoint/2010/main" val="364077120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Removal from the TPR: </a:t>
            </a:r>
            <a:r>
              <a:rPr lang="en-US" dirty="0" smtClean="0"/>
              <a:t>Procedure</a:t>
            </a:r>
            <a:endParaRPr lang="en-US" dirty="0"/>
          </a:p>
        </p:txBody>
      </p:sp>
      <p:sp>
        <p:nvSpPr>
          <p:cNvPr id="3" name="Content Placeholder 2"/>
          <p:cNvSpPr>
            <a:spLocks noGrp="1"/>
          </p:cNvSpPr>
          <p:nvPr>
            <p:ph idx="1"/>
          </p:nvPr>
        </p:nvSpPr>
        <p:spPr/>
        <p:txBody>
          <a:bodyPr/>
          <a:lstStyle/>
          <a:p>
            <a:r>
              <a:rPr lang="en-US" sz="2000" b="1" u="sng" dirty="0"/>
              <a:t>Corrective action. </a:t>
            </a:r>
            <a:r>
              <a:rPr lang="en-US" sz="2000" dirty="0"/>
              <a:t>(i) The provider must comply with this subpart and complete the corrective actions specified in the notice of proposed removal no later than 60 days after either the date of issuance of the notice of proposed removal or the date the Director subsequently affirms or modifies the notice of proposed removal. The provider must provide documentation of completion of the corrective action(s) to the Director. The Director may conduct an investigation and request any documentation necessary to verify that the provider has complied with this subpart and completed the required corrective action(s). The Director will notify the provider in writing whether it has met the requirements for continued listing on the TPR</a:t>
            </a:r>
            <a:r>
              <a:rPr lang="en-US" sz="2000" dirty="0" smtClean="0"/>
              <a:t>.</a:t>
            </a:r>
          </a:p>
          <a:p>
            <a:r>
              <a:rPr lang="en-US" sz="2000" dirty="0" smtClean="0"/>
              <a:t>(ii)If </a:t>
            </a:r>
            <a:r>
              <a:rPr lang="en-US" sz="2000" dirty="0"/>
              <a:t>the provider fails to complete the proposed corrective action(s) within the 60-day period, the provider will be removed from the TPR. The Director will notify the provider in writing of the removal.</a:t>
            </a:r>
          </a:p>
        </p:txBody>
      </p:sp>
    </p:spTree>
    <p:extLst>
      <p:ext uri="{BB962C8B-B14F-4D97-AF65-F5344CB8AC3E}">
        <p14:creationId xmlns:p14="http://schemas.microsoft.com/office/powerpoint/2010/main" val="366325595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Removal from the TPR: Procedure</a:t>
            </a:r>
          </a:p>
        </p:txBody>
      </p:sp>
      <p:sp>
        <p:nvSpPr>
          <p:cNvPr id="3" name="Content Placeholder 2"/>
          <p:cNvSpPr>
            <a:spLocks noGrp="1"/>
          </p:cNvSpPr>
          <p:nvPr>
            <p:ph idx="1"/>
          </p:nvPr>
        </p:nvSpPr>
        <p:spPr/>
        <p:txBody>
          <a:bodyPr/>
          <a:lstStyle/>
          <a:p>
            <a:r>
              <a:rPr lang="en-US" b="1" u="sng" dirty="0"/>
              <a:t>Request for administrative review. </a:t>
            </a:r>
            <a:r>
              <a:rPr lang="en-US" dirty="0"/>
              <a:t>If a provider has been removed from the TPR under paragraph (c)(1)(iii), (c)(2)(ii), or (e) of this section, the provider may request an administrative review. The request must be submitted in writing to the FMCSA Associate Administrator for Policy (Associate Administrator) no later than 30 days after the effective date of the removal. The request must explain the alleged error(s) committed in removing the provider from the TPR, and include all factual, legal, and procedural issues in dispute, as well as any supporting documentation.</a:t>
            </a:r>
          </a:p>
        </p:txBody>
      </p:sp>
    </p:spTree>
    <p:extLst>
      <p:ext uri="{BB962C8B-B14F-4D97-AF65-F5344CB8AC3E}">
        <p14:creationId xmlns:p14="http://schemas.microsoft.com/office/powerpoint/2010/main" val="40482165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Removal from the TPR: Procedure</a:t>
            </a:r>
          </a:p>
        </p:txBody>
      </p:sp>
      <p:sp>
        <p:nvSpPr>
          <p:cNvPr id="3" name="Content Placeholder 2"/>
          <p:cNvSpPr>
            <a:spLocks noGrp="1"/>
          </p:cNvSpPr>
          <p:nvPr>
            <p:ph idx="1"/>
          </p:nvPr>
        </p:nvSpPr>
        <p:spPr/>
        <p:txBody>
          <a:bodyPr/>
          <a:lstStyle/>
          <a:p>
            <a:r>
              <a:rPr lang="en-US" sz="2400" b="1" u="sng" dirty="0"/>
              <a:t>Additional procedures for administrative review. </a:t>
            </a:r>
            <a:r>
              <a:rPr lang="en-US" sz="2400" dirty="0"/>
              <a:t>The Associate Administrator may ask the provider to submit additional information or attend a conference to discuss the removal. If the provider does not provide the information requested, or does not attend the scheduled conference, the Associate Administrator </a:t>
            </a:r>
            <a:r>
              <a:rPr lang="en-US" sz="2400" dirty="0" smtClean="0"/>
              <a:t>may </a:t>
            </a:r>
            <a:r>
              <a:rPr lang="en-US" sz="2400" dirty="0"/>
              <a:t>dismiss the request for administrative </a:t>
            </a:r>
            <a:r>
              <a:rPr lang="en-US" sz="2400" dirty="0" smtClean="0"/>
              <a:t>review.</a:t>
            </a:r>
          </a:p>
          <a:p>
            <a:r>
              <a:rPr lang="en-US" sz="2400" b="1" u="sng" dirty="0"/>
              <a:t>Decision on administrative review. </a:t>
            </a:r>
            <a:r>
              <a:rPr lang="en-US" sz="2400" dirty="0"/>
              <a:t>The Associate Administrator will complete the administrative review and notify the provider in writing of the decision. The decision constitutes final Agency action. If the Associate Administrator deems the removal to be invalid, FMCSA will reinstate the provider's listing on the TPR.</a:t>
            </a:r>
            <a:endParaRPr lang="en-US" sz="2400" dirty="0" smtClean="0"/>
          </a:p>
        </p:txBody>
      </p:sp>
    </p:spTree>
    <p:extLst>
      <p:ext uri="{BB962C8B-B14F-4D97-AF65-F5344CB8AC3E}">
        <p14:creationId xmlns:p14="http://schemas.microsoft.com/office/powerpoint/2010/main" val="61883640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Removal from the TPR: Procedure</a:t>
            </a:r>
          </a:p>
        </p:txBody>
      </p:sp>
      <p:sp>
        <p:nvSpPr>
          <p:cNvPr id="3" name="Content Placeholder 2"/>
          <p:cNvSpPr>
            <a:spLocks noGrp="1"/>
          </p:cNvSpPr>
          <p:nvPr>
            <p:ph idx="1"/>
          </p:nvPr>
        </p:nvSpPr>
        <p:spPr/>
        <p:txBody>
          <a:bodyPr/>
          <a:lstStyle/>
          <a:p>
            <a:r>
              <a:rPr lang="en-US" sz="2400" b="1" u="sng" dirty="0"/>
              <a:t>Emergency removal. </a:t>
            </a:r>
            <a:r>
              <a:rPr lang="en-US" sz="2400" dirty="0"/>
              <a:t>In cases of fraud, criminal behavior, or willful disregard of the regulations in this subpart or in which public health, interest, or safety requires, the provisions of paragraph (b) of this section are not applicable. In these cases, the Director may immediately remove a provider from the TPR. In instances of fraud or other criminal behavior by a training provider in which driver-trainees have knowingly participated, FMCSA reserves the right to retroactively invalidate training conducted under this subpart. A provider who has been removed under the provisions of this paragraph may request an administrative review of that decision as </a:t>
            </a:r>
            <a:r>
              <a:rPr lang="en-US" sz="2400" dirty="0" smtClean="0"/>
              <a:t>described </a:t>
            </a:r>
            <a:r>
              <a:rPr lang="en-US" sz="2400" dirty="0"/>
              <a:t>under paragraph (d) of this section</a:t>
            </a:r>
            <a:r>
              <a:rPr lang="en-US" sz="2400" dirty="0" smtClean="0"/>
              <a:t>.</a:t>
            </a:r>
          </a:p>
          <a:p>
            <a:r>
              <a:rPr lang="en-US" sz="2400" b="1" u="sng" dirty="0"/>
              <a:t>Reinstatement to the Training Provider Registry. </a:t>
            </a:r>
            <a:r>
              <a:rPr lang="en-US" sz="2400" dirty="0"/>
              <a:t>(1) Any time after a training provider's voluntary removal from the TPR, the provider may apply to the Director to be reinstated.</a:t>
            </a:r>
          </a:p>
        </p:txBody>
      </p:sp>
    </p:spTree>
    <p:extLst>
      <p:ext uri="{BB962C8B-B14F-4D97-AF65-F5344CB8AC3E}">
        <p14:creationId xmlns:p14="http://schemas.microsoft.com/office/powerpoint/2010/main" val="113024475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Removal from the TPR: Procedure</a:t>
            </a:r>
          </a:p>
        </p:txBody>
      </p:sp>
      <p:sp>
        <p:nvSpPr>
          <p:cNvPr id="3" name="Content Placeholder 2"/>
          <p:cNvSpPr>
            <a:spLocks noGrp="1"/>
          </p:cNvSpPr>
          <p:nvPr>
            <p:ph idx="1"/>
          </p:nvPr>
        </p:nvSpPr>
        <p:spPr/>
        <p:txBody>
          <a:bodyPr/>
          <a:lstStyle/>
          <a:p>
            <a:r>
              <a:rPr lang="en-US" dirty="0"/>
              <a:t>No sooner than 30 days after the date of a provider's involuntary removal from the TPR, the provider may apply to the Director to be reinstated. The provider must submit documentation showing completion of any corrective action(s) identified in the notice of proposed removal or final notice of removal, as applicable.</a:t>
            </a:r>
          </a:p>
        </p:txBody>
      </p:sp>
    </p:spTree>
    <p:extLst>
      <p:ext uri="{BB962C8B-B14F-4D97-AF65-F5344CB8AC3E}">
        <p14:creationId xmlns:p14="http://schemas.microsoft.com/office/powerpoint/2010/main" val="89061184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Entry Level Training Provider</a:t>
            </a:r>
            <a:endParaRPr lang="en-US" dirty="0"/>
          </a:p>
        </p:txBody>
      </p:sp>
    </p:spTree>
    <p:extLst>
      <p:ext uri="{BB962C8B-B14F-4D97-AF65-F5344CB8AC3E}">
        <p14:creationId xmlns:p14="http://schemas.microsoft.com/office/powerpoint/2010/main" val="362721947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Entry Level Training Provider</a:t>
            </a:r>
            <a:endParaRPr lang="en-US" dirty="0"/>
          </a:p>
        </p:txBody>
      </p:sp>
      <p:sp>
        <p:nvSpPr>
          <p:cNvPr id="3" name="Content Placeholder 2"/>
          <p:cNvSpPr>
            <a:spLocks noGrp="1"/>
          </p:cNvSpPr>
          <p:nvPr>
            <p:ph idx="1"/>
          </p:nvPr>
        </p:nvSpPr>
        <p:spPr/>
        <p:txBody>
          <a:bodyPr/>
          <a:lstStyle/>
          <a:p>
            <a:r>
              <a:rPr lang="en-US" dirty="0" smtClean="0"/>
              <a:t>380.707</a:t>
            </a:r>
          </a:p>
          <a:p>
            <a:r>
              <a:rPr lang="en-US" dirty="0"/>
              <a:t>Training providers must require all accepted applicants for behind-the-wheel (BTW) training to certify that they will comply U.S. Department of Transportation regulations in parts 40, 382, 383, and 391, as well as State and/or local laws, related to controlled substances testing, age, medical certification, licensing, and driving record. Training providers must verify that all accepted BTW applicants hold a valid commercial learner's permit or commercial driver's license, as applicable.</a:t>
            </a:r>
          </a:p>
        </p:txBody>
      </p:sp>
    </p:spTree>
    <p:extLst>
      <p:ext uri="{BB962C8B-B14F-4D97-AF65-F5344CB8AC3E}">
        <p14:creationId xmlns:p14="http://schemas.microsoft.com/office/powerpoint/2010/main" val="404158856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Entry Level Training Provider</a:t>
            </a:r>
          </a:p>
        </p:txBody>
      </p:sp>
      <p:sp>
        <p:nvSpPr>
          <p:cNvPr id="3" name="Content Placeholder 2"/>
          <p:cNvSpPr>
            <a:spLocks noGrp="1"/>
          </p:cNvSpPr>
          <p:nvPr>
            <p:ph idx="1"/>
          </p:nvPr>
        </p:nvSpPr>
        <p:spPr/>
        <p:txBody>
          <a:bodyPr/>
          <a:lstStyle/>
          <a:p>
            <a:r>
              <a:rPr lang="en-US" dirty="0"/>
              <a:t>Training providers offering online training must ensure that the content is prepared and/or delivered by a theory instructor, as defined in §380.605</a:t>
            </a:r>
            <a:r>
              <a:rPr lang="en-US" dirty="0" smtClean="0"/>
              <a:t>.</a:t>
            </a:r>
          </a:p>
          <a:p>
            <a:endParaRPr lang="en-US" dirty="0"/>
          </a:p>
          <a:p>
            <a:r>
              <a:rPr lang="en-US" dirty="0"/>
              <a:t>Separate training providers may deliver the theory and BTW portions of the training, but both portions (range and public road) of the BTW training must be delivered by the same training provider.</a:t>
            </a:r>
          </a:p>
        </p:txBody>
      </p:sp>
    </p:spTree>
    <p:extLst>
      <p:ext uri="{BB962C8B-B14F-4D97-AF65-F5344CB8AC3E}">
        <p14:creationId xmlns:p14="http://schemas.microsoft.com/office/powerpoint/2010/main" val="289557488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dirty="0"/>
              <a:t>When a provider meets the requirements of §§380.703 and 380.707, FMCSA will issue the provider a unique TPR number and, as applicable, add the provider's name and/or contact information to the TPR Web site.</a:t>
            </a:r>
          </a:p>
        </p:txBody>
      </p:sp>
    </p:spTree>
    <p:extLst>
      <p:ext uri="{BB962C8B-B14F-4D97-AF65-F5344CB8AC3E}">
        <p14:creationId xmlns:p14="http://schemas.microsoft.com/office/powerpoint/2010/main" val="363947482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dirty="0" smtClean="0"/>
              <a:t>380.709</a:t>
            </a:r>
          </a:p>
          <a:p>
            <a:pPr marL="0" indent="0">
              <a:buNone/>
            </a:pPr>
            <a:r>
              <a:rPr lang="en-US" dirty="0"/>
              <a:t>Facilities:  The training provider's classroom and range facilities must comply with all applicable Federal, State, and/or local statutes and regulations</a:t>
            </a:r>
            <a:endParaRPr lang="en-US" dirty="0" smtClean="0"/>
          </a:p>
          <a:p>
            <a:pPr marL="0" indent="0">
              <a:buNone/>
            </a:pPr>
            <a:endParaRPr lang="en-US" dirty="0"/>
          </a:p>
        </p:txBody>
      </p:sp>
      <p:sp>
        <p:nvSpPr>
          <p:cNvPr id="3" name="Content Placeholder 2"/>
          <p:cNvSpPr>
            <a:spLocks noGrp="1"/>
          </p:cNvSpPr>
          <p:nvPr>
            <p:ph sz="half" idx="2"/>
          </p:nvPr>
        </p:nvSpPr>
        <p:spPr/>
        <p:txBody>
          <a:bodyPr/>
          <a:lstStyle/>
          <a:p>
            <a:r>
              <a:rPr lang="en-US" dirty="0" smtClean="0"/>
              <a:t>380.711 </a:t>
            </a:r>
          </a:p>
          <a:p>
            <a:pPr marL="0" indent="0">
              <a:buNone/>
            </a:pPr>
            <a:r>
              <a:rPr lang="en-US" dirty="0"/>
              <a:t>Equipment:  </a:t>
            </a:r>
            <a:endParaRPr lang="en-US" dirty="0" smtClean="0"/>
          </a:p>
          <a:p>
            <a:pPr marL="0" indent="0">
              <a:buNone/>
            </a:pPr>
            <a:r>
              <a:rPr lang="en-US" dirty="0" smtClean="0"/>
              <a:t>(</a:t>
            </a:r>
            <a:r>
              <a:rPr lang="en-US" dirty="0"/>
              <a:t>a) All vehicles used in the behind-the-wheel training must comply with applicable Federal and State safety requirements</a:t>
            </a:r>
            <a:r>
              <a:rPr lang="en-US" dirty="0" smtClean="0"/>
              <a:t>.</a:t>
            </a:r>
            <a:endParaRPr lang="en-US" dirty="0"/>
          </a:p>
          <a:p>
            <a:pPr marL="0" indent="0">
              <a:buNone/>
            </a:pPr>
            <a:r>
              <a:rPr lang="en-US" dirty="0"/>
              <a:t>(b) Training vehicles must be in the same group and type that driver-trainees intend to operate for their CDL skills test.</a:t>
            </a:r>
          </a:p>
        </p:txBody>
      </p:sp>
      <p:sp>
        <p:nvSpPr>
          <p:cNvPr id="4" name="Title 3"/>
          <p:cNvSpPr>
            <a:spLocks noGrp="1"/>
          </p:cNvSpPr>
          <p:nvPr>
            <p:ph type="title"/>
          </p:nvPr>
        </p:nvSpPr>
        <p:spPr/>
        <p:txBody>
          <a:bodyPr/>
          <a:lstStyle/>
          <a:p>
            <a:r>
              <a:rPr lang="en-US" dirty="0" smtClean="0"/>
              <a:t>Facilities and Equipment</a:t>
            </a:r>
            <a:endParaRPr lang="en-US" dirty="0"/>
          </a:p>
        </p:txBody>
      </p:sp>
    </p:spTree>
    <p:extLst>
      <p:ext uri="{BB962C8B-B14F-4D97-AF65-F5344CB8AC3E}">
        <p14:creationId xmlns:p14="http://schemas.microsoft.com/office/powerpoint/2010/main" val="11662992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Applicability  380.603</a:t>
            </a:r>
            <a:endParaRPr lang="en-US" dirty="0"/>
          </a:p>
        </p:txBody>
      </p:sp>
    </p:spTree>
    <p:extLst>
      <p:ext uri="{BB962C8B-B14F-4D97-AF65-F5344CB8AC3E}">
        <p14:creationId xmlns:p14="http://schemas.microsoft.com/office/powerpoint/2010/main" val="49802534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Instructor Requirements</a:t>
            </a:r>
            <a:br>
              <a:rPr lang="en-US" dirty="0" smtClean="0"/>
            </a:br>
            <a:r>
              <a:rPr lang="en-US" dirty="0" smtClean="0"/>
              <a:t>Assessments and Training Certification </a:t>
            </a:r>
            <a:endParaRPr lang="en-US" dirty="0"/>
          </a:p>
        </p:txBody>
      </p:sp>
    </p:spTree>
    <p:extLst>
      <p:ext uri="{BB962C8B-B14F-4D97-AF65-F5344CB8AC3E}">
        <p14:creationId xmlns:p14="http://schemas.microsoft.com/office/powerpoint/2010/main" val="421775974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Instructor Requirements</a:t>
            </a:r>
            <a:endParaRPr lang="en-US" dirty="0"/>
          </a:p>
        </p:txBody>
      </p:sp>
      <p:sp>
        <p:nvSpPr>
          <p:cNvPr id="3" name="Content Placeholder 2"/>
          <p:cNvSpPr>
            <a:spLocks noGrp="1"/>
          </p:cNvSpPr>
          <p:nvPr>
            <p:ph idx="1"/>
          </p:nvPr>
        </p:nvSpPr>
        <p:spPr/>
        <p:txBody>
          <a:bodyPr/>
          <a:lstStyle/>
          <a:p>
            <a:endParaRPr lang="en-US" dirty="0"/>
          </a:p>
          <a:p>
            <a:r>
              <a:rPr lang="en-US" dirty="0" smtClean="0"/>
              <a:t>Theory </a:t>
            </a:r>
            <a:r>
              <a:rPr lang="en-US" dirty="0"/>
              <a:t>training providers must utilize instructors who are a theory instructor as defined in §380.605.</a:t>
            </a:r>
          </a:p>
          <a:p>
            <a:endParaRPr lang="en-US" dirty="0"/>
          </a:p>
          <a:p>
            <a:r>
              <a:rPr lang="en-US" dirty="0" smtClean="0"/>
              <a:t>BTW </a:t>
            </a:r>
            <a:r>
              <a:rPr lang="en-US" dirty="0"/>
              <a:t>training providers must utilize instructors who are a BTW instructors as defined in §380.605.</a:t>
            </a:r>
          </a:p>
        </p:txBody>
      </p:sp>
    </p:spTree>
    <p:extLst>
      <p:ext uri="{BB962C8B-B14F-4D97-AF65-F5344CB8AC3E}">
        <p14:creationId xmlns:p14="http://schemas.microsoft.com/office/powerpoint/2010/main" val="211337267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Assessments</a:t>
            </a:r>
            <a:endParaRPr lang="en-US" dirty="0"/>
          </a:p>
        </p:txBody>
      </p:sp>
      <p:sp>
        <p:nvSpPr>
          <p:cNvPr id="3" name="Content Placeholder 2"/>
          <p:cNvSpPr>
            <a:spLocks noGrp="1"/>
          </p:cNvSpPr>
          <p:nvPr>
            <p:ph idx="1"/>
          </p:nvPr>
        </p:nvSpPr>
        <p:spPr/>
        <p:txBody>
          <a:bodyPr/>
          <a:lstStyle/>
          <a:p>
            <a:pPr marL="1143000" lvl="1" indent="-457200"/>
            <a:r>
              <a:rPr lang="en-US" dirty="0"/>
              <a:t>Training providers must use assessments (in written or electronic format) to determine driver-trainees' proficiency in the knowledge objectives in the theory portion of each unit of instruction in appendices A through E of part 380, as applicable. The driver-trainee must receive an overall minimum score of 80 percent on the theory assessment</a:t>
            </a:r>
            <a:r>
              <a:rPr lang="en-US" dirty="0" smtClean="0"/>
              <a:t>.</a:t>
            </a:r>
          </a:p>
          <a:p>
            <a:pPr marL="1143000" lvl="1" indent="-457200"/>
            <a:endParaRPr lang="en-US" dirty="0"/>
          </a:p>
          <a:p>
            <a:pPr marL="1143000" lvl="1" indent="-457200"/>
            <a:r>
              <a:rPr lang="en-US" dirty="0"/>
              <a:t>Training instructors must evaluate and document a driver-trainee's proficiency in BTW skills in accordance with the curricula in appendices A through D of part 380, as applicable.</a:t>
            </a:r>
          </a:p>
        </p:txBody>
      </p:sp>
    </p:spTree>
    <p:extLst>
      <p:ext uri="{BB962C8B-B14F-4D97-AF65-F5344CB8AC3E}">
        <p14:creationId xmlns:p14="http://schemas.microsoft.com/office/powerpoint/2010/main" val="272921495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Certification</a:t>
            </a:r>
            <a:endParaRPr lang="en-US" dirty="0"/>
          </a:p>
        </p:txBody>
      </p:sp>
      <p:sp>
        <p:nvSpPr>
          <p:cNvPr id="3" name="Content Placeholder 2"/>
          <p:cNvSpPr>
            <a:spLocks noGrp="1"/>
          </p:cNvSpPr>
          <p:nvPr>
            <p:ph idx="1"/>
          </p:nvPr>
        </p:nvSpPr>
        <p:spPr/>
        <p:txBody>
          <a:bodyPr/>
          <a:lstStyle/>
          <a:p>
            <a:endParaRPr lang="en-US" dirty="0" smtClean="0"/>
          </a:p>
          <a:p>
            <a:endParaRPr lang="en-US" dirty="0"/>
          </a:p>
          <a:p>
            <a:r>
              <a:rPr lang="en-US" dirty="0" smtClean="0"/>
              <a:t>After </a:t>
            </a:r>
            <a:r>
              <a:rPr lang="en-US" dirty="0"/>
              <a:t>an individual completes training administered by a provider listed on the TPR, that provider must, </a:t>
            </a:r>
            <a:r>
              <a:rPr lang="en-US" u="sng" dirty="0"/>
              <a:t>by midnight of the second business day after the driver-trainee completes the training</a:t>
            </a:r>
            <a:r>
              <a:rPr lang="en-US" dirty="0"/>
              <a:t>, electronically transmit training certification information through the TPR Web site including the following</a:t>
            </a:r>
            <a:r>
              <a:rPr lang="en-US" dirty="0" smtClean="0"/>
              <a:t>:</a:t>
            </a:r>
          </a:p>
          <a:p>
            <a:r>
              <a:rPr lang="en-US" dirty="0" smtClean="0"/>
              <a:t>	</a:t>
            </a:r>
            <a:r>
              <a:rPr lang="en-US" dirty="0"/>
              <a:t>	</a:t>
            </a:r>
          </a:p>
        </p:txBody>
      </p:sp>
    </p:spTree>
    <p:extLst>
      <p:ext uri="{BB962C8B-B14F-4D97-AF65-F5344CB8AC3E}">
        <p14:creationId xmlns:p14="http://schemas.microsoft.com/office/powerpoint/2010/main" val="192678597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Certification</a:t>
            </a:r>
          </a:p>
        </p:txBody>
      </p:sp>
      <p:sp>
        <p:nvSpPr>
          <p:cNvPr id="3" name="Content Placeholder 2"/>
          <p:cNvSpPr>
            <a:spLocks noGrp="1"/>
          </p:cNvSpPr>
          <p:nvPr>
            <p:ph idx="1"/>
          </p:nvPr>
        </p:nvSpPr>
        <p:spPr/>
        <p:txBody>
          <a:bodyPr/>
          <a:lstStyle/>
          <a:p>
            <a:pPr marL="514350" indent="-514350">
              <a:buFont typeface="+mj-lt"/>
              <a:buAutoNum type="arabicPeriod"/>
            </a:pPr>
            <a:r>
              <a:rPr lang="en-US" sz="2400" dirty="0"/>
              <a:t>Driver-trainee name, number of driver's license/commercial learner's permit/commercial driver's license, as applicable, and State of licensure</a:t>
            </a:r>
            <a:r>
              <a:rPr lang="en-US" sz="2400" dirty="0" smtClean="0"/>
              <a:t>;</a:t>
            </a:r>
          </a:p>
          <a:p>
            <a:pPr marL="514350" indent="-514350">
              <a:buFont typeface="+mj-lt"/>
              <a:buAutoNum type="arabicPeriod"/>
            </a:pPr>
            <a:r>
              <a:rPr lang="en-US" sz="2400" dirty="0"/>
              <a:t>Commercial driver's license class and/or endorsement and type of training (theory and/or BTW) the driver-trainee completed</a:t>
            </a:r>
            <a:r>
              <a:rPr lang="en-US" sz="2400" dirty="0" smtClean="0"/>
              <a:t>;</a:t>
            </a:r>
          </a:p>
          <a:p>
            <a:pPr marL="514350" indent="-514350">
              <a:buFont typeface="+mj-lt"/>
              <a:buAutoNum type="arabicPeriod"/>
            </a:pPr>
            <a:r>
              <a:rPr lang="en-US" sz="2400" dirty="0"/>
              <a:t>Total number of clock hours the driver-trainee spent to complete BTW training, as applicable</a:t>
            </a:r>
            <a:r>
              <a:rPr lang="en-US" sz="2400" dirty="0" smtClean="0"/>
              <a:t>;</a:t>
            </a:r>
          </a:p>
          <a:p>
            <a:pPr marL="514350" indent="-514350">
              <a:buFont typeface="+mj-lt"/>
              <a:buAutoNum type="arabicPeriod"/>
            </a:pPr>
            <a:r>
              <a:rPr lang="en-US" sz="2400" dirty="0"/>
              <a:t>Name of the training provider and its unique TPR identification number; </a:t>
            </a:r>
            <a:r>
              <a:rPr lang="en-US" sz="2400" dirty="0" smtClean="0"/>
              <a:t>and</a:t>
            </a:r>
          </a:p>
          <a:p>
            <a:pPr marL="514350" indent="-514350">
              <a:buFont typeface="+mj-lt"/>
              <a:buAutoNum type="arabicPeriod"/>
            </a:pPr>
            <a:r>
              <a:rPr lang="en-US" sz="2400" dirty="0"/>
              <a:t>Date(s) of successful training completion.</a:t>
            </a:r>
          </a:p>
        </p:txBody>
      </p:sp>
    </p:spTree>
    <p:extLst>
      <p:ext uri="{BB962C8B-B14F-4D97-AF65-F5344CB8AC3E}">
        <p14:creationId xmlns:p14="http://schemas.microsoft.com/office/powerpoint/2010/main" val="155048191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74520" y="2237422"/>
            <a:ext cx="8321040" cy="3834194"/>
          </a:xfrm>
          <a:prstGeom prst="rect">
            <a:avLst/>
          </a:prstGeom>
        </p:spPr>
      </p:pic>
      <p:sp>
        <p:nvSpPr>
          <p:cNvPr id="4" name="Rectangle 3"/>
          <p:cNvSpPr/>
          <p:nvPr/>
        </p:nvSpPr>
        <p:spPr>
          <a:xfrm>
            <a:off x="676291" y="772775"/>
            <a:ext cx="10089622" cy="923330"/>
          </a:xfrm>
          <a:prstGeom prst="rect">
            <a:avLst/>
          </a:prstGeom>
          <a:noFill/>
        </p:spPr>
        <p:txBody>
          <a:bodyPr wrap="none" lIns="91440" tIns="45720" rIns="91440" bIns="45720">
            <a:spAutoFit/>
          </a:bodyPr>
          <a:lstStyle/>
          <a:p>
            <a:pPr algn="ctr"/>
            <a:r>
              <a:rPr lang="en-US" sz="5400" b="0" cap="none" spc="0" dirty="0" smtClean="0">
                <a:ln w="0"/>
                <a:solidFill>
                  <a:schemeClr val="accent1"/>
                </a:solidFill>
                <a:effectLst>
                  <a:outerShdw blurRad="38100" dist="25400" dir="5400000" algn="ctr" rotWithShape="0">
                    <a:srgbClr val="6E747A">
                      <a:alpha val="43000"/>
                    </a:srgbClr>
                  </a:outerShdw>
                </a:effectLst>
              </a:rPr>
              <a:t>Starting to feel a bit overwhelmed?</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19578985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Documentation and Record Retention</a:t>
            </a:r>
            <a:endParaRPr lang="en-US" dirty="0"/>
          </a:p>
        </p:txBody>
      </p:sp>
    </p:spTree>
    <p:extLst>
      <p:ext uri="{BB962C8B-B14F-4D97-AF65-F5344CB8AC3E}">
        <p14:creationId xmlns:p14="http://schemas.microsoft.com/office/powerpoint/2010/main" val="48434484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 Retention</a:t>
            </a:r>
            <a:endParaRPr lang="en-US" dirty="0"/>
          </a:p>
        </p:txBody>
      </p:sp>
      <p:sp>
        <p:nvSpPr>
          <p:cNvPr id="3" name="Content Placeholder 2"/>
          <p:cNvSpPr>
            <a:spLocks noGrp="1"/>
          </p:cNvSpPr>
          <p:nvPr>
            <p:ph idx="1"/>
          </p:nvPr>
        </p:nvSpPr>
        <p:spPr/>
        <p:txBody>
          <a:bodyPr/>
          <a:lstStyle/>
          <a:p>
            <a:r>
              <a:rPr lang="en-US" dirty="0"/>
              <a:t> All training providers on the TPR must retain the following</a:t>
            </a:r>
            <a:r>
              <a:rPr lang="en-US" dirty="0" smtClean="0"/>
              <a:t>:</a:t>
            </a:r>
          </a:p>
          <a:p>
            <a:pPr marL="514350" indent="-514350">
              <a:buFont typeface="+mj-lt"/>
              <a:buAutoNum type="arabicPeriod"/>
            </a:pPr>
            <a:r>
              <a:rPr lang="en-US" dirty="0"/>
              <a:t>Self-certifications by all accepted applicants for behind-the-wheel (BTW) training attesting that they will comply with U.S. Department of Transportation regulations in parts 40, 382, 383 and 391, as well as State and/or local laws, related to alcohol and controlled substances testing, age, medical certification, licensing, and driver records, as required in 380.707(a</a:t>
            </a:r>
            <a:r>
              <a:rPr lang="en-US" dirty="0" smtClean="0"/>
              <a:t>).</a:t>
            </a:r>
          </a:p>
          <a:p>
            <a:pPr marL="514350" indent="-514350">
              <a:buFont typeface="+mj-lt"/>
              <a:buAutoNum type="arabicPeriod"/>
            </a:pPr>
            <a:r>
              <a:rPr lang="en-US" dirty="0"/>
              <a:t>A copy of the driver-trainee's commercial learner's permit(s) or commercial driver's license, as applicable, as required in 380.707(a).</a:t>
            </a:r>
          </a:p>
        </p:txBody>
      </p:sp>
    </p:spTree>
    <p:extLst>
      <p:ext uri="{BB962C8B-B14F-4D97-AF65-F5344CB8AC3E}">
        <p14:creationId xmlns:p14="http://schemas.microsoft.com/office/powerpoint/2010/main" val="19241139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 Retention</a:t>
            </a:r>
          </a:p>
        </p:txBody>
      </p:sp>
      <p:sp>
        <p:nvSpPr>
          <p:cNvPr id="3" name="Content Placeholder 2"/>
          <p:cNvSpPr>
            <a:spLocks noGrp="1"/>
          </p:cNvSpPr>
          <p:nvPr>
            <p:ph idx="1"/>
          </p:nvPr>
        </p:nvSpPr>
        <p:spPr/>
        <p:txBody>
          <a:bodyPr/>
          <a:lstStyle/>
          <a:p>
            <a:pPr marL="514350" indent="-514350">
              <a:buAutoNum type="arabicPeriod" startAt="3"/>
            </a:pPr>
            <a:r>
              <a:rPr lang="en-US" dirty="0" smtClean="0"/>
              <a:t>Instructor </a:t>
            </a:r>
            <a:r>
              <a:rPr lang="en-US" dirty="0"/>
              <a:t>qualification documentation indicating driving </a:t>
            </a:r>
            <a:r>
              <a:rPr lang="en-US" dirty="0" smtClean="0"/>
              <a:t>and/or </a:t>
            </a:r>
            <a:r>
              <a:rPr lang="en-US" dirty="0"/>
              <a:t>training experience, as applicable, for each </a:t>
            </a:r>
            <a:r>
              <a:rPr lang="en-US" dirty="0" smtClean="0"/>
              <a:t>instructor </a:t>
            </a:r>
            <a:r>
              <a:rPr lang="en-US" dirty="0"/>
              <a:t>and copies of commercial driver's licenses and </a:t>
            </a:r>
            <a:r>
              <a:rPr lang="en-US" dirty="0" smtClean="0"/>
              <a:t>applicable </a:t>
            </a:r>
            <a:r>
              <a:rPr lang="en-US" dirty="0"/>
              <a:t>endorsements held by BTW instructors or theory </a:t>
            </a:r>
            <a:r>
              <a:rPr lang="en-US" dirty="0" smtClean="0"/>
              <a:t>instructors</a:t>
            </a:r>
            <a:r>
              <a:rPr lang="en-US" dirty="0"/>
              <a:t>, as applicable</a:t>
            </a:r>
            <a:r>
              <a:rPr lang="en-US" dirty="0" smtClean="0"/>
              <a:t>.</a:t>
            </a:r>
          </a:p>
          <a:p>
            <a:pPr marL="514350" indent="-514350">
              <a:buAutoNum type="arabicPeriod" startAt="3"/>
            </a:pPr>
            <a:r>
              <a:rPr lang="en-US" dirty="0"/>
              <a:t>The Training Provider Registration Form submitted to the TPR</a:t>
            </a:r>
            <a:r>
              <a:rPr lang="en-US" dirty="0" smtClean="0"/>
              <a:t>.</a:t>
            </a:r>
          </a:p>
          <a:p>
            <a:pPr marL="514350" indent="-514350">
              <a:buAutoNum type="arabicPeriod" startAt="3"/>
            </a:pPr>
            <a:r>
              <a:rPr lang="en-US" dirty="0"/>
              <a:t>The lesson plans for theory and BTW (range and public road) training curricula, as </a:t>
            </a:r>
            <a:r>
              <a:rPr lang="en-US" dirty="0" smtClean="0"/>
              <a:t>applicable</a:t>
            </a:r>
          </a:p>
          <a:p>
            <a:pPr marL="514350" indent="-514350">
              <a:buAutoNum type="arabicPeriod" startAt="3"/>
            </a:pPr>
            <a:r>
              <a:rPr lang="en-US" dirty="0"/>
              <a:t>Records of individual entry-level driver training assessments as described in §380.715</a:t>
            </a:r>
          </a:p>
        </p:txBody>
      </p:sp>
    </p:spTree>
    <p:extLst>
      <p:ext uri="{BB962C8B-B14F-4D97-AF65-F5344CB8AC3E}">
        <p14:creationId xmlns:p14="http://schemas.microsoft.com/office/powerpoint/2010/main" val="284440118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Retention of Records</a:t>
            </a:r>
            <a:endParaRPr lang="en-US" dirty="0"/>
          </a:p>
        </p:txBody>
      </p:sp>
      <p:sp>
        <p:nvSpPr>
          <p:cNvPr id="3" name="Content Placeholder 2"/>
          <p:cNvSpPr>
            <a:spLocks noGrp="1"/>
          </p:cNvSpPr>
          <p:nvPr>
            <p:ph idx="1"/>
          </p:nvPr>
        </p:nvSpPr>
        <p:spPr/>
        <p:txBody>
          <a:bodyPr/>
          <a:lstStyle/>
          <a:p>
            <a:r>
              <a:rPr lang="en-US" dirty="0"/>
              <a:t>Training providers listed on the TPR must retain the records identified in paragraph (b) of this section for a </a:t>
            </a:r>
            <a:r>
              <a:rPr lang="en-US" u="sng" dirty="0"/>
              <a:t>minimum of three years </a:t>
            </a:r>
            <a:r>
              <a:rPr lang="en-US" dirty="0"/>
              <a:t>from the date each required record is generated or received, unless a record, such as a BTW instructor's CDL, has expired or been canceled, in which case the most recent, valid CDL should be retained, if applicable. The provisions of this part do not affect a training provider's obligation to comply with any other local, State, or Federal requirements prescribing longer retention periods for any category of records described herein.</a:t>
            </a:r>
          </a:p>
        </p:txBody>
      </p:sp>
    </p:spTree>
    <p:extLst>
      <p:ext uri="{BB962C8B-B14F-4D97-AF65-F5344CB8AC3E}">
        <p14:creationId xmlns:p14="http://schemas.microsoft.com/office/powerpoint/2010/main" val="8821698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Applicability</a:t>
            </a:r>
            <a:endParaRPr lang="en-US" dirty="0"/>
          </a:p>
        </p:txBody>
      </p:sp>
      <p:sp>
        <p:nvSpPr>
          <p:cNvPr id="3" name="Content Placeholder 2"/>
          <p:cNvSpPr>
            <a:spLocks noGrp="1"/>
          </p:cNvSpPr>
          <p:nvPr>
            <p:ph idx="1"/>
          </p:nvPr>
        </p:nvSpPr>
        <p:spPr/>
        <p:txBody>
          <a:bodyPr/>
          <a:lstStyle/>
          <a:p>
            <a:r>
              <a:rPr lang="en-US" dirty="0" smtClean="0"/>
              <a:t>380.603</a:t>
            </a:r>
          </a:p>
          <a:p>
            <a:r>
              <a:rPr lang="en-US" dirty="0" smtClean="0"/>
              <a:t>Apply </a:t>
            </a:r>
            <a:r>
              <a:rPr lang="en-US" dirty="0"/>
              <a:t>to all entry-level </a:t>
            </a:r>
            <a:r>
              <a:rPr lang="en-US" dirty="0" smtClean="0"/>
              <a:t>drivers </a:t>
            </a:r>
            <a:r>
              <a:rPr lang="en-US" dirty="0"/>
              <a:t>who intend to drive CMVs </a:t>
            </a:r>
            <a:r>
              <a:rPr lang="en-US" dirty="0" smtClean="0"/>
              <a:t>in </a:t>
            </a:r>
            <a:r>
              <a:rPr lang="en-US" dirty="0"/>
              <a:t>interstate and/or intrastate commerce, except:</a:t>
            </a:r>
          </a:p>
          <a:p>
            <a:endParaRPr lang="en-US" dirty="0"/>
          </a:p>
          <a:p>
            <a:r>
              <a:rPr lang="en-US" dirty="0" smtClean="0"/>
              <a:t>383.3(c) (1) Drivers excepted from the CDL requirements under §383.3(c), (</a:t>
            </a:r>
            <a:r>
              <a:rPr lang="en-US" dirty="0"/>
              <a:t>d), and (h) of this chapter;</a:t>
            </a:r>
          </a:p>
          <a:p>
            <a:endParaRPr lang="en-US" dirty="0"/>
          </a:p>
        </p:txBody>
      </p:sp>
    </p:spTree>
    <p:extLst>
      <p:ext uri="{BB962C8B-B14F-4D97-AF65-F5344CB8AC3E}">
        <p14:creationId xmlns:p14="http://schemas.microsoft.com/office/powerpoint/2010/main" val="138686407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Class B – CDL Training Curriculum,</a:t>
            </a:r>
            <a:endParaRPr lang="en-US" dirty="0"/>
          </a:p>
        </p:txBody>
      </p:sp>
    </p:spTree>
    <p:extLst>
      <p:ext uri="{BB962C8B-B14F-4D97-AF65-F5344CB8AC3E}">
        <p14:creationId xmlns:p14="http://schemas.microsoft.com/office/powerpoint/2010/main" val="165482951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 B to Part 380</a:t>
            </a:r>
            <a:endParaRPr lang="en-US" dirty="0"/>
          </a:p>
        </p:txBody>
      </p:sp>
      <p:sp>
        <p:nvSpPr>
          <p:cNvPr id="3" name="Content Placeholder 2"/>
          <p:cNvSpPr>
            <a:spLocks noGrp="1"/>
          </p:cNvSpPr>
          <p:nvPr>
            <p:ph idx="1"/>
          </p:nvPr>
        </p:nvSpPr>
        <p:spPr/>
        <p:txBody>
          <a:bodyPr/>
          <a:lstStyle/>
          <a:p>
            <a:r>
              <a:rPr lang="en-US" sz="2000" dirty="0"/>
              <a:t>Class B CDL applicants must complete the Class B CDL curriculum outlined in this Appendix. The curriculum for Class B applicants pertains to heavy straight vehicles (Group B) as defined in 49 CFR 383.91(a)(2). </a:t>
            </a:r>
            <a:r>
              <a:rPr lang="en-US" sz="2000" dirty="0">
                <a:solidFill>
                  <a:srgbClr val="0066CC"/>
                </a:solidFill>
              </a:rPr>
              <a:t>There is no required minimum number of instruction hours for theory training, but the training instructor must cover all the topics in curriculum. There is no required minimum number of instruction hours required for BTW (range and public road) training, but the training instructor must cover all topics set forth in the BTW curriculum</a:t>
            </a:r>
            <a:r>
              <a:rPr lang="en-US" sz="2000" dirty="0"/>
              <a:t>. BTW training must be conducted in a CMV for which a Class B CDL is required. The instructor must determine and document that each driver-trainee has demonstrated proficiency in all elements of the BTW curriculum unless otherwise noted. Consistent with the definitions of BTW range training and BTW public road training in §380.605, a simulation device cannot be used to conduct such training or to demonstrate proficiency. Training instructors must document the total number of clock hours each driver-trainee spends to complete the BTW curriculum. The Class B curriculum must, at a minimum, include the following:</a:t>
            </a:r>
          </a:p>
        </p:txBody>
      </p:sp>
    </p:spTree>
    <p:extLst>
      <p:ext uri="{BB962C8B-B14F-4D97-AF65-F5344CB8AC3E}">
        <p14:creationId xmlns:p14="http://schemas.microsoft.com/office/powerpoint/2010/main" val="101869335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a:t>
            </a:r>
            <a:endParaRPr lang="en-US" dirty="0"/>
          </a:p>
        </p:txBody>
      </p:sp>
      <p:sp>
        <p:nvSpPr>
          <p:cNvPr id="3" name="Content Placeholder 2"/>
          <p:cNvSpPr>
            <a:spLocks noGrp="1"/>
          </p:cNvSpPr>
          <p:nvPr>
            <p:ph idx="1"/>
          </p:nvPr>
        </p:nvSpPr>
        <p:spPr/>
        <p:txBody>
          <a:bodyPr/>
          <a:lstStyle/>
          <a:p>
            <a:r>
              <a:rPr lang="en-US" dirty="0"/>
              <a:t>Basic Operation				</a:t>
            </a:r>
            <a:r>
              <a:rPr lang="en-US" dirty="0" smtClean="0"/>
              <a:t>Orientation</a:t>
            </a:r>
          </a:p>
          <a:p>
            <a:r>
              <a:rPr lang="en-US" dirty="0"/>
              <a:t>Control </a:t>
            </a:r>
            <a:r>
              <a:rPr lang="en-US" dirty="0" smtClean="0"/>
              <a:t>Systems/Dashboard	</a:t>
            </a:r>
            <a:r>
              <a:rPr lang="en-US" dirty="0"/>
              <a:t>	</a:t>
            </a:r>
            <a:r>
              <a:rPr lang="en-US" dirty="0" smtClean="0"/>
              <a:t>Basic Control</a:t>
            </a:r>
          </a:p>
          <a:p>
            <a:r>
              <a:rPr lang="en-US" dirty="0"/>
              <a:t>Pre- and Post-Trip Inspections	Backing and </a:t>
            </a:r>
            <a:r>
              <a:rPr lang="en-US" dirty="0" smtClean="0"/>
              <a:t>Docking</a:t>
            </a:r>
          </a:p>
          <a:p>
            <a:r>
              <a:rPr lang="en-US" dirty="0"/>
              <a:t>Shifting/Operating Transmissions	Visual </a:t>
            </a:r>
            <a:r>
              <a:rPr lang="en-US" dirty="0" smtClean="0"/>
              <a:t>Search</a:t>
            </a:r>
          </a:p>
          <a:p>
            <a:r>
              <a:rPr lang="en-US" dirty="0"/>
              <a:t>Safe Operating Procedures		</a:t>
            </a:r>
            <a:r>
              <a:rPr lang="en-US" dirty="0" smtClean="0"/>
              <a:t>Communication</a:t>
            </a:r>
          </a:p>
          <a:p>
            <a:r>
              <a:rPr lang="en-US" dirty="0"/>
              <a:t>Distracted Driving			Speed </a:t>
            </a:r>
            <a:r>
              <a:rPr lang="en-US" dirty="0" smtClean="0"/>
              <a:t>Management</a:t>
            </a:r>
          </a:p>
          <a:p>
            <a:r>
              <a:rPr lang="en-US" dirty="0"/>
              <a:t>Space Management			Night </a:t>
            </a:r>
            <a:r>
              <a:rPr lang="en-US" dirty="0" smtClean="0"/>
              <a:t>Operation</a:t>
            </a:r>
          </a:p>
          <a:p>
            <a:r>
              <a:rPr lang="en-US" dirty="0"/>
              <a:t>Extreme Driving Conditions		Advanced Operating </a:t>
            </a:r>
            <a:r>
              <a:rPr lang="en-US" dirty="0" smtClean="0"/>
              <a:t>Practices</a:t>
            </a:r>
          </a:p>
          <a:p>
            <a:r>
              <a:rPr lang="en-US" dirty="0"/>
              <a:t>Hazard </a:t>
            </a:r>
            <a:r>
              <a:rPr lang="en-US" dirty="0" smtClean="0"/>
              <a:t>Perception		</a:t>
            </a:r>
            <a:r>
              <a:rPr lang="en-US" dirty="0"/>
              <a:t>	Roadside Inspections</a:t>
            </a:r>
          </a:p>
        </p:txBody>
      </p:sp>
    </p:spTree>
    <p:extLst>
      <p:ext uri="{BB962C8B-B14F-4D97-AF65-F5344CB8AC3E}">
        <p14:creationId xmlns:p14="http://schemas.microsoft.com/office/powerpoint/2010/main" val="213244823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a:t>
            </a:r>
            <a:endParaRPr lang="en-US" dirty="0"/>
          </a:p>
        </p:txBody>
      </p:sp>
      <p:sp>
        <p:nvSpPr>
          <p:cNvPr id="3" name="Content Placeholder 2"/>
          <p:cNvSpPr>
            <a:spLocks noGrp="1"/>
          </p:cNvSpPr>
          <p:nvPr>
            <p:ph idx="1"/>
          </p:nvPr>
        </p:nvSpPr>
        <p:spPr/>
        <p:txBody>
          <a:bodyPr/>
          <a:lstStyle/>
          <a:p>
            <a:r>
              <a:rPr lang="en-US" dirty="0" smtClean="0"/>
              <a:t>Skid </a:t>
            </a:r>
            <a:r>
              <a:rPr lang="en-US" dirty="0"/>
              <a:t>Control/Recovery, Jackknifing, and Other </a:t>
            </a:r>
            <a:r>
              <a:rPr lang="en-US" dirty="0" smtClean="0"/>
              <a:t>Emergencies</a:t>
            </a:r>
          </a:p>
          <a:p>
            <a:r>
              <a:rPr lang="en-US" dirty="0" smtClean="0"/>
              <a:t>Railroad-Highway </a:t>
            </a:r>
            <a:r>
              <a:rPr lang="en-US" dirty="0"/>
              <a:t>Grade </a:t>
            </a:r>
            <a:r>
              <a:rPr lang="en-US" dirty="0" smtClean="0"/>
              <a:t>Crossings</a:t>
            </a:r>
          </a:p>
          <a:p>
            <a:r>
              <a:rPr lang="en-US" dirty="0" smtClean="0"/>
              <a:t>Vehicle </a:t>
            </a:r>
            <a:r>
              <a:rPr lang="en-US" dirty="0"/>
              <a:t>Systems and Reporting </a:t>
            </a:r>
            <a:r>
              <a:rPr lang="en-US" dirty="0" smtClean="0"/>
              <a:t>Malfunctions</a:t>
            </a:r>
          </a:p>
          <a:p>
            <a:r>
              <a:rPr lang="en-US" dirty="0"/>
              <a:t>Identification and Diagnosis of </a:t>
            </a:r>
            <a:r>
              <a:rPr lang="en-US" dirty="0" smtClean="0"/>
              <a:t>Malfunctions</a:t>
            </a:r>
          </a:p>
          <a:p>
            <a:r>
              <a:rPr lang="en-US" dirty="0"/>
              <a:t>Handling and Documenting </a:t>
            </a:r>
            <a:r>
              <a:rPr lang="en-US" dirty="0" smtClean="0"/>
              <a:t>Cargo</a:t>
            </a:r>
          </a:p>
          <a:p>
            <a:r>
              <a:rPr lang="en-US" dirty="0"/>
              <a:t>Environmental Compliance </a:t>
            </a:r>
            <a:r>
              <a:rPr lang="en-US" dirty="0" smtClean="0"/>
              <a:t>Issues</a:t>
            </a:r>
          </a:p>
          <a:p>
            <a:r>
              <a:rPr lang="en-US" dirty="0"/>
              <a:t>Hours of Service </a:t>
            </a:r>
            <a:r>
              <a:rPr lang="en-US" dirty="0" smtClean="0"/>
              <a:t>Requirements</a:t>
            </a:r>
          </a:p>
          <a:p>
            <a:r>
              <a:rPr lang="en-US" dirty="0"/>
              <a:t>Fatigue and Wellness </a:t>
            </a:r>
            <a:r>
              <a:rPr lang="en-US" dirty="0" smtClean="0"/>
              <a:t>Awareness</a:t>
            </a:r>
          </a:p>
          <a:p>
            <a:r>
              <a:rPr lang="en-US" dirty="0"/>
              <a:t>Post-Crash Procedures</a:t>
            </a:r>
          </a:p>
        </p:txBody>
      </p:sp>
    </p:spTree>
    <p:extLst>
      <p:ext uri="{BB962C8B-B14F-4D97-AF65-F5344CB8AC3E}">
        <p14:creationId xmlns:p14="http://schemas.microsoft.com/office/powerpoint/2010/main" val="206088054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a:t>
            </a:r>
            <a:endParaRPr lang="en-US" dirty="0"/>
          </a:p>
        </p:txBody>
      </p:sp>
      <p:sp>
        <p:nvSpPr>
          <p:cNvPr id="3" name="Content Placeholder 2"/>
          <p:cNvSpPr>
            <a:spLocks noGrp="1"/>
          </p:cNvSpPr>
          <p:nvPr>
            <p:ph idx="1"/>
          </p:nvPr>
        </p:nvSpPr>
        <p:spPr/>
        <p:txBody>
          <a:bodyPr/>
          <a:lstStyle/>
          <a:p>
            <a:r>
              <a:rPr lang="en-US" dirty="0" smtClean="0"/>
              <a:t>Maintenance</a:t>
            </a:r>
          </a:p>
          <a:p>
            <a:r>
              <a:rPr lang="en-US" dirty="0" smtClean="0"/>
              <a:t>External Communications</a:t>
            </a:r>
          </a:p>
          <a:p>
            <a:r>
              <a:rPr lang="en-US" dirty="0" smtClean="0"/>
              <a:t>Whistleblower/Coercion</a:t>
            </a:r>
          </a:p>
          <a:p>
            <a:r>
              <a:rPr lang="en-US" dirty="0"/>
              <a:t>Trip </a:t>
            </a:r>
            <a:r>
              <a:rPr lang="en-US" dirty="0" smtClean="0"/>
              <a:t>Planning</a:t>
            </a:r>
          </a:p>
          <a:p>
            <a:r>
              <a:rPr lang="en-US" dirty="0" smtClean="0"/>
              <a:t>Drugs/Alcohol</a:t>
            </a:r>
          </a:p>
          <a:p>
            <a:r>
              <a:rPr lang="en-US" dirty="0" smtClean="0"/>
              <a:t>Medical </a:t>
            </a:r>
            <a:r>
              <a:rPr lang="en-US" dirty="0"/>
              <a:t>Requirements</a:t>
            </a:r>
          </a:p>
        </p:txBody>
      </p:sp>
    </p:spTree>
    <p:extLst>
      <p:ext uri="{BB962C8B-B14F-4D97-AF65-F5344CB8AC3E}">
        <p14:creationId xmlns:p14="http://schemas.microsoft.com/office/powerpoint/2010/main" val="52524424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40080"/>
            <a:ext cx="10363200" cy="3809683"/>
          </a:xfrm>
        </p:spPr>
        <p:txBody>
          <a:bodyPr/>
          <a:lstStyle/>
          <a:p>
            <a:r>
              <a:rPr lang="en-US" dirty="0" smtClean="0"/>
              <a:t>That’s not so much to cover!</a:t>
            </a:r>
            <a:br>
              <a:rPr lang="en-US" dirty="0" smtClean="0"/>
            </a:br>
            <a:r>
              <a:rPr lang="en-US" dirty="0"/>
              <a:t/>
            </a:r>
            <a:br>
              <a:rPr lang="en-US" dirty="0"/>
            </a:br>
            <a:endParaRPr lang="en-US" dirty="0"/>
          </a:p>
        </p:txBody>
      </p:sp>
      <p:pic>
        <p:nvPicPr>
          <p:cNvPr id="3" name="Picture 2"/>
          <p:cNvPicPr>
            <a:picLocks noChangeAspect="1"/>
          </p:cNvPicPr>
          <p:nvPr/>
        </p:nvPicPr>
        <p:blipFill>
          <a:blip r:embed="rId2"/>
          <a:stretch>
            <a:fillRect/>
          </a:stretch>
        </p:blipFill>
        <p:spPr>
          <a:xfrm>
            <a:off x="4271772" y="2544921"/>
            <a:ext cx="3429000" cy="3009900"/>
          </a:xfrm>
          <a:prstGeom prst="rect">
            <a:avLst/>
          </a:prstGeom>
        </p:spPr>
      </p:pic>
    </p:spTree>
    <p:extLst>
      <p:ext uri="{BB962C8B-B14F-4D97-AF65-F5344CB8AC3E}">
        <p14:creationId xmlns:p14="http://schemas.microsoft.com/office/powerpoint/2010/main" val="364648519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Let me break down just one of these Units.</a:t>
            </a:r>
            <a:endParaRPr lang="en-US" dirty="0"/>
          </a:p>
        </p:txBody>
      </p:sp>
    </p:spTree>
    <p:extLst>
      <p:ext uri="{BB962C8B-B14F-4D97-AF65-F5344CB8AC3E}">
        <p14:creationId xmlns:p14="http://schemas.microsoft.com/office/powerpoint/2010/main" val="49142434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take Trip Planning</a:t>
            </a:r>
            <a:endParaRPr lang="en-US" dirty="0"/>
          </a:p>
        </p:txBody>
      </p:sp>
      <p:sp>
        <p:nvSpPr>
          <p:cNvPr id="3" name="Content Placeholder 2"/>
          <p:cNvSpPr>
            <a:spLocks noGrp="1"/>
          </p:cNvSpPr>
          <p:nvPr>
            <p:ph idx="1"/>
          </p:nvPr>
        </p:nvSpPr>
        <p:spPr/>
        <p:txBody>
          <a:bodyPr/>
          <a:lstStyle/>
          <a:p>
            <a:r>
              <a:rPr lang="en-US" dirty="0" smtClean="0"/>
              <a:t>This </a:t>
            </a:r>
            <a:r>
              <a:rPr lang="en-US" dirty="0"/>
              <a:t>unit must address the importance of and requirements for planning routes and trips. This instruction must </a:t>
            </a:r>
            <a:r>
              <a:rPr lang="en-US" u="sng" dirty="0"/>
              <a:t>address planning the safest route</a:t>
            </a:r>
            <a:r>
              <a:rPr lang="en-US" dirty="0"/>
              <a:t>, </a:t>
            </a:r>
            <a:r>
              <a:rPr lang="en-US" u="sng" dirty="0"/>
              <a:t>planning for rest stops</a:t>
            </a:r>
            <a:r>
              <a:rPr lang="en-US" dirty="0"/>
              <a:t>, </a:t>
            </a:r>
            <a:r>
              <a:rPr lang="en-US" u="sng" dirty="0"/>
              <a:t>heavy traffic areas</a:t>
            </a:r>
            <a:r>
              <a:rPr lang="en-US" dirty="0"/>
              <a:t>, railroad-highway grade crossing safe clearance and </a:t>
            </a:r>
            <a:r>
              <a:rPr lang="en-US" u="sng" dirty="0"/>
              <a:t>ground clearance </a:t>
            </a:r>
            <a:r>
              <a:rPr lang="en-US" dirty="0"/>
              <a:t>(i.e., “high center”), the importance of </a:t>
            </a:r>
            <a:r>
              <a:rPr lang="en-US" u="sng" dirty="0"/>
              <a:t>Federal and State requirements on the need for permits</a:t>
            </a:r>
            <a:r>
              <a:rPr lang="en-US" dirty="0"/>
              <a:t>, and </a:t>
            </a:r>
            <a:r>
              <a:rPr lang="en-US" u="sng" dirty="0"/>
              <a:t>vehicle size </a:t>
            </a:r>
            <a:r>
              <a:rPr lang="en-US" dirty="0"/>
              <a:t>and </a:t>
            </a:r>
            <a:r>
              <a:rPr lang="en-US" u="sng" dirty="0"/>
              <a:t>weight limitations</a:t>
            </a:r>
            <a:r>
              <a:rPr lang="en-US" dirty="0"/>
              <a:t>. The training providers must teach driver-trainees the </a:t>
            </a:r>
            <a:r>
              <a:rPr lang="en-US" u="sng" dirty="0"/>
              <a:t>correct identification of restricted routes</a:t>
            </a:r>
            <a:r>
              <a:rPr lang="en-US" dirty="0"/>
              <a:t>, the </a:t>
            </a:r>
            <a:r>
              <a:rPr lang="en-US" u="sng" dirty="0"/>
              <a:t>pros and cons of Global Positioning System (GPS)/trip routing software</a:t>
            </a:r>
            <a:r>
              <a:rPr lang="en-US" dirty="0"/>
              <a:t>, and the importance of selecting </a:t>
            </a:r>
            <a:r>
              <a:rPr lang="en-US" u="sng" dirty="0"/>
              <a:t>fuel-efficient routes</a:t>
            </a:r>
            <a:r>
              <a:rPr lang="en-US" dirty="0"/>
              <a:t>.</a:t>
            </a:r>
          </a:p>
          <a:p>
            <a:endParaRPr lang="en-US" dirty="0"/>
          </a:p>
          <a:p>
            <a:endParaRPr lang="en-US" dirty="0"/>
          </a:p>
        </p:txBody>
      </p:sp>
    </p:spTree>
    <p:extLst>
      <p:ext uri="{BB962C8B-B14F-4D97-AF65-F5344CB8AC3E}">
        <p14:creationId xmlns:p14="http://schemas.microsoft.com/office/powerpoint/2010/main" val="188647212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Behind-the-Wheel Training</a:t>
            </a:r>
            <a:endParaRPr lang="en-US" dirty="0"/>
          </a:p>
        </p:txBody>
      </p:sp>
    </p:spTree>
    <p:extLst>
      <p:ext uri="{BB962C8B-B14F-4D97-AF65-F5344CB8AC3E}">
        <p14:creationId xmlns:p14="http://schemas.microsoft.com/office/powerpoint/2010/main" val="98240113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Behind-The-Wheel Range</a:t>
            </a:r>
            <a:endParaRPr lang="en-US" dirty="0"/>
          </a:p>
        </p:txBody>
      </p:sp>
      <p:sp>
        <p:nvSpPr>
          <p:cNvPr id="3" name="Content Placeholder 2"/>
          <p:cNvSpPr>
            <a:spLocks noGrp="1"/>
          </p:cNvSpPr>
          <p:nvPr>
            <p:ph idx="1"/>
          </p:nvPr>
        </p:nvSpPr>
        <p:spPr/>
        <p:txBody>
          <a:bodyPr/>
          <a:lstStyle/>
          <a:p>
            <a:r>
              <a:rPr lang="en-US" dirty="0"/>
              <a:t>Vehicle Inspection </a:t>
            </a:r>
            <a:r>
              <a:rPr lang="en-US" dirty="0" smtClean="0"/>
              <a:t>Pre-Trip/Enroute/Post-Trip</a:t>
            </a:r>
          </a:p>
          <a:p>
            <a:r>
              <a:rPr lang="en-US" dirty="0"/>
              <a:t>Straight Line </a:t>
            </a:r>
            <a:r>
              <a:rPr lang="en-US" dirty="0" smtClean="0"/>
              <a:t>Backing</a:t>
            </a:r>
          </a:p>
          <a:p>
            <a:r>
              <a:rPr lang="en-US" dirty="0" smtClean="0"/>
              <a:t>Alley </a:t>
            </a:r>
            <a:r>
              <a:rPr lang="en-US" dirty="0"/>
              <a:t>Dock Backing (45/90 Degree</a:t>
            </a:r>
            <a:r>
              <a:rPr lang="en-US" dirty="0" smtClean="0"/>
              <a:t>)</a:t>
            </a:r>
          </a:p>
          <a:p>
            <a:r>
              <a:rPr lang="en-US" dirty="0"/>
              <a:t>Off-Set </a:t>
            </a:r>
            <a:r>
              <a:rPr lang="en-US" dirty="0" smtClean="0"/>
              <a:t>Backing</a:t>
            </a:r>
          </a:p>
          <a:p>
            <a:r>
              <a:rPr lang="en-US" dirty="0"/>
              <a:t>Parallel Parking Blind </a:t>
            </a:r>
            <a:r>
              <a:rPr lang="en-US" dirty="0" smtClean="0"/>
              <a:t>Side</a:t>
            </a:r>
          </a:p>
          <a:p>
            <a:r>
              <a:rPr lang="en-US" dirty="0"/>
              <a:t>Parallel Parking Sight Side</a:t>
            </a:r>
          </a:p>
        </p:txBody>
      </p:sp>
    </p:spTree>
    <p:extLst>
      <p:ext uri="{BB962C8B-B14F-4D97-AF65-F5344CB8AC3E}">
        <p14:creationId xmlns:p14="http://schemas.microsoft.com/office/powerpoint/2010/main" val="33375170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dirty="0" smtClean="0"/>
              <a:t>Certain Military Drivers</a:t>
            </a:r>
          </a:p>
          <a:p>
            <a:pPr lvl="1"/>
            <a:r>
              <a:rPr lang="en-US" sz="2000" dirty="0"/>
              <a:t>active duty military </a:t>
            </a:r>
            <a:r>
              <a:rPr lang="en-US" sz="2000" dirty="0" smtClean="0"/>
              <a:t>personnel</a:t>
            </a:r>
          </a:p>
          <a:p>
            <a:pPr lvl="1"/>
            <a:r>
              <a:rPr lang="en-US" sz="2000" dirty="0" smtClean="0"/>
              <a:t> </a:t>
            </a:r>
            <a:r>
              <a:rPr lang="en-US" sz="2000" dirty="0"/>
              <a:t>members of the military </a:t>
            </a:r>
            <a:r>
              <a:rPr lang="en-US" sz="2000" dirty="0" smtClean="0"/>
              <a:t>reserves</a:t>
            </a:r>
          </a:p>
          <a:p>
            <a:pPr lvl="1"/>
            <a:r>
              <a:rPr lang="en-US" sz="2000" dirty="0" smtClean="0"/>
              <a:t> </a:t>
            </a:r>
            <a:r>
              <a:rPr lang="en-US" sz="2000" dirty="0"/>
              <a:t>member of the national guard on active duty, including personnel on full-time national guard </a:t>
            </a:r>
            <a:r>
              <a:rPr lang="en-US" sz="2000" dirty="0" smtClean="0"/>
              <a:t>duty</a:t>
            </a:r>
          </a:p>
          <a:p>
            <a:pPr lvl="1"/>
            <a:r>
              <a:rPr lang="en-US" sz="2000" dirty="0" smtClean="0"/>
              <a:t>personnel </a:t>
            </a:r>
            <a:r>
              <a:rPr lang="en-US" sz="2000" dirty="0"/>
              <a:t>on part-time national guard </a:t>
            </a:r>
            <a:r>
              <a:rPr lang="en-US" sz="2000" dirty="0" smtClean="0"/>
              <a:t>training</a:t>
            </a:r>
          </a:p>
          <a:p>
            <a:pPr lvl="1"/>
            <a:r>
              <a:rPr lang="en-US" sz="2000" dirty="0" smtClean="0"/>
              <a:t>national </a:t>
            </a:r>
            <a:r>
              <a:rPr lang="en-US" sz="2000" dirty="0"/>
              <a:t>guard military technicians (civilians who are required to wear military </a:t>
            </a:r>
            <a:r>
              <a:rPr lang="en-US" sz="2000" dirty="0" smtClean="0"/>
              <a:t>uniforms)</a:t>
            </a:r>
          </a:p>
          <a:p>
            <a:pPr lvl="1"/>
            <a:r>
              <a:rPr lang="en-US" sz="2000" dirty="0" smtClean="0"/>
              <a:t> </a:t>
            </a:r>
            <a:r>
              <a:rPr lang="en-US" sz="2000" dirty="0"/>
              <a:t>active duty U.S. Coast Guard personnel. This exception is not applicable to U.S. Reserve technicians.</a:t>
            </a:r>
          </a:p>
        </p:txBody>
      </p:sp>
      <p:sp>
        <p:nvSpPr>
          <p:cNvPr id="3" name="Content Placeholder 2"/>
          <p:cNvSpPr>
            <a:spLocks noGrp="1"/>
          </p:cNvSpPr>
          <p:nvPr>
            <p:ph sz="half" idx="2"/>
          </p:nvPr>
        </p:nvSpPr>
        <p:spPr/>
        <p:txBody>
          <a:bodyPr/>
          <a:lstStyle/>
          <a:p>
            <a:r>
              <a:rPr lang="en-US" dirty="0" smtClean="0"/>
              <a:t>States can Exempt</a:t>
            </a:r>
          </a:p>
          <a:p>
            <a:pPr lvl="1"/>
            <a:r>
              <a:rPr lang="en-US" dirty="0"/>
              <a:t> </a:t>
            </a:r>
            <a:r>
              <a:rPr lang="en-US" dirty="0" smtClean="0"/>
              <a:t>farmers</a:t>
            </a:r>
          </a:p>
          <a:p>
            <a:pPr lvl="1"/>
            <a:r>
              <a:rPr lang="en-US" dirty="0" smtClean="0"/>
              <a:t> firefighters</a:t>
            </a:r>
          </a:p>
          <a:p>
            <a:pPr lvl="1"/>
            <a:r>
              <a:rPr lang="en-US" dirty="0" smtClean="0"/>
              <a:t> </a:t>
            </a:r>
            <a:r>
              <a:rPr lang="en-US" dirty="0"/>
              <a:t>emergency response vehicle </a:t>
            </a:r>
            <a:endParaRPr lang="en-US" dirty="0" smtClean="0"/>
          </a:p>
          <a:p>
            <a:pPr marL="457200" lvl="1" indent="0">
              <a:buNone/>
            </a:pPr>
            <a:r>
              <a:rPr lang="en-US" dirty="0"/>
              <a:t> </a:t>
            </a:r>
            <a:r>
              <a:rPr lang="en-US" dirty="0" smtClean="0"/>
              <a:t>   drivers</a:t>
            </a:r>
          </a:p>
          <a:p>
            <a:pPr lvl="1"/>
            <a:r>
              <a:rPr lang="en-US" dirty="0" smtClean="0"/>
              <a:t> </a:t>
            </a:r>
            <a:r>
              <a:rPr lang="en-US" dirty="0"/>
              <a:t>drivers removing snow and </a:t>
            </a:r>
            <a:r>
              <a:rPr lang="en-US" dirty="0" smtClean="0"/>
              <a:t>ice</a:t>
            </a:r>
            <a:endParaRPr lang="en-US" dirty="0"/>
          </a:p>
        </p:txBody>
      </p:sp>
      <p:sp>
        <p:nvSpPr>
          <p:cNvPr id="4" name="Title 3"/>
          <p:cNvSpPr>
            <a:spLocks noGrp="1"/>
          </p:cNvSpPr>
          <p:nvPr>
            <p:ph type="title"/>
          </p:nvPr>
        </p:nvSpPr>
        <p:spPr/>
        <p:txBody>
          <a:bodyPr/>
          <a:lstStyle/>
          <a:p>
            <a:r>
              <a:rPr lang="en-US" dirty="0" smtClean="0"/>
              <a:t>  Exceptions    383.3 © and (d)</a:t>
            </a:r>
            <a:endParaRPr lang="en-US" dirty="0"/>
          </a:p>
        </p:txBody>
      </p:sp>
    </p:spTree>
    <p:extLst>
      <p:ext uri="{BB962C8B-B14F-4D97-AF65-F5344CB8AC3E}">
        <p14:creationId xmlns:p14="http://schemas.microsoft.com/office/powerpoint/2010/main" val="140626558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Behind-The-Wheel Public Road</a:t>
            </a:r>
            <a:endParaRPr lang="en-US" dirty="0"/>
          </a:p>
        </p:txBody>
      </p:sp>
      <p:sp>
        <p:nvSpPr>
          <p:cNvPr id="3" name="Content Placeholder 2"/>
          <p:cNvSpPr>
            <a:spLocks noGrp="1"/>
          </p:cNvSpPr>
          <p:nvPr>
            <p:ph idx="1"/>
          </p:nvPr>
        </p:nvSpPr>
        <p:spPr/>
        <p:txBody>
          <a:bodyPr/>
          <a:lstStyle/>
          <a:p>
            <a:r>
              <a:rPr lang="en-US" dirty="0"/>
              <a:t>Vehicle Controls Including: Left Turns, Right Turns, Lane Changes, Curves at Highway Speeds, and Entry and Exit on the Interstate or Controlled Access </a:t>
            </a:r>
            <a:r>
              <a:rPr lang="en-US" dirty="0" smtClean="0"/>
              <a:t>Highway</a:t>
            </a:r>
          </a:p>
          <a:p>
            <a:r>
              <a:rPr lang="en-US" dirty="0" smtClean="0"/>
              <a:t>Shifting/Transmission				</a:t>
            </a:r>
          </a:p>
          <a:p>
            <a:r>
              <a:rPr lang="en-US" dirty="0" smtClean="0"/>
              <a:t>Communications/Signaling</a:t>
            </a:r>
          </a:p>
          <a:p>
            <a:r>
              <a:rPr lang="en-US" dirty="0" smtClean="0"/>
              <a:t>Visual Search</a:t>
            </a:r>
          </a:p>
          <a:p>
            <a:r>
              <a:rPr lang="en-US" dirty="0" smtClean="0"/>
              <a:t>Speed </a:t>
            </a:r>
            <a:r>
              <a:rPr lang="en-US" dirty="0"/>
              <a:t>and Space </a:t>
            </a:r>
            <a:r>
              <a:rPr lang="en-US" dirty="0" smtClean="0"/>
              <a:t>Management</a:t>
            </a:r>
          </a:p>
          <a:p>
            <a:r>
              <a:rPr lang="en-US" dirty="0"/>
              <a:t>Safe Driver </a:t>
            </a:r>
            <a:r>
              <a:rPr lang="en-US" dirty="0" smtClean="0"/>
              <a:t>Behavior</a:t>
            </a:r>
          </a:p>
          <a:p>
            <a:r>
              <a:rPr lang="en-US" dirty="0"/>
              <a:t>Hours of Service (HOS) Requirements</a:t>
            </a:r>
          </a:p>
        </p:txBody>
      </p:sp>
    </p:spTree>
    <p:extLst>
      <p:ext uri="{BB962C8B-B14F-4D97-AF65-F5344CB8AC3E}">
        <p14:creationId xmlns:p14="http://schemas.microsoft.com/office/powerpoint/2010/main" val="177085756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Behind-The-Wheel Public Road</a:t>
            </a:r>
          </a:p>
        </p:txBody>
      </p:sp>
      <p:sp>
        <p:nvSpPr>
          <p:cNvPr id="3" name="Content Placeholder 2"/>
          <p:cNvSpPr>
            <a:spLocks noGrp="1"/>
          </p:cNvSpPr>
          <p:nvPr>
            <p:ph idx="1"/>
          </p:nvPr>
        </p:nvSpPr>
        <p:spPr/>
        <p:txBody>
          <a:bodyPr/>
          <a:lstStyle/>
          <a:p>
            <a:r>
              <a:rPr lang="en-US" dirty="0" smtClean="0"/>
              <a:t>Hazard Perception</a:t>
            </a:r>
          </a:p>
          <a:p>
            <a:r>
              <a:rPr lang="en-US" dirty="0"/>
              <a:t>Railroad (RR)-Highway Grade </a:t>
            </a:r>
            <a:r>
              <a:rPr lang="en-US" dirty="0" smtClean="0"/>
              <a:t>Crossing</a:t>
            </a:r>
          </a:p>
          <a:p>
            <a:r>
              <a:rPr lang="en-US" dirty="0"/>
              <a:t>Night </a:t>
            </a:r>
            <a:r>
              <a:rPr lang="en-US" dirty="0" smtClean="0"/>
              <a:t>Operation</a:t>
            </a:r>
          </a:p>
          <a:p>
            <a:r>
              <a:rPr lang="en-US" dirty="0"/>
              <a:t>Extreme Driving </a:t>
            </a:r>
            <a:r>
              <a:rPr lang="en-US" dirty="0" smtClean="0"/>
              <a:t>Conditions</a:t>
            </a:r>
          </a:p>
          <a:p>
            <a:r>
              <a:rPr lang="en-US" dirty="0"/>
              <a:t>Skid Control/Recovery, Jackknifing, and Other Emergencies</a:t>
            </a:r>
          </a:p>
        </p:txBody>
      </p:sp>
    </p:spTree>
    <p:extLst>
      <p:ext uri="{BB962C8B-B14F-4D97-AF65-F5344CB8AC3E}">
        <p14:creationId xmlns:p14="http://schemas.microsoft.com/office/powerpoint/2010/main" val="108683821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57835" y="896471"/>
            <a:ext cx="10381130" cy="4787153"/>
          </a:xfrm>
          <a:prstGeom prst="rect">
            <a:avLst/>
          </a:prstGeom>
        </p:spPr>
      </p:pic>
      <p:sp>
        <p:nvSpPr>
          <p:cNvPr id="2" name="Title 1"/>
          <p:cNvSpPr>
            <a:spLocks noGrp="1"/>
          </p:cNvSpPr>
          <p:nvPr>
            <p:ph type="ctrTitle"/>
          </p:nvPr>
        </p:nvSpPr>
        <p:spPr/>
        <p:txBody>
          <a:bodyPr/>
          <a:lstStyle/>
          <a:p>
            <a:endParaRPr lang="en-US" dirty="0"/>
          </a:p>
        </p:txBody>
      </p:sp>
    </p:spTree>
    <p:extLst>
      <p:ext uri="{BB962C8B-B14F-4D97-AF65-F5344CB8AC3E}">
        <p14:creationId xmlns:p14="http://schemas.microsoft.com/office/powerpoint/2010/main" val="328228304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Passenger and School Bus Endorsements</a:t>
            </a:r>
            <a:endParaRPr lang="en-US" dirty="0"/>
          </a:p>
        </p:txBody>
      </p:sp>
    </p:spTree>
    <p:extLst>
      <p:ext uri="{BB962C8B-B14F-4D97-AF65-F5344CB8AC3E}">
        <p14:creationId xmlns:p14="http://schemas.microsoft.com/office/powerpoint/2010/main" val="355294793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Passenger Endorsement Training</a:t>
            </a:r>
            <a:endParaRPr lang="en-US" dirty="0"/>
          </a:p>
        </p:txBody>
      </p:sp>
      <p:sp>
        <p:nvSpPr>
          <p:cNvPr id="3" name="Content Placeholder 2"/>
          <p:cNvSpPr>
            <a:spLocks noGrp="1"/>
          </p:cNvSpPr>
          <p:nvPr>
            <p:ph idx="1"/>
          </p:nvPr>
        </p:nvSpPr>
        <p:spPr/>
        <p:txBody>
          <a:bodyPr/>
          <a:lstStyle/>
          <a:p>
            <a:r>
              <a:rPr lang="en-US" dirty="0"/>
              <a:t>Post-Crash Procedures			</a:t>
            </a:r>
            <a:r>
              <a:rPr lang="en-US" dirty="0" smtClean="0"/>
              <a:t>Other </a:t>
            </a:r>
            <a:r>
              <a:rPr lang="en-US" dirty="0"/>
              <a:t>Emergency </a:t>
            </a:r>
            <a:r>
              <a:rPr lang="en-US" dirty="0" smtClean="0"/>
              <a:t>Procedures</a:t>
            </a:r>
          </a:p>
          <a:p>
            <a:r>
              <a:rPr lang="en-US" dirty="0">
                <a:solidFill>
                  <a:srgbClr val="0066CC"/>
                </a:solidFill>
              </a:rPr>
              <a:t>Vehicle Orientation</a:t>
            </a:r>
            <a:r>
              <a:rPr lang="en-US" dirty="0"/>
              <a:t>			</a:t>
            </a:r>
            <a:r>
              <a:rPr lang="en-US" dirty="0" smtClean="0"/>
              <a:t>Fueling and Idling</a:t>
            </a:r>
          </a:p>
          <a:p>
            <a:r>
              <a:rPr lang="en-US" dirty="0"/>
              <a:t>Pre-Trip, Enroute, and Post-Trip </a:t>
            </a:r>
            <a:r>
              <a:rPr lang="en-US" dirty="0" smtClean="0"/>
              <a:t>Inspection</a:t>
            </a:r>
          </a:p>
          <a:p>
            <a:r>
              <a:rPr lang="en-US" dirty="0"/>
              <a:t>Baggage and/or Cargo </a:t>
            </a:r>
            <a:r>
              <a:rPr lang="en-US" dirty="0" smtClean="0"/>
              <a:t>Management</a:t>
            </a:r>
          </a:p>
          <a:p>
            <a:r>
              <a:rPr lang="en-US" dirty="0" smtClean="0"/>
              <a:t>Passenger </a:t>
            </a:r>
            <a:r>
              <a:rPr lang="en-US" dirty="0"/>
              <a:t>Safety Awareness </a:t>
            </a:r>
            <a:r>
              <a:rPr lang="en-US" dirty="0" smtClean="0"/>
              <a:t>Briefing</a:t>
            </a:r>
          </a:p>
          <a:p>
            <a:r>
              <a:rPr lang="en-US" dirty="0" smtClean="0"/>
              <a:t>Passenger Management</a:t>
            </a:r>
          </a:p>
          <a:p>
            <a:r>
              <a:rPr lang="en-US" dirty="0"/>
              <a:t>Americans With Disabilities Act (ADA) </a:t>
            </a:r>
            <a:r>
              <a:rPr lang="en-US" dirty="0" smtClean="0"/>
              <a:t>Compliance</a:t>
            </a:r>
          </a:p>
          <a:p>
            <a:r>
              <a:rPr lang="en-US" dirty="0" smtClean="0"/>
              <a:t>Hours </a:t>
            </a:r>
            <a:r>
              <a:rPr lang="en-US" dirty="0"/>
              <a:t>of Service (HOS) Requirements</a:t>
            </a:r>
          </a:p>
        </p:txBody>
      </p:sp>
    </p:spTree>
    <p:extLst>
      <p:ext uri="{BB962C8B-B14F-4D97-AF65-F5344CB8AC3E}">
        <p14:creationId xmlns:p14="http://schemas.microsoft.com/office/powerpoint/2010/main" val="329457896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Passenger Endorsement Training</a:t>
            </a:r>
          </a:p>
        </p:txBody>
      </p:sp>
      <p:sp>
        <p:nvSpPr>
          <p:cNvPr id="3" name="Content Placeholder 2"/>
          <p:cNvSpPr>
            <a:spLocks noGrp="1"/>
          </p:cNvSpPr>
          <p:nvPr>
            <p:ph idx="1"/>
          </p:nvPr>
        </p:nvSpPr>
        <p:spPr/>
        <p:txBody>
          <a:bodyPr/>
          <a:lstStyle/>
          <a:p>
            <a:r>
              <a:rPr lang="en-US" dirty="0" smtClean="0"/>
              <a:t>Safety </a:t>
            </a:r>
            <a:r>
              <a:rPr lang="en-US" dirty="0"/>
              <a:t>Belt </a:t>
            </a:r>
            <a:r>
              <a:rPr lang="en-US" dirty="0" smtClean="0"/>
              <a:t>Safety			Distracted Driving</a:t>
            </a:r>
          </a:p>
          <a:p>
            <a:r>
              <a:rPr lang="en-US" dirty="0"/>
              <a:t>Weigh </a:t>
            </a:r>
            <a:r>
              <a:rPr lang="en-US" dirty="0" smtClean="0"/>
              <a:t>Stations				Security </a:t>
            </a:r>
            <a:r>
              <a:rPr lang="en-US" dirty="0"/>
              <a:t>and </a:t>
            </a:r>
            <a:r>
              <a:rPr lang="en-US" dirty="0" smtClean="0"/>
              <a:t>Crime</a:t>
            </a:r>
          </a:p>
          <a:p>
            <a:r>
              <a:rPr lang="en-US" dirty="0" smtClean="0"/>
              <a:t>Roadside Inspections			Penalties </a:t>
            </a:r>
            <a:r>
              <a:rPr lang="en-US" dirty="0"/>
              <a:t>and </a:t>
            </a:r>
            <a:r>
              <a:rPr lang="en-US" dirty="0" smtClean="0"/>
              <a:t>Fines</a:t>
            </a:r>
          </a:p>
          <a:p>
            <a:endParaRPr lang="en-US" dirty="0" smtClean="0">
              <a:solidFill>
                <a:srgbClr val="0066CC"/>
              </a:solidFill>
            </a:endParaRPr>
          </a:p>
          <a:p>
            <a:r>
              <a:rPr lang="en-US" dirty="0" smtClean="0">
                <a:solidFill>
                  <a:srgbClr val="0066CC"/>
                </a:solidFill>
              </a:rPr>
              <a:t>Behind-The Wheel Instruction for the Passenger Endorsement Training basically mirrors previously mentioned items. </a:t>
            </a:r>
            <a:endParaRPr lang="en-US" sz="2000" dirty="0"/>
          </a:p>
        </p:txBody>
      </p:sp>
    </p:spTree>
    <p:extLst>
      <p:ext uri="{BB962C8B-B14F-4D97-AF65-F5344CB8AC3E}">
        <p14:creationId xmlns:p14="http://schemas.microsoft.com/office/powerpoint/2010/main" val="166711012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break one down..</a:t>
            </a:r>
            <a:endParaRPr lang="en-US" dirty="0"/>
          </a:p>
        </p:txBody>
      </p:sp>
      <p:sp>
        <p:nvSpPr>
          <p:cNvPr id="3" name="Content Placeholder 2"/>
          <p:cNvSpPr>
            <a:spLocks noGrp="1"/>
          </p:cNvSpPr>
          <p:nvPr>
            <p:ph idx="1"/>
          </p:nvPr>
        </p:nvSpPr>
        <p:spPr/>
        <p:txBody>
          <a:bodyPr/>
          <a:lstStyle/>
          <a:p>
            <a:r>
              <a:rPr lang="en-US" dirty="0"/>
              <a:t>This is what is required under </a:t>
            </a:r>
            <a:r>
              <a:rPr lang="en-US" dirty="0">
                <a:solidFill>
                  <a:srgbClr val="0066CC"/>
                </a:solidFill>
              </a:rPr>
              <a:t>Vehicle Orientation</a:t>
            </a:r>
            <a:r>
              <a:rPr lang="en-US" dirty="0"/>
              <a:t>: Driver-trainees must demonstrate their familiarity with basic passenger-carrying CMV physical and operational characteristics including overall height, length, width, ground clearances, rear overhang, gross vehicle weight and gross vehicle weight rating, axle weights, wheels and rims, tires, tire ratings, mirrors, steer wheels, lighting, windshield, windshield wipers, engine compartments, basic electric system, and spare tire storage. Additionally, driver-trainees must demonstrate techniques for proper driver's seat and mirror adjustments.</a:t>
            </a:r>
          </a:p>
        </p:txBody>
      </p:sp>
    </p:spTree>
    <p:extLst>
      <p:ext uri="{BB962C8B-B14F-4D97-AF65-F5344CB8AC3E}">
        <p14:creationId xmlns:p14="http://schemas.microsoft.com/office/powerpoint/2010/main" val="7881750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842682"/>
            <a:ext cx="10363200" cy="4984377"/>
          </a:xfrm>
        </p:spPr>
        <p:txBody>
          <a:bodyPr/>
          <a:lstStyle/>
          <a:p>
            <a:r>
              <a:rPr lang="en-US" dirty="0" smtClean="0"/>
              <a:t/>
            </a:r>
            <a:br>
              <a:rPr lang="en-US" dirty="0" smtClean="0"/>
            </a:br>
            <a:r>
              <a:rPr lang="en-US" dirty="0"/>
              <a:t/>
            </a:r>
            <a:br>
              <a:rPr lang="en-US" dirty="0"/>
            </a:br>
            <a:r>
              <a:rPr lang="en-US" dirty="0" smtClean="0"/>
              <a:t/>
            </a:r>
            <a:br>
              <a:rPr lang="en-US" dirty="0" smtClean="0"/>
            </a:br>
            <a:r>
              <a:rPr lang="en-US" dirty="0" smtClean="0"/>
              <a:t>Nope………Not Yet!</a:t>
            </a:r>
            <a:endParaRPr lang="en-US" dirty="0"/>
          </a:p>
        </p:txBody>
      </p:sp>
      <p:pic>
        <p:nvPicPr>
          <p:cNvPr id="3" name="Picture 2"/>
          <p:cNvPicPr>
            <a:picLocks noChangeAspect="1"/>
          </p:cNvPicPr>
          <p:nvPr/>
        </p:nvPicPr>
        <p:blipFill>
          <a:blip r:embed="rId2"/>
          <a:stretch>
            <a:fillRect/>
          </a:stretch>
        </p:blipFill>
        <p:spPr>
          <a:xfrm>
            <a:off x="2492188" y="1208554"/>
            <a:ext cx="7368988" cy="2700058"/>
          </a:xfrm>
          <a:prstGeom prst="rect">
            <a:avLst/>
          </a:prstGeom>
        </p:spPr>
      </p:pic>
    </p:spTree>
    <p:extLst>
      <p:ext uri="{BB962C8B-B14F-4D97-AF65-F5344CB8AC3E}">
        <p14:creationId xmlns:p14="http://schemas.microsoft.com/office/powerpoint/2010/main" val="363625618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 Bus Endorsement Curriculum</a:t>
            </a:r>
            <a:endParaRPr lang="en-US" dirty="0"/>
          </a:p>
        </p:txBody>
      </p:sp>
      <p:sp>
        <p:nvSpPr>
          <p:cNvPr id="3" name="Content Placeholder 2"/>
          <p:cNvSpPr>
            <a:spLocks noGrp="1"/>
          </p:cNvSpPr>
          <p:nvPr>
            <p:ph idx="1"/>
          </p:nvPr>
        </p:nvSpPr>
        <p:spPr/>
        <p:txBody>
          <a:bodyPr/>
          <a:lstStyle/>
          <a:p>
            <a:r>
              <a:rPr lang="en-US" dirty="0"/>
              <a:t>Danger Zones and Use of Mirrors	 Loading and </a:t>
            </a:r>
            <a:r>
              <a:rPr lang="en-US" dirty="0" smtClean="0"/>
              <a:t>Unloading</a:t>
            </a:r>
          </a:p>
          <a:p>
            <a:r>
              <a:rPr lang="en-US" dirty="0"/>
              <a:t>Vehicle Orientation			 Post-Crash </a:t>
            </a:r>
            <a:r>
              <a:rPr lang="en-US" dirty="0" smtClean="0"/>
              <a:t>Procedures</a:t>
            </a:r>
          </a:p>
          <a:p>
            <a:r>
              <a:rPr lang="en-US" dirty="0"/>
              <a:t>Emergency Exit and Evacuation	</a:t>
            </a:r>
            <a:r>
              <a:rPr lang="en-US" dirty="0" smtClean="0"/>
              <a:t> Student Management</a:t>
            </a:r>
          </a:p>
          <a:p>
            <a:r>
              <a:rPr lang="en-US" dirty="0"/>
              <a:t>Special Safety Considerations	</a:t>
            </a:r>
            <a:r>
              <a:rPr lang="en-US" dirty="0" smtClean="0"/>
              <a:t> Pre- </a:t>
            </a:r>
            <a:r>
              <a:rPr lang="en-US" dirty="0"/>
              <a:t>and Post-Trip </a:t>
            </a:r>
            <a:r>
              <a:rPr lang="en-US" dirty="0" smtClean="0"/>
              <a:t>Inspections</a:t>
            </a:r>
          </a:p>
          <a:p>
            <a:r>
              <a:rPr lang="en-US" dirty="0"/>
              <a:t>School Bus Security			 Route and Stop </a:t>
            </a:r>
            <a:r>
              <a:rPr lang="en-US" dirty="0" smtClean="0"/>
              <a:t>Reviews</a:t>
            </a:r>
          </a:p>
          <a:p>
            <a:r>
              <a:rPr lang="en-US" dirty="0" smtClean="0"/>
              <a:t>Railroad-Highway </a:t>
            </a:r>
            <a:r>
              <a:rPr lang="en-US" dirty="0"/>
              <a:t>Grade </a:t>
            </a:r>
            <a:r>
              <a:rPr lang="en-US" dirty="0" smtClean="0"/>
              <a:t>Crossings</a:t>
            </a:r>
          </a:p>
          <a:p>
            <a:r>
              <a:rPr lang="en-US" dirty="0" smtClean="0"/>
              <a:t>Emergency Exit and Evacuation	</a:t>
            </a:r>
          </a:p>
          <a:p>
            <a:r>
              <a:rPr lang="en-US" dirty="0">
                <a:solidFill>
                  <a:srgbClr val="0066CC"/>
                </a:solidFill>
              </a:rPr>
              <a:t>Behind-The Wheel </a:t>
            </a:r>
            <a:r>
              <a:rPr lang="en-US" dirty="0" smtClean="0">
                <a:solidFill>
                  <a:srgbClr val="0066CC"/>
                </a:solidFill>
              </a:rPr>
              <a:t>Range and Public Road for the School Bus Endorsement basically </a:t>
            </a:r>
            <a:r>
              <a:rPr lang="en-US" dirty="0">
                <a:solidFill>
                  <a:srgbClr val="0066CC"/>
                </a:solidFill>
              </a:rPr>
              <a:t>mirrors previously mentioned items</a:t>
            </a:r>
          </a:p>
        </p:txBody>
      </p:sp>
    </p:spTree>
    <p:extLst>
      <p:ext uri="{BB962C8B-B14F-4D97-AF65-F5344CB8AC3E}">
        <p14:creationId xmlns:p14="http://schemas.microsoft.com/office/powerpoint/2010/main" val="384330938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062162"/>
            <a:ext cx="10363200" cy="3497389"/>
          </a:xfrm>
        </p:spPr>
        <p:txBody>
          <a:bodyPr/>
          <a:lstStyle/>
          <a:p>
            <a:r>
              <a:rPr lang="en-US" dirty="0" smtClean="0"/>
              <a:t>Remember – Teach it “As Is” </a:t>
            </a:r>
            <a:br>
              <a:rPr lang="en-US" dirty="0" smtClean="0"/>
            </a:br>
            <a:r>
              <a:rPr lang="en-US" dirty="0" smtClean="0"/>
              <a:t>District Training is presented </a:t>
            </a:r>
            <a:r>
              <a:rPr lang="en-US" b="1" u="sng" dirty="0" smtClean="0">
                <a:solidFill>
                  <a:srgbClr val="FF0000"/>
                </a:solidFill>
              </a:rPr>
              <a:t>after</a:t>
            </a:r>
            <a:r>
              <a:rPr lang="en-US" dirty="0" smtClean="0"/>
              <a:t> the trainee passes the Skills Test!</a:t>
            </a:r>
            <a:endParaRPr lang="en-US" dirty="0"/>
          </a:p>
        </p:txBody>
      </p:sp>
    </p:spTree>
    <p:extLst>
      <p:ext uri="{BB962C8B-B14F-4D97-AF65-F5344CB8AC3E}">
        <p14:creationId xmlns:p14="http://schemas.microsoft.com/office/powerpoint/2010/main" val="5073943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Exceptions 383.3 (e), (f), and (g)</a:t>
            </a:r>
            <a:endParaRPr lang="en-US" dirty="0"/>
          </a:p>
        </p:txBody>
      </p:sp>
      <p:sp>
        <p:nvSpPr>
          <p:cNvPr id="3" name="Content Placeholder 2"/>
          <p:cNvSpPr>
            <a:spLocks noGrp="1"/>
          </p:cNvSpPr>
          <p:nvPr>
            <p:ph idx="1"/>
          </p:nvPr>
        </p:nvSpPr>
        <p:spPr/>
        <p:txBody>
          <a:bodyPr/>
          <a:lstStyle/>
          <a:p>
            <a:r>
              <a:rPr lang="en-US" dirty="0"/>
              <a:t>(2) Drivers applying for a restricted CDL under §383.3(e) through (g) of this chapter</a:t>
            </a:r>
            <a:r>
              <a:rPr lang="en-US" dirty="0" smtClean="0"/>
              <a:t>;</a:t>
            </a:r>
          </a:p>
          <a:p>
            <a:pPr marL="1143000" lvl="1" indent="-457200"/>
            <a:endParaRPr lang="en-US" dirty="0" smtClean="0"/>
          </a:p>
          <a:p>
            <a:r>
              <a:rPr lang="en-US" dirty="0"/>
              <a:t>	(e)Restricted commercial drivers license (CDL) for certain </a:t>
            </a:r>
            <a:r>
              <a:rPr lang="en-US" dirty="0" smtClean="0"/>
              <a:t>	    drivers </a:t>
            </a:r>
            <a:r>
              <a:rPr lang="en-US" dirty="0"/>
              <a:t>in the State of Alaska</a:t>
            </a:r>
            <a:r>
              <a:rPr lang="en-US" dirty="0" smtClean="0"/>
              <a:t>.</a:t>
            </a:r>
          </a:p>
          <a:p>
            <a:r>
              <a:rPr lang="en-US" dirty="0"/>
              <a:t>	</a:t>
            </a:r>
            <a:r>
              <a:rPr lang="en-US" dirty="0" smtClean="0"/>
              <a:t>(f)Restricted </a:t>
            </a:r>
            <a:r>
              <a:rPr lang="en-US" dirty="0"/>
              <a:t>CDL for certain drivers in farm-related service </a:t>
            </a:r>
            <a:r>
              <a:rPr lang="en-US" dirty="0" smtClean="0"/>
              <a:t>	    industries.</a:t>
            </a:r>
          </a:p>
          <a:p>
            <a:r>
              <a:rPr lang="en-US" dirty="0"/>
              <a:t>	</a:t>
            </a:r>
            <a:r>
              <a:rPr lang="en-US" dirty="0" smtClean="0"/>
              <a:t>(g)Restricted </a:t>
            </a:r>
            <a:r>
              <a:rPr lang="en-US" dirty="0"/>
              <a:t>CDL for certain drivers in the pyrotechnic </a:t>
            </a:r>
            <a:r>
              <a:rPr lang="en-US" dirty="0" smtClean="0"/>
              <a:t>	    	    industry</a:t>
            </a:r>
            <a:r>
              <a:rPr lang="en-US" dirty="0"/>
              <a:t>.</a:t>
            </a:r>
          </a:p>
          <a:p>
            <a:endParaRPr lang="en-US" dirty="0"/>
          </a:p>
        </p:txBody>
      </p:sp>
    </p:spTree>
    <p:extLst>
      <p:ext uri="{BB962C8B-B14F-4D97-AF65-F5344CB8AC3E}">
        <p14:creationId xmlns:p14="http://schemas.microsoft.com/office/powerpoint/2010/main" val="116853688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marL="0" indent="0">
              <a:buNone/>
            </a:pPr>
            <a:r>
              <a:rPr lang="en-US" dirty="0" smtClean="0"/>
              <a:t>2018 – Get the Word Out</a:t>
            </a:r>
          </a:p>
          <a:p>
            <a:pPr lvl="1"/>
            <a:r>
              <a:rPr lang="en-US" dirty="0" smtClean="0"/>
              <a:t>CDE/CSPTA Present at CSPTA Summit Overview to encourage pre-planning</a:t>
            </a:r>
          </a:p>
          <a:p>
            <a:pPr lvl="1"/>
            <a:r>
              <a:rPr lang="en-US" dirty="0" smtClean="0"/>
              <a:t>CDE present during July-August Training</a:t>
            </a:r>
          </a:p>
          <a:p>
            <a:pPr lvl="1"/>
            <a:r>
              <a:rPr lang="en-US" dirty="0" smtClean="0"/>
              <a:t>CDE to present at several regional meetings state-wide and send personal invitations to districts/charters</a:t>
            </a:r>
          </a:p>
          <a:p>
            <a:pPr lvl="1"/>
            <a:r>
              <a:rPr lang="en-US" dirty="0" smtClean="0"/>
              <a:t>CDE/CSPTA continue to develop resource material</a:t>
            </a:r>
            <a:endParaRPr lang="en-US" dirty="0"/>
          </a:p>
        </p:txBody>
      </p:sp>
      <p:sp>
        <p:nvSpPr>
          <p:cNvPr id="3" name="Content Placeholder 2"/>
          <p:cNvSpPr>
            <a:spLocks noGrp="1"/>
          </p:cNvSpPr>
          <p:nvPr>
            <p:ph sz="half" idx="2"/>
          </p:nvPr>
        </p:nvSpPr>
        <p:spPr/>
        <p:txBody>
          <a:bodyPr/>
          <a:lstStyle/>
          <a:p>
            <a:r>
              <a:rPr lang="en-US" dirty="0" smtClean="0"/>
              <a:t>Summer/Fall 2019</a:t>
            </a:r>
          </a:p>
          <a:p>
            <a:pPr lvl="1"/>
            <a:r>
              <a:rPr lang="en-US" dirty="0" smtClean="0"/>
              <a:t>Provide numerous opportunities state-wide for districts/charters to attend “Train the Trainer” classes to present the curriculum and how to effectively teach them (Theory and Behind-The-Wheel)</a:t>
            </a:r>
          </a:p>
          <a:p>
            <a:pPr lvl="1"/>
            <a:r>
              <a:rPr lang="en-US" dirty="0" smtClean="0"/>
              <a:t>Distribute Resource Material</a:t>
            </a:r>
          </a:p>
          <a:p>
            <a:pPr lvl="1"/>
            <a:r>
              <a:rPr lang="en-US" dirty="0" smtClean="0"/>
              <a:t>Assist in the TPR Registration and Instructor Certification Process</a:t>
            </a:r>
            <a:endParaRPr lang="en-US" dirty="0"/>
          </a:p>
        </p:txBody>
      </p:sp>
      <p:sp>
        <p:nvSpPr>
          <p:cNvPr id="4" name="Title 3"/>
          <p:cNvSpPr>
            <a:spLocks noGrp="1"/>
          </p:cNvSpPr>
          <p:nvPr>
            <p:ph type="title"/>
          </p:nvPr>
        </p:nvSpPr>
        <p:spPr/>
        <p:txBody>
          <a:bodyPr/>
          <a:lstStyle/>
          <a:p>
            <a:r>
              <a:rPr lang="en-US" dirty="0" smtClean="0"/>
              <a:t>The Plan </a:t>
            </a:r>
            <a:endParaRPr lang="en-US" dirty="0"/>
          </a:p>
        </p:txBody>
      </p:sp>
    </p:spTree>
    <p:extLst>
      <p:ext uri="{BB962C8B-B14F-4D97-AF65-F5344CB8AC3E}">
        <p14:creationId xmlns:p14="http://schemas.microsoft.com/office/powerpoint/2010/main" val="353481083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45458"/>
            <a:ext cx="10363200" cy="5450541"/>
          </a:xfrm>
        </p:spPr>
        <p:txBody>
          <a:bodyPr/>
          <a:lstStyle/>
          <a:p>
            <a:r>
              <a:rPr lang="en-US" dirty="0" smtClean="0"/>
              <a:t>Questions?</a:t>
            </a:r>
            <a:br>
              <a:rPr lang="en-US" dirty="0" smtClean="0"/>
            </a:br>
            <a:r>
              <a:rPr lang="en-US" dirty="0"/>
              <a:t/>
            </a:r>
            <a:br>
              <a:rPr lang="en-US" dirty="0"/>
            </a:br>
            <a:r>
              <a:rPr lang="en-US" dirty="0" smtClean="0"/>
              <a:t/>
            </a:r>
            <a:br>
              <a:rPr lang="en-US" dirty="0" smtClean="0"/>
            </a:br>
            <a:r>
              <a:rPr lang="en-US" dirty="0"/>
              <a:t/>
            </a:r>
            <a:br>
              <a:rPr lang="en-US" dirty="0"/>
            </a:br>
            <a:endParaRPr lang="en-US" dirty="0"/>
          </a:p>
        </p:txBody>
      </p:sp>
      <p:pic>
        <p:nvPicPr>
          <p:cNvPr id="5" name="Picture 4"/>
          <p:cNvPicPr>
            <a:picLocks noChangeAspect="1"/>
          </p:cNvPicPr>
          <p:nvPr/>
        </p:nvPicPr>
        <p:blipFill>
          <a:blip r:embed="rId2"/>
          <a:stretch>
            <a:fillRect/>
          </a:stretch>
        </p:blipFill>
        <p:spPr>
          <a:xfrm>
            <a:off x="2608729" y="2512359"/>
            <a:ext cx="6974541" cy="3189194"/>
          </a:xfrm>
          <a:prstGeom prst="rect">
            <a:avLst/>
          </a:prstGeom>
        </p:spPr>
      </p:pic>
    </p:spTree>
    <p:extLst>
      <p:ext uri="{BB962C8B-B14F-4D97-AF65-F5344CB8AC3E}">
        <p14:creationId xmlns:p14="http://schemas.microsoft.com/office/powerpoint/2010/main" val="54980813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p:txBody>
          <a:bodyPr/>
          <a:lstStyle/>
          <a:p>
            <a:endParaRPr lang="en-US" dirty="0" smtClean="0"/>
          </a:p>
          <a:p>
            <a:pPr algn="ctr"/>
            <a:r>
              <a:rPr lang="en-US" dirty="0" smtClean="0"/>
              <a:t>Susan M Miller</a:t>
            </a:r>
          </a:p>
          <a:p>
            <a:pPr algn="ctr"/>
            <a:r>
              <a:rPr lang="en-US" dirty="0" smtClean="0"/>
              <a:t>Lead Transportation Consultant</a:t>
            </a:r>
          </a:p>
          <a:p>
            <a:pPr algn="ctr"/>
            <a:r>
              <a:rPr lang="en-US" dirty="0" smtClean="0"/>
              <a:t>Colorado Department of Education</a:t>
            </a:r>
          </a:p>
          <a:p>
            <a:pPr algn="ctr"/>
            <a:r>
              <a:rPr lang="en-US" dirty="0" smtClean="0"/>
              <a:t>201 East Colfax Ave, Room 209</a:t>
            </a:r>
          </a:p>
          <a:p>
            <a:pPr algn="ctr"/>
            <a:r>
              <a:rPr lang="en-US" dirty="0" smtClean="0"/>
              <a:t>Denver, CO  80203</a:t>
            </a:r>
          </a:p>
          <a:p>
            <a:pPr algn="ctr"/>
            <a:r>
              <a:rPr lang="en-US" dirty="0" smtClean="0">
                <a:hlinkClick r:id="rId2"/>
              </a:rPr>
              <a:t>Miller_s@cde.state.co.us</a:t>
            </a:r>
            <a:endParaRPr lang="en-US" dirty="0" smtClean="0"/>
          </a:p>
          <a:p>
            <a:endParaRPr lang="en-US" dirty="0"/>
          </a:p>
        </p:txBody>
      </p:sp>
    </p:spTree>
    <p:extLst>
      <p:ext uri="{BB962C8B-B14F-4D97-AF65-F5344CB8AC3E}">
        <p14:creationId xmlns:p14="http://schemas.microsoft.com/office/powerpoint/2010/main" val="171761310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430137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5033220"/>
      </p:ext>
    </p:extLst>
  </p:cSld>
  <p:clrMapOvr>
    <a:masterClrMapping/>
  </p:clrMapOvr>
</p:sld>
</file>

<file path=ppt/theme/theme1.xml><?xml version="1.0" encoding="utf-8"?>
<a:theme xmlns:a="http://schemas.openxmlformats.org/drawingml/2006/main" name="Light Blue to Green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1930</TotalTime>
  <Words>5677</Words>
  <Application>Microsoft Office PowerPoint</Application>
  <PresentationFormat>Widescreen</PresentationFormat>
  <Paragraphs>397</Paragraphs>
  <Slides>94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94</vt:i4>
      </vt:variant>
    </vt:vector>
  </HeadingPairs>
  <TitlesOfParts>
    <vt:vector size="99" baseType="lpstr">
      <vt:lpstr>Arial</vt:lpstr>
      <vt:lpstr>Calibri</vt:lpstr>
      <vt:lpstr>Museo Slab 500</vt:lpstr>
      <vt:lpstr>Trebuchet MS</vt:lpstr>
      <vt:lpstr>Light Blue to Green Theme</vt:lpstr>
      <vt:lpstr>FMCSA Entry Level Training 2020  Overview</vt:lpstr>
      <vt:lpstr>Intent of this Training</vt:lpstr>
      <vt:lpstr>VERY IMPORTANT THINGS TO REMEMBER!!</vt:lpstr>
      <vt:lpstr>Purpose and Scope  380.601</vt:lpstr>
      <vt:lpstr>Purpose and Scope</vt:lpstr>
      <vt:lpstr>Applicability  380.603</vt:lpstr>
      <vt:lpstr>Applicability</vt:lpstr>
      <vt:lpstr>  Exceptions    383.3 © and (d)</vt:lpstr>
      <vt:lpstr>Exceptions 383.3 (e), (f), and (g)</vt:lpstr>
      <vt:lpstr> Exception 383.77</vt:lpstr>
      <vt:lpstr>Exception 383.135(b)(7)</vt:lpstr>
      <vt:lpstr>Applicability</vt:lpstr>
      <vt:lpstr>Applicability</vt:lpstr>
      <vt:lpstr>Definitions  380.605</vt:lpstr>
      <vt:lpstr>Definitions</vt:lpstr>
      <vt:lpstr>Behind the Wheel Instructor Qualifications</vt:lpstr>
      <vt:lpstr>Behind the Wheel Instructor Qualifications</vt:lpstr>
      <vt:lpstr>Definitions - Continued</vt:lpstr>
      <vt:lpstr>383.51</vt:lpstr>
      <vt:lpstr>383.51 - Continued</vt:lpstr>
      <vt:lpstr>383.51 - Continued</vt:lpstr>
      <vt:lpstr>383.51 - Continued</vt:lpstr>
      <vt:lpstr>Definitions - Continued</vt:lpstr>
      <vt:lpstr>Definitions - Continued</vt:lpstr>
      <vt:lpstr>Definitions - Continued</vt:lpstr>
      <vt:lpstr>Definitions - Continued</vt:lpstr>
      <vt:lpstr>Definitions - Continued</vt:lpstr>
      <vt:lpstr>Definitions - Continued</vt:lpstr>
      <vt:lpstr>Theory Instructor Qualifications</vt:lpstr>
      <vt:lpstr>Theory Instructor Qualifications  </vt:lpstr>
      <vt:lpstr>Definitions - Continued</vt:lpstr>
      <vt:lpstr>Registry for Entry-level Driver Training Providers  380.70</vt:lpstr>
      <vt:lpstr>Scope</vt:lpstr>
      <vt:lpstr>Requirements for Listing on the Training Providers Registry  (TPR)</vt:lpstr>
      <vt:lpstr>Requirements for Listing on the Training Providers Registry  (TPR)</vt:lpstr>
      <vt:lpstr>Requirements for Listing on the Training Providers Registry  (TPR)</vt:lpstr>
      <vt:lpstr>Requirements for continued listing on the TPR 380.719</vt:lpstr>
      <vt:lpstr>Requirements for continued listing on the TPR 380.719</vt:lpstr>
      <vt:lpstr>Requirements for continued listing on the TPR 380.719</vt:lpstr>
      <vt:lpstr>Removal from the TPR: Factors Considered  380.721</vt:lpstr>
      <vt:lpstr>Removal from the TPR: Factors Considered  380.721</vt:lpstr>
      <vt:lpstr>Removal from the TPR: Factors Considered  380.721</vt:lpstr>
      <vt:lpstr>Removal from the TPR: Factors Considered  380.721</vt:lpstr>
      <vt:lpstr>Removal from the TPR: Procedure</vt:lpstr>
      <vt:lpstr>Removal from the TPR: Procedure</vt:lpstr>
      <vt:lpstr>Removal from the TPR: Procedure</vt:lpstr>
      <vt:lpstr>Removal from the TPR: Procedure</vt:lpstr>
      <vt:lpstr>Removal from the TPR: Procedure</vt:lpstr>
      <vt:lpstr>Removal from the TPR: Procedure</vt:lpstr>
      <vt:lpstr>Removal from the TPR: Procedure</vt:lpstr>
      <vt:lpstr>Removal from the TPR: Procedure</vt:lpstr>
      <vt:lpstr>Removal from the TPR: Procedure</vt:lpstr>
      <vt:lpstr> Removal from the TPR: Procedure</vt:lpstr>
      <vt:lpstr>Removal from the TPR: Procedure</vt:lpstr>
      <vt:lpstr>Entry Level Training Provider</vt:lpstr>
      <vt:lpstr>Entry Level Training Provider</vt:lpstr>
      <vt:lpstr>Entry Level Training Provider</vt:lpstr>
      <vt:lpstr>When a provider meets the requirements of §§380.703 and 380.707, FMCSA will issue the provider a unique TPR number and, as applicable, add the provider's name and/or contact information to the TPR Web site.</vt:lpstr>
      <vt:lpstr>Facilities and Equipment</vt:lpstr>
      <vt:lpstr>Instructor Requirements Assessments and Training Certification </vt:lpstr>
      <vt:lpstr>Instructor Requirements</vt:lpstr>
      <vt:lpstr>Assessments</vt:lpstr>
      <vt:lpstr>Training Certification</vt:lpstr>
      <vt:lpstr>Training Certification</vt:lpstr>
      <vt:lpstr>PowerPoint Presentation</vt:lpstr>
      <vt:lpstr>Documentation and Record Retention</vt:lpstr>
      <vt:lpstr>Document Retention</vt:lpstr>
      <vt:lpstr>Document Retention</vt:lpstr>
      <vt:lpstr>Retention of Records</vt:lpstr>
      <vt:lpstr>Class B – CDL Training Curriculum,</vt:lpstr>
      <vt:lpstr>Appendix B to Part 380</vt:lpstr>
      <vt:lpstr>Theory</vt:lpstr>
      <vt:lpstr>Theory</vt:lpstr>
      <vt:lpstr>Theory</vt:lpstr>
      <vt:lpstr>That’s not so much to cover!  </vt:lpstr>
      <vt:lpstr>Let me break down just one of these Units.</vt:lpstr>
      <vt:lpstr>Let’s take Trip Planning</vt:lpstr>
      <vt:lpstr>Behind-the-Wheel Training</vt:lpstr>
      <vt:lpstr>Behind-The-Wheel Range</vt:lpstr>
      <vt:lpstr>Behind-The-Wheel Public Road</vt:lpstr>
      <vt:lpstr>Behind-The-Wheel Public Road</vt:lpstr>
      <vt:lpstr>PowerPoint Presentation</vt:lpstr>
      <vt:lpstr>Passenger and School Bus Endorsements</vt:lpstr>
      <vt:lpstr>Passenger Endorsement Training</vt:lpstr>
      <vt:lpstr>Passenger Endorsement Training</vt:lpstr>
      <vt:lpstr>Let’s break one down..</vt:lpstr>
      <vt:lpstr>   Nope………Not Yet!</vt:lpstr>
      <vt:lpstr>School Bus Endorsement Curriculum</vt:lpstr>
      <vt:lpstr>Remember – Teach it “As Is”  District Training is presented after the trainee passes the Skills Test!</vt:lpstr>
      <vt:lpstr>The Plan </vt:lpstr>
      <vt:lpstr>Questions?    </vt:lpstr>
      <vt:lpstr>Contact Information</vt:lpstr>
      <vt:lpstr>PowerPoint Presentation</vt:lpstr>
      <vt:lpstr>PowerPoint Presentation</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Miller, Susan</cp:lastModifiedBy>
  <cp:revision>222</cp:revision>
  <dcterms:created xsi:type="dcterms:W3CDTF">2018-01-08T21:58:16Z</dcterms:created>
  <dcterms:modified xsi:type="dcterms:W3CDTF">2018-06-15T15:53:28Z</dcterms:modified>
</cp:coreProperties>
</file>