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8"/>
  </p:notesMasterIdLst>
  <p:sldIdLst>
    <p:sldId id="269" r:id="rId2"/>
    <p:sldId id="277" r:id="rId3"/>
    <p:sldId id="356" r:id="rId4"/>
    <p:sldId id="366" r:id="rId5"/>
    <p:sldId id="282" r:id="rId6"/>
    <p:sldId id="367" r:id="rId7"/>
    <p:sldId id="281" r:id="rId8"/>
    <p:sldId id="273" r:id="rId9"/>
    <p:sldId id="279" r:id="rId10"/>
    <p:sldId id="274" r:id="rId11"/>
    <p:sldId id="278" r:id="rId12"/>
    <p:sldId id="275" r:id="rId13"/>
    <p:sldId id="276" r:id="rId14"/>
    <p:sldId id="280" r:id="rId15"/>
    <p:sldId id="283" r:id="rId16"/>
    <p:sldId id="284" r:id="rId17"/>
    <p:sldId id="285" r:id="rId18"/>
    <p:sldId id="286" r:id="rId19"/>
    <p:sldId id="295" r:id="rId20"/>
    <p:sldId id="287" r:id="rId21"/>
    <p:sldId id="288" r:id="rId22"/>
    <p:sldId id="289" r:id="rId23"/>
    <p:sldId id="290" r:id="rId24"/>
    <p:sldId id="291" r:id="rId25"/>
    <p:sldId id="292" r:id="rId26"/>
    <p:sldId id="293" r:id="rId27"/>
    <p:sldId id="294" r:id="rId28"/>
    <p:sldId id="296" r:id="rId29"/>
    <p:sldId id="297" r:id="rId30"/>
    <p:sldId id="298" r:id="rId31"/>
    <p:sldId id="299" r:id="rId32"/>
    <p:sldId id="300" r:id="rId33"/>
    <p:sldId id="301" r:id="rId34"/>
    <p:sldId id="302" r:id="rId35"/>
    <p:sldId id="303" r:id="rId36"/>
    <p:sldId id="304" r:id="rId37"/>
    <p:sldId id="305" r:id="rId38"/>
    <p:sldId id="315" r:id="rId39"/>
    <p:sldId id="316" r:id="rId40"/>
    <p:sldId id="317" r:id="rId41"/>
    <p:sldId id="368"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18" r:id="rId58"/>
    <p:sldId id="306" r:id="rId59"/>
    <p:sldId id="307" r:id="rId60"/>
    <p:sldId id="308" r:id="rId61"/>
    <p:sldId id="311" r:id="rId62"/>
    <p:sldId id="319" r:id="rId63"/>
    <p:sldId id="310" r:id="rId64"/>
    <p:sldId id="312" r:id="rId65"/>
    <p:sldId id="313" r:id="rId66"/>
    <p:sldId id="314" r:id="rId67"/>
    <p:sldId id="362" r:id="rId68"/>
    <p:sldId id="335" r:id="rId69"/>
    <p:sldId id="336" r:id="rId70"/>
    <p:sldId id="337" r:id="rId71"/>
    <p:sldId id="338" r:id="rId72"/>
    <p:sldId id="339" r:id="rId73"/>
    <p:sldId id="340" r:id="rId74"/>
    <p:sldId id="341" r:id="rId75"/>
    <p:sldId id="342" r:id="rId76"/>
    <p:sldId id="343" r:id="rId77"/>
    <p:sldId id="344" r:id="rId78"/>
    <p:sldId id="345" r:id="rId79"/>
    <p:sldId id="346" r:id="rId80"/>
    <p:sldId id="364" r:id="rId81"/>
    <p:sldId id="347" r:id="rId82"/>
    <p:sldId id="348" r:id="rId83"/>
    <p:sldId id="349" r:id="rId84"/>
    <p:sldId id="350" r:id="rId85"/>
    <p:sldId id="365" r:id="rId86"/>
    <p:sldId id="351" r:id="rId87"/>
    <p:sldId id="352" r:id="rId88"/>
    <p:sldId id="363" r:id="rId89"/>
    <p:sldId id="354" r:id="rId90"/>
    <p:sldId id="353" r:id="rId91"/>
    <p:sldId id="357" r:id="rId92"/>
    <p:sldId id="355" r:id="rId93"/>
    <p:sldId id="359" r:id="rId94"/>
    <p:sldId id="361" r:id="rId95"/>
    <p:sldId id="257" r:id="rId96"/>
    <p:sldId id="258" r:id="rId97"/>
    <p:sldId id="264" r:id="rId98"/>
    <p:sldId id="265" r:id="rId99"/>
    <p:sldId id="266" r:id="rId100"/>
    <p:sldId id="267" r:id="rId101"/>
    <p:sldId id="268" r:id="rId102"/>
    <p:sldId id="259" r:id="rId103"/>
    <p:sldId id="260" r:id="rId104"/>
    <p:sldId id="261" r:id="rId105"/>
    <p:sldId id="262" r:id="rId106"/>
    <p:sldId id="263" r:id="rId10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53A"/>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03" autoAdjust="0"/>
    <p:restoredTop sz="94660" autoAdjust="0"/>
  </p:normalViewPr>
  <p:slideViewPr>
    <p:cSldViewPr snapToGrid="0">
      <p:cViewPr varScale="1">
        <p:scale>
          <a:sx n="130" d="100"/>
          <a:sy n="130" d="100"/>
        </p:scale>
        <p:origin x="966" y="12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8/10/2020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numbers 380.--  indicate the regulation in the FMCSR’s</a:t>
            </a:r>
          </a:p>
        </p:txBody>
      </p:sp>
      <p:sp>
        <p:nvSpPr>
          <p:cNvPr id="4" name="Slide Number Placeholder 3"/>
          <p:cNvSpPr>
            <a:spLocks noGrp="1"/>
          </p:cNvSpPr>
          <p:nvPr>
            <p:ph type="sldNum" sz="quarter" idx="10"/>
          </p:nvPr>
        </p:nvSpPr>
        <p:spPr/>
        <p:txBody>
          <a:bodyPr/>
          <a:lstStyle/>
          <a:p>
            <a:fld id="{A995EF9D-2794-47AA-B87D-5B456456569E}" type="slidenum">
              <a:rPr lang="en-US" smtClean="0"/>
              <a:t>2</a:t>
            </a:fld>
            <a:endParaRPr lang="en-US" dirty="0"/>
          </a:p>
        </p:txBody>
      </p:sp>
    </p:spTree>
    <p:extLst>
      <p:ext uri="{BB962C8B-B14F-4D97-AF65-F5344CB8AC3E}">
        <p14:creationId xmlns:p14="http://schemas.microsoft.com/office/powerpoint/2010/main" val="3243356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380.703 are the original requirements</a:t>
            </a:r>
            <a:r>
              <a:rPr lang="en-US" baseline="0" dirty="0"/>
              <a:t> to be listed on the Registry</a:t>
            </a:r>
          </a:p>
          <a:p>
            <a:endParaRPr lang="en-US" baseline="0" dirty="0"/>
          </a:p>
          <a:p>
            <a:r>
              <a:rPr lang="en-US" baseline="0" dirty="0"/>
              <a:t>Biennial means lasting for two years or occurring every two years.</a:t>
            </a:r>
          </a:p>
          <a:p>
            <a:endParaRPr lang="en-US" baseline="0" dirty="0"/>
          </a:p>
          <a:p>
            <a:r>
              <a:rPr lang="en-US" baseline="0" dirty="0"/>
              <a:t>Next slide explains #3</a:t>
            </a:r>
          </a:p>
        </p:txBody>
      </p:sp>
      <p:sp>
        <p:nvSpPr>
          <p:cNvPr id="4" name="Slide Number Placeholder 3"/>
          <p:cNvSpPr>
            <a:spLocks noGrp="1"/>
          </p:cNvSpPr>
          <p:nvPr>
            <p:ph type="sldNum" sz="quarter" idx="10"/>
          </p:nvPr>
        </p:nvSpPr>
        <p:spPr/>
        <p:txBody>
          <a:bodyPr/>
          <a:lstStyle/>
          <a:p>
            <a:fld id="{A995EF9D-2794-47AA-B87D-5B456456569E}" type="slidenum">
              <a:rPr lang="en-US" smtClean="0"/>
              <a:t>38</a:t>
            </a:fld>
            <a:endParaRPr lang="en-US" dirty="0"/>
          </a:p>
        </p:txBody>
      </p:sp>
    </p:spTree>
    <p:extLst>
      <p:ext uri="{BB962C8B-B14F-4D97-AF65-F5344CB8AC3E}">
        <p14:creationId xmlns:p14="http://schemas.microsoft.com/office/powerpoint/2010/main" val="131685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380.725 is the documentation and record retention regulation on next slide</a:t>
            </a:r>
          </a:p>
        </p:txBody>
      </p:sp>
      <p:sp>
        <p:nvSpPr>
          <p:cNvPr id="4" name="Slide Number Placeholder 3"/>
          <p:cNvSpPr>
            <a:spLocks noGrp="1"/>
          </p:cNvSpPr>
          <p:nvPr>
            <p:ph type="sldNum" sz="quarter" idx="10"/>
          </p:nvPr>
        </p:nvSpPr>
        <p:spPr/>
        <p:txBody>
          <a:bodyPr/>
          <a:lstStyle/>
          <a:p>
            <a:fld id="{A995EF9D-2794-47AA-B87D-5B456456569E}" type="slidenum">
              <a:rPr lang="en-US" smtClean="0"/>
              <a:t>40</a:t>
            </a:fld>
            <a:endParaRPr lang="en-US" dirty="0"/>
          </a:p>
        </p:txBody>
      </p:sp>
    </p:spTree>
    <p:extLst>
      <p:ext uri="{BB962C8B-B14F-4D97-AF65-F5344CB8AC3E}">
        <p14:creationId xmlns:p14="http://schemas.microsoft.com/office/powerpoint/2010/main" val="2756639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380.719 is the regulation specifying the</a:t>
            </a:r>
            <a:r>
              <a:rPr lang="en-US" baseline="0" dirty="0"/>
              <a:t> requirements to be listed on the training provide registry Slide 39</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43</a:t>
            </a:fld>
            <a:endParaRPr lang="en-US" dirty="0"/>
          </a:p>
        </p:txBody>
      </p:sp>
    </p:spTree>
    <p:extLst>
      <p:ext uri="{BB962C8B-B14F-4D97-AF65-F5344CB8AC3E}">
        <p14:creationId xmlns:p14="http://schemas.microsoft.com/office/powerpoint/2010/main" val="3297504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reply to Corrective Action is on slide 52</a:t>
            </a:r>
          </a:p>
        </p:txBody>
      </p:sp>
      <p:sp>
        <p:nvSpPr>
          <p:cNvPr id="4" name="Slide Number Placeholder 3"/>
          <p:cNvSpPr>
            <a:spLocks noGrp="1"/>
          </p:cNvSpPr>
          <p:nvPr>
            <p:ph type="sldNum" sz="quarter" idx="5"/>
          </p:nvPr>
        </p:nvSpPr>
        <p:spPr/>
        <p:txBody>
          <a:bodyPr/>
          <a:lstStyle/>
          <a:p>
            <a:fld id="{A995EF9D-2794-47AA-B87D-5B456456569E}" type="slidenum">
              <a:rPr lang="en-US" smtClean="0"/>
              <a:t>48</a:t>
            </a:fld>
            <a:endParaRPr lang="en-US" dirty="0"/>
          </a:p>
        </p:txBody>
      </p:sp>
    </p:spTree>
    <p:extLst>
      <p:ext uri="{BB962C8B-B14F-4D97-AF65-F5344CB8AC3E}">
        <p14:creationId xmlns:p14="http://schemas.microsoft.com/office/powerpoint/2010/main" val="2078656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380.703 is on slide 34, 35, 36                        380.707 is on</a:t>
            </a:r>
            <a:r>
              <a:rPr lang="en-US" baseline="0" dirty="0"/>
              <a:t> slide 56</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60</a:t>
            </a:fld>
            <a:endParaRPr lang="en-US" dirty="0"/>
          </a:p>
        </p:txBody>
      </p:sp>
    </p:spTree>
    <p:extLst>
      <p:ext uri="{BB962C8B-B14F-4D97-AF65-F5344CB8AC3E}">
        <p14:creationId xmlns:p14="http://schemas.microsoft.com/office/powerpoint/2010/main" val="494667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380.715</a:t>
            </a:r>
          </a:p>
        </p:txBody>
      </p:sp>
      <p:sp>
        <p:nvSpPr>
          <p:cNvPr id="4" name="Slide Number Placeholder 3"/>
          <p:cNvSpPr>
            <a:spLocks noGrp="1"/>
          </p:cNvSpPr>
          <p:nvPr>
            <p:ph type="sldNum" sz="quarter" idx="10"/>
          </p:nvPr>
        </p:nvSpPr>
        <p:spPr/>
        <p:txBody>
          <a:bodyPr/>
          <a:lstStyle/>
          <a:p>
            <a:fld id="{A995EF9D-2794-47AA-B87D-5B456456569E}" type="slidenum">
              <a:rPr lang="en-US" smtClean="0"/>
              <a:t>70</a:t>
            </a:fld>
            <a:endParaRPr lang="en-US" dirty="0"/>
          </a:p>
        </p:txBody>
      </p:sp>
    </p:spTree>
    <p:extLst>
      <p:ext uri="{BB962C8B-B14F-4D97-AF65-F5344CB8AC3E}">
        <p14:creationId xmlns:p14="http://schemas.microsoft.com/office/powerpoint/2010/main" val="151819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73</a:t>
            </a:fld>
            <a:endParaRPr lang="en-US" dirty="0"/>
          </a:p>
        </p:txBody>
      </p:sp>
    </p:spTree>
    <p:extLst>
      <p:ext uri="{BB962C8B-B14F-4D97-AF65-F5344CB8AC3E}">
        <p14:creationId xmlns:p14="http://schemas.microsoft.com/office/powerpoint/2010/main" val="1932611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91</a:t>
            </a:fld>
            <a:endParaRPr lang="en-US" dirty="0"/>
          </a:p>
        </p:txBody>
      </p:sp>
    </p:spTree>
    <p:extLst>
      <p:ext uri="{BB962C8B-B14F-4D97-AF65-F5344CB8AC3E}">
        <p14:creationId xmlns:p14="http://schemas.microsoft.com/office/powerpoint/2010/main" val="3101499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District training for particular policies and procedures must be presented after the trainee has completed</a:t>
            </a:r>
            <a:r>
              <a:rPr lang="en-US" baseline="0" dirty="0"/>
              <a:t> and passed their skills test.</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a:t>
            </a:fld>
            <a:endParaRPr lang="en-US" dirty="0"/>
          </a:p>
        </p:txBody>
      </p:sp>
    </p:spTree>
    <p:extLst>
      <p:ext uri="{BB962C8B-B14F-4D97-AF65-F5344CB8AC3E}">
        <p14:creationId xmlns:p14="http://schemas.microsoft.com/office/powerpoint/2010/main" val="221179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If a driver applicant who performs the skills test in a vehicle not equipped with any type of </a:t>
            </a:r>
            <a:r>
              <a:rPr lang="en-US" dirty="0">
                <a:highlight>
                  <a:srgbClr val="FFFF00"/>
                </a:highlight>
              </a:rPr>
              <a:t>air brake system is issued a CDL, an air brake restriction </a:t>
            </a:r>
            <a:r>
              <a:rPr lang="en-US" dirty="0"/>
              <a:t>must be indicated on the license as required in §383.95(a).</a:t>
            </a:r>
          </a:p>
          <a:p>
            <a:endParaRPr lang="en-US" dirty="0"/>
          </a:p>
          <a:p>
            <a:r>
              <a:rPr lang="en-US" dirty="0"/>
              <a:t>(4) If a driver applicant who performs the skills test in </a:t>
            </a:r>
            <a:r>
              <a:rPr lang="en-US" dirty="0">
                <a:highlight>
                  <a:srgbClr val="FFFF00"/>
                </a:highlight>
              </a:rPr>
              <a:t>a vehicle equipped with air over hydraulic brakes is issued a CDL, a full air brake restriction </a:t>
            </a:r>
            <a:r>
              <a:rPr lang="en-US" dirty="0"/>
              <a:t>must be indicated on the license as required in §383.95(b).</a:t>
            </a:r>
          </a:p>
          <a:p>
            <a:endParaRPr lang="en-US" dirty="0"/>
          </a:p>
          <a:p>
            <a:r>
              <a:rPr lang="en-US" dirty="0"/>
              <a:t>(5) If a driver applicant who performs the skills test in a </a:t>
            </a:r>
            <a:r>
              <a:rPr lang="en-US" dirty="0">
                <a:highlight>
                  <a:srgbClr val="FFFF00"/>
                </a:highlight>
              </a:rPr>
              <a:t>vehicle equipped with an automatic transmission is issued a CDL, a manual transmission restriction </a:t>
            </a:r>
            <a:r>
              <a:rPr lang="en-US" dirty="0"/>
              <a:t>must be indicated on the license as required in §383.95(c).</a:t>
            </a:r>
          </a:p>
        </p:txBody>
      </p:sp>
      <p:sp>
        <p:nvSpPr>
          <p:cNvPr id="4" name="Slide Number Placeholder 3"/>
          <p:cNvSpPr>
            <a:spLocks noGrp="1"/>
          </p:cNvSpPr>
          <p:nvPr>
            <p:ph type="sldNum" sz="quarter" idx="5"/>
          </p:nvPr>
        </p:nvSpPr>
        <p:spPr/>
        <p:txBody>
          <a:bodyPr/>
          <a:lstStyle/>
          <a:p>
            <a:fld id="{A995EF9D-2794-47AA-B87D-5B456456569E}" type="slidenum">
              <a:rPr lang="en-US" smtClean="0"/>
              <a:t>12</a:t>
            </a:fld>
            <a:endParaRPr lang="en-US" dirty="0"/>
          </a:p>
        </p:txBody>
      </p:sp>
    </p:spTree>
    <p:extLst>
      <p:ext uri="{BB962C8B-B14F-4D97-AF65-F5344CB8AC3E}">
        <p14:creationId xmlns:p14="http://schemas.microsoft.com/office/powerpoint/2010/main" val="2075263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that have CMV instructors are – Florida, Alabama, Missouri, Texas and Illinois</a:t>
            </a:r>
          </a:p>
        </p:txBody>
      </p:sp>
      <p:sp>
        <p:nvSpPr>
          <p:cNvPr id="4" name="Slide Number Placeholder 3"/>
          <p:cNvSpPr>
            <a:spLocks noGrp="1"/>
          </p:cNvSpPr>
          <p:nvPr>
            <p:ph type="sldNum" sz="quarter" idx="10"/>
          </p:nvPr>
        </p:nvSpPr>
        <p:spPr/>
        <p:txBody>
          <a:bodyPr/>
          <a:lstStyle/>
          <a:p>
            <a:fld id="{A995EF9D-2794-47AA-B87D-5B456456569E}" type="slidenum">
              <a:rPr lang="en-US" smtClean="0"/>
              <a:t>17</a:t>
            </a:fld>
            <a:endParaRPr lang="en-US" dirty="0"/>
          </a:p>
        </p:txBody>
      </p:sp>
    </p:spTree>
    <p:extLst>
      <p:ext uri="{BB962C8B-B14F-4D97-AF65-F5344CB8AC3E}">
        <p14:creationId xmlns:p14="http://schemas.microsoft.com/office/powerpoint/2010/main" val="2392087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gives</a:t>
            </a:r>
            <a:r>
              <a:rPr lang="en-US" baseline="0" dirty="0"/>
              <a:t> the definition of range</a:t>
            </a:r>
          </a:p>
          <a:p>
            <a:r>
              <a:rPr lang="en-US" baseline="0" dirty="0"/>
              <a:t>The disqualifying offenses are shown on slide 20</a:t>
            </a:r>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18</a:t>
            </a:fld>
            <a:endParaRPr lang="en-US" dirty="0"/>
          </a:p>
        </p:txBody>
      </p:sp>
    </p:spTree>
    <p:extLst>
      <p:ext uri="{BB962C8B-B14F-4D97-AF65-F5344CB8AC3E}">
        <p14:creationId xmlns:p14="http://schemas.microsoft.com/office/powerpoint/2010/main" val="49411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few slides identify disqualifying offenses</a:t>
            </a:r>
          </a:p>
        </p:txBody>
      </p:sp>
      <p:sp>
        <p:nvSpPr>
          <p:cNvPr id="4" name="Slide Number Placeholder 3"/>
          <p:cNvSpPr>
            <a:spLocks noGrp="1"/>
          </p:cNvSpPr>
          <p:nvPr>
            <p:ph type="sldNum" sz="quarter" idx="10"/>
          </p:nvPr>
        </p:nvSpPr>
        <p:spPr/>
        <p:txBody>
          <a:bodyPr/>
          <a:lstStyle/>
          <a:p>
            <a:fld id="{A995EF9D-2794-47AA-B87D-5B456456569E}" type="slidenum">
              <a:rPr lang="en-US" smtClean="0"/>
              <a:t>19</a:t>
            </a:fld>
            <a:endParaRPr lang="en-US" dirty="0"/>
          </a:p>
        </p:txBody>
      </p:sp>
    </p:spTree>
    <p:extLst>
      <p:ext uri="{BB962C8B-B14F-4D97-AF65-F5344CB8AC3E}">
        <p14:creationId xmlns:p14="http://schemas.microsoft.com/office/powerpoint/2010/main" val="743465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22</a:t>
            </a:fld>
            <a:endParaRPr lang="en-US" dirty="0"/>
          </a:p>
        </p:txBody>
      </p:sp>
    </p:spTree>
    <p:extLst>
      <p:ext uri="{BB962C8B-B14F-4D97-AF65-F5344CB8AC3E}">
        <p14:creationId xmlns:p14="http://schemas.microsoft.com/office/powerpoint/2010/main" val="1441069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383.77   For current or former military service members, as defined in §383.5, who meet the conditions and limitations set forth in paragraph (a)(2) of this section, a State may waive the requirements in §§383.23(a)(1) and 383.25(a)(3) that a person must pass a knowledge test for a CLP or CDL.</a:t>
            </a:r>
          </a:p>
          <a:p>
            <a:endParaRPr lang="en-US" dirty="0"/>
          </a:p>
          <a:p>
            <a:r>
              <a:rPr lang="en-US" dirty="0"/>
              <a:t>See slide 11 for 383.135(b)(7)</a:t>
            </a:r>
          </a:p>
        </p:txBody>
      </p:sp>
      <p:sp>
        <p:nvSpPr>
          <p:cNvPr id="4" name="Slide Number Placeholder 3"/>
          <p:cNvSpPr>
            <a:spLocks noGrp="1"/>
          </p:cNvSpPr>
          <p:nvPr>
            <p:ph type="sldNum" sz="quarter" idx="10"/>
          </p:nvPr>
        </p:nvSpPr>
        <p:spPr/>
        <p:txBody>
          <a:bodyPr/>
          <a:lstStyle/>
          <a:p>
            <a:fld id="{A995EF9D-2794-47AA-B87D-5B456456569E}" type="slidenum">
              <a:rPr lang="en-US" smtClean="0"/>
              <a:t>26</a:t>
            </a:fld>
            <a:endParaRPr lang="en-US" dirty="0"/>
          </a:p>
        </p:txBody>
      </p:sp>
    </p:spTree>
    <p:extLst>
      <p:ext uri="{BB962C8B-B14F-4D97-AF65-F5344CB8AC3E}">
        <p14:creationId xmlns:p14="http://schemas.microsoft.com/office/powerpoint/2010/main" val="911045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§380.709   Facilities.</a:t>
            </a:r>
          </a:p>
          <a:p>
            <a:r>
              <a:rPr lang="en-US" dirty="0"/>
              <a:t>The training provider's classroom and range facilities must comply with all applicable Federal, State, and/or local statutes and regulations.</a:t>
            </a:r>
          </a:p>
          <a:p>
            <a:endParaRPr lang="en-US" dirty="0"/>
          </a:p>
          <a:p>
            <a:r>
              <a:rPr lang="en-US" dirty="0"/>
              <a:t>§380.711   Equipment.</a:t>
            </a:r>
          </a:p>
          <a:p>
            <a:r>
              <a:rPr lang="en-US" dirty="0"/>
              <a:t>(a) All vehicles used in the behind-the-wheel training must comply with applicable Federal and State safety requirements.</a:t>
            </a:r>
          </a:p>
          <a:p>
            <a:endParaRPr lang="en-US" dirty="0"/>
          </a:p>
          <a:p>
            <a:r>
              <a:rPr lang="en-US" dirty="0"/>
              <a:t>(b) Training vehicles must be in the same group and type that driver-trainees intend to operate for their CDL skills test.</a:t>
            </a:r>
          </a:p>
        </p:txBody>
      </p:sp>
      <p:sp>
        <p:nvSpPr>
          <p:cNvPr id="4" name="Slide Number Placeholder 3"/>
          <p:cNvSpPr>
            <a:spLocks noGrp="1"/>
          </p:cNvSpPr>
          <p:nvPr>
            <p:ph type="sldNum" sz="quarter" idx="5"/>
          </p:nvPr>
        </p:nvSpPr>
        <p:spPr/>
        <p:txBody>
          <a:bodyPr/>
          <a:lstStyle/>
          <a:p>
            <a:fld id="{A995EF9D-2794-47AA-B87D-5B456456569E}" type="slidenum">
              <a:rPr lang="en-US" smtClean="0"/>
              <a:t>35</a:t>
            </a:fld>
            <a:endParaRPr lang="en-US" dirty="0"/>
          </a:p>
        </p:txBody>
      </p:sp>
    </p:spTree>
    <p:extLst>
      <p:ext uri="{BB962C8B-B14F-4D97-AF65-F5344CB8AC3E}">
        <p14:creationId xmlns:p14="http://schemas.microsoft.com/office/powerpoint/2010/main" val="3775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Dkgreen to brightgreen">
    <p:spTree>
      <p:nvGrpSpPr>
        <p:cNvPr id="1" name=""/>
        <p:cNvGrpSpPr/>
        <p:nvPr/>
      </p:nvGrpSpPr>
      <p:grpSpPr>
        <a:xfrm>
          <a:off x="0" y="0"/>
          <a:ext cx="0" cy="0"/>
          <a:chOff x="0" y="0"/>
          <a:chExt cx="0" cy="0"/>
        </a:xfrm>
      </p:grpSpPr>
      <p:pic>
        <p:nvPicPr>
          <p:cNvPr id="2" name="Picture 1"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2"/>
          </p:nvPr>
        </p:nvSpPr>
        <p:spPr>
          <a:xfrm>
            <a:off x="274322" y="6356355"/>
            <a:ext cx="467783"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746626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 bright green">
    <p:spTree>
      <p:nvGrpSpPr>
        <p:cNvPr id="1" name=""/>
        <p:cNvGrpSpPr/>
        <p:nvPr/>
      </p:nvGrpSpPr>
      <p:grpSpPr>
        <a:xfrm>
          <a:off x="0" y="0"/>
          <a:ext cx="0" cy="0"/>
          <a:chOff x="0" y="0"/>
          <a:chExt cx="0" cy="0"/>
        </a:xfrm>
      </p:grpSpPr>
      <p:pic>
        <p:nvPicPr>
          <p:cNvPr id="2" name="Picture 1"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5" name="Slide Number Placeholder 5"/>
          <p:cNvSpPr>
            <a:spLocks noGrp="1"/>
          </p:cNvSpPr>
          <p:nvPr>
            <p:ph type="sldNum" sz="quarter" idx="12"/>
          </p:nvPr>
        </p:nvSpPr>
        <p:spPr>
          <a:xfrm>
            <a:off x="274322" y="6356355"/>
            <a:ext cx="467783"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2145019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ith page numb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4322" y="6356355"/>
            <a:ext cx="467783"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9" name="Picture 8" title="CDE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774152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title="Dark green file folder section divid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470" cy="6858352"/>
          </a:xfrm>
          <a:prstGeom prst="rect">
            <a:avLst/>
          </a:prstGeom>
        </p:spPr>
      </p:pic>
      <p:sp>
        <p:nvSpPr>
          <p:cNvPr id="5"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405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sp>
        <p:nvSpPr>
          <p:cNvPr id="6" name="Slide Number Placeholder 5"/>
          <p:cNvSpPr>
            <a:spLocks noGrp="1"/>
          </p:cNvSpPr>
          <p:nvPr>
            <p:ph type="sldNum" sz="quarter" idx="12"/>
          </p:nvPr>
        </p:nvSpPr>
        <p:spPr>
          <a:xfrm>
            <a:off x="274322" y="6356355"/>
            <a:ext cx="467783" cy="365125"/>
          </a:xfrm>
          <a:prstGeom prst="rect">
            <a:avLst/>
          </a:prstGeom>
        </p:spPr>
        <p:txBody>
          <a:bodyPr/>
          <a:lstStyle>
            <a:lvl1pPr algn="ctr">
              <a:defRPr>
                <a:solidFill>
                  <a:schemeClr val="bg1"/>
                </a:solidFill>
              </a:defRPr>
            </a:lvl1pPr>
          </a:lstStyle>
          <a:p>
            <a:fld id="{67726FA2-3EC9-4717-AD62-D8C823692DD3}" type="slidenum">
              <a:rPr lang="en-US" smtClean="0"/>
              <a:pPr/>
              <a:t>‹#›</a:t>
            </a:fld>
            <a:endParaRPr lang="en-US" dirty="0"/>
          </a:p>
        </p:txBody>
      </p:sp>
      <p:pic>
        <p:nvPicPr>
          <p:cNvPr id="7" name="Picture 6"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70008" y="6164500"/>
            <a:ext cx="726734" cy="523561"/>
          </a:xfrm>
          <a:prstGeom prst="rect">
            <a:avLst/>
          </a:prstGeom>
        </p:spPr>
      </p:pic>
    </p:spTree>
    <p:extLst>
      <p:ext uri="{BB962C8B-B14F-4D97-AF65-F5344CB8AC3E}">
        <p14:creationId xmlns:p14="http://schemas.microsoft.com/office/powerpoint/2010/main" val="225869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30617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5076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02939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16886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09794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11628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0" r:id="rId3"/>
    <p:sldLayoutId id="2147483671" r:id="rId4"/>
    <p:sldLayoutId id="2147483672" r:id="rId5"/>
    <p:sldLayoutId id="2147483673" r:id="rId6"/>
    <p:sldLayoutId id="2147483674" r:id="rId7"/>
    <p:sldLayoutId id="2147483675" r:id="rId8"/>
    <p:sldLayoutId id="2147483664" r:id="rId9"/>
    <p:sldLayoutId id="2147483666" r:id="rId10"/>
    <p:sldLayoutId id="2147483667" r:id="rId11"/>
    <p:sldLayoutId id="2147483668" r:id="rId12"/>
    <p:sldLayoutId id="2147483669" r:id="rId13"/>
    <p:sldLayoutId id="2147483676" r:id="rId14"/>
    <p:sldLayoutId id="2147483677" r:id="rId15"/>
    <p:sldLayoutId id="2147483678" r:id="rId16"/>
    <p:sldLayoutId id="2147483679"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hyperlink" Target="mailto:Miller_s@cde.state.co.us"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FMCSA Entry Level Training 2022 </a:t>
            </a:r>
            <a:br>
              <a:rPr lang="en-US" dirty="0"/>
            </a:br>
            <a:r>
              <a:rPr lang="en-US" dirty="0"/>
              <a:t>Overview</a:t>
            </a:r>
          </a:p>
        </p:txBody>
      </p:sp>
      <p:sp>
        <p:nvSpPr>
          <p:cNvPr id="3" name="Subtitle 2"/>
          <p:cNvSpPr>
            <a:spLocks noGrp="1"/>
          </p:cNvSpPr>
          <p:nvPr>
            <p:ph type="subTitle" idx="1"/>
          </p:nvPr>
        </p:nvSpPr>
        <p:spPr>
          <a:xfrm>
            <a:off x="1143000" y="5235332"/>
            <a:ext cx="6858000" cy="447272"/>
          </a:xfrm>
        </p:spPr>
        <p:txBody>
          <a:bodyPr/>
          <a:lstStyle/>
          <a:p>
            <a:r>
              <a:rPr lang="en-US" dirty="0"/>
              <a:t>August 2020</a:t>
            </a:r>
          </a:p>
        </p:txBody>
      </p:sp>
    </p:spTree>
    <p:extLst>
      <p:ext uri="{BB962C8B-B14F-4D97-AF65-F5344CB8AC3E}">
        <p14:creationId xmlns:p14="http://schemas.microsoft.com/office/powerpoint/2010/main" val="119675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Exceptions 383.3 (e), (f), and (g)</a:t>
            </a:r>
          </a:p>
        </p:txBody>
      </p:sp>
      <p:sp>
        <p:nvSpPr>
          <p:cNvPr id="3" name="Content Placeholder 2"/>
          <p:cNvSpPr>
            <a:spLocks noGrp="1"/>
          </p:cNvSpPr>
          <p:nvPr>
            <p:ph idx="1"/>
          </p:nvPr>
        </p:nvSpPr>
        <p:spPr/>
        <p:txBody>
          <a:bodyPr/>
          <a:lstStyle/>
          <a:p>
            <a:pPr marL="0" indent="0">
              <a:buNone/>
            </a:pPr>
            <a:r>
              <a:rPr lang="en-US" dirty="0"/>
              <a:t>(2) Drivers applying for a restricted CDL under §383.3(e) through (g) of this chapter;</a:t>
            </a:r>
          </a:p>
          <a:p>
            <a:pPr marL="857250" lvl="1" indent="-342900"/>
            <a:endParaRPr lang="en-US" dirty="0"/>
          </a:p>
          <a:p>
            <a:pPr marL="0" indent="0">
              <a:buNone/>
            </a:pPr>
            <a:r>
              <a:rPr lang="en-US" dirty="0"/>
              <a:t>	(e)Restricted commercial drivers license (CDL) for         	certain drivers in the State of Alaska.</a:t>
            </a:r>
          </a:p>
          <a:p>
            <a:pPr marL="0" indent="0">
              <a:buNone/>
            </a:pPr>
            <a:r>
              <a:rPr lang="en-US" dirty="0"/>
              <a:t>	(f)Restricted CDL for certain drivers in farm-related 	service industries.</a:t>
            </a:r>
          </a:p>
          <a:p>
            <a:pPr marL="0" indent="0">
              <a:buNone/>
            </a:pPr>
            <a:r>
              <a:rPr lang="en-US" dirty="0"/>
              <a:t>	(g)Restricted CDL for certain drivers in the pyrotechnic   	 industry.</a:t>
            </a:r>
          </a:p>
          <a:p>
            <a:endParaRPr lang="en-US" dirty="0"/>
          </a:p>
        </p:txBody>
      </p:sp>
    </p:spTree>
    <p:extLst>
      <p:ext uri="{BB962C8B-B14F-4D97-AF65-F5344CB8AC3E}">
        <p14:creationId xmlns:p14="http://schemas.microsoft.com/office/powerpoint/2010/main" val="11685368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100</a:t>
            </a:fld>
            <a:endParaRPr lang="en-US" dirty="0"/>
          </a:p>
        </p:txBody>
      </p:sp>
    </p:spTree>
    <p:extLst>
      <p:ext uri="{BB962C8B-B14F-4D97-AF65-F5344CB8AC3E}">
        <p14:creationId xmlns:p14="http://schemas.microsoft.com/office/powerpoint/2010/main" val="10907207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101</a:t>
            </a:fld>
            <a:endParaRPr lang="en-US" dirty="0"/>
          </a:p>
        </p:txBody>
      </p:sp>
    </p:spTree>
    <p:extLst>
      <p:ext uri="{BB962C8B-B14F-4D97-AF65-F5344CB8AC3E}">
        <p14:creationId xmlns:p14="http://schemas.microsoft.com/office/powerpoint/2010/main" val="29336281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endParaRPr lang="en-US" dirty="0"/>
          </a:p>
        </p:txBody>
      </p:sp>
      <p:sp>
        <p:nvSpPr>
          <p:cNvPr id="3" name="Content Placeholder 2"/>
          <p:cNvSpPr>
            <a:spLocks noGrp="1"/>
          </p:cNvSpPr>
          <p:nvPr>
            <p:ph sz="half" idx="2"/>
          </p:nvPr>
        </p:nvSpPr>
        <p:spPr/>
        <p:txBody>
          <a:bodyPr/>
          <a:lstStyle/>
          <a:p>
            <a:endParaRPr lang="en-US" dirty="0"/>
          </a:p>
        </p:txBody>
      </p:sp>
      <p:sp>
        <p:nvSpPr>
          <p:cNvPr id="4" name="Title 3"/>
          <p:cNvSpPr>
            <a:spLocks noGrp="1"/>
          </p:cNvSpPr>
          <p:nvPr>
            <p:ph type="title"/>
          </p:nvPr>
        </p:nvSpPr>
        <p:spPr/>
        <p:txBody>
          <a:bodyPr/>
          <a:lstStyle/>
          <a:p>
            <a:endParaRPr lang="en-US" dirty="0"/>
          </a:p>
        </p:txBody>
      </p:sp>
      <p:sp>
        <p:nvSpPr>
          <p:cNvPr id="5" name="Slide Number Placeholder 4"/>
          <p:cNvSpPr>
            <a:spLocks noGrp="1"/>
          </p:cNvSpPr>
          <p:nvPr>
            <p:ph type="sldNum" sz="quarter" idx="12"/>
          </p:nvPr>
        </p:nvSpPr>
        <p:spPr/>
        <p:txBody>
          <a:bodyPr/>
          <a:lstStyle/>
          <a:p>
            <a:fld id="{C479D5F6-EDCB-402A-AC08-4943A1820E8F}" type="slidenum">
              <a:rPr lang="en-US" smtClean="0"/>
              <a:pPr/>
              <a:t>102</a:t>
            </a:fld>
            <a:endParaRPr lang="en-US" dirty="0"/>
          </a:p>
        </p:txBody>
      </p:sp>
    </p:spTree>
    <p:extLst>
      <p:ext uri="{BB962C8B-B14F-4D97-AF65-F5344CB8AC3E}">
        <p14:creationId xmlns:p14="http://schemas.microsoft.com/office/powerpoint/2010/main" val="154029849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479D5F6-EDCB-402A-AC08-4943A1820E8F}" type="slidenum">
              <a:rPr lang="en-US" smtClean="0"/>
              <a:pPr/>
              <a:t>103</a:t>
            </a:fld>
            <a:endParaRPr lang="en-US" dirty="0"/>
          </a:p>
        </p:txBody>
      </p:sp>
    </p:spTree>
    <p:extLst>
      <p:ext uri="{BB962C8B-B14F-4D97-AF65-F5344CB8AC3E}">
        <p14:creationId xmlns:p14="http://schemas.microsoft.com/office/powerpoint/2010/main" val="29305729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1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lide Number Placeholder 2"/>
          <p:cNvSpPr>
            <a:spLocks noGrp="1"/>
          </p:cNvSpPr>
          <p:nvPr>
            <p:ph type="sldNum" sz="quarter" idx="12"/>
          </p:nvPr>
        </p:nvSpPr>
        <p:spPr>
          <a:xfrm>
            <a:off x="284843" y="6427018"/>
            <a:ext cx="2057400" cy="365125"/>
          </a:xfrm>
        </p:spPr>
        <p:txBody>
          <a:bodyPr/>
          <a:lstStyle/>
          <a:p>
            <a:fld id="{C479D5F6-EDCB-402A-AC08-4943A1820E8F}" type="slidenum">
              <a:rPr lang="en-US" smtClean="0"/>
              <a:pPr/>
              <a:t>105</a:t>
            </a:fld>
            <a:endParaRPr lang="en-US" dirty="0"/>
          </a:p>
        </p:txBody>
      </p:sp>
    </p:spTree>
    <p:extLst>
      <p:ext uri="{BB962C8B-B14F-4D97-AF65-F5344CB8AC3E}">
        <p14:creationId xmlns:p14="http://schemas.microsoft.com/office/powerpoint/2010/main" val="16647825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lide Number Placeholder 2"/>
          <p:cNvSpPr>
            <a:spLocks noGrp="1"/>
          </p:cNvSpPr>
          <p:nvPr>
            <p:ph type="sldNum" sz="quarter" idx="12"/>
          </p:nvPr>
        </p:nvSpPr>
        <p:spPr>
          <a:xfrm>
            <a:off x="283453" y="6427018"/>
            <a:ext cx="2057400" cy="365125"/>
          </a:xfrm>
        </p:spPr>
        <p:txBody>
          <a:bodyPr/>
          <a:lstStyle/>
          <a:p>
            <a:fld id="{C479D5F6-EDCB-402A-AC08-4943A1820E8F}" type="slidenum">
              <a:rPr lang="en-US" smtClean="0"/>
              <a:pPr/>
              <a:t>106</a:t>
            </a:fld>
            <a:endParaRPr lang="en-US" dirty="0"/>
          </a:p>
        </p:txBody>
      </p:sp>
    </p:spTree>
    <p:extLst>
      <p:ext uri="{BB962C8B-B14F-4D97-AF65-F5344CB8AC3E}">
        <p14:creationId xmlns:p14="http://schemas.microsoft.com/office/powerpoint/2010/main" val="4225233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Exception 383.77</a:t>
            </a:r>
          </a:p>
        </p:txBody>
      </p:sp>
      <p:sp>
        <p:nvSpPr>
          <p:cNvPr id="3" name="Content Placeholder 2"/>
          <p:cNvSpPr>
            <a:spLocks noGrp="1"/>
          </p:cNvSpPr>
          <p:nvPr>
            <p:ph idx="1"/>
          </p:nvPr>
        </p:nvSpPr>
        <p:spPr/>
        <p:txBody>
          <a:bodyPr/>
          <a:lstStyle/>
          <a:p>
            <a:pPr marL="0" indent="0">
              <a:buNone/>
            </a:pPr>
            <a:r>
              <a:rPr lang="en-US" dirty="0"/>
              <a:t>(3) Veterans with military CMV experience who meet all the requirements and conditions of §383.77 of this chapter</a:t>
            </a:r>
          </a:p>
          <a:p>
            <a:endParaRPr lang="en-US" dirty="0"/>
          </a:p>
          <a:p>
            <a:pPr marL="0" indent="0">
              <a:buNone/>
            </a:pPr>
            <a:r>
              <a:rPr lang="en-US" dirty="0"/>
              <a:t>“Grandfathering”</a:t>
            </a:r>
          </a:p>
          <a:p>
            <a:pPr marL="857250" lvl="1" indent="-342900"/>
            <a:r>
              <a:rPr lang="en-US" dirty="0"/>
              <a:t>The pool of applicants eligible for grandfathering is limited to drivers with </a:t>
            </a:r>
            <a:r>
              <a:rPr lang="en-US" b="1" u="sng" dirty="0"/>
              <a:t>current</a:t>
            </a:r>
            <a:r>
              <a:rPr lang="en-US" dirty="0"/>
              <a:t> Commercial Motor Vehicle (CMV) operating experience under a CDL waiver (e.g., farm, Farm-Related Service Industries (FRSI), firefighting, emergency and military vehicles).</a:t>
            </a:r>
          </a:p>
          <a:p>
            <a:pPr lvl="1" indent="0">
              <a:buNone/>
            </a:pPr>
            <a:endParaRPr lang="en-US" dirty="0"/>
          </a:p>
          <a:p>
            <a:pPr marL="857250" lvl="1" indent="-342900"/>
            <a:r>
              <a:rPr lang="en-US" dirty="0"/>
              <a:t>‘‘Grandfathering’’ of CDL basic or endorsement knowledge testing is not permitted by part 383.</a:t>
            </a:r>
          </a:p>
        </p:txBody>
      </p:sp>
    </p:spTree>
    <p:extLst>
      <p:ext uri="{BB962C8B-B14F-4D97-AF65-F5344CB8AC3E}">
        <p14:creationId xmlns:p14="http://schemas.microsoft.com/office/powerpoint/2010/main" val="197418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Exception 383.135(b)(7)</a:t>
            </a:r>
          </a:p>
        </p:txBody>
      </p:sp>
      <p:sp>
        <p:nvSpPr>
          <p:cNvPr id="3" name="Content Placeholder 2"/>
          <p:cNvSpPr>
            <a:spLocks noGrp="1"/>
          </p:cNvSpPr>
          <p:nvPr>
            <p:ph idx="1"/>
          </p:nvPr>
        </p:nvSpPr>
        <p:spPr/>
        <p:txBody>
          <a:bodyPr/>
          <a:lstStyle/>
          <a:p>
            <a:pPr marL="0" indent="0">
              <a:buNone/>
            </a:pPr>
            <a:r>
              <a:rPr lang="en-US" dirty="0"/>
              <a:t>(4) Drivers applying for a removal of a restriction in accordance with §383.135(b)(7)</a:t>
            </a:r>
          </a:p>
          <a:p>
            <a:pPr marL="0" indent="0">
              <a:buNone/>
            </a:pPr>
            <a:r>
              <a:rPr lang="en-US" dirty="0"/>
              <a:t>	(7) If a driver applicant wants to remove any of the 	restrictions in 	paragraphs (b)(3) through (5) of this 	section, the applicant does not have 	to retake the 	complete skills test. The State may administer a 	modified skills test that demonstrates that the applicant 	can safely and effectively operate the vehicle's full air 	brakes, air over hydraulic brakes, and/or manual 	transmission. In addition, to remove the air brake or full 	air brake restriction, the applicant must successfully 	perform the air brake pre-trip inspection and pass the 	air brake knowledge test.</a:t>
            </a:r>
          </a:p>
        </p:txBody>
      </p:sp>
    </p:spTree>
    <p:extLst>
      <p:ext uri="{BB962C8B-B14F-4D97-AF65-F5344CB8AC3E}">
        <p14:creationId xmlns:p14="http://schemas.microsoft.com/office/powerpoint/2010/main" val="25419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normAutofit/>
          </a:bodyPr>
          <a:lstStyle/>
          <a:p>
            <a:pPr marL="0" indent="0">
              <a:buNone/>
            </a:pPr>
            <a:r>
              <a:rPr lang="en-US" dirty="0"/>
              <a:t>Drivers who hold a valid Class A or Class B CDL, or a passenger (P), school bus (S), or hazardous materials (H) endorsement, issued before February 7, 2022, are not required to comply with this subpart pertaining to that CDL or endorsement.</a:t>
            </a:r>
          </a:p>
          <a:p>
            <a:endParaRPr lang="en-US" dirty="0"/>
          </a:p>
          <a:p>
            <a:pPr marL="0" indent="0">
              <a:buNone/>
            </a:pPr>
            <a:r>
              <a:rPr lang="en-US" dirty="0"/>
              <a:t>Individuals who obtain a CLP </a:t>
            </a:r>
            <a:r>
              <a:rPr lang="en-US" dirty="0">
                <a:solidFill>
                  <a:schemeClr val="accent1">
                    <a:lumMod val="75000"/>
                  </a:schemeClr>
                </a:solidFill>
              </a:rPr>
              <a:t>before</a:t>
            </a:r>
            <a:r>
              <a:rPr lang="en-US" dirty="0"/>
              <a:t> February 7, 2022, are not required to comply with this subpart if they obtain a CDL before the CLP or renewed CLP expires.</a:t>
            </a:r>
          </a:p>
          <a:p>
            <a:endParaRPr lang="en-US" dirty="0"/>
          </a:p>
          <a:p>
            <a:pPr marL="0" indent="0">
              <a:buNone/>
            </a:pPr>
            <a:r>
              <a:rPr lang="en-US" dirty="0"/>
              <a:t>Individuals who obtain a CLP </a:t>
            </a:r>
            <a:r>
              <a:rPr lang="en-US" dirty="0">
                <a:solidFill>
                  <a:schemeClr val="accent1">
                    <a:lumMod val="75000"/>
                  </a:schemeClr>
                </a:solidFill>
              </a:rPr>
              <a:t>on or after </a:t>
            </a:r>
            <a:r>
              <a:rPr lang="en-US" dirty="0"/>
              <a:t>February 7, 2022, are required to comply with this subpart.</a:t>
            </a:r>
          </a:p>
        </p:txBody>
      </p:sp>
    </p:spTree>
    <p:extLst>
      <p:ext uri="{BB962C8B-B14F-4D97-AF65-F5344CB8AC3E}">
        <p14:creationId xmlns:p14="http://schemas.microsoft.com/office/powerpoint/2010/main" val="3437673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lstStyle/>
          <a:p>
            <a:pPr marL="0" indent="0">
              <a:buNone/>
            </a:pPr>
            <a:r>
              <a:rPr lang="en-US" dirty="0"/>
              <a:t>Except for individuals seeking the H endorsement, individuals must complete the theory </a:t>
            </a:r>
            <a:r>
              <a:rPr lang="en-US" u="sng" dirty="0"/>
              <a:t>and </a:t>
            </a:r>
            <a:r>
              <a:rPr lang="en-US" dirty="0"/>
              <a:t>BTW (range and public road) portions of entry-level driver training </a:t>
            </a:r>
            <a:r>
              <a:rPr lang="en-US" u="sng" dirty="0"/>
              <a:t>within one year of completing the first portion.</a:t>
            </a:r>
          </a:p>
        </p:txBody>
      </p:sp>
    </p:spTree>
    <p:extLst>
      <p:ext uri="{BB962C8B-B14F-4D97-AF65-F5344CB8AC3E}">
        <p14:creationId xmlns:p14="http://schemas.microsoft.com/office/powerpoint/2010/main" val="4083473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Definitions  380.605</a:t>
            </a:r>
          </a:p>
        </p:txBody>
      </p:sp>
    </p:spTree>
    <p:extLst>
      <p:ext uri="{BB962C8B-B14F-4D97-AF65-F5344CB8AC3E}">
        <p14:creationId xmlns:p14="http://schemas.microsoft.com/office/powerpoint/2010/main" val="426620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p:txBody>
          <a:bodyPr/>
          <a:lstStyle/>
          <a:p>
            <a:pPr marL="0" indent="0">
              <a:buNone/>
            </a:pPr>
            <a:r>
              <a:rPr lang="en-US" dirty="0"/>
              <a:t>Behind the Wheel Instructor</a:t>
            </a:r>
          </a:p>
          <a:p>
            <a:endParaRPr lang="en-US" dirty="0"/>
          </a:p>
          <a:p>
            <a:pPr marL="0" indent="0">
              <a:buNone/>
            </a:pPr>
            <a:r>
              <a:rPr lang="en-US" dirty="0"/>
              <a:t>Behind-the-wheel (BTW) instructor means an individual who provides BTW training involving the actual operation of a CMV by an entry-level driver on a range or a public road and meets </a:t>
            </a:r>
            <a:r>
              <a:rPr lang="en-US" u="sng" dirty="0">
                <a:solidFill>
                  <a:schemeClr val="accent1">
                    <a:lumMod val="75000"/>
                  </a:schemeClr>
                </a:solidFill>
              </a:rPr>
              <a:t>one</a:t>
            </a:r>
            <a:r>
              <a:rPr lang="en-US" dirty="0"/>
              <a:t> of these qualifications</a:t>
            </a:r>
          </a:p>
        </p:txBody>
      </p:sp>
    </p:spTree>
    <p:extLst>
      <p:ext uri="{BB962C8B-B14F-4D97-AF65-F5344CB8AC3E}">
        <p14:creationId xmlns:p14="http://schemas.microsoft.com/office/powerpoint/2010/main" val="62714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954530"/>
            <a:ext cx="3259647" cy="3263504"/>
          </a:xfrm>
        </p:spPr>
        <p:txBody>
          <a:bodyPr>
            <a:normAutofit lnSpcReduction="10000"/>
          </a:bodyPr>
          <a:lstStyle/>
          <a:p>
            <a:pPr marL="0" indent="0">
              <a:buNone/>
            </a:pPr>
            <a:r>
              <a:rPr lang="en-US" sz="1800" dirty="0"/>
              <a:t>Holds a CDL of the same (or higher) class and with all endorsements necessary to operate the CMV for which training is to be provided and has at least two years of </a:t>
            </a:r>
            <a:r>
              <a:rPr lang="en-US" sz="1800" u="sng" dirty="0"/>
              <a:t>experience driving a CMV</a:t>
            </a:r>
            <a:r>
              <a:rPr lang="en-US" sz="1800" dirty="0"/>
              <a:t> requiring a CDL of the same or higher class and/</a:t>
            </a:r>
            <a:r>
              <a:rPr lang="en-US" sz="1800" u="sng" dirty="0"/>
              <a:t>or</a:t>
            </a:r>
            <a:r>
              <a:rPr lang="en-US" sz="1800" dirty="0"/>
              <a:t> the same endorsement and meets all applicable State qualification requirements for CMV instructors;</a:t>
            </a:r>
          </a:p>
        </p:txBody>
      </p:sp>
      <p:sp>
        <p:nvSpPr>
          <p:cNvPr id="3" name="Content Placeholder 2"/>
          <p:cNvSpPr>
            <a:spLocks noGrp="1"/>
          </p:cNvSpPr>
          <p:nvPr>
            <p:ph sz="half" idx="2"/>
          </p:nvPr>
        </p:nvSpPr>
        <p:spPr>
          <a:xfrm>
            <a:off x="5121479" y="1954530"/>
            <a:ext cx="3393871" cy="3263504"/>
          </a:xfrm>
        </p:spPr>
        <p:txBody>
          <a:bodyPr/>
          <a:lstStyle/>
          <a:p>
            <a:pPr marL="0" indent="0">
              <a:buNone/>
            </a:pPr>
            <a:r>
              <a:rPr lang="en-US" sz="1800" dirty="0"/>
              <a:t>Holds a CDL of the same (or higher) class and with all endorsements necessary to operate the CMV for which training is to be provided and has at least two years of </a:t>
            </a:r>
            <a:r>
              <a:rPr lang="en-US" sz="1800" u="sng" dirty="0"/>
              <a:t>experience as a BTW CMV instructor</a:t>
            </a:r>
            <a:r>
              <a:rPr lang="en-US" sz="1800" dirty="0"/>
              <a:t> and meets all applicable State qualification requirements for CMV instructors</a:t>
            </a:r>
          </a:p>
        </p:txBody>
      </p:sp>
      <p:sp>
        <p:nvSpPr>
          <p:cNvPr id="4" name="Title 3"/>
          <p:cNvSpPr>
            <a:spLocks noGrp="1"/>
          </p:cNvSpPr>
          <p:nvPr>
            <p:ph type="title"/>
          </p:nvPr>
        </p:nvSpPr>
        <p:spPr/>
        <p:txBody>
          <a:bodyPr/>
          <a:lstStyle/>
          <a:p>
            <a:r>
              <a:rPr lang="en-US" dirty="0"/>
              <a:t>Behind the Wheel Instructor Qualifications</a:t>
            </a:r>
          </a:p>
        </p:txBody>
      </p:sp>
      <p:sp>
        <p:nvSpPr>
          <p:cNvPr id="5" name="TextBox 4">
            <a:extLst>
              <a:ext uri="{FF2B5EF4-FFF2-40B4-BE49-F238E27FC236}">
                <a16:creationId xmlns:a16="http://schemas.microsoft.com/office/drawing/2014/main" id="{576E9BD1-87C8-4510-AB41-22C87178DC87}"/>
              </a:ext>
            </a:extLst>
          </p:cNvPr>
          <p:cNvSpPr txBox="1"/>
          <p:nvPr/>
        </p:nvSpPr>
        <p:spPr>
          <a:xfrm>
            <a:off x="4225511" y="3197779"/>
            <a:ext cx="508473" cy="415498"/>
          </a:xfrm>
          <a:prstGeom prst="rect">
            <a:avLst/>
          </a:prstGeom>
          <a:noFill/>
        </p:spPr>
        <p:txBody>
          <a:bodyPr wrap="none" rtlCol="0">
            <a:spAutoFit/>
          </a:bodyPr>
          <a:lstStyle/>
          <a:p>
            <a:r>
              <a:rPr lang="en-US" sz="2100" dirty="0">
                <a:solidFill>
                  <a:srgbClr val="FF0000"/>
                </a:solidFill>
              </a:rPr>
              <a:t>OR</a:t>
            </a:r>
          </a:p>
        </p:txBody>
      </p:sp>
    </p:spTree>
    <p:extLst>
      <p:ext uri="{BB962C8B-B14F-4D97-AF65-F5344CB8AC3E}">
        <p14:creationId xmlns:p14="http://schemas.microsoft.com/office/powerpoint/2010/main" val="2056224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sz="1800" dirty="0"/>
              <a:t>If an instructor's CDL has been cancelled, suspended, or revoked due to any of the </a:t>
            </a:r>
            <a:r>
              <a:rPr lang="en-US" sz="1800" dirty="0">
                <a:solidFill>
                  <a:schemeClr val="accent6">
                    <a:lumMod val="75000"/>
                  </a:schemeClr>
                </a:solidFill>
              </a:rPr>
              <a:t>disqualifying offenses </a:t>
            </a:r>
            <a:r>
              <a:rPr lang="en-US" sz="1800" dirty="0"/>
              <a:t>identified in §383.51, the instructor is prohibited from engaging in BTW instruction for two years following the date his or her CDL is reinstated.</a:t>
            </a:r>
          </a:p>
        </p:txBody>
      </p:sp>
      <p:sp>
        <p:nvSpPr>
          <p:cNvPr id="3" name="Content Placeholder 2"/>
          <p:cNvSpPr>
            <a:spLocks noGrp="1"/>
          </p:cNvSpPr>
          <p:nvPr>
            <p:ph sz="half" idx="2"/>
          </p:nvPr>
        </p:nvSpPr>
        <p:spPr>
          <a:xfrm>
            <a:off x="4572000" y="1544156"/>
            <a:ext cx="3886200" cy="3527883"/>
          </a:xfrm>
        </p:spPr>
        <p:txBody>
          <a:bodyPr>
            <a:normAutofit lnSpcReduction="10000"/>
          </a:bodyPr>
          <a:lstStyle/>
          <a:p>
            <a:pPr marL="0" indent="0">
              <a:buNone/>
            </a:pPr>
            <a:r>
              <a:rPr lang="en-US" sz="1800" dirty="0">
                <a:solidFill>
                  <a:schemeClr val="accent1">
                    <a:lumMod val="75000"/>
                  </a:schemeClr>
                </a:solidFill>
              </a:rPr>
              <a:t>EXCEPTION </a:t>
            </a:r>
            <a:r>
              <a:rPr lang="en-US" sz="1800" dirty="0"/>
              <a:t>- A BTW instructor who provides training solely on a </a:t>
            </a:r>
            <a:r>
              <a:rPr lang="en-US" sz="1800" u="sng" dirty="0">
                <a:solidFill>
                  <a:schemeClr val="accent6">
                    <a:lumMod val="75000"/>
                  </a:schemeClr>
                </a:solidFill>
              </a:rPr>
              <a:t>range</a:t>
            </a:r>
            <a:r>
              <a:rPr lang="en-US" sz="1800" dirty="0">
                <a:solidFill>
                  <a:schemeClr val="accent6">
                    <a:lumMod val="75000"/>
                  </a:schemeClr>
                </a:solidFill>
              </a:rPr>
              <a:t> </a:t>
            </a:r>
            <a:r>
              <a:rPr lang="en-US" sz="1800" dirty="0"/>
              <a:t>which is not a public road </a:t>
            </a:r>
            <a:r>
              <a:rPr lang="en-US" sz="1800" dirty="0">
                <a:solidFill>
                  <a:schemeClr val="accent1">
                    <a:lumMod val="75000"/>
                  </a:schemeClr>
                </a:solidFill>
              </a:rPr>
              <a:t>is not required </a:t>
            </a:r>
            <a:r>
              <a:rPr lang="en-US" sz="1800" dirty="0"/>
              <a:t>to hold a CDL of the same (or higher) class and with all endorsements necessary to operate the CMV for which training is to be provided, as long as the instructor previously held a CDL of the same (or higher) class and with all endorsements necessary to operate the CMV for which training is to be provided, and complies with the other requirements set forth in paragraphs (1), (2), or (3) of this definition.</a:t>
            </a:r>
          </a:p>
          <a:p>
            <a:endParaRPr lang="en-US" dirty="0"/>
          </a:p>
        </p:txBody>
      </p:sp>
      <p:sp>
        <p:nvSpPr>
          <p:cNvPr id="4" name="Title 3"/>
          <p:cNvSpPr>
            <a:spLocks noGrp="1"/>
          </p:cNvSpPr>
          <p:nvPr>
            <p:ph type="title"/>
          </p:nvPr>
        </p:nvSpPr>
        <p:spPr/>
        <p:txBody>
          <a:bodyPr/>
          <a:lstStyle/>
          <a:p>
            <a:r>
              <a:rPr lang="en-US" dirty="0"/>
              <a:t>Behind the Wheel Instructor Qualifications</a:t>
            </a:r>
          </a:p>
        </p:txBody>
      </p:sp>
    </p:spTree>
    <p:extLst>
      <p:ext uri="{BB962C8B-B14F-4D97-AF65-F5344CB8AC3E}">
        <p14:creationId xmlns:p14="http://schemas.microsoft.com/office/powerpoint/2010/main" val="2861093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Range </a:t>
            </a:r>
          </a:p>
          <a:p>
            <a:endParaRPr lang="en-US" dirty="0"/>
          </a:p>
          <a:p>
            <a:pPr marL="0" indent="0">
              <a:buNone/>
            </a:pPr>
            <a:r>
              <a:rPr lang="en-US" dirty="0"/>
              <a:t>Range means an area that must be free of obstructions, enables the driver to maneuver safely and free from interference from other vehicles and hazards, and has adequate sight lines.</a:t>
            </a:r>
          </a:p>
        </p:txBody>
      </p:sp>
    </p:spTree>
    <p:extLst>
      <p:ext uri="{BB962C8B-B14F-4D97-AF65-F5344CB8AC3E}">
        <p14:creationId xmlns:p14="http://schemas.microsoft.com/office/powerpoint/2010/main" val="195838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Intent of this Training</a:t>
            </a:r>
          </a:p>
        </p:txBody>
      </p:sp>
      <p:sp>
        <p:nvSpPr>
          <p:cNvPr id="3" name="Content Placeholder 2"/>
          <p:cNvSpPr>
            <a:spLocks noGrp="1"/>
          </p:cNvSpPr>
          <p:nvPr>
            <p:ph idx="1"/>
          </p:nvPr>
        </p:nvSpPr>
        <p:spPr/>
        <p:txBody>
          <a:bodyPr>
            <a:normAutofit/>
          </a:bodyPr>
          <a:lstStyle/>
          <a:p>
            <a:pPr marL="342900" indent="-342900"/>
            <a:r>
              <a:rPr lang="en-US" dirty="0"/>
              <a:t>Break it down in detail</a:t>
            </a:r>
          </a:p>
          <a:p>
            <a:pPr marL="0" indent="0">
              <a:buNone/>
            </a:pPr>
            <a:endParaRPr lang="en-US" dirty="0"/>
          </a:p>
          <a:p>
            <a:pPr marL="342900" indent="-342900"/>
            <a:r>
              <a:rPr lang="en-US" dirty="0"/>
              <a:t>Show Summary of Theory</a:t>
            </a:r>
          </a:p>
          <a:p>
            <a:pPr marL="0" indent="0">
              <a:buNone/>
            </a:pPr>
            <a:endParaRPr lang="en-US" dirty="0"/>
          </a:p>
          <a:p>
            <a:pPr marL="342900" indent="-342900"/>
            <a:r>
              <a:rPr lang="en-US" dirty="0"/>
              <a:t>Show Summary of Behind the Wheel</a:t>
            </a:r>
          </a:p>
          <a:p>
            <a:pPr marL="342900" indent="-342900"/>
            <a:endParaRPr lang="en-US" dirty="0"/>
          </a:p>
          <a:p>
            <a:pPr marL="342900" indent="-342900"/>
            <a:r>
              <a:rPr lang="en-US" dirty="0"/>
              <a:t>Show Summary of Class B CDL Training Curriculum</a:t>
            </a:r>
          </a:p>
          <a:p>
            <a:pPr marL="342900" indent="-342900"/>
            <a:endParaRPr lang="en-US" dirty="0"/>
          </a:p>
          <a:p>
            <a:pPr marL="342900" indent="-342900"/>
            <a:r>
              <a:rPr lang="en-US" dirty="0"/>
              <a:t>Show summary of Passenger and School Bus Endorsement</a:t>
            </a:r>
          </a:p>
        </p:txBody>
      </p:sp>
    </p:spTree>
    <p:extLst>
      <p:ext uri="{BB962C8B-B14F-4D97-AF65-F5344CB8AC3E}">
        <p14:creationId xmlns:p14="http://schemas.microsoft.com/office/powerpoint/2010/main" val="226076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383.51</a:t>
            </a:r>
          </a:p>
        </p:txBody>
      </p:sp>
      <p:sp>
        <p:nvSpPr>
          <p:cNvPr id="3" name="Content Placeholder 2"/>
          <p:cNvSpPr>
            <a:spLocks noGrp="1"/>
          </p:cNvSpPr>
          <p:nvPr>
            <p:ph idx="1"/>
          </p:nvPr>
        </p:nvSpPr>
        <p:spPr/>
        <p:txBody>
          <a:bodyPr/>
          <a:lstStyle/>
          <a:p>
            <a:pPr marL="0" indent="0">
              <a:buNone/>
            </a:pPr>
            <a:r>
              <a:rPr lang="en-US" dirty="0"/>
              <a:t>Disqualification for major offenses</a:t>
            </a:r>
          </a:p>
          <a:p>
            <a:pPr marL="857250" lvl="1" indent="-342900"/>
            <a:r>
              <a:rPr lang="en-US" dirty="0"/>
              <a:t>Drug and Alcohol Offenses</a:t>
            </a:r>
          </a:p>
          <a:p>
            <a:pPr marL="857250" lvl="1" indent="-342900"/>
            <a:r>
              <a:rPr lang="en-US" dirty="0"/>
              <a:t>Leaving the Scene of an Accident</a:t>
            </a:r>
          </a:p>
          <a:p>
            <a:pPr marL="857250" lvl="1" indent="-342900"/>
            <a:r>
              <a:rPr lang="en-US" dirty="0"/>
              <a:t>Using the vehicle to commit a felony</a:t>
            </a:r>
          </a:p>
          <a:p>
            <a:pPr marL="857250" lvl="1" indent="-342900"/>
            <a:r>
              <a:rPr lang="en-US" dirty="0"/>
              <a:t>Driving a CMV revoked, suspended or cancelled</a:t>
            </a:r>
          </a:p>
          <a:p>
            <a:pPr marL="857250" lvl="1" indent="-342900"/>
            <a:r>
              <a:rPr lang="en-US" dirty="0"/>
              <a:t>Causing a fatality through the negligent operation of a CMV</a:t>
            </a:r>
          </a:p>
          <a:p>
            <a:pPr marL="857250" lvl="1" indent="-342900"/>
            <a:r>
              <a:rPr lang="en-US" dirty="0"/>
              <a:t>Using the vehicle in the commission of a felony involving, manufacturing, distribution or dispensing of a controlled substance</a:t>
            </a:r>
          </a:p>
          <a:p>
            <a:endParaRPr lang="en-US" dirty="0"/>
          </a:p>
          <a:p>
            <a:pPr marL="0" indent="0">
              <a:buNone/>
            </a:pPr>
            <a:endParaRPr lang="en-US" dirty="0"/>
          </a:p>
        </p:txBody>
      </p:sp>
    </p:spTree>
    <p:extLst>
      <p:ext uri="{BB962C8B-B14F-4D97-AF65-F5344CB8AC3E}">
        <p14:creationId xmlns:p14="http://schemas.microsoft.com/office/powerpoint/2010/main" val="2950106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383.51 - Continued</a:t>
            </a:r>
          </a:p>
        </p:txBody>
      </p:sp>
      <p:sp>
        <p:nvSpPr>
          <p:cNvPr id="3" name="Content Placeholder 2"/>
          <p:cNvSpPr>
            <a:spLocks noGrp="1"/>
          </p:cNvSpPr>
          <p:nvPr>
            <p:ph idx="1"/>
          </p:nvPr>
        </p:nvSpPr>
        <p:spPr/>
        <p:txBody>
          <a:bodyPr>
            <a:normAutofit lnSpcReduction="10000"/>
          </a:bodyPr>
          <a:lstStyle/>
          <a:p>
            <a:pPr marL="0" indent="0">
              <a:buNone/>
            </a:pPr>
            <a:r>
              <a:rPr lang="en-US" dirty="0"/>
              <a:t>Disqualification for serious traffic violations. </a:t>
            </a:r>
          </a:p>
          <a:p>
            <a:pPr marL="857250" lvl="1" indent="-342900"/>
            <a:r>
              <a:rPr lang="en-US" dirty="0"/>
              <a:t>Speeding excessively, involving any speed of 24.1 kmph (15 mph) or more above the posted speed limit.</a:t>
            </a:r>
          </a:p>
          <a:p>
            <a:pPr marL="857250" lvl="1" indent="-342900"/>
            <a:r>
              <a:rPr lang="en-US" dirty="0"/>
              <a:t>Driving recklessly, as defined by State or local law or regulation, including but not limited to, offenses of driving a motor vehicle in willful or wanton disregard for the safety of persons or property</a:t>
            </a:r>
          </a:p>
          <a:p>
            <a:pPr marL="857250" lvl="1" indent="-342900"/>
            <a:r>
              <a:rPr lang="en-US" dirty="0"/>
              <a:t>Making improper or erratic traffic lane changes</a:t>
            </a:r>
          </a:p>
          <a:p>
            <a:pPr marL="857250" lvl="1" indent="-342900"/>
            <a:r>
              <a:rPr lang="en-US" dirty="0"/>
              <a:t>Following the vehicle ahead too closely.</a:t>
            </a:r>
          </a:p>
          <a:p>
            <a:pPr marL="857250" lvl="1" indent="-342900"/>
            <a:r>
              <a:rPr lang="en-US" dirty="0"/>
              <a:t>Violating State or local law relating to motor vehicle traffic control (other than a parking violation) arising in connection with a fatal accident.</a:t>
            </a:r>
          </a:p>
          <a:p>
            <a:pPr marL="857250" lvl="1" indent="-342900"/>
            <a:r>
              <a:rPr lang="en-US" dirty="0"/>
              <a:t>Driving a CMV without obtaining a CDL or without one in possession</a:t>
            </a:r>
          </a:p>
          <a:p>
            <a:pPr marL="857250" lvl="1" indent="-342900"/>
            <a:r>
              <a:rPr lang="en-US" dirty="0"/>
              <a:t>Driving a CMV without the proper class of CDL and/or endorsements for the specific vehicle group being operated or for the passengers or type of cargo being transported.</a:t>
            </a:r>
          </a:p>
        </p:txBody>
      </p:sp>
    </p:spTree>
    <p:extLst>
      <p:ext uri="{BB962C8B-B14F-4D97-AF65-F5344CB8AC3E}">
        <p14:creationId xmlns:p14="http://schemas.microsoft.com/office/powerpoint/2010/main" val="1564729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383.51 - Continued</a:t>
            </a:r>
          </a:p>
        </p:txBody>
      </p:sp>
      <p:sp>
        <p:nvSpPr>
          <p:cNvPr id="3" name="Content Placeholder 2"/>
          <p:cNvSpPr>
            <a:spLocks noGrp="1"/>
          </p:cNvSpPr>
          <p:nvPr>
            <p:ph idx="1"/>
          </p:nvPr>
        </p:nvSpPr>
        <p:spPr/>
        <p:txBody>
          <a:bodyPr/>
          <a:lstStyle/>
          <a:p>
            <a:pPr marL="0" indent="0">
              <a:buNone/>
            </a:pPr>
            <a:r>
              <a:rPr lang="en-US" dirty="0"/>
              <a:t>Disqualification for railroad-highway grade crossing offenses.</a:t>
            </a:r>
          </a:p>
          <a:p>
            <a:pPr marL="857250" lvl="1" indent="-342900"/>
            <a:r>
              <a:rPr lang="en-US" dirty="0"/>
              <a:t>The driver is not required to always stop, but fails to slow down and check that tracks are clear of an approaching train</a:t>
            </a:r>
          </a:p>
          <a:p>
            <a:pPr marL="857250" lvl="1" indent="-342900"/>
            <a:r>
              <a:rPr lang="en-US" dirty="0"/>
              <a:t>The driver is not required to always stop, but fails to stop before reaching the crossing, if the tracks are not clear</a:t>
            </a:r>
          </a:p>
          <a:p>
            <a:pPr marL="857250" lvl="1" indent="-342900"/>
            <a:r>
              <a:rPr lang="en-US" dirty="0"/>
              <a:t>The driver is always required to stop but fails to stop before driving onto the crossing.</a:t>
            </a:r>
          </a:p>
          <a:p>
            <a:pPr marL="857250" lvl="1" indent="-342900"/>
            <a:r>
              <a:rPr lang="en-US" dirty="0"/>
              <a:t>The driver fails to have sufficient space to drive completely through the crossing without stopping.</a:t>
            </a:r>
          </a:p>
          <a:p>
            <a:pPr marL="857250" lvl="1" indent="-342900"/>
            <a:r>
              <a:rPr lang="en-US" dirty="0"/>
              <a:t>The driver fails to obey a traffic control device or the directions of an enforcement official at the crossing</a:t>
            </a:r>
          </a:p>
          <a:p>
            <a:pPr marL="857250" lvl="1" indent="-342900"/>
            <a:r>
              <a:rPr lang="en-US" dirty="0"/>
              <a:t>The driver fails to negotiate a crossing because of insufficient undercarriage clearance.</a:t>
            </a:r>
          </a:p>
        </p:txBody>
      </p:sp>
    </p:spTree>
    <p:extLst>
      <p:ext uri="{BB962C8B-B14F-4D97-AF65-F5344CB8AC3E}">
        <p14:creationId xmlns:p14="http://schemas.microsoft.com/office/powerpoint/2010/main" val="421920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383.51 - Continued</a:t>
            </a:r>
          </a:p>
        </p:txBody>
      </p:sp>
      <p:sp>
        <p:nvSpPr>
          <p:cNvPr id="3" name="Content Placeholder 2"/>
          <p:cNvSpPr>
            <a:spLocks noGrp="1"/>
          </p:cNvSpPr>
          <p:nvPr>
            <p:ph idx="1"/>
          </p:nvPr>
        </p:nvSpPr>
        <p:spPr/>
        <p:txBody>
          <a:bodyPr/>
          <a:lstStyle/>
          <a:p>
            <a:pPr marL="0" indent="0">
              <a:buNone/>
            </a:pPr>
            <a:r>
              <a:rPr lang="en-US" dirty="0"/>
              <a:t>Disqualification for violating out-of-service orders.</a:t>
            </a:r>
          </a:p>
          <a:p>
            <a:pPr marL="857250" lvl="1" indent="-342900"/>
            <a:r>
              <a:rPr lang="en-US" dirty="0"/>
              <a:t>Violating a driver or vehicle out-of-service order while transporting non-hazardous materials</a:t>
            </a:r>
          </a:p>
          <a:p>
            <a:pPr marL="857250" lvl="1" indent="-342900"/>
            <a:r>
              <a:rPr lang="en-US" dirty="0"/>
              <a:t>Violating a driver or vehicle out-of-service order while transporting hazardous materials required to be placarded under part 172, subpart F of this title, or while operating a vehicle designed to transport 16 or more passengers, including the driver.</a:t>
            </a:r>
          </a:p>
        </p:txBody>
      </p:sp>
    </p:spTree>
    <p:extLst>
      <p:ext uri="{BB962C8B-B14F-4D97-AF65-F5344CB8AC3E}">
        <p14:creationId xmlns:p14="http://schemas.microsoft.com/office/powerpoint/2010/main" val="3850712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Behind-the-wheel (BTW) </a:t>
            </a:r>
            <a:r>
              <a:rPr lang="en-US" dirty="0">
                <a:solidFill>
                  <a:schemeClr val="accent1">
                    <a:lumMod val="75000"/>
                  </a:schemeClr>
                </a:solidFill>
              </a:rPr>
              <a:t>range training</a:t>
            </a:r>
            <a:r>
              <a:rPr lang="en-US" dirty="0"/>
              <a:t>.</a:t>
            </a:r>
          </a:p>
          <a:p>
            <a:endParaRPr lang="en-US" dirty="0"/>
          </a:p>
          <a:p>
            <a:pPr marL="0" indent="0">
              <a:buNone/>
            </a:pPr>
            <a:r>
              <a:rPr lang="en-US" dirty="0"/>
              <a:t>Behind-the-wheel (BTW) range training means training provided by a BTW instructor when an entry-level driver has </a:t>
            </a:r>
            <a:r>
              <a:rPr lang="en-US" dirty="0">
                <a:solidFill>
                  <a:schemeClr val="accent1">
                    <a:lumMod val="75000"/>
                  </a:schemeClr>
                </a:solidFill>
              </a:rPr>
              <a:t>actual</a:t>
            </a:r>
            <a:r>
              <a:rPr lang="en-US" dirty="0"/>
              <a:t> control of the power unit during a driving lesson conducted on a range. BTW range training </a:t>
            </a:r>
            <a:r>
              <a:rPr lang="en-US" dirty="0">
                <a:solidFill>
                  <a:schemeClr val="accent1">
                    <a:lumMod val="75000"/>
                  </a:schemeClr>
                </a:solidFill>
              </a:rPr>
              <a:t>does not </a:t>
            </a:r>
            <a:r>
              <a:rPr lang="en-US" dirty="0"/>
              <a:t>include time an entry-level driver spends observing the operation of a CMV when he or she is not in control of the vehicle</a:t>
            </a:r>
          </a:p>
        </p:txBody>
      </p:sp>
    </p:spTree>
    <p:extLst>
      <p:ext uri="{BB962C8B-B14F-4D97-AF65-F5344CB8AC3E}">
        <p14:creationId xmlns:p14="http://schemas.microsoft.com/office/powerpoint/2010/main" val="89241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Behind-the-wheel (BTW) </a:t>
            </a:r>
            <a:r>
              <a:rPr lang="en-US" dirty="0">
                <a:solidFill>
                  <a:schemeClr val="accent1">
                    <a:lumMod val="75000"/>
                  </a:schemeClr>
                </a:solidFill>
              </a:rPr>
              <a:t>public road training</a:t>
            </a:r>
            <a:r>
              <a:rPr lang="en-US" dirty="0"/>
              <a:t>.</a:t>
            </a:r>
          </a:p>
          <a:p>
            <a:endParaRPr lang="en-US" dirty="0"/>
          </a:p>
          <a:p>
            <a:pPr marL="0" indent="0">
              <a:buNone/>
            </a:pPr>
            <a:r>
              <a:rPr lang="en-US" dirty="0"/>
              <a:t>Behind-the-wheel (BTW) public road training means training provided by a BTW instructor when an entry-level driver has </a:t>
            </a:r>
            <a:r>
              <a:rPr lang="en-US" dirty="0">
                <a:solidFill>
                  <a:schemeClr val="accent1">
                    <a:lumMod val="75000"/>
                  </a:schemeClr>
                </a:solidFill>
              </a:rPr>
              <a:t>actual </a:t>
            </a:r>
            <a:r>
              <a:rPr lang="en-US" dirty="0"/>
              <a:t>control of the power unit during a driving lesson conducted on a public road. BTW public road training </a:t>
            </a:r>
            <a:r>
              <a:rPr lang="en-US" dirty="0">
                <a:solidFill>
                  <a:schemeClr val="accent1">
                    <a:lumMod val="75000"/>
                  </a:schemeClr>
                </a:solidFill>
              </a:rPr>
              <a:t>does not </a:t>
            </a:r>
            <a:r>
              <a:rPr lang="en-US" dirty="0"/>
              <a:t>include the time that an entry-level driver spends observing the operation of a CMV when he or she is not in control of the vehicle</a:t>
            </a:r>
          </a:p>
        </p:txBody>
      </p:sp>
    </p:spTree>
    <p:extLst>
      <p:ext uri="{BB962C8B-B14F-4D97-AF65-F5344CB8AC3E}">
        <p14:creationId xmlns:p14="http://schemas.microsoft.com/office/powerpoint/2010/main" val="118137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Entry-level driver</a:t>
            </a:r>
          </a:p>
          <a:p>
            <a:endParaRPr lang="en-US" dirty="0"/>
          </a:p>
          <a:p>
            <a:pPr marL="0" indent="0">
              <a:buNone/>
            </a:pPr>
            <a:r>
              <a:rPr lang="en-US" dirty="0"/>
              <a:t>Entry-level driver means an individual who must complete the CDL skills test requirements under §383.71 prior to receiving a CDL for the </a:t>
            </a:r>
            <a:r>
              <a:rPr lang="en-US" dirty="0">
                <a:solidFill>
                  <a:schemeClr val="accent1">
                    <a:lumMod val="75000"/>
                  </a:schemeClr>
                </a:solidFill>
              </a:rPr>
              <a:t>first time</a:t>
            </a:r>
            <a:r>
              <a:rPr lang="en-US" dirty="0"/>
              <a:t>, </a:t>
            </a:r>
            <a:r>
              <a:rPr lang="en-US" dirty="0">
                <a:solidFill>
                  <a:schemeClr val="accent1">
                    <a:lumMod val="75000"/>
                  </a:schemeClr>
                </a:solidFill>
              </a:rPr>
              <a:t>upgrading</a:t>
            </a:r>
            <a:r>
              <a:rPr lang="en-US" dirty="0"/>
              <a:t> to a Class A or Class B CDL, or obtaining a </a:t>
            </a:r>
            <a:r>
              <a:rPr lang="en-US" dirty="0">
                <a:solidFill>
                  <a:schemeClr val="accent1">
                    <a:lumMod val="75000"/>
                  </a:schemeClr>
                </a:solidFill>
              </a:rPr>
              <a:t>hazardous materials</a:t>
            </a:r>
            <a:r>
              <a:rPr lang="en-US" dirty="0"/>
              <a:t>, </a:t>
            </a:r>
            <a:r>
              <a:rPr lang="en-US" dirty="0">
                <a:solidFill>
                  <a:schemeClr val="accent1">
                    <a:lumMod val="75000"/>
                  </a:schemeClr>
                </a:solidFill>
              </a:rPr>
              <a:t>passenger</a:t>
            </a:r>
            <a:r>
              <a:rPr lang="en-US" dirty="0"/>
              <a:t>, or </a:t>
            </a:r>
            <a:r>
              <a:rPr lang="en-US" dirty="0">
                <a:solidFill>
                  <a:schemeClr val="accent1">
                    <a:lumMod val="75000"/>
                  </a:schemeClr>
                </a:solidFill>
              </a:rPr>
              <a:t>school bus endorsement for the first time</a:t>
            </a:r>
            <a:r>
              <a:rPr lang="en-US" dirty="0"/>
              <a:t>. This definition does not include individuals for whom States waive the CDL skills test under §383.77 or individuals seeking to remove a restriction in accordance with §383.135(b)(7).</a:t>
            </a:r>
          </a:p>
        </p:txBody>
      </p:sp>
    </p:spTree>
    <p:extLst>
      <p:ext uri="{BB962C8B-B14F-4D97-AF65-F5344CB8AC3E}">
        <p14:creationId xmlns:p14="http://schemas.microsoft.com/office/powerpoint/2010/main" val="59191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Entry-level driver training</a:t>
            </a:r>
          </a:p>
          <a:p>
            <a:endParaRPr lang="en-US" dirty="0"/>
          </a:p>
          <a:p>
            <a:pPr marL="0" indent="0">
              <a:buNone/>
            </a:pPr>
            <a:r>
              <a:rPr lang="en-US" dirty="0"/>
              <a:t>Entry-level driver training  means training an entry-level driver receives from an entity listed on FMCSA's Training Provider Registry prior to</a:t>
            </a:r>
          </a:p>
          <a:p>
            <a:pPr marL="214313" indent="-214313"/>
            <a:r>
              <a:rPr lang="en-US" sz="2000" dirty="0"/>
              <a:t>Taking the CDL skills test required to receive the Class A or Class B CDL for the first time;</a:t>
            </a:r>
          </a:p>
          <a:p>
            <a:pPr marL="214313" indent="-214313"/>
            <a:r>
              <a:rPr lang="en-US" sz="2000" dirty="0"/>
              <a:t>Taking the CDL skills test required to upgrade to a Class A or Class B CDL; or</a:t>
            </a:r>
          </a:p>
          <a:p>
            <a:pPr marL="214313" indent="-214313"/>
            <a:r>
              <a:rPr lang="en-US" sz="2000" dirty="0"/>
              <a:t>Taking the CDL skills test required to obtain a passenger and/or school bus endorsement for the first time or the CDL knowledge test required to obtain a hazardous materials endorsement for the first time.</a:t>
            </a:r>
          </a:p>
          <a:p>
            <a:endParaRPr lang="en-US" dirty="0"/>
          </a:p>
        </p:txBody>
      </p:sp>
    </p:spTree>
    <p:extLst>
      <p:ext uri="{BB962C8B-B14F-4D97-AF65-F5344CB8AC3E}">
        <p14:creationId xmlns:p14="http://schemas.microsoft.com/office/powerpoint/2010/main" val="2011794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Theory instruction</a:t>
            </a:r>
          </a:p>
          <a:p>
            <a:endParaRPr lang="en-US" dirty="0"/>
          </a:p>
          <a:p>
            <a:pPr marL="0" indent="0">
              <a:buNone/>
            </a:pPr>
            <a:r>
              <a:rPr lang="en-US" dirty="0"/>
              <a:t>Theory instruction means knowledge instruction on the operation of a CMV and related matters provided by a theory instructor through lectures, demonstrations, audio-visual presentations, computer-based instruction, driving simulation devices, online training, or similar means.</a:t>
            </a:r>
          </a:p>
        </p:txBody>
      </p:sp>
    </p:spTree>
    <p:extLst>
      <p:ext uri="{BB962C8B-B14F-4D97-AF65-F5344CB8AC3E}">
        <p14:creationId xmlns:p14="http://schemas.microsoft.com/office/powerpoint/2010/main" val="1094714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p:txBody>
          <a:bodyPr/>
          <a:lstStyle/>
          <a:p>
            <a:pPr marL="0" indent="0">
              <a:buNone/>
            </a:pPr>
            <a:r>
              <a:rPr lang="en-US" dirty="0"/>
              <a:t>Theory instructor </a:t>
            </a:r>
          </a:p>
          <a:p>
            <a:endParaRPr lang="en-US" dirty="0"/>
          </a:p>
          <a:p>
            <a:pPr marL="0" indent="0">
              <a:buNone/>
            </a:pPr>
            <a:r>
              <a:rPr lang="en-US" dirty="0"/>
              <a:t>Theory instructor means an individual who provides knowledge instruction on the operation of a CMV and meets </a:t>
            </a:r>
            <a:r>
              <a:rPr lang="en-US" u="sng" dirty="0">
                <a:solidFill>
                  <a:srgbClr val="0066CC"/>
                </a:solidFill>
              </a:rPr>
              <a:t>one </a:t>
            </a:r>
            <a:r>
              <a:rPr lang="en-US" dirty="0"/>
              <a:t>of these qualifications:</a:t>
            </a:r>
          </a:p>
        </p:txBody>
      </p:sp>
    </p:spTree>
    <p:extLst>
      <p:ext uri="{BB962C8B-B14F-4D97-AF65-F5344CB8AC3E}">
        <p14:creationId xmlns:p14="http://schemas.microsoft.com/office/powerpoint/2010/main" val="1049891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VERY IMPORTANT THINGS TO REMEMBER!!</a:t>
            </a:r>
          </a:p>
        </p:txBody>
      </p:sp>
      <p:sp>
        <p:nvSpPr>
          <p:cNvPr id="3" name="Content Placeholder 2"/>
          <p:cNvSpPr>
            <a:spLocks noGrp="1"/>
          </p:cNvSpPr>
          <p:nvPr>
            <p:ph idx="1"/>
          </p:nvPr>
        </p:nvSpPr>
        <p:spPr/>
        <p:txBody>
          <a:bodyPr/>
          <a:lstStyle/>
          <a:p>
            <a:endParaRPr lang="en-US" sz="3300" dirty="0"/>
          </a:p>
          <a:p>
            <a:pPr marL="0" indent="0">
              <a:buNone/>
            </a:pPr>
            <a:r>
              <a:rPr lang="en-US" sz="3300" dirty="0"/>
              <a:t>YOU MUST TEACH THIS TRAINING “AS IS” YOU </a:t>
            </a:r>
            <a:r>
              <a:rPr lang="en-US" sz="3300" b="1" u="sng" dirty="0">
                <a:solidFill>
                  <a:srgbClr val="FF0000"/>
                </a:solidFill>
              </a:rPr>
              <a:t>CAN NOT </a:t>
            </a:r>
            <a:r>
              <a:rPr lang="en-US" sz="3300" dirty="0"/>
              <a:t>DELETE ANY SECTIONS!</a:t>
            </a:r>
          </a:p>
          <a:p>
            <a:endParaRPr lang="en-US" sz="3300" dirty="0"/>
          </a:p>
          <a:p>
            <a:pPr marL="0" indent="0">
              <a:buNone/>
            </a:pPr>
            <a:endParaRPr lang="en-US" sz="3300" dirty="0"/>
          </a:p>
          <a:p>
            <a:pPr marL="0" indent="0">
              <a:buNone/>
            </a:pPr>
            <a:r>
              <a:rPr lang="en-US" sz="3300" dirty="0"/>
              <a:t>THIS IS NOT YOUR DISTRICT TRAINING!!!!</a:t>
            </a:r>
          </a:p>
          <a:p>
            <a:endParaRPr lang="en-US" sz="3300" dirty="0"/>
          </a:p>
        </p:txBody>
      </p:sp>
    </p:spTree>
    <p:extLst>
      <p:ext uri="{BB962C8B-B14F-4D97-AF65-F5344CB8AC3E}">
        <p14:creationId xmlns:p14="http://schemas.microsoft.com/office/powerpoint/2010/main" val="612191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628650" y="1954530"/>
            <a:ext cx="2932477" cy="3263504"/>
          </a:xfrm>
        </p:spPr>
        <p:txBody>
          <a:bodyPr>
            <a:normAutofit lnSpcReduction="10000"/>
          </a:bodyPr>
          <a:lstStyle/>
          <a:p>
            <a:pPr marL="0" indent="0">
              <a:buNone/>
            </a:pPr>
            <a:r>
              <a:rPr lang="en-US" sz="1800" dirty="0"/>
              <a:t>Holds a CDL of the same (or higher) class and with all endorsements necessary to operate the CMV for which training is to be provided and has at least two years of </a:t>
            </a:r>
            <a:r>
              <a:rPr lang="en-US" sz="1800" dirty="0">
                <a:highlight>
                  <a:srgbClr val="FFFF00"/>
                </a:highlight>
              </a:rPr>
              <a:t>experience driving a CMV </a:t>
            </a:r>
            <a:r>
              <a:rPr lang="en-US" sz="1800" dirty="0"/>
              <a:t>requiring a CDL of the same (or higher) class and/</a:t>
            </a:r>
            <a:r>
              <a:rPr lang="en-US" sz="1800" u="sng" dirty="0"/>
              <a:t>or</a:t>
            </a:r>
            <a:r>
              <a:rPr lang="en-US" sz="1800" dirty="0"/>
              <a:t> the same endorsement and meets all applicable State qualification requirements for CMV instructors</a:t>
            </a:r>
          </a:p>
        </p:txBody>
      </p:sp>
      <p:sp>
        <p:nvSpPr>
          <p:cNvPr id="3" name="Content Placeholder 2"/>
          <p:cNvSpPr>
            <a:spLocks noGrp="1"/>
          </p:cNvSpPr>
          <p:nvPr>
            <p:ph sz="half" idx="2"/>
          </p:nvPr>
        </p:nvSpPr>
        <p:spPr>
          <a:xfrm>
            <a:off x="5417191" y="1954530"/>
            <a:ext cx="3098159" cy="3263504"/>
          </a:xfrm>
        </p:spPr>
        <p:txBody>
          <a:bodyPr/>
          <a:lstStyle/>
          <a:p>
            <a:pPr marL="0" indent="0">
              <a:buNone/>
            </a:pPr>
            <a:r>
              <a:rPr lang="en-US" sz="1800" dirty="0"/>
              <a:t>Holds a CDL of the same (or higher) class and with all endorsements necessary to operate the CMV for which training is to be provided and has at least two years of </a:t>
            </a:r>
            <a:r>
              <a:rPr lang="en-US" sz="1800" dirty="0">
                <a:highlight>
                  <a:srgbClr val="FFFF00"/>
                </a:highlight>
              </a:rPr>
              <a:t>experience as a BTW CMV instructor </a:t>
            </a:r>
            <a:r>
              <a:rPr lang="en-US" sz="1800" dirty="0"/>
              <a:t>and meets all applicable State qualification requirements for CMV instructors</a:t>
            </a:r>
          </a:p>
        </p:txBody>
      </p:sp>
      <p:sp>
        <p:nvSpPr>
          <p:cNvPr id="4" name="Title 3"/>
          <p:cNvSpPr>
            <a:spLocks noGrp="1"/>
          </p:cNvSpPr>
          <p:nvPr>
            <p:ph type="title"/>
          </p:nvPr>
        </p:nvSpPr>
        <p:spPr/>
        <p:txBody>
          <a:bodyPr/>
          <a:lstStyle/>
          <a:p>
            <a:r>
              <a:rPr lang="en-US" dirty="0"/>
              <a:t>Theory Instructor Qualifications</a:t>
            </a:r>
          </a:p>
        </p:txBody>
      </p:sp>
      <p:sp>
        <p:nvSpPr>
          <p:cNvPr id="5" name="TextBox 4">
            <a:extLst>
              <a:ext uri="{FF2B5EF4-FFF2-40B4-BE49-F238E27FC236}">
                <a16:creationId xmlns:a16="http://schemas.microsoft.com/office/drawing/2014/main" id="{221B1AC7-051D-47EF-8E6F-39614E294474}"/>
              </a:ext>
            </a:extLst>
          </p:cNvPr>
          <p:cNvSpPr txBox="1"/>
          <p:nvPr/>
        </p:nvSpPr>
        <p:spPr>
          <a:xfrm>
            <a:off x="4152550" y="3429000"/>
            <a:ext cx="419450" cy="323165"/>
          </a:xfrm>
          <a:prstGeom prst="rect">
            <a:avLst/>
          </a:prstGeom>
          <a:noFill/>
        </p:spPr>
        <p:txBody>
          <a:bodyPr wrap="square" rtlCol="0">
            <a:spAutoFit/>
          </a:bodyPr>
          <a:lstStyle/>
          <a:p>
            <a:r>
              <a:rPr lang="en-US" sz="1500" dirty="0">
                <a:solidFill>
                  <a:srgbClr val="FF0000"/>
                </a:solidFill>
              </a:rPr>
              <a:t>OR</a:t>
            </a:r>
          </a:p>
        </p:txBody>
      </p:sp>
    </p:spTree>
    <p:extLst>
      <p:ext uri="{BB962C8B-B14F-4D97-AF65-F5344CB8AC3E}">
        <p14:creationId xmlns:p14="http://schemas.microsoft.com/office/powerpoint/2010/main" val="1382214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solidFill>
                  <a:srgbClr val="0066CC"/>
                </a:solidFill>
              </a:rPr>
              <a:t>Exception </a:t>
            </a:r>
            <a:r>
              <a:rPr lang="en-US" dirty="0"/>
              <a:t>- </a:t>
            </a:r>
            <a:r>
              <a:rPr lang="en-US" sz="1800" dirty="0"/>
              <a:t>An instructor is not required to hold a CDL of the same (or higher) class and with all endorsements necessary to operate the CMV for which training is to be provided, if the instructor previously held a CDL of the same (or higher) class and complies with the other requirements set forth in paragraphs (1), (2), and (3) of this definition.</a:t>
            </a:r>
          </a:p>
        </p:txBody>
      </p:sp>
      <p:sp>
        <p:nvSpPr>
          <p:cNvPr id="3" name="Content Placeholder 2"/>
          <p:cNvSpPr>
            <a:spLocks noGrp="1"/>
          </p:cNvSpPr>
          <p:nvPr>
            <p:ph sz="half" idx="2"/>
          </p:nvPr>
        </p:nvSpPr>
        <p:spPr/>
        <p:txBody>
          <a:bodyPr/>
          <a:lstStyle/>
          <a:p>
            <a:pPr marL="0" indent="0">
              <a:buNone/>
            </a:pPr>
            <a:r>
              <a:rPr lang="en-US" dirty="0">
                <a:solidFill>
                  <a:srgbClr val="0066CC"/>
                </a:solidFill>
              </a:rPr>
              <a:t>Exception</a:t>
            </a:r>
            <a:r>
              <a:rPr lang="en-US" dirty="0"/>
              <a:t> - Training providers offering online content </a:t>
            </a:r>
            <a:r>
              <a:rPr lang="en-US" u="sng" dirty="0"/>
              <a:t>exclusively</a:t>
            </a:r>
            <a:r>
              <a:rPr lang="en-US" dirty="0"/>
              <a:t> are not required to meet State qualification requirements for theory instructors.</a:t>
            </a:r>
          </a:p>
        </p:txBody>
      </p:sp>
      <p:sp>
        <p:nvSpPr>
          <p:cNvPr id="4" name="Title 3"/>
          <p:cNvSpPr>
            <a:spLocks noGrp="1"/>
          </p:cNvSpPr>
          <p:nvPr>
            <p:ph type="title"/>
          </p:nvPr>
        </p:nvSpPr>
        <p:spPr/>
        <p:txBody>
          <a:bodyPr/>
          <a:lstStyle/>
          <a:p>
            <a:r>
              <a:rPr lang="en-US" dirty="0"/>
              <a:t>Theory Instructor Qualifications </a:t>
            </a:r>
            <a:br>
              <a:rPr lang="en-US" dirty="0"/>
            </a:br>
            <a:endParaRPr lang="en-US" dirty="0"/>
          </a:p>
        </p:txBody>
      </p:sp>
    </p:spTree>
    <p:extLst>
      <p:ext uri="{BB962C8B-B14F-4D97-AF65-F5344CB8AC3E}">
        <p14:creationId xmlns:p14="http://schemas.microsoft.com/office/powerpoint/2010/main" val="332356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 - Continued</a:t>
            </a:r>
          </a:p>
        </p:txBody>
      </p:sp>
      <p:sp>
        <p:nvSpPr>
          <p:cNvPr id="3" name="Content Placeholder 2"/>
          <p:cNvSpPr>
            <a:spLocks noGrp="1"/>
          </p:cNvSpPr>
          <p:nvPr>
            <p:ph idx="1"/>
          </p:nvPr>
        </p:nvSpPr>
        <p:spPr>
          <a:xfrm>
            <a:off x="444065" y="1462517"/>
            <a:ext cx="7886700" cy="3263504"/>
          </a:xfrm>
        </p:spPr>
        <p:txBody>
          <a:bodyPr/>
          <a:lstStyle/>
          <a:p>
            <a:pPr marL="0" indent="0">
              <a:buNone/>
            </a:pPr>
            <a:r>
              <a:rPr lang="en-US" dirty="0"/>
              <a:t>Training provider </a:t>
            </a:r>
          </a:p>
          <a:p>
            <a:endParaRPr lang="en-US" dirty="0"/>
          </a:p>
          <a:p>
            <a:pPr marL="0" indent="0">
              <a:buNone/>
            </a:pPr>
            <a:r>
              <a:rPr lang="en-US" dirty="0"/>
              <a:t>Training provider means an entity that is listed on the FMCSA Training Provider Registry, as required by subpart G of this part. Training providers include, but are not limited to, training schools, educational institutions, rural electric cooperatives, motor carriers, state/local governments, school districts, joint labor management programs, owner-operators, and individuals.</a:t>
            </a:r>
          </a:p>
        </p:txBody>
      </p:sp>
    </p:spTree>
    <p:extLst>
      <p:ext uri="{BB962C8B-B14F-4D97-AF65-F5344CB8AC3E}">
        <p14:creationId xmlns:p14="http://schemas.microsoft.com/office/powerpoint/2010/main" val="416400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Registry for Entry-level Driver Training Providers  380.70</a:t>
            </a:r>
          </a:p>
        </p:txBody>
      </p:sp>
    </p:spTree>
    <p:extLst>
      <p:ext uri="{BB962C8B-B14F-4D97-AF65-F5344CB8AC3E}">
        <p14:creationId xmlns:p14="http://schemas.microsoft.com/office/powerpoint/2010/main" val="2776787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a:t>
            </a:r>
          </a:p>
        </p:txBody>
      </p:sp>
      <p:sp>
        <p:nvSpPr>
          <p:cNvPr id="3" name="Content Placeholder 2"/>
          <p:cNvSpPr>
            <a:spLocks noGrp="1"/>
          </p:cNvSpPr>
          <p:nvPr>
            <p:ph idx="1"/>
          </p:nvPr>
        </p:nvSpPr>
        <p:spPr/>
        <p:txBody>
          <a:bodyPr/>
          <a:lstStyle/>
          <a:p>
            <a:pPr marL="0" indent="0">
              <a:buNone/>
            </a:pPr>
            <a:r>
              <a:rPr lang="en-US" dirty="0"/>
              <a:t>380.70</a:t>
            </a:r>
          </a:p>
          <a:p>
            <a:endParaRPr lang="en-US" dirty="0"/>
          </a:p>
          <a:p>
            <a:pPr marL="0" indent="0">
              <a:buNone/>
            </a:pPr>
            <a:r>
              <a:rPr lang="en-US" dirty="0"/>
              <a:t>The rules in this subpart establish the eligibility requirements for listing on FMCSA's Training Provider Registry (TPR). In order to provide entry-level driver training in compliance with this part, training providers must be listed on the TPR.</a:t>
            </a:r>
          </a:p>
        </p:txBody>
      </p:sp>
    </p:spTree>
    <p:extLst>
      <p:ext uri="{BB962C8B-B14F-4D97-AF65-F5344CB8AC3E}">
        <p14:creationId xmlns:p14="http://schemas.microsoft.com/office/powerpoint/2010/main" val="3453892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Listing on the Training Providers Registry  (TPR)</a:t>
            </a:r>
          </a:p>
        </p:txBody>
      </p:sp>
      <p:sp>
        <p:nvSpPr>
          <p:cNvPr id="3" name="Content Placeholder 2"/>
          <p:cNvSpPr>
            <a:spLocks noGrp="1"/>
          </p:cNvSpPr>
          <p:nvPr>
            <p:ph idx="1"/>
          </p:nvPr>
        </p:nvSpPr>
        <p:spPr/>
        <p:txBody>
          <a:bodyPr/>
          <a:lstStyle/>
          <a:p>
            <a:pPr marL="0" indent="0">
              <a:buNone/>
            </a:pPr>
            <a:r>
              <a:rPr lang="en-US" dirty="0"/>
              <a:t>380.703</a:t>
            </a:r>
          </a:p>
          <a:p>
            <a:r>
              <a:rPr lang="en-US" dirty="0"/>
              <a:t>To be eligible for listing on the TPR, an entity must:</a:t>
            </a:r>
          </a:p>
          <a:p>
            <a:pPr marL="0" indent="0">
              <a:buNone/>
            </a:pPr>
            <a:r>
              <a:rPr lang="en-US" dirty="0"/>
              <a:t>	(1) Follow a curriculum that meets the applicable 	criteria set forth in appendices A through E of part 380,</a:t>
            </a:r>
          </a:p>
          <a:p>
            <a:pPr marL="0" indent="0">
              <a:buNone/>
            </a:pPr>
            <a:endParaRPr lang="en-US" dirty="0"/>
          </a:p>
          <a:p>
            <a:pPr marL="0" indent="0">
              <a:buNone/>
            </a:pPr>
            <a:r>
              <a:rPr lang="en-US" dirty="0"/>
              <a:t>	(2) Utilize facilities that meet the criteria set forth in </a:t>
            </a:r>
          </a:p>
          <a:p>
            <a:pPr marL="0" indent="0">
              <a:buNone/>
            </a:pPr>
            <a:r>
              <a:rPr lang="en-US" dirty="0"/>
              <a:t>	§380.709;</a:t>
            </a:r>
          </a:p>
          <a:p>
            <a:pPr marL="0" indent="0">
              <a:buNone/>
            </a:pPr>
            <a:endParaRPr lang="en-US" dirty="0"/>
          </a:p>
          <a:p>
            <a:pPr marL="0" indent="0">
              <a:buNone/>
            </a:pPr>
            <a:r>
              <a:rPr lang="en-US" dirty="0"/>
              <a:t>	(3) Utilize vehicles that meet the criteria set forth in</a:t>
            </a:r>
          </a:p>
          <a:p>
            <a:pPr marL="0" indent="0">
              <a:buNone/>
            </a:pPr>
            <a:r>
              <a:rPr lang="en-US" dirty="0"/>
              <a:t>             §380.711;</a:t>
            </a:r>
          </a:p>
        </p:txBody>
      </p:sp>
    </p:spTree>
    <p:extLst>
      <p:ext uri="{BB962C8B-B14F-4D97-AF65-F5344CB8AC3E}">
        <p14:creationId xmlns:p14="http://schemas.microsoft.com/office/powerpoint/2010/main" val="162857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Listing on the Training Providers Registry  (TPR)</a:t>
            </a:r>
          </a:p>
        </p:txBody>
      </p:sp>
      <p:sp>
        <p:nvSpPr>
          <p:cNvPr id="3" name="Content Placeholder 2"/>
          <p:cNvSpPr>
            <a:spLocks noGrp="1"/>
          </p:cNvSpPr>
          <p:nvPr>
            <p:ph idx="1"/>
          </p:nvPr>
        </p:nvSpPr>
        <p:spPr/>
        <p:txBody>
          <a:bodyPr/>
          <a:lstStyle/>
          <a:p>
            <a:pPr marL="0" indent="0">
              <a:buNone/>
            </a:pPr>
            <a:r>
              <a:rPr lang="en-US" dirty="0"/>
              <a:t>	(4) Utilize driver training instructors that meet the 	criteria set forth in §380.713;</a:t>
            </a:r>
          </a:p>
          <a:p>
            <a:pPr marL="0" indent="0">
              <a:buNone/>
            </a:pPr>
            <a:r>
              <a:rPr lang="en-US" dirty="0"/>
              <a:t>	(5)(i) Be licensed, certified, registered, or authorized to 	provide training in accordance with the applicable laws 	and regulations of any state where in-person training is 	conducted</a:t>
            </a:r>
          </a:p>
          <a:p>
            <a:pPr marL="0" indent="0">
              <a:buNone/>
            </a:pPr>
            <a:r>
              <a:rPr lang="en-US" dirty="0"/>
              <a:t>	     (ii)</a:t>
            </a:r>
            <a:r>
              <a:rPr lang="en-US" dirty="0">
                <a:solidFill>
                  <a:srgbClr val="0066CC"/>
                </a:solidFill>
              </a:rPr>
              <a:t>Exception</a:t>
            </a:r>
            <a:r>
              <a:rPr lang="en-US" dirty="0"/>
              <a:t>: State qualification requirements 		     otherwise applicable to theory instruction do not 	     apply to providers offering such instruction only 	 	     online.</a:t>
            </a:r>
          </a:p>
          <a:p>
            <a:endParaRPr lang="en-US" dirty="0"/>
          </a:p>
        </p:txBody>
      </p:sp>
    </p:spTree>
    <p:extLst>
      <p:ext uri="{BB962C8B-B14F-4D97-AF65-F5344CB8AC3E}">
        <p14:creationId xmlns:p14="http://schemas.microsoft.com/office/powerpoint/2010/main" val="1336643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Listing on the Training Providers Registry  (TPR)</a:t>
            </a:r>
          </a:p>
        </p:txBody>
      </p:sp>
      <p:sp>
        <p:nvSpPr>
          <p:cNvPr id="3" name="Content Placeholder 2"/>
          <p:cNvSpPr>
            <a:spLocks noGrp="1"/>
          </p:cNvSpPr>
          <p:nvPr>
            <p:ph idx="1"/>
          </p:nvPr>
        </p:nvSpPr>
        <p:spPr/>
        <p:txBody>
          <a:bodyPr>
            <a:normAutofit/>
          </a:bodyPr>
          <a:lstStyle/>
          <a:p>
            <a:pPr marL="0" indent="0">
              <a:buNone/>
            </a:pPr>
            <a:r>
              <a:rPr lang="en-US" dirty="0"/>
              <a:t>(6) Allow FMCSA or its authorized representative to audit or investigate the training provider's operations to ensure that the provider meets the criteria set forth in this section</a:t>
            </a:r>
          </a:p>
          <a:p>
            <a:pPr marL="0" indent="0">
              <a:buNone/>
            </a:pPr>
            <a:endParaRPr lang="en-US" dirty="0"/>
          </a:p>
          <a:p>
            <a:pPr marL="0" indent="0">
              <a:buNone/>
            </a:pPr>
            <a:r>
              <a:rPr lang="en-US" dirty="0"/>
              <a:t>(7) Electronically transmit an Entry-Level Driver Training Provider Registration Form through the TPR Web site maintained by FMCSA, which attests that the training provider meets all the applicable requirements of this section, to obtain a unique TPR number. If a training provider has more than one campus or training location, the training provider must electronically transmit an Entry-Level Driver Training Provider Registration Form for each campus or training location in order to obtain a unique TPR number for each location</a:t>
            </a:r>
          </a:p>
        </p:txBody>
      </p:sp>
    </p:spTree>
    <p:extLst>
      <p:ext uri="{BB962C8B-B14F-4D97-AF65-F5344CB8AC3E}">
        <p14:creationId xmlns:p14="http://schemas.microsoft.com/office/powerpoint/2010/main" val="1599238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856" y="219362"/>
            <a:ext cx="4409694" cy="534924"/>
          </a:xfrm>
        </p:spPr>
        <p:txBody>
          <a:bodyPr>
            <a:normAutofit fontScale="90000"/>
          </a:bodyPr>
          <a:lstStyle/>
          <a:p>
            <a:r>
              <a:rPr lang="en-US" dirty="0"/>
              <a:t>Requirements for continued listing on the TPR 380.719</a:t>
            </a:r>
          </a:p>
        </p:txBody>
      </p:sp>
      <p:sp>
        <p:nvSpPr>
          <p:cNvPr id="3" name="Content Placeholder 2"/>
          <p:cNvSpPr>
            <a:spLocks noGrp="1"/>
          </p:cNvSpPr>
          <p:nvPr>
            <p:ph idx="1"/>
          </p:nvPr>
        </p:nvSpPr>
        <p:spPr/>
        <p:txBody>
          <a:bodyPr/>
          <a:lstStyle/>
          <a:p>
            <a:pPr marL="0" indent="0">
              <a:buNone/>
            </a:pPr>
            <a:r>
              <a:rPr lang="en-US" dirty="0"/>
              <a:t>To be eligible for continued listing on the TPR, a provider must:</a:t>
            </a:r>
          </a:p>
          <a:p>
            <a:pPr marL="0" indent="0">
              <a:buNone/>
            </a:pPr>
            <a:endParaRPr lang="en-US" dirty="0"/>
          </a:p>
          <a:p>
            <a:pPr marL="385763" indent="-385763">
              <a:buFont typeface="+mj-lt"/>
              <a:buAutoNum type="arabicPeriod"/>
            </a:pPr>
            <a:r>
              <a:rPr lang="en-US" dirty="0"/>
              <a:t>Meet the requirements of this subpart and the applicable requirements of §380.703.</a:t>
            </a:r>
          </a:p>
          <a:p>
            <a:pPr marL="385763" indent="-385763">
              <a:buFont typeface="+mj-lt"/>
              <a:buAutoNum type="arabicPeriod"/>
            </a:pPr>
            <a:r>
              <a:rPr lang="en-US" dirty="0"/>
              <a:t>Biennially update the Entry-Level Driver Training Provider Registration Form.</a:t>
            </a:r>
          </a:p>
          <a:p>
            <a:pPr marL="385763" indent="-385763">
              <a:buFont typeface="+mj-lt"/>
              <a:buAutoNum type="arabicPeriod"/>
            </a:pPr>
            <a:r>
              <a:rPr lang="en-US" dirty="0"/>
              <a:t>Report to FMCSA changes to </a:t>
            </a:r>
            <a:r>
              <a:rPr lang="en-US" dirty="0">
                <a:solidFill>
                  <a:srgbClr val="0070C0"/>
                </a:solidFill>
              </a:rPr>
              <a:t>key information</a:t>
            </a:r>
            <a:r>
              <a:rPr lang="en-US" dirty="0"/>
              <a:t>, as identified in paragraph (a)(3)(i) of this section, within 30 days of the change.</a:t>
            </a:r>
          </a:p>
        </p:txBody>
      </p:sp>
    </p:spTree>
    <p:extLst>
      <p:ext uri="{BB962C8B-B14F-4D97-AF65-F5344CB8AC3E}">
        <p14:creationId xmlns:p14="http://schemas.microsoft.com/office/powerpoint/2010/main" val="392924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30" y="332946"/>
            <a:ext cx="4409694" cy="534924"/>
          </a:xfrm>
        </p:spPr>
        <p:txBody>
          <a:bodyPr>
            <a:normAutofit fontScale="90000"/>
          </a:bodyPr>
          <a:lstStyle/>
          <a:p>
            <a:r>
              <a:rPr lang="en-US" dirty="0"/>
              <a:t>Requirements for continued listing on the TPR 380.719</a:t>
            </a:r>
          </a:p>
        </p:txBody>
      </p:sp>
      <p:sp>
        <p:nvSpPr>
          <p:cNvPr id="3" name="Content Placeholder 2"/>
          <p:cNvSpPr>
            <a:spLocks noGrp="1"/>
          </p:cNvSpPr>
          <p:nvPr>
            <p:ph idx="1"/>
          </p:nvPr>
        </p:nvSpPr>
        <p:spPr>
          <a:xfrm>
            <a:off x="649224" y="1995678"/>
            <a:ext cx="7886700" cy="3263504"/>
          </a:xfrm>
        </p:spPr>
        <p:txBody>
          <a:bodyPr/>
          <a:lstStyle/>
          <a:p>
            <a:pPr marL="0" indent="0">
              <a:buNone/>
            </a:pPr>
            <a:r>
              <a:rPr lang="en-US" dirty="0"/>
              <a:t>Key information is defined as training provider name, address, phone number, type(s) of training offered, training provider status, and, if applicable, any change in State licensure, certification, or accreditation status.</a:t>
            </a:r>
          </a:p>
          <a:p>
            <a:pPr marL="0" indent="0">
              <a:buNone/>
            </a:pPr>
            <a:r>
              <a:rPr lang="en-US" dirty="0"/>
              <a:t>Changes must be reported by electronically transmitting an updated Entry-Level Driver Training Provider Registration Form.	</a:t>
            </a:r>
          </a:p>
        </p:txBody>
      </p:sp>
    </p:spTree>
    <p:extLst>
      <p:ext uri="{BB962C8B-B14F-4D97-AF65-F5344CB8AC3E}">
        <p14:creationId xmlns:p14="http://schemas.microsoft.com/office/powerpoint/2010/main" val="1990005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5907A-B6E1-4B4D-AA65-17EBC8B102C9}"/>
              </a:ext>
            </a:extLst>
          </p:cNvPr>
          <p:cNvSpPr>
            <a:spLocks noGrp="1"/>
          </p:cNvSpPr>
          <p:nvPr>
            <p:ph type="title"/>
          </p:nvPr>
        </p:nvSpPr>
        <p:spPr/>
        <p:txBody>
          <a:bodyPr/>
          <a:lstStyle/>
          <a:p>
            <a:r>
              <a:rPr lang="en-US" dirty="0"/>
              <a:t>Extension</a:t>
            </a:r>
          </a:p>
        </p:txBody>
      </p:sp>
      <p:sp>
        <p:nvSpPr>
          <p:cNvPr id="3" name="Content Placeholder 2">
            <a:extLst>
              <a:ext uri="{FF2B5EF4-FFF2-40B4-BE49-F238E27FC236}">
                <a16:creationId xmlns:a16="http://schemas.microsoft.com/office/drawing/2014/main" id="{9FCA2200-AE49-4658-8BC8-8A58F35FF461}"/>
              </a:ext>
            </a:extLst>
          </p:cNvPr>
          <p:cNvSpPr>
            <a:spLocks noGrp="1"/>
          </p:cNvSpPr>
          <p:nvPr>
            <p:ph idx="1"/>
          </p:nvPr>
        </p:nvSpPr>
        <p:spPr/>
        <p:txBody>
          <a:bodyPr/>
          <a:lstStyle/>
          <a:p>
            <a:endParaRPr lang="en-US" dirty="0"/>
          </a:p>
          <a:p>
            <a:endParaRPr lang="en-US" dirty="0"/>
          </a:p>
          <a:p>
            <a:pPr marL="0" indent="0">
              <a:buNone/>
            </a:pPr>
            <a:r>
              <a:rPr lang="en-US" dirty="0"/>
              <a:t>The original compliance date for the ELDT was February 2020.</a:t>
            </a:r>
          </a:p>
          <a:p>
            <a:endParaRPr lang="en-US" dirty="0"/>
          </a:p>
          <a:p>
            <a:endParaRPr lang="en-US" dirty="0"/>
          </a:p>
          <a:p>
            <a:pPr marL="0" indent="0">
              <a:buNone/>
            </a:pPr>
            <a:r>
              <a:rPr lang="en-US" dirty="0"/>
              <a:t>The current compliance date is now February 7, 2022.</a:t>
            </a:r>
          </a:p>
        </p:txBody>
      </p:sp>
    </p:spTree>
    <p:extLst>
      <p:ext uri="{BB962C8B-B14F-4D97-AF65-F5344CB8AC3E}">
        <p14:creationId xmlns:p14="http://schemas.microsoft.com/office/powerpoint/2010/main" val="24931590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continued listing on the TPR 380.719</a:t>
            </a:r>
          </a:p>
        </p:txBody>
      </p:sp>
      <p:sp>
        <p:nvSpPr>
          <p:cNvPr id="3" name="Content Placeholder 2"/>
          <p:cNvSpPr>
            <a:spLocks noGrp="1"/>
          </p:cNvSpPr>
          <p:nvPr>
            <p:ph idx="1"/>
          </p:nvPr>
        </p:nvSpPr>
        <p:spPr/>
        <p:txBody>
          <a:bodyPr/>
          <a:lstStyle/>
          <a:p>
            <a:pPr marL="385763" indent="-385763">
              <a:buAutoNum type="arabicPeriod" startAt="4"/>
            </a:pPr>
            <a:r>
              <a:rPr lang="en-US" dirty="0"/>
              <a:t>Maintain documentation of State licensure, registration, or certification verifying that the provider is authorized to provide training in that state, if applicable.</a:t>
            </a:r>
          </a:p>
          <a:p>
            <a:pPr marL="385763" indent="-385763">
              <a:buAutoNum type="arabicPeriod" startAt="4"/>
            </a:pPr>
            <a:r>
              <a:rPr lang="en-US" dirty="0"/>
              <a:t>Allow an audit or investigation of the training provider to be completed by FMCSA or its authorized representative, if requested.</a:t>
            </a:r>
          </a:p>
          <a:p>
            <a:pPr marL="385763" indent="-385763">
              <a:buAutoNum type="arabicPeriod" startAt="4"/>
            </a:pPr>
            <a:r>
              <a:rPr lang="en-US" dirty="0"/>
              <a:t>Ensure that all required documentation, as set forth in §380.725, is available to FMCSA or its authorized representative, upon request. The provider must submit this documentation within 48 hours of the request.</a:t>
            </a:r>
          </a:p>
        </p:txBody>
      </p:sp>
    </p:spTree>
    <p:extLst>
      <p:ext uri="{BB962C8B-B14F-4D97-AF65-F5344CB8AC3E}">
        <p14:creationId xmlns:p14="http://schemas.microsoft.com/office/powerpoint/2010/main" val="937352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9413-82B7-4372-98CD-1467D751A52C}"/>
              </a:ext>
            </a:extLst>
          </p:cNvPr>
          <p:cNvSpPr>
            <a:spLocks noGrp="1"/>
          </p:cNvSpPr>
          <p:nvPr>
            <p:ph type="title"/>
          </p:nvPr>
        </p:nvSpPr>
        <p:spPr/>
        <p:txBody>
          <a:bodyPr/>
          <a:lstStyle/>
          <a:p>
            <a:r>
              <a:rPr lang="en-US" dirty="0"/>
              <a:t>Requirements for continued listing on the TPR 380.719</a:t>
            </a:r>
          </a:p>
        </p:txBody>
      </p:sp>
      <p:sp>
        <p:nvSpPr>
          <p:cNvPr id="3" name="Content Placeholder 2">
            <a:extLst>
              <a:ext uri="{FF2B5EF4-FFF2-40B4-BE49-F238E27FC236}">
                <a16:creationId xmlns:a16="http://schemas.microsoft.com/office/drawing/2014/main" id="{9F570B50-5CDF-49B0-A82E-B5D34EF26D26}"/>
              </a:ext>
            </a:extLst>
          </p:cNvPr>
          <p:cNvSpPr>
            <a:spLocks noGrp="1"/>
          </p:cNvSpPr>
          <p:nvPr>
            <p:ph idx="1"/>
          </p:nvPr>
        </p:nvSpPr>
        <p:spPr/>
        <p:txBody>
          <a:bodyPr>
            <a:normAutofit/>
          </a:bodyPr>
          <a:lstStyle/>
          <a:p>
            <a:pPr marL="0" indent="0">
              <a:buNone/>
            </a:pPr>
            <a:r>
              <a:rPr lang="en-US" sz="1800" dirty="0"/>
              <a:t>(1) </a:t>
            </a:r>
            <a:r>
              <a:rPr lang="en-US" sz="1800" dirty="0">
                <a:highlight>
                  <a:srgbClr val="FFFF00"/>
                </a:highlight>
              </a:rPr>
              <a:t>Self-certifications by all accepted applicants for behind-the-wheel (BTW) </a:t>
            </a:r>
            <a:r>
              <a:rPr lang="en-US" sz="1800" dirty="0"/>
              <a:t>training attesting that they will comply with U.S. Department of Transportation regulations in parts 40, 382, 383 and 391, as well as State and/or local laws, related to alcohol and controlled substances testing, age, medical certification, licensing, and driver records, as required in 380.707(a).</a:t>
            </a:r>
          </a:p>
          <a:p>
            <a:pPr marL="0" indent="0">
              <a:buNone/>
            </a:pPr>
            <a:r>
              <a:rPr lang="en-US" sz="1800" dirty="0"/>
              <a:t>(2) A </a:t>
            </a:r>
            <a:r>
              <a:rPr lang="en-US" sz="1800" dirty="0">
                <a:highlight>
                  <a:srgbClr val="FFFF00"/>
                </a:highlight>
              </a:rPr>
              <a:t>copy of the driver-trainee's commercial learner's permit(s) or commercial driver's license</a:t>
            </a:r>
            <a:r>
              <a:rPr lang="en-US" sz="1800" dirty="0"/>
              <a:t>, as applicable, as required in 380.707(a).</a:t>
            </a:r>
          </a:p>
          <a:p>
            <a:pPr marL="0" indent="0">
              <a:buNone/>
            </a:pPr>
            <a:r>
              <a:rPr lang="en-US" sz="1800" dirty="0"/>
              <a:t>(3) </a:t>
            </a:r>
            <a:r>
              <a:rPr lang="en-US" sz="1800" dirty="0">
                <a:highlight>
                  <a:srgbClr val="FFFF00"/>
                </a:highlight>
              </a:rPr>
              <a:t>Instructor qualification documentation indicating driving and/or training experience, as applicable, for each instructor and copies of commercial driver's licenses and applicable endorsements held by BTW instructors or theory instructors, as applicable.</a:t>
            </a:r>
          </a:p>
          <a:p>
            <a:pPr marL="0" indent="0">
              <a:buNone/>
            </a:pPr>
            <a:r>
              <a:rPr lang="en-US" sz="1800" dirty="0"/>
              <a:t>(4) The </a:t>
            </a:r>
            <a:r>
              <a:rPr lang="en-US" sz="1800" dirty="0">
                <a:highlight>
                  <a:srgbClr val="FFFF00"/>
                </a:highlight>
              </a:rPr>
              <a:t>Training Provider Registration Form submitted to the TPR</a:t>
            </a:r>
            <a:r>
              <a:rPr lang="en-US" sz="1800" dirty="0"/>
              <a:t>.</a:t>
            </a:r>
          </a:p>
          <a:p>
            <a:pPr marL="0" indent="0">
              <a:buNone/>
            </a:pPr>
            <a:r>
              <a:rPr lang="en-US" sz="1800" dirty="0"/>
              <a:t>(5) The </a:t>
            </a:r>
            <a:r>
              <a:rPr lang="en-US" sz="1800" dirty="0">
                <a:highlight>
                  <a:srgbClr val="FFFF00"/>
                </a:highlight>
              </a:rPr>
              <a:t>lesson plans for theory and BTW</a:t>
            </a:r>
            <a:r>
              <a:rPr lang="en-US" sz="1800" dirty="0"/>
              <a:t> (range and public road) training curricula, as applicable.</a:t>
            </a:r>
          </a:p>
          <a:p>
            <a:pPr marL="0" indent="0">
              <a:buNone/>
            </a:pPr>
            <a:r>
              <a:rPr lang="en-US" sz="1800" dirty="0"/>
              <a:t>(6) </a:t>
            </a:r>
            <a:r>
              <a:rPr lang="en-US" sz="1800" dirty="0">
                <a:highlight>
                  <a:srgbClr val="FFFF00"/>
                </a:highlight>
              </a:rPr>
              <a:t>Records of individual entry-level driver training assessments </a:t>
            </a:r>
            <a:r>
              <a:rPr lang="en-US" sz="1800" dirty="0"/>
              <a:t>as described in §380.715.</a:t>
            </a:r>
          </a:p>
        </p:txBody>
      </p:sp>
    </p:spTree>
    <p:extLst>
      <p:ext uri="{BB962C8B-B14F-4D97-AF65-F5344CB8AC3E}">
        <p14:creationId xmlns:p14="http://schemas.microsoft.com/office/powerpoint/2010/main" val="3785660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pPr marL="0" indent="0">
              <a:buNone/>
            </a:pPr>
            <a:r>
              <a:rPr lang="en-US" dirty="0"/>
              <a:t>FMCSA may remove a provider from the TPR when a provider fails to meet or maintain any of the qualifications established by this subpart or the requirements of other State and Federal regulations applicable to the provider. If FMCSA removes a provider from the TPR, any training conducted after the removal date will be considered invalid.</a:t>
            </a:r>
          </a:p>
          <a:p>
            <a:endParaRPr lang="en-US" dirty="0"/>
          </a:p>
          <a:p>
            <a:pPr marL="0" indent="0">
              <a:buNone/>
            </a:pPr>
            <a:r>
              <a:rPr lang="en-US" dirty="0"/>
              <a:t>The factors FMCSA may consider for removing a provider from the TPR include, but are not limited to, the following:</a:t>
            </a:r>
          </a:p>
        </p:txBody>
      </p:sp>
    </p:spTree>
    <p:extLst>
      <p:ext uri="{BB962C8B-B14F-4D97-AF65-F5344CB8AC3E}">
        <p14:creationId xmlns:p14="http://schemas.microsoft.com/office/powerpoint/2010/main" val="13542852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pPr marL="385763" indent="-385763">
              <a:buFont typeface="+mj-lt"/>
              <a:buAutoNum type="arabicPeriod"/>
            </a:pPr>
            <a:r>
              <a:rPr lang="en-US" dirty="0"/>
              <a:t>The provider fails to comply with the requirements for continued listing on the TPR, as described in §380.719</a:t>
            </a:r>
          </a:p>
          <a:p>
            <a:pPr marL="385763" indent="-385763">
              <a:buFont typeface="+mj-lt"/>
              <a:buAutoNum type="arabicPeriod"/>
            </a:pPr>
            <a:endParaRPr lang="en-US" dirty="0"/>
          </a:p>
          <a:p>
            <a:pPr marL="385763" indent="-385763">
              <a:buFont typeface="+mj-lt"/>
              <a:buAutoNum type="arabicPeriod"/>
            </a:pPr>
            <a:r>
              <a:rPr lang="en-US" dirty="0"/>
              <a:t>The provider denies FMCSA or its authorized representatives the opportunity to conduct an audit or investigation of its training operations.</a:t>
            </a:r>
          </a:p>
          <a:p>
            <a:pPr marL="0" indent="0">
              <a:buNone/>
            </a:pPr>
            <a:endParaRPr lang="en-US" dirty="0"/>
          </a:p>
          <a:p>
            <a:pPr marL="457200" indent="-457200">
              <a:buAutoNum type="arabicPeriod" startAt="3"/>
            </a:pPr>
            <a:r>
              <a:rPr lang="en-US" dirty="0"/>
              <a:t>The audit or investigation conducted by FMCSA or its        authorized representatives identifies material deficiencies, pertaining to the training provider's program, operations, or eligibility.</a:t>
            </a:r>
          </a:p>
        </p:txBody>
      </p:sp>
    </p:spTree>
    <p:extLst>
      <p:ext uri="{BB962C8B-B14F-4D97-AF65-F5344CB8AC3E}">
        <p14:creationId xmlns:p14="http://schemas.microsoft.com/office/powerpoint/2010/main" val="37662691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pPr marL="385763" indent="-385763">
              <a:buAutoNum type="arabicPeriod" startAt="4"/>
            </a:pPr>
            <a:r>
              <a:rPr lang="en-US" dirty="0"/>
              <a:t>The provider falsely claims to be licensed, certified,      registered, or authorized to provide training in accordance with the applicable laws and regulations in any state where in-person training is provided.</a:t>
            </a:r>
          </a:p>
          <a:p>
            <a:pPr marL="0" indent="0">
              <a:buNone/>
            </a:pPr>
            <a:endParaRPr lang="en-US" dirty="0"/>
          </a:p>
          <a:p>
            <a:pPr marL="457200" indent="-457200">
              <a:buAutoNum type="arabicPeriod" startAt="5"/>
            </a:pPr>
            <a:r>
              <a:rPr lang="en-US" dirty="0"/>
              <a:t>The state-administered CDL skills examination passage rate        for applicants for the Class A CDL, Class B CDL, passenger endorsement, and/or school bus endorsement who complete the provider's training and the CDL knowledge test passage rate for applicants for the hazardous materials endorsement who complete the provider's training.</a:t>
            </a:r>
          </a:p>
        </p:txBody>
      </p:sp>
    </p:spTree>
    <p:extLst>
      <p:ext uri="{BB962C8B-B14F-4D97-AF65-F5344CB8AC3E}">
        <p14:creationId xmlns:p14="http://schemas.microsoft.com/office/powerpoint/2010/main" val="1343619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Factors Considered  380.721</a:t>
            </a:r>
          </a:p>
        </p:txBody>
      </p:sp>
      <p:sp>
        <p:nvSpPr>
          <p:cNvPr id="3" name="Content Placeholder 2"/>
          <p:cNvSpPr>
            <a:spLocks noGrp="1"/>
          </p:cNvSpPr>
          <p:nvPr>
            <p:ph idx="1"/>
          </p:nvPr>
        </p:nvSpPr>
        <p:spPr/>
        <p:txBody>
          <a:bodyPr/>
          <a:lstStyle/>
          <a:p>
            <a:pPr marL="0" indent="0">
              <a:buNone/>
            </a:pPr>
            <a:r>
              <a:rPr lang="en-US" dirty="0"/>
              <a:t>In instances of fraud or other criminal behavior by a training provider in which driver-trainees have knowingly participated, FMCSA reserves the right, on a case-by-case basis, to </a:t>
            </a:r>
            <a:r>
              <a:rPr lang="en-US" u="sng" dirty="0"/>
              <a:t>retroactively</a:t>
            </a:r>
            <a:r>
              <a:rPr lang="en-US" dirty="0"/>
              <a:t> invalidate training conducted under this subpart.</a:t>
            </a:r>
          </a:p>
        </p:txBody>
      </p:sp>
    </p:spTree>
    <p:extLst>
      <p:ext uri="{BB962C8B-B14F-4D97-AF65-F5344CB8AC3E}">
        <p14:creationId xmlns:p14="http://schemas.microsoft.com/office/powerpoint/2010/main" val="1503318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b="1" u="sng" dirty="0"/>
              <a:t>Voluntary removal. </a:t>
            </a:r>
            <a:r>
              <a:rPr lang="en-US" dirty="0"/>
              <a:t>To be voluntarily removed from the Training Provider Registry (TPR), a provider must submit written notice to FMCSA's Director, Office of Carrier, Driver, and Vehicle Safety Standards (Director). Upon receiving the written notice, FMCSA will remove the training provider from the TPR. </a:t>
            </a:r>
          </a:p>
          <a:p>
            <a:pPr marL="0" indent="0">
              <a:buNone/>
            </a:pPr>
            <a:endParaRPr lang="en-US" dirty="0"/>
          </a:p>
          <a:p>
            <a:pPr marL="0" indent="0">
              <a:buNone/>
            </a:pPr>
            <a:r>
              <a:rPr lang="en-US" dirty="0"/>
              <a:t>On and after the date of issuance of a notice of proposed removal from the TPR issued in accordance with paragraph (b) of this section, such a voluntary removal notice will not be effective.</a:t>
            </a:r>
          </a:p>
        </p:txBody>
      </p:sp>
    </p:spTree>
    <p:extLst>
      <p:ext uri="{BB962C8B-B14F-4D97-AF65-F5344CB8AC3E}">
        <p14:creationId xmlns:p14="http://schemas.microsoft.com/office/powerpoint/2010/main" val="39891131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normAutofit/>
          </a:bodyPr>
          <a:lstStyle/>
          <a:p>
            <a:pPr marL="0" indent="0">
              <a:buNone/>
            </a:pPr>
            <a:r>
              <a:rPr lang="en-US" sz="2000" b="1" u="sng" dirty="0"/>
              <a:t>Involuntary removal</a:t>
            </a:r>
            <a:r>
              <a:rPr lang="en-US" sz="2000" dirty="0"/>
              <a:t>; Notice of proposed removal. Except as provided by paragraphs (a) and (e) of this section, FMCSA initiates the process for involuntary removal of a provider from the TPR by issuing a written notice to the provider, stating the reasons for the proposed removal and setting forth any corrective actions necessary for the provider to remain listed on the TPR.</a:t>
            </a:r>
          </a:p>
          <a:p>
            <a:pPr marL="0" indent="0">
              <a:buNone/>
            </a:pPr>
            <a:endParaRPr lang="en-US" sz="2000" dirty="0"/>
          </a:p>
          <a:p>
            <a:pPr marL="0" indent="0">
              <a:buNone/>
            </a:pPr>
            <a:r>
              <a:rPr lang="en-US" sz="2000" dirty="0"/>
              <a:t>If a notice of proposed removal is issued, the provider must notify current driver-trainees and driver-trainees scheduled for future training of the proposed removal. If a notice of proposed removal is issued to a training provider listed on the TPR Web site, FMCSA will note on the TPR Web site that such notice has been issued. FMCSA will remove the notation if the notice is withdrawn.</a:t>
            </a:r>
          </a:p>
        </p:txBody>
      </p:sp>
    </p:spTree>
    <p:extLst>
      <p:ext uri="{BB962C8B-B14F-4D97-AF65-F5344CB8AC3E}">
        <p14:creationId xmlns:p14="http://schemas.microsoft.com/office/powerpoint/2010/main" val="31028220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b="1" u="sng" dirty="0"/>
              <a:t>Response to notice of proposed removal and corrective action</a:t>
            </a:r>
            <a:r>
              <a:rPr lang="en-US" dirty="0"/>
              <a:t>. A training provider that has received a notice of proposed removal and wishes to remain on the TPR must submit a written response to the Director no later than 30 days after the date of issuance of the notice explaining why it believes that decision is not proper, as described in paragraph (c)(1) of this section. Alternatively, the provider will set forth corrective actions taken in response to FMCSA's notice of proposed removal, as described in paragraph (c)(2) of this section.</a:t>
            </a:r>
          </a:p>
        </p:txBody>
      </p:sp>
    </p:spTree>
    <p:extLst>
      <p:ext uri="{BB962C8B-B14F-4D97-AF65-F5344CB8AC3E}">
        <p14:creationId xmlns:p14="http://schemas.microsoft.com/office/powerpoint/2010/main" val="28092353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b="1" u="sng" dirty="0"/>
              <a:t>Opposing a notice of proposed removal. </a:t>
            </a:r>
            <a:r>
              <a:rPr lang="en-US" dirty="0"/>
              <a:t>If the provider believes FMCSA has relied on erroneous information in proposing removal from the TPR, the provider must explain the basis for that belief and provide supporting documentation. The Director will review the explanation.</a:t>
            </a:r>
          </a:p>
          <a:p>
            <a:pPr marL="0" indent="0">
              <a:buNone/>
            </a:pPr>
            <a:endParaRPr lang="en-US" dirty="0"/>
          </a:p>
          <a:p>
            <a:pPr marL="0" indent="0">
              <a:buNone/>
            </a:pPr>
            <a:r>
              <a:rPr lang="en-US" dirty="0"/>
              <a:t>If the Director finds that FMCSA has relied on erroneous information to propose removal of a training provider from the TPR, the Director will withdraw the notice of proposed removal and notify the provider of the withdrawal in writing.</a:t>
            </a:r>
          </a:p>
        </p:txBody>
      </p:sp>
    </p:spTree>
    <p:extLst>
      <p:ext uri="{BB962C8B-B14F-4D97-AF65-F5344CB8AC3E}">
        <p14:creationId xmlns:p14="http://schemas.microsoft.com/office/powerpoint/2010/main" val="1967769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Purpose and Scope  380.601</a:t>
            </a:r>
          </a:p>
        </p:txBody>
      </p:sp>
    </p:spTree>
    <p:extLst>
      <p:ext uri="{BB962C8B-B14F-4D97-AF65-F5344CB8AC3E}">
        <p14:creationId xmlns:p14="http://schemas.microsoft.com/office/powerpoint/2010/main" val="8726195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dirty="0"/>
              <a:t>If the Director finds that FMCSA has not relied on erroneous information in proposing removal, the Director will affirm the notice of proposed removal and notify the provider in writing of the determination.</a:t>
            </a:r>
          </a:p>
          <a:p>
            <a:pPr marL="0" indent="0">
              <a:buNone/>
            </a:pPr>
            <a:endParaRPr lang="en-US" dirty="0"/>
          </a:p>
          <a:p>
            <a:pPr marL="0" indent="0">
              <a:buNone/>
            </a:pPr>
            <a:r>
              <a:rPr lang="en-US" dirty="0"/>
              <a:t>No later than 60 days after the date the Director affirms the notice of proposed removal, or as otherwise agreed to by the provider and the Director, the provider must comply with this subpart and correct the deficiencies identified in the notice of proposed removal as described in paragraph (c)(2) of this section.</a:t>
            </a:r>
          </a:p>
        </p:txBody>
      </p:sp>
    </p:spTree>
    <p:extLst>
      <p:ext uri="{BB962C8B-B14F-4D97-AF65-F5344CB8AC3E}">
        <p14:creationId xmlns:p14="http://schemas.microsoft.com/office/powerpoint/2010/main" val="2994248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dirty="0"/>
              <a:t>If the provider does not respond in writing within 30 days of the date of issuance of a notice of proposed removal, the removal becomes effective immediately and the provider will be removed from the TPR. Any training conducted after the removal date is invalid.</a:t>
            </a:r>
          </a:p>
        </p:txBody>
      </p:sp>
    </p:spTree>
    <p:extLst>
      <p:ext uri="{BB962C8B-B14F-4D97-AF65-F5344CB8AC3E}">
        <p14:creationId xmlns:p14="http://schemas.microsoft.com/office/powerpoint/2010/main" val="906179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sz="1800" b="1" u="sng" dirty="0"/>
              <a:t>Corrective action. </a:t>
            </a:r>
          </a:p>
          <a:p>
            <a:pPr marL="0" indent="0">
              <a:buNone/>
            </a:pPr>
            <a:r>
              <a:rPr lang="en-US" sz="2000" dirty="0"/>
              <a:t>The provider must comply with this subpart and complete the corrective actions specified in the notice of proposed removal no later than 60 days after either the date of issuance of the notice of proposed removal or the date the Director subsequently affirms or modifies the notice of proposed removal. The provider must provide documentation of completion of the corrective action(s) to the Director. The Director may conduct an investigation and request any documentation necessary to verify that the provider has complied with this subpart and completed the required corrective action(s). The Director will notify the provider in writing whether it has met the requirements for continued listing on the TPR.</a:t>
            </a:r>
          </a:p>
          <a:p>
            <a:pPr marL="0" indent="0">
              <a:buNone/>
            </a:pPr>
            <a:endParaRPr lang="en-US" sz="2000" dirty="0"/>
          </a:p>
          <a:p>
            <a:pPr marL="0" indent="0">
              <a:buNone/>
            </a:pPr>
            <a:r>
              <a:rPr lang="en-US" sz="2000" dirty="0"/>
              <a:t>If the provider fails to complete the proposed corrective action(s) within the 60-day period, the provider will be removed from the TPR. The Director will notify the provider in writing of the removal.</a:t>
            </a:r>
          </a:p>
        </p:txBody>
      </p:sp>
    </p:spTree>
    <p:extLst>
      <p:ext uri="{BB962C8B-B14F-4D97-AF65-F5344CB8AC3E}">
        <p14:creationId xmlns:p14="http://schemas.microsoft.com/office/powerpoint/2010/main" val="36632559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b="1" u="sng" dirty="0"/>
              <a:t>Request for administrative review. </a:t>
            </a:r>
            <a:r>
              <a:rPr lang="en-US" dirty="0"/>
              <a:t>If a provider has been removed from the TPR under paragraph (c)(1)(iii), (c)(2)(ii), or (e) of this section, the provider may request an administrative review. The request must be submitted in writing to the FMCSA Associate Administrator for Policy (Associate Administrator) no later than 30 days after the effective date of the removal. The request must explain the alleged error(s) committed in removing the provider from the TPR, and include all factual, legal, and procedural issues in dispute, as well as any supporting documentation.</a:t>
            </a:r>
          </a:p>
        </p:txBody>
      </p:sp>
    </p:spTree>
    <p:extLst>
      <p:ext uri="{BB962C8B-B14F-4D97-AF65-F5344CB8AC3E}">
        <p14:creationId xmlns:p14="http://schemas.microsoft.com/office/powerpoint/2010/main" val="404821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normAutofit/>
          </a:bodyPr>
          <a:lstStyle/>
          <a:p>
            <a:pPr marL="0" indent="0">
              <a:buNone/>
            </a:pPr>
            <a:r>
              <a:rPr lang="en-US" b="1" u="sng" dirty="0"/>
              <a:t>Additional procedures for administrative review. </a:t>
            </a:r>
            <a:r>
              <a:rPr lang="en-US" dirty="0"/>
              <a:t>The Associate Administrator may ask the provider to submit additional information or attend a conference to discuss the removal. If the provider does not provide the information requested, or does not attend the scheduled conference, the Associate Administrator may dismiss the request for administrative review.</a:t>
            </a:r>
          </a:p>
          <a:p>
            <a:pPr marL="0" indent="0">
              <a:buNone/>
            </a:pPr>
            <a:r>
              <a:rPr lang="en-US" b="1" u="sng" dirty="0"/>
              <a:t>Decision on administrative review. </a:t>
            </a:r>
            <a:r>
              <a:rPr lang="en-US" dirty="0"/>
              <a:t>The Associate Administrator will complete the administrative review and notify the provider in writing of the decision. The decision constitutes final Agency action. If the Associate Administrator deems the removal to be invalid, FMCSA will reinstate the provider's listing on the TPR.</a:t>
            </a:r>
          </a:p>
        </p:txBody>
      </p:sp>
    </p:spTree>
    <p:extLst>
      <p:ext uri="{BB962C8B-B14F-4D97-AF65-F5344CB8AC3E}">
        <p14:creationId xmlns:p14="http://schemas.microsoft.com/office/powerpoint/2010/main" val="618836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Removal from the TPR: Procedure</a:t>
            </a:r>
          </a:p>
        </p:txBody>
      </p:sp>
      <p:sp>
        <p:nvSpPr>
          <p:cNvPr id="3" name="Content Placeholder 2"/>
          <p:cNvSpPr>
            <a:spLocks noGrp="1"/>
          </p:cNvSpPr>
          <p:nvPr>
            <p:ph idx="1"/>
          </p:nvPr>
        </p:nvSpPr>
        <p:spPr/>
        <p:txBody>
          <a:bodyPr/>
          <a:lstStyle/>
          <a:p>
            <a:r>
              <a:rPr lang="en-US" sz="2000" b="1" u="sng" dirty="0"/>
              <a:t>Emergency removal. </a:t>
            </a:r>
            <a:r>
              <a:rPr lang="en-US" sz="2000" dirty="0"/>
              <a:t>In cases of fraud, criminal behavior, or willful disregard of the regulations in this subpart or in which public health, interest, or safety requires, the provisions of paragraph (b) of this section are not applicable. In these cases, the Director may immediately remove a provider from the TPR. In instances of fraud or other criminal behavior by a training provider in which driver-trainees have knowingly participated, FMCSA reserves the right to retroactively invalidate training conducted under this subpart. A provider who has been removed under the provisions of this paragraph may request an administrative review of that decision as described under paragraph (d) of this section.</a:t>
            </a:r>
          </a:p>
          <a:p>
            <a:pPr marL="0" indent="0">
              <a:buNone/>
            </a:pPr>
            <a:endParaRPr lang="en-US" sz="2000" dirty="0"/>
          </a:p>
          <a:p>
            <a:r>
              <a:rPr lang="en-US" sz="2000" b="1" u="sng" dirty="0"/>
              <a:t>Reinstatement to the Training Provider Registry. </a:t>
            </a:r>
            <a:r>
              <a:rPr lang="en-US" sz="2000" dirty="0"/>
              <a:t>(1) Any time after a training provider's voluntary removal from the TPR, the provider may </a:t>
            </a:r>
            <a:r>
              <a:rPr lang="en-US" sz="2000" u="sng" dirty="0"/>
              <a:t>apply</a:t>
            </a:r>
            <a:r>
              <a:rPr lang="en-US" sz="2000" dirty="0"/>
              <a:t> to the Director to be reinstated.</a:t>
            </a:r>
          </a:p>
        </p:txBody>
      </p:sp>
    </p:spTree>
    <p:extLst>
      <p:ext uri="{BB962C8B-B14F-4D97-AF65-F5344CB8AC3E}">
        <p14:creationId xmlns:p14="http://schemas.microsoft.com/office/powerpoint/2010/main" val="1130244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Removal from the TPR: Procedure</a:t>
            </a:r>
          </a:p>
        </p:txBody>
      </p:sp>
      <p:sp>
        <p:nvSpPr>
          <p:cNvPr id="3" name="Content Placeholder 2"/>
          <p:cNvSpPr>
            <a:spLocks noGrp="1"/>
          </p:cNvSpPr>
          <p:nvPr>
            <p:ph idx="1"/>
          </p:nvPr>
        </p:nvSpPr>
        <p:spPr/>
        <p:txBody>
          <a:bodyPr/>
          <a:lstStyle/>
          <a:p>
            <a:pPr marL="0" indent="0">
              <a:buNone/>
            </a:pPr>
            <a:r>
              <a:rPr lang="en-US" dirty="0"/>
              <a:t>No sooner than 30 days after the date of a provider's involuntary removal from the TPR, the provider may apply to the Director to be reinstated. The provider must submit documentation showing completion of any corrective action(s) identified in the notice of proposed removal or final notice of removal, as applicable.</a:t>
            </a:r>
          </a:p>
        </p:txBody>
      </p:sp>
    </p:spTree>
    <p:extLst>
      <p:ext uri="{BB962C8B-B14F-4D97-AF65-F5344CB8AC3E}">
        <p14:creationId xmlns:p14="http://schemas.microsoft.com/office/powerpoint/2010/main" val="8906118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Entry Level Training Provider</a:t>
            </a:r>
          </a:p>
        </p:txBody>
      </p:sp>
    </p:spTree>
    <p:extLst>
      <p:ext uri="{BB962C8B-B14F-4D97-AF65-F5344CB8AC3E}">
        <p14:creationId xmlns:p14="http://schemas.microsoft.com/office/powerpoint/2010/main" val="36272194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Level Training Provider</a:t>
            </a:r>
          </a:p>
        </p:txBody>
      </p:sp>
      <p:sp>
        <p:nvSpPr>
          <p:cNvPr id="3" name="Content Placeholder 2"/>
          <p:cNvSpPr>
            <a:spLocks noGrp="1"/>
          </p:cNvSpPr>
          <p:nvPr>
            <p:ph idx="1"/>
          </p:nvPr>
        </p:nvSpPr>
        <p:spPr/>
        <p:txBody>
          <a:bodyPr/>
          <a:lstStyle/>
          <a:p>
            <a:pPr marL="0" indent="0">
              <a:buNone/>
            </a:pPr>
            <a:r>
              <a:rPr lang="en-US" dirty="0"/>
              <a:t>380.707</a:t>
            </a:r>
          </a:p>
          <a:p>
            <a:pPr marL="0" indent="0">
              <a:buNone/>
            </a:pPr>
            <a:r>
              <a:rPr lang="en-US" dirty="0"/>
              <a:t>Training providers must require all accepted applicants for behind-the-wheel (BTW) training to </a:t>
            </a:r>
            <a:r>
              <a:rPr lang="en-US" u="sng" dirty="0"/>
              <a:t>certify</a:t>
            </a:r>
            <a:r>
              <a:rPr lang="en-US" dirty="0"/>
              <a:t> that they will comply U.S. Department of Transportation regulations in parts 40, 382, 383, and 391, as well as State and/or local laws, related to controlled substances testing, age, medical certification, licensing, and driving record. Training providers must verify that </a:t>
            </a:r>
            <a:r>
              <a:rPr lang="en-US" dirty="0">
                <a:highlight>
                  <a:srgbClr val="FFFF00"/>
                </a:highlight>
              </a:rPr>
              <a:t>all accepted BTW applicants </a:t>
            </a:r>
            <a:r>
              <a:rPr lang="en-US" dirty="0"/>
              <a:t>hold a valid commercial learner's permit or commercial driver's license, as applicable.</a:t>
            </a:r>
          </a:p>
        </p:txBody>
      </p:sp>
    </p:spTree>
    <p:extLst>
      <p:ext uri="{BB962C8B-B14F-4D97-AF65-F5344CB8AC3E}">
        <p14:creationId xmlns:p14="http://schemas.microsoft.com/office/powerpoint/2010/main" val="40415885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 Level Training Provider</a:t>
            </a:r>
          </a:p>
        </p:txBody>
      </p:sp>
      <p:sp>
        <p:nvSpPr>
          <p:cNvPr id="3" name="Content Placeholder 2"/>
          <p:cNvSpPr>
            <a:spLocks noGrp="1"/>
          </p:cNvSpPr>
          <p:nvPr>
            <p:ph idx="1"/>
          </p:nvPr>
        </p:nvSpPr>
        <p:spPr/>
        <p:txBody>
          <a:bodyPr/>
          <a:lstStyle/>
          <a:p>
            <a:pPr marL="0" indent="0">
              <a:buNone/>
            </a:pPr>
            <a:r>
              <a:rPr lang="en-US" dirty="0"/>
              <a:t>Training providers offering online training must ensure that the content is prepared and/or delivered by a theory instructor, as defined in §380.605.</a:t>
            </a:r>
          </a:p>
          <a:p>
            <a:endParaRPr lang="en-US" dirty="0"/>
          </a:p>
          <a:p>
            <a:pPr marL="0" indent="0">
              <a:buNone/>
            </a:pPr>
            <a:r>
              <a:rPr lang="en-US" dirty="0"/>
              <a:t>Separate training providers may deliver the Theory and BTW portions of the training, but both portions (range and public road) of the BTW training must be delivered by the same training provider.</a:t>
            </a:r>
          </a:p>
        </p:txBody>
      </p:sp>
    </p:spTree>
    <p:extLst>
      <p:ext uri="{BB962C8B-B14F-4D97-AF65-F5344CB8AC3E}">
        <p14:creationId xmlns:p14="http://schemas.microsoft.com/office/powerpoint/2010/main" val="2895574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04" y="282338"/>
            <a:ext cx="4466673" cy="534924"/>
          </a:xfrm>
        </p:spPr>
        <p:txBody>
          <a:bodyPr/>
          <a:lstStyle/>
          <a:p>
            <a:r>
              <a:rPr lang="en-US" dirty="0"/>
              <a:t>Purpose and Scope</a:t>
            </a:r>
          </a:p>
        </p:txBody>
      </p:sp>
      <p:sp>
        <p:nvSpPr>
          <p:cNvPr id="3" name="Content Placeholder 2"/>
          <p:cNvSpPr>
            <a:spLocks noGrp="1"/>
          </p:cNvSpPr>
          <p:nvPr>
            <p:ph idx="1"/>
          </p:nvPr>
        </p:nvSpPr>
        <p:spPr>
          <a:xfrm>
            <a:off x="628650" y="1934988"/>
            <a:ext cx="7886700" cy="4640674"/>
          </a:xfrm>
        </p:spPr>
        <p:txBody>
          <a:bodyPr/>
          <a:lstStyle/>
          <a:p>
            <a:pPr marL="0" indent="0">
              <a:buNone/>
            </a:pPr>
            <a:r>
              <a:rPr lang="en-US" dirty="0">
                <a:latin typeface="+mn-lt"/>
              </a:rPr>
              <a:t>380.601</a:t>
            </a:r>
          </a:p>
          <a:p>
            <a:pPr marL="0" indent="0">
              <a:buNone/>
            </a:pPr>
            <a:r>
              <a:rPr lang="en-US" dirty="0">
                <a:latin typeface="+mn-lt"/>
              </a:rPr>
              <a:t>This subpart establishes training requirements for entry-level drivers, as defined in this subpart, and minimum content for theory and Behind-the-Wheel (BTW) training curricula. </a:t>
            </a:r>
          </a:p>
          <a:p>
            <a:pPr marL="0" indent="0">
              <a:buNone/>
            </a:pPr>
            <a:r>
              <a:rPr lang="en-US" dirty="0">
                <a:latin typeface="+mn-lt"/>
              </a:rPr>
              <a:t>Entry-level driver training, as defined in this subpart, applies only to those individuals who apply for a commercial driver's license (CDL) or a CDL upgrade or endorsement and does not otherwise amend substantive CDL requirements in part 383 of this chapter.</a:t>
            </a:r>
          </a:p>
        </p:txBody>
      </p:sp>
    </p:spTree>
    <p:extLst>
      <p:ext uri="{BB962C8B-B14F-4D97-AF65-F5344CB8AC3E}">
        <p14:creationId xmlns:p14="http://schemas.microsoft.com/office/powerpoint/2010/main" val="3640771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100" dirty="0"/>
              <a:t>When a provider meets the requirements of §§380.703 and 380.707, FMCSA will issue the provider a unique TPR number and, as applicable, add the provider's name and/or contact information to the TPR Web site.</a:t>
            </a:r>
          </a:p>
        </p:txBody>
      </p:sp>
    </p:spTree>
    <p:extLst>
      <p:ext uri="{BB962C8B-B14F-4D97-AF65-F5344CB8AC3E}">
        <p14:creationId xmlns:p14="http://schemas.microsoft.com/office/powerpoint/2010/main" val="36394748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380.709</a:t>
            </a:r>
          </a:p>
          <a:p>
            <a:pPr marL="0" indent="0">
              <a:buNone/>
            </a:pPr>
            <a:r>
              <a:rPr lang="en-US" dirty="0"/>
              <a:t>Facilities:  The training provider's classroom and range facilities must comply with all applicable Federal, State, and/or local statutes and regulations</a:t>
            </a:r>
          </a:p>
          <a:p>
            <a:pPr marL="0" indent="0">
              <a:buNone/>
            </a:pPr>
            <a:endParaRPr lang="en-US" dirty="0"/>
          </a:p>
        </p:txBody>
      </p:sp>
      <p:sp>
        <p:nvSpPr>
          <p:cNvPr id="3" name="Content Placeholder 2"/>
          <p:cNvSpPr>
            <a:spLocks noGrp="1"/>
          </p:cNvSpPr>
          <p:nvPr>
            <p:ph sz="half" idx="2"/>
          </p:nvPr>
        </p:nvSpPr>
        <p:spPr/>
        <p:txBody>
          <a:bodyPr/>
          <a:lstStyle/>
          <a:p>
            <a:pPr marL="0" indent="0">
              <a:buNone/>
            </a:pPr>
            <a:r>
              <a:rPr lang="en-US" dirty="0"/>
              <a:t>380.711 </a:t>
            </a:r>
          </a:p>
          <a:p>
            <a:pPr marL="0" indent="0">
              <a:buNone/>
            </a:pPr>
            <a:r>
              <a:rPr lang="en-US" dirty="0"/>
              <a:t>Equipment:  </a:t>
            </a:r>
          </a:p>
          <a:p>
            <a:pPr marL="0" indent="0">
              <a:buNone/>
            </a:pPr>
            <a:r>
              <a:rPr lang="en-US" dirty="0"/>
              <a:t>(a) All vehicles used in the behind-the-wheel training must comply with applicable Federal and State safety requirements.</a:t>
            </a:r>
          </a:p>
          <a:p>
            <a:pPr marL="0" indent="0">
              <a:buNone/>
            </a:pPr>
            <a:r>
              <a:rPr lang="en-US" dirty="0"/>
              <a:t>(b) Training vehicles must be in the same group and type that driver-trainees intend to operate for their CDL skills test.</a:t>
            </a:r>
          </a:p>
        </p:txBody>
      </p:sp>
      <p:sp>
        <p:nvSpPr>
          <p:cNvPr id="4" name="Title 3"/>
          <p:cNvSpPr>
            <a:spLocks noGrp="1"/>
          </p:cNvSpPr>
          <p:nvPr>
            <p:ph type="title"/>
          </p:nvPr>
        </p:nvSpPr>
        <p:spPr/>
        <p:txBody>
          <a:bodyPr/>
          <a:lstStyle/>
          <a:p>
            <a:r>
              <a:rPr lang="en-US" dirty="0"/>
              <a:t>Facilities and Equipment</a:t>
            </a:r>
          </a:p>
        </p:txBody>
      </p:sp>
    </p:spTree>
    <p:extLst>
      <p:ext uri="{BB962C8B-B14F-4D97-AF65-F5344CB8AC3E}">
        <p14:creationId xmlns:p14="http://schemas.microsoft.com/office/powerpoint/2010/main" val="11662992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Instructor Requirements</a:t>
            </a:r>
            <a:br>
              <a:rPr lang="en-US" dirty="0"/>
            </a:br>
            <a:r>
              <a:rPr lang="en-US" dirty="0"/>
              <a:t>Assessments and Training Certification </a:t>
            </a:r>
          </a:p>
        </p:txBody>
      </p:sp>
    </p:spTree>
    <p:extLst>
      <p:ext uri="{BB962C8B-B14F-4D97-AF65-F5344CB8AC3E}">
        <p14:creationId xmlns:p14="http://schemas.microsoft.com/office/powerpoint/2010/main" val="4217759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Requirements</a:t>
            </a:r>
          </a:p>
        </p:txBody>
      </p:sp>
      <p:sp>
        <p:nvSpPr>
          <p:cNvPr id="3" name="Content Placeholder 2"/>
          <p:cNvSpPr>
            <a:spLocks noGrp="1"/>
          </p:cNvSpPr>
          <p:nvPr>
            <p:ph idx="1"/>
          </p:nvPr>
        </p:nvSpPr>
        <p:spPr/>
        <p:txBody>
          <a:bodyPr/>
          <a:lstStyle/>
          <a:p>
            <a:endParaRPr lang="en-US" dirty="0"/>
          </a:p>
          <a:p>
            <a:pPr marL="0" indent="0">
              <a:buNone/>
            </a:pPr>
            <a:r>
              <a:rPr lang="en-US" dirty="0"/>
              <a:t>Theory training providers must utilize instructors who are a theory instructor as defined in §380.605.</a:t>
            </a:r>
          </a:p>
          <a:p>
            <a:endParaRPr lang="en-US" dirty="0"/>
          </a:p>
          <a:p>
            <a:pPr marL="0" indent="0">
              <a:buNone/>
            </a:pPr>
            <a:r>
              <a:rPr lang="en-US" dirty="0"/>
              <a:t>BTW training providers must utilize instructors who are a BTW instructors as defined in §380.605.</a:t>
            </a:r>
          </a:p>
        </p:txBody>
      </p:sp>
    </p:spTree>
    <p:extLst>
      <p:ext uri="{BB962C8B-B14F-4D97-AF65-F5344CB8AC3E}">
        <p14:creationId xmlns:p14="http://schemas.microsoft.com/office/powerpoint/2010/main" val="21133726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a:t>
            </a:r>
          </a:p>
        </p:txBody>
      </p:sp>
      <p:sp>
        <p:nvSpPr>
          <p:cNvPr id="3" name="Content Placeholder 2"/>
          <p:cNvSpPr>
            <a:spLocks noGrp="1"/>
          </p:cNvSpPr>
          <p:nvPr>
            <p:ph idx="1"/>
          </p:nvPr>
        </p:nvSpPr>
        <p:spPr>
          <a:xfrm>
            <a:off x="400050" y="1463040"/>
            <a:ext cx="7886700" cy="4640674"/>
          </a:xfrm>
        </p:spPr>
        <p:txBody>
          <a:bodyPr>
            <a:normAutofit/>
          </a:bodyPr>
          <a:lstStyle/>
          <a:p>
            <a:pPr marL="514350" lvl="1" indent="0">
              <a:buNone/>
            </a:pPr>
            <a:r>
              <a:rPr lang="en-US" sz="2400" dirty="0"/>
              <a:t>Training providers must use assessments (in written or electronic format) to determine driver-trainees' proficiency in the knowledge objectives in the theory portion of </a:t>
            </a:r>
            <a:r>
              <a:rPr lang="en-US" sz="2400" u="sng" dirty="0"/>
              <a:t>each unit </a:t>
            </a:r>
            <a:r>
              <a:rPr lang="en-US" sz="2400" dirty="0"/>
              <a:t>of instruction in appendices A through E of part 380, as applicable. The driver-trainee must receive an overall minimum score of 80 percent on the theory assessment.</a:t>
            </a:r>
          </a:p>
          <a:p>
            <a:pPr marL="857250" lvl="1" indent="-342900"/>
            <a:endParaRPr lang="en-US" sz="2400" dirty="0"/>
          </a:p>
          <a:p>
            <a:pPr marL="514350" lvl="1" indent="0">
              <a:buNone/>
            </a:pPr>
            <a:r>
              <a:rPr lang="en-US" sz="2400" dirty="0"/>
              <a:t>Training instructors must evaluate and document a driver-trainee's proficiency in BTW skills in accordance with the curricula in appendices A through D of part 380, as applicable.</a:t>
            </a:r>
          </a:p>
        </p:txBody>
      </p:sp>
    </p:spTree>
    <p:extLst>
      <p:ext uri="{BB962C8B-B14F-4D97-AF65-F5344CB8AC3E}">
        <p14:creationId xmlns:p14="http://schemas.microsoft.com/office/powerpoint/2010/main" val="2729214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Certification</a:t>
            </a:r>
          </a:p>
        </p:txBody>
      </p:sp>
      <p:sp>
        <p:nvSpPr>
          <p:cNvPr id="3" name="Content Placeholder 2"/>
          <p:cNvSpPr>
            <a:spLocks noGrp="1"/>
          </p:cNvSpPr>
          <p:nvPr>
            <p:ph idx="1"/>
          </p:nvPr>
        </p:nvSpPr>
        <p:spPr/>
        <p:txBody>
          <a:bodyPr/>
          <a:lstStyle/>
          <a:p>
            <a:endParaRPr lang="en-US" dirty="0"/>
          </a:p>
          <a:p>
            <a:endParaRPr lang="en-US" dirty="0"/>
          </a:p>
          <a:p>
            <a:pPr marL="0" indent="0">
              <a:buNone/>
            </a:pPr>
            <a:r>
              <a:rPr lang="en-US" dirty="0"/>
              <a:t>After an individual completes training administered by a provider listed on the TPR, that provider must, </a:t>
            </a:r>
            <a:r>
              <a:rPr lang="en-US" u="sng" dirty="0"/>
              <a:t>by midnight of the second business day after the driver-trainee completes the training</a:t>
            </a:r>
            <a:r>
              <a:rPr lang="en-US" dirty="0"/>
              <a:t>, electronically transmit training certification information through the TPR Web site including the following:</a:t>
            </a:r>
          </a:p>
          <a:p>
            <a:pPr marL="0" indent="0">
              <a:buNone/>
            </a:pPr>
            <a:r>
              <a:rPr lang="en-US" dirty="0"/>
              <a:t>		</a:t>
            </a:r>
          </a:p>
        </p:txBody>
      </p:sp>
    </p:spTree>
    <p:extLst>
      <p:ext uri="{BB962C8B-B14F-4D97-AF65-F5344CB8AC3E}">
        <p14:creationId xmlns:p14="http://schemas.microsoft.com/office/powerpoint/2010/main" val="1926785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Certification</a:t>
            </a:r>
          </a:p>
        </p:txBody>
      </p:sp>
      <p:sp>
        <p:nvSpPr>
          <p:cNvPr id="3" name="Content Placeholder 2"/>
          <p:cNvSpPr>
            <a:spLocks noGrp="1"/>
          </p:cNvSpPr>
          <p:nvPr>
            <p:ph idx="1"/>
          </p:nvPr>
        </p:nvSpPr>
        <p:spPr/>
        <p:txBody>
          <a:bodyPr>
            <a:normAutofit/>
          </a:bodyPr>
          <a:lstStyle/>
          <a:p>
            <a:pPr marL="385763" indent="-385763">
              <a:buFont typeface="+mj-lt"/>
              <a:buAutoNum type="arabicPeriod"/>
            </a:pPr>
            <a:r>
              <a:rPr lang="en-US" sz="2000" dirty="0"/>
              <a:t>Driver-trainee name, number of driver's license/commercial learner's permit/commercial driver's license, as applicable, and State of licensure;</a:t>
            </a:r>
          </a:p>
          <a:p>
            <a:pPr marL="385763" indent="-385763">
              <a:buFont typeface="+mj-lt"/>
              <a:buAutoNum type="arabicPeriod"/>
            </a:pPr>
            <a:r>
              <a:rPr lang="en-US" sz="2000" dirty="0"/>
              <a:t>Commercial driver's license class and/or endorsement and type of training (theory and/or BTW) the driver-trainee completed;</a:t>
            </a:r>
          </a:p>
          <a:p>
            <a:pPr marL="385763" indent="-385763">
              <a:buFont typeface="+mj-lt"/>
              <a:buAutoNum type="arabicPeriod"/>
            </a:pPr>
            <a:r>
              <a:rPr lang="en-US" sz="2000" dirty="0"/>
              <a:t>Total number of clock hours the driver-trainee spent to complete BTW training, as applicable;</a:t>
            </a:r>
          </a:p>
          <a:p>
            <a:pPr marL="385763" indent="-385763">
              <a:buFont typeface="+mj-lt"/>
              <a:buAutoNum type="arabicPeriod"/>
            </a:pPr>
            <a:r>
              <a:rPr lang="en-US" sz="2000" dirty="0"/>
              <a:t>Name of the training provider and its unique TPR identification number; and</a:t>
            </a:r>
          </a:p>
          <a:p>
            <a:pPr marL="385763" indent="-385763">
              <a:buFont typeface="+mj-lt"/>
              <a:buAutoNum type="arabicPeriod"/>
            </a:pPr>
            <a:r>
              <a:rPr lang="en-US" sz="2000" dirty="0"/>
              <a:t>Date(s) of successful training completion.</a:t>
            </a:r>
          </a:p>
        </p:txBody>
      </p:sp>
    </p:spTree>
    <p:extLst>
      <p:ext uri="{BB962C8B-B14F-4D97-AF65-F5344CB8AC3E}">
        <p14:creationId xmlns:p14="http://schemas.microsoft.com/office/powerpoint/2010/main" val="15504819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05890" y="2535316"/>
            <a:ext cx="6240780" cy="2875646"/>
          </a:xfrm>
          <a:prstGeom prst="rect">
            <a:avLst/>
          </a:prstGeom>
        </p:spPr>
      </p:pic>
      <p:sp>
        <p:nvSpPr>
          <p:cNvPr id="4" name="Rectangle 3"/>
          <p:cNvSpPr/>
          <p:nvPr/>
        </p:nvSpPr>
        <p:spPr>
          <a:xfrm>
            <a:off x="510657" y="1436832"/>
            <a:ext cx="7560339" cy="692497"/>
          </a:xfrm>
          <a:prstGeom prst="rect">
            <a:avLst/>
          </a:prstGeom>
          <a:noFill/>
        </p:spPr>
        <p:txBody>
          <a:bodyPr wrap="none" lIns="68580" tIns="34290" rIns="68580" bIns="34290">
            <a:spAutoFit/>
          </a:bodyPr>
          <a:lstStyle/>
          <a:p>
            <a:pPr algn="ctr"/>
            <a:r>
              <a:rPr lang="en-US" sz="4050" dirty="0">
                <a:ln w="0"/>
                <a:solidFill>
                  <a:schemeClr val="accent1"/>
                </a:solidFill>
                <a:effectLst>
                  <a:outerShdw blurRad="38100" dist="25400" dir="5400000" algn="ctr" rotWithShape="0">
                    <a:srgbClr val="6E747A">
                      <a:alpha val="43000"/>
                    </a:srgbClr>
                  </a:outerShdw>
                </a:effectLst>
              </a:rPr>
              <a:t>Starting to feel a bit overwhelmed?</a:t>
            </a:r>
          </a:p>
        </p:txBody>
      </p:sp>
    </p:spTree>
    <p:extLst>
      <p:ext uri="{BB962C8B-B14F-4D97-AF65-F5344CB8AC3E}">
        <p14:creationId xmlns:p14="http://schemas.microsoft.com/office/powerpoint/2010/main" val="31957898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Documentation and Record Retention</a:t>
            </a:r>
          </a:p>
        </p:txBody>
      </p:sp>
    </p:spTree>
    <p:extLst>
      <p:ext uri="{BB962C8B-B14F-4D97-AF65-F5344CB8AC3E}">
        <p14:creationId xmlns:p14="http://schemas.microsoft.com/office/powerpoint/2010/main" val="4843448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Retention</a:t>
            </a:r>
          </a:p>
        </p:txBody>
      </p:sp>
      <p:sp>
        <p:nvSpPr>
          <p:cNvPr id="3" name="Content Placeholder 2"/>
          <p:cNvSpPr>
            <a:spLocks noGrp="1"/>
          </p:cNvSpPr>
          <p:nvPr>
            <p:ph idx="1"/>
          </p:nvPr>
        </p:nvSpPr>
        <p:spPr/>
        <p:txBody>
          <a:bodyPr/>
          <a:lstStyle/>
          <a:p>
            <a:pPr marL="0" indent="0">
              <a:buNone/>
            </a:pPr>
            <a:r>
              <a:rPr lang="en-US" dirty="0"/>
              <a:t>All training providers on the TPR must retain the following:</a:t>
            </a:r>
          </a:p>
          <a:p>
            <a:pPr marL="0" indent="0">
              <a:buNone/>
            </a:pPr>
            <a:r>
              <a:rPr lang="en-US" dirty="0"/>
              <a:t>Self-certifications by all accepted applicants for behind-the-wheel (BTW) training attesting that they will comply with U.S. Department of Transportation regulations in parts 40, 382, 383 and 391, as well as State and/or local laws, related to alcohol and controlled substances testing, age, medical certification, licensing, and driver records, as required in 380.707(a).</a:t>
            </a:r>
          </a:p>
          <a:p>
            <a:pPr marL="0" indent="0">
              <a:buNone/>
            </a:pPr>
            <a:endParaRPr lang="en-US" dirty="0"/>
          </a:p>
          <a:p>
            <a:pPr marL="0" indent="0">
              <a:buNone/>
            </a:pPr>
            <a:r>
              <a:rPr lang="en-US" dirty="0"/>
              <a:t>A copy of the driver-trainee's commercial learner's permit(s) or commercial driver's license, as applicable, as required in 380.707(a).</a:t>
            </a:r>
          </a:p>
        </p:txBody>
      </p:sp>
    </p:spTree>
    <p:extLst>
      <p:ext uri="{BB962C8B-B14F-4D97-AF65-F5344CB8AC3E}">
        <p14:creationId xmlns:p14="http://schemas.microsoft.com/office/powerpoint/2010/main" val="192411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Applicability  380.603</a:t>
            </a:r>
          </a:p>
        </p:txBody>
      </p:sp>
    </p:spTree>
    <p:extLst>
      <p:ext uri="{BB962C8B-B14F-4D97-AF65-F5344CB8AC3E}">
        <p14:creationId xmlns:p14="http://schemas.microsoft.com/office/powerpoint/2010/main" val="4980253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Retention</a:t>
            </a:r>
          </a:p>
        </p:txBody>
      </p:sp>
      <p:sp>
        <p:nvSpPr>
          <p:cNvPr id="3" name="Content Placeholder 2"/>
          <p:cNvSpPr>
            <a:spLocks noGrp="1"/>
          </p:cNvSpPr>
          <p:nvPr>
            <p:ph idx="1"/>
          </p:nvPr>
        </p:nvSpPr>
        <p:spPr/>
        <p:txBody>
          <a:bodyPr/>
          <a:lstStyle/>
          <a:p>
            <a:pPr marL="0" indent="0">
              <a:buNone/>
            </a:pPr>
            <a:r>
              <a:rPr lang="en-US" dirty="0"/>
              <a:t>Instructor qualification documentation indicating driving and/or training experience, as applicable, for each instructor and copies of commercial driver's licenses and applicable endorsements held by BTW instructors or theory instructors, as applicable.</a:t>
            </a:r>
          </a:p>
          <a:p>
            <a:pPr marL="0" indent="0">
              <a:buNone/>
            </a:pPr>
            <a:r>
              <a:rPr lang="en-US" dirty="0"/>
              <a:t>The Training Provider Registration Form submitted to the TPR.</a:t>
            </a:r>
          </a:p>
          <a:p>
            <a:pPr marL="0" indent="0">
              <a:buNone/>
            </a:pPr>
            <a:r>
              <a:rPr lang="en-US" dirty="0"/>
              <a:t>The lesson plans for theory and BTW (range and public road) training curricula, as applicable</a:t>
            </a:r>
          </a:p>
          <a:p>
            <a:pPr marL="0" indent="0">
              <a:buNone/>
            </a:pPr>
            <a:r>
              <a:rPr lang="en-US" dirty="0"/>
              <a:t>Records of individual entry-level driver training assessments as described in §380.715</a:t>
            </a:r>
          </a:p>
        </p:txBody>
      </p:sp>
    </p:spTree>
    <p:extLst>
      <p:ext uri="{BB962C8B-B14F-4D97-AF65-F5344CB8AC3E}">
        <p14:creationId xmlns:p14="http://schemas.microsoft.com/office/powerpoint/2010/main" val="2844401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of Records</a:t>
            </a:r>
          </a:p>
        </p:txBody>
      </p:sp>
      <p:sp>
        <p:nvSpPr>
          <p:cNvPr id="3" name="Content Placeholder 2"/>
          <p:cNvSpPr>
            <a:spLocks noGrp="1"/>
          </p:cNvSpPr>
          <p:nvPr>
            <p:ph idx="1"/>
          </p:nvPr>
        </p:nvSpPr>
        <p:spPr/>
        <p:txBody>
          <a:bodyPr/>
          <a:lstStyle/>
          <a:p>
            <a:pPr marL="0" indent="0">
              <a:buNone/>
            </a:pPr>
            <a:r>
              <a:rPr lang="en-US" dirty="0"/>
              <a:t>Training providers listed on the TPR must retain the records identified in paragraph (b) of this section for a </a:t>
            </a:r>
            <a:r>
              <a:rPr lang="en-US" u="sng" dirty="0"/>
              <a:t>minimum of three years </a:t>
            </a:r>
            <a:r>
              <a:rPr lang="en-US" dirty="0"/>
              <a:t>from the date each required record is generated or received, unless a record, such as a BTW instructor's CDL, has expired or been canceled, in which case the most recent, valid CDL should be retained, if applicable. The provisions of this part do not affect a training provider's obligation to comply with any other local, State, or Federal requirements prescribing longer retention periods for any category of records described herein.</a:t>
            </a:r>
          </a:p>
        </p:txBody>
      </p:sp>
    </p:spTree>
    <p:extLst>
      <p:ext uri="{BB962C8B-B14F-4D97-AF65-F5344CB8AC3E}">
        <p14:creationId xmlns:p14="http://schemas.microsoft.com/office/powerpoint/2010/main" val="882169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Class B – CDL Training Curriculum,</a:t>
            </a:r>
          </a:p>
        </p:txBody>
      </p:sp>
    </p:spTree>
    <p:extLst>
      <p:ext uri="{BB962C8B-B14F-4D97-AF65-F5344CB8AC3E}">
        <p14:creationId xmlns:p14="http://schemas.microsoft.com/office/powerpoint/2010/main" val="1654829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 B to Part 380</a:t>
            </a:r>
          </a:p>
        </p:txBody>
      </p:sp>
      <p:sp>
        <p:nvSpPr>
          <p:cNvPr id="3" name="Content Placeholder 2"/>
          <p:cNvSpPr>
            <a:spLocks noGrp="1"/>
          </p:cNvSpPr>
          <p:nvPr>
            <p:ph idx="1"/>
          </p:nvPr>
        </p:nvSpPr>
        <p:spPr/>
        <p:txBody>
          <a:bodyPr>
            <a:noAutofit/>
          </a:bodyPr>
          <a:lstStyle/>
          <a:p>
            <a:pPr marL="0" indent="0">
              <a:buNone/>
            </a:pPr>
            <a:r>
              <a:rPr lang="en-US" sz="2000" dirty="0"/>
              <a:t>Class B CDL applicants must complete the Class B CDL curriculum outlined in this Appendix. The curriculum for Class B applicants pertains to heavy straight vehicles (Group B) as defined in 49 CFR 383.91(a)(2). </a:t>
            </a:r>
            <a:r>
              <a:rPr lang="en-US" sz="2000" dirty="0">
                <a:solidFill>
                  <a:srgbClr val="0066CC"/>
                </a:solidFill>
              </a:rPr>
              <a:t>There is no required minimum number of instruction hours for theory training, but the training instructor must cover all the topics in curriculum. There is no required minimum number of instruction hours required for BTW (range and public road) training, but the training instructor must cover all topics set forth in the BTW curriculum</a:t>
            </a:r>
            <a:r>
              <a:rPr lang="en-US" sz="2000" dirty="0"/>
              <a:t>. </a:t>
            </a:r>
            <a:r>
              <a:rPr lang="en-US" sz="2000" dirty="0">
                <a:solidFill>
                  <a:srgbClr val="0066CC"/>
                </a:solidFill>
              </a:rPr>
              <a:t>BTW training must be conducted in a CMV for which a Class B CDL is required</a:t>
            </a:r>
            <a:r>
              <a:rPr lang="en-US" sz="2000" dirty="0"/>
              <a:t>. The instructor must determine and document that each driver-trainee has demonstrated proficiency in all elements of the BTW curriculum unless otherwise noted. Consistent with the definitions of BTW range training and BTW public road training in §380.605, a simulation device cannot be used to conduct such training or to demonstrate proficiency. Training instructors must document the total number of clock hours each driver-trainee spends to complete the BTW curriculum. The Class B curriculum must, at a minimum, include the following:</a:t>
            </a:r>
          </a:p>
        </p:txBody>
      </p:sp>
    </p:spTree>
    <p:extLst>
      <p:ext uri="{BB962C8B-B14F-4D97-AF65-F5344CB8AC3E}">
        <p14:creationId xmlns:p14="http://schemas.microsoft.com/office/powerpoint/2010/main" val="10186933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a:t>
            </a:r>
          </a:p>
        </p:txBody>
      </p:sp>
      <p:sp>
        <p:nvSpPr>
          <p:cNvPr id="3" name="Content Placeholder 2"/>
          <p:cNvSpPr>
            <a:spLocks noGrp="1"/>
          </p:cNvSpPr>
          <p:nvPr>
            <p:ph idx="1"/>
          </p:nvPr>
        </p:nvSpPr>
        <p:spPr/>
        <p:txBody>
          <a:bodyPr/>
          <a:lstStyle/>
          <a:p>
            <a:r>
              <a:rPr lang="en-US" dirty="0"/>
              <a:t>Basic Operation			Orientation</a:t>
            </a:r>
          </a:p>
          <a:p>
            <a:r>
              <a:rPr lang="en-US" dirty="0"/>
              <a:t>Control Systems/Dashboard	Basic Control</a:t>
            </a:r>
          </a:p>
          <a:p>
            <a:r>
              <a:rPr lang="en-US" dirty="0"/>
              <a:t>Pre- and Post-Trip Inspections	Backing and Docking</a:t>
            </a:r>
          </a:p>
          <a:p>
            <a:r>
              <a:rPr lang="en-US" dirty="0"/>
              <a:t>Shifting/Operating Transmissions	Visual Search</a:t>
            </a:r>
          </a:p>
          <a:p>
            <a:r>
              <a:rPr lang="en-US" dirty="0"/>
              <a:t>Safe Operating Procedures		Communication</a:t>
            </a:r>
          </a:p>
          <a:p>
            <a:r>
              <a:rPr lang="en-US" dirty="0"/>
              <a:t>Distracted Driving			Speed Management</a:t>
            </a:r>
          </a:p>
          <a:p>
            <a:r>
              <a:rPr lang="en-US" dirty="0"/>
              <a:t>Space Management			Night Operation</a:t>
            </a:r>
          </a:p>
          <a:p>
            <a:r>
              <a:rPr lang="en-US" dirty="0"/>
              <a:t>Extreme Driving Conditions		Advanced Operating Practices</a:t>
            </a:r>
          </a:p>
          <a:p>
            <a:r>
              <a:rPr lang="en-US" dirty="0"/>
              <a:t>Hazard Perception			Roadside Inspections</a:t>
            </a:r>
          </a:p>
        </p:txBody>
      </p:sp>
    </p:spTree>
    <p:extLst>
      <p:ext uri="{BB962C8B-B14F-4D97-AF65-F5344CB8AC3E}">
        <p14:creationId xmlns:p14="http://schemas.microsoft.com/office/powerpoint/2010/main" val="21324482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a:t>
            </a:r>
          </a:p>
        </p:txBody>
      </p:sp>
      <p:sp>
        <p:nvSpPr>
          <p:cNvPr id="3" name="Content Placeholder 2"/>
          <p:cNvSpPr>
            <a:spLocks noGrp="1"/>
          </p:cNvSpPr>
          <p:nvPr>
            <p:ph idx="1"/>
          </p:nvPr>
        </p:nvSpPr>
        <p:spPr/>
        <p:txBody>
          <a:bodyPr/>
          <a:lstStyle/>
          <a:p>
            <a:r>
              <a:rPr lang="en-US" dirty="0"/>
              <a:t>Skid Control/Recovery, Jackknifing, and Other Emergencies</a:t>
            </a:r>
          </a:p>
          <a:p>
            <a:r>
              <a:rPr lang="en-US" dirty="0"/>
              <a:t>Railroad-Highway Grade Crossings</a:t>
            </a:r>
          </a:p>
          <a:p>
            <a:r>
              <a:rPr lang="en-US" dirty="0"/>
              <a:t>Vehicle Systems and Reporting Malfunctions</a:t>
            </a:r>
          </a:p>
          <a:p>
            <a:r>
              <a:rPr lang="en-US" dirty="0"/>
              <a:t>Identification and Diagnosis of Malfunctions</a:t>
            </a:r>
          </a:p>
          <a:p>
            <a:r>
              <a:rPr lang="en-US" dirty="0"/>
              <a:t>Handling and Documenting Cargo</a:t>
            </a:r>
          </a:p>
          <a:p>
            <a:r>
              <a:rPr lang="en-US" dirty="0"/>
              <a:t>Environmental Compliance Issues</a:t>
            </a:r>
          </a:p>
          <a:p>
            <a:r>
              <a:rPr lang="en-US" dirty="0"/>
              <a:t>Hours of Service Requirements</a:t>
            </a:r>
          </a:p>
          <a:p>
            <a:r>
              <a:rPr lang="en-US" dirty="0"/>
              <a:t>Fatigue and Wellness Awareness</a:t>
            </a:r>
          </a:p>
          <a:p>
            <a:r>
              <a:rPr lang="en-US" dirty="0"/>
              <a:t>Post-Crash Procedures</a:t>
            </a:r>
          </a:p>
        </p:txBody>
      </p:sp>
    </p:spTree>
    <p:extLst>
      <p:ext uri="{BB962C8B-B14F-4D97-AF65-F5344CB8AC3E}">
        <p14:creationId xmlns:p14="http://schemas.microsoft.com/office/powerpoint/2010/main" val="20608805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a:t>
            </a:r>
          </a:p>
        </p:txBody>
      </p:sp>
      <p:sp>
        <p:nvSpPr>
          <p:cNvPr id="3" name="Content Placeholder 2"/>
          <p:cNvSpPr>
            <a:spLocks noGrp="1"/>
          </p:cNvSpPr>
          <p:nvPr>
            <p:ph idx="1"/>
          </p:nvPr>
        </p:nvSpPr>
        <p:spPr/>
        <p:txBody>
          <a:bodyPr/>
          <a:lstStyle/>
          <a:p>
            <a:r>
              <a:rPr lang="en-US" dirty="0"/>
              <a:t>Maintenance</a:t>
            </a:r>
          </a:p>
          <a:p>
            <a:r>
              <a:rPr lang="en-US" dirty="0"/>
              <a:t>External Communications</a:t>
            </a:r>
          </a:p>
          <a:p>
            <a:r>
              <a:rPr lang="en-US" dirty="0"/>
              <a:t>Whistleblower/Coercion</a:t>
            </a:r>
          </a:p>
          <a:p>
            <a:r>
              <a:rPr lang="en-US" dirty="0">
                <a:solidFill>
                  <a:srgbClr val="0066CC"/>
                </a:solidFill>
              </a:rPr>
              <a:t>Trip Planning</a:t>
            </a:r>
          </a:p>
          <a:p>
            <a:r>
              <a:rPr lang="en-US" dirty="0"/>
              <a:t>Drugs/Alcohol</a:t>
            </a:r>
          </a:p>
          <a:p>
            <a:r>
              <a:rPr lang="en-US" dirty="0"/>
              <a:t>Medical Requirements</a:t>
            </a:r>
          </a:p>
        </p:txBody>
      </p:sp>
    </p:spTree>
    <p:extLst>
      <p:ext uri="{BB962C8B-B14F-4D97-AF65-F5344CB8AC3E}">
        <p14:creationId xmlns:p14="http://schemas.microsoft.com/office/powerpoint/2010/main" val="5252442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37311"/>
            <a:ext cx="7772400" cy="2857262"/>
          </a:xfrm>
        </p:spPr>
        <p:txBody>
          <a:bodyPr/>
          <a:lstStyle/>
          <a:p>
            <a:r>
              <a:rPr lang="en-US" dirty="0"/>
              <a:t>That’s not so much to cover!</a:t>
            </a:r>
            <a:br>
              <a:rPr lang="en-US" dirty="0"/>
            </a:br>
            <a:br>
              <a:rPr lang="en-US" dirty="0"/>
            </a:br>
            <a:endParaRPr lang="en-US" dirty="0"/>
          </a:p>
        </p:txBody>
      </p:sp>
      <p:pic>
        <p:nvPicPr>
          <p:cNvPr id="3" name="Picture 2"/>
          <p:cNvPicPr>
            <a:picLocks noChangeAspect="1"/>
          </p:cNvPicPr>
          <p:nvPr/>
        </p:nvPicPr>
        <p:blipFill>
          <a:blip r:embed="rId2"/>
          <a:stretch>
            <a:fillRect/>
          </a:stretch>
        </p:blipFill>
        <p:spPr>
          <a:xfrm>
            <a:off x="3203829" y="2765941"/>
            <a:ext cx="2571750" cy="2257425"/>
          </a:xfrm>
          <a:prstGeom prst="rect">
            <a:avLst/>
          </a:prstGeom>
        </p:spPr>
      </p:pic>
    </p:spTree>
    <p:extLst>
      <p:ext uri="{BB962C8B-B14F-4D97-AF65-F5344CB8AC3E}">
        <p14:creationId xmlns:p14="http://schemas.microsoft.com/office/powerpoint/2010/main" val="36464851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 me break down just one of these Units.</a:t>
            </a:r>
          </a:p>
        </p:txBody>
      </p:sp>
    </p:spTree>
    <p:extLst>
      <p:ext uri="{BB962C8B-B14F-4D97-AF65-F5344CB8AC3E}">
        <p14:creationId xmlns:p14="http://schemas.microsoft.com/office/powerpoint/2010/main" val="491424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take Trip Planning</a:t>
            </a:r>
          </a:p>
        </p:txBody>
      </p:sp>
      <p:sp>
        <p:nvSpPr>
          <p:cNvPr id="3" name="Content Placeholder 2"/>
          <p:cNvSpPr>
            <a:spLocks noGrp="1"/>
          </p:cNvSpPr>
          <p:nvPr>
            <p:ph idx="1"/>
          </p:nvPr>
        </p:nvSpPr>
        <p:spPr/>
        <p:txBody>
          <a:bodyPr/>
          <a:lstStyle/>
          <a:p>
            <a:r>
              <a:rPr lang="en-US" dirty="0"/>
              <a:t>This unit must address the importance of and requirements for planning routes and trips. This instruction must </a:t>
            </a:r>
            <a:r>
              <a:rPr lang="en-US" u="sng" dirty="0"/>
              <a:t>address planning the safest route</a:t>
            </a:r>
            <a:r>
              <a:rPr lang="en-US" dirty="0"/>
              <a:t>, </a:t>
            </a:r>
            <a:r>
              <a:rPr lang="en-US" u="sng" dirty="0"/>
              <a:t>planning for rest stops</a:t>
            </a:r>
            <a:r>
              <a:rPr lang="en-US" dirty="0"/>
              <a:t>, </a:t>
            </a:r>
            <a:r>
              <a:rPr lang="en-US" u="sng" dirty="0"/>
              <a:t>heavy traffic areas</a:t>
            </a:r>
            <a:r>
              <a:rPr lang="en-US" dirty="0"/>
              <a:t>, railroad-highway grade crossing safe clearance and </a:t>
            </a:r>
            <a:r>
              <a:rPr lang="en-US" u="sng" dirty="0"/>
              <a:t>ground clearance </a:t>
            </a:r>
            <a:r>
              <a:rPr lang="en-US" dirty="0"/>
              <a:t>(i.e., “high center”), the importance of </a:t>
            </a:r>
            <a:r>
              <a:rPr lang="en-US" u="sng" dirty="0"/>
              <a:t>Federal and State requirements on the need for permits</a:t>
            </a:r>
            <a:r>
              <a:rPr lang="en-US" dirty="0"/>
              <a:t>, and </a:t>
            </a:r>
            <a:r>
              <a:rPr lang="en-US" u="sng" dirty="0"/>
              <a:t>vehicle size </a:t>
            </a:r>
            <a:r>
              <a:rPr lang="en-US" dirty="0"/>
              <a:t>and </a:t>
            </a:r>
            <a:r>
              <a:rPr lang="en-US" u="sng" dirty="0"/>
              <a:t>weight limitations</a:t>
            </a:r>
            <a:r>
              <a:rPr lang="en-US" dirty="0"/>
              <a:t>. The training providers must teach driver-trainees the </a:t>
            </a:r>
            <a:r>
              <a:rPr lang="en-US" u="sng" dirty="0"/>
              <a:t>correct identification of restricted routes</a:t>
            </a:r>
            <a:r>
              <a:rPr lang="en-US" dirty="0"/>
              <a:t>, the </a:t>
            </a:r>
            <a:r>
              <a:rPr lang="en-US" u="sng" dirty="0"/>
              <a:t>pros and cons of Global Positioning System (GPS)/trip routing software</a:t>
            </a:r>
            <a:r>
              <a:rPr lang="en-US" dirty="0"/>
              <a:t>, and the importance of selecting </a:t>
            </a:r>
            <a:r>
              <a:rPr lang="en-US" u="sng" dirty="0"/>
              <a:t>fuel-efficient routes</a:t>
            </a:r>
            <a:r>
              <a:rPr lang="en-US" dirty="0"/>
              <a:t>.</a:t>
            </a:r>
          </a:p>
          <a:p>
            <a:endParaRPr lang="en-US" dirty="0"/>
          </a:p>
          <a:p>
            <a:endParaRPr lang="en-US" dirty="0"/>
          </a:p>
        </p:txBody>
      </p:sp>
    </p:spTree>
    <p:extLst>
      <p:ext uri="{BB962C8B-B14F-4D97-AF65-F5344CB8AC3E}">
        <p14:creationId xmlns:p14="http://schemas.microsoft.com/office/powerpoint/2010/main" val="188647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Applicability</a:t>
            </a:r>
          </a:p>
        </p:txBody>
      </p:sp>
      <p:sp>
        <p:nvSpPr>
          <p:cNvPr id="3" name="Content Placeholder 2"/>
          <p:cNvSpPr>
            <a:spLocks noGrp="1"/>
          </p:cNvSpPr>
          <p:nvPr>
            <p:ph idx="1"/>
          </p:nvPr>
        </p:nvSpPr>
        <p:spPr/>
        <p:txBody>
          <a:bodyPr/>
          <a:lstStyle/>
          <a:p>
            <a:pPr marL="0" indent="0">
              <a:buNone/>
            </a:pPr>
            <a:r>
              <a:rPr lang="en-US" dirty="0"/>
              <a:t>380.603</a:t>
            </a:r>
          </a:p>
          <a:p>
            <a:pPr marL="0" indent="0">
              <a:buNone/>
            </a:pPr>
            <a:r>
              <a:rPr lang="en-US" dirty="0"/>
              <a:t>Apply to all entry-level drivers who intend to drive CMVs in interstate and/or intrastate commerce, except:</a:t>
            </a:r>
          </a:p>
          <a:p>
            <a:endParaRPr lang="en-US" dirty="0"/>
          </a:p>
          <a:p>
            <a:pPr marL="0" indent="0">
              <a:buNone/>
            </a:pPr>
            <a:r>
              <a:rPr lang="en-US" dirty="0"/>
              <a:t>383.3(c) (1) Drivers excepted from the CDL requirements under §383.3(c), (d), and (h) of this chapter;</a:t>
            </a:r>
          </a:p>
          <a:p>
            <a:endParaRPr lang="en-US" dirty="0"/>
          </a:p>
        </p:txBody>
      </p:sp>
    </p:spTree>
    <p:extLst>
      <p:ext uri="{BB962C8B-B14F-4D97-AF65-F5344CB8AC3E}">
        <p14:creationId xmlns:p14="http://schemas.microsoft.com/office/powerpoint/2010/main" val="1386864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Behind-the-Wheel Training</a:t>
            </a:r>
          </a:p>
        </p:txBody>
      </p:sp>
    </p:spTree>
    <p:extLst>
      <p:ext uri="{BB962C8B-B14F-4D97-AF65-F5344CB8AC3E}">
        <p14:creationId xmlns:p14="http://schemas.microsoft.com/office/powerpoint/2010/main" val="9824011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Behind-The-Wheel Range</a:t>
            </a:r>
          </a:p>
        </p:txBody>
      </p:sp>
      <p:sp>
        <p:nvSpPr>
          <p:cNvPr id="3" name="Content Placeholder 2"/>
          <p:cNvSpPr>
            <a:spLocks noGrp="1"/>
          </p:cNvSpPr>
          <p:nvPr>
            <p:ph idx="1"/>
          </p:nvPr>
        </p:nvSpPr>
        <p:spPr/>
        <p:txBody>
          <a:bodyPr/>
          <a:lstStyle/>
          <a:p>
            <a:r>
              <a:rPr lang="en-US" dirty="0"/>
              <a:t>Vehicle Inspection Pre-Trip/Enroute/Post-Trip</a:t>
            </a:r>
          </a:p>
          <a:p>
            <a:r>
              <a:rPr lang="en-US" dirty="0"/>
              <a:t>Straight Line Backing</a:t>
            </a:r>
          </a:p>
          <a:p>
            <a:r>
              <a:rPr lang="en-US" dirty="0"/>
              <a:t>Alley Dock Backing (45/90 Degree)</a:t>
            </a:r>
          </a:p>
          <a:p>
            <a:r>
              <a:rPr lang="en-US" dirty="0"/>
              <a:t>Off-Set Backing</a:t>
            </a:r>
          </a:p>
          <a:p>
            <a:r>
              <a:rPr lang="en-US" dirty="0"/>
              <a:t>Parallel Parking Blind Side</a:t>
            </a:r>
          </a:p>
          <a:p>
            <a:r>
              <a:rPr lang="en-US" dirty="0"/>
              <a:t>Parallel Parking Sight Side</a:t>
            </a:r>
          </a:p>
        </p:txBody>
      </p:sp>
    </p:spTree>
    <p:extLst>
      <p:ext uri="{BB962C8B-B14F-4D97-AF65-F5344CB8AC3E}">
        <p14:creationId xmlns:p14="http://schemas.microsoft.com/office/powerpoint/2010/main" val="33375170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Behind-The-Wheel Public Road</a:t>
            </a:r>
          </a:p>
        </p:txBody>
      </p:sp>
      <p:sp>
        <p:nvSpPr>
          <p:cNvPr id="3" name="Content Placeholder 2"/>
          <p:cNvSpPr>
            <a:spLocks noGrp="1"/>
          </p:cNvSpPr>
          <p:nvPr>
            <p:ph idx="1"/>
          </p:nvPr>
        </p:nvSpPr>
        <p:spPr/>
        <p:txBody>
          <a:bodyPr/>
          <a:lstStyle/>
          <a:p>
            <a:r>
              <a:rPr lang="en-US" dirty="0"/>
              <a:t>Vehicle Controls Including: Left Turns, Right Turns, Lane Changes, Curves at Highway Speeds, and Entry and Exit on the Interstate or Controlled Access Highway</a:t>
            </a:r>
          </a:p>
          <a:p>
            <a:r>
              <a:rPr lang="en-US" dirty="0"/>
              <a:t>Shifting/Transmission				</a:t>
            </a:r>
          </a:p>
          <a:p>
            <a:r>
              <a:rPr lang="en-US" dirty="0"/>
              <a:t>Communications/Signaling</a:t>
            </a:r>
          </a:p>
          <a:p>
            <a:r>
              <a:rPr lang="en-US" dirty="0"/>
              <a:t>Visual Search</a:t>
            </a:r>
          </a:p>
          <a:p>
            <a:r>
              <a:rPr lang="en-US" dirty="0"/>
              <a:t>Speed and Space Management</a:t>
            </a:r>
          </a:p>
          <a:p>
            <a:r>
              <a:rPr lang="en-US" dirty="0"/>
              <a:t>Safe Driver Behavior</a:t>
            </a:r>
          </a:p>
          <a:p>
            <a:r>
              <a:rPr lang="en-US" dirty="0"/>
              <a:t>Hours of Service (HOS) Requirements</a:t>
            </a:r>
          </a:p>
        </p:txBody>
      </p:sp>
    </p:spTree>
    <p:extLst>
      <p:ext uri="{BB962C8B-B14F-4D97-AF65-F5344CB8AC3E}">
        <p14:creationId xmlns:p14="http://schemas.microsoft.com/office/powerpoint/2010/main" val="17708575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Behind-The-Wheel Public Road</a:t>
            </a:r>
          </a:p>
        </p:txBody>
      </p:sp>
      <p:sp>
        <p:nvSpPr>
          <p:cNvPr id="3" name="Content Placeholder 2"/>
          <p:cNvSpPr>
            <a:spLocks noGrp="1"/>
          </p:cNvSpPr>
          <p:nvPr>
            <p:ph idx="1"/>
          </p:nvPr>
        </p:nvSpPr>
        <p:spPr/>
        <p:txBody>
          <a:bodyPr/>
          <a:lstStyle/>
          <a:p>
            <a:r>
              <a:rPr lang="en-US" dirty="0"/>
              <a:t>Hazard Perception</a:t>
            </a:r>
          </a:p>
          <a:p>
            <a:r>
              <a:rPr lang="en-US" dirty="0"/>
              <a:t>Railroad (RR)-Highway Grade Crossing</a:t>
            </a:r>
          </a:p>
          <a:p>
            <a:r>
              <a:rPr lang="en-US" dirty="0"/>
              <a:t>Night Operation</a:t>
            </a:r>
          </a:p>
          <a:p>
            <a:r>
              <a:rPr lang="en-US" dirty="0"/>
              <a:t>Extreme Driving Conditions</a:t>
            </a:r>
          </a:p>
          <a:p>
            <a:r>
              <a:rPr lang="en-US" dirty="0"/>
              <a:t>Skid Control/Recovery, Jackknifing, and Other Emergencies</a:t>
            </a:r>
          </a:p>
        </p:txBody>
      </p:sp>
    </p:spTree>
    <p:extLst>
      <p:ext uri="{BB962C8B-B14F-4D97-AF65-F5344CB8AC3E}">
        <p14:creationId xmlns:p14="http://schemas.microsoft.com/office/powerpoint/2010/main" val="10868382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93376" y="1529604"/>
            <a:ext cx="7785848" cy="3590365"/>
          </a:xfrm>
          <a:prstGeom prst="rect">
            <a:avLst/>
          </a:prstGeom>
        </p:spPr>
      </p:pic>
      <p:sp>
        <p:nvSpPr>
          <p:cNvPr id="2" name="Title 1"/>
          <p:cNvSpPr>
            <a:spLocks noGrp="1"/>
          </p:cNvSpPr>
          <p:nvPr>
            <p:ph type="ctrTitle"/>
          </p:nvPr>
        </p:nvSpPr>
        <p:spPr/>
        <p:txBody>
          <a:bodyPr/>
          <a:lstStyle/>
          <a:p>
            <a:endParaRPr lang="en-US" dirty="0"/>
          </a:p>
        </p:txBody>
      </p:sp>
    </p:spTree>
    <p:extLst>
      <p:ext uri="{BB962C8B-B14F-4D97-AF65-F5344CB8AC3E}">
        <p14:creationId xmlns:p14="http://schemas.microsoft.com/office/powerpoint/2010/main" val="32822830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Passenger and School Bus Endorsements</a:t>
            </a:r>
          </a:p>
        </p:txBody>
      </p:sp>
    </p:spTree>
    <p:extLst>
      <p:ext uri="{BB962C8B-B14F-4D97-AF65-F5344CB8AC3E}">
        <p14:creationId xmlns:p14="http://schemas.microsoft.com/office/powerpoint/2010/main" val="35529479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Passenger Endorsement Training</a:t>
            </a:r>
          </a:p>
        </p:txBody>
      </p:sp>
      <p:sp>
        <p:nvSpPr>
          <p:cNvPr id="3" name="Content Placeholder 2"/>
          <p:cNvSpPr>
            <a:spLocks noGrp="1"/>
          </p:cNvSpPr>
          <p:nvPr>
            <p:ph idx="1"/>
          </p:nvPr>
        </p:nvSpPr>
        <p:spPr/>
        <p:txBody>
          <a:bodyPr/>
          <a:lstStyle/>
          <a:p>
            <a:r>
              <a:rPr lang="en-US" dirty="0"/>
              <a:t>Post-Crash Procedures Other Emergency Procedures</a:t>
            </a:r>
          </a:p>
          <a:p>
            <a:r>
              <a:rPr lang="en-US" dirty="0">
                <a:solidFill>
                  <a:srgbClr val="0066CC"/>
                </a:solidFill>
              </a:rPr>
              <a:t>Vehicle Orientation</a:t>
            </a:r>
            <a:r>
              <a:rPr lang="en-US" dirty="0"/>
              <a:t>			</a:t>
            </a:r>
          </a:p>
          <a:p>
            <a:r>
              <a:rPr lang="en-US" dirty="0"/>
              <a:t>Pre-Trip, Enroute, and Post-Trip Inspection</a:t>
            </a:r>
          </a:p>
          <a:p>
            <a:r>
              <a:rPr lang="en-US" dirty="0"/>
              <a:t>Baggage and/or Cargo Management</a:t>
            </a:r>
          </a:p>
          <a:p>
            <a:r>
              <a:rPr lang="en-US" dirty="0"/>
              <a:t>Passenger Safety Awareness Briefing</a:t>
            </a:r>
          </a:p>
          <a:p>
            <a:r>
              <a:rPr lang="en-US" dirty="0"/>
              <a:t>Passenger Management</a:t>
            </a:r>
          </a:p>
          <a:p>
            <a:r>
              <a:rPr lang="en-US" dirty="0"/>
              <a:t>Americans With Disabilities Act (ADA) Compliance</a:t>
            </a:r>
          </a:p>
          <a:p>
            <a:r>
              <a:rPr lang="en-US" dirty="0"/>
              <a:t>Hours of Service (HOS) Requirements</a:t>
            </a:r>
          </a:p>
          <a:p>
            <a:r>
              <a:rPr lang="en-US" dirty="0"/>
              <a:t>Fueling and Idling</a:t>
            </a:r>
          </a:p>
        </p:txBody>
      </p:sp>
    </p:spTree>
    <p:extLst>
      <p:ext uri="{BB962C8B-B14F-4D97-AF65-F5344CB8AC3E}">
        <p14:creationId xmlns:p14="http://schemas.microsoft.com/office/powerpoint/2010/main" val="3294578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Passenger Endorsement Training</a:t>
            </a:r>
          </a:p>
        </p:txBody>
      </p:sp>
      <p:sp>
        <p:nvSpPr>
          <p:cNvPr id="3" name="Content Placeholder 2"/>
          <p:cNvSpPr>
            <a:spLocks noGrp="1"/>
          </p:cNvSpPr>
          <p:nvPr>
            <p:ph idx="1"/>
          </p:nvPr>
        </p:nvSpPr>
        <p:spPr/>
        <p:txBody>
          <a:bodyPr/>
          <a:lstStyle/>
          <a:p>
            <a:r>
              <a:rPr lang="en-US" dirty="0"/>
              <a:t>Safety Belt Safety				Distracted Driving</a:t>
            </a:r>
          </a:p>
          <a:p>
            <a:r>
              <a:rPr lang="en-US" dirty="0"/>
              <a:t>Weigh Stations				Security and Crime</a:t>
            </a:r>
          </a:p>
          <a:p>
            <a:r>
              <a:rPr lang="en-US" dirty="0"/>
              <a:t>Roadside Inspections			Penalties and Fines</a:t>
            </a:r>
          </a:p>
          <a:p>
            <a:endParaRPr lang="en-US" dirty="0">
              <a:solidFill>
                <a:srgbClr val="0066CC"/>
              </a:solidFill>
            </a:endParaRPr>
          </a:p>
          <a:p>
            <a:r>
              <a:rPr lang="en-US" dirty="0">
                <a:solidFill>
                  <a:srgbClr val="0066CC"/>
                </a:solidFill>
              </a:rPr>
              <a:t>Behind-The Wheel Instruction for the Passenger Endorsement Training basically mirrors previously mentioned items. </a:t>
            </a:r>
            <a:endParaRPr lang="en-US" sz="1500" dirty="0"/>
          </a:p>
        </p:txBody>
      </p:sp>
    </p:spTree>
    <p:extLst>
      <p:ext uri="{BB962C8B-B14F-4D97-AF65-F5344CB8AC3E}">
        <p14:creationId xmlns:p14="http://schemas.microsoft.com/office/powerpoint/2010/main" val="166711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break one down..</a:t>
            </a:r>
          </a:p>
        </p:txBody>
      </p:sp>
      <p:sp>
        <p:nvSpPr>
          <p:cNvPr id="3" name="Content Placeholder 2"/>
          <p:cNvSpPr>
            <a:spLocks noGrp="1"/>
          </p:cNvSpPr>
          <p:nvPr>
            <p:ph idx="1"/>
          </p:nvPr>
        </p:nvSpPr>
        <p:spPr/>
        <p:txBody>
          <a:bodyPr/>
          <a:lstStyle/>
          <a:p>
            <a:r>
              <a:rPr lang="en-US" dirty="0"/>
              <a:t>This is what is required under </a:t>
            </a:r>
            <a:r>
              <a:rPr lang="en-US" dirty="0">
                <a:solidFill>
                  <a:srgbClr val="0066CC"/>
                </a:solidFill>
              </a:rPr>
              <a:t>Vehicle Orientation</a:t>
            </a:r>
            <a:r>
              <a:rPr lang="en-US" dirty="0"/>
              <a:t>: Driver-trainees must demonstrate their familiarity with basic passenger-carrying CMV physical and operational characteristics including overall height, length, width, ground clearances, rear overhang, gross vehicle weight and gross vehicle weight rating, axle weights, wheels and rims, tires, tire ratings, mirrors, steer wheels, lighting, windshield, windshield wipers, engine compartments, basic electric system, and spare tire storage. Additionally, driver-trainees must demonstrate techniques for proper driver's seat and mirror adjustments.</a:t>
            </a:r>
          </a:p>
        </p:txBody>
      </p:sp>
    </p:spTree>
    <p:extLst>
      <p:ext uri="{BB962C8B-B14F-4D97-AF65-F5344CB8AC3E}">
        <p14:creationId xmlns:p14="http://schemas.microsoft.com/office/powerpoint/2010/main" val="788175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9262"/>
            <a:ext cx="7772400" cy="3738283"/>
          </a:xfrm>
        </p:spPr>
        <p:txBody>
          <a:bodyPr/>
          <a:lstStyle/>
          <a:p>
            <a:br>
              <a:rPr lang="en-US" dirty="0"/>
            </a:br>
            <a:br>
              <a:rPr lang="en-US" dirty="0"/>
            </a:br>
            <a:br>
              <a:rPr lang="en-US" dirty="0"/>
            </a:br>
            <a:r>
              <a:rPr lang="en-US" dirty="0"/>
              <a:t>Nope………Not Yet!</a:t>
            </a:r>
          </a:p>
        </p:txBody>
      </p:sp>
      <p:pic>
        <p:nvPicPr>
          <p:cNvPr id="3" name="Picture 2"/>
          <p:cNvPicPr>
            <a:picLocks noChangeAspect="1"/>
          </p:cNvPicPr>
          <p:nvPr/>
        </p:nvPicPr>
        <p:blipFill>
          <a:blip r:embed="rId2"/>
          <a:stretch>
            <a:fillRect/>
          </a:stretch>
        </p:blipFill>
        <p:spPr>
          <a:xfrm>
            <a:off x="1869141" y="1763665"/>
            <a:ext cx="5526741" cy="2025044"/>
          </a:xfrm>
          <a:prstGeom prst="rect">
            <a:avLst/>
          </a:prstGeom>
        </p:spPr>
      </p:pic>
    </p:spTree>
    <p:extLst>
      <p:ext uri="{BB962C8B-B14F-4D97-AF65-F5344CB8AC3E}">
        <p14:creationId xmlns:p14="http://schemas.microsoft.com/office/powerpoint/2010/main" val="363625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0" indent="0">
              <a:buNone/>
            </a:pPr>
            <a:r>
              <a:rPr lang="en-US" dirty="0"/>
              <a:t>Certain Military Drivers</a:t>
            </a:r>
          </a:p>
          <a:p>
            <a:pPr lvl="1"/>
            <a:r>
              <a:rPr lang="en-US" sz="1600" dirty="0"/>
              <a:t>active duty military personnel</a:t>
            </a:r>
          </a:p>
          <a:p>
            <a:pPr lvl="1"/>
            <a:r>
              <a:rPr lang="en-US" sz="1600" dirty="0"/>
              <a:t> members of the military reserves</a:t>
            </a:r>
          </a:p>
          <a:p>
            <a:pPr lvl="1"/>
            <a:r>
              <a:rPr lang="en-US" sz="1600" dirty="0"/>
              <a:t> member of the national guard on active duty, including personnel on full-time national guard duty</a:t>
            </a:r>
          </a:p>
          <a:p>
            <a:pPr lvl="1"/>
            <a:r>
              <a:rPr lang="en-US" sz="1600" dirty="0"/>
              <a:t>personnel on part-time national guard training</a:t>
            </a:r>
          </a:p>
          <a:p>
            <a:pPr lvl="1"/>
            <a:r>
              <a:rPr lang="en-US" sz="1600" dirty="0"/>
              <a:t>national guard military technicians (civilians who are required to wear military uniforms)</a:t>
            </a:r>
          </a:p>
          <a:p>
            <a:pPr lvl="1"/>
            <a:r>
              <a:rPr lang="en-US" sz="1600" dirty="0"/>
              <a:t> active duty U.S. Coast Guard personnel. This exception is not applicable to U.S. Reserve technicians.</a:t>
            </a:r>
          </a:p>
        </p:txBody>
      </p:sp>
      <p:sp>
        <p:nvSpPr>
          <p:cNvPr id="3" name="Content Placeholder 2"/>
          <p:cNvSpPr>
            <a:spLocks noGrp="1"/>
          </p:cNvSpPr>
          <p:nvPr>
            <p:ph sz="half" idx="2"/>
          </p:nvPr>
        </p:nvSpPr>
        <p:spPr>
          <a:xfrm>
            <a:off x="4629152" y="1572621"/>
            <a:ext cx="3886200" cy="2036008"/>
          </a:xfrm>
        </p:spPr>
        <p:txBody>
          <a:bodyPr>
            <a:normAutofit fontScale="92500" lnSpcReduction="20000"/>
          </a:bodyPr>
          <a:lstStyle/>
          <a:p>
            <a:r>
              <a:rPr lang="en-US" dirty="0"/>
              <a:t>States can Exempt</a:t>
            </a:r>
          </a:p>
          <a:p>
            <a:pPr lvl="1"/>
            <a:r>
              <a:rPr lang="en-US" dirty="0"/>
              <a:t> farmers</a:t>
            </a:r>
          </a:p>
          <a:p>
            <a:pPr lvl="1"/>
            <a:r>
              <a:rPr lang="en-US" dirty="0"/>
              <a:t> firefighters</a:t>
            </a:r>
          </a:p>
          <a:p>
            <a:pPr lvl="1"/>
            <a:r>
              <a:rPr lang="en-US" dirty="0"/>
              <a:t> emergency response vehicle </a:t>
            </a:r>
          </a:p>
          <a:p>
            <a:pPr marL="342900" lvl="1" indent="0">
              <a:buNone/>
            </a:pPr>
            <a:r>
              <a:rPr lang="en-US" dirty="0"/>
              <a:t>    drivers</a:t>
            </a:r>
          </a:p>
          <a:p>
            <a:pPr lvl="1"/>
            <a:r>
              <a:rPr lang="en-US" dirty="0"/>
              <a:t> drivers removing snow and ice</a:t>
            </a:r>
          </a:p>
        </p:txBody>
      </p:sp>
      <p:sp>
        <p:nvSpPr>
          <p:cNvPr id="4" name="Title 3"/>
          <p:cNvSpPr>
            <a:spLocks noGrp="1"/>
          </p:cNvSpPr>
          <p:nvPr>
            <p:ph type="title"/>
          </p:nvPr>
        </p:nvSpPr>
        <p:spPr/>
        <p:txBody>
          <a:bodyPr/>
          <a:lstStyle/>
          <a:p>
            <a:r>
              <a:rPr lang="en-US" dirty="0"/>
              <a:t>  Exceptions    383.3 (c), (d), and (h)</a:t>
            </a:r>
          </a:p>
        </p:txBody>
      </p:sp>
      <p:sp>
        <p:nvSpPr>
          <p:cNvPr id="5" name="TextBox 4">
            <a:extLst>
              <a:ext uri="{FF2B5EF4-FFF2-40B4-BE49-F238E27FC236}">
                <a16:creationId xmlns:a16="http://schemas.microsoft.com/office/drawing/2014/main" id="{4ECDBCF9-CECF-4867-AEF4-D862AD531DB4}"/>
              </a:ext>
            </a:extLst>
          </p:cNvPr>
          <p:cNvSpPr txBox="1"/>
          <p:nvPr/>
        </p:nvSpPr>
        <p:spPr>
          <a:xfrm>
            <a:off x="4981489" y="4267375"/>
            <a:ext cx="3886199" cy="323165"/>
          </a:xfrm>
          <a:prstGeom prst="rect">
            <a:avLst/>
          </a:prstGeom>
          <a:noFill/>
        </p:spPr>
        <p:txBody>
          <a:bodyPr wrap="square" rtlCol="0">
            <a:spAutoFit/>
          </a:bodyPr>
          <a:lstStyle/>
          <a:p>
            <a:pPr marL="257175" indent="-257175">
              <a:buFont typeface="Arial" panose="020B0604020202020204" pitchFamily="34" charset="0"/>
              <a:buChar char="•"/>
            </a:pPr>
            <a:r>
              <a:rPr lang="en-US" sz="1500" dirty="0"/>
              <a:t>Drivers of “covered farm vehicles”</a:t>
            </a:r>
          </a:p>
        </p:txBody>
      </p:sp>
    </p:spTree>
    <p:extLst>
      <p:ext uri="{BB962C8B-B14F-4D97-AF65-F5344CB8AC3E}">
        <p14:creationId xmlns:p14="http://schemas.microsoft.com/office/powerpoint/2010/main" val="14062655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Bus Endorsement Curriculum</a:t>
            </a:r>
          </a:p>
        </p:txBody>
      </p:sp>
      <p:sp>
        <p:nvSpPr>
          <p:cNvPr id="3" name="Content Placeholder 2"/>
          <p:cNvSpPr>
            <a:spLocks noGrp="1"/>
          </p:cNvSpPr>
          <p:nvPr>
            <p:ph idx="1"/>
          </p:nvPr>
        </p:nvSpPr>
        <p:spPr/>
        <p:txBody>
          <a:bodyPr/>
          <a:lstStyle/>
          <a:p>
            <a:r>
              <a:rPr lang="en-US" dirty="0"/>
              <a:t>Danger Zones and Use of Mirrors	 Loading and Unloading</a:t>
            </a:r>
          </a:p>
          <a:p>
            <a:r>
              <a:rPr lang="en-US" dirty="0"/>
              <a:t>Vehicle Orientation			 Post-Crash Procedures</a:t>
            </a:r>
          </a:p>
          <a:p>
            <a:r>
              <a:rPr lang="en-US" dirty="0"/>
              <a:t>Emergency Exit and Evacuation	 Student Management</a:t>
            </a:r>
          </a:p>
          <a:p>
            <a:r>
              <a:rPr lang="en-US" dirty="0"/>
              <a:t>Special Safety Considerations	 Pre- and Post-Trip Inspections</a:t>
            </a:r>
          </a:p>
          <a:p>
            <a:r>
              <a:rPr lang="en-US" dirty="0"/>
              <a:t>School Bus Security			 Route and Stop Reviews</a:t>
            </a:r>
          </a:p>
          <a:p>
            <a:r>
              <a:rPr lang="en-US" dirty="0"/>
              <a:t>Railroad-Highway Grade Crossings</a:t>
            </a:r>
          </a:p>
          <a:p>
            <a:r>
              <a:rPr lang="en-US" dirty="0"/>
              <a:t>Emergency Exit and Evacuation	</a:t>
            </a:r>
          </a:p>
          <a:p>
            <a:r>
              <a:rPr lang="en-US" dirty="0">
                <a:solidFill>
                  <a:srgbClr val="0066CC"/>
                </a:solidFill>
              </a:rPr>
              <a:t>Behind-The Wheel Range and Public Road for the School Bus Endorsement basically mirrors previously mentioned items</a:t>
            </a:r>
          </a:p>
        </p:txBody>
      </p:sp>
    </p:spTree>
    <p:extLst>
      <p:ext uri="{BB962C8B-B14F-4D97-AF65-F5344CB8AC3E}">
        <p14:creationId xmlns:p14="http://schemas.microsoft.com/office/powerpoint/2010/main" val="3843309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03872"/>
            <a:ext cx="7772400" cy="2623042"/>
          </a:xfrm>
        </p:spPr>
        <p:txBody>
          <a:bodyPr/>
          <a:lstStyle/>
          <a:p>
            <a:r>
              <a:rPr lang="en-US" dirty="0"/>
              <a:t>Remember – Teach it “As Is” </a:t>
            </a:r>
            <a:br>
              <a:rPr lang="en-US" dirty="0"/>
            </a:br>
            <a:r>
              <a:rPr lang="en-US" dirty="0"/>
              <a:t>District Training is presented </a:t>
            </a:r>
            <a:r>
              <a:rPr lang="en-US" b="1" u="sng" dirty="0">
                <a:solidFill>
                  <a:srgbClr val="FF0000"/>
                </a:solidFill>
              </a:rPr>
              <a:t>after</a:t>
            </a:r>
            <a:r>
              <a:rPr lang="en-US" dirty="0"/>
              <a:t> the trainee passes the Skills Test!</a:t>
            </a:r>
          </a:p>
        </p:txBody>
      </p:sp>
    </p:spTree>
    <p:extLst>
      <p:ext uri="{BB962C8B-B14F-4D97-AF65-F5344CB8AC3E}">
        <p14:creationId xmlns:p14="http://schemas.microsoft.com/office/powerpoint/2010/main" val="5073943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7183" y="1503081"/>
            <a:ext cx="3886200" cy="3784216"/>
          </a:xfrm>
        </p:spPr>
        <p:txBody>
          <a:bodyPr/>
          <a:lstStyle/>
          <a:p>
            <a:pPr marL="457200" lvl="1" indent="0">
              <a:buNone/>
            </a:pPr>
            <a:r>
              <a:rPr lang="en-US" dirty="0"/>
              <a:t>Summer/Fall 2021</a:t>
            </a:r>
          </a:p>
          <a:p>
            <a:pPr marL="914400" lvl="2" indent="0">
              <a:buNone/>
            </a:pPr>
            <a:r>
              <a:rPr lang="en-US" sz="2000" dirty="0"/>
              <a:t>Assist in the TPR Registration and Instructor Certification Process</a:t>
            </a:r>
          </a:p>
          <a:p>
            <a:pPr marL="914400" lvl="2" indent="0">
              <a:buNone/>
            </a:pPr>
            <a:endParaRPr lang="en-US" sz="2000" dirty="0"/>
          </a:p>
          <a:p>
            <a:pPr marL="914400" lvl="2" indent="0">
              <a:buNone/>
            </a:pPr>
            <a:r>
              <a:rPr lang="en-US" sz="2000" dirty="0"/>
              <a:t>Provide additional training as needed</a:t>
            </a:r>
          </a:p>
          <a:p>
            <a:pPr marL="914400" lvl="2" indent="0">
              <a:buNone/>
            </a:pPr>
            <a:endParaRPr lang="en-US" sz="2000" dirty="0"/>
          </a:p>
          <a:p>
            <a:pPr marL="914400" lvl="2" indent="0">
              <a:buNone/>
            </a:pPr>
            <a:r>
              <a:rPr lang="en-US" sz="2000" dirty="0"/>
              <a:t>Distribute Resource Materials</a:t>
            </a:r>
          </a:p>
          <a:p>
            <a:pPr lvl="2"/>
            <a:endParaRPr lang="en-US" sz="2100" dirty="0"/>
          </a:p>
          <a:p>
            <a:pPr lvl="2"/>
            <a:endParaRPr lang="en-US" dirty="0"/>
          </a:p>
        </p:txBody>
      </p:sp>
      <p:sp>
        <p:nvSpPr>
          <p:cNvPr id="3" name="Content Placeholder 2"/>
          <p:cNvSpPr>
            <a:spLocks noGrp="1"/>
          </p:cNvSpPr>
          <p:nvPr>
            <p:ph sz="half" idx="2"/>
          </p:nvPr>
        </p:nvSpPr>
        <p:spPr>
          <a:xfrm>
            <a:off x="420617" y="1503081"/>
            <a:ext cx="3886200" cy="4322532"/>
          </a:xfrm>
        </p:spPr>
        <p:txBody>
          <a:bodyPr>
            <a:normAutofit/>
          </a:bodyPr>
          <a:lstStyle/>
          <a:p>
            <a:pPr marL="0" indent="0">
              <a:buNone/>
            </a:pPr>
            <a:r>
              <a:rPr lang="en-US" dirty="0"/>
              <a:t>Fall 2020/Spring 2021</a:t>
            </a:r>
          </a:p>
          <a:p>
            <a:pPr marL="457200" lvl="1" indent="0">
              <a:buNone/>
            </a:pPr>
            <a:r>
              <a:rPr lang="en-US" dirty="0"/>
              <a:t>Provide numerous opportunities state-wide for districts/charters/service providers to attend “Train the Trainer” classes to present the curriculum and how to effectively teach them (Theory and Behind-The-Wheel)</a:t>
            </a:r>
          </a:p>
          <a:p>
            <a:pPr marL="457200" lvl="1" indent="0">
              <a:buNone/>
            </a:pPr>
            <a:endParaRPr lang="en-US" dirty="0"/>
          </a:p>
          <a:p>
            <a:pPr marL="457200" lvl="1" indent="0">
              <a:buNone/>
            </a:pPr>
            <a:r>
              <a:rPr lang="en-US" dirty="0"/>
              <a:t>Distribute Resource Materials</a:t>
            </a:r>
          </a:p>
          <a:p>
            <a:pPr marL="457200" lvl="1" indent="0">
              <a:buNone/>
            </a:pPr>
            <a:r>
              <a:rPr lang="en-US" dirty="0"/>
              <a:t>Implement State Certified Instructor Program</a:t>
            </a:r>
          </a:p>
        </p:txBody>
      </p:sp>
      <p:sp>
        <p:nvSpPr>
          <p:cNvPr id="4" name="Title 3"/>
          <p:cNvSpPr>
            <a:spLocks noGrp="1"/>
          </p:cNvSpPr>
          <p:nvPr>
            <p:ph type="title"/>
          </p:nvPr>
        </p:nvSpPr>
        <p:spPr/>
        <p:txBody>
          <a:bodyPr/>
          <a:lstStyle/>
          <a:p>
            <a:r>
              <a:rPr lang="en-US" dirty="0"/>
              <a:t>The Plan </a:t>
            </a:r>
          </a:p>
        </p:txBody>
      </p:sp>
    </p:spTree>
    <p:extLst>
      <p:ext uri="{BB962C8B-B14F-4D97-AF65-F5344CB8AC3E}">
        <p14:creationId xmlns:p14="http://schemas.microsoft.com/office/powerpoint/2010/main" val="35348108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1344"/>
            <a:ext cx="7772400" cy="4087906"/>
          </a:xfrm>
        </p:spPr>
        <p:txBody>
          <a:bodyPr/>
          <a:lstStyle/>
          <a:p>
            <a:r>
              <a:rPr lang="en-US" dirty="0"/>
              <a:t>Questions?</a:t>
            </a:r>
            <a:br>
              <a:rPr lang="en-US" dirty="0"/>
            </a:br>
            <a:br>
              <a:rPr lang="en-US" dirty="0"/>
            </a:br>
            <a:br>
              <a:rPr lang="en-US" dirty="0"/>
            </a:br>
            <a:br>
              <a:rPr lang="en-US" dirty="0"/>
            </a:br>
            <a:endParaRPr lang="en-US" dirty="0"/>
          </a:p>
        </p:txBody>
      </p:sp>
      <p:pic>
        <p:nvPicPr>
          <p:cNvPr id="5" name="Picture 4"/>
          <p:cNvPicPr>
            <a:picLocks noChangeAspect="1"/>
          </p:cNvPicPr>
          <p:nvPr/>
        </p:nvPicPr>
        <p:blipFill>
          <a:blip r:embed="rId2"/>
          <a:stretch>
            <a:fillRect/>
          </a:stretch>
        </p:blipFill>
        <p:spPr>
          <a:xfrm>
            <a:off x="1956547" y="2741519"/>
            <a:ext cx="5230906" cy="2391896"/>
          </a:xfrm>
          <a:prstGeom prst="rect">
            <a:avLst/>
          </a:prstGeom>
        </p:spPr>
      </p:pic>
    </p:spTree>
    <p:extLst>
      <p:ext uri="{BB962C8B-B14F-4D97-AF65-F5344CB8AC3E}">
        <p14:creationId xmlns:p14="http://schemas.microsoft.com/office/powerpoint/2010/main" val="5498081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endParaRPr lang="en-US" dirty="0"/>
          </a:p>
          <a:p>
            <a:pPr marL="0" indent="0" algn="ctr">
              <a:buNone/>
            </a:pPr>
            <a:r>
              <a:rPr lang="en-US" dirty="0"/>
              <a:t>Susan M Miller</a:t>
            </a:r>
          </a:p>
          <a:p>
            <a:pPr marL="0" indent="0" algn="ctr">
              <a:buNone/>
            </a:pPr>
            <a:r>
              <a:rPr lang="en-US" dirty="0"/>
              <a:t>Supervisor, School Transportation Unit</a:t>
            </a:r>
          </a:p>
          <a:p>
            <a:pPr marL="0" indent="0" algn="ctr">
              <a:buNone/>
            </a:pPr>
            <a:r>
              <a:rPr lang="en-US" dirty="0"/>
              <a:t>Colorado Department of Education</a:t>
            </a:r>
          </a:p>
          <a:p>
            <a:pPr marL="0" indent="0" algn="ctr">
              <a:buNone/>
            </a:pPr>
            <a:r>
              <a:rPr lang="en-US" dirty="0">
                <a:hlinkClick r:id="rId2"/>
              </a:rPr>
              <a:t>Miller_s@cde.state.co.us</a:t>
            </a:r>
            <a:endParaRPr lang="en-US" dirty="0"/>
          </a:p>
          <a:p>
            <a:endParaRPr lang="en-US" dirty="0"/>
          </a:p>
        </p:txBody>
      </p:sp>
    </p:spTree>
    <p:extLst>
      <p:ext uri="{BB962C8B-B14F-4D97-AF65-F5344CB8AC3E}">
        <p14:creationId xmlns:p14="http://schemas.microsoft.com/office/powerpoint/2010/main" val="17176131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95</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96</a:t>
            </a:fld>
            <a:endParaRPr lang="en-US" dirty="0"/>
          </a:p>
        </p:txBody>
      </p:sp>
    </p:spTree>
    <p:extLst>
      <p:ext uri="{BB962C8B-B14F-4D97-AF65-F5344CB8AC3E}">
        <p14:creationId xmlns:p14="http://schemas.microsoft.com/office/powerpoint/2010/main" val="42069006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97</a:t>
            </a:fld>
            <a:endParaRPr lang="en-US" dirty="0"/>
          </a:p>
        </p:txBody>
      </p:sp>
    </p:spTree>
    <p:extLst>
      <p:ext uri="{BB962C8B-B14F-4D97-AF65-F5344CB8AC3E}">
        <p14:creationId xmlns:p14="http://schemas.microsoft.com/office/powerpoint/2010/main" val="7041532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98</a:t>
            </a:fld>
            <a:endParaRPr lang="en-US" dirty="0"/>
          </a:p>
        </p:txBody>
      </p:sp>
    </p:spTree>
    <p:extLst>
      <p:ext uri="{BB962C8B-B14F-4D97-AF65-F5344CB8AC3E}">
        <p14:creationId xmlns:p14="http://schemas.microsoft.com/office/powerpoint/2010/main" val="22679329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99</a:t>
            </a:fld>
            <a:endParaRPr lang="en-US" dirty="0"/>
          </a:p>
        </p:txBody>
      </p:sp>
    </p:spTree>
    <p:extLst>
      <p:ext uri="{BB962C8B-B14F-4D97-AF65-F5344CB8AC3E}">
        <p14:creationId xmlns:p14="http://schemas.microsoft.com/office/powerpoint/2010/main" val="7924338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274</TotalTime>
  <Words>6922</Words>
  <Application>Microsoft Office PowerPoint</Application>
  <PresentationFormat>On-screen Show (4:3)</PresentationFormat>
  <Paragraphs>468</Paragraphs>
  <Slides>106</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106</vt:i4>
      </vt:variant>
    </vt:vector>
  </HeadingPairs>
  <TitlesOfParts>
    <vt:vector size="111" baseType="lpstr">
      <vt:lpstr>Arial</vt:lpstr>
      <vt:lpstr>Calibri</vt:lpstr>
      <vt:lpstr>Calibri Light</vt:lpstr>
      <vt:lpstr>Museo Slab 500</vt:lpstr>
      <vt:lpstr>Office Theme</vt:lpstr>
      <vt:lpstr>FMCSA Entry Level Training 2022  Overview</vt:lpstr>
      <vt:lpstr>Intent of this Training</vt:lpstr>
      <vt:lpstr>VERY IMPORTANT THINGS TO REMEMBER!!</vt:lpstr>
      <vt:lpstr>Extension</vt:lpstr>
      <vt:lpstr>Purpose and Scope  380.601</vt:lpstr>
      <vt:lpstr>Purpose and Scope</vt:lpstr>
      <vt:lpstr>Applicability  380.603</vt:lpstr>
      <vt:lpstr>Applicability</vt:lpstr>
      <vt:lpstr>  Exceptions    383.3 (c), (d), and (h)</vt:lpstr>
      <vt:lpstr>Exceptions 383.3 (e), (f), and (g)</vt:lpstr>
      <vt:lpstr> Exception 383.77</vt:lpstr>
      <vt:lpstr>Exception 383.135(b)(7)</vt:lpstr>
      <vt:lpstr>Applicability</vt:lpstr>
      <vt:lpstr>Applicability</vt:lpstr>
      <vt:lpstr>Definitions  380.605</vt:lpstr>
      <vt:lpstr>Definitions</vt:lpstr>
      <vt:lpstr>Behind the Wheel Instructor Qualifications</vt:lpstr>
      <vt:lpstr>Behind the Wheel Instructor Qualifications</vt:lpstr>
      <vt:lpstr>Definitions - Continued</vt:lpstr>
      <vt:lpstr>383.51</vt:lpstr>
      <vt:lpstr>383.51 - Continued</vt:lpstr>
      <vt:lpstr>383.51 - Continued</vt:lpstr>
      <vt:lpstr>383.51 - Continued</vt:lpstr>
      <vt:lpstr>Definitions - Continued</vt:lpstr>
      <vt:lpstr>Definitions - Continued</vt:lpstr>
      <vt:lpstr>Definitions - Continued</vt:lpstr>
      <vt:lpstr>Definitions - Continued</vt:lpstr>
      <vt:lpstr>Definitions - Continued</vt:lpstr>
      <vt:lpstr>Definitions - Continued</vt:lpstr>
      <vt:lpstr>Theory Instructor Qualifications</vt:lpstr>
      <vt:lpstr>Theory Instructor Qualifications  </vt:lpstr>
      <vt:lpstr>Definitions - Continued</vt:lpstr>
      <vt:lpstr>Registry for Entry-level Driver Training Providers  380.70</vt:lpstr>
      <vt:lpstr>Scope</vt:lpstr>
      <vt:lpstr>Requirements for Listing on the Training Providers Registry  (TPR)</vt:lpstr>
      <vt:lpstr>Requirements for Listing on the Training Providers Registry  (TPR)</vt:lpstr>
      <vt:lpstr>Requirements for Listing on the Training Providers Registry  (TPR)</vt:lpstr>
      <vt:lpstr>Requirements for continued listing on the TPR 380.719</vt:lpstr>
      <vt:lpstr>Requirements for continued listing on the TPR 380.719</vt:lpstr>
      <vt:lpstr>Requirements for continued listing on the TPR 380.719</vt:lpstr>
      <vt:lpstr>Requirements for continued listing on the TPR 380.719</vt:lpstr>
      <vt:lpstr>Removal from the TPR: Factors Considered  380.721</vt:lpstr>
      <vt:lpstr>Removal from the TPR: Factors Considered  380.721</vt:lpstr>
      <vt:lpstr>Removal from the TPR: Factors Considered  380.721</vt:lpstr>
      <vt:lpstr>Removal from the TPR: Factors Considered  380.721</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Removal from the TPR: Procedure</vt:lpstr>
      <vt:lpstr> Removal from the TPR: Procedure</vt:lpstr>
      <vt:lpstr>Removal from the TPR: Procedure</vt:lpstr>
      <vt:lpstr>Entry Level Training Provider</vt:lpstr>
      <vt:lpstr>Entry Level Training Provider</vt:lpstr>
      <vt:lpstr>Entry Level Training Provider</vt:lpstr>
      <vt:lpstr>When a provider meets the requirements of §§380.703 and 380.707, FMCSA will issue the provider a unique TPR number and, as applicable, add the provider's name and/or contact information to the TPR Web site.</vt:lpstr>
      <vt:lpstr>Facilities and Equipment</vt:lpstr>
      <vt:lpstr>Instructor Requirements Assessments and Training Certification </vt:lpstr>
      <vt:lpstr>Instructor Requirements</vt:lpstr>
      <vt:lpstr>Assessments</vt:lpstr>
      <vt:lpstr>Training Certification</vt:lpstr>
      <vt:lpstr>Training Certification</vt:lpstr>
      <vt:lpstr>PowerPoint Presentation</vt:lpstr>
      <vt:lpstr>Documentation and Record Retention</vt:lpstr>
      <vt:lpstr>Document Retention</vt:lpstr>
      <vt:lpstr>Document Retention</vt:lpstr>
      <vt:lpstr>Retention of Records</vt:lpstr>
      <vt:lpstr>Class B – CDL Training Curriculum,</vt:lpstr>
      <vt:lpstr>Appendix B to Part 380</vt:lpstr>
      <vt:lpstr>Theory</vt:lpstr>
      <vt:lpstr>Theory</vt:lpstr>
      <vt:lpstr>Theory</vt:lpstr>
      <vt:lpstr>That’s not so much to cover!  </vt:lpstr>
      <vt:lpstr>Let me break down just one of these Units.</vt:lpstr>
      <vt:lpstr>Let’s take Trip Planning</vt:lpstr>
      <vt:lpstr>Behind-the-Wheel Training</vt:lpstr>
      <vt:lpstr>Behind-The-Wheel Range</vt:lpstr>
      <vt:lpstr>Behind-The-Wheel Public Road</vt:lpstr>
      <vt:lpstr>Behind-The-Wheel Public Road</vt:lpstr>
      <vt:lpstr>PowerPoint Presentation</vt:lpstr>
      <vt:lpstr>Passenger and School Bus Endorsements</vt:lpstr>
      <vt:lpstr>Passenger Endorsement Training</vt:lpstr>
      <vt:lpstr>Passenger Endorsement Training</vt:lpstr>
      <vt:lpstr>Let’s break one down..</vt:lpstr>
      <vt:lpstr>   Nope………Not Yet!</vt:lpstr>
      <vt:lpstr>School Bus Endorsement Curriculum</vt:lpstr>
      <vt:lpstr>Remember – Teach it “As Is”  District Training is presented after the trainee passes the Skills Test!</vt:lpstr>
      <vt:lpstr>The Plan </vt:lpstr>
      <vt:lpstr>Questions?    </vt:lpstr>
      <vt:lpstr>Contact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Miller, Susan</cp:lastModifiedBy>
  <cp:revision>28</cp:revision>
  <dcterms:created xsi:type="dcterms:W3CDTF">2019-06-25T17:30:52Z</dcterms:created>
  <dcterms:modified xsi:type="dcterms:W3CDTF">2020-08-10T16:15:19Z</dcterms:modified>
</cp:coreProperties>
</file>