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69" r:id="rId5"/>
    <p:sldId id="278" r:id="rId6"/>
    <p:sldId id="272" r:id="rId7"/>
    <p:sldId id="273" r:id="rId8"/>
    <p:sldId id="330" r:id="rId9"/>
    <p:sldId id="276" r:id="rId10"/>
    <p:sldId id="280" r:id="rId11"/>
    <p:sldId id="282" r:id="rId12"/>
    <p:sldId id="281" r:id="rId13"/>
    <p:sldId id="336" r:id="rId14"/>
    <p:sldId id="288" r:id="rId15"/>
    <p:sldId id="295" r:id="rId16"/>
    <p:sldId id="337" r:id="rId17"/>
    <p:sldId id="294" r:id="rId18"/>
    <p:sldId id="293" r:id="rId19"/>
    <p:sldId id="338" r:id="rId20"/>
    <p:sldId id="296" r:id="rId21"/>
    <p:sldId id="312" r:id="rId22"/>
    <p:sldId id="298" r:id="rId23"/>
    <p:sldId id="331" r:id="rId24"/>
    <p:sldId id="299" r:id="rId25"/>
    <p:sldId id="342" r:id="rId26"/>
    <p:sldId id="300" r:id="rId27"/>
    <p:sldId id="339" r:id="rId28"/>
    <p:sldId id="332" r:id="rId29"/>
    <p:sldId id="301" r:id="rId30"/>
    <p:sldId id="343" r:id="rId31"/>
    <p:sldId id="302" r:id="rId32"/>
    <p:sldId id="340" r:id="rId33"/>
    <p:sldId id="333" r:id="rId34"/>
    <p:sldId id="303" r:id="rId35"/>
    <p:sldId id="334" r:id="rId36"/>
    <p:sldId id="304" r:id="rId37"/>
    <p:sldId id="306" r:id="rId38"/>
    <p:sldId id="318" r:id="rId39"/>
    <p:sldId id="320" r:id="rId40"/>
    <p:sldId id="321" r:id="rId41"/>
    <p:sldId id="322" r:id="rId42"/>
    <p:sldId id="323" r:id="rId43"/>
    <p:sldId id="324" r:id="rId44"/>
    <p:sldId id="325" r:id="rId45"/>
    <p:sldId id="335" r:id="rId46"/>
    <p:sldId id="314" r:id="rId47"/>
    <p:sldId id="313" r:id="rId48"/>
    <p:sldId id="341" r:id="rId49"/>
    <p:sldId id="327" r:id="rId50"/>
    <p:sldId id="315"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8BC9"/>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0208B7-38F1-4FA0-A695-7E50A02AE8FD}" v="1" dt="2020-08-11T16:41:22.2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autoAdjust="0"/>
  </p:normalViewPr>
  <p:slideViewPr>
    <p:cSldViewPr snapToGrid="0">
      <p:cViewPr varScale="1">
        <p:scale>
          <a:sx n="85" d="100"/>
          <a:sy n="85" d="100"/>
        </p:scale>
        <p:origin x="1272" y="7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8/29/2023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95EF9D-2794-47AA-B87D-5B456456569E}" type="slidenum">
              <a:rPr lang="en-US" smtClean="0"/>
              <a:t>37</a:t>
            </a:fld>
            <a:endParaRPr lang="en-US" dirty="0"/>
          </a:p>
        </p:txBody>
      </p:sp>
    </p:spTree>
    <p:extLst>
      <p:ext uri="{BB962C8B-B14F-4D97-AF65-F5344CB8AC3E}">
        <p14:creationId xmlns:p14="http://schemas.microsoft.com/office/powerpoint/2010/main" val="28907721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userDrawn="1"/>
        </p:nvSpPr>
        <p:spPr>
          <a:xfrm>
            <a:off x="0" y="4675238"/>
            <a:ext cx="9144000" cy="2182761"/>
          </a:xfrm>
          <a:prstGeom prst="rect">
            <a:avLst/>
          </a:prstGeom>
          <a:gradFill>
            <a:gsLst>
              <a:gs pos="0">
                <a:schemeClr val="bg1"/>
              </a:gs>
              <a:gs pos="100000">
                <a:srgbClr val="488BC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85800" y="3236239"/>
            <a:ext cx="7772400" cy="1216589"/>
          </a:xfrm>
        </p:spPr>
        <p:txBody>
          <a:bodyPr anchor="t" anchorCtr="0">
            <a:normAutofit/>
          </a:bodyPr>
          <a:lstStyle>
            <a:lvl1pPr algn="ctr">
              <a:defRPr sz="3600">
                <a:latin typeface="Museo Slab 500" panose="02000000000000000000" pitchFamily="50" charset="0"/>
              </a:defRPr>
            </a:lvl1pPr>
          </a:lstStyle>
          <a:p>
            <a:r>
              <a:rPr lang="en-US" dirty="0"/>
              <a:t>Click to edit Master title style</a:t>
            </a:r>
          </a:p>
        </p:txBody>
      </p:sp>
      <p:sp>
        <p:nvSpPr>
          <p:cNvPr id="3" name="Subtitle 2"/>
          <p:cNvSpPr>
            <a:spLocks noGrp="1"/>
          </p:cNvSpPr>
          <p:nvPr>
            <p:ph type="subTitle" idx="1"/>
          </p:nvPr>
        </p:nvSpPr>
        <p:spPr>
          <a:xfrm>
            <a:off x="685800" y="5073444"/>
            <a:ext cx="7772400" cy="1065925"/>
          </a:xfrm>
        </p:spPr>
        <p:txBody>
          <a:bodyPr>
            <a:normAutofit/>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65737" y="632706"/>
            <a:ext cx="2821173" cy="1762730"/>
          </a:xfrm>
          <a:prstGeom prst="rect">
            <a:avLst/>
          </a:prstGeom>
        </p:spPr>
      </p:pic>
      <p:cxnSp>
        <p:nvCxnSpPr>
          <p:cNvPr id="10" name="Straight Connector 9"/>
          <p:cNvCxnSpPr/>
          <p:nvPr userDrawn="1"/>
        </p:nvCxnSpPr>
        <p:spPr>
          <a:xfrm>
            <a:off x="685800" y="2772696"/>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
        <p:nvSpPr>
          <p:cNvPr id="13"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880575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
        <p:nvSpPr>
          <p:cNvPr id="3"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1684718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tx1"/>
                </a:solidFill>
                <a:latin typeface="Museo Slab 500" panose="02000000000000000000" pitchFamily="50" charset="0"/>
              </a:defRPr>
            </a:lvl1pPr>
          </a:lstStyle>
          <a:p>
            <a:r>
              <a:rPr lang="en-US" dirty="0"/>
              <a:t>Click to edit Master title style</a:t>
            </a:r>
          </a:p>
        </p:txBody>
      </p:sp>
    </p:spTree>
    <p:extLst>
      <p:ext uri="{BB962C8B-B14F-4D97-AF65-F5344CB8AC3E}">
        <p14:creationId xmlns:p14="http://schemas.microsoft.com/office/powerpoint/2010/main" val="4180389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15697"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09088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7999"/>
          </a:xfrm>
          <a:prstGeom prst="rect">
            <a:avLst/>
          </a:prstGeom>
        </p:spPr>
      </p:pic>
      <p:sp>
        <p:nvSpPr>
          <p:cNvPr id="3" name="Title 1"/>
          <p:cNvSpPr>
            <a:spLocks noGrp="1"/>
          </p:cNvSpPr>
          <p:nvPr>
            <p:ph type="ctrTitle"/>
          </p:nvPr>
        </p:nvSpPr>
        <p:spPr>
          <a:xfrm>
            <a:off x="685800" y="2595716"/>
            <a:ext cx="7772400" cy="2337620"/>
          </a:xfrm>
        </p:spPr>
        <p:txBody>
          <a:bodyPr anchor="t" anchorCtr="0">
            <a:normAutofit/>
          </a:bodyPr>
          <a:lstStyle>
            <a:lvl1pPr algn="ctr">
              <a:defRPr sz="4000">
                <a:solidFill>
                  <a:schemeClr val="bg1"/>
                </a:solidFill>
                <a:latin typeface="Museo Slab 500" panose="02000000000000000000" pitchFamily="50" charset="0"/>
              </a:defRPr>
            </a:lvl1pPr>
          </a:lstStyle>
          <a:p>
            <a:r>
              <a:rPr lang="en-US" dirty="0"/>
              <a:t>Click to edit Master title style</a:t>
            </a:r>
          </a:p>
        </p:txBody>
      </p:sp>
      <p:sp>
        <p:nvSpPr>
          <p:cNvPr id="4"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1722219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454943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306178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50769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902939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16886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30979459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199"/>
          </a:xfrm>
          <a:prstGeom prst="rect">
            <a:avLst/>
          </a:prstGeom>
        </p:spPr>
      </p:pic>
      <p:sp>
        <p:nvSpPr>
          <p:cNvPr id="2" name="Title 1"/>
          <p:cNvSpPr>
            <a:spLocks noGrp="1"/>
          </p:cNvSpPr>
          <p:nvPr>
            <p:ph type="title"/>
          </p:nvPr>
        </p:nvSpPr>
        <p:spPr>
          <a:xfrm>
            <a:off x="1168811" y="420328"/>
            <a:ext cx="5158247" cy="590603"/>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sp>
        <p:nvSpPr>
          <p:cNvPr id="3" name="Content Placeholder 2"/>
          <p:cNvSpPr>
            <a:spLocks noGrp="1"/>
          </p:cNvSpPr>
          <p:nvPr>
            <p:ph idx="1"/>
          </p:nvPr>
        </p:nvSpPr>
        <p:spPr>
          <a:xfrm>
            <a:off x="628650" y="1463040"/>
            <a:ext cx="7886700" cy="4640674"/>
          </a:xfrm>
        </p:spPr>
        <p:txBody>
          <a:bodyPr lIns="0" tIns="0" rIns="0"/>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9"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219" y="41458"/>
            <a:ext cx="934373" cy="1068472"/>
          </a:xfrm>
          <a:prstGeom prst="rect">
            <a:avLst/>
          </a:prstGeom>
        </p:spPr>
      </p:pic>
    </p:spTree>
    <p:extLst>
      <p:ext uri="{BB962C8B-B14F-4D97-AF65-F5344CB8AC3E}">
        <p14:creationId xmlns:p14="http://schemas.microsoft.com/office/powerpoint/2010/main" val="1811628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29150" y="1463040"/>
            <a:ext cx="3886200" cy="4583799"/>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7" cy="1219200"/>
          </a:xfrm>
          <a:prstGeom prst="rect">
            <a:avLst/>
          </a:prstGeom>
        </p:spPr>
      </p:pic>
      <p:sp>
        <p:nvSpPr>
          <p:cNvPr id="9" name="Title 1"/>
          <p:cNvSpPr>
            <a:spLocks noGrp="1"/>
          </p:cNvSpPr>
          <p:nvPr>
            <p:ph type="title"/>
          </p:nvPr>
        </p:nvSpPr>
        <p:spPr>
          <a:xfrm>
            <a:off x="245193" y="254514"/>
            <a:ext cx="6081865" cy="756418"/>
          </a:xfrm>
        </p:spPr>
        <p:txBody>
          <a:bodyPr lIns="0" tIns="0" rIns="0" bIns="0" anchor="t" anchorCtr="0">
            <a:normAutofit/>
          </a:bodyPr>
          <a:lstStyle>
            <a:lvl1pPr>
              <a:defRPr sz="2400">
                <a:solidFill>
                  <a:schemeClr val="bg1"/>
                </a:solidFill>
                <a:latin typeface="Museo Slab 500" panose="02000000000000000000" pitchFamily="50" charset="0"/>
              </a:defRPr>
            </a:lvl1pPr>
          </a:lstStyle>
          <a:p>
            <a:r>
              <a:rPr lang="en-US" dirty="0"/>
              <a:t>Click to edit Master title style</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72400" y="6172200"/>
            <a:ext cx="1143000" cy="485919"/>
          </a:xfrm>
          <a:prstGeom prst="rect">
            <a:avLst/>
          </a:prstGeom>
        </p:spPr>
      </p:pic>
      <p:sp>
        <p:nvSpPr>
          <p:cNvPr id="12" name="Slide Number Placeholder 5"/>
          <p:cNvSpPr>
            <a:spLocks noGrp="1"/>
          </p:cNvSpPr>
          <p:nvPr>
            <p:ph type="sldNum" sz="quarter" idx="12"/>
          </p:nvPr>
        </p:nvSpPr>
        <p:spPr>
          <a:xfrm>
            <a:off x="223071" y="6427018"/>
            <a:ext cx="2057400" cy="365125"/>
          </a:xfrm>
          <a:prstGeom prst="rect">
            <a:avLst/>
          </a:prstGeom>
        </p:spPr>
        <p:txBody>
          <a:bodyPr/>
          <a:lstStyle>
            <a:lvl1pPr algn="l">
              <a:defRPr sz="1600">
                <a:solidFill>
                  <a:schemeClr val="bg1">
                    <a:lumMod val="50000"/>
                  </a:schemeClr>
                </a:solidFil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133206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4"/>
          </p:nvPr>
        </p:nvSpPr>
        <p:spPr>
          <a:xfrm>
            <a:off x="245193" y="6360652"/>
            <a:ext cx="2057400" cy="365125"/>
          </a:xfrm>
          <a:prstGeom prst="rect">
            <a:avLst/>
          </a:prstGeom>
        </p:spPr>
        <p:txBody>
          <a:bodyPr/>
          <a:lstStyle>
            <a:lvl1pPr algn="l">
              <a:defRPr/>
            </a:lvl1pPr>
          </a:lstStyle>
          <a:p>
            <a:fld id="{C479D5F6-EDCB-402A-AC08-4943A1820E8F}" type="slidenum">
              <a:rPr lang="en-US" smtClean="0"/>
              <a:pPr/>
              <a:t>‹#›</a:t>
            </a:fld>
            <a:endParaRPr lang="en-US" dirty="0"/>
          </a:p>
        </p:txBody>
      </p:sp>
    </p:spTree>
    <p:extLst>
      <p:ext uri="{BB962C8B-B14F-4D97-AF65-F5344CB8AC3E}">
        <p14:creationId xmlns:p14="http://schemas.microsoft.com/office/powerpoint/2010/main" val="372379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71" r:id="rId4"/>
    <p:sldLayoutId id="2147483672" r:id="rId5"/>
    <p:sldLayoutId id="2147483673" r:id="rId6"/>
    <p:sldLayoutId id="2147483674" r:id="rId7"/>
    <p:sldLayoutId id="2147483675" r:id="rId8"/>
    <p:sldLayoutId id="2147483664" r:id="rId9"/>
    <p:sldLayoutId id="2147483666" r:id="rId10"/>
    <p:sldLayoutId id="2147483667" r:id="rId11"/>
    <p:sldLayoutId id="2147483668" r:id="rId12"/>
    <p:sldLayoutId id="2147483669"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43000" y="5093063"/>
            <a:ext cx="6858000" cy="1010025"/>
          </a:xfrm>
        </p:spPr>
        <p:txBody>
          <a:bodyPr>
            <a:normAutofit/>
          </a:bodyPr>
          <a:lstStyle/>
          <a:p>
            <a:r>
              <a:rPr lang="en-US" dirty="0"/>
              <a:t>School Transportation Unit</a:t>
            </a:r>
          </a:p>
          <a:p>
            <a:r>
              <a:rPr lang="en-US"/>
              <a:t>2023</a:t>
            </a:r>
            <a:endParaRPr lang="en-US" dirty="0"/>
          </a:p>
        </p:txBody>
      </p:sp>
      <p:sp>
        <p:nvSpPr>
          <p:cNvPr id="4" name="Title 3"/>
          <p:cNvSpPr>
            <a:spLocks noGrp="1"/>
          </p:cNvSpPr>
          <p:nvPr>
            <p:ph type="ctrTitle"/>
          </p:nvPr>
        </p:nvSpPr>
        <p:spPr/>
        <p:txBody>
          <a:bodyPr/>
          <a:lstStyle/>
          <a:p>
            <a:r>
              <a:rPr lang="en-US" dirty="0"/>
              <a:t>Emergency Evacuations</a:t>
            </a:r>
          </a:p>
        </p:txBody>
      </p:sp>
      <p:sp>
        <p:nvSpPr>
          <p:cNvPr id="5" name="Slide Number Placeholder 4"/>
          <p:cNvSpPr>
            <a:spLocks noGrp="1"/>
          </p:cNvSpPr>
          <p:nvPr>
            <p:ph type="sldNum" sz="quarter" idx="12"/>
          </p:nvPr>
        </p:nvSpPr>
        <p:spPr/>
        <p:txBody>
          <a:bodyPr/>
          <a:lstStyle/>
          <a:p>
            <a:fld id="{67726FA2-3EC9-4717-AD62-D8C823692DD3}" type="slidenum">
              <a:rPr lang="en-US" smtClean="0"/>
              <a:pPr/>
              <a:t>1</a:t>
            </a:fld>
            <a:endParaRPr lang="en-US" dirty="0"/>
          </a:p>
        </p:txBody>
      </p:sp>
    </p:spTree>
    <p:extLst>
      <p:ext uri="{BB962C8B-B14F-4D97-AF65-F5344CB8AC3E}">
        <p14:creationId xmlns:p14="http://schemas.microsoft.com/office/powerpoint/2010/main" val="1196755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68E06-A494-4426-9974-54609C9773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271E4D4-D670-4511-B783-65FB86E83B2F}"/>
              </a:ext>
            </a:extLst>
          </p:cNvPr>
          <p:cNvSpPr>
            <a:spLocks noGrp="1"/>
          </p:cNvSpPr>
          <p:nvPr>
            <p:ph idx="1"/>
          </p:nvPr>
        </p:nvSpPr>
        <p:spPr>
          <a:xfrm>
            <a:off x="790882" y="1249189"/>
            <a:ext cx="7886700" cy="4640674"/>
          </a:xfrm>
        </p:spPr>
        <p:txBody>
          <a:bodyPr/>
          <a:lstStyle/>
          <a:p>
            <a:pPr marL="0" indent="0">
              <a:buNone/>
            </a:pPr>
            <a:r>
              <a:rPr lang="en-US" sz="3200" dirty="0"/>
              <a:t>Have school bus information card readily available.</a:t>
            </a:r>
          </a:p>
          <a:p>
            <a:pPr marL="0" indent="0">
              <a:buNone/>
            </a:pPr>
            <a:endParaRPr lang="en-US" dirty="0"/>
          </a:p>
        </p:txBody>
      </p:sp>
      <p:sp>
        <p:nvSpPr>
          <p:cNvPr id="4" name="Slide Number Placeholder 3">
            <a:extLst>
              <a:ext uri="{FF2B5EF4-FFF2-40B4-BE49-F238E27FC236}">
                <a16:creationId xmlns:a16="http://schemas.microsoft.com/office/drawing/2014/main" id="{984E077F-C133-4AB7-A4B1-D95A45899DF3}"/>
              </a:ext>
            </a:extLst>
          </p:cNvPr>
          <p:cNvSpPr>
            <a:spLocks noGrp="1"/>
          </p:cNvSpPr>
          <p:nvPr>
            <p:ph type="sldNum" sz="quarter" idx="12"/>
          </p:nvPr>
        </p:nvSpPr>
        <p:spPr/>
        <p:txBody>
          <a:bodyPr/>
          <a:lstStyle/>
          <a:p>
            <a:fld id="{C479D5F6-EDCB-402A-AC08-4943A1820E8F}" type="slidenum">
              <a:rPr lang="en-US" smtClean="0"/>
              <a:pPr/>
              <a:t>10</a:t>
            </a:fld>
            <a:endParaRPr lang="en-US" dirty="0"/>
          </a:p>
        </p:txBody>
      </p:sp>
      <p:sp>
        <p:nvSpPr>
          <p:cNvPr id="6" name="TextBox 5">
            <a:extLst>
              <a:ext uri="{FF2B5EF4-FFF2-40B4-BE49-F238E27FC236}">
                <a16:creationId xmlns:a16="http://schemas.microsoft.com/office/drawing/2014/main" id="{BCA1BADA-E2A2-49C4-A59E-3B7444F603F2}"/>
              </a:ext>
            </a:extLst>
          </p:cNvPr>
          <p:cNvSpPr txBox="1"/>
          <p:nvPr/>
        </p:nvSpPr>
        <p:spPr>
          <a:xfrm>
            <a:off x="2448232" y="2046032"/>
            <a:ext cx="4572000" cy="3046988"/>
          </a:xfrm>
          <a:prstGeom prst="rect">
            <a:avLst/>
          </a:prstGeom>
          <a:noFill/>
        </p:spPr>
        <p:txBody>
          <a:bodyPr wrap="square">
            <a:spAutoFit/>
          </a:bodyPr>
          <a:lstStyle/>
          <a:p>
            <a:r>
              <a:rPr lang="en-US" sz="3200" dirty="0"/>
              <a:t>Include</a:t>
            </a:r>
          </a:p>
          <a:p>
            <a:r>
              <a:rPr lang="en-US" sz="3200" dirty="0"/>
              <a:t>	Route Number</a:t>
            </a:r>
          </a:p>
          <a:p>
            <a:r>
              <a:rPr lang="en-US" sz="3200" dirty="0"/>
              <a:t>	Bus Driver Name</a:t>
            </a:r>
          </a:p>
          <a:p>
            <a:r>
              <a:rPr lang="en-US" sz="3200" dirty="0"/>
              <a:t>	District Name</a:t>
            </a:r>
          </a:p>
          <a:p>
            <a:r>
              <a:rPr lang="en-US" sz="3200" dirty="0"/>
              <a:t>	District Address</a:t>
            </a:r>
          </a:p>
          <a:p>
            <a:r>
              <a:rPr lang="en-US" sz="3200" dirty="0"/>
              <a:t>	District Contacts</a:t>
            </a:r>
          </a:p>
        </p:txBody>
      </p:sp>
    </p:spTree>
    <p:extLst>
      <p:ext uri="{BB962C8B-B14F-4D97-AF65-F5344CB8AC3E}">
        <p14:creationId xmlns:p14="http://schemas.microsoft.com/office/powerpoint/2010/main" val="1446495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your school district policy/procedure?</a:t>
            </a:r>
          </a:p>
        </p:txBody>
      </p:sp>
      <p:sp>
        <p:nvSpPr>
          <p:cNvPr id="3" name="Content Placeholder 2"/>
          <p:cNvSpPr>
            <a:spLocks noGrp="1"/>
          </p:cNvSpPr>
          <p:nvPr>
            <p:ph idx="1"/>
          </p:nvPr>
        </p:nvSpPr>
        <p:spPr/>
        <p:txBody>
          <a:bodyPr>
            <a:noAutofit/>
          </a:bodyPr>
          <a:lstStyle/>
          <a:p>
            <a:pPr marL="0" indent="0">
              <a:buNone/>
            </a:pPr>
            <a:r>
              <a:rPr lang="en-US" sz="2800" dirty="0"/>
              <a:t>How often am I required to perform drills?</a:t>
            </a:r>
          </a:p>
          <a:p>
            <a:pPr marL="0" indent="0">
              <a:buNone/>
            </a:pPr>
            <a:r>
              <a:rPr lang="en-US" sz="2800" dirty="0"/>
              <a:t>Do I need permission to perform drills?</a:t>
            </a:r>
          </a:p>
          <a:p>
            <a:pPr marL="0" indent="0">
              <a:buNone/>
            </a:pPr>
            <a:r>
              <a:rPr lang="en-US" sz="2800" dirty="0"/>
              <a:t>Where do I perform drills?</a:t>
            </a:r>
          </a:p>
          <a:p>
            <a:pPr marL="0" indent="0">
              <a:buNone/>
            </a:pPr>
            <a:r>
              <a:rPr lang="en-US" sz="2800" dirty="0"/>
              <a:t>When do I perform drills?</a:t>
            </a:r>
          </a:p>
          <a:p>
            <a:pPr marL="0" indent="0">
              <a:buNone/>
            </a:pPr>
            <a:r>
              <a:rPr lang="en-US" sz="2800" dirty="0"/>
              <a:t>Can I release students to parents on scene?</a:t>
            </a:r>
          </a:p>
          <a:p>
            <a:pPr marL="0" indent="0">
              <a:buNone/>
            </a:pPr>
            <a:r>
              <a:rPr lang="en-US" sz="2800" dirty="0"/>
              <a:t>Who do you contact first if you have to evacuate?</a:t>
            </a:r>
          </a:p>
          <a:p>
            <a:pPr marL="1028700" lvl="1" indent="-342900"/>
            <a:r>
              <a:rPr lang="en-US" sz="2800" dirty="0"/>
              <a:t> 9-1-1</a:t>
            </a:r>
          </a:p>
          <a:p>
            <a:pPr marL="1028700" lvl="1" indent="-342900"/>
            <a:r>
              <a:rPr lang="en-US" sz="2800" dirty="0"/>
              <a:t>Supervisor</a:t>
            </a:r>
          </a:p>
          <a:p>
            <a:pPr marL="1028700" lvl="1" indent="-342900"/>
            <a:r>
              <a:rPr lang="en-US" sz="2800" dirty="0"/>
              <a:t>Dispatch</a:t>
            </a:r>
          </a:p>
          <a:p>
            <a:pPr marL="0" indent="0">
              <a:buNone/>
            </a:pPr>
            <a:r>
              <a:rPr lang="en-US" sz="2800" dirty="0"/>
              <a:t>What do you tell them?</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11</a:t>
            </a:fld>
            <a:endParaRPr lang="en-US" dirty="0"/>
          </a:p>
        </p:txBody>
      </p:sp>
    </p:spTree>
    <p:extLst>
      <p:ext uri="{BB962C8B-B14F-4D97-AF65-F5344CB8AC3E}">
        <p14:creationId xmlns:p14="http://schemas.microsoft.com/office/powerpoint/2010/main" val="40494497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 yourself</a:t>
            </a:r>
          </a:p>
        </p:txBody>
      </p:sp>
      <p:sp>
        <p:nvSpPr>
          <p:cNvPr id="3" name="Content Placeholder 2"/>
          <p:cNvSpPr>
            <a:spLocks noGrp="1"/>
          </p:cNvSpPr>
          <p:nvPr>
            <p:ph idx="1"/>
          </p:nvPr>
        </p:nvSpPr>
        <p:spPr/>
        <p:txBody>
          <a:bodyPr>
            <a:normAutofit/>
          </a:bodyPr>
          <a:lstStyle/>
          <a:p>
            <a:pPr marL="0" indent="0" algn="ctr">
              <a:buNone/>
            </a:pPr>
            <a:r>
              <a:rPr lang="en-US" sz="4400" dirty="0">
                <a:solidFill>
                  <a:srgbClr val="FF0000"/>
                </a:solidFill>
              </a:rPr>
              <a:t>Are my students safer on the bus or off the bus?</a:t>
            </a:r>
          </a:p>
          <a:p>
            <a:pPr marL="0" indent="0">
              <a:buNone/>
            </a:pPr>
            <a:r>
              <a:rPr lang="en-US" dirty="0"/>
              <a:t>Is evacuation </a:t>
            </a:r>
            <a:r>
              <a:rPr lang="en-US" b="1" u="sng" dirty="0"/>
              <a:t>really </a:t>
            </a:r>
            <a:r>
              <a:rPr lang="en-US" dirty="0"/>
              <a:t>necessary?</a:t>
            </a:r>
          </a:p>
          <a:p>
            <a:pPr marL="0" indent="0">
              <a:buNone/>
            </a:pPr>
            <a:r>
              <a:rPr lang="en-US" dirty="0"/>
              <a:t>Are there injuries?  </a:t>
            </a:r>
          </a:p>
          <a:p>
            <a:pPr marL="0" indent="0">
              <a:buNone/>
            </a:pPr>
            <a:r>
              <a:rPr lang="en-US" dirty="0"/>
              <a:t>	Do I move them?  </a:t>
            </a:r>
          </a:p>
          <a:p>
            <a:pPr marL="0" indent="0">
              <a:buNone/>
            </a:pPr>
            <a:r>
              <a:rPr lang="en-US" dirty="0"/>
              <a:t>	How?</a:t>
            </a:r>
          </a:p>
          <a:p>
            <a:pPr marL="0" indent="0">
              <a:buNone/>
            </a:pPr>
            <a:r>
              <a:rPr lang="en-US" dirty="0"/>
              <a:t>Which exit is best to use?</a:t>
            </a:r>
          </a:p>
          <a:p>
            <a:pPr marL="0" indent="0">
              <a:buNone/>
            </a:pPr>
            <a:r>
              <a:rPr lang="en-US" dirty="0"/>
              <a:t>Where is my safe waiting area?</a:t>
            </a:r>
          </a:p>
          <a:p>
            <a:pPr marL="0" indent="0">
              <a:buNone/>
            </a:pPr>
            <a:r>
              <a:rPr lang="en-US" dirty="0"/>
              <a:t>How many students are on the bus?</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12</a:t>
            </a:fld>
            <a:endParaRPr lang="en-US" dirty="0"/>
          </a:p>
        </p:txBody>
      </p:sp>
    </p:spTree>
    <p:extLst>
      <p:ext uri="{BB962C8B-B14F-4D97-AF65-F5344CB8AC3E}">
        <p14:creationId xmlns:p14="http://schemas.microsoft.com/office/powerpoint/2010/main" val="6438285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A8C1437-C1CE-4563-84D2-1AC0B2B32B04}"/>
              </a:ext>
            </a:extLst>
          </p:cNvPr>
          <p:cNvPicPr>
            <a:picLocks noGrp="1" noChangeAspect="1"/>
          </p:cNvPicPr>
          <p:nvPr>
            <p:ph sz="half" idx="1"/>
          </p:nvPr>
        </p:nvPicPr>
        <p:blipFill>
          <a:blip r:embed="rId2"/>
          <a:stretch>
            <a:fillRect/>
          </a:stretch>
        </p:blipFill>
        <p:spPr>
          <a:xfrm>
            <a:off x="767177" y="2218906"/>
            <a:ext cx="3609145" cy="3072650"/>
          </a:xfrm>
        </p:spPr>
      </p:pic>
      <p:pic>
        <p:nvPicPr>
          <p:cNvPr id="9" name="Content Placeholder 8">
            <a:extLst>
              <a:ext uri="{FF2B5EF4-FFF2-40B4-BE49-F238E27FC236}">
                <a16:creationId xmlns:a16="http://schemas.microsoft.com/office/drawing/2014/main" id="{BDE0E4BE-DF67-4EAB-B744-B170FE75F6CA}"/>
              </a:ext>
            </a:extLst>
          </p:cNvPr>
          <p:cNvPicPr>
            <a:picLocks noGrp="1" noChangeAspect="1"/>
          </p:cNvPicPr>
          <p:nvPr>
            <p:ph sz="half" idx="2"/>
          </p:nvPr>
        </p:nvPicPr>
        <p:blipFill>
          <a:blip r:embed="rId3"/>
          <a:stretch>
            <a:fillRect/>
          </a:stretch>
        </p:blipFill>
        <p:spPr>
          <a:xfrm>
            <a:off x="4639650" y="2221954"/>
            <a:ext cx="3865199" cy="3066554"/>
          </a:xfrm>
        </p:spPr>
      </p:pic>
      <p:sp>
        <p:nvSpPr>
          <p:cNvPr id="4" name="Title 3">
            <a:extLst>
              <a:ext uri="{FF2B5EF4-FFF2-40B4-BE49-F238E27FC236}">
                <a16:creationId xmlns:a16="http://schemas.microsoft.com/office/drawing/2014/main" id="{29B27DEC-41F2-4696-917B-832093931EF4}"/>
              </a:ext>
            </a:extLst>
          </p:cNvPr>
          <p:cNvSpPr>
            <a:spLocks noGrp="1"/>
          </p:cNvSpPr>
          <p:nvPr>
            <p:ph type="title"/>
          </p:nvPr>
        </p:nvSpPr>
        <p:spPr/>
        <p:txBody>
          <a:bodyPr/>
          <a:lstStyle/>
          <a:p>
            <a:r>
              <a:rPr lang="en-US" dirty="0"/>
              <a:t>Safer on the bus or off the bus?</a:t>
            </a:r>
          </a:p>
        </p:txBody>
      </p:sp>
      <p:sp>
        <p:nvSpPr>
          <p:cNvPr id="5" name="Slide Number Placeholder 4">
            <a:extLst>
              <a:ext uri="{FF2B5EF4-FFF2-40B4-BE49-F238E27FC236}">
                <a16:creationId xmlns:a16="http://schemas.microsoft.com/office/drawing/2014/main" id="{FF6A5B22-9AD9-4F31-9CAA-0C32A9409307}"/>
              </a:ext>
            </a:extLst>
          </p:cNvPr>
          <p:cNvSpPr>
            <a:spLocks noGrp="1"/>
          </p:cNvSpPr>
          <p:nvPr>
            <p:ph type="sldNum" sz="quarter" idx="12"/>
          </p:nvPr>
        </p:nvSpPr>
        <p:spPr/>
        <p:txBody>
          <a:bodyPr/>
          <a:lstStyle/>
          <a:p>
            <a:fld id="{C479D5F6-EDCB-402A-AC08-4943A1820E8F}" type="slidenum">
              <a:rPr lang="en-US" smtClean="0"/>
              <a:pPr/>
              <a:t>13</a:t>
            </a:fld>
            <a:endParaRPr lang="en-US" dirty="0"/>
          </a:p>
        </p:txBody>
      </p:sp>
    </p:spTree>
    <p:extLst>
      <p:ext uri="{BB962C8B-B14F-4D97-AF65-F5344CB8AC3E}">
        <p14:creationId xmlns:p14="http://schemas.microsoft.com/office/powerpoint/2010/main" val="1427746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400" dirty="0"/>
              <a:t>In the majority of emergency situations, the bus is the safest place for the passengers unless extenuating circumstances warrant evacuation from the bus.</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14</a:t>
            </a:fld>
            <a:endParaRPr lang="en-US" dirty="0"/>
          </a:p>
        </p:txBody>
      </p:sp>
    </p:spTree>
    <p:extLst>
      <p:ext uri="{BB962C8B-B14F-4D97-AF65-F5344CB8AC3E}">
        <p14:creationId xmlns:p14="http://schemas.microsoft.com/office/powerpoint/2010/main" val="135979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solidFill>
                  <a:srgbClr val="FF0000"/>
                </a:solidFill>
              </a:rPr>
              <a:t>Always evacuate if</a:t>
            </a:r>
          </a:p>
        </p:txBody>
      </p:sp>
      <p:sp>
        <p:nvSpPr>
          <p:cNvPr id="3" name="Content Placeholder 2"/>
          <p:cNvSpPr>
            <a:spLocks noGrp="1"/>
          </p:cNvSpPr>
          <p:nvPr>
            <p:ph idx="1"/>
          </p:nvPr>
        </p:nvSpPr>
        <p:spPr/>
        <p:txBody>
          <a:bodyPr>
            <a:normAutofit/>
          </a:bodyPr>
          <a:lstStyle/>
          <a:p>
            <a:pPr marL="0" indent="0">
              <a:buNone/>
            </a:pPr>
            <a:r>
              <a:rPr lang="en-US" sz="3200" dirty="0"/>
              <a:t>The bus is on fire or there is a threat of a fire.</a:t>
            </a:r>
          </a:p>
          <a:p>
            <a:pPr marL="0" indent="0">
              <a:buNone/>
            </a:pPr>
            <a:r>
              <a:rPr lang="en-US" sz="3200" dirty="0"/>
              <a:t>The bus is stalled on or adjacent to a railroad-highway crossing.</a:t>
            </a:r>
          </a:p>
          <a:p>
            <a:pPr marL="0" indent="0">
              <a:buNone/>
            </a:pPr>
            <a:r>
              <a:rPr lang="en-US" sz="3200" dirty="0"/>
              <a:t>The position of the bus may change and increase the danger</a:t>
            </a:r>
          </a:p>
          <a:p>
            <a:pPr marL="0" indent="0">
              <a:buNone/>
            </a:pPr>
            <a:r>
              <a:rPr lang="en-US" sz="3200" dirty="0"/>
              <a:t>There is an imminent danger of collision</a:t>
            </a:r>
          </a:p>
          <a:p>
            <a:pPr marL="0" indent="0">
              <a:buNone/>
            </a:pPr>
            <a:r>
              <a:rPr lang="en-US" sz="3200" dirty="0"/>
              <a:t>There is a need to quickly evacuate because of a hazardous materials spill.</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15</a:t>
            </a:fld>
            <a:endParaRPr lang="en-US" dirty="0"/>
          </a:p>
        </p:txBody>
      </p:sp>
    </p:spTree>
    <p:extLst>
      <p:ext uri="{BB962C8B-B14F-4D97-AF65-F5344CB8AC3E}">
        <p14:creationId xmlns:p14="http://schemas.microsoft.com/office/powerpoint/2010/main" val="32537531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8AA2749-D70C-4091-8308-8FBFBDA7579C}"/>
              </a:ext>
            </a:extLst>
          </p:cNvPr>
          <p:cNvPicPr>
            <a:picLocks noGrp="1" noChangeAspect="1"/>
          </p:cNvPicPr>
          <p:nvPr>
            <p:ph sz="half" idx="1"/>
          </p:nvPr>
        </p:nvPicPr>
        <p:blipFill>
          <a:blip r:embed="rId2"/>
          <a:stretch>
            <a:fillRect/>
          </a:stretch>
        </p:blipFill>
        <p:spPr>
          <a:xfrm>
            <a:off x="628650" y="2393087"/>
            <a:ext cx="3886200" cy="2724288"/>
          </a:xfrm>
        </p:spPr>
      </p:pic>
      <p:pic>
        <p:nvPicPr>
          <p:cNvPr id="9" name="Content Placeholder 8">
            <a:extLst>
              <a:ext uri="{FF2B5EF4-FFF2-40B4-BE49-F238E27FC236}">
                <a16:creationId xmlns:a16="http://schemas.microsoft.com/office/drawing/2014/main" id="{DFD07F19-FE1F-4E23-93D6-66E829F351DC}"/>
              </a:ext>
            </a:extLst>
          </p:cNvPr>
          <p:cNvPicPr>
            <a:picLocks noGrp="1" noChangeAspect="1"/>
          </p:cNvPicPr>
          <p:nvPr>
            <p:ph sz="half" idx="2"/>
          </p:nvPr>
        </p:nvPicPr>
        <p:blipFill>
          <a:blip r:embed="rId3"/>
          <a:stretch>
            <a:fillRect/>
          </a:stretch>
        </p:blipFill>
        <p:spPr>
          <a:xfrm>
            <a:off x="4629150" y="2405934"/>
            <a:ext cx="3886200" cy="2698595"/>
          </a:xfrm>
        </p:spPr>
      </p:pic>
      <p:sp>
        <p:nvSpPr>
          <p:cNvPr id="4" name="Title 3">
            <a:extLst>
              <a:ext uri="{FF2B5EF4-FFF2-40B4-BE49-F238E27FC236}">
                <a16:creationId xmlns:a16="http://schemas.microsoft.com/office/drawing/2014/main" id="{9BA093FA-876B-40C0-AF60-1C8915050242}"/>
              </a:ext>
            </a:extLst>
          </p:cNvPr>
          <p:cNvSpPr>
            <a:spLocks noGrp="1"/>
          </p:cNvSpPr>
          <p:nvPr>
            <p:ph type="title"/>
          </p:nvPr>
        </p:nvSpPr>
        <p:spPr/>
        <p:txBody>
          <a:bodyPr/>
          <a:lstStyle/>
          <a:p>
            <a:r>
              <a:rPr lang="en-US" dirty="0"/>
              <a:t>What about these situations?  Evacuate?</a:t>
            </a:r>
          </a:p>
        </p:txBody>
      </p:sp>
      <p:sp>
        <p:nvSpPr>
          <p:cNvPr id="5" name="Slide Number Placeholder 4">
            <a:extLst>
              <a:ext uri="{FF2B5EF4-FFF2-40B4-BE49-F238E27FC236}">
                <a16:creationId xmlns:a16="http://schemas.microsoft.com/office/drawing/2014/main" id="{2B2A457C-4EAF-4632-A2EA-9EFCD90C2D29}"/>
              </a:ext>
            </a:extLst>
          </p:cNvPr>
          <p:cNvSpPr>
            <a:spLocks noGrp="1"/>
          </p:cNvSpPr>
          <p:nvPr>
            <p:ph type="sldNum" sz="quarter" idx="12"/>
          </p:nvPr>
        </p:nvSpPr>
        <p:spPr/>
        <p:txBody>
          <a:bodyPr/>
          <a:lstStyle/>
          <a:p>
            <a:fld id="{C479D5F6-EDCB-402A-AC08-4943A1820E8F}" type="slidenum">
              <a:rPr lang="en-US" smtClean="0"/>
              <a:pPr/>
              <a:t>16</a:t>
            </a:fld>
            <a:endParaRPr lang="en-US" dirty="0"/>
          </a:p>
        </p:txBody>
      </p:sp>
    </p:spTree>
    <p:extLst>
      <p:ext uri="{BB962C8B-B14F-4D97-AF65-F5344CB8AC3E}">
        <p14:creationId xmlns:p14="http://schemas.microsoft.com/office/powerpoint/2010/main" val="36775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Which exit to use?</a:t>
            </a:r>
          </a:p>
        </p:txBody>
      </p:sp>
      <p:sp>
        <p:nvSpPr>
          <p:cNvPr id="3" name="Content Placeholder 2"/>
          <p:cNvSpPr>
            <a:spLocks noGrp="1"/>
          </p:cNvSpPr>
          <p:nvPr>
            <p:ph idx="1"/>
          </p:nvPr>
        </p:nvSpPr>
        <p:spPr/>
        <p:txBody>
          <a:bodyPr>
            <a:normAutofit/>
          </a:bodyPr>
          <a:lstStyle/>
          <a:p>
            <a:pPr marL="0" indent="0">
              <a:buNone/>
            </a:pPr>
            <a:r>
              <a:rPr lang="en-US" sz="3200" dirty="0"/>
              <a:t>In most cases, the front door evacuation is the safest.</a:t>
            </a:r>
          </a:p>
          <a:p>
            <a:endParaRPr lang="en-US" sz="3200" dirty="0"/>
          </a:p>
          <a:p>
            <a:pPr marL="0" indent="0">
              <a:buNone/>
            </a:pPr>
            <a:r>
              <a:rPr lang="en-US" sz="3200" dirty="0"/>
              <a:t>The fastest evacuation is a combination of front door and rear/side door.</a:t>
            </a:r>
          </a:p>
          <a:p>
            <a:endParaRPr lang="en-US" sz="3200" dirty="0"/>
          </a:p>
          <a:p>
            <a:pPr marL="0" indent="0">
              <a:buNone/>
            </a:pPr>
            <a:r>
              <a:rPr lang="en-US" sz="3200" dirty="0"/>
              <a:t>The side door/window evacuation is the most difficult</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17</a:t>
            </a:fld>
            <a:endParaRPr lang="en-US" dirty="0"/>
          </a:p>
        </p:txBody>
      </p:sp>
    </p:spTree>
    <p:extLst>
      <p:ext uri="{BB962C8B-B14F-4D97-AF65-F5344CB8AC3E}">
        <p14:creationId xmlns:p14="http://schemas.microsoft.com/office/powerpoint/2010/main" val="1436175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Helpers</a:t>
            </a:r>
          </a:p>
        </p:txBody>
      </p:sp>
      <p:sp>
        <p:nvSpPr>
          <p:cNvPr id="3" name="Content Placeholder 2"/>
          <p:cNvSpPr>
            <a:spLocks noGrp="1"/>
          </p:cNvSpPr>
          <p:nvPr>
            <p:ph idx="1"/>
          </p:nvPr>
        </p:nvSpPr>
        <p:spPr/>
        <p:txBody>
          <a:bodyPr>
            <a:normAutofit/>
          </a:bodyPr>
          <a:lstStyle/>
          <a:p>
            <a:pPr marL="0" indent="0">
              <a:buNone/>
            </a:pPr>
            <a:r>
              <a:rPr lang="en-US" sz="3200" dirty="0"/>
              <a:t>Identify Student Helpers </a:t>
            </a:r>
            <a:r>
              <a:rPr lang="en-US" sz="3200" u="sng" dirty="0"/>
              <a:t>BEFORE</a:t>
            </a:r>
            <a:r>
              <a:rPr lang="en-US" sz="3200" dirty="0"/>
              <a:t> an emergency occurs.</a:t>
            </a:r>
          </a:p>
          <a:p>
            <a:endParaRPr lang="en-US" sz="3200" dirty="0"/>
          </a:p>
          <a:p>
            <a:pPr marL="0" indent="0">
              <a:buNone/>
            </a:pPr>
            <a:r>
              <a:rPr lang="en-US" sz="3200" dirty="0"/>
              <a:t>Teach the Student Helper how to help you.</a:t>
            </a:r>
          </a:p>
        </p:txBody>
      </p:sp>
      <p:sp>
        <p:nvSpPr>
          <p:cNvPr id="4" name="Slide Number Placeholder 3"/>
          <p:cNvSpPr>
            <a:spLocks noGrp="1"/>
          </p:cNvSpPr>
          <p:nvPr>
            <p:ph type="sldNum" sz="quarter" idx="12"/>
          </p:nvPr>
        </p:nvSpPr>
        <p:spPr/>
        <p:txBody>
          <a:bodyPr/>
          <a:lstStyle/>
          <a:p>
            <a:fld id="{67726FA2-3EC9-4717-AD62-D8C823692DD3}" type="slidenum">
              <a:rPr lang="en-US" smtClean="0"/>
              <a:pPr/>
              <a:t>18</a:t>
            </a:fld>
            <a:endParaRPr lang="en-US" dirty="0"/>
          </a:p>
        </p:txBody>
      </p:sp>
      <p:pic>
        <p:nvPicPr>
          <p:cNvPr id="5" name="Picture 4">
            <a:extLst>
              <a:ext uri="{FF2B5EF4-FFF2-40B4-BE49-F238E27FC236}">
                <a16:creationId xmlns:a16="http://schemas.microsoft.com/office/drawing/2014/main" id="{BD64B5B7-0941-5604-E56F-7899D0A87DAE}"/>
              </a:ext>
            </a:extLst>
          </p:cNvPr>
          <p:cNvPicPr>
            <a:picLocks noChangeAspect="1"/>
          </p:cNvPicPr>
          <p:nvPr/>
        </p:nvPicPr>
        <p:blipFill>
          <a:blip r:embed="rId2"/>
          <a:stretch>
            <a:fillRect/>
          </a:stretch>
        </p:blipFill>
        <p:spPr>
          <a:xfrm>
            <a:off x="908870" y="4024797"/>
            <a:ext cx="2466975" cy="1847850"/>
          </a:xfrm>
          <a:prstGeom prst="rect">
            <a:avLst/>
          </a:prstGeom>
        </p:spPr>
      </p:pic>
      <p:pic>
        <p:nvPicPr>
          <p:cNvPr id="6" name="Picture 5">
            <a:extLst>
              <a:ext uri="{FF2B5EF4-FFF2-40B4-BE49-F238E27FC236}">
                <a16:creationId xmlns:a16="http://schemas.microsoft.com/office/drawing/2014/main" id="{CC15797B-D636-9335-E583-488398BE4295}"/>
              </a:ext>
            </a:extLst>
          </p:cNvPr>
          <p:cNvPicPr>
            <a:picLocks noChangeAspect="1"/>
          </p:cNvPicPr>
          <p:nvPr/>
        </p:nvPicPr>
        <p:blipFill>
          <a:blip r:embed="rId3"/>
          <a:stretch>
            <a:fillRect/>
          </a:stretch>
        </p:blipFill>
        <p:spPr>
          <a:xfrm>
            <a:off x="4780321" y="4024797"/>
            <a:ext cx="2857500" cy="1847850"/>
          </a:xfrm>
          <a:prstGeom prst="rect">
            <a:avLst/>
          </a:prstGeom>
        </p:spPr>
      </p:pic>
    </p:spTree>
    <p:extLst>
      <p:ext uri="{BB962C8B-B14F-4D97-AF65-F5344CB8AC3E}">
        <p14:creationId xmlns:p14="http://schemas.microsoft.com/office/powerpoint/2010/main" val="1379900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Performing Drills</a:t>
            </a:r>
          </a:p>
        </p:txBody>
      </p:sp>
      <p:sp>
        <p:nvSpPr>
          <p:cNvPr id="3" name="Content Placeholder 2"/>
          <p:cNvSpPr>
            <a:spLocks noGrp="1"/>
          </p:cNvSpPr>
          <p:nvPr>
            <p:ph idx="1"/>
          </p:nvPr>
        </p:nvSpPr>
        <p:spPr/>
        <p:txBody>
          <a:bodyPr/>
          <a:lstStyle/>
          <a:p>
            <a:pPr marL="0" indent="0">
              <a:buNone/>
            </a:pPr>
            <a:r>
              <a:rPr lang="en-US" sz="3200" dirty="0"/>
              <a:t>Set the park brake</a:t>
            </a:r>
          </a:p>
          <a:p>
            <a:pPr marL="0" indent="0">
              <a:buNone/>
            </a:pPr>
            <a:r>
              <a:rPr lang="en-US" sz="3200" dirty="0"/>
              <a:t>Put transmission in neutral(automatic), or park if so equipped</a:t>
            </a:r>
          </a:p>
          <a:p>
            <a:pPr marL="0" indent="0">
              <a:buNone/>
            </a:pPr>
            <a:r>
              <a:rPr lang="en-US" sz="3200" dirty="0"/>
              <a:t>Turn off engine (do you have communication if your bus is turned off?)</a:t>
            </a:r>
          </a:p>
          <a:p>
            <a:pPr marL="0" indent="0">
              <a:buNone/>
            </a:pPr>
            <a:r>
              <a:rPr lang="en-US" sz="3200" dirty="0"/>
              <a:t>Turn on 4-way hazard lamps</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19</a:t>
            </a:fld>
            <a:endParaRPr lang="en-US" dirty="0"/>
          </a:p>
        </p:txBody>
      </p:sp>
    </p:spTree>
    <p:extLst>
      <p:ext uri="{BB962C8B-B14F-4D97-AF65-F5344CB8AC3E}">
        <p14:creationId xmlns:p14="http://schemas.microsoft.com/office/powerpoint/2010/main" val="71147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a:t>
            </a:r>
          </a:p>
        </p:txBody>
      </p:sp>
      <p:sp>
        <p:nvSpPr>
          <p:cNvPr id="3" name="Content Placeholder 2"/>
          <p:cNvSpPr>
            <a:spLocks noGrp="1"/>
          </p:cNvSpPr>
          <p:nvPr>
            <p:ph idx="1"/>
          </p:nvPr>
        </p:nvSpPr>
        <p:spPr/>
        <p:txBody>
          <a:bodyPr>
            <a:normAutofit lnSpcReduction="10000"/>
          </a:bodyPr>
          <a:lstStyle/>
          <a:p>
            <a:pPr marL="0" indent="0">
              <a:buNone/>
            </a:pPr>
            <a:r>
              <a:rPr lang="en-US" u="sng" dirty="0"/>
              <a:t>Emergency</a:t>
            </a:r>
          </a:p>
          <a:p>
            <a:pPr marL="0" indent="0">
              <a:buNone/>
            </a:pPr>
            <a:r>
              <a:rPr lang="en-US" dirty="0"/>
              <a:t>	1.  an unforeseen combination of circumstances or  	     the resulting state that calls for immediate action</a:t>
            </a:r>
          </a:p>
          <a:p>
            <a:pPr marL="0" indent="0">
              <a:buNone/>
            </a:pPr>
            <a:r>
              <a:rPr lang="en-US" dirty="0"/>
              <a:t>      </a:t>
            </a:r>
          </a:p>
          <a:p>
            <a:pPr marL="0" indent="0">
              <a:buNone/>
            </a:pPr>
            <a:r>
              <a:rPr lang="en-US" dirty="0"/>
              <a:t>	2.  an urgent need for assistance or relief</a:t>
            </a:r>
          </a:p>
          <a:p>
            <a:endParaRPr lang="en-US" dirty="0"/>
          </a:p>
          <a:p>
            <a:pPr marL="0" indent="0">
              <a:buNone/>
            </a:pPr>
            <a:r>
              <a:rPr lang="en-US" u="sng" dirty="0"/>
              <a:t>Evacuation</a:t>
            </a:r>
          </a:p>
          <a:p>
            <a:pPr marL="0" indent="0">
              <a:buNone/>
            </a:pPr>
            <a:r>
              <a:rPr lang="en-US" dirty="0"/>
              <a:t>	1. the action of evacuating a person or a place.</a:t>
            </a:r>
          </a:p>
          <a:p>
            <a:endParaRPr lang="en-US" dirty="0"/>
          </a:p>
          <a:p>
            <a:pPr marL="0" indent="0" algn="ctr">
              <a:buNone/>
            </a:pPr>
            <a:r>
              <a:rPr lang="en-US" dirty="0">
                <a:solidFill>
                  <a:srgbClr val="FF0000"/>
                </a:solidFill>
              </a:rPr>
              <a:t>   An unforeseen combination of circumstances that calls for immediate action to evacuate a school bus.</a:t>
            </a:r>
          </a:p>
        </p:txBody>
      </p:sp>
      <p:sp>
        <p:nvSpPr>
          <p:cNvPr id="4" name="Slide Number Placeholder 3"/>
          <p:cNvSpPr>
            <a:spLocks noGrp="1"/>
          </p:cNvSpPr>
          <p:nvPr>
            <p:ph type="sldNum" sz="quarter" idx="12"/>
          </p:nvPr>
        </p:nvSpPr>
        <p:spPr/>
        <p:txBody>
          <a:bodyPr/>
          <a:lstStyle/>
          <a:p>
            <a:fld id="{67726FA2-3EC9-4717-AD62-D8C823692DD3}" type="slidenum">
              <a:rPr lang="en-US" smtClean="0"/>
              <a:pPr/>
              <a:t>2</a:t>
            </a:fld>
            <a:endParaRPr lang="en-US" dirty="0"/>
          </a:p>
        </p:txBody>
      </p:sp>
    </p:spTree>
    <p:extLst>
      <p:ext uri="{BB962C8B-B14F-4D97-AF65-F5344CB8AC3E}">
        <p14:creationId xmlns:p14="http://schemas.microsoft.com/office/powerpoint/2010/main" val="8760213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A7983-34BC-4BFF-8446-BEB99E590B02}"/>
              </a:ext>
            </a:extLst>
          </p:cNvPr>
          <p:cNvSpPr>
            <a:spLocks noGrp="1"/>
          </p:cNvSpPr>
          <p:nvPr>
            <p:ph type="ctrTitle"/>
          </p:nvPr>
        </p:nvSpPr>
        <p:spPr/>
        <p:txBody>
          <a:bodyPr>
            <a:normAutofit/>
          </a:bodyPr>
          <a:lstStyle/>
          <a:p>
            <a:r>
              <a:rPr lang="en-US" sz="5400" dirty="0"/>
              <a:t>Front Door</a:t>
            </a:r>
          </a:p>
        </p:txBody>
      </p:sp>
      <p:sp>
        <p:nvSpPr>
          <p:cNvPr id="3" name="Slide Number Placeholder 2">
            <a:extLst>
              <a:ext uri="{FF2B5EF4-FFF2-40B4-BE49-F238E27FC236}">
                <a16:creationId xmlns:a16="http://schemas.microsoft.com/office/drawing/2014/main" id="{A584CE4D-888B-469A-9674-0AF82D7E15CE}"/>
              </a:ext>
            </a:extLst>
          </p:cNvPr>
          <p:cNvSpPr>
            <a:spLocks noGrp="1"/>
          </p:cNvSpPr>
          <p:nvPr>
            <p:ph type="sldNum" sz="quarter" idx="12"/>
          </p:nvPr>
        </p:nvSpPr>
        <p:spPr/>
        <p:txBody>
          <a:bodyPr/>
          <a:lstStyle/>
          <a:p>
            <a:fld id="{C479D5F6-EDCB-402A-AC08-4943A1820E8F}" type="slidenum">
              <a:rPr lang="en-US" smtClean="0"/>
              <a:pPr/>
              <a:t>20</a:t>
            </a:fld>
            <a:endParaRPr lang="en-US" dirty="0"/>
          </a:p>
        </p:txBody>
      </p:sp>
    </p:spTree>
    <p:extLst>
      <p:ext uri="{BB962C8B-B14F-4D97-AF65-F5344CB8AC3E}">
        <p14:creationId xmlns:p14="http://schemas.microsoft.com/office/powerpoint/2010/main" val="1554528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Door</a:t>
            </a:r>
          </a:p>
        </p:txBody>
      </p:sp>
      <p:sp>
        <p:nvSpPr>
          <p:cNvPr id="3" name="Content Placeholder 2"/>
          <p:cNvSpPr>
            <a:spLocks noGrp="1"/>
          </p:cNvSpPr>
          <p:nvPr>
            <p:ph idx="1"/>
          </p:nvPr>
        </p:nvSpPr>
        <p:spPr/>
        <p:txBody>
          <a:bodyPr>
            <a:noAutofit/>
          </a:bodyPr>
          <a:lstStyle/>
          <a:p>
            <a:pPr marL="0" indent="0">
              <a:buNone/>
            </a:pPr>
            <a:r>
              <a:rPr lang="en-US" sz="2800" dirty="0"/>
              <a:t>Notify the proper authorities and school administrators as soon as possible.</a:t>
            </a:r>
          </a:p>
          <a:p>
            <a:pPr marL="0" indent="0">
              <a:buNone/>
            </a:pPr>
            <a:r>
              <a:rPr lang="en-US" sz="2800" dirty="0"/>
              <a:t>Driver should stand and face students.</a:t>
            </a:r>
          </a:p>
          <a:p>
            <a:pPr marL="0" indent="0">
              <a:buNone/>
            </a:pPr>
            <a:r>
              <a:rPr lang="en-US" sz="2800" dirty="0"/>
              <a:t>Get students’ attention - speak clearly and concisely.</a:t>
            </a:r>
          </a:p>
          <a:p>
            <a:pPr marL="0" indent="0">
              <a:buNone/>
            </a:pPr>
            <a:r>
              <a:rPr lang="en-US" sz="2800" dirty="0"/>
              <a:t>Announce - “Remain seated, emergency evacuation, front door.” Tell students the location of the safe waiting area, at least 100 feet or more from the bus and roadway. All belongings are to be left on the bus.</a:t>
            </a:r>
          </a:p>
          <a:p>
            <a:pPr marL="0" indent="0">
              <a:buNone/>
            </a:pPr>
            <a:r>
              <a:rPr lang="en-US" sz="2800" dirty="0"/>
              <a:t>Students should be supervised, if possible.</a:t>
            </a:r>
          </a:p>
          <a:p>
            <a:pPr marL="0" indent="0">
              <a:buNone/>
            </a:pPr>
            <a:r>
              <a:rPr lang="en-US" sz="2800" dirty="0"/>
              <a:t>Ask helpers to take their positions.</a:t>
            </a:r>
          </a:p>
        </p:txBody>
      </p:sp>
      <p:sp>
        <p:nvSpPr>
          <p:cNvPr id="4" name="Slide Number Placeholder 3"/>
          <p:cNvSpPr>
            <a:spLocks noGrp="1"/>
          </p:cNvSpPr>
          <p:nvPr>
            <p:ph type="sldNum" sz="quarter" idx="12"/>
          </p:nvPr>
        </p:nvSpPr>
        <p:spPr/>
        <p:txBody>
          <a:bodyPr/>
          <a:lstStyle/>
          <a:p>
            <a:fld id="{67726FA2-3EC9-4717-AD62-D8C823692DD3}" type="slidenum">
              <a:rPr lang="en-US" smtClean="0"/>
              <a:pPr/>
              <a:t>21</a:t>
            </a:fld>
            <a:endParaRPr lang="en-US" dirty="0"/>
          </a:p>
        </p:txBody>
      </p:sp>
    </p:spTree>
    <p:extLst>
      <p:ext uri="{BB962C8B-B14F-4D97-AF65-F5344CB8AC3E}">
        <p14:creationId xmlns:p14="http://schemas.microsoft.com/office/powerpoint/2010/main" val="1846852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FD04D-1A62-47D3-B9D3-C504AA77D57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C4DF600-5233-4E8B-9DCD-14394660ABCF}"/>
              </a:ext>
            </a:extLst>
          </p:cNvPr>
          <p:cNvSpPr>
            <a:spLocks noGrp="1"/>
          </p:cNvSpPr>
          <p:nvPr>
            <p:ph idx="1"/>
          </p:nvPr>
        </p:nvSpPr>
        <p:spPr/>
        <p:txBody>
          <a:bodyPr>
            <a:normAutofit fontScale="85000" lnSpcReduction="20000"/>
          </a:bodyPr>
          <a:lstStyle/>
          <a:p>
            <a:pPr marL="0" indent="0">
              <a:buNone/>
            </a:pPr>
            <a:r>
              <a:rPr lang="en-US" sz="3200" dirty="0"/>
              <a:t>Evacuate the bus by dismissing students. Driver should move backwards down the aisle, dismissing the student's row by row.</a:t>
            </a:r>
          </a:p>
          <a:p>
            <a:pPr marL="0" indent="0">
              <a:buNone/>
            </a:pPr>
            <a:r>
              <a:rPr lang="en-US" sz="3200" dirty="0"/>
              <a:t>If possible, give the first aid kit(s) to the first two responsible students exiting the bus. Do not impede the flow of the students exiting.</a:t>
            </a:r>
          </a:p>
          <a:p>
            <a:pPr marL="0" indent="0">
              <a:buNone/>
            </a:pPr>
            <a:r>
              <a:rPr lang="en-US" sz="3200" dirty="0"/>
              <a:t>Begin at the front of the bus, starting at the right side; alternate side-to-side, row by row, until students have exited the bus.</a:t>
            </a:r>
          </a:p>
          <a:p>
            <a:pPr marL="0" indent="0">
              <a:buNone/>
            </a:pPr>
            <a:r>
              <a:rPr lang="en-US" sz="3200" dirty="0"/>
              <a:t>Check each seat as you move back to the front of the bus to make sure all students have evacuated the bus.</a:t>
            </a:r>
          </a:p>
          <a:p>
            <a:pPr marL="0" indent="0">
              <a:buNone/>
            </a:pPr>
            <a:r>
              <a:rPr lang="en-US" sz="3200" dirty="0"/>
              <a:t>Account for all students.</a:t>
            </a:r>
          </a:p>
          <a:p>
            <a:pPr marL="0" indent="0">
              <a:buNone/>
            </a:pPr>
            <a:r>
              <a:rPr lang="en-US" sz="3200" dirty="0"/>
              <a:t>Render first aid if necessary.</a:t>
            </a:r>
          </a:p>
          <a:p>
            <a:pPr marL="0" indent="0">
              <a:buNone/>
            </a:pPr>
            <a:endParaRPr lang="en-US" sz="3200" dirty="0"/>
          </a:p>
        </p:txBody>
      </p:sp>
      <p:sp>
        <p:nvSpPr>
          <p:cNvPr id="4" name="Slide Number Placeholder 3">
            <a:extLst>
              <a:ext uri="{FF2B5EF4-FFF2-40B4-BE49-F238E27FC236}">
                <a16:creationId xmlns:a16="http://schemas.microsoft.com/office/drawing/2014/main" id="{D35FA4A5-A767-4D26-BFB0-3963E8E33346}"/>
              </a:ext>
            </a:extLst>
          </p:cNvPr>
          <p:cNvSpPr>
            <a:spLocks noGrp="1"/>
          </p:cNvSpPr>
          <p:nvPr>
            <p:ph type="sldNum" sz="quarter" idx="12"/>
          </p:nvPr>
        </p:nvSpPr>
        <p:spPr/>
        <p:txBody>
          <a:bodyPr/>
          <a:lstStyle/>
          <a:p>
            <a:fld id="{C479D5F6-EDCB-402A-AC08-4943A1820E8F}" type="slidenum">
              <a:rPr lang="en-US" smtClean="0"/>
              <a:pPr/>
              <a:t>22</a:t>
            </a:fld>
            <a:endParaRPr lang="en-US" dirty="0"/>
          </a:p>
        </p:txBody>
      </p:sp>
    </p:spTree>
    <p:extLst>
      <p:ext uri="{BB962C8B-B14F-4D97-AF65-F5344CB8AC3E}">
        <p14:creationId xmlns:p14="http://schemas.microsoft.com/office/powerpoint/2010/main" val="2257715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Front Door</a:t>
            </a:r>
          </a:p>
        </p:txBody>
      </p:sp>
      <p:pic>
        <p:nvPicPr>
          <p:cNvPr id="5" name="Content Placeholder 4"/>
          <p:cNvPicPr>
            <a:picLocks noGrp="1" noChangeAspect="1"/>
          </p:cNvPicPr>
          <p:nvPr>
            <p:ph idx="1"/>
          </p:nvPr>
        </p:nvPicPr>
        <p:blipFill>
          <a:blip r:embed="rId2"/>
          <a:stretch>
            <a:fillRect/>
          </a:stretch>
        </p:blipFill>
        <p:spPr>
          <a:xfrm>
            <a:off x="1261872" y="2011680"/>
            <a:ext cx="6766560" cy="3621024"/>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23</a:t>
            </a:fld>
            <a:endParaRPr lang="en-US" dirty="0"/>
          </a:p>
        </p:txBody>
      </p:sp>
    </p:spTree>
    <p:extLst>
      <p:ext uri="{BB962C8B-B14F-4D97-AF65-F5344CB8AC3E}">
        <p14:creationId xmlns:p14="http://schemas.microsoft.com/office/powerpoint/2010/main" val="1671208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BCC20A8-6D0C-4C65-9AB2-1667987947C7}"/>
              </a:ext>
            </a:extLst>
          </p:cNvPr>
          <p:cNvPicPr>
            <a:picLocks noGrp="1" noChangeAspect="1"/>
          </p:cNvPicPr>
          <p:nvPr>
            <p:ph sz="half" idx="1"/>
          </p:nvPr>
        </p:nvPicPr>
        <p:blipFill>
          <a:blip r:embed="rId2"/>
          <a:stretch>
            <a:fillRect/>
          </a:stretch>
        </p:blipFill>
        <p:spPr>
          <a:xfrm>
            <a:off x="628650" y="1999431"/>
            <a:ext cx="3886200" cy="3511600"/>
          </a:xfrm>
        </p:spPr>
      </p:pic>
      <p:pic>
        <p:nvPicPr>
          <p:cNvPr id="9" name="Content Placeholder 8">
            <a:extLst>
              <a:ext uri="{FF2B5EF4-FFF2-40B4-BE49-F238E27FC236}">
                <a16:creationId xmlns:a16="http://schemas.microsoft.com/office/drawing/2014/main" id="{873ECEB5-C9AF-40EB-BDB9-9F534F90B5F0}"/>
              </a:ext>
            </a:extLst>
          </p:cNvPr>
          <p:cNvPicPr>
            <a:picLocks noGrp="1" noChangeAspect="1"/>
          </p:cNvPicPr>
          <p:nvPr>
            <p:ph sz="half" idx="2"/>
          </p:nvPr>
        </p:nvPicPr>
        <p:blipFill>
          <a:blip r:embed="rId3"/>
          <a:stretch>
            <a:fillRect/>
          </a:stretch>
        </p:blipFill>
        <p:spPr>
          <a:xfrm>
            <a:off x="4877415" y="1999431"/>
            <a:ext cx="3389670" cy="3511600"/>
          </a:xfrm>
        </p:spPr>
      </p:pic>
      <p:sp>
        <p:nvSpPr>
          <p:cNvPr id="4" name="Title 3">
            <a:extLst>
              <a:ext uri="{FF2B5EF4-FFF2-40B4-BE49-F238E27FC236}">
                <a16:creationId xmlns:a16="http://schemas.microsoft.com/office/drawing/2014/main" id="{7461B96D-DF19-4D0E-B2F2-DA195F79537A}"/>
              </a:ext>
            </a:extLst>
          </p:cNvPr>
          <p:cNvSpPr>
            <a:spLocks noGrp="1"/>
          </p:cNvSpPr>
          <p:nvPr>
            <p:ph type="title"/>
          </p:nvPr>
        </p:nvSpPr>
        <p:spPr/>
        <p:txBody>
          <a:bodyPr/>
          <a:lstStyle/>
          <a:p>
            <a:r>
              <a:rPr lang="en-US" dirty="0"/>
              <a:t>Which exit would you use to evacuate?</a:t>
            </a:r>
          </a:p>
        </p:txBody>
      </p:sp>
      <p:sp>
        <p:nvSpPr>
          <p:cNvPr id="5" name="Slide Number Placeholder 4">
            <a:extLst>
              <a:ext uri="{FF2B5EF4-FFF2-40B4-BE49-F238E27FC236}">
                <a16:creationId xmlns:a16="http://schemas.microsoft.com/office/drawing/2014/main" id="{637414F7-2AC5-4527-8F89-6DA497C25790}"/>
              </a:ext>
            </a:extLst>
          </p:cNvPr>
          <p:cNvSpPr>
            <a:spLocks noGrp="1"/>
          </p:cNvSpPr>
          <p:nvPr>
            <p:ph type="sldNum" sz="quarter" idx="12"/>
          </p:nvPr>
        </p:nvSpPr>
        <p:spPr/>
        <p:txBody>
          <a:bodyPr/>
          <a:lstStyle/>
          <a:p>
            <a:fld id="{C479D5F6-EDCB-402A-AC08-4943A1820E8F}" type="slidenum">
              <a:rPr lang="en-US" smtClean="0"/>
              <a:pPr/>
              <a:t>24</a:t>
            </a:fld>
            <a:endParaRPr lang="en-US" dirty="0"/>
          </a:p>
        </p:txBody>
      </p:sp>
    </p:spTree>
    <p:extLst>
      <p:ext uri="{BB962C8B-B14F-4D97-AF65-F5344CB8AC3E}">
        <p14:creationId xmlns:p14="http://schemas.microsoft.com/office/powerpoint/2010/main" val="3871026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CE2D9-564B-4E06-81CF-82BBC44A3142}"/>
              </a:ext>
            </a:extLst>
          </p:cNvPr>
          <p:cNvSpPr>
            <a:spLocks noGrp="1"/>
          </p:cNvSpPr>
          <p:nvPr>
            <p:ph type="ctrTitle"/>
          </p:nvPr>
        </p:nvSpPr>
        <p:spPr/>
        <p:txBody>
          <a:bodyPr>
            <a:normAutofit/>
          </a:bodyPr>
          <a:lstStyle/>
          <a:p>
            <a:r>
              <a:rPr lang="en-US" sz="5400" dirty="0"/>
              <a:t>Rear Door</a:t>
            </a:r>
          </a:p>
        </p:txBody>
      </p:sp>
      <p:sp>
        <p:nvSpPr>
          <p:cNvPr id="3" name="Slide Number Placeholder 2">
            <a:extLst>
              <a:ext uri="{FF2B5EF4-FFF2-40B4-BE49-F238E27FC236}">
                <a16:creationId xmlns:a16="http://schemas.microsoft.com/office/drawing/2014/main" id="{17FE659D-F2D4-4EB8-A079-2A036294655B}"/>
              </a:ext>
            </a:extLst>
          </p:cNvPr>
          <p:cNvSpPr>
            <a:spLocks noGrp="1"/>
          </p:cNvSpPr>
          <p:nvPr>
            <p:ph type="sldNum" sz="quarter" idx="12"/>
          </p:nvPr>
        </p:nvSpPr>
        <p:spPr/>
        <p:txBody>
          <a:bodyPr/>
          <a:lstStyle/>
          <a:p>
            <a:fld id="{C479D5F6-EDCB-402A-AC08-4943A1820E8F}" type="slidenum">
              <a:rPr lang="en-US" smtClean="0"/>
              <a:pPr/>
              <a:t>25</a:t>
            </a:fld>
            <a:endParaRPr lang="en-US" dirty="0"/>
          </a:p>
        </p:txBody>
      </p:sp>
    </p:spTree>
    <p:extLst>
      <p:ext uri="{BB962C8B-B14F-4D97-AF65-F5344CB8AC3E}">
        <p14:creationId xmlns:p14="http://schemas.microsoft.com/office/powerpoint/2010/main" val="39283449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Door</a:t>
            </a:r>
          </a:p>
        </p:txBody>
      </p:sp>
      <p:sp>
        <p:nvSpPr>
          <p:cNvPr id="3" name="Content Placeholder 2"/>
          <p:cNvSpPr>
            <a:spLocks noGrp="1"/>
          </p:cNvSpPr>
          <p:nvPr>
            <p:ph idx="1"/>
          </p:nvPr>
        </p:nvSpPr>
        <p:spPr/>
        <p:txBody>
          <a:bodyPr>
            <a:normAutofit fontScale="92500" lnSpcReduction="20000"/>
          </a:bodyPr>
          <a:lstStyle/>
          <a:p>
            <a:pPr marL="0" indent="0">
              <a:buNone/>
            </a:pPr>
            <a:r>
              <a:rPr lang="en-US" dirty="0"/>
              <a:t>Notify proper authorities and school administrators as soon as possible.</a:t>
            </a:r>
          </a:p>
          <a:p>
            <a:pPr marL="0" indent="0">
              <a:buNone/>
            </a:pPr>
            <a:r>
              <a:rPr lang="en-US" dirty="0"/>
              <a:t>Announce, “Remain seated, emergency evacuation, rear door.” Tell students the location of the safe waiting area. All belongings are to be left on the bus.</a:t>
            </a:r>
          </a:p>
          <a:p>
            <a:pPr marL="0" indent="0">
              <a:buNone/>
            </a:pPr>
            <a:r>
              <a:rPr lang="en-US" dirty="0"/>
              <a:t>Assign two (2) “helpers” to assist students. Have them “sit” on the floor at the emergency door and “scoot” out of the door onto the ground. One helper is positioned with their back to the emergency door, so door will not swing against the students. The other helper is positioned on the other side of door area.</a:t>
            </a:r>
          </a:p>
          <a:p>
            <a:pPr marL="0" indent="0">
              <a:buNone/>
            </a:pPr>
            <a:r>
              <a:rPr lang="en-US" dirty="0"/>
              <a:t>Helpers need to hold a hand open, palm upward and extended for the student to place his/her hand on it. The other hand will support the upper part of the arm of the student to minimize the possibility of the student falling forward.</a:t>
            </a:r>
          </a:p>
          <a:p>
            <a:pPr marL="0" indent="0">
              <a:buNone/>
            </a:pPr>
            <a:r>
              <a:rPr lang="en-US" dirty="0"/>
              <a:t>Evacuate the bus by dismissing students. Driver will move backwards </a:t>
            </a:r>
            <a:r>
              <a:rPr lang="en-US" b="1" u="sng" dirty="0"/>
              <a:t>from rear row of seats</a:t>
            </a:r>
            <a:r>
              <a:rPr lang="en-US" dirty="0"/>
              <a:t>, dismissing students' row by row.</a:t>
            </a:r>
          </a:p>
        </p:txBody>
      </p:sp>
      <p:sp>
        <p:nvSpPr>
          <p:cNvPr id="4" name="Slide Number Placeholder 3"/>
          <p:cNvSpPr>
            <a:spLocks noGrp="1"/>
          </p:cNvSpPr>
          <p:nvPr>
            <p:ph type="sldNum" sz="quarter" idx="12"/>
          </p:nvPr>
        </p:nvSpPr>
        <p:spPr/>
        <p:txBody>
          <a:bodyPr/>
          <a:lstStyle/>
          <a:p>
            <a:fld id="{67726FA2-3EC9-4717-AD62-D8C823692DD3}" type="slidenum">
              <a:rPr lang="en-US" smtClean="0"/>
              <a:pPr/>
              <a:t>26</a:t>
            </a:fld>
            <a:endParaRPr lang="en-US" dirty="0"/>
          </a:p>
        </p:txBody>
      </p:sp>
    </p:spTree>
    <p:extLst>
      <p:ext uri="{BB962C8B-B14F-4D97-AF65-F5344CB8AC3E}">
        <p14:creationId xmlns:p14="http://schemas.microsoft.com/office/powerpoint/2010/main" val="217708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C334-910E-45E1-A66F-BC3BB1FD05E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8AED77-8BBC-4E0C-A562-2FEBEA439A2F}"/>
              </a:ext>
            </a:extLst>
          </p:cNvPr>
          <p:cNvSpPr>
            <a:spLocks noGrp="1"/>
          </p:cNvSpPr>
          <p:nvPr>
            <p:ph idx="1"/>
          </p:nvPr>
        </p:nvSpPr>
        <p:spPr/>
        <p:txBody>
          <a:bodyPr>
            <a:normAutofit lnSpcReduction="10000"/>
          </a:bodyPr>
          <a:lstStyle/>
          <a:p>
            <a:pPr marL="0" indent="0">
              <a:buNone/>
            </a:pPr>
            <a:r>
              <a:rPr lang="en-US" dirty="0"/>
              <a:t>Begin at the </a:t>
            </a:r>
            <a:r>
              <a:rPr lang="en-US" b="1" u="sng" dirty="0"/>
              <a:t>back row and continue to the front</a:t>
            </a:r>
            <a:r>
              <a:rPr lang="en-US" dirty="0"/>
              <a:t>; alternate side-to-side, row-by-row, until students have exited the bus. If possible, give the first aid kit(s) to the last two responsible students when they are out of the bus.</a:t>
            </a:r>
          </a:p>
          <a:p>
            <a:pPr marL="0" indent="0">
              <a:buNone/>
            </a:pPr>
            <a:r>
              <a:rPr lang="en-US" dirty="0"/>
              <a:t>Students should sit at the rear door, and then scoot through the door onto the ground with the helper assistance.</a:t>
            </a:r>
          </a:p>
          <a:p>
            <a:pPr marL="0" indent="0">
              <a:buNone/>
            </a:pPr>
            <a:r>
              <a:rPr lang="en-US" dirty="0"/>
              <a:t>Students should walk to the safe waiting area.</a:t>
            </a:r>
          </a:p>
          <a:p>
            <a:pPr marL="0" indent="0">
              <a:buNone/>
            </a:pPr>
            <a:r>
              <a:rPr lang="en-US" dirty="0"/>
              <a:t>Check all seats for students as you move towards the back of the bus.</a:t>
            </a:r>
          </a:p>
          <a:p>
            <a:pPr marL="0" indent="0">
              <a:buNone/>
            </a:pPr>
            <a:r>
              <a:rPr lang="en-US" dirty="0"/>
              <a:t>Have the helpers “assist” you out of the rear of the bus.</a:t>
            </a:r>
          </a:p>
          <a:p>
            <a:pPr marL="0" indent="0">
              <a:buNone/>
            </a:pPr>
            <a:r>
              <a:rPr lang="en-US" dirty="0"/>
              <a:t>Account for all students.</a:t>
            </a:r>
          </a:p>
          <a:p>
            <a:pPr marL="0" indent="0">
              <a:buNone/>
            </a:pPr>
            <a:r>
              <a:rPr lang="en-US" dirty="0"/>
              <a:t>Render first aid as necessary.</a:t>
            </a:r>
          </a:p>
          <a:p>
            <a:pPr marL="0" indent="0">
              <a:buNone/>
            </a:pPr>
            <a:endParaRPr lang="en-US" dirty="0"/>
          </a:p>
        </p:txBody>
      </p:sp>
      <p:sp>
        <p:nvSpPr>
          <p:cNvPr id="4" name="Slide Number Placeholder 3">
            <a:extLst>
              <a:ext uri="{FF2B5EF4-FFF2-40B4-BE49-F238E27FC236}">
                <a16:creationId xmlns:a16="http://schemas.microsoft.com/office/drawing/2014/main" id="{368650B7-A292-41E5-8511-6A946846FCF1}"/>
              </a:ext>
            </a:extLst>
          </p:cNvPr>
          <p:cNvSpPr>
            <a:spLocks noGrp="1"/>
          </p:cNvSpPr>
          <p:nvPr>
            <p:ph type="sldNum" sz="quarter" idx="12"/>
          </p:nvPr>
        </p:nvSpPr>
        <p:spPr/>
        <p:txBody>
          <a:bodyPr/>
          <a:lstStyle/>
          <a:p>
            <a:fld id="{C479D5F6-EDCB-402A-AC08-4943A1820E8F}" type="slidenum">
              <a:rPr lang="en-US" smtClean="0"/>
              <a:pPr/>
              <a:t>27</a:t>
            </a:fld>
            <a:endParaRPr lang="en-US" dirty="0"/>
          </a:p>
        </p:txBody>
      </p:sp>
    </p:spTree>
    <p:extLst>
      <p:ext uri="{BB962C8B-B14F-4D97-AF65-F5344CB8AC3E}">
        <p14:creationId xmlns:p14="http://schemas.microsoft.com/office/powerpoint/2010/main" val="352077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Rear Door</a:t>
            </a:r>
          </a:p>
        </p:txBody>
      </p:sp>
      <p:pic>
        <p:nvPicPr>
          <p:cNvPr id="5" name="Content Placeholder 4"/>
          <p:cNvPicPr>
            <a:picLocks noGrp="1" noChangeAspect="1"/>
          </p:cNvPicPr>
          <p:nvPr>
            <p:ph idx="1"/>
          </p:nvPr>
        </p:nvPicPr>
        <p:blipFill>
          <a:blip r:embed="rId2"/>
          <a:stretch>
            <a:fillRect/>
          </a:stretch>
        </p:blipFill>
        <p:spPr>
          <a:xfrm>
            <a:off x="742103" y="1975104"/>
            <a:ext cx="7524073" cy="3694176"/>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28</a:t>
            </a:fld>
            <a:endParaRPr lang="en-US" dirty="0"/>
          </a:p>
        </p:txBody>
      </p:sp>
    </p:spTree>
    <p:extLst>
      <p:ext uri="{BB962C8B-B14F-4D97-AF65-F5344CB8AC3E}">
        <p14:creationId xmlns:p14="http://schemas.microsoft.com/office/powerpoint/2010/main" val="36247424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DB7C86B-F4AE-4A38-88C0-E8E8FD214074}"/>
              </a:ext>
            </a:extLst>
          </p:cNvPr>
          <p:cNvPicPr>
            <a:picLocks noGrp="1" noChangeAspect="1"/>
          </p:cNvPicPr>
          <p:nvPr>
            <p:ph sz="half" idx="1"/>
          </p:nvPr>
        </p:nvPicPr>
        <p:blipFill>
          <a:blip r:embed="rId2"/>
          <a:stretch>
            <a:fillRect/>
          </a:stretch>
        </p:blipFill>
        <p:spPr>
          <a:xfrm>
            <a:off x="628650" y="1979687"/>
            <a:ext cx="3886200" cy="3551089"/>
          </a:xfrm>
        </p:spPr>
      </p:pic>
      <p:pic>
        <p:nvPicPr>
          <p:cNvPr id="9" name="Content Placeholder 8">
            <a:extLst>
              <a:ext uri="{FF2B5EF4-FFF2-40B4-BE49-F238E27FC236}">
                <a16:creationId xmlns:a16="http://schemas.microsoft.com/office/drawing/2014/main" id="{DCA2BD09-378C-4218-BEDB-ED1FB046941D}"/>
              </a:ext>
            </a:extLst>
          </p:cNvPr>
          <p:cNvPicPr>
            <a:picLocks noGrp="1" noChangeAspect="1"/>
          </p:cNvPicPr>
          <p:nvPr>
            <p:ph sz="half" idx="2"/>
          </p:nvPr>
        </p:nvPicPr>
        <p:blipFill>
          <a:blip r:embed="rId3"/>
          <a:stretch>
            <a:fillRect/>
          </a:stretch>
        </p:blipFill>
        <p:spPr>
          <a:xfrm>
            <a:off x="4629150" y="1921012"/>
            <a:ext cx="3886200" cy="3668438"/>
          </a:xfrm>
        </p:spPr>
      </p:pic>
      <p:sp>
        <p:nvSpPr>
          <p:cNvPr id="4" name="Title 3">
            <a:extLst>
              <a:ext uri="{FF2B5EF4-FFF2-40B4-BE49-F238E27FC236}">
                <a16:creationId xmlns:a16="http://schemas.microsoft.com/office/drawing/2014/main" id="{8BDE0F61-95AD-4587-9833-D61D9219776D}"/>
              </a:ext>
            </a:extLst>
          </p:cNvPr>
          <p:cNvSpPr>
            <a:spLocks noGrp="1"/>
          </p:cNvSpPr>
          <p:nvPr>
            <p:ph type="title"/>
          </p:nvPr>
        </p:nvSpPr>
        <p:spPr/>
        <p:txBody>
          <a:bodyPr/>
          <a:lstStyle/>
          <a:p>
            <a:r>
              <a:rPr lang="en-US" dirty="0"/>
              <a:t>Evacuate or not?</a:t>
            </a:r>
          </a:p>
        </p:txBody>
      </p:sp>
      <p:sp>
        <p:nvSpPr>
          <p:cNvPr id="5" name="Slide Number Placeholder 4">
            <a:extLst>
              <a:ext uri="{FF2B5EF4-FFF2-40B4-BE49-F238E27FC236}">
                <a16:creationId xmlns:a16="http://schemas.microsoft.com/office/drawing/2014/main" id="{AFEB34CC-58ED-437F-B7F1-888E51079A26}"/>
              </a:ext>
            </a:extLst>
          </p:cNvPr>
          <p:cNvSpPr>
            <a:spLocks noGrp="1"/>
          </p:cNvSpPr>
          <p:nvPr>
            <p:ph type="sldNum" sz="quarter" idx="12"/>
          </p:nvPr>
        </p:nvSpPr>
        <p:spPr/>
        <p:txBody>
          <a:bodyPr/>
          <a:lstStyle/>
          <a:p>
            <a:fld id="{C479D5F6-EDCB-402A-AC08-4943A1820E8F}" type="slidenum">
              <a:rPr lang="en-US" smtClean="0"/>
              <a:pPr/>
              <a:t>29</a:t>
            </a:fld>
            <a:endParaRPr lang="en-US" dirty="0"/>
          </a:p>
        </p:txBody>
      </p:sp>
    </p:spTree>
    <p:extLst>
      <p:ext uri="{BB962C8B-B14F-4D97-AF65-F5344CB8AC3E}">
        <p14:creationId xmlns:p14="http://schemas.microsoft.com/office/powerpoint/2010/main" val="2838922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Accidents Happen – Some are minor…. </a:t>
            </a:r>
          </a:p>
        </p:txBody>
      </p:sp>
      <p:pic>
        <p:nvPicPr>
          <p:cNvPr id="5" name="Content Placeholder 4"/>
          <p:cNvPicPr>
            <a:picLocks noGrp="1" noChangeAspect="1"/>
          </p:cNvPicPr>
          <p:nvPr>
            <p:ph idx="1"/>
          </p:nvPr>
        </p:nvPicPr>
        <p:blipFill>
          <a:blip r:embed="rId2"/>
          <a:stretch>
            <a:fillRect/>
          </a:stretch>
        </p:blipFill>
        <p:spPr>
          <a:xfrm>
            <a:off x="742103" y="1822556"/>
            <a:ext cx="2466975" cy="1847850"/>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3</a:t>
            </a:fld>
            <a:endParaRPr lang="en-US" dirty="0"/>
          </a:p>
        </p:txBody>
      </p:sp>
      <p:pic>
        <p:nvPicPr>
          <p:cNvPr id="6" name="Picture 5"/>
          <p:cNvPicPr>
            <a:picLocks noChangeAspect="1"/>
          </p:cNvPicPr>
          <p:nvPr/>
        </p:nvPicPr>
        <p:blipFill>
          <a:blip r:embed="rId3"/>
          <a:stretch>
            <a:fillRect/>
          </a:stretch>
        </p:blipFill>
        <p:spPr>
          <a:xfrm>
            <a:off x="5474970" y="4273338"/>
            <a:ext cx="2857500" cy="1600200"/>
          </a:xfrm>
          <a:prstGeom prst="rect">
            <a:avLst/>
          </a:prstGeom>
        </p:spPr>
      </p:pic>
      <p:pic>
        <p:nvPicPr>
          <p:cNvPr id="7" name="Picture 6"/>
          <p:cNvPicPr>
            <a:picLocks noChangeAspect="1"/>
          </p:cNvPicPr>
          <p:nvPr/>
        </p:nvPicPr>
        <p:blipFill>
          <a:blip r:embed="rId4"/>
          <a:stretch>
            <a:fillRect/>
          </a:stretch>
        </p:blipFill>
        <p:spPr>
          <a:xfrm>
            <a:off x="1369695" y="4404719"/>
            <a:ext cx="2619375" cy="1743075"/>
          </a:xfrm>
          <a:prstGeom prst="rect">
            <a:avLst/>
          </a:prstGeom>
        </p:spPr>
      </p:pic>
      <p:pic>
        <p:nvPicPr>
          <p:cNvPr id="8" name="Picture 7"/>
          <p:cNvPicPr>
            <a:picLocks noChangeAspect="1"/>
          </p:cNvPicPr>
          <p:nvPr/>
        </p:nvPicPr>
        <p:blipFill>
          <a:blip r:embed="rId5"/>
          <a:stretch>
            <a:fillRect/>
          </a:stretch>
        </p:blipFill>
        <p:spPr>
          <a:xfrm>
            <a:off x="5575554" y="1581742"/>
            <a:ext cx="2857500" cy="1600200"/>
          </a:xfrm>
          <a:prstGeom prst="rect">
            <a:avLst/>
          </a:prstGeom>
        </p:spPr>
      </p:pic>
      <p:pic>
        <p:nvPicPr>
          <p:cNvPr id="9" name="Picture 8"/>
          <p:cNvPicPr>
            <a:picLocks noChangeAspect="1"/>
          </p:cNvPicPr>
          <p:nvPr/>
        </p:nvPicPr>
        <p:blipFill>
          <a:blip r:embed="rId6"/>
          <a:stretch>
            <a:fillRect/>
          </a:stretch>
        </p:blipFill>
        <p:spPr>
          <a:xfrm>
            <a:off x="3262312" y="2557462"/>
            <a:ext cx="2619375" cy="1743075"/>
          </a:xfrm>
          <a:prstGeom prst="rect">
            <a:avLst/>
          </a:prstGeom>
        </p:spPr>
      </p:pic>
    </p:spTree>
    <p:extLst>
      <p:ext uri="{BB962C8B-B14F-4D97-AF65-F5344CB8AC3E}">
        <p14:creationId xmlns:p14="http://schemas.microsoft.com/office/powerpoint/2010/main" val="32273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00A58-3AFB-4CAF-B35C-68F9CB06B68D}"/>
              </a:ext>
            </a:extLst>
          </p:cNvPr>
          <p:cNvSpPr>
            <a:spLocks noGrp="1"/>
          </p:cNvSpPr>
          <p:nvPr>
            <p:ph type="ctrTitle"/>
          </p:nvPr>
        </p:nvSpPr>
        <p:spPr/>
        <p:txBody>
          <a:bodyPr>
            <a:normAutofit/>
          </a:bodyPr>
          <a:lstStyle/>
          <a:p>
            <a:r>
              <a:rPr lang="en-US" sz="5400" dirty="0"/>
              <a:t>Side Door Split</a:t>
            </a:r>
          </a:p>
        </p:txBody>
      </p:sp>
      <p:sp>
        <p:nvSpPr>
          <p:cNvPr id="3" name="Slide Number Placeholder 2">
            <a:extLst>
              <a:ext uri="{FF2B5EF4-FFF2-40B4-BE49-F238E27FC236}">
                <a16:creationId xmlns:a16="http://schemas.microsoft.com/office/drawing/2014/main" id="{80783B05-34E2-4E0A-9B2D-1E206A18A5B3}"/>
              </a:ext>
            </a:extLst>
          </p:cNvPr>
          <p:cNvSpPr>
            <a:spLocks noGrp="1"/>
          </p:cNvSpPr>
          <p:nvPr>
            <p:ph type="sldNum" sz="quarter" idx="12"/>
          </p:nvPr>
        </p:nvSpPr>
        <p:spPr/>
        <p:txBody>
          <a:bodyPr/>
          <a:lstStyle/>
          <a:p>
            <a:fld id="{C479D5F6-EDCB-402A-AC08-4943A1820E8F}" type="slidenum">
              <a:rPr lang="en-US" smtClean="0"/>
              <a:pPr/>
              <a:t>30</a:t>
            </a:fld>
            <a:endParaRPr lang="en-US" dirty="0"/>
          </a:p>
        </p:txBody>
      </p:sp>
    </p:spTree>
    <p:extLst>
      <p:ext uri="{BB962C8B-B14F-4D97-AF65-F5344CB8AC3E}">
        <p14:creationId xmlns:p14="http://schemas.microsoft.com/office/powerpoint/2010/main" val="33516097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a:t>
            </a:r>
          </a:p>
        </p:txBody>
      </p:sp>
      <p:sp>
        <p:nvSpPr>
          <p:cNvPr id="3" name="Content Placeholder 2"/>
          <p:cNvSpPr>
            <a:spLocks noGrp="1"/>
          </p:cNvSpPr>
          <p:nvPr>
            <p:ph idx="1"/>
          </p:nvPr>
        </p:nvSpPr>
        <p:spPr/>
        <p:txBody>
          <a:bodyPr>
            <a:normAutofit/>
          </a:bodyPr>
          <a:lstStyle/>
          <a:p>
            <a:pPr marL="0" indent="0">
              <a:buNone/>
            </a:pPr>
            <a:r>
              <a:rPr lang="en-US" u="sng" dirty="0"/>
              <a:t>Side Door </a:t>
            </a:r>
            <a:r>
              <a:rPr lang="en-US" dirty="0"/>
              <a:t>– Same as rear with the following exceptions:</a:t>
            </a:r>
          </a:p>
          <a:p>
            <a:pPr marL="0" indent="0">
              <a:buNone/>
            </a:pPr>
            <a:r>
              <a:rPr lang="en-US" dirty="0"/>
              <a:t>Begin at the seat nearest the exit, approximately 6</a:t>
            </a:r>
            <a:r>
              <a:rPr lang="en-US" baseline="30000" dirty="0"/>
              <a:t>th</a:t>
            </a:r>
            <a:r>
              <a:rPr lang="en-US" dirty="0"/>
              <a:t> from the rear.  Work to the rear alternating side-to-side, then return to seat immediately in front of the rear side exit and work to the front alternating side to side.</a:t>
            </a:r>
          </a:p>
          <a:p>
            <a:pPr marL="0" indent="0">
              <a:buNone/>
            </a:pPr>
            <a:r>
              <a:rPr lang="en-US" u="sng" dirty="0"/>
              <a:t>Front and Rear </a:t>
            </a:r>
            <a:r>
              <a:rPr lang="en-US" dirty="0"/>
              <a:t>– Driver will not be able to dismiss the rows.</a:t>
            </a:r>
          </a:p>
          <a:p>
            <a:pPr marL="0" indent="0">
              <a:buNone/>
            </a:pPr>
            <a:r>
              <a:rPr lang="en-US" u="sng" dirty="0"/>
              <a:t>Front and Side </a:t>
            </a:r>
            <a:r>
              <a:rPr lang="en-US" dirty="0"/>
              <a:t>– Begin at the seat nearest the side exit, work to the rear alternating side-to-side.  Use a helper to evacuate front door students.</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31</a:t>
            </a:fld>
            <a:endParaRPr lang="en-US" dirty="0"/>
          </a:p>
        </p:txBody>
      </p:sp>
    </p:spTree>
    <p:extLst>
      <p:ext uri="{BB962C8B-B14F-4D97-AF65-F5344CB8AC3E}">
        <p14:creationId xmlns:p14="http://schemas.microsoft.com/office/powerpoint/2010/main" val="2977974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E8612-675E-4F9A-AA03-083076E1BA9E}"/>
              </a:ext>
            </a:extLst>
          </p:cNvPr>
          <p:cNvSpPr>
            <a:spLocks noGrp="1"/>
          </p:cNvSpPr>
          <p:nvPr>
            <p:ph type="ctrTitle"/>
          </p:nvPr>
        </p:nvSpPr>
        <p:spPr/>
        <p:txBody>
          <a:bodyPr>
            <a:normAutofit/>
          </a:bodyPr>
          <a:lstStyle/>
          <a:p>
            <a:r>
              <a:rPr lang="en-US" sz="5400" dirty="0"/>
              <a:t>Special Needs</a:t>
            </a:r>
          </a:p>
        </p:txBody>
      </p:sp>
      <p:sp>
        <p:nvSpPr>
          <p:cNvPr id="3" name="Slide Number Placeholder 2">
            <a:extLst>
              <a:ext uri="{FF2B5EF4-FFF2-40B4-BE49-F238E27FC236}">
                <a16:creationId xmlns:a16="http://schemas.microsoft.com/office/drawing/2014/main" id="{E6D14C38-5BDE-48C8-BB05-62471889A1FC}"/>
              </a:ext>
            </a:extLst>
          </p:cNvPr>
          <p:cNvSpPr>
            <a:spLocks noGrp="1"/>
          </p:cNvSpPr>
          <p:nvPr>
            <p:ph type="sldNum" sz="quarter" idx="12"/>
          </p:nvPr>
        </p:nvSpPr>
        <p:spPr/>
        <p:txBody>
          <a:bodyPr/>
          <a:lstStyle/>
          <a:p>
            <a:fld id="{C479D5F6-EDCB-402A-AC08-4943A1820E8F}" type="slidenum">
              <a:rPr lang="en-US" smtClean="0"/>
              <a:pPr/>
              <a:t>32</a:t>
            </a:fld>
            <a:endParaRPr lang="en-US" dirty="0"/>
          </a:p>
        </p:txBody>
      </p:sp>
    </p:spTree>
    <p:extLst>
      <p:ext uri="{BB962C8B-B14F-4D97-AF65-F5344CB8AC3E}">
        <p14:creationId xmlns:p14="http://schemas.microsoft.com/office/powerpoint/2010/main" val="2850386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Needs</a:t>
            </a:r>
          </a:p>
        </p:txBody>
      </p:sp>
      <p:sp>
        <p:nvSpPr>
          <p:cNvPr id="3" name="Content Placeholder 2"/>
          <p:cNvSpPr>
            <a:spLocks noGrp="1"/>
          </p:cNvSpPr>
          <p:nvPr>
            <p:ph idx="1"/>
          </p:nvPr>
        </p:nvSpPr>
        <p:spPr/>
        <p:txBody>
          <a:bodyPr>
            <a:normAutofit fontScale="92500"/>
          </a:bodyPr>
          <a:lstStyle/>
          <a:p>
            <a:pPr marL="0" indent="0">
              <a:buNone/>
            </a:pPr>
            <a:r>
              <a:rPr lang="en-US" dirty="0"/>
              <a:t>Know your students’ needs and disabilities.</a:t>
            </a:r>
          </a:p>
          <a:p>
            <a:pPr marL="0" indent="0">
              <a:buNone/>
            </a:pPr>
            <a:r>
              <a:rPr lang="en-US" dirty="0"/>
              <a:t>Talk to staff and parents about how their special needs student might react during a drill</a:t>
            </a:r>
          </a:p>
          <a:p>
            <a:pPr marL="0" indent="0">
              <a:buNone/>
            </a:pPr>
            <a:r>
              <a:rPr lang="en-US" dirty="0"/>
              <a:t>Written plan maintained with route sheet – highly confidential.</a:t>
            </a:r>
          </a:p>
          <a:p>
            <a:pPr marL="0" indent="0">
              <a:buNone/>
            </a:pPr>
            <a:r>
              <a:rPr lang="en-US" dirty="0"/>
              <a:t>The order in which you evacuate students is an important consideration. If an evacuation becomes necessary, it is quicker and easier to first evacuate ambulatory students. Next, you should evacuate wheelchair students. However, if your ambulatory students have behavioral disorders, do not evacuate them first unless they are accompanied by an aid or the driver.</a:t>
            </a:r>
          </a:p>
          <a:p>
            <a:pPr marL="0" indent="0">
              <a:buNone/>
            </a:pPr>
            <a:r>
              <a:rPr lang="en-US" dirty="0"/>
              <a:t>Which riders must NOT be removed from wheelchair, specialized seat or CSRS or need specialized equipment removed with them.</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33</a:t>
            </a:fld>
            <a:endParaRPr lang="en-US" dirty="0"/>
          </a:p>
        </p:txBody>
      </p:sp>
    </p:spTree>
    <p:extLst>
      <p:ext uri="{BB962C8B-B14F-4D97-AF65-F5344CB8AC3E}">
        <p14:creationId xmlns:p14="http://schemas.microsoft.com/office/powerpoint/2010/main" val="37475280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Special needs</a:t>
            </a:r>
          </a:p>
        </p:txBody>
      </p:sp>
      <p:sp>
        <p:nvSpPr>
          <p:cNvPr id="3" name="Content Placeholder 2"/>
          <p:cNvSpPr>
            <a:spLocks noGrp="1"/>
          </p:cNvSpPr>
          <p:nvPr>
            <p:ph idx="1"/>
          </p:nvPr>
        </p:nvSpPr>
        <p:spPr/>
        <p:txBody>
          <a:bodyPr/>
          <a:lstStyle/>
          <a:p>
            <a:pPr marL="0" indent="0">
              <a:buNone/>
            </a:pPr>
            <a:r>
              <a:rPr lang="en-US" dirty="0"/>
              <a:t>Speed may become particularly important during an evacuation. And make sure you don’t ignore your own personal safety when evacuating students off the bus. </a:t>
            </a:r>
          </a:p>
          <a:p>
            <a:pPr marL="0" indent="0">
              <a:buNone/>
            </a:pPr>
            <a:r>
              <a:rPr lang="en-US" dirty="0"/>
              <a:t>When lifting, kneeling or carrying students, you should use proper body mechanics. You should always lift with your legs and not your back. </a:t>
            </a:r>
          </a:p>
          <a:p>
            <a:pPr marL="0" indent="0">
              <a:buNone/>
            </a:pPr>
            <a:r>
              <a:rPr lang="en-US" dirty="0"/>
              <a:t>When kneeling, do so in a manner that will not require over stretching. Over stretching could strain your back. </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34</a:t>
            </a:fld>
            <a:endParaRPr lang="en-US" dirty="0"/>
          </a:p>
        </p:txBody>
      </p:sp>
    </p:spTree>
    <p:extLst>
      <p:ext uri="{BB962C8B-B14F-4D97-AF65-F5344CB8AC3E}">
        <p14:creationId xmlns:p14="http://schemas.microsoft.com/office/powerpoint/2010/main" val="38093145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Most Common Techniques</a:t>
            </a:r>
          </a:p>
        </p:txBody>
      </p:sp>
      <p:sp>
        <p:nvSpPr>
          <p:cNvPr id="3" name="Content Placeholder 2"/>
          <p:cNvSpPr>
            <a:spLocks noGrp="1"/>
          </p:cNvSpPr>
          <p:nvPr>
            <p:ph idx="1"/>
          </p:nvPr>
        </p:nvSpPr>
        <p:spPr/>
        <p:txBody>
          <a:bodyPr/>
          <a:lstStyle/>
          <a:p>
            <a:pPr marL="0" indent="0">
              <a:buNone/>
            </a:pPr>
            <a:r>
              <a:rPr lang="en-US" dirty="0"/>
              <a:t>One-Person Lift</a:t>
            </a:r>
          </a:p>
          <a:p>
            <a:pPr marL="0" indent="0">
              <a:buNone/>
            </a:pPr>
            <a:r>
              <a:rPr lang="en-US" dirty="0"/>
              <a:t>Two Person Lift</a:t>
            </a:r>
          </a:p>
          <a:p>
            <a:pPr marL="0" indent="0">
              <a:buNone/>
            </a:pPr>
            <a:r>
              <a:rPr lang="en-US" dirty="0"/>
              <a:t>Blanket Drag</a:t>
            </a:r>
          </a:p>
          <a:p>
            <a:pPr marL="0" indent="0">
              <a:buNone/>
            </a:pPr>
            <a:r>
              <a:rPr lang="en-US" dirty="0"/>
              <a:t>Wheelchair drop</a:t>
            </a:r>
          </a:p>
          <a:p>
            <a:pPr marL="0" indent="0">
              <a:buNone/>
            </a:pPr>
            <a:r>
              <a:rPr lang="en-US" dirty="0"/>
              <a:t>Lift Down</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35</a:t>
            </a:fld>
            <a:endParaRPr lang="en-US" dirty="0"/>
          </a:p>
        </p:txBody>
      </p:sp>
    </p:spTree>
    <p:extLst>
      <p:ext uri="{BB962C8B-B14F-4D97-AF65-F5344CB8AC3E}">
        <p14:creationId xmlns:p14="http://schemas.microsoft.com/office/powerpoint/2010/main" val="1721475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Lifting Guidelines</a:t>
            </a:r>
          </a:p>
        </p:txBody>
      </p:sp>
      <p:sp>
        <p:nvSpPr>
          <p:cNvPr id="3" name="Content Placeholder 2"/>
          <p:cNvSpPr>
            <a:spLocks noGrp="1"/>
          </p:cNvSpPr>
          <p:nvPr>
            <p:ph idx="1"/>
          </p:nvPr>
        </p:nvSpPr>
        <p:spPr/>
        <p:txBody>
          <a:bodyPr>
            <a:normAutofit/>
          </a:bodyPr>
          <a:lstStyle/>
          <a:p>
            <a:pPr marL="0" indent="0">
              <a:buNone/>
            </a:pPr>
            <a:r>
              <a:rPr lang="en-US" u="sng" dirty="0"/>
              <a:t>NEVER </a:t>
            </a:r>
            <a:r>
              <a:rPr lang="en-US" dirty="0"/>
              <a:t>lift anyone more than half your weight</a:t>
            </a:r>
          </a:p>
          <a:p>
            <a:pPr marL="1028700" lvl="1" indent="-342900"/>
            <a:r>
              <a:rPr lang="en-US" dirty="0"/>
              <a:t>Ask for help if you are unsure</a:t>
            </a:r>
          </a:p>
          <a:p>
            <a:pPr marL="0" indent="0">
              <a:buNone/>
            </a:pPr>
            <a:r>
              <a:rPr lang="en-US" dirty="0"/>
              <a:t>Test your lifting ability with a small movement that can be stopped.</a:t>
            </a:r>
          </a:p>
          <a:p>
            <a:pPr marL="1028700" lvl="1" indent="-342900"/>
            <a:r>
              <a:rPr lang="en-US" dirty="0"/>
              <a:t>If the student weighs too much, use another method</a:t>
            </a:r>
          </a:p>
          <a:p>
            <a:pPr marL="0" indent="0">
              <a:buNone/>
            </a:pPr>
            <a:r>
              <a:rPr lang="en-US" dirty="0"/>
              <a:t>Process</a:t>
            </a:r>
          </a:p>
          <a:p>
            <a:pPr marL="1028700" lvl="1" indent="-342900"/>
            <a:r>
              <a:rPr lang="en-US" dirty="0"/>
              <a:t>Clear the path to the exit</a:t>
            </a:r>
          </a:p>
          <a:p>
            <a:pPr marL="1028700" lvl="1" indent="-342900"/>
            <a:r>
              <a:rPr lang="en-US" dirty="0"/>
              <a:t>Tell the student exactly what you are going to do before you do it</a:t>
            </a:r>
          </a:p>
          <a:p>
            <a:pPr marL="1028700" lvl="1" indent="-342900"/>
            <a:r>
              <a:rPr lang="en-US" dirty="0"/>
              <a:t>If necessary, cut the seat belt and other positioning straps</a:t>
            </a:r>
          </a:p>
          <a:p>
            <a:pPr marL="1028700" lvl="1" indent="-342900"/>
            <a:r>
              <a:rPr lang="en-US" dirty="0"/>
              <a:t>Stand balanced with your feet shoulder width apart</a:t>
            </a:r>
          </a:p>
          <a:p>
            <a:pPr marL="1485900" lvl="2" indent="-342900"/>
            <a:r>
              <a:rPr lang="en-US" dirty="0"/>
              <a:t>Face the student</a:t>
            </a:r>
          </a:p>
          <a:p>
            <a:pPr marL="1485900" lvl="2" indent="-342900"/>
            <a:r>
              <a:rPr lang="en-US" dirty="0"/>
              <a:t>Face the direction you want to go, if possible</a:t>
            </a:r>
          </a:p>
          <a:p>
            <a:pPr lvl="1" indent="0">
              <a:buNone/>
            </a:pPr>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36</a:t>
            </a:fld>
            <a:endParaRPr lang="en-US" dirty="0"/>
          </a:p>
        </p:txBody>
      </p:sp>
    </p:spTree>
    <p:extLst>
      <p:ext uri="{BB962C8B-B14F-4D97-AF65-F5344CB8AC3E}">
        <p14:creationId xmlns:p14="http://schemas.microsoft.com/office/powerpoint/2010/main" val="1811126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 continued</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Get a good grip on the student or the students clothing; use your palms, not just your fingers</a:t>
            </a:r>
          </a:p>
          <a:p>
            <a:pPr marL="0" indent="0">
              <a:buNone/>
            </a:pPr>
            <a:r>
              <a:rPr lang="en-US" dirty="0"/>
              <a:t>Squat down but keep your heels off the floor</a:t>
            </a:r>
          </a:p>
          <a:p>
            <a:pPr marL="0" indent="0">
              <a:buNone/>
            </a:pPr>
            <a:r>
              <a:rPr lang="en-US" dirty="0"/>
              <a:t>Get as close to the student as you can</a:t>
            </a:r>
          </a:p>
          <a:p>
            <a:pPr marL="0" indent="0">
              <a:buNone/>
            </a:pPr>
            <a:r>
              <a:rPr lang="en-US" dirty="0"/>
              <a:t>Lift gradually (without jerking)  using your leg abdominal, and buttock muscles</a:t>
            </a:r>
          </a:p>
          <a:p>
            <a:pPr marL="0" indent="0">
              <a:buNone/>
            </a:pPr>
            <a:r>
              <a:rPr lang="en-US" dirty="0"/>
              <a:t>Keep the student as close to you as possible</a:t>
            </a:r>
          </a:p>
          <a:p>
            <a:pPr marL="0" indent="0">
              <a:buNone/>
            </a:pPr>
            <a:r>
              <a:rPr lang="en-US" dirty="0"/>
              <a:t>Keep your chin tucked in to keep a relatively straight back and neckline</a:t>
            </a:r>
          </a:p>
          <a:p>
            <a:pPr marL="0" indent="0">
              <a:buNone/>
            </a:pPr>
            <a:r>
              <a:rPr lang="en-US" dirty="0"/>
              <a:t>Once you are standing, change directions be pointing your feet in the direction you want to go and turning your whole body</a:t>
            </a:r>
          </a:p>
          <a:p>
            <a:pPr marL="0" indent="0">
              <a:buNone/>
            </a:pPr>
            <a:r>
              <a:rPr lang="en-US" dirty="0"/>
              <a:t>Avoid twisting at your waist while carrying a student</a:t>
            </a:r>
          </a:p>
          <a:p>
            <a:pPr marL="0" indent="0">
              <a:buNone/>
            </a:pPr>
            <a:r>
              <a:rPr lang="en-US" dirty="0"/>
              <a:t>Take small steps, keeping the student close to your body.</a:t>
            </a:r>
          </a:p>
          <a:p>
            <a:pPr marL="0" indent="0">
              <a:buNone/>
            </a:pPr>
            <a:r>
              <a:rPr lang="en-US" dirty="0"/>
              <a:t>With student with poor muscle control</a:t>
            </a:r>
          </a:p>
          <a:p>
            <a:pPr marL="1028700" lvl="1" indent="-342900"/>
            <a:r>
              <a:rPr lang="en-US" dirty="0"/>
              <a:t>Curl the student as much as possible to keep the student’s arms and legs from flopping</a:t>
            </a:r>
          </a:p>
          <a:p>
            <a:pPr marL="1028700" lvl="1" indent="-342900"/>
            <a:r>
              <a:rPr lang="en-US" dirty="0"/>
              <a:t>Support the student’s head and neck</a:t>
            </a:r>
          </a:p>
        </p:txBody>
      </p:sp>
      <p:sp>
        <p:nvSpPr>
          <p:cNvPr id="4" name="Slide Number Placeholder 3"/>
          <p:cNvSpPr>
            <a:spLocks noGrp="1"/>
          </p:cNvSpPr>
          <p:nvPr>
            <p:ph type="sldNum" sz="quarter" idx="12"/>
          </p:nvPr>
        </p:nvSpPr>
        <p:spPr/>
        <p:txBody>
          <a:bodyPr/>
          <a:lstStyle/>
          <a:p>
            <a:fld id="{67726FA2-3EC9-4717-AD62-D8C823692DD3}" type="slidenum">
              <a:rPr lang="en-US" smtClean="0"/>
              <a:pPr/>
              <a:t>37</a:t>
            </a:fld>
            <a:endParaRPr lang="en-US" dirty="0"/>
          </a:p>
        </p:txBody>
      </p:sp>
    </p:spTree>
    <p:extLst>
      <p:ext uri="{BB962C8B-B14F-4D97-AF65-F5344CB8AC3E}">
        <p14:creationId xmlns:p14="http://schemas.microsoft.com/office/powerpoint/2010/main" val="30984677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 Person</a:t>
            </a:r>
          </a:p>
        </p:txBody>
      </p:sp>
      <p:sp>
        <p:nvSpPr>
          <p:cNvPr id="3" name="Content Placeholder 2"/>
          <p:cNvSpPr>
            <a:spLocks noGrp="1"/>
          </p:cNvSpPr>
          <p:nvPr>
            <p:ph idx="1"/>
          </p:nvPr>
        </p:nvSpPr>
        <p:spPr/>
        <p:txBody>
          <a:bodyPr>
            <a:normAutofit/>
          </a:bodyPr>
          <a:lstStyle/>
          <a:p>
            <a:pPr marL="0" indent="0">
              <a:buNone/>
            </a:pPr>
            <a:r>
              <a:rPr lang="en-US" dirty="0"/>
              <a:t>Pass the student’s near arm over your shoulder</a:t>
            </a:r>
          </a:p>
          <a:p>
            <a:pPr marL="0" indent="0">
              <a:buNone/>
            </a:pPr>
            <a:r>
              <a:rPr lang="en-US" dirty="0"/>
              <a:t>Place one of your arms behind the student’s shoulders with your hand under the student’s other arm</a:t>
            </a:r>
          </a:p>
          <a:p>
            <a:pPr marL="0" indent="0">
              <a:buNone/>
            </a:pPr>
            <a:r>
              <a:rPr lang="en-US" dirty="0"/>
              <a:t>Place your other arm under the student’s knees</a:t>
            </a:r>
          </a:p>
          <a:p>
            <a:pPr marL="0" indent="0">
              <a:buNone/>
            </a:pPr>
            <a:r>
              <a:rPr lang="en-US" dirty="0"/>
              <a:t>Squat down with feet shoulder width apart</a:t>
            </a:r>
          </a:p>
          <a:p>
            <a:pPr marL="0" indent="0">
              <a:buNone/>
            </a:pPr>
            <a:r>
              <a:rPr lang="en-US" dirty="0"/>
              <a:t>Lift the student with the load equally divided</a:t>
            </a:r>
          </a:p>
          <a:p>
            <a:pPr marL="0" indent="0">
              <a:buNone/>
            </a:pPr>
            <a:r>
              <a:rPr lang="en-US" dirty="0"/>
              <a:t>between both arms, holding the student close to  you.</a:t>
            </a:r>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38</a:t>
            </a:fld>
            <a:endParaRPr lang="en-US" dirty="0"/>
          </a:p>
        </p:txBody>
      </p:sp>
      <p:pic>
        <p:nvPicPr>
          <p:cNvPr id="5" name="Picture 4"/>
          <p:cNvPicPr>
            <a:picLocks noChangeAspect="1"/>
          </p:cNvPicPr>
          <p:nvPr/>
        </p:nvPicPr>
        <p:blipFill>
          <a:blip r:embed="rId2"/>
          <a:stretch>
            <a:fillRect/>
          </a:stretch>
        </p:blipFill>
        <p:spPr>
          <a:xfrm>
            <a:off x="7364545" y="2740876"/>
            <a:ext cx="1590675" cy="2867025"/>
          </a:xfrm>
          <a:prstGeom prst="rect">
            <a:avLst/>
          </a:prstGeom>
        </p:spPr>
      </p:pic>
    </p:spTree>
    <p:extLst>
      <p:ext uri="{BB962C8B-B14F-4D97-AF65-F5344CB8AC3E}">
        <p14:creationId xmlns:p14="http://schemas.microsoft.com/office/powerpoint/2010/main" val="2934746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Person</a:t>
            </a:r>
          </a:p>
        </p:txBody>
      </p:sp>
      <p:sp>
        <p:nvSpPr>
          <p:cNvPr id="3" name="Content Placeholder 2"/>
          <p:cNvSpPr>
            <a:spLocks noGrp="1"/>
          </p:cNvSpPr>
          <p:nvPr>
            <p:ph idx="1"/>
          </p:nvPr>
        </p:nvSpPr>
        <p:spPr/>
        <p:txBody>
          <a:bodyPr>
            <a:normAutofit fontScale="85000" lnSpcReduction="20000"/>
          </a:bodyPr>
          <a:lstStyle/>
          <a:p>
            <a:endParaRPr lang="en-US" dirty="0"/>
          </a:p>
          <a:p>
            <a:pPr marL="0" indent="0">
              <a:buNone/>
            </a:pPr>
            <a:r>
              <a:rPr lang="en-US" dirty="0"/>
              <a:t>Move the student in a wheel-chair as close to the exit as possible</a:t>
            </a:r>
          </a:p>
          <a:p>
            <a:pPr marL="0" indent="0">
              <a:buNone/>
            </a:pPr>
            <a:r>
              <a:rPr lang="en-US" dirty="0"/>
              <a:t>Slide the student on a seat next to the aisle</a:t>
            </a:r>
          </a:p>
          <a:p>
            <a:pPr marL="0" indent="0">
              <a:buNone/>
            </a:pPr>
            <a:r>
              <a:rPr lang="en-US" dirty="0"/>
              <a:t>The taller person stands behind the student and the other person stands in front of the student and off to the side</a:t>
            </a:r>
          </a:p>
          <a:p>
            <a:pPr marL="0" indent="0">
              <a:buNone/>
            </a:pPr>
            <a:r>
              <a:rPr lang="en-US" dirty="0"/>
              <a:t>If the student is in a wheelchair, the person in front should remove the armrests and fold up the footrests</a:t>
            </a:r>
          </a:p>
          <a:p>
            <a:pPr marL="0" indent="0">
              <a:buNone/>
            </a:pPr>
            <a:r>
              <a:rPr lang="en-US" dirty="0"/>
              <a:t>The person in back reaches under the student’s arms and</a:t>
            </a:r>
          </a:p>
          <a:p>
            <a:pPr marL="0" indent="0">
              <a:buNone/>
            </a:pPr>
            <a:r>
              <a:rPr lang="en-US" dirty="0"/>
              <a:t>	Either grasps right hand to student’s right wrist and left hand to 	student’s left wrist</a:t>
            </a:r>
          </a:p>
          <a:p>
            <a:pPr marL="0" indent="0">
              <a:buNone/>
            </a:pPr>
            <a:r>
              <a:rPr lang="en-US" dirty="0"/>
              <a:t>	Clasps hands across the student’s chest</a:t>
            </a:r>
          </a:p>
          <a:p>
            <a:pPr marL="0" indent="0">
              <a:buNone/>
            </a:pPr>
            <a:r>
              <a:rPr lang="en-US" dirty="0"/>
              <a:t>The person in front lifts the lower extremities under the thighs and hips</a:t>
            </a:r>
          </a:p>
          <a:p>
            <a:pPr marL="0" indent="0">
              <a:buNone/>
            </a:pPr>
            <a:r>
              <a:rPr lang="en-US" dirty="0"/>
              <a:t>Squat down and lift together on a count of three</a:t>
            </a:r>
          </a:p>
          <a:p>
            <a:pPr marL="0" indent="0">
              <a:buNone/>
            </a:pPr>
            <a:r>
              <a:rPr lang="en-US" dirty="0"/>
              <a:t>Move to the designated area and lower the student on the count of three</a:t>
            </a:r>
          </a:p>
          <a:p>
            <a:endParaRPr lang="en-US" dirty="0"/>
          </a:p>
          <a:p>
            <a:endParaRPr lang="en-US"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39</a:t>
            </a:fld>
            <a:endParaRPr lang="en-US" dirty="0"/>
          </a:p>
        </p:txBody>
      </p:sp>
      <p:pic>
        <p:nvPicPr>
          <p:cNvPr id="5" name="Picture 4"/>
          <p:cNvPicPr>
            <a:picLocks noChangeAspect="1"/>
          </p:cNvPicPr>
          <p:nvPr/>
        </p:nvPicPr>
        <p:blipFill>
          <a:blip r:embed="rId2"/>
          <a:stretch>
            <a:fillRect/>
          </a:stretch>
        </p:blipFill>
        <p:spPr>
          <a:xfrm>
            <a:off x="7850886" y="3638709"/>
            <a:ext cx="1104900" cy="1905000"/>
          </a:xfrm>
          <a:prstGeom prst="rect">
            <a:avLst/>
          </a:prstGeom>
        </p:spPr>
      </p:pic>
      <p:pic>
        <p:nvPicPr>
          <p:cNvPr id="6" name="Picture 5"/>
          <p:cNvPicPr>
            <a:picLocks noChangeAspect="1"/>
          </p:cNvPicPr>
          <p:nvPr/>
        </p:nvPicPr>
        <p:blipFill>
          <a:blip r:embed="rId3"/>
          <a:stretch>
            <a:fillRect/>
          </a:stretch>
        </p:blipFill>
        <p:spPr>
          <a:xfrm>
            <a:off x="4503992" y="5814378"/>
            <a:ext cx="3114675" cy="1043622"/>
          </a:xfrm>
          <a:prstGeom prst="rect">
            <a:avLst/>
          </a:prstGeom>
        </p:spPr>
      </p:pic>
    </p:spTree>
    <p:extLst>
      <p:ext uri="{BB962C8B-B14F-4D97-AF65-F5344CB8AC3E}">
        <p14:creationId xmlns:p14="http://schemas.microsoft.com/office/powerpoint/2010/main" val="20283547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Others……..not so minor.</a:t>
            </a:r>
          </a:p>
        </p:txBody>
      </p:sp>
      <p:pic>
        <p:nvPicPr>
          <p:cNvPr id="5" name="Content Placeholder 4"/>
          <p:cNvPicPr>
            <a:picLocks noGrp="1" noChangeAspect="1"/>
          </p:cNvPicPr>
          <p:nvPr>
            <p:ph idx="1"/>
          </p:nvPr>
        </p:nvPicPr>
        <p:blipFill>
          <a:blip r:embed="rId2"/>
          <a:stretch>
            <a:fillRect/>
          </a:stretch>
        </p:blipFill>
        <p:spPr>
          <a:xfrm>
            <a:off x="3338512" y="2715419"/>
            <a:ext cx="2466975" cy="1847850"/>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4</a:t>
            </a:fld>
            <a:endParaRPr lang="en-US" dirty="0"/>
          </a:p>
        </p:txBody>
      </p:sp>
      <p:pic>
        <p:nvPicPr>
          <p:cNvPr id="6" name="Picture 5"/>
          <p:cNvPicPr>
            <a:picLocks noChangeAspect="1"/>
          </p:cNvPicPr>
          <p:nvPr/>
        </p:nvPicPr>
        <p:blipFill>
          <a:blip r:embed="rId3"/>
          <a:stretch>
            <a:fillRect/>
          </a:stretch>
        </p:blipFill>
        <p:spPr>
          <a:xfrm>
            <a:off x="3433762" y="1170993"/>
            <a:ext cx="2857500" cy="1600200"/>
          </a:xfrm>
          <a:prstGeom prst="rect">
            <a:avLst/>
          </a:prstGeom>
        </p:spPr>
      </p:pic>
      <p:pic>
        <p:nvPicPr>
          <p:cNvPr id="7" name="Picture 6"/>
          <p:cNvPicPr>
            <a:picLocks noChangeAspect="1"/>
          </p:cNvPicPr>
          <p:nvPr/>
        </p:nvPicPr>
        <p:blipFill>
          <a:blip r:embed="rId4"/>
          <a:stretch>
            <a:fillRect/>
          </a:stretch>
        </p:blipFill>
        <p:spPr>
          <a:xfrm>
            <a:off x="6008560" y="3639344"/>
            <a:ext cx="2466975" cy="1847850"/>
          </a:xfrm>
          <a:prstGeom prst="rect">
            <a:avLst/>
          </a:prstGeom>
        </p:spPr>
      </p:pic>
      <p:pic>
        <p:nvPicPr>
          <p:cNvPr id="8" name="Picture 7"/>
          <p:cNvPicPr>
            <a:picLocks noChangeAspect="1"/>
          </p:cNvPicPr>
          <p:nvPr/>
        </p:nvPicPr>
        <p:blipFill>
          <a:blip r:embed="rId5"/>
          <a:stretch>
            <a:fillRect/>
          </a:stretch>
        </p:blipFill>
        <p:spPr>
          <a:xfrm>
            <a:off x="3641598" y="4851157"/>
            <a:ext cx="2628900" cy="1743075"/>
          </a:xfrm>
          <a:prstGeom prst="rect">
            <a:avLst/>
          </a:prstGeom>
        </p:spPr>
      </p:pic>
      <p:pic>
        <p:nvPicPr>
          <p:cNvPr id="9" name="Picture 8"/>
          <p:cNvPicPr>
            <a:picLocks noChangeAspect="1"/>
          </p:cNvPicPr>
          <p:nvPr/>
        </p:nvPicPr>
        <p:blipFill>
          <a:blip r:embed="rId6"/>
          <a:stretch>
            <a:fillRect/>
          </a:stretch>
        </p:blipFill>
        <p:spPr>
          <a:xfrm>
            <a:off x="576262" y="4200525"/>
            <a:ext cx="2762250" cy="1657350"/>
          </a:xfrm>
          <a:prstGeom prst="rect">
            <a:avLst/>
          </a:prstGeom>
        </p:spPr>
      </p:pic>
      <p:pic>
        <p:nvPicPr>
          <p:cNvPr id="10" name="Picture 9"/>
          <p:cNvPicPr>
            <a:picLocks noChangeAspect="1"/>
          </p:cNvPicPr>
          <p:nvPr/>
        </p:nvPicPr>
        <p:blipFill>
          <a:blip r:embed="rId7"/>
          <a:stretch>
            <a:fillRect/>
          </a:stretch>
        </p:blipFill>
        <p:spPr>
          <a:xfrm>
            <a:off x="536447" y="1650840"/>
            <a:ext cx="2466975" cy="1847850"/>
          </a:xfrm>
          <a:prstGeom prst="rect">
            <a:avLst/>
          </a:prstGeom>
        </p:spPr>
      </p:pic>
      <p:pic>
        <p:nvPicPr>
          <p:cNvPr id="11" name="Picture 10"/>
          <p:cNvPicPr>
            <a:picLocks noChangeAspect="1"/>
          </p:cNvPicPr>
          <p:nvPr/>
        </p:nvPicPr>
        <p:blipFill>
          <a:blip r:embed="rId8"/>
          <a:stretch>
            <a:fillRect/>
          </a:stretch>
        </p:blipFill>
        <p:spPr>
          <a:xfrm>
            <a:off x="6291262" y="1994905"/>
            <a:ext cx="2952750" cy="1552575"/>
          </a:xfrm>
          <a:prstGeom prst="rect">
            <a:avLst/>
          </a:prstGeom>
        </p:spPr>
      </p:pic>
    </p:spTree>
    <p:extLst>
      <p:ext uri="{BB962C8B-B14F-4D97-AF65-F5344CB8AC3E}">
        <p14:creationId xmlns:p14="http://schemas.microsoft.com/office/powerpoint/2010/main" val="162176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Blanket Drag</a:t>
            </a:r>
          </a:p>
        </p:txBody>
      </p:sp>
      <p:sp>
        <p:nvSpPr>
          <p:cNvPr id="3" name="Content Placeholder 2"/>
          <p:cNvSpPr>
            <a:spLocks noGrp="1"/>
          </p:cNvSpPr>
          <p:nvPr>
            <p:ph idx="1"/>
          </p:nvPr>
        </p:nvSpPr>
        <p:spPr>
          <a:xfrm>
            <a:off x="768760" y="1398638"/>
            <a:ext cx="7886700" cy="4640674"/>
          </a:xfrm>
        </p:spPr>
        <p:txBody>
          <a:bodyPr>
            <a:normAutofit fontScale="92500" lnSpcReduction="10000"/>
          </a:bodyPr>
          <a:lstStyle/>
          <a:p>
            <a:pPr marL="0" indent="0">
              <a:buNone/>
            </a:pPr>
            <a:r>
              <a:rPr lang="en-US" dirty="0"/>
              <a:t>Using a blanket reduces stress on the student’s body and the chance of injury</a:t>
            </a:r>
          </a:p>
          <a:p>
            <a:pPr marL="0" indent="0">
              <a:buNone/>
            </a:pPr>
            <a:r>
              <a:rPr lang="en-US" dirty="0"/>
              <a:t>The blanket drag is also a way to move heavier students or fragile students who might be hurt by lifting</a:t>
            </a:r>
          </a:p>
          <a:p>
            <a:pPr marL="0" indent="0">
              <a:buNone/>
            </a:pPr>
            <a:r>
              <a:rPr lang="en-US" dirty="0"/>
              <a:t>	However, the blanket drag is not a good choice for 	students who are medically fragile.</a:t>
            </a:r>
          </a:p>
          <a:p>
            <a:pPr marL="0" indent="0">
              <a:buNone/>
            </a:pPr>
            <a:r>
              <a:rPr lang="en-US" dirty="0"/>
              <a:t>Fold a blanket in half and place on the floor next to the student</a:t>
            </a:r>
          </a:p>
          <a:p>
            <a:pPr marL="0" indent="0">
              <a:buNone/>
            </a:pPr>
            <a:r>
              <a:rPr lang="en-US" dirty="0"/>
              <a:t>Lower the student’s legs onto the blanket first, then the head</a:t>
            </a:r>
          </a:p>
          <a:p>
            <a:pPr marL="0" indent="0">
              <a:buNone/>
            </a:pPr>
            <a:r>
              <a:rPr lang="en-US" dirty="0"/>
              <a:t>	Place the student with his head toward the exit</a:t>
            </a:r>
          </a:p>
          <a:p>
            <a:pPr marL="0" indent="0">
              <a:buNone/>
            </a:pPr>
            <a:r>
              <a:rPr lang="en-US" dirty="0"/>
              <a:t>Wrap the blanket around the student to prevent arms and legs from being caught on obstacles</a:t>
            </a:r>
          </a:p>
          <a:p>
            <a:pPr marL="0" indent="0">
              <a:buNone/>
            </a:pPr>
            <a:r>
              <a:rPr lang="en-US" dirty="0"/>
              <a:t>Grasp the blanket near the student’s head and drag the student to the exit</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40</a:t>
            </a:fld>
            <a:endParaRPr lang="en-US" dirty="0"/>
          </a:p>
        </p:txBody>
      </p:sp>
    </p:spTree>
    <p:extLst>
      <p:ext uri="{BB962C8B-B14F-4D97-AF65-F5344CB8AC3E}">
        <p14:creationId xmlns:p14="http://schemas.microsoft.com/office/powerpoint/2010/main" val="1664034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Lift Door</a:t>
            </a:r>
          </a:p>
        </p:txBody>
      </p:sp>
      <p:sp>
        <p:nvSpPr>
          <p:cNvPr id="3" name="Content Placeholder 2"/>
          <p:cNvSpPr>
            <a:spLocks noGrp="1"/>
          </p:cNvSpPr>
          <p:nvPr>
            <p:ph idx="1"/>
          </p:nvPr>
        </p:nvSpPr>
        <p:spPr/>
        <p:txBody>
          <a:bodyPr>
            <a:normAutofit/>
          </a:bodyPr>
          <a:lstStyle/>
          <a:p>
            <a:pPr marL="0" indent="0">
              <a:buNone/>
            </a:pPr>
            <a:r>
              <a:rPr lang="en-US" sz="3200" dirty="0"/>
              <a:t>Practice manually operating the lift door</a:t>
            </a:r>
          </a:p>
          <a:p>
            <a:endParaRPr lang="en-US" sz="3200" dirty="0"/>
          </a:p>
          <a:p>
            <a:pPr marL="0" indent="0">
              <a:buNone/>
            </a:pPr>
            <a:r>
              <a:rPr lang="en-US" sz="3200" dirty="0"/>
              <a:t>Another option:</a:t>
            </a:r>
          </a:p>
          <a:p>
            <a:pPr marL="0" indent="0">
              <a:buNone/>
            </a:pPr>
            <a:r>
              <a:rPr lang="en-US" sz="3200" dirty="0"/>
              <a:t>Lower the lift approximately ½ way down and you can use it as a </a:t>
            </a:r>
          </a:p>
          <a:p>
            <a:pPr marL="0" indent="0">
              <a:buNone/>
            </a:pPr>
            <a:r>
              <a:rPr lang="en-US" sz="3200" dirty="0"/>
              <a:t>	step-down evacuation</a:t>
            </a:r>
          </a:p>
          <a:p>
            <a:pPr marL="0" indent="0">
              <a:buNone/>
            </a:pPr>
            <a:r>
              <a:rPr lang="en-US" sz="3200" dirty="0"/>
              <a:t>	step-down wheelchair evacuation</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41</a:t>
            </a:fld>
            <a:endParaRPr lang="en-US" dirty="0"/>
          </a:p>
        </p:txBody>
      </p:sp>
    </p:spTree>
    <p:extLst>
      <p:ext uri="{BB962C8B-B14F-4D97-AF65-F5344CB8AC3E}">
        <p14:creationId xmlns:p14="http://schemas.microsoft.com/office/powerpoint/2010/main" val="38928687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B2D58-CA10-4231-8A43-E56B433E9865}"/>
              </a:ext>
            </a:extLst>
          </p:cNvPr>
          <p:cNvSpPr>
            <a:spLocks noGrp="1"/>
          </p:cNvSpPr>
          <p:nvPr>
            <p:ph type="ctrTitle"/>
          </p:nvPr>
        </p:nvSpPr>
        <p:spPr/>
        <p:txBody>
          <a:bodyPr>
            <a:normAutofit/>
          </a:bodyPr>
          <a:lstStyle/>
          <a:p>
            <a:r>
              <a:rPr lang="en-US" sz="5400" dirty="0"/>
              <a:t>Car Seats</a:t>
            </a:r>
          </a:p>
        </p:txBody>
      </p:sp>
      <p:sp>
        <p:nvSpPr>
          <p:cNvPr id="3" name="Slide Number Placeholder 2">
            <a:extLst>
              <a:ext uri="{FF2B5EF4-FFF2-40B4-BE49-F238E27FC236}">
                <a16:creationId xmlns:a16="http://schemas.microsoft.com/office/drawing/2014/main" id="{D4044DAD-3B35-40B1-BB3D-6C3AB9149C12}"/>
              </a:ext>
            </a:extLst>
          </p:cNvPr>
          <p:cNvSpPr>
            <a:spLocks noGrp="1"/>
          </p:cNvSpPr>
          <p:nvPr>
            <p:ph type="sldNum" sz="quarter" idx="12"/>
          </p:nvPr>
        </p:nvSpPr>
        <p:spPr/>
        <p:txBody>
          <a:bodyPr/>
          <a:lstStyle/>
          <a:p>
            <a:fld id="{C479D5F6-EDCB-402A-AC08-4943A1820E8F}" type="slidenum">
              <a:rPr lang="en-US" smtClean="0"/>
              <a:pPr/>
              <a:t>42</a:t>
            </a:fld>
            <a:endParaRPr lang="en-US" dirty="0"/>
          </a:p>
        </p:txBody>
      </p:sp>
    </p:spTree>
    <p:extLst>
      <p:ext uri="{BB962C8B-B14F-4D97-AF65-F5344CB8AC3E}">
        <p14:creationId xmlns:p14="http://schemas.microsoft.com/office/powerpoint/2010/main" val="41960060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Pre-School/Child Safety Seats</a:t>
            </a:r>
          </a:p>
        </p:txBody>
      </p:sp>
      <p:sp>
        <p:nvSpPr>
          <p:cNvPr id="3" name="Content Placeholder 2"/>
          <p:cNvSpPr>
            <a:spLocks noGrp="1"/>
          </p:cNvSpPr>
          <p:nvPr>
            <p:ph idx="1"/>
          </p:nvPr>
        </p:nvSpPr>
        <p:spPr/>
        <p:txBody>
          <a:bodyPr/>
          <a:lstStyle/>
          <a:p>
            <a:pPr marL="0" indent="0">
              <a:buNone/>
            </a:pPr>
            <a:r>
              <a:rPr lang="en-US" dirty="0"/>
              <a:t>Child safety restraint systems (CSRS’s) should not be placed in school bus seats adjacent to emergency exits</a:t>
            </a:r>
          </a:p>
          <a:p>
            <a:pPr marL="0" indent="0">
              <a:buNone/>
            </a:pPr>
            <a:endParaRPr lang="en-US" dirty="0"/>
          </a:p>
          <a:p>
            <a:pPr marL="0" indent="0">
              <a:buNone/>
            </a:pPr>
            <a:r>
              <a:rPr lang="en-US" dirty="0"/>
              <a:t>DO NOT REMOVE the rider from the seat</a:t>
            </a:r>
          </a:p>
          <a:p>
            <a:pPr marL="1028700" lvl="1" indent="-342900"/>
            <a:r>
              <a:rPr lang="en-US" dirty="0"/>
              <a:t>Remove the rider from the bus IN the seat.  Simply cut the seat belt and take the rider and seat off the bus together.</a:t>
            </a:r>
          </a:p>
          <a:p>
            <a:pPr marL="1028700" lvl="1" indent="-342900"/>
            <a:r>
              <a:rPr lang="en-US" dirty="0"/>
              <a:t>Remove them from bus and place in a safe location</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43</a:t>
            </a:fld>
            <a:endParaRPr lang="en-US" dirty="0"/>
          </a:p>
        </p:txBody>
      </p:sp>
    </p:spTree>
    <p:extLst>
      <p:ext uri="{BB962C8B-B14F-4D97-AF65-F5344CB8AC3E}">
        <p14:creationId xmlns:p14="http://schemas.microsoft.com/office/powerpoint/2010/main" val="4855552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Teach your students</a:t>
            </a:r>
          </a:p>
        </p:txBody>
      </p:sp>
      <p:sp>
        <p:nvSpPr>
          <p:cNvPr id="3" name="Content Placeholder 2"/>
          <p:cNvSpPr>
            <a:spLocks noGrp="1"/>
          </p:cNvSpPr>
          <p:nvPr>
            <p:ph idx="1"/>
          </p:nvPr>
        </p:nvSpPr>
        <p:spPr/>
        <p:txBody>
          <a:bodyPr/>
          <a:lstStyle/>
          <a:p>
            <a:pPr marL="0" indent="0">
              <a:buNone/>
            </a:pPr>
            <a:r>
              <a:rPr lang="en-US" dirty="0"/>
              <a:t>Teach all riders some key things they should know how to do in the event the driver is incapacitated:</a:t>
            </a:r>
          </a:p>
          <a:p>
            <a:endParaRPr lang="en-US" dirty="0"/>
          </a:p>
          <a:p>
            <a:pPr marL="1028700" lvl="1" indent="-342900"/>
            <a:r>
              <a:rPr lang="en-US" sz="2400" dirty="0"/>
              <a:t>How to set the air brake</a:t>
            </a:r>
          </a:p>
          <a:p>
            <a:pPr marL="1028700" lvl="1" indent="-342900"/>
            <a:r>
              <a:rPr lang="en-US" sz="2400" dirty="0"/>
              <a:t>How to open the air door</a:t>
            </a:r>
          </a:p>
          <a:p>
            <a:pPr marL="1028700" lvl="1" indent="-342900"/>
            <a:r>
              <a:rPr lang="en-US" sz="2400" dirty="0"/>
              <a:t>How to use the radio</a:t>
            </a:r>
          </a:p>
          <a:p>
            <a:pPr marL="1028700" lvl="1" indent="-342900"/>
            <a:r>
              <a:rPr lang="en-US" sz="2400" dirty="0"/>
              <a:t>What to say on the radio</a:t>
            </a:r>
          </a:p>
          <a:p>
            <a:pPr marL="1485900" lvl="2" indent="-342900"/>
            <a:r>
              <a:rPr lang="en-US" sz="2400" dirty="0"/>
              <a:t>Route #/Driver</a:t>
            </a:r>
          </a:p>
          <a:p>
            <a:pPr marL="1485900" lvl="2" indent="-342900"/>
            <a:r>
              <a:rPr lang="en-US" sz="2400" dirty="0"/>
              <a:t>Location – Who just got off/on? What can you see?</a:t>
            </a:r>
          </a:p>
          <a:p>
            <a:pPr marL="1485900" lvl="2" indent="-342900"/>
            <a:r>
              <a:rPr lang="en-US" sz="2400" dirty="0"/>
              <a:t>How many, if any hurt</a:t>
            </a:r>
          </a:p>
          <a:p>
            <a:pPr marL="1028700" lvl="1" indent="-342900"/>
            <a:r>
              <a:rPr lang="en-US" sz="2400" dirty="0"/>
              <a:t>When to take the key</a:t>
            </a:r>
          </a:p>
        </p:txBody>
      </p:sp>
      <p:sp>
        <p:nvSpPr>
          <p:cNvPr id="4" name="Slide Number Placeholder 3"/>
          <p:cNvSpPr>
            <a:spLocks noGrp="1"/>
          </p:cNvSpPr>
          <p:nvPr>
            <p:ph type="sldNum" sz="quarter" idx="12"/>
          </p:nvPr>
        </p:nvSpPr>
        <p:spPr/>
        <p:txBody>
          <a:bodyPr/>
          <a:lstStyle/>
          <a:p>
            <a:fld id="{67726FA2-3EC9-4717-AD62-D8C823692DD3}" type="slidenum">
              <a:rPr lang="en-US" smtClean="0"/>
              <a:pPr/>
              <a:t>44</a:t>
            </a:fld>
            <a:endParaRPr lang="en-US" dirty="0"/>
          </a:p>
        </p:txBody>
      </p:sp>
    </p:spTree>
    <p:extLst>
      <p:ext uri="{BB962C8B-B14F-4D97-AF65-F5344CB8AC3E}">
        <p14:creationId xmlns:p14="http://schemas.microsoft.com/office/powerpoint/2010/main" val="1737721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DE573DF-A288-434E-8C1B-4E609720D9A4}"/>
              </a:ext>
            </a:extLst>
          </p:cNvPr>
          <p:cNvPicPr>
            <a:picLocks noGrp="1" noChangeAspect="1"/>
          </p:cNvPicPr>
          <p:nvPr>
            <p:ph sz="half" idx="1"/>
          </p:nvPr>
        </p:nvPicPr>
        <p:blipFill>
          <a:blip r:embed="rId2"/>
          <a:stretch>
            <a:fillRect/>
          </a:stretch>
        </p:blipFill>
        <p:spPr>
          <a:xfrm>
            <a:off x="628650" y="2048492"/>
            <a:ext cx="3886200" cy="3413479"/>
          </a:xfrm>
        </p:spPr>
      </p:pic>
      <p:pic>
        <p:nvPicPr>
          <p:cNvPr id="9" name="Content Placeholder 8">
            <a:extLst>
              <a:ext uri="{FF2B5EF4-FFF2-40B4-BE49-F238E27FC236}">
                <a16:creationId xmlns:a16="http://schemas.microsoft.com/office/drawing/2014/main" id="{7CD86B7A-DFB9-404D-BE96-39536FC3DFC1}"/>
              </a:ext>
            </a:extLst>
          </p:cNvPr>
          <p:cNvPicPr>
            <a:picLocks noGrp="1" noChangeAspect="1"/>
          </p:cNvPicPr>
          <p:nvPr>
            <p:ph sz="half" idx="2"/>
          </p:nvPr>
        </p:nvPicPr>
        <p:blipFill>
          <a:blip r:embed="rId3"/>
          <a:stretch>
            <a:fillRect/>
          </a:stretch>
        </p:blipFill>
        <p:spPr>
          <a:xfrm>
            <a:off x="4629150" y="2001358"/>
            <a:ext cx="3886200" cy="3507746"/>
          </a:xfrm>
        </p:spPr>
      </p:pic>
      <p:sp>
        <p:nvSpPr>
          <p:cNvPr id="4" name="Title 3">
            <a:extLst>
              <a:ext uri="{FF2B5EF4-FFF2-40B4-BE49-F238E27FC236}">
                <a16:creationId xmlns:a16="http://schemas.microsoft.com/office/drawing/2014/main" id="{2C5176F6-11CC-41DF-89CE-924852A2E7E3}"/>
              </a:ext>
            </a:extLst>
          </p:cNvPr>
          <p:cNvSpPr>
            <a:spLocks noGrp="1"/>
          </p:cNvSpPr>
          <p:nvPr>
            <p:ph type="title"/>
          </p:nvPr>
        </p:nvSpPr>
        <p:spPr/>
        <p:txBody>
          <a:bodyPr/>
          <a:lstStyle/>
          <a:p>
            <a:r>
              <a:rPr lang="en-US" dirty="0"/>
              <a:t>Emergency Evacuation or not?</a:t>
            </a:r>
          </a:p>
        </p:txBody>
      </p:sp>
      <p:sp>
        <p:nvSpPr>
          <p:cNvPr id="5" name="Slide Number Placeholder 4">
            <a:extLst>
              <a:ext uri="{FF2B5EF4-FFF2-40B4-BE49-F238E27FC236}">
                <a16:creationId xmlns:a16="http://schemas.microsoft.com/office/drawing/2014/main" id="{C8D4C56F-943C-471E-9909-7083C1DE8792}"/>
              </a:ext>
            </a:extLst>
          </p:cNvPr>
          <p:cNvSpPr>
            <a:spLocks noGrp="1"/>
          </p:cNvSpPr>
          <p:nvPr>
            <p:ph type="sldNum" sz="quarter" idx="12"/>
          </p:nvPr>
        </p:nvSpPr>
        <p:spPr/>
        <p:txBody>
          <a:bodyPr/>
          <a:lstStyle/>
          <a:p>
            <a:fld id="{C479D5F6-EDCB-402A-AC08-4943A1820E8F}" type="slidenum">
              <a:rPr lang="en-US" smtClean="0"/>
              <a:pPr/>
              <a:t>45</a:t>
            </a:fld>
            <a:endParaRPr lang="en-US" dirty="0"/>
          </a:p>
        </p:txBody>
      </p:sp>
    </p:spTree>
    <p:extLst>
      <p:ext uri="{BB962C8B-B14F-4D97-AF65-F5344CB8AC3E}">
        <p14:creationId xmlns:p14="http://schemas.microsoft.com/office/powerpoint/2010/main" val="1268051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6600" dirty="0">
                <a:solidFill>
                  <a:srgbClr val="FF0000"/>
                </a:solidFill>
              </a:rPr>
              <a:t>You make the call!!</a:t>
            </a:r>
          </a:p>
          <a:p>
            <a:endParaRPr lang="en-US" sz="4400" dirty="0">
              <a:solidFill>
                <a:srgbClr val="FF0000"/>
              </a:solidFill>
            </a:endParaRPr>
          </a:p>
          <a:p>
            <a:endParaRPr lang="en-US" sz="4400" dirty="0">
              <a:solidFill>
                <a:srgbClr val="FF0000"/>
              </a:solidFill>
            </a:endParaRPr>
          </a:p>
        </p:txBody>
      </p:sp>
      <p:sp>
        <p:nvSpPr>
          <p:cNvPr id="4" name="Slide Number Placeholder 3"/>
          <p:cNvSpPr>
            <a:spLocks noGrp="1"/>
          </p:cNvSpPr>
          <p:nvPr>
            <p:ph type="sldNum" sz="quarter" idx="12"/>
          </p:nvPr>
        </p:nvSpPr>
        <p:spPr/>
        <p:txBody>
          <a:bodyPr/>
          <a:lstStyle/>
          <a:p>
            <a:fld id="{67726FA2-3EC9-4717-AD62-D8C823692DD3}" type="slidenum">
              <a:rPr lang="en-US" smtClean="0"/>
              <a:pPr/>
              <a:t>46</a:t>
            </a:fld>
            <a:endParaRPr lang="en-US" dirty="0"/>
          </a:p>
        </p:txBody>
      </p:sp>
      <p:sp>
        <p:nvSpPr>
          <p:cNvPr id="5" name="Rectangle 4"/>
          <p:cNvSpPr/>
          <p:nvPr/>
        </p:nvSpPr>
        <p:spPr>
          <a:xfrm>
            <a:off x="837796" y="3090742"/>
            <a:ext cx="7886700" cy="1569660"/>
          </a:xfrm>
          <a:prstGeom prst="rect">
            <a:avLst/>
          </a:prstGeom>
        </p:spPr>
        <p:txBody>
          <a:bodyPr wrap="square">
            <a:spAutoFit/>
          </a:bodyPr>
          <a:lstStyle/>
          <a:p>
            <a:r>
              <a:rPr lang="en-US" sz="4800" dirty="0"/>
              <a:t>Are your students safer on the bus or off the bus?</a:t>
            </a:r>
          </a:p>
        </p:txBody>
      </p:sp>
    </p:spTree>
    <p:extLst>
      <p:ext uri="{BB962C8B-B14F-4D97-AF65-F5344CB8AC3E}">
        <p14:creationId xmlns:p14="http://schemas.microsoft.com/office/powerpoint/2010/main" val="1204728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5" name="Content Placeholder 4"/>
          <p:cNvPicPr>
            <a:picLocks noGrp="1" noChangeAspect="1"/>
          </p:cNvPicPr>
          <p:nvPr>
            <p:ph idx="1"/>
          </p:nvPr>
        </p:nvPicPr>
        <p:blipFill>
          <a:blip r:embed="rId2"/>
          <a:stretch>
            <a:fillRect/>
          </a:stretch>
        </p:blipFill>
        <p:spPr>
          <a:xfrm>
            <a:off x="3686175" y="2348706"/>
            <a:ext cx="1771650" cy="2581275"/>
          </a:xfrm>
          <a:prstGeom prst="rect">
            <a:avLst/>
          </a:prstGeom>
        </p:spPr>
      </p:pic>
      <p:sp>
        <p:nvSpPr>
          <p:cNvPr id="4" name="Slide Number Placeholder 3"/>
          <p:cNvSpPr>
            <a:spLocks noGrp="1"/>
          </p:cNvSpPr>
          <p:nvPr>
            <p:ph type="sldNum" sz="quarter" idx="12"/>
          </p:nvPr>
        </p:nvSpPr>
        <p:spPr/>
        <p:txBody>
          <a:bodyPr/>
          <a:lstStyle/>
          <a:p>
            <a:fld id="{67726FA2-3EC9-4717-AD62-D8C823692DD3}" type="slidenum">
              <a:rPr lang="en-US" smtClean="0"/>
              <a:pPr/>
              <a:t>47</a:t>
            </a:fld>
            <a:endParaRPr lang="en-US" dirty="0"/>
          </a:p>
        </p:txBody>
      </p:sp>
    </p:spTree>
    <p:extLst>
      <p:ext uri="{BB962C8B-B14F-4D97-AF65-F5344CB8AC3E}">
        <p14:creationId xmlns:p14="http://schemas.microsoft.com/office/powerpoint/2010/main" val="211066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4FAB2-09DA-4214-A0E6-3DD3859F977B}"/>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482585E-780A-45D7-8384-4BBA1AFEF3B6}"/>
              </a:ext>
            </a:extLst>
          </p:cNvPr>
          <p:cNvPicPr>
            <a:picLocks noGrp="1" noChangeAspect="1"/>
          </p:cNvPicPr>
          <p:nvPr>
            <p:ph idx="1"/>
          </p:nvPr>
        </p:nvPicPr>
        <p:blipFill>
          <a:blip r:embed="rId2"/>
          <a:stretch>
            <a:fillRect/>
          </a:stretch>
        </p:blipFill>
        <p:spPr>
          <a:xfrm>
            <a:off x="3230855" y="5000099"/>
            <a:ext cx="2859272" cy="1603387"/>
          </a:xfrm>
        </p:spPr>
      </p:pic>
      <p:sp>
        <p:nvSpPr>
          <p:cNvPr id="4" name="Slide Number Placeholder 3">
            <a:extLst>
              <a:ext uri="{FF2B5EF4-FFF2-40B4-BE49-F238E27FC236}">
                <a16:creationId xmlns:a16="http://schemas.microsoft.com/office/drawing/2014/main" id="{4C01527F-5A0A-4BB4-B467-BF642A80C3C9}"/>
              </a:ext>
            </a:extLst>
          </p:cNvPr>
          <p:cNvSpPr>
            <a:spLocks noGrp="1"/>
          </p:cNvSpPr>
          <p:nvPr>
            <p:ph type="sldNum" sz="quarter" idx="12"/>
          </p:nvPr>
        </p:nvSpPr>
        <p:spPr/>
        <p:txBody>
          <a:bodyPr/>
          <a:lstStyle/>
          <a:p>
            <a:fld id="{C479D5F6-EDCB-402A-AC08-4943A1820E8F}" type="slidenum">
              <a:rPr lang="en-US" smtClean="0"/>
              <a:pPr/>
              <a:t>5</a:t>
            </a:fld>
            <a:endParaRPr lang="en-US" dirty="0"/>
          </a:p>
        </p:txBody>
      </p:sp>
      <p:pic>
        <p:nvPicPr>
          <p:cNvPr id="8" name="Picture 7">
            <a:extLst>
              <a:ext uri="{FF2B5EF4-FFF2-40B4-BE49-F238E27FC236}">
                <a16:creationId xmlns:a16="http://schemas.microsoft.com/office/drawing/2014/main" id="{726F7751-F82C-4D49-90A1-0252ED20A7DC}"/>
              </a:ext>
            </a:extLst>
          </p:cNvPr>
          <p:cNvPicPr>
            <a:picLocks noChangeAspect="1"/>
          </p:cNvPicPr>
          <p:nvPr/>
        </p:nvPicPr>
        <p:blipFill>
          <a:blip r:embed="rId3"/>
          <a:stretch>
            <a:fillRect/>
          </a:stretch>
        </p:blipFill>
        <p:spPr>
          <a:xfrm>
            <a:off x="3605074" y="2212258"/>
            <a:ext cx="2621507" cy="1743607"/>
          </a:xfrm>
          <a:prstGeom prst="rect">
            <a:avLst/>
          </a:prstGeom>
        </p:spPr>
      </p:pic>
      <p:pic>
        <p:nvPicPr>
          <p:cNvPr id="9" name="Picture 8">
            <a:extLst>
              <a:ext uri="{FF2B5EF4-FFF2-40B4-BE49-F238E27FC236}">
                <a16:creationId xmlns:a16="http://schemas.microsoft.com/office/drawing/2014/main" id="{DF4C631C-C95C-4C44-AE96-28CF919AF4F7}"/>
              </a:ext>
            </a:extLst>
          </p:cNvPr>
          <p:cNvPicPr>
            <a:picLocks noChangeAspect="1"/>
          </p:cNvPicPr>
          <p:nvPr/>
        </p:nvPicPr>
        <p:blipFill>
          <a:blip r:embed="rId4"/>
          <a:stretch>
            <a:fillRect/>
          </a:stretch>
        </p:blipFill>
        <p:spPr>
          <a:xfrm>
            <a:off x="6327058" y="3826291"/>
            <a:ext cx="2619375" cy="1743075"/>
          </a:xfrm>
          <a:prstGeom prst="rect">
            <a:avLst/>
          </a:prstGeom>
        </p:spPr>
      </p:pic>
      <p:pic>
        <p:nvPicPr>
          <p:cNvPr id="11" name="Picture 10">
            <a:extLst>
              <a:ext uri="{FF2B5EF4-FFF2-40B4-BE49-F238E27FC236}">
                <a16:creationId xmlns:a16="http://schemas.microsoft.com/office/drawing/2014/main" id="{3BBBCC4F-95E1-4A45-B9BE-1D9FB7985256}"/>
              </a:ext>
            </a:extLst>
          </p:cNvPr>
          <p:cNvPicPr>
            <a:picLocks noChangeAspect="1"/>
          </p:cNvPicPr>
          <p:nvPr/>
        </p:nvPicPr>
        <p:blipFill>
          <a:blip r:embed="rId5"/>
          <a:stretch>
            <a:fillRect/>
          </a:stretch>
        </p:blipFill>
        <p:spPr>
          <a:xfrm>
            <a:off x="6552601" y="1288634"/>
            <a:ext cx="2469094" cy="1847248"/>
          </a:xfrm>
          <a:prstGeom prst="rect">
            <a:avLst/>
          </a:prstGeom>
        </p:spPr>
      </p:pic>
      <p:sp>
        <p:nvSpPr>
          <p:cNvPr id="13" name="TextBox 12">
            <a:extLst>
              <a:ext uri="{FF2B5EF4-FFF2-40B4-BE49-F238E27FC236}">
                <a16:creationId xmlns:a16="http://schemas.microsoft.com/office/drawing/2014/main" id="{FFC45970-3C10-4BC6-81AE-2F945F12BC23}"/>
              </a:ext>
            </a:extLst>
          </p:cNvPr>
          <p:cNvSpPr txBox="1"/>
          <p:nvPr/>
        </p:nvSpPr>
        <p:spPr>
          <a:xfrm>
            <a:off x="187158" y="1645725"/>
            <a:ext cx="2859272" cy="3416320"/>
          </a:xfrm>
          <a:prstGeom prst="rect">
            <a:avLst/>
          </a:prstGeom>
          <a:noFill/>
        </p:spPr>
        <p:txBody>
          <a:bodyPr wrap="square">
            <a:spAutoFit/>
          </a:bodyPr>
          <a:lstStyle/>
          <a:p>
            <a:r>
              <a:rPr lang="en-US" sz="3600" dirty="0"/>
              <a:t> Emergency Evacuations require that students be removed from the vehicle.  </a:t>
            </a:r>
          </a:p>
        </p:txBody>
      </p:sp>
    </p:spTree>
    <p:extLst>
      <p:ext uri="{BB962C8B-B14F-4D97-AF65-F5344CB8AC3E}">
        <p14:creationId xmlns:p14="http://schemas.microsoft.com/office/powerpoint/2010/main" val="311465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can we do as school bus drivers?</a:t>
            </a:r>
          </a:p>
        </p:txBody>
      </p:sp>
      <p:sp>
        <p:nvSpPr>
          <p:cNvPr id="3" name="Content Placeholder 2"/>
          <p:cNvSpPr>
            <a:spLocks noGrp="1"/>
          </p:cNvSpPr>
          <p:nvPr>
            <p:ph idx="1"/>
          </p:nvPr>
        </p:nvSpPr>
        <p:spPr/>
        <p:txBody>
          <a:bodyPr>
            <a:normAutofit/>
          </a:bodyPr>
          <a:lstStyle/>
          <a:p>
            <a:endParaRPr lang="en-US" sz="7200" dirty="0"/>
          </a:p>
          <a:p>
            <a:pPr marL="0" indent="0">
              <a:buNone/>
            </a:pPr>
            <a:r>
              <a:rPr lang="en-US" sz="7200" dirty="0"/>
              <a:t>      Plan Ahead!!</a:t>
            </a:r>
          </a:p>
        </p:txBody>
      </p:sp>
      <p:sp>
        <p:nvSpPr>
          <p:cNvPr id="4" name="Slide Number Placeholder 3"/>
          <p:cNvSpPr>
            <a:spLocks noGrp="1"/>
          </p:cNvSpPr>
          <p:nvPr>
            <p:ph type="sldNum" sz="quarter" idx="12"/>
          </p:nvPr>
        </p:nvSpPr>
        <p:spPr/>
        <p:txBody>
          <a:bodyPr/>
          <a:lstStyle/>
          <a:p>
            <a:fld id="{67726FA2-3EC9-4717-AD62-D8C823692DD3}" type="slidenum">
              <a:rPr lang="en-US" smtClean="0"/>
              <a:pPr/>
              <a:t>6</a:t>
            </a:fld>
            <a:endParaRPr lang="en-US" dirty="0"/>
          </a:p>
        </p:txBody>
      </p:sp>
    </p:spTree>
    <p:extLst>
      <p:ext uri="{BB962C8B-B14F-4D97-AF65-F5344CB8AC3E}">
        <p14:creationId xmlns:p14="http://schemas.microsoft.com/office/powerpoint/2010/main" val="2869793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don’t…… it may look like this!</a:t>
            </a:r>
          </a:p>
        </p:txBody>
      </p:sp>
      <p:sp>
        <p:nvSpPr>
          <p:cNvPr id="3" name="Content Placeholder 2"/>
          <p:cNvSpPr>
            <a:spLocks noGrp="1"/>
          </p:cNvSpPr>
          <p:nvPr>
            <p:ph idx="1"/>
          </p:nvPr>
        </p:nvSpPr>
        <p:spPr/>
        <p:txBody>
          <a:bodyPr>
            <a:normAutofit/>
          </a:bodyPr>
          <a:lstStyle/>
          <a:p>
            <a:pPr marL="0" indent="0">
              <a:buNone/>
            </a:pPr>
            <a:r>
              <a:rPr lang="en-US" sz="7200" dirty="0"/>
              <a:t>                   Plan Ah</a:t>
            </a:r>
          </a:p>
          <a:p>
            <a:pPr marL="0" indent="0">
              <a:buNone/>
            </a:pPr>
            <a:r>
              <a:rPr lang="en-US" sz="7200" dirty="0"/>
              <a:t>                             e</a:t>
            </a:r>
          </a:p>
          <a:p>
            <a:pPr marL="0" indent="0">
              <a:buNone/>
            </a:pPr>
            <a:r>
              <a:rPr lang="en-US" sz="7200" dirty="0"/>
              <a:t>							    a</a:t>
            </a:r>
          </a:p>
          <a:p>
            <a:pPr marL="0" indent="0">
              <a:buNone/>
            </a:pPr>
            <a:r>
              <a:rPr lang="en-US" sz="7200" dirty="0"/>
              <a:t>                             d</a:t>
            </a:r>
          </a:p>
          <a:p>
            <a:endParaRPr lang="en-US" sz="7200" dirty="0"/>
          </a:p>
        </p:txBody>
      </p:sp>
      <p:sp>
        <p:nvSpPr>
          <p:cNvPr id="4" name="Slide Number Placeholder 3"/>
          <p:cNvSpPr>
            <a:spLocks noGrp="1"/>
          </p:cNvSpPr>
          <p:nvPr>
            <p:ph type="sldNum" sz="quarter" idx="12"/>
          </p:nvPr>
        </p:nvSpPr>
        <p:spPr/>
        <p:txBody>
          <a:bodyPr/>
          <a:lstStyle/>
          <a:p>
            <a:fld id="{67726FA2-3EC9-4717-AD62-D8C823692DD3}" type="slidenum">
              <a:rPr lang="en-US" smtClean="0"/>
              <a:pPr/>
              <a:t>7</a:t>
            </a:fld>
            <a:endParaRPr lang="en-US" dirty="0"/>
          </a:p>
        </p:txBody>
      </p:sp>
    </p:spTree>
    <p:extLst>
      <p:ext uri="{BB962C8B-B14F-4D97-AF65-F5344CB8AC3E}">
        <p14:creationId xmlns:p14="http://schemas.microsoft.com/office/powerpoint/2010/main" val="237511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CDL Manual States</a:t>
            </a:r>
          </a:p>
        </p:txBody>
      </p:sp>
      <p:sp>
        <p:nvSpPr>
          <p:cNvPr id="3" name="Content Placeholder 2"/>
          <p:cNvSpPr>
            <a:spLocks noGrp="1"/>
          </p:cNvSpPr>
          <p:nvPr>
            <p:ph idx="1"/>
          </p:nvPr>
        </p:nvSpPr>
        <p:spPr/>
        <p:txBody>
          <a:bodyPr>
            <a:noAutofit/>
          </a:bodyPr>
          <a:lstStyle/>
          <a:p>
            <a:pPr marL="0" indent="0" algn="ctr">
              <a:buNone/>
            </a:pPr>
            <a:r>
              <a:rPr lang="en-US" sz="3200" dirty="0"/>
              <a:t>An emergency can happen to anyone, anytime, anywhere. It could be a crash, a stalled school bus on a railroad highway crossing or in a high-speed intersection, an electrical fire in the engine compartment, a medical emergency, etc. </a:t>
            </a:r>
          </a:p>
          <a:p>
            <a:pPr marL="0" indent="0" algn="ctr">
              <a:buNone/>
            </a:pPr>
            <a:r>
              <a:rPr lang="en-US" sz="3200" dirty="0"/>
              <a:t>Knowing what to do in an emergency–before, during and after an evacuation–can mean the difference between life and death.</a:t>
            </a:r>
          </a:p>
        </p:txBody>
      </p:sp>
      <p:sp>
        <p:nvSpPr>
          <p:cNvPr id="4" name="Slide Number Placeholder 3"/>
          <p:cNvSpPr>
            <a:spLocks noGrp="1"/>
          </p:cNvSpPr>
          <p:nvPr>
            <p:ph type="sldNum" sz="quarter" idx="12"/>
          </p:nvPr>
        </p:nvSpPr>
        <p:spPr/>
        <p:txBody>
          <a:bodyPr/>
          <a:lstStyle/>
          <a:p>
            <a:fld id="{67726FA2-3EC9-4717-AD62-D8C823692DD3}" type="slidenum">
              <a:rPr lang="en-US" smtClean="0"/>
              <a:pPr/>
              <a:t>8</a:t>
            </a:fld>
            <a:endParaRPr lang="en-US" dirty="0"/>
          </a:p>
        </p:txBody>
      </p:sp>
    </p:spTree>
    <p:extLst>
      <p:ext uri="{BB962C8B-B14F-4D97-AF65-F5344CB8AC3E}">
        <p14:creationId xmlns:p14="http://schemas.microsoft.com/office/powerpoint/2010/main" val="30260165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Are we required to perform evacuation drills?</a:t>
            </a:r>
          </a:p>
        </p:txBody>
      </p:sp>
      <p:sp>
        <p:nvSpPr>
          <p:cNvPr id="3" name="Content Placeholder 2"/>
          <p:cNvSpPr>
            <a:spLocks noGrp="1"/>
          </p:cNvSpPr>
          <p:nvPr>
            <p:ph idx="1"/>
          </p:nvPr>
        </p:nvSpPr>
        <p:spPr/>
        <p:txBody>
          <a:bodyPr>
            <a:normAutofit fontScale="70000" lnSpcReduction="20000"/>
          </a:bodyPr>
          <a:lstStyle/>
          <a:p>
            <a:pPr marL="0" indent="0">
              <a:buNone/>
            </a:pPr>
            <a:r>
              <a:rPr lang="en-US" b="1" dirty="0"/>
              <a:t>19.0 Emergency Evacuation Drills</a:t>
            </a:r>
          </a:p>
          <a:p>
            <a:pPr marL="0" indent="0">
              <a:buNone/>
            </a:pPr>
            <a:r>
              <a:rPr lang="en-US" dirty="0"/>
              <a:t>19.1 Emergency evacuation drills shall be conducted with students by all school</a:t>
            </a:r>
          </a:p>
          <a:p>
            <a:pPr marL="0" indent="0">
              <a:buNone/>
            </a:pPr>
            <a:r>
              <a:rPr lang="en-US" dirty="0"/>
              <a:t>transportation vehicle route operators, excluding small capacity vehicle operators as</a:t>
            </a:r>
          </a:p>
          <a:p>
            <a:pPr marL="0" indent="0">
              <a:buNone/>
            </a:pPr>
            <a:r>
              <a:rPr lang="en-US" dirty="0"/>
              <a:t>defined in 301-25, Rule 7.15, and school transportation paraprofessionals at least</a:t>
            </a:r>
          </a:p>
          <a:p>
            <a:pPr marL="0" indent="0">
              <a:buNone/>
            </a:pPr>
            <a:r>
              <a:rPr lang="en-US" dirty="0"/>
              <a:t>twice during each school year.</a:t>
            </a:r>
          </a:p>
          <a:p>
            <a:pPr marL="0" indent="0">
              <a:buNone/>
            </a:pPr>
            <a:r>
              <a:rPr lang="en-US" dirty="0"/>
              <a:t>	19.01(a) One drill shall be conducted in the fall and the second drill conducted</a:t>
            </a:r>
          </a:p>
          <a:p>
            <a:pPr marL="0" indent="0">
              <a:buNone/>
            </a:pPr>
            <a:r>
              <a:rPr lang="en-US" dirty="0"/>
              <a:t> 	in the spring.</a:t>
            </a:r>
          </a:p>
          <a:p>
            <a:pPr marL="0" indent="0">
              <a:buNone/>
            </a:pPr>
            <a:r>
              <a:rPr lang="en-US" dirty="0"/>
              <a:t>	19.01(b) Substitute and Multifunction operators shall be trained how to</a:t>
            </a:r>
          </a:p>
          <a:p>
            <a:pPr marL="0" indent="0">
              <a:buNone/>
            </a:pPr>
            <a:r>
              <a:rPr lang="en-US" dirty="0"/>
              <a:t>	 conduct emergency evacuation drills.</a:t>
            </a:r>
          </a:p>
          <a:p>
            <a:pPr marL="0" indent="0">
              <a:buNone/>
            </a:pPr>
            <a:r>
              <a:rPr lang="en-US" dirty="0"/>
              <a:t>19.2 Students on school related events shall receive emergency evacuation instruction</a:t>
            </a:r>
          </a:p>
          <a:p>
            <a:pPr marL="0" indent="0">
              <a:buNone/>
            </a:pPr>
            <a:r>
              <a:rPr lang="en-US" dirty="0"/>
              <a:t>prior to every initial departure.</a:t>
            </a:r>
          </a:p>
          <a:p>
            <a:pPr marL="0" indent="0">
              <a:buNone/>
            </a:pPr>
            <a:r>
              <a:rPr lang="en-US" dirty="0"/>
              <a:t>19.3 School districts, charter schools, and service providers shall maintain records</a:t>
            </a:r>
          </a:p>
          <a:p>
            <a:pPr marL="0" indent="0">
              <a:buNone/>
            </a:pPr>
            <a:r>
              <a:rPr lang="en-US" dirty="0"/>
              <a:t>documenting that the required evacuation drills were conducted and/or evacuation</a:t>
            </a:r>
          </a:p>
          <a:p>
            <a:pPr marL="0" indent="0">
              <a:buNone/>
            </a:pPr>
            <a:r>
              <a:rPr lang="en-US" dirty="0"/>
              <a:t>instruction was given.</a:t>
            </a:r>
          </a:p>
        </p:txBody>
      </p:sp>
      <p:sp>
        <p:nvSpPr>
          <p:cNvPr id="4" name="Slide Number Placeholder 3"/>
          <p:cNvSpPr>
            <a:spLocks noGrp="1"/>
          </p:cNvSpPr>
          <p:nvPr>
            <p:ph type="sldNum" sz="quarter" idx="12"/>
          </p:nvPr>
        </p:nvSpPr>
        <p:spPr/>
        <p:txBody>
          <a:bodyPr/>
          <a:lstStyle/>
          <a:p>
            <a:fld id="{67726FA2-3EC9-4717-AD62-D8C823692DD3}" type="slidenum">
              <a:rPr lang="en-US" smtClean="0"/>
              <a:pPr/>
              <a:t>9</a:t>
            </a:fld>
            <a:endParaRPr lang="en-US" dirty="0"/>
          </a:p>
        </p:txBody>
      </p:sp>
    </p:spTree>
    <p:extLst>
      <p:ext uri="{BB962C8B-B14F-4D97-AF65-F5344CB8AC3E}">
        <p14:creationId xmlns:p14="http://schemas.microsoft.com/office/powerpoint/2010/main" val="19463173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EC00D454DA8748A9A0BAAABA037D2C" ma:contentTypeVersion="4" ma:contentTypeDescription="Create a new document." ma:contentTypeScope="" ma:versionID="0100c1aaf2ca2937dcd89773e6077fc3">
  <xsd:schema xmlns:xsd="http://www.w3.org/2001/XMLSchema" xmlns:xs="http://www.w3.org/2001/XMLSchema" xmlns:p="http://schemas.microsoft.com/office/2006/metadata/properties" xmlns:ns3="6e235872-b99e-4ccb-bb52-69000d7c07f2" targetNamespace="http://schemas.microsoft.com/office/2006/metadata/properties" ma:root="true" ma:fieldsID="d67ced4d8950e6b6e2764addb1c76717" ns3:_="">
    <xsd:import namespace="6e235872-b99e-4ccb-bb52-69000d7c07f2"/>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235872-b99e-4ccb-bb52-69000d7c07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5CAE4B-3200-40B4-9FD3-A36D2FE41BFC}">
  <ds:schemaRefs>
    <ds:schemaRef ds:uri="http://purl.org/dc/elements/1.1/"/>
    <ds:schemaRef ds:uri="http://www.w3.org/XML/1998/namespace"/>
    <ds:schemaRef ds:uri="http://schemas.microsoft.com/office/2006/documentManagement/types"/>
    <ds:schemaRef ds:uri="http://schemas.microsoft.com/office/2006/metadata/properties"/>
    <ds:schemaRef ds:uri="http://purl.org/dc/terms/"/>
    <ds:schemaRef ds:uri="http://schemas.openxmlformats.org/package/2006/metadata/core-properties"/>
    <ds:schemaRef ds:uri="6e235872-b99e-4ccb-bb52-69000d7c07f2"/>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B019527E-2435-42B0-BFCB-FCD7537FA9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235872-b99e-4ccb-bb52-69000d7c07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E77BFE9-693C-4A12-9F33-AFA40C925D6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362</TotalTime>
  <Words>2357</Words>
  <Application>Microsoft Office PowerPoint</Application>
  <PresentationFormat>On-screen Show (4:3)</PresentationFormat>
  <Paragraphs>278</Paragraphs>
  <Slides>47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Calibri Light</vt:lpstr>
      <vt:lpstr>Museo Slab 500</vt:lpstr>
      <vt:lpstr>Office Theme</vt:lpstr>
      <vt:lpstr>Emergency Evacuations</vt:lpstr>
      <vt:lpstr>Definitions</vt:lpstr>
      <vt:lpstr>Accidents Happen – Some are minor…. </vt:lpstr>
      <vt:lpstr>Others……..not so minor.</vt:lpstr>
      <vt:lpstr>PowerPoint Presentation</vt:lpstr>
      <vt:lpstr>What can we do as school bus drivers?</vt:lpstr>
      <vt:lpstr>If you don’t…… it may look like this!</vt:lpstr>
      <vt:lpstr>CDL Manual States</vt:lpstr>
      <vt:lpstr>Are we required to perform evacuation drills?</vt:lpstr>
      <vt:lpstr>PowerPoint Presentation</vt:lpstr>
      <vt:lpstr>What is your school district policy/procedure?</vt:lpstr>
      <vt:lpstr>Ask yourself</vt:lpstr>
      <vt:lpstr>Safer on the bus or off the bus?</vt:lpstr>
      <vt:lpstr>PowerPoint Presentation</vt:lpstr>
      <vt:lpstr>Always evacuate if</vt:lpstr>
      <vt:lpstr>What about these situations?  Evacuate?</vt:lpstr>
      <vt:lpstr>Which exit to use?</vt:lpstr>
      <vt:lpstr>Helpers</vt:lpstr>
      <vt:lpstr>Performing Drills</vt:lpstr>
      <vt:lpstr>Front Door</vt:lpstr>
      <vt:lpstr>Front Door</vt:lpstr>
      <vt:lpstr>PowerPoint Presentation</vt:lpstr>
      <vt:lpstr>Front Door</vt:lpstr>
      <vt:lpstr>Which exit would you use to evacuate?</vt:lpstr>
      <vt:lpstr>Rear Door</vt:lpstr>
      <vt:lpstr>Rear Door</vt:lpstr>
      <vt:lpstr>PowerPoint Presentation</vt:lpstr>
      <vt:lpstr>Rear Door</vt:lpstr>
      <vt:lpstr>Evacuate or not?</vt:lpstr>
      <vt:lpstr>Side Door Split</vt:lpstr>
      <vt:lpstr>Other</vt:lpstr>
      <vt:lpstr>Special Needs</vt:lpstr>
      <vt:lpstr>Special Needs</vt:lpstr>
      <vt:lpstr>Special needs</vt:lpstr>
      <vt:lpstr>Most Common Techniques</vt:lpstr>
      <vt:lpstr>General Lifting Guidelines</vt:lpstr>
      <vt:lpstr>Process - continued</vt:lpstr>
      <vt:lpstr>One Person</vt:lpstr>
      <vt:lpstr>Two Person</vt:lpstr>
      <vt:lpstr>Blanket Drag</vt:lpstr>
      <vt:lpstr>Lift Door</vt:lpstr>
      <vt:lpstr>Car Seats</vt:lpstr>
      <vt:lpstr>Pre-School/Child Safety Seats</vt:lpstr>
      <vt:lpstr>Teach your students</vt:lpstr>
      <vt:lpstr>Emergency Evacuation or not?</vt:lpstr>
      <vt:lpstr>PowerPoint Presentation</vt:lpstr>
      <vt:lpstr>Questions?</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Miller, Susan</cp:lastModifiedBy>
  <cp:revision>26</cp:revision>
  <dcterms:created xsi:type="dcterms:W3CDTF">2019-06-25T17:30:52Z</dcterms:created>
  <dcterms:modified xsi:type="dcterms:W3CDTF">2023-08-29T17:15:43Z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0x01010035EC00D454DA8748A9A0BAAABA037D2C</vt:lpwstr>
  </property>
</Properties>
</file>