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handoutMasterIdLst>
    <p:handoutMasterId r:id="rId29"/>
  </p:handoutMasterIdLst>
  <p:sldIdLst>
    <p:sldId id="259" r:id="rId2"/>
    <p:sldId id="272" r:id="rId3"/>
    <p:sldId id="277" r:id="rId4"/>
    <p:sldId id="269" r:id="rId5"/>
    <p:sldId id="273" r:id="rId6"/>
    <p:sldId id="274" r:id="rId7"/>
    <p:sldId id="275" r:id="rId8"/>
    <p:sldId id="281" r:id="rId9"/>
    <p:sldId id="276" r:id="rId10"/>
    <p:sldId id="278" r:id="rId11"/>
    <p:sldId id="279" r:id="rId12"/>
    <p:sldId id="292" r:id="rId13"/>
    <p:sldId id="293" r:id="rId14"/>
    <p:sldId id="280" r:id="rId15"/>
    <p:sldId id="271" r:id="rId16"/>
    <p:sldId id="287" r:id="rId17"/>
    <p:sldId id="283" r:id="rId18"/>
    <p:sldId id="284" r:id="rId19"/>
    <p:sldId id="289" r:id="rId20"/>
    <p:sldId id="290" r:id="rId21"/>
    <p:sldId id="282" r:id="rId22"/>
    <p:sldId id="291" r:id="rId23"/>
    <p:sldId id="286" r:id="rId24"/>
    <p:sldId id="288" r:id="rId25"/>
    <p:sldId id="285" r:id="rId26"/>
    <p:sldId id="29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64" autoAdjust="0"/>
    <p:restoredTop sz="94680" autoAdjust="0"/>
  </p:normalViewPr>
  <p:slideViewPr>
    <p:cSldViewPr snapToGrid="0" snapToObjects="1">
      <p:cViewPr varScale="1">
        <p:scale>
          <a:sx n="58" d="100"/>
          <a:sy n="58" d="100"/>
        </p:scale>
        <p:origin x="72" y="6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664B4-81F1-E24F-90AF-27DC019489E9}" type="datetime1">
              <a:rPr lang="en-US" smtClean="0"/>
              <a:t>6/12/2017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F1863-8423-8E48-8D02-88636C918AC7}" type="datetime1">
              <a:rPr lang="en-US" smtClean="0"/>
              <a:t>6/12/2017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6/12/2017</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17</a:t>
            </a:fld>
            <a:endParaRPr lang="en-US"/>
          </a:p>
        </p:txBody>
      </p:sp>
    </p:spTree>
    <p:extLst>
      <p:ext uri="{BB962C8B-B14F-4D97-AF65-F5344CB8AC3E}">
        <p14:creationId xmlns:p14="http://schemas.microsoft.com/office/powerpoint/2010/main" val="2055871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asina_b@cde.state.co.u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de.state.co.us/transportation/guidelinesandregulatio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de.state.co.us/transportation/transform.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de.state.co.us/transportatio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defRPr/>
            </a:pPr>
            <a:r>
              <a:rPr lang="en-US" altLang="en-US" dirty="0"/>
              <a:t>Brian </a:t>
            </a:r>
            <a:r>
              <a:rPr lang="en-US" altLang="en-US" dirty="0" smtClean="0"/>
              <a:t>Vasina</a:t>
            </a:r>
          </a:p>
          <a:p>
            <a:pPr>
              <a:defRPr/>
            </a:pPr>
            <a:r>
              <a:rPr lang="en-US" altLang="en-US" dirty="0" smtClean="0">
                <a:hlinkClick r:id="rId2"/>
              </a:rPr>
              <a:t>Vasina_b@cde.state.co.us</a:t>
            </a:r>
            <a:r>
              <a:rPr lang="en-US" altLang="en-US" dirty="0" smtClean="0"/>
              <a:t> </a:t>
            </a:r>
            <a:endParaRPr lang="en-US" altLang="en-US" dirty="0"/>
          </a:p>
          <a:p>
            <a:pPr>
              <a:defRPr/>
            </a:pPr>
            <a:r>
              <a:rPr lang="en-US" altLang="en-US" dirty="0"/>
              <a:t>CDE Transportation </a:t>
            </a:r>
            <a:r>
              <a:rPr lang="en-US" altLang="en-US" dirty="0" smtClean="0"/>
              <a:t>Unit</a:t>
            </a:r>
          </a:p>
          <a:p>
            <a:pPr>
              <a:defRPr/>
            </a:pPr>
            <a:r>
              <a:rPr lang="en-US" altLang="en-US" dirty="0" smtClean="0"/>
              <a:t>(303) 866-6655</a:t>
            </a:r>
            <a:endParaRPr lang="en-US" altLang="en-US" dirty="0"/>
          </a:p>
          <a:p>
            <a:endParaRPr lang="en-US" dirty="0"/>
          </a:p>
        </p:txBody>
      </p:sp>
      <p:sp>
        <p:nvSpPr>
          <p:cNvPr id="5" name="Title 4"/>
          <p:cNvSpPr>
            <a:spLocks noGrp="1"/>
          </p:cNvSpPr>
          <p:nvPr>
            <p:ph type="title"/>
          </p:nvPr>
        </p:nvSpPr>
        <p:spPr/>
        <p:txBody>
          <a:bodyPr/>
          <a:lstStyle/>
          <a:p>
            <a:r>
              <a:rPr lang="en-US" altLang="en-US" dirty="0"/>
              <a:t>CDE ANNUAL</a:t>
            </a:r>
            <a:br>
              <a:rPr lang="en-US" altLang="en-US" dirty="0"/>
            </a:br>
            <a:r>
              <a:rPr lang="en-US" altLang="en-US" dirty="0"/>
              <a:t>INSPECTION</a:t>
            </a:r>
            <a:endParaRPr lang="en-US" dirty="0"/>
          </a:p>
        </p:txBody>
      </p:sp>
    </p:spTree>
    <p:extLst>
      <p:ext uri="{BB962C8B-B14F-4D97-AF65-F5344CB8AC3E}">
        <p14:creationId xmlns:p14="http://schemas.microsoft.com/office/powerpoint/2010/main" val="3109531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6.02 School transportation annual inspectors shall meet or exceed the following requirements</a:t>
            </a:r>
            <a:r>
              <a:rPr lang="en-US" dirty="0" smtClean="0"/>
              <a:t>:</a:t>
            </a:r>
          </a:p>
          <a:p>
            <a:endParaRPr lang="en-US" dirty="0" smtClean="0"/>
          </a:p>
          <a:p>
            <a:r>
              <a:rPr lang="en-US" dirty="0" smtClean="0"/>
              <a:t> </a:t>
            </a:r>
            <a:r>
              <a:rPr lang="en-US" dirty="0"/>
              <a:t>6.02(a) The school transportation annual inspector shall be in possession of a valid driver's license with the proper class and endorsements for the size and type of vehicle(s) to be inspected. </a:t>
            </a:r>
            <a:endParaRPr lang="en-US" dirty="0" smtClean="0"/>
          </a:p>
          <a:p>
            <a:endParaRPr lang="en-US" dirty="0" smtClean="0"/>
          </a:p>
          <a:p>
            <a:r>
              <a:rPr lang="en-US" dirty="0" smtClean="0"/>
              <a:t>6.02(b</a:t>
            </a:r>
            <a:r>
              <a:rPr lang="en-US" dirty="0"/>
              <a:t>) The school transportation annual inspector shall provide a Brake Inspector Qualification Certificate meeting the requirements of 49 CFR 396.25 to the school district or service provider. </a:t>
            </a:r>
            <a:endParaRPr lang="en-US" dirty="0" smtClean="0"/>
          </a:p>
          <a:p>
            <a:endParaRPr lang="en-US" dirty="0"/>
          </a:p>
          <a:p>
            <a:endParaRPr lang="en-US" dirty="0" smtClean="0"/>
          </a:p>
        </p:txBody>
      </p:sp>
      <p:sp>
        <p:nvSpPr>
          <p:cNvPr id="3" name="Title 2"/>
          <p:cNvSpPr>
            <a:spLocks noGrp="1"/>
          </p:cNvSpPr>
          <p:nvPr>
            <p:ph type="title"/>
          </p:nvPr>
        </p:nvSpPr>
        <p:spPr/>
        <p:txBody>
          <a:bodyPr/>
          <a:lstStyle/>
          <a:p>
            <a:r>
              <a:rPr lang="en-US" dirty="0" smtClean="0"/>
              <a:t>Certification Requirements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1959457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6.02(c) The school transportation annual inspector shall have at least two years verifiable experience in the maintenance of light, medium or heavy duty vehicles</a:t>
            </a:r>
            <a:r>
              <a:rPr lang="en-US" dirty="0" smtClean="0"/>
              <a:t>.</a:t>
            </a:r>
          </a:p>
          <a:p>
            <a:endParaRPr lang="en-US" dirty="0" smtClean="0"/>
          </a:p>
          <a:p>
            <a:r>
              <a:rPr lang="en-US" dirty="0" smtClean="0"/>
              <a:t> </a:t>
            </a:r>
            <a:r>
              <a:rPr lang="en-US" dirty="0"/>
              <a:t>6.02(d) The school transportation annual inspector shall successfully pass the CDE initial hands-on performance test.</a:t>
            </a:r>
          </a:p>
          <a:p>
            <a:endParaRPr lang="en-US" dirty="0" smtClean="0"/>
          </a:p>
          <a:p>
            <a:r>
              <a:rPr lang="en-US" dirty="0" smtClean="0"/>
              <a:t>6.02(d</a:t>
            </a:r>
            <a:r>
              <a:rPr lang="en-US" dirty="0"/>
              <a:t>)(1) A </a:t>
            </a:r>
            <a:r>
              <a:rPr lang="en-US" dirty="0" smtClean="0"/>
              <a:t>CDE certified </a:t>
            </a:r>
            <a:r>
              <a:rPr lang="en-US" dirty="0"/>
              <a:t>school transportation annual inspector hands-on tester must proctor the hands-on performance test</a:t>
            </a:r>
          </a:p>
        </p:txBody>
      </p:sp>
      <p:sp>
        <p:nvSpPr>
          <p:cNvPr id="3" name="Title 2"/>
          <p:cNvSpPr>
            <a:spLocks noGrp="1"/>
          </p:cNvSpPr>
          <p:nvPr>
            <p:ph type="title"/>
          </p:nvPr>
        </p:nvSpPr>
        <p:spPr/>
        <p:txBody>
          <a:bodyPr/>
          <a:lstStyle/>
          <a:p>
            <a:r>
              <a:rPr lang="en-US" dirty="0"/>
              <a:t>Certification Requirements</a:t>
            </a:r>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2158059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6.04 If any of the above requirements become invalid, the annual inspector certificate is invalid until the requirement(s) is made valid. </a:t>
            </a:r>
            <a:endParaRPr lang="en-US" dirty="0" smtClean="0"/>
          </a:p>
          <a:p>
            <a:endParaRPr lang="en-US" dirty="0" smtClean="0"/>
          </a:p>
          <a:p>
            <a:r>
              <a:rPr lang="en-US" dirty="0" smtClean="0"/>
              <a:t>6.05 </a:t>
            </a:r>
            <a:r>
              <a:rPr lang="en-US" dirty="0"/>
              <a:t>If a school transportation annual inspector has an expired certificate, the certificate can be recertified as follows: </a:t>
            </a:r>
            <a:endParaRPr lang="en-US" dirty="0" smtClean="0"/>
          </a:p>
          <a:p>
            <a:endParaRPr lang="en-US" dirty="0" smtClean="0"/>
          </a:p>
          <a:p>
            <a:r>
              <a:rPr lang="en-US" dirty="0" smtClean="0"/>
              <a:t>6.05(a</a:t>
            </a:r>
            <a:r>
              <a:rPr lang="en-US" dirty="0"/>
              <a:t>) If the certificate has been expired less than six months, then the CDE Annual Inspector Recertification Written Test is required. </a:t>
            </a:r>
            <a:endParaRPr lang="en-US" dirty="0" smtClean="0"/>
          </a:p>
        </p:txBody>
      </p:sp>
      <p:sp>
        <p:nvSpPr>
          <p:cNvPr id="3" name="Title 2"/>
          <p:cNvSpPr>
            <a:spLocks noGrp="1"/>
          </p:cNvSpPr>
          <p:nvPr>
            <p:ph type="title"/>
          </p:nvPr>
        </p:nvSpPr>
        <p:spPr/>
        <p:txBody>
          <a:bodyPr/>
          <a:lstStyle/>
          <a:p>
            <a:r>
              <a:rPr lang="en-US" dirty="0"/>
              <a:t>Certification Requirements</a:t>
            </a:r>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196684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6.05(b</a:t>
            </a:r>
            <a:r>
              <a:rPr lang="en-US" dirty="0"/>
              <a:t>) If the certificate has been expired between six and 12 months, then the CDE Annual Inspector Qualification Written Test is required. </a:t>
            </a:r>
          </a:p>
          <a:p>
            <a:endParaRPr lang="en-US" dirty="0" smtClean="0"/>
          </a:p>
          <a:p>
            <a:r>
              <a:rPr lang="en-US" dirty="0" smtClean="0"/>
              <a:t>6.05(c) If the certificate has been expired for more than one year, then both the CDE Annual Inspector Qualification Written Test and the CDE hands-on performance test are required. </a:t>
            </a:r>
          </a:p>
          <a:p>
            <a:endParaRPr lang="en-US" dirty="0"/>
          </a:p>
        </p:txBody>
      </p:sp>
      <p:sp>
        <p:nvSpPr>
          <p:cNvPr id="3" name="Title 2"/>
          <p:cNvSpPr>
            <a:spLocks noGrp="1"/>
          </p:cNvSpPr>
          <p:nvPr>
            <p:ph type="title"/>
          </p:nvPr>
        </p:nvSpPr>
        <p:spPr/>
        <p:txBody>
          <a:bodyPr/>
          <a:lstStyle/>
          <a:p>
            <a:r>
              <a:rPr lang="en-US" dirty="0"/>
              <a:t>Certification Requirements</a:t>
            </a:r>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Tree>
    <p:extLst>
      <p:ext uri="{BB962C8B-B14F-4D97-AF65-F5344CB8AC3E}">
        <p14:creationId xmlns:p14="http://schemas.microsoft.com/office/powerpoint/2010/main" val="2272820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6.02(e</a:t>
            </a:r>
            <a:r>
              <a:rPr lang="en-US" dirty="0"/>
              <a:t>) The school transportation annual inspector shall successfully pass the CDE annual inspector qualification written test initially, and every three years thereafter pass the CDE annual inspector recertification written test. </a:t>
            </a:r>
            <a:endParaRPr lang="en-US" dirty="0" smtClean="0"/>
          </a:p>
          <a:p>
            <a:endParaRPr lang="en-US" dirty="0"/>
          </a:p>
          <a:p>
            <a:r>
              <a:rPr lang="en-US" dirty="0" smtClean="0"/>
              <a:t>6.02(e</a:t>
            </a:r>
            <a:r>
              <a:rPr lang="en-US" dirty="0"/>
              <a:t>)(1) A representative of the district or service provider, other than a school transportation annual inspector candidate, shall grade the written test. </a:t>
            </a:r>
          </a:p>
        </p:txBody>
      </p:sp>
      <p:sp>
        <p:nvSpPr>
          <p:cNvPr id="3" name="Title 2"/>
          <p:cNvSpPr>
            <a:spLocks noGrp="1"/>
          </p:cNvSpPr>
          <p:nvPr>
            <p:ph type="title"/>
          </p:nvPr>
        </p:nvSpPr>
        <p:spPr/>
        <p:txBody>
          <a:bodyPr/>
          <a:lstStyle/>
          <a:p>
            <a:r>
              <a:rPr lang="en-US" dirty="0"/>
              <a:t>Certification Requirements</a:t>
            </a:r>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2960843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05741" lvl="0" indent="0">
              <a:spcBef>
                <a:spcPts val="0"/>
              </a:spcBef>
              <a:buClrTx/>
              <a:buSzTx/>
              <a:buNone/>
            </a:pPr>
            <a:endParaRPr lang="en-US" dirty="0" smtClean="0">
              <a:solidFill>
                <a:srgbClr val="000000"/>
              </a:solidFill>
            </a:endParaRPr>
          </a:p>
          <a:p>
            <a:pPr marL="205741" lvl="0" indent="0">
              <a:spcBef>
                <a:spcPts val="0"/>
              </a:spcBef>
              <a:buClrTx/>
              <a:buSzTx/>
              <a:buNone/>
            </a:pPr>
            <a:r>
              <a:rPr lang="en-US" dirty="0" smtClean="0">
                <a:solidFill>
                  <a:srgbClr val="000000"/>
                </a:solidFill>
              </a:rPr>
              <a:t>4.02 </a:t>
            </a:r>
            <a:r>
              <a:rPr lang="en-US" dirty="0">
                <a:solidFill>
                  <a:srgbClr val="000000"/>
                </a:solidFill>
              </a:rPr>
              <a:t>School districts and service providers shall maintain separate files for each school transportation vehicle operator, school transportation paraprofessional, and school transportation annual inspector with written documentation evidencing all listed requirements indicated in Rule 5.00, Rule 6.00 and Rule 7.00, as applicable. </a:t>
            </a:r>
            <a:endParaRPr lang="en-US" dirty="0" smtClean="0">
              <a:solidFill>
                <a:srgbClr val="000000"/>
              </a:solidFill>
            </a:endParaRPr>
          </a:p>
          <a:p>
            <a:pPr marL="205741" lvl="0" indent="0">
              <a:spcBef>
                <a:spcPts val="0"/>
              </a:spcBef>
              <a:buClrTx/>
              <a:buSzTx/>
              <a:buNone/>
            </a:pPr>
            <a:endParaRPr lang="en-US" dirty="0">
              <a:solidFill>
                <a:srgbClr val="000000"/>
              </a:solidFill>
              <a:hlinkClick r:id="rId2"/>
            </a:endParaRPr>
          </a:p>
          <a:p>
            <a:pPr marL="205741" lvl="0" indent="0">
              <a:spcBef>
                <a:spcPts val="0"/>
              </a:spcBef>
              <a:buClrTx/>
              <a:buSzTx/>
              <a:buNone/>
            </a:pPr>
            <a:r>
              <a:rPr lang="en-US" sz="2100" dirty="0" smtClean="0">
                <a:solidFill>
                  <a:srgbClr val="000000"/>
                </a:solidFill>
                <a:hlinkClick r:id="rId2"/>
              </a:rPr>
              <a:t>http</a:t>
            </a:r>
            <a:r>
              <a:rPr lang="en-US" sz="2100" dirty="0">
                <a:solidFill>
                  <a:srgbClr val="000000"/>
                </a:solidFill>
                <a:hlinkClick r:id="rId2"/>
              </a:rPr>
              <a:t>://</a:t>
            </a:r>
            <a:r>
              <a:rPr lang="en-US" sz="2100" dirty="0" smtClean="0">
                <a:solidFill>
                  <a:srgbClr val="000000"/>
                </a:solidFill>
                <a:hlinkClick r:id="rId2"/>
              </a:rPr>
              <a:t>www.cde.state.co.us/transportation/guidelinesandregulations</a:t>
            </a:r>
            <a:r>
              <a:rPr lang="en-US" sz="2100" dirty="0" smtClean="0">
                <a:solidFill>
                  <a:srgbClr val="000000"/>
                </a:solidFill>
              </a:rPr>
              <a:t> </a:t>
            </a:r>
            <a:endParaRPr lang="en-US" sz="2100" dirty="0">
              <a:solidFill>
                <a:srgbClr val="000000"/>
              </a:solidFill>
            </a:endParaRPr>
          </a:p>
          <a:p>
            <a:pPr marL="205741" lvl="0" indent="0">
              <a:spcBef>
                <a:spcPts val="0"/>
              </a:spcBef>
              <a:buClrTx/>
              <a:buSzTx/>
              <a:buNone/>
            </a:pPr>
            <a:endParaRPr lang="en-US" dirty="0">
              <a:solidFill>
                <a:srgbClr val="000000"/>
              </a:solidFill>
            </a:endParaRPr>
          </a:p>
          <a:p>
            <a:pPr lvl="0"/>
            <a:endParaRPr lang="en-US" dirty="0"/>
          </a:p>
          <a:p>
            <a:pPr marL="205741" lvl="0" indent="0">
              <a:spcBef>
                <a:spcPts val="0"/>
              </a:spcBef>
              <a:buClrTx/>
              <a:buSzTx/>
              <a:buNone/>
            </a:pPr>
            <a:r>
              <a:rPr lang="en-US" sz="1800" b="0" dirty="0">
                <a:solidFill>
                  <a:srgbClr val="000000"/>
                </a:solidFill>
                <a:latin typeface="Calibri" panose="020F0502020204030204" pitchFamily="34" charset="0"/>
              </a:rPr>
              <a:t>	</a:t>
            </a:r>
            <a:endParaRPr lang="en-US" dirty="0">
              <a:solidFill>
                <a:srgbClr val="000000"/>
              </a:solidFill>
            </a:endParaRPr>
          </a:p>
        </p:txBody>
      </p:sp>
      <p:sp>
        <p:nvSpPr>
          <p:cNvPr id="3" name="Title 2"/>
          <p:cNvSpPr>
            <a:spLocks noGrp="1"/>
          </p:cNvSpPr>
          <p:nvPr>
            <p:ph type="title"/>
          </p:nvPr>
        </p:nvSpPr>
        <p:spPr/>
        <p:txBody>
          <a:bodyPr/>
          <a:lstStyle/>
          <a:p>
            <a:r>
              <a:rPr lang="en-US" dirty="0" smtClean="0"/>
              <a:t>Qualification Files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smtClean="0"/>
          </a:p>
        </p:txBody>
      </p:sp>
    </p:spTree>
    <p:extLst>
      <p:ext uri="{BB962C8B-B14F-4D97-AF65-F5344CB8AC3E}">
        <p14:creationId xmlns:p14="http://schemas.microsoft.com/office/powerpoint/2010/main" val="2813126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Required:</a:t>
            </a:r>
          </a:p>
          <a:p>
            <a:r>
              <a:rPr lang="en-US" dirty="0" smtClean="0"/>
              <a:t>Current </a:t>
            </a:r>
            <a:r>
              <a:rPr lang="en-US" dirty="0"/>
              <a:t>Copy of Operator License 6.02(a)</a:t>
            </a:r>
          </a:p>
          <a:p>
            <a:pPr lvl="0"/>
            <a:r>
              <a:rPr lang="en-US" dirty="0"/>
              <a:t>Brake Inspector Qualification Certificate </a:t>
            </a:r>
            <a:r>
              <a:rPr lang="en-US" dirty="0" smtClean="0"/>
              <a:t>meeting the requirements of 49 </a:t>
            </a:r>
            <a:r>
              <a:rPr lang="en-US" dirty="0"/>
              <a:t>CFR 396.25 and 6.02(b)</a:t>
            </a:r>
          </a:p>
          <a:p>
            <a:pPr lvl="0"/>
            <a:r>
              <a:rPr lang="en-US" dirty="0"/>
              <a:t>Documentation verifying two (2) years of experience 6.02(c)</a:t>
            </a:r>
          </a:p>
          <a:p>
            <a:pPr lvl="0"/>
            <a:r>
              <a:rPr lang="en-US" dirty="0"/>
              <a:t>CDE initial hands-on performance test 6.02(d)</a:t>
            </a:r>
          </a:p>
          <a:p>
            <a:pPr lvl="0"/>
            <a:r>
              <a:rPr lang="en-US" dirty="0"/>
              <a:t>CDE Annual Inspector written test 6.02(e)</a:t>
            </a:r>
          </a:p>
          <a:p>
            <a:pPr marL="45720" indent="0">
              <a:buNone/>
            </a:pPr>
            <a:r>
              <a:rPr lang="en-US" altLang="en-US" dirty="0" smtClean="0"/>
              <a:t>Suggested</a:t>
            </a:r>
          </a:p>
          <a:p>
            <a:r>
              <a:rPr lang="en-US" altLang="en-US" dirty="0" smtClean="0"/>
              <a:t>Application </a:t>
            </a:r>
            <a:r>
              <a:rPr lang="en-US" altLang="en-US" dirty="0"/>
              <a:t>for Annual Inspector Cert./</a:t>
            </a:r>
            <a:r>
              <a:rPr lang="en-US" altLang="en-US" dirty="0" err="1"/>
              <a:t>Recert</a:t>
            </a:r>
            <a:r>
              <a:rPr lang="en-US" altLang="en-US" dirty="0"/>
              <a:t>. Form (STU-20) </a:t>
            </a:r>
          </a:p>
          <a:p>
            <a:r>
              <a:rPr lang="en-US" altLang="en-US" dirty="0"/>
              <a:t>CDE Certification letter &amp; Recertification </a:t>
            </a:r>
            <a:r>
              <a:rPr lang="en-US" altLang="en-US" dirty="0" smtClean="0"/>
              <a:t>letters</a:t>
            </a:r>
          </a:p>
          <a:p>
            <a:r>
              <a:rPr lang="en-US" altLang="en-US" dirty="0" smtClean="0"/>
              <a:t>Copy of current CDE Inspector Certificate. </a:t>
            </a:r>
            <a:endParaRPr lang="en-US" altLang="en-US" dirty="0"/>
          </a:p>
          <a:p>
            <a:pPr lvl="0"/>
            <a:endParaRPr lang="en-US" dirty="0"/>
          </a:p>
          <a:p>
            <a:endParaRPr lang="en-US" dirty="0"/>
          </a:p>
        </p:txBody>
      </p:sp>
      <p:sp>
        <p:nvSpPr>
          <p:cNvPr id="3" name="Title 2"/>
          <p:cNvSpPr>
            <a:spLocks noGrp="1"/>
          </p:cNvSpPr>
          <p:nvPr>
            <p:ph type="title"/>
          </p:nvPr>
        </p:nvSpPr>
        <p:spPr/>
        <p:txBody>
          <a:bodyPr/>
          <a:lstStyle/>
          <a:p>
            <a:r>
              <a:rPr lang="en-US" dirty="0"/>
              <a:t>Qualification Files</a:t>
            </a:r>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Tree>
    <p:extLst>
      <p:ext uri="{BB962C8B-B14F-4D97-AF65-F5344CB8AC3E}">
        <p14:creationId xmlns:p14="http://schemas.microsoft.com/office/powerpoint/2010/main" val="4267679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dirty="0"/>
              <a:t>STU-13 CDE Annual Inspector Test Answer Sheet </a:t>
            </a:r>
            <a:endParaRPr lang="en-US" dirty="0" smtClean="0"/>
          </a:p>
          <a:p>
            <a:r>
              <a:rPr lang="en-US" dirty="0"/>
              <a:t> </a:t>
            </a:r>
            <a:r>
              <a:rPr lang="en-US" dirty="0" smtClean="0"/>
              <a:t>STU-20 </a:t>
            </a:r>
            <a:r>
              <a:rPr lang="en-US" dirty="0"/>
              <a:t>Application for CDE Annual Inspector Qualification or Recertification </a:t>
            </a:r>
            <a:endParaRPr lang="en-US" dirty="0" smtClean="0"/>
          </a:p>
          <a:p>
            <a:r>
              <a:rPr lang="en-US" dirty="0" smtClean="0"/>
              <a:t> </a:t>
            </a:r>
            <a:r>
              <a:rPr lang="en-US" dirty="0"/>
              <a:t>STU-21 Hands-On Test Score Sheet </a:t>
            </a:r>
            <a:endParaRPr lang="en-US" dirty="0" smtClean="0"/>
          </a:p>
          <a:p>
            <a:r>
              <a:rPr lang="en-US" dirty="0" smtClean="0"/>
              <a:t> </a:t>
            </a:r>
            <a:r>
              <a:rPr lang="en-US" dirty="0"/>
              <a:t>STU-24 CDE Brake Inspector's Qualification Certificate </a:t>
            </a:r>
            <a:r>
              <a:rPr lang="en-US" dirty="0" smtClean="0"/>
              <a:t> meeting the requirements of 49 CFR 396.25</a:t>
            </a:r>
          </a:p>
          <a:p>
            <a:r>
              <a:rPr lang="en-US" dirty="0" smtClean="0"/>
              <a:t> </a:t>
            </a:r>
            <a:r>
              <a:rPr lang="en-US" dirty="0"/>
              <a:t>STU-25 Affidavit of Annual Inspection for School Transportation Vehicles </a:t>
            </a:r>
            <a:endParaRPr lang="en-US" dirty="0" smtClean="0"/>
          </a:p>
          <a:p>
            <a:r>
              <a:rPr lang="en-US" dirty="0" smtClean="0"/>
              <a:t> </a:t>
            </a:r>
            <a:r>
              <a:rPr lang="en-US" dirty="0"/>
              <a:t>STU-26 CDE Annual Inspection / Preventative Maintenance Checklist 11. STU-27 Trailer Inspection </a:t>
            </a:r>
            <a:r>
              <a:rPr lang="en-US" dirty="0" smtClean="0"/>
              <a:t>Checklist</a:t>
            </a:r>
          </a:p>
          <a:p>
            <a:r>
              <a:rPr lang="en-US" dirty="0" smtClean="0">
                <a:solidFill>
                  <a:srgbClr val="002060"/>
                </a:solidFill>
              </a:rPr>
              <a:t>Current forms can </a:t>
            </a:r>
            <a:r>
              <a:rPr lang="en-US" dirty="0">
                <a:solidFill>
                  <a:srgbClr val="002060"/>
                </a:solidFill>
              </a:rPr>
              <a:t>be found @ </a:t>
            </a:r>
            <a:r>
              <a:rPr lang="en-US" dirty="0">
                <a:hlinkClick r:id="rId3"/>
              </a:rPr>
              <a:t>http://</a:t>
            </a:r>
            <a:r>
              <a:rPr lang="en-US" dirty="0" smtClean="0">
                <a:hlinkClick r:id="rId3"/>
              </a:rPr>
              <a:t>www.cde.state.co.us/transportation/transform.htm</a:t>
            </a:r>
            <a:r>
              <a:rPr lang="en-US" dirty="0" smtClean="0"/>
              <a:t> </a:t>
            </a:r>
            <a:endParaRPr lang="en-US" dirty="0"/>
          </a:p>
        </p:txBody>
      </p:sp>
      <p:sp>
        <p:nvSpPr>
          <p:cNvPr id="3" name="Title 2"/>
          <p:cNvSpPr>
            <a:spLocks noGrp="1"/>
          </p:cNvSpPr>
          <p:nvPr>
            <p:ph type="title"/>
          </p:nvPr>
        </p:nvSpPr>
        <p:spPr/>
        <p:txBody>
          <a:bodyPr/>
          <a:lstStyle/>
          <a:p>
            <a:r>
              <a:rPr lang="en-US" dirty="0" smtClean="0"/>
              <a:t>CDE Forms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smtClean="0"/>
          </a:p>
        </p:txBody>
      </p:sp>
    </p:spTree>
    <p:extLst>
      <p:ext uri="{BB962C8B-B14F-4D97-AF65-F5344CB8AC3E}">
        <p14:creationId xmlns:p14="http://schemas.microsoft.com/office/powerpoint/2010/main" val="3061934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EDAC Stamp</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1819" y="4605004"/>
            <a:ext cx="34956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2030" y="1821760"/>
            <a:ext cx="883920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4709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RECORD RETENTION REQUIREMENTS FROM THE STATE ARCHIVES RECORDS MANAGEMENT MANUAL FOR </a:t>
            </a:r>
            <a:r>
              <a:rPr lang="en-US" dirty="0" smtClean="0"/>
              <a:t>SCHOOL DISTRICTS</a:t>
            </a:r>
          </a:p>
          <a:p>
            <a:r>
              <a:rPr lang="en-US" dirty="0" smtClean="0"/>
              <a:t> </a:t>
            </a:r>
            <a:r>
              <a:rPr lang="en-US" dirty="0"/>
              <a:t>Vehicle Maintenance File – to include but not limited to: </a:t>
            </a:r>
            <a:endParaRPr lang="en-US" dirty="0" smtClean="0"/>
          </a:p>
          <a:p>
            <a:pPr lvl="1"/>
            <a:r>
              <a:rPr lang="en-US" dirty="0" smtClean="0"/>
              <a:t>a</a:t>
            </a:r>
            <a:r>
              <a:rPr lang="en-US" dirty="0"/>
              <a:t>. Annual inspection form </a:t>
            </a:r>
            <a:endParaRPr lang="en-US" dirty="0" smtClean="0"/>
          </a:p>
          <a:p>
            <a:pPr lvl="1"/>
            <a:r>
              <a:rPr lang="en-US" dirty="0" smtClean="0"/>
              <a:t>b</a:t>
            </a:r>
            <a:r>
              <a:rPr lang="en-US" dirty="0"/>
              <a:t>. Vehicle repair form </a:t>
            </a:r>
            <a:endParaRPr lang="en-US" dirty="0" smtClean="0"/>
          </a:p>
          <a:p>
            <a:pPr lvl="1"/>
            <a:r>
              <a:rPr lang="en-US" dirty="0" smtClean="0"/>
              <a:t>c</a:t>
            </a:r>
            <a:r>
              <a:rPr lang="en-US" dirty="0"/>
              <a:t>. Preventive maintenance inspection form </a:t>
            </a:r>
            <a:endParaRPr lang="en-US" dirty="0" smtClean="0"/>
          </a:p>
          <a:p>
            <a:pPr marL="365760" lvl="1" indent="0">
              <a:buNone/>
            </a:pPr>
            <a:endParaRPr lang="en-US" dirty="0"/>
          </a:p>
          <a:p>
            <a:pPr marL="365760" lvl="1" indent="0">
              <a:buNone/>
            </a:pPr>
            <a:r>
              <a:rPr lang="en-US" dirty="0" smtClean="0"/>
              <a:t>Retention </a:t>
            </a:r>
            <a:r>
              <a:rPr lang="en-US" dirty="0"/>
              <a:t>Life of the vehicle or 10 years.</a:t>
            </a:r>
          </a:p>
        </p:txBody>
      </p:sp>
      <p:sp>
        <p:nvSpPr>
          <p:cNvPr id="3" name="Title 2"/>
          <p:cNvSpPr>
            <a:spLocks noGrp="1"/>
          </p:cNvSpPr>
          <p:nvPr>
            <p:ph type="title"/>
          </p:nvPr>
        </p:nvSpPr>
        <p:spPr/>
        <p:txBody>
          <a:bodyPr/>
          <a:lstStyle/>
          <a:p>
            <a:r>
              <a:rPr lang="en-US" dirty="0" smtClean="0"/>
              <a:t>Record Retention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smtClean="0"/>
          </a:p>
        </p:txBody>
      </p:sp>
    </p:spTree>
    <p:extLst>
      <p:ext uri="{BB962C8B-B14F-4D97-AF65-F5344CB8AC3E}">
        <p14:creationId xmlns:p14="http://schemas.microsoft.com/office/powerpoint/2010/main" val="572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r>
              <a:rPr lang="en-US" dirty="0" smtClean="0"/>
              <a:t> </a:t>
            </a:r>
          </a:p>
          <a:p>
            <a:pPr marL="45720" indent="0" algn="ctr">
              <a:buNone/>
            </a:pPr>
            <a:r>
              <a:rPr lang="en-US" dirty="0" smtClean="0"/>
              <a:t>Vehicle </a:t>
            </a:r>
            <a:r>
              <a:rPr lang="en-US" dirty="0"/>
              <a:t>Inspection Program </a:t>
            </a:r>
            <a:endParaRPr lang="en-US" dirty="0" smtClean="0"/>
          </a:p>
          <a:p>
            <a:endParaRPr lang="en-US" dirty="0"/>
          </a:p>
          <a:p>
            <a:pPr marL="45720" indent="0">
              <a:buNone/>
            </a:pPr>
            <a:r>
              <a:rPr lang="en-US" dirty="0" smtClean="0"/>
              <a:t>This </a:t>
            </a:r>
            <a:r>
              <a:rPr lang="en-US" dirty="0"/>
              <a:t>program is established to ensure reasonable and adequate standards of safety and inspection of vehicles used to provide transportation and support student programs. The CDE Transportation Unit shall be responsible for administering and monitoring this inspection program to ensure compliance. </a:t>
            </a:r>
            <a:endParaRPr lang="en-US" dirty="0" smtClean="0"/>
          </a:p>
          <a:p>
            <a:pPr marL="45720" indent="0">
              <a:buNone/>
            </a:pPr>
            <a:endParaRPr lang="en-US" dirty="0"/>
          </a:p>
          <a:p>
            <a:pPr marL="45720" indent="0">
              <a:buNone/>
            </a:pPr>
            <a:r>
              <a:rPr lang="en-US" dirty="0"/>
              <a:t>The emphasis of ALL vehicle inspections is "SAFETY" </a:t>
            </a:r>
          </a:p>
        </p:txBody>
      </p:sp>
      <p:sp>
        <p:nvSpPr>
          <p:cNvPr id="3" name="Title 2"/>
          <p:cNvSpPr>
            <a:spLocks noGrp="1"/>
          </p:cNvSpPr>
          <p:nvPr>
            <p:ph type="title"/>
          </p:nvPr>
        </p:nvSpPr>
        <p:spPr/>
        <p:txBody>
          <a:bodyPr/>
          <a:lstStyle/>
          <a:p>
            <a:r>
              <a:rPr lang="en-US" dirty="0" smtClean="0"/>
              <a:t>Inspection Program</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2706241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Annual </a:t>
            </a:r>
            <a:r>
              <a:rPr lang="en-US" dirty="0"/>
              <a:t>Inspector Files that verify an inspector’s competence in certain areas</a:t>
            </a:r>
            <a:r>
              <a:rPr lang="en-US" dirty="0" smtClean="0"/>
              <a:t>.</a:t>
            </a:r>
          </a:p>
          <a:p>
            <a:pPr lvl="1"/>
            <a:r>
              <a:rPr lang="en-US" smtClean="0"/>
              <a:t>a</a:t>
            </a:r>
            <a:r>
              <a:rPr lang="en-US" dirty="0"/>
              <a:t>. </a:t>
            </a:r>
            <a:r>
              <a:rPr lang="en-US" dirty="0" smtClean="0"/>
              <a:t>Proper license and endorsements</a:t>
            </a:r>
          </a:p>
          <a:p>
            <a:pPr lvl="1"/>
            <a:r>
              <a:rPr lang="en-US" dirty="0" smtClean="0"/>
              <a:t>b</a:t>
            </a:r>
            <a:r>
              <a:rPr lang="en-US" dirty="0"/>
              <a:t>. Hands on score </a:t>
            </a:r>
            <a:r>
              <a:rPr lang="en-US" dirty="0" smtClean="0"/>
              <a:t>sheet </a:t>
            </a:r>
          </a:p>
          <a:p>
            <a:pPr lvl="1"/>
            <a:r>
              <a:rPr lang="en-US" dirty="0" smtClean="0"/>
              <a:t>c</a:t>
            </a:r>
            <a:r>
              <a:rPr lang="en-US" dirty="0"/>
              <a:t>. Inspector written test </a:t>
            </a:r>
            <a:endParaRPr lang="en-US" dirty="0" smtClean="0"/>
          </a:p>
          <a:p>
            <a:pPr lvl="1"/>
            <a:r>
              <a:rPr lang="en-US" dirty="0" smtClean="0"/>
              <a:t>d</a:t>
            </a:r>
            <a:r>
              <a:rPr lang="en-US" dirty="0"/>
              <a:t>. </a:t>
            </a:r>
            <a:r>
              <a:rPr lang="en-US" dirty="0" smtClean="0"/>
              <a:t>Job history </a:t>
            </a:r>
          </a:p>
          <a:p>
            <a:pPr lvl="1"/>
            <a:r>
              <a:rPr lang="en-US" dirty="0" smtClean="0"/>
              <a:t>e</a:t>
            </a:r>
            <a:r>
              <a:rPr lang="en-US" dirty="0"/>
              <a:t>. Brake inspector qualifications </a:t>
            </a:r>
            <a:endParaRPr lang="en-US" dirty="0" smtClean="0"/>
          </a:p>
          <a:p>
            <a:pPr marL="365760" lvl="1" indent="0">
              <a:buNone/>
            </a:pPr>
            <a:endParaRPr lang="en-US" dirty="0"/>
          </a:p>
          <a:p>
            <a:pPr marL="365760" lvl="1" indent="0">
              <a:buNone/>
            </a:pPr>
            <a:r>
              <a:rPr lang="en-US" dirty="0" smtClean="0"/>
              <a:t>Retention </a:t>
            </a:r>
            <a:r>
              <a:rPr lang="en-US" dirty="0"/>
              <a:t>Until inspector resigns, is terminated or retires</a:t>
            </a:r>
            <a:r>
              <a:rPr lang="en-US" dirty="0" smtClean="0"/>
              <a:t>.</a:t>
            </a:r>
          </a:p>
          <a:p>
            <a:pPr marL="365760" lvl="1" indent="0">
              <a:buNone/>
            </a:pPr>
            <a:r>
              <a:rPr lang="en-US" dirty="0" smtClean="0">
                <a:solidFill>
                  <a:srgbClr val="FF0000"/>
                </a:solidFill>
              </a:rPr>
              <a:t>Currently being revised. Keep records for 1 year after the inspector leaves employment</a:t>
            </a:r>
            <a:endParaRPr lang="en-US" dirty="0">
              <a:solidFill>
                <a:srgbClr val="FF0000"/>
              </a:solidFill>
            </a:endParaRPr>
          </a:p>
        </p:txBody>
      </p:sp>
      <p:sp>
        <p:nvSpPr>
          <p:cNvPr id="3" name="Title 2"/>
          <p:cNvSpPr>
            <a:spLocks noGrp="1"/>
          </p:cNvSpPr>
          <p:nvPr>
            <p:ph type="title"/>
          </p:nvPr>
        </p:nvSpPr>
        <p:spPr/>
        <p:txBody>
          <a:bodyPr/>
          <a:lstStyle/>
          <a:p>
            <a:r>
              <a:rPr lang="en-US" dirty="0"/>
              <a:t>Record Retention</a:t>
            </a:r>
          </a:p>
        </p:txBody>
      </p:sp>
      <p:sp>
        <p:nvSpPr>
          <p:cNvPr id="4" name="Footer Placeholder 3"/>
          <p:cNvSpPr>
            <a:spLocks noGrp="1"/>
          </p:cNvSpPr>
          <p:nvPr>
            <p:ph type="ftr" sz="quarter" idx="3"/>
          </p:nvPr>
        </p:nvSpPr>
        <p:spPr/>
        <p:txBody>
          <a:bodyPr/>
          <a:lstStyle/>
          <a:p>
            <a:fld id="{757A2F4E-5D54-B04B-91BD-7E78EE1FE9FD}" type="slidenum">
              <a:rPr lang="en-US" smtClean="0"/>
              <a:pPr/>
              <a:t>20</a:t>
            </a:fld>
            <a:endParaRPr lang="en-US" dirty="0" smtClean="0"/>
          </a:p>
        </p:txBody>
      </p:sp>
    </p:spTree>
    <p:extLst>
      <p:ext uri="{BB962C8B-B14F-4D97-AF65-F5344CB8AC3E}">
        <p14:creationId xmlns:p14="http://schemas.microsoft.com/office/powerpoint/2010/main" val="1076793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 Introduction to the hands-on performance test. </a:t>
            </a:r>
            <a:endParaRPr lang="en-US" dirty="0" smtClean="0"/>
          </a:p>
          <a:p>
            <a:r>
              <a:rPr lang="en-US" dirty="0" smtClean="0"/>
              <a:t>2</a:t>
            </a:r>
            <a:r>
              <a:rPr lang="en-US" dirty="0"/>
              <a:t>. Guide for the Operational Check of Air System One Way Check Valves, Double Check Valve &amp; SR-1 </a:t>
            </a:r>
            <a:r>
              <a:rPr lang="en-US" dirty="0" smtClean="0"/>
              <a:t>Valve</a:t>
            </a:r>
          </a:p>
          <a:p>
            <a:r>
              <a:rPr lang="en-US" dirty="0" smtClean="0"/>
              <a:t> </a:t>
            </a:r>
            <a:r>
              <a:rPr lang="en-US" dirty="0"/>
              <a:t>3. Rules for the Operation Maintenance and Annual Inspection of School Transportation Vehicles 1 CCR 301-26 </a:t>
            </a:r>
            <a:endParaRPr lang="en-US" dirty="0" smtClean="0"/>
          </a:p>
          <a:p>
            <a:r>
              <a:rPr lang="en-US" dirty="0" smtClean="0"/>
              <a:t>4</a:t>
            </a:r>
            <a:r>
              <a:rPr lang="en-US" dirty="0"/>
              <a:t>. Colorado Minimum Standards Governing School Transportation Vehicles 1 CCR </a:t>
            </a:r>
            <a:r>
              <a:rPr lang="en-US" dirty="0" smtClean="0"/>
              <a:t>301-25</a:t>
            </a:r>
          </a:p>
          <a:p>
            <a:r>
              <a:rPr lang="en-US" dirty="0"/>
              <a:t>CDE School Transportation Technician’s Annual Inspection Resource Guide </a:t>
            </a:r>
          </a:p>
        </p:txBody>
      </p:sp>
      <p:sp>
        <p:nvSpPr>
          <p:cNvPr id="3" name="Title 2"/>
          <p:cNvSpPr>
            <a:spLocks noGrp="1"/>
          </p:cNvSpPr>
          <p:nvPr>
            <p:ph type="title"/>
          </p:nvPr>
        </p:nvSpPr>
        <p:spPr/>
        <p:txBody>
          <a:bodyPr/>
          <a:lstStyle/>
          <a:p>
            <a:r>
              <a:rPr lang="en-US" dirty="0"/>
              <a:t>Study Materials </a:t>
            </a:r>
          </a:p>
        </p:txBody>
      </p:sp>
      <p:sp>
        <p:nvSpPr>
          <p:cNvPr id="4" name="Footer Placeholder 3"/>
          <p:cNvSpPr>
            <a:spLocks noGrp="1"/>
          </p:cNvSpPr>
          <p:nvPr>
            <p:ph type="ftr" sz="quarter" idx="3"/>
          </p:nvPr>
        </p:nvSpPr>
        <p:spPr/>
        <p:txBody>
          <a:bodyPr/>
          <a:lstStyle/>
          <a:p>
            <a:fld id="{757A2F4E-5D54-B04B-91BD-7E78EE1FE9FD}" type="slidenum">
              <a:rPr lang="en-US" smtClean="0"/>
              <a:pPr/>
              <a:t>21</a:t>
            </a:fld>
            <a:endParaRPr lang="en-US" dirty="0" smtClean="0"/>
          </a:p>
        </p:txBody>
      </p:sp>
    </p:spTree>
    <p:extLst>
      <p:ext uri="{BB962C8B-B14F-4D97-AF65-F5344CB8AC3E}">
        <p14:creationId xmlns:p14="http://schemas.microsoft.com/office/powerpoint/2010/main" val="112317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test questions are based on the Rules </a:t>
            </a:r>
            <a:r>
              <a:rPr lang="en-US" dirty="0"/>
              <a:t>for the Operation Maintenance and Annual Inspection of School Transportation Vehicles 1 CCR 301-26 </a:t>
            </a:r>
            <a:r>
              <a:rPr lang="en-US" dirty="0" smtClean="0"/>
              <a:t>and Colorado </a:t>
            </a:r>
            <a:r>
              <a:rPr lang="en-US" dirty="0"/>
              <a:t>Minimum Standards Governing School Transportation Vehicles 1 CCR 301-25</a:t>
            </a:r>
          </a:p>
          <a:p>
            <a:r>
              <a:rPr lang="en-US" dirty="0" smtClean="0"/>
              <a:t>6.02(e</a:t>
            </a:r>
            <a:r>
              <a:rPr lang="en-US" dirty="0"/>
              <a:t>) The school transportation annual inspector shall successfully pass the CDE annual inspector qualification written test initially, and every three years thereafter pass the CDE annual inspector recertification written test. </a:t>
            </a:r>
          </a:p>
          <a:p>
            <a:r>
              <a:rPr lang="en-US" dirty="0" smtClean="0"/>
              <a:t>6.02(e</a:t>
            </a:r>
            <a:r>
              <a:rPr lang="en-US" dirty="0"/>
              <a:t>)(1) A representative of the district or service provider, other than a school transportation annual inspector candidate, shall grade the written test.</a:t>
            </a:r>
          </a:p>
        </p:txBody>
      </p:sp>
      <p:sp>
        <p:nvSpPr>
          <p:cNvPr id="3" name="Title 2"/>
          <p:cNvSpPr>
            <a:spLocks noGrp="1"/>
          </p:cNvSpPr>
          <p:nvPr>
            <p:ph type="title"/>
          </p:nvPr>
        </p:nvSpPr>
        <p:spPr/>
        <p:txBody>
          <a:bodyPr/>
          <a:lstStyle/>
          <a:p>
            <a:r>
              <a:rPr lang="en-US" dirty="0" smtClean="0"/>
              <a:t>CDE Written Test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smtClean="0"/>
          </a:p>
        </p:txBody>
      </p:sp>
    </p:spTree>
    <p:extLst>
      <p:ext uri="{BB962C8B-B14F-4D97-AF65-F5344CB8AC3E}">
        <p14:creationId xmlns:p14="http://schemas.microsoft.com/office/powerpoint/2010/main" val="232648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purpose of this test is to determine the applicant's knowledge of what areas to inspect and how the applicant would know if something did not meet inspection </a:t>
            </a:r>
            <a:r>
              <a:rPr lang="en-US" dirty="0" smtClean="0"/>
              <a:t>standards.</a:t>
            </a:r>
          </a:p>
          <a:p>
            <a:pPr lvl="1"/>
            <a:r>
              <a:rPr lang="en-US" dirty="0"/>
              <a:t>The applicant must know about the vehicle mechanics and be able to recognize components. </a:t>
            </a:r>
            <a:endParaRPr lang="en-US" dirty="0" smtClean="0"/>
          </a:p>
          <a:p>
            <a:pPr lvl="1"/>
            <a:r>
              <a:rPr lang="en-US" dirty="0"/>
              <a:t>The applicant must know if the bus being inspected is safe and meets inspection criteria established by the Colorado Department of Education. </a:t>
            </a:r>
            <a:endParaRPr lang="en-US" dirty="0" smtClean="0"/>
          </a:p>
          <a:p>
            <a:pPr lvl="1"/>
            <a:r>
              <a:rPr lang="en-US" dirty="0"/>
              <a:t>The applicant needs to verbalize all items, procedures, and criteria, to confirm to the tester what the applicant is inspecting.</a:t>
            </a:r>
          </a:p>
        </p:txBody>
      </p:sp>
      <p:sp>
        <p:nvSpPr>
          <p:cNvPr id="3" name="Title 2"/>
          <p:cNvSpPr>
            <a:spLocks noGrp="1"/>
          </p:cNvSpPr>
          <p:nvPr>
            <p:ph type="title"/>
          </p:nvPr>
        </p:nvSpPr>
        <p:spPr/>
        <p:txBody>
          <a:bodyPr/>
          <a:lstStyle/>
          <a:p>
            <a:r>
              <a:rPr lang="en-US" dirty="0"/>
              <a:t>Hands-On Performance Test </a:t>
            </a:r>
          </a:p>
        </p:txBody>
      </p:sp>
      <p:sp>
        <p:nvSpPr>
          <p:cNvPr id="4" name="Footer Placeholder 3"/>
          <p:cNvSpPr>
            <a:spLocks noGrp="1"/>
          </p:cNvSpPr>
          <p:nvPr>
            <p:ph type="ftr" sz="quarter" idx="3"/>
          </p:nvPr>
        </p:nvSpPr>
        <p:spPr/>
        <p:txBody>
          <a:bodyPr/>
          <a:lstStyle/>
          <a:p>
            <a:fld id="{757A2F4E-5D54-B04B-91BD-7E78EE1FE9FD}" type="slidenum">
              <a:rPr lang="en-US" smtClean="0"/>
              <a:pPr/>
              <a:t>23</a:t>
            </a:fld>
            <a:endParaRPr lang="en-US" dirty="0" smtClean="0"/>
          </a:p>
        </p:txBody>
      </p:sp>
    </p:spTree>
    <p:extLst>
      <p:ext uri="{BB962C8B-B14F-4D97-AF65-F5344CB8AC3E}">
        <p14:creationId xmlns:p14="http://schemas.microsoft.com/office/powerpoint/2010/main" val="2038349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applicant shall be allowed to use any reference available with the exception of </a:t>
            </a:r>
            <a:r>
              <a:rPr lang="en-US" dirty="0" smtClean="0"/>
              <a:t>the Introduction to the Hands- On Performance Test, Hands-On score sheet, or checklist.</a:t>
            </a:r>
          </a:p>
          <a:p>
            <a:r>
              <a:rPr lang="en-US" dirty="0" smtClean="0"/>
              <a:t> The </a:t>
            </a:r>
            <a:r>
              <a:rPr lang="en-US" dirty="0"/>
              <a:t>CSPTA Reference Manual for School Bus Technicians, and service manuals are </a:t>
            </a:r>
            <a:r>
              <a:rPr lang="en-US" dirty="0" smtClean="0"/>
              <a:t>OK</a:t>
            </a:r>
          </a:p>
          <a:p>
            <a:r>
              <a:rPr lang="en-US" dirty="0" smtClean="0"/>
              <a:t> </a:t>
            </a:r>
            <a:r>
              <a:rPr lang="en-US" dirty="0"/>
              <a:t>The CDE annual inspection form is recommended</a:t>
            </a:r>
            <a:r>
              <a:rPr lang="en-US" dirty="0" smtClean="0"/>
              <a:t>. </a:t>
            </a:r>
          </a:p>
          <a:p>
            <a:r>
              <a:rPr lang="en-US" dirty="0" smtClean="0"/>
              <a:t>The </a:t>
            </a:r>
            <a:r>
              <a:rPr lang="en-US" dirty="0"/>
              <a:t>CDE School Transportation Technician’s Annual Inspection Resource </a:t>
            </a:r>
            <a:r>
              <a:rPr lang="en-US" dirty="0" smtClean="0"/>
              <a:t>Guide may also be used. (the section containing the</a:t>
            </a:r>
            <a:r>
              <a:rPr lang="en-US" dirty="0"/>
              <a:t> Introduction to the </a:t>
            </a:r>
            <a:r>
              <a:rPr lang="en-US" dirty="0" smtClean="0"/>
              <a:t>Hands-On </a:t>
            </a:r>
            <a:r>
              <a:rPr lang="en-US" dirty="0"/>
              <a:t>Performance </a:t>
            </a:r>
            <a:r>
              <a:rPr lang="en-US" dirty="0" smtClean="0"/>
              <a:t>Test must be removed or made inaccessible.) </a:t>
            </a:r>
            <a:endParaRPr lang="en-US" dirty="0"/>
          </a:p>
        </p:txBody>
      </p:sp>
      <p:sp>
        <p:nvSpPr>
          <p:cNvPr id="3" name="Title 2"/>
          <p:cNvSpPr>
            <a:spLocks noGrp="1"/>
          </p:cNvSpPr>
          <p:nvPr>
            <p:ph type="title"/>
          </p:nvPr>
        </p:nvSpPr>
        <p:spPr/>
        <p:txBody>
          <a:bodyPr/>
          <a:lstStyle/>
          <a:p>
            <a:r>
              <a:rPr lang="en-US" dirty="0"/>
              <a:t>Hands-On Performance Test </a:t>
            </a:r>
          </a:p>
        </p:txBody>
      </p:sp>
      <p:sp>
        <p:nvSpPr>
          <p:cNvPr id="4" name="Footer Placeholder 3"/>
          <p:cNvSpPr>
            <a:spLocks noGrp="1"/>
          </p:cNvSpPr>
          <p:nvPr>
            <p:ph type="ftr" sz="quarter" idx="3"/>
          </p:nvPr>
        </p:nvSpPr>
        <p:spPr/>
        <p:txBody>
          <a:bodyPr/>
          <a:lstStyle/>
          <a:p>
            <a:fld id="{757A2F4E-5D54-B04B-91BD-7E78EE1FE9FD}" type="slidenum">
              <a:rPr lang="en-US" smtClean="0"/>
              <a:pPr/>
              <a:t>24</a:t>
            </a:fld>
            <a:endParaRPr lang="en-US" dirty="0" smtClean="0"/>
          </a:p>
        </p:txBody>
      </p:sp>
    </p:spTree>
    <p:extLst>
      <p:ext uri="{BB962C8B-B14F-4D97-AF65-F5344CB8AC3E}">
        <p14:creationId xmlns:p14="http://schemas.microsoft.com/office/powerpoint/2010/main" val="1502768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r>
              <a:rPr lang="en-US" dirty="0" smtClean="0"/>
              <a:t>     </a:t>
            </a:r>
            <a:r>
              <a:rPr lang="en-US" dirty="0" smtClean="0">
                <a:hlinkClick r:id="rId2"/>
              </a:rPr>
              <a:t>http</a:t>
            </a:r>
            <a:r>
              <a:rPr lang="en-US" dirty="0">
                <a:hlinkClick r:id="rId2"/>
              </a:rPr>
              <a:t>://</a:t>
            </a:r>
            <a:r>
              <a:rPr lang="en-US" dirty="0" smtClean="0">
                <a:hlinkClick r:id="rId2"/>
              </a:rPr>
              <a:t>www.cde.state.co.us/transportation</a:t>
            </a:r>
            <a:r>
              <a:rPr lang="en-US" dirty="0" smtClean="0"/>
              <a:t> </a:t>
            </a:r>
            <a:endParaRPr lang="en-US" dirty="0"/>
          </a:p>
          <a:p>
            <a:r>
              <a:rPr lang="en-US" dirty="0" smtClean="0"/>
              <a:t>School </a:t>
            </a:r>
            <a:r>
              <a:rPr lang="en-US" dirty="0"/>
              <a:t>Bus Fleet and Technicians </a:t>
            </a:r>
            <a:r>
              <a:rPr lang="en-US" dirty="0" smtClean="0"/>
              <a:t>Toolbox</a:t>
            </a:r>
          </a:p>
          <a:p>
            <a:pPr lvl="1"/>
            <a:r>
              <a:rPr lang="en-US" dirty="0" smtClean="0"/>
              <a:t>Annual </a:t>
            </a:r>
            <a:r>
              <a:rPr lang="en-US" dirty="0"/>
              <a:t>Inspection </a:t>
            </a:r>
            <a:r>
              <a:rPr lang="en-US" dirty="0" smtClean="0"/>
              <a:t>Guide</a:t>
            </a:r>
          </a:p>
          <a:p>
            <a:pPr lvl="1"/>
            <a:r>
              <a:rPr lang="en-US" dirty="0" smtClean="0"/>
              <a:t>Annual </a:t>
            </a:r>
            <a:r>
              <a:rPr lang="en-US" dirty="0"/>
              <a:t>Inspection Map</a:t>
            </a:r>
          </a:p>
          <a:p>
            <a:pPr lvl="1"/>
            <a:r>
              <a:rPr lang="en-US" dirty="0"/>
              <a:t>Certified Bus/Chassis Manufacturers</a:t>
            </a:r>
          </a:p>
          <a:p>
            <a:pPr lvl="1"/>
            <a:r>
              <a:rPr lang="en-US" dirty="0"/>
              <a:t>Certified Retarders (Secondary Braking Systems)</a:t>
            </a:r>
          </a:p>
          <a:p>
            <a:pPr lvl="1"/>
            <a:r>
              <a:rPr lang="en-US" dirty="0"/>
              <a:t>Rules Governing Authorized Service Vehicles on Public Streets, Highways, and Roadways 2 CCR 601-20</a:t>
            </a:r>
          </a:p>
          <a:p>
            <a:pPr lvl="1"/>
            <a:r>
              <a:rPr lang="en-US" dirty="0"/>
              <a:t>Live Training Opportunities</a:t>
            </a:r>
          </a:p>
          <a:p>
            <a:pPr lvl="1"/>
            <a:r>
              <a:rPr lang="en-US" dirty="0"/>
              <a:t>Online Technician Training </a:t>
            </a:r>
            <a:r>
              <a:rPr lang="en-US" dirty="0" smtClean="0"/>
              <a:t>Opportunities</a:t>
            </a:r>
          </a:p>
          <a:p>
            <a:pPr lvl="1"/>
            <a:r>
              <a:rPr lang="en-US" dirty="0" smtClean="0"/>
              <a:t>Current </a:t>
            </a:r>
            <a:r>
              <a:rPr lang="en-US" smtClean="0"/>
              <a:t>STU forms</a:t>
            </a:r>
            <a:endParaRPr lang="en-US" dirty="0"/>
          </a:p>
          <a:p>
            <a:endParaRPr lang="en-US" dirty="0"/>
          </a:p>
        </p:txBody>
      </p:sp>
      <p:sp>
        <p:nvSpPr>
          <p:cNvPr id="3" name="Title 2"/>
          <p:cNvSpPr>
            <a:spLocks noGrp="1"/>
          </p:cNvSpPr>
          <p:nvPr>
            <p:ph type="title"/>
          </p:nvPr>
        </p:nvSpPr>
        <p:spPr/>
        <p:txBody>
          <a:bodyPr/>
          <a:lstStyle/>
          <a:p>
            <a:r>
              <a:rPr lang="en-US" dirty="0" smtClean="0"/>
              <a:t>CDE Website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smtClean="0"/>
          </a:p>
        </p:txBody>
      </p:sp>
    </p:spTree>
    <p:extLst>
      <p:ext uri="{BB962C8B-B14F-4D97-AF65-F5344CB8AC3E}">
        <p14:creationId xmlns:p14="http://schemas.microsoft.com/office/powerpoint/2010/main" val="3461396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0999" y="2441769"/>
            <a:ext cx="8341851" cy="2916811"/>
          </a:xfrm>
        </p:spPr>
        <p:txBody>
          <a:bodyPr/>
          <a:lstStyle/>
          <a:p>
            <a:r>
              <a:rPr lang="en-US" dirty="0" smtClean="0"/>
              <a:t>Thank you for your dedication to safe school transportation in Colorado! </a:t>
            </a:r>
            <a:endParaRPr lang="en-US" dirty="0"/>
          </a:p>
        </p:txBody>
      </p:sp>
    </p:spTree>
    <p:extLst>
      <p:ext uri="{BB962C8B-B14F-4D97-AF65-F5344CB8AC3E}">
        <p14:creationId xmlns:p14="http://schemas.microsoft.com/office/powerpoint/2010/main" val="9055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This </a:t>
            </a:r>
            <a:r>
              <a:rPr lang="en-US" dirty="0"/>
              <a:t>certification ensures that the Inspector is knowledgeable of 1 CCR 301-25 Colorado Minimum Standards Governing School Transportation Vehicles, 1 CCR 301-26 Colorado Rules For The Operation, Maintenance And Inspection Of School Transportation Vehicles, the requirements for record keeping, and that they have a general knowledge of how to conduct an actual vehicle inspection.</a:t>
            </a:r>
          </a:p>
        </p:txBody>
      </p:sp>
      <p:sp>
        <p:nvSpPr>
          <p:cNvPr id="3" name="Title 2"/>
          <p:cNvSpPr>
            <a:spLocks noGrp="1"/>
          </p:cNvSpPr>
          <p:nvPr>
            <p:ph type="title"/>
          </p:nvPr>
        </p:nvSpPr>
        <p:spPr/>
        <p:txBody>
          <a:bodyPr/>
          <a:lstStyle/>
          <a:p>
            <a:r>
              <a:rPr lang="en-US" dirty="0"/>
              <a:t>Certification </a:t>
            </a:r>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Tree>
    <p:extLst>
      <p:ext uri="{BB962C8B-B14F-4D97-AF65-F5344CB8AC3E}">
        <p14:creationId xmlns:p14="http://schemas.microsoft.com/office/powerpoint/2010/main" val="344841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indent="-236219">
              <a:spcBef>
                <a:spcPts val="0"/>
              </a:spcBef>
              <a:buClr>
                <a:srgbClr val="5B9BD5"/>
              </a:buClr>
              <a:buFont typeface="Noto Sans Symbols"/>
              <a:buChar char="▪"/>
            </a:pPr>
            <a:r>
              <a:rPr lang="en-US" sz="1800" dirty="0">
                <a:ea typeface="Calibri"/>
                <a:cs typeface="Calibri"/>
                <a:sym typeface="Calibri"/>
              </a:rPr>
              <a:t>Vehicle Inspection Program</a:t>
            </a:r>
          </a:p>
          <a:p>
            <a:pPr lvl="0" indent="-236219">
              <a:spcBef>
                <a:spcPts val="480"/>
              </a:spcBef>
              <a:buClr>
                <a:srgbClr val="5B9BD5"/>
              </a:buClr>
              <a:buFont typeface="Noto Sans Symbols"/>
              <a:buChar char="▪"/>
            </a:pPr>
            <a:r>
              <a:rPr lang="en-US" sz="1800" dirty="0">
                <a:ea typeface="Calibri"/>
                <a:cs typeface="Calibri"/>
                <a:sym typeface="Calibri"/>
              </a:rPr>
              <a:t>Inspection Requirements</a:t>
            </a:r>
          </a:p>
          <a:p>
            <a:pPr lvl="0" indent="-236219">
              <a:spcBef>
                <a:spcPts val="480"/>
              </a:spcBef>
              <a:buClr>
                <a:srgbClr val="5B9BD5"/>
              </a:buClr>
              <a:buFont typeface="Noto Sans Symbols"/>
              <a:buChar char="▪"/>
            </a:pPr>
            <a:r>
              <a:rPr lang="en-US" sz="1800" dirty="0">
                <a:ea typeface="Calibri"/>
                <a:cs typeface="Calibri"/>
                <a:sym typeface="Calibri"/>
              </a:rPr>
              <a:t>Certification</a:t>
            </a:r>
          </a:p>
          <a:p>
            <a:pPr lvl="0" indent="-236219">
              <a:spcBef>
                <a:spcPts val="480"/>
              </a:spcBef>
              <a:buClr>
                <a:srgbClr val="5B9BD5"/>
              </a:buClr>
              <a:buFont typeface="Noto Sans Symbols"/>
              <a:buChar char="▪"/>
            </a:pPr>
            <a:r>
              <a:rPr lang="en-US" sz="1800" dirty="0">
                <a:ea typeface="Calibri"/>
                <a:cs typeface="Calibri"/>
                <a:sym typeface="Calibri"/>
              </a:rPr>
              <a:t>Records/Documentation/Retention</a:t>
            </a:r>
          </a:p>
          <a:p>
            <a:pPr lvl="0" indent="-236219">
              <a:spcBef>
                <a:spcPts val="480"/>
              </a:spcBef>
              <a:buClr>
                <a:srgbClr val="5B9BD5"/>
              </a:buClr>
              <a:buFont typeface="Noto Sans Symbols"/>
              <a:buChar char="▪"/>
            </a:pPr>
            <a:r>
              <a:rPr lang="en-US" sz="1800" dirty="0">
                <a:ea typeface="Calibri"/>
                <a:cs typeface="Calibri"/>
                <a:sym typeface="Calibri"/>
              </a:rPr>
              <a:t>Forms</a:t>
            </a:r>
          </a:p>
          <a:p>
            <a:pPr lvl="0" indent="-236219">
              <a:spcBef>
                <a:spcPts val="480"/>
              </a:spcBef>
              <a:buClr>
                <a:srgbClr val="5B9BD5"/>
              </a:buClr>
              <a:buFont typeface="Noto Sans Symbols"/>
              <a:buChar char="▪"/>
            </a:pPr>
            <a:r>
              <a:rPr lang="en-US" sz="1800" dirty="0">
                <a:ea typeface="Calibri"/>
                <a:cs typeface="Calibri"/>
                <a:sym typeface="Calibri"/>
              </a:rPr>
              <a:t>Repair Procedures and Out of Service Criteria</a:t>
            </a:r>
          </a:p>
          <a:p>
            <a:pPr lvl="0" indent="-236219">
              <a:spcBef>
                <a:spcPts val="480"/>
              </a:spcBef>
              <a:buClr>
                <a:srgbClr val="5B9BD5"/>
              </a:buClr>
              <a:buFont typeface="Noto Sans Symbols"/>
              <a:buChar char="▪"/>
            </a:pPr>
            <a:r>
              <a:rPr lang="en-US" sz="1800" dirty="0" smtClean="0">
                <a:ea typeface="Calibri"/>
                <a:cs typeface="Calibri"/>
                <a:sym typeface="Calibri"/>
              </a:rPr>
              <a:t>1CCR 301-25 Colorado Minimum </a:t>
            </a:r>
            <a:r>
              <a:rPr lang="en-US" sz="1800" dirty="0">
                <a:ea typeface="Calibri"/>
                <a:cs typeface="Calibri"/>
                <a:sym typeface="Calibri"/>
              </a:rPr>
              <a:t>Standards (all years)</a:t>
            </a:r>
          </a:p>
          <a:p>
            <a:pPr lvl="0" indent="-236219">
              <a:spcBef>
                <a:spcPts val="480"/>
              </a:spcBef>
              <a:buClr>
                <a:srgbClr val="5B9BD5"/>
              </a:buClr>
              <a:buFont typeface="Noto Sans Symbols"/>
              <a:buChar char="▪"/>
            </a:pPr>
            <a:r>
              <a:rPr lang="en-US" sz="1800" dirty="0" smtClean="0">
                <a:ea typeface="Calibri"/>
                <a:cs typeface="Calibri"/>
                <a:sym typeface="Calibri"/>
              </a:rPr>
              <a:t>1CCR 301-26 Operation</a:t>
            </a:r>
            <a:r>
              <a:rPr lang="en-US" sz="1800" dirty="0">
                <a:ea typeface="Calibri"/>
                <a:cs typeface="Calibri"/>
                <a:sym typeface="Calibri"/>
              </a:rPr>
              <a:t>, Maintenance and Annual Inspection Rules</a:t>
            </a:r>
          </a:p>
          <a:p>
            <a:endParaRPr lang="en-US" dirty="0"/>
          </a:p>
        </p:txBody>
      </p:sp>
      <p:sp>
        <p:nvSpPr>
          <p:cNvPr id="3" name="Title 2"/>
          <p:cNvSpPr>
            <a:spLocks noGrp="1"/>
          </p:cNvSpPr>
          <p:nvPr>
            <p:ph type="title"/>
          </p:nvPr>
        </p:nvSpPr>
        <p:spPr/>
        <p:txBody>
          <a:bodyPr/>
          <a:lstStyle/>
          <a:p>
            <a:r>
              <a:rPr lang="en-US" dirty="0" smtClean="0"/>
              <a:t>Technician Annual Inspection Guide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1654294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CDE Inspection Site Certificate is required at each </a:t>
            </a:r>
            <a:r>
              <a:rPr lang="en-US" dirty="0" smtClean="0"/>
              <a:t>facility, this must be posted at the facility.</a:t>
            </a:r>
          </a:p>
          <a:p>
            <a:r>
              <a:rPr lang="en-US" dirty="0"/>
              <a:t>CDE annual inspection m</a:t>
            </a:r>
            <a:r>
              <a:rPr lang="en-US" dirty="0" smtClean="0"/>
              <a:t>ust be conducted </a:t>
            </a:r>
            <a:r>
              <a:rPr lang="en-US" dirty="0"/>
              <a:t>by a CDE certified annual inspector</a:t>
            </a:r>
            <a:r>
              <a:rPr lang="en-US" dirty="0" smtClean="0"/>
              <a:t>.</a:t>
            </a:r>
          </a:p>
          <a:p>
            <a:r>
              <a:rPr lang="en-US" dirty="0"/>
              <a:t>The annual inspection shall be documented and shall include at a minimum all fields listed on the CDE Annual Inspection and Preventive Maintenance Requirements Form (STU-26</a:t>
            </a:r>
            <a:r>
              <a:rPr lang="en-US" dirty="0" smtClean="0"/>
              <a:t>).</a:t>
            </a:r>
          </a:p>
          <a:p>
            <a:r>
              <a:rPr lang="en-US" dirty="0" smtClean="0"/>
              <a:t>Annual </a:t>
            </a:r>
            <a:r>
              <a:rPr lang="en-US" dirty="0"/>
              <a:t>inspection criteria of trailers shall include at a minimum all fields listed on the CDE Trailer Annual Inspection and Preventive Maintenance Requirements Form (STU-27</a:t>
            </a:r>
            <a:r>
              <a:rPr lang="en-US" dirty="0" smtClean="0"/>
              <a:t>).</a:t>
            </a:r>
            <a:r>
              <a:rPr lang="en-US" dirty="0"/>
              <a:t> </a:t>
            </a:r>
            <a:r>
              <a:rPr lang="en-US" dirty="0" smtClean="0"/>
              <a:t>(Trailers pulled by </a:t>
            </a:r>
            <a:r>
              <a:rPr lang="en-US" dirty="0" smtClean="0"/>
              <a:t>transportation vehicles transporting students.)</a:t>
            </a:r>
          </a:p>
        </p:txBody>
      </p:sp>
      <p:sp>
        <p:nvSpPr>
          <p:cNvPr id="3" name="Title 2"/>
          <p:cNvSpPr>
            <a:spLocks noGrp="1"/>
          </p:cNvSpPr>
          <p:nvPr>
            <p:ph type="title"/>
          </p:nvPr>
        </p:nvSpPr>
        <p:spPr/>
        <p:txBody>
          <a:bodyPr/>
          <a:lstStyle/>
          <a:p>
            <a:r>
              <a:rPr lang="en-US" dirty="0"/>
              <a:t>Inspection Requirements</a:t>
            </a:r>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352489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Annual inspection results shall be documented on the CDE Affidavit of Annual Inspection for School Transportation Vehicles Form (STU-25). A copy of the current Affidavit is maintained inside the vehicle and a copy is placed in the vehicle file </a:t>
            </a:r>
            <a:endParaRPr lang="en-US" dirty="0" smtClean="0"/>
          </a:p>
          <a:p>
            <a:endParaRPr lang="en-US" dirty="0" smtClean="0"/>
          </a:p>
          <a:p>
            <a:r>
              <a:rPr lang="en-US" dirty="0" smtClean="0"/>
              <a:t>During </a:t>
            </a:r>
            <a:r>
              <a:rPr lang="en-US" dirty="0"/>
              <a:t>the annual inspection, all four wheels shall be pulled for full inspection of the foundation brake system. The three exceptions are:</a:t>
            </a:r>
          </a:p>
          <a:p>
            <a:endParaRPr lang="en-US" dirty="0"/>
          </a:p>
        </p:txBody>
      </p:sp>
      <p:sp>
        <p:nvSpPr>
          <p:cNvPr id="3" name="Title 2"/>
          <p:cNvSpPr>
            <a:spLocks noGrp="1"/>
          </p:cNvSpPr>
          <p:nvPr>
            <p:ph type="title"/>
          </p:nvPr>
        </p:nvSpPr>
        <p:spPr/>
        <p:txBody>
          <a:bodyPr/>
          <a:lstStyle/>
          <a:p>
            <a:r>
              <a:rPr lang="en-US" dirty="0"/>
              <a:t>Inspection Requirements</a:t>
            </a:r>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3664801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School transportation vehicles with less than 4,000 miles since the previous annual inspection shall have two wheels (one front and one rear) pulled different than those pulled for the previous inspection. </a:t>
            </a:r>
            <a:endParaRPr lang="en-US" dirty="0" smtClean="0"/>
          </a:p>
          <a:p>
            <a:r>
              <a:rPr lang="en-US" dirty="0" smtClean="0"/>
              <a:t>b</a:t>
            </a:r>
            <a:r>
              <a:rPr lang="en-US" dirty="0"/>
              <a:t>. School transportation vehicles equipped with a retarder meeting the specifications outlined in 1 CCR 301-25-R-33.00, shall have two wheels (one front and one rear) pulled which are different than those pulled for the previous inspection. </a:t>
            </a:r>
            <a:endParaRPr lang="en-US" dirty="0" smtClean="0"/>
          </a:p>
          <a:p>
            <a:r>
              <a:rPr lang="en-US" dirty="0" smtClean="0"/>
              <a:t>c</a:t>
            </a:r>
            <a:r>
              <a:rPr lang="en-US" dirty="0"/>
              <a:t>. Trailers pursuant to 1 CCR 301-26-R-12.11 shall have 50 percent of the wheels pulled different than those pulled for the previous inspection.</a:t>
            </a:r>
          </a:p>
        </p:txBody>
      </p:sp>
      <p:sp>
        <p:nvSpPr>
          <p:cNvPr id="3" name="Title 2"/>
          <p:cNvSpPr>
            <a:spLocks noGrp="1"/>
          </p:cNvSpPr>
          <p:nvPr>
            <p:ph type="title"/>
          </p:nvPr>
        </p:nvSpPr>
        <p:spPr/>
        <p:txBody>
          <a:bodyPr/>
          <a:lstStyle/>
          <a:p>
            <a:r>
              <a:rPr lang="en-US" dirty="0"/>
              <a:t>Inspection Requirements</a:t>
            </a:r>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110402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If </a:t>
            </a:r>
            <a:r>
              <a:rPr lang="en-US" dirty="0"/>
              <a:t>personnel that are not certified as an inspector are assisting a certified inspector, these individuals may inspect vehicle components/systems provided the certified inspector they are assisting ensures that they are properly trained in the inspection procedures and the associated repair/out of service criteria. In such cases, </a:t>
            </a:r>
            <a:r>
              <a:rPr lang="en-US" dirty="0">
                <a:solidFill>
                  <a:srgbClr val="FF0000"/>
                </a:solidFill>
              </a:rPr>
              <a:t>the certified inspector remains responsible for the proper inspection of all items.</a:t>
            </a:r>
          </a:p>
        </p:txBody>
      </p:sp>
      <p:sp>
        <p:nvSpPr>
          <p:cNvPr id="3" name="Title 2"/>
          <p:cNvSpPr>
            <a:spLocks noGrp="1"/>
          </p:cNvSpPr>
          <p:nvPr>
            <p:ph type="title"/>
          </p:nvPr>
        </p:nvSpPr>
        <p:spPr/>
        <p:txBody>
          <a:bodyPr/>
          <a:lstStyle/>
          <a:p>
            <a:r>
              <a:rPr lang="en-US" dirty="0" smtClean="0"/>
              <a:t>Inspection Responsibility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val="3089659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4204-R-3.02 CDE shall revoke or suspend the certificate for a school transportation annual inspector, school transportation annual inspector hands-on testers or inspection sites under the following circumstances: </a:t>
            </a:r>
          </a:p>
          <a:p>
            <a:r>
              <a:rPr lang="en-US" dirty="0" smtClean="0"/>
              <a:t>3.02(a) A school transportation annual inspector, school transportation annual inspector hands-on testers or inspection site does not meet the requirements outlined in these rules. 3.02(b) School transportation annual inspections or hands-on tests have not been properly conducted. </a:t>
            </a:r>
          </a:p>
          <a:p>
            <a:r>
              <a:rPr lang="en-US" dirty="0" smtClean="0"/>
              <a:t>Any school district not in compliance with these rules and regulations shall not be entitled to </a:t>
            </a:r>
            <a:r>
              <a:rPr lang="en-US" dirty="0"/>
              <a:t>any transportation fund reimbursement pursuant to Section 22-51-107, C.R.S. as amended.</a:t>
            </a:r>
          </a:p>
        </p:txBody>
      </p:sp>
      <p:sp>
        <p:nvSpPr>
          <p:cNvPr id="3" name="Title 2"/>
          <p:cNvSpPr>
            <a:spLocks noGrp="1"/>
          </p:cNvSpPr>
          <p:nvPr>
            <p:ph type="title"/>
          </p:nvPr>
        </p:nvSpPr>
        <p:spPr/>
        <p:txBody>
          <a:bodyPr/>
          <a:lstStyle/>
          <a:p>
            <a:r>
              <a:rPr lang="en-US" dirty="0"/>
              <a:t>Penalties</a:t>
            </a:r>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2435017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8437</TotalTime>
  <Words>1680</Words>
  <Application>Microsoft Office PowerPoint</Application>
  <PresentationFormat>On-screen Show (4:3)</PresentationFormat>
  <Paragraphs>176</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Calibri</vt:lpstr>
      <vt:lpstr>Museo Slab 500</vt:lpstr>
      <vt:lpstr>Noto Sans Symbols</vt:lpstr>
      <vt:lpstr>Wingdings</vt:lpstr>
      <vt:lpstr>CDE THEME</vt:lpstr>
      <vt:lpstr>CDE ANNUAL INSPECTION</vt:lpstr>
      <vt:lpstr>Inspection Program</vt:lpstr>
      <vt:lpstr>Certification </vt:lpstr>
      <vt:lpstr>Technician Annual Inspection Guide</vt:lpstr>
      <vt:lpstr>Inspection Requirements</vt:lpstr>
      <vt:lpstr>Inspection Requirements</vt:lpstr>
      <vt:lpstr>Inspection Requirements</vt:lpstr>
      <vt:lpstr>Inspection Responsibility</vt:lpstr>
      <vt:lpstr>Penalties</vt:lpstr>
      <vt:lpstr>Certification Requirements</vt:lpstr>
      <vt:lpstr>Certification Requirements</vt:lpstr>
      <vt:lpstr>Certification Requirements</vt:lpstr>
      <vt:lpstr>Certification Requirements</vt:lpstr>
      <vt:lpstr>Certification Requirements</vt:lpstr>
      <vt:lpstr>Qualification Files</vt:lpstr>
      <vt:lpstr>Qualification Files</vt:lpstr>
      <vt:lpstr>CDE Forms</vt:lpstr>
      <vt:lpstr>EDAC Stamp</vt:lpstr>
      <vt:lpstr>Record Retention</vt:lpstr>
      <vt:lpstr>Record Retention</vt:lpstr>
      <vt:lpstr>Study Materials </vt:lpstr>
      <vt:lpstr>CDE Written Test</vt:lpstr>
      <vt:lpstr>Hands-On Performance Test </vt:lpstr>
      <vt:lpstr>Hands-On Performance Test </vt:lpstr>
      <vt:lpstr>CDE Website</vt:lpstr>
      <vt:lpstr>Thank you for your dedication to safe school transportation in Colorado! </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Vasina, Brian</cp:lastModifiedBy>
  <cp:revision>150</cp:revision>
  <cp:lastPrinted>2012-08-20T17:42:27Z</cp:lastPrinted>
  <dcterms:created xsi:type="dcterms:W3CDTF">2012-07-16T02:29:43Z</dcterms:created>
  <dcterms:modified xsi:type="dcterms:W3CDTF">2017-06-12T19:29:23Z</dcterms:modified>
</cp:coreProperties>
</file>