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3.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4.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5.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15.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16.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drawings/drawing4.xml" ContentType="application/vnd.openxmlformats-officedocument.drawingml.chartshape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6.xml" ContentType="application/vnd.openxmlformats-officedocument.drawingml.chart+xml"/>
  <Override PartName="/ppt/drawings/drawing5.xml" ContentType="application/vnd.openxmlformats-officedocument.drawingml.chartshapes+xml"/>
  <Override PartName="/ppt/notesSlides/notesSlide20.xml" ContentType="application/vnd.openxmlformats-officedocument.presentationml.notesSlide+xml"/>
  <Override PartName="/ppt/charts/chart7.xml" ContentType="application/vnd.openxmlformats-officedocument.drawingml.chart+xml"/>
  <Override PartName="/ppt/drawings/drawing6.xml" ContentType="application/vnd.openxmlformats-officedocument.drawingml.chartshape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7" r:id="rId2"/>
    <p:sldMasterId id="2147483814" r:id="rId3"/>
    <p:sldMasterId id="2147483831" r:id="rId4"/>
    <p:sldMasterId id="2147483848" r:id="rId5"/>
    <p:sldMasterId id="2147483865" r:id="rId6"/>
  </p:sldMasterIdLst>
  <p:notesMasterIdLst>
    <p:notesMasterId r:id="rId43"/>
  </p:notesMasterIdLst>
  <p:handoutMasterIdLst>
    <p:handoutMasterId r:id="rId44"/>
  </p:handoutMasterIdLst>
  <p:sldIdLst>
    <p:sldId id="1263" r:id="rId7"/>
    <p:sldId id="1264" r:id="rId8"/>
    <p:sldId id="1130" r:id="rId9"/>
    <p:sldId id="1255" r:id="rId10"/>
    <p:sldId id="1257" r:id="rId11"/>
    <p:sldId id="1258" r:id="rId12"/>
    <p:sldId id="1273" r:id="rId13"/>
    <p:sldId id="1266" r:id="rId14"/>
    <p:sldId id="1259" r:id="rId15"/>
    <p:sldId id="1260" r:id="rId16"/>
    <p:sldId id="1261" r:id="rId17"/>
    <p:sldId id="1274" r:id="rId18"/>
    <p:sldId id="1275" r:id="rId19"/>
    <p:sldId id="1278" r:id="rId20"/>
    <p:sldId id="1279" r:id="rId21"/>
    <p:sldId id="1280" r:id="rId22"/>
    <p:sldId id="1281" r:id="rId23"/>
    <p:sldId id="1282" r:id="rId24"/>
    <p:sldId id="1283" r:id="rId25"/>
    <p:sldId id="1284" r:id="rId26"/>
    <p:sldId id="1285" r:id="rId27"/>
    <p:sldId id="1286" r:id="rId28"/>
    <p:sldId id="1287" r:id="rId29"/>
    <p:sldId id="1288" r:id="rId30"/>
    <p:sldId id="1289" r:id="rId31"/>
    <p:sldId id="1290" r:id="rId32"/>
    <p:sldId id="1291" r:id="rId33"/>
    <p:sldId id="1292" r:id="rId34"/>
    <p:sldId id="1293" r:id="rId35"/>
    <p:sldId id="1269" r:id="rId36"/>
    <p:sldId id="1262" r:id="rId37"/>
    <p:sldId id="1295" r:id="rId38"/>
    <p:sldId id="1296" r:id="rId39"/>
    <p:sldId id="1277" r:id="rId40"/>
    <p:sldId id="1217" r:id="rId41"/>
    <p:sldId id="1294" r:id="rId42"/>
  </p:sldIdLst>
  <p:sldSz cx="9144000" cy="6858000" type="screen4x3"/>
  <p:notesSz cx="9296400" cy="7010400"/>
  <p:custDataLst>
    <p:tags r:id="rId45"/>
  </p:custDataLst>
  <p:defaultTextStyle>
    <a:defPPr>
      <a:defRPr lang="en-US"/>
    </a:defPPr>
    <a:lvl1pPr algn="l" rtl="0" fontAlgn="base">
      <a:spcBef>
        <a:spcPct val="0"/>
      </a:spcBef>
      <a:spcAft>
        <a:spcPct val="0"/>
      </a:spcAft>
      <a:defRPr sz="3600" kern="1200">
        <a:solidFill>
          <a:schemeClr val="bg1"/>
        </a:solidFill>
        <a:latin typeface="Arial" charset="0"/>
        <a:ea typeface="+mn-ea"/>
        <a:cs typeface="Arial" charset="0"/>
      </a:defRPr>
    </a:lvl1pPr>
    <a:lvl2pPr marL="457200" algn="l" rtl="0" fontAlgn="base">
      <a:spcBef>
        <a:spcPct val="0"/>
      </a:spcBef>
      <a:spcAft>
        <a:spcPct val="0"/>
      </a:spcAft>
      <a:defRPr sz="3600" kern="1200">
        <a:solidFill>
          <a:schemeClr val="bg1"/>
        </a:solidFill>
        <a:latin typeface="Arial" charset="0"/>
        <a:ea typeface="+mn-ea"/>
        <a:cs typeface="Arial" charset="0"/>
      </a:defRPr>
    </a:lvl2pPr>
    <a:lvl3pPr marL="914400" algn="l" rtl="0" fontAlgn="base">
      <a:spcBef>
        <a:spcPct val="0"/>
      </a:spcBef>
      <a:spcAft>
        <a:spcPct val="0"/>
      </a:spcAft>
      <a:defRPr sz="3600" kern="1200">
        <a:solidFill>
          <a:schemeClr val="bg1"/>
        </a:solidFill>
        <a:latin typeface="Arial" charset="0"/>
        <a:ea typeface="+mn-ea"/>
        <a:cs typeface="Arial" charset="0"/>
      </a:defRPr>
    </a:lvl3pPr>
    <a:lvl4pPr marL="1371600" algn="l" rtl="0" fontAlgn="base">
      <a:spcBef>
        <a:spcPct val="0"/>
      </a:spcBef>
      <a:spcAft>
        <a:spcPct val="0"/>
      </a:spcAft>
      <a:defRPr sz="3600" kern="1200">
        <a:solidFill>
          <a:schemeClr val="bg1"/>
        </a:solidFill>
        <a:latin typeface="Arial" charset="0"/>
        <a:ea typeface="+mn-ea"/>
        <a:cs typeface="Arial" charset="0"/>
      </a:defRPr>
    </a:lvl4pPr>
    <a:lvl5pPr marL="1828800" algn="l" rtl="0" fontAlgn="base">
      <a:spcBef>
        <a:spcPct val="0"/>
      </a:spcBef>
      <a:spcAft>
        <a:spcPct val="0"/>
      </a:spcAft>
      <a:defRPr sz="3600" kern="1200">
        <a:solidFill>
          <a:schemeClr val="bg1"/>
        </a:solidFill>
        <a:latin typeface="Arial" charset="0"/>
        <a:ea typeface="+mn-ea"/>
        <a:cs typeface="Arial" charset="0"/>
      </a:defRPr>
    </a:lvl5pPr>
    <a:lvl6pPr marL="2286000" algn="l" defTabSz="914400" rtl="0" eaLnBrk="1" latinLnBrk="0" hangingPunct="1">
      <a:defRPr sz="3600" kern="1200">
        <a:solidFill>
          <a:schemeClr val="bg1"/>
        </a:solidFill>
        <a:latin typeface="Arial" charset="0"/>
        <a:ea typeface="+mn-ea"/>
        <a:cs typeface="Arial" charset="0"/>
      </a:defRPr>
    </a:lvl6pPr>
    <a:lvl7pPr marL="2743200" algn="l" defTabSz="914400" rtl="0" eaLnBrk="1" latinLnBrk="0" hangingPunct="1">
      <a:defRPr sz="3600" kern="1200">
        <a:solidFill>
          <a:schemeClr val="bg1"/>
        </a:solidFill>
        <a:latin typeface="Arial" charset="0"/>
        <a:ea typeface="+mn-ea"/>
        <a:cs typeface="Arial" charset="0"/>
      </a:defRPr>
    </a:lvl7pPr>
    <a:lvl8pPr marL="3200400" algn="l" defTabSz="914400" rtl="0" eaLnBrk="1" latinLnBrk="0" hangingPunct="1">
      <a:defRPr sz="3600" kern="1200">
        <a:solidFill>
          <a:schemeClr val="bg1"/>
        </a:solidFill>
        <a:latin typeface="Arial" charset="0"/>
        <a:ea typeface="+mn-ea"/>
        <a:cs typeface="Arial" charset="0"/>
      </a:defRPr>
    </a:lvl8pPr>
    <a:lvl9pPr marL="3657600" algn="l" defTabSz="914400" rtl="0" eaLnBrk="1" latinLnBrk="0" hangingPunct="1">
      <a:defRPr sz="3600"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A8C9"/>
    <a:srgbClr val="A4B6EA"/>
    <a:srgbClr val="88A0E4"/>
    <a:srgbClr val="45454C"/>
    <a:srgbClr val="9FC2E9"/>
    <a:srgbClr val="88B4E4"/>
    <a:srgbClr val="73A6DF"/>
    <a:srgbClr val="0066FF"/>
    <a:srgbClr val="66FF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87389" autoAdjust="0"/>
  </p:normalViewPr>
  <p:slideViewPr>
    <p:cSldViewPr snapToGrid="0">
      <p:cViewPr>
        <p:scale>
          <a:sx n="70" d="100"/>
          <a:sy n="70" d="100"/>
        </p:scale>
        <p:origin x="-1386" y="30"/>
      </p:cViewPr>
      <p:guideLst>
        <p:guide orient="horz" pos="2160"/>
        <p:guide pos="2880"/>
      </p:guideLst>
    </p:cSldViewPr>
  </p:slideViewPr>
  <p:outlineViewPr>
    <p:cViewPr>
      <p:scale>
        <a:sx n="33" d="100"/>
        <a:sy n="33" d="100"/>
      </p:scale>
      <p:origin x="0" y="13707"/>
    </p:cViewPr>
  </p:outlineViewPr>
  <p:notesTextViewPr>
    <p:cViewPr>
      <p:scale>
        <a:sx n="100" d="100"/>
        <a:sy n="100" d="100"/>
      </p:scale>
      <p:origin x="0" y="0"/>
    </p:cViewPr>
  </p:notesTextViewPr>
  <p:sorterViewPr>
    <p:cViewPr>
      <p:scale>
        <a:sx n="66" d="100"/>
        <a:sy n="66" d="100"/>
      </p:scale>
      <p:origin x="0" y="264"/>
    </p:cViewPr>
  </p:sorterViewPr>
  <p:notesViewPr>
    <p:cSldViewPr snapToGrid="0">
      <p:cViewPr varScale="1">
        <p:scale>
          <a:sx n="85" d="100"/>
          <a:sy n="85" d="100"/>
        </p:scale>
        <p:origin x="-1908" y="-7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ags" Target="tags/tag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m5\OMBP$\PSFU\Budget%20-%20CDE\FY2012-13\Comparison%20of%20Total%20Program%20Funding%2007-08%20to%2012-13.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m5\OMBP$\PSFU\Budget%20-%20CDE\FY2014-15\Comparison%20of%20Total%20Program%20Funding%2007-08%20to%2014-15.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m5\OMBP$\PSFU\Budget%20-%20CDE\FY2014-15\Comparison%20of%20Total%20Program%20Funding%2007-08%20to%2014-15.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m5\OMBP$\PSFU\Workshops%20-%20Training\CASE%20July%202011\Comparison%20of%20Total%20Program%20Funding%2007-08%20to%2010-11%20(2).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m5\OMBP$\PSFU\Budget%20-%20CDE\FY2014-15\Comparison%20of%20Total%20Program%20Funding%2007-08%20to%2014-15.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m5\OMBP$\PSFU\Budget%20-%20CDE\FY2014-15\Comparison%20of%20Total%20Program%20Funding%2007-08%20to%2014-15.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m5\OMBP$\PSFU\Budget%20-%20CDE\FY2014-15\Comparison%20of%20Total%20Program%20Funding%2007-08%20to%2014-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a:solidFill>
                  <a:schemeClr val="tx1"/>
                </a:solidFill>
              </a:defRPr>
            </a:pPr>
            <a:r>
              <a:rPr lang="en-US" dirty="0">
                <a:solidFill>
                  <a:schemeClr val="tx1"/>
                </a:solidFill>
              </a:rPr>
              <a:t>State of Colorado </a:t>
            </a:r>
          </a:p>
          <a:p>
            <a:pPr>
              <a:defRPr>
                <a:solidFill>
                  <a:schemeClr val="tx1"/>
                </a:solidFill>
              </a:defRPr>
            </a:pPr>
            <a:r>
              <a:rPr lang="en-US" dirty="0">
                <a:solidFill>
                  <a:schemeClr val="tx1"/>
                </a:solidFill>
              </a:rPr>
              <a:t>General Fund Revenue - </a:t>
            </a:r>
            <a:r>
              <a:rPr lang="en-US" dirty="0" smtClean="0">
                <a:solidFill>
                  <a:schemeClr val="tx1"/>
                </a:solidFill>
              </a:rPr>
              <a:t>$8.45 </a:t>
            </a:r>
            <a:r>
              <a:rPr lang="en-US" dirty="0">
                <a:solidFill>
                  <a:schemeClr val="tx1"/>
                </a:solidFill>
              </a:rPr>
              <a:t>Billion</a:t>
            </a:r>
          </a:p>
          <a:p>
            <a:pPr>
              <a:defRPr>
                <a:solidFill>
                  <a:schemeClr val="tx1"/>
                </a:solidFill>
              </a:defRPr>
            </a:pPr>
            <a:r>
              <a:rPr lang="en-US" dirty="0" smtClean="0">
                <a:solidFill>
                  <a:schemeClr val="tx1"/>
                </a:solidFill>
              </a:rPr>
              <a:t>2013-14</a:t>
            </a:r>
            <a:endParaRPr lang="en-US" dirty="0">
              <a:solidFill>
                <a:schemeClr val="tx1"/>
              </a:solidFill>
            </a:endParaRPr>
          </a:p>
        </c:rich>
      </c:tx>
      <c:layout>
        <c:manualLayout>
          <c:xMode val="edge"/>
          <c:yMode val="edge"/>
          <c:x val="0.26051925935254011"/>
          <c:y val="6.283960365822832E-3"/>
        </c:manualLayout>
      </c:layout>
      <c:overlay val="0"/>
    </c:title>
    <c:autoTitleDeleted val="0"/>
    <c:plotArea>
      <c:layout>
        <c:manualLayout>
          <c:layoutTarget val="inner"/>
          <c:xMode val="edge"/>
          <c:yMode val="edge"/>
          <c:x val="0.2555126853023954"/>
          <c:y val="0.23188665583795789"/>
          <c:w val="0.49630402295394715"/>
          <c:h val="0.68397104907341433"/>
        </c:manualLayout>
      </c:layout>
      <c:pieChart>
        <c:varyColors val="1"/>
        <c:dLbls>
          <c:showLegendKey val="0"/>
          <c:showVal val="0"/>
          <c:showCatName val="1"/>
          <c:showSerName val="0"/>
          <c:showPercent val="1"/>
          <c:showBubbleSize val="0"/>
          <c:showLeaderLines val="1"/>
        </c:dLbls>
        <c:firstSliceAng val="0"/>
      </c:pieChart>
    </c:plotArea>
    <c:plotVisOnly val="1"/>
    <c:dispBlanksAs val="zero"/>
    <c:showDLblsOverMax val="0"/>
  </c:chart>
  <c:txPr>
    <a:bodyPr/>
    <a:lstStyle/>
    <a:p>
      <a:pPr>
        <a:defRPr sz="1800"/>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a:t>State</a:t>
            </a:r>
            <a:r>
              <a:rPr lang="en-US" baseline="0"/>
              <a:t> of Colorado</a:t>
            </a:r>
          </a:p>
          <a:p>
            <a:pPr>
              <a:defRPr/>
            </a:pPr>
            <a:r>
              <a:rPr lang="en-US" baseline="0"/>
              <a:t>General Fund Revenue - $9.473 Billion</a:t>
            </a:r>
          </a:p>
          <a:p>
            <a:pPr>
              <a:defRPr/>
            </a:pPr>
            <a:r>
              <a:rPr lang="en-US" baseline="0"/>
              <a:t>2014-15</a:t>
            </a:r>
            <a:endParaRPr lang="en-US"/>
          </a:p>
        </c:rich>
      </c:tx>
      <c:layout/>
      <c:overlay val="0"/>
    </c:title>
    <c:autoTitleDeleted val="0"/>
    <c:plotArea>
      <c:layout/>
      <c:pieChart>
        <c:varyColors val="1"/>
        <c:ser>
          <c:idx val="0"/>
          <c:order val="0"/>
          <c:dLbls>
            <c:dLblPos val="outEnd"/>
            <c:showLegendKey val="0"/>
            <c:showVal val="0"/>
            <c:showCatName val="1"/>
            <c:showSerName val="0"/>
            <c:showPercent val="1"/>
            <c:showBubbleSize val="0"/>
            <c:showLeaderLines val="1"/>
          </c:dLbls>
          <c:cat>
            <c:strRef>
              <c:f>Data!$A$14:$A$16</c:f>
              <c:strCache>
                <c:ptCount val="3"/>
                <c:pt idx="0">
                  <c:v>Excise Taxes</c:v>
                </c:pt>
                <c:pt idx="1">
                  <c:v>Income Taxes</c:v>
                </c:pt>
                <c:pt idx="2">
                  <c:v>Other</c:v>
                </c:pt>
              </c:strCache>
            </c:strRef>
          </c:cat>
          <c:val>
            <c:numRef>
              <c:f>Data!$G$14:$G$16</c:f>
              <c:numCache>
                <c:formatCode>0%</c:formatCode>
                <c:ptCount val="3"/>
                <c:pt idx="0">
                  <c:v>0.2970000000000001</c:v>
                </c:pt>
                <c:pt idx="1">
                  <c:v>0.67300000000000015</c:v>
                </c:pt>
                <c:pt idx="2">
                  <c:v>3.0000000000000002E-2</c:v>
                </c:pt>
              </c:numCache>
            </c:numRef>
          </c:val>
        </c:ser>
        <c:dLbls>
          <c:showLegendKey val="0"/>
          <c:showVal val="0"/>
          <c:showCatName val="1"/>
          <c:showSerName val="0"/>
          <c:showPercent val="0"/>
          <c:showBubbleSize val="0"/>
          <c:showLeaderLines val="1"/>
        </c:dLbls>
        <c:firstSliceAng val="0"/>
      </c:pieChart>
    </c:plotArea>
    <c:plotVisOnly val="1"/>
    <c:dispBlanksAs val="zero"/>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lgn="ctr">
              <a:defRPr/>
            </a:pPr>
            <a:r>
              <a:rPr lang="en-US"/>
              <a:t>State of Colorado</a:t>
            </a:r>
          </a:p>
          <a:p>
            <a:pPr algn="ctr">
              <a:defRPr/>
            </a:pPr>
            <a:r>
              <a:rPr lang="en-US"/>
              <a:t>General Fund Expenditures</a:t>
            </a:r>
            <a:r>
              <a:rPr lang="en-US" baseline="0"/>
              <a:t> - $8.916 Billion</a:t>
            </a:r>
          </a:p>
          <a:p>
            <a:pPr algn="ctr">
              <a:defRPr/>
            </a:pPr>
            <a:r>
              <a:rPr lang="en-US" baseline="0"/>
              <a:t>2014-15</a:t>
            </a:r>
            <a:endParaRPr lang="en-US"/>
          </a:p>
        </c:rich>
      </c:tx>
      <c:layout>
        <c:manualLayout>
          <c:xMode val="edge"/>
          <c:yMode val="edge"/>
          <c:x val="0.26406506640596633"/>
          <c:y val="2.2253833887953472E-2"/>
        </c:manualLayout>
      </c:layout>
      <c:overlay val="0"/>
    </c:title>
    <c:autoTitleDeleted val="0"/>
    <c:plotArea>
      <c:layout/>
      <c:pieChart>
        <c:varyColors val="1"/>
        <c:ser>
          <c:idx val="0"/>
          <c:order val="0"/>
          <c:dLbls>
            <c:txPr>
              <a:bodyPr/>
              <a:lstStyle/>
              <a:p>
                <a:pPr>
                  <a:defRPr sz="1100"/>
                </a:pPr>
                <a:endParaRPr lang="en-US"/>
              </a:p>
            </c:txPr>
            <c:dLblPos val="outEnd"/>
            <c:showLegendKey val="0"/>
            <c:showVal val="0"/>
            <c:showCatName val="1"/>
            <c:showSerName val="0"/>
            <c:showPercent val="1"/>
            <c:showBubbleSize val="0"/>
            <c:showLeaderLines val="1"/>
          </c:dLbls>
          <c:cat>
            <c:strRef>
              <c:f>Data!$A$2:$A$7</c:f>
              <c:strCache>
                <c:ptCount val="6"/>
                <c:pt idx="0">
                  <c:v>Health Care/Human Services</c:v>
                </c:pt>
                <c:pt idx="1">
                  <c:v>Higher Education</c:v>
                </c:pt>
                <c:pt idx="2">
                  <c:v>Corrections/Judicial</c:v>
                </c:pt>
                <c:pt idx="3">
                  <c:v>Education (K-12)</c:v>
                </c:pt>
                <c:pt idx="4">
                  <c:v>General Government**</c:v>
                </c:pt>
                <c:pt idx="5">
                  <c:v>Other</c:v>
                </c:pt>
              </c:strCache>
            </c:strRef>
          </c:cat>
          <c:val>
            <c:numRef>
              <c:f>Data!$G$2:$G$7</c:f>
              <c:numCache>
                <c:formatCode>0.0%</c:formatCode>
                <c:ptCount val="6"/>
                <c:pt idx="0">
                  <c:v>0.34200000000000008</c:v>
                </c:pt>
                <c:pt idx="1">
                  <c:v>8.5000000000000006E-2</c:v>
                </c:pt>
                <c:pt idx="2">
                  <c:v>0.13100000000000001</c:v>
                </c:pt>
                <c:pt idx="3">
                  <c:v>0.37700000000000006</c:v>
                </c:pt>
                <c:pt idx="4">
                  <c:v>9.0000000000000028E-3</c:v>
                </c:pt>
                <c:pt idx="5">
                  <c:v>5.6000000000000001E-2</c:v>
                </c:pt>
              </c:numCache>
            </c:numRef>
          </c:val>
        </c:ser>
        <c:dLbls>
          <c:showLegendKey val="0"/>
          <c:showVal val="0"/>
          <c:showCatName val="1"/>
          <c:showSerName val="0"/>
          <c:showPercent val="0"/>
          <c:showBubbleSize val="0"/>
          <c:showLeaderLines val="1"/>
        </c:dLbls>
        <c:firstSliceAng val="0"/>
      </c:pieChart>
    </c:plotArea>
    <c:plotVisOnly val="1"/>
    <c:dispBlanksAs val="zero"/>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a:pPr>
            <a:r>
              <a:rPr lang="en-US" dirty="0"/>
              <a:t>2012-13  REVISED Budget Request</a:t>
            </a:r>
          </a:p>
          <a:p>
            <a:pPr>
              <a:defRPr/>
            </a:pPr>
            <a:r>
              <a:rPr lang="en-US" dirty="0"/>
              <a:t>Total Program Funding - School Finance Act</a:t>
            </a:r>
          </a:p>
          <a:p>
            <a:pPr>
              <a:defRPr/>
            </a:pPr>
            <a:r>
              <a:rPr lang="en-US" dirty="0"/>
              <a:t>$5,184.0Billion</a:t>
            </a:r>
          </a:p>
        </c:rich>
      </c:tx>
      <c:layout/>
      <c:overlay val="0"/>
    </c:title>
    <c:autoTitleDeleted val="0"/>
    <c:plotArea>
      <c:layout>
        <c:manualLayout>
          <c:layoutTarget val="inner"/>
          <c:xMode val="edge"/>
          <c:yMode val="edge"/>
          <c:x val="0.24085366733424832"/>
          <c:y val="0.22662562634216177"/>
          <c:w val="0.50656533553164418"/>
          <c:h val="0.69811246321482545"/>
        </c:manualLayout>
      </c:layout>
      <c:pieChart>
        <c:varyColors val="1"/>
        <c:dLbls>
          <c:showLegendKey val="0"/>
          <c:showVal val="0"/>
          <c:showCatName val="1"/>
          <c:showSerName val="0"/>
          <c:showPercent val="1"/>
          <c:showBubbleSize val="0"/>
          <c:showLeaderLines val="1"/>
        </c:dLbls>
        <c:firstSliceAng val="140"/>
      </c:pieChart>
    </c:plotArea>
    <c:plotVisOnly val="1"/>
    <c:dispBlanksAs val="zero"/>
    <c:showDLblsOverMax val="0"/>
  </c:chart>
  <c:txPr>
    <a:bodyPr/>
    <a:lstStyle/>
    <a:p>
      <a:pPr>
        <a:defRPr sz="1800">
          <a:solidFill>
            <a:schemeClr val="bg1"/>
          </a:solidFill>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a:t>2014-15 </a:t>
            </a:r>
          </a:p>
          <a:p>
            <a:pPr>
              <a:defRPr/>
            </a:pPr>
            <a:r>
              <a:rPr lang="en-US"/>
              <a:t>Total Program Funding - School Finance Act</a:t>
            </a:r>
          </a:p>
          <a:p>
            <a:pPr>
              <a:defRPr/>
            </a:pPr>
            <a:r>
              <a:rPr lang="en-US"/>
              <a:t>$5.933 Billion</a:t>
            </a:r>
          </a:p>
        </c:rich>
      </c:tx>
      <c:layout/>
      <c:overlay val="0"/>
    </c:title>
    <c:autoTitleDeleted val="0"/>
    <c:plotArea>
      <c:layout/>
      <c:pieChart>
        <c:varyColors val="1"/>
        <c:ser>
          <c:idx val="0"/>
          <c:order val="0"/>
          <c:dLbls>
            <c:dLbl>
              <c:idx val="0"/>
              <c:layout/>
              <c:tx>
                <c:rich>
                  <a:bodyPr/>
                  <a:lstStyle/>
                  <a:p>
                    <a:r>
                      <a:rPr lang="en-US" sz="1200"/>
                      <a:t>State General Fund,  </a:t>
                    </a:r>
                  </a:p>
                  <a:p>
                    <a:r>
                      <a:rPr lang="en-US" sz="1200"/>
                      <a:t>$3,183.97 , 54%</a:t>
                    </a:r>
                    <a:endParaRPr lang="en-US"/>
                  </a:p>
                </c:rich>
              </c:tx>
              <c:dLblPos val="outEnd"/>
              <c:showLegendKey val="0"/>
              <c:showVal val="1"/>
              <c:showCatName val="1"/>
              <c:showSerName val="0"/>
              <c:showPercent val="1"/>
              <c:showBubbleSize val="0"/>
            </c:dLbl>
            <c:dLbl>
              <c:idx val="1"/>
              <c:layout>
                <c:manualLayout>
                  <c:x val="-0.20262599872153469"/>
                  <c:y val="-8.0949596128442186E-3"/>
                </c:manualLayout>
              </c:layout>
              <c:tx>
                <c:rich>
                  <a:bodyPr/>
                  <a:lstStyle/>
                  <a:p>
                    <a:r>
                      <a:rPr lang="en-US" sz="1200"/>
                      <a:t>Other State Funds, </a:t>
                    </a:r>
                  </a:p>
                  <a:p>
                    <a:r>
                      <a:rPr lang="en-US" sz="1200"/>
                      <a:t> $769.36 , 13%</a:t>
                    </a:r>
                    <a:endParaRPr lang="en-US"/>
                  </a:p>
                </c:rich>
              </c:tx>
              <c:dLblPos val="bestFit"/>
              <c:showLegendKey val="0"/>
              <c:showVal val="1"/>
              <c:showCatName val="1"/>
              <c:showSerName val="0"/>
              <c:showPercent val="1"/>
              <c:showBubbleSize val="0"/>
            </c:dLbl>
            <c:dLbl>
              <c:idx val="2"/>
              <c:layout/>
              <c:tx>
                <c:rich>
                  <a:bodyPr/>
                  <a:lstStyle/>
                  <a:p>
                    <a:r>
                      <a:rPr lang="en-US" sz="1200"/>
                      <a:t>Property Tax,</a:t>
                    </a:r>
                  </a:p>
                  <a:p>
                    <a:r>
                      <a:rPr lang="en-US" sz="1200"/>
                      <a:t>  $1,844.57 , 31%</a:t>
                    </a:r>
                    <a:endParaRPr lang="en-US"/>
                  </a:p>
                </c:rich>
              </c:tx>
              <c:dLblPos val="outEnd"/>
              <c:showLegendKey val="0"/>
              <c:showVal val="1"/>
              <c:showCatName val="1"/>
              <c:showSerName val="0"/>
              <c:showPercent val="1"/>
              <c:showBubbleSize val="0"/>
            </c:dLbl>
            <c:dLbl>
              <c:idx val="3"/>
              <c:layout/>
              <c:tx>
                <c:rich>
                  <a:bodyPr/>
                  <a:lstStyle/>
                  <a:p>
                    <a:r>
                      <a:rPr lang="en-US" sz="1200"/>
                      <a:t>Specific Ownership,</a:t>
                    </a:r>
                  </a:p>
                  <a:p>
                    <a:r>
                      <a:rPr lang="en-US" sz="1200"/>
                      <a:t>  $135.44 , 2%</a:t>
                    </a:r>
                    <a:endParaRPr lang="en-US"/>
                  </a:p>
                </c:rich>
              </c:tx>
              <c:dLblPos val="outEnd"/>
              <c:showLegendKey val="0"/>
              <c:showVal val="1"/>
              <c:showCatName val="1"/>
              <c:showSerName val="0"/>
              <c:showPercent val="1"/>
              <c:showBubbleSize val="0"/>
            </c:dLbl>
            <c:txPr>
              <a:bodyPr/>
              <a:lstStyle/>
              <a:p>
                <a:pPr>
                  <a:defRPr sz="1200"/>
                </a:pPr>
                <a:endParaRPr lang="en-US"/>
              </a:p>
            </c:txPr>
            <c:dLblPos val="outEnd"/>
            <c:showLegendKey val="0"/>
            <c:showVal val="1"/>
            <c:showCatName val="1"/>
            <c:showSerName val="0"/>
            <c:showPercent val="1"/>
            <c:showBubbleSize val="0"/>
            <c:showLeaderLines val="1"/>
          </c:dLbls>
          <c:cat>
            <c:strRef>
              <c:f>Data!$A$35:$A$38</c:f>
              <c:strCache>
                <c:ptCount val="4"/>
                <c:pt idx="0">
                  <c:v>State General Fund</c:v>
                </c:pt>
                <c:pt idx="1">
                  <c:v>Other State Funds</c:v>
                </c:pt>
                <c:pt idx="2">
                  <c:v>Property Tax</c:v>
                </c:pt>
                <c:pt idx="3">
                  <c:v>Specific Ownership</c:v>
                </c:pt>
              </c:strCache>
            </c:strRef>
          </c:cat>
          <c:val>
            <c:numRef>
              <c:f>Data!$AB$35:$AB$38</c:f>
              <c:numCache>
                <c:formatCode>_("$"* #,##0.00_);_("$"* \(#,##0.00\);_("$"* "-"??_);_(@_)</c:formatCode>
                <c:ptCount val="4"/>
                <c:pt idx="0">
                  <c:v>3183.9715400000005</c:v>
                </c:pt>
                <c:pt idx="1">
                  <c:v>769.35910699999988</c:v>
                </c:pt>
                <c:pt idx="2">
                  <c:v>1844.5689401200007</c:v>
                </c:pt>
                <c:pt idx="3">
                  <c:v>135.44480112999995</c:v>
                </c:pt>
              </c:numCache>
            </c:numRef>
          </c:val>
        </c:ser>
        <c:dLbls>
          <c:showLegendKey val="0"/>
          <c:showVal val="0"/>
          <c:showCatName val="1"/>
          <c:showSerName val="0"/>
          <c:showPercent val="1"/>
          <c:showBubbleSize val="0"/>
          <c:showLeaderLines val="1"/>
        </c:dLbls>
        <c:firstSliceAng val="140"/>
      </c:pieChart>
    </c:plotArea>
    <c:plotVisOnly val="1"/>
    <c:dispBlanksAs val="zero"/>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a:t>State of Colorado</a:t>
            </a:r>
          </a:p>
          <a:p>
            <a:pPr>
              <a:defRPr/>
            </a:pPr>
            <a:r>
              <a:rPr lang="en-US"/>
              <a:t>Total Program Funding</a:t>
            </a:r>
          </a:p>
          <a:p>
            <a:pPr>
              <a:defRPr/>
            </a:pPr>
            <a:r>
              <a:rPr lang="en-US"/>
              <a:t>in millions</a:t>
            </a:r>
          </a:p>
        </c:rich>
      </c:tx>
      <c:layout>
        <c:manualLayout>
          <c:xMode val="edge"/>
          <c:yMode val="edge"/>
          <c:x val="0.41372205054946432"/>
          <c:y val="0"/>
        </c:manualLayout>
      </c:layout>
      <c:overlay val="0"/>
    </c:title>
    <c:autoTitleDeleted val="0"/>
    <c:plotArea>
      <c:layout>
        <c:manualLayout>
          <c:layoutTarget val="inner"/>
          <c:xMode val="edge"/>
          <c:yMode val="edge"/>
          <c:x val="0.23510847474048305"/>
          <c:y val="9.9661382102809212E-2"/>
          <c:w val="0.75611009428902565"/>
          <c:h val="0.70735810371333496"/>
        </c:manualLayout>
      </c:layout>
      <c:barChart>
        <c:barDir val="col"/>
        <c:grouping val="clustered"/>
        <c:varyColors val="0"/>
        <c:ser>
          <c:idx val="0"/>
          <c:order val="0"/>
          <c:tx>
            <c:strRef>
              <c:f>Sheet1!$A$3</c:f>
              <c:strCache>
                <c:ptCount val="1"/>
                <c:pt idx="0">
                  <c:v>Total Program Prior
 to Legislative Actions</c:v>
                </c:pt>
              </c:strCache>
            </c:strRef>
          </c:tx>
          <c:invertIfNegative val="0"/>
          <c:cat>
            <c:strRef>
              <c:f>Sheet1!$C$1:$U$1</c:f>
              <c:strCache>
                <c:ptCount val="7"/>
                <c:pt idx="0">
                  <c:v>2008-09
Actual</c:v>
                </c:pt>
                <c:pt idx="1">
                  <c:v>2009-10
 Actual</c:v>
                </c:pt>
                <c:pt idx="2">
                  <c:v>2010-11
 Actual</c:v>
                </c:pt>
                <c:pt idx="3">
                  <c:v>2011-12
 Actual</c:v>
                </c:pt>
                <c:pt idx="4">
                  <c:v>2012-13
 Actual</c:v>
                </c:pt>
                <c:pt idx="5">
                  <c:v>2013-14
 Actual</c:v>
                </c:pt>
                <c:pt idx="6">
                  <c:v>2014-15
Final
Budget</c:v>
                </c:pt>
              </c:strCache>
            </c:strRef>
          </c:cat>
          <c:val>
            <c:numRef>
              <c:f>Sheet1!$B$3:$U$3</c:f>
              <c:numCache>
                <c:formatCode>"$"#,000.0,,</c:formatCode>
                <c:ptCount val="7"/>
                <c:pt idx="0">
                  <c:v>5354796950.1199961</c:v>
                </c:pt>
                <c:pt idx="1">
                  <c:v>5717292422.8199987</c:v>
                </c:pt>
                <c:pt idx="2">
                  <c:v>5822311211.9100018</c:v>
                </c:pt>
                <c:pt idx="3">
                  <c:v>6006480948.5100002</c:v>
                </c:pt>
                <c:pt idx="4">
                  <c:v>6309364346.3199959</c:v>
                </c:pt>
                <c:pt idx="5">
                  <c:v>6531213075.4000006</c:v>
                </c:pt>
                <c:pt idx="6">
                  <c:v>6827646455.9310017</c:v>
                </c:pt>
              </c:numCache>
            </c:numRef>
          </c:val>
        </c:ser>
        <c:ser>
          <c:idx val="1"/>
          <c:order val="1"/>
          <c:tx>
            <c:strRef>
              <c:f>Sheet1!$A$5</c:f>
              <c:strCache>
                <c:ptCount val="1"/>
                <c:pt idx="0">
                  <c:v>Total Program Less Rescissions
/Legislative Actions</c:v>
                </c:pt>
              </c:strCache>
            </c:strRef>
          </c:tx>
          <c:invertIfNegative val="0"/>
          <c:cat>
            <c:strRef>
              <c:f>Sheet1!$C$1:$U$1</c:f>
              <c:strCache>
                <c:ptCount val="7"/>
                <c:pt idx="0">
                  <c:v>2008-09
Actual</c:v>
                </c:pt>
                <c:pt idx="1">
                  <c:v>2009-10
 Actual</c:v>
                </c:pt>
                <c:pt idx="2">
                  <c:v>2010-11
 Actual</c:v>
                </c:pt>
                <c:pt idx="3">
                  <c:v>2011-12
 Actual</c:v>
                </c:pt>
                <c:pt idx="4">
                  <c:v>2012-13
 Actual</c:v>
                </c:pt>
                <c:pt idx="5">
                  <c:v>2013-14
 Actual</c:v>
                </c:pt>
                <c:pt idx="6">
                  <c:v>2014-15
Final
Budget</c:v>
                </c:pt>
              </c:strCache>
            </c:strRef>
          </c:cat>
          <c:val>
            <c:numRef>
              <c:f>Sheet1!$B$5:$U$5</c:f>
              <c:numCache>
                <c:formatCode>"$"#,000.0,,</c:formatCode>
                <c:ptCount val="7"/>
                <c:pt idx="0">
                  <c:v>5347325784.0499983</c:v>
                </c:pt>
                <c:pt idx="1">
                  <c:v>5586087038.7300005</c:v>
                </c:pt>
                <c:pt idx="2">
                  <c:v>5439748515.9700012</c:v>
                </c:pt>
                <c:pt idx="3">
                  <c:v>5232445846.9200001</c:v>
                </c:pt>
                <c:pt idx="4">
                  <c:v>5297963175.7499943</c:v>
                </c:pt>
                <c:pt idx="5">
                  <c:v>5526933749.6499996</c:v>
                </c:pt>
                <c:pt idx="6">
                  <c:v>5933344388.0210028</c:v>
                </c:pt>
              </c:numCache>
            </c:numRef>
          </c:val>
        </c:ser>
        <c:dLbls>
          <c:showLegendKey val="0"/>
          <c:showVal val="0"/>
          <c:showCatName val="0"/>
          <c:showSerName val="0"/>
          <c:showPercent val="0"/>
          <c:showBubbleSize val="0"/>
        </c:dLbls>
        <c:gapWidth val="150"/>
        <c:axId val="31458816"/>
        <c:axId val="31460352"/>
      </c:barChart>
      <c:catAx>
        <c:axId val="31458816"/>
        <c:scaling>
          <c:orientation val="minMax"/>
        </c:scaling>
        <c:delete val="0"/>
        <c:axPos val="b"/>
        <c:majorTickMark val="none"/>
        <c:minorTickMark val="none"/>
        <c:tickLblPos val="nextTo"/>
        <c:crossAx val="31460352"/>
        <c:crosses val="autoZero"/>
        <c:auto val="1"/>
        <c:lblAlgn val="ctr"/>
        <c:lblOffset val="100"/>
        <c:noMultiLvlLbl val="0"/>
      </c:catAx>
      <c:valAx>
        <c:axId val="31460352"/>
        <c:scaling>
          <c:orientation val="minMax"/>
          <c:max val="7000000000"/>
          <c:min val="0"/>
        </c:scaling>
        <c:delete val="0"/>
        <c:axPos val="l"/>
        <c:majorGridlines/>
        <c:numFmt formatCode="&quot;$&quot;#,000.0,," sourceLinked="1"/>
        <c:majorTickMark val="none"/>
        <c:minorTickMark val="none"/>
        <c:tickLblPos val="nextTo"/>
        <c:crossAx val="31458816"/>
        <c:crosses val="autoZero"/>
        <c:crossBetween val="between"/>
      </c:valAx>
      <c:dTable>
        <c:showHorzBorder val="1"/>
        <c:showVertBorder val="1"/>
        <c:showOutline val="1"/>
        <c:showKeys val="1"/>
      </c:dTable>
    </c:plotArea>
    <c:plotVisOnly val="1"/>
    <c:dispBlanksAs val="gap"/>
    <c:showDLblsOverMax val="0"/>
  </c:chart>
  <c:spPr>
    <a:ln>
      <a:solidFill>
        <a:schemeClr val="accent1">
          <a:lumMod val="50000"/>
        </a:schemeClr>
      </a:solidFill>
    </a:ln>
  </c:spPr>
  <c:txPr>
    <a:bodyPr/>
    <a:lstStyle/>
    <a:p>
      <a:pPr>
        <a:defRPr sz="11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a:t>State of Colorado
Average Per Pupil Funding</a:t>
            </a:r>
          </a:p>
        </c:rich>
      </c:tx>
      <c:layout/>
      <c:overlay val="0"/>
    </c:title>
    <c:autoTitleDeleted val="0"/>
    <c:plotArea>
      <c:layout/>
      <c:barChart>
        <c:barDir val="col"/>
        <c:grouping val="clustered"/>
        <c:varyColors val="0"/>
        <c:ser>
          <c:idx val="0"/>
          <c:order val="0"/>
          <c:tx>
            <c:strRef>
              <c:f>'Per Pupil Funding'!$A$2</c:f>
              <c:strCache>
                <c:ptCount val="1"/>
                <c:pt idx="0">
                  <c:v>Average Per Pupil Funding Before
 Legislative Actions</c:v>
                </c:pt>
              </c:strCache>
            </c:strRef>
          </c:tx>
          <c:invertIfNegative val="0"/>
          <c:cat>
            <c:strRef>
              <c:f>'Per Pupil Funding'!$C$1:$T$1</c:f>
              <c:strCache>
                <c:ptCount val="7"/>
                <c:pt idx="0">
                  <c:v>2008-09
Actual</c:v>
                </c:pt>
                <c:pt idx="1">
                  <c:v>2009-10
 Actual</c:v>
                </c:pt>
                <c:pt idx="2">
                  <c:v>2010-11
 Actual</c:v>
                </c:pt>
                <c:pt idx="3">
                  <c:v>2011-12
 Actual</c:v>
                </c:pt>
                <c:pt idx="4">
                  <c:v>2012-13
 Actual</c:v>
                </c:pt>
                <c:pt idx="5">
                  <c:v>2013-14
Actual</c:v>
                </c:pt>
                <c:pt idx="6">
                  <c:v> 2014-15
Final
Budget </c:v>
                </c:pt>
              </c:strCache>
            </c:strRef>
          </c:cat>
          <c:val>
            <c:numRef>
              <c:f>'Per Pupil Funding'!$C$2:$T$2</c:f>
              <c:numCache>
                <c:formatCode>_("$"* #,##0_);_("$"* \(#,##0\);_("$"* "-"??_);_(@_)</c:formatCode>
                <c:ptCount val="7"/>
                <c:pt idx="0">
                  <c:v>6881.8135752293583</c:v>
                </c:pt>
                <c:pt idx="1">
                  <c:v>7241.6935333477077</c:v>
                </c:pt>
                <c:pt idx="2">
                  <c:v>7290.5781263655417</c:v>
                </c:pt>
                <c:pt idx="3">
                  <c:v>7432.4867813672599</c:v>
                </c:pt>
                <c:pt idx="4">
                  <c:v>7716.51</c:v>
                </c:pt>
                <c:pt idx="5">
                  <c:v>7861.06</c:v>
                </c:pt>
                <c:pt idx="6">
                  <c:v>8078.75</c:v>
                </c:pt>
              </c:numCache>
            </c:numRef>
          </c:val>
        </c:ser>
        <c:ser>
          <c:idx val="1"/>
          <c:order val="1"/>
          <c:tx>
            <c:strRef>
              <c:f>'Per Pupil Funding'!$A$3</c:f>
              <c:strCache>
                <c:ptCount val="1"/>
                <c:pt idx="0">
                  <c:v>Actual Average Per Pupil Funding </c:v>
                </c:pt>
              </c:strCache>
            </c:strRef>
          </c:tx>
          <c:invertIfNegative val="0"/>
          <c:cat>
            <c:strRef>
              <c:f>'Per Pupil Funding'!$C$1:$T$1</c:f>
              <c:strCache>
                <c:ptCount val="7"/>
                <c:pt idx="0">
                  <c:v>2008-09
Actual</c:v>
                </c:pt>
                <c:pt idx="1">
                  <c:v>2009-10
 Actual</c:v>
                </c:pt>
                <c:pt idx="2">
                  <c:v>2010-11
 Actual</c:v>
                </c:pt>
                <c:pt idx="3">
                  <c:v>2011-12
 Actual</c:v>
                </c:pt>
                <c:pt idx="4">
                  <c:v>2012-13
 Actual</c:v>
                </c:pt>
                <c:pt idx="5">
                  <c:v>2013-14
Actual</c:v>
                </c:pt>
                <c:pt idx="6">
                  <c:v> 2014-15
Final
Budget </c:v>
                </c:pt>
              </c:strCache>
            </c:strRef>
          </c:cat>
          <c:val>
            <c:numRef>
              <c:f>'Per Pupil Funding'!$C$3:$T$3</c:f>
              <c:numCache>
                <c:formatCode>_("$"* #,##0_);_("$"* \(#,##0\);_("$"* "-"??_);_(@_)</c:formatCode>
                <c:ptCount val="7"/>
                <c:pt idx="0">
                  <c:v>6872.2118718291695</c:v>
                </c:pt>
                <c:pt idx="1">
                  <c:v>7075.5048707366223</c:v>
                </c:pt>
                <c:pt idx="2">
                  <c:v>6813.2746708742934</c:v>
                </c:pt>
                <c:pt idx="3">
                  <c:v>6474.6870796452295</c:v>
                </c:pt>
                <c:pt idx="4">
                  <c:v>6479.5420012506684</c:v>
                </c:pt>
                <c:pt idx="5">
                  <c:v>6652.2984160912647</c:v>
                </c:pt>
                <c:pt idx="6">
                  <c:v>7020.5793955304207</c:v>
                </c:pt>
              </c:numCache>
            </c:numRef>
          </c:val>
        </c:ser>
        <c:dLbls>
          <c:showLegendKey val="0"/>
          <c:showVal val="0"/>
          <c:showCatName val="0"/>
          <c:showSerName val="0"/>
          <c:showPercent val="0"/>
          <c:showBubbleSize val="0"/>
        </c:dLbls>
        <c:gapWidth val="150"/>
        <c:axId val="32959488"/>
        <c:axId val="33055488"/>
      </c:barChart>
      <c:catAx>
        <c:axId val="32959488"/>
        <c:scaling>
          <c:orientation val="minMax"/>
        </c:scaling>
        <c:delete val="0"/>
        <c:axPos val="b"/>
        <c:majorTickMark val="none"/>
        <c:minorTickMark val="none"/>
        <c:tickLblPos val="nextTo"/>
        <c:crossAx val="33055488"/>
        <c:crossesAt val="0"/>
        <c:auto val="1"/>
        <c:lblAlgn val="ctr"/>
        <c:lblOffset val="100"/>
        <c:noMultiLvlLbl val="0"/>
      </c:catAx>
      <c:valAx>
        <c:axId val="33055488"/>
        <c:scaling>
          <c:orientation val="minMax"/>
          <c:max val="8100"/>
          <c:min val="0"/>
        </c:scaling>
        <c:delete val="0"/>
        <c:axPos val="l"/>
        <c:majorGridlines/>
        <c:numFmt formatCode="_(&quot;$&quot;* #,##0_);_(&quot;$&quot;* \(#,##0\);_(&quot;$&quot;* &quot;-&quot;??_);_(@_)" sourceLinked="1"/>
        <c:majorTickMark val="none"/>
        <c:minorTickMark val="none"/>
        <c:tickLblPos val="nextTo"/>
        <c:crossAx val="32959488"/>
        <c:crosses val="autoZero"/>
        <c:crossBetween val="between"/>
        <c:majorUnit val="1000"/>
      </c:valAx>
      <c:dTable>
        <c:showHorzBorder val="1"/>
        <c:showVertBorder val="1"/>
        <c:showOutline val="1"/>
        <c:showKeys val="1"/>
      </c:dTable>
    </c:plotArea>
    <c:plotVisOnly val="1"/>
    <c:dispBlanksAs val="gap"/>
    <c:showDLblsOverMax val="0"/>
  </c:chart>
  <c:spPr>
    <a:ln>
      <a:solidFill>
        <a:schemeClr val="accent1">
          <a:lumMod val="75000"/>
        </a:schemeClr>
      </a:solidFill>
    </a:ln>
  </c:spPr>
  <c:txPr>
    <a:bodyPr/>
    <a:lstStyle/>
    <a:p>
      <a:pPr>
        <a:defRPr sz="1100"/>
      </a:pPr>
      <a:endParaRPr lang="en-US"/>
    </a:p>
  </c:txPr>
  <c:externalData r:id="rId1">
    <c:autoUpdate val="0"/>
  </c:externalData>
  <c:userShapes r:id="rId2"/>
</c:chartSpace>
</file>

<file path=ppt/drawings/_rels/drawing5.xml.rels><?xml version="1.0" encoding="UTF-8" standalone="yes"?>
<Relationships xmlns="http://schemas.openxmlformats.org/package/2006/relationships"><Relationship Id="rId1" Type="http://schemas.openxmlformats.org/officeDocument/2006/relationships/image" Target="../media/image16.png"/></Relationships>
</file>

<file path=ppt/drawings/drawing1.xml><?xml version="1.0" encoding="utf-8"?>
<c:userShapes xmlns:c="http://schemas.openxmlformats.org/drawingml/2006/chart">
  <cdr:relSizeAnchor xmlns:cdr="http://schemas.openxmlformats.org/drawingml/2006/chartDrawing">
    <cdr:from>
      <cdr:x>0.04398</cdr:x>
      <cdr:y>0.24111</cdr:y>
    </cdr:from>
    <cdr:to>
      <cdr:x>0.14952</cdr:x>
      <cdr:y>0.38656</cdr:y>
    </cdr:to>
    <cdr:sp macro="" textlink="">
      <cdr:nvSpPr>
        <cdr:cNvPr id="3" name="TextBox 2"/>
        <cdr:cNvSpPr txBox="1"/>
      </cdr:nvSpPr>
      <cdr:spPr>
        <a:xfrm xmlns:a="http://schemas.openxmlformats.org/drawingml/2006/main">
          <a:off x="381000" y="151571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0.02323</cdr:x>
      <cdr:y>0.95089</cdr:y>
    </cdr:from>
    <cdr:to>
      <cdr:x>0.3803</cdr:x>
      <cdr:y>1</cdr:y>
    </cdr:to>
    <cdr:sp macro="" textlink="">
      <cdr:nvSpPr>
        <cdr:cNvPr id="2" name="TextBox 1"/>
        <cdr:cNvSpPr txBox="1"/>
      </cdr:nvSpPr>
      <cdr:spPr>
        <a:xfrm xmlns:a="http://schemas.openxmlformats.org/drawingml/2006/main">
          <a:off x="201200" y="6025702"/>
          <a:ext cx="3092909" cy="3082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smtClean="0">
              <a:solidFill>
                <a:schemeClr val="tx1"/>
              </a:solidFill>
            </a:rPr>
            <a:t>Source 2014-15  Budget in Brief; Joint Budget Committee</a:t>
          </a:r>
          <a:endParaRPr lang="en-US" sz="800" dirty="0">
            <a:solidFill>
              <a:schemeClr val="tx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0.0291</cdr:x>
      <cdr:y>0.89914</cdr:y>
    </cdr:from>
    <cdr:to>
      <cdr:x>0.38617</cdr:x>
      <cdr:y>1</cdr:y>
    </cdr:to>
    <cdr:sp macro="" textlink="">
      <cdr:nvSpPr>
        <cdr:cNvPr id="2" name="TextBox 1"/>
        <cdr:cNvSpPr txBox="1"/>
      </cdr:nvSpPr>
      <cdr:spPr>
        <a:xfrm xmlns:a="http://schemas.openxmlformats.org/drawingml/2006/main">
          <a:off x="252058" y="5644421"/>
          <a:ext cx="3092868" cy="63314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a:t>** Includes the Governor's Office, the Legislature, and the</a:t>
          </a:r>
        </a:p>
        <a:p xmlns:a="http://schemas.openxmlformats.org/drawingml/2006/main">
          <a:r>
            <a:rPr lang="en-US" sz="800" dirty="0"/>
            <a:t>Department of Personnel</a:t>
          </a:r>
          <a:r>
            <a:rPr lang="en-US" sz="800" dirty="0" smtClean="0"/>
            <a:t>.</a:t>
          </a:r>
        </a:p>
        <a:p xmlns:a="http://schemas.openxmlformats.org/drawingml/2006/main">
          <a:endParaRPr lang="en-US" sz="800" dirty="0" smtClean="0">
            <a:solidFill>
              <a:schemeClr val="tx1"/>
            </a:solidFill>
          </a:endParaRPr>
        </a:p>
        <a:p xmlns:a="http://schemas.openxmlformats.org/drawingml/2006/main">
          <a:r>
            <a:rPr lang="en-US" sz="800" dirty="0" smtClean="0">
              <a:solidFill>
                <a:schemeClr val="tx1"/>
              </a:solidFill>
            </a:rPr>
            <a:t>Source 2014-15  Budget in Brief; Joint Budget Committee</a:t>
          </a:r>
          <a:endParaRPr lang="en-US" sz="800" dirty="0">
            <a:solidFill>
              <a:schemeClr val="tx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0.02667</cdr:x>
      <cdr:y>0.91271</cdr:y>
    </cdr:from>
    <cdr:to>
      <cdr:x>0.15306</cdr:x>
      <cdr:y>0.96161</cdr:y>
    </cdr:to>
    <cdr:sp macro="" textlink="">
      <cdr:nvSpPr>
        <cdr:cNvPr id="3" name="TextBox 1"/>
        <cdr:cNvSpPr txBox="1"/>
      </cdr:nvSpPr>
      <cdr:spPr>
        <a:xfrm xmlns:a="http://schemas.openxmlformats.org/drawingml/2006/main">
          <a:off x="230656" y="5727693"/>
          <a:ext cx="1093261" cy="3068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in millions</a:t>
          </a:r>
        </a:p>
      </cdr:txBody>
    </cdr:sp>
  </cdr:relSizeAnchor>
</c:userShapes>
</file>

<file path=ppt/drawings/drawing5.xml><?xml version="1.0" encoding="utf-8"?>
<c:userShapes xmlns:c="http://schemas.openxmlformats.org/drawingml/2006/chart">
  <cdr:relSizeAnchor xmlns:cdr="http://schemas.openxmlformats.org/drawingml/2006/chartDrawing">
    <cdr:from>
      <cdr:x>0.67449</cdr:x>
      <cdr:y>0.11743</cdr:y>
    </cdr:from>
    <cdr:to>
      <cdr:x>0.71695</cdr:x>
      <cdr:y>0.18532</cdr:y>
    </cdr:to>
    <cdr:sp macro="" textlink="">
      <cdr:nvSpPr>
        <cdr:cNvPr id="7"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dr:relSizeAnchor xmlns:cdr="http://schemas.openxmlformats.org/drawingml/2006/chartDrawing">
    <cdr:from>
      <cdr:x>0.00976</cdr:x>
      <cdr:y>0.07156</cdr:y>
    </cdr:from>
    <cdr:to>
      <cdr:x>0.16525</cdr:x>
      <cdr:y>0.16345</cdr:y>
    </cdr:to>
    <cdr:sp macro="" textlink="">
      <cdr:nvSpPr>
        <cdr:cNvPr id="3" name="TextBox 1"/>
        <cdr:cNvSpPr txBox="1"/>
      </cdr:nvSpPr>
      <cdr:spPr>
        <a:xfrm xmlns:a="http://schemas.openxmlformats.org/drawingml/2006/main">
          <a:off x="66183" y="416030"/>
          <a:ext cx="1054404" cy="534229"/>
        </a:xfrm>
        <a:prstGeom xmlns:a="http://schemas.openxmlformats.org/drawingml/2006/main" prst="rect">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US" sz="800" baseline="0" dirty="0"/>
            <a:t>Gaps represent rescissions and legislative </a:t>
          </a:r>
          <a:r>
            <a:rPr lang="en-US" sz="800" baseline="0" dirty="0" smtClean="0"/>
            <a:t>actions.</a:t>
          </a:r>
          <a:endParaRPr lang="en-US" sz="800" baseline="0" dirty="0"/>
        </a:p>
      </cdr:txBody>
    </cdr:sp>
  </cdr:relSizeAnchor>
  <cdr:relSizeAnchor xmlns:cdr="http://schemas.openxmlformats.org/drawingml/2006/chartDrawing">
    <cdr:from>
      <cdr:x>0.67449</cdr:x>
      <cdr:y>0.11743</cdr:y>
    </cdr:from>
    <cdr:to>
      <cdr:x>0.71695</cdr:x>
      <cdr:y>0.18532</cdr:y>
    </cdr:to>
    <cdr:sp macro="" textlink="">
      <cdr:nvSpPr>
        <cdr:cNvPr id="6"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dr:relSizeAnchor xmlns:cdr="http://schemas.openxmlformats.org/drawingml/2006/chartDrawing">
    <cdr:from>
      <cdr:x>0.67159</cdr:x>
      <cdr:y>0</cdr:y>
    </cdr:from>
    <cdr:to>
      <cdr:x>0.88972</cdr:x>
      <cdr:y>0.07021</cdr:y>
    </cdr:to>
    <cdr:sp macro="" textlink="">
      <cdr:nvSpPr>
        <cdr:cNvPr id="10" name="Rectangular Callout 9"/>
        <cdr:cNvSpPr/>
      </cdr:nvSpPr>
      <cdr:spPr bwMode="auto">
        <a:xfrm xmlns:a="http://schemas.openxmlformats.org/drawingml/2006/main" flipH="1">
          <a:off x="4554067" y="0"/>
          <a:ext cx="1479178" cy="408170"/>
        </a:xfrm>
        <a:prstGeom xmlns:a="http://schemas.openxmlformats.org/drawingml/2006/main" prst="wedgeRectCallout">
          <a:avLst>
            <a:gd name="adj1" fmla="val -73820"/>
            <a:gd name="adj2" fmla="val 84023"/>
          </a:avLst>
        </a:prstGeom>
        <a:solidFill xmlns:a="http://schemas.openxmlformats.org/drawingml/2006/main">
          <a:srgbClr val="FFFFFF"/>
        </a:solidFill>
        <a:ln xmlns:a="http://schemas.openxmlformats.org/drawingml/2006/main" w="19050" cap="flat" cmpd="sng" algn="ctr">
          <a:solidFill>
            <a:schemeClr val="tx1"/>
          </a:solidFill>
          <a:prstDash val="solid"/>
          <a:headEnd type="none" w="med" len="med"/>
          <a:tailEnd type="none" w="med" len="med"/>
        </a:ln>
        <a:effectLst xmlns:a="http://schemas.openxmlformats.org/drawingml/2006/mai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vert="horz" wrap="square" lIns="91440" tIns="45720" rIns="91440" bIns="45720" numCol="1" rtlCol="0" anchor="t" anchorCtr="0" compatLnSpc="1">
          <a:prstTxWarp prst="textNoShape">
            <a:avLst/>
          </a:prstTxWarp>
        </a:bodyPr>
        <a:lstStyle xmlns:a="http://schemas.openxmlformats.org/drawingml/2006/main">
          <a:defPPr>
            <a:defRPr lang="en-US"/>
          </a:defPPr>
          <a:lvl1pPr algn="ctr" rtl="0" fontAlgn="base">
            <a:spcBef>
              <a:spcPct val="0"/>
            </a:spcBef>
            <a:spcAft>
              <a:spcPct val="0"/>
            </a:spcAft>
            <a:defRPr sz="3600" kern="1200">
              <a:solidFill>
                <a:srgbClr val="000000"/>
              </a:solidFill>
              <a:latin typeface="Arial"/>
            </a:defRPr>
          </a:lvl1pPr>
          <a:lvl2pPr marL="457200" algn="ctr" rtl="0" fontAlgn="base">
            <a:spcBef>
              <a:spcPct val="0"/>
            </a:spcBef>
            <a:spcAft>
              <a:spcPct val="0"/>
            </a:spcAft>
            <a:defRPr sz="3600" kern="1200">
              <a:solidFill>
                <a:srgbClr val="000000"/>
              </a:solidFill>
              <a:latin typeface="Arial"/>
            </a:defRPr>
          </a:lvl2pPr>
          <a:lvl3pPr marL="914400" algn="ctr" rtl="0" fontAlgn="base">
            <a:spcBef>
              <a:spcPct val="0"/>
            </a:spcBef>
            <a:spcAft>
              <a:spcPct val="0"/>
            </a:spcAft>
            <a:defRPr sz="3600" kern="1200">
              <a:solidFill>
                <a:srgbClr val="000000"/>
              </a:solidFill>
              <a:latin typeface="Arial"/>
            </a:defRPr>
          </a:lvl3pPr>
          <a:lvl4pPr marL="1371600" algn="ctr" rtl="0" fontAlgn="base">
            <a:spcBef>
              <a:spcPct val="0"/>
            </a:spcBef>
            <a:spcAft>
              <a:spcPct val="0"/>
            </a:spcAft>
            <a:defRPr sz="3600" kern="1200">
              <a:solidFill>
                <a:srgbClr val="000000"/>
              </a:solidFill>
              <a:latin typeface="Arial"/>
            </a:defRPr>
          </a:lvl4pPr>
          <a:lvl5pPr marL="1828800" algn="ctr" rtl="0" fontAlgn="base">
            <a:spcBef>
              <a:spcPct val="0"/>
            </a:spcBef>
            <a:spcAft>
              <a:spcPct val="0"/>
            </a:spcAft>
            <a:defRPr sz="3600" kern="1200">
              <a:solidFill>
                <a:srgbClr val="000000"/>
              </a:solidFill>
              <a:latin typeface="Arial"/>
            </a:defRPr>
          </a:lvl5pPr>
          <a:lvl6pPr marL="2286000" algn="l" defTabSz="914400" rtl="0" eaLnBrk="1" latinLnBrk="0" hangingPunct="1">
            <a:defRPr sz="3600" kern="1200">
              <a:solidFill>
                <a:srgbClr val="000000"/>
              </a:solidFill>
              <a:latin typeface="Arial"/>
            </a:defRPr>
          </a:lvl6pPr>
          <a:lvl7pPr marL="2743200" algn="l" defTabSz="914400" rtl="0" eaLnBrk="1" latinLnBrk="0" hangingPunct="1">
            <a:defRPr sz="3600" kern="1200">
              <a:solidFill>
                <a:srgbClr val="000000"/>
              </a:solidFill>
              <a:latin typeface="Arial"/>
            </a:defRPr>
          </a:lvl7pPr>
          <a:lvl8pPr marL="3200400" algn="l" defTabSz="914400" rtl="0" eaLnBrk="1" latinLnBrk="0" hangingPunct="1">
            <a:defRPr sz="3600" kern="1200">
              <a:solidFill>
                <a:srgbClr val="000000"/>
              </a:solidFill>
              <a:latin typeface="Arial"/>
            </a:defRPr>
          </a:lvl8pPr>
          <a:lvl9pPr marL="3657600" algn="l" defTabSz="914400" rtl="0" eaLnBrk="1" latinLnBrk="0" hangingPunct="1">
            <a:defRPr sz="3600" kern="1200">
              <a:solidFill>
                <a:srgbClr val="000000"/>
              </a:solidFill>
              <a:latin typeface="Arial"/>
            </a:defRPr>
          </a:lvl9pPr>
        </a:lstStyle>
        <a:p xmlns:a="http://schemas.openxmlformats.org/drawingml/2006/main">
          <a:pPr marL="0" marR="0" indent="0" defTabSz="914400" rtl="0" eaLnBrk="1" fontAlgn="base" latinLnBrk="0" hangingPunct="1">
            <a:lnSpc>
              <a:spcPct val="100000"/>
            </a:lnSpc>
            <a:spcBef>
              <a:spcPct val="0"/>
            </a:spcBef>
            <a:spcAft>
              <a:spcPct val="0"/>
            </a:spcAft>
            <a:buClrTx/>
            <a:buSzTx/>
            <a:buFontTx/>
            <a:buNone/>
            <a:tabLst/>
          </a:pPr>
          <a:r>
            <a:rPr lang="en-US" sz="800" dirty="0" smtClean="0">
              <a:solidFill>
                <a:srgbClr val="000000"/>
              </a:solidFill>
            </a:rPr>
            <a:t>Gap represents negative factor of 13.15% or $894</a:t>
          </a:r>
          <a:r>
            <a:rPr lang="en-US" sz="800" baseline="0" dirty="0" smtClean="0">
              <a:solidFill>
                <a:srgbClr val="000000"/>
              </a:solidFill>
            </a:rPr>
            <a:t> million</a:t>
          </a:r>
          <a:endParaRPr kumimoji="0" lang="en-US" sz="800" b="0" i="0" u="none" strike="noStrike" cap="none" normalizeH="0" baseline="0" dirty="0" smtClean="0">
            <a:ln>
              <a:noFill/>
            </a:ln>
            <a:solidFill>
              <a:srgbClr val="000000"/>
            </a:solidFill>
            <a:effectLst/>
            <a:latin typeface="Arial" charset="0"/>
          </a:endParaRPr>
        </a:p>
      </cdr:txBody>
    </cdr:sp>
  </cdr:relSizeAnchor>
  <cdr:relSizeAnchor xmlns:cdr="http://schemas.openxmlformats.org/drawingml/2006/chartDrawing">
    <cdr:from>
      <cdr:x>0.46396</cdr:x>
      <cdr:y>0.14957</cdr:y>
    </cdr:from>
    <cdr:to>
      <cdr:x>0.96243</cdr:x>
      <cdr:y>0.18504</cdr:y>
    </cdr:to>
    <cdr:sp macro="" textlink="">
      <cdr:nvSpPr>
        <cdr:cNvPr id="8" name="Straight Arrow Connector 7"/>
        <cdr:cNvSpPr/>
      </cdr:nvSpPr>
      <cdr:spPr>
        <a:xfrm xmlns:a="http://schemas.openxmlformats.org/drawingml/2006/main" flipV="1">
          <a:off x="3146111" y="869576"/>
          <a:ext cx="3380194" cy="206208"/>
        </a:xfrm>
        <a:prstGeom xmlns:a="http://schemas.openxmlformats.org/drawingml/2006/main" prst="straightConnector1">
          <a:avLst/>
        </a:prstGeom>
        <a:noFill xmlns:a="http://schemas.openxmlformats.org/drawingml/2006/main"/>
        <a:ln xmlns:a="http://schemas.openxmlformats.org/drawingml/2006/main" w="15875" cap="flat" cmpd="sng" algn="ctr">
          <a:solidFill>
            <a:sysClr val="windowText" lastClr="000000"/>
          </a:solidFill>
          <a:prstDash val="solid"/>
          <a:headEnd type="arrow"/>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cdr:x>
      <cdr:y>0</cdr:y>
    </cdr:from>
    <cdr:to>
      <cdr:x>0.00281</cdr:x>
      <cdr:y>0.00387</cdr:y>
    </cdr:to>
    <cdr:pic>
      <cdr:nvPicPr>
        <cdr:cNvPr id="9"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0.00281</cdr:x>
      <cdr:y>0.00387</cdr:y>
    </cdr:to>
    <cdr:pic>
      <cdr:nvPicPr>
        <cdr:cNvPr id="11"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0.53674</cdr:x>
      <cdr:y>0.29871</cdr:y>
    </cdr:from>
    <cdr:to>
      <cdr:x>0.70199</cdr:x>
      <cdr:y>0.37162</cdr:y>
    </cdr:to>
    <cdr:sp macro="" textlink="">
      <cdr:nvSpPr>
        <cdr:cNvPr id="12" name="Rectangular Callout 11"/>
        <cdr:cNvSpPr/>
      </cdr:nvSpPr>
      <cdr:spPr bwMode="auto">
        <a:xfrm xmlns:a="http://schemas.openxmlformats.org/drawingml/2006/main" flipH="1">
          <a:off x="3639669" y="1736596"/>
          <a:ext cx="1120588" cy="423900"/>
        </a:xfrm>
        <a:prstGeom xmlns:a="http://schemas.openxmlformats.org/drawingml/2006/main" prst="wedgeRectCallout">
          <a:avLst>
            <a:gd name="adj1" fmla="val -62421"/>
            <a:gd name="adj2" fmla="val -229712"/>
          </a:avLst>
        </a:prstGeom>
        <a:solidFill xmlns:a="http://schemas.openxmlformats.org/drawingml/2006/main">
          <a:srgbClr val="FFFFFF"/>
        </a:solidFill>
        <a:ln xmlns:a="http://schemas.openxmlformats.org/drawingml/2006/main" w="19050" cap="flat" cmpd="sng" algn="ctr">
          <a:solidFill>
            <a:sysClr val="windowText" lastClr="000000"/>
          </a:solidFill>
          <a:prstDash val="solid"/>
          <a:headEnd type="none" w="med" len="med"/>
          <a:tailEnd type="none" w="med" len="med"/>
        </a:ln>
        <a:effectLst xmlns:a="http://schemas.openxmlformats.org/drawingml/2006/mai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vert="horz" wrap="square" lIns="91440" tIns="45720" rIns="91440" bIns="45720" numCol="1" rtlCol="0" anchor="t" anchorCtr="0" compatLnSpc="1">
          <a:prstTxWarp prst="textNoShape">
            <a:avLst/>
          </a:prstTxWarp>
        </a:bodyP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marL="0" marR="0" indent="0" defTabSz="914400" rtl="0" eaLnBrk="1" fontAlgn="base" latinLnBrk="0" hangingPunct="1">
            <a:lnSpc>
              <a:spcPct val="100000"/>
            </a:lnSpc>
            <a:spcBef>
              <a:spcPct val="0"/>
            </a:spcBef>
            <a:spcAft>
              <a:spcPct val="0"/>
            </a:spcAft>
            <a:buClrTx/>
            <a:buSzTx/>
            <a:buFontTx/>
            <a:buNone/>
            <a:tabLst/>
          </a:pPr>
          <a:r>
            <a:rPr lang="en-US" sz="800" dirty="0" smtClean="0">
              <a:solidFill>
                <a:srgbClr val="000000"/>
              </a:solidFill>
            </a:rPr>
            <a:t>Increase of $347</a:t>
          </a:r>
          <a:r>
            <a:rPr lang="en-US" sz="800" baseline="0" dirty="0" smtClean="0">
              <a:solidFill>
                <a:srgbClr val="000000"/>
              </a:solidFill>
            </a:rPr>
            <a:t> million between </a:t>
          </a:r>
        </a:p>
        <a:p xmlns:a="http://schemas.openxmlformats.org/drawingml/2006/main">
          <a:pPr marL="0" marR="0" indent="0" defTabSz="914400" rtl="0" eaLnBrk="1" fontAlgn="base" latinLnBrk="0" hangingPunct="1">
            <a:lnSpc>
              <a:spcPct val="100000"/>
            </a:lnSpc>
            <a:spcBef>
              <a:spcPct val="0"/>
            </a:spcBef>
            <a:spcAft>
              <a:spcPct val="0"/>
            </a:spcAft>
            <a:buClrTx/>
            <a:buSzTx/>
            <a:buFontTx/>
            <a:buNone/>
            <a:tabLst/>
          </a:pPr>
          <a:r>
            <a:rPr lang="en-US" sz="800" baseline="0" dirty="0" smtClean="0">
              <a:solidFill>
                <a:srgbClr val="000000"/>
              </a:solidFill>
            </a:rPr>
            <a:t>2009-10  and 2014-15</a:t>
          </a:r>
          <a:endParaRPr kumimoji="0" lang="en-US" sz="800" b="0" i="0" u="none" strike="noStrike" cap="none" normalizeH="0" baseline="0" dirty="0" smtClean="0">
            <a:ln>
              <a:noFill/>
            </a:ln>
            <a:solidFill>
              <a:srgbClr val="000000"/>
            </a:solidFill>
            <a:effectLst/>
            <a:latin typeface="Arial"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0.00849</cdr:x>
      <cdr:y>0.04359</cdr:y>
    </cdr:from>
    <cdr:to>
      <cdr:x>0.18976</cdr:x>
      <cdr:y>0.10606</cdr:y>
    </cdr:to>
    <cdr:sp macro="" textlink="">
      <cdr:nvSpPr>
        <cdr:cNvPr id="2" name="TextBox 1"/>
        <cdr:cNvSpPr txBox="1"/>
      </cdr:nvSpPr>
      <cdr:spPr>
        <a:xfrm xmlns:a="http://schemas.openxmlformats.org/drawingml/2006/main">
          <a:off x="73693" y="255585"/>
          <a:ext cx="1572945" cy="366256"/>
        </a:xfrm>
        <a:prstGeom xmlns:a="http://schemas.openxmlformats.org/drawingml/2006/main" prst="rect">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US" sz="800" baseline="0" dirty="0"/>
            <a:t>Gaps represent rescissions and legislative </a:t>
          </a:r>
          <a:r>
            <a:rPr lang="en-US" sz="800" baseline="0" dirty="0" smtClean="0"/>
            <a:t>actions.</a:t>
          </a:r>
          <a:endParaRPr lang="en-US" sz="800" baseline="0" dirty="0"/>
        </a:p>
      </cdr:txBody>
    </cdr:sp>
  </cdr:relSizeAnchor>
  <cdr:relSizeAnchor xmlns:cdr="http://schemas.openxmlformats.org/drawingml/2006/chartDrawing">
    <cdr:from>
      <cdr:x>0.67449</cdr:x>
      <cdr:y>0.11743</cdr:y>
    </cdr:from>
    <cdr:to>
      <cdr:x>0.71695</cdr:x>
      <cdr:y>0.18532</cdr:y>
    </cdr:to>
    <cdr:sp macro="" textlink="">
      <cdr:nvSpPr>
        <cdr:cNvPr id="7"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dr:relSizeAnchor xmlns:cdr="http://schemas.openxmlformats.org/drawingml/2006/chartDrawing">
    <cdr:from>
      <cdr:x>0.00849</cdr:x>
      <cdr:y>0.04359</cdr:y>
    </cdr:from>
    <cdr:to>
      <cdr:x>0.20637</cdr:x>
      <cdr:y>0.11168</cdr:y>
    </cdr:to>
    <cdr:sp macro="" textlink="">
      <cdr:nvSpPr>
        <cdr:cNvPr id="3" name="TextBox 1"/>
        <cdr:cNvSpPr txBox="1"/>
      </cdr:nvSpPr>
      <cdr:spPr>
        <a:xfrm xmlns:a="http://schemas.openxmlformats.org/drawingml/2006/main">
          <a:off x="56581" y="227430"/>
          <a:ext cx="1318747" cy="355276"/>
        </a:xfrm>
        <a:prstGeom xmlns:a="http://schemas.openxmlformats.org/drawingml/2006/main" prst="rect">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US" sz="800" baseline="0" dirty="0"/>
            <a:t>Gaps represent rescissions and legislative </a:t>
          </a:r>
          <a:r>
            <a:rPr lang="en-US" sz="800" baseline="0" dirty="0" smtClean="0"/>
            <a:t>actions.</a:t>
          </a:r>
          <a:endParaRPr lang="en-US" sz="800" baseline="0" dirty="0"/>
        </a:p>
      </cdr:txBody>
    </cdr:sp>
  </cdr:relSizeAnchor>
  <cdr:relSizeAnchor xmlns:cdr="http://schemas.openxmlformats.org/drawingml/2006/chartDrawing">
    <cdr:from>
      <cdr:x>0.67449</cdr:x>
      <cdr:y>0.11743</cdr:y>
    </cdr:from>
    <cdr:to>
      <cdr:x>0.71695</cdr:x>
      <cdr:y>0.18532</cdr:y>
    </cdr:to>
    <cdr:sp macro="" textlink="">
      <cdr:nvSpPr>
        <cdr:cNvPr id="6"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1" y="0"/>
            <a:ext cx="4029282" cy="35076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dirty="0">
                <a:solidFill>
                  <a:schemeClr val="tx1"/>
                </a:solidFill>
                <a:cs typeface="+mn-cs"/>
              </a:defRPr>
            </a:lvl1pPr>
          </a:lstStyle>
          <a:p>
            <a:pPr>
              <a:defRPr/>
            </a:pPr>
            <a:endParaRPr lang="en-US" dirty="0"/>
          </a:p>
        </p:txBody>
      </p:sp>
      <p:sp>
        <p:nvSpPr>
          <p:cNvPr id="41987" name="Rectangle 3"/>
          <p:cNvSpPr>
            <a:spLocks noGrp="1" noChangeArrowheads="1"/>
          </p:cNvSpPr>
          <p:nvPr>
            <p:ph type="dt" sz="quarter" idx="1"/>
          </p:nvPr>
        </p:nvSpPr>
        <p:spPr bwMode="auto">
          <a:xfrm>
            <a:off x="5265014" y="0"/>
            <a:ext cx="4029282" cy="35076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dirty="0">
                <a:solidFill>
                  <a:schemeClr val="tx1"/>
                </a:solidFill>
                <a:cs typeface="+mn-cs"/>
              </a:defRPr>
            </a:lvl1pPr>
          </a:lstStyle>
          <a:p>
            <a:pPr>
              <a:defRPr/>
            </a:pPr>
            <a:endParaRPr lang="en-US" dirty="0"/>
          </a:p>
        </p:txBody>
      </p:sp>
      <p:sp>
        <p:nvSpPr>
          <p:cNvPr id="41988" name="Rectangle 4"/>
          <p:cNvSpPr>
            <a:spLocks noGrp="1" noChangeArrowheads="1"/>
          </p:cNvSpPr>
          <p:nvPr>
            <p:ph type="ftr" sz="quarter" idx="2"/>
          </p:nvPr>
        </p:nvSpPr>
        <p:spPr bwMode="auto">
          <a:xfrm>
            <a:off x="1" y="6658443"/>
            <a:ext cx="4029282" cy="35076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dirty="0">
                <a:solidFill>
                  <a:schemeClr val="tx1"/>
                </a:solidFill>
                <a:cs typeface="+mn-cs"/>
              </a:defRPr>
            </a:lvl1pPr>
          </a:lstStyle>
          <a:p>
            <a:pPr>
              <a:defRPr/>
            </a:pPr>
            <a:endParaRPr lang="en-US" dirty="0"/>
          </a:p>
        </p:txBody>
      </p:sp>
      <p:sp>
        <p:nvSpPr>
          <p:cNvPr id="41989" name="Rectangle 5"/>
          <p:cNvSpPr>
            <a:spLocks noGrp="1" noChangeArrowheads="1"/>
          </p:cNvSpPr>
          <p:nvPr>
            <p:ph type="sldNum" sz="quarter" idx="3"/>
          </p:nvPr>
        </p:nvSpPr>
        <p:spPr bwMode="auto">
          <a:xfrm>
            <a:off x="5265014" y="6658443"/>
            <a:ext cx="4029282" cy="35076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solidFill>
                  <a:schemeClr val="tx1"/>
                </a:solidFill>
                <a:cs typeface="+mn-cs"/>
              </a:defRPr>
            </a:lvl1pPr>
          </a:lstStyle>
          <a:p>
            <a:pPr>
              <a:defRPr/>
            </a:pPr>
            <a:fld id="{F18BD64F-B5EC-4BC3-AC2B-A2B73F35EB2E}" type="slidenum">
              <a:rPr lang="en-US"/>
              <a:pPr>
                <a:defRPr/>
              </a:pPr>
              <a:t>‹#›</a:t>
            </a:fld>
            <a:endParaRPr lang="en-US" dirty="0"/>
          </a:p>
        </p:txBody>
      </p:sp>
    </p:spTree>
    <p:extLst>
      <p:ext uri="{BB962C8B-B14F-4D97-AF65-F5344CB8AC3E}">
        <p14:creationId xmlns:p14="http://schemas.microsoft.com/office/powerpoint/2010/main" val="722605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hdr" sz="quarter"/>
          </p:nvPr>
        </p:nvSpPr>
        <p:spPr bwMode="auto">
          <a:xfrm>
            <a:off x="1" y="0"/>
            <a:ext cx="4029282" cy="35076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dirty="0">
                <a:solidFill>
                  <a:schemeClr val="tx1"/>
                </a:solidFill>
                <a:cs typeface="+mn-cs"/>
              </a:defRPr>
            </a:lvl1pPr>
          </a:lstStyle>
          <a:p>
            <a:pPr>
              <a:defRPr/>
            </a:pPr>
            <a:endParaRPr lang="en-US" dirty="0"/>
          </a:p>
        </p:txBody>
      </p:sp>
      <p:sp>
        <p:nvSpPr>
          <p:cNvPr id="174083" name="Rectangle 3"/>
          <p:cNvSpPr>
            <a:spLocks noGrp="1" noChangeArrowheads="1"/>
          </p:cNvSpPr>
          <p:nvPr>
            <p:ph type="dt" idx="1"/>
          </p:nvPr>
        </p:nvSpPr>
        <p:spPr bwMode="auto">
          <a:xfrm>
            <a:off x="5265014" y="0"/>
            <a:ext cx="4029282" cy="35076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dirty="0">
                <a:solidFill>
                  <a:schemeClr val="tx1"/>
                </a:solidFill>
                <a:cs typeface="+mn-cs"/>
              </a:defRPr>
            </a:lvl1pPr>
          </a:lstStyle>
          <a:p>
            <a:pPr>
              <a:defRPr/>
            </a:pPr>
            <a:endParaRPr lang="en-US" dirty="0"/>
          </a:p>
        </p:txBody>
      </p:sp>
      <p:sp>
        <p:nvSpPr>
          <p:cNvPr id="63492"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5" name="Rectangle 5"/>
          <p:cNvSpPr>
            <a:spLocks noGrp="1" noChangeArrowheads="1"/>
          </p:cNvSpPr>
          <p:nvPr>
            <p:ph type="body" sz="quarter" idx="3"/>
          </p:nvPr>
        </p:nvSpPr>
        <p:spPr bwMode="auto">
          <a:xfrm>
            <a:off x="930482" y="3330419"/>
            <a:ext cx="7435436" cy="315444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086" name="Rectangle 6"/>
          <p:cNvSpPr>
            <a:spLocks noGrp="1" noChangeArrowheads="1"/>
          </p:cNvSpPr>
          <p:nvPr>
            <p:ph type="ftr" sz="quarter" idx="4"/>
          </p:nvPr>
        </p:nvSpPr>
        <p:spPr bwMode="auto">
          <a:xfrm>
            <a:off x="1" y="6658443"/>
            <a:ext cx="4029282" cy="35076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dirty="0">
                <a:solidFill>
                  <a:schemeClr val="tx1"/>
                </a:solidFill>
                <a:cs typeface="+mn-cs"/>
              </a:defRPr>
            </a:lvl1pPr>
          </a:lstStyle>
          <a:p>
            <a:pPr>
              <a:defRPr/>
            </a:pPr>
            <a:endParaRPr lang="en-US" dirty="0"/>
          </a:p>
        </p:txBody>
      </p:sp>
      <p:sp>
        <p:nvSpPr>
          <p:cNvPr id="174087" name="Rectangle 7"/>
          <p:cNvSpPr>
            <a:spLocks noGrp="1" noChangeArrowheads="1"/>
          </p:cNvSpPr>
          <p:nvPr>
            <p:ph type="sldNum" sz="quarter" idx="5"/>
          </p:nvPr>
        </p:nvSpPr>
        <p:spPr bwMode="auto">
          <a:xfrm>
            <a:off x="5265014" y="6658443"/>
            <a:ext cx="4029282" cy="35076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solidFill>
                  <a:schemeClr val="tx1"/>
                </a:solidFill>
                <a:cs typeface="+mn-cs"/>
              </a:defRPr>
            </a:lvl1pPr>
          </a:lstStyle>
          <a:p>
            <a:pPr>
              <a:defRPr/>
            </a:pPr>
            <a:fld id="{C4B2137D-9128-4090-AC9F-52FD092C728A}" type="slidenum">
              <a:rPr lang="en-US"/>
              <a:pPr>
                <a:defRPr/>
              </a:pPr>
              <a:t>‹#›</a:t>
            </a:fld>
            <a:endParaRPr lang="en-US" dirty="0"/>
          </a:p>
        </p:txBody>
      </p:sp>
    </p:spTree>
    <p:extLst>
      <p:ext uri="{BB962C8B-B14F-4D97-AF65-F5344CB8AC3E}">
        <p14:creationId xmlns:p14="http://schemas.microsoft.com/office/powerpoint/2010/main" val="38747064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F0D7022E-C6DE-4CF6-8A3C-525114D7C68A}" type="slidenum">
              <a:rPr lang="en-US" sz="1200">
                <a:solidFill>
                  <a:prstClr val="black"/>
                </a:solidFill>
              </a:rPr>
              <a:pPr algn="r" eaLnBrk="1" hangingPunct="1"/>
              <a:t>2</a:t>
            </a:fld>
            <a:endParaRPr lang="en-US" sz="1200" dirty="0">
              <a:solidFill>
                <a:prstClr val="black"/>
              </a:solidFill>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817BD05-695E-4AAB-94A5-D3B0ED1493F6}" type="slidenum">
              <a:rPr lang="en-US" smtClean="0">
                <a:solidFill>
                  <a:prstClr val="white"/>
                </a:solidFill>
              </a:rPr>
              <a:pPr>
                <a:defRPr/>
              </a:pPr>
              <a:t>13</a:t>
            </a:fld>
            <a:endParaRPr lang="en-US" dirty="0" smtClean="0">
              <a:solidFill>
                <a:prstClr val="white"/>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CB9DB478-3D8C-4B80-84F4-24D649A94DF8}" type="slidenum">
              <a:rPr lang="en-US" sz="1200">
                <a:solidFill>
                  <a:schemeClr val="tx1"/>
                </a:solidFill>
              </a:rPr>
              <a:pPr algn="r" eaLnBrk="1" hangingPunct="1"/>
              <a:t>15</a:t>
            </a:fld>
            <a:endParaRPr lang="en-US" sz="1200" dirty="0">
              <a:solidFill>
                <a:schemeClr val="tx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a:bodyPr>
          <a:lstStyle/>
          <a:p>
            <a:pPr>
              <a:defRPr/>
            </a:pPr>
            <a:endParaRPr lang="en-US" dirty="0" smtClean="0"/>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80239D92-DC05-4794-A4B4-C22172FA5ED2}" type="slidenum">
              <a:rPr lang="en-US" sz="1200">
                <a:solidFill>
                  <a:schemeClr val="tx1"/>
                </a:solidFill>
              </a:rPr>
              <a:pPr algn="r" eaLnBrk="1" hangingPunct="1"/>
              <a:t>16</a:t>
            </a:fld>
            <a:endParaRPr lang="en-US" sz="1200" dirty="0">
              <a:solidFill>
                <a:schemeClr val="tx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lnSpc>
                <a:spcPct val="80000"/>
              </a:lnSpc>
            </a:pPr>
            <a:r>
              <a:rPr lang="en-US" sz="1100" dirty="0"/>
              <a:t>Once the base funding has been set, the base has factors applied.  These factors determine the per pupil funding amount by district and each district is different.</a:t>
            </a:r>
          </a:p>
          <a:p>
            <a:pPr>
              <a:lnSpc>
                <a:spcPct val="80000"/>
              </a:lnSpc>
            </a:pPr>
            <a:r>
              <a:rPr lang="en-US" sz="1100" b="1" dirty="0"/>
              <a:t>Cost of living </a:t>
            </a:r>
            <a:r>
              <a:rPr lang="en-US" sz="1100" dirty="0"/>
              <a:t>– factor that attempts to reflect the differences between districts for the cost of housing, goods and services. Aspen has a higher cost of living factor than a small rural district.  </a:t>
            </a:r>
            <a:endParaRPr lang="en-US" sz="1100" dirty="0">
              <a:latin typeface="Calibri" pitchFamily="34" charset="0"/>
            </a:endParaRPr>
          </a:p>
          <a:p>
            <a:pPr>
              <a:lnSpc>
                <a:spcPct val="80000"/>
              </a:lnSpc>
            </a:pPr>
            <a:r>
              <a:rPr lang="en-US" sz="1100" b="1" dirty="0"/>
              <a:t>Personnel costs factor </a:t>
            </a:r>
            <a:r>
              <a:rPr lang="en-US" sz="1100" dirty="0"/>
              <a:t>– based on enrollment and incorporates cost of living for personnel.</a:t>
            </a:r>
          </a:p>
          <a:p>
            <a:pPr>
              <a:lnSpc>
                <a:spcPct val="80000"/>
              </a:lnSpc>
            </a:pPr>
            <a:r>
              <a:rPr lang="en-US" sz="1100" b="1" dirty="0"/>
              <a:t>Size factor </a:t>
            </a:r>
            <a:r>
              <a:rPr lang="en-US" sz="1100" dirty="0"/>
              <a:t>– driven by enrollment and attempts to reflect purchasing power within districts.  Small districts have greater size factor adjustments.</a:t>
            </a:r>
          </a:p>
          <a:p>
            <a:pPr>
              <a:lnSpc>
                <a:spcPct val="80000"/>
              </a:lnSpc>
            </a:pPr>
            <a:r>
              <a:rPr lang="en-US" sz="1100" b="1" dirty="0"/>
              <a:t>At-risk funding </a:t>
            </a:r>
            <a:r>
              <a:rPr lang="en-US" sz="1100" dirty="0"/>
              <a:t>– based on the numbers of students qualifying for free lunches</a:t>
            </a:r>
          </a:p>
          <a:p>
            <a:pPr>
              <a:lnSpc>
                <a:spcPct val="80000"/>
              </a:lnSpc>
            </a:pPr>
            <a:r>
              <a:rPr lang="en-US" sz="1100" b="1" dirty="0"/>
              <a:t>On-Line funding </a:t>
            </a:r>
            <a:r>
              <a:rPr lang="en-US" sz="1100" dirty="0"/>
              <a:t>– based on the number of students enrolled in an online program within the district.  There are various rules that make a student eligible to be counted.</a:t>
            </a:r>
          </a:p>
          <a:p>
            <a:pPr>
              <a:lnSpc>
                <a:spcPct val="80000"/>
              </a:lnSpc>
            </a:pPr>
            <a:endParaRPr lang="en-US" sz="1100" dirty="0"/>
          </a:p>
          <a:p>
            <a:pPr eaLnBrk="1" hangingPunct="1">
              <a:lnSpc>
                <a:spcPct val="80000"/>
              </a:lnSpc>
            </a:pPr>
            <a:r>
              <a:rPr lang="en-US" sz="1100" dirty="0"/>
              <a:t>Once these factors are applied to the base, a total per pupil funding amount is determined for district.  This amount is then multiplied by the districts funded pupil count to arrive at total program funding.</a:t>
            </a:r>
          </a:p>
          <a:p>
            <a:pPr>
              <a:lnSpc>
                <a:spcPct val="80000"/>
              </a:lnSpc>
            </a:pPr>
            <a:endParaRPr lang="en-US" sz="1100" dirty="0"/>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F599FEC4-63D0-4747-BAA0-5707D480B99D}" type="slidenum">
              <a:rPr lang="en-US" sz="1200">
                <a:solidFill>
                  <a:schemeClr val="tx1"/>
                </a:solidFill>
              </a:rPr>
              <a:pPr algn="r" eaLnBrk="1" hangingPunct="1"/>
              <a:t>17</a:t>
            </a:fld>
            <a:endParaRPr lang="en-US" sz="1200" dirty="0">
              <a:solidFill>
                <a:schemeClr val="tx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A9E2A877-2C13-4A24-9F2B-396C5A2340E5}" type="slidenum">
              <a:rPr lang="en-US" sz="1200">
                <a:solidFill>
                  <a:prstClr val="black"/>
                </a:solidFill>
              </a:rPr>
              <a:pPr algn="r" eaLnBrk="1" hangingPunct="1"/>
              <a:t>20</a:t>
            </a:fld>
            <a:endParaRPr lang="en-US" sz="1200"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2D8C3409-034A-4661-A0B4-2734146C437E}" type="slidenum">
              <a:rPr lang="en-US" sz="1200">
                <a:solidFill>
                  <a:prstClr val="black"/>
                </a:solidFill>
              </a:rPr>
              <a:pPr algn="r" eaLnBrk="1" hangingPunct="1"/>
              <a:t>21</a:t>
            </a:fld>
            <a:endParaRPr lang="en-US" sz="1200"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a:p>
            <a:r>
              <a:rPr lang="en-US" dirty="0" smtClean="0"/>
              <a:t>The School Finance Act is funded with a combination of State General Fund; local funds including property tax and specific ownership tax and other state funds which include the State Education Fund and the Public School Fund.</a:t>
            </a: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2D0B0C81-4AF0-4877-968B-0229AFD283E0}" type="slidenum">
              <a:rPr lang="en-US" sz="1200">
                <a:solidFill>
                  <a:prstClr val="black"/>
                </a:solidFill>
              </a:rPr>
              <a:pPr algn="r" eaLnBrk="1" hangingPunct="1"/>
              <a:t>22</a:t>
            </a:fld>
            <a:endParaRPr lang="en-US" sz="1200" dirty="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r>
              <a:rPr lang="en-US" b="1" dirty="0" smtClean="0"/>
              <a:t>Sources</a:t>
            </a:r>
            <a:r>
              <a:rPr lang="en-US" dirty="0" smtClean="0"/>
              <a:t> </a:t>
            </a:r>
          </a:p>
          <a:p>
            <a:endParaRPr lang="en-US" dirty="0" smtClean="0"/>
          </a:p>
          <a:p>
            <a:r>
              <a:rPr lang="en-US" dirty="0" smtClean="0"/>
              <a:t>Colorado Department of Education</a:t>
            </a:r>
          </a:p>
        </p:txBody>
      </p:sp>
      <p:sp>
        <p:nvSpPr>
          <p:cNvPr id="24580" name="Slide Number Placeholder 3"/>
          <p:cNvSpPr>
            <a:spLocks noGrp="1"/>
          </p:cNvSpPr>
          <p:nvPr>
            <p:ph type="sldNum" sz="quarter" idx="5"/>
          </p:nvPr>
        </p:nvSpPr>
        <p:spPr>
          <a:noFill/>
        </p:spPr>
        <p:txBody>
          <a:bodyPr/>
          <a:lstStyle/>
          <a:p>
            <a:fld id="{2FF364A6-74C1-4F60-AA08-3E7940281738}" type="slidenum">
              <a:rPr lang="en-US" smtClean="0">
                <a:solidFill>
                  <a:prstClr val="black"/>
                </a:solidFill>
              </a:rPr>
              <a:pPr/>
              <a:t>23</a:t>
            </a:fld>
            <a:endParaRPr lang="en-US" dirty="0" smtClean="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r>
              <a:rPr lang="en-US" b="1" dirty="0" smtClean="0"/>
              <a:t>Sources</a:t>
            </a:r>
            <a:r>
              <a:rPr lang="en-US" dirty="0" smtClean="0"/>
              <a:t> </a:t>
            </a:r>
          </a:p>
          <a:p>
            <a:endParaRPr lang="en-US" dirty="0" smtClean="0"/>
          </a:p>
          <a:p>
            <a:r>
              <a:rPr lang="en-US" dirty="0" smtClean="0"/>
              <a:t>Colorado Department of Education</a:t>
            </a:r>
          </a:p>
        </p:txBody>
      </p:sp>
      <p:sp>
        <p:nvSpPr>
          <p:cNvPr id="24580" name="Slide Number Placeholder 3"/>
          <p:cNvSpPr>
            <a:spLocks noGrp="1"/>
          </p:cNvSpPr>
          <p:nvPr>
            <p:ph type="sldNum" sz="quarter" idx="5"/>
          </p:nvPr>
        </p:nvSpPr>
        <p:spPr>
          <a:noFill/>
        </p:spPr>
        <p:txBody>
          <a:bodyPr/>
          <a:lstStyle/>
          <a:p>
            <a:fld id="{2FF364A6-74C1-4F60-AA08-3E7940281738}" type="slidenum">
              <a:rPr lang="en-US" smtClean="0">
                <a:solidFill>
                  <a:prstClr val="black"/>
                </a:solidFill>
              </a:rPr>
              <a:pPr/>
              <a:t>24</a:t>
            </a:fld>
            <a:endParaRPr lang="en-US" dirty="0" smtClean="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3E1E80F7-0EB5-4E94-B812-B3C1E87CFBAE}" type="slidenum">
              <a:rPr lang="en-US" sz="1200">
                <a:solidFill>
                  <a:prstClr val="black"/>
                </a:solidFill>
              </a:rPr>
              <a:pPr algn="r" eaLnBrk="1" hangingPunct="1"/>
              <a:t>25</a:t>
            </a:fld>
            <a:endParaRPr lang="en-US" sz="1200"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eaLnBrk="0" hangingPunct="0">
              <a:defRPr sz="3600">
                <a:solidFill>
                  <a:schemeClr val="bg1"/>
                </a:solidFill>
                <a:latin typeface="Arial" charset="0"/>
              </a:defRPr>
            </a:lvl1pPr>
            <a:lvl2pPr marL="742950" indent="-285750" algn="ctr" defTabSz="931863" eaLnBrk="0" hangingPunct="0">
              <a:defRPr sz="3600">
                <a:solidFill>
                  <a:schemeClr val="bg1"/>
                </a:solidFill>
                <a:latin typeface="Arial" charset="0"/>
              </a:defRPr>
            </a:lvl2pPr>
            <a:lvl3pPr marL="1143000" indent="-228600" algn="ctr" defTabSz="931863" eaLnBrk="0" hangingPunct="0">
              <a:defRPr sz="3600">
                <a:solidFill>
                  <a:schemeClr val="bg1"/>
                </a:solidFill>
                <a:latin typeface="Arial" charset="0"/>
              </a:defRPr>
            </a:lvl3pPr>
            <a:lvl4pPr marL="1600200" indent="-228600" algn="ctr" defTabSz="931863" eaLnBrk="0" hangingPunct="0">
              <a:defRPr sz="3600">
                <a:solidFill>
                  <a:schemeClr val="bg1"/>
                </a:solidFill>
                <a:latin typeface="Arial" charset="0"/>
              </a:defRPr>
            </a:lvl4pPr>
            <a:lvl5pPr marL="2057400" indent="-228600" algn="ctr" defTabSz="931863" eaLnBrk="0" hangingPunct="0">
              <a:defRPr sz="3600">
                <a:solidFill>
                  <a:schemeClr val="bg1"/>
                </a:solidFill>
                <a:latin typeface="Arial" charset="0"/>
              </a:defRPr>
            </a:lvl5pPr>
            <a:lvl6pPr marL="2514600" indent="-228600" algn="ctr" defTabSz="931863" eaLnBrk="0" fontAlgn="base" hangingPunct="0">
              <a:spcBef>
                <a:spcPct val="0"/>
              </a:spcBef>
              <a:spcAft>
                <a:spcPct val="0"/>
              </a:spcAft>
              <a:defRPr sz="3600">
                <a:solidFill>
                  <a:schemeClr val="bg1"/>
                </a:solidFill>
                <a:latin typeface="Arial" charset="0"/>
              </a:defRPr>
            </a:lvl6pPr>
            <a:lvl7pPr marL="2971800" indent="-228600" algn="ctr" defTabSz="931863" eaLnBrk="0" fontAlgn="base" hangingPunct="0">
              <a:spcBef>
                <a:spcPct val="0"/>
              </a:spcBef>
              <a:spcAft>
                <a:spcPct val="0"/>
              </a:spcAft>
              <a:defRPr sz="3600">
                <a:solidFill>
                  <a:schemeClr val="bg1"/>
                </a:solidFill>
                <a:latin typeface="Arial" charset="0"/>
              </a:defRPr>
            </a:lvl7pPr>
            <a:lvl8pPr marL="3429000" indent="-228600" algn="ctr" defTabSz="931863" eaLnBrk="0" fontAlgn="base" hangingPunct="0">
              <a:spcBef>
                <a:spcPct val="0"/>
              </a:spcBef>
              <a:spcAft>
                <a:spcPct val="0"/>
              </a:spcAft>
              <a:defRPr sz="3600">
                <a:solidFill>
                  <a:schemeClr val="bg1"/>
                </a:solidFill>
                <a:latin typeface="Arial" charset="0"/>
              </a:defRPr>
            </a:lvl8pPr>
            <a:lvl9pPr marL="3886200" indent="-228600" algn="ctr" defTabSz="931863" eaLnBrk="0" fontAlgn="base" hangingPunct="0">
              <a:spcBef>
                <a:spcPct val="0"/>
              </a:spcBef>
              <a:spcAft>
                <a:spcPct val="0"/>
              </a:spcAft>
              <a:defRPr sz="3600">
                <a:solidFill>
                  <a:schemeClr val="bg1"/>
                </a:solidFill>
                <a:latin typeface="Arial" charset="0"/>
              </a:defRPr>
            </a:lvl9pPr>
          </a:lstStyle>
          <a:p>
            <a:pPr algn="r" eaLnBrk="1" hangingPunct="1"/>
            <a:fld id="{DCB083F6-F4C2-403C-863B-75A452125D48}" type="slidenum">
              <a:rPr lang="en-US" sz="1200" smtClean="0">
                <a:solidFill>
                  <a:schemeClr val="tx1"/>
                </a:solidFill>
              </a:rPr>
              <a:pPr algn="r" eaLnBrk="1" hangingPunct="1"/>
              <a:t>3</a:t>
            </a:fld>
            <a:endParaRPr lang="en-US" sz="1200" dirty="0" smtClean="0">
              <a:solidFill>
                <a:schemeClr val="tx1"/>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3E1E80F7-0EB5-4E94-B812-B3C1E87CFBAE}" type="slidenum">
              <a:rPr lang="en-US" sz="1200">
                <a:solidFill>
                  <a:prstClr val="black"/>
                </a:solidFill>
              </a:rPr>
              <a:pPr algn="r" eaLnBrk="1" hangingPunct="1"/>
              <a:t>26</a:t>
            </a:fld>
            <a:endParaRPr lang="en-US" sz="1200" dirty="0">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7AF07D2C-E2DD-4084-BB0D-D09C0249F57E}" type="slidenum">
              <a:rPr lang="en-US" sz="1200">
                <a:solidFill>
                  <a:prstClr val="black"/>
                </a:solidFill>
              </a:rPr>
              <a:pPr algn="r" eaLnBrk="1" hangingPunct="1"/>
              <a:t>28</a:t>
            </a:fld>
            <a:endParaRPr lang="en-US" sz="1200" dirty="0">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862D84CF-D72B-4860-B9A6-DF69F72855B7}" type="slidenum">
              <a:rPr lang="en-US" sz="1200">
                <a:solidFill>
                  <a:prstClr val="black"/>
                </a:solidFill>
              </a:rPr>
              <a:pPr algn="r" eaLnBrk="1" hangingPunct="1"/>
              <a:t>29</a:t>
            </a:fld>
            <a:endParaRPr lang="en-US" sz="1200" dirty="0">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CDE OSN office needs to be notified upon the leave</a:t>
            </a:r>
            <a:r>
              <a:rPr lang="en-US" baseline="0" dirty="0" smtClean="0"/>
              <a:t> and hire of food service directors. For smaller districts, these persons may have the title “Head Cook” </a:t>
            </a:r>
          </a:p>
          <a:p>
            <a:r>
              <a:rPr lang="en-US" baseline="0" dirty="0" smtClean="0"/>
              <a:t>When the OSN is contacted, we’ll replace the contact information, which is important because the OSN sends weekly communications with important information to your director’s email. Also, most directors have access to the online claim and application system. The old director will have access to that web-based system until OSN is notified to remove them. What are the potential threats? Someone having access to your claim for reimbursement and the approved application to make modifications. </a:t>
            </a:r>
          </a:p>
          <a:p>
            <a:r>
              <a:rPr lang="en-US" baseline="0" dirty="0" smtClean="0"/>
              <a:t>Also, your new director/head cook needs to receive training about the Federal Child Nutrition Program requirements, best practices, and some information about the CDE Office of School Nutrition. The OSN wants to help districts operate successfully! </a:t>
            </a:r>
            <a:endParaRPr lang="en-US" baseline="0" dirty="0" smtClean="0"/>
          </a:p>
          <a:p>
            <a:endParaRPr lang="en-US" baseline="0" dirty="0" smtClean="0"/>
          </a:p>
          <a:p>
            <a:r>
              <a:rPr lang="en-US" baseline="0" dirty="0" smtClean="0"/>
              <a:t>It is imperative in operating our programs, that we work to ensure that children have access to nutritious meals. Much work has gone into these three new programs effective in the upcoming school year. </a:t>
            </a:r>
          </a:p>
          <a:p>
            <a:endParaRPr lang="en-US" b="1" baseline="0" dirty="0" smtClean="0"/>
          </a:p>
          <a:p>
            <a:r>
              <a:rPr lang="en-US" b="1" baseline="0" dirty="0" smtClean="0"/>
              <a:t>Breakfast After The Bell Nutrition Program</a:t>
            </a:r>
            <a:r>
              <a:rPr lang="en-US" baseline="0" dirty="0" smtClean="0"/>
              <a:t> – The 2013 Colorado state legislative session brought a change to operating breakfast programs in schools with high free and reduced-price meal eligibility. </a:t>
            </a:r>
            <a:r>
              <a:rPr lang="en-US" dirty="0" smtClean="0"/>
              <a:t>Public school</a:t>
            </a:r>
            <a:r>
              <a:rPr lang="en-US" baseline="0" dirty="0" smtClean="0"/>
              <a:t> districts with </a:t>
            </a:r>
            <a:r>
              <a:rPr lang="en-US" dirty="0" smtClean="0"/>
              <a:t>a free and reduced percentage from the prior year of 80 percent or greater, must offer a breakfast at no charge to each student after the tardy bell if the district has more than 1000 students. This percent will change to 70% in SY 15-16. </a:t>
            </a:r>
          </a:p>
          <a:p>
            <a:pPr defTabSz="465887" eaLnBrk="1" fontAlgn="auto" hangingPunct="1">
              <a:spcBef>
                <a:spcPts val="0"/>
              </a:spcBef>
              <a:spcAft>
                <a:spcPts val="0"/>
              </a:spcAft>
              <a:defRPr/>
            </a:pPr>
            <a:r>
              <a:rPr lang="en-US" b="1" dirty="0" smtClean="0"/>
              <a:t>Community Eligibility Provision, or CEP </a:t>
            </a:r>
            <a:r>
              <a:rPr lang="en-US" b="0" dirty="0" smtClean="0"/>
              <a:t>goes</a:t>
            </a:r>
            <a:r>
              <a:rPr lang="en-US" b="0" baseline="0" dirty="0" smtClean="0"/>
              <a:t> into effect in SY 2014/2015. This provision</a:t>
            </a:r>
            <a:r>
              <a:rPr lang="en-US" dirty="0" smtClean="0"/>
              <a:t> aims to improve access to free school meals in eligible high poverty districts and schools and can eliminate the burden of collecting household applications for free and reduced-price meal eligibility. Additional resources about CEP are provided on the CDE OSN website. </a:t>
            </a:r>
            <a:r>
              <a:rPr lang="en-US" sz="1200" kern="1200" dirty="0" smtClean="0">
                <a:solidFill>
                  <a:schemeClr val="tx1"/>
                </a:solidFill>
                <a:latin typeface="Arial" charset="0"/>
                <a:ea typeface="+mn-ea"/>
                <a:cs typeface="+mn-cs"/>
              </a:rPr>
              <a:t>For an SFA to be eligible to use CEP, the SFA must have one or more schools having an identified student percentage (ISP) of 40% or greater as of </a:t>
            </a:r>
            <a:r>
              <a:rPr lang="en-US" sz="1200" u="sng" kern="1200" dirty="0" smtClean="0">
                <a:solidFill>
                  <a:schemeClr val="tx1"/>
                </a:solidFill>
                <a:latin typeface="Arial" charset="0"/>
                <a:ea typeface="+mn-ea"/>
                <a:cs typeface="+mn-cs"/>
              </a:rPr>
              <a:t>April 1, 2014</a:t>
            </a:r>
            <a:r>
              <a:rPr lang="en-US" sz="1200" kern="1200" dirty="0" smtClean="0">
                <a:solidFill>
                  <a:schemeClr val="tx1"/>
                </a:solidFill>
                <a:latin typeface="Arial" charset="0"/>
                <a:ea typeface="+mn-ea"/>
                <a:cs typeface="+mn-cs"/>
              </a:rPr>
              <a:t>.  USDA recently extended the deadline for LEAs to elect to participate in the CEP for SY 2014-15. The new deadline is </a:t>
            </a:r>
            <a:r>
              <a:rPr lang="en-US" sz="1200" u="sng" kern="1200" dirty="0" smtClean="0">
                <a:solidFill>
                  <a:schemeClr val="tx1"/>
                </a:solidFill>
                <a:latin typeface="Arial" charset="0"/>
                <a:ea typeface="+mn-ea"/>
                <a:cs typeface="+mn-cs"/>
              </a:rPr>
              <a:t>August 31, 2014</a:t>
            </a:r>
            <a:r>
              <a:rPr lang="en-US" sz="1200" kern="1200" dirty="0" smtClean="0">
                <a:solidFill>
                  <a:schemeClr val="tx1"/>
                </a:solidFill>
                <a:latin typeface="Arial" charset="0"/>
                <a:ea typeface="+mn-ea"/>
                <a:cs typeface="+mn-cs"/>
              </a:rPr>
              <a:t>. </a:t>
            </a:r>
          </a:p>
          <a:p>
            <a:endParaRPr lang="en-US" dirty="0" smtClean="0"/>
          </a:p>
          <a:p>
            <a:endParaRPr lang="en-US" dirty="0" smtClean="0"/>
          </a:p>
          <a:p>
            <a:pPr defTabSz="1010008">
              <a:defRPr/>
            </a:pPr>
            <a:r>
              <a:rPr lang="en-US" b="1" dirty="0" smtClean="0"/>
              <a:t>Lunch Protection Act Expansion</a:t>
            </a:r>
            <a:r>
              <a:rPr lang="en-US" dirty="0" smtClean="0"/>
              <a:t> - We are also looking forward to implementing the expansion</a:t>
            </a:r>
            <a:r>
              <a:rPr lang="en-US" baseline="0" dirty="0" smtClean="0"/>
              <a:t> work done by our Colorado School Nutrition Association partners on the</a:t>
            </a:r>
            <a:r>
              <a:rPr lang="en-US" dirty="0" smtClean="0"/>
              <a:t> Lunch</a:t>
            </a:r>
            <a:r>
              <a:rPr lang="en-US" baseline="0" dirty="0" smtClean="0"/>
              <a:t> Protection Act, previously for grades PK – 2</a:t>
            </a:r>
            <a:r>
              <a:rPr lang="en-US" baseline="30000" dirty="0" smtClean="0"/>
              <a:t>nd</a:t>
            </a:r>
            <a:r>
              <a:rPr lang="en-US" baseline="0" dirty="0" smtClean="0"/>
              <a:t>. </a:t>
            </a:r>
            <a:r>
              <a:rPr lang="en-US" dirty="0" smtClean="0"/>
              <a:t>This bill expands the eligibility of students that qualify for the elimination of the reduced-price co-pay of $0.40 per lunch meal</a:t>
            </a:r>
            <a:r>
              <a:rPr lang="en-US" baseline="0" dirty="0" smtClean="0"/>
              <a:t> (meaning reduced-price eligible students can receive a meal at no cost to them) through grades 5.</a:t>
            </a:r>
            <a:r>
              <a:rPr lang="en-US" dirty="0" smtClean="0"/>
              <a:t> Districts will be reimbursed for this co-pay</a:t>
            </a:r>
            <a:r>
              <a:rPr lang="en-US" baseline="0" dirty="0" smtClean="0"/>
              <a:t> beginning on August 6, 2014.</a:t>
            </a:r>
            <a:r>
              <a:rPr lang="en-US" dirty="0" smtClean="0"/>
              <a:t> </a:t>
            </a:r>
          </a:p>
          <a:p>
            <a:endParaRPr lang="en-US" dirty="0" smtClean="0"/>
          </a:p>
          <a:p>
            <a:endParaRPr lang="en-US" baseline="0"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9/4/2014</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31</a:t>
            </a:fld>
            <a:endParaRPr lang="en-US"/>
          </a:p>
        </p:txBody>
      </p:sp>
    </p:spTree>
    <p:extLst>
      <p:ext uri="{BB962C8B-B14F-4D97-AF65-F5344CB8AC3E}">
        <p14:creationId xmlns:p14="http://schemas.microsoft.com/office/powerpoint/2010/main" val="35489368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9/4/2014</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32</a:t>
            </a:fld>
            <a:endParaRPr lang="en-US"/>
          </a:p>
        </p:txBody>
      </p:sp>
    </p:spTree>
    <p:extLst>
      <p:ext uri="{BB962C8B-B14F-4D97-AF65-F5344CB8AC3E}">
        <p14:creationId xmlns:p14="http://schemas.microsoft.com/office/powerpoint/2010/main" val="35489368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9/4/2014</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33</a:t>
            </a:fld>
            <a:endParaRPr lang="en-US"/>
          </a:p>
        </p:txBody>
      </p:sp>
    </p:spTree>
    <p:extLst>
      <p:ext uri="{BB962C8B-B14F-4D97-AF65-F5344CB8AC3E}">
        <p14:creationId xmlns:p14="http://schemas.microsoft.com/office/powerpoint/2010/main" val="35489368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B3F0A-50CE-4F7D-8215-3BB363017A9B}" type="slidenum">
              <a:rPr lang="en-US" smtClean="0">
                <a:solidFill>
                  <a:prstClr val="white"/>
                </a:solidFill>
              </a:rPr>
              <a:pPr/>
              <a:t>36</a:t>
            </a:fld>
            <a:endParaRPr lang="en-US">
              <a:solidFill>
                <a:prstClr val="white"/>
              </a:solidFill>
            </a:endParaRPr>
          </a:p>
        </p:txBody>
      </p:sp>
    </p:spTree>
    <p:extLst>
      <p:ext uri="{BB962C8B-B14F-4D97-AF65-F5344CB8AC3E}">
        <p14:creationId xmlns:p14="http://schemas.microsoft.com/office/powerpoint/2010/main" val="1082877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526C7F3-A1ED-4DCD-BDC4-866CCC61FAF5}" type="slidenum">
              <a:rPr lang="en-US" smtClean="0">
                <a:solidFill>
                  <a:prstClr val="white"/>
                </a:solidFill>
              </a:rPr>
              <a:pPr>
                <a:defRPr/>
              </a:pPr>
              <a:t>5</a:t>
            </a:fld>
            <a:endParaRPr lang="en-US" dirty="0" smtClean="0">
              <a:solidFill>
                <a:prstClr val="white"/>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526C7F3-A1ED-4DCD-BDC4-866CCC61FAF5}" type="slidenum">
              <a:rPr lang="en-US" smtClean="0">
                <a:solidFill>
                  <a:prstClr val="white"/>
                </a:solidFill>
              </a:rPr>
              <a:pPr>
                <a:defRPr/>
              </a:pPr>
              <a:t>6</a:t>
            </a:fld>
            <a:endParaRPr lang="en-US" dirty="0" smtClean="0">
              <a:solidFill>
                <a:prstClr val="white"/>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F0D7022E-C6DE-4CF6-8A3C-525114D7C68A}" type="slidenum">
              <a:rPr lang="en-US" sz="1200">
                <a:solidFill>
                  <a:prstClr val="black"/>
                </a:solidFill>
              </a:rPr>
              <a:pPr algn="r" eaLnBrk="1" hangingPunct="1"/>
              <a:t>8</a:t>
            </a:fld>
            <a:endParaRPr lang="en-US" sz="1200" dirty="0">
              <a:solidFill>
                <a:prstClr val="black"/>
              </a:solidFill>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526C7F3-A1ED-4DCD-BDC4-866CCC61FAF5}" type="slidenum">
              <a:rPr lang="en-US" smtClean="0">
                <a:solidFill>
                  <a:prstClr val="white"/>
                </a:solidFill>
              </a:rPr>
              <a:pPr>
                <a:defRPr/>
              </a:pPr>
              <a:t>9</a:t>
            </a:fld>
            <a:endParaRPr lang="en-US" dirty="0" smtClean="0">
              <a:solidFill>
                <a:prstClr val="white"/>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526C7F3-A1ED-4DCD-BDC4-866CCC61FAF5}" type="slidenum">
              <a:rPr lang="en-US" smtClean="0">
                <a:solidFill>
                  <a:prstClr val="white"/>
                </a:solidFill>
              </a:rPr>
              <a:pPr>
                <a:defRPr/>
              </a:pPr>
              <a:t>10</a:t>
            </a:fld>
            <a:endParaRPr lang="en-US" dirty="0" smtClean="0">
              <a:solidFill>
                <a:prstClr val="white"/>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526C7F3-A1ED-4DCD-BDC4-866CCC61FAF5}" type="slidenum">
              <a:rPr lang="en-US" smtClean="0">
                <a:solidFill>
                  <a:prstClr val="white"/>
                </a:solidFill>
              </a:rPr>
              <a:pPr>
                <a:defRPr/>
              </a:pPr>
              <a:t>11</a:t>
            </a:fld>
            <a:endParaRPr lang="en-US" dirty="0" smtClean="0">
              <a:solidFill>
                <a:prstClr val="white"/>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59D757B-CB67-4215-B552-7887F40FAF5A}" type="slidenum">
              <a:rPr lang="en-US" smtClean="0">
                <a:solidFill>
                  <a:prstClr val="white"/>
                </a:solidFill>
              </a:rPr>
              <a:pPr>
                <a:defRPr/>
              </a:pPr>
              <a:t>12</a:t>
            </a:fld>
            <a:endParaRPr lang="en-US" dirty="0">
              <a:solidFill>
                <a:prstClr val="white"/>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4182571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119808578"/>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727979756"/>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810094837"/>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391406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2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3023498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3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3841520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1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228967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2048318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1156322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68122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8338420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0455892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1865721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28882707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25278950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3918164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solidFill>
                  <a:srgbClr val="EF7521">
                    <a:lumMod val="50000"/>
                  </a:srgbClr>
                </a:solidFill>
              </a:rPr>
              <a:pPr/>
              <a:t>‹#›</a:t>
            </a:fld>
            <a:endParaRPr lang="en-US" dirty="0" smtClean="0">
              <a:solidFill>
                <a:srgbClr val="EF7521">
                  <a:lumMod val="50000"/>
                </a:srgbClr>
              </a:solidFill>
            </a:endParaRPr>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787457826"/>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734521932"/>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60763856"/>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438660336"/>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72806536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492017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cSld name="2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23571194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cSld name="3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26821548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cSld name="1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24749458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39937326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1944907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9830779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225728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8880867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0431678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18892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9762910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5261367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solidFill>
                  <a:srgbClr val="EF7521">
                    <a:lumMod val="50000"/>
                  </a:srgbClr>
                </a:solidFill>
              </a:rPr>
              <a:pPr/>
              <a:t>‹#›</a:t>
            </a:fld>
            <a:endParaRPr lang="en-US" dirty="0" smtClean="0">
              <a:solidFill>
                <a:srgbClr val="EF7521">
                  <a:lumMod val="50000"/>
                </a:srgbClr>
              </a:solidFill>
            </a:endParaRPr>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554083856"/>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537556191"/>
      </p:ext>
    </p:extLst>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835024631"/>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937866611"/>
      </p:ext>
    </p:extLst>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9385424"/>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cSld name="2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33359887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cSld name="3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165296136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7254222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639669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35884239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764585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55623834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87538859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211709266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8755676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7633956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solidFill>
                  <a:srgbClr val="EF7521">
                    <a:lumMod val="50000"/>
                  </a:srgbClr>
                </a:solidFill>
              </a:rPr>
              <a:pPr/>
              <a:t>‹#›</a:t>
            </a:fld>
            <a:endParaRPr lang="en-US" dirty="0" smtClean="0">
              <a:solidFill>
                <a:srgbClr val="EF7521">
                  <a:lumMod val="50000"/>
                </a:srgbClr>
              </a:solidFill>
            </a:endParaRPr>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263265005"/>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352988588"/>
      </p:ext>
    </p:extLst>
  </p:cSld>
  <p:clrMapOvr>
    <a:overrideClrMapping bg1="dk1" tx1="lt1" bg2="dk2" tx2="lt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753806669"/>
      </p:ext>
    </p:extLst>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2865122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74349334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083668231"/>
      </p:ext>
    </p:extLst>
  </p:cSld>
  <p:clrMapOvr>
    <a:overrideClrMapping bg1="lt1" tx1="dk1" bg2="lt2" tx2="dk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cSld name="2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55861741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cSld name="3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35975607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cSld name="1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10903974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298163165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92984358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44630205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34641384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55893997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542458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5345087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450666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9710210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solidFill>
                  <a:srgbClr val="EF7521">
                    <a:lumMod val="50000"/>
                  </a:srgbClr>
                </a:solidFill>
              </a:rPr>
              <a:pPr/>
              <a:t>‹#›</a:t>
            </a:fld>
            <a:endParaRPr lang="en-US" dirty="0" smtClean="0">
              <a:solidFill>
                <a:srgbClr val="EF7521">
                  <a:lumMod val="50000"/>
                </a:srgbClr>
              </a:solidFill>
            </a:endParaRPr>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08761522"/>
      </p:ext>
    </p:extLst>
  </p:cSld>
  <p:clrMapOvr>
    <a:overrideClrMapping bg1="lt1" tx1="dk1" bg2="lt2" tx2="dk2" accent1="accent1" accent2="accent2" accent3="accent3" accent4="accent4" accent5="accent5" accent6="accent6" hlink="hlink" folHlink="folHlink"/>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219232606"/>
      </p:ext>
    </p:extLst>
  </p:cSld>
  <p:clrMapOvr>
    <a:overrideClrMapping bg1="dk1" tx1="lt1" bg2="dk2" tx2="lt2" accent1="accent1" accent2="accent2" accent3="accent3" accent4="accent4" accent5="accent5" accent6="accent6" hlink="hlink" folHlink="folHlink"/>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353064570"/>
      </p:ext>
    </p:extLst>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223421382"/>
      </p:ext>
    </p:extLst>
  </p:cSld>
  <p:clrMapOvr>
    <a:overrideClrMapping bg1="lt1" tx1="dk1" bg2="lt2" tx2="dk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483756338"/>
      </p:ext>
    </p:extLst>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cSld name="2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146390966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cSld name="3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386058996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cSld name="1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2296332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9188827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63124101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23906721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99860862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5169309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248616271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240934408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8433518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5163118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solidFill>
                  <a:srgbClr val="EF7521">
                    <a:lumMod val="50000"/>
                  </a:srgbClr>
                </a:solidFill>
              </a:rPr>
              <a:pPr/>
              <a:t>‹#›</a:t>
            </a:fld>
            <a:endParaRPr lang="en-US" dirty="0" smtClean="0">
              <a:solidFill>
                <a:srgbClr val="EF7521">
                  <a:lumMod val="50000"/>
                </a:srgbClr>
              </a:solidFill>
            </a:endParaRPr>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434936116"/>
      </p:ext>
    </p:extLst>
  </p:cSld>
  <p:clrMapOvr>
    <a:overrideClrMapping bg1="lt1" tx1="dk1" bg2="lt2" tx2="dk2" accent1="accent1" accent2="accent2" accent3="accent3" accent4="accent4" accent5="accent5" accent6="accent6" hlink="hlink" folHlink="folHlink"/>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389099168"/>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solidFill>
                  <a:srgbClr val="EF7521">
                    <a:lumMod val="50000"/>
                  </a:srgbClr>
                </a:solidFill>
              </a:rPr>
              <a:pPr/>
              <a:t>‹#›</a:t>
            </a:fld>
            <a:endParaRPr lang="en-US" dirty="0" smtClean="0">
              <a:solidFill>
                <a:srgbClr val="EF7521">
                  <a:lumMod val="50000"/>
                </a:srgbClr>
              </a:solidFill>
            </a:endParaRPr>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336962947"/>
      </p:ext>
    </p:extLst>
  </p:cSld>
  <p:clrMapOvr>
    <a:overrideClrMapping bg1="lt1" tx1="dk1" bg2="lt2" tx2="dk2" accent1="accent1" accent2="accent2" accent3="accent3" accent4="accent4" accent5="accent5" accent6="accent6" hlink="hlink" folHlink="folHlink"/>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225028497"/>
      </p:ext>
    </p:extLst>
  </p:cSld>
  <p:clrMapOvr>
    <a:overrideClrMapping bg1="lt1" tx1="dk1" bg2="lt2" tx2="dk2" accent1="accent1" accent2="accent2" accent3="accent3" accent4="accent4" accent5="accent5" accent6="accent6" hlink="hlink" folHlink="folHlink"/>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177950351"/>
      </p:ext>
    </p:extLst>
  </p:cSld>
  <p:clrMapOvr>
    <a:overrideClrMapping bg1="lt1" tx1="dk1" bg2="lt2" tx2="dk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201170073"/>
      </p:ext>
    </p:extLst>
  </p:cSld>
  <p:clrMapOvr>
    <a:overrideClrMapping bg1="lt1" tx1="dk1" bg2="lt2" tx2="dk2" accent1="accent1" accent2="accent2" accent3="accent3" accent4="accent4" accent5="accent5" accent6="accent6" hlink="hlink" folHlink="folHlink"/>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cSld name="2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152909046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cSld name="3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136355410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cSld name="1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extLst>
      <p:ext uri="{BB962C8B-B14F-4D97-AF65-F5344CB8AC3E}">
        <p14:creationId xmlns:p14="http://schemas.microsoft.com/office/powerpoint/2010/main" val="271645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2.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3.emf"/><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3.emf"/><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image" Target="../media/image2.png"/><Relationship Id="rId2" Type="http://schemas.openxmlformats.org/officeDocument/2006/relationships/slideLayout" Target="../slideLayouts/slideLayout34.xml"/><Relationship Id="rId16" Type="http://schemas.openxmlformats.org/officeDocument/2006/relationships/theme" Target="../theme/theme3.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image" Target="../media/image2.png"/><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theme" Target="../theme/theme4.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19" Type="http://schemas.openxmlformats.org/officeDocument/2006/relationships/image" Target="../media/image3.emf"/><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18" Type="http://schemas.openxmlformats.org/officeDocument/2006/relationships/image" Target="../media/image2.png"/><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17" Type="http://schemas.openxmlformats.org/officeDocument/2006/relationships/theme" Target="../theme/theme5.xml"/><Relationship Id="rId2" Type="http://schemas.openxmlformats.org/officeDocument/2006/relationships/slideLayout" Target="../slideLayouts/slideLayout65.xml"/><Relationship Id="rId16" Type="http://schemas.openxmlformats.org/officeDocument/2006/relationships/slideLayout" Target="../slideLayouts/slideLayout79.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slideLayout" Target="../slideLayouts/slideLayout78.xml"/><Relationship Id="rId10" Type="http://schemas.openxmlformats.org/officeDocument/2006/relationships/slideLayout" Target="../slideLayouts/slideLayout73.xml"/><Relationship Id="rId19" Type="http://schemas.openxmlformats.org/officeDocument/2006/relationships/image" Target="../media/image3.emf"/><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slideLayout" Target="../slideLayouts/slideLayout7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slideLayout" Target="../slideLayouts/slideLayout92.xml"/><Relationship Id="rId18" Type="http://schemas.openxmlformats.org/officeDocument/2006/relationships/image" Target="../media/image2.png"/><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slideLayout" Target="../slideLayouts/slideLayout91.xml"/><Relationship Id="rId17" Type="http://schemas.openxmlformats.org/officeDocument/2006/relationships/theme" Target="../theme/theme6.xml"/><Relationship Id="rId2" Type="http://schemas.openxmlformats.org/officeDocument/2006/relationships/slideLayout" Target="../slideLayouts/slideLayout81.xml"/><Relationship Id="rId16" Type="http://schemas.openxmlformats.org/officeDocument/2006/relationships/slideLayout" Target="../slideLayouts/slideLayout95.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5" Type="http://schemas.openxmlformats.org/officeDocument/2006/relationships/slideLayout" Target="../slideLayouts/slideLayout94.xml"/><Relationship Id="rId10" Type="http://schemas.openxmlformats.org/officeDocument/2006/relationships/slideLayout" Target="../slideLayouts/slideLayout89.xml"/><Relationship Id="rId19" Type="http://schemas.openxmlformats.org/officeDocument/2006/relationships/image" Target="../media/image3.emf"/><Relationship Id="rId4" Type="http://schemas.openxmlformats.org/officeDocument/2006/relationships/slideLayout" Target="../slideLayouts/slideLayout83.xml"/><Relationship Id="rId9" Type="http://schemas.openxmlformats.org/officeDocument/2006/relationships/slideLayout" Target="../slideLayouts/slideLayout88.xml"/><Relationship Id="rId14" Type="http://schemas.openxmlformats.org/officeDocument/2006/relationships/slideLayout" Target="../slideLayouts/slideLayout9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pPr fontAlgn="auto">
              <a:spcBef>
                <a:spcPts val="0"/>
              </a:spcBef>
              <a:spcAft>
                <a:spcPts val="0"/>
              </a:spcAft>
            </a:pPr>
            <a:fld id="{757A2F4E-5D54-B04B-91BD-7E78EE1FE9FD}" type="slidenum">
              <a:rPr lang="en-US" smtClean="0">
                <a:latin typeface="Calibri"/>
              </a:rPr>
              <a:pPr fontAlgn="auto">
                <a:spcBef>
                  <a:spcPts val="0"/>
                </a:spcBef>
                <a:spcAft>
                  <a:spcPts val="0"/>
                </a:spcAft>
              </a:pPr>
              <a:t>‹#›</a:t>
            </a:fld>
            <a:endParaRPr lang="en-US" dirty="0" smtClean="0">
              <a:latin typeface="Calibri"/>
            </a:endParaRPr>
          </a:p>
        </p:txBody>
      </p:sp>
      <p:pic>
        <p:nvPicPr>
          <p:cNvPr id="6" name="Picture 5" descr="co_cde_shield_rgb.eps"/>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66259393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pPr fontAlgn="auto">
              <a:spcBef>
                <a:spcPts val="0"/>
              </a:spcBef>
              <a:spcAft>
                <a:spcPts val="0"/>
              </a:spcAft>
            </a:pPr>
            <a:fld id="{757A2F4E-5D54-B04B-91BD-7E78EE1FE9FD}" type="slidenum">
              <a:rPr lang="en-US" smtClean="0">
                <a:latin typeface="Calibri"/>
              </a:rPr>
              <a:pPr fontAlgn="auto">
                <a:spcBef>
                  <a:spcPts val="0"/>
                </a:spcBef>
                <a:spcAft>
                  <a:spcPts val="0"/>
                </a:spcAft>
              </a:pPr>
              <a:t>‹#›</a:t>
            </a:fld>
            <a:endParaRPr lang="en-US" dirty="0" smtClean="0">
              <a:latin typeface="Calibri"/>
            </a:endParaRPr>
          </a:p>
        </p:txBody>
      </p:sp>
      <p:pic>
        <p:nvPicPr>
          <p:cNvPr id="6" name="Picture 5" descr="co_cde_shield_rgb.eps"/>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10533842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17"/>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pPr fontAlgn="auto">
              <a:spcBef>
                <a:spcPts val="0"/>
              </a:spcBef>
              <a:spcAft>
                <a:spcPts val="0"/>
              </a:spcAft>
            </a:pPr>
            <a:fld id="{757A2F4E-5D54-B04B-91BD-7E78EE1FE9FD}" type="slidenum">
              <a:rPr lang="en-US" smtClean="0">
                <a:latin typeface="Calibri"/>
              </a:rPr>
              <a:pPr fontAlgn="auto">
                <a:spcBef>
                  <a:spcPts val="0"/>
                </a:spcBef>
                <a:spcAft>
                  <a:spcPts val="0"/>
                </a:spcAft>
              </a:pPr>
              <a:t>‹#›</a:t>
            </a:fld>
            <a:endParaRPr lang="en-US" dirty="0" smtClean="0">
              <a:latin typeface="Calibri"/>
            </a:endParaRPr>
          </a:p>
        </p:txBody>
      </p:sp>
      <p:pic>
        <p:nvPicPr>
          <p:cNvPr id="6" name="Picture 5" descr="co_cde_shield_rgb.eps"/>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865969621"/>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 id="2147483828" r:id="rId14"/>
    <p:sldLayoutId id="2147483829" r:id="rId15"/>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pPr fontAlgn="auto">
              <a:spcBef>
                <a:spcPts val="0"/>
              </a:spcBef>
              <a:spcAft>
                <a:spcPts val="0"/>
              </a:spcAft>
            </a:pPr>
            <a:fld id="{757A2F4E-5D54-B04B-91BD-7E78EE1FE9FD}" type="slidenum">
              <a:rPr lang="en-US" smtClean="0">
                <a:latin typeface="Calibri"/>
              </a:rPr>
              <a:pPr fontAlgn="auto">
                <a:spcBef>
                  <a:spcPts val="0"/>
                </a:spcBef>
                <a:spcAft>
                  <a:spcPts val="0"/>
                </a:spcAft>
              </a:pPr>
              <a:t>‹#›</a:t>
            </a:fld>
            <a:endParaRPr lang="en-US" dirty="0" smtClean="0">
              <a:latin typeface="Calibri"/>
            </a:endParaRPr>
          </a:p>
        </p:txBody>
      </p:sp>
      <p:pic>
        <p:nvPicPr>
          <p:cNvPr id="6" name="Picture 5" descr="co_cde_shield_rgb.eps"/>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122964436"/>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 id="2147483847" r:id="rId16"/>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pPr fontAlgn="auto">
              <a:spcBef>
                <a:spcPts val="0"/>
              </a:spcBef>
              <a:spcAft>
                <a:spcPts val="0"/>
              </a:spcAft>
            </a:pPr>
            <a:fld id="{757A2F4E-5D54-B04B-91BD-7E78EE1FE9FD}" type="slidenum">
              <a:rPr lang="en-US" smtClean="0">
                <a:latin typeface="Calibri"/>
              </a:rPr>
              <a:pPr fontAlgn="auto">
                <a:spcBef>
                  <a:spcPts val="0"/>
                </a:spcBef>
                <a:spcAft>
                  <a:spcPts val="0"/>
                </a:spcAft>
              </a:pPr>
              <a:t>‹#›</a:t>
            </a:fld>
            <a:endParaRPr lang="en-US" dirty="0" smtClean="0">
              <a:latin typeface="Calibri"/>
            </a:endParaRPr>
          </a:p>
        </p:txBody>
      </p:sp>
      <p:pic>
        <p:nvPicPr>
          <p:cNvPr id="6" name="Picture 5" descr="co_cde_shield_rgb.eps"/>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257879075"/>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pPr fontAlgn="auto">
              <a:spcBef>
                <a:spcPts val="0"/>
              </a:spcBef>
              <a:spcAft>
                <a:spcPts val="0"/>
              </a:spcAft>
            </a:pPr>
            <a:fld id="{757A2F4E-5D54-B04B-91BD-7E78EE1FE9FD}" type="slidenum">
              <a:rPr lang="en-US" smtClean="0">
                <a:latin typeface="Calibri"/>
              </a:rPr>
              <a:pPr fontAlgn="auto">
                <a:spcBef>
                  <a:spcPts val="0"/>
                </a:spcBef>
                <a:spcAft>
                  <a:spcPts val="0"/>
                </a:spcAft>
              </a:pPr>
              <a:t>‹#›</a:t>
            </a:fld>
            <a:endParaRPr lang="en-US" dirty="0" smtClean="0">
              <a:latin typeface="Calibri"/>
            </a:endParaRPr>
          </a:p>
        </p:txBody>
      </p:sp>
      <p:pic>
        <p:nvPicPr>
          <p:cNvPr id="6" name="Picture 5" descr="co_cde_shield_rgb.eps"/>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992590704"/>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 id="2147483879" r:id="rId14"/>
    <p:sldLayoutId id="2147483880" r:id="rId15"/>
    <p:sldLayoutId id="2147483881" r:id="rId16"/>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9.xml"/></Relationships>
</file>

<file path=ppt/slides/_rels/slide13.xml.rels><?xml version="1.0" encoding="UTF-8" standalone="yes"?>
<Relationships xmlns="http://schemas.openxmlformats.org/package/2006/relationships"><Relationship Id="rId3" Type="http://schemas.openxmlformats.org/officeDocument/2006/relationships/hyperlink" Target="http://www.cde.state.co.us/cdefinance/sfFinancialTransparency" TargetMode="External"/><Relationship Id="rId2" Type="http://schemas.openxmlformats.org/officeDocument/2006/relationships/notesSlide" Target="../notesSlides/notesSlide10.xml"/><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71.xml"/><Relationship Id="rId4" Type="http://schemas.openxmlformats.org/officeDocument/2006/relationships/chart" Target="../charts/char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71.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71.xml"/><Relationship Id="rId4" Type="http://schemas.openxmlformats.org/officeDocument/2006/relationships/chart" Target="../charts/char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5.xml"/></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9.xml"/><Relationship Id="rId1" Type="http://schemas.openxmlformats.org/officeDocument/2006/relationships/slideLayout" Target="../slideLayouts/slideLayout75.xml"/></Relationships>
</file>

<file path=ppt/slides/_rels/slide2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0.xml"/><Relationship Id="rId1" Type="http://schemas.openxmlformats.org/officeDocument/2006/relationships/slideLayout" Target="../slideLayouts/slideLayout7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hyperlink" Target="http://www.cde.state.co.us/cdefinance/capconstbest" TargetMode="External"/><Relationship Id="rId1" Type="http://schemas.openxmlformats.org/officeDocument/2006/relationships/slideLayout" Target="../slideLayouts/slideLayout34.xml"/></Relationships>
</file>

<file path=ppt/slides/_rels/slide31.xml.rels><?xml version="1.0" encoding="UTF-8" standalone="yes"?>
<Relationships xmlns="http://schemas.openxmlformats.org/package/2006/relationships"><Relationship Id="rId3" Type="http://schemas.openxmlformats.org/officeDocument/2006/relationships/hyperlink" Target="http://www.cde.state.co.us/nutrition/nutritrainings"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www.cde.state.co.us/transportation" TargetMode="Externa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www.cde.state.co.us/cdefisgrant" TargetMode="External"/><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www.cde.state.co.us/cdefinance/auditunit.htm" TargetMode="External"/><Relationship Id="rId1" Type="http://schemas.openxmlformats.org/officeDocument/2006/relationships/slideLayout" Target="../slideLayouts/slideLayout49.xml"/></Relationships>
</file>

<file path=ppt/slides/_rels/slide35.xml.rels><?xml version="1.0" encoding="UTF-8" standalone="yes"?>
<Relationships xmlns="http://schemas.openxmlformats.org/package/2006/relationships"><Relationship Id="rId3" Type="http://schemas.openxmlformats.org/officeDocument/2006/relationships/hyperlink" Target="http://www.cde.state.co.us/cdefinance/SchoolFinanceFundingFY2014-15.htm" TargetMode="External"/><Relationship Id="rId2" Type="http://schemas.openxmlformats.org/officeDocument/2006/relationships/hyperlink" Target="http://www.cde.state.co.us/cdefinance/FinancialReportingFY2014-15" TargetMode="External"/><Relationship Id="rId1" Type="http://schemas.openxmlformats.org/officeDocument/2006/relationships/slideLayout" Target="../slideLayouts/slideLayout5.xml"/><Relationship Id="rId6" Type="http://schemas.openxmlformats.org/officeDocument/2006/relationships/hyperlink" Target="http://www.cde.state.co.us/nutrition" TargetMode="External"/><Relationship Id="rId5" Type="http://schemas.openxmlformats.org/officeDocument/2006/relationships/hyperlink" Target="http://www.cde.state.co.us/cdefinance/capconstmain" TargetMode="External"/><Relationship Id="rId4" Type="http://schemas.openxmlformats.org/officeDocument/2006/relationships/hyperlink" Target="http://www.cde.state.co.us/cdefinance/auditunit"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mailto:Lucero_y@cde.state.co.us" TargetMode="External"/><Relationship Id="rId3" Type="http://schemas.openxmlformats.org/officeDocument/2006/relationships/hyperlink" Target="mailto:Emm_l@cde.state.co.us" TargetMode="External"/><Relationship Id="rId7" Type="http://schemas.openxmlformats.org/officeDocument/2006/relationships/hyperlink" Target="mailto:Williams_a@cde.state.co.us" TargetMode="External"/><Relationship Id="rId12" Type="http://schemas.openxmlformats.org/officeDocument/2006/relationships/hyperlink" Target="mailto:Brand_j@cde.state.co.us" TargetMode="External"/><Relationship Id="rId2" Type="http://schemas.openxmlformats.org/officeDocument/2006/relationships/notesSlide" Target="../notesSlides/notesSlide26.xml"/><Relationship Id="rId1" Type="http://schemas.openxmlformats.org/officeDocument/2006/relationships/slideLayout" Target="../slideLayouts/slideLayout5.xml"/><Relationship Id="rId6" Type="http://schemas.openxmlformats.org/officeDocument/2006/relationships/hyperlink" Target="mailto:Weber_k@cde.state.co.us" TargetMode="External"/><Relationship Id="rId11" Type="http://schemas.openxmlformats.org/officeDocument/2006/relationships/hyperlink" Target="mailto:Newell_s@cde.state.co.us" TargetMode="External"/><Relationship Id="rId5" Type="http://schemas.openxmlformats.org/officeDocument/2006/relationships/hyperlink" Target="mailto:Christel_m@cde.state.co.us" TargetMode="External"/><Relationship Id="rId10" Type="http://schemas.openxmlformats.org/officeDocument/2006/relationships/hyperlink" Target="mailto:Abbey_s@cde.state.co.us" TargetMode="External"/><Relationship Id="rId4" Type="http://schemas.openxmlformats.org/officeDocument/2006/relationships/hyperlink" Target="mailto:Okes_j@cde.state.co.us" TargetMode="External"/><Relationship Id="rId9" Type="http://schemas.openxmlformats.org/officeDocument/2006/relationships/hyperlink" Target="mailto:Schneiderman_d@cde.state.co.us"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cde.state.co.us/cdefinance/Accreditation.htm"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www.cde.state.co.us/cdefinance/sfFPP.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williams_a@cde.state.co.us" TargetMode="External"/><Relationship Id="rId2" Type="http://schemas.openxmlformats.org/officeDocument/2006/relationships/hyperlink" Target="http://www.cde.state.co.us/cdefinance/sfadministrate" TargetMode="External"/><Relationship Id="rId1" Type="http://schemas.openxmlformats.org/officeDocument/2006/relationships/slideLayout" Target="../slideLayouts/slideLayout49.xml"/><Relationship Id="rId4" Type="http://schemas.openxmlformats.org/officeDocument/2006/relationships/hyperlink" Target="mailto:lucero_y@cde.state.co.u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cde.state.co.us/cdefinance/sfbudgettrain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Jennifer Okes</a:t>
            </a:r>
          </a:p>
          <a:p>
            <a:r>
              <a:rPr lang="en-US" dirty="0" smtClean="0"/>
              <a:t>Mary Lynn </a:t>
            </a:r>
            <a:r>
              <a:rPr lang="en-US" dirty="0" smtClean="0"/>
              <a:t>Christel</a:t>
            </a:r>
          </a:p>
          <a:p>
            <a:r>
              <a:rPr lang="en-US" dirty="0" smtClean="0"/>
              <a:t>Kirk </a:t>
            </a:r>
            <a:r>
              <a:rPr lang="en-US" dirty="0" smtClean="0"/>
              <a:t>Weber</a:t>
            </a:r>
            <a:endParaRPr lang="en-US" dirty="0" smtClean="0"/>
          </a:p>
        </p:txBody>
      </p:sp>
      <p:sp>
        <p:nvSpPr>
          <p:cNvPr id="5" name="Title 4"/>
          <p:cNvSpPr>
            <a:spLocks noGrp="1"/>
          </p:cNvSpPr>
          <p:nvPr>
            <p:ph type="title"/>
          </p:nvPr>
        </p:nvSpPr>
        <p:spPr/>
        <p:txBody>
          <a:bodyPr/>
          <a:lstStyle/>
          <a:p>
            <a:r>
              <a:rPr lang="en-US" dirty="0"/>
              <a:t>Public School Finance</a:t>
            </a:r>
            <a:br>
              <a:rPr lang="en-US" dirty="0"/>
            </a:br>
            <a:r>
              <a:rPr lang="en-US" dirty="0"/>
              <a:t>New Superintendents</a:t>
            </a:r>
          </a:p>
        </p:txBody>
      </p:sp>
      <p:sp>
        <p:nvSpPr>
          <p:cNvPr id="7" name="Text Placeholder 6"/>
          <p:cNvSpPr>
            <a:spLocks noGrp="1"/>
          </p:cNvSpPr>
          <p:nvPr>
            <p:ph type="body" sz="quarter" idx="10"/>
          </p:nvPr>
        </p:nvSpPr>
        <p:spPr/>
        <p:txBody>
          <a:bodyPr/>
          <a:lstStyle/>
          <a:p>
            <a:r>
              <a:rPr lang="en-US" dirty="0" smtClean="0"/>
              <a:t>September 2014</a:t>
            </a:r>
            <a:endParaRPr lang="en-US" dirty="0"/>
          </a:p>
        </p:txBody>
      </p:sp>
    </p:spTree>
    <p:extLst>
      <p:ext uri="{BB962C8B-B14F-4D97-AF65-F5344CB8AC3E}">
        <p14:creationId xmlns:p14="http://schemas.microsoft.com/office/powerpoint/2010/main" val="1333852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bwMode="auto">
          <a:xfrm>
            <a:off x="165101" y="1503171"/>
            <a:ext cx="8649192" cy="4407408"/>
          </a:xfrm>
          <a:noFill/>
          <a:ln>
            <a:miter lim="800000"/>
            <a:headEnd/>
            <a:tailEnd/>
          </a:ln>
        </p:spPr>
        <p:txBody>
          <a:bodyPr vert="horz" wrap="square" lIns="91440" tIns="45720" rIns="91440" bIns="45720" numCol="1" anchor="t" anchorCtr="0" compatLnSpc="1">
            <a:prstTxWarp prst="textNoShape">
              <a:avLst/>
            </a:prstTxWarp>
          </a:bodyPr>
          <a:lstStyle/>
          <a:p>
            <a:pPr marL="0" indent="0"/>
            <a:r>
              <a:rPr lang="en-US" dirty="0" smtClean="0">
                <a:solidFill>
                  <a:srgbClr val="45454C"/>
                </a:solidFill>
                <a:latin typeface="+mj-lt"/>
              </a:rPr>
              <a:t> Use of Beginning Fund Balance – 22-44-105 C.R.S</a:t>
            </a:r>
          </a:p>
          <a:p>
            <a:pPr marL="274320" lvl="1" indent="0">
              <a:lnSpc>
                <a:spcPct val="90000"/>
              </a:lnSpc>
            </a:pPr>
            <a:r>
              <a:rPr lang="en-US" dirty="0" smtClean="0">
                <a:solidFill>
                  <a:srgbClr val="45454C"/>
                </a:solidFill>
                <a:latin typeface="+mj-lt"/>
              </a:rPr>
              <a:t> If </a:t>
            </a:r>
            <a:r>
              <a:rPr lang="en-US" dirty="0">
                <a:solidFill>
                  <a:srgbClr val="45454C"/>
                </a:solidFill>
                <a:latin typeface="+mj-lt"/>
              </a:rPr>
              <a:t>beginning fund balance is planned to be </a:t>
            </a:r>
            <a:r>
              <a:rPr lang="en-US" dirty="0" smtClean="0">
                <a:solidFill>
                  <a:srgbClr val="45454C"/>
                </a:solidFill>
                <a:latin typeface="+mj-lt"/>
              </a:rPr>
              <a:t>used, or is actually used, a resolution </a:t>
            </a:r>
            <a:r>
              <a:rPr lang="en-US" dirty="0">
                <a:solidFill>
                  <a:srgbClr val="45454C"/>
                </a:solidFill>
                <a:latin typeface="+mj-lt"/>
              </a:rPr>
              <a:t>must be adopted by the board authorizing the </a:t>
            </a:r>
            <a:r>
              <a:rPr lang="en-US" dirty="0" smtClean="0">
                <a:solidFill>
                  <a:srgbClr val="45454C"/>
                </a:solidFill>
                <a:latin typeface="+mj-lt"/>
              </a:rPr>
              <a:t>use</a:t>
            </a:r>
          </a:p>
          <a:p>
            <a:pPr marL="548640" lvl="2" indent="0">
              <a:lnSpc>
                <a:spcPct val="90000"/>
              </a:lnSpc>
            </a:pPr>
            <a:r>
              <a:rPr lang="en-US" sz="1800" dirty="0" smtClean="0">
                <a:solidFill>
                  <a:srgbClr val="45454C"/>
                </a:solidFill>
                <a:latin typeface="+mj-lt"/>
              </a:rPr>
              <a:t> Amount </a:t>
            </a:r>
            <a:r>
              <a:rPr lang="en-US" sz="1800" dirty="0">
                <a:solidFill>
                  <a:srgbClr val="45454C"/>
                </a:solidFill>
                <a:latin typeface="+mj-lt"/>
              </a:rPr>
              <a:t>of beginning fund balance to be used</a:t>
            </a:r>
          </a:p>
          <a:p>
            <a:pPr marL="548640" lvl="2" indent="0">
              <a:lnSpc>
                <a:spcPct val="90000"/>
              </a:lnSpc>
            </a:pPr>
            <a:r>
              <a:rPr lang="en-US" sz="1800" dirty="0" smtClean="0">
                <a:solidFill>
                  <a:srgbClr val="45454C"/>
                </a:solidFill>
                <a:latin typeface="+mj-lt"/>
              </a:rPr>
              <a:t> Purpose </a:t>
            </a:r>
            <a:r>
              <a:rPr lang="en-US" sz="1800" dirty="0">
                <a:solidFill>
                  <a:srgbClr val="45454C"/>
                </a:solidFill>
                <a:latin typeface="+mj-lt"/>
              </a:rPr>
              <a:t>for spending the funds</a:t>
            </a:r>
          </a:p>
          <a:p>
            <a:pPr marL="548640" lvl="2" indent="0">
              <a:lnSpc>
                <a:spcPct val="90000"/>
              </a:lnSpc>
            </a:pPr>
            <a:r>
              <a:rPr lang="en-US" sz="1800" dirty="0" smtClean="0">
                <a:solidFill>
                  <a:srgbClr val="45454C"/>
                </a:solidFill>
                <a:latin typeface="+mj-lt"/>
              </a:rPr>
              <a:t> Ensure </a:t>
            </a:r>
            <a:r>
              <a:rPr lang="en-US" sz="1800" dirty="0">
                <a:solidFill>
                  <a:srgbClr val="45454C"/>
                </a:solidFill>
                <a:latin typeface="+mj-lt"/>
              </a:rPr>
              <a:t>the use of fund balance does not lead to ongoing </a:t>
            </a:r>
            <a:r>
              <a:rPr lang="en-US" sz="1800" dirty="0" smtClean="0">
                <a:solidFill>
                  <a:srgbClr val="45454C"/>
                </a:solidFill>
                <a:latin typeface="+mj-lt"/>
              </a:rPr>
              <a:t>deficit</a:t>
            </a:r>
          </a:p>
          <a:p>
            <a:pPr marL="0" indent="0"/>
            <a:r>
              <a:rPr lang="en-US" dirty="0" smtClean="0">
                <a:solidFill>
                  <a:srgbClr val="45454C"/>
                </a:solidFill>
              </a:rPr>
              <a:t> Appropriation Resolution - Required </a:t>
            </a:r>
            <a:r>
              <a:rPr lang="en-US" dirty="0">
                <a:solidFill>
                  <a:srgbClr val="45454C"/>
                </a:solidFill>
              </a:rPr>
              <a:t>– </a:t>
            </a:r>
            <a:r>
              <a:rPr lang="en-US" dirty="0" smtClean="0">
                <a:solidFill>
                  <a:srgbClr val="45454C"/>
                </a:solidFill>
              </a:rPr>
              <a:t>22-44-107 </a:t>
            </a:r>
            <a:r>
              <a:rPr lang="en-US" dirty="0">
                <a:solidFill>
                  <a:srgbClr val="45454C"/>
                </a:solidFill>
              </a:rPr>
              <a:t>C.R.S</a:t>
            </a:r>
          </a:p>
          <a:p>
            <a:pPr lvl="1" algn="just"/>
            <a:r>
              <a:rPr lang="en-US" dirty="0">
                <a:solidFill>
                  <a:srgbClr val="45454C"/>
                </a:solidFill>
                <a:latin typeface="+mj-lt"/>
              </a:rPr>
              <a:t>The appropriation resolution is the authority to spend funds and must reflect the adopted budget</a:t>
            </a:r>
          </a:p>
          <a:p>
            <a:pPr lvl="1" algn="just"/>
            <a:r>
              <a:rPr lang="en-US" dirty="0">
                <a:solidFill>
                  <a:srgbClr val="45454C"/>
                </a:solidFill>
                <a:latin typeface="+mj-lt"/>
              </a:rPr>
              <a:t>May incorporate the budget adoption and appropriation resolution into same document</a:t>
            </a:r>
          </a:p>
          <a:p>
            <a:pPr lvl="1" algn="just"/>
            <a:r>
              <a:rPr lang="en-US" dirty="0">
                <a:solidFill>
                  <a:srgbClr val="45454C"/>
                </a:solidFill>
                <a:latin typeface="+mj-lt"/>
              </a:rPr>
              <a:t>May also incorporate the “use of fund balance” resolution </a:t>
            </a:r>
          </a:p>
          <a:p>
            <a:pPr lvl="1" algn="just"/>
            <a:r>
              <a:rPr lang="en-US" dirty="0">
                <a:solidFill>
                  <a:srgbClr val="45454C"/>
                </a:solidFill>
                <a:latin typeface="+mj-lt"/>
              </a:rPr>
              <a:t>End of year expenditures may not exceed appropriation – audit </a:t>
            </a:r>
            <a:r>
              <a:rPr lang="en-US" dirty="0" smtClean="0">
                <a:solidFill>
                  <a:srgbClr val="45454C"/>
                </a:solidFill>
                <a:latin typeface="+mj-lt"/>
              </a:rPr>
              <a:t>finding</a:t>
            </a:r>
            <a:endParaRPr lang="en-US" dirty="0">
              <a:solidFill>
                <a:srgbClr val="45454C"/>
              </a:solidFill>
              <a:latin typeface="+mj-lt"/>
            </a:endParaRPr>
          </a:p>
          <a:p>
            <a:pPr marL="274320" lvl="1" indent="0">
              <a:lnSpc>
                <a:spcPct val="90000"/>
              </a:lnSpc>
            </a:pPr>
            <a:endParaRPr lang="en-US" sz="1600" dirty="0" smtClean="0">
              <a:solidFill>
                <a:srgbClr val="45454C"/>
              </a:solidFill>
            </a:endParaRPr>
          </a:p>
          <a:p>
            <a:pPr marL="274320" lvl="1" indent="0">
              <a:lnSpc>
                <a:spcPct val="90000"/>
              </a:lnSpc>
            </a:pPr>
            <a:endParaRPr lang="en-US" dirty="0">
              <a:solidFill>
                <a:srgbClr val="45454C"/>
              </a:solidFill>
            </a:endParaRPr>
          </a:p>
          <a:p>
            <a:pPr marL="0" indent="0"/>
            <a:endParaRPr lang="en-US" dirty="0">
              <a:solidFill>
                <a:srgbClr val="45454C"/>
              </a:solidFill>
            </a:endParaRPr>
          </a:p>
          <a:p>
            <a:pPr marL="274320" lvl="1" indent="0"/>
            <a:endParaRPr lang="en-US" sz="1800" dirty="0" smtClean="0">
              <a:solidFill>
                <a:srgbClr val="45454C"/>
              </a:solidFill>
              <a:latin typeface="+mj-lt"/>
            </a:endParaRPr>
          </a:p>
          <a:p>
            <a:pPr marL="274320" lvl="1" indent="0"/>
            <a:endParaRPr lang="en-US" dirty="0">
              <a:solidFill>
                <a:srgbClr val="45454C"/>
              </a:solidFill>
              <a:latin typeface="+mj-lt"/>
            </a:endParaRPr>
          </a:p>
          <a:p>
            <a:pPr marL="0" indent="0"/>
            <a:endParaRPr lang="en-US" sz="2000" dirty="0" smtClean="0">
              <a:solidFill>
                <a:srgbClr val="45454C"/>
              </a:solidFill>
              <a:latin typeface="+mj-lt"/>
            </a:endParaRPr>
          </a:p>
          <a:p>
            <a:pPr algn="just">
              <a:buNone/>
            </a:pPr>
            <a:endParaRPr lang="en-US" sz="800" dirty="0" smtClean="0">
              <a:solidFill>
                <a:srgbClr val="45454C"/>
              </a:solidFill>
            </a:endParaRPr>
          </a:p>
          <a:p>
            <a:pPr lvl="1" algn="just">
              <a:lnSpc>
                <a:spcPct val="80000"/>
              </a:lnSpc>
              <a:buFontTx/>
              <a:buNone/>
            </a:pPr>
            <a:endParaRPr lang="en-US" sz="2600" dirty="0" smtClean="0">
              <a:solidFill>
                <a:srgbClr val="45454C"/>
              </a:solidFill>
            </a:endParaRPr>
          </a:p>
          <a:p>
            <a:pPr algn="just" eaLnBrk="1" hangingPunct="1">
              <a:buFontTx/>
              <a:buNone/>
            </a:pPr>
            <a:endParaRPr lang="en-US" dirty="0" smtClean="0">
              <a:solidFill>
                <a:srgbClr val="45454C"/>
              </a:solidFill>
            </a:endParaRPr>
          </a:p>
        </p:txBody>
      </p:sp>
      <p:sp>
        <p:nvSpPr>
          <p:cNvPr id="2" name="Title 1"/>
          <p:cNvSpPr>
            <a:spLocks noGrp="1"/>
          </p:cNvSpPr>
          <p:nvPr>
            <p:ph type="title"/>
          </p:nvPr>
        </p:nvSpPr>
        <p:spPr>
          <a:ln>
            <a:noFill/>
          </a:ln>
        </p:spPr>
        <p:txBody>
          <a:bodyPr/>
          <a:lstStyle/>
          <a:p>
            <a:pPr>
              <a:defRPr/>
            </a:pPr>
            <a:r>
              <a:rPr lang="en-US" dirty="0"/>
              <a:t>Budget and Appropriation</a:t>
            </a:r>
            <a:endParaRPr lang="en-US" sz="3600" dirty="0">
              <a:latin typeface="+mj-lt"/>
            </a:endParaRPr>
          </a:p>
        </p:txBody>
      </p:sp>
    </p:spTree>
    <p:extLst>
      <p:ext uri="{BB962C8B-B14F-4D97-AF65-F5344CB8AC3E}">
        <p14:creationId xmlns:p14="http://schemas.microsoft.com/office/powerpoint/2010/main" val="2627609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r>
              <a:rPr lang="en-US" dirty="0" smtClean="0">
                <a:solidFill>
                  <a:srgbClr val="45454C"/>
                </a:solidFill>
              </a:rPr>
              <a:t> </a:t>
            </a:r>
            <a:r>
              <a:rPr lang="en-US" dirty="0">
                <a:solidFill>
                  <a:srgbClr val="45454C"/>
                </a:solidFill>
              </a:rPr>
              <a:t>Supplemental </a:t>
            </a:r>
            <a:r>
              <a:rPr lang="en-US" dirty="0" smtClean="0">
                <a:solidFill>
                  <a:srgbClr val="45454C"/>
                </a:solidFill>
              </a:rPr>
              <a:t>Appropriations - 22-44-110 C.R.S </a:t>
            </a:r>
          </a:p>
          <a:p>
            <a:pPr marL="274320" lvl="1" indent="0"/>
            <a:r>
              <a:rPr lang="en-US" dirty="0" smtClean="0">
                <a:solidFill>
                  <a:srgbClr val="45454C"/>
                </a:solidFill>
              </a:rPr>
              <a:t>Funds </a:t>
            </a:r>
            <a:r>
              <a:rPr lang="en-US" dirty="0">
                <a:solidFill>
                  <a:srgbClr val="45454C"/>
                </a:solidFill>
              </a:rPr>
              <a:t>that become available for specific purpose after the budget is adopted or after the budget has been </a:t>
            </a:r>
            <a:r>
              <a:rPr lang="en-US" dirty="0" smtClean="0">
                <a:solidFill>
                  <a:srgbClr val="45454C"/>
                </a:solidFill>
              </a:rPr>
              <a:t>changed</a:t>
            </a:r>
          </a:p>
          <a:p>
            <a:pPr marL="548640" lvl="2" indent="0"/>
            <a:r>
              <a:rPr lang="en-US" dirty="0" smtClean="0">
                <a:solidFill>
                  <a:srgbClr val="45454C"/>
                </a:solidFill>
              </a:rPr>
              <a:t>Grants</a:t>
            </a:r>
            <a:r>
              <a:rPr lang="en-US" dirty="0">
                <a:solidFill>
                  <a:srgbClr val="45454C"/>
                </a:solidFill>
              </a:rPr>
              <a:t>, bond or mill levy override elections, </a:t>
            </a:r>
            <a:r>
              <a:rPr lang="en-US" dirty="0" err="1" smtClean="0">
                <a:solidFill>
                  <a:srgbClr val="45454C"/>
                </a:solidFill>
              </a:rPr>
              <a:t>etc</a:t>
            </a:r>
            <a:endParaRPr lang="en-US" dirty="0">
              <a:solidFill>
                <a:srgbClr val="45454C"/>
              </a:solidFill>
            </a:endParaRPr>
          </a:p>
          <a:p>
            <a:pPr marL="548640" lvl="2" indent="0"/>
            <a:r>
              <a:rPr lang="en-US" dirty="0" smtClean="0">
                <a:solidFill>
                  <a:srgbClr val="45454C"/>
                </a:solidFill>
              </a:rPr>
              <a:t>Must </a:t>
            </a:r>
            <a:r>
              <a:rPr lang="en-US" dirty="0">
                <a:solidFill>
                  <a:srgbClr val="45454C"/>
                </a:solidFill>
              </a:rPr>
              <a:t>adopt supplemental appropriation in order to spend the </a:t>
            </a:r>
            <a:r>
              <a:rPr lang="en-US" dirty="0" smtClean="0">
                <a:solidFill>
                  <a:srgbClr val="45454C"/>
                </a:solidFill>
              </a:rPr>
              <a:t>funds</a:t>
            </a:r>
          </a:p>
          <a:p>
            <a:pPr marL="125730" indent="0"/>
            <a:endParaRPr lang="en-US" dirty="0">
              <a:solidFill>
                <a:srgbClr val="45454C"/>
              </a:solidFill>
            </a:endParaRPr>
          </a:p>
          <a:p>
            <a:pPr marL="0" lvl="1" indent="0">
              <a:buClr>
                <a:schemeClr val="accent1"/>
              </a:buClr>
            </a:pPr>
            <a:r>
              <a:rPr lang="en-US" sz="2400" b="1" dirty="0">
                <a:solidFill>
                  <a:srgbClr val="45454C"/>
                </a:solidFill>
              </a:rPr>
              <a:t>Timelines for Budget Changes - 22-44-110(5) C.R.S</a:t>
            </a:r>
          </a:p>
          <a:p>
            <a:pPr marL="274320" lvl="1" indent="0"/>
            <a:r>
              <a:rPr lang="en-US" dirty="0" smtClean="0">
                <a:solidFill>
                  <a:srgbClr val="45454C"/>
                </a:solidFill>
              </a:rPr>
              <a:t>Prior </a:t>
            </a:r>
            <a:r>
              <a:rPr lang="en-US" dirty="0">
                <a:solidFill>
                  <a:srgbClr val="45454C"/>
                </a:solidFill>
              </a:rPr>
              <a:t>to January 31: district BOE may review and change the budget any time </a:t>
            </a:r>
            <a:endParaRPr lang="en-US" dirty="0" smtClean="0">
              <a:solidFill>
                <a:srgbClr val="45454C"/>
              </a:solidFill>
            </a:endParaRPr>
          </a:p>
          <a:p>
            <a:pPr marL="274320" lvl="1" indent="0"/>
            <a:r>
              <a:rPr lang="en-US" dirty="0" smtClean="0">
                <a:solidFill>
                  <a:srgbClr val="45454C"/>
                </a:solidFill>
              </a:rPr>
              <a:t>After </a:t>
            </a:r>
            <a:r>
              <a:rPr lang="en-US" dirty="0">
                <a:solidFill>
                  <a:srgbClr val="45454C"/>
                </a:solidFill>
              </a:rPr>
              <a:t>January 31: district BOE may change budget through adoption of a supplemental appropriation</a:t>
            </a:r>
          </a:p>
          <a:p>
            <a:pPr marL="274320" lvl="1" indent="0"/>
            <a:endParaRPr lang="en-US" sz="1800" dirty="0" smtClean="0">
              <a:solidFill>
                <a:srgbClr val="45454C"/>
              </a:solidFill>
              <a:latin typeface="+mj-lt"/>
            </a:endParaRPr>
          </a:p>
          <a:p>
            <a:pPr marL="274320" lvl="1" indent="0"/>
            <a:endParaRPr lang="en-US" dirty="0">
              <a:solidFill>
                <a:srgbClr val="45454C"/>
              </a:solidFill>
              <a:latin typeface="+mj-lt"/>
            </a:endParaRPr>
          </a:p>
          <a:p>
            <a:pPr marL="0" indent="0"/>
            <a:endParaRPr lang="en-US" sz="2000" dirty="0" smtClean="0">
              <a:solidFill>
                <a:srgbClr val="45454C"/>
              </a:solidFill>
              <a:latin typeface="+mj-lt"/>
            </a:endParaRPr>
          </a:p>
          <a:p>
            <a:pPr algn="just">
              <a:buNone/>
            </a:pPr>
            <a:endParaRPr lang="en-US" sz="800" dirty="0" smtClean="0">
              <a:solidFill>
                <a:srgbClr val="45454C"/>
              </a:solidFill>
            </a:endParaRPr>
          </a:p>
          <a:p>
            <a:pPr lvl="1" algn="just">
              <a:lnSpc>
                <a:spcPct val="80000"/>
              </a:lnSpc>
              <a:buFontTx/>
              <a:buNone/>
            </a:pPr>
            <a:endParaRPr lang="en-US" sz="2600" dirty="0" smtClean="0">
              <a:solidFill>
                <a:srgbClr val="45454C"/>
              </a:solidFill>
            </a:endParaRPr>
          </a:p>
          <a:p>
            <a:pPr algn="just" eaLnBrk="1" hangingPunct="1">
              <a:buFontTx/>
              <a:buNone/>
            </a:pPr>
            <a:endParaRPr lang="en-US" dirty="0" smtClean="0">
              <a:solidFill>
                <a:srgbClr val="45454C"/>
              </a:solidFill>
            </a:endParaRPr>
          </a:p>
        </p:txBody>
      </p:sp>
      <p:sp>
        <p:nvSpPr>
          <p:cNvPr id="2" name="Title 1"/>
          <p:cNvSpPr>
            <a:spLocks noGrp="1"/>
          </p:cNvSpPr>
          <p:nvPr>
            <p:ph type="title"/>
          </p:nvPr>
        </p:nvSpPr>
        <p:spPr>
          <a:ln>
            <a:noFill/>
          </a:ln>
        </p:spPr>
        <p:txBody>
          <a:bodyPr/>
          <a:lstStyle/>
          <a:p>
            <a:pPr>
              <a:defRPr/>
            </a:pPr>
            <a:r>
              <a:rPr lang="en-US" dirty="0"/>
              <a:t>Budget and Appropriation</a:t>
            </a:r>
            <a:endParaRPr lang="en-US" sz="3600" dirty="0">
              <a:latin typeface="+mj-lt"/>
            </a:endParaRPr>
          </a:p>
        </p:txBody>
      </p:sp>
    </p:spTree>
    <p:extLst>
      <p:ext uri="{BB962C8B-B14F-4D97-AF65-F5344CB8AC3E}">
        <p14:creationId xmlns:p14="http://schemas.microsoft.com/office/powerpoint/2010/main" val="2196515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bwMode="auto">
          <a:xfrm>
            <a:off x="228600" y="1752600"/>
            <a:ext cx="8686800" cy="4267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400" dirty="0" smtClean="0"/>
              <a:t>Annual Budgets</a:t>
            </a:r>
          </a:p>
          <a:p>
            <a:pPr lvl="1"/>
            <a:r>
              <a:rPr lang="en-US" sz="2200" dirty="0" smtClean="0"/>
              <a:t>District Budget Document</a:t>
            </a:r>
          </a:p>
          <a:p>
            <a:pPr lvl="1"/>
            <a:r>
              <a:rPr lang="en-US" sz="2200" dirty="0" smtClean="0"/>
              <a:t>Uniform Budget Summary Sheet</a:t>
            </a:r>
          </a:p>
          <a:p>
            <a:pPr eaLnBrk="1" hangingPunct="1"/>
            <a:r>
              <a:rPr lang="en-US" sz="2400" dirty="0" smtClean="0"/>
              <a:t>Financial Audit</a:t>
            </a:r>
          </a:p>
          <a:p>
            <a:pPr eaLnBrk="1" hangingPunct="1"/>
            <a:r>
              <a:rPr lang="en-US" sz="2400" dirty="0" smtClean="0"/>
              <a:t>Quarterly Financial Statements</a:t>
            </a:r>
          </a:p>
          <a:p>
            <a:pPr eaLnBrk="1" hangingPunct="1"/>
            <a:r>
              <a:rPr lang="en-US" sz="2400" dirty="0" smtClean="0"/>
              <a:t>Salary Schedules or Policies</a:t>
            </a:r>
          </a:p>
          <a:p>
            <a:r>
              <a:rPr lang="en-US" sz="2400" dirty="0" smtClean="0"/>
              <a:t>Accounts Payable Check Registers</a:t>
            </a:r>
          </a:p>
          <a:p>
            <a:r>
              <a:rPr lang="en-US" sz="2400" dirty="0" smtClean="0"/>
              <a:t>Credit, Debit and Purchase Card Statements</a:t>
            </a:r>
          </a:p>
          <a:p>
            <a:r>
              <a:rPr lang="en-US" sz="2400" dirty="0" smtClean="0"/>
              <a:t>Investment Performance Reports</a:t>
            </a:r>
          </a:p>
          <a:p>
            <a:pPr algn="ctr" eaLnBrk="1" hangingPunct="1">
              <a:buFontTx/>
              <a:buNone/>
            </a:pPr>
            <a:endParaRPr lang="en-US" sz="1800" dirty="0" smtClean="0">
              <a:solidFill>
                <a:schemeClr val="bg1"/>
              </a:solidFill>
            </a:endParaRPr>
          </a:p>
        </p:txBody>
      </p:sp>
      <p:sp>
        <p:nvSpPr>
          <p:cNvPr id="2" name="Title 1"/>
          <p:cNvSpPr>
            <a:spLocks noGrp="1"/>
          </p:cNvSpPr>
          <p:nvPr>
            <p:ph type="title"/>
          </p:nvPr>
        </p:nvSpPr>
        <p:spPr>
          <a:xfrm>
            <a:off x="137160" y="137160"/>
            <a:ext cx="8915400" cy="1371600"/>
          </a:xfrm>
          <a:ln>
            <a:noFill/>
          </a:ln>
        </p:spPr>
        <p:txBody>
          <a:bodyPr lIns="0" tIns="0" rIns="0" bIns="0" anchor="ctr" anchorCtr="1"/>
          <a:lstStyle/>
          <a:p>
            <a:pPr>
              <a:defRPr/>
            </a:pPr>
            <a:r>
              <a:rPr lang="en-US" dirty="0"/>
              <a:t>Transparency</a:t>
            </a:r>
            <a:br>
              <a:rPr lang="en-US" dirty="0"/>
            </a:br>
            <a:r>
              <a:rPr lang="en-US" dirty="0"/>
              <a:t>Required Documents on Web</a:t>
            </a:r>
          </a:p>
        </p:txBody>
      </p:sp>
    </p:spTree>
    <p:extLst>
      <p:ext uri="{BB962C8B-B14F-4D97-AF65-F5344CB8AC3E}">
        <p14:creationId xmlns:p14="http://schemas.microsoft.com/office/powerpoint/2010/main" val="711383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bwMode="auto">
          <a:xfrm>
            <a:off x="228600" y="1752600"/>
            <a:ext cx="8686800" cy="4221163"/>
          </a:xfrm>
          <a:noFill/>
          <a:ln>
            <a:miter lim="800000"/>
            <a:headEnd/>
            <a:tailEnd/>
          </a:ln>
        </p:spPr>
        <p:txBody>
          <a:bodyPr vert="horz" wrap="square" lIns="91440" tIns="45720" rIns="91440" bIns="45720" numCol="1" anchor="t" anchorCtr="0" compatLnSpc="1">
            <a:prstTxWarp prst="textNoShape">
              <a:avLst/>
            </a:prstTxWarp>
          </a:bodyPr>
          <a:lstStyle/>
          <a:p>
            <a:pPr marL="342900" indent="-342900"/>
            <a:r>
              <a:rPr lang="en-US" sz="2400" dirty="0" smtClean="0"/>
              <a:t>Update information within 60 days</a:t>
            </a:r>
          </a:p>
          <a:p>
            <a:pPr marL="857250" lvl="1" indent="-457200">
              <a:spcBef>
                <a:spcPts val="0"/>
              </a:spcBef>
            </a:pPr>
            <a:r>
              <a:rPr lang="en-US" sz="2200" dirty="0" smtClean="0"/>
              <a:t>Completion of report, statements, applicable information</a:t>
            </a:r>
          </a:p>
          <a:p>
            <a:pPr marL="857250" lvl="1" indent="-457200">
              <a:spcBef>
                <a:spcPts val="0"/>
              </a:spcBef>
            </a:pPr>
            <a:r>
              <a:rPr lang="en-US" sz="2200" dirty="0" smtClean="0"/>
              <a:t>For example: </a:t>
            </a:r>
          </a:p>
          <a:p>
            <a:pPr marL="1131570" lvl="2" indent="-457200">
              <a:spcBef>
                <a:spcPts val="0"/>
              </a:spcBef>
            </a:pPr>
            <a:r>
              <a:rPr lang="en-US" sz="2000" dirty="0" smtClean="0"/>
              <a:t>Budget Posted by August 30 if adopted June 30</a:t>
            </a:r>
          </a:p>
          <a:p>
            <a:pPr marL="674370" lvl="2" indent="0">
              <a:spcBef>
                <a:spcPts val="0"/>
              </a:spcBef>
              <a:buNone/>
            </a:pPr>
            <a:endParaRPr lang="en-US" sz="2000" dirty="0" smtClean="0"/>
          </a:p>
          <a:p>
            <a:pPr marL="342900" indent="-342900">
              <a:defRPr/>
            </a:pPr>
            <a:r>
              <a:rPr lang="en-US" sz="2400" dirty="0"/>
              <a:t>Not required to post</a:t>
            </a:r>
          </a:p>
          <a:p>
            <a:pPr marL="731520" lvl="1" indent="-457200">
              <a:buSzPct val="100000"/>
              <a:buFont typeface="Wingdings" pitchFamily="2" charset="2"/>
              <a:buChar char="§"/>
              <a:defRPr/>
            </a:pPr>
            <a:r>
              <a:rPr lang="en-US" dirty="0"/>
              <a:t>P</a:t>
            </a:r>
            <a:r>
              <a:rPr lang="en-US" sz="2200" dirty="0" smtClean="0"/>
              <a:t>ersonal </a:t>
            </a:r>
            <a:r>
              <a:rPr lang="en-US" sz="2200" dirty="0"/>
              <a:t>information relating to </a:t>
            </a:r>
            <a:r>
              <a:rPr lang="en-US" sz="2200" dirty="0" smtClean="0"/>
              <a:t>payroll</a:t>
            </a:r>
          </a:p>
          <a:p>
            <a:pPr marL="731520" lvl="1" indent="-457200">
              <a:buSzPct val="100000"/>
              <a:buFont typeface="Wingdings" pitchFamily="2" charset="2"/>
              <a:buChar char="§"/>
              <a:defRPr/>
            </a:pPr>
            <a:r>
              <a:rPr lang="en-US" dirty="0" smtClean="0"/>
              <a:t>O</a:t>
            </a:r>
            <a:r>
              <a:rPr lang="en-US" sz="2200" dirty="0" smtClean="0"/>
              <a:t>ther </a:t>
            </a:r>
            <a:r>
              <a:rPr lang="en-US" sz="2200" dirty="0"/>
              <a:t>information that is confidential or protected from public disclosure pursuant to state or federal law</a:t>
            </a:r>
          </a:p>
          <a:p>
            <a:pPr marL="1143000" lvl="2" indent="-342900">
              <a:defRPr/>
            </a:pPr>
            <a:r>
              <a:rPr lang="en-US" sz="2000" dirty="0"/>
              <a:t>Examples: HIPPA; IDEA; </a:t>
            </a:r>
            <a:r>
              <a:rPr lang="en-US" sz="2000" dirty="0" smtClean="0"/>
              <a:t>Homeless</a:t>
            </a:r>
          </a:p>
          <a:p>
            <a:pPr marL="594360" indent="-342900">
              <a:defRPr/>
            </a:pPr>
            <a:r>
              <a:rPr lang="en-US" dirty="0" smtClean="0"/>
              <a:t>Website </a:t>
            </a:r>
            <a:r>
              <a:rPr lang="en-US" dirty="0"/>
              <a:t>Link: </a:t>
            </a:r>
            <a:r>
              <a:rPr lang="en-US" sz="2000" dirty="0">
                <a:hlinkClick r:id="rId3"/>
              </a:rPr>
              <a:t>http://</a:t>
            </a:r>
            <a:r>
              <a:rPr lang="en-US" sz="2000" dirty="0" smtClean="0">
                <a:hlinkClick r:id="rId3"/>
              </a:rPr>
              <a:t>www.cde.state.co.us/cdefinance/sfFinancialTransparency</a:t>
            </a:r>
            <a:endParaRPr lang="en-US" sz="2000" dirty="0" smtClean="0"/>
          </a:p>
          <a:p>
            <a:pPr marL="251460" indent="0">
              <a:buNone/>
              <a:defRPr/>
            </a:pPr>
            <a:endParaRPr lang="en-US" sz="2000" dirty="0"/>
          </a:p>
          <a:p>
            <a:pPr marL="594360" indent="-342900">
              <a:defRPr/>
            </a:pPr>
            <a:endParaRPr lang="en-US" sz="2400" dirty="0"/>
          </a:p>
          <a:p>
            <a:pPr marL="1131570" lvl="2" indent="-457200"/>
            <a:endParaRPr lang="en-US" sz="2200" dirty="0" smtClean="0"/>
          </a:p>
        </p:txBody>
      </p:sp>
      <p:sp>
        <p:nvSpPr>
          <p:cNvPr id="2" name="Title 1"/>
          <p:cNvSpPr>
            <a:spLocks noGrp="1"/>
          </p:cNvSpPr>
          <p:nvPr>
            <p:ph type="title"/>
          </p:nvPr>
        </p:nvSpPr>
        <p:spPr>
          <a:xfrm>
            <a:off x="137160" y="137160"/>
            <a:ext cx="8915400" cy="1371600"/>
          </a:xfrm>
          <a:ln>
            <a:noFill/>
          </a:ln>
        </p:spPr>
        <p:txBody>
          <a:bodyPr lIns="0" tIns="0" rIns="0" bIns="0" anchor="ctr" anchorCtr="1"/>
          <a:lstStyle/>
          <a:p>
            <a:pPr eaLnBrk="1" hangingPunct="1">
              <a:defRPr/>
            </a:pPr>
            <a:r>
              <a:rPr lang="en-US" dirty="0"/>
              <a:t>Compliance Timeline</a:t>
            </a:r>
          </a:p>
        </p:txBody>
      </p:sp>
    </p:spTree>
    <p:extLst>
      <p:ext uri="{BB962C8B-B14F-4D97-AF65-F5344CB8AC3E}">
        <p14:creationId xmlns:p14="http://schemas.microsoft.com/office/powerpoint/2010/main" val="822516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smtClean="0"/>
          </a:p>
        </p:txBody>
      </p:sp>
      <p:sp>
        <p:nvSpPr>
          <p:cNvPr id="5" name="Title 3"/>
          <p:cNvSpPr txBox="1">
            <a:spLocks/>
          </p:cNvSpPr>
          <p:nvPr/>
        </p:nvSpPr>
        <p:spPr>
          <a:xfrm>
            <a:off x="380999" y="2258308"/>
            <a:ext cx="8341851" cy="3183602"/>
          </a:xfrm>
          <a:prstGeom prst="rect">
            <a:avLst/>
          </a:prstGeom>
        </p:spPr>
        <p:txBody>
          <a:bodyPr/>
          <a:lst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a:lstStyle>
          <a:p>
            <a:r>
              <a:rPr lang="en-US" dirty="0" smtClean="0"/>
              <a:t>School Finance</a:t>
            </a:r>
            <a:br>
              <a:rPr lang="en-US" dirty="0" smtClean="0"/>
            </a:br>
            <a:r>
              <a:rPr lang="en-US" sz="4200" spc="150" dirty="0">
                <a:solidFill>
                  <a:schemeClr val="accent4">
                    <a:lumMod val="50000"/>
                  </a:schemeClr>
                </a:solidFill>
              </a:rPr>
              <a:t>Total</a:t>
            </a:r>
            <a:r>
              <a:rPr lang="en-US" sz="4200" dirty="0" smtClean="0"/>
              <a:t> </a:t>
            </a:r>
            <a:r>
              <a:rPr lang="en-US" sz="4200" spc="150" dirty="0">
                <a:solidFill>
                  <a:schemeClr val="accent4">
                    <a:lumMod val="50000"/>
                  </a:schemeClr>
                </a:solidFill>
              </a:rPr>
              <a:t>Program Funding</a:t>
            </a:r>
          </a:p>
        </p:txBody>
      </p:sp>
    </p:spTree>
    <p:extLst>
      <p:ext uri="{BB962C8B-B14F-4D97-AF65-F5344CB8AC3E}">
        <p14:creationId xmlns:p14="http://schemas.microsoft.com/office/powerpoint/2010/main" val="2205021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888" y="1746250"/>
            <a:ext cx="8574087" cy="4359275"/>
          </a:xfrm>
        </p:spPr>
        <p:txBody>
          <a:bodyPr>
            <a:noAutofit/>
          </a:bodyPr>
          <a:lstStyle/>
          <a:p>
            <a:pPr fontAlgn="auto">
              <a:spcAft>
                <a:spcPts val="0"/>
              </a:spcAft>
              <a:buFont typeface="Wingdings" charset="2"/>
              <a:buNone/>
              <a:defRPr/>
            </a:pPr>
            <a:r>
              <a:rPr lang="en-US" dirty="0"/>
              <a:t>Total Program Funding equals:</a:t>
            </a:r>
          </a:p>
          <a:p>
            <a:pPr fontAlgn="auto">
              <a:spcAft>
                <a:spcPts val="0"/>
              </a:spcAft>
              <a:buFont typeface="Wingdings" charset="2"/>
              <a:buNone/>
              <a:defRPr/>
            </a:pPr>
            <a:endParaRPr lang="en-US" dirty="0"/>
          </a:p>
          <a:p>
            <a:pPr fontAlgn="auto">
              <a:spcAft>
                <a:spcPts val="0"/>
              </a:spcAft>
              <a:buFont typeface="Wingdings" charset="2"/>
              <a:buNone/>
              <a:defRPr/>
            </a:pPr>
            <a:r>
              <a:rPr lang="en-US" dirty="0"/>
              <a:t>=(funded pupil count  x  </a:t>
            </a:r>
          </a:p>
          <a:p>
            <a:pPr fontAlgn="auto">
              <a:spcAft>
                <a:spcPts val="0"/>
              </a:spcAft>
              <a:buFont typeface="Wingdings" charset="2"/>
              <a:buNone/>
              <a:defRPr/>
            </a:pPr>
            <a:r>
              <a:rPr lang="en-US" dirty="0"/>
              <a:t>			formula per pupil funding)</a:t>
            </a:r>
          </a:p>
          <a:p>
            <a:pPr algn="ctr" fontAlgn="auto">
              <a:spcAft>
                <a:spcPts val="0"/>
              </a:spcAft>
              <a:buFont typeface="Wingdings" charset="2"/>
              <a:buNone/>
              <a:defRPr/>
            </a:pPr>
            <a:r>
              <a:rPr lang="en-US" dirty="0"/>
              <a:t> + at-risk funding + online &amp; ASCENT funding</a:t>
            </a:r>
          </a:p>
          <a:p>
            <a:pPr fontAlgn="auto">
              <a:spcAft>
                <a:spcPts val="0"/>
              </a:spcAft>
              <a:buFont typeface="Wingdings" charset="2"/>
              <a:buNone/>
              <a:defRPr/>
            </a:pPr>
            <a:endParaRPr lang="en-US" dirty="0"/>
          </a:p>
          <a:p>
            <a:pPr fontAlgn="auto">
              <a:spcAft>
                <a:spcPts val="0"/>
              </a:spcAft>
              <a:buFont typeface="Wingdings" charset="2"/>
              <a:buNone/>
              <a:defRPr/>
            </a:pPr>
            <a:r>
              <a:rPr lang="en-US" dirty="0"/>
              <a:t>After Total Program is calculated, the Negative Factor is Applied</a:t>
            </a:r>
          </a:p>
        </p:txBody>
      </p:sp>
      <p:sp>
        <p:nvSpPr>
          <p:cNvPr id="2" name="Title 1"/>
          <p:cNvSpPr>
            <a:spLocks noGrp="1"/>
          </p:cNvSpPr>
          <p:nvPr>
            <p:ph type="title"/>
          </p:nvPr>
        </p:nvSpPr>
        <p:spPr>
          <a:xfrm>
            <a:off x="92075" y="92075"/>
            <a:ext cx="8915400" cy="1371600"/>
          </a:xfrm>
        </p:spPr>
        <p:txBody>
          <a:bodyPr/>
          <a:lstStyle/>
          <a:p>
            <a:pPr fontAlgn="auto">
              <a:spcAft>
                <a:spcPts val="0"/>
              </a:spcAft>
              <a:defRPr/>
            </a:pPr>
            <a:r>
              <a:rPr lang="en-US" dirty="0"/>
              <a:t>Total Program Funding Formula</a:t>
            </a:r>
          </a:p>
        </p:txBody>
      </p:sp>
    </p:spTree>
    <p:extLst>
      <p:ext uri="{BB962C8B-B14F-4D97-AF65-F5344CB8AC3E}">
        <p14:creationId xmlns:p14="http://schemas.microsoft.com/office/powerpoint/2010/main" val="2192193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625" y="1784350"/>
            <a:ext cx="8686800" cy="4757738"/>
          </a:xfrm>
        </p:spPr>
        <p:txBody>
          <a:bodyPr>
            <a:normAutofit/>
          </a:bodyPr>
          <a:lstStyle/>
          <a:p>
            <a:pPr>
              <a:defRPr/>
            </a:pPr>
            <a:r>
              <a:rPr lang="en-US" sz="2600" dirty="0"/>
              <a:t>2013-14</a:t>
            </a:r>
          </a:p>
          <a:p>
            <a:pPr lvl="1">
              <a:defRPr/>
            </a:pPr>
            <a:r>
              <a:rPr lang="en-US" sz="2600" dirty="0">
                <a:latin typeface="+mj-lt"/>
              </a:rPr>
              <a:t>Base Funding - $5,954.28</a:t>
            </a:r>
          </a:p>
          <a:p>
            <a:pPr lvl="2">
              <a:buClr>
                <a:schemeClr val="accent3"/>
              </a:buClr>
              <a:defRPr/>
            </a:pPr>
            <a:r>
              <a:rPr lang="en-US" sz="2200" dirty="0">
                <a:latin typeface="+mj-lt"/>
              </a:rPr>
              <a:t>Increase of $111.02 from prior year</a:t>
            </a:r>
          </a:p>
          <a:p>
            <a:pPr lvl="2">
              <a:buClr>
                <a:schemeClr val="accent3"/>
              </a:buClr>
              <a:defRPr/>
            </a:pPr>
            <a:r>
              <a:rPr lang="en-US" sz="2200" dirty="0">
                <a:latin typeface="+mj-lt"/>
              </a:rPr>
              <a:t>Inflation of 1.9</a:t>
            </a:r>
            <a:r>
              <a:rPr lang="en-US" sz="2200" dirty="0" smtClean="0">
                <a:latin typeface="+mj-lt"/>
              </a:rPr>
              <a:t>%</a:t>
            </a:r>
          </a:p>
          <a:p>
            <a:pPr marL="640080" lvl="2" indent="0">
              <a:buClr>
                <a:schemeClr val="accent3"/>
              </a:buClr>
              <a:buNone/>
              <a:defRPr/>
            </a:pPr>
            <a:endParaRPr lang="en-US" sz="2200" dirty="0" smtClean="0">
              <a:latin typeface="+mj-lt"/>
            </a:endParaRPr>
          </a:p>
          <a:p>
            <a:pPr>
              <a:defRPr/>
            </a:pPr>
            <a:r>
              <a:rPr lang="en-US" sz="2600" dirty="0"/>
              <a:t>2014-15 </a:t>
            </a:r>
          </a:p>
          <a:p>
            <a:pPr lvl="1">
              <a:defRPr/>
            </a:pPr>
            <a:r>
              <a:rPr lang="en-US" sz="2600" dirty="0">
                <a:latin typeface="+mj-lt"/>
              </a:rPr>
              <a:t>Base Funding - $6,121.00</a:t>
            </a:r>
          </a:p>
          <a:p>
            <a:pPr lvl="2">
              <a:defRPr/>
            </a:pPr>
            <a:r>
              <a:rPr lang="en-US" sz="2200" dirty="0">
                <a:latin typeface="+mj-lt"/>
              </a:rPr>
              <a:t>Increase of $166.72</a:t>
            </a:r>
          </a:p>
          <a:p>
            <a:pPr lvl="2">
              <a:defRPr/>
            </a:pPr>
            <a:r>
              <a:rPr lang="en-US" sz="2200" dirty="0">
                <a:latin typeface="+mj-lt"/>
              </a:rPr>
              <a:t>Inflation of 2.8%</a:t>
            </a:r>
          </a:p>
          <a:p>
            <a:pPr marL="365760" lvl="1" indent="0">
              <a:buClr>
                <a:schemeClr val="accent3"/>
              </a:buClr>
              <a:buNone/>
              <a:defRPr/>
            </a:pPr>
            <a:endParaRPr lang="en-US" sz="2400" dirty="0">
              <a:latin typeface="+mj-lt"/>
            </a:endParaRPr>
          </a:p>
          <a:p>
            <a:pPr lvl="2" fontAlgn="auto">
              <a:spcAft>
                <a:spcPts val="0"/>
              </a:spcAft>
              <a:buClr>
                <a:schemeClr val="accent3"/>
              </a:buClr>
              <a:buFont typeface="Wingdings" charset="2"/>
              <a:buNone/>
              <a:defRPr/>
            </a:pPr>
            <a:endParaRPr lang="en-US" dirty="0" smtClean="0">
              <a:solidFill>
                <a:schemeClr val="bg1"/>
              </a:solidFill>
              <a:latin typeface="Palatino Linotype" pitchFamily="18" charset="0"/>
            </a:endParaRPr>
          </a:p>
        </p:txBody>
      </p:sp>
      <p:sp>
        <p:nvSpPr>
          <p:cNvPr id="2" name="Title 1"/>
          <p:cNvSpPr>
            <a:spLocks noGrp="1"/>
          </p:cNvSpPr>
          <p:nvPr>
            <p:ph type="title"/>
          </p:nvPr>
        </p:nvSpPr>
        <p:spPr>
          <a:xfrm>
            <a:off x="92075" y="92075"/>
            <a:ext cx="8915400" cy="1371600"/>
          </a:xfrm>
        </p:spPr>
        <p:txBody>
          <a:bodyPr/>
          <a:lstStyle/>
          <a:p>
            <a:pPr fontAlgn="auto">
              <a:spcAft>
                <a:spcPts val="0"/>
              </a:spcAft>
              <a:defRPr/>
            </a:pPr>
            <a:r>
              <a:rPr lang="en-US" dirty="0"/>
              <a:t>Base Per Pupil Funding</a:t>
            </a:r>
          </a:p>
        </p:txBody>
      </p:sp>
    </p:spTree>
    <p:extLst>
      <p:ext uri="{BB962C8B-B14F-4D97-AF65-F5344CB8AC3E}">
        <p14:creationId xmlns:p14="http://schemas.microsoft.com/office/powerpoint/2010/main" val="6010909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bwMode="auto">
          <a:xfrm>
            <a:off x="222250" y="1749425"/>
            <a:ext cx="8594725" cy="4575175"/>
          </a:xfrm>
        </p:spPr>
        <p:txBody>
          <a:bodyPr wrap="square" numCol="1" anchor="t" anchorCtr="0" compatLnSpc="1">
            <a:prstTxWarp prst="textNoShape">
              <a:avLst/>
            </a:prstTxWarp>
          </a:bodyPr>
          <a:lstStyle/>
          <a:p>
            <a:pPr>
              <a:defRPr/>
            </a:pPr>
            <a:r>
              <a:rPr lang="en-US" dirty="0"/>
              <a:t>Base per pupil funding is adjusted by factors</a:t>
            </a:r>
          </a:p>
          <a:p>
            <a:pPr marL="548640" lvl="2" indent="-228600">
              <a:buClr>
                <a:schemeClr val="accent1"/>
              </a:buClr>
              <a:defRPr/>
            </a:pPr>
            <a:r>
              <a:rPr lang="en-US" b="1" dirty="0"/>
              <a:t>Cost of Living</a:t>
            </a:r>
          </a:p>
          <a:p>
            <a:pPr marL="548640" lvl="2" indent="-228600">
              <a:buClr>
                <a:schemeClr val="accent1"/>
              </a:buClr>
              <a:defRPr/>
            </a:pPr>
            <a:r>
              <a:rPr lang="en-US" b="1" dirty="0"/>
              <a:t>Personnel &amp; Non-personnel costs</a:t>
            </a:r>
          </a:p>
          <a:p>
            <a:pPr marL="548640" lvl="2" indent="-228600">
              <a:buClr>
                <a:schemeClr val="accent1"/>
              </a:buClr>
              <a:defRPr/>
            </a:pPr>
            <a:r>
              <a:rPr lang="en-US" b="1" dirty="0"/>
              <a:t>Size of district</a:t>
            </a:r>
          </a:p>
          <a:p>
            <a:pPr>
              <a:defRPr/>
            </a:pPr>
            <a:endParaRPr lang="en-US" dirty="0"/>
          </a:p>
          <a:p>
            <a:pPr>
              <a:defRPr/>
            </a:pPr>
            <a:r>
              <a:rPr lang="en-US" dirty="0"/>
              <a:t>Determine At-Risk Funding, On-line and ASCENT Funding</a:t>
            </a:r>
          </a:p>
          <a:p>
            <a:pPr>
              <a:defRPr/>
            </a:pPr>
            <a:endParaRPr lang="en-US" dirty="0"/>
          </a:p>
          <a:p>
            <a:pPr>
              <a:defRPr/>
            </a:pPr>
            <a:r>
              <a:rPr lang="en-US" dirty="0"/>
              <a:t>Once Total Program is determined, the negative factor is applied</a:t>
            </a:r>
          </a:p>
          <a:p>
            <a:pPr marL="548640" lvl="2" indent="-228600">
              <a:buClr>
                <a:schemeClr val="accent1"/>
              </a:buClr>
              <a:defRPr/>
            </a:pPr>
            <a:r>
              <a:rPr lang="en-US" b="1" dirty="0"/>
              <a:t>2014-15 – 13.15%</a:t>
            </a:r>
          </a:p>
        </p:txBody>
      </p:sp>
      <p:sp>
        <p:nvSpPr>
          <p:cNvPr id="2" name="Title 1"/>
          <p:cNvSpPr>
            <a:spLocks noGrp="1"/>
          </p:cNvSpPr>
          <p:nvPr>
            <p:ph type="title"/>
          </p:nvPr>
        </p:nvSpPr>
        <p:spPr/>
        <p:txBody>
          <a:bodyPr/>
          <a:lstStyle/>
          <a:p>
            <a:pPr fontAlgn="auto">
              <a:spcAft>
                <a:spcPts val="0"/>
              </a:spcAft>
              <a:defRPr/>
            </a:pPr>
            <a:r>
              <a:rPr lang="en-US" dirty="0"/>
              <a:t>Formula Per Pupil Funding - Factors</a:t>
            </a:r>
          </a:p>
        </p:txBody>
      </p:sp>
    </p:spTree>
    <p:extLst>
      <p:ext uri="{BB962C8B-B14F-4D97-AF65-F5344CB8AC3E}">
        <p14:creationId xmlns:p14="http://schemas.microsoft.com/office/powerpoint/2010/main" val="4198787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3823" y="2263775"/>
            <a:ext cx="8342312" cy="1646238"/>
          </a:xfrm>
        </p:spPr>
        <p:txBody>
          <a:bodyPr/>
          <a:lstStyle/>
          <a:p>
            <a:pPr fontAlgn="auto">
              <a:spcAft>
                <a:spcPts val="0"/>
              </a:spcAft>
              <a:defRPr/>
            </a:pPr>
            <a:r>
              <a:rPr lang="en-US" sz="4200" spc="150" dirty="0" smtClean="0">
                <a:solidFill>
                  <a:schemeClr val="accent4">
                    <a:lumMod val="50000"/>
                  </a:schemeClr>
                </a:solidFill>
              </a:rPr>
              <a:t>2014 </a:t>
            </a:r>
            <a:r>
              <a:rPr lang="en-US" sz="4200" spc="150" dirty="0">
                <a:solidFill>
                  <a:schemeClr val="accent4">
                    <a:lumMod val="50000"/>
                  </a:schemeClr>
                </a:solidFill>
              </a:rPr>
              <a:t>Legislative </a:t>
            </a:r>
            <a:r>
              <a:rPr lang="en-US" sz="4200" spc="150" dirty="0" smtClean="0">
                <a:solidFill>
                  <a:schemeClr val="accent4">
                    <a:lumMod val="50000"/>
                  </a:schemeClr>
                </a:solidFill>
              </a:rPr>
              <a:t>Session &amp; Discussion of Funding Levels</a:t>
            </a:r>
            <a:endParaRPr lang="en-US" sz="4200" spc="150" dirty="0">
              <a:solidFill>
                <a:schemeClr val="accent4">
                  <a:lumMod val="50000"/>
                </a:schemeClr>
              </a:solidFill>
            </a:endParaRPr>
          </a:p>
        </p:txBody>
      </p:sp>
    </p:spTree>
    <p:extLst>
      <p:ext uri="{BB962C8B-B14F-4D97-AF65-F5344CB8AC3E}">
        <p14:creationId xmlns:p14="http://schemas.microsoft.com/office/powerpoint/2010/main" val="42320393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bwMode="auto">
          <a:xfrm>
            <a:off x="257175" y="1781175"/>
            <a:ext cx="8491538" cy="4270375"/>
          </a:xfrm>
        </p:spPr>
        <p:txBody>
          <a:bodyPr wrap="square" numCol="1" anchor="t" anchorCtr="0" compatLnSpc="1">
            <a:prstTxWarp prst="textNoShape">
              <a:avLst/>
            </a:prstTxWarp>
          </a:bodyPr>
          <a:lstStyle/>
          <a:p>
            <a:pPr marL="547688" lvl="1" indent="-182563">
              <a:buFont typeface="Wingdings" pitchFamily="2" charset="2"/>
              <a:buChar char="§"/>
            </a:pPr>
            <a:r>
              <a:rPr lang="en-US" sz="2400" b="1" dirty="0" smtClean="0">
                <a:latin typeface="+mj-lt"/>
              </a:rPr>
              <a:t>Provided funding to fund growth and inflation plus $110 million buy down of negative factor</a:t>
            </a:r>
          </a:p>
          <a:p>
            <a:pPr marL="547688" lvl="1" indent="-182563">
              <a:buFont typeface="Wingdings" pitchFamily="2" charset="2"/>
              <a:buChar char="§"/>
            </a:pPr>
            <a:r>
              <a:rPr lang="en-US" sz="2400" b="1" dirty="0" smtClean="0">
                <a:latin typeface="+mj-lt"/>
              </a:rPr>
              <a:t>Provides a starting point for 2015-16 that states negative factor will not increase</a:t>
            </a:r>
          </a:p>
          <a:p>
            <a:pPr marL="547688" lvl="1" indent="-182563">
              <a:buFont typeface="Wingdings" pitchFamily="2" charset="2"/>
              <a:buChar char="§"/>
            </a:pPr>
            <a:r>
              <a:rPr lang="en-US" sz="2400" b="1" dirty="0" smtClean="0">
                <a:latin typeface="+mj-lt"/>
              </a:rPr>
              <a:t>Added 5,000 preschool slots</a:t>
            </a:r>
          </a:p>
          <a:p>
            <a:pPr marL="547688" lvl="1" indent="-182563">
              <a:buFont typeface="Wingdings" pitchFamily="2" charset="2"/>
              <a:buChar char="§"/>
            </a:pPr>
            <a:r>
              <a:rPr lang="en-US" sz="2400" b="1" dirty="0" smtClean="0">
                <a:latin typeface="+mj-lt"/>
              </a:rPr>
              <a:t>Minimum per pupil funding is available to all charter schools</a:t>
            </a:r>
          </a:p>
          <a:p>
            <a:pPr marL="547688" lvl="1" indent="-182563">
              <a:buFont typeface="Wingdings" pitchFamily="2" charset="2"/>
              <a:buChar char="§"/>
            </a:pPr>
            <a:r>
              <a:rPr lang="en-US" sz="2400" b="1" dirty="0" smtClean="0">
                <a:latin typeface="+mj-lt"/>
              </a:rPr>
              <a:t>Repeals and reenacts English Language Proficiency Act</a:t>
            </a:r>
          </a:p>
          <a:p>
            <a:pPr marL="822008" lvl="2" indent="-182563">
              <a:buFont typeface="Wingdings" pitchFamily="2" charset="2"/>
              <a:buChar char="§"/>
            </a:pPr>
            <a:r>
              <a:rPr lang="en-US" sz="2200" b="1" dirty="0" smtClean="0">
                <a:latin typeface="+mj-lt"/>
              </a:rPr>
              <a:t>Additional $27 million; students funded for 5 years</a:t>
            </a:r>
          </a:p>
          <a:p>
            <a:pPr marL="547688" lvl="1" indent="-182563">
              <a:buFont typeface="Wingdings" pitchFamily="2" charset="2"/>
              <a:buChar char="§"/>
            </a:pPr>
            <a:r>
              <a:rPr lang="en-US" sz="2400" b="1" dirty="0" smtClean="0">
                <a:latin typeface="+mj-lt"/>
              </a:rPr>
              <a:t>Additional funding for BOCES</a:t>
            </a:r>
          </a:p>
          <a:p>
            <a:pPr marL="547688" lvl="1" indent="-182563">
              <a:buFont typeface="Wingdings" pitchFamily="2" charset="2"/>
              <a:buChar char="§"/>
            </a:pPr>
            <a:r>
              <a:rPr lang="en-US" sz="2400" b="1" dirty="0" smtClean="0">
                <a:latin typeface="+mj-lt"/>
              </a:rPr>
              <a:t>Increases READ Act funding</a:t>
            </a:r>
            <a:endParaRPr lang="en-US" sz="2200" b="1" dirty="0" smtClean="0">
              <a:latin typeface="+mj-lt"/>
            </a:endParaRPr>
          </a:p>
        </p:txBody>
      </p:sp>
      <p:sp>
        <p:nvSpPr>
          <p:cNvPr id="2" name="Title 1"/>
          <p:cNvSpPr>
            <a:spLocks noGrp="1"/>
          </p:cNvSpPr>
          <p:nvPr>
            <p:ph type="title"/>
          </p:nvPr>
        </p:nvSpPr>
        <p:spPr>
          <a:xfrm>
            <a:off x="92075" y="92075"/>
            <a:ext cx="8915400" cy="1371600"/>
          </a:xfrm>
        </p:spPr>
        <p:txBody>
          <a:bodyPr/>
          <a:lstStyle/>
          <a:p>
            <a:pPr>
              <a:defRPr/>
            </a:pPr>
            <a:r>
              <a:rPr lang="en-US" dirty="0"/>
              <a:t>2014 Legislative Session</a:t>
            </a:r>
            <a:br>
              <a:rPr lang="en-US" dirty="0"/>
            </a:br>
            <a:r>
              <a:rPr lang="en-US" dirty="0"/>
              <a:t>HB14-1298 –School Finance Act</a:t>
            </a:r>
          </a:p>
        </p:txBody>
      </p:sp>
    </p:spTree>
    <p:extLst>
      <p:ext uri="{BB962C8B-B14F-4D97-AF65-F5344CB8AC3E}">
        <p14:creationId xmlns:p14="http://schemas.microsoft.com/office/powerpoint/2010/main" val="3143394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bwMode="auto">
          <a:xfrm>
            <a:off x="285750" y="1862138"/>
            <a:ext cx="8631238" cy="4383087"/>
          </a:xfrm>
          <a:extLs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457200">
              <a:spcBef>
                <a:spcPts val="800"/>
              </a:spcBef>
              <a:buFont typeface="Wingdings" pitchFamily="2" charset="2"/>
              <a:buChar char="§"/>
            </a:pPr>
            <a:r>
              <a:rPr lang="en-US" dirty="0" smtClean="0"/>
              <a:t>Financial Reporting:</a:t>
            </a:r>
          </a:p>
          <a:p>
            <a:pPr marL="731520" lvl="1">
              <a:spcBef>
                <a:spcPts val="800"/>
              </a:spcBef>
              <a:buFont typeface="Wingdings" pitchFamily="2" charset="2"/>
              <a:buChar char="§"/>
            </a:pPr>
            <a:r>
              <a:rPr lang="en-US" dirty="0" smtClean="0"/>
              <a:t>Accreditation</a:t>
            </a:r>
            <a:r>
              <a:rPr lang="en-US" dirty="0"/>
              <a:t>, </a:t>
            </a:r>
            <a:r>
              <a:rPr lang="en-US" dirty="0" smtClean="0"/>
              <a:t>Audits &amp; Financial December, Budget &amp; </a:t>
            </a:r>
            <a:br>
              <a:rPr lang="en-US" dirty="0" smtClean="0"/>
            </a:br>
            <a:r>
              <a:rPr lang="en-US" dirty="0" smtClean="0"/>
              <a:t>Appropriation,  and Transparency</a:t>
            </a:r>
            <a:endParaRPr lang="en-US" dirty="0"/>
          </a:p>
          <a:p>
            <a:pPr marL="457200">
              <a:lnSpc>
                <a:spcPct val="150000"/>
              </a:lnSpc>
              <a:spcBef>
                <a:spcPts val="800"/>
              </a:spcBef>
              <a:buFont typeface="Wingdings" pitchFamily="2" charset="2"/>
              <a:buChar char="§"/>
            </a:pPr>
            <a:r>
              <a:rPr lang="en-US" dirty="0" smtClean="0"/>
              <a:t>Funding:</a:t>
            </a:r>
          </a:p>
          <a:p>
            <a:pPr marL="731520" lvl="1">
              <a:spcBef>
                <a:spcPts val="800"/>
              </a:spcBef>
              <a:buFont typeface="Wingdings" pitchFamily="2" charset="2"/>
              <a:buChar char="§"/>
            </a:pPr>
            <a:r>
              <a:rPr lang="en-US" dirty="0" smtClean="0"/>
              <a:t>Total Program Funding Formula, 2014 </a:t>
            </a:r>
            <a:r>
              <a:rPr lang="en-US" dirty="0"/>
              <a:t>Legislative Session &amp; Funding </a:t>
            </a:r>
            <a:r>
              <a:rPr lang="en-US" dirty="0" smtClean="0"/>
              <a:t>Levels, Looking </a:t>
            </a:r>
            <a:r>
              <a:rPr lang="en-US" dirty="0"/>
              <a:t>ahead – 2014-15</a:t>
            </a:r>
          </a:p>
          <a:p>
            <a:pPr marL="457200" algn="just">
              <a:lnSpc>
                <a:spcPct val="150000"/>
              </a:lnSpc>
              <a:spcBef>
                <a:spcPts val="800"/>
              </a:spcBef>
              <a:buFont typeface="Wingdings" pitchFamily="2" charset="2"/>
              <a:buChar char="§"/>
            </a:pPr>
            <a:r>
              <a:rPr lang="en-US" dirty="0" smtClean="0"/>
              <a:t>Other:</a:t>
            </a:r>
          </a:p>
          <a:p>
            <a:pPr marL="731520" lvl="1" algn="just">
              <a:spcBef>
                <a:spcPts val="800"/>
              </a:spcBef>
              <a:buFont typeface="Wingdings" pitchFamily="2" charset="2"/>
              <a:buChar char="§"/>
            </a:pPr>
            <a:r>
              <a:rPr lang="en-US" dirty="0" smtClean="0"/>
              <a:t>BEST Program, School Nutrition, School Transportation, Grants Fiscal, Field Analyst Support Team, Resources, Contacts</a:t>
            </a:r>
            <a:endParaRPr lang="en-US" dirty="0"/>
          </a:p>
        </p:txBody>
      </p:sp>
      <p:sp>
        <p:nvSpPr>
          <p:cNvPr id="8194" name="Rectangle 2"/>
          <p:cNvSpPr>
            <a:spLocks noGrp="1" noChangeArrowheads="1"/>
          </p:cNvSpPr>
          <p:nvPr>
            <p:ph type="title"/>
          </p:nvPr>
        </p:nvSpPr>
        <p:spPr bwMode="auto">
          <a:xfrm>
            <a:off x="92075" y="92075"/>
            <a:ext cx="8915400" cy="1371600"/>
          </a:xfrm>
          <a:ln>
            <a:miter lim="800000"/>
            <a:headEnd/>
            <a:tailEnd/>
          </a:ln>
        </p:spPr>
        <p:txBody>
          <a:bodyPr wrap="square" numCol="1" anchorCtr="0" compatLnSpc="1">
            <a:prstTxWarp prst="textNoShape">
              <a:avLst/>
            </a:prstTxWarp>
          </a:bodyPr>
          <a:lstStyle/>
          <a:p>
            <a:pPr fontAlgn="auto">
              <a:spcAft>
                <a:spcPts val="0"/>
              </a:spcAft>
              <a:defRPr/>
            </a:pPr>
            <a:r>
              <a:rPr lang="en-US" dirty="0"/>
              <a:t>Agenda</a:t>
            </a:r>
          </a:p>
        </p:txBody>
      </p:sp>
    </p:spTree>
    <p:extLst>
      <p:ext uri="{BB962C8B-B14F-4D97-AF65-F5344CB8AC3E}">
        <p14:creationId xmlns:p14="http://schemas.microsoft.com/office/powerpoint/2010/main" val="36125486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4263715760"/>
              </p:ext>
            </p:extLst>
          </p:nvPr>
        </p:nvGraphicFramePr>
        <p:xfrm>
          <a:off x="285350" y="124178"/>
          <a:ext cx="8663609" cy="65270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noGrp="1"/>
          </p:cNvGraphicFramePr>
          <p:nvPr>
            <p:extLst>
              <p:ext uri="{D42A27DB-BD31-4B8C-83A1-F6EECF244321}">
                <p14:modId xmlns:p14="http://schemas.microsoft.com/office/powerpoint/2010/main" val="338568426"/>
              </p:ext>
            </p:extLst>
          </p:nvPr>
        </p:nvGraphicFramePr>
        <p:xfrm>
          <a:off x="241101" y="290215"/>
          <a:ext cx="8661797" cy="62775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057347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1579210701"/>
              </p:ext>
            </p:extLst>
          </p:nvPr>
        </p:nvGraphicFramePr>
        <p:xfrm>
          <a:off x="241101" y="290215"/>
          <a:ext cx="8661797" cy="62775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45253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noGrp="1"/>
          </p:cNvGraphicFramePr>
          <p:nvPr>
            <p:extLst>
              <p:ext uri="{D42A27DB-BD31-4B8C-83A1-F6EECF244321}">
                <p14:modId xmlns:p14="http://schemas.microsoft.com/office/powerpoint/2010/main" val="3762542849"/>
              </p:ext>
            </p:extLst>
          </p:nvPr>
        </p:nvGraphicFramePr>
        <p:xfrm>
          <a:off x="0" y="0"/>
          <a:ext cx="8963765" cy="685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a:graphicFrameLocks noGrp="1"/>
          </p:cNvGraphicFramePr>
          <p:nvPr>
            <p:extLst>
              <p:ext uri="{D42A27DB-BD31-4B8C-83A1-F6EECF244321}">
                <p14:modId xmlns:p14="http://schemas.microsoft.com/office/powerpoint/2010/main" val="562149866"/>
              </p:ext>
            </p:extLst>
          </p:nvPr>
        </p:nvGraphicFramePr>
        <p:xfrm>
          <a:off x="247283" y="291245"/>
          <a:ext cx="8649433" cy="62755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382461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61592502"/>
              </p:ext>
            </p:extLst>
          </p:nvPr>
        </p:nvGraphicFramePr>
        <p:xfrm>
          <a:off x="398463" y="1944688"/>
          <a:ext cx="8304212" cy="3000799"/>
        </p:xfrm>
        <a:graphic>
          <a:graphicData uri="http://schemas.openxmlformats.org/drawingml/2006/table">
            <a:tbl>
              <a:tblPr firstRow="1" bandRow="1">
                <a:tableStyleId>{EB344D84-9AFB-497E-A393-DC336BA19D2E}</a:tableStyleId>
              </a:tblPr>
              <a:tblGrid>
                <a:gridCol w="3364156"/>
                <a:gridCol w="2266986"/>
                <a:gridCol w="2673070"/>
              </a:tblGrid>
              <a:tr h="910713">
                <a:tc>
                  <a:txBody>
                    <a:bodyPr/>
                    <a:lstStyle/>
                    <a:p>
                      <a:pPr algn="ctr"/>
                      <a:endParaRPr lang="en-US" sz="2400" b="1" dirty="0"/>
                    </a:p>
                  </a:txBody>
                  <a:tcPr marL="91432" marR="91432" marT="45705" marB="45705"/>
                </a:tc>
                <a:tc>
                  <a:txBody>
                    <a:bodyPr/>
                    <a:lstStyle/>
                    <a:p>
                      <a:pPr algn="ctr"/>
                      <a:r>
                        <a:rPr lang="en-US" sz="2400" dirty="0" smtClean="0"/>
                        <a:t>Estimated Change</a:t>
                      </a:r>
                      <a:r>
                        <a:rPr lang="en-US" sz="2400" baseline="0" dirty="0" smtClean="0"/>
                        <a:t> </a:t>
                      </a:r>
                      <a:endParaRPr lang="en-US" sz="2400" b="1" dirty="0">
                        <a:solidFill>
                          <a:schemeClr val="tx1"/>
                        </a:solidFill>
                      </a:endParaRPr>
                    </a:p>
                  </a:txBody>
                  <a:tcPr marL="91432" marR="91432" marT="45705" marB="45705" anchor="ctr"/>
                </a:tc>
                <a:tc>
                  <a:txBody>
                    <a:bodyPr/>
                    <a:lstStyle/>
                    <a:p>
                      <a:pPr algn="ctr"/>
                      <a:r>
                        <a:rPr lang="en-US" sz="2400" dirty="0" smtClean="0"/>
                        <a:t>Total</a:t>
                      </a:r>
                      <a:endParaRPr lang="en-US" sz="2400" b="1" dirty="0">
                        <a:solidFill>
                          <a:schemeClr val="tx1"/>
                        </a:solidFill>
                      </a:endParaRPr>
                    </a:p>
                  </a:txBody>
                  <a:tcPr marL="91432" marR="91432" marT="45705" marB="45705" anchor="ctr"/>
                </a:tc>
              </a:tr>
              <a:tr h="499969">
                <a:tc>
                  <a:txBody>
                    <a:bodyPr/>
                    <a:lstStyle/>
                    <a:p>
                      <a:pPr algn="l"/>
                      <a:r>
                        <a:rPr lang="en-US" sz="2000" dirty="0" smtClean="0"/>
                        <a:t>Pupil Growth*</a:t>
                      </a:r>
                      <a:endParaRPr lang="en-US" sz="2000" b="0" dirty="0"/>
                    </a:p>
                  </a:txBody>
                  <a:tcPr marL="91432" marR="91432" marT="45705" marB="45705" anchor="ctr"/>
                </a:tc>
                <a:tc>
                  <a:txBody>
                    <a:bodyPr/>
                    <a:lstStyle/>
                    <a:p>
                      <a:pPr algn="ctr"/>
                      <a:r>
                        <a:rPr lang="en-US" sz="2000" dirty="0" smtClean="0"/>
                        <a:t>14,305</a:t>
                      </a:r>
                      <a:endParaRPr lang="en-US" sz="2000" b="0" dirty="0"/>
                    </a:p>
                  </a:txBody>
                  <a:tcPr marL="91432" marR="91432" marT="45705" marB="45705" anchor="ctr"/>
                </a:tc>
                <a:tc>
                  <a:txBody>
                    <a:bodyPr/>
                    <a:lstStyle/>
                    <a:p>
                      <a:pPr algn="ctr" fontAlgn="b"/>
                      <a:r>
                        <a:rPr lang="en-US" sz="2000" u="none" strike="noStrike" kern="1200" dirty="0" smtClean="0">
                          <a:effectLst/>
                        </a:rPr>
                        <a:t>845,136</a:t>
                      </a:r>
                      <a:endParaRPr lang="en-US" sz="2000" b="0" kern="1200" dirty="0">
                        <a:solidFill>
                          <a:schemeClr val="dk1"/>
                        </a:solidFill>
                        <a:latin typeface="+mn-lt"/>
                        <a:ea typeface="+mn-ea"/>
                        <a:cs typeface="+mn-cs"/>
                      </a:endParaRPr>
                    </a:p>
                  </a:txBody>
                  <a:tcPr marL="0" marR="0" marT="0" marB="0" anchor="ctr"/>
                </a:tc>
              </a:tr>
              <a:tr h="490218">
                <a:tc>
                  <a:txBody>
                    <a:bodyPr/>
                    <a:lstStyle/>
                    <a:p>
                      <a:pPr algn="l"/>
                      <a:r>
                        <a:rPr lang="en-US" sz="2000" dirty="0" smtClean="0"/>
                        <a:t>At-Risk</a:t>
                      </a:r>
                      <a:r>
                        <a:rPr lang="en-US" sz="2000" baseline="0" dirty="0" smtClean="0"/>
                        <a:t> Growth</a:t>
                      </a:r>
                      <a:endParaRPr lang="en-US" sz="2000" b="0" dirty="0"/>
                    </a:p>
                  </a:txBody>
                  <a:tcPr marL="91432" marR="91432" marT="45705" marB="45705" anchor="ctr"/>
                </a:tc>
                <a:tc>
                  <a:txBody>
                    <a:bodyPr/>
                    <a:lstStyle/>
                    <a:p>
                      <a:pPr algn="ctr"/>
                      <a:r>
                        <a:rPr lang="en-US" sz="2000" dirty="0" smtClean="0"/>
                        <a:t>4,276</a:t>
                      </a:r>
                      <a:endParaRPr lang="en-US" sz="2000" b="0" dirty="0"/>
                    </a:p>
                  </a:txBody>
                  <a:tcPr marL="91432" marR="91432" marT="45705" marB="45705" anchor="ctr"/>
                </a:tc>
                <a:tc>
                  <a:txBody>
                    <a:bodyPr/>
                    <a:lstStyle/>
                    <a:p>
                      <a:pPr algn="ctr"/>
                      <a:r>
                        <a:rPr lang="en-US" sz="2000" dirty="0" smtClean="0"/>
                        <a:t>309,537</a:t>
                      </a:r>
                      <a:endParaRPr lang="en-US" sz="2000" b="0" dirty="0"/>
                    </a:p>
                  </a:txBody>
                  <a:tcPr marL="91432" marR="91432" marT="45705" marB="45705" anchor="ctr"/>
                </a:tc>
              </a:tr>
              <a:tr h="479787">
                <a:tc>
                  <a:txBody>
                    <a:bodyPr/>
                    <a:lstStyle/>
                    <a:p>
                      <a:pPr algn="l"/>
                      <a:r>
                        <a:rPr lang="en-US" sz="2000" dirty="0" smtClean="0"/>
                        <a:t>Inflation Estimate</a:t>
                      </a:r>
                      <a:endParaRPr lang="en-US" sz="2000" b="0" dirty="0"/>
                    </a:p>
                  </a:txBody>
                  <a:tcPr marL="91432" marR="91432" marT="45705" marB="45705" anchor="ctr"/>
                </a:tc>
                <a:tc>
                  <a:txBody>
                    <a:bodyPr/>
                    <a:lstStyle/>
                    <a:p>
                      <a:pPr algn="ctr"/>
                      <a:r>
                        <a:rPr lang="en-US" sz="2000" b="0" dirty="0" smtClean="0"/>
                        <a:t>2.8%</a:t>
                      </a:r>
                      <a:endParaRPr lang="en-US" sz="2000" b="0" dirty="0"/>
                    </a:p>
                  </a:txBody>
                  <a:tcPr marL="91432" marR="91432" marT="45705" marB="45705" anchor="ctr"/>
                </a:tc>
                <a:tc>
                  <a:txBody>
                    <a:bodyPr/>
                    <a:lstStyle/>
                    <a:p>
                      <a:pPr algn="ctr"/>
                      <a:r>
                        <a:rPr lang="en-US" sz="2000" dirty="0" smtClean="0"/>
                        <a:t>NA</a:t>
                      </a:r>
                      <a:endParaRPr lang="en-US" sz="2000" b="0" dirty="0"/>
                    </a:p>
                  </a:txBody>
                  <a:tcPr marL="91432" marR="91432" marT="45705" marB="45705" anchor="ctr"/>
                </a:tc>
              </a:tr>
              <a:tr h="620112">
                <a:tc>
                  <a:txBody>
                    <a:bodyPr/>
                    <a:lstStyle/>
                    <a:p>
                      <a:pPr algn="l"/>
                      <a:r>
                        <a:rPr lang="en-US" sz="2000" dirty="0" smtClean="0"/>
                        <a:t>Base Per</a:t>
                      </a:r>
                      <a:r>
                        <a:rPr lang="en-US" sz="2000" baseline="0" dirty="0" smtClean="0"/>
                        <a:t> Pupil Funding</a:t>
                      </a:r>
                      <a:endParaRPr lang="en-US" sz="2000" b="0" dirty="0"/>
                    </a:p>
                  </a:txBody>
                  <a:tcPr marL="91432" marR="91432" marT="45705" marB="45705" anchor="ctr"/>
                </a:tc>
                <a:tc>
                  <a:txBody>
                    <a:bodyPr/>
                    <a:lstStyle/>
                    <a:p>
                      <a:pPr algn="ctr"/>
                      <a:r>
                        <a:rPr lang="en-US" sz="2000" dirty="0" smtClean="0"/>
                        <a:t>$166.72</a:t>
                      </a:r>
                    </a:p>
                  </a:txBody>
                  <a:tcPr marL="91432" marR="91432" marT="45705" marB="45705" anchor="ctr"/>
                </a:tc>
                <a:tc>
                  <a:txBody>
                    <a:bodyPr/>
                    <a:lstStyle/>
                    <a:p>
                      <a:pPr algn="ctr"/>
                      <a:r>
                        <a:rPr lang="en-US" sz="2000" dirty="0" smtClean="0"/>
                        <a:t>$6,121.00</a:t>
                      </a:r>
                      <a:endParaRPr lang="en-US" sz="2000" b="0" dirty="0"/>
                    </a:p>
                  </a:txBody>
                  <a:tcPr marL="91432" marR="91432" marT="45705" marB="45705" anchor="ctr"/>
                </a:tc>
              </a:tr>
            </a:tbl>
          </a:graphicData>
        </a:graphic>
      </p:graphicFrame>
      <p:sp>
        <p:nvSpPr>
          <p:cNvPr id="8194" name="Title 1"/>
          <p:cNvSpPr>
            <a:spLocks noGrp="1"/>
          </p:cNvSpPr>
          <p:nvPr>
            <p:ph type="title"/>
          </p:nvPr>
        </p:nvSpPr>
        <p:spPr bwMode="auto">
          <a:xfrm>
            <a:off x="137160" y="137160"/>
            <a:ext cx="8915400" cy="1371600"/>
          </a:xfrm>
          <a:noFill/>
          <a:ln>
            <a:miter lim="800000"/>
            <a:headEnd/>
            <a:tailEnd/>
          </a:ln>
        </p:spPr>
        <p:txBody>
          <a:bodyPr vert="horz" wrap="square" lIns="91440" tIns="45720" rIns="91440" bIns="45720" numCol="1" anchor="ctr" anchorCtr="0" compatLnSpc="1">
            <a:prstTxWarp prst="textNoShape">
              <a:avLst/>
            </a:prstTxWarp>
          </a:bodyPr>
          <a:lstStyle/>
          <a:p>
            <a:pPr>
              <a:defRPr/>
            </a:pPr>
            <a:r>
              <a:rPr lang="en-US" dirty="0"/>
              <a:t>Assumptions</a:t>
            </a:r>
            <a:br>
              <a:rPr lang="en-US" dirty="0"/>
            </a:br>
            <a:r>
              <a:rPr lang="en-US" dirty="0"/>
              <a:t>FY2014-15 Final Budget</a:t>
            </a:r>
          </a:p>
        </p:txBody>
      </p:sp>
      <p:sp>
        <p:nvSpPr>
          <p:cNvPr id="2" name="TextBox 1"/>
          <p:cNvSpPr txBox="1"/>
          <p:nvPr/>
        </p:nvSpPr>
        <p:spPr>
          <a:xfrm>
            <a:off x="425002" y="5495124"/>
            <a:ext cx="4314423" cy="369332"/>
          </a:xfrm>
          <a:prstGeom prst="rect">
            <a:avLst/>
          </a:prstGeom>
          <a:noFill/>
        </p:spPr>
        <p:txBody>
          <a:bodyPr wrap="square" rtlCol="0">
            <a:spAutoFit/>
          </a:bodyPr>
          <a:lstStyle/>
          <a:p>
            <a:pPr fontAlgn="auto">
              <a:spcBef>
                <a:spcPts val="0"/>
              </a:spcBef>
              <a:spcAft>
                <a:spcPts val="0"/>
              </a:spcAft>
            </a:pPr>
            <a:r>
              <a:rPr lang="en-US" sz="1800" dirty="0" smtClean="0">
                <a:solidFill>
                  <a:srgbClr val="5C6670"/>
                </a:solidFill>
                <a:latin typeface="Calibri"/>
              </a:rPr>
              <a:t>*Includes 5,000 additional Preschool Slots</a:t>
            </a:r>
            <a:endParaRPr lang="en-US" sz="1800" dirty="0">
              <a:solidFill>
                <a:srgbClr val="5C6670"/>
              </a:solidFill>
              <a:latin typeface="Calibri"/>
            </a:endParaRPr>
          </a:p>
        </p:txBody>
      </p:sp>
    </p:spTree>
    <p:extLst>
      <p:ext uri="{BB962C8B-B14F-4D97-AF65-F5344CB8AC3E}">
        <p14:creationId xmlns:p14="http://schemas.microsoft.com/office/powerpoint/2010/main" val="22994014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70325878"/>
              </p:ext>
            </p:extLst>
          </p:nvPr>
        </p:nvGraphicFramePr>
        <p:xfrm>
          <a:off x="398463" y="1775725"/>
          <a:ext cx="8304213" cy="4215266"/>
        </p:xfrm>
        <a:graphic>
          <a:graphicData uri="http://schemas.openxmlformats.org/drawingml/2006/table">
            <a:tbl>
              <a:tblPr firstRow="1" bandRow="1">
                <a:tableStyleId>{EB344D84-9AFB-497E-A393-DC336BA19D2E}</a:tableStyleId>
              </a:tblPr>
              <a:tblGrid>
                <a:gridCol w="2447768"/>
                <a:gridCol w="1970468"/>
                <a:gridCol w="2150771"/>
                <a:gridCol w="1735206"/>
              </a:tblGrid>
              <a:tr h="910713">
                <a:tc>
                  <a:txBody>
                    <a:bodyPr/>
                    <a:lstStyle/>
                    <a:p>
                      <a:pPr algn="ctr"/>
                      <a:endParaRPr lang="en-US" sz="2400" b="1" dirty="0"/>
                    </a:p>
                  </a:txBody>
                  <a:tcPr marL="91432" marR="91432" marT="45705" marB="45705"/>
                </a:tc>
                <a:tc>
                  <a:txBody>
                    <a:bodyPr/>
                    <a:lstStyle/>
                    <a:p>
                      <a:pPr algn="ctr"/>
                      <a:r>
                        <a:rPr lang="en-US" sz="2200" dirty="0" smtClean="0"/>
                        <a:t>2013-14</a:t>
                      </a:r>
                    </a:p>
                    <a:p>
                      <a:pPr algn="ctr"/>
                      <a:r>
                        <a:rPr lang="en-US" sz="2200" dirty="0" smtClean="0"/>
                        <a:t>Actual</a:t>
                      </a:r>
                      <a:endParaRPr lang="en-US" sz="2200" b="0" dirty="0">
                        <a:solidFill>
                          <a:schemeClr val="tx1"/>
                        </a:solidFill>
                      </a:endParaRPr>
                    </a:p>
                  </a:txBody>
                  <a:tcPr marL="91432" marR="91432" marT="45705" marB="45705" anchor="ctr"/>
                </a:tc>
                <a:tc>
                  <a:txBody>
                    <a:bodyPr/>
                    <a:lstStyle/>
                    <a:p>
                      <a:pPr algn="ctr"/>
                      <a:r>
                        <a:rPr lang="en-US" sz="2200" dirty="0" smtClean="0"/>
                        <a:t>2014-15</a:t>
                      </a:r>
                    </a:p>
                    <a:p>
                      <a:pPr algn="ctr"/>
                      <a:r>
                        <a:rPr lang="en-US" sz="2200" dirty="0" smtClean="0"/>
                        <a:t>Final Budget</a:t>
                      </a:r>
                      <a:endParaRPr lang="en-US" sz="2200" b="0" dirty="0">
                        <a:solidFill>
                          <a:schemeClr val="tx1"/>
                        </a:solidFill>
                      </a:endParaRPr>
                    </a:p>
                  </a:txBody>
                  <a:tcPr marL="91432" marR="91432" marT="45705" marB="45705" anchor="ctr"/>
                </a:tc>
                <a:tc>
                  <a:txBody>
                    <a:bodyPr/>
                    <a:lstStyle/>
                    <a:p>
                      <a:pPr algn="ctr"/>
                      <a:r>
                        <a:rPr lang="en-US" sz="2200" dirty="0" smtClean="0"/>
                        <a:t>Change</a:t>
                      </a:r>
                      <a:endParaRPr lang="en-US" sz="2200" b="0" dirty="0">
                        <a:solidFill>
                          <a:schemeClr val="tx1"/>
                        </a:solidFill>
                      </a:endParaRPr>
                    </a:p>
                  </a:txBody>
                  <a:tcPr marL="91432" marR="91432" marT="45705" marB="45705" anchor="ctr"/>
                </a:tc>
              </a:tr>
              <a:tr h="499969">
                <a:tc>
                  <a:txBody>
                    <a:bodyPr/>
                    <a:lstStyle/>
                    <a:p>
                      <a:pPr algn="l" fontAlgn="b"/>
                      <a:r>
                        <a:rPr lang="en-US" sz="1800" u="none" strike="noStrike" dirty="0">
                          <a:ln>
                            <a:noFill/>
                          </a:ln>
                        </a:rPr>
                        <a:t>Total Program prior to Negative </a:t>
                      </a:r>
                      <a:r>
                        <a:rPr lang="en-US" sz="1800" u="none" strike="noStrike" dirty="0" smtClean="0">
                          <a:ln>
                            <a:noFill/>
                          </a:ln>
                        </a:rPr>
                        <a:t>Factor</a:t>
                      </a:r>
                    </a:p>
                    <a:p>
                      <a:pPr algn="l" fontAlgn="b"/>
                      <a:r>
                        <a:rPr lang="en-US" sz="1800" u="none" strike="noStrike" dirty="0" smtClean="0">
                          <a:ln>
                            <a:noFill/>
                          </a:ln>
                        </a:rPr>
                        <a:t>(Growth &amp;</a:t>
                      </a:r>
                      <a:r>
                        <a:rPr lang="en-US" sz="1800" u="none" strike="noStrike" baseline="0" dirty="0" smtClean="0">
                          <a:ln>
                            <a:noFill/>
                          </a:ln>
                        </a:rPr>
                        <a:t> Inflation)</a:t>
                      </a:r>
                      <a:endParaRPr lang="en-US" sz="1800" b="1" i="0" u="none" strike="noStrike" dirty="0">
                        <a:ln>
                          <a:noFill/>
                        </a:ln>
                        <a:solidFill>
                          <a:schemeClr val="tx1"/>
                        </a:solidFill>
                        <a:latin typeface="+mj-lt"/>
                      </a:endParaRPr>
                    </a:p>
                  </a:txBody>
                  <a:tcPr marL="0" marR="0" marT="0" marB="0" anchor="ctr"/>
                </a:tc>
                <a:tc>
                  <a:txBody>
                    <a:bodyPr/>
                    <a:lstStyle/>
                    <a:p>
                      <a:pPr marL="0" algn="r" defTabSz="914400" rtl="0" eaLnBrk="1" fontAlgn="ctr" latinLnBrk="0" hangingPunct="1"/>
                      <a:r>
                        <a:rPr lang="en-US" sz="1800" kern="1200" dirty="0" smtClean="0"/>
                        <a:t>$6,531,213,075</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$6,827,646,456</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$296,433,381</a:t>
                      </a:r>
                      <a:endParaRPr lang="en-US" sz="1800" kern="1200" dirty="0">
                        <a:solidFill>
                          <a:schemeClr val="dk1"/>
                        </a:solidFill>
                        <a:latin typeface="+mn-lt"/>
                        <a:ea typeface="+mn-ea"/>
                        <a:cs typeface="+mn-cs"/>
                      </a:endParaRPr>
                    </a:p>
                  </a:txBody>
                  <a:tcPr marL="0" marR="182880" marT="0" marB="0" anchor="ctr"/>
                </a:tc>
              </a:tr>
              <a:tr h="481515">
                <a:tc>
                  <a:txBody>
                    <a:bodyPr/>
                    <a:lstStyle/>
                    <a:p>
                      <a:pPr algn="l" fontAlgn="b"/>
                      <a:r>
                        <a:rPr lang="en-US" sz="1800" u="none" strike="noStrike" dirty="0">
                          <a:ln>
                            <a:noFill/>
                          </a:ln>
                        </a:rPr>
                        <a:t>Negative Factor</a:t>
                      </a:r>
                      <a:endParaRPr lang="en-US" sz="1800" b="1" i="0" u="none" strike="noStrike" dirty="0">
                        <a:ln>
                          <a:noFill/>
                        </a:ln>
                        <a:solidFill>
                          <a:schemeClr val="tx1"/>
                        </a:solidFill>
                        <a:latin typeface="+mj-lt"/>
                      </a:endParaRPr>
                    </a:p>
                  </a:txBody>
                  <a:tcPr marL="0" marR="0" marT="0" marB="0" anchor="ctr"/>
                </a:tc>
                <a:tc>
                  <a:txBody>
                    <a:bodyPr/>
                    <a:lstStyle/>
                    <a:p>
                      <a:pPr marL="0" algn="r" defTabSz="914400" rtl="0" eaLnBrk="1" fontAlgn="ctr" latinLnBrk="0" hangingPunct="1"/>
                      <a:r>
                        <a:rPr lang="en-US" sz="1800" kern="1200" dirty="0" smtClean="0"/>
                        <a:t>(1,004,279,325)</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(894,302,068)</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(109,977,257)</a:t>
                      </a:r>
                      <a:endParaRPr lang="en-US" sz="1800" kern="1200" dirty="0">
                        <a:solidFill>
                          <a:schemeClr val="dk1"/>
                        </a:solidFill>
                        <a:latin typeface="+mn-lt"/>
                        <a:ea typeface="+mn-ea"/>
                        <a:cs typeface="+mn-cs"/>
                      </a:endParaRPr>
                    </a:p>
                  </a:txBody>
                  <a:tcPr marL="0" marR="182880" marT="0" marB="0" anchor="ctr"/>
                </a:tc>
              </a:tr>
              <a:tr h="479787">
                <a:tc>
                  <a:txBody>
                    <a:bodyPr/>
                    <a:lstStyle/>
                    <a:p>
                      <a:pPr algn="l" fontAlgn="b"/>
                      <a:r>
                        <a:rPr lang="en-US" sz="1800" u="none" strike="noStrike" dirty="0">
                          <a:ln>
                            <a:noFill/>
                          </a:ln>
                        </a:rPr>
                        <a:t>Revised Total Program</a:t>
                      </a:r>
                      <a:endParaRPr lang="en-US" sz="1800" b="1" i="0" u="none" strike="noStrike" dirty="0">
                        <a:ln>
                          <a:noFill/>
                        </a:ln>
                        <a:solidFill>
                          <a:schemeClr val="tx1"/>
                        </a:solidFill>
                        <a:latin typeface="+mj-lt"/>
                      </a:endParaRPr>
                    </a:p>
                  </a:txBody>
                  <a:tcPr marL="0" marR="0" marT="0" marB="0" anchor="ctr"/>
                </a:tc>
                <a:tc>
                  <a:txBody>
                    <a:bodyPr/>
                    <a:lstStyle/>
                    <a:p>
                      <a:pPr marL="0" algn="r" defTabSz="914400" rtl="0" eaLnBrk="1" fontAlgn="ctr" latinLnBrk="0" hangingPunct="1"/>
                      <a:r>
                        <a:rPr lang="en-US" sz="1800" kern="1200" dirty="0" smtClean="0"/>
                        <a:t>$5,526,933,750</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$5,933,344,388</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$406,410,638</a:t>
                      </a:r>
                      <a:endParaRPr lang="en-US" sz="1800" kern="1200" dirty="0">
                        <a:solidFill>
                          <a:schemeClr val="dk1"/>
                        </a:solidFill>
                        <a:latin typeface="+mn-lt"/>
                        <a:ea typeface="+mn-ea"/>
                        <a:cs typeface="+mn-cs"/>
                      </a:endParaRPr>
                    </a:p>
                  </a:txBody>
                  <a:tcPr marL="0" marR="182880" marT="0" marB="0" anchor="ctr"/>
                </a:tc>
              </a:tr>
              <a:tr h="280067">
                <a:tc>
                  <a:txBody>
                    <a:bodyPr/>
                    <a:lstStyle/>
                    <a:p>
                      <a:pPr algn="l" fontAlgn="b"/>
                      <a:r>
                        <a:rPr lang="en-US" sz="1800" u="none" strike="noStrike" dirty="0">
                          <a:ln>
                            <a:noFill/>
                          </a:ln>
                        </a:rPr>
                        <a:t> </a:t>
                      </a:r>
                      <a:endParaRPr lang="en-US" sz="1800" b="1" i="0" u="none" strike="noStrike" dirty="0">
                        <a:ln>
                          <a:noFill/>
                        </a:ln>
                        <a:solidFill>
                          <a:schemeClr val="tx1"/>
                        </a:solidFill>
                        <a:latin typeface="+mj-lt"/>
                      </a:endParaRPr>
                    </a:p>
                  </a:txBody>
                  <a:tcPr marL="0" marR="0" marT="0" marB="0" anchor="ctr"/>
                </a:tc>
                <a:tc>
                  <a:txBody>
                    <a:bodyPr/>
                    <a:lstStyle/>
                    <a:p>
                      <a:pPr marL="0" algn="ctr" defTabSz="914400" rtl="0" eaLnBrk="1" fontAlgn="ctr" latinLnBrk="0" hangingPunct="1"/>
                      <a:r>
                        <a:rPr lang="en-US" sz="1800" kern="1200" dirty="0"/>
                        <a:t> </a:t>
                      </a:r>
                      <a:endParaRPr lang="en-US" sz="1800" kern="1200" dirty="0">
                        <a:solidFill>
                          <a:schemeClr val="dk1"/>
                        </a:solidFill>
                        <a:latin typeface="+mn-lt"/>
                        <a:ea typeface="+mn-ea"/>
                        <a:cs typeface="+mn-cs"/>
                      </a:endParaRPr>
                    </a:p>
                  </a:txBody>
                  <a:tcPr marL="0" marR="182880" marT="0" marB="0" anchor="ctr"/>
                </a:tc>
                <a:tc>
                  <a:txBody>
                    <a:bodyPr/>
                    <a:lstStyle/>
                    <a:p>
                      <a:pPr marL="0" algn="ctr" defTabSz="914400" rtl="0" eaLnBrk="1" fontAlgn="ctr" latinLnBrk="0" hangingPunct="1"/>
                      <a:r>
                        <a:rPr lang="en-US" sz="1800" kern="1200" dirty="0"/>
                        <a:t> </a:t>
                      </a:r>
                      <a:endParaRPr lang="en-US" sz="1800" kern="1200" dirty="0">
                        <a:solidFill>
                          <a:schemeClr val="dk1"/>
                        </a:solidFill>
                        <a:latin typeface="+mn-lt"/>
                        <a:ea typeface="+mn-ea"/>
                        <a:cs typeface="+mn-cs"/>
                      </a:endParaRPr>
                    </a:p>
                  </a:txBody>
                  <a:tcPr marL="0" marR="182880" marT="0" marB="0" anchor="ctr"/>
                </a:tc>
                <a:tc>
                  <a:txBody>
                    <a:bodyPr/>
                    <a:lstStyle/>
                    <a:p>
                      <a:pPr marL="0" algn="ctr" defTabSz="914400" rtl="0" eaLnBrk="1" fontAlgn="ctr" latinLnBrk="0" hangingPunct="1"/>
                      <a:r>
                        <a:rPr lang="en-US" sz="1800" kern="1200" dirty="0"/>
                        <a:t> </a:t>
                      </a:r>
                      <a:endParaRPr lang="en-US" sz="1800" kern="1200" dirty="0">
                        <a:solidFill>
                          <a:schemeClr val="dk1"/>
                        </a:solidFill>
                        <a:latin typeface="+mn-lt"/>
                        <a:ea typeface="+mn-ea"/>
                        <a:cs typeface="+mn-cs"/>
                      </a:endParaRPr>
                    </a:p>
                  </a:txBody>
                  <a:tcPr marL="0" marR="182880" marT="0" marB="0" anchor="ctr"/>
                </a:tc>
              </a:tr>
              <a:tr h="620112">
                <a:tc>
                  <a:txBody>
                    <a:bodyPr/>
                    <a:lstStyle/>
                    <a:p>
                      <a:pPr algn="l" fontAlgn="b"/>
                      <a:r>
                        <a:rPr lang="en-US" sz="1800" u="none" strike="noStrike" dirty="0">
                          <a:ln>
                            <a:noFill/>
                          </a:ln>
                        </a:rPr>
                        <a:t>Negative Factor Percentage</a:t>
                      </a:r>
                      <a:endParaRPr lang="en-US" sz="1800" b="1" i="0" u="none" strike="noStrike" dirty="0">
                        <a:ln>
                          <a:noFill/>
                        </a:ln>
                        <a:solidFill>
                          <a:schemeClr val="tx1"/>
                        </a:solidFill>
                        <a:latin typeface="+mj-lt"/>
                      </a:endParaRPr>
                    </a:p>
                  </a:txBody>
                  <a:tcPr marL="0" marR="0" marT="0" marB="0" anchor="ctr"/>
                </a:tc>
                <a:tc>
                  <a:txBody>
                    <a:bodyPr/>
                    <a:lstStyle/>
                    <a:p>
                      <a:pPr marL="0" algn="r" defTabSz="914400" rtl="0" eaLnBrk="1" fontAlgn="ctr" latinLnBrk="0" hangingPunct="1"/>
                      <a:r>
                        <a:rPr lang="en-US" sz="1800" kern="1200" dirty="0" smtClean="0"/>
                        <a:t>-15.42%</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-13.15%</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2.27%</a:t>
                      </a:r>
                      <a:endParaRPr lang="en-US" sz="1800" kern="1200" dirty="0">
                        <a:solidFill>
                          <a:schemeClr val="dk1"/>
                        </a:solidFill>
                        <a:latin typeface="+mn-lt"/>
                        <a:ea typeface="+mn-ea"/>
                        <a:cs typeface="+mn-cs"/>
                      </a:endParaRPr>
                    </a:p>
                  </a:txBody>
                  <a:tcPr marL="0" marR="182880" marT="0" marB="0" anchor="ctr"/>
                </a:tc>
              </a:tr>
              <a:tr h="62011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800" u="none" strike="noStrike" kern="1200" dirty="0" smtClean="0">
                          <a:ln>
                            <a:noFill/>
                          </a:ln>
                        </a:rPr>
                        <a:t>Average</a:t>
                      </a:r>
                      <a:r>
                        <a:rPr lang="en-US" sz="1800" u="none" strike="noStrike" kern="1200" baseline="0" dirty="0" smtClean="0">
                          <a:ln>
                            <a:noFill/>
                          </a:ln>
                        </a:rPr>
                        <a:t> Per Pupil Funding</a:t>
                      </a:r>
                      <a:endParaRPr lang="en-US" sz="1800" b="1" i="0" u="none" strike="noStrike" dirty="0">
                        <a:ln>
                          <a:noFill/>
                        </a:ln>
                        <a:solidFill>
                          <a:schemeClr val="tx1"/>
                        </a:solidFill>
                        <a:latin typeface="+mj-lt"/>
                      </a:endParaRPr>
                    </a:p>
                  </a:txBody>
                  <a:tcPr marL="0" marR="0" marT="0" marB="0" anchor="ctr"/>
                </a:tc>
                <a:tc>
                  <a:txBody>
                    <a:bodyPr/>
                    <a:lstStyle/>
                    <a:p>
                      <a:pPr marL="0" algn="r" defTabSz="914400" rtl="0" eaLnBrk="1" fontAlgn="ctr" latinLnBrk="0" hangingPunct="1"/>
                      <a:r>
                        <a:rPr lang="en-US" sz="1800" kern="1200" dirty="0" smtClean="0"/>
                        <a:t>$6,652.30</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$7,020.58</a:t>
                      </a:r>
                      <a:endParaRPr lang="en-US" sz="1800" kern="1200" dirty="0">
                        <a:solidFill>
                          <a:schemeClr val="dk1"/>
                        </a:solidFill>
                        <a:latin typeface="+mn-lt"/>
                        <a:ea typeface="+mn-ea"/>
                        <a:cs typeface="+mn-cs"/>
                      </a:endParaRPr>
                    </a:p>
                  </a:txBody>
                  <a:tcPr marL="0" marR="182880" marT="0" marB="0" anchor="ctr"/>
                </a:tc>
                <a:tc>
                  <a:txBody>
                    <a:bodyPr/>
                    <a:lstStyle/>
                    <a:p>
                      <a:pPr marL="0" algn="r" defTabSz="914400" rtl="0" eaLnBrk="1" fontAlgn="ctr" latinLnBrk="0" hangingPunct="1"/>
                      <a:r>
                        <a:rPr lang="en-US" sz="1800" kern="1200" dirty="0" smtClean="0"/>
                        <a:t>$368.28</a:t>
                      </a:r>
                      <a:endParaRPr lang="en-US" sz="1800" kern="1200" dirty="0">
                        <a:solidFill>
                          <a:schemeClr val="dk1"/>
                        </a:solidFill>
                        <a:latin typeface="+mn-lt"/>
                        <a:ea typeface="+mn-ea"/>
                        <a:cs typeface="+mn-cs"/>
                      </a:endParaRPr>
                    </a:p>
                  </a:txBody>
                  <a:tcPr marL="0" marR="182880" marT="0" marB="0" anchor="ctr"/>
                </a:tc>
              </a:tr>
            </a:tbl>
          </a:graphicData>
        </a:graphic>
      </p:graphicFrame>
      <p:sp>
        <p:nvSpPr>
          <p:cNvPr id="8194" name="Title 1"/>
          <p:cNvSpPr>
            <a:spLocks noGrp="1"/>
          </p:cNvSpPr>
          <p:nvPr>
            <p:ph type="title"/>
          </p:nvPr>
        </p:nvSpPr>
        <p:spPr bwMode="auto">
          <a:xfrm>
            <a:off x="137160" y="137160"/>
            <a:ext cx="8915400" cy="1371600"/>
          </a:xfrm>
          <a:noFill/>
          <a:ln>
            <a:miter lim="800000"/>
            <a:headEnd/>
            <a:tailEnd/>
          </a:ln>
        </p:spPr>
        <p:txBody>
          <a:bodyPr vert="horz" wrap="square" lIns="91440" tIns="45720" rIns="91440" bIns="45720" numCol="1" anchor="ctr" anchorCtr="0" compatLnSpc="1">
            <a:prstTxWarp prst="textNoShape">
              <a:avLst/>
            </a:prstTxWarp>
          </a:bodyPr>
          <a:lstStyle/>
          <a:p>
            <a:pPr>
              <a:defRPr/>
            </a:pPr>
            <a:r>
              <a:rPr lang="en-US" dirty="0"/>
              <a:t>Assumptions</a:t>
            </a:r>
            <a:br>
              <a:rPr lang="en-US" dirty="0"/>
            </a:br>
            <a:r>
              <a:rPr lang="en-US" dirty="0"/>
              <a:t>FY2014-15 Final Budget</a:t>
            </a:r>
          </a:p>
        </p:txBody>
      </p:sp>
    </p:spTree>
    <p:extLst>
      <p:ext uri="{BB962C8B-B14F-4D97-AF65-F5344CB8AC3E}">
        <p14:creationId xmlns:p14="http://schemas.microsoft.com/office/powerpoint/2010/main" val="15543619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p:txBody>
          <a:bodyPr/>
          <a:lstStyle/>
          <a:p>
            <a:r>
              <a:rPr lang="en-US" dirty="0" smtClean="0"/>
              <a:t>The gaps in the bars represents the negative factor.  For 2014-15 it is 13.15% or $894 million.</a:t>
            </a:r>
          </a:p>
          <a:p>
            <a:endParaRPr lang="en-US" dirty="0"/>
          </a:p>
          <a:p>
            <a:endParaRPr lang="en-US" dirty="0"/>
          </a:p>
          <a:p>
            <a:endParaRPr lang="en-US" dirty="0" smtClean="0"/>
          </a:p>
        </p:txBody>
      </p:sp>
      <p:sp>
        <p:nvSpPr>
          <p:cNvPr id="2" name="Title 1"/>
          <p:cNvSpPr>
            <a:spLocks noGrp="1"/>
          </p:cNvSpPr>
          <p:nvPr>
            <p:ph type="title"/>
          </p:nvPr>
        </p:nvSpPr>
        <p:spPr/>
        <p:txBody>
          <a:bodyPr/>
          <a:lstStyle/>
          <a:p>
            <a:r>
              <a:rPr lang="en-US" dirty="0" smtClean="0"/>
              <a:t>State of Colorado</a:t>
            </a:r>
            <a:br>
              <a:rPr lang="en-US" dirty="0" smtClean="0"/>
            </a:br>
            <a:r>
              <a:rPr lang="en-US" dirty="0" smtClean="0"/>
              <a:t>Total Program Funding</a:t>
            </a:r>
            <a:endParaRPr lang="en-US" dirty="0"/>
          </a:p>
        </p:txBody>
      </p:sp>
      <p:graphicFrame>
        <p:nvGraphicFramePr>
          <p:cNvPr id="5" name="Chart 4"/>
          <p:cNvGraphicFramePr>
            <a:graphicFrameLocks noGrp="1"/>
          </p:cNvGraphicFramePr>
          <p:nvPr>
            <p:extLst>
              <p:ext uri="{D42A27DB-BD31-4B8C-83A1-F6EECF244321}">
                <p14:modId xmlns:p14="http://schemas.microsoft.com/office/powerpoint/2010/main" val="2368890970"/>
              </p:ext>
            </p:extLst>
          </p:nvPr>
        </p:nvGraphicFramePr>
        <p:xfrm>
          <a:off x="2043954" y="457200"/>
          <a:ext cx="6781045" cy="57688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058407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p:txBody>
          <a:bodyPr/>
          <a:lstStyle/>
          <a:p>
            <a:r>
              <a:rPr lang="en-US" dirty="0" smtClean="0">
                <a:solidFill>
                  <a:schemeClr val="bg1"/>
                </a:solidFill>
              </a:rPr>
              <a:t>Similar to Total Program, the gaps in the bars represents the effect of the  negative factor.  </a:t>
            </a:r>
            <a:endParaRPr lang="en-US" dirty="0">
              <a:solidFill>
                <a:schemeClr val="bg1"/>
              </a:solidFill>
            </a:endParaRPr>
          </a:p>
          <a:p>
            <a:endParaRPr lang="en-US" dirty="0" smtClean="0">
              <a:solidFill>
                <a:schemeClr val="bg1"/>
              </a:solidFill>
            </a:endParaRPr>
          </a:p>
          <a:p>
            <a:r>
              <a:rPr lang="en-US" dirty="0" smtClean="0">
                <a:solidFill>
                  <a:schemeClr val="bg1"/>
                </a:solidFill>
              </a:rPr>
              <a:t>For 2014-15, the effect is $1,058 in the statewide average per pupil funding.</a:t>
            </a:r>
          </a:p>
          <a:p>
            <a:endParaRPr lang="en-US" dirty="0">
              <a:solidFill>
                <a:schemeClr val="tx1"/>
              </a:solidFill>
            </a:endParaRPr>
          </a:p>
          <a:p>
            <a:endParaRPr lang="en-US" dirty="0" smtClean="0">
              <a:solidFill>
                <a:schemeClr val="tx1"/>
              </a:solidFill>
            </a:endParaRPr>
          </a:p>
        </p:txBody>
      </p:sp>
      <p:sp>
        <p:nvSpPr>
          <p:cNvPr id="2" name="Title 1"/>
          <p:cNvSpPr>
            <a:spLocks noGrp="1"/>
          </p:cNvSpPr>
          <p:nvPr>
            <p:ph type="title"/>
          </p:nvPr>
        </p:nvSpPr>
        <p:spPr/>
        <p:txBody>
          <a:bodyPr/>
          <a:lstStyle/>
          <a:p>
            <a:r>
              <a:rPr lang="en-US" dirty="0" smtClean="0"/>
              <a:t>State of Colorado</a:t>
            </a:r>
            <a:br>
              <a:rPr lang="en-US" dirty="0" smtClean="0"/>
            </a:br>
            <a:r>
              <a:rPr lang="en-US" dirty="0" smtClean="0"/>
              <a:t>Average Per Pupil Funding</a:t>
            </a:r>
            <a:endParaRPr lang="en-US" dirty="0"/>
          </a:p>
        </p:txBody>
      </p:sp>
      <p:graphicFrame>
        <p:nvGraphicFramePr>
          <p:cNvPr id="7" name="Chart 6"/>
          <p:cNvGraphicFramePr>
            <a:graphicFrameLocks noGrp="1"/>
          </p:cNvGraphicFramePr>
          <p:nvPr>
            <p:extLst>
              <p:ext uri="{D42A27DB-BD31-4B8C-83A1-F6EECF244321}">
                <p14:modId xmlns:p14="http://schemas.microsoft.com/office/powerpoint/2010/main" val="1957530807"/>
              </p:ext>
            </p:extLst>
          </p:nvPr>
        </p:nvGraphicFramePr>
        <p:xfrm>
          <a:off x="1981200" y="591670"/>
          <a:ext cx="6849035" cy="54774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91814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ChangeArrowheads="1"/>
          </p:cNvSpPr>
          <p:nvPr/>
        </p:nvSpPr>
        <p:spPr bwMode="auto">
          <a:xfrm>
            <a:off x="255004" y="2828925"/>
            <a:ext cx="859734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fontAlgn="auto">
              <a:spcBef>
                <a:spcPts val="0"/>
              </a:spcBef>
              <a:spcAft>
                <a:spcPts val="0"/>
              </a:spcAft>
            </a:pPr>
            <a:r>
              <a:rPr lang="en-US" sz="4200" spc="150" dirty="0">
                <a:solidFill>
                  <a:srgbClr val="6D3A5D">
                    <a:lumMod val="50000"/>
                  </a:srgbClr>
                </a:solidFill>
                <a:latin typeface="Museo Slab 500"/>
                <a:ea typeface="+mj-ea"/>
                <a:cs typeface="Museo Slab 500"/>
              </a:rPr>
              <a:t>Looking Ahead – 2015-16</a:t>
            </a:r>
          </a:p>
        </p:txBody>
      </p:sp>
    </p:spTree>
    <p:extLst>
      <p:ext uri="{BB962C8B-B14F-4D97-AF65-F5344CB8AC3E}">
        <p14:creationId xmlns:p14="http://schemas.microsoft.com/office/powerpoint/2010/main" val="819975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bwMode="auto">
          <a:xfrm>
            <a:off x="234950" y="1784350"/>
            <a:ext cx="8674100" cy="4233863"/>
          </a:xfrm>
          <a:extLs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73050" algn="just">
              <a:buFont typeface="Wingdings" pitchFamily="2" charset="2"/>
              <a:buChar char="§"/>
            </a:pPr>
            <a:r>
              <a:rPr lang="en-US" sz="2400" dirty="0" smtClean="0">
                <a:solidFill>
                  <a:schemeClr val="tx1"/>
                </a:solidFill>
                <a:latin typeface="+mj-lt"/>
              </a:rPr>
              <a:t>HB14-1298 sets starting point for 2015-16 budget</a:t>
            </a:r>
          </a:p>
          <a:p>
            <a:pPr marL="273050" algn="just">
              <a:buFont typeface="Wingdings" pitchFamily="2" charset="2"/>
              <a:buChar char="§"/>
            </a:pPr>
            <a:endParaRPr lang="en-US" dirty="0" smtClean="0">
              <a:solidFill>
                <a:schemeClr val="tx1"/>
              </a:solidFill>
              <a:latin typeface="+mj-lt"/>
            </a:endParaRPr>
          </a:p>
          <a:p>
            <a:pPr marL="273050" algn="just">
              <a:buFont typeface="Wingdings" pitchFamily="2" charset="2"/>
              <a:buChar char="§"/>
            </a:pPr>
            <a:r>
              <a:rPr lang="en-US" dirty="0" smtClean="0">
                <a:solidFill>
                  <a:schemeClr val="tx1"/>
                </a:solidFill>
                <a:latin typeface="+mj-lt"/>
              </a:rPr>
              <a:t>States that negative factor will not increase from 2014-15 levels</a:t>
            </a:r>
            <a:endParaRPr lang="en-US" sz="2400" dirty="0" smtClean="0">
              <a:solidFill>
                <a:schemeClr val="tx1"/>
              </a:solidFill>
              <a:latin typeface="+mj-lt"/>
            </a:endParaRPr>
          </a:p>
          <a:p>
            <a:pPr marL="44450" indent="0" algn="just">
              <a:buNone/>
            </a:pPr>
            <a:endParaRPr lang="en-US" sz="2400" dirty="0" smtClean="0">
              <a:solidFill>
                <a:schemeClr val="tx1"/>
              </a:solidFill>
              <a:latin typeface="+mj-lt"/>
            </a:endParaRPr>
          </a:p>
          <a:p>
            <a:pPr marL="273050" algn="just">
              <a:buFont typeface="Wingdings" pitchFamily="2" charset="2"/>
              <a:buChar char="§"/>
            </a:pPr>
            <a:r>
              <a:rPr lang="en-US" dirty="0" smtClean="0">
                <a:solidFill>
                  <a:schemeClr val="tx1"/>
                </a:solidFill>
                <a:latin typeface="+mj-lt"/>
              </a:rPr>
              <a:t>Fund growth and inflation, no change in negative factor</a:t>
            </a:r>
            <a:endParaRPr lang="en-US" sz="2400" dirty="0" smtClean="0">
              <a:solidFill>
                <a:schemeClr val="tx1"/>
              </a:solidFill>
              <a:latin typeface="+mj-lt"/>
            </a:endParaRPr>
          </a:p>
          <a:p>
            <a:pPr marL="273050" algn="just">
              <a:buFont typeface="Wingdings" pitchFamily="2" charset="2"/>
              <a:buChar char="§"/>
            </a:pPr>
            <a:endParaRPr lang="en-US" sz="2400" dirty="0">
              <a:solidFill>
                <a:schemeClr val="tx1"/>
              </a:solidFill>
              <a:latin typeface="+mj-lt"/>
            </a:endParaRPr>
          </a:p>
          <a:p>
            <a:pPr marL="273050" algn="just">
              <a:buFont typeface="Wingdings" pitchFamily="2" charset="2"/>
              <a:buChar char="§"/>
            </a:pPr>
            <a:r>
              <a:rPr lang="en-US" sz="2400" dirty="0" smtClean="0">
                <a:solidFill>
                  <a:schemeClr val="tx1"/>
                </a:solidFill>
                <a:latin typeface="+mj-lt"/>
              </a:rPr>
              <a:t>Governor can propose adjustments </a:t>
            </a:r>
          </a:p>
          <a:p>
            <a:pPr marL="273050" algn="just">
              <a:buFont typeface="Wingdings" pitchFamily="2" charset="2"/>
              <a:buChar char="§"/>
            </a:pPr>
            <a:endParaRPr lang="en-US" sz="2400" dirty="0" smtClean="0">
              <a:solidFill>
                <a:schemeClr val="tx1"/>
              </a:solidFill>
              <a:latin typeface="+mj-lt"/>
            </a:endParaRPr>
          </a:p>
          <a:p>
            <a:pPr marL="273050" algn="just">
              <a:buFont typeface="Wingdings" pitchFamily="2" charset="2"/>
              <a:buChar char="§"/>
            </a:pPr>
            <a:r>
              <a:rPr lang="en-US" sz="2400" dirty="0" smtClean="0">
                <a:solidFill>
                  <a:schemeClr val="tx1"/>
                </a:solidFill>
                <a:latin typeface="+mj-lt"/>
              </a:rPr>
              <a:t>General Assembly will set final budget</a:t>
            </a:r>
          </a:p>
          <a:p>
            <a:pPr marL="44450" indent="0" algn="just">
              <a:buNone/>
            </a:pPr>
            <a:endParaRPr lang="en-US" sz="3200" spc="200" dirty="0">
              <a:solidFill>
                <a:schemeClr val="bg1"/>
              </a:solidFill>
              <a:latin typeface="Palatino Linotype" pitchFamily="18" charset="0"/>
              <a:ea typeface="+mj-ea"/>
              <a:cs typeface="Book Antiqua"/>
            </a:endParaRPr>
          </a:p>
        </p:txBody>
      </p:sp>
      <p:sp>
        <p:nvSpPr>
          <p:cNvPr id="9218" name="Title 1"/>
          <p:cNvSpPr>
            <a:spLocks noGrp="1"/>
          </p:cNvSpPr>
          <p:nvPr>
            <p:ph type="title"/>
          </p:nvPr>
        </p:nvSpPr>
        <p:spPr bwMode="auto">
          <a:xfrm>
            <a:off x="92075" y="92075"/>
            <a:ext cx="8915400" cy="1371600"/>
          </a:xfrm>
          <a:ln>
            <a:miter lim="800000"/>
            <a:headEnd/>
            <a:tailEnd/>
          </a:ln>
        </p:spPr>
        <p:txBody>
          <a:bodyPr wrap="square" numCol="1" anchorCtr="0" compatLnSpc="1">
            <a:prstTxWarp prst="textNoShape">
              <a:avLst/>
            </a:prstTxWarp>
          </a:bodyPr>
          <a:lstStyle/>
          <a:p>
            <a:pPr fontAlgn="auto">
              <a:spcAft>
                <a:spcPts val="0"/>
              </a:spcAft>
              <a:defRPr/>
            </a:pPr>
            <a:r>
              <a:rPr lang="en-US" dirty="0" smtClean="0"/>
              <a:t>HB14-1298 </a:t>
            </a:r>
            <a:r>
              <a:rPr lang="en-US" dirty="0"/>
              <a:t>Moving Forward</a:t>
            </a:r>
          </a:p>
        </p:txBody>
      </p:sp>
    </p:spTree>
    <p:extLst>
      <p:ext uri="{BB962C8B-B14F-4D97-AF65-F5344CB8AC3E}">
        <p14:creationId xmlns:p14="http://schemas.microsoft.com/office/powerpoint/2010/main" val="14788549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72319563"/>
              </p:ext>
            </p:extLst>
          </p:nvPr>
        </p:nvGraphicFramePr>
        <p:xfrm>
          <a:off x="185738" y="1670051"/>
          <a:ext cx="8878887" cy="4846420"/>
        </p:xfrm>
        <a:graphic>
          <a:graphicData uri="http://schemas.openxmlformats.org/drawingml/2006/table">
            <a:tbl>
              <a:tblPr firstRow="1" bandRow="1">
                <a:tableStyleId>{5C22544A-7EE6-4342-B048-85BDC9FD1C3A}</a:tableStyleId>
              </a:tblPr>
              <a:tblGrid>
                <a:gridCol w="2272982"/>
                <a:gridCol w="6605905"/>
              </a:tblGrid>
              <a:tr h="623559">
                <a:tc>
                  <a:txBody>
                    <a:bodyPr/>
                    <a:lstStyle/>
                    <a:p>
                      <a:pPr marL="0" algn="l" defTabSz="914400" rtl="0" eaLnBrk="1" latinLnBrk="0" hangingPunct="1"/>
                      <a:r>
                        <a:rPr lang="en-US" sz="1800" b="0" kern="1200" dirty="0" smtClean="0">
                          <a:solidFill>
                            <a:schemeClr val="tx1">
                              <a:lumMod val="75000"/>
                            </a:schemeClr>
                          </a:solidFill>
                          <a:latin typeface="+mn-lt"/>
                          <a:ea typeface="+mn-ea"/>
                          <a:cs typeface="+mn-cs"/>
                        </a:rPr>
                        <a:t>November 2014</a:t>
                      </a: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US" sz="1800" b="0" kern="1200" dirty="0" smtClean="0">
                          <a:solidFill>
                            <a:schemeClr val="tx1">
                              <a:lumMod val="75000"/>
                            </a:schemeClr>
                          </a:solidFill>
                          <a:latin typeface="+mn-lt"/>
                          <a:ea typeface="+mn-ea"/>
                          <a:cs typeface="+mn-cs"/>
                        </a:rPr>
                        <a:t>Governor Submits Budget Request for 2015-16 </a:t>
                      </a:r>
                    </a:p>
                    <a:p>
                      <a:pPr marL="457200" lvl="1" algn="l" defTabSz="914400" rtl="0" eaLnBrk="1" latinLnBrk="0" hangingPunct="1"/>
                      <a:r>
                        <a:rPr lang="en-US" sz="1800" b="0" kern="1200" dirty="0" smtClean="0">
                          <a:solidFill>
                            <a:schemeClr val="tx1">
                              <a:lumMod val="75000"/>
                            </a:schemeClr>
                          </a:solidFill>
                          <a:latin typeface="+mn-lt"/>
                          <a:ea typeface="+mn-ea"/>
                          <a:cs typeface="+mn-cs"/>
                        </a:rPr>
                        <a:t>THIS IS ONLY A PROPOSAL!  </a:t>
                      </a: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90797">
                <a:tc>
                  <a:txBody>
                    <a:bodyPr/>
                    <a:lstStyle/>
                    <a:p>
                      <a:r>
                        <a:rPr lang="en-US" sz="1800" dirty="0" smtClean="0">
                          <a:solidFill>
                            <a:schemeClr val="tx1">
                              <a:lumMod val="75000"/>
                            </a:schemeClr>
                          </a:solidFill>
                        </a:rPr>
                        <a:t>Late November/December 2014</a:t>
                      </a:r>
                      <a:endParaRPr lang="en-US" sz="1800" dirty="0">
                        <a:solidFill>
                          <a:schemeClr val="tx1">
                            <a:lumMod val="75000"/>
                          </a:schemeClr>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lumMod val="75000"/>
                            </a:schemeClr>
                          </a:solidFill>
                        </a:rPr>
                        <a:t>Joint</a:t>
                      </a:r>
                      <a:r>
                        <a:rPr lang="en-US" sz="1800" baseline="0" dirty="0" smtClean="0">
                          <a:solidFill>
                            <a:schemeClr val="tx1">
                              <a:lumMod val="75000"/>
                            </a:schemeClr>
                          </a:solidFill>
                        </a:rPr>
                        <a:t> </a:t>
                      </a:r>
                      <a:r>
                        <a:rPr lang="en-US" sz="1800" dirty="0" smtClean="0">
                          <a:solidFill>
                            <a:schemeClr val="tx1">
                              <a:lumMod val="75000"/>
                            </a:schemeClr>
                          </a:solidFill>
                        </a:rPr>
                        <a:t>Budget Committee Hearings with</a:t>
                      </a:r>
                      <a:r>
                        <a:rPr lang="en-US" sz="1800" baseline="0" dirty="0" smtClean="0">
                          <a:solidFill>
                            <a:schemeClr val="tx1">
                              <a:lumMod val="75000"/>
                            </a:schemeClr>
                          </a:solidFill>
                        </a:rPr>
                        <a:t> Department</a:t>
                      </a:r>
                      <a:endParaRPr lang="en-US" sz="1800" dirty="0" smtClean="0">
                        <a:solidFill>
                          <a:schemeClr val="tx1">
                            <a:lumMod val="75000"/>
                          </a:schemeClr>
                        </a:solidFill>
                      </a:endParaRPr>
                    </a:p>
                    <a:p>
                      <a:pPr lvl="1"/>
                      <a:r>
                        <a:rPr lang="en-US" sz="1800" dirty="0" smtClean="0">
                          <a:solidFill>
                            <a:schemeClr val="tx1">
                              <a:lumMod val="75000"/>
                            </a:schemeClr>
                          </a:solidFill>
                        </a:rPr>
                        <a:t>The JBC hears about the 2015-16 Budget Request from the Department</a:t>
                      </a:r>
                      <a:r>
                        <a:rPr lang="en-US" sz="1800" baseline="0" dirty="0" smtClean="0">
                          <a:solidFill>
                            <a:schemeClr val="tx1">
                              <a:lumMod val="75000"/>
                            </a:schemeClr>
                          </a:solidFill>
                        </a:rPr>
                        <a:t> and seeks any information</a:t>
                      </a:r>
                      <a:endParaRPr lang="en-US" sz="1800" dirty="0">
                        <a:solidFill>
                          <a:schemeClr val="tx1">
                            <a:lumMod val="75000"/>
                          </a:schemeClr>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69943">
                <a:tc>
                  <a:txBody>
                    <a:bodyPr/>
                    <a:lstStyle/>
                    <a:p>
                      <a:r>
                        <a:rPr lang="en-US" sz="1800" dirty="0" smtClean="0">
                          <a:solidFill>
                            <a:schemeClr val="tx1">
                              <a:lumMod val="75000"/>
                            </a:schemeClr>
                          </a:solidFill>
                        </a:rPr>
                        <a:t>January 2015</a:t>
                      </a:r>
                      <a:endParaRPr lang="en-US" sz="1800" dirty="0">
                        <a:solidFill>
                          <a:schemeClr val="tx1">
                            <a:lumMod val="75000"/>
                          </a:schemeClr>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lumMod val="75000"/>
                            </a:schemeClr>
                          </a:solidFill>
                        </a:rPr>
                        <a:t>Governor Submits </a:t>
                      </a:r>
                      <a:r>
                        <a:rPr lang="en-US" sz="1800" i="1" dirty="0" smtClean="0">
                          <a:solidFill>
                            <a:schemeClr val="tx1">
                              <a:lumMod val="75000"/>
                            </a:schemeClr>
                          </a:solidFill>
                        </a:rPr>
                        <a:t>Supplemental </a:t>
                      </a:r>
                      <a:r>
                        <a:rPr lang="en-US" sz="1800" dirty="0" smtClean="0">
                          <a:solidFill>
                            <a:schemeClr val="tx1">
                              <a:lumMod val="75000"/>
                            </a:schemeClr>
                          </a:solidFill>
                        </a:rPr>
                        <a:t>Budget Request for 2014-15</a:t>
                      </a:r>
                      <a:r>
                        <a:rPr lang="en-US" sz="1800" baseline="0" dirty="0" smtClean="0">
                          <a:solidFill>
                            <a:schemeClr val="tx1">
                              <a:lumMod val="75000"/>
                            </a:schemeClr>
                          </a:solidFill>
                        </a:rPr>
                        <a:t> </a:t>
                      </a:r>
                    </a:p>
                    <a:p>
                      <a:pPr lvl="1"/>
                      <a:r>
                        <a:rPr lang="en-US" sz="1800" baseline="0" dirty="0" smtClean="0">
                          <a:solidFill>
                            <a:schemeClr val="tx1">
                              <a:lumMod val="75000"/>
                            </a:schemeClr>
                          </a:solidFill>
                        </a:rPr>
                        <a:t>Adjusts t</a:t>
                      </a:r>
                      <a:r>
                        <a:rPr lang="en-US" sz="1800" dirty="0" smtClean="0">
                          <a:solidFill>
                            <a:schemeClr val="tx1">
                              <a:lumMod val="75000"/>
                            </a:schemeClr>
                          </a:solidFill>
                        </a:rPr>
                        <a:t>he</a:t>
                      </a:r>
                      <a:r>
                        <a:rPr lang="en-US" sz="1800" baseline="0" dirty="0" smtClean="0">
                          <a:solidFill>
                            <a:schemeClr val="tx1">
                              <a:lumMod val="75000"/>
                            </a:schemeClr>
                          </a:solidFill>
                        </a:rPr>
                        <a:t> Current Year Budget for  actual Pupil Counts, AVs, etc.</a:t>
                      </a:r>
                    </a:p>
                    <a:p>
                      <a:endParaRPr lang="en-US" sz="1800" baseline="0" dirty="0" smtClean="0">
                        <a:solidFill>
                          <a:schemeClr val="tx1">
                            <a:lumMod val="75000"/>
                          </a:schemeClr>
                        </a:solidFill>
                      </a:endParaRPr>
                    </a:p>
                    <a:p>
                      <a:r>
                        <a:rPr lang="en-US" sz="1800" baseline="0" dirty="0" smtClean="0">
                          <a:solidFill>
                            <a:schemeClr val="tx1">
                              <a:lumMod val="75000"/>
                            </a:schemeClr>
                          </a:solidFill>
                        </a:rPr>
                        <a:t>Governor Submits </a:t>
                      </a:r>
                      <a:r>
                        <a:rPr lang="en-US" sz="1800" i="1" baseline="0" dirty="0" smtClean="0">
                          <a:solidFill>
                            <a:schemeClr val="tx1">
                              <a:lumMod val="75000"/>
                            </a:schemeClr>
                          </a:solidFill>
                        </a:rPr>
                        <a:t> Budget Amendments</a:t>
                      </a:r>
                      <a:r>
                        <a:rPr lang="en-US" sz="1800" baseline="0" dirty="0" smtClean="0">
                          <a:solidFill>
                            <a:schemeClr val="tx1">
                              <a:lumMod val="75000"/>
                            </a:schemeClr>
                          </a:solidFill>
                        </a:rPr>
                        <a:t> for next budget year</a:t>
                      </a:r>
                    </a:p>
                    <a:p>
                      <a:pPr lvl="1"/>
                      <a:r>
                        <a:rPr lang="en-US" sz="1800" baseline="0" dirty="0" smtClean="0">
                          <a:solidFill>
                            <a:schemeClr val="tx1">
                              <a:lumMod val="75000"/>
                            </a:schemeClr>
                          </a:solidFill>
                        </a:rPr>
                        <a:t>Revised estimates for next year’s students, AVs, etc based on actual</a:t>
                      </a:r>
                      <a:endParaRPr lang="en-US" sz="1800" dirty="0">
                        <a:solidFill>
                          <a:schemeClr val="tx1">
                            <a:lumMod val="75000"/>
                          </a:schemeClr>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3442">
                <a:tc>
                  <a:txBody>
                    <a:bodyPr/>
                    <a:lstStyle/>
                    <a:p>
                      <a:r>
                        <a:rPr lang="en-US" sz="1800" dirty="0" smtClean="0">
                          <a:solidFill>
                            <a:schemeClr val="tx1">
                              <a:lumMod val="75000"/>
                            </a:schemeClr>
                          </a:solidFill>
                        </a:rPr>
                        <a:t>Spring 2015</a:t>
                      </a:r>
                      <a:endParaRPr lang="en-US" sz="1800" dirty="0">
                        <a:solidFill>
                          <a:schemeClr val="tx1">
                            <a:lumMod val="75000"/>
                          </a:schemeClr>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lumMod val="75000"/>
                            </a:schemeClr>
                          </a:solidFill>
                        </a:rPr>
                        <a:t>JBC Develops State Budget – Figure Setting &amp; Long Bill – pass by GA</a:t>
                      </a:r>
                    </a:p>
                    <a:p>
                      <a:pPr lvl="1"/>
                      <a:r>
                        <a:rPr lang="en-US" sz="1800" dirty="0" smtClean="0">
                          <a:solidFill>
                            <a:schemeClr val="tx1">
                              <a:lumMod val="75000"/>
                            </a:schemeClr>
                          </a:solidFill>
                        </a:rPr>
                        <a:t>HB14-1298 sets starting point – no change in negative factor</a:t>
                      </a:r>
                      <a:endParaRPr lang="en-US" sz="1800" dirty="0">
                        <a:solidFill>
                          <a:schemeClr val="tx1">
                            <a:lumMod val="75000"/>
                          </a:schemeClr>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3559">
                <a:tc>
                  <a:txBody>
                    <a:bodyPr/>
                    <a:lstStyle/>
                    <a:p>
                      <a:r>
                        <a:rPr lang="en-US" sz="1800" dirty="0" smtClean="0">
                          <a:solidFill>
                            <a:schemeClr val="tx1">
                              <a:lumMod val="75000"/>
                            </a:schemeClr>
                          </a:solidFill>
                        </a:rPr>
                        <a:t>Spring 2015</a:t>
                      </a:r>
                      <a:endParaRPr lang="en-US" sz="1800" dirty="0">
                        <a:solidFill>
                          <a:schemeClr val="tx1">
                            <a:lumMod val="75000"/>
                          </a:schemeClr>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aseline="0" dirty="0" smtClean="0">
                          <a:solidFill>
                            <a:schemeClr val="tx1">
                              <a:lumMod val="75000"/>
                            </a:schemeClr>
                          </a:solidFill>
                        </a:rPr>
                        <a:t>School Finance Bill Introduced and passed</a:t>
                      </a:r>
                    </a:p>
                    <a:p>
                      <a:pPr lvl="1"/>
                      <a:r>
                        <a:rPr lang="en-US" sz="1800" baseline="0" dirty="0" smtClean="0">
                          <a:solidFill>
                            <a:schemeClr val="tx1">
                              <a:lumMod val="75000"/>
                            </a:schemeClr>
                          </a:solidFill>
                        </a:rPr>
                        <a:t>Adjusts the Long Bill numbers</a:t>
                      </a:r>
                      <a:endParaRPr lang="en-US" sz="1800" dirty="0">
                        <a:solidFill>
                          <a:schemeClr val="tx1">
                            <a:lumMod val="75000"/>
                          </a:schemeClr>
                        </a:solidFill>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itle 1"/>
          <p:cNvSpPr>
            <a:spLocks noGrp="1"/>
          </p:cNvSpPr>
          <p:nvPr>
            <p:ph type="title"/>
          </p:nvPr>
        </p:nvSpPr>
        <p:spPr>
          <a:xfrm>
            <a:off x="92075" y="92075"/>
            <a:ext cx="8915400" cy="1371600"/>
          </a:xfrm>
        </p:spPr>
        <p:txBody>
          <a:bodyPr/>
          <a:lstStyle/>
          <a:p>
            <a:pPr fontAlgn="auto">
              <a:spcAft>
                <a:spcPts val="0"/>
              </a:spcAft>
              <a:defRPr/>
            </a:pPr>
            <a:r>
              <a:rPr lang="en-US" dirty="0"/>
              <a:t>2015 Legislative Session</a:t>
            </a:r>
          </a:p>
        </p:txBody>
      </p:sp>
    </p:spTree>
    <p:extLst>
      <p:ext uri="{BB962C8B-B14F-4D97-AF65-F5344CB8AC3E}">
        <p14:creationId xmlns:p14="http://schemas.microsoft.com/office/powerpoint/2010/main" val="1626339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72960" y="2056362"/>
            <a:ext cx="8342313" cy="1646238"/>
          </a:xfrm>
        </p:spPr>
        <p:txBody>
          <a:bodyPr/>
          <a:lstStyle/>
          <a:p>
            <a:pPr fontAlgn="auto">
              <a:spcAft>
                <a:spcPts val="0"/>
              </a:spcAft>
              <a:defRPr/>
            </a:pPr>
            <a:r>
              <a:rPr lang="en-US" sz="4400" spc="150" dirty="0" smtClean="0">
                <a:solidFill>
                  <a:schemeClr val="accent4">
                    <a:lumMod val="50000"/>
                  </a:schemeClr>
                </a:solidFill>
                <a:latin typeface="+mj-lt"/>
              </a:rPr>
              <a:t>Accreditation, Audits, </a:t>
            </a:r>
            <a:br>
              <a:rPr lang="en-US" sz="4400" spc="150" dirty="0" smtClean="0">
                <a:solidFill>
                  <a:schemeClr val="accent4">
                    <a:lumMod val="50000"/>
                  </a:schemeClr>
                </a:solidFill>
                <a:latin typeface="+mj-lt"/>
              </a:rPr>
            </a:br>
            <a:r>
              <a:rPr lang="en-US" sz="4400" spc="150" dirty="0" smtClean="0">
                <a:solidFill>
                  <a:schemeClr val="accent4">
                    <a:lumMod val="50000"/>
                  </a:schemeClr>
                </a:solidFill>
                <a:latin typeface="+mj-lt"/>
              </a:rPr>
              <a:t>Budget &amp; Transparency</a:t>
            </a:r>
            <a:endParaRPr lang="en-US" sz="4400" spc="150" dirty="0">
              <a:solidFill>
                <a:schemeClr val="accent4">
                  <a:lumMod val="50000"/>
                </a:schemeClr>
              </a:solidFill>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lstStyle/>
          <a:p>
            <a:r>
              <a:rPr lang="en-US" dirty="0"/>
              <a:t>The Division anticipates approximately $35 million available for grants in the coming year</a:t>
            </a:r>
          </a:p>
          <a:p>
            <a:pPr marL="45720" indent="0">
              <a:buNone/>
            </a:pPr>
            <a:endParaRPr lang="en-US" dirty="0"/>
          </a:p>
          <a:p>
            <a:r>
              <a:rPr lang="en-US" dirty="0"/>
              <a:t>Grants are available for any school capital improvement project with a focus on health, safety, security, overcrowding, technology and others</a:t>
            </a:r>
          </a:p>
          <a:p>
            <a:pPr marL="45720" indent="0">
              <a:buNone/>
            </a:pPr>
            <a:endParaRPr lang="en-US" dirty="0"/>
          </a:p>
          <a:p>
            <a:r>
              <a:rPr lang="en-US" dirty="0"/>
              <a:t>Contact Division staff to get started on next year’s BEST application</a:t>
            </a:r>
          </a:p>
          <a:p>
            <a:pPr marL="365760" lvl="1" indent="0">
              <a:buNone/>
            </a:pPr>
            <a:r>
              <a:rPr lang="en-US" sz="2400" dirty="0" smtClean="0">
                <a:hlinkClick r:id="rId2"/>
              </a:rPr>
              <a:t>http</a:t>
            </a:r>
            <a:r>
              <a:rPr lang="en-US" sz="2400" dirty="0">
                <a:hlinkClick r:id="rId2"/>
              </a:rPr>
              <a:t>://</a:t>
            </a:r>
            <a:r>
              <a:rPr lang="en-US" sz="2400" dirty="0" smtClean="0">
                <a:hlinkClick r:id="rId2"/>
              </a:rPr>
              <a:t>www.cde.state.co.us/cdefinance/capconstbest</a:t>
            </a:r>
            <a:endParaRPr lang="en-US" sz="2400" dirty="0" smtClean="0"/>
          </a:p>
          <a:p>
            <a:pPr marL="365760" lvl="1" indent="0">
              <a:buNone/>
            </a:pPr>
            <a:endParaRPr lang="en-US" sz="2400" dirty="0" smtClean="0"/>
          </a:p>
        </p:txBody>
      </p:sp>
      <p:sp>
        <p:nvSpPr>
          <p:cNvPr id="3" name="Title 2"/>
          <p:cNvSpPr>
            <a:spLocks noGrp="1"/>
          </p:cNvSpPr>
          <p:nvPr>
            <p:ph type="title"/>
          </p:nvPr>
        </p:nvSpPr>
        <p:spPr/>
        <p:txBody>
          <a:bodyPr/>
          <a:lstStyle/>
          <a:p>
            <a:pPr>
              <a:defRPr/>
            </a:pPr>
            <a:r>
              <a:rPr lang="en-US" dirty="0"/>
              <a:t>BEST Program</a:t>
            </a:r>
          </a:p>
        </p:txBody>
      </p:sp>
    </p:spTree>
    <p:extLst>
      <p:ext uri="{BB962C8B-B14F-4D97-AF65-F5344CB8AC3E}">
        <p14:creationId xmlns:p14="http://schemas.microsoft.com/office/powerpoint/2010/main" val="170523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93700" y="203447"/>
            <a:ext cx="8381260" cy="782073"/>
          </a:xfrm>
        </p:spPr>
        <p:txBody>
          <a:bodyPr/>
          <a:lstStyle/>
          <a:p>
            <a:r>
              <a:rPr lang="en-US" sz="3400" dirty="0" smtClean="0"/>
              <a:t>Office of School Nutrition</a:t>
            </a:r>
            <a:endParaRPr lang="en-US" sz="3400" dirty="0"/>
          </a:p>
        </p:txBody>
      </p:sp>
      <p:sp>
        <p:nvSpPr>
          <p:cNvPr id="4" name="Footer Placeholder 3"/>
          <p:cNvSpPr>
            <a:spLocks noGrp="1"/>
          </p:cNvSpPr>
          <p:nvPr>
            <p:ph type="ftr" sz="quarter" idx="3"/>
          </p:nvPr>
        </p:nvSpPr>
        <p:spPr/>
        <p:txBody>
          <a:bodyPr/>
          <a:lstStyle/>
          <a:p>
            <a:fld id="{757A2F4E-5D54-B04B-91BD-7E78EE1FE9FD}" type="slidenum">
              <a:rPr lang="en-US" smtClean="0"/>
              <a:pPr/>
              <a:t>31</a:t>
            </a:fld>
            <a:endParaRPr lang="en-US" dirty="0" smtClean="0"/>
          </a:p>
        </p:txBody>
      </p:sp>
      <p:sp>
        <p:nvSpPr>
          <p:cNvPr id="10" name="Content Placeholder 9"/>
          <p:cNvSpPr>
            <a:spLocks noGrp="1"/>
          </p:cNvSpPr>
          <p:nvPr>
            <p:ph idx="4294967295"/>
          </p:nvPr>
        </p:nvSpPr>
        <p:spPr>
          <a:xfrm>
            <a:off x="165100" y="1236663"/>
            <a:ext cx="8877300" cy="4406900"/>
          </a:xfrm>
        </p:spPr>
        <p:txBody>
          <a:bodyPr/>
          <a:lstStyle/>
          <a:p>
            <a:pPr marL="274320" lvl="1" indent="-228600">
              <a:buClr>
                <a:schemeClr val="accent1"/>
              </a:buClr>
            </a:pPr>
            <a:r>
              <a:rPr lang="en-US" sz="2400" dirty="0" smtClean="0"/>
              <a:t>Contact CDE OSN </a:t>
            </a:r>
            <a:r>
              <a:rPr lang="en-US" sz="2400" dirty="0">
                <a:solidFill>
                  <a:srgbClr val="C00000"/>
                </a:solidFill>
              </a:rPr>
              <a:t>(303-866-6661</a:t>
            </a:r>
            <a:r>
              <a:rPr lang="en-US" sz="2400" dirty="0" smtClean="0">
                <a:solidFill>
                  <a:srgbClr val="C00000"/>
                </a:solidFill>
              </a:rPr>
              <a:t>)</a:t>
            </a:r>
            <a:r>
              <a:rPr lang="en-US" sz="2400" dirty="0" smtClean="0"/>
              <a:t> upon the leave/hire of food service directors</a:t>
            </a:r>
          </a:p>
          <a:p>
            <a:pPr lvl="1"/>
            <a:r>
              <a:rPr lang="en-US" sz="2000" dirty="0" smtClean="0"/>
              <a:t>OSN will Remove/Replace contact information in electronic system</a:t>
            </a:r>
          </a:p>
          <a:p>
            <a:pPr lvl="2"/>
            <a:r>
              <a:rPr lang="en-US" sz="1800" dirty="0" smtClean="0"/>
              <a:t>Directors receive </a:t>
            </a:r>
            <a:r>
              <a:rPr lang="en-US" sz="1800" b="1" dirty="0" smtClean="0"/>
              <a:t>important </a:t>
            </a:r>
            <a:r>
              <a:rPr lang="en-US" sz="1800" dirty="0" smtClean="0"/>
              <a:t>weekly communication and updates </a:t>
            </a:r>
          </a:p>
          <a:p>
            <a:pPr lvl="2"/>
            <a:r>
              <a:rPr lang="en-US" sz="1800" dirty="0" smtClean="0"/>
              <a:t>Old director has access to the claim and application system until OSN is contacted</a:t>
            </a:r>
          </a:p>
          <a:p>
            <a:r>
              <a:rPr lang="en-US" b="0" dirty="0"/>
              <a:t>Relay training needs to OSN Training Coordinator (303-866-5985) Silvernail_s@cde.state.co.us</a:t>
            </a:r>
          </a:p>
          <a:p>
            <a:pPr lvl="2"/>
            <a:r>
              <a:rPr lang="en-US" dirty="0" smtClean="0"/>
              <a:t>Menu Planning and Purchasing</a:t>
            </a:r>
          </a:p>
          <a:p>
            <a:pPr lvl="2"/>
            <a:r>
              <a:rPr lang="en-US" dirty="0" smtClean="0"/>
              <a:t>Meal Requirements and Dietary Specifications</a:t>
            </a:r>
          </a:p>
          <a:p>
            <a:pPr lvl="2"/>
            <a:r>
              <a:rPr lang="en-US" dirty="0" smtClean="0"/>
              <a:t>Required State and Federal Documentation</a:t>
            </a:r>
          </a:p>
          <a:p>
            <a:r>
              <a:rPr lang="en-US" b="0" dirty="0"/>
              <a:t>Online School Nutrition Trainings and Resources on the </a:t>
            </a:r>
            <a:r>
              <a:rPr lang="en-US" b="0" dirty="0" smtClean="0"/>
              <a:t>Web!     </a:t>
            </a:r>
            <a:r>
              <a:rPr lang="en-US" sz="1800" dirty="0" smtClean="0">
                <a:hlinkClick r:id="rId3"/>
              </a:rPr>
              <a:t>http</a:t>
            </a:r>
            <a:r>
              <a:rPr lang="en-US" sz="1800" dirty="0">
                <a:hlinkClick r:id="rId3"/>
              </a:rPr>
              <a:t>://www.cde.state.co.us/nutrition/nutritrainings</a:t>
            </a:r>
            <a:endParaRPr lang="en-US" sz="1800" dirty="0"/>
          </a:p>
          <a:p>
            <a:pPr lvl="2"/>
            <a:endParaRPr lang="en-US" dirty="0" smtClean="0"/>
          </a:p>
          <a:p>
            <a:pPr lvl="2"/>
            <a:endParaRPr lang="en-US" dirty="0" smtClean="0"/>
          </a:p>
        </p:txBody>
      </p:sp>
    </p:spTree>
    <p:extLst>
      <p:ext uri="{BB962C8B-B14F-4D97-AF65-F5344CB8AC3E}">
        <p14:creationId xmlns:p14="http://schemas.microsoft.com/office/powerpoint/2010/main" val="38966465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93700" y="203447"/>
            <a:ext cx="8381260" cy="782073"/>
          </a:xfrm>
        </p:spPr>
        <p:txBody>
          <a:bodyPr/>
          <a:lstStyle/>
          <a:p>
            <a:r>
              <a:rPr lang="en-US" sz="3400" dirty="0" smtClean="0"/>
              <a:t>School Transportation Unit</a:t>
            </a:r>
            <a:endParaRPr lang="en-US" sz="3400" dirty="0"/>
          </a:p>
        </p:txBody>
      </p:sp>
      <p:sp>
        <p:nvSpPr>
          <p:cNvPr id="4" name="Footer Placeholder 3"/>
          <p:cNvSpPr>
            <a:spLocks noGrp="1"/>
          </p:cNvSpPr>
          <p:nvPr>
            <p:ph type="ftr" sz="quarter" idx="3"/>
          </p:nvPr>
        </p:nvSpPr>
        <p:spPr/>
        <p:txBody>
          <a:bodyPr/>
          <a:lstStyle/>
          <a:p>
            <a:fld id="{757A2F4E-5D54-B04B-91BD-7E78EE1FE9FD}" type="slidenum">
              <a:rPr lang="en-US" smtClean="0"/>
              <a:pPr/>
              <a:t>32</a:t>
            </a:fld>
            <a:endParaRPr lang="en-US" dirty="0" smtClean="0"/>
          </a:p>
        </p:txBody>
      </p:sp>
      <p:sp>
        <p:nvSpPr>
          <p:cNvPr id="10" name="Content Placeholder 9"/>
          <p:cNvSpPr>
            <a:spLocks noGrp="1"/>
          </p:cNvSpPr>
          <p:nvPr>
            <p:ph idx="4294967295"/>
          </p:nvPr>
        </p:nvSpPr>
        <p:spPr>
          <a:xfrm>
            <a:off x="165100" y="1236663"/>
            <a:ext cx="8877300" cy="4877534"/>
          </a:xfrm>
        </p:spPr>
        <p:txBody>
          <a:bodyPr/>
          <a:lstStyle/>
          <a:p>
            <a:pPr marL="502920" lvl="1">
              <a:buClr>
                <a:schemeClr val="accent1"/>
              </a:buClr>
            </a:pPr>
            <a:r>
              <a:rPr lang="en-US" sz="2400" spc="150" dirty="0"/>
              <a:t>Regulations on minimum standards for school transportation vehicles, operations for school transportation, and inspections and maintenance of school transportation vehicles </a:t>
            </a:r>
          </a:p>
          <a:p>
            <a:pPr lvl="1"/>
            <a:endParaRPr lang="en-US" sz="1800" dirty="0" smtClean="0"/>
          </a:p>
          <a:p>
            <a:r>
              <a:rPr lang="en-US" b="0" dirty="0" smtClean="0"/>
              <a:t>Compliance reviews are performed on a periodic basis, technical assistance reviews can be performed upon request</a:t>
            </a:r>
          </a:p>
          <a:p>
            <a:pPr marL="45720" indent="0">
              <a:buNone/>
            </a:pPr>
            <a:endParaRPr lang="en-US" b="0" dirty="0" smtClean="0"/>
          </a:p>
          <a:p>
            <a:r>
              <a:rPr lang="en-US" b="0" dirty="0" smtClean="0"/>
              <a:t>Online </a:t>
            </a:r>
            <a:r>
              <a:rPr lang="en-US" b="0" dirty="0"/>
              <a:t>Resources on the </a:t>
            </a:r>
            <a:r>
              <a:rPr lang="en-US" b="0" dirty="0" smtClean="0"/>
              <a:t>Web!   </a:t>
            </a:r>
            <a:endParaRPr lang="en-US" b="0" dirty="0" smtClean="0"/>
          </a:p>
          <a:p>
            <a:pPr lvl="1"/>
            <a:r>
              <a:rPr lang="en-US" b="0" dirty="0">
                <a:hlinkClick r:id="rId3"/>
              </a:rPr>
              <a:t>http://www.cde.state.co.us/transportation </a:t>
            </a:r>
            <a:endParaRPr lang="en-US" b="0" dirty="0" smtClean="0"/>
          </a:p>
          <a:p>
            <a:pPr lvl="1"/>
            <a:endParaRPr lang="en-US" b="0" dirty="0" smtClean="0"/>
          </a:p>
          <a:p>
            <a:pPr lvl="1"/>
            <a:endParaRPr lang="en-US" sz="1600" dirty="0"/>
          </a:p>
          <a:p>
            <a:pPr lvl="2"/>
            <a:endParaRPr lang="en-US" dirty="0" smtClean="0"/>
          </a:p>
          <a:p>
            <a:pPr lvl="2"/>
            <a:endParaRPr lang="en-US" dirty="0" smtClean="0"/>
          </a:p>
        </p:txBody>
      </p:sp>
    </p:spTree>
    <p:extLst>
      <p:ext uri="{BB962C8B-B14F-4D97-AF65-F5344CB8AC3E}">
        <p14:creationId xmlns:p14="http://schemas.microsoft.com/office/powerpoint/2010/main" val="40711735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93700" y="203447"/>
            <a:ext cx="8381260" cy="782073"/>
          </a:xfrm>
        </p:spPr>
        <p:txBody>
          <a:bodyPr/>
          <a:lstStyle/>
          <a:p>
            <a:r>
              <a:rPr lang="en-US" sz="3400" dirty="0" smtClean="0"/>
              <a:t>Office of Grants Fiscal</a:t>
            </a:r>
            <a:endParaRPr lang="en-US" sz="3400" dirty="0"/>
          </a:p>
        </p:txBody>
      </p:sp>
      <p:sp>
        <p:nvSpPr>
          <p:cNvPr id="4" name="Footer Placeholder 3"/>
          <p:cNvSpPr>
            <a:spLocks noGrp="1"/>
          </p:cNvSpPr>
          <p:nvPr>
            <p:ph type="ftr" sz="quarter" idx="3"/>
          </p:nvPr>
        </p:nvSpPr>
        <p:spPr/>
        <p:txBody>
          <a:bodyPr/>
          <a:lstStyle/>
          <a:p>
            <a:fld id="{757A2F4E-5D54-B04B-91BD-7E78EE1FE9FD}" type="slidenum">
              <a:rPr lang="en-US" smtClean="0"/>
              <a:pPr/>
              <a:t>33</a:t>
            </a:fld>
            <a:endParaRPr lang="en-US" dirty="0" smtClean="0"/>
          </a:p>
        </p:txBody>
      </p:sp>
      <p:sp>
        <p:nvSpPr>
          <p:cNvPr id="10" name="Content Placeholder 9"/>
          <p:cNvSpPr>
            <a:spLocks noGrp="1"/>
          </p:cNvSpPr>
          <p:nvPr>
            <p:ph idx="4294967295"/>
          </p:nvPr>
        </p:nvSpPr>
        <p:spPr>
          <a:xfrm>
            <a:off x="165100" y="1236663"/>
            <a:ext cx="8877300" cy="4877534"/>
          </a:xfrm>
        </p:spPr>
        <p:txBody>
          <a:bodyPr/>
          <a:lstStyle/>
          <a:p>
            <a:pPr marL="502920" lvl="1">
              <a:buClr>
                <a:schemeClr val="accent1"/>
              </a:buClr>
            </a:pPr>
            <a:r>
              <a:rPr lang="en-US" sz="2400" dirty="0" smtClean="0"/>
              <a:t>Ensures </a:t>
            </a:r>
            <a:r>
              <a:rPr lang="en-US" sz="2400" dirty="0"/>
              <a:t>that </a:t>
            </a:r>
            <a:r>
              <a:rPr lang="en-US" sz="2400" dirty="0" smtClean="0"/>
              <a:t>state </a:t>
            </a:r>
            <a:r>
              <a:rPr lang="en-US" sz="2400" dirty="0"/>
              <a:t>and </a:t>
            </a:r>
            <a:r>
              <a:rPr lang="en-US" sz="2400" dirty="0" smtClean="0"/>
              <a:t>federal </a:t>
            </a:r>
            <a:r>
              <a:rPr lang="en-US" sz="2400" dirty="0"/>
              <a:t>grant funds are administered in accordance with applicable </a:t>
            </a:r>
            <a:r>
              <a:rPr lang="en-US" sz="2400" dirty="0" smtClean="0"/>
              <a:t>state </a:t>
            </a:r>
            <a:r>
              <a:rPr lang="en-US" sz="2400" dirty="0"/>
              <a:t>and </a:t>
            </a:r>
            <a:r>
              <a:rPr lang="en-US" sz="2400" dirty="0" smtClean="0"/>
              <a:t>federal laws and regulations</a:t>
            </a:r>
            <a:r>
              <a:rPr lang="en-US" sz="2400" spc="150" dirty="0" smtClean="0"/>
              <a:t> </a:t>
            </a:r>
            <a:endParaRPr lang="en-US" sz="2400" spc="150" dirty="0"/>
          </a:p>
          <a:p>
            <a:pPr lvl="1"/>
            <a:endParaRPr lang="en-US" sz="1800" dirty="0" smtClean="0"/>
          </a:p>
          <a:p>
            <a:r>
              <a:rPr lang="en-US" b="0" dirty="0"/>
              <a:t>D</a:t>
            </a:r>
            <a:r>
              <a:rPr lang="en-US" b="0" dirty="0" smtClean="0"/>
              <a:t>etermines </a:t>
            </a:r>
            <a:r>
              <a:rPr lang="en-US" b="0" dirty="0"/>
              <a:t>local education agency (LEA) </a:t>
            </a:r>
            <a:r>
              <a:rPr lang="en-US" b="0" dirty="0" smtClean="0"/>
              <a:t>allocations </a:t>
            </a:r>
          </a:p>
          <a:p>
            <a:endParaRPr lang="en-US" b="0" dirty="0"/>
          </a:p>
          <a:p>
            <a:r>
              <a:rPr lang="en-US" b="0" dirty="0" smtClean="0"/>
              <a:t>Provides </a:t>
            </a:r>
            <a:r>
              <a:rPr lang="en-US" b="0" dirty="0"/>
              <a:t>support and technical assistance to program managers and </a:t>
            </a:r>
            <a:r>
              <a:rPr lang="en-US" b="0" dirty="0" smtClean="0"/>
              <a:t>grantees</a:t>
            </a:r>
          </a:p>
          <a:p>
            <a:pPr marL="45720" indent="0">
              <a:buNone/>
            </a:pPr>
            <a:endParaRPr lang="en-US" b="0" dirty="0" smtClean="0"/>
          </a:p>
          <a:p>
            <a:r>
              <a:rPr lang="en-US" b="0" dirty="0" smtClean="0"/>
              <a:t>Online </a:t>
            </a:r>
            <a:r>
              <a:rPr lang="en-US" b="0" dirty="0"/>
              <a:t>Resources on the </a:t>
            </a:r>
            <a:r>
              <a:rPr lang="en-US" b="0" dirty="0" smtClean="0"/>
              <a:t>Web!   </a:t>
            </a:r>
            <a:endParaRPr lang="en-US" b="0" dirty="0" smtClean="0"/>
          </a:p>
          <a:p>
            <a:pPr lvl="1"/>
            <a:r>
              <a:rPr lang="en-US" dirty="0">
                <a:hlinkClick r:id="rId3"/>
              </a:rPr>
              <a:t>http://</a:t>
            </a:r>
            <a:r>
              <a:rPr lang="en-US" dirty="0" smtClean="0">
                <a:hlinkClick r:id="rId3"/>
              </a:rPr>
              <a:t>www.cde.state.co.us/cdefisgrant</a:t>
            </a:r>
            <a:endParaRPr lang="en-US" dirty="0" smtClean="0"/>
          </a:p>
          <a:p>
            <a:pPr lvl="1"/>
            <a:endParaRPr lang="en-US" b="0" dirty="0" smtClean="0"/>
          </a:p>
          <a:p>
            <a:pPr lvl="1"/>
            <a:endParaRPr lang="en-US" sz="1600" dirty="0"/>
          </a:p>
          <a:p>
            <a:pPr lvl="2"/>
            <a:endParaRPr lang="en-US" dirty="0" smtClean="0"/>
          </a:p>
          <a:p>
            <a:pPr lvl="2"/>
            <a:endParaRPr lang="en-US" dirty="0" smtClean="0"/>
          </a:p>
        </p:txBody>
      </p:sp>
    </p:spTree>
    <p:extLst>
      <p:ext uri="{BB962C8B-B14F-4D97-AF65-F5344CB8AC3E}">
        <p14:creationId xmlns:p14="http://schemas.microsoft.com/office/powerpoint/2010/main" val="2275968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1"/>
          </p:nvPr>
        </p:nvSpPr>
        <p:spPr bwMode="auto">
          <a:xfrm>
            <a:off x="234950" y="1708150"/>
            <a:ext cx="8672513" cy="4406900"/>
          </a:xfrm>
        </p:spPr>
        <p:txBody>
          <a:bodyPr wrap="square" numCol="1" anchor="t" anchorCtr="0" compatLnSpc="1">
            <a:prstTxWarp prst="textNoShape">
              <a:avLst/>
            </a:prstTxWarp>
          </a:bodyPr>
          <a:lstStyle/>
          <a:p>
            <a:pPr marL="273050">
              <a:buFont typeface="Wingdings" pitchFamily="2" charset="2"/>
              <a:buChar char="§"/>
            </a:pPr>
            <a:r>
              <a:rPr lang="en-US" sz="2400" dirty="0" smtClean="0"/>
              <a:t>Audits to ensure accuracy of school finance and transportation funding</a:t>
            </a:r>
          </a:p>
          <a:p>
            <a:pPr marL="273050">
              <a:buFont typeface="Wingdings" pitchFamily="2" charset="2"/>
              <a:buChar char="§"/>
            </a:pPr>
            <a:endParaRPr lang="en-US" sz="1000" dirty="0" smtClean="0"/>
          </a:p>
          <a:p>
            <a:pPr marL="273050">
              <a:buFont typeface="Wingdings" pitchFamily="2" charset="2"/>
              <a:buChar char="§"/>
            </a:pPr>
            <a:r>
              <a:rPr lang="en-US" sz="2400" dirty="0" smtClean="0"/>
              <a:t>Audits are performed on a one to four year cycle depending on district size and other risk factors</a:t>
            </a:r>
          </a:p>
          <a:p>
            <a:pPr marL="273050">
              <a:buFont typeface="Wingdings" pitchFamily="2" charset="2"/>
              <a:buChar char="§"/>
            </a:pPr>
            <a:endParaRPr lang="en-US" sz="1000" dirty="0"/>
          </a:p>
          <a:p>
            <a:pPr marL="273050">
              <a:buFont typeface="Wingdings" pitchFamily="2" charset="2"/>
              <a:buChar char="§"/>
            </a:pPr>
            <a:r>
              <a:rPr lang="en-US" sz="2400" dirty="0" smtClean="0"/>
              <a:t>Districts will be provided with an engagement letter outlining expectations, including audit documentation and data privacy</a:t>
            </a:r>
          </a:p>
          <a:p>
            <a:pPr marL="44450" indent="0">
              <a:buNone/>
            </a:pPr>
            <a:endParaRPr lang="en-US" sz="1000" dirty="0" smtClean="0"/>
          </a:p>
          <a:p>
            <a:pPr marL="273050">
              <a:buFont typeface="Wingdings" pitchFamily="2" charset="2"/>
              <a:buChar char="§"/>
            </a:pPr>
            <a:r>
              <a:rPr lang="en-US" dirty="0" smtClean="0">
                <a:latin typeface="+mj-lt"/>
              </a:rPr>
              <a:t>Online resources, including the Student </a:t>
            </a:r>
            <a:r>
              <a:rPr lang="en-US" dirty="0" smtClean="0">
                <a:latin typeface="+mj-lt"/>
              </a:rPr>
              <a:t>October Count Resource </a:t>
            </a:r>
            <a:r>
              <a:rPr lang="en-US" dirty="0" smtClean="0">
                <a:latin typeface="+mj-lt"/>
              </a:rPr>
              <a:t>Guide</a:t>
            </a:r>
            <a:endParaRPr lang="en-US" dirty="0" smtClean="0">
              <a:latin typeface="+mj-lt"/>
            </a:endParaRPr>
          </a:p>
          <a:p>
            <a:pPr marL="1096963" lvl="3" indent="-182563">
              <a:buFont typeface="Wingdings" pitchFamily="2" charset="2"/>
              <a:buChar char="§"/>
            </a:pPr>
            <a:r>
              <a:rPr lang="en-US" dirty="0" smtClean="0">
                <a:latin typeface="+mj-lt"/>
                <a:hlinkClick r:id="rId2"/>
              </a:rPr>
              <a:t>http://www.cde.state.co.us/cdefinance/auditunit.htm</a:t>
            </a:r>
            <a:endParaRPr lang="en-US" dirty="0" smtClean="0">
              <a:latin typeface="+mj-lt"/>
            </a:endParaRPr>
          </a:p>
          <a:p>
            <a:pPr marL="914400" lvl="3" indent="0">
              <a:buNone/>
            </a:pPr>
            <a:endParaRPr lang="en-US" sz="1600" dirty="0">
              <a:latin typeface="+mj-lt"/>
            </a:endParaRPr>
          </a:p>
        </p:txBody>
      </p:sp>
      <p:sp>
        <p:nvSpPr>
          <p:cNvPr id="2" name="Title 1"/>
          <p:cNvSpPr>
            <a:spLocks noGrp="1"/>
          </p:cNvSpPr>
          <p:nvPr>
            <p:ph type="title"/>
          </p:nvPr>
        </p:nvSpPr>
        <p:spPr>
          <a:xfrm>
            <a:off x="92075" y="92075"/>
            <a:ext cx="8915400" cy="1371600"/>
          </a:xfrm>
        </p:spPr>
        <p:txBody>
          <a:bodyPr/>
          <a:lstStyle/>
          <a:p>
            <a:pPr fontAlgn="auto">
              <a:spcAft>
                <a:spcPts val="0"/>
              </a:spcAft>
              <a:defRPr/>
            </a:pPr>
            <a:r>
              <a:rPr lang="en-US" dirty="0" smtClean="0"/>
              <a:t>Field Analyst Support Team</a:t>
            </a:r>
            <a:r>
              <a:rPr lang="en-US" dirty="0" smtClean="0"/>
              <a:t> </a:t>
            </a:r>
            <a:r>
              <a:rPr lang="en-US" dirty="0"/>
              <a:t>Audits</a:t>
            </a:r>
          </a:p>
        </p:txBody>
      </p:sp>
    </p:spTree>
    <p:extLst>
      <p:ext uri="{BB962C8B-B14F-4D97-AF65-F5344CB8AC3E}">
        <p14:creationId xmlns:p14="http://schemas.microsoft.com/office/powerpoint/2010/main" val="27726743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latin typeface="Museo Slab 500" pitchFamily="50" charset="0"/>
              </a:rPr>
              <a:t>Important Resources</a:t>
            </a:r>
            <a:endParaRPr lang="en-US" sz="3600" dirty="0">
              <a:latin typeface="Museo Slab 500" pitchFamily="50" charset="0"/>
            </a:endParaRPr>
          </a:p>
        </p:txBody>
      </p:sp>
      <p:sp>
        <p:nvSpPr>
          <p:cNvPr id="2" name="Content Placeholder 1"/>
          <p:cNvSpPr>
            <a:spLocks noGrp="1"/>
          </p:cNvSpPr>
          <p:nvPr>
            <p:ph idx="4294967295"/>
          </p:nvPr>
        </p:nvSpPr>
        <p:spPr>
          <a:xfrm>
            <a:off x="292100" y="1719262"/>
            <a:ext cx="8851900" cy="4554537"/>
          </a:xfrm>
        </p:spPr>
        <p:txBody>
          <a:bodyPr/>
          <a:lstStyle/>
          <a:p>
            <a:pPr marL="406400" indent="-361950">
              <a:buNone/>
            </a:pPr>
            <a:r>
              <a:rPr lang="en-US" dirty="0"/>
              <a:t>Critical Date Calendar Link - </a:t>
            </a:r>
            <a:r>
              <a:rPr lang="en-US" sz="1700" dirty="0">
                <a:hlinkClick r:id="rId2"/>
              </a:rPr>
              <a:t>http://</a:t>
            </a:r>
            <a:r>
              <a:rPr lang="en-US" sz="1700" dirty="0" smtClean="0">
                <a:hlinkClick r:id="rId2"/>
              </a:rPr>
              <a:t>www.cde.state.co.us/cdefinance/FinancialReportingFY2014-15</a:t>
            </a:r>
            <a:endParaRPr lang="en-US" sz="1700" dirty="0" smtClean="0"/>
          </a:p>
          <a:p>
            <a:pPr marL="45720" indent="0">
              <a:buNone/>
            </a:pPr>
            <a:r>
              <a:rPr lang="en-US" dirty="0" smtClean="0"/>
              <a:t>School Finance Page:</a:t>
            </a:r>
          </a:p>
          <a:p>
            <a:pPr marL="365760" lvl="1" indent="0">
              <a:buNone/>
            </a:pPr>
            <a:r>
              <a:rPr lang="en-US" sz="1700" dirty="0" smtClean="0">
                <a:hlinkClick r:id="rId3"/>
              </a:rPr>
              <a:t>http://</a:t>
            </a:r>
            <a:r>
              <a:rPr lang="en-US" sz="1700" dirty="0" smtClean="0">
                <a:hlinkClick r:id="rId3"/>
              </a:rPr>
              <a:t>www.cde.state.co.us/cdefinance/SchoolFinanceFundingFY2014-15.htm </a:t>
            </a:r>
            <a:endParaRPr lang="en-US" sz="1700" dirty="0" smtClean="0"/>
          </a:p>
          <a:p>
            <a:pPr marL="44450" indent="0">
              <a:buNone/>
            </a:pPr>
            <a:r>
              <a:rPr lang="en-US" dirty="0" smtClean="0"/>
              <a:t>Pupil </a:t>
            </a:r>
            <a:r>
              <a:rPr lang="en-US" dirty="0"/>
              <a:t>Count Audit Team – </a:t>
            </a:r>
            <a:r>
              <a:rPr lang="en-US" dirty="0" smtClean="0"/>
              <a:t>Student </a:t>
            </a:r>
            <a:r>
              <a:rPr lang="en-US" dirty="0"/>
              <a:t>October Count Resource Guide</a:t>
            </a:r>
          </a:p>
          <a:p>
            <a:pPr marL="406400" lvl="3" indent="0">
              <a:buNone/>
            </a:pPr>
            <a:r>
              <a:rPr lang="en-US" sz="1700" spc="100" dirty="0">
                <a:hlinkClick r:id="rId4"/>
              </a:rPr>
              <a:t>http://</a:t>
            </a:r>
            <a:r>
              <a:rPr lang="en-US" sz="1700" spc="100" dirty="0" smtClean="0">
                <a:hlinkClick r:id="rId4"/>
              </a:rPr>
              <a:t>www.cde.state.co.us/cdefinance/auditunit</a:t>
            </a:r>
            <a:endParaRPr lang="en-US" sz="1700" spc="100" dirty="0"/>
          </a:p>
          <a:p>
            <a:pPr marL="914400" lvl="3" indent="-914400">
              <a:buNone/>
            </a:pPr>
            <a:r>
              <a:rPr lang="en-US" sz="2400" b="1" spc="150" dirty="0" smtClean="0"/>
              <a:t>BEST </a:t>
            </a:r>
            <a:r>
              <a:rPr lang="en-US" sz="2400" b="1" spc="150" dirty="0"/>
              <a:t>– Capital Construction</a:t>
            </a:r>
          </a:p>
          <a:p>
            <a:pPr marL="365760" lvl="1" indent="0">
              <a:buNone/>
            </a:pPr>
            <a:r>
              <a:rPr lang="en-US" sz="2000" spc="150" dirty="0">
                <a:hlinkClick r:id="rId5"/>
              </a:rPr>
              <a:t>http://</a:t>
            </a:r>
            <a:r>
              <a:rPr lang="en-US" sz="2000" spc="150" dirty="0" smtClean="0">
                <a:hlinkClick r:id="rId5"/>
              </a:rPr>
              <a:t>www.cde.state.co.us/cdefinance/capconstmain</a:t>
            </a:r>
            <a:endParaRPr lang="en-US" sz="2000" spc="150" dirty="0" smtClean="0"/>
          </a:p>
          <a:p>
            <a:pPr marL="914400" lvl="3" indent="-914400">
              <a:buNone/>
            </a:pPr>
            <a:r>
              <a:rPr lang="en-US" sz="2400" b="1" spc="150" dirty="0" smtClean="0"/>
              <a:t>Nutrition </a:t>
            </a:r>
            <a:r>
              <a:rPr lang="en-US" sz="2400" b="1" spc="150" dirty="0"/>
              <a:t>Services</a:t>
            </a:r>
          </a:p>
          <a:p>
            <a:pPr marL="365760" lvl="1" indent="0">
              <a:buNone/>
            </a:pPr>
            <a:r>
              <a:rPr lang="en-US" sz="2000" spc="150" dirty="0">
                <a:hlinkClick r:id="rId6"/>
              </a:rPr>
              <a:t>http://</a:t>
            </a:r>
            <a:r>
              <a:rPr lang="en-US" sz="2000" spc="150" dirty="0" smtClean="0">
                <a:hlinkClick r:id="rId6"/>
              </a:rPr>
              <a:t>www.cde.state.co.us/nutrition</a:t>
            </a:r>
            <a:endParaRPr lang="en-US" sz="2000" spc="150" dirty="0" smtClean="0"/>
          </a:p>
          <a:p>
            <a:pPr marL="365760" lvl="1" indent="0">
              <a:buNone/>
            </a:pPr>
            <a:endParaRPr lang="en-US" sz="2000" spc="150" dirty="0"/>
          </a:p>
          <a:p>
            <a:pPr lvl="1"/>
            <a:endParaRPr lang="en-US" dirty="0"/>
          </a:p>
        </p:txBody>
      </p:sp>
    </p:spTree>
    <p:extLst>
      <p:ext uri="{BB962C8B-B14F-4D97-AF65-F5344CB8AC3E}">
        <p14:creationId xmlns:p14="http://schemas.microsoft.com/office/powerpoint/2010/main" val="13689663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679126329"/>
              </p:ext>
            </p:extLst>
          </p:nvPr>
        </p:nvGraphicFramePr>
        <p:xfrm>
          <a:off x="289256" y="1705973"/>
          <a:ext cx="8420100" cy="4940413"/>
        </p:xfrm>
        <a:graphic>
          <a:graphicData uri="http://schemas.openxmlformats.org/drawingml/2006/table">
            <a:tbl>
              <a:tblPr firstRow="1" firstCol="1" bandRow="1">
                <a:tableStyleId>{B301B821-A1FF-4177-AEE7-76D212191A09}</a:tableStyleId>
              </a:tblPr>
              <a:tblGrid>
                <a:gridCol w="1648120"/>
                <a:gridCol w="1336380"/>
                <a:gridCol w="2564090"/>
                <a:gridCol w="2871510"/>
              </a:tblGrid>
              <a:tr h="237636">
                <a:tc>
                  <a:txBody>
                    <a:bodyPr/>
                    <a:lstStyle/>
                    <a:p>
                      <a:pPr marL="0" marR="0">
                        <a:lnSpc>
                          <a:spcPct val="115000"/>
                        </a:lnSpc>
                        <a:spcBef>
                          <a:spcPts val="0"/>
                        </a:spcBef>
                        <a:spcAft>
                          <a:spcPts val="0"/>
                        </a:spcAft>
                      </a:pPr>
                      <a:r>
                        <a:rPr lang="en-US" sz="1300" dirty="0">
                          <a:effectLst/>
                        </a:rPr>
                        <a:t>Name</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Phone</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tabLst>
                          <a:tab pos="944880" algn="ctr"/>
                        </a:tabLst>
                      </a:pPr>
                      <a:r>
                        <a:rPr lang="en-US" sz="1300" dirty="0">
                          <a:effectLst/>
                        </a:rPr>
                        <a:t>Email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tabLst>
                          <a:tab pos="944880" algn="ctr"/>
                        </a:tabLst>
                      </a:pPr>
                      <a:r>
                        <a:rPr lang="en-US" sz="1300" dirty="0">
                          <a:effectLst/>
                        </a:rPr>
                        <a:t>Primary Duties</a:t>
                      </a:r>
                      <a:endParaRPr lang="en-US" sz="1300" dirty="0">
                        <a:effectLst/>
                        <a:latin typeface="Calibri"/>
                        <a:ea typeface="Calibri"/>
                        <a:cs typeface="Times New Roman"/>
                      </a:endParaRPr>
                    </a:p>
                  </a:txBody>
                  <a:tcPr marL="60295" marR="60295" marT="0" marB="0"/>
                </a:tc>
              </a:tr>
              <a:tr h="237636">
                <a:tc>
                  <a:txBody>
                    <a:bodyPr/>
                    <a:lstStyle/>
                    <a:p>
                      <a:pPr marL="0" marR="0">
                        <a:lnSpc>
                          <a:spcPct val="115000"/>
                        </a:lnSpc>
                        <a:spcBef>
                          <a:spcPts val="0"/>
                        </a:spcBef>
                        <a:spcAft>
                          <a:spcPts val="0"/>
                        </a:spcAft>
                      </a:pPr>
                      <a:r>
                        <a:rPr lang="en-US" sz="1300" dirty="0">
                          <a:effectLst/>
                        </a:rPr>
                        <a:t>Leanne Emm</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a:effectLst/>
                        </a:rPr>
                        <a:t>303-866-6202</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a:effectLst/>
                          <a:hlinkClick r:id="rId3"/>
                        </a:rPr>
                        <a:t>Emm_l@cde.state.co.us</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Associate </a:t>
                      </a:r>
                      <a:r>
                        <a:rPr lang="en-US" sz="1300" dirty="0" smtClean="0">
                          <a:effectLst/>
                        </a:rPr>
                        <a:t>Commissioner</a:t>
                      </a:r>
                    </a:p>
                    <a:p>
                      <a:pPr marL="0" marR="0">
                        <a:lnSpc>
                          <a:spcPct val="115000"/>
                        </a:lnSpc>
                        <a:spcBef>
                          <a:spcPts val="0"/>
                        </a:spcBef>
                        <a:spcAft>
                          <a:spcPts val="0"/>
                        </a:spcAft>
                      </a:pPr>
                      <a:endParaRPr lang="en-US" sz="1300" dirty="0">
                        <a:effectLst/>
                        <a:latin typeface="Calibri"/>
                        <a:ea typeface="Calibri"/>
                        <a:cs typeface="Times New Roman"/>
                      </a:endParaRPr>
                    </a:p>
                  </a:txBody>
                  <a:tcPr marL="60295" marR="60295" marT="0" marB="0"/>
                </a:tc>
              </a:tr>
              <a:tr h="461298">
                <a:tc>
                  <a:txBody>
                    <a:bodyPr/>
                    <a:lstStyle/>
                    <a:p>
                      <a:pPr marL="0" marR="0">
                        <a:lnSpc>
                          <a:spcPct val="115000"/>
                        </a:lnSpc>
                        <a:spcBef>
                          <a:spcPts val="0"/>
                        </a:spcBef>
                        <a:spcAft>
                          <a:spcPts val="0"/>
                        </a:spcAft>
                      </a:pPr>
                      <a:r>
                        <a:rPr lang="en-US" sz="1300" dirty="0">
                          <a:effectLst/>
                        </a:rPr>
                        <a:t>Jennifer Okes</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303-866-2996</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a:effectLst/>
                          <a:hlinkClick r:id="rId4"/>
                        </a:rPr>
                        <a:t>Okes_j@cde.state.co.us</a:t>
                      </a:r>
                      <a:endParaRPr lang="en-US" sz="1300">
                        <a:effectLst/>
                      </a:endParaRPr>
                    </a:p>
                    <a:p>
                      <a:pPr marL="0" marR="0">
                        <a:lnSpc>
                          <a:spcPct val="115000"/>
                        </a:lnSpc>
                        <a:spcBef>
                          <a:spcPts val="0"/>
                        </a:spcBef>
                        <a:spcAft>
                          <a:spcPts val="0"/>
                        </a:spcAft>
                      </a:pPr>
                      <a:r>
                        <a:rPr lang="en-US" sz="1300">
                          <a:effectLst/>
                        </a:rPr>
                        <a:t> </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School Finance </a:t>
                      </a:r>
                      <a:r>
                        <a:rPr lang="en-US" sz="1300" dirty="0" smtClean="0">
                          <a:effectLst/>
                        </a:rPr>
                        <a:t>Director</a:t>
                      </a:r>
                      <a:endParaRPr lang="en-US" sz="1300" dirty="0">
                        <a:effectLst/>
                        <a:latin typeface="Calibri"/>
                        <a:ea typeface="Calibri"/>
                        <a:cs typeface="Times New Roman"/>
                      </a:endParaRPr>
                    </a:p>
                  </a:txBody>
                  <a:tcPr marL="60295" marR="60295" marT="0" marB="0"/>
                </a:tc>
              </a:tr>
              <a:tr h="461298">
                <a:tc>
                  <a:txBody>
                    <a:bodyPr/>
                    <a:lstStyle/>
                    <a:p>
                      <a:pPr marL="0" marR="0">
                        <a:lnSpc>
                          <a:spcPct val="115000"/>
                        </a:lnSpc>
                        <a:spcBef>
                          <a:spcPts val="0"/>
                        </a:spcBef>
                        <a:spcAft>
                          <a:spcPts val="0"/>
                        </a:spcAft>
                      </a:pPr>
                      <a:r>
                        <a:rPr lang="en-US" sz="1300">
                          <a:effectLst/>
                        </a:rPr>
                        <a:t>Mary Lynn Christel</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303-866-6818</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a:effectLst/>
                          <a:hlinkClick r:id="rId5"/>
                        </a:rPr>
                        <a:t>Christel_m@cde.state.co.us</a:t>
                      </a:r>
                      <a:endParaRPr lang="en-US" sz="1300" dirty="0">
                        <a:effectLst/>
                      </a:endParaRPr>
                    </a:p>
                    <a:p>
                      <a:pPr marL="0" marR="0">
                        <a:lnSpc>
                          <a:spcPct val="115000"/>
                        </a:lnSpc>
                        <a:spcBef>
                          <a:spcPts val="0"/>
                        </a:spcBef>
                        <a:spcAft>
                          <a:spcPts val="0"/>
                        </a:spcAft>
                      </a:pPr>
                      <a:r>
                        <a:rPr lang="en-US" sz="1300" dirty="0">
                          <a:effectLst/>
                        </a:rPr>
                        <a:t>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Public School Finance </a:t>
                      </a:r>
                      <a:endParaRPr lang="en-US" sz="1300" dirty="0">
                        <a:effectLst/>
                        <a:latin typeface="Calibri"/>
                        <a:ea typeface="Calibri"/>
                        <a:cs typeface="Times New Roman"/>
                      </a:endParaRPr>
                    </a:p>
                  </a:txBody>
                  <a:tcPr marL="60295" marR="60295" marT="0" marB="0"/>
                </a:tc>
              </a:tr>
              <a:tr h="519225">
                <a:tc>
                  <a:txBody>
                    <a:bodyPr/>
                    <a:lstStyle/>
                    <a:p>
                      <a:pPr marL="0" marR="0">
                        <a:lnSpc>
                          <a:spcPct val="115000"/>
                        </a:lnSpc>
                        <a:spcBef>
                          <a:spcPts val="0"/>
                        </a:spcBef>
                        <a:spcAft>
                          <a:spcPts val="0"/>
                        </a:spcAft>
                      </a:pPr>
                      <a:r>
                        <a:rPr lang="en-US" sz="1300">
                          <a:effectLst/>
                        </a:rPr>
                        <a:t>Kirk Weber</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a:effectLst/>
                        </a:rPr>
                        <a:t>303-866-6610</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a:effectLst/>
                          <a:hlinkClick r:id="rId6"/>
                        </a:rPr>
                        <a:t>Weber_k@cde.state.co.us</a:t>
                      </a:r>
                      <a:endParaRPr lang="en-US" sz="1300" dirty="0">
                        <a:effectLst/>
                      </a:endParaRPr>
                    </a:p>
                    <a:p>
                      <a:pPr marL="0" marR="0">
                        <a:lnSpc>
                          <a:spcPct val="115000"/>
                        </a:lnSpc>
                        <a:spcBef>
                          <a:spcPts val="0"/>
                        </a:spcBef>
                        <a:spcAft>
                          <a:spcPts val="0"/>
                        </a:spcAft>
                      </a:pPr>
                      <a:r>
                        <a:rPr lang="en-US" sz="1300" dirty="0">
                          <a:effectLst/>
                        </a:rPr>
                        <a:t>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Technical Assistance – Financial Reporting; Budgeting; </a:t>
                      </a:r>
                      <a:r>
                        <a:rPr lang="en-US" sz="1300" dirty="0" smtClean="0">
                          <a:effectLst/>
                        </a:rPr>
                        <a:t>Accounting</a:t>
                      </a:r>
                      <a:endParaRPr lang="en-US" sz="1300" dirty="0">
                        <a:effectLst/>
                        <a:latin typeface="Calibri"/>
                        <a:ea typeface="Calibri"/>
                        <a:cs typeface="Times New Roman"/>
                      </a:endParaRPr>
                    </a:p>
                  </a:txBody>
                  <a:tcPr marL="60295" marR="60295" marT="0" marB="0"/>
                </a:tc>
              </a:tr>
              <a:tr h="498214">
                <a:tc>
                  <a:txBody>
                    <a:bodyPr/>
                    <a:lstStyle/>
                    <a:p>
                      <a:pPr marL="0" marR="0">
                        <a:lnSpc>
                          <a:spcPct val="115000"/>
                        </a:lnSpc>
                        <a:spcBef>
                          <a:spcPts val="0"/>
                        </a:spcBef>
                        <a:spcAft>
                          <a:spcPts val="0"/>
                        </a:spcAft>
                      </a:pPr>
                      <a:r>
                        <a:rPr lang="en-US" sz="1300">
                          <a:effectLst/>
                        </a:rPr>
                        <a:t>Adam Williams</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a:effectLst/>
                        </a:rPr>
                        <a:t>303-866-6843</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a:effectLst/>
                          <a:hlinkClick r:id="rId7"/>
                        </a:rPr>
                        <a:t>Williams_a@cde.state.co.us</a:t>
                      </a:r>
                      <a:endParaRPr lang="en-US" sz="1300" dirty="0">
                        <a:effectLst/>
                      </a:endParaRPr>
                    </a:p>
                    <a:p>
                      <a:pPr marL="0" marR="0">
                        <a:lnSpc>
                          <a:spcPct val="115000"/>
                        </a:lnSpc>
                        <a:spcBef>
                          <a:spcPts val="0"/>
                        </a:spcBef>
                        <a:spcAft>
                          <a:spcPts val="0"/>
                        </a:spcAft>
                      </a:pPr>
                      <a:r>
                        <a:rPr lang="en-US" sz="1300" dirty="0">
                          <a:effectLst/>
                        </a:rPr>
                        <a:t>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Fiscal Analyst – Financial Reporting; Transportation Claims; Data Pipeline </a:t>
                      </a:r>
                      <a:endParaRPr lang="en-US" sz="1300" dirty="0">
                        <a:effectLst/>
                        <a:latin typeface="Calibri"/>
                        <a:ea typeface="Calibri"/>
                        <a:cs typeface="Times New Roman"/>
                      </a:endParaRPr>
                    </a:p>
                  </a:txBody>
                  <a:tcPr marL="60295" marR="60295" marT="0" marB="0"/>
                </a:tc>
              </a:tr>
              <a:tr h="475272">
                <a:tc>
                  <a:txBody>
                    <a:bodyPr/>
                    <a:lstStyle/>
                    <a:p>
                      <a:pPr marL="0" marR="0">
                        <a:lnSpc>
                          <a:spcPct val="115000"/>
                        </a:lnSpc>
                        <a:spcBef>
                          <a:spcPts val="0"/>
                        </a:spcBef>
                        <a:spcAft>
                          <a:spcPts val="0"/>
                        </a:spcAft>
                      </a:pPr>
                      <a:r>
                        <a:rPr lang="en-US" sz="1300">
                          <a:effectLst/>
                        </a:rPr>
                        <a:t>Yolanda Lucero</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a:effectLst/>
                        </a:rPr>
                        <a:t>303-866-6847</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a:effectLst/>
                          <a:hlinkClick r:id="rId8"/>
                        </a:rPr>
                        <a:t>Lucero_y@cde.state.co.us</a:t>
                      </a:r>
                      <a:endParaRPr lang="en-US" sz="1300" dirty="0">
                        <a:effectLst/>
                      </a:endParaRPr>
                    </a:p>
                    <a:p>
                      <a:pPr marL="0" marR="0">
                        <a:lnSpc>
                          <a:spcPct val="115000"/>
                        </a:lnSpc>
                        <a:spcBef>
                          <a:spcPts val="0"/>
                        </a:spcBef>
                        <a:spcAft>
                          <a:spcPts val="0"/>
                        </a:spcAft>
                      </a:pPr>
                      <a:r>
                        <a:rPr lang="en-US" sz="1300" dirty="0">
                          <a:effectLst/>
                        </a:rPr>
                        <a:t>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a:effectLst/>
                        </a:rPr>
                        <a:t>Fiscal Analyst – Financial Reporting; Data Pipeline; Data Reporting</a:t>
                      </a:r>
                      <a:endParaRPr lang="en-US" sz="1300">
                        <a:effectLst/>
                        <a:latin typeface="Calibri"/>
                        <a:ea typeface="Calibri"/>
                        <a:cs typeface="Times New Roman"/>
                      </a:endParaRPr>
                    </a:p>
                  </a:txBody>
                  <a:tcPr marL="60295" marR="60295" marT="0" marB="0"/>
                </a:tc>
              </a:tr>
              <a:tr h="461298">
                <a:tc>
                  <a:txBody>
                    <a:bodyPr/>
                    <a:lstStyle/>
                    <a:p>
                      <a:pPr marL="0" marR="0">
                        <a:lnSpc>
                          <a:spcPct val="115000"/>
                        </a:lnSpc>
                        <a:spcBef>
                          <a:spcPts val="0"/>
                        </a:spcBef>
                        <a:spcAft>
                          <a:spcPts val="0"/>
                        </a:spcAft>
                      </a:pPr>
                      <a:r>
                        <a:rPr lang="en-US" sz="1300">
                          <a:effectLst/>
                        </a:rPr>
                        <a:t>David Schneiderman</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a:effectLst/>
                        </a:rPr>
                        <a:t>303-866-6689</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a:effectLst/>
                          <a:hlinkClick r:id="rId9"/>
                        </a:rPr>
                        <a:t>Schneiderman_d@cde.state.co.us</a:t>
                      </a:r>
                      <a:endParaRPr lang="en-US" sz="1300" dirty="0">
                        <a:effectLst/>
                      </a:endParaRPr>
                    </a:p>
                    <a:p>
                      <a:pPr marL="0" marR="0">
                        <a:lnSpc>
                          <a:spcPct val="115000"/>
                        </a:lnSpc>
                        <a:spcBef>
                          <a:spcPts val="0"/>
                        </a:spcBef>
                        <a:spcAft>
                          <a:spcPts val="0"/>
                        </a:spcAft>
                      </a:pPr>
                      <a:r>
                        <a:rPr lang="en-US" sz="1300" dirty="0">
                          <a:effectLst/>
                        </a:rPr>
                        <a:t>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Grants Fiscal Supervisor</a:t>
                      </a:r>
                      <a:endParaRPr lang="en-US" sz="1300" dirty="0">
                        <a:effectLst/>
                        <a:latin typeface="Calibri"/>
                        <a:ea typeface="Calibri"/>
                        <a:cs typeface="Times New Roman"/>
                      </a:endParaRPr>
                    </a:p>
                  </a:txBody>
                  <a:tcPr marL="60295" marR="60295" marT="0" marB="0"/>
                </a:tc>
              </a:tr>
              <a:tr h="461298">
                <a:tc>
                  <a:txBody>
                    <a:bodyPr/>
                    <a:lstStyle/>
                    <a:p>
                      <a:pPr marL="0" marR="0">
                        <a:lnSpc>
                          <a:spcPct val="115000"/>
                        </a:lnSpc>
                        <a:spcBef>
                          <a:spcPts val="0"/>
                        </a:spcBef>
                        <a:spcAft>
                          <a:spcPts val="0"/>
                        </a:spcAft>
                      </a:pPr>
                      <a:r>
                        <a:rPr lang="en-US" sz="1300">
                          <a:effectLst/>
                        </a:rPr>
                        <a:t>Scott Abbey</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a:effectLst/>
                        </a:rPr>
                        <a:t>303-866-6153</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a:effectLst/>
                          <a:hlinkClick r:id="rId10"/>
                        </a:rPr>
                        <a:t>Abbey_s@cde.state.co.us</a:t>
                      </a:r>
                      <a:endParaRPr lang="en-US" sz="1300">
                        <a:effectLst/>
                      </a:endParaRPr>
                    </a:p>
                    <a:p>
                      <a:pPr marL="0" marR="0">
                        <a:lnSpc>
                          <a:spcPct val="115000"/>
                        </a:lnSpc>
                        <a:spcBef>
                          <a:spcPts val="0"/>
                        </a:spcBef>
                        <a:spcAft>
                          <a:spcPts val="0"/>
                        </a:spcAft>
                      </a:pPr>
                      <a:r>
                        <a:rPr lang="en-US" sz="1300">
                          <a:effectLst/>
                        </a:rPr>
                        <a:t> </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FAST Supervisor  - Pupil Count Audits</a:t>
                      </a:r>
                      <a:endParaRPr lang="en-US" sz="1300" dirty="0">
                        <a:effectLst/>
                        <a:latin typeface="Calibri"/>
                        <a:ea typeface="Calibri"/>
                        <a:cs typeface="Times New Roman"/>
                      </a:endParaRPr>
                    </a:p>
                  </a:txBody>
                  <a:tcPr marL="60295" marR="60295" marT="0" marB="0"/>
                </a:tc>
              </a:tr>
              <a:tr h="461298">
                <a:tc>
                  <a:txBody>
                    <a:bodyPr/>
                    <a:lstStyle/>
                    <a:p>
                      <a:pPr marL="0" marR="0">
                        <a:lnSpc>
                          <a:spcPct val="115000"/>
                        </a:lnSpc>
                        <a:spcBef>
                          <a:spcPts val="0"/>
                        </a:spcBef>
                        <a:spcAft>
                          <a:spcPts val="0"/>
                        </a:spcAft>
                      </a:pPr>
                      <a:r>
                        <a:rPr lang="en-US" sz="1300">
                          <a:effectLst/>
                        </a:rPr>
                        <a:t>Scott Newell</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a:effectLst/>
                        </a:rPr>
                        <a:t>303-866-6717</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a:effectLst/>
                          <a:hlinkClick r:id="rId11"/>
                        </a:rPr>
                        <a:t>Newell_s@cde.state.co.us</a:t>
                      </a:r>
                      <a:endParaRPr lang="en-US" sz="1300">
                        <a:effectLst/>
                      </a:endParaRPr>
                    </a:p>
                    <a:p>
                      <a:pPr marL="0" marR="0">
                        <a:lnSpc>
                          <a:spcPct val="115000"/>
                        </a:lnSpc>
                        <a:spcBef>
                          <a:spcPts val="0"/>
                        </a:spcBef>
                        <a:spcAft>
                          <a:spcPts val="0"/>
                        </a:spcAft>
                      </a:pPr>
                      <a:r>
                        <a:rPr lang="en-US" sz="1300">
                          <a:effectLst/>
                        </a:rPr>
                        <a:t> </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BEST Director</a:t>
                      </a:r>
                      <a:endParaRPr lang="en-US" sz="1300" dirty="0">
                        <a:effectLst/>
                        <a:latin typeface="Calibri"/>
                        <a:ea typeface="Calibri"/>
                        <a:cs typeface="Times New Roman"/>
                      </a:endParaRPr>
                    </a:p>
                  </a:txBody>
                  <a:tcPr marL="60295" marR="60295" marT="0" marB="0"/>
                </a:tc>
              </a:tr>
              <a:tr h="461298">
                <a:tc>
                  <a:txBody>
                    <a:bodyPr/>
                    <a:lstStyle/>
                    <a:p>
                      <a:pPr marL="0" marR="0">
                        <a:lnSpc>
                          <a:spcPct val="115000"/>
                        </a:lnSpc>
                        <a:spcBef>
                          <a:spcPts val="0"/>
                        </a:spcBef>
                        <a:spcAft>
                          <a:spcPts val="0"/>
                        </a:spcAft>
                      </a:pPr>
                      <a:r>
                        <a:rPr lang="en-US" sz="1300">
                          <a:effectLst/>
                        </a:rPr>
                        <a:t>Jane Brand</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303-866-6934</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a:effectLst/>
                          <a:hlinkClick r:id="rId12"/>
                        </a:rPr>
                        <a:t>Brand_j@cde.state.co.us</a:t>
                      </a:r>
                      <a:endParaRPr lang="en-US" sz="1300" dirty="0">
                        <a:effectLst/>
                      </a:endParaRPr>
                    </a:p>
                    <a:p>
                      <a:pPr marL="0" marR="0">
                        <a:lnSpc>
                          <a:spcPct val="115000"/>
                        </a:lnSpc>
                        <a:spcBef>
                          <a:spcPts val="0"/>
                        </a:spcBef>
                        <a:spcAft>
                          <a:spcPts val="0"/>
                        </a:spcAft>
                      </a:pPr>
                      <a:r>
                        <a:rPr lang="en-US" sz="1300" dirty="0">
                          <a:effectLst/>
                        </a:rPr>
                        <a:t>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School Nutrition Director</a:t>
                      </a:r>
                      <a:endParaRPr lang="en-US" sz="1300" dirty="0">
                        <a:effectLst/>
                        <a:latin typeface="Calibri"/>
                        <a:ea typeface="Calibri"/>
                        <a:cs typeface="Times New Roman"/>
                      </a:endParaRPr>
                    </a:p>
                  </a:txBody>
                  <a:tcPr marL="60295" marR="60295" marT="0" marB="0"/>
                </a:tc>
              </a:tr>
            </a:tbl>
          </a:graphicData>
        </a:graphic>
      </p:graphicFrame>
      <p:sp>
        <p:nvSpPr>
          <p:cNvPr id="6" name="Title 5"/>
          <p:cNvSpPr>
            <a:spLocks noGrp="1"/>
          </p:cNvSpPr>
          <p:nvPr>
            <p:ph type="title"/>
          </p:nvPr>
        </p:nvSpPr>
        <p:spPr/>
        <p:txBody>
          <a:bodyPr/>
          <a:lstStyle/>
          <a:p>
            <a:r>
              <a:rPr lang="en-US" dirty="0" smtClean="0"/>
              <a:t>Primary Contacts</a:t>
            </a:r>
            <a:endParaRPr lang="en-US" dirty="0"/>
          </a:p>
        </p:txBody>
      </p:sp>
    </p:spTree>
    <p:extLst>
      <p:ext uri="{BB962C8B-B14F-4D97-AF65-F5344CB8AC3E}">
        <p14:creationId xmlns:p14="http://schemas.microsoft.com/office/powerpoint/2010/main" val="2307788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1600" y="1495425"/>
            <a:ext cx="8763000" cy="3962400"/>
          </a:xfrm>
        </p:spPr>
        <p:txBody>
          <a:bodyPr/>
          <a:lstStyle/>
          <a:p>
            <a:r>
              <a:rPr lang="en-US" dirty="0" smtClean="0">
                <a:solidFill>
                  <a:srgbClr val="45454C"/>
                </a:solidFill>
              </a:rPr>
              <a:t>Accreditation Report – Assurances</a:t>
            </a:r>
          </a:p>
          <a:p>
            <a:pPr lvl="1"/>
            <a:r>
              <a:rPr lang="en-US" dirty="0" smtClean="0">
                <a:solidFill>
                  <a:srgbClr val="45454C"/>
                </a:solidFill>
              </a:rPr>
              <a:t>Signed by Superintendent, Board President, and CFO</a:t>
            </a:r>
          </a:p>
          <a:p>
            <a:pPr lvl="1"/>
            <a:r>
              <a:rPr lang="en-US" dirty="0" smtClean="0">
                <a:solidFill>
                  <a:srgbClr val="45454C"/>
                </a:solidFill>
              </a:rPr>
              <a:t>Providing assurances that the district is in compliance with statutes</a:t>
            </a:r>
          </a:p>
          <a:p>
            <a:pPr lvl="2" algn="just"/>
            <a:r>
              <a:rPr lang="en-US" dirty="0" smtClean="0">
                <a:solidFill>
                  <a:srgbClr val="45454C"/>
                </a:solidFill>
              </a:rPr>
              <a:t>Budgeting, Accounting and Reporting (Articles 44 and 45)</a:t>
            </a:r>
          </a:p>
          <a:p>
            <a:pPr lvl="2" algn="just"/>
            <a:r>
              <a:rPr lang="en-US" dirty="0" smtClean="0">
                <a:solidFill>
                  <a:srgbClr val="45454C"/>
                </a:solidFill>
              </a:rPr>
              <a:t>22-11-206 (4)(a)(I)&amp;(II) C.R.S.</a:t>
            </a:r>
          </a:p>
          <a:p>
            <a:pPr lvl="1" algn="just"/>
            <a:r>
              <a:rPr lang="en-US" dirty="0" smtClean="0">
                <a:solidFill>
                  <a:srgbClr val="45454C"/>
                </a:solidFill>
              </a:rPr>
              <a:t>Submitted with Annual Financial Report (Audit)</a:t>
            </a:r>
          </a:p>
          <a:p>
            <a:pPr lvl="1" algn="just"/>
            <a:r>
              <a:rPr lang="en-US" dirty="0" smtClean="0">
                <a:solidFill>
                  <a:srgbClr val="45454C"/>
                </a:solidFill>
              </a:rPr>
              <a:t>Handout</a:t>
            </a:r>
          </a:p>
          <a:p>
            <a:pPr lvl="1" algn="just"/>
            <a:r>
              <a:rPr lang="en-US" dirty="0">
                <a:solidFill>
                  <a:srgbClr val="45454C"/>
                </a:solidFill>
              </a:rPr>
              <a:t>Website Link:</a:t>
            </a:r>
          </a:p>
          <a:p>
            <a:pPr marL="640080" lvl="2" indent="0" algn="just">
              <a:buNone/>
            </a:pPr>
            <a:r>
              <a:rPr lang="en-US" dirty="0" smtClean="0">
                <a:solidFill>
                  <a:srgbClr val="45454C"/>
                </a:solidFill>
                <a:hlinkClick r:id="rId2"/>
              </a:rPr>
              <a:t>http://www.cde.state.co.us/cdefinance/Accreditation.htm</a:t>
            </a:r>
            <a:endParaRPr lang="en-US" dirty="0" smtClean="0">
              <a:solidFill>
                <a:srgbClr val="45454C"/>
              </a:solidFill>
            </a:endParaRPr>
          </a:p>
          <a:p>
            <a:pPr>
              <a:buNone/>
            </a:pPr>
            <a:endParaRPr lang="en-US" dirty="0">
              <a:solidFill>
                <a:srgbClr val="45454C"/>
              </a:solidFill>
            </a:endParaRPr>
          </a:p>
        </p:txBody>
      </p:sp>
      <p:sp>
        <p:nvSpPr>
          <p:cNvPr id="5" name="Title 4"/>
          <p:cNvSpPr>
            <a:spLocks noGrp="1"/>
          </p:cNvSpPr>
          <p:nvPr>
            <p:ph type="title"/>
          </p:nvPr>
        </p:nvSpPr>
        <p:spPr/>
        <p:txBody>
          <a:bodyPr/>
          <a:lstStyle/>
          <a:p>
            <a:r>
              <a:rPr lang="en-US" dirty="0" smtClean="0"/>
              <a:t>Accreditation</a:t>
            </a:r>
            <a:endParaRPr lang="en-US" dirty="0"/>
          </a:p>
        </p:txBody>
      </p:sp>
    </p:spTree>
    <p:extLst>
      <p:ext uri="{BB962C8B-B14F-4D97-AF65-F5344CB8AC3E}">
        <p14:creationId xmlns:p14="http://schemas.microsoft.com/office/powerpoint/2010/main" val="519902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bwMode="auto">
          <a:xfrm>
            <a:off x="241300" y="1719071"/>
            <a:ext cx="8585199" cy="4135629"/>
          </a:xfrm>
          <a:noFill/>
          <a:ln>
            <a:noFill/>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dirty="0" smtClean="0">
                <a:solidFill>
                  <a:srgbClr val="45454C"/>
                </a:solidFill>
              </a:rPr>
              <a:t>Required - 29-1-603 C.R.S</a:t>
            </a:r>
          </a:p>
          <a:p>
            <a:pPr lvl="1">
              <a:lnSpc>
                <a:spcPct val="80000"/>
              </a:lnSpc>
            </a:pPr>
            <a:r>
              <a:rPr lang="en-US" dirty="0" smtClean="0">
                <a:solidFill>
                  <a:srgbClr val="45454C"/>
                </a:solidFill>
              </a:rPr>
              <a:t>Requirement that auditors ensure the district or school is complying with the provisions of section 22-44-204 (3), C.R.S.</a:t>
            </a:r>
          </a:p>
          <a:p>
            <a:pPr lvl="2">
              <a:lnSpc>
                <a:spcPct val="80000"/>
              </a:lnSpc>
            </a:pPr>
            <a:r>
              <a:rPr lang="en-US" dirty="0" smtClean="0">
                <a:solidFill>
                  <a:srgbClr val="45454C"/>
                </a:solidFill>
              </a:rPr>
              <a:t> financial policies and procedures handbook</a:t>
            </a:r>
          </a:p>
          <a:p>
            <a:pPr marL="640080" lvl="2" indent="0">
              <a:lnSpc>
                <a:spcPct val="80000"/>
              </a:lnSpc>
              <a:buNone/>
            </a:pPr>
            <a:r>
              <a:rPr lang="en-US" dirty="0" smtClean="0">
                <a:solidFill>
                  <a:srgbClr val="45454C"/>
                </a:solidFill>
              </a:rPr>
              <a:t>	Link</a:t>
            </a:r>
            <a:r>
              <a:rPr lang="en-US" dirty="0">
                <a:solidFill>
                  <a:srgbClr val="45454C"/>
                </a:solidFill>
              </a:rPr>
              <a:t>: </a:t>
            </a:r>
            <a:r>
              <a:rPr lang="en-US" dirty="0" smtClean="0">
                <a:solidFill>
                  <a:schemeClr val="accent2">
                    <a:lumMod val="75000"/>
                  </a:schemeClr>
                </a:solidFill>
                <a:hlinkClick r:id="rId3"/>
              </a:rPr>
              <a:t>http://www.cde.state.co.us/cdefinance/sfFPP.htm</a:t>
            </a:r>
            <a:endParaRPr lang="en-US" dirty="0" smtClean="0">
              <a:solidFill>
                <a:schemeClr val="accent2">
                  <a:lumMod val="75000"/>
                </a:schemeClr>
              </a:solidFill>
            </a:endParaRPr>
          </a:p>
          <a:p>
            <a:pPr lvl="2">
              <a:lnSpc>
                <a:spcPct val="80000"/>
              </a:lnSpc>
            </a:pPr>
            <a:endParaRPr lang="en-US" sz="800" spc="200" dirty="0" smtClean="0">
              <a:solidFill>
                <a:srgbClr val="45454C"/>
              </a:solidFill>
              <a:latin typeface="Book Antiqua"/>
              <a:ea typeface="+mj-ea"/>
              <a:cs typeface="Book Antiqua"/>
            </a:endParaRPr>
          </a:p>
          <a:p>
            <a:pPr>
              <a:lnSpc>
                <a:spcPct val="80000"/>
              </a:lnSpc>
            </a:pPr>
            <a:r>
              <a:rPr lang="en-US" dirty="0" smtClean="0">
                <a:solidFill>
                  <a:srgbClr val="45454C"/>
                </a:solidFill>
              </a:rPr>
              <a:t>Submission of reports – Article 29 Section</a:t>
            </a:r>
          </a:p>
          <a:p>
            <a:pPr lvl="1">
              <a:lnSpc>
                <a:spcPct val="80000"/>
              </a:lnSpc>
            </a:pPr>
            <a:r>
              <a:rPr lang="en-US" dirty="0" smtClean="0">
                <a:solidFill>
                  <a:srgbClr val="45454C"/>
                </a:solidFill>
              </a:rPr>
              <a:t>Submitted </a:t>
            </a:r>
            <a:r>
              <a:rPr lang="en-US" dirty="0">
                <a:solidFill>
                  <a:srgbClr val="45454C"/>
                </a:solidFill>
              </a:rPr>
              <a:t>to school board by November </a:t>
            </a:r>
            <a:r>
              <a:rPr lang="en-US" dirty="0" smtClean="0">
                <a:solidFill>
                  <a:srgbClr val="45454C"/>
                </a:solidFill>
              </a:rPr>
              <a:t>30</a:t>
            </a:r>
          </a:p>
          <a:p>
            <a:pPr lvl="1">
              <a:lnSpc>
                <a:spcPct val="80000"/>
              </a:lnSpc>
            </a:pPr>
            <a:r>
              <a:rPr lang="en-US" dirty="0" smtClean="0">
                <a:solidFill>
                  <a:srgbClr val="45454C"/>
                </a:solidFill>
              </a:rPr>
              <a:t>Audits </a:t>
            </a:r>
            <a:r>
              <a:rPr lang="en-US" dirty="0">
                <a:solidFill>
                  <a:srgbClr val="45454C"/>
                </a:solidFill>
              </a:rPr>
              <a:t>due to the state auditor and CDE within 30 days after the audit report is received (December 30th</a:t>
            </a:r>
            <a:r>
              <a:rPr lang="en-US" dirty="0" smtClean="0">
                <a:solidFill>
                  <a:srgbClr val="45454C"/>
                </a:solidFill>
              </a:rPr>
              <a:t>)</a:t>
            </a:r>
            <a:endParaRPr lang="en-US" dirty="0">
              <a:solidFill>
                <a:schemeClr val="accent2">
                  <a:lumMod val="75000"/>
                </a:schemeClr>
              </a:solidFill>
            </a:endParaRPr>
          </a:p>
          <a:p>
            <a:pPr marL="445770" lvl="1" indent="-171450" algn="ctr">
              <a:lnSpc>
                <a:spcPct val="80000"/>
              </a:lnSpc>
            </a:pPr>
            <a:endParaRPr lang="en-US" sz="800" spc="200" dirty="0">
              <a:solidFill>
                <a:srgbClr val="45454C"/>
              </a:solidFill>
              <a:latin typeface="Book Antiqua"/>
              <a:cs typeface="Book Antiqua"/>
            </a:endParaRPr>
          </a:p>
          <a:p>
            <a:pPr>
              <a:lnSpc>
                <a:spcPct val="80000"/>
              </a:lnSpc>
            </a:pPr>
            <a:r>
              <a:rPr lang="en-US" dirty="0" smtClean="0">
                <a:solidFill>
                  <a:srgbClr val="45454C"/>
                </a:solidFill>
              </a:rPr>
              <a:t>Submission </a:t>
            </a:r>
            <a:r>
              <a:rPr lang="en-US" dirty="0">
                <a:solidFill>
                  <a:srgbClr val="45454C"/>
                </a:solidFill>
              </a:rPr>
              <a:t>of reports – </a:t>
            </a:r>
            <a:r>
              <a:rPr lang="en-US" dirty="0" smtClean="0">
                <a:solidFill>
                  <a:srgbClr val="45454C"/>
                </a:solidFill>
              </a:rPr>
              <a:t>Charter Schools</a:t>
            </a:r>
            <a:endParaRPr lang="en-US" dirty="0">
              <a:solidFill>
                <a:srgbClr val="45454C"/>
              </a:solidFill>
            </a:endParaRPr>
          </a:p>
          <a:p>
            <a:pPr lvl="1">
              <a:lnSpc>
                <a:spcPct val="80000"/>
              </a:lnSpc>
            </a:pPr>
            <a:r>
              <a:rPr lang="en-US" dirty="0">
                <a:solidFill>
                  <a:srgbClr val="45454C"/>
                </a:solidFill>
              </a:rPr>
              <a:t>Authorizers may require charters to submit </a:t>
            </a:r>
            <a:r>
              <a:rPr lang="en-US" dirty="0" smtClean="0">
                <a:solidFill>
                  <a:srgbClr val="45454C"/>
                </a:solidFill>
              </a:rPr>
              <a:t>earlier than November 30</a:t>
            </a:r>
          </a:p>
          <a:p>
            <a:pPr lvl="1">
              <a:lnSpc>
                <a:spcPct val="80000"/>
              </a:lnSpc>
            </a:pPr>
            <a:r>
              <a:rPr lang="en-US" dirty="0" smtClean="0">
                <a:solidFill>
                  <a:srgbClr val="45454C"/>
                </a:solidFill>
              </a:rPr>
              <a:t>Each Charter School is required to provide an independent </a:t>
            </a:r>
            <a:r>
              <a:rPr lang="en-US" dirty="0" err="1" smtClean="0">
                <a:solidFill>
                  <a:srgbClr val="45454C"/>
                </a:solidFill>
              </a:rPr>
              <a:t>govt</a:t>
            </a:r>
            <a:r>
              <a:rPr lang="en-US" dirty="0" smtClean="0">
                <a:solidFill>
                  <a:srgbClr val="45454C"/>
                </a:solidFill>
              </a:rPr>
              <a:t> audit</a:t>
            </a:r>
          </a:p>
          <a:p>
            <a:pPr lvl="1">
              <a:lnSpc>
                <a:spcPct val="80000"/>
              </a:lnSpc>
            </a:pPr>
            <a:r>
              <a:rPr lang="en-US" dirty="0" smtClean="0">
                <a:solidFill>
                  <a:srgbClr val="45454C"/>
                </a:solidFill>
              </a:rPr>
              <a:t>Charter Schools are included </a:t>
            </a:r>
            <a:r>
              <a:rPr lang="en-US" dirty="0">
                <a:solidFill>
                  <a:srgbClr val="45454C"/>
                </a:solidFill>
              </a:rPr>
              <a:t>in the district’s </a:t>
            </a:r>
            <a:r>
              <a:rPr lang="en-US" dirty="0" smtClean="0">
                <a:solidFill>
                  <a:srgbClr val="45454C"/>
                </a:solidFill>
              </a:rPr>
              <a:t>financial as </a:t>
            </a:r>
            <a:r>
              <a:rPr lang="en-US" dirty="0">
                <a:solidFill>
                  <a:srgbClr val="45454C"/>
                </a:solidFill>
              </a:rPr>
              <a:t>a component unit</a:t>
            </a:r>
          </a:p>
          <a:p>
            <a:pPr lvl="1">
              <a:lnSpc>
                <a:spcPct val="80000"/>
              </a:lnSpc>
            </a:pPr>
            <a:r>
              <a:rPr lang="en-US" dirty="0">
                <a:solidFill>
                  <a:srgbClr val="45454C"/>
                </a:solidFill>
              </a:rPr>
              <a:t>Charter </a:t>
            </a:r>
            <a:r>
              <a:rPr lang="en-US" dirty="0" smtClean="0">
                <a:solidFill>
                  <a:srgbClr val="45454C"/>
                </a:solidFill>
              </a:rPr>
              <a:t>School audits </a:t>
            </a:r>
            <a:r>
              <a:rPr lang="en-US" dirty="0">
                <a:solidFill>
                  <a:srgbClr val="45454C"/>
                </a:solidFill>
              </a:rPr>
              <a:t>submitted to CDE with district</a:t>
            </a:r>
          </a:p>
          <a:p>
            <a:pPr marL="365760" lvl="1" indent="0">
              <a:lnSpc>
                <a:spcPct val="80000"/>
              </a:lnSpc>
              <a:buNone/>
            </a:pPr>
            <a:endParaRPr lang="en-US" dirty="0" smtClean="0">
              <a:solidFill>
                <a:srgbClr val="45454C"/>
              </a:solidFill>
            </a:endParaRPr>
          </a:p>
          <a:p>
            <a:pPr lvl="1">
              <a:lnSpc>
                <a:spcPct val="80000"/>
              </a:lnSpc>
            </a:pPr>
            <a:endParaRPr lang="en-US" dirty="0">
              <a:solidFill>
                <a:srgbClr val="45454C"/>
              </a:solidFill>
            </a:endParaRPr>
          </a:p>
          <a:p>
            <a:pPr lvl="1">
              <a:lnSpc>
                <a:spcPct val="80000"/>
              </a:lnSpc>
            </a:pPr>
            <a:endParaRPr lang="en-US" dirty="0">
              <a:solidFill>
                <a:srgbClr val="45454C"/>
              </a:solidFill>
            </a:endParaRPr>
          </a:p>
          <a:p>
            <a:pPr marL="0" indent="0" algn="ctr">
              <a:lnSpc>
                <a:spcPct val="80000"/>
              </a:lnSpc>
              <a:buNone/>
            </a:pPr>
            <a:endParaRPr lang="en-US" sz="1500" spc="200" dirty="0">
              <a:solidFill>
                <a:srgbClr val="45454C"/>
              </a:solidFill>
              <a:latin typeface="Book Antiqua"/>
              <a:cs typeface="Book Antiqua"/>
            </a:endParaRPr>
          </a:p>
          <a:p>
            <a:pPr marL="45720" indent="0">
              <a:lnSpc>
                <a:spcPct val="80000"/>
              </a:lnSpc>
              <a:buNone/>
            </a:pPr>
            <a:endParaRPr lang="en-US" b="1" dirty="0">
              <a:solidFill>
                <a:srgbClr val="45454C"/>
              </a:solidFill>
            </a:endParaRPr>
          </a:p>
          <a:p>
            <a:pPr marL="0" indent="0" algn="ctr">
              <a:lnSpc>
                <a:spcPct val="80000"/>
              </a:lnSpc>
              <a:buNone/>
            </a:pPr>
            <a:endParaRPr lang="en-US" sz="3200" spc="200" dirty="0">
              <a:solidFill>
                <a:srgbClr val="45454C"/>
              </a:solidFill>
              <a:latin typeface="Book Antiqua"/>
              <a:ea typeface="+mj-ea"/>
              <a:cs typeface="Book Antiqua"/>
            </a:endParaRPr>
          </a:p>
        </p:txBody>
      </p:sp>
      <p:sp>
        <p:nvSpPr>
          <p:cNvPr id="2" name="Title 1"/>
          <p:cNvSpPr>
            <a:spLocks noGrp="1"/>
          </p:cNvSpPr>
          <p:nvPr>
            <p:ph type="title"/>
          </p:nvPr>
        </p:nvSpPr>
        <p:spPr>
          <a:ln>
            <a:noFill/>
          </a:ln>
        </p:spPr>
        <p:txBody>
          <a:bodyPr anchor="ctr"/>
          <a:lstStyle/>
          <a:p>
            <a:pPr eaLnBrk="1" fontAlgn="base" hangingPunct="1">
              <a:spcAft>
                <a:spcPct val="0"/>
              </a:spcAft>
              <a:defRPr/>
            </a:pPr>
            <a:r>
              <a:rPr lang="en-US" sz="3600" dirty="0" smtClean="0">
                <a:latin typeface="Museo Slab 500" pitchFamily="50" charset="0"/>
              </a:rPr>
              <a:t>Audit Requirement </a:t>
            </a:r>
            <a:br>
              <a:rPr lang="en-US" sz="3600" dirty="0" smtClean="0">
                <a:latin typeface="Museo Slab 500" pitchFamily="50" charset="0"/>
              </a:rPr>
            </a:br>
            <a:r>
              <a:rPr lang="en-US" sz="3600" dirty="0" smtClean="0">
                <a:latin typeface="Museo Slab 500" pitchFamily="50" charset="0"/>
              </a:rPr>
              <a:t>and Submission</a:t>
            </a:r>
            <a:endParaRPr lang="en-US" sz="3600" dirty="0">
              <a:latin typeface="Museo Slab 500" pitchFamily="50" charset="0"/>
            </a:endParaRPr>
          </a:p>
        </p:txBody>
      </p:sp>
    </p:spTree>
    <p:extLst>
      <p:ext uri="{BB962C8B-B14F-4D97-AF65-F5344CB8AC3E}">
        <p14:creationId xmlns:p14="http://schemas.microsoft.com/office/powerpoint/2010/main" val="815391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dirty="0">
                <a:solidFill>
                  <a:srgbClr val="45454C"/>
                </a:solidFill>
              </a:rPr>
              <a:t>Submission of reports - 29-1-606 C.R.S</a:t>
            </a:r>
          </a:p>
          <a:p>
            <a:pPr lvl="1">
              <a:lnSpc>
                <a:spcPct val="80000"/>
              </a:lnSpc>
            </a:pPr>
            <a:r>
              <a:rPr lang="en-US" dirty="0" smtClean="0">
                <a:solidFill>
                  <a:srgbClr val="45454C"/>
                </a:solidFill>
              </a:rPr>
              <a:t>Extensions </a:t>
            </a:r>
            <a:r>
              <a:rPr lang="en-US" dirty="0">
                <a:solidFill>
                  <a:srgbClr val="45454C"/>
                </a:solidFill>
              </a:rPr>
              <a:t>may be requested through the state auditor’s office if the audit report cannot be completed and filed by December 30th</a:t>
            </a:r>
          </a:p>
          <a:p>
            <a:pPr lvl="1">
              <a:lnSpc>
                <a:spcPct val="80000"/>
              </a:lnSpc>
            </a:pPr>
            <a:r>
              <a:rPr lang="en-US" dirty="0" smtClean="0">
                <a:solidFill>
                  <a:srgbClr val="45454C"/>
                </a:solidFill>
              </a:rPr>
              <a:t>State </a:t>
            </a:r>
            <a:r>
              <a:rPr lang="en-US" dirty="0">
                <a:solidFill>
                  <a:srgbClr val="45454C"/>
                </a:solidFill>
              </a:rPr>
              <a:t>auditor may authorize an extension, not to exceed 60 days </a:t>
            </a:r>
            <a:r>
              <a:rPr lang="en-US" dirty="0" smtClean="0">
                <a:solidFill>
                  <a:srgbClr val="45454C"/>
                </a:solidFill>
              </a:rPr>
              <a:t>(</a:t>
            </a:r>
            <a:r>
              <a:rPr lang="en-US" dirty="0">
                <a:solidFill>
                  <a:srgbClr val="45454C"/>
                </a:solidFill>
              </a:rPr>
              <a:t>February 28th</a:t>
            </a:r>
            <a:r>
              <a:rPr lang="en-US" dirty="0" smtClean="0">
                <a:solidFill>
                  <a:srgbClr val="45454C"/>
                </a:solidFill>
              </a:rPr>
              <a:t>)</a:t>
            </a:r>
          </a:p>
          <a:p>
            <a:pPr lvl="1">
              <a:lnSpc>
                <a:spcPct val="80000"/>
              </a:lnSpc>
            </a:pPr>
            <a:r>
              <a:rPr lang="en-US" dirty="0" smtClean="0">
                <a:solidFill>
                  <a:srgbClr val="45454C"/>
                </a:solidFill>
              </a:rPr>
              <a:t>If </a:t>
            </a:r>
            <a:r>
              <a:rPr lang="en-US" dirty="0">
                <a:solidFill>
                  <a:srgbClr val="45454C"/>
                </a:solidFill>
              </a:rPr>
              <a:t>an extension has been granted -  consequences for audits submitted after the February 28th deadline:</a:t>
            </a:r>
          </a:p>
          <a:p>
            <a:pPr lvl="2">
              <a:lnSpc>
                <a:spcPct val="80000"/>
              </a:lnSpc>
            </a:pPr>
            <a:r>
              <a:rPr lang="en-US" sz="1800" dirty="0" smtClean="0">
                <a:solidFill>
                  <a:srgbClr val="45454C"/>
                </a:solidFill>
              </a:rPr>
              <a:t>District may </a:t>
            </a:r>
            <a:r>
              <a:rPr lang="en-US" sz="1800" dirty="0">
                <a:solidFill>
                  <a:srgbClr val="45454C"/>
                </a:solidFill>
              </a:rPr>
              <a:t>be in violation of the accreditation contract</a:t>
            </a:r>
          </a:p>
          <a:p>
            <a:pPr lvl="2">
              <a:lnSpc>
                <a:spcPct val="80000"/>
              </a:lnSpc>
            </a:pPr>
            <a:r>
              <a:rPr lang="en-US" sz="1800" dirty="0" smtClean="0">
                <a:solidFill>
                  <a:srgbClr val="45454C"/>
                </a:solidFill>
              </a:rPr>
              <a:t>State </a:t>
            </a:r>
            <a:r>
              <a:rPr lang="en-US" sz="1800" dirty="0">
                <a:solidFill>
                  <a:srgbClr val="45454C"/>
                </a:solidFill>
              </a:rPr>
              <a:t>auditor authorizes withholding of property </a:t>
            </a:r>
            <a:r>
              <a:rPr lang="en-US" sz="1800" dirty="0" smtClean="0">
                <a:solidFill>
                  <a:srgbClr val="45454C"/>
                </a:solidFill>
              </a:rPr>
              <a:t>taxes</a:t>
            </a:r>
          </a:p>
          <a:p>
            <a:pPr lvl="3">
              <a:lnSpc>
                <a:spcPct val="80000"/>
              </a:lnSpc>
            </a:pPr>
            <a:endParaRPr lang="en-US" sz="1800" dirty="0" smtClean="0">
              <a:solidFill>
                <a:srgbClr val="45454C"/>
              </a:solidFill>
            </a:endParaRPr>
          </a:p>
          <a:p>
            <a:pPr marL="388620" lvl="2" indent="-342900">
              <a:lnSpc>
                <a:spcPct val="80000"/>
              </a:lnSpc>
              <a:buClr>
                <a:schemeClr val="accent1"/>
              </a:buClr>
            </a:pPr>
            <a:r>
              <a:rPr lang="en-US" sz="2400" b="1" dirty="0">
                <a:solidFill>
                  <a:srgbClr val="45454C"/>
                </a:solidFill>
              </a:rPr>
              <a:t>Submission of reports - CDE</a:t>
            </a:r>
          </a:p>
          <a:p>
            <a:pPr lvl="1">
              <a:lnSpc>
                <a:spcPct val="80000"/>
              </a:lnSpc>
            </a:pPr>
            <a:r>
              <a:rPr lang="en-US" dirty="0" smtClean="0">
                <a:solidFill>
                  <a:srgbClr val="45454C"/>
                </a:solidFill>
              </a:rPr>
              <a:t>CDE is </a:t>
            </a:r>
            <a:r>
              <a:rPr lang="en-US" dirty="0">
                <a:solidFill>
                  <a:srgbClr val="45454C"/>
                </a:solidFill>
              </a:rPr>
              <a:t>required to submit </a:t>
            </a:r>
            <a:r>
              <a:rPr lang="en-US" dirty="0" smtClean="0">
                <a:solidFill>
                  <a:srgbClr val="45454C"/>
                </a:solidFill>
              </a:rPr>
              <a:t>consolidated </a:t>
            </a:r>
            <a:r>
              <a:rPr lang="en-US" dirty="0">
                <a:solidFill>
                  <a:srgbClr val="45454C"/>
                </a:solidFill>
              </a:rPr>
              <a:t>financial data to Federal Government</a:t>
            </a:r>
          </a:p>
          <a:p>
            <a:pPr marL="640080" lvl="2" indent="0">
              <a:lnSpc>
                <a:spcPct val="80000"/>
              </a:lnSpc>
              <a:buNone/>
            </a:pPr>
            <a:r>
              <a:rPr lang="en-US" sz="1800" dirty="0" smtClean="0">
                <a:solidFill>
                  <a:srgbClr val="45454C"/>
                </a:solidFill>
              </a:rPr>
              <a:t>If deadlines are </a:t>
            </a:r>
            <a:r>
              <a:rPr lang="en-US" sz="1800" dirty="0">
                <a:solidFill>
                  <a:srgbClr val="45454C"/>
                </a:solidFill>
              </a:rPr>
              <a:t>missed</a:t>
            </a:r>
          </a:p>
          <a:p>
            <a:pPr lvl="2">
              <a:lnSpc>
                <a:spcPct val="80000"/>
              </a:lnSpc>
            </a:pPr>
            <a:r>
              <a:rPr lang="en-US" sz="1800" dirty="0" smtClean="0">
                <a:solidFill>
                  <a:srgbClr val="45454C"/>
                </a:solidFill>
              </a:rPr>
              <a:t>Federal Funds are withheld from </a:t>
            </a:r>
            <a:r>
              <a:rPr lang="en-US" sz="1800" dirty="0">
                <a:solidFill>
                  <a:srgbClr val="45454C"/>
                </a:solidFill>
              </a:rPr>
              <a:t>the State </a:t>
            </a:r>
            <a:endParaRPr lang="en-US" sz="1800" dirty="0" smtClean="0">
              <a:solidFill>
                <a:srgbClr val="45454C"/>
              </a:solidFill>
            </a:endParaRPr>
          </a:p>
          <a:p>
            <a:pPr lvl="2">
              <a:lnSpc>
                <a:spcPct val="80000"/>
              </a:lnSpc>
            </a:pPr>
            <a:r>
              <a:rPr lang="en-US" sz="1800" dirty="0" smtClean="0">
                <a:solidFill>
                  <a:srgbClr val="45454C"/>
                </a:solidFill>
              </a:rPr>
              <a:t>Which is then withheld from the Districts</a:t>
            </a:r>
            <a:endParaRPr lang="en-US" sz="1800" dirty="0">
              <a:solidFill>
                <a:srgbClr val="45454C"/>
              </a:solidFill>
            </a:endParaRPr>
          </a:p>
          <a:p>
            <a:pPr marL="285750" lvl="1" indent="-457200" algn="just">
              <a:lnSpc>
                <a:spcPct val="80000"/>
              </a:lnSpc>
              <a:buNone/>
            </a:pPr>
            <a:endParaRPr lang="en-US" sz="3600" dirty="0">
              <a:solidFill>
                <a:srgbClr val="45454C"/>
              </a:solidFill>
            </a:endParaRPr>
          </a:p>
        </p:txBody>
      </p:sp>
      <p:sp>
        <p:nvSpPr>
          <p:cNvPr id="5" name="Title 1"/>
          <p:cNvSpPr>
            <a:spLocks noGrp="1"/>
          </p:cNvSpPr>
          <p:nvPr>
            <p:ph type="title"/>
          </p:nvPr>
        </p:nvSpPr>
        <p:spPr>
          <a:ln>
            <a:noFill/>
          </a:ln>
        </p:spPr>
        <p:txBody>
          <a:bodyPr anchor="ctr"/>
          <a:lstStyle/>
          <a:p>
            <a:pPr eaLnBrk="1" fontAlgn="base" hangingPunct="1">
              <a:spcAft>
                <a:spcPct val="0"/>
              </a:spcAft>
              <a:defRPr/>
            </a:pPr>
            <a:r>
              <a:rPr lang="en-US" sz="3600" dirty="0" smtClean="0">
                <a:latin typeface="Museo Slab 500" pitchFamily="50" charset="0"/>
              </a:rPr>
              <a:t>Audit Requirement </a:t>
            </a:r>
            <a:br>
              <a:rPr lang="en-US" sz="3600" dirty="0" smtClean="0">
                <a:latin typeface="Museo Slab 500" pitchFamily="50" charset="0"/>
              </a:rPr>
            </a:br>
            <a:r>
              <a:rPr lang="en-US" sz="3600" dirty="0" smtClean="0">
                <a:latin typeface="Museo Slab 500" pitchFamily="50" charset="0"/>
              </a:rPr>
              <a:t>and Submission</a:t>
            </a:r>
            <a:endParaRPr lang="en-US" sz="3600" dirty="0">
              <a:latin typeface="Museo Slab 500" pitchFamily="50" charset="0"/>
            </a:endParaRPr>
          </a:p>
        </p:txBody>
      </p:sp>
    </p:spTree>
    <p:extLst>
      <p:ext uri="{BB962C8B-B14F-4D97-AF65-F5344CB8AC3E}">
        <p14:creationId xmlns:p14="http://schemas.microsoft.com/office/powerpoint/2010/main" val="3442217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800482"/>
          </a:xfrm>
        </p:spPr>
        <p:txBody>
          <a:bodyPr/>
          <a:lstStyle/>
          <a:p>
            <a:r>
              <a:rPr lang="en-US" dirty="0" smtClean="0"/>
              <a:t>The Financial December collection opens August 15</a:t>
            </a:r>
            <a:r>
              <a:rPr lang="en-US" baseline="30000" dirty="0" smtClean="0"/>
              <a:t>th</a:t>
            </a:r>
            <a:r>
              <a:rPr lang="en-US" dirty="0" smtClean="0"/>
              <a:t> for the FY13-14 data collection</a:t>
            </a:r>
          </a:p>
          <a:p>
            <a:r>
              <a:rPr lang="en-US" dirty="0" smtClean="0"/>
              <a:t>There is a new, </a:t>
            </a:r>
            <a:r>
              <a:rPr lang="en-US" dirty="0"/>
              <a:t>optional</a:t>
            </a:r>
            <a:r>
              <a:rPr lang="en-US" dirty="0" smtClean="0"/>
              <a:t> Financial December Data Checklist</a:t>
            </a:r>
          </a:p>
          <a:p>
            <a:pPr lvl="1"/>
            <a:r>
              <a:rPr lang="en-US" dirty="0" smtClean="0"/>
              <a:t>Checklist is designed to help districts catch common data submission mistakes/issues before their audit is approved and submitted to the Department</a:t>
            </a:r>
          </a:p>
          <a:p>
            <a:r>
              <a:rPr lang="en-US" dirty="0" smtClean="0"/>
              <a:t>All Financial December material can be found on the Public School Finance web page under “Financial Reporting”</a:t>
            </a:r>
          </a:p>
          <a:p>
            <a:pPr lvl="1"/>
            <a:r>
              <a:rPr lang="en-US" dirty="0" smtClean="0">
                <a:hlinkClick r:id="rId2"/>
              </a:rPr>
              <a:t>http://www.cde.state.co.us/cdefinance/sfadministrate</a:t>
            </a:r>
            <a:endParaRPr lang="en-US" dirty="0" smtClean="0"/>
          </a:p>
          <a:p>
            <a:r>
              <a:rPr lang="en-US" dirty="0" smtClean="0"/>
              <a:t>Finance December Contacts</a:t>
            </a:r>
          </a:p>
          <a:p>
            <a:pPr lvl="1"/>
            <a:r>
              <a:rPr lang="en-US" dirty="0" smtClean="0"/>
              <a:t>Adam Williams: 303-866-6843: </a:t>
            </a:r>
            <a:r>
              <a:rPr lang="en-US" dirty="0" smtClean="0">
                <a:hlinkClick r:id="rId3"/>
              </a:rPr>
              <a:t>williams_a@cde.state.co.us</a:t>
            </a:r>
            <a:endParaRPr lang="en-US" dirty="0" smtClean="0"/>
          </a:p>
          <a:p>
            <a:pPr lvl="1"/>
            <a:r>
              <a:rPr lang="en-US" dirty="0" smtClean="0"/>
              <a:t>Yolanda Lucero: 303-866-6847: </a:t>
            </a:r>
            <a:r>
              <a:rPr lang="en-US" dirty="0" smtClean="0">
                <a:hlinkClick r:id="rId4"/>
              </a:rPr>
              <a:t>lucero_y@cde.state.co.us</a:t>
            </a:r>
            <a:endParaRPr lang="en-US" dirty="0" smtClean="0"/>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Data Pipeline: </a:t>
            </a:r>
            <a:br>
              <a:rPr lang="en-US" dirty="0" smtClean="0"/>
            </a:br>
            <a:r>
              <a:rPr lang="en-US" dirty="0" smtClean="0"/>
              <a:t>Financial December</a:t>
            </a:r>
            <a:endParaRPr lang="en-US" dirty="0"/>
          </a:p>
        </p:txBody>
      </p:sp>
    </p:spTree>
    <p:extLst>
      <p:ext uri="{BB962C8B-B14F-4D97-AF65-F5344CB8AC3E}">
        <p14:creationId xmlns:p14="http://schemas.microsoft.com/office/powerpoint/2010/main" val="887505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bwMode="auto">
          <a:xfrm>
            <a:off x="285750" y="1862138"/>
            <a:ext cx="8631238" cy="4383087"/>
          </a:xfrm>
          <a:extLs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pPr>
            <a:r>
              <a:rPr lang="en-US" dirty="0" smtClean="0"/>
              <a:t>Department provided statewide trainings in Spring, 2014</a:t>
            </a:r>
          </a:p>
          <a:p>
            <a:pPr>
              <a:lnSpc>
                <a:spcPct val="150000"/>
              </a:lnSpc>
            </a:pPr>
            <a:r>
              <a:rPr lang="en-US" dirty="0" smtClean="0"/>
              <a:t>Link to training website:</a:t>
            </a:r>
          </a:p>
          <a:p>
            <a:pPr lvl="1">
              <a:lnSpc>
                <a:spcPct val="150000"/>
              </a:lnSpc>
            </a:pPr>
            <a:r>
              <a:rPr lang="en-US" dirty="0" smtClean="0">
                <a:hlinkClick r:id="rId3"/>
              </a:rPr>
              <a:t>www.cde.state.co.us/cdefinance/sfbudgettraining</a:t>
            </a:r>
            <a:endParaRPr lang="en-US" dirty="0" smtClean="0"/>
          </a:p>
          <a:p>
            <a:pPr marL="365760" lvl="1" indent="0">
              <a:lnSpc>
                <a:spcPct val="150000"/>
              </a:lnSpc>
              <a:buNone/>
            </a:pPr>
            <a:endParaRPr lang="en-US" dirty="0"/>
          </a:p>
        </p:txBody>
      </p:sp>
      <p:sp>
        <p:nvSpPr>
          <p:cNvPr id="8194" name="Rectangle 2"/>
          <p:cNvSpPr>
            <a:spLocks noGrp="1" noChangeArrowheads="1"/>
          </p:cNvSpPr>
          <p:nvPr>
            <p:ph type="title"/>
          </p:nvPr>
        </p:nvSpPr>
        <p:spPr bwMode="auto">
          <a:xfrm>
            <a:off x="92075" y="92075"/>
            <a:ext cx="8915400" cy="1371600"/>
          </a:xfrm>
          <a:ln>
            <a:miter lim="800000"/>
            <a:headEnd/>
            <a:tailEnd/>
          </a:ln>
        </p:spPr>
        <p:txBody>
          <a:bodyPr wrap="square" numCol="1" anchorCtr="0" compatLnSpc="1">
            <a:prstTxWarp prst="textNoShape">
              <a:avLst/>
            </a:prstTxWarp>
          </a:bodyPr>
          <a:lstStyle/>
          <a:p>
            <a:pPr fontAlgn="auto">
              <a:spcAft>
                <a:spcPts val="0"/>
              </a:spcAft>
              <a:defRPr/>
            </a:pPr>
            <a:r>
              <a:rPr lang="en-US" dirty="0"/>
              <a:t>Budget and Appropriation</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2072" y="3766782"/>
            <a:ext cx="5800298" cy="27598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1518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r>
              <a:rPr lang="en-US" dirty="0" smtClean="0">
                <a:solidFill>
                  <a:srgbClr val="45454C"/>
                </a:solidFill>
                <a:latin typeface="+mj-lt"/>
              </a:rPr>
              <a:t> Timeline - 22-44-103 C.R.S</a:t>
            </a:r>
          </a:p>
          <a:p>
            <a:pPr lvl="1"/>
            <a:r>
              <a:rPr lang="en-US" dirty="0"/>
              <a:t>June 30: BOE must adopt budget and appropriation via resolution for each year prior to the beginning of the next fiscal year </a:t>
            </a:r>
          </a:p>
          <a:p>
            <a:pPr lvl="1"/>
            <a:r>
              <a:rPr lang="en-US" dirty="0"/>
              <a:t>June 1: Deadline for submission of proposed budget to BOE 22-44-108(1) C.R.S. </a:t>
            </a:r>
            <a:endParaRPr lang="en-US" dirty="0" smtClean="0"/>
          </a:p>
          <a:p>
            <a:pPr lvl="1"/>
            <a:r>
              <a:rPr lang="en-US" dirty="0" smtClean="0"/>
              <a:t>Prior </a:t>
            </a:r>
            <a:r>
              <a:rPr lang="en-US" dirty="0"/>
              <a:t>to June 30:  If either the budget or appropriation resolution is not adopted, the entity is held to 90% of prior year’s adopted </a:t>
            </a:r>
            <a:r>
              <a:rPr lang="en-US" dirty="0" smtClean="0"/>
              <a:t>budget</a:t>
            </a:r>
            <a:endParaRPr lang="en-US" dirty="0"/>
          </a:p>
          <a:p>
            <a:pPr marL="0" indent="0"/>
            <a:r>
              <a:rPr lang="en-US" dirty="0" smtClean="0">
                <a:solidFill>
                  <a:srgbClr val="45454C"/>
                </a:solidFill>
              </a:rPr>
              <a:t> Mandatory – 22-44-105 C.R.S</a:t>
            </a:r>
          </a:p>
          <a:p>
            <a:pPr lvl="1">
              <a:lnSpc>
                <a:spcPct val="90000"/>
              </a:lnSpc>
            </a:pPr>
            <a:r>
              <a:rPr lang="en-US" dirty="0" smtClean="0"/>
              <a:t>Expenditures</a:t>
            </a:r>
            <a:r>
              <a:rPr lang="en-US" dirty="0"/>
              <a:t>, </a:t>
            </a:r>
            <a:r>
              <a:rPr lang="en-US" dirty="0" err="1"/>
              <a:t>interfund</a:t>
            </a:r>
            <a:r>
              <a:rPr lang="en-US" dirty="0"/>
              <a:t> transfers, </a:t>
            </a:r>
            <a:r>
              <a:rPr lang="en-US" dirty="0" smtClean="0"/>
              <a:t>and </a:t>
            </a:r>
            <a:r>
              <a:rPr lang="en-US" dirty="0"/>
              <a:t>reserves, may not exceed available revenues and beginning fund balance</a:t>
            </a:r>
          </a:p>
          <a:p>
            <a:pPr lvl="1">
              <a:lnSpc>
                <a:spcPct val="90000"/>
              </a:lnSpc>
            </a:pPr>
            <a:r>
              <a:rPr lang="en-US" dirty="0"/>
              <a:t> May not budget a deficit</a:t>
            </a:r>
          </a:p>
          <a:p>
            <a:pPr lvl="1">
              <a:lnSpc>
                <a:spcPct val="90000"/>
              </a:lnSpc>
            </a:pPr>
            <a:r>
              <a:rPr lang="en-US" dirty="0" smtClean="0"/>
              <a:t>Ending </a:t>
            </a:r>
            <a:r>
              <a:rPr lang="en-US" dirty="0"/>
              <a:t>fund balance must cover TABOR and positive unreserved fund balance</a:t>
            </a:r>
          </a:p>
          <a:p>
            <a:pPr marL="0" indent="0"/>
            <a:endParaRPr lang="en-US" dirty="0">
              <a:solidFill>
                <a:srgbClr val="45454C"/>
              </a:solidFill>
            </a:endParaRPr>
          </a:p>
          <a:p>
            <a:pPr marL="274320" lvl="1" indent="0"/>
            <a:endParaRPr lang="en-US" sz="1800" dirty="0" smtClean="0">
              <a:solidFill>
                <a:srgbClr val="45454C"/>
              </a:solidFill>
              <a:latin typeface="+mj-lt"/>
            </a:endParaRPr>
          </a:p>
          <a:p>
            <a:pPr marL="274320" lvl="1" indent="0"/>
            <a:endParaRPr lang="en-US" dirty="0">
              <a:solidFill>
                <a:srgbClr val="45454C"/>
              </a:solidFill>
              <a:latin typeface="+mj-lt"/>
            </a:endParaRPr>
          </a:p>
          <a:p>
            <a:pPr marL="0" indent="0"/>
            <a:endParaRPr lang="en-US" sz="2000" dirty="0" smtClean="0">
              <a:solidFill>
                <a:srgbClr val="45454C"/>
              </a:solidFill>
              <a:latin typeface="+mj-lt"/>
            </a:endParaRPr>
          </a:p>
          <a:p>
            <a:pPr algn="just">
              <a:buNone/>
            </a:pPr>
            <a:endParaRPr lang="en-US" sz="800" dirty="0" smtClean="0">
              <a:solidFill>
                <a:srgbClr val="45454C"/>
              </a:solidFill>
            </a:endParaRPr>
          </a:p>
          <a:p>
            <a:pPr lvl="1" algn="just">
              <a:lnSpc>
                <a:spcPct val="80000"/>
              </a:lnSpc>
              <a:buFontTx/>
              <a:buNone/>
            </a:pPr>
            <a:endParaRPr lang="en-US" sz="2600" dirty="0" smtClean="0">
              <a:solidFill>
                <a:srgbClr val="45454C"/>
              </a:solidFill>
            </a:endParaRPr>
          </a:p>
          <a:p>
            <a:pPr algn="just" eaLnBrk="1" hangingPunct="1">
              <a:buFontTx/>
              <a:buNone/>
            </a:pPr>
            <a:endParaRPr lang="en-US" dirty="0" smtClean="0">
              <a:solidFill>
                <a:srgbClr val="45454C"/>
              </a:solidFill>
            </a:endParaRPr>
          </a:p>
        </p:txBody>
      </p:sp>
      <p:sp>
        <p:nvSpPr>
          <p:cNvPr id="2" name="Title 1"/>
          <p:cNvSpPr>
            <a:spLocks noGrp="1"/>
          </p:cNvSpPr>
          <p:nvPr>
            <p:ph type="title"/>
          </p:nvPr>
        </p:nvSpPr>
        <p:spPr>
          <a:ln>
            <a:noFill/>
          </a:ln>
        </p:spPr>
        <p:txBody>
          <a:bodyPr/>
          <a:lstStyle/>
          <a:p>
            <a:pPr>
              <a:defRPr/>
            </a:pPr>
            <a:r>
              <a:rPr lang="en-US" dirty="0"/>
              <a:t>Budget and Appropriation</a:t>
            </a:r>
            <a:endParaRPr lang="en-US" sz="3600" dirty="0">
              <a:latin typeface="+mj-lt"/>
            </a:endParaRPr>
          </a:p>
        </p:txBody>
      </p:sp>
    </p:spTree>
    <p:extLst>
      <p:ext uri="{BB962C8B-B14F-4D97-AF65-F5344CB8AC3E}">
        <p14:creationId xmlns:p14="http://schemas.microsoft.com/office/powerpoint/2010/main" val="290683222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2_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3_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4_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5_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Override>
</file>

<file path=ppt/theme/themeOverride2.xml><?xml version="1.0" encoding="utf-8"?>
<a:themeOverride xmlns:a="http://schemas.openxmlformats.org/drawingml/2006/main">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
  <TotalTime>20943</TotalTime>
  <Words>2526</Words>
  <Application>Microsoft Office PowerPoint</Application>
  <PresentationFormat>On-screen Show (4:3)</PresentationFormat>
  <Paragraphs>467</Paragraphs>
  <Slides>36</Slides>
  <Notes>26</Notes>
  <HiddenSlides>0</HiddenSlides>
  <MMClips>0</MMClips>
  <ScaleCrop>false</ScaleCrop>
  <HeadingPairs>
    <vt:vector size="4" baseType="variant">
      <vt:variant>
        <vt:lpstr>Theme</vt:lpstr>
      </vt:variant>
      <vt:variant>
        <vt:i4>6</vt:i4>
      </vt:variant>
      <vt:variant>
        <vt:lpstr>Slide Titles</vt:lpstr>
      </vt:variant>
      <vt:variant>
        <vt:i4>36</vt:i4>
      </vt:variant>
    </vt:vector>
  </HeadingPairs>
  <TitlesOfParts>
    <vt:vector size="42" baseType="lpstr">
      <vt:lpstr>CDE THEME</vt:lpstr>
      <vt:lpstr>1_CDE THEME</vt:lpstr>
      <vt:lpstr>2_CDE THEME</vt:lpstr>
      <vt:lpstr>3_CDE THEME</vt:lpstr>
      <vt:lpstr>4_CDE THEME</vt:lpstr>
      <vt:lpstr>5_CDE THEME</vt:lpstr>
      <vt:lpstr>Public School Finance New Superintendents</vt:lpstr>
      <vt:lpstr>Agenda</vt:lpstr>
      <vt:lpstr>Accreditation, Audits,  Budget &amp; Transparency</vt:lpstr>
      <vt:lpstr>Accreditation</vt:lpstr>
      <vt:lpstr>Audit Requirement  and Submission</vt:lpstr>
      <vt:lpstr>Audit Requirement  and Submission</vt:lpstr>
      <vt:lpstr>Data Pipeline:  Financial December</vt:lpstr>
      <vt:lpstr>Budget and Appropriation</vt:lpstr>
      <vt:lpstr>Budget and Appropriation</vt:lpstr>
      <vt:lpstr>Budget and Appropriation</vt:lpstr>
      <vt:lpstr>Budget and Appropriation</vt:lpstr>
      <vt:lpstr>Transparency Required Documents on Web</vt:lpstr>
      <vt:lpstr>Compliance Timeline</vt:lpstr>
      <vt:lpstr>PowerPoint Presentation</vt:lpstr>
      <vt:lpstr>Total Program Funding Formula</vt:lpstr>
      <vt:lpstr>Base Per Pupil Funding</vt:lpstr>
      <vt:lpstr>Formula Per Pupil Funding - Factors</vt:lpstr>
      <vt:lpstr>2014 Legislative Session &amp; Discussion of Funding Levels</vt:lpstr>
      <vt:lpstr>2014 Legislative Session HB14-1298 –School Finance Act</vt:lpstr>
      <vt:lpstr>PowerPoint Presentation</vt:lpstr>
      <vt:lpstr>PowerPoint Presentation</vt:lpstr>
      <vt:lpstr>PowerPoint Presentation</vt:lpstr>
      <vt:lpstr>Assumptions FY2014-15 Final Budget</vt:lpstr>
      <vt:lpstr>Assumptions FY2014-15 Final Budget</vt:lpstr>
      <vt:lpstr>State of Colorado Total Program Funding</vt:lpstr>
      <vt:lpstr>State of Colorado Average Per Pupil Funding</vt:lpstr>
      <vt:lpstr>PowerPoint Presentation</vt:lpstr>
      <vt:lpstr>HB14-1298 Moving Forward</vt:lpstr>
      <vt:lpstr>2015 Legislative Session</vt:lpstr>
      <vt:lpstr>BEST Program</vt:lpstr>
      <vt:lpstr>Office of School Nutrition</vt:lpstr>
      <vt:lpstr>School Transportation Unit</vt:lpstr>
      <vt:lpstr>Office of Grants Fiscal</vt:lpstr>
      <vt:lpstr>Field Analyst Support Team Audits</vt:lpstr>
      <vt:lpstr>Important Resources</vt:lpstr>
      <vt:lpstr>Primary Contacts</vt:lpstr>
    </vt:vector>
  </TitlesOfParts>
  <Company>CDE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SCHOOL FINANCE</dc:title>
  <dc:creator>herrmann_v</dc:creator>
  <cp:lastModifiedBy>Weber, Kirk</cp:lastModifiedBy>
  <cp:revision>852</cp:revision>
  <cp:lastPrinted>2014-09-04T20:06:16Z</cp:lastPrinted>
  <dcterms:created xsi:type="dcterms:W3CDTF">2002-08-06T17:40:24Z</dcterms:created>
  <dcterms:modified xsi:type="dcterms:W3CDTF">2014-09-04T20:13:51Z</dcterms:modified>
</cp:coreProperties>
</file>