
<file path=[Content_Types].xml><?xml version="1.0" encoding="utf-8"?>
<Types xmlns="http://schemas.openxmlformats.org/package/2006/content-types">
  <Default Extension="com" ContentType="image/gif"/>
  <Default Extension="gif" ContentType="image/gif"/>
  <Default Extension="jpeg" ContentType="image/jpeg"/>
  <Default Extension="png" ContentType="image/png"/>
  <Default Extension="rels" ContentType="application/vnd.openxmlformats-package.relationships+xml"/>
  <Default Extension="tmp" ContentType="image/g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2" r:id="rId2"/>
    <p:sldId id="273" r:id="rId3"/>
    <p:sldId id="274" r:id="rId4"/>
    <p:sldId id="275" r:id="rId5"/>
    <p:sldId id="288" r:id="rId6"/>
    <p:sldId id="276" r:id="rId7"/>
    <p:sldId id="277" r:id="rId8"/>
    <p:sldId id="278" r:id="rId9"/>
    <p:sldId id="279" r:id="rId10"/>
    <p:sldId id="280" r:id="rId11"/>
    <p:sldId id="291" r:id="rId12"/>
    <p:sldId id="290" r:id="rId13"/>
    <p:sldId id="293" r:id="rId14"/>
    <p:sldId id="289" r:id="rId15"/>
    <p:sldId id="292" r:id="rId16"/>
    <p:sldId id="281" r:id="rId17"/>
    <p:sldId id="282" r:id="rId18"/>
    <p:sldId id="283" r:id="rId19"/>
    <p:sldId id="284" r:id="rId20"/>
    <p:sldId id="285" r:id="rId21"/>
    <p:sldId id="286" r:id="rId22"/>
    <p:sldId id="28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98" d="100"/>
          <a:sy n="98" d="100"/>
        </p:scale>
        <p:origin x="390"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4D8F2A-0C9B-4BE4-A84F-08DBF5ECF60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01017205-F611-4C1D-BE96-CD4A5796827C}">
      <dgm:prSet/>
      <dgm:spPr/>
      <dgm:t>
        <a:bodyPr/>
        <a:lstStyle/>
        <a:p>
          <a:r>
            <a:rPr lang="en-US" dirty="0"/>
            <a:t>What is happening/What are you experiencing?</a:t>
          </a:r>
        </a:p>
      </dgm:t>
    </dgm:pt>
    <dgm:pt modelId="{26945B89-A9D5-483D-A46E-20BA177806C7}" type="parTrans" cxnId="{7F36EE21-A276-45FA-98BC-50DF219BD534}">
      <dgm:prSet/>
      <dgm:spPr/>
      <dgm:t>
        <a:bodyPr/>
        <a:lstStyle/>
        <a:p>
          <a:endParaRPr lang="en-US"/>
        </a:p>
      </dgm:t>
    </dgm:pt>
    <dgm:pt modelId="{6A7DB2EB-C77F-4F1E-B899-67D7175884A4}" type="sibTrans" cxnId="{7F36EE21-A276-45FA-98BC-50DF219BD534}">
      <dgm:prSet/>
      <dgm:spPr/>
      <dgm:t>
        <a:bodyPr/>
        <a:lstStyle/>
        <a:p>
          <a:endParaRPr lang="en-US"/>
        </a:p>
      </dgm:t>
    </dgm:pt>
    <dgm:pt modelId="{73D2A780-2DAC-4D11-9AB3-3A101AC60AF6}">
      <dgm:prSet/>
      <dgm:spPr/>
      <dgm:t>
        <a:bodyPr/>
        <a:lstStyle/>
        <a:p>
          <a:r>
            <a:rPr lang="en-US" dirty="0"/>
            <a:t>What do you need?</a:t>
          </a:r>
        </a:p>
      </dgm:t>
    </dgm:pt>
    <dgm:pt modelId="{63C9A72F-1CE9-449D-81E0-9B73146320D1}" type="parTrans" cxnId="{424442FC-C2C8-4912-85C8-98BCE2ADA5DE}">
      <dgm:prSet/>
      <dgm:spPr/>
      <dgm:t>
        <a:bodyPr/>
        <a:lstStyle/>
        <a:p>
          <a:endParaRPr lang="en-US"/>
        </a:p>
      </dgm:t>
    </dgm:pt>
    <dgm:pt modelId="{040AEC5A-0D5A-4185-B98E-66D315B71B57}" type="sibTrans" cxnId="{424442FC-C2C8-4912-85C8-98BCE2ADA5DE}">
      <dgm:prSet/>
      <dgm:spPr/>
      <dgm:t>
        <a:bodyPr/>
        <a:lstStyle/>
        <a:p>
          <a:endParaRPr lang="en-US"/>
        </a:p>
      </dgm:t>
    </dgm:pt>
    <dgm:pt modelId="{F42B6CCD-1508-4C9C-9A14-801F5EBAEF92}" type="pres">
      <dgm:prSet presAssocID="{7F4D8F2A-0C9B-4BE4-A84F-08DBF5ECF60A}" presName="hierChild1" presStyleCnt="0">
        <dgm:presLayoutVars>
          <dgm:chPref val="1"/>
          <dgm:dir/>
          <dgm:animOne val="branch"/>
          <dgm:animLvl val="lvl"/>
          <dgm:resizeHandles/>
        </dgm:presLayoutVars>
      </dgm:prSet>
      <dgm:spPr/>
    </dgm:pt>
    <dgm:pt modelId="{F3E82312-E80C-4C95-AED6-B0B66B5529CD}" type="pres">
      <dgm:prSet presAssocID="{01017205-F611-4C1D-BE96-CD4A5796827C}" presName="hierRoot1" presStyleCnt="0"/>
      <dgm:spPr/>
    </dgm:pt>
    <dgm:pt modelId="{88FE0132-AEE1-4A51-9F59-156748FB3864}" type="pres">
      <dgm:prSet presAssocID="{01017205-F611-4C1D-BE96-CD4A5796827C}" presName="composite" presStyleCnt="0"/>
      <dgm:spPr/>
    </dgm:pt>
    <dgm:pt modelId="{5B8D80BC-3608-4404-B964-DBCFA82FA4B4}" type="pres">
      <dgm:prSet presAssocID="{01017205-F611-4C1D-BE96-CD4A5796827C}" presName="background" presStyleLbl="node0" presStyleIdx="0" presStyleCnt="2"/>
      <dgm:spPr/>
    </dgm:pt>
    <dgm:pt modelId="{6BF31C05-9FAF-4F5B-925C-E0EA325F04C8}" type="pres">
      <dgm:prSet presAssocID="{01017205-F611-4C1D-BE96-CD4A5796827C}" presName="text" presStyleLbl="fgAcc0" presStyleIdx="0" presStyleCnt="2">
        <dgm:presLayoutVars>
          <dgm:chPref val="3"/>
        </dgm:presLayoutVars>
      </dgm:prSet>
      <dgm:spPr/>
    </dgm:pt>
    <dgm:pt modelId="{9EC9A590-AD40-4939-A2F4-8853F5E58F5E}" type="pres">
      <dgm:prSet presAssocID="{01017205-F611-4C1D-BE96-CD4A5796827C}" presName="hierChild2" presStyleCnt="0"/>
      <dgm:spPr/>
    </dgm:pt>
    <dgm:pt modelId="{CFFF1284-189C-4B8B-B078-E32BA5E2E87E}" type="pres">
      <dgm:prSet presAssocID="{73D2A780-2DAC-4D11-9AB3-3A101AC60AF6}" presName="hierRoot1" presStyleCnt="0"/>
      <dgm:spPr/>
    </dgm:pt>
    <dgm:pt modelId="{07BA5A41-5908-465E-96FE-07A72A4F5FB6}" type="pres">
      <dgm:prSet presAssocID="{73D2A780-2DAC-4D11-9AB3-3A101AC60AF6}" presName="composite" presStyleCnt="0"/>
      <dgm:spPr/>
    </dgm:pt>
    <dgm:pt modelId="{BD6381DF-ABE7-4205-A847-C40000521F12}" type="pres">
      <dgm:prSet presAssocID="{73D2A780-2DAC-4D11-9AB3-3A101AC60AF6}" presName="background" presStyleLbl="node0" presStyleIdx="1" presStyleCnt="2"/>
      <dgm:spPr/>
    </dgm:pt>
    <dgm:pt modelId="{829FC65A-D41C-425F-B933-D9C139CA5A36}" type="pres">
      <dgm:prSet presAssocID="{73D2A780-2DAC-4D11-9AB3-3A101AC60AF6}" presName="text" presStyleLbl="fgAcc0" presStyleIdx="1" presStyleCnt="2">
        <dgm:presLayoutVars>
          <dgm:chPref val="3"/>
        </dgm:presLayoutVars>
      </dgm:prSet>
      <dgm:spPr/>
    </dgm:pt>
    <dgm:pt modelId="{FD372F13-5D02-417D-AD0A-2B5A40396054}" type="pres">
      <dgm:prSet presAssocID="{73D2A780-2DAC-4D11-9AB3-3A101AC60AF6}" presName="hierChild2" presStyleCnt="0"/>
      <dgm:spPr/>
    </dgm:pt>
  </dgm:ptLst>
  <dgm:cxnLst>
    <dgm:cxn modelId="{7F36EE21-A276-45FA-98BC-50DF219BD534}" srcId="{7F4D8F2A-0C9B-4BE4-A84F-08DBF5ECF60A}" destId="{01017205-F611-4C1D-BE96-CD4A5796827C}" srcOrd="0" destOrd="0" parTransId="{26945B89-A9D5-483D-A46E-20BA177806C7}" sibTransId="{6A7DB2EB-C77F-4F1E-B899-67D7175884A4}"/>
    <dgm:cxn modelId="{23E23375-00D8-418D-9AF6-4AE4B33B6C48}" type="presOf" srcId="{73D2A780-2DAC-4D11-9AB3-3A101AC60AF6}" destId="{829FC65A-D41C-425F-B933-D9C139CA5A36}" srcOrd="0" destOrd="0" presId="urn:microsoft.com/office/officeart/2005/8/layout/hierarchy1"/>
    <dgm:cxn modelId="{93B849D4-4821-40D2-B34A-ACDED30CF7CE}" type="presOf" srcId="{01017205-F611-4C1D-BE96-CD4A5796827C}" destId="{6BF31C05-9FAF-4F5B-925C-E0EA325F04C8}" srcOrd="0" destOrd="0" presId="urn:microsoft.com/office/officeart/2005/8/layout/hierarchy1"/>
    <dgm:cxn modelId="{424442FC-C2C8-4912-85C8-98BCE2ADA5DE}" srcId="{7F4D8F2A-0C9B-4BE4-A84F-08DBF5ECF60A}" destId="{73D2A780-2DAC-4D11-9AB3-3A101AC60AF6}" srcOrd="1" destOrd="0" parTransId="{63C9A72F-1CE9-449D-81E0-9B73146320D1}" sibTransId="{040AEC5A-0D5A-4185-B98E-66D315B71B57}"/>
    <dgm:cxn modelId="{9D243DFE-D14A-4B79-BF07-3548738C5305}" type="presOf" srcId="{7F4D8F2A-0C9B-4BE4-A84F-08DBF5ECF60A}" destId="{F42B6CCD-1508-4C9C-9A14-801F5EBAEF92}" srcOrd="0" destOrd="0" presId="urn:microsoft.com/office/officeart/2005/8/layout/hierarchy1"/>
    <dgm:cxn modelId="{7B92CCC7-82D8-4A98-9B70-DF0BE02C06C2}" type="presParOf" srcId="{F42B6CCD-1508-4C9C-9A14-801F5EBAEF92}" destId="{F3E82312-E80C-4C95-AED6-B0B66B5529CD}" srcOrd="0" destOrd="0" presId="urn:microsoft.com/office/officeart/2005/8/layout/hierarchy1"/>
    <dgm:cxn modelId="{67DE94EF-4BDB-4FB2-A039-108A19EDFA5E}" type="presParOf" srcId="{F3E82312-E80C-4C95-AED6-B0B66B5529CD}" destId="{88FE0132-AEE1-4A51-9F59-156748FB3864}" srcOrd="0" destOrd="0" presId="urn:microsoft.com/office/officeart/2005/8/layout/hierarchy1"/>
    <dgm:cxn modelId="{5E80E562-585E-46D1-9161-03965F36A7B0}" type="presParOf" srcId="{88FE0132-AEE1-4A51-9F59-156748FB3864}" destId="{5B8D80BC-3608-4404-B964-DBCFA82FA4B4}" srcOrd="0" destOrd="0" presId="urn:microsoft.com/office/officeart/2005/8/layout/hierarchy1"/>
    <dgm:cxn modelId="{6AB75F22-C642-4C99-9DBA-B15F5F365453}" type="presParOf" srcId="{88FE0132-AEE1-4A51-9F59-156748FB3864}" destId="{6BF31C05-9FAF-4F5B-925C-E0EA325F04C8}" srcOrd="1" destOrd="0" presId="urn:microsoft.com/office/officeart/2005/8/layout/hierarchy1"/>
    <dgm:cxn modelId="{AF3C291E-E7FB-4E0D-8E38-92073A9EEEAA}" type="presParOf" srcId="{F3E82312-E80C-4C95-AED6-B0B66B5529CD}" destId="{9EC9A590-AD40-4939-A2F4-8853F5E58F5E}" srcOrd="1" destOrd="0" presId="urn:microsoft.com/office/officeart/2005/8/layout/hierarchy1"/>
    <dgm:cxn modelId="{C4241A3B-F1AE-4A5F-A820-40325497154D}" type="presParOf" srcId="{F42B6CCD-1508-4C9C-9A14-801F5EBAEF92}" destId="{CFFF1284-189C-4B8B-B078-E32BA5E2E87E}" srcOrd="1" destOrd="0" presId="urn:microsoft.com/office/officeart/2005/8/layout/hierarchy1"/>
    <dgm:cxn modelId="{16C3F77A-1438-4437-AC74-14B8DFDAC193}" type="presParOf" srcId="{CFFF1284-189C-4B8B-B078-E32BA5E2E87E}" destId="{07BA5A41-5908-465E-96FE-07A72A4F5FB6}" srcOrd="0" destOrd="0" presId="urn:microsoft.com/office/officeart/2005/8/layout/hierarchy1"/>
    <dgm:cxn modelId="{D675F3ED-299D-4785-AD51-04EEEC93368C}" type="presParOf" srcId="{07BA5A41-5908-465E-96FE-07A72A4F5FB6}" destId="{BD6381DF-ABE7-4205-A847-C40000521F12}" srcOrd="0" destOrd="0" presId="urn:microsoft.com/office/officeart/2005/8/layout/hierarchy1"/>
    <dgm:cxn modelId="{0198F103-10C6-4C51-B0BC-8E2CF6E44616}" type="presParOf" srcId="{07BA5A41-5908-465E-96FE-07A72A4F5FB6}" destId="{829FC65A-D41C-425F-B933-D9C139CA5A36}" srcOrd="1" destOrd="0" presId="urn:microsoft.com/office/officeart/2005/8/layout/hierarchy1"/>
    <dgm:cxn modelId="{9F16433B-4DB3-407C-B8D8-B0BDDB894F49}" type="presParOf" srcId="{CFFF1284-189C-4B8B-B078-E32BA5E2E87E}" destId="{FD372F13-5D02-417D-AD0A-2B5A4039605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D80BC-3608-4404-B964-DBCFA82FA4B4}">
      <dsp:nvSpPr>
        <dsp:cNvPr id="0" name=""/>
        <dsp:cNvSpPr/>
      </dsp:nvSpPr>
      <dsp:spPr>
        <a:xfrm>
          <a:off x="970" y="380413"/>
          <a:ext cx="3405716" cy="21626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F31C05-9FAF-4F5B-925C-E0EA325F04C8}">
      <dsp:nvSpPr>
        <dsp:cNvPr id="0" name=""/>
        <dsp:cNvSpPr/>
      </dsp:nvSpPr>
      <dsp:spPr>
        <a:xfrm>
          <a:off x="379383" y="739906"/>
          <a:ext cx="3405716" cy="21626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What is happening/What are you experiencing?</a:t>
          </a:r>
        </a:p>
      </dsp:txBody>
      <dsp:txXfrm>
        <a:off x="442724" y="803247"/>
        <a:ext cx="3279034" cy="2035947"/>
      </dsp:txXfrm>
    </dsp:sp>
    <dsp:sp modelId="{BD6381DF-ABE7-4205-A847-C40000521F12}">
      <dsp:nvSpPr>
        <dsp:cNvPr id="0" name=""/>
        <dsp:cNvSpPr/>
      </dsp:nvSpPr>
      <dsp:spPr>
        <a:xfrm>
          <a:off x="4163512" y="380413"/>
          <a:ext cx="3405716" cy="21626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9FC65A-D41C-425F-B933-D9C139CA5A36}">
      <dsp:nvSpPr>
        <dsp:cNvPr id="0" name=""/>
        <dsp:cNvSpPr/>
      </dsp:nvSpPr>
      <dsp:spPr>
        <a:xfrm>
          <a:off x="4541925" y="739906"/>
          <a:ext cx="3405716" cy="21626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What do you need?</a:t>
          </a:r>
        </a:p>
      </dsp:txBody>
      <dsp:txXfrm>
        <a:off x="4605266" y="803247"/>
        <a:ext cx="3279034" cy="20359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5/17/2021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dweek.org/ew/issues/reopening-schools/closing-covid-19-equity-gaps-in-schools.html" TargetMode="External"/><Relationship Id="rId2" Type="http://schemas.openxmlformats.org/officeDocument/2006/relationships/hyperlink" Target="https://coloradonewsline.com/2020/09/10/way-more-students-spike-in-homelessness-feared-in-colorado-school-districts/" TargetMode="External"/><Relationship Id="rId1" Type="http://schemas.openxmlformats.org/officeDocument/2006/relationships/slideLayout" Target="../slideLayouts/slideLayout2.xml"/><Relationship Id="rId4" Type="http://schemas.openxmlformats.org/officeDocument/2006/relationships/hyperlink" Target="https://www.edweek.org/ew/articles/2020/09/17/shielding-students-from-the-economic-storm.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com"/><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Subgrantee Meeting</a:t>
            </a:r>
            <a:endParaRPr lang="en-US" sz="2700" dirty="0"/>
          </a:p>
        </p:txBody>
      </p:sp>
      <p:sp>
        <p:nvSpPr>
          <p:cNvPr id="3" name="Subtitle 2"/>
          <p:cNvSpPr>
            <a:spLocks noGrp="1"/>
          </p:cNvSpPr>
          <p:nvPr>
            <p:ph type="subTitle" idx="1"/>
          </p:nvPr>
        </p:nvSpPr>
        <p:spPr/>
        <p:txBody>
          <a:bodyPr>
            <a:normAutofit/>
          </a:bodyPr>
          <a:lstStyle/>
          <a:p>
            <a:r>
              <a:rPr lang="en-US" dirty="0"/>
              <a:t>September 18, 2020</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651006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Freeform: Shape 191">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707" y="0"/>
            <a:ext cx="7328585"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goat meme: I don't want to adult anymore">
            <a:extLst>
              <a:ext uri="{FF2B5EF4-FFF2-40B4-BE49-F238E27FC236}">
                <a16:creationId xmlns:a16="http://schemas.microsoft.com/office/drawing/2014/main" id="{C4568C42-89DB-47BA-9179-3B71C817BF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72" r="1" b="1"/>
          <a:stretch/>
        </p:blipFill>
        <p:spPr bwMode="auto">
          <a:xfrm>
            <a:off x="1095447" y="10"/>
            <a:ext cx="6953105"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40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EA1DD-CFD7-4485-92FB-DEE5D888FC60}"/>
              </a:ext>
            </a:extLst>
          </p:cNvPr>
          <p:cNvSpPr>
            <a:spLocks noGrp="1"/>
          </p:cNvSpPr>
          <p:nvPr>
            <p:ph type="title"/>
          </p:nvPr>
        </p:nvSpPr>
        <p:spPr>
          <a:xfrm>
            <a:off x="245193" y="1985818"/>
            <a:ext cx="8704843" cy="3325090"/>
          </a:xfrm>
        </p:spPr>
        <p:txBody>
          <a:bodyPr>
            <a:normAutofit/>
          </a:bodyPr>
          <a:lstStyle/>
          <a:p>
            <a:r>
              <a:rPr lang="en-US" sz="1800" dirty="0">
                <a:solidFill>
                  <a:srgbClr val="000000"/>
                </a:solidFill>
                <a:effectLst/>
                <a:latin typeface="Calibri" panose="020F0502020204030204" pitchFamily="34" charset="0"/>
                <a:ea typeface="Calibri" panose="020F0502020204030204" pitchFamily="34" charset="0"/>
              </a:rPr>
              <a:t>I </a:t>
            </a:r>
            <a:r>
              <a:rPr lang="en-US" sz="1800" dirty="0">
                <a:effectLst/>
                <a:latin typeface="Calibri" panose="020F0502020204030204" pitchFamily="34" charset="0"/>
                <a:ea typeface="Calibri" panose="020F0502020204030204" pitchFamily="34" charset="0"/>
              </a:rPr>
              <a:t>have a guardian requesting 100% remote learning for a </a:t>
            </a:r>
            <a:r>
              <a:rPr lang="en-US" sz="1800" dirty="0">
                <a:solidFill>
                  <a:srgbClr val="000000"/>
                </a:solidFill>
                <a:effectLst/>
                <a:latin typeface="Calibri" panose="020F0502020204030204" pitchFamily="34" charset="0"/>
                <a:ea typeface="Calibri" panose="020F0502020204030204" pitchFamily="34" charset="0"/>
              </a:rPr>
              <a:t>9</a:t>
            </a:r>
            <a:r>
              <a:rPr lang="en-US" sz="1800" baseline="30000" dirty="0">
                <a:solidFill>
                  <a:srgbClr val="000000"/>
                </a:solidFill>
                <a:effectLst/>
                <a:latin typeface="Calibri" panose="020F0502020204030204" pitchFamily="34" charset="0"/>
                <a:ea typeface="Calibri" panose="020F0502020204030204" pitchFamily="34" charset="0"/>
              </a:rPr>
              <a:t>th</a:t>
            </a:r>
            <a:r>
              <a:rPr lang="en-US" sz="1800" dirty="0">
                <a:solidFill>
                  <a:srgbClr val="000000"/>
                </a:solidFill>
                <a:effectLst/>
                <a:latin typeface="Calibri" panose="020F0502020204030204" pitchFamily="34" charset="0"/>
                <a:ea typeface="Calibri" panose="020F0502020204030204" pitchFamily="34" charset="0"/>
              </a:rPr>
              <a:t> grader who is homeless unaccompanied youth </a:t>
            </a:r>
            <a:r>
              <a:rPr lang="en-US" sz="1800" dirty="0">
                <a:effectLst/>
                <a:latin typeface="Calibri" panose="020F0502020204030204" pitchFamily="34" charset="0"/>
                <a:ea typeface="Calibri" panose="020F0502020204030204" pitchFamily="34" charset="0"/>
              </a:rPr>
              <a:t>– Student has asthma and takes daily medications. The school is telling me: </a:t>
            </a:r>
            <a:r>
              <a:rPr lang="en-US" sz="1800" i="1" dirty="0">
                <a:solidFill>
                  <a:srgbClr val="0070C0"/>
                </a:solidFill>
                <a:effectLst/>
                <a:latin typeface="Calibri" panose="020F0502020204030204" pitchFamily="34" charset="0"/>
                <a:ea typeface="Calibri" panose="020F0502020204030204" pitchFamily="34" charset="0"/>
              </a:rPr>
              <a:t>“We will be happy to take student but in a hybrid schedule (two days in person, 3 days remote). Remote classes are at maximum capacity and we are not taking “any” more students for remote classes. For example, the student needs to take Algebra class and the remote class has already 60 kids enrolled.”</a:t>
            </a:r>
            <a:br>
              <a:rPr lang="en-US" sz="1800" dirty="0">
                <a:effectLst/>
                <a:latin typeface="Calibri" panose="020F0502020204030204" pitchFamily="34" charset="0"/>
                <a:ea typeface="Calibri" panose="020F0502020204030204" pitchFamily="34" charset="0"/>
              </a:rPr>
            </a:br>
            <a:endParaRPr lang="en-US" dirty="0"/>
          </a:p>
        </p:txBody>
      </p:sp>
    </p:spTree>
    <p:extLst>
      <p:ext uri="{BB962C8B-B14F-4D97-AF65-F5344CB8AC3E}">
        <p14:creationId xmlns:p14="http://schemas.microsoft.com/office/powerpoint/2010/main" val="624807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06EA2-D554-479D-8A59-90E17D8345B4}"/>
              </a:ext>
            </a:extLst>
          </p:cNvPr>
          <p:cNvSpPr>
            <a:spLocks noGrp="1"/>
          </p:cNvSpPr>
          <p:nvPr>
            <p:ph type="title"/>
          </p:nvPr>
        </p:nvSpPr>
        <p:spPr>
          <a:xfrm>
            <a:off x="1122648" y="1579418"/>
            <a:ext cx="6081865" cy="1103296"/>
          </a:xfrm>
        </p:spPr>
        <p:txBody>
          <a:bodyPr>
            <a:normAutofit/>
          </a:bodyPr>
          <a:lstStyle/>
          <a:p>
            <a:r>
              <a:rPr lang="en-US" sz="1800" dirty="0">
                <a:effectLst/>
                <a:latin typeface="Calibri" panose="020F0502020204030204" pitchFamily="34" charset="0"/>
                <a:ea typeface="Calibri" panose="020F0502020204030204" pitchFamily="34" charset="0"/>
              </a:rPr>
              <a:t>Can we offer our MKV remote learning students RTD passes or gas reimbursement to pick up their school lunches?</a:t>
            </a:r>
            <a:br>
              <a:rPr lang="en-US" sz="1800" dirty="0">
                <a:effectLst/>
                <a:latin typeface="Calibri" panose="020F0502020204030204" pitchFamily="34" charset="0"/>
                <a:ea typeface="Calibri" panose="020F0502020204030204" pitchFamily="34" charset="0"/>
              </a:rPr>
            </a:br>
            <a:endParaRPr lang="en-US" dirty="0"/>
          </a:p>
        </p:txBody>
      </p:sp>
    </p:spTree>
    <p:extLst>
      <p:ext uri="{BB962C8B-B14F-4D97-AF65-F5344CB8AC3E}">
        <p14:creationId xmlns:p14="http://schemas.microsoft.com/office/powerpoint/2010/main" val="3084219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26B85-D58A-48FB-ABB8-881A5F8CC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E98A7-281F-4DBD-B663-1E222526853D}"/>
              </a:ext>
            </a:extLst>
          </p:cNvPr>
          <p:cNvSpPr>
            <a:spLocks noGrp="1"/>
          </p:cNvSpPr>
          <p:nvPr>
            <p:ph type="title"/>
          </p:nvPr>
        </p:nvSpPr>
        <p:spPr>
          <a:xfrm>
            <a:off x="720090" y="5419725"/>
            <a:ext cx="7703820" cy="936626"/>
          </a:xfrm>
        </p:spPr>
        <p:txBody>
          <a:bodyPr vert="horz" lIns="91440" tIns="45720" rIns="91440" bIns="45720" rtlCol="0" anchor="ctr">
            <a:normAutofit/>
          </a:bodyPr>
          <a:lstStyle/>
          <a:p>
            <a:pPr algn="ctr"/>
            <a:r>
              <a:rPr lang="en-US" sz="3500">
                <a:solidFill>
                  <a:schemeClr val="tx1">
                    <a:lumMod val="75000"/>
                    <a:lumOff val="25000"/>
                  </a:schemeClr>
                </a:solidFill>
                <a:latin typeface="+mj-lt"/>
              </a:rPr>
              <a:t>Jeffco Food Service Updates</a:t>
            </a:r>
          </a:p>
        </p:txBody>
      </p:sp>
      <p:sp>
        <p:nvSpPr>
          <p:cNvPr id="15" name="Rounded Rectangle 5">
            <a:extLst>
              <a:ext uri="{FF2B5EF4-FFF2-40B4-BE49-F238E27FC236}">
                <a16:creationId xmlns:a16="http://schemas.microsoft.com/office/drawing/2014/main" id="{20B579A7-44A3-4863-B4F6-E1E3D667A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090" y="990600"/>
            <a:ext cx="7703820" cy="43053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 of Jeffco food service updates">
            <a:extLst>
              <a:ext uri="{FF2B5EF4-FFF2-40B4-BE49-F238E27FC236}">
                <a16:creationId xmlns:a16="http://schemas.microsoft.com/office/drawing/2014/main" id="{A7228E8B-E555-4263-B59A-37DE5E838FD8}"/>
              </a:ext>
            </a:extLst>
          </p:cNvPr>
          <p:cNvPicPr>
            <a:picLocks noChangeAspect="1"/>
          </p:cNvPicPr>
          <p:nvPr/>
        </p:nvPicPr>
        <p:blipFill rotWithShape="1">
          <a:blip r:embed="rId2"/>
          <a:srcRect r="2" b="927"/>
          <a:stretch/>
        </p:blipFill>
        <p:spPr>
          <a:xfrm>
            <a:off x="961263" y="1309878"/>
            <a:ext cx="7221474" cy="3666744"/>
          </a:xfrm>
          <a:prstGeom prst="rect">
            <a:avLst/>
          </a:prstGeom>
          <a:effectLst/>
        </p:spPr>
      </p:pic>
    </p:spTree>
    <p:extLst>
      <p:ext uri="{BB962C8B-B14F-4D97-AF65-F5344CB8AC3E}">
        <p14:creationId xmlns:p14="http://schemas.microsoft.com/office/powerpoint/2010/main" val="2361764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73EF1-653A-454A-A42C-2C4D03F4F226}"/>
              </a:ext>
            </a:extLst>
          </p:cNvPr>
          <p:cNvSpPr>
            <a:spLocks noGrp="1"/>
          </p:cNvSpPr>
          <p:nvPr>
            <p:ph type="title"/>
          </p:nvPr>
        </p:nvSpPr>
        <p:spPr>
          <a:xfrm>
            <a:off x="374503" y="1187129"/>
            <a:ext cx="8612480" cy="4483741"/>
          </a:xfrm>
        </p:spPr>
        <p:txBody>
          <a:bodyPr>
            <a:normAutofit/>
          </a:bodyPr>
          <a:lstStyle/>
          <a:p>
            <a:pPr marL="342900" marR="0" lvl="0" indent="-342900">
              <a:spcBef>
                <a:spcPts val="0"/>
              </a:spcBef>
              <a:spcAft>
                <a:spcPts val="0"/>
              </a:spcAft>
              <a:tabLst>
                <a:tab pos="457200" algn="l"/>
              </a:tabLst>
            </a:pPr>
            <a:r>
              <a:rPr lang="en-US" sz="1800" dirty="0">
                <a:effectLst/>
                <a:latin typeface="Calibri" panose="020F0502020204030204" pitchFamily="34" charset="0"/>
                <a:ea typeface="Calibri" panose="020F0502020204030204" pitchFamily="34" charset="0"/>
              </a:rPr>
              <a:t>	A family who has rented their own apartment and have 5 children residing in one-room (varying ages).</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A mom and 5 children with boys in one room, girls in one room, and mom sleeping on the couch</a:t>
            </a:r>
            <a:br>
              <a:rPr lang="en-US" sz="1800" dirty="0">
                <a:effectLst/>
                <a:latin typeface="Calibri" panose="020F0502020204030204" pitchFamily="34" charset="0"/>
                <a:ea typeface="Calibri" panose="020F0502020204030204" pitchFamily="34" charset="0"/>
              </a:rPr>
            </a:br>
            <a:endParaRPr lang="en-US" dirty="0"/>
          </a:p>
        </p:txBody>
      </p:sp>
      <p:sp>
        <p:nvSpPr>
          <p:cNvPr id="2" name="Slide Number Placeholder 1">
            <a:extLst>
              <a:ext uri="{FF2B5EF4-FFF2-40B4-BE49-F238E27FC236}">
                <a16:creationId xmlns:a16="http://schemas.microsoft.com/office/drawing/2014/main" id="{F518F0E5-C18F-49A8-8BD6-F4A63E308D5C}"/>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3210025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9B2E5D-B52C-492F-B5E4-F683B20CFF5A}"/>
              </a:ext>
            </a:extLst>
          </p:cNvPr>
          <p:cNvSpPr>
            <a:spLocks noGrp="1"/>
          </p:cNvSpPr>
          <p:nvPr>
            <p:ph type="title"/>
          </p:nvPr>
        </p:nvSpPr>
        <p:spPr>
          <a:xfrm>
            <a:off x="785091" y="1145309"/>
            <a:ext cx="7324436" cy="1657478"/>
          </a:xfrm>
        </p:spPr>
        <p:txBody>
          <a:bodyPr>
            <a:normAutofit/>
          </a:bodyPr>
          <a:lstStyle/>
          <a:p>
            <a:r>
              <a:rPr lang="en-US" sz="1800" dirty="0">
                <a:effectLst/>
                <a:latin typeface="Calibri" panose="020F0502020204030204" pitchFamily="34" charset="0"/>
                <a:ea typeface="Calibri" panose="020F0502020204030204" pitchFamily="34" charset="0"/>
              </a:rPr>
              <a:t>Does public housing qualify for McKinney Vento eligibility in that it is a supportive housing program and the family could not afford housing otherwise?</a:t>
            </a:r>
            <a:br>
              <a:rPr lang="en-US" sz="1800" dirty="0">
                <a:effectLst/>
                <a:latin typeface="Calibri" panose="020F0502020204030204" pitchFamily="34" charset="0"/>
                <a:ea typeface="Calibri" panose="020F0502020204030204" pitchFamily="34" charset="0"/>
              </a:rPr>
            </a:br>
            <a:endParaRPr lang="en-US" dirty="0"/>
          </a:p>
        </p:txBody>
      </p:sp>
      <p:sp>
        <p:nvSpPr>
          <p:cNvPr id="2" name="Slide Number Placeholder 1">
            <a:extLst>
              <a:ext uri="{FF2B5EF4-FFF2-40B4-BE49-F238E27FC236}">
                <a16:creationId xmlns:a16="http://schemas.microsoft.com/office/drawing/2014/main" id="{9CB5D40B-4216-43E6-A5B5-36DCE56E6FEB}"/>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1733664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61737"/>
            <a:ext cx="1612020"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64453" y="453981"/>
            <a:ext cx="500634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itle 2">
            <a:extLst>
              <a:ext uri="{FF2B5EF4-FFF2-40B4-BE49-F238E27FC236}">
                <a16:creationId xmlns:a16="http://schemas.microsoft.com/office/drawing/2014/main" id="{611C27E2-4712-4E98-9B1C-FB7A5837BC00}"/>
              </a:ext>
            </a:extLst>
          </p:cNvPr>
          <p:cNvSpPr>
            <a:spLocks noGrp="1"/>
          </p:cNvSpPr>
          <p:nvPr>
            <p:ph type="title"/>
          </p:nvPr>
        </p:nvSpPr>
        <p:spPr>
          <a:xfrm>
            <a:off x="2283909" y="731520"/>
            <a:ext cx="4567428" cy="1426464"/>
          </a:xfrm>
        </p:spPr>
        <p:txBody>
          <a:bodyPr>
            <a:normAutofit/>
          </a:bodyPr>
          <a:lstStyle/>
          <a:p>
            <a:pPr algn="ctr"/>
            <a:br>
              <a:rPr lang="en-US" sz="3200" dirty="0">
                <a:solidFill>
                  <a:srgbClr val="FFFFFF"/>
                </a:solidFill>
              </a:rPr>
            </a:br>
            <a:r>
              <a:rPr lang="en-US" sz="3200" dirty="0">
                <a:solidFill>
                  <a:srgbClr val="FFFFFF"/>
                </a:solidFill>
              </a:rPr>
              <a:t>Getting a Pulse…</a:t>
            </a:r>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326" y="453155"/>
            <a:ext cx="161201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8448154"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3" descr="What is happening/what are you experiencing?&#10;What do you need?">
            <a:extLst>
              <a:ext uri="{FF2B5EF4-FFF2-40B4-BE49-F238E27FC236}">
                <a16:creationId xmlns:a16="http://schemas.microsoft.com/office/drawing/2014/main" id="{E38BE787-1BCE-4F61-9623-BC868BC146C2}"/>
              </a:ext>
            </a:extLst>
          </p:cNvPr>
          <p:cNvGraphicFramePr>
            <a:graphicFrameLocks noGrp="1"/>
          </p:cNvGraphicFramePr>
          <p:nvPr>
            <p:ph idx="1"/>
            <p:extLst>
              <p:ext uri="{D42A27DB-BD31-4B8C-83A1-F6EECF244321}">
                <p14:modId xmlns:p14="http://schemas.microsoft.com/office/powerpoint/2010/main" val="2965960235"/>
              </p:ext>
            </p:extLst>
          </p:nvPr>
        </p:nvGraphicFramePr>
        <p:xfrm>
          <a:off x="591741" y="2798763"/>
          <a:ext cx="7948612"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7097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C77-4F16-4F2D-8633-A0F908A01C89}"/>
              </a:ext>
            </a:extLst>
          </p:cNvPr>
          <p:cNvSpPr>
            <a:spLocks noGrp="1"/>
          </p:cNvSpPr>
          <p:nvPr>
            <p:ph type="title"/>
          </p:nvPr>
        </p:nvSpPr>
        <p:spPr/>
        <p:txBody>
          <a:bodyPr/>
          <a:lstStyle/>
          <a:p>
            <a:r>
              <a:rPr lang="en-US" dirty="0"/>
              <a:t>State Coordinator Goals</a:t>
            </a:r>
          </a:p>
        </p:txBody>
      </p:sp>
      <p:graphicFrame>
        <p:nvGraphicFramePr>
          <p:cNvPr id="5" name="Content Placeholder 4">
            <a:extLst>
              <a:ext uri="{FF2B5EF4-FFF2-40B4-BE49-F238E27FC236}">
                <a16:creationId xmlns:a16="http://schemas.microsoft.com/office/drawing/2014/main" id="{C3983BD5-AC66-44D9-B976-A66DB9093800}"/>
              </a:ext>
            </a:extLst>
          </p:cNvPr>
          <p:cNvGraphicFramePr>
            <a:graphicFrameLocks noGrp="1"/>
          </p:cNvGraphicFramePr>
          <p:nvPr>
            <p:ph idx="1"/>
            <p:extLst>
              <p:ext uri="{D42A27DB-BD31-4B8C-83A1-F6EECF244321}">
                <p14:modId xmlns:p14="http://schemas.microsoft.com/office/powerpoint/2010/main" val="1886655872"/>
              </p:ext>
            </p:extLst>
          </p:nvPr>
        </p:nvGraphicFramePr>
        <p:xfrm>
          <a:off x="628650" y="1503947"/>
          <a:ext cx="7886700" cy="1645920"/>
        </p:xfrm>
        <a:graphic>
          <a:graphicData uri="http://schemas.openxmlformats.org/drawingml/2006/table">
            <a:tbl>
              <a:tblPr>
                <a:tableStyleId>{5C22544A-7EE6-4342-B048-85BDC9FD1C3A}</a:tableStyleId>
              </a:tblPr>
              <a:tblGrid>
                <a:gridCol w="7886700">
                  <a:extLst>
                    <a:ext uri="{9D8B030D-6E8A-4147-A177-3AD203B41FA5}">
                      <a16:colId xmlns:a16="http://schemas.microsoft.com/office/drawing/2014/main" val="2783657930"/>
                    </a:ext>
                  </a:extLst>
                </a:gridCol>
              </a:tblGrid>
              <a:tr h="1497806">
                <a:tc>
                  <a:txBody>
                    <a:bodyPr/>
                    <a:lstStyle/>
                    <a:p>
                      <a:pPr marL="331470" marR="0" indent="-285750" algn="l">
                        <a:spcBef>
                          <a:spcPts val="0"/>
                        </a:spcBef>
                        <a:spcAft>
                          <a:spcPts val="0"/>
                        </a:spcAft>
                        <a:buFont typeface="Arial" panose="020B0604020202020204" pitchFamily="34" charset="0"/>
                        <a:buChar char="•"/>
                        <a:tabLst>
                          <a:tab pos="2286000" algn="l"/>
                          <a:tab pos="3657600" algn="l"/>
                        </a:tabLst>
                      </a:pPr>
                      <a:r>
                        <a:rPr lang="en-US" sz="1800" dirty="0">
                          <a:effectLst/>
                        </a:rPr>
                        <a:t>I will leverage the newly developed Office of Student Support and CDE partnerships to increase outreach, identification, and access to services, supports and resources for students and families in homeless situations. </a:t>
                      </a:r>
                    </a:p>
                    <a:p>
                      <a:pPr marL="45720" marR="0" indent="0" algn="l">
                        <a:spcBef>
                          <a:spcPts val="0"/>
                        </a:spcBef>
                        <a:spcAft>
                          <a:spcPts val="0"/>
                        </a:spcAft>
                        <a:tabLst>
                          <a:tab pos="2286000" algn="l"/>
                          <a:tab pos="3657600" algn="l"/>
                        </a:tabLst>
                      </a:pPr>
                      <a:r>
                        <a:rPr lang="en-US" sz="1800" dirty="0">
                          <a:effectLst/>
                        </a:rPr>
                        <a:t> </a:t>
                      </a:r>
                    </a:p>
                    <a:p>
                      <a:pPr marL="45720" marR="0" indent="0" algn="l">
                        <a:spcBef>
                          <a:spcPts val="0"/>
                        </a:spcBef>
                        <a:spcAft>
                          <a:spcPts val="0"/>
                        </a:spcAft>
                        <a:tabLst>
                          <a:tab pos="2286000" algn="l"/>
                          <a:tab pos="3657600" algn="l"/>
                        </a:tabLst>
                      </a:pPr>
                      <a:r>
                        <a:rPr lang="en-US" sz="1800" dirty="0">
                          <a:effectLst/>
                        </a:rPr>
                        <a:t>This will be achieved using a 3-pronged approach of professional development, targeted technical assistance, and data-driven evaluation.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3464630335"/>
                  </a:ext>
                </a:extLst>
              </a:tr>
            </a:tbl>
          </a:graphicData>
        </a:graphic>
      </p:graphicFrame>
      <p:graphicFrame>
        <p:nvGraphicFramePr>
          <p:cNvPr id="8" name="Table 7">
            <a:extLst>
              <a:ext uri="{FF2B5EF4-FFF2-40B4-BE49-F238E27FC236}">
                <a16:creationId xmlns:a16="http://schemas.microsoft.com/office/drawing/2014/main" id="{453EA473-59B1-4BFD-81DC-7C7839F3AB7C}"/>
              </a:ext>
            </a:extLst>
          </p:cNvPr>
          <p:cNvGraphicFramePr>
            <a:graphicFrameLocks noGrp="1"/>
          </p:cNvGraphicFramePr>
          <p:nvPr>
            <p:extLst>
              <p:ext uri="{D42A27DB-BD31-4B8C-83A1-F6EECF244321}">
                <p14:modId xmlns:p14="http://schemas.microsoft.com/office/powerpoint/2010/main" val="3409216648"/>
              </p:ext>
            </p:extLst>
          </p:nvPr>
        </p:nvGraphicFramePr>
        <p:xfrm>
          <a:off x="628650" y="3772693"/>
          <a:ext cx="7886700" cy="2158875"/>
        </p:xfrm>
        <a:graphic>
          <a:graphicData uri="http://schemas.openxmlformats.org/drawingml/2006/table">
            <a:tbl>
              <a:tblPr>
                <a:tableStyleId>{5C22544A-7EE6-4342-B048-85BDC9FD1C3A}</a:tableStyleId>
              </a:tblPr>
              <a:tblGrid>
                <a:gridCol w="7886700">
                  <a:extLst>
                    <a:ext uri="{9D8B030D-6E8A-4147-A177-3AD203B41FA5}">
                      <a16:colId xmlns:a16="http://schemas.microsoft.com/office/drawing/2014/main" val="800462969"/>
                    </a:ext>
                  </a:extLst>
                </a:gridCol>
              </a:tblGrid>
              <a:tr h="2158875">
                <a:tc>
                  <a:txBody>
                    <a:bodyPr/>
                    <a:lstStyle/>
                    <a:p>
                      <a:pPr marL="285750" marR="0" indent="-285750" algn="l">
                        <a:spcBef>
                          <a:spcPts val="0"/>
                        </a:spcBef>
                        <a:spcAft>
                          <a:spcPts val="0"/>
                        </a:spcAft>
                        <a:buFont typeface="Arial" panose="020B0604020202020204" pitchFamily="34" charset="0"/>
                        <a:buChar char="•"/>
                        <a:tabLst>
                          <a:tab pos="2286000" algn="l"/>
                          <a:tab pos="3657600" algn="l"/>
                        </a:tabLst>
                      </a:pPr>
                      <a:r>
                        <a:rPr lang="en-US" sz="1800" dirty="0">
                          <a:effectLst/>
                        </a:rPr>
                        <a:t>Create a McKinney-Vento State Advisory Board to provide unique knowledge, feedback, and strategic advice to the state-level program management.   </a:t>
                      </a:r>
                    </a:p>
                    <a:p>
                      <a:pPr marL="0" marR="0" indent="0" algn="l">
                        <a:spcBef>
                          <a:spcPts val="0"/>
                        </a:spcBef>
                        <a:spcAft>
                          <a:spcPts val="0"/>
                        </a:spcAft>
                        <a:tabLst>
                          <a:tab pos="2286000" algn="l"/>
                          <a:tab pos="3657600" algn="l"/>
                        </a:tabLs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947467533"/>
                  </a:ext>
                </a:extLst>
              </a:tr>
            </a:tbl>
          </a:graphicData>
        </a:graphic>
      </p:graphicFrame>
      <p:sp>
        <p:nvSpPr>
          <p:cNvPr id="9" name="Rectangle 2">
            <a:extLst>
              <a:ext uri="{FF2B5EF4-FFF2-40B4-BE49-F238E27FC236}">
                <a16:creationId xmlns:a16="http://schemas.microsoft.com/office/drawing/2014/main" id="{C0E7950C-9603-46AE-9132-A97ADE0438C3}"/>
              </a:ext>
            </a:extLst>
          </p:cNvPr>
          <p:cNvSpPr>
            <a:spLocks noChangeArrowheads="1"/>
          </p:cNvSpPr>
          <p:nvPr/>
        </p:nvSpPr>
        <p:spPr bwMode="auto">
          <a:xfrm>
            <a:off x="628650" y="4430760"/>
            <a:ext cx="784182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Submit for EDAC approval the addition of (2) homeless data elements for </a:t>
            </a:r>
          </a:p>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SY20-21. These data elements will provide increase insight as to the “causes of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homelessness” to better inform data-driven conversations. </a:t>
            </a:r>
            <a:endParaRPr kumimoji="0" lang="en-US" altLang="en-US" b="0" i="0" u="none" strike="noStrike" cap="none" normalizeH="0" baseline="0" dirty="0">
              <a:ln>
                <a:noFill/>
              </a:ln>
              <a:solidFill>
                <a:schemeClr val="tx1"/>
              </a:solidFill>
              <a:effectLst/>
            </a:endParaRPr>
          </a:p>
        </p:txBody>
      </p:sp>
      <p:sp>
        <p:nvSpPr>
          <p:cNvPr id="4" name="Slide Number Placeholder 3">
            <a:extLst>
              <a:ext uri="{FF2B5EF4-FFF2-40B4-BE49-F238E27FC236}">
                <a16:creationId xmlns:a16="http://schemas.microsoft.com/office/drawing/2014/main" id="{2091E89B-F540-4A8A-8D97-10C524DDA625}"/>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1997153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208F-15E3-4760-B8DA-49EE7765703E}"/>
              </a:ext>
            </a:extLst>
          </p:cNvPr>
          <p:cNvSpPr>
            <a:spLocks noGrp="1"/>
          </p:cNvSpPr>
          <p:nvPr>
            <p:ph type="ctrTitle"/>
          </p:nvPr>
        </p:nvSpPr>
        <p:spPr/>
        <p:txBody>
          <a:bodyPr/>
          <a:lstStyle/>
          <a:p>
            <a:r>
              <a:rPr lang="en-US" dirty="0"/>
              <a:t>Important Dates for 2020-2021</a:t>
            </a:r>
          </a:p>
        </p:txBody>
      </p:sp>
      <p:sp>
        <p:nvSpPr>
          <p:cNvPr id="4" name="Slide Number Placeholder 3">
            <a:extLst>
              <a:ext uri="{FF2B5EF4-FFF2-40B4-BE49-F238E27FC236}">
                <a16:creationId xmlns:a16="http://schemas.microsoft.com/office/drawing/2014/main" id="{C17931A3-1959-4967-A40C-F1DBEEEFBD02}"/>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3302550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75F7A5-860E-4277-9142-C177DF3B5A32}"/>
              </a:ext>
            </a:extLst>
          </p:cNvPr>
          <p:cNvSpPr>
            <a:spLocks noGrp="1"/>
          </p:cNvSpPr>
          <p:nvPr>
            <p:ph type="title"/>
          </p:nvPr>
        </p:nvSpPr>
        <p:spPr/>
        <p:txBody>
          <a:bodyPr/>
          <a:lstStyle/>
          <a:p>
            <a:r>
              <a:rPr lang="en-US" dirty="0"/>
              <a:t>Recent News Articles</a:t>
            </a:r>
          </a:p>
        </p:txBody>
      </p:sp>
      <p:sp>
        <p:nvSpPr>
          <p:cNvPr id="5" name="Content Placeholder 4">
            <a:extLst>
              <a:ext uri="{FF2B5EF4-FFF2-40B4-BE49-F238E27FC236}">
                <a16:creationId xmlns:a16="http://schemas.microsoft.com/office/drawing/2014/main" id="{4C9EB1AE-9149-4135-BA21-C5E69F04A34C}"/>
              </a:ext>
            </a:extLst>
          </p:cNvPr>
          <p:cNvSpPr>
            <a:spLocks noGrp="1"/>
          </p:cNvSpPr>
          <p:nvPr>
            <p:ph idx="1"/>
          </p:nvPr>
        </p:nvSpPr>
        <p:spPr/>
        <p:txBody>
          <a:bodyPr/>
          <a:lstStyle/>
          <a:p>
            <a:r>
              <a:rPr lang="en-US" sz="2000" dirty="0">
                <a:effectLst/>
                <a:latin typeface="Calibri" panose="020F0502020204030204" pitchFamily="34" charset="0"/>
                <a:ea typeface="Calibri" panose="020F0502020204030204" pitchFamily="34" charset="0"/>
              </a:rPr>
              <a:t>Colorado Newsline</a:t>
            </a:r>
            <a:endParaRPr lang="en-US" sz="2000" dirty="0">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endParaRPr>
          </a:p>
          <a:p>
            <a:pPr lvl="1"/>
            <a:r>
              <a:rPr lang="en-US" sz="1600" u="sng" dirty="0">
                <a:solidFill>
                  <a:srgbClr val="0563C1"/>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https://coloradonewsline.com/2020/09/10/way-more-students-spike-in-homelessness-feared-in-colorado-school-districts/</a:t>
            </a:r>
            <a:endParaRPr lang="en-US" sz="1600" u="sng" dirty="0">
              <a:solidFill>
                <a:srgbClr val="0563C1"/>
              </a:solidFill>
              <a:effectLst/>
              <a:latin typeface="Calibri" panose="020F0502020204030204" pitchFamily="34" charset="0"/>
              <a:ea typeface="Calibri" panose="020F0502020204030204" pitchFamily="34" charset="0"/>
            </a:endParaRPr>
          </a:p>
          <a:p>
            <a:pPr marL="457200" lvl="1" indent="0">
              <a:buNone/>
            </a:pPr>
            <a:endParaRPr lang="en-US" sz="1600" dirty="0">
              <a:effectLst/>
              <a:latin typeface="Calibri" panose="020F0502020204030204" pitchFamily="34" charset="0"/>
              <a:ea typeface="Calibri" panose="020F0502020204030204" pitchFamily="34" charset="0"/>
            </a:endParaRPr>
          </a:p>
          <a:p>
            <a:r>
              <a:rPr lang="en-US" sz="2000" dirty="0"/>
              <a:t>Education Week</a:t>
            </a:r>
            <a:endParaRPr lang="en-US" sz="2000" dirty="0">
              <a:hlinkClick r:id="rId3">
                <a:extLst>
                  <a:ext uri="{A12FA001-AC4F-418D-AE19-62706E023703}">
                    <ahyp:hlinkClr xmlns:ahyp="http://schemas.microsoft.com/office/drawing/2018/hyperlinkcolor" val="tx"/>
                  </a:ext>
                </a:extLst>
              </a:hlinkClick>
            </a:endParaRPr>
          </a:p>
          <a:p>
            <a:pPr lvl="1"/>
            <a:r>
              <a:rPr lang="en-US" sz="1600" dirty="0">
                <a:solidFill>
                  <a:srgbClr val="0563C1"/>
                </a:solidFill>
                <a:hlinkClick r:id="rId3">
                  <a:extLst>
                    <a:ext uri="{A12FA001-AC4F-418D-AE19-62706E023703}">
                      <ahyp:hlinkClr xmlns:ahyp="http://schemas.microsoft.com/office/drawing/2018/hyperlinkcolor" val="tx"/>
                    </a:ext>
                  </a:extLst>
                </a:hlinkClick>
              </a:rPr>
              <a:t>https://www.edweek.org/ew/issues/reopening-schools/closing-covid-19-equity-gaps-in-schools.html</a:t>
            </a:r>
            <a:endParaRPr lang="en-US" sz="1600" dirty="0"/>
          </a:p>
          <a:p>
            <a:pPr lvl="1"/>
            <a:r>
              <a:rPr lang="en-US" sz="1600" dirty="0">
                <a:hlinkClick r:id="rId4"/>
              </a:rPr>
              <a:t>https://www.edweek.org/ew/articles/2020/09/17/shielding-students-from-the-economic-storm.html</a:t>
            </a:r>
            <a:endParaRPr lang="en-US" sz="1600"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2413BD6A-2A33-48EB-83CB-AAD375759BAD}"/>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315570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0"/>
            <a:ext cx="6598466"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this is fine gif of dog sitting in housefire">
            <a:extLst>
              <a:ext uri="{FF2B5EF4-FFF2-40B4-BE49-F238E27FC236}">
                <a16:creationId xmlns:a16="http://schemas.microsoft.com/office/drawing/2014/main" id="{8FE1B8A2-3923-48CF-8E0C-F161A0CA5046}"/>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737360" y="2266995"/>
            <a:ext cx="4123701" cy="2324010"/>
          </a:xfrm>
          <a:prstGeom prst="rect">
            <a:avLst/>
          </a:prstGeom>
          <a:noFill/>
        </p:spPr>
      </p:pic>
      <p:grpSp>
        <p:nvGrpSpPr>
          <p:cNvPr id="12" name="Group 11">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420" y="1075188"/>
            <a:ext cx="1171701" cy="1172973"/>
            <a:chOff x="9160561" y="1000124"/>
            <a:chExt cx="1562267" cy="1172973"/>
          </a:xfrm>
        </p:grpSpPr>
        <p:sp>
          <p:nvSpPr>
            <p:cNvPr id="13"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80317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A499-035E-4BFB-A126-DCAC658A74BE}"/>
              </a:ext>
            </a:extLst>
          </p:cNvPr>
          <p:cNvSpPr>
            <a:spLocks noGrp="1"/>
          </p:cNvSpPr>
          <p:nvPr>
            <p:ph type="title"/>
          </p:nvPr>
        </p:nvSpPr>
        <p:spPr>
          <a:xfrm>
            <a:off x="484393" y="5110423"/>
            <a:ext cx="8179546" cy="671540"/>
          </a:xfrm>
          <a:noFill/>
        </p:spPr>
        <p:txBody>
          <a:bodyPr vert="horz" lIns="91440" tIns="45720" rIns="91440" bIns="45720" rtlCol="0" anchor="ctr">
            <a:normAutofit/>
          </a:bodyPr>
          <a:lstStyle/>
          <a:p>
            <a:pPr algn="ctr"/>
            <a:r>
              <a:rPr lang="en-US" sz="4200" dirty="0">
                <a:solidFill>
                  <a:schemeClr val="tx1"/>
                </a:solidFill>
                <a:latin typeface="+mj-lt"/>
              </a:rPr>
              <a:t>Upcoming Trainings</a:t>
            </a:r>
          </a:p>
        </p:txBody>
      </p:sp>
      <p:sp>
        <p:nvSpPr>
          <p:cNvPr id="72" name="Rectangle 71">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1"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3421" y="640091"/>
            <a:ext cx="6137157"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1" name="Picture 1" descr="NAEHCY graphic">
            <a:extLst>
              <a:ext uri="{FF2B5EF4-FFF2-40B4-BE49-F238E27FC236}">
                <a16:creationId xmlns:a16="http://schemas.microsoft.com/office/drawing/2014/main" id="{DA7A9AD4-8AF1-4491-8F52-1997AAFE2AC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808"/>
          <a:stretch/>
        </p:blipFill>
        <p:spPr bwMode="auto">
          <a:xfrm>
            <a:off x="1627521" y="804672"/>
            <a:ext cx="5888958" cy="3554676"/>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90A6E36C-FE5C-4FF0-A6E5-AC4CF64DE549}"/>
              </a:ext>
            </a:extLst>
          </p:cNvPr>
          <p:cNvSpPr>
            <a:spLocks noGrp="1"/>
          </p:cNvSpPr>
          <p:nvPr>
            <p:ph type="sldNum" sz="quarter" idx="12"/>
          </p:nvPr>
        </p:nvSpPr>
        <p:spPr>
          <a:xfrm>
            <a:off x="6460236" y="6356350"/>
            <a:ext cx="2057400" cy="365125"/>
          </a:xfrm>
          <a:noFill/>
        </p:spPr>
        <p:txBody>
          <a:bodyPr vert="horz" lIns="91440" tIns="45720" rIns="91440" bIns="45720" rtlCol="0" anchor="ctr">
            <a:normAutofit/>
          </a:bodyPr>
          <a:lstStyle/>
          <a:p>
            <a:pPr algn="r">
              <a:spcAft>
                <a:spcPts val="600"/>
              </a:spcAft>
              <a:defRPr/>
            </a:pPr>
            <a:fld id="{C479D5F6-EDCB-402A-AC08-4943A1820E8F}" type="slidenum">
              <a:rPr lang="en-US" sz="1200">
                <a:solidFill>
                  <a:srgbClr val="898989"/>
                </a:solidFill>
                <a:latin typeface="Calibri" panose="020F0502020204030204"/>
              </a:rPr>
              <a:pPr algn="r">
                <a:spcAft>
                  <a:spcPts val="600"/>
                </a:spcAft>
                <a:defRPr/>
              </a:pPr>
              <a:t>20</a:t>
            </a:fld>
            <a:endParaRPr lang="en-US" sz="1200">
              <a:solidFill>
                <a:srgbClr val="898989"/>
              </a:solidFill>
              <a:latin typeface="Calibri" panose="020F0502020204030204"/>
            </a:endParaRPr>
          </a:p>
        </p:txBody>
      </p:sp>
    </p:spTree>
    <p:extLst>
      <p:ext uri="{BB962C8B-B14F-4D97-AF65-F5344CB8AC3E}">
        <p14:creationId xmlns:p14="http://schemas.microsoft.com/office/powerpoint/2010/main" val="1511124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38088-52AC-43B7-8128-83E3C97E3F2E}"/>
              </a:ext>
            </a:extLst>
          </p:cNvPr>
          <p:cNvSpPr>
            <a:spLocks noGrp="1"/>
          </p:cNvSpPr>
          <p:nvPr>
            <p:ph type="title"/>
          </p:nvPr>
        </p:nvSpPr>
        <p:spPr/>
        <p:txBody>
          <a:bodyPr/>
          <a:lstStyle/>
          <a:p>
            <a:r>
              <a:rPr lang="en-US" dirty="0"/>
              <a:t>Upcoming trainings</a:t>
            </a:r>
          </a:p>
        </p:txBody>
      </p:sp>
      <p:sp>
        <p:nvSpPr>
          <p:cNvPr id="3" name="Content Placeholder 2">
            <a:extLst>
              <a:ext uri="{FF2B5EF4-FFF2-40B4-BE49-F238E27FC236}">
                <a16:creationId xmlns:a16="http://schemas.microsoft.com/office/drawing/2014/main" id="{8FE20142-739D-4517-A0C9-F62D73CE0427}"/>
              </a:ext>
            </a:extLst>
          </p:cNvPr>
          <p:cNvSpPr>
            <a:spLocks noGrp="1"/>
          </p:cNvSpPr>
          <p:nvPr>
            <p:ph idx="1"/>
          </p:nvPr>
        </p:nvSpPr>
        <p:spPr/>
        <p:txBody>
          <a:bodyPr/>
          <a:lstStyle/>
          <a:p>
            <a:pPr marL="0" marR="0" indent="0">
              <a:spcBef>
                <a:spcPts val="0"/>
              </a:spcBef>
              <a:spcAft>
                <a:spcPts val="0"/>
              </a:spcAft>
              <a:buNone/>
            </a:pPr>
            <a:r>
              <a:rPr lang="en-US" sz="1800" dirty="0">
                <a:effectLst/>
                <a:latin typeface="Calibri" panose="020F0502020204030204" pitchFamily="34" charset="0"/>
                <a:ea typeface="MS PGothic" panose="020B0600070205080204" pitchFamily="34" charset="-128"/>
                <a:cs typeface="Times New Roman" panose="02020603050405020304" pitchFamily="18" charset="0"/>
              </a:rPr>
              <a:t>Throughout the fall CDE will be supporting virtual trainings hosted by national experts that Health &amp; Wellness  Department have contracted with to support schools and grantees specifically with various topics such as: </a:t>
            </a:r>
          </a:p>
          <a:p>
            <a:pPr marL="0" marR="0" indent="0">
              <a:spcBef>
                <a:spcPts val="0"/>
              </a:spcBef>
              <a:spcAft>
                <a:spcPts val="0"/>
              </a:spcAft>
              <a:buNone/>
            </a:pP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p>
            <a:pPr>
              <a:spcBef>
                <a:spcPts val="0"/>
              </a:spcBef>
            </a:pPr>
            <a:r>
              <a:rPr lang="en-US" sz="1800" dirty="0">
                <a:effectLst/>
                <a:latin typeface="Calibri" panose="020F0502020204030204" pitchFamily="34" charset="0"/>
                <a:ea typeface="MS PGothic" panose="020B0600070205080204" pitchFamily="34" charset="-128"/>
                <a:cs typeface="Times New Roman" panose="02020603050405020304" pitchFamily="18" charset="0"/>
              </a:rPr>
              <a:t>Return to School Support</a:t>
            </a:r>
          </a:p>
          <a:p>
            <a:pPr>
              <a:spcBef>
                <a:spcPts val="0"/>
              </a:spcBef>
            </a:pPr>
            <a:r>
              <a:rPr lang="en-US" sz="1800" dirty="0">
                <a:effectLst/>
                <a:latin typeface="Calibri" panose="020F0502020204030204" pitchFamily="34" charset="0"/>
                <a:ea typeface="MS PGothic" panose="020B0600070205080204" pitchFamily="34" charset="-128"/>
                <a:cs typeface="Times New Roman" panose="02020603050405020304" pitchFamily="18" charset="0"/>
              </a:rPr>
              <a:t>A Framework for Creating, Sustaining, and Assessing the Trauma-Informed Classroom</a:t>
            </a:r>
          </a:p>
          <a:p>
            <a:pPr>
              <a:spcBef>
                <a:spcPts val="0"/>
              </a:spcBef>
            </a:pPr>
            <a:r>
              <a:rPr lang="en-US" sz="1800" dirty="0">
                <a:effectLst/>
                <a:latin typeface="Calibri" panose="020F0502020204030204" pitchFamily="34" charset="0"/>
                <a:ea typeface="MS PGothic" panose="020B0600070205080204" pitchFamily="34" charset="-128"/>
                <a:cs typeface="Times New Roman" panose="02020603050405020304" pitchFamily="18" charset="0"/>
              </a:rPr>
              <a:t>Social and Emotional Learning</a:t>
            </a:r>
          </a:p>
          <a:p>
            <a:pPr>
              <a:spcBef>
                <a:spcPts val="0"/>
              </a:spcBef>
            </a:pPr>
            <a:r>
              <a:rPr lang="en-US" sz="1800" dirty="0">
                <a:effectLst/>
                <a:latin typeface="Calibri" panose="020F0502020204030204" pitchFamily="34" charset="0"/>
                <a:ea typeface="MS PGothic" panose="020B0600070205080204" pitchFamily="34" charset="-128"/>
                <a:cs typeface="Times New Roman" panose="02020603050405020304" pitchFamily="18" charset="0"/>
              </a:rPr>
              <a:t>Transformational Emotional Intelligence for Educators</a:t>
            </a:r>
          </a:p>
          <a:p>
            <a:pPr>
              <a:spcBef>
                <a:spcPts val="0"/>
              </a:spcBef>
            </a:pPr>
            <a:r>
              <a:rPr lang="en-US" sz="1800" dirty="0">
                <a:effectLst/>
                <a:latin typeface="Calibri" panose="020F0502020204030204" pitchFamily="34" charset="0"/>
                <a:ea typeface="MS PGothic" panose="020B0600070205080204" pitchFamily="34" charset="-128"/>
                <a:cs typeface="Times New Roman" panose="02020603050405020304" pitchFamily="18" charset="0"/>
              </a:rPr>
              <a:t>The Impact of Stress on Learning and Behavior and Creating Developmentally Relevant Strategies</a:t>
            </a:r>
          </a:p>
          <a:p>
            <a:pPr>
              <a:spcBef>
                <a:spcPts val="0"/>
              </a:spcBef>
            </a:pPr>
            <a:r>
              <a:rPr lang="en-US" sz="1800" dirty="0">
                <a:effectLst/>
                <a:latin typeface="Calibri" panose="020F0502020204030204" pitchFamily="34" charset="0"/>
                <a:ea typeface="MS PGothic" panose="020B0600070205080204" pitchFamily="34" charset="-128"/>
                <a:cs typeface="Times New Roman" panose="02020603050405020304" pitchFamily="18" charset="0"/>
              </a:rPr>
              <a:t>Student Case Presentations and Book Study – The Boy Who Was Raised as a Dog</a:t>
            </a:r>
          </a:p>
          <a:p>
            <a:pPr marL="0" indent="0">
              <a:buNone/>
            </a:pPr>
            <a:endParaRPr lang="en-US" dirty="0"/>
          </a:p>
        </p:txBody>
      </p:sp>
      <p:sp>
        <p:nvSpPr>
          <p:cNvPr id="4" name="Slide Number Placeholder 3">
            <a:extLst>
              <a:ext uri="{FF2B5EF4-FFF2-40B4-BE49-F238E27FC236}">
                <a16:creationId xmlns:a16="http://schemas.microsoft.com/office/drawing/2014/main" id="{B0E4559F-9E1F-485B-A493-AEE98576DD2C}"/>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998451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ECB781-C1CE-4250-90E1-F34CD77AEA65}"/>
              </a:ext>
            </a:extLst>
          </p:cNvPr>
          <p:cNvSpPr>
            <a:spLocks noGrp="1"/>
          </p:cNvSpPr>
          <p:nvPr>
            <p:ph type="ctrTitle"/>
          </p:nvPr>
        </p:nvSpPr>
        <p:spPr/>
        <p:txBody>
          <a:bodyPr/>
          <a:lstStyle/>
          <a:p>
            <a:r>
              <a:rPr lang="en-US" dirty="0"/>
              <a:t>Next Subgrantee meeting:</a:t>
            </a:r>
            <a:br>
              <a:rPr lang="en-US" dirty="0"/>
            </a:br>
            <a:r>
              <a:rPr lang="en-US" dirty="0"/>
              <a:t>January 29, 2021</a:t>
            </a:r>
          </a:p>
        </p:txBody>
      </p:sp>
      <p:sp>
        <p:nvSpPr>
          <p:cNvPr id="4" name="Slide Number Placeholder 3">
            <a:extLst>
              <a:ext uri="{FF2B5EF4-FFF2-40B4-BE49-F238E27FC236}">
                <a16:creationId xmlns:a16="http://schemas.microsoft.com/office/drawing/2014/main" id="{1FF699F1-0D22-42C9-8C2A-14132EB3454A}"/>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292673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Light At The End Of The Tunnel GIFs | Tenor">
            <a:extLst>
              <a:ext uri="{FF2B5EF4-FFF2-40B4-BE49-F238E27FC236}">
                <a16:creationId xmlns:a16="http://schemas.microsoft.com/office/drawing/2014/main" id="{1EFCF898-2BC9-4FBA-824A-DF2055CA502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1086906" y="1123527"/>
            <a:ext cx="6970183" cy="46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319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IF by Make it Move">
            <a:extLst>
              <a:ext uri="{FF2B5EF4-FFF2-40B4-BE49-F238E27FC236}">
                <a16:creationId xmlns:a16="http://schemas.microsoft.com/office/drawing/2014/main" id="{C587875D-01AA-4063-97D7-24C3FCFF051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3582987" y="885073"/>
            <a:ext cx="5085525" cy="508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769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3A826B85-D58A-48FB-ABB8-881A5F8CC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Rounded Rectangle 5">
            <a:extLst>
              <a:ext uri="{FF2B5EF4-FFF2-40B4-BE49-F238E27FC236}">
                <a16:creationId xmlns:a16="http://schemas.microsoft.com/office/drawing/2014/main" id="{20B579A7-44A3-4863-B4F6-E1E3D667A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090" y="990600"/>
            <a:ext cx="7703820" cy="43053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Learning to Experience the Full Range of Emotions in a Healthy Way — Voices  of Hope">
            <a:extLst>
              <a:ext uri="{FF2B5EF4-FFF2-40B4-BE49-F238E27FC236}">
                <a16:creationId xmlns:a16="http://schemas.microsoft.com/office/drawing/2014/main" id="{53DB0488-0B74-413E-BB1B-1DEEA06EB9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4"/>
          <a:stretch/>
        </p:blipFill>
        <p:spPr bwMode="auto">
          <a:xfrm>
            <a:off x="961263" y="1309878"/>
            <a:ext cx="7221474" cy="366674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693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Office meme: all I can do right now is put on a brave face">
            <a:extLst>
              <a:ext uri="{FF2B5EF4-FFF2-40B4-BE49-F238E27FC236}">
                <a16:creationId xmlns:a16="http://schemas.microsoft.com/office/drawing/2014/main" id="{75288562-FE8A-4F02-989C-9689173ABE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12" r="1485" b="1"/>
          <a:stretch/>
        </p:blipFill>
        <p:spPr bwMode="auto">
          <a:xfrm>
            <a:off x="143186" y="1831608"/>
            <a:ext cx="4352493" cy="3890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meme: it's fine&#10;dog sitting in housefire">
            <a:extLst>
              <a:ext uri="{FF2B5EF4-FFF2-40B4-BE49-F238E27FC236}">
                <a16:creationId xmlns:a16="http://schemas.microsoft.com/office/drawing/2014/main" id="{B6C8EADE-1991-4583-A293-B45E7ACD33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08" r="15041" b="2"/>
          <a:stretch/>
        </p:blipFill>
        <p:spPr bwMode="auto">
          <a:xfrm>
            <a:off x="4568363" y="1831607"/>
            <a:ext cx="4352492" cy="3890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224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290909"/>
            <a:ext cx="7277099"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8" y="2010741"/>
            <a:ext cx="5530453"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3" y="1780905"/>
            <a:ext cx="6026944"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42347"/>
            <a:ext cx="7750968"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178751"/>
            <a:ext cx="378619"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9376"/>
            <a:ext cx="8318896"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79295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705"/>
            <a:ext cx="446485"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267890"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0" y="-1916"/>
            <a:ext cx="4341019"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0" y="2872"/>
            <a:ext cx="2213372"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19" y="-1916"/>
            <a:ext cx="1624013"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19" y="-1916"/>
            <a:ext cx="671513"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58" y="2218040"/>
            <a:ext cx="3314068"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descr="You know I'm not born for cleaning up. Snuggles, playing...that's all I was born for.&#10;from Wes, age 4">
            <a:extLst>
              <a:ext uri="{FF2B5EF4-FFF2-40B4-BE49-F238E27FC236}">
                <a16:creationId xmlns:a16="http://schemas.microsoft.com/office/drawing/2014/main" id="{14DF25B2-36E4-4F19-84DB-07EB26C5943C}"/>
              </a:ext>
            </a:extLst>
          </p:cNvPr>
          <p:cNvPicPr>
            <a:picLocks noChangeAspect="1"/>
          </p:cNvPicPr>
          <p:nvPr/>
        </p:nvPicPr>
        <p:blipFill rotWithShape="1">
          <a:blip r:embed="rId2">
            <a:extLst>
              <a:ext uri="{28A0092B-C50C-407E-A947-70E740481C1C}">
                <a14:useLocalDpi xmlns:a14="http://schemas.microsoft.com/office/drawing/2010/main" val="0"/>
              </a:ext>
            </a:extLst>
          </a:blip>
          <a:srcRect l="3917" r="9190" b="-3"/>
          <a:stretch/>
        </p:blipFill>
        <p:spPr>
          <a:xfrm>
            <a:off x="691432" y="465243"/>
            <a:ext cx="5821443"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653065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dam Sandler GIF">
            <a:extLst>
              <a:ext uri="{FF2B5EF4-FFF2-40B4-BE49-F238E27FC236}">
                <a16:creationId xmlns:a16="http://schemas.microsoft.com/office/drawing/2014/main" id="{5754EDE0-679C-4333-A3C0-1035C6EC68E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9802" y="1501630"/>
            <a:ext cx="5368954" cy="3900880"/>
          </a:xfrm>
          <a:prstGeom prst="rect">
            <a:avLst/>
          </a:prstGeom>
          <a:noFill/>
          <a:ln>
            <a:noFill/>
          </a:ln>
        </p:spPr>
      </p:pic>
    </p:spTree>
    <p:extLst>
      <p:ext uri="{BB962C8B-B14F-4D97-AF65-F5344CB8AC3E}">
        <p14:creationId xmlns:p14="http://schemas.microsoft.com/office/powerpoint/2010/main" val="118290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 of family posing in front of mountains">
            <a:extLst>
              <a:ext uri="{FF2B5EF4-FFF2-40B4-BE49-F238E27FC236}">
                <a16:creationId xmlns:a16="http://schemas.microsoft.com/office/drawing/2014/main" id="{6BAF0557-4CB1-4863-8BAD-6267409B737C}"/>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3171" b="3171"/>
          <a:stretch/>
        </p:blipFill>
        <p:spPr>
          <a:xfrm rot="5400000">
            <a:off x="-1020583" y="1020356"/>
            <a:ext cx="6858000" cy="4817289"/>
          </a:xfrm>
          <a:prstGeom prst="rect">
            <a:avLst/>
          </a:prstGeom>
        </p:spPr>
      </p:pic>
      <p:grpSp>
        <p:nvGrpSpPr>
          <p:cNvPr id="26" name="Group 18">
            <a:extLst>
              <a:ext uri="{FF2B5EF4-FFF2-40B4-BE49-F238E27FC236}">
                <a16:creationId xmlns:a16="http://schemas.microsoft.com/office/drawing/2014/main" id="{B0A10B5A-315F-4751-BA35-34556B5D26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817286" cy="6858001"/>
            <a:chOff x="0" y="0"/>
            <a:chExt cx="6423049" cy="6858001"/>
          </a:xfrm>
        </p:grpSpPr>
        <p:sp>
          <p:nvSpPr>
            <p:cNvPr id="20" name="Freeform: Shape 19">
              <a:extLst>
                <a:ext uri="{FF2B5EF4-FFF2-40B4-BE49-F238E27FC236}">
                  <a16:creationId xmlns:a16="http://schemas.microsoft.com/office/drawing/2014/main" id="{4A5DAC55-04A1-4AB4-A2C6-C859A915C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018714" cy="6858000"/>
            </a:xfrm>
            <a:custGeom>
              <a:avLst/>
              <a:gdLst>
                <a:gd name="connsiteX0" fmla="*/ 0 w 6018714"/>
                <a:gd name="connsiteY0" fmla="*/ 6499477 h 6858000"/>
                <a:gd name="connsiteX1" fmla="*/ 248639 w 6018714"/>
                <a:gd name="connsiteY1" fmla="*/ 6701197 h 6858000"/>
                <a:gd name="connsiteX2" fmla="*/ 392359 w 6018714"/>
                <a:gd name="connsiteY2" fmla="*/ 6814935 h 6858000"/>
                <a:gd name="connsiteX3" fmla="*/ 448656 w 6018714"/>
                <a:gd name="connsiteY3" fmla="*/ 6858000 h 6858000"/>
                <a:gd name="connsiteX4" fmla="*/ 0 w 6018714"/>
                <a:gd name="connsiteY4" fmla="*/ 6858000 h 6858000"/>
                <a:gd name="connsiteX5" fmla="*/ 998246 w 6018714"/>
                <a:gd name="connsiteY5" fmla="*/ 0 h 6858000"/>
                <a:gd name="connsiteX6" fmla="*/ 1984114 w 6018714"/>
                <a:gd name="connsiteY6" fmla="*/ 0 h 6858000"/>
                <a:gd name="connsiteX7" fmla="*/ 2011390 w 6018714"/>
                <a:gd name="connsiteY7" fmla="*/ 2333 h 6858000"/>
                <a:gd name="connsiteX8" fmla="*/ 4182319 w 6018714"/>
                <a:gd name="connsiteY8" fmla="*/ 838030 h 6858000"/>
                <a:gd name="connsiteX9" fmla="*/ 4785565 w 6018714"/>
                <a:gd name="connsiteY9" fmla="*/ 1338564 h 6858000"/>
                <a:gd name="connsiteX10" fmla="*/ 5695308 w 6018714"/>
                <a:gd name="connsiteY10" fmla="*/ 2616232 h 6858000"/>
                <a:gd name="connsiteX11" fmla="*/ 5937944 w 6018714"/>
                <a:gd name="connsiteY11" fmla="*/ 3368583 h 6858000"/>
                <a:gd name="connsiteX12" fmla="*/ 6018677 w 6018714"/>
                <a:gd name="connsiteY12" fmla="*/ 4153681 h 6858000"/>
                <a:gd name="connsiteX13" fmla="*/ 5990165 w 6018714"/>
                <a:gd name="connsiteY13" fmla="*/ 4557147 h 6858000"/>
                <a:gd name="connsiteX14" fmla="*/ 5982312 w 6018714"/>
                <a:gd name="connsiteY14" fmla="*/ 4607451 h 6858000"/>
                <a:gd name="connsiteX15" fmla="*/ 5972856 w 6018714"/>
                <a:gd name="connsiteY15" fmla="*/ 4657609 h 6858000"/>
                <a:gd name="connsiteX16" fmla="*/ 5951328 w 6018714"/>
                <a:gd name="connsiteY16" fmla="*/ 4757628 h 6858000"/>
                <a:gd name="connsiteX17" fmla="*/ 5893141 w 6018714"/>
                <a:gd name="connsiteY17" fmla="*/ 4953827 h 6858000"/>
                <a:gd name="connsiteX18" fmla="*/ 5817644 w 6018714"/>
                <a:gd name="connsiteY18" fmla="*/ 5141915 h 6858000"/>
                <a:gd name="connsiteX19" fmla="*/ 5728909 w 6018714"/>
                <a:gd name="connsiteY19" fmla="*/ 5322626 h 6858000"/>
                <a:gd name="connsiteX20" fmla="*/ 5532095 w 6018714"/>
                <a:gd name="connsiteY20" fmla="*/ 5663839 h 6858000"/>
                <a:gd name="connsiteX21" fmla="*/ 5330043 w 6018714"/>
                <a:gd name="connsiteY21" fmla="*/ 5988236 h 6858000"/>
                <a:gd name="connsiteX22" fmla="*/ 5232580 w 6018714"/>
                <a:gd name="connsiteY22" fmla="*/ 6146081 h 6858000"/>
                <a:gd name="connsiteX23" fmla="*/ 5183269 w 6018714"/>
                <a:gd name="connsiteY23" fmla="*/ 6227660 h 6858000"/>
                <a:gd name="connsiteX24" fmla="*/ 5131628 w 6018714"/>
                <a:gd name="connsiteY24" fmla="*/ 6311451 h 6858000"/>
                <a:gd name="connsiteX25" fmla="*/ 4910811 w 6018714"/>
                <a:gd name="connsiteY25" fmla="*/ 6641009 h 6858000"/>
                <a:gd name="connsiteX26" fmla="*/ 4788885 w 6018714"/>
                <a:gd name="connsiteY26" fmla="*/ 6800448 h 6858000"/>
                <a:gd name="connsiteX27" fmla="*/ 4739213 w 6018714"/>
                <a:gd name="connsiteY27" fmla="*/ 6858000 h 6858000"/>
                <a:gd name="connsiteX28" fmla="*/ 3950454 w 6018714"/>
                <a:gd name="connsiteY28" fmla="*/ 6858000 h 6858000"/>
                <a:gd name="connsiteX29" fmla="*/ 4012997 w 6018714"/>
                <a:gd name="connsiteY29" fmla="*/ 6806378 h 6858000"/>
                <a:gd name="connsiteX30" fmla="*/ 4268871 w 6018714"/>
                <a:gd name="connsiteY30" fmla="*/ 6566512 h 6858000"/>
                <a:gd name="connsiteX31" fmla="*/ 4750072 w 6018714"/>
                <a:gd name="connsiteY31" fmla="*/ 6033375 h 6858000"/>
                <a:gd name="connsiteX32" fmla="*/ 4806075 w 6018714"/>
                <a:gd name="connsiteY32" fmla="*/ 5961092 h 6858000"/>
                <a:gd name="connsiteX33" fmla="*/ 4863244 w 6018714"/>
                <a:gd name="connsiteY33" fmla="*/ 5885856 h 6858000"/>
                <a:gd name="connsiteX34" fmla="*/ 4982235 w 6018714"/>
                <a:gd name="connsiteY34" fmla="*/ 5732288 h 6858000"/>
                <a:gd name="connsiteX35" fmla="*/ 5221526 w 6018714"/>
                <a:gd name="connsiteY35" fmla="*/ 5438135 h 6858000"/>
                <a:gd name="connsiteX36" fmla="*/ 5442633 w 6018714"/>
                <a:gd name="connsiteY36" fmla="*/ 5146193 h 6858000"/>
                <a:gd name="connsiteX37" fmla="*/ 5538350 w 6018714"/>
                <a:gd name="connsiteY37" fmla="*/ 4995133 h 6858000"/>
                <a:gd name="connsiteX38" fmla="*/ 5621702 w 6018714"/>
                <a:gd name="connsiteY38" fmla="*/ 4839205 h 6858000"/>
                <a:gd name="connsiteX39" fmla="*/ 5741275 w 6018714"/>
                <a:gd name="connsiteY39" fmla="*/ 4507728 h 6858000"/>
                <a:gd name="connsiteX40" fmla="*/ 5781714 w 6018714"/>
                <a:gd name="connsiteY40" fmla="*/ 4153681 h 6858000"/>
                <a:gd name="connsiteX41" fmla="*/ 5685706 w 6018714"/>
                <a:gd name="connsiteY41" fmla="*/ 3428918 h 6858000"/>
                <a:gd name="connsiteX42" fmla="*/ 5422122 w 6018714"/>
                <a:gd name="connsiteY42" fmla="*/ 2750328 h 6858000"/>
                <a:gd name="connsiteX43" fmla="*/ 5033730 w 6018714"/>
                <a:gd name="connsiteY43" fmla="*/ 2136204 h 6858000"/>
                <a:gd name="connsiteX44" fmla="*/ 4542784 w 6018714"/>
                <a:gd name="connsiteY44" fmla="*/ 1601886 h 6858000"/>
                <a:gd name="connsiteX45" fmla="*/ 2668605 w 6018714"/>
                <a:gd name="connsiteY45" fmla="*/ 539746 h 6858000"/>
                <a:gd name="connsiteX46" fmla="*/ 1965570 w 6018714"/>
                <a:gd name="connsiteY46" fmla="*/ 389865 h 6858000"/>
                <a:gd name="connsiteX47" fmla="*/ 1249006 w 6018714"/>
                <a:gd name="connsiteY47" fmla="*/ 363461 h 6858000"/>
                <a:gd name="connsiteX48" fmla="*/ 542188 w 6018714"/>
                <a:gd name="connsiteY48" fmla="*/ 465544 h 6858000"/>
                <a:gd name="connsiteX49" fmla="*/ 37349 w 6018714"/>
                <a:gd name="connsiteY49" fmla="*/ 636266 h 6858000"/>
                <a:gd name="connsiteX50" fmla="*/ 0 w 6018714"/>
                <a:gd name="connsiteY50" fmla="*/ 653785 h 6858000"/>
                <a:gd name="connsiteX51" fmla="*/ 0 w 6018714"/>
                <a:gd name="connsiteY51" fmla="*/ 255198 h 6858000"/>
                <a:gd name="connsiteX52" fmla="*/ 167136 w 6018714"/>
                <a:gd name="connsiteY52" fmla="*/ 188295 h 6858000"/>
                <a:gd name="connsiteX53" fmla="*/ 451417 w 6018714"/>
                <a:gd name="connsiteY53" fmla="*/ 101466 h 6858000"/>
                <a:gd name="connsiteX54" fmla="*/ 836914 w 6018714"/>
                <a:gd name="connsiteY54" fmla="*/ 213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18714" h="6858000">
                  <a:moveTo>
                    <a:pt x="0" y="6499477"/>
                  </a:moveTo>
                  <a:lnTo>
                    <a:pt x="248639" y="6701197"/>
                  </a:lnTo>
                  <a:cubicBezTo>
                    <a:pt x="296496" y="6739700"/>
                    <a:pt x="344500" y="6777613"/>
                    <a:pt x="392359" y="6814935"/>
                  </a:cubicBezTo>
                  <a:lnTo>
                    <a:pt x="448656" y="6858000"/>
                  </a:lnTo>
                  <a:lnTo>
                    <a:pt x="0" y="6858000"/>
                  </a:lnTo>
                  <a:close/>
                  <a:moveTo>
                    <a:pt x="998246" y="0"/>
                  </a:moveTo>
                  <a:lnTo>
                    <a:pt x="1984114" y="0"/>
                  </a:lnTo>
                  <a:lnTo>
                    <a:pt x="2011390" y="2333"/>
                  </a:lnTo>
                  <a:cubicBezTo>
                    <a:pt x="2791770" y="95667"/>
                    <a:pt x="3537428" y="382707"/>
                    <a:pt x="4182319" y="838030"/>
                  </a:cubicBezTo>
                  <a:cubicBezTo>
                    <a:pt x="4396386" y="988089"/>
                    <a:pt x="4598134" y="1155477"/>
                    <a:pt x="4785565" y="1338564"/>
                  </a:cubicBezTo>
                  <a:cubicBezTo>
                    <a:pt x="5159266" y="1705003"/>
                    <a:pt x="5477110" y="2135318"/>
                    <a:pt x="5695308" y="2616232"/>
                  </a:cubicBezTo>
                  <a:cubicBezTo>
                    <a:pt x="5803975" y="2856910"/>
                    <a:pt x="5885376" y="3109302"/>
                    <a:pt x="5937944" y="3368583"/>
                  </a:cubicBezTo>
                  <a:cubicBezTo>
                    <a:pt x="5990936" y="3626845"/>
                    <a:pt x="6017985" y="3889887"/>
                    <a:pt x="6018677" y="4153681"/>
                  </a:cubicBezTo>
                  <a:cubicBezTo>
                    <a:pt x="6019393" y="4288706"/>
                    <a:pt x="6009862" y="4423598"/>
                    <a:pt x="5990165" y="4557147"/>
                  </a:cubicBezTo>
                  <a:lnTo>
                    <a:pt x="5982312" y="4607451"/>
                  </a:lnTo>
                  <a:lnTo>
                    <a:pt x="5972856" y="4657609"/>
                  </a:lnTo>
                  <a:cubicBezTo>
                    <a:pt x="5966601" y="4691096"/>
                    <a:pt x="5959037" y="4724287"/>
                    <a:pt x="5951328" y="4757628"/>
                  </a:cubicBezTo>
                  <a:cubicBezTo>
                    <a:pt x="5934889" y="4823863"/>
                    <a:pt x="5915834" y="4890100"/>
                    <a:pt x="5893141" y="4953827"/>
                  </a:cubicBezTo>
                  <a:cubicBezTo>
                    <a:pt x="5870448" y="5017556"/>
                    <a:pt x="5845282" y="5080252"/>
                    <a:pt x="5817644" y="5141915"/>
                  </a:cubicBezTo>
                  <a:cubicBezTo>
                    <a:pt x="5790005" y="5203578"/>
                    <a:pt x="5760040" y="5263619"/>
                    <a:pt x="5728909" y="5322626"/>
                  </a:cubicBezTo>
                  <a:cubicBezTo>
                    <a:pt x="5666505" y="5440642"/>
                    <a:pt x="5599591" y="5553937"/>
                    <a:pt x="5532095" y="5663839"/>
                  </a:cubicBezTo>
                  <a:lnTo>
                    <a:pt x="5330043" y="5988236"/>
                  </a:lnTo>
                  <a:cubicBezTo>
                    <a:pt x="5297022" y="6041195"/>
                    <a:pt x="5264148" y="6093565"/>
                    <a:pt x="5232580" y="6146081"/>
                  </a:cubicBezTo>
                  <a:lnTo>
                    <a:pt x="5183269" y="6227660"/>
                  </a:lnTo>
                  <a:cubicBezTo>
                    <a:pt x="5166103" y="6255541"/>
                    <a:pt x="5149375" y="6283717"/>
                    <a:pt x="5131628" y="6311451"/>
                  </a:cubicBezTo>
                  <a:cubicBezTo>
                    <a:pt x="5062676" y="6423417"/>
                    <a:pt x="4988635" y="6533174"/>
                    <a:pt x="4910811" y="6641009"/>
                  </a:cubicBezTo>
                  <a:cubicBezTo>
                    <a:pt x="4871725" y="6695377"/>
                    <a:pt x="4831064" y="6748547"/>
                    <a:pt x="4788885" y="6800448"/>
                  </a:cubicBezTo>
                  <a:lnTo>
                    <a:pt x="4739213" y="6858000"/>
                  </a:lnTo>
                  <a:lnTo>
                    <a:pt x="3950454" y="6858000"/>
                  </a:lnTo>
                  <a:lnTo>
                    <a:pt x="4012997" y="6806378"/>
                  </a:lnTo>
                  <a:cubicBezTo>
                    <a:pt x="4100089" y="6729374"/>
                    <a:pt x="4185375" y="6649419"/>
                    <a:pt x="4268871" y="6566512"/>
                  </a:cubicBezTo>
                  <a:cubicBezTo>
                    <a:pt x="4439315" y="6398398"/>
                    <a:pt x="4599980" y="6220387"/>
                    <a:pt x="4750072" y="6033375"/>
                  </a:cubicBezTo>
                  <a:cubicBezTo>
                    <a:pt x="4769418" y="6009920"/>
                    <a:pt x="4787311" y="5985138"/>
                    <a:pt x="4806075" y="5961092"/>
                  </a:cubicBezTo>
                  <a:lnTo>
                    <a:pt x="4863244" y="5885856"/>
                  </a:lnTo>
                  <a:cubicBezTo>
                    <a:pt x="4902520" y="5833635"/>
                    <a:pt x="4942184" y="5782445"/>
                    <a:pt x="4982235" y="5732288"/>
                  </a:cubicBezTo>
                  <a:cubicBezTo>
                    <a:pt x="5061513" y="5631533"/>
                    <a:pt x="5143556" y="5534760"/>
                    <a:pt x="5221526" y="5438135"/>
                  </a:cubicBezTo>
                  <a:cubicBezTo>
                    <a:pt x="5299495" y="5341509"/>
                    <a:pt x="5374846" y="5245326"/>
                    <a:pt x="5442633" y="5146193"/>
                  </a:cubicBezTo>
                  <a:cubicBezTo>
                    <a:pt x="5476091" y="5096480"/>
                    <a:pt x="5508530" y="5046176"/>
                    <a:pt x="5538350" y="4995133"/>
                  </a:cubicBezTo>
                  <a:cubicBezTo>
                    <a:pt x="5568171" y="4944091"/>
                    <a:pt x="5596245" y="4892164"/>
                    <a:pt x="5621702" y="4839205"/>
                  </a:cubicBezTo>
                  <a:cubicBezTo>
                    <a:pt x="5673203" y="4733405"/>
                    <a:pt x="5713291" y="4622262"/>
                    <a:pt x="5741275" y="4507728"/>
                  </a:cubicBezTo>
                  <a:cubicBezTo>
                    <a:pt x="5767878" y="4391630"/>
                    <a:pt x="5781445" y="4272861"/>
                    <a:pt x="5781714" y="4153681"/>
                  </a:cubicBezTo>
                  <a:cubicBezTo>
                    <a:pt x="5781640" y="3908842"/>
                    <a:pt x="5749352" y="3665096"/>
                    <a:pt x="5685706" y="3428918"/>
                  </a:cubicBezTo>
                  <a:cubicBezTo>
                    <a:pt x="5621295" y="3194067"/>
                    <a:pt x="5532959" y="2966636"/>
                    <a:pt x="5422122" y="2750328"/>
                  </a:cubicBezTo>
                  <a:cubicBezTo>
                    <a:pt x="5312356" y="2533473"/>
                    <a:pt x="5182293" y="2327817"/>
                    <a:pt x="5033730" y="2136204"/>
                  </a:cubicBezTo>
                  <a:cubicBezTo>
                    <a:pt x="4885345" y="1944281"/>
                    <a:pt x="4721094" y="1765530"/>
                    <a:pt x="4542784" y="1601886"/>
                  </a:cubicBezTo>
                  <a:cubicBezTo>
                    <a:pt x="4001273" y="1114380"/>
                    <a:pt x="3361806" y="751985"/>
                    <a:pt x="2668605" y="539746"/>
                  </a:cubicBezTo>
                  <a:cubicBezTo>
                    <a:pt x="2438667" y="470493"/>
                    <a:pt x="2203536" y="420366"/>
                    <a:pt x="1965570" y="389865"/>
                  </a:cubicBezTo>
                  <a:cubicBezTo>
                    <a:pt x="1727936" y="359890"/>
                    <a:pt x="1488166" y="351053"/>
                    <a:pt x="1249006" y="363461"/>
                  </a:cubicBezTo>
                  <a:cubicBezTo>
                    <a:pt x="1010718" y="374400"/>
                    <a:pt x="774017" y="408587"/>
                    <a:pt x="542188" y="465544"/>
                  </a:cubicBezTo>
                  <a:cubicBezTo>
                    <a:pt x="369418" y="508120"/>
                    <a:pt x="200552" y="565242"/>
                    <a:pt x="37349" y="636266"/>
                  </a:cubicBezTo>
                  <a:lnTo>
                    <a:pt x="0" y="653785"/>
                  </a:lnTo>
                  <a:lnTo>
                    <a:pt x="0" y="255198"/>
                  </a:lnTo>
                  <a:lnTo>
                    <a:pt x="167136" y="188295"/>
                  </a:lnTo>
                  <a:cubicBezTo>
                    <a:pt x="260597" y="155379"/>
                    <a:pt x="355437" y="126405"/>
                    <a:pt x="451417" y="101466"/>
                  </a:cubicBezTo>
                  <a:cubicBezTo>
                    <a:pt x="578649" y="68513"/>
                    <a:pt x="707299" y="41799"/>
                    <a:pt x="836914" y="2139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0">
              <a:extLst>
                <a:ext uri="{FF2B5EF4-FFF2-40B4-BE49-F238E27FC236}">
                  <a16:creationId xmlns:a16="http://schemas.microsoft.com/office/drawing/2014/main" id="{A7370387-C8AA-4FC4-B636-C83BA7921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834"/>
              <a:ext cx="6015920" cy="6819166"/>
            </a:xfrm>
            <a:custGeom>
              <a:avLst/>
              <a:gdLst>
                <a:gd name="connsiteX0" fmla="*/ 0 w 6015920"/>
                <a:gd name="connsiteY0" fmla="*/ 6143989 h 6819166"/>
                <a:gd name="connsiteX1" fmla="*/ 134018 w 6015920"/>
                <a:gd name="connsiteY1" fmla="*/ 6248665 h 6819166"/>
                <a:gd name="connsiteX2" fmla="*/ 880799 w 6015920"/>
                <a:gd name="connsiteY2" fmla="*/ 6790482 h 6819166"/>
                <a:gd name="connsiteX3" fmla="*/ 929680 w 6015920"/>
                <a:gd name="connsiteY3" fmla="*/ 6819166 h 6819166"/>
                <a:gd name="connsiteX4" fmla="*/ 0 w 6015920"/>
                <a:gd name="connsiteY4" fmla="*/ 6819166 h 6819166"/>
                <a:gd name="connsiteX5" fmla="*/ 1408589 w 6015920"/>
                <a:gd name="connsiteY5" fmla="*/ 0 h 6819166"/>
                <a:gd name="connsiteX6" fmla="*/ 1409171 w 6015920"/>
                <a:gd name="connsiteY6" fmla="*/ 294 h 6819166"/>
                <a:gd name="connsiteX7" fmla="*/ 6015920 w 6015920"/>
                <a:gd name="connsiteY7" fmla="*/ 4129828 h 6819166"/>
                <a:gd name="connsiteX8" fmla="*/ 5101088 w 6015920"/>
                <a:gd name="connsiteY8" fmla="*/ 6096419 h 6819166"/>
                <a:gd name="connsiteX9" fmla="*/ 4546786 w 6015920"/>
                <a:gd name="connsiteY9" fmla="*/ 6797679 h 6819166"/>
                <a:gd name="connsiteX10" fmla="*/ 4525032 w 6015920"/>
                <a:gd name="connsiteY10" fmla="*/ 6819166 h 6819166"/>
                <a:gd name="connsiteX11" fmla="*/ 3362009 w 6015920"/>
                <a:gd name="connsiteY11" fmla="*/ 6819166 h 6819166"/>
                <a:gd name="connsiteX12" fmla="*/ 3559506 w 6015920"/>
                <a:gd name="connsiteY12" fmla="*/ 6694254 h 6819166"/>
                <a:gd name="connsiteX13" fmla="*/ 4499295 w 6015920"/>
                <a:gd name="connsiteY13" fmla="*/ 5685109 h 6819166"/>
                <a:gd name="connsiteX14" fmla="*/ 4763752 w 6015920"/>
                <a:gd name="connsiteY14" fmla="*/ 5310428 h 6819166"/>
                <a:gd name="connsiteX15" fmla="*/ 5288592 w 6015920"/>
                <a:gd name="connsiteY15" fmla="*/ 4129828 h 6819166"/>
                <a:gd name="connsiteX16" fmla="*/ 4971477 w 6015920"/>
                <a:gd name="connsiteY16" fmla="*/ 2858526 h 6819166"/>
                <a:gd name="connsiteX17" fmla="*/ 4096938 w 6015920"/>
                <a:gd name="connsiteY17" fmla="*/ 1766138 h 6819166"/>
                <a:gd name="connsiteX18" fmla="*/ 2832696 w 6015920"/>
                <a:gd name="connsiteY18" fmla="*/ 1008719 h 6819166"/>
                <a:gd name="connsiteX19" fmla="*/ 1409171 w 6015920"/>
                <a:gd name="connsiteY19" fmla="*/ 732948 h 6819166"/>
                <a:gd name="connsiteX20" fmla="*/ 189877 w 6015920"/>
                <a:gd name="connsiteY20" fmla="*/ 989377 h 6819166"/>
                <a:gd name="connsiteX21" fmla="*/ 0 w 6015920"/>
                <a:gd name="connsiteY21" fmla="*/ 1091881 h 6819166"/>
                <a:gd name="connsiteX22" fmla="*/ 0 w 6015920"/>
                <a:gd name="connsiteY22" fmla="*/ 273645 h 6819166"/>
                <a:gd name="connsiteX23" fmla="*/ 53152 w 6015920"/>
                <a:gd name="connsiteY23" fmla="*/ 250589 h 6819166"/>
                <a:gd name="connsiteX24" fmla="*/ 1408589 w 6015920"/>
                <a:gd name="connsiteY24" fmla="*/ 0 h 681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15920" h="6819166">
                  <a:moveTo>
                    <a:pt x="0" y="6143989"/>
                  </a:moveTo>
                  <a:lnTo>
                    <a:pt x="134018" y="6248665"/>
                  </a:lnTo>
                  <a:cubicBezTo>
                    <a:pt x="404095" y="6461250"/>
                    <a:pt x="645672" y="6645215"/>
                    <a:pt x="880799" y="6790482"/>
                  </a:cubicBezTo>
                  <a:lnTo>
                    <a:pt x="929680" y="6819166"/>
                  </a:lnTo>
                  <a:lnTo>
                    <a:pt x="0" y="6819166"/>
                  </a:lnTo>
                  <a:close/>
                  <a:moveTo>
                    <a:pt x="1408589" y="0"/>
                  </a:moveTo>
                  <a:lnTo>
                    <a:pt x="1409171" y="294"/>
                  </a:lnTo>
                  <a:cubicBezTo>
                    <a:pt x="3696325" y="294"/>
                    <a:pt x="6015920" y="1849221"/>
                    <a:pt x="6015920" y="4129828"/>
                  </a:cubicBezTo>
                  <a:cubicBezTo>
                    <a:pt x="6015920" y="4985129"/>
                    <a:pt x="5545048" y="5437324"/>
                    <a:pt x="5101088" y="6096419"/>
                  </a:cubicBezTo>
                  <a:cubicBezTo>
                    <a:pt x="4927721" y="6353993"/>
                    <a:pt x="4744312" y="6588925"/>
                    <a:pt x="4546786" y="6797679"/>
                  </a:cubicBezTo>
                  <a:lnTo>
                    <a:pt x="4525032" y="6819166"/>
                  </a:lnTo>
                  <a:lnTo>
                    <a:pt x="3362009" y="6819166"/>
                  </a:lnTo>
                  <a:lnTo>
                    <a:pt x="3559506" y="6694254"/>
                  </a:lnTo>
                  <a:cubicBezTo>
                    <a:pt x="3895644" y="6458563"/>
                    <a:pt x="4202210" y="6126161"/>
                    <a:pt x="4499295" y="5685109"/>
                  </a:cubicBezTo>
                  <a:cubicBezTo>
                    <a:pt x="4589775" y="5550592"/>
                    <a:pt x="4678218" y="5428532"/>
                    <a:pt x="4763752" y="5310428"/>
                  </a:cubicBezTo>
                  <a:cubicBezTo>
                    <a:pt x="5118251" y="4820868"/>
                    <a:pt x="5288592" y="4566198"/>
                    <a:pt x="5288592" y="4129828"/>
                  </a:cubicBezTo>
                  <a:cubicBezTo>
                    <a:pt x="5288592" y="3696828"/>
                    <a:pt x="5181966" y="3269106"/>
                    <a:pt x="4971477" y="2858526"/>
                  </a:cubicBezTo>
                  <a:cubicBezTo>
                    <a:pt x="4765643" y="2456885"/>
                    <a:pt x="4471366" y="2089240"/>
                    <a:pt x="4096938" y="1766138"/>
                  </a:cubicBezTo>
                  <a:cubicBezTo>
                    <a:pt x="3720910" y="1443697"/>
                    <a:pt x="3293474" y="1187604"/>
                    <a:pt x="2832696" y="1008719"/>
                  </a:cubicBezTo>
                  <a:cubicBezTo>
                    <a:pt x="2360806" y="825703"/>
                    <a:pt x="1881933" y="732948"/>
                    <a:pt x="1409171" y="732948"/>
                  </a:cubicBezTo>
                  <a:cubicBezTo>
                    <a:pt x="963609" y="732948"/>
                    <a:pt x="553251" y="819255"/>
                    <a:pt x="189877" y="989377"/>
                  </a:cubicBezTo>
                  <a:lnTo>
                    <a:pt x="0" y="1091881"/>
                  </a:lnTo>
                  <a:lnTo>
                    <a:pt x="0" y="273645"/>
                  </a:lnTo>
                  <a:lnTo>
                    <a:pt x="53152" y="250589"/>
                  </a:lnTo>
                  <a:cubicBezTo>
                    <a:pt x="457881" y="88474"/>
                    <a:pt x="911201" y="0"/>
                    <a:pt x="1408589"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4E3C2B3B-4414-484B-8914-7CB18736F2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9880"/>
              <a:ext cx="5997097" cy="6768121"/>
            </a:xfrm>
            <a:custGeom>
              <a:avLst/>
              <a:gdLst>
                <a:gd name="connsiteX0" fmla="*/ 0 w 5997097"/>
                <a:gd name="connsiteY0" fmla="*/ 5929955 h 6768121"/>
                <a:gd name="connsiteX1" fmla="*/ 204947 w 5997097"/>
                <a:gd name="connsiteY1" fmla="*/ 6088753 h 6768121"/>
                <a:gd name="connsiteX2" fmla="*/ 1135927 w 5997097"/>
                <a:gd name="connsiteY2" fmla="*/ 6730112 h 6768121"/>
                <a:gd name="connsiteX3" fmla="*/ 1219620 w 5997097"/>
                <a:gd name="connsiteY3" fmla="*/ 6768121 h 6768121"/>
                <a:gd name="connsiteX4" fmla="*/ 0 w 5997097"/>
                <a:gd name="connsiteY4" fmla="*/ 6768121 h 6768121"/>
                <a:gd name="connsiteX5" fmla="*/ 1389767 w 5997097"/>
                <a:gd name="connsiteY5" fmla="*/ 0 h 6768121"/>
                <a:gd name="connsiteX6" fmla="*/ 1390348 w 5997097"/>
                <a:gd name="connsiteY6" fmla="*/ 292 h 6768121"/>
                <a:gd name="connsiteX7" fmla="*/ 5997097 w 5997097"/>
                <a:gd name="connsiteY7" fmla="*/ 4099802 h 6768121"/>
                <a:gd name="connsiteX8" fmla="*/ 5082265 w 5997097"/>
                <a:gd name="connsiteY8" fmla="*/ 6052096 h 6768121"/>
                <a:gd name="connsiteX9" fmla="*/ 4527964 w 5997097"/>
                <a:gd name="connsiteY9" fmla="*/ 6748257 h 6768121"/>
                <a:gd name="connsiteX10" fmla="*/ 4507706 w 5997097"/>
                <a:gd name="connsiteY10" fmla="*/ 6768121 h 6768121"/>
                <a:gd name="connsiteX11" fmla="*/ 3011909 w 5997097"/>
                <a:gd name="connsiteY11" fmla="*/ 6768121 h 6768121"/>
                <a:gd name="connsiteX12" fmla="*/ 3041514 w 5997097"/>
                <a:gd name="connsiteY12" fmla="*/ 6756841 h 6768121"/>
                <a:gd name="connsiteX13" fmla="*/ 3339587 w 5997097"/>
                <a:gd name="connsiteY13" fmla="*/ 6603120 h 6768121"/>
                <a:gd name="connsiteX14" fmla="*/ 4359591 w 5997097"/>
                <a:gd name="connsiteY14" fmla="*/ 5561878 h 6768121"/>
                <a:gd name="connsiteX15" fmla="*/ 4626956 w 5997097"/>
                <a:gd name="connsiteY15" fmla="*/ 5185850 h 6768121"/>
                <a:gd name="connsiteX16" fmla="*/ 5124303 w 5997097"/>
                <a:gd name="connsiteY16" fmla="*/ 4099802 h 6768121"/>
                <a:gd name="connsiteX17" fmla="*/ 4823481 w 5997097"/>
                <a:gd name="connsiteY17" fmla="*/ 2904512 h 6768121"/>
                <a:gd name="connsiteX18" fmla="*/ 3983561 w 5997097"/>
                <a:gd name="connsiteY18" fmla="*/ 1863706 h 6768121"/>
                <a:gd name="connsiteX19" fmla="*/ 2761651 w 5997097"/>
                <a:gd name="connsiteY19" fmla="*/ 1136378 h 6768121"/>
                <a:gd name="connsiteX20" fmla="*/ 1390348 w 5997097"/>
                <a:gd name="connsiteY20" fmla="*/ 873085 h 6768121"/>
                <a:gd name="connsiteX21" fmla="*/ 232295 w 5997097"/>
                <a:gd name="connsiteY21" fmla="*/ 1114121 h 6768121"/>
                <a:gd name="connsiteX22" fmla="*/ 0 w 5997097"/>
                <a:gd name="connsiteY22" fmla="*/ 1238681 h 6768121"/>
                <a:gd name="connsiteX23" fmla="*/ 0 w 5997097"/>
                <a:gd name="connsiteY23" fmla="*/ 263550 h 6768121"/>
                <a:gd name="connsiteX24" fmla="*/ 34329 w 5997097"/>
                <a:gd name="connsiteY24" fmla="*/ 248767 h 6768121"/>
                <a:gd name="connsiteX25" fmla="*/ 1389767 w 5997097"/>
                <a:gd name="connsiteY25" fmla="*/ 0 h 676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7097" h="6768121">
                  <a:moveTo>
                    <a:pt x="0" y="5929955"/>
                  </a:moveTo>
                  <a:lnTo>
                    <a:pt x="204947" y="6088753"/>
                  </a:lnTo>
                  <a:cubicBezTo>
                    <a:pt x="536028" y="6347537"/>
                    <a:pt x="834815" y="6574463"/>
                    <a:pt x="1135927" y="6730112"/>
                  </a:cubicBezTo>
                  <a:lnTo>
                    <a:pt x="1219620" y="6768121"/>
                  </a:lnTo>
                  <a:lnTo>
                    <a:pt x="0" y="6768121"/>
                  </a:lnTo>
                  <a:close/>
                  <a:moveTo>
                    <a:pt x="1389767" y="0"/>
                  </a:moveTo>
                  <a:lnTo>
                    <a:pt x="1390348" y="292"/>
                  </a:lnTo>
                  <a:cubicBezTo>
                    <a:pt x="3677502" y="292"/>
                    <a:pt x="5997097" y="1835776"/>
                    <a:pt x="5997097" y="4099802"/>
                  </a:cubicBezTo>
                  <a:cubicBezTo>
                    <a:pt x="5997097" y="4948885"/>
                    <a:pt x="5526225" y="5397792"/>
                    <a:pt x="5082265" y="6052096"/>
                  </a:cubicBezTo>
                  <a:cubicBezTo>
                    <a:pt x="4908898" y="6307797"/>
                    <a:pt x="4725489" y="6541021"/>
                    <a:pt x="4527964" y="6748257"/>
                  </a:cubicBezTo>
                  <a:lnTo>
                    <a:pt x="4507706" y="6768121"/>
                  </a:lnTo>
                  <a:lnTo>
                    <a:pt x="3011909" y="6768121"/>
                  </a:lnTo>
                  <a:lnTo>
                    <a:pt x="3041514" y="6756841"/>
                  </a:lnTo>
                  <a:cubicBezTo>
                    <a:pt x="3144608" y="6713092"/>
                    <a:pt x="3243834" y="6661888"/>
                    <a:pt x="3339587" y="6603120"/>
                  </a:cubicBezTo>
                  <a:cubicBezTo>
                    <a:pt x="3700923" y="6381722"/>
                    <a:pt x="4034475" y="6041040"/>
                    <a:pt x="4359591" y="5561878"/>
                  </a:cubicBezTo>
                  <a:cubicBezTo>
                    <a:pt x="4451526" y="5426449"/>
                    <a:pt x="4540696" y="5304113"/>
                    <a:pt x="4626956" y="5185850"/>
                  </a:cubicBezTo>
                  <a:cubicBezTo>
                    <a:pt x="4972001" y="4713668"/>
                    <a:pt x="5124303" y="4488342"/>
                    <a:pt x="5124303" y="4099802"/>
                  </a:cubicBezTo>
                  <a:cubicBezTo>
                    <a:pt x="5124303" y="3693373"/>
                    <a:pt x="5022478" y="3291306"/>
                    <a:pt x="4823481" y="2904512"/>
                  </a:cubicBezTo>
                  <a:cubicBezTo>
                    <a:pt x="4628994" y="2527756"/>
                    <a:pt x="4338498" y="2167874"/>
                    <a:pt x="3983561" y="1863706"/>
                  </a:cubicBezTo>
                  <a:cubicBezTo>
                    <a:pt x="3620116" y="1554184"/>
                    <a:pt x="3207009" y="1308274"/>
                    <a:pt x="2761651" y="1136378"/>
                  </a:cubicBezTo>
                  <a:cubicBezTo>
                    <a:pt x="2312890" y="964438"/>
                    <a:pt x="1838235" y="873085"/>
                    <a:pt x="1390348" y="873085"/>
                  </a:cubicBezTo>
                  <a:cubicBezTo>
                    <a:pt x="966023" y="873085"/>
                    <a:pt x="576467" y="954255"/>
                    <a:pt x="232295" y="1114121"/>
                  </a:cubicBezTo>
                  <a:lnTo>
                    <a:pt x="0" y="1238681"/>
                  </a:lnTo>
                  <a:lnTo>
                    <a:pt x="0" y="263550"/>
                  </a:lnTo>
                  <a:lnTo>
                    <a:pt x="34329" y="248767"/>
                  </a:lnTo>
                  <a:cubicBezTo>
                    <a:pt x="439058" y="87831"/>
                    <a:pt x="892378" y="0"/>
                    <a:pt x="138976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23" name="Freeform: Shape 22">
              <a:extLst>
                <a:ext uri="{FF2B5EF4-FFF2-40B4-BE49-F238E27FC236}">
                  <a16:creationId xmlns:a16="http://schemas.microsoft.com/office/drawing/2014/main" id="{AFB69BCB-EE83-44E6-8C11-3344C73D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423049" cy="6857275"/>
            </a:xfrm>
            <a:custGeom>
              <a:avLst/>
              <a:gdLst>
                <a:gd name="connsiteX0" fmla="*/ 3207935 w 6423049"/>
                <a:gd name="connsiteY0" fmla="*/ 0 h 6857275"/>
                <a:gd name="connsiteX1" fmla="*/ 6423049 w 6423049"/>
                <a:gd name="connsiteY1" fmla="*/ 0 h 6857275"/>
                <a:gd name="connsiteX2" fmla="*/ 6423049 w 6423049"/>
                <a:gd name="connsiteY2" fmla="*/ 6857275 h 6857275"/>
                <a:gd name="connsiteX3" fmla="*/ 5115455 w 6423049"/>
                <a:gd name="connsiteY3" fmla="*/ 6857275 h 6857275"/>
                <a:gd name="connsiteX4" fmla="*/ 5327016 w 6423049"/>
                <a:gd name="connsiteY4" fmla="*/ 6576778 h 6857275"/>
                <a:gd name="connsiteX5" fmla="*/ 6096492 w 6423049"/>
                <a:gd name="connsiteY5" fmla="*/ 4101445 h 6857275"/>
                <a:gd name="connsiteX6" fmla="*/ 3253269 w 6423049"/>
                <a:gd name="connsiteY6" fmla="*/ 15400 h 6857275"/>
                <a:gd name="connsiteX7" fmla="*/ 0 w 6423049"/>
                <a:gd name="connsiteY7" fmla="*/ 0 h 6857275"/>
                <a:gd name="connsiteX8" fmla="*/ 318887 w 6423049"/>
                <a:gd name="connsiteY8" fmla="*/ 0 h 6857275"/>
                <a:gd name="connsiteX9" fmla="*/ 273553 w 6423049"/>
                <a:gd name="connsiteY9" fmla="*/ 15400 h 6857275"/>
                <a:gd name="connsiteX10" fmla="*/ 76780 w 6423049"/>
                <a:gd name="connsiteY10" fmla="*/ 93287 h 6857275"/>
                <a:gd name="connsiteX11" fmla="*/ 0 w 6423049"/>
                <a:gd name="connsiteY11" fmla="*/ 128134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3049" h="6857275">
                  <a:moveTo>
                    <a:pt x="3207935" y="0"/>
                  </a:moveTo>
                  <a:lnTo>
                    <a:pt x="6423049" y="0"/>
                  </a:lnTo>
                  <a:lnTo>
                    <a:pt x="6423049" y="6857275"/>
                  </a:lnTo>
                  <a:lnTo>
                    <a:pt x="5115455" y="6857275"/>
                  </a:lnTo>
                  <a:lnTo>
                    <a:pt x="5327016" y="6576778"/>
                  </a:lnTo>
                  <a:cubicBezTo>
                    <a:pt x="5812196" y="5874153"/>
                    <a:pt x="6096492" y="5021129"/>
                    <a:pt x="6096492" y="4101445"/>
                  </a:cubicBezTo>
                  <a:cubicBezTo>
                    <a:pt x="6096492" y="2224539"/>
                    <a:pt x="4912418" y="625268"/>
                    <a:pt x="3253269" y="15400"/>
                  </a:cubicBezTo>
                  <a:close/>
                  <a:moveTo>
                    <a:pt x="0" y="0"/>
                  </a:moveTo>
                  <a:lnTo>
                    <a:pt x="318887" y="0"/>
                  </a:lnTo>
                  <a:lnTo>
                    <a:pt x="273553" y="15400"/>
                  </a:lnTo>
                  <a:cubicBezTo>
                    <a:pt x="207186" y="39794"/>
                    <a:pt x="141580" y="65772"/>
                    <a:pt x="76780" y="93287"/>
                  </a:cubicBezTo>
                  <a:lnTo>
                    <a:pt x="0" y="1281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24" name="Freeform: Shape 23">
              <a:extLst>
                <a:ext uri="{FF2B5EF4-FFF2-40B4-BE49-F238E27FC236}">
                  <a16:creationId xmlns:a16="http://schemas.microsoft.com/office/drawing/2014/main" id="{98E9BA58-2C07-4CA1-99C2-7738FBA37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158587" cy="6857275"/>
            </a:xfrm>
            <a:custGeom>
              <a:avLst/>
              <a:gdLst>
                <a:gd name="connsiteX0" fmla="*/ 233278 w 6158587"/>
                <a:gd name="connsiteY0" fmla="*/ 0 h 6857275"/>
                <a:gd name="connsiteX1" fmla="*/ 3441063 w 6158587"/>
                <a:gd name="connsiteY1" fmla="*/ 0 h 6857275"/>
                <a:gd name="connsiteX2" fmla="*/ 3535825 w 6158587"/>
                <a:gd name="connsiteY2" fmla="*/ 38136 h 6857275"/>
                <a:gd name="connsiteX3" fmla="*/ 6158587 w 6158587"/>
                <a:gd name="connsiteY3" fmla="*/ 4076179 h 6857275"/>
                <a:gd name="connsiteX4" fmla="*/ 5573039 w 6158587"/>
                <a:gd name="connsiteY4" fmla="*/ 6283960 h 6857275"/>
                <a:gd name="connsiteX5" fmla="*/ 5222761 w 6158587"/>
                <a:gd name="connsiteY5" fmla="*/ 6804016 h 6857275"/>
                <a:gd name="connsiteX6" fmla="*/ 5179011 w 6158587"/>
                <a:gd name="connsiteY6" fmla="*/ 6857275 h 6857275"/>
                <a:gd name="connsiteX7" fmla="*/ 4477061 w 6158587"/>
                <a:gd name="connsiteY7" fmla="*/ 6857275 h 6857275"/>
                <a:gd name="connsiteX8" fmla="*/ 4532922 w 6158587"/>
                <a:gd name="connsiteY8" fmla="*/ 6798071 h 6857275"/>
                <a:gd name="connsiteX9" fmla="*/ 4660563 w 6158587"/>
                <a:gd name="connsiteY9" fmla="*/ 6651672 h 6857275"/>
                <a:gd name="connsiteX10" fmla="*/ 4772511 w 6158587"/>
                <a:gd name="connsiteY10" fmla="*/ 6513379 h 6857275"/>
                <a:gd name="connsiteX11" fmla="*/ 4781959 w 6158587"/>
                <a:gd name="connsiteY11" fmla="*/ 6501404 h 6857275"/>
                <a:gd name="connsiteX12" fmla="*/ 4800713 w 6158587"/>
                <a:gd name="connsiteY12" fmla="*/ 6476578 h 6857275"/>
                <a:gd name="connsiteX13" fmla="*/ 4897916 w 6158587"/>
                <a:gd name="connsiteY13" fmla="*/ 6345878 h 6857275"/>
                <a:gd name="connsiteX14" fmla="*/ 4953461 w 6158587"/>
                <a:gd name="connsiteY14" fmla="*/ 6268773 h 6857275"/>
                <a:gd name="connsiteX15" fmla="*/ 5015304 w 6158587"/>
                <a:gd name="connsiteY15" fmla="*/ 6182904 h 6857275"/>
                <a:gd name="connsiteX16" fmla="*/ 5136557 w 6158587"/>
                <a:gd name="connsiteY16" fmla="*/ 6021245 h 6857275"/>
                <a:gd name="connsiteX17" fmla="*/ 5232471 w 6158587"/>
                <a:gd name="connsiteY17" fmla="*/ 5895802 h 6857275"/>
                <a:gd name="connsiteX18" fmla="*/ 5377488 w 6158587"/>
                <a:gd name="connsiteY18" fmla="*/ 5704644 h 6857275"/>
                <a:gd name="connsiteX19" fmla="*/ 5492012 w 6158587"/>
                <a:gd name="connsiteY19" fmla="*/ 5545320 h 6857275"/>
                <a:gd name="connsiteX20" fmla="*/ 5598378 w 6158587"/>
                <a:gd name="connsiteY20" fmla="*/ 5383077 h 6857275"/>
                <a:gd name="connsiteX21" fmla="*/ 5694293 w 6158587"/>
                <a:gd name="connsiteY21" fmla="*/ 5215869 h 6857275"/>
                <a:gd name="connsiteX22" fmla="*/ 5726646 w 6158587"/>
                <a:gd name="connsiteY22" fmla="*/ 5151759 h 6857275"/>
                <a:gd name="connsiteX23" fmla="*/ 5736953 w 6158587"/>
                <a:gd name="connsiteY23" fmla="*/ 5130730 h 6857275"/>
                <a:gd name="connsiteX24" fmla="*/ 5748406 w 6158587"/>
                <a:gd name="connsiteY24" fmla="*/ 5105613 h 6857275"/>
                <a:gd name="connsiteX25" fmla="*/ 5775318 w 6158587"/>
                <a:gd name="connsiteY25" fmla="*/ 5043695 h 6857275"/>
                <a:gd name="connsiteX26" fmla="*/ 5887267 w 6158587"/>
                <a:gd name="connsiteY26" fmla="*/ 4677444 h 6857275"/>
                <a:gd name="connsiteX27" fmla="*/ 5925776 w 6158587"/>
                <a:gd name="connsiteY27" fmla="*/ 4291476 h 6857275"/>
                <a:gd name="connsiteX28" fmla="*/ 5837592 w 6158587"/>
                <a:gd name="connsiteY28" fmla="*/ 3514285 h 6857275"/>
                <a:gd name="connsiteX29" fmla="*/ 5728651 w 6158587"/>
                <a:gd name="connsiteY29" fmla="*/ 3139270 h 6857275"/>
                <a:gd name="connsiteX30" fmla="*/ 5728651 w 6158587"/>
                <a:gd name="connsiteY30" fmla="*/ 3138540 h 6857275"/>
                <a:gd name="connsiteX31" fmla="*/ 5707749 w 6158587"/>
                <a:gd name="connsiteY31" fmla="*/ 3080127 h 6857275"/>
                <a:gd name="connsiteX32" fmla="*/ 5695151 w 6158587"/>
                <a:gd name="connsiteY32" fmla="*/ 3046393 h 6857275"/>
                <a:gd name="connsiteX33" fmla="*/ 5662512 w 6158587"/>
                <a:gd name="connsiteY33" fmla="*/ 2963300 h 6857275"/>
                <a:gd name="connsiteX34" fmla="*/ 5659648 w 6158587"/>
                <a:gd name="connsiteY34" fmla="*/ 2956436 h 6857275"/>
                <a:gd name="connsiteX35" fmla="*/ 5641039 w 6158587"/>
                <a:gd name="connsiteY35" fmla="*/ 2911751 h 6857275"/>
                <a:gd name="connsiteX36" fmla="*/ 5621283 w 6158587"/>
                <a:gd name="connsiteY36" fmla="*/ 2867941 h 6857275"/>
                <a:gd name="connsiteX37" fmla="*/ 5581056 w 6158587"/>
                <a:gd name="connsiteY37" fmla="*/ 2780320 h 6857275"/>
                <a:gd name="connsiteX38" fmla="*/ 5397674 w 6158587"/>
                <a:gd name="connsiteY38" fmla="*/ 2438163 h 6857275"/>
                <a:gd name="connsiteX39" fmla="*/ 5182080 w 6158587"/>
                <a:gd name="connsiteY39" fmla="*/ 2116889 h 6857275"/>
                <a:gd name="connsiteX40" fmla="*/ 4676024 w 6158587"/>
                <a:gd name="connsiteY40" fmla="*/ 1540786 h 6857275"/>
                <a:gd name="connsiteX41" fmla="*/ 4391860 w 6158587"/>
                <a:gd name="connsiteY41" fmla="*/ 1286395 h 6857275"/>
                <a:gd name="connsiteX42" fmla="*/ 4318851 w 6158587"/>
                <a:gd name="connsiteY42" fmla="*/ 1226959 h 6857275"/>
                <a:gd name="connsiteX43" fmla="*/ 4306254 w 6158587"/>
                <a:gd name="connsiteY43" fmla="*/ 1216883 h 6857275"/>
                <a:gd name="connsiteX44" fmla="*/ 4244123 w 6158587"/>
                <a:gd name="connsiteY44" fmla="*/ 1168254 h 6857275"/>
                <a:gd name="connsiteX45" fmla="*/ 4092378 w 6158587"/>
                <a:gd name="connsiteY45" fmla="*/ 1055078 h 6857275"/>
                <a:gd name="connsiteX46" fmla="*/ 3449179 w 6158587"/>
                <a:gd name="connsiteY46" fmla="*/ 660348 h 6857275"/>
                <a:gd name="connsiteX47" fmla="*/ 3110758 w 6158587"/>
                <a:gd name="connsiteY47" fmla="*/ 500442 h 6857275"/>
                <a:gd name="connsiteX48" fmla="*/ 2762316 w 6158587"/>
                <a:gd name="connsiteY48" fmla="*/ 368135 h 6857275"/>
                <a:gd name="connsiteX49" fmla="*/ 2404426 w 6158587"/>
                <a:gd name="connsiteY49" fmla="*/ 264452 h 6857275"/>
                <a:gd name="connsiteX50" fmla="*/ 2040668 w 6158587"/>
                <a:gd name="connsiteY50" fmla="*/ 191435 h 6857275"/>
                <a:gd name="connsiteX51" fmla="*/ 1461459 w 6158587"/>
                <a:gd name="connsiteY51" fmla="*/ 147625 h 6857275"/>
                <a:gd name="connsiteX52" fmla="*/ 1300837 w 6158587"/>
                <a:gd name="connsiteY52" fmla="*/ 150983 h 6857275"/>
                <a:gd name="connsiteX53" fmla="*/ 932928 w 6158587"/>
                <a:gd name="connsiteY53" fmla="*/ 183842 h 6857275"/>
                <a:gd name="connsiteX54" fmla="*/ 568022 w 6158587"/>
                <a:gd name="connsiteY54" fmla="*/ 256858 h 6857275"/>
                <a:gd name="connsiteX55" fmla="*/ 39597 w 6158587"/>
                <a:gd name="connsiteY55" fmla="*/ 447169 h 6857275"/>
                <a:gd name="connsiteX56" fmla="*/ 0 w 6158587"/>
                <a:gd name="connsiteY56" fmla="*/ 467328 h 6857275"/>
                <a:gd name="connsiteX57" fmla="*/ 0 w 6158587"/>
                <a:gd name="connsiteY57" fmla="*/ 112255 h 6857275"/>
                <a:gd name="connsiteX58" fmla="*/ 79310 w 6158587"/>
                <a:gd name="connsiteY58" fmla="*/ 70390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58587" h="6857275">
                  <a:moveTo>
                    <a:pt x="233278" y="0"/>
                  </a:moveTo>
                  <a:lnTo>
                    <a:pt x="3441063" y="0"/>
                  </a:lnTo>
                  <a:lnTo>
                    <a:pt x="3535825" y="38136"/>
                  </a:lnTo>
                  <a:cubicBezTo>
                    <a:pt x="5077434" y="703644"/>
                    <a:pt x="6158926" y="2261149"/>
                    <a:pt x="6158587" y="4076179"/>
                  </a:cubicBezTo>
                  <a:cubicBezTo>
                    <a:pt x="6158441" y="4852011"/>
                    <a:pt x="5956378" y="5613884"/>
                    <a:pt x="5573039" y="6283960"/>
                  </a:cubicBezTo>
                  <a:cubicBezTo>
                    <a:pt x="5468266" y="6466229"/>
                    <a:pt x="5351134" y="6639962"/>
                    <a:pt x="5222761" y="6804016"/>
                  </a:cubicBezTo>
                  <a:lnTo>
                    <a:pt x="5179011" y="6857275"/>
                  </a:lnTo>
                  <a:lnTo>
                    <a:pt x="4477061" y="6857275"/>
                  </a:lnTo>
                  <a:lnTo>
                    <a:pt x="4532922" y="6798071"/>
                  </a:lnTo>
                  <a:cubicBezTo>
                    <a:pt x="4575851" y="6750793"/>
                    <a:pt x="4618547" y="6701908"/>
                    <a:pt x="4660563" y="6651672"/>
                  </a:cubicBezTo>
                  <a:cubicBezTo>
                    <a:pt x="4698786" y="6606693"/>
                    <a:pt x="4736294" y="6559232"/>
                    <a:pt x="4772511" y="6513379"/>
                  </a:cubicBezTo>
                  <a:lnTo>
                    <a:pt x="4781959" y="6501404"/>
                  </a:lnTo>
                  <a:lnTo>
                    <a:pt x="4800713" y="6476578"/>
                  </a:lnTo>
                  <a:cubicBezTo>
                    <a:pt x="4833067" y="6434082"/>
                    <a:pt x="4866565" y="6389979"/>
                    <a:pt x="4897916" y="6345878"/>
                  </a:cubicBezTo>
                  <a:cubicBezTo>
                    <a:pt x="4916097" y="6321199"/>
                    <a:pt x="4934277" y="6295788"/>
                    <a:pt x="4953461" y="6268773"/>
                  </a:cubicBezTo>
                  <a:cubicBezTo>
                    <a:pt x="4972643" y="6241756"/>
                    <a:pt x="4994547" y="6211234"/>
                    <a:pt x="5015304" y="6182904"/>
                  </a:cubicBezTo>
                  <a:cubicBezTo>
                    <a:pt x="5059253" y="6123177"/>
                    <a:pt x="5103202" y="6065201"/>
                    <a:pt x="5136557" y="6021245"/>
                  </a:cubicBezTo>
                  <a:cubicBezTo>
                    <a:pt x="5169913" y="5977289"/>
                    <a:pt x="5200977" y="5936836"/>
                    <a:pt x="5232471" y="5895802"/>
                  </a:cubicBezTo>
                  <a:cubicBezTo>
                    <a:pt x="5280429" y="5833299"/>
                    <a:pt x="5330104" y="5768607"/>
                    <a:pt x="5377488" y="5704644"/>
                  </a:cubicBezTo>
                  <a:cubicBezTo>
                    <a:pt x="5414708" y="5654117"/>
                    <a:pt x="5454220" y="5600229"/>
                    <a:pt x="5492012" y="5545320"/>
                  </a:cubicBezTo>
                  <a:cubicBezTo>
                    <a:pt x="5532669" y="5485739"/>
                    <a:pt x="5566453" y="5435067"/>
                    <a:pt x="5598378" y="5383077"/>
                  </a:cubicBezTo>
                  <a:cubicBezTo>
                    <a:pt x="5639177" y="5317217"/>
                    <a:pt x="5668668" y="5266250"/>
                    <a:pt x="5694293" y="5215869"/>
                  </a:cubicBezTo>
                  <a:cubicBezTo>
                    <a:pt x="5705458" y="5195133"/>
                    <a:pt x="5715765" y="5174104"/>
                    <a:pt x="5726646" y="5151759"/>
                  </a:cubicBezTo>
                  <a:lnTo>
                    <a:pt x="5736953" y="5130730"/>
                  </a:lnTo>
                  <a:cubicBezTo>
                    <a:pt x="5740675" y="5122261"/>
                    <a:pt x="5744540" y="5113938"/>
                    <a:pt x="5748406" y="5105613"/>
                  </a:cubicBezTo>
                  <a:cubicBezTo>
                    <a:pt x="5757997" y="5084293"/>
                    <a:pt x="5767159" y="5064140"/>
                    <a:pt x="5775318" y="5043695"/>
                  </a:cubicBezTo>
                  <a:cubicBezTo>
                    <a:pt x="5824718" y="4925802"/>
                    <a:pt x="5862228" y="4803091"/>
                    <a:pt x="5887267" y="4677444"/>
                  </a:cubicBezTo>
                  <a:cubicBezTo>
                    <a:pt x="5911983" y="4550307"/>
                    <a:pt x="5924876" y="4421080"/>
                    <a:pt x="5925776" y="4291476"/>
                  </a:cubicBezTo>
                  <a:cubicBezTo>
                    <a:pt x="5925724" y="4029813"/>
                    <a:pt x="5896133" y="3769041"/>
                    <a:pt x="5837592" y="3514285"/>
                  </a:cubicBezTo>
                  <a:cubicBezTo>
                    <a:pt x="5808496" y="3387220"/>
                    <a:pt x="5772120" y="3261997"/>
                    <a:pt x="5728651" y="3139270"/>
                  </a:cubicBezTo>
                  <a:lnTo>
                    <a:pt x="5728651" y="3138540"/>
                  </a:lnTo>
                  <a:cubicBezTo>
                    <a:pt x="5722351" y="3119409"/>
                    <a:pt x="5715193" y="3100717"/>
                    <a:pt x="5707749" y="3080127"/>
                  </a:cubicBezTo>
                  <a:cubicBezTo>
                    <a:pt x="5703455" y="3068883"/>
                    <a:pt x="5699302" y="3057637"/>
                    <a:pt x="5695151" y="3046393"/>
                  </a:cubicBezTo>
                  <a:cubicBezTo>
                    <a:pt x="5685131" y="3018793"/>
                    <a:pt x="5674107" y="2991778"/>
                    <a:pt x="5662512" y="2963300"/>
                  </a:cubicBezTo>
                  <a:lnTo>
                    <a:pt x="5659648" y="2956436"/>
                  </a:lnTo>
                  <a:lnTo>
                    <a:pt x="5641039" y="2911751"/>
                  </a:lnTo>
                  <a:lnTo>
                    <a:pt x="5621283" y="2867941"/>
                  </a:lnTo>
                  <a:cubicBezTo>
                    <a:pt x="5609687" y="2841362"/>
                    <a:pt x="5595944" y="2810548"/>
                    <a:pt x="5581056" y="2780320"/>
                  </a:cubicBezTo>
                  <a:cubicBezTo>
                    <a:pt x="5530665" y="2672839"/>
                    <a:pt x="5470683" y="2561270"/>
                    <a:pt x="5397674" y="2438163"/>
                  </a:cubicBezTo>
                  <a:cubicBezTo>
                    <a:pt x="5332395" y="2330974"/>
                    <a:pt x="5259814" y="2222909"/>
                    <a:pt x="5182080" y="2116889"/>
                  </a:cubicBezTo>
                  <a:cubicBezTo>
                    <a:pt x="5029667" y="1910602"/>
                    <a:pt x="4860375" y="1717880"/>
                    <a:pt x="4676024" y="1540786"/>
                  </a:cubicBezTo>
                  <a:cubicBezTo>
                    <a:pt x="4590130" y="1458131"/>
                    <a:pt x="4497795" y="1374893"/>
                    <a:pt x="4391860" y="1286395"/>
                  </a:cubicBezTo>
                  <a:cubicBezTo>
                    <a:pt x="4370530" y="1268433"/>
                    <a:pt x="4345334" y="1247404"/>
                    <a:pt x="4318851" y="1226959"/>
                  </a:cubicBezTo>
                  <a:lnTo>
                    <a:pt x="4306254" y="1216883"/>
                  </a:lnTo>
                  <a:cubicBezTo>
                    <a:pt x="4285925" y="1200673"/>
                    <a:pt x="4264880" y="1183880"/>
                    <a:pt x="4244123" y="1168254"/>
                  </a:cubicBezTo>
                  <a:cubicBezTo>
                    <a:pt x="4189438" y="1125467"/>
                    <a:pt x="4134322" y="1085307"/>
                    <a:pt x="4092378" y="1055078"/>
                  </a:cubicBezTo>
                  <a:cubicBezTo>
                    <a:pt x="3887264" y="908357"/>
                    <a:pt x="3672344" y="776461"/>
                    <a:pt x="3449179" y="660348"/>
                  </a:cubicBezTo>
                  <a:cubicBezTo>
                    <a:pt x="3338519" y="602958"/>
                    <a:pt x="3224710" y="549071"/>
                    <a:pt x="3110758" y="500442"/>
                  </a:cubicBezTo>
                  <a:cubicBezTo>
                    <a:pt x="2996806" y="451812"/>
                    <a:pt x="2879991" y="407565"/>
                    <a:pt x="2762316" y="368135"/>
                  </a:cubicBezTo>
                  <a:cubicBezTo>
                    <a:pt x="2649508" y="330312"/>
                    <a:pt x="2529403" y="295119"/>
                    <a:pt x="2404426" y="264452"/>
                  </a:cubicBezTo>
                  <a:cubicBezTo>
                    <a:pt x="2288900" y="236121"/>
                    <a:pt x="2166502" y="211733"/>
                    <a:pt x="2040668" y="191435"/>
                  </a:cubicBezTo>
                  <a:cubicBezTo>
                    <a:pt x="1848910" y="162425"/>
                    <a:pt x="1655321" y="147782"/>
                    <a:pt x="1461459" y="147625"/>
                  </a:cubicBezTo>
                  <a:cubicBezTo>
                    <a:pt x="1408061" y="147625"/>
                    <a:pt x="1354092" y="148794"/>
                    <a:pt x="1300837" y="150983"/>
                  </a:cubicBezTo>
                  <a:cubicBezTo>
                    <a:pt x="1177739" y="155618"/>
                    <a:pt x="1054939" y="166584"/>
                    <a:pt x="932928" y="183842"/>
                  </a:cubicBezTo>
                  <a:cubicBezTo>
                    <a:pt x="810083" y="201379"/>
                    <a:pt x="688259" y="225753"/>
                    <a:pt x="568022" y="256858"/>
                  </a:cubicBezTo>
                  <a:cubicBezTo>
                    <a:pt x="386369" y="303536"/>
                    <a:pt x="209474" y="367270"/>
                    <a:pt x="39597" y="447169"/>
                  </a:cubicBezTo>
                  <a:lnTo>
                    <a:pt x="0" y="467328"/>
                  </a:lnTo>
                  <a:lnTo>
                    <a:pt x="0" y="112255"/>
                  </a:lnTo>
                  <a:lnTo>
                    <a:pt x="79310" y="703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spTree>
    <p:extLst>
      <p:ext uri="{BB962C8B-B14F-4D97-AF65-F5344CB8AC3E}">
        <p14:creationId xmlns:p14="http://schemas.microsoft.com/office/powerpoint/2010/main" val="23315366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506</Words>
  <Application>Microsoft Office PowerPoint</Application>
  <PresentationFormat>On-screen Show (4:3)</PresentationFormat>
  <Paragraphs>48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Museo Slab 500</vt:lpstr>
      <vt:lpstr>Rockwell</vt:lpstr>
      <vt:lpstr>Office Theme</vt:lpstr>
      <vt:lpstr>Subgrantee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have a guardian requesting 100% remote learning for a 9th grader who is homeless unaccompanied youth – Student has asthma and takes daily medications. The school is telling me: “We will be happy to take student but in a hybrid schedule (two days in person, 3 days remote). Remote classes are at maximum capacity and we are not taking “any” more students for remote classes. For example, the student needs to take Algebra class and the remote class has already 60 kids enrolled.” </vt:lpstr>
      <vt:lpstr>Can we offer our MKV remote learning students RTD passes or gas reimbursement to pick up their school lunches? </vt:lpstr>
      <vt:lpstr>Jeffco Food Service Updates</vt:lpstr>
      <vt:lpstr> A family who has rented their own apartment and have 5 children residing in one-room (varying ages).      A mom and 5 children with boys in one room, girls in one room, and mom sleeping on the couch </vt:lpstr>
      <vt:lpstr>Does public housing qualify for McKinney Vento eligibility in that it is a supportive housing program and the family could not afford housing otherwise? </vt:lpstr>
      <vt:lpstr> Getting a Pulse…</vt:lpstr>
      <vt:lpstr>State Coordinator Goals</vt:lpstr>
      <vt:lpstr>Important Dates for 2020-2021</vt:lpstr>
      <vt:lpstr>Recent News Articles</vt:lpstr>
      <vt:lpstr>Upcoming Trainings</vt:lpstr>
      <vt:lpstr>Upcoming trainings</vt:lpstr>
      <vt:lpstr>Next Subgrantee meeting: January 29,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Subgrantee Meeting</dc:title>
  <dc:creator>Wrenick, Kerry</dc:creator>
  <cp:lastModifiedBy>Barczak, Alena</cp:lastModifiedBy>
  <cp:revision>4</cp:revision>
  <dcterms:created xsi:type="dcterms:W3CDTF">2020-09-18T14:00:24Z</dcterms:created>
  <dcterms:modified xsi:type="dcterms:W3CDTF">2021-05-17T21:00:22Z</dcterms:modified>
</cp:coreProperties>
</file>