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44"/>
  </p:notesMasterIdLst>
  <p:sldIdLst>
    <p:sldId id="257" r:id="rId2"/>
    <p:sldId id="262" r:id="rId3"/>
    <p:sldId id="260" r:id="rId4"/>
    <p:sldId id="261" r:id="rId5"/>
    <p:sldId id="283" r:id="rId6"/>
    <p:sldId id="285" r:id="rId7"/>
    <p:sldId id="287" r:id="rId8"/>
    <p:sldId id="288" r:id="rId9"/>
    <p:sldId id="289" r:id="rId10"/>
    <p:sldId id="286" r:id="rId11"/>
    <p:sldId id="290" r:id="rId12"/>
    <p:sldId id="329" r:id="rId13"/>
    <p:sldId id="291" r:id="rId14"/>
    <p:sldId id="292" r:id="rId15"/>
    <p:sldId id="294" r:id="rId16"/>
    <p:sldId id="293" r:id="rId17"/>
    <p:sldId id="295" r:id="rId18"/>
    <p:sldId id="296" r:id="rId19"/>
    <p:sldId id="297" r:id="rId20"/>
    <p:sldId id="298" r:id="rId21"/>
    <p:sldId id="299" r:id="rId22"/>
    <p:sldId id="300" r:id="rId23"/>
    <p:sldId id="325" r:id="rId24"/>
    <p:sldId id="326" r:id="rId25"/>
    <p:sldId id="327" r:id="rId26"/>
    <p:sldId id="301" r:id="rId27"/>
    <p:sldId id="302" r:id="rId28"/>
    <p:sldId id="281" r:id="rId29"/>
    <p:sldId id="282" r:id="rId30"/>
    <p:sldId id="303" r:id="rId31"/>
    <p:sldId id="307" r:id="rId32"/>
    <p:sldId id="284" r:id="rId33"/>
    <p:sldId id="308" r:id="rId34"/>
    <p:sldId id="309" r:id="rId35"/>
    <p:sldId id="311" r:id="rId36"/>
    <p:sldId id="312" r:id="rId37"/>
    <p:sldId id="313" r:id="rId38"/>
    <p:sldId id="314" r:id="rId39"/>
    <p:sldId id="323" r:id="rId40"/>
    <p:sldId id="324" r:id="rId41"/>
    <p:sldId id="328" r:id="rId42"/>
    <p:sldId id="330"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C83312-FE0B-448B-A907-A1E2C434B0E3}" name="Nichols, Julie" initials="NJ" userId="S::nichols_j@cde.state.co.us::c7f6c207-0ac2-4ced-80eb-67059bed71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3730F7-FBFA-4DAC-BDEB-F17F6474F412}" v="1" dt="2025-03-28T16:18:39.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78539799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78539799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97BF9F14-DE88-85EC-8AA1-D0E78F005010}"/>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5B3BF90F-1A05-4301-D973-C2717092A0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EDDB6D4D-049F-F15C-6B91-5F498B841C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71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E3DC16A7-0C4E-1972-9DC8-F090528E8F71}"/>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AFA1CA82-85BD-3BCB-ECDB-8CC538FE9A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AF8250E9-D96F-DFA4-F76A-6504FC2914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448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906CE873-2800-2F83-805E-93C7E67DE86C}"/>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B06F8599-88B9-84BD-0D00-93968B41AC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2E2497BE-8485-CCC1-E424-A899753F8D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438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B52249F8-13FA-0B01-7CCC-7BF348D8B7EC}"/>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D343F73E-CB9B-3B93-DE5C-96B975A081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1F40EDCF-4ED4-36EC-8AF0-782E0C49F0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2224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D4569ABF-D504-AA65-1036-1B1ED3C2628D}"/>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8A883970-1FEB-7EBE-0B30-4ED424B862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4BA89EA5-27DE-B7DF-DE55-5F54A2C5B3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393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380CB0A6-8760-3E8D-8FA8-D228B2D69BD1}"/>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0F8DF7EB-032F-1221-FB5C-4FE8A6BFE2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DB508688-2307-6E52-8F7F-D868144493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645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67FF46A6-3FAB-6F5D-8BA8-358732AE383B}"/>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42CB5EF3-BEC4-7CAA-4B7E-C76FF4597E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B1C4D95C-86C9-0BA5-8377-84F7F83B71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0904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FC3A1578-7394-E4D4-C297-F7BEEF991473}"/>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A115D558-5E7D-439D-1062-E01581F467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9FFF3EC3-14F7-F9A3-292F-48DE156A8A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299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6409E34E-E59C-4DEA-9A2A-B1AF71B065FE}"/>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736AB193-5B66-FC28-E6FB-52DBE36A58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B97C97D3-3377-5D6F-7A5E-0A251440A3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079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E60E52B1-99B6-1EAB-1548-9B7333743A37}"/>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6E33DB88-36C0-6493-5DD8-03DCA62435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1539774F-03CF-7608-BA57-2AB6A15467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898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6AC133FA-E5D0-7DD0-5D55-BAD16DC4EFC8}"/>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56B940C7-528E-8972-07F7-52DE5E8A6D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AA5F9875-D98C-05BA-82CD-03487D4618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5897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FEC01908-82D0-044C-C256-297AFE062000}"/>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C702FC8B-A93C-5528-638D-986CA6E74F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E4338519-D83C-ADB5-1761-2EBC9D0821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888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7C5D3ED5-575E-8DFD-ED3D-78C1710A33D2}"/>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8D2D123E-3B84-A71F-9690-F728440F88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9B246455-D506-FB39-ABD1-7731CB4269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205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D325B414-C904-DF3F-C7E8-89C5FD9A773F}"/>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3D5AD8EB-B98E-B341-6E1C-447AD81ABB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CFAF18CA-57DE-3520-5B6F-0800B2F89F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66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0C142CCC-7F00-B078-6A27-DC91AC667C8F}"/>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D2005D71-B0A0-5233-8D2B-4A1238D45B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9214F997-76A3-D714-8577-26AFD677FD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005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4BD36-B3F0-4538-AF40-2D33F4D48CDC}" type="slidenum">
              <a:rPr lang="en-US" smtClean="0"/>
              <a:t>37</a:t>
            </a:fld>
            <a:endParaRPr lang="en-US"/>
          </a:p>
        </p:txBody>
      </p:sp>
    </p:spTree>
    <p:extLst>
      <p:ext uri="{BB962C8B-B14F-4D97-AF65-F5344CB8AC3E}">
        <p14:creationId xmlns:p14="http://schemas.microsoft.com/office/powerpoint/2010/main" val="1144728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20D7FFA6-5561-D237-7B19-67825810D2F9}"/>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CEB2D87E-4676-CC11-3C9E-42CF677D34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E0B31A5B-5CFE-B50F-C654-0E65BCDCD6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65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78539799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78539799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78539799a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27174B9D-4C4B-8265-864E-34D3651BCCB0}"/>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47EFF998-A9B6-05BA-37A4-2818EB769F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8F7DE2B0-2A4D-31C5-2D0B-DF4D0E6BC4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38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96B1ED8E-4A59-FA7C-6C5E-005AC454D4ED}"/>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B92FBF2E-6142-C3E4-AC72-5E1FBB18EA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E76DEB62-D4AB-083A-7C45-0FB2D59CFE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051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1D1162B4-C813-B21F-DAB5-D5464F4D827E}"/>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EE3D7F40-E375-E67F-0A95-A000BECB9D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B2FC4F3D-7ABF-A4B6-5DAC-48F223CF73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58219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B60087EA-32F3-39C2-910C-BE034C2D59CB}"/>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B6D76248-7D22-DACF-568D-1CCF592F83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467979D3-1FA7-C3EC-49F9-109854213F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7087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8D84714F-B0D4-8CE9-CC08-519A14AAD8B0}"/>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294FC75C-19B3-641B-995D-984AF743A9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0ADBA297-121E-1762-AF02-27AE09678D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412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without image - Orange">
  <p:cSld name="SECTION_HEADER_1">
    <p:spTree>
      <p:nvGrpSpPr>
        <p:cNvPr id="1" name="Shape 9"/>
        <p:cNvGrpSpPr/>
        <p:nvPr/>
      </p:nvGrpSpPr>
      <p:grpSpPr>
        <a:xfrm>
          <a:off x="0" y="0"/>
          <a:ext cx="0" cy="0"/>
          <a:chOff x="0" y="0"/>
          <a:chExt cx="0" cy="0"/>
        </a:xfrm>
      </p:grpSpPr>
      <p:sp>
        <p:nvSpPr>
          <p:cNvPr id="10" name="Google Shape;10;p2"/>
          <p:cNvSpPr txBox="1"/>
          <p:nvPr/>
        </p:nvSpPr>
        <p:spPr>
          <a:xfrm>
            <a:off x="123875" y="4164100"/>
            <a:ext cx="4863600" cy="156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999999"/>
              </a:solidFill>
              <a:latin typeface="Roboto"/>
              <a:ea typeface="Roboto"/>
              <a:cs typeface="Roboto"/>
              <a:sym typeface="Roboto"/>
            </a:endParaRPr>
          </a:p>
        </p:txBody>
      </p:sp>
      <p:cxnSp>
        <p:nvCxnSpPr>
          <p:cNvPr id="11" name="Google Shape;11;p2" descr="&quot;&quot;"/>
          <p:cNvCxnSpPr/>
          <p:nvPr/>
        </p:nvCxnSpPr>
        <p:spPr>
          <a:xfrm>
            <a:off x="0" y="918350"/>
            <a:ext cx="7479600" cy="0"/>
          </a:xfrm>
          <a:prstGeom prst="straightConnector1">
            <a:avLst/>
          </a:prstGeom>
          <a:noFill/>
          <a:ln w="19050" cap="flat" cmpd="sng">
            <a:solidFill>
              <a:srgbClr val="EF7521"/>
            </a:solidFill>
            <a:prstDash val="solid"/>
            <a:round/>
            <a:headEnd type="none" w="sm" len="sm"/>
            <a:tailEnd type="none" w="sm" len="sm"/>
          </a:ln>
        </p:spPr>
      </p:cxnSp>
      <p:sp>
        <p:nvSpPr>
          <p:cNvPr id="12" name="Google Shape;12;p2"/>
          <p:cNvSpPr txBox="1">
            <a:spLocks noGrp="1"/>
          </p:cNvSpPr>
          <p:nvPr>
            <p:ph type="title"/>
          </p:nvPr>
        </p:nvSpPr>
        <p:spPr>
          <a:xfrm>
            <a:off x="311700" y="105100"/>
            <a:ext cx="7167900" cy="741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000"/>
              <a:buFont typeface="Roboto"/>
              <a:buNone/>
              <a:defRPr sz="2000">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13" name="Google Shape;13;p2"/>
          <p:cNvSpPr txBox="1">
            <a:spLocks noGrp="1"/>
          </p:cNvSpPr>
          <p:nvPr>
            <p:ph type="body" idx="1"/>
          </p:nvPr>
        </p:nvSpPr>
        <p:spPr>
          <a:xfrm>
            <a:off x="311700" y="1152475"/>
            <a:ext cx="5277900" cy="3034800"/>
          </a:xfrm>
          <a:prstGeom prst="rect">
            <a:avLst/>
          </a:prstGeom>
          <a:noFill/>
          <a:ln>
            <a:noFill/>
          </a:ln>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marL="914400" lvl="1"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14" name="Google Shape;14;p2"/>
          <p:cNvSpPr txBox="1">
            <a:spLocks noGrp="1"/>
          </p:cNvSpPr>
          <p:nvPr>
            <p:ph type="title" idx="2"/>
          </p:nvPr>
        </p:nvSpPr>
        <p:spPr>
          <a:xfrm>
            <a:off x="123875" y="4347400"/>
            <a:ext cx="7267200" cy="156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9pPr>
          </a:lstStyle>
          <a:p>
            <a:endParaRPr/>
          </a:p>
        </p:txBody>
      </p:sp>
      <p:sp>
        <p:nvSpPr>
          <p:cNvPr id="15" name="Google Shape;15;p2"/>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FFFFFF"/>
                </a:solidFill>
                <a:latin typeface="Arial"/>
                <a:ea typeface="Arial"/>
                <a:cs typeface="Arial"/>
                <a:sym typeface="Arial"/>
              </a:rPr>
              <a:t> </a:t>
            </a:r>
            <a:fld id="{00000000-1234-1234-1234-123412341234}" type="slidenum">
              <a:rPr lang="en" sz="1300" b="0" i="0" u="none" strike="noStrike" cap="none">
                <a:solidFill>
                  <a:srgbClr val="FFFFFF"/>
                </a:solidFill>
                <a:latin typeface="Arial"/>
                <a:ea typeface="Arial"/>
                <a:cs typeface="Arial"/>
                <a:sym typeface="Arial"/>
              </a:rPr>
              <a:t>‹#›</a:t>
            </a:fld>
            <a:endParaRPr sz="1300" b="0" i="0" u="none" strike="noStrike" cap="none">
              <a:solidFill>
                <a:srgbClr val="FFFFFF"/>
              </a:solidFill>
              <a:latin typeface="Arial"/>
              <a:ea typeface="Arial"/>
              <a:cs typeface="Arial"/>
              <a:sym typeface="Arial"/>
            </a:endParaRPr>
          </a:p>
        </p:txBody>
      </p:sp>
      <p:pic>
        <p:nvPicPr>
          <p:cNvPr id="16" name="Google Shape;16;p2" descr="&quot;&quot;"/>
          <p:cNvPicPr preferRelativeResize="0"/>
          <p:nvPr/>
        </p:nvPicPr>
        <p:blipFill rotWithShape="1">
          <a:blip r:embed="rId2">
            <a:alphaModFix/>
          </a:blip>
          <a:srcRect/>
          <a:stretch/>
        </p:blipFill>
        <p:spPr>
          <a:xfrm>
            <a:off x="0" y="4320695"/>
            <a:ext cx="9144003" cy="830461"/>
          </a:xfrm>
          <a:prstGeom prst="rect">
            <a:avLst/>
          </a:prstGeom>
          <a:noFill/>
          <a:ln>
            <a:noFill/>
          </a:ln>
        </p:spPr>
      </p:pic>
      <p:pic>
        <p:nvPicPr>
          <p:cNvPr id="17" name="Google Shape;17;p2" descr="CDE logo"/>
          <p:cNvPicPr preferRelativeResize="0"/>
          <p:nvPr/>
        </p:nvPicPr>
        <p:blipFill rotWithShape="1">
          <a:blip r:embed="rId3">
            <a:alphaModFix/>
          </a:blip>
          <a:srcRect/>
          <a:stretch/>
        </p:blipFill>
        <p:spPr>
          <a:xfrm>
            <a:off x="8002150" y="4518325"/>
            <a:ext cx="924425" cy="403399"/>
          </a:xfrm>
          <a:prstGeom prst="rect">
            <a:avLst/>
          </a:prstGeom>
          <a:noFill/>
          <a:ln>
            <a:noFill/>
          </a:ln>
        </p:spPr>
      </p:pic>
      <p:sp>
        <p:nvSpPr>
          <p:cNvPr id="18" name="Google Shape;18;p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Slide - Orange" type="title">
  <p:cSld name="TITLE">
    <p:spTree>
      <p:nvGrpSpPr>
        <p:cNvPr id="1" name="Shape 19"/>
        <p:cNvGrpSpPr/>
        <p:nvPr/>
      </p:nvGrpSpPr>
      <p:grpSpPr>
        <a:xfrm>
          <a:off x="0" y="0"/>
          <a:ext cx="0" cy="0"/>
          <a:chOff x="0" y="0"/>
          <a:chExt cx="0" cy="0"/>
        </a:xfrm>
      </p:grpSpPr>
      <p:sp>
        <p:nvSpPr>
          <p:cNvPr id="20" name="Google Shape;20;p3"/>
          <p:cNvSpPr/>
          <p:nvPr/>
        </p:nvSpPr>
        <p:spPr>
          <a:xfrm>
            <a:off x="0" y="4311400"/>
            <a:ext cx="9144000" cy="839400"/>
          </a:xfrm>
          <a:prstGeom prst="rect">
            <a:avLst/>
          </a:prstGeom>
          <a:solidFill>
            <a:srgbClr val="EF752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 descr="&quot;&quot;"/>
          <p:cNvSpPr/>
          <p:nvPr/>
        </p:nvSpPr>
        <p:spPr>
          <a:xfrm>
            <a:off x="1125" y="0"/>
            <a:ext cx="9144000" cy="2743200"/>
          </a:xfrm>
          <a:prstGeom prst="rect">
            <a:avLst/>
          </a:prstGeom>
          <a:solidFill>
            <a:srgbClr val="EF752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 name="Google Shape;22;p3" descr="CDE logo"/>
          <p:cNvPicPr preferRelativeResize="0"/>
          <p:nvPr/>
        </p:nvPicPr>
        <p:blipFill rotWithShape="1">
          <a:blip r:embed="rId2">
            <a:alphaModFix/>
          </a:blip>
          <a:srcRect/>
          <a:stretch/>
        </p:blipFill>
        <p:spPr>
          <a:xfrm>
            <a:off x="2299325" y="703400"/>
            <a:ext cx="1456100" cy="919150"/>
          </a:xfrm>
          <a:prstGeom prst="rect">
            <a:avLst/>
          </a:prstGeom>
          <a:noFill/>
          <a:ln>
            <a:noFill/>
          </a:ln>
        </p:spPr>
      </p:pic>
      <p:sp>
        <p:nvSpPr>
          <p:cNvPr id="23" name="Google Shape;23;p3"/>
          <p:cNvSpPr txBox="1"/>
          <p:nvPr/>
        </p:nvSpPr>
        <p:spPr>
          <a:xfrm>
            <a:off x="205525" y="4884550"/>
            <a:ext cx="7256400" cy="178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p:txBody>
      </p:sp>
      <p:pic>
        <p:nvPicPr>
          <p:cNvPr id="24" name="Google Shape;24;p3" descr="Photo of two elementary students"/>
          <p:cNvPicPr preferRelativeResize="0"/>
          <p:nvPr/>
        </p:nvPicPr>
        <p:blipFill rotWithShape="1">
          <a:blip r:embed="rId3">
            <a:alphaModFix/>
          </a:blip>
          <a:srcRect/>
          <a:stretch/>
        </p:blipFill>
        <p:spPr>
          <a:xfrm>
            <a:off x="6124275" y="0"/>
            <a:ext cx="3019725" cy="4483625"/>
          </a:xfrm>
          <a:prstGeom prst="rect">
            <a:avLst/>
          </a:prstGeom>
          <a:noFill/>
          <a:ln>
            <a:noFill/>
          </a:ln>
        </p:spPr>
      </p:pic>
      <p:sp>
        <p:nvSpPr>
          <p:cNvPr id="25" name="Google Shape;25;p3"/>
          <p:cNvSpPr txBox="1">
            <a:spLocks noGrp="1"/>
          </p:cNvSpPr>
          <p:nvPr>
            <p:ph type="title"/>
          </p:nvPr>
        </p:nvSpPr>
        <p:spPr>
          <a:xfrm>
            <a:off x="205525" y="2070900"/>
            <a:ext cx="5778300" cy="5361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lt1"/>
              </a:buClr>
              <a:buSzPts val="2200"/>
              <a:buFont typeface="Roboto"/>
              <a:buNone/>
              <a:defRPr sz="2200">
                <a:solidFill>
                  <a:schemeClr val="lt1"/>
                </a:solidFill>
                <a:latin typeface="Roboto"/>
                <a:ea typeface="Roboto"/>
                <a:cs typeface="Roboto"/>
                <a:sym typeface="Roboto"/>
              </a:defRPr>
            </a:lvl1pPr>
            <a:lvl2pPr lvl="1"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26" name="Google Shape;26;p3"/>
          <p:cNvSpPr txBox="1">
            <a:spLocks noGrp="1"/>
          </p:cNvSpPr>
          <p:nvPr>
            <p:ph type="title" idx="2"/>
          </p:nvPr>
        </p:nvSpPr>
        <p:spPr>
          <a:xfrm>
            <a:off x="205525" y="2960750"/>
            <a:ext cx="5778300" cy="10401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200"/>
              <a:buFont typeface="Roboto"/>
              <a:buNone/>
              <a:defRPr sz="2200">
                <a:latin typeface="Roboto"/>
                <a:ea typeface="Roboto"/>
                <a:cs typeface="Roboto"/>
                <a:sym typeface="Roboto"/>
              </a:defRPr>
            </a:lvl1pPr>
            <a:lvl2pPr lvl="1"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27" name="Google Shape;27;p3"/>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FFFFFF"/>
                </a:solidFill>
                <a:latin typeface="Arial"/>
                <a:ea typeface="Arial"/>
                <a:cs typeface="Arial"/>
                <a:sym typeface="Arial"/>
              </a:rPr>
              <a:t> </a:t>
            </a:r>
            <a:fld id="{00000000-1234-1234-1234-123412341234}" type="slidenum">
              <a:rPr lang="en" sz="1300" b="0" i="0" u="none" strike="noStrike" cap="none">
                <a:solidFill>
                  <a:srgbClr val="FFFFFF"/>
                </a:solidFill>
                <a:latin typeface="Arial"/>
                <a:ea typeface="Arial"/>
                <a:cs typeface="Arial"/>
                <a:sym typeface="Arial"/>
              </a:rPr>
              <a:t>‹#›</a:t>
            </a:fld>
            <a:endParaRPr sz="1300" b="0" i="0" u="none" strike="noStrike" cap="none">
              <a:solidFill>
                <a:srgbClr val="FFFFFF"/>
              </a:solidFill>
              <a:latin typeface="Arial"/>
              <a:ea typeface="Arial"/>
              <a:cs typeface="Arial"/>
              <a:sym typeface="Arial"/>
            </a:endParaRPr>
          </a:p>
        </p:txBody>
      </p:sp>
      <p:sp>
        <p:nvSpPr>
          <p:cNvPr id="28" name="Google Shape;28;p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 Orange - 01" type="tx">
  <p:cSld name="TITLE_AND_BODY">
    <p:spTree>
      <p:nvGrpSpPr>
        <p:cNvPr id="1" name="Shape 74"/>
        <p:cNvGrpSpPr/>
        <p:nvPr/>
      </p:nvGrpSpPr>
      <p:grpSpPr>
        <a:xfrm>
          <a:off x="0" y="0"/>
          <a:ext cx="0" cy="0"/>
          <a:chOff x="0" y="0"/>
          <a:chExt cx="0" cy="0"/>
        </a:xfrm>
      </p:grpSpPr>
      <p:pic>
        <p:nvPicPr>
          <p:cNvPr id="75" name="Google Shape;75;p7" descr="Photo of elementary students and teacher"/>
          <p:cNvPicPr preferRelativeResize="0"/>
          <p:nvPr/>
        </p:nvPicPr>
        <p:blipFill rotWithShape="1">
          <a:blip r:embed="rId2">
            <a:alphaModFix/>
          </a:blip>
          <a:srcRect/>
          <a:stretch/>
        </p:blipFill>
        <p:spPr>
          <a:xfrm>
            <a:off x="0" y="0"/>
            <a:ext cx="9144008" cy="5143501"/>
          </a:xfrm>
          <a:prstGeom prst="rect">
            <a:avLst/>
          </a:prstGeom>
          <a:noFill/>
          <a:ln>
            <a:noFill/>
          </a:ln>
        </p:spPr>
      </p:pic>
      <p:sp>
        <p:nvSpPr>
          <p:cNvPr id="76" name="Google Shape;76;p7"/>
          <p:cNvSpPr txBox="1">
            <a:spLocks noGrp="1"/>
          </p:cNvSpPr>
          <p:nvPr>
            <p:ph type="title"/>
          </p:nvPr>
        </p:nvSpPr>
        <p:spPr>
          <a:xfrm>
            <a:off x="0" y="3361600"/>
            <a:ext cx="9144000" cy="666600"/>
          </a:xfrm>
          <a:prstGeom prst="rect">
            <a:avLst/>
          </a:prstGeom>
          <a:solidFill>
            <a:srgbClr val="EF7521"/>
          </a:solid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Roboto Medium"/>
              <a:buNone/>
              <a:defRPr>
                <a:solidFill>
                  <a:schemeClr val="lt1"/>
                </a:solidFill>
                <a:latin typeface="Roboto Medium"/>
                <a:ea typeface="Roboto Medium"/>
                <a:cs typeface="Roboto Medium"/>
                <a:sym typeface="Roboto Medium"/>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77" name="Google Shape;77;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7"/>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FFFFFF"/>
                </a:solidFill>
                <a:latin typeface="Arial"/>
                <a:ea typeface="Arial"/>
                <a:cs typeface="Arial"/>
                <a:sym typeface="Arial"/>
              </a:rPr>
              <a:t> </a:t>
            </a:r>
            <a:fld id="{00000000-1234-1234-1234-123412341234}" type="slidenum">
              <a:rPr lang="en" sz="1300" b="0" i="0" u="none" strike="noStrike" cap="none">
                <a:solidFill>
                  <a:srgbClr val="FFFFFF"/>
                </a:solidFill>
                <a:latin typeface="Arial"/>
                <a:ea typeface="Arial"/>
                <a:cs typeface="Arial"/>
                <a:sym typeface="Arial"/>
              </a:rPr>
              <a:t>‹#›</a:t>
            </a:fld>
            <a:endParaRPr sz="1300" b="0" i="0" u="none" strike="noStrike" cap="none">
              <a:solidFill>
                <a:srgbClr val="FFFFFF"/>
              </a:solidFill>
              <a:latin typeface="Arial"/>
              <a:ea typeface="Arial"/>
              <a:cs typeface="Arial"/>
              <a:sym typeface="Arial"/>
            </a:endParaRPr>
          </a:p>
        </p:txBody>
      </p:sp>
      <p:pic>
        <p:nvPicPr>
          <p:cNvPr id="79" name="Google Shape;79;p7" descr="CDE logo"/>
          <p:cNvPicPr preferRelativeResize="0"/>
          <p:nvPr/>
        </p:nvPicPr>
        <p:blipFill rotWithShape="1">
          <a:blip r:embed="rId3">
            <a:alphaModFix/>
          </a:blip>
          <a:srcRect/>
          <a:stretch/>
        </p:blipFill>
        <p:spPr>
          <a:xfrm>
            <a:off x="8002150" y="4518325"/>
            <a:ext cx="924425" cy="4033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eory of Change - Orange">
  <p:cSld name="SECTION_HEADER_1_1_1">
    <p:spTree>
      <p:nvGrpSpPr>
        <p:cNvPr id="1" name="Shape 216"/>
        <p:cNvGrpSpPr/>
        <p:nvPr/>
      </p:nvGrpSpPr>
      <p:grpSpPr>
        <a:xfrm>
          <a:off x="0" y="0"/>
          <a:ext cx="0" cy="0"/>
          <a:chOff x="0" y="0"/>
          <a:chExt cx="0" cy="0"/>
        </a:xfrm>
      </p:grpSpPr>
      <p:sp>
        <p:nvSpPr>
          <p:cNvPr id="217" name="Google Shape;21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18" name="Google Shape;218;p27" descr="&quot;&quot;"/>
          <p:cNvPicPr preferRelativeResize="0"/>
          <p:nvPr/>
        </p:nvPicPr>
        <p:blipFill rotWithShape="1">
          <a:blip r:embed="rId2">
            <a:alphaModFix/>
          </a:blip>
          <a:srcRect/>
          <a:stretch/>
        </p:blipFill>
        <p:spPr>
          <a:xfrm>
            <a:off x="0" y="4320695"/>
            <a:ext cx="9144003" cy="830461"/>
          </a:xfrm>
          <a:prstGeom prst="rect">
            <a:avLst/>
          </a:prstGeom>
          <a:noFill/>
          <a:ln>
            <a:noFill/>
          </a:ln>
        </p:spPr>
      </p:pic>
      <p:sp>
        <p:nvSpPr>
          <p:cNvPr id="219" name="Google Shape;219;p27"/>
          <p:cNvSpPr txBox="1"/>
          <p:nvPr/>
        </p:nvSpPr>
        <p:spPr>
          <a:xfrm>
            <a:off x="311700" y="708075"/>
            <a:ext cx="5556600" cy="48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600" b="1" i="0" u="none" strike="noStrike" cap="none">
                <a:solidFill>
                  <a:srgbClr val="EF7521"/>
                </a:solidFill>
                <a:latin typeface="Roboto"/>
                <a:ea typeface="Roboto"/>
                <a:cs typeface="Roboto"/>
                <a:sym typeface="Roboto"/>
              </a:rPr>
              <a:t>Our Vision test test</a:t>
            </a:r>
            <a:endParaRPr sz="1200" b="0" i="0" u="none" strike="noStrike" cap="none">
              <a:solidFill>
                <a:srgbClr val="EF7521"/>
              </a:solidFill>
              <a:latin typeface="Roboto"/>
              <a:ea typeface="Roboto"/>
              <a:cs typeface="Roboto"/>
              <a:sym typeface="Roboto"/>
            </a:endParaRPr>
          </a:p>
          <a:p>
            <a:pPr marL="0" marR="0" lvl="0" indent="0" algn="l" rtl="0">
              <a:lnSpc>
                <a:spcPct val="100000"/>
              </a:lnSpc>
              <a:spcBef>
                <a:spcPts val="200"/>
              </a:spcBef>
              <a:spcAft>
                <a:spcPts val="0"/>
              </a:spcAft>
              <a:buClr>
                <a:srgbClr val="000000"/>
              </a:buClr>
              <a:buSzPts val="1000"/>
              <a:buFont typeface="Arial"/>
              <a:buNone/>
            </a:pPr>
            <a:r>
              <a:rPr lang="en" sz="1000" b="0" i="0" u="none" strike="noStrike" cap="none">
                <a:solidFill>
                  <a:schemeClr val="dk1"/>
                </a:solidFill>
                <a:latin typeface="Roboto"/>
                <a:ea typeface="Roboto"/>
                <a:cs typeface="Roboto"/>
                <a:sym typeface="Roboto"/>
              </a:rPr>
              <a:t>To create an equitable educational environment where </a:t>
            </a:r>
            <a:r>
              <a:rPr lang="en" sz="1000" b="0" i="1" u="none" strike="noStrike" cap="none">
                <a:solidFill>
                  <a:schemeClr val="dk1"/>
                </a:solidFill>
                <a:latin typeface="Roboto"/>
                <a:ea typeface="Roboto"/>
                <a:cs typeface="Roboto"/>
                <a:sym typeface="Roboto"/>
              </a:rPr>
              <a:t>all</a:t>
            </a:r>
            <a:r>
              <a:rPr lang="en" sz="1000" b="0" i="0" u="none" strike="noStrike" cap="none">
                <a:solidFill>
                  <a:schemeClr val="dk1"/>
                </a:solidFill>
                <a:latin typeface="Roboto"/>
                <a:ea typeface="Roboto"/>
                <a:cs typeface="Roboto"/>
                <a:sym typeface="Roboto"/>
              </a:rPr>
              <a:t> students and staff in Colorado thrive</a:t>
            </a:r>
            <a:endParaRPr sz="2000" b="0" i="0" u="none" strike="noStrike" cap="none">
              <a:solidFill>
                <a:srgbClr val="000000"/>
              </a:solidFill>
              <a:latin typeface="Rockwell"/>
              <a:ea typeface="Rockwell"/>
              <a:cs typeface="Rockwell"/>
              <a:sym typeface="Rockwell"/>
            </a:endParaRPr>
          </a:p>
        </p:txBody>
      </p:sp>
      <p:cxnSp>
        <p:nvCxnSpPr>
          <p:cNvPr id="220" name="Google Shape;220;p27" descr="&quot;&quot;"/>
          <p:cNvCxnSpPr/>
          <p:nvPr/>
        </p:nvCxnSpPr>
        <p:spPr>
          <a:xfrm>
            <a:off x="-160100" y="1282346"/>
            <a:ext cx="8989500" cy="0"/>
          </a:xfrm>
          <a:prstGeom prst="straightConnector1">
            <a:avLst/>
          </a:prstGeom>
          <a:noFill/>
          <a:ln w="9525" cap="flat" cmpd="sng">
            <a:solidFill>
              <a:srgbClr val="EF7521"/>
            </a:solidFill>
            <a:prstDash val="dot"/>
            <a:round/>
            <a:headEnd type="none" w="sm" len="sm"/>
            <a:tailEnd type="none" w="sm" len="sm"/>
          </a:ln>
        </p:spPr>
      </p:cxnSp>
      <p:sp>
        <p:nvSpPr>
          <p:cNvPr id="221" name="Google Shape;221;p27"/>
          <p:cNvSpPr txBox="1"/>
          <p:nvPr/>
        </p:nvSpPr>
        <p:spPr>
          <a:xfrm>
            <a:off x="3249133" y="1630850"/>
            <a:ext cx="1600200" cy="643800"/>
          </a:xfrm>
          <a:prstGeom prst="rect">
            <a:avLst/>
          </a:prstGeom>
          <a:noFill/>
          <a:ln>
            <a:noFill/>
          </a:ln>
        </p:spPr>
        <p:txBody>
          <a:bodyPr spcFirstLastPara="1" wrap="square" lIns="0" tIns="0" rIns="0" bIns="0" anchor="t" anchorCtr="0">
            <a:noAutofit/>
          </a:bodyPr>
          <a:lstStyle/>
          <a:p>
            <a:pPr marL="114300" marR="0" lvl="0" indent="-114300" algn="l" rtl="0">
              <a:lnSpc>
                <a:spcPct val="100000"/>
              </a:lnSpc>
              <a:spcBef>
                <a:spcPts val="0"/>
              </a:spcBef>
              <a:spcAft>
                <a:spcPts val="0"/>
              </a:spcAft>
              <a:buClr>
                <a:srgbClr val="000000"/>
              </a:buClr>
              <a:buSzPts val="1100"/>
              <a:buFont typeface="Arial"/>
              <a:buNone/>
            </a:pPr>
            <a:r>
              <a:rPr lang="en" sz="1100" b="0" i="0" u="none" strike="noStrike" cap="none">
                <a:solidFill>
                  <a:srgbClr val="EF7521"/>
                </a:solidFill>
                <a:latin typeface="Roboto Medium"/>
                <a:ea typeface="Roboto Medium"/>
                <a:cs typeface="Roboto Medium"/>
                <a:sym typeface="Roboto Medium"/>
              </a:rPr>
              <a:t>&gt; SERVE</a:t>
            </a:r>
            <a:endParaRPr sz="1100" b="0" i="0" u="none" strike="noStrike" cap="none">
              <a:solidFill>
                <a:srgbClr val="EF7521"/>
              </a:solidFill>
              <a:latin typeface="Arial"/>
              <a:ea typeface="Arial"/>
              <a:cs typeface="Arial"/>
              <a:sym typeface="Arial"/>
            </a:endParaRPr>
          </a:p>
          <a:p>
            <a:pPr marL="137160" marR="0" lvl="0" indent="0" algn="l" rtl="0">
              <a:lnSpc>
                <a:spcPct val="100000"/>
              </a:lnSpc>
              <a:spcBef>
                <a:spcPts val="100"/>
              </a:spcBef>
              <a:spcAft>
                <a:spcPts val="500"/>
              </a:spcAft>
              <a:buClr>
                <a:srgbClr val="000000"/>
              </a:buClr>
              <a:buSzPts val="1000"/>
              <a:buFont typeface="Arial"/>
              <a:buNone/>
            </a:pPr>
            <a:r>
              <a:rPr lang="en" sz="1000" b="0" i="0" u="none" strike="noStrike" cap="none">
                <a:solidFill>
                  <a:srgbClr val="000000"/>
                </a:solidFill>
                <a:latin typeface="Roboto"/>
                <a:ea typeface="Roboto"/>
                <a:cs typeface="Roboto"/>
                <a:sym typeface="Roboto"/>
              </a:rPr>
              <a:t>Provide actionable support to local educational agencies</a:t>
            </a:r>
            <a:endParaRPr sz="1000" b="0" i="0" u="none" strike="noStrike" cap="none">
              <a:solidFill>
                <a:srgbClr val="000000"/>
              </a:solidFill>
              <a:latin typeface="Roboto"/>
              <a:ea typeface="Roboto"/>
              <a:cs typeface="Roboto"/>
              <a:sym typeface="Roboto"/>
            </a:endParaRPr>
          </a:p>
        </p:txBody>
      </p:sp>
      <p:sp>
        <p:nvSpPr>
          <p:cNvPr id="222" name="Google Shape;222;p27"/>
          <p:cNvSpPr txBox="1"/>
          <p:nvPr/>
        </p:nvSpPr>
        <p:spPr>
          <a:xfrm>
            <a:off x="5239167" y="1630850"/>
            <a:ext cx="1600200" cy="674700"/>
          </a:xfrm>
          <a:prstGeom prst="rect">
            <a:avLst/>
          </a:prstGeom>
          <a:noFill/>
          <a:ln>
            <a:noFill/>
          </a:ln>
        </p:spPr>
        <p:txBody>
          <a:bodyPr spcFirstLastPara="1" wrap="square" lIns="0" tIns="0" rIns="0" bIns="0" anchor="t" anchorCtr="0">
            <a:spAutoFit/>
          </a:bodyPr>
          <a:lstStyle/>
          <a:p>
            <a:pPr marL="114300" marR="0" lvl="0" indent="-114300" algn="l" rtl="0">
              <a:lnSpc>
                <a:spcPct val="100000"/>
              </a:lnSpc>
              <a:spcBef>
                <a:spcPts val="0"/>
              </a:spcBef>
              <a:spcAft>
                <a:spcPts val="0"/>
              </a:spcAft>
              <a:buClr>
                <a:srgbClr val="000000"/>
              </a:buClr>
              <a:buSzPts val="1300"/>
              <a:buFont typeface="Arial"/>
              <a:buNone/>
            </a:pPr>
            <a:r>
              <a:rPr lang="en" sz="1300" b="0" i="0" u="none" strike="noStrike" cap="none">
                <a:solidFill>
                  <a:srgbClr val="EF7521"/>
                </a:solidFill>
                <a:latin typeface="Roboto Medium"/>
                <a:ea typeface="Roboto Medium"/>
                <a:cs typeface="Roboto Medium"/>
                <a:sym typeface="Roboto Medium"/>
              </a:rPr>
              <a:t>&gt; </a:t>
            </a:r>
            <a:r>
              <a:rPr lang="en" sz="1100" b="0" i="0" u="none" strike="noStrike" cap="none">
                <a:solidFill>
                  <a:srgbClr val="EF7521"/>
                </a:solidFill>
                <a:latin typeface="Roboto Medium"/>
                <a:ea typeface="Roboto Medium"/>
                <a:cs typeface="Roboto Medium"/>
                <a:sym typeface="Roboto Medium"/>
              </a:rPr>
              <a:t>GUIDE</a:t>
            </a:r>
            <a:endParaRPr sz="1400" b="1" i="0" u="none" strike="noStrike" cap="none">
              <a:solidFill>
                <a:srgbClr val="EF7521"/>
              </a:solidFill>
              <a:latin typeface="Arial"/>
              <a:ea typeface="Arial"/>
              <a:cs typeface="Arial"/>
              <a:sym typeface="Arial"/>
            </a:endParaRPr>
          </a:p>
          <a:p>
            <a:pPr marL="137160" marR="0" lvl="0" indent="0" algn="l" rtl="0">
              <a:lnSpc>
                <a:spcPct val="100000"/>
              </a:lnSpc>
              <a:spcBef>
                <a:spcPts val="100"/>
              </a:spcBef>
              <a:spcAft>
                <a:spcPts val="300"/>
              </a:spcAft>
              <a:buClr>
                <a:srgbClr val="000000"/>
              </a:buClr>
              <a:buSzPts val="1000"/>
              <a:buFont typeface="Arial"/>
              <a:buNone/>
            </a:pPr>
            <a:r>
              <a:rPr lang="en" sz="1000" b="0" i="0" u="none" strike="noStrike" cap="none">
                <a:solidFill>
                  <a:srgbClr val="000000"/>
                </a:solidFill>
                <a:latin typeface="Roboto"/>
                <a:ea typeface="Roboto"/>
                <a:cs typeface="Roboto"/>
                <a:sym typeface="Roboto"/>
              </a:rPr>
              <a:t>Implement policy and legislation in an effective way </a:t>
            </a:r>
            <a:endParaRPr sz="1000" b="0" i="0" u="none" strike="noStrike" cap="none">
              <a:solidFill>
                <a:srgbClr val="000000"/>
              </a:solidFill>
              <a:latin typeface="Roboto"/>
              <a:ea typeface="Roboto"/>
              <a:cs typeface="Roboto"/>
              <a:sym typeface="Roboto"/>
            </a:endParaRPr>
          </a:p>
        </p:txBody>
      </p:sp>
      <p:sp>
        <p:nvSpPr>
          <p:cNvPr id="223" name="Google Shape;223;p27"/>
          <p:cNvSpPr txBox="1"/>
          <p:nvPr/>
        </p:nvSpPr>
        <p:spPr>
          <a:xfrm>
            <a:off x="7229200" y="1630850"/>
            <a:ext cx="1600200" cy="643800"/>
          </a:xfrm>
          <a:prstGeom prst="rect">
            <a:avLst/>
          </a:prstGeom>
          <a:noFill/>
          <a:ln>
            <a:noFill/>
          </a:ln>
        </p:spPr>
        <p:txBody>
          <a:bodyPr spcFirstLastPara="1" wrap="square" lIns="0" tIns="0" rIns="0" bIns="0" anchor="t" anchorCtr="0">
            <a:spAutoFit/>
          </a:bodyPr>
          <a:lstStyle/>
          <a:p>
            <a:pPr marL="114300" marR="0" lvl="0" indent="-114300" algn="l" rtl="0">
              <a:lnSpc>
                <a:spcPct val="100000"/>
              </a:lnSpc>
              <a:spcBef>
                <a:spcPts val="0"/>
              </a:spcBef>
              <a:spcAft>
                <a:spcPts val="0"/>
              </a:spcAft>
              <a:buClr>
                <a:srgbClr val="000000"/>
              </a:buClr>
              <a:buSzPts val="1100"/>
              <a:buFont typeface="Arial"/>
              <a:buNone/>
            </a:pPr>
            <a:r>
              <a:rPr lang="en" sz="1100" b="0" i="0" u="none" strike="noStrike" cap="none">
                <a:solidFill>
                  <a:srgbClr val="EF7521"/>
                </a:solidFill>
                <a:latin typeface="Roboto Medium"/>
                <a:ea typeface="Roboto Medium"/>
                <a:cs typeface="Roboto Medium"/>
                <a:sym typeface="Roboto Medium"/>
              </a:rPr>
              <a:t>&gt; ELEVATE</a:t>
            </a:r>
            <a:endParaRPr sz="1400" b="1" i="0" u="none" strike="noStrike" cap="none">
              <a:solidFill>
                <a:srgbClr val="EF7521"/>
              </a:solidFill>
              <a:latin typeface="Arial"/>
              <a:ea typeface="Arial"/>
              <a:cs typeface="Arial"/>
              <a:sym typeface="Arial"/>
            </a:endParaRPr>
          </a:p>
          <a:p>
            <a:pPr marL="137160" marR="0" lvl="0" indent="0" algn="l" rtl="0">
              <a:lnSpc>
                <a:spcPct val="100000"/>
              </a:lnSpc>
              <a:spcBef>
                <a:spcPts val="100"/>
              </a:spcBef>
              <a:spcAft>
                <a:spcPts val="300"/>
              </a:spcAft>
              <a:buClr>
                <a:srgbClr val="000000"/>
              </a:buClr>
              <a:buSzPts val="1000"/>
              <a:buFont typeface="Arial"/>
              <a:buNone/>
            </a:pPr>
            <a:r>
              <a:rPr lang="en" sz="1000" b="0" i="0" u="none" strike="noStrike" cap="none">
                <a:solidFill>
                  <a:srgbClr val="000000"/>
                </a:solidFill>
                <a:latin typeface="Roboto"/>
                <a:ea typeface="Roboto"/>
                <a:cs typeface="Roboto"/>
                <a:sym typeface="Roboto"/>
              </a:rPr>
              <a:t>Share the experiences of local educational agencies and students</a:t>
            </a:r>
            <a:endParaRPr sz="1000" b="0" i="0" u="none" strike="noStrike" cap="none">
              <a:solidFill>
                <a:srgbClr val="000000"/>
              </a:solidFill>
              <a:latin typeface="Roboto"/>
              <a:ea typeface="Roboto"/>
              <a:cs typeface="Roboto"/>
              <a:sym typeface="Roboto"/>
            </a:endParaRPr>
          </a:p>
        </p:txBody>
      </p:sp>
      <p:sp>
        <p:nvSpPr>
          <p:cNvPr id="224" name="Google Shape;224;p27"/>
          <p:cNvSpPr txBox="1"/>
          <p:nvPr/>
        </p:nvSpPr>
        <p:spPr>
          <a:xfrm>
            <a:off x="311700" y="1368825"/>
            <a:ext cx="2547600" cy="733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600" b="1" i="0" u="none" strike="noStrike" cap="none">
                <a:solidFill>
                  <a:srgbClr val="EF7521"/>
                </a:solidFill>
                <a:latin typeface="Roboto"/>
                <a:ea typeface="Roboto"/>
                <a:cs typeface="Roboto"/>
                <a:sym typeface="Roboto"/>
              </a:rPr>
              <a:t>Our Role</a:t>
            </a:r>
            <a:endParaRPr sz="1600" b="1" i="0" u="none" strike="noStrike" cap="none">
              <a:solidFill>
                <a:srgbClr val="EF7521"/>
              </a:solidFill>
              <a:latin typeface="Roboto"/>
              <a:ea typeface="Roboto"/>
              <a:cs typeface="Roboto"/>
              <a:sym typeface="Roboto"/>
            </a:endParaRPr>
          </a:p>
          <a:p>
            <a:pPr marL="0" marR="0" lvl="0" indent="0" algn="l" rtl="0">
              <a:lnSpc>
                <a:spcPct val="100000"/>
              </a:lnSpc>
              <a:spcBef>
                <a:spcPts val="200"/>
              </a:spcBef>
              <a:spcAft>
                <a:spcPts val="0"/>
              </a:spcAft>
              <a:buClr>
                <a:srgbClr val="000000"/>
              </a:buClr>
              <a:buSzPts val="1000"/>
              <a:buFont typeface="Arial"/>
              <a:buNone/>
            </a:pPr>
            <a:r>
              <a:rPr lang="en" sz="1000" b="0" i="0" u="none" strike="noStrike" cap="none">
                <a:solidFill>
                  <a:srgbClr val="000000"/>
                </a:solidFill>
                <a:latin typeface="Roboto"/>
                <a:ea typeface="Roboto"/>
                <a:cs typeface="Roboto"/>
                <a:sym typeface="Roboto"/>
              </a:rPr>
              <a:t>To improve student outcomes and ensure students and families across Colorado have access to high-quality schools, we will: </a:t>
            </a:r>
            <a:endParaRPr sz="1000" b="0" i="0" u="none" strike="noStrike" cap="none">
              <a:solidFill>
                <a:srgbClr val="000000"/>
              </a:solidFill>
              <a:latin typeface="Roboto"/>
              <a:ea typeface="Roboto"/>
              <a:cs typeface="Roboto"/>
              <a:sym typeface="Roboto"/>
            </a:endParaRPr>
          </a:p>
        </p:txBody>
      </p:sp>
      <p:sp>
        <p:nvSpPr>
          <p:cNvPr id="225" name="Google Shape;225;p27"/>
          <p:cNvSpPr txBox="1"/>
          <p:nvPr/>
        </p:nvSpPr>
        <p:spPr>
          <a:xfrm>
            <a:off x="311700" y="2586100"/>
            <a:ext cx="8427300" cy="2997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0"/>
              </a:spcBef>
              <a:spcAft>
                <a:spcPts val="800"/>
              </a:spcAft>
              <a:buClr>
                <a:srgbClr val="000000"/>
              </a:buClr>
              <a:buSzPts val="1600"/>
              <a:buFont typeface="Arial"/>
              <a:buNone/>
            </a:pPr>
            <a:r>
              <a:rPr lang="en" sz="1600" b="1" i="0" u="none" strike="noStrike" cap="none">
                <a:solidFill>
                  <a:srgbClr val="EF7521"/>
                </a:solidFill>
                <a:latin typeface="Roboto"/>
                <a:ea typeface="Roboto"/>
                <a:cs typeface="Roboto"/>
                <a:sym typeface="Roboto"/>
              </a:rPr>
              <a:t>Our Core Values:    </a:t>
            </a:r>
            <a:r>
              <a:rPr lang="en" sz="1300" b="0" i="0" u="none" strike="noStrike" cap="none">
                <a:solidFill>
                  <a:schemeClr val="dk1"/>
                </a:solidFill>
                <a:latin typeface="Arial"/>
                <a:ea typeface="Arial"/>
                <a:cs typeface="Arial"/>
                <a:sym typeface="Arial"/>
              </a:rPr>
              <a:t>INTEGRITY  |  EQUITY  |  ACCOUNTABILITY  |  TRUST  |  SERVICE</a:t>
            </a:r>
            <a:endParaRPr sz="1300" b="0" i="0" u="none" strike="noStrike" cap="none">
              <a:solidFill>
                <a:schemeClr val="dk1"/>
              </a:solidFill>
              <a:latin typeface="Arial"/>
              <a:ea typeface="Arial"/>
              <a:cs typeface="Arial"/>
              <a:sym typeface="Arial"/>
            </a:endParaRPr>
          </a:p>
        </p:txBody>
      </p:sp>
      <p:cxnSp>
        <p:nvCxnSpPr>
          <p:cNvPr id="226" name="Google Shape;226;p27" descr="&quot;&quot;"/>
          <p:cNvCxnSpPr/>
          <p:nvPr/>
        </p:nvCxnSpPr>
        <p:spPr>
          <a:xfrm>
            <a:off x="3130417" y="1632525"/>
            <a:ext cx="0" cy="674700"/>
          </a:xfrm>
          <a:prstGeom prst="straightConnector1">
            <a:avLst/>
          </a:prstGeom>
          <a:noFill/>
          <a:ln w="9525" cap="flat" cmpd="sng">
            <a:solidFill>
              <a:srgbClr val="EF7521"/>
            </a:solidFill>
            <a:prstDash val="dot"/>
            <a:round/>
            <a:headEnd type="none" w="sm" len="sm"/>
            <a:tailEnd type="none" w="sm" len="sm"/>
          </a:ln>
        </p:spPr>
      </p:cxnSp>
      <p:grpSp>
        <p:nvGrpSpPr>
          <p:cNvPr id="227" name="Google Shape;227;p27"/>
          <p:cNvGrpSpPr/>
          <p:nvPr/>
        </p:nvGrpSpPr>
        <p:grpSpPr>
          <a:xfrm>
            <a:off x="311700" y="3548650"/>
            <a:ext cx="8363900" cy="646200"/>
            <a:chOff x="375100" y="3396250"/>
            <a:chExt cx="8363900" cy="646200"/>
          </a:xfrm>
        </p:grpSpPr>
        <p:sp>
          <p:nvSpPr>
            <p:cNvPr id="228" name="Google Shape;228;p27"/>
            <p:cNvSpPr/>
            <p:nvPr/>
          </p:nvSpPr>
          <p:spPr>
            <a:xfrm rot="5400000">
              <a:off x="7124400" y="2427850"/>
              <a:ext cx="646200" cy="2583000"/>
            </a:xfrm>
            <a:prstGeom prst="round2SameRect">
              <a:avLst>
                <a:gd name="adj1" fmla="val 50000"/>
                <a:gd name="adj2" fmla="val 0"/>
              </a:avLst>
            </a:prstGeom>
            <a:gradFill>
              <a:gsLst>
                <a:gs pos="0">
                  <a:srgbClr val="FFAB40"/>
                </a:gs>
                <a:gs pos="33000">
                  <a:srgbClr val="F79031"/>
                </a:gs>
                <a:gs pos="100000">
                  <a:srgbClr val="EF7521"/>
                </a:gs>
              </a:gsLst>
              <a:lin ang="10800025" scaled="0"/>
            </a:gra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7"/>
            <p:cNvSpPr/>
            <p:nvPr/>
          </p:nvSpPr>
          <p:spPr>
            <a:xfrm rot="5400000">
              <a:off x="5197433" y="2427850"/>
              <a:ext cx="646200" cy="2583000"/>
            </a:xfrm>
            <a:prstGeom prst="round2SameRect">
              <a:avLst>
                <a:gd name="adj1" fmla="val 50000"/>
                <a:gd name="adj2" fmla="val 0"/>
              </a:avLst>
            </a:prstGeom>
            <a:gradFill>
              <a:gsLst>
                <a:gs pos="0">
                  <a:srgbClr val="FFAB40"/>
                </a:gs>
                <a:gs pos="33000">
                  <a:srgbClr val="F79031"/>
                </a:gs>
                <a:gs pos="100000">
                  <a:srgbClr val="EF7521"/>
                </a:gs>
              </a:gsLst>
              <a:lin ang="10800025" scaled="0"/>
            </a:gra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7"/>
            <p:cNvSpPr/>
            <p:nvPr/>
          </p:nvSpPr>
          <p:spPr>
            <a:xfrm rot="5400000">
              <a:off x="3270467" y="2427850"/>
              <a:ext cx="646200" cy="2583000"/>
            </a:xfrm>
            <a:prstGeom prst="round2SameRect">
              <a:avLst>
                <a:gd name="adj1" fmla="val 50000"/>
                <a:gd name="adj2" fmla="val 0"/>
              </a:avLst>
            </a:prstGeom>
            <a:gradFill>
              <a:gsLst>
                <a:gs pos="0">
                  <a:srgbClr val="FFAB40"/>
                </a:gs>
                <a:gs pos="33000">
                  <a:srgbClr val="F79031"/>
                </a:gs>
                <a:gs pos="100000">
                  <a:srgbClr val="EF7521"/>
                </a:gs>
              </a:gsLst>
              <a:lin ang="10800025" scaled="0"/>
            </a:gra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7"/>
            <p:cNvSpPr/>
            <p:nvPr/>
          </p:nvSpPr>
          <p:spPr>
            <a:xfrm rot="5400000">
              <a:off x="1343500" y="2427850"/>
              <a:ext cx="646200" cy="2583000"/>
            </a:xfrm>
            <a:prstGeom prst="round2SameRect">
              <a:avLst>
                <a:gd name="adj1" fmla="val 50000"/>
                <a:gd name="adj2" fmla="val 0"/>
              </a:avLst>
            </a:prstGeom>
            <a:gradFill>
              <a:gsLst>
                <a:gs pos="0">
                  <a:srgbClr val="FFAB40"/>
                </a:gs>
                <a:gs pos="33000">
                  <a:srgbClr val="F79031"/>
                </a:gs>
                <a:gs pos="100000">
                  <a:srgbClr val="EF7521"/>
                </a:gs>
              </a:gsLst>
              <a:lin ang="10800025" scaled="0"/>
            </a:gra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7"/>
            <p:cNvSpPr txBox="1"/>
            <p:nvPr/>
          </p:nvSpPr>
          <p:spPr>
            <a:xfrm>
              <a:off x="959725" y="3534700"/>
              <a:ext cx="1801500" cy="36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FFFFFF"/>
                  </a:solidFill>
                  <a:latin typeface="Roboto"/>
                  <a:ea typeface="Roboto"/>
                  <a:cs typeface="Roboto"/>
                  <a:sym typeface="Roboto"/>
                </a:rPr>
                <a:t>Increase Student</a:t>
              </a:r>
              <a:br>
                <a:rPr lang="en" sz="1200" b="1" i="0" u="none" strike="noStrike" cap="none">
                  <a:solidFill>
                    <a:srgbClr val="FFFFFF"/>
                  </a:solidFill>
                  <a:latin typeface="Roboto"/>
                  <a:ea typeface="Roboto"/>
                  <a:cs typeface="Roboto"/>
                  <a:sym typeface="Roboto"/>
                </a:rPr>
              </a:br>
              <a:r>
                <a:rPr lang="en" sz="1200" b="1" i="0" u="none" strike="noStrike" cap="none">
                  <a:solidFill>
                    <a:srgbClr val="FFFFFF"/>
                  </a:solidFill>
                  <a:latin typeface="Roboto"/>
                  <a:ea typeface="Roboto"/>
                  <a:cs typeface="Roboto"/>
                  <a:sym typeface="Roboto"/>
                </a:rPr>
                <a:t>Engagement</a:t>
              </a:r>
              <a:endParaRPr sz="1200" b="1" i="0" u="none" strike="noStrike" cap="none">
                <a:solidFill>
                  <a:srgbClr val="FFFFFF"/>
                </a:solidFill>
                <a:latin typeface="Roboto"/>
                <a:ea typeface="Roboto"/>
                <a:cs typeface="Roboto"/>
                <a:sym typeface="Roboto"/>
              </a:endParaRPr>
            </a:p>
          </p:txBody>
        </p:sp>
        <p:sp>
          <p:nvSpPr>
            <p:cNvPr id="233" name="Google Shape;233;p27"/>
            <p:cNvSpPr txBox="1"/>
            <p:nvPr/>
          </p:nvSpPr>
          <p:spPr>
            <a:xfrm>
              <a:off x="3118651" y="3529988"/>
              <a:ext cx="1404600" cy="36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i="0" u="none" strike="noStrike" cap="none">
                  <a:solidFill>
                    <a:schemeClr val="lt1"/>
                  </a:solidFill>
                  <a:latin typeface="Roboto"/>
                  <a:ea typeface="Roboto"/>
                  <a:cs typeface="Roboto"/>
                  <a:sym typeface="Roboto"/>
                </a:rPr>
                <a:t>Accelerate Student Outcomes</a:t>
              </a:r>
              <a:endParaRPr sz="1200" b="1" i="0" u="none" strike="noStrike" cap="none">
                <a:solidFill>
                  <a:srgbClr val="FFFFFF"/>
                </a:solidFill>
                <a:latin typeface="Roboto"/>
                <a:ea typeface="Roboto"/>
                <a:cs typeface="Roboto"/>
                <a:sym typeface="Roboto"/>
              </a:endParaRPr>
            </a:p>
          </p:txBody>
        </p:sp>
        <p:sp>
          <p:nvSpPr>
            <p:cNvPr id="234" name="Google Shape;234;p27"/>
            <p:cNvSpPr txBox="1"/>
            <p:nvPr/>
          </p:nvSpPr>
          <p:spPr>
            <a:xfrm>
              <a:off x="7024201" y="3534688"/>
              <a:ext cx="1404600" cy="36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Roboto"/>
                  <a:ea typeface="Roboto"/>
                  <a:cs typeface="Roboto"/>
                  <a:sym typeface="Roboto"/>
                </a:rPr>
                <a:t>Provide Operational Excellence</a:t>
              </a:r>
              <a:endParaRPr sz="1200" b="1" i="0" u="none" strike="noStrike" cap="none">
                <a:solidFill>
                  <a:srgbClr val="FFFFFF"/>
                </a:solidFill>
                <a:latin typeface="Roboto"/>
                <a:ea typeface="Roboto"/>
                <a:cs typeface="Roboto"/>
                <a:sym typeface="Roboto"/>
              </a:endParaRPr>
            </a:p>
          </p:txBody>
        </p:sp>
        <p:sp>
          <p:nvSpPr>
            <p:cNvPr id="235" name="Google Shape;235;p27"/>
            <p:cNvSpPr txBox="1"/>
            <p:nvPr/>
          </p:nvSpPr>
          <p:spPr>
            <a:xfrm>
              <a:off x="5071413" y="3534688"/>
              <a:ext cx="1404600" cy="36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Roboto"/>
                  <a:ea typeface="Roboto"/>
                  <a:cs typeface="Roboto"/>
                  <a:sym typeface="Roboto"/>
                </a:rPr>
                <a:t>Strengthen the Educator Workforce</a:t>
              </a:r>
              <a:endParaRPr sz="1200" b="1" i="0" u="none" strike="noStrike" cap="none">
                <a:solidFill>
                  <a:srgbClr val="FFFFFF"/>
                </a:solidFill>
                <a:latin typeface="Roboto"/>
                <a:ea typeface="Roboto"/>
                <a:cs typeface="Roboto"/>
                <a:sym typeface="Roboto"/>
              </a:endParaRPr>
            </a:p>
          </p:txBody>
        </p:sp>
      </p:grpSp>
      <p:cxnSp>
        <p:nvCxnSpPr>
          <p:cNvPr id="236" name="Google Shape;236;p27" descr="&quot;&quot;"/>
          <p:cNvCxnSpPr/>
          <p:nvPr/>
        </p:nvCxnSpPr>
        <p:spPr>
          <a:xfrm>
            <a:off x="5120450" y="1632525"/>
            <a:ext cx="0" cy="674700"/>
          </a:xfrm>
          <a:prstGeom prst="straightConnector1">
            <a:avLst/>
          </a:prstGeom>
          <a:noFill/>
          <a:ln w="9525" cap="flat" cmpd="sng">
            <a:solidFill>
              <a:srgbClr val="EF7521"/>
            </a:solidFill>
            <a:prstDash val="dot"/>
            <a:round/>
            <a:headEnd type="none" w="sm" len="sm"/>
            <a:tailEnd type="none" w="sm" len="sm"/>
          </a:ln>
        </p:spPr>
      </p:cxnSp>
      <p:cxnSp>
        <p:nvCxnSpPr>
          <p:cNvPr id="237" name="Google Shape;237;p27" descr="&quot;&quot;"/>
          <p:cNvCxnSpPr/>
          <p:nvPr/>
        </p:nvCxnSpPr>
        <p:spPr>
          <a:xfrm>
            <a:off x="7110483" y="1632525"/>
            <a:ext cx="0" cy="674700"/>
          </a:xfrm>
          <a:prstGeom prst="straightConnector1">
            <a:avLst/>
          </a:prstGeom>
          <a:noFill/>
          <a:ln w="9525" cap="flat" cmpd="sng">
            <a:solidFill>
              <a:srgbClr val="EF7521"/>
            </a:solidFill>
            <a:prstDash val="dot"/>
            <a:round/>
            <a:headEnd type="none" w="sm" len="sm"/>
            <a:tailEnd type="none" w="sm" len="sm"/>
          </a:ln>
        </p:spPr>
      </p:cxnSp>
      <p:cxnSp>
        <p:nvCxnSpPr>
          <p:cNvPr id="238" name="Google Shape;238;p27"/>
          <p:cNvCxnSpPr/>
          <p:nvPr/>
        </p:nvCxnSpPr>
        <p:spPr>
          <a:xfrm>
            <a:off x="-160100" y="2409466"/>
            <a:ext cx="9030600" cy="0"/>
          </a:xfrm>
          <a:prstGeom prst="straightConnector1">
            <a:avLst/>
          </a:prstGeom>
          <a:noFill/>
          <a:ln w="9525" cap="flat" cmpd="sng">
            <a:solidFill>
              <a:srgbClr val="EF7521"/>
            </a:solidFill>
            <a:prstDash val="dot"/>
            <a:round/>
            <a:headEnd type="none" w="sm" len="sm"/>
            <a:tailEnd type="none" w="sm" len="sm"/>
          </a:ln>
        </p:spPr>
      </p:cxnSp>
      <p:cxnSp>
        <p:nvCxnSpPr>
          <p:cNvPr id="239" name="Google Shape;239;p27"/>
          <p:cNvCxnSpPr/>
          <p:nvPr/>
        </p:nvCxnSpPr>
        <p:spPr>
          <a:xfrm>
            <a:off x="-160100" y="3016625"/>
            <a:ext cx="9030600" cy="0"/>
          </a:xfrm>
          <a:prstGeom prst="straightConnector1">
            <a:avLst/>
          </a:prstGeom>
          <a:noFill/>
          <a:ln w="9525" cap="flat" cmpd="sng">
            <a:solidFill>
              <a:srgbClr val="EF7521"/>
            </a:solidFill>
            <a:prstDash val="dot"/>
            <a:round/>
            <a:headEnd type="none" w="sm" len="sm"/>
            <a:tailEnd type="none" w="sm" len="sm"/>
          </a:ln>
        </p:spPr>
      </p:cxnSp>
      <p:sp>
        <p:nvSpPr>
          <p:cNvPr id="240" name="Google Shape;240;p27"/>
          <p:cNvSpPr txBox="1"/>
          <p:nvPr/>
        </p:nvSpPr>
        <p:spPr>
          <a:xfrm>
            <a:off x="311700" y="3219775"/>
            <a:ext cx="1600200" cy="2997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0"/>
              </a:spcBef>
              <a:spcAft>
                <a:spcPts val="800"/>
              </a:spcAft>
              <a:buClr>
                <a:srgbClr val="000000"/>
              </a:buClr>
              <a:buSzPts val="1600"/>
              <a:buFont typeface="Arial"/>
              <a:buNone/>
            </a:pPr>
            <a:r>
              <a:rPr lang="en" sz="1600" b="1" i="0" u="none" strike="noStrike" cap="none">
                <a:solidFill>
                  <a:srgbClr val="EF7521"/>
                </a:solidFill>
                <a:latin typeface="Roboto"/>
                <a:ea typeface="Roboto"/>
                <a:cs typeface="Roboto"/>
                <a:sym typeface="Roboto"/>
              </a:rPr>
              <a:t>Our Priorities:</a:t>
            </a:r>
            <a:endParaRPr sz="1300" b="0" i="0" u="none" strike="noStrike" cap="none">
              <a:solidFill>
                <a:schemeClr val="dk1"/>
              </a:solidFill>
              <a:latin typeface="Arial"/>
              <a:ea typeface="Arial"/>
              <a:cs typeface="Arial"/>
              <a:sym typeface="Arial"/>
            </a:endParaRPr>
          </a:p>
        </p:txBody>
      </p:sp>
      <p:sp>
        <p:nvSpPr>
          <p:cNvPr id="241" name="Google Shape;241;p27"/>
          <p:cNvSpPr txBox="1"/>
          <p:nvPr/>
        </p:nvSpPr>
        <p:spPr>
          <a:xfrm>
            <a:off x="311700" y="171000"/>
            <a:ext cx="5556600" cy="26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200"/>
              </a:spcAft>
              <a:buClr>
                <a:srgbClr val="000000"/>
              </a:buClr>
              <a:buSzPts val="2000"/>
              <a:buFont typeface="Arial"/>
              <a:buNone/>
            </a:pPr>
            <a:r>
              <a:rPr lang="en" sz="2000" b="1" i="0" u="none" strike="noStrike" cap="none">
                <a:solidFill>
                  <a:schemeClr val="dk1"/>
                </a:solidFill>
                <a:latin typeface="Roboto"/>
                <a:ea typeface="Roboto"/>
                <a:cs typeface="Roboto"/>
                <a:sym typeface="Roboto"/>
              </a:rPr>
              <a:t>Theory of Change</a:t>
            </a:r>
            <a:endParaRPr sz="2000" b="1" i="0" u="none" strike="noStrike" cap="none">
              <a:solidFill>
                <a:schemeClr val="dk1"/>
              </a:solidFill>
              <a:latin typeface="Roboto"/>
              <a:ea typeface="Roboto"/>
              <a:cs typeface="Roboto"/>
              <a:sym typeface="Roboto"/>
            </a:endParaRPr>
          </a:p>
        </p:txBody>
      </p:sp>
      <p:cxnSp>
        <p:nvCxnSpPr>
          <p:cNvPr id="242" name="Google Shape;242;p27" descr="&quot;&quot;"/>
          <p:cNvCxnSpPr/>
          <p:nvPr/>
        </p:nvCxnSpPr>
        <p:spPr>
          <a:xfrm>
            <a:off x="-160100" y="588900"/>
            <a:ext cx="8989500" cy="0"/>
          </a:xfrm>
          <a:prstGeom prst="straightConnector1">
            <a:avLst/>
          </a:prstGeom>
          <a:noFill/>
          <a:ln w="9525" cap="flat" cmpd="sng">
            <a:solidFill>
              <a:srgbClr val="EF7521"/>
            </a:solidFill>
            <a:prstDash val="dot"/>
            <a:round/>
            <a:headEnd type="none" w="sm" len="sm"/>
            <a:tailEnd type="none" w="sm" len="sm"/>
          </a:ln>
        </p:spPr>
      </p:cxnSp>
      <p:sp>
        <p:nvSpPr>
          <p:cNvPr id="243" name="Google Shape;243;p27"/>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FFFFFF"/>
                </a:solidFill>
                <a:latin typeface="Arial"/>
                <a:ea typeface="Arial"/>
                <a:cs typeface="Arial"/>
                <a:sym typeface="Arial"/>
              </a:rPr>
              <a:t> </a:t>
            </a:r>
            <a:fld id="{00000000-1234-1234-1234-123412341234}" type="slidenum">
              <a:rPr lang="en" sz="1300" b="0" i="0" u="none" strike="noStrike" cap="none">
                <a:solidFill>
                  <a:srgbClr val="FFFFFF"/>
                </a:solidFill>
                <a:latin typeface="Arial"/>
                <a:ea typeface="Arial"/>
                <a:cs typeface="Arial"/>
                <a:sym typeface="Arial"/>
              </a:rPr>
              <a:t>‹#›</a:t>
            </a:fld>
            <a:endParaRPr sz="1300" b="0" i="0" u="none" strike="noStrike" cap="none">
              <a:solidFill>
                <a:srgbClr val="FFFFFF"/>
              </a:solidFill>
              <a:latin typeface="Arial"/>
              <a:ea typeface="Arial"/>
              <a:cs typeface="Arial"/>
              <a:sym typeface="Arial"/>
            </a:endParaRPr>
          </a:p>
        </p:txBody>
      </p:sp>
      <p:pic>
        <p:nvPicPr>
          <p:cNvPr id="244" name="Google Shape;244;p27" descr="CDE logo"/>
          <p:cNvPicPr preferRelativeResize="0"/>
          <p:nvPr/>
        </p:nvPicPr>
        <p:blipFill rotWithShape="1">
          <a:blip r:embed="rId3">
            <a:alphaModFix/>
          </a:blip>
          <a:srcRect/>
          <a:stretch/>
        </p:blipFill>
        <p:spPr>
          <a:xfrm>
            <a:off x="8002150" y="4518325"/>
            <a:ext cx="924425" cy="4033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blank - blue">
  <p:cSld name="TITLE_AND_BODY_1_1_1_1_1_1_1_1_1_1_2">
    <p:spTree>
      <p:nvGrpSpPr>
        <p:cNvPr id="1" name="Shape 245"/>
        <p:cNvGrpSpPr/>
        <p:nvPr/>
      </p:nvGrpSpPr>
      <p:grpSpPr>
        <a:xfrm>
          <a:off x="0" y="0"/>
          <a:ext cx="0" cy="0"/>
          <a:chOff x="0" y="0"/>
          <a:chExt cx="0" cy="0"/>
        </a:xfrm>
      </p:grpSpPr>
      <p:pic>
        <p:nvPicPr>
          <p:cNvPr id="246" name="Google Shape;246;p28" descr="&quot;&quot;"/>
          <p:cNvPicPr preferRelativeResize="0"/>
          <p:nvPr/>
        </p:nvPicPr>
        <p:blipFill rotWithShape="1">
          <a:blip r:embed="rId2">
            <a:alphaModFix/>
          </a:blip>
          <a:srcRect/>
          <a:stretch/>
        </p:blipFill>
        <p:spPr>
          <a:xfrm>
            <a:off x="0" y="4320695"/>
            <a:ext cx="9144003" cy="830461"/>
          </a:xfrm>
          <a:prstGeom prst="rect">
            <a:avLst/>
          </a:prstGeom>
          <a:noFill/>
          <a:ln>
            <a:noFill/>
          </a:ln>
        </p:spPr>
      </p:pic>
      <p:sp>
        <p:nvSpPr>
          <p:cNvPr id="247" name="Google Shape;247;p28"/>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FFFFFF"/>
                </a:solidFill>
                <a:latin typeface="Arial"/>
                <a:ea typeface="Arial"/>
                <a:cs typeface="Arial"/>
                <a:sym typeface="Arial"/>
              </a:rPr>
              <a:t> </a:t>
            </a:r>
            <a:fld id="{00000000-1234-1234-1234-123412341234}" type="slidenum">
              <a:rPr lang="en" sz="1300" b="0" i="0" u="none" strike="noStrike" cap="none">
                <a:solidFill>
                  <a:srgbClr val="FFFFFF"/>
                </a:solidFill>
                <a:latin typeface="Arial"/>
                <a:ea typeface="Arial"/>
                <a:cs typeface="Arial"/>
                <a:sym typeface="Arial"/>
              </a:rPr>
              <a:t>‹#›</a:t>
            </a:fld>
            <a:endParaRPr sz="1300" b="0" i="0" u="none" strike="noStrike" cap="none">
              <a:solidFill>
                <a:srgbClr val="FFFFFF"/>
              </a:solidFill>
              <a:latin typeface="Arial"/>
              <a:ea typeface="Arial"/>
              <a:cs typeface="Arial"/>
              <a:sym typeface="Arial"/>
            </a:endParaRPr>
          </a:p>
        </p:txBody>
      </p:sp>
      <p:pic>
        <p:nvPicPr>
          <p:cNvPr id="248" name="Google Shape;248;p28" descr="CDE logo"/>
          <p:cNvPicPr preferRelativeResize="0"/>
          <p:nvPr/>
        </p:nvPicPr>
        <p:blipFill rotWithShape="1">
          <a:blip r:embed="rId3">
            <a:alphaModFix/>
          </a:blip>
          <a:srcRect/>
          <a:stretch/>
        </p:blipFill>
        <p:spPr>
          <a:xfrm>
            <a:off x="8002150" y="4518325"/>
            <a:ext cx="924425" cy="4033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1"/>
            <a:ext cx="9143990" cy="914399"/>
          </a:xfrm>
          <a:prstGeom prst="rect">
            <a:avLst/>
          </a:prstGeom>
        </p:spPr>
      </p:pic>
      <p:sp>
        <p:nvSpPr>
          <p:cNvPr id="2" name="Title 1"/>
          <p:cNvSpPr>
            <a:spLocks noGrp="1"/>
          </p:cNvSpPr>
          <p:nvPr>
            <p:ph type="title"/>
          </p:nvPr>
        </p:nvSpPr>
        <p:spPr>
          <a:xfrm>
            <a:off x="332674" y="153882"/>
            <a:ext cx="6048876" cy="673893"/>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165860"/>
            <a:ext cx="7886700" cy="3263504"/>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705" y="4629151"/>
            <a:ext cx="857291" cy="364739"/>
          </a:xfrm>
          <a:prstGeom prst="rect">
            <a:avLst/>
          </a:prstGeom>
        </p:spPr>
      </p:pic>
      <p:sp>
        <p:nvSpPr>
          <p:cNvPr id="9" name="Slide Number Placeholder 5"/>
          <p:cNvSpPr>
            <a:spLocks noGrp="1"/>
          </p:cNvSpPr>
          <p:nvPr>
            <p:ph type="sldNum" sz="quarter" idx="12"/>
          </p:nvPr>
        </p:nvSpPr>
        <p:spPr>
          <a:xfrm>
            <a:off x="249655" y="4767263"/>
            <a:ext cx="2057400" cy="273844"/>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2482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43999" cy="5143499"/>
          </a:xfrm>
          <a:prstGeom prst="rect">
            <a:avLst/>
          </a:prstGeom>
        </p:spPr>
      </p:pic>
      <p:sp>
        <p:nvSpPr>
          <p:cNvPr id="3" name="Title 1"/>
          <p:cNvSpPr>
            <a:spLocks noGrp="1"/>
          </p:cNvSpPr>
          <p:nvPr>
            <p:ph type="ctrTitle"/>
          </p:nvPr>
        </p:nvSpPr>
        <p:spPr>
          <a:xfrm>
            <a:off x="0" y="1946787"/>
            <a:ext cx="9144000" cy="1753215"/>
          </a:xfrm>
        </p:spPr>
        <p:txBody>
          <a:bodyPr anchor="t" anchorCtr="0">
            <a:normAutofit/>
          </a:bodyPr>
          <a:lstStyle>
            <a:lvl1pPr algn="ctr">
              <a:defRPr sz="3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170937" y="4820266"/>
            <a:ext cx="2057400" cy="273844"/>
          </a:xfrm>
          <a:prstGeom prst="rect">
            <a:avLst/>
          </a:prstGeom>
        </p:spPr>
        <p:txBody>
          <a:bodyPr/>
          <a:lstStyle>
            <a:lvl1pPr algn="l">
              <a:defRPr sz="12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95708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73" r:id="rId4"/>
    <p:sldLayoutId id="2147483674" r:id="rId5"/>
    <p:sldLayoutId id="2147483676" r:id="rId6"/>
    <p:sldLayoutId id="214748367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advance.lexis.com/documentpage/?pdmfid=1000516&amp;crid=f793ddcd-a668-40c2-88c9-13152b4e624f&amp;nodeid=AAWAAEAACAACAAE&amp;nodepath=%2FROOT%2FAAW%2FAAWAAE%2FAAWAAEAAC%2FAAWAAEAACAAC%2FAAWAAEAACAACAAE&amp;level=5&amp;haschildren=&amp;populated=false&amp;title=22-30.5-104.+Charter+school+-+requirements+-+authority+-+rules+-+definitions.&amp;config=014FJAAyNGJkY2Y4Zi1mNjgyLTRkN2YtYmE4OS03NTYzNzYzOTg0OGEKAFBvZENhdGFsb2d592qv2Kywlf8caKqYROP5&amp;pddocfullpath=%2Fshared%2Fdocument%2Fstatutes-legislation%2Furn%3AcontentItem%3A65MT-X293-CGX8-0095-00008-00&amp;ecomp=8gf59kk&amp;prid=b437b07b-e138-4d15-acfc-74ff860597f5"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advance.lexis.com/documentpage/?pdmfid=1000516&amp;crid=f793ddcd-a668-40c2-88c9-13152b4e624f&amp;nodeid=AAWAAEAACAACAAE&amp;nodepath=%2FROOT%2FAAW%2FAAWAAE%2FAAWAAEAAC%2FAAWAAEAACAAC%2FAAWAAEAACAACAAE&amp;level=5&amp;haschildren=&amp;populated=false&amp;title=22-30.5-104.+Charter+school+-+requirements+-+authority+-+rules+-+definitions.&amp;config=014FJAAyNGJkY2Y4Zi1mNjgyLTRkN2YtYmE4OS03NTYzNzYzOTg0OGEKAFBvZENhdGFsb2d592qv2Kywlf8caKqYROP5&amp;pddocfullpath=%2Fshared%2Fdocument%2Fstatutes-legislation%2Furn%3AcontentItem%3A65MT-X293-CGX8-0095-00008-00&amp;ecomp=8gf59kk&amp;prid=b437b07b-e138-4d15-acfc-74ff860597f5"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colorado.egrantsmanagement.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cde.state.co.us/studentsupport/educationstabilit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lorado.egrantsmanagement.com/"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hyperlink" Target="https://app.smartsheet.com/b/form/95abca2bd3ca41bebd9a43a6edd8e423" TargetMode="External"/><Relationship Id="rId4" Type="http://schemas.openxmlformats.org/officeDocument/2006/relationships/hyperlink" Target="https://edx.cde.state.co.us/passwordmanagement/CDEPasswordApplication.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app.smartsheet.com/b/form/33fd3633609c48e5bbd656db720f5bfe" TargetMode="External"/><Relationship Id="rId2" Type="http://schemas.openxmlformats.org/officeDocument/2006/relationships/hyperlink" Target="https://app.smartsheet.com/b/form/6cb9159d35894e76b6875bebc7232d56"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e.state.co.us/gains/gainstrainings" TargetMode="External"/><Relationship Id="rId2" Type="http://schemas.openxmlformats.org/officeDocument/2006/relationships/hyperlink" Target="https://us02web.zoom.us/meeting/register/tZEufu2trzwpGdW5sfJG3vgC5NrJJ0iIDsUi#/registration"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mailto:prael_m@cde.state.co.us" TargetMode="External"/><Relationship Id="rId4" Type="http://schemas.openxmlformats.org/officeDocument/2006/relationships/hyperlink" Target="https://app.smartsheet.com/b/form/95abca2bd3ca41bebd9a43a6edd8e423"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Burciaga_j@cde.state.co.u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205525" y="2070900"/>
            <a:ext cx="5778300" cy="536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a:t>Educational Stability Grant Pursuant To: </a:t>
            </a:r>
            <a:br>
              <a:rPr lang="en-US" dirty="0"/>
            </a:br>
            <a:r>
              <a:rPr lang="en-US" sz="1050" dirty="0"/>
              <a:t>Colorado House Bill 18-1306; Colorado Revised Statue 22-32-138</a:t>
            </a:r>
            <a:endParaRPr sz="1050" dirty="0"/>
          </a:p>
        </p:txBody>
      </p:sp>
      <p:sp>
        <p:nvSpPr>
          <p:cNvPr id="263" name="Google Shape;263;p30"/>
          <p:cNvSpPr txBox="1">
            <a:spLocks noGrp="1"/>
          </p:cNvSpPr>
          <p:nvPr>
            <p:ph type="title" idx="2"/>
          </p:nvPr>
        </p:nvSpPr>
        <p:spPr>
          <a:xfrm>
            <a:off x="205525" y="2960750"/>
            <a:ext cx="5778300" cy="104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a:t>Application Information Webinar March-2025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A1062DFF-654F-A564-047D-5DBB36C19A10}"/>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D6303FD6-A95C-64F7-76C6-6D046CAD32FC}"/>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dirty="0"/>
            </a:br>
            <a:r>
              <a:rPr lang="en-US" dirty="0"/>
              <a:t>Eligible Applicants</a:t>
            </a:r>
            <a:endParaRPr sz="1600" dirty="0"/>
          </a:p>
        </p:txBody>
      </p:sp>
      <p:sp>
        <p:nvSpPr>
          <p:cNvPr id="313" name="Google Shape;313;p34">
            <a:extLst>
              <a:ext uri="{FF2B5EF4-FFF2-40B4-BE49-F238E27FC236}">
                <a16:creationId xmlns:a16="http://schemas.microsoft.com/office/drawing/2014/main" id="{BC32E6E5-3D4A-38B4-460E-829BEF5E3FD1}"/>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a:bodyPr>
          <a:lstStyle/>
          <a:p>
            <a:r>
              <a:rPr lang="en-US" sz="1200" dirty="0"/>
              <a:t>All Colorado Education Providers are eligible to apply.</a:t>
            </a:r>
          </a:p>
          <a:p>
            <a:r>
              <a:rPr lang="en-US" sz="1200" dirty="0"/>
              <a:t>"Education provider" means:</a:t>
            </a:r>
          </a:p>
          <a:p>
            <a:pPr lvl="1"/>
            <a:r>
              <a:rPr lang="en-US" sz="1200" dirty="0"/>
              <a:t>a public school district;</a:t>
            </a:r>
          </a:p>
          <a:p>
            <a:pPr lvl="1"/>
            <a:r>
              <a:rPr lang="en-US" sz="1200" dirty="0"/>
              <a:t>a board of Cooperative Educational Services (BOCES);</a:t>
            </a:r>
          </a:p>
          <a:p>
            <a:pPr lvl="1"/>
            <a:r>
              <a:rPr lang="en-US" sz="1200" dirty="0"/>
              <a:t>The Charter School Institute;</a:t>
            </a:r>
          </a:p>
          <a:p>
            <a:pPr lvl="1"/>
            <a:r>
              <a:rPr lang="en-US" sz="1200" dirty="0"/>
              <a:t>A charter school authorized by the charter school institute or a public school district, pursuant to part 5 of article 30.5 of title 22, C.R.S; </a:t>
            </a:r>
          </a:p>
          <a:p>
            <a:pPr lvl="1"/>
            <a:r>
              <a:rPr lang="en-US" sz="1200" dirty="0"/>
              <a:t>a state-licensed day treatment facility;</a:t>
            </a:r>
          </a:p>
          <a:p>
            <a:pPr lvl="1"/>
            <a:r>
              <a:rPr lang="en-US" sz="1200" dirty="0"/>
              <a:t>an approved facility school as defined in section 22-2-402 (1), C.R.S;</a:t>
            </a:r>
          </a:p>
          <a:p>
            <a:pPr lvl="1"/>
            <a:r>
              <a:rPr lang="en-US" sz="1200" dirty="0"/>
              <a:t>a consortia of charter schools</a:t>
            </a:r>
          </a:p>
          <a:p>
            <a:pPr marL="596900" lvl="1" indent="0">
              <a:buNone/>
            </a:pPr>
            <a:endParaRPr lang="en-US" sz="1200" dirty="0"/>
          </a:p>
          <a:p>
            <a:pPr marL="0" indent="0">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01918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F2449178-9E5C-4A8B-D076-18F3D96045C7}"/>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C9BD1C56-0478-D861-B57E-0BE1163B7294}"/>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dirty="0"/>
            </a:br>
            <a:r>
              <a:rPr lang="en-US" dirty="0"/>
              <a:t>Eligible Applicants</a:t>
            </a:r>
            <a:br>
              <a:rPr lang="en-US" dirty="0"/>
            </a:br>
            <a:r>
              <a:rPr lang="en-US" sz="1600" dirty="0"/>
              <a:t>[continued 1]</a:t>
            </a:r>
            <a:endParaRPr sz="1600" dirty="0"/>
          </a:p>
        </p:txBody>
      </p:sp>
      <p:sp>
        <p:nvSpPr>
          <p:cNvPr id="313" name="Google Shape;313;p34">
            <a:extLst>
              <a:ext uri="{FF2B5EF4-FFF2-40B4-BE49-F238E27FC236}">
                <a16:creationId xmlns:a16="http://schemas.microsoft.com/office/drawing/2014/main" id="{44309D09-12C9-7875-9B36-296128B9C6AA}"/>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fontScale="62500" lnSpcReduction="20000"/>
          </a:bodyPr>
          <a:lstStyle/>
          <a:p>
            <a:pPr marL="0" marR="0">
              <a:buNone/>
            </a:pPr>
            <a:r>
              <a:rPr lang="en-US" sz="23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The </a:t>
            </a: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State Board of Education shall award educational grants to preschool, elementary, and secondary education providers from money appropriated from the Educational Stability Grant Program fund.</a:t>
            </a:r>
          </a:p>
          <a:p>
            <a:pPr marL="0" marR="0">
              <a:buNone/>
            </a:pPr>
            <a:r>
              <a:rPr lang="en-US" sz="1800" b="1"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t>
            </a:r>
            <a:endPar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0" marR="0">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Charter Schools: </a:t>
            </a:r>
          </a:p>
          <a:p>
            <a:pPr marL="0" marR="0">
              <a:buNone/>
            </a:pPr>
            <a:endPar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0" marR="0">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Pursuant to </a:t>
            </a:r>
            <a:r>
              <a:rPr lang="en-US" sz="1800" u="sng" kern="800" dirty="0">
                <a:solidFill>
                  <a:srgbClr val="262626"/>
                </a:solidFill>
                <a:effectLst/>
                <a:latin typeface="Roboto" panose="02000000000000000000" pitchFamily="2" charset="0"/>
                <a:ea typeface="Roboto" panose="02000000000000000000" pitchFamily="2" charset="0"/>
                <a:cs typeface="Roboto" panose="02000000000000000000" pitchFamily="2" charset="0"/>
                <a:hlinkClick r:id="rId3"/>
              </a:rPr>
              <a:t>C.R.S. 22-30.5-104 (11)</a:t>
            </a: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 charter school may choose to apply apart from their authorizer for a competitive grant program created by a federal or state statute or program. The charter school is considered the LEP only for the purposes of applying and determining eligibility. A charter school’s authorizer will be the fiscal agent, if funded. </a:t>
            </a:r>
          </a:p>
          <a:p>
            <a:pPr marL="342900" marR="0" lvl="0" indent="-342900">
              <a:buSzPts val="1000"/>
              <a:buFont typeface="Symbol" panose="05050102010706020507" pitchFamily="18" charset="2"/>
              <a:buChar char=""/>
              <a:tabLst>
                <a:tab pos="457200" algn="l"/>
              </a:tabLst>
            </a:pPr>
            <a:endPar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342900" marR="0" lvl="0" indent="-342900">
              <a:buSzPts val="1000"/>
              <a:buFont typeface="Symbol" panose="05050102010706020507" pitchFamily="18" charset="2"/>
              <a:buChar char=""/>
              <a:tabLst>
                <a:tab pos="457200" algn="l"/>
              </a:tabLst>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A charter school that applies for a grant shall provide to its authorizing district: </a:t>
            </a:r>
          </a:p>
          <a:p>
            <a:pPr marL="0" indent="0">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1612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A9E7E8D4-F86D-F748-F560-4640835FFC35}"/>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26371BBF-E5EA-BB06-0C45-78F84A292DD7}"/>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dirty="0"/>
            </a:br>
            <a:r>
              <a:rPr lang="en-US" dirty="0"/>
              <a:t>Eligible Applicants</a:t>
            </a:r>
            <a:br>
              <a:rPr lang="en-US" dirty="0"/>
            </a:br>
            <a:r>
              <a:rPr lang="en-US" sz="1600" dirty="0"/>
              <a:t>[continued 2]</a:t>
            </a:r>
            <a:endParaRPr sz="1600" dirty="0"/>
          </a:p>
        </p:txBody>
      </p:sp>
      <p:sp>
        <p:nvSpPr>
          <p:cNvPr id="313" name="Google Shape;313;p34">
            <a:extLst>
              <a:ext uri="{FF2B5EF4-FFF2-40B4-BE49-F238E27FC236}">
                <a16:creationId xmlns:a16="http://schemas.microsoft.com/office/drawing/2014/main" id="{7A58BC80-B9FC-4D20-757F-F1BAD66F225D}"/>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fontScale="62500" lnSpcReduction="20000"/>
          </a:bodyPr>
          <a:lstStyle/>
          <a:p>
            <a:pPr marL="0" marR="0">
              <a:buNone/>
            </a:pPr>
            <a:r>
              <a:rPr lang="en-US" sz="23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The </a:t>
            </a: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State Board of Education shall award educational grants to preschool, elementary, and secondary education providers from money appropriated from the Educational Stability Grant Program fund.</a:t>
            </a:r>
          </a:p>
          <a:p>
            <a:pPr marL="0" marR="0">
              <a:buNone/>
            </a:pPr>
            <a:r>
              <a:rPr lang="en-US" sz="1800" b="1"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t>
            </a:r>
            <a:endPar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0" marR="0">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Charter Schools: </a:t>
            </a:r>
          </a:p>
          <a:p>
            <a:pPr marL="0" marR="0">
              <a:buNone/>
            </a:pPr>
            <a:endPar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0" marR="0">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Pursuant to </a:t>
            </a:r>
            <a:r>
              <a:rPr lang="en-US" sz="1800" u="sng" kern="800" dirty="0">
                <a:solidFill>
                  <a:srgbClr val="262626"/>
                </a:solidFill>
                <a:effectLst/>
                <a:latin typeface="Roboto" panose="02000000000000000000" pitchFamily="2" charset="0"/>
                <a:ea typeface="Roboto" panose="02000000000000000000" pitchFamily="2" charset="0"/>
                <a:cs typeface="Roboto" panose="02000000000000000000" pitchFamily="2" charset="0"/>
                <a:hlinkClick r:id="rId3"/>
              </a:rPr>
              <a:t>C.R.S. 22-30.5-104 (11)</a:t>
            </a: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 charter school may choose to apply apart from their authorizer for a competitive grant program created by a federal or state statute or program. The charter school is considered the LEP only for the purposes of applying and determining eligibility. A charter school’s authorizer will be the fiscal agent, if funded. </a:t>
            </a:r>
          </a:p>
          <a:p>
            <a:pPr marL="342900" marR="0" lvl="0" indent="-342900">
              <a:buSzPts val="1000"/>
              <a:buFont typeface="Symbol" panose="05050102010706020507" pitchFamily="18" charset="2"/>
              <a:buChar char=""/>
              <a:tabLst>
                <a:tab pos="457200" algn="l"/>
              </a:tabLst>
            </a:pPr>
            <a:endPar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342900" marR="0" lvl="0" indent="-342900">
              <a:buSzPts val="1000"/>
              <a:buFont typeface="Symbol" panose="05050102010706020507" pitchFamily="18" charset="2"/>
              <a:buChar char=""/>
              <a:tabLst>
                <a:tab pos="457200" algn="l"/>
              </a:tabLst>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A charter school that applies for a grant shall provide to its authorizing district: </a:t>
            </a:r>
          </a:p>
          <a:p>
            <a:pPr marL="0" indent="0">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5243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C08E5669-176D-21E1-69BF-7EC15674235F}"/>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07ADAD0B-8966-A750-C60D-2AFDC57259A2}"/>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dirty="0"/>
            </a:br>
            <a:r>
              <a:rPr lang="en-US" dirty="0"/>
              <a:t>Eligible Applicants</a:t>
            </a:r>
            <a:br>
              <a:rPr lang="en-US" dirty="0"/>
            </a:br>
            <a:r>
              <a:rPr lang="en-US" sz="1600" dirty="0"/>
              <a:t>[continued 3]</a:t>
            </a:r>
            <a:endParaRPr sz="1600" dirty="0"/>
          </a:p>
        </p:txBody>
      </p:sp>
      <p:sp>
        <p:nvSpPr>
          <p:cNvPr id="313" name="Google Shape;313;p34">
            <a:extLst>
              <a:ext uri="{FF2B5EF4-FFF2-40B4-BE49-F238E27FC236}">
                <a16:creationId xmlns:a16="http://schemas.microsoft.com/office/drawing/2014/main" id="{AFA49877-6D80-F9D3-FF6D-C5F7DC0A918A}"/>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fontScale="85000" lnSpcReduction="20000"/>
          </a:bodyPr>
          <a:lstStyle/>
          <a:p>
            <a:pPr marL="342900" marR="0" lvl="0" indent="-342900">
              <a:buSzPts val="1000"/>
              <a:buFont typeface="Courier New" panose="02070309020205020404" pitchFamily="49" charset="0"/>
              <a:buChar char="o"/>
              <a:tabLst>
                <a:tab pos="457200" algn="l"/>
              </a:tabLst>
            </a:pPr>
            <a:r>
              <a:rPr lang="en-US" sz="14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A copy of the grant application at the time the application is submitted to CDE; and </a:t>
            </a:r>
          </a:p>
          <a:p>
            <a:pPr marL="342900" marR="0" lvl="0" indent="-342900">
              <a:buSzPts val="1000"/>
              <a:buFont typeface="Courier New" panose="02070309020205020404" pitchFamily="49" charset="0"/>
              <a:buChar char="o"/>
              <a:tabLst>
                <a:tab pos="457200" algn="l"/>
              </a:tabLst>
            </a:pPr>
            <a:endParaRPr lang="en-US" sz="14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342900" marR="0" lvl="0" indent="-342900">
              <a:buSzPts val="1000"/>
              <a:buFont typeface="Courier New" panose="02070309020205020404" pitchFamily="49" charset="0"/>
              <a:buChar char="o"/>
              <a:tabLst>
                <a:tab pos="457200" algn="l"/>
              </a:tabLst>
            </a:pPr>
            <a:r>
              <a:rPr lang="en-US" sz="14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If the charter school receives the grant moneys, a summary of the grant requirements, a summary of how the charter school is using the grant moneys, and periodic reports on the charter school’s progress in meeting the goals of the grant as stated in its application. </a:t>
            </a:r>
          </a:p>
          <a:p>
            <a:pPr marL="342900" marR="0" lvl="0" indent="-342900">
              <a:buSzPts val="1000"/>
              <a:buFont typeface="Symbol" panose="05050102010706020507" pitchFamily="18" charset="2"/>
              <a:buChar char=""/>
              <a:tabLst>
                <a:tab pos="457200" algn="l"/>
              </a:tabLst>
            </a:pPr>
            <a:endParaRPr lang="en-US" sz="14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342900" marR="0" lvl="0" indent="-342900">
              <a:buSzPts val="1000"/>
              <a:buFont typeface="Symbol" panose="05050102010706020507" pitchFamily="18" charset="2"/>
              <a:buChar char=""/>
              <a:tabLst>
                <a:tab pos="457200" algn="l"/>
              </a:tabLst>
            </a:pPr>
            <a:r>
              <a:rPr lang="en-US" sz="14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If a charter school intends to apply for a grant that the school’s authorizing school district is also intending to apply for, the charter school shall seek to collaborate with the school district in the application and to submit the application jointly. If the charter school and the school district are unable to agree to collaborate in applying for the grant, the charter school may apply for the grant independently or in collaboration with other charter schools. </a:t>
            </a:r>
          </a:p>
          <a:p>
            <a:pPr marL="596900" lvl="1" indent="0">
              <a:buNone/>
            </a:pPr>
            <a:endParaRPr lang="en-US"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93501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7EE03BA6-6537-5AE4-5643-F0DA9EA5F760}"/>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62C111E9-941D-2108-B38C-E50CC18596C7}"/>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dirty="0"/>
            </a:br>
            <a:r>
              <a:rPr lang="en-US" dirty="0"/>
              <a:t>Priority Considerations</a:t>
            </a:r>
            <a:endParaRPr sz="1600" dirty="0"/>
          </a:p>
        </p:txBody>
      </p:sp>
      <p:sp>
        <p:nvSpPr>
          <p:cNvPr id="313" name="Google Shape;313;p34">
            <a:extLst>
              <a:ext uri="{FF2B5EF4-FFF2-40B4-BE49-F238E27FC236}">
                <a16:creationId xmlns:a16="http://schemas.microsoft.com/office/drawing/2014/main" id="{9FB79612-7F5D-2F55-F96F-8CB152CD72C6}"/>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a:bodyPr>
          <a:lstStyle/>
          <a:p>
            <a:pPr marL="0" indent="0">
              <a:buNone/>
            </a:pPr>
            <a:r>
              <a:rPr lang="en-US" sz="1200" dirty="0"/>
              <a:t>Priority will be awarded to applicants that meet one or more of the following criteria:</a:t>
            </a:r>
          </a:p>
          <a:p>
            <a:pPr marL="171450" indent="-171450">
              <a:buFont typeface="Arial" panose="020B0604020202020204" pitchFamily="34" charset="0"/>
              <a:buChar char="•"/>
            </a:pPr>
            <a:r>
              <a:rPr lang="en-US" sz="1200" dirty="0"/>
              <a:t>10 points- Propose serving all three populations of highly mobile students;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10 points- Demonstrate through letters of support the engagement and collaboration with the Child Welfare Education Liaison (CWEL), Homeless Liaison, the education provider’s leadership and/or community-based programs that serve highly mobile students</a:t>
            </a:r>
            <a:r>
              <a:rPr lang="en-US" sz="1100" dirty="0"/>
              <a:t>;</a:t>
            </a:r>
          </a:p>
          <a:p>
            <a:pPr marL="171450" indent="-171450">
              <a:buFont typeface="Arial" panose="020B0604020202020204" pitchFamily="34" charset="0"/>
              <a:buChar char="•"/>
            </a:pPr>
            <a:endParaRPr lang="en-US" sz="1100" dirty="0"/>
          </a:p>
          <a:p>
            <a:pPr marL="457200" lvl="1" indent="0">
              <a:buNone/>
            </a:pPr>
            <a:endParaRPr lang="en-US" sz="9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11572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85448706-304D-0099-D310-0F97E601A3F2}"/>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E5710431-A615-0B0A-42A3-D50BC2A90C28}"/>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dirty="0"/>
            </a:br>
            <a:r>
              <a:rPr lang="en-US" dirty="0"/>
              <a:t>Priority Considerations</a:t>
            </a:r>
            <a:br>
              <a:rPr lang="en-US" dirty="0"/>
            </a:br>
            <a:r>
              <a:rPr lang="en-US" sz="1600" dirty="0"/>
              <a:t>[continued 1]</a:t>
            </a:r>
            <a:endParaRPr sz="1600" dirty="0"/>
          </a:p>
        </p:txBody>
      </p:sp>
      <p:sp>
        <p:nvSpPr>
          <p:cNvPr id="313" name="Google Shape;313;p34">
            <a:extLst>
              <a:ext uri="{FF2B5EF4-FFF2-40B4-BE49-F238E27FC236}">
                <a16:creationId xmlns:a16="http://schemas.microsoft.com/office/drawing/2014/main" id="{01EAE7CD-5CE9-C960-EA9B-E9216BBC5A62}"/>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a:bodyPr>
          <a:lstStyle/>
          <a:p>
            <a:pPr marL="171450" indent="-171450">
              <a:buFont typeface="Arial" panose="020B0604020202020204" pitchFamily="34" charset="0"/>
              <a:buChar char="•"/>
            </a:pPr>
            <a:r>
              <a:rPr lang="en-US" sz="1100" dirty="0"/>
              <a:t>10 points- New programs that have not been funded in the last three years, or programs with high quality past performance (within the past three years) as determined by the following:</a:t>
            </a:r>
          </a:p>
          <a:p>
            <a:pPr marL="628650" lvl="1" indent="-171450">
              <a:buFont typeface="Arial" panose="020B0604020202020204" pitchFamily="34" charset="0"/>
              <a:buChar char="•"/>
            </a:pPr>
            <a:r>
              <a:rPr lang="en-US" sz="1100" dirty="0"/>
              <a:t>All ESG programmatic and fiscal monitoring findings have been resolved</a:t>
            </a:r>
          </a:p>
          <a:p>
            <a:pPr marL="628650" lvl="1" indent="-171450">
              <a:buFont typeface="Arial" panose="020B0604020202020204" pitchFamily="34" charset="0"/>
              <a:buChar char="•"/>
            </a:pPr>
            <a:r>
              <a:rPr lang="en-US" sz="1100" dirty="0"/>
              <a:t>Ongoing formally communicated program or fiscal concerned were resolved</a:t>
            </a:r>
          </a:p>
          <a:p>
            <a:pPr marL="628650" lvl="1" indent="-171450">
              <a:buFont typeface="Arial" panose="020B0604020202020204" pitchFamily="34" charset="0"/>
              <a:buChar char="•"/>
            </a:pPr>
            <a:r>
              <a:rPr lang="en-US" sz="1100" dirty="0"/>
              <a:t>ESG funds were expended in an appropriate manner</a:t>
            </a:r>
          </a:p>
          <a:p>
            <a:pPr marL="628650" lvl="1" indent="-171450">
              <a:buFont typeface="Arial" panose="020B0604020202020204" pitchFamily="34" charset="0"/>
              <a:buChar char="•"/>
            </a:pPr>
            <a:r>
              <a:rPr lang="en-US" sz="1100" dirty="0"/>
              <a:t>Less than 10% ESG funds were returned to CDE at year allowance</a:t>
            </a:r>
          </a:p>
          <a:p>
            <a:pPr marL="628650" lvl="1" indent="-171450">
              <a:buFont typeface="Arial" panose="020B0604020202020204" pitchFamily="34" charset="0"/>
              <a:buChar char="•"/>
            </a:pPr>
            <a:r>
              <a:rPr lang="en-US" sz="1100" dirty="0"/>
              <a:t>ESG grantee attended and participated in all mandatory in person professional developments and trainings</a:t>
            </a:r>
          </a:p>
          <a:p>
            <a:pPr marL="457200" lvl="1" indent="0">
              <a:buNone/>
            </a:pPr>
            <a:endParaRPr lang="en-US" sz="900" dirty="0"/>
          </a:p>
          <a:p>
            <a:pPr marL="457200" lvl="1" indent="0">
              <a:buNone/>
            </a:pPr>
            <a:endParaRPr lang="en-US" sz="9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74122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1F8A028B-61AE-E083-BC86-0C85300DD7A5}"/>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AB39B953-C983-5915-EA9C-8A8D61EBC6B7}"/>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dirty="0"/>
            </a:br>
            <a:r>
              <a:rPr lang="en-US" dirty="0"/>
              <a:t>Priority Considerations</a:t>
            </a:r>
            <a:br>
              <a:rPr lang="en-US" dirty="0"/>
            </a:br>
            <a:r>
              <a:rPr lang="en-US" sz="1600" dirty="0"/>
              <a:t>[continued 2]</a:t>
            </a:r>
            <a:endParaRPr sz="1600" dirty="0"/>
          </a:p>
        </p:txBody>
      </p:sp>
      <p:sp>
        <p:nvSpPr>
          <p:cNvPr id="313" name="Google Shape;313;p34">
            <a:extLst>
              <a:ext uri="{FF2B5EF4-FFF2-40B4-BE49-F238E27FC236}">
                <a16:creationId xmlns:a16="http://schemas.microsoft.com/office/drawing/2014/main" id="{1CE440BE-F80A-1A53-6CC7-CAC287B83732}"/>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a:bodyPr>
          <a:lstStyle/>
          <a:p>
            <a:pPr marL="171450" indent="-171450">
              <a:buFont typeface="Arial" panose="020B0604020202020204" pitchFamily="34" charset="0"/>
              <a:buChar char="•"/>
            </a:pPr>
            <a:r>
              <a:rPr lang="en-US" sz="1200" dirty="0"/>
              <a:t>10 points- Education providers with over 9% of highly mobile student populations (see </a:t>
            </a:r>
            <a:r>
              <a:rPr lang="en-US" sz="1200" b="1" dirty="0"/>
              <a:t>Attachment A</a:t>
            </a:r>
            <a:r>
              <a:rPr lang="en-US" sz="1200" dirty="0"/>
              <a:t>);</a:t>
            </a:r>
          </a:p>
          <a:p>
            <a:pPr marL="0" indent="0">
              <a:buNone/>
            </a:pPr>
            <a:endParaRPr lang="en-US" sz="1200" dirty="0"/>
          </a:p>
          <a:p>
            <a:pPr marL="0" indent="0">
              <a:buNone/>
            </a:pPr>
            <a:r>
              <a:rPr lang="en-US" sz="1200" b="1" dirty="0"/>
              <a:t>Note: </a:t>
            </a:r>
            <a:r>
              <a:rPr lang="en-US" sz="1200" dirty="0"/>
              <a:t>Eligible applicants that do not have data (e.g., facility schools or BOCES) are asked to estimate the number of highly mobile students (as defined in this RFA) for the past three years and explain how counts of students were calculated or determined.</a:t>
            </a:r>
          </a:p>
          <a:p>
            <a:pPr marL="457200" lvl="1" indent="0">
              <a:buNone/>
            </a:pPr>
            <a:endParaRPr lang="en-US" sz="900" dirty="0"/>
          </a:p>
          <a:p>
            <a:pPr marL="457200" lvl="1" indent="0">
              <a:buNone/>
            </a:pPr>
            <a:endParaRPr lang="en-US" sz="9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85599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D8CCC5A0-1EE4-7ABA-6722-7301A3A33156}"/>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60A998D5-87AD-F3EB-C869-F6A4BE2BA9F3}"/>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dirty="0"/>
            </a:br>
            <a:r>
              <a:rPr lang="en-US" dirty="0"/>
              <a:t>Available Funds and Duration of the Grant</a:t>
            </a:r>
            <a:endParaRPr sz="1600" dirty="0"/>
          </a:p>
        </p:txBody>
      </p:sp>
      <p:sp>
        <p:nvSpPr>
          <p:cNvPr id="313" name="Google Shape;313;p34">
            <a:extLst>
              <a:ext uri="{FF2B5EF4-FFF2-40B4-BE49-F238E27FC236}">
                <a16:creationId xmlns:a16="http://schemas.microsoft.com/office/drawing/2014/main" id="{E6D95959-34D9-F152-DB0C-DA3250C37FFC}"/>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fontScale="62500" lnSpcReduction="20000"/>
          </a:bodyPr>
          <a:lstStyle/>
          <a:p>
            <a:pPr marL="0" marR="0">
              <a:buFont typeface="Arial" panose="020B0604020202020204" pitchFamily="34" charset="0"/>
              <a:buChar char="•"/>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Approximately $825,000 is available for the 2025-2026 school year, with funding contingent on approval of appropriations from the State Legislature. </a:t>
            </a:r>
          </a:p>
          <a:p>
            <a:pPr marL="0" marR="0">
              <a:buFont typeface="Arial" panose="020B0604020202020204" pitchFamily="34" charset="0"/>
              <a:buChar char="•"/>
            </a:pPr>
            <a:endParaRPr lang="en-US" sz="1800" kern="800" dirty="0">
              <a:solidFill>
                <a:srgbClr val="262626"/>
              </a:solidFill>
              <a:latin typeface="Roboto" panose="02000000000000000000" pitchFamily="2" charset="0"/>
              <a:ea typeface="Roboto" panose="02000000000000000000" pitchFamily="2" charset="0"/>
              <a:cs typeface="Roboto" panose="02000000000000000000" pitchFamily="2" charset="0"/>
            </a:endParaRPr>
          </a:p>
          <a:p>
            <a:pPr marL="0" marR="0">
              <a:buFont typeface="Arial" panose="020B0604020202020204" pitchFamily="34" charset="0"/>
              <a:buChar char="•"/>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CDE anticipates awarding approximately 10 grants for a three-year period. Eligible applicants may apply for up to $100,000.  Funding in subsequent years for grantees is contingent upon continued appropriations and upon grantees meeting all grant, fiscal and reporting requirements.</a:t>
            </a:r>
          </a:p>
          <a:p>
            <a:pPr marL="0" marR="0">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t>
            </a:r>
          </a:p>
          <a:p>
            <a:pPr marL="0" marR="0">
              <a:buFont typeface="Arial" panose="020B0604020202020204" pitchFamily="34" charset="0"/>
              <a:buChar char="•"/>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Grants will be awarded for a three-year term beginning in the 2025-2026 fiscal year. Additional grant funding for subsequent years will be contingent upon annual appropriations by the State Legislature. </a:t>
            </a:r>
          </a:p>
          <a:p>
            <a:pPr marL="0" marR="0">
              <a:buFont typeface="Arial" panose="020B0604020202020204" pitchFamily="34" charset="0"/>
              <a:buChar char="•"/>
            </a:pPr>
            <a:endParaRPr lang="en-US" sz="1800" kern="800" dirty="0">
              <a:solidFill>
                <a:srgbClr val="262626"/>
              </a:solidFill>
              <a:latin typeface="Roboto" panose="02000000000000000000" pitchFamily="2" charset="0"/>
              <a:ea typeface="Roboto" panose="02000000000000000000" pitchFamily="2" charset="0"/>
              <a:cs typeface="Roboto" panose="02000000000000000000" pitchFamily="2" charset="0"/>
            </a:endParaRPr>
          </a:p>
          <a:p>
            <a:pPr marL="0" marR="0">
              <a:buFont typeface="Arial" panose="020B0604020202020204" pitchFamily="34" charset="0"/>
              <a:buChar char="•"/>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Funded applicants for the 2025-2026 school year are not guaranteed any additional funding beyond the 2025-2026 year at this time. Funds for 2025-2026 school year must be expended by June 30, 2026. There will be no carryover of funds.</a:t>
            </a:r>
          </a:p>
          <a:p>
            <a:pPr marL="0" marR="0" indent="0">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t>
            </a:r>
          </a:p>
          <a:p>
            <a:pPr marL="457200" lvl="1" indent="0">
              <a:buNone/>
            </a:pPr>
            <a:endParaRPr lang="en-US" sz="900" dirty="0"/>
          </a:p>
          <a:p>
            <a:pPr marL="457200" lvl="1" indent="0">
              <a:buNone/>
            </a:pPr>
            <a:endParaRPr lang="en-US" sz="9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65507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FC755593-5167-5614-D181-52D020A9E9D4}"/>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2E2B9D90-1601-38AD-92E7-80A83F9CE5CF}"/>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dirty="0"/>
            </a:br>
            <a:r>
              <a:rPr lang="en-US" dirty="0"/>
              <a:t>Allowable Use of Funds</a:t>
            </a:r>
            <a:endParaRPr sz="1600" dirty="0"/>
          </a:p>
        </p:txBody>
      </p:sp>
      <p:sp>
        <p:nvSpPr>
          <p:cNvPr id="313" name="Google Shape;313;p34">
            <a:extLst>
              <a:ext uri="{FF2B5EF4-FFF2-40B4-BE49-F238E27FC236}">
                <a16:creationId xmlns:a16="http://schemas.microsoft.com/office/drawing/2014/main" id="{0888FCA8-4C07-9C11-5680-AC255C978DF0}"/>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fontScale="62500" lnSpcReduction="20000"/>
          </a:bodyPr>
          <a:lstStyle/>
          <a:p>
            <a:pPr marL="0" marR="0">
              <a:buFont typeface="Arial" panose="020B0604020202020204" pitchFamily="34" charset="0"/>
              <a:buChar char="•"/>
            </a:pPr>
            <a:r>
              <a:rPr lang="en-US"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Eligible activities include the provision of tutoring, supplemental instruction, and enriched educational services that are linked to the achievement of the same challenging State academic standards that the State establishes for other children and youth. 	</a:t>
            </a:r>
          </a:p>
          <a:p>
            <a:pPr marL="457200" lvl="1">
              <a:buFont typeface="Arial" panose="020B0604020202020204" pitchFamily="34" charset="0"/>
              <a:buChar char="•"/>
            </a:pPr>
            <a:r>
              <a:rPr lang="en-US" sz="16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Programs can either expand or improve services provided through a school’s general academic program but cannot replace that program (supplement, not supplant). </a:t>
            </a:r>
          </a:p>
          <a:p>
            <a:pPr marL="457200" lvl="1">
              <a:buFont typeface="Arial" panose="020B0604020202020204" pitchFamily="34" charset="0"/>
              <a:buChar char="•"/>
            </a:pPr>
            <a:r>
              <a:rPr lang="en-US" sz="16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To the extent practicable, activities and services should integrate highly mobile and non-highly mobile students.</a:t>
            </a:r>
          </a:p>
          <a:p>
            <a:pPr marL="0" marR="0">
              <a:buNone/>
            </a:pPr>
            <a:r>
              <a:rPr lang="en-US"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t>
            </a:r>
          </a:p>
          <a:p>
            <a:pPr marL="0" marR="0">
              <a:buFont typeface="Arial" panose="020B0604020202020204" pitchFamily="34" charset="0"/>
              <a:buChar char="•"/>
            </a:pPr>
            <a:r>
              <a:rPr lang="en-US"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Applicants may contract with other agencies; however, the local school system assumes responsibility for setting program goals and monitoring program accomplishments. The eligible applicant must serve in the capacity of fiscal agent.</a:t>
            </a:r>
          </a:p>
          <a:p>
            <a:pPr marL="0" marR="0">
              <a:buNone/>
            </a:pPr>
            <a:r>
              <a:rPr lang="en-US"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t>
            </a:r>
          </a:p>
          <a:p>
            <a:pPr marL="457200" lvl="1">
              <a:buFont typeface="Arial" panose="020B0604020202020204" pitchFamily="34" charset="0"/>
              <a:buChar char="•"/>
            </a:pPr>
            <a:r>
              <a:rPr lang="en-US" sz="16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Applicants may use funds to provide services through programs on school grounds, at other facilities, or may use funds to enter into contracts with other agencies to provide services for highly mobile children and youth.</a:t>
            </a:r>
          </a:p>
          <a:p>
            <a:pPr marL="457200" lvl="1" indent="0">
              <a:buNone/>
            </a:pPr>
            <a:endParaRPr lang="en-US" sz="1800" dirty="0"/>
          </a:p>
          <a:p>
            <a:pPr marL="457200" lvl="1" indent="0">
              <a:buNone/>
            </a:pPr>
            <a:endParaRPr lang="en-US" sz="9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76977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F26A6687-765F-B376-9EFB-063169671D9A}"/>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B18077C4-A618-E280-1256-B2F56D92FF4F}"/>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1600" dirty="0"/>
              <a:t>Evaluation and Reporting</a:t>
            </a:r>
            <a:endParaRPr sz="1600" dirty="0"/>
          </a:p>
        </p:txBody>
      </p:sp>
      <p:sp>
        <p:nvSpPr>
          <p:cNvPr id="313" name="Google Shape;313;p34">
            <a:extLst>
              <a:ext uri="{FF2B5EF4-FFF2-40B4-BE49-F238E27FC236}">
                <a16:creationId xmlns:a16="http://schemas.microsoft.com/office/drawing/2014/main" id="{DC949F84-70F3-5276-4D65-0DB2B8DE3188}"/>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fontScale="77500" lnSpcReduction="20000"/>
          </a:bodyPr>
          <a:lstStyle/>
          <a:p>
            <a:pPr marL="457200" lvl="1" indent="0">
              <a:buNone/>
            </a:pPr>
            <a:endParaRPr lang="en-US" sz="900" dirty="0"/>
          </a:p>
          <a:p>
            <a:pPr marL="0" marR="0">
              <a:buNone/>
            </a:pPr>
            <a:r>
              <a:rPr lang="en-US" sz="17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Pursuant to C.R.S.22-32-138.5, CDE is responsible for submitting annual reports on the Educational Stability Grant Program to the State Board of Education and the Colorado Legislature. The reports must include a review of the outcomes and effectiveness of services provided as measured by the demonstrated degree of educational stability. The analysis of the degree of educational stability examines:</a:t>
            </a:r>
          </a:p>
          <a:p>
            <a:pPr marL="342900" marR="0" lvl="0" indent="-342900">
              <a:buFont typeface="Symbol" panose="05050102010706020507" pitchFamily="18" charset="2"/>
              <a:buChar char=""/>
            </a:pPr>
            <a:endParaRPr lang="en-US" sz="17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342900" marR="0" lvl="0" indent="-342900">
              <a:buFont typeface="Symbol" panose="05050102010706020507" pitchFamily="18" charset="2"/>
              <a:buChar char=""/>
            </a:pPr>
            <a:r>
              <a:rPr lang="en-US" sz="17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The improvement in school attendance;</a:t>
            </a:r>
          </a:p>
          <a:p>
            <a:pPr marL="342900" marR="0" lvl="0" indent="-342900">
              <a:buFont typeface="Symbol" panose="05050102010706020507" pitchFamily="18" charset="2"/>
              <a:buChar char=""/>
            </a:pPr>
            <a:r>
              <a:rPr lang="en-US" sz="17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The reduction in behavioral and discipline incidents;</a:t>
            </a:r>
          </a:p>
          <a:p>
            <a:pPr marL="342900" marR="0" lvl="0" indent="-342900">
              <a:buFont typeface="Symbol" panose="05050102010706020507" pitchFamily="18" charset="2"/>
              <a:buChar char=""/>
            </a:pPr>
            <a:r>
              <a:rPr lang="en-US" sz="17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The increase in grade-level promotion;</a:t>
            </a:r>
          </a:p>
          <a:p>
            <a:pPr marL="342900" marR="0" lvl="0" indent="-342900">
              <a:buFont typeface="Symbol" panose="05050102010706020507" pitchFamily="18" charset="2"/>
              <a:buChar char=""/>
            </a:pPr>
            <a:r>
              <a:rPr lang="en-US" sz="17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The reduction in the dropout rate; and</a:t>
            </a:r>
          </a:p>
          <a:p>
            <a:pPr marL="342900" marR="0" lvl="0" indent="-342900">
              <a:buFont typeface="Symbol" panose="05050102010706020507" pitchFamily="18" charset="2"/>
              <a:buChar char=""/>
            </a:pPr>
            <a:r>
              <a:rPr lang="en-US" sz="17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The increase in the graduation and completion rates for the grant recipients’ schools.</a:t>
            </a:r>
          </a:p>
          <a:p>
            <a:pPr marL="0" marR="0" indent="0">
              <a:spcAft>
                <a:spcPts val="500"/>
              </a:spcAft>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554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5"/>
          <p:cNvSpPr txBox="1">
            <a:spLocks noGrp="1"/>
          </p:cNvSpPr>
          <p:nvPr>
            <p:ph type="title"/>
          </p:nvPr>
        </p:nvSpPr>
        <p:spPr>
          <a:xfrm>
            <a:off x="0" y="3361600"/>
            <a:ext cx="9144000" cy="666600"/>
          </a:xfrm>
          <a:prstGeom prst="rect">
            <a:avLst/>
          </a:prstGeom>
          <a:solidFill>
            <a:srgbClr val="EF7521"/>
          </a:solidFill>
          <a:ln>
            <a:noFill/>
          </a:ln>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2800"/>
              <a:buFont typeface="Arial"/>
              <a:buNone/>
            </a:pPr>
            <a:r>
              <a:rPr lang="en" dirty="0">
                <a:solidFill>
                  <a:schemeClr val="dk1"/>
                </a:solidFill>
              </a:rPr>
              <a:t>Program Key Elements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50D86524-E1DE-3423-5509-59790712763D}"/>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90FCE0A5-8225-5A00-471B-350E90AC1D98}"/>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1600" dirty="0"/>
              <a:t>Evaluation and Reporting</a:t>
            </a:r>
            <a:br>
              <a:rPr lang="en-US" sz="1600" dirty="0"/>
            </a:br>
            <a:r>
              <a:rPr lang="en-US" sz="1600" dirty="0"/>
              <a:t>[continued]</a:t>
            </a:r>
            <a:endParaRPr sz="1600" dirty="0"/>
          </a:p>
        </p:txBody>
      </p:sp>
      <p:sp>
        <p:nvSpPr>
          <p:cNvPr id="313" name="Google Shape;313;p34">
            <a:extLst>
              <a:ext uri="{FF2B5EF4-FFF2-40B4-BE49-F238E27FC236}">
                <a16:creationId xmlns:a16="http://schemas.microsoft.com/office/drawing/2014/main" id="{45BE4649-182A-61E7-E447-ACE8CF5251A6}"/>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fontScale="47500" lnSpcReduction="20000"/>
          </a:bodyPr>
          <a:lstStyle/>
          <a:p>
            <a:pPr marL="457200" lvl="1" indent="0">
              <a:buNone/>
            </a:pPr>
            <a:endParaRPr lang="en-US" sz="900" dirty="0"/>
          </a:p>
          <a:p>
            <a:pPr marL="0" marR="0">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t>
            </a:r>
            <a:r>
              <a:rPr lang="en-US" sz="19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To ensure that CDE meets the state-level reporting mandates, evaluation reporting is required of awarded grantees. Grantee reporting includes, at a minimum, the following elements:</a:t>
            </a:r>
          </a:p>
          <a:p>
            <a:pPr marL="0" marR="0">
              <a:spcAft>
                <a:spcPts val="500"/>
              </a:spcAft>
              <a:buNone/>
            </a:pPr>
            <a:r>
              <a:rPr lang="en-US" sz="1900" b="1"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t>
            </a:r>
            <a:endParaRPr lang="en-US" sz="19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0" marR="0">
              <a:buNone/>
            </a:pPr>
            <a:r>
              <a:rPr lang="en-US" sz="19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End-of-Year Performance Report and Continuation Application when applicable (e.g., including numbers of students served, student outcomes, progress on three performance measure areas, narrative on successes and challenges relevant to serving highly mobile students) during each year of the grant.</a:t>
            </a:r>
          </a:p>
          <a:p>
            <a:pPr marL="342900" marR="0" lvl="0" indent="-342900">
              <a:buFont typeface="Symbol" panose="05050102010706020507" pitchFamily="18" charset="2"/>
              <a:buChar char=""/>
            </a:pPr>
            <a:r>
              <a:rPr lang="en-US" sz="19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State Assigned Student Identifier (SASID) for every student served in the program during the grant period. SASIDs are unique 10-digit student identifiers assigned to each student in the State of Colorado. A SASID spreadsheet will be provided to grantees for annual reporting.</a:t>
            </a:r>
          </a:p>
          <a:p>
            <a:pPr marL="0" marR="0">
              <a:buNone/>
            </a:pPr>
            <a:r>
              <a:rPr lang="en-US" sz="19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t>
            </a:r>
          </a:p>
          <a:p>
            <a:pPr marL="0" marR="0">
              <a:buNone/>
            </a:pPr>
            <a:r>
              <a:rPr lang="en-US" sz="19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See </a:t>
            </a:r>
            <a:r>
              <a:rPr lang="en-US" sz="1900" b="1"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Attachment D</a:t>
            </a:r>
            <a:r>
              <a:rPr lang="en-US" sz="19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for questions grantees will be asked in the End-of-Year Performance Report and Continuation Application. Education Providers receiving an award through Educational Stability Grant may be selected for a site visit by CDE program staff during the 2025-2026 school year or any of the subsequent years of funding</a:t>
            </a:r>
          </a:p>
          <a:p>
            <a:pPr marL="0" marR="0">
              <a:buNone/>
            </a:pPr>
            <a:r>
              <a:rPr lang="en-US" sz="19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t>
            </a:r>
          </a:p>
          <a:p>
            <a:pPr marL="0" marR="0">
              <a:buNone/>
            </a:pPr>
            <a:r>
              <a:rPr lang="en-US" sz="19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The information reported to CDE in relation to grant activities is not confidential and is subject to public request. Grantees should ensure reported information does not contain PII or confidential information.</a:t>
            </a:r>
          </a:p>
          <a:p>
            <a:pPr marL="0" marR="0" indent="0">
              <a:buNone/>
            </a:pPr>
            <a:r>
              <a:rPr lang="en-US" sz="19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t>
            </a:r>
          </a:p>
          <a:p>
            <a:pPr marL="0" marR="0" indent="0">
              <a:spcAft>
                <a:spcPts val="500"/>
              </a:spcAft>
              <a:buNone/>
            </a:pPr>
            <a:endPar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69695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383AE1B2-FBE2-FFED-B381-D3A1571370C3}"/>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381F5BD8-1C49-3112-4C3C-2146576AA3AB}"/>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1600" dirty="0"/>
              <a:t>Review Process and Timeline</a:t>
            </a:r>
            <a:endParaRPr sz="1600" dirty="0"/>
          </a:p>
        </p:txBody>
      </p:sp>
      <p:sp>
        <p:nvSpPr>
          <p:cNvPr id="313" name="Google Shape;313;p34">
            <a:extLst>
              <a:ext uri="{FF2B5EF4-FFF2-40B4-BE49-F238E27FC236}">
                <a16:creationId xmlns:a16="http://schemas.microsoft.com/office/drawing/2014/main" id="{69448E92-63B2-295D-01F0-ECF4E6B5BD9E}"/>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lnSpcReduction="10000"/>
          </a:bodyPr>
          <a:lstStyle/>
          <a:p>
            <a:pPr marL="457200" lvl="1" indent="0">
              <a:buNone/>
            </a:pPr>
            <a:endParaRPr lang="en-US" sz="900" dirty="0"/>
          </a:p>
          <a:p>
            <a:pPr marL="0" marR="0">
              <a:buNone/>
            </a:pPr>
            <a:r>
              <a:rPr lang="en-US" sz="13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Applications will be reviewed by CDE staff and peer reviewers to ensure they contain all required components. Applicants will be notified of final award status no later than Friday, June 20, 2025.</a:t>
            </a:r>
          </a:p>
          <a:p>
            <a:pPr marL="0" marR="0">
              <a:buNone/>
            </a:pPr>
            <a:r>
              <a:rPr lang="en-US" sz="13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t>
            </a:r>
          </a:p>
          <a:p>
            <a:pPr marL="0" marR="0">
              <a:buNone/>
            </a:pPr>
            <a:r>
              <a:rPr lang="en-US" sz="1300" b="1"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Note:</a:t>
            </a:r>
            <a:r>
              <a:rPr lang="en-US" sz="13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This is a competitive process – </a:t>
            </a:r>
            <a:r>
              <a:rPr lang="en-US" sz="1300" u="sng"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applicants must score at least 89 points out of the 127 possible points in the scored narrative to be approved for funding</a:t>
            </a:r>
            <a:r>
              <a:rPr lang="en-US" sz="13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Applications that score below 89 points may be asked to submit revisions that would bring the application up to a fundable level. There is no guarantee that submitting an application will result in funding or funding at the requested level. All award decisions are final. Applicants that do not meet the qualifications may reapply for future grant opportunities.</a:t>
            </a:r>
          </a:p>
          <a:p>
            <a:pPr marL="0" marR="0" indent="0">
              <a:buNone/>
            </a:pPr>
            <a:endParaRPr lang="en-US" sz="1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Aft>
                <a:spcPts val="500"/>
              </a:spcAft>
              <a:buNone/>
            </a:pPr>
            <a:endPar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36904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E7FFF78F-74E9-FF9A-5435-15CD848512E4}"/>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197410EB-1599-28D3-C56D-B9E80F65B54C}"/>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1600" dirty="0"/>
              <a:t>Submission Process and Deadline</a:t>
            </a:r>
            <a:endParaRPr sz="1600" dirty="0"/>
          </a:p>
        </p:txBody>
      </p:sp>
      <p:sp>
        <p:nvSpPr>
          <p:cNvPr id="313" name="Google Shape;313;p34">
            <a:extLst>
              <a:ext uri="{FF2B5EF4-FFF2-40B4-BE49-F238E27FC236}">
                <a16:creationId xmlns:a16="http://schemas.microsoft.com/office/drawing/2014/main" id="{0CC24C92-F923-1BDB-FF16-6C8F499CEDCE}"/>
              </a:ext>
            </a:extLst>
          </p:cNvPr>
          <p:cNvSpPr txBox="1">
            <a:spLocks noGrp="1"/>
          </p:cNvSpPr>
          <p:nvPr>
            <p:ph type="body" idx="1"/>
          </p:nvPr>
        </p:nvSpPr>
        <p:spPr>
          <a:xfrm>
            <a:off x="311699" y="1152475"/>
            <a:ext cx="7627277" cy="3034800"/>
          </a:xfrm>
          <a:prstGeom prst="rect">
            <a:avLst/>
          </a:prstGeom>
        </p:spPr>
        <p:txBody>
          <a:bodyPr spcFirstLastPara="1" wrap="square" lIns="91425" tIns="91425" rIns="91425" bIns="91425" anchor="t" anchorCtr="0">
            <a:normAutofit/>
          </a:bodyPr>
          <a:lstStyle/>
          <a:p>
            <a:pPr marL="457200" lvl="1" indent="0">
              <a:buNone/>
            </a:pPr>
            <a:endParaRPr lang="en-US" sz="900" dirty="0"/>
          </a:p>
          <a:p>
            <a:pPr marL="171450" indent="-171450">
              <a:spcAft>
                <a:spcPts val="500"/>
              </a:spcAft>
              <a:buFont typeface="Arial" panose="020B0604020202020204" pitchFamily="34" charset="0"/>
              <a:buChar char="•"/>
            </a:pPr>
            <a:r>
              <a:rPr lang="en-US" sz="12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Completed applications must be submitted through the </a:t>
            </a:r>
            <a:r>
              <a:rPr lang="en-US" sz="1200" u="sng" kern="800" dirty="0">
                <a:solidFill>
                  <a:srgbClr val="262626"/>
                </a:solidFill>
                <a:effectLst/>
                <a:latin typeface="Roboto" panose="02000000000000000000" pitchFamily="2" charset="0"/>
                <a:ea typeface="Roboto" panose="02000000000000000000" pitchFamily="2" charset="0"/>
                <a:cs typeface="Roboto" panose="02000000000000000000" pitchFamily="2" charset="0"/>
                <a:hlinkClick r:id="rId3"/>
              </a:rPr>
              <a:t>GAINS</a:t>
            </a:r>
            <a:r>
              <a:rPr lang="en-US" sz="12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by </a:t>
            </a:r>
            <a:r>
              <a:rPr lang="en-US" sz="1200" b="1"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Wednesday, April 23, 2025, by 4:00pm</a:t>
            </a:r>
            <a:r>
              <a:rPr lang="en-US" sz="12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a:t>
            </a:r>
          </a:p>
          <a:p>
            <a:pPr marL="0" marR="0" indent="0">
              <a:spcAft>
                <a:spcPts val="500"/>
              </a:spcAft>
              <a:buNone/>
            </a:pPr>
            <a:endParaRPr lang="en-US" sz="12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171450" marR="0" indent="-171450">
              <a:spcAft>
                <a:spcPts val="500"/>
              </a:spcAft>
              <a:buFont typeface="Arial" panose="020B0604020202020204" pitchFamily="34" charset="0"/>
              <a:buChar char="•"/>
            </a:pPr>
            <a:r>
              <a:rPr lang="en-US" sz="12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Application materials and resources are available on </a:t>
            </a:r>
            <a:r>
              <a:rPr lang="en-US" sz="1200" u="sng" kern="800" dirty="0">
                <a:solidFill>
                  <a:srgbClr val="262626"/>
                </a:solidFill>
                <a:effectLst/>
                <a:latin typeface="Roboto" panose="02000000000000000000" pitchFamily="2" charset="0"/>
                <a:ea typeface="Roboto" panose="02000000000000000000" pitchFamily="2" charset="0"/>
                <a:cs typeface="Roboto" panose="02000000000000000000" pitchFamily="2" charset="0"/>
                <a:hlinkClick r:id="rId4"/>
              </a:rPr>
              <a:t>CDE’s Education Stability webpage.</a:t>
            </a:r>
            <a:endParaRPr lang="en-US" sz="12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60904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8E16-1728-3194-F739-7A381F051E48}"/>
              </a:ext>
            </a:extLst>
          </p:cNvPr>
          <p:cNvSpPr>
            <a:spLocks noGrp="1"/>
          </p:cNvSpPr>
          <p:nvPr>
            <p:ph type="title"/>
          </p:nvPr>
        </p:nvSpPr>
        <p:spPr/>
        <p:txBody>
          <a:bodyPr/>
          <a:lstStyle/>
          <a:p>
            <a:r>
              <a:rPr lang="en-US" dirty="0">
                <a:solidFill>
                  <a:schemeClr val="tx1"/>
                </a:solidFill>
              </a:rPr>
              <a:t>Application Elements</a:t>
            </a:r>
          </a:p>
        </p:txBody>
      </p:sp>
    </p:spTree>
    <p:extLst>
      <p:ext uri="{BB962C8B-B14F-4D97-AF65-F5344CB8AC3E}">
        <p14:creationId xmlns:p14="http://schemas.microsoft.com/office/powerpoint/2010/main" val="2302279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ECFF2DE6-F269-21A6-0313-D2332F3CFD73}"/>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5A86F165-163C-BE95-E9A9-E9EFD59A5963}"/>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1600" dirty="0"/>
              <a:t>Application Format</a:t>
            </a:r>
            <a:endParaRPr sz="1600" dirty="0"/>
          </a:p>
        </p:txBody>
      </p:sp>
      <p:sp>
        <p:nvSpPr>
          <p:cNvPr id="313" name="Google Shape;313;p34">
            <a:extLst>
              <a:ext uri="{FF2B5EF4-FFF2-40B4-BE49-F238E27FC236}">
                <a16:creationId xmlns:a16="http://schemas.microsoft.com/office/drawing/2014/main" id="{33529603-350F-5FB6-852E-9AF6C6B28810}"/>
              </a:ext>
            </a:extLst>
          </p:cNvPr>
          <p:cNvSpPr txBox="1">
            <a:spLocks noGrp="1"/>
          </p:cNvSpPr>
          <p:nvPr>
            <p:ph type="body" idx="1"/>
          </p:nvPr>
        </p:nvSpPr>
        <p:spPr>
          <a:xfrm>
            <a:off x="311699" y="1152475"/>
            <a:ext cx="7627277" cy="3034800"/>
          </a:xfrm>
          <a:prstGeom prst="rect">
            <a:avLst/>
          </a:prstGeom>
        </p:spPr>
        <p:txBody>
          <a:bodyPr spcFirstLastPara="1" wrap="square" lIns="91425" tIns="91425" rIns="91425" bIns="91425" anchor="t" anchorCtr="0">
            <a:normAutofit/>
          </a:bodyPr>
          <a:lstStyle/>
          <a:p>
            <a:pPr marL="457200" lvl="1" indent="0">
              <a:buNone/>
            </a:pPr>
            <a:endParaRPr lang="en-US" sz="900" dirty="0"/>
          </a:p>
          <a:p>
            <a:pPr marL="342900" marR="0" lvl="0" indent="-342900">
              <a:buFont typeface="Symbol" panose="05050102010706020507" pitchFamily="18" charset="2"/>
              <a:buChar char=""/>
            </a:pPr>
            <a:r>
              <a:rPr lang="en-US" sz="15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See below for the required elements of the application. </a:t>
            </a:r>
            <a:r>
              <a:rPr lang="en-US" sz="1500" b="1"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Please</a:t>
            </a:r>
            <a:r>
              <a:rPr lang="en-US" sz="15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t>
            </a:r>
            <a:r>
              <a:rPr lang="en-US" sz="1500" b="1"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Note:</a:t>
            </a:r>
            <a:r>
              <a:rPr lang="en-US" sz="15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Specific word and characters limits will be articulated where applicable.  </a:t>
            </a:r>
          </a:p>
          <a:p>
            <a:pPr marL="342900" marR="0" lvl="0" indent="-342900">
              <a:buFont typeface="Symbol" panose="05050102010706020507" pitchFamily="18" charset="2"/>
              <a:buChar char=""/>
            </a:pPr>
            <a:r>
              <a:rPr lang="en-US" sz="15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The Program Assurances Form and CDE Learning Cohort Assurances must include signatures and initials respectively.  If a grant application is approved, funding will not be awarded until all signatures are in place.</a:t>
            </a:r>
          </a:p>
          <a:p>
            <a:pPr marL="342900" marR="0" lvl="0" indent="-342900">
              <a:buFont typeface="Symbol" panose="05050102010706020507" pitchFamily="18" charset="2"/>
              <a:buChar char=""/>
            </a:pPr>
            <a:r>
              <a:rPr lang="en-US" sz="15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Each application will need to be approved by the LEA Fiscal Representative and LEA Authorized Representative before it is submitted to CDE.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95573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267CD634-3795-89DA-D20A-E8730F569D23}"/>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87AA2113-7134-86A0-BE82-B805048FC5A6}"/>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1600" dirty="0"/>
              <a:t>Required Elements</a:t>
            </a:r>
            <a:endParaRPr sz="1600" dirty="0"/>
          </a:p>
        </p:txBody>
      </p:sp>
      <p:sp>
        <p:nvSpPr>
          <p:cNvPr id="313" name="Google Shape;313;p34">
            <a:extLst>
              <a:ext uri="{FF2B5EF4-FFF2-40B4-BE49-F238E27FC236}">
                <a16:creationId xmlns:a16="http://schemas.microsoft.com/office/drawing/2014/main" id="{5DE11503-8741-AD83-CFC8-C72F840DCAFD}"/>
              </a:ext>
            </a:extLst>
          </p:cNvPr>
          <p:cNvSpPr txBox="1">
            <a:spLocks noGrp="1"/>
          </p:cNvSpPr>
          <p:nvPr>
            <p:ph type="body" idx="1"/>
          </p:nvPr>
        </p:nvSpPr>
        <p:spPr>
          <a:xfrm>
            <a:off x="311699" y="1152475"/>
            <a:ext cx="7627277" cy="3034800"/>
          </a:xfrm>
          <a:prstGeom prst="rect">
            <a:avLst/>
          </a:prstGeom>
        </p:spPr>
        <p:txBody>
          <a:bodyPr spcFirstLastPara="1" wrap="square" lIns="91425" tIns="91425" rIns="91425" bIns="91425" anchor="t" anchorCtr="0">
            <a:normAutofit fontScale="62500" lnSpcReduction="20000"/>
          </a:bodyPr>
          <a:lstStyle/>
          <a:p>
            <a:pPr marL="457200" lvl="1" indent="0">
              <a:buNone/>
            </a:pPr>
            <a:endParaRPr lang="en-US" sz="900" dirty="0"/>
          </a:p>
          <a:p>
            <a:pPr marL="0" marR="0">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The format outlined below must be followed in order to assure consistent application of the evaluation criteria. See evaluation rubric for specific selection criteria needed in Part II (pages 12-14).</a:t>
            </a:r>
          </a:p>
          <a:p>
            <a:pPr marL="0" marR="0">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t>
            </a:r>
          </a:p>
          <a:p>
            <a:pPr marL="0" marR="0">
              <a:buNone/>
            </a:pPr>
            <a:r>
              <a:rPr lang="en-US" sz="1800" b="1"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Part I: Application Information and Assurances </a:t>
            </a:r>
            <a:endPar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228600" marR="0">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Part IA: Application Information </a:t>
            </a:r>
          </a:p>
          <a:p>
            <a:pPr marL="228600" marR="0">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Part IB: Demonstration of Support</a:t>
            </a:r>
          </a:p>
          <a:p>
            <a:pPr marL="228600" marR="0">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Part IC: Program Assurances Form </a:t>
            </a:r>
          </a:p>
          <a:p>
            <a:pPr marL="228600" marR="0">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Part ID: CDE Learning Cohort Assurances Form</a:t>
            </a:r>
          </a:p>
          <a:p>
            <a:pPr marL="0" marR="0">
              <a:buNone/>
            </a:pPr>
            <a:r>
              <a:rPr lang="en-US" sz="1800" b="1"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Part II: Application Narrative</a:t>
            </a:r>
            <a:endPar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95885" marR="0">
              <a:buNone/>
            </a:pPr>
            <a:r>
              <a:rPr lang="en-US" sz="1800" kern="100" dirty="0">
                <a:solidFill>
                  <a:srgbClr val="262626"/>
                </a:solidFill>
                <a:effectLst/>
                <a:latin typeface="Roboto" panose="02000000000000000000" pitchFamily="2" charset="0"/>
                <a:ea typeface="Roboto" panose="02000000000000000000" pitchFamily="2" charset="0"/>
                <a:cs typeface="Roboto" panose="02000000000000000000" pitchFamily="2" charset="0"/>
              </a:rPr>
              <a:t>	Section A: </a:t>
            </a: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Demographics and Need</a:t>
            </a:r>
          </a:p>
          <a:p>
            <a:pPr marL="95885" marR="0">
              <a:buNone/>
            </a:pPr>
            <a:r>
              <a:rPr lang="en-US" sz="1800" kern="100" dirty="0">
                <a:solidFill>
                  <a:srgbClr val="262626"/>
                </a:solidFill>
                <a:effectLst/>
                <a:latin typeface="Roboto" panose="02000000000000000000" pitchFamily="2" charset="0"/>
                <a:ea typeface="Roboto" panose="02000000000000000000" pitchFamily="2" charset="0"/>
                <a:cs typeface="Roboto" panose="02000000000000000000" pitchFamily="2" charset="0"/>
              </a:rPr>
              <a:t>	Section B: </a:t>
            </a: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Stakeholders, Collaborations, &amp; Implementation</a:t>
            </a:r>
          </a:p>
          <a:p>
            <a:pPr marL="95885" marR="0">
              <a:buNone/>
            </a:pPr>
            <a:r>
              <a:rPr lang="en-US" sz="1800" kern="100" dirty="0">
                <a:solidFill>
                  <a:srgbClr val="262626"/>
                </a:solidFill>
                <a:effectLst/>
                <a:latin typeface="Roboto" panose="02000000000000000000" pitchFamily="2" charset="0"/>
                <a:ea typeface="Roboto" panose="02000000000000000000" pitchFamily="2" charset="0"/>
                <a:cs typeface="Roboto" panose="02000000000000000000" pitchFamily="2" charset="0"/>
              </a:rPr>
              <a:t>	Section C: </a:t>
            </a: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Program Design and Implementation</a:t>
            </a:r>
          </a:p>
          <a:p>
            <a:pPr marL="95885" marR="0">
              <a:buNone/>
            </a:pPr>
            <a:r>
              <a:rPr lang="en-US" sz="1800" kern="100" dirty="0">
                <a:solidFill>
                  <a:srgbClr val="262626"/>
                </a:solidFill>
                <a:effectLst/>
                <a:latin typeface="Roboto" panose="02000000000000000000" pitchFamily="2" charset="0"/>
                <a:ea typeface="Roboto" panose="02000000000000000000" pitchFamily="2" charset="0"/>
                <a:cs typeface="Roboto" panose="02000000000000000000" pitchFamily="2" charset="0"/>
              </a:rPr>
              <a:t>	Section D: </a:t>
            </a: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Performance Measures and Evaluation</a:t>
            </a:r>
          </a:p>
          <a:p>
            <a:pPr marL="95885" marR="0">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Section E: Budget Narrative</a:t>
            </a:r>
          </a:p>
          <a:p>
            <a:pPr marL="0" marR="0">
              <a:buNone/>
            </a:pPr>
            <a:r>
              <a:rPr lang="en-US" sz="1800" b="1"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Budget</a:t>
            </a:r>
            <a:endPar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0" marR="0" indent="0">
              <a:buNone/>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5225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6AA9F0-2529-B207-8856-6D292EDC9FA4}"/>
              </a:ext>
            </a:extLst>
          </p:cNvPr>
          <p:cNvSpPr>
            <a:spLocks noGrp="1"/>
          </p:cNvSpPr>
          <p:nvPr>
            <p:ph type="title"/>
          </p:nvPr>
        </p:nvSpPr>
        <p:spPr/>
        <p:txBody>
          <a:bodyPr/>
          <a:lstStyle/>
          <a:p>
            <a:r>
              <a:rPr lang="en-US" dirty="0">
                <a:solidFill>
                  <a:schemeClr val="tx1"/>
                </a:solidFill>
              </a:rPr>
              <a:t>GAINS System Training</a:t>
            </a:r>
          </a:p>
        </p:txBody>
      </p:sp>
    </p:spTree>
    <p:extLst>
      <p:ext uri="{BB962C8B-B14F-4D97-AF65-F5344CB8AC3E}">
        <p14:creationId xmlns:p14="http://schemas.microsoft.com/office/powerpoint/2010/main" val="255272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0D226B-2F42-D90F-700F-3F095A132C33}"/>
              </a:ext>
            </a:extLst>
          </p:cNvPr>
          <p:cNvSpPr>
            <a:spLocks noGrp="1"/>
          </p:cNvSpPr>
          <p:nvPr>
            <p:ph type="title"/>
          </p:nvPr>
        </p:nvSpPr>
        <p:spPr/>
        <p:txBody>
          <a:bodyPr/>
          <a:lstStyle/>
          <a:p>
            <a:r>
              <a:rPr lang="en-US" dirty="0"/>
              <a:t>Covered in this Section…</a:t>
            </a:r>
          </a:p>
        </p:txBody>
      </p:sp>
      <p:sp>
        <p:nvSpPr>
          <p:cNvPr id="4" name="Text Placeholder 3">
            <a:extLst>
              <a:ext uri="{FF2B5EF4-FFF2-40B4-BE49-F238E27FC236}">
                <a16:creationId xmlns:a16="http://schemas.microsoft.com/office/drawing/2014/main" id="{1722E2F1-6CD8-28A7-80F0-CD5CF1C8EEFB}"/>
              </a:ext>
            </a:extLst>
          </p:cNvPr>
          <p:cNvSpPr>
            <a:spLocks noGrp="1"/>
          </p:cNvSpPr>
          <p:nvPr>
            <p:ph type="body" idx="1"/>
          </p:nvPr>
        </p:nvSpPr>
        <p:spPr>
          <a:xfrm>
            <a:off x="311699" y="1152475"/>
            <a:ext cx="7563481" cy="3034800"/>
          </a:xfrm>
        </p:spPr>
        <p:txBody>
          <a:bodyPr/>
          <a:lstStyle/>
          <a:p>
            <a:r>
              <a:rPr lang="en-US" dirty="0"/>
              <a:t>How to Login to GAINS</a:t>
            </a:r>
          </a:p>
          <a:p>
            <a:r>
              <a:rPr lang="en-US" dirty="0"/>
              <a:t>How to Locate and Navigate through the Education Stability Application in GAINS</a:t>
            </a:r>
          </a:p>
          <a:p>
            <a:r>
              <a:rPr lang="en-US" dirty="0"/>
              <a:t>Live Application Walkthrough</a:t>
            </a:r>
          </a:p>
        </p:txBody>
      </p:sp>
      <p:sp>
        <p:nvSpPr>
          <p:cNvPr id="5" name="Title 4">
            <a:extLst>
              <a:ext uri="{FF2B5EF4-FFF2-40B4-BE49-F238E27FC236}">
                <a16:creationId xmlns:a16="http://schemas.microsoft.com/office/drawing/2014/main" id="{1B9791B4-AAD9-5F52-69DE-62A345E278B8}"/>
              </a:ext>
            </a:extLst>
          </p:cNvPr>
          <p:cNvSpPr>
            <a:spLocks noGrp="1"/>
          </p:cNvSpPr>
          <p:nvPr>
            <p:ph type="title" idx="2"/>
          </p:nvPr>
        </p:nvSpPr>
        <p:spPr/>
        <p:txBody>
          <a:bodyPr/>
          <a:lstStyle/>
          <a:p>
            <a:endParaRPr lang="en-US"/>
          </a:p>
        </p:txBody>
      </p:sp>
      <p:pic>
        <p:nvPicPr>
          <p:cNvPr id="1028" name="Picture 4">
            <a:extLst>
              <a:ext uri="{FF2B5EF4-FFF2-40B4-BE49-F238E27FC236}">
                <a16:creationId xmlns:a16="http://schemas.microsoft.com/office/drawing/2014/main" id="{642B422E-19DB-17F9-8ADC-631CE706E3B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750" y="49619"/>
            <a:ext cx="908550" cy="86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113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4255-E2FD-6BC4-FCDF-92F5EBA2A96D}"/>
              </a:ext>
            </a:extLst>
          </p:cNvPr>
          <p:cNvSpPr>
            <a:spLocks noGrp="1"/>
          </p:cNvSpPr>
          <p:nvPr>
            <p:ph type="title"/>
          </p:nvPr>
        </p:nvSpPr>
        <p:spPr/>
        <p:txBody>
          <a:bodyPr/>
          <a:lstStyle/>
          <a:p>
            <a:r>
              <a:rPr lang="en-US" dirty="0"/>
              <a:t>Access GAINS- </a:t>
            </a:r>
            <a:r>
              <a:rPr lang="en-US" dirty="0" err="1"/>
              <a:t>IdM</a:t>
            </a:r>
            <a:r>
              <a:rPr lang="en-US" dirty="0"/>
              <a:t> Users</a:t>
            </a:r>
          </a:p>
        </p:txBody>
      </p:sp>
      <p:sp>
        <p:nvSpPr>
          <p:cNvPr id="3" name="Content Placeholder 2" descr="Step 1 (IdM users): Find the login button on the top right of your screen. Login to the GAINS through Identity Management System.">
            <a:extLst>
              <a:ext uri="{FF2B5EF4-FFF2-40B4-BE49-F238E27FC236}">
                <a16:creationId xmlns:a16="http://schemas.microsoft.com/office/drawing/2014/main" id="{D44A937B-7BB0-9157-9189-CEF95BC868B1}"/>
              </a:ext>
            </a:extLst>
          </p:cNvPr>
          <p:cNvSpPr>
            <a:spLocks noGrp="1"/>
          </p:cNvSpPr>
          <p:nvPr>
            <p:ph type="body" idx="1"/>
          </p:nvPr>
        </p:nvSpPr>
        <p:spPr>
          <a:xfrm>
            <a:off x="311700" y="1152475"/>
            <a:ext cx="7954036" cy="522762"/>
          </a:xfrm>
        </p:spPr>
        <p:txBody>
          <a:bodyPr spcFirstLastPara="1" vert="horz" wrap="square" lIns="0" tIns="0" rIns="0" bIns="0" rtlCol="0" anchor="t" anchorCtr="0">
            <a:normAutofit lnSpcReduction="10000"/>
          </a:bodyPr>
          <a:lstStyle/>
          <a:p>
            <a:r>
              <a:rPr lang="en-US" b="1" dirty="0">
                <a:latin typeface="Calibri"/>
                <a:cs typeface="Calibri"/>
              </a:rPr>
              <a:t>Step 1 (</a:t>
            </a:r>
            <a:r>
              <a:rPr lang="en-US" b="1" dirty="0" err="1">
                <a:latin typeface="Calibri"/>
                <a:cs typeface="Calibri"/>
              </a:rPr>
              <a:t>IdM</a:t>
            </a:r>
            <a:r>
              <a:rPr lang="en-US" b="1" dirty="0">
                <a:latin typeface="Calibri"/>
                <a:cs typeface="Calibri"/>
              </a:rPr>
              <a:t> users): </a:t>
            </a:r>
            <a:r>
              <a:rPr lang="en-US" dirty="0">
                <a:latin typeface="Calibri"/>
                <a:cs typeface="Calibri"/>
              </a:rPr>
              <a:t>Find the </a:t>
            </a:r>
            <a:r>
              <a:rPr lang="en-US" dirty="0">
                <a:latin typeface="Calibri"/>
                <a:cs typeface="Calibri"/>
                <a:hlinkClick r:id="rId2">
                  <a:extLst>
                    <a:ext uri="{A12FA001-AC4F-418D-AE19-62706E023703}">
                      <ahyp:hlinkClr xmlns:ahyp="http://schemas.microsoft.com/office/drawing/2018/hyperlinkcolor" val="tx"/>
                    </a:ext>
                  </a:extLst>
                </a:hlinkClick>
              </a:rPr>
              <a:t>login button</a:t>
            </a:r>
            <a:r>
              <a:rPr lang="en-US" dirty="0">
                <a:latin typeface="Calibri"/>
                <a:cs typeface="Calibri"/>
              </a:rPr>
              <a:t> on the top right of your screen. Login to the GAINS through the Identity Management System:</a:t>
            </a:r>
            <a:endParaRPr lang="en-US" dirty="0"/>
          </a:p>
          <a:p>
            <a:endParaRPr lang="en-US" dirty="0"/>
          </a:p>
        </p:txBody>
      </p:sp>
      <p:sp>
        <p:nvSpPr>
          <p:cNvPr id="4" name="Slide Number Placeholder 3">
            <a:extLst>
              <a:ext uri="{FF2B5EF4-FFF2-40B4-BE49-F238E27FC236}">
                <a16:creationId xmlns:a16="http://schemas.microsoft.com/office/drawing/2014/main" id="{7125973B-8926-D469-BB11-FDA052CAB582}"/>
              </a:ext>
              <a:ext uri="{C183D7F6-B498-43B3-948B-1728B52AA6E4}">
                <adec:decorative xmlns:adec="http://schemas.microsoft.com/office/drawing/2017/decorative" val="1"/>
              </a:ext>
            </a:extLst>
          </p:cNvPr>
          <p:cNvSpPr>
            <a:spLocks noGrp="1"/>
          </p:cNvSpPr>
          <p:nvPr>
            <p:ph type="sldNum" idx="12"/>
          </p:nvPr>
        </p:nvSpPr>
        <p:spPr/>
        <p:txBody>
          <a:bodyPr>
            <a:normAutofit/>
          </a:bodyPr>
          <a:lstStyle/>
          <a:p>
            <a:fld id="{C479D5F6-EDCB-402A-AC08-4943A1820E8F}" type="slidenum">
              <a:rPr lang="en-US" smtClean="0"/>
              <a:pPr/>
              <a:t>28</a:t>
            </a:fld>
            <a:endParaRPr lang="en-US"/>
          </a:p>
        </p:txBody>
      </p:sp>
      <p:pic>
        <p:nvPicPr>
          <p:cNvPr id="5" name="Content Placeholder 5">
            <a:extLst>
              <a:ext uri="{FF2B5EF4-FFF2-40B4-BE49-F238E27FC236}">
                <a16:creationId xmlns:a16="http://schemas.microsoft.com/office/drawing/2014/main" id="{2440FD17-124B-2BC7-ED2D-6EC420CBF2D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3084" y="55822"/>
            <a:ext cx="878264" cy="839856"/>
          </a:xfrm>
          <a:prstGeom prst="rect">
            <a:avLst/>
          </a:prstGeom>
        </p:spPr>
      </p:pic>
      <p:grpSp>
        <p:nvGrpSpPr>
          <p:cNvPr id="6" name="Group 5" descr="GAINS login screen with emphasis on using the IdM below.">
            <a:extLst>
              <a:ext uri="{FF2B5EF4-FFF2-40B4-BE49-F238E27FC236}">
                <a16:creationId xmlns:a16="http://schemas.microsoft.com/office/drawing/2014/main" id="{45E11085-2A6E-8CE3-0086-DCA762F91460}"/>
              </a:ext>
            </a:extLst>
          </p:cNvPr>
          <p:cNvGrpSpPr/>
          <p:nvPr/>
        </p:nvGrpSpPr>
        <p:grpSpPr>
          <a:xfrm>
            <a:off x="3811492" y="1729690"/>
            <a:ext cx="3668108" cy="2457450"/>
            <a:chOff x="2166937" y="2827114"/>
            <a:chExt cx="4890810" cy="3276600"/>
          </a:xfrm>
        </p:grpSpPr>
        <p:pic>
          <p:nvPicPr>
            <p:cNvPr id="7" name="Picture 6" descr="GAINs Login In Screen&#10;&#10;Login page of GAINS that show the user's login options. A user can sign in through the native way or the IdM way. The image shows the native sign in with the email address and password. The other is the option to sign in through the Identity Management System, which would take you to an another screen.">
              <a:extLst>
                <a:ext uri="{FF2B5EF4-FFF2-40B4-BE49-F238E27FC236}">
                  <a16:creationId xmlns:a16="http://schemas.microsoft.com/office/drawing/2014/main" id="{0C42BBE4-4370-5810-C322-6BC6D29E3F5A}"/>
                </a:ext>
              </a:extLst>
            </p:cNvPr>
            <p:cNvPicPr>
              <a:picLocks noChangeAspect="1"/>
            </p:cNvPicPr>
            <p:nvPr/>
          </p:nvPicPr>
          <p:blipFill>
            <a:blip r:embed="rId4"/>
            <a:stretch>
              <a:fillRect/>
            </a:stretch>
          </p:blipFill>
          <p:spPr>
            <a:xfrm>
              <a:off x="2166937" y="2827114"/>
              <a:ext cx="4810125" cy="3276600"/>
            </a:xfrm>
            <a:prstGeom prst="rect">
              <a:avLst/>
            </a:prstGeom>
          </p:spPr>
        </p:pic>
        <p:sp>
          <p:nvSpPr>
            <p:cNvPr id="8" name="Arrow: Right 7">
              <a:extLst>
                <a:ext uri="{FF2B5EF4-FFF2-40B4-BE49-F238E27FC236}">
                  <a16:creationId xmlns:a16="http://schemas.microsoft.com/office/drawing/2014/main" id="{F337B6A3-BC97-2A5A-C6E1-BEA539A97335}"/>
                </a:ext>
              </a:extLst>
            </p:cNvPr>
            <p:cNvSpPr/>
            <p:nvPr/>
          </p:nvSpPr>
          <p:spPr>
            <a:xfrm flipH="1">
              <a:off x="6054570" y="5317724"/>
              <a:ext cx="1003177" cy="5237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050"/>
            </a:p>
          </p:txBody>
        </p:sp>
      </p:grpSp>
      <p:sp>
        <p:nvSpPr>
          <p:cNvPr id="9" name="TextBox 8">
            <a:extLst>
              <a:ext uri="{FF2B5EF4-FFF2-40B4-BE49-F238E27FC236}">
                <a16:creationId xmlns:a16="http://schemas.microsoft.com/office/drawing/2014/main" id="{CC90246A-8940-9582-A729-99A63B353CB8}"/>
              </a:ext>
            </a:extLst>
          </p:cNvPr>
          <p:cNvSpPr txBox="1"/>
          <p:nvPr/>
        </p:nvSpPr>
        <p:spPr>
          <a:xfrm>
            <a:off x="587640" y="2669875"/>
            <a:ext cx="2708453" cy="577081"/>
          </a:xfrm>
          <a:prstGeom prst="rect">
            <a:avLst/>
          </a:prstGeom>
          <a:noFill/>
          <a:ln w="57150">
            <a:solidFill>
              <a:schemeClr val="accent4"/>
            </a:solidFill>
          </a:ln>
        </p:spPr>
        <p:txBody>
          <a:bodyPr wrap="square" rtlCol="0">
            <a:spAutoFit/>
          </a:bodyPr>
          <a:lstStyle/>
          <a:p>
            <a:pPr algn="ctr"/>
            <a:r>
              <a:rPr lang="en-US" sz="1050" dirty="0"/>
              <a:t>Please Note: Facility Schools, Charter Schools, and non district/BOCES users WILL NOT log in through </a:t>
            </a:r>
            <a:r>
              <a:rPr lang="en-US" sz="1050" dirty="0" err="1"/>
              <a:t>IdM</a:t>
            </a:r>
            <a:endParaRPr lang="en-US" sz="1050" dirty="0"/>
          </a:p>
        </p:txBody>
      </p:sp>
    </p:spTree>
    <p:extLst>
      <p:ext uri="{BB962C8B-B14F-4D97-AF65-F5344CB8AC3E}">
        <p14:creationId xmlns:p14="http://schemas.microsoft.com/office/powerpoint/2010/main" val="3822504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679E-5439-6BA3-4172-2C808D223CE7}"/>
              </a:ext>
            </a:extLst>
          </p:cNvPr>
          <p:cNvSpPr>
            <a:spLocks noGrp="1"/>
          </p:cNvSpPr>
          <p:nvPr>
            <p:ph type="title"/>
          </p:nvPr>
        </p:nvSpPr>
        <p:spPr/>
        <p:txBody>
          <a:bodyPr/>
          <a:lstStyle/>
          <a:p>
            <a:r>
              <a:rPr lang="en-US"/>
              <a:t>Logging In- </a:t>
            </a:r>
            <a:r>
              <a:rPr lang="en-US" err="1"/>
              <a:t>IdM</a:t>
            </a:r>
            <a:endParaRPr lang="en-US"/>
          </a:p>
        </p:txBody>
      </p:sp>
      <p:sp>
        <p:nvSpPr>
          <p:cNvPr id="3" name="Content Placeholder 2">
            <a:extLst>
              <a:ext uri="{FF2B5EF4-FFF2-40B4-BE49-F238E27FC236}">
                <a16:creationId xmlns:a16="http://schemas.microsoft.com/office/drawing/2014/main" id="{A7CA8407-E2CC-DD3C-4653-A71A8D809DCD}"/>
              </a:ext>
            </a:extLst>
          </p:cNvPr>
          <p:cNvSpPr>
            <a:spLocks noGrp="1"/>
          </p:cNvSpPr>
          <p:nvPr>
            <p:ph type="body" idx="1"/>
          </p:nvPr>
        </p:nvSpPr>
        <p:spPr>
          <a:xfrm>
            <a:off x="311699" y="1152475"/>
            <a:ext cx="8314849" cy="3034800"/>
          </a:xfrm>
        </p:spPr>
        <p:txBody>
          <a:bodyPr spcFirstLastPara="1" vert="horz" wrap="square" lIns="0" tIns="0" rIns="0" bIns="0" rtlCol="0" anchor="t" anchorCtr="0">
            <a:normAutofit/>
          </a:bodyPr>
          <a:lstStyle/>
          <a:p>
            <a:r>
              <a:rPr lang="en-US" b="1" dirty="0"/>
              <a:t>Step 1a: </a:t>
            </a:r>
            <a:r>
              <a:rPr lang="en-US" dirty="0"/>
              <a:t>The next page you will see is where you enter your Single Sign-on credentials. The username will be your full email, and the password will align to other CDE logins (i.e. Data Pipeline, the UIP System, etc.) </a:t>
            </a:r>
          </a:p>
          <a:p>
            <a:endParaRPr lang="en-US" dirty="0"/>
          </a:p>
        </p:txBody>
      </p:sp>
      <p:sp>
        <p:nvSpPr>
          <p:cNvPr id="4" name="Slide Number Placeholder 3">
            <a:extLst>
              <a:ext uri="{FF2B5EF4-FFF2-40B4-BE49-F238E27FC236}">
                <a16:creationId xmlns:a16="http://schemas.microsoft.com/office/drawing/2014/main" id="{E9018112-6876-D3B4-B7CB-F70598679406}"/>
              </a:ext>
              <a:ext uri="{C183D7F6-B498-43B3-948B-1728B52AA6E4}">
                <adec:decorative xmlns:adec="http://schemas.microsoft.com/office/drawing/2017/decorative" val="1"/>
              </a:ext>
            </a:extLst>
          </p:cNvPr>
          <p:cNvSpPr>
            <a:spLocks noGrp="1"/>
          </p:cNvSpPr>
          <p:nvPr>
            <p:ph type="sldNum" idx="12"/>
          </p:nvPr>
        </p:nvSpPr>
        <p:spPr/>
        <p:txBody>
          <a:bodyPr>
            <a:normAutofit/>
          </a:bodyPr>
          <a:lstStyle/>
          <a:p>
            <a:fld id="{C479D5F6-EDCB-402A-AC08-4943A1820E8F}" type="slidenum">
              <a:rPr lang="en-US" smtClean="0"/>
              <a:pPr/>
              <a:t>29</a:t>
            </a:fld>
            <a:endParaRPr lang="en-US"/>
          </a:p>
        </p:txBody>
      </p:sp>
      <p:pic>
        <p:nvPicPr>
          <p:cNvPr id="5" name="Content Placeholder 5">
            <a:extLst>
              <a:ext uri="{FF2B5EF4-FFF2-40B4-BE49-F238E27FC236}">
                <a16:creationId xmlns:a16="http://schemas.microsoft.com/office/drawing/2014/main" id="{262425D9-79C2-98F4-6134-1B32CF1E676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736" y="1635"/>
            <a:ext cx="878264" cy="839856"/>
          </a:xfrm>
          <a:prstGeom prst="rect">
            <a:avLst/>
          </a:prstGeom>
        </p:spPr>
      </p:pic>
      <p:pic>
        <p:nvPicPr>
          <p:cNvPr id="7" name="Picture 6" descr="Welcome to the Identity Management Login&#10;&#10;The login for the Identity Management System where users will enter their entire email and password. ">
            <a:extLst>
              <a:ext uri="{FF2B5EF4-FFF2-40B4-BE49-F238E27FC236}">
                <a16:creationId xmlns:a16="http://schemas.microsoft.com/office/drawing/2014/main" id="{E3B93B08-6199-09EA-AEAB-E0A8E2CBC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90" y="2442515"/>
            <a:ext cx="7315663" cy="1592307"/>
          </a:xfrm>
          <a:prstGeom prst="rect">
            <a:avLst/>
          </a:prstGeom>
          <a:noFill/>
          <a:extLst>
            <a:ext uri="{909E8E84-426E-40DD-AFC4-6F175D3DCCD1}">
              <a14:hiddenFill xmlns:a14="http://schemas.microsoft.com/office/drawing/2010/main">
                <a:solidFill>
                  <a:srgbClr val="FFFFFF"/>
                </a:solidFill>
              </a14:hiddenFill>
            </a:ext>
          </a:extLst>
        </p:spPr>
      </p:pic>
      <p:sp>
        <p:nvSpPr>
          <p:cNvPr id="8" name="Hexagon 7">
            <a:extLst>
              <a:ext uri="{FF2B5EF4-FFF2-40B4-BE49-F238E27FC236}">
                <a16:creationId xmlns:a16="http://schemas.microsoft.com/office/drawing/2014/main" id="{6911A806-E63B-CB26-C610-A89BE7A1EDD1}"/>
              </a:ext>
            </a:extLst>
          </p:cNvPr>
          <p:cNvSpPr/>
          <p:nvPr/>
        </p:nvSpPr>
        <p:spPr>
          <a:xfrm>
            <a:off x="2980563" y="3750569"/>
            <a:ext cx="2977116" cy="1392882"/>
          </a:xfrm>
          <a:prstGeom prst="hexagon">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b="1" dirty="0">
                <a:solidFill>
                  <a:schemeClr val="tx1"/>
                </a:solidFill>
                <a:latin typeface="Calibri"/>
                <a:cs typeface="Arial"/>
              </a:rPr>
              <a:t>If your </a:t>
            </a:r>
            <a:r>
              <a:rPr lang="en-US" sz="1200" b="1" dirty="0" err="1">
                <a:solidFill>
                  <a:schemeClr val="tx1"/>
                </a:solidFill>
                <a:latin typeface="Calibri"/>
                <a:cs typeface="Arial"/>
              </a:rPr>
              <a:t>IdM</a:t>
            </a:r>
            <a:r>
              <a:rPr lang="en-US" sz="1200" b="1" dirty="0">
                <a:solidFill>
                  <a:schemeClr val="tx1"/>
                </a:solidFill>
                <a:latin typeface="Calibri"/>
                <a:cs typeface="Arial"/>
              </a:rPr>
              <a:t> login doesn't work </a:t>
            </a:r>
            <a:endParaRPr lang="en-US" sz="1200" b="1" dirty="0">
              <a:solidFill>
                <a:schemeClr val="tx1"/>
              </a:solidFill>
              <a:latin typeface="Calibri"/>
              <a:ea typeface="Calibri"/>
              <a:cs typeface="Calibri"/>
            </a:endParaRPr>
          </a:p>
          <a:p>
            <a:pPr marL="128588" indent="-128588">
              <a:buChar char="•"/>
            </a:pPr>
            <a:r>
              <a:rPr lang="en-US" sz="1050" dirty="0">
                <a:solidFill>
                  <a:schemeClr val="tx1"/>
                </a:solidFill>
                <a:latin typeface="Calibri"/>
                <a:cs typeface="Arial"/>
              </a:rPr>
              <a:t>Contact your district Local Access Manager (LAM) to make sure you have access to the Identity Management System (</a:t>
            </a:r>
            <a:r>
              <a:rPr lang="en-US" sz="1050" dirty="0" err="1">
                <a:solidFill>
                  <a:schemeClr val="tx1"/>
                </a:solidFill>
                <a:latin typeface="Calibri"/>
                <a:cs typeface="Arial"/>
              </a:rPr>
              <a:t>IdM</a:t>
            </a:r>
            <a:r>
              <a:rPr lang="en-US" sz="1050" dirty="0">
                <a:solidFill>
                  <a:schemeClr val="tx1"/>
                </a:solidFill>
                <a:latin typeface="Calibri"/>
                <a:cs typeface="Arial"/>
              </a:rPr>
              <a:t>)</a:t>
            </a:r>
            <a:endParaRPr lang="en-US" sz="1050" dirty="0">
              <a:solidFill>
                <a:schemeClr val="tx1"/>
              </a:solidFill>
              <a:latin typeface="Calibri"/>
              <a:ea typeface="Calibri"/>
              <a:cs typeface="Arial"/>
            </a:endParaRPr>
          </a:p>
          <a:p>
            <a:pPr marL="128588" indent="-128588">
              <a:buChar char="•"/>
            </a:pPr>
            <a:r>
              <a:rPr lang="en-US" sz="1050" dirty="0">
                <a:solidFill>
                  <a:schemeClr val="tx1"/>
                </a:solidFill>
                <a:latin typeface="Calibri"/>
                <a:ea typeface="Calibri"/>
                <a:cs typeface="Calibri"/>
              </a:rPr>
              <a:t>Try the </a:t>
            </a:r>
            <a:r>
              <a:rPr lang="en-US" sz="1050" dirty="0">
                <a:solidFill>
                  <a:schemeClr val="tx1"/>
                </a:solidFill>
                <a:latin typeface="Calibri"/>
                <a:ea typeface="Calibri"/>
                <a:cs typeface="Calibri"/>
                <a:hlinkClick r:id="rId4">
                  <a:extLst>
                    <a:ext uri="{A12FA001-AC4F-418D-AE19-62706E023703}">
                      <ahyp:hlinkClr xmlns:ahyp="http://schemas.microsoft.com/office/drawing/2018/hyperlinkcolor" val="tx"/>
                    </a:ext>
                  </a:extLst>
                </a:hlinkClick>
              </a:rPr>
              <a:t>CDE </a:t>
            </a:r>
            <a:r>
              <a:rPr lang="en-US" sz="1050" dirty="0" err="1">
                <a:solidFill>
                  <a:schemeClr val="tx1"/>
                </a:solidFill>
                <a:latin typeface="Calibri"/>
                <a:ea typeface="Calibri"/>
                <a:cs typeface="Calibri"/>
                <a:hlinkClick r:id="rId4">
                  <a:extLst>
                    <a:ext uri="{A12FA001-AC4F-418D-AE19-62706E023703}">
                      <ahyp:hlinkClr xmlns:ahyp="http://schemas.microsoft.com/office/drawing/2018/hyperlinkcolor" val="tx"/>
                    </a:ext>
                  </a:extLst>
                </a:hlinkClick>
              </a:rPr>
              <a:t>IdM</a:t>
            </a:r>
            <a:r>
              <a:rPr lang="en-US" sz="1050" dirty="0">
                <a:solidFill>
                  <a:schemeClr val="tx1"/>
                </a:solidFill>
                <a:latin typeface="Calibri"/>
                <a:ea typeface="Calibri"/>
                <a:cs typeface="Calibri"/>
                <a:hlinkClick r:id="rId4">
                  <a:extLst>
                    <a:ext uri="{A12FA001-AC4F-418D-AE19-62706E023703}">
                      <ahyp:hlinkClr xmlns:ahyp="http://schemas.microsoft.com/office/drawing/2018/hyperlinkcolor" val="tx"/>
                    </a:ext>
                  </a:extLst>
                </a:hlinkClick>
              </a:rPr>
              <a:t> Password Reset</a:t>
            </a:r>
          </a:p>
          <a:p>
            <a:pPr marL="128588" indent="-128588">
              <a:buChar char="•"/>
            </a:pPr>
            <a:r>
              <a:rPr lang="en-US" sz="1050" dirty="0">
                <a:solidFill>
                  <a:schemeClr val="tx1"/>
                </a:solidFill>
                <a:latin typeface="Calibri"/>
                <a:ea typeface="Calibri"/>
                <a:cs typeface="Calibri"/>
              </a:rPr>
              <a:t>Submit a </a:t>
            </a:r>
            <a:r>
              <a:rPr lang="en-US" sz="1050" dirty="0">
                <a:solidFill>
                  <a:schemeClr val="tx1"/>
                </a:solidFill>
                <a:latin typeface="Calibri"/>
                <a:ea typeface="Calibri"/>
                <a:cs typeface="Calibri"/>
                <a:hlinkClick r:id="rId5">
                  <a:extLst>
                    <a:ext uri="{A12FA001-AC4F-418D-AE19-62706E023703}">
                      <ahyp:hlinkClr xmlns:ahyp="http://schemas.microsoft.com/office/drawing/2018/hyperlinkcolor" val="tx"/>
                    </a:ext>
                  </a:extLst>
                </a:hlinkClick>
              </a:rPr>
              <a:t>GAINS Help Desk Ticket</a:t>
            </a:r>
          </a:p>
        </p:txBody>
      </p:sp>
      <p:sp>
        <p:nvSpPr>
          <p:cNvPr id="10" name="TextBox 9">
            <a:extLst>
              <a:ext uri="{FF2B5EF4-FFF2-40B4-BE49-F238E27FC236}">
                <a16:creationId xmlns:a16="http://schemas.microsoft.com/office/drawing/2014/main" id="{612A3263-D937-47C0-84E4-D6E209A01C31}"/>
              </a:ext>
            </a:extLst>
          </p:cNvPr>
          <p:cNvSpPr txBox="1"/>
          <p:nvPr/>
        </p:nvSpPr>
        <p:spPr>
          <a:xfrm>
            <a:off x="811291" y="2145749"/>
            <a:ext cx="7315662" cy="253916"/>
          </a:xfrm>
          <a:prstGeom prst="rect">
            <a:avLst/>
          </a:prstGeom>
          <a:noFill/>
          <a:ln w="57150">
            <a:solidFill>
              <a:schemeClr val="accent4"/>
            </a:solidFill>
          </a:ln>
        </p:spPr>
        <p:txBody>
          <a:bodyPr wrap="square" rtlCol="0">
            <a:spAutoFit/>
          </a:bodyPr>
          <a:lstStyle/>
          <a:p>
            <a:pPr algn="ctr"/>
            <a:r>
              <a:rPr lang="en-US" sz="1050" dirty="0"/>
              <a:t>Please Note: Facility Schools, Charter Schools, and non district/BOCES users WILL NOT log in through </a:t>
            </a:r>
            <a:r>
              <a:rPr lang="en-US" sz="1050" dirty="0" err="1"/>
              <a:t>IdM</a:t>
            </a:r>
            <a:endParaRPr lang="en-US" sz="1050" dirty="0"/>
          </a:p>
        </p:txBody>
      </p:sp>
    </p:spTree>
    <p:extLst>
      <p:ext uri="{BB962C8B-B14F-4D97-AF65-F5344CB8AC3E}">
        <p14:creationId xmlns:p14="http://schemas.microsoft.com/office/powerpoint/2010/main" val="65927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3"/>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Introduction</a:t>
            </a:r>
            <a:endParaRPr dirty="0"/>
          </a:p>
        </p:txBody>
      </p:sp>
      <p:sp>
        <p:nvSpPr>
          <p:cNvPr id="305" name="Google Shape;305;p33"/>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fontScale="62500" lnSpcReduction="20000"/>
          </a:bodyPr>
          <a:lstStyle/>
          <a:p>
            <a:r>
              <a:rPr lang="en-US" dirty="0"/>
              <a:t>In 2018, Colorado passed House Bill 18-1306 “Ensuring Educational Stability for Students in Out-of- Home Placement”. This bill included the creation of the Educational Stability Grant Program, which is intended to support educational stability of highly mobile students.</a:t>
            </a:r>
          </a:p>
          <a:p>
            <a:pPr lvl="1"/>
            <a:r>
              <a:rPr lang="en-US" dirty="0"/>
              <a:t>A highly mobile student is defined as a student who experiences (or is at risk of experiencing) multiple school moves during their K-12 education outside of regular grade promotion. This includes youth in foster care, those experiencing homelessness, and migrant students.</a:t>
            </a:r>
          </a:p>
          <a:p>
            <a:pPr marL="0" indent="0">
              <a:buNone/>
            </a:pPr>
            <a:endParaRPr lang="en-US" dirty="0"/>
          </a:p>
          <a:p>
            <a:r>
              <a:rPr lang="en-US" dirty="0"/>
              <a:t>Highly mobile students among these student groups experience low graduation rates, high dropout rates, and tend to be disproportionately represented in disciplinary actions and are above the state average in special education designations.</a:t>
            </a:r>
          </a:p>
          <a:p>
            <a:pPr marL="0" indent="0">
              <a:buNone/>
            </a:pPr>
            <a:endParaRPr lang="en-US" dirty="0"/>
          </a:p>
          <a:p>
            <a:r>
              <a:rPr lang="en-US" dirty="0"/>
              <a:t>The statutory definition of “highly mobile students” means children or youth who at any time during the academic year were homeless, as defined in section 22-1-102.5, C.R.S; were in noncertified kinship care, as defined in section 19-1-103, C.R.S; were students in out-of-home placement, as defined in section 22-32- 138(1)(h), C.R.S.; or were migrant children, as defined in section 22-23-103, C.R.S. See </a:t>
            </a:r>
            <a:r>
              <a:rPr lang="en-US" b="1" dirty="0"/>
              <a:t>Attachment E: Glossary of Terms</a:t>
            </a:r>
            <a:r>
              <a:rPr lang="en-US" dirty="0"/>
              <a:t>, for more information.</a:t>
            </a:r>
          </a:p>
          <a:p>
            <a:pPr marL="0" lvl="0" indent="0" algn="l" rtl="0">
              <a:spcBef>
                <a:spcPts val="0"/>
              </a:spcBef>
              <a:spcAft>
                <a:spcPts val="0"/>
              </a:spcAft>
              <a:buNone/>
            </a:pPr>
            <a:endParaRPr dirty="0"/>
          </a:p>
        </p:txBody>
      </p:sp>
      <p:pic>
        <p:nvPicPr>
          <p:cNvPr id="307" name="Google Shape;307;p33" descr="Photo of elementary student"/>
          <p:cNvPicPr preferRelativeResize="0"/>
          <p:nvPr/>
        </p:nvPicPr>
        <p:blipFill rotWithShape="1">
          <a:blip r:embed="rId3">
            <a:alphaModFix/>
          </a:blip>
          <a:srcRect/>
          <a:stretch/>
        </p:blipFill>
        <p:spPr>
          <a:xfrm>
            <a:off x="6235350" y="1370363"/>
            <a:ext cx="2402774" cy="24027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2A0B-A82B-2811-AC4D-1F68414CE4E7}"/>
              </a:ext>
            </a:extLst>
          </p:cNvPr>
          <p:cNvSpPr>
            <a:spLocks noGrp="1"/>
          </p:cNvSpPr>
          <p:nvPr>
            <p:ph type="title"/>
          </p:nvPr>
        </p:nvSpPr>
        <p:spPr/>
        <p:txBody>
          <a:bodyPr/>
          <a:lstStyle/>
          <a:p>
            <a:r>
              <a:rPr lang="en-US" dirty="0"/>
              <a:t>Logging In – Non-</a:t>
            </a:r>
            <a:r>
              <a:rPr lang="en-US" dirty="0" err="1"/>
              <a:t>IdM</a:t>
            </a:r>
            <a:r>
              <a:rPr lang="en-US" dirty="0"/>
              <a:t> Users </a:t>
            </a:r>
          </a:p>
        </p:txBody>
      </p:sp>
      <p:sp>
        <p:nvSpPr>
          <p:cNvPr id="3" name="Content Placeholder 2">
            <a:extLst>
              <a:ext uri="{FF2B5EF4-FFF2-40B4-BE49-F238E27FC236}">
                <a16:creationId xmlns:a16="http://schemas.microsoft.com/office/drawing/2014/main" id="{3AD54487-C274-A527-4EEE-80B38DB0B7D7}"/>
              </a:ext>
            </a:extLst>
          </p:cNvPr>
          <p:cNvSpPr>
            <a:spLocks noGrp="1"/>
          </p:cNvSpPr>
          <p:nvPr>
            <p:ph type="body" idx="1"/>
          </p:nvPr>
        </p:nvSpPr>
        <p:spPr>
          <a:xfrm>
            <a:off x="311700" y="1152475"/>
            <a:ext cx="8371556" cy="3034800"/>
          </a:xfrm>
        </p:spPr>
        <p:txBody>
          <a:bodyPr spcFirstLastPara="1" vert="horz" wrap="square" lIns="0" tIns="0" rIns="0" bIns="0" rtlCol="0" anchor="t" anchorCtr="0">
            <a:normAutofit/>
          </a:bodyPr>
          <a:lstStyle/>
          <a:p>
            <a:pPr marL="314325" indent="-257175"/>
            <a:r>
              <a:rPr lang="en-US" b="1" dirty="0"/>
              <a:t>Step </a:t>
            </a:r>
            <a:r>
              <a:rPr lang="en-US" b="1" dirty="0">
                <a:cs typeface="Arial"/>
              </a:rPr>
              <a:t>1</a:t>
            </a:r>
            <a:r>
              <a:rPr lang="en-US" b="1" dirty="0"/>
              <a:t> (Charter Schools, Facility Schools): </a:t>
            </a:r>
            <a:r>
              <a:rPr lang="en-US" dirty="0"/>
              <a:t>Once CDE creates the user in GAINS, the applicant will be notified via email to create a password. Once the password is setup, </a:t>
            </a:r>
            <a:r>
              <a:rPr lang="en-US" dirty="0">
                <a:cs typeface="Arial"/>
              </a:rPr>
              <a:t>CBO/Library/IHE applicants</a:t>
            </a:r>
            <a:r>
              <a:rPr lang="en-US" dirty="0"/>
              <a:t> will access GAINS through the </a:t>
            </a:r>
            <a:r>
              <a:rPr lang="en-US" b="1" dirty="0"/>
              <a:t>native login. </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B7AEB15-6632-34EF-E72E-CC1D3E2F27FB}"/>
              </a:ext>
            </a:extLst>
          </p:cNvPr>
          <p:cNvSpPr>
            <a:spLocks noGrp="1"/>
          </p:cNvSpPr>
          <p:nvPr>
            <p:ph type="sldNum" idx="12"/>
          </p:nvPr>
        </p:nvSpPr>
        <p:spPr/>
        <p:txBody>
          <a:bodyPr>
            <a:normAutofit/>
          </a:bodyPr>
          <a:lstStyle/>
          <a:p>
            <a:fld id="{C479D5F6-EDCB-402A-AC08-4943A1820E8F}" type="slidenum">
              <a:rPr lang="en-US" smtClean="0"/>
              <a:pPr/>
              <a:t>30</a:t>
            </a:fld>
            <a:endParaRPr lang="en-US"/>
          </a:p>
        </p:txBody>
      </p:sp>
      <p:pic>
        <p:nvPicPr>
          <p:cNvPr id="5" name="Content Placeholder 5">
            <a:extLst>
              <a:ext uri="{FF2B5EF4-FFF2-40B4-BE49-F238E27FC236}">
                <a16:creationId xmlns:a16="http://schemas.microsoft.com/office/drawing/2014/main" id="{D960E9FB-58C0-C05A-E020-0F78130A195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0173" y="55822"/>
            <a:ext cx="878264" cy="839856"/>
          </a:xfrm>
          <a:prstGeom prst="rect">
            <a:avLst/>
          </a:prstGeom>
        </p:spPr>
      </p:pic>
      <p:grpSp>
        <p:nvGrpSpPr>
          <p:cNvPr id="6" name="Group 5" descr="GAINS Sign-In Section of the application&#10;Sign-In  with email address and password&#10;or Sign in with CDE Identity Management (IdM)">
            <a:extLst>
              <a:ext uri="{FF2B5EF4-FFF2-40B4-BE49-F238E27FC236}">
                <a16:creationId xmlns:a16="http://schemas.microsoft.com/office/drawing/2014/main" id="{74BFBBDE-3408-8392-7026-E6EF17E76F46}"/>
              </a:ext>
              <a:ext uri="{C183D7F6-B498-43B3-948B-1728B52AA6E4}">
                <adec:decorative xmlns:adec="http://schemas.microsoft.com/office/drawing/2017/decorative" val="0"/>
              </a:ext>
            </a:extLst>
          </p:cNvPr>
          <p:cNvGrpSpPr/>
          <p:nvPr/>
        </p:nvGrpSpPr>
        <p:grpSpPr>
          <a:xfrm>
            <a:off x="2678856" y="2157697"/>
            <a:ext cx="3786287" cy="2029578"/>
            <a:chOff x="2353141" y="3055092"/>
            <a:chExt cx="5048382" cy="2706104"/>
          </a:xfrm>
        </p:grpSpPr>
        <p:pic>
          <p:nvPicPr>
            <p:cNvPr id="7" name="Picture 6" descr="GAINs Login In Screen&#10;&#10;Login page of GAINS that show the user's login options. A user can sign in through the native way or the IdM way. The image shows the native sign in with the email address and password. The other is the option to sign in through the Identity Management System, which would take you to an another screen.">
              <a:extLst>
                <a:ext uri="{FF2B5EF4-FFF2-40B4-BE49-F238E27FC236}">
                  <a16:creationId xmlns:a16="http://schemas.microsoft.com/office/drawing/2014/main" id="{A885D0C2-25FF-A64A-C1C9-A5BACA107671}"/>
                </a:ext>
              </a:extLst>
            </p:cNvPr>
            <p:cNvPicPr>
              <a:picLocks noChangeAspect="1"/>
            </p:cNvPicPr>
            <p:nvPr/>
          </p:nvPicPr>
          <p:blipFill>
            <a:blip r:embed="rId3"/>
            <a:stretch>
              <a:fillRect/>
            </a:stretch>
          </p:blipFill>
          <p:spPr>
            <a:xfrm>
              <a:off x="2353141" y="3055092"/>
              <a:ext cx="4429724" cy="2706104"/>
            </a:xfrm>
            <a:prstGeom prst="rect">
              <a:avLst/>
            </a:prstGeom>
          </p:spPr>
        </p:pic>
        <p:sp>
          <p:nvSpPr>
            <p:cNvPr id="8" name="Arrow: Left 7">
              <a:extLst>
                <a:ext uri="{FF2B5EF4-FFF2-40B4-BE49-F238E27FC236}">
                  <a16:creationId xmlns:a16="http://schemas.microsoft.com/office/drawing/2014/main" id="{B3A40076-9C13-1F45-9B01-90997AF53C2D}"/>
                </a:ext>
              </a:extLst>
            </p:cNvPr>
            <p:cNvSpPr/>
            <p:nvPr/>
          </p:nvSpPr>
          <p:spPr>
            <a:xfrm>
              <a:off x="6354440" y="3756713"/>
              <a:ext cx="1047083" cy="43961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050"/>
            </a:p>
          </p:txBody>
        </p:sp>
      </p:grpSp>
    </p:spTree>
    <p:extLst>
      <p:ext uri="{BB962C8B-B14F-4D97-AF65-F5344CB8AC3E}">
        <p14:creationId xmlns:p14="http://schemas.microsoft.com/office/powerpoint/2010/main" val="3116544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84FD-F24B-E46A-874B-0948C9FD5B81}"/>
              </a:ext>
            </a:extLst>
          </p:cNvPr>
          <p:cNvSpPr>
            <a:spLocks noGrp="1"/>
          </p:cNvSpPr>
          <p:nvPr>
            <p:ph type="title"/>
          </p:nvPr>
        </p:nvSpPr>
        <p:spPr/>
        <p:txBody>
          <a:bodyPr/>
          <a:lstStyle/>
          <a:p>
            <a:r>
              <a:rPr lang="en-US" dirty="0"/>
              <a:t>Access – Non-</a:t>
            </a:r>
            <a:r>
              <a:rPr lang="en-US" dirty="0" err="1"/>
              <a:t>IdM</a:t>
            </a:r>
            <a:r>
              <a:rPr lang="en-US" dirty="0"/>
              <a:t> Users </a:t>
            </a:r>
          </a:p>
        </p:txBody>
      </p:sp>
      <p:sp>
        <p:nvSpPr>
          <p:cNvPr id="3" name="Text Placeholder 2">
            <a:extLst>
              <a:ext uri="{FF2B5EF4-FFF2-40B4-BE49-F238E27FC236}">
                <a16:creationId xmlns:a16="http://schemas.microsoft.com/office/drawing/2014/main" id="{5383E85A-95C2-47DE-3DE9-034DF07E093A}"/>
              </a:ext>
            </a:extLst>
          </p:cNvPr>
          <p:cNvSpPr>
            <a:spLocks noGrp="1"/>
          </p:cNvSpPr>
          <p:nvPr>
            <p:ph type="body" idx="1"/>
          </p:nvPr>
        </p:nvSpPr>
        <p:spPr>
          <a:xfrm>
            <a:off x="311700" y="1054350"/>
            <a:ext cx="8245084" cy="3034800"/>
          </a:xfrm>
        </p:spPr>
        <p:txBody>
          <a:bodyPr>
            <a:normAutofit/>
          </a:bodyPr>
          <a:lstStyle/>
          <a:p>
            <a:pPr marL="342900" indent="-285750"/>
            <a:r>
              <a:rPr lang="en-US" b="1" dirty="0"/>
              <a:t>Charter School Applicants</a:t>
            </a:r>
            <a:r>
              <a:rPr lang="en-US" dirty="0"/>
              <a:t>, if you haven’t accessed GAINS before, please fill out the </a:t>
            </a:r>
            <a:r>
              <a:rPr lang="en-US" dirty="0">
                <a:solidFill>
                  <a:srgbClr val="0563C1"/>
                </a:solidFill>
                <a:hlinkClick r:id="rId2"/>
              </a:rPr>
              <a:t>Charter School GAINS Application Access Request Form</a:t>
            </a:r>
            <a:r>
              <a:rPr lang="en-US" dirty="0">
                <a:solidFill>
                  <a:srgbClr val="0563C1"/>
                </a:solidFill>
              </a:rPr>
              <a:t>.</a:t>
            </a:r>
          </a:p>
          <a:p>
            <a:pPr marL="800100" lvl="1" indent="-285750"/>
            <a:r>
              <a:rPr lang="en-US" dirty="0"/>
              <a:t>If you have the ALL Funding Applications Director role, you will be able to access the application and complete it. </a:t>
            </a:r>
          </a:p>
          <a:p>
            <a:r>
              <a:rPr lang="en-US" b="1" dirty="0"/>
              <a:t>Facility School Applicants</a:t>
            </a:r>
            <a:r>
              <a:rPr lang="en-US" dirty="0"/>
              <a:t>, if you haven’t accessed GAINS before, please fill out the </a:t>
            </a:r>
            <a:r>
              <a:rPr lang="en-US" dirty="0">
                <a:hlinkClick r:id="rId3"/>
              </a:rPr>
              <a:t>Non-District Organization GAINS Access Request Form. </a:t>
            </a:r>
            <a:endParaRPr lang="en-US" dirty="0"/>
          </a:p>
          <a:p>
            <a:endParaRPr lang="en-US" dirty="0"/>
          </a:p>
          <a:p>
            <a:r>
              <a:rPr lang="en-US" sz="1400" dirty="0"/>
              <a:t>If you are unsure of your access, you can go to GAINS (without logging in) and search for your organization. Once you click on your organization’s name, the </a:t>
            </a:r>
            <a:r>
              <a:rPr lang="en-US" sz="1400" b="1" dirty="0"/>
              <a:t>Address Book </a:t>
            </a:r>
            <a:r>
              <a:rPr lang="en-US" sz="1400" dirty="0"/>
              <a:t>will appear in the left navigation menu. Click on the Address Book to see who in your organization has access. </a:t>
            </a:r>
          </a:p>
        </p:txBody>
      </p:sp>
      <p:sp>
        <p:nvSpPr>
          <p:cNvPr id="4" name="Slide Number Placeholder 3">
            <a:extLst>
              <a:ext uri="{FF2B5EF4-FFF2-40B4-BE49-F238E27FC236}">
                <a16:creationId xmlns:a16="http://schemas.microsoft.com/office/drawing/2014/main" id="{9C40B294-9379-7DB9-D293-54D8089B69EB}"/>
              </a:ext>
            </a:extLst>
          </p:cNvPr>
          <p:cNvSpPr>
            <a:spLocks noGrp="1"/>
          </p:cNvSpPr>
          <p:nvPr>
            <p:ph type="sldNum" idx="12"/>
          </p:nvPr>
        </p:nvSpPr>
        <p:spPr/>
        <p:txBody>
          <a:bodyPr>
            <a:normAutofit/>
          </a:bodyPr>
          <a:lstStyle/>
          <a:p>
            <a:fld id="{00000000-1234-1234-1234-123412341234}" type="slidenum">
              <a:rPr lang="en-US"/>
              <a:pPr/>
              <a:t>31</a:t>
            </a:fld>
            <a:endParaRPr lang="en-US"/>
          </a:p>
        </p:txBody>
      </p:sp>
      <p:pic>
        <p:nvPicPr>
          <p:cNvPr id="6" name="Picture 5">
            <a:extLst>
              <a:ext uri="{FF2B5EF4-FFF2-40B4-BE49-F238E27FC236}">
                <a16:creationId xmlns:a16="http://schemas.microsoft.com/office/drawing/2014/main" id="{AD59DEB1-084F-0BF5-9F28-1F7E595A5DB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168851" y="105100"/>
            <a:ext cx="775865" cy="740815"/>
          </a:xfrm>
          <a:prstGeom prst="rect">
            <a:avLst/>
          </a:prstGeom>
        </p:spPr>
      </p:pic>
    </p:spTree>
    <p:extLst>
      <p:ext uri="{BB962C8B-B14F-4D97-AF65-F5344CB8AC3E}">
        <p14:creationId xmlns:p14="http://schemas.microsoft.com/office/powerpoint/2010/main" val="2713214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B760-8903-F8D3-766F-F9D1F46AFDE1}"/>
              </a:ext>
            </a:extLst>
          </p:cNvPr>
          <p:cNvSpPr>
            <a:spLocks noGrp="1"/>
          </p:cNvSpPr>
          <p:nvPr>
            <p:ph type="title"/>
          </p:nvPr>
        </p:nvSpPr>
        <p:spPr/>
        <p:txBody>
          <a:bodyPr/>
          <a:lstStyle/>
          <a:p>
            <a:r>
              <a:rPr lang="en-US"/>
              <a:t>Navigate to Funding Applications </a:t>
            </a:r>
          </a:p>
        </p:txBody>
      </p:sp>
      <p:sp>
        <p:nvSpPr>
          <p:cNvPr id="3" name="Content Placeholder 2">
            <a:extLst>
              <a:ext uri="{FF2B5EF4-FFF2-40B4-BE49-F238E27FC236}">
                <a16:creationId xmlns:a16="http://schemas.microsoft.com/office/drawing/2014/main" id="{315AFCDE-E8BE-24C0-7782-F619DB981D30}"/>
              </a:ext>
            </a:extLst>
          </p:cNvPr>
          <p:cNvSpPr>
            <a:spLocks noGrp="1"/>
          </p:cNvSpPr>
          <p:nvPr>
            <p:ph type="body" idx="1"/>
          </p:nvPr>
        </p:nvSpPr>
        <p:spPr>
          <a:xfrm>
            <a:off x="311699" y="1152475"/>
            <a:ext cx="7861193" cy="3034800"/>
          </a:xfrm>
        </p:spPr>
        <p:txBody>
          <a:bodyPr spcFirstLastPara="1" vert="horz" wrap="square" lIns="0" tIns="0" rIns="0" bIns="0" rtlCol="0" anchor="t" anchorCtr="0">
            <a:normAutofit/>
          </a:bodyPr>
          <a:lstStyle/>
          <a:p>
            <a:r>
              <a:rPr lang="en-US" sz="2100" b="1" dirty="0"/>
              <a:t>Step 2: </a:t>
            </a:r>
            <a:r>
              <a:rPr lang="en-US" sz="2100" dirty="0"/>
              <a:t>Select your Organization's name on the Home page. </a:t>
            </a:r>
            <a:endParaRPr lang="en-US" sz="2100" dirty="0">
              <a:cs typeface="Calibri"/>
            </a:endParaRPr>
          </a:p>
        </p:txBody>
      </p:sp>
      <p:sp>
        <p:nvSpPr>
          <p:cNvPr id="4" name="Slide Number Placeholder 3">
            <a:extLst>
              <a:ext uri="{FF2B5EF4-FFF2-40B4-BE49-F238E27FC236}">
                <a16:creationId xmlns:a16="http://schemas.microsoft.com/office/drawing/2014/main" id="{54F63F7F-4A28-91B3-90CD-B04AC9D7F0CF}"/>
              </a:ext>
              <a:ext uri="{C183D7F6-B498-43B3-948B-1728B52AA6E4}">
                <adec:decorative xmlns:adec="http://schemas.microsoft.com/office/drawing/2017/decorative" val="1"/>
              </a:ext>
            </a:extLst>
          </p:cNvPr>
          <p:cNvSpPr>
            <a:spLocks noGrp="1"/>
          </p:cNvSpPr>
          <p:nvPr>
            <p:ph type="sldNum" idx="12"/>
          </p:nvPr>
        </p:nvSpPr>
        <p:spPr/>
        <p:txBody>
          <a:bodyPr>
            <a:normAutofit/>
          </a:bodyPr>
          <a:lstStyle/>
          <a:p>
            <a:fld id="{C479D5F6-EDCB-402A-AC08-4943A1820E8F}" type="slidenum">
              <a:rPr lang="en-US" smtClean="0"/>
              <a:pPr/>
              <a:t>32</a:t>
            </a:fld>
            <a:endParaRPr lang="en-US"/>
          </a:p>
        </p:txBody>
      </p:sp>
      <p:pic>
        <p:nvPicPr>
          <p:cNvPr id="10" name="Picture 9" descr="Once logged in, users will be able to see the associated organizations on the home screen. Under the Associated Organizations title, users will find the organization number and the organization name. In our example, we will select, &quot;Adams 12 Five Star Schools.&quot;">
            <a:extLst>
              <a:ext uri="{FF2B5EF4-FFF2-40B4-BE49-F238E27FC236}">
                <a16:creationId xmlns:a16="http://schemas.microsoft.com/office/drawing/2014/main" id="{ADD3E2DE-69CD-178B-E87C-02ABD8449F75}"/>
              </a:ext>
            </a:extLst>
          </p:cNvPr>
          <p:cNvPicPr>
            <a:picLocks noChangeAspect="1"/>
          </p:cNvPicPr>
          <p:nvPr/>
        </p:nvPicPr>
        <p:blipFill>
          <a:blip r:embed="rId2"/>
          <a:stretch>
            <a:fillRect/>
          </a:stretch>
        </p:blipFill>
        <p:spPr>
          <a:xfrm>
            <a:off x="790627" y="2086187"/>
            <a:ext cx="7562746" cy="1325321"/>
          </a:xfrm>
          <a:prstGeom prst="rect">
            <a:avLst/>
          </a:prstGeom>
        </p:spPr>
      </p:pic>
      <p:pic>
        <p:nvPicPr>
          <p:cNvPr id="5" name="Content Placeholder 5">
            <a:extLst>
              <a:ext uri="{FF2B5EF4-FFF2-40B4-BE49-F238E27FC236}">
                <a16:creationId xmlns:a16="http://schemas.microsoft.com/office/drawing/2014/main" id="{3848BB4F-8DBD-3E44-3FDE-76F592C86C3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4610" y="105100"/>
            <a:ext cx="878264" cy="839856"/>
          </a:xfrm>
          <a:prstGeom prst="rect">
            <a:avLst/>
          </a:prstGeom>
        </p:spPr>
      </p:pic>
    </p:spTree>
    <p:extLst>
      <p:ext uri="{BB962C8B-B14F-4D97-AF65-F5344CB8AC3E}">
        <p14:creationId xmlns:p14="http://schemas.microsoft.com/office/powerpoint/2010/main" val="1383601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B760-8903-F8D3-766F-F9D1F46AFDE1}"/>
              </a:ext>
            </a:extLst>
          </p:cNvPr>
          <p:cNvSpPr>
            <a:spLocks noGrp="1"/>
          </p:cNvSpPr>
          <p:nvPr>
            <p:ph type="title"/>
          </p:nvPr>
        </p:nvSpPr>
        <p:spPr/>
        <p:txBody>
          <a:bodyPr/>
          <a:lstStyle/>
          <a:p>
            <a:r>
              <a:rPr lang="en-US" dirty="0">
                <a:latin typeface="Museo Slab 500"/>
              </a:rPr>
              <a:t>Find the Education Stability Grant</a:t>
            </a:r>
            <a:endParaRPr lang="en-US" dirty="0"/>
          </a:p>
        </p:txBody>
      </p:sp>
      <p:sp>
        <p:nvSpPr>
          <p:cNvPr id="3" name="Content Placeholder 2">
            <a:extLst>
              <a:ext uri="{FF2B5EF4-FFF2-40B4-BE49-F238E27FC236}">
                <a16:creationId xmlns:a16="http://schemas.microsoft.com/office/drawing/2014/main" id="{315AFCDE-E8BE-24C0-7782-F619DB981D30}"/>
              </a:ext>
            </a:extLst>
          </p:cNvPr>
          <p:cNvSpPr>
            <a:spLocks noGrp="1"/>
          </p:cNvSpPr>
          <p:nvPr>
            <p:ph type="body" idx="1"/>
          </p:nvPr>
        </p:nvSpPr>
        <p:spPr>
          <a:xfrm>
            <a:off x="311700" y="2151936"/>
            <a:ext cx="5224319" cy="1647432"/>
          </a:xfrm>
        </p:spPr>
        <p:txBody>
          <a:bodyPr spcFirstLastPara="1" vert="horz" wrap="square" lIns="0" tIns="0" rIns="0" bIns="0" rtlCol="0" anchor="t" anchorCtr="0">
            <a:normAutofit/>
          </a:bodyPr>
          <a:lstStyle/>
          <a:p>
            <a:pPr marL="57150" indent="0">
              <a:buNone/>
            </a:pPr>
            <a:r>
              <a:rPr lang="en-US" sz="2100" b="1" dirty="0">
                <a:solidFill>
                  <a:schemeClr val="tx1"/>
                </a:solidFill>
              </a:rPr>
              <a:t>Step 3a: </a:t>
            </a:r>
            <a:r>
              <a:rPr lang="en-US" sz="2100" dirty="0">
                <a:solidFill>
                  <a:schemeClr val="tx1"/>
                </a:solidFill>
              </a:rPr>
              <a:t>Select 2026</a:t>
            </a:r>
            <a:endParaRPr lang="en-US" sz="2100" dirty="0">
              <a:solidFill>
                <a:schemeClr val="tx1"/>
              </a:solidFill>
              <a:cs typeface="Calibri"/>
            </a:endParaRPr>
          </a:p>
          <a:p>
            <a:pPr marL="57150" indent="0">
              <a:buNone/>
            </a:pPr>
            <a:r>
              <a:rPr lang="en-US" sz="2100" b="1" dirty="0">
                <a:solidFill>
                  <a:schemeClr val="tx1"/>
                </a:solidFill>
              </a:rPr>
              <a:t>Step 3b:</a:t>
            </a:r>
            <a:r>
              <a:rPr lang="en-US" sz="2100" dirty="0">
                <a:solidFill>
                  <a:schemeClr val="tx1"/>
                </a:solidFill>
              </a:rPr>
              <a:t> Select “Education Stability Grant”</a:t>
            </a:r>
            <a:endParaRPr lang="en-US" sz="2100" b="1" dirty="0">
              <a:solidFill>
                <a:schemeClr val="tx1"/>
              </a:solidFill>
            </a:endParaRPr>
          </a:p>
        </p:txBody>
      </p:sp>
      <p:sp>
        <p:nvSpPr>
          <p:cNvPr id="4" name="Slide Number Placeholder 3">
            <a:extLst>
              <a:ext uri="{FF2B5EF4-FFF2-40B4-BE49-F238E27FC236}">
                <a16:creationId xmlns:a16="http://schemas.microsoft.com/office/drawing/2014/main" id="{54F63F7F-4A28-91B3-90CD-B04AC9D7F0CF}"/>
              </a:ext>
              <a:ext uri="{C183D7F6-B498-43B3-948B-1728B52AA6E4}">
                <adec:decorative xmlns:adec="http://schemas.microsoft.com/office/drawing/2017/decorative" val="1"/>
              </a:ext>
            </a:extLst>
          </p:cNvPr>
          <p:cNvSpPr>
            <a:spLocks noGrp="1"/>
          </p:cNvSpPr>
          <p:nvPr>
            <p:ph type="sldNum" idx="12"/>
          </p:nvPr>
        </p:nvSpPr>
        <p:spPr/>
        <p:txBody>
          <a:bodyPr>
            <a:normAutofit/>
          </a:bodyPr>
          <a:lstStyle/>
          <a:p>
            <a:fld id="{C479D5F6-EDCB-402A-AC08-4943A1820E8F}" type="slidenum">
              <a:rPr lang="en-US" smtClean="0"/>
              <a:pPr/>
              <a:t>33</a:t>
            </a:fld>
            <a:endParaRPr lang="en-US"/>
          </a:p>
        </p:txBody>
      </p:sp>
      <p:pic>
        <p:nvPicPr>
          <p:cNvPr id="5" name="Content Placeholder 5">
            <a:extLst>
              <a:ext uri="{FF2B5EF4-FFF2-40B4-BE49-F238E27FC236}">
                <a16:creationId xmlns:a16="http://schemas.microsoft.com/office/drawing/2014/main" id="{3848BB4F-8DBD-3E44-3FDE-76F592C86C3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736" y="1635"/>
            <a:ext cx="878264" cy="839856"/>
          </a:xfrm>
          <a:prstGeom prst="rect">
            <a:avLst/>
          </a:prstGeom>
        </p:spPr>
      </p:pic>
      <p:pic>
        <p:nvPicPr>
          <p:cNvPr id="8" name="Picture 7" descr="By selecting the organization name, the user is taken to the Funding Applications page that lists all eligible applications. Users should select from the dropdown, the 2026 year so that the Education Stability grant appears. Users will then select Education Stability Grant to open the application.">
            <a:extLst>
              <a:ext uri="{FF2B5EF4-FFF2-40B4-BE49-F238E27FC236}">
                <a16:creationId xmlns:a16="http://schemas.microsoft.com/office/drawing/2014/main" id="{36B31927-2C0F-4E28-8311-89696365BF1F}"/>
              </a:ext>
            </a:extLst>
          </p:cNvPr>
          <p:cNvPicPr>
            <a:picLocks noChangeAspect="1"/>
          </p:cNvPicPr>
          <p:nvPr/>
        </p:nvPicPr>
        <p:blipFill>
          <a:blip r:embed="rId3"/>
          <a:stretch>
            <a:fillRect/>
          </a:stretch>
        </p:blipFill>
        <p:spPr>
          <a:xfrm>
            <a:off x="5591175" y="1036590"/>
            <a:ext cx="3552825" cy="4105275"/>
          </a:xfrm>
          <a:prstGeom prst="rect">
            <a:avLst/>
          </a:prstGeom>
        </p:spPr>
      </p:pic>
    </p:spTree>
    <p:extLst>
      <p:ext uri="{BB962C8B-B14F-4D97-AF65-F5344CB8AC3E}">
        <p14:creationId xmlns:p14="http://schemas.microsoft.com/office/powerpoint/2010/main" val="3425578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6304-FF5B-903A-9D8F-2CCCF3C53518}"/>
              </a:ext>
            </a:extLst>
          </p:cNvPr>
          <p:cNvSpPr>
            <a:spLocks noGrp="1"/>
          </p:cNvSpPr>
          <p:nvPr>
            <p:ph type="title"/>
          </p:nvPr>
        </p:nvSpPr>
        <p:spPr/>
        <p:txBody>
          <a:bodyPr/>
          <a:lstStyle/>
          <a:p>
            <a:r>
              <a:rPr lang="en-US"/>
              <a:t>Draft Started</a:t>
            </a:r>
          </a:p>
        </p:txBody>
      </p:sp>
      <p:sp>
        <p:nvSpPr>
          <p:cNvPr id="3" name="Content Placeholder 2">
            <a:extLst>
              <a:ext uri="{FF2B5EF4-FFF2-40B4-BE49-F238E27FC236}">
                <a16:creationId xmlns:a16="http://schemas.microsoft.com/office/drawing/2014/main" id="{A0CEE147-59AC-73E6-0E98-CB37471FAC7A}"/>
              </a:ext>
            </a:extLst>
          </p:cNvPr>
          <p:cNvSpPr>
            <a:spLocks noGrp="1"/>
          </p:cNvSpPr>
          <p:nvPr>
            <p:ph type="body" idx="1"/>
          </p:nvPr>
        </p:nvSpPr>
        <p:spPr>
          <a:xfrm>
            <a:off x="123875" y="1152475"/>
            <a:ext cx="5465725" cy="3034800"/>
          </a:xfrm>
        </p:spPr>
        <p:txBody>
          <a:bodyPr spcFirstLastPara="1" vert="horz" wrap="square" lIns="0" tIns="0" rIns="0" bIns="0" rtlCol="0" anchor="t" anchorCtr="0">
            <a:normAutofit/>
          </a:bodyPr>
          <a:lstStyle/>
          <a:p>
            <a:r>
              <a:rPr lang="en-US" b="1" dirty="0"/>
              <a:t>Step 4: </a:t>
            </a:r>
            <a:r>
              <a:rPr lang="en-US" dirty="0"/>
              <a:t>Once on the Sections page of the application, be sure to change the application status to </a:t>
            </a:r>
            <a:r>
              <a:rPr lang="en-US" b="1" dirty="0"/>
              <a:t>“DRAFT STARTED”</a:t>
            </a:r>
            <a:endParaRPr lang="en-US" dirty="0"/>
          </a:p>
          <a:p>
            <a:pPr lvl="1">
              <a:buFont typeface="Courier New" panose="020B0604020202020204" pitchFamily="34" charset="0"/>
              <a:buChar char="o"/>
            </a:pPr>
            <a:r>
              <a:rPr lang="en-US" sz="1350" i="1" dirty="0">
                <a:cs typeface="Calibri"/>
              </a:rPr>
              <a:t>Note: Only certain roles can change the application status. You can hover over the "Draft Started" link to see the individuals and roles in your organization with these permissions.</a:t>
            </a:r>
          </a:p>
          <a:p>
            <a:pPr marL="0" indent="0">
              <a:buNone/>
            </a:pPr>
            <a:endParaRPr lang="en-US" dirty="0">
              <a:cs typeface="Calibri" panose="020F0502020204030204"/>
            </a:endParaRPr>
          </a:p>
        </p:txBody>
      </p:sp>
      <p:sp>
        <p:nvSpPr>
          <p:cNvPr id="4" name="Slide Number Placeholder 3">
            <a:extLst>
              <a:ext uri="{FF2B5EF4-FFF2-40B4-BE49-F238E27FC236}">
                <a16:creationId xmlns:a16="http://schemas.microsoft.com/office/drawing/2014/main" id="{EF20C198-6B98-7079-1A75-060BC45BDA25}"/>
              </a:ext>
              <a:ext uri="{C183D7F6-B498-43B3-948B-1728B52AA6E4}">
                <adec:decorative xmlns:adec="http://schemas.microsoft.com/office/drawing/2017/decorative" val="1"/>
              </a:ext>
            </a:extLst>
          </p:cNvPr>
          <p:cNvSpPr>
            <a:spLocks noGrp="1"/>
          </p:cNvSpPr>
          <p:nvPr>
            <p:ph type="sldNum" idx="12"/>
          </p:nvPr>
        </p:nvSpPr>
        <p:spPr/>
        <p:txBody>
          <a:bodyPr>
            <a:normAutofit/>
          </a:bodyPr>
          <a:lstStyle/>
          <a:p>
            <a:fld id="{C479D5F6-EDCB-402A-AC08-4943A1820E8F}" type="slidenum">
              <a:rPr lang="en-US" smtClean="0"/>
              <a:pPr/>
              <a:t>34</a:t>
            </a:fld>
            <a:endParaRPr lang="en-US"/>
          </a:p>
        </p:txBody>
      </p:sp>
      <p:pic>
        <p:nvPicPr>
          <p:cNvPr id="9" name="Content Placeholder 5">
            <a:extLst>
              <a:ext uri="{FF2B5EF4-FFF2-40B4-BE49-F238E27FC236}">
                <a16:creationId xmlns:a16="http://schemas.microsoft.com/office/drawing/2014/main" id="{C846F818-BD8B-F2E5-8DE7-5A5CC765895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736" y="1635"/>
            <a:ext cx="878264" cy="839856"/>
          </a:xfrm>
          <a:prstGeom prst="rect">
            <a:avLst/>
          </a:prstGeom>
        </p:spPr>
      </p:pic>
      <p:sp>
        <p:nvSpPr>
          <p:cNvPr id="8" name="TextBox 7">
            <a:extLst>
              <a:ext uri="{FF2B5EF4-FFF2-40B4-BE49-F238E27FC236}">
                <a16:creationId xmlns:a16="http://schemas.microsoft.com/office/drawing/2014/main" id="{0CF3672D-D56D-A76D-B8B1-E091B64C784E}"/>
              </a:ext>
            </a:extLst>
          </p:cNvPr>
          <p:cNvSpPr txBox="1"/>
          <p:nvPr/>
        </p:nvSpPr>
        <p:spPr>
          <a:xfrm>
            <a:off x="1855895" y="3020608"/>
            <a:ext cx="2336491" cy="992579"/>
          </a:xfrm>
          <a:prstGeom prst="rect">
            <a:avLst/>
          </a:prstGeom>
          <a:noFill/>
          <a:ln w="38100">
            <a:solidFill>
              <a:schemeClr val="accent4"/>
            </a:solidFill>
          </a:ln>
        </p:spPr>
        <p:txBody>
          <a:bodyPr wrap="square" lIns="68580" tIns="34290" rIns="68580" bIns="34290" rtlCol="0" anchor="t">
            <a:spAutoFit/>
          </a:bodyPr>
          <a:lstStyle/>
          <a:p>
            <a:pPr algn="ctr"/>
            <a:r>
              <a:rPr lang="en-US" sz="1500" b="1" dirty="0"/>
              <a:t>Please note: </a:t>
            </a:r>
            <a:r>
              <a:rPr lang="en-US" sz="1500" dirty="0"/>
              <a:t>The pages won't be editable until the status changes to Draft Started!</a:t>
            </a:r>
            <a:endParaRPr lang="en-US" sz="1500" dirty="0">
              <a:cs typeface="Calibri"/>
            </a:endParaRPr>
          </a:p>
        </p:txBody>
      </p:sp>
      <p:pic>
        <p:nvPicPr>
          <p:cNvPr id="10" name="Picture 9" descr="Once the application is open, the user is taken to the sections page of the Ed Stability application. Under the Sections title and the organization subheader, users will find the current Application Status as Not Started. Underneath the current status, users will find the Change Status to Draft started option. Users should select Draft started to open up the pages within the application. In addition, the sections page will display all pages within the application. ">
            <a:extLst>
              <a:ext uri="{FF2B5EF4-FFF2-40B4-BE49-F238E27FC236}">
                <a16:creationId xmlns:a16="http://schemas.microsoft.com/office/drawing/2014/main" id="{AC751073-2022-06FC-9857-3DA889DF39EA}"/>
              </a:ext>
            </a:extLst>
          </p:cNvPr>
          <p:cNvPicPr>
            <a:picLocks noChangeAspect="1"/>
          </p:cNvPicPr>
          <p:nvPr/>
        </p:nvPicPr>
        <p:blipFill>
          <a:blip r:embed="rId3"/>
          <a:stretch>
            <a:fillRect/>
          </a:stretch>
        </p:blipFill>
        <p:spPr>
          <a:xfrm>
            <a:off x="5924406" y="-1635"/>
            <a:ext cx="3255726" cy="5143500"/>
          </a:xfrm>
          <a:prstGeom prst="rect">
            <a:avLst/>
          </a:prstGeom>
        </p:spPr>
      </p:pic>
    </p:spTree>
    <p:extLst>
      <p:ext uri="{BB962C8B-B14F-4D97-AF65-F5344CB8AC3E}">
        <p14:creationId xmlns:p14="http://schemas.microsoft.com/office/powerpoint/2010/main" val="607227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01307-ACBA-0052-7C84-323FB96271E4}"/>
              </a:ext>
            </a:extLst>
          </p:cNvPr>
          <p:cNvSpPr>
            <a:spLocks noGrp="1"/>
          </p:cNvSpPr>
          <p:nvPr>
            <p:ph type="title"/>
          </p:nvPr>
        </p:nvSpPr>
        <p:spPr/>
        <p:txBody>
          <a:bodyPr/>
          <a:lstStyle/>
          <a:p>
            <a:r>
              <a:rPr lang="en-US" dirty="0"/>
              <a:t>Navigating Basics - Sections Overview</a:t>
            </a:r>
          </a:p>
        </p:txBody>
      </p:sp>
      <p:sp>
        <p:nvSpPr>
          <p:cNvPr id="3" name="Content Placeholder 2">
            <a:extLst>
              <a:ext uri="{FF2B5EF4-FFF2-40B4-BE49-F238E27FC236}">
                <a16:creationId xmlns:a16="http://schemas.microsoft.com/office/drawing/2014/main" id="{EC2B5C0E-AAAA-4C5F-82CD-262BFCCFB03E}"/>
              </a:ext>
            </a:extLst>
          </p:cNvPr>
          <p:cNvSpPr>
            <a:spLocks noGrp="1"/>
          </p:cNvSpPr>
          <p:nvPr>
            <p:ph type="body" idx="1"/>
          </p:nvPr>
        </p:nvSpPr>
        <p:spPr>
          <a:xfrm>
            <a:off x="311699" y="1152475"/>
            <a:ext cx="7563481" cy="3034800"/>
          </a:xfrm>
        </p:spPr>
        <p:txBody>
          <a:bodyPr spcFirstLastPara="1" vert="horz" wrap="square" lIns="0" tIns="0" rIns="0" bIns="0" rtlCol="0" anchor="t" anchorCtr="0">
            <a:normAutofit fontScale="92500"/>
          </a:bodyPr>
          <a:lstStyle/>
          <a:p>
            <a:pPr marL="57150" indent="0">
              <a:buNone/>
            </a:pPr>
            <a:r>
              <a:rPr lang="en-US" dirty="0"/>
              <a:t>The Sections page is your Education Stability home page and main navigation center. </a:t>
            </a:r>
          </a:p>
          <a:p>
            <a:pPr marL="57150" indent="0">
              <a:buNone/>
            </a:pPr>
            <a:r>
              <a:rPr lang="en-US" dirty="0"/>
              <a:t>From here you can access a number of features related to your application. The following sections are required for submission: </a:t>
            </a:r>
          </a:p>
          <a:p>
            <a:pPr marL="314325" indent="-257175"/>
            <a:r>
              <a:rPr lang="en-US" dirty="0"/>
              <a:t>Part I: Applicant Information, Demonstration of Support and Program Assurances</a:t>
            </a:r>
          </a:p>
          <a:p>
            <a:pPr marL="314325" indent="-257175"/>
            <a:r>
              <a:rPr lang="en-US" dirty="0">
                <a:cs typeface="Calibri"/>
              </a:rPr>
              <a:t>Section A: Demographics and Need</a:t>
            </a:r>
          </a:p>
          <a:p>
            <a:pPr marL="314325" indent="-257175"/>
            <a:r>
              <a:rPr lang="en-US" dirty="0">
                <a:cs typeface="Calibri"/>
              </a:rPr>
              <a:t>Section B: Stakeholders, Collaborations, &amp; Capacity </a:t>
            </a:r>
          </a:p>
          <a:p>
            <a:pPr marL="314325" indent="-257175"/>
            <a:r>
              <a:rPr lang="en-US" dirty="0">
                <a:cs typeface="Calibri"/>
              </a:rPr>
              <a:t>Section C: Program Design and Implementation </a:t>
            </a:r>
          </a:p>
          <a:p>
            <a:pPr marL="314325" indent="-257175"/>
            <a:r>
              <a:rPr lang="en-US" dirty="0">
                <a:cs typeface="Calibri"/>
              </a:rPr>
              <a:t>Section D: Performance Measures and Evaluation </a:t>
            </a:r>
          </a:p>
          <a:p>
            <a:pPr marL="314325" indent="-257175"/>
            <a:r>
              <a:rPr lang="en-US" dirty="0">
                <a:cs typeface="Calibri"/>
              </a:rPr>
              <a:t>Section E: Budget Narrative</a:t>
            </a:r>
          </a:p>
          <a:p>
            <a:pPr marL="314325" indent="-257175"/>
            <a:r>
              <a:rPr lang="en-US" dirty="0">
                <a:cs typeface="Calibri"/>
              </a:rPr>
              <a:t>Budget</a:t>
            </a:r>
          </a:p>
          <a:p>
            <a:pPr marL="57150" indent="0">
              <a:buNone/>
            </a:pPr>
            <a:endParaRPr lang="en-US" dirty="0">
              <a:cs typeface="Calibri"/>
            </a:endParaRPr>
          </a:p>
          <a:p>
            <a:pPr marL="57150" indent="0">
              <a:buNone/>
            </a:pPr>
            <a:endParaRPr lang="en-US" dirty="0">
              <a:cs typeface="Calibri"/>
            </a:endParaRPr>
          </a:p>
        </p:txBody>
      </p:sp>
      <p:sp>
        <p:nvSpPr>
          <p:cNvPr id="5" name="Title 4">
            <a:extLst>
              <a:ext uri="{FF2B5EF4-FFF2-40B4-BE49-F238E27FC236}">
                <a16:creationId xmlns:a16="http://schemas.microsoft.com/office/drawing/2014/main" id="{0A7BB8E0-6212-32F9-8AE0-1F21017DC2E1}"/>
              </a:ext>
            </a:extLst>
          </p:cNvPr>
          <p:cNvSpPr>
            <a:spLocks noGrp="1"/>
          </p:cNvSpPr>
          <p:nvPr>
            <p:ph type="title" idx="2"/>
          </p:nvPr>
        </p:nvSpPr>
        <p:spPr/>
        <p:txBody>
          <a:bodyPr/>
          <a:lstStyle/>
          <a:p>
            <a:endParaRPr lang="en-US"/>
          </a:p>
        </p:txBody>
      </p:sp>
      <p:sp>
        <p:nvSpPr>
          <p:cNvPr id="4" name="Slide Number Placeholder 3">
            <a:extLst>
              <a:ext uri="{FF2B5EF4-FFF2-40B4-BE49-F238E27FC236}">
                <a16:creationId xmlns:a16="http://schemas.microsoft.com/office/drawing/2014/main" id="{45755838-EF48-5CA4-E781-3097DD346E62}"/>
              </a:ext>
              <a:ext uri="{C183D7F6-B498-43B3-948B-1728B52AA6E4}">
                <adec:decorative xmlns:adec="http://schemas.microsoft.com/office/drawing/2017/decorative" val="1"/>
              </a:ext>
            </a:extLst>
          </p:cNvPr>
          <p:cNvSpPr>
            <a:spLocks noGrp="1"/>
          </p:cNvSpPr>
          <p:nvPr>
            <p:ph type="sldNum" idx="12"/>
          </p:nvPr>
        </p:nvSpPr>
        <p:spPr/>
        <p:txBody>
          <a:bodyPr>
            <a:normAutofit/>
          </a:bodyPr>
          <a:lstStyle/>
          <a:p>
            <a:fld id="{C479D5F6-EDCB-402A-AC08-4943A1820E8F}" type="slidenum">
              <a:rPr lang="en-US" smtClean="0"/>
              <a:pPr/>
              <a:t>35</a:t>
            </a:fld>
            <a:endParaRPr lang="en-US"/>
          </a:p>
        </p:txBody>
      </p:sp>
      <p:pic>
        <p:nvPicPr>
          <p:cNvPr id="8" name="Content Placeholder 5">
            <a:extLst>
              <a:ext uri="{FF2B5EF4-FFF2-40B4-BE49-F238E27FC236}">
                <a16:creationId xmlns:a16="http://schemas.microsoft.com/office/drawing/2014/main" id="{0E60C79C-9175-B0DA-27B1-135944E0690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736" y="1635"/>
            <a:ext cx="878264" cy="839856"/>
          </a:xfrm>
          <a:prstGeom prst="rect">
            <a:avLst/>
          </a:prstGeom>
        </p:spPr>
      </p:pic>
    </p:spTree>
    <p:extLst>
      <p:ext uri="{BB962C8B-B14F-4D97-AF65-F5344CB8AC3E}">
        <p14:creationId xmlns:p14="http://schemas.microsoft.com/office/powerpoint/2010/main" val="394251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3B96-A4CF-8AFB-BA54-78D9F2CFC6B2}"/>
              </a:ext>
            </a:extLst>
          </p:cNvPr>
          <p:cNvSpPr>
            <a:spLocks noGrp="1"/>
          </p:cNvSpPr>
          <p:nvPr>
            <p:ph type="title"/>
          </p:nvPr>
        </p:nvSpPr>
        <p:spPr/>
        <p:txBody>
          <a:bodyPr/>
          <a:lstStyle/>
          <a:p>
            <a:r>
              <a:rPr lang="en-US" dirty="0"/>
              <a:t>Navigating Basics – Validations </a:t>
            </a:r>
          </a:p>
        </p:txBody>
      </p:sp>
      <p:sp>
        <p:nvSpPr>
          <p:cNvPr id="3" name="Content Placeholder 2">
            <a:extLst>
              <a:ext uri="{FF2B5EF4-FFF2-40B4-BE49-F238E27FC236}">
                <a16:creationId xmlns:a16="http://schemas.microsoft.com/office/drawing/2014/main" id="{B9B9F2CE-7101-584B-52F8-03D34F6DCFA3}"/>
              </a:ext>
            </a:extLst>
          </p:cNvPr>
          <p:cNvSpPr>
            <a:spLocks noGrp="1"/>
          </p:cNvSpPr>
          <p:nvPr>
            <p:ph type="body" idx="1"/>
          </p:nvPr>
        </p:nvSpPr>
        <p:spPr>
          <a:xfrm>
            <a:off x="311700" y="1152475"/>
            <a:ext cx="6741230" cy="3034800"/>
          </a:xfrm>
        </p:spPr>
        <p:txBody>
          <a:bodyPr spcFirstLastPara="1" vert="horz" wrap="square" lIns="0" tIns="0" rIns="0" bIns="0" rtlCol="0" anchor="t" anchorCtr="0">
            <a:normAutofit/>
          </a:bodyPr>
          <a:lstStyle/>
          <a:p>
            <a:pPr marL="57150" indent="0">
              <a:buNone/>
            </a:pPr>
            <a:r>
              <a:rPr lang="en-US" dirty="0"/>
              <a:t>On the Sections page, you will have a Validation column which will let you know when a section has errors that would prevent you from submitting and/or warnings to check before submitting.</a:t>
            </a:r>
          </a:p>
        </p:txBody>
      </p:sp>
      <p:sp>
        <p:nvSpPr>
          <p:cNvPr id="7" name="Title 6">
            <a:extLst>
              <a:ext uri="{FF2B5EF4-FFF2-40B4-BE49-F238E27FC236}">
                <a16:creationId xmlns:a16="http://schemas.microsoft.com/office/drawing/2014/main" id="{4A19A15D-EC0C-71FE-4FEB-E854FB3A7888}"/>
              </a:ext>
            </a:extLst>
          </p:cNvPr>
          <p:cNvSpPr>
            <a:spLocks noGrp="1"/>
          </p:cNvSpPr>
          <p:nvPr>
            <p:ph type="title" idx="2"/>
          </p:nvPr>
        </p:nvSpPr>
        <p:spPr/>
        <p:txBody>
          <a:bodyPr/>
          <a:lstStyle/>
          <a:p>
            <a:endParaRPr lang="en-US"/>
          </a:p>
        </p:txBody>
      </p:sp>
      <p:sp>
        <p:nvSpPr>
          <p:cNvPr id="4" name="Slide Number Placeholder 3">
            <a:extLst>
              <a:ext uri="{FF2B5EF4-FFF2-40B4-BE49-F238E27FC236}">
                <a16:creationId xmlns:a16="http://schemas.microsoft.com/office/drawing/2014/main" id="{03BC6061-9485-56CE-474F-E4C2D1531C6F}"/>
              </a:ext>
            </a:extLst>
          </p:cNvPr>
          <p:cNvSpPr>
            <a:spLocks noGrp="1"/>
          </p:cNvSpPr>
          <p:nvPr>
            <p:ph type="sldNum" idx="12"/>
          </p:nvPr>
        </p:nvSpPr>
        <p:spPr/>
        <p:txBody>
          <a:bodyPr>
            <a:normAutofit/>
          </a:bodyPr>
          <a:lstStyle/>
          <a:p>
            <a:fld id="{C479D5F6-EDCB-402A-AC08-4943A1820E8F}" type="slidenum">
              <a:rPr lang="en-US" smtClean="0"/>
              <a:pPr/>
              <a:t>36</a:t>
            </a:fld>
            <a:endParaRPr lang="en-US"/>
          </a:p>
        </p:txBody>
      </p:sp>
      <p:pic>
        <p:nvPicPr>
          <p:cNvPr id="5" name="Content Placeholder 5">
            <a:extLst>
              <a:ext uri="{FF2B5EF4-FFF2-40B4-BE49-F238E27FC236}">
                <a16:creationId xmlns:a16="http://schemas.microsoft.com/office/drawing/2014/main" id="{0E75EE7C-A1BD-FEC4-D43C-1C9CBCD8849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736" y="1635"/>
            <a:ext cx="878264" cy="839856"/>
          </a:xfrm>
          <a:prstGeom prst="rect">
            <a:avLst/>
          </a:prstGeom>
        </p:spPr>
      </p:pic>
      <p:sp>
        <p:nvSpPr>
          <p:cNvPr id="13" name="Arrow: Down 12" descr="The blue arrow is pointing to the validation column as a way to highlight that all validation messages should be viewed (if a warning) and addressed (if an error).">
            <a:extLst>
              <a:ext uri="{FF2B5EF4-FFF2-40B4-BE49-F238E27FC236}">
                <a16:creationId xmlns:a16="http://schemas.microsoft.com/office/drawing/2014/main" id="{3AE43A7D-C338-A632-B2D4-884587FAFAF7}"/>
              </a:ext>
              <a:ext uri="{C183D7F6-B498-43B3-948B-1728B52AA6E4}">
                <adec:decorative xmlns:adec="http://schemas.microsoft.com/office/drawing/2017/decorative" val="0"/>
              </a:ext>
            </a:extLst>
          </p:cNvPr>
          <p:cNvSpPr/>
          <p:nvPr/>
        </p:nvSpPr>
        <p:spPr>
          <a:xfrm>
            <a:off x="7391075" y="1535124"/>
            <a:ext cx="440871" cy="842555"/>
          </a:xfrm>
          <a:prstGeom prst="down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050"/>
          </a:p>
        </p:txBody>
      </p:sp>
      <p:pic>
        <p:nvPicPr>
          <p:cNvPr id="9" name="Picture 8" descr="The sections page will contain the description of the pages, the validation column and the print column. Users will want to ensure that the validation column is clear of all errors. Users can select &quot;Messages&quot; in order to see the errors and warnings. ">
            <a:extLst>
              <a:ext uri="{FF2B5EF4-FFF2-40B4-BE49-F238E27FC236}">
                <a16:creationId xmlns:a16="http://schemas.microsoft.com/office/drawing/2014/main" id="{803A1156-F068-E00F-0E09-076E4D7BF8C5}"/>
              </a:ext>
            </a:extLst>
          </p:cNvPr>
          <p:cNvPicPr>
            <a:picLocks noChangeAspect="1"/>
          </p:cNvPicPr>
          <p:nvPr/>
        </p:nvPicPr>
        <p:blipFill>
          <a:blip r:embed="rId3"/>
          <a:stretch>
            <a:fillRect/>
          </a:stretch>
        </p:blipFill>
        <p:spPr>
          <a:xfrm>
            <a:off x="0" y="2482588"/>
            <a:ext cx="9144000" cy="2564449"/>
          </a:xfrm>
          <a:prstGeom prst="rect">
            <a:avLst/>
          </a:prstGeom>
        </p:spPr>
      </p:pic>
    </p:spTree>
    <p:extLst>
      <p:ext uri="{BB962C8B-B14F-4D97-AF65-F5344CB8AC3E}">
        <p14:creationId xmlns:p14="http://schemas.microsoft.com/office/powerpoint/2010/main" val="1196148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4425-EBB5-E984-7E07-797D73A38C91}"/>
              </a:ext>
            </a:extLst>
          </p:cNvPr>
          <p:cNvSpPr>
            <a:spLocks noGrp="1"/>
          </p:cNvSpPr>
          <p:nvPr>
            <p:ph type="title"/>
          </p:nvPr>
        </p:nvSpPr>
        <p:spPr/>
        <p:txBody>
          <a:bodyPr/>
          <a:lstStyle/>
          <a:p>
            <a:r>
              <a:rPr lang="en-US" dirty="0"/>
              <a:t>Navigating Basics – Saving your Work</a:t>
            </a:r>
          </a:p>
        </p:txBody>
      </p:sp>
      <p:sp>
        <p:nvSpPr>
          <p:cNvPr id="3" name="Content Placeholder 2">
            <a:extLst>
              <a:ext uri="{FF2B5EF4-FFF2-40B4-BE49-F238E27FC236}">
                <a16:creationId xmlns:a16="http://schemas.microsoft.com/office/drawing/2014/main" id="{E1C2AC1F-B284-8523-8812-4BC862E90785}"/>
              </a:ext>
            </a:extLst>
          </p:cNvPr>
          <p:cNvSpPr>
            <a:spLocks noGrp="1"/>
          </p:cNvSpPr>
          <p:nvPr>
            <p:ph type="body" idx="1"/>
          </p:nvPr>
        </p:nvSpPr>
        <p:spPr/>
        <p:txBody>
          <a:bodyPr spcFirstLastPara="1" vert="horz" wrap="square" lIns="0" tIns="0" rIns="0" bIns="0" rtlCol="0" anchor="t" anchorCtr="0">
            <a:normAutofit fontScale="92500"/>
          </a:bodyPr>
          <a:lstStyle/>
          <a:p>
            <a:pPr marL="114300" indent="0" algn="ctr">
              <a:lnSpc>
                <a:spcPct val="100000"/>
              </a:lnSpc>
              <a:buNone/>
            </a:pPr>
            <a:r>
              <a:rPr lang="en-US" b="1" u="sng" dirty="0">
                <a:solidFill>
                  <a:schemeClr val="tx1"/>
                </a:solidFill>
              </a:rPr>
              <a:t>DO NOT USE </a:t>
            </a:r>
            <a:r>
              <a:rPr lang="en-US" dirty="0">
                <a:solidFill>
                  <a:schemeClr val="tx1"/>
                </a:solidFill>
              </a:rPr>
              <a:t>your browser’s back/forward buttons!</a:t>
            </a:r>
          </a:p>
          <a:p>
            <a:endParaRPr lang="en-US" dirty="0">
              <a:solidFill>
                <a:schemeClr val="tx1"/>
              </a:solidFill>
            </a:endParaRPr>
          </a:p>
          <a:p>
            <a:pPr marL="160496" indent="-160496">
              <a:spcBef>
                <a:spcPts val="338"/>
              </a:spcBef>
              <a:spcAft>
                <a:spcPts val="338"/>
              </a:spcAft>
            </a:pPr>
            <a:r>
              <a:rPr lang="en-US" dirty="0">
                <a:solidFill>
                  <a:schemeClr val="tx1"/>
                </a:solidFill>
              </a:rPr>
              <a:t>Use the "Go To" feature to move throughout the application. </a:t>
            </a:r>
          </a:p>
          <a:p>
            <a:pPr marL="417671" lvl="1" indent="-160496">
              <a:spcBef>
                <a:spcPts val="338"/>
              </a:spcBef>
              <a:spcAft>
                <a:spcPts val="338"/>
              </a:spcAft>
            </a:pPr>
            <a:r>
              <a:rPr lang="en-US" dirty="0">
                <a:solidFill>
                  <a:schemeClr val="tx1"/>
                </a:solidFill>
              </a:rPr>
              <a:t>It will save the data entered on the current page. You can select to remain on the current page (to save your data) or you can move to the selected page. This will also result in the current page saving.  </a:t>
            </a:r>
            <a:endParaRPr lang="en-US" dirty="0">
              <a:solidFill>
                <a:schemeClr val="tx1"/>
              </a:solidFill>
              <a:ea typeface="Calibri"/>
              <a:cs typeface="Calibri"/>
            </a:endParaRPr>
          </a:p>
          <a:p>
            <a:pPr marL="417671" lvl="1" indent="-160496">
              <a:spcBef>
                <a:spcPts val="338"/>
              </a:spcBef>
              <a:spcAft>
                <a:spcPts val="338"/>
              </a:spcAft>
              <a:buFont typeface="Arial" panose="020B0604020202020204" pitchFamily="34" charset="0"/>
            </a:pPr>
            <a:r>
              <a:rPr lang="en-US" dirty="0">
                <a:solidFill>
                  <a:schemeClr val="tx1"/>
                </a:solidFill>
              </a:rPr>
              <a:t>Clicking on "Sections" here will take back to the Home Sections Page</a:t>
            </a:r>
            <a:endParaRPr lang="en-US" dirty="0">
              <a:solidFill>
                <a:schemeClr val="tx1"/>
              </a:solidFill>
              <a:cs typeface="Calibri"/>
            </a:endParaRPr>
          </a:p>
          <a:p>
            <a:pPr marL="417671" lvl="1" indent="-160496">
              <a:spcBef>
                <a:spcPts val="338"/>
              </a:spcBef>
              <a:spcAft>
                <a:spcPts val="338"/>
              </a:spcAft>
            </a:pPr>
            <a:r>
              <a:rPr lang="en-US" dirty="0">
                <a:solidFill>
                  <a:schemeClr val="tx1"/>
                </a:solidFill>
                <a:cs typeface="Calibri"/>
              </a:rPr>
              <a:t>Be mindful of the timer in the top right hand corner. If your time is getting low, use the Go To function to save your progress. This will also reset the timer. </a:t>
            </a:r>
          </a:p>
          <a:p>
            <a:pPr marL="0" indent="0">
              <a:buNone/>
            </a:pPr>
            <a:endParaRPr lang="en-US" sz="2100" dirty="0">
              <a:cs typeface="Calibri" panose="020F0502020204030204"/>
            </a:endParaRPr>
          </a:p>
        </p:txBody>
      </p:sp>
      <p:sp>
        <p:nvSpPr>
          <p:cNvPr id="4" name="Slide Number Placeholder 3">
            <a:extLst>
              <a:ext uri="{FF2B5EF4-FFF2-40B4-BE49-F238E27FC236}">
                <a16:creationId xmlns:a16="http://schemas.microsoft.com/office/drawing/2014/main" id="{751F30C9-6402-3E05-30B8-F541AE87A2A8}"/>
              </a:ext>
            </a:extLst>
          </p:cNvPr>
          <p:cNvSpPr>
            <a:spLocks noGrp="1"/>
          </p:cNvSpPr>
          <p:nvPr>
            <p:ph type="sldNum" idx="12"/>
          </p:nvPr>
        </p:nvSpPr>
        <p:spPr/>
        <p:txBody>
          <a:bodyPr>
            <a:normAutofit/>
          </a:bodyPr>
          <a:lstStyle/>
          <a:p>
            <a:fld id="{C479D5F6-EDCB-402A-AC08-4943A1820E8F}" type="slidenum">
              <a:rPr lang="en-US" smtClean="0"/>
              <a:pPr/>
              <a:t>37</a:t>
            </a:fld>
            <a:endParaRPr lang="en-US"/>
          </a:p>
        </p:txBody>
      </p:sp>
      <p:pic>
        <p:nvPicPr>
          <p:cNvPr id="9" name="Picture 8" descr="The users will want to use the Go To function within the platform. Once users hover over Go To, an additional menu will appear to the side that includes the following: &#10;Current Page, Next Page, Previous Page, History Log, Allocations, Education Stability Grant (which contains the budget), and the new applicant summary.  ">
            <a:extLst>
              <a:ext uri="{FF2B5EF4-FFF2-40B4-BE49-F238E27FC236}">
                <a16:creationId xmlns:a16="http://schemas.microsoft.com/office/drawing/2014/main" id="{84C9D7EA-05D1-75FF-2FD1-6121DBA64574}"/>
              </a:ext>
            </a:extLst>
          </p:cNvPr>
          <p:cNvPicPr>
            <a:picLocks noChangeAspect="1"/>
          </p:cNvPicPr>
          <p:nvPr/>
        </p:nvPicPr>
        <p:blipFill>
          <a:blip r:embed="rId3"/>
          <a:stretch>
            <a:fillRect/>
          </a:stretch>
        </p:blipFill>
        <p:spPr>
          <a:xfrm>
            <a:off x="5743575" y="1072227"/>
            <a:ext cx="3143250" cy="2828925"/>
          </a:xfrm>
          <a:prstGeom prst="rect">
            <a:avLst/>
          </a:prstGeom>
        </p:spPr>
      </p:pic>
    </p:spTree>
    <p:extLst>
      <p:ext uri="{BB962C8B-B14F-4D97-AF65-F5344CB8AC3E}">
        <p14:creationId xmlns:p14="http://schemas.microsoft.com/office/powerpoint/2010/main" val="320272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6155-0EDE-0AFD-9800-17D4EAEEB42B}"/>
              </a:ext>
            </a:extLst>
          </p:cNvPr>
          <p:cNvSpPr>
            <a:spLocks noGrp="1"/>
          </p:cNvSpPr>
          <p:nvPr>
            <p:ph type="title"/>
          </p:nvPr>
        </p:nvSpPr>
        <p:spPr/>
        <p:txBody>
          <a:bodyPr/>
          <a:lstStyle/>
          <a:p>
            <a:r>
              <a:rPr lang="en-US"/>
              <a:t>Application Submission</a:t>
            </a:r>
          </a:p>
        </p:txBody>
      </p:sp>
      <p:sp>
        <p:nvSpPr>
          <p:cNvPr id="3" name="Content Placeholder 2">
            <a:extLst>
              <a:ext uri="{FF2B5EF4-FFF2-40B4-BE49-F238E27FC236}">
                <a16:creationId xmlns:a16="http://schemas.microsoft.com/office/drawing/2014/main" id="{680979A5-E2D3-12D0-10C2-3B8567B3B053}"/>
              </a:ext>
            </a:extLst>
          </p:cNvPr>
          <p:cNvSpPr>
            <a:spLocks noGrp="1"/>
          </p:cNvSpPr>
          <p:nvPr>
            <p:ph type="body" idx="1"/>
          </p:nvPr>
        </p:nvSpPr>
        <p:spPr>
          <a:xfrm>
            <a:off x="173042" y="1079500"/>
            <a:ext cx="4969359" cy="3034800"/>
          </a:xfrm>
        </p:spPr>
        <p:txBody>
          <a:bodyPr spcFirstLastPara="1" vert="horz" wrap="square" lIns="0" tIns="0" rIns="0" bIns="0" rtlCol="0" anchor="t" anchorCtr="0">
            <a:normAutofit lnSpcReduction="10000"/>
          </a:bodyPr>
          <a:lstStyle/>
          <a:p>
            <a:r>
              <a:rPr lang="en-US" dirty="0"/>
              <a:t>Application are due on April 23, 2025</a:t>
            </a:r>
          </a:p>
          <a:p>
            <a:pPr lvl="1"/>
            <a:r>
              <a:rPr lang="en-US" dirty="0"/>
              <a:t>Application status must be changed to at least “Draft Completed” on April 23 to be considered for funding. Applications are considered fully submitted to CDE when the status is at "LEA Authorized Representative Approved." </a:t>
            </a:r>
          </a:p>
          <a:p>
            <a:pPr lvl="1"/>
            <a:endParaRPr lang="en-US" dirty="0">
              <a:ea typeface="Calibri"/>
              <a:cs typeface="Calibri"/>
            </a:endParaRPr>
          </a:p>
          <a:p>
            <a:pPr lvl="1"/>
            <a:r>
              <a:rPr lang="en-US" dirty="0">
                <a:ea typeface="Calibri"/>
                <a:cs typeface="Calibri"/>
              </a:rPr>
              <a:t>We highly recommend keeping the approval workflow in mind. Although the application will be considered submitted in Draft Completed, applicants should continue to work through the approvals, so the application does get fully submitted to CDE. </a:t>
            </a:r>
          </a:p>
        </p:txBody>
      </p:sp>
      <p:sp>
        <p:nvSpPr>
          <p:cNvPr id="4" name="Slide Number Placeholder 3">
            <a:extLst>
              <a:ext uri="{FF2B5EF4-FFF2-40B4-BE49-F238E27FC236}">
                <a16:creationId xmlns:a16="http://schemas.microsoft.com/office/drawing/2014/main" id="{8C1EF1C2-AB03-3010-3FF3-2E83F40D24E2}"/>
              </a:ext>
            </a:extLst>
          </p:cNvPr>
          <p:cNvSpPr>
            <a:spLocks noGrp="1"/>
          </p:cNvSpPr>
          <p:nvPr>
            <p:ph type="sldNum" idx="12"/>
          </p:nvPr>
        </p:nvSpPr>
        <p:spPr/>
        <p:txBody>
          <a:bodyPr>
            <a:normAutofit/>
          </a:bodyPr>
          <a:lstStyle/>
          <a:p>
            <a:fld id="{C479D5F6-EDCB-402A-AC08-4943A1820E8F}" type="slidenum">
              <a:rPr lang="en-US" smtClean="0"/>
              <a:pPr/>
              <a:t>38</a:t>
            </a:fld>
            <a:endParaRPr lang="en-US"/>
          </a:p>
        </p:txBody>
      </p:sp>
      <p:sp>
        <p:nvSpPr>
          <p:cNvPr id="9" name="Arrow: Down 8">
            <a:extLst>
              <a:ext uri="{FF2B5EF4-FFF2-40B4-BE49-F238E27FC236}">
                <a16:creationId xmlns:a16="http://schemas.microsoft.com/office/drawing/2014/main" id="{D00C28A0-0074-9B1E-B6AB-9B56FC57F12A}"/>
              </a:ext>
              <a:ext uri="{C183D7F6-B498-43B3-948B-1728B52AA6E4}">
                <adec:decorative xmlns:adec="http://schemas.microsoft.com/office/drawing/2017/decorative" val="1"/>
              </a:ext>
            </a:extLst>
          </p:cNvPr>
          <p:cNvSpPr/>
          <p:nvPr/>
        </p:nvSpPr>
        <p:spPr>
          <a:xfrm>
            <a:off x="7308064" y="1368473"/>
            <a:ext cx="337038" cy="388327"/>
          </a:xfrm>
          <a:prstGeom prst="down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Arrow: Down 12">
            <a:extLst>
              <a:ext uri="{FF2B5EF4-FFF2-40B4-BE49-F238E27FC236}">
                <a16:creationId xmlns:a16="http://schemas.microsoft.com/office/drawing/2014/main" id="{4C0A0DCD-EA6C-9111-0905-3F2ECE91AA54}"/>
              </a:ext>
              <a:ext uri="{C183D7F6-B498-43B3-948B-1728B52AA6E4}">
                <adec:decorative xmlns:adec="http://schemas.microsoft.com/office/drawing/2017/decorative" val="1"/>
              </a:ext>
            </a:extLst>
          </p:cNvPr>
          <p:cNvSpPr/>
          <p:nvPr/>
        </p:nvSpPr>
        <p:spPr>
          <a:xfrm>
            <a:off x="7285733" y="3331994"/>
            <a:ext cx="337038" cy="388327"/>
          </a:xfrm>
          <a:prstGeom prst="down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descr="Users will need to change the application status from Draft Started to Draft Completed. ">
            <a:extLst>
              <a:ext uri="{FF2B5EF4-FFF2-40B4-BE49-F238E27FC236}">
                <a16:creationId xmlns:a16="http://schemas.microsoft.com/office/drawing/2014/main" id="{5CC8FB2D-53B7-BCBC-6E35-FCD8BBF8CBA7}"/>
              </a:ext>
            </a:extLst>
          </p:cNvPr>
          <p:cNvPicPr>
            <a:picLocks noChangeAspect="1"/>
          </p:cNvPicPr>
          <p:nvPr/>
        </p:nvPicPr>
        <p:blipFill>
          <a:blip r:embed="rId2"/>
          <a:stretch>
            <a:fillRect/>
          </a:stretch>
        </p:blipFill>
        <p:spPr>
          <a:xfrm>
            <a:off x="6064226" y="508"/>
            <a:ext cx="2653697" cy="1277984"/>
          </a:xfrm>
          <a:prstGeom prst="rect">
            <a:avLst/>
          </a:prstGeom>
        </p:spPr>
      </p:pic>
      <p:pic>
        <p:nvPicPr>
          <p:cNvPr id="15" name="Picture 14" descr="Once draft completed, users will need to either select LEA Fiscal Representative Approved or LEA Fiscal Representative Returned Not Approved. ">
            <a:extLst>
              <a:ext uri="{FF2B5EF4-FFF2-40B4-BE49-F238E27FC236}">
                <a16:creationId xmlns:a16="http://schemas.microsoft.com/office/drawing/2014/main" id="{9CFEB4E7-DC14-D803-EB96-E8F3E529017C}"/>
              </a:ext>
            </a:extLst>
          </p:cNvPr>
          <p:cNvPicPr>
            <a:picLocks noChangeAspect="1"/>
          </p:cNvPicPr>
          <p:nvPr/>
        </p:nvPicPr>
        <p:blipFill>
          <a:blip r:embed="rId3"/>
          <a:stretch>
            <a:fillRect/>
          </a:stretch>
        </p:blipFill>
        <p:spPr>
          <a:xfrm>
            <a:off x="5811191" y="1846781"/>
            <a:ext cx="3159766" cy="1357313"/>
          </a:xfrm>
          <a:prstGeom prst="rect">
            <a:avLst/>
          </a:prstGeom>
        </p:spPr>
      </p:pic>
      <p:pic>
        <p:nvPicPr>
          <p:cNvPr id="17" name="Picture 16" descr="Once LEA Fiscal Representative Approved, users will need to select either LEA Authorized Representative Approved or LEA Authorized Representative Returned Not Approved.">
            <a:extLst>
              <a:ext uri="{FF2B5EF4-FFF2-40B4-BE49-F238E27FC236}">
                <a16:creationId xmlns:a16="http://schemas.microsoft.com/office/drawing/2014/main" id="{7F048C66-8E5C-DF07-466E-9CE1EFABCFAD}"/>
              </a:ext>
            </a:extLst>
          </p:cNvPr>
          <p:cNvPicPr>
            <a:picLocks noChangeAspect="1"/>
          </p:cNvPicPr>
          <p:nvPr/>
        </p:nvPicPr>
        <p:blipFill>
          <a:blip r:embed="rId4"/>
          <a:stretch>
            <a:fillRect/>
          </a:stretch>
        </p:blipFill>
        <p:spPr>
          <a:xfrm>
            <a:off x="5767424" y="3786235"/>
            <a:ext cx="3247300" cy="1342032"/>
          </a:xfrm>
          <a:prstGeom prst="rect">
            <a:avLst/>
          </a:prstGeom>
        </p:spPr>
      </p:pic>
    </p:spTree>
    <p:extLst>
      <p:ext uri="{BB962C8B-B14F-4D97-AF65-F5344CB8AC3E}">
        <p14:creationId xmlns:p14="http://schemas.microsoft.com/office/powerpoint/2010/main" val="856743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B99B-DCDC-71C2-4A13-2EF67DE01BE5}"/>
              </a:ext>
            </a:extLst>
          </p:cNvPr>
          <p:cNvSpPr>
            <a:spLocks noGrp="1"/>
          </p:cNvSpPr>
          <p:nvPr>
            <p:ph type="title"/>
          </p:nvPr>
        </p:nvSpPr>
        <p:spPr>
          <a:xfrm>
            <a:off x="0" y="3361600"/>
            <a:ext cx="9144000" cy="666600"/>
          </a:xfrm>
        </p:spPr>
        <p:txBody>
          <a:bodyPr wrap="square" anchor="t">
            <a:normAutofit/>
          </a:bodyPr>
          <a:lstStyle/>
          <a:p>
            <a:r>
              <a:rPr lang="en-US">
                <a:solidFill>
                  <a:schemeClr val="tx1"/>
                </a:solidFill>
              </a:rPr>
              <a:t>GAINS Demonstration </a:t>
            </a:r>
          </a:p>
        </p:txBody>
      </p:sp>
      <p:sp>
        <p:nvSpPr>
          <p:cNvPr id="4" name="Slide Number Placeholder 3" hidden="1">
            <a:extLst>
              <a:ext uri="{FF2B5EF4-FFF2-40B4-BE49-F238E27FC236}">
                <a16:creationId xmlns:a16="http://schemas.microsoft.com/office/drawing/2014/main" id="{0AA98AAB-85B8-CDF8-5B75-593C7CEF6F85}"/>
              </a:ext>
            </a:extLst>
          </p:cNvPr>
          <p:cNvSpPr>
            <a:spLocks noGrp="1"/>
          </p:cNvSpPr>
          <p:nvPr>
            <p:ph type="sldNum" idx="12"/>
          </p:nvPr>
        </p:nvSpPr>
        <p:spPr/>
        <p:txBody>
          <a:bodyPr>
            <a:normAutofit/>
          </a:bodyPr>
          <a:lstStyle/>
          <a:p>
            <a:pPr>
              <a:lnSpc>
                <a:spcPct val="90000"/>
              </a:lnSpc>
              <a:spcAft>
                <a:spcPts val="600"/>
              </a:spcAft>
            </a:pPr>
            <a:fld id="{C479D5F6-EDCB-402A-AC08-4943A1820E8F}" type="slidenum">
              <a:rPr lang="en-US" sz="900" smtClean="0"/>
              <a:pPr>
                <a:lnSpc>
                  <a:spcPct val="90000"/>
                </a:lnSpc>
                <a:spcAft>
                  <a:spcPts val="600"/>
                </a:spcAft>
              </a:pPr>
              <a:t>39</a:t>
            </a:fld>
            <a:endParaRPr lang="en-US" sz="900"/>
          </a:p>
        </p:txBody>
      </p:sp>
    </p:spTree>
    <p:extLst>
      <p:ext uri="{BB962C8B-B14F-4D97-AF65-F5344CB8AC3E}">
        <p14:creationId xmlns:p14="http://schemas.microsoft.com/office/powerpoint/2010/main" val="366034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Introduction</a:t>
            </a:r>
            <a:br>
              <a:rPr lang="en-US" dirty="0"/>
            </a:br>
            <a:r>
              <a:rPr lang="en-US" sz="1600" dirty="0"/>
              <a:t>[continued 1]</a:t>
            </a:r>
            <a:endParaRPr sz="1600" dirty="0"/>
          </a:p>
        </p:txBody>
      </p:sp>
      <p:sp>
        <p:nvSpPr>
          <p:cNvPr id="313" name="Google Shape;313;p34"/>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a:bodyPr>
          <a:lstStyle/>
          <a:p>
            <a:r>
              <a:rPr lang="en-US" dirty="0"/>
              <a:t>Goals of the Grant Program:</a:t>
            </a:r>
          </a:p>
          <a:p>
            <a:pPr lvl="1"/>
            <a:r>
              <a:rPr lang="en-US" dirty="0"/>
              <a:t>To improve educational experiences and outcomes for students experiencing high mobility in the following populations: </a:t>
            </a:r>
          </a:p>
          <a:p>
            <a:pPr lvl="2"/>
            <a:r>
              <a:rPr lang="en-US" dirty="0"/>
              <a:t>Foster Care (or out-of-home placement)</a:t>
            </a:r>
          </a:p>
          <a:p>
            <a:pPr lvl="2"/>
            <a:r>
              <a:rPr lang="en-US" dirty="0"/>
              <a:t>Migrant</a:t>
            </a:r>
          </a:p>
          <a:p>
            <a:pPr lvl="2"/>
            <a:r>
              <a:rPr lang="en-US" dirty="0"/>
              <a:t>Homeless/Unaccompanied youth</a:t>
            </a:r>
          </a:p>
          <a:p>
            <a:pPr lvl="0"/>
            <a:r>
              <a:rPr lang="en-US" dirty="0"/>
              <a:t>Applicants must focus their proposal on any one, two, or all three of the above highly mobile-eligible categories.</a:t>
            </a:r>
          </a:p>
          <a:p>
            <a:pPr marL="0" lvl="0" indent="0" algn="l" rtl="0">
              <a:spcBef>
                <a:spcPts val="0"/>
              </a:spcBef>
              <a:spcAft>
                <a:spcPts val="0"/>
              </a:spcAft>
              <a:buNone/>
            </a:pPr>
            <a:endParaRPr dirty="0"/>
          </a:p>
        </p:txBody>
      </p:sp>
      <p:sp>
        <p:nvSpPr>
          <p:cNvPr id="314" name="Google Shape;314;p34"/>
          <p:cNvSpPr txBox="1">
            <a:spLocks noGrp="1"/>
          </p:cNvSpPr>
          <p:nvPr>
            <p:ph type="title" idx="2"/>
          </p:nvPr>
        </p:nvSpPr>
        <p:spPr>
          <a:xfrm>
            <a:off x="123875" y="4347400"/>
            <a:ext cx="7267200" cy="1566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3DF8-B677-F52C-4A8D-2081741F50C6}"/>
              </a:ext>
            </a:extLst>
          </p:cNvPr>
          <p:cNvSpPr>
            <a:spLocks noGrp="1"/>
          </p:cNvSpPr>
          <p:nvPr>
            <p:ph type="title"/>
          </p:nvPr>
        </p:nvSpPr>
        <p:spPr/>
        <p:txBody>
          <a:bodyPr/>
          <a:lstStyle/>
          <a:p>
            <a:r>
              <a:rPr lang="en-US"/>
              <a:t>Additional Support</a:t>
            </a:r>
          </a:p>
        </p:txBody>
      </p:sp>
      <p:sp>
        <p:nvSpPr>
          <p:cNvPr id="3" name="Content Placeholder 2">
            <a:extLst>
              <a:ext uri="{FF2B5EF4-FFF2-40B4-BE49-F238E27FC236}">
                <a16:creationId xmlns:a16="http://schemas.microsoft.com/office/drawing/2014/main" id="{59F1C56F-0E05-D1D0-53E3-F609D9628FBC}"/>
              </a:ext>
            </a:extLst>
          </p:cNvPr>
          <p:cNvSpPr>
            <a:spLocks noGrp="1"/>
          </p:cNvSpPr>
          <p:nvPr>
            <p:ph type="body" idx="1"/>
          </p:nvPr>
        </p:nvSpPr>
        <p:spPr>
          <a:xfrm>
            <a:off x="311700" y="1152475"/>
            <a:ext cx="8108400" cy="3034800"/>
          </a:xfrm>
        </p:spPr>
        <p:txBody>
          <a:bodyPr spcFirstLastPara="1" vert="horz" wrap="square" lIns="0" tIns="0" rIns="0" bIns="0" rtlCol="0" anchor="t" anchorCtr="0">
            <a:normAutofit fontScale="85000" lnSpcReduction="10000"/>
          </a:bodyPr>
          <a:lstStyle/>
          <a:p>
            <a:pPr marL="57150" indent="0">
              <a:buNone/>
            </a:pPr>
            <a:r>
              <a:rPr lang="en-US" b="1" dirty="0"/>
              <a:t>Office Hours for the System</a:t>
            </a:r>
          </a:p>
          <a:p>
            <a:pPr lvl="1"/>
            <a:r>
              <a:rPr lang="en-US" dirty="0"/>
              <a:t>Every other Tuesday from 12:30pm to 1:00 pm, hosted by CDE's GAINS Team - </a:t>
            </a:r>
            <a:r>
              <a:rPr lang="en-US" kern="100" dirty="0">
                <a:solidFill>
                  <a:srgbClr val="FF0000"/>
                </a:solidFill>
                <a:hlinkClick r:id="rId2"/>
              </a:rPr>
              <a:t>Register for Office Hours!</a:t>
            </a:r>
            <a:endParaRPr lang="en-US" kern="100" dirty="0">
              <a:solidFill>
                <a:srgbClr val="FF0000"/>
              </a:solidFill>
              <a:effectLst/>
              <a:cs typeface="Calibri" panose="020F0502020204030204" pitchFamily="34" charset="0"/>
              <a:hlinkClick r:id="rId2"/>
            </a:endParaRPr>
          </a:p>
          <a:p>
            <a:pPr marL="976313" lvl="3" indent="-214313"/>
            <a:endParaRPr lang="en-US" kern="100" dirty="0">
              <a:solidFill>
                <a:srgbClr val="000000"/>
              </a:solidFill>
              <a:effectLst/>
              <a:ea typeface="Calibri" panose="020F0502020204030204" pitchFamily="34" charset="0"/>
              <a:cs typeface="Calibri" panose="020F0502020204030204" pitchFamily="34" charset="0"/>
            </a:endParaRPr>
          </a:p>
          <a:p>
            <a:pPr marL="976313" lvl="3" indent="-214313"/>
            <a:endParaRPr lang="en-US" kern="100" dirty="0">
              <a:solidFill>
                <a:srgbClr val="252424"/>
              </a:solidFill>
              <a:latin typeface="Times New Roman"/>
              <a:ea typeface="Calibri" panose="020F0502020204030204" pitchFamily="34" charset="0"/>
              <a:cs typeface="Calibri" panose="020F0502020204030204" pitchFamily="34" charset="0"/>
            </a:endParaRPr>
          </a:p>
          <a:p>
            <a:pPr marL="57150" indent="0">
              <a:buNone/>
            </a:pPr>
            <a:r>
              <a:rPr lang="en-US" b="1" dirty="0">
                <a:cs typeface="Calibri"/>
              </a:rPr>
              <a:t>GAINS Small Bites</a:t>
            </a:r>
            <a:endParaRPr lang="en-US" b="1" dirty="0"/>
          </a:p>
          <a:p>
            <a:pPr marL="800100" lvl="1" indent="-285750"/>
            <a:r>
              <a:rPr lang="en-US" sz="1375" dirty="0"/>
              <a:t>The Grants Program Administration (GPA) Office has been working on short recordings for various aspects of GAINS called </a:t>
            </a:r>
            <a:r>
              <a:rPr lang="en-US" sz="1375" dirty="0">
                <a:hlinkClick r:id="rId3"/>
              </a:rPr>
              <a:t>GAINS Small Bites</a:t>
            </a:r>
            <a:r>
              <a:rPr lang="en-US" sz="1375" dirty="0"/>
              <a:t>! Feel free to check out the recordings. </a:t>
            </a:r>
          </a:p>
          <a:p>
            <a:pPr marL="57150" indent="0">
              <a:buNone/>
            </a:pPr>
            <a:endParaRPr lang="en-US" dirty="0">
              <a:cs typeface="Calibri" panose="020F0502020204030204"/>
            </a:endParaRPr>
          </a:p>
          <a:p>
            <a:pPr marL="57150" indent="0">
              <a:buNone/>
            </a:pPr>
            <a:r>
              <a:rPr lang="en-US" b="1" dirty="0"/>
              <a:t>One on One Support</a:t>
            </a:r>
            <a:endParaRPr lang="en-US" b="1" dirty="0">
              <a:cs typeface="Calibri"/>
            </a:endParaRPr>
          </a:p>
          <a:p>
            <a:pPr lvl="1"/>
            <a:r>
              <a:rPr lang="en-US" dirty="0"/>
              <a:t>Please fill out the </a:t>
            </a:r>
            <a:r>
              <a:rPr lang="en-US" dirty="0">
                <a:hlinkClick r:id="rId4"/>
              </a:rPr>
              <a:t>Help Desk Ticket </a:t>
            </a:r>
            <a:r>
              <a:rPr lang="en-US" dirty="0"/>
              <a:t>for assistance!</a:t>
            </a:r>
            <a:endParaRPr lang="en-US" dirty="0">
              <a:cs typeface="Calibri"/>
            </a:endParaRPr>
          </a:p>
          <a:p>
            <a:pPr lvl="1"/>
            <a:r>
              <a:rPr lang="en-US" dirty="0"/>
              <a:t>In addition, you can always reach out to Michelle Prael at </a:t>
            </a:r>
            <a:r>
              <a:rPr lang="en-US" dirty="0">
                <a:hlinkClick r:id="rId5"/>
              </a:rPr>
              <a:t>prael_m@cde.state.co.us</a:t>
            </a:r>
            <a:r>
              <a:rPr lang="en-US" dirty="0"/>
              <a:t>. </a:t>
            </a:r>
            <a:endParaRPr lang="en-US" dirty="0">
              <a:cs typeface="Calibri"/>
            </a:endParaRPr>
          </a:p>
          <a:p>
            <a:pPr lvl="1"/>
            <a:endParaRPr lang="en-US" dirty="0"/>
          </a:p>
          <a:p>
            <a:pPr lvl="1"/>
            <a:endParaRPr lang="en-US" dirty="0"/>
          </a:p>
          <a:p>
            <a:pPr marL="342900" lvl="1" indent="0">
              <a:buNone/>
            </a:pPr>
            <a:r>
              <a:rPr lang="en-US" dirty="0"/>
              <a:t>Please note: These support opportunities are </a:t>
            </a:r>
            <a:r>
              <a:rPr lang="en-US" u="sng" dirty="0"/>
              <a:t>specific to the system itself</a:t>
            </a:r>
            <a:r>
              <a:rPr lang="en-US" dirty="0"/>
              <a:t> and not the programming. The GPA team will be unable to answer programmatic questions. </a:t>
            </a:r>
            <a:endParaRPr lang="en-US" dirty="0">
              <a:cs typeface="Calibri"/>
            </a:endParaRPr>
          </a:p>
          <a:p>
            <a:endParaRPr lang="en-US" dirty="0"/>
          </a:p>
        </p:txBody>
      </p:sp>
      <p:sp>
        <p:nvSpPr>
          <p:cNvPr id="4" name="Slide Number Placeholder 3">
            <a:extLst>
              <a:ext uri="{FF2B5EF4-FFF2-40B4-BE49-F238E27FC236}">
                <a16:creationId xmlns:a16="http://schemas.microsoft.com/office/drawing/2014/main" id="{BFB8C207-62A0-66D0-FFC5-120C0FBC100F}"/>
              </a:ext>
            </a:extLst>
          </p:cNvPr>
          <p:cNvSpPr>
            <a:spLocks noGrp="1"/>
          </p:cNvSpPr>
          <p:nvPr>
            <p:ph type="sldNum" idx="12"/>
          </p:nvPr>
        </p:nvSpPr>
        <p:spPr/>
        <p:txBody>
          <a:bodyPr>
            <a:normAutofit/>
          </a:bodyPr>
          <a:lstStyle/>
          <a:p>
            <a:fld id="{C479D5F6-EDCB-402A-AC08-4943A1820E8F}" type="slidenum">
              <a:rPr lang="en-US" smtClean="0"/>
              <a:pPr/>
              <a:t>40</a:t>
            </a:fld>
            <a:endParaRPr lang="en-US"/>
          </a:p>
        </p:txBody>
      </p:sp>
      <p:pic>
        <p:nvPicPr>
          <p:cNvPr id="5" name="Picture 4">
            <a:extLst>
              <a:ext uri="{FF2B5EF4-FFF2-40B4-BE49-F238E27FC236}">
                <a16:creationId xmlns:a16="http://schemas.microsoft.com/office/drawing/2014/main" id="{20EC86EE-F1C4-5880-2BF5-32B887176FE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5345" y="1"/>
            <a:ext cx="958656" cy="916733"/>
          </a:xfrm>
          <a:prstGeom prst="rect">
            <a:avLst/>
          </a:prstGeom>
        </p:spPr>
      </p:pic>
    </p:spTree>
    <p:extLst>
      <p:ext uri="{BB962C8B-B14F-4D97-AF65-F5344CB8AC3E}">
        <p14:creationId xmlns:p14="http://schemas.microsoft.com/office/powerpoint/2010/main" val="2872257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D199B-702D-AA26-A1E8-296CB66726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53CCEE-8B6A-0A10-38FF-8932D3C72D21}"/>
              </a:ext>
            </a:extLst>
          </p:cNvPr>
          <p:cNvSpPr>
            <a:spLocks noGrp="1"/>
          </p:cNvSpPr>
          <p:nvPr>
            <p:ph type="title"/>
          </p:nvPr>
        </p:nvSpPr>
        <p:spPr>
          <a:xfrm>
            <a:off x="0" y="3361600"/>
            <a:ext cx="9144000" cy="666600"/>
          </a:xfrm>
        </p:spPr>
        <p:txBody>
          <a:bodyPr wrap="square" anchor="t">
            <a:normAutofit/>
          </a:bodyPr>
          <a:lstStyle/>
          <a:p>
            <a:r>
              <a:rPr lang="en-US" dirty="0">
                <a:solidFill>
                  <a:schemeClr val="tx1"/>
                </a:solidFill>
              </a:rPr>
              <a:t>Questions</a:t>
            </a:r>
          </a:p>
        </p:txBody>
      </p:sp>
      <p:sp>
        <p:nvSpPr>
          <p:cNvPr id="4" name="Slide Number Placeholder 3" hidden="1">
            <a:extLst>
              <a:ext uri="{FF2B5EF4-FFF2-40B4-BE49-F238E27FC236}">
                <a16:creationId xmlns:a16="http://schemas.microsoft.com/office/drawing/2014/main" id="{E86B5F15-C0D6-37D4-1279-A5000CCE6218}"/>
              </a:ext>
            </a:extLst>
          </p:cNvPr>
          <p:cNvSpPr>
            <a:spLocks noGrp="1"/>
          </p:cNvSpPr>
          <p:nvPr>
            <p:ph type="sldNum" idx="12"/>
          </p:nvPr>
        </p:nvSpPr>
        <p:spPr/>
        <p:txBody>
          <a:bodyPr>
            <a:normAutofit/>
          </a:bodyPr>
          <a:lstStyle/>
          <a:p>
            <a:pPr>
              <a:lnSpc>
                <a:spcPct val="90000"/>
              </a:lnSpc>
              <a:spcAft>
                <a:spcPts val="600"/>
              </a:spcAft>
            </a:pPr>
            <a:fld id="{C479D5F6-EDCB-402A-AC08-4943A1820E8F}" type="slidenum">
              <a:rPr lang="en-US" sz="900" smtClean="0"/>
              <a:pPr>
                <a:lnSpc>
                  <a:spcPct val="90000"/>
                </a:lnSpc>
                <a:spcAft>
                  <a:spcPts val="600"/>
                </a:spcAft>
              </a:pPr>
              <a:t>41</a:t>
            </a:fld>
            <a:endParaRPr lang="en-US" sz="900"/>
          </a:p>
        </p:txBody>
      </p:sp>
    </p:spTree>
    <p:extLst>
      <p:ext uri="{BB962C8B-B14F-4D97-AF65-F5344CB8AC3E}">
        <p14:creationId xmlns:p14="http://schemas.microsoft.com/office/powerpoint/2010/main" val="4035784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2AA57250-A59E-E6C2-6429-560F63E25652}"/>
            </a:ext>
          </a:extLst>
        </p:cNvPr>
        <p:cNvGrpSpPr/>
        <p:nvPr/>
      </p:nvGrpSpPr>
      <p:grpSpPr>
        <a:xfrm>
          <a:off x="0" y="0"/>
          <a:ext cx="0" cy="0"/>
          <a:chOff x="0" y="0"/>
          <a:chExt cx="0" cy="0"/>
        </a:xfrm>
      </p:grpSpPr>
      <p:sp>
        <p:nvSpPr>
          <p:cNvPr id="313" name="Google Shape;313;p34">
            <a:extLst>
              <a:ext uri="{FF2B5EF4-FFF2-40B4-BE49-F238E27FC236}">
                <a16:creationId xmlns:a16="http://schemas.microsoft.com/office/drawing/2014/main" id="{E13C9D03-8B66-1979-E4A4-877498C7F7C1}"/>
              </a:ext>
            </a:extLst>
          </p:cNvPr>
          <p:cNvSpPr txBox="1">
            <a:spLocks noGrp="1"/>
          </p:cNvSpPr>
          <p:nvPr>
            <p:ph type="title" idx="4294967295"/>
          </p:nvPr>
        </p:nvSpPr>
        <p:spPr>
          <a:xfrm>
            <a:off x="311150" y="1152525"/>
            <a:ext cx="7627938" cy="3035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p>
            <a:pPr marL="457200" marR="0" lvl="1" indent="0" algn="ctr" defTabSz="914400" rtl="0" eaLnBrk="1" fontAlgn="auto" latinLnBrk="0" hangingPunct="1">
              <a:lnSpc>
                <a:spcPct val="115000"/>
              </a:lnSpc>
              <a:spcBef>
                <a:spcPts val="0"/>
              </a:spcBef>
              <a:spcAft>
                <a:spcPts val="0"/>
              </a:spcAft>
              <a:buClr>
                <a:schemeClr val="dk1"/>
              </a:buClr>
              <a:buSzPts val="1400"/>
              <a:buFont typeface="Roboto"/>
              <a:buNone/>
              <a:tabLst/>
              <a:defRPr/>
            </a:pPr>
            <a:endParaRPr kumimoji="0" lang="en-US" sz="1800" b="0" i="0" u="none" strike="noStrike" kern="8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Roboto" panose="02000000000000000000" pitchFamily="2" charset="0"/>
              <a:sym typeface="Roboto"/>
            </a:endParaRPr>
          </a:p>
          <a:p>
            <a:pPr marL="457200" marR="0" lvl="1" indent="0" algn="ctr" defTabSz="914400" rtl="0" eaLnBrk="1" fontAlgn="auto" latinLnBrk="0" hangingPunct="1">
              <a:lnSpc>
                <a:spcPct val="115000"/>
              </a:lnSpc>
              <a:spcBef>
                <a:spcPts val="0"/>
              </a:spcBef>
              <a:spcAft>
                <a:spcPts val="0"/>
              </a:spcAft>
              <a:buClr>
                <a:schemeClr val="dk1"/>
              </a:buClr>
              <a:buSzPts val="1400"/>
              <a:buFont typeface="Roboto"/>
              <a:buNone/>
              <a:tabLst/>
              <a:defRPr/>
            </a:pPr>
            <a:endParaRPr kumimoji="0" lang="en-US" sz="1800" b="0" i="0" u="none" strike="noStrike" kern="8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Roboto" panose="02000000000000000000" pitchFamily="2" charset="0"/>
              <a:sym typeface="Roboto"/>
            </a:endParaRPr>
          </a:p>
          <a:p>
            <a:pPr marL="457200" marR="0" lvl="1" indent="0" algn="ctr" defTabSz="914400" rtl="0" eaLnBrk="1" fontAlgn="auto" latinLnBrk="0" hangingPunct="1">
              <a:lnSpc>
                <a:spcPct val="115000"/>
              </a:lnSpc>
              <a:spcBef>
                <a:spcPts val="0"/>
              </a:spcBef>
              <a:spcAft>
                <a:spcPts val="0"/>
              </a:spcAft>
              <a:buClr>
                <a:schemeClr val="dk1"/>
              </a:buClr>
              <a:buSzPts val="1400"/>
              <a:buFont typeface="Roboto"/>
              <a:buNone/>
              <a:tabLst/>
              <a:defRPr/>
            </a:pPr>
            <a:r>
              <a:rPr kumimoji="0" lang="en-US" sz="1800" b="0" i="0" u="none" strike="noStrike" kern="8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Roboto" panose="02000000000000000000" pitchFamily="2" charset="0"/>
                <a:sym typeface="Roboto"/>
              </a:rPr>
              <a:t>Jamie Burciaga</a:t>
            </a:r>
          </a:p>
          <a:p>
            <a:pPr marL="457200" marR="0" lvl="1" indent="0" algn="ctr" defTabSz="914400" rtl="0" eaLnBrk="1" fontAlgn="auto" latinLnBrk="0" hangingPunct="1">
              <a:lnSpc>
                <a:spcPct val="115000"/>
              </a:lnSpc>
              <a:spcBef>
                <a:spcPts val="0"/>
              </a:spcBef>
              <a:spcAft>
                <a:spcPts val="0"/>
              </a:spcAft>
              <a:buClr>
                <a:schemeClr val="dk1"/>
              </a:buClr>
              <a:buSzPts val="1400"/>
              <a:buFont typeface="Roboto"/>
              <a:buNone/>
              <a:tabLst/>
              <a:defRPr/>
            </a:pPr>
            <a:r>
              <a:rPr kumimoji="0" lang="en-US" sz="1800" b="0" i="0" u="none" strike="noStrike" kern="8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Roboto" panose="02000000000000000000" pitchFamily="2" charset="0"/>
                <a:sym typeface="Roboto"/>
              </a:rPr>
              <a:t>State Coordinator for Foster Care Education</a:t>
            </a:r>
          </a:p>
          <a:p>
            <a:pPr marL="457200" marR="0" lvl="1" indent="0" algn="ctr" defTabSz="914400" rtl="0" eaLnBrk="1" fontAlgn="auto" latinLnBrk="0" hangingPunct="1">
              <a:lnSpc>
                <a:spcPct val="115000"/>
              </a:lnSpc>
              <a:spcBef>
                <a:spcPts val="0"/>
              </a:spcBef>
              <a:spcAft>
                <a:spcPts val="0"/>
              </a:spcAft>
              <a:buClr>
                <a:schemeClr val="dk1"/>
              </a:buClr>
              <a:buSzPts val="1400"/>
              <a:buFont typeface="Roboto"/>
              <a:buNone/>
              <a:tabLst/>
              <a:defRPr/>
            </a:pPr>
            <a:r>
              <a:rPr kumimoji="0" lang="en-US" sz="1800" b="0" i="0" u="none" strike="noStrike" kern="8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Roboto" panose="02000000000000000000" pitchFamily="2" charset="0"/>
                <a:sym typeface="Roboto"/>
                <a:hlinkClick r:id="rId3"/>
              </a:rPr>
              <a:t>Burciaga_j@cde.state.co.us</a:t>
            </a:r>
            <a:endParaRPr kumimoji="0" lang="en-US" sz="1800" b="0" i="0" u="none" strike="noStrike" kern="8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Roboto" panose="02000000000000000000" pitchFamily="2" charset="0"/>
              <a:sym typeface="Roboto"/>
            </a:endParaRPr>
          </a:p>
          <a:p>
            <a:pPr marL="457200" marR="0" lvl="1" indent="0" algn="ctr" defTabSz="914400" rtl="0" eaLnBrk="1" fontAlgn="auto" latinLnBrk="0" hangingPunct="1">
              <a:lnSpc>
                <a:spcPct val="115000"/>
              </a:lnSpc>
              <a:spcBef>
                <a:spcPts val="0"/>
              </a:spcBef>
              <a:spcAft>
                <a:spcPts val="0"/>
              </a:spcAft>
              <a:buClr>
                <a:schemeClr val="dk1"/>
              </a:buClr>
              <a:buSzPts val="1400"/>
              <a:buFont typeface="Roboto"/>
              <a:buNone/>
              <a:tabLst/>
              <a:defRPr/>
            </a:pPr>
            <a:r>
              <a:rPr kumimoji="0" lang="en-US" sz="1800" b="0" i="0" u="none" strike="noStrike" kern="8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Roboto" panose="02000000000000000000" pitchFamily="2" charset="0"/>
                <a:sym typeface="Roboto"/>
              </a:rPr>
              <a:t>303.518.5938</a:t>
            </a:r>
          </a:p>
        </p:txBody>
      </p:sp>
    </p:spTree>
    <p:extLst>
      <p:ext uri="{BB962C8B-B14F-4D97-AF65-F5344CB8AC3E}">
        <p14:creationId xmlns:p14="http://schemas.microsoft.com/office/powerpoint/2010/main" val="374785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124F5F6E-FFC5-D6FB-F685-E51E756ED916}"/>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52C980E2-1D7B-743B-33E1-61E847996593}"/>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Introduction</a:t>
            </a:r>
            <a:br>
              <a:rPr lang="en-US" dirty="0"/>
            </a:br>
            <a:r>
              <a:rPr lang="en-US" sz="1600" dirty="0"/>
              <a:t>[continued 2]</a:t>
            </a:r>
            <a:endParaRPr sz="1600" dirty="0"/>
          </a:p>
        </p:txBody>
      </p:sp>
      <p:sp>
        <p:nvSpPr>
          <p:cNvPr id="313" name="Google Shape;313;p34">
            <a:extLst>
              <a:ext uri="{FF2B5EF4-FFF2-40B4-BE49-F238E27FC236}">
                <a16:creationId xmlns:a16="http://schemas.microsoft.com/office/drawing/2014/main" id="{87D31CF7-3FFE-23CC-D187-7A1039EE384C}"/>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fontScale="92500"/>
          </a:bodyPr>
          <a:lstStyle/>
          <a:p>
            <a:r>
              <a:rPr lang="en-US" dirty="0"/>
              <a:t>“Highly mobile students”, as used in this Request for Applications (RFA), refers to the highly mobile-eligible students who receive the supports and services provided by the grant-funded program efforts.</a:t>
            </a:r>
          </a:p>
          <a:p>
            <a:r>
              <a:rPr lang="en-US" dirty="0"/>
              <a:t>See </a:t>
            </a:r>
            <a:r>
              <a:rPr lang="en-US" b="1" dirty="0"/>
              <a:t>Attachment B </a:t>
            </a:r>
            <a:r>
              <a:rPr lang="en-US" dirty="0"/>
              <a:t>for a framework for service and supports to provide targeted assistance to highly mobile students. Categories include:</a:t>
            </a:r>
          </a:p>
          <a:p>
            <a:pPr lvl="1"/>
            <a:r>
              <a:rPr lang="en-US" dirty="0"/>
              <a:t>Essential needs</a:t>
            </a:r>
          </a:p>
          <a:p>
            <a:pPr lvl="1"/>
            <a:r>
              <a:rPr lang="en-US" dirty="0"/>
              <a:t>Connectedness (in and out of school)</a:t>
            </a:r>
          </a:p>
          <a:p>
            <a:pPr lvl="1"/>
            <a:r>
              <a:rPr lang="en-US" dirty="0"/>
              <a:t>Innovative solutions to address barriers to learning</a:t>
            </a:r>
          </a:p>
          <a:p>
            <a:pPr lvl="1"/>
            <a:r>
              <a:rPr lang="en-US" dirty="0"/>
              <a:t>Multiple pathways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337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AA7B2B8A-19BD-8A42-F5BE-4400D73E38BC}"/>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CA5EDCAF-16D9-F9C3-691E-2A1F040BF9F3}"/>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dirty="0"/>
            </a:br>
            <a:r>
              <a:rPr lang="en-US" dirty="0"/>
              <a:t>Intent of the Educational Stability Grant</a:t>
            </a:r>
            <a:endParaRPr sz="1600" dirty="0"/>
          </a:p>
        </p:txBody>
      </p:sp>
      <p:sp>
        <p:nvSpPr>
          <p:cNvPr id="313" name="Google Shape;313;p34">
            <a:extLst>
              <a:ext uri="{FF2B5EF4-FFF2-40B4-BE49-F238E27FC236}">
                <a16:creationId xmlns:a16="http://schemas.microsoft.com/office/drawing/2014/main" id="{27B748F1-549F-F8CF-2AD9-99A85ACDB85E}"/>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a:bodyPr>
          <a:lstStyle/>
          <a:p>
            <a:pPr marL="285750" marR="0" indent="-285750">
              <a:buFont typeface="Arial" panose="020B0604020202020204" pitchFamily="34" charset="0"/>
              <a:buChar char="•"/>
            </a:pPr>
            <a:r>
              <a:rPr lang="en-US" sz="11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The intent of the Educational Stability Grant (ESG) is the address reducing educational barriers for students who experience high mobility by providing academic and social emotional services and supports to highly mobile students.</a:t>
            </a:r>
          </a:p>
          <a:p>
            <a:pPr marL="285750" marR="0" indent="-285750">
              <a:buFont typeface="Arial" panose="020B0604020202020204" pitchFamily="34" charset="0"/>
              <a:buChar char="•"/>
            </a:pPr>
            <a:endParaRPr lang="en-US" sz="1100" kern="800" dirty="0">
              <a:solidFill>
                <a:srgbClr val="262626"/>
              </a:solidFill>
              <a:latin typeface="Roboto" panose="02000000000000000000" pitchFamily="2" charset="0"/>
              <a:ea typeface="Roboto" panose="02000000000000000000" pitchFamily="2" charset="0"/>
              <a:cs typeface="Roboto" panose="02000000000000000000" pitchFamily="2" charset="0"/>
            </a:endParaRPr>
          </a:p>
          <a:p>
            <a:pPr marL="285750" marR="0" indent="-285750">
              <a:buFont typeface="Arial" panose="020B0604020202020204" pitchFamily="34" charset="0"/>
              <a:buChar char="•"/>
            </a:pPr>
            <a:r>
              <a:rPr lang="en-US" sz="1100" kern="800" dirty="0">
                <a:solidFill>
                  <a:srgbClr val="262626"/>
                </a:solidFill>
                <a:latin typeface="Roboto" panose="02000000000000000000" pitchFamily="2" charset="0"/>
                <a:ea typeface="Roboto" panose="02000000000000000000" pitchFamily="2" charset="0"/>
                <a:cs typeface="Roboto" panose="02000000000000000000" pitchFamily="2" charset="0"/>
              </a:rPr>
              <a:t>The purpose of this funding opportunity is to support the removal of all educational barriers for children and youth experiencing high mobility with an emphasis on improving school attendance, reducing behavioral and discipline incidents, increasing grade-level promotion, reducing drop-out rates, and increasing graduation and completion rates.</a:t>
            </a:r>
            <a:endParaRPr lang="en-US" sz="11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63202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9D3EF2BE-34C8-FA3F-E910-B6AE2799834E}"/>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89DBAAF7-AA3F-0587-A34D-A17354C2AFB9}"/>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dirty="0"/>
            </a:br>
            <a:r>
              <a:rPr lang="en-US" dirty="0"/>
              <a:t>Intent</a:t>
            </a:r>
            <a:br>
              <a:rPr lang="en-US" dirty="0"/>
            </a:br>
            <a:r>
              <a:rPr lang="en-US" sz="1600" dirty="0"/>
              <a:t>[continued]</a:t>
            </a:r>
            <a:endParaRPr sz="1600" dirty="0"/>
          </a:p>
        </p:txBody>
      </p:sp>
      <p:sp>
        <p:nvSpPr>
          <p:cNvPr id="313" name="Google Shape;313;p34">
            <a:extLst>
              <a:ext uri="{FF2B5EF4-FFF2-40B4-BE49-F238E27FC236}">
                <a16:creationId xmlns:a16="http://schemas.microsoft.com/office/drawing/2014/main" id="{B5B8A7C0-EA21-E585-62C7-FEE2527E5841}"/>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lnSpcReduction="10000"/>
          </a:bodyPr>
          <a:lstStyle/>
          <a:p>
            <a:pPr marL="285750" lvl="0" indent="-285750" algn="l" rtl="0">
              <a:spcBef>
                <a:spcPts val="0"/>
              </a:spcBef>
              <a:spcAft>
                <a:spcPts val="0"/>
              </a:spcAft>
              <a:buFont typeface="Arial" panose="020B0604020202020204" pitchFamily="34" charset="0"/>
              <a:buChar char="•"/>
            </a:pPr>
            <a:r>
              <a:rPr lang="en-US" sz="1100" dirty="0"/>
              <a:t>To the maximum extent practical, grant-funded services shall be provided through programs and mechanisms that integrate highly mobile individuals and non highly mobile individuals. </a:t>
            </a:r>
          </a:p>
          <a:p>
            <a:pPr marL="285750" lvl="0" indent="-285750" algn="l" rtl="0">
              <a:spcBef>
                <a:spcPts val="0"/>
              </a:spcBef>
              <a:spcAft>
                <a:spcPts val="0"/>
              </a:spcAft>
              <a:buFont typeface="Arial" panose="020B0604020202020204" pitchFamily="34" charset="0"/>
              <a:buChar char="•"/>
            </a:pPr>
            <a:endParaRPr lang="en-US" sz="1100" dirty="0"/>
          </a:p>
          <a:p>
            <a:pPr marL="285750" lvl="0" indent="-285750" algn="l" rtl="0">
              <a:spcBef>
                <a:spcPts val="0"/>
              </a:spcBef>
              <a:spcAft>
                <a:spcPts val="0"/>
              </a:spcAft>
              <a:buFont typeface="Arial" panose="020B0604020202020204" pitchFamily="34" charset="0"/>
              <a:buChar char="•"/>
            </a:pPr>
            <a:r>
              <a:rPr lang="en-US" sz="1100" dirty="0"/>
              <a:t>Activities undertaken must not isolate or stigmatize highly mobile children and youth. Services provided under this program are not intended to replace the regular academic program.</a:t>
            </a:r>
          </a:p>
          <a:p>
            <a:pPr marL="285750" lvl="0" indent="-285750" algn="l" rtl="0">
              <a:spcBef>
                <a:spcPts val="0"/>
              </a:spcBef>
              <a:spcAft>
                <a:spcPts val="0"/>
              </a:spcAft>
              <a:buFont typeface="Arial" panose="020B0604020202020204" pitchFamily="34" charset="0"/>
              <a:buChar char="•"/>
            </a:pPr>
            <a:endParaRPr lang="en-US" sz="1100" dirty="0"/>
          </a:p>
          <a:p>
            <a:pPr marL="285750" lvl="0" indent="-285750" algn="l" rtl="0">
              <a:spcBef>
                <a:spcPts val="0"/>
              </a:spcBef>
              <a:spcAft>
                <a:spcPts val="0"/>
              </a:spcAft>
              <a:buFont typeface="Arial" panose="020B0604020202020204" pitchFamily="34" charset="0"/>
              <a:buChar char="•"/>
            </a:pPr>
            <a:r>
              <a:rPr lang="en-US" sz="1100" dirty="0"/>
              <a:t>Funds from this grant can be used to supplement existing services, but they cannot be used to supplant services which LEA/BOCES has been providing through other means.</a:t>
            </a:r>
          </a:p>
          <a:p>
            <a:pPr marL="285750" lvl="0" indent="-285750" algn="l" rtl="0">
              <a:spcBef>
                <a:spcPts val="0"/>
              </a:spcBef>
              <a:spcAft>
                <a:spcPts val="0"/>
              </a:spcAft>
              <a:buFont typeface="Arial" panose="020B0604020202020204" pitchFamily="34" charset="0"/>
              <a:buChar char="•"/>
            </a:pPr>
            <a:endParaRPr lang="en-US" sz="1100" dirty="0"/>
          </a:p>
          <a:p>
            <a:pPr marL="285750" lvl="0" indent="-285750" algn="l" rtl="0">
              <a:spcBef>
                <a:spcPts val="0"/>
              </a:spcBef>
              <a:spcAft>
                <a:spcPts val="0"/>
              </a:spcAft>
              <a:buFont typeface="Arial" panose="020B0604020202020204" pitchFamily="34" charset="0"/>
              <a:buChar char="•"/>
            </a:pPr>
            <a:r>
              <a:rPr lang="en-US" sz="1100" dirty="0"/>
              <a:t>Collaboration and coordination with other local and state agencies that serve highly mobile children and youth is required (e.g., county child welfare agencies)</a:t>
            </a:r>
            <a:endParaRPr sz="1100" dirty="0"/>
          </a:p>
        </p:txBody>
      </p:sp>
    </p:spTree>
    <p:extLst>
      <p:ext uri="{BB962C8B-B14F-4D97-AF65-F5344CB8AC3E}">
        <p14:creationId xmlns:p14="http://schemas.microsoft.com/office/powerpoint/2010/main" val="97543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ACDF90C7-9244-F07E-896F-C649C829B758}"/>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6BB9F63D-3F80-DB57-A8FC-44C473716970}"/>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dirty="0"/>
            </a:br>
            <a:r>
              <a:rPr lang="en-US" dirty="0"/>
              <a:t>Required Professional Development</a:t>
            </a:r>
            <a:endParaRPr sz="1600" dirty="0"/>
          </a:p>
        </p:txBody>
      </p:sp>
      <p:sp>
        <p:nvSpPr>
          <p:cNvPr id="313" name="Google Shape;313;p34">
            <a:extLst>
              <a:ext uri="{FF2B5EF4-FFF2-40B4-BE49-F238E27FC236}">
                <a16:creationId xmlns:a16="http://schemas.microsoft.com/office/drawing/2014/main" id="{664F3284-CA3E-ECC0-DB53-4F86B724AD42}"/>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a:bodyPr>
          <a:lstStyle/>
          <a:p>
            <a:pPr marL="285750" lvl="0" indent="-285750" algn="l" rtl="0">
              <a:spcBef>
                <a:spcPts val="0"/>
              </a:spcBef>
              <a:spcAft>
                <a:spcPts val="0"/>
              </a:spcAft>
              <a:buFont typeface="Arial" panose="020B0604020202020204" pitchFamily="34" charset="0"/>
              <a:buChar char="•"/>
            </a:pPr>
            <a:r>
              <a:rPr lang="en-US" sz="1100" dirty="0"/>
              <a:t>To support successful implementation and marked progress towards performance measures, awarded grantees will be required to participate in one Colorado Département of Education (CDE) Learning cohorts each year of the grant.</a:t>
            </a:r>
          </a:p>
          <a:p>
            <a:pPr marL="285750" lvl="0" indent="-285750" algn="l" rtl="0">
              <a:spcBef>
                <a:spcPts val="0"/>
              </a:spcBef>
              <a:spcAft>
                <a:spcPts val="0"/>
              </a:spcAft>
              <a:buFont typeface="Arial" panose="020B0604020202020204" pitchFamily="34" charset="0"/>
              <a:buChar char="•"/>
            </a:pPr>
            <a:endParaRPr lang="en-US" sz="1100" dirty="0"/>
          </a:p>
          <a:p>
            <a:pPr marL="285750" lvl="0" indent="-285750" algn="l" rtl="0">
              <a:spcBef>
                <a:spcPts val="0"/>
              </a:spcBef>
              <a:spcAft>
                <a:spcPts val="0"/>
              </a:spcAft>
              <a:buFont typeface="Arial" panose="020B0604020202020204" pitchFamily="34" charset="0"/>
              <a:buChar char="•"/>
            </a:pPr>
            <a:r>
              <a:rPr lang="en-US" sz="1100" dirty="0"/>
              <a:t>These CDE learning cohorts will be designed specifically for grantees of the Education of Homeless Children and Youth grant and the Educational Stability Grant. </a:t>
            </a:r>
          </a:p>
          <a:p>
            <a:pPr marL="285750" indent="-285750">
              <a:buFont typeface="Arial" panose="020B0604020202020204" pitchFamily="34" charset="0"/>
              <a:buChar char="•"/>
            </a:pPr>
            <a:endParaRPr lang="en-US"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285750" lvl="0" indent="-285750" algn="l" rtl="0">
              <a:spcBef>
                <a:spcPts val="0"/>
              </a:spcBef>
              <a:spcAft>
                <a:spcPts val="0"/>
              </a:spcAft>
              <a:buFont typeface="Arial" panose="020B0604020202020204" pitchFamily="34" charset="0"/>
              <a:buChar char="•"/>
            </a:pPr>
            <a:endParaRPr sz="1100" dirty="0"/>
          </a:p>
        </p:txBody>
      </p:sp>
    </p:spTree>
    <p:extLst>
      <p:ext uri="{BB962C8B-B14F-4D97-AF65-F5344CB8AC3E}">
        <p14:creationId xmlns:p14="http://schemas.microsoft.com/office/powerpoint/2010/main" val="3506382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74DB3E2D-64F2-6690-B9A0-BF761DD08F62}"/>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B4BA569D-AEF9-8E85-F707-1D764D30B928}"/>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dirty="0"/>
            </a:br>
            <a:r>
              <a:rPr lang="en-US" dirty="0"/>
              <a:t>Required Professional Development</a:t>
            </a:r>
            <a:br>
              <a:rPr lang="en-US" dirty="0"/>
            </a:br>
            <a:r>
              <a:rPr lang="en-US" sz="1600" dirty="0"/>
              <a:t>[continued]</a:t>
            </a:r>
            <a:endParaRPr sz="1600" dirty="0"/>
          </a:p>
        </p:txBody>
      </p:sp>
      <p:sp>
        <p:nvSpPr>
          <p:cNvPr id="313" name="Google Shape;313;p34">
            <a:extLst>
              <a:ext uri="{FF2B5EF4-FFF2-40B4-BE49-F238E27FC236}">
                <a16:creationId xmlns:a16="http://schemas.microsoft.com/office/drawing/2014/main" id="{E104E57D-A658-AB72-953E-75ED7C8C4856}"/>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fontScale="92500"/>
          </a:bodyPr>
          <a:lstStyle/>
          <a:p>
            <a:pPr marL="285750" indent="-285750">
              <a:buFont typeface="Arial" panose="020B0604020202020204" pitchFamily="34" charset="0"/>
              <a:buChar char="•"/>
            </a:pPr>
            <a:r>
              <a:rPr lang="en-US" sz="12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Awarded grantees will be engaged by the District Improvement Strategy Office (DISO) at CDE to determine cohort design and topics.  Selected topics of the CDE Learning Cohorts will focus on increasing student engagement and accelerated student outcomes.  </a:t>
            </a:r>
          </a:p>
          <a:p>
            <a:pPr marL="285750" indent="-285750">
              <a:buFont typeface="Arial" panose="020B0604020202020204" pitchFamily="34" charset="0"/>
              <a:buChar char="•"/>
            </a:pPr>
            <a:endParaRPr lang="en-US" sz="1200" kern="800" dirty="0">
              <a:solidFill>
                <a:srgbClr val="262626"/>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2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Topics may include but are not limited to Chronic Absenteeism, Evidenced Based Social Emotional Learning Strategies, Credit Accrual Strategies and supporting transitions of highly mobile youth, Policy and Practices review, and additional strategies for dropout prevention and student re-engagement.  </a:t>
            </a:r>
          </a:p>
          <a:p>
            <a:pPr marL="285750" indent="-285750">
              <a:buFont typeface="Arial" panose="020B0604020202020204" pitchFamily="34" charset="0"/>
              <a:buChar char="•"/>
            </a:pPr>
            <a:endParaRPr lang="en-US" sz="1200" kern="800" dirty="0">
              <a:solidFill>
                <a:srgbClr val="262626"/>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2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A required component of the application includes a signed assurance form articulating commitment to participation in these cohorts as a condition of funding. Completion of this assurance form will be scored as part of the rubric.</a:t>
            </a:r>
          </a:p>
          <a:p>
            <a:pPr marL="285750" lvl="0" indent="-285750" algn="l" rtl="0">
              <a:spcBef>
                <a:spcPts val="0"/>
              </a:spcBef>
              <a:spcAft>
                <a:spcPts val="0"/>
              </a:spcAft>
              <a:buFont typeface="Arial" panose="020B0604020202020204" pitchFamily="34" charset="0"/>
              <a:buChar char="•"/>
            </a:pPr>
            <a:endParaRPr sz="1100" dirty="0"/>
          </a:p>
        </p:txBody>
      </p:sp>
    </p:spTree>
    <p:extLst>
      <p:ext uri="{BB962C8B-B14F-4D97-AF65-F5344CB8AC3E}">
        <p14:creationId xmlns:p14="http://schemas.microsoft.com/office/powerpoint/2010/main" val="72344165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3568</Words>
  <Application>Microsoft Office PowerPoint</Application>
  <PresentationFormat>On-screen Show (16:9)</PresentationFormat>
  <Paragraphs>266</Paragraphs>
  <Slides>42</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Courier New</vt:lpstr>
      <vt:lpstr>Museo Slab 500</vt:lpstr>
      <vt:lpstr>Roboto</vt:lpstr>
      <vt:lpstr>Roboto Medium</vt:lpstr>
      <vt:lpstr>Rockwell</vt:lpstr>
      <vt:lpstr>Symbol</vt:lpstr>
      <vt:lpstr>Times New Roman</vt:lpstr>
      <vt:lpstr>Simple Light</vt:lpstr>
      <vt:lpstr>Educational Stability Grant Pursuant To:  Colorado House Bill 18-1306; Colorado Revised Statue 22-32-138</vt:lpstr>
      <vt:lpstr>Program Key Elements</vt:lpstr>
      <vt:lpstr>Introduction</vt:lpstr>
      <vt:lpstr>Introduction [continued 1]</vt:lpstr>
      <vt:lpstr>Introduction [continued 2]</vt:lpstr>
      <vt:lpstr> Intent of the Educational Stability Grant</vt:lpstr>
      <vt:lpstr> Intent [continued]</vt:lpstr>
      <vt:lpstr> Required Professional Development</vt:lpstr>
      <vt:lpstr> Required Professional Development [continued]</vt:lpstr>
      <vt:lpstr> Eligible Applicants</vt:lpstr>
      <vt:lpstr> Eligible Applicants [continued 1]</vt:lpstr>
      <vt:lpstr> Eligible Applicants [continued 2]</vt:lpstr>
      <vt:lpstr> Eligible Applicants [continued 3]</vt:lpstr>
      <vt:lpstr> Priority Considerations</vt:lpstr>
      <vt:lpstr> Priority Considerations [continued 1]</vt:lpstr>
      <vt:lpstr> Priority Considerations [continued 2]</vt:lpstr>
      <vt:lpstr> Available Funds and Duration of the Grant</vt:lpstr>
      <vt:lpstr> Allowable Use of Funds</vt:lpstr>
      <vt:lpstr>Evaluation and Reporting</vt:lpstr>
      <vt:lpstr>Evaluation and Reporting [continued]</vt:lpstr>
      <vt:lpstr>Review Process and Timeline</vt:lpstr>
      <vt:lpstr>Submission Process and Deadline</vt:lpstr>
      <vt:lpstr>Application Elements</vt:lpstr>
      <vt:lpstr>Application Format</vt:lpstr>
      <vt:lpstr>Required Elements</vt:lpstr>
      <vt:lpstr>GAINS System Training</vt:lpstr>
      <vt:lpstr>Covered in this Section…</vt:lpstr>
      <vt:lpstr>Access GAINS- IdM Users</vt:lpstr>
      <vt:lpstr>Logging In- IdM</vt:lpstr>
      <vt:lpstr>Logging In – Non-IdM Users </vt:lpstr>
      <vt:lpstr>Access – Non-IdM Users </vt:lpstr>
      <vt:lpstr>Navigate to Funding Applications </vt:lpstr>
      <vt:lpstr>Find the Education Stability Grant</vt:lpstr>
      <vt:lpstr>Draft Started</vt:lpstr>
      <vt:lpstr>Navigating Basics - Sections Overview</vt:lpstr>
      <vt:lpstr>Navigating Basics – Validations </vt:lpstr>
      <vt:lpstr>Navigating Basics – Saving your Work</vt:lpstr>
      <vt:lpstr>Application Submission</vt:lpstr>
      <vt:lpstr>GAINS Demonstration </vt:lpstr>
      <vt:lpstr>Additional Support</vt:lpstr>
      <vt:lpstr>Questions</vt:lpstr>
      <vt:lpstr>  Jamie Burciaga State Coordinator for Foster Care Education Burciaga_j@cde.state.co.us 303.518.5938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Burciaga, Jamie</dc:creator>
  <cp:lastModifiedBy>Spear, Susanna</cp:lastModifiedBy>
  <cp:revision>3</cp:revision>
  <dcterms:modified xsi:type="dcterms:W3CDTF">2025-03-28T22:16:51Z</dcterms:modified>
</cp:coreProperties>
</file>