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9" r:id="rId1"/>
    <p:sldMasterId id="2147483670" r:id="rId2"/>
    <p:sldMasterId id="2147483671" r:id="rId3"/>
  </p:sldMasterIdLst>
  <p:notesMasterIdLst>
    <p:notesMasterId r:id="rId13"/>
  </p:notesMasterIdLst>
  <p:handoutMasterIdLst>
    <p:handoutMasterId r:id="rId14"/>
  </p:handoutMasterIdLst>
  <p:sldIdLst>
    <p:sldId id="256" r:id="rId4"/>
    <p:sldId id="277" r:id="rId5"/>
    <p:sldId id="294" r:id="rId6"/>
    <p:sldId id="292" r:id="rId7"/>
    <p:sldId id="289" r:id="rId8"/>
    <p:sldId id="283" r:id="rId9"/>
    <p:sldId id="291" r:id="rId10"/>
    <p:sldId id="295" r:id="rId11"/>
    <p:sldId id="276" r:id="rId12"/>
  </p:sldIdLst>
  <p:sldSz cx="9144000" cy="5143500" type="screen16x9"/>
  <p:notesSz cx="7023100" cy="93091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4557" autoAdjust="0"/>
    <p:restoredTop sz="86385" autoAdjust="0"/>
  </p:normalViewPr>
  <p:slideViewPr>
    <p:cSldViewPr snapToGrid="0">
      <p:cViewPr varScale="1">
        <p:scale>
          <a:sx n="108" d="100"/>
          <a:sy n="108" d="100"/>
        </p:scale>
        <p:origin x="120" y="46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C55410D3-DDB0-440E-BCB2-FC8B4B65DA8A}" type="datetimeFigureOut">
              <a:rPr lang="en-US" smtClean="0"/>
              <a:t>5/17/2021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FBCF84FD-3AB2-4F04-B3C3-4A1CC89A71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264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698500"/>
            <a:ext cx="6207125" cy="34909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8" tIns="93308" rIns="93308" bIns="93308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6b1edd44a0_0_27:notes"/>
          <p:cNvSpPr txBox="1">
            <a:spLocks noGrp="1"/>
          </p:cNvSpPr>
          <p:nvPr>
            <p:ph type="body" idx="1"/>
          </p:nvPr>
        </p:nvSpPr>
        <p:spPr>
          <a:xfrm>
            <a:off x="936414" y="4421823"/>
            <a:ext cx="5150273" cy="4189095"/>
          </a:xfrm>
          <a:prstGeom prst="rect">
            <a:avLst/>
          </a:prstGeom>
        </p:spPr>
        <p:txBody>
          <a:bodyPr spcFirstLastPara="1" wrap="square" lIns="93308" tIns="93308" rIns="93308" bIns="93308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89" name="Google Shape;89;g6b1edd44a0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700088"/>
            <a:ext cx="6207125" cy="34909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6b1edd44a0_2_84:notes"/>
          <p:cNvSpPr txBox="1">
            <a:spLocks noGrp="1"/>
          </p:cNvSpPr>
          <p:nvPr>
            <p:ph type="body" idx="1"/>
          </p:nvPr>
        </p:nvSpPr>
        <p:spPr>
          <a:xfrm>
            <a:off x="958958" y="4501662"/>
            <a:ext cx="5274261" cy="4264731"/>
          </a:xfrm>
          <a:prstGeom prst="rect">
            <a:avLst/>
          </a:prstGeom>
        </p:spPr>
        <p:txBody>
          <a:bodyPr spcFirstLastPara="1" wrap="square" lIns="95230" tIns="95230" rIns="95230" bIns="95230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140" name="Google Shape;140;g6b1edd44a0_2_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6563" y="711200"/>
            <a:ext cx="6318250" cy="35544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521136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6b1edd44a0_2_84:notes"/>
          <p:cNvSpPr txBox="1">
            <a:spLocks noGrp="1"/>
          </p:cNvSpPr>
          <p:nvPr>
            <p:ph type="body" idx="1"/>
          </p:nvPr>
        </p:nvSpPr>
        <p:spPr>
          <a:xfrm>
            <a:off x="958958" y="4501662"/>
            <a:ext cx="5274261" cy="4264731"/>
          </a:xfrm>
          <a:prstGeom prst="rect">
            <a:avLst/>
          </a:prstGeom>
        </p:spPr>
        <p:txBody>
          <a:bodyPr spcFirstLastPara="1" wrap="square" lIns="95230" tIns="95230" rIns="95230" bIns="95230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140" name="Google Shape;140;g6b1edd44a0_2_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6563" y="711200"/>
            <a:ext cx="6318250" cy="35544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40706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6b1edd44a0_2_84:notes"/>
          <p:cNvSpPr txBox="1">
            <a:spLocks noGrp="1"/>
          </p:cNvSpPr>
          <p:nvPr>
            <p:ph type="body" idx="1"/>
          </p:nvPr>
        </p:nvSpPr>
        <p:spPr>
          <a:xfrm>
            <a:off x="958958" y="4501662"/>
            <a:ext cx="5274261" cy="4264731"/>
          </a:xfrm>
          <a:prstGeom prst="rect">
            <a:avLst/>
          </a:prstGeom>
        </p:spPr>
        <p:txBody>
          <a:bodyPr spcFirstLastPara="1" wrap="square" lIns="95230" tIns="95230" rIns="95230" bIns="95230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140" name="Google Shape;140;g6b1edd44a0_2_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6563" y="711200"/>
            <a:ext cx="6318250" cy="35544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846627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6b1edd44a0_2_84:notes"/>
          <p:cNvSpPr txBox="1">
            <a:spLocks noGrp="1"/>
          </p:cNvSpPr>
          <p:nvPr>
            <p:ph type="body" idx="1"/>
          </p:nvPr>
        </p:nvSpPr>
        <p:spPr>
          <a:xfrm>
            <a:off x="958958" y="4501662"/>
            <a:ext cx="5274261" cy="4264731"/>
          </a:xfrm>
          <a:prstGeom prst="rect">
            <a:avLst/>
          </a:prstGeom>
        </p:spPr>
        <p:txBody>
          <a:bodyPr spcFirstLastPara="1" wrap="square" lIns="95230" tIns="95230" rIns="95230" bIns="95230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140" name="Google Shape;140;g6b1edd44a0_2_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6563" y="711200"/>
            <a:ext cx="6318250" cy="35544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795125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6b1edd44a0_2_84:notes"/>
          <p:cNvSpPr txBox="1">
            <a:spLocks noGrp="1"/>
          </p:cNvSpPr>
          <p:nvPr>
            <p:ph type="body" idx="1"/>
          </p:nvPr>
        </p:nvSpPr>
        <p:spPr>
          <a:xfrm>
            <a:off x="958958" y="4501662"/>
            <a:ext cx="5274261" cy="4264731"/>
          </a:xfrm>
          <a:prstGeom prst="rect">
            <a:avLst/>
          </a:prstGeom>
        </p:spPr>
        <p:txBody>
          <a:bodyPr spcFirstLastPara="1" wrap="square" lIns="95230" tIns="95230" rIns="95230" bIns="95230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140" name="Google Shape;140;g6b1edd44a0_2_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6563" y="711200"/>
            <a:ext cx="6318250" cy="35544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225589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6b1edd44a0_2_84:notes"/>
          <p:cNvSpPr txBox="1">
            <a:spLocks noGrp="1"/>
          </p:cNvSpPr>
          <p:nvPr>
            <p:ph type="body" idx="1"/>
          </p:nvPr>
        </p:nvSpPr>
        <p:spPr>
          <a:xfrm>
            <a:off x="958958" y="4501662"/>
            <a:ext cx="5274261" cy="4264731"/>
          </a:xfrm>
          <a:prstGeom prst="rect">
            <a:avLst/>
          </a:prstGeom>
        </p:spPr>
        <p:txBody>
          <a:bodyPr spcFirstLastPara="1" wrap="square" lIns="95230" tIns="95230" rIns="95230" bIns="95230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140" name="Google Shape;140;g6b1edd44a0_2_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6563" y="711200"/>
            <a:ext cx="6318250" cy="35544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930347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6b1edd44a0_2_84:notes"/>
          <p:cNvSpPr txBox="1">
            <a:spLocks noGrp="1"/>
          </p:cNvSpPr>
          <p:nvPr>
            <p:ph type="body" idx="1"/>
          </p:nvPr>
        </p:nvSpPr>
        <p:spPr>
          <a:xfrm>
            <a:off x="958958" y="4501662"/>
            <a:ext cx="5274261" cy="4264731"/>
          </a:xfrm>
          <a:prstGeom prst="rect">
            <a:avLst/>
          </a:prstGeom>
        </p:spPr>
        <p:txBody>
          <a:bodyPr spcFirstLastPara="1" wrap="square" lIns="95230" tIns="95230" rIns="95230" bIns="95230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140" name="Google Shape;140;g6b1edd44a0_2_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6563" y="711200"/>
            <a:ext cx="6318250" cy="35544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756403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6b1edd44a0_0_0:notes"/>
          <p:cNvSpPr txBox="1">
            <a:spLocks noGrp="1"/>
          </p:cNvSpPr>
          <p:nvPr>
            <p:ph type="body" idx="1"/>
          </p:nvPr>
        </p:nvSpPr>
        <p:spPr>
          <a:xfrm>
            <a:off x="936414" y="4421823"/>
            <a:ext cx="5150273" cy="4189095"/>
          </a:xfrm>
          <a:prstGeom prst="rect">
            <a:avLst/>
          </a:prstGeom>
        </p:spPr>
        <p:txBody>
          <a:bodyPr spcFirstLastPara="1" wrap="square" lIns="93308" tIns="93308" rIns="93308" bIns="93308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251" name="Google Shape;251;g6b1edd44a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700088"/>
            <a:ext cx="6207125" cy="34909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ption 1 - Subtitle" type="title">
  <p:cSld name="TITLE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6"/>
          <p:cNvSpPr txBox="1">
            <a:spLocks noGrp="1"/>
          </p:cNvSpPr>
          <p:nvPr>
            <p:ph type="ctrTitle"/>
          </p:nvPr>
        </p:nvSpPr>
        <p:spPr>
          <a:xfrm>
            <a:off x="685355" y="1871052"/>
            <a:ext cx="7773293" cy="1102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640" b="1" i="1" u="none" strike="noStrike" cap="none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640" b="1" i="1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640" b="1" i="1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640" b="1" i="1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640" b="1" i="1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640" b="1" i="1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640" b="1" i="1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640" b="1" i="1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640" b="1" i="1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61" name="Google Shape;61;p16"/>
          <p:cNvSpPr txBox="1">
            <a:spLocks noGrp="1"/>
          </p:cNvSpPr>
          <p:nvPr>
            <p:ph type="subTitle" idx="1"/>
          </p:nvPr>
        </p:nvSpPr>
        <p:spPr>
          <a:xfrm>
            <a:off x="1371824" y="3333750"/>
            <a:ext cx="6400354" cy="8955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7375" tIns="28675" rIns="57375" bIns="28675" anchor="t" anchorCtr="0">
            <a:noAutofit/>
          </a:bodyPr>
          <a:lstStyle>
            <a:lvl1pPr marR="0" lvl="0" algn="ctr" rtl="0">
              <a:spcBef>
                <a:spcPts val="2953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Trebuchet MS"/>
              <a:buNone/>
              <a:defRPr sz="1800" b="0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ctr" rtl="0">
              <a:spcBef>
                <a:spcPts val="2953"/>
              </a:spcBef>
              <a:spcAft>
                <a:spcPts val="0"/>
              </a:spcAft>
              <a:buClr>
                <a:srgbClr val="5C6670"/>
              </a:buClr>
              <a:buSzPts val="2109"/>
              <a:buFont typeface="Trebuchet MS"/>
              <a:buNone/>
              <a:defRPr sz="2109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ctr" rtl="0">
              <a:spcBef>
                <a:spcPts val="2953"/>
              </a:spcBef>
              <a:spcAft>
                <a:spcPts val="0"/>
              </a:spcAft>
              <a:buClr>
                <a:srgbClr val="5C6670"/>
              </a:buClr>
              <a:buSzPts val="2109"/>
              <a:buFont typeface="Trebuchet MS"/>
              <a:buNone/>
              <a:defRPr sz="2109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ctr" rtl="0">
              <a:spcBef>
                <a:spcPts val="2953"/>
              </a:spcBef>
              <a:spcAft>
                <a:spcPts val="0"/>
              </a:spcAft>
              <a:buClr>
                <a:srgbClr val="5C6670"/>
              </a:buClr>
              <a:buSzPts val="2109"/>
              <a:buFont typeface="Trebuchet MS"/>
              <a:buNone/>
              <a:defRPr sz="2109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ctr" rtl="0">
              <a:spcBef>
                <a:spcPts val="2953"/>
              </a:spcBef>
              <a:spcAft>
                <a:spcPts val="0"/>
              </a:spcAft>
              <a:buClr>
                <a:srgbClr val="5C6670"/>
              </a:buClr>
              <a:buSzPts val="2109"/>
              <a:buFont typeface="Trebuchet MS"/>
              <a:buNone/>
              <a:defRPr sz="2109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ctr" rtl="0">
              <a:spcBef>
                <a:spcPts val="2953"/>
              </a:spcBef>
              <a:spcAft>
                <a:spcPts val="0"/>
              </a:spcAft>
              <a:buClr>
                <a:srgbClr val="5C6670"/>
              </a:buClr>
              <a:buSzPts val="2109"/>
              <a:buFont typeface="Trebuchet MS"/>
              <a:buNone/>
              <a:defRPr sz="2109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ctr" rtl="0">
              <a:spcBef>
                <a:spcPts val="2953"/>
              </a:spcBef>
              <a:spcAft>
                <a:spcPts val="0"/>
              </a:spcAft>
              <a:buClr>
                <a:srgbClr val="5C6670"/>
              </a:buClr>
              <a:buSzPts val="2109"/>
              <a:buFont typeface="Trebuchet MS"/>
              <a:buNone/>
              <a:defRPr sz="2109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ctr" rtl="0">
              <a:spcBef>
                <a:spcPts val="2953"/>
              </a:spcBef>
              <a:spcAft>
                <a:spcPts val="0"/>
              </a:spcAft>
              <a:buClr>
                <a:srgbClr val="5C6670"/>
              </a:buClr>
              <a:buSzPts val="2109"/>
              <a:buFont typeface="Trebuchet MS"/>
              <a:buNone/>
              <a:defRPr sz="2109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ctr" rtl="0">
              <a:spcBef>
                <a:spcPts val="2953"/>
              </a:spcBef>
              <a:spcAft>
                <a:spcPts val="0"/>
              </a:spcAft>
              <a:buClr>
                <a:srgbClr val="5C6670"/>
              </a:buClr>
              <a:buSzPts val="2109"/>
              <a:buFont typeface="Trebuchet MS"/>
              <a:buNone/>
              <a:defRPr sz="2109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Slide - Content">
  <p:cSld name="Content Slide - Content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9"/>
          <p:cNvSpPr txBox="1">
            <a:spLocks noGrp="1"/>
          </p:cNvSpPr>
          <p:nvPr>
            <p:ph type="title"/>
          </p:nvPr>
        </p:nvSpPr>
        <p:spPr>
          <a:xfrm>
            <a:off x="446484" y="514350"/>
            <a:ext cx="7715100" cy="60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7375" tIns="28675" rIns="57375" bIns="28675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small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100" b="1" i="1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100" b="1" i="1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100" b="1" i="1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100" b="1" i="1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100" b="1" i="1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100" b="1" i="1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100" b="1" i="1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100" b="1" i="1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72" name="Google Shape;72;p19"/>
          <p:cNvSpPr txBox="1">
            <a:spLocks noGrp="1"/>
          </p:cNvSpPr>
          <p:nvPr>
            <p:ph type="body" idx="1"/>
          </p:nvPr>
        </p:nvSpPr>
        <p:spPr>
          <a:xfrm>
            <a:off x="457646" y="1428750"/>
            <a:ext cx="7715100" cy="241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7375" tIns="28675" rIns="57375" bIns="28675" anchor="t" anchorCtr="0">
            <a:noAutofit/>
          </a:bodyPr>
          <a:lstStyle>
            <a:lvl1pPr marL="457200" marR="0" lvl="0" indent="-228600" algn="l" rtl="0">
              <a:spcBef>
                <a:spcPts val="2636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53585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228600" algn="l" rtl="0">
              <a:spcBef>
                <a:spcPts val="2636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228600" algn="l" rtl="0">
              <a:spcBef>
                <a:spcPts val="2636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228600" algn="l" rtl="0">
              <a:spcBef>
                <a:spcPts val="2636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228600" algn="l" rtl="0">
              <a:spcBef>
                <a:spcPts val="2636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228600" algn="l" rtl="0">
              <a:spcBef>
                <a:spcPts val="2636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228600" algn="l" rtl="0">
              <a:spcBef>
                <a:spcPts val="2636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228600" algn="l" rtl="0">
              <a:spcBef>
                <a:spcPts val="2636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228600" algn="l" rtl="0">
              <a:spcBef>
                <a:spcPts val="2636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1">
  <p:cSld name="CUSTOM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Google Shape;74;p20"/>
          <p:cNvPicPr preferRelativeResize="0"/>
          <p:nvPr/>
        </p:nvPicPr>
        <p:blipFill rotWithShape="1">
          <a:blip r:embed="rId2">
            <a:alphaModFix amt="50000"/>
          </a:blip>
          <a:srcRect l="1478" t="4680" r="9978"/>
          <a:stretch/>
        </p:blipFill>
        <p:spPr>
          <a:xfrm>
            <a:off x="0" y="0"/>
            <a:ext cx="9144000" cy="4708099"/>
          </a:xfrm>
          <a:prstGeom prst="rect">
            <a:avLst/>
          </a:prstGeom>
          <a:noFill/>
          <a:ln>
            <a:noFill/>
          </a:ln>
          <a:effectLst>
            <a:outerShdw dist="9525" dir="5400000" algn="bl" rotWithShape="0">
              <a:srgbClr val="000000">
                <a:alpha val="79000"/>
              </a:srgbClr>
            </a:outerShdw>
          </a:effectLst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vider Slide - Header Only">
  <p:cSld name="Divider Slide - Header Only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21"/>
          <p:cNvSpPr txBox="1">
            <a:spLocks noGrp="1"/>
          </p:cNvSpPr>
          <p:nvPr>
            <p:ph type="title"/>
          </p:nvPr>
        </p:nvSpPr>
        <p:spPr>
          <a:xfrm>
            <a:off x="460995" y="234404"/>
            <a:ext cx="7715100" cy="66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7375" tIns="28675" rIns="57375" bIns="2867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small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100" b="1" i="1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100" b="1" i="1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100" b="1" i="1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100" b="1" i="1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100" b="1" i="1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100" b="1" i="1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100" b="1" i="1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100" b="1" i="1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vider Slide - Header and Subtext">
  <p:cSld name="Divider Slide - Header and Subtex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2"/>
          <p:cNvSpPr txBox="1">
            <a:spLocks noGrp="1"/>
          </p:cNvSpPr>
          <p:nvPr>
            <p:ph type="subTitle" idx="1"/>
          </p:nvPr>
        </p:nvSpPr>
        <p:spPr>
          <a:xfrm>
            <a:off x="443626" y="1366243"/>
            <a:ext cx="7715100" cy="36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7375" tIns="28675" rIns="57375" bIns="28675" anchor="t" anchorCtr="0">
            <a:noAutofit/>
          </a:bodyPr>
          <a:lstStyle>
            <a:lvl1pPr marR="0" lvl="0" algn="l" rtl="0">
              <a:spcBef>
                <a:spcPts val="2636"/>
              </a:spcBef>
              <a:spcAft>
                <a:spcPts val="0"/>
              </a:spcAft>
              <a:buClr>
                <a:schemeClr val="lt1"/>
              </a:buClr>
              <a:buSzPts val="2200"/>
              <a:buFont typeface="Trebuchet MS"/>
              <a:buNone/>
              <a:defRPr sz="2200" b="1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ctr" rtl="0">
              <a:spcBef>
                <a:spcPts val="2636"/>
              </a:spcBef>
              <a:spcAft>
                <a:spcPts val="0"/>
              </a:spcAft>
              <a:buClr>
                <a:srgbClr val="5C6670"/>
              </a:buClr>
              <a:buSzPts val="1900"/>
              <a:buFont typeface="Trebuchet MS"/>
              <a:buNone/>
              <a:defRPr sz="190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ctr" rtl="0">
              <a:spcBef>
                <a:spcPts val="2636"/>
              </a:spcBef>
              <a:spcAft>
                <a:spcPts val="0"/>
              </a:spcAft>
              <a:buClr>
                <a:srgbClr val="5C6670"/>
              </a:buClr>
              <a:buSzPts val="1900"/>
              <a:buFont typeface="Trebuchet MS"/>
              <a:buNone/>
              <a:defRPr sz="190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ctr" rtl="0">
              <a:spcBef>
                <a:spcPts val="2636"/>
              </a:spcBef>
              <a:spcAft>
                <a:spcPts val="0"/>
              </a:spcAft>
              <a:buClr>
                <a:srgbClr val="5C6670"/>
              </a:buClr>
              <a:buSzPts val="1900"/>
              <a:buFont typeface="Trebuchet MS"/>
              <a:buNone/>
              <a:defRPr sz="190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ctr" rtl="0">
              <a:spcBef>
                <a:spcPts val="2636"/>
              </a:spcBef>
              <a:spcAft>
                <a:spcPts val="0"/>
              </a:spcAft>
              <a:buClr>
                <a:srgbClr val="5C6670"/>
              </a:buClr>
              <a:buSzPts val="1900"/>
              <a:buFont typeface="Trebuchet MS"/>
              <a:buNone/>
              <a:defRPr sz="190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ctr" rtl="0">
              <a:spcBef>
                <a:spcPts val="2636"/>
              </a:spcBef>
              <a:spcAft>
                <a:spcPts val="0"/>
              </a:spcAft>
              <a:buClr>
                <a:srgbClr val="5C6670"/>
              </a:buClr>
              <a:buSzPts val="1900"/>
              <a:buFont typeface="Trebuchet MS"/>
              <a:buNone/>
              <a:defRPr sz="190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ctr" rtl="0">
              <a:spcBef>
                <a:spcPts val="2636"/>
              </a:spcBef>
              <a:spcAft>
                <a:spcPts val="0"/>
              </a:spcAft>
              <a:buClr>
                <a:srgbClr val="5C6670"/>
              </a:buClr>
              <a:buSzPts val="1900"/>
              <a:buFont typeface="Trebuchet MS"/>
              <a:buNone/>
              <a:defRPr sz="190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ctr" rtl="0">
              <a:spcBef>
                <a:spcPts val="2636"/>
              </a:spcBef>
              <a:spcAft>
                <a:spcPts val="0"/>
              </a:spcAft>
              <a:buClr>
                <a:srgbClr val="5C6670"/>
              </a:buClr>
              <a:buSzPts val="1900"/>
              <a:buFont typeface="Trebuchet MS"/>
              <a:buNone/>
              <a:defRPr sz="190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ctr" rtl="0">
              <a:spcBef>
                <a:spcPts val="2636"/>
              </a:spcBef>
              <a:spcAft>
                <a:spcPts val="0"/>
              </a:spcAft>
              <a:buClr>
                <a:srgbClr val="5C6670"/>
              </a:buClr>
              <a:buSzPts val="1900"/>
              <a:buFont typeface="Trebuchet MS"/>
              <a:buNone/>
              <a:defRPr sz="190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79" name="Google Shape;79;p22"/>
          <p:cNvSpPr txBox="1">
            <a:spLocks noGrp="1"/>
          </p:cNvSpPr>
          <p:nvPr>
            <p:ph type="title"/>
          </p:nvPr>
        </p:nvSpPr>
        <p:spPr>
          <a:xfrm>
            <a:off x="460995" y="234404"/>
            <a:ext cx="7715100" cy="66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7375" tIns="28675" rIns="57375" bIns="2867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small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100" b="1" i="1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100" b="1" i="1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100" b="1" i="1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100" b="1" i="1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100" b="1" i="1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100" b="1" i="1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100" b="1" i="1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100" b="1" i="1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80" name="Google Shape;80;p22"/>
          <p:cNvSpPr txBox="1">
            <a:spLocks noGrp="1"/>
          </p:cNvSpPr>
          <p:nvPr>
            <p:ph type="body" idx="2"/>
          </p:nvPr>
        </p:nvSpPr>
        <p:spPr>
          <a:xfrm>
            <a:off x="446484" y="1808262"/>
            <a:ext cx="7715100" cy="289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7375" tIns="28675" rIns="57375" bIns="28675" anchor="t" anchorCtr="0">
            <a:noAutofit/>
          </a:bodyPr>
          <a:lstStyle>
            <a:lvl1pPr marL="457200" marR="0" lvl="0" indent="-228600" algn="l" rtl="0">
              <a:spcBef>
                <a:spcPts val="2636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228600" algn="l" rtl="0">
              <a:spcBef>
                <a:spcPts val="2636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228600" algn="l" rtl="0">
              <a:spcBef>
                <a:spcPts val="2636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228600" algn="l" rtl="0">
              <a:spcBef>
                <a:spcPts val="2636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228600" algn="l" rtl="0">
              <a:spcBef>
                <a:spcPts val="2636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228600" algn="l" rtl="0">
              <a:spcBef>
                <a:spcPts val="2636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228600" algn="l" rtl="0">
              <a:spcBef>
                <a:spcPts val="2636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228600" algn="l" rtl="0">
              <a:spcBef>
                <a:spcPts val="2636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228600" algn="l" rtl="0">
              <a:spcBef>
                <a:spcPts val="2636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23"/>
          <p:cNvSpPr txBox="1">
            <a:spLocks noGrp="1"/>
          </p:cNvSpPr>
          <p:nvPr>
            <p:ph type="title"/>
          </p:nvPr>
        </p:nvSpPr>
        <p:spPr>
          <a:xfrm>
            <a:off x="446484" y="763488"/>
            <a:ext cx="7715100" cy="120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8925" tIns="29450" rIns="58925" bIns="2945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900"/>
              <a:buNone/>
              <a:defRPr sz="3900" b="0" i="1" u="none" strike="noStrike" cap="none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900"/>
              <a:buNone/>
              <a:defRPr sz="4300" b="1" i="1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900"/>
              <a:buNone/>
              <a:defRPr sz="4300" b="1" i="1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900"/>
              <a:buNone/>
              <a:defRPr sz="4300" b="1" i="1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900"/>
              <a:buNone/>
              <a:defRPr sz="4300" b="1" i="1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900"/>
              <a:buNone/>
              <a:defRPr sz="4300" b="1" i="1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900"/>
              <a:buNone/>
              <a:defRPr sz="4300" b="1" i="1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900"/>
              <a:buNone/>
              <a:defRPr sz="4300" b="1" i="1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900"/>
              <a:buNone/>
              <a:defRPr sz="4300" b="1" i="1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83" name="Google Shape;83;p23"/>
          <p:cNvSpPr txBox="1">
            <a:spLocks noGrp="1"/>
          </p:cNvSpPr>
          <p:nvPr>
            <p:ph type="body" idx="1"/>
          </p:nvPr>
        </p:nvSpPr>
        <p:spPr>
          <a:xfrm>
            <a:off x="457647" y="2049363"/>
            <a:ext cx="7715100" cy="241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8925" tIns="29450" rIns="58925" bIns="29450" anchor="t" anchorCtr="0">
            <a:noAutofit/>
          </a:bodyPr>
          <a:lstStyle>
            <a:lvl1pPr marL="457200" marR="0" lvl="0" indent="-228600" algn="l" rtl="0">
              <a:spcBef>
                <a:spcPts val="2700"/>
              </a:spcBef>
              <a:spcAft>
                <a:spcPts val="0"/>
              </a:spcAft>
              <a:buSzPts val="900"/>
              <a:buNone/>
              <a:defRPr sz="1900" b="0" i="0" u="none" strike="noStrike" cap="none">
                <a:solidFill>
                  <a:srgbClr val="53585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228600" algn="l" rtl="0">
              <a:spcBef>
                <a:spcPts val="2700"/>
              </a:spcBef>
              <a:spcAft>
                <a:spcPts val="0"/>
              </a:spcAft>
              <a:buSzPts val="900"/>
              <a:buNone/>
              <a:defRPr sz="19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228600" algn="l" rtl="0">
              <a:spcBef>
                <a:spcPts val="2700"/>
              </a:spcBef>
              <a:spcAft>
                <a:spcPts val="0"/>
              </a:spcAft>
              <a:buSzPts val="900"/>
              <a:buNone/>
              <a:defRPr sz="19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228600" algn="l" rtl="0">
              <a:spcBef>
                <a:spcPts val="2700"/>
              </a:spcBef>
              <a:spcAft>
                <a:spcPts val="0"/>
              </a:spcAft>
              <a:buSzPts val="900"/>
              <a:buNone/>
              <a:defRPr sz="19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228600" algn="l" rtl="0">
              <a:spcBef>
                <a:spcPts val="2700"/>
              </a:spcBef>
              <a:spcAft>
                <a:spcPts val="0"/>
              </a:spcAft>
              <a:buSzPts val="900"/>
              <a:buNone/>
              <a:defRPr sz="19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228600" algn="l" rtl="0">
              <a:spcBef>
                <a:spcPts val="2700"/>
              </a:spcBef>
              <a:spcAft>
                <a:spcPts val="0"/>
              </a:spcAft>
              <a:buSzPts val="900"/>
              <a:buNone/>
              <a:defRPr sz="190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228600" algn="l" rtl="0">
              <a:spcBef>
                <a:spcPts val="2700"/>
              </a:spcBef>
              <a:spcAft>
                <a:spcPts val="0"/>
              </a:spcAft>
              <a:buSzPts val="900"/>
              <a:buNone/>
              <a:defRPr sz="190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228600" algn="l" rtl="0">
              <a:spcBef>
                <a:spcPts val="2700"/>
              </a:spcBef>
              <a:spcAft>
                <a:spcPts val="0"/>
              </a:spcAft>
              <a:buSzPts val="900"/>
              <a:buNone/>
              <a:defRPr sz="190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228600" algn="l" rtl="0">
              <a:spcBef>
                <a:spcPts val="2700"/>
              </a:spcBef>
              <a:spcAft>
                <a:spcPts val="0"/>
              </a:spcAft>
              <a:buSzPts val="900"/>
              <a:buNone/>
              <a:defRPr sz="190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>
  <p:cSld name="1_Title and Content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4"/>
          <p:cNvSpPr txBox="1">
            <a:spLocks noGrp="1"/>
          </p:cNvSpPr>
          <p:nvPr>
            <p:ph type="title"/>
          </p:nvPr>
        </p:nvSpPr>
        <p:spPr>
          <a:xfrm>
            <a:off x="446484" y="281285"/>
            <a:ext cx="7715100" cy="65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8925" tIns="29450" rIns="58925" bIns="2945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900"/>
              <a:buNone/>
              <a:defRPr sz="3900" b="0" i="1" u="none" strike="noStrike" cap="none">
                <a:solidFill>
                  <a:srgbClr val="53585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900"/>
              <a:buNone/>
              <a:defRPr sz="4300" b="1" i="1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900"/>
              <a:buNone/>
              <a:defRPr sz="4300" b="1" i="1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900"/>
              <a:buNone/>
              <a:defRPr sz="4300" b="1" i="1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900"/>
              <a:buNone/>
              <a:defRPr sz="4300" b="1" i="1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900"/>
              <a:buNone/>
              <a:defRPr sz="4300" b="1" i="1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900"/>
              <a:buNone/>
              <a:defRPr sz="4300" b="1" i="1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900"/>
              <a:buNone/>
              <a:defRPr sz="4300" b="1" i="1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900"/>
              <a:buNone/>
              <a:defRPr sz="4300" b="1" i="1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86" name="Google Shape;86;p24"/>
          <p:cNvSpPr txBox="1">
            <a:spLocks noGrp="1"/>
          </p:cNvSpPr>
          <p:nvPr>
            <p:ph type="body" idx="1"/>
          </p:nvPr>
        </p:nvSpPr>
        <p:spPr>
          <a:xfrm>
            <a:off x="457647" y="1004590"/>
            <a:ext cx="7715100" cy="34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8925" tIns="29450" rIns="58925" bIns="29450" anchor="t" anchorCtr="0">
            <a:noAutofit/>
          </a:bodyPr>
          <a:lstStyle>
            <a:lvl1pPr marL="457200" marR="0" lvl="0" indent="-228600" algn="l" rtl="0">
              <a:spcBef>
                <a:spcPts val="2700"/>
              </a:spcBef>
              <a:spcAft>
                <a:spcPts val="0"/>
              </a:spcAft>
              <a:buSzPts val="900"/>
              <a:buNone/>
              <a:defRPr sz="1900" b="0" i="0" u="none" strike="noStrike" cap="none">
                <a:solidFill>
                  <a:srgbClr val="53585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228600" algn="l" rtl="0">
              <a:spcBef>
                <a:spcPts val="2700"/>
              </a:spcBef>
              <a:spcAft>
                <a:spcPts val="0"/>
              </a:spcAft>
              <a:buSzPts val="900"/>
              <a:buNone/>
              <a:defRPr sz="1900" b="0" i="0" u="none" strike="noStrike" cap="none">
                <a:solidFill>
                  <a:srgbClr val="53585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228600" algn="l" rtl="0">
              <a:spcBef>
                <a:spcPts val="2700"/>
              </a:spcBef>
              <a:spcAft>
                <a:spcPts val="0"/>
              </a:spcAft>
              <a:buSzPts val="900"/>
              <a:buNone/>
              <a:defRPr sz="1900" b="0" i="0" u="none" strike="noStrike" cap="none">
                <a:solidFill>
                  <a:srgbClr val="53585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228600" algn="l" rtl="0">
              <a:spcBef>
                <a:spcPts val="2700"/>
              </a:spcBef>
              <a:spcAft>
                <a:spcPts val="0"/>
              </a:spcAft>
              <a:buSzPts val="900"/>
              <a:buNone/>
              <a:defRPr sz="1900" b="0" i="0" u="none" strike="noStrike" cap="none">
                <a:solidFill>
                  <a:srgbClr val="53585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228600" algn="l" rtl="0">
              <a:spcBef>
                <a:spcPts val="2700"/>
              </a:spcBef>
              <a:spcAft>
                <a:spcPts val="0"/>
              </a:spcAft>
              <a:buSzPts val="900"/>
              <a:buNone/>
              <a:defRPr sz="1900" b="0" i="0" u="none" strike="noStrike" cap="none">
                <a:solidFill>
                  <a:srgbClr val="53585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228600" algn="l" rtl="0">
              <a:spcBef>
                <a:spcPts val="2700"/>
              </a:spcBef>
              <a:spcAft>
                <a:spcPts val="0"/>
              </a:spcAft>
              <a:buSzPts val="900"/>
              <a:buNone/>
              <a:defRPr sz="190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228600" algn="l" rtl="0">
              <a:spcBef>
                <a:spcPts val="2700"/>
              </a:spcBef>
              <a:spcAft>
                <a:spcPts val="0"/>
              </a:spcAft>
              <a:buSzPts val="900"/>
              <a:buNone/>
              <a:defRPr sz="190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228600" algn="l" rtl="0">
              <a:spcBef>
                <a:spcPts val="2700"/>
              </a:spcBef>
              <a:spcAft>
                <a:spcPts val="0"/>
              </a:spcAft>
              <a:buSzPts val="900"/>
              <a:buNone/>
              <a:defRPr sz="190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228600" algn="l" rtl="0">
              <a:spcBef>
                <a:spcPts val="2700"/>
              </a:spcBef>
              <a:spcAft>
                <a:spcPts val="0"/>
              </a:spcAft>
              <a:buSzPts val="900"/>
              <a:buNone/>
              <a:defRPr sz="1900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15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/>
          <p:nvPr/>
        </p:nvSpPr>
        <p:spPr>
          <a:xfrm>
            <a:off x="0" y="4701483"/>
            <a:ext cx="9161859" cy="45708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FD100"/>
          </a:solidFill>
          <a:ln>
            <a:noFill/>
          </a:ln>
        </p:spPr>
        <p:txBody>
          <a:bodyPr spcFirstLastPara="1" wrap="square" lIns="35700" tIns="35700" rIns="35700" bIns="3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47" b="0" i="0" u="none" strike="noStrike" cap="none">
              <a:solidFill>
                <a:srgbClr val="53C1DD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52" name="Google Shape;52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3641" y="4734939"/>
            <a:ext cx="2555677" cy="408561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8"/>
          <p:cNvSpPr/>
          <p:nvPr/>
        </p:nvSpPr>
        <p:spPr>
          <a:xfrm>
            <a:off x="5" y="4701481"/>
            <a:ext cx="9161856" cy="45711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FD100"/>
          </a:solidFill>
          <a:ln>
            <a:noFill/>
          </a:ln>
        </p:spPr>
        <p:txBody>
          <a:bodyPr spcFirstLastPara="1" wrap="square" lIns="31875" tIns="31875" rIns="31875" bIns="318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53C1DD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68" name="Google Shape;68;p18"/>
          <p:cNvSpPr txBox="1">
            <a:spLocks noGrp="1"/>
          </p:cNvSpPr>
          <p:nvPr>
            <p:ph type="sldNum" idx="12"/>
          </p:nvPr>
        </p:nvSpPr>
        <p:spPr>
          <a:xfrm>
            <a:off x="6553200" y="4767265"/>
            <a:ext cx="2133600" cy="27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69" name="Google Shape;69;p18"/>
          <p:cNvPicPr preferRelativeResize="0"/>
          <p:nvPr/>
        </p:nvPicPr>
        <p:blipFill rotWithShape="1">
          <a:blip r:embed="rId8">
            <a:alphaModFix/>
          </a:blip>
          <a:srcRect l="-2589" r="-1837" b="10"/>
          <a:stretch/>
        </p:blipFill>
        <p:spPr>
          <a:xfrm>
            <a:off x="282100" y="4714250"/>
            <a:ext cx="2799475" cy="431575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Andrew.Paredes@state.co.us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openxmlformats.org/officeDocument/2006/relationships/hyperlink" Target="https://cdola.colorado.gov/rental-assistance" TargetMode="Externa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5" Type="http://schemas.openxmlformats.org/officeDocument/2006/relationships/hyperlink" Target="https://cdola.colorado.gov/rental-assistance" TargetMode="Externa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5" Type="http://schemas.openxmlformats.org/officeDocument/2006/relationships/hyperlink" Target="http://www.coloradohousingconnects.org/" TargetMode="Externa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5"/>
          <p:cNvSpPr txBox="1"/>
          <p:nvPr/>
        </p:nvSpPr>
        <p:spPr>
          <a:xfrm>
            <a:off x="468200" y="1448550"/>
            <a:ext cx="7848600" cy="13847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7375" tIns="28675" rIns="57375" bIns="28675" anchor="b" anchorCtr="0">
            <a:noAutofit/>
          </a:bodyPr>
          <a:lstStyle/>
          <a:p>
            <a:pPr marL="457200" lvl="0" algn="ctr"/>
            <a:r>
              <a:rPr lang="en-US" sz="2000" b="1" cap="small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Andrew Paredes, Director of Housing Finance and Sustainability</a:t>
            </a:r>
          </a:p>
          <a:p>
            <a:pPr marL="457200" lvl="0" algn="ctr"/>
            <a:r>
              <a:rPr lang="en-US" sz="2000" b="1" cap="small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Colorado Division of Housing</a:t>
            </a:r>
          </a:p>
          <a:p>
            <a:pPr marL="457200" lvl="0" algn="ctr"/>
            <a:r>
              <a:rPr lang="en-US" sz="2000" b="1" cap="small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  <a:hlinkClick r:id="rId3"/>
              </a:rPr>
              <a:t>Andrew.Paredes@state.co.us</a:t>
            </a:r>
            <a:endParaRPr lang="en-US" sz="2000" b="1" cap="small" dirty="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92" name="Google Shape;92;p25"/>
          <p:cNvSpPr txBox="1">
            <a:spLocks noGrp="1"/>
          </p:cNvSpPr>
          <p:nvPr>
            <p:ph type="ctrTitle"/>
          </p:nvPr>
        </p:nvSpPr>
        <p:spPr>
          <a:xfrm>
            <a:off x="468199" y="152400"/>
            <a:ext cx="8513151" cy="29094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/>
              <a:t>Colorado Division of Housing</a:t>
            </a:r>
            <a:br>
              <a:rPr lang="en-US" sz="3600" dirty="0"/>
            </a:br>
            <a:r>
              <a:rPr lang="en-US" sz="3600" dirty="0"/>
              <a:t>COVID19 resources</a:t>
            </a:r>
            <a:br>
              <a:rPr lang="en-US" sz="3600" dirty="0"/>
            </a:br>
            <a:r>
              <a:rPr lang="en-US" sz="3600" dirty="0"/>
              <a:t>February 11, 2021</a:t>
            </a:r>
            <a:br>
              <a:rPr lang="en-US" sz="3600" dirty="0"/>
            </a:br>
            <a:br>
              <a:rPr lang="en-US" sz="3600" dirty="0"/>
            </a:br>
            <a:endParaRPr sz="3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oronavirus Disease 2019 (COVID-19) | CDC Online Newsroom | CDC">
            <a:extLst>
              <a:ext uri="{FF2B5EF4-FFF2-40B4-BE49-F238E27FC236}">
                <a16:creationId xmlns:a16="http://schemas.microsoft.com/office/drawing/2014/main" id="{47E8D650-26EE-416E-A079-65BBCE3E79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 amt="34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MosiaicBubbles trans="6000" pressure="6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02278"/>
            <a:ext cx="9144000" cy="512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5" name="Google Shape;145;p32"/>
          <p:cNvSpPr txBox="1">
            <a:spLocks noGrp="1"/>
          </p:cNvSpPr>
          <p:nvPr>
            <p:ph type="title" idx="4294967295"/>
          </p:nvPr>
        </p:nvSpPr>
        <p:spPr>
          <a:xfrm>
            <a:off x="446484" y="400050"/>
            <a:ext cx="8164116" cy="602754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91425" tIns="45700" rIns="91425" bIns="457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Trebuchet MS"/>
                <a:ea typeface="Trebuchet MS"/>
                <a:cs typeface="Trebuchet MS"/>
                <a:sym typeface="Trebuchet MS"/>
              </a:rPr>
              <a:t>				COVID-19 &amp; Housing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" name="Google Shape;144;p32"/>
          <p:cNvSpPr txBox="1"/>
          <p:nvPr/>
        </p:nvSpPr>
        <p:spPr>
          <a:xfrm>
            <a:off x="242455" y="1002804"/>
            <a:ext cx="8901545" cy="362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R="0" lvl="0" algn="l" rtl="0"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solidFill>
                  <a:schemeClr val="bg2">
                    <a:lumMod val="25000"/>
                  </a:schemeClr>
                </a:solidFill>
                <a:latin typeface="Trebuchet MS"/>
                <a:ea typeface="Trebuchet MS"/>
                <a:cs typeface="Trebuchet MS"/>
                <a:sym typeface="Trebuchet MS"/>
              </a:rPr>
              <a:t>HOUSING RESPONSE &amp; FUNDING - 2020</a:t>
            </a:r>
          </a:p>
          <a:p>
            <a:pPr marR="0" lvl="0" algn="l" rtl="0">
              <a:spcBef>
                <a:spcPts val="0"/>
              </a:spcBef>
              <a:spcAft>
                <a:spcPts val="0"/>
              </a:spcAft>
            </a:pPr>
            <a:endParaRPr lang="en-US" sz="800" b="1" dirty="0">
              <a:solidFill>
                <a:schemeClr val="bg2">
                  <a:lumMod val="25000"/>
                </a:schemeClr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US" sz="2000" b="1" dirty="0">
                <a:solidFill>
                  <a:schemeClr val="bg2">
                    <a:lumMod val="25000"/>
                  </a:schemeClr>
                </a:solidFill>
                <a:latin typeface="Trebuchet MS"/>
                <a:ea typeface="Trebuchet MS"/>
                <a:cs typeface="Trebuchet MS"/>
                <a:sym typeface="Trebuchet MS"/>
              </a:rPr>
              <a:t>EO12 Disaster Emergency Fund $3M - </a:t>
            </a:r>
            <a:r>
              <a:rPr lang="en-US" sz="2000" b="1" dirty="0">
                <a:solidFill>
                  <a:srgbClr val="FF0000"/>
                </a:solidFill>
                <a:latin typeface="Trebuchet MS"/>
                <a:ea typeface="Trebuchet MS"/>
                <a:cs typeface="Trebuchet MS"/>
                <a:sym typeface="Trebuchet MS"/>
              </a:rPr>
              <a:t>EXPENDED</a:t>
            </a: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US" sz="2000" b="1" dirty="0">
                <a:solidFill>
                  <a:schemeClr val="bg2">
                    <a:lumMod val="25000"/>
                  </a:schemeClr>
                </a:solidFill>
                <a:latin typeface="Trebuchet MS"/>
                <a:ea typeface="Trebuchet MS"/>
                <a:cs typeface="Trebuchet MS"/>
                <a:sym typeface="Trebuchet MS"/>
              </a:rPr>
              <a:t>CARES Act HUD (housing &amp; homelessness)</a:t>
            </a:r>
          </a:p>
          <a:p>
            <a:pPr marL="285750" lvl="4" indent="-285750">
              <a:buFont typeface="Wingdings" panose="05000000000000000000" pitchFamily="2" charset="2"/>
              <a:buChar char="ü"/>
            </a:pPr>
            <a:r>
              <a:rPr lang="en-US" sz="1800" b="1" dirty="0">
                <a:solidFill>
                  <a:schemeClr val="bg2">
                    <a:lumMod val="10000"/>
                  </a:schemeClr>
                </a:solidFill>
                <a:latin typeface="Trebuchet MS"/>
                <a:ea typeface="Trebuchet MS"/>
                <a:cs typeface="Trebuchet MS"/>
                <a:sym typeface="Trebuchet MS"/>
              </a:rPr>
              <a:t>CDBG-CV $4M </a:t>
            </a:r>
          </a:p>
          <a:p>
            <a:pPr marL="285750" lvl="4" indent="-285750">
              <a:buFont typeface="Wingdings" panose="05000000000000000000" pitchFamily="2" charset="2"/>
              <a:buChar char="ü"/>
            </a:pPr>
            <a:r>
              <a:rPr lang="en-US" sz="1800" b="1" dirty="0">
                <a:solidFill>
                  <a:schemeClr val="bg2">
                    <a:lumMod val="10000"/>
                  </a:schemeClr>
                </a:solidFill>
                <a:latin typeface="Trebuchet MS"/>
                <a:ea typeface="Trebuchet MS"/>
                <a:cs typeface="Trebuchet MS"/>
                <a:sym typeface="Trebuchet MS"/>
              </a:rPr>
              <a:t>CDBG-CV2 $12M</a:t>
            </a:r>
          </a:p>
          <a:p>
            <a:pPr marL="285750" lvl="4" indent="-285750">
              <a:buFont typeface="Wingdings" panose="05000000000000000000" pitchFamily="2" charset="2"/>
              <a:buChar char="ü"/>
            </a:pPr>
            <a:r>
              <a:rPr lang="en-US" sz="1800" b="1" dirty="0">
                <a:solidFill>
                  <a:schemeClr val="bg2">
                    <a:lumMod val="10000"/>
                  </a:schemeClr>
                </a:solidFill>
                <a:latin typeface="Trebuchet MS"/>
                <a:ea typeface="Trebuchet MS"/>
                <a:cs typeface="Trebuchet MS"/>
                <a:sym typeface="Trebuchet MS"/>
              </a:rPr>
              <a:t>CDBG-CV3 $7.25M</a:t>
            </a:r>
            <a:endParaRPr lang="en-US" sz="1600" dirty="0">
              <a:solidFill>
                <a:schemeClr val="bg2">
                  <a:lumMod val="10000"/>
                </a:schemeClr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285750" lvl="4" indent="-285750">
              <a:buFont typeface="Wingdings" panose="05000000000000000000" pitchFamily="2" charset="2"/>
              <a:buChar char="ü"/>
            </a:pPr>
            <a:r>
              <a:rPr lang="en-US" sz="1800" b="1" dirty="0">
                <a:solidFill>
                  <a:schemeClr val="bg2">
                    <a:lumMod val="10000"/>
                  </a:schemeClr>
                </a:solidFill>
                <a:latin typeface="Trebuchet MS"/>
                <a:ea typeface="Trebuchet MS"/>
                <a:cs typeface="Trebuchet MS"/>
                <a:sym typeface="Trebuchet MS"/>
              </a:rPr>
              <a:t>ESG-CV $7.3M - </a:t>
            </a:r>
            <a:r>
              <a:rPr lang="en-US" sz="1800" b="1" dirty="0">
                <a:solidFill>
                  <a:srgbClr val="C00000"/>
                </a:solidFill>
                <a:latin typeface="Trebuchet MS"/>
                <a:ea typeface="Trebuchet MS"/>
                <a:cs typeface="Trebuchet MS"/>
                <a:sym typeface="Trebuchet MS"/>
              </a:rPr>
              <a:t>COMMITTED</a:t>
            </a:r>
          </a:p>
          <a:p>
            <a:pPr marL="285750" lvl="4" indent="-285750">
              <a:buFont typeface="Wingdings" panose="05000000000000000000" pitchFamily="2" charset="2"/>
              <a:buChar char="ü"/>
            </a:pPr>
            <a:r>
              <a:rPr lang="en-US" sz="1800" b="1" dirty="0">
                <a:solidFill>
                  <a:schemeClr val="bg2">
                    <a:lumMod val="10000"/>
                  </a:schemeClr>
                </a:solidFill>
                <a:latin typeface="Trebuchet MS"/>
                <a:ea typeface="Trebuchet MS"/>
                <a:cs typeface="Trebuchet MS"/>
                <a:sym typeface="Trebuchet MS"/>
              </a:rPr>
              <a:t>ESG-CV2 $25.8M - </a:t>
            </a:r>
            <a:r>
              <a:rPr lang="en-US" sz="1800" b="1" dirty="0">
                <a:solidFill>
                  <a:srgbClr val="C00000"/>
                </a:solidFill>
                <a:latin typeface="Trebuchet MS"/>
                <a:ea typeface="Trebuchet MS"/>
                <a:cs typeface="Trebuchet MS"/>
                <a:sym typeface="Trebuchet MS"/>
              </a:rPr>
              <a:t>$12 M COMMITTED; REMAINING FUNDS BEING AWARDED</a:t>
            </a:r>
          </a:p>
          <a:p>
            <a:pPr marL="285750" lvl="4" indent="-285750">
              <a:buFont typeface="Wingdings" panose="05000000000000000000" pitchFamily="2" charset="2"/>
              <a:buChar char="ü"/>
            </a:pPr>
            <a:r>
              <a:rPr lang="en-US" sz="1800" b="1" dirty="0">
                <a:solidFill>
                  <a:schemeClr val="bg2">
                    <a:lumMod val="10000"/>
                  </a:schemeClr>
                </a:solidFill>
                <a:latin typeface="Trebuchet MS"/>
                <a:ea typeface="Trebuchet MS"/>
                <a:cs typeface="Trebuchet MS"/>
                <a:sym typeface="Trebuchet MS"/>
              </a:rPr>
              <a:t>HOPWA $105K - </a:t>
            </a:r>
            <a:r>
              <a:rPr lang="en-US" sz="1800" b="1" dirty="0">
                <a:solidFill>
                  <a:srgbClr val="C00000"/>
                </a:solidFill>
                <a:latin typeface="Trebuchet MS"/>
                <a:ea typeface="Trebuchet MS"/>
                <a:cs typeface="Trebuchet MS"/>
                <a:sym typeface="Trebuchet MS"/>
              </a:rPr>
              <a:t>COMMITTED</a:t>
            </a: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US" sz="2000" b="1" dirty="0">
                <a:solidFill>
                  <a:schemeClr val="bg2">
                    <a:lumMod val="10000"/>
                  </a:schemeClr>
                </a:solidFill>
                <a:latin typeface="Trebuchet MS"/>
                <a:ea typeface="Trebuchet MS"/>
                <a:cs typeface="Trebuchet MS"/>
                <a:sym typeface="Trebuchet MS"/>
              </a:rPr>
              <a:t>CARES Act Coronavirus Relief Fund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n-US" sz="1800" b="1" dirty="0">
                <a:solidFill>
                  <a:schemeClr val="bg2">
                    <a:lumMod val="10000"/>
                  </a:schemeClr>
                </a:solidFill>
                <a:latin typeface="Trebuchet MS"/>
                <a:ea typeface="Trebuchet MS"/>
                <a:cs typeface="Trebuchet MS"/>
                <a:sym typeface="Trebuchet MS"/>
              </a:rPr>
              <a:t>EO70 Rental &amp; Mortgage </a:t>
            </a:r>
            <a:r>
              <a:rPr lang="en-US" sz="1800" b="1" dirty="0">
                <a:solidFill>
                  <a:schemeClr val="bg2">
                    <a:lumMod val="25000"/>
                  </a:schemeClr>
                </a:solidFill>
                <a:latin typeface="Trebuchet MS"/>
                <a:ea typeface="Trebuchet MS"/>
                <a:cs typeface="Trebuchet MS"/>
                <a:sym typeface="Trebuchet MS"/>
              </a:rPr>
              <a:t>Assist. $10M - </a:t>
            </a:r>
            <a:r>
              <a:rPr lang="en-US" sz="1800" b="1" dirty="0">
                <a:solidFill>
                  <a:srgbClr val="FF0000"/>
                </a:solidFill>
                <a:latin typeface="Trebuchet MS"/>
                <a:ea typeface="Trebuchet MS"/>
                <a:cs typeface="Trebuchet MS"/>
                <a:sym typeface="Trebuchet MS"/>
              </a:rPr>
              <a:t>EXPENDED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n-US" sz="1800" b="1" dirty="0">
                <a:solidFill>
                  <a:schemeClr val="bg2">
                    <a:lumMod val="25000"/>
                  </a:schemeClr>
                </a:solidFill>
                <a:latin typeface="Trebuchet MS"/>
                <a:ea typeface="Trebuchet MS"/>
                <a:cs typeface="Trebuchet MS"/>
                <a:sym typeface="Trebuchet MS"/>
              </a:rPr>
              <a:t>HB1410 Rent &amp; Mortgage Assist. $19.6M - </a:t>
            </a:r>
            <a:r>
              <a:rPr lang="en-US" sz="1800" b="1" dirty="0">
                <a:solidFill>
                  <a:srgbClr val="FF0000"/>
                </a:solidFill>
                <a:latin typeface="Trebuchet MS"/>
                <a:ea typeface="Trebuchet MS"/>
                <a:cs typeface="Trebuchet MS"/>
                <a:sym typeface="Trebuchet MS"/>
              </a:rPr>
              <a:t>EXPENDED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2000" dirty="0">
              <a:solidFill>
                <a:schemeClr val="bg2">
                  <a:lumMod val="25000"/>
                </a:schemeClr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5C667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32565405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oronavirus Disease 2019 (COVID-19) | CDC Online Newsroom | CDC">
            <a:extLst>
              <a:ext uri="{FF2B5EF4-FFF2-40B4-BE49-F238E27FC236}">
                <a16:creationId xmlns:a16="http://schemas.microsoft.com/office/drawing/2014/main" id="{47E8D650-26EE-416E-A079-65BBCE3E79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 amt="34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MosiaicBubbles trans="6000" pressure="6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02278"/>
            <a:ext cx="9144000" cy="512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5" name="Google Shape;145;p32"/>
          <p:cNvSpPr txBox="1">
            <a:spLocks noGrp="1"/>
          </p:cNvSpPr>
          <p:nvPr>
            <p:ph type="title" idx="4294967295"/>
          </p:nvPr>
        </p:nvSpPr>
        <p:spPr>
          <a:xfrm>
            <a:off x="446484" y="400050"/>
            <a:ext cx="8164116" cy="602754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91425" tIns="45700" rIns="91425" bIns="457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Trebuchet MS"/>
                <a:ea typeface="Trebuchet MS"/>
                <a:cs typeface="Trebuchet MS"/>
                <a:sym typeface="Trebuchet MS"/>
              </a:rPr>
              <a:t>				COVID-19 &amp; Housing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" name="Google Shape;144;p32"/>
          <p:cNvSpPr txBox="1"/>
          <p:nvPr/>
        </p:nvSpPr>
        <p:spPr>
          <a:xfrm>
            <a:off x="242455" y="1002804"/>
            <a:ext cx="8901545" cy="362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R="0" lvl="0" algn="l" rtl="0"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solidFill>
                  <a:schemeClr val="bg2">
                    <a:lumMod val="25000"/>
                  </a:schemeClr>
                </a:solidFill>
                <a:latin typeface="Trebuchet MS"/>
                <a:ea typeface="Trebuchet MS"/>
                <a:cs typeface="Trebuchet MS"/>
                <a:sym typeface="Trebuchet MS"/>
              </a:rPr>
              <a:t>2020 DOH COVID Relief Activity</a:t>
            </a:r>
          </a:p>
          <a:p>
            <a:pPr marR="0" lvl="0" algn="l" rtl="0">
              <a:spcBef>
                <a:spcPts val="0"/>
              </a:spcBef>
              <a:spcAft>
                <a:spcPts val="0"/>
              </a:spcAft>
            </a:pPr>
            <a:endParaRPr lang="en-US" sz="2000" b="1" dirty="0">
              <a:solidFill>
                <a:schemeClr val="bg2">
                  <a:lumMod val="25000"/>
                </a:schemeClr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R="0" lvl="0" algn="l" rtl="0">
              <a:spcBef>
                <a:spcPts val="0"/>
              </a:spcBef>
              <a:spcAft>
                <a:spcPts val="0"/>
              </a:spcAft>
            </a:pPr>
            <a:endParaRPr lang="en-US" sz="800" b="1" dirty="0">
              <a:solidFill>
                <a:schemeClr val="bg2">
                  <a:lumMod val="25000"/>
                </a:schemeClr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285750" lvl="4" indent="-285750">
              <a:buFont typeface="Wingdings" panose="05000000000000000000" pitchFamily="2" charset="2"/>
              <a:buChar char="q"/>
            </a:pPr>
            <a:r>
              <a:rPr lang="en-US" sz="1800" b="1" dirty="0">
                <a:solidFill>
                  <a:schemeClr val="bg2">
                    <a:lumMod val="10000"/>
                  </a:schemeClr>
                </a:solidFill>
                <a:latin typeface="Trebuchet MS"/>
                <a:ea typeface="Trebuchet MS"/>
                <a:cs typeface="Trebuchet MS"/>
                <a:sym typeface="Trebuchet MS"/>
              </a:rPr>
              <a:t>$35M in housing assistance funds distributed statewide since April 2020</a:t>
            </a:r>
          </a:p>
          <a:p>
            <a:pPr lvl="6"/>
            <a:r>
              <a:rPr lang="en-US" sz="1800" b="1" dirty="0">
                <a:solidFill>
                  <a:schemeClr val="bg2">
                    <a:lumMod val="10000"/>
                  </a:schemeClr>
                </a:solidFill>
                <a:latin typeface="Trebuchet MS"/>
                <a:ea typeface="Trebuchet MS"/>
                <a:cs typeface="Trebuchet MS"/>
                <a:sym typeface="Trebuchet MS"/>
              </a:rPr>
              <a:t>	</a:t>
            </a:r>
          </a:p>
          <a:p>
            <a:pPr marL="285750" lvl="6" indent="-285750">
              <a:buFont typeface="Wingdings" panose="05000000000000000000" pitchFamily="2" charset="2"/>
              <a:buChar char="ü"/>
            </a:pPr>
            <a:r>
              <a:rPr lang="en-US" sz="1800" b="1" dirty="0">
                <a:solidFill>
                  <a:schemeClr val="bg2">
                    <a:lumMod val="10000"/>
                  </a:schemeClr>
                </a:solidFill>
                <a:latin typeface="Trebuchet MS"/>
                <a:ea typeface="Trebuchet MS"/>
                <a:cs typeface="Trebuchet MS"/>
                <a:sym typeface="Trebuchet MS"/>
              </a:rPr>
              <a:t>	33 partner agencies contracted in 2020</a:t>
            </a:r>
          </a:p>
          <a:p>
            <a:pPr marL="285750" lvl="4" indent="-285750">
              <a:buFont typeface="Wingdings" panose="05000000000000000000" pitchFamily="2" charset="2"/>
              <a:buChar char="ü"/>
            </a:pPr>
            <a:r>
              <a:rPr lang="en-US" sz="1800" b="1" dirty="0">
                <a:solidFill>
                  <a:schemeClr val="bg2">
                    <a:lumMod val="10000"/>
                  </a:schemeClr>
                </a:solidFill>
                <a:latin typeface="Trebuchet MS"/>
                <a:ea typeface="Trebuchet MS"/>
                <a:cs typeface="Trebuchet MS"/>
                <a:sym typeface="Trebuchet MS"/>
              </a:rPr>
              <a:t>	750 individual property owners contracted with DOH</a:t>
            </a:r>
            <a:endParaRPr lang="en-US" sz="1600" dirty="0">
              <a:solidFill>
                <a:schemeClr val="bg2">
                  <a:lumMod val="10000"/>
                </a:schemeClr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285750" lvl="4" indent="-285750">
              <a:buFont typeface="Wingdings" panose="05000000000000000000" pitchFamily="2" charset="2"/>
              <a:buChar char="ü"/>
            </a:pPr>
            <a:endParaRPr lang="en-US" sz="1800" b="1" dirty="0">
              <a:solidFill>
                <a:schemeClr val="bg2">
                  <a:lumMod val="10000"/>
                </a:schemeClr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285750" lvl="4" indent="-285750">
              <a:buFont typeface="Wingdings" panose="05000000000000000000" pitchFamily="2" charset="2"/>
              <a:buChar char="ü"/>
            </a:pPr>
            <a:r>
              <a:rPr lang="en-US" sz="1800" b="1" dirty="0">
                <a:solidFill>
                  <a:schemeClr val="bg2">
                    <a:lumMod val="10000"/>
                  </a:schemeClr>
                </a:solidFill>
                <a:latin typeface="Trebuchet MS"/>
                <a:ea typeface="Trebuchet MS"/>
                <a:cs typeface="Trebuchet MS"/>
                <a:sym typeface="Trebuchet MS"/>
              </a:rPr>
              <a:t>	16,000 Colorado households assisted with rent and mortgage payments</a:t>
            </a:r>
          </a:p>
          <a:p>
            <a:pPr marL="285750" lvl="4" indent="-285750">
              <a:buFont typeface="Wingdings" panose="05000000000000000000" pitchFamily="2" charset="2"/>
              <a:buChar char="ü"/>
            </a:pPr>
            <a:r>
              <a:rPr lang="en-US" sz="1800" b="1" dirty="0">
                <a:solidFill>
                  <a:schemeClr val="bg2">
                    <a:lumMod val="10000"/>
                  </a:schemeClr>
                </a:solidFill>
                <a:latin typeface="Trebuchet MS"/>
                <a:ea typeface="Trebuchet MS"/>
                <a:cs typeface="Trebuchet MS"/>
                <a:sym typeface="Trebuchet MS"/>
              </a:rPr>
              <a:t>	Housing counseling and navigation made available to 39,000 Coloradans</a:t>
            </a:r>
          </a:p>
          <a:p>
            <a:pPr lvl="4"/>
            <a:r>
              <a:rPr lang="en-US" sz="1800" b="1" dirty="0">
                <a:solidFill>
                  <a:schemeClr val="bg2">
                    <a:lumMod val="10000"/>
                  </a:schemeClr>
                </a:solidFill>
                <a:latin typeface="Trebuchet MS"/>
                <a:ea typeface="Trebuchet MS"/>
                <a:cs typeface="Trebuchet MS"/>
                <a:sym typeface="Trebuchet MS"/>
              </a:rPr>
              <a:t>	</a:t>
            </a:r>
            <a:endParaRPr lang="en-US" sz="1800" b="1" dirty="0">
              <a:solidFill>
                <a:srgbClr val="C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2000" dirty="0">
              <a:solidFill>
                <a:schemeClr val="bg2">
                  <a:lumMod val="25000"/>
                </a:schemeClr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5C667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19690116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oronavirus Disease 2019 (COVID-19) | CDC Online Newsroom | CDC">
            <a:extLst>
              <a:ext uri="{FF2B5EF4-FFF2-40B4-BE49-F238E27FC236}">
                <a16:creationId xmlns:a16="http://schemas.microsoft.com/office/drawing/2014/main" id="{47E8D650-26EE-416E-A079-65BBCE3E79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 amt="34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MosiaicBubbles trans="6000" pressure="6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02278"/>
            <a:ext cx="9144000" cy="512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5" name="Google Shape;145;p32"/>
          <p:cNvSpPr txBox="1">
            <a:spLocks noGrp="1"/>
          </p:cNvSpPr>
          <p:nvPr>
            <p:ph type="title" idx="4294967295"/>
          </p:nvPr>
        </p:nvSpPr>
        <p:spPr>
          <a:xfrm>
            <a:off x="446484" y="400050"/>
            <a:ext cx="8164116" cy="602754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91425" tIns="45700" rIns="91425" bIns="457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Trebuchet MS"/>
                <a:ea typeface="Trebuchet MS"/>
                <a:cs typeface="Trebuchet MS"/>
                <a:sym typeface="Trebuchet MS"/>
              </a:rPr>
              <a:t>				COVID-19 &amp; Housing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" name="Google Shape;144;p32"/>
          <p:cNvSpPr txBox="1"/>
          <p:nvPr/>
        </p:nvSpPr>
        <p:spPr>
          <a:xfrm>
            <a:off x="242455" y="1002804"/>
            <a:ext cx="8901545" cy="362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R="0" lvl="0" algn="l" rtl="0"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solidFill>
                  <a:schemeClr val="bg2">
                    <a:lumMod val="25000"/>
                  </a:schemeClr>
                </a:solidFill>
                <a:latin typeface="Trebuchet MS"/>
                <a:ea typeface="Trebuchet MS"/>
                <a:cs typeface="Trebuchet MS"/>
                <a:sym typeface="Trebuchet MS"/>
              </a:rPr>
              <a:t>HOUSING RESPONSE &amp; FUNDING - 2021</a:t>
            </a:r>
          </a:p>
          <a:p>
            <a:pPr marR="0" lvl="0" algn="l" rtl="0">
              <a:spcBef>
                <a:spcPts val="0"/>
              </a:spcBef>
              <a:spcAft>
                <a:spcPts val="0"/>
              </a:spcAft>
            </a:pPr>
            <a:endParaRPr lang="en-US" sz="800" b="1" dirty="0">
              <a:solidFill>
                <a:schemeClr val="bg2">
                  <a:lumMod val="25000"/>
                </a:schemeClr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US" sz="2000" b="1" dirty="0">
                <a:solidFill>
                  <a:schemeClr val="bg2">
                    <a:lumMod val="25000"/>
                  </a:schemeClr>
                </a:solidFill>
                <a:latin typeface="Trebuchet MS"/>
                <a:ea typeface="Trebuchet MS"/>
                <a:cs typeface="Trebuchet MS"/>
                <a:sym typeface="Trebuchet MS"/>
              </a:rPr>
              <a:t>CO Senate Bill 20B-002 - $54M</a:t>
            </a:r>
          </a:p>
          <a:p>
            <a:pPr marL="285750" lvl="4" indent="-285750">
              <a:buFont typeface="Wingdings" panose="05000000000000000000" pitchFamily="2" charset="2"/>
              <a:buChar char="ü"/>
            </a:pPr>
            <a:r>
              <a:rPr lang="en-US" sz="1800" b="1" dirty="0">
                <a:solidFill>
                  <a:srgbClr val="DCDEE0">
                    <a:lumMod val="10000"/>
                  </a:srgbClr>
                </a:solidFill>
                <a:latin typeface="Trebuchet MS"/>
                <a:ea typeface="Trebuchet MS"/>
                <a:cs typeface="Trebuchet MS"/>
                <a:sym typeface="Trebuchet MS"/>
              </a:rPr>
              <a:t>Rent and mortgage assistance (including future housing stability)</a:t>
            </a:r>
          </a:p>
          <a:p>
            <a:pPr marL="285750" lvl="4" indent="-285750">
              <a:buFont typeface="Wingdings" panose="05000000000000000000" pitchFamily="2" charset="2"/>
              <a:buChar char="ü"/>
            </a:pPr>
            <a:r>
              <a:rPr lang="en-US" sz="1800" b="1" dirty="0">
                <a:solidFill>
                  <a:srgbClr val="DCDEE0">
                    <a:lumMod val="10000"/>
                  </a:srgbClr>
                </a:solidFill>
                <a:latin typeface="Trebuchet MS"/>
                <a:ea typeface="Trebuchet MS"/>
                <a:cs typeface="Trebuchet MS"/>
                <a:sym typeface="Trebuchet MS"/>
              </a:rPr>
              <a:t>Housing counseling and navigation</a:t>
            </a:r>
          </a:p>
          <a:p>
            <a:pPr marR="0" lvl="0" algn="l" rtl="0">
              <a:spcBef>
                <a:spcPts val="0"/>
              </a:spcBef>
              <a:spcAft>
                <a:spcPts val="0"/>
              </a:spcAft>
            </a:pPr>
            <a:endParaRPr lang="en-US" sz="2000" b="1" dirty="0">
              <a:solidFill>
                <a:srgbClr val="FF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US" sz="2000" b="1" dirty="0">
                <a:solidFill>
                  <a:schemeClr val="bg2">
                    <a:lumMod val="25000"/>
                  </a:schemeClr>
                </a:solidFill>
                <a:latin typeface="Trebuchet MS"/>
                <a:ea typeface="Trebuchet MS"/>
                <a:cs typeface="Trebuchet MS"/>
                <a:sym typeface="Trebuchet MS"/>
              </a:rPr>
              <a:t>Consolidated Appropriations Act, 2021 (U.S. HR 133) - $380M(</a:t>
            </a:r>
            <a:r>
              <a:rPr lang="en-US" sz="2000" b="1" dirty="0" err="1">
                <a:solidFill>
                  <a:schemeClr val="bg2">
                    <a:lumMod val="25000"/>
                  </a:schemeClr>
                </a:solidFill>
                <a:latin typeface="Trebuchet MS"/>
                <a:ea typeface="Trebuchet MS"/>
                <a:cs typeface="Trebuchet MS"/>
                <a:sym typeface="Trebuchet MS"/>
              </a:rPr>
              <a:t>approx</a:t>
            </a:r>
            <a:r>
              <a:rPr lang="en-US" sz="2000" b="1" dirty="0">
                <a:solidFill>
                  <a:schemeClr val="bg2">
                    <a:lumMod val="25000"/>
                  </a:schemeClr>
                </a:solidFill>
                <a:latin typeface="Trebuchet MS"/>
                <a:ea typeface="Trebuchet MS"/>
                <a:cs typeface="Trebuchet MS"/>
                <a:sym typeface="Trebuchet MS"/>
              </a:rPr>
              <a:t>)</a:t>
            </a:r>
          </a:p>
          <a:p>
            <a:pPr marL="285750" lvl="4" indent="-285750">
              <a:buFont typeface="Wingdings" panose="05000000000000000000" pitchFamily="2" charset="2"/>
              <a:buChar char="ü"/>
            </a:pPr>
            <a:r>
              <a:rPr lang="en-US" sz="1800" b="1" dirty="0">
                <a:solidFill>
                  <a:schemeClr val="bg2">
                    <a:lumMod val="10000"/>
                  </a:schemeClr>
                </a:solidFill>
                <a:latin typeface="Trebuchet MS"/>
                <a:ea typeface="Trebuchet MS"/>
                <a:cs typeface="Trebuchet MS"/>
                <a:sym typeface="Trebuchet MS"/>
              </a:rPr>
              <a:t>Rental assistance</a:t>
            </a:r>
          </a:p>
          <a:p>
            <a:pPr marL="285750" lvl="4" indent="-285750">
              <a:buFont typeface="Wingdings" panose="05000000000000000000" pitchFamily="2" charset="2"/>
              <a:buChar char="ü"/>
            </a:pPr>
            <a:r>
              <a:rPr lang="en-US" sz="1800" b="1" dirty="0">
                <a:solidFill>
                  <a:schemeClr val="bg2">
                    <a:lumMod val="10000"/>
                  </a:schemeClr>
                </a:solidFill>
                <a:latin typeface="Trebuchet MS"/>
                <a:ea typeface="Trebuchet MS"/>
                <a:cs typeface="Trebuchet MS"/>
                <a:sym typeface="Trebuchet MS"/>
              </a:rPr>
              <a:t>Utility assistance</a:t>
            </a:r>
          </a:p>
          <a:p>
            <a:pPr marL="285750" lvl="4" indent="-285750">
              <a:buFont typeface="Wingdings" panose="05000000000000000000" pitchFamily="2" charset="2"/>
              <a:buChar char="ü"/>
            </a:pPr>
            <a:r>
              <a:rPr lang="en-US" sz="1800" b="1" dirty="0">
                <a:solidFill>
                  <a:schemeClr val="bg2">
                    <a:lumMod val="10000"/>
                  </a:schemeClr>
                </a:solidFill>
                <a:latin typeface="Trebuchet MS"/>
                <a:ea typeface="Trebuchet MS"/>
                <a:cs typeface="Trebuchet MS"/>
                <a:sym typeface="Trebuchet MS"/>
              </a:rPr>
              <a:t>80% AMI and below</a:t>
            </a:r>
          </a:p>
          <a:p>
            <a:pPr lvl="4"/>
            <a:r>
              <a:rPr lang="en-US" sz="1200" b="1" dirty="0">
                <a:solidFill>
                  <a:schemeClr val="bg2">
                    <a:lumMod val="10000"/>
                  </a:schemeClr>
                </a:solidFill>
                <a:latin typeface="Trebuchet MS"/>
                <a:ea typeface="Trebuchet MS"/>
                <a:cs typeface="Trebuchet MS"/>
                <a:sym typeface="Trebuchet MS"/>
              </a:rPr>
              <a:t>* To be divided between larger municipalities (200,000+ population) and State</a:t>
            </a:r>
            <a:endParaRPr lang="en-US" sz="1200" dirty="0">
              <a:solidFill>
                <a:schemeClr val="bg2">
                  <a:lumMod val="10000"/>
                </a:schemeClr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2000" dirty="0">
              <a:solidFill>
                <a:schemeClr val="bg2">
                  <a:lumMod val="25000"/>
                </a:schemeClr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5C667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36130625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oronavirus Disease 2019 (COVID-19) | CDC Online Newsroom | CDC">
            <a:extLst>
              <a:ext uri="{FF2B5EF4-FFF2-40B4-BE49-F238E27FC236}">
                <a16:creationId xmlns:a16="http://schemas.microsoft.com/office/drawing/2014/main" id="{47E8D650-26EE-416E-A079-65BBCE3E79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 amt="34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MosiaicBubbles trans="6000" pressure="6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18752"/>
            <a:ext cx="9144000" cy="512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5" name="Google Shape;145;p32"/>
          <p:cNvSpPr txBox="1">
            <a:spLocks noGrp="1"/>
          </p:cNvSpPr>
          <p:nvPr>
            <p:ph type="title" idx="4294967295"/>
          </p:nvPr>
        </p:nvSpPr>
        <p:spPr>
          <a:xfrm>
            <a:off x="446484" y="400050"/>
            <a:ext cx="8164116" cy="602754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91425" tIns="45700" rIns="91425" bIns="457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Trebuchet MS"/>
                <a:ea typeface="Trebuchet MS"/>
                <a:cs typeface="Trebuchet MS"/>
                <a:sym typeface="Trebuchet MS"/>
              </a:rPr>
              <a:t>				COVID-19 &amp; Housing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" name="Google Shape;144;p32"/>
          <p:cNvSpPr txBox="1"/>
          <p:nvPr/>
        </p:nvSpPr>
        <p:spPr>
          <a:xfrm>
            <a:off x="446484" y="1020464"/>
            <a:ext cx="8349421" cy="35723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R="0" lvl="0" algn="l" rtl="0"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solidFill>
                  <a:schemeClr val="bg2">
                    <a:lumMod val="25000"/>
                  </a:schemeClr>
                </a:solidFill>
                <a:latin typeface="Trebuchet MS"/>
                <a:ea typeface="Trebuchet MS"/>
                <a:cs typeface="Trebuchet MS"/>
                <a:sym typeface="Trebuchet MS"/>
              </a:rPr>
              <a:t>PROPERTY OWNER PRESERVATION PROGRAM (POP)</a:t>
            </a:r>
          </a:p>
          <a:p>
            <a:pPr marR="0" lvl="0" algn="l" rtl="0">
              <a:spcBef>
                <a:spcPts val="0"/>
              </a:spcBef>
              <a:spcAft>
                <a:spcPts val="0"/>
              </a:spcAft>
            </a:pPr>
            <a:endParaRPr lang="en-US" sz="2000" b="1" dirty="0">
              <a:solidFill>
                <a:schemeClr val="bg2">
                  <a:lumMod val="25000"/>
                </a:schemeClr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algn="ctr"/>
            <a:r>
              <a:rPr lang="en-US" sz="2000" dirty="0">
                <a:hlinkClick r:id="rId5"/>
              </a:rPr>
              <a:t>https://cdola.colorado.gov/rental-assistance</a:t>
            </a:r>
            <a:endParaRPr lang="en-US" sz="2000" dirty="0">
              <a:solidFill>
                <a:schemeClr val="bg2">
                  <a:lumMod val="10000"/>
                </a:schemeClr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R="0" lvl="0" algn="l" rtl="0">
              <a:spcBef>
                <a:spcPts val="0"/>
              </a:spcBef>
              <a:spcAft>
                <a:spcPts val="0"/>
              </a:spcAft>
            </a:pPr>
            <a:endParaRPr lang="en-US" sz="2000" b="1" dirty="0">
              <a:solidFill>
                <a:schemeClr val="bg2">
                  <a:lumMod val="25000"/>
                </a:schemeClr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342900" lvl="3" indent="-342900"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chemeClr val="bg2">
                    <a:lumMod val="10000"/>
                  </a:schemeClr>
                </a:solidFill>
                <a:latin typeface="Trebuchet MS"/>
                <a:ea typeface="Trebuchet MS"/>
                <a:cs typeface="Trebuchet MS"/>
                <a:sym typeface="Trebuchet MS"/>
              </a:rPr>
              <a:t>Landlord based rental assistance program</a:t>
            </a:r>
          </a:p>
          <a:p>
            <a:pPr marL="342900" lvl="3" indent="-342900"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chemeClr val="bg2">
                    <a:lumMod val="10000"/>
                  </a:schemeClr>
                </a:solidFill>
                <a:latin typeface="Trebuchet MS"/>
                <a:ea typeface="Trebuchet MS"/>
                <a:cs typeface="Trebuchet MS"/>
                <a:sym typeface="Trebuchet MS"/>
              </a:rPr>
              <a:t>Up to 100% AMI rents</a:t>
            </a:r>
          </a:p>
          <a:p>
            <a:pPr marL="342900" lvl="3" indent="-342900"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chemeClr val="bg2">
                    <a:lumMod val="10000"/>
                  </a:schemeClr>
                </a:solidFill>
                <a:latin typeface="Trebuchet MS"/>
                <a:ea typeface="Trebuchet MS"/>
                <a:cs typeface="Trebuchet MS"/>
                <a:sym typeface="Trebuchet MS"/>
              </a:rPr>
              <a:t>Available for multi-family properties and mobile home parks</a:t>
            </a:r>
          </a:p>
          <a:p>
            <a:pPr marL="342900" lvl="2" indent="-342900"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chemeClr val="bg2">
                    <a:lumMod val="10000"/>
                  </a:schemeClr>
                </a:solidFill>
                <a:latin typeface="Trebuchet MS"/>
                <a:ea typeface="Trebuchet MS"/>
                <a:cs typeface="Trebuchet MS"/>
                <a:sym typeface="Trebuchet MS"/>
              </a:rPr>
              <a:t>Rental and Mortgage Assistance</a:t>
            </a:r>
          </a:p>
          <a:p>
            <a:pPr lvl="2"/>
            <a:endParaRPr lang="en-US" sz="2000" dirty="0">
              <a:solidFill>
                <a:schemeClr val="bg2">
                  <a:lumMod val="10000"/>
                </a:schemeClr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342900" lvl="2" indent="-342900">
              <a:buFont typeface="Wingdings" panose="05000000000000000000" pitchFamily="2" charset="2"/>
              <a:buChar char="ü"/>
            </a:pPr>
            <a:endParaRPr lang="en-US" sz="2000" dirty="0">
              <a:solidFill>
                <a:schemeClr val="bg2">
                  <a:lumMod val="10000"/>
                </a:schemeClr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lvl="0"/>
            <a:r>
              <a:rPr lang="en-US" sz="2000" dirty="0">
                <a:solidFill>
                  <a:schemeClr val="bg2">
                    <a:lumMod val="10000"/>
                  </a:schemeClr>
                </a:solidFill>
                <a:latin typeface="Trebuchet MS"/>
                <a:ea typeface="Trebuchet MS"/>
                <a:cs typeface="Trebuchet MS"/>
                <a:sym typeface="Trebuchet MS"/>
              </a:rPr>
              <a:t>Funding through SB 20B-002 &amp; HR 133</a:t>
            </a:r>
            <a:endParaRPr lang="en-US" sz="2000" dirty="0">
              <a:solidFill>
                <a:schemeClr val="bg2">
                  <a:lumMod val="25000"/>
                </a:schemeClr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5C667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16395549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oronavirus Disease 2019 (COVID-19) | CDC Online Newsroom | CDC">
            <a:extLst>
              <a:ext uri="{FF2B5EF4-FFF2-40B4-BE49-F238E27FC236}">
                <a16:creationId xmlns:a16="http://schemas.microsoft.com/office/drawing/2014/main" id="{47E8D650-26EE-416E-A079-65BBCE3E79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 amt="34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MosiaicBubbles trans="6000" pressure="6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18753"/>
            <a:ext cx="9144000" cy="512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5" name="Google Shape;145;p32"/>
          <p:cNvSpPr txBox="1">
            <a:spLocks noGrp="1"/>
          </p:cNvSpPr>
          <p:nvPr>
            <p:ph type="title" idx="4294967295"/>
          </p:nvPr>
        </p:nvSpPr>
        <p:spPr>
          <a:xfrm>
            <a:off x="446484" y="400050"/>
            <a:ext cx="8164116" cy="602754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91425" tIns="45700" rIns="91425" bIns="457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Trebuchet MS"/>
                <a:ea typeface="Trebuchet MS"/>
                <a:cs typeface="Trebuchet MS"/>
                <a:sym typeface="Trebuchet MS"/>
              </a:rPr>
              <a:t>				COVID-19 &amp; Housing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" name="Google Shape;144;p32"/>
          <p:cNvSpPr txBox="1"/>
          <p:nvPr/>
        </p:nvSpPr>
        <p:spPr>
          <a:xfrm>
            <a:off x="275359" y="1220932"/>
            <a:ext cx="8868641" cy="31025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R="0" lvl="0" algn="l" rtl="0"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solidFill>
                  <a:schemeClr val="bg2">
                    <a:lumMod val="25000"/>
                  </a:schemeClr>
                </a:solidFill>
                <a:latin typeface="Trebuchet MS"/>
                <a:ea typeface="Trebuchet MS"/>
                <a:cs typeface="Trebuchet MS"/>
                <a:sym typeface="Trebuchet MS"/>
              </a:rPr>
              <a:t>EMERGENCY HOUSING ASSISTANCE PROGRAM (EHAP)</a:t>
            </a:r>
          </a:p>
          <a:p>
            <a:pPr marR="0" lvl="0" algn="l" rtl="0">
              <a:spcBef>
                <a:spcPts val="0"/>
              </a:spcBef>
              <a:spcAft>
                <a:spcPts val="0"/>
              </a:spcAft>
            </a:pPr>
            <a:endParaRPr lang="en-US" sz="2000" b="1" dirty="0">
              <a:solidFill>
                <a:schemeClr val="bg2">
                  <a:lumMod val="25000"/>
                </a:schemeClr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548640" lvl="3" algn="ctr"/>
            <a:r>
              <a:rPr lang="en-US" sz="2000" dirty="0">
                <a:hlinkClick r:id="rId5"/>
              </a:rPr>
              <a:t>https://cdola.colorado.gov/rental-assistance</a:t>
            </a:r>
            <a:endParaRPr lang="en-US" sz="2000" dirty="0">
              <a:solidFill>
                <a:schemeClr val="bg2">
                  <a:lumMod val="25000"/>
                </a:schemeClr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548640" lvl="3"/>
            <a:endParaRPr lang="en-US" sz="2000" dirty="0">
              <a:solidFill>
                <a:schemeClr val="bg2">
                  <a:lumMod val="25000"/>
                </a:schemeClr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891540" lvl="3" indent="-342900"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Trebuchet MS"/>
                <a:ea typeface="Trebuchet MS"/>
                <a:cs typeface="Trebuchet MS"/>
                <a:sym typeface="Trebuchet MS"/>
              </a:rPr>
              <a:t>Serving residents up to 100% AMI (current income)</a:t>
            </a:r>
          </a:p>
          <a:p>
            <a:pPr marL="891540" lvl="3" indent="-342900"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Trebuchet MS"/>
                <a:ea typeface="Trebuchet MS"/>
                <a:cs typeface="Trebuchet MS"/>
                <a:sym typeface="Trebuchet MS"/>
              </a:rPr>
              <a:t>Centralized statewide online application system</a:t>
            </a:r>
          </a:p>
          <a:p>
            <a:pPr marL="891540" lvl="3" indent="-342900"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Trebuchet MS"/>
                <a:ea typeface="Trebuchet MS"/>
                <a:cs typeface="Trebuchet MS"/>
                <a:sym typeface="Trebuchet MS"/>
              </a:rPr>
              <a:t>Ability to pay rent in arrears and in advance</a:t>
            </a:r>
          </a:p>
          <a:p>
            <a:pPr marL="891540" lvl="3" indent="-342900"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chemeClr val="bg2">
                    <a:lumMod val="10000"/>
                  </a:schemeClr>
                </a:solidFill>
                <a:latin typeface="Trebuchet MS"/>
                <a:ea typeface="Trebuchet MS"/>
                <a:cs typeface="Trebuchet MS"/>
                <a:sym typeface="Trebuchet MS"/>
              </a:rPr>
              <a:t>15 Agencies </a:t>
            </a:r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Trebuchet MS"/>
                <a:ea typeface="Trebuchet MS"/>
                <a:cs typeface="Trebuchet MS"/>
                <a:sym typeface="Trebuchet MS"/>
              </a:rPr>
              <a:t>administering Funds</a:t>
            </a:r>
          </a:p>
          <a:p>
            <a:pPr marL="548640" lvl="2"/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Trebuchet MS"/>
                <a:ea typeface="Trebuchet MS"/>
                <a:cs typeface="Trebuchet MS"/>
                <a:sym typeface="Trebuchet MS"/>
              </a:rPr>
              <a:t>		</a:t>
            </a:r>
          </a:p>
          <a:p>
            <a:r>
              <a:rPr lang="en-US" sz="2000" dirty="0">
                <a:solidFill>
                  <a:schemeClr val="bg2">
                    <a:lumMod val="10000"/>
                  </a:schemeClr>
                </a:solidFill>
                <a:latin typeface="Trebuchet MS"/>
                <a:ea typeface="Trebuchet MS"/>
                <a:cs typeface="Trebuchet MS"/>
                <a:sym typeface="Trebuchet MS"/>
              </a:rPr>
              <a:t>Funding through SB 20B-002, CDBG-CV &amp; HR133</a:t>
            </a:r>
            <a:endParaRPr sz="2000" dirty="0"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5C667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41610580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oronavirus Disease 2019 (COVID-19) | CDC Online Newsroom | CDC">
            <a:extLst>
              <a:ext uri="{FF2B5EF4-FFF2-40B4-BE49-F238E27FC236}">
                <a16:creationId xmlns:a16="http://schemas.microsoft.com/office/drawing/2014/main" id="{47E8D650-26EE-416E-A079-65BBCE3E79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 amt="34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MosiaicBubbles trans="6000" pressure="6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18752"/>
            <a:ext cx="9144000" cy="512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5" name="Google Shape;145;p32"/>
          <p:cNvSpPr txBox="1">
            <a:spLocks noGrp="1"/>
          </p:cNvSpPr>
          <p:nvPr>
            <p:ph type="title" idx="4294967295"/>
          </p:nvPr>
        </p:nvSpPr>
        <p:spPr>
          <a:xfrm>
            <a:off x="446484" y="400050"/>
            <a:ext cx="8164116" cy="602754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91425" tIns="45700" rIns="91425" bIns="457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Trebuchet MS"/>
                <a:ea typeface="Trebuchet MS"/>
                <a:cs typeface="Trebuchet MS"/>
                <a:sym typeface="Trebuchet MS"/>
              </a:rPr>
              <a:t>				COVID-19 &amp; Housing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" name="Google Shape;144;p32"/>
          <p:cNvSpPr txBox="1"/>
          <p:nvPr/>
        </p:nvSpPr>
        <p:spPr>
          <a:xfrm>
            <a:off x="446484" y="1020464"/>
            <a:ext cx="8349421" cy="35723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R="0" lvl="0" algn="l" rtl="0"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solidFill>
                  <a:schemeClr val="bg2">
                    <a:lumMod val="25000"/>
                  </a:schemeClr>
                </a:solidFill>
                <a:latin typeface="Trebuchet MS"/>
                <a:ea typeface="Trebuchet MS"/>
                <a:cs typeface="Trebuchet MS"/>
                <a:sym typeface="Trebuchet MS"/>
              </a:rPr>
              <a:t>Housing Counseling Assistance Program (HCAP)</a:t>
            </a:r>
          </a:p>
          <a:p>
            <a:pPr lvl="4" algn="ctr"/>
            <a:endParaRPr lang="en-US" sz="2000" dirty="0">
              <a:solidFill>
                <a:schemeClr val="bg2">
                  <a:lumMod val="10000"/>
                </a:schemeClr>
              </a:solidFill>
              <a:latin typeface="Trebuchet MS"/>
              <a:ea typeface="Trebuchet MS"/>
              <a:cs typeface="Trebuchet MS"/>
              <a:sym typeface="Trebuchet MS"/>
              <a:hlinkClick r:id="rId5"/>
            </a:endParaRPr>
          </a:p>
          <a:p>
            <a:pPr lvl="4" algn="ctr"/>
            <a:r>
              <a:rPr lang="en-US" sz="2000" dirty="0">
                <a:solidFill>
                  <a:schemeClr val="bg2">
                    <a:lumMod val="10000"/>
                  </a:schemeClr>
                </a:solidFill>
                <a:latin typeface="Trebuchet MS"/>
                <a:ea typeface="Trebuchet MS"/>
                <a:cs typeface="Trebuchet MS"/>
                <a:sym typeface="Trebuchet MS"/>
                <a:hlinkClick r:id="rId5"/>
              </a:rPr>
              <a:t>www.ColoradoHousingConnects.org</a:t>
            </a:r>
            <a:endParaRPr lang="en-US" sz="2000" dirty="0">
              <a:solidFill>
                <a:schemeClr val="bg2">
                  <a:lumMod val="10000"/>
                </a:schemeClr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lvl="4" algn="ctr"/>
            <a:r>
              <a:rPr lang="en-US" sz="2400" b="1" dirty="0">
                <a:solidFill>
                  <a:srgbClr val="C00000"/>
                </a:solidFill>
                <a:latin typeface="Trebuchet MS"/>
                <a:ea typeface="Trebuchet MS"/>
                <a:cs typeface="Trebuchet MS"/>
                <a:sym typeface="Trebuchet MS"/>
              </a:rPr>
              <a:t>844-926-6632</a:t>
            </a:r>
          </a:p>
          <a:p>
            <a:pPr marL="342900" lvl="5" indent="-342900"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chemeClr val="bg2">
                    <a:lumMod val="10000"/>
                  </a:schemeClr>
                </a:solidFill>
                <a:latin typeface="Trebuchet MS"/>
                <a:ea typeface="Trebuchet MS"/>
                <a:cs typeface="Trebuchet MS"/>
                <a:sym typeface="Trebuchet MS"/>
              </a:rPr>
              <a:t>Subcontracted through Brothers Redevelopment</a:t>
            </a:r>
          </a:p>
          <a:p>
            <a:pPr lvl="7"/>
            <a:r>
              <a:rPr lang="en-US" sz="2000" dirty="0">
                <a:solidFill>
                  <a:schemeClr val="bg2">
                    <a:lumMod val="10000"/>
                  </a:schemeClr>
                </a:solidFill>
                <a:latin typeface="Trebuchet MS"/>
                <a:ea typeface="Trebuchet MS"/>
                <a:cs typeface="Trebuchet MS"/>
                <a:sym typeface="Trebuchet MS"/>
              </a:rPr>
              <a:t>	- 9 BRI employed housing navigators</a:t>
            </a:r>
          </a:p>
          <a:p>
            <a:pPr lvl="7"/>
            <a:r>
              <a:rPr lang="en-US" sz="2000" dirty="0">
                <a:solidFill>
                  <a:schemeClr val="bg2">
                    <a:lumMod val="10000"/>
                  </a:schemeClr>
                </a:solidFill>
                <a:latin typeface="Trebuchet MS"/>
                <a:ea typeface="Trebuchet MS"/>
                <a:cs typeface="Trebuchet MS"/>
                <a:sym typeface="Trebuchet MS"/>
              </a:rPr>
              <a:t>	- 15 partner housing counseling agencies </a:t>
            </a:r>
          </a:p>
          <a:p>
            <a:pPr lvl="7"/>
            <a:r>
              <a:rPr lang="en-US" sz="2000" dirty="0">
                <a:solidFill>
                  <a:schemeClr val="bg2">
                    <a:lumMod val="10000"/>
                  </a:schemeClr>
                </a:solidFill>
                <a:latin typeface="Trebuchet MS"/>
                <a:ea typeface="Trebuchet MS"/>
                <a:cs typeface="Trebuchet MS"/>
                <a:sym typeface="Trebuchet MS"/>
              </a:rPr>
              <a:t>	- 3 partner legal assistance agencies          </a:t>
            </a:r>
          </a:p>
          <a:p>
            <a:pPr lvl="5"/>
            <a:r>
              <a:rPr lang="en-US" sz="2000" dirty="0">
                <a:solidFill>
                  <a:schemeClr val="bg2">
                    <a:lumMod val="10000"/>
                  </a:schemeClr>
                </a:solidFill>
                <a:latin typeface="Trebuchet MS"/>
                <a:ea typeface="Trebuchet MS"/>
                <a:cs typeface="Trebuchet MS"/>
                <a:sym typeface="Trebuchet MS"/>
              </a:rPr>
              <a:t>		</a:t>
            </a:r>
          </a:p>
          <a:p>
            <a:pPr lvl="5"/>
            <a:r>
              <a:rPr lang="en-US" sz="2000" dirty="0">
                <a:solidFill>
                  <a:schemeClr val="bg2">
                    <a:lumMod val="10000"/>
                  </a:schemeClr>
                </a:solidFill>
                <a:latin typeface="Trebuchet MS"/>
                <a:ea typeface="Trebuchet MS"/>
                <a:cs typeface="Trebuchet MS"/>
                <a:sym typeface="Trebuchet MS"/>
              </a:rPr>
              <a:t>						</a:t>
            </a:r>
          </a:p>
          <a:p>
            <a:pPr lvl="5"/>
            <a:r>
              <a:rPr lang="en-US" sz="2000" dirty="0">
                <a:solidFill>
                  <a:schemeClr val="bg2">
                    <a:lumMod val="10000"/>
                  </a:schemeClr>
                </a:solidFill>
                <a:latin typeface="Trebuchet MS"/>
                <a:ea typeface="Trebuchet MS"/>
                <a:cs typeface="Trebuchet MS"/>
                <a:sym typeface="Trebuchet MS"/>
              </a:rPr>
              <a:t>Funding through SB 20B-002 available through June 30, 2021</a:t>
            </a:r>
          </a:p>
          <a:p>
            <a:pPr marL="342900" lvl="2" indent="-342900">
              <a:buFont typeface="Wingdings" panose="05000000000000000000" pitchFamily="2" charset="2"/>
              <a:buChar char="ü"/>
            </a:pPr>
            <a:endParaRPr lang="en-US" sz="2000" dirty="0">
              <a:solidFill>
                <a:schemeClr val="bg2">
                  <a:lumMod val="10000"/>
                </a:schemeClr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lvl="2"/>
            <a:endParaRPr lang="en-US" sz="2000" b="1" dirty="0">
              <a:solidFill>
                <a:schemeClr val="bg2">
                  <a:lumMod val="25000"/>
                </a:schemeClr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2000" dirty="0">
              <a:solidFill>
                <a:schemeClr val="bg2">
                  <a:lumMod val="25000"/>
                </a:schemeClr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5C667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846805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oronavirus Disease 2019 (COVID-19) | CDC Online Newsroom | CDC">
            <a:extLst>
              <a:ext uri="{FF2B5EF4-FFF2-40B4-BE49-F238E27FC236}">
                <a16:creationId xmlns:a16="http://schemas.microsoft.com/office/drawing/2014/main" id="{47E8D650-26EE-416E-A079-65BBCE3E79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 amt="3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18752"/>
            <a:ext cx="9144000" cy="512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4" name="Google Shape;144;p32"/>
          <p:cNvSpPr txBox="1"/>
          <p:nvPr/>
        </p:nvSpPr>
        <p:spPr>
          <a:xfrm>
            <a:off x="166256" y="464127"/>
            <a:ext cx="8629650" cy="41286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R="0" lvl="0" algn="l" rtl="0"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solidFill>
                  <a:schemeClr val="bg2">
                    <a:lumMod val="25000"/>
                  </a:schemeClr>
                </a:solidFill>
                <a:latin typeface="Trebuchet MS"/>
                <a:ea typeface="Trebuchet MS"/>
                <a:cs typeface="Trebuchet MS"/>
                <a:sym typeface="Trebuchet MS"/>
              </a:rPr>
              <a:t>HOUSING RESPONSE &amp; FUNDING</a:t>
            </a:r>
          </a:p>
          <a:p>
            <a:pPr marR="0" lvl="0" algn="l" rtl="0">
              <a:spcBef>
                <a:spcPts val="0"/>
              </a:spcBef>
              <a:spcAft>
                <a:spcPts val="0"/>
              </a:spcAft>
            </a:pPr>
            <a:endParaRPr lang="en-US" sz="2000" b="1" dirty="0">
              <a:solidFill>
                <a:schemeClr val="bg2">
                  <a:lumMod val="25000"/>
                </a:schemeClr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US" sz="2000" b="1" dirty="0">
                <a:solidFill>
                  <a:schemeClr val="bg2">
                    <a:lumMod val="10000"/>
                  </a:schemeClr>
                </a:solidFill>
                <a:latin typeface="Trebuchet MS"/>
                <a:ea typeface="Trebuchet MS"/>
                <a:cs typeface="Trebuchet MS"/>
                <a:sym typeface="Trebuchet MS"/>
              </a:rPr>
              <a:t>Youth Programs</a:t>
            </a: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chemeClr val="bg2">
                    <a:lumMod val="10000"/>
                  </a:schemeClr>
                </a:solidFill>
                <a:latin typeface="Trebuchet MS"/>
                <a:ea typeface="Trebuchet MS"/>
                <a:cs typeface="Trebuchet MS"/>
                <a:sym typeface="Trebuchet MS"/>
              </a:rPr>
              <a:t>Subcontracted with 4 agencies statewide</a:t>
            </a: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endParaRPr lang="en-US" sz="2000" dirty="0">
              <a:solidFill>
                <a:schemeClr val="bg2">
                  <a:lumMod val="10000"/>
                </a:schemeClr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endParaRPr lang="en-US" sz="2000" b="1" dirty="0">
              <a:solidFill>
                <a:schemeClr val="bg2">
                  <a:lumMod val="10000"/>
                </a:schemeClr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US" sz="2000" b="1" dirty="0">
                <a:solidFill>
                  <a:schemeClr val="bg2">
                    <a:lumMod val="10000"/>
                  </a:schemeClr>
                </a:solidFill>
                <a:latin typeface="Trebuchet MS"/>
                <a:ea typeface="Trebuchet MS"/>
                <a:cs typeface="Trebuchet MS"/>
                <a:sym typeface="Trebuchet MS"/>
              </a:rPr>
              <a:t>Left Behind Workers Program</a:t>
            </a:r>
          </a:p>
          <a:p>
            <a:pPr marL="342900" lvl="2" indent="-342900"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Trebuchet MS"/>
                <a:ea typeface="Trebuchet MS"/>
                <a:cs typeface="Trebuchet MS"/>
                <a:sym typeface="Trebuchet MS"/>
              </a:rPr>
              <a:t>Priority for HH not eligible for other resources</a:t>
            </a:r>
          </a:p>
          <a:p>
            <a:pPr marL="342900" lvl="2" indent="-342900"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Trebuchet MS"/>
                <a:ea typeface="Trebuchet MS"/>
                <a:cs typeface="Trebuchet MS"/>
                <a:sym typeface="Trebuchet MS"/>
              </a:rPr>
              <a:t>Subcontracted with Impact Charitable</a:t>
            </a:r>
          </a:p>
          <a:p>
            <a:pPr marL="342900" lvl="2" indent="-342900"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Trebuchet MS"/>
                <a:ea typeface="Trebuchet MS"/>
                <a:cs typeface="Trebuchet MS"/>
                <a:sym typeface="Trebuchet MS"/>
              </a:rPr>
              <a:t>Direct assistance available (SB 20B-002)</a:t>
            </a:r>
          </a:p>
          <a:p>
            <a:pPr marL="342900" lvl="2" indent="-342900">
              <a:buFont typeface="Wingdings" panose="05000000000000000000" pitchFamily="2" charset="2"/>
              <a:buChar char="ü"/>
            </a:pPr>
            <a:endParaRPr lang="en-US" sz="2000" dirty="0">
              <a:solidFill>
                <a:schemeClr val="bg2">
                  <a:lumMod val="25000"/>
                </a:schemeClr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342900" lvl="2" indent="-342900">
              <a:buFont typeface="Wingdings" panose="05000000000000000000" pitchFamily="2" charset="2"/>
              <a:buChar char="ü"/>
            </a:pPr>
            <a:r>
              <a:rPr lang="en-US" sz="2000" b="1" dirty="0">
                <a:solidFill>
                  <a:srgbClr val="00B0F0"/>
                </a:solidFill>
                <a:latin typeface="Trebuchet MS"/>
                <a:ea typeface="Trebuchet MS"/>
                <a:cs typeface="Trebuchet MS"/>
                <a:sym typeface="Trebuchet MS"/>
              </a:rPr>
              <a:t>https://www.impactcharitable.org/workers-fund</a:t>
            </a:r>
          </a:p>
          <a:p>
            <a:pPr lvl="2"/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Trebuchet MS"/>
                <a:ea typeface="Trebuchet MS"/>
                <a:cs typeface="Trebuchet MS"/>
                <a:sym typeface="Trebuchet MS"/>
              </a:rPr>
              <a:t>	</a:t>
            </a:r>
            <a:endParaRPr lang="en-US" sz="2000" dirty="0">
              <a:solidFill>
                <a:schemeClr val="bg2">
                  <a:lumMod val="10000"/>
                </a:schemeClr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lvl="2"/>
            <a:endParaRPr lang="en-US" sz="2000" dirty="0">
              <a:solidFill>
                <a:schemeClr val="bg2">
                  <a:lumMod val="10000"/>
                </a:schemeClr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lvl="2"/>
            <a:endParaRPr lang="en-US" sz="2000" dirty="0">
              <a:solidFill>
                <a:schemeClr val="bg2">
                  <a:lumMod val="10000"/>
                </a:schemeClr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lvl="2"/>
            <a:endParaRPr lang="en-US" sz="2000" dirty="0">
              <a:solidFill>
                <a:schemeClr val="bg2">
                  <a:lumMod val="10000"/>
                </a:schemeClr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342900" lvl="2" indent="-342900">
              <a:buFont typeface="Wingdings" panose="05000000000000000000" pitchFamily="2" charset="2"/>
              <a:buChar char="ü"/>
            </a:pPr>
            <a:endParaRPr lang="en-US" sz="2000" b="1" dirty="0">
              <a:solidFill>
                <a:schemeClr val="bg2">
                  <a:lumMod val="25000"/>
                </a:schemeClr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2000" dirty="0">
              <a:solidFill>
                <a:schemeClr val="bg2">
                  <a:lumMod val="25000"/>
                </a:schemeClr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5C667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45" name="Google Shape;145;p32"/>
          <p:cNvSpPr txBox="1">
            <a:spLocks noGrp="1"/>
          </p:cNvSpPr>
          <p:nvPr>
            <p:ph type="title" idx="4294967295"/>
          </p:nvPr>
        </p:nvSpPr>
        <p:spPr>
          <a:xfrm>
            <a:off x="446484" y="400050"/>
            <a:ext cx="8164116" cy="602754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91425" tIns="45700" rIns="91425" bIns="457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Trebuchet MS"/>
                <a:ea typeface="Trebuchet MS"/>
                <a:cs typeface="Trebuchet MS"/>
                <a:sym typeface="Trebuchet MS"/>
              </a:rPr>
              <a:t>				COVID-19 &amp; Housing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084341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F55F90-3602-4DB0-A0D7-A3AB7B2AD56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28650" y="-993775"/>
            <a:ext cx="7886700" cy="993775"/>
          </a:xfrm>
          <a:prstGeom prst="rect">
            <a:avLst/>
          </a:prstGeom>
        </p:spPr>
        <p:txBody>
          <a:bodyPr anchor="b"/>
          <a:lstStyle/>
          <a:p>
            <a:r>
              <a:rPr lang="en-US" dirty="0"/>
              <a:t>Contact</a:t>
            </a:r>
          </a:p>
        </p:txBody>
      </p:sp>
      <p:sp>
        <p:nvSpPr>
          <p:cNvPr id="253" name="Google Shape;253;p45"/>
          <p:cNvSpPr txBox="1"/>
          <p:nvPr/>
        </p:nvSpPr>
        <p:spPr>
          <a:xfrm>
            <a:off x="468200" y="1448550"/>
            <a:ext cx="7848600" cy="299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7375" tIns="28675" rIns="57375" bIns="28675" anchor="b" anchorCtr="0">
            <a:noAutofit/>
          </a:bodyPr>
          <a:lstStyle/>
          <a:p>
            <a:pPr marL="45720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cap="small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Andrew Paredes, Director of Housing Finance and Sustainability</a:t>
            </a:r>
          </a:p>
          <a:p>
            <a:pPr marL="45720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cap="small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Colorado Division of Housing</a:t>
            </a:r>
          </a:p>
          <a:p>
            <a:pPr marL="45720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cap="small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Andrew.Paredes@state.co.us</a:t>
            </a:r>
            <a:endParaRPr sz="2000" b="1" cap="small" dirty="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7_Office Theme">
  <a:themeElements>
    <a:clrScheme name="">
      <a:dk1>
        <a:srgbClr val="FFFFFF"/>
      </a:dk1>
      <a:lt1>
        <a:srgbClr val="FFFFFF"/>
      </a:lt1>
      <a:dk2>
        <a:srgbClr val="DCDEE0"/>
      </a:dk2>
      <a:lt2>
        <a:srgbClr val="53585F"/>
      </a:lt2>
      <a:accent1>
        <a:srgbClr val="0365C0"/>
      </a:accent1>
      <a:accent2>
        <a:srgbClr val="00882B"/>
      </a:accent2>
      <a:accent3>
        <a:srgbClr val="FFFFFF"/>
      </a:accent3>
      <a:accent4>
        <a:srgbClr val="DADADA"/>
      </a:accent4>
      <a:accent5>
        <a:srgbClr val="AAB8DC"/>
      </a:accent5>
      <a:accent6>
        <a:srgbClr val="007B26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ontent Slide">
  <a:themeElements>
    <a:clrScheme name="">
      <a:dk1>
        <a:srgbClr val="FFFFFF"/>
      </a:dk1>
      <a:lt1>
        <a:srgbClr val="FFFFFF"/>
      </a:lt1>
      <a:dk2>
        <a:srgbClr val="DCDEE0"/>
      </a:dk2>
      <a:lt2>
        <a:srgbClr val="53585F"/>
      </a:lt2>
      <a:accent1>
        <a:srgbClr val="0365C0"/>
      </a:accent1>
      <a:accent2>
        <a:srgbClr val="00882B"/>
      </a:accent2>
      <a:accent3>
        <a:srgbClr val="FFFFFF"/>
      </a:accent3>
      <a:accent4>
        <a:srgbClr val="DADADA"/>
      </a:accent4>
      <a:accent5>
        <a:srgbClr val="AAB8DC"/>
      </a:accent5>
      <a:accent6>
        <a:srgbClr val="007B26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5458</TotalTime>
  <Words>510</Words>
  <Application>Microsoft Office PowerPoint</Application>
  <PresentationFormat>On-screen Show (16:9)</PresentationFormat>
  <Paragraphs>106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Trebuchet MS</vt:lpstr>
      <vt:lpstr>Wingdings</vt:lpstr>
      <vt:lpstr>Simple Light</vt:lpstr>
      <vt:lpstr>7_Office Theme</vt:lpstr>
      <vt:lpstr>Content Slide</vt:lpstr>
      <vt:lpstr>Colorado Division of Housing COVID19 resources February 11, 2021  </vt:lpstr>
      <vt:lpstr>    COVID-19 &amp; Housing</vt:lpstr>
      <vt:lpstr>    COVID-19 &amp; Housing</vt:lpstr>
      <vt:lpstr>    COVID-19 &amp; Housing</vt:lpstr>
      <vt:lpstr>    COVID-19 &amp; Housing</vt:lpstr>
      <vt:lpstr>    COVID-19 &amp; Housing</vt:lpstr>
      <vt:lpstr>    COVID-19 &amp; Housing</vt:lpstr>
      <vt:lpstr>    COVID-19 &amp; Housing</vt:lpstr>
      <vt:lpstr>Contact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Addressing Local Needs Through Creative Affordable Housing Solutions</dc:title>
  <dc:creator>George, Alison</dc:creator>
  <cp:lastModifiedBy>Barczak, Alena</cp:lastModifiedBy>
  <cp:revision>51</cp:revision>
  <cp:lastPrinted>2020-02-06T17:06:47Z</cp:lastPrinted>
  <dcterms:modified xsi:type="dcterms:W3CDTF">2021-05-17T20:12:53Z</dcterms:modified>
</cp:coreProperties>
</file>