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83201-4436-C440-8874-2DA904B24398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C2D6B8-B1D8-DF41-8277-607C945503A9}">
      <dgm:prSet phldrT="[Text]"/>
      <dgm:spPr/>
      <dgm:t>
        <a:bodyPr/>
        <a:lstStyle/>
        <a:p>
          <a:r>
            <a:rPr lang="en-US" dirty="0"/>
            <a:t>CAEP</a:t>
          </a:r>
        </a:p>
      </dgm:t>
    </dgm:pt>
    <dgm:pt modelId="{C93455F0-333F-8D44-9FC8-B708971D4990}" type="parTrans" cxnId="{FB0F68B5-4CF3-6A4D-9A2A-CFE8A75EC1C8}">
      <dgm:prSet/>
      <dgm:spPr/>
      <dgm:t>
        <a:bodyPr/>
        <a:lstStyle/>
        <a:p>
          <a:endParaRPr lang="en-US"/>
        </a:p>
      </dgm:t>
    </dgm:pt>
    <dgm:pt modelId="{3738A7D2-02FA-124C-9B76-854F2D9A355D}" type="sibTrans" cxnId="{FB0F68B5-4CF3-6A4D-9A2A-CFE8A75EC1C8}">
      <dgm:prSet/>
      <dgm:spPr/>
      <dgm:t>
        <a:bodyPr/>
        <a:lstStyle/>
        <a:p>
          <a:endParaRPr lang="en-US"/>
        </a:p>
      </dgm:t>
    </dgm:pt>
    <dgm:pt modelId="{C83C9CA0-5329-5A49-9D9C-7BBB235FB435}">
      <dgm:prSet phldrT="[Text]"/>
      <dgm:spPr/>
      <dgm:t>
        <a:bodyPr/>
        <a:lstStyle/>
        <a:p>
          <a:r>
            <a:rPr lang="en-US" dirty="0"/>
            <a:t> 1.1 Teacher candidates and completers know subject matter (including pedagogical content knowledge) and pedagogy</a:t>
          </a:r>
        </a:p>
      </dgm:t>
    </dgm:pt>
    <dgm:pt modelId="{5004985B-7BE4-A740-B3EE-2B387FDE53CA}" type="parTrans" cxnId="{50B9E40E-C356-5B45-A57C-AADBC48AC5E0}">
      <dgm:prSet/>
      <dgm:spPr/>
      <dgm:t>
        <a:bodyPr/>
        <a:lstStyle/>
        <a:p>
          <a:endParaRPr lang="en-US"/>
        </a:p>
      </dgm:t>
    </dgm:pt>
    <dgm:pt modelId="{73E734D3-154F-7148-9899-6D40E629B832}" type="sibTrans" cxnId="{50B9E40E-C356-5B45-A57C-AADBC48AC5E0}">
      <dgm:prSet/>
      <dgm:spPr/>
      <dgm:t>
        <a:bodyPr/>
        <a:lstStyle/>
        <a:p>
          <a:endParaRPr lang="en-US"/>
        </a:p>
      </dgm:t>
    </dgm:pt>
    <dgm:pt modelId="{5EC83E5A-9C32-ED40-ADD4-392F6E0D91F0}">
      <dgm:prSet phldrT="[Text]"/>
      <dgm:spPr/>
      <dgm:t>
        <a:bodyPr/>
        <a:lstStyle/>
        <a:p>
          <a:r>
            <a:rPr lang="en-US" dirty="0"/>
            <a:t>CEC</a:t>
          </a:r>
        </a:p>
      </dgm:t>
    </dgm:pt>
    <dgm:pt modelId="{D98BB600-BEEA-B545-A554-46B5721E8CBD}" type="parTrans" cxnId="{F24B17BE-A96E-D34C-9FFD-228FD43F7C30}">
      <dgm:prSet/>
      <dgm:spPr/>
      <dgm:t>
        <a:bodyPr/>
        <a:lstStyle/>
        <a:p>
          <a:endParaRPr lang="en-US"/>
        </a:p>
      </dgm:t>
    </dgm:pt>
    <dgm:pt modelId="{B860375F-AA19-294F-9CBD-1CC2C5B04A88}" type="sibTrans" cxnId="{F24B17BE-A96E-D34C-9FFD-228FD43F7C30}">
      <dgm:prSet/>
      <dgm:spPr/>
      <dgm:t>
        <a:bodyPr/>
        <a:lstStyle/>
        <a:p>
          <a:endParaRPr lang="en-US"/>
        </a:p>
      </dgm:t>
    </dgm:pt>
    <dgm:pt modelId="{14203725-B92F-534B-AF24-A00D57BF1213}">
      <dgm:prSet phldrT="[Text]"/>
      <dgm:spPr/>
      <dgm:t>
        <a:bodyPr/>
        <a:lstStyle/>
        <a:p>
          <a:r>
            <a:rPr lang="en-US" dirty="0"/>
            <a:t>3.1  Beginning special education professionals understand the central concepts, structures of the discipline, and tools of inquiry of the content areas they teach , and can organize this knowledge, integrate cross-disciplinary skills, and develop meaningful learning progressions for individuals with exceptionalities</a:t>
          </a:r>
        </a:p>
      </dgm:t>
    </dgm:pt>
    <dgm:pt modelId="{08A6BBC4-F48F-8B49-9C46-D4BA3BF77BE5}" type="parTrans" cxnId="{08B2611B-242B-124B-B6EA-D8448517CC66}">
      <dgm:prSet/>
      <dgm:spPr/>
      <dgm:t>
        <a:bodyPr/>
        <a:lstStyle/>
        <a:p>
          <a:endParaRPr lang="en-US"/>
        </a:p>
      </dgm:t>
    </dgm:pt>
    <dgm:pt modelId="{2848AA7D-8C68-B74F-8EFB-08B3EFE5A799}" type="sibTrans" cxnId="{08B2611B-242B-124B-B6EA-D8448517CC66}">
      <dgm:prSet/>
      <dgm:spPr/>
      <dgm:t>
        <a:bodyPr/>
        <a:lstStyle/>
        <a:p>
          <a:endParaRPr lang="en-US"/>
        </a:p>
      </dgm:t>
    </dgm:pt>
    <dgm:pt modelId="{BB1D8DE3-2FC3-174D-A04B-38AD9108AD8D}">
      <dgm:prSet phldrT="[Text]"/>
      <dgm:spPr/>
      <dgm:t>
        <a:bodyPr/>
        <a:lstStyle/>
        <a:p>
          <a:r>
            <a:rPr lang="en-US" dirty="0"/>
            <a:t>CCSS</a:t>
          </a:r>
        </a:p>
      </dgm:t>
    </dgm:pt>
    <dgm:pt modelId="{F304D37F-7560-FA45-8298-13F196917038}" type="parTrans" cxnId="{666B9AE2-B3DD-E548-97DE-9CB12CC331CB}">
      <dgm:prSet/>
      <dgm:spPr/>
      <dgm:t>
        <a:bodyPr/>
        <a:lstStyle/>
        <a:p>
          <a:endParaRPr lang="en-US"/>
        </a:p>
      </dgm:t>
    </dgm:pt>
    <dgm:pt modelId="{A6D5E50D-7A1E-A74F-9FAC-DFAA0738B444}" type="sibTrans" cxnId="{666B9AE2-B3DD-E548-97DE-9CB12CC331CB}">
      <dgm:prSet/>
      <dgm:spPr/>
      <dgm:t>
        <a:bodyPr/>
        <a:lstStyle/>
        <a:p>
          <a:endParaRPr lang="en-US"/>
        </a:p>
      </dgm:t>
    </dgm:pt>
    <dgm:pt modelId="{23B5E954-10A6-4C4E-A609-0821FBBD944E}">
      <dgm:prSet phldrT="[Text]"/>
      <dgm:spPr/>
      <dgm:t>
        <a:bodyPr/>
        <a:lstStyle/>
        <a:p>
          <a:r>
            <a:rPr lang="en-US" dirty="0"/>
            <a:t> CCSS.ELA-Literacy.RH.9-10.6 Compare the point of view of two or more authors for how they treat the same or similar topics, including which details they include and emphasize in their respective accounts</a:t>
          </a:r>
        </a:p>
      </dgm:t>
    </dgm:pt>
    <dgm:pt modelId="{77849261-EB81-2A4B-AFA0-C17ECA79EF28}" type="parTrans" cxnId="{E0B223F8-E4DE-3244-B1AC-3ACCDC8B3243}">
      <dgm:prSet/>
      <dgm:spPr/>
      <dgm:t>
        <a:bodyPr/>
        <a:lstStyle/>
        <a:p>
          <a:endParaRPr lang="en-US"/>
        </a:p>
      </dgm:t>
    </dgm:pt>
    <dgm:pt modelId="{C97CB828-50C2-274D-8295-050B22800452}" type="sibTrans" cxnId="{E0B223F8-E4DE-3244-B1AC-3ACCDC8B3243}">
      <dgm:prSet/>
      <dgm:spPr/>
      <dgm:t>
        <a:bodyPr/>
        <a:lstStyle/>
        <a:p>
          <a:endParaRPr lang="en-US"/>
        </a:p>
      </dgm:t>
    </dgm:pt>
    <dgm:pt modelId="{020D7C2F-23B9-8043-821A-1F76626B67EF}" type="pres">
      <dgm:prSet presAssocID="{A1E83201-4436-C440-8874-2DA904B24398}" presName="Name0" presStyleCnt="0">
        <dgm:presLayoutVars>
          <dgm:dir/>
          <dgm:animLvl val="lvl"/>
          <dgm:resizeHandles val="exact"/>
        </dgm:presLayoutVars>
      </dgm:prSet>
      <dgm:spPr/>
    </dgm:pt>
    <dgm:pt modelId="{4B5A5250-419F-4F4D-BA84-4DCE18F62350}" type="pres">
      <dgm:prSet presAssocID="{F4C2D6B8-B1D8-DF41-8277-607C945503A9}" presName="linNode" presStyleCnt="0"/>
      <dgm:spPr/>
    </dgm:pt>
    <dgm:pt modelId="{11B84CDE-F77C-9F4A-A1FF-83029B871F2C}" type="pres">
      <dgm:prSet presAssocID="{F4C2D6B8-B1D8-DF41-8277-607C945503A9}" presName="parentText" presStyleLbl="node1" presStyleIdx="0" presStyleCnt="3" custLinFactNeighborY="-151">
        <dgm:presLayoutVars>
          <dgm:chMax val="1"/>
          <dgm:bulletEnabled val="1"/>
        </dgm:presLayoutVars>
      </dgm:prSet>
      <dgm:spPr/>
    </dgm:pt>
    <dgm:pt modelId="{EB4C4D51-BD14-C64C-89D1-854C73ACE29F}" type="pres">
      <dgm:prSet presAssocID="{F4C2D6B8-B1D8-DF41-8277-607C945503A9}" presName="descendantText" presStyleLbl="alignAccFollowNode1" presStyleIdx="0" presStyleCnt="3">
        <dgm:presLayoutVars>
          <dgm:bulletEnabled val="1"/>
        </dgm:presLayoutVars>
      </dgm:prSet>
      <dgm:spPr/>
    </dgm:pt>
    <dgm:pt modelId="{1C9A1D60-F216-2341-B847-EC1F345AF898}" type="pres">
      <dgm:prSet presAssocID="{3738A7D2-02FA-124C-9B76-854F2D9A355D}" presName="sp" presStyleCnt="0"/>
      <dgm:spPr/>
    </dgm:pt>
    <dgm:pt modelId="{CDB319EA-F463-AD49-ADD7-7F379D3F64D4}" type="pres">
      <dgm:prSet presAssocID="{5EC83E5A-9C32-ED40-ADD4-392F6E0D91F0}" presName="linNode" presStyleCnt="0"/>
      <dgm:spPr/>
    </dgm:pt>
    <dgm:pt modelId="{4832D58C-C867-9444-9A1A-4E0CFCC063BA}" type="pres">
      <dgm:prSet presAssocID="{5EC83E5A-9C32-ED40-ADD4-392F6E0D91F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B0A3247-2F6A-0F41-AB94-BCBE86C68F4D}" type="pres">
      <dgm:prSet presAssocID="{5EC83E5A-9C32-ED40-ADD4-392F6E0D91F0}" presName="descendantText" presStyleLbl="alignAccFollowNode1" presStyleIdx="1" presStyleCnt="3">
        <dgm:presLayoutVars>
          <dgm:bulletEnabled val="1"/>
        </dgm:presLayoutVars>
      </dgm:prSet>
      <dgm:spPr/>
    </dgm:pt>
    <dgm:pt modelId="{CFDFDFF4-C0A6-D741-86B0-4DC7FF9FD7CC}" type="pres">
      <dgm:prSet presAssocID="{B860375F-AA19-294F-9CBD-1CC2C5B04A88}" presName="sp" presStyleCnt="0"/>
      <dgm:spPr/>
    </dgm:pt>
    <dgm:pt modelId="{37650FF2-9517-4D43-971C-41234E73D0D8}" type="pres">
      <dgm:prSet presAssocID="{BB1D8DE3-2FC3-174D-A04B-38AD9108AD8D}" presName="linNode" presStyleCnt="0"/>
      <dgm:spPr/>
    </dgm:pt>
    <dgm:pt modelId="{0525DEB1-EDB5-1348-88FA-57FE54AEC97A}" type="pres">
      <dgm:prSet presAssocID="{BB1D8DE3-2FC3-174D-A04B-38AD9108AD8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0F5DC96-1B16-5948-B8E3-F3949D1339D6}" type="pres">
      <dgm:prSet presAssocID="{BB1D8DE3-2FC3-174D-A04B-38AD9108AD8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2CE8801-0814-644F-BCFF-6788B7FC09FA}" type="presOf" srcId="{C83C9CA0-5329-5A49-9D9C-7BBB235FB435}" destId="{EB4C4D51-BD14-C64C-89D1-854C73ACE29F}" srcOrd="0" destOrd="0" presId="urn:microsoft.com/office/officeart/2005/8/layout/vList5"/>
    <dgm:cxn modelId="{50B9E40E-C356-5B45-A57C-AADBC48AC5E0}" srcId="{F4C2D6B8-B1D8-DF41-8277-607C945503A9}" destId="{C83C9CA0-5329-5A49-9D9C-7BBB235FB435}" srcOrd="0" destOrd="0" parTransId="{5004985B-7BE4-A740-B3EE-2B387FDE53CA}" sibTransId="{73E734D3-154F-7148-9899-6D40E629B832}"/>
    <dgm:cxn modelId="{08B2611B-242B-124B-B6EA-D8448517CC66}" srcId="{5EC83E5A-9C32-ED40-ADD4-392F6E0D91F0}" destId="{14203725-B92F-534B-AF24-A00D57BF1213}" srcOrd="0" destOrd="0" parTransId="{08A6BBC4-F48F-8B49-9C46-D4BA3BF77BE5}" sibTransId="{2848AA7D-8C68-B74F-8EFB-08B3EFE5A799}"/>
    <dgm:cxn modelId="{46BBAC30-21C5-A347-B423-B74DD76BDAA6}" type="presOf" srcId="{14203725-B92F-534B-AF24-A00D57BF1213}" destId="{4B0A3247-2F6A-0F41-AB94-BCBE86C68F4D}" srcOrd="0" destOrd="0" presId="urn:microsoft.com/office/officeart/2005/8/layout/vList5"/>
    <dgm:cxn modelId="{823D6C69-2457-1448-AD59-8B5D6A1CD3FA}" type="presOf" srcId="{BB1D8DE3-2FC3-174D-A04B-38AD9108AD8D}" destId="{0525DEB1-EDB5-1348-88FA-57FE54AEC97A}" srcOrd="0" destOrd="0" presId="urn:microsoft.com/office/officeart/2005/8/layout/vList5"/>
    <dgm:cxn modelId="{2808FEA4-82DB-6645-9B1F-53427FE50C5D}" type="presOf" srcId="{F4C2D6B8-B1D8-DF41-8277-607C945503A9}" destId="{11B84CDE-F77C-9F4A-A1FF-83029B871F2C}" srcOrd="0" destOrd="0" presId="urn:microsoft.com/office/officeart/2005/8/layout/vList5"/>
    <dgm:cxn modelId="{F60A15B3-031E-5F48-9D90-FFD3469E8CE6}" type="presOf" srcId="{5EC83E5A-9C32-ED40-ADD4-392F6E0D91F0}" destId="{4832D58C-C867-9444-9A1A-4E0CFCC063BA}" srcOrd="0" destOrd="0" presId="urn:microsoft.com/office/officeart/2005/8/layout/vList5"/>
    <dgm:cxn modelId="{FB0F68B5-4CF3-6A4D-9A2A-CFE8A75EC1C8}" srcId="{A1E83201-4436-C440-8874-2DA904B24398}" destId="{F4C2D6B8-B1D8-DF41-8277-607C945503A9}" srcOrd="0" destOrd="0" parTransId="{C93455F0-333F-8D44-9FC8-B708971D4990}" sibTransId="{3738A7D2-02FA-124C-9B76-854F2D9A355D}"/>
    <dgm:cxn modelId="{F24B17BE-A96E-D34C-9FFD-228FD43F7C30}" srcId="{A1E83201-4436-C440-8874-2DA904B24398}" destId="{5EC83E5A-9C32-ED40-ADD4-392F6E0D91F0}" srcOrd="1" destOrd="0" parTransId="{D98BB600-BEEA-B545-A554-46B5721E8CBD}" sibTransId="{B860375F-AA19-294F-9CBD-1CC2C5B04A88}"/>
    <dgm:cxn modelId="{EE5C2ADA-DF07-2749-B8F3-0D315A2BE40C}" type="presOf" srcId="{23B5E954-10A6-4C4E-A609-0821FBBD944E}" destId="{40F5DC96-1B16-5948-B8E3-F3949D1339D6}" srcOrd="0" destOrd="0" presId="urn:microsoft.com/office/officeart/2005/8/layout/vList5"/>
    <dgm:cxn modelId="{BE4AC0E0-0116-2249-9A02-5E9DF4D36C63}" type="presOf" srcId="{A1E83201-4436-C440-8874-2DA904B24398}" destId="{020D7C2F-23B9-8043-821A-1F76626B67EF}" srcOrd="0" destOrd="0" presId="urn:microsoft.com/office/officeart/2005/8/layout/vList5"/>
    <dgm:cxn modelId="{666B9AE2-B3DD-E548-97DE-9CB12CC331CB}" srcId="{A1E83201-4436-C440-8874-2DA904B24398}" destId="{BB1D8DE3-2FC3-174D-A04B-38AD9108AD8D}" srcOrd="2" destOrd="0" parTransId="{F304D37F-7560-FA45-8298-13F196917038}" sibTransId="{A6D5E50D-7A1E-A74F-9FAC-DFAA0738B444}"/>
    <dgm:cxn modelId="{E0B223F8-E4DE-3244-B1AC-3ACCDC8B3243}" srcId="{BB1D8DE3-2FC3-174D-A04B-38AD9108AD8D}" destId="{23B5E954-10A6-4C4E-A609-0821FBBD944E}" srcOrd="0" destOrd="0" parTransId="{77849261-EB81-2A4B-AFA0-C17ECA79EF28}" sibTransId="{C97CB828-50C2-274D-8295-050B22800452}"/>
    <dgm:cxn modelId="{CEE3E6D9-353E-CB41-A8A1-F0144509408B}" type="presParOf" srcId="{020D7C2F-23B9-8043-821A-1F76626B67EF}" destId="{4B5A5250-419F-4F4D-BA84-4DCE18F62350}" srcOrd="0" destOrd="0" presId="urn:microsoft.com/office/officeart/2005/8/layout/vList5"/>
    <dgm:cxn modelId="{4CF285F1-8D84-BA4B-AFF6-6EB9392BD944}" type="presParOf" srcId="{4B5A5250-419F-4F4D-BA84-4DCE18F62350}" destId="{11B84CDE-F77C-9F4A-A1FF-83029B871F2C}" srcOrd="0" destOrd="0" presId="urn:microsoft.com/office/officeart/2005/8/layout/vList5"/>
    <dgm:cxn modelId="{5EC11AAB-9E3C-CC44-80BC-61E114AAE4BF}" type="presParOf" srcId="{4B5A5250-419F-4F4D-BA84-4DCE18F62350}" destId="{EB4C4D51-BD14-C64C-89D1-854C73ACE29F}" srcOrd="1" destOrd="0" presId="urn:microsoft.com/office/officeart/2005/8/layout/vList5"/>
    <dgm:cxn modelId="{A6D6336D-A5E0-A34B-938C-871C5095C0B0}" type="presParOf" srcId="{020D7C2F-23B9-8043-821A-1F76626B67EF}" destId="{1C9A1D60-F216-2341-B847-EC1F345AF898}" srcOrd="1" destOrd="0" presId="urn:microsoft.com/office/officeart/2005/8/layout/vList5"/>
    <dgm:cxn modelId="{D5C83E84-2BEA-5C4E-8108-8386AEADC6AD}" type="presParOf" srcId="{020D7C2F-23B9-8043-821A-1F76626B67EF}" destId="{CDB319EA-F463-AD49-ADD7-7F379D3F64D4}" srcOrd="2" destOrd="0" presId="urn:microsoft.com/office/officeart/2005/8/layout/vList5"/>
    <dgm:cxn modelId="{FD13A41D-6353-B342-A77F-5DD0CA36DA2B}" type="presParOf" srcId="{CDB319EA-F463-AD49-ADD7-7F379D3F64D4}" destId="{4832D58C-C867-9444-9A1A-4E0CFCC063BA}" srcOrd="0" destOrd="0" presId="urn:microsoft.com/office/officeart/2005/8/layout/vList5"/>
    <dgm:cxn modelId="{FAF3379E-0B0F-C84C-A8BD-C45A8561ADF8}" type="presParOf" srcId="{CDB319EA-F463-AD49-ADD7-7F379D3F64D4}" destId="{4B0A3247-2F6A-0F41-AB94-BCBE86C68F4D}" srcOrd="1" destOrd="0" presId="urn:microsoft.com/office/officeart/2005/8/layout/vList5"/>
    <dgm:cxn modelId="{49BCE369-2329-7F48-A808-852DACEA92F7}" type="presParOf" srcId="{020D7C2F-23B9-8043-821A-1F76626B67EF}" destId="{CFDFDFF4-C0A6-D741-86B0-4DC7FF9FD7CC}" srcOrd="3" destOrd="0" presId="urn:microsoft.com/office/officeart/2005/8/layout/vList5"/>
    <dgm:cxn modelId="{B1137F78-DB90-904A-9891-6F773C3E239C}" type="presParOf" srcId="{020D7C2F-23B9-8043-821A-1F76626B67EF}" destId="{37650FF2-9517-4D43-971C-41234E73D0D8}" srcOrd="4" destOrd="0" presId="urn:microsoft.com/office/officeart/2005/8/layout/vList5"/>
    <dgm:cxn modelId="{BA65ECA3-C137-F442-997A-64F1A6AA260D}" type="presParOf" srcId="{37650FF2-9517-4D43-971C-41234E73D0D8}" destId="{0525DEB1-EDB5-1348-88FA-57FE54AEC97A}" srcOrd="0" destOrd="0" presId="urn:microsoft.com/office/officeart/2005/8/layout/vList5"/>
    <dgm:cxn modelId="{C6230E03-1465-E341-A8C1-974C9FB1F47C}" type="presParOf" srcId="{37650FF2-9517-4D43-971C-41234E73D0D8}" destId="{40F5DC96-1B16-5948-B8E3-F3949D1339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C4D51-BD14-C64C-89D1-854C73ACE29F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1.1 Teacher candidates and completers know subject matter (including pedagogical content knowledge) and pedagogy</a:t>
          </a:r>
        </a:p>
      </dsp:txBody>
      <dsp:txXfrm rot="-5400000">
        <a:off x="2194561" y="184100"/>
        <a:ext cx="3850293" cy="945456"/>
      </dsp:txXfrm>
    </dsp:sp>
    <dsp:sp modelId="{11B84CDE-F77C-9F4A-A1FF-83029B871F2C}">
      <dsp:nvSpPr>
        <dsp:cNvPr id="0" name=""/>
        <dsp:cNvSpPr/>
      </dsp:nvSpPr>
      <dsp:spPr>
        <a:xfrm>
          <a:off x="0" y="6"/>
          <a:ext cx="2194560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CAEP</a:t>
          </a:r>
        </a:p>
      </dsp:txBody>
      <dsp:txXfrm>
        <a:off x="63934" y="63940"/>
        <a:ext cx="2066692" cy="1181819"/>
      </dsp:txXfrm>
    </dsp:sp>
    <dsp:sp modelId="{4B0A3247-2F6A-0F41-AB94-BCBE86C68F4D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3.1  Beginning special education professionals understand the central concepts, structures of the discipline, and tools of inquiry of the content areas they teach , and can organize this knowledge, integrate cross-disciplinary skills, and develop meaningful learning progressions for individuals with exceptionalities</a:t>
          </a:r>
        </a:p>
      </dsp:txBody>
      <dsp:txXfrm rot="-5400000">
        <a:off x="2194561" y="1559271"/>
        <a:ext cx="3850293" cy="945456"/>
      </dsp:txXfrm>
    </dsp:sp>
    <dsp:sp modelId="{4832D58C-C867-9444-9A1A-4E0CFCC063BA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CEC</a:t>
          </a:r>
        </a:p>
      </dsp:txBody>
      <dsp:txXfrm>
        <a:off x="63934" y="1441090"/>
        <a:ext cx="2066692" cy="1181819"/>
      </dsp:txXfrm>
    </dsp:sp>
    <dsp:sp modelId="{40F5DC96-1B16-5948-B8E3-F3949D1339D6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 CCSS.ELA-Literacy.RH.9-10.6 Compare the point of view of two or more authors for how they treat the same or similar topics, including which details they include and emphasize in their respective accounts</a:t>
          </a:r>
        </a:p>
      </dsp:txBody>
      <dsp:txXfrm rot="-5400000">
        <a:off x="2194561" y="2934443"/>
        <a:ext cx="3850293" cy="945456"/>
      </dsp:txXfrm>
    </dsp:sp>
    <dsp:sp modelId="{0525DEB1-EDB5-1348-88FA-57FE54AEC97A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CCSS</a:t>
          </a:r>
        </a:p>
      </dsp:txBody>
      <dsp:txXfrm>
        <a:off x="63934" y="2816262"/>
        <a:ext cx="2066692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DF0C6-353F-7D4B-9C09-57B7EB1C9A9D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D4303-E412-A447-AC48-8201500E5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4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A15A19-7F93-E742-A6CE-746663FB6E66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1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7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66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A67978-EBF7-604A-8AF6-54F53F4474B1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49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69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A95728-02B9-6E4B-B666-FAE7056A43FD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1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060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9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</a:t>
            </a:r>
            <a:r>
              <a:rPr lang="en-US" baseline="0" dirty="0"/>
              <a:t> slide for </a:t>
            </a:r>
            <a:r>
              <a:rPr lang="en-US" baseline="0"/>
              <a:t>DL Leadership CEM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B8BBD-0CC9-F647-8075-054108F4D4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8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085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9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8BFF34-E152-304D-857E-D41368360B30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37F3-CD4D-8444-A003-1A2F84D936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67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83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3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00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63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18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20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43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18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9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22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8644-6AAA-8D43-97E2-41B64FBAE98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EDFB-B2DC-C94F-BFF3-821B3E7822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90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xfacultycollaboratives.org/ccri-course/module-10%23video-better-exampl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geNY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1692275" y="4292600"/>
            <a:ext cx="63357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rgbClr val="0061AF"/>
              </a:solidFill>
              <a:latin typeface="Calibri"/>
              <a:cs typeface="Arial" charset="0"/>
            </a:endParaRPr>
          </a:p>
        </p:txBody>
      </p:sp>
      <p:pic>
        <p:nvPicPr>
          <p:cNvPr id="14339" name="Picture 1" descr="CEEDAR-LogoFinal-simple-white-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205038"/>
            <a:ext cx="32432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0"/>
          <p:cNvSpPr txBox="1">
            <a:spLocks noChangeArrowheads="1"/>
          </p:cNvSpPr>
          <p:nvPr/>
        </p:nvSpPr>
        <p:spPr bwMode="auto">
          <a:xfrm>
            <a:off x="1492250" y="3429000"/>
            <a:ext cx="74612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0061AF"/>
                </a:solidFill>
                <a:latin typeface="Calibri"/>
              </a:rPr>
              <a:t>Collaboration for Effective Educator Development, Accountability and Reform  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3348038" y="6381750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prstClr val="white"/>
                </a:solidFill>
              </a:rPr>
              <a:t>H325A120003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6168" y="393154"/>
            <a:ext cx="5711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115C92"/>
                </a:solidFill>
                <a:latin typeface="Arial"/>
                <a:cs typeface="Arial"/>
              </a:rPr>
              <a:t>Disciplinary Literacy</a:t>
            </a:r>
          </a:p>
        </p:txBody>
      </p:sp>
    </p:spTree>
    <p:extLst>
      <p:ext uri="{BB962C8B-B14F-4D97-AF65-F5344CB8AC3E}">
        <p14:creationId xmlns:p14="http://schemas.microsoft.com/office/powerpoint/2010/main" val="32154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24" y="274638"/>
            <a:ext cx="6988175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15C92"/>
                </a:solidFill>
              </a:rPr>
              <a:t>Disciplinary Literacy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4" y="1600200"/>
            <a:ext cx="6988176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 Refers to the specialized ways of 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knowing 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and 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communicating 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in the different 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disciplines 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to 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make meaning 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 Encompasses the idea that students need to be 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taught specialized routines 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                                                                                               </a:t>
            </a:r>
            <a:r>
              <a:rPr lang="en-US" sz="1600" dirty="0">
                <a:solidFill>
                  <a:srgbClr val="115C92"/>
                </a:solidFill>
              </a:rPr>
              <a:t>(Jetton &amp; Shanahan, 2012) </a:t>
            </a:r>
            <a:endParaRPr lang="en-US" sz="1600" dirty="0">
              <a:solidFill>
                <a:srgbClr val="115C92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513" y="274638"/>
            <a:ext cx="7374873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Disciplinary Literacy is NOT: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98" y="1600200"/>
            <a:ext cx="6972301" cy="4525963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 Another term for content area reading 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 A method to work with poor readers 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 A generalized approach to literacy 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    across disciplines 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 Limited to study skills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0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174750" y="349250"/>
            <a:ext cx="79692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 What About These Strategies?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730374" y="2063750"/>
            <a:ext cx="6550025" cy="3879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1. KWL and KWHL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2. Anticipation guides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3. Semantic feature analysis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4. Text structure analysis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5. Graphic organizers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6. Other</a:t>
            </a:r>
            <a:endParaRPr lang="en-US" sz="3200" dirty="0">
              <a:solidFill>
                <a:srgbClr val="115C92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27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59277" y="222535"/>
            <a:ext cx="7318376" cy="1143000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rgbClr val="115C92"/>
                </a:solidFill>
                <a:latin typeface="Arial"/>
                <a:cs typeface="Arial"/>
              </a:rPr>
              <a:t> The Increasing Specialization of Literacy Development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76509" y="1600200"/>
            <a:ext cx="7305675" cy="4098925"/>
          </a:xfrm>
          <a:prstGeom prst="triangle">
            <a:avLst/>
          </a:prstGeo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n>
                  <a:solidFill>
                    <a:schemeClr val="tx1"/>
                  </a:solidFill>
                </a:ln>
                <a:latin typeface="+mj-lt"/>
              </a:rPr>
              <a:t>Intermediate Literacy</a:t>
            </a:r>
          </a:p>
          <a:p>
            <a:pPr marL="0" indent="0" algn="ctr">
              <a:buNone/>
            </a:pPr>
            <a:r>
              <a:rPr lang="en-US" sz="1600" dirty="0">
                <a:ln>
                  <a:solidFill>
                    <a:schemeClr val="tx1"/>
                  </a:solidFill>
                </a:ln>
              </a:rPr>
              <a:t>Comprehension, word meanings, fluency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99968" y="4611042"/>
            <a:ext cx="547437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53478" y="3217866"/>
            <a:ext cx="290980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1329" y="5126171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Basic Literacy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6810" y="2079093"/>
            <a:ext cx="19324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Disciplinary Literacy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Specialized literacy skills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53478" y="5997982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Adapted from Shanahan &amp; Shanahan, 2008</a:t>
            </a:r>
          </a:p>
        </p:txBody>
      </p:sp>
    </p:spTree>
    <p:extLst>
      <p:ext uri="{BB962C8B-B14F-4D97-AF65-F5344CB8AC3E}">
        <p14:creationId xmlns:p14="http://schemas.microsoft.com/office/powerpoint/2010/main" val="60305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771" y="229048"/>
            <a:ext cx="7162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15C92"/>
                </a:solidFill>
                <a:latin typeface="Arial"/>
                <a:cs typeface="Arial"/>
              </a:rPr>
              <a:t>10 Strategies to Read Complex </a:t>
            </a:r>
            <a:br>
              <a:rPr lang="en-US" sz="3600" b="1" dirty="0">
                <a:solidFill>
                  <a:srgbClr val="115C92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115C92"/>
                </a:solidFill>
                <a:latin typeface="Arial"/>
                <a:cs typeface="Arial"/>
              </a:rPr>
              <a:t>Texts in the Disciplines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74" y="1600200"/>
            <a:ext cx="7019925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15C92"/>
                </a:solidFill>
              </a:rPr>
              <a:t>Start with easier texts; build complexity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15C92"/>
                </a:solidFill>
              </a:rPr>
              <a:t>Start with small chunks of text &amp; increase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15C92"/>
                </a:solidFill>
              </a:rPr>
              <a:t>Celebrate when students read longer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15C92"/>
                </a:solidFill>
              </a:rPr>
              <a:t>Model struggling with text; honor the struggle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15C92"/>
                </a:solidFill>
              </a:rPr>
              <a:t>Teach students to pay attention to important parts of the text (graphic organizers, annotation)</a:t>
            </a:r>
          </a:p>
        </p:txBody>
      </p:sp>
    </p:spTree>
    <p:extLst>
      <p:ext uri="{BB962C8B-B14F-4D97-AF65-F5344CB8AC3E}">
        <p14:creationId xmlns:p14="http://schemas.microsoft.com/office/powerpoint/2010/main" val="14688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7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Strategies </a:t>
            </a:r>
            <a:r>
              <a:rPr lang="en-US" sz="3200" b="1" dirty="0">
                <a:solidFill>
                  <a:srgbClr val="115C92"/>
                </a:solidFill>
                <a:latin typeface="Arial"/>
                <a:cs typeface="Arial"/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600200"/>
            <a:ext cx="706755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Set authentic purposes for reading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Model working carefully through text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Before teaching, determine the key ideas &amp; significant details; plan supports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Teach students to collaborate with peers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Talk less; listen more. Allow students to figure out the text &amp; answer their own questions</a:t>
            </a:r>
          </a:p>
        </p:txBody>
      </p:sp>
    </p:spTree>
    <p:extLst>
      <p:ext uri="{BB962C8B-B14F-4D97-AF65-F5344CB8AC3E}">
        <p14:creationId xmlns:p14="http://schemas.microsoft.com/office/powerpoint/2010/main" val="268415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2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Close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24" y="1600200"/>
            <a:ext cx="7051675" cy="4525963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u"/>
            </a:pPr>
            <a:r>
              <a:rPr lang="en-US" i="1" dirty="0">
                <a:solidFill>
                  <a:srgbClr val="115C92"/>
                </a:solidFill>
                <a:latin typeface="Arial"/>
                <a:cs typeface="Arial"/>
              </a:rPr>
              <a:t>The standards focus on students reading closely to draw evidence and knowledge from the text.</a:t>
            </a: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i="1" dirty="0">
                <a:solidFill>
                  <a:srgbClr val="115C92"/>
                </a:solidFill>
                <a:latin typeface="Arial"/>
                <a:cs typeface="Arial"/>
              </a:rPr>
              <a:t>Close reading and gathering knowledge from specific texts should be at the heart of classroom activities.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/>
              <a:t>                                                                           Coleman &amp; Pimentel (2012) p. 1 &amp; 9.</a:t>
            </a:r>
          </a:p>
        </p:txBody>
      </p:sp>
    </p:spTree>
    <p:extLst>
      <p:ext uri="{BB962C8B-B14F-4D97-AF65-F5344CB8AC3E}">
        <p14:creationId xmlns:p14="http://schemas.microsoft.com/office/powerpoint/2010/main" val="353714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867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Why Reread?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50" y="1600200"/>
            <a:ext cx="7004050" cy="4525963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1</a:t>
            </a:r>
            <a:r>
              <a:rPr lang="en-US" baseline="30000" dirty="0">
                <a:solidFill>
                  <a:srgbClr val="115C92"/>
                </a:solidFill>
                <a:latin typeface="Arial"/>
                <a:cs typeface="Arial"/>
              </a:rPr>
              <a:t>st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 reading:  What are the main ideas of this text? (basic comprehension)</a:t>
            </a: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2</a:t>
            </a:r>
            <a:r>
              <a:rPr lang="en-US" baseline="30000" dirty="0">
                <a:solidFill>
                  <a:srgbClr val="115C92"/>
                </a:solidFill>
                <a:latin typeface="Arial"/>
                <a:cs typeface="Arial"/>
              </a:rPr>
              <a:t>nd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 reading: How does this text work? (devices used by the author, word choice, quality of evidence, how data was presented)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2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25" y="222535"/>
            <a:ext cx="6988175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Leading to Deep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4" y="1600200"/>
            <a:ext cx="6988176" cy="452596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3</a:t>
            </a:r>
            <a:r>
              <a:rPr lang="en-US" baseline="30000" dirty="0">
                <a:solidFill>
                  <a:srgbClr val="115C92"/>
                </a:solidFill>
                <a:latin typeface="Arial"/>
                <a:cs typeface="Arial"/>
              </a:rPr>
              <a:t>rd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 reading: What does this text mean?  (critical analysis, connect to other texts and to me)</a:t>
            </a:r>
          </a:p>
          <a:p>
            <a:pPr marL="0" indent="0">
              <a:buNone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After reading, students engage in high-level discourse to further analyze the 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sz="1800" dirty="0"/>
              <a:t>Shanahan, T. (June, 2013). </a:t>
            </a:r>
            <a:r>
              <a:rPr lang="en-US" sz="1800" i="1" dirty="0"/>
              <a:t>Shanahan on Literacy.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359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545" y="196484"/>
            <a:ext cx="725805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Modeling Close Reading of Complex Disciplinary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600200"/>
            <a:ext cx="70358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Don’t commit “</a:t>
            </a:r>
            <a:r>
              <a:rPr lang="en-US" dirty="0" err="1">
                <a:solidFill>
                  <a:srgbClr val="115C92"/>
                </a:solidFill>
                <a:latin typeface="Arial"/>
                <a:cs typeface="Arial"/>
              </a:rPr>
              <a:t>assumicide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”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Students need 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explicit instruction </a:t>
            </a: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Remember to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15C9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Model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15C92"/>
                </a:solidFill>
                <a:latin typeface="Apple Chancery" charset="0"/>
                <a:ea typeface="ＭＳ Ｐゴシック" charset="0"/>
                <a:cs typeface="Apple Chancery" charset="0"/>
              </a:rPr>
              <a:t>Model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15C92"/>
                </a:solidFill>
                <a:latin typeface="BlairMdITC TT-Medium" charset="0"/>
                <a:ea typeface="ＭＳ Ｐゴシック" charset="0"/>
                <a:cs typeface="BlairMdITC TT-Medium" charset="0"/>
              </a:rPr>
              <a:t>Model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15C92"/>
                </a:solidFill>
                <a:latin typeface="Chalkboard" charset="0"/>
                <a:ea typeface="ＭＳ Ｐゴシック" charset="0"/>
                <a:cs typeface="Chalkboard" charset="0"/>
              </a:rPr>
              <a:t>Model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15C92"/>
                </a:solidFill>
                <a:latin typeface="Engravers MT" charset="0"/>
                <a:ea typeface="ＭＳ Ｐゴシック" charset="0"/>
                <a:cs typeface="Engravers MT" charset="0"/>
              </a:rPr>
              <a:t>Model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15C92"/>
                </a:solidFill>
                <a:latin typeface="Handwriting - Dakota" charset="0"/>
                <a:ea typeface="ＭＳ Ｐゴシック" charset="0"/>
                <a:cs typeface="Handwriting - Dakota" charset="0"/>
              </a:rPr>
              <a:t>Model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15C92"/>
                </a:solidFill>
                <a:latin typeface="Marker Felt" charset="0"/>
                <a:ea typeface="ＭＳ Ｐゴシック" charset="0"/>
                <a:cs typeface="Marker Felt" charset="0"/>
              </a:rPr>
              <a:t>Model…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115C92"/>
                </a:solidFill>
                <a:latin typeface="Trebuchet MS" charset="0"/>
                <a:ea typeface="Comic Sans MS" charset="0"/>
              </a:rPr>
              <a:t>your thinking as a historian, a scientist, a mathematician, a literary expert!</a:t>
            </a:r>
            <a:endParaRPr lang="en-US" dirty="0">
              <a:solidFill>
                <a:srgbClr val="115C92"/>
              </a:solidFill>
              <a:latin typeface="Trebuchet MS" charset="0"/>
              <a:ea typeface="ＭＳ Ｐゴシック" charset="0"/>
              <a:cs typeface="Trebuchet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0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25" y="222535"/>
            <a:ext cx="6988175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15C92"/>
                </a:solidFill>
              </a:rPr>
              <a:t>Every teacher a reading teacher?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4" y="1600200"/>
            <a:ext cx="6988176" cy="452596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Shift away from every teacher a reading teacher</a:t>
            </a: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Explore the overlay of generic content and discipline-dependent literacy practices</a:t>
            </a:r>
          </a:p>
          <a:p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GOAL: Every teacher teaches literacy skills essential to their discipline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8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788583" y="277121"/>
            <a:ext cx="6627813" cy="1143000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Let</a:t>
            </a:r>
            <a:r>
              <a:rPr lang="ja-JP" altLang="en-US" sz="44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sz="44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s Try It!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619250" y="1587500"/>
            <a:ext cx="6627813" cy="4648200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Read an article by Thomas Paine. </a:t>
            </a:r>
          </a:p>
          <a:p>
            <a:pPr eaLnBrk="1" hangingPunct="1">
              <a:buFont typeface="Wingdings" charset="2"/>
              <a:buChar char="u"/>
            </a:pPr>
            <a:endParaRPr lang="en-US" sz="3200" dirty="0">
              <a:solidFill>
                <a:srgbClr val="115C92"/>
              </a:solidFill>
              <a:latin typeface="Arial"/>
              <a:ea typeface="ＭＳ Ｐゴシック" charset="0"/>
              <a:cs typeface="Arial"/>
            </a:endParaRPr>
          </a:p>
          <a:p>
            <a:pPr eaLnBrk="1" hangingPunct="1">
              <a:buFont typeface="Wingdings" charset="2"/>
              <a:buChar char="u"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Be prepared to tell me the main idea.</a:t>
            </a:r>
          </a:p>
        </p:txBody>
      </p:sp>
    </p:spTree>
    <p:extLst>
      <p:ext uri="{BB962C8B-B14F-4D97-AF65-F5344CB8AC3E}">
        <p14:creationId xmlns:p14="http://schemas.microsoft.com/office/powerpoint/2010/main" val="1944528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491762" y="285995"/>
            <a:ext cx="7259638" cy="1143000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POP QUIZ!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714500" y="1446213"/>
            <a:ext cx="6548438" cy="4648200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en-US" sz="28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Who was Thomas Paine?</a:t>
            </a:r>
          </a:p>
          <a:p>
            <a:pPr eaLnBrk="1" hangingPunct="1">
              <a:buFont typeface="Wingdings" charset="2"/>
              <a:buChar char="u"/>
            </a:pPr>
            <a:r>
              <a:rPr lang="en-US" sz="28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To whom did he write?</a:t>
            </a:r>
          </a:p>
          <a:p>
            <a:pPr eaLnBrk="1" hangingPunct="1">
              <a:buFont typeface="Wingdings" charset="2"/>
              <a:buChar char="u"/>
            </a:pPr>
            <a:r>
              <a:rPr lang="en-US" sz="28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Why did he write this?</a:t>
            </a:r>
          </a:p>
          <a:p>
            <a:pPr eaLnBrk="1" hangingPunct="1">
              <a:buFont typeface="Wingdings" charset="2"/>
              <a:buChar char="u"/>
            </a:pPr>
            <a:r>
              <a:rPr lang="en-US" sz="28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What is the main idea?</a:t>
            </a:r>
          </a:p>
          <a:p>
            <a:pPr eaLnBrk="1" hangingPunct="1">
              <a:buFont typeface="Wingdings" charset="2"/>
              <a:buChar char="u"/>
            </a:pPr>
            <a:r>
              <a:rPr lang="en-US" sz="28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Write a five-paragraph essay explaining why you agree or disagree with the author.</a:t>
            </a:r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THIS IS A NONEXAMPLE! THIS IS NOT BEST PRACTICE! DO NOT DO THIS!</a:t>
            </a:r>
          </a:p>
        </p:txBody>
      </p:sp>
    </p:spTree>
    <p:extLst>
      <p:ext uri="{BB962C8B-B14F-4D97-AF65-F5344CB8AC3E}">
        <p14:creationId xmlns:p14="http://schemas.microsoft.com/office/powerpoint/2010/main" val="42021180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9560" y="349738"/>
            <a:ext cx="6950075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Thomas Paine, 1737–1809</a:t>
            </a: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46" y="1547813"/>
            <a:ext cx="4014788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03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1524000"/>
            <a:ext cx="3400425" cy="533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0671" y="423605"/>
            <a:ext cx="4836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Common Sense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6690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531327" y="274638"/>
            <a:ext cx="7448550" cy="1143000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Model: Think Aloud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600200"/>
            <a:ext cx="6972300" cy="4525963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What strategies does this teacher model that help solve comprehension problems?</a:t>
            </a:r>
          </a:p>
          <a:p>
            <a:pPr marL="0" indent="0" algn="ctr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3"/>
              </a:rPr>
              <a:t>Watch “A Better Example”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5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59" y="265968"/>
            <a:ext cx="7464425" cy="1143000"/>
          </a:xfrm>
        </p:spPr>
        <p:txBody>
          <a:bodyPr/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Practice Think </a:t>
            </a:r>
            <a:r>
              <a:rPr lang="en-US" b="1" dirty="0" err="1">
                <a:solidFill>
                  <a:srgbClr val="115C92"/>
                </a:solidFill>
                <a:latin typeface="Arial"/>
                <a:cs typeface="Arial"/>
              </a:rPr>
              <a:t>Alouds</a:t>
            </a:r>
            <a:endParaRPr lang="en-US" b="1" dirty="0">
              <a:solidFill>
                <a:srgbClr val="115C9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74" y="1600200"/>
            <a:ext cx="7019925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Partner A reads and thinks aloud while solving comprehension problems</a:t>
            </a: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Partner B scribes A’s think </a:t>
            </a:r>
            <a:r>
              <a:rPr lang="en-US" dirty="0" err="1">
                <a:solidFill>
                  <a:srgbClr val="115C92"/>
                </a:solidFill>
                <a:latin typeface="Arial"/>
                <a:cs typeface="Arial"/>
              </a:rPr>
              <a:t>alouds</a:t>
            </a: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Switch roles</a:t>
            </a: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Compare strategies used</a:t>
            </a:r>
          </a:p>
        </p:txBody>
      </p:sp>
    </p:spTree>
    <p:extLst>
      <p:ext uri="{BB962C8B-B14F-4D97-AF65-F5344CB8AC3E}">
        <p14:creationId xmlns:p14="http://schemas.microsoft.com/office/powerpoint/2010/main" val="275513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4" y="274638"/>
            <a:ext cx="7019925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Strategies Good Readers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74" y="1600200"/>
            <a:ext cx="7019926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With your partner, list the strategies you used</a:t>
            </a: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Add to the class poster of effective strategies</a:t>
            </a: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Circle the strategies that pertain to the discipline</a:t>
            </a: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Underline generic strategies</a:t>
            </a:r>
          </a:p>
        </p:txBody>
      </p:sp>
    </p:spTree>
    <p:extLst>
      <p:ext uri="{BB962C8B-B14F-4D97-AF65-F5344CB8AC3E}">
        <p14:creationId xmlns:p14="http://schemas.microsoft.com/office/powerpoint/2010/main" val="20356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547692" y="263810"/>
            <a:ext cx="73040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Metacognitive Thoughts Illustrate…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746250" y="2030413"/>
            <a:ext cx="6492875" cy="4348162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Accessing of prior knowledge</a:t>
            </a:r>
          </a:p>
          <a:p>
            <a:pPr eaLnBrk="1" hangingPunct="1">
              <a:buFont typeface="Wingdings" charset="2"/>
              <a:buChar char="u"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	Awareness of rhetorical devices</a:t>
            </a:r>
          </a:p>
          <a:p>
            <a:pPr eaLnBrk="1" hangingPunct="1">
              <a:buFont typeface="Wingdings" charset="2"/>
              <a:buChar char="u"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Use of imagery and visualization</a:t>
            </a:r>
          </a:p>
          <a:p>
            <a:pPr eaLnBrk="1" hangingPunct="1">
              <a:buFont typeface="Wingdings" charset="2"/>
              <a:buChar char="u"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Linking of information with prior knowledge (also text to text)</a:t>
            </a:r>
          </a:p>
          <a:p>
            <a:pPr eaLnBrk="1" hangingPunct="1">
              <a:buFont typeface="Wingdings" charset="2"/>
              <a:buChar char="u"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Use of context clues to find word meaning </a:t>
            </a:r>
          </a:p>
        </p:txBody>
      </p:sp>
    </p:spTree>
    <p:extLst>
      <p:ext uri="{BB962C8B-B14F-4D97-AF65-F5344CB8AC3E}">
        <p14:creationId xmlns:p14="http://schemas.microsoft.com/office/powerpoint/2010/main" val="3056047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551" y="274638"/>
            <a:ext cx="7350125" cy="1143000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Metacognitive Thoughts Illustrate</a:t>
            </a:r>
            <a:br>
              <a:rPr lang="en-US" sz="34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sz="3400" b="1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continued…</a:t>
            </a:r>
            <a:endParaRPr lang="en-US" sz="3400" b="1" dirty="0">
              <a:solidFill>
                <a:srgbClr val="115C92"/>
              </a:solidFill>
              <a:latin typeface="Arial"/>
              <a:cs typeface="Arial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1619250" y="1600200"/>
            <a:ext cx="7067550" cy="4525963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Accessing vocabulary knowledge</a:t>
            </a:r>
          </a:p>
          <a:p>
            <a:pPr eaLnBrk="1" hangingPunct="1">
              <a:buFont typeface="Wingdings" charset="2"/>
              <a:buChar char="u"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Monitoring understanding (infer text and fix-up)</a:t>
            </a:r>
          </a:p>
          <a:p>
            <a:pPr eaLnBrk="1" hangingPunct="1">
              <a:buFont typeface="Wingdings" charset="2"/>
              <a:buChar char="u"/>
            </a:pPr>
            <a:r>
              <a:rPr lang="en-US" sz="3200" dirty="0">
                <a:solidFill>
                  <a:srgbClr val="115C92"/>
                </a:solidFill>
                <a:latin typeface="Arial"/>
                <a:ea typeface="ＭＳ Ｐゴシック" charset="0"/>
                <a:cs typeface="Arial"/>
              </a:rPr>
              <a:t>Identifying unknown vocabulary</a:t>
            </a:r>
          </a:p>
          <a:p>
            <a:pPr eaLnBrk="1" hangingPunct="1"/>
            <a:endParaRPr lang="en-US" sz="32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7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333" y="272481"/>
            <a:ext cx="7289800" cy="1143000"/>
          </a:xfrm>
        </p:spPr>
        <p:txBody>
          <a:bodyPr/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Scaffolding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74" y="1600200"/>
            <a:ext cx="7019925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Increase opportunities to practice skills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Provide instruction in small groups</a:t>
            </a:r>
          </a:p>
          <a:p>
            <a:pPr lvl="1"/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Pre-teach</a:t>
            </a:r>
          </a:p>
          <a:p>
            <a:pPr lvl="1"/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Smaller tasks</a:t>
            </a:r>
          </a:p>
          <a:p>
            <a:pPr lvl="1"/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Specific strategies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Require reading of less text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Provide more time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Provide intensive interventions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22535"/>
            <a:ext cx="69723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Objectives:</a:t>
            </a:r>
            <a:br>
              <a:rPr lang="en-US" b="1" dirty="0">
                <a:solidFill>
                  <a:srgbClr val="115C92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115C92"/>
                </a:solidFill>
                <a:latin typeface="Arial"/>
                <a:cs typeface="Arial"/>
              </a:rPr>
              <a:t>After participating in this PD, you will be able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600200"/>
            <a:ext cx="69723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Define disciplinary literacy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Note how the CCSS address disciplinary literacy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Explain why disciplinary literacy is important for all students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Articulate what teachers and students need to know and be able to do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Apply the components of close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8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354" y="281193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Returning to Paine…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600200"/>
            <a:ext cx="70358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With your partner, consider how you would modify this lesson to ensure ALL students have access to the learning.</a:t>
            </a:r>
          </a:p>
          <a:p>
            <a:pPr marL="0" indent="0">
              <a:buNone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Consider students who:</a:t>
            </a:r>
          </a:p>
          <a:p>
            <a:pPr marL="0" indent="0">
              <a:buNone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 lvl="1"/>
            <a:r>
              <a:rPr lang="en-US" sz="3100" dirty="0">
                <a:solidFill>
                  <a:srgbClr val="115C92"/>
                </a:solidFill>
                <a:latin typeface="Arial"/>
                <a:cs typeface="Arial"/>
              </a:rPr>
              <a:t>Are struggling readers</a:t>
            </a:r>
          </a:p>
          <a:p>
            <a:pPr lvl="1"/>
            <a:r>
              <a:rPr lang="en-US" sz="3100" dirty="0">
                <a:solidFill>
                  <a:srgbClr val="115C92"/>
                </a:solidFill>
                <a:latin typeface="Arial"/>
                <a:cs typeface="Arial"/>
              </a:rPr>
              <a:t>Have a learning disability</a:t>
            </a:r>
          </a:p>
          <a:p>
            <a:pPr lvl="1"/>
            <a:r>
              <a:rPr lang="en-US" sz="3100" dirty="0">
                <a:solidFill>
                  <a:srgbClr val="115C92"/>
                </a:solidFill>
                <a:latin typeface="Arial"/>
                <a:cs typeface="Arial"/>
              </a:rPr>
              <a:t>Are English Language Learners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0058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497D"/>
                </a:solidFill>
              </a:rPr>
              <a:t>In Conclusion….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3455" y="1600200"/>
            <a:ext cx="7560545" cy="4525963"/>
          </a:xfrm>
        </p:spPr>
        <p:txBody>
          <a:bodyPr/>
          <a:lstStyle/>
          <a:p>
            <a:pPr marL="400050" lvl="1" indent="0">
              <a:buNone/>
            </a:pPr>
            <a:r>
              <a:rPr lang="en-US" dirty="0">
                <a:solidFill>
                  <a:srgbClr val="1F497D"/>
                </a:solidFill>
              </a:rPr>
              <a:t>Quick Write:  List strategies you should observe in classrooms studying disciplinary text:</a:t>
            </a:r>
          </a:p>
          <a:p>
            <a:pPr marL="400050" lvl="1" indent="0"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914400" lvl="1" indent="-514350">
              <a:buAutoNum type="arabicPeriod"/>
            </a:pPr>
            <a:r>
              <a:rPr lang="en-US" dirty="0">
                <a:solidFill>
                  <a:srgbClr val="1F497D"/>
                </a:solidFill>
              </a:rPr>
              <a:t>Used by teachers</a:t>
            </a:r>
          </a:p>
          <a:p>
            <a:pPr marL="914400" lvl="1" indent="-514350">
              <a:buAutoNum type="arabicPeriod"/>
            </a:pPr>
            <a:endParaRPr lang="en-US" dirty="0">
              <a:solidFill>
                <a:srgbClr val="1F497D"/>
              </a:solidFill>
            </a:endParaRPr>
          </a:p>
          <a:p>
            <a:pPr marL="914400" lvl="1" indent="-514350">
              <a:buAutoNum type="arabicPeriod"/>
            </a:pPr>
            <a:r>
              <a:rPr lang="en-US" dirty="0">
                <a:solidFill>
                  <a:srgbClr val="1F497D"/>
                </a:solidFill>
              </a:rPr>
              <a:t>Used by students</a:t>
            </a:r>
          </a:p>
        </p:txBody>
      </p:sp>
    </p:spTree>
    <p:extLst>
      <p:ext uri="{BB962C8B-B14F-4D97-AF65-F5344CB8AC3E}">
        <p14:creationId xmlns:p14="http://schemas.microsoft.com/office/powerpoint/2010/main" val="308101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41" y="27248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Objectives </a:t>
            </a:r>
            <a:r>
              <a:rPr lang="en-US" sz="3200" b="1" dirty="0">
                <a:solidFill>
                  <a:srgbClr val="115C92"/>
                </a:solidFill>
                <a:latin typeface="Arial"/>
                <a:cs typeface="Arial"/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600200"/>
            <a:ext cx="70358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Discern unique literacy skills utilized in:</a:t>
            </a:r>
          </a:p>
          <a:p>
            <a:pPr lvl="1"/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History</a:t>
            </a:r>
          </a:p>
          <a:p>
            <a:pPr lvl="1"/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Mathematics</a:t>
            </a:r>
          </a:p>
          <a:p>
            <a:pPr lvl="1"/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Science &amp; Technical Subjects</a:t>
            </a:r>
          </a:p>
          <a:p>
            <a:pPr lvl="1"/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Literary Genres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Model how to </a:t>
            </a:r>
            <a:r>
              <a:rPr lang="en-US" i="1" dirty="0">
                <a:solidFill>
                  <a:srgbClr val="115C92"/>
                </a:solidFill>
                <a:latin typeface="Arial"/>
                <a:cs typeface="Arial"/>
              </a:rPr>
              <a:t>think aloud 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to teach close reading of disciplinary literacy</a:t>
            </a: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Plan effective, evidence-based scaffolds for students with learning difficulties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7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74" y="274638"/>
            <a:ext cx="7318376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15C92"/>
                </a:solidFill>
                <a:latin typeface="Arial"/>
                <a:cs typeface="Arial"/>
              </a:rPr>
              <a:t>Common Core State Standards</a:t>
            </a:r>
            <a:br>
              <a:rPr lang="en-US" sz="3600" b="1" dirty="0">
                <a:solidFill>
                  <a:srgbClr val="115C92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115C92"/>
                </a:solidFill>
                <a:latin typeface="Arial"/>
                <a:cs typeface="Arial"/>
              </a:rPr>
              <a:t>Instructional Shifts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374" y="1600200"/>
            <a:ext cx="708342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Emphasis on increased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reading of complex informational text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knowledge of disciplines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reliance on evidence from text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critical &amp; analytical writing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academic vocabulary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Source: Adapted from </a:t>
            </a:r>
            <a:r>
              <a:rPr lang="en-US" sz="1600" dirty="0">
                <a:hlinkClick r:id="rId3"/>
              </a:rPr>
              <a:t>www.engageNY.org</a:t>
            </a:r>
            <a:r>
              <a:rPr lang="en-US" sz="1600" dirty="0"/>
              <a:t>, </a:t>
            </a:r>
            <a:r>
              <a:rPr lang="en-US" sz="1600" i="1" dirty="0"/>
              <a:t>Instructional Shifts for the Common Core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4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25" y="274680"/>
            <a:ext cx="6988175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Why Are Disciplinary Texts Difficult for Students?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4" y="1600200"/>
            <a:ext cx="698817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Students may lack: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 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Experience 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reading lengthy              expository text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Content-specific 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vocabulary 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3.  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Decoding 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skills 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4.  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Comprehension 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strategies 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5.  </a:t>
            </a:r>
            <a:r>
              <a:rPr lang="en-US" b="1" dirty="0">
                <a:solidFill>
                  <a:srgbClr val="115C92"/>
                </a:solidFill>
                <a:latin typeface="Arial"/>
                <a:cs typeface="Arial"/>
              </a:rPr>
              <a:t>Background knowledge </a:t>
            </a: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and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     interest in the content </a:t>
            </a:r>
            <a:endParaRPr lang="en-US" dirty="0">
              <a:solidFill>
                <a:srgbClr val="115C92"/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4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931" y="274638"/>
            <a:ext cx="7189535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15C92"/>
                </a:solidFill>
                <a:latin typeface="Arial"/>
                <a:cs typeface="Arial"/>
              </a:rPr>
              <a:t>Teachers Expected to Know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950771"/>
              </p:ext>
            </p:extLst>
          </p:nvPr>
        </p:nvGraphicFramePr>
        <p:xfrm>
          <a:off x="2231178" y="1687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127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374" y="274638"/>
            <a:ext cx="7112001" cy="1143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>
                <a:solidFill>
                  <a:srgbClr val="115C92"/>
                </a:solidFill>
                <a:latin typeface="Arial"/>
                <a:cs typeface="Arial"/>
              </a:rPr>
              <a:t>What is Disciplinary Literacy?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374" y="1600200"/>
            <a:ext cx="6956426" cy="4525963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Knowledge of the unique protocols for each discipline</a:t>
            </a:r>
          </a:p>
          <a:p>
            <a:pPr>
              <a:buFont typeface="Wingdings" charset="2"/>
              <a:buChar char="u"/>
            </a:pPr>
            <a:endParaRPr lang="en-US" dirty="0">
              <a:solidFill>
                <a:srgbClr val="115C92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dirty="0">
                <a:solidFill>
                  <a:srgbClr val="115C92"/>
                </a:solidFill>
                <a:latin typeface="Arial"/>
                <a:cs typeface="Arial"/>
              </a:rPr>
              <a:t>Historians, scientists, mathematicians, poets, musicians, artists–all approach text from unique perspectives</a:t>
            </a:r>
          </a:p>
        </p:txBody>
      </p:sp>
    </p:spTree>
    <p:extLst>
      <p:ext uri="{BB962C8B-B14F-4D97-AF65-F5344CB8AC3E}">
        <p14:creationId xmlns:p14="http://schemas.microsoft.com/office/powerpoint/2010/main" val="64437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115C92"/>
                </a:solidFill>
                <a:latin typeface="Arial"/>
                <a:cs typeface="Arial"/>
              </a:rPr>
              <a:t>Successful reading in various disciplines involves:</a:t>
            </a:r>
          </a:p>
        </p:txBody>
      </p:sp>
      <p:pic>
        <p:nvPicPr>
          <p:cNvPr id="3" name="Content Placeholder 2" descr="Screen Shot 2013-11-20 at 2.57.4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36" b="-13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37333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1144</Words>
  <Application>Microsoft Office PowerPoint</Application>
  <PresentationFormat>On-screen Show (4:3)</PresentationFormat>
  <Paragraphs>210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Apple Chancery</vt:lpstr>
      <vt:lpstr>Arial</vt:lpstr>
      <vt:lpstr>BlairMdITC TT-Medium</vt:lpstr>
      <vt:lpstr>Calibri</vt:lpstr>
      <vt:lpstr>Chalkboard</vt:lpstr>
      <vt:lpstr>Engravers MT</vt:lpstr>
      <vt:lpstr>Handwriting - Dakota</vt:lpstr>
      <vt:lpstr>Marker Felt</vt:lpstr>
      <vt:lpstr>Trebuchet MS</vt:lpstr>
      <vt:lpstr>Wingdings</vt:lpstr>
      <vt:lpstr>1_Office Theme</vt:lpstr>
      <vt:lpstr>PowerPoint Presentation</vt:lpstr>
      <vt:lpstr>Every teacher a reading teacher?</vt:lpstr>
      <vt:lpstr>Objectives: After participating in this PD, you will be able to:</vt:lpstr>
      <vt:lpstr>Objectives (continued)</vt:lpstr>
      <vt:lpstr>Common Core State Standards Instructional Shifts</vt:lpstr>
      <vt:lpstr>Why Are Disciplinary Texts Difficult for Students? </vt:lpstr>
      <vt:lpstr>Teachers Expected to Know</vt:lpstr>
      <vt:lpstr>What is Disciplinary Literacy?</vt:lpstr>
      <vt:lpstr>Successful reading in various disciplines involves:</vt:lpstr>
      <vt:lpstr>Disciplinary Literacy Instruction</vt:lpstr>
      <vt:lpstr>Disciplinary Literacy is NOT:</vt:lpstr>
      <vt:lpstr> What About These Strategies?</vt:lpstr>
      <vt:lpstr> The Increasing Specialization of Literacy Development</vt:lpstr>
      <vt:lpstr>10 Strategies to Read Complex  Texts in the Disciplines</vt:lpstr>
      <vt:lpstr>Strategies (continued)</vt:lpstr>
      <vt:lpstr>Close Reading</vt:lpstr>
      <vt:lpstr>Why Reread?</vt:lpstr>
      <vt:lpstr>Leading to Deep Comprehension</vt:lpstr>
      <vt:lpstr>Modeling Close Reading of Complex Disciplinary Text</vt:lpstr>
      <vt:lpstr>Let’s Try It!</vt:lpstr>
      <vt:lpstr>POP QUIZ!</vt:lpstr>
      <vt:lpstr>Thomas Paine, 1737–1809</vt:lpstr>
      <vt:lpstr>PowerPoint Presentation</vt:lpstr>
      <vt:lpstr>Model: Think Aloud</vt:lpstr>
      <vt:lpstr>Practice Think Alouds</vt:lpstr>
      <vt:lpstr>Strategies Good Readers Use</vt:lpstr>
      <vt:lpstr>Metacognitive Thoughts Illustrate…</vt:lpstr>
      <vt:lpstr>Metacognitive Thoughts Illustrate continued…</vt:lpstr>
      <vt:lpstr>Scaffolding Instruction</vt:lpstr>
      <vt:lpstr>Returning to Paine…</vt:lpstr>
      <vt:lpstr>In Conclusion….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McCray</dc:creator>
  <cp:lastModifiedBy>Gillespie, Olivia</cp:lastModifiedBy>
  <cp:revision>7</cp:revision>
  <dcterms:created xsi:type="dcterms:W3CDTF">2013-11-17T21:59:04Z</dcterms:created>
  <dcterms:modified xsi:type="dcterms:W3CDTF">2023-05-30T17:45:45Z</dcterms:modified>
</cp:coreProperties>
</file>