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handoutMasterIdLst>
    <p:handoutMasterId r:id="rId16"/>
  </p:handoutMasterIdLst>
  <p:sldIdLst>
    <p:sldId id="260" r:id="rId3"/>
    <p:sldId id="272" r:id="rId4"/>
    <p:sldId id="268" r:id="rId5"/>
    <p:sldId id="270" r:id="rId6"/>
    <p:sldId id="261" r:id="rId7"/>
    <p:sldId id="262" r:id="rId8"/>
    <p:sldId id="263" r:id="rId9"/>
    <p:sldId id="264" r:id="rId10"/>
    <p:sldId id="266" r:id="rId11"/>
    <p:sldId id="267" r:id="rId12"/>
    <p:sldId id="269" r:id="rId13"/>
    <p:sldId id="273" r:id="rId14"/>
    <p:sldId id="27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49"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5C8C7B-018D-4B7E-AE68-D169511E2119}" type="datetimeFigureOut">
              <a:rPr lang="en-US" smtClean="0"/>
              <a:pPr/>
              <a:t>8/1/2011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6B67D3-D91D-4CD5-9BE7-59332DB1F9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44" name="Picture 20" descr="PPTemplate3"/>
          <p:cNvPicPr>
            <a:picLocks noChangeAspect="1" noChangeArrowheads="1"/>
          </p:cNvPicPr>
          <p:nvPr userDrawn="1"/>
        </p:nvPicPr>
        <p:blipFill>
          <a:blip r:embed="rId14"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7224" name="Picture 8" descr="cdelogo2"/>
          <p:cNvPicPr>
            <a:picLocks noChangeAspect="1" noChangeArrowheads="1"/>
          </p:cNvPicPr>
          <p:nvPr userDrawn="1"/>
        </p:nvPicPr>
        <p:blipFill>
          <a:blip r:embed="rId13" cstate="print"/>
          <a:srcRect/>
          <a:stretch>
            <a:fillRect/>
          </a:stretch>
        </p:blipFill>
        <p:spPr bwMode="auto">
          <a:xfrm>
            <a:off x="8229600" y="6210300"/>
            <a:ext cx="739775" cy="279400"/>
          </a:xfrm>
          <a:prstGeom prst="rect">
            <a:avLst/>
          </a:prstGeom>
          <a:noFill/>
        </p:spPr>
      </p:pic>
      <p:sp>
        <p:nvSpPr>
          <p:cNvPr id="137225" name="Text Box 9"/>
          <p:cNvSpPr txBox="1">
            <a:spLocks noChangeArrowheads="1"/>
          </p:cNvSpPr>
          <p:nvPr userDrawn="1"/>
        </p:nvSpPr>
        <p:spPr bwMode="auto">
          <a:xfrm>
            <a:off x="6991350" y="6477000"/>
            <a:ext cx="2076450" cy="228600"/>
          </a:xfrm>
          <a:prstGeom prst="rect">
            <a:avLst/>
          </a:prstGeom>
          <a:noFill/>
          <a:ln w="9525">
            <a:noFill/>
            <a:miter lim="800000"/>
            <a:headEnd/>
            <a:tailEnd/>
          </a:ln>
          <a:effectLst/>
        </p:spPr>
        <p:txBody>
          <a:bodyPr wrap="none">
            <a:spAutoFit/>
          </a:bodyPr>
          <a:lstStyle/>
          <a:p>
            <a:r>
              <a:rPr lang="en-US" sz="900" b="1"/>
              <a:t>Colorado Department of Education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CEE@cde.state.co.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838200" y="2057400"/>
            <a:ext cx="7467600" cy="2308324"/>
          </a:xfrm>
          <a:prstGeom prst="rect">
            <a:avLst/>
          </a:prstGeom>
          <a:noFill/>
          <a:ln w="9525">
            <a:noFill/>
            <a:miter lim="800000"/>
            <a:headEnd/>
            <a:tailEnd/>
          </a:ln>
        </p:spPr>
        <p:txBody>
          <a:bodyPr>
            <a:spAutoFit/>
          </a:bodyPr>
          <a:lstStyle/>
          <a:p>
            <a:pPr algn="ctr"/>
            <a:r>
              <a:rPr lang="en-US" sz="4400" dirty="0" smtClean="0">
                <a:latin typeface="Verdana" pitchFamily="34" charset="0"/>
              </a:rPr>
              <a:t>Overview of SB 191</a:t>
            </a:r>
            <a:endParaRPr lang="en-US" sz="4400" dirty="0">
              <a:latin typeface="Verdana" pitchFamily="34" charset="0"/>
            </a:endParaRPr>
          </a:p>
          <a:p>
            <a:pPr algn="ctr"/>
            <a:r>
              <a:rPr lang="en-US" dirty="0" smtClean="0">
                <a:latin typeface="Verdana" pitchFamily="34" charset="0"/>
              </a:rPr>
              <a:t>Ensuring Quality Instruction through Educator Effectiveness</a:t>
            </a:r>
          </a:p>
          <a:p>
            <a:pPr algn="ctr"/>
            <a:endParaRPr lang="en-US" dirty="0" smtClean="0">
              <a:latin typeface="Verdana" pitchFamily="34" charset="0"/>
            </a:endParaRPr>
          </a:p>
          <a:p>
            <a:pPr algn="ctr"/>
            <a:endParaRPr lang="en-US" dirty="0" smtClean="0">
              <a:latin typeface="Verdana" pitchFamily="34" charset="0"/>
            </a:endParaRPr>
          </a:p>
          <a:p>
            <a:pPr algn="ctr"/>
            <a:endParaRPr lang="en-US" dirty="0">
              <a:latin typeface="Verdana" pitchFamily="34" charset="0"/>
            </a:endParaRPr>
          </a:p>
          <a:p>
            <a:pPr algn="ctr"/>
            <a:r>
              <a:rPr lang="en-US" sz="1400" dirty="0">
                <a:latin typeface="Verdana" pitchFamily="34" charset="0"/>
              </a:rPr>
              <a:t>Colorado Department of Education</a:t>
            </a:r>
          </a:p>
          <a:p>
            <a:pPr algn="ctr"/>
            <a:r>
              <a:rPr lang="en-US" sz="1400" i="1" dirty="0" smtClean="0">
                <a:latin typeface="Verdana" pitchFamily="34" charset="0"/>
              </a:rPr>
              <a:t>Updated: July 2011</a:t>
            </a:r>
            <a:endParaRPr lang="en-US" sz="1400" i="1" dirty="0">
              <a:latin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r>
              <a:rPr lang="en-US" sz="2600" b="1" dirty="0" smtClean="0"/>
              <a:t>Requirements for Principal Evaluations </a:t>
            </a:r>
            <a:br>
              <a:rPr lang="en-US" sz="2600" b="1" dirty="0" smtClean="0"/>
            </a:br>
            <a:r>
              <a:rPr lang="en-US" sz="2600" b="1" dirty="0" smtClean="0"/>
              <a:t>Effective as Early as 2013-14</a:t>
            </a:r>
            <a:endParaRPr lang="en-US" sz="2600" dirty="0"/>
          </a:p>
        </p:txBody>
      </p:sp>
      <p:sp>
        <p:nvSpPr>
          <p:cNvPr id="3" name="Content Placeholder 2"/>
          <p:cNvSpPr>
            <a:spLocks noGrp="1"/>
          </p:cNvSpPr>
          <p:nvPr>
            <p:ph idx="1"/>
          </p:nvPr>
        </p:nvSpPr>
        <p:spPr>
          <a:xfrm>
            <a:off x="457200" y="1676400"/>
            <a:ext cx="8229600" cy="4449763"/>
          </a:xfrm>
        </p:spPr>
        <p:txBody>
          <a:bodyPr/>
          <a:lstStyle/>
          <a:p>
            <a:endParaRPr lang="en-US" sz="1600" dirty="0" smtClean="0"/>
          </a:p>
          <a:p>
            <a:r>
              <a:rPr lang="en-US" sz="1600" dirty="0" smtClean="0"/>
              <a:t>Standards must ensure that every principal is evaluated using </a:t>
            </a:r>
            <a:r>
              <a:rPr lang="en-US" sz="1600" b="1" i="1" u="sng" dirty="0" smtClean="0"/>
              <a:t>multiple fair, transparent, timely, rigorous and valid methods</a:t>
            </a:r>
            <a:r>
              <a:rPr lang="en-US" sz="1600" dirty="0" smtClean="0"/>
              <a:t>.  </a:t>
            </a:r>
          </a:p>
          <a:p>
            <a:endParaRPr lang="en-US" sz="1600" dirty="0" smtClean="0"/>
          </a:p>
          <a:p>
            <a:r>
              <a:rPr lang="en-US" sz="1600" dirty="0" smtClean="0"/>
              <a:t>One of the standards for measuring teacher performance must require that at least 50 percent of the evaluation is determined by the </a:t>
            </a:r>
            <a:r>
              <a:rPr lang="en-US" sz="1600" b="1" i="1" u="sng" dirty="0" smtClean="0"/>
              <a:t>academic growth</a:t>
            </a:r>
            <a:r>
              <a:rPr lang="en-US" sz="1600" b="1" i="1" dirty="0" smtClean="0"/>
              <a:t> </a:t>
            </a:r>
            <a:r>
              <a:rPr lang="en-US" sz="1600" dirty="0" smtClean="0"/>
              <a:t>of the students enrolled in the principal’s school.  Quality standards must include:</a:t>
            </a:r>
          </a:p>
          <a:p>
            <a:endParaRPr lang="en-US" sz="800" dirty="0" smtClean="0"/>
          </a:p>
          <a:p>
            <a:pPr lvl="1"/>
            <a:r>
              <a:rPr lang="en-US" sz="1400" dirty="0" smtClean="0"/>
              <a:t>Achievement and academic growth for students enrolled in the principal’s school, as measured by the Colorado Growth Model;</a:t>
            </a:r>
          </a:p>
          <a:p>
            <a:pPr lvl="1"/>
            <a:endParaRPr lang="en-US" sz="500" dirty="0" smtClean="0"/>
          </a:p>
          <a:p>
            <a:pPr lvl="1"/>
            <a:r>
              <a:rPr lang="en-US" sz="1400" dirty="0" smtClean="0"/>
              <a:t>The number and percentage of licensed personnel in the principal’s school who are rated as effective or highly effective; and</a:t>
            </a:r>
          </a:p>
          <a:p>
            <a:pPr lvl="1"/>
            <a:endParaRPr lang="en-US" sz="500" dirty="0" smtClean="0"/>
          </a:p>
          <a:p>
            <a:pPr lvl="1"/>
            <a:r>
              <a:rPr lang="en-US" sz="1400" dirty="0" smtClean="0"/>
              <a:t>The number and percentage of licensed personnel in the principal’s school who are rated as ineffective but are improving in effectiveness. </a:t>
            </a:r>
          </a:p>
          <a:p>
            <a:pPr lvl="1"/>
            <a:endParaRPr lang="en-US" sz="1200" dirty="0" smtClean="0"/>
          </a:p>
          <a:p>
            <a:pPr lvl="1"/>
            <a:endParaRPr lang="en-US" sz="1200" dirty="0" smtClean="0"/>
          </a:p>
          <a:p>
            <a:pPr lvl="1"/>
            <a:endParaRPr lang="en-US" sz="12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z="2800" b="1" dirty="0" smtClean="0"/>
              <a:t>Frequently Asked Questions</a:t>
            </a:r>
            <a:endParaRPr lang="en-US" sz="2800" b="1" dirty="0"/>
          </a:p>
        </p:txBody>
      </p:sp>
      <p:sp>
        <p:nvSpPr>
          <p:cNvPr id="3" name="Content Placeholder 2"/>
          <p:cNvSpPr>
            <a:spLocks noGrp="1"/>
          </p:cNvSpPr>
          <p:nvPr>
            <p:ph idx="1"/>
          </p:nvPr>
        </p:nvSpPr>
        <p:spPr>
          <a:xfrm>
            <a:off x="457200" y="1143000"/>
            <a:ext cx="8229600" cy="4983163"/>
          </a:xfrm>
        </p:spPr>
        <p:txBody>
          <a:bodyPr/>
          <a:lstStyle/>
          <a:p>
            <a:pPr>
              <a:buFont typeface="Arial" pitchFamily="34" charset="0"/>
              <a:buChar char="•"/>
            </a:pPr>
            <a:r>
              <a:rPr lang="en-US" sz="1600" i="1" dirty="0" smtClean="0"/>
              <a:t>How does the state not winning Race to the Top affect implementation of SB 191?</a:t>
            </a:r>
          </a:p>
          <a:p>
            <a:pPr lvl="1">
              <a:buFont typeface="Arial" pitchFamily="34" charset="0"/>
              <a:buChar char="•"/>
            </a:pPr>
            <a:r>
              <a:rPr lang="en-US" sz="1600" dirty="0" smtClean="0"/>
              <a:t>The state council is continuing its work in developing recommendations for the state board and CDE is preparing for its role in assisting districts with implementation of the new requirements and development of a resource bank.  </a:t>
            </a:r>
          </a:p>
          <a:p>
            <a:pPr lvl="1">
              <a:buNone/>
            </a:pPr>
            <a:endParaRPr lang="en-US" sz="1600" dirty="0" smtClean="0"/>
          </a:p>
          <a:p>
            <a:pPr>
              <a:buFont typeface="Arial" pitchFamily="34" charset="0"/>
              <a:buChar char="•"/>
            </a:pPr>
            <a:r>
              <a:rPr lang="en-US" sz="1600" i="1" dirty="0" smtClean="0"/>
              <a:t>What resources will be available to support districts in implementation?</a:t>
            </a:r>
          </a:p>
          <a:p>
            <a:pPr lvl="1">
              <a:buFont typeface="Arial" pitchFamily="34" charset="0"/>
              <a:buChar char="•"/>
            </a:pPr>
            <a:r>
              <a:rPr lang="en-US" sz="1600" dirty="0" smtClean="0"/>
              <a:t>CDE will provide an online resource bank that identifies assessments, processes, tools and policies that a district may use to develop an evaluation system that meets the requirements of SB 191.  </a:t>
            </a:r>
          </a:p>
          <a:p>
            <a:pPr lvl="1">
              <a:buFont typeface="Arial" pitchFamily="34" charset="0"/>
              <a:buChar char="•"/>
            </a:pPr>
            <a:r>
              <a:rPr lang="en-US" sz="1600" dirty="0" smtClean="0"/>
              <a:t>The state council’s recommendations must include an analysis of the costs for districts to implement the requirements and guidelines for the local implementation, and may include models of strong evaluation systems that districts may choose to use.</a:t>
            </a:r>
          </a:p>
          <a:p>
            <a:pPr lvl="1">
              <a:buFont typeface="Arial" pitchFamily="34" charset="0"/>
              <a:buChar char="•"/>
            </a:pPr>
            <a:endParaRPr lang="en-US" sz="1600" dirty="0" smtClean="0"/>
          </a:p>
          <a:p>
            <a:pPr>
              <a:buFont typeface="Arial" pitchFamily="34" charset="0"/>
              <a:buChar char="•"/>
            </a:pPr>
            <a:r>
              <a:rPr lang="en-US" sz="1600" i="1" dirty="0" smtClean="0"/>
              <a:t>Will districts be required to use a specific evaluation system?</a:t>
            </a:r>
          </a:p>
          <a:p>
            <a:pPr lvl="1">
              <a:buFont typeface="Arial" pitchFamily="34" charset="0"/>
              <a:buChar char="•"/>
            </a:pPr>
            <a:r>
              <a:rPr lang="en-US" sz="1600" dirty="0" smtClean="0"/>
              <a:t>No.  Similar to requirements for content standards, districts will have to demonstrate that they meet or exceed the requirements of SB 191 and the rules the state board promulgates, but may do so in a variety of ways. </a:t>
            </a:r>
          </a:p>
          <a:p>
            <a:pPr lvl="1">
              <a:buNone/>
            </a:pPr>
            <a:r>
              <a:rPr lang="en-US" sz="1600" dirty="0" smtClean="0"/>
              <a:t> </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None/>
            </a:pPr>
            <a:endParaRPr lang="en-US" sz="1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z="2800" b="1" dirty="0" smtClean="0"/>
              <a:t>Frequently Asked Questions, Cont.</a:t>
            </a:r>
            <a:endParaRPr lang="en-US" sz="2800" b="1" dirty="0"/>
          </a:p>
        </p:txBody>
      </p:sp>
      <p:sp>
        <p:nvSpPr>
          <p:cNvPr id="3" name="Content Placeholder 2"/>
          <p:cNvSpPr>
            <a:spLocks noGrp="1"/>
          </p:cNvSpPr>
          <p:nvPr>
            <p:ph idx="1"/>
          </p:nvPr>
        </p:nvSpPr>
        <p:spPr>
          <a:xfrm>
            <a:off x="457200" y="1143000"/>
            <a:ext cx="8229600" cy="4983163"/>
          </a:xfrm>
        </p:spPr>
        <p:txBody>
          <a:bodyPr/>
          <a:lstStyle/>
          <a:p>
            <a:pPr>
              <a:buFont typeface="Arial" pitchFamily="34" charset="0"/>
              <a:buChar char="•"/>
            </a:pPr>
            <a:r>
              <a:rPr lang="en-US" sz="1600" i="1" dirty="0" smtClean="0"/>
              <a:t>We have just revised (or are about to begin revising) our evaluation system.  Should we continue?</a:t>
            </a:r>
          </a:p>
          <a:p>
            <a:pPr lvl="1">
              <a:buFont typeface="Arial" pitchFamily="34" charset="0"/>
              <a:buChar char="•"/>
            </a:pPr>
            <a:r>
              <a:rPr lang="en-US" sz="1600" dirty="0" smtClean="0"/>
              <a:t>CDE encourages districts to identify any inconsistencies between their current evaluation systems (or planned new systems) and statutory requirements and to avoid further investment in those areas that are likely to require revision in order to comply with SB 191.  Districts also may choose to postpone their revision processes to allow time to incorporate the state council’s recommendations, as well as to take advantage of resources that will become available from CDE in 2011.</a:t>
            </a:r>
          </a:p>
          <a:p>
            <a:pPr lvl="1">
              <a:buFont typeface="Arial" pitchFamily="34" charset="0"/>
              <a:buChar char="•"/>
            </a:pPr>
            <a:endParaRPr lang="en-US" sz="800" dirty="0" smtClean="0"/>
          </a:p>
          <a:p>
            <a:pPr>
              <a:buFont typeface="Arial" pitchFamily="34" charset="0"/>
              <a:buChar char="•"/>
            </a:pPr>
            <a:r>
              <a:rPr lang="en-US" sz="1600" i="1" dirty="0" smtClean="0"/>
              <a:t>How will it be possible for principals to evaluate every teacher every year?</a:t>
            </a:r>
          </a:p>
          <a:p>
            <a:pPr lvl="1">
              <a:buFont typeface="Arial" pitchFamily="34" charset="0"/>
              <a:buChar char="•"/>
            </a:pPr>
            <a:r>
              <a:rPr lang="en-US" sz="1600" dirty="0" smtClean="0"/>
              <a:t>SB 191 allows principals to designate this responsibility to other individuals (who have received education and training in evaluation skills that will enable him or her to make fair, professional and credible evaluations.)</a:t>
            </a:r>
          </a:p>
          <a:p>
            <a:pPr lvl="1">
              <a:buFont typeface="Arial" pitchFamily="34" charset="0"/>
              <a:buChar char="•"/>
            </a:pPr>
            <a:endParaRPr lang="en-US" sz="800" dirty="0" smtClean="0"/>
          </a:p>
          <a:p>
            <a:pPr>
              <a:buFont typeface="Arial" pitchFamily="34" charset="0"/>
              <a:buChar char="•"/>
            </a:pPr>
            <a:r>
              <a:rPr lang="en-US" sz="1600" i="1" dirty="0" smtClean="0"/>
              <a:t>May districts seek waivers from SB 191?</a:t>
            </a:r>
          </a:p>
          <a:p>
            <a:pPr lvl="1">
              <a:buFont typeface="Arial" pitchFamily="34" charset="0"/>
              <a:buChar char="•"/>
            </a:pPr>
            <a:r>
              <a:rPr lang="en-US" sz="1600" dirty="0" smtClean="0"/>
              <a:t>SB 191 allows for waivers from specific provisions of the law related to teacher placement, provided that certain requirements are met.  Please stay tuned from more information from CDE concerning how waivers may be sought.</a:t>
            </a:r>
          </a:p>
          <a:p>
            <a:pPr lvl="1">
              <a:buFont typeface="Arial" pitchFamily="34" charset="0"/>
              <a:buChar char="•"/>
            </a:pPr>
            <a:endParaRPr lang="en-US" sz="1200" dirty="0" smtClean="0"/>
          </a:p>
          <a:p>
            <a:pPr lvl="1">
              <a:buFont typeface="Arial" pitchFamily="34" charset="0"/>
              <a:buChar char="•"/>
            </a:pPr>
            <a:endParaRPr lang="en-US" sz="12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None/>
            </a:pPr>
            <a:endParaRPr lang="en-US" sz="1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z="2800" b="1" dirty="0" smtClean="0"/>
              <a:t>Frequently Asked Questions, Cont.</a:t>
            </a:r>
            <a:endParaRPr lang="en-US" sz="2800" b="1" dirty="0"/>
          </a:p>
        </p:txBody>
      </p:sp>
      <p:sp>
        <p:nvSpPr>
          <p:cNvPr id="3" name="Content Placeholder 2"/>
          <p:cNvSpPr>
            <a:spLocks noGrp="1"/>
          </p:cNvSpPr>
          <p:nvPr>
            <p:ph idx="1"/>
          </p:nvPr>
        </p:nvSpPr>
        <p:spPr>
          <a:xfrm>
            <a:off x="457200" y="1066800"/>
            <a:ext cx="8229600" cy="5059363"/>
          </a:xfrm>
        </p:spPr>
        <p:txBody>
          <a:bodyPr/>
          <a:lstStyle/>
          <a:p>
            <a:pPr>
              <a:buFont typeface="Arial" pitchFamily="34" charset="0"/>
              <a:buChar char="•"/>
            </a:pPr>
            <a:r>
              <a:rPr lang="en-US" sz="1600" i="1" dirty="0" smtClean="0"/>
              <a:t>Who is included on the state council?</a:t>
            </a:r>
          </a:p>
          <a:p>
            <a:pPr lvl="1">
              <a:buFont typeface="Arial" pitchFamily="34" charset="0"/>
              <a:buChar char="•"/>
            </a:pPr>
            <a:r>
              <a:rPr lang="en-US" sz="1600" dirty="0" smtClean="0"/>
              <a:t>The council was appointed by the governor in January 2010, by executive order, and was codified by SB 191.  It includes the following fifteen members: </a:t>
            </a:r>
          </a:p>
          <a:p>
            <a:pPr lvl="2">
              <a:buFont typeface="Arial" pitchFamily="34" charset="0"/>
              <a:buChar char="•"/>
            </a:pPr>
            <a:r>
              <a:rPr lang="en-US" sz="1200" dirty="0" smtClean="0"/>
              <a:t>The Commissioner of Education, or his or her designee; </a:t>
            </a:r>
          </a:p>
          <a:p>
            <a:pPr lvl="2">
              <a:buFont typeface="Arial" pitchFamily="34" charset="0"/>
              <a:buChar char="•"/>
            </a:pPr>
            <a:r>
              <a:rPr lang="en-US" sz="1200" dirty="0" smtClean="0"/>
              <a:t>The Executive Director of the Department of Higher Education, or his or her designee; </a:t>
            </a:r>
          </a:p>
          <a:p>
            <a:pPr lvl="2">
              <a:buFont typeface="Arial" pitchFamily="34" charset="0"/>
              <a:buChar char="•"/>
            </a:pPr>
            <a:r>
              <a:rPr lang="en-US" sz="1200" dirty="0" smtClean="0"/>
              <a:t>Four teachers, selected with the advice of the Colorado Education Association; </a:t>
            </a:r>
          </a:p>
          <a:p>
            <a:pPr lvl="2">
              <a:buFont typeface="Arial" pitchFamily="34" charset="0"/>
              <a:buChar char="•"/>
            </a:pPr>
            <a:r>
              <a:rPr lang="en-US" sz="1200" dirty="0" smtClean="0"/>
              <a:t>Two public school administrators and one local school district superintendent, each selected with the advice of CASE; </a:t>
            </a:r>
          </a:p>
          <a:p>
            <a:pPr lvl="2">
              <a:buFont typeface="Arial" pitchFamily="34" charset="0"/>
              <a:buChar char="•"/>
            </a:pPr>
            <a:r>
              <a:rPr lang="en-US" sz="1200" dirty="0" smtClean="0"/>
              <a:t>Two members of local school boards, selected with the advice of CASB;</a:t>
            </a:r>
          </a:p>
          <a:p>
            <a:pPr lvl="2">
              <a:buFont typeface="Arial" pitchFamily="34" charset="0"/>
              <a:buChar char="•"/>
            </a:pPr>
            <a:r>
              <a:rPr lang="en-US" sz="1200" dirty="0" smtClean="0"/>
              <a:t>One charter school administrator or teacher, selected with the advice of the Colorado League of Charter Schools; </a:t>
            </a:r>
          </a:p>
          <a:p>
            <a:pPr lvl="2">
              <a:buFont typeface="Arial" pitchFamily="34" charset="0"/>
              <a:buChar char="•"/>
            </a:pPr>
            <a:r>
              <a:rPr lang="en-US" sz="1200" dirty="0" smtClean="0"/>
              <a:t>One parent of a public school student, selected with the advice of Colorado Parent Teachers Association; </a:t>
            </a:r>
          </a:p>
          <a:p>
            <a:pPr lvl="2">
              <a:buFont typeface="Arial" pitchFamily="34" charset="0"/>
              <a:buChar char="•"/>
            </a:pPr>
            <a:r>
              <a:rPr lang="en-US" sz="1200" dirty="0" smtClean="0"/>
              <a:t>A current student or recent graduate of a Colorado public school, selected with the advice of a statewide student coalition; and </a:t>
            </a:r>
          </a:p>
          <a:p>
            <a:pPr lvl="2">
              <a:buFont typeface="Arial" pitchFamily="34" charset="0"/>
              <a:buChar char="•"/>
            </a:pPr>
            <a:r>
              <a:rPr lang="en-US" sz="1200" dirty="0" smtClean="0"/>
              <a:t>One at-large member with expertise in education policy. </a:t>
            </a:r>
          </a:p>
          <a:p>
            <a:pPr lvl="1">
              <a:buFont typeface="Arial" pitchFamily="34" charset="0"/>
              <a:buChar char="•"/>
            </a:pPr>
            <a:endParaRPr lang="en-US" sz="800" dirty="0" smtClean="0"/>
          </a:p>
          <a:p>
            <a:pPr>
              <a:buFont typeface="Arial" pitchFamily="34" charset="0"/>
              <a:buChar char="•"/>
            </a:pPr>
            <a:r>
              <a:rPr lang="en-US" sz="1600" i="1" dirty="0" smtClean="0"/>
              <a:t>How can I give input into the state council’s work?</a:t>
            </a:r>
          </a:p>
          <a:p>
            <a:pPr lvl="1">
              <a:buFont typeface="Arial" pitchFamily="34" charset="0"/>
              <a:buChar char="•"/>
            </a:pPr>
            <a:r>
              <a:rPr lang="en-US" sz="1600" dirty="0" smtClean="0"/>
              <a:t>Please send comments, questions or other materials to </a:t>
            </a:r>
            <a:r>
              <a:rPr lang="en-US" sz="1600" dirty="0" smtClean="0">
                <a:hlinkClick r:id="rId2"/>
              </a:rPr>
              <a:t>SCEE@cde.state.co.us</a:t>
            </a:r>
            <a:r>
              <a:rPr lang="en-US" sz="1600" dirty="0" smtClean="0"/>
              <a:t>.  The state council also allows for public comment at all council meetings and intends to disseminate for comment a draft of their recommendations prior to completion in early 2011. </a:t>
            </a:r>
          </a:p>
          <a:p>
            <a:pPr lvl="1">
              <a:buFont typeface="Arial" pitchFamily="34" charset="0"/>
              <a:buChar char="•"/>
            </a:pPr>
            <a:endParaRPr lang="en-US" sz="12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None/>
            </a:pPr>
            <a:endParaRPr lang="en-US" sz="1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z="2800" b="1" dirty="0" smtClean="0"/>
              <a:t>Table of Contents</a:t>
            </a:r>
            <a:endParaRPr lang="en-US" sz="2800" b="1" dirty="0"/>
          </a:p>
        </p:txBody>
      </p:sp>
      <p:sp>
        <p:nvSpPr>
          <p:cNvPr id="3" name="Content Placeholder 2"/>
          <p:cNvSpPr>
            <a:spLocks noGrp="1"/>
          </p:cNvSpPr>
          <p:nvPr>
            <p:ph idx="1"/>
          </p:nvPr>
        </p:nvSpPr>
        <p:spPr>
          <a:xfrm>
            <a:off x="457200" y="1371600"/>
            <a:ext cx="8229600" cy="4754563"/>
          </a:xfrm>
        </p:spPr>
        <p:txBody>
          <a:bodyPr/>
          <a:lstStyle/>
          <a:p>
            <a:r>
              <a:rPr lang="en-US" sz="1800" dirty="0" smtClean="0"/>
              <a:t>Purposes of Senate Bill 10-191</a:t>
            </a:r>
          </a:p>
          <a:p>
            <a:endParaRPr lang="en-US" sz="800" dirty="0" smtClean="0"/>
          </a:p>
          <a:p>
            <a:r>
              <a:rPr lang="en-US" sz="1800" dirty="0" smtClean="0"/>
              <a:t>Critical Effects of S.B. 191</a:t>
            </a:r>
          </a:p>
          <a:p>
            <a:endParaRPr lang="en-US" sz="800" dirty="0" smtClean="0"/>
          </a:p>
          <a:p>
            <a:r>
              <a:rPr lang="en-US" sz="1800" dirty="0" smtClean="0"/>
              <a:t>Timeline for Promulgation of New Regulations Concerning Performance Evaluation Systems</a:t>
            </a:r>
          </a:p>
          <a:p>
            <a:endParaRPr lang="en-US" sz="800" dirty="0" smtClean="0"/>
          </a:p>
          <a:p>
            <a:r>
              <a:rPr lang="en-US" sz="1800" dirty="0" smtClean="0"/>
              <a:t>Timeline for Implementation of New Requirements for Personnel Evaluation Systems</a:t>
            </a:r>
          </a:p>
          <a:p>
            <a:endParaRPr lang="en-US" sz="800" dirty="0" smtClean="0"/>
          </a:p>
          <a:p>
            <a:r>
              <a:rPr lang="en-US" sz="1800" dirty="0" smtClean="0"/>
              <a:t>New Requirements for Personnel Evaluation Systems in 2010-11</a:t>
            </a:r>
          </a:p>
          <a:p>
            <a:endParaRPr lang="en-US" sz="800" dirty="0" smtClean="0"/>
          </a:p>
          <a:p>
            <a:r>
              <a:rPr lang="en-US" sz="1800" dirty="0" smtClean="0"/>
              <a:t>Requirements for Teacher Evaluations Effective as Early as 2013-14</a:t>
            </a:r>
          </a:p>
          <a:p>
            <a:pPr>
              <a:buNone/>
            </a:pPr>
            <a:endParaRPr lang="en-US" sz="800" dirty="0" smtClean="0"/>
          </a:p>
          <a:p>
            <a:r>
              <a:rPr lang="en-US" sz="1800" dirty="0" smtClean="0"/>
              <a:t>Requirements for Principal Evaluations Effective as Early as 2013-14</a:t>
            </a:r>
          </a:p>
          <a:p>
            <a:endParaRPr lang="en-US" sz="800" dirty="0" smtClean="0"/>
          </a:p>
          <a:p>
            <a:r>
              <a:rPr lang="en-US" sz="1800" dirty="0" smtClean="0"/>
              <a:t>Frequently Asked Questions</a:t>
            </a:r>
          </a:p>
          <a:p>
            <a:endParaRPr lang="en-US" sz="1800" dirty="0" smtClean="0"/>
          </a:p>
          <a:p>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p>
            <a:r>
              <a:rPr lang="en-US" sz="2800" b="1" dirty="0" smtClean="0"/>
              <a:t>Purposes of S.B. 191</a:t>
            </a:r>
            <a:endParaRPr lang="en-US" sz="2800" b="1" dirty="0"/>
          </a:p>
        </p:txBody>
      </p:sp>
      <p:sp>
        <p:nvSpPr>
          <p:cNvPr id="3" name="Content Placeholder 2"/>
          <p:cNvSpPr>
            <a:spLocks noGrp="1"/>
          </p:cNvSpPr>
          <p:nvPr>
            <p:ph idx="1"/>
          </p:nvPr>
        </p:nvSpPr>
        <p:spPr>
          <a:xfrm>
            <a:off x="457200" y="1600200"/>
            <a:ext cx="8229600" cy="4525963"/>
          </a:xfrm>
        </p:spPr>
        <p:txBody>
          <a:bodyPr/>
          <a:lstStyle/>
          <a:p>
            <a:r>
              <a:rPr lang="en-US" sz="1800" dirty="0" smtClean="0"/>
              <a:t>Emphasize that a system to evaluate the effectiveness of licensed personnel is crucial to improving the quality of education in Colorado.</a:t>
            </a:r>
          </a:p>
          <a:p>
            <a:endParaRPr lang="en-US" sz="1800" dirty="0" smtClean="0"/>
          </a:p>
          <a:p>
            <a:r>
              <a:rPr lang="en-US" sz="1800" dirty="0" smtClean="0"/>
              <a:t>Ensure that one of the purposes of evaluation is to provide a basis for making decisions in the areas of hiring, compensation, promotion, assignment, professional development, earning and retaining non-probationary status, and nonrenewal of contract.</a:t>
            </a:r>
          </a:p>
          <a:p>
            <a:endParaRPr lang="en-US" sz="1800" dirty="0" smtClean="0"/>
          </a:p>
          <a:p>
            <a:r>
              <a:rPr lang="en-US" sz="1800" dirty="0" smtClean="0"/>
              <a:t>Ensure that educators are evaluated in significant part based on the impact they have on the growth of their students.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z="2800" b="1" dirty="0" smtClean="0"/>
              <a:t>Critical Effects of S.B. 191</a:t>
            </a:r>
            <a:endParaRPr lang="en-US" sz="2800" b="1" dirty="0"/>
          </a:p>
        </p:txBody>
      </p:sp>
      <p:sp>
        <p:nvSpPr>
          <p:cNvPr id="3" name="Content Placeholder 2"/>
          <p:cNvSpPr>
            <a:spLocks noGrp="1"/>
          </p:cNvSpPr>
          <p:nvPr>
            <p:ph idx="1"/>
          </p:nvPr>
        </p:nvSpPr>
        <p:spPr>
          <a:xfrm>
            <a:off x="457200" y="1219200"/>
            <a:ext cx="8229600" cy="4906963"/>
          </a:xfrm>
        </p:spPr>
        <p:txBody>
          <a:bodyPr/>
          <a:lstStyle/>
          <a:p>
            <a:r>
              <a:rPr lang="en-US" sz="1800" dirty="0" smtClean="0"/>
              <a:t>Requires statewide minimum standards for what it means to be an “effective” teacher or principal</a:t>
            </a:r>
          </a:p>
          <a:p>
            <a:endParaRPr lang="en-US" sz="500" dirty="0" smtClean="0"/>
          </a:p>
          <a:p>
            <a:r>
              <a:rPr lang="en-US" sz="1800" dirty="0" smtClean="0"/>
              <a:t>Requires that all teachers and principals be evaluated at least 50 percent on the academic growth of their students</a:t>
            </a:r>
          </a:p>
          <a:p>
            <a:endParaRPr lang="en-US" sz="500" dirty="0" smtClean="0"/>
          </a:p>
          <a:p>
            <a:r>
              <a:rPr lang="en-US" sz="1800" dirty="0" smtClean="0"/>
              <a:t>Prohibits forced placement of teachers</a:t>
            </a:r>
          </a:p>
          <a:p>
            <a:endParaRPr lang="en-US" sz="500" dirty="0" smtClean="0"/>
          </a:p>
          <a:p>
            <a:r>
              <a:rPr lang="en-US" sz="1800" dirty="0" smtClean="0"/>
              <a:t>Makes non-probationary status “portable”</a:t>
            </a:r>
          </a:p>
          <a:p>
            <a:endParaRPr lang="en-US" sz="500" dirty="0" smtClean="0"/>
          </a:p>
          <a:p>
            <a:r>
              <a:rPr lang="en-US" sz="1800" dirty="0" smtClean="0"/>
              <a:t>Requires annual evaluation of all teachers and principals</a:t>
            </a:r>
          </a:p>
          <a:p>
            <a:endParaRPr lang="en-US" sz="500" dirty="0" smtClean="0"/>
          </a:p>
          <a:p>
            <a:r>
              <a:rPr lang="en-US" sz="1800" dirty="0" smtClean="0"/>
              <a:t>Changes non-probationary status from one that is earned based upon years of service to one that is earned based upon three consecutive years of demonstrated effectiveness</a:t>
            </a:r>
          </a:p>
          <a:p>
            <a:endParaRPr lang="en-US" sz="500" dirty="0" smtClean="0"/>
          </a:p>
          <a:p>
            <a:r>
              <a:rPr lang="en-US" sz="1800" dirty="0" smtClean="0"/>
              <a:t>Provides that non-probationary status may be lost based upon consecutive years of ineffectiveness. </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sz="2800" b="1" dirty="0" smtClean="0">
                <a:solidFill>
                  <a:schemeClr val="tx1"/>
                </a:solidFill>
              </a:rPr>
              <a:t>Timeline for Promulgation of New Regulations Concerning Performance Evaluation Systems</a:t>
            </a:r>
            <a:endParaRPr lang="en-US" sz="2800" b="1" dirty="0">
              <a:solidFill>
                <a:schemeClr val="tx1"/>
              </a:solidFill>
            </a:endParaRPr>
          </a:p>
        </p:txBody>
      </p:sp>
      <p:sp>
        <p:nvSpPr>
          <p:cNvPr id="3" name="Content Placeholder 2"/>
          <p:cNvSpPr>
            <a:spLocks noGrp="1"/>
          </p:cNvSpPr>
          <p:nvPr>
            <p:ph idx="1"/>
          </p:nvPr>
        </p:nvSpPr>
        <p:spPr>
          <a:xfrm>
            <a:off x="304800" y="1447800"/>
            <a:ext cx="8229600" cy="4373563"/>
          </a:xfrm>
        </p:spPr>
        <p:txBody>
          <a:bodyPr/>
          <a:lstStyle/>
          <a:p>
            <a:pPr>
              <a:buNone/>
            </a:pPr>
            <a:r>
              <a:rPr lang="en-US" sz="1600" b="1" u="sng" dirty="0" smtClean="0"/>
              <a:t>March 2011:</a:t>
            </a:r>
            <a:r>
              <a:rPr lang="en-US" sz="1600" dirty="0" smtClean="0"/>
              <a:t>	State Council makes recommendations on several items, including:</a:t>
            </a:r>
          </a:p>
          <a:p>
            <a:pPr>
              <a:buNone/>
            </a:pPr>
            <a:r>
              <a:rPr lang="en-US" sz="1600" dirty="0" smtClean="0"/>
              <a:t>			* definitions of principal and teacher effectiveness;</a:t>
            </a:r>
          </a:p>
          <a:p>
            <a:pPr>
              <a:buNone/>
            </a:pPr>
            <a:r>
              <a:rPr lang="en-US" sz="1600" dirty="0" smtClean="0"/>
              <a:t>			* quality standards for evaluating effectiveness; and </a:t>
            </a:r>
          </a:p>
          <a:p>
            <a:pPr>
              <a:buNone/>
            </a:pPr>
            <a:r>
              <a:rPr lang="en-US" sz="1600" dirty="0" smtClean="0"/>
              <a:t>			* guidelines for implementation of a educator evaluation system 		   based on quality standards.</a:t>
            </a:r>
          </a:p>
          <a:p>
            <a:pPr>
              <a:buNone/>
            </a:pPr>
            <a:endParaRPr lang="en-US" sz="1600" dirty="0" smtClean="0"/>
          </a:p>
          <a:p>
            <a:pPr>
              <a:buNone/>
            </a:pPr>
            <a:r>
              <a:rPr lang="en-US" sz="1600" b="1" u="sng" dirty="0" smtClean="0"/>
              <a:t>June 2011:</a:t>
            </a:r>
            <a:r>
              <a:rPr lang="en-US" sz="1600" dirty="0" smtClean="0"/>
              <a:t>	State Board begins rulemaking process.</a:t>
            </a:r>
          </a:p>
          <a:p>
            <a:pPr>
              <a:buNone/>
            </a:pPr>
            <a:endParaRPr lang="en-US" sz="1600" dirty="0" smtClean="0"/>
          </a:p>
          <a:p>
            <a:pPr>
              <a:buNone/>
            </a:pPr>
            <a:r>
              <a:rPr lang="en-US" sz="1600" b="1" u="sng" dirty="0" smtClean="0"/>
              <a:t>November 2011:</a:t>
            </a:r>
            <a:r>
              <a:rPr lang="en-US" sz="1600" dirty="0" smtClean="0"/>
              <a:t>	State Board votes to adopt rules.</a:t>
            </a:r>
          </a:p>
          <a:p>
            <a:pPr>
              <a:buNone/>
            </a:pPr>
            <a:endParaRPr lang="en-US" sz="1600" dirty="0" smtClean="0"/>
          </a:p>
          <a:p>
            <a:pPr>
              <a:buNone/>
            </a:pPr>
            <a:r>
              <a:rPr lang="en-US" sz="1600" b="1" u="sng" dirty="0" smtClean="0"/>
              <a:t>February 2012:</a:t>
            </a:r>
            <a:r>
              <a:rPr lang="en-US" sz="1600" dirty="0" smtClean="0"/>
              <a:t>	General Assembly reviews rules and either approves or repeals 		provisions.</a:t>
            </a:r>
          </a:p>
          <a:p>
            <a:pPr>
              <a:buNone/>
            </a:pPr>
            <a:endParaRPr lang="en-US" sz="1600" dirty="0" smtClean="0"/>
          </a:p>
          <a:p>
            <a:pPr>
              <a:buNone/>
            </a:pPr>
            <a:r>
              <a:rPr lang="en-US" sz="1600" b="1" u="sng" dirty="0" smtClean="0"/>
              <a:t>May 2012:</a:t>
            </a:r>
            <a:r>
              <a:rPr lang="en-US" sz="1600" dirty="0" smtClean="0"/>
              <a:t>	For any provisions that are repealed by the General Assembly, State 		Board promulgates emergency rules and re-submits to General 		Assembly for review.</a:t>
            </a:r>
          </a:p>
          <a:p>
            <a:pPr>
              <a:buNone/>
            </a:pP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2600" b="1" dirty="0" smtClean="0"/>
              <a:t>Timeline for Implementation of New Requirements for Personnel Evaluation Systems</a:t>
            </a:r>
            <a:endParaRPr lang="en-US" sz="2600" b="1" dirty="0"/>
          </a:p>
        </p:txBody>
      </p:sp>
      <p:sp>
        <p:nvSpPr>
          <p:cNvPr id="3" name="Content Placeholder 2"/>
          <p:cNvSpPr>
            <a:spLocks noGrp="1"/>
          </p:cNvSpPr>
          <p:nvPr>
            <p:ph idx="1"/>
          </p:nvPr>
        </p:nvSpPr>
        <p:spPr/>
        <p:txBody>
          <a:bodyPr/>
          <a:lstStyle/>
          <a:p>
            <a:pPr>
              <a:buNone/>
            </a:pPr>
            <a:r>
              <a:rPr lang="en-US" sz="1600" b="1" u="sng" dirty="0" smtClean="0"/>
              <a:t>2010-11:	</a:t>
            </a:r>
          </a:p>
          <a:p>
            <a:pPr>
              <a:buFont typeface="Arial" pitchFamily="34" charset="0"/>
              <a:buChar char="•"/>
            </a:pPr>
            <a:r>
              <a:rPr lang="en-US" sz="1600" dirty="0" smtClean="0"/>
              <a:t>Districts should review personnel evaluation systems to ensure compliance with current statutory requirements and prepare for implementation of additional requirements.</a:t>
            </a:r>
          </a:p>
          <a:p>
            <a:pPr>
              <a:buFont typeface="Arial" pitchFamily="34" charset="0"/>
              <a:buChar char="•"/>
            </a:pPr>
            <a:r>
              <a:rPr lang="en-US" sz="1600" dirty="0" smtClean="0"/>
              <a:t>CDE will gather information about current evaluation systems and begin to develop resource bank based on best-practices.  </a:t>
            </a:r>
          </a:p>
          <a:p>
            <a:pPr>
              <a:buNone/>
            </a:pPr>
            <a:endParaRPr lang="en-US" sz="800" dirty="0" smtClean="0"/>
          </a:p>
          <a:p>
            <a:pPr>
              <a:buNone/>
            </a:pPr>
            <a:r>
              <a:rPr lang="en-US" sz="1600" b="1" u="sng" dirty="0" smtClean="0"/>
              <a:t>2011-12:	</a:t>
            </a:r>
          </a:p>
          <a:p>
            <a:pPr>
              <a:buFont typeface="Arial" pitchFamily="34" charset="0"/>
              <a:buChar char="•"/>
            </a:pPr>
            <a:r>
              <a:rPr lang="en-US" sz="1600" dirty="0" smtClean="0"/>
              <a:t>CDE will work with districts and BOCES to assist with development of performance evaluation systems that are based on quality standards.</a:t>
            </a:r>
          </a:p>
          <a:p>
            <a:pPr>
              <a:buFont typeface="Arial" pitchFamily="34" charset="0"/>
              <a:buChar char="•"/>
            </a:pPr>
            <a:r>
              <a:rPr lang="en-US" sz="1600" dirty="0" smtClean="0"/>
              <a:t>CDE will make available a resource bank that identifies assessments, processes, tools and policies that a district or BOCES may use to develop their evaluation system.</a:t>
            </a:r>
          </a:p>
          <a:p>
            <a:pPr>
              <a:buFont typeface="Arial" pitchFamily="34" charset="0"/>
              <a:buChar char="•"/>
            </a:pPr>
            <a:endParaRPr lang="en-US" sz="800" dirty="0" smtClean="0"/>
          </a:p>
          <a:p>
            <a:pPr>
              <a:buNone/>
            </a:pPr>
            <a:r>
              <a:rPr lang="en-US" sz="1600" b="1" u="sng" dirty="0" smtClean="0"/>
              <a:t>2012-13:	</a:t>
            </a:r>
          </a:p>
          <a:p>
            <a:pPr>
              <a:buFont typeface="Arial" pitchFamily="34" charset="0"/>
              <a:buChar char="•"/>
            </a:pPr>
            <a:r>
              <a:rPr lang="en-US" sz="1600" dirty="0" smtClean="0"/>
              <a:t>New performance evaluation system based on quality standards will be piloted as recommended by State Council.</a:t>
            </a:r>
          </a:p>
          <a:p>
            <a:pPr>
              <a:buNone/>
            </a:pPr>
            <a:endParaRPr lang="en-US" sz="1600" dirty="0" smtClean="0"/>
          </a:p>
          <a:p>
            <a:pPr>
              <a:buNone/>
            </a:pPr>
            <a:endParaRPr lang="en-US" sz="1600" dirty="0" smtClean="0"/>
          </a:p>
          <a:p>
            <a:pPr>
              <a:buNone/>
            </a:pP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sz="2600" b="1" dirty="0" smtClean="0"/>
              <a:t>Timeline for Implementation of New Requirements for Personnel Evaluation Systems, Cont.</a:t>
            </a:r>
            <a:endParaRPr lang="en-US" sz="2600" b="1" dirty="0"/>
          </a:p>
        </p:txBody>
      </p:sp>
      <p:sp>
        <p:nvSpPr>
          <p:cNvPr id="3" name="Content Placeholder 2"/>
          <p:cNvSpPr>
            <a:spLocks noGrp="1"/>
          </p:cNvSpPr>
          <p:nvPr>
            <p:ph idx="1"/>
          </p:nvPr>
        </p:nvSpPr>
        <p:spPr/>
        <p:txBody>
          <a:bodyPr/>
          <a:lstStyle/>
          <a:p>
            <a:pPr>
              <a:buNone/>
            </a:pPr>
            <a:r>
              <a:rPr lang="en-US" sz="1600" b="1" u="sng" dirty="0" smtClean="0"/>
              <a:t>2013-14:	</a:t>
            </a:r>
          </a:p>
          <a:p>
            <a:pPr>
              <a:buFont typeface="Arial" pitchFamily="34" charset="0"/>
              <a:buChar char="•"/>
            </a:pPr>
            <a:r>
              <a:rPr lang="en-US" sz="1600" dirty="0" smtClean="0"/>
              <a:t>New performance evaluation system based on quality standards will be implemented statewide in the manner recommended by the State Council.</a:t>
            </a:r>
          </a:p>
          <a:p>
            <a:pPr>
              <a:buFont typeface="Arial" pitchFamily="34" charset="0"/>
              <a:buChar char="•"/>
            </a:pPr>
            <a:r>
              <a:rPr lang="en-US" sz="1600" dirty="0" smtClean="0"/>
              <a:t>Teachers will be evaluated based on quality standards.</a:t>
            </a:r>
          </a:p>
          <a:p>
            <a:pPr>
              <a:buFont typeface="Arial" pitchFamily="34" charset="0"/>
              <a:buChar char="•"/>
            </a:pPr>
            <a:r>
              <a:rPr lang="en-US" sz="1600" dirty="0" smtClean="0"/>
              <a:t>Demonstrated effectiveness or ineffectiveness will </a:t>
            </a:r>
            <a:r>
              <a:rPr lang="en-US" sz="1600" i="1" u="sng" dirty="0" smtClean="0"/>
              <a:t>begin</a:t>
            </a:r>
            <a:r>
              <a:rPr lang="en-US" sz="1600" dirty="0" smtClean="0"/>
              <a:t> to be considered in the acquisition of probationary or non-probationary status.</a:t>
            </a:r>
          </a:p>
          <a:p>
            <a:pPr>
              <a:buNone/>
            </a:pPr>
            <a:endParaRPr lang="en-US" sz="1600" dirty="0" smtClean="0"/>
          </a:p>
          <a:p>
            <a:pPr>
              <a:buNone/>
            </a:pPr>
            <a:r>
              <a:rPr lang="en-US" sz="1600" b="1" u="sng" dirty="0" smtClean="0"/>
              <a:t>2014-15:	</a:t>
            </a:r>
          </a:p>
          <a:p>
            <a:pPr>
              <a:buFont typeface="Arial" pitchFamily="34" charset="0"/>
              <a:buChar char="•"/>
            </a:pPr>
            <a:r>
              <a:rPr lang="en-US" sz="1600" dirty="0" smtClean="0"/>
              <a:t>New performance evaluation system based on quality standards will be finalized on a statewide basis.  </a:t>
            </a:r>
          </a:p>
          <a:p>
            <a:pPr>
              <a:buFont typeface="Arial" pitchFamily="34" charset="0"/>
              <a:buChar char="•"/>
            </a:pPr>
            <a:r>
              <a:rPr lang="en-US" sz="1600" dirty="0" smtClean="0"/>
              <a:t>Teachers will continue to be evaluated based on quality standards.</a:t>
            </a:r>
          </a:p>
          <a:p>
            <a:pPr>
              <a:buFont typeface="Arial" pitchFamily="34" charset="0"/>
              <a:buChar char="•"/>
            </a:pPr>
            <a:r>
              <a:rPr lang="en-US" sz="1600" dirty="0" smtClean="0"/>
              <a:t>Demonstrated effectiveness or ineffectiveness will be considered in the acquisition or loss of probationary or non-probationary status.</a:t>
            </a:r>
          </a:p>
          <a:p>
            <a:pPr>
              <a:buNone/>
            </a:pP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sz="2600" b="1" dirty="0" smtClean="0"/>
              <a:t>New Requirements for Personnel </a:t>
            </a:r>
            <a:br>
              <a:rPr lang="en-US" sz="2600" b="1" dirty="0" smtClean="0"/>
            </a:br>
            <a:r>
              <a:rPr lang="en-US" sz="2600" b="1" dirty="0" smtClean="0"/>
              <a:t>Evaluation Systems in 2010-11</a:t>
            </a:r>
            <a:endParaRPr lang="en-US" sz="2600" dirty="0"/>
          </a:p>
        </p:txBody>
      </p:sp>
      <p:sp>
        <p:nvSpPr>
          <p:cNvPr id="3" name="Content Placeholder 2"/>
          <p:cNvSpPr>
            <a:spLocks noGrp="1"/>
          </p:cNvSpPr>
          <p:nvPr>
            <p:ph idx="1"/>
          </p:nvPr>
        </p:nvSpPr>
        <p:spPr>
          <a:xfrm>
            <a:off x="457200" y="1447800"/>
            <a:ext cx="8229600" cy="4678363"/>
          </a:xfrm>
        </p:spPr>
        <p:txBody>
          <a:bodyPr/>
          <a:lstStyle/>
          <a:p>
            <a:r>
              <a:rPr lang="en-US" sz="1600" dirty="0" smtClean="0"/>
              <a:t>Probationary teachers must receive at least two documented observations and one evaluation that results in a written evaluation report each academic year </a:t>
            </a:r>
            <a:r>
              <a:rPr lang="en-US" sz="1600" b="1" i="1" u="sng" dirty="0" smtClean="0"/>
              <a:t>and must receive the written evaluation at least two weeks before the last class day of the school year</a:t>
            </a:r>
            <a:r>
              <a:rPr lang="en-US" sz="1600" b="1" u="sng" dirty="0" smtClean="0"/>
              <a:t>.</a:t>
            </a:r>
          </a:p>
          <a:p>
            <a:endParaRPr lang="en-US" sz="500" dirty="0" smtClean="0"/>
          </a:p>
          <a:p>
            <a:endParaRPr lang="en-US" sz="500" i="1" dirty="0" smtClean="0"/>
          </a:p>
          <a:p>
            <a:r>
              <a:rPr lang="en-US" sz="1600" dirty="0" smtClean="0"/>
              <a:t>No person shall be responsible for the evaluation of licensed personnel unless the person has a principal or administrator license </a:t>
            </a:r>
            <a:r>
              <a:rPr lang="en-US" sz="1600" b="1" i="1" u="sng" dirty="0" smtClean="0"/>
              <a:t>or is a designee of a person with a principal or administrator license</a:t>
            </a:r>
            <a:r>
              <a:rPr lang="en-US" sz="1600" dirty="0" smtClean="0"/>
              <a:t> and has received education and training in evaluation skills approved by CDE that will enable him or her to make fair, professional, and credible evaluations. </a:t>
            </a:r>
          </a:p>
          <a:p>
            <a:endParaRPr lang="en-US" sz="500" dirty="0" smtClean="0"/>
          </a:p>
          <a:p>
            <a:pPr lvl="0"/>
            <a:r>
              <a:rPr lang="en-US" sz="1600" dirty="0" smtClean="0"/>
              <a:t>A teacher or principal whose performance is deemed to be “unsatisfactory” must be given notice of deficiencies.  A remediation plan to correct the deficiencies must be developed by the district and the teacher or principal </a:t>
            </a:r>
            <a:r>
              <a:rPr lang="en-US" sz="1600" b="1" i="1" u="sng" dirty="0" smtClean="0"/>
              <a:t>and must include professional development opportunities that are intended to help the teacher or principal to achieve an effective rating in his or her next performance evaluation.</a:t>
            </a:r>
            <a:r>
              <a:rPr lang="en-US" sz="1600" b="1" u="sng" dirty="0" smtClean="0"/>
              <a:t> </a:t>
            </a:r>
            <a:endParaRPr lang="en-US" sz="1600"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2600" b="1" dirty="0" smtClean="0"/>
              <a:t>Requirements for Teacher Evaluations </a:t>
            </a:r>
            <a:br>
              <a:rPr lang="en-US" sz="2600" b="1" dirty="0" smtClean="0"/>
            </a:br>
            <a:r>
              <a:rPr lang="en-US" sz="2600" b="1" dirty="0" smtClean="0"/>
              <a:t>Effective as Early as 2013-14</a:t>
            </a:r>
            <a:endParaRPr lang="en-US" sz="2600" dirty="0"/>
          </a:p>
        </p:txBody>
      </p:sp>
      <p:sp>
        <p:nvSpPr>
          <p:cNvPr id="3" name="Content Placeholder 2"/>
          <p:cNvSpPr>
            <a:spLocks noGrp="1"/>
          </p:cNvSpPr>
          <p:nvPr>
            <p:ph idx="1"/>
          </p:nvPr>
        </p:nvSpPr>
        <p:spPr>
          <a:xfrm>
            <a:off x="457200" y="1676400"/>
            <a:ext cx="8229600" cy="4449763"/>
          </a:xfrm>
        </p:spPr>
        <p:txBody>
          <a:bodyPr/>
          <a:lstStyle/>
          <a:p>
            <a:r>
              <a:rPr lang="en-US" sz="1600" dirty="0" smtClean="0"/>
              <a:t>Standards must ensure that every teacher is evaluated using </a:t>
            </a:r>
            <a:r>
              <a:rPr lang="en-US" sz="1600" b="1" i="1" u="sng" dirty="0" smtClean="0"/>
              <a:t>multiple fair, transparent, timely, rigorous and valid methods</a:t>
            </a:r>
            <a:r>
              <a:rPr lang="en-US" sz="1600" dirty="0" smtClean="0"/>
              <a:t>.  </a:t>
            </a:r>
          </a:p>
          <a:p>
            <a:endParaRPr lang="en-US" sz="1600" dirty="0" smtClean="0"/>
          </a:p>
          <a:p>
            <a:r>
              <a:rPr lang="en-US" sz="1600" dirty="0" smtClean="0"/>
              <a:t>One of the standards for measuring teacher performance must require that at least 50 percent of the evaluation is determined by the </a:t>
            </a:r>
            <a:r>
              <a:rPr lang="en-US" sz="1600" b="1" i="1" u="sng" dirty="0" smtClean="0"/>
              <a:t>academic growth</a:t>
            </a:r>
            <a:r>
              <a:rPr lang="en-US" sz="1600" dirty="0" smtClean="0"/>
              <a:t> of the teacher’s students.</a:t>
            </a:r>
          </a:p>
          <a:p>
            <a:pPr lvl="1"/>
            <a:r>
              <a:rPr lang="en-US" sz="1400" dirty="0" smtClean="0"/>
              <a:t>Expectations of student academic growth </a:t>
            </a:r>
            <a:r>
              <a:rPr lang="en-US" sz="1400" b="1" i="1" dirty="0" smtClean="0"/>
              <a:t>must take into consideration diverse factors</a:t>
            </a:r>
            <a:r>
              <a:rPr lang="en-US" sz="1400" dirty="0" smtClean="0"/>
              <a:t>, including but not limited to special education, student mobility, and high-risk student populations.</a:t>
            </a:r>
          </a:p>
          <a:p>
            <a:pPr lvl="1"/>
            <a:endParaRPr lang="en-US" sz="800" dirty="0" smtClean="0"/>
          </a:p>
          <a:p>
            <a:pPr lvl="1"/>
            <a:r>
              <a:rPr lang="en-US" sz="1400" dirty="0" smtClean="0"/>
              <a:t>Measures of student academic growth must be consistent with the calculation of student academic growth percentiles using the </a:t>
            </a:r>
            <a:r>
              <a:rPr lang="en-US" sz="1400" b="1" i="1" dirty="0" smtClean="0"/>
              <a:t>Colorado Growth Model</a:t>
            </a:r>
            <a:r>
              <a:rPr lang="en-US" sz="1400" dirty="0" smtClean="0"/>
              <a:t>.</a:t>
            </a:r>
          </a:p>
          <a:p>
            <a:pPr lvl="1"/>
            <a:endParaRPr lang="en-US" sz="800" dirty="0" smtClean="0"/>
          </a:p>
          <a:p>
            <a:pPr lvl="1"/>
            <a:r>
              <a:rPr lang="en-US" sz="1400" dirty="0" smtClean="0"/>
              <a:t>Measures of student academic growth </a:t>
            </a:r>
            <a:r>
              <a:rPr lang="en-US" sz="1400" b="1" i="1" dirty="0" smtClean="0"/>
              <a:t>may include interim assessments </a:t>
            </a:r>
            <a:r>
              <a:rPr lang="en-US" sz="1400" dirty="0" smtClean="0"/>
              <a:t>that are rigorous and comparable across classrooms and are aligned with the state model content standards.</a:t>
            </a:r>
          </a:p>
          <a:p>
            <a:pPr lvl="1">
              <a:buNone/>
            </a:pPr>
            <a:endParaRPr lang="en-US" sz="1400" dirty="0" smtClean="0"/>
          </a:p>
          <a:p>
            <a:pPr>
              <a:buNone/>
            </a:pPr>
            <a:endParaRPr lang="en-US" sz="500" dirty="0" smtClean="0"/>
          </a:p>
          <a:p>
            <a:pPr marL="342900" lvl="1" indent="-342900">
              <a:buFontTx/>
              <a:buChar char="•"/>
            </a:pPr>
            <a:r>
              <a:rPr lang="en-US" sz="1600" dirty="0" smtClean="0"/>
              <a:t>Standards still must include </a:t>
            </a:r>
            <a:r>
              <a:rPr lang="en-US" sz="1600" b="1" i="1" u="sng" dirty="0" smtClean="0"/>
              <a:t>“multiple measures”</a:t>
            </a:r>
            <a:r>
              <a:rPr lang="en-US" sz="1600" dirty="0" smtClean="0"/>
              <a:t> of student performance.</a:t>
            </a:r>
          </a:p>
          <a:p>
            <a:endParaRPr lang="en-US" sz="1600" dirty="0" smtClean="0"/>
          </a:p>
          <a:p>
            <a:endParaRPr lang="en-US" sz="1600" dirty="0" smtClean="0"/>
          </a:p>
          <a:p>
            <a:pPr lvl="1">
              <a:buNone/>
            </a:pPr>
            <a:endParaRPr lang="en-US" sz="1200" dirty="0" smtClean="0"/>
          </a:p>
          <a:p>
            <a:pPr lvl="1"/>
            <a:endParaRPr lang="en-US" sz="1200" dirty="0" smtClean="0"/>
          </a:p>
          <a:p>
            <a:pPr lvl="1"/>
            <a:endParaRPr lang="en-US" sz="1200"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5422</TotalTime>
  <Words>1385</Words>
  <Application>Microsoft Office PowerPoint</Application>
  <PresentationFormat>On-screen Show (4:3)</PresentationFormat>
  <Paragraphs>164</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Default Design</vt:lpstr>
      <vt:lpstr>Custom Design</vt:lpstr>
      <vt:lpstr>Slide 1</vt:lpstr>
      <vt:lpstr>Table of Contents</vt:lpstr>
      <vt:lpstr>Purposes of S.B. 191</vt:lpstr>
      <vt:lpstr>Critical Effects of S.B. 191</vt:lpstr>
      <vt:lpstr>Timeline for Promulgation of New Regulations Concerning Performance Evaluation Systems</vt:lpstr>
      <vt:lpstr>Timeline for Implementation of New Requirements for Personnel Evaluation Systems</vt:lpstr>
      <vt:lpstr>Timeline for Implementation of New Requirements for Personnel Evaluation Systems, Cont.</vt:lpstr>
      <vt:lpstr>New Requirements for Personnel  Evaluation Systems in 2010-11</vt:lpstr>
      <vt:lpstr>Requirements for Teacher Evaluations  Effective as Early as 2013-14</vt:lpstr>
      <vt:lpstr>Requirements for Principal Evaluations  Effective as Early as 2013-14</vt:lpstr>
      <vt:lpstr>Frequently Asked Questions</vt:lpstr>
      <vt:lpstr>Frequently Asked Questions, Cont.</vt:lpstr>
      <vt:lpstr>Frequently Asked Questions, Cont.</vt:lpstr>
    </vt:vector>
  </TitlesOfParts>
  <Company>CDE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johnstone_m</dc:creator>
  <cp:lastModifiedBy>Kady Lynn Dodds</cp:lastModifiedBy>
  <cp:revision>550</cp:revision>
  <dcterms:created xsi:type="dcterms:W3CDTF">2008-02-01T16:20:01Z</dcterms:created>
  <dcterms:modified xsi:type="dcterms:W3CDTF">2011-08-01T16:24:14Z</dcterms:modified>
</cp:coreProperties>
</file>