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1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drawings/drawing4.xml" ContentType="application/vnd.openxmlformats-officedocument.drawingml.chartshapes+xml"/>
  <Override PartName="/ppt/charts/chart9.xml" ContentType="application/vnd.openxmlformats-officedocument.drawingml.chart+xml"/>
  <Override PartName="/ppt/drawings/drawing5.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30"/>
  </p:notesMasterIdLst>
  <p:handoutMasterIdLst>
    <p:handoutMasterId r:id="rId31"/>
  </p:handoutMasterIdLst>
  <p:sldIdLst>
    <p:sldId id="1163" r:id="rId2"/>
    <p:sldId id="1129" r:id="rId3"/>
    <p:sldId id="1130" r:id="rId4"/>
    <p:sldId id="1148" r:id="rId5"/>
    <p:sldId id="1152" r:id="rId6"/>
    <p:sldId id="1162" r:id="rId7"/>
    <p:sldId id="1158" r:id="rId8"/>
    <p:sldId id="1159" r:id="rId9"/>
    <p:sldId id="1160" r:id="rId10"/>
    <p:sldId id="1161" r:id="rId11"/>
    <p:sldId id="1131" r:id="rId12"/>
    <p:sldId id="1142" r:id="rId13"/>
    <p:sldId id="1119" r:id="rId14"/>
    <p:sldId id="1139" r:id="rId15"/>
    <p:sldId id="1140" r:id="rId16"/>
    <p:sldId id="1164" r:id="rId17"/>
    <p:sldId id="1143" r:id="rId18"/>
    <p:sldId id="1165" r:id="rId19"/>
    <p:sldId id="1150" r:id="rId20"/>
    <p:sldId id="1087" r:id="rId21"/>
    <p:sldId id="1154" r:id="rId22"/>
    <p:sldId id="1155" r:id="rId23"/>
    <p:sldId id="1156" r:id="rId24"/>
    <p:sldId id="1151" r:id="rId25"/>
    <p:sldId id="1145" r:id="rId26"/>
    <p:sldId id="1146" r:id="rId27"/>
    <p:sldId id="1111" r:id="rId28"/>
    <p:sldId id="1057" r:id="rId29"/>
  </p:sldIdLst>
  <p:sldSz cx="9144000" cy="6858000" type="screen4x3"/>
  <p:notesSz cx="7010400" cy="9296400"/>
  <p:custDataLst>
    <p:tags r:id="rId32"/>
  </p:custDataLst>
  <p:defaultTextStyle>
    <a:defPPr>
      <a:defRPr lang="en-US"/>
    </a:defPPr>
    <a:lvl1pPr algn="ctr" rtl="0" fontAlgn="base">
      <a:spcBef>
        <a:spcPct val="0"/>
      </a:spcBef>
      <a:spcAft>
        <a:spcPct val="0"/>
      </a:spcAft>
      <a:defRPr sz="3600" kern="1200">
        <a:solidFill>
          <a:schemeClr val="bg1"/>
        </a:solidFill>
        <a:latin typeface="Arial" charset="0"/>
        <a:ea typeface="+mn-ea"/>
        <a:cs typeface="+mn-cs"/>
      </a:defRPr>
    </a:lvl1pPr>
    <a:lvl2pPr marL="457200" algn="ctr" rtl="0" fontAlgn="base">
      <a:spcBef>
        <a:spcPct val="0"/>
      </a:spcBef>
      <a:spcAft>
        <a:spcPct val="0"/>
      </a:spcAft>
      <a:defRPr sz="3600" kern="1200">
        <a:solidFill>
          <a:schemeClr val="bg1"/>
        </a:solidFill>
        <a:latin typeface="Arial" charset="0"/>
        <a:ea typeface="+mn-ea"/>
        <a:cs typeface="+mn-cs"/>
      </a:defRPr>
    </a:lvl2pPr>
    <a:lvl3pPr marL="914400" algn="ctr" rtl="0" fontAlgn="base">
      <a:spcBef>
        <a:spcPct val="0"/>
      </a:spcBef>
      <a:spcAft>
        <a:spcPct val="0"/>
      </a:spcAft>
      <a:defRPr sz="3600" kern="1200">
        <a:solidFill>
          <a:schemeClr val="bg1"/>
        </a:solidFill>
        <a:latin typeface="Arial" charset="0"/>
        <a:ea typeface="+mn-ea"/>
        <a:cs typeface="+mn-cs"/>
      </a:defRPr>
    </a:lvl3pPr>
    <a:lvl4pPr marL="1371600" algn="ctr" rtl="0" fontAlgn="base">
      <a:spcBef>
        <a:spcPct val="0"/>
      </a:spcBef>
      <a:spcAft>
        <a:spcPct val="0"/>
      </a:spcAft>
      <a:defRPr sz="3600" kern="1200">
        <a:solidFill>
          <a:schemeClr val="bg1"/>
        </a:solidFill>
        <a:latin typeface="Arial" charset="0"/>
        <a:ea typeface="+mn-ea"/>
        <a:cs typeface="+mn-cs"/>
      </a:defRPr>
    </a:lvl4pPr>
    <a:lvl5pPr marL="1828800" algn="ctr" rtl="0" fontAlgn="base">
      <a:spcBef>
        <a:spcPct val="0"/>
      </a:spcBef>
      <a:spcAft>
        <a:spcPct val="0"/>
      </a:spcAft>
      <a:defRPr sz="3600" kern="1200">
        <a:solidFill>
          <a:schemeClr val="bg1"/>
        </a:solidFill>
        <a:latin typeface="Arial" charset="0"/>
        <a:ea typeface="+mn-ea"/>
        <a:cs typeface="+mn-cs"/>
      </a:defRPr>
    </a:lvl5pPr>
    <a:lvl6pPr marL="2286000" algn="l" defTabSz="914400" rtl="0" eaLnBrk="1" latinLnBrk="0" hangingPunct="1">
      <a:defRPr sz="3600" kern="1200">
        <a:solidFill>
          <a:schemeClr val="bg1"/>
        </a:solidFill>
        <a:latin typeface="Arial" charset="0"/>
        <a:ea typeface="+mn-ea"/>
        <a:cs typeface="+mn-cs"/>
      </a:defRPr>
    </a:lvl6pPr>
    <a:lvl7pPr marL="2743200" algn="l" defTabSz="914400" rtl="0" eaLnBrk="1" latinLnBrk="0" hangingPunct="1">
      <a:defRPr sz="3600" kern="1200">
        <a:solidFill>
          <a:schemeClr val="bg1"/>
        </a:solidFill>
        <a:latin typeface="Arial" charset="0"/>
        <a:ea typeface="+mn-ea"/>
        <a:cs typeface="+mn-cs"/>
      </a:defRPr>
    </a:lvl7pPr>
    <a:lvl8pPr marL="3200400" algn="l" defTabSz="914400" rtl="0" eaLnBrk="1" latinLnBrk="0" hangingPunct="1">
      <a:defRPr sz="3600" kern="1200">
        <a:solidFill>
          <a:schemeClr val="bg1"/>
        </a:solidFill>
        <a:latin typeface="Arial" charset="0"/>
        <a:ea typeface="+mn-ea"/>
        <a:cs typeface="+mn-cs"/>
      </a:defRPr>
    </a:lvl8pPr>
    <a:lvl9pPr marL="3657600" algn="l" defTabSz="914400" rtl="0" eaLnBrk="1" latinLnBrk="0" hangingPunct="1">
      <a:defRPr sz="3600"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66FF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8" autoAdjust="0"/>
    <p:restoredTop sz="70016" autoAdjust="0"/>
  </p:normalViewPr>
  <p:slideViewPr>
    <p:cSldViewPr snapToGrid="0">
      <p:cViewPr varScale="1">
        <p:scale>
          <a:sx n="75" d="100"/>
          <a:sy n="75" d="100"/>
        </p:scale>
        <p:origin x="-10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5" d="100"/>
          <a:sy n="85" d="100"/>
        </p:scale>
        <p:origin x="-190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m5\OMBP$\PSFU\Budget%20-%20CDE\FY2013-14\Comparison%20of%20Total%20Program%20Funding%2007-08%20to%2013-14.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m5\OMBP$\PSFU\Budget%20-%20CDE\FY2013-14\Comparison%20of%20Total%20Program%20Funding%2007-08%20to%2013-14.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m5\OMBP$\PSFU\Budget%20-%20CDE\FY2013-14\Comparison%20of%20Total%20Program%20Funding%2007-08%20to%2013-1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carolyn_kampman\Desktop\SFA%20calculation%20exampl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carolyn_kampman\Desktop\SFA%20calculation%20exampl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carolyn_kampman\Desktop\SFA%20calculation%20exampl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emm_l\Local%20Settings\Temporary%20Internet%20Files\Content.Outlook\6310KO2G\11-12%20Factors%20for%20LE%20(2).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m5\OMBP$\PSFU\Budget%20-%20CDE\FY2012-13\12-13%20Cost%20of%20Factors%20for%20LE%20from%20Todd%20-%20for%20OSPB%20modeling%20-%20September,%202011.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m5\OMBP$\PSFU\Budget%20-%20CDE\FY2012-13\12-13%20Cost%20of%20Factors%20for%20LE%20from%20Todd%20-%20for%20OSPB%20modeling%20-%20September,%2020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dirty="0"/>
              <a:t>State of Colorado </a:t>
            </a:r>
          </a:p>
          <a:p>
            <a:pPr>
              <a:defRPr/>
            </a:pPr>
            <a:r>
              <a:rPr lang="en-US" dirty="0"/>
              <a:t>General Fund - $7.88 Billion</a:t>
            </a:r>
          </a:p>
          <a:p>
            <a:pPr>
              <a:defRPr/>
            </a:pPr>
            <a:r>
              <a:rPr lang="en-US" dirty="0"/>
              <a:t>2013-14 - Governor's Budget Proposal</a:t>
            </a:r>
          </a:p>
        </c:rich>
      </c:tx>
      <c:layout>
        <c:manualLayout>
          <c:xMode val="edge"/>
          <c:yMode val="edge"/>
          <c:x val="0.25905335755572523"/>
          <c:y val="4.0404040404040404E-3"/>
        </c:manualLayout>
      </c:layout>
      <c:overlay val="0"/>
    </c:title>
    <c:autoTitleDeleted val="0"/>
    <c:plotArea>
      <c:layout>
        <c:manualLayout>
          <c:layoutTarget val="inner"/>
          <c:xMode val="edge"/>
          <c:yMode val="edge"/>
          <c:x val="0.25697858709921351"/>
          <c:y val="0.24076704048357594"/>
          <c:w val="0.49630402295394727"/>
          <c:h val="0.68397104907341444"/>
        </c:manualLayout>
      </c:layout>
      <c:pieChart>
        <c:varyColors val="1"/>
        <c:ser>
          <c:idx val="0"/>
          <c:order val="0"/>
          <c:tx>
            <c:strRef>
              <c:f>Data!$H$1</c:f>
              <c:strCache>
                <c:ptCount val="1"/>
                <c:pt idx="0">
                  <c:v>2013-14 Governor's Request</c:v>
                </c:pt>
              </c:strCache>
            </c:strRef>
          </c:tx>
          <c:dLbls>
            <c:dLbl>
              <c:idx val="0"/>
              <c:layout>
                <c:manualLayout>
                  <c:x val="1.61249197649617E-2"/>
                  <c:y val="9.624639076034688E-3"/>
                </c:manualLayout>
              </c:layout>
              <c:dLblPos val="bestFit"/>
              <c:showLegendKey val="0"/>
              <c:showVal val="1"/>
              <c:showCatName val="1"/>
              <c:showSerName val="0"/>
              <c:showPercent val="1"/>
              <c:showBubbleSize val="0"/>
            </c:dLbl>
            <c:dLbl>
              <c:idx val="1"/>
              <c:layout>
                <c:manualLayout>
                  <c:x val="2.4920330545849891E-2"/>
                  <c:y val="-1.1549566891241579E-2"/>
                </c:manualLayout>
              </c:layout>
              <c:dLblPos val="bestFit"/>
              <c:showLegendKey val="0"/>
              <c:showVal val="1"/>
              <c:showCatName val="1"/>
              <c:showSerName val="0"/>
              <c:showPercent val="1"/>
              <c:showBubbleSize val="0"/>
            </c:dLbl>
            <c:dLbl>
              <c:idx val="2"/>
              <c:layout>
                <c:manualLayout>
                  <c:x val="1.3193116171332292E-2"/>
                  <c:y val="-7.6997112608277185E-3"/>
                </c:manualLayout>
              </c:layout>
              <c:dLblPos val="bestFit"/>
              <c:showLegendKey val="0"/>
              <c:showVal val="1"/>
              <c:showCatName val="1"/>
              <c:showSerName val="0"/>
              <c:showPercent val="1"/>
              <c:showBubbleSize val="0"/>
            </c:dLbl>
            <c:dLbl>
              <c:idx val="3"/>
              <c:layout>
                <c:manualLayout>
                  <c:x val="-7.1829188043920272E-2"/>
                  <c:y val="-6.5447545717035607E-2"/>
                </c:manualLayout>
              </c:layout>
              <c:dLblPos val="bestFit"/>
              <c:showLegendKey val="0"/>
              <c:showVal val="1"/>
              <c:showCatName val="1"/>
              <c:showSerName val="0"/>
              <c:showPercent val="1"/>
              <c:showBubbleSize val="0"/>
            </c:dLbl>
            <c:dLbl>
              <c:idx val="4"/>
              <c:layout>
                <c:manualLayout>
                  <c:x val="-3.5181643123552792E-2"/>
                  <c:y val="-1.0101010101010105E-2"/>
                </c:manualLayout>
              </c:layout>
              <c:dLblPos val="bestFit"/>
              <c:showLegendKey val="0"/>
              <c:showVal val="1"/>
              <c:showCatName val="1"/>
              <c:showSerName val="0"/>
              <c:showPercent val="1"/>
              <c:showBubbleSize val="0"/>
            </c:dLbl>
            <c:dLbl>
              <c:idx val="5"/>
              <c:layout>
                <c:manualLayout>
                  <c:x val="-2.4920330545849891E-2"/>
                  <c:y val="0"/>
                </c:manualLayout>
              </c:layout>
              <c:dLblPos val="bestFit"/>
              <c:showLegendKey val="0"/>
              <c:showVal val="1"/>
              <c:showCatName val="1"/>
              <c:showSerName val="0"/>
              <c:showPercent val="1"/>
              <c:showBubbleSize val="0"/>
            </c:dLbl>
            <c:numFmt formatCode="General" sourceLinked="0"/>
            <c:txPr>
              <a:bodyPr/>
              <a:lstStyle/>
              <a:p>
                <a:pPr>
                  <a:defRPr sz="1400"/>
                </a:pPr>
                <a:endParaRPr lang="en-US"/>
              </a:p>
            </c:txPr>
            <c:dLblPos val="outEnd"/>
            <c:showLegendKey val="0"/>
            <c:showVal val="1"/>
            <c:showCatName val="1"/>
            <c:showSerName val="0"/>
            <c:showPercent val="1"/>
            <c:showBubbleSize val="0"/>
            <c:showLeaderLines val="1"/>
          </c:dLbls>
          <c:cat>
            <c:strRef>
              <c:f>Data!$G$2:$G$7</c:f>
              <c:strCache>
                <c:ptCount val="6"/>
                <c:pt idx="0">
                  <c:v>Health Care Policy and Financing</c:v>
                </c:pt>
                <c:pt idx="1">
                  <c:v>Higher Education</c:v>
                </c:pt>
                <c:pt idx="2">
                  <c:v>Corrections</c:v>
                </c:pt>
                <c:pt idx="3">
                  <c:v>Education (K-12)</c:v>
                </c:pt>
                <c:pt idx="4">
                  <c:v>Human Services</c:v>
                </c:pt>
                <c:pt idx="5">
                  <c:v>Other Departments</c:v>
                </c:pt>
              </c:strCache>
            </c:strRef>
          </c:cat>
          <c:val>
            <c:numRef>
              <c:f>Data!$H$2:$H$7</c:f>
              <c:numCache>
                <c:formatCode>"$"0.0,,</c:formatCode>
                <c:ptCount val="6"/>
                <c:pt idx="0">
                  <c:v>2031840027</c:v>
                </c:pt>
                <c:pt idx="1">
                  <c:v>656729783</c:v>
                </c:pt>
                <c:pt idx="2">
                  <c:v>655570996</c:v>
                </c:pt>
                <c:pt idx="3">
                  <c:v>3016915356</c:v>
                </c:pt>
                <c:pt idx="4">
                  <c:v>680113157</c:v>
                </c:pt>
                <c:pt idx="5">
                  <c:v>841468700</c:v>
                </c:pt>
              </c:numCache>
            </c:numRef>
          </c:val>
        </c:ser>
        <c:ser>
          <c:idx val="1"/>
          <c:order val="1"/>
          <c:tx>
            <c:strRef>
              <c:f>Data!$I$1</c:f>
              <c:strCache>
                <c:ptCount val="1"/>
              </c:strCache>
            </c:strRef>
          </c:tx>
          <c:dLbls>
            <c:showLegendKey val="0"/>
            <c:showVal val="0"/>
            <c:showCatName val="1"/>
            <c:showSerName val="0"/>
            <c:showPercent val="1"/>
            <c:showBubbleSize val="0"/>
            <c:showLeaderLines val="1"/>
          </c:dLbls>
          <c:cat>
            <c:strRef>
              <c:f>Data!$G$2:$G$7</c:f>
              <c:strCache>
                <c:ptCount val="6"/>
                <c:pt idx="0">
                  <c:v>Health Care Policy and Financing</c:v>
                </c:pt>
                <c:pt idx="1">
                  <c:v>Higher Education</c:v>
                </c:pt>
                <c:pt idx="2">
                  <c:v>Corrections</c:v>
                </c:pt>
                <c:pt idx="3">
                  <c:v>Education (K-12)</c:v>
                </c:pt>
                <c:pt idx="4">
                  <c:v>Human Services</c:v>
                </c:pt>
                <c:pt idx="5">
                  <c:v>Other Departments</c:v>
                </c:pt>
              </c:strCache>
            </c:strRef>
          </c:cat>
          <c:val>
            <c:numRef>
              <c:f>Data!$I$2:$I$7</c:f>
              <c:numCache>
                <c:formatCode>0.0%</c:formatCode>
                <c:ptCount val="6"/>
                <c:pt idx="0">
                  <c:v>0.2577614273422848</c:v>
                </c:pt>
                <c:pt idx="1">
                  <c:v>8.331345184404565E-2</c:v>
                </c:pt>
                <c:pt idx="2">
                  <c:v>8.3166446869669536E-2</c:v>
                </c:pt>
                <c:pt idx="3">
                  <c:v>0.3827291509172624</c:v>
                </c:pt>
                <c:pt idx="4">
                  <c:v>8.6279892005783093E-2</c:v>
                </c:pt>
                <c:pt idx="5">
                  <c:v>0.10674963102095479</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dirty="0"/>
              <a:t>2013-14 Governor's Budget Request</a:t>
            </a:r>
          </a:p>
          <a:p>
            <a:pPr>
              <a:defRPr/>
            </a:pPr>
            <a:r>
              <a:rPr lang="en-US" dirty="0"/>
              <a:t>Total Program Funding - School Finance Act</a:t>
            </a:r>
          </a:p>
          <a:p>
            <a:pPr>
              <a:defRPr/>
            </a:pPr>
            <a:r>
              <a:rPr lang="en-US" dirty="0"/>
              <a:t>$5.499 Billion</a:t>
            </a:r>
          </a:p>
        </c:rich>
      </c:tx>
      <c:overlay val="0"/>
    </c:title>
    <c:autoTitleDeleted val="0"/>
    <c:plotArea>
      <c:layout/>
      <c:pieChart>
        <c:varyColors val="1"/>
        <c:ser>
          <c:idx val="0"/>
          <c:order val="0"/>
          <c:dLbls>
            <c:dLbl>
              <c:idx val="0"/>
              <c:layout>
                <c:manualLayout>
                  <c:x val="-3.8113446717182184E-2"/>
                  <c:y val="-2.2222222222222233E-2"/>
                </c:manualLayout>
              </c:layout>
              <c:tx>
                <c:rich>
                  <a:bodyPr/>
                  <a:lstStyle/>
                  <a:p>
                    <a:r>
                      <a:rPr lang="en-US" sz="1400" dirty="0"/>
                      <a:t>S</a:t>
                    </a:r>
                    <a:r>
                      <a:rPr lang="en-US" dirty="0"/>
                      <a:t>tate General Fund,  $2,852.3 , 54%</a:t>
                    </a:r>
                  </a:p>
                </c:rich>
              </c:tx>
              <c:dLblPos val="bestFit"/>
              <c:showLegendKey val="0"/>
              <c:showVal val="1"/>
              <c:showCatName val="1"/>
              <c:showSerName val="0"/>
              <c:showPercent val="1"/>
              <c:showBubbleSize val="0"/>
            </c:dLbl>
            <c:dLbl>
              <c:idx val="1"/>
              <c:layout>
                <c:manualLayout>
                  <c:x val="-0.15978329585280235"/>
                  <c:y val="4.0404040404040414E-2"/>
                </c:manualLayout>
              </c:layout>
              <c:tx>
                <c:rich>
                  <a:bodyPr/>
                  <a:lstStyle/>
                  <a:p>
                    <a:r>
                      <a:rPr lang="en-US" sz="1400" dirty="0"/>
                      <a:t>O</a:t>
                    </a:r>
                    <a:r>
                      <a:rPr lang="en-US" dirty="0"/>
                      <a:t>ther State Funds,  $514.2 , 10%</a:t>
                    </a:r>
                  </a:p>
                </c:rich>
              </c:tx>
              <c:dLblPos val="bestFit"/>
              <c:showLegendKey val="0"/>
              <c:showVal val="1"/>
              <c:showCatName val="1"/>
              <c:showSerName val="0"/>
              <c:showPercent val="1"/>
              <c:showBubbleSize val="0"/>
            </c:dLbl>
            <c:dLbl>
              <c:idx val="2"/>
              <c:layout>
                <c:manualLayout>
                  <c:x val="2.6386232342664694E-2"/>
                  <c:y val="-4.2424242424242427E-2"/>
                </c:manualLayout>
              </c:layout>
              <c:tx>
                <c:rich>
                  <a:bodyPr/>
                  <a:lstStyle/>
                  <a:p>
                    <a:r>
                      <a:rPr lang="en-US" sz="1400" dirty="0"/>
                      <a:t>P</a:t>
                    </a:r>
                    <a:r>
                      <a:rPr lang="en-US" dirty="0"/>
                      <a:t>roperty Tax,  $1,791.7 , 34%</a:t>
                    </a:r>
                  </a:p>
                </c:rich>
              </c:tx>
              <c:dLblPos val="bestFit"/>
              <c:showLegendKey val="0"/>
              <c:showVal val="1"/>
              <c:showCatName val="1"/>
              <c:showSerName val="0"/>
              <c:showPercent val="1"/>
              <c:showBubbleSize val="0"/>
            </c:dLbl>
            <c:dLbl>
              <c:idx val="3"/>
              <c:layout>
                <c:manualLayout>
                  <c:x val="4.2511152107626293E-2"/>
                  <c:y val="-1.6161616161616162E-2"/>
                </c:manualLayout>
              </c:layout>
              <c:tx>
                <c:rich>
                  <a:bodyPr/>
                  <a:lstStyle/>
                  <a:p>
                    <a:r>
                      <a:rPr lang="en-US" sz="1400" dirty="0"/>
                      <a:t>S</a:t>
                    </a:r>
                    <a:r>
                      <a:rPr lang="en-US" dirty="0"/>
                      <a:t>pecific Ownership,  $132.7 , 2%</a:t>
                    </a:r>
                  </a:p>
                </c:rich>
              </c:tx>
              <c:dLblPos val="bestFit"/>
              <c:showLegendKey val="0"/>
              <c:showVal val="1"/>
              <c:showCatName val="1"/>
              <c:showSerName val="0"/>
              <c:showPercent val="1"/>
              <c:showBubbleSize val="0"/>
            </c:dLbl>
            <c:txPr>
              <a:bodyPr/>
              <a:lstStyle/>
              <a:p>
                <a:pPr>
                  <a:defRPr sz="1400"/>
                </a:pPr>
                <a:endParaRPr lang="en-US"/>
              </a:p>
            </c:txPr>
            <c:dLblPos val="outEnd"/>
            <c:showLegendKey val="0"/>
            <c:showVal val="1"/>
            <c:showCatName val="1"/>
            <c:showSerName val="0"/>
            <c:showPercent val="1"/>
            <c:showBubbleSize val="0"/>
            <c:showLeaderLines val="1"/>
          </c:dLbls>
          <c:cat>
            <c:strRef>
              <c:f>Data!$A$35:$A$38</c:f>
              <c:strCache>
                <c:ptCount val="4"/>
                <c:pt idx="0">
                  <c:v>State General Fund</c:v>
                </c:pt>
                <c:pt idx="1">
                  <c:v>Other State Funds</c:v>
                </c:pt>
                <c:pt idx="2">
                  <c:v>Property Tax</c:v>
                </c:pt>
                <c:pt idx="3">
                  <c:v>Specific Ownership</c:v>
                </c:pt>
              </c:strCache>
            </c:strRef>
          </c:cat>
          <c:val>
            <c:numRef>
              <c:f>Data!$M$35:$M$38</c:f>
              <c:numCache>
                <c:formatCode>_("$"* #,##0.00_);_("$"* \(#,##0.00\);_("$"* "-"??_);_(@_)</c:formatCode>
                <c:ptCount val="4"/>
                <c:pt idx="0">
                  <c:v>2852.3018770000008</c:v>
                </c:pt>
                <c:pt idx="1">
                  <c:v>710.15914699999996</c:v>
                </c:pt>
                <c:pt idx="2">
                  <c:v>1804.1946169999997</c:v>
                </c:pt>
                <c:pt idx="3">
                  <c:v>132.73064999999997</c:v>
                </c:pt>
              </c:numCache>
            </c:numRef>
          </c:val>
        </c:ser>
        <c:dLbls>
          <c:showLegendKey val="0"/>
          <c:showVal val="0"/>
          <c:showCatName val="1"/>
          <c:showSerName val="0"/>
          <c:showPercent val="1"/>
          <c:showBubbleSize val="0"/>
          <c:showLeaderLines val="1"/>
        </c:dLbls>
        <c:firstSliceAng val="14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State of Colorado</a:t>
            </a:r>
          </a:p>
          <a:p>
            <a:pPr>
              <a:defRPr/>
            </a:pPr>
            <a:r>
              <a:rPr lang="en-US" dirty="0"/>
              <a:t>Total Program Funding</a:t>
            </a:r>
          </a:p>
          <a:p>
            <a:pPr>
              <a:defRPr/>
            </a:pPr>
            <a:r>
              <a:rPr lang="en-US" dirty="0"/>
              <a:t>in millions</a:t>
            </a:r>
          </a:p>
        </c:rich>
      </c:tx>
      <c:layout>
        <c:manualLayout>
          <c:xMode val="edge"/>
          <c:yMode val="edge"/>
          <c:x val="0.41372205054946432"/>
          <c:y val="0"/>
        </c:manualLayout>
      </c:layout>
      <c:overlay val="0"/>
    </c:title>
    <c:autoTitleDeleted val="0"/>
    <c:plotArea>
      <c:layout>
        <c:manualLayout>
          <c:layoutTarget val="inner"/>
          <c:xMode val="edge"/>
          <c:yMode val="edge"/>
          <c:x val="0.28540484983624848"/>
          <c:y val="8.805918857600431E-2"/>
          <c:w val="0.73693610201379722"/>
          <c:h val="0.68405294941945816"/>
        </c:manualLayout>
      </c:layout>
      <c:barChart>
        <c:barDir val="col"/>
        <c:grouping val="clustered"/>
        <c:varyColors val="0"/>
        <c:ser>
          <c:idx val="0"/>
          <c:order val="0"/>
          <c:tx>
            <c:strRef>
              <c:f>Sheet1!$A$3</c:f>
              <c:strCache>
                <c:ptCount val="1"/>
                <c:pt idx="0">
                  <c:v>Total Program Prior to Legislative Actions</c:v>
                </c:pt>
              </c:strCache>
            </c:strRef>
          </c:tx>
          <c:spPr>
            <a:ln>
              <a:solidFill>
                <a:srgbClr val="95B6D2"/>
              </a:solidFill>
            </a:ln>
          </c:spPr>
          <c:invertIfNegative val="0"/>
          <c:cat>
            <c:strRef>
              <c:f>Sheet1!$C$1:$M$2</c:f>
              <c:strCache>
                <c:ptCount val="6"/>
                <c:pt idx="0">
                  <c:v>2008-09
Actual</c:v>
                </c:pt>
                <c:pt idx="1">
                  <c:v>2009-10
 Actual</c:v>
                </c:pt>
                <c:pt idx="2">
                  <c:v>2010-11
 Actual</c:v>
                </c:pt>
                <c:pt idx="3">
                  <c:v>2011-12
 Actual</c:v>
                </c:pt>
                <c:pt idx="4">
                  <c:v>2012-13
Final
Budget</c:v>
                </c:pt>
                <c:pt idx="5">
                  <c:v>2013-14
Governor's
Budget
Request</c:v>
                </c:pt>
              </c:strCache>
            </c:strRef>
          </c:cat>
          <c:val>
            <c:numRef>
              <c:f>Sheet1!$B$3:$M$3</c:f>
              <c:numCache>
                <c:formatCode>"$"#,000.0,,</c:formatCode>
                <c:ptCount val="6"/>
                <c:pt idx="0">
                  <c:v>5354796950.1199961</c:v>
                </c:pt>
                <c:pt idx="1">
                  <c:v>5717292422.8199987</c:v>
                </c:pt>
                <c:pt idx="2">
                  <c:v>5822311211.9100018</c:v>
                </c:pt>
                <c:pt idx="3">
                  <c:v>6006861965.5299988</c:v>
                </c:pt>
                <c:pt idx="4">
                  <c:v>6302403883.6999931</c:v>
                </c:pt>
                <c:pt idx="5">
                  <c:v>6510905287.4799967</c:v>
                </c:pt>
              </c:numCache>
            </c:numRef>
          </c:val>
        </c:ser>
        <c:ser>
          <c:idx val="1"/>
          <c:order val="1"/>
          <c:tx>
            <c:strRef>
              <c:f>Sheet1!$A$5</c:f>
              <c:strCache>
                <c:ptCount val="1"/>
                <c:pt idx="0">
                  <c:v>Total Program Less Rescissions
/Legislative Actions</c:v>
                </c:pt>
              </c:strCache>
            </c:strRef>
          </c:tx>
          <c:invertIfNegative val="0"/>
          <c:cat>
            <c:strRef>
              <c:f>Sheet1!$C$1:$M$2</c:f>
              <c:strCache>
                <c:ptCount val="6"/>
                <c:pt idx="0">
                  <c:v>2008-09
Actual</c:v>
                </c:pt>
                <c:pt idx="1">
                  <c:v>2009-10
 Actual</c:v>
                </c:pt>
                <c:pt idx="2">
                  <c:v>2010-11
 Actual</c:v>
                </c:pt>
                <c:pt idx="3">
                  <c:v>2011-12
 Actual</c:v>
                </c:pt>
                <c:pt idx="4">
                  <c:v>2012-13
Final
Budget</c:v>
                </c:pt>
                <c:pt idx="5">
                  <c:v>2013-14
Governor's
Budget
Request</c:v>
                </c:pt>
              </c:strCache>
            </c:strRef>
          </c:cat>
          <c:val>
            <c:numRef>
              <c:f>Sheet1!$B$5:$M$5</c:f>
              <c:numCache>
                <c:formatCode>"$"#,000.0,,</c:formatCode>
                <c:ptCount val="6"/>
                <c:pt idx="0">
                  <c:v>5347325784.0499973</c:v>
                </c:pt>
                <c:pt idx="1">
                  <c:v>5586087038.7300005</c:v>
                </c:pt>
                <c:pt idx="2">
                  <c:v>5439748515.9700003</c:v>
                </c:pt>
                <c:pt idx="3">
                  <c:v>5232447623.7799969</c:v>
                </c:pt>
                <c:pt idx="4">
                  <c:v>5290884887.0399876</c:v>
                </c:pt>
                <c:pt idx="5">
                  <c:v>5499386290.8209934</c:v>
                </c:pt>
              </c:numCache>
            </c:numRef>
          </c:val>
        </c:ser>
        <c:dLbls>
          <c:showLegendKey val="0"/>
          <c:showVal val="0"/>
          <c:showCatName val="0"/>
          <c:showSerName val="0"/>
          <c:showPercent val="0"/>
          <c:showBubbleSize val="0"/>
        </c:dLbls>
        <c:gapWidth val="150"/>
        <c:axId val="63231488"/>
        <c:axId val="63233024"/>
      </c:barChart>
      <c:catAx>
        <c:axId val="63231488"/>
        <c:scaling>
          <c:orientation val="minMax"/>
        </c:scaling>
        <c:delete val="0"/>
        <c:axPos val="b"/>
        <c:majorTickMark val="none"/>
        <c:minorTickMark val="none"/>
        <c:tickLblPos val="nextTo"/>
        <c:crossAx val="63233024"/>
        <c:crosses val="autoZero"/>
        <c:auto val="1"/>
        <c:lblAlgn val="ctr"/>
        <c:lblOffset val="100"/>
        <c:noMultiLvlLbl val="0"/>
      </c:catAx>
      <c:valAx>
        <c:axId val="63233024"/>
        <c:scaling>
          <c:orientation val="minMax"/>
          <c:max val="6500000000"/>
          <c:min val="0"/>
        </c:scaling>
        <c:delete val="0"/>
        <c:axPos val="l"/>
        <c:majorGridlines/>
        <c:numFmt formatCode="&quot;$&quot;#,000.0,," sourceLinked="1"/>
        <c:majorTickMark val="none"/>
        <c:minorTickMark val="none"/>
        <c:tickLblPos val="nextTo"/>
        <c:crossAx val="63231488"/>
        <c:crosses val="autoZero"/>
        <c:crossBetween val="between"/>
      </c:valAx>
      <c:dTable>
        <c:showHorzBorder val="1"/>
        <c:showVertBorder val="1"/>
        <c:showOutline val="1"/>
        <c:showKeys val="1"/>
      </c:dTable>
      <c:spPr>
        <a:noFill/>
        <a:ln w="25400">
          <a:noFill/>
        </a:ln>
      </c:spPr>
    </c:plotArea>
    <c:plotVisOnly val="1"/>
    <c:dispBlanksAs val="gap"/>
    <c:showDLblsOverMax val="0"/>
  </c:chart>
  <c:spPr>
    <a:ln>
      <a:solidFill>
        <a:schemeClr val="accent1"/>
      </a:solidFill>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2010040914504633"/>
          <c:y val="0.12938147795932875"/>
          <c:w val="0.72676341876911565"/>
          <c:h val="0.73867779476177564"/>
        </c:manualLayout>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ser>
          <c:idx val="0"/>
          <c:order val="0"/>
          <c:dLbls>
            <c:dLbl>
              <c:idx val="0"/>
              <c:layout>
                <c:manualLayout>
                  <c:x val="-0.26803728578045399"/>
                  <c:y val="-0.25809778015036255"/>
                </c:manualLayout>
              </c:layout>
              <c:tx>
                <c:rich>
                  <a:bodyPr/>
                  <a:lstStyle/>
                  <a:p>
                    <a:r>
                      <a:rPr lang="en-US" sz="1400" dirty="0"/>
                      <a:t>B</a:t>
                    </a:r>
                    <a:r>
                      <a:rPr lang="en-US" dirty="0"/>
                      <a:t>ase, $</a:t>
                    </a:r>
                    <a:r>
                      <a:rPr lang="en-US" dirty="0" smtClean="0"/>
                      <a:t>4.683 </a:t>
                    </a:r>
                    <a:endParaRPr lang="en-US" dirty="0"/>
                  </a:p>
                </c:rich>
              </c:tx>
              <c:showLegendKey val="0"/>
              <c:showVal val="1"/>
              <c:showCatName val="1"/>
              <c:showSerName val="0"/>
              <c:showPercent val="0"/>
              <c:showBubbleSize val="0"/>
            </c:dLbl>
            <c:dLbl>
              <c:idx val="1"/>
              <c:layout>
                <c:manualLayout>
                  <c:x val="0"/>
                  <c:y val="-2.7190030337564137E-2"/>
                </c:manualLayout>
              </c:layout>
              <c:showLegendKey val="0"/>
              <c:showVal val="1"/>
              <c:showCatName val="1"/>
              <c:showSerName val="0"/>
              <c:showPercent val="0"/>
              <c:showBubbleSize val="0"/>
            </c:dLbl>
            <c:dLbl>
              <c:idx val="2"/>
              <c:layout>
                <c:manualLayout>
                  <c:x val="-2.9786198600175014E-2"/>
                  <c:y val="3.4620880723242931E-2"/>
                </c:manualLayout>
              </c:layout>
              <c:showLegendKey val="0"/>
              <c:showVal val="1"/>
              <c:showCatName val="1"/>
              <c:showSerName val="0"/>
              <c:showPercent val="0"/>
              <c:showBubbleSize val="0"/>
            </c:dLbl>
            <c:dLbl>
              <c:idx val="3"/>
              <c:layout>
                <c:manualLayout>
                  <c:x val="-3.9188744789254291E-2"/>
                  <c:y val="-4.2839256973816473E-3"/>
                </c:manualLayout>
              </c:layout>
              <c:showLegendKey val="0"/>
              <c:showVal val="1"/>
              <c:showCatName val="1"/>
              <c:showSerName val="0"/>
              <c:showPercent val="0"/>
              <c:showBubbleSize val="0"/>
            </c:dLbl>
            <c:dLbl>
              <c:idx val="4"/>
              <c:layout>
                <c:manualLayout>
                  <c:x val="2.1251852709587776E-2"/>
                  <c:y val="-1.9027079016779174E-2"/>
                </c:manualLayout>
              </c:layout>
              <c:showLegendKey val="0"/>
              <c:showVal val="1"/>
              <c:showCatName val="1"/>
              <c:showSerName val="0"/>
              <c:showPercent val="0"/>
              <c:showBubbleSize val="0"/>
            </c:dLbl>
            <c:txPr>
              <a:bodyPr/>
              <a:lstStyle/>
              <a:p>
                <a:pPr>
                  <a:defRPr sz="1400"/>
                </a:pPr>
                <a:endParaRPr lang="en-US"/>
              </a:p>
            </c:txPr>
            <c:showLegendKey val="0"/>
            <c:showVal val="1"/>
            <c:showCatName val="1"/>
            <c:showSerName val="0"/>
            <c:showPercent val="0"/>
            <c:showBubbleSize val="0"/>
            <c:showLeaderLines val="1"/>
          </c:dLbls>
          <c:cat>
            <c:strRef>
              <c:f>'Cost of Factors - Scenario 5'!$H$191:$H$195</c:f>
              <c:strCache>
                <c:ptCount val="5"/>
                <c:pt idx="0">
                  <c:v>Base</c:v>
                </c:pt>
                <c:pt idx="1">
                  <c:v>COL</c:v>
                </c:pt>
                <c:pt idx="2">
                  <c:v>Size</c:v>
                </c:pt>
                <c:pt idx="3">
                  <c:v>At-Risk</c:v>
                </c:pt>
                <c:pt idx="4">
                  <c:v>Other</c:v>
                </c:pt>
              </c:strCache>
            </c:strRef>
          </c:cat>
          <c:val>
            <c:numRef>
              <c:f>'Cost of Factors - Scenario 5'!$I$191:$I$195</c:f>
              <c:numCache>
                <c:formatCode>"$"#,##0_);\("$"#,##0\)</c:formatCode>
                <c:ptCount val="5"/>
                <c:pt idx="0">
                  <c:v>4683.0976724540014</c:v>
                </c:pt>
                <c:pt idx="1">
                  <c:v>917.19031290166572</c:v>
                </c:pt>
                <c:pt idx="2">
                  <c:v>273.14016966129401</c:v>
                </c:pt>
                <c:pt idx="3">
                  <c:v>302.97216762000005</c:v>
                </c:pt>
                <c:pt idx="4">
                  <c:v>126.00356106304099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ser>
          <c:idx val="0"/>
          <c:order val="0"/>
          <c:dLbls>
            <c:dLbl>
              <c:idx val="0"/>
              <c:layout>
                <c:manualLayout>
                  <c:x val="-0.18824241222310059"/>
                  <c:y val="-0.24637416944503562"/>
                </c:manualLayout>
              </c:layout>
              <c:tx>
                <c:rich>
                  <a:bodyPr/>
                  <a:lstStyle/>
                  <a:p>
                    <a:r>
                      <a:rPr lang="en-US" sz="1400" dirty="0"/>
                      <a:t>B</a:t>
                    </a:r>
                    <a:r>
                      <a:rPr lang="en-US" dirty="0"/>
                      <a:t>ase, </a:t>
                    </a:r>
                    <a:endParaRPr lang="en-US" dirty="0" smtClean="0"/>
                  </a:p>
                  <a:p>
                    <a:r>
                      <a:rPr lang="en-US" dirty="0" smtClean="0"/>
                      <a:t>$</a:t>
                    </a:r>
                    <a:r>
                      <a:rPr lang="en-US" dirty="0"/>
                      <a:t>4.683 </a:t>
                    </a:r>
                  </a:p>
                </c:rich>
              </c:tx>
              <c:showLegendKey val="0"/>
              <c:showVal val="1"/>
              <c:showCatName val="1"/>
              <c:showSerName val="0"/>
              <c:showPercent val="0"/>
              <c:showBubbleSize val="0"/>
            </c:dLbl>
            <c:dLbl>
              <c:idx val="1"/>
              <c:layout>
                <c:manualLayout>
                  <c:x val="0.21684838874307383"/>
                  <c:y val="0.12541597300337456"/>
                </c:manualLayout>
              </c:layout>
              <c:tx>
                <c:rich>
                  <a:bodyPr/>
                  <a:lstStyle/>
                  <a:p>
                    <a:r>
                      <a:rPr lang="en-US" dirty="0"/>
                      <a:t>Negative Factor </a:t>
                    </a:r>
                    <a:r>
                      <a:rPr lang="en-US" dirty="0" smtClean="0"/>
                      <a:t>$</a:t>
                    </a:r>
                    <a:r>
                      <a:rPr lang="en-US" dirty="0"/>
                      <a:t>1,012 </a:t>
                    </a:r>
                  </a:p>
                </c:rich>
              </c:tx>
              <c:showLegendKey val="0"/>
              <c:showVal val="1"/>
              <c:showCatName val="1"/>
              <c:showSerName val="0"/>
              <c:showPercent val="0"/>
              <c:showBubbleSize val="0"/>
            </c:dLbl>
            <c:dLbl>
              <c:idx val="2"/>
              <c:layout>
                <c:manualLayout>
                  <c:x val="-3.1138998250218746E-2"/>
                  <c:y val="0"/>
                </c:manualLayout>
              </c:layout>
              <c:showLegendKey val="0"/>
              <c:showVal val="1"/>
              <c:showCatName val="1"/>
              <c:showSerName val="0"/>
              <c:showPercent val="0"/>
              <c:showBubbleSize val="0"/>
            </c:dLbl>
            <c:txPr>
              <a:bodyPr/>
              <a:lstStyle/>
              <a:p>
                <a:pPr>
                  <a:defRPr sz="1400"/>
                </a:pPr>
                <a:endParaRPr lang="en-US"/>
              </a:p>
            </c:txPr>
            <c:showLegendKey val="0"/>
            <c:showVal val="1"/>
            <c:showCatName val="1"/>
            <c:showSerName val="0"/>
            <c:showPercent val="0"/>
            <c:showBubbleSize val="0"/>
            <c:showLeaderLines val="1"/>
          </c:dLbls>
          <c:cat>
            <c:strRef>
              <c:f>'Cost of Factors - Scenario 5'!$U$186:$U$188</c:f>
              <c:strCache>
                <c:ptCount val="3"/>
                <c:pt idx="0">
                  <c:v>Base</c:v>
                </c:pt>
                <c:pt idx="1">
                  <c:v>Negative Factor (reduction in funding)</c:v>
                </c:pt>
                <c:pt idx="2">
                  <c:v>All Other Factors</c:v>
                </c:pt>
              </c:strCache>
            </c:strRef>
          </c:cat>
          <c:val>
            <c:numRef>
              <c:f>'Cost of Factors - Scenario 5'!$V$186:$V$188</c:f>
              <c:numCache>
                <c:formatCode>"$"#,##0_);\("$"#,##0\)</c:formatCode>
                <c:ptCount val="3"/>
                <c:pt idx="0">
                  <c:v>4683.0976724540014</c:v>
                </c:pt>
                <c:pt idx="1">
                  <c:v>1011.5189966600058</c:v>
                </c:pt>
                <c:pt idx="2">
                  <c:v>607.78721458599478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drawings/_rels/drawing3.xml.rels><?xml version="1.0" encoding="UTF-8" standalone="yes"?>
<Relationships xmlns="http://schemas.openxmlformats.org/package/2006/relationships"><Relationship Id="rId1" Type="http://schemas.openxmlformats.org/officeDocument/2006/relationships/image" Target="../media/image13.png"/></Relationships>
</file>

<file path=ppt/drawings/drawing1.xml><?xml version="1.0" encoding="utf-8"?>
<c:userShapes xmlns:c="http://schemas.openxmlformats.org/drawingml/2006/chart">
  <cdr:relSizeAnchor xmlns:cdr="http://schemas.openxmlformats.org/drawingml/2006/chartDrawing">
    <cdr:from>
      <cdr:x>0.04398</cdr:x>
      <cdr:y>0.24111</cdr:y>
    </cdr:from>
    <cdr:to>
      <cdr:x>0.14952</cdr:x>
      <cdr:y>0.38656</cdr:y>
    </cdr:to>
    <cdr:sp macro="" textlink="">
      <cdr:nvSpPr>
        <cdr:cNvPr id="3" name="TextBox 2"/>
        <cdr:cNvSpPr txBox="1"/>
      </cdr:nvSpPr>
      <cdr:spPr>
        <a:xfrm xmlns:a="http://schemas.openxmlformats.org/drawingml/2006/main">
          <a:off x="381000" y="151571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0.41608</cdr:x>
      <cdr:y>0.95995</cdr:y>
    </cdr:from>
    <cdr:to>
      <cdr:x>0.64624</cdr:x>
      <cdr:y>0.98686</cdr:y>
    </cdr:to>
    <cdr:sp macro="" textlink="">
      <cdr:nvSpPr>
        <cdr:cNvPr id="4" name="TextBox 3"/>
        <cdr:cNvSpPr txBox="1"/>
      </cdr:nvSpPr>
      <cdr:spPr>
        <a:xfrm xmlns:a="http://schemas.openxmlformats.org/drawingml/2006/main">
          <a:off x="3604782" y="6333413"/>
          <a:ext cx="1994016" cy="1775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a:t>in millions</a:t>
          </a:r>
        </a:p>
      </cdr:txBody>
    </cdr:sp>
  </cdr:relSizeAnchor>
  <cdr:relSizeAnchor xmlns:cdr="http://schemas.openxmlformats.org/drawingml/2006/chartDrawing">
    <cdr:from>
      <cdr:x>0.00892</cdr:x>
      <cdr:y>0.92589</cdr:y>
    </cdr:from>
    <cdr:to>
      <cdr:x>0.34315</cdr:x>
      <cdr:y>0.99519</cdr:y>
    </cdr:to>
    <cdr:sp macro="" textlink="">
      <cdr:nvSpPr>
        <cdr:cNvPr id="5" name="TextBox 4"/>
        <cdr:cNvSpPr txBox="1"/>
      </cdr:nvSpPr>
      <cdr:spPr>
        <a:xfrm xmlns:a="http://schemas.openxmlformats.org/drawingml/2006/main">
          <a:off x="77305" y="6108700"/>
          <a:ext cx="28956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Source:  Governor’s Transmittal Letter – November 1, 2012</a:t>
          </a:r>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0.02964</cdr:x>
      <cdr:y>0.93676</cdr:y>
    </cdr:from>
    <cdr:to>
      <cdr:x>0.15583</cdr:x>
      <cdr:y>0.98551</cdr:y>
    </cdr:to>
    <cdr:sp macro="" textlink="">
      <cdr:nvSpPr>
        <cdr:cNvPr id="2" name="TextBox 1"/>
        <cdr:cNvSpPr txBox="1"/>
      </cdr:nvSpPr>
      <cdr:spPr>
        <a:xfrm xmlns:a="http://schemas.openxmlformats.org/drawingml/2006/main">
          <a:off x="256761" y="5888933"/>
          <a:ext cx="1093304" cy="3064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in millions</a:t>
          </a:r>
        </a:p>
      </cdr:txBody>
    </cdr:sp>
  </cdr:relSizeAnchor>
</c:userShapes>
</file>

<file path=ppt/drawings/drawing3.xml><?xml version="1.0" encoding="utf-8"?>
<c:userShapes xmlns:c="http://schemas.openxmlformats.org/drawingml/2006/chart">
  <cdr:relSizeAnchor xmlns:cdr="http://schemas.openxmlformats.org/drawingml/2006/chartDrawing">
    <cdr:from>
      <cdr:x>0.00849</cdr:x>
      <cdr:y>0.04359</cdr:y>
    </cdr:from>
    <cdr:to>
      <cdr:x>0.18976</cdr:x>
      <cdr:y>0.10606</cdr:y>
    </cdr:to>
    <cdr:sp macro="" textlink="">
      <cdr:nvSpPr>
        <cdr:cNvPr id="2" name="TextBox 1"/>
        <cdr:cNvSpPr txBox="1"/>
      </cdr:nvSpPr>
      <cdr:spPr>
        <a:xfrm xmlns:a="http://schemas.openxmlformats.org/drawingml/2006/main">
          <a:off x="73693" y="255585"/>
          <a:ext cx="1572945" cy="366256"/>
        </a:xfrm>
        <a:prstGeom xmlns:a="http://schemas.openxmlformats.org/drawingml/2006/main" prst="rect">
          <a:avLst/>
        </a:prstGeom>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US" sz="800" baseline="0" dirty="0"/>
            <a:t>Gaps represent rescissions and legislative </a:t>
          </a:r>
          <a:r>
            <a:rPr lang="en-US" sz="800" baseline="0" dirty="0" smtClean="0"/>
            <a:t>actions.</a:t>
          </a:r>
          <a:endParaRPr lang="en-US" sz="800" baseline="0" dirty="0"/>
        </a:p>
      </cdr:txBody>
    </cdr:sp>
  </cdr:relSizeAnchor>
  <cdr:relSizeAnchor xmlns:cdr="http://schemas.openxmlformats.org/drawingml/2006/chartDrawing">
    <cdr:from>
      <cdr:x>0.67449</cdr:x>
      <cdr:y>0.11743</cdr:y>
    </cdr:from>
    <cdr:to>
      <cdr:x>0.71695</cdr:x>
      <cdr:y>0.18532</cdr:y>
    </cdr:to>
    <cdr:sp macro="" textlink="">
      <cdr:nvSpPr>
        <cdr:cNvPr id="7" name="Rectangular Callout 6"/>
        <cdr:cNvSpPr/>
      </cdr:nvSpPr>
      <cdr:spPr bwMode="auto">
        <a:xfrm xmlns:a="http://schemas.openxmlformats.org/drawingml/2006/main">
          <a:off x="5852821" y="688489"/>
          <a:ext cx="368448" cy="398033"/>
        </a:xfrm>
        <a:prstGeom xmlns:a="http://schemas.openxmlformats.org/drawingml/2006/main" prst="wedgeRectCallou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dirty="0"/>
        </a:p>
      </cdr:txBody>
    </cdr:sp>
  </cdr:relSizeAnchor>
  <cdr:relSizeAnchor xmlns:cdr="http://schemas.openxmlformats.org/drawingml/2006/chartDrawing">
    <cdr:from>
      <cdr:x>0.00849</cdr:x>
      <cdr:y>0.04359</cdr:y>
    </cdr:from>
    <cdr:to>
      <cdr:x>0.18976</cdr:x>
      <cdr:y>0.10606</cdr:y>
    </cdr:to>
    <cdr:sp macro="" textlink="">
      <cdr:nvSpPr>
        <cdr:cNvPr id="3" name="TextBox 1"/>
        <cdr:cNvSpPr txBox="1"/>
      </cdr:nvSpPr>
      <cdr:spPr>
        <a:xfrm xmlns:a="http://schemas.openxmlformats.org/drawingml/2006/main">
          <a:off x="73693" y="255585"/>
          <a:ext cx="1572945" cy="366256"/>
        </a:xfrm>
        <a:prstGeom xmlns:a="http://schemas.openxmlformats.org/drawingml/2006/main" prst="rect">
          <a:avLst/>
        </a:prstGeom>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US" sz="800" baseline="0" dirty="0"/>
            <a:t>Gaps represent rescissions and legislative </a:t>
          </a:r>
          <a:r>
            <a:rPr lang="en-US" sz="800" baseline="0" dirty="0" smtClean="0"/>
            <a:t>actions.</a:t>
          </a:r>
          <a:endParaRPr lang="en-US" sz="800" baseline="0" dirty="0"/>
        </a:p>
      </cdr:txBody>
    </cdr:sp>
  </cdr:relSizeAnchor>
  <cdr:relSizeAnchor xmlns:cdr="http://schemas.openxmlformats.org/drawingml/2006/chartDrawing">
    <cdr:from>
      <cdr:x>0.67449</cdr:x>
      <cdr:y>0.11743</cdr:y>
    </cdr:from>
    <cdr:to>
      <cdr:x>0.71695</cdr:x>
      <cdr:y>0.18532</cdr:y>
    </cdr:to>
    <cdr:sp macro="" textlink="">
      <cdr:nvSpPr>
        <cdr:cNvPr id="6" name="Rectangular Callout 6"/>
        <cdr:cNvSpPr/>
      </cdr:nvSpPr>
      <cdr:spPr bwMode="auto">
        <a:xfrm xmlns:a="http://schemas.openxmlformats.org/drawingml/2006/main">
          <a:off x="5852821" y="688489"/>
          <a:ext cx="368448" cy="398033"/>
        </a:xfrm>
        <a:prstGeom xmlns:a="http://schemas.openxmlformats.org/drawingml/2006/main" prst="wedgeRectCallou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dirty="0"/>
        </a:p>
      </cdr:txBody>
    </cdr:sp>
  </cdr:relSizeAnchor>
  <cdr:relSizeAnchor xmlns:cdr="http://schemas.openxmlformats.org/drawingml/2006/chartDrawing">
    <cdr:from>
      <cdr:x>0.73746</cdr:x>
      <cdr:y>0.008</cdr:y>
    </cdr:from>
    <cdr:to>
      <cdr:x>0.9292</cdr:x>
      <cdr:y>0.05932</cdr:y>
    </cdr:to>
    <cdr:sp macro="" textlink="">
      <cdr:nvSpPr>
        <cdr:cNvPr id="10" name="Rectangular Callout 9"/>
        <cdr:cNvSpPr/>
      </cdr:nvSpPr>
      <cdr:spPr bwMode="auto">
        <a:xfrm xmlns:a="http://schemas.openxmlformats.org/drawingml/2006/main" flipH="1">
          <a:off x="6349998" y="47955"/>
          <a:ext cx="1651001" cy="307646"/>
        </a:xfrm>
        <a:prstGeom xmlns:a="http://schemas.openxmlformats.org/drawingml/2006/main" prst="wedgeRectCallout">
          <a:avLst>
            <a:gd name="adj1" fmla="val -53238"/>
            <a:gd name="adj2" fmla="val 225166"/>
          </a:avLst>
        </a:prstGeom>
        <a:solidFill xmlns:a="http://schemas.openxmlformats.org/drawingml/2006/main">
          <a:srgbClr val="FFFFFF"/>
        </a:solidFill>
        <a:ln xmlns:a="http://schemas.openxmlformats.org/drawingml/2006/main" w="19050" cap="flat" cmpd="sng" algn="ctr">
          <a:solidFill>
            <a:schemeClr val="tx1"/>
          </a:solidFill>
          <a:prstDash val="solid"/>
          <a:headEnd type="none" w="med" len="med"/>
          <a:tailEnd type="none" w="med" len="med"/>
        </a:ln>
        <a:effectLst xmlns:a="http://schemas.openxmlformats.org/drawingml/2006/main"/>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vert="horz" wrap="square" lIns="91440" tIns="45720" rIns="91440" bIns="45720" numCol="1" rtlCol="0" anchor="t" anchorCtr="0" compatLnSpc="1">
          <a:prstTxWarp prst="textNoShape">
            <a:avLst/>
          </a:prstTxWarp>
        </a:bodyPr>
        <a:lstStyle xmlns:a="http://schemas.openxmlformats.org/drawingml/2006/main">
          <a:defPPr>
            <a:defRPr lang="en-US"/>
          </a:defPPr>
          <a:lvl1pPr algn="ctr" rtl="0" fontAlgn="base">
            <a:spcBef>
              <a:spcPct val="0"/>
            </a:spcBef>
            <a:spcAft>
              <a:spcPct val="0"/>
            </a:spcAft>
            <a:defRPr sz="3600" kern="1200">
              <a:solidFill>
                <a:srgbClr val="000000"/>
              </a:solidFill>
              <a:latin typeface="Arial"/>
            </a:defRPr>
          </a:lvl1pPr>
          <a:lvl2pPr marL="457200" algn="ctr" rtl="0" fontAlgn="base">
            <a:spcBef>
              <a:spcPct val="0"/>
            </a:spcBef>
            <a:spcAft>
              <a:spcPct val="0"/>
            </a:spcAft>
            <a:defRPr sz="3600" kern="1200">
              <a:solidFill>
                <a:srgbClr val="000000"/>
              </a:solidFill>
              <a:latin typeface="Arial"/>
            </a:defRPr>
          </a:lvl2pPr>
          <a:lvl3pPr marL="914400" algn="ctr" rtl="0" fontAlgn="base">
            <a:spcBef>
              <a:spcPct val="0"/>
            </a:spcBef>
            <a:spcAft>
              <a:spcPct val="0"/>
            </a:spcAft>
            <a:defRPr sz="3600" kern="1200">
              <a:solidFill>
                <a:srgbClr val="000000"/>
              </a:solidFill>
              <a:latin typeface="Arial"/>
            </a:defRPr>
          </a:lvl3pPr>
          <a:lvl4pPr marL="1371600" algn="ctr" rtl="0" fontAlgn="base">
            <a:spcBef>
              <a:spcPct val="0"/>
            </a:spcBef>
            <a:spcAft>
              <a:spcPct val="0"/>
            </a:spcAft>
            <a:defRPr sz="3600" kern="1200">
              <a:solidFill>
                <a:srgbClr val="000000"/>
              </a:solidFill>
              <a:latin typeface="Arial"/>
            </a:defRPr>
          </a:lvl4pPr>
          <a:lvl5pPr marL="1828800" algn="ctr" rtl="0" fontAlgn="base">
            <a:spcBef>
              <a:spcPct val="0"/>
            </a:spcBef>
            <a:spcAft>
              <a:spcPct val="0"/>
            </a:spcAft>
            <a:defRPr sz="3600" kern="1200">
              <a:solidFill>
                <a:srgbClr val="000000"/>
              </a:solidFill>
              <a:latin typeface="Arial"/>
            </a:defRPr>
          </a:lvl5pPr>
          <a:lvl6pPr marL="2286000" algn="l" defTabSz="914400" rtl="0" eaLnBrk="1" latinLnBrk="0" hangingPunct="1">
            <a:defRPr sz="3600" kern="1200">
              <a:solidFill>
                <a:srgbClr val="000000"/>
              </a:solidFill>
              <a:latin typeface="Arial"/>
            </a:defRPr>
          </a:lvl6pPr>
          <a:lvl7pPr marL="2743200" algn="l" defTabSz="914400" rtl="0" eaLnBrk="1" latinLnBrk="0" hangingPunct="1">
            <a:defRPr sz="3600" kern="1200">
              <a:solidFill>
                <a:srgbClr val="000000"/>
              </a:solidFill>
              <a:latin typeface="Arial"/>
            </a:defRPr>
          </a:lvl7pPr>
          <a:lvl8pPr marL="3200400" algn="l" defTabSz="914400" rtl="0" eaLnBrk="1" latinLnBrk="0" hangingPunct="1">
            <a:defRPr sz="3600" kern="1200">
              <a:solidFill>
                <a:srgbClr val="000000"/>
              </a:solidFill>
              <a:latin typeface="Arial"/>
            </a:defRPr>
          </a:lvl8pPr>
          <a:lvl9pPr marL="3657600" algn="l" defTabSz="914400" rtl="0" eaLnBrk="1" latinLnBrk="0" hangingPunct="1">
            <a:defRPr sz="3600" kern="1200">
              <a:solidFill>
                <a:srgbClr val="000000"/>
              </a:solidFill>
              <a:latin typeface="Arial"/>
            </a:defRPr>
          </a:lvl9pPr>
        </a:lstStyle>
        <a:p xmlns:a="http://schemas.openxmlformats.org/drawingml/2006/main">
          <a:pPr marL="0" marR="0" indent="0" defTabSz="914400" rtl="0" eaLnBrk="1" fontAlgn="base" latinLnBrk="0" hangingPunct="1">
            <a:lnSpc>
              <a:spcPct val="100000"/>
            </a:lnSpc>
            <a:spcBef>
              <a:spcPct val="0"/>
            </a:spcBef>
            <a:spcAft>
              <a:spcPct val="0"/>
            </a:spcAft>
            <a:buClrTx/>
            <a:buSzTx/>
            <a:buFontTx/>
            <a:buNone/>
            <a:tabLst/>
          </a:pPr>
          <a:r>
            <a:rPr lang="en-US" sz="800" dirty="0" smtClean="0">
              <a:solidFill>
                <a:srgbClr val="000000"/>
              </a:solidFill>
            </a:rPr>
            <a:t>Gap represents negative factor of 15.60% or $1.01</a:t>
          </a:r>
          <a:r>
            <a:rPr lang="en-US" sz="800" baseline="0" dirty="0" smtClean="0">
              <a:solidFill>
                <a:srgbClr val="000000"/>
              </a:solidFill>
            </a:rPr>
            <a:t> Billion</a:t>
          </a:r>
          <a:endParaRPr kumimoji="0" lang="en-US" sz="800" b="0" i="0" u="none" strike="noStrike" cap="none" normalizeH="0" baseline="0" dirty="0" smtClean="0">
            <a:ln>
              <a:noFill/>
            </a:ln>
            <a:solidFill>
              <a:srgbClr val="000000"/>
            </a:solidFill>
            <a:effectLst/>
            <a:latin typeface="Arial" charset="0"/>
          </a:endParaRPr>
        </a:p>
      </cdr:txBody>
    </cdr:sp>
  </cdr:relSizeAnchor>
  <cdr:relSizeAnchor xmlns:cdr="http://schemas.openxmlformats.org/drawingml/2006/chartDrawing">
    <cdr:from>
      <cdr:x>0.47935</cdr:x>
      <cdr:y>0.18521</cdr:y>
    </cdr:from>
    <cdr:to>
      <cdr:x>0.93542</cdr:x>
      <cdr:y>0.19284</cdr:y>
    </cdr:to>
    <cdr:sp macro="" textlink="">
      <cdr:nvSpPr>
        <cdr:cNvPr id="8" name="Straight Arrow Connector 7"/>
        <cdr:cNvSpPr/>
      </cdr:nvSpPr>
      <cdr:spPr>
        <a:xfrm xmlns:a="http://schemas.openxmlformats.org/drawingml/2006/main">
          <a:off x="4127500" y="1110240"/>
          <a:ext cx="3927027" cy="45719"/>
        </a:xfrm>
        <a:prstGeom xmlns:a="http://schemas.openxmlformats.org/drawingml/2006/main" prst="straightConnector1">
          <a:avLst/>
        </a:prstGeom>
        <a:noFill xmlns:a="http://schemas.openxmlformats.org/drawingml/2006/main"/>
        <a:ln xmlns:a="http://schemas.openxmlformats.org/drawingml/2006/main" w="15875" cap="flat" cmpd="sng" algn="ctr">
          <a:solidFill>
            <a:sysClr val="windowText" lastClr="000000"/>
          </a:solidFill>
          <a:prstDash val="solid"/>
          <a:headEnd type="arrow"/>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dirty="0"/>
        </a:p>
      </cdr:txBody>
    </cdr:sp>
  </cdr:relSizeAnchor>
  <cdr:relSizeAnchor xmlns:cdr="http://schemas.openxmlformats.org/drawingml/2006/chartDrawing">
    <cdr:from>
      <cdr:x>0</cdr:x>
      <cdr:y>0</cdr:y>
    </cdr:from>
    <cdr:to>
      <cdr:x>0.00281</cdr:x>
      <cdr:y>0.00387</cdr:y>
    </cdr:to>
    <cdr:pic>
      <cdr:nvPicPr>
        <cdr:cNvPr id="9"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0.00281</cdr:x>
      <cdr:y>0.00387</cdr:y>
    </cdr:to>
    <cdr:pic>
      <cdr:nvPicPr>
        <cdr:cNvPr id="11"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0.48489</cdr:x>
      <cdr:y>0.33785</cdr:y>
    </cdr:from>
    <cdr:to>
      <cdr:x>0.61658</cdr:x>
      <cdr:y>0.44144</cdr:y>
    </cdr:to>
    <cdr:sp macro="" textlink="">
      <cdr:nvSpPr>
        <cdr:cNvPr id="12" name="Rectangular Callout 11"/>
        <cdr:cNvSpPr/>
      </cdr:nvSpPr>
      <cdr:spPr bwMode="auto">
        <a:xfrm xmlns:a="http://schemas.openxmlformats.org/drawingml/2006/main" flipH="1">
          <a:off x="4207565" y="2128631"/>
          <a:ext cx="1142721" cy="652667"/>
        </a:xfrm>
        <a:prstGeom xmlns:a="http://schemas.openxmlformats.org/drawingml/2006/main" prst="wedgeRectCallout">
          <a:avLst>
            <a:gd name="adj1" fmla="val -66463"/>
            <a:gd name="adj2" fmla="val -195812"/>
          </a:avLst>
        </a:prstGeom>
        <a:solidFill xmlns:a="http://schemas.openxmlformats.org/drawingml/2006/main">
          <a:srgbClr val="FFFFFF"/>
        </a:solidFill>
        <a:ln xmlns:a="http://schemas.openxmlformats.org/drawingml/2006/main" w="19050" cap="flat" cmpd="sng" algn="ctr">
          <a:solidFill>
            <a:sysClr val="windowText" lastClr="000000"/>
          </a:solidFill>
          <a:prstDash val="solid"/>
          <a:headEnd type="none" w="med" len="med"/>
          <a:tailEnd type="none" w="med" len="med"/>
        </a:ln>
        <a:effectLst xmlns:a="http://schemas.openxmlformats.org/drawingml/2006/main"/>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vert="horz" wrap="square" lIns="91440" tIns="45720" rIns="91440" bIns="45720" numCol="1" rtlCol="0" anchor="t" anchorCtr="0" compatLnSpc="1">
          <a:prstTxWarp prst="textNoShape">
            <a:avLst/>
          </a:prstTxWarp>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marR="0" indent="0" defTabSz="914400" rtl="0" eaLnBrk="1" fontAlgn="base" latinLnBrk="0" hangingPunct="1">
            <a:lnSpc>
              <a:spcPct val="100000"/>
            </a:lnSpc>
            <a:spcBef>
              <a:spcPct val="0"/>
            </a:spcBef>
            <a:spcAft>
              <a:spcPct val="0"/>
            </a:spcAft>
            <a:buClrTx/>
            <a:buSzTx/>
            <a:buFontTx/>
            <a:buNone/>
            <a:tabLst/>
          </a:pPr>
          <a:r>
            <a:rPr lang="en-US" sz="800" dirty="0" smtClean="0">
              <a:solidFill>
                <a:srgbClr val="000000"/>
              </a:solidFill>
            </a:rPr>
            <a:t>The actual funded Total Program has declined 1.5% from the high in 2009-10.</a:t>
          </a:r>
          <a:endParaRPr kumimoji="0" lang="en-US" sz="800" b="0" i="0" u="none" strike="noStrike" cap="none" normalizeH="0" baseline="0" dirty="0" smtClean="0">
            <a:ln>
              <a:noFill/>
            </a:ln>
            <a:solidFill>
              <a:srgbClr val="000000"/>
            </a:solidFill>
            <a:effectLst/>
            <a:latin typeface="Arial"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0.01834</cdr:x>
      <cdr:y>0.85142</cdr:y>
    </cdr:from>
    <cdr:to>
      <cdr:x>0.31471</cdr:x>
      <cdr:y>0.95905</cdr:y>
    </cdr:to>
    <cdr:sp macro="" textlink="">
      <cdr:nvSpPr>
        <cdr:cNvPr id="2" name="TextBox 1"/>
        <cdr:cNvSpPr txBox="1"/>
      </cdr:nvSpPr>
      <cdr:spPr>
        <a:xfrm xmlns:a="http://schemas.openxmlformats.org/drawingml/2006/main">
          <a:off x="79174" y="3696695"/>
          <a:ext cx="1279726" cy="46731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Total Program Funding:</a:t>
          </a:r>
        </a:p>
        <a:p xmlns:a="http://schemas.openxmlformats.org/drawingml/2006/main">
          <a:r>
            <a:rPr lang="en-US" sz="1100" b="1" dirty="0"/>
            <a:t>       $6.302 billion</a:t>
          </a:r>
        </a:p>
      </cdr:txBody>
    </cdr:sp>
  </cdr:relSizeAnchor>
</c:userShapes>
</file>

<file path=ppt/drawings/drawing5.xml><?xml version="1.0" encoding="utf-8"?>
<c:userShapes xmlns:c="http://schemas.openxmlformats.org/drawingml/2006/chart">
  <cdr:relSizeAnchor xmlns:cdr="http://schemas.openxmlformats.org/drawingml/2006/chartDrawing">
    <cdr:from>
      <cdr:x>0.71196</cdr:x>
      <cdr:y>0.85028</cdr:y>
    </cdr:from>
    <cdr:to>
      <cdr:x>1</cdr:x>
      <cdr:y>0.96096</cdr:y>
    </cdr:to>
    <cdr:sp macro="" textlink="">
      <cdr:nvSpPr>
        <cdr:cNvPr id="2" name="TextBox 1"/>
        <cdr:cNvSpPr txBox="1"/>
      </cdr:nvSpPr>
      <cdr:spPr>
        <a:xfrm xmlns:a="http://schemas.openxmlformats.org/drawingml/2006/main">
          <a:off x="3848455" y="3595937"/>
          <a:ext cx="1556982" cy="46806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Total Program</a:t>
          </a:r>
          <a:r>
            <a:rPr lang="en-US" sz="1100" b="1" baseline="0" dirty="0"/>
            <a:t> Funding:</a:t>
          </a:r>
        </a:p>
        <a:p xmlns:a="http://schemas.openxmlformats.org/drawingml/2006/main">
          <a:r>
            <a:rPr lang="en-US" sz="1100" b="1" baseline="0" dirty="0"/>
            <a:t>        $5.291 billion</a:t>
          </a:r>
          <a:endParaRPr lang="en-US" sz="11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solidFill>
                  <a:schemeClr val="tx1"/>
                </a:solidFill>
              </a:defRPr>
            </a:lvl1pPr>
          </a:lstStyle>
          <a:p>
            <a:pPr>
              <a:defRPr/>
            </a:pPr>
            <a:endParaRPr lang="en-US" dirty="0"/>
          </a:p>
        </p:txBody>
      </p:sp>
      <p:sp>
        <p:nvSpPr>
          <p:cNvPr id="41987"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solidFill>
                  <a:schemeClr val="tx1"/>
                </a:solidFill>
              </a:defRPr>
            </a:lvl1pPr>
          </a:lstStyle>
          <a:p>
            <a:pPr>
              <a:defRPr/>
            </a:pPr>
            <a:endParaRPr lang="en-US" dirty="0"/>
          </a:p>
        </p:txBody>
      </p:sp>
      <p:sp>
        <p:nvSpPr>
          <p:cNvPr id="41988"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solidFill>
                  <a:schemeClr val="tx1"/>
                </a:solidFill>
              </a:defRPr>
            </a:lvl1pPr>
          </a:lstStyle>
          <a:p>
            <a:pPr>
              <a:defRPr/>
            </a:pPr>
            <a:endParaRPr lang="en-US" dirty="0"/>
          </a:p>
        </p:txBody>
      </p:sp>
      <p:sp>
        <p:nvSpPr>
          <p:cNvPr id="41989"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solidFill>
                  <a:schemeClr val="tx1"/>
                </a:solidFill>
              </a:defRPr>
            </a:lvl1pPr>
          </a:lstStyle>
          <a:p>
            <a:pPr>
              <a:defRPr/>
            </a:pPr>
            <a:fld id="{E6495E7A-CDB3-453F-AC42-F7895B3593ED}" type="slidenum">
              <a:rPr lang="en-US"/>
              <a:pPr>
                <a:defRPr/>
              </a:pPr>
              <a:t>‹#›</a:t>
            </a:fld>
            <a:endParaRPr lang="en-US" dirty="0"/>
          </a:p>
        </p:txBody>
      </p:sp>
    </p:spTree>
    <p:extLst>
      <p:ext uri="{BB962C8B-B14F-4D97-AF65-F5344CB8AC3E}">
        <p14:creationId xmlns:p14="http://schemas.microsoft.com/office/powerpoint/2010/main" val="1078164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solidFill>
                  <a:schemeClr val="tx1"/>
                </a:solidFill>
              </a:defRPr>
            </a:lvl1pPr>
          </a:lstStyle>
          <a:p>
            <a:pPr>
              <a:defRPr/>
            </a:pPr>
            <a:endParaRPr lang="en-US" dirty="0"/>
          </a:p>
        </p:txBody>
      </p:sp>
      <p:sp>
        <p:nvSpPr>
          <p:cNvPr id="17408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solidFill>
                  <a:schemeClr val="tx1"/>
                </a:solidFill>
              </a:defRPr>
            </a:lvl1pPr>
          </a:lstStyle>
          <a:p>
            <a:pPr>
              <a:defRPr/>
            </a:pPr>
            <a:endParaRPr lang="en-US" dirty="0"/>
          </a:p>
        </p:txBody>
      </p:sp>
      <p:sp>
        <p:nvSpPr>
          <p:cNvPr id="297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08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08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solidFill>
                  <a:schemeClr val="tx1"/>
                </a:solidFill>
              </a:defRPr>
            </a:lvl1pPr>
          </a:lstStyle>
          <a:p>
            <a:pPr>
              <a:defRPr/>
            </a:pPr>
            <a:endParaRPr lang="en-US" dirty="0"/>
          </a:p>
        </p:txBody>
      </p:sp>
      <p:sp>
        <p:nvSpPr>
          <p:cNvPr id="17408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solidFill>
                  <a:schemeClr val="tx1"/>
                </a:solidFill>
              </a:defRPr>
            </a:lvl1pPr>
          </a:lstStyle>
          <a:p>
            <a:pPr>
              <a:defRPr/>
            </a:pPr>
            <a:fld id="{8880153F-C5D2-47F7-B977-F991FCAA0972}" type="slidenum">
              <a:rPr lang="en-US"/>
              <a:pPr>
                <a:defRPr/>
              </a:pPr>
              <a:t>‹#›</a:t>
            </a:fld>
            <a:endParaRPr lang="en-US" dirty="0"/>
          </a:p>
        </p:txBody>
      </p:sp>
    </p:spTree>
    <p:extLst>
      <p:ext uri="{BB962C8B-B14F-4D97-AF65-F5344CB8AC3E}">
        <p14:creationId xmlns:p14="http://schemas.microsoft.com/office/powerpoint/2010/main" val="29873010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dirty="0" smtClean="0"/>
          </a:p>
        </p:txBody>
      </p:sp>
      <p:sp>
        <p:nvSpPr>
          <p:cNvPr id="20484" name="Slide Number Placeholder 3"/>
          <p:cNvSpPr>
            <a:spLocks noGrp="1"/>
          </p:cNvSpPr>
          <p:nvPr>
            <p:ph type="sldNum" sz="quarter" idx="5"/>
          </p:nvPr>
        </p:nvSpPr>
        <p:spPr>
          <a:noFill/>
        </p:spPr>
        <p:txBody>
          <a:bodyPr/>
          <a:lstStyle/>
          <a:p>
            <a:fld id="{C9DF8A5C-32FE-405E-BEBF-720F5BB764E8}"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Sources</a:t>
            </a:r>
            <a:r>
              <a:rPr lang="en-US" dirty="0" smtClean="0"/>
              <a:t> </a:t>
            </a:r>
          </a:p>
          <a:p>
            <a:endParaRPr lang="en-US" dirty="0"/>
          </a:p>
          <a:p>
            <a:r>
              <a:rPr lang="en-US" dirty="0" smtClean="0"/>
              <a:t>Colorado</a:t>
            </a:r>
            <a:r>
              <a:rPr lang="en-US" baseline="0" dirty="0" smtClean="0"/>
              <a:t> Department of Education</a:t>
            </a:r>
            <a:endParaRPr lang="en-US" dirty="0" smtClean="0"/>
          </a:p>
        </p:txBody>
      </p:sp>
      <p:sp>
        <p:nvSpPr>
          <p:cNvPr id="4" name="Slide Number Placeholder 3"/>
          <p:cNvSpPr>
            <a:spLocks noGrp="1"/>
          </p:cNvSpPr>
          <p:nvPr>
            <p:ph type="sldNum" sz="quarter" idx="10"/>
          </p:nvPr>
        </p:nvSpPr>
        <p:spPr/>
        <p:txBody>
          <a:bodyPr/>
          <a:lstStyle/>
          <a:p>
            <a:pPr>
              <a:defRPr/>
            </a:pPr>
            <a:fld id="{8880153F-C5D2-47F7-B977-F991FCAA0972}" type="slidenum">
              <a:rPr lang="en-US" smtClean="0"/>
              <a:pPr>
                <a:defRPr/>
              </a:pPr>
              <a:t>13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Sources</a:t>
            </a:r>
          </a:p>
        </p:txBody>
      </p:sp>
      <p:sp>
        <p:nvSpPr>
          <p:cNvPr id="4" name="Slide Number Placeholder 3"/>
          <p:cNvSpPr>
            <a:spLocks noGrp="1"/>
          </p:cNvSpPr>
          <p:nvPr>
            <p:ph type="sldNum" sz="quarter" idx="10"/>
          </p:nvPr>
        </p:nvSpPr>
        <p:spPr/>
        <p:txBody>
          <a:bodyPr/>
          <a:lstStyle/>
          <a:p>
            <a:pPr>
              <a:defRPr/>
            </a:pPr>
            <a:fld id="{8880153F-C5D2-47F7-B977-F991FCAA0972}" type="slidenum">
              <a:rPr lang="en-US" smtClean="0"/>
              <a:pPr>
                <a:defRPr/>
              </a:pPr>
              <a:t>17</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smtClean="0"/>
          </a:p>
        </p:txBody>
      </p:sp>
      <p:sp>
        <p:nvSpPr>
          <p:cNvPr id="4" name="Slide Number Placeholder 3"/>
          <p:cNvSpPr>
            <a:spLocks noGrp="1"/>
          </p:cNvSpPr>
          <p:nvPr>
            <p:ph type="sldNum" sz="quarter" idx="10"/>
          </p:nvPr>
        </p:nvSpPr>
        <p:spPr/>
        <p:txBody>
          <a:bodyPr/>
          <a:lstStyle/>
          <a:p>
            <a:pPr>
              <a:defRPr/>
            </a:pPr>
            <a:fld id="{8880153F-C5D2-47F7-B977-F991FCAA0972}" type="slidenum">
              <a:rPr lang="en-US" smtClean="0"/>
              <a:pPr>
                <a:defRPr/>
              </a:pPr>
              <a:t>19</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880153F-C5D2-47F7-B977-F991FCAA0972}" type="slidenum">
              <a:rPr lang="en-US" smtClean="0"/>
              <a:pPr>
                <a:defRPr/>
              </a:pPr>
              <a:t>24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8815DFD-471C-487E-A108-09CB757A42CF}" type="slidenum">
              <a:rPr lang="en-US" smtClean="0"/>
              <a:pPr/>
              <a:t>27</a:t>
            </a:fld>
            <a:endParaRPr lang="en-US" dirty="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6C93A2E-1E4C-4F10-8CD1-218A5425A02F}" type="slidenum">
              <a:rPr lang="en-US" smtClean="0"/>
              <a:pPr/>
              <a:t>28</a:t>
            </a:fld>
            <a:endParaRPr lang="en-US" dirty="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9E29046-CCDB-4138-AB0C-97920603B36A}" type="slidenum">
              <a:rPr lang="en-US" smtClean="0"/>
              <a:pPr/>
              <a:t>2</a:t>
            </a:fld>
            <a:endParaRPr lang="en-US" dirty="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base" latinLnBrk="0" hangingPunct="1">
              <a:lnSpc>
                <a:spcPct val="100000"/>
              </a:lnSpc>
              <a:spcBef>
                <a:spcPct val="30000"/>
              </a:spcBef>
              <a:spcAft>
                <a:spcPct val="0"/>
              </a:spcAft>
              <a:buClrTx/>
              <a:buSzTx/>
              <a:buFontTx/>
              <a:buAutoNum type="arabicParenR"/>
              <a:tabLst/>
              <a:defRPr/>
            </a:pPr>
            <a:r>
              <a:rPr lang="en-US" sz="1200" dirty="0" smtClean="0"/>
              <a:t>Has the district/BOCES reported positive unassigned fund balances for all governmental funds and positive unrestricted net assets for all proprietary funds in the basic financial statements of the annual financial report?  C.R.S. 22-44-105(1.5)(a) &amp; (c)  </a:t>
            </a:r>
            <a:r>
              <a:rPr lang="en-US" sz="1200" b="1" dirty="0" smtClean="0"/>
              <a:t>Are positive amounts reported in Balance Sheet codes 6770 or 6792 and on such lines in the basic financial statements in the annual financial report?</a:t>
            </a:r>
          </a:p>
          <a:p>
            <a:pPr marL="228600" marR="0" lvl="0" indent="-228600" algn="l" defTabSz="914400" rtl="0" eaLnBrk="1" fontAlgn="base" latinLnBrk="0" hangingPunct="1">
              <a:lnSpc>
                <a:spcPct val="100000"/>
              </a:lnSpc>
              <a:spcBef>
                <a:spcPct val="30000"/>
              </a:spcBef>
              <a:spcAft>
                <a:spcPct val="0"/>
              </a:spcAft>
              <a:buClrTx/>
              <a:buSzTx/>
              <a:buFontTx/>
              <a:buAutoNum type="arabicParenR"/>
              <a:tabLst/>
              <a:defRPr/>
            </a:pPr>
            <a:endParaRPr lang="en-US" sz="1200" b="1" dirty="0" smtClean="0"/>
          </a:p>
          <a:p>
            <a:pPr marL="228600" marR="0" lvl="0" indent="-228600" algn="l" defTabSz="914400" rtl="0" eaLnBrk="1" fontAlgn="base" latinLnBrk="0" hangingPunct="1">
              <a:lnSpc>
                <a:spcPct val="100000"/>
              </a:lnSpc>
              <a:spcBef>
                <a:spcPct val="30000"/>
              </a:spcBef>
              <a:spcAft>
                <a:spcPct val="0"/>
              </a:spcAft>
              <a:buClrTx/>
              <a:buSzTx/>
              <a:buFontTx/>
              <a:buAutoNum type="arabicParenR"/>
              <a:tabLst/>
              <a:defRPr/>
            </a:pPr>
            <a:r>
              <a:rPr lang="en-US" sz="1200" dirty="0" smtClean="0"/>
              <a:t>If you answered ‘no’ to the question regarding reporting positive unassigned fund balances for all governmental funds and positive unrestricted net assets for all proprietary funds, does the district/BOCES utilize the budgetary basis of accounting?</a:t>
            </a:r>
          </a:p>
          <a:p>
            <a:pPr marL="228600" marR="0" lvl="0" indent="-228600" algn="l" defTabSz="914400" rtl="0" eaLnBrk="1" fontAlgn="base" latinLnBrk="0" hangingPunct="1">
              <a:lnSpc>
                <a:spcPct val="100000"/>
              </a:lnSpc>
              <a:spcBef>
                <a:spcPct val="30000"/>
              </a:spcBef>
              <a:spcAft>
                <a:spcPct val="0"/>
              </a:spcAft>
              <a:buClrTx/>
              <a:buSzTx/>
              <a:buFontTx/>
              <a:buAutoNum type="arabicParenR"/>
              <a:tabLst/>
              <a:defRPr/>
            </a:pPr>
            <a:endParaRPr lang="en-US" sz="1200" dirty="0" smtClean="0"/>
          </a:p>
          <a:p>
            <a:pPr marL="228600" marR="0" lvl="0" indent="-228600" algn="l" defTabSz="914400" rtl="0" eaLnBrk="1" fontAlgn="base" latinLnBrk="0" hangingPunct="1">
              <a:lnSpc>
                <a:spcPct val="100000"/>
              </a:lnSpc>
              <a:spcBef>
                <a:spcPct val="30000"/>
              </a:spcBef>
              <a:spcAft>
                <a:spcPct val="0"/>
              </a:spcAft>
              <a:buClrTx/>
              <a:buSzTx/>
              <a:buFontTx/>
              <a:buAutoNum type="arabicParenR"/>
              <a:tabLst/>
              <a:defRPr/>
            </a:pPr>
            <a:r>
              <a:rPr lang="en-US" sz="1200" dirty="0" smtClean="0"/>
              <a:t>Does the District/BOCES include in the annual audited financial statements and final version of the amended budget a reconciliation of the fiscal year end fund balance based on the budgetary basis of accounting and modified accrual basis of accounting that incorporates (but is not limited to) the liability for accrued salaries and benefits? C.R.S. 22-44-105 (1.5)(b)</a:t>
            </a:r>
          </a:p>
          <a:p>
            <a:pPr marL="228600" marR="0" lvl="0" indent="-228600" algn="l" defTabSz="914400" rtl="0" eaLnBrk="1" fontAlgn="base" latinLnBrk="0" hangingPunct="1">
              <a:lnSpc>
                <a:spcPct val="100000"/>
              </a:lnSpc>
              <a:spcBef>
                <a:spcPct val="30000"/>
              </a:spcBef>
              <a:spcAft>
                <a:spcPct val="0"/>
              </a:spcAft>
              <a:buClrTx/>
              <a:buSzTx/>
              <a:buFontTx/>
              <a:buAutoNum type="arabicParenR"/>
              <a:tabLst/>
              <a:defRPr/>
            </a:pPr>
            <a:endParaRPr lang="en-US" sz="1200" dirty="0" smtClean="0"/>
          </a:p>
          <a:p>
            <a:pPr algn="ctr" eaLnBrk="1" hangingPunct="1">
              <a:lnSpc>
                <a:spcPct val="80000"/>
              </a:lnSpc>
              <a:buNone/>
            </a:pPr>
            <a:r>
              <a:rPr lang="en-US" sz="1600" u="sng" dirty="0" smtClean="0">
                <a:solidFill>
                  <a:schemeClr val="bg1"/>
                </a:solidFill>
              </a:rPr>
              <a:t>Collective Bargaining Agreements</a:t>
            </a:r>
            <a:endParaRPr lang="en-US" sz="1600" u="sng" dirty="0" smtClean="0"/>
          </a:p>
          <a:p>
            <a:pPr marL="0" indent="0" algn="just" eaLnBrk="1" hangingPunct="1">
              <a:lnSpc>
                <a:spcPct val="80000"/>
              </a:lnSpc>
              <a:spcBef>
                <a:spcPts val="0"/>
              </a:spcBef>
              <a:buNone/>
            </a:pPr>
            <a:endParaRPr lang="en-US" sz="1400" dirty="0" smtClean="0">
              <a:solidFill>
                <a:schemeClr val="bg1"/>
              </a:solidFill>
            </a:endParaRPr>
          </a:p>
          <a:p>
            <a:pPr marL="0" indent="0" algn="just" eaLnBrk="1" hangingPunct="1">
              <a:lnSpc>
                <a:spcPct val="80000"/>
              </a:lnSpc>
              <a:spcBef>
                <a:spcPts val="0"/>
              </a:spcBef>
              <a:buNone/>
            </a:pPr>
            <a:r>
              <a:rPr lang="en-US" sz="1400" b="1" dirty="0" smtClean="0">
                <a:solidFill>
                  <a:schemeClr val="bg1"/>
                </a:solidFill>
              </a:rPr>
              <a:t>HB12-1240 removed the statutory requirement that districts submit a copy of their collective bargaining agreement to the State Board of Education.</a:t>
            </a:r>
          </a:p>
          <a:p>
            <a:pPr eaLnBrk="1" hangingPunct="1">
              <a:lnSpc>
                <a:spcPct val="80000"/>
              </a:lnSpc>
            </a:pPr>
            <a:endParaRPr lang="en-US" sz="1100" dirty="0" smtClean="0">
              <a:solidFill>
                <a:schemeClr val="bg1"/>
              </a:solidFill>
            </a:endParaRPr>
          </a:p>
          <a:p>
            <a:pPr marL="0" indent="0" algn="just" eaLnBrk="1" hangingPunct="1">
              <a:spcBef>
                <a:spcPts val="0"/>
              </a:spcBef>
              <a:buNone/>
            </a:pPr>
            <a:r>
              <a:rPr lang="en-US" sz="1200" dirty="0" smtClean="0"/>
              <a:t>Have you posted on the website of the school district, </a:t>
            </a:r>
            <a:r>
              <a:rPr lang="en-US" sz="1200" strike="sngStrike" dirty="0" smtClean="0"/>
              <a:t>filed with the state board of education</a:t>
            </a:r>
            <a:r>
              <a:rPr lang="en-US" sz="1200" dirty="0" smtClean="0"/>
              <a:t>, made available for public inspection during regular business hours and filed with the board of trustees of the largest public library within the school district, any and all subsequent collective bargaining agreements entered into by the board of education, within ten working days following the date of ratification of each agreement? (Revised or Changed Agreements) C.R.S. 22-32-109.4</a:t>
            </a:r>
          </a:p>
          <a:p>
            <a:endParaRPr lang="en-US" dirty="0"/>
          </a:p>
        </p:txBody>
      </p:sp>
      <p:sp>
        <p:nvSpPr>
          <p:cNvPr id="4" name="Slide Number Placeholder 3"/>
          <p:cNvSpPr>
            <a:spLocks noGrp="1"/>
          </p:cNvSpPr>
          <p:nvPr>
            <p:ph type="sldNum" sz="quarter" idx="10"/>
          </p:nvPr>
        </p:nvSpPr>
        <p:spPr/>
        <p:txBody>
          <a:bodyPr/>
          <a:lstStyle/>
          <a:p>
            <a:pPr>
              <a:defRPr/>
            </a:pPr>
            <a:fld id="{8880153F-C5D2-47F7-B977-F991FCAA0972}" type="slidenum">
              <a:rPr lang="en-US" smtClean="0"/>
              <a:pPr>
                <a:defRPr/>
              </a:pPr>
              <a:t>5</a:t>
            </a:fld>
            <a:endParaRPr lang="en-US" dirty="0"/>
          </a:p>
        </p:txBody>
      </p:sp>
    </p:spTree>
    <p:extLst>
      <p:ext uri="{BB962C8B-B14F-4D97-AF65-F5344CB8AC3E}">
        <p14:creationId xmlns:p14="http://schemas.microsoft.com/office/powerpoint/2010/main" val="107110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4B7D7411-59A7-490E-8AD2-A4227080487A}"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59D757B-CB67-4215-B552-7887F40FAF5A}"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17BD05-695E-4AAB-94A5-D3B0ED1493F6}" type="slidenum">
              <a:rPr lang="en-US" smtClean="0"/>
              <a:pPr fontAlgn="base">
                <a:spcBef>
                  <a:spcPct val="0"/>
                </a:spcBef>
                <a:spcAft>
                  <a:spcPct val="0"/>
                </a:spcAft>
                <a:defRPr/>
              </a:pPr>
              <a:t>8</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D614AD4B-5C95-4D55-BA34-7AA896847E6F}"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Three years of information is to be maintained on-line</a:t>
            </a:r>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2DEA63-28C2-44FD-8F58-15D956607C2A}" type="slidenum">
              <a:rPr lang="en-US" smtClean="0"/>
              <a:pPr fontAlgn="base">
                <a:spcBef>
                  <a:spcPct val="0"/>
                </a:spcBef>
                <a:spcAft>
                  <a:spcPct val="0"/>
                </a:spcAft>
                <a:defRPr/>
              </a:pPr>
              <a:t>10</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Source</a:t>
            </a:r>
            <a:r>
              <a:rPr lang="en-US" dirty="0" smtClean="0"/>
              <a:t> Governor’s Budget Request</a:t>
            </a:r>
            <a:endParaRPr lang="en-US" dirty="0"/>
          </a:p>
        </p:txBody>
      </p:sp>
      <p:sp>
        <p:nvSpPr>
          <p:cNvPr id="4" name="Slide Number Placeholder 3"/>
          <p:cNvSpPr>
            <a:spLocks noGrp="1"/>
          </p:cNvSpPr>
          <p:nvPr>
            <p:ph type="sldNum" sz="quarter" idx="10"/>
          </p:nvPr>
        </p:nvSpPr>
        <p:spPr/>
        <p:txBody>
          <a:bodyPr/>
          <a:lstStyle/>
          <a:p>
            <a:pPr>
              <a:defRPr/>
            </a:pPr>
            <a:fld id="{8880153F-C5D2-47F7-B977-F991FCAA0972}" type="slidenum">
              <a:rPr lang="en-US" smtClean="0"/>
              <a:pPr>
                <a:defRPr/>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4">
                    <a:lumMod val="50000"/>
                  </a:schemeClr>
                </a:solidFill>
              </a:defRPr>
            </a:lvl1pPr>
          </a:lstStyle>
          <a:p>
            <a:r>
              <a:rPr lang="en-US" smtClean="0"/>
              <a:t>Click to edit Master title style</a:t>
            </a:r>
            <a:endParaRPr lang="en-US" dirty="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38318" y="6018062"/>
            <a:ext cx="2584532" cy="408405"/>
          </a:xfrm>
          <a:prstGeom prst="rect">
            <a:avLst/>
          </a:prstGeom>
        </p:spPr>
      </p:pic>
      <p:sp>
        <p:nvSpPr>
          <p:cNvPr id="5" name="Footer Placeholder 6"/>
          <p:cNvSpPr>
            <a:spLocks noGrp="1"/>
          </p:cNvSpPr>
          <p:nvPr>
            <p:ph type="ftr" sz="quarter" idx="3"/>
          </p:nvPr>
        </p:nvSpPr>
        <p:spPr>
          <a:xfrm>
            <a:off x="380999" y="6068327"/>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r>
              <a:rPr lang="en-US" dirty="0" smtClean="0"/>
              <a:t>Month Day Year</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lank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7162800" y="226568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1076960"/>
            <a:ext cx="1676400" cy="1056640"/>
          </a:xfrm>
        </p:spPr>
        <p:txBody>
          <a:bodyPr anchor="b"/>
          <a:lstStyle>
            <a:lvl1pPr algn="l">
              <a:defRPr sz="2000" spc="150" baseline="0">
                <a:solidFill>
                  <a:schemeClr val="tx1"/>
                </a:solidFill>
              </a:defRPr>
            </a:lvl1pPr>
          </a:lstStyle>
          <a:p>
            <a:r>
              <a:rPr lang="en-US" smtClean="0"/>
              <a:t>Click to edit Master title style</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21560" y="6222265"/>
            <a:ext cx="2584532" cy="408405"/>
          </a:xfrm>
          <a:prstGeom prst="rect">
            <a:avLst/>
          </a:prstGeom>
        </p:spPr>
      </p:pic>
    </p:spTree>
    <p:extLst>
      <p:ext uri="{BB962C8B-B14F-4D97-AF65-F5344CB8AC3E}">
        <p14:creationId xmlns:p14="http://schemas.microsoft.com/office/powerpoint/2010/main" val="2397767838"/>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ontent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1493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149352" y="944562"/>
            <a:ext cx="1675660" cy="1033590"/>
          </a:xfrm>
        </p:spPr>
        <p:txBody>
          <a:bodyPr anchor="b"/>
          <a:lstStyle>
            <a:lvl1pPr algn="l">
              <a:defRPr sz="2000" spc="150" baseline="0"/>
            </a:lvl1pPr>
          </a:lstStyle>
          <a:p>
            <a:r>
              <a:rPr lang="en-US" smtClean="0"/>
              <a:t>Click to edit Master title style</a:t>
            </a:r>
            <a:endParaRPr lang="en-US" dirty="0"/>
          </a:p>
        </p:txBody>
      </p:sp>
      <p:sp>
        <p:nvSpPr>
          <p:cNvPr id="7" name="Footer Placeholder 4"/>
          <p:cNvSpPr>
            <a:spLocks noGrp="1"/>
          </p:cNvSpPr>
          <p:nvPr>
            <p:ph type="ftr" sz="quarter" idx="3"/>
          </p:nvPr>
        </p:nvSpPr>
        <p:spPr>
          <a:xfrm>
            <a:off x="219963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9" name="Content Placeholder 2"/>
          <p:cNvSpPr>
            <a:spLocks noGrp="1"/>
          </p:cNvSpPr>
          <p:nvPr>
            <p:ph idx="1"/>
          </p:nvPr>
        </p:nvSpPr>
        <p:spPr>
          <a:xfrm>
            <a:off x="2199640" y="1036320"/>
            <a:ext cx="6589252" cy="4969193"/>
          </a:xfrm>
        </p:spPr>
        <p:txBody>
          <a:bodyPr/>
          <a:lstStyle>
            <a:lvl1pPr>
              <a:defRPr sz="24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1">
                <a:solidFill>
                  <a:srgbClr val="355D7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ank with Caption Lef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493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149352" y="894080"/>
            <a:ext cx="1675660" cy="1084072"/>
          </a:xfrm>
        </p:spPr>
        <p:txBody>
          <a:bodyPr anchor="b"/>
          <a:lstStyle>
            <a:lvl1pPr algn="l">
              <a:defRPr sz="2000" spc="150" baseline="0"/>
            </a:lvl1pPr>
          </a:lstStyle>
          <a:p>
            <a:r>
              <a:rPr lang="en-US" smtClean="0"/>
              <a:t>Click to edit Master title style</a:t>
            </a:r>
            <a:endParaRPr lang="en-US" dirty="0"/>
          </a:p>
        </p:txBody>
      </p:sp>
      <p:sp>
        <p:nvSpPr>
          <p:cNvPr id="7" name="Footer Placeholder 4"/>
          <p:cNvSpPr>
            <a:spLocks noGrp="1"/>
          </p:cNvSpPr>
          <p:nvPr>
            <p:ph type="ftr" sz="quarter" idx="3"/>
          </p:nvPr>
        </p:nvSpPr>
        <p:spPr>
          <a:xfrm>
            <a:off x="219963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Picture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1493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149352" y="985520"/>
            <a:ext cx="1675660" cy="992632"/>
          </a:xfrm>
        </p:spPr>
        <p:txBody>
          <a:bodyPr anchor="b"/>
          <a:lstStyle>
            <a:lvl1pPr algn="l">
              <a:defRPr sz="2000" spc="150" baseline="0">
                <a:solidFill>
                  <a:schemeClr val="bg1"/>
                </a:solidFill>
              </a:defRPr>
            </a:lvl1pPr>
          </a:lstStyle>
          <a:p>
            <a:r>
              <a:rPr lang="en-US" smtClean="0"/>
              <a:t>Click to edit Master title style</a:t>
            </a:r>
            <a:endParaRPr lang="en-US" dirty="0"/>
          </a:p>
        </p:txBody>
      </p:sp>
      <p:sp>
        <p:nvSpPr>
          <p:cNvPr id="7" name="Picture Placeholder 2"/>
          <p:cNvSpPr>
            <a:spLocks noGrp="1"/>
          </p:cNvSpPr>
          <p:nvPr>
            <p:ph type="pic" idx="1"/>
          </p:nvPr>
        </p:nvSpPr>
        <p:spPr>
          <a:xfrm>
            <a:off x="2213286" y="304800"/>
            <a:ext cx="6625914" cy="587248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Footer Placeholder 4"/>
          <p:cNvSpPr>
            <a:spLocks noGrp="1"/>
          </p:cNvSpPr>
          <p:nvPr>
            <p:ph type="ftr" sz="quarter" idx="3"/>
          </p:nvPr>
        </p:nvSpPr>
        <p:spPr>
          <a:xfrm>
            <a:off x="219963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9" name="Picture 8"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a:lvl1pPr>
            <a:lvl2pPr marL="548640" indent="-182880">
              <a:buFont typeface="Wingdings" charset="2"/>
              <a:buChar char="§"/>
              <a:defRPr/>
            </a:lvl2pPr>
            <a:lvl3pPr marL="822960" indent="-182880">
              <a:buFont typeface="Wingdings" charset="2"/>
              <a:buChar char="§"/>
              <a:defRPr/>
            </a:lvl3pPr>
            <a:lvl4pPr marL="1097280" indent="-182880">
              <a:buFont typeface="Wingdings" charset="2"/>
              <a:buChar char="§"/>
              <a:defRPr/>
            </a:lvl4pPr>
            <a:lvl5pPr marL="1280160" indent="-182880">
              <a:buFont typeface="Wingdings"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lvl1pPr>
              <a:defRPr>
                <a:latin typeface="Book Antiqua"/>
                <a:cs typeface="Book Antiqua"/>
              </a:defRPr>
            </a:lvl1pPr>
          </a:lstStyle>
          <a:p>
            <a:r>
              <a:rPr lang="en-US"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5"/>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smtClean="0"/>
              <a:t>Click to edit Master title style</a:t>
            </a:r>
            <a:endParaRPr lang="en-US" dirty="0"/>
          </a:p>
        </p:txBody>
      </p:sp>
      <p:pic>
        <p:nvPicPr>
          <p:cNvPr id="5" name="Picture 4" descr="CDE LOGO TEST.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1159" y="1722438"/>
            <a:ext cx="4040188" cy="639762"/>
          </a:xfrm>
        </p:spPr>
        <p:txBody>
          <a:bodyPr anchor="b"/>
          <a:lstStyle>
            <a:lvl1pPr marL="0" indent="0" algn="l">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91159"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0485" y="1722438"/>
            <a:ext cx="4041775" cy="639762"/>
          </a:xfrm>
        </p:spPr>
        <p:txBody>
          <a:bodyPr anchor="b"/>
          <a:lstStyle>
            <a:lvl1pPr marL="0" indent="0" algn="l">
              <a:buNone/>
              <a:defRPr sz="2400" b="1">
                <a:solidFill>
                  <a:srgbClr val="785F5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048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Footer Placeholder 4"/>
          <p:cNvSpPr>
            <a:spLocks noGrp="1"/>
          </p:cNvSpPr>
          <p:nvPr>
            <p:ph type="ftr" sz="quarter" idx="10"/>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cstate="print"/>
          <a:stretch>
            <a:fillRect/>
          </a:stretch>
        </a:blipFill>
        <a:effectLst/>
      </p:bgPr>
    </p:bg>
    <p:spTree>
      <p:nvGrpSpPr>
        <p:cNvPr id="1" name=""/>
        <p:cNvGrpSpPr/>
        <p:nvPr/>
      </p:nvGrpSpPr>
      <p:grpSpPr>
        <a:xfrm>
          <a:off x="0" y="0"/>
          <a:ext cx="0" cy="0"/>
          <a:chOff x="0" y="0"/>
          <a:chExt cx="0" cy="0"/>
        </a:xfrm>
      </p:grpSpPr>
      <p:pic>
        <p:nvPicPr>
          <p:cNvPr id="4" name="Picture 3"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ntent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162060" y="22321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159752" y="1096962"/>
            <a:ext cx="1675660" cy="1033590"/>
          </a:xfrm>
        </p:spPr>
        <p:txBody>
          <a:bodyPr anchor="b"/>
          <a:lstStyle>
            <a:lvl1pPr algn="l">
              <a:defRPr sz="2000" spc="150" baseline="0"/>
            </a:lvl1pPr>
          </a:lstStyle>
          <a:p>
            <a:r>
              <a:rPr lang="en-US" smtClean="0"/>
              <a:t>Click to edit Master title style</a:t>
            </a:r>
            <a:endParaRPr lang="en-US" dirty="0"/>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21560" y="6222265"/>
            <a:ext cx="2584532" cy="408405"/>
          </a:xfrm>
          <a:prstGeom prst="rect">
            <a:avLst/>
          </a:prstGeom>
        </p:spPr>
      </p:pic>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265680"/>
            <a:ext cx="1676400" cy="2971800"/>
          </a:xfrm>
        </p:spPr>
        <p:txBody>
          <a:bodyPr tIns="0"/>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1107440"/>
            <a:ext cx="1676400" cy="1026160"/>
          </a:xfrm>
        </p:spPr>
        <p:txBody>
          <a:bodyPr anchor="b"/>
          <a:lstStyle>
            <a:lvl1pPr algn="l">
              <a:defRPr sz="2000" spc="150" baseline="0">
                <a:solidFill>
                  <a:schemeClr val="tx1"/>
                </a:solidFill>
              </a:defRPr>
            </a:lvl1pPr>
          </a:lstStyle>
          <a:p>
            <a:r>
              <a:rPr lang="en-US" smtClean="0"/>
              <a:t>Click to edit Master title style</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13" name="Picture 12"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21560" y="6222265"/>
            <a:ext cx="2584532" cy="40840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cstate="prin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3" name="Picture 12" descr="CDE LOGO TEST.png"/>
          <p:cNvPicPr>
            <a:picLocks noChangeAspect="1"/>
          </p:cNvPicPr>
          <p:nvPr/>
        </p:nvPicPr>
        <p:blipFill>
          <a:blip r:embed="rId16"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txStyles>
    <p:titleStyle>
      <a:lvl1pPr algn="ctr" defTabSz="914400" rtl="0" eaLnBrk="1" latinLnBrk="0" hangingPunct="1">
        <a:spcBef>
          <a:spcPct val="0"/>
        </a:spcBef>
        <a:buNone/>
        <a:defRPr sz="3200" kern="1200" cap="none" spc="200" baseline="0">
          <a:ln>
            <a:noFill/>
          </a:ln>
          <a:solidFill>
            <a:schemeClr val="bg1"/>
          </a:solidFill>
          <a:effectLst/>
          <a:latin typeface="Palatino Linotype"/>
          <a:ea typeface="+mj-ea"/>
          <a:cs typeface="Palatino Linotype"/>
        </a:defRPr>
      </a:lvl1pPr>
    </p:titleStyle>
    <p:bodyStyle>
      <a:lvl1pPr marL="274320" indent="-228600" algn="l" defTabSz="914400" rtl="0" eaLnBrk="1" latinLnBrk="0" hangingPunct="1">
        <a:spcBef>
          <a:spcPct val="20000"/>
        </a:spcBef>
        <a:buClr>
          <a:schemeClr val="accent1"/>
        </a:buClr>
        <a:buSzPct val="110000"/>
        <a:buFont typeface="Wingdings" charset="2"/>
        <a:buChar char="§"/>
        <a:defRPr sz="2000" kern="1200" spc="150" baseline="0">
          <a:solidFill>
            <a:schemeClr val="accent6">
              <a:lumMod val="50000"/>
            </a:schemeClr>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1800" kern="1200" spc="100" baseline="0">
          <a:solidFill>
            <a:schemeClr val="accent6">
              <a:lumMod val="50000"/>
            </a:schemeClr>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1600" kern="1200" spc="100" baseline="0">
          <a:solidFill>
            <a:schemeClr val="accent6">
              <a:lumMod val="50000"/>
            </a:schemeClr>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400" kern="1200">
          <a:solidFill>
            <a:schemeClr val="accent6">
              <a:lumMod val="50000"/>
            </a:schemeClr>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300" kern="1200" spc="100" baseline="0">
          <a:solidFill>
            <a:schemeClr val="accent6">
              <a:lumMod val="50000"/>
            </a:schemeClr>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chart" Target="../charts/chart9.xml"/><Relationship Id="rId3" Type="http://schemas.openxmlformats.org/officeDocument/2006/relationships/chart" Target="../charts/chart4.xml"/><Relationship Id="rId7"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bwMode="auto">
          <a:xfrm>
            <a:off x="379134" y="434975"/>
            <a:ext cx="8285163" cy="5597525"/>
          </a:xfrm>
          <a:prstGeom prst="rect">
            <a:avLst/>
          </a:prstGeom>
          <a:noFill/>
          <a:ln>
            <a:miter lim="800000"/>
            <a:headEnd/>
            <a:tailEnd/>
          </a:ln>
        </p:spPr>
        <p:txBody>
          <a:bodyPr anchor="t"/>
          <a:lstStyle/>
          <a:p>
            <a:pPr>
              <a:lnSpc>
                <a:spcPct val="80000"/>
              </a:lnSpc>
            </a:pPr>
            <a:r>
              <a:rPr lang="en-US" sz="4000" dirty="0" smtClean="0">
                <a:solidFill>
                  <a:schemeClr val="tx1"/>
                </a:solidFill>
              </a:rPr>
              <a:t/>
            </a:r>
            <a:br>
              <a:rPr lang="en-US" sz="4000" dirty="0" smtClean="0">
                <a:solidFill>
                  <a:schemeClr val="tx1"/>
                </a:solidFill>
              </a:rPr>
            </a:br>
            <a:r>
              <a:rPr lang="en-US" sz="4000" dirty="0" smtClean="0">
                <a:solidFill>
                  <a:schemeClr val="tx1"/>
                </a:solidFill>
              </a:rPr>
              <a:t>PUBLIC SCHOOL FINANCE UPDATE</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Governor’s Budget Request</a:t>
            </a:r>
            <a:br>
              <a:rPr lang="en-US" sz="4000" dirty="0" smtClean="0">
                <a:solidFill>
                  <a:schemeClr val="tx1"/>
                </a:solidFill>
              </a:rPr>
            </a:br>
            <a:r>
              <a:rPr lang="en-US" sz="4000" dirty="0" smtClean="0">
                <a:solidFill>
                  <a:schemeClr val="tx1"/>
                </a:solidFill>
              </a:rPr>
              <a:t>2013-14 </a:t>
            </a:r>
            <a:r>
              <a:rPr lang="en-US" dirty="0" smtClean="0">
                <a:solidFill>
                  <a:schemeClr val="tx1"/>
                </a:solidFill>
              </a:rPr>
              <a:t/>
            </a:r>
            <a:br>
              <a:rPr lang="en-US" dirty="0" smtClean="0">
                <a:solidFill>
                  <a:schemeClr val="tx1"/>
                </a:solidFill>
              </a:rPr>
            </a:br>
            <a:r>
              <a:rPr lang="en-US" sz="4400" dirty="0" smtClean="0">
                <a:solidFill>
                  <a:schemeClr val="tx1"/>
                </a:solidFill>
              </a:rPr>
              <a:t/>
            </a:r>
            <a:br>
              <a:rPr lang="en-US" sz="4400" dirty="0" smtClean="0">
                <a:solidFill>
                  <a:schemeClr val="tx1"/>
                </a:solidFill>
              </a:rPr>
            </a:br>
            <a:r>
              <a:rPr lang="en-US" sz="1600" dirty="0" smtClean="0">
                <a:solidFill>
                  <a:schemeClr val="tx1"/>
                </a:solidFill>
              </a:rPr>
              <a:t/>
            </a:r>
            <a:br>
              <a:rPr lang="en-US" sz="1600" dirty="0" smtClean="0">
                <a:solidFill>
                  <a:schemeClr val="tx1"/>
                </a:solidFill>
              </a:rPr>
            </a:br>
            <a:r>
              <a:rPr lang="en-US" sz="1600" dirty="0">
                <a:solidFill>
                  <a:schemeClr val="tx1"/>
                </a:solidFill>
              </a:rPr>
              <a:t/>
            </a:r>
            <a:br>
              <a:rPr lang="en-US" sz="1600" dirty="0">
                <a:solidFill>
                  <a:schemeClr val="tx1"/>
                </a:solidFill>
              </a:rPr>
            </a:br>
            <a:r>
              <a:rPr lang="en-US" sz="1600" dirty="0" smtClean="0">
                <a:solidFill>
                  <a:schemeClr val="tx1"/>
                </a:solidFill>
              </a:rPr>
              <a:t/>
            </a:r>
            <a:br>
              <a:rPr lang="en-US" sz="1600" dirty="0" smtClean="0">
                <a:solidFill>
                  <a:schemeClr val="tx1"/>
                </a:solidFill>
              </a:rPr>
            </a:br>
            <a:r>
              <a:rPr lang="en-US" sz="1600" dirty="0" smtClean="0">
                <a:solidFill>
                  <a:schemeClr val="tx1"/>
                </a:solidFill>
              </a:rPr>
              <a:t/>
            </a:r>
            <a:br>
              <a:rPr lang="en-US" sz="1600" dirty="0" smtClean="0">
                <a:solidFill>
                  <a:schemeClr val="tx1"/>
                </a:solidFill>
              </a:rPr>
            </a:br>
            <a:r>
              <a:rPr lang="en-US" sz="1600" dirty="0">
                <a:solidFill>
                  <a:schemeClr val="tx1"/>
                </a:solidFill>
              </a:rPr>
              <a:t/>
            </a:r>
            <a:br>
              <a:rPr lang="en-US" sz="1600" dirty="0">
                <a:solidFill>
                  <a:schemeClr val="tx1"/>
                </a:solidFill>
              </a:rPr>
            </a:br>
            <a:r>
              <a:rPr lang="en-US" sz="2000" dirty="0" smtClean="0">
                <a:solidFill>
                  <a:schemeClr val="tx1"/>
                </a:solidFill>
              </a:rPr>
              <a:t>Leanne </a:t>
            </a:r>
            <a:r>
              <a:rPr lang="en-US" sz="2000" dirty="0">
                <a:solidFill>
                  <a:schemeClr val="tx1"/>
                </a:solidFill>
              </a:rPr>
              <a:t>Emm </a:t>
            </a:r>
            <a:br>
              <a:rPr lang="en-US" sz="2000" dirty="0">
                <a:solidFill>
                  <a:schemeClr val="tx1"/>
                </a:solidFill>
              </a:rPr>
            </a:br>
            <a:r>
              <a:rPr lang="en-US" sz="2000" dirty="0">
                <a:solidFill>
                  <a:schemeClr val="tx1"/>
                </a:solidFill>
              </a:rPr>
              <a:t>Assistant Commissioner</a:t>
            </a:r>
            <a:br>
              <a:rPr lang="en-US" sz="2000" dirty="0">
                <a:solidFill>
                  <a:schemeClr val="tx1"/>
                </a:solidFill>
              </a:rPr>
            </a:br>
            <a:r>
              <a:rPr lang="en-US" sz="2000" dirty="0" smtClean="0">
                <a:solidFill>
                  <a:schemeClr val="tx1"/>
                </a:solidFill>
              </a:rPr>
              <a:t>303-866-6202</a:t>
            </a:r>
            <a:br>
              <a:rPr lang="en-US" sz="2000" dirty="0" smtClean="0">
                <a:solidFill>
                  <a:schemeClr val="tx1"/>
                </a:solidFill>
              </a:rPr>
            </a:br>
            <a:r>
              <a:rPr lang="en-US" sz="2000" dirty="0">
                <a:solidFill>
                  <a:schemeClr val="tx1"/>
                </a:solidFill>
              </a:rPr>
              <a:t>emm_l@cde.state.co.us</a:t>
            </a:r>
            <a:br>
              <a:rPr lang="en-US" sz="2000" dirty="0">
                <a:solidFill>
                  <a:schemeClr val="tx1"/>
                </a:solidFill>
              </a:rPr>
            </a:br>
            <a:r>
              <a:rPr lang="en-US" sz="2000" dirty="0">
                <a:solidFill>
                  <a:schemeClr val="tx1"/>
                </a:solidFill>
              </a:rPr>
              <a:t/>
            </a:r>
            <a:br>
              <a:rPr lang="en-US" sz="2000" dirty="0">
                <a:solidFill>
                  <a:schemeClr val="tx1"/>
                </a:solidFill>
              </a:rPr>
            </a:br>
            <a:endParaRPr lang="en-US" sz="35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33600"/>
            <a:ext cx="7772400" cy="3124200"/>
          </a:xfrm>
        </p:spPr>
        <p:txBody>
          <a:bodyPr/>
          <a:lstStyle/>
          <a:p>
            <a:pPr marL="0" indent="0" eaLnBrk="1" hangingPunct="1">
              <a:buFontTx/>
              <a:buNone/>
              <a:defRPr/>
            </a:pPr>
            <a:r>
              <a:rPr lang="en-US" sz="4000" dirty="0" smtClean="0"/>
              <a:t>The current and prior two budget years’ financial information must be maintained on-line until the end of the current budget year. </a:t>
            </a:r>
            <a:endParaRPr lang="en-US" sz="3600" dirty="0" smtClean="0"/>
          </a:p>
        </p:txBody>
      </p:sp>
      <p:sp>
        <p:nvSpPr>
          <p:cNvPr id="2" name="Title 1"/>
          <p:cNvSpPr>
            <a:spLocks noGrp="1"/>
          </p:cNvSpPr>
          <p:nvPr>
            <p:ph type="title"/>
          </p:nvPr>
        </p:nvSpPr>
        <p:spPr>
          <a:xfrm>
            <a:off x="137160" y="137160"/>
            <a:ext cx="8915400" cy="1371600"/>
          </a:xfrm>
          <a:ln>
            <a:solidFill>
              <a:schemeClr val="accent5"/>
            </a:solidFill>
          </a:ln>
        </p:spPr>
        <p:txBody>
          <a:bodyPr lIns="0" tIns="0" rIns="0" bIns="0" anchor="ctr" anchorCtr="1"/>
          <a:lstStyle/>
          <a:p>
            <a:pPr eaLnBrk="1" hangingPunct="1">
              <a:defRPr/>
            </a:pPr>
            <a:r>
              <a:rPr lang="en-US" sz="4000" b="1" dirty="0" smtClean="0">
                <a:solidFill>
                  <a:schemeClr val="bg1"/>
                </a:solidFill>
              </a:rPr>
              <a:t>Financial Transparency Act</a:t>
            </a:r>
            <a:endParaRPr lang="en-US" sz="4000" b="1" dirty="0">
              <a:solidFill>
                <a:schemeClr val="bg1"/>
              </a:solidFill>
            </a:endParaRPr>
          </a:p>
        </p:txBody>
      </p:sp>
    </p:spTree>
    <p:extLst>
      <p:ext uri="{BB962C8B-B14F-4D97-AF65-F5344CB8AC3E}">
        <p14:creationId xmlns:p14="http://schemas.microsoft.com/office/powerpoint/2010/main" val="3761957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848" y="2520175"/>
            <a:ext cx="8341851" cy="1583473"/>
          </a:xfrm>
        </p:spPr>
        <p:txBody>
          <a:bodyPr/>
          <a:lstStyle/>
          <a:p>
            <a:r>
              <a:rPr lang="en-US" sz="4000" dirty="0" smtClean="0"/>
              <a:t>Governor’s Budget Request</a:t>
            </a:r>
            <a:br>
              <a:rPr lang="en-US" sz="4000" dirty="0" smtClean="0"/>
            </a:br>
            <a:r>
              <a:rPr lang="en-US" sz="4000" dirty="0" smtClean="0"/>
              <a:t>2013-14</a:t>
            </a:r>
            <a:endParaRPr lang="en-U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nvGraphicFramePr>
        <p:xfrm>
          <a:off x="240195" y="0"/>
          <a:ext cx="8663609" cy="65976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88700047"/>
              </p:ext>
            </p:extLst>
          </p:nvPr>
        </p:nvGraphicFramePr>
        <p:xfrm>
          <a:off x="146823" y="1783671"/>
          <a:ext cx="8766065" cy="3953937"/>
        </p:xfrm>
        <a:graphic>
          <a:graphicData uri="http://schemas.openxmlformats.org/drawingml/2006/table">
            <a:tbl>
              <a:tblPr firstRow="1" bandRow="1">
                <a:tableStyleId>{6E25E649-3F16-4E02-A733-19D2CDBF48F0}</a:tableStyleId>
              </a:tblPr>
              <a:tblGrid>
                <a:gridCol w="3551259"/>
                <a:gridCol w="2393069"/>
                <a:gridCol w="2821737"/>
              </a:tblGrid>
              <a:tr h="1146653">
                <a:tc>
                  <a:txBody>
                    <a:bodyPr/>
                    <a:lstStyle/>
                    <a:p>
                      <a:pPr algn="ctr"/>
                      <a:endParaRPr lang="en-US" sz="2400" b="1" dirty="0"/>
                    </a:p>
                  </a:txBody>
                  <a:tcPr/>
                </a:tc>
                <a:tc>
                  <a:txBody>
                    <a:bodyPr/>
                    <a:lstStyle/>
                    <a:p>
                      <a:pPr algn="ctr"/>
                      <a:r>
                        <a:rPr lang="en-US" sz="2400" dirty="0" smtClean="0"/>
                        <a:t>Estimated Change</a:t>
                      </a:r>
                      <a:r>
                        <a:rPr lang="en-US" sz="2400" baseline="0" dirty="0" smtClean="0"/>
                        <a:t> </a:t>
                      </a:r>
                      <a:endParaRPr lang="en-US" sz="2400" b="1" dirty="0"/>
                    </a:p>
                  </a:txBody>
                  <a:tcPr anchor="ctr"/>
                </a:tc>
                <a:tc>
                  <a:txBody>
                    <a:bodyPr/>
                    <a:lstStyle/>
                    <a:p>
                      <a:pPr algn="ctr"/>
                      <a:r>
                        <a:rPr lang="en-US" sz="2400" dirty="0" smtClean="0"/>
                        <a:t>Total</a:t>
                      </a:r>
                      <a:endParaRPr lang="en-US" sz="2400" b="1" dirty="0"/>
                    </a:p>
                  </a:txBody>
                  <a:tcPr anchor="ctr"/>
                </a:tc>
              </a:tr>
              <a:tr h="629497">
                <a:tc>
                  <a:txBody>
                    <a:bodyPr/>
                    <a:lstStyle/>
                    <a:p>
                      <a:pPr algn="l"/>
                      <a:r>
                        <a:rPr lang="en-US" sz="2400" dirty="0" smtClean="0"/>
                        <a:t>Pupil Growth</a:t>
                      </a:r>
                      <a:endParaRPr lang="en-US" sz="2400" b="0" dirty="0"/>
                    </a:p>
                  </a:txBody>
                  <a:tcPr/>
                </a:tc>
                <a:tc>
                  <a:txBody>
                    <a:bodyPr/>
                    <a:lstStyle/>
                    <a:p>
                      <a:pPr algn="ctr"/>
                      <a:r>
                        <a:rPr lang="en-US" sz="2400" dirty="0" smtClean="0"/>
                        <a:t>8,592</a:t>
                      </a:r>
                      <a:endParaRPr lang="en-US" sz="2400" b="0" dirty="0"/>
                    </a:p>
                  </a:txBody>
                  <a:tcPr/>
                </a:tc>
                <a:tc>
                  <a:txBody>
                    <a:bodyPr/>
                    <a:lstStyle/>
                    <a:p>
                      <a:pPr algn="ctr"/>
                      <a:r>
                        <a:rPr lang="en-US" sz="2400" dirty="0" smtClean="0"/>
                        <a:t>825,813</a:t>
                      </a:r>
                      <a:endParaRPr lang="en-US" sz="2400" b="0" dirty="0"/>
                    </a:p>
                  </a:txBody>
                  <a:tcPr/>
                </a:tc>
              </a:tr>
              <a:tr h="617222">
                <a:tc>
                  <a:txBody>
                    <a:bodyPr/>
                    <a:lstStyle/>
                    <a:p>
                      <a:pPr algn="l"/>
                      <a:r>
                        <a:rPr lang="en-US" sz="2400" dirty="0" smtClean="0"/>
                        <a:t>At-Risk</a:t>
                      </a:r>
                      <a:r>
                        <a:rPr lang="en-US" sz="2400" baseline="0" dirty="0" smtClean="0"/>
                        <a:t> Growth</a:t>
                      </a:r>
                      <a:endParaRPr lang="en-US" sz="2400" b="0" dirty="0"/>
                    </a:p>
                  </a:txBody>
                  <a:tcPr/>
                </a:tc>
                <a:tc>
                  <a:txBody>
                    <a:bodyPr/>
                    <a:lstStyle/>
                    <a:p>
                      <a:pPr algn="ctr"/>
                      <a:r>
                        <a:rPr lang="en-US" sz="2400" dirty="0" smtClean="0"/>
                        <a:t>3,494</a:t>
                      </a:r>
                      <a:endParaRPr lang="en-US" sz="2400" b="0" dirty="0"/>
                    </a:p>
                  </a:txBody>
                  <a:tcPr/>
                </a:tc>
                <a:tc>
                  <a:txBody>
                    <a:bodyPr/>
                    <a:lstStyle/>
                    <a:p>
                      <a:pPr algn="ctr"/>
                      <a:r>
                        <a:rPr lang="en-US" sz="2400" dirty="0" smtClean="0"/>
                        <a:t>299,427</a:t>
                      </a:r>
                      <a:endParaRPr lang="en-US" sz="2400" b="0" dirty="0"/>
                    </a:p>
                  </a:txBody>
                  <a:tcPr/>
                </a:tc>
              </a:tr>
              <a:tr h="604087">
                <a:tc>
                  <a:txBody>
                    <a:bodyPr/>
                    <a:lstStyle/>
                    <a:p>
                      <a:pPr algn="l"/>
                      <a:r>
                        <a:rPr lang="en-US" sz="2400" dirty="0" smtClean="0"/>
                        <a:t>Inflation Estimate</a:t>
                      </a:r>
                      <a:endParaRPr lang="en-US" sz="2400" b="0" dirty="0"/>
                    </a:p>
                  </a:txBody>
                  <a:tcPr/>
                </a:tc>
                <a:tc>
                  <a:txBody>
                    <a:bodyPr/>
                    <a:lstStyle/>
                    <a:p>
                      <a:pPr algn="ctr"/>
                      <a:r>
                        <a:rPr lang="en-US" sz="2400" dirty="0" smtClean="0"/>
                        <a:t>2.2%</a:t>
                      </a:r>
                      <a:endParaRPr lang="en-US" sz="2400" b="0" dirty="0"/>
                    </a:p>
                  </a:txBody>
                  <a:tcPr/>
                </a:tc>
                <a:tc>
                  <a:txBody>
                    <a:bodyPr/>
                    <a:lstStyle/>
                    <a:p>
                      <a:pPr algn="ctr"/>
                      <a:r>
                        <a:rPr lang="en-US" sz="2400" dirty="0" smtClean="0"/>
                        <a:t>NA</a:t>
                      </a:r>
                      <a:endParaRPr lang="en-US" sz="2400" b="0" dirty="0"/>
                    </a:p>
                  </a:txBody>
                  <a:tcPr/>
                </a:tc>
              </a:tr>
              <a:tr h="956478">
                <a:tc>
                  <a:txBody>
                    <a:bodyPr/>
                    <a:lstStyle/>
                    <a:p>
                      <a:pPr algn="l"/>
                      <a:r>
                        <a:rPr lang="en-US" sz="2400" dirty="0" smtClean="0"/>
                        <a:t>Base Per</a:t>
                      </a:r>
                      <a:r>
                        <a:rPr lang="en-US" sz="2400" baseline="0" dirty="0" smtClean="0"/>
                        <a:t> Pupil Funding</a:t>
                      </a:r>
                      <a:endParaRPr lang="en-US" sz="2400" b="0" dirty="0"/>
                    </a:p>
                  </a:txBody>
                  <a:tcPr/>
                </a:tc>
                <a:tc>
                  <a:txBody>
                    <a:bodyPr/>
                    <a:lstStyle/>
                    <a:p>
                      <a:pPr algn="ctr"/>
                      <a:r>
                        <a:rPr lang="en-US" sz="2400" dirty="0" smtClean="0"/>
                        <a:t>$128.55</a:t>
                      </a:r>
                      <a:endParaRPr lang="en-US" sz="2400" b="0" dirty="0"/>
                    </a:p>
                  </a:txBody>
                  <a:tcPr/>
                </a:tc>
                <a:tc>
                  <a:txBody>
                    <a:bodyPr/>
                    <a:lstStyle/>
                    <a:p>
                      <a:pPr algn="ctr"/>
                      <a:r>
                        <a:rPr lang="en-US" sz="2400" dirty="0" smtClean="0"/>
                        <a:t>$5,971.81</a:t>
                      </a:r>
                      <a:endParaRPr lang="en-US" sz="2400" b="0" dirty="0"/>
                    </a:p>
                  </a:txBody>
                  <a:tcPr/>
                </a:tc>
              </a:tr>
            </a:tbl>
          </a:graphicData>
        </a:graphic>
      </p:graphicFrame>
      <p:sp>
        <p:nvSpPr>
          <p:cNvPr id="2" name="Title 1"/>
          <p:cNvSpPr>
            <a:spLocks noGrp="1"/>
          </p:cNvSpPr>
          <p:nvPr>
            <p:ph type="title"/>
          </p:nvPr>
        </p:nvSpPr>
        <p:spPr>
          <a:xfrm>
            <a:off x="137160" y="140671"/>
            <a:ext cx="8915400" cy="1371600"/>
          </a:xfrm>
        </p:spPr>
        <p:txBody>
          <a:bodyPr lIns="0" tIns="0" rIns="0" bIns="0" anchor="ctr" anchorCtr="1"/>
          <a:lstStyle/>
          <a:p>
            <a:r>
              <a:rPr lang="en-US" sz="4000" b="1" dirty="0" smtClean="0">
                <a:latin typeface="Palatino Linotype" pitchFamily="18" charset="0"/>
              </a:rPr>
              <a:t>Assumptions</a:t>
            </a:r>
            <a:br>
              <a:rPr lang="en-US" sz="4000" b="1" dirty="0" smtClean="0">
                <a:latin typeface="Palatino Linotype" pitchFamily="18" charset="0"/>
              </a:rPr>
            </a:br>
            <a:r>
              <a:rPr lang="en-US" sz="4000" b="1" dirty="0" smtClean="0">
                <a:latin typeface="Palatino Linotype" pitchFamily="18" charset="0"/>
              </a:rPr>
              <a:t>FY2013-14 Budget Request</a:t>
            </a:r>
            <a:endParaRPr lang="en-US" sz="4000" b="1" dirty="0">
              <a:latin typeface="Palatino Linotype" pitchFamily="18" charset="0"/>
            </a:endParaRPr>
          </a:p>
        </p:txBody>
      </p:sp>
      <p:sp>
        <p:nvSpPr>
          <p:cNvPr id="6" name="Rectangle 5"/>
          <p:cNvSpPr/>
          <p:nvPr/>
        </p:nvSpPr>
        <p:spPr>
          <a:xfrm>
            <a:off x="465578" y="5736007"/>
            <a:ext cx="8190690" cy="492443"/>
          </a:xfrm>
          <a:prstGeom prst="rect">
            <a:avLst/>
          </a:prstGeom>
        </p:spPr>
        <p:txBody>
          <a:bodyPr wrap="square">
            <a:spAutoFit/>
          </a:bodyPr>
          <a:lstStyle/>
          <a:p>
            <a:r>
              <a:rPr lang="en-US" sz="2600" dirty="0" smtClean="0">
                <a:solidFill>
                  <a:schemeClr val="tx1"/>
                </a:solidFill>
                <a:latin typeface="+mn-lt"/>
              </a:rPr>
              <a:t>Late February 2013 – actual inflation</a:t>
            </a:r>
            <a:endParaRPr lang="en-US" sz="2600" dirty="0">
              <a:solidFill>
                <a:schemeClr val="tx1"/>
              </a:solidFill>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0988" y="1748413"/>
            <a:ext cx="8229600" cy="4291689"/>
          </a:xfrm>
        </p:spPr>
        <p:txBody>
          <a:bodyPr/>
          <a:lstStyle/>
          <a:p>
            <a:r>
              <a:rPr lang="en-US" sz="3600" dirty="0" smtClean="0"/>
              <a:t>Negative factor amount the same as 2012-13</a:t>
            </a:r>
          </a:p>
          <a:p>
            <a:pPr>
              <a:buNone/>
            </a:pPr>
            <a:endParaRPr lang="en-US" sz="1200" dirty="0" smtClean="0"/>
          </a:p>
          <a:p>
            <a:r>
              <a:rPr lang="en-US" sz="3600" dirty="0" smtClean="0"/>
              <a:t>Negative factor percent changes from 16.11% to 15.6%</a:t>
            </a:r>
          </a:p>
          <a:p>
            <a:r>
              <a:rPr lang="en-US" sz="3600" dirty="0" smtClean="0"/>
              <a:t>Slight increase in local share</a:t>
            </a:r>
          </a:p>
          <a:p>
            <a:r>
              <a:rPr lang="en-US" sz="3600" dirty="0" smtClean="0"/>
              <a:t>Statewide average per pupil funding</a:t>
            </a:r>
          </a:p>
          <a:p>
            <a:pPr lvl="1"/>
            <a:r>
              <a:rPr lang="en-US" sz="3000" dirty="0" smtClean="0"/>
              <a:t>Increase of $185.12 to $6,659</a:t>
            </a:r>
          </a:p>
        </p:txBody>
      </p:sp>
      <p:sp>
        <p:nvSpPr>
          <p:cNvPr id="2" name="Title 1"/>
          <p:cNvSpPr>
            <a:spLocks noGrp="1"/>
          </p:cNvSpPr>
          <p:nvPr>
            <p:ph type="title"/>
          </p:nvPr>
        </p:nvSpPr>
        <p:spPr>
          <a:xfrm>
            <a:off x="137160" y="137160"/>
            <a:ext cx="8915400" cy="1371600"/>
          </a:xfrm>
        </p:spPr>
        <p:txBody>
          <a:bodyPr lIns="0" tIns="0" rIns="0" bIns="0" anchor="ctr" anchorCtr="1"/>
          <a:lstStyle/>
          <a:p>
            <a:r>
              <a:rPr lang="en-US" sz="4000" b="1" dirty="0" smtClean="0">
                <a:latin typeface="Palatino Linotype" pitchFamily="18" charset="0"/>
              </a:rPr>
              <a:t>Assumptions</a:t>
            </a:r>
            <a:br>
              <a:rPr lang="en-US" sz="4000" b="1" dirty="0" smtClean="0">
                <a:latin typeface="Palatino Linotype" pitchFamily="18" charset="0"/>
              </a:rPr>
            </a:br>
            <a:r>
              <a:rPr lang="en-US" sz="4000" b="1" dirty="0" smtClean="0">
                <a:latin typeface="Palatino Linotype" pitchFamily="18" charset="0"/>
              </a:rPr>
              <a:t>FY2013-14 Budget Request</a:t>
            </a:r>
            <a:endParaRPr lang="en-US" sz="4000" dirty="0">
              <a:latin typeface="Palatino Linotype"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542" y="1784263"/>
            <a:ext cx="8741298" cy="4495957"/>
          </a:xfrm>
        </p:spPr>
        <p:txBody>
          <a:bodyPr/>
          <a:lstStyle/>
          <a:p>
            <a:r>
              <a:rPr lang="en-US" sz="3600" dirty="0" smtClean="0"/>
              <a:t>Assumed better revenues from 2012-13</a:t>
            </a:r>
          </a:p>
          <a:p>
            <a:endParaRPr lang="en-US" sz="2400" dirty="0"/>
          </a:p>
          <a:p>
            <a:r>
              <a:rPr lang="en-US" sz="3600" dirty="0" smtClean="0"/>
              <a:t>Increases in amount available to transfer to State Education Fund</a:t>
            </a:r>
          </a:p>
          <a:p>
            <a:endParaRPr lang="en-US" sz="2400" dirty="0"/>
          </a:p>
          <a:p>
            <a:r>
              <a:rPr lang="en-US" sz="3600" dirty="0" smtClean="0"/>
              <a:t>All increases to school funding coming from State Education Fund</a:t>
            </a:r>
            <a:endParaRPr lang="en-US" sz="3600" dirty="0"/>
          </a:p>
        </p:txBody>
      </p:sp>
      <p:sp>
        <p:nvSpPr>
          <p:cNvPr id="2" name="Title 1"/>
          <p:cNvSpPr>
            <a:spLocks noGrp="1"/>
          </p:cNvSpPr>
          <p:nvPr>
            <p:ph type="title"/>
          </p:nvPr>
        </p:nvSpPr>
        <p:spPr>
          <a:xfrm>
            <a:off x="137160" y="137160"/>
            <a:ext cx="8915400" cy="1371600"/>
          </a:xfrm>
        </p:spPr>
        <p:txBody>
          <a:bodyPr lIns="0" tIns="0" rIns="0" bIns="0" anchor="ctr" anchorCtr="1"/>
          <a:lstStyle/>
          <a:p>
            <a:r>
              <a:rPr lang="en-US" sz="4000" b="1" dirty="0" smtClean="0">
                <a:latin typeface="Palatino Linotype" pitchFamily="18" charset="0"/>
              </a:rPr>
              <a:t>Assumptions</a:t>
            </a:r>
            <a:br>
              <a:rPr lang="en-US" sz="4000" b="1" dirty="0" smtClean="0">
                <a:latin typeface="Palatino Linotype" pitchFamily="18" charset="0"/>
              </a:rPr>
            </a:br>
            <a:r>
              <a:rPr lang="en-US" sz="4000" b="1" dirty="0" smtClean="0">
                <a:latin typeface="Palatino Linotype" pitchFamily="18" charset="0"/>
              </a:rPr>
              <a:t>FY2013-14 Budget Request</a:t>
            </a:r>
            <a:endParaRPr lang="en-US" sz="4000" dirty="0">
              <a:latin typeface="Palatino Linotype"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719262"/>
          <a:ext cx="8407400" cy="4403952"/>
        </p:xfrm>
        <a:graphic>
          <a:graphicData uri="http://schemas.openxmlformats.org/drawingml/2006/table">
            <a:tbl>
              <a:tblPr firstRow="1" bandRow="1">
                <a:tableStyleId>{6E25E649-3F16-4E02-A733-19D2CDBF48F0}</a:tableStyleId>
              </a:tblPr>
              <a:tblGrid>
                <a:gridCol w="2101850"/>
                <a:gridCol w="2101850"/>
                <a:gridCol w="2101850"/>
                <a:gridCol w="2101850"/>
              </a:tblGrid>
              <a:tr h="1095914">
                <a:tc>
                  <a:txBody>
                    <a:bodyPr/>
                    <a:lstStyle/>
                    <a:p>
                      <a:pPr algn="r" fontAlgn="b"/>
                      <a:r>
                        <a:rPr lang="en-US" sz="1500" b="0" i="0" u="none" strike="noStrike" dirty="0">
                          <a:solidFill>
                            <a:schemeClr val="bg1"/>
                          </a:solidFill>
                          <a:latin typeface="+mj-lt"/>
                        </a:rPr>
                        <a:t> </a:t>
                      </a:r>
                    </a:p>
                  </a:txBody>
                  <a:tcPr marL="0" marR="0" marT="0" marB="0" anchor="b"/>
                </a:tc>
                <a:tc>
                  <a:txBody>
                    <a:bodyPr/>
                    <a:lstStyle/>
                    <a:p>
                      <a:pPr algn="ctr" fontAlgn="b"/>
                      <a:r>
                        <a:rPr lang="en-US" sz="1800" b="1" i="0" u="none" strike="noStrike" dirty="0">
                          <a:solidFill>
                            <a:schemeClr val="tx1"/>
                          </a:solidFill>
                          <a:latin typeface="+mj-lt"/>
                        </a:rPr>
                        <a:t>Revised</a:t>
                      </a:r>
                      <a:br>
                        <a:rPr lang="en-US" sz="1800" b="1" i="0" u="none" strike="noStrike" dirty="0">
                          <a:solidFill>
                            <a:schemeClr val="tx1"/>
                          </a:solidFill>
                          <a:latin typeface="+mj-lt"/>
                        </a:rPr>
                      </a:br>
                      <a:r>
                        <a:rPr lang="en-US" sz="1800" b="1" i="0" u="none" strike="noStrike" dirty="0">
                          <a:solidFill>
                            <a:schemeClr val="tx1"/>
                          </a:solidFill>
                          <a:latin typeface="+mj-lt"/>
                        </a:rPr>
                        <a:t> </a:t>
                      </a:r>
                      <a:r>
                        <a:rPr lang="en-US" sz="1800" b="1" i="0" u="none" strike="noStrike" dirty="0" smtClean="0">
                          <a:solidFill>
                            <a:schemeClr val="tx1"/>
                          </a:solidFill>
                          <a:latin typeface="+mj-lt"/>
                        </a:rPr>
                        <a:t>2012-13</a:t>
                      </a:r>
                    </a:p>
                    <a:p>
                      <a:pPr algn="ctr" fontAlgn="b"/>
                      <a:r>
                        <a:rPr lang="en-US" sz="1800" b="1" i="0" u="none" strike="noStrike" dirty="0" smtClean="0">
                          <a:solidFill>
                            <a:schemeClr val="tx1"/>
                          </a:solidFill>
                          <a:latin typeface="+mj-lt"/>
                        </a:rPr>
                        <a:t>Appropriation</a:t>
                      </a:r>
                      <a:endParaRPr lang="en-US" sz="1800" b="1" i="0" u="none" strike="noStrike" dirty="0">
                        <a:solidFill>
                          <a:schemeClr val="tx1"/>
                        </a:solidFill>
                        <a:latin typeface="+mj-lt"/>
                      </a:endParaRPr>
                    </a:p>
                  </a:txBody>
                  <a:tcPr marL="0" marR="0" marT="0" marB="0" anchor="ctr"/>
                </a:tc>
                <a:tc>
                  <a:txBody>
                    <a:bodyPr/>
                    <a:lstStyle/>
                    <a:p>
                      <a:pPr algn="ctr" fontAlgn="b"/>
                      <a:r>
                        <a:rPr lang="en-US" sz="1800" b="1" i="0" u="none" strike="noStrike" dirty="0" smtClean="0">
                          <a:solidFill>
                            <a:schemeClr val="tx1"/>
                          </a:solidFill>
                          <a:latin typeface="+mj-lt"/>
                        </a:rPr>
                        <a:t>2013-14</a:t>
                      </a:r>
                    </a:p>
                    <a:p>
                      <a:pPr algn="ctr" fontAlgn="b"/>
                      <a:r>
                        <a:rPr lang="en-US" sz="1800" b="1" i="0" u="none" strike="noStrike" dirty="0" smtClean="0">
                          <a:solidFill>
                            <a:schemeClr val="tx1"/>
                          </a:solidFill>
                          <a:latin typeface="+mj-lt"/>
                        </a:rPr>
                        <a:t>Request</a:t>
                      </a:r>
                      <a:endParaRPr lang="en-US" sz="1800" b="1" i="0" u="none" strike="noStrike" dirty="0">
                        <a:solidFill>
                          <a:schemeClr val="tx1"/>
                        </a:solidFill>
                        <a:latin typeface="+mj-lt"/>
                      </a:endParaRPr>
                    </a:p>
                  </a:txBody>
                  <a:tcPr marL="0" marR="0" marT="0" marB="0" anchor="ctr"/>
                </a:tc>
                <a:tc>
                  <a:txBody>
                    <a:bodyPr/>
                    <a:lstStyle/>
                    <a:p>
                      <a:pPr algn="ctr" fontAlgn="b"/>
                      <a:r>
                        <a:rPr lang="en-US" sz="1800" b="1" i="0" u="none" strike="noStrike" dirty="0">
                          <a:solidFill>
                            <a:schemeClr val="tx1"/>
                          </a:solidFill>
                          <a:latin typeface="+mj-lt"/>
                        </a:rPr>
                        <a:t>Change</a:t>
                      </a:r>
                    </a:p>
                  </a:txBody>
                  <a:tcPr marL="0" marR="0" marT="0" marB="0" anchor="ctr"/>
                </a:tc>
              </a:tr>
              <a:tr h="1095914">
                <a:tc>
                  <a:txBody>
                    <a:bodyPr/>
                    <a:lstStyle/>
                    <a:p>
                      <a:pPr algn="l" fontAlgn="b"/>
                      <a:r>
                        <a:rPr lang="en-US" sz="1800" b="1" i="0" u="none" strike="noStrike" dirty="0">
                          <a:solidFill>
                            <a:schemeClr val="tx1"/>
                          </a:solidFill>
                          <a:latin typeface="+mj-lt"/>
                        </a:rPr>
                        <a:t>Total Program prior to Negative </a:t>
                      </a:r>
                      <a:r>
                        <a:rPr lang="en-US" sz="1800" b="1" i="0" u="none" strike="noStrike" dirty="0" smtClean="0">
                          <a:solidFill>
                            <a:schemeClr val="tx1"/>
                          </a:solidFill>
                          <a:latin typeface="+mj-lt"/>
                        </a:rPr>
                        <a:t>Factor</a:t>
                      </a:r>
                    </a:p>
                    <a:p>
                      <a:pPr algn="l" fontAlgn="b"/>
                      <a:r>
                        <a:rPr lang="en-US" sz="1800" b="1" i="0" u="none" strike="noStrike" dirty="0" smtClean="0">
                          <a:solidFill>
                            <a:schemeClr val="tx1"/>
                          </a:solidFill>
                          <a:latin typeface="+mj-lt"/>
                        </a:rPr>
                        <a:t>(Growth &amp;</a:t>
                      </a:r>
                      <a:r>
                        <a:rPr lang="en-US" sz="1800" b="1" i="0" u="none" strike="noStrike" baseline="0" dirty="0" smtClean="0">
                          <a:solidFill>
                            <a:schemeClr val="tx1"/>
                          </a:solidFill>
                          <a:latin typeface="+mj-lt"/>
                        </a:rPr>
                        <a:t> Inflation)</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smtClean="0">
                          <a:solidFill>
                            <a:schemeClr val="tx1"/>
                          </a:solidFill>
                          <a:latin typeface="+mj-lt"/>
                        </a:rPr>
                        <a:t>$6,302,403,884 </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smtClean="0">
                          <a:solidFill>
                            <a:schemeClr val="tx1"/>
                          </a:solidFill>
                          <a:latin typeface="+mj-lt"/>
                        </a:rPr>
                        <a:t>$6,510,905,288</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smtClean="0">
                          <a:solidFill>
                            <a:schemeClr val="tx1"/>
                          </a:solidFill>
                          <a:latin typeface="+mj-lt"/>
                        </a:rPr>
                        <a:t>$208,501,404</a:t>
                      </a:r>
                      <a:endParaRPr lang="en-US" sz="1800" b="1" i="0" u="none" strike="noStrike" dirty="0">
                        <a:solidFill>
                          <a:schemeClr val="tx1"/>
                        </a:solidFill>
                        <a:latin typeface="+mj-lt"/>
                      </a:endParaRPr>
                    </a:p>
                  </a:txBody>
                  <a:tcPr marL="0" marR="0" marT="0" marB="0" anchor="ctr"/>
                </a:tc>
              </a:tr>
              <a:tr h="493838">
                <a:tc>
                  <a:txBody>
                    <a:bodyPr/>
                    <a:lstStyle/>
                    <a:p>
                      <a:pPr algn="l" fontAlgn="b"/>
                      <a:r>
                        <a:rPr lang="en-US" sz="1800" b="1" i="0" u="none" strike="noStrike" dirty="0">
                          <a:solidFill>
                            <a:schemeClr val="tx1"/>
                          </a:solidFill>
                          <a:latin typeface="+mj-lt"/>
                        </a:rPr>
                        <a:t>Negative Factor</a:t>
                      </a:r>
                    </a:p>
                  </a:txBody>
                  <a:tcPr marL="0" marR="0" marT="0" marB="0" anchor="ctr"/>
                </a:tc>
                <a:tc>
                  <a:txBody>
                    <a:bodyPr/>
                    <a:lstStyle/>
                    <a:p>
                      <a:pPr algn="r" fontAlgn="ctr"/>
                      <a:r>
                        <a:rPr lang="en-US" sz="1800" b="1" i="0" u="none" strike="noStrike" dirty="0">
                          <a:solidFill>
                            <a:schemeClr val="tx1"/>
                          </a:solidFill>
                          <a:latin typeface="+mj-lt"/>
                        </a:rPr>
                        <a:t>       </a:t>
                      </a:r>
                      <a:r>
                        <a:rPr lang="en-US" sz="1800" b="1" i="0" u="none" strike="noStrike" dirty="0" smtClean="0">
                          <a:solidFill>
                            <a:schemeClr val="tx1"/>
                          </a:solidFill>
                          <a:latin typeface="+mj-lt"/>
                        </a:rPr>
                        <a:t>(1,011,518,997)</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a:solidFill>
                            <a:schemeClr val="tx1"/>
                          </a:solidFill>
                          <a:latin typeface="+mj-lt"/>
                        </a:rPr>
                        <a:t>    </a:t>
                      </a:r>
                      <a:r>
                        <a:rPr lang="en-US" sz="1800" b="1" i="0" u="none" strike="noStrike" dirty="0" smtClean="0">
                          <a:solidFill>
                            <a:schemeClr val="tx1"/>
                          </a:solidFill>
                          <a:latin typeface="+mj-lt"/>
                        </a:rPr>
                        <a:t>(1,011,518,997)</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a:solidFill>
                            <a:schemeClr val="tx1"/>
                          </a:solidFill>
                          <a:latin typeface="+mj-lt"/>
                        </a:rPr>
                        <a:t>      </a:t>
                      </a:r>
                      <a:r>
                        <a:rPr lang="en-US" sz="1800" b="1" i="0" u="none" strike="noStrike" dirty="0" smtClean="0">
                          <a:solidFill>
                            <a:schemeClr val="tx1"/>
                          </a:solidFill>
                          <a:latin typeface="+mj-lt"/>
                        </a:rPr>
                        <a:t>(0)</a:t>
                      </a:r>
                      <a:endParaRPr lang="en-US" sz="1800" b="1" i="0" u="none" strike="noStrike" dirty="0">
                        <a:solidFill>
                          <a:schemeClr val="tx1"/>
                        </a:solidFill>
                        <a:latin typeface="+mj-lt"/>
                      </a:endParaRPr>
                    </a:p>
                  </a:txBody>
                  <a:tcPr marL="0" marR="0" marT="0" marB="0" anchor="ctr"/>
                </a:tc>
              </a:tr>
              <a:tr h="493838">
                <a:tc>
                  <a:txBody>
                    <a:bodyPr/>
                    <a:lstStyle/>
                    <a:p>
                      <a:pPr algn="l" fontAlgn="b"/>
                      <a:r>
                        <a:rPr lang="en-US" sz="1800" b="1" i="0" u="none" strike="noStrike" dirty="0">
                          <a:solidFill>
                            <a:schemeClr val="tx1"/>
                          </a:solidFill>
                          <a:latin typeface="+mj-lt"/>
                        </a:rPr>
                        <a:t>Revised Total Program</a:t>
                      </a:r>
                    </a:p>
                  </a:txBody>
                  <a:tcPr marL="0" marR="0" marT="0" marB="0" anchor="ctr"/>
                </a:tc>
                <a:tc>
                  <a:txBody>
                    <a:bodyPr/>
                    <a:lstStyle/>
                    <a:p>
                      <a:pPr algn="r" fontAlgn="ctr"/>
                      <a:r>
                        <a:rPr lang="en-US" sz="1800" b="1" i="0" u="none" strike="noStrike" dirty="0" smtClean="0">
                          <a:solidFill>
                            <a:schemeClr val="tx1"/>
                          </a:solidFill>
                          <a:latin typeface="+mj-lt"/>
                        </a:rPr>
                        <a:t>$5,280,884,887 </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smtClean="0">
                          <a:solidFill>
                            <a:schemeClr val="tx1"/>
                          </a:solidFill>
                          <a:latin typeface="+mj-lt"/>
                        </a:rPr>
                        <a:t>$5,499,386,291 </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smtClean="0">
                          <a:solidFill>
                            <a:schemeClr val="tx1"/>
                          </a:solidFill>
                          <a:latin typeface="+mj-lt"/>
                        </a:rPr>
                        <a:t>$208,501,404</a:t>
                      </a:r>
                      <a:endParaRPr lang="en-US" sz="1800" b="1" i="0" u="none" strike="noStrike" dirty="0">
                        <a:solidFill>
                          <a:schemeClr val="tx1"/>
                        </a:solidFill>
                        <a:latin typeface="+mj-lt"/>
                      </a:endParaRPr>
                    </a:p>
                  </a:txBody>
                  <a:tcPr marL="0" marR="0" marT="0" marB="0" anchor="ctr"/>
                </a:tc>
              </a:tr>
              <a:tr h="493838">
                <a:tc>
                  <a:txBody>
                    <a:bodyPr/>
                    <a:lstStyle/>
                    <a:p>
                      <a:pPr algn="l" fontAlgn="b"/>
                      <a:r>
                        <a:rPr lang="en-US" sz="1800" b="1" i="0" u="none" strike="noStrike" dirty="0">
                          <a:solidFill>
                            <a:schemeClr val="tx1"/>
                          </a:solidFill>
                          <a:latin typeface="+mj-lt"/>
                        </a:rPr>
                        <a:t> </a:t>
                      </a:r>
                    </a:p>
                  </a:txBody>
                  <a:tcPr marL="0" marR="0" marT="0" marB="0" anchor="ctr"/>
                </a:tc>
                <a:tc>
                  <a:txBody>
                    <a:bodyPr/>
                    <a:lstStyle/>
                    <a:p>
                      <a:pPr algn="r" fontAlgn="ctr"/>
                      <a:r>
                        <a:rPr lang="en-US" sz="1800" b="1" i="0" u="none" strike="noStrike" dirty="0">
                          <a:solidFill>
                            <a:schemeClr val="tx1"/>
                          </a:solidFill>
                          <a:latin typeface="+mj-lt"/>
                        </a:rPr>
                        <a:t> </a:t>
                      </a:r>
                    </a:p>
                  </a:txBody>
                  <a:tcPr marL="0" marR="0" marT="0" marB="0" anchor="ctr"/>
                </a:tc>
                <a:tc>
                  <a:txBody>
                    <a:bodyPr/>
                    <a:lstStyle/>
                    <a:p>
                      <a:pPr algn="r" fontAlgn="ctr"/>
                      <a:r>
                        <a:rPr lang="en-US" sz="1800" b="1" i="0" u="none" strike="noStrike" dirty="0">
                          <a:solidFill>
                            <a:schemeClr val="tx1"/>
                          </a:solidFill>
                          <a:latin typeface="+mj-lt"/>
                        </a:rPr>
                        <a:t> </a:t>
                      </a:r>
                    </a:p>
                  </a:txBody>
                  <a:tcPr marL="0" marR="0" marT="0" marB="0" anchor="ctr"/>
                </a:tc>
                <a:tc>
                  <a:txBody>
                    <a:bodyPr/>
                    <a:lstStyle/>
                    <a:p>
                      <a:pPr algn="r" fontAlgn="ctr"/>
                      <a:r>
                        <a:rPr lang="en-US" sz="1800" b="1" i="0" u="none" strike="noStrike" dirty="0">
                          <a:solidFill>
                            <a:schemeClr val="tx1"/>
                          </a:solidFill>
                          <a:latin typeface="+mj-lt"/>
                        </a:rPr>
                        <a:t> </a:t>
                      </a:r>
                    </a:p>
                  </a:txBody>
                  <a:tcPr marL="0" marR="0" marT="0" marB="0" anchor="ctr"/>
                </a:tc>
              </a:tr>
              <a:tr h="730610">
                <a:tc>
                  <a:txBody>
                    <a:bodyPr/>
                    <a:lstStyle/>
                    <a:p>
                      <a:pPr algn="l" fontAlgn="b"/>
                      <a:r>
                        <a:rPr lang="en-US" sz="1800" b="1" i="0" u="none" strike="noStrike" dirty="0">
                          <a:solidFill>
                            <a:schemeClr val="tx1"/>
                          </a:solidFill>
                          <a:latin typeface="+mj-lt"/>
                        </a:rPr>
                        <a:t>Negative Factor Percentage</a:t>
                      </a:r>
                    </a:p>
                  </a:txBody>
                  <a:tcPr marL="0" marR="0" marT="0" marB="0" anchor="ctr"/>
                </a:tc>
                <a:tc>
                  <a:txBody>
                    <a:bodyPr/>
                    <a:lstStyle/>
                    <a:p>
                      <a:pPr algn="r" fontAlgn="ctr"/>
                      <a:r>
                        <a:rPr lang="en-US" sz="1800" b="1" i="0" u="none" strike="noStrike" dirty="0" smtClean="0">
                          <a:solidFill>
                            <a:schemeClr val="tx1"/>
                          </a:solidFill>
                          <a:latin typeface="+mj-lt"/>
                        </a:rPr>
                        <a:t>-16.11%</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smtClean="0">
                          <a:solidFill>
                            <a:schemeClr val="tx1"/>
                          </a:solidFill>
                          <a:latin typeface="+mj-lt"/>
                        </a:rPr>
                        <a:t>-15.60%</a:t>
                      </a:r>
                      <a:endParaRPr lang="en-US" sz="1800" b="1" i="0" u="none" strike="noStrike" dirty="0">
                        <a:solidFill>
                          <a:schemeClr val="tx1"/>
                        </a:solidFill>
                        <a:latin typeface="+mj-lt"/>
                      </a:endParaRPr>
                    </a:p>
                  </a:txBody>
                  <a:tcPr marL="0" marR="0" marT="0" marB="0" anchor="ctr"/>
                </a:tc>
                <a:tc>
                  <a:txBody>
                    <a:bodyPr/>
                    <a:lstStyle/>
                    <a:p>
                      <a:pPr algn="r" fontAlgn="ctr"/>
                      <a:r>
                        <a:rPr lang="en-US" sz="1800" b="1" i="0" u="none" strike="noStrike" dirty="0" smtClean="0">
                          <a:solidFill>
                            <a:schemeClr val="tx1"/>
                          </a:solidFill>
                          <a:latin typeface="+mj-lt"/>
                        </a:rPr>
                        <a:t>.51%</a:t>
                      </a:r>
                      <a:endParaRPr lang="en-US" sz="1800" b="1" i="0" u="none" strike="noStrike" dirty="0">
                        <a:solidFill>
                          <a:schemeClr val="tx1"/>
                        </a:solidFill>
                        <a:latin typeface="+mj-lt"/>
                      </a:endParaRPr>
                    </a:p>
                  </a:txBody>
                  <a:tcPr marL="0" marR="0" marT="0" marB="0" anchor="ctr"/>
                </a:tc>
              </a:tr>
            </a:tbl>
          </a:graphicData>
        </a:graphic>
      </p:graphicFrame>
      <p:sp>
        <p:nvSpPr>
          <p:cNvPr id="3" name="Title 2"/>
          <p:cNvSpPr>
            <a:spLocks noGrp="1"/>
          </p:cNvSpPr>
          <p:nvPr>
            <p:ph type="title"/>
          </p:nvPr>
        </p:nvSpPr>
        <p:spPr/>
        <p:txBody>
          <a:bodyPr/>
          <a:lstStyle/>
          <a:p>
            <a:r>
              <a:rPr lang="en-US" b="1" dirty="0" smtClean="0">
                <a:latin typeface="Palatino Linotype" pitchFamily="18" charset="0"/>
              </a:rPr>
              <a:t>FY2013-14 Budget Request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nvGraphicFramePr>
        <p:xfrm>
          <a:off x="240195" y="285750"/>
          <a:ext cx="8663609" cy="62865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719261"/>
          <a:ext cx="8407400" cy="4289652"/>
        </p:xfrm>
        <a:graphic>
          <a:graphicData uri="http://schemas.openxmlformats.org/drawingml/2006/table">
            <a:tbl>
              <a:tblPr firstRow="1" bandRow="1">
                <a:tableStyleId>{6E25E649-3F16-4E02-A733-19D2CDBF48F0}</a:tableStyleId>
              </a:tblPr>
              <a:tblGrid>
                <a:gridCol w="2101850"/>
                <a:gridCol w="2101850"/>
                <a:gridCol w="2101850"/>
                <a:gridCol w="2101850"/>
              </a:tblGrid>
              <a:tr h="1134783">
                <a:tc>
                  <a:txBody>
                    <a:bodyPr/>
                    <a:lstStyle/>
                    <a:p>
                      <a:pPr algn="l" fontAlgn="b"/>
                      <a:r>
                        <a:rPr lang="en-US" sz="1800" b="1" i="0" u="none" strike="noStrike" dirty="0">
                          <a:solidFill>
                            <a:schemeClr val="tx1"/>
                          </a:solidFill>
                          <a:latin typeface="+mn-lt"/>
                        </a:rPr>
                        <a:t> </a:t>
                      </a:r>
                    </a:p>
                  </a:txBody>
                  <a:tcPr marR="0" marT="0" marB="0" anchor="b"/>
                </a:tc>
                <a:tc>
                  <a:txBody>
                    <a:bodyPr/>
                    <a:lstStyle/>
                    <a:p>
                      <a:pPr algn="ctr" fontAlgn="b"/>
                      <a:r>
                        <a:rPr lang="en-US" sz="1800" b="1" i="0" u="none" strike="noStrike" dirty="0" smtClean="0">
                          <a:solidFill>
                            <a:schemeClr val="tx1"/>
                          </a:solidFill>
                          <a:latin typeface="+mn-lt"/>
                        </a:rPr>
                        <a:t>2012-13 </a:t>
                      </a:r>
                    </a:p>
                    <a:p>
                      <a:pPr algn="ctr" fontAlgn="b"/>
                      <a:r>
                        <a:rPr lang="en-US" sz="1800" b="1" i="0" u="none" strike="noStrike" dirty="0" smtClean="0">
                          <a:solidFill>
                            <a:schemeClr val="tx1"/>
                          </a:solidFill>
                          <a:latin typeface="+mn-lt"/>
                        </a:rPr>
                        <a:t>Original </a:t>
                      </a:r>
                    </a:p>
                    <a:p>
                      <a:pPr algn="ctr" fontAlgn="b"/>
                      <a:r>
                        <a:rPr lang="en-US" sz="1800" b="1" i="0" u="none" strike="noStrike" dirty="0" smtClean="0">
                          <a:solidFill>
                            <a:schemeClr val="tx1"/>
                          </a:solidFill>
                          <a:latin typeface="+mn-lt"/>
                        </a:rPr>
                        <a:t>Appropriation</a:t>
                      </a:r>
                      <a:endParaRPr lang="en-US" sz="1800" b="1" i="0" u="none" strike="noStrike" dirty="0">
                        <a:solidFill>
                          <a:schemeClr val="tx1"/>
                        </a:solidFill>
                        <a:latin typeface="+mn-lt"/>
                      </a:endParaRPr>
                    </a:p>
                  </a:txBody>
                  <a:tcPr marL="0" marR="0" marT="0" marB="0" anchor="b"/>
                </a:tc>
                <a:tc>
                  <a:txBody>
                    <a:bodyPr/>
                    <a:lstStyle/>
                    <a:p>
                      <a:pPr algn="ctr" fontAlgn="b"/>
                      <a:r>
                        <a:rPr lang="en-US" sz="1800" b="1" i="0" u="none" strike="noStrike" dirty="0" smtClean="0">
                          <a:solidFill>
                            <a:schemeClr val="tx1"/>
                          </a:solidFill>
                          <a:latin typeface="+mn-lt"/>
                        </a:rPr>
                        <a:t>2013-14</a:t>
                      </a:r>
                      <a:r>
                        <a:rPr lang="en-US" sz="1800" b="1" i="0" u="none" strike="noStrike" dirty="0">
                          <a:solidFill>
                            <a:schemeClr val="tx1"/>
                          </a:solidFill>
                          <a:latin typeface="+mn-lt"/>
                        </a:rPr>
                        <a:t/>
                      </a:r>
                      <a:br>
                        <a:rPr lang="en-US" sz="1800" b="1" i="0" u="none" strike="noStrike" dirty="0">
                          <a:solidFill>
                            <a:schemeClr val="tx1"/>
                          </a:solidFill>
                          <a:latin typeface="+mn-lt"/>
                        </a:rPr>
                      </a:br>
                      <a:r>
                        <a:rPr lang="en-US" sz="1800" b="1" i="0" u="none" strike="noStrike" dirty="0">
                          <a:solidFill>
                            <a:schemeClr val="tx1"/>
                          </a:solidFill>
                          <a:latin typeface="+mn-lt"/>
                        </a:rPr>
                        <a:t> Request</a:t>
                      </a:r>
                    </a:p>
                  </a:txBody>
                  <a:tcPr marL="0" marR="0" marT="0" marB="0" anchor="b"/>
                </a:tc>
                <a:tc>
                  <a:txBody>
                    <a:bodyPr/>
                    <a:lstStyle/>
                    <a:p>
                      <a:pPr algn="ctr" fontAlgn="b"/>
                      <a:r>
                        <a:rPr lang="en-US" sz="1800" b="1" i="0" u="none" strike="noStrike" dirty="0" smtClean="0">
                          <a:solidFill>
                            <a:schemeClr val="tx1"/>
                          </a:solidFill>
                          <a:latin typeface="+mn-lt"/>
                        </a:rPr>
                        <a:t>Change</a:t>
                      </a:r>
                      <a:endParaRPr lang="en-US" sz="1800" b="1" i="0" u="none" strike="noStrike" dirty="0">
                        <a:solidFill>
                          <a:schemeClr val="tx1"/>
                        </a:solidFill>
                        <a:latin typeface="+mn-lt"/>
                      </a:endParaRPr>
                    </a:p>
                  </a:txBody>
                  <a:tcPr marL="0" marR="0" marT="0" marB="0" anchor="b"/>
                </a:tc>
              </a:tr>
              <a:tr h="704298">
                <a:tc>
                  <a:txBody>
                    <a:bodyPr/>
                    <a:lstStyle/>
                    <a:p>
                      <a:pPr algn="l" fontAlgn="ctr"/>
                      <a:r>
                        <a:rPr lang="en-US" sz="1800" b="1" i="0" u="none" strike="noStrike" dirty="0">
                          <a:solidFill>
                            <a:schemeClr val="tx1"/>
                          </a:solidFill>
                          <a:latin typeface="+mn-lt"/>
                        </a:rPr>
                        <a:t>State Share</a:t>
                      </a:r>
                    </a:p>
                  </a:txBody>
                  <a:tcPr marR="0" marT="0" marB="0" anchor="ctr"/>
                </a:tc>
                <a:tc>
                  <a:txBody>
                    <a:bodyPr/>
                    <a:lstStyle/>
                    <a:p>
                      <a:pPr algn="r" fontAlgn="ctr"/>
                      <a:r>
                        <a:rPr lang="en-US" sz="1800" b="1" i="0" u="none" strike="noStrike" dirty="0">
                          <a:solidFill>
                            <a:schemeClr val="tx1"/>
                          </a:solidFill>
                          <a:latin typeface="+mn-lt"/>
                        </a:rPr>
                        <a:t>     </a:t>
                      </a:r>
                      <a:r>
                        <a:rPr lang="en-US" sz="1800" b="1" i="0" u="none" strike="noStrike" dirty="0" smtClean="0">
                          <a:solidFill>
                            <a:schemeClr val="tx1"/>
                          </a:solidFill>
                          <a:latin typeface="+mn-lt"/>
                        </a:rPr>
                        <a:t>$3,366,460,619 </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$3,562,461,024</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$196,000,405</a:t>
                      </a:r>
                      <a:endParaRPr lang="en-US" sz="1800" b="1" i="0" u="none" strike="noStrike" dirty="0">
                        <a:solidFill>
                          <a:schemeClr val="tx1"/>
                        </a:solidFill>
                        <a:latin typeface="+mn-lt"/>
                      </a:endParaRPr>
                    </a:p>
                  </a:txBody>
                  <a:tcPr marL="0" marR="182880" marT="0" marB="0" anchor="ctr"/>
                </a:tc>
              </a:tr>
              <a:tr h="704298">
                <a:tc>
                  <a:txBody>
                    <a:bodyPr/>
                    <a:lstStyle/>
                    <a:p>
                      <a:pPr algn="l" fontAlgn="ctr"/>
                      <a:r>
                        <a:rPr lang="en-US" sz="1800" b="1" i="0" u="none" strike="noStrike" dirty="0">
                          <a:solidFill>
                            <a:schemeClr val="tx1"/>
                          </a:solidFill>
                          <a:latin typeface="+mn-lt"/>
                        </a:rPr>
                        <a:t>Local Property Tax</a:t>
                      </a:r>
                    </a:p>
                  </a:txBody>
                  <a:tcPr marR="0" marT="0" marB="0" anchor="ctr"/>
                </a:tc>
                <a:tc>
                  <a:txBody>
                    <a:bodyPr/>
                    <a:lstStyle/>
                    <a:p>
                      <a:pPr algn="r" fontAlgn="ctr"/>
                      <a:r>
                        <a:rPr lang="en-US" sz="1800" b="1" i="0" u="none" strike="noStrike" dirty="0">
                          <a:solidFill>
                            <a:schemeClr val="tx1"/>
                          </a:solidFill>
                          <a:latin typeface="+mn-lt"/>
                        </a:rPr>
                        <a:t>     </a:t>
                      </a:r>
                      <a:r>
                        <a:rPr lang="en-US" sz="1800" b="1" i="0" u="none" strike="noStrike" dirty="0" smtClean="0">
                          <a:solidFill>
                            <a:schemeClr val="tx1"/>
                          </a:solidFill>
                          <a:latin typeface="+mn-lt"/>
                        </a:rPr>
                        <a:t>$1,791,693,618</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$1,804,194,617</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$12,500,999</a:t>
                      </a:r>
                      <a:endParaRPr lang="en-US" sz="1800" b="1" i="0" u="none" strike="noStrike" dirty="0">
                        <a:solidFill>
                          <a:schemeClr val="tx1"/>
                        </a:solidFill>
                        <a:latin typeface="+mn-lt"/>
                      </a:endParaRPr>
                    </a:p>
                  </a:txBody>
                  <a:tcPr marL="0" marR="182880" marT="0" marB="0" anchor="ctr"/>
                </a:tc>
              </a:tr>
              <a:tr h="1041975">
                <a:tc>
                  <a:txBody>
                    <a:bodyPr/>
                    <a:lstStyle/>
                    <a:p>
                      <a:pPr algn="l" fontAlgn="ctr"/>
                      <a:r>
                        <a:rPr lang="en-US" sz="1800" b="1" i="0" u="none" strike="noStrike" dirty="0">
                          <a:solidFill>
                            <a:schemeClr val="tx1"/>
                          </a:solidFill>
                          <a:latin typeface="+mn-lt"/>
                        </a:rPr>
                        <a:t>Specific Ownership Tax</a:t>
                      </a:r>
                    </a:p>
                  </a:txBody>
                  <a:tcPr marR="0" marT="0" marB="0" anchor="ctr"/>
                </a:tc>
                <a:tc>
                  <a:txBody>
                    <a:bodyPr/>
                    <a:lstStyle/>
                    <a:p>
                      <a:pPr algn="r" fontAlgn="ctr"/>
                      <a:r>
                        <a:rPr lang="en-US" sz="1800" b="1" i="0" u="none" strike="noStrike" dirty="0" smtClean="0">
                          <a:solidFill>
                            <a:schemeClr val="tx1"/>
                          </a:solidFill>
                          <a:latin typeface="+mn-lt"/>
                        </a:rPr>
                        <a:t>$132,730,650</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$132,730,650</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$0</a:t>
                      </a:r>
                      <a:endParaRPr lang="en-US" sz="1800" b="1" i="0" u="none" strike="noStrike" dirty="0">
                        <a:solidFill>
                          <a:schemeClr val="tx1"/>
                        </a:solidFill>
                        <a:latin typeface="+mn-lt"/>
                      </a:endParaRPr>
                    </a:p>
                  </a:txBody>
                  <a:tcPr marL="0" marR="182880" marT="0" marB="0" anchor="ctr"/>
                </a:tc>
              </a:tr>
              <a:tr h="704298">
                <a:tc>
                  <a:txBody>
                    <a:bodyPr/>
                    <a:lstStyle/>
                    <a:p>
                      <a:pPr algn="l" fontAlgn="ctr"/>
                      <a:r>
                        <a:rPr lang="en-US" sz="1800" b="1" i="0" u="none" strike="noStrike" dirty="0">
                          <a:solidFill>
                            <a:schemeClr val="tx1"/>
                          </a:solidFill>
                          <a:latin typeface="+mn-lt"/>
                        </a:rPr>
                        <a:t>Total</a:t>
                      </a:r>
                    </a:p>
                  </a:txBody>
                  <a:tcPr marR="0" marT="0" marB="0" anchor="ctr"/>
                </a:tc>
                <a:tc>
                  <a:txBody>
                    <a:bodyPr/>
                    <a:lstStyle/>
                    <a:p>
                      <a:pPr algn="r" fontAlgn="ctr"/>
                      <a:r>
                        <a:rPr lang="en-US" sz="1800" b="1" i="0" u="none" strike="noStrike" dirty="0" smtClean="0">
                          <a:solidFill>
                            <a:schemeClr val="tx1"/>
                          </a:solidFill>
                          <a:latin typeface="+mn-lt"/>
                        </a:rPr>
                        <a:t>$5,290,884,887</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$5,499,386,291</a:t>
                      </a:r>
                      <a:endParaRPr lang="en-US" sz="1800" b="1" i="0" u="none" strike="noStrike" dirty="0">
                        <a:solidFill>
                          <a:schemeClr val="tx1"/>
                        </a:solidFill>
                        <a:latin typeface="+mn-lt"/>
                      </a:endParaRPr>
                    </a:p>
                  </a:txBody>
                  <a:tcPr marL="0" marR="182880" marT="0" marB="0" anchor="ctr"/>
                </a:tc>
                <a:tc>
                  <a:txBody>
                    <a:bodyPr/>
                    <a:lstStyle/>
                    <a:p>
                      <a:pPr algn="r" fontAlgn="ctr"/>
                      <a:r>
                        <a:rPr lang="en-US" sz="1800" b="1" i="0" u="none" strike="noStrike" dirty="0" smtClean="0">
                          <a:solidFill>
                            <a:schemeClr val="tx1"/>
                          </a:solidFill>
                          <a:latin typeface="+mn-lt"/>
                        </a:rPr>
                        <a:t>$208,501,404</a:t>
                      </a:r>
                      <a:endParaRPr lang="en-US" sz="1800" b="1" i="0" u="none" strike="noStrike" dirty="0">
                        <a:solidFill>
                          <a:schemeClr val="tx1"/>
                        </a:solidFill>
                        <a:latin typeface="+mn-lt"/>
                      </a:endParaRPr>
                    </a:p>
                  </a:txBody>
                  <a:tcPr marL="0" marR="182880" marT="0" marB="0" anchor="ctr"/>
                </a:tc>
              </a:tr>
            </a:tbl>
          </a:graphicData>
        </a:graphic>
      </p:graphicFrame>
      <p:sp>
        <p:nvSpPr>
          <p:cNvPr id="3" name="Title 2"/>
          <p:cNvSpPr>
            <a:spLocks noGrp="1"/>
          </p:cNvSpPr>
          <p:nvPr>
            <p:ph type="title"/>
          </p:nvPr>
        </p:nvSpPr>
        <p:spPr/>
        <p:txBody>
          <a:bodyPr/>
          <a:lstStyle/>
          <a:p>
            <a:r>
              <a:rPr lang="en-US" b="1" dirty="0" smtClean="0">
                <a:latin typeface="Palatino Linotype" pitchFamily="18" charset="0"/>
              </a:rPr>
              <a:t>Compare FY2012-13 Appropriation to FY2013-14 Budget Request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Grp="1"/>
          </p:cNvGraphicFramePr>
          <p:nvPr/>
        </p:nvGraphicFramePr>
        <p:xfrm>
          <a:off x="304800" y="228600"/>
          <a:ext cx="8610600" cy="5994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bwMode="auto">
          <a:xfrm>
            <a:off x="285750" y="1739590"/>
            <a:ext cx="8631238" cy="4205598"/>
          </a:xfrm>
          <a:noFill/>
          <a:ln>
            <a:miter lim="800000"/>
            <a:headEnd/>
            <a:tailEnd/>
          </a:ln>
        </p:spPr>
        <p:txBody>
          <a:bodyPr vert="horz" wrap="square" lIns="91440" tIns="45720" rIns="91440" bIns="45720" numCol="1" anchor="t" anchorCtr="0" compatLnSpc="1">
            <a:prstTxWarp prst="textNoShape">
              <a:avLst/>
            </a:prstTxWarp>
          </a:bodyPr>
          <a:lstStyle/>
          <a:p>
            <a:pPr marL="45720" indent="0" algn="just" eaLnBrk="1" hangingPunct="1">
              <a:lnSpc>
                <a:spcPct val="80000"/>
              </a:lnSpc>
              <a:buNone/>
            </a:pPr>
            <a:endParaRPr lang="en-US" sz="2400" dirty="0" smtClean="0">
              <a:solidFill>
                <a:schemeClr val="bg1"/>
              </a:solidFill>
            </a:endParaRPr>
          </a:p>
          <a:p>
            <a:pPr eaLnBrk="1" hangingPunct="1">
              <a:lnSpc>
                <a:spcPct val="80000"/>
              </a:lnSpc>
            </a:pPr>
            <a:r>
              <a:rPr lang="en-US" sz="3400" dirty="0" smtClean="0"/>
              <a:t>Annual Audits, Accreditation Report &amp; Financial Transparency - Reminders</a:t>
            </a:r>
          </a:p>
          <a:p>
            <a:pPr algn="just" eaLnBrk="1" hangingPunct="1">
              <a:lnSpc>
                <a:spcPct val="80000"/>
              </a:lnSpc>
            </a:pPr>
            <a:endParaRPr lang="en-US" sz="3400" dirty="0" smtClean="0"/>
          </a:p>
          <a:p>
            <a:pPr algn="just" eaLnBrk="1" hangingPunct="1">
              <a:lnSpc>
                <a:spcPct val="80000"/>
              </a:lnSpc>
              <a:buNone/>
            </a:pPr>
            <a:endParaRPr lang="en-US" sz="3400" dirty="0" smtClean="0"/>
          </a:p>
          <a:p>
            <a:pPr algn="just" eaLnBrk="1" hangingPunct="1">
              <a:lnSpc>
                <a:spcPct val="80000"/>
              </a:lnSpc>
            </a:pPr>
            <a:r>
              <a:rPr lang="en-US" sz="3400" dirty="0" smtClean="0"/>
              <a:t>Governor’s Budget Request</a:t>
            </a:r>
          </a:p>
          <a:p>
            <a:pPr algn="just" eaLnBrk="1" hangingPunct="1">
              <a:lnSpc>
                <a:spcPct val="80000"/>
              </a:lnSpc>
              <a:buNone/>
            </a:pPr>
            <a:endParaRPr lang="en-US" sz="3400" dirty="0" smtClean="0"/>
          </a:p>
        </p:txBody>
      </p:sp>
      <p:sp>
        <p:nvSpPr>
          <p:cNvPr id="8194" name="Rectangle 2"/>
          <p:cNvSpPr>
            <a:spLocks noGrp="1" noChangeArrowheads="1"/>
          </p:cNvSpPr>
          <p:nvPr>
            <p:ph type="title"/>
          </p:nvPr>
        </p:nvSpPr>
        <p:spPr bwMode="auto">
          <a:xfrm>
            <a:off x="134937" y="137159"/>
            <a:ext cx="8915400" cy="1371600"/>
          </a:xfrm>
          <a:noFill/>
          <a:ln>
            <a:noFill/>
            <a:miter lim="800000"/>
            <a:headEnd/>
            <a:tailEnd/>
          </a:ln>
        </p:spPr>
        <p:txBody>
          <a:bodyPr vert="horz" wrap="square" lIns="0" tIns="0" rIns="0" bIns="0" numCol="1" anchor="ctr" anchorCtr="1" compatLnSpc="1">
            <a:prstTxWarp prst="textNoShape">
              <a:avLst/>
            </a:prstTxWarp>
          </a:bodyPr>
          <a:lstStyle/>
          <a:p>
            <a:pPr eaLnBrk="1" hangingPunct="1"/>
            <a:r>
              <a:rPr lang="en-US" sz="4000" b="1" dirty="0" smtClean="0">
                <a:solidFill>
                  <a:schemeClr val="bg1"/>
                </a:solidFill>
                <a:latin typeface="Palatino Linotype" pitchFamily="18" charset="0"/>
              </a:rPr>
              <a:t>Agenda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206000" y="190919"/>
            <a:ext cx="8686800" cy="1095270"/>
          </a:xfrm>
        </p:spPr>
        <p:txBody>
          <a:bodyPr/>
          <a:lstStyle/>
          <a:p>
            <a:pPr algn="ctr"/>
            <a:r>
              <a:rPr lang="en-US" sz="2400" b="1" dirty="0" smtClean="0">
                <a:solidFill>
                  <a:schemeClr val="tx1"/>
                </a:solidFill>
              </a:rPr>
              <a:t>2012-13 Appropriated Total Program Funding by Component, With and Without Negative Factor</a:t>
            </a:r>
            <a:endParaRPr lang="en-US" sz="2400" b="1" dirty="0">
              <a:solidFill>
                <a:schemeClr val="tx1"/>
              </a:solidFill>
            </a:endParaRPr>
          </a:p>
        </p:txBody>
      </p:sp>
      <p:graphicFrame>
        <p:nvGraphicFramePr>
          <p:cNvPr id="4" name="Chart 3"/>
          <p:cNvGraphicFramePr/>
          <p:nvPr/>
        </p:nvGraphicFramePr>
        <p:xfrm>
          <a:off x="1295400" y="1912620"/>
          <a:ext cx="3208020" cy="30403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4640580" y="1905000"/>
          <a:ext cx="3208020" cy="30403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nvGraphicFramePr>
        <p:xfrm>
          <a:off x="4648200" y="1905000"/>
          <a:ext cx="3893820" cy="4038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p:cNvGraphicFramePr/>
          <p:nvPr>
            <p:extLst>
              <p:ext uri="{D42A27DB-BD31-4B8C-83A1-F6EECF244321}">
                <p14:modId xmlns:p14="http://schemas.microsoft.com/office/powerpoint/2010/main" val="2778860269"/>
              </p:ext>
            </p:extLst>
          </p:nvPr>
        </p:nvGraphicFramePr>
        <p:xfrm>
          <a:off x="4170947" y="1219200"/>
          <a:ext cx="4973053" cy="4892841"/>
        </p:xfrm>
        <a:graphic>
          <a:graphicData uri="http://schemas.openxmlformats.org/drawingml/2006/chart">
            <c:chart xmlns:c="http://schemas.openxmlformats.org/drawingml/2006/chart" xmlns:r="http://schemas.openxmlformats.org/officeDocument/2006/relationships" r:id="rId6"/>
          </a:graphicData>
        </a:graphic>
      </p:graphicFrame>
      <p:cxnSp>
        <p:nvCxnSpPr>
          <p:cNvPr id="16" name="Straight Connector 15"/>
          <p:cNvCxnSpPr/>
          <p:nvPr/>
        </p:nvCxnSpPr>
        <p:spPr bwMode="auto">
          <a:xfrm>
            <a:off x="2181726" y="1700463"/>
            <a:ext cx="4572000" cy="0"/>
          </a:xfrm>
          <a:prstGeom prst="line">
            <a:avLst/>
          </a:prstGeom>
          <a:noFill/>
          <a:ln w="9525" cap="flat" cmpd="sng" algn="ctr">
            <a:noFill/>
            <a:prstDash val="solid"/>
            <a:round/>
            <a:headEnd type="none" w="med" len="med"/>
            <a:tailEnd type="none" w="med" len="med"/>
          </a:ln>
          <a:effectLst/>
        </p:spPr>
      </p:cxnSp>
      <p:graphicFrame>
        <p:nvGraphicFramePr>
          <p:cNvPr id="14" name="Chart 13"/>
          <p:cNvGraphicFramePr/>
          <p:nvPr/>
        </p:nvGraphicFramePr>
        <p:xfrm>
          <a:off x="177800" y="1536700"/>
          <a:ext cx="4318000" cy="44958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7" name="Chart 16"/>
          <p:cNvGraphicFramePr/>
          <p:nvPr/>
        </p:nvGraphicFramePr>
        <p:xfrm>
          <a:off x="3657600" y="1498600"/>
          <a:ext cx="5486400" cy="4445000"/>
        </p:xfrm>
        <a:graphic>
          <a:graphicData uri="http://schemas.openxmlformats.org/drawingml/2006/chart">
            <c:chart xmlns:c="http://schemas.openxmlformats.org/drawingml/2006/chart" xmlns:r="http://schemas.openxmlformats.org/officeDocument/2006/relationships" r:id="rId8"/>
          </a:graphicData>
        </a:graphic>
      </p:graphicFrame>
      <p:cxnSp>
        <p:nvCxnSpPr>
          <p:cNvPr id="19" name="Straight Arrow Connector 18"/>
          <p:cNvCxnSpPr/>
          <p:nvPr/>
        </p:nvCxnSpPr>
        <p:spPr>
          <a:xfrm flipV="1">
            <a:off x="558800" y="2247900"/>
            <a:ext cx="4787900" cy="1600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349500" y="1943100"/>
            <a:ext cx="4000500" cy="50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19100" y="6375400"/>
            <a:ext cx="2692400" cy="307777"/>
          </a:xfrm>
          <a:prstGeom prst="rect">
            <a:avLst/>
          </a:prstGeom>
          <a:noFill/>
        </p:spPr>
        <p:txBody>
          <a:bodyPr wrap="square" rtlCol="0">
            <a:spAutoFit/>
          </a:bodyPr>
          <a:lstStyle/>
          <a:p>
            <a:pPr algn="l"/>
            <a:r>
              <a:rPr lang="en-US" sz="1400" dirty="0" smtClean="0"/>
              <a:t>I</a:t>
            </a:r>
            <a:r>
              <a:rPr lang="en-US" sz="1400" dirty="0" smtClean="0">
                <a:solidFill>
                  <a:schemeClr val="tx1"/>
                </a:solidFill>
              </a:rPr>
              <a:t>in millions</a:t>
            </a:r>
            <a:endParaRPr lang="en-US"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Governor’s proposal eliminates this funding</a:t>
            </a:r>
          </a:p>
          <a:p>
            <a:pPr lvl="1"/>
            <a:r>
              <a:rPr lang="en-US" sz="2400" dirty="0" smtClean="0"/>
              <a:t>$6.9 million</a:t>
            </a:r>
          </a:p>
          <a:p>
            <a:pPr lvl="1"/>
            <a:r>
              <a:rPr lang="en-US" sz="2400" dirty="0" smtClean="0"/>
              <a:t>59 districts</a:t>
            </a:r>
          </a:p>
          <a:p>
            <a:pPr marL="365760" lvl="1" indent="0">
              <a:buNone/>
            </a:pPr>
            <a:endParaRPr lang="en-US" sz="2400" dirty="0" smtClean="0"/>
          </a:p>
          <a:p>
            <a:r>
              <a:rPr lang="en-US" sz="2800" dirty="0" smtClean="0"/>
              <a:t>Funding used to increase supplemental full-day kindergarten factor</a:t>
            </a:r>
          </a:p>
          <a:p>
            <a:pPr lvl="1"/>
            <a:r>
              <a:rPr lang="en-US" sz="2400" dirty="0" smtClean="0"/>
              <a:t>.08 to .097</a:t>
            </a:r>
          </a:p>
          <a:p>
            <a:pPr lvl="1"/>
            <a:r>
              <a:rPr lang="en-US" sz="2400" dirty="0" smtClean="0"/>
              <a:t>Kindergarten counted as .597 for 2013-14</a:t>
            </a:r>
          </a:p>
          <a:p>
            <a:pPr lvl="1"/>
            <a:r>
              <a:rPr lang="en-US" sz="2400" dirty="0" smtClean="0"/>
              <a:t>All districts</a:t>
            </a:r>
          </a:p>
        </p:txBody>
      </p:sp>
      <p:sp>
        <p:nvSpPr>
          <p:cNvPr id="3" name="Title 2"/>
          <p:cNvSpPr>
            <a:spLocks noGrp="1"/>
          </p:cNvSpPr>
          <p:nvPr>
            <p:ph type="title"/>
          </p:nvPr>
        </p:nvSpPr>
        <p:spPr>
          <a:xfrm>
            <a:off x="137160" y="137160"/>
            <a:ext cx="8915400" cy="1371600"/>
          </a:xfrm>
        </p:spPr>
        <p:txBody>
          <a:bodyPr lIns="0" tIns="0" rIns="0" bIns="0" anchor="ctr" anchorCtr="1"/>
          <a:lstStyle/>
          <a:p>
            <a:r>
              <a:rPr lang="en-US" sz="4000" b="1" dirty="0" smtClean="0">
                <a:latin typeface="Palatino Linotype" pitchFamily="18" charset="0"/>
              </a:rPr>
              <a:t>Hold-Harmless Kindergarten Funding</a:t>
            </a:r>
            <a:endParaRPr lang="en-US" sz="4000" b="1" dirty="0">
              <a:latin typeface="Palatino Linotype" pitchFamily="18" charset="0"/>
            </a:endParaRPr>
          </a:p>
        </p:txBody>
      </p:sp>
    </p:spTree>
    <p:extLst>
      <p:ext uri="{BB962C8B-B14F-4D97-AF65-F5344CB8AC3E}">
        <p14:creationId xmlns:p14="http://schemas.microsoft.com/office/powerpoint/2010/main" val="3643398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551100"/>
          </a:xfrm>
        </p:spPr>
        <p:txBody>
          <a:bodyPr/>
          <a:lstStyle/>
          <a:p>
            <a:r>
              <a:rPr lang="en-US" sz="2600" dirty="0" smtClean="0"/>
              <a:t>Focus on expanding ECE opportunities to at-risk students</a:t>
            </a:r>
          </a:p>
          <a:p>
            <a:r>
              <a:rPr lang="en-US" sz="2600" dirty="0" smtClean="0"/>
              <a:t>Transfer of $70 per funded at-risk student within the district’s books</a:t>
            </a:r>
          </a:p>
          <a:p>
            <a:r>
              <a:rPr lang="en-US" sz="2600" dirty="0" smtClean="0"/>
              <a:t>Transfer optional for districts with +/- 10% of 200</a:t>
            </a:r>
          </a:p>
          <a:p>
            <a:r>
              <a:rPr lang="en-US" sz="2600" dirty="0" smtClean="0"/>
              <a:t>Similar to previous requirement of transfer to Capital Reserve/Risk Management</a:t>
            </a:r>
          </a:p>
          <a:p>
            <a:r>
              <a:rPr lang="en-US" sz="2600" dirty="0" smtClean="0"/>
              <a:t>Financial Policies and Procedures Committee will be utilized to determine best method of recording</a:t>
            </a:r>
            <a:endParaRPr lang="en-US" sz="2600" dirty="0"/>
          </a:p>
        </p:txBody>
      </p:sp>
      <p:sp>
        <p:nvSpPr>
          <p:cNvPr id="3" name="Title 2"/>
          <p:cNvSpPr>
            <a:spLocks noGrp="1"/>
          </p:cNvSpPr>
          <p:nvPr>
            <p:ph type="title"/>
          </p:nvPr>
        </p:nvSpPr>
        <p:spPr>
          <a:xfrm>
            <a:off x="137160" y="137160"/>
            <a:ext cx="8915400" cy="1371600"/>
          </a:xfrm>
        </p:spPr>
        <p:txBody>
          <a:bodyPr lIns="0" tIns="0" rIns="0" bIns="0" anchor="ctr" anchorCtr="1"/>
          <a:lstStyle/>
          <a:p>
            <a:r>
              <a:rPr lang="en-US" sz="4000" b="1" dirty="0" smtClean="0">
                <a:latin typeface="Palatino Linotype" pitchFamily="18" charset="0"/>
              </a:rPr>
              <a:t>Early Education Funding</a:t>
            </a:r>
            <a:endParaRPr lang="en-US" sz="4000" b="1" dirty="0">
              <a:latin typeface="Palatino Linotype" pitchFamily="18" charset="0"/>
            </a:endParaRPr>
          </a:p>
        </p:txBody>
      </p:sp>
    </p:spTree>
    <p:extLst>
      <p:ext uri="{BB962C8B-B14F-4D97-AF65-F5344CB8AC3E}">
        <p14:creationId xmlns:p14="http://schemas.microsoft.com/office/powerpoint/2010/main" val="1037026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1192" y="1739168"/>
            <a:ext cx="8407893" cy="4407408"/>
          </a:xfrm>
        </p:spPr>
        <p:txBody>
          <a:bodyPr/>
          <a:lstStyle/>
          <a:p>
            <a:r>
              <a:rPr lang="en-US" sz="2800" dirty="0" smtClean="0"/>
              <a:t>$3.64 per funded student withheld from all districts</a:t>
            </a:r>
          </a:p>
          <a:p>
            <a:endParaRPr lang="en-US" dirty="0" smtClean="0"/>
          </a:p>
          <a:p>
            <a:r>
              <a:rPr lang="en-US" sz="2800" dirty="0" smtClean="0"/>
              <a:t>Creates $3.0 million to fund initiative </a:t>
            </a:r>
          </a:p>
          <a:p>
            <a:endParaRPr lang="en-US" dirty="0" smtClean="0"/>
          </a:p>
          <a:p>
            <a:r>
              <a:rPr lang="en-US" sz="2800" dirty="0" smtClean="0"/>
              <a:t>Provides incentive payments to teachers working in hard to serve rural districts or high poverty areas</a:t>
            </a:r>
          </a:p>
        </p:txBody>
      </p:sp>
      <p:sp>
        <p:nvSpPr>
          <p:cNvPr id="3" name="Title 2"/>
          <p:cNvSpPr>
            <a:spLocks noGrp="1"/>
          </p:cNvSpPr>
          <p:nvPr>
            <p:ph type="title"/>
          </p:nvPr>
        </p:nvSpPr>
        <p:spPr>
          <a:xfrm>
            <a:off x="137160" y="137160"/>
            <a:ext cx="8915400" cy="1371600"/>
          </a:xfrm>
        </p:spPr>
        <p:txBody>
          <a:bodyPr lIns="0" tIns="0" rIns="0" bIns="0" anchor="ctr" anchorCtr="1"/>
          <a:lstStyle/>
          <a:p>
            <a:r>
              <a:rPr lang="en-US" sz="4000" b="1" dirty="0" smtClean="0">
                <a:latin typeface="Palatino Linotype" pitchFamily="18" charset="0"/>
              </a:rPr>
              <a:t>Quality Teacher Pipeline</a:t>
            </a:r>
            <a:endParaRPr lang="en-US" sz="4000" b="1" dirty="0">
              <a:latin typeface="Palatino Linotype" pitchFamily="18" charset="0"/>
            </a:endParaRPr>
          </a:p>
        </p:txBody>
      </p:sp>
    </p:spTree>
    <p:extLst>
      <p:ext uri="{BB962C8B-B14F-4D97-AF65-F5344CB8AC3E}">
        <p14:creationId xmlns:p14="http://schemas.microsoft.com/office/powerpoint/2010/main" val="1087399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 y="137160"/>
            <a:ext cx="8915400" cy="1371600"/>
          </a:xfrm>
        </p:spPr>
        <p:txBody>
          <a:bodyPr lIns="0" tIns="0" rIns="0" bIns="0" anchor="ctr" anchorCtr="1"/>
          <a:lstStyle/>
          <a:p>
            <a:r>
              <a:rPr lang="en-US" sz="4000" b="1" dirty="0" smtClean="0">
                <a:latin typeface="Palatino Linotype" pitchFamily="18" charset="0"/>
              </a:rPr>
              <a:t>FY2013-14 Budget Request</a:t>
            </a:r>
            <a:endParaRPr lang="en-US" sz="4000" b="1" dirty="0">
              <a:latin typeface="Palatino Linotype"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04388298"/>
              </p:ext>
            </p:extLst>
          </p:nvPr>
        </p:nvGraphicFramePr>
        <p:xfrm>
          <a:off x="204395" y="1747396"/>
          <a:ext cx="8616877" cy="4257412"/>
        </p:xfrm>
        <a:graphic>
          <a:graphicData uri="http://schemas.openxmlformats.org/drawingml/2006/table">
            <a:tbl>
              <a:tblPr firstRow="1" bandRow="1">
                <a:tableStyleId>{6E25E649-3F16-4E02-A733-19D2CDBF48F0}</a:tableStyleId>
              </a:tblPr>
              <a:tblGrid>
                <a:gridCol w="1751405"/>
                <a:gridCol w="1536700"/>
                <a:gridCol w="1485900"/>
                <a:gridCol w="1346996"/>
                <a:gridCol w="1247938"/>
                <a:gridCol w="1247938"/>
              </a:tblGrid>
              <a:tr h="720292">
                <a:tc>
                  <a:txBody>
                    <a:bodyPr/>
                    <a:lstStyle/>
                    <a:p>
                      <a:endParaRPr lang="en-US" sz="1500" dirty="0"/>
                    </a:p>
                  </a:txBody>
                  <a:tcPr marR="0"/>
                </a:tc>
                <a:tc>
                  <a:txBody>
                    <a:bodyPr/>
                    <a:lstStyle/>
                    <a:p>
                      <a:pPr algn="ctr" fontAlgn="b"/>
                      <a:r>
                        <a:rPr lang="en-US" sz="1500" u="none" strike="noStrike" dirty="0"/>
                        <a:t> Actual </a:t>
                      </a:r>
                      <a:r>
                        <a:rPr lang="en-US" sz="1500" u="none" strike="noStrike" dirty="0" smtClean="0"/>
                        <a:t>Funded</a:t>
                      </a:r>
                    </a:p>
                    <a:p>
                      <a:pPr algn="ctr" fontAlgn="b"/>
                      <a:r>
                        <a:rPr lang="en-US" sz="1500" u="none" strike="noStrike" dirty="0" smtClean="0"/>
                        <a:t> </a:t>
                      </a:r>
                      <a:r>
                        <a:rPr lang="en-US" sz="1500" u="none" strike="noStrike" dirty="0"/>
                        <a:t>Total Program* </a:t>
                      </a:r>
                      <a:endParaRPr lang="en-US" sz="1500" b="0" i="0" u="none" strike="noStrike" dirty="0">
                        <a:solidFill>
                          <a:srgbClr val="000000"/>
                        </a:solidFill>
                        <a:latin typeface="Calibri"/>
                      </a:endParaRPr>
                    </a:p>
                  </a:txBody>
                  <a:tcPr marL="0" marR="182880" marT="0" marB="0" anchor="b"/>
                </a:tc>
                <a:tc>
                  <a:txBody>
                    <a:bodyPr/>
                    <a:lstStyle/>
                    <a:p>
                      <a:pPr algn="ctr" fontAlgn="b"/>
                      <a:r>
                        <a:rPr lang="en-US" sz="1500" u="none" strike="noStrike" dirty="0"/>
                        <a:t> Change </a:t>
                      </a:r>
                      <a:r>
                        <a:rPr lang="en-US" sz="1500" u="none" strike="noStrike" dirty="0" smtClean="0"/>
                        <a:t>from</a:t>
                      </a:r>
                    </a:p>
                    <a:p>
                      <a:pPr algn="ctr" fontAlgn="b"/>
                      <a:r>
                        <a:rPr lang="en-US" sz="1500" u="none" strike="noStrike" dirty="0" smtClean="0"/>
                        <a:t> </a:t>
                      </a:r>
                      <a:r>
                        <a:rPr lang="en-US" sz="1500" u="none" strike="noStrike" dirty="0"/>
                        <a:t>Prior Year </a:t>
                      </a:r>
                      <a:endParaRPr lang="en-US" sz="1500" b="0" i="0" u="none" strike="noStrike" dirty="0">
                        <a:solidFill>
                          <a:srgbClr val="000000"/>
                        </a:solidFill>
                        <a:latin typeface="Calibri"/>
                      </a:endParaRPr>
                    </a:p>
                  </a:txBody>
                  <a:tcPr marL="0" marR="182880" marT="0" marB="0" anchor="b"/>
                </a:tc>
                <a:tc>
                  <a:txBody>
                    <a:bodyPr/>
                    <a:lstStyle/>
                    <a:p>
                      <a:pPr algn="ctr" fontAlgn="b"/>
                      <a:r>
                        <a:rPr lang="en-US" sz="1500" u="none" strike="noStrike" dirty="0"/>
                        <a:t> </a:t>
                      </a:r>
                      <a:r>
                        <a:rPr lang="en-US" sz="1500" u="none" strike="noStrike" dirty="0" smtClean="0"/>
                        <a:t>Cumulative</a:t>
                      </a:r>
                    </a:p>
                    <a:p>
                      <a:pPr algn="ctr" fontAlgn="b"/>
                      <a:r>
                        <a:rPr lang="en-US" sz="1500" u="none" strike="noStrike" dirty="0" smtClean="0"/>
                        <a:t> </a:t>
                      </a:r>
                      <a:r>
                        <a:rPr lang="en-US" sz="1500" u="none" strike="noStrike" dirty="0"/>
                        <a:t>Change </a:t>
                      </a:r>
                      <a:endParaRPr lang="en-US" sz="1500" b="0" i="0" u="none" strike="noStrike" dirty="0">
                        <a:solidFill>
                          <a:srgbClr val="000000"/>
                        </a:solidFill>
                        <a:latin typeface="Calibri"/>
                      </a:endParaRPr>
                    </a:p>
                  </a:txBody>
                  <a:tcPr marL="0" marR="182880" marT="0" marB="0" anchor="b"/>
                </a:tc>
                <a:tc>
                  <a:txBody>
                    <a:bodyPr/>
                    <a:lstStyle/>
                    <a:p>
                      <a:pPr marL="0" algn="ctr" defTabSz="914400" rtl="0" eaLnBrk="1" fontAlgn="b" latinLnBrk="0" hangingPunct="1"/>
                      <a:r>
                        <a:rPr lang="en-US" sz="1500" u="none" strike="noStrike" kern="1200" dirty="0"/>
                        <a:t> </a:t>
                      </a:r>
                      <a:r>
                        <a:rPr lang="en-US" sz="1500" u="none" strike="noStrike" kern="1200" dirty="0" smtClean="0"/>
                        <a:t>Funded</a:t>
                      </a:r>
                    </a:p>
                    <a:p>
                      <a:pPr marL="0" algn="ctr" defTabSz="914400" rtl="0" eaLnBrk="1" fontAlgn="b" latinLnBrk="0" hangingPunct="1"/>
                      <a:r>
                        <a:rPr lang="en-US" sz="1500" u="none" strike="noStrike" kern="1200" dirty="0" smtClean="0"/>
                        <a:t> </a:t>
                      </a:r>
                      <a:r>
                        <a:rPr lang="en-US" sz="1500" u="none" strike="noStrike" kern="1200" dirty="0"/>
                        <a:t>Pupils </a:t>
                      </a:r>
                      <a:endParaRPr lang="en-US" sz="1500" u="none" strike="noStrike" kern="1200" dirty="0">
                        <a:solidFill>
                          <a:schemeClr val="bg1"/>
                        </a:solidFill>
                        <a:latin typeface="+mn-lt"/>
                        <a:ea typeface="+mn-ea"/>
                        <a:cs typeface="+mn-cs"/>
                      </a:endParaRPr>
                    </a:p>
                  </a:txBody>
                  <a:tcPr marL="0" marR="182880" marT="0" marB="0" anchor="b"/>
                </a:tc>
                <a:tc>
                  <a:txBody>
                    <a:bodyPr/>
                    <a:lstStyle/>
                    <a:p>
                      <a:pPr marL="0" algn="ctr" defTabSz="914400" rtl="0" eaLnBrk="1" fontAlgn="b" latinLnBrk="0" hangingPunct="1"/>
                      <a:r>
                        <a:rPr lang="en-US" sz="1500" u="none" strike="noStrike" kern="1200" dirty="0" smtClean="0"/>
                        <a:t> Average Per Pupil Funding </a:t>
                      </a:r>
                      <a:endParaRPr lang="en-US" sz="1500" u="none" strike="noStrike" kern="1200" dirty="0" smtClean="0">
                        <a:solidFill>
                          <a:schemeClr val="bg1"/>
                        </a:solidFill>
                        <a:latin typeface="+mn-lt"/>
                        <a:ea typeface="+mn-ea"/>
                        <a:cs typeface="+mn-cs"/>
                      </a:endParaRPr>
                    </a:p>
                  </a:txBody>
                  <a:tcPr marL="0" marR="182880" marT="0" marB="0" anchor="b"/>
                </a:tc>
              </a:tr>
              <a:tr h="453312">
                <a:tc>
                  <a:txBody>
                    <a:bodyPr/>
                    <a:lstStyle/>
                    <a:p>
                      <a:pPr algn="l" fontAlgn="b"/>
                      <a:r>
                        <a:rPr lang="en-US" sz="1500" u="none" strike="noStrike" dirty="0" smtClean="0"/>
                        <a:t>2008-09 Actual</a:t>
                      </a:r>
                      <a:endParaRPr lang="en-US" sz="1500" b="0" i="0" u="none" strike="noStrike" dirty="0">
                        <a:solidFill>
                          <a:srgbClr val="000000"/>
                        </a:solidFill>
                        <a:latin typeface="Calibri"/>
                      </a:endParaRPr>
                    </a:p>
                  </a:txBody>
                  <a:tcPr marR="0" marT="0" marB="0" anchor="ctr"/>
                </a:tc>
                <a:tc>
                  <a:txBody>
                    <a:bodyPr/>
                    <a:lstStyle/>
                    <a:p>
                      <a:pPr marL="0" algn="r" defTabSz="914400" rtl="0" eaLnBrk="1" fontAlgn="b" latinLnBrk="0" hangingPunct="1"/>
                      <a:r>
                        <a:rPr lang="en-US" sz="1500" u="none" strike="noStrike" kern="1200" dirty="0"/>
                        <a:t>$5,347,325,784 </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a:t> NA </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a:t> NA </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smtClean="0"/>
                        <a:t>         </a:t>
                      </a:r>
                      <a:r>
                        <a:rPr lang="en-US" sz="1500" u="none" strike="noStrike" kern="1200" dirty="0"/>
                        <a:t>778,136 </a:t>
                      </a:r>
                      <a:endParaRPr lang="en-US" sz="1500" u="none" strike="noStrike" kern="1200" dirty="0">
                        <a:solidFill>
                          <a:schemeClr val="dk1"/>
                        </a:solidFill>
                        <a:latin typeface="+mn-lt"/>
                        <a:ea typeface="+mn-ea"/>
                        <a:cs typeface="+mn-cs"/>
                      </a:endParaRPr>
                    </a:p>
                  </a:txBody>
                  <a:tcPr marL="0" marR="182880" marT="0" marB="0" anchor="ctr"/>
                </a:tc>
                <a:tc>
                  <a:txBody>
                    <a:bodyPr/>
                    <a:lstStyle/>
                    <a:p>
                      <a:pPr marL="0" algn="r" defTabSz="914400" rtl="0" eaLnBrk="1" fontAlgn="b" latinLnBrk="0" hangingPunct="1"/>
                      <a:r>
                        <a:rPr lang="en-US" sz="1500" u="none" strike="noStrike" kern="1200" dirty="0" smtClean="0"/>
                        <a:t>$6,872 </a:t>
                      </a:r>
                      <a:endParaRPr lang="en-US" sz="1500" u="none" strike="noStrike" kern="1200" dirty="0" smtClean="0">
                        <a:solidFill>
                          <a:schemeClr val="dk1"/>
                        </a:solidFill>
                        <a:latin typeface="+mn-lt"/>
                        <a:ea typeface="+mn-ea"/>
                        <a:cs typeface="+mn-cs"/>
                      </a:endParaRPr>
                    </a:p>
                  </a:txBody>
                  <a:tcPr marL="0" marR="182880" marT="0" marB="0" anchor="ctr"/>
                </a:tc>
              </a:tr>
              <a:tr h="444500">
                <a:tc>
                  <a:txBody>
                    <a:bodyPr/>
                    <a:lstStyle/>
                    <a:p>
                      <a:pPr algn="l" fontAlgn="b"/>
                      <a:r>
                        <a:rPr lang="en-US" sz="1500" u="none" strike="noStrike" dirty="0" smtClean="0"/>
                        <a:t>2009-10 Actual</a:t>
                      </a:r>
                      <a:endParaRPr lang="en-US" sz="1500" b="0" i="0" u="none" strike="noStrike" dirty="0">
                        <a:solidFill>
                          <a:srgbClr val="000000"/>
                        </a:solidFill>
                        <a:latin typeface="Calibri"/>
                      </a:endParaRPr>
                    </a:p>
                  </a:txBody>
                  <a:tcPr marR="0" marT="0" marB="0" anchor="ctr"/>
                </a:tc>
                <a:tc>
                  <a:txBody>
                    <a:bodyPr/>
                    <a:lstStyle/>
                    <a:p>
                      <a:pPr algn="r" fontAlgn="b"/>
                      <a:r>
                        <a:rPr lang="en-US" sz="1500" u="none" strike="noStrike" kern="1200" dirty="0"/>
                        <a:t>$5,586,087,039 </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$238,761,255 </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$238,761,255 </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smtClean="0"/>
                        <a:t>         </a:t>
                      </a:r>
                      <a:r>
                        <a:rPr lang="en-US" sz="1500" u="none" strike="noStrike" kern="1200" dirty="0"/>
                        <a:t>789,497 </a:t>
                      </a:r>
                      <a:endParaRPr lang="en-US" sz="1500" u="none" strike="noStrike" kern="1200" dirty="0">
                        <a:solidFill>
                          <a:schemeClr val="dk1"/>
                        </a:solidFill>
                        <a:latin typeface="+mn-lt"/>
                        <a:ea typeface="+mn-ea"/>
                        <a:cs typeface="+mn-cs"/>
                      </a:endParaRPr>
                    </a:p>
                  </a:txBody>
                  <a:tcPr marL="0" marR="182880" marT="0" marB="0" anchor="ctr"/>
                </a:tc>
                <a:tc>
                  <a:txBody>
                    <a:bodyPr/>
                    <a:lstStyle/>
                    <a:p>
                      <a:pPr marL="0" algn="r" defTabSz="914400" rtl="0" eaLnBrk="1" fontAlgn="b" latinLnBrk="0" hangingPunct="1"/>
                      <a:r>
                        <a:rPr lang="en-US" sz="1500" u="none" strike="noStrike" kern="1200" dirty="0" smtClean="0"/>
                        <a:t>$7,076 </a:t>
                      </a:r>
                      <a:endParaRPr lang="en-US" sz="1500" u="none" strike="noStrike" kern="1200" dirty="0" smtClean="0">
                        <a:solidFill>
                          <a:schemeClr val="dk1"/>
                        </a:solidFill>
                        <a:latin typeface="+mn-lt"/>
                        <a:ea typeface="+mn-ea"/>
                        <a:cs typeface="+mn-cs"/>
                      </a:endParaRPr>
                    </a:p>
                  </a:txBody>
                  <a:tcPr marL="0" marR="182880" marT="0" marB="0" anchor="ctr"/>
                </a:tc>
              </a:tr>
              <a:tr h="444500">
                <a:tc>
                  <a:txBody>
                    <a:bodyPr/>
                    <a:lstStyle/>
                    <a:p>
                      <a:pPr algn="l" fontAlgn="b"/>
                      <a:r>
                        <a:rPr lang="en-US" sz="1500" u="none" strike="noStrike" dirty="0" smtClean="0"/>
                        <a:t>2010-11 Actual</a:t>
                      </a:r>
                      <a:endParaRPr lang="en-US" sz="1500" b="0" i="0" u="none" strike="noStrike" dirty="0">
                        <a:solidFill>
                          <a:srgbClr val="000000"/>
                        </a:solidFill>
                        <a:latin typeface="Calibri"/>
                      </a:endParaRPr>
                    </a:p>
                  </a:txBody>
                  <a:tcPr marR="0" marT="0" marB="0" anchor="ctr"/>
                </a:tc>
                <a:tc>
                  <a:txBody>
                    <a:bodyPr/>
                    <a:lstStyle/>
                    <a:p>
                      <a:pPr algn="r" fontAlgn="b"/>
                      <a:r>
                        <a:rPr lang="en-US" sz="1500" u="none" strike="noStrike" kern="1200" dirty="0"/>
                        <a:t>$5,439,939,345 </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($146,147,693)</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$92,613,561 </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smtClean="0"/>
                        <a:t>         </a:t>
                      </a:r>
                      <a:r>
                        <a:rPr lang="en-US" sz="1500" u="none" strike="noStrike" kern="1200" dirty="0"/>
                        <a:t>798,600 </a:t>
                      </a:r>
                      <a:endParaRPr lang="en-US" sz="1500" u="none" strike="noStrike" kern="1200" dirty="0">
                        <a:solidFill>
                          <a:schemeClr val="dk1"/>
                        </a:solidFill>
                        <a:latin typeface="+mn-lt"/>
                        <a:ea typeface="+mn-ea"/>
                        <a:cs typeface="+mn-cs"/>
                      </a:endParaRPr>
                    </a:p>
                  </a:txBody>
                  <a:tcPr marL="0" marR="182880" marT="0" marB="0" anchor="ctr"/>
                </a:tc>
                <a:tc>
                  <a:txBody>
                    <a:bodyPr/>
                    <a:lstStyle/>
                    <a:p>
                      <a:pPr marL="0" algn="r" defTabSz="914400" rtl="0" eaLnBrk="1" fontAlgn="b" latinLnBrk="0" hangingPunct="1"/>
                      <a:r>
                        <a:rPr lang="en-US" sz="1500" u="none" strike="noStrike" kern="1200" dirty="0" smtClean="0"/>
                        <a:t>$6,812 </a:t>
                      </a:r>
                      <a:endParaRPr lang="en-US" sz="1500" u="none" strike="noStrike" kern="1200" dirty="0" smtClean="0">
                        <a:solidFill>
                          <a:schemeClr val="dk1"/>
                        </a:solidFill>
                        <a:latin typeface="+mn-lt"/>
                        <a:ea typeface="+mn-ea"/>
                        <a:cs typeface="+mn-cs"/>
                      </a:endParaRPr>
                    </a:p>
                  </a:txBody>
                  <a:tcPr marL="0" marR="182880" marT="0" marB="0" anchor="ctr"/>
                </a:tc>
              </a:tr>
              <a:tr h="482600">
                <a:tc>
                  <a:txBody>
                    <a:bodyPr/>
                    <a:lstStyle/>
                    <a:p>
                      <a:pPr algn="l" fontAlgn="b"/>
                      <a:r>
                        <a:rPr lang="en-US" sz="1500" u="none" strike="noStrike" dirty="0" smtClean="0"/>
                        <a:t>2011-12</a:t>
                      </a:r>
                      <a:r>
                        <a:rPr lang="en-US" sz="1500" u="none" strike="noStrike" baseline="0" dirty="0" smtClean="0"/>
                        <a:t> Actual</a:t>
                      </a:r>
                      <a:endParaRPr lang="en-US" sz="1500" b="0" i="0" u="none" strike="noStrike" dirty="0">
                        <a:solidFill>
                          <a:srgbClr val="000000"/>
                        </a:solidFill>
                        <a:latin typeface="Calibri"/>
                      </a:endParaRPr>
                    </a:p>
                  </a:txBody>
                  <a:tcPr marR="0" marT="0" marB="0" anchor="ctr"/>
                </a:tc>
                <a:tc>
                  <a:txBody>
                    <a:bodyPr/>
                    <a:lstStyle/>
                    <a:p>
                      <a:pPr marL="0" algn="r" defTabSz="914400" rtl="0" eaLnBrk="1" fontAlgn="b" latinLnBrk="0" hangingPunct="1"/>
                      <a:r>
                        <a:rPr lang="en-US" sz="1500" u="none" strike="noStrike" kern="1200" dirty="0"/>
                        <a:t>$5,232,447,624 </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a:t>($207,491,722)</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a:t>($114,878,160)</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smtClean="0"/>
                        <a:t>808,195</a:t>
                      </a:r>
                      <a:endParaRPr lang="en-US" sz="1500" u="none" strike="noStrike" kern="1200" dirty="0">
                        <a:solidFill>
                          <a:schemeClr val="dk1"/>
                        </a:solidFill>
                        <a:latin typeface="+mn-lt"/>
                        <a:ea typeface="+mn-ea"/>
                        <a:cs typeface="+mn-cs"/>
                      </a:endParaRPr>
                    </a:p>
                  </a:txBody>
                  <a:tcPr marL="0" marR="182880" marT="0" marB="0" anchor="ctr"/>
                </a:tc>
                <a:tc>
                  <a:txBody>
                    <a:bodyPr/>
                    <a:lstStyle/>
                    <a:p>
                      <a:pPr marL="0" algn="r" defTabSz="914400" rtl="0" eaLnBrk="1" fontAlgn="b" latinLnBrk="0" hangingPunct="1"/>
                      <a:r>
                        <a:rPr lang="en-US" sz="1500" u="none" strike="noStrike" kern="1200" dirty="0" smtClean="0"/>
                        <a:t>$6,474</a:t>
                      </a:r>
                      <a:endParaRPr lang="en-US" sz="1500" u="none" strike="noStrike" kern="1200" dirty="0" smtClean="0">
                        <a:solidFill>
                          <a:schemeClr val="dk1"/>
                        </a:solidFill>
                        <a:latin typeface="+mn-lt"/>
                        <a:ea typeface="+mn-ea"/>
                        <a:cs typeface="+mn-cs"/>
                      </a:endParaRPr>
                    </a:p>
                  </a:txBody>
                  <a:tcPr marL="0" marR="182880" marT="0" marB="0" anchor="ctr"/>
                </a:tc>
              </a:tr>
              <a:tr h="635000">
                <a:tc>
                  <a:txBody>
                    <a:bodyPr/>
                    <a:lstStyle/>
                    <a:p>
                      <a:pPr algn="l" fontAlgn="b"/>
                      <a:r>
                        <a:rPr lang="en-US" sz="1500" u="none" strike="noStrike" dirty="0" smtClean="0"/>
                        <a:t>2012-13 Appropriation</a:t>
                      </a:r>
                      <a:endParaRPr lang="en-US" sz="1500" b="0" i="0" u="none" strike="noStrike" dirty="0">
                        <a:solidFill>
                          <a:srgbClr val="000000"/>
                        </a:solidFill>
                        <a:latin typeface="Calibri"/>
                      </a:endParaRPr>
                    </a:p>
                  </a:txBody>
                  <a:tcPr marR="0" marT="0" marB="0" anchor="ctr"/>
                </a:tc>
                <a:tc>
                  <a:txBody>
                    <a:bodyPr/>
                    <a:lstStyle/>
                    <a:p>
                      <a:pPr algn="r" fontAlgn="b"/>
                      <a:r>
                        <a:rPr lang="en-US" sz="1500" u="none" strike="noStrike" kern="1200" dirty="0"/>
                        <a:t>$5,290,884,887 </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$58,437,263 </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($56,440,897)</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smtClean="0"/>
                        <a:t>         817,221 </a:t>
                      </a:r>
                      <a:endParaRPr lang="en-US" sz="1500" u="none" strike="noStrike" kern="1200" dirty="0">
                        <a:solidFill>
                          <a:schemeClr val="dk1"/>
                        </a:solidFill>
                        <a:latin typeface="+mn-lt"/>
                        <a:ea typeface="+mn-ea"/>
                        <a:cs typeface="+mn-cs"/>
                      </a:endParaRPr>
                    </a:p>
                  </a:txBody>
                  <a:tcPr marL="0" marR="182880" marT="0" marB="0" anchor="ctr"/>
                </a:tc>
                <a:tc>
                  <a:txBody>
                    <a:bodyPr/>
                    <a:lstStyle/>
                    <a:p>
                      <a:pPr marL="0" algn="r" defTabSz="914400" rtl="0" eaLnBrk="1" fontAlgn="b" latinLnBrk="0" hangingPunct="1"/>
                      <a:r>
                        <a:rPr lang="en-US" sz="1500" u="none" strike="noStrike" kern="1200" dirty="0" smtClean="0"/>
                        <a:t>$6,474</a:t>
                      </a:r>
                      <a:endParaRPr lang="en-US" sz="1500" u="none" strike="noStrike" kern="1200" dirty="0" smtClean="0">
                        <a:solidFill>
                          <a:schemeClr val="dk1"/>
                        </a:solidFill>
                        <a:latin typeface="+mn-lt"/>
                        <a:ea typeface="+mn-ea"/>
                        <a:cs typeface="+mn-cs"/>
                      </a:endParaRPr>
                    </a:p>
                  </a:txBody>
                  <a:tcPr marL="0" marR="182880" marT="0" marB="0" anchor="ctr"/>
                </a:tc>
              </a:tr>
              <a:tr h="609600">
                <a:tc>
                  <a:txBody>
                    <a:bodyPr/>
                    <a:lstStyle/>
                    <a:p>
                      <a:pPr algn="l" fontAlgn="b"/>
                      <a:r>
                        <a:rPr lang="en-US" sz="1500" u="none" strike="noStrike" dirty="0" smtClean="0"/>
                        <a:t>2013-14</a:t>
                      </a:r>
                      <a:r>
                        <a:rPr lang="en-US" sz="1500" u="none" strike="noStrike" baseline="0" dirty="0" smtClean="0"/>
                        <a:t> Governor’s Budget Request</a:t>
                      </a:r>
                      <a:endParaRPr lang="en-US" sz="1500" b="0" i="0" u="none" strike="noStrike" dirty="0">
                        <a:solidFill>
                          <a:srgbClr val="000000"/>
                        </a:solidFill>
                        <a:latin typeface="Calibri"/>
                      </a:endParaRPr>
                    </a:p>
                  </a:txBody>
                  <a:tcPr marR="0" marT="0" marB="0" anchor="ctr"/>
                </a:tc>
                <a:tc>
                  <a:txBody>
                    <a:bodyPr/>
                    <a:lstStyle/>
                    <a:p>
                      <a:pPr algn="r" fontAlgn="b"/>
                      <a:r>
                        <a:rPr lang="en-US" sz="1500" u="none" strike="noStrike" kern="1200" dirty="0"/>
                        <a:t>$5,499,386,291 </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$208,501,404 </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$152,060,507 </a:t>
                      </a:r>
                      <a:endParaRPr lang="en-US" sz="1500" u="none" strike="noStrike" kern="1200" dirty="0">
                        <a:solidFill>
                          <a:schemeClr val="dk1"/>
                        </a:solidFill>
                        <a:latin typeface="+mn-lt"/>
                        <a:ea typeface="+mn-ea"/>
                        <a:cs typeface="+mn-cs"/>
                      </a:endParaRPr>
                    </a:p>
                  </a:txBody>
                  <a:tcPr marL="0" marR="0" marT="0" marB="0" anchor="ctr"/>
                </a:tc>
                <a:tc>
                  <a:txBody>
                    <a:bodyPr/>
                    <a:lstStyle/>
                    <a:p>
                      <a:pPr marL="0" algn="r" defTabSz="914400" rtl="0" eaLnBrk="1" fontAlgn="b" latinLnBrk="0" hangingPunct="1"/>
                      <a:r>
                        <a:rPr lang="en-US" sz="1500" u="none" strike="noStrike" kern="1200" dirty="0" smtClean="0"/>
                        <a:t>825,813</a:t>
                      </a:r>
                      <a:endParaRPr lang="en-US" sz="1500" u="none" strike="noStrike" kern="1200" dirty="0">
                        <a:solidFill>
                          <a:schemeClr val="dk1"/>
                        </a:solidFill>
                        <a:latin typeface="+mn-lt"/>
                        <a:ea typeface="+mn-ea"/>
                        <a:cs typeface="+mn-cs"/>
                      </a:endParaRPr>
                    </a:p>
                  </a:txBody>
                  <a:tcPr marL="0" marR="182880" marT="0" marB="0" anchor="ctr"/>
                </a:tc>
                <a:tc>
                  <a:txBody>
                    <a:bodyPr/>
                    <a:lstStyle/>
                    <a:p>
                      <a:pPr marL="0" algn="r" defTabSz="914400" rtl="0" eaLnBrk="1" fontAlgn="b" latinLnBrk="0" hangingPunct="1"/>
                      <a:r>
                        <a:rPr lang="en-US" sz="1500" u="none" strike="noStrike" kern="1200" dirty="0" smtClean="0"/>
                        <a:t>$6,659</a:t>
                      </a:r>
                      <a:endParaRPr lang="en-US" sz="1500" u="none" strike="noStrike" kern="1200" dirty="0" smtClean="0">
                        <a:solidFill>
                          <a:schemeClr val="dk1"/>
                        </a:solidFill>
                        <a:latin typeface="+mn-lt"/>
                        <a:ea typeface="+mn-ea"/>
                        <a:cs typeface="+mn-cs"/>
                      </a:endParaRPr>
                    </a:p>
                  </a:txBody>
                  <a:tcPr marL="0" marR="182880" marT="0" marB="0" anchor="ctr"/>
                </a:tc>
              </a:tr>
              <a:tr h="467608">
                <a:tc>
                  <a:txBody>
                    <a:bodyPr/>
                    <a:lstStyle/>
                    <a:p>
                      <a:pPr algn="l" fontAlgn="b"/>
                      <a:r>
                        <a:rPr lang="en-US" sz="1500" u="none" strike="noStrike" dirty="0" smtClean="0"/>
                        <a:t>% Change from Prior Year</a:t>
                      </a:r>
                      <a:endParaRPr lang="en-US" sz="1500" b="0" i="0" u="none" strike="noStrike" dirty="0">
                        <a:solidFill>
                          <a:srgbClr val="000000"/>
                        </a:solidFill>
                        <a:latin typeface="+mj-lt"/>
                      </a:endParaRPr>
                    </a:p>
                  </a:txBody>
                  <a:tcPr marR="0" marT="0" marB="0" anchor="ctr"/>
                </a:tc>
                <a:tc>
                  <a:txBody>
                    <a:bodyPr/>
                    <a:lstStyle/>
                    <a:p>
                      <a:pPr algn="r" fontAlgn="b"/>
                      <a:r>
                        <a:rPr lang="en-US" sz="1500" u="none" strike="noStrike" kern="1200" dirty="0"/>
                        <a:t>3.94%</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kern="1200" dirty="0"/>
                        <a:t>3.94%</a:t>
                      </a:r>
                      <a:endParaRPr lang="en-US" sz="1500" u="none" strike="noStrike" kern="1200" dirty="0">
                        <a:solidFill>
                          <a:schemeClr val="dk1"/>
                        </a:solidFill>
                        <a:latin typeface="+mn-lt"/>
                        <a:ea typeface="+mn-ea"/>
                        <a:cs typeface="+mn-cs"/>
                      </a:endParaRPr>
                    </a:p>
                  </a:txBody>
                  <a:tcPr marL="0" marR="0" marT="0" marB="0" anchor="ctr"/>
                </a:tc>
                <a:tc>
                  <a:txBody>
                    <a:bodyPr/>
                    <a:lstStyle/>
                    <a:p>
                      <a:pPr algn="ctr" fontAlgn="b"/>
                      <a:r>
                        <a:rPr lang="en-US" sz="1500" u="none" strike="noStrike" kern="1200" dirty="0"/>
                        <a:t>NA</a:t>
                      </a:r>
                      <a:endParaRPr lang="en-US" sz="1500" u="none" strike="noStrike" kern="1200" dirty="0">
                        <a:solidFill>
                          <a:schemeClr val="dk1"/>
                        </a:solidFill>
                        <a:latin typeface="+mn-lt"/>
                        <a:ea typeface="+mn-ea"/>
                        <a:cs typeface="+mn-cs"/>
                      </a:endParaRPr>
                    </a:p>
                  </a:txBody>
                  <a:tcPr marL="0" marR="0" marT="0" marB="0" anchor="ctr"/>
                </a:tc>
                <a:tc>
                  <a:txBody>
                    <a:bodyPr/>
                    <a:lstStyle/>
                    <a:p>
                      <a:pPr algn="r" fontAlgn="b"/>
                      <a:r>
                        <a:rPr lang="en-US" sz="1500" u="none" strike="noStrike" dirty="0" smtClean="0"/>
                        <a:t>1.05%</a:t>
                      </a:r>
                      <a:endParaRPr lang="en-US" sz="1500" b="0" i="0" u="none" strike="noStrike" dirty="0">
                        <a:solidFill>
                          <a:srgbClr val="000000"/>
                        </a:solidFill>
                        <a:latin typeface="+mj-lt"/>
                      </a:endParaRPr>
                    </a:p>
                  </a:txBody>
                  <a:tcPr marL="0" marR="182880" marT="0" marB="0" anchor="ctr"/>
                </a:tc>
                <a:tc>
                  <a:txBody>
                    <a:bodyPr/>
                    <a:lstStyle/>
                    <a:p>
                      <a:pPr algn="r" fontAlgn="b"/>
                      <a:r>
                        <a:rPr lang="en-US" sz="1500" u="none" strike="noStrike" dirty="0" smtClean="0"/>
                        <a:t>2.86%</a:t>
                      </a:r>
                      <a:endParaRPr lang="en-US" sz="1500" b="0" i="0" u="none" strike="noStrike" dirty="0">
                        <a:solidFill>
                          <a:srgbClr val="000000"/>
                        </a:solidFill>
                        <a:latin typeface="+mj-lt"/>
                      </a:endParaRPr>
                    </a:p>
                  </a:txBody>
                  <a:tcPr marL="0" marR="182880" marT="0" marB="0" anchor="ctr"/>
                </a:tc>
              </a:tr>
            </a:tbl>
          </a:graphicData>
        </a:graphic>
      </p:graphicFrame>
      <p:sp>
        <p:nvSpPr>
          <p:cNvPr id="4" name="TextBox 3"/>
          <p:cNvSpPr txBox="1"/>
          <p:nvPr/>
        </p:nvSpPr>
        <p:spPr>
          <a:xfrm>
            <a:off x="310243" y="6384471"/>
            <a:ext cx="4065814" cy="261610"/>
          </a:xfrm>
          <a:prstGeom prst="rect">
            <a:avLst/>
          </a:prstGeom>
          <a:noFill/>
        </p:spPr>
        <p:txBody>
          <a:bodyPr wrap="square" rtlCol="0">
            <a:spAutoFit/>
          </a:bodyPr>
          <a:lstStyle/>
          <a:p>
            <a:pPr algn="l"/>
            <a:r>
              <a:rPr lang="en-US" sz="1100" dirty="0" smtClean="0">
                <a:solidFill>
                  <a:schemeClr val="accent6">
                    <a:lumMod val="50000"/>
                  </a:schemeClr>
                </a:solidFill>
                <a:latin typeface="+mj-lt"/>
              </a:rPr>
              <a:t>*includes effects of rescissions and legislative actions</a:t>
            </a:r>
            <a:endParaRPr lang="en-US" sz="1100" dirty="0">
              <a:solidFill>
                <a:schemeClr val="accent6">
                  <a:lumMod val="50000"/>
                </a:schemeClr>
              </a:solidFill>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927" y="1798654"/>
            <a:ext cx="8229600" cy="4250453"/>
          </a:xfrm>
        </p:spPr>
        <p:txBody>
          <a:bodyPr/>
          <a:lstStyle/>
          <a:p>
            <a:r>
              <a:rPr lang="en-US" sz="2800" dirty="0" smtClean="0"/>
              <a:t>Recommend reviewing Property Tax Collections</a:t>
            </a:r>
          </a:p>
          <a:p>
            <a:pPr lvl="1"/>
            <a:r>
              <a:rPr lang="en-US" sz="2400" dirty="0" smtClean="0"/>
              <a:t>Is your percentage of collections remaining strong?</a:t>
            </a:r>
          </a:p>
          <a:p>
            <a:pPr lvl="1"/>
            <a:r>
              <a:rPr lang="en-US" sz="2400" dirty="0" smtClean="0"/>
              <a:t>Is it declining or increasing?  Delinquencies?</a:t>
            </a:r>
          </a:p>
          <a:p>
            <a:pPr lvl="1"/>
            <a:r>
              <a:rPr lang="en-US" sz="2400" dirty="0" smtClean="0"/>
              <a:t>Remember – the State assumes 100% collections when setting Total Program</a:t>
            </a:r>
          </a:p>
          <a:p>
            <a:pPr lvl="1"/>
            <a:r>
              <a:rPr lang="en-US" sz="2400" dirty="0" smtClean="0"/>
              <a:t>If you have less than 100% - your budget should reflect this</a:t>
            </a:r>
          </a:p>
          <a:p>
            <a:r>
              <a:rPr lang="en-US" sz="2800" dirty="0" smtClean="0"/>
              <a:t>Pupil Enrollment</a:t>
            </a:r>
            <a:endParaRPr lang="en-US" sz="2800" dirty="0"/>
          </a:p>
        </p:txBody>
      </p:sp>
      <p:sp>
        <p:nvSpPr>
          <p:cNvPr id="2" name="Title 1"/>
          <p:cNvSpPr>
            <a:spLocks noGrp="1"/>
          </p:cNvSpPr>
          <p:nvPr>
            <p:ph type="title"/>
          </p:nvPr>
        </p:nvSpPr>
        <p:spPr>
          <a:xfrm>
            <a:off x="137160" y="134782"/>
            <a:ext cx="8915400" cy="1371600"/>
          </a:xfrm>
        </p:spPr>
        <p:txBody>
          <a:bodyPr lIns="0" tIns="0" rIns="0" bIns="0" anchor="ctr" anchorCtr="1"/>
          <a:lstStyle/>
          <a:p>
            <a:r>
              <a:rPr lang="en-US" sz="4000" b="1" dirty="0" smtClean="0">
                <a:latin typeface="Palatino Linotype" pitchFamily="18" charset="0"/>
              </a:rPr>
              <a:t>General Planning</a:t>
            </a:r>
            <a:endParaRPr lang="en-US" sz="4000" dirty="0">
              <a:latin typeface="Palatino Linotype"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smtClean="0"/>
              <a:t>Pupil Counts and Assessed Values</a:t>
            </a:r>
          </a:p>
          <a:p>
            <a:pPr lvl="1"/>
            <a:r>
              <a:rPr lang="en-US" sz="2400" dirty="0" smtClean="0"/>
              <a:t>Finalized in December</a:t>
            </a:r>
          </a:p>
          <a:p>
            <a:r>
              <a:rPr lang="en-US" sz="2800" dirty="0" smtClean="0"/>
              <a:t>Mill Levies &amp; any adjustments to AVs</a:t>
            </a:r>
          </a:p>
          <a:p>
            <a:pPr lvl="1"/>
            <a:r>
              <a:rPr lang="en-US" sz="2400" dirty="0" smtClean="0"/>
              <a:t>January/February</a:t>
            </a:r>
          </a:p>
          <a:p>
            <a:r>
              <a:rPr lang="en-US" sz="2800" dirty="0" smtClean="0"/>
              <a:t>Supplemental Budget Request Submitted based revised counts, AVs, mills</a:t>
            </a:r>
          </a:p>
          <a:p>
            <a:pPr lvl="1"/>
            <a:r>
              <a:rPr lang="en-US" sz="2400" dirty="0" smtClean="0"/>
              <a:t>February</a:t>
            </a:r>
          </a:p>
          <a:p>
            <a:r>
              <a:rPr lang="en-US" sz="2800" dirty="0" smtClean="0"/>
              <a:t>Long Bill, School Finance Act</a:t>
            </a:r>
          </a:p>
          <a:p>
            <a:pPr lvl="1"/>
            <a:r>
              <a:rPr lang="en-US" sz="2400" dirty="0" smtClean="0"/>
              <a:t>2013 Legislative Session</a:t>
            </a:r>
            <a:endParaRPr lang="en-US" sz="2400" dirty="0"/>
          </a:p>
        </p:txBody>
      </p:sp>
      <p:sp>
        <p:nvSpPr>
          <p:cNvPr id="2" name="Title 1"/>
          <p:cNvSpPr>
            <a:spLocks noGrp="1"/>
          </p:cNvSpPr>
          <p:nvPr>
            <p:ph type="title"/>
          </p:nvPr>
        </p:nvSpPr>
        <p:spPr>
          <a:xfrm>
            <a:off x="137160" y="134782"/>
            <a:ext cx="8915400" cy="1371600"/>
          </a:xfrm>
        </p:spPr>
        <p:txBody>
          <a:bodyPr lIns="0" tIns="0" rIns="0" bIns="0" anchor="ctr" anchorCtr="1"/>
          <a:lstStyle/>
          <a:p>
            <a:r>
              <a:rPr lang="en-US" sz="4000" b="1" dirty="0" smtClean="0">
                <a:latin typeface="Palatino Linotype" pitchFamily="18" charset="0"/>
              </a:rPr>
              <a:t>Upcoming </a:t>
            </a:r>
            <a:endParaRPr lang="en-US" sz="4000" b="1" dirty="0">
              <a:latin typeface="Palatino Linotype"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bwMode="auto">
          <a:xfrm>
            <a:off x="191581" y="1779396"/>
            <a:ext cx="8631238" cy="4450582"/>
          </a:xfrm>
          <a:noFill/>
          <a:ln>
            <a:miter lim="800000"/>
            <a:headEnd/>
            <a:tailEnd/>
          </a:ln>
        </p:spPr>
        <p:txBody>
          <a:bodyPr vert="horz" wrap="square" lIns="91440" tIns="45720" rIns="91440" bIns="45720" numCol="1" anchor="t" anchorCtr="0" compatLnSpc="1">
            <a:prstTxWarp prst="textNoShape">
              <a:avLst/>
            </a:prstTxWarp>
          </a:bodyPr>
          <a:lstStyle/>
          <a:p>
            <a:pPr algn="just" eaLnBrk="1" hangingPunct="1">
              <a:lnSpc>
                <a:spcPct val="80000"/>
              </a:lnSpc>
            </a:pPr>
            <a:endParaRPr lang="en-US" sz="800" dirty="0" smtClean="0">
              <a:solidFill>
                <a:schemeClr val="tx1"/>
              </a:solidFill>
            </a:endParaRPr>
          </a:p>
          <a:p>
            <a:pPr algn="just">
              <a:lnSpc>
                <a:spcPct val="80000"/>
              </a:lnSpc>
            </a:pPr>
            <a:r>
              <a:rPr lang="en-US" sz="2800" dirty="0" smtClean="0"/>
              <a:t>BEST</a:t>
            </a:r>
          </a:p>
          <a:p>
            <a:pPr lvl="1" algn="just">
              <a:lnSpc>
                <a:spcPct val="80000"/>
              </a:lnSpc>
            </a:pPr>
            <a:r>
              <a:rPr lang="en-US" sz="2400" dirty="0" smtClean="0"/>
              <a:t>Construction project delivery methods – Wednesday, November 28</a:t>
            </a:r>
            <a:r>
              <a:rPr lang="en-US" sz="2400" baseline="30000" dirty="0" smtClean="0"/>
              <a:t>th</a:t>
            </a:r>
            <a:r>
              <a:rPr lang="en-US" sz="2400" dirty="0" smtClean="0"/>
              <a:t>, 10:00AM</a:t>
            </a:r>
          </a:p>
          <a:p>
            <a:pPr lvl="1" algn="just">
              <a:lnSpc>
                <a:spcPct val="80000"/>
              </a:lnSpc>
            </a:pPr>
            <a:r>
              <a:rPr lang="en-US" sz="2400" dirty="0" smtClean="0"/>
              <a:t>Owner’s representatives – December, TBA</a:t>
            </a:r>
          </a:p>
          <a:p>
            <a:pPr marL="640080" lvl="2" indent="0" algn="just">
              <a:lnSpc>
                <a:spcPct val="80000"/>
              </a:lnSpc>
              <a:buNone/>
            </a:pPr>
            <a:endParaRPr lang="en-US" sz="1000" dirty="0">
              <a:solidFill>
                <a:schemeClr val="tx1"/>
              </a:solidFill>
            </a:endParaRPr>
          </a:p>
          <a:p>
            <a:pPr marL="0" lvl="2" indent="0" algn="just">
              <a:lnSpc>
                <a:spcPct val="80000"/>
              </a:lnSpc>
              <a:buNone/>
            </a:pPr>
            <a:endParaRPr lang="en-US" sz="1000" dirty="0" smtClean="0">
              <a:solidFill>
                <a:schemeClr val="tx1"/>
              </a:solidFill>
            </a:endParaRPr>
          </a:p>
          <a:p>
            <a:pPr marL="640080" lvl="2" indent="0" algn="just">
              <a:lnSpc>
                <a:spcPct val="80000"/>
              </a:lnSpc>
              <a:buNone/>
            </a:pPr>
            <a:endParaRPr lang="en-US" sz="1000" dirty="0" smtClean="0">
              <a:solidFill>
                <a:schemeClr val="tx1"/>
              </a:solidFill>
            </a:endParaRPr>
          </a:p>
        </p:txBody>
      </p:sp>
      <p:sp>
        <p:nvSpPr>
          <p:cNvPr id="3074" name="Rectangle 2"/>
          <p:cNvSpPr>
            <a:spLocks noGrp="1" noChangeArrowheads="1"/>
          </p:cNvSpPr>
          <p:nvPr>
            <p:ph type="title"/>
          </p:nvPr>
        </p:nvSpPr>
        <p:spPr bwMode="auto">
          <a:xfrm>
            <a:off x="134937" y="137160"/>
            <a:ext cx="8915400" cy="1372870"/>
          </a:xfrm>
          <a:noFill/>
          <a:ln>
            <a:noFill/>
            <a:miter lim="800000"/>
            <a:headEnd/>
            <a:tailEnd/>
          </a:ln>
        </p:spPr>
        <p:txBody>
          <a:bodyPr vert="horz" wrap="square" lIns="0" tIns="0" rIns="0" bIns="0" numCol="1" anchor="ctr" anchorCtr="1" compatLnSpc="1">
            <a:prstTxWarp prst="textNoShape">
              <a:avLst/>
            </a:prstTxWarp>
          </a:bodyPr>
          <a:lstStyle/>
          <a:p>
            <a:pPr eaLnBrk="1" hangingPunct="1"/>
            <a:r>
              <a:rPr lang="en-US" sz="4000" b="1" dirty="0" smtClean="0">
                <a:solidFill>
                  <a:schemeClr val="bg1"/>
                </a:solidFill>
                <a:latin typeface="Palatino Linotype" pitchFamily="18" charset="0"/>
              </a:rPr>
              <a:t>Upcoming Training Sessions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bwMode="auto">
          <a:xfrm>
            <a:off x="411968" y="2779713"/>
            <a:ext cx="8342313" cy="1646237"/>
          </a:xfrm>
          <a:noFill/>
          <a:ln>
            <a:miter lim="800000"/>
            <a:headEnd/>
            <a:tailEnd/>
          </a:ln>
        </p:spPr>
        <p:txBody>
          <a:bodyPr vert="horz" wrap="square" lIns="91440" tIns="45720" rIns="91440" bIns="45720" numCol="1" anchor="t" anchorCtr="0" compatLnSpc="1">
            <a:prstTxWarp prst="textNoShape">
              <a:avLst/>
            </a:prstTxWarp>
            <a:normAutofit/>
          </a:bodyPr>
          <a:lstStyle/>
          <a:p>
            <a:pPr algn="ctr" eaLnBrk="1" hangingPunct="1">
              <a:lnSpc>
                <a:spcPct val="80000"/>
              </a:lnSpc>
              <a:buNone/>
            </a:pPr>
            <a:r>
              <a:rPr lang="en-US" sz="8800" dirty="0" smtClean="0">
                <a:solidFill>
                  <a:schemeClr val="tx1"/>
                </a:solidFill>
              </a:rPr>
              <a:t>Questions?</a:t>
            </a:r>
            <a:endParaRPr lang="en-US" sz="3200"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0919" y="1333360"/>
            <a:ext cx="8743950" cy="3700864"/>
          </a:xfrm>
        </p:spPr>
        <p:txBody>
          <a:bodyPr/>
          <a:lstStyle/>
          <a:p>
            <a:r>
              <a:rPr lang="en-US" sz="4800" dirty="0" smtClean="0">
                <a:solidFill>
                  <a:schemeClr val="tx1"/>
                </a:solidFill>
                <a:latin typeface="Palatino Linotype" pitchFamily="18" charset="0"/>
              </a:rPr>
              <a:t>Annual Audits, Accreditation Report &amp; </a:t>
            </a:r>
            <a:br>
              <a:rPr lang="en-US" sz="4800" dirty="0" smtClean="0">
                <a:solidFill>
                  <a:schemeClr val="tx1"/>
                </a:solidFill>
                <a:latin typeface="Palatino Linotype" pitchFamily="18" charset="0"/>
              </a:rPr>
            </a:br>
            <a:r>
              <a:rPr lang="en-US" sz="4800" dirty="0" smtClean="0">
                <a:solidFill>
                  <a:schemeClr val="tx1"/>
                </a:solidFill>
                <a:latin typeface="Palatino Linotype" pitchFamily="18" charset="0"/>
              </a:rPr>
              <a:t>Financial Transparency</a:t>
            </a:r>
            <a:endParaRPr lang="en-US" sz="4800" dirty="0">
              <a:solidFill>
                <a:schemeClr val="tx1"/>
              </a:solidFill>
              <a:latin typeface="Palatino Linotyp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61893"/>
            <a:ext cx="8229600" cy="4437940"/>
          </a:xfrm>
        </p:spPr>
        <p:txBody>
          <a:bodyPr/>
          <a:lstStyle/>
          <a:p>
            <a:r>
              <a:rPr lang="en-US" sz="3200" dirty="0" smtClean="0"/>
              <a:t>Present to your Board of Education by November 30</a:t>
            </a:r>
          </a:p>
          <a:p>
            <a:r>
              <a:rPr lang="en-US" sz="3200" dirty="0" smtClean="0"/>
              <a:t>Postmarked audited financial statements &amp; Accreditation Report</a:t>
            </a:r>
          </a:p>
          <a:p>
            <a:pPr lvl="1"/>
            <a:r>
              <a:rPr lang="en-US" sz="2800" dirty="0" smtClean="0"/>
              <a:t>CDE and State Auditors Office by December 31</a:t>
            </a:r>
          </a:p>
          <a:p>
            <a:pPr lvl="1"/>
            <a:r>
              <a:rPr lang="en-US" sz="2800" dirty="0" smtClean="0"/>
              <a:t>ADE Submission by December 31</a:t>
            </a:r>
          </a:p>
          <a:p>
            <a:r>
              <a:rPr lang="en-US" sz="3200" dirty="0" smtClean="0"/>
              <a:t>Requests for extensions must be made before December 31</a:t>
            </a:r>
            <a:endParaRPr lang="en-US" sz="3200" dirty="0"/>
          </a:p>
        </p:txBody>
      </p:sp>
      <p:sp>
        <p:nvSpPr>
          <p:cNvPr id="2" name="Title 1"/>
          <p:cNvSpPr>
            <a:spLocks noGrp="1"/>
          </p:cNvSpPr>
          <p:nvPr>
            <p:ph type="title"/>
          </p:nvPr>
        </p:nvSpPr>
        <p:spPr>
          <a:xfrm>
            <a:off x="137160" y="137160"/>
            <a:ext cx="8915400" cy="1371600"/>
          </a:xfrm>
        </p:spPr>
        <p:txBody>
          <a:bodyPr lIns="0" tIns="0" rIns="0" bIns="0" anchor="ctr" anchorCtr="1"/>
          <a:lstStyle/>
          <a:p>
            <a:r>
              <a:rPr lang="en-US" sz="4000" b="1" dirty="0" smtClean="0">
                <a:latin typeface="Palatino Linotype" pitchFamily="18" charset="0"/>
              </a:rPr>
              <a:t>Annual Audits – June 30, 2012</a:t>
            </a:r>
            <a:endParaRPr lang="en-US" sz="4000" b="1" dirty="0">
              <a:latin typeface="Palatino Linotyp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069959"/>
            <a:ext cx="8407893" cy="4056519"/>
          </a:xfrm>
        </p:spPr>
        <p:txBody>
          <a:bodyPr/>
          <a:lstStyle/>
          <a:p>
            <a:pPr>
              <a:lnSpc>
                <a:spcPct val="80000"/>
              </a:lnSpc>
            </a:pPr>
            <a:r>
              <a:rPr lang="en-US" sz="3200" dirty="0"/>
              <a:t>Unreserved Fund Balance</a:t>
            </a:r>
          </a:p>
          <a:p>
            <a:pPr>
              <a:lnSpc>
                <a:spcPct val="80000"/>
              </a:lnSpc>
              <a:buNone/>
            </a:pPr>
            <a:endParaRPr lang="en-US" sz="3200" dirty="0"/>
          </a:p>
          <a:p>
            <a:pPr>
              <a:lnSpc>
                <a:spcPct val="80000"/>
              </a:lnSpc>
            </a:pPr>
            <a:r>
              <a:rPr lang="en-US" sz="3200" dirty="0"/>
              <a:t>Software Vendor Contact Information</a:t>
            </a:r>
          </a:p>
          <a:p>
            <a:pPr>
              <a:lnSpc>
                <a:spcPct val="80000"/>
              </a:lnSpc>
              <a:buNone/>
            </a:pPr>
            <a:endParaRPr lang="en-US" sz="3200" dirty="0"/>
          </a:p>
          <a:p>
            <a:pPr>
              <a:lnSpc>
                <a:spcPct val="80000"/>
              </a:lnSpc>
            </a:pPr>
            <a:r>
              <a:rPr lang="en-US" sz="3200" dirty="0"/>
              <a:t>REMINDER:  No longer need to submit hard copies of the collective bargaining agreement – post them online – </a:t>
            </a:r>
            <a:r>
              <a:rPr lang="en-US" sz="3200" dirty="0" smtClean="0"/>
              <a:t>HB12-1240</a:t>
            </a:r>
            <a:endParaRPr lang="en-US" sz="3200" dirty="0"/>
          </a:p>
        </p:txBody>
      </p:sp>
      <p:sp>
        <p:nvSpPr>
          <p:cNvPr id="3" name="Title 2"/>
          <p:cNvSpPr>
            <a:spLocks noGrp="1"/>
          </p:cNvSpPr>
          <p:nvPr>
            <p:ph type="title"/>
          </p:nvPr>
        </p:nvSpPr>
        <p:spPr>
          <a:xfrm>
            <a:off x="137160" y="137160"/>
            <a:ext cx="8915400" cy="1371600"/>
          </a:xfrm>
        </p:spPr>
        <p:txBody>
          <a:bodyPr lIns="0" tIns="0" rIns="0" bIns="0" anchor="ctr" anchorCtr="1"/>
          <a:lstStyle/>
          <a:p>
            <a:r>
              <a:rPr lang="en-US" sz="4000" b="1" dirty="0">
                <a:latin typeface="Palatino Linotype" pitchFamily="18" charset="0"/>
              </a:rPr>
              <a:t>FY2011-12 Accreditation </a:t>
            </a:r>
            <a:r>
              <a:rPr lang="en-US" sz="4000" b="1" dirty="0" smtClean="0">
                <a:latin typeface="Palatino Linotype" pitchFamily="18" charset="0"/>
              </a:rPr>
              <a:t>Report</a:t>
            </a:r>
            <a:br>
              <a:rPr lang="en-US" sz="4000" b="1" dirty="0" smtClean="0">
                <a:latin typeface="Palatino Linotype" pitchFamily="18" charset="0"/>
              </a:rPr>
            </a:br>
            <a:r>
              <a:rPr lang="en-US" b="1" dirty="0" smtClean="0">
                <a:latin typeface="Palatino Linotype" pitchFamily="18" charset="0"/>
              </a:rPr>
              <a:t>New Questions</a:t>
            </a:r>
            <a:endParaRPr lang="en-US" sz="4800" dirty="0">
              <a:latin typeface="Palatino Linotype" pitchFamily="18" charset="0"/>
            </a:endParaRPr>
          </a:p>
        </p:txBody>
      </p:sp>
    </p:spTree>
    <p:extLst>
      <p:ext uri="{BB962C8B-B14F-4D97-AF65-F5344CB8AC3E}">
        <p14:creationId xmlns:p14="http://schemas.microsoft.com/office/powerpoint/2010/main" val="378616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676400"/>
            <a:ext cx="8991600" cy="4572000"/>
          </a:xfrm>
        </p:spPr>
        <p:txBody>
          <a:bodyPr/>
          <a:lstStyle/>
          <a:p>
            <a:pPr marL="0" indent="0" eaLnBrk="1" hangingPunct="1">
              <a:buFontTx/>
              <a:buNone/>
              <a:defRPr/>
            </a:pPr>
            <a:r>
              <a:rPr lang="en-US" sz="3200" dirty="0" smtClean="0"/>
              <a:t>HB10-1036 directs local education providers (LEP) to post financial information on-line, in a downloadable format, for free public access</a:t>
            </a:r>
            <a:r>
              <a:rPr lang="en-US" sz="1800" dirty="0" smtClean="0"/>
              <a:t>.</a:t>
            </a:r>
          </a:p>
          <a:p>
            <a:pPr marL="0" indent="0" eaLnBrk="1" hangingPunct="1">
              <a:buFontTx/>
              <a:buNone/>
              <a:defRPr/>
            </a:pPr>
            <a:endParaRPr lang="en-US" sz="1100" dirty="0" smtClean="0"/>
          </a:p>
          <a:p>
            <a:pPr algn="just">
              <a:lnSpc>
                <a:spcPct val="80000"/>
              </a:lnSpc>
            </a:pPr>
            <a:r>
              <a:rPr lang="en-US" sz="3000" dirty="0"/>
              <a:t>LEP is defined as:</a:t>
            </a:r>
          </a:p>
          <a:p>
            <a:pPr lvl="2" algn="just">
              <a:lnSpc>
                <a:spcPct val="80000"/>
              </a:lnSpc>
            </a:pPr>
            <a:r>
              <a:rPr lang="en-US" sz="2800" dirty="0"/>
              <a:t>A School </a:t>
            </a:r>
            <a:r>
              <a:rPr lang="en-US" sz="2800" dirty="0" smtClean="0"/>
              <a:t>District</a:t>
            </a:r>
            <a:endParaRPr lang="en-US" sz="2800" dirty="0"/>
          </a:p>
          <a:p>
            <a:pPr lvl="2" algn="just">
              <a:lnSpc>
                <a:spcPct val="80000"/>
              </a:lnSpc>
            </a:pPr>
            <a:r>
              <a:rPr lang="en-US" sz="2800" dirty="0"/>
              <a:t>A Board of Cooperative Services (BOCES</a:t>
            </a:r>
            <a:r>
              <a:rPr lang="en-US" sz="2800" dirty="0" smtClean="0"/>
              <a:t>)</a:t>
            </a:r>
            <a:endParaRPr lang="en-US" sz="2800" dirty="0"/>
          </a:p>
          <a:p>
            <a:pPr lvl="2" algn="just">
              <a:lnSpc>
                <a:spcPct val="80000"/>
              </a:lnSpc>
            </a:pPr>
            <a:r>
              <a:rPr lang="en-US" sz="2800" dirty="0"/>
              <a:t>A Charter School </a:t>
            </a:r>
            <a:r>
              <a:rPr lang="en-US" sz="2800" dirty="0" smtClean="0"/>
              <a:t>Institute</a:t>
            </a:r>
            <a:endParaRPr lang="en-US" sz="2800" dirty="0"/>
          </a:p>
          <a:p>
            <a:pPr lvl="2" algn="just">
              <a:lnSpc>
                <a:spcPct val="80000"/>
              </a:lnSpc>
            </a:pPr>
            <a:r>
              <a:rPr lang="en-US" sz="2800" dirty="0"/>
              <a:t>A District Charter </a:t>
            </a:r>
            <a:r>
              <a:rPr lang="en-US" sz="2800" dirty="0" smtClean="0"/>
              <a:t>School</a:t>
            </a:r>
            <a:endParaRPr lang="en-US" sz="2800" dirty="0"/>
          </a:p>
          <a:p>
            <a:pPr lvl="2" algn="just">
              <a:lnSpc>
                <a:spcPct val="80000"/>
              </a:lnSpc>
            </a:pPr>
            <a:r>
              <a:rPr lang="en-US" sz="2800" dirty="0"/>
              <a:t>An Institute Charter </a:t>
            </a:r>
            <a:r>
              <a:rPr lang="en-US" sz="2800" dirty="0" smtClean="0"/>
              <a:t>School</a:t>
            </a:r>
            <a:endParaRPr lang="en-US" sz="2800" dirty="0"/>
          </a:p>
          <a:p>
            <a:pPr marL="0" indent="0" eaLnBrk="1" hangingPunct="1">
              <a:buFontTx/>
              <a:buNone/>
              <a:defRPr/>
            </a:pPr>
            <a:endParaRPr lang="en-US" dirty="0" smtClean="0">
              <a:solidFill>
                <a:schemeClr val="tx1"/>
              </a:solidFill>
            </a:endParaRPr>
          </a:p>
        </p:txBody>
      </p:sp>
      <p:sp>
        <p:nvSpPr>
          <p:cNvPr id="2" name="Title 1"/>
          <p:cNvSpPr>
            <a:spLocks noGrp="1"/>
          </p:cNvSpPr>
          <p:nvPr>
            <p:ph type="title"/>
          </p:nvPr>
        </p:nvSpPr>
        <p:spPr>
          <a:xfrm>
            <a:off x="137160" y="137160"/>
            <a:ext cx="8915400" cy="1371600"/>
          </a:xfrm>
          <a:ln>
            <a:noFill/>
          </a:ln>
        </p:spPr>
        <p:txBody>
          <a:bodyPr lIns="0" tIns="0" rIns="0" bIns="0" anchor="ctr" anchorCtr="1"/>
          <a:lstStyle/>
          <a:p>
            <a:pPr>
              <a:defRPr/>
            </a:pPr>
            <a:r>
              <a:rPr lang="en-US" sz="4000" b="1" dirty="0" smtClean="0">
                <a:solidFill>
                  <a:schemeClr val="bg1"/>
                </a:solidFill>
                <a:latin typeface="Palatino Linotype" pitchFamily="18" charset="0"/>
              </a:rPr>
              <a:t>Financial Transparency Act</a:t>
            </a:r>
            <a:r>
              <a:rPr lang="en-US" sz="4800" b="1" dirty="0" smtClean="0">
                <a:solidFill>
                  <a:schemeClr val="bg1"/>
                </a:solidFill>
                <a:latin typeface="Palatino Linotype" pitchFamily="18" charset="0"/>
              </a:rPr>
              <a:t/>
            </a:r>
            <a:br>
              <a:rPr lang="en-US" sz="4800" b="1" dirty="0" smtClean="0">
                <a:solidFill>
                  <a:schemeClr val="bg1"/>
                </a:solidFill>
                <a:latin typeface="Palatino Linotype" pitchFamily="18" charset="0"/>
              </a:rPr>
            </a:br>
            <a:r>
              <a:rPr lang="en-US" sz="2400" b="1" dirty="0" smtClean="0">
                <a:solidFill>
                  <a:schemeClr val="bg1"/>
                </a:solidFill>
                <a:latin typeface="Palatino Linotype" pitchFamily="18" charset="0"/>
              </a:rPr>
              <a:t>Article 44 of Title 22, C.R.S. Part 3</a:t>
            </a:r>
            <a:endParaRPr lang="en-US" sz="4800" b="1" dirty="0">
              <a:solidFill>
                <a:schemeClr val="bg1"/>
              </a:solidFill>
              <a:latin typeface="Palatino Linotype" pitchFamily="18" charset="0"/>
            </a:endParaRPr>
          </a:p>
        </p:txBody>
      </p:sp>
    </p:spTree>
    <p:extLst>
      <p:ext uri="{BB962C8B-B14F-4D97-AF65-F5344CB8AC3E}">
        <p14:creationId xmlns:p14="http://schemas.microsoft.com/office/powerpoint/2010/main" val="2472479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bwMode="auto">
          <a:xfrm>
            <a:off x="228600" y="1752600"/>
            <a:ext cx="8686800" cy="4267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dirty="0" smtClean="0"/>
              <a:t>Annual Budgets</a:t>
            </a:r>
          </a:p>
          <a:p>
            <a:pPr lvl="1"/>
            <a:r>
              <a:rPr lang="en-US" sz="2200" dirty="0" smtClean="0"/>
              <a:t>District Budget Document</a:t>
            </a:r>
          </a:p>
          <a:p>
            <a:pPr lvl="1"/>
            <a:r>
              <a:rPr lang="en-US" sz="2400" dirty="0" smtClean="0"/>
              <a:t>Uniform Budget Summary Sheet</a:t>
            </a:r>
          </a:p>
          <a:p>
            <a:pPr eaLnBrk="1" hangingPunct="1"/>
            <a:r>
              <a:rPr lang="en-US" sz="2800" dirty="0" smtClean="0"/>
              <a:t>Financial Audit</a:t>
            </a:r>
          </a:p>
          <a:p>
            <a:pPr eaLnBrk="1" hangingPunct="1"/>
            <a:r>
              <a:rPr lang="en-US" sz="2800" dirty="0" smtClean="0"/>
              <a:t>Quarterly Financial Statements</a:t>
            </a:r>
          </a:p>
          <a:p>
            <a:pPr eaLnBrk="1" hangingPunct="1"/>
            <a:r>
              <a:rPr lang="en-US" sz="2800" dirty="0" smtClean="0"/>
              <a:t>Salary Schedules or Policies</a:t>
            </a:r>
          </a:p>
          <a:p>
            <a:r>
              <a:rPr lang="en-US" sz="2800" dirty="0" smtClean="0"/>
              <a:t>Accounts Payable Check Registers</a:t>
            </a:r>
          </a:p>
          <a:p>
            <a:r>
              <a:rPr lang="en-US" sz="2800" dirty="0" smtClean="0"/>
              <a:t>Credit, Debit and Purchase Card Statements</a:t>
            </a:r>
          </a:p>
          <a:p>
            <a:r>
              <a:rPr lang="en-US" sz="2800" dirty="0" smtClean="0"/>
              <a:t>Investment Performance Reports</a:t>
            </a:r>
          </a:p>
          <a:p>
            <a:pPr algn="ctr" eaLnBrk="1" hangingPunct="1">
              <a:buFontTx/>
              <a:buNone/>
            </a:pPr>
            <a:endParaRPr lang="en-US" sz="1800" dirty="0" smtClean="0">
              <a:solidFill>
                <a:schemeClr val="bg1"/>
              </a:solidFill>
            </a:endParaRPr>
          </a:p>
        </p:txBody>
      </p:sp>
      <p:sp>
        <p:nvSpPr>
          <p:cNvPr id="2" name="Title 1"/>
          <p:cNvSpPr>
            <a:spLocks noGrp="1"/>
          </p:cNvSpPr>
          <p:nvPr>
            <p:ph type="title"/>
          </p:nvPr>
        </p:nvSpPr>
        <p:spPr>
          <a:xfrm>
            <a:off x="137160" y="137160"/>
            <a:ext cx="8915400" cy="1371600"/>
          </a:xfrm>
          <a:ln>
            <a:solidFill>
              <a:schemeClr val="accent5"/>
            </a:solidFill>
          </a:ln>
        </p:spPr>
        <p:txBody>
          <a:bodyPr lIns="0" tIns="0" rIns="0" bIns="0" anchor="ctr" anchorCtr="1"/>
          <a:lstStyle/>
          <a:p>
            <a:pPr eaLnBrk="1" hangingPunct="1">
              <a:defRPr/>
            </a:pPr>
            <a:r>
              <a:rPr lang="en-US" sz="4000" b="1" dirty="0" smtClean="0">
                <a:solidFill>
                  <a:schemeClr val="bg1"/>
                </a:solidFill>
              </a:rPr>
              <a:t>Financial Transparency Act</a:t>
            </a:r>
            <a:br>
              <a:rPr lang="en-US" sz="4000" b="1" dirty="0" smtClean="0">
                <a:solidFill>
                  <a:schemeClr val="bg1"/>
                </a:solidFill>
              </a:rPr>
            </a:br>
            <a:r>
              <a:rPr lang="en-US" b="1" dirty="0" smtClean="0">
                <a:solidFill>
                  <a:schemeClr val="bg1"/>
                </a:solidFill>
              </a:rPr>
              <a:t>Required Documents</a:t>
            </a:r>
            <a:endParaRPr lang="en-US" b="1" dirty="0">
              <a:solidFill>
                <a:schemeClr val="bg1"/>
              </a:solidFill>
            </a:endParaRPr>
          </a:p>
        </p:txBody>
      </p:sp>
    </p:spTree>
    <p:extLst>
      <p:ext uri="{BB962C8B-B14F-4D97-AF65-F5344CB8AC3E}">
        <p14:creationId xmlns:p14="http://schemas.microsoft.com/office/powerpoint/2010/main" val="1124345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bwMode="auto">
          <a:xfrm>
            <a:off x="228600" y="1752600"/>
            <a:ext cx="8686800" cy="4221163"/>
          </a:xfrm>
          <a:noFill/>
          <a:ln>
            <a:miter lim="800000"/>
            <a:headEnd/>
            <a:tailEnd/>
          </a:ln>
        </p:spPr>
        <p:txBody>
          <a:bodyPr vert="horz" wrap="square" lIns="91440" tIns="45720" rIns="91440" bIns="45720" numCol="1" anchor="t" anchorCtr="0" compatLnSpc="1">
            <a:prstTxWarp prst="textNoShape">
              <a:avLst/>
            </a:prstTxWarp>
          </a:bodyPr>
          <a:lstStyle/>
          <a:p>
            <a:pPr marL="0" indent="0"/>
            <a:r>
              <a:rPr lang="en-US" sz="4000" dirty="0" smtClean="0"/>
              <a:t>Update information within 60 days</a:t>
            </a:r>
          </a:p>
          <a:p>
            <a:pPr marL="857250" lvl="1" indent="-457200">
              <a:spcBef>
                <a:spcPts val="0"/>
              </a:spcBef>
            </a:pPr>
            <a:r>
              <a:rPr lang="en-US" sz="2800" dirty="0" smtClean="0"/>
              <a:t>Completion of report, statements, applicable information</a:t>
            </a:r>
          </a:p>
          <a:p>
            <a:pPr marL="857250" lvl="1" indent="-457200">
              <a:spcBef>
                <a:spcPts val="0"/>
              </a:spcBef>
            </a:pPr>
            <a:endParaRPr lang="en-US" sz="1200" dirty="0" smtClean="0"/>
          </a:p>
          <a:p>
            <a:pPr marL="857250" lvl="1" indent="-457200">
              <a:spcBef>
                <a:spcPts val="0"/>
              </a:spcBef>
            </a:pPr>
            <a:r>
              <a:rPr lang="en-US" sz="2800" dirty="0" smtClean="0"/>
              <a:t>For example</a:t>
            </a:r>
          </a:p>
          <a:p>
            <a:pPr marL="1131570" lvl="2" indent="-457200"/>
            <a:r>
              <a:rPr lang="en-US" sz="2400" dirty="0" smtClean="0"/>
              <a:t>Budget Posted by August 30 if adopted June 30</a:t>
            </a:r>
          </a:p>
        </p:txBody>
      </p:sp>
      <p:sp>
        <p:nvSpPr>
          <p:cNvPr id="2" name="Title 1"/>
          <p:cNvSpPr>
            <a:spLocks noGrp="1"/>
          </p:cNvSpPr>
          <p:nvPr>
            <p:ph type="title"/>
          </p:nvPr>
        </p:nvSpPr>
        <p:spPr>
          <a:xfrm>
            <a:off x="137160" y="137160"/>
            <a:ext cx="8915400" cy="1371600"/>
          </a:xfrm>
          <a:ln>
            <a:noFill/>
          </a:ln>
        </p:spPr>
        <p:txBody>
          <a:bodyPr lIns="0" tIns="0" rIns="0" bIns="0" anchor="ctr" anchorCtr="1"/>
          <a:lstStyle/>
          <a:p>
            <a:pPr eaLnBrk="1" hangingPunct="1">
              <a:defRPr/>
            </a:pPr>
            <a:r>
              <a:rPr lang="en-US" sz="4000" b="1" dirty="0" smtClean="0">
                <a:solidFill>
                  <a:schemeClr val="bg1"/>
                </a:solidFill>
                <a:latin typeface="Palatino Linotype" pitchFamily="18" charset="0"/>
              </a:rPr>
              <a:t>Financial Transparency Act </a:t>
            </a:r>
            <a:r>
              <a:rPr lang="en-US" b="1" dirty="0" smtClean="0">
                <a:solidFill>
                  <a:schemeClr val="bg1"/>
                </a:solidFill>
                <a:latin typeface="Palatino Linotype" pitchFamily="18" charset="0"/>
              </a:rPr>
              <a:t>Compliance Timeline</a:t>
            </a:r>
            <a:endParaRPr lang="en-US" b="1" dirty="0">
              <a:solidFill>
                <a:schemeClr val="bg1"/>
              </a:solidFill>
              <a:latin typeface="Palatino Linotype" pitchFamily="18" charset="0"/>
            </a:endParaRPr>
          </a:p>
        </p:txBody>
      </p:sp>
    </p:spTree>
    <p:extLst>
      <p:ext uri="{BB962C8B-B14F-4D97-AF65-F5344CB8AC3E}">
        <p14:creationId xmlns:p14="http://schemas.microsoft.com/office/powerpoint/2010/main" val="1389175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8686800" cy="4343400"/>
          </a:xfrm>
        </p:spPr>
        <p:txBody>
          <a:bodyPr/>
          <a:lstStyle/>
          <a:p>
            <a:pPr marL="571500" indent="-571500">
              <a:defRPr/>
            </a:pPr>
            <a:r>
              <a:rPr lang="en-US" sz="3600" dirty="0" smtClean="0"/>
              <a:t>Not required to post</a:t>
            </a:r>
          </a:p>
          <a:p>
            <a:pPr marL="731520" lvl="1" indent="-457200">
              <a:buSzPct val="100000"/>
              <a:buFont typeface="Wingdings" pitchFamily="2" charset="2"/>
              <a:buChar char="§"/>
              <a:defRPr/>
            </a:pPr>
            <a:r>
              <a:rPr lang="en-US" sz="3000" dirty="0" smtClean="0"/>
              <a:t>personal information relating to payroll</a:t>
            </a:r>
          </a:p>
          <a:p>
            <a:pPr marL="731520" lvl="1" indent="-457200">
              <a:buSzPct val="100000"/>
              <a:buFont typeface="Wingdings" pitchFamily="2" charset="2"/>
              <a:buChar char="§"/>
              <a:defRPr/>
            </a:pPr>
            <a:r>
              <a:rPr lang="en-US" sz="3000" dirty="0" smtClean="0"/>
              <a:t>other information that is confidential or protected from public disclosure pursuant to state or federal law</a:t>
            </a:r>
          </a:p>
          <a:p>
            <a:pPr marL="1143000" lvl="2" indent="-342900">
              <a:defRPr/>
            </a:pPr>
            <a:r>
              <a:rPr lang="en-US" sz="2800" dirty="0" smtClean="0"/>
              <a:t>Examples: HIPPA; IDEA or Homeless payments to individuals</a:t>
            </a:r>
          </a:p>
        </p:txBody>
      </p:sp>
      <p:sp>
        <p:nvSpPr>
          <p:cNvPr id="2" name="Title 1"/>
          <p:cNvSpPr>
            <a:spLocks noGrp="1"/>
          </p:cNvSpPr>
          <p:nvPr>
            <p:ph type="title"/>
          </p:nvPr>
        </p:nvSpPr>
        <p:spPr>
          <a:xfrm>
            <a:off x="137160" y="137160"/>
            <a:ext cx="8915400" cy="1371600"/>
          </a:xfrm>
          <a:ln>
            <a:noFill/>
          </a:ln>
        </p:spPr>
        <p:txBody>
          <a:bodyPr lIns="0" tIns="0" rIns="0" bIns="0" anchor="ctr" anchorCtr="1"/>
          <a:lstStyle/>
          <a:p>
            <a:pPr eaLnBrk="1" hangingPunct="1">
              <a:defRPr/>
            </a:pPr>
            <a:r>
              <a:rPr lang="en-US" sz="4000" b="1" dirty="0" smtClean="0">
                <a:solidFill>
                  <a:schemeClr val="bg1"/>
                </a:solidFill>
                <a:latin typeface="Palatino Linotype" pitchFamily="18" charset="0"/>
              </a:rPr>
              <a:t>Financial Transparency Act</a:t>
            </a:r>
            <a:endParaRPr lang="en-US" sz="4000" b="1" dirty="0">
              <a:solidFill>
                <a:schemeClr val="bg1"/>
              </a:solidFill>
              <a:latin typeface="Palatino Linotype" pitchFamily="18" charset="0"/>
            </a:endParaRPr>
          </a:p>
        </p:txBody>
      </p:sp>
    </p:spTree>
    <p:extLst>
      <p:ext uri="{BB962C8B-B14F-4D97-AF65-F5344CB8AC3E}">
        <p14:creationId xmlns:p14="http://schemas.microsoft.com/office/powerpoint/2010/main" val="42164945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DE Color Scheme FINAL">
      <a:dk1>
        <a:srgbClr val="000000"/>
      </a:dk1>
      <a:lt1>
        <a:sysClr val="window" lastClr="FFFFFF"/>
      </a:lt1>
      <a:dk2>
        <a:srgbClr val="785F55"/>
      </a:dk2>
      <a:lt2>
        <a:srgbClr val="EFE7D5"/>
      </a:lt2>
      <a:accent1>
        <a:srgbClr val="95B6D2"/>
      </a:accent1>
      <a:accent2>
        <a:srgbClr val="FAAB67"/>
      </a:accent2>
      <a:accent3>
        <a:srgbClr val="ABC178"/>
      </a:accent3>
      <a:accent4>
        <a:srgbClr val="71769D"/>
      </a:accent4>
      <a:accent5>
        <a:srgbClr val="7BA79D"/>
      </a:accent5>
      <a:accent6>
        <a:srgbClr val="8C8C96"/>
      </a:accent6>
      <a:hlink>
        <a:srgbClr val="DD8047"/>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19822</TotalTime>
  <Words>1374</Words>
  <Application>Microsoft Office PowerPoint</Application>
  <PresentationFormat>On-screen Show (4:3)</PresentationFormat>
  <Paragraphs>298</Paragraphs>
  <Slides>28</Slides>
  <Notes>16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Theme1</vt:lpstr>
      <vt:lpstr> PUBLIC SCHOOL FINANCE UPDATE  Governor’s Budget Request 2013-14        Leanne Emm  Assistant Commissioner 303-866-6202 emm_l@cde.state.co.us  </vt:lpstr>
      <vt:lpstr>Agenda</vt:lpstr>
      <vt:lpstr>Annual Audits, Accreditation Report &amp;  Financial Transparency</vt:lpstr>
      <vt:lpstr>Annual Audits – June 30, 2012</vt:lpstr>
      <vt:lpstr>FY2011-12 Accreditation Report New Questions</vt:lpstr>
      <vt:lpstr>Financial Transparency Act Article 44 of Title 22, C.R.S. Part 3</vt:lpstr>
      <vt:lpstr>Financial Transparency Act Required Documents</vt:lpstr>
      <vt:lpstr>Financial Transparency Act Compliance Timeline</vt:lpstr>
      <vt:lpstr>Financial Transparency Act</vt:lpstr>
      <vt:lpstr>Financial Transparency Act</vt:lpstr>
      <vt:lpstr>Governor’s Budget Request 2013-14</vt:lpstr>
      <vt:lpstr>PowerPoint Presentation</vt:lpstr>
      <vt:lpstr>Assumptions FY2013-14 Budget Request</vt:lpstr>
      <vt:lpstr>Assumptions FY2013-14 Budget Request</vt:lpstr>
      <vt:lpstr>Assumptions FY2013-14 Budget Request</vt:lpstr>
      <vt:lpstr>FY2013-14 Budget Request</vt:lpstr>
      <vt:lpstr>PowerPoint Presentation</vt:lpstr>
      <vt:lpstr>Compare FY2012-13 Appropriation to FY2013-14 Budget Request</vt:lpstr>
      <vt:lpstr>PowerPoint Presentation</vt:lpstr>
      <vt:lpstr>2012-13 Appropriated Total Program Funding by Component, With and Without Negative Factor</vt:lpstr>
      <vt:lpstr>Hold-Harmless Kindergarten Funding</vt:lpstr>
      <vt:lpstr>Early Education Funding</vt:lpstr>
      <vt:lpstr>Quality Teacher Pipeline</vt:lpstr>
      <vt:lpstr>FY2013-14 Budget Request</vt:lpstr>
      <vt:lpstr>General Planning</vt:lpstr>
      <vt:lpstr>Upcoming </vt:lpstr>
      <vt:lpstr>Upcoming Training Sessions</vt:lpstr>
      <vt:lpstr>PowerPoint Presentation</vt:lpstr>
    </vt:vector>
  </TitlesOfParts>
  <Company>CDE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SCHOOL FINANCE</dc:title>
  <dc:creator>herrmann_v</dc:creator>
  <cp:lastModifiedBy>Christel, Mary Lynn</cp:lastModifiedBy>
  <cp:revision>805</cp:revision>
  <cp:lastPrinted>2012-11-12T20:26:58Z</cp:lastPrinted>
  <dcterms:created xsi:type="dcterms:W3CDTF">2002-08-06T17:40:24Z</dcterms:created>
  <dcterms:modified xsi:type="dcterms:W3CDTF">2012-11-16T18:11:30Z</dcterms:modified>
</cp:coreProperties>
</file>