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2"/>
  </p:notesMasterIdLst>
  <p:handoutMasterIdLst>
    <p:handoutMasterId r:id="rId33"/>
  </p:handoutMasterIdLst>
  <p:sldIdLst>
    <p:sldId id="259" r:id="rId2"/>
    <p:sldId id="263" r:id="rId3"/>
    <p:sldId id="264" r:id="rId4"/>
    <p:sldId id="265" r:id="rId5"/>
    <p:sldId id="301" r:id="rId6"/>
    <p:sldId id="302" r:id="rId7"/>
    <p:sldId id="291" r:id="rId8"/>
    <p:sldId id="292" r:id="rId9"/>
    <p:sldId id="293" r:id="rId10"/>
    <p:sldId id="294" r:id="rId11"/>
    <p:sldId id="295" r:id="rId12"/>
    <p:sldId id="283" r:id="rId13"/>
    <p:sldId id="282" r:id="rId14"/>
    <p:sldId id="297" r:id="rId15"/>
    <p:sldId id="289" r:id="rId16"/>
    <p:sldId id="267" r:id="rId17"/>
    <p:sldId id="296" r:id="rId18"/>
    <p:sldId id="298" r:id="rId19"/>
    <p:sldId id="288" r:id="rId20"/>
    <p:sldId id="266" r:id="rId21"/>
    <p:sldId id="300" r:id="rId22"/>
    <p:sldId id="299" r:id="rId23"/>
    <p:sldId id="303" r:id="rId24"/>
    <p:sldId id="304" r:id="rId25"/>
    <p:sldId id="270" r:id="rId26"/>
    <p:sldId id="290" r:id="rId27"/>
    <p:sldId id="305" r:id="rId28"/>
    <p:sldId id="306" r:id="rId29"/>
    <p:sldId id="287" r:id="rId30"/>
    <p:sldId id="285" r:id="rId31"/>
  </p:sldIdLst>
  <p:sldSz cx="9144000" cy="6858000" type="screen4x3"/>
  <p:notesSz cx="7023100" cy="9309100"/>
  <p:custDataLst>
    <p:tags r:id="rId3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953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22264" autoAdjust="0"/>
    <p:restoredTop sz="85077" autoAdjust="0"/>
  </p:normalViewPr>
  <p:slideViewPr>
    <p:cSldViewPr snapToGrid="0" snapToObjects="1">
      <p:cViewPr varScale="1">
        <p:scale>
          <a:sx n="51" d="100"/>
          <a:sy n="51" d="100"/>
        </p:scale>
        <p:origin x="90" y="5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EEC664B4-81F1-E24F-90AF-27DC019489E9}" type="datetime1">
              <a:rPr lang="en-US" smtClean="0"/>
              <a:t>2/26/2019</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2EABA64B-06F0-2A40-A38F-AA9E1DC38B75}" type="slidenum">
              <a:rPr lang="en-US" smtClean="0"/>
              <a:t>‹#›</a:t>
            </a:fld>
            <a:endParaRPr lang="en-US"/>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DF7F1863-8423-8E48-8D02-88636C918AC7}" type="datetime1">
              <a:rPr lang="en-US" smtClean="0"/>
              <a:t>2/26/2019</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3F7242FB-F25E-544B-B72F-E0B5A499AB48}" type="slidenum">
              <a:rPr lang="en-US" smtClean="0"/>
              <a:t>‹#›</a:t>
            </a:fld>
            <a:endParaRPr lang="en-US"/>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Third bullet:</a:t>
            </a:r>
            <a:r>
              <a:rPr lang="en-US" baseline="0" dirty="0" smtClean="0"/>
              <a:t> </a:t>
            </a:r>
            <a:r>
              <a:rPr lang="en-US" dirty="0" smtClean="0"/>
              <a:t>Not</a:t>
            </a:r>
            <a:r>
              <a:rPr lang="en-US" baseline="0" dirty="0" smtClean="0"/>
              <a:t> transferrable/cannot use background checks from other states or from districts (explain statutory stipulations)</a:t>
            </a:r>
          </a:p>
          <a:p>
            <a:r>
              <a:rPr lang="en-US" baseline="0" dirty="0" smtClean="0"/>
              <a:t>Presently up to 2 to 3 weeks for processing – depends on quality/legibility of the prints, whether CBI and/or FBI’s readers can read them</a:t>
            </a:r>
          </a:p>
          <a:p>
            <a:r>
              <a:rPr lang="en-US" baseline="0" dirty="0" smtClean="0"/>
              <a:t>We cannot expedite.</a:t>
            </a:r>
          </a:p>
          <a:p>
            <a:r>
              <a:rPr lang="en-US" baseline="0" dirty="0" smtClean="0"/>
              <a:t>Applicants should submit these to CBI prior to submitting an application.</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2/26/2019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2</a:t>
            </a:fld>
            <a:endParaRPr lang="en-US"/>
          </a:p>
        </p:txBody>
      </p:sp>
    </p:spTree>
    <p:extLst>
      <p:ext uri="{BB962C8B-B14F-4D97-AF65-F5344CB8AC3E}">
        <p14:creationId xmlns:p14="http://schemas.microsoft.com/office/powerpoint/2010/main" val="8371851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Caveat re interim authorization: interim’s are issued when an individual has been prepared in a content area; applicants who have added a content area to an OOS license via an exam would need to do likewise in Colorado, and therefore do not qualify for an interim in that content area.</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2/26/2019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11</a:t>
            </a:fld>
            <a:endParaRPr lang="en-US"/>
          </a:p>
        </p:txBody>
      </p:sp>
    </p:spTree>
    <p:extLst>
      <p:ext uri="{BB962C8B-B14F-4D97-AF65-F5344CB8AC3E}">
        <p14:creationId xmlns:p14="http://schemas.microsoft.com/office/powerpoint/2010/main" val="37771286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times of teacher shortages, t</a:t>
            </a:r>
            <a:r>
              <a:rPr lang="en-US" dirty="0" smtClean="0"/>
              <a:t>his is where we recognize an individual’s intent to enroll in a program</a:t>
            </a:r>
            <a:r>
              <a:rPr lang="en-US" baseline="0" dirty="0" smtClean="0"/>
              <a:t> or complete coursework or the like.</a:t>
            </a:r>
          </a:p>
          <a:p>
            <a:endParaRPr lang="en-US" baseline="0" dirty="0" smtClean="0"/>
          </a:p>
          <a:p>
            <a:r>
              <a:rPr lang="en-US" baseline="0" dirty="0" smtClean="0"/>
              <a:t>In special circumstances, we can issue an emergency to SSPs other than school counselors, but they will not meet federal IDEA requirements for reporting purposes.</a:t>
            </a:r>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2/26/2019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12</a:t>
            </a:fld>
            <a:endParaRPr lang="en-US"/>
          </a:p>
        </p:txBody>
      </p:sp>
    </p:spTree>
    <p:extLst>
      <p:ext uri="{BB962C8B-B14F-4D97-AF65-F5344CB8AC3E}">
        <p14:creationId xmlns:p14="http://schemas.microsoft.com/office/powerpoint/2010/main" val="21618639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why the TEE and the emergency authorization? Why not just one or the other?</a:t>
            </a:r>
          </a:p>
          <a:p>
            <a:endParaRPr lang="en-US" baseline="0" dirty="0" smtClean="0"/>
          </a:p>
          <a:p>
            <a:r>
              <a:rPr lang="en-US" baseline="0" dirty="0" smtClean="0"/>
              <a:t>Excellent questions! While both are “emergency” in nature – </a:t>
            </a:r>
            <a:r>
              <a:rPr lang="en-US" baseline="0" dirty="0" err="1" smtClean="0"/>
              <a:t>ie</a:t>
            </a:r>
            <a:r>
              <a:rPr lang="en-US" baseline="0" dirty="0" smtClean="0"/>
              <a:t>., the technically unqualified individual is needed to fill a position for which a school or district has not been able to find the right licensed individual – the TEE meets federal reporting requirements (or IDEA requirements), while the emergency authorization does not.</a:t>
            </a:r>
          </a:p>
          <a:p>
            <a:endParaRPr lang="en-US" baseline="0" dirty="0" smtClean="0"/>
          </a:p>
          <a:p>
            <a:r>
              <a:rPr lang="en-US" baseline="0" dirty="0" smtClean="0"/>
              <a:t>Too, the emergency authorization may be renewed only once, while the TEE may be renewed up to twice, contingent on the continued progress of the candidate toward fulfilling full licensure requirements.</a:t>
            </a:r>
          </a:p>
          <a:p>
            <a:endParaRPr lang="en-US" baseline="0" dirty="0" smtClean="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2/26/2019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13</a:t>
            </a:fld>
            <a:endParaRPr lang="en-US"/>
          </a:p>
        </p:txBody>
      </p:sp>
    </p:spTree>
    <p:extLst>
      <p:ext uri="{BB962C8B-B14F-4D97-AF65-F5344CB8AC3E}">
        <p14:creationId xmlns:p14="http://schemas.microsoft.com/office/powerpoint/2010/main" val="20945002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bullet: for</a:t>
            </a:r>
            <a:r>
              <a:rPr lang="en-US" baseline="0" dirty="0" smtClean="0"/>
              <a:t> individuals who graduated prior to 2007, a master’s degree is accepted</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2/26/2019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14</a:t>
            </a:fld>
            <a:endParaRPr lang="en-US"/>
          </a:p>
        </p:txBody>
      </p:sp>
    </p:spTree>
    <p:extLst>
      <p:ext uri="{BB962C8B-B14F-4D97-AF65-F5344CB8AC3E}">
        <p14:creationId xmlns:p14="http://schemas.microsoft.com/office/powerpoint/2010/main" val="2926488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CDE</a:t>
            </a:r>
            <a:r>
              <a:rPr lang="en-US" baseline="0" dirty="0" smtClean="0"/>
              <a:t> recognizes non-CACREP programs for all enrolled prior to March 2016, and will do so through June 2021.</a:t>
            </a:r>
          </a:p>
          <a:p>
            <a:endParaRPr lang="en-US" baseline="0" dirty="0" smtClean="0"/>
          </a:p>
          <a:p>
            <a:r>
              <a:rPr lang="en-US" baseline="0" dirty="0" smtClean="0"/>
              <a:t>Anyone who begin or begins a non-CACREP program after March 2016 must complete the program and apply for licensure by June 30, 2021, for CDE to recognize the program.</a:t>
            </a:r>
          </a:p>
          <a:p>
            <a:endParaRPr lang="en-US" baseline="0" dirty="0" smtClean="0"/>
          </a:p>
          <a:p>
            <a:endParaRPr lang="en-US" baseline="0" dirty="0" smtClean="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2/26/2019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15</a:t>
            </a:fld>
            <a:endParaRPr lang="en-US"/>
          </a:p>
        </p:txBody>
      </p:sp>
    </p:spTree>
    <p:extLst>
      <p:ext uri="{BB962C8B-B14F-4D97-AF65-F5344CB8AC3E}">
        <p14:creationId xmlns:p14="http://schemas.microsoft.com/office/powerpoint/2010/main" val="24847227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an</a:t>
            </a:r>
            <a:r>
              <a:rPr lang="en-US" baseline="0" dirty="0" smtClean="0"/>
              <a:t> individual from out-of-state does not meet the school/sped law, FBA or BIP requirements, he/she will need to do so. There is an addendum on the endorsement page on our web site that provides coursework and contact info to CSU, and describes what the candidate will need to do once the coursework is completed. FBA/BIP is included in CSU’s course. If only FBA and BIP need to be met, there is a link to Portland State University’s modular program. Upon completion of the 7 modules, the candidate will print a certificate of completion to include in his/her application.</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2/26/2019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16</a:t>
            </a:fld>
            <a:endParaRPr lang="en-US"/>
          </a:p>
        </p:txBody>
      </p:sp>
    </p:spTree>
    <p:extLst>
      <p:ext uri="{BB962C8B-B14F-4D97-AF65-F5344CB8AC3E}">
        <p14:creationId xmlns:p14="http://schemas.microsoft.com/office/powerpoint/2010/main" val="15947850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ACVREP: Academy of Certification of Vision Rehabilitation and Education Professions</a:t>
            </a:r>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2/26/2019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18</a:t>
            </a:fld>
            <a:endParaRPr lang="en-US"/>
          </a:p>
        </p:txBody>
      </p:sp>
    </p:spTree>
    <p:extLst>
      <p:ext uri="{BB962C8B-B14F-4D97-AF65-F5344CB8AC3E}">
        <p14:creationId xmlns:p14="http://schemas.microsoft.com/office/powerpoint/2010/main" val="16551555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2/26/2019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19</a:t>
            </a:fld>
            <a:endParaRPr lang="en-US"/>
          </a:p>
        </p:txBody>
      </p:sp>
    </p:spTree>
    <p:extLst>
      <p:ext uri="{BB962C8B-B14F-4D97-AF65-F5344CB8AC3E}">
        <p14:creationId xmlns:p14="http://schemas.microsoft.com/office/powerpoint/2010/main" val="20015960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Statute</a:t>
            </a:r>
            <a:r>
              <a:rPr lang="en-US" baseline="0" dirty="0" smtClean="0"/>
              <a:t> requires regional accreditation, but elsewhere in the law it also allows for the state board to establish parameters for what is required of special services providers. Thus, the provision to recognize programs accredited or approved by the Commission on Collegiate Nursing Education and the Accreditation Commission for Education in Nursing was added to rule to allow for additional individuals who could serve as RNs elsewhere to be school nurses.</a:t>
            </a:r>
          </a:p>
          <a:p>
            <a:endParaRPr lang="en-US" baseline="0" dirty="0" smtClean="0"/>
          </a:p>
          <a:p>
            <a:r>
              <a:rPr lang="en-US" baseline="0" dirty="0" smtClean="0"/>
              <a:t>Special circumstances would relate individual’s situation, timing of request, etc.</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2/26/2019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20</a:t>
            </a:fld>
            <a:endParaRPr lang="en-US"/>
          </a:p>
        </p:txBody>
      </p:sp>
    </p:spTree>
    <p:extLst>
      <p:ext uri="{BB962C8B-B14F-4D97-AF65-F5344CB8AC3E}">
        <p14:creationId xmlns:p14="http://schemas.microsoft.com/office/powerpoint/2010/main" val="33700837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AOTA:</a:t>
            </a:r>
            <a:r>
              <a:rPr lang="en-US" baseline="0" dirty="0" smtClean="0"/>
              <a:t> American Occupational Therapy Association</a:t>
            </a:r>
          </a:p>
          <a:p>
            <a:r>
              <a:rPr lang="en-US" baseline="0" dirty="0" smtClean="0"/>
              <a:t>NBCOT: National Board for Certification in Occupational Therapy</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2/26/2019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21</a:t>
            </a:fld>
            <a:endParaRPr lang="en-US"/>
          </a:p>
        </p:txBody>
      </p:sp>
    </p:spTree>
    <p:extLst>
      <p:ext uri="{BB962C8B-B14F-4D97-AF65-F5344CB8AC3E}">
        <p14:creationId xmlns:p14="http://schemas.microsoft.com/office/powerpoint/2010/main" val="577648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a:t>
            </a:r>
            <a:r>
              <a:rPr lang="en-US" baseline="0" dirty="0" smtClean="0"/>
              <a:t> bullet: There are six listed in statute.</a:t>
            </a:r>
          </a:p>
          <a:p>
            <a:r>
              <a:rPr lang="en-US" baseline="0" dirty="0" smtClean="0"/>
              <a:t>	</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2/26/2019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3</a:t>
            </a:fld>
            <a:endParaRPr lang="en-US"/>
          </a:p>
        </p:txBody>
      </p:sp>
    </p:spTree>
    <p:extLst>
      <p:ext uri="{BB962C8B-B14F-4D97-AF65-F5344CB8AC3E}">
        <p14:creationId xmlns:p14="http://schemas.microsoft.com/office/powerpoint/2010/main" val="19746270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APTA/CAPTE: American Physical Therapy</a:t>
            </a:r>
            <a:r>
              <a:rPr lang="en-US" baseline="0" dirty="0" smtClean="0"/>
              <a:t> Association’s Commission on the Accreditation of Physical </a:t>
            </a:r>
            <a:r>
              <a:rPr lang="en-US" baseline="0" smtClean="0"/>
              <a:t>Therapy Education</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2/26/2019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22</a:t>
            </a:fld>
            <a:endParaRPr lang="en-US"/>
          </a:p>
        </p:txBody>
      </p:sp>
    </p:spTree>
    <p:extLst>
      <p:ext uri="{BB962C8B-B14F-4D97-AF65-F5344CB8AC3E}">
        <p14:creationId xmlns:p14="http://schemas.microsoft.com/office/powerpoint/2010/main" val="1430899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Will briefly</a:t>
            </a:r>
            <a:r>
              <a:rPr lang="en-US" baseline="0" dirty="0" smtClean="0"/>
              <a:t> describe requirements for each.</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2/26/2019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23</a:t>
            </a:fld>
            <a:endParaRPr lang="en-US"/>
          </a:p>
        </p:txBody>
      </p:sp>
    </p:spTree>
    <p:extLst>
      <p:ext uri="{BB962C8B-B14F-4D97-AF65-F5344CB8AC3E}">
        <p14:creationId xmlns:p14="http://schemas.microsoft.com/office/powerpoint/2010/main" val="30821652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Yes, we</a:t>
            </a:r>
            <a:r>
              <a:rPr lang="en-US" baseline="0" dirty="0" smtClean="0"/>
              <a:t> still accept most PLACE exams for those who took them prior to their discontinuance. Exceptions would include those for which we no longer offer endorsements or for those endorsements that cannot be earned via an alternative prep program.</a:t>
            </a:r>
          </a:p>
          <a:p>
            <a:endParaRPr lang="en-US" baseline="0" dirty="0" smtClean="0"/>
          </a:p>
          <a:p>
            <a:r>
              <a:rPr lang="en-US" baseline="0" dirty="0" smtClean="0"/>
              <a:t>Second bullet: Sometimes people get a little sideways with the “degree in the content area” description. (Speak to that a bit …)</a:t>
            </a:r>
          </a:p>
          <a:p>
            <a:endParaRPr lang="en-US" baseline="0" dirty="0" smtClean="0"/>
          </a:p>
          <a:p>
            <a:r>
              <a:rPr lang="en-US" baseline="0" dirty="0" smtClean="0"/>
              <a:t>Third bullet: The 51% or full-time requirement was eliminated from rule in March 2016. Ideally the candidate does have a full-time teaching position, however we recognize that there are times when that is not financially or otherwise practicable. In those instances, we encourage programs and the employing school/district to ensure that the candidate has a “full time” experience, either through team teaching, observing other classrooms, serving on committees, etc. We want to ensure the candidate is as prepared as possible when he/she is out on their own.</a:t>
            </a:r>
          </a:p>
          <a:p>
            <a:endParaRPr lang="en-US" baseline="0" dirty="0" smtClean="0"/>
          </a:p>
          <a:p>
            <a:endParaRPr lang="en-US" baseline="0" dirty="0" smtClean="0"/>
          </a:p>
          <a:p>
            <a:endParaRPr lang="en-US" baseline="0" dirty="0" smtClean="0"/>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2/26/2019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24</a:t>
            </a:fld>
            <a:endParaRPr lang="en-US"/>
          </a:p>
        </p:txBody>
      </p:sp>
    </p:spTree>
    <p:extLst>
      <p:ext uri="{BB962C8B-B14F-4D97-AF65-F5344CB8AC3E}">
        <p14:creationId xmlns:p14="http://schemas.microsoft.com/office/powerpoint/2010/main" val="11041517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Comment on birth certificate: not all states are “lawful presence” states; the</a:t>
            </a:r>
            <a:r>
              <a:rPr lang="en-US" baseline="0" dirty="0" smtClean="0"/>
              <a:t> BC with the OOS DL establishes lawful presence.</a:t>
            </a:r>
          </a:p>
          <a:p>
            <a:r>
              <a:rPr lang="en-US" dirty="0" smtClean="0"/>
              <a:t>Comment on other forms of id (military,</a:t>
            </a:r>
            <a:r>
              <a:rPr lang="en-US" baseline="0" dirty="0" smtClean="0"/>
              <a:t> official Indian Affairs id card, national passport ++</a:t>
            </a:r>
          </a:p>
          <a:p>
            <a:r>
              <a:rPr lang="en-US" baseline="0" dirty="0" smtClean="0"/>
              <a:t>Comment on DACA</a:t>
            </a:r>
            <a:endParaRPr lang="en-US" dirty="0" smtClean="0"/>
          </a:p>
          <a:p>
            <a:r>
              <a:rPr lang="en-US" dirty="0" smtClean="0"/>
              <a:t>Comment on</a:t>
            </a:r>
            <a:r>
              <a:rPr lang="en-US" baseline="0" dirty="0" smtClean="0"/>
              <a:t> self-disclosures (what needs to be disclosed, what doesn’t) err on side of caution</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2/26/2019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25</a:t>
            </a:fld>
            <a:endParaRPr lang="en-US"/>
          </a:p>
        </p:txBody>
      </p:sp>
    </p:spTree>
    <p:extLst>
      <p:ext uri="{BB962C8B-B14F-4D97-AF65-F5344CB8AC3E}">
        <p14:creationId xmlns:p14="http://schemas.microsoft.com/office/powerpoint/2010/main" val="26002088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Presently, SBE</a:t>
            </a:r>
            <a:r>
              <a:rPr lang="en-US" baseline="0" dirty="0" smtClean="0"/>
              <a:t> rule requires copies of official transcripts for all coursework taken. New rule includes provision for including only the transcript(s) necessary to determine qualification for the license/endorsement area sought.</a:t>
            </a:r>
          </a:p>
          <a:p>
            <a:endParaRPr lang="en-US" baseline="0" dirty="0" smtClean="0"/>
          </a:p>
          <a:p>
            <a:r>
              <a:rPr lang="en-US" baseline="0" dirty="0" smtClean="0"/>
              <a:t>With regard to APV, mention again the “3 in 7” rule to come</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2/26/2019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26</a:t>
            </a:fld>
            <a:endParaRPr lang="en-US"/>
          </a:p>
        </p:txBody>
      </p:sp>
    </p:spTree>
    <p:extLst>
      <p:ext uri="{BB962C8B-B14F-4D97-AF65-F5344CB8AC3E}">
        <p14:creationId xmlns:p14="http://schemas.microsoft.com/office/powerpoint/2010/main" val="37530130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is a checklist for just about each type of scenario and credential type that outlines what an applicant needs to do and the documentation an applicant needs to submit for that specific credential. Applicants tend to get into trouble when they start to “think” --- meaning, they “think” this will suffice, or the “think” something else is not necessary or that we shouldn’t need whatever it is that’s requested. If it’s requested in the application, we need it. Or, if an evaluator requests additional information, the evaluator needs it.</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2/26/2019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27</a:t>
            </a:fld>
            <a:endParaRPr lang="en-US"/>
          </a:p>
        </p:txBody>
      </p:sp>
    </p:spTree>
    <p:extLst>
      <p:ext uri="{BB962C8B-B14F-4D97-AF65-F5344CB8AC3E}">
        <p14:creationId xmlns:p14="http://schemas.microsoft.com/office/powerpoint/2010/main" val="4718392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Statute</a:t>
            </a:r>
            <a:r>
              <a:rPr lang="en-US" baseline="0" dirty="0" smtClean="0"/>
              <a:t> outlines the “one time” renewal provision, and indicates that we can continue to renew it one time, except for reasons of incompetence. Should not cause the panic it does, though: Provide examples of acceptable reasons.</a:t>
            </a:r>
          </a:p>
          <a:p>
            <a:endParaRPr lang="en-US" baseline="0" dirty="0" smtClean="0"/>
          </a:p>
          <a:p>
            <a:r>
              <a:rPr lang="en-US" baseline="0" dirty="0" smtClean="0"/>
              <a:t>Describe “appropriate, applicable” PD activities … what they are and are not. Explain that CDE usually defers to the school/district; except in rare instances (explain the “alternatives to breast milk” and “stretches for geriatrics” candidate)</a:t>
            </a:r>
          </a:p>
          <a:p>
            <a:endParaRPr lang="en-US" baseline="0" dirty="0" smtClean="0"/>
          </a:p>
          <a:p>
            <a:r>
              <a:rPr lang="en-US" baseline="0" dirty="0" smtClean="0"/>
              <a:t>ELL PD requirements: highlight briefly, then mention </a:t>
            </a:r>
            <a:r>
              <a:rPr lang="en-US" baseline="0" dirty="0" err="1" smtClean="0"/>
              <a:t>EdTalent</a:t>
            </a:r>
            <a:r>
              <a:rPr lang="en-US" baseline="0" dirty="0" smtClean="0"/>
              <a:t> Newsletter, Scoop and resources that will be available on our website.</a:t>
            </a:r>
          </a:p>
          <a:p>
            <a:endParaRPr lang="en-US" baseline="0" dirty="0" smtClean="0"/>
          </a:p>
          <a:p>
            <a:r>
              <a:rPr lang="en-US" dirty="0" smtClean="0"/>
              <a:t>Other than SLPA, all others simply apply for the same </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2/26/2019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28</a:t>
            </a:fld>
            <a:endParaRPr lang="en-US"/>
          </a:p>
        </p:txBody>
      </p:sp>
    </p:spTree>
    <p:extLst>
      <p:ext uri="{BB962C8B-B14F-4D97-AF65-F5344CB8AC3E}">
        <p14:creationId xmlns:p14="http://schemas.microsoft.com/office/powerpoint/2010/main" val="40118451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a:t>
            </a:r>
            <a:r>
              <a:rPr lang="en-US" dirty="0" err="1" smtClean="0"/>
              <a:t>SpEd</a:t>
            </a:r>
            <a:r>
              <a:rPr lang="en-US" baseline="0" dirty="0" smtClean="0"/>
              <a:t> teachers must hold a license/endorsement applicable for the kiddos they serve</a:t>
            </a:r>
          </a:p>
          <a:p>
            <a:r>
              <a:rPr lang="en-US" baseline="0" dirty="0" smtClean="0"/>
              <a:t>Title 1 schools: teachers must hold a license.</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2/26/2019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29</a:t>
            </a:fld>
            <a:endParaRPr lang="en-US"/>
          </a:p>
        </p:txBody>
      </p:sp>
    </p:spTree>
    <p:extLst>
      <p:ext uri="{BB962C8B-B14F-4D97-AF65-F5344CB8AC3E}">
        <p14:creationId xmlns:p14="http://schemas.microsoft.com/office/powerpoint/2010/main" val="25194928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Sign up for CDE e-mail</a:t>
            </a:r>
            <a:r>
              <a:rPr lang="en-US" baseline="0" dirty="0" smtClean="0"/>
              <a:t> communiques: describe the Scoop (weekly), Ed Talent newsletter (monthly/district-level), the Spark (monthly/for teachers), and CDE Update (info about all of CDE/when appropriate).</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2/26/2019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30</a:t>
            </a:fld>
            <a:endParaRPr lang="en-US"/>
          </a:p>
        </p:txBody>
      </p:sp>
    </p:spTree>
    <p:extLst>
      <p:ext uri="{BB962C8B-B14F-4D97-AF65-F5344CB8AC3E}">
        <p14:creationId xmlns:p14="http://schemas.microsoft.com/office/powerpoint/2010/main" val="2569902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Second bullet: Exams – we can only accept exams approved</a:t>
            </a:r>
            <a:r>
              <a:rPr lang="en-US" baseline="0" dirty="0" smtClean="0"/>
              <a:t> by the Colorado State Board of Education; fortunately for SSPs, most of these are national exams or nationally accepted exams. We will accept a previously approved exam as long as it is within 5 years of its date of discontinuance.</a:t>
            </a:r>
          </a:p>
          <a:p>
            <a:endParaRPr lang="en-US" baseline="0" dirty="0" smtClean="0"/>
          </a:p>
          <a:p>
            <a:r>
              <a:rPr lang="en-US" baseline="0" dirty="0" smtClean="0"/>
              <a:t>Explain that all SSPs must meet Colorado’s program requirements for licensure, thus the “3 in 7” rule does not apply to them.</a:t>
            </a:r>
          </a:p>
          <a:p>
            <a:endParaRPr lang="en-US" baseline="0" dirty="0" smtClean="0"/>
          </a:p>
          <a:p>
            <a:r>
              <a:rPr lang="en-US" baseline="0" dirty="0" smtClean="0"/>
              <a:t>All of this is verified on an approved program verification form, which is completed by the registrar or certification officer of the college/university where program completed.</a:t>
            </a:r>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2/26/2019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4</a:t>
            </a:fld>
            <a:endParaRPr lang="en-US"/>
          </a:p>
        </p:txBody>
      </p:sp>
    </p:spTree>
    <p:extLst>
      <p:ext uri="{BB962C8B-B14F-4D97-AF65-F5344CB8AC3E}">
        <p14:creationId xmlns:p14="http://schemas.microsoft.com/office/powerpoint/2010/main" val="1072449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“generally speaking” requirements for a license.</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2/26/2019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5</a:t>
            </a:fld>
            <a:endParaRPr lang="en-US"/>
          </a:p>
        </p:txBody>
      </p:sp>
    </p:spTree>
    <p:extLst>
      <p:ext uri="{BB962C8B-B14F-4D97-AF65-F5344CB8AC3E}">
        <p14:creationId xmlns:p14="http://schemas.microsoft.com/office/powerpoint/2010/main" val="3943358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or more years’ experience: as a licensed</a:t>
            </a:r>
            <a:r>
              <a:rPr lang="en-US" baseline="0" dirty="0" smtClean="0"/>
              <a:t> teacher, school counselor, etc. (Does not have to be teaching experience and does not have to necessarily be in a public school. Must be under a state license, however.)</a:t>
            </a:r>
          </a:p>
          <a:p>
            <a:endParaRPr lang="en-US" baseline="0" dirty="0" smtClean="0"/>
          </a:p>
          <a:p>
            <a:r>
              <a:rPr lang="en-US" baseline="0" dirty="0" smtClean="0"/>
              <a:t>Admin: state of Colorado does not require administrators to hold a license (district policy, however, can require it)</a:t>
            </a:r>
          </a:p>
          <a:p>
            <a:endParaRPr lang="en-US" baseline="0" dirty="0" smtClean="0"/>
          </a:p>
          <a:p>
            <a:r>
              <a:rPr lang="en-US" baseline="0" dirty="0" smtClean="0"/>
              <a:t>The “3 in 7” year exemption would apply to OOS principal/administrator applicants, too.</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2/26/2019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6</a:t>
            </a:fld>
            <a:endParaRPr lang="en-US"/>
          </a:p>
        </p:txBody>
      </p:sp>
    </p:spTree>
    <p:extLst>
      <p:ext uri="{BB962C8B-B14F-4D97-AF65-F5344CB8AC3E}">
        <p14:creationId xmlns:p14="http://schemas.microsoft.com/office/powerpoint/2010/main" val="2122269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 candidate was prepared in two content areas, but selects only one, upon</a:t>
            </a:r>
            <a:r>
              <a:rPr lang="en-US" baseline="0" dirty="0" smtClean="0"/>
              <a:t> determination of qualification, the candidate will be issued a license in the requested endorsement area only. </a:t>
            </a:r>
          </a:p>
          <a:p>
            <a:endParaRPr lang="en-US" baseline="0" dirty="0" smtClean="0"/>
          </a:p>
          <a:p>
            <a:r>
              <a:rPr lang="en-US" baseline="0" dirty="0" smtClean="0"/>
              <a:t>If a candidate submits an application requesting a different endorsement area, the applicant will be notified of the “content area of preparation” requirement and additional arrangements will be made.</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2/26/2019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7</a:t>
            </a:fld>
            <a:endParaRPr lang="en-US"/>
          </a:p>
        </p:txBody>
      </p:sp>
    </p:spTree>
    <p:extLst>
      <p:ext uri="{BB962C8B-B14F-4D97-AF65-F5344CB8AC3E}">
        <p14:creationId xmlns:p14="http://schemas.microsoft.com/office/powerpoint/2010/main" val="215583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Coming Soon! Middle School Mathematics (grades 6-8) endorsement.</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2/26/2019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8</a:t>
            </a:fld>
            <a:endParaRPr lang="en-US"/>
          </a:p>
        </p:txBody>
      </p:sp>
    </p:spTree>
    <p:extLst>
      <p:ext uri="{BB962C8B-B14F-4D97-AF65-F5344CB8AC3E}">
        <p14:creationId xmlns:p14="http://schemas.microsoft.com/office/powerpoint/2010/main" val="938865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United States Customs and Immigration</a:t>
            </a:r>
            <a:r>
              <a:rPr lang="en-US" baseline="0" dirty="0" smtClean="0"/>
              <a:t> Services. Explain the SAVE program and how it works. Speak to DACAs and other international candidates.</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2/26/2019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9</a:t>
            </a:fld>
            <a:endParaRPr lang="en-US"/>
          </a:p>
        </p:txBody>
      </p:sp>
    </p:spTree>
    <p:extLst>
      <p:ext uri="{BB962C8B-B14F-4D97-AF65-F5344CB8AC3E}">
        <p14:creationId xmlns:p14="http://schemas.microsoft.com/office/powerpoint/2010/main" val="214447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On rare occasions we issue an interim authorization to in-state educators who once held initial licenses which lapsed and who, upon application, do not meet present requirements for the license/endorsement area(s) sought. By and large, these few individuals now have to fulfill a test requirement in order to receive either an elementary or special education generalist endorsement. </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2/26/2019</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10</a:t>
            </a:fld>
            <a:endParaRPr lang="en-US"/>
          </a:p>
        </p:txBody>
      </p:sp>
    </p:spTree>
    <p:extLst>
      <p:ext uri="{BB962C8B-B14F-4D97-AF65-F5344CB8AC3E}">
        <p14:creationId xmlns:p14="http://schemas.microsoft.com/office/powerpoint/2010/main" val="35814381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tx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pPr/>
              <a:t>‹#›</a:t>
            </a:fld>
            <a:endParaRPr lang="en-US" dirty="0" smtClean="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2"/>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fld id="{757A2F4E-5D54-B04B-91BD-7E78EE1FE9FD}" type="slidenum">
              <a:rPr lang="en-US" smtClean="0"/>
              <a:pPr/>
              <a:t>‹#›</a:t>
            </a:fld>
            <a:endParaRPr lang="en-US" dirty="0" smtClean="0"/>
          </a:p>
        </p:txBody>
      </p:sp>
      <p:pic>
        <p:nvPicPr>
          <p:cNvPr id="6" name="Picture 5" descr="co_cde_shield_rgb.eps"/>
          <p:cNvPicPr>
            <a:picLocks noChangeAspect="1"/>
          </p:cNvPicPr>
          <p:nvPr userDrawn="1"/>
        </p:nvPicPr>
        <p:blipFill>
          <a:blip r:embed="rId1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72" r:id="rId10"/>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cde.state.co.us/fedprograms/tii/a_hqt"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hyperlink" Target="mailto:cdelicensing@cde.state.co.us"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hyperlink" Target="http://www.cde.state.co.us/communications" TargetMode="External"/><Relationship Id="rId4" Type="http://schemas.openxmlformats.org/officeDocument/2006/relationships/hyperlink" Target="http://www.cde.state.co.us/educatortalent/licensing"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0999" y="2801617"/>
            <a:ext cx="8341851" cy="938158"/>
          </a:xfrm>
        </p:spPr>
        <p:txBody>
          <a:bodyPr/>
          <a:lstStyle/>
          <a:p>
            <a:r>
              <a:rPr lang="en-US" dirty="0" smtClean="0">
                <a:solidFill>
                  <a:schemeClr val="tx1">
                    <a:lumMod val="75000"/>
                  </a:schemeClr>
                </a:solidFill>
              </a:rPr>
              <a:t>Licensing 101</a:t>
            </a:r>
            <a:endParaRPr lang="en-US" dirty="0">
              <a:solidFill>
                <a:schemeClr val="tx1">
                  <a:lumMod val="75000"/>
                </a:schemeClr>
              </a:solidFill>
            </a:endParaRPr>
          </a:p>
        </p:txBody>
      </p:sp>
      <p:sp>
        <p:nvSpPr>
          <p:cNvPr id="7" name="Text Placeholder 6"/>
          <p:cNvSpPr>
            <a:spLocks noGrp="1"/>
          </p:cNvSpPr>
          <p:nvPr>
            <p:ph type="body" sz="quarter" idx="10"/>
          </p:nvPr>
        </p:nvSpPr>
        <p:spPr/>
        <p:txBody>
          <a:bodyPr/>
          <a:lstStyle/>
          <a:p>
            <a:r>
              <a:rPr lang="en-US" dirty="0" smtClean="0"/>
              <a:t>February 2019</a:t>
            </a:r>
            <a:endParaRPr lang="en-US" dirty="0"/>
          </a:p>
        </p:txBody>
      </p:sp>
      <p:sp>
        <p:nvSpPr>
          <p:cNvPr id="2" name="Text Placeholder 1"/>
          <p:cNvSpPr>
            <a:spLocks noGrp="1"/>
          </p:cNvSpPr>
          <p:nvPr>
            <p:ph type="body" idx="1"/>
          </p:nvPr>
        </p:nvSpPr>
        <p:spPr>
          <a:xfrm>
            <a:off x="380999" y="4067261"/>
            <a:ext cx="8341851" cy="1167558"/>
          </a:xfrm>
        </p:spPr>
        <p:txBody>
          <a:bodyPr/>
          <a:lstStyle/>
          <a:p>
            <a:r>
              <a:rPr lang="en-US" sz="3000" dirty="0" smtClean="0">
                <a:solidFill>
                  <a:schemeClr val="tx1">
                    <a:lumMod val="75000"/>
                  </a:schemeClr>
                </a:solidFill>
              </a:rPr>
              <a:t>Educator Talent </a:t>
            </a:r>
          </a:p>
          <a:p>
            <a:r>
              <a:rPr lang="en-US" sz="3000" dirty="0" smtClean="0">
                <a:solidFill>
                  <a:schemeClr val="tx1">
                    <a:lumMod val="75000"/>
                  </a:schemeClr>
                </a:solidFill>
              </a:rPr>
              <a:t>Educator Licensure </a:t>
            </a:r>
            <a:r>
              <a:rPr lang="en-US" sz="3000" smtClean="0">
                <a:solidFill>
                  <a:schemeClr val="tx1">
                    <a:lumMod val="75000"/>
                  </a:schemeClr>
                </a:solidFill>
              </a:rPr>
              <a:t>&amp; Enforcement</a:t>
            </a:r>
            <a:endParaRPr lang="en-US" sz="3000" dirty="0">
              <a:solidFill>
                <a:schemeClr val="tx1">
                  <a:lumMod val="75000"/>
                </a:schemeClr>
              </a:solidFill>
            </a:endParaRPr>
          </a:p>
        </p:txBody>
      </p:sp>
      <p:cxnSp>
        <p:nvCxnSpPr>
          <p:cNvPr id="4" name="Straight Connector 3"/>
          <p:cNvCxnSpPr/>
          <p:nvPr/>
        </p:nvCxnSpPr>
        <p:spPr>
          <a:xfrm>
            <a:off x="1573967" y="3726328"/>
            <a:ext cx="5876144" cy="0"/>
          </a:xfrm>
          <a:prstGeom prst="line">
            <a:avLst/>
          </a:prstGeom>
          <a:ln w="254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109531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Additional endorsements</a:t>
            </a:r>
          </a:p>
          <a:p>
            <a:pPr lvl="1"/>
            <a:r>
              <a:rPr lang="en-US" dirty="0"/>
              <a:t>Completed endorsement </a:t>
            </a:r>
            <a:r>
              <a:rPr lang="en-US" dirty="0" smtClean="0"/>
              <a:t>worksheet(s), which </a:t>
            </a:r>
            <a:r>
              <a:rPr lang="en-US" dirty="0"/>
              <a:t>will be reviewed in </a:t>
            </a:r>
            <a:r>
              <a:rPr lang="en-US" dirty="0" smtClean="0"/>
              <a:t/>
            </a:r>
            <a:br>
              <a:rPr lang="en-US" dirty="0" smtClean="0"/>
            </a:br>
            <a:r>
              <a:rPr lang="en-US" dirty="0" smtClean="0"/>
              <a:t>light </a:t>
            </a:r>
            <a:r>
              <a:rPr lang="en-US" dirty="0"/>
              <a:t>of coursework </a:t>
            </a:r>
            <a:r>
              <a:rPr lang="en-US" dirty="0" smtClean="0"/>
              <a:t>shown on </a:t>
            </a:r>
            <a:r>
              <a:rPr lang="en-US" dirty="0"/>
              <a:t>official </a:t>
            </a:r>
            <a:r>
              <a:rPr lang="en-US" dirty="0" smtClean="0"/>
              <a:t>transcripts</a:t>
            </a:r>
            <a:endParaRPr lang="en-US" dirty="0"/>
          </a:p>
          <a:p>
            <a:pPr lvl="1"/>
            <a:r>
              <a:rPr lang="en-US" dirty="0"/>
              <a:t>Official score report for Colorado-accepted exam (if required)</a:t>
            </a:r>
          </a:p>
          <a:p>
            <a:pPr marL="45720" indent="0">
              <a:buNone/>
            </a:pPr>
            <a:endParaRPr lang="en-US" dirty="0"/>
          </a:p>
          <a:p>
            <a:r>
              <a:rPr lang="en-US" dirty="0" smtClean="0"/>
              <a:t>Interim Authorizations</a:t>
            </a:r>
            <a:endParaRPr lang="en-US" dirty="0"/>
          </a:p>
          <a:p>
            <a:pPr lvl="1"/>
            <a:r>
              <a:rPr lang="en-US" dirty="0" smtClean="0"/>
              <a:t>May be issued for teachers, principals and administrators, who hold/are eligible to hold an OOS license, but who first need to fulfill additional requirements for the Colorado license sought</a:t>
            </a:r>
          </a:p>
          <a:p>
            <a:pPr lvl="1"/>
            <a:r>
              <a:rPr lang="en-US" dirty="0" smtClean="0"/>
              <a:t>SSPs must meet licensure requirements or apply for a temporary educator eligibility authorization (TEE) or emergency authorization (if school counselor or SLPA)</a:t>
            </a:r>
          </a:p>
        </p:txBody>
      </p:sp>
      <p:sp>
        <p:nvSpPr>
          <p:cNvPr id="3" name="Title 2"/>
          <p:cNvSpPr>
            <a:spLocks noGrp="1"/>
          </p:cNvSpPr>
          <p:nvPr>
            <p:ph type="title"/>
          </p:nvPr>
        </p:nvSpPr>
        <p:spPr/>
        <p:txBody>
          <a:bodyPr/>
          <a:lstStyle/>
          <a:p>
            <a:r>
              <a:rPr lang="en-US" dirty="0" smtClean="0"/>
              <a:t>The Evaluation Process </a:t>
            </a:r>
            <a:r>
              <a:rPr lang="en-US" sz="1400" dirty="0" smtClean="0"/>
              <a:t>(cont.)</a:t>
            </a:r>
            <a:endParaRPr lang="en-US" sz="1400" dirty="0"/>
          </a:p>
        </p:txBody>
      </p:sp>
      <p:sp>
        <p:nvSpPr>
          <p:cNvPr id="4" name="Footer Placeholder 3"/>
          <p:cNvSpPr>
            <a:spLocks noGrp="1"/>
          </p:cNvSpPr>
          <p:nvPr>
            <p:ph type="ftr" sz="quarter" idx="3"/>
          </p:nvPr>
        </p:nvSpPr>
        <p:spPr/>
        <p:txBody>
          <a:bodyPr/>
          <a:lstStyle/>
          <a:p>
            <a:fld id="{757A2F4E-5D54-B04B-91BD-7E78EE1FE9FD}" type="slidenum">
              <a:rPr lang="en-US" smtClean="0"/>
              <a:pPr/>
              <a:t>10</a:t>
            </a:fld>
            <a:endParaRPr lang="en-US" dirty="0" smtClean="0"/>
          </a:p>
        </p:txBody>
      </p:sp>
    </p:spTree>
    <p:extLst>
      <p:ext uri="{BB962C8B-B14F-4D97-AF65-F5344CB8AC3E}">
        <p14:creationId xmlns:p14="http://schemas.microsoft.com/office/powerpoint/2010/main" val="42689721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smtClean="0"/>
              <a:t>If an out-of-state teacher applies to Colorado with 3 or more </a:t>
            </a:r>
            <a:r>
              <a:rPr lang="en-US" i="1" dirty="0" smtClean="0"/>
              <a:t>consecutive</a:t>
            </a:r>
            <a:r>
              <a:rPr lang="en-US" dirty="0" smtClean="0"/>
              <a:t> years of </a:t>
            </a:r>
            <a:r>
              <a:rPr lang="en-US" u="sng" dirty="0" smtClean="0"/>
              <a:t>full-time,</a:t>
            </a:r>
            <a:r>
              <a:rPr lang="en-US" dirty="0" smtClean="0"/>
              <a:t> </a:t>
            </a:r>
            <a:r>
              <a:rPr lang="en-US" u="sng" dirty="0" smtClean="0"/>
              <a:t>licensed</a:t>
            </a:r>
            <a:r>
              <a:rPr lang="en-US" dirty="0" smtClean="0"/>
              <a:t> teaching experience – and has been prepared in a content area for which we have a like or equivalent endorsement—we will issue a professional license. </a:t>
            </a:r>
          </a:p>
          <a:p>
            <a:pPr lvl="1"/>
            <a:r>
              <a:rPr lang="en-US" dirty="0" smtClean="0"/>
              <a:t>Less than 3 consecutive years’ of full-time, licensed experience = an initial license.</a:t>
            </a:r>
          </a:p>
          <a:p>
            <a:pPr lvl="2"/>
            <a:r>
              <a:rPr lang="en-US" dirty="0" smtClean="0"/>
              <a:t>If the individual needs to pass a Colorado exam in order to qualify for the endorsement, an interim authorization will be issued. Once he/she passes the exam and submits an application to advance the interim authorization, he/she will receive the appropriate license.</a:t>
            </a:r>
          </a:p>
          <a:p>
            <a:pPr lvl="2"/>
            <a:r>
              <a:rPr lang="en-US" dirty="0" smtClean="0"/>
              <a:t>If a candidate has been prepared in two content areas and qualifies for an initial in one area but needs an exam to meet the other, he/she will receive both a license and an interim authorization.  </a:t>
            </a:r>
            <a:endParaRPr lang="en-US" dirty="0"/>
          </a:p>
        </p:txBody>
      </p:sp>
      <p:sp>
        <p:nvSpPr>
          <p:cNvPr id="3" name="Title 2"/>
          <p:cNvSpPr>
            <a:spLocks noGrp="1"/>
          </p:cNvSpPr>
          <p:nvPr>
            <p:ph type="title"/>
          </p:nvPr>
        </p:nvSpPr>
        <p:spPr/>
        <p:txBody>
          <a:bodyPr/>
          <a:lstStyle/>
          <a:p>
            <a:r>
              <a:rPr lang="en-US" dirty="0" smtClean="0"/>
              <a:t>Initial v. Professional License</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11</a:t>
            </a:fld>
            <a:endParaRPr lang="en-US" dirty="0" smtClean="0"/>
          </a:p>
        </p:txBody>
      </p:sp>
    </p:spTree>
    <p:extLst>
      <p:ext uri="{BB962C8B-B14F-4D97-AF65-F5344CB8AC3E}">
        <p14:creationId xmlns:p14="http://schemas.microsoft.com/office/powerpoint/2010/main" val="25128795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teachers, principals, administrators, school counselors and SLPAs who do </a:t>
            </a:r>
            <a:r>
              <a:rPr lang="en-US" u="sng" dirty="0" smtClean="0"/>
              <a:t>not</a:t>
            </a:r>
            <a:r>
              <a:rPr lang="en-US" dirty="0" smtClean="0"/>
              <a:t> yet meet the requirements for a full license or authorization</a:t>
            </a:r>
          </a:p>
          <a:p>
            <a:pPr marL="365760" lvl="1" indent="0">
              <a:buNone/>
            </a:pPr>
            <a:endParaRPr lang="en-US" sz="1200" dirty="0" smtClean="0"/>
          </a:p>
          <a:p>
            <a:pPr lvl="2"/>
            <a:r>
              <a:rPr lang="en-US" dirty="0" smtClean="0"/>
              <a:t>District-requested with proof that effort has been made to find a qualified (licensed) applicant without success</a:t>
            </a:r>
          </a:p>
          <a:p>
            <a:pPr lvl="2"/>
            <a:r>
              <a:rPr lang="en-US" dirty="0"/>
              <a:t>Applicant </a:t>
            </a:r>
            <a:r>
              <a:rPr lang="en-US" u="sng" dirty="0"/>
              <a:t>must be enrolled </a:t>
            </a:r>
            <a:r>
              <a:rPr lang="en-US" dirty="0"/>
              <a:t>in a program that will meet the requirements for the </a:t>
            </a:r>
            <a:r>
              <a:rPr lang="en-US" dirty="0" smtClean="0"/>
              <a:t>license/authorization</a:t>
            </a:r>
            <a:endParaRPr lang="en-US" dirty="0"/>
          </a:p>
          <a:p>
            <a:pPr lvl="2"/>
            <a:r>
              <a:rPr lang="en-US" dirty="0" smtClean="0"/>
              <a:t>Must first be approved by the Colorado State Board of Education (occurs at their monthly meeting, usually on the consent agenda)</a:t>
            </a:r>
          </a:p>
          <a:p>
            <a:pPr lvl="2"/>
            <a:r>
              <a:rPr lang="en-US" dirty="0" smtClean="0"/>
              <a:t>May be issued for up to one year</a:t>
            </a:r>
          </a:p>
          <a:p>
            <a:pPr lvl="2"/>
            <a:r>
              <a:rPr lang="en-US" dirty="0" smtClean="0"/>
              <a:t>Renewable only once</a:t>
            </a:r>
          </a:p>
        </p:txBody>
      </p:sp>
      <p:sp>
        <p:nvSpPr>
          <p:cNvPr id="3" name="Title 2"/>
          <p:cNvSpPr>
            <a:spLocks noGrp="1"/>
          </p:cNvSpPr>
          <p:nvPr>
            <p:ph type="title"/>
          </p:nvPr>
        </p:nvSpPr>
        <p:spPr/>
        <p:txBody>
          <a:bodyPr/>
          <a:lstStyle/>
          <a:p>
            <a:r>
              <a:rPr lang="en-US" dirty="0" smtClean="0"/>
              <a:t>Emergency Authorization</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12</a:t>
            </a:fld>
            <a:endParaRPr lang="en-US" dirty="0" smtClean="0"/>
          </a:p>
        </p:txBody>
      </p:sp>
    </p:spTree>
    <p:extLst>
      <p:ext uri="{BB962C8B-B14F-4D97-AF65-F5344CB8AC3E}">
        <p14:creationId xmlns:p14="http://schemas.microsoft.com/office/powerpoint/2010/main" val="37722325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4546474"/>
          </a:xfrm>
        </p:spPr>
        <p:txBody>
          <a:bodyPr/>
          <a:lstStyle/>
          <a:p>
            <a:r>
              <a:rPr lang="en-US" dirty="0" smtClean="0"/>
              <a:t>For </a:t>
            </a:r>
            <a:r>
              <a:rPr lang="en-US" dirty="0"/>
              <a:t>special education </a:t>
            </a:r>
            <a:r>
              <a:rPr lang="en-US" dirty="0" smtClean="0"/>
              <a:t>teachers/directors </a:t>
            </a:r>
            <a:r>
              <a:rPr lang="en-US" dirty="0"/>
              <a:t>and special services providers (except school </a:t>
            </a:r>
            <a:r>
              <a:rPr lang="en-US" dirty="0" smtClean="0"/>
              <a:t>counselors </a:t>
            </a:r>
            <a:r>
              <a:rPr lang="en-US" dirty="0"/>
              <a:t>and </a:t>
            </a:r>
            <a:r>
              <a:rPr lang="en-US" dirty="0" smtClean="0"/>
              <a:t>SLPAs) who have </a:t>
            </a:r>
            <a:r>
              <a:rPr lang="en-US" u="sng" dirty="0" smtClean="0"/>
              <a:t>not</a:t>
            </a:r>
            <a:r>
              <a:rPr lang="en-US" dirty="0" smtClean="0"/>
              <a:t> yet completed the requirements for a full license</a:t>
            </a:r>
          </a:p>
          <a:p>
            <a:pPr lvl="1"/>
            <a:r>
              <a:rPr lang="en-US" dirty="0" smtClean="0"/>
              <a:t>Special education teachers/directors must be enrolled in coursework or a program that will lead to their meeting license/endorsement requirements</a:t>
            </a:r>
          </a:p>
          <a:p>
            <a:pPr lvl="1"/>
            <a:r>
              <a:rPr lang="en-US" dirty="0" smtClean="0"/>
              <a:t>SSPs must meet the degree requirement for the specialty and be working toward fulfilling internship/practicum requirements or registered for the required national exam</a:t>
            </a:r>
          </a:p>
          <a:p>
            <a:pPr lvl="2"/>
            <a:r>
              <a:rPr lang="en-US" dirty="0" smtClean="0"/>
              <a:t> </a:t>
            </a:r>
            <a:r>
              <a:rPr lang="en-US" dirty="0"/>
              <a:t>Issued for one year; may be renewed up to twice with documented evidence of progression toward fulfilling license requirements</a:t>
            </a:r>
          </a:p>
          <a:p>
            <a:pPr lvl="2"/>
            <a:r>
              <a:rPr lang="en-US" dirty="0" smtClean="0"/>
              <a:t>Meets </a:t>
            </a:r>
            <a:r>
              <a:rPr lang="en-US" dirty="0"/>
              <a:t>federal IDEA requirements</a:t>
            </a:r>
          </a:p>
          <a:p>
            <a:pPr marL="365760" lvl="1" indent="0">
              <a:buNone/>
            </a:pPr>
            <a:endParaRPr lang="en-US" sz="1200" dirty="0"/>
          </a:p>
        </p:txBody>
      </p:sp>
      <p:sp>
        <p:nvSpPr>
          <p:cNvPr id="3" name="Title 2"/>
          <p:cNvSpPr>
            <a:spLocks noGrp="1"/>
          </p:cNvSpPr>
          <p:nvPr>
            <p:ph type="title"/>
          </p:nvPr>
        </p:nvSpPr>
        <p:spPr/>
        <p:txBody>
          <a:bodyPr/>
          <a:lstStyle/>
          <a:p>
            <a:r>
              <a:rPr lang="en-US" dirty="0" smtClean="0"/>
              <a:t>Temporary Educator Eligibility Authorization</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13</a:t>
            </a:fld>
            <a:endParaRPr lang="en-US" dirty="0" smtClean="0"/>
          </a:p>
        </p:txBody>
      </p:sp>
    </p:spTree>
    <p:extLst>
      <p:ext uri="{BB962C8B-B14F-4D97-AF65-F5344CB8AC3E}">
        <p14:creationId xmlns:p14="http://schemas.microsoft.com/office/powerpoint/2010/main" val="6944448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Licensure requirements</a:t>
            </a:r>
          </a:p>
          <a:p>
            <a:pPr lvl="1"/>
            <a:r>
              <a:rPr lang="en-US" dirty="0" err="1" smtClean="0"/>
              <a:t>AuD</a:t>
            </a:r>
            <a:r>
              <a:rPr lang="en-US" dirty="0" smtClean="0"/>
              <a:t> or PhD in audiology</a:t>
            </a:r>
            <a:endParaRPr lang="en-US" dirty="0"/>
          </a:p>
          <a:p>
            <a:pPr lvl="1"/>
            <a:r>
              <a:rPr lang="en-US" dirty="0" smtClean="0"/>
              <a:t>Completion of an approved preparation program in audiology</a:t>
            </a:r>
            <a:endParaRPr lang="en-US" dirty="0"/>
          </a:p>
          <a:p>
            <a:pPr lvl="1"/>
            <a:r>
              <a:rPr lang="en-US" dirty="0" smtClean="0"/>
              <a:t>8-week, full-time practicum </a:t>
            </a:r>
            <a:endParaRPr lang="en-US" dirty="0"/>
          </a:p>
          <a:p>
            <a:pPr lvl="1"/>
            <a:r>
              <a:rPr lang="en-US" dirty="0"/>
              <a:t>PRAXIS </a:t>
            </a:r>
            <a:r>
              <a:rPr lang="en-US" dirty="0" smtClean="0"/>
              <a:t>audiologist exam</a:t>
            </a:r>
            <a:endParaRPr lang="en-US" dirty="0"/>
          </a:p>
          <a:p>
            <a:r>
              <a:rPr lang="en-US" dirty="0"/>
              <a:t>TEE requirements</a:t>
            </a:r>
          </a:p>
          <a:p>
            <a:pPr lvl="1">
              <a:buFont typeface="Wingdings" panose="05000000000000000000" pitchFamily="2" charset="2"/>
              <a:buChar char="§"/>
            </a:pPr>
            <a:r>
              <a:rPr lang="en-US" dirty="0"/>
              <a:t>PhD </a:t>
            </a:r>
            <a:r>
              <a:rPr lang="en-US" dirty="0" smtClean="0"/>
              <a:t>and demonstrated </a:t>
            </a:r>
            <a:r>
              <a:rPr lang="en-US" dirty="0"/>
              <a:t>evidence of progress toward meeting full requirements</a:t>
            </a:r>
          </a:p>
          <a:p>
            <a:pPr marL="45720" indent="0">
              <a:buNone/>
            </a:pPr>
            <a:endParaRPr lang="en-US" dirty="0"/>
          </a:p>
        </p:txBody>
      </p:sp>
      <p:sp>
        <p:nvSpPr>
          <p:cNvPr id="3" name="Title 2"/>
          <p:cNvSpPr>
            <a:spLocks noGrp="1"/>
          </p:cNvSpPr>
          <p:nvPr>
            <p:ph type="title"/>
          </p:nvPr>
        </p:nvSpPr>
        <p:spPr/>
        <p:txBody>
          <a:bodyPr/>
          <a:lstStyle/>
          <a:p>
            <a:r>
              <a:rPr lang="en-US" smtClean="0"/>
              <a:t>SSP/Audiologist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14</a:t>
            </a:fld>
            <a:endParaRPr lang="en-US" dirty="0" smtClean="0"/>
          </a:p>
        </p:txBody>
      </p:sp>
    </p:spTree>
    <p:extLst>
      <p:ext uri="{BB962C8B-B14F-4D97-AF65-F5344CB8AC3E}">
        <p14:creationId xmlns:p14="http://schemas.microsoft.com/office/powerpoint/2010/main" val="3771679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Licensure requirements</a:t>
            </a:r>
          </a:p>
          <a:p>
            <a:pPr lvl="1"/>
            <a:r>
              <a:rPr lang="en-US" sz="2000" dirty="0"/>
              <a:t>Master’s or higher degree in school counseling</a:t>
            </a:r>
          </a:p>
          <a:p>
            <a:pPr lvl="1"/>
            <a:r>
              <a:rPr lang="en-US" sz="2000" dirty="0"/>
              <a:t>Approved CACREP-accredited school counseling program OR equivalent coursework and training</a:t>
            </a:r>
          </a:p>
          <a:p>
            <a:pPr lvl="1"/>
            <a:r>
              <a:rPr lang="en-US" sz="2000" dirty="0"/>
              <a:t>Minimum 100 clock-hour </a:t>
            </a:r>
            <a:r>
              <a:rPr lang="en-US" sz="2000" dirty="0" smtClean="0"/>
              <a:t>practicum; 600 </a:t>
            </a:r>
            <a:r>
              <a:rPr lang="en-US" sz="2000" dirty="0"/>
              <a:t>clock-hour internship in school setting under licensed school counselor</a:t>
            </a:r>
          </a:p>
          <a:p>
            <a:pPr lvl="1"/>
            <a:r>
              <a:rPr lang="en-US" sz="2000" dirty="0"/>
              <a:t>PRAXIS school counselor exam</a:t>
            </a:r>
          </a:p>
          <a:p>
            <a:pPr lvl="2"/>
            <a:r>
              <a:rPr lang="en-US" dirty="0" smtClean="0"/>
              <a:t>Interim authorization (one-year only)</a:t>
            </a:r>
          </a:p>
          <a:p>
            <a:pPr lvl="3"/>
            <a:r>
              <a:rPr lang="en-US" dirty="0" smtClean="0"/>
              <a:t>Master’s degree in clinical counseling field; DORA counselor license; 3 or more years of experience as a licensed counselor</a:t>
            </a:r>
          </a:p>
          <a:p>
            <a:pPr lvl="3"/>
            <a:r>
              <a:rPr lang="en-US" dirty="0" smtClean="0"/>
              <a:t>Must complete SSP induction and PRAXIS 5421 during that year to move to professional SSP/school counselor</a:t>
            </a:r>
          </a:p>
          <a:p>
            <a:r>
              <a:rPr lang="en-US" sz="2000" dirty="0" smtClean="0"/>
              <a:t>Emergency requirements</a:t>
            </a:r>
          </a:p>
          <a:p>
            <a:pPr lvl="1"/>
            <a:r>
              <a:rPr lang="en-US" sz="2000" dirty="0" smtClean="0"/>
              <a:t>Master’s degree; demonstrated need by district</a:t>
            </a:r>
            <a:endParaRPr lang="en-US" sz="2000" dirty="0"/>
          </a:p>
        </p:txBody>
      </p:sp>
      <p:sp>
        <p:nvSpPr>
          <p:cNvPr id="3" name="Title 2"/>
          <p:cNvSpPr>
            <a:spLocks noGrp="1"/>
          </p:cNvSpPr>
          <p:nvPr>
            <p:ph type="title"/>
          </p:nvPr>
        </p:nvSpPr>
        <p:spPr/>
        <p:txBody>
          <a:bodyPr/>
          <a:lstStyle/>
          <a:p>
            <a:r>
              <a:rPr lang="en-US" dirty="0" smtClean="0"/>
              <a:t>SSP/School Counselor</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15</a:t>
            </a:fld>
            <a:endParaRPr lang="en-US" dirty="0" smtClean="0"/>
          </a:p>
        </p:txBody>
      </p:sp>
    </p:spTree>
    <p:extLst>
      <p:ext uri="{BB962C8B-B14F-4D97-AF65-F5344CB8AC3E}">
        <p14:creationId xmlns:p14="http://schemas.microsoft.com/office/powerpoint/2010/main" val="2075406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
            </a:pPr>
            <a:r>
              <a:rPr lang="en-US" dirty="0" smtClean="0"/>
              <a:t>License Requirements</a:t>
            </a:r>
          </a:p>
          <a:p>
            <a:pPr lvl="1">
              <a:buFont typeface="Wingdings" panose="05000000000000000000" pitchFamily="2" charset="2"/>
              <a:buChar char="§"/>
            </a:pPr>
            <a:r>
              <a:rPr lang="en-US" dirty="0" smtClean="0"/>
              <a:t>Master’s or higher degree in social work</a:t>
            </a:r>
          </a:p>
          <a:p>
            <a:pPr lvl="1">
              <a:buFont typeface="Wingdings" panose="05000000000000000000" pitchFamily="2" charset="2"/>
              <a:buChar char="§"/>
            </a:pPr>
            <a:r>
              <a:rPr lang="en-US" dirty="0" smtClean="0"/>
              <a:t>Coursework in school and special education law, functional behavior assessment and behavior intervention plans</a:t>
            </a:r>
          </a:p>
          <a:p>
            <a:pPr lvl="1">
              <a:buFont typeface="Wingdings" panose="05000000000000000000" pitchFamily="2" charset="2"/>
              <a:buChar char="§"/>
            </a:pPr>
            <a:r>
              <a:rPr lang="en-US" dirty="0" smtClean="0"/>
              <a:t>900 clock-hour practicum; 1 field exp. with school-age children</a:t>
            </a:r>
          </a:p>
          <a:p>
            <a:pPr lvl="1">
              <a:buFont typeface="Wingdings" panose="05000000000000000000" pitchFamily="2" charset="2"/>
              <a:buChar char="§"/>
            </a:pPr>
            <a:r>
              <a:rPr lang="en-US" dirty="0" smtClean="0"/>
              <a:t>ASWB exam (clinical or advanced generalist only)</a:t>
            </a:r>
          </a:p>
          <a:p>
            <a:pPr>
              <a:buFont typeface="Wingdings" panose="05000000000000000000" pitchFamily="2" charset="2"/>
              <a:buChar char="§"/>
            </a:pPr>
            <a:r>
              <a:rPr lang="en-US" dirty="0" smtClean="0"/>
              <a:t>TEE requirements</a:t>
            </a:r>
          </a:p>
          <a:p>
            <a:pPr lvl="1">
              <a:buFont typeface="Wingdings" panose="05000000000000000000" pitchFamily="2" charset="2"/>
              <a:buChar char="§"/>
            </a:pPr>
            <a:r>
              <a:rPr lang="en-US" dirty="0" smtClean="0"/>
              <a:t>Master’s degree and demonstrated evidence of progress toward meeting full requirements</a:t>
            </a:r>
          </a:p>
        </p:txBody>
      </p:sp>
      <p:sp>
        <p:nvSpPr>
          <p:cNvPr id="3" name="Title 2"/>
          <p:cNvSpPr>
            <a:spLocks noGrp="1"/>
          </p:cNvSpPr>
          <p:nvPr>
            <p:ph type="title"/>
          </p:nvPr>
        </p:nvSpPr>
        <p:spPr/>
        <p:txBody>
          <a:bodyPr/>
          <a:lstStyle/>
          <a:p>
            <a:r>
              <a:rPr lang="en-US" dirty="0" smtClean="0"/>
              <a:t>SSP/School Social Worker</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16</a:t>
            </a:fld>
            <a:endParaRPr lang="en-US" dirty="0" smtClean="0"/>
          </a:p>
        </p:txBody>
      </p:sp>
    </p:spTree>
    <p:extLst>
      <p:ext uri="{BB962C8B-B14F-4D97-AF65-F5344CB8AC3E}">
        <p14:creationId xmlns:p14="http://schemas.microsoft.com/office/powerpoint/2010/main" val="41997035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Licensure requirements</a:t>
            </a:r>
          </a:p>
          <a:p>
            <a:pPr lvl="1"/>
            <a:r>
              <a:rPr lang="en-US" dirty="0" smtClean="0"/>
              <a:t>Master’s degree in communication disorders or SLP</a:t>
            </a:r>
            <a:endParaRPr lang="en-US" dirty="0"/>
          </a:p>
          <a:p>
            <a:pPr lvl="1"/>
            <a:r>
              <a:rPr lang="en-US" dirty="0" smtClean="0"/>
              <a:t>Completion of an ASHA-accredited SLP program</a:t>
            </a:r>
            <a:endParaRPr lang="en-US" dirty="0"/>
          </a:p>
          <a:p>
            <a:pPr lvl="1"/>
            <a:r>
              <a:rPr lang="en-US" dirty="0" smtClean="0"/>
              <a:t>8-week, full-time practicum</a:t>
            </a:r>
            <a:endParaRPr lang="en-US" dirty="0"/>
          </a:p>
          <a:p>
            <a:pPr lvl="1"/>
            <a:r>
              <a:rPr lang="en-US" dirty="0" smtClean="0"/>
              <a:t>PRAXIS 5331 speech-language pathologist exam</a:t>
            </a:r>
            <a:endParaRPr lang="en-US" dirty="0"/>
          </a:p>
          <a:p>
            <a:r>
              <a:rPr lang="en-US" dirty="0"/>
              <a:t>TEE requirements</a:t>
            </a:r>
          </a:p>
          <a:p>
            <a:pPr lvl="1">
              <a:buFont typeface="Wingdings" panose="05000000000000000000" pitchFamily="2" charset="2"/>
              <a:buChar char="§"/>
            </a:pPr>
            <a:r>
              <a:rPr lang="en-US" dirty="0" smtClean="0"/>
              <a:t>Master’s degree and </a:t>
            </a:r>
            <a:r>
              <a:rPr lang="en-US" dirty="0"/>
              <a:t>demonstrated evidence of progress toward meeting full requirements</a:t>
            </a:r>
          </a:p>
          <a:p>
            <a:endParaRPr lang="en-US" dirty="0"/>
          </a:p>
        </p:txBody>
      </p:sp>
      <p:sp>
        <p:nvSpPr>
          <p:cNvPr id="3" name="Title 2"/>
          <p:cNvSpPr>
            <a:spLocks noGrp="1"/>
          </p:cNvSpPr>
          <p:nvPr>
            <p:ph type="title"/>
          </p:nvPr>
        </p:nvSpPr>
        <p:spPr>
          <a:xfrm>
            <a:off x="228601" y="355847"/>
            <a:ext cx="8673352" cy="1054394"/>
          </a:xfrm>
        </p:spPr>
        <p:txBody>
          <a:bodyPr/>
          <a:lstStyle/>
          <a:p>
            <a:r>
              <a:rPr lang="en-US" dirty="0" smtClean="0"/>
              <a:t>SSP/Speech-Language Pathology </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17</a:t>
            </a:fld>
            <a:endParaRPr lang="en-US" dirty="0" smtClean="0"/>
          </a:p>
        </p:txBody>
      </p:sp>
    </p:spTree>
    <p:extLst>
      <p:ext uri="{BB962C8B-B14F-4D97-AF65-F5344CB8AC3E}">
        <p14:creationId xmlns:p14="http://schemas.microsoft.com/office/powerpoint/2010/main" val="322354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Licensure requirements</a:t>
            </a:r>
          </a:p>
          <a:p>
            <a:pPr lvl="1"/>
            <a:r>
              <a:rPr lang="en-US" dirty="0" smtClean="0"/>
              <a:t>Bachelor’s or higher degree in O&amp;M or related field</a:t>
            </a:r>
            <a:endParaRPr lang="en-US" dirty="0"/>
          </a:p>
          <a:p>
            <a:pPr lvl="1"/>
            <a:r>
              <a:rPr lang="en-US" dirty="0" smtClean="0"/>
              <a:t>Completion of approved preparation program for O&amp;M specialist</a:t>
            </a:r>
            <a:endParaRPr lang="en-US" dirty="0"/>
          </a:p>
          <a:p>
            <a:pPr lvl="1"/>
            <a:r>
              <a:rPr lang="en-US" dirty="0" smtClean="0"/>
              <a:t>8-week, full-time practicum under ACVREP-licensed O&amp;M specialist</a:t>
            </a:r>
            <a:endParaRPr lang="en-US" dirty="0"/>
          </a:p>
          <a:p>
            <a:pPr lvl="1"/>
            <a:r>
              <a:rPr lang="en-US" dirty="0" smtClean="0"/>
              <a:t>ACVREP exam </a:t>
            </a:r>
          </a:p>
          <a:p>
            <a:pPr lvl="1"/>
            <a:r>
              <a:rPr lang="en-US" dirty="0" smtClean="0"/>
              <a:t>Current, valid ACVREP O&amp;M certificate</a:t>
            </a:r>
            <a:endParaRPr lang="en-US" dirty="0"/>
          </a:p>
          <a:p>
            <a:r>
              <a:rPr lang="en-US" dirty="0"/>
              <a:t>TEE requirements</a:t>
            </a:r>
          </a:p>
          <a:p>
            <a:pPr lvl="1">
              <a:buFont typeface="Wingdings" panose="05000000000000000000" pitchFamily="2" charset="2"/>
              <a:buChar char="§"/>
            </a:pPr>
            <a:r>
              <a:rPr lang="en-US" dirty="0" smtClean="0"/>
              <a:t>Bachelor’s degree and </a:t>
            </a:r>
            <a:r>
              <a:rPr lang="en-US" dirty="0"/>
              <a:t>demonstrated evidence of progress toward meeting full requirements</a:t>
            </a:r>
          </a:p>
          <a:p>
            <a:endParaRPr lang="en-US" dirty="0"/>
          </a:p>
        </p:txBody>
      </p:sp>
      <p:sp>
        <p:nvSpPr>
          <p:cNvPr id="3" name="Title 2"/>
          <p:cNvSpPr>
            <a:spLocks noGrp="1"/>
          </p:cNvSpPr>
          <p:nvPr>
            <p:ph type="title"/>
          </p:nvPr>
        </p:nvSpPr>
        <p:spPr/>
        <p:txBody>
          <a:bodyPr/>
          <a:lstStyle/>
          <a:p>
            <a:r>
              <a:rPr lang="en-US" dirty="0" smtClean="0"/>
              <a:t>SSP/Orientation &amp; Mobility</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18</a:t>
            </a:fld>
            <a:endParaRPr lang="en-US" dirty="0" smtClean="0"/>
          </a:p>
        </p:txBody>
      </p:sp>
    </p:spTree>
    <p:extLst>
      <p:ext uri="{BB962C8B-B14F-4D97-AF65-F5344CB8AC3E}">
        <p14:creationId xmlns:p14="http://schemas.microsoft.com/office/powerpoint/2010/main" val="346238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Licensure requirements</a:t>
            </a:r>
          </a:p>
          <a:p>
            <a:pPr lvl="1"/>
            <a:r>
              <a:rPr lang="en-US" dirty="0" smtClean="0"/>
              <a:t>PhD in school psychology or bachelor’s degree + 60 graduate-level semester hours of coursework in school psychology</a:t>
            </a:r>
          </a:p>
          <a:p>
            <a:pPr lvl="1"/>
            <a:r>
              <a:rPr lang="en-US" dirty="0" smtClean="0"/>
              <a:t>Practicums; min. 1,200 hour internship, 600 hours in school setting</a:t>
            </a:r>
          </a:p>
          <a:p>
            <a:pPr lvl="1"/>
            <a:r>
              <a:rPr lang="en-US" dirty="0" smtClean="0"/>
              <a:t>Valid NCSP credential </a:t>
            </a:r>
            <a:r>
              <a:rPr lang="en-US" i="1" dirty="0" smtClean="0"/>
              <a:t>or</a:t>
            </a:r>
            <a:r>
              <a:rPr lang="en-US" dirty="0" smtClean="0"/>
              <a:t> DORA psychologist license</a:t>
            </a:r>
          </a:p>
          <a:p>
            <a:pPr lvl="1"/>
            <a:r>
              <a:rPr lang="en-US" dirty="0" smtClean="0"/>
              <a:t>PRAXIS school psychologist exam</a:t>
            </a:r>
          </a:p>
          <a:p>
            <a:r>
              <a:rPr lang="en-US" dirty="0" smtClean="0"/>
              <a:t>TEE requirements</a:t>
            </a:r>
          </a:p>
          <a:p>
            <a:pPr lvl="1">
              <a:buFont typeface="Wingdings" panose="05000000000000000000" pitchFamily="2" charset="2"/>
              <a:buChar char="§"/>
            </a:pPr>
            <a:r>
              <a:rPr lang="en-US" dirty="0" smtClean="0"/>
              <a:t>PhD or bachelor’s degree-plus and </a:t>
            </a:r>
            <a:r>
              <a:rPr lang="en-US" dirty="0"/>
              <a:t>demonstrated evidence of progress toward meeting full </a:t>
            </a:r>
            <a:r>
              <a:rPr lang="en-US" dirty="0" smtClean="0"/>
              <a:t>requirements</a:t>
            </a:r>
            <a:endParaRPr lang="en-US" dirty="0"/>
          </a:p>
        </p:txBody>
      </p:sp>
      <p:sp>
        <p:nvSpPr>
          <p:cNvPr id="3" name="Title 2"/>
          <p:cNvSpPr>
            <a:spLocks noGrp="1"/>
          </p:cNvSpPr>
          <p:nvPr>
            <p:ph type="title"/>
          </p:nvPr>
        </p:nvSpPr>
        <p:spPr/>
        <p:txBody>
          <a:bodyPr/>
          <a:lstStyle/>
          <a:p>
            <a:r>
              <a:rPr lang="en-US" dirty="0" smtClean="0"/>
              <a:t>SSP/School Psychologist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19</a:t>
            </a:fld>
            <a:endParaRPr lang="en-US" dirty="0" smtClean="0"/>
          </a:p>
        </p:txBody>
      </p:sp>
    </p:spTree>
    <p:extLst>
      <p:ext uri="{BB962C8B-B14F-4D97-AF65-F5344CB8AC3E}">
        <p14:creationId xmlns:p14="http://schemas.microsoft.com/office/powerpoint/2010/main" val="808446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endParaRPr lang="en-US" b="0" dirty="0" smtClean="0"/>
          </a:p>
          <a:p>
            <a:r>
              <a:rPr lang="en-US" b="0" dirty="0" smtClean="0"/>
              <a:t>All applicants for licensure must submit </a:t>
            </a:r>
            <a:r>
              <a:rPr lang="en-US" b="0" dirty="0"/>
              <a:t>fingerprints to the Colorado Bureau of Investigation (CBI) for the purpose of obtaining a fingerprint-based criminal history record check </a:t>
            </a:r>
            <a:r>
              <a:rPr lang="en-US" b="0" dirty="0" smtClean="0"/>
              <a:t>from both </a:t>
            </a:r>
            <a:r>
              <a:rPr lang="en-US" b="0" dirty="0"/>
              <a:t>CBI and the FBI. </a:t>
            </a:r>
            <a:r>
              <a:rPr lang="en-US" b="0" dirty="0" smtClean="0"/>
              <a:t> </a:t>
            </a:r>
            <a:r>
              <a:rPr lang="en-US" sz="1800" b="0" i="1" dirty="0" smtClean="0"/>
              <a:t>CRS 22-605.103</a:t>
            </a:r>
          </a:p>
          <a:p>
            <a:pPr lvl="1"/>
            <a:r>
              <a:rPr lang="en-US" dirty="0" smtClean="0"/>
              <a:t>Prints are to be taken by a CBI-approved fingerprint vendor.</a:t>
            </a:r>
          </a:p>
          <a:p>
            <a:pPr lvl="1"/>
            <a:r>
              <a:rPr lang="en-US" dirty="0" smtClean="0"/>
              <a:t>This process and associated fee is handled directly through CBI. </a:t>
            </a:r>
          </a:p>
          <a:p>
            <a:pPr lvl="1"/>
            <a:r>
              <a:rPr lang="en-US" dirty="0" smtClean="0"/>
              <a:t>Must be completed specifically for CDE under the Educator Licensing Act.</a:t>
            </a:r>
          </a:p>
          <a:p>
            <a:pPr lvl="1"/>
            <a:r>
              <a:rPr lang="en-US" dirty="0" smtClean="0"/>
              <a:t>We cannot issue a license or authorization without first receiving clear background reports or until the background is cleared. </a:t>
            </a:r>
            <a:endParaRPr lang="en-US" b="0" dirty="0"/>
          </a:p>
        </p:txBody>
      </p:sp>
      <p:sp>
        <p:nvSpPr>
          <p:cNvPr id="3" name="Title 2"/>
          <p:cNvSpPr>
            <a:spLocks noGrp="1"/>
          </p:cNvSpPr>
          <p:nvPr>
            <p:ph type="title"/>
          </p:nvPr>
        </p:nvSpPr>
        <p:spPr/>
        <p:txBody>
          <a:bodyPr/>
          <a:lstStyle/>
          <a:p>
            <a:r>
              <a:rPr lang="en-US" dirty="0" smtClean="0"/>
              <a:t>Licensing - The Basics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a:t>
            </a:fld>
            <a:endParaRPr lang="en-US" dirty="0" smtClean="0"/>
          </a:p>
        </p:txBody>
      </p:sp>
    </p:spTree>
    <p:custDataLst>
      <p:tags r:id="rId1"/>
    </p:custDataLst>
    <p:extLst>
      <p:ext uri="{BB962C8B-B14F-4D97-AF65-F5344CB8AC3E}">
        <p14:creationId xmlns:p14="http://schemas.microsoft.com/office/powerpoint/2010/main" val="36244289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License Requirements</a:t>
            </a:r>
          </a:p>
          <a:p>
            <a:pPr lvl="1"/>
            <a:r>
              <a:rPr lang="en-US" dirty="0" smtClean="0"/>
              <a:t>BSN, MSN or higher degree</a:t>
            </a:r>
            <a:r>
              <a:rPr lang="en-US" dirty="0"/>
              <a:t>	</a:t>
            </a:r>
            <a:endParaRPr lang="en-US" dirty="0" smtClean="0"/>
          </a:p>
          <a:p>
            <a:pPr lvl="2"/>
            <a:r>
              <a:rPr lang="en-US" dirty="0"/>
              <a:t>CCNE- or ACEN-accredited programs also </a:t>
            </a:r>
            <a:r>
              <a:rPr lang="en-US" dirty="0" smtClean="0"/>
              <a:t>accepted</a:t>
            </a:r>
          </a:p>
          <a:p>
            <a:pPr lvl="2"/>
            <a:r>
              <a:rPr lang="en-US" dirty="0" smtClean="0"/>
              <a:t>Have successfully completed field experiences/practicum/internships as prescribed by their program</a:t>
            </a:r>
          </a:p>
          <a:p>
            <a:pPr lvl="1"/>
            <a:r>
              <a:rPr lang="en-US" dirty="0" smtClean="0"/>
              <a:t>DORA-issued RN </a:t>
            </a:r>
            <a:r>
              <a:rPr lang="en-US" i="1" dirty="0" smtClean="0"/>
              <a:t>or</a:t>
            </a:r>
            <a:r>
              <a:rPr lang="en-US" dirty="0" smtClean="0"/>
              <a:t> an RN from a nurse compact state</a:t>
            </a:r>
          </a:p>
          <a:p>
            <a:pPr lvl="2"/>
            <a:r>
              <a:rPr lang="en-US" dirty="0" smtClean="0"/>
              <a:t>We can also issue an SSP/School Nurse to an RN with 3 or more years’ licensed experience with school-age children</a:t>
            </a:r>
          </a:p>
          <a:p>
            <a:r>
              <a:rPr lang="en-US" dirty="0"/>
              <a:t>TEE </a:t>
            </a:r>
            <a:r>
              <a:rPr lang="en-US" dirty="0" smtClean="0"/>
              <a:t>requirements</a:t>
            </a:r>
          </a:p>
          <a:p>
            <a:pPr lvl="1"/>
            <a:r>
              <a:rPr lang="en-US" dirty="0" smtClean="0"/>
              <a:t>RN, enrolled in coursework to complete BSN or MSN</a:t>
            </a:r>
            <a:endParaRPr lang="en-US" dirty="0"/>
          </a:p>
          <a:p>
            <a:pPr marL="365760" lvl="1" indent="0">
              <a:buNone/>
            </a:pPr>
            <a:endParaRPr lang="en-US" dirty="0"/>
          </a:p>
        </p:txBody>
      </p:sp>
      <p:sp>
        <p:nvSpPr>
          <p:cNvPr id="3" name="Title 2"/>
          <p:cNvSpPr>
            <a:spLocks noGrp="1"/>
          </p:cNvSpPr>
          <p:nvPr>
            <p:ph type="title"/>
          </p:nvPr>
        </p:nvSpPr>
        <p:spPr/>
        <p:txBody>
          <a:bodyPr/>
          <a:lstStyle/>
          <a:p>
            <a:r>
              <a:rPr lang="en-US" dirty="0" smtClean="0"/>
              <a:t>SSP/School Nurse</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20</a:t>
            </a:fld>
            <a:endParaRPr lang="en-US" dirty="0" smtClean="0"/>
          </a:p>
        </p:txBody>
      </p:sp>
    </p:spTree>
    <p:extLst>
      <p:ext uri="{BB962C8B-B14F-4D97-AF65-F5344CB8AC3E}">
        <p14:creationId xmlns:p14="http://schemas.microsoft.com/office/powerpoint/2010/main" val="10818783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Licensure requirements</a:t>
            </a:r>
          </a:p>
          <a:p>
            <a:pPr lvl="1"/>
            <a:r>
              <a:rPr lang="en-US" dirty="0" smtClean="0"/>
              <a:t>Bachelor’s degree or higher in occupational therapy</a:t>
            </a:r>
            <a:endParaRPr lang="en-US" dirty="0"/>
          </a:p>
          <a:p>
            <a:pPr lvl="1"/>
            <a:r>
              <a:rPr lang="en-US" dirty="0" smtClean="0"/>
              <a:t>Completion of an AOTA-accredited occupational therapy program</a:t>
            </a:r>
            <a:endParaRPr lang="en-US" dirty="0"/>
          </a:p>
          <a:p>
            <a:pPr lvl="1"/>
            <a:r>
              <a:rPr lang="en-US" dirty="0" smtClean="0"/>
              <a:t>Practicum or internship as required by approved program</a:t>
            </a:r>
            <a:endParaRPr lang="en-US" dirty="0"/>
          </a:p>
          <a:p>
            <a:pPr lvl="1"/>
            <a:r>
              <a:rPr lang="en-US" dirty="0" smtClean="0"/>
              <a:t>NBCOT exam</a:t>
            </a:r>
          </a:p>
          <a:p>
            <a:pPr lvl="1"/>
            <a:r>
              <a:rPr lang="en-US" dirty="0" smtClean="0"/>
              <a:t>DORA-issued occupation therapist license</a:t>
            </a:r>
            <a:endParaRPr lang="en-US" dirty="0"/>
          </a:p>
          <a:p>
            <a:r>
              <a:rPr lang="en-US" dirty="0"/>
              <a:t>TEE requirements</a:t>
            </a:r>
          </a:p>
          <a:p>
            <a:pPr lvl="1">
              <a:buFont typeface="Wingdings" panose="05000000000000000000" pitchFamily="2" charset="2"/>
              <a:buChar char="§"/>
            </a:pPr>
            <a:r>
              <a:rPr lang="en-US" dirty="0" smtClean="0"/>
              <a:t>Bachelor’s degree and </a:t>
            </a:r>
            <a:r>
              <a:rPr lang="en-US" dirty="0"/>
              <a:t>demonstrated evidence of progress toward meeting full </a:t>
            </a:r>
            <a:r>
              <a:rPr lang="en-US" dirty="0" smtClean="0"/>
              <a:t>requirements</a:t>
            </a:r>
            <a:endParaRPr lang="en-US" dirty="0"/>
          </a:p>
        </p:txBody>
      </p:sp>
      <p:sp>
        <p:nvSpPr>
          <p:cNvPr id="3" name="Title 2"/>
          <p:cNvSpPr>
            <a:spLocks noGrp="1"/>
          </p:cNvSpPr>
          <p:nvPr>
            <p:ph type="title"/>
          </p:nvPr>
        </p:nvSpPr>
        <p:spPr/>
        <p:txBody>
          <a:bodyPr/>
          <a:lstStyle/>
          <a:p>
            <a:r>
              <a:rPr lang="en-US" dirty="0" smtClean="0"/>
              <a:t>SSP/Occupational Therapist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21</a:t>
            </a:fld>
            <a:endParaRPr lang="en-US" dirty="0" smtClean="0"/>
          </a:p>
        </p:txBody>
      </p:sp>
    </p:spTree>
    <p:extLst>
      <p:ext uri="{BB962C8B-B14F-4D97-AF65-F5344CB8AC3E}">
        <p14:creationId xmlns:p14="http://schemas.microsoft.com/office/powerpoint/2010/main" val="1663764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Licensure requirements</a:t>
            </a:r>
          </a:p>
          <a:p>
            <a:pPr lvl="1"/>
            <a:r>
              <a:rPr lang="en-US" dirty="0" smtClean="0"/>
              <a:t>Bachelor’s or higher degree in physical therapy</a:t>
            </a:r>
            <a:endParaRPr lang="en-US" dirty="0"/>
          </a:p>
          <a:p>
            <a:pPr lvl="1"/>
            <a:r>
              <a:rPr lang="en-US" dirty="0" smtClean="0"/>
              <a:t>Completion of an APTA/CAPTE-approved PT program </a:t>
            </a:r>
            <a:endParaRPr lang="en-US" dirty="0"/>
          </a:p>
          <a:p>
            <a:pPr lvl="1"/>
            <a:r>
              <a:rPr lang="en-US" dirty="0" smtClean="0"/>
              <a:t>Practicum or internship as required by the approved program</a:t>
            </a:r>
            <a:endParaRPr lang="en-US" dirty="0"/>
          </a:p>
          <a:p>
            <a:pPr lvl="1"/>
            <a:r>
              <a:rPr lang="en-US" dirty="0" smtClean="0"/>
              <a:t>Hold a valid DORA-issued physical therapist license</a:t>
            </a:r>
            <a:endParaRPr lang="en-US" dirty="0"/>
          </a:p>
          <a:p>
            <a:r>
              <a:rPr lang="en-US" dirty="0"/>
              <a:t>TEE requirements</a:t>
            </a:r>
          </a:p>
          <a:p>
            <a:pPr lvl="1">
              <a:buFont typeface="Wingdings" panose="05000000000000000000" pitchFamily="2" charset="2"/>
              <a:buChar char="§"/>
            </a:pPr>
            <a:r>
              <a:rPr lang="en-US" dirty="0" smtClean="0"/>
              <a:t>Bachelor’s degree and </a:t>
            </a:r>
            <a:r>
              <a:rPr lang="en-US" dirty="0"/>
              <a:t>demonstrated evidence of progress toward meeting full requirements</a:t>
            </a:r>
          </a:p>
          <a:p>
            <a:pPr marL="45720" indent="0">
              <a:buNone/>
            </a:pPr>
            <a:endParaRPr lang="en-US" dirty="0"/>
          </a:p>
        </p:txBody>
      </p:sp>
      <p:sp>
        <p:nvSpPr>
          <p:cNvPr id="3" name="Title 2"/>
          <p:cNvSpPr>
            <a:spLocks noGrp="1"/>
          </p:cNvSpPr>
          <p:nvPr>
            <p:ph type="title"/>
          </p:nvPr>
        </p:nvSpPr>
        <p:spPr/>
        <p:txBody>
          <a:bodyPr/>
          <a:lstStyle/>
          <a:p>
            <a:r>
              <a:rPr lang="en-US" dirty="0" smtClean="0"/>
              <a:t>SSP/Physical Therapist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22</a:t>
            </a:fld>
            <a:endParaRPr lang="en-US" dirty="0" smtClean="0"/>
          </a:p>
        </p:txBody>
      </p:sp>
    </p:spTree>
    <p:extLst>
      <p:ext uri="{BB962C8B-B14F-4D97-AF65-F5344CB8AC3E}">
        <p14:creationId xmlns:p14="http://schemas.microsoft.com/office/powerpoint/2010/main" val="31287792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Authorizations</a:t>
            </a:r>
          </a:p>
          <a:p>
            <a:pPr lvl="1"/>
            <a:r>
              <a:rPr lang="en-US" dirty="0" smtClean="0"/>
              <a:t>Substitute (1-, 3-, 5-year; renewable)</a:t>
            </a:r>
          </a:p>
          <a:p>
            <a:pPr lvl="1"/>
            <a:r>
              <a:rPr lang="en-US" dirty="0" smtClean="0"/>
              <a:t>Exchange Educator (1-year, renewable once)</a:t>
            </a:r>
          </a:p>
          <a:p>
            <a:pPr lvl="1"/>
            <a:r>
              <a:rPr lang="en-US" dirty="0" smtClean="0"/>
              <a:t>Adjunct (3-years, renewable)</a:t>
            </a:r>
          </a:p>
          <a:p>
            <a:pPr lvl="1"/>
            <a:r>
              <a:rPr lang="en-US" dirty="0" smtClean="0"/>
              <a:t>Special Services Intern (1-year, </a:t>
            </a:r>
            <a:r>
              <a:rPr lang="en-US" i="1" u="sng" dirty="0" smtClean="0"/>
              <a:t>non</a:t>
            </a:r>
            <a:r>
              <a:rPr lang="en-US" dirty="0" smtClean="0"/>
              <a:t>renewable)</a:t>
            </a:r>
          </a:p>
          <a:p>
            <a:pPr lvl="1"/>
            <a:r>
              <a:rPr lang="en-US" dirty="0" smtClean="0"/>
              <a:t>Principal Authorization</a:t>
            </a:r>
          </a:p>
          <a:p>
            <a:pPr lvl="1"/>
            <a:r>
              <a:rPr lang="en-US" dirty="0" smtClean="0"/>
              <a:t>CTE (Career &amp; Technical)*</a:t>
            </a:r>
          </a:p>
          <a:p>
            <a:pPr marL="365760" lvl="1" indent="0">
              <a:buNone/>
            </a:pPr>
            <a:r>
              <a:rPr lang="en-US" sz="1600" i="1" dirty="0" smtClean="0"/>
              <a:t>*These require a presentation of their own!</a:t>
            </a:r>
            <a:endParaRPr lang="en-US" sz="1600" i="1" dirty="0"/>
          </a:p>
        </p:txBody>
      </p:sp>
      <p:sp>
        <p:nvSpPr>
          <p:cNvPr id="3" name="Title 2"/>
          <p:cNvSpPr>
            <a:spLocks noGrp="1"/>
          </p:cNvSpPr>
          <p:nvPr>
            <p:ph type="title"/>
          </p:nvPr>
        </p:nvSpPr>
        <p:spPr/>
        <p:txBody>
          <a:bodyPr/>
          <a:lstStyle/>
          <a:p>
            <a:r>
              <a:rPr lang="en-US" dirty="0" smtClean="0"/>
              <a:t>Other Types of Credentials Issued</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23</a:t>
            </a:fld>
            <a:endParaRPr lang="en-US" dirty="0" smtClean="0"/>
          </a:p>
        </p:txBody>
      </p:sp>
    </p:spTree>
    <p:extLst>
      <p:ext uri="{BB962C8B-B14F-4D97-AF65-F5344CB8AC3E}">
        <p14:creationId xmlns:p14="http://schemas.microsoft.com/office/powerpoint/2010/main" val="3742074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43232" y="1719071"/>
            <a:ext cx="8407893" cy="4407408"/>
          </a:xfrm>
        </p:spPr>
        <p:txBody>
          <a:bodyPr/>
          <a:lstStyle/>
          <a:p>
            <a:r>
              <a:rPr lang="en-US" dirty="0" smtClean="0"/>
              <a:t>Alternative Teacher License</a:t>
            </a:r>
          </a:p>
          <a:p>
            <a:pPr lvl="1"/>
            <a:r>
              <a:rPr lang="en-US" dirty="0" smtClean="0"/>
              <a:t>Bachelor’s or higher degree from a regionally accredited college/university </a:t>
            </a:r>
          </a:p>
          <a:p>
            <a:pPr lvl="1"/>
            <a:r>
              <a:rPr lang="en-US" dirty="0" smtClean="0"/>
              <a:t>Demonstration of knowledge for desired content area:</a:t>
            </a:r>
          </a:p>
          <a:p>
            <a:pPr lvl="2"/>
            <a:r>
              <a:rPr lang="en-US" dirty="0" smtClean="0"/>
              <a:t>Via degree in content area		</a:t>
            </a:r>
            <a:r>
              <a:rPr lang="en-US" i="1" dirty="0" smtClean="0">
                <a:solidFill>
                  <a:srgbClr val="01953A"/>
                </a:solidFill>
              </a:rPr>
              <a:t>OR</a:t>
            </a:r>
          </a:p>
          <a:p>
            <a:pPr lvl="2"/>
            <a:r>
              <a:rPr lang="en-US" dirty="0" smtClean="0"/>
              <a:t>Via passing score on approved PLACE or PRAXIS exam</a:t>
            </a:r>
            <a:endParaRPr lang="en-US" dirty="0"/>
          </a:p>
          <a:p>
            <a:pPr lvl="1"/>
            <a:r>
              <a:rPr lang="en-US" dirty="0" smtClean="0"/>
              <a:t>Employment/promise of employment as teacher of record in the content area</a:t>
            </a:r>
          </a:p>
          <a:p>
            <a:pPr lvl="1"/>
            <a:r>
              <a:rPr lang="en-US" dirty="0" smtClean="0"/>
              <a:t>Enrollment in a Colorado-approved alternative teacher preparation program</a:t>
            </a:r>
          </a:p>
        </p:txBody>
      </p:sp>
      <p:sp>
        <p:nvSpPr>
          <p:cNvPr id="3" name="Title 2"/>
          <p:cNvSpPr>
            <a:spLocks noGrp="1"/>
          </p:cNvSpPr>
          <p:nvPr>
            <p:ph type="title"/>
          </p:nvPr>
        </p:nvSpPr>
        <p:spPr/>
        <p:txBody>
          <a:bodyPr/>
          <a:lstStyle/>
          <a:p>
            <a:r>
              <a:rPr lang="en-US" dirty="0"/>
              <a:t>Other Types of Credentials </a:t>
            </a:r>
            <a:r>
              <a:rPr lang="en-US" dirty="0" smtClean="0"/>
              <a:t>Issued </a:t>
            </a:r>
            <a:r>
              <a:rPr lang="en-US" sz="1400" dirty="0"/>
              <a:t>(cont.)</a:t>
            </a:r>
          </a:p>
        </p:txBody>
      </p:sp>
      <p:sp>
        <p:nvSpPr>
          <p:cNvPr id="4" name="Footer Placeholder 3"/>
          <p:cNvSpPr>
            <a:spLocks noGrp="1"/>
          </p:cNvSpPr>
          <p:nvPr>
            <p:ph type="ftr" sz="quarter" idx="3"/>
          </p:nvPr>
        </p:nvSpPr>
        <p:spPr/>
        <p:txBody>
          <a:bodyPr/>
          <a:lstStyle/>
          <a:p>
            <a:fld id="{757A2F4E-5D54-B04B-91BD-7E78EE1FE9FD}" type="slidenum">
              <a:rPr lang="en-US" smtClean="0"/>
              <a:pPr/>
              <a:t>24</a:t>
            </a:fld>
            <a:endParaRPr lang="en-US" dirty="0" smtClean="0"/>
          </a:p>
        </p:txBody>
      </p:sp>
    </p:spTree>
    <p:extLst>
      <p:ext uri="{BB962C8B-B14F-4D97-AF65-F5344CB8AC3E}">
        <p14:creationId xmlns:p14="http://schemas.microsoft.com/office/powerpoint/2010/main" val="17507698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4367" y="1740585"/>
            <a:ext cx="8407893" cy="4407408"/>
          </a:xfrm>
        </p:spPr>
        <p:txBody>
          <a:bodyPr/>
          <a:lstStyle/>
          <a:p>
            <a:r>
              <a:rPr lang="en-US" dirty="0" smtClean="0"/>
              <a:t>All applicants regardless of credential type:</a:t>
            </a:r>
          </a:p>
          <a:p>
            <a:pPr lvl="1"/>
            <a:r>
              <a:rPr lang="en-US" dirty="0" smtClean="0"/>
              <a:t>Criminal history background check via CBI/FBI</a:t>
            </a:r>
          </a:p>
          <a:p>
            <a:pPr lvl="1"/>
            <a:r>
              <a:rPr lang="en-US" dirty="0" smtClean="0"/>
              <a:t>Valid ID</a:t>
            </a:r>
          </a:p>
          <a:p>
            <a:pPr lvl="2"/>
            <a:r>
              <a:rPr lang="en-US" dirty="0" smtClean="0"/>
              <a:t>Valid Colorado driver license or id card</a:t>
            </a:r>
          </a:p>
          <a:p>
            <a:pPr lvl="2"/>
            <a:r>
              <a:rPr lang="en-US" dirty="0" smtClean="0"/>
              <a:t>Valid US Passport</a:t>
            </a:r>
          </a:p>
          <a:p>
            <a:pPr lvl="2"/>
            <a:r>
              <a:rPr lang="en-US" dirty="0" smtClean="0"/>
              <a:t>Valid out-of-state driver license or id card </a:t>
            </a:r>
            <a:r>
              <a:rPr lang="en-US" u="sng" dirty="0" smtClean="0"/>
              <a:t>AND</a:t>
            </a:r>
            <a:r>
              <a:rPr lang="en-US" dirty="0" smtClean="0"/>
              <a:t> copy of US state-issued birth certificate</a:t>
            </a:r>
          </a:p>
          <a:p>
            <a:pPr lvl="1"/>
            <a:r>
              <a:rPr lang="en-US" dirty="0" smtClean="0"/>
              <a:t>Social Security Number</a:t>
            </a:r>
          </a:p>
          <a:p>
            <a:pPr lvl="1"/>
            <a:r>
              <a:rPr lang="en-US" dirty="0" smtClean="0"/>
              <a:t>Valid mailing address</a:t>
            </a:r>
          </a:p>
          <a:p>
            <a:pPr lvl="1"/>
            <a:r>
              <a:rPr lang="en-US" dirty="0" smtClean="0"/>
              <a:t>Copies of any legal documentation needed to support self-disclosed events</a:t>
            </a:r>
          </a:p>
        </p:txBody>
      </p:sp>
      <p:sp>
        <p:nvSpPr>
          <p:cNvPr id="3" name="Title 2"/>
          <p:cNvSpPr>
            <a:spLocks noGrp="1"/>
          </p:cNvSpPr>
          <p:nvPr>
            <p:ph type="title"/>
          </p:nvPr>
        </p:nvSpPr>
        <p:spPr/>
        <p:txBody>
          <a:bodyPr/>
          <a:lstStyle/>
          <a:p>
            <a:r>
              <a:rPr lang="en-US" dirty="0" smtClean="0"/>
              <a:t>What is required for application?</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25</a:t>
            </a:fld>
            <a:endParaRPr lang="en-US" dirty="0" smtClean="0"/>
          </a:p>
        </p:txBody>
      </p:sp>
    </p:spTree>
    <p:extLst>
      <p:ext uri="{BB962C8B-B14F-4D97-AF65-F5344CB8AC3E}">
        <p14:creationId xmlns:p14="http://schemas.microsoft.com/office/powerpoint/2010/main" val="5918585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an initial license</a:t>
            </a:r>
          </a:p>
          <a:p>
            <a:pPr lvl="1"/>
            <a:r>
              <a:rPr lang="en-US" dirty="0" smtClean="0"/>
              <a:t>Copies of official transcripts </a:t>
            </a:r>
          </a:p>
          <a:p>
            <a:pPr lvl="2"/>
            <a:r>
              <a:rPr lang="en-US" dirty="0" smtClean="0"/>
              <a:t>Coming soon! Only those needed for the license/endorsement sought.</a:t>
            </a:r>
          </a:p>
          <a:p>
            <a:pPr lvl="1"/>
            <a:r>
              <a:rPr lang="en-US" dirty="0" smtClean="0"/>
              <a:t>Completed approved program verification form</a:t>
            </a:r>
          </a:p>
          <a:p>
            <a:pPr lvl="1"/>
            <a:r>
              <a:rPr lang="en-US" dirty="0" smtClean="0"/>
              <a:t>Copy of test score report (when required)</a:t>
            </a:r>
          </a:p>
          <a:p>
            <a:pPr lvl="1"/>
            <a:r>
              <a:rPr lang="en-US" dirty="0" smtClean="0"/>
              <a:t>Copy of DORA license or national certificate (when required)</a:t>
            </a:r>
          </a:p>
          <a:p>
            <a:r>
              <a:rPr lang="en-US" dirty="0" smtClean="0"/>
              <a:t>For a TEE</a:t>
            </a:r>
          </a:p>
          <a:p>
            <a:pPr lvl="1"/>
            <a:r>
              <a:rPr lang="en-US" dirty="0" smtClean="0"/>
              <a:t>Copies of official transcripts</a:t>
            </a:r>
          </a:p>
          <a:p>
            <a:pPr lvl="1"/>
            <a:r>
              <a:rPr lang="en-US" dirty="0" smtClean="0"/>
              <a:t>Completed TEE form</a:t>
            </a:r>
          </a:p>
          <a:p>
            <a:pPr lvl="1"/>
            <a:r>
              <a:rPr lang="en-US" dirty="0" smtClean="0"/>
              <a:t>Copy of transcripts or test registration confirmation (if applicable)</a:t>
            </a:r>
          </a:p>
          <a:p>
            <a:r>
              <a:rPr lang="en-US" dirty="0" smtClean="0"/>
              <a:t>For an emergency authorization</a:t>
            </a:r>
          </a:p>
          <a:p>
            <a:pPr lvl="1"/>
            <a:r>
              <a:rPr lang="en-US" dirty="0" smtClean="0"/>
              <a:t>Completed emergency authorization packet</a:t>
            </a:r>
            <a:endParaRPr lang="en-US" dirty="0"/>
          </a:p>
        </p:txBody>
      </p:sp>
      <p:sp>
        <p:nvSpPr>
          <p:cNvPr id="3" name="Title 2"/>
          <p:cNvSpPr>
            <a:spLocks noGrp="1"/>
          </p:cNvSpPr>
          <p:nvPr>
            <p:ph type="title"/>
          </p:nvPr>
        </p:nvSpPr>
        <p:spPr/>
        <p:txBody>
          <a:bodyPr/>
          <a:lstStyle/>
          <a:p>
            <a:r>
              <a:rPr lang="en-US" dirty="0" smtClean="0"/>
              <a:t>The Application, </a:t>
            </a:r>
            <a:r>
              <a:rPr lang="en-US" sz="1600" dirty="0" smtClean="0"/>
              <a:t>(cont.)</a:t>
            </a:r>
            <a:endParaRPr lang="en-US" sz="1600" dirty="0"/>
          </a:p>
        </p:txBody>
      </p:sp>
      <p:sp>
        <p:nvSpPr>
          <p:cNvPr id="4" name="Footer Placeholder 3"/>
          <p:cNvSpPr>
            <a:spLocks noGrp="1"/>
          </p:cNvSpPr>
          <p:nvPr>
            <p:ph type="ftr" sz="quarter" idx="3"/>
          </p:nvPr>
        </p:nvSpPr>
        <p:spPr/>
        <p:txBody>
          <a:bodyPr/>
          <a:lstStyle/>
          <a:p>
            <a:fld id="{757A2F4E-5D54-B04B-91BD-7E78EE1FE9FD}" type="slidenum">
              <a:rPr lang="en-US" smtClean="0"/>
              <a:pPr/>
              <a:t>26</a:t>
            </a:fld>
            <a:endParaRPr lang="en-US" dirty="0" smtClean="0"/>
          </a:p>
        </p:txBody>
      </p:sp>
    </p:spTree>
    <p:extLst>
      <p:ext uri="{BB962C8B-B14F-4D97-AF65-F5344CB8AC3E}">
        <p14:creationId xmlns:p14="http://schemas.microsoft.com/office/powerpoint/2010/main" val="4278019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professional license</a:t>
            </a:r>
          </a:p>
          <a:p>
            <a:pPr lvl="1"/>
            <a:r>
              <a:rPr lang="en-US" dirty="0"/>
              <a:t>Colorado initial license</a:t>
            </a:r>
          </a:p>
          <a:p>
            <a:pPr lvl="1"/>
            <a:r>
              <a:rPr lang="en-US" dirty="0"/>
              <a:t>Certificate of completion from an approved induction program</a:t>
            </a:r>
          </a:p>
          <a:p>
            <a:pPr lvl="1"/>
            <a:r>
              <a:rPr lang="en-US" dirty="0"/>
              <a:t>For OOS license holders, a complete application that includes copies of official transcripts, copies of all OOS licenses held (current and expired), a completed experience grid – the combination of which would demonstrated 3+ years of full-time licensed experience</a:t>
            </a:r>
          </a:p>
          <a:p>
            <a:r>
              <a:rPr lang="en-US" dirty="0" smtClean="0"/>
              <a:t>For authorizations</a:t>
            </a:r>
          </a:p>
          <a:p>
            <a:pPr lvl="1"/>
            <a:r>
              <a:rPr lang="en-US" dirty="0" smtClean="0"/>
              <a:t>Required documentation varies widely per application</a:t>
            </a:r>
          </a:p>
        </p:txBody>
      </p:sp>
      <p:sp>
        <p:nvSpPr>
          <p:cNvPr id="3" name="Title 2"/>
          <p:cNvSpPr>
            <a:spLocks noGrp="1"/>
          </p:cNvSpPr>
          <p:nvPr>
            <p:ph type="title"/>
          </p:nvPr>
        </p:nvSpPr>
        <p:spPr/>
        <p:txBody>
          <a:bodyPr/>
          <a:lstStyle/>
          <a:p>
            <a:r>
              <a:rPr lang="en-US" dirty="0" smtClean="0"/>
              <a:t>The Application</a:t>
            </a:r>
            <a:r>
              <a:rPr lang="en-US" dirty="0"/>
              <a:t>, </a:t>
            </a:r>
            <a:r>
              <a:rPr lang="en-US" sz="1600" dirty="0"/>
              <a:t>(cont.)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27</a:t>
            </a:fld>
            <a:endParaRPr lang="en-US" dirty="0" smtClean="0"/>
          </a:p>
        </p:txBody>
      </p:sp>
    </p:spTree>
    <p:extLst>
      <p:ext uri="{BB962C8B-B14F-4D97-AF65-F5344CB8AC3E}">
        <p14:creationId xmlns:p14="http://schemas.microsoft.com/office/powerpoint/2010/main" val="20916667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an initial license</a:t>
            </a:r>
          </a:p>
          <a:p>
            <a:pPr lvl="1"/>
            <a:r>
              <a:rPr lang="en-US" sz="2000" dirty="0" smtClean="0"/>
              <a:t>Driver license for first renewal.</a:t>
            </a:r>
          </a:p>
          <a:p>
            <a:pPr lvl="1"/>
            <a:r>
              <a:rPr lang="en-US" sz="2000" dirty="0" smtClean="0"/>
              <a:t>Statement explaining reason induction has not been completed required for those renewing an initial license for the second or subsequent time.</a:t>
            </a:r>
          </a:p>
          <a:p>
            <a:r>
              <a:rPr lang="en-US" dirty="0" smtClean="0"/>
              <a:t>For a professional license</a:t>
            </a:r>
          </a:p>
          <a:p>
            <a:pPr lvl="1"/>
            <a:r>
              <a:rPr lang="en-US" sz="2000" dirty="0" smtClean="0"/>
              <a:t>90 contact hours or 6 semester hours of applicable, appropriate professional development activities</a:t>
            </a:r>
          </a:p>
          <a:p>
            <a:pPr lvl="1"/>
            <a:r>
              <a:rPr lang="en-US" sz="2000" dirty="0" smtClean="0"/>
              <a:t>Coming soon! ELL PD requirements.</a:t>
            </a:r>
          </a:p>
          <a:p>
            <a:r>
              <a:rPr lang="en-US" dirty="0" smtClean="0"/>
              <a:t>For authorizations</a:t>
            </a:r>
          </a:p>
          <a:p>
            <a:pPr lvl="1"/>
            <a:r>
              <a:rPr lang="en-US" sz="2000" dirty="0" smtClean="0"/>
              <a:t>SLPAs need 50 contact hours of applicable, continuing education</a:t>
            </a:r>
            <a:endParaRPr lang="en-US" sz="2000" dirty="0"/>
          </a:p>
          <a:p>
            <a:pPr lvl="1"/>
            <a:r>
              <a:rPr lang="en-US" sz="2000" dirty="0" smtClean="0"/>
              <a:t>Initial CTEs are nonrenewable; professional CTEs have same PD requirements as all other professional license holders</a:t>
            </a:r>
          </a:p>
        </p:txBody>
      </p:sp>
      <p:sp>
        <p:nvSpPr>
          <p:cNvPr id="3" name="Title 2"/>
          <p:cNvSpPr>
            <a:spLocks noGrp="1"/>
          </p:cNvSpPr>
          <p:nvPr>
            <p:ph type="title"/>
          </p:nvPr>
        </p:nvSpPr>
        <p:spPr/>
        <p:txBody>
          <a:bodyPr/>
          <a:lstStyle/>
          <a:p>
            <a:r>
              <a:rPr lang="en-US" dirty="0" smtClean="0"/>
              <a:t>Renewals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28</a:t>
            </a:fld>
            <a:endParaRPr lang="en-US" dirty="0" smtClean="0"/>
          </a:p>
        </p:txBody>
      </p:sp>
    </p:spTree>
    <p:extLst>
      <p:ext uri="{BB962C8B-B14F-4D97-AF65-F5344CB8AC3E}">
        <p14:creationId xmlns:p14="http://schemas.microsoft.com/office/powerpoint/2010/main" val="13821314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0" dirty="0" smtClean="0">
                <a:solidFill>
                  <a:schemeClr val="tx1">
                    <a:lumMod val="75000"/>
                  </a:schemeClr>
                </a:solidFill>
              </a:rPr>
              <a:t>To be reported as “in-field” for ESSA purposes, an educator must </a:t>
            </a:r>
            <a:r>
              <a:rPr lang="en-US" b="0" u="sng" dirty="0" smtClean="0">
                <a:solidFill>
                  <a:schemeClr val="tx1">
                    <a:lumMod val="75000"/>
                  </a:schemeClr>
                </a:solidFill>
              </a:rPr>
              <a:t>hold a CDE license or authorization</a:t>
            </a:r>
            <a:r>
              <a:rPr lang="en-US" b="0" dirty="0" smtClean="0">
                <a:solidFill>
                  <a:schemeClr val="tx1">
                    <a:lumMod val="75000"/>
                  </a:schemeClr>
                </a:solidFill>
              </a:rPr>
              <a:t> </a:t>
            </a:r>
            <a:r>
              <a:rPr lang="en-US" dirty="0" smtClean="0">
                <a:solidFill>
                  <a:schemeClr val="tx1">
                    <a:lumMod val="75000"/>
                  </a:schemeClr>
                </a:solidFill>
              </a:rPr>
              <a:t>and</a:t>
            </a:r>
            <a:r>
              <a:rPr lang="en-US" b="0" dirty="0" smtClean="0">
                <a:solidFill>
                  <a:schemeClr val="tx1">
                    <a:lumMod val="75000"/>
                  </a:schemeClr>
                </a:solidFill>
              </a:rPr>
              <a:t> satisfy one of the following requirements:</a:t>
            </a:r>
          </a:p>
          <a:p>
            <a:pPr lvl="1"/>
            <a:r>
              <a:rPr lang="en-US" b="0" dirty="0" smtClean="0"/>
              <a:t>Endorsement on license for content area taught</a:t>
            </a:r>
          </a:p>
          <a:p>
            <a:pPr lvl="1"/>
            <a:r>
              <a:rPr lang="en-US" b="0" dirty="0" smtClean="0"/>
              <a:t>Bachelor’s or higher degree in the content area taught </a:t>
            </a:r>
          </a:p>
          <a:p>
            <a:pPr lvl="1"/>
            <a:r>
              <a:rPr lang="en-US" dirty="0" smtClean="0"/>
              <a:t>36 semester hours of coursework applicable to content area (first 24 should align to CDE endorsement worksheet; remaining 12 may include additional related coursework and PD activities)</a:t>
            </a:r>
          </a:p>
          <a:p>
            <a:pPr lvl="1"/>
            <a:r>
              <a:rPr lang="en-US" b="0" dirty="0" smtClean="0"/>
              <a:t>Passing score on </a:t>
            </a:r>
            <a:r>
              <a:rPr lang="en-US" b="0" smtClean="0"/>
              <a:t>the current, applicable </a:t>
            </a:r>
            <a:r>
              <a:rPr lang="en-US" b="0" dirty="0" smtClean="0"/>
              <a:t>Colorado state board-approved content exam</a:t>
            </a:r>
          </a:p>
          <a:p>
            <a:pPr lvl="2"/>
            <a:r>
              <a:rPr lang="en-US" dirty="0" smtClean="0"/>
              <a:t>More details at </a:t>
            </a:r>
            <a:r>
              <a:rPr lang="en-US" dirty="0">
                <a:hlinkClick r:id="rId3"/>
              </a:rPr>
              <a:t>http://</a:t>
            </a:r>
            <a:r>
              <a:rPr lang="en-US" dirty="0" smtClean="0">
                <a:hlinkClick r:id="rId3"/>
              </a:rPr>
              <a:t>www.cde.state.co.us/fedprograms/tii/a_hqt</a:t>
            </a:r>
            <a:endParaRPr lang="en-US" b="0" dirty="0"/>
          </a:p>
        </p:txBody>
      </p:sp>
      <p:sp>
        <p:nvSpPr>
          <p:cNvPr id="3" name="Title 2"/>
          <p:cNvSpPr>
            <a:spLocks noGrp="1"/>
          </p:cNvSpPr>
          <p:nvPr>
            <p:ph type="title"/>
          </p:nvPr>
        </p:nvSpPr>
        <p:spPr/>
        <p:txBody>
          <a:bodyPr/>
          <a:lstStyle/>
          <a:p>
            <a:r>
              <a:rPr lang="en-US" dirty="0" smtClean="0"/>
              <a:t>ESSA</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29</a:t>
            </a:fld>
            <a:endParaRPr lang="en-US" dirty="0" smtClean="0"/>
          </a:p>
        </p:txBody>
      </p:sp>
    </p:spTree>
    <p:extLst>
      <p:ext uri="{BB962C8B-B14F-4D97-AF65-F5344CB8AC3E}">
        <p14:creationId xmlns:p14="http://schemas.microsoft.com/office/powerpoint/2010/main" val="3125990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b="0" dirty="0" smtClean="0"/>
          </a:p>
          <a:p>
            <a:r>
              <a:rPr lang="en-US" b="0" dirty="0" smtClean="0"/>
              <a:t>Each </a:t>
            </a:r>
            <a:r>
              <a:rPr lang="en-US" b="0" dirty="0"/>
              <a:t>applicant for a Colorado license shall be required to hold the appropriate degree for the </a:t>
            </a:r>
            <a:r>
              <a:rPr lang="en-US" b="0" dirty="0" smtClean="0"/>
              <a:t>license/endorsement completed </a:t>
            </a:r>
            <a:r>
              <a:rPr lang="en-US" b="0" dirty="0"/>
              <a:t>at an accepted institution. </a:t>
            </a:r>
            <a:r>
              <a:rPr lang="en-US" sz="1800" b="0" i="1" dirty="0" smtClean="0"/>
              <a:t>Rule 2.03</a:t>
            </a:r>
          </a:p>
          <a:p>
            <a:pPr marL="45720" indent="0">
              <a:buNone/>
            </a:pPr>
            <a:endParaRPr lang="en-US" sz="1200" b="0" dirty="0" smtClean="0"/>
          </a:p>
          <a:p>
            <a:pPr lvl="1"/>
            <a:r>
              <a:rPr lang="en-US" dirty="0"/>
              <a:t>“Accepted institution” is defined in statute as one that is </a:t>
            </a:r>
            <a:r>
              <a:rPr lang="en-US" dirty="0" smtClean="0"/>
              <a:t/>
            </a:r>
            <a:br>
              <a:rPr lang="en-US" dirty="0" smtClean="0"/>
            </a:br>
            <a:r>
              <a:rPr lang="en-US" dirty="0" smtClean="0"/>
              <a:t>regionally accredited.</a:t>
            </a:r>
            <a:endParaRPr lang="en-US" dirty="0"/>
          </a:p>
          <a:p>
            <a:pPr lvl="1"/>
            <a:r>
              <a:rPr lang="en-US" dirty="0" smtClean="0"/>
              <a:t>Applicants must submit copies of official college/university transcripts which s</a:t>
            </a:r>
            <a:r>
              <a:rPr lang="en-US" b="0" dirty="0" smtClean="0"/>
              <a:t>how that the degree required for the desired license/endorsement was conferred. </a:t>
            </a:r>
          </a:p>
        </p:txBody>
      </p:sp>
      <p:sp>
        <p:nvSpPr>
          <p:cNvPr id="3" name="Title 2"/>
          <p:cNvSpPr>
            <a:spLocks noGrp="1"/>
          </p:cNvSpPr>
          <p:nvPr>
            <p:ph type="title"/>
          </p:nvPr>
        </p:nvSpPr>
        <p:spPr/>
        <p:txBody>
          <a:bodyPr/>
          <a:lstStyle/>
          <a:p>
            <a:r>
              <a:rPr lang="en-US" dirty="0" smtClean="0"/>
              <a:t>The Basics </a:t>
            </a:r>
            <a:r>
              <a:rPr lang="en-US" sz="1400" dirty="0" smtClean="0"/>
              <a:t>(cont.)</a:t>
            </a:r>
            <a:endParaRPr lang="en-US" sz="1400" dirty="0"/>
          </a:p>
        </p:txBody>
      </p:sp>
      <p:sp>
        <p:nvSpPr>
          <p:cNvPr id="4" name="Footer Placeholder 3"/>
          <p:cNvSpPr>
            <a:spLocks noGrp="1"/>
          </p:cNvSpPr>
          <p:nvPr>
            <p:ph type="ftr" sz="quarter" idx="3"/>
          </p:nvPr>
        </p:nvSpPr>
        <p:spPr/>
        <p:txBody>
          <a:bodyPr/>
          <a:lstStyle/>
          <a:p>
            <a:fld id="{757A2F4E-5D54-B04B-91BD-7E78EE1FE9FD}" type="slidenum">
              <a:rPr lang="en-US" smtClean="0"/>
              <a:pPr/>
              <a:t>3</a:t>
            </a:fld>
            <a:endParaRPr lang="en-US" dirty="0" smtClean="0"/>
          </a:p>
        </p:txBody>
      </p:sp>
    </p:spTree>
    <p:custDataLst>
      <p:tags r:id="rId1"/>
    </p:custDataLst>
    <p:extLst>
      <p:ext uri="{BB962C8B-B14F-4D97-AF65-F5344CB8AC3E}">
        <p14:creationId xmlns:p14="http://schemas.microsoft.com/office/powerpoint/2010/main" val="6625919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593184" cy="4668666"/>
          </a:xfrm>
        </p:spPr>
        <p:txBody>
          <a:bodyPr/>
          <a:lstStyle/>
          <a:p>
            <a:r>
              <a:rPr lang="en-US" dirty="0" smtClean="0"/>
              <a:t>Please refer applicants to candidate support representatives</a:t>
            </a:r>
          </a:p>
          <a:p>
            <a:pPr lvl="1"/>
            <a:r>
              <a:rPr lang="en-US" dirty="0" smtClean="0"/>
              <a:t>(303) 866-6628 (M-F, 7:30 a.m. to 12:30 p.m.)</a:t>
            </a:r>
          </a:p>
          <a:p>
            <a:pPr lvl="1"/>
            <a:r>
              <a:rPr lang="en-US" dirty="0" smtClean="0"/>
              <a:t>Email:  </a:t>
            </a:r>
            <a:r>
              <a:rPr lang="en-US" dirty="0" smtClean="0">
                <a:hlinkClick r:id="rId3"/>
              </a:rPr>
              <a:t>cdelicensing@cde.state.co.us</a:t>
            </a:r>
            <a:endParaRPr lang="en-US" dirty="0" smtClean="0"/>
          </a:p>
          <a:p>
            <a:pPr marL="365760" lvl="1" indent="0">
              <a:buNone/>
            </a:pPr>
            <a:endParaRPr lang="en-US" dirty="0"/>
          </a:p>
          <a:p>
            <a:r>
              <a:rPr lang="en-US" dirty="0" smtClean="0"/>
              <a:t>District /IHE/program staff inquiries &amp; expedite requests</a:t>
            </a:r>
          </a:p>
          <a:p>
            <a:pPr lvl="1"/>
            <a:r>
              <a:rPr lang="en-US" dirty="0" smtClean="0"/>
              <a:t>Tanya Klein (klein_t@cde.state.co.us)</a:t>
            </a:r>
          </a:p>
          <a:p>
            <a:pPr marL="365760" lvl="1" indent="0">
              <a:buNone/>
            </a:pPr>
            <a:endParaRPr lang="en-US" dirty="0"/>
          </a:p>
          <a:p>
            <a:r>
              <a:rPr lang="en-US" dirty="0"/>
              <a:t>Website:  </a:t>
            </a:r>
            <a:r>
              <a:rPr lang="en-US" dirty="0" smtClean="0">
                <a:hlinkClick r:id="rId4"/>
              </a:rPr>
              <a:t>http</a:t>
            </a:r>
            <a:r>
              <a:rPr lang="en-US" dirty="0">
                <a:hlinkClick r:id="rId4"/>
              </a:rPr>
              <a:t>://</a:t>
            </a:r>
            <a:r>
              <a:rPr lang="en-US" dirty="0" smtClean="0">
                <a:hlinkClick r:id="rId4"/>
              </a:rPr>
              <a:t>www.cde.state.co.us/educatortalent/licensing</a:t>
            </a:r>
            <a:r>
              <a:rPr lang="en-US" dirty="0" smtClean="0"/>
              <a:t>  </a:t>
            </a:r>
          </a:p>
          <a:p>
            <a:endParaRPr lang="en-US" dirty="0"/>
          </a:p>
          <a:p>
            <a:r>
              <a:rPr lang="en-US" dirty="0" smtClean="0"/>
              <a:t>Stay in </a:t>
            </a:r>
            <a:r>
              <a:rPr lang="en-US" dirty="0"/>
              <a:t>the Know: </a:t>
            </a:r>
            <a:r>
              <a:rPr lang="en-US" dirty="0">
                <a:hlinkClick r:id="rId5"/>
              </a:rPr>
              <a:t>http://</a:t>
            </a:r>
            <a:r>
              <a:rPr lang="en-US" dirty="0" smtClean="0">
                <a:hlinkClick r:id="rId5"/>
              </a:rPr>
              <a:t>www.cde.state.co.us/communications</a:t>
            </a:r>
            <a:endParaRPr lang="en-US" dirty="0" smtClean="0"/>
          </a:p>
        </p:txBody>
      </p:sp>
      <p:sp>
        <p:nvSpPr>
          <p:cNvPr id="3" name="Title 2"/>
          <p:cNvSpPr>
            <a:spLocks noGrp="1"/>
          </p:cNvSpPr>
          <p:nvPr>
            <p:ph type="title"/>
          </p:nvPr>
        </p:nvSpPr>
        <p:spPr/>
        <p:txBody>
          <a:bodyPr/>
          <a:lstStyle/>
          <a:p>
            <a:r>
              <a:rPr lang="en-US" dirty="0" smtClean="0"/>
              <a:t>Questions?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30</a:t>
            </a:fld>
            <a:endParaRPr lang="en-US" dirty="0" smtClean="0"/>
          </a:p>
        </p:txBody>
      </p:sp>
    </p:spTree>
    <p:extLst>
      <p:ext uri="{BB962C8B-B14F-4D97-AF65-F5344CB8AC3E}">
        <p14:creationId xmlns:p14="http://schemas.microsoft.com/office/powerpoint/2010/main" val="3072318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endParaRPr lang="en-US" b="0" dirty="0" smtClean="0"/>
          </a:p>
          <a:p>
            <a:pPr lvl="0"/>
            <a:r>
              <a:rPr lang="en-US" b="0" dirty="0" smtClean="0"/>
              <a:t>Each applicant must have </a:t>
            </a:r>
            <a:r>
              <a:rPr lang="en-US" b="0" dirty="0"/>
              <a:t>completed an approved program of preparation </a:t>
            </a:r>
            <a:r>
              <a:rPr lang="en-US" b="0" dirty="0" smtClean="0"/>
              <a:t>appropriate to the area of specialization. </a:t>
            </a:r>
            <a:r>
              <a:rPr lang="en-US" sz="1800" b="0" i="1" dirty="0" smtClean="0"/>
              <a:t>Rule 3.02</a:t>
            </a:r>
          </a:p>
          <a:p>
            <a:pPr marL="365760" lvl="1" indent="0">
              <a:buNone/>
            </a:pPr>
            <a:endParaRPr lang="en-US" sz="1200" dirty="0" smtClean="0"/>
          </a:p>
          <a:p>
            <a:pPr lvl="1"/>
            <a:r>
              <a:rPr lang="en-US" dirty="0" smtClean="0"/>
              <a:t>Includes student teaching/ internship(s)/practicum</a:t>
            </a:r>
          </a:p>
          <a:p>
            <a:pPr lvl="1"/>
            <a:r>
              <a:rPr lang="en-US" dirty="0" smtClean="0"/>
              <a:t>Content exam (if required)</a:t>
            </a:r>
            <a:endParaRPr lang="en-US" b="0" dirty="0" smtClean="0"/>
          </a:p>
          <a:p>
            <a:pPr lvl="1"/>
            <a:r>
              <a:rPr lang="en-US" dirty="0" smtClean="0"/>
              <a:t>Out-of</a:t>
            </a:r>
            <a:r>
              <a:rPr lang="en-US" dirty="0"/>
              <a:t>-</a:t>
            </a:r>
            <a:r>
              <a:rPr lang="en-US" dirty="0" smtClean="0"/>
              <a:t>state applicants must have completed a program that leads to licensure in the state in which their program was completed.</a:t>
            </a:r>
          </a:p>
          <a:p>
            <a:pPr lvl="2"/>
            <a:r>
              <a:rPr lang="en-US" dirty="0" smtClean="0"/>
              <a:t>Applicants with valid out-of-state t/p/a licenses who have 3 or more years of full-time, licensed experience within last 7 years will need only to meet degree/content requirements.</a:t>
            </a:r>
          </a:p>
          <a:p>
            <a:pPr lvl="1"/>
            <a:r>
              <a:rPr lang="en-US" dirty="0" smtClean="0"/>
              <a:t>Program completion is verified via a completed approved program verification form submitted within an application.</a:t>
            </a:r>
            <a:endParaRPr lang="en-US" b="0" dirty="0"/>
          </a:p>
          <a:p>
            <a:pPr marL="45720" indent="0">
              <a:buNone/>
            </a:pPr>
            <a:endParaRPr lang="en-US" dirty="0"/>
          </a:p>
          <a:p>
            <a:endParaRPr lang="en-US" dirty="0"/>
          </a:p>
        </p:txBody>
      </p:sp>
      <p:sp>
        <p:nvSpPr>
          <p:cNvPr id="3" name="Title 2"/>
          <p:cNvSpPr>
            <a:spLocks noGrp="1"/>
          </p:cNvSpPr>
          <p:nvPr>
            <p:ph type="title"/>
          </p:nvPr>
        </p:nvSpPr>
        <p:spPr/>
        <p:txBody>
          <a:bodyPr/>
          <a:lstStyle/>
          <a:p>
            <a:r>
              <a:rPr lang="en-US" dirty="0"/>
              <a:t>The </a:t>
            </a:r>
            <a:r>
              <a:rPr lang="en-US" dirty="0" smtClean="0"/>
              <a:t>Basics </a:t>
            </a:r>
            <a:r>
              <a:rPr lang="en-US" sz="1400" dirty="0" smtClean="0"/>
              <a:t>(cont.)</a:t>
            </a:r>
            <a:endParaRPr lang="en-US" sz="1400" dirty="0"/>
          </a:p>
        </p:txBody>
      </p:sp>
      <p:sp>
        <p:nvSpPr>
          <p:cNvPr id="4" name="Footer Placeholder 3"/>
          <p:cNvSpPr>
            <a:spLocks noGrp="1"/>
          </p:cNvSpPr>
          <p:nvPr>
            <p:ph type="ftr" sz="quarter" idx="3"/>
          </p:nvPr>
        </p:nvSpPr>
        <p:spPr/>
        <p:txBody>
          <a:bodyPr/>
          <a:lstStyle/>
          <a:p>
            <a:fld id="{757A2F4E-5D54-B04B-91BD-7E78EE1FE9FD}" type="slidenum">
              <a:rPr lang="en-US" smtClean="0"/>
              <a:pPr/>
              <a:t>4</a:t>
            </a:fld>
            <a:endParaRPr lang="en-US" dirty="0" smtClean="0"/>
          </a:p>
        </p:txBody>
      </p:sp>
    </p:spTree>
    <p:custDataLst>
      <p:tags r:id="rId1"/>
    </p:custDataLst>
    <p:extLst>
      <p:ext uri="{BB962C8B-B14F-4D97-AF65-F5344CB8AC3E}">
        <p14:creationId xmlns:p14="http://schemas.microsoft.com/office/powerpoint/2010/main" val="4272196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b="0" u="sng" dirty="0" smtClean="0"/>
              <a:t>Minimum</a:t>
            </a:r>
            <a:r>
              <a:rPr lang="en-US" b="0" dirty="0" smtClean="0"/>
              <a:t> requirements for the four basic license types:</a:t>
            </a:r>
            <a:endParaRPr lang="en-US" sz="1400" b="0" i="1" dirty="0"/>
          </a:p>
          <a:p>
            <a:pPr marL="365760" lvl="1" indent="0">
              <a:buNone/>
            </a:pPr>
            <a:endParaRPr lang="en-US" sz="1200" dirty="0"/>
          </a:p>
          <a:p>
            <a:pPr lvl="1"/>
            <a:r>
              <a:rPr lang="en-US" b="1" dirty="0" smtClean="0"/>
              <a:t>Initial Teacher</a:t>
            </a:r>
          </a:p>
          <a:p>
            <a:pPr lvl="2"/>
            <a:r>
              <a:rPr lang="en-US" dirty="0" smtClean="0"/>
              <a:t>Bachelor’s degree from a regionally accredited college/university</a:t>
            </a:r>
          </a:p>
          <a:p>
            <a:pPr lvl="2"/>
            <a:r>
              <a:rPr lang="en-US" dirty="0" smtClean="0"/>
              <a:t>Completion of an approved teacher preparation program</a:t>
            </a:r>
          </a:p>
          <a:p>
            <a:pPr lvl="2"/>
            <a:r>
              <a:rPr lang="en-US" dirty="0" smtClean="0"/>
              <a:t>Content exam/degree/coursework (based on endorsement sought)</a:t>
            </a:r>
          </a:p>
          <a:p>
            <a:pPr marL="640080" lvl="2" indent="0">
              <a:buNone/>
            </a:pPr>
            <a:endParaRPr lang="en-US" dirty="0"/>
          </a:p>
          <a:p>
            <a:pPr lvl="1"/>
            <a:r>
              <a:rPr lang="en-US" b="1" dirty="0" smtClean="0"/>
              <a:t>Initial SSP</a:t>
            </a:r>
          </a:p>
          <a:p>
            <a:pPr lvl="2"/>
            <a:r>
              <a:rPr lang="en-US" i="1" dirty="0" smtClean="0"/>
              <a:t>Covered on later slides due to unique requirements for each area of special service</a:t>
            </a:r>
            <a:endParaRPr lang="en-US" i="1" dirty="0"/>
          </a:p>
          <a:p>
            <a:pPr marL="365760" lvl="1" indent="0">
              <a:buNone/>
            </a:pPr>
            <a:endParaRPr lang="en-US" b="1" dirty="0"/>
          </a:p>
        </p:txBody>
      </p:sp>
      <p:sp>
        <p:nvSpPr>
          <p:cNvPr id="3" name="Title 2"/>
          <p:cNvSpPr>
            <a:spLocks noGrp="1"/>
          </p:cNvSpPr>
          <p:nvPr>
            <p:ph type="title"/>
          </p:nvPr>
        </p:nvSpPr>
        <p:spPr/>
        <p:txBody>
          <a:bodyPr/>
          <a:lstStyle/>
          <a:p>
            <a:r>
              <a:rPr lang="en-US" dirty="0" smtClean="0"/>
              <a:t>Basic Requirements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5</a:t>
            </a:fld>
            <a:endParaRPr lang="en-US" dirty="0" smtClean="0"/>
          </a:p>
        </p:txBody>
      </p:sp>
    </p:spTree>
    <p:extLst>
      <p:ext uri="{BB962C8B-B14F-4D97-AF65-F5344CB8AC3E}">
        <p14:creationId xmlns:p14="http://schemas.microsoft.com/office/powerpoint/2010/main" val="3157742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b="1" dirty="0" smtClean="0"/>
              <a:t>Initial Principal</a:t>
            </a:r>
          </a:p>
          <a:p>
            <a:pPr lvl="2"/>
            <a:r>
              <a:rPr lang="en-US" dirty="0"/>
              <a:t>Bachelor’s degree from a regionally accredited college/university</a:t>
            </a:r>
          </a:p>
          <a:p>
            <a:pPr lvl="2"/>
            <a:r>
              <a:rPr lang="en-US" dirty="0"/>
              <a:t>Completion of an approved program for the preparation of principals </a:t>
            </a:r>
            <a:r>
              <a:rPr lang="en-US" dirty="0" smtClean="0"/>
              <a:t/>
            </a:r>
            <a:br>
              <a:rPr lang="en-US" dirty="0" smtClean="0"/>
            </a:br>
            <a:r>
              <a:rPr lang="en-US" dirty="0" smtClean="0"/>
              <a:t>or </a:t>
            </a:r>
            <a:r>
              <a:rPr lang="en-US" dirty="0"/>
              <a:t>school-level leaders</a:t>
            </a:r>
          </a:p>
          <a:p>
            <a:pPr lvl="2"/>
            <a:r>
              <a:rPr lang="en-US" dirty="0"/>
              <a:t>3 or more years’ fulltime, licensed experience in an elementary or secondary </a:t>
            </a:r>
            <a:r>
              <a:rPr lang="en-US" dirty="0" smtClean="0"/>
              <a:t>school (as a teacher or school counselor, for example)</a:t>
            </a:r>
            <a:endParaRPr lang="en-US" dirty="0"/>
          </a:p>
          <a:p>
            <a:pPr lvl="2"/>
            <a:r>
              <a:rPr lang="en-US" dirty="0"/>
              <a:t>PRAXIS 5411 exam or PLACE 80</a:t>
            </a:r>
          </a:p>
          <a:p>
            <a:pPr marL="365760" lvl="1" indent="0">
              <a:buNone/>
            </a:pPr>
            <a:endParaRPr lang="en-US" sz="1200" b="1" dirty="0" smtClean="0"/>
          </a:p>
          <a:p>
            <a:pPr lvl="1"/>
            <a:r>
              <a:rPr lang="en-US" b="1" dirty="0" smtClean="0"/>
              <a:t>Initial Administrator </a:t>
            </a:r>
            <a:endParaRPr lang="en-US" dirty="0" smtClean="0"/>
          </a:p>
          <a:p>
            <a:pPr lvl="2"/>
            <a:r>
              <a:rPr lang="en-US" dirty="0" smtClean="0"/>
              <a:t>Bachelor’s degree from a regionally accredited college/university</a:t>
            </a:r>
          </a:p>
          <a:p>
            <a:pPr lvl="2"/>
            <a:r>
              <a:rPr lang="en-US" dirty="0" smtClean="0"/>
              <a:t>Completion of an approved program for the preparation of superintendents or district-level leaders</a:t>
            </a:r>
          </a:p>
          <a:p>
            <a:pPr lvl="2"/>
            <a:r>
              <a:rPr lang="en-US" dirty="0" smtClean="0"/>
              <a:t>PRAXIS 5411 or PLACE 81</a:t>
            </a:r>
          </a:p>
          <a:p>
            <a:pPr lvl="2"/>
            <a:endParaRPr lang="en-US" dirty="0"/>
          </a:p>
          <a:p>
            <a:pPr lvl="2"/>
            <a:endParaRPr lang="en-US" dirty="0"/>
          </a:p>
        </p:txBody>
      </p:sp>
      <p:sp>
        <p:nvSpPr>
          <p:cNvPr id="3" name="Title 2"/>
          <p:cNvSpPr>
            <a:spLocks noGrp="1"/>
          </p:cNvSpPr>
          <p:nvPr>
            <p:ph type="title"/>
          </p:nvPr>
        </p:nvSpPr>
        <p:spPr/>
        <p:txBody>
          <a:bodyPr/>
          <a:lstStyle/>
          <a:p>
            <a:r>
              <a:rPr lang="en-US" dirty="0" smtClean="0"/>
              <a:t>Basic Requirements </a:t>
            </a:r>
            <a:r>
              <a:rPr lang="en-US" sz="1400" dirty="0"/>
              <a:t>(cont.)</a:t>
            </a:r>
          </a:p>
        </p:txBody>
      </p:sp>
      <p:sp>
        <p:nvSpPr>
          <p:cNvPr id="4" name="Footer Placeholder 3"/>
          <p:cNvSpPr>
            <a:spLocks noGrp="1"/>
          </p:cNvSpPr>
          <p:nvPr>
            <p:ph type="ftr" sz="quarter" idx="3"/>
          </p:nvPr>
        </p:nvSpPr>
        <p:spPr/>
        <p:txBody>
          <a:bodyPr/>
          <a:lstStyle/>
          <a:p>
            <a:fld id="{757A2F4E-5D54-B04B-91BD-7E78EE1FE9FD}" type="slidenum">
              <a:rPr lang="en-US" smtClean="0"/>
              <a:pPr/>
              <a:t>6</a:t>
            </a:fld>
            <a:endParaRPr lang="en-US" dirty="0" smtClean="0"/>
          </a:p>
        </p:txBody>
      </p:sp>
    </p:spTree>
    <p:extLst>
      <p:ext uri="{BB962C8B-B14F-4D97-AF65-F5344CB8AC3E}">
        <p14:creationId xmlns:p14="http://schemas.microsoft.com/office/powerpoint/2010/main" val="3101921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dirty="0" smtClean="0"/>
              <a:t>Out-of-State candidates/license-holders</a:t>
            </a:r>
          </a:p>
          <a:p>
            <a:pPr lvl="1"/>
            <a:r>
              <a:rPr lang="en-US" dirty="0" smtClean="0"/>
              <a:t>All “first-time-in-Colorado” licenses are issued in the content area(s) of preparation (as indicated on the approved program verification form) and as requested in the application.</a:t>
            </a:r>
          </a:p>
          <a:p>
            <a:pPr lvl="2"/>
            <a:r>
              <a:rPr lang="en-US" dirty="0" smtClean="0"/>
              <a:t>Applicants with valid OOS licenses who have 3+ years of full-time, licensed experience in last 7 years will be exempted from the demonstration of program requirement. (Colorado’s degree and content area qualifications will still need to be met.)</a:t>
            </a:r>
          </a:p>
          <a:p>
            <a:pPr lvl="1"/>
            <a:r>
              <a:rPr lang="en-US" dirty="0" smtClean="0"/>
              <a:t>If an out-of-state candidate’s content area does not match one of Colorado’s endorsements, we evaluate the candidate against requirements for the closest equivalent. </a:t>
            </a:r>
          </a:p>
        </p:txBody>
      </p:sp>
      <p:sp>
        <p:nvSpPr>
          <p:cNvPr id="3" name="Title 2"/>
          <p:cNvSpPr>
            <a:spLocks noGrp="1"/>
          </p:cNvSpPr>
          <p:nvPr>
            <p:ph type="title"/>
          </p:nvPr>
        </p:nvSpPr>
        <p:spPr/>
        <p:txBody>
          <a:bodyPr/>
          <a:lstStyle/>
          <a:p>
            <a:r>
              <a:rPr lang="en-US" dirty="0" smtClean="0"/>
              <a:t>Out-of-State Requirements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7</a:t>
            </a:fld>
            <a:endParaRPr lang="en-US" dirty="0" smtClean="0"/>
          </a:p>
        </p:txBody>
      </p:sp>
    </p:spTree>
    <p:extLst>
      <p:ext uri="{BB962C8B-B14F-4D97-AF65-F5344CB8AC3E}">
        <p14:creationId xmlns:p14="http://schemas.microsoft.com/office/powerpoint/2010/main" val="546909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2"/>
            <a:r>
              <a:rPr lang="en-US" dirty="0"/>
              <a:t>If </a:t>
            </a:r>
            <a:r>
              <a:rPr lang="en-US" dirty="0" smtClean="0"/>
              <a:t>the </a:t>
            </a:r>
            <a:r>
              <a:rPr lang="en-US" dirty="0"/>
              <a:t>requirements </a:t>
            </a:r>
            <a:r>
              <a:rPr lang="en-US" dirty="0" smtClean="0"/>
              <a:t>for the closest endorsement are </a:t>
            </a:r>
            <a:r>
              <a:rPr lang="en-US" dirty="0"/>
              <a:t>met, the </a:t>
            </a:r>
            <a:r>
              <a:rPr lang="en-US" dirty="0" smtClean="0"/>
              <a:t>license and that endorsement </a:t>
            </a:r>
            <a:r>
              <a:rPr lang="en-US" dirty="0"/>
              <a:t>will be issued. </a:t>
            </a:r>
          </a:p>
          <a:p>
            <a:pPr lvl="2"/>
            <a:r>
              <a:rPr lang="en-US" dirty="0"/>
              <a:t>If not, an interim authorization will be issued, and the candidate will be required to pass the approved corresponding PRAXIS exam. </a:t>
            </a:r>
            <a:endParaRPr lang="en-US" dirty="0" smtClean="0"/>
          </a:p>
          <a:p>
            <a:pPr lvl="3"/>
            <a:r>
              <a:rPr lang="en-US" dirty="0" smtClean="0"/>
              <a:t>Ex</a:t>
            </a:r>
            <a:r>
              <a:rPr lang="en-US" dirty="0"/>
              <a:t>., middle school science (grades 5 to 8): We would contact individual to see if he/she would like elementary (K-6) or science (7-12</a:t>
            </a:r>
            <a:r>
              <a:rPr lang="en-US" dirty="0" smtClean="0"/>
              <a:t>) or both.</a:t>
            </a:r>
          </a:p>
          <a:p>
            <a:r>
              <a:rPr lang="en-US" dirty="0" smtClean="0"/>
              <a:t>Additional endorsements may be requested at the time of initial license application (at a reduced evaluation fee).</a:t>
            </a:r>
          </a:p>
          <a:p>
            <a:pPr lvl="1"/>
            <a:r>
              <a:rPr lang="en-US" dirty="0" smtClean="0"/>
              <a:t>Colorado does not issue endorsements based solely on licenses/endorsements issued in other states.</a:t>
            </a:r>
          </a:p>
          <a:p>
            <a:pPr lvl="1"/>
            <a:r>
              <a:rPr lang="en-US" dirty="0" smtClean="0"/>
              <a:t>Just as an individual needed to meet those states’ requirements for a license/endorsement area, applicants </a:t>
            </a:r>
            <a:r>
              <a:rPr lang="en-US" dirty="0"/>
              <a:t>must meet Colorado’s requirements for any </a:t>
            </a:r>
            <a:r>
              <a:rPr lang="en-US" dirty="0" smtClean="0"/>
              <a:t>license/endorsement </a:t>
            </a:r>
            <a:r>
              <a:rPr lang="en-US" dirty="0"/>
              <a:t>requested</a:t>
            </a:r>
            <a:r>
              <a:rPr lang="en-US" dirty="0" smtClean="0"/>
              <a:t>.</a:t>
            </a:r>
          </a:p>
          <a:p>
            <a:pPr marL="365760" lvl="1" indent="0">
              <a:buNone/>
            </a:pPr>
            <a:endParaRPr lang="en-US" dirty="0" smtClean="0"/>
          </a:p>
        </p:txBody>
      </p:sp>
      <p:sp>
        <p:nvSpPr>
          <p:cNvPr id="3" name="Title 2"/>
          <p:cNvSpPr>
            <a:spLocks noGrp="1"/>
          </p:cNvSpPr>
          <p:nvPr>
            <p:ph type="title"/>
          </p:nvPr>
        </p:nvSpPr>
        <p:spPr/>
        <p:txBody>
          <a:bodyPr/>
          <a:lstStyle/>
          <a:p>
            <a:r>
              <a:rPr lang="en-US" dirty="0" smtClean="0"/>
              <a:t>Out-of-State Requirements </a:t>
            </a:r>
            <a:r>
              <a:rPr lang="en-US" sz="1200" dirty="0" smtClean="0"/>
              <a:t>(cont.)</a:t>
            </a:r>
            <a:endParaRPr lang="en-US" sz="1200" dirty="0"/>
          </a:p>
        </p:txBody>
      </p:sp>
      <p:sp>
        <p:nvSpPr>
          <p:cNvPr id="4" name="Footer Placeholder 3"/>
          <p:cNvSpPr>
            <a:spLocks noGrp="1"/>
          </p:cNvSpPr>
          <p:nvPr>
            <p:ph type="ftr" sz="quarter" idx="3"/>
          </p:nvPr>
        </p:nvSpPr>
        <p:spPr/>
        <p:txBody>
          <a:bodyPr/>
          <a:lstStyle/>
          <a:p>
            <a:fld id="{757A2F4E-5D54-B04B-91BD-7E78EE1FE9FD}" type="slidenum">
              <a:rPr lang="en-US" smtClean="0"/>
              <a:pPr/>
              <a:t>8</a:t>
            </a:fld>
            <a:endParaRPr lang="en-US" dirty="0" smtClean="0"/>
          </a:p>
        </p:txBody>
      </p:sp>
    </p:spTree>
    <p:extLst>
      <p:ext uri="{BB962C8B-B14F-4D97-AF65-F5344CB8AC3E}">
        <p14:creationId xmlns:p14="http://schemas.microsoft.com/office/powerpoint/2010/main" val="26702959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First Things First</a:t>
            </a:r>
          </a:p>
          <a:p>
            <a:pPr lvl="1"/>
            <a:r>
              <a:rPr lang="en-US" dirty="0" smtClean="0"/>
              <a:t>Background </a:t>
            </a:r>
            <a:r>
              <a:rPr lang="en-US" dirty="0"/>
              <a:t>checks from CBI and FBI</a:t>
            </a:r>
          </a:p>
          <a:p>
            <a:pPr lvl="1"/>
            <a:r>
              <a:rPr lang="en-US" dirty="0"/>
              <a:t>Valid government-issued photo id (for lawful presence requirements); out-of-country residents verified through USCIS</a:t>
            </a:r>
          </a:p>
          <a:p>
            <a:pPr lvl="1"/>
            <a:r>
              <a:rPr lang="en-US" dirty="0"/>
              <a:t>Valid </a:t>
            </a:r>
            <a:r>
              <a:rPr lang="en-US" dirty="0" smtClean="0"/>
              <a:t>SSN and mailing </a:t>
            </a:r>
            <a:r>
              <a:rPr lang="en-US" dirty="0"/>
              <a:t>address </a:t>
            </a:r>
            <a:endParaRPr lang="en-US" dirty="0" smtClean="0"/>
          </a:p>
          <a:p>
            <a:pPr lvl="1"/>
            <a:r>
              <a:rPr lang="en-US" dirty="0" smtClean="0"/>
              <a:t>Applicant </a:t>
            </a:r>
            <a:r>
              <a:rPr lang="en-US" dirty="0"/>
              <a:t>signature – must match government-issued id</a:t>
            </a:r>
          </a:p>
          <a:p>
            <a:r>
              <a:rPr lang="en-US" dirty="0" smtClean="0"/>
              <a:t>Requisite Documentation</a:t>
            </a:r>
          </a:p>
          <a:p>
            <a:pPr lvl="1"/>
            <a:r>
              <a:rPr lang="en-US" dirty="0" smtClean="0"/>
              <a:t>Copies of </a:t>
            </a:r>
            <a:r>
              <a:rPr lang="en-US" b="1" dirty="0" smtClean="0"/>
              <a:t>official</a:t>
            </a:r>
            <a:r>
              <a:rPr lang="en-US" dirty="0" smtClean="0"/>
              <a:t> transcripts; must show a conferred bachelor’s or higher degree from a regionally accredited college/university</a:t>
            </a:r>
          </a:p>
          <a:p>
            <a:pPr lvl="1"/>
            <a:r>
              <a:rPr lang="en-US" dirty="0" smtClean="0"/>
              <a:t>An approved program verification form completed by the IHE*</a:t>
            </a:r>
          </a:p>
          <a:p>
            <a:pPr lvl="1"/>
            <a:r>
              <a:rPr lang="en-US" dirty="0" smtClean="0"/>
              <a:t>Official test score report for Colorado-accepted exams</a:t>
            </a:r>
          </a:p>
          <a:p>
            <a:pPr marL="45720" indent="0">
              <a:buNone/>
            </a:pPr>
            <a:r>
              <a:rPr lang="en-US" sz="1400" b="0" i="1" dirty="0" smtClean="0"/>
              <a:t>*OOS applicants invoking the “3 in 7” rule will be exempted from this requirement</a:t>
            </a:r>
            <a:endParaRPr lang="en-US" sz="1400" b="0" i="1" dirty="0"/>
          </a:p>
          <a:p>
            <a:endParaRPr lang="en-US" dirty="0" smtClean="0"/>
          </a:p>
          <a:p>
            <a:pPr lvl="1"/>
            <a:endParaRPr lang="en-US" dirty="0" smtClean="0"/>
          </a:p>
        </p:txBody>
      </p:sp>
      <p:sp>
        <p:nvSpPr>
          <p:cNvPr id="3" name="Title 2"/>
          <p:cNvSpPr>
            <a:spLocks noGrp="1"/>
          </p:cNvSpPr>
          <p:nvPr>
            <p:ph type="title"/>
          </p:nvPr>
        </p:nvSpPr>
        <p:spPr/>
        <p:txBody>
          <a:bodyPr/>
          <a:lstStyle/>
          <a:p>
            <a:r>
              <a:rPr lang="en-US" dirty="0" smtClean="0"/>
              <a:t>The Evaluation Process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9</a:t>
            </a:fld>
            <a:endParaRPr lang="en-US" dirty="0" smtClean="0"/>
          </a:p>
        </p:txBody>
      </p:sp>
    </p:spTree>
    <p:extLst>
      <p:ext uri="{BB962C8B-B14F-4D97-AF65-F5344CB8AC3E}">
        <p14:creationId xmlns:p14="http://schemas.microsoft.com/office/powerpoint/2010/main" val="366794669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CDE THEME.thmx</Template>
  <TotalTime>9817</TotalTime>
  <Words>3618</Words>
  <Application>Microsoft Office PowerPoint</Application>
  <PresentationFormat>On-screen Show (4:3)</PresentationFormat>
  <Paragraphs>406</Paragraphs>
  <Slides>30</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Calibri</vt:lpstr>
      <vt:lpstr>Museo Slab 500</vt:lpstr>
      <vt:lpstr>Wingdings</vt:lpstr>
      <vt:lpstr>CDE THEME</vt:lpstr>
      <vt:lpstr>Licensing 101</vt:lpstr>
      <vt:lpstr>Licensing - The Basics</vt:lpstr>
      <vt:lpstr>The Basics (cont.)</vt:lpstr>
      <vt:lpstr>The Basics (cont.)</vt:lpstr>
      <vt:lpstr>Basic Requirements</vt:lpstr>
      <vt:lpstr>Basic Requirements (cont.)</vt:lpstr>
      <vt:lpstr>Out-of-State Requirements</vt:lpstr>
      <vt:lpstr>Out-of-State Requirements (cont.)</vt:lpstr>
      <vt:lpstr>The Evaluation Process</vt:lpstr>
      <vt:lpstr>The Evaluation Process (cont.)</vt:lpstr>
      <vt:lpstr>Initial v. Professional License</vt:lpstr>
      <vt:lpstr>Emergency Authorization</vt:lpstr>
      <vt:lpstr>Temporary Educator Eligibility Authorization</vt:lpstr>
      <vt:lpstr>SSP/Audiologist</vt:lpstr>
      <vt:lpstr>SSP/School Counselor</vt:lpstr>
      <vt:lpstr>SSP/School Social Worker</vt:lpstr>
      <vt:lpstr>SSP/Speech-Language Pathology </vt:lpstr>
      <vt:lpstr>SSP/Orientation &amp; Mobility</vt:lpstr>
      <vt:lpstr>SSP/School Psychologist</vt:lpstr>
      <vt:lpstr>SSP/School Nurse</vt:lpstr>
      <vt:lpstr>SSP/Occupational Therapist</vt:lpstr>
      <vt:lpstr>SSP/Physical Therapist</vt:lpstr>
      <vt:lpstr>Other Types of Credentials Issued</vt:lpstr>
      <vt:lpstr>Other Types of Credentials Issued (cont.)</vt:lpstr>
      <vt:lpstr>What is required for application?</vt:lpstr>
      <vt:lpstr>The Application, (cont.)</vt:lpstr>
      <vt:lpstr>The Application, (cont.)</vt:lpstr>
      <vt:lpstr>Renewals</vt:lpstr>
      <vt:lpstr>ESSA</vt:lpstr>
      <vt:lpstr>Questions?</vt:lpstr>
    </vt:vector>
  </TitlesOfParts>
  <Company>Colorado State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Brown, Kuntesha</cp:lastModifiedBy>
  <cp:revision>239</cp:revision>
  <cp:lastPrinted>2016-03-10T18:00:48Z</cp:lastPrinted>
  <dcterms:created xsi:type="dcterms:W3CDTF">2012-07-16T02:29:43Z</dcterms:created>
  <dcterms:modified xsi:type="dcterms:W3CDTF">2019-02-26T16:13:05Z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81EDC031-361F-4402-973F-5C5CAF40F385</vt:lpwstr>
  </property>
  <property fmtid="{D5CDD505-2E9C-101B-9397-08002B2CF9AE}" pid="3" name="ArticulatePath">
    <vt:lpwstr>Licensing 101 Feb.2019</vt:lpwstr>
  </property>
</Properties>
</file>