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69" r:id="rId4"/>
    <p:sldId id="288" r:id="rId5"/>
    <p:sldId id="273" r:id="rId6"/>
    <p:sldId id="289" r:id="rId7"/>
    <p:sldId id="276" r:id="rId8"/>
    <p:sldId id="290" r:id="rId9"/>
    <p:sldId id="279" r:id="rId10"/>
    <p:sldId id="280" r:id="rId11"/>
    <p:sldId id="282" r:id="rId12"/>
    <p:sldId id="283" r:id="rId13"/>
    <p:sldId id="285" r:id="rId14"/>
    <p:sldId id="294" r:id="rId15"/>
    <p:sldId id="286" r:id="rId16"/>
    <p:sldId id="287" r:id="rId17"/>
    <p:sldId id="29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4660" autoAdjust="0"/>
  </p:normalViewPr>
  <p:slideViewPr>
    <p:cSldViewPr snapToGrid="0">
      <p:cViewPr varScale="1">
        <p:scale>
          <a:sx n="106" d="100"/>
          <a:sy n="106" d="100"/>
        </p:scale>
        <p:origin x="163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7/21/2022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3C4043"/>
                </a:solidFill>
                <a:effectLst/>
                <a:latin typeface="Roboto"/>
              </a:rPr>
              <a:t>Good, R. H.,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/>
              </a:rPr>
              <a:t>Gruba</a:t>
            </a:r>
            <a:r>
              <a:rPr lang="en-US" b="0" i="0" dirty="0">
                <a:solidFill>
                  <a:srgbClr val="3C4043"/>
                </a:solidFill>
                <a:effectLst/>
                <a:latin typeface="Roboto"/>
              </a:rPr>
              <a:t>, J., &amp; Kaminski, R. A. (2002). Best Practices in Using Dynamic Indicators of Basic Early Literacy Skills (DIBELS) in an Outcomes-Driven Model. In A. Thomas &amp; J. Grimes (Eds.), Best Practices in School Psychology IV (pp. 679-700). Washington, DC: National Association of School Psychologists.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2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64" r:id="rId9"/>
    <p:sldLayoutId id="2147483666" r:id="rId10"/>
    <p:sldLayoutId id="2147483667" r:id="rId11"/>
    <p:sldLayoutId id="2147483668" r:id="rId12"/>
    <p:sldLayoutId id="214748366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e.state.co.us/coloradoliteracy/outcomesdrivenmodelguidingquestions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Outcomes-Driven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Model for Data-Based Decision Making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Implement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77061"/>
            <a:ext cx="3695700" cy="458379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8000" b="1" dirty="0"/>
              <a:t>Questions to Consider for Systems: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0" b="0" i="0" u="none" strike="noStrike" dirty="0">
                <a:solidFill>
                  <a:srgbClr val="000000"/>
                </a:solidFill>
                <a:effectLst/>
              </a:rPr>
              <a:t>Is there a regular method of collecting data on implementation fidelity?</a:t>
            </a:r>
            <a:endParaRPr lang="en-US" sz="8000" b="0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0" b="0" i="0" u="none" strike="noStrike" dirty="0">
                <a:solidFill>
                  <a:srgbClr val="000000"/>
                </a:solidFill>
                <a:effectLst/>
              </a:rPr>
              <a:t>Are there regular (bi-monthly, monthly) opportunities for teams to meet to discuss plan implementation? (PLCs, RTI, DDI Meetings, etc.)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0" b="0" i="0" u="none" strike="noStrike" dirty="0">
                <a:solidFill>
                  <a:srgbClr val="000000"/>
                </a:solidFill>
                <a:effectLst/>
              </a:rPr>
              <a:t>What mechanisms are in place for staff to communicate needs for support during this time? </a:t>
            </a:r>
            <a:br>
              <a:rPr lang="en-US" sz="2000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784F60-99C8-4BA2-82C0-8B93B58F1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0" y="1277061"/>
            <a:ext cx="3886200" cy="4583799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000" b="1" dirty="0"/>
              <a:t>Questions to Consider for Students:</a:t>
            </a:r>
          </a:p>
          <a:p>
            <a:pPr lvl="1">
              <a:lnSpc>
                <a:spcPct val="160000"/>
              </a:lnSpc>
              <a:spcBef>
                <a:spcPts val="0"/>
              </a:spcBef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Is the plan being implemented with fidelity?</a:t>
            </a:r>
            <a:endParaRPr lang="en-US" b="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005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5. Progress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63040"/>
            <a:ext cx="8292279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Collect progress monitoring data to evaluate whether the supports implemented in the plan are leading to increased student outcomes. Are students making progress?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32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Progress Monitor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4046" y="1272540"/>
            <a:ext cx="3752850" cy="4583799"/>
          </a:xfrm>
        </p:spPr>
        <p:txBody>
          <a:bodyPr>
            <a:noAutofit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2000" b="1" dirty="0"/>
              <a:t>Questions to Consider for Systems: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Are we making progress toward our system-wide goals?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Is our system of support effective? </a:t>
            </a:r>
            <a:endParaRPr lang="en-US" sz="2000" b="0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When and where do teachers review student progress?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How is student progress communicated to parents?</a:t>
            </a:r>
            <a:endParaRPr lang="en-US" sz="2000" b="0" dirty="0">
              <a:effectLst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D7FF47-6230-4B1B-B57A-C41C8130F9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en-US" sz="2000" b="1" dirty="0"/>
              <a:t>Questions to Consider for Students:</a:t>
            </a:r>
          </a:p>
          <a:p>
            <a:pPr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Is each student making adequate progress? </a:t>
            </a:r>
          </a:p>
          <a:p>
            <a:pPr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Is the support effective for individual students?</a:t>
            </a:r>
            <a:endParaRPr lang="en-US" sz="2000" dirty="0"/>
          </a:p>
          <a:p>
            <a:pPr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How is student progress communicated to parents?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42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7752117" cy="590603"/>
          </a:xfrm>
        </p:spPr>
        <p:txBody>
          <a:bodyPr>
            <a:normAutofit/>
          </a:bodyPr>
          <a:lstStyle/>
          <a:p>
            <a:r>
              <a:rPr lang="en-US" dirty="0"/>
              <a:t>6. Review Outcomes, Make Changes or Continue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63040"/>
            <a:ext cx="8292279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Administer the universal assessment to all students. Review the assessment results. Do we need to change our instructional plan?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6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7D551CA-ADC0-4F45-AED9-EF859EA50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Review Outcomes, Make Changes or Continue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3A49AB-C53B-4122-956D-40B2F89DFF0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Questions to Consider for Systems: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Have we met our system-wide goals?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Is our system of support effective?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Are there students who may need more support? How many students?</a:t>
            </a:r>
            <a:endParaRPr lang="en-US" sz="2000" b="0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u="none" strike="noStrike" dirty="0">
                <a:solidFill>
                  <a:srgbClr val="000000"/>
                </a:solidFill>
                <a:effectLst/>
              </a:rPr>
              <a:t>How might we share the plans as children transition to the next grade?</a:t>
            </a:r>
            <a:endParaRPr lang="en-US" sz="20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1469EE7-EECE-45CB-81A3-D93EF38F58B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Questions to Consider for Students: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Has the support been effective for individual students?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Has the students met their goal(s)?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Which students may need more support?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214B6-9B63-4175-9C77-EAF68C53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369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7584664" cy="590603"/>
          </a:xfrm>
        </p:spPr>
        <p:txBody>
          <a:bodyPr>
            <a:normAutofit/>
          </a:bodyPr>
          <a:lstStyle/>
          <a:p>
            <a:r>
              <a:rPr lang="en-US" dirty="0"/>
              <a:t>6. Review Outcomes, Make Changes or Continue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63040"/>
            <a:ext cx="8292279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dirty="0"/>
              <a:t>Questions to Consider for Systems: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Have we met our system-wide goals?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Is our system of support effective?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Are there students who may need more support? How many students?</a:t>
            </a:r>
            <a:endParaRPr lang="en-US" b="0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u="none" strike="noStrike" dirty="0">
                <a:solidFill>
                  <a:srgbClr val="000000"/>
                </a:solidFill>
                <a:effectLst/>
              </a:rPr>
              <a:t>How might we share the plans as children transition to the next grade?</a:t>
            </a:r>
            <a:br>
              <a:rPr lang="en-US" sz="2000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074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7419976" cy="590603"/>
          </a:xfrm>
        </p:spPr>
        <p:txBody>
          <a:bodyPr>
            <a:normAutofit/>
          </a:bodyPr>
          <a:lstStyle/>
          <a:p>
            <a:r>
              <a:rPr lang="en-US" dirty="0"/>
              <a:t>6. Review Outcomes, Make Changes or Continue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C83885-63E6-49BD-B26F-2D69B2F0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040"/>
            <a:ext cx="7419976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600" dirty="0"/>
              <a:t>Questions to Consider for Students: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Has the support been effective for individual students?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Has the students met their goal(s)? 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Which students may need more support?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0897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7419976" cy="590603"/>
          </a:xfrm>
        </p:spPr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C83885-63E6-49BD-B26F-2D69B2F0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040"/>
            <a:ext cx="7419976" cy="507111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b="0" i="0" dirty="0">
                <a:solidFill>
                  <a:srgbClr val="3C4043"/>
                </a:solidFill>
                <a:effectLst/>
                <a:latin typeface="Roboto"/>
              </a:rPr>
              <a:t>Good, R. H., </a:t>
            </a:r>
            <a:r>
              <a:rPr lang="en-US" sz="1800" b="0" i="0" dirty="0" err="1">
                <a:solidFill>
                  <a:srgbClr val="3C4043"/>
                </a:solidFill>
                <a:effectLst/>
                <a:latin typeface="Roboto"/>
              </a:rPr>
              <a:t>Gruba</a:t>
            </a:r>
            <a:r>
              <a:rPr lang="en-US" sz="1800" b="0" i="0" dirty="0">
                <a:solidFill>
                  <a:srgbClr val="3C4043"/>
                </a:solidFill>
                <a:effectLst/>
                <a:latin typeface="Roboto"/>
              </a:rPr>
              <a:t>, J., &amp; Kaminski, R. A. (2002). Best Practices in Using Dynamic Indicators of Basic Early Literacy Skills (DIBELS) in an Outcomes-Driven Model. In A. Thomas &amp; J. Grimes (Eds.), Best Practices in School Psychology IV (pp. 679-700). Washington, DC: National Association of School Psychologists.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1800" b="0" i="0" dirty="0">
              <a:solidFill>
                <a:srgbClr val="3C4043"/>
              </a:solidFill>
              <a:effectLst/>
              <a:latin typeface="Roboto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800" dirty="0">
                <a:solidFill>
                  <a:srgbClr val="3C4043"/>
                </a:solidFill>
                <a:latin typeface="Roboto"/>
              </a:rPr>
              <a:t>Colorado Department of Education. (2016) </a:t>
            </a:r>
            <a:r>
              <a:rPr lang="en-US" sz="1800" dirty="0">
                <a:solidFill>
                  <a:srgbClr val="3C4043"/>
                </a:solidFill>
                <a:latin typeface="Roboto"/>
                <a:hlinkClick r:id="rId2"/>
              </a:rPr>
              <a:t>Outcomes Driven Model Guiding Questions for Use After Each Interim Assessment.</a:t>
            </a:r>
            <a:endParaRPr lang="en-US" sz="18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1614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Outcomes-Driven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3619500" cy="50711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Outcomes-Driven Model is a prevention-oriented decision-making system designed to ensure that students are making adequate progress toward outcomes. </a:t>
            </a:r>
          </a:p>
          <a:p>
            <a:r>
              <a:rPr lang="en-US" dirty="0"/>
              <a:t>The Outcomes-Driven Model provides a step-by-step process to follow that guides educators to analyze the data we gather and plan for changes in our systems and instruction. </a:t>
            </a:r>
          </a:p>
          <a:p>
            <a:pPr marL="0" indent="0">
              <a:buNone/>
            </a:pPr>
            <a:endParaRPr lang="en-US" sz="14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Good, </a:t>
            </a:r>
            <a:r>
              <a:rPr lang="en-US" sz="14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Gruba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&amp; Kaminski, (2002)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8" name="Picture 4" descr="Image of outcomes-driven model">
            <a:extLst>
              <a:ext uri="{FF2B5EF4-FFF2-40B4-BE49-F238E27FC236}">
                <a16:creationId xmlns:a16="http://schemas.microsoft.com/office/drawing/2014/main" id="{09A71BEB-1446-4941-9A1D-DAA213727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450" y="1323975"/>
            <a:ext cx="3619500" cy="482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6900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Identify Need for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63040"/>
            <a:ext cx="8292279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Administer the universal assessment to all students. Review the assessment results to determine the need for support.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34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Identify Need for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600" b="1" dirty="0"/>
              <a:t>Questions to Consider for Systems: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</a:rPr>
              <a:t>Are there students who need support?</a:t>
            </a:r>
            <a:endParaRPr lang="en-US" sz="2600" b="0" dirty="0">
              <a:effectLst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</a:rPr>
              <a:t>How many students need support?</a:t>
            </a:r>
            <a:endParaRPr lang="en-US" sz="2600" b="0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DC93E8-B4F4-4A35-92A9-641E6E5CCA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600" b="1" dirty="0"/>
              <a:t>Questions to Consider for Students: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600" b="0" i="0" u="none" strike="noStrike" dirty="0">
                <a:solidFill>
                  <a:srgbClr val="000000"/>
                </a:solidFill>
                <a:effectLst/>
              </a:rPr>
              <a:t>Which students need support?</a:t>
            </a:r>
            <a:endParaRPr lang="en-US" sz="2600" b="0" dirty="0">
              <a:effectLst/>
            </a:endParaRP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22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Determine Individual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63040"/>
            <a:ext cx="8292279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After identifying the need for support, gather additional data to validate the need and administer diagnostic assessments to determine individual needs.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49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Determine Individual Needs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Questions to Consider for Systems: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At what grade level(s)/in what areas is support needed?</a:t>
            </a:r>
            <a:endParaRPr lang="en-US" sz="2400" b="0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F6DC220-9D36-4DF2-B13F-9B2591EAFD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b="1" dirty="0"/>
              <a:t>Questions to Consider for Students: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What are the </a:t>
            </a:r>
            <a:r>
              <a:rPr lang="en-US" sz="2400" b="0" i="0" u="none" strike="noStrike">
                <a:solidFill>
                  <a:srgbClr val="000000"/>
                </a:solidFill>
                <a:effectLst/>
              </a:rPr>
              <a:t>student’s skills and needs?</a:t>
            </a:r>
            <a:endParaRPr lang="en-US" sz="2400" b="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295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Plan Instruction and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63040"/>
            <a:ext cx="8292279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Determine the instruction and support that the students will receive based on their needs. How do the plans compliment one another?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219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Plan Instruction and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743325" cy="45837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Questions to Consider for Systems: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What are our system-wide goals? 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What is our system-wide plan for support?</a:t>
            </a:r>
            <a:endParaRPr lang="en-US" sz="2000" b="0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What resources are needed? 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How are parents/families involved in this process? Conferences? 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A7093B-89D0-4F4D-9708-63DA9734A1D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Questions to Consider for Students:</a:t>
            </a: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What is the plan of support for the student, including goals and plan for progress monitoring?</a:t>
            </a:r>
            <a:endParaRPr lang="en-US" sz="2000" b="0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What resources are needed?</a:t>
            </a:r>
            <a:endParaRPr lang="en-US" sz="2000" dirty="0"/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</a:rPr>
              <a:t>How are parents/families involved in this process? Conferences?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22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Implement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63040"/>
            <a:ext cx="8292279" cy="507111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600" dirty="0"/>
              <a:t>Provide instruction following the plan you have created. How will you ensure that the plan is implemented with fidelity?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2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</TotalTime>
  <Words>914</Words>
  <Application>Microsoft Office PowerPoint</Application>
  <PresentationFormat>On-screen Show (4:3)</PresentationFormat>
  <Paragraphs>101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Museo Slab 500</vt:lpstr>
      <vt:lpstr>Roboto</vt:lpstr>
      <vt:lpstr>Office Theme</vt:lpstr>
      <vt:lpstr>The Outcomes-Driven Model</vt:lpstr>
      <vt:lpstr>The Outcomes-Driven Model</vt:lpstr>
      <vt:lpstr>1. Identify Need for Support</vt:lpstr>
      <vt:lpstr>1. Identify Need for Support</vt:lpstr>
      <vt:lpstr>2. Determine Individual Needs</vt:lpstr>
      <vt:lpstr>2. Determine Individual Needs</vt:lpstr>
      <vt:lpstr>3. Plan Instruction and Support</vt:lpstr>
      <vt:lpstr>3. Plan Instruction and Support</vt:lpstr>
      <vt:lpstr>4. Implement Plan</vt:lpstr>
      <vt:lpstr>4. Implement Plan</vt:lpstr>
      <vt:lpstr>5. Progress Monitor</vt:lpstr>
      <vt:lpstr>5. Progress Monitor</vt:lpstr>
      <vt:lpstr>6. Review Outcomes, Make Changes or Continue</vt:lpstr>
      <vt:lpstr>6. Review Outcomes, Make Changes or Continue</vt:lpstr>
      <vt:lpstr>6. Review Outcomes, Make Changes or Continue</vt:lpstr>
      <vt:lpstr>6. Review Outcomes, Make Changes or Continue</vt:lpstr>
      <vt:lpstr>Resources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Rogers, Megan</cp:lastModifiedBy>
  <cp:revision>22</cp:revision>
  <dcterms:created xsi:type="dcterms:W3CDTF">2019-06-25T17:30:52Z</dcterms:created>
  <dcterms:modified xsi:type="dcterms:W3CDTF">2022-07-21T19:04:07Z</dcterms:modified>
</cp:coreProperties>
</file>