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54"/>
  </p:notesMasterIdLst>
  <p:sldIdLst>
    <p:sldId id="256" r:id="rId2"/>
    <p:sldId id="327" r:id="rId3"/>
    <p:sldId id="328" r:id="rId4"/>
    <p:sldId id="281" r:id="rId5"/>
    <p:sldId id="282" r:id="rId6"/>
    <p:sldId id="335" r:id="rId7"/>
    <p:sldId id="305" r:id="rId8"/>
    <p:sldId id="329" r:id="rId9"/>
    <p:sldId id="310" r:id="rId10"/>
    <p:sldId id="312" r:id="rId11"/>
    <p:sldId id="330" r:id="rId12"/>
    <p:sldId id="357" r:id="rId13"/>
    <p:sldId id="331" r:id="rId14"/>
    <p:sldId id="309" r:id="rId15"/>
    <p:sldId id="308" r:id="rId16"/>
    <p:sldId id="301" r:id="rId17"/>
    <p:sldId id="303" r:id="rId18"/>
    <p:sldId id="338" r:id="rId19"/>
    <p:sldId id="346" r:id="rId20"/>
    <p:sldId id="366" r:id="rId21"/>
    <p:sldId id="367" r:id="rId22"/>
    <p:sldId id="347" r:id="rId23"/>
    <p:sldId id="349" r:id="rId24"/>
    <p:sldId id="356" r:id="rId25"/>
    <p:sldId id="361" r:id="rId26"/>
    <p:sldId id="350" r:id="rId27"/>
    <p:sldId id="360" r:id="rId28"/>
    <p:sldId id="368" r:id="rId29"/>
    <p:sldId id="351" r:id="rId30"/>
    <p:sldId id="352" r:id="rId31"/>
    <p:sldId id="363" r:id="rId32"/>
    <p:sldId id="353" r:id="rId33"/>
    <p:sldId id="362" r:id="rId34"/>
    <p:sldId id="369" r:id="rId35"/>
    <p:sldId id="348" r:id="rId36"/>
    <p:sldId id="354" r:id="rId37"/>
    <p:sldId id="364" r:id="rId38"/>
    <p:sldId id="355" r:id="rId39"/>
    <p:sldId id="365" r:id="rId40"/>
    <p:sldId id="342" r:id="rId41"/>
    <p:sldId id="334" r:id="rId42"/>
    <p:sldId id="337" r:id="rId43"/>
    <p:sldId id="318" r:id="rId44"/>
    <p:sldId id="319" r:id="rId45"/>
    <p:sldId id="322" r:id="rId46"/>
    <p:sldId id="323" r:id="rId47"/>
    <p:sldId id="326" r:id="rId48"/>
    <p:sldId id="320" r:id="rId49"/>
    <p:sldId id="317" r:id="rId50"/>
    <p:sldId id="324" r:id="rId51"/>
    <p:sldId id="371" r:id="rId52"/>
    <p:sldId id="27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Andreia" initials="SA" lastIdx="12" clrIdx="0">
    <p:extLst>
      <p:ext uri="{19B8F6BF-5375-455C-9EA6-DF929625EA0E}">
        <p15:presenceInfo xmlns:p15="http://schemas.microsoft.com/office/powerpoint/2012/main" userId="S::Simon_A@cde.state.co.us::5787ef79-4628-4ab7-9d11-819e62278831" providerId="AD"/>
      </p:ext>
    </p:extLst>
  </p:cmAuthor>
  <p:cmAuthor id="2" name="Rogers, Megan" initials="RM" lastIdx="4" clrIdx="1">
    <p:extLst>
      <p:ext uri="{19B8F6BF-5375-455C-9EA6-DF929625EA0E}">
        <p15:presenceInfo xmlns:p15="http://schemas.microsoft.com/office/powerpoint/2012/main" userId="S::rogers_m@cde.state.co.us::d2188972-20d4-4cc6-8ee7-e84bb8052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3A"/>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6F1DC-D336-4B11-A48B-4EBA22AAEEEA}" v="11" dt="2020-12-17T17:12:18.771"/>
    <p1510:client id="{B970C917-C8C8-48DC-B279-1F4EE0861B0D}" v="1" dt="2020-12-17T16:22:47.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66127" autoAdjust="0"/>
  </p:normalViewPr>
  <p:slideViewPr>
    <p:cSldViewPr snapToGrid="0">
      <p:cViewPr varScale="1">
        <p:scale>
          <a:sx n="44" d="100"/>
          <a:sy n="44" d="100"/>
        </p:scale>
        <p:origin x="1500" y="36"/>
      </p:cViewPr>
      <p:guideLst/>
    </p:cSldViewPr>
  </p:slideViewPr>
  <p:outlineViewPr>
    <p:cViewPr>
      <p:scale>
        <a:sx n="33" d="100"/>
        <a:sy n="33" d="100"/>
      </p:scale>
      <p:origin x="0" y="-12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910323-8BB1-4329-A69B-CD841413EACD}" type="doc">
      <dgm:prSet loTypeId="urn:microsoft.com/office/officeart/2005/8/layout/bProcess2" loCatId="process" qsTypeId="urn:microsoft.com/office/officeart/2005/8/quickstyle/simple1" qsCatId="simple" csTypeId="urn:microsoft.com/office/officeart/2005/8/colors/accent0_3" csCatId="mainScheme" phldr="1"/>
      <dgm:spPr/>
      <dgm:t>
        <a:bodyPr/>
        <a:lstStyle/>
        <a:p>
          <a:endParaRPr lang="en-US"/>
        </a:p>
      </dgm:t>
    </dgm:pt>
    <dgm:pt modelId="{4FD206FF-104A-42B1-8EE6-80B1ACF1D7CD}">
      <dgm:prSet/>
      <dgm:spPr/>
      <dgm:t>
        <a:bodyPr/>
        <a:lstStyle/>
        <a:p>
          <a:r>
            <a:rPr lang="en-US"/>
            <a:t>A strong start is crucial to ensuring student’s ultimate success in school, postsecondary education, in the workforce and in life.</a:t>
          </a:r>
        </a:p>
      </dgm:t>
      <dgm:extLst>
        <a:ext uri="{E40237B7-FDA0-4F09-8148-C483321AD2D9}">
          <dgm14:cNvPr xmlns:dgm14="http://schemas.microsoft.com/office/drawing/2010/diagram" id="0" name="" descr="A strong start is crucial to ensuring student’s ultimate success in school, postsecondary education, in the workforce and in life.&#10;Effective, engaging programming within an aligned system ready for every child will ensure a child’s preparedness to benefit from learning experiences."/>
        </a:ext>
      </dgm:extLst>
    </dgm:pt>
    <dgm:pt modelId="{7CFCDCEA-7399-48BB-A2A8-401DDD26416E}" type="parTrans" cxnId="{CB73B3BE-6A3F-475E-8CAA-F4FE5FA4492E}">
      <dgm:prSet/>
      <dgm:spPr/>
      <dgm:t>
        <a:bodyPr/>
        <a:lstStyle/>
        <a:p>
          <a:endParaRPr lang="en-US"/>
        </a:p>
      </dgm:t>
    </dgm:pt>
    <dgm:pt modelId="{A388F31A-A2FB-4DFC-A9B1-B5FFE80274FB}" type="sibTrans" cxnId="{CB73B3BE-6A3F-475E-8CAA-F4FE5FA4492E}">
      <dgm:prSet/>
      <dgm:spPr/>
      <dgm:t>
        <a:bodyPr/>
        <a:lstStyle/>
        <a:p>
          <a:endParaRPr lang="en-US"/>
        </a:p>
      </dgm:t>
    </dgm:pt>
    <dgm:pt modelId="{3B6A64AC-B414-4A6A-A2C9-438C4F31DD25}">
      <dgm:prSet/>
      <dgm:spPr/>
      <dgm:t>
        <a:bodyPr/>
        <a:lstStyle/>
        <a:p>
          <a:r>
            <a:rPr lang="en-US"/>
            <a:t>Effective, engaging programming within an aligned system ready for every child will ensure a child’s preparedness to benefit from learning experiences.</a:t>
          </a:r>
        </a:p>
      </dgm:t>
      <dgm:extLst>
        <a:ext uri="{E40237B7-FDA0-4F09-8148-C483321AD2D9}">
          <dgm14:cNvPr xmlns:dgm14="http://schemas.microsoft.com/office/drawing/2010/diagram" id="0" name="" descr="A strong start is crucial to ensuring student’s ultimate success in school, postsecondary education, in the workforce and in life.&#10;Effective, engaging programming within an aligned system ready for every child will ensure a child’s preparedness to benefit from learning experiences."/>
        </a:ext>
      </dgm:extLst>
    </dgm:pt>
    <dgm:pt modelId="{B32C03A4-A90F-4551-9617-193891F67130}" type="parTrans" cxnId="{E95E198E-5ADA-47E0-BAE9-5019800FAD98}">
      <dgm:prSet/>
      <dgm:spPr/>
      <dgm:t>
        <a:bodyPr/>
        <a:lstStyle/>
        <a:p>
          <a:endParaRPr lang="en-US"/>
        </a:p>
      </dgm:t>
    </dgm:pt>
    <dgm:pt modelId="{66D81C12-A091-40B2-98BF-99048CECA9C9}" type="sibTrans" cxnId="{E95E198E-5ADA-47E0-BAE9-5019800FAD98}">
      <dgm:prSet/>
      <dgm:spPr/>
      <dgm:t>
        <a:bodyPr/>
        <a:lstStyle/>
        <a:p>
          <a:endParaRPr lang="en-US"/>
        </a:p>
      </dgm:t>
    </dgm:pt>
    <dgm:pt modelId="{FD613AEB-D33F-430C-B249-3E572BDAA0DC}" type="pres">
      <dgm:prSet presAssocID="{CB910323-8BB1-4329-A69B-CD841413EACD}" presName="diagram" presStyleCnt="0">
        <dgm:presLayoutVars>
          <dgm:dir/>
          <dgm:resizeHandles/>
        </dgm:presLayoutVars>
      </dgm:prSet>
      <dgm:spPr/>
    </dgm:pt>
    <dgm:pt modelId="{FA4168F5-D238-4F2A-85CD-2B082E85D10E}" type="pres">
      <dgm:prSet presAssocID="{4FD206FF-104A-42B1-8EE6-80B1ACF1D7CD}" presName="firstNode" presStyleLbl="node1" presStyleIdx="0" presStyleCnt="2">
        <dgm:presLayoutVars>
          <dgm:bulletEnabled val="1"/>
        </dgm:presLayoutVars>
      </dgm:prSet>
      <dgm:spPr/>
    </dgm:pt>
    <dgm:pt modelId="{C7C7E7AF-074F-4D18-952F-0F64CBE779DB}" type="pres">
      <dgm:prSet presAssocID="{A388F31A-A2FB-4DFC-A9B1-B5FFE80274FB}" presName="sibTrans" presStyleLbl="sibTrans2D1" presStyleIdx="0" presStyleCnt="1"/>
      <dgm:spPr/>
    </dgm:pt>
    <dgm:pt modelId="{6A64927D-C504-4FCD-81FE-06170BD77D5D}" type="pres">
      <dgm:prSet presAssocID="{3B6A64AC-B414-4A6A-A2C9-438C4F31DD25}" presName="lastNode" presStyleLbl="node1" presStyleIdx="1" presStyleCnt="2">
        <dgm:presLayoutVars>
          <dgm:bulletEnabled val="1"/>
        </dgm:presLayoutVars>
      </dgm:prSet>
      <dgm:spPr/>
    </dgm:pt>
  </dgm:ptLst>
  <dgm:cxnLst>
    <dgm:cxn modelId="{18131C16-3C72-4E85-8BBA-558E433AAB2C}" type="presOf" srcId="{3B6A64AC-B414-4A6A-A2C9-438C4F31DD25}" destId="{6A64927D-C504-4FCD-81FE-06170BD77D5D}" srcOrd="0" destOrd="0" presId="urn:microsoft.com/office/officeart/2005/8/layout/bProcess2"/>
    <dgm:cxn modelId="{E95E198E-5ADA-47E0-BAE9-5019800FAD98}" srcId="{CB910323-8BB1-4329-A69B-CD841413EACD}" destId="{3B6A64AC-B414-4A6A-A2C9-438C4F31DD25}" srcOrd="1" destOrd="0" parTransId="{B32C03A4-A90F-4551-9617-193891F67130}" sibTransId="{66D81C12-A091-40B2-98BF-99048CECA9C9}"/>
    <dgm:cxn modelId="{06275198-A41B-4FF9-96B2-330A369C2853}" type="presOf" srcId="{CB910323-8BB1-4329-A69B-CD841413EACD}" destId="{FD613AEB-D33F-430C-B249-3E572BDAA0DC}" srcOrd="0" destOrd="0" presId="urn:microsoft.com/office/officeart/2005/8/layout/bProcess2"/>
    <dgm:cxn modelId="{CB73B3BE-6A3F-475E-8CAA-F4FE5FA4492E}" srcId="{CB910323-8BB1-4329-A69B-CD841413EACD}" destId="{4FD206FF-104A-42B1-8EE6-80B1ACF1D7CD}" srcOrd="0" destOrd="0" parTransId="{7CFCDCEA-7399-48BB-A2A8-401DDD26416E}" sibTransId="{A388F31A-A2FB-4DFC-A9B1-B5FFE80274FB}"/>
    <dgm:cxn modelId="{07294CD4-F90F-40E1-9465-FA30A52225BD}" type="presOf" srcId="{4FD206FF-104A-42B1-8EE6-80B1ACF1D7CD}" destId="{FA4168F5-D238-4F2A-85CD-2B082E85D10E}" srcOrd="0" destOrd="0" presId="urn:microsoft.com/office/officeart/2005/8/layout/bProcess2"/>
    <dgm:cxn modelId="{10BC7FDF-319A-4D75-A289-E425ECDEE2BE}" type="presOf" srcId="{A388F31A-A2FB-4DFC-A9B1-B5FFE80274FB}" destId="{C7C7E7AF-074F-4D18-952F-0F64CBE779DB}" srcOrd="0" destOrd="0" presId="urn:microsoft.com/office/officeart/2005/8/layout/bProcess2"/>
    <dgm:cxn modelId="{30DC0B71-B4CD-4E5D-A319-D556C41B96DB}" type="presParOf" srcId="{FD613AEB-D33F-430C-B249-3E572BDAA0DC}" destId="{FA4168F5-D238-4F2A-85CD-2B082E85D10E}" srcOrd="0" destOrd="0" presId="urn:microsoft.com/office/officeart/2005/8/layout/bProcess2"/>
    <dgm:cxn modelId="{659D57F7-ADAC-4B25-BA36-030B516A5DBB}" type="presParOf" srcId="{FD613AEB-D33F-430C-B249-3E572BDAA0DC}" destId="{C7C7E7AF-074F-4D18-952F-0F64CBE779DB}" srcOrd="1" destOrd="0" presId="urn:microsoft.com/office/officeart/2005/8/layout/bProcess2"/>
    <dgm:cxn modelId="{BD6AFC08-D5A0-4D73-8C80-83DD0AE19C06}" type="presParOf" srcId="{FD613AEB-D33F-430C-B249-3E572BDAA0DC}" destId="{6A64927D-C504-4FCD-81FE-06170BD77D5D}"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01EC9-9AA7-48AC-A175-D7F9698673E5}" type="doc">
      <dgm:prSet loTypeId="urn:microsoft.com/office/officeart/2005/8/layout/venn1" loCatId="relationship" qsTypeId="urn:microsoft.com/office/officeart/2005/8/quickstyle/simple1" qsCatId="simple" csTypeId="urn:microsoft.com/office/officeart/2005/8/colors/accent3_3" csCatId="accent3" phldr="1"/>
      <dgm:spPr/>
    </dgm:pt>
    <dgm:pt modelId="{E3A8271A-D0E2-4D87-B750-BB43B403A2B1}">
      <dgm:prSet phldrT="[Text]"/>
      <dgm:spPr/>
      <dgm:t>
        <a:bodyPr/>
        <a:lstStyle/>
        <a:p>
          <a:r>
            <a:rPr lang="en-US"/>
            <a:t>Research-based assessments</a:t>
          </a:r>
        </a:p>
      </dgm:t>
      <dgm:extLst>
        <a:ext uri="{E40237B7-FDA0-4F09-8148-C483321AD2D9}">
          <dgm14:cNvPr xmlns:dgm14="http://schemas.microsoft.com/office/drawing/2010/diagram" id="0" name="" descr="Research-based assessments&#10;Intentional Planning of differentiated, targeted and intensive instruction&#10;Prevention and early identification&#10;Plans to document instructional targets and ongoing progress monitoring&#10;"/>
        </a:ext>
      </dgm:extLst>
    </dgm:pt>
    <dgm:pt modelId="{AB54A243-5A87-458F-A8F0-F42346835572}" type="parTrans" cxnId="{A0C6ABBE-B091-442F-8F01-981D76BD5C2E}">
      <dgm:prSet/>
      <dgm:spPr/>
      <dgm:t>
        <a:bodyPr/>
        <a:lstStyle/>
        <a:p>
          <a:endParaRPr lang="en-US"/>
        </a:p>
      </dgm:t>
    </dgm:pt>
    <dgm:pt modelId="{28ADD0CF-4E51-4C6B-908E-C559C4FB510D}" type="sibTrans" cxnId="{A0C6ABBE-B091-442F-8F01-981D76BD5C2E}">
      <dgm:prSet/>
      <dgm:spPr/>
      <dgm:t>
        <a:bodyPr/>
        <a:lstStyle/>
        <a:p>
          <a:endParaRPr lang="en-US"/>
        </a:p>
      </dgm:t>
    </dgm:pt>
    <dgm:pt modelId="{A5E0E455-5630-4393-9B6F-41EAF0E0EBA6}">
      <dgm:prSet phldrT="[Text]"/>
      <dgm:spPr/>
      <dgm:t>
        <a:bodyPr/>
        <a:lstStyle/>
        <a:p>
          <a:r>
            <a:rPr lang="en-US"/>
            <a:t>Intentional Planning of differentiated, targeted and intensive instruction</a:t>
          </a:r>
        </a:p>
      </dgm:t>
      <dgm:extLst>
        <a:ext uri="{E40237B7-FDA0-4F09-8148-C483321AD2D9}">
          <dgm14:cNvPr xmlns:dgm14="http://schemas.microsoft.com/office/drawing/2010/diagram" id="0" name="" descr="Research-based assessments&#10;Intentional Planning of differentiated, targeted and intensive instruction&#10;Prevention and early identification&#10;Plans to document instructional targets and ongoing progress monitoring&#10;"/>
        </a:ext>
      </dgm:extLst>
    </dgm:pt>
    <dgm:pt modelId="{6AB2E5D3-99A8-4360-8944-25F56CFD28D9}" type="parTrans" cxnId="{C9954642-6D69-4C5E-B2B5-B482A21B9AC8}">
      <dgm:prSet/>
      <dgm:spPr/>
      <dgm:t>
        <a:bodyPr/>
        <a:lstStyle/>
        <a:p>
          <a:endParaRPr lang="en-US"/>
        </a:p>
      </dgm:t>
    </dgm:pt>
    <dgm:pt modelId="{0BCB965F-99FF-450B-B0E4-FA3AE1A5433D}" type="sibTrans" cxnId="{C9954642-6D69-4C5E-B2B5-B482A21B9AC8}">
      <dgm:prSet/>
      <dgm:spPr/>
      <dgm:t>
        <a:bodyPr/>
        <a:lstStyle/>
        <a:p>
          <a:endParaRPr lang="en-US"/>
        </a:p>
      </dgm:t>
    </dgm:pt>
    <dgm:pt modelId="{B095D3A3-5973-4A12-9331-BAADE9E43BB5}">
      <dgm:prSet phldrT="[Text]"/>
      <dgm:spPr/>
      <dgm:t>
        <a:bodyPr/>
        <a:lstStyle/>
        <a:p>
          <a:r>
            <a:rPr lang="en-US"/>
            <a:t>Prevention and early identification</a:t>
          </a:r>
        </a:p>
      </dgm:t>
      <dgm:extLst>
        <a:ext uri="{E40237B7-FDA0-4F09-8148-C483321AD2D9}">
          <dgm14:cNvPr xmlns:dgm14="http://schemas.microsoft.com/office/drawing/2010/diagram" id="0" name="" descr="Research-based assessments&#10;Intentional Planning of differentiated, targeted and intensive instruction&#10;Prevention and early identification&#10;Plans to document instructional targets and ongoing progress monitoring&#10;"/>
        </a:ext>
      </dgm:extLst>
    </dgm:pt>
    <dgm:pt modelId="{9952DAEA-67DE-483A-93A2-713DE529B83E}" type="parTrans" cxnId="{12583496-291B-4139-BB6F-51CE603CD668}">
      <dgm:prSet/>
      <dgm:spPr/>
      <dgm:t>
        <a:bodyPr/>
        <a:lstStyle/>
        <a:p>
          <a:endParaRPr lang="en-US"/>
        </a:p>
      </dgm:t>
    </dgm:pt>
    <dgm:pt modelId="{854498C5-F60A-472C-AA43-60886FCC9AA7}" type="sibTrans" cxnId="{12583496-291B-4139-BB6F-51CE603CD668}">
      <dgm:prSet/>
      <dgm:spPr/>
      <dgm:t>
        <a:bodyPr/>
        <a:lstStyle/>
        <a:p>
          <a:endParaRPr lang="en-US"/>
        </a:p>
      </dgm:t>
    </dgm:pt>
    <dgm:pt modelId="{5912E62A-F1B6-409E-B50F-DB5B9755E774}">
      <dgm:prSet phldrT="[Text]"/>
      <dgm:spPr/>
      <dgm:t>
        <a:bodyPr/>
        <a:lstStyle/>
        <a:p>
          <a:r>
            <a:rPr lang="en-US" dirty="0"/>
            <a:t>Plans to document instructional targets and ongoing progress monitoring</a:t>
          </a:r>
        </a:p>
      </dgm:t>
      <dgm:extLst>
        <a:ext uri="{E40237B7-FDA0-4F09-8148-C483321AD2D9}">
          <dgm14:cNvPr xmlns:dgm14="http://schemas.microsoft.com/office/drawing/2010/diagram" id="0" name="" descr="Research-based assessments&#10;Intentional Planning of differentiated, targeted and intensive instruction&#10;Prevention and early identification&#10;Plans to document instructional targets and ongoing progress monitoring&#10;"/>
        </a:ext>
      </dgm:extLst>
    </dgm:pt>
    <dgm:pt modelId="{B9B8779D-1EAD-4824-B7AC-F29EF3B6F8B3}" type="parTrans" cxnId="{30D98B97-1B4A-42D0-A9E3-D1FC28F7631B}">
      <dgm:prSet/>
      <dgm:spPr/>
      <dgm:t>
        <a:bodyPr/>
        <a:lstStyle/>
        <a:p>
          <a:endParaRPr lang="en-US"/>
        </a:p>
      </dgm:t>
    </dgm:pt>
    <dgm:pt modelId="{107D73C9-0B87-4870-9D9B-DC0C296CB40F}" type="sibTrans" cxnId="{30D98B97-1B4A-42D0-A9E3-D1FC28F7631B}">
      <dgm:prSet/>
      <dgm:spPr/>
      <dgm:t>
        <a:bodyPr/>
        <a:lstStyle/>
        <a:p>
          <a:endParaRPr lang="en-US"/>
        </a:p>
      </dgm:t>
    </dgm:pt>
    <dgm:pt modelId="{B63F073F-C5B1-45C4-95B3-CE8BEB87367D}" type="pres">
      <dgm:prSet presAssocID="{00501EC9-9AA7-48AC-A175-D7F9698673E5}" presName="compositeShape" presStyleCnt="0">
        <dgm:presLayoutVars>
          <dgm:chMax val="7"/>
          <dgm:dir/>
          <dgm:resizeHandles val="exact"/>
        </dgm:presLayoutVars>
      </dgm:prSet>
      <dgm:spPr/>
    </dgm:pt>
    <dgm:pt modelId="{0D414551-6626-4DB8-B131-37D04ECCF130}" type="pres">
      <dgm:prSet presAssocID="{E3A8271A-D0E2-4D87-B750-BB43B403A2B1}" presName="circ1" presStyleLbl="vennNode1" presStyleIdx="0" presStyleCnt="4"/>
      <dgm:spPr/>
    </dgm:pt>
    <dgm:pt modelId="{34AEEFE6-4942-4B8A-9874-A29D6B3D0DE1}" type="pres">
      <dgm:prSet presAssocID="{E3A8271A-D0E2-4D87-B750-BB43B403A2B1}" presName="circ1Tx" presStyleLbl="revTx" presStyleIdx="0" presStyleCnt="0">
        <dgm:presLayoutVars>
          <dgm:chMax val="0"/>
          <dgm:chPref val="0"/>
          <dgm:bulletEnabled val="1"/>
        </dgm:presLayoutVars>
      </dgm:prSet>
      <dgm:spPr/>
    </dgm:pt>
    <dgm:pt modelId="{D1D8236B-CCF8-4096-80A9-10B878C6D64A}" type="pres">
      <dgm:prSet presAssocID="{A5E0E455-5630-4393-9B6F-41EAF0E0EBA6}" presName="circ2" presStyleLbl="vennNode1" presStyleIdx="1" presStyleCnt="4"/>
      <dgm:spPr/>
    </dgm:pt>
    <dgm:pt modelId="{70711105-2CF4-4460-BAF3-F34B37787DEE}" type="pres">
      <dgm:prSet presAssocID="{A5E0E455-5630-4393-9B6F-41EAF0E0EBA6}" presName="circ2Tx" presStyleLbl="revTx" presStyleIdx="0" presStyleCnt="0">
        <dgm:presLayoutVars>
          <dgm:chMax val="0"/>
          <dgm:chPref val="0"/>
          <dgm:bulletEnabled val="1"/>
        </dgm:presLayoutVars>
      </dgm:prSet>
      <dgm:spPr/>
    </dgm:pt>
    <dgm:pt modelId="{D4023049-CC30-4A7C-A38B-36070B42C37D}" type="pres">
      <dgm:prSet presAssocID="{B095D3A3-5973-4A12-9331-BAADE9E43BB5}" presName="circ3" presStyleLbl="vennNode1" presStyleIdx="2" presStyleCnt="4"/>
      <dgm:spPr/>
    </dgm:pt>
    <dgm:pt modelId="{BF9F7BFF-4031-4295-ABB8-F7E7E11B0387}" type="pres">
      <dgm:prSet presAssocID="{B095D3A3-5973-4A12-9331-BAADE9E43BB5}" presName="circ3Tx" presStyleLbl="revTx" presStyleIdx="0" presStyleCnt="0">
        <dgm:presLayoutVars>
          <dgm:chMax val="0"/>
          <dgm:chPref val="0"/>
          <dgm:bulletEnabled val="1"/>
        </dgm:presLayoutVars>
      </dgm:prSet>
      <dgm:spPr/>
    </dgm:pt>
    <dgm:pt modelId="{A12360FB-018E-4100-B4A1-D177563CCF27}" type="pres">
      <dgm:prSet presAssocID="{5912E62A-F1B6-409E-B50F-DB5B9755E774}" presName="circ4" presStyleLbl="vennNode1" presStyleIdx="3" presStyleCnt="4"/>
      <dgm:spPr/>
    </dgm:pt>
    <dgm:pt modelId="{896CC29A-CCFB-4696-A56C-57227A946A68}" type="pres">
      <dgm:prSet presAssocID="{5912E62A-F1B6-409E-B50F-DB5B9755E774}" presName="circ4Tx" presStyleLbl="revTx" presStyleIdx="0" presStyleCnt="0">
        <dgm:presLayoutVars>
          <dgm:chMax val="0"/>
          <dgm:chPref val="0"/>
          <dgm:bulletEnabled val="1"/>
        </dgm:presLayoutVars>
      </dgm:prSet>
      <dgm:spPr/>
    </dgm:pt>
  </dgm:ptLst>
  <dgm:cxnLst>
    <dgm:cxn modelId="{9C1DD528-90B2-46A8-9763-0B1BC7C3A4AC}" type="presOf" srcId="{A5E0E455-5630-4393-9B6F-41EAF0E0EBA6}" destId="{D1D8236B-CCF8-4096-80A9-10B878C6D64A}" srcOrd="0" destOrd="0" presId="urn:microsoft.com/office/officeart/2005/8/layout/venn1"/>
    <dgm:cxn modelId="{A6ED8032-B6BF-4B92-AB0A-E761D74FB6B0}" type="presOf" srcId="{5912E62A-F1B6-409E-B50F-DB5B9755E774}" destId="{A12360FB-018E-4100-B4A1-D177563CCF27}" srcOrd="0" destOrd="0" presId="urn:microsoft.com/office/officeart/2005/8/layout/venn1"/>
    <dgm:cxn modelId="{1D28EA60-A8F3-4BE8-9281-0B343771473F}" type="presOf" srcId="{E3A8271A-D0E2-4D87-B750-BB43B403A2B1}" destId="{0D414551-6626-4DB8-B131-37D04ECCF130}" srcOrd="0" destOrd="0" presId="urn:microsoft.com/office/officeart/2005/8/layout/venn1"/>
    <dgm:cxn modelId="{C9954642-6D69-4C5E-B2B5-B482A21B9AC8}" srcId="{00501EC9-9AA7-48AC-A175-D7F9698673E5}" destId="{A5E0E455-5630-4393-9B6F-41EAF0E0EBA6}" srcOrd="1" destOrd="0" parTransId="{6AB2E5D3-99A8-4360-8944-25F56CFD28D9}" sibTransId="{0BCB965F-99FF-450B-B0E4-FA3AE1A5433D}"/>
    <dgm:cxn modelId="{991E3F6D-F5B5-4C60-9373-67AF48609694}" type="presOf" srcId="{B095D3A3-5973-4A12-9331-BAADE9E43BB5}" destId="{BF9F7BFF-4031-4295-ABB8-F7E7E11B0387}" srcOrd="1" destOrd="0" presId="urn:microsoft.com/office/officeart/2005/8/layout/venn1"/>
    <dgm:cxn modelId="{FEF1B88B-762D-4083-8E67-2CC2035D4FC1}" type="presOf" srcId="{5912E62A-F1B6-409E-B50F-DB5B9755E774}" destId="{896CC29A-CCFB-4696-A56C-57227A946A68}" srcOrd="1" destOrd="0" presId="urn:microsoft.com/office/officeart/2005/8/layout/venn1"/>
    <dgm:cxn modelId="{0BA00B95-493F-4A3E-88E5-3475AC3F616A}" type="presOf" srcId="{E3A8271A-D0E2-4D87-B750-BB43B403A2B1}" destId="{34AEEFE6-4942-4B8A-9874-A29D6B3D0DE1}" srcOrd="1" destOrd="0" presId="urn:microsoft.com/office/officeart/2005/8/layout/venn1"/>
    <dgm:cxn modelId="{12583496-291B-4139-BB6F-51CE603CD668}" srcId="{00501EC9-9AA7-48AC-A175-D7F9698673E5}" destId="{B095D3A3-5973-4A12-9331-BAADE9E43BB5}" srcOrd="2" destOrd="0" parTransId="{9952DAEA-67DE-483A-93A2-713DE529B83E}" sibTransId="{854498C5-F60A-472C-AA43-60886FCC9AA7}"/>
    <dgm:cxn modelId="{30D98B97-1B4A-42D0-A9E3-D1FC28F7631B}" srcId="{00501EC9-9AA7-48AC-A175-D7F9698673E5}" destId="{5912E62A-F1B6-409E-B50F-DB5B9755E774}" srcOrd="3" destOrd="0" parTransId="{B9B8779D-1EAD-4824-B7AC-F29EF3B6F8B3}" sibTransId="{107D73C9-0B87-4870-9D9B-DC0C296CB40F}"/>
    <dgm:cxn modelId="{00F1A2A0-0C1C-4358-9677-D7BC5F263C4E}" type="presOf" srcId="{00501EC9-9AA7-48AC-A175-D7F9698673E5}" destId="{B63F073F-C5B1-45C4-95B3-CE8BEB87367D}" srcOrd="0" destOrd="0" presId="urn:microsoft.com/office/officeart/2005/8/layout/venn1"/>
    <dgm:cxn modelId="{A0C6ABBE-B091-442F-8F01-981D76BD5C2E}" srcId="{00501EC9-9AA7-48AC-A175-D7F9698673E5}" destId="{E3A8271A-D0E2-4D87-B750-BB43B403A2B1}" srcOrd="0" destOrd="0" parTransId="{AB54A243-5A87-458F-A8F0-F42346835572}" sibTransId="{28ADD0CF-4E51-4C6B-908E-C559C4FB510D}"/>
    <dgm:cxn modelId="{361BB8C9-E8A4-4E7F-A46E-26EA0141B3A1}" type="presOf" srcId="{B095D3A3-5973-4A12-9331-BAADE9E43BB5}" destId="{D4023049-CC30-4A7C-A38B-36070B42C37D}" srcOrd="0" destOrd="0" presId="urn:microsoft.com/office/officeart/2005/8/layout/venn1"/>
    <dgm:cxn modelId="{4041C0D9-6BDE-451A-941B-48606165EDDF}" type="presOf" srcId="{A5E0E455-5630-4393-9B6F-41EAF0E0EBA6}" destId="{70711105-2CF4-4460-BAF3-F34B37787DEE}" srcOrd="1" destOrd="0" presId="urn:microsoft.com/office/officeart/2005/8/layout/venn1"/>
    <dgm:cxn modelId="{5AD9AC55-3452-436B-B6E8-394F0D94183F}" type="presParOf" srcId="{B63F073F-C5B1-45C4-95B3-CE8BEB87367D}" destId="{0D414551-6626-4DB8-B131-37D04ECCF130}" srcOrd="0" destOrd="0" presId="urn:microsoft.com/office/officeart/2005/8/layout/venn1"/>
    <dgm:cxn modelId="{C165CFE5-6BC3-46C7-93D6-24A12F29C917}" type="presParOf" srcId="{B63F073F-C5B1-45C4-95B3-CE8BEB87367D}" destId="{34AEEFE6-4942-4B8A-9874-A29D6B3D0DE1}" srcOrd="1" destOrd="0" presId="urn:microsoft.com/office/officeart/2005/8/layout/venn1"/>
    <dgm:cxn modelId="{67BDC2B8-A1B2-4025-97C8-20C6D99742FE}" type="presParOf" srcId="{B63F073F-C5B1-45C4-95B3-CE8BEB87367D}" destId="{D1D8236B-CCF8-4096-80A9-10B878C6D64A}" srcOrd="2" destOrd="0" presId="urn:microsoft.com/office/officeart/2005/8/layout/venn1"/>
    <dgm:cxn modelId="{9BDE327A-04D0-46C1-A4A5-A5794019401F}" type="presParOf" srcId="{B63F073F-C5B1-45C4-95B3-CE8BEB87367D}" destId="{70711105-2CF4-4460-BAF3-F34B37787DEE}" srcOrd="3" destOrd="0" presId="urn:microsoft.com/office/officeart/2005/8/layout/venn1"/>
    <dgm:cxn modelId="{78B9394D-73DC-4379-B05A-32AF38C3A829}" type="presParOf" srcId="{B63F073F-C5B1-45C4-95B3-CE8BEB87367D}" destId="{D4023049-CC30-4A7C-A38B-36070B42C37D}" srcOrd="4" destOrd="0" presId="urn:microsoft.com/office/officeart/2005/8/layout/venn1"/>
    <dgm:cxn modelId="{196B9B53-9AF8-4291-9D84-10C43DD4EBA4}" type="presParOf" srcId="{B63F073F-C5B1-45C4-95B3-CE8BEB87367D}" destId="{BF9F7BFF-4031-4295-ABB8-F7E7E11B0387}" srcOrd="5" destOrd="0" presId="urn:microsoft.com/office/officeart/2005/8/layout/venn1"/>
    <dgm:cxn modelId="{EE923E18-08FF-46A1-9681-B8FF16DAF3C7}" type="presParOf" srcId="{B63F073F-C5B1-45C4-95B3-CE8BEB87367D}" destId="{A12360FB-018E-4100-B4A1-D177563CCF27}" srcOrd="6" destOrd="0" presId="urn:microsoft.com/office/officeart/2005/8/layout/venn1"/>
    <dgm:cxn modelId="{E49345D6-C18D-4F5D-A408-0346A312BD5C}" type="presParOf" srcId="{B63F073F-C5B1-45C4-95B3-CE8BEB87367D}" destId="{896CC29A-CCFB-4696-A56C-57227A946A68}"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F8EA23-76C4-4F23-812F-550CF1886D4F}" type="doc">
      <dgm:prSet loTypeId="urn:microsoft.com/office/officeart/2008/layout/HorizontalMultiLevelHierarchy" loCatId="hierarchy" qsTypeId="urn:microsoft.com/office/officeart/2005/8/quickstyle/simple1" qsCatId="simple" csTypeId="urn:microsoft.com/office/officeart/2005/8/colors/accent1_4" csCatId="accent1" phldr="1"/>
      <dgm:spPr/>
      <dgm:t>
        <a:bodyPr/>
        <a:lstStyle/>
        <a:p>
          <a:endParaRPr lang="en-US"/>
        </a:p>
      </dgm:t>
    </dgm:pt>
    <dgm:pt modelId="{04F3E73C-3CA9-4992-A8D7-38444A0395FD}">
      <dgm:prSet phldrT="[Text]"/>
      <dgm:spPr/>
      <dgm:t>
        <a:bodyPr/>
        <a:lstStyle/>
        <a:p>
          <a:r>
            <a:rPr lang="en-US"/>
            <a:t>CAP4K</a:t>
          </a:r>
        </a:p>
      </dgm:t>
    </dgm:pt>
    <dgm:pt modelId="{BD050404-A5D9-4A9D-9834-4479ED250424}" type="parTrans" cxnId="{A521295F-7192-4C3E-B9FC-5DD229014CA2}">
      <dgm:prSet/>
      <dgm:spPr/>
      <dgm:t>
        <a:bodyPr/>
        <a:lstStyle/>
        <a:p>
          <a:endParaRPr lang="en-US"/>
        </a:p>
      </dgm:t>
    </dgm:pt>
    <dgm:pt modelId="{82DF43C4-2662-43F1-988F-C792AA54E6E1}" type="sibTrans" cxnId="{A521295F-7192-4C3E-B9FC-5DD229014CA2}">
      <dgm:prSet/>
      <dgm:spPr/>
      <dgm:t>
        <a:bodyPr/>
        <a:lstStyle/>
        <a:p>
          <a:endParaRPr lang="en-US"/>
        </a:p>
      </dgm:t>
    </dgm:pt>
    <dgm:pt modelId="{E5446D21-CF7E-42EC-9B7B-6154D4759B72}">
      <dgm:prSet phldrT="[Text]"/>
      <dgm:spPr/>
      <dgm:t>
        <a:bodyPr/>
        <a:lstStyle/>
        <a:p>
          <a:pPr rtl="0"/>
          <a:r>
            <a:rPr lang="en-US" dirty="0">
              <a:latin typeface="Calibri Light" panose="020F0302020204030204"/>
            </a:rPr>
            <a:t>State Board approved definition and assessments</a:t>
          </a:r>
          <a:endParaRPr lang="en-US" dirty="0"/>
        </a:p>
      </dgm:t>
      <dgm:extLst>
        <a:ext uri="{E40237B7-FDA0-4F09-8148-C483321AD2D9}">
          <dgm14:cNvPr xmlns:dgm14="http://schemas.microsoft.com/office/drawing/2010/diagram" id="0" name="" descr="CAP4K includes: State Board approved definition and assessments&#10;Administration of assessments for all public K&#10;School readiness plans&#10;"/>
        </a:ext>
      </dgm:extLst>
    </dgm:pt>
    <dgm:pt modelId="{14650FDD-F55B-46AB-A404-3EA584624535}" type="parTrans" cxnId="{A4068BE0-EAC2-4439-9A82-A3353833E690}">
      <dgm:prSet/>
      <dgm:spPr/>
      <dgm:t>
        <a:bodyPr/>
        <a:lstStyle/>
        <a:p>
          <a:endParaRPr lang="en-US"/>
        </a:p>
      </dgm:t>
    </dgm:pt>
    <dgm:pt modelId="{AE09BA25-0660-4991-B72C-CFCABBB61DE6}" type="sibTrans" cxnId="{A4068BE0-EAC2-4439-9A82-A3353833E690}">
      <dgm:prSet/>
      <dgm:spPr/>
      <dgm:t>
        <a:bodyPr/>
        <a:lstStyle/>
        <a:p>
          <a:endParaRPr lang="en-US"/>
        </a:p>
      </dgm:t>
    </dgm:pt>
    <dgm:pt modelId="{A8884FC1-1D97-4330-A240-C739398BCBAF}">
      <dgm:prSet phldrT="[Text]"/>
      <dgm:spPr/>
      <dgm:t>
        <a:bodyPr/>
        <a:lstStyle/>
        <a:p>
          <a:pPr rtl="0"/>
          <a:r>
            <a:rPr lang="en-US" dirty="0">
              <a:latin typeface="Calibri Light" panose="020F0302020204030204"/>
            </a:rPr>
            <a:t>Administration of assessments for all public K</a:t>
          </a:r>
          <a:endParaRPr lang="en-US" dirty="0"/>
        </a:p>
      </dgm:t>
      <dgm:extLst>
        <a:ext uri="{E40237B7-FDA0-4F09-8148-C483321AD2D9}">
          <dgm14:cNvPr xmlns:dgm14="http://schemas.microsoft.com/office/drawing/2010/diagram" id="0" name="" descr="CAP4K includes: State Board approved definition and assessments&#10;Administration of assessments for all public K&#10;School readiness plans&#10;"/>
        </a:ext>
      </dgm:extLst>
    </dgm:pt>
    <dgm:pt modelId="{7A931F60-9B78-4B92-ABE0-3C8E4046FB72}" type="parTrans" cxnId="{63C1A00F-5CA7-4EA1-BA03-2AE9E5C43BEA}">
      <dgm:prSet/>
      <dgm:spPr/>
      <dgm:t>
        <a:bodyPr/>
        <a:lstStyle/>
        <a:p>
          <a:endParaRPr lang="en-US"/>
        </a:p>
      </dgm:t>
    </dgm:pt>
    <dgm:pt modelId="{31927EF9-1359-4957-A6B6-74E89A5D5414}" type="sibTrans" cxnId="{63C1A00F-5CA7-4EA1-BA03-2AE9E5C43BEA}">
      <dgm:prSet/>
      <dgm:spPr/>
      <dgm:t>
        <a:bodyPr/>
        <a:lstStyle/>
        <a:p>
          <a:endParaRPr lang="en-US"/>
        </a:p>
      </dgm:t>
    </dgm:pt>
    <dgm:pt modelId="{7566C1C6-1811-4B21-823F-ED2E5F84F14D}">
      <dgm:prSet phldrT="[Text]"/>
      <dgm:spPr/>
      <dgm:t>
        <a:bodyPr/>
        <a:lstStyle/>
        <a:p>
          <a:pPr rtl="0"/>
          <a:r>
            <a:rPr lang="en-US" dirty="0">
              <a:latin typeface="Calibri Light" panose="020F0302020204030204"/>
            </a:rPr>
            <a:t>School readiness plans</a:t>
          </a:r>
          <a:endParaRPr lang="en-US" dirty="0"/>
        </a:p>
      </dgm:t>
      <dgm:extLst>
        <a:ext uri="{E40237B7-FDA0-4F09-8148-C483321AD2D9}">
          <dgm14:cNvPr xmlns:dgm14="http://schemas.microsoft.com/office/drawing/2010/diagram" id="0" name="" descr="CAP4K includes: State Board approved definition and assessments&#10;Administration of assessments for all public K&#10;School readiness plans&#10;"/>
        </a:ext>
      </dgm:extLst>
    </dgm:pt>
    <dgm:pt modelId="{78A522CD-FB85-4EAC-BABC-4785605E2C31}" type="parTrans" cxnId="{F68D9ACD-3752-4552-96B2-FC1DEF17A724}">
      <dgm:prSet/>
      <dgm:spPr/>
      <dgm:t>
        <a:bodyPr/>
        <a:lstStyle/>
        <a:p>
          <a:endParaRPr lang="en-US"/>
        </a:p>
      </dgm:t>
    </dgm:pt>
    <dgm:pt modelId="{B26B5530-C480-43C2-ADBB-E6F283C4E64D}" type="sibTrans" cxnId="{F68D9ACD-3752-4552-96B2-FC1DEF17A724}">
      <dgm:prSet/>
      <dgm:spPr/>
      <dgm:t>
        <a:bodyPr/>
        <a:lstStyle/>
        <a:p>
          <a:endParaRPr lang="en-US"/>
        </a:p>
      </dgm:t>
    </dgm:pt>
    <dgm:pt modelId="{EF17E942-33D2-4E14-93F5-A9C1C8FC6C6E}" type="pres">
      <dgm:prSet presAssocID="{7FF8EA23-76C4-4F23-812F-550CF1886D4F}" presName="Name0" presStyleCnt="0">
        <dgm:presLayoutVars>
          <dgm:chPref val="1"/>
          <dgm:dir/>
          <dgm:animOne val="branch"/>
          <dgm:animLvl val="lvl"/>
          <dgm:resizeHandles val="exact"/>
        </dgm:presLayoutVars>
      </dgm:prSet>
      <dgm:spPr/>
    </dgm:pt>
    <dgm:pt modelId="{4D44DCCF-23A4-4B99-A4D4-ED41A0EA7EBA}" type="pres">
      <dgm:prSet presAssocID="{04F3E73C-3CA9-4992-A8D7-38444A0395FD}" presName="root1" presStyleCnt="0"/>
      <dgm:spPr/>
    </dgm:pt>
    <dgm:pt modelId="{F33EF068-2D5C-43E9-B16E-32E40186105C}" type="pres">
      <dgm:prSet presAssocID="{04F3E73C-3CA9-4992-A8D7-38444A0395FD}" presName="LevelOneTextNode" presStyleLbl="node0" presStyleIdx="0" presStyleCnt="1">
        <dgm:presLayoutVars>
          <dgm:chPref val="3"/>
        </dgm:presLayoutVars>
      </dgm:prSet>
      <dgm:spPr/>
    </dgm:pt>
    <dgm:pt modelId="{21A25C46-B57D-4832-B6F5-DAAFD68DB1BE}" type="pres">
      <dgm:prSet presAssocID="{04F3E73C-3CA9-4992-A8D7-38444A0395FD}" presName="level2hierChild" presStyleCnt="0"/>
      <dgm:spPr/>
    </dgm:pt>
    <dgm:pt modelId="{B76674ED-24F4-48D5-B1E4-C3803E2104B2}" type="pres">
      <dgm:prSet presAssocID="{14650FDD-F55B-46AB-A404-3EA584624535}" presName="conn2-1" presStyleLbl="parChTrans1D2" presStyleIdx="0" presStyleCnt="3"/>
      <dgm:spPr/>
    </dgm:pt>
    <dgm:pt modelId="{6AB4E0B0-1D49-40C4-8E36-25F640DDDB22}" type="pres">
      <dgm:prSet presAssocID="{14650FDD-F55B-46AB-A404-3EA584624535}" presName="connTx" presStyleLbl="parChTrans1D2" presStyleIdx="0" presStyleCnt="3"/>
      <dgm:spPr/>
    </dgm:pt>
    <dgm:pt modelId="{6DD3CF1C-FEA0-487A-BE67-CA780AFD87AF}" type="pres">
      <dgm:prSet presAssocID="{E5446D21-CF7E-42EC-9B7B-6154D4759B72}" presName="root2" presStyleCnt="0"/>
      <dgm:spPr/>
    </dgm:pt>
    <dgm:pt modelId="{F6DAC690-2A58-40D0-B736-2B73ADF47A28}" type="pres">
      <dgm:prSet presAssocID="{E5446D21-CF7E-42EC-9B7B-6154D4759B72}" presName="LevelTwoTextNode" presStyleLbl="node2" presStyleIdx="0" presStyleCnt="3">
        <dgm:presLayoutVars>
          <dgm:chPref val="3"/>
        </dgm:presLayoutVars>
      </dgm:prSet>
      <dgm:spPr/>
    </dgm:pt>
    <dgm:pt modelId="{EB5C87F7-7BEA-4026-9D13-20D83535A96A}" type="pres">
      <dgm:prSet presAssocID="{E5446D21-CF7E-42EC-9B7B-6154D4759B72}" presName="level3hierChild" presStyleCnt="0"/>
      <dgm:spPr/>
    </dgm:pt>
    <dgm:pt modelId="{E67448EE-8BE8-40C2-9EF1-F005CDFA4412}" type="pres">
      <dgm:prSet presAssocID="{7A931F60-9B78-4B92-ABE0-3C8E4046FB72}" presName="conn2-1" presStyleLbl="parChTrans1D2" presStyleIdx="1" presStyleCnt="3"/>
      <dgm:spPr/>
    </dgm:pt>
    <dgm:pt modelId="{DCB9963D-4C2F-49FE-9D70-ADAC29BFC26A}" type="pres">
      <dgm:prSet presAssocID="{7A931F60-9B78-4B92-ABE0-3C8E4046FB72}" presName="connTx" presStyleLbl="parChTrans1D2" presStyleIdx="1" presStyleCnt="3"/>
      <dgm:spPr/>
    </dgm:pt>
    <dgm:pt modelId="{8FF8959E-2FE6-43EA-87C4-C5E7D3AE559E}" type="pres">
      <dgm:prSet presAssocID="{A8884FC1-1D97-4330-A240-C739398BCBAF}" presName="root2" presStyleCnt="0"/>
      <dgm:spPr/>
    </dgm:pt>
    <dgm:pt modelId="{4E1DC832-CA45-4126-83B5-E0FCC0749868}" type="pres">
      <dgm:prSet presAssocID="{A8884FC1-1D97-4330-A240-C739398BCBAF}" presName="LevelTwoTextNode" presStyleLbl="node2" presStyleIdx="1" presStyleCnt="3">
        <dgm:presLayoutVars>
          <dgm:chPref val="3"/>
        </dgm:presLayoutVars>
      </dgm:prSet>
      <dgm:spPr/>
    </dgm:pt>
    <dgm:pt modelId="{C50AC292-A014-4AFB-BB85-64D516B596A2}" type="pres">
      <dgm:prSet presAssocID="{A8884FC1-1D97-4330-A240-C739398BCBAF}" presName="level3hierChild" presStyleCnt="0"/>
      <dgm:spPr/>
    </dgm:pt>
    <dgm:pt modelId="{A9D0E7D8-8FA9-4993-8918-B4BD06B1302E}" type="pres">
      <dgm:prSet presAssocID="{78A522CD-FB85-4EAC-BABC-4785605E2C31}" presName="conn2-1" presStyleLbl="parChTrans1D2" presStyleIdx="2" presStyleCnt="3"/>
      <dgm:spPr/>
    </dgm:pt>
    <dgm:pt modelId="{80414693-1541-4F7B-B1E8-14E7F9AECC51}" type="pres">
      <dgm:prSet presAssocID="{78A522CD-FB85-4EAC-BABC-4785605E2C31}" presName="connTx" presStyleLbl="parChTrans1D2" presStyleIdx="2" presStyleCnt="3"/>
      <dgm:spPr/>
    </dgm:pt>
    <dgm:pt modelId="{402571AF-4F00-41A2-AD92-9A8D53FD67E9}" type="pres">
      <dgm:prSet presAssocID="{7566C1C6-1811-4B21-823F-ED2E5F84F14D}" presName="root2" presStyleCnt="0"/>
      <dgm:spPr/>
    </dgm:pt>
    <dgm:pt modelId="{F1C1783B-BFD2-4A63-B5B4-CF9F6F518417}" type="pres">
      <dgm:prSet presAssocID="{7566C1C6-1811-4B21-823F-ED2E5F84F14D}" presName="LevelTwoTextNode" presStyleLbl="node2" presStyleIdx="2" presStyleCnt="3">
        <dgm:presLayoutVars>
          <dgm:chPref val="3"/>
        </dgm:presLayoutVars>
      </dgm:prSet>
      <dgm:spPr/>
    </dgm:pt>
    <dgm:pt modelId="{D43D547E-70AF-43BB-8E90-727CA01EFDEB}" type="pres">
      <dgm:prSet presAssocID="{7566C1C6-1811-4B21-823F-ED2E5F84F14D}" presName="level3hierChild" presStyleCnt="0"/>
      <dgm:spPr/>
    </dgm:pt>
  </dgm:ptLst>
  <dgm:cxnLst>
    <dgm:cxn modelId="{63C1A00F-5CA7-4EA1-BA03-2AE9E5C43BEA}" srcId="{04F3E73C-3CA9-4992-A8D7-38444A0395FD}" destId="{A8884FC1-1D97-4330-A240-C739398BCBAF}" srcOrd="1" destOrd="0" parTransId="{7A931F60-9B78-4B92-ABE0-3C8E4046FB72}" sibTransId="{31927EF9-1359-4957-A6B6-74E89A5D5414}"/>
    <dgm:cxn modelId="{45F55D19-E810-4A39-88A0-AACEF84340AE}" type="presOf" srcId="{A8884FC1-1D97-4330-A240-C739398BCBAF}" destId="{4E1DC832-CA45-4126-83B5-E0FCC0749868}" srcOrd="0" destOrd="0" presId="urn:microsoft.com/office/officeart/2008/layout/HorizontalMultiLevelHierarchy"/>
    <dgm:cxn modelId="{CF33AB33-06E7-4C80-AB03-51005B3E50E9}" type="presOf" srcId="{78A522CD-FB85-4EAC-BABC-4785605E2C31}" destId="{A9D0E7D8-8FA9-4993-8918-B4BD06B1302E}" srcOrd="0" destOrd="0" presId="urn:microsoft.com/office/officeart/2008/layout/HorizontalMultiLevelHierarchy"/>
    <dgm:cxn modelId="{E1843A3B-6F1D-4599-A116-A9A51D8AD66F}" type="presOf" srcId="{14650FDD-F55B-46AB-A404-3EA584624535}" destId="{B76674ED-24F4-48D5-B1E4-C3803E2104B2}" srcOrd="0" destOrd="0" presId="urn:microsoft.com/office/officeart/2008/layout/HorizontalMultiLevelHierarchy"/>
    <dgm:cxn modelId="{A5063E3D-F62D-4E04-8714-47F5EC909E6E}" type="presOf" srcId="{04F3E73C-3CA9-4992-A8D7-38444A0395FD}" destId="{F33EF068-2D5C-43E9-B16E-32E40186105C}" srcOrd="0" destOrd="0" presId="urn:microsoft.com/office/officeart/2008/layout/HorizontalMultiLevelHierarchy"/>
    <dgm:cxn modelId="{EA2A205D-AECA-4B5A-87CA-D879D8A6C141}" type="presOf" srcId="{7A931F60-9B78-4B92-ABE0-3C8E4046FB72}" destId="{DCB9963D-4C2F-49FE-9D70-ADAC29BFC26A}" srcOrd="1" destOrd="0" presId="urn:microsoft.com/office/officeart/2008/layout/HorizontalMultiLevelHierarchy"/>
    <dgm:cxn modelId="{A521295F-7192-4C3E-B9FC-5DD229014CA2}" srcId="{7FF8EA23-76C4-4F23-812F-550CF1886D4F}" destId="{04F3E73C-3CA9-4992-A8D7-38444A0395FD}" srcOrd="0" destOrd="0" parTransId="{BD050404-A5D9-4A9D-9834-4479ED250424}" sibTransId="{82DF43C4-2662-43F1-988F-C792AA54E6E1}"/>
    <dgm:cxn modelId="{537CE163-079F-45C3-A8F9-FE4A106E48CA}" type="presOf" srcId="{7FF8EA23-76C4-4F23-812F-550CF1886D4F}" destId="{EF17E942-33D2-4E14-93F5-A9C1C8FC6C6E}" srcOrd="0" destOrd="0" presId="urn:microsoft.com/office/officeart/2008/layout/HorizontalMultiLevelHierarchy"/>
    <dgm:cxn modelId="{FD5A5C94-B9EE-4BD6-A17B-7D9EE7E8460E}" type="presOf" srcId="{7A931F60-9B78-4B92-ABE0-3C8E4046FB72}" destId="{E67448EE-8BE8-40C2-9EF1-F005CDFA4412}" srcOrd="0" destOrd="0" presId="urn:microsoft.com/office/officeart/2008/layout/HorizontalMultiLevelHierarchy"/>
    <dgm:cxn modelId="{F3C61F96-B9D9-44D2-A57A-E9EC5243DD78}" type="presOf" srcId="{7566C1C6-1811-4B21-823F-ED2E5F84F14D}" destId="{F1C1783B-BFD2-4A63-B5B4-CF9F6F518417}" srcOrd="0" destOrd="0" presId="urn:microsoft.com/office/officeart/2008/layout/HorizontalMultiLevelHierarchy"/>
    <dgm:cxn modelId="{DF4B62A6-2D9E-4C4F-99DC-9E35CC69D19A}" type="presOf" srcId="{78A522CD-FB85-4EAC-BABC-4785605E2C31}" destId="{80414693-1541-4F7B-B1E8-14E7F9AECC51}" srcOrd="1" destOrd="0" presId="urn:microsoft.com/office/officeart/2008/layout/HorizontalMultiLevelHierarchy"/>
    <dgm:cxn modelId="{12F230A8-7724-4669-A158-852E6C534019}" type="presOf" srcId="{E5446D21-CF7E-42EC-9B7B-6154D4759B72}" destId="{F6DAC690-2A58-40D0-B736-2B73ADF47A28}" srcOrd="0" destOrd="0" presId="urn:microsoft.com/office/officeart/2008/layout/HorizontalMultiLevelHierarchy"/>
    <dgm:cxn modelId="{F68D9ACD-3752-4552-96B2-FC1DEF17A724}" srcId="{04F3E73C-3CA9-4992-A8D7-38444A0395FD}" destId="{7566C1C6-1811-4B21-823F-ED2E5F84F14D}" srcOrd="2" destOrd="0" parTransId="{78A522CD-FB85-4EAC-BABC-4785605E2C31}" sibTransId="{B26B5530-C480-43C2-ADBB-E6F283C4E64D}"/>
    <dgm:cxn modelId="{849B9BD9-BEAE-452A-BE6F-11C69B8043CB}" type="presOf" srcId="{14650FDD-F55B-46AB-A404-3EA584624535}" destId="{6AB4E0B0-1D49-40C4-8E36-25F640DDDB22}" srcOrd="1" destOrd="0" presId="urn:microsoft.com/office/officeart/2008/layout/HorizontalMultiLevelHierarchy"/>
    <dgm:cxn modelId="{A4068BE0-EAC2-4439-9A82-A3353833E690}" srcId="{04F3E73C-3CA9-4992-A8D7-38444A0395FD}" destId="{E5446D21-CF7E-42EC-9B7B-6154D4759B72}" srcOrd="0" destOrd="0" parTransId="{14650FDD-F55B-46AB-A404-3EA584624535}" sibTransId="{AE09BA25-0660-4991-B72C-CFCABBB61DE6}"/>
    <dgm:cxn modelId="{5F948FC0-E88B-480A-94A4-6AC21541B93C}" type="presParOf" srcId="{EF17E942-33D2-4E14-93F5-A9C1C8FC6C6E}" destId="{4D44DCCF-23A4-4B99-A4D4-ED41A0EA7EBA}" srcOrd="0" destOrd="0" presId="urn:microsoft.com/office/officeart/2008/layout/HorizontalMultiLevelHierarchy"/>
    <dgm:cxn modelId="{E2FE4E67-F78E-432A-AEC0-6B1F747F8CF8}" type="presParOf" srcId="{4D44DCCF-23A4-4B99-A4D4-ED41A0EA7EBA}" destId="{F33EF068-2D5C-43E9-B16E-32E40186105C}" srcOrd="0" destOrd="0" presId="urn:microsoft.com/office/officeart/2008/layout/HorizontalMultiLevelHierarchy"/>
    <dgm:cxn modelId="{A136A708-317B-4396-9812-2FAEAA51BCA0}" type="presParOf" srcId="{4D44DCCF-23A4-4B99-A4D4-ED41A0EA7EBA}" destId="{21A25C46-B57D-4832-B6F5-DAAFD68DB1BE}" srcOrd="1" destOrd="0" presId="urn:microsoft.com/office/officeart/2008/layout/HorizontalMultiLevelHierarchy"/>
    <dgm:cxn modelId="{B78C3CFA-94A8-4CD1-BBFC-ABEDF6D2D581}" type="presParOf" srcId="{21A25C46-B57D-4832-B6F5-DAAFD68DB1BE}" destId="{B76674ED-24F4-48D5-B1E4-C3803E2104B2}" srcOrd="0" destOrd="0" presId="urn:microsoft.com/office/officeart/2008/layout/HorizontalMultiLevelHierarchy"/>
    <dgm:cxn modelId="{7A9D7B1D-B695-4BEA-B6C9-2263C2037CFC}" type="presParOf" srcId="{B76674ED-24F4-48D5-B1E4-C3803E2104B2}" destId="{6AB4E0B0-1D49-40C4-8E36-25F640DDDB22}" srcOrd="0" destOrd="0" presId="urn:microsoft.com/office/officeart/2008/layout/HorizontalMultiLevelHierarchy"/>
    <dgm:cxn modelId="{5FFD7D91-BB54-4B13-88FA-BDA11E7D029F}" type="presParOf" srcId="{21A25C46-B57D-4832-B6F5-DAAFD68DB1BE}" destId="{6DD3CF1C-FEA0-487A-BE67-CA780AFD87AF}" srcOrd="1" destOrd="0" presId="urn:microsoft.com/office/officeart/2008/layout/HorizontalMultiLevelHierarchy"/>
    <dgm:cxn modelId="{19DE39CE-5FC3-4202-A681-02EED6310E3F}" type="presParOf" srcId="{6DD3CF1C-FEA0-487A-BE67-CA780AFD87AF}" destId="{F6DAC690-2A58-40D0-B736-2B73ADF47A28}" srcOrd="0" destOrd="0" presId="urn:microsoft.com/office/officeart/2008/layout/HorizontalMultiLevelHierarchy"/>
    <dgm:cxn modelId="{D8B9C6D0-B835-4CD4-B95F-CFF7CC5962E0}" type="presParOf" srcId="{6DD3CF1C-FEA0-487A-BE67-CA780AFD87AF}" destId="{EB5C87F7-7BEA-4026-9D13-20D83535A96A}" srcOrd="1" destOrd="0" presId="urn:microsoft.com/office/officeart/2008/layout/HorizontalMultiLevelHierarchy"/>
    <dgm:cxn modelId="{C6061761-52BC-4D29-BC3F-10D94F1182A4}" type="presParOf" srcId="{21A25C46-B57D-4832-B6F5-DAAFD68DB1BE}" destId="{E67448EE-8BE8-40C2-9EF1-F005CDFA4412}" srcOrd="2" destOrd="0" presId="urn:microsoft.com/office/officeart/2008/layout/HorizontalMultiLevelHierarchy"/>
    <dgm:cxn modelId="{16CB20C3-805D-4EAD-A6FA-4A2001C4F1E7}" type="presParOf" srcId="{E67448EE-8BE8-40C2-9EF1-F005CDFA4412}" destId="{DCB9963D-4C2F-49FE-9D70-ADAC29BFC26A}" srcOrd="0" destOrd="0" presId="urn:microsoft.com/office/officeart/2008/layout/HorizontalMultiLevelHierarchy"/>
    <dgm:cxn modelId="{9CE750BD-8976-4E4D-A713-C04FFC23E49D}" type="presParOf" srcId="{21A25C46-B57D-4832-B6F5-DAAFD68DB1BE}" destId="{8FF8959E-2FE6-43EA-87C4-C5E7D3AE559E}" srcOrd="3" destOrd="0" presId="urn:microsoft.com/office/officeart/2008/layout/HorizontalMultiLevelHierarchy"/>
    <dgm:cxn modelId="{45221A7F-F226-42A7-92D8-EEB9D9F3C854}" type="presParOf" srcId="{8FF8959E-2FE6-43EA-87C4-C5E7D3AE559E}" destId="{4E1DC832-CA45-4126-83B5-E0FCC0749868}" srcOrd="0" destOrd="0" presId="urn:microsoft.com/office/officeart/2008/layout/HorizontalMultiLevelHierarchy"/>
    <dgm:cxn modelId="{A20D2B33-BDA1-435B-A3D2-9960C3C472D7}" type="presParOf" srcId="{8FF8959E-2FE6-43EA-87C4-C5E7D3AE559E}" destId="{C50AC292-A014-4AFB-BB85-64D516B596A2}" srcOrd="1" destOrd="0" presId="urn:microsoft.com/office/officeart/2008/layout/HorizontalMultiLevelHierarchy"/>
    <dgm:cxn modelId="{DAA09ED5-15EE-4204-8155-27B84AE03286}" type="presParOf" srcId="{21A25C46-B57D-4832-B6F5-DAAFD68DB1BE}" destId="{A9D0E7D8-8FA9-4993-8918-B4BD06B1302E}" srcOrd="4" destOrd="0" presId="urn:microsoft.com/office/officeart/2008/layout/HorizontalMultiLevelHierarchy"/>
    <dgm:cxn modelId="{0CECCDCA-18B1-4ABF-ACC2-05B2E14B9562}" type="presParOf" srcId="{A9D0E7D8-8FA9-4993-8918-B4BD06B1302E}" destId="{80414693-1541-4F7B-B1E8-14E7F9AECC51}" srcOrd="0" destOrd="0" presId="urn:microsoft.com/office/officeart/2008/layout/HorizontalMultiLevelHierarchy"/>
    <dgm:cxn modelId="{88603CCE-3F03-405A-91FF-BC59B07D3A51}" type="presParOf" srcId="{21A25C46-B57D-4832-B6F5-DAAFD68DB1BE}" destId="{402571AF-4F00-41A2-AD92-9A8D53FD67E9}" srcOrd="5" destOrd="0" presId="urn:microsoft.com/office/officeart/2008/layout/HorizontalMultiLevelHierarchy"/>
    <dgm:cxn modelId="{D8E05FAD-BA04-4311-9988-4D7F2B01B528}" type="presParOf" srcId="{402571AF-4F00-41A2-AD92-9A8D53FD67E9}" destId="{F1C1783B-BFD2-4A63-B5B4-CF9F6F518417}" srcOrd="0" destOrd="0" presId="urn:microsoft.com/office/officeart/2008/layout/HorizontalMultiLevelHierarchy"/>
    <dgm:cxn modelId="{F9D2F040-D6BD-4C98-AB91-954CD862C70D}" type="presParOf" srcId="{402571AF-4F00-41A2-AD92-9A8D53FD67E9}" destId="{D43D547E-70AF-43BB-8E90-727CA01EFDE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F8EA23-76C4-4F23-812F-550CF1886D4F}"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en-US"/>
        </a:p>
      </dgm:t>
    </dgm:pt>
    <dgm:pt modelId="{04F3E73C-3CA9-4992-A8D7-38444A0395FD}">
      <dgm:prSet phldrT="[Text]"/>
      <dgm:spPr/>
      <dgm:t>
        <a:bodyPr/>
        <a:lstStyle/>
        <a:p>
          <a:r>
            <a:rPr lang="en-US"/>
            <a:t>READ Act</a:t>
          </a:r>
        </a:p>
      </dgm:t>
    </dgm:pt>
    <dgm:pt modelId="{BD050404-A5D9-4A9D-9834-4479ED250424}" type="parTrans" cxnId="{A521295F-7192-4C3E-B9FC-5DD229014CA2}">
      <dgm:prSet/>
      <dgm:spPr/>
      <dgm:t>
        <a:bodyPr/>
        <a:lstStyle/>
        <a:p>
          <a:endParaRPr lang="en-US"/>
        </a:p>
      </dgm:t>
    </dgm:pt>
    <dgm:pt modelId="{82DF43C4-2662-43F1-988F-C792AA54E6E1}" type="sibTrans" cxnId="{A521295F-7192-4C3E-B9FC-5DD229014CA2}">
      <dgm:prSet/>
      <dgm:spPr/>
      <dgm:t>
        <a:bodyPr/>
        <a:lstStyle/>
        <a:p>
          <a:endParaRPr lang="en-US"/>
        </a:p>
      </dgm:t>
    </dgm:pt>
    <dgm:pt modelId="{E5446D21-CF7E-42EC-9B7B-6154D4759B72}">
      <dgm:prSet phldrT="[Text]"/>
      <dgm:spPr/>
      <dgm:t>
        <a:bodyPr/>
        <a:lstStyle/>
        <a:p>
          <a:r>
            <a:rPr lang="en-US"/>
            <a:t>Teachers assess literacy development of K-3 students using an approved assessment</a:t>
          </a:r>
        </a:p>
      </dgm:t>
    </dgm:pt>
    <dgm:pt modelId="{14650FDD-F55B-46AB-A404-3EA584624535}" type="parTrans" cxnId="{A4068BE0-EAC2-4439-9A82-A3353833E690}">
      <dgm:prSet/>
      <dgm:spPr/>
      <dgm:t>
        <a:bodyPr/>
        <a:lstStyle/>
        <a:p>
          <a:endParaRPr lang="en-US"/>
        </a:p>
      </dgm:t>
    </dgm:pt>
    <dgm:pt modelId="{AE09BA25-0660-4991-B72C-CFCABBB61DE6}" type="sibTrans" cxnId="{A4068BE0-EAC2-4439-9A82-A3353833E690}">
      <dgm:prSet/>
      <dgm:spPr/>
      <dgm:t>
        <a:bodyPr/>
        <a:lstStyle/>
        <a:p>
          <a:endParaRPr lang="en-US"/>
        </a:p>
      </dgm:t>
    </dgm:pt>
    <dgm:pt modelId="{A8884FC1-1D97-4330-A240-C739398BCBAF}">
      <dgm:prSet phldrT="[Text]"/>
      <dgm:spPr/>
      <dgm:t>
        <a:bodyPr/>
        <a:lstStyle/>
        <a:p>
          <a:r>
            <a:rPr lang="en-US"/>
            <a:t>Teachers develop individual intervention plans (READ plans) for students identified with a Significant Reading Deficiency (SRD)</a:t>
          </a:r>
        </a:p>
      </dgm:t>
    </dgm:pt>
    <dgm:pt modelId="{7A931F60-9B78-4B92-ABE0-3C8E4046FB72}" type="parTrans" cxnId="{63C1A00F-5CA7-4EA1-BA03-2AE9E5C43BEA}">
      <dgm:prSet/>
      <dgm:spPr/>
      <dgm:t>
        <a:bodyPr/>
        <a:lstStyle/>
        <a:p>
          <a:endParaRPr lang="en-US"/>
        </a:p>
      </dgm:t>
    </dgm:pt>
    <dgm:pt modelId="{31927EF9-1359-4957-A6B6-74E89A5D5414}" type="sibTrans" cxnId="{63C1A00F-5CA7-4EA1-BA03-2AE9E5C43BEA}">
      <dgm:prSet/>
      <dgm:spPr/>
      <dgm:t>
        <a:bodyPr/>
        <a:lstStyle/>
        <a:p>
          <a:endParaRPr lang="en-US"/>
        </a:p>
      </dgm:t>
    </dgm:pt>
    <dgm:pt modelId="{7566C1C6-1811-4B21-823F-ED2E5F84F14D}">
      <dgm:prSet phldrT="[Text]"/>
      <dgm:spPr/>
      <dgm:t>
        <a:bodyPr/>
        <a:lstStyle/>
        <a:p>
          <a:r>
            <a:rPr lang="en-US"/>
            <a:t>Schools implement the READ plan by providing targeted, scientifically- and evidence-based reading intervention</a:t>
          </a:r>
        </a:p>
      </dgm:t>
    </dgm:pt>
    <dgm:pt modelId="{78A522CD-FB85-4EAC-BABC-4785605E2C31}" type="parTrans" cxnId="{F68D9ACD-3752-4552-96B2-FC1DEF17A724}">
      <dgm:prSet/>
      <dgm:spPr/>
      <dgm:t>
        <a:bodyPr/>
        <a:lstStyle/>
        <a:p>
          <a:endParaRPr lang="en-US"/>
        </a:p>
      </dgm:t>
    </dgm:pt>
    <dgm:pt modelId="{B26B5530-C480-43C2-ADBB-E6F283C4E64D}" type="sibTrans" cxnId="{F68D9ACD-3752-4552-96B2-FC1DEF17A724}">
      <dgm:prSet/>
      <dgm:spPr/>
      <dgm:t>
        <a:bodyPr/>
        <a:lstStyle/>
        <a:p>
          <a:endParaRPr lang="en-US"/>
        </a:p>
      </dgm:t>
    </dgm:pt>
    <dgm:pt modelId="{EF17E942-33D2-4E14-93F5-A9C1C8FC6C6E}" type="pres">
      <dgm:prSet presAssocID="{7FF8EA23-76C4-4F23-812F-550CF1886D4F}" presName="Name0" presStyleCnt="0">
        <dgm:presLayoutVars>
          <dgm:chPref val="1"/>
          <dgm:dir/>
          <dgm:animOne val="branch"/>
          <dgm:animLvl val="lvl"/>
          <dgm:resizeHandles val="exact"/>
        </dgm:presLayoutVars>
      </dgm:prSet>
      <dgm:spPr/>
    </dgm:pt>
    <dgm:pt modelId="{4D44DCCF-23A4-4B99-A4D4-ED41A0EA7EBA}" type="pres">
      <dgm:prSet presAssocID="{04F3E73C-3CA9-4992-A8D7-38444A0395FD}" presName="root1" presStyleCnt="0"/>
      <dgm:spPr/>
    </dgm:pt>
    <dgm:pt modelId="{F33EF068-2D5C-43E9-B16E-32E40186105C}" type="pres">
      <dgm:prSet presAssocID="{04F3E73C-3CA9-4992-A8D7-38444A0395FD}" presName="LevelOneTextNode" presStyleLbl="node0" presStyleIdx="0" presStyleCnt="1">
        <dgm:presLayoutVars>
          <dgm:chPref val="3"/>
        </dgm:presLayoutVars>
      </dgm:prSet>
      <dgm:spPr/>
    </dgm:pt>
    <dgm:pt modelId="{21A25C46-B57D-4832-B6F5-DAAFD68DB1BE}" type="pres">
      <dgm:prSet presAssocID="{04F3E73C-3CA9-4992-A8D7-38444A0395FD}" presName="level2hierChild" presStyleCnt="0"/>
      <dgm:spPr/>
    </dgm:pt>
    <dgm:pt modelId="{B76674ED-24F4-48D5-B1E4-C3803E2104B2}" type="pres">
      <dgm:prSet presAssocID="{14650FDD-F55B-46AB-A404-3EA584624535}" presName="conn2-1" presStyleLbl="parChTrans1D2" presStyleIdx="0" presStyleCnt="3"/>
      <dgm:spPr/>
    </dgm:pt>
    <dgm:pt modelId="{6AB4E0B0-1D49-40C4-8E36-25F640DDDB22}" type="pres">
      <dgm:prSet presAssocID="{14650FDD-F55B-46AB-A404-3EA584624535}" presName="connTx" presStyleLbl="parChTrans1D2" presStyleIdx="0" presStyleCnt="3"/>
      <dgm:spPr/>
    </dgm:pt>
    <dgm:pt modelId="{6DD3CF1C-FEA0-487A-BE67-CA780AFD87AF}" type="pres">
      <dgm:prSet presAssocID="{E5446D21-CF7E-42EC-9B7B-6154D4759B72}" presName="root2" presStyleCnt="0"/>
      <dgm:spPr/>
    </dgm:pt>
    <dgm:pt modelId="{F6DAC690-2A58-40D0-B736-2B73ADF47A28}" type="pres">
      <dgm:prSet presAssocID="{E5446D21-CF7E-42EC-9B7B-6154D4759B72}" presName="LevelTwoTextNode" presStyleLbl="node2" presStyleIdx="0" presStyleCnt="3">
        <dgm:presLayoutVars>
          <dgm:chPref val="3"/>
        </dgm:presLayoutVars>
      </dgm:prSet>
      <dgm:spPr/>
    </dgm:pt>
    <dgm:pt modelId="{EB5C87F7-7BEA-4026-9D13-20D83535A96A}" type="pres">
      <dgm:prSet presAssocID="{E5446D21-CF7E-42EC-9B7B-6154D4759B72}" presName="level3hierChild" presStyleCnt="0"/>
      <dgm:spPr/>
    </dgm:pt>
    <dgm:pt modelId="{E67448EE-8BE8-40C2-9EF1-F005CDFA4412}" type="pres">
      <dgm:prSet presAssocID="{7A931F60-9B78-4B92-ABE0-3C8E4046FB72}" presName="conn2-1" presStyleLbl="parChTrans1D2" presStyleIdx="1" presStyleCnt="3"/>
      <dgm:spPr/>
    </dgm:pt>
    <dgm:pt modelId="{DCB9963D-4C2F-49FE-9D70-ADAC29BFC26A}" type="pres">
      <dgm:prSet presAssocID="{7A931F60-9B78-4B92-ABE0-3C8E4046FB72}" presName="connTx" presStyleLbl="parChTrans1D2" presStyleIdx="1" presStyleCnt="3"/>
      <dgm:spPr/>
    </dgm:pt>
    <dgm:pt modelId="{8FF8959E-2FE6-43EA-87C4-C5E7D3AE559E}" type="pres">
      <dgm:prSet presAssocID="{A8884FC1-1D97-4330-A240-C739398BCBAF}" presName="root2" presStyleCnt="0"/>
      <dgm:spPr/>
    </dgm:pt>
    <dgm:pt modelId="{4E1DC832-CA45-4126-83B5-E0FCC0749868}" type="pres">
      <dgm:prSet presAssocID="{A8884FC1-1D97-4330-A240-C739398BCBAF}" presName="LevelTwoTextNode" presStyleLbl="node2" presStyleIdx="1" presStyleCnt="3">
        <dgm:presLayoutVars>
          <dgm:chPref val="3"/>
        </dgm:presLayoutVars>
      </dgm:prSet>
      <dgm:spPr/>
    </dgm:pt>
    <dgm:pt modelId="{C50AC292-A014-4AFB-BB85-64D516B596A2}" type="pres">
      <dgm:prSet presAssocID="{A8884FC1-1D97-4330-A240-C739398BCBAF}" presName="level3hierChild" presStyleCnt="0"/>
      <dgm:spPr/>
    </dgm:pt>
    <dgm:pt modelId="{A9D0E7D8-8FA9-4993-8918-B4BD06B1302E}" type="pres">
      <dgm:prSet presAssocID="{78A522CD-FB85-4EAC-BABC-4785605E2C31}" presName="conn2-1" presStyleLbl="parChTrans1D2" presStyleIdx="2" presStyleCnt="3"/>
      <dgm:spPr/>
    </dgm:pt>
    <dgm:pt modelId="{80414693-1541-4F7B-B1E8-14E7F9AECC51}" type="pres">
      <dgm:prSet presAssocID="{78A522CD-FB85-4EAC-BABC-4785605E2C31}" presName="connTx" presStyleLbl="parChTrans1D2" presStyleIdx="2" presStyleCnt="3"/>
      <dgm:spPr/>
    </dgm:pt>
    <dgm:pt modelId="{402571AF-4F00-41A2-AD92-9A8D53FD67E9}" type="pres">
      <dgm:prSet presAssocID="{7566C1C6-1811-4B21-823F-ED2E5F84F14D}" presName="root2" presStyleCnt="0"/>
      <dgm:spPr/>
    </dgm:pt>
    <dgm:pt modelId="{F1C1783B-BFD2-4A63-B5B4-CF9F6F518417}" type="pres">
      <dgm:prSet presAssocID="{7566C1C6-1811-4B21-823F-ED2E5F84F14D}" presName="LevelTwoTextNode" presStyleLbl="node2" presStyleIdx="2" presStyleCnt="3">
        <dgm:presLayoutVars>
          <dgm:chPref val="3"/>
        </dgm:presLayoutVars>
      </dgm:prSet>
      <dgm:spPr/>
    </dgm:pt>
    <dgm:pt modelId="{D43D547E-70AF-43BB-8E90-727CA01EFDEB}" type="pres">
      <dgm:prSet presAssocID="{7566C1C6-1811-4B21-823F-ED2E5F84F14D}" presName="level3hierChild" presStyleCnt="0"/>
      <dgm:spPr/>
    </dgm:pt>
  </dgm:ptLst>
  <dgm:cxnLst>
    <dgm:cxn modelId="{63C1A00F-5CA7-4EA1-BA03-2AE9E5C43BEA}" srcId="{04F3E73C-3CA9-4992-A8D7-38444A0395FD}" destId="{A8884FC1-1D97-4330-A240-C739398BCBAF}" srcOrd="1" destOrd="0" parTransId="{7A931F60-9B78-4B92-ABE0-3C8E4046FB72}" sibTransId="{31927EF9-1359-4957-A6B6-74E89A5D5414}"/>
    <dgm:cxn modelId="{45F55D19-E810-4A39-88A0-AACEF84340AE}" type="presOf" srcId="{A8884FC1-1D97-4330-A240-C739398BCBAF}" destId="{4E1DC832-CA45-4126-83B5-E0FCC0749868}" srcOrd="0" destOrd="0" presId="urn:microsoft.com/office/officeart/2008/layout/HorizontalMultiLevelHierarchy"/>
    <dgm:cxn modelId="{CF33AB33-06E7-4C80-AB03-51005B3E50E9}" type="presOf" srcId="{78A522CD-FB85-4EAC-BABC-4785605E2C31}" destId="{A9D0E7D8-8FA9-4993-8918-B4BD06B1302E}" srcOrd="0" destOrd="0" presId="urn:microsoft.com/office/officeart/2008/layout/HorizontalMultiLevelHierarchy"/>
    <dgm:cxn modelId="{E1843A3B-6F1D-4599-A116-A9A51D8AD66F}" type="presOf" srcId="{14650FDD-F55B-46AB-A404-3EA584624535}" destId="{B76674ED-24F4-48D5-B1E4-C3803E2104B2}" srcOrd="0" destOrd="0" presId="urn:microsoft.com/office/officeart/2008/layout/HorizontalMultiLevelHierarchy"/>
    <dgm:cxn modelId="{A5063E3D-F62D-4E04-8714-47F5EC909E6E}" type="presOf" srcId="{04F3E73C-3CA9-4992-A8D7-38444A0395FD}" destId="{F33EF068-2D5C-43E9-B16E-32E40186105C}" srcOrd="0" destOrd="0" presId="urn:microsoft.com/office/officeart/2008/layout/HorizontalMultiLevelHierarchy"/>
    <dgm:cxn modelId="{EA2A205D-AECA-4B5A-87CA-D879D8A6C141}" type="presOf" srcId="{7A931F60-9B78-4B92-ABE0-3C8E4046FB72}" destId="{DCB9963D-4C2F-49FE-9D70-ADAC29BFC26A}" srcOrd="1" destOrd="0" presId="urn:microsoft.com/office/officeart/2008/layout/HorizontalMultiLevelHierarchy"/>
    <dgm:cxn modelId="{A521295F-7192-4C3E-B9FC-5DD229014CA2}" srcId="{7FF8EA23-76C4-4F23-812F-550CF1886D4F}" destId="{04F3E73C-3CA9-4992-A8D7-38444A0395FD}" srcOrd="0" destOrd="0" parTransId="{BD050404-A5D9-4A9D-9834-4479ED250424}" sibTransId="{82DF43C4-2662-43F1-988F-C792AA54E6E1}"/>
    <dgm:cxn modelId="{537CE163-079F-45C3-A8F9-FE4A106E48CA}" type="presOf" srcId="{7FF8EA23-76C4-4F23-812F-550CF1886D4F}" destId="{EF17E942-33D2-4E14-93F5-A9C1C8FC6C6E}" srcOrd="0" destOrd="0" presId="urn:microsoft.com/office/officeart/2008/layout/HorizontalMultiLevelHierarchy"/>
    <dgm:cxn modelId="{FD5A5C94-B9EE-4BD6-A17B-7D9EE7E8460E}" type="presOf" srcId="{7A931F60-9B78-4B92-ABE0-3C8E4046FB72}" destId="{E67448EE-8BE8-40C2-9EF1-F005CDFA4412}" srcOrd="0" destOrd="0" presId="urn:microsoft.com/office/officeart/2008/layout/HorizontalMultiLevelHierarchy"/>
    <dgm:cxn modelId="{F3C61F96-B9D9-44D2-A57A-E9EC5243DD78}" type="presOf" srcId="{7566C1C6-1811-4B21-823F-ED2E5F84F14D}" destId="{F1C1783B-BFD2-4A63-B5B4-CF9F6F518417}" srcOrd="0" destOrd="0" presId="urn:microsoft.com/office/officeart/2008/layout/HorizontalMultiLevelHierarchy"/>
    <dgm:cxn modelId="{DF4B62A6-2D9E-4C4F-99DC-9E35CC69D19A}" type="presOf" srcId="{78A522CD-FB85-4EAC-BABC-4785605E2C31}" destId="{80414693-1541-4F7B-B1E8-14E7F9AECC51}" srcOrd="1" destOrd="0" presId="urn:microsoft.com/office/officeart/2008/layout/HorizontalMultiLevelHierarchy"/>
    <dgm:cxn modelId="{12F230A8-7724-4669-A158-852E6C534019}" type="presOf" srcId="{E5446D21-CF7E-42EC-9B7B-6154D4759B72}" destId="{F6DAC690-2A58-40D0-B736-2B73ADF47A28}" srcOrd="0" destOrd="0" presId="urn:microsoft.com/office/officeart/2008/layout/HorizontalMultiLevelHierarchy"/>
    <dgm:cxn modelId="{F68D9ACD-3752-4552-96B2-FC1DEF17A724}" srcId="{04F3E73C-3CA9-4992-A8D7-38444A0395FD}" destId="{7566C1C6-1811-4B21-823F-ED2E5F84F14D}" srcOrd="2" destOrd="0" parTransId="{78A522CD-FB85-4EAC-BABC-4785605E2C31}" sibTransId="{B26B5530-C480-43C2-ADBB-E6F283C4E64D}"/>
    <dgm:cxn modelId="{849B9BD9-BEAE-452A-BE6F-11C69B8043CB}" type="presOf" srcId="{14650FDD-F55B-46AB-A404-3EA584624535}" destId="{6AB4E0B0-1D49-40C4-8E36-25F640DDDB22}" srcOrd="1" destOrd="0" presId="urn:microsoft.com/office/officeart/2008/layout/HorizontalMultiLevelHierarchy"/>
    <dgm:cxn modelId="{A4068BE0-EAC2-4439-9A82-A3353833E690}" srcId="{04F3E73C-3CA9-4992-A8D7-38444A0395FD}" destId="{E5446D21-CF7E-42EC-9B7B-6154D4759B72}" srcOrd="0" destOrd="0" parTransId="{14650FDD-F55B-46AB-A404-3EA584624535}" sibTransId="{AE09BA25-0660-4991-B72C-CFCABBB61DE6}"/>
    <dgm:cxn modelId="{5F948FC0-E88B-480A-94A4-6AC21541B93C}" type="presParOf" srcId="{EF17E942-33D2-4E14-93F5-A9C1C8FC6C6E}" destId="{4D44DCCF-23A4-4B99-A4D4-ED41A0EA7EBA}" srcOrd="0" destOrd="0" presId="urn:microsoft.com/office/officeart/2008/layout/HorizontalMultiLevelHierarchy"/>
    <dgm:cxn modelId="{E2FE4E67-F78E-432A-AEC0-6B1F747F8CF8}" type="presParOf" srcId="{4D44DCCF-23A4-4B99-A4D4-ED41A0EA7EBA}" destId="{F33EF068-2D5C-43E9-B16E-32E40186105C}" srcOrd="0" destOrd="0" presId="urn:microsoft.com/office/officeart/2008/layout/HorizontalMultiLevelHierarchy"/>
    <dgm:cxn modelId="{A136A708-317B-4396-9812-2FAEAA51BCA0}" type="presParOf" srcId="{4D44DCCF-23A4-4B99-A4D4-ED41A0EA7EBA}" destId="{21A25C46-B57D-4832-B6F5-DAAFD68DB1BE}" srcOrd="1" destOrd="0" presId="urn:microsoft.com/office/officeart/2008/layout/HorizontalMultiLevelHierarchy"/>
    <dgm:cxn modelId="{B78C3CFA-94A8-4CD1-BBFC-ABEDF6D2D581}" type="presParOf" srcId="{21A25C46-B57D-4832-B6F5-DAAFD68DB1BE}" destId="{B76674ED-24F4-48D5-B1E4-C3803E2104B2}" srcOrd="0" destOrd="0" presId="urn:microsoft.com/office/officeart/2008/layout/HorizontalMultiLevelHierarchy"/>
    <dgm:cxn modelId="{7A9D7B1D-B695-4BEA-B6C9-2263C2037CFC}" type="presParOf" srcId="{B76674ED-24F4-48D5-B1E4-C3803E2104B2}" destId="{6AB4E0B0-1D49-40C4-8E36-25F640DDDB22}" srcOrd="0" destOrd="0" presId="urn:microsoft.com/office/officeart/2008/layout/HorizontalMultiLevelHierarchy"/>
    <dgm:cxn modelId="{5FFD7D91-BB54-4B13-88FA-BDA11E7D029F}" type="presParOf" srcId="{21A25C46-B57D-4832-B6F5-DAAFD68DB1BE}" destId="{6DD3CF1C-FEA0-487A-BE67-CA780AFD87AF}" srcOrd="1" destOrd="0" presId="urn:microsoft.com/office/officeart/2008/layout/HorizontalMultiLevelHierarchy"/>
    <dgm:cxn modelId="{19DE39CE-5FC3-4202-A681-02EED6310E3F}" type="presParOf" srcId="{6DD3CF1C-FEA0-487A-BE67-CA780AFD87AF}" destId="{F6DAC690-2A58-40D0-B736-2B73ADF47A28}" srcOrd="0" destOrd="0" presId="urn:microsoft.com/office/officeart/2008/layout/HorizontalMultiLevelHierarchy"/>
    <dgm:cxn modelId="{D8B9C6D0-B835-4CD4-B95F-CFF7CC5962E0}" type="presParOf" srcId="{6DD3CF1C-FEA0-487A-BE67-CA780AFD87AF}" destId="{EB5C87F7-7BEA-4026-9D13-20D83535A96A}" srcOrd="1" destOrd="0" presId="urn:microsoft.com/office/officeart/2008/layout/HorizontalMultiLevelHierarchy"/>
    <dgm:cxn modelId="{C6061761-52BC-4D29-BC3F-10D94F1182A4}" type="presParOf" srcId="{21A25C46-B57D-4832-B6F5-DAAFD68DB1BE}" destId="{E67448EE-8BE8-40C2-9EF1-F005CDFA4412}" srcOrd="2" destOrd="0" presId="urn:microsoft.com/office/officeart/2008/layout/HorizontalMultiLevelHierarchy"/>
    <dgm:cxn modelId="{16CB20C3-805D-4EAD-A6FA-4A2001C4F1E7}" type="presParOf" srcId="{E67448EE-8BE8-40C2-9EF1-F005CDFA4412}" destId="{DCB9963D-4C2F-49FE-9D70-ADAC29BFC26A}" srcOrd="0" destOrd="0" presId="urn:microsoft.com/office/officeart/2008/layout/HorizontalMultiLevelHierarchy"/>
    <dgm:cxn modelId="{9CE750BD-8976-4E4D-A713-C04FFC23E49D}" type="presParOf" srcId="{21A25C46-B57D-4832-B6F5-DAAFD68DB1BE}" destId="{8FF8959E-2FE6-43EA-87C4-C5E7D3AE559E}" srcOrd="3" destOrd="0" presId="urn:microsoft.com/office/officeart/2008/layout/HorizontalMultiLevelHierarchy"/>
    <dgm:cxn modelId="{45221A7F-F226-42A7-92D8-EEB9D9F3C854}" type="presParOf" srcId="{8FF8959E-2FE6-43EA-87C4-C5E7D3AE559E}" destId="{4E1DC832-CA45-4126-83B5-E0FCC0749868}" srcOrd="0" destOrd="0" presId="urn:microsoft.com/office/officeart/2008/layout/HorizontalMultiLevelHierarchy"/>
    <dgm:cxn modelId="{A20D2B33-BDA1-435B-A3D2-9960C3C472D7}" type="presParOf" srcId="{8FF8959E-2FE6-43EA-87C4-C5E7D3AE559E}" destId="{C50AC292-A014-4AFB-BB85-64D516B596A2}" srcOrd="1" destOrd="0" presId="urn:microsoft.com/office/officeart/2008/layout/HorizontalMultiLevelHierarchy"/>
    <dgm:cxn modelId="{DAA09ED5-15EE-4204-8155-27B84AE03286}" type="presParOf" srcId="{21A25C46-B57D-4832-B6F5-DAAFD68DB1BE}" destId="{A9D0E7D8-8FA9-4993-8918-B4BD06B1302E}" srcOrd="4" destOrd="0" presId="urn:microsoft.com/office/officeart/2008/layout/HorizontalMultiLevelHierarchy"/>
    <dgm:cxn modelId="{0CECCDCA-18B1-4ABF-ACC2-05B2E14B9562}" type="presParOf" srcId="{A9D0E7D8-8FA9-4993-8918-B4BD06B1302E}" destId="{80414693-1541-4F7B-B1E8-14E7F9AECC51}" srcOrd="0" destOrd="0" presId="urn:microsoft.com/office/officeart/2008/layout/HorizontalMultiLevelHierarchy"/>
    <dgm:cxn modelId="{88603CCE-3F03-405A-91FF-BC59B07D3A51}" type="presParOf" srcId="{21A25C46-B57D-4832-B6F5-DAAFD68DB1BE}" destId="{402571AF-4F00-41A2-AD92-9A8D53FD67E9}" srcOrd="5" destOrd="0" presId="urn:microsoft.com/office/officeart/2008/layout/HorizontalMultiLevelHierarchy"/>
    <dgm:cxn modelId="{D8E05FAD-BA04-4311-9988-4D7F2B01B528}" type="presParOf" srcId="{402571AF-4F00-41A2-AD92-9A8D53FD67E9}" destId="{F1C1783B-BFD2-4A63-B5B4-CF9F6F518417}" srcOrd="0" destOrd="0" presId="urn:microsoft.com/office/officeart/2008/layout/HorizontalMultiLevelHierarchy"/>
    <dgm:cxn modelId="{F9D2F040-D6BD-4C98-AB91-954CD862C70D}" type="presParOf" srcId="{402571AF-4F00-41A2-AD92-9A8D53FD67E9}" destId="{D43D547E-70AF-43BB-8E90-727CA01EFDE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C6C440-5952-46CC-BFF6-D78F42F4721A}"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US"/>
        </a:p>
      </dgm:t>
    </dgm:pt>
    <dgm:pt modelId="{698A336B-C42F-4EC9-91DC-C91F9FAB4664}">
      <dgm:prSet phldrT="[Text]"/>
      <dgm:spPr/>
      <dgm:t>
        <a:bodyPr/>
        <a:lstStyle/>
        <a:p>
          <a:r>
            <a:rPr lang="en-US"/>
            <a:t>KSR</a:t>
          </a:r>
        </a:p>
      </dgm:t>
    </dgm:pt>
    <dgm:pt modelId="{9EDDDBE4-1579-43D3-9A5A-25A94D60BC45}" type="parTrans" cxnId="{BA511EDF-14F9-48AF-8807-44F64C769752}">
      <dgm:prSet/>
      <dgm:spPr/>
      <dgm:t>
        <a:bodyPr/>
        <a:lstStyle/>
        <a:p>
          <a:endParaRPr lang="en-US"/>
        </a:p>
      </dgm:t>
    </dgm:pt>
    <dgm:pt modelId="{8D707411-D9D5-4A20-A1CC-DBC87A2B4AED}" type="sibTrans" cxnId="{BA511EDF-14F9-48AF-8807-44F64C769752}">
      <dgm:prSet/>
      <dgm:spPr/>
      <dgm:t>
        <a:bodyPr/>
        <a:lstStyle/>
        <a:p>
          <a:endParaRPr lang="en-US"/>
        </a:p>
      </dgm:t>
    </dgm:pt>
    <dgm:pt modelId="{DC722734-AA70-497E-955F-2E2E5899EE1D}">
      <dgm:prSet phldrT="[Text]"/>
      <dgm:spPr/>
      <dgm:t>
        <a:bodyPr/>
        <a:lstStyle/>
        <a:p>
          <a:r>
            <a:rPr lang="en-US"/>
            <a:t>Formative Assessment, measured along a continuum of learning and development</a:t>
          </a:r>
        </a:p>
      </dgm:t>
    </dgm:pt>
    <dgm:pt modelId="{B31C0BDF-D6A2-4F8D-825F-3A0E5805F11F}" type="parTrans" cxnId="{228F1C03-6EA9-4C0F-ADD8-8153B0B37827}">
      <dgm:prSet/>
      <dgm:spPr/>
      <dgm:t>
        <a:bodyPr/>
        <a:lstStyle/>
        <a:p>
          <a:endParaRPr lang="en-US"/>
        </a:p>
      </dgm:t>
    </dgm:pt>
    <dgm:pt modelId="{DAF6EBA5-2397-42D2-A764-49969FD3E0FA}" type="sibTrans" cxnId="{228F1C03-6EA9-4C0F-ADD8-8153B0B37827}">
      <dgm:prSet/>
      <dgm:spPr/>
      <dgm:t>
        <a:bodyPr/>
        <a:lstStyle/>
        <a:p>
          <a:endParaRPr lang="en-US"/>
        </a:p>
      </dgm:t>
    </dgm:pt>
    <dgm:pt modelId="{C46377DA-198B-4BAC-B85F-200B749F0082}">
      <dgm:prSet phldrT="[Text]"/>
      <dgm:spPr/>
      <dgm:t>
        <a:bodyPr/>
        <a:lstStyle/>
        <a:p>
          <a:r>
            <a:rPr lang="en-US"/>
            <a:t>Interim</a:t>
          </a:r>
        </a:p>
      </dgm:t>
    </dgm:pt>
    <dgm:pt modelId="{91333A95-09BF-4A55-B8FE-C5B00C34452D}" type="parTrans" cxnId="{FD654296-BA08-4372-9855-6FD6145D1C6B}">
      <dgm:prSet/>
      <dgm:spPr/>
      <dgm:t>
        <a:bodyPr/>
        <a:lstStyle/>
        <a:p>
          <a:endParaRPr lang="en-US"/>
        </a:p>
      </dgm:t>
    </dgm:pt>
    <dgm:pt modelId="{E40CA47B-B119-492B-8F88-2992C236F6B3}" type="sibTrans" cxnId="{FD654296-BA08-4372-9855-6FD6145D1C6B}">
      <dgm:prSet/>
      <dgm:spPr/>
      <dgm:t>
        <a:bodyPr/>
        <a:lstStyle/>
        <a:p>
          <a:endParaRPr lang="en-US"/>
        </a:p>
      </dgm:t>
    </dgm:pt>
    <dgm:pt modelId="{85477B7C-35C8-452D-8E0B-490BBCBBA616}">
      <dgm:prSet phldrT="[Text]"/>
      <dgm:spPr/>
      <dgm:t>
        <a:bodyPr/>
        <a:lstStyle/>
        <a:p>
          <a:pPr rtl="0"/>
          <a:r>
            <a:rPr lang="en-US">
              <a:latin typeface="Calibri Light" panose="020F0302020204030204"/>
            </a:rPr>
            <a:t>Screener/Benchmark</a:t>
          </a:r>
          <a:r>
            <a:rPr lang="en-US"/>
            <a:t> Assessment:</a:t>
          </a:r>
          <a:r>
            <a:rPr lang="en-US">
              <a:latin typeface="Calibri Light" panose="020F0302020204030204"/>
            </a:rPr>
            <a:t> administered to all K-3 students 3 times/year; set of measures used to identify early literacy skills to identify students who may be at risk for reading difficulties, monitor progress, and examine effectiveness of instruction.</a:t>
          </a:r>
          <a:endParaRPr lang="en-US"/>
        </a:p>
      </dgm:t>
    </dgm:pt>
    <dgm:pt modelId="{B63B4AE1-85AF-421E-B2E0-E66FDD818B2B}" type="parTrans" cxnId="{D05563F0-E99E-497E-9AAA-DC01B793C81A}">
      <dgm:prSet/>
      <dgm:spPr/>
      <dgm:t>
        <a:bodyPr/>
        <a:lstStyle/>
        <a:p>
          <a:endParaRPr lang="en-US"/>
        </a:p>
      </dgm:t>
    </dgm:pt>
    <dgm:pt modelId="{E46EF15F-9D6D-44F3-8704-A36C87B64365}" type="sibTrans" cxnId="{D05563F0-E99E-497E-9AAA-DC01B793C81A}">
      <dgm:prSet/>
      <dgm:spPr/>
      <dgm:t>
        <a:bodyPr/>
        <a:lstStyle/>
        <a:p>
          <a:endParaRPr lang="en-US"/>
        </a:p>
      </dgm:t>
    </dgm:pt>
    <dgm:pt modelId="{E2567367-8DD7-4D7F-9B29-B54BE30E3D09}">
      <dgm:prSet phldrT="[Text]"/>
      <dgm:spPr/>
      <dgm:t>
        <a:bodyPr/>
        <a:lstStyle/>
        <a:p>
          <a:r>
            <a:rPr lang="en-US"/>
            <a:t>Early Literacy Skills: predictive of reading acquisition and later reading achievement, improve outcomes for children if/when we teach them, serve as indicators (like a temperature check)</a:t>
          </a:r>
        </a:p>
      </dgm:t>
    </dgm:pt>
    <dgm:pt modelId="{34AA3542-9F10-4319-8E1B-3A729BA5FD0A}" type="parTrans" cxnId="{3D40EA53-3165-4390-918C-298C61A19FE7}">
      <dgm:prSet/>
      <dgm:spPr/>
      <dgm:t>
        <a:bodyPr/>
        <a:lstStyle/>
        <a:p>
          <a:endParaRPr lang="en-US"/>
        </a:p>
      </dgm:t>
    </dgm:pt>
    <dgm:pt modelId="{4C712FF8-826E-4DF4-A410-ABC2D79F53D0}" type="sibTrans" cxnId="{3D40EA53-3165-4390-918C-298C61A19FE7}">
      <dgm:prSet/>
      <dgm:spPr/>
      <dgm:t>
        <a:bodyPr/>
        <a:lstStyle/>
        <a:p>
          <a:endParaRPr lang="en-US"/>
        </a:p>
      </dgm:t>
    </dgm:pt>
    <dgm:pt modelId="{06F846B2-6D87-4D69-A3E8-4F5EA99881D8}">
      <dgm:prSet phldrT="[Text]"/>
      <dgm:spPr/>
      <dgm:t>
        <a:bodyPr/>
        <a:lstStyle/>
        <a:p>
          <a:r>
            <a:rPr lang="en-US"/>
            <a:t>Diagnostic</a:t>
          </a:r>
        </a:p>
      </dgm:t>
    </dgm:pt>
    <dgm:pt modelId="{AE37D46B-696E-4398-82FF-54408D8A5DD7}" type="parTrans" cxnId="{7EC5A40C-8096-449C-8F43-D2250D0F19E3}">
      <dgm:prSet/>
      <dgm:spPr/>
      <dgm:t>
        <a:bodyPr/>
        <a:lstStyle/>
        <a:p>
          <a:endParaRPr lang="en-US"/>
        </a:p>
      </dgm:t>
    </dgm:pt>
    <dgm:pt modelId="{6EBA4BAA-18EA-419B-AAD0-86A5D339E3BA}" type="sibTrans" cxnId="{7EC5A40C-8096-449C-8F43-D2250D0F19E3}">
      <dgm:prSet/>
      <dgm:spPr/>
      <dgm:t>
        <a:bodyPr/>
        <a:lstStyle/>
        <a:p>
          <a:endParaRPr lang="en-US"/>
        </a:p>
      </dgm:t>
    </dgm:pt>
    <dgm:pt modelId="{D73A3378-1623-47D2-B04C-840246E191AB}">
      <dgm:prSet phldrT="[Text]"/>
      <dgm:spPr/>
      <dgm:t>
        <a:bodyPr/>
        <a:lstStyle/>
        <a:p>
          <a:r>
            <a:rPr lang="en-US"/>
            <a:t>Diagnostic Assessment: administered to students identified by the interim as significantly at risk for reading difficulty</a:t>
          </a:r>
          <a:r>
            <a:rPr lang="en-US">
              <a:latin typeface="Calibri Light" panose="020F0302020204030204"/>
            </a:rPr>
            <a:t>.</a:t>
          </a:r>
          <a:endParaRPr lang="en-US"/>
        </a:p>
      </dgm:t>
    </dgm:pt>
    <dgm:pt modelId="{C448AB32-7F51-48A6-B7F9-FF53E960EB83}" type="parTrans" cxnId="{9A4B16A0-FD2F-449E-B5BF-1E9BDFC70DB8}">
      <dgm:prSet/>
      <dgm:spPr/>
      <dgm:t>
        <a:bodyPr/>
        <a:lstStyle/>
        <a:p>
          <a:endParaRPr lang="en-US"/>
        </a:p>
      </dgm:t>
    </dgm:pt>
    <dgm:pt modelId="{8A7A954F-F195-4675-B9F6-3FB301528352}" type="sibTrans" cxnId="{9A4B16A0-FD2F-449E-B5BF-1E9BDFC70DB8}">
      <dgm:prSet/>
      <dgm:spPr/>
      <dgm:t>
        <a:bodyPr/>
        <a:lstStyle/>
        <a:p>
          <a:endParaRPr lang="en-US"/>
        </a:p>
      </dgm:t>
    </dgm:pt>
    <dgm:pt modelId="{2E3BCFE3-1D43-4A3A-B055-6332CC7BC836}">
      <dgm:prSet phldrT="[Text]"/>
      <dgm:spPr/>
      <dgm:t>
        <a:bodyPr/>
        <a:lstStyle/>
        <a:p>
          <a:r>
            <a:rPr lang="en-US" b="0" i="0"/>
            <a:t>Domains: Physical well-being and motor development, social and emotional development, language and comprehension development, cognition and general knowledge, including literacy and mathematics</a:t>
          </a:r>
          <a:endParaRPr lang="en-US"/>
        </a:p>
      </dgm:t>
    </dgm:pt>
    <dgm:pt modelId="{6818B087-D7B6-46E1-8B59-222840AA21AD}" type="parTrans" cxnId="{9CB90B8B-9666-48CF-BAFB-98A236AD5C9C}">
      <dgm:prSet/>
      <dgm:spPr/>
      <dgm:t>
        <a:bodyPr/>
        <a:lstStyle/>
        <a:p>
          <a:endParaRPr lang="en-US"/>
        </a:p>
      </dgm:t>
    </dgm:pt>
    <dgm:pt modelId="{2B779894-5028-482B-A520-4A7BB385EC27}" type="sibTrans" cxnId="{9CB90B8B-9666-48CF-BAFB-98A236AD5C9C}">
      <dgm:prSet/>
      <dgm:spPr/>
      <dgm:t>
        <a:bodyPr/>
        <a:lstStyle/>
        <a:p>
          <a:endParaRPr lang="en-US"/>
        </a:p>
      </dgm:t>
    </dgm:pt>
    <dgm:pt modelId="{50AD58E3-6D19-4934-9084-2DDD7C1D4C50}">
      <dgm:prSet phldr="0"/>
      <dgm:spPr/>
      <dgm:t>
        <a:bodyPr/>
        <a:lstStyle/>
        <a:p>
          <a:pPr rtl="0"/>
          <a:r>
            <a:rPr lang="en-US">
              <a:latin typeface="Calibri Light" panose="020F0302020204030204"/>
            </a:rPr>
            <a:t>Provide  specific information about student skills and deficits to target instruction/intervention</a:t>
          </a:r>
        </a:p>
      </dgm:t>
    </dgm:pt>
    <dgm:pt modelId="{802A8E6B-292F-4619-A1D5-C20C1D28A952}" type="parTrans" cxnId="{B2CC495A-5FA6-4246-9997-3D960B017F47}">
      <dgm:prSet/>
      <dgm:spPr/>
      <dgm:t>
        <a:bodyPr/>
        <a:lstStyle/>
        <a:p>
          <a:endParaRPr lang="en-US"/>
        </a:p>
      </dgm:t>
    </dgm:pt>
    <dgm:pt modelId="{7F0DB5E3-6135-4FA2-A073-F4050BD7BBC0}" type="sibTrans" cxnId="{B2CC495A-5FA6-4246-9997-3D960B017F47}">
      <dgm:prSet/>
      <dgm:spPr/>
      <dgm:t>
        <a:bodyPr/>
        <a:lstStyle/>
        <a:p>
          <a:endParaRPr lang="en-US"/>
        </a:p>
      </dgm:t>
    </dgm:pt>
    <dgm:pt modelId="{A9DA9D24-4812-4B9E-ABE0-3C81A3937DDA}" type="pres">
      <dgm:prSet presAssocID="{B8C6C440-5952-46CC-BFF6-D78F42F4721A}" presName="linearFlow" presStyleCnt="0">
        <dgm:presLayoutVars>
          <dgm:dir/>
          <dgm:animLvl val="lvl"/>
          <dgm:resizeHandles val="exact"/>
        </dgm:presLayoutVars>
      </dgm:prSet>
      <dgm:spPr/>
    </dgm:pt>
    <dgm:pt modelId="{1A2FF45C-D2A9-4376-A9D6-171B1792F153}" type="pres">
      <dgm:prSet presAssocID="{698A336B-C42F-4EC9-91DC-C91F9FAB4664}" presName="composite" presStyleCnt="0"/>
      <dgm:spPr/>
    </dgm:pt>
    <dgm:pt modelId="{452FC548-05CC-4803-9835-0D5CBACD9627}" type="pres">
      <dgm:prSet presAssocID="{698A336B-C42F-4EC9-91DC-C91F9FAB4664}" presName="parentText" presStyleLbl="alignNode1" presStyleIdx="0" presStyleCnt="3">
        <dgm:presLayoutVars>
          <dgm:chMax val="1"/>
          <dgm:bulletEnabled val="1"/>
        </dgm:presLayoutVars>
      </dgm:prSet>
      <dgm:spPr/>
    </dgm:pt>
    <dgm:pt modelId="{2EC56EEB-A382-4892-84EB-4658619350F4}" type="pres">
      <dgm:prSet presAssocID="{698A336B-C42F-4EC9-91DC-C91F9FAB4664}" presName="descendantText" presStyleLbl="alignAcc1" presStyleIdx="0" presStyleCnt="3">
        <dgm:presLayoutVars>
          <dgm:bulletEnabled val="1"/>
        </dgm:presLayoutVars>
      </dgm:prSet>
      <dgm:spPr/>
    </dgm:pt>
    <dgm:pt modelId="{90C711D4-AE34-4058-8A5C-EBB04B89DFA0}" type="pres">
      <dgm:prSet presAssocID="{8D707411-D9D5-4A20-A1CC-DBC87A2B4AED}" presName="sp" presStyleCnt="0"/>
      <dgm:spPr/>
    </dgm:pt>
    <dgm:pt modelId="{D7577269-9E95-481B-BEBE-0B471435D61F}" type="pres">
      <dgm:prSet presAssocID="{C46377DA-198B-4BAC-B85F-200B749F0082}" presName="composite" presStyleCnt="0"/>
      <dgm:spPr/>
    </dgm:pt>
    <dgm:pt modelId="{D23A70D6-7FF6-4756-9622-E92C5CDAB1D8}" type="pres">
      <dgm:prSet presAssocID="{C46377DA-198B-4BAC-B85F-200B749F0082}" presName="parentText" presStyleLbl="alignNode1" presStyleIdx="1" presStyleCnt="3">
        <dgm:presLayoutVars>
          <dgm:chMax val="1"/>
          <dgm:bulletEnabled val="1"/>
        </dgm:presLayoutVars>
      </dgm:prSet>
      <dgm:spPr/>
    </dgm:pt>
    <dgm:pt modelId="{67846418-BCF1-4AFC-B1AE-9B209D932EC9}" type="pres">
      <dgm:prSet presAssocID="{C46377DA-198B-4BAC-B85F-200B749F0082}" presName="descendantText" presStyleLbl="alignAcc1" presStyleIdx="1" presStyleCnt="3">
        <dgm:presLayoutVars>
          <dgm:bulletEnabled val="1"/>
        </dgm:presLayoutVars>
      </dgm:prSet>
      <dgm:spPr/>
    </dgm:pt>
    <dgm:pt modelId="{28F70659-6213-455A-B83F-48F4D82CE050}" type="pres">
      <dgm:prSet presAssocID="{E40CA47B-B119-492B-8F88-2992C236F6B3}" presName="sp" presStyleCnt="0"/>
      <dgm:spPr/>
    </dgm:pt>
    <dgm:pt modelId="{3B00699D-571E-4761-85D1-F6726C2219BF}" type="pres">
      <dgm:prSet presAssocID="{06F846B2-6D87-4D69-A3E8-4F5EA99881D8}" presName="composite" presStyleCnt="0"/>
      <dgm:spPr/>
    </dgm:pt>
    <dgm:pt modelId="{A68FF864-FF77-4424-86D2-C2030B1B86E2}" type="pres">
      <dgm:prSet presAssocID="{06F846B2-6D87-4D69-A3E8-4F5EA99881D8}" presName="parentText" presStyleLbl="alignNode1" presStyleIdx="2" presStyleCnt="3">
        <dgm:presLayoutVars>
          <dgm:chMax val="1"/>
          <dgm:bulletEnabled val="1"/>
        </dgm:presLayoutVars>
      </dgm:prSet>
      <dgm:spPr/>
    </dgm:pt>
    <dgm:pt modelId="{77B8AAEA-7150-4C35-93DF-4B08AFD82676}" type="pres">
      <dgm:prSet presAssocID="{06F846B2-6D87-4D69-A3E8-4F5EA99881D8}" presName="descendantText" presStyleLbl="alignAcc1" presStyleIdx="2" presStyleCnt="3" custLinFactNeighborX="-486" custLinFactNeighborY="2228">
        <dgm:presLayoutVars>
          <dgm:bulletEnabled val="1"/>
        </dgm:presLayoutVars>
      </dgm:prSet>
      <dgm:spPr/>
    </dgm:pt>
  </dgm:ptLst>
  <dgm:cxnLst>
    <dgm:cxn modelId="{228F1C03-6EA9-4C0F-ADD8-8153B0B37827}" srcId="{698A336B-C42F-4EC9-91DC-C91F9FAB4664}" destId="{DC722734-AA70-497E-955F-2E2E5899EE1D}" srcOrd="0" destOrd="0" parTransId="{B31C0BDF-D6A2-4F8D-825F-3A0E5805F11F}" sibTransId="{DAF6EBA5-2397-42D2-A764-49969FD3E0FA}"/>
    <dgm:cxn modelId="{1A588404-3FC1-4770-B285-467A75435E79}" type="presOf" srcId="{50AD58E3-6D19-4934-9084-2DDD7C1D4C50}" destId="{77B8AAEA-7150-4C35-93DF-4B08AFD82676}" srcOrd="0" destOrd="1" presId="urn:microsoft.com/office/officeart/2005/8/layout/chevron2"/>
    <dgm:cxn modelId="{112FD606-D1DC-4814-B8C0-EECF4BD43C68}" type="presOf" srcId="{2E3BCFE3-1D43-4A3A-B055-6332CC7BC836}" destId="{2EC56EEB-A382-4892-84EB-4658619350F4}" srcOrd="0" destOrd="1" presId="urn:microsoft.com/office/officeart/2005/8/layout/chevron2"/>
    <dgm:cxn modelId="{7EC5A40C-8096-449C-8F43-D2250D0F19E3}" srcId="{B8C6C440-5952-46CC-BFF6-D78F42F4721A}" destId="{06F846B2-6D87-4D69-A3E8-4F5EA99881D8}" srcOrd="2" destOrd="0" parTransId="{AE37D46B-696E-4398-82FF-54408D8A5DD7}" sibTransId="{6EBA4BAA-18EA-419B-AAD0-86A5D339E3BA}"/>
    <dgm:cxn modelId="{5C703D25-E811-4F7C-ADA6-24AE321719DB}" type="presOf" srcId="{D73A3378-1623-47D2-B04C-840246E191AB}" destId="{77B8AAEA-7150-4C35-93DF-4B08AFD82676}" srcOrd="0" destOrd="0" presId="urn:microsoft.com/office/officeart/2005/8/layout/chevron2"/>
    <dgm:cxn modelId="{E272DF3B-67E4-4787-B3E0-053F076046C4}" type="presOf" srcId="{B8C6C440-5952-46CC-BFF6-D78F42F4721A}" destId="{A9DA9D24-4812-4B9E-ABE0-3C81A3937DDA}" srcOrd="0" destOrd="0" presId="urn:microsoft.com/office/officeart/2005/8/layout/chevron2"/>
    <dgm:cxn modelId="{5F458B3D-07DD-4611-8A97-E2AA8CF55A77}" type="presOf" srcId="{C46377DA-198B-4BAC-B85F-200B749F0082}" destId="{D23A70D6-7FF6-4756-9622-E92C5CDAB1D8}" srcOrd="0" destOrd="0" presId="urn:microsoft.com/office/officeart/2005/8/layout/chevron2"/>
    <dgm:cxn modelId="{ED9E9D3D-A8EF-43AF-AA2D-268F5A26677B}" type="presOf" srcId="{85477B7C-35C8-452D-8E0B-490BBCBBA616}" destId="{67846418-BCF1-4AFC-B1AE-9B209D932EC9}" srcOrd="0" destOrd="0" presId="urn:microsoft.com/office/officeart/2005/8/layout/chevron2"/>
    <dgm:cxn modelId="{76380648-D87C-4184-A604-A729F7858512}" type="presOf" srcId="{DC722734-AA70-497E-955F-2E2E5899EE1D}" destId="{2EC56EEB-A382-4892-84EB-4658619350F4}" srcOrd="0" destOrd="0" presId="urn:microsoft.com/office/officeart/2005/8/layout/chevron2"/>
    <dgm:cxn modelId="{3D40EA53-3165-4390-918C-298C61A19FE7}" srcId="{C46377DA-198B-4BAC-B85F-200B749F0082}" destId="{E2567367-8DD7-4D7F-9B29-B54BE30E3D09}" srcOrd="1" destOrd="0" parTransId="{34AA3542-9F10-4319-8E1B-3A729BA5FD0A}" sibTransId="{4C712FF8-826E-4DF4-A410-ABC2D79F53D0}"/>
    <dgm:cxn modelId="{4888A679-5251-4883-AC55-F958CD11C051}" type="presOf" srcId="{06F846B2-6D87-4D69-A3E8-4F5EA99881D8}" destId="{A68FF864-FF77-4424-86D2-C2030B1B86E2}" srcOrd="0" destOrd="0" presId="urn:microsoft.com/office/officeart/2005/8/layout/chevron2"/>
    <dgm:cxn modelId="{B2CC495A-5FA6-4246-9997-3D960B017F47}" srcId="{06F846B2-6D87-4D69-A3E8-4F5EA99881D8}" destId="{50AD58E3-6D19-4934-9084-2DDD7C1D4C50}" srcOrd="1" destOrd="0" parTransId="{802A8E6B-292F-4619-A1D5-C20C1D28A952}" sibTransId="{7F0DB5E3-6135-4FA2-A073-F4050BD7BBC0}"/>
    <dgm:cxn modelId="{E25A3D87-461F-43AF-BD1D-6259782F11E0}" type="presOf" srcId="{698A336B-C42F-4EC9-91DC-C91F9FAB4664}" destId="{452FC548-05CC-4803-9835-0D5CBACD9627}" srcOrd="0" destOrd="0" presId="urn:microsoft.com/office/officeart/2005/8/layout/chevron2"/>
    <dgm:cxn modelId="{9CB90B8B-9666-48CF-BAFB-98A236AD5C9C}" srcId="{698A336B-C42F-4EC9-91DC-C91F9FAB4664}" destId="{2E3BCFE3-1D43-4A3A-B055-6332CC7BC836}" srcOrd="1" destOrd="0" parTransId="{6818B087-D7B6-46E1-8B59-222840AA21AD}" sibTransId="{2B779894-5028-482B-A520-4A7BB385EC27}"/>
    <dgm:cxn modelId="{7F8B0E96-F826-47E2-B521-A44D9370B8A0}" type="presOf" srcId="{E2567367-8DD7-4D7F-9B29-B54BE30E3D09}" destId="{67846418-BCF1-4AFC-B1AE-9B209D932EC9}" srcOrd="0" destOrd="1" presId="urn:microsoft.com/office/officeart/2005/8/layout/chevron2"/>
    <dgm:cxn modelId="{FD654296-BA08-4372-9855-6FD6145D1C6B}" srcId="{B8C6C440-5952-46CC-BFF6-D78F42F4721A}" destId="{C46377DA-198B-4BAC-B85F-200B749F0082}" srcOrd="1" destOrd="0" parTransId="{91333A95-09BF-4A55-B8FE-C5B00C34452D}" sibTransId="{E40CA47B-B119-492B-8F88-2992C236F6B3}"/>
    <dgm:cxn modelId="{9A4B16A0-FD2F-449E-B5BF-1E9BDFC70DB8}" srcId="{06F846B2-6D87-4D69-A3E8-4F5EA99881D8}" destId="{D73A3378-1623-47D2-B04C-840246E191AB}" srcOrd="0" destOrd="0" parTransId="{C448AB32-7F51-48A6-B7F9-FF53E960EB83}" sibTransId="{8A7A954F-F195-4675-B9F6-3FB301528352}"/>
    <dgm:cxn modelId="{BA511EDF-14F9-48AF-8807-44F64C769752}" srcId="{B8C6C440-5952-46CC-BFF6-D78F42F4721A}" destId="{698A336B-C42F-4EC9-91DC-C91F9FAB4664}" srcOrd="0" destOrd="0" parTransId="{9EDDDBE4-1579-43D3-9A5A-25A94D60BC45}" sibTransId="{8D707411-D9D5-4A20-A1CC-DBC87A2B4AED}"/>
    <dgm:cxn modelId="{D05563F0-E99E-497E-9AAA-DC01B793C81A}" srcId="{C46377DA-198B-4BAC-B85F-200B749F0082}" destId="{85477B7C-35C8-452D-8E0B-490BBCBBA616}" srcOrd="0" destOrd="0" parTransId="{B63B4AE1-85AF-421E-B2E0-E66FDD818B2B}" sibTransId="{E46EF15F-9D6D-44F3-8704-A36C87B64365}"/>
    <dgm:cxn modelId="{8831942E-EA54-4CC9-BCFC-B74D09A14D52}" type="presParOf" srcId="{A9DA9D24-4812-4B9E-ABE0-3C81A3937DDA}" destId="{1A2FF45C-D2A9-4376-A9D6-171B1792F153}" srcOrd="0" destOrd="0" presId="urn:microsoft.com/office/officeart/2005/8/layout/chevron2"/>
    <dgm:cxn modelId="{C7D50DB1-DAAF-4CCF-9604-44755F2112BC}" type="presParOf" srcId="{1A2FF45C-D2A9-4376-A9D6-171B1792F153}" destId="{452FC548-05CC-4803-9835-0D5CBACD9627}" srcOrd="0" destOrd="0" presId="urn:microsoft.com/office/officeart/2005/8/layout/chevron2"/>
    <dgm:cxn modelId="{65FF77A8-7B05-4628-A65E-2968677511C3}" type="presParOf" srcId="{1A2FF45C-D2A9-4376-A9D6-171B1792F153}" destId="{2EC56EEB-A382-4892-84EB-4658619350F4}" srcOrd="1" destOrd="0" presId="urn:microsoft.com/office/officeart/2005/8/layout/chevron2"/>
    <dgm:cxn modelId="{244D3AE2-6307-4DE6-9EE0-6DB65FE54AB6}" type="presParOf" srcId="{A9DA9D24-4812-4B9E-ABE0-3C81A3937DDA}" destId="{90C711D4-AE34-4058-8A5C-EBB04B89DFA0}" srcOrd="1" destOrd="0" presId="urn:microsoft.com/office/officeart/2005/8/layout/chevron2"/>
    <dgm:cxn modelId="{A69F296C-5130-4E74-8DC5-84A9CF817EDC}" type="presParOf" srcId="{A9DA9D24-4812-4B9E-ABE0-3C81A3937DDA}" destId="{D7577269-9E95-481B-BEBE-0B471435D61F}" srcOrd="2" destOrd="0" presId="urn:microsoft.com/office/officeart/2005/8/layout/chevron2"/>
    <dgm:cxn modelId="{F8C576C3-3EBA-44E8-BD3F-E4E26154F150}" type="presParOf" srcId="{D7577269-9E95-481B-BEBE-0B471435D61F}" destId="{D23A70D6-7FF6-4756-9622-E92C5CDAB1D8}" srcOrd="0" destOrd="0" presId="urn:microsoft.com/office/officeart/2005/8/layout/chevron2"/>
    <dgm:cxn modelId="{030A2507-F15F-46D3-932F-069228BAA50A}" type="presParOf" srcId="{D7577269-9E95-481B-BEBE-0B471435D61F}" destId="{67846418-BCF1-4AFC-B1AE-9B209D932EC9}" srcOrd="1" destOrd="0" presId="urn:microsoft.com/office/officeart/2005/8/layout/chevron2"/>
    <dgm:cxn modelId="{A6084ACE-1077-45EB-B9CF-A9232A6DEF08}" type="presParOf" srcId="{A9DA9D24-4812-4B9E-ABE0-3C81A3937DDA}" destId="{28F70659-6213-455A-B83F-48F4D82CE050}" srcOrd="3" destOrd="0" presId="urn:microsoft.com/office/officeart/2005/8/layout/chevron2"/>
    <dgm:cxn modelId="{9AE128DA-CA07-4FA0-8121-04DB57B38863}" type="presParOf" srcId="{A9DA9D24-4812-4B9E-ABE0-3C81A3937DDA}" destId="{3B00699D-571E-4761-85D1-F6726C2219BF}" srcOrd="4" destOrd="0" presId="urn:microsoft.com/office/officeart/2005/8/layout/chevron2"/>
    <dgm:cxn modelId="{74ADB510-4F39-4E81-B3F8-590AE8A240DA}" type="presParOf" srcId="{3B00699D-571E-4761-85D1-F6726C2219BF}" destId="{A68FF864-FF77-4424-86D2-C2030B1B86E2}" srcOrd="0" destOrd="0" presId="urn:microsoft.com/office/officeart/2005/8/layout/chevron2"/>
    <dgm:cxn modelId="{F8EB5D40-68A6-4728-BC94-AB925CA917D4}" type="presParOf" srcId="{3B00699D-571E-4761-85D1-F6726C2219BF}" destId="{77B8AAEA-7150-4C35-93DF-4B08AFD8267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6A061E-B834-4EFB-86C5-6ADA8EFDBC1F}"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214291B6-C4DF-4105-91C6-0F78CF98ECB9}">
      <dgm:prSet phldrT="[Text]"/>
      <dgm:spPr/>
      <dgm:t>
        <a:bodyPr/>
        <a:lstStyle/>
        <a:p>
          <a:r>
            <a:rPr lang="en-US"/>
            <a:t>KSR</a:t>
          </a:r>
        </a:p>
      </dgm:t>
    </dgm:pt>
    <dgm:pt modelId="{396D754F-5EE6-4989-93E4-9416920B7A16}" type="parTrans" cxnId="{E44E74C2-4C5F-4AF2-84F5-E60FCF041280}">
      <dgm:prSet/>
      <dgm:spPr/>
      <dgm:t>
        <a:bodyPr/>
        <a:lstStyle/>
        <a:p>
          <a:endParaRPr lang="en-US"/>
        </a:p>
      </dgm:t>
    </dgm:pt>
    <dgm:pt modelId="{C900F318-B230-49D4-B851-8BE7ECE4D3CB}" type="sibTrans" cxnId="{E44E74C2-4C5F-4AF2-84F5-E60FCF041280}">
      <dgm:prSet/>
      <dgm:spPr/>
      <dgm:t>
        <a:bodyPr/>
        <a:lstStyle/>
        <a:p>
          <a:endParaRPr lang="en-US"/>
        </a:p>
      </dgm:t>
    </dgm:pt>
    <dgm:pt modelId="{46B576D2-5460-499C-BA4C-1F5AA1884CAF}">
      <dgm:prSet phldrT="[Text]"/>
      <dgm:spPr/>
      <dgm:t>
        <a:bodyPr/>
        <a:lstStyle/>
        <a:p>
          <a:r>
            <a:rPr lang="en-US"/>
            <a:t>DRDP-K</a:t>
          </a:r>
        </a:p>
      </dgm:t>
    </dgm:pt>
    <dgm:pt modelId="{427753CF-53AD-4D89-97B1-354480F6840E}" type="parTrans" cxnId="{0012B41D-6CC2-4010-83F1-73CFC56FD186}">
      <dgm:prSet/>
      <dgm:spPr/>
      <dgm:t>
        <a:bodyPr/>
        <a:lstStyle/>
        <a:p>
          <a:endParaRPr lang="en-US"/>
        </a:p>
      </dgm:t>
    </dgm:pt>
    <dgm:pt modelId="{BBC785A4-BFD0-4CFC-8198-E90736967142}" type="sibTrans" cxnId="{0012B41D-6CC2-4010-83F1-73CFC56FD186}">
      <dgm:prSet/>
      <dgm:spPr/>
      <dgm:t>
        <a:bodyPr/>
        <a:lstStyle/>
        <a:p>
          <a:endParaRPr lang="en-US"/>
        </a:p>
      </dgm:t>
    </dgm:pt>
    <dgm:pt modelId="{E66F89A9-7D9A-4897-8AC9-7CED8E39D2AD}">
      <dgm:prSet phldrT="[Text]"/>
      <dgm:spPr/>
      <dgm:t>
        <a:bodyPr/>
        <a:lstStyle/>
        <a:p>
          <a:r>
            <a:rPr lang="en-US"/>
            <a:t>COR-K</a:t>
          </a:r>
        </a:p>
      </dgm:t>
    </dgm:pt>
    <dgm:pt modelId="{A7A39FEC-3542-493D-A5E2-A9E5CB890C7B}" type="parTrans" cxnId="{D7E4E8D4-4CA8-48FF-8DFB-9718E6558473}">
      <dgm:prSet/>
      <dgm:spPr/>
      <dgm:t>
        <a:bodyPr/>
        <a:lstStyle/>
        <a:p>
          <a:endParaRPr lang="en-US"/>
        </a:p>
      </dgm:t>
    </dgm:pt>
    <dgm:pt modelId="{C22334EA-6CB5-4F50-A777-15A04982A3CF}" type="sibTrans" cxnId="{D7E4E8D4-4CA8-48FF-8DFB-9718E6558473}">
      <dgm:prSet/>
      <dgm:spPr/>
      <dgm:t>
        <a:bodyPr/>
        <a:lstStyle/>
        <a:p>
          <a:endParaRPr lang="en-US"/>
        </a:p>
      </dgm:t>
    </dgm:pt>
    <dgm:pt modelId="{2EE9640A-1148-4301-814E-1C54E973332C}">
      <dgm:prSet phldrT="[Text]"/>
      <dgm:spPr/>
      <dgm:t>
        <a:bodyPr/>
        <a:lstStyle/>
        <a:p>
          <a:r>
            <a:rPr lang="en-US"/>
            <a:t>Interim</a:t>
          </a:r>
        </a:p>
      </dgm:t>
    </dgm:pt>
    <dgm:pt modelId="{DE0A8A15-41C5-4FB9-851F-FC66624F3D28}" type="parTrans" cxnId="{5BB201C2-7C43-431E-9F4F-ADF79558E736}">
      <dgm:prSet/>
      <dgm:spPr/>
      <dgm:t>
        <a:bodyPr/>
        <a:lstStyle/>
        <a:p>
          <a:endParaRPr lang="en-US"/>
        </a:p>
      </dgm:t>
    </dgm:pt>
    <dgm:pt modelId="{4D29EE0E-C68E-42EC-B118-3BBAC97112E7}" type="sibTrans" cxnId="{5BB201C2-7C43-431E-9F4F-ADF79558E736}">
      <dgm:prSet/>
      <dgm:spPr/>
      <dgm:t>
        <a:bodyPr/>
        <a:lstStyle/>
        <a:p>
          <a:endParaRPr lang="en-US"/>
        </a:p>
      </dgm:t>
    </dgm:pt>
    <dgm:pt modelId="{3CC4595C-7467-4082-8BF5-DF2490DC381A}">
      <dgm:prSet phldrT="[Text]"/>
      <dgm:spPr/>
      <dgm:t>
        <a:bodyPr/>
        <a:lstStyle/>
        <a:p>
          <a:r>
            <a:rPr lang="en-US" err="1"/>
            <a:t>Aimsweb</a:t>
          </a:r>
          <a:r>
            <a:rPr lang="en-US"/>
            <a:t> Plus</a:t>
          </a:r>
        </a:p>
      </dgm:t>
    </dgm:pt>
    <dgm:pt modelId="{01BF1959-0A49-4011-A47D-97EA902063E8}" type="parTrans" cxnId="{6D7081F0-1962-4B4D-96B2-D4F1F9696FBB}">
      <dgm:prSet/>
      <dgm:spPr/>
      <dgm:t>
        <a:bodyPr/>
        <a:lstStyle/>
        <a:p>
          <a:endParaRPr lang="en-US"/>
        </a:p>
      </dgm:t>
    </dgm:pt>
    <dgm:pt modelId="{FE357C73-D7B1-4271-A2CA-58ADFE5827A6}" type="sibTrans" cxnId="{6D7081F0-1962-4B4D-96B2-D4F1F9696FBB}">
      <dgm:prSet/>
      <dgm:spPr/>
      <dgm:t>
        <a:bodyPr/>
        <a:lstStyle/>
        <a:p>
          <a:endParaRPr lang="en-US"/>
        </a:p>
      </dgm:t>
    </dgm:pt>
    <dgm:pt modelId="{49247484-CE8E-4F9A-83E3-6D88D60834F3}">
      <dgm:prSet phldrT="[Text]"/>
      <dgm:spPr/>
      <dgm:t>
        <a:bodyPr/>
        <a:lstStyle/>
        <a:p>
          <a:r>
            <a:rPr lang="en-US" err="1"/>
            <a:t>Acadience</a:t>
          </a:r>
          <a:r>
            <a:rPr lang="en-US"/>
            <a:t> Reading (formerly DIBELS Next)</a:t>
          </a:r>
        </a:p>
      </dgm:t>
    </dgm:pt>
    <dgm:pt modelId="{304FEE6E-45ED-45A1-96EC-24BACAE57626}" type="parTrans" cxnId="{3E5A825A-8D82-4DAA-BFD4-90741472F098}">
      <dgm:prSet/>
      <dgm:spPr/>
      <dgm:t>
        <a:bodyPr/>
        <a:lstStyle/>
        <a:p>
          <a:endParaRPr lang="en-US"/>
        </a:p>
      </dgm:t>
    </dgm:pt>
    <dgm:pt modelId="{8662D164-4905-474A-9971-BA2795A38A7C}" type="sibTrans" cxnId="{3E5A825A-8D82-4DAA-BFD4-90741472F098}">
      <dgm:prSet/>
      <dgm:spPr/>
      <dgm:t>
        <a:bodyPr/>
        <a:lstStyle/>
        <a:p>
          <a:endParaRPr lang="en-US"/>
        </a:p>
      </dgm:t>
    </dgm:pt>
    <dgm:pt modelId="{EA459A0A-80B8-4296-9558-33350455EAA4}">
      <dgm:prSet phldrT="[Text]"/>
      <dgm:spPr/>
      <dgm:t>
        <a:bodyPr/>
        <a:lstStyle/>
        <a:p>
          <a:r>
            <a:rPr lang="en-US"/>
            <a:t>Diagnostic</a:t>
          </a:r>
        </a:p>
      </dgm:t>
    </dgm:pt>
    <dgm:pt modelId="{F4131D69-9AEC-4C8B-8685-F5F88D7FE0C1}" type="parTrans" cxnId="{B2B3E263-004C-41C4-B071-F9F7F6A37CB7}">
      <dgm:prSet/>
      <dgm:spPr/>
      <dgm:t>
        <a:bodyPr/>
        <a:lstStyle/>
        <a:p>
          <a:endParaRPr lang="en-US"/>
        </a:p>
      </dgm:t>
    </dgm:pt>
    <dgm:pt modelId="{F45A6CFA-29C5-4580-98DF-8678403C9176}" type="sibTrans" cxnId="{B2B3E263-004C-41C4-B071-F9F7F6A37CB7}">
      <dgm:prSet/>
      <dgm:spPr/>
      <dgm:t>
        <a:bodyPr/>
        <a:lstStyle/>
        <a:p>
          <a:endParaRPr lang="en-US"/>
        </a:p>
      </dgm:t>
    </dgm:pt>
    <dgm:pt modelId="{5FA21E14-41F1-4082-9993-1D574D3FAECB}">
      <dgm:prSet phldrT="[Text]"/>
      <dgm:spPr/>
      <dgm:t>
        <a:bodyPr/>
        <a:lstStyle/>
        <a:p>
          <a:r>
            <a:rPr lang="en-US" err="1"/>
            <a:t>iReady</a:t>
          </a:r>
          <a:endParaRPr lang="en-US"/>
        </a:p>
      </dgm:t>
    </dgm:pt>
    <dgm:pt modelId="{8867A2D7-D3AE-4DB8-B37E-F248FF5DE336}" type="parTrans" cxnId="{65803A82-977C-4B3D-877C-66861C5EC529}">
      <dgm:prSet/>
      <dgm:spPr/>
      <dgm:t>
        <a:bodyPr/>
        <a:lstStyle/>
        <a:p>
          <a:endParaRPr lang="en-US"/>
        </a:p>
      </dgm:t>
    </dgm:pt>
    <dgm:pt modelId="{3BBD2CDA-051D-4661-84FE-7C1C5CB05A5C}" type="sibTrans" cxnId="{65803A82-977C-4B3D-877C-66861C5EC529}">
      <dgm:prSet/>
      <dgm:spPr/>
      <dgm:t>
        <a:bodyPr/>
        <a:lstStyle/>
        <a:p>
          <a:endParaRPr lang="en-US"/>
        </a:p>
      </dgm:t>
    </dgm:pt>
    <dgm:pt modelId="{658F7152-9367-438F-845F-DF9888003EC1}">
      <dgm:prSet phldrT="[Text]"/>
      <dgm:spPr/>
      <dgm:t>
        <a:bodyPr/>
        <a:lstStyle/>
        <a:p>
          <a:r>
            <a:rPr lang="en-US"/>
            <a:t>PALS</a:t>
          </a:r>
        </a:p>
      </dgm:t>
    </dgm:pt>
    <dgm:pt modelId="{379FBF60-2467-46FB-9193-040FC9C0A471}" type="parTrans" cxnId="{F34F838D-6F17-46E4-A204-35CF71001AD5}">
      <dgm:prSet/>
      <dgm:spPr/>
      <dgm:t>
        <a:bodyPr/>
        <a:lstStyle/>
        <a:p>
          <a:endParaRPr lang="en-US"/>
        </a:p>
      </dgm:t>
    </dgm:pt>
    <dgm:pt modelId="{7AC7CFBA-D22D-4DD8-8108-8947625B3854}" type="sibTrans" cxnId="{F34F838D-6F17-46E4-A204-35CF71001AD5}">
      <dgm:prSet/>
      <dgm:spPr/>
      <dgm:t>
        <a:bodyPr/>
        <a:lstStyle/>
        <a:p>
          <a:endParaRPr lang="en-US"/>
        </a:p>
      </dgm:t>
    </dgm:pt>
    <dgm:pt modelId="{0B190326-B030-4DE8-93F1-71F7C0B417BC}">
      <dgm:prSet phldrT="[Text]"/>
      <dgm:spPr/>
      <dgm:t>
        <a:bodyPr/>
        <a:lstStyle/>
        <a:p>
          <a:r>
            <a:rPr lang="en-US"/>
            <a:t>NC KEA</a:t>
          </a:r>
        </a:p>
      </dgm:t>
    </dgm:pt>
    <dgm:pt modelId="{30295747-4E87-4886-84A3-9826A9F52F7C}" type="parTrans" cxnId="{D76B5CFB-E9A1-4AE4-88A3-441827F299D0}">
      <dgm:prSet/>
      <dgm:spPr/>
      <dgm:t>
        <a:bodyPr/>
        <a:lstStyle/>
        <a:p>
          <a:endParaRPr lang="en-US"/>
        </a:p>
      </dgm:t>
    </dgm:pt>
    <dgm:pt modelId="{DAF6BFDC-DFA6-445B-9282-3CDBA7508F71}" type="sibTrans" cxnId="{D76B5CFB-E9A1-4AE4-88A3-441827F299D0}">
      <dgm:prSet/>
      <dgm:spPr/>
      <dgm:t>
        <a:bodyPr/>
        <a:lstStyle/>
        <a:p>
          <a:endParaRPr lang="en-US"/>
        </a:p>
      </dgm:t>
    </dgm:pt>
    <dgm:pt modelId="{C790202C-3DDC-4B4D-B389-CE890C967DEF}">
      <dgm:prSet phldrT="[Text]"/>
      <dgm:spPr/>
      <dgm:t>
        <a:bodyPr/>
        <a:lstStyle/>
        <a:p>
          <a:r>
            <a:rPr lang="en-US"/>
            <a:t>TS GOLD</a:t>
          </a:r>
        </a:p>
      </dgm:t>
    </dgm:pt>
    <dgm:pt modelId="{085CF45E-ECC9-417D-8EEA-13C9B8F656E0}" type="parTrans" cxnId="{44A21BA0-1F24-4726-ADF6-DA02C63460DF}">
      <dgm:prSet/>
      <dgm:spPr/>
      <dgm:t>
        <a:bodyPr/>
        <a:lstStyle/>
        <a:p>
          <a:endParaRPr lang="en-US"/>
        </a:p>
      </dgm:t>
    </dgm:pt>
    <dgm:pt modelId="{E233F3C0-027B-4123-9881-74D8D6A69579}" type="sibTrans" cxnId="{44A21BA0-1F24-4726-ADF6-DA02C63460DF}">
      <dgm:prSet/>
      <dgm:spPr/>
      <dgm:t>
        <a:bodyPr/>
        <a:lstStyle/>
        <a:p>
          <a:endParaRPr lang="en-US"/>
        </a:p>
      </dgm:t>
    </dgm:pt>
    <dgm:pt modelId="{606BA50F-320C-4D09-8C56-6371BCD25B9F}">
      <dgm:prSet phldrT="[Text]"/>
      <dgm:spPr/>
      <dgm:t>
        <a:bodyPr/>
        <a:lstStyle/>
        <a:p>
          <a:r>
            <a:rPr lang="en-US" err="1"/>
            <a:t>FastBridge</a:t>
          </a:r>
          <a:endParaRPr lang="en-US"/>
        </a:p>
      </dgm:t>
    </dgm:pt>
    <dgm:pt modelId="{055F0F8E-13F0-42BB-83AF-2B5955D91E1B}" type="parTrans" cxnId="{CA8015F3-5B56-494C-89D3-9A8313635AA1}">
      <dgm:prSet/>
      <dgm:spPr/>
      <dgm:t>
        <a:bodyPr/>
        <a:lstStyle/>
        <a:p>
          <a:endParaRPr lang="en-US"/>
        </a:p>
      </dgm:t>
    </dgm:pt>
    <dgm:pt modelId="{EBF76FD2-5B96-493C-8EAC-636358784EFA}" type="sibTrans" cxnId="{CA8015F3-5B56-494C-89D3-9A8313635AA1}">
      <dgm:prSet/>
      <dgm:spPr/>
      <dgm:t>
        <a:bodyPr/>
        <a:lstStyle/>
        <a:p>
          <a:endParaRPr lang="en-US"/>
        </a:p>
      </dgm:t>
    </dgm:pt>
    <dgm:pt modelId="{469168A1-6E29-4DD7-83A0-BE543A231F10}">
      <dgm:prSet phldrT="[Text]"/>
      <dgm:spPr/>
      <dgm:t>
        <a:bodyPr/>
        <a:lstStyle/>
        <a:p>
          <a:r>
            <a:rPr lang="en-US" err="1"/>
            <a:t>iReady</a:t>
          </a:r>
          <a:endParaRPr lang="en-US"/>
        </a:p>
      </dgm:t>
    </dgm:pt>
    <dgm:pt modelId="{0A38D247-2CA5-4F0F-8CD2-9C351C4CD97A}" type="parTrans" cxnId="{857493CD-3B96-4804-ADC2-B688CE7AEE95}">
      <dgm:prSet/>
      <dgm:spPr/>
      <dgm:t>
        <a:bodyPr/>
        <a:lstStyle/>
        <a:p>
          <a:endParaRPr lang="en-US"/>
        </a:p>
      </dgm:t>
    </dgm:pt>
    <dgm:pt modelId="{C04FC714-D525-4FDB-9A8C-B3E21402A4B7}" type="sibTrans" cxnId="{857493CD-3B96-4804-ADC2-B688CE7AEE95}">
      <dgm:prSet/>
      <dgm:spPr/>
      <dgm:t>
        <a:bodyPr/>
        <a:lstStyle/>
        <a:p>
          <a:endParaRPr lang="en-US"/>
        </a:p>
      </dgm:t>
    </dgm:pt>
    <dgm:pt modelId="{1210647D-44AE-4E90-AA03-A37E08CA35C4}">
      <dgm:prSet phldrT="[Text]"/>
      <dgm:spPr/>
      <dgm:t>
        <a:bodyPr/>
        <a:lstStyle/>
        <a:p>
          <a:r>
            <a:rPr lang="en-US"/>
            <a:t>ISIP ER (</a:t>
          </a:r>
          <a:r>
            <a:rPr lang="en-US" err="1"/>
            <a:t>Istation</a:t>
          </a:r>
          <a:r>
            <a:rPr lang="en-US"/>
            <a:t>)</a:t>
          </a:r>
        </a:p>
      </dgm:t>
    </dgm:pt>
    <dgm:pt modelId="{B9669539-87CE-4A48-9154-A73DEB9A17F6}" type="parTrans" cxnId="{2C055EEB-34A7-4E9F-BAC7-C35727AB25DA}">
      <dgm:prSet/>
      <dgm:spPr/>
      <dgm:t>
        <a:bodyPr/>
        <a:lstStyle/>
        <a:p>
          <a:endParaRPr lang="en-US"/>
        </a:p>
      </dgm:t>
    </dgm:pt>
    <dgm:pt modelId="{9108A8A3-CA6E-4301-BF5B-E31D25AC0AAD}" type="sibTrans" cxnId="{2C055EEB-34A7-4E9F-BAC7-C35727AB25DA}">
      <dgm:prSet/>
      <dgm:spPr/>
      <dgm:t>
        <a:bodyPr/>
        <a:lstStyle/>
        <a:p>
          <a:endParaRPr lang="en-US"/>
        </a:p>
      </dgm:t>
    </dgm:pt>
    <dgm:pt modelId="{131C9A3A-1917-42CF-8B1C-5E25ED3EA373}">
      <dgm:prSet phldrT="[Text]"/>
      <dgm:spPr/>
      <dgm:t>
        <a:bodyPr/>
        <a:lstStyle/>
        <a:p>
          <a:r>
            <a:rPr lang="en-US"/>
            <a:t>PALS</a:t>
          </a:r>
        </a:p>
      </dgm:t>
    </dgm:pt>
    <dgm:pt modelId="{EC7C6496-0716-44B7-91DE-BFB39D88CEFB}" type="parTrans" cxnId="{C2D08A00-B5CC-498D-B4D5-549E76052FF0}">
      <dgm:prSet/>
      <dgm:spPr/>
      <dgm:t>
        <a:bodyPr/>
        <a:lstStyle/>
        <a:p>
          <a:endParaRPr lang="en-US"/>
        </a:p>
      </dgm:t>
    </dgm:pt>
    <dgm:pt modelId="{F9CE00E0-B270-41E4-A92B-D713312FF107}" type="sibTrans" cxnId="{C2D08A00-B5CC-498D-B4D5-549E76052FF0}">
      <dgm:prSet/>
      <dgm:spPr/>
      <dgm:t>
        <a:bodyPr/>
        <a:lstStyle/>
        <a:p>
          <a:endParaRPr lang="en-US"/>
        </a:p>
      </dgm:t>
    </dgm:pt>
    <dgm:pt modelId="{C6F12FB9-F892-468A-9391-558F607B6F79}">
      <dgm:prSet phldrT="[Text]"/>
      <dgm:spPr/>
      <dgm:t>
        <a:bodyPr/>
        <a:lstStyle/>
        <a:p>
          <a:r>
            <a:rPr lang="en-US"/>
            <a:t>STAR Early Learning</a:t>
          </a:r>
        </a:p>
      </dgm:t>
    </dgm:pt>
    <dgm:pt modelId="{0D25C6E6-D2BD-4A1F-B359-8EE30CD93E8E}" type="parTrans" cxnId="{B164AC20-0BB5-4CFD-85D7-FFD2B123C32F}">
      <dgm:prSet/>
      <dgm:spPr/>
      <dgm:t>
        <a:bodyPr/>
        <a:lstStyle/>
        <a:p>
          <a:endParaRPr lang="en-US"/>
        </a:p>
      </dgm:t>
    </dgm:pt>
    <dgm:pt modelId="{E20D412B-1E88-4688-99B6-FC6A4CAE53C7}" type="sibTrans" cxnId="{B164AC20-0BB5-4CFD-85D7-FFD2B123C32F}">
      <dgm:prSet/>
      <dgm:spPr/>
      <dgm:t>
        <a:bodyPr/>
        <a:lstStyle/>
        <a:p>
          <a:endParaRPr lang="en-US"/>
        </a:p>
      </dgm:t>
    </dgm:pt>
    <dgm:pt modelId="{8AA0A2C7-5725-4C7B-B3F6-BA7417A26125}">
      <dgm:prSet phldrT="[Text]"/>
      <dgm:spPr/>
      <dgm:t>
        <a:bodyPr/>
        <a:lstStyle/>
        <a:p>
          <a:endParaRPr lang="en-US"/>
        </a:p>
      </dgm:t>
    </dgm:pt>
    <dgm:pt modelId="{65ECF45E-FE5B-43DE-908C-DE99A63A41DE}" type="parTrans" cxnId="{14AC4719-7E1B-4867-B38C-70EE5B1B8E84}">
      <dgm:prSet/>
      <dgm:spPr/>
      <dgm:t>
        <a:bodyPr/>
        <a:lstStyle/>
        <a:p>
          <a:endParaRPr lang="en-US"/>
        </a:p>
      </dgm:t>
    </dgm:pt>
    <dgm:pt modelId="{72569A1B-96A3-4EB7-A7F4-C1F534A99D9A}" type="sibTrans" cxnId="{14AC4719-7E1B-4867-B38C-70EE5B1B8E84}">
      <dgm:prSet/>
      <dgm:spPr/>
      <dgm:t>
        <a:bodyPr/>
        <a:lstStyle/>
        <a:p>
          <a:endParaRPr lang="en-US"/>
        </a:p>
      </dgm:t>
    </dgm:pt>
    <dgm:pt modelId="{E7F00DEA-9EE2-4784-BE87-33F7FCE31FAE}">
      <dgm:prSet phldrT="[Text]"/>
      <dgm:spPr/>
      <dgm:t>
        <a:bodyPr/>
        <a:lstStyle/>
        <a:p>
          <a:r>
            <a:rPr lang="en-US"/>
            <a:t>STAR Early Literacy Assessment</a:t>
          </a:r>
        </a:p>
      </dgm:t>
    </dgm:pt>
    <dgm:pt modelId="{65916544-DFE8-46FC-9107-E777588FF82F}" type="parTrans" cxnId="{8F308F6A-07D7-49C4-B5D9-F13624522338}">
      <dgm:prSet/>
      <dgm:spPr/>
      <dgm:t>
        <a:bodyPr/>
        <a:lstStyle/>
        <a:p>
          <a:endParaRPr lang="en-US"/>
        </a:p>
      </dgm:t>
    </dgm:pt>
    <dgm:pt modelId="{F389FBF8-72B4-4819-89B1-12E8A879917C}" type="sibTrans" cxnId="{8F308F6A-07D7-49C4-B5D9-F13624522338}">
      <dgm:prSet/>
      <dgm:spPr/>
      <dgm:t>
        <a:bodyPr/>
        <a:lstStyle/>
        <a:p>
          <a:endParaRPr lang="en-US"/>
        </a:p>
      </dgm:t>
    </dgm:pt>
    <dgm:pt modelId="{1CA4A692-9607-43D2-BAC8-7AB9BB1CA284}">
      <dgm:prSet phldrT="[Text]"/>
      <dgm:spPr/>
      <dgm:t>
        <a:bodyPr/>
        <a:lstStyle/>
        <a:p>
          <a:r>
            <a:rPr lang="en-US"/>
            <a:t>Pearson Peabody</a:t>
          </a:r>
        </a:p>
      </dgm:t>
    </dgm:pt>
    <dgm:pt modelId="{2F1C2FB1-296D-4570-81D0-2C8E9336F9E1}" type="parTrans" cxnId="{354F6807-057D-43B9-BCF6-367209BBFEBF}">
      <dgm:prSet/>
      <dgm:spPr/>
      <dgm:t>
        <a:bodyPr/>
        <a:lstStyle/>
        <a:p>
          <a:endParaRPr lang="en-US"/>
        </a:p>
      </dgm:t>
    </dgm:pt>
    <dgm:pt modelId="{0766DFBB-3BDA-482D-BA76-4F535474FEB6}" type="sibTrans" cxnId="{354F6807-057D-43B9-BCF6-367209BBFEBF}">
      <dgm:prSet/>
      <dgm:spPr/>
      <dgm:t>
        <a:bodyPr/>
        <a:lstStyle/>
        <a:p>
          <a:endParaRPr lang="en-US"/>
        </a:p>
      </dgm:t>
    </dgm:pt>
    <dgm:pt modelId="{0FF76957-74CA-43A9-9BD5-D48533A96E64}">
      <dgm:prSet phldrT="[Text]"/>
      <dgm:spPr/>
      <dgm:t>
        <a:bodyPr/>
        <a:lstStyle/>
        <a:p>
          <a:endParaRPr lang="en-US"/>
        </a:p>
      </dgm:t>
    </dgm:pt>
    <dgm:pt modelId="{EC42867B-56D3-47C1-A442-010F7FC3D7BF}" type="parTrans" cxnId="{AC56F7DC-B280-46F1-95E3-5180ECDD44C6}">
      <dgm:prSet/>
      <dgm:spPr/>
      <dgm:t>
        <a:bodyPr/>
        <a:lstStyle/>
        <a:p>
          <a:endParaRPr lang="en-US"/>
        </a:p>
      </dgm:t>
    </dgm:pt>
    <dgm:pt modelId="{08217B53-30BA-4A09-9588-C67DA4B21838}" type="sibTrans" cxnId="{AC56F7DC-B280-46F1-95E3-5180ECDD44C6}">
      <dgm:prSet/>
      <dgm:spPr/>
      <dgm:t>
        <a:bodyPr/>
        <a:lstStyle/>
        <a:p>
          <a:endParaRPr lang="en-US"/>
        </a:p>
      </dgm:t>
    </dgm:pt>
    <dgm:pt modelId="{2D1E05E2-9ACA-405F-B47B-8ECA93766DAC}">
      <dgm:prSet phldrT="[Text]"/>
      <dgm:spPr/>
      <dgm:t>
        <a:bodyPr/>
        <a:lstStyle/>
        <a:p>
          <a:r>
            <a:rPr lang="en-US" err="1"/>
            <a:t>Acadience</a:t>
          </a:r>
          <a:r>
            <a:rPr lang="en-US"/>
            <a:t> Reading Diagnostic (formerly DIBELS Deep)</a:t>
          </a:r>
        </a:p>
      </dgm:t>
    </dgm:pt>
    <dgm:pt modelId="{FF6F2144-FEF1-4DD8-95DC-05CEA0A6B04F}" type="parTrans" cxnId="{5EDBCB06-725B-48ED-888F-107C8B005863}">
      <dgm:prSet/>
      <dgm:spPr/>
      <dgm:t>
        <a:bodyPr/>
        <a:lstStyle/>
        <a:p>
          <a:endParaRPr lang="en-US"/>
        </a:p>
      </dgm:t>
    </dgm:pt>
    <dgm:pt modelId="{F782040A-7A3C-4A3A-9EAD-8FC116046996}" type="sibTrans" cxnId="{5EDBCB06-725B-48ED-888F-107C8B005863}">
      <dgm:prSet/>
      <dgm:spPr/>
      <dgm:t>
        <a:bodyPr/>
        <a:lstStyle/>
        <a:p>
          <a:endParaRPr lang="en-US"/>
        </a:p>
      </dgm:t>
    </dgm:pt>
    <dgm:pt modelId="{87ED6D19-57A0-4A64-9C9D-2BDF6B2E1113}">
      <dgm:prSet phldrT="[Text]"/>
      <dgm:spPr/>
      <dgm:t>
        <a:bodyPr/>
        <a:lstStyle/>
        <a:p>
          <a:r>
            <a:rPr lang="en-US"/>
            <a:t>Woodcock-Munoz LS</a:t>
          </a:r>
        </a:p>
      </dgm:t>
    </dgm:pt>
    <dgm:pt modelId="{67B4423C-4E8B-47B0-9EB5-AB4DE7880BDE}" type="parTrans" cxnId="{4CAD5899-6445-4444-AADA-37D21CFF71C1}">
      <dgm:prSet/>
      <dgm:spPr/>
      <dgm:t>
        <a:bodyPr/>
        <a:lstStyle/>
        <a:p>
          <a:endParaRPr lang="en-US"/>
        </a:p>
      </dgm:t>
    </dgm:pt>
    <dgm:pt modelId="{A932FE3F-FDFB-4CEE-9CC1-968D08507D36}" type="sibTrans" cxnId="{4CAD5899-6445-4444-AADA-37D21CFF71C1}">
      <dgm:prSet/>
      <dgm:spPr/>
      <dgm:t>
        <a:bodyPr/>
        <a:lstStyle/>
        <a:p>
          <a:endParaRPr lang="en-US"/>
        </a:p>
      </dgm:t>
    </dgm:pt>
    <dgm:pt modelId="{F2CA3897-6656-44EE-963D-05D4DDD73E0C}" type="pres">
      <dgm:prSet presAssocID="{8D6A061E-B834-4EFB-86C5-6ADA8EFDBC1F}" presName="Name0" presStyleCnt="0">
        <dgm:presLayoutVars>
          <dgm:dir/>
          <dgm:animLvl val="lvl"/>
          <dgm:resizeHandles val="exact"/>
        </dgm:presLayoutVars>
      </dgm:prSet>
      <dgm:spPr/>
    </dgm:pt>
    <dgm:pt modelId="{1E8A1260-A3DD-444F-A0D3-33AEEC5AAB5B}" type="pres">
      <dgm:prSet presAssocID="{214291B6-C4DF-4105-91C6-0F78CF98ECB9}" presName="composite" presStyleCnt="0"/>
      <dgm:spPr/>
    </dgm:pt>
    <dgm:pt modelId="{990BAD85-6143-4831-A710-3D9CD0E1B953}" type="pres">
      <dgm:prSet presAssocID="{214291B6-C4DF-4105-91C6-0F78CF98ECB9}" presName="parTx" presStyleLbl="alignNode1" presStyleIdx="0" presStyleCnt="3">
        <dgm:presLayoutVars>
          <dgm:chMax val="0"/>
          <dgm:chPref val="0"/>
          <dgm:bulletEnabled val="1"/>
        </dgm:presLayoutVars>
      </dgm:prSet>
      <dgm:spPr/>
    </dgm:pt>
    <dgm:pt modelId="{E2B7A989-4F2C-4687-B70E-37B2625766B5}" type="pres">
      <dgm:prSet presAssocID="{214291B6-C4DF-4105-91C6-0F78CF98ECB9}" presName="desTx" presStyleLbl="alignAccFollowNode1" presStyleIdx="0" presStyleCnt="3">
        <dgm:presLayoutVars>
          <dgm:bulletEnabled val="1"/>
        </dgm:presLayoutVars>
      </dgm:prSet>
      <dgm:spPr/>
    </dgm:pt>
    <dgm:pt modelId="{576F6661-7FAA-4E03-A6D5-C46428739050}" type="pres">
      <dgm:prSet presAssocID="{C900F318-B230-49D4-B851-8BE7ECE4D3CB}" presName="space" presStyleCnt="0"/>
      <dgm:spPr/>
    </dgm:pt>
    <dgm:pt modelId="{FBB4FAC1-E6C1-4CA1-B415-189D56D849A6}" type="pres">
      <dgm:prSet presAssocID="{2EE9640A-1148-4301-814E-1C54E973332C}" presName="composite" presStyleCnt="0"/>
      <dgm:spPr/>
    </dgm:pt>
    <dgm:pt modelId="{02A90CBE-9059-44A5-A5E8-F538CC9CEC5C}" type="pres">
      <dgm:prSet presAssocID="{2EE9640A-1148-4301-814E-1C54E973332C}" presName="parTx" presStyleLbl="alignNode1" presStyleIdx="1" presStyleCnt="3">
        <dgm:presLayoutVars>
          <dgm:chMax val="0"/>
          <dgm:chPref val="0"/>
          <dgm:bulletEnabled val="1"/>
        </dgm:presLayoutVars>
      </dgm:prSet>
      <dgm:spPr/>
    </dgm:pt>
    <dgm:pt modelId="{F5F4C654-02DE-4532-AA06-6A2CAC7D38F8}" type="pres">
      <dgm:prSet presAssocID="{2EE9640A-1148-4301-814E-1C54E973332C}" presName="desTx" presStyleLbl="alignAccFollowNode1" presStyleIdx="1" presStyleCnt="3">
        <dgm:presLayoutVars>
          <dgm:bulletEnabled val="1"/>
        </dgm:presLayoutVars>
      </dgm:prSet>
      <dgm:spPr/>
    </dgm:pt>
    <dgm:pt modelId="{D69763A4-8DE4-48F7-AA45-38E5AF727E69}" type="pres">
      <dgm:prSet presAssocID="{4D29EE0E-C68E-42EC-B118-3BBAC97112E7}" presName="space" presStyleCnt="0"/>
      <dgm:spPr/>
    </dgm:pt>
    <dgm:pt modelId="{2A4438D5-054B-441B-968D-F8E30CCFA29E}" type="pres">
      <dgm:prSet presAssocID="{EA459A0A-80B8-4296-9558-33350455EAA4}" presName="composite" presStyleCnt="0"/>
      <dgm:spPr/>
    </dgm:pt>
    <dgm:pt modelId="{9C5801D3-E7F9-4CED-8C91-1BB27656FDD6}" type="pres">
      <dgm:prSet presAssocID="{EA459A0A-80B8-4296-9558-33350455EAA4}" presName="parTx" presStyleLbl="alignNode1" presStyleIdx="2" presStyleCnt="3">
        <dgm:presLayoutVars>
          <dgm:chMax val="0"/>
          <dgm:chPref val="0"/>
          <dgm:bulletEnabled val="1"/>
        </dgm:presLayoutVars>
      </dgm:prSet>
      <dgm:spPr/>
    </dgm:pt>
    <dgm:pt modelId="{96B576A7-4F26-4A42-8E58-9C8AFEDC050C}" type="pres">
      <dgm:prSet presAssocID="{EA459A0A-80B8-4296-9558-33350455EAA4}" presName="desTx" presStyleLbl="alignAccFollowNode1" presStyleIdx="2" presStyleCnt="3">
        <dgm:presLayoutVars>
          <dgm:bulletEnabled val="1"/>
        </dgm:presLayoutVars>
      </dgm:prSet>
      <dgm:spPr/>
    </dgm:pt>
  </dgm:ptLst>
  <dgm:cxnLst>
    <dgm:cxn modelId="{C2D08A00-B5CC-498D-B4D5-549E76052FF0}" srcId="{2EE9640A-1148-4301-814E-1C54E973332C}" destId="{131C9A3A-1917-42CF-8B1C-5E25ED3EA373}" srcOrd="5" destOrd="0" parTransId="{EC7C6496-0716-44B7-91DE-BFB39D88CEFB}" sibTransId="{F9CE00E0-B270-41E4-A92B-D713312FF107}"/>
    <dgm:cxn modelId="{5EDBCB06-725B-48ED-888F-107C8B005863}" srcId="{EA459A0A-80B8-4296-9558-33350455EAA4}" destId="{2D1E05E2-9ACA-405F-B47B-8ECA93766DAC}" srcOrd="4" destOrd="0" parTransId="{FF6F2144-FEF1-4DD8-95DC-05CEA0A6B04F}" sibTransId="{F782040A-7A3C-4A3A-9EAD-8FC116046996}"/>
    <dgm:cxn modelId="{354F6807-057D-43B9-BCF6-367209BBFEBF}" srcId="{EA459A0A-80B8-4296-9558-33350455EAA4}" destId="{1CA4A692-9607-43D2-BAC8-7AB9BB1CA284}" srcOrd="3" destOrd="0" parTransId="{2F1C2FB1-296D-4570-81D0-2C8E9336F9E1}" sibTransId="{0766DFBB-3BDA-482D-BA76-4F535474FEB6}"/>
    <dgm:cxn modelId="{14AC4719-7E1B-4867-B38C-70EE5B1B8E84}" srcId="{2EE9640A-1148-4301-814E-1C54E973332C}" destId="{8AA0A2C7-5725-4C7B-B3F6-BA7417A26125}" srcOrd="7" destOrd="0" parTransId="{65ECF45E-FE5B-43DE-908C-DE99A63A41DE}" sibTransId="{72569A1B-96A3-4EB7-A7F4-C1F534A99D9A}"/>
    <dgm:cxn modelId="{0012B41D-6CC2-4010-83F1-73CFC56FD186}" srcId="{214291B6-C4DF-4105-91C6-0F78CF98ECB9}" destId="{46B576D2-5460-499C-BA4C-1F5AA1884CAF}" srcOrd="0" destOrd="0" parTransId="{427753CF-53AD-4D89-97B1-354480F6840E}" sibTransId="{BBC785A4-BFD0-4CFC-8198-E90736967142}"/>
    <dgm:cxn modelId="{822EF81E-2F62-4A1A-BDC5-82F77F0B97EC}" type="presOf" srcId="{0B190326-B030-4DE8-93F1-71F7C0B417BC}" destId="{E2B7A989-4F2C-4687-B70E-37B2625766B5}" srcOrd="0" destOrd="2" presId="urn:microsoft.com/office/officeart/2005/8/layout/hList1"/>
    <dgm:cxn modelId="{B164AC20-0BB5-4CFD-85D7-FFD2B123C32F}" srcId="{2EE9640A-1148-4301-814E-1C54E973332C}" destId="{C6F12FB9-F892-468A-9391-558F607B6F79}" srcOrd="6" destOrd="0" parTransId="{0D25C6E6-D2BD-4A1F-B359-8EE30CD93E8E}" sibTransId="{E20D412B-1E88-4688-99B6-FC6A4CAE53C7}"/>
    <dgm:cxn modelId="{08F1912E-1642-4A13-B5A7-B49B8E9B57D3}" type="presOf" srcId="{E7F00DEA-9EE2-4784-BE87-33F7FCE31FAE}" destId="{96B576A7-4F26-4A42-8E58-9C8AFEDC050C}" srcOrd="0" destOrd="2" presId="urn:microsoft.com/office/officeart/2005/8/layout/hList1"/>
    <dgm:cxn modelId="{39120B2F-25B9-4C36-BA87-541934D58FE4}" type="presOf" srcId="{49247484-CE8E-4F9A-83E3-6D88D60834F3}" destId="{F5F4C654-02DE-4532-AA06-6A2CAC7D38F8}" srcOrd="0" destOrd="1" presId="urn:microsoft.com/office/officeart/2005/8/layout/hList1"/>
    <dgm:cxn modelId="{3E0F5D31-34BA-43A2-90CE-694D980E7807}" type="presOf" srcId="{8D6A061E-B834-4EFB-86C5-6ADA8EFDBC1F}" destId="{F2CA3897-6656-44EE-963D-05D4DDD73E0C}" srcOrd="0" destOrd="0" presId="urn:microsoft.com/office/officeart/2005/8/layout/hList1"/>
    <dgm:cxn modelId="{4DC24A32-AAE3-4F66-AF81-C39184F1A165}" type="presOf" srcId="{131C9A3A-1917-42CF-8B1C-5E25ED3EA373}" destId="{F5F4C654-02DE-4532-AA06-6A2CAC7D38F8}" srcOrd="0" destOrd="5" presId="urn:microsoft.com/office/officeart/2005/8/layout/hList1"/>
    <dgm:cxn modelId="{A047E633-A928-40D1-A558-24D507788A86}" type="presOf" srcId="{1210647D-44AE-4E90-AA03-A37E08CA35C4}" destId="{F5F4C654-02DE-4532-AA06-6A2CAC7D38F8}" srcOrd="0" destOrd="4" presId="urn:microsoft.com/office/officeart/2005/8/layout/hList1"/>
    <dgm:cxn modelId="{C9091837-A5B6-42AD-A80C-423A1821F00E}" type="presOf" srcId="{3CC4595C-7467-4082-8BF5-DF2490DC381A}" destId="{F5F4C654-02DE-4532-AA06-6A2CAC7D38F8}" srcOrd="0" destOrd="0" presId="urn:microsoft.com/office/officeart/2005/8/layout/hList1"/>
    <dgm:cxn modelId="{B2B3E263-004C-41C4-B071-F9F7F6A37CB7}" srcId="{8D6A061E-B834-4EFB-86C5-6ADA8EFDBC1F}" destId="{EA459A0A-80B8-4296-9558-33350455EAA4}" srcOrd="2" destOrd="0" parTransId="{F4131D69-9AEC-4C8B-8685-F5F88D7FE0C1}" sibTransId="{F45A6CFA-29C5-4580-98DF-8678403C9176}"/>
    <dgm:cxn modelId="{F08C6D49-C347-4307-99BF-DE0778E7402C}" type="presOf" srcId="{8AA0A2C7-5725-4C7B-B3F6-BA7417A26125}" destId="{F5F4C654-02DE-4532-AA06-6A2CAC7D38F8}" srcOrd="0" destOrd="7" presId="urn:microsoft.com/office/officeart/2005/8/layout/hList1"/>
    <dgm:cxn modelId="{8F308F6A-07D7-49C4-B5D9-F13624522338}" srcId="{EA459A0A-80B8-4296-9558-33350455EAA4}" destId="{E7F00DEA-9EE2-4784-BE87-33F7FCE31FAE}" srcOrd="2" destOrd="0" parTransId="{65916544-DFE8-46FC-9107-E777588FF82F}" sibTransId="{F389FBF8-72B4-4819-89B1-12E8A879917C}"/>
    <dgm:cxn modelId="{C171CF6A-A39E-4D05-9EC3-1DA307DFC79E}" type="presOf" srcId="{214291B6-C4DF-4105-91C6-0F78CF98ECB9}" destId="{990BAD85-6143-4831-A710-3D9CD0E1B953}" srcOrd="0" destOrd="0" presId="urn:microsoft.com/office/officeart/2005/8/layout/hList1"/>
    <dgm:cxn modelId="{43737A70-BC84-4318-80C6-FF2C27664BB5}" type="presOf" srcId="{469168A1-6E29-4DD7-83A0-BE543A231F10}" destId="{F5F4C654-02DE-4532-AA06-6A2CAC7D38F8}" srcOrd="0" destOrd="3" presId="urn:microsoft.com/office/officeart/2005/8/layout/hList1"/>
    <dgm:cxn modelId="{503DE651-E135-4787-B3E3-FE2C68DA1BF6}" type="presOf" srcId="{EA459A0A-80B8-4296-9558-33350455EAA4}" destId="{9C5801D3-E7F9-4CED-8C91-1BB27656FDD6}" srcOrd="0" destOrd="0" presId="urn:microsoft.com/office/officeart/2005/8/layout/hList1"/>
    <dgm:cxn modelId="{587F407A-09AC-46EC-835B-0C87D6B935CD}" type="presOf" srcId="{E66F89A9-7D9A-4897-8AC9-7CED8E39D2AD}" destId="{E2B7A989-4F2C-4687-B70E-37B2625766B5}" srcOrd="0" destOrd="1" presId="urn:microsoft.com/office/officeart/2005/8/layout/hList1"/>
    <dgm:cxn modelId="{3E5A825A-8D82-4DAA-BFD4-90741472F098}" srcId="{2EE9640A-1148-4301-814E-1C54E973332C}" destId="{49247484-CE8E-4F9A-83E3-6D88D60834F3}" srcOrd="1" destOrd="0" parTransId="{304FEE6E-45ED-45A1-96EC-24BACAE57626}" sibTransId="{8662D164-4905-474A-9971-BA2795A38A7C}"/>
    <dgm:cxn modelId="{72340F7E-F94D-416E-9878-C7E0D0ED2E26}" type="presOf" srcId="{658F7152-9367-438F-845F-DF9888003EC1}" destId="{96B576A7-4F26-4A42-8E58-9C8AFEDC050C}" srcOrd="0" destOrd="1" presId="urn:microsoft.com/office/officeart/2005/8/layout/hList1"/>
    <dgm:cxn modelId="{9AA64A81-5880-4407-A682-D6C95ABB7F95}" type="presOf" srcId="{1CA4A692-9607-43D2-BAC8-7AB9BB1CA284}" destId="{96B576A7-4F26-4A42-8E58-9C8AFEDC050C}" srcOrd="0" destOrd="3" presId="urn:microsoft.com/office/officeart/2005/8/layout/hList1"/>
    <dgm:cxn modelId="{65803A82-977C-4B3D-877C-66861C5EC529}" srcId="{EA459A0A-80B8-4296-9558-33350455EAA4}" destId="{5FA21E14-41F1-4082-9993-1D574D3FAECB}" srcOrd="0" destOrd="0" parTransId="{8867A2D7-D3AE-4DB8-B37E-F248FF5DE336}" sibTransId="{3BBD2CDA-051D-4661-84FE-7C1C5CB05A5C}"/>
    <dgm:cxn modelId="{C8410B8B-5F04-4090-950C-74E96A2D7846}" type="presOf" srcId="{C6F12FB9-F892-468A-9391-558F607B6F79}" destId="{F5F4C654-02DE-4532-AA06-6A2CAC7D38F8}" srcOrd="0" destOrd="6" presId="urn:microsoft.com/office/officeart/2005/8/layout/hList1"/>
    <dgm:cxn modelId="{F34F838D-6F17-46E4-A204-35CF71001AD5}" srcId="{EA459A0A-80B8-4296-9558-33350455EAA4}" destId="{658F7152-9367-438F-845F-DF9888003EC1}" srcOrd="1" destOrd="0" parTransId="{379FBF60-2467-46FB-9193-040FC9C0A471}" sibTransId="{7AC7CFBA-D22D-4DD8-8108-8947625B3854}"/>
    <dgm:cxn modelId="{6CFDE78F-BF4B-486E-9DA6-14EF3AB7FBD8}" type="presOf" srcId="{C790202C-3DDC-4B4D-B389-CE890C967DEF}" destId="{E2B7A989-4F2C-4687-B70E-37B2625766B5}" srcOrd="0" destOrd="3" presId="urn:microsoft.com/office/officeart/2005/8/layout/hList1"/>
    <dgm:cxn modelId="{8D327297-CA72-4BC4-AACE-26DFDFE927D3}" type="presOf" srcId="{0FF76957-74CA-43A9-9BD5-D48533A96E64}" destId="{96B576A7-4F26-4A42-8E58-9C8AFEDC050C}" srcOrd="0" destOrd="6" presId="urn:microsoft.com/office/officeart/2005/8/layout/hList1"/>
    <dgm:cxn modelId="{4CAD5899-6445-4444-AADA-37D21CFF71C1}" srcId="{EA459A0A-80B8-4296-9558-33350455EAA4}" destId="{87ED6D19-57A0-4A64-9C9D-2BDF6B2E1113}" srcOrd="5" destOrd="0" parTransId="{67B4423C-4E8B-47B0-9EB5-AB4DE7880BDE}" sibTransId="{A932FE3F-FDFB-4CEE-9CC1-968D08507D36}"/>
    <dgm:cxn modelId="{44A21BA0-1F24-4726-ADF6-DA02C63460DF}" srcId="{214291B6-C4DF-4105-91C6-0F78CF98ECB9}" destId="{C790202C-3DDC-4B4D-B389-CE890C967DEF}" srcOrd="3" destOrd="0" parTransId="{085CF45E-ECC9-417D-8EEA-13C9B8F656E0}" sibTransId="{E233F3C0-027B-4123-9881-74D8D6A69579}"/>
    <dgm:cxn modelId="{F00A63A7-63DA-401A-BB87-DCFE714202BD}" type="presOf" srcId="{46B576D2-5460-499C-BA4C-1F5AA1884CAF}" destId="{E2B7A989-4F2C-4687-B70E-37B2625766B5}" srcOrd="0" destOrd="0" presId="urn:microsoft.com/office/officeart/2005/8/layout/hList1"/>
    <dgm:cxn modelId="{183282AF-FF5D-4F88-B6C0-A0AA5B700CC5}" type="presOf" srcId="{606BA50F-320C-4D09-8C56-6371BCD25B9F}" destId="{F5F4C654-02DE-4532-AA06-6A2CAC7D38F8}" srcOrd="0" destOrd="2" presId="urn:microsoft.com/office/officeart/2005/8/layout/hList1"/>
    <dgm:cxn modelId="{4B99D6B8-CB5E-4E71-BC87-E2BCB53E4A9D}" type="presOf" srcId="{5FA21E14-41F1-4082-9993-1D574D3FAECB}" destId="{96B576A7-4F26-4A42-8E58-9C8AFEDC050C}" srcOrd="0" destOrd="0" presId="urn:microsoft.com/office/officeart/2005/8/layout/hList1"/>
    <dgm:cxn modelId="{542526B9-8FAE-4D50-8F39-4AE12F1F362A}" type="presOf" srcId="{2D1E05E2-9ACA-405F-B47B-8ECA93766DAC}" destId="{96B576A7-4F26-4A42-8E58-9C8AFEDC050C}" srcOrd="0" destOrd="4" presId="urn:microsoft.com/office/officeart/2005/8/layout/hList1"/>
    <dgm:cxn modelId="{82579CC1-C0DA-44F6-BB7B-027352C5609E}" type="presOf" srcId="{2EE9640A-1148-4301-814E-1C54E973332C}" destId="{02A90CBE-9059-44A5-A5E8-F538CC9CEC5C}" srcOrd="0" destOrd="0" presId="urn:microsoft.com/office/officeart/2005/8/layout/hList1"/>
    <dgm:cxn modelId="{5BB201C2-7C43-431E-9F4F-ADF79558E736}" srcId="{8D6A061E-B834-4EFB-86C5-6ADA8EFDBC1F}" destId="{2EE9640A-1148-4301-814E-1C54E973332C}" srcOrd="1" destOrd="0" parTransId="{DE0A8A15-41C5-4FB9-851F-FC66624F3D28}" sibTransId="{4D29EE0E-C68E-42EC-B118-3BBAC97112E7}"/>
    <dgm:cxn modelId="{E44E74C2-4C5F-4AF2-84F5-E60FCF041280}" srcId="{8D6A061E-B834-4EFB-86C5-6ADA8EFDBC1F}" destId="{214291B6-C4DF-4105-91C6-0F78CF98ECB9}" srcOrd="0" destOrd="0" parTransId="{396D754F-5EE6-4989-93E4-9416920B7A16}" sibTransId="{C900F318-B230-49D4-B851-8BE7ECE4D3CB}"/>
    <dgm:cxn modelId="{857493CD-3B96-4804-ADC2-B688CE7AEE95}" srcId="{2EE9640A-1148-4301-814E-1C54E973332C}" destId="{469168A1-6E29-4DD7-83A0-BE543A231F10}" srcOrd="3" destOrd="0" parTransId="{0A38D247-2CA5-4F0F-8CD2-9C351C4CD97A}" sibTransId="{C04FC714-D525-4FDB-9A8C-B3E21402A4B7}"/>
    <dgm:cxn modelId="{D7E4E8D4-4CA8-48FF-8DFB-9718E6558473}" srcId="{214291B6-C4DF-4105-91C6-0F78CF98ECB9}" destId="{E66F89A9-7D9A-4897-8AC9-7CED8E39D2AD}" srcOrd="1" destOrd="0" parTransId="{A7A39FEC-3542-493D-A5E2-A9E5CB890C7B}" sibTransId="{C22334EA-6CB5-4F50-A777-15A04982A3CF}"/>
    <dgm:cxn modelId="{AC56F7DC-B280-46F1-95E3-5180ECDD44C6}" srcId="{EA459A0A-80B8-4296-9558-33350455EAA4}" destId="{0FF76957-74CA-43A9-9BD5-D48533A96E64}" srcOrd="6" destOrd="0" parTransId="{EC42867B-56D3-47C1-A442-010F7FC3D7BF}" sibTransId="{08217B53-30BA-4A09-9588-C67DA4B21838}"/>
    <dgm:cxn modelId="{D19D37E1-45FC-4AB8-975F-CAB66CE86C0C}" type="presOf" srcId="{87ED6D19-57A0-4A64-9C9D-2BDF6B2E1113}" destId="{96B576A7-4F26-4A42-8E58-9C8AFEDC050C}" srcOrd="0" destOrd="5" presId="urn:microsoft.com/office/officeart/2005/8/layout/hList1"/>
    <dgm:cxn modelId="{2C055EEB-34A7-4E9F-BAC7-C35727AB25DA}" srcId="{2EE9640A-1148-4301-814E-1C54E973332C}" destId="{1210647D-44AE-4E90-AA03-A37E08CA35C4}" srcOrd="4" destOrd="0" parTransId="{B9669539-87CE-4A48-9154-A73DEB9A17F6}" sibTransId="{9108A8A3-CA6E-4301-BF5B-E31D25AC0AAD}"/>
    <dgm:cxn modelId="{6D7081F0-1962-4B4D-96B2-D4F1F9696FBB}" srcId="{2EE9640A-1148-4301-814E-1C54E973332C}" destId="{3CC4595C-7467-4082-8BF5-DF2490DC381A}" srcOrd="0" destOrd="0" parTransId="{01BF1959-0A49-4011-A47D-97EA902063E8}" sibTransId="{FE357C73-D7B1-4271-A2CA-58ADFE5827A6}"/>
    <dgm:cxn modelId="{CA8015F3-5B56-494C-89D3-9A8313635AA1}" srcId="{2EE9640A-1148-4301-814E-1C54E973332C}" destId="{606BA50F-320C-4D09-8C56-6371BCD25B9F}" srcOrd="2" destOrd="0" parTransId="{055F0F8E-13F0-42BB-83AF-2B5955D91E1B}" sibTransId="{EBF76FD2-5B96-493C-8EAC-636358784EFA}"/>
    <dgm:cxn modelId="{D76B5CFB-E9A1-4AE4-88A3-441827F299D0}" srcId="{214291B6-C4DF-4105-91C6-0F78CF98ECB9}" destId="{0B190326-B030-4DE8-93F1-71F7C0B417BC}" srcOrd="2" destOrd="0" parTransId="{30295747-4E87-4886-84A3-9826A9F52F7C}" sibTransId="{DAF6BFDC-DFA6-445B-9282-3CDBA7508F71}"/>
    <dgm:cxn modelId="{11A2AD53-3012-46D6-BB91-44E045A2F438}" type="presParOf" srcId="{F2CA3897-6656-44EE-963D-05D4DDD73E0C}" destId="{1E8A1260-A3DD-444F-A0D3-33AEEC5AAB5B}" srcOrd="0" destOrd="0" presId="urn:microsoft.com/office/officeart/2005/8/layout/hList1"/>
    <dgm:cxn modelId="{4AF44F84-A0C1-4BD3-85C8-F8D7AE14AC84}" type="presParOf" srcId="{1E8A1260-A3DD-444F-A0D3-33AEEC5AAB5B}" destId="{990BAD85-6143-4831-A710-3D9CD0E1B953}" srcOrd="0" destOrd="0" presId="urn:microsoft.com/office/officeart/2005/8/layout/hList1"/>
    <dgm:cxn modelId="{008FFB4D-3A61-4728-8ECF-1DD1B16C0A92}" type="presParOf" srcId="{1E8A1260-A3DD-444F-A0D3-33AEEC5AAB5B}" destId="{E2B7A989-4F2C-4687-B70E-37B2625766B5}" srcOrd="1" destOrd="0" presId="urn:microsoft.com/office/officeart/2005/8/layout/hList1"/>
    <dgm:cxn modelId="{1DAB5944-8797-4C7D-A04E-0DE22A988BEF}" type="presParOf" srcId="{F2CA3897-6656-44EE-963D-05D4DDD73E0C}" destId="{576F6661-7FAA-4E03-A6D5-C46428739050}" srcOrd="1" destOrd="0" presId="urn:microsoft.com/office/officeart/2005/8/layout/hList1"/>
    <dgm:cxn modelId="{62862549-2F38-489F-8C7F-AF0EBA3ABDD0}" type="presParOf" srcId="{F2CA3897-6656-44EE-963D-05D4DDD73E0C}" destId="{FBB4FAC1-E6C1-4CA1-B415-189D56D849A6}" srcOrd="2" destOrd="0" presId="urn:microsoft.com/office/officeart/2005/8/layout/hList1"/>
    <dgm:cxn modelId="{362496EC-F93A-4CF6-8291-40400C5A79C5}" type="presParOf" srcId="{FBB4FAC1-E6C1-4CA1-B415-189D56D849A6}" destId="{02A90CBE-9059-44A5-A5E8-F538CC9CEC5C}" srcOrd="0" destOrd="0" presId="urn:microsoft.com/office/officeart/2005/8/layout/hList1"/>
    <dgm:cxn modelId="{5B9551BE-977E-49AB-8E05-0385658252F3}" type="presParOf" srcId="{FBB4FAC1-E6C1-4CA1-B415-189D56D849A6}" destId="{F5F4C654-02DE-4532-AA06-6A2CAC7D38F8}" srcOrd="1" destOrd="0" presId="urn:microsoft.com/office/officeart/2005/8/layout/hList1"/>
    <dgm:cxn modelId="{DBC27740-DC01-4660-9DF8-66F98757C9CA}" type="presParOf" srcId="{F2CA3897-6656-44EE-963D-05D4DDD73E0C}" destId="{D69763A4-8DE4-48F7-AA45-38E5AF727E69}" srcOrd="3" destOrd="0" presId="urn:microsoft.com/office/officeart/2005/8/layout/hList1"/>
    <dgm:cxn modelId="{9E1409B7-5FAD-4EB3-AEED-1F4CE10B55BB}" type="presParOf" srcId="{F2CA3897-6656-44EE-963D-05D4DDD73E0C}" destId="{2A4438D5-054B-441B-968D-F8E30CCFA29E}" srcOrd="4" destOrd="0" presId="urn:microsoft.com/office/officeart/2005/8/layout/hList1"/>
    <dgm:cxn modelId="{E28BC5F1-461F-4B52-8D4F-F494D6BEBBDD}" type="presParOf" srcId="{2A4438D5-054B-441B-968D-F8E30CCFA29E}" destId="{9C5801D3-E7F9-4CED-8C91-1BB27656FDD6}" srcOrd="0" destOrd="0" presId="urn:microsoft.com/office/officeart/2005/8/layout/hList1"/>
    <dgm:cxn modelId="{84CBD8D9-B5B6-4C0E-BDD1-8DF019007060}" type="presParOf" srcId="{2A4438D5-054B-441B-968D-F8E30CCFA29E}" destId="{96B576A7-4F26-4A42-8E58-9C8AFEDC050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B67F7B-A15A-4597-BEFF-F84193E5BCAB}"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lang="en-US"/>
        </a:p>
      </dgm:t>
    </dgm:pt>
    <dgm:pt modelId="{7E6AB98B-6B70-4484-81EE-E516B39DB25F}">
      <dgm:prSet phldrT="[Text]"/>
      <dgm:spPr/>
      <dgm:t>
        <a:bodyPr/>
        <a:lstStyle/>
        <a:p>
          <a:r>
            <a:rPr lang="en-US"/>
            <a:t>KSR</a:t>
          </a:r>
        </a:p>
      </dgm:t>
    </dgm:pt>
    <dgm:pt modelId="{F3F6C7D0-8789-4593-920C-C922763728E9}" type="parTrans" cxnId="{9062D15A-F972-4F2B-B395-C7E18CFC9A8A}">
      <dgm:prSet/>
      <dgm:spPr/>
      <dgm:t>
        <a:bodyPr/>
        <a:lstStyle/>
        <a:p>
          <a:endParaRPr lang="en-US"/>
        </a:p>
      </dgm:t>
    </dgm:pt>
    <dgm:pt modelId="{403B9495-0657-4941-872B-486C7DBED631}" type="sibTrans" cxnId="{9062D15A-F972-4F2B-B395-C7E18CFC9A8A}">
      <dgm:prSet/>
      <dgm:spPr/>
      <dgm:t>
        <a:bodyPr/>
        <a:lstStyle/>
        <a:p>
          <a:endParaRPr lang="en-US"/>
        </a:p>
      </dgm:t>
    </dgm:pt>
    <dgm:pt modelId="{B259D130-AF83-4FDF-B1F3-F8CDA80B9382}">
      <dgm:prSet phldrT="[Text]"/>
      <dgm:spPr/>
      <dgm:t>
        <a:bodyPr/>
        <a:lstStyle/>
        <a:p>
          <a:r>
            <a:rPr lang="en-US"/>
            <a:t>60 days</a:t>
          </a:r>
        </a:p>
      </dgm:t>
    </dgm:pt>
    <dgm:pt modelId="{31DE957C-D7F2-43D4-9663-14DB36F4E024}" type="parTrans" cxnId="{C613BA96-DB8E-47AC-8FD3-A597D8369D6B}">
      <dgm:prSet/>
      <dgm:spPr/>
      <dgm:t>
        <a:bodyPr/>
        <a:lstStyle/>
        <a:p>
          <a:endParaRPr lang="en-US"/>
        </a:p>
      </dgm:t>
    </dgm:pt>
    <dgm:pt modelId="{0486B04A-99D2-486D-B823-0E8C8C5FB6F6}" type="sibTrans" cxnId="{C613BA96-DB8E-47AC-8FD3-A597D8369D6B}">
      <dgm:prSet/>
      <dgm:spPr/>
      <dgm:t>
        <a:bodyPr/>
        <a:lstStyle/>
        <a:p>
          <a:endParaRPr lang="en-US"/>
        </a:p>
      </dgm:t>
    </dgm:pt>
    <dgm:pt modelId="{0582CEFE-7A94-4B01-BEBF-98A2108DBFA0}">
      <dgm:prSet phldrT="[Text]"/>
      <dgm:spPr/>
      <dgm:t>
        <a:bodyPr/>
        <a:lstStyle/>
        <a:p>
          <a:r>
            <a:rPr lang="en-US"/>
            <a:t>All K</a:t>
          </a:r>
        </a:p>
      </dgm:t>
    </dgm:pt>
    <dgm:pt modelId="{8CC1B8F8-5557-4B42-8301-3BFD522AC618}" type="parTrans" cxnId="{120C92F1-3C96-4389-B99D-73D5FBF0DB9D}">
      <dgm:prSet/>
      <dgm:spPr/>
      <dgm:t>
        <a:bodyPr/>
        <a:lstStyle/>
        <a:p>
          <a:endParaRPr lang="en-US"/>
        </a:p>
      </dgm:t>
    </dgm:pt>
    <dgm:pt modelId="{B168542E-1EC3-425C-9362-2CA53B306B2B}" type="sibTrans" cxnId="{120C92F1-3C96-4389-B99D-73D5FBF0DB9D}">
      <dgm:prSet/>
      <dgm:spPr/>
      <dgm:t>
        <a:bodyPr/>
        <a:lstStyle/>
        <a:p>
          <a:endParaRPr lang="en-US"/>
        </a:p>
      </dgm:t>
    </dgm:pt>
    <dgm:pt modelId="{DC2B9D46-4BF4-4165-9B6A-E75550BFF717}">
      <dgm:prSet phldrT="[Text]"/>
      <dgm:spPr/>
      <dgm:t>
        <a:bodyPr/>
        <a:lstStyle/>
        <a:p>
          <a:r>
            <a:rPr lang="en-US"/>
            <a:t>READ Interim</a:t>
          </a:r>
        </a:p>
      </dgm:t>
    </dgm:pt>
    <dgm:pt modelId="{F7206E75-7D67-406D-B25C-1509E116A24C}" type="parTrans" cxnId="{9F4B1B5B-FE80-4AB3-A3D2-00F1877D7D54}">
      <dgm:prSet/>
      <dgm:spPr/>
      <dgm:t>
        <a:bodyPr/>
        <a:lstStyle/>
        <a:p>
          <a:endParaRPr lang="en-US"/>
        </a:p>
      </dgm:t>
    </dgm:pt>
    <dgm:pt modelId="{03C69FC0-E148-468F-9714-1891BA583098}" type="sibTrans" cxnId="{9F4B1B5B-FE80-4AB3-A3D2-00F1877D7D54}">
      <dgm:prSet/>
      <dgm:spPr/>
      <dgm:t>
        <a:bodyPr/>
        <a:lstStyle/>
        <a:p>
          <a:endParaRPr lang="en-US"/>
        </a:p>
      </dgm:t>
    </dgm:pt>
    <dgm:pt modelId="{806CE6CB-528E-4093-8E93-961E4A7D504A}">
      <dgm:prSet phldrT="[Text]"/>
      <dgm:spPr/>
      <dgm:t>
        <a:bodyPr/>
        <a:lstStyle/>
        <a:p>
          <a:r>
            <a:rPr lang="en-US"/>
            <a:t>90 days</a:t>
          </a:r>
        </a:p>
      </dgm:t>
    </dgm:pt>
    <dgm:pt modelId="{65C69286-1437-4F54-A4E2-71C481A78FF1}" type="parTrans" cxnId="{DC8EB38F-690D-49BD-AFCB-261F26EC177F}">
      <dgm:prSet/>
      <dgm:spPr/>
      <dgm:t>
        <a:bodyPr/>
        <a:lstStyle/>
        <a:p>
          <a:endParaRPr lang="en-US"/>
        </a:p>
      </dgm:t>
    </dgm:pt>
    <dgm:pt modelId="{D71C8D12-8CCC-4CE1-A801-9A6D0775F117}" type="sibTrans" cxnId="{DC8EB38F-690D-49BD-AFCB-261F26EC177F}">
      <dgm:prSet/>
      <dgm:spPr/>
      <dgm:t>
        <a:bodyPr/>
        <a:lstStyle/>
        <a:p>
          <a:endParaRPr lang="en-US"/>
        </a:p>
      </dgm:t>
    </dgm:pt>
    <dgm:pt modelId="{03A562CA-9A1A-4F14-B730-5B38FB0C8315}">
      <dgm:prSet phldrT="[Text]"/>
      <dgm:spPr/>
      <dgm:t>
        <a:bodyPr/>
        <a:lstStyle/>
        <a:p>
          <a:r>
            <a:rPr lang="en-US"/>
            <a:t>All K</a:t>
          </a:r>
        </a:p>
      </dgm:t>
    </dgm:pt>
    <dgm:pt modelId="{273E87AF-4A4A-4090-8E05-029D28D2937E}" type="parTrans" cxnId="{4A46519A-DE6B-4D9A-B529-DC87F850D818}">
      <dgm:prSet/>
      <dgm:spPr/>
      <dgm:t>
        <a:bodyPr/>
        <a:lstStyle/>
        <a:p>
          <a:endParaRPr lang="en-US"/>
        </a:p>
      </dgm:t>
    </dgm:pt>
    <dgm:pt modelId="{BA5FE1BC-F240-47F8-B72C-A7C209CBACEF}" type="sibTrans" cxnId="{4A46519A-DE6B-4D9A-B529-DC87F850D818}">
      <dgm:prSet/>
      <dgm:spPr/>
      <dgm:t>
        <a:bodyPr/>
        <a:lstStyle/>
        <a:p>
          <a:endParaRPr lang="en-US"/>
        </a:p>
      </dgm:t>
    </dgm:pt>
    <dgm:pt modelId="{43401CE3-DC44-4F22-A139-41E8181AED04}">
      <dgm:prSet phldrT="[Text]"/>
      <dgm:spPr/>
      <dgm:t>
        <a:bodyPr/>
        <a:lstStyle/>
        <a:p>
          <a:r>
            <a:rPr lang="en-US"/>
            <a:t>READ Diagnostic</a:t>
          </a:r>
        </a:p>
      </dgm:t>
    </dgm:pt>
    <dgm:pt modelId="{3DC85DB1-3853-4B54-B00C-A5A0BD5D105E}" type="parTrans" cxnId="{7B8ABE03-7002-41F0-A85D-423538BA2865}">
      <dgm:prSet/>
      <dgm:spPr/>
      <dgm:t>
        <a:bodyPr/>
        <a:lstStyle/>
        <a:p>
          <a:endParaRPr lang="en-US"/>
        </a:p>
      </dgm:t>
    </dgm:pt>
    <dgm:pt modelId="{804D1048-E5EE-4828-8B37-DF0B8454C06B}" type="sibTrans" cxnId="{7B8ABE03-7002-41F0-A85D-423538BA2865}">
      <dgm:prSet/>
      <dgm:spPr/>
      <dgm:t>
        <a:bodyPr/>
        <a:lstStyle/>
        <a:p>
          <a:endParaRPr lang="en-US"/>
        </a:p>
      </dgm:t>
    </dgm:pt>
    <dgm:pt modelId="{6239B403-C877-4712-8E6E-A8385B2DB72F}">
      <dgm:prSet phldrT="[Text]"/>
      <dgm:spPr/>
      <dgm:t>
        <a:bodyPr/>
        <a:lstStyle/>
        <a:p>
          <a:r>
            <a:rPr lang="en-US"/>
            <a:t>60 days</a:t>
          </a:r>
        </a:p>
      </dgm:t>
    </dgm:pt>
    <dgm:pt modelId="{A0953818-A53A-46BD-9666-7C3274A231AF}" type="parTrans" cxnId="{25789203-9DFC-40C3-80FD-CB413142A6DE}">
      <dgm:prSet/>
      <dgm:spPr/>
      <dgm:t>
        <a:bodyPr/>
        <a:lstStyle/>
        <a:p>
          <a:endParaRPr lang="en-US"/>
        </a:p>
      </dgm:t>
    </dgm:pt>
    <dgm:pt modelId="{364DE5D0-DE21-41E0-B21E-CB9CCEC2C232}" type="sibTrans" cxnId="{25789203-9DFC-40C3-80FD-CB413142A6DE}">
      <dgm:prSet/>
      <dgm:spPr/>
      <dgm:t>
        <a:bodyPr/>
        <a:lstStyle/>
        <a:p>
          <a:endParaRPr lang="en-US"/>
        </a:p>
      </dgm:t>
    </dgm:pt>
    <dgm:pt modelId="{C6EDE8C6-2229-451A-88C4-29C9219A4FCB}">
      <dgm:prSet phldrT="[Text]"/>
      <dgm:spPr/>
      <dgm:t>
        <a:bodyPr/>
        <a:lstStyle/>
        <a:p>
          <a:r>
            <a:rPr lang="en-US"/>
            <a:t>Students below the benchmark</a:t>
          </a:r>
        </a:p>
      </dgm:t>
    </dgm:pt>
    <dgm:pt modelId="{C8D4FAE0-A774-425B-9F80-CE938F069B57}" type="parTrans" cxnId="{57814804-4C27-48DF-B30B-9C412AD0A0FD}">
      <dgm:prSet/>
      <dgm:spPr/>
      <dgm:t>
        <a:bodyPr/>
        <a:lstStyle/>
        <a:p>
          <a:endParaRPr lang="en-US"/>
        </a:p>
      </dgm:t>
    </dgm:pt>
    <dgm:pt modelId="{87A32DFC-43BD-4B3E-BD9E-BF9CD045D3A6}" type="sibTrans" cxnId="{57814804-4C27-48DF-B30B-9C412AD0A0FD}">
      <dgm:prSet/>
      <dgm:spPr/>
      <dgm:t>
        <a:bodyPr/>
        <a:lstStyle/>
        <a:p>
          <a:endParaRPr lang="en-US"/>
        </a:p>
      </dgm:t>
    </dgm:pt>
    <dgm:pt modelId="{AA41F7FD-E83D-4682-A249-AB1295C7B6DA}">
      <dgm:prSet phldrT="[Text]"/>
      <dgm:spPr/>
      <dgm:t>
        <a:bodyPr/>
        <a:lstStyle/>
        <a:p>
          <a:r>
            <a:rPr lang="en-US"/>
            <a:t>Mid/End of year</a:t>
          </a:r>
        </a:p>
      </dgm:t>
    </dgm:pt>
    <dgm:pt modelId="{5B3F231A-DD06-4019-B740-BBB90063CCCA}" type="parTrans" cxnId="{D952C517-EC83-4CF8-8653-6297E43D62A7}">
      <dgm:prSet/>
      <dgm:spPr/>
      <dgm:t>
        <a:bodyPr/>
        <a:lstStyle/>
        <a:p>
          <a:endParaRPr lang="en-US"/>
        </a:p>
      </dgm:t>
    </dgm:pt>
    <dgm:pt modelId="{2C5A7727-42FC-402A-9B74-536CA1020367}" type="sibTrans" cxnId="{D952C517-EC83-4CF8-8653-6297E43D62A7}">
      <dgm:prSet/>
      <dgm:spPr/>
      <dgm:t>
        <a:bodyPr/>
        <a:lstStyle/>
        <a:p>
          <a:endParaRPr lang="en-US"/>
        </a:p>
      </dgm:t>
    </dgm:pt>
    <dgm:pt modelId="{98FAA228-00CF-4D86-A24A-8EF76DAB180F}">
      <dgm:prSet phldrT="[Text]"/>
      <dgm:spPr/>
      <dgm:t>
        <a:bodyPr/>
        <a:lstStyle/>
        <a:p>
          <a:pPr>
            <a:buFont typeface="Arial" panose="020B0604020202020204" pitchFamily="34" charset="0"/>
            <a:buChar char="•"/>
          </a:pPr>
          <a:r>
            <a:rPr lang="en-US"/>
            <a:t>Interim Assessment</a:t>
          </a:r>
        </a:p>
      </dgm:t>
    </dgm:pt>
    <dgm:pt modelId="{E905D841-2FDD-47B6-A453-4963E8D6D577}" type="parTrans" cxnId="{000DDEBB-7252-4CC8-B1E2-5C0FCA88FE16}">
      <dgm:prSet/>
      <dgm:spPr/>
      <dgm:t>
        <a:bodyPr/>
        <a:lstStyle/>
        <a:p>
          <a:endParaRPr lang="en-US"/>
        </a:p>
      </dgm:t>
    </dgm:pt>
    <dgm:pt modelId="{928C3BA8-8FBD-4510-B608-92531CDA3304}" type="sibTrans" cxnId="{000DDEBB-7252-4CC8-B1E2-5C0FCA88FE16}">
      <dgm:prSet/>
      <dgm:spPr/>
      <dgm:t>
        <a:bodyPr/>
        <a:lstStyle/>
        <a:p>
          <a:endParaRPr lang="en-US"/>
        </a:p>
      </dgm:t>
    </dgm:pt>
    <dgm:pt modelId="{233AF4E8-3792-4D6E-828F-33DF9330D41B}">
      <dgm:prSet phldrT="[Text]"/>
      <dgm:spPr/>
      <dgm:t>
        <a:bodyPr/>
        <a:lstStyle/>
        <a:p>
          <a:pPr>
            <a:buFont typeface="Arial" panose="020B0604020202020204" pitchFamily="34" charset="0"/>
            <a:buChar char="•"/>
          </a:pPr>
          <a:r>
            <a:rPr lang="en-US"/>
            <a:t>KSR, local decision</a:t>
          </a:r>
        </a:p>
      </dgm:t>
    </dgm:pt>
    <dgm:pt modelId="{135EC19B-38E6-4189-8213-BCDA995F1DFB}" type="parTrans" cxnId="{248CA5B1-40AA-4F7A-A9E2-0022190C5B17}">
      <dgm:prSet/>
      <dgm:spPr/>
      <dgm:t>
        <a:bodyPr/>
        <a:lstStyle/>
        <a:p>
          <a:endParaRPr lang="en-US"/>
        </a:p>
      </dgm:t>
    </dgm:pt>
    <dgm:pt modelId="{356152E5-52AF-4334-936D-C4963EE73ABD}" type="sibTrans" cxnId="{248CA5B1-40AA-4F7A-A9E2-0022190C5B17}">
      <dgm:prSet/>
      <dgm:spPr/>
      <dgm:t>
        <a:bodyPr/>
        <a:lstStyle/>
        <a:p>
          <a:endParaRPr lang="en-US"/>
        </a:p>
      </dgm:t>
    </dgm:pt>
    <dgm:pt modelId="{8747B61D-9A02-4563-944B-1CD260F645C4}" type="pres">
      <dgm:prSet presAssocID="{8AB67F7B-A15A-4597-BEFF-F84193E5BCAB}" presName="theList" presStyleCnt="0">
        <dgm:presLayoutVars>
          <dgm:dir/>
          <dgm:animLvl val="lvl"/>
          <dgm:resizeHandles val="exact"/>
        </dgm:presLayoutVars>
      </dgm:prSet>
      <dgm:spPr/>
    </dgm:pt>
    <dgm:pt modelId="{1E1555FE-C011-4708-8A76-107F41BEB118}" type="pres">
      <dgm:prSet presAssocID="{7E6AB98B-6B70-4484-81EE-E516B39DB25F}" presName="compNode" presStyleCnt="0"/>
      <dgm:spPr/>
    </dgm:pt>
    <dgm:pt modelId="{098E51C2-412A-4FF3-9907-9A972A2CFC43}" type="pres">
      <dgm:prSet presAssocID="{7E6AB98B-6B70-4484-81EE-E516B39DB25F}" presName="noGeometry" presStyleCnt="0"/>
      <dgm:spPr/>
    </dgm:pt>
    <dgm:pt modelId="{5E666078-72E0-4EDF-A407-0BE6FBF4D4E9}" type="pres">
      <dgm:prSet presAssocID="{7E6AB98B-6B70-4484-81EE-E516B39DB25F}" presName="childTextVisible" presStyleLbl="bgAccFollowNode1" presStyleIdx="0" presStyleCnt="4">
        <dgm:presLayoutVars>
          <dgm:bulletEnabled val="1"/>
        </dgm:presLayoutVars>
      </dgm:prSet>
      <dgm:spPr/>
    </dgm:pt>
    <dgm:pt modelId="{A3843E17-35A7-41E1-B75D-0332B4644A6C}" type="pres">
      <dgm:prSet presAssocID="{7E6AB98B-6B70-4484-81EE-E516B39DB25F}" presName="childTextHidden" presStyleLbl="bgAccFollowNode1" presStyleIdx="0" presStyleCnt="4"/>
      <dgm:spPr/>
    </dgm:pt>
    <dgm:pt modelId="{29F3BF4E-C91F-4A93-BDB5-4B7AE4E8E309}" type="pres">
      <dgm:prSet presAssocID="{7E6AB98B-6B70-4484-81EE-E516B39DB25F}" presName="parentText" presStyleLbl="node1" presStyleIdx="0" presStyleCnt="4">
        <dgm:presLayoutVars>
          <dgm:chMax val="1"/>
          <dgm:bulletEnabled val="1"/>
        </dgm:presLayoutVars>
      </dgm:prSet>
      <dgm:spPr/>
    </dgm:pt>
    <dgm:pt modelId="{C2CAB661-607A-4906-808F-03FF24C5B537}" type="pres">
      <dgm:prSet presAssocID="{7E6AB98B-6B70-4484-81EE-E516B39DB25F}" presName="aSpace" presStyleCnt="0"/>
      <dgm:spPr/>
    </dgm:pt>
    <dgm:pt modelId="{1A54C7BB-A11F-41BF-AA9D-B4BCE389E8DD}" type="pres">
      <dgm:prSet presAssocID="{DC2B9D46-4BF4-4165-9B6A-E75550BFF717}" presName="compNode" presStyleCnt="0"/>
      <dgm:spPr/>
    </dgm:pt>
    <dgm:pt modelId="{0C52B40D-206A-4475-98D7-DA1E187BAEED}" type="pres">
      <dgm:prSet presAssocID="{DC2B9D46-4BF4-4165-9B6A-E75550BFF717}" presName="noGeometry" presStyleCnt="0"/>
      <dgm:spPr/>
    </dgm:pt>
    <dgm:pt modelId="{6BCEDCE8-F7BF-4B16-9635-F74453C68DE6}" type="pres">
      <dgm:prSet presAssocID="{DC2B9D46-4BF4-4165-9B6A-E75550BFF717}" presName="childTextVisible" presStyleLbl="bgAccFollowNode1" presStyleIdx="1" presStyleCnt="4">
        <dgm:presLayoutVars>
          <dgm:bulletEnabled val="1"/>
        </dgm:presLayoutVars>
      </dgm:prSet>
      <dgm:spPr/>
    </dgm:pt>
    <dgm:pt modelId="{A06ECF1E-5E21-4ED6-8BD9-C72605A03B61}" type="pres">
      <dgm:prSet presAssocID="{DC2B9D46-4BF4-4165-9B6A-E75550BFF717}" presName="childTextHidden" presStyleLbl="bgAccFollowNode1" presStyleIdx="1" presStyleCnt="4"/>
      <dgm:spPr/>
    </dgm:pt>
    <dgm:pt modelId="{DB2A2DB7-0507-4CAA-9944-B27E4D9189CE}" type="pres">
      <dgm:prSet presAssocID="{DC2B9D46-4BF4-4165-9B6A-E75550BFF717}" presName="parentText" presStyleLbl="node1" presStyleIdx="1" presStyleCnt="4">
        <dgm:presLayoutVars>
          <dgm:chMax val="1"/>
          <dgm:bulletEnabled val="1"/>
        </dgm:presLayoutVars>
      </dgm:prSet>
      <dgm:spPr/>
    </dgm:pt>
    <dgm:pt modelId="{646655C2-AABB-460B-BA89-EF97341B23D6}" type="pres">
      <dgm:prSet presAssocID="{DC2B9D46-4BF4-4165-9B6A-E75550BFF717}" presName="aSpace" presStyleCnt="0"/>
      <dgm:spPr/>
    </dgm:pt>
    <dgm:pt modelId="{0BAE6F4A-5FED-4E75-891D-2E7753A96AB7}" type="pres">
      <dgm:prSet presAssocID="{43401CE3-DC44-4F22-A139-41E8181AED04}" presName="compNode" presStyleCnt="0"/>
      <dgm:spPr/>
    </dgm:pt>
    <dgm:pt modelId="{7A7C048E-6FB6-4862-BF3A-FAA0EFD3B54E}" type="pres">
      <dgm:prSet presAssocID="{43401CE3-DC44-4F22-A139-41E8181AED04}" presName="noGeometry" presStyleCnt="0"/>
      <dgm:spPr/>
    </dgm:pt>
    <dgm:pt modelId="{8F5DC84E-9BD5-4958-BF6D-AFD96EB81CFD}" type="pres">
      <dgm:prSet presAssocID="{43401CE3-DC44-4F22-A139-41E8181AED04}" presName="childTextVisible" presStyleLbl="bgAccFollowNode1" presStyleIdx="2" presStyleCnt="4">
        <dgm:presLayoutVars>
          <dgm:bulletEnabled val="1"/>
        </dgm:presLayoutVars>
      </dgm:prSet>
      <dgm:spPr/>
    </dgm:pt>
    <dgm:pt modelId="{2EEF7487-D480-446E-85C9-6634E24711D9}" type="pres">
      <dgm:prSet presAssocID="{43401CE3-DC44-4F22-A139-41E8181AED04}" presName="childTextHidden" presStyleLbl="bgAccFollowNode1" presStyleIdx="2" presStyleCnt="4"/>
      <dgm:spPr/>
    </dgm:pt>
    <dgm:pt modelId="{46576ECF-D226-4C51-9715-CB23896FD078}" type="pres">
      <dgm:prSet presAssocID="{43401CE3-DC44-4F22-A139-41E8181AED04}" presName="parentText" presStyleLbl="node1" presStyleIdx="2" presStyleCnt="4">
        <dgm:presLayoutVars>
          <dgm:chMax val="1"/>
          <dgm:bulletEnabled val="1"/>
        </dgm:presLayoutVars>
      </dgm:prSet>
      <dgm:spPr/>
    </dgm:pt>
    <dgm:pt modelId="{47B7975D-3715-435B-B289-B0B2CE9C4D34}" type="pres">
      <dgm:prSet presAssocID="{43401CE3-DC44-4F22-A139-41E8181AED04}" presName="aSpace" presStyleCnt="0"/>
      <dgm:spPr/>
    </dgm:pt>
    <dgm:pt modelId="{244B811D-A78D-4D92-8587-420A24172ECC}" type="pres">
      <dgm:prSet presAssocID="{AA41F7FD-E83D-4682-A249-AB1295C7B6DA}" presName="compNode" presStyleCnt="0"/>
      <dgm:spPr/>
    </dgm:pt>
    <dgm:pt modelId="{84799D0C-32D8-41B0-86C5-163345BEBF0B}" type="pres">
      <dgm:prSet presAssocID="{AA41F7FD-E83D-4682-A249-AB1295C7B6DA}" presName="noGeometry" presStyleCnt="0"/>
      <dgm:spPr/>
    </dgm:pt>
    <dgm:pt modelId="{94327CE3-3AA1-4E18-8B62-91FB4C4A5FAF}" type="pres">
      <dgm:prSet presAssocID="{AA41F7FD-E83D-4682-A249-AB1295C7B6DA}" presName="childTextVisible" presStyleLbl="bgAccFollowNode1" presStyleIdx="3" presStyleCnt="4">
        <dgm:presLayoutVars>
          <dgm:bulletEnabled val="1"/>
        </dgm:presLayoutVars>
      </dgm:prSet>
      <dgm:spPr/>
    </dgm:pt>
    <dgm:pt modelId="{30CB4616-C00F-44A9-8CA0-9369BB335D5D}" type="pres">
      <dgm:prSet presAssocID="{AA41F7FD-E83D-4682-A249-AB1295C7B6DA}" presName="childTextHidden" presStyleLbl="bgAccFollowNode1" presStyleIdx="3" presStyleCnt="4"/>
      <dgm:spPr/>
    </dgm:pt>
    <dgm:pt modelId="{FFA48893-2CD0-47D8-8A2A-7C30745927F3}" type="pres">
      <dgm:prSet presAssocID="{AA41F7FD-E83D-4682-A249-AB1295C7B6DA}" presName="parentText" presStyleLbl="node1" presStyleIdx="3" presStyleCnt="4">
        <dgm:presLayoutVars>
          <dgm:chMax val="1"/>
          <dgm:bulletEnabled val="1"/>
        </dgm:presLayoutVars>
      </dgm:prSet>
      <dgm:spPr/>
    </dgm:pt>
  </dgm:ptLst>
  <dgm:cxnLst>
    <dgm:cxn modelId="{25789203-9DFC-40C3-80FD-CB413142A6DE}" srcId="{43401CE3-DC44-4F22-A139-41E8181AED04}" destId="{6239B403-C877-4712-8E6E-A8385B2DB72F}" srcOrd="0" destOrd="0" parTransId="{A0953818-A53A-46BD-9666-7C3274A231AF}" sibTransId="{364DE5D0-DE21-41E0-B21E-CB9CCEC2C232}"/>
    <dgm:cxn modelId="{7B8ABE03-7002-41F0-A85D-423538BA2865}" srcId="{8AB67F7B-A15A-4597-BEFF-F84193E5BCAB}" destId="{43401CE3-DC44-4F22-A139-41E8181AED04}" srcOrd="2" destOrd="0" parTransId="{3DC85DB1-3853-4B54-B00C-A5A0BD5D105E}" sibTransId="{804D1048-E5EE-4828-8B37-DF0B8454C06B}"/>
    <dgm:cxn modelId="{57814804-4C27-48DF-B30B-9C412AD0A0FD}" srcId="{43401CE3-DC44-4F22-A139-41E8181AED04}" destId="{C6EDE8C6-2229-451A-88C4-29C9219A4FCB}" srcOrd="1" destOrd="0" parTransId="{C8D4FAE0-A774-425B-9F80-CE938F069B57}" sibTransId="{87A32DFC-43BD-4B3E-BD9E-BF9CD045D3A6}"/>
    <dgm:cxn modelId="{35CB2012-F8E5-44BC-9CA8-2A1445AD81E0}" type="presOf" srcId="{233AF4E8-3792-4D6E-828F-33DF9330D41B}" destId="{94327CE3-3AA1-4E18-8B62-91FB4C4A5FAF}" srcOrd="0" destOrd="1" presId="urn:microsoft.com/office/officeart/2005/8/layout/hProcess6"/>
    <dgm:cxn modelId="{D952C517-EC83-4CF8-8653-6297E43D62A7}" srcId="{8AB67F7B-A15A-4597-BEFF-F84193E5BCAB}" destId="{AA41F7FD-E83D-4682-A249-AB1295C7B6DA}" srcOrd="3" destOrd="0" parTransId="{5B3F231A-DD06-4019-B740-BBB90063CCCA}" sibTransId="{2C5A7727-42FC-402A-9B74-536CA1020367}"/>
    <dgm:cxn modelId="{0FA41723-B5B6-43C2-8BB1-EE760A27D089}" type="presOf" srcId="{03A562CA-9A1A-4F14-B730-5B38FB0C8315}" destId="{A06ECF1E-5E21-4ED6-8BD9-C72605A03B61}" srcOrd="1" destOrd="1" presId="urn:microsoft.com/office/officeart/2005/8/layout/hProcess6"/>
    <dgm:cxn modelId="{94A34425-C11B-46C9-8546-F164E34E4A23}" type="presOf" srcId="{7E6AB98B-6B70-4484-81EE-E516B39DB25F}" destId="{29F3BF4E-C91F-4A93-BDB5-4B7AE4E8E309}" srcOrd="0" destOrd="0" presId="urn:microsoft.com/office/officeart/2005/8/layout/hProcess6"/>
    <dgm:cxn modelId="{2BBC0F34-0345-4340-9F68-26649EB5EC0C}" type="presOf" srcId="{C6EDE8C6-2229-451A-88C4-29C9219A4FCB}" destId="{2EEF7487-D480-446E-85C9-6634E24711D9}" srcOrd="1" destOrd="1" presId="urn:microsoft.com/office/officeart/2005/8/layout/hProcess6"/>
    <dgm:cxn modelId="{03DE0035-D3A0-427B-B377-88A21ADE3539}" type="presOf" srcId="{03A562CA-9A1A-4F14-B730-5B38FB0C8315}" destId="{6BCEDCE8-F7BF-4B16-9635-F74453C68DE6}" srcOrd="0" destOrd="1" presId="urn:microsoft.com/office/officeart/2005/8/layout/hProcess6"/>
    <dgm:cxn modelId="{9F4B1B5B-FE80-4AB3-A3D2-00F1877D7D54}" srcId="{8AB67F7B-A15A-4597-BEFF-F84193E5BCAB}" destId="{DC2B9D46-4BF4-4165-9B6A-E75550BFF717}" srcOrd="1" destOrd="0" parTransId="{F7206E75-7D67-406D-B25C-1509E116A24C}" sibTransId="{03C69FC0-E148-468F-9714-1891BA583098}"/>
    <dgm:cxn modelId="{4257C55C-A051-4AA2-8328-320E7BE9C86B}" type="presOf" srcId="{C6EDE8C6-2229-451A-88C4-29C9219A4FCB}" destId="{8F5DC84E-9BD5-4958-BF6D-AFD96EB81CFD}" srcOrd="0" destOrd="1" presId="urn:microsoft.com/office/officeart/2005/8/layout/hProcess6"/>
    <dgm:cxn modelId="{55DF185D-BC3A-4153-A3A5-0E9B1883D68D}" type="presOf" srcId="{6239B403-C877-4712-8E6E-A8385B2DB72F}" destId="{2EEF7487-D480-446E-85C9-6634E24711D9}" srcOrd="1" destOrd="0" presId="urn:microsoft.com/office/officeart/2005/8/layout/hProcess6"/>
    <dgm:cxn modelId="{410A4977-8132-4139-9CAA-D1B19DFCFB0B}" type="presOf" srcId="{806CE6CB-528E-4093-8E93-961E4A7D504A}" destId="{6BCEDCE8-F7BF-4B16-9635-F74453C68DE6}" srcOrd="0" destOrd="0" presId="urn:microsoft.com/office/officeart/2005/8/layout/hProcess6"/>
    <dgm:cxn modelId="{A2957357-ED07-4DB4-B972-139D2412AA2F}" type="presOf" srcId="{43401CE3-DC44-4F22-A139-41E8181AED04}" destId="{46576ECF-D226-4C51-9715-CB23896FD078}" srcOrd="0" destOrd="0" presId="urn:microsoft.com/office/officeart/2005/8/layout/hProcess6"/>
    <dgm:cxn modelId="{CE108B7A-9D35-40D3-8B8C-0418916F3127}" type="presOf" srcId="{AA41F7FD-E83D-4682-A249-AB1295C7B6DA}" destId="{FFA48893-2CD0-47D8-8A2A-7C30745927F3}" srcOrd="0" destOrd="0" presId="urn:microsoft.com/office/officeart/2005/8/layout/hProcess6"/>
    <dgm:cxn modelId="{706DB35A-E171-43A6-A22D-3BA2E2AFEE9A}" type="presOf" srcId="{6239B403-C877-4712-8E6E-A8385B2DB72F}" destId="{8F5DC84E-9BD5-4958-BF6D-AFD96EB81CFD}" srcOrd="0" destOrd="0" presId="urn:microsoft.com/office/officeart/2005/8/layout/hProcess6"/>
    <dgm:cxn modelId="{9062D15A-F972-4F2B-B395-C7E18CFC9A8A}" srcId="{8AB67F7B-A15A-4597-BEFF-F84193E5BCAB}" destId="{7E6AB98B-6B70-4484-81EE-E516B39DB25F}" srcOrd="0" destOrd="0" parTransId="{F3F6C7D0-8789-4593-920C-C922763728E9}" sibTransId="{403B9495-0657-4941-872B-486C7DBED631}"/>
    <dgm:cxn modelId="{DDF4487B-C1DD-49CC-AAF5-D9DB046796F6}" type="presOf" srcId="{98FAA228-00CF-4D86-A24A-8EF76DAB180F}" destId="{30CB4616-C00F-44A9-8CA0-9369BB335D5D}" srcOrd="1" destOrd="0" presId="urn:microsoft.com/office/officeart/2005/8/layout/hProcess6"/>
    <dgm:cxn modelId="{C15D398C-9E39-421A-9E2C-716B62C16F45}" type="presOf" srcId="{98FAA228-00CF-4D86-A24A-8EF76DAB180F}" destId="{94327CE3-3AA1-4E18-8B62-91FB4C4A5FAF}" srcOrd="0" destOrd="0" presId="urn:microsoft.com/office/officeart/2005/8/layout/hProcess6"/>
    <dgm:cxn modelId="{B60B6B8C-E309-41B2-8ECB-F066D46B1BFA}" type="presOf" srcId="{DC2B9D46-4BF4-4165-9B6A-E75550BFF717}" destId="{DB2A2DB7-0507-4CAA-9944-B27E4D9189CE}" srcOrd="0" destOrd="0" presId="urn:microsoft.com/office/officeart/2005/8/layout/hProcess6"/>
    <dgm:cxn modelId="{DC8EB38F-690D-49BD-AFCB-261F26EC177F}" srcId="{DC2B9D46-4BF4-4165-9B6A-E75550BFF717}" destId="{806CE6CB-528E-4093-8E93-961E4A7D504A}" srcOrd="0" destOrd="0" parTransId="{65C69286-1437-4F54-A4E2-71C481A78FF1}" sibTransId="{D71C8D12-8CCC-4CE1-A801-9A6D0775F117}"/>
    <dgm:cxn modelId="{C613BA96-DB8E-47AC-8FD3-A597D8369D6B}" srcId="{7E6AB98B-6B70-4484-81EE-E516B39DB25F}" destId="{B259D130-AF83-4FDF-B1F3-F8CDA80B9382}" srcOrd="0" destOrd="0" parTransId="{31DE957C-D7F2-43D4-9663-14DB36F4E024}" sibTransId="{0486B04A-99D2-486D-B823-0E8C8C5FB6F6}"/>
    <dgm:cxn modelId="{4A46519A-DE6B-4D9A-B529-DC87F850D818}" srcId="{DC2B9D46-4BF4-4165-9B6A-E75550BFF717}" destId="{03A562CA-9A1A-4F14-B730-5B38FB0C8315}" srcOrd="1" destOrd="0" parTransId="{273E87AF-4A4A-4090-8E05-029D28D2937E}" sibTransId="{BA5FE1BC-F240-47F8-B72C-A7C209CBACEF}"/>
    <dgm:cxn modelId="{248CA5B1-40AA-4F7A-A9E2-0022190C5B17}" srcId="{AA41F7FD-E83D-4682-A249-AB1295C7B6DA}" destId="{233AF4E8-3792-4D6E-828F-33DF9330D41B}" srcOrd="1" destOrd="0" parTransId="{135EC19B-38E6-4189-8213-BCDA995F1DFB}" sibTransId="{356152E5-52AF-4334-936D-C4963EE73ABD}"/>
    <dgm:cxn modelId="{000DDEBB-7252-4CC8-B1E2-5C0FCA88FE16}" srcId="{AA41F7FD-E83D-4682-A249-AB1295C7B6DA}" destId="{98FAA228-00CF-4D86-A24A-8EF76DAB180F}" srcOrd="0" destOrd="0" parTransId="{E905D841-2FDD-47B6-A453-4963E8D6D577}" sibTransId="{928C3BA8-8FBD-4510-B608-92531CDA3304}"/>
    <dgm:cxn modelId="{D26024C5-8568-4E3F-8C56-230EC19C89B9}" type="presOf" srcId="{0582CEFE-7A94-4B01-BEBF-98A2108DBFA0}" destId="{A3843E17-35A7-41E1-B75D-0332B4644A6C}" srcOrd="1" destOrd="1" presId="urn:microsoft.com/office/officeart/2005/8/layout/hProcess6"/>
    <dgm:cxn modelId="{B1D776D1-AAD8-4321-8A0A-CB19465E0BDB}" type="presOf" srcId="{B259D130-AF83-4FDF-B1F3-F8CDA80B9382}" destId="{5E666078-72E0-4EDF-A407-0BE6FBF4D4E9}" srcOrd="0" destOrd="0" presId="urn:microsoft.com/office/officeart/2005/8/layout/hProcess6"/>
    <dgm:cxn modelId="{985CBBD1-B94D-4C00-9A90-2E05ED03BAC4}" type="presOf" srcId="{233AF4E8-3792-4D6E-828F-33DF9330D41B}" destId="{30CB4616-C00F-44A9-8CA0-9369BB335D5D}" srcOrd="1" destOrd="1" presId="urn:microsoft.com/office/officeart/2005/8/layout/hProcess6"/>
    <dgm:cxn modelId="{F08D09D3-537B-4B11-B5F5-F74BC1FE84A3}" type="presOf" srcId="{0582CEFE-7A94-4B01-BEBF-98A2108DBFA0}" destId="{5E666078-72E0-4EDF-A407-0BE6FBF4D4E9}" srcOrd="0" destOrd="1" presId="urn:microsoft.com/office/officeart/2005/8/layout/hProcess6"/>
    <dgm:cxn modelId="{F918E8E4-EA7A-4028-915B-427BA99BEB03}" type="presOf" srcId="{806CE6CB-528E-4093-8E93-961E4A7D504A}" destId="{A06ECF1E-5E21-4ED6-8BD9-C72605A03B61}" srcOrd="1" destOrd="0" presId="urn:microsoft.com/office/officeart/2005/8/layout/hProcess6"/>
    <dgm:cxn modelId="{120C92F1-3C96-4389-B99D-73D5FBF0DB9D}" srcId="{7E6AB98B-6B70-4484-81EE-E516B39DB25F}" destId="{0582CEFE-7A94-4B01-BEBF-98A2108DBFA0}" srcOrd="1" destOrd="0" parTransId="{8CC1B8F8-5557-4B42-8301-3BFD522AC618}" sibTransId="{B168542E-1EC3-425C-9362-2CA53B306B2B}"/>
    <dgm:cxn modelId="{E21EEDF3-4416-4D61-B322-C6DED6C38F48}" type="presOf" srcId="{B259D130-AF83-4FDF-B1F3-F8CDA80B9382}" destId="{A3843E17-35A7-41E1-B75D-0332B4644A6C}" srcOrd="1" destOrd="0" presId="urn:microsoft.com/office/officeart/2005/8/layout/hProcess6"/>
    <dgm:cxn modelId="{D95D7FF8-EDCE-43C4-A90E-9793BA59CFAC}" type="presOf" srcId="{8AB67F7B-A15A-4597-BEFF-F84193E5BCAB}" destId="{8747B61D-9A02-4563-944B-1CD260F645C4}" srcOrd="0" destOrd="0" presId="urn:microsoft.com/office/officeart/2005/8/layout/hProcess6"/>
    <dgm:cxn modelId="{4B001DCB-17F7-4DB5-B77F-794266E3319F}" type="presParOf" srcId="{8747B61D-9A02-4563-944B-1CD260F645C4}" destId="{1E1555FE-C011-4708-8A76-107F41BEB118}" srcOrd="0" destOrd="0" presId="urn:microsoft.com/office/officeart/2005/8/layout/hProcess6"/>
    <dgm:cxn modelId="{1A4D018C-C72B-4958-BD69-E2C6E5B5CE82}" type="presParOf" srcId="{1E1555FE-C011-4708-8A76-107F41BEB118}" destId="{098E51C2-412A-4FF3-9907-9A972A2CFC43}" srcOrd="0" destOrd="0" presId="urn:microsoft.com/office/officeart/2005/8/layout/hProcess6"/>
    <dgm:cxn modelId="{286B42C2-BBE5-4855-BE13-2671B0057D92}" type="presParOf" srcId="{1E1555FE-C011-4708-8A76-107F41BEB118}" destId="{5E666078-72E0-4EDF-A407-0BE6FBF4D4E9}" srcOrd="1" destOrd="0" presId="urn:microsoft.com/office/officeart/2005/8/layout/hProcess6"/>
    <dgm:cxn modelId="{DEAC94A5-2989-43D8-81C4-3C0295E18764}" type="presParOf" srcId="{1E1555FE-C011-4708-8A76-107F41BEB118}" destId="{A3843E17-35A7-41E1-B75D-0332B4644A6C}" srcOrd="2" destOrd="0" presId="urn:microsoft.com/office/officeart/2005/8/layout/hProcess6"/>
    <dgm:cxn modelId="{DBF77FE4-50B3-4F93-B534-3D513DB5A480}" type="presParOf" srcId="{1E1555FE-C011-4708-8A76-107F41BEB118}" destId="{29F3BF4E-C91F-4A93-BDB5-4B7AE4E8E309}" srcOrd="3" destOrd="0" presId="urn:microsoft.com/office/officeart/2005/8/layout/hProcess6"/>
    <dgm:cxn modelId="{864A8365-561E-40D8-BF1C-DB0C5DCD644D}" type="presParOf" srcId="{8747B61D-9A02-4563-944B-1CD260F645C4}" destId="{C2CAB661-607A-4906-808F-03FF24C5B537}" srcOrd="1" destOrd="0" presId="urn:microsoft.com/office/officeart/2005/8/layout/hProcess6"/>
    <dgm:cxn modelId="{E48CC170-39D7-4BE9-ADD8-0210A6BA0FAE}" type="presParOf" srcId="{8747B61D-9A02-4563-944B-1CD260F645C4}" destId="{1A54C7BB-A11F-41BF-AA9D-B4BCE389E8DD}" srcOrd="2" destOrd="0" presId="urn:microsoft.com/office/officeart/2005/8/layout/hProcess6"/>
    <dgm:cxn modelId="{3985D579-B2F9-4B6C-90A3-AA51C7C58C56}" type="presParOf" srcId="{1A54C7BB-A11F-41BF-AA9D-B4BCE389E8DD}" destId="{0C52B40D-206A-4475-98D7-DA1E187BAEED}" srcOrd="0" destOrd="0" presId="urn:microsoft.com/office/officeart/2005/8/layout/hProcess6"/>
    <dgm:cxn modelId="{EB90E414-1D2E-4EA2-98CA-877D10CE8E00}" type="presParOf" srcId="{1A54C7BB-A11F-41BF-AA9D-B4BCE389E8DD}" destId="{6BCEDCE8-F7BF-4B16-9635-F74453C68DE6}" srcOrd="1" destOrd="0" presId="urn:microsoft.com/office/officeart/2005/8/layout/hProcess6"/>
    <dgm:cxn modelId="{EBC2FBF6-05B7-46F3-BED6-9F0590360F7E}" type="presParOf" srcId="{1A54C7BB-A11F-41BF-AA9D-B4BCE389E8DD}" destId="{A06ECF1E-5E21-4ED6-8BD9-C72605A03B61}" srcOrd="2" destOrd="0" presId="urn:microsoft.com/office/officeart/2005/8/layout/hProcess6"/>
    <dgm:cxn modelId="{3A97ABD3-7299-4C53-9290-B645F56AADB7}" type="presParOf" srcId="{1A54C7BB-A11F-41BF-AA9D-B4BCE389E8DD}" destId="{DB2A2DB7-0507-4CAA-9944-B27E4D9189CE}" srcOrd="3" destOrd="0" presId="urn:microsoft.com/office/officeart/2005/8/layout/hProcess6"/>
    <dgm:cxn modelId="{F66A9C77-BE34-4E11-9CB8-F470413F9A0D}" type="presParOf" srcId="{8747B61D-9A02-4563-944B-1CD260F645C4}" destId="{646655C2-AABB-460B-BA89-EF97341B23D6}" srcOrd="3" destOrd="0" presId="urn:microsoft.com/office/officeart/2005/8/layout/hProcess6"/>
    <dgm:cxn modelId="{96D93F7C-EEFF-4839-8DEF-254006DDB9AA}" type="presParOf" srcId="{8747B61D-9A02-4563-944B-1CD260F645C4}" destId="{0BAE6F4A-5FED-4E75-891D-2E7753A96AB7}" srcOrd="4" destOrd="0" presId="urn:microsoft.com/office/officeart/2005/8/layout/hProcess6"/>
    <dgm:cxn modelId="{FB76C7D1-8B0D-45DF-B093-3E61ABAE41A7}" type="presParOf" srcId="{0BAE6F4A-5FED-4E75-891D-2E7753A96AB7}" destId="{7A7C048E-6FB6-4862-BF3A-FAA0EFD3B54E}" srcOrd="0" destOrd="0" presId="urn:microsoft.com/office/officeart/2005/8/layout/hProcess6"/>
    <dgm:cxn modelId="{7B250650-793A-4F00-979C-C99914E494B8}" type="presParOf" srcId="{0BAE6F4A-5FED-4E75-891D-2E7753A96AB7}" destId="{8F5DC84E-9BD5-4958-BF6D-AFD96EB81CFD}" srcOrd="1" destOrd="0" presId="urn:microsoft.com/office/officeart/2005/8/layout/hProcess6"/>
    <dgm:cxn modelId="{C5BC0311-B802-453D-A749-C4FBA3F8DB58}" type="presParOf" srcId="{0BAE6F4A-5FED-4E75-891D-2E7753A96AB7}" destId="{2EEF7487-D480-446E-85C9-6634E24711D9}" srcOrd="2" destOrd="0" presId="urn:microsoft.com/office/officeart/2005/8/layout/hProcess6"/>
    <dgm:cxn modelId="{98D88368-9D64-46CD-9817-F9ABB68A2780}" type="presParOf" srcId="{0BAE6F4A-5FED-4E75-891D-2E7753A96AB7}" destId="{46576ECF-D226-4C51-9715-CB23896FD078}" srcOrd="3" destOrd="0" presId="urn:microsoft.com/office/officeart/2005/8/layout/hProcess6"/>
    <dgm:cxn modelId="{BEDC15D5-865E-4011-A9DA-EBA261D03FD8}" type="presParOf" srcId="{8747B61D-9A02-4563-944B-1CD260F645C4}" destId="{47B7975D-3715-435B-B289-B0B2CE9C4D34}" srcOrd="5" destOrd="0" presId="urn:microsoft.com/office/officeart/2005/8/layout/hProcess6"/>
    <dgm:cxn modelId="{BA6341A4-EF7A-4097-AE8D-A159313056E3}" type="presParOf" srcId="{8747B61D-9A02-4563-944B-1CD260F645C4}" destId="{244B811D-A78D-4D92-8587-420A24172ECC}" srcOrd="6" destOrd="0" presId="urn:microsoft.com/office/officeart/2005/8/layout/hProcess6"/>
    <dgm:cxn modelId="{54BE9DDB-E582-4F66-9CCF-9F2BD8E484D9}" type="presParOf" srcId="{244B811D-A78D-4D92-8587-420A24172ECC}" destId="{84799D0C-32D8-41B0-86C5-163345BEBF0B}" srcOrd="0" destOrd="0" presId="urn:microsoft.com/office/officeart/2005/8/layout/hProcess6"/>
    <dgm:cxn modelId="{1A9121C4-70C8-4AE9-AF4A-4C2E6D75D156}" type="presParOf" srcId="{244B811D-A78D-4D92-8587-420A24172ECC}" destId="{94327CE3-3AA1-4E18-8B62-91FB4C4A5FAF}" srcOrd="1" destOrd="0" presId="urn:microsoft.com/office/officeart/2005/8/layout/hProcess6"/>
    <dgm:cxn modelId="{0438E3BC-5219-4C5E-8E85-2DD0D97B6E97}" type="presParOf" srcId="{244B811D-A78D-4D92-8587-420A24172ECC}" destId="{30CB4616-C00F-44A9-8CA0-9369BB335D5D}" srcOrd="2" destOrd="0" presId="urn:microsoft.com/office/officeart/2005/8/layout/hProcess6"/>
    <dgm:cxn modelId="{F0490A82-21A6-43E1-8DB6-61AA338E634B}" type="presParOf" srcId="{244B811D-A78D-4D92-8587-420A24172ECC}" destId="{FFA48893-2CD0-47D8-8A2A-7C30745927F3}"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4E6A31-1949-451C-8BF7-39573AFB334D}"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en-US"/>
        </a:p>
      </dgm:t>
    </dgm:pt>
    <dgm:pt modelId="{5CC4D4D3-E63E-42A8-A806-85674A050E0D}">
      <dgm:prSet phldrT="[Text]"/>
      <dgm:spPr/>
      <dgm:t>
        <a:bodyPr/>
        <a:lstStyle/>
        <a:p>
          <a:r>
            <a:rPr lang="en-US"/>
            <a:t>Define</a:t>
          </a:r>
        </a:p>
      </dgm:t>
    </dgm:pt>
    <dgm:pt modelId="{E8560A2A-62E2-410A-ADCF-FC0B0E441743}" type="parTrans" cxnId="{992EB1F0-92C6-4633-BE61-FFF2F0B3A1F9}">
      <dgm:prSet/>
      <dgm:spPr/>
      <dgm:t>
        <a:bodyPr/>
        <a:lstStyle/>
        <a:p>
          <a:endParaRPr lang="en-US"/>
        </a:p>
      </dgm:t>
    </dgm:pt>
    <dgm:pt modelId="{1B8C9BBC-BA4D-4F4A-8E52-95D8CA9E07F3}" type="sibTrans" cxnId="{992EB1F0-92C6-4633-BE61-FFF2F0B3A1F9}">
      <dgm:prSet/>
      <dgm:spPr/>
      <dgm:t>
        <a:bodyPr/>
        <a:lstStyle/>
        <a:p>
          <a:endParaRPr lang="en-US"/>
        </a:p>
      </dgm:t>
    </dgm:pt>
    <dgm:pt modelId="{D7CAAB9D-9D30-4B9B-A8C7-1DE076D2416C}">
      <dgm:prSet phldrT="[Text]"/>
      <dgm:spPr/>
      <dgm:t>
        <a:bodyPr/>
        <a:lstStyle/>
        <a:p>
          <a:r>
            <a:rPr lang="en-US"/>
            <a:t>Use data to identify individual strengths and needs</a:t>
          </a:r>
        </a:p>
      </dgm:t>
    </dgm:pt>
    <dgm:pt modelId="{203D8876-AB65-4218-8C31-E7980A04EF41}" type="parTrans" cxnId="{61EFCF5D-DD46-4C75-B662-22ECE6149BE7}">
      <dgm:prSet/>
      <dgm:spPr/>
      <dgm:t>
        <a:bodyPr/>
        <a:lstStyle/>
        <a:p>
          <a:endParaRPr lang="en-US"/>
        </a:p>
      </dgm:t>
    </dgm:pt>
    <dgm:pt modelId="{65E7EEE2-E720-46DB-95D4-4358A565E4AA}" type="sibTrans" cxnId="{61EFCF5D-DD46-4C75-B662-22ECE6149BE7}">
      <dgm:prSet/>
      <dgm:spPr/>
      <dgm:t>
        <a:bodyPr/>
        <a:lstStyle/>
        <a:p>
          <a:endParaRPr lang="en-US"/>
        </a:p>
      </dgm:t>
    </dgm:pt>
    <dgm:pt modelId="{80DCD2A3-C7C3-4010-8141-0834250C0E52}">
      <dgm:prSet phldrT="[Text]"/>
      <dgm:spPr/>
      <dgm:t>
        <a:bodyPr/>
        <a:lstStyle/>
        <a:p>
          <a:r>
            <a:rPr lang="en-US"/>
            <a:t>Analyze</a:t>
          </a:r>
        </a:p>
      </dgm:t>
    </dgm:pt>
    <dgm:pt modelId="{1AE71182-6087-48A3-9F2F-1C65DD64A21E}" type="parTrans" cxnId="{8D8997AE-7A35-4317-BF06-352C69F6F5D4}">
      <dgm:prSet/>
      <dgm:spPr/>
      <dgm:t>
        <a:bodyPr/>
        <a:lstStyle/>
        <a:p>
          <a:endParaRPr lang="en-US"/>
        </a:p>
      </dgm:t>
    </dgm:pt>
    <dgm:pt modelId="{9F1D7596-04C5-4384-A0B0-AC24C0C965E1}" type="sibTrans" cxnId="{8D8997AE-7A35-4317-BF06-352C69F6F5D4}">
      <dgm:prSet/>
      <dgm:spPr/>
      <dgm:t>
        <a:bodyPr/>
        <a:lstStyle/>
        <a:p>
          <a:endParaRPr lang="en-US"/>
        </a:p>
      </dgm:t>
    </dgm:pt>
    <dgm:pt modelId="{3ADFE13B-F211-4FEA-9A2D-2C7C476416F5}">
      <dgm:prSet phldrT="[Text]"/>
      <dgm:spPr/>
      <dgm:t>
        <a:bodyPr/>
        <a:lstStyle/>
        <a:p>
          <a:r>
            <a:rPr lang="en-US"/>
            <a:t>Gather additional data</a:t>
          </a:r>
        </a:p>
      </dgm:t>
    </dgm:pt>
    <dgm:pt modelId="{33B6D99B-6309-4E46-A56B-30E4D9E977AE}" type="parTrans" cxnId="{F65CD48E-9A4B-4D0A-8D29-DCDAF21E2C85}">
      <dgm:prSet/>
      <dgm:spPr/>
      <dgm:t>
        <a:bodyPr/>
        <a:lstStyle/>
        <a:p>
          <a:endParaRPr lang="en-US"/>
        </a:p>
      </dgm:t>
    </dgm:pt>
    <dgm:pt modelId="{37C2D974-F6A8-4AB5-95F8-024D4C9537B6}" type="sibTrans" cxnId="{F65CD48E-9A4B-4D0A-8D29-DCDAF21E2C85}">
      <dgm:prSet/>
      <dgm:spPr/>
      <dgm:t>
        <a:bodyPr/>
        <a:lstStyle/>
        <a:p>
          <a:endParaRPr lang="en-US"/>
        </a:p>
      </dgm:t>
    </dgm:pt>
    <dgm:pt modelId="{6752C493-20F5-44C7-95F3-18DEC46BAE36}">
      <dgm:prSet phldrT="[Text]"/>
      <dgm:spPr/>
      <dgm:t>
        <a:bodyPr/>
        <a:lstStyle/>
        <a:p>
          <a:r>
            <a:rPr lang="en-US"/>
            <a:t>Implement</a:t>
          </a:r>
        </a:p>
      </dgm:t>
    </dgm:pt>
    <dgm:pt modelId="{7B7B05EF-8BE4-43B6-BF7B-6B3FD71A8210}" type="parTrans" cxnId="{E2FEC07F-6C71-4DE2-BD74-05D81858A5A4}">
      <dgm:prSet/>
      <dgm:spPr/>
      <dgm:t>
        <a:bodyPr/>
        <a:lstStyle/>
        <a:p>
          <a:endParaRPr lang="en-US"/>
        </a:p>
      </dgm:t>
    </dgm:pt>
    <dgm:pt modelId="{90942806-33DF-443F-B7BD-7624AAD33F43}" type="sibTrans" cxnId="{E2FEC07F-6C71-4DE2-BD74-05D81858A5A4}">
      <dgm:prSet/>
      <dgm:spPr/>
      <dgm:t>
        <a:bodyPr/>
        <a:lstStyle/>
        <a:p>
          <a:endParaRPr lang="en-US"/>
        </a:p>
      </dgm:t>
    </dgm:pt>
    <dgm:pt modelId="{4E130ED5-BF3B-478C-B595-9659FE6FAA16}">
      <dgm:prSet phldrT="[Text]"/>
      <dgm:spPr/>
      <dgm:t>
        <a:bodyPr/>
        <a:lstStyle/>
        <a:p>
          <a:r>
            <a:rPr lang="en-US"/>
            <a:t>Evaluate</a:t>
          </a:r>
        </a:p>
      </dgm:t>
    </dgm:pt>
    <dgm:pt modelId="{A50F11FB-83FE-4260-A8D8-8D760233D2CF}" type="parTrans" cxnId="{DC2BEE56-D309-455E-AC67-E9613FD07A22}">
      <dgm:prSet/>
      <dgm:spPr/>
      <dgm:t>
        <a:bodyPr/>
        <a:lstStyle/>
        <a:p>
          <a:endParaRPr lang="en-US"/>
        </a:p>
      </dgm:t>
    </dgm:pt>
    <dgm:pt modelId="{34F02310-D954-4B9E-A8BE-7EBECB762891}" type="sibTrans" cxnId="{DC2BEE56-D309-455E-AC67-E9613FD07A22}">
      <dgm:prSet/>
      <dgm:spPr/>
      <dgm:t>
        <a:bodyPr/>
        <a:lstStyle/>
        <a:p>
          <a:endParaRPr lang="en-US"/>
        </a:p>
      </dgm:t>
    </dgm:pt>
    <dgm:pt modelId="{E93760AE-82ED-4BA1-9C97-443741676067}">
      <dgm:prSet phldrT="[Text]"/>
      <dgm:spPr/>
      <dgm:t>
        <a:bodyPr/>
        <a:lstStyle/>
        <a:p>
          <a:r>
            <a:rPr lang="en-US"/>
            <a:t>Implementation fidelity</a:t>
          </a:r>
        </a:p>
      </dgm:t>
    </dgm:pt>
    <dgm:pt modelId="{FACB0788-A6D5-4D0B-B6CC-07DB33FA7C14}" type="parTrans" cxnId="{2C9A39A0-2F29-4CE9-BDBF-C24FC3319047}">
      <dgm:prSet/>
      <dgm:spPr/>
      <dgm:t>
        <a:bodyPr/>
        <a:lstStyle/>
        <a:p>
          <a:endParaRPr lang="en-US"/>
        </a:p>
      </dgm:t>
    </dgm:pt>
    <dgm:pt modelId="{B858B84A-3B84-4599-A444-75F6C050A280}" type="sibTrans" cxnId="{2C9A39A0-2F29-4CE9-BDBF-C24FC3319047}">
      <dgm:prSet/>
      <dgm:spPr/>
      <dgm:t>
        <a:bodyPr/>
        <a:lstStyle/>
        <a:p>
          <a:endParaRPr lang="en-US"/>
        </a:p>
      </dgm:t>
    </dgm:pt>
    <dgm:pt modelId="{048CBC31-2C7C-43A1-ACAE-250A8F76747F}">
      <dgm:prSet phldrT="[Text]"/>
      <dgm:spPr/>
      <dgm:t>
        <a:bodyPr/>
        <a:lstStyle/>
        <a:p>
          <a:r>
            <a:rPr lang="en-US">
              <a:latin typeface="Calibri Light" panose="020F0302020204030204"/>
            </a:rPr>
            <a:t>Plan</a:t>
          </a:r>
          <a:r>
            <a:rPr lang="en-US"/>
            <a:t> </a:t>
          </a:r>
          <a:r>
            <a:rPr lang="en-US">
              <a:latin typeface="Calibri Light" panose="020F0302020204030204"/>
            </a:rPr>
            <a:t>created </a:t>
          </a:r>
          <a:endParaRPr lang="en-US"/>
        </a:p>
      </dgm:t>
    </dgm:pt>
    <dgm:pt modelId="{218BF387-7EAE-4B07-8B79-653E795759D7}" type="parTrans" cxnId="{E78AA361-4FF0-47B5-888C-EEDBEA59C325}">
      <dgm:prSet/>
      <dgm:spPr/>
      <dgm:t>
        <a:bodyPr/>
        <a:lstStyle/>
        <a:p>
          <a:endParaRPr lang="en-US"/>
        </a:p>
      </dgm:t>
    </dgm:pt>
    <dgm:pt modelId="{63FF14AB-BE1E-4296-B2D5-C9C726E09CC7}" type="sibTrans" cxnId="{E78AA361-4FF0-47B5-888C-EEDBEA59C325}">
      <dgm:prSet/>
      <dgm:spPr/>
      <dgm:t>
        <a:bodyPr/>
        <a:lstStyle/>
        <a:p>
          <a:endParaRPr lang="en-US"/>
        </a:p>
      </dgm:t>
    </dgm:pt>
    <dgm:pt modelId="{887FE5C4-2B62-495F-9ED7-C1E156DA4B40}">
      <dgm:prSet phldrT="[Text]"/>
      <dgm:spPr/>
      <dgm:t>
        <a:bodyPr/>
        <a:lstStyle/>
        <a:p>
          <a:pPr rtl="0"/>
          <a:r>
            <a:rPr lang="en-US">
              <a:latin typeface="Calibri Light" panose="020F0302020204030204"/>
            </a:rPr>
            <a:t>Program Monitoring</a:t>
          </a:r>
          <a:r>
            <a:rPr lang="en-US"/>
            <a:t> data</a:t>
          </a:r>
        </a:p>
      </dgm:t>
    </dgm:pt>
    <dgm:pt modelId="{BF17E402-1DAC-46A0-9B5B-7485C71B4929}" type="parTrans" cxnId="{5293BB56-9A98-4B23-A439-434043BF0D84}">
      <dgm:prSet/>
      <dgm:spPr/>
      <dgm:t>
        <a:bodyPr/>
        <a:lstStyle/>
        <a:p>
          <a:endParaRPr lang="en-US"/>
        </a:p>
      </dgm:t>
    </dgm:pt>
    <dgm:pt modelId="{EBB09FAF-F132-4304-AA5F-37D6277E866B}" type="sibTrans" cxnId="{5293BB56-9A98-4B23-A439-434043BF0D84}">
      <dgm:prSet/>
      <dgm:spPr/>
      <dgm:t>
        <a:bodyPr/>
        <a:lstStyle/>
        <a:p>
          <a:endParaRPr lang="en-US"/>
        </a:p>
      </dgm:t>
    </dgm:pt>
    <dgm:pt modelId="{B53DCFC7-8BDC-4F15-9AE6-A9CAFDB939D4}">
      <dgm:prSet phldr="0"/>
      <dgm:spPr/>
      <dgm:t>
        <a:bodyPr/>
        <a:lstStyle/>
        <a:p>
          <a:pPr rtl="0"/>
          <a:r>
            <a:rPr lang="en-US">
              <a:latin typeface="Calibri Light" panose="020F0302020204030204"/>
            </a:rPr>
            <a:t>What is the concern? </a:t>
          </a:r>
          <a:endParaRPr lang="en-US"/>
        </a:p>
      </dgm:t>
    </dgm:pt>
    <dgm:pt modelId="{0D39ED95-8D35-4442-AAB0-A8349BB4FBE8}" type="parTrans" cxnId="{8D53B4D4-2C9C-4A83-BE9C-4F5F0E5DEEAD}">
      <dgm:prSet/>
      <dgm:spPr/>
      <dgm:t>
        <a:bodyPr/>
        <a:lstStyle/>
        <a:p>
          <a:endParaRPr lang="en-US"/>
        </a:p>
      </dgm:t>
    </dgm:pt>
    <dgm:pt modelId="{F66A0503-24DB-4CD6-A20B-E2D1979D1BC6}" type="sibTrans" cxnId="{8D53B4D4-2C9C-4A83-BE9C-4F5F0E5DEEAD}">
      <dgm:prSet/>
      <dgm:spPr/>
      <dgm:t>
        <a:bodyPr/>
        <a:lstStyle/>
        <a:p>
          <a:endParaRPr lang="en-US"/>
        </a:p>
      </dgm:t>
    </dgm:pt>
    <dgm:pt modelId="{BD3AF7CF-D16D-4C8A-9BCA-3B05E285CAD6}">
      <dgm:prSet phldr="0"/>
      <dgm:spPr/>
      <dgm:t>
        <a:bodyPr/>
        <a:lstStyle/>
        <a:p>
          <a:pPr rtl="0"/>
          <a:r>
            <a:rPr lang="en-US"/>
            <a:t>Diagnostic</a:t>
          </a:r>
          <a:endParaRPr lang="en-US">
            <a:latin typeface="Calibri Light" panose="020F0302020204030204"/>
          </a:endParaRPr>
        </a:p>
      </dgm:t>
    </dgm:pt>
    <dgm:pt modelId="{29291975-1F86-4931-8EF0-0964CA221202}" type="parTrans" cxnId="{DB346C2F-CB38-46BC-BF89-59E26162B4B6}">
      <dgm:prSet/>
      <dgm:spPr/>
      <dgm:t>
        <a:bodyPr/>
        <a:lstStyle/>
        <a:p>
          <a:endParaRPr lang="en-US"/>
        </a:p>
      </dgm:t>
    </dgm:pt>
    <dgm:pt modelId="{4B5B35A4-3DF7-4D96-A510-B8D9F76531BF}" type="sibTrans" cxnId="{DB346C2F-CB38-46BC-BF89-59E26162B4B6}">
      <dgm:prSet/>
      <dgm:spPr/>
      <dgm:t>
        <a:bodyPr/>
        <a:lstStyle/>
        <a:p>
          <a:endParaRPr lang="en-US"/>
        </a:p>
      </dgm:t>
    </dgm:pt>
    <dgm:pt modelId="{DA047BAD-DF73-42CB-A3A9-858F4AC1BAB9}">
      <dgm:prSet phldr="0"/>
      <dgm:spPr/>
      <dgm:t>
        <a:bodyPr/>
        <a:lstStyle/>
        <a:p>
          <a:pPr rtl="0"/>
          <a:r>
            <a:rPr lang="en-US">
              <a:latin typeface="Calibri Light" panose="020F0302020204030204"/>
            </a:rPr>
            <a:t>Does additional evidence validate this concern?</a:t>
          </a:r>
        </a:p>
      </dgm:t>
    </dgm:pt>
    <dgm:pt modelId="{B08FDC4A-8D10-4437-9885-D61D8A5EE1F3}" type="parTrans" cxnId="{DDC55D7F-C65E-49FF-8AD5-98E23FB70661}">
      <dgm:prSet/>
      <dgm:spPr/>
      <dgm:t>
        <a:bodyPr/>
        <a:lstStyle/>
        <a:p>
          <a:endParaRPr lang="en-US"/>
        </a:p>
      </dgm:t>
    </dgm:pt>
    <dgm:pt modelId="{EB1F4FAD-110E-4CC7-8834-2110C24B8054}" type="sibTrans" cxnId="{DDC55D7F-C65E-49FF-8AD5-98E23FB70661}">
      <dgm:prSet/>
      <dgm:spPr/>
      <dgm:t>
        <a:bodyPr/>
        <a:lstStyle/>
        <a:p>
          <a:endParaRPr lang="en-US"/>
        </a:p>
      </dgm:t>
    </dgm:pt>
    <dgm:pt modelId="{EDB453FE-9B93-4322-8A38-5B19B5F1ABE4}">
      <dgm:prSet phldr="0"/>
      <dgm:spPr/>
      <dgm:t>
        <a:bodyPr/>
        <a:lstStyle/>
        <a:p>
          <a:pPr rtl="0"/>
          <a:endParaRPr lang="en-US">
            <a:latin typeface="Calibri Light" panose="020F0302020204030204"/>
          </a:endParaRPr>
        </a:p>
      </dgm:t>
    </dgm:pt>
    <dgm:pt modelId="{071B01AB-6FED-4871-B27C-2FFC76BDFF1D}" type="parTrans" cxnId="{193C7CF1-68BB-4DA8-87D5-060FC80B75CC}">
      <dgm:prSet/>
      <dgm:spPr/>
      <dgm:t>
        <a:bodyPr/>
        <a:lstStyle/>
        <a:p>
          <a:endParaRPr lang="en-US"/>
        </a:p>
      </dgm:t>
    </dgm:pt>
    <dgm:pt modelId="{79A11E64-A3ED-438C-BB3E-81FD3540C1AF}" type="sibTrans" cxnId="{193C7CF1-68BB-4DA8-87D5-060FC80B75CC}">
      <dgm:prSet/>
      <dgm:spPr/>
      <dgm:t>
        <a:bodyPr/>
        <a:lstStyle/>
        <a:p>
          <a:endParaRPr lang="en-US"/>
        </a:p>
      </dgm:t>
    </dgm:pt>
    <dgm:pt modelId="{A8C2AC97-D443-4A1A-8866-D5DCBA072CA0}">
      <dgm:prSet phldr="0"/>
      <dgm:spPr/>
      <dgm:t>
        <a:bodyPr/>
        <a:lstStyle/>
        <a:p>
          <a:pPr rtl="0"/>
          <a:r>
            <a:rPr lang="en-US">
              <a:latin typeface="Calibri Light" panose="020F0302020204030204"/>
            </a:rPr>
            <a:t>Plan</a:t>
          </a:r>
          <a:r>
            <a:rPr lang="en-US"/>
            <a:t> </a:t>
          </a:r>
          <a:r>
            <a:rPr lang="en-US">
              <a:latin typeface="Calibri Light" panose="020F0302020204030204"/>
            </a:rPr>
            <a:t>for and</a:t>
          </a:r>
          <a:r>
            <a:rPr lang="en-US"/>
            <a:t> implement </a:t>
          </a:r>
          <a:r>
            <a:rPr lang="en-US">
              <a:latin typeface="Calibri Light" panose="020F0302020204030204"/>
            </a:rPr>
            <a:t>progress monitoring</a:t>
          </a:r>
          <a:endParaRPr lang="en-US"/>
        </a:p>
      </dgm:t>
    </dgm:pt>
    <dgm:pt modelId="{19F8C905-0E87-4444-899F-B2670EA8D69F}" type="parTrans" cxnId="{993F8F0A-33F2-4A9E-B7C3-966CA5D6DBF3}">
      <dgm:prSet/>
      <dgm:spPr/>
      <dgm:t>
        <a:bodyPr/>
        <a:lstStyle/>
        <a:p>
          <a:endParaRPr lang="en-US"/>
        </a:p>
      </dgm:t>
    </dgm:pt>
    <dgm:pt modelId="{B9EBFB70-4D91-44BB-9DB9-49288B0A92E2}" type="sibTrans" cxnId="{993F8F0A-33F2-4A9E-B7C3-966CA5D6DBF3}">
      <dgm:prSet/>
      <dgm:spPr/>
      <dgm:t>
        <a:bodyPr/>
        <a:lstStyle/>
        <a:p>
          <a:endParaRPr lang="en-US"/>
        </a:p>
      </dgm:t>
    </dgm:pt>
    <dgm:pt modelId="{AA2A08AD-D8D6-4069-8622-896AAB44A1C8}">
      <dgm:prSet phldr="0"/>
      <dgm:spPr/>
      <dgm:t>
        <a:bodyPr/>
        <a:lstStyle/>
        <a:p>
          <a:pPr rtl="0"/>
          <a:r>
            <a:rPr lang="en-US">
              <a:latin typeface="Calibri Light" panose="020F0302020204030204"/>
            </a:rPr>
            <a:t>What supports and interventions will effectively address this concern and can be implemented with fidelity?</a:t>
          </a:r>
        </a:p>
      </dgm:t>
    </dgm:pt>
    <dgm:pt modelId="{8C1AD566-8C07-40ED-BE2F-BC7FA3E8F4E2}" type="parTrans" cxnId="{FDB12F92-C0AD-4196-8636-BB879DBBDF33}">
      <dgm:prSet/>
      <dgm:spPr/>
      <dgm:t>
        <a:bodyPr/>
        <a:lstStyle/>
        <a:p>
          <a:endParaRPr lang="en-US"/>
        </a:p>
      </dgm:t>
    </dgm:pt>
    <dgm:pt modelId="{9CDB998A-CC27-499B-B717-5F476D6A2CFA}" type="sibTrans" cxnId="{FDB12F92-C0AD-4196-8636-BB879DBBDF33}">
      <dgm:prSet/>
      <dgm:spPr/>
      <dgm:t>
        <a:bodyPr/>
        <a:lstStyle/>
        <a:p>
          <a:endParaRPr lang="en-US"/>
        </a:p>
      </dgm:t>
    </dgm:pt>
    <dgm:pt modelId="{0B3B625A-AE55-42ED-9D09-6F425BD27E00}">
      <dgm:prSet phldr="0"/>
      <dgm:spPr/>
      <dgm:t>
        <a:bodyPr/>
        <a:lstStyle/>
        <a:p>
          <a:pPr rtl="0"/>
          <a:endParaRPr lang="en-US">
            <a:latin typeface="Calibri Light" panose="020F0302020204030204"/>
          </a:endParaRPr>
        </a:p>
      </dgm:t>
    </dgm:pt>
    <dgm:pt modelId="{75391104-F30C-4A87-A320-1F697644734B}" type="parTrans" cxnId="{493CB558-4151-4703-839D-63524DB782BC}">
      <dgm:prSet/>
      <dgm:spPr/>
      <dgm:t>
        <a:bodyPr/>
        <a:lstStyle/>
        <a:p>
          <a:endParaRPr lang="en-US"/>
        </a:p>
      </dgm:t>
    </dgm:pt>
    <dgm:pt modelId="{6EEDF4E2-F5D5-4BA5-9BFF-1D1A535562BE}" type="sibTrans" cxnId="{493CB558-4151-4703-839D-63524DB782BC}">
      <dgm:prSet/>
      <dgm:spPr/>
      <dgm:t>
        <a:bodyPr/>
        <a:lstStyle/>
        <a:p>
          <a:endParaRPr lang="en-US"/>
        </a:p>
      </dgm:t>
    </dgm:pt>
    <dgm:pt modelId="{09AEF2E0-8767-430A-93EB-67FE3A44A06F}">
      <dgm:prSet phldr="0"/>
      <dgm:spPr/>
      <dgm:t>
        <a:bodyPr/>
        <a:lstStyle/>
        <a:p>
          <a:pPr rtl="0"/>
          <a:r>
            <a:rPr lang="en-US">
              <a:latin typeface="Calibri Light" panose="020F0302020204030204"/>
            </a:rPr>
            <a:t>How is this plan impacting the skill gap?</a:t>
          </a:r>
        </a:p>
      </dgm:t>
    </dgm:pt>
    <dgm:pt modelId="{97A7AE74-F445-41F8-8299-8C6B7D8AA1CA}" type="parTrans" cxnId="{D8D96B84-2D93-4C93-A8B0-974A74631F2F}">
      <dgm:prSet/>
      <dgm:spPr/>
      <dgm:t>
        <a:bodyPr/>
        <a:lstStyle/>
        <a:p>
          <a:endParaRPr lang="en-US"/>
        </a:p>
      </dgm:t>
    </dgm:pt>
    <dgm:pt modelId="{CFE13594-D271-4E80-A3ED-0ADC3AD7C8A6}" type="sibTrans" cxnId="{D8D96B84-2D93-4C93-A8B0-974A74631F2F}">
      <dgm:prSet/>
      <dgm:spPr/>
      <dgm:t>
        <a:bodyPr/>
        <a:lstStyle/>
        <a:p>
          <a:endParaRPr lang="en-US"/>
        </a:p>
      </dgm:t>
    </dgm:pt>
    <dgm:pt modelId="{67C58C56-71E4-4903-A63A-C7B7EC1959D2}" type="pres">
      <dgm:prSet presAssocID="{EF4E6A31-1949-451C-8BF7-39573AFB334D}" presName="cycleMatrixDiagram" presStyleCnt="0">
        <dgm:presLayoutVars>
          <dgm:chMax val="1"/>
          <dgm:dir/>
          <dgm:animLvl val="lvl"/>
          <dgm:resizeHandles val="exact"/>
        </dgm:presLayoutVars>
      </dgm:prSet>
      <dgm:spPr/>
    </dgm:pt>
    <dgm:pt modelId="{128B5000-EC27-4A08-A08F-E9085D15AB53}" type="pres">
      <dgm:prSet presAssocID="{EF4E6A31-1949-451C-8BF7-39573AFB334D}" presName="children" presStyleCnt="0"/>
      <dgm:spPr/>
    </dgm:pt>
    <dgm:pt modelId="{8CB55377-0DB3-45B6-B61E-6931336FB82E}" type="pres">
      <dgm:prSet presAssocID="{EF4E6A31-1949-451C-8BF7-39573AFB334D}" presName="child1group" presStyleCnt="0"/>
      <dgm:spPr/>
    </dgm:pt>
    <dgm:pt modelId="{3148F67F-AD86-40C9-B109-438896724D21}" type="pres">
      <dgm:prSet presAssocID="{EF4E6A31-1949-451C-8BF7-39573AFB334D}" presName="child1" presStyleLbl="bgAcc1" presStyleIdx="0" presStyleCnt="4"/>
      <dgm:spPr/>
    </dgm:pt>
    <dgm:pt modelId="{B6D45D56-B6A9-480C-8AF6-0043C3FDB28C}" type="pres">
      <dgm:prSet presAssocID="{EF4E6A31-1949-451C-8BF7-39573AFB334D}" presName="child1Text" presStyleLbl="bgAcc1" presStyleIdx="0" presStyleCnt="4">
        <dgm:presLayoutVars>
          <dgm:bulletEnabled val="1"/>
        </dgm:presLayoutVars>
      </dgm:prSet>
      <dgm:spPr/>
    </dgm:pt>
    <dgm:pt modelId="{79B5FE8F-877A-4148-942D-C3AA2CBB04BA}" type="pres">
      <dgm:prSet presAssocID="{EF4E6A31-1949-451C-8BF7-39573AFB334D}" presName="child2group" presStyleCnt="0"/>
      <dgm:spPr/>
    </dgm:pt>
    <dgm:pt modelId="{A416EDC6-534B-4728-82F6-8AEFACFDF01E}" type="pres">
      <dgm:prSet presAssocID="{EF4E6A31-1949-451C-8BF7-39573AFB334D}" presName="child2" presStyleLbl="bgAcc1" presStyleIdx="1" presStyleCnt="4"/>
      <dgm:spPr/>
    </dgm:pt>
    <dgm:pt modelId="{1F53258F-FDF8-48A6-B600-98E4C053BB54}" type="pres">
      <dgm:prSet presAssocID="{EF4E6A31-1949-451C-8BF7-39573AFB334D}" presName="child2Text" presStyleLbl="bgAcc1" presStyleIdx="1" presStyleCnt="4">
        <dgm:presLayoutVars>
          <dgm:bulletEnabled val="1"/>
        </dgm:presLayoutVars>
      </dgm:prSet>
      <dgm:spPr/>
    </dgm:pt>
    <dgm:pt modelId="{321DC000-A4C3-4CC4-9BB1-3A86D684E1E4}" type="pres">
      <dgm:prSet presAssocID="{EF4E6A31-1949-451C-8BF7-39573AFB334D}" presName="child3group" presStyleCnt="0"/>
      <dgm:spPr/>
    </dgm:pt>
    <dgm:pt modelId="{920A3163-0057-4221-89FD-C43113E8385C}" type="pres">
      <dgm:prSet presAssocID="{EF4E6A31-1949-451C-8BF7-39573AFB334D}" presName="child3" presStyleLbl="bgAcc1" presStyleIdx="2" presStyleCnt="4"/>
      <dgm:spPr/>
    </dgm:pt>
    <dgm:pt modelId="{46D105B8-6E03-4B8D-9C6F-CC87DEE52903}" type="pres">
      <dgm:prSet presAssocID="{EF4E6A31-1949-451C-8BF7-39573AFB334D}" presName="child3Text" presStyleLbl="bgAcc1" presStyleIdx="2" presStyleCnt="4">
        <dgm:presLayoutVars>
          <dgm:bulletEnabled val="1"/>
        </dgm:presLayoutVars>
      </dgm:prSet>
      <dgm:spPr/>
    </dgm:pt>
    <dgm:pt modelId="{A5ACA69B-DFE4-443B-9B94-7571E0E462BB}" type="pres">
      <dgm:prSet presAssocID="{EF4E6A31-1949-451C-8BF7-39573AFB334D}" presName="child4group" presStyleCnt="0"/>
      <dgm:spPr/>
    </dgm:pt>
    <dgm:pt modelId="{EF4B128E-2A28-49A0-83B6-D706B105DADB}" type="pres">
      <dgm:prSet presAssocID="{EF4E6A31-1949-451C-8BF7-39573AFB334D}" presName="child4" presStyleLbl="bgAcc1" presStyleIdx="3" presStyleCnt="4"/>
      <dgm:spPr/>
    </dgm:pt>
    <dgm:pt modelId="{FD13CD0E-FF5C-463B-B4C7-F919E1483646}" type="pres">
      <dgm:prSet presAssocID="{EF4E6A31-1949-451C-8BF7-39573AFB334D}" presName="child4Text" presStyleLbl="bgAcc1" presStyleIdx="3" presStyleCnt="4">
        <dgm:presLayoutVars>
          <dgm:bulletEnabled val="1"/>
        </dgm:presLayoutVars>
      </dgm:prSet>
      <dgm:spPr/>
    </dgm:pt>
    <dgm:pt modelId="{87E41F81-48B6-429E-B31E-EF60917A0DBE}" type="pres">
      <dgm:prSet presAssocID="{EF4E6A31-1949-451C-8BF7-39573AFB334D}" presName="childPlaceholder" presStyleCnt="0"/>
      <dgm:spPr/>
    </dgm:pt>
    <dgm:pt modelId="{3A7369F7-5FD9-4184-A855-5CDCDAE5AB0D}" type="pres">
      <dgm:prSet presAssocID="{EF4E6A31-1949-451C-8BF7-39573AFB334D}" presName="circle" presStyleCnt="0"/>
      <dgm:spPr/>
    </dgm:pt>
    <dgm:pt modelId="{E32C616D-B26E-482B-94E7-B097082D11DC}" type="pres">
      <dgm:prSet presAssocID="{EF4E6A31-1949-451C-8BF7-39573AFB334D}" presName="quadrant1" presStyleLbl="node1" presStyleIdx="0" presStyleCnt="4">
        <dgm:presLayoutVars>
          <dgm:chMax val="1"/>
          <dgm:bulletEnabled val="1"/>
        </dgm:presLayoutVars>
      </dgm:prSet>
      <dgm:spPr/>
    </dgm:pt>
    <dgm:pt modelId="{A922B2C7-D28A-48AD-8843-EEA13533E16F}" type="pres">
      <dgm:prSet presAssocID="{EF4E6A31-1949-451C-8BF7-39573AFB334D}" presName="quadrant2" presStyleLbl="node1" presStyleIdx="1" presStyleCnt="4">
        <dgm:presLayoutVars>
          <dgm:chMax val="1"/>
          <dgm:bulletEnabled val="1"/>
        </dgm:presLayoutVars>
      </dgm:prSet>
      <dgm:spPr/>
    </dgm:pt>
    <dgm:pt modelId="{4AE8AA00-CF13-4C1C-8CC0-85323ACC3151}" type="pres">
      <dgm:prSet presAssocID="{EF4E6A31-1949-451C-8BF7-39573AFB334D}" presName="quadrant3" presStyleLbl="node1" presStyleIdx="2" presStyleCnt="4">
        <dgm:presLayoutVars>
          <dgm:chMax val="1"/>
          <dgm:bulletEnabled val="1"/>
        </dgm:presLayoutVars>
      </dgm:prSet>
      <dgm:spPr/>
    </dgm:pt>
    <dgm:pt modelId="{4CCCB38E-E6A0-4622-9D78-D1274B29D29C}" type="pres">
      <dgm:prSet presAssocID="{EF4E6A31-1949-451C-8BF7-39573AFB334D}" presName="quadrant4" presStyleLbl="node1" presStyleIdx="3" presStyleCnt="4">
        <dgm:presLayoutVars>
          <dgm:chMax val="1"/>
          <dgm:bulletEnabled val="1"/>
        </dgm:presLayoutVars>
      </dgm:prSet>
      <dgm:spPr/>
    </dgm:pt>
    <dgm:pt modelId="{79AC77BA-1282-4BD5-9474-C15ABB9C426E}" type="pres">
      <dgm:prSet presAssocID="{EF4E6A31-1949-451C-8BF7-39573AFB334D}" presName="quadrantPlaceholder" presStyleCnt="0"/>
      <dgm:spPr/>
    </dgm:pt>
    <dgm:pt modelId="{0C32748E-BC92-4CA3-94B5-E30181189856}" type="pres">
      <dgm:prSet presAssocID="{EF4E6A31-1949-451C-8BF7-39573AFB334D}" presName="center1" presStyleLbl="fgShp" presStyleIdx="0" presStyleCnt="2"/>
      <dgm:spPr/>
    </dgm:pt>
    <dgm:pt modelId="{936DA3C7-5E61-4D96-9D9D-0D67C58C0FB2}" type="pres">
      <dgm:prSet presAssocID="{EF4E6A31-1949-451C-8BF7-39573AFB334D}" presName="center2" presStyleLbl="fgShp" presStyleIdx="1" presStyleCnt="2"/>
      <dgm:spPr/>
    </dgm:pt>
  </dgm:ptLst>
  <dgm:cxnLst>
    <dgm:cxn modelId="{CC05010A-6BDB-4DA2-9CD1-4B88F4012D3F}" type="presOf" srcId="{5CC4D4D3-E63E-42A8-A806-85674A050E0D}" destId="{E32C616D-B26E-482B-94E7-B097082D11DC}" srcOrd="0" destOrd="0" presId="urn:microsoft.com/office/officeart/2005/8/layout/cycle4"/>
    <dgm:cxn modelId="{993F8F0A-33F2-4A9E-B7C3-966CA5D6DBF3}" srcId="{6752C493-20F5-44C7-95F3-18DEC46BAE36}" destId="{A8C2AC97-D443-4A1A-8866-D5DCBA072CA0}" srcOrd="2" destOrd="0" parTransId="{19F8C905-0E87-4444-899F-B2670EA8D69F}" sibTransId="{B9EBFB70-4D91-44BB-9DB9-49288B0A92E2}"/>
    <dgm:cxn modelId="{474CAD14-E969-4E0E-9679-69D3507B63BB}" type="presOf" srcId="{E93760AE-82ED-4BA1-9C97-443741676067}" destId="{FD13CD0E-FF5C-463B-B4C7-F919E1483646}" srcOrd="1" destOrd="1" presId="urn:microsoft.com/office/officeart/2005/8/layout/cycle4"/>
    <dgm:cxn modelId="{40683E16-C84B-48C3-B5BE-B5F9393578C7}" type="presOf" srcId="{0B3B625A-AE55-42ED-9D09-6F425BD27E00}" destId="{FD13CD0E-FF5C-463B-B4C7-F919E1483646}" srcOrd="1" destOrd="0" presId="urn:microsoft.com/office/officeart/2005/8/layout/cycle4"/>
    <dgm:cxn modelId="{7D35C41F-2BD4-4E73-9070-3E9CF7156143}" type="presOf" srcId="{AA2A08AD-D8D6-4069-8622-896AAB44A1C8}" destId="{920A3163-0057-4221-89FD-C43113E8385C}" srcOrd="0" destOrd="3" presId="urn:microsoft.com/office/officeart/2005/8/layout/cycle4"/>
    <dgm:cxn modelId="{3F88C22A-B9EA-4F82-8E2A-DE3D94D889B9}" type="presOf" srcId="{887FE5C4-2B62-495F-9ED7-C1E156DA4B40}" destId="{FD13CD0E-FF5C-463B-B4C7-F919E1483646}" srcOrd="1" destOrd="2" presId="urn:microsoft.com/office/officeart/2005/8/layout/cycle4"/>
    <dgm:cxn modelId="{DB346C2F-CB38-46BC-BF89-59E26162B4B6}" srcId="{80DCD2A3-C7C3-4010-8141-0834250C0E52}" destId="{BD3AF7CF-D16D-4C8A-9BCA-3B05E285CAD6}" srcOrd="0" destOrd="0" parTransId="{29291975-1F86-4931-8EF0-0964CA221202}" sibTransId="{4B5B35A4-3DF7-4D96-A510-B8D9F76531BF}"/>
    <dgm:cxn modelId="{C15B3430-03CE-48F7-8C79-6B25FC426ACA}" type="presOf" srcId="{BD3AF7CF-D16D-4C8A-9BCA-3B05E285CAD6}" destId="{A416EDC6-534B-4728-82F6-8AEFACFDF01E}" srcOrd="0" destOrd="0" presId="urn:microsoft.com/office/officeart/2005/8/layout/cycle4"/>
    <dgm:cxn modelId="{CF06FD30-1F44-4893-9837-12BCC6A3552F}" type="presOf" srcId="{E93760AE-82ED-4BA1-9C97-443741676067}" destId="{EF4B128E-2A28-49A0-83B6-D706B105DADB}" srcOrd="0" destOrd="1" presId="urn:microsoft.com/office/officeart/2005/8/layout/cycle4"/>
    <dgm:cxn modelId="{A406893B-5DCD-4D2C-8A2A-962465B7B2A2}" type="presOf" srcId="{09AEF2E0-8767-430A-93EB-67FE3A44A06F}" destId="{FD13CD0E-FF5C-463B-B4C7-F919E1483646}" srcOrd="1" destOrd="3" presId="urn:microsoft.com/office/officeart/2005/8/layout/cycle4"/>
    <dgm:cxn modelId="{61EFCF5D-DD46-4C75-B662-22ECE6149BE7}" srcId="{5CC4D4D3-E63E-42A8-A806-85674A050E0D}" destId="{D7CAAB9D-9D30-4B9B-A8C7-1DE076D2416C}" srcOrd="0" destOrd="0" parTransId="{203D8876-AB65-4218-8C31-E7980A04EF41}" sibTransId="{65E7EEE2-E720-46DB-95D4-4358A565E4AA}"/>
    <dgm:cxn modelId="{E78AA361-4FF0-47B5-888C-EEDBEA59C325}" srcId="{6752C493-20F5-44C7-95F3-18DEC46BAE36}" destId="{048CBC31-2C7C-43A1-ACAE-250A8F76747F}" srcOrd="1" destOrd="0" parTransId="{218BF387-7EAE-4B07-8B79-653E795759D7}" sibTransId="{63FF14AB-BE1E-4296-B2D5-C9C726E09CC7}"/>
    <dgm:cxn modelId="{504AC962-0AFC-4DCD-B3C7-77E6687B43C0}" type="presOf" srcId="{DA047BAD-DF73-42CB-A3A9-858F4AC1BAB9}" destId="{1F53258F-FDF8-48A6-B600-98E4C053BB54}" srcOrd="1" destOrd="2" presId="urn:microsoft.com/office/officeart/2005/8/layout/cycle4"/>
    <dgm:cxn modelId="{EBF4A645-F55C-41E6-92A4-861A350F682E}" type="presOf" srcId="{887FE5C4-2B62-495F-9ED7-C1E156DA4B40}" destId="{EF4B128E-2A28-49A0-83B6-D706B105DADB}" srcOrd="0" destOrd="2" presId="urn:microsoft.com/office/officeart/2005/8/layout/cycle4"/>
    <dgm:cxn modelId="{DE3C0468-674A-44FC-B708-F080D9E09732}" type="presOf" srcId="{6752C493-20F5-44C7-95F3-18DEC46BAE36}" destId="{4AE8AA00-CF13-4C1C-8CC0-85323ACC3151}" srcOrd="0" destOrd="0" presId="urn:microsoft.com/office/officeart/2005/8/layout/cycle4"/>
    <dgm:cxn modelId="{D64C9C49-9F01-4FC0-988B-533EBF8FE17E}" type="presOf" srcId="{80DCD2A3-C7C3-4010-8141-0834250C0E52}" destId="{A922B2C7-D28A-48AD-8843-EEA13533E16F}" srcOrd="0" destOrd="0" presId="urn:microsoft.com/office/officeart/2005/8/layout/cycle4"/>
    <dgm:cxn modelId="{CF64294A-F852-45F2-AEC6-DC0C7C81F1D1}" type="presOf" srcId="{B53DCFC7-8BDC-4F15-9AE6-A9CAFDB939D4}" destId="{3148F67F-AD86-40C9-B109-438896724D21}" srcOrd="0" destOrd="1" presId="urn:microsoft.com/office/officeart/2005/8/layout/cycle4"/>
    <dgm:cxn modelId="{BE5B8354-B3A9-45E5-AA4A-B40B65DA4ADE}" type="presOf" srcId="{A8C2AC97-D443-4A1A-8866-D5DCBA072CA0}" destId="{46D105B8-6E03-4B8D-9C6F-CC87DEE52903}" srcOrd="1" destOrd="2" presId="urn:microsoft.com/office/officeart/2005/8/layout/cycle4"/>
    <dgm:cxn modelId="{5293BB56-9A98-4B23-A439-434043BF0D84}" srcId="{4E130ED5-BF3B-478C-B595-9659FE6FAA16}" destId="{887FE5C4-2B62-495F-9ED7-C1E156DA4B40}" srcOrd="2" destOrd="0" parTransId="{BF17E402-1DAC-46A0-9B5B-7485C71B4929}" sibTransId="{EBB09FAF-F132-4304-AA5F-37D6277E866B}"/>
    <dgm:cxn modelId="{DC2BEE56-D309-455E-AC67-E9613FD07A22}" srcId="{EF4E6A31-1949-451C-8BF7-39573AFB334D}" destId="{4E130ED5-BF3B-478C-B595-9659FE6FAA16}" srcOrd="3" destOrd="0" parTransId="{A50F11FB-83FE-4260-A8D8-8D760233D2CF}" sibTransId="{34F02310-D954-4B9E-A8BE-7EBECB762891}"/>
    <dgm:cxn modelId="{36632F57-FDAA-4E3B-B7B2-FF86D451CE47}" type="presOf" srcId="{D7CAAB9D-9D30-4B9B-A8C7-1DE076D2416C}" destId="{B6D45D56-B6A9-480C-8AF6-0043C3FDB28C}" srcOrd="1" destOrd="0" presId="urn:microsoft.com/office/officeart/2005/8/layout/cycle4"/>
    <dgm:cxn modelId="{493CB558-4151-4703-839D-63524DB782BC}" srcId="{4E130ED5-BF3B-478C-B595-9659FE6FAA16}" destId="{0B3B625A-AE55-42ED-9D09-6F425BD27E00}" srcOrd="0" destOrd="0" parTransId="{75391104-F30C-4A87-A320-1F697644734B}" sibTransId="{6EEDF4E2-F5D5-4BA5-9BFF-1D1A535562BE}"/>
    <dgm:cxn modelId="{69A66F7B-B11B-4F76-A08F-CCED02DC5722}" type="presOf" srcId="{3ADFE13B-F211-4FEA-9A2D-2C7C476416F5}" destId="{1F53258F-FDF8-48A6-B600-98E4C053BB54}" srcOrd="1" destOrd="1" presId="urn:microsoft.com/office/officeart/2005/8/layout/cycle4"/>
    <dgm:cxn modelId="{DDC55D7F-C65E-49FF-8AD5-98E23FB70661}" srcId="{80DCD2A3-C7C3-4010-8141-0834250C0E52}" destId="{DA047BAD-DF73-42CB-A3A9-858F4AC1BAB9}" srcOrd="2" destOrd="0" parTransId="{B08FDC4A-8D10-4437-9885-D61D8A5EE1F3}" sibTransId="{EB1F4FAD-110E-4CC7-8834-2110C24B8054}"/>
    <dgm:cxn modelId="{E2FEC07F-6C71-4DE2-BD74-05D81858A5A4}" srcId="{EF4E6A31-1949-451C-8BF7-39573AFB334D}" destId="{6752C493-20F5-44C7-95F3-18DEC46BAE36}" srcOrd="2" destOrd="0" parTransId="{7B7B05EF-8BE4-43B6-BF7B-6B3FD71A8210}" sibTransId="{90942806-33DF-443F-B7BD-7624AAD33F43}"/>
    <dgm:cxn modelId="{D3684A83-158C-48B1-9B38-D0C8022922BD}" type="presOf" srcId="{EDB453FE-9B93-4322-8A38-5B19B5F1ABE4}" destId="{46D105B8-6E03-4B8D-9C6F-CC87DEE52903}" srcOrd="1" destOrd="0" presId="urn:microsoft.com/office/officeart/2005/8/layout/cycle4"/>
    <dgm:cxn modelId="{D8D96B84-2D93-4C93-A8B0-974A74631F2F}" srcId="{4E130ED5-BF3B-478C-B595-9659FE6FAA16}" destId="{09AEF2E0-8767-430A-93EB-67FE3A44A06F}" srcOrd="3" destOrd="0" parTransId="{97A7AE74-F445-41F8-8299-8C6B7D8AA1CA}" sibTransId="{CFE13594-D271-4E80-A3ED-0ADC3AD7C8A6}"/>
    <dgm:cxn modelId="{69D04F89-34AF-4979-AA0A-763807740988}" type="presOf" srcId="{BD3AF7CF-D16D-4C8A-9BCA-3B05E285CAD6}" destId="{1F53258F-FDF8-48A6-B600-98E4C053BB54}" srcOrd="1" destOrd="0" presId="urn:microsoft.com/office/officeart/2005/8/layout/cycle4"/>
    <dgm:cxn modelId="{6602898A-38F2-45AC-A612-6AEBE2C56522}" type="presOf" srcId="{D7CAAB9D-9D30-4B9B-A8C7-1DE076D2416C}" destId="{3148F67F-AD86-40C9-B109-438896724D21}" srcOrd="0" destOrd="0" presId="urn:microsoft.com/office/officeart/2005/8/layout/cycle4"/>
    <dgm:cxn modelId="{F65CD48E-9A4B-4D0A-8D29-DCDAF21E2C85}" srcId="{80DCD2A3-C7C3-4010-8141-0834250C0E52}" destId="{3ADFE13B-F211-4FEA-9A2D-2C7C476416F5}" srcOrd="1" destOrd="0" parTransId="{33B6D99B-6309-4E46-A56B-30E4D9E977AE}" sibTransId="{37C2D974-F6A8-4AB5-95F8-024D4C9537B6}"/>
    <dgm:cxn modelId="{FDB12F92-C0AD-4196-8636-BB879DBBDF33}" srcId="{6752C493-20F5-44C7-95F3-18DEC46BAE36}" destId="{AA2A08AD-D8D6-4069-8622-896AAB44A1C8}" srcOrd="3" destOrd="0" parTransId="{8C1AD566-8C07-40ED-BE2F-BC7FA3E8F4E2}" sibTransId="{9CDB998A-CC27-499B-B717-5F476D6A2CFA}"/>
    <dgm:cxn modelId="{2C9A39A0-2F29-4CE9-BDBF-C24FC3319047}" srcId="{4E130ED5-BF3B-478C-B595-9659FE6FAA16}" destId="{E93760AE-82ED-4BA1-9C97-443741676067}" srcOrd="1" destOrd="0" parTransId="{FACB0788-A6D5-4D0B-B6CC-07DB33FA7C14}" sibTransId="{B858B84A-3B84-4599-A444-75F6C050A280}"/>
    <dgm:cxn modelId="{19B05FA3-FBB6-4C09-984A-922BC0770A82}" type="presOf" srcId="{09AEF2E0-8767-430A-93EB-67FE3A44A06F}" destId="{EF4B128E-2A28-49A0-83B6-D706B105DADB}" srcOrd="0" destOrd="3" presId="urn:microsoft.com/office/officeart/2005/8/layout/cycle4"/>
    <dgm:cxn modelId="{8D8997AE-7A35-4317-BF06-352C69F6F5D4}" srcId="{EF4E6A31-1949-451C-8BF7-39573AFB334D}" destId="{80DCD2A3-C7C3-4010-8141-0834250C0E52}" srcOrd="1" destOrd="0" parTransId="{1AE71182-6087-48A3-9F2F-1C65DD64A21E}" sibTransId="{9F1D7596-04C5-4384-A0B0-AC24C0C965E1}"/>
    <dgm:cxn modelId="{A17103B1-FD92-4261-82D2-9040263C8E8C}" type="presOf" srcId="{048CBC31-2C7C-43A1-ACAE-250A8F76747F}" destId="{920A3163-0057-4221-89FD-C43113E8385C}" srcOrd="0" destOrd="1" presId="urn:microsoft.com/office/officeart/2005/8/layout/cycle4"/>
    <dgm:cxn modelId="{303137BC-2EED-4678-9BB6-E4CA274143CE}" type="presOf" srcId="{A8C2AC97-D443-4A1A-8866-D5DCBA072CA0}" destId="{920A3163-0057-4221-89FD-C43113E8385C}" srcOrd="0" destOrd="2" presId="urn:microsoft.com/office/officeart/2005/8/layout/cycle4"/>
    <dgm:cxn modelId="{55568EC3-73E8-4C3E-8AEF-E2150481A85D}" type="presOf" srcId="{0B3B625A-AE55-42ED-9D09-6F425BD27E00}" destId="{EF4B128E-2A28-49A0-83B6-D706B105DADB}" srcOrd="0" destOrd="0" presId="urn:microsoft.com/office/officeart/2005/8/layout/cycle4"/>
    <dgm:cxn modelId="{E9AB13C9-1111-4BA4-A17C-D4B3DC5CAF53}" type="presOf" srcId="{B53DCFC7-8BDC-4F15-9AE6-A9CAFDB939D4}" destId="{B6D45D56-B6A9-480C-8AF6-0043C3FDB28C}" srcOrd="1" destOrd="1" presId="urn:microsoft.com/office/officeart/2005/8/layout/cycle4"/>
    <dgm:cxn modelId="{BE651DD0-C00E-40B5-8F6E-EA50DA500897}" type="presOf" srcId="{AA2A08AD-D8D6-4069-8622-896AAB44A1C8}" destId="{46D105B8-6E03-4B8D-9C6F-CC87DEE52903}" srcOrd="1" destOrd="3" presId="urn:microsoft.com/office/officeart/2005/8/layout/cycle4"/>
    <dgm:cxn modelId="{8D53B4D4-2C9C-4A83-BE9C-4F5F0E5DEEAD}" srcId="{5CC4D4D3-E63E-42A8-A806-85674A050E0D}" destId="{B53DCFC7-8BDC-4F15-9AE6-A9CAFDB939D4}" srcOrd="1" destOrd="0" parTransId="{0D39ED95-8D35-4442-AAB0-A8349BB4FBE8}" sibTransId="{F66A0503-24DB-4CD6-A20B-E2D1979D1BC6}"/>
    <dgm:cxn modelId="{EC0CBFD7-90F2-42B6-BAB7-96A1C910DAC0}" type="presOf" srcId="{3ADFE13B-F211-4FEA-9A2D-2C7C476416F5}" destId="{A416EDC6-534B-4728-82F6-8AEFACFDF01E}" srcOrd="0" destOrd="1" presId="urn:microsoft.com/office/officeart/2005/8/layout/cycle4"/>
    <dgm:cxn modelId="{C0D0DED8-5FEF-4B29-A95E-43368BA3E1A4}" type="presOf" srcId="{DA047BAD-DF73-42CB-A3A9-858F4AC1BAB9}" destId="{A416EDC6-534B-4728-82F6-8AEFACFDF01E}" srcOrd="0" destOrd="2" presId="urn:microsoft.com/office/officeart/2005/8/layout/cycle4"/>
    <dgm:cxn modelId="{98AD33DD-6A5A-4515-97CE-49C828BD510E}" type="presOf" srcId="{4E130ED5-BF3B-478C-B595-9659FE6FAA16}" destId="{4CCCB38E-E6A0-4622-9D78-D1274B29D29C}" srcOrd="0" destOrd="0" presId="urn:microsoft.com/office/officeart/2005/8/layout/cycle4"/>
    <dgm:cxn modelId="{E16C39E5-CD45-48C0-9655-62C8E0FCB2D6}" type="presOf" srcId="{EF4E6A31-1949-451C-8BF7-39573AFB334D}" destId="{67C58C56-71E4-4903-A63A-C7B7EC1959D2}" srcOrd="0" destOrd="0" presId="urn:microsoft.com/office/officeart/2005/8/layout/cycle4"/>
    <dgm:cxn modelId="{A811ABE6-4618-49BE-9071-202482FC1749}" type="presOf" srcId="{048CBC31-2C7C-43A1-ACAE-250A8F76747F}" destId="{46D105B8-6E03-4B8D-9C6F-CC87DEE52903}" srcOrd="1" destOrd="1" presId="urn:microsoft.com/office/officeart/2005/8/layout/cycle4"/>
    <dgm:cxn modelId="{992EB1F0-92C6-4633-BE61-FFF2F0B3A1F9}" srcId="{EF4E6A31-1949-451C-8BF7-39573AFB334D}" destId="{5CC4D4D3-E63E-42A8-A806-85674A050E0D}" srcOrd="0" destOrd="0" parTransId="{E8560A2A-62E2-410A-ADCF-FC0B0E441743}" sibTransId="{1B8C9BBC-BA4D-4F4A-8E52-95D8CA9E07F3}"/>
    <dgm:cxn modelId="{193C7CF1-68BB-4DA8-87D5-060FC80B75CC}" srcId="{6752C493-20F5-44C7-95F3-18DEC46BAE36}" destId="{EDB453FE-9B93-4322-8A38-5B19B5F1ABE4}" srcOrd="0" destOrd="0" parTransId="{071B01AB-6FED-4871-B27C-2FFC76BDFF1D}" sibTransId="{79A11E64-A3ED-438C-BB3E-81FD3540C1AF}"/>
    <dgm:cxn modelId="{96F562F6-9D3F-465B-B1C4-7A6FF9A12FC1}" type="presOf" srcId="{EDB453FE-9B93-4322-8A38-5B19B5F1ABE4}" destId="{920A3163-0057-4221-89FD-C43113E8385C}" srcOrd="0" destOrd="0" presId="urn:microsoft.com/office/officeart/2005/8/layout/cycle4"/>
    <dgm:cxn modelId="{B55E2BF3-A10F-4A26-99E7-34DAC78B11C7}" type="presParOf" srcId="{67C58C56-71E4-4903-A63A-C7B7EC1959D2}" destId="{128B5000-EC27-4A08-A08F-E9085D15AB53}" srcOrd="0" destOrd="0" presId="urn:microsoft.com/office/officeart/2005/8/layout/cycle4"/>
    <dgm:cxn modelId="{5AA8F431-CA82-49EA-A747-244A3E040AB1}" type="presParOf" srcId="{128B5000-EC27-4A08-A08F-E9085D15AB53}" destId="{8CB55377-0DB3-45B6-B61E-6931336FB82E}" srcOrd="0" destOrd="0" presId="urn:microsoft.com/office/officeart/2005/8/layout/cycle4"/>
    <dgm:cxn modelId="{16045C76-4D9B-4811-A504-0B89931E6C98}" type="presParOf" srcId="{8CB55377-0DB3-45B6-B61E-6931336FB82E}" destId="{3148F67F-AD86-40C9-B109-438896724D21}" srcOrd="0" destOrd="0" presId="urn:microsoft.com/office/officeart/2005/8/layout/cycle4"/>
    <dgm:cxn modelId="{96C83F3D-012A-4192-894D-38ABD1D4B6D9}" type="presParOf" srcId="{8CB55377-0DB3-45B6-B61E-6931336FB82E}" destId="{B6D45D56-B6A9-480C-8AF6-0043C3FDB28C}" srcOrd="1" destOrd="0" presId="urn:microsoft.com/office/officeart/2005/8/layout/cycle4"/>
    <dgm:cxn modelId="{5204E44F-928B-48F1-BF0C-743EE13A8E01}" type="presParOf" srcId="{128B5000-EC27-4A08-A08F-E9085D15AB53}" destId="{79B5FE8F-877A-4148-942D-C3AA2CBB04BA}" srcOrd="1" destOrd="0" presId="urn:microsoft.com/office/officeart/2005/8/layout/cycle4"/>
    <dgm:cxn modelId="{F5FABC6A-CB35-4347-B3DF-81E2A0092AB0}" type="presParOf" srcId="{79B5FE8F-877A-4148-942D-C3AA2CBB04BA}" destId="{A416EDC6-534B-4728-82F6-8AEFACFDF01E}" srcOrd="0" destOrd="0" presId="urn:microsoft.com/office/officeart/2005/8/layout/cycle4"/>
    <dgm:cxn modelId="{E73D69A5-5FF2-420A-AF44-AF39227AFA85}" type="presParOf" srcId="{79B5FE8F-877A-4148-942D-C3AA2CBB04BA}" destId="{1F53258F-FDF8-48A6-B600-98E4C053BB54}" srcOrd="1" destOrd="0" presId="urn:microsoft.com/office/officeart/2005/8/layout/cycle4"/>
    <dgm:cxn modelId="{43593D88-081F-4EFA-B9B5-94AFB57514D8}" type="presParOf" srcId="{128B5000-EC27-4A08-A08F-E9085D15AB53}" destId="{321DC000-A4C3-4CC4-9BB1-3A86D684E1E4}" srcOrd="2" destOrd="0" presId="urn:microsoft.com/office/officeart/2005/8/layout/cycle4"/>
    <dgm:cxn modelId="{23349F92-E236-421E-A3E8-10A45BC3422A}" type="presParOf" srcId="{321DC000-A4C3-4CC4-9BB1-3A86D684E1E4}" destId="{920A3163-0057-4221-89FD-C43113E8385C}" srcOrd="0" destOrd="0" presId="urn:microsoft.com/office/officeart/2005/8/layout/cycle4"/>
    <dgm:cxn modelId="{10AD8EB7-53E0-4E4A-BB6F-13962BBE9B3E}" type="presParOf" srcId="{321DC000-A4C3-4CC4-9BB1-3A86D684E1E4}" destId="{46D105B8-6E03-4B8D-9C6F-CC87DEE52903}" srcOrd="1" destOrd="0" presId="urn:microsoft.com/office/officeart/2005/8/layout/cycle4"/>
    <dgm:cxn modelId="{AD213EE8-9543-4510-8BC9-429B4A00C651}" type="presParOf" srcId="{128B5000-EC27-4A08-A08F-E9085D15AB53}" destId="{A5ACA69B-DFE4-443B-9B94-7571E0E462BB}" srcOrd="3" destOrd="0" presId="urn:microsoft.com/office/officeart/2005/8/layout/cycle4"/>
    <dgm:cxn modelId="{5ABC8456-CF77-4254-BCBE-B1FA1E3741F2}" type="presParOf" srcId="{A5ACA69B-DFE4-443B-9B94-7571E0E462BB}" destId="{EF4B128E-2A28-49A0-83B6-D706B105DADB}" srcOrd="0" destOrd="0" presId="urn:microsoft.com/office/officeart/2005/8/layout/cycle4"/>
    <dgm:cxn modelId="{FABB0BD6-1FDB-4294-9CE4-24587577156F}" type="presParOf" srcId="{A5ACA69B-DFE4-443B-9B94-7571E0E462BB}" destId="{FD13CD0E-FF5C-463B-B4C7-F919E1483646}" srcOrd="1" destOrd="0" presId="urn:microsoft.com/office/officeart/2005/8/layout/cycle4"/>
    <dgm:cxn modelId="{00BA47D6-1FB6-4F67-AB05-1BFE7C28DC72}" type="presParOf" srcId="{128B5000-EC27-4A08-A08F-E9085D15AB53}" destId="{87E41F81-48B6-429E-B31E-EF60917A0DBE}" srcOrd="4" destOrd="0" presId="urn:microsoft.com/office/officeart/2005/8/layout/cycle4"/>
    <dgm:cxn modelId="{5D124E82-7F13-4D10-9419-FF0348762045}" type="presParOf" srcId="{67C58C56-71E4-4903-A63A-C7B7EC1959D2}" destId="{3A7369F7-5FD9-4184-A855-5CDCDAE5AB0D}" srcOrd="1" destOrd="0" presId="urn:microsoft.com/office/officeart/2005/8/layout/cycle4"/>
    <dgm:cxn modelId="{12B3D894-89D4-4991-964F-9CD60E312B6B}" type="presParOf" srcId="{3A7369F7-5FD9-4184-A855-5CDCDAE5AB0D}" destId="{E32C616D-B26E-482B-94E7-B097082D11DC}" srcOrd="0" destOrd="0" presId="urn:microsoft.com/office/officeart/2005/8/layout/cycle4"/>
    <dgm:cxn modelId="{3EE7DC62-5EAA-47D8-BE09-E461332C3A66}" type="presParOf" srcId="{3A7369F7-5FD9-4184-A855-5CDCDAE5AB0D}" destId="{A922B2C7-D28A-48AD-8843-EEA13533E16F}" srcOrd="1" destOrd="0" presId="urn:microsoft.com/office/officeart/2005/8/layout/cycle4"/>
    <dgm:cxn modelId="{7B8B6C60-8FFD-4305-AF98-673D6298CBEE}" type="presParOf" srcId="{3A7369F7-5FD9-4184-A855-5CDCDAE5AB0D}" destId="{4AE8AA00-CF13-4C1C-8CC0-85323ACC3151}" srcOrd="2" destOrd="0" presId="urn:microsoft.com/office/officeart/2005/8/layout/cycle4"/>
    <dgm:cxn modelId="{9676CB2D-40DF-44EC-8531-BF83D8C0CC3A}" type="presParOf" srcId="{3A7369F7-5FD9-4184-A855-5CDCDAE5AB0D}" destId="{4CCCB38E-E6A0-4622-9D78-D1274B29D29C}" srcOrd="3" destOrd="0" presId="urn:microsoft.com/office/officeart/2005/8/layout/cycle4"/>
    <dgm:cxn modelId="{E622FF77-0017-4DE6-A5DB-647E0CAE7584}" type="presParOf" srcId="{3A7369F7-5FD9-4184-A855-5CDCDAE5AB0D}" destId="{79AC77BA-1282-4BD5-9474-C15ABB9C426E}" srcOrd="4" destOrd="0" presId="urn:microsoft.com/office/officeart/2005/8/layout/cycle4"/>
    <dgm:cxn modelId="{7FCF757C-F4BC-4F0C-8D83-F8C98CEF7D0B}" type="presParOf" srcId="{67C58C56-71E4-4903-A63A-C7B7EC1959D2}" destId="{0C32748E-BC92-4CA3-94B5-E30181189856}" srcOrd="2" destOrd="0" presId="urn:microsoft.com/office/officeart/2005/8/layout/cycle4"/>
    <dgm:cxn modelId="{359135BB-6CC3-45CF-B4B2-5255557AE4AE}" type="presParOf" srcId="{67C58C56-71E4-4903-A63A-C7B7EC1959D2}" destId="{936DA3C7-5E61-4D96-9D9D-0D67C58C0FB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C7B6FA-D2C9-4EBF-9838-1C7AA2AC2F03}"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n-US"/>
        </a:p>
      </dgm:t>
    </dgm:pt>
    <dgm:pt modelId="{4324AE88-EFDE-4473-8BAC-93C7BB2C042F}">
      <dgm:prSet phldrT="[Text]"/>
      <dgm:spPr/>
      <dgm:t>
        <a:bodyPr/>
        <a:lstStyle/>
        <a:p>
          <a:r>
            <a:rPr lang="en-US"/>
            <a:t>Intentional Planning</a:t>
          </a:r>
        </a:p>
      </dgm:t>
    </dgm:pt>
    <dgm:pt modelId="{4DBEFB21-8695-4B69-8F91-8CCD8AE695C3}" type="parTrans" cxnId="{B7C849A4-F9D1-4373-AB4C-CD4C11B2BECF}">
      <dgm:prSet/>
      <dgm:spPr/>
      <dgm:t>
        <a:bodyPr/>
        <a:lstStyle/>
        <a:p>
          <a:endParaRPr lang="en-US"/>
        </a:p>
      </dgm:t>
    </dgm:pt>
    <dgm:pt modelId="{ACC2747E-4AC7-47BF-8155-60E241961320}" type="sibTrans" cxnId="{B7C849A4-F9D1-4373-AB4C-CD4C11B2BECF}">
      <dgm:prSet/>
      <dgm:spPr/>
      <dgm:t>
        <a:bodyPr/>
        <a:lstStyle/>
        <a:p>
          <a:endParaRPr lang="en-US"/>
        </a:p>
      </dgm:t>
    </dgm:pt>
    <dgm:pt modelId="{FBD010D1-AA94-4C56-91E2-C01F4E32AEA8}">
      <dgm:prSet phldrT="[Text]"/>
      <dgm:spPr/>
      <dgm:t>
        <a:bodyPr/>
        <a:lstStyle/>
        <a:p>
          <a:r>
            <a:rPr lang="en-US"/>
            <a:t>Differentiated learning that considers the developmental and academic needs of each child as a prevention strategy.</a:t>
          </a:r>
        </a:p>
      </dgm:t>
    </dgm:pt>
    <dgm:pt modelId="{64FF6299-5300-4CEA-B5D5-689F53F56604}" type="parTrans" cxnId="{6A1C7A60-E097-4869-A622-D900A04F3BA7}">
      <dgm:prSet/>
      <dgm:spPr/>
      <dgm:t>
        <a:bodyPr/>
        <a:lstStyle/>
        <a:p>
          <a:endParaRPr lang="en-US"/>
        </a:p>
      </dgm:t>
    </dgm:pt>
    <dgm:pt modelId="{159C81FA-57EC-44EE-9665-1376E5A2A6BE}" type="sibTrans" cxnId="{6A1C7A60-E097-4869-A622-D900A04F3BA7}">
      <dgm:prSet/>
      <dgm:spPr/>
      <dgm:t>
        <a:bodyPr/>
        <a:lstStyle/>
        <a:p>
          <a:endParaRPr lang="en-US"/>
        </a:p>
      </dgm:t>
    </dgm:pt>
    <dgm:pt modelId="{82138BA7-4944-49BD-B528-743E701D6B2E}">
      <dgm:prSet phldrT="[Text]"/>
      <dgm:spPr/>
      <dgm:t>
        <a:bodyPr/>
        <a:lstStyle/>
        <a:p>
          <a:r>
            <a:rPr lang="en-US"/>
            <a:t>Early Identification</a:t>
          </a:r>
        </a:p>
      </dgm:t>
    </dgm:pt>
    <dgm:pt modelId="{84A63D6B-8B1F-4DD0-BF7C-8158075E6B4D}" type="parTrans" cxnId="{6259FE88-42A8-4B19-B52C-0DDD8FC8EFE8}">
      <dgm:prSet/>
      <dgm:spPr/>
      <dgm:t>
        <a:bodyPr/>
        <a:lstStyle/>
        <a:p>
          <a:endParaRPr lang="en-US"/>
        </a:p>
      </dgm:t>
    </dgm:pt>
    <dgm:pt modelId="{4470687E-6F20-41E7-9C3F-2123F669300B}" type="sibTrans" cxnId="{6259FE88-42A8-4B19-B52C-0DDD8FC8EFE8}">
      <dgm:prSet/>
      <dgm:spPr/>
      <dgm:t>
        <a:bodyPr/>
        <a:lstStyle/>
        <a:p>
          <a:endParaRPr lang="en-US"/>
        </a:p>
      </dgm:t>
    </dgm:pt>
    <dgm:pt modelId="{EFC6D616-BAC1-498F-836D-85C8C7366BCA}">
      <dgm:prSet phldrT="[Text]"/>
      <dgm:spPr/>
      <dgm:t>
        <a:bodyPr/>
        <a:lstStyle/>
        <a:p>
          <a:r>
            <a:rPr lang="en-US"/>
            <a:t>Timely assessments and data analysis support the identification of risk factors and create opportunities for intervention and prevention.</a:t>
          </a:r>
        </a:p>
      </dgm:t>
    </dgm:pt>
    <dgm:pt modelId="{18A97852-DEE4-4A2C-B02A-0EAF5EEE597F}" type="parTrans" cxnId="{6710EE81-F878-4284-AFE2-942B6F3879C5}">
      <dgm:prSet/>
      <dgm:spPr/>
      <dgm:t>
        <a:bodyPr/>
        <a:lstStyle/>
        <a:p>
          <a:endParaRPr lang="en-US"/>
        </a:p>
      </dgm:t>
    </dgm:pt>
    <dgm:pt modelId="{B6CF30DE-07B1-4926-A508-B6AEA4AB4989}" type="sibTrans" cxnId="{6710EE81-F878-4284-AFE2-942B6F3879C5}">
      <dgm:prSet/>
      <dgm:spPr/>
      <dgm:t>
        <a:bodyPr/>
        <a:lstStyle/>
        <a:p>
          <a:endParaRPr lang="en-US"/>
        </a:p>
      </dgm:t>
    </dgm:pt>
    <dgm:pt modelId="{F679D4AB-5307-4183-BBB6-0EE11E550E2B}">
      <dgm:prSet phldrT="[Text]"/>
      <dgm:spPr/>
      <dgm:t>
        <a:bodyPr/>
        <a:lstStyle/>
        <a:p>
          <a:r>
            <a:rPr lang="en-US"/>
            <a:t>Documentation of student data, supports, and outcomes creates opportunities for collaboration between a child’s teachers over time.</a:t>
          </a:r>
        </a:p>
      </dgm:t>
    </dgm:pt>
    <dgm:pt modelId="{55F13DCE-E7AF-4E45-B058-CAEDAC3F86CC}" type="parTrans" cxnId="{4DED82A7-4244-4F8D-8584-8777DCA324CE}">
      <dgm:prSet/>
      <dgm:spPr/>
      <dgm:t>
        <a:bodyPr/>
        <a:lstStyle/>
        <a:p>
          <a:endParaRPr lang="en-US"/>
        </a:p>
      </dgm:t>
    </dgm:pt>
    <dgm:pt modelId="{5132B15E-0792-4837-BA82-548BC4D3E2C0}" type="sibTrans" cxnId="{4DED82A7-4244-4F8D-8584-8777DCA324CE}">
      <dgm:prSet/>
      <dgm:spPr/>
      <dgm:t>
        <a:bodyPr/>
        <a:lstStyle/>
        <a:p>
          <a:endParaRPr lang="en-US"/>
        </a:p>
      </dgm:t>
    </dgm:pt>
    <dgm:pt modelId="{1CA52E36-077F-418B-84DD-2106849093C2}">
      <dgm:prSet phldrT="[Text]"/>
      <dgm:spPr/>
      <dgm:t>
        <a:bodyPr/>
        <a:lstStyle/>
        <a:p>
          <a:r>
            <a:rPr lang="en-US"/>
            <a:t>Family and School Engagement</a:t>
          </a:r>
        </a:p>
      </dgm:t>
    </dgm:pt>
    <dgm:pt modelId="{A491C8D5-940B-4013-AD6E-13E930DED75A}" type="parTrans" cxnId="{2D7FAE7E-6209-4E0E-8BD7-1271480B16FC}">
      <dgm:prSet/>
      <dgm:spPr/>
      <dgm:t>
        <a:bodyPr/>
        <a:lstStyle/>
        <a:p>
          <a:endParaRPr lang="en-US"/>
        </a:p>
      </dgm:t>
    </dgm:pt>
    <dgm:pt modelId="{76955965-B5A5-4790-AEEC-B4C5B410A327}" type="sibTrans" cxnId="{2D7FAE7E-6209-4E0E-8BD7-1271480B16FC}">
      <dgm:prSet/>
      <dgm:spPr/>
      <dgm:t>
        <a:bodyPr/>
        <a:lstStyle/>
        <a:p>
          <a:endParaRPr lang="en-US"/>
        </a:p>
      </dgm:t>
    </dgm:pt>
    <dgm:pt modelId="{80A00EAD-4C7B-43DE-8323-1DBCBDB9A0D1}">
      <dgm:prSet phldrT="[Text]"/>
      <dgm:spPr/>
      <dgm:t>
        <a:bodyPr/>
        <a:lstStyle/>
        <a:p>
          <a:r>
            <a:rPr lang="en-US"/>
            <a:t>School Success</a:t>
          </a:r>
        </a:p>
      </dgm:t>
    </dgm:pt>
    <dgm:pt modelId="{C0CB594A-6A1B-4A58-86C3-A76B238A6DAB}" type="parTrans" cxnId="{28BDD3F7-E294-49E6-8B46-237E75210C3D}">
      <dgm:prSet/>
      <dgm:spPr/>
      <dgm:t>
        <a:bodyPr/>
        <a:lstStyle/>
        <a:p>
          <a:endParaRPr lang="en-US"/>
        </a:p>
      </dgm:t>
    </dgm:pt>
    <dgm:pt modelId="{D2C431BA-F568-4C41-836F-88620FC27A56}" type="sibTrans" cxnId="{28BDD3F7-E294-49E6-8B46-237E75210C3D}">
      <dgm:prSet/>
      <dgm:spPr/>
      <dgm:t>
        <a:bodyPr/>
        <a:lstStyle/>
        <a:p>
          <a:endParaRPr lang="en-US"/>
        </a:p>
      </dgm:t>
    </dgm:pt>
    <dgm:pt modelId="{6261E5CE-2A48-4E21-AD87-9260F8882761}">
      <dgm:prSet phldrT="[Text]"/>
      <dgm:spPr/>
      <dgm:t>
        <a:bodyPr/>
        <a:lstStyle/>
        <a:p>
          <a:r>
            <a:rPr lang="en-US"/>
            <a:t>Families engaged in the process to build collaboration, communication and support for students.</a:t>
          </a:r>
        </a:p>
      </dgm:t>
    </dgm:pt>
    <dgm:pt modelId="{84EC16E9-9B31-4769-8F7A-90120C4B1B29}" type="parTrans" cxnId="{422E4BCF-BBD8-4A4F-83D3-99AEDF9140B5}">
      <dgm:prSet/>
      <dgm:spPr/>
      <dgm:t>
        <a:bodyPr/>
        <a:lstStyle/>
        <a:p>
          <a:endParaRPr lang="en-US"/>
        </a:p>
      </dgm:t>
    </dgm:pt>
    <dgm:pt modelId="{6698B6DC-7E21-426A-9D55-AA58526F120C}" type="sibTrans" cxnId="{422E4BCF-BBD8-4A4F-83D3-99AEDF9140B5}">
      <dgm:prSet/>
      <dgm:spPr/>
      <dgm:t>
        <a:bodyPr/>
        <a:lstStyle/>
        <a:p>
          <a:endParaRPr lang="en-US"/>
        </a:p>
      </dgm:t>
    </dgm:pt>
    <dgm:pt modelId="{3A7B9096-A966-43E4-8047-CC555F62CC06}" type="pres">
      <dgm:prSet presAssocID="{98C7B6FA-D2C9-4EBF-9838-1C7AA2AC2F03}" presName="Name0" presStyleCnt="0">
        <dgm:presLayoutVars>
          <dgm:dir/>
          <dgm:animLvl val="lvl"/>
          <dgm:resizeHandles/>
        </dgm:presLayoutVars>
      </dgm:prSet>
      <dgm:spPr/>
    </dgm:pt>
    <dgm:pt modelId="{089CFA05-CF98-46CF-912B-0007ED151EEA}" type="pres">
      <dgm:prSet presAssocID="{4324AE88-EFDE-4473-8BAC-93C7BB2C042F}" presName="linNode" presStyleCnt="0"/>
      <dgm:spPr/>
    </dgm:pt>
    <dgm:pt modelId="{C25884C0-430D-46B4-97E8-CA019FF339FC}" type="pres">
      <dgm:prSet presAssocID="{4324AE88-EFDE-4473-8BAC-93C7BB2C042F}" presName="parentShp" presStyleLbl="node1" presStyleIdx="0" presStyleCnt="4">
        <dgm:presLayoutVars>
          <dgm:bulletEnabled val="1"/>
        </dgm:presLayoutVars>
      </dgm:prSet>
      <dgm:spPr/>
    </dgm:pt>
    <dgm:pt modelId="{E37AB736-C316-46E9-826B-564962BFE8E1}" type="pres">
      <dgm:prSet presAssocID="{4324AE88-EFDE-4473-8BAC-93C7BB2C042F}" presName="childShp" presStyleLbl="bgAccFollowNode1" presStyleIdx="0" presStyleCnt="4">
        <dgm:presLayoutVars>
          <dgm:bulletEnabled val="1"/>
        </dgm:presLayoutVars>
      </dgm:prSet>
      <dgm:spPr/>
    </dgm:pt>
    <dgm:pt modelId="{E9053E18-C63D-4A10-9F6D-CBF45708B954}" type="pres">
      <dgm:prSet presAssocID="{ACC2747E-4AC7-47BF-8155-60E241961320}" presName="spacing" presStyleCnt="0"/>
      <dgm:spPr/>
    </dgm:pt>
    <dgm:pt modelId="{F4BDDFE7-8016-413E-A83C-50498AAE0AFD}" type="pres">
      <dgm:prSet presAssocID="{82138BA7-4944-49BD-B528-743E701D6B2E}" presName="linNode" presStyleCnt="0"/>
      <dgm:spPr/>
    </dgm:pt>
    <dgm:pt modelId="{8569C4C4-DD2E-47AE-9983-7293FCBE09EE}" type="pres">
      <dgm:prSet presAssocID="{82138BA7-4944-49BD-B528-743E701D6B2E}" presName="parentShp" presStyleLbl="node1" presStyleIdx="1" presStyleCnt="4">
        <dgm:presLayoutVars>
          <dgm:bulletEnabled val="1"/>
        </dgm:presLayoutVars>
      </dgm:prSet>
      <dgm:spPr/>
    </dgm:pt>
    <dgm:pt modelId="{F0C4BE2A-D78F-4B77-89F7-AF10D8A9A513}" type="pres">
      <dgm:prSet presAssocID="{82138BA7-4944-49BD-B528-743E701D6B2E}" presName="childShp" presStyleLbl="bgAccFollowNode1" presStyleIdx="1" presStyleCnt="4">
        <dgm:presLayoutVars>
          <dgm:bulletEnabled val="1"/>
        </dgm:presLayoutVars>
      </dgm:prSet>
      <dgm:spPr/>
    </dgm:pt>
    <dgm:pt modelId="{A5DB44AF-212C-4266-B0E8-7D8B1DBFC9B2}" type="pres">
      <dgm:prSet presAssocID="{4470687E-6F20-41E7-9C3F-2123F669300B}" presName="spacing" presStyleCnt="0"/>
      <dgm:spPr/>
    </dgm:pt>
    <dgm:pt modelId="{4CD2E7A6-8FAC-4421-8BC5-2246930D5CBF}" type="pres">
      <dgm:prSet presAssocID="{1CA52E36-077F-418B-84DD-2106849093C2}" presName="linNode" presStyleCnt="0"/>
      <dgm:spPr/>
    </dgm:pt>
    <dgm:pt modelId="{6D0AF34D-3A73-4DCC-8083-D220A6248084}" type="pres">
      <dgm:prSet presAssocID="{1CA52E36-077F-418B-84DD-2106849093C2}" presName="parentShp" presStyleLbl="node1" presStyleIdx="2" presStyleCnt="4">
        <dgm:presLayoutVars>
          <dgm:bulletEnabled val="1"/>
        </dgm:presLayoutVars>
      </dgm:prSet>
      <dgm:spPr/>
    </dgm:pt>
    <dgm:pt modelId="{2EC931C8-37B4-4634-BAAE-D7D5B620D990}" type="pres">
      <dgm:prSet presAssocID="{1CA52E36-077F-418B-84DD-2106849093C2}" presName="childShp" presStyleLbl="bgAccFollowNode1" presStyleIdx="2" presStyleCnt="4">
        <dgm:presLayoutVars>
          <dgm:bulletEnabled val="1"/>
        </dgm:presLayoutVars>
      </dgm:prSet>
      <dgm:spPr/>
    </dgm:pt>
    <dgm:pt modelId="{46C5A122-EE94-49EA-A618-D9F700C10160}" type="pres">
      <dgm:prSet presAssocID="{76955965-B5A5-4790-AEEC-B4C5B410A327}" presName="spacing" presStyleCnt="0"/>
      <dgm:spPr/>
    </dgm:pt>
    <dgm:pt modelId="{F8B47095-0918-4847-AD79-778FA1441B47}" type="pres">
      <dgm:prSet presAssocID="{80A00EAD-4C7B-43DE-8323-1DBCBDB9A0D1}" presName="linNode" presStyleCnt="0"/>
      <dgm:spPr/>
    </dgm:pt>
    <dgm:pt modelId="{59D4845D-CAC8-47ED-B38D-056987868D9B}" type="pres">
      <dgm:prSet presAssocID="{80A00EAD-4C7B-43DE-8323-1DBCBDB9A0D1}" presName="parentShp" presStyleLbl="node1" presStyleIdx="3" presStyleCnt="4">
        <dgm:presLayoutVars>
          <dgm:bulletEnabled val="1"/>
        </dgm:presLayoutVars>
      </dgm:prSet>
      <dgm:spPr/>
    </dgm:pt>
    <dgm:pt modelId="{1A2E907D-1987-447D-882D-DE08D1743AD0}" type="pres">
      <dgm:prSet presAssocID="{80A00EAD-4C7B-43DE-8323-1DBCBDB9A0D1}" presName="childShp" presStyleLbl="bgAccFollowNode1" presStyleIdx="3" presStyleCnt="4">
        <dgm:presLayoutVars>
          <dgm:bulletEnabled val="1"/>
        </dgm:presLayoutVars>
      </dgm:prSet>
      <dgm:spPr/>
    </dgm:pt>
  </dgm:ptLst>
  <dgm:cxnLst>
    <dgm:cxn modelId="{EE67AA23-7A47-4B75-B31F-923C09FCEDA4}" type="presOf" srcId="{80A00EAD-4C7B-43DE-8323-1DBCBDB9A0D1}" destId="{59D4845D-CAC8-47ED-B38D-056987868D9B}" srcOrd="0" destOrd="0" presId="urn:microsoft.com/office/officeart/2005/8/layout/vList6"/>
    <dgm:cxn modelId="{F4F6435D-63FF-48DD-97FA-8C1B2178D60E}" type="presOf" srcId="{F679D4AB-5307-4183-BBB6-0EE11E550E2B}" destId="{1A2E907D-1987-447D-882D-DE08D1743AD0}" srcOrd="0" destOrd="0" presId="urn:microsoft.com/office/officeart/2005/8/layout/vList6"/>
    <dgm:cxn modelId="{6A1C7A60-E097-4869-A622-D900A04F3BA7}" srcId="{4324AE88-EFDE-4473-8BAC-93C7BB2C042F}" destId="{FBD010D1-AA94-4C56-91E2-C01F4E32AEA8}" srcOrd="0" destOrd="0" parTransId="{64FF6299-5300-4CEA-B5D5-689F53F56604}" sibTransId="{159C81FA-57EC-44EE-9665-1376E5A2A6BE}"/>
    <dgm:cxn modelId="{2CEBD16E-D2D2-4CEB-A128-11522FD73BF9}" type="presOf" srcId="{FBD010D1-AA94-4C56-91E2-C01F4E32AEA8}" destId="{E37AB736-C316-46E9-826B-564962BFE8E1}" srcOrd="0" destOrd="0" presId="urn:microsoft.com/office/officeart/2005/8/layout/vList6"/>
    <dgm:cxn modelId="{2D7FAE7E-6209-4E0E-8BD7-1271480B16FC}" srcId="{98C7B6FA-D2C9-4EBF-9838-1C7AA2AC2F03}" destId="{1CA52E36-077F-418B-84DD-2106849093C2}" srcOrd="2" destOrd="0" parTransId="{A491C8D5-940B-4013-AD6E-13E930DED75A}" sibTransId="{76955965-B5A5-4790-AEEC-B4C5B410A327}"/>
    <dgm:cxn modelId="{6710EE81-F878-4284-AFE2-942B6F3879C5}" srcId="{82138BA7-4944-49BD-B528-743E701D6B2E}" destId="{EFC6D616-BAC1-498F-836D-85C8C7366BCA}" srcOrd="0" destOrd="0" parTransId="{18A97852-DEE4-4A2C-B02A-0EAF5EEE597F}" sibTransId="{B6CF30DE-07B1-4926-A508-B6AEA4AB4989}"/>
    <dgm:cxn modelId="{6259FE88-42A8-4B19-B52C-0DDD8FC8EFE8}" srcId="{98C7B6FA-D2C9-4EBF-9838-1C7AA2AC2F03}" destId="{82138BA7-4944-49BD-B528-743E701D6B2E}" srcOrd="1" destOrd="0" parTransId="{84A63D6B-8B1F-4DD0-BF7C-8158075E6B4D}" sibTransId="{4470687E-6F20-41E7-9C3F-2123F669300B}"/>
    <dgm:cxn modelId="{D0330095-2116-492D-8B44-26E806C42B77}" type="presOf" srcId="{6261E5CE-2A48-4E21-AD87-9260F8882761}" destId="{2EC931C8-37B4-4634-BAAE-D7D5B620D990}" srcOrd="0" destOrd="0" presId="urn:microsoft.com/office/officeart/2005/8/layout/vList6"/>
    <dgm:cxn modelId="{C0B3329B-ADC3-432D-A575-C928FDC5C1A6}" type="presOf" srcId="{98C7B6FA-D2C9-4EBF-9838-1C7AA2AC2F03}" destId="{3A7B9096-A966-43E4-8047-CC555F62CC06}" srcOrd="0" destOrd="0" presId="urn:microsoft.com/office/officeart/2005/8/layout/vList6"/>
    <dgm:cxn modelId="{B7C849A4-F9D1-4373-AB4C-CD4C11B2BECF}" srcId="{98C7B6FA-D2C9-4EBF-9838-1C7AA2AC2F03}" destId="{4324AE88-EFDE-4473-8BAC-93C7BB2C042F}" srcOrd="0" destOrd="0" parTransId="{4DBEFB21-8695-4B69-8F91-8CCD8AE695C3}" sibTransId="{ACC2747E-4AC7-47BF-8155-60E241961320}"/>
    <dgm:cxn modelId="{F03CF8A6-D6A7-411C-A1E0-2DB0BBB12F12}" type="presOf" srcId="{82138BA7-4944-49BD-B528-743E701D6B2E}" destId="{8569C4C4-DD2E-47AE-9983-7293FCBE09EE}" srcOrd="0" destOrd="0" presId="urn:microsoft.com/office/officeart/2005/8/layout/vList6"/>
    <dgm:cxn modelId="{4DED82A7-4244-4F8D-8584-8777DCA324CE}" srcId="{80A00EAD-4C7B-43DE-8323-1DBCBDB9A0D1}" destId="{F679D4AB-5307-4183-BBB6-0EE11E550E2B}" srcOrd="0" destOrd="0" parTransId="{55F13DCE-E7AF-4E45-B058-CAEDAC3F86CC}" sibTransId="{5132B15E-0792-4837-BA82-548BC4D3E2C0}"/>
    <dgm:cxn modelId="{950AE7AF-6426-45C8-9F28-D29ABABB53CF}" type="presOf" srcId="{1CA52E36-077F-418B-84DD-2106849093C2}" destId="{6D0AF34D-3A73-4DCC-8083-D220A6248084}" srcOrd="0" destOrd="0" presId="urn:microsoft.com/office/officeart/2005/8/layout/vList6"/>
    <dgm:cxn modelId="{422E4BCF-BBD8-4A4F-83D3-99AEDF9140B5}" srcId="{1CA52E36-077F-418B-84DD-2106849093C2}" destId="{6261E5CE-2A48-4E21-AD87-9260F8882761}" srcOrd="0" destOrd="0" parTransId="{84EC16E9-9B31-4769-8F7A-90120C4B1B29}" sibTransId="{6698B6DC-7E21-426A-9D55-AA58526F120C}"/>
    <dgm:cxn modelId="{DD4A71DA-E113-449C-BA3D-979D58C2866E}" type="presOf" srcId="{4324AE88-EFDE-4473-8BAC-93C7BB2C042F}" destId="{C25884C0-430D-46B4-97E8-CA019FF339FC}" srcOrd="0" destOrd="0" presId="urn:microsoft.com/office/officeart/2005/8/layout/vList6"/>
    <dgm:cxn modelId="{28BDD3F7-E294-49E6-8B46-237E75210C3D}" srcId="{98C7B6FA-D2C9-4EBF-9838-1C7AA2AC2F03}" destId="{80A00EAD-4C7B-43DE-8323-1DBCBDB9A0D1}" srcOrd="3" destOrd="0" parTransId="{C0CB594A-6A1B-4A58-86C3-A76B238A6DAB}" sibTransId="{D2C431BA-F568-4C41-836F-88620FC27A56}"/>
    <dgm:cxn modelId="{57CACAFD-76C5-4AD2-92E8-EFF47839C539}" type="presOf" srcId="{EFC6D616-BAC1-498F-836D-85C8C7366BCA}" destId="{F0C4BE2A-D78F-4B77-89F7-AF10D8A9A513}" srcOrd="0" destOrd="0" presId="urn:microsoft.com/office/officeart/2005/8/layout/vList6"/>
    <dgm:cxn modelId="{9DA78420-3BE6-41E7-B491-D946882302C6}" type="presParOf" srcId="{3A7B9096-A966-43E4-8047-CC555F62CC06}" destId="{089CFA05-CF98-46CF-912B-0007ED151EEA}" srcOrd="0" destOrd="0" presId="urn:microsoft.com/office/officeart/2005/8/layout/vList6"/>
    <dgm:cxn modelId="{DF371BA4-7880-4E22-B325-4199F1CF857B}" type="presParOf" srcId="{089CFA05-CF98-46CF-912B-0007ED151EEA}" destId="{C25884C0-430D-46B4-97E8-CA019FF339FC}" srcOrd="0" destOrd="0" presId="urn:microsoft.com/office/officeart/2005/8/layout/vList6"/>
    <dgm:cxn modelId="{869E7B56-005D-4FFA-A3DB-0215F51B077E}" type="presParOf" srcId="{089CFA05-CF98-46CF-912B-0007ED151EEA}" destId="{E37AB736-C316-46E9-826B-564962BFE8E1}" srcOrd="1" destOrd="0" presId="urn:microsoft.com/office/officeart/2005/8/layout/vList6"/>
    <dgm:cxn modelId="{6744505A-DCB0-45A5-B493-711B8DD4450F}" type="presParOf" srcId="{3A7B9096-A966-43E4-8047-CC555F62CC06}" destId="{E9053E18-C63D-4A10-9F6D-CBF45708B954}" srcOrd="1" destOrd="0" presId="urn:microsoft.com/office/officeart/2005/8/layout/vList6"/>
    <dgm:cxn modelId="{568329C9-D33E-473E-B679-CE5E0EB10A87}" type="presParOf" srcId="{3A7B9096-A966-43E4-8047-CC555F62CC06}" destId="{F4BDDFE7-8016-413E-A83C-50498AAE0AFD}" srcOrd="2" destOrd="0" presId="urn:microsoft.com/office/officeart/2005/8/layout/vList6"/>
    <dgm:cxn modelId="{76F3B5D5-81CE-405A-AF55-7DA1C1E46CF6}" type="presParOf" srcId="{F4BDDFE7-8016-413E-A83C-50498AAE0AFD}" destId="{8569C4C4-DD2E-47AE-9983-7293FCBE09EE}" srcOrd="0" destOrd="0" presId="urn:microsoft.com/office/officeart/2005/8/layout/vList6"/>
    <dgm:cxn modelId="{47ED71BE-9C11-42FA-A6A9-19AA531A89D5}" type="presParOf" srcId="{F4BDDFE7-8016-413E-A83C-50498AAE0AFD}" destId="{F0C4BE2A-D78F-4B77-89F7-AF10D8A9A513}" srcOrd="1" destOrd="0" presId="urn:microsoft.com/office/officeart/2005/8/layout/vList6"/>
    <dgm:cxn modelId="{C182BC7E-1EFB-4CF8-8165-6577B6C38D98}" type="presParOf" srcId="{3A7B9096-A966-43E4-8047-CC555F62CC06}" destId="{A5DB44AF-212C-4266-B0E8-7D8B1DBFC9B2}" srcOrd="3" destOrd="0" presId="urn:microsoft.com/office/officeart/2005/8/layout/vList6"/>
    <dgm:cxn modelId="{4F086E40-D1D3-4531-AC17-70A24CFC4EEB}" type="presParOf" srcId="{3A7B9096-A966-43E4-8047-CC555F62CC06}" destId="{4CD2E7A6-8FAC-4421-8BC5-2246930D5CBF}" srcOrd="4" destOrd="0" presId="urn:microsoft.com/office/officeart/2005/8/layout/vList6"/>
    <dgm:cxn modelId="{FC3B9CD5-0FAD-4EA1-BB7C-A0DE19541EF8}" type="presParOf" srcId="{4CD2E7A6-8FAC-4421-8BC5-2246930D5CBF}" destId="{6D0AF34D-3A73-4DCC-8083-D220A6248084}" srcOrd="0" destOrd="0" presId="urn:microsoft.com/office/officeart/2005/8/layout/vList6"/>
    <dgm:cxn modelId="{1A15AA57-E16C-46C6-92CA-E3DF7B8EF501}" type="presParOf" srcId="{4CD2E7A6-8FAC-4421-8BC5-2246930D5CBF}" destId="{2EC931C8-37B4-4634-BAAE-D7D5B620D990}" srcOrd="1" destOrd="0" presId="urn:microsoft.com/office/officeart/2005/8/layout/vList6"/>
    <dgm:cxn modelId="{AA49E143-9235-4143-8F84-73EA3DB28B30}" type="presParOf" srcId="{3A7B9096-A966-43E4-8047-CC555F62CC06}" destId="{46C5A122-EE94-49EA-A618-D9F700C10160}" srcOrd="5" destOrd="0" presId="urn:microsoft.com/office/officeart/2005/8/layout/vList6"/>
    <dgm:cxn modelId="{E4FA2882-5F48-4B35-8169-2EC37BDA8C1A}" type="presParOf" srcId="{3A7B9096-A966-43E4-8047-CC555F62CC06}" destId="{F8B47095-0918-4847-AD79-778FA1441B47}" srcOrd="6" destOrd="0" presId="urn:microsoft.com/office/officeart/2005/8/layout/vList6"/>
    <dgm:cxn modelId="{CA0DEB3A-BA53-4091-9C6E-3DFFBE0065B8}" type="presParOf" srcId="{F8B47095-0918-4847-AD79-778FA1441B47}" destId="{59D4845D-CAC8-47ED-B38D-056987868D9B}" srcOrd="0" destOrd="0" presId="urn:microsoft.com/office/officeart/2005/8/layout/vList6"/>
    <dgm:cxn modelId="{6599C39D-16B9-4DF0-842D-C44BB9C233B5}" type="presParOf" srcId="{F8B47095-0918-4847-AD79-778FA1441B47}" destId="{1A2E907D-1987-447D-882D-DE08D1743AD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168F5-D238-4F2A-85CD-2B082E85D10E}">
      <dsp:nvSpPr>
        <dsp:cNvPr id="0" name=""/>
        <dsp:cNvSpPr/>
      </dsp:nvSpPr>
      <dsp:spPr>
        <a:xfrm>
          <a:off x="1283" y="73062"/>
          <a:ext cx="4205213" cy="420521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A strong start is crucial to ensuring student’s ultimate success in school, postsecondary education, in the workforce and in life.</a:t>
          </a:r>
        </a:p>
      </dsp:txBody>
      <dsp:txXfrm>
        <a:off x="617122" y="688901"/>
        <a:ext cx="2973535" cy="2973535"/>
      </dsp:txXfrm>
    </dsp:sp>
    <dsp:sp modelId="{C7C7E7AF-074F-4D18-952F-0F64CBE779DB}">
      <dsp:nvSpPr>
        <dsp:cNvPr id="0" name=""/>
        <dsp:cNvSpPr/>
      </dsp:nvSpPr>
      <dsp:spPr>
        <a:xfrm rot="5400000">
          <a:off x="4553426" y="1618478"/>
          <a:ext cx="1471824" cy="1114381"/>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64927D-C504-4FCD-81FE-06170BD77D5D}">
      <dsp:nvSpPr>
        <dsp:cNvPr id="0" name=""/>
        <dsp:cNvSpPr/>
      </dsp:nvSpPr>
      <dsp:spPr>
        <a:xfrm>
          <a:off x="6309103" y="73062"/>
          <a:ext cx="4205213" cy="420521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a:t>Effective, engaging programming within an aligned system ready for every child will ensure a child’s preparedness to benefit from learning experiences.</a:t>
          </a:r>
        </a:p>
      </dsp:txBody>
      <dsp:txXfrm>
        <a:off x="6924942" y="688901"/>
        <a:ext cx="2973535" cy="2973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14551-6626-4DB8-B131-37D04ECCF130}">
      <dsp:nvSpPr>
        <dsp:cNvPr id="0" name=""/>
        <dsp:cNvSpPr/>
      </dsp:nvSpPr>
      <dsp:spPr>
        <a:xfrm>
          <a:off x="4442561" y="53430"/>
          <a:ext cx="2778386" cy="2778386"/>
        </a:xfrm>
        <a:prstGeom prst="ellipse">
          <a:avLst/>
        </a:prstGeom>
        <a:solidFill>
          <a:schemeClr val="accent3">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Research-based assessments</a:t>
          </a:r>
        </a:p>
      </dsp:txBody>
      <dsp:txXfrm>
        <a:off x="4763144" y="427444"/>
        <a:ext cx="2137220" cy="881603"/>
      </dsp:txXfrm>
    </dsp:sp>
    <dsp:sp modelId="{D1D8236B-CCF8-4096-80A9-10B878C6D64A}">
      <dsp:nvSpPr>
        <dsp:cNvPr id="0" name=""/>
        <dsp:cNvSpPr/>
      </dsp:nvSpPr>
      <dsp:spPr>
        <a:xfrm>
          <a:off x="5671462" y="1282332"/>
          <a:ext cx="2778386" cy="2778386"/>
        </a:xfrm>
        <a:prstGeom prst="ellipse">
          <a:avLst/>
        </a:prstGeom>
        <a:solidFill>
          <a:schemeClr val="accent3">
            <a:shade val="80000"/>
            <a:alpha val="50000"/>
            <a:hueOff val="0"/>
            <a:satOff val="0"/>
            <a:lumOff val="6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Intentional Planning of differentiated, targeted and intensive instruction</a:t>
          </a:r>
        </a:p>
      </dsp:txBody>
      <dsp:txXfrm>
        <a:off x="7167517" y="1602915"/>
        <a:ext cx="1068610" cy="2137220"/>
      </dsp:txXfrm>
    </dsp:sp>
    <dsp:sp modelId="{D4023049-CC30-4A7C-A38B-36070B42C37D}">
      <dsp:nvSpPr>
        <dsp:cNvPr id="0" name=""/>
        <dsp:cNvSpPr/>
      </dsp:nvSpPr>
      <dsp:spPr>
        <a:xfrm>
          <a:off x="4442561" y="2511233"/>
          <a:ext cx="2778386" cy="2778386"/>
        </a:xfrm>
        <a:prstGeom prst="ellipse">
          <a:avLst/>
        </a:prstGeom>
        <a:solidFill>
          <a:schemeClr val="accent3">
            <a:shade val="80000"/>
            <a:alpha val="50000"/>
            <a:hueOff val="0"/>
            <a:satOff val="0"/>
            <a:lumOff val="12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Prevention and early identification</a:t>
          </a:r>
        </a:p>
      </dsp:txBody>
      <dsp:txXfrm>
        <a:off x="4763144" y="4034003"/>
        <a:ext cx="2137220" cy="881603"/>
      </dsp:txXfrm>
    </dsp:sp>
    <dsp:sp modelId="{A12360FB-018E-4100-B4A1-D177563CCF27}">
      <dsp:nvSpPr>
        <dsp:cNvPr id="0" name=""/>
        <dsp:cNvSpPr/>
      </dsp:nvSpPr>
      <dsp:spPr>
        <a:xfrm>
          <a:off x="3213659" y="1282332"/>
          <a:ext cx="2778386" cy="2778386"/>
        </a:xfrm>
        <a:prstGeom prst="ellipse">
          <a:avLst/>
        </a:prstGeom>
        <a:solidFill>
          <a:schemeClr val="accent3">
            <a:shade val="80000"/>
            <a:alpha val="5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Plans to document instructional targets and ongoing progress monitoring</a:t>
          </a:r>
        </a:p>
      </dsp:txBody>
      <dsp:txXfrm>
        <a:off x="3427381" y="1602915"/>
        <a:ext cx="1068610" cy="2137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0E7D8-8FA9-4993-8918-B4BD06B1302E}">
      <dsp:nvSpPr>
        <dsp:cNvPr id="0" name=""/>
        <dsp:cNvSpPr/>
      </dsp:nvSpPr>
      <dsp:spPr>
        <a:xfrm>
          <a:off x="4240215" y="2700440"/>
          <a:ext cx="673165" cy="1282709"/>
        </a:xfrm>
        <a:custGeom>
          <a:avLst/>
          <a:gdLst/>
          <a:ahLst/>
          <a:cxnLst/>
          <a:rect l="0" t="0" r="0" b="0"/>
          <a:pathLst>
            <a:path>
              <a:moveTo>
                <a:pt x="0" y="0"/>
              </a:moveTo>
              <a:lnTo>
                <a:pt x="336582" y="0"/>
              </a:lnTo>
              <a:lnTo>
                <a:pt x="336582" y="1282709"/>
              </a:lnTo>
              <a:lnTo>
                <a:pt x="673165" y="1282709"/>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0582" y="3305580"/>
        <a:ext cx="72430" cy="72430"/>
      </dsp:txXfrm>
    </dsp:sp>
    <dsp:sp modelId="{E67448EE-8BE8-40C2-9EF1-F005CDFA4412}">
      <dsp:nvSpPr>
        <dsp:cNvPr id="0" name=""/>
        <dsp:cNvSpPr/>
      </dsp:nvSpPr>
      <dsp:spPr>
        <a:xfrm>
          <a:off x="4240215" y="2654721"/>
          <a:ext cx="673165" cy="91440"/>
        </a:xfrm>
        <a:custGeom>
          <a:avLst/>
          <a:gdLst/>
          <a:ahLst/>
          <a:cxnLst/>
          <a:rect l="0" t="0" r="0" b="0"/>
          <a:pathLst>
            <a:path>
              <a:moveTo>
                <a:pt x="0" y="45720"/>
              </a:moveTo>
              <a:lnTo>
                <a:pt x="673165" y="4572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59969" y="2683611"/>
        <a:ext cx="33658" cy="33658"/>
      </dsp:txXfrm>
    </dsp:sp>
    <dsp:sp modelId="{B76674ED-24F4-48D5-B1E4-C3803E2104B2}">
      <dsp:nvSpPr>
        <dsp:cNvPr id="0" name=""/>
        <dsp:cNvSpPr/>
      </dsp:nvSpPr>
      <dsp:spPr>
        <a:xfrm>
          <a:off x="4240215" y="1417731"/>
          <a:ext cx="673165" cy="1282709"/>
        </a:xfrm>
        <a:custGeom>
          <a:avLst/>
          <a:gdLst/>
          <a:ahLst/>
          <a:cxnLst/>
          <a:rect l="0" t="0" r="0" b="0"/>
          <a:pathLst>
            <a:path>
              <a:moveTo>
                <a:pt x="0" y="1282709"/>
              </a:moveTo>
              <a:lnTo>
                <a:pt x="336582" y="1282709"/>
              </a:lnTo>
              <a:lnTo>
                <a:pt x="336582" y="0"/>
              </a:lnTo>
              <a:lnTo>
                <a:pt x="673165"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0582" y="2022870"/>
        <a:ext cx="72430" cy="72430"/>
      </dsp:txXfrm>
    </dsp:sp>
    <dsp:sp modelId="{F33EF068-2D5C-43E9-B16E-32E40186105C}">
      <dsp:nvSpPr>
        <dsp:cNvPr id="0" name=""/>
        <dsp:cNvSpPr/>
      </dsp:nvSpPr>
      <dsp:spPr>
        <a:xfrm rot="16200000">
          <a:off x="1026690" y="2187357"/>
          <a:ext cx="5400881" cy="1026167"/>
        </a:xfrm>
        <a:prstGeom prst="rect">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a:t>CAP4K</a:t>
          </a:r>
        </a:p>
      </dsp:txBody>
      <dsp:txXfrm>
        <a:off x="1026690" y="2187357"/>
        <a:ext cx="5400881" cy="1026167"/>
      </dsp:txXfrm>
    </dsp:sp>
    <dsp:sp modelId="{F6DAC690-2A58-40D0-B736-2B73ADF47A28}">
      <dsp:nvSpPr>
        <dsp:cNvPr id="0" name=""/>
        <dsp:cNvSpPr/>
      </dsp:nvSpPr>
      <dsp:spPr>
        <a:xfrm>
          <a:off x="4913381" y="904647"/>
          <a:ext cx="3365829" cy="1026167"/>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State Board approved definition and assessments</a:t>
          </a:r>
          <a:endParaRPr lang="en-US" sz="2400" kern="1200" dirty="0"/>
        </a:p>
      </dsp:txBody>
      <dsp:txXfrm>
        <a:off x="4913381" y="904647"/>
        <a:ext cx="3365829" cy="1026167"/>
      </dsp:txXfrm>
    </dsp:sp>
    <dsp:sp modelId="{4E1DC832-CA45-4126-83B5-E0FCC0749868}">
      <dsp:nvSpPr>
        <dsp:cNvPr id="0" name=""/>
        <dsp:cNvSpPr/>
      </dsp:nvSpPr>
      <dsp:spPr>
        <a:xfrm>
          <a:off x="4913381" y="2187357"/>
          <a:ext cx="3365829" cy="1026167"/>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Administration of assessments for all public K</a:t>
          </a:r>
          <a:endParaRPr lang="en-US" sz="2400" kern="1200" dirty="0"/>
        </a:p>
      </dsp:txBody>
      <dsp:txXfrm>
        <a:off x="4913381" y="2187357"/>
        <a:ext cx="3365829" cy="1026167"/>
      </dsp:txXfrm>
    </dsp:sp>
    <dsp:sp modelId="{F1C1783B-BFD2-4A63-B5B4-CF9F6F518417}">
      <dsp:nvSpPr>
        <dsp:cNvPr id="0" name=""/>
        <dsp:cNvSpPr/>
      </dsp:nvSpPr>
      <dsp:spPr>
        <a:xfrm>
          <a:off x="4913381" y="3470066"/>
          <a:ext cx="3365829" cy="1026167"/>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Light" panose="020F0302020204030204"/>
            </a:rPr>
            <a:t>School readiness plans</a:t>
          </a:r>
          <a:endParaRPr lang="en-US" sz="2400" kern="1200" dirty="0"/>
        </a:p>
      </dsp:txBody>
      <dsp:txXfrm>
        <a:off x="4913381" y="3470066"/>
        <a:ext cx="3365829" cy="10261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0E7D8-8FA9-4993-8918-B4BD06B1302E}">
      <dsp:nvSpPr>
        <dsp:cNvPr id="0" name=""/>
        <dsp:cNvSpPr/>
      </dsp:nvSpPr>
      <dsp:spPr>
        <a:xfrm>
          <a:off x="4294309" y="2687636"/>
          <a:ext cx="669973" cy="1276627"/>
        </a:xfrm>
        <a:custGeom>
          <a:avLst/>
          <a:gdLst/>
          <a:ahLst/>
          <a:cxnLst/>
          <a:rect l="0" t="0" r="0" b="0"/>
          <a:pathLst>
            <a:path>
              <a:moveTo>
                <a:pt x="0" y="0"/>
              </a:moveTo>
              <a:lnTo>
                <a:pt x="334986" y="0"/>
              </a:lnTo>
              <a:lnTo>
                <a:pt x="334986" y="1276627"/>
              </a:lnTo>
              <a:lnTo>
                <a:pt x="669973" y="127662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93252" y="3289905"/>
        <a:ext cx="72087" cy="72087"/>
      </dsp:txXfrm>
    </dsp:sp>
    <dsp:sp modelId="{E67448EE-8BE8-40C2-9EF1-F005CDFA4412}">
      <dsp:nvSpPr>
        <dsp:cNvPr id="0" name=""/>
        <dsp:cNvSpPr/>
      </dsp:nvSpPr>
      <dsp:spPr>
        <a:xfrm>
          <a:off x="4294309" y="2641916"/>
          <a:ext cx="669973" cy="91440"/>
        </a:xfrm>
        <a:custGeom>
          <a:avLst/>
          <a:gdLst/>
          <a:ahLst/>
          <a:cxnLst/>
          <a:rect l="0" t="0" r="0" b="0"/>
          <a:pathLst>
            <a:path>
              <a:moveTo>
                <a:pt x="0" y="45720"/>
              </a:moveTo>
              <a:lnTo>
                <a:pt x="669973" y="4572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12547" y="2670886"/>
        <a:ext cx="33498" cy="33498"/>
      </dsp:txXfrm>
    </dsp:sp>
    <dsp:sp modelId="{B76674ED-24F4-48D5-B1E4-C3803E2104B2}">
      <dsp:nvSpPr>
        <dsp:cNvPr id="0" name=""/>
        <dsp:cNvSpPr/>
      </dsp:nvSpPr>
      <dsp:spPr>
        <a:xfrm>
          <a:off x="4294309" y="1411008"/>
          <a:ext cx="669973" cy="1276627"/>
        </a:xfrm>
        <a:custGeom>
          <a:avLst/>
          <a:gdLst/>
          <a:ahLst/>
          <a:cxnLst/>
          <a:rect l="0" t="0" r="0" b="0"/>
          <a:pathLst>
            <a:path>
              <a:moveTo>
                <a:pt x="0" y="1276627"/>
              </a:moveTo>
              <a:lnTo>
                <a:pt x="334986" y="1276627"/>
              </a:lnTo>
              <a:lnTo>
                <a:pt x="334986" y="0"/>
              </a:lnTo>
              <a:lnTo>
                <a:pt x="669973"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93252" y="2013278"/>
        <a:ext cx="72087" cy="72087"/>
      </dsp:txXfrm>
    </dsp:sp>
    <dsp:sp modelId="{F33EF068-2D5C-43E9-B16E-32E40186105C}">
      <dsp:nvSpPr>
        <dsp:cNvPr id="0" name=""/>
        <dsp:cNvSpPr/>
      </dsp:nvSpPr>
      <dsp:spPr>
        <a:xfrm rot="16200000">
          <a:off x="1096022" y="2176985"/>
          <a:ext cx="5375272" cy="102130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a:t>READ Act</a:t>
          </a:r>
        </a:p>
      </dsp:txBody>
      <dsp:txXfrm>
        <a:off x="1096022" y="2176985"/>
        <a:ext cx="5375272" cy="1021301"/>
      </dsp:txXfrm>
    </dsp:sp>
    <dsp:sp modelId="{F6DAC690-2A58-40D0-B736-2B73ADF47A28}">
      <dsp:nvSpPr>
        <dsp:cNvPr id="0" name=""/>
        <dsp:cNvSpPr/>
      </dsp:nvSpPr>
      <dsp:spPr>
        <a:xfrm>
          <a:off x="4964283" y="900358"/>
          <a:ext cx="3349869" cy="102130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Teachers assess literacy development of K-3 students using an approved assessment</a:t>
          </a:r>
        </a:p>
      </dsp:txBody>
      <dsp:txXfrm>
        <a:off x="4964283" y="900358"/>
        <a:ext cx="3349869" cy="1021301"/>
      </dsp:txXfrm>
    </dsp:sp>
    <dsp:sp modelId="{4E1DC832-CA45-4126-83B5-E0FCC0749868}">
      <dsp:nvSpPr>
        <dsp:cNvPr id="0" name=""/>
        <dsp:cNvSpPr/>
      </dsp:nvSpPr>
      <dsp:spPr>
        <a:xfrm>
          <a:off x="4964283" y="2176985"/>
          <a:ext cx="3349869" cy="102130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Teachers develop individual intervention plans (READ plans) for students identified with a Significant Reading Deficiency (SRD)</a:t>
          </a:r>
        </a:p>
      </dsp:txBody>
      <dsp:txXfrm>
        <a:off x="4964283" y="2176985"/>
        <a:ext cx="3349869" cy="1021301"/>
      </dsp:txXfrm>
    </dsp:sp>
    <dsp:sp modelId="{F1C1783B-BFD2-4A63-B5B4-CF9F6F518417}">
      <dsp:nvSpPr>
        <dsp:cNvPr id="0" name=""/>
        <dsp:cNvSpPr/>
      </dsp:nvSpPr>
      <dsp:spPr>
        <a:xfrm>
          <a:off x="4964283" y="3453612"/>
          <a:ext cx="3349869" cy="102130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Schools implement the READ plan by providing targeted, scientifically- and evidence-based reading intervention</a:t>
          </a:r>
        </a:p>
      </dsp:txBody>
      <dsp:txXfrm>
        <a:off x="4964283" y="3453612"/>
        <a:ext cx="3349869" cy="10213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FC548-05CC-4803-9835-0D5CBACD9627}">
      <dsp:nvSpPr>
        <dsp:cNvPr id="0" name=""/>
        <dsp:cNvSpPr/>
      </dsp:nvSpPr>
      <dsp:spPr>
        <a:xfrm rot="5400000">
          <a:off x="-236795" y="238852"/>
          <a:ext cx="1578634" cy="1105044"/>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KSR</a:t>
          </a:r>
        </a:p>
      </dsp:txBody>
      <dsp:txXfrm rot="-5400000">
        <a:off x="0" y="554579"/>
        <a:ext cx="1105044" cy="473590"/>
      </dsp:txXfrm>
    </dsp:sp>
    <dsp:sp modelId="{2EC56EEB-A382-4892-84EB-4658619350F4}">
      <dsp:nvSpPr>
        <dsp:cNvPr id="0" name=""/>
        <dsp:cNvSpPr/>
      </dsp:nvSpPr>
      <dsp:spPr>
        <a:xfrm rot="5400000">
          <a:off x="5297265" y="-4190163"/>
          <a:ext cx="1026112" cy="9410555"/>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t>Formative Assessment, measured along a continuum of learning and development</a:t>
          </a:r>
        </a:p>
        <a:p>
          <a:pPr marL="114300" lvl="1" indent="-114300" algn="l" defTabSz="622300">
            <a:lnSpc>
              <a:spcPct val="90000"/>
            </a:lnSpc>
            <a:spcBef>
              <a:spcPct val="0"/>
            </a:spcBef>
            <a:spcAft>
              <a:spcPct val="15000"/>
            </a:spcAft>
            <a:buChar char="•"/>
          </a:pPr>
          <a:r>
            <a:rPr lang="en-US" sz="1400" b="0" i="0" kern="1200"/>
            <a:t>Domains: Physical well-being and motor development, social and emotional development, language and comprehension development, cognition and general knowledge, including literacy and mathematics</a:t>
          </a:r>
          <a:endParaRPr lang="en-US" sz="1400" kern="1200"/>
        </a:p>
      </dsp:txBody>
      <dsp:txXfrm rot="-5400000">
        <a:off x="1105044" y="52149"/>
        <a:ext cx="9360464" cy="925930"/>
      </dsp:txXfrm>
    </dsp:sp>
    <dsp:sp modelId="{D23A70D6-7FF6-4756-9622-E92C5CDAB1D8}">
      <dsp:nvSpPr>
        <dsp:cNvPr id="0" name=""/>
        <dsp:cNvSpPr/>
      </dsp:nvSpPr>
      <dsp:spPr>
        <a:xfrm rot="5400000">
          <a:off x="-236795" y="1623146"/>
          <a:ext cx="1578634" cy="1105044"/>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Interim</a:t>
          </a:r>
        </a:p>
      </dsp:txBody>
      <dsp:txXfrm rot="-5400000">
        <a:off x="0" y="1938873"/>
        <a:ext cx="1105044" cy="473590"/>
      </dsp:txXfrm>
    </dsp:sp>
    <dsp:sp modelId="{67846418-BCF1-4AFC-B1AE-9B209D932EC9}">
      <dsp:nvSpPr>
        <dsp:cNvPr id="0" name=""/>
        <dsp:cNvSpPr/>
      </dsp:nvSpPr>
      <dsp:spPr>
        <a:xfrm rot="5400000">
          <a:off x="5297265" y="-2805870"/>
          <a:ext cx="1026112" cy="9410555"/>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Calibri Light" panose="020F0302020204030204"/>
            </a:rPr>
            <a:t>Screener/Benchmark</a:t>
          </a:r>
          <a:r>
            <a:rPr lang="en-US" sz="1400" kern="1200"/>
            <a:t> Assessment:</a:t>
          </a:r>
          <a:r>
            <a:rPr lang="en-US" sz="1400" kern="1200">
              <a:latin typeface="Calibri Light" panose="020F0302020204030204"/>
            </a:rPr>
            <a:t> administered to all K-3 students 3 times/year; set of measures used to identify early literacy skills to identify students who may be at risk for reading difficulties, monitor progress, and examine effectiveness of instruction.</a:t>
          </a:r>
          <a:endParaRPr lang="en-US" sz="1400" kern="1200"/>
        </a:p>
        <a:p>
          <a:pPr marL="114300" lvl="1" indent="-114300" algn="l" defTabSz="622300">
            <a:lnSpc>
              <a:spcPct val="90000"/>
            </a:lnSpc>
            <a:spcBef>
              <a:spcPct val="0"/>
            </a:spcBef>
            <a:spcAft>
              <a:spcPct val="15000"/>
            </a:spcAft>
            <a:buChar char="•"/>
          </a:pPr>
          <a:r>
            <a:rPr lang="en-US" sz="1400" kern="1200"/>
            <a:t>Early Literacy Skills: predictive of reading acquisition and later reading achievement, improve outcomes for children if/when we teach them, serve as indicators (like a temperature check)</a:t>
          </a:r>
        </a:p>
      </dsp:txBody>
      <dsp:txXfrm rot="-5400000">
        <a:off x="1105044" y="1436442"/>
        <a:ext cx="9360464" cy="925930"/>
      </dsp:txXfrm>
    </dsp:sp>
    <dsp:sp modelId="{A68FF864-FF77-4424-86D2-C2030B1B86E2}">
      <dsp:nvSpPr>
        <dsp:cNvPr id="0" name=""/>
        <dsp:cNvSpPr/>
      </dsp:nvSpPr>
      <dsp:spPr>
        <a:xfrm rot="5400000">
          <a:off x="-236795" y="3007439"/>
          <a:ext cx="1578634" cy="1105044"/>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Diagnostic</a:t>
          </a:r>
        </a:p>
      </dsp:txBody>
      <dsp:txXfrm rot="-5400000">
        <a:off x="0" y="3323166"/>
        <a:ext cx="1105044" cy="473590"/>
      </dsp:txXfrm>
    </dsp:sp>
    <dsp:sp modelId="{77B8AAEA-7150-4C35-93DF-4B08AFD82676}">
      <dsp:nvSpPr>
        <dsp:cNvPr id="0" name=""/>
        <dsp:cNvSpPr/>
      </dsp:nvSpPr>
      <dsp:spPr>
        <a:xfrm rot="5400000">
          <a:off x="5251530" y="-1398715"/>
          <a:ext cx="1026112" cy="9410555"/>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t>Diagnostic Assessment: administered to students identified by the interim as significantly at risk for reading difficulty</a:t>
          </a:r>
          <a:r>
            <a:rPr lang="en-US" sz="1400" kern="1200">
              <a:latin typeface="Calibri Light" panose="020F0302020204030204"/>
            </a:rPr>
            <a:t>.</a:t>
          </a:r>
          <a:endParaRPr lang="en-US" sz="1400" kern="1200"/>
        </a:p>
        <a:p>
          <a:pPr marL="114300" lvl="1" indent="-114300" algn="l" defTabSz="622300" rtl="0">
            <a:lnSpc>
              <a:spcPct val="90000"/>
            </a:lnSpc>
            <a:spcBef>
              <a:spcPct val="0"/>
            </a:spcBef>
            <a:spcAft>
              <a:spcPct val="15000"/>
            </a:spcAft>
            <a:buChar char="•"/>
          </a:pPr>
          <a:r>
            <a:rPr lang="en-US" sz="1400" kern="1200">
              <a:latin typeface="Calibri Light" panose="020F0302020204030204"/>
            </a:rPr>
            <a:t>Provide  specific information about student skills and deficits to target instruction/intervention</a:t>
          </a:r>
        </a:p>
      </dsp:txBody>
      <dsp:txXfrm rot="-5400000">
        <a:off x="1059309" y="2843597"/>
        <a:ext cx="9360464" cy="925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BAD85-6143-4831-A710-3D9CD0E1B953}">
      <dsp:nvSpPr>
        <dsp:cNvPr id="0" name=""/>
        <dsp:cNvSpPr/>
      </dsp:nvSpPr>
      <dsp:spPr>
        <a:xfrm>
          <a:off x="3286" y="6122"/>
          <a:ext cx="3203971" cy="633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KSR</a:t>
          </a:r>
        </a:p>
      </dsp:txBody>
      <dsp:txXfrm>
        <a:off x="3286" y="6122"/>
        <a:ext cx="3203971" cy="633600"/>
      </dsp:txXfrm>
    </dsp:sp>
    <dsp:sp modelId="{E2B7A989-4F2C-4687-B70E-37B2625766B5}">
      <dsp:nvSpPr>
        <dsp:cNvPr id="0" name=""/>
        <dsp:cNvSpPr/>
      </dsp:nvSpPr>
      <dsp:spPr>
        <a:xfrm>
          <a:off x="3286" y="639722"/>
          <a:ext cx="3203971" cy="370549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DRDP-K</a:t>
          </a:r>
        </a:p>
        <a:p>
          <a:pPr marL="228600" lvl="1" indent="-228600" algn="l" defTabSz="977900">
            <a:lnSpc>
              <a:spcPct val="90000"/>
            </a:lnSpc>
            <a:spcBef>
              <a:spcPct val="0"/>
            </a:spcBef>
            <a:spcAft>
              <a:spcPct val="15000"/>
            </a:spcAft>
            <a:buChar char="•"/>
          </a:pPr>
          <a:r>
            <a:rPr lang="en-US" sz="2200" kern="1200"/>
            <a:t>COR-K</a:t>
          </a:r>
        </a:p>
        <a:p>
          <a:pPr marL="228600" lvl="1" indent="-228600" algn="l" defTabSz="977900">
            <a:lnSpc>
              <a:spcPct val="90000"/>
            </a:lnSpc>
            <a:spcBef>
              <a:spcPct val="0"/>
            </a:spcBef>
            <a:spcAft>
              <a:spcPct val="15000"/>
            </a:spcAft>
            <a:buChar char="•"/>
          </a:pPr>
          <a:r>
            <a:rPr lang="en-US" sz="2200" kern="1200"/>
            <a:t>NC KEA</a:t>
          </a:r>
        </a:p>
        <a:p>
          <a:pPr marL="228600" lvl="1" indent="-228600" algn="l" defTabSz="977900">
            <a:lnSpc>
              <a:spcPct val="90000"/>
            </a:lnSpc>
            <a:spcBef>
              <a:spcPct val="0"/>
            </a:spcBef>
            <a:spcAft>
              <a:spcPct val="15000"/>
            </a:spcAft>
            <a:buChar char="•"/>
          </a:pPr>
          <a:r>
            <a:rPr lang="en-US" sz="2200" kern="1200"/>
            <a:t>TS GOLD</a:t>
          </a:r>
        </a:p>
      </dsp:txBody>
      <dsp:txXfrm>
        <a:off x="3286" y="639722"/>
        <a:ext cx="3203971" cy="3705492"/>
      </dsp:txXfrm>
    </dsp:sp>
    <dsp:sp modelId="{02A90CBE-9059-44A5-A5E8-F538CC9CEC5C}">
      <dsp:nvSpPr>
        <dsp:cNvPr id="0" name=""/>
        <dsp:cNvSpPr/>
      </dsp:nvSpPr>
      <dsp:spPr>
        <a:xfrm>
          <a:off x="3655814" y="6122"/>
          <a:ext cx="3203971" cy="633600"/>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Interim</a:t>
          </a:r>
        </a:p>
      </dsp:txBody>
      <dsp:txXfrm>
        <a:off x="3655814" y="6122"/>
        <a:ext cx="3203971" cy="633600"/>
      </dsp:txXfrm>
    </dsp:sp>
    <dsp:sp modelId="{F5F4C654-02DE-4532-AA06-6A2CAC7D38F8}">
      <dsp:nvSpPr>
        <dsp:cNvPr id="0" name=""/>
        <dsp:cNvSpPr/>
      </dsp:nvSpPr>
      <dsp:spPr>
        <a:xfrm>
          <a:off x="3655814" y="639722"/>
          <a:ext cx="3203971" cy="3705492"/>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err="1"/>
            <a:t>Aimsweb</a:t>
          </a:r>
          <a:r>
            <a:rPr lang="en-US" sz="2200" kern="1200"/>
            <a:t> Plus</a:t>
          </a:r>
        </a:p>
        <a:p>
          <a:pPr marL="228600" lvl="1" indent="-228600" algn="l" defTabSz="977900">
            <a:lnSpc>
              <a:spcPct val="90000"/>
            </a:lnSpc>
            <a:spcBef>
              <a:spcPct val="0"/>
            </a:spcBef>
            <a:spcAft>
              <a:spcPct val="15000"/>
            </a:spcAft>
            <a:buChar char="•"/>
          </a:pPr>
          <a:r>
            <a:rPr lang="en-US" sz="2200" kern="1200" err="1"/>
            <a:t>Acadience</a:t>
          </a:r>
          <a:r>
            <a:rPr lang="en-US" sz="2200" kern="1200"/>
            <a:t> Reading (formerly DIBELS Next)</a:t>
          </a:r>
        </a:p>
        <a:p>
          <a:pPr marL="228600" lvl="1" indent="-228600" algn="l" defTabSz="977900">
            <a:lnSpc>
              <a:spcPct val="90000"/>
            </a:lnSpc>
            <a:spcBef>
              <a:spcPct val="0"/>
            </a:spcBef>
            <a:spcAft>
              <a:spcPct val="15000"/>
            </a:spcAft>
            <a:buChar char="•"/>
          </a:pPr>
          <a:r>
            <a:rPr lang="en-US" sz="2200" kern="1200" err="1"/>
            <a:t>FastBridge</a:t>
          </a:r>
          <a:endParaRPr lang="en-US" sz="2200" kern="1200"/>
        </a:p>
        <a:p>
          <a:pPr marL="228600" lvl="1" indent="-228600" algn="l" defTabSz="977900">
            <a:lnSpc>
              <a:spcPct val="90000"/>
            </a:lnSpc>
            <a:spcBef>
              <a:spcPct val="0"/>
            </a:spcBef>
            <a:spcAft>
              <a:spcPct val="15000"/>
            </a:spcAft>
            <a:buChar char="•"/>
          </a:pPr>
          <a:r>
            <a:rPr lang="en-US" sz="2200" kern="1200" err="1"/>
            <a:t>iReady</a:t>
          </a:r>
          <a:endParaRPr lang="en-US" sz="2200" kern="1200"/>
        </a:p>
        <a:p>
          <a:pPr marL="228600" lvl="1" indent="-228600" algn="l" defTabSz="977900">
            <a:lnSpc>
              <a:spcPct val="90000"/>
            </a:lnSpc>
            <a:spcBef>
              <a:spcPct val="0"/>
            </a:spcBef>
            <a:spcAft>
              <a:spcPct val="15000"/>
            </a:spcAft>
            <a:buChar char="•"/>
          </a:pPr>
          <a:r>
            <a:rPr lang="en-US" sz="2200" kern="1200"/>
            <a:t>ISIP ER (</a:t>
          </a:r>
          <a:r>
            <a:rPr lang="en-US" sz="2200" kern="1200" err="1"/>
            <a:t>Istation</a:t>
          </a:r>
          <a:r>
            <a:rPr lang="en-US" sz="2200" kern="1200"/>
            <a:t>)</a:t>
          </a:r>
        </a:p>
        <a:p>
          <a:pPr marL="228600" lvl="1" indent="-228600" algn="l" defTabSz="977900">
            <a:lnSpc>
              <a:spcPct val="90000"/>
            </a:lnSpc>
            <a:spcBef>
              <a:spcPct val="0"/>
            </a:spcBef>
            <a:spcAft>
              <a:spcPct val="15000"/>
            </a:spcAft>
            <a:buChar char="•"/>
          </a:pPr>
          <a:r>
            <a:rPr lang="en-US" sz="2200" kern="1200"/>
            <a:t>PALS</a:t>
          </a:r>
        </a:p>
        <a:p>
          <a:pPr marL="228600" lvl="1" indent="-228600" algn="l" defTabSz="977900">
            <a:lnSpc>
              <a:spcPct val="90000"/>
            </a:lnSpc>
            <a:spcBef>
              <a:spcPct val="0"/>
            </a:spcBef>
            <a:spcAft>
              <a:spcPct val="15000"/>
            </a:spcAft>
            <a:buChar char="•"/>
          </a:pPr>
          <a:r>
            <a:rPr lang="en-US" sz="2200" kern="1200"/>
            <a:t>STAR Early Learning</a:t>
          </a:r>
        </a:p>
        <a:p>
          <a:pPr marL="228600" lvl="1" indent="-228600" algn="l" defTabSz="977900">
            <a:lnSpc>
              <a:spcPct val="90000"/>
            </a:lnSpc>
            <a:spcBef>
              <a:spcPct val="0"/>
            </a:spcBef>
            <a:spcAft>
              <a:spcPct val="15000"/>
            </a:spcAft>
            <a:buChar char="•"/>
          </a:pPr>
          <a:endParaRPr lang="en-US" sz="2200" kern="1200"/>
        </a:p>
      </dsp:txBody>
      <dsp:txXfrm>
        <a:off x="3655814" y="639722"/>
        <a:ext cx="3203971" cy="3705492"/>
      </dsp:txXfrm>
    </dsp:sp>
    <dsp:sp modelId="{9C5801D3-E7F9-4CED-8C91-1BB27656FDD6}">
      <dsp:nvSpPr>
        <dsp:cNvPr id="0" name=""/>
        <dsp:cNvSpPr/>
      </dsp:nvSpPr>
      <dsp:spPr>
        <a:xfrm>
          <a:off x="7308342" y="6122"/>
          <a:ext cx="3203971" cy="6336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Diagnostic</a:t>
          </a:r>
        </a:p>
      </dsp:txBody>
      <dsp:txXfrm>
        <a:off x="7308342" y="6122"/>
        <a:ext cx="3203971" cy="633600"/>
      </dsp:txXfrm>
    </dsp:sp>
    <dsp:sp modelId="{96B576A7-4F26-4A42-8E58-9C8AFEDC050C}">
      <dsp:nvSpPr>
        <dsp:cNvPr id="0" name=""/>
        <dsp:cNvSpPr/>
      </dsp:nvSpPr>
      <dsp:spPr>
        <a:xfrm>
          <a:off x="7308342" y="639722"/>
          <a:ext cx="3203971" cy="3705492"/>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err="1"/>
            <a:t>iReady</a:t>
          </a:r>
          <a:endParaRPr lang="en-US" sz="2200" kern="1200"/>
        </a:p>
        <a:p>
          <a:pPr marL="228600" lvl="1" indent="-228600" algn="l" defTabSz="977900">
            <a:lnSpc>
              <a:spcPct val="90000"/>
            </a:lnSpc>
            <a:spcBef>
              <a:spcPct val="0"/>
            </a:spcBef>
            <a:spcAft>
              <a:spcPct val="15000"/>
            </a:spcAft>
            <a:buChar char="•"/>
          </a:pPr>
          <a:r>
            <a:rPr lang="en-US" sz="2200" kern="1200"/>
            <a:t>PALS</a:t>
          </a:r>
        </a:p>
        <a:p>
          <a:pPr marL="228600" lvl="1" indent="-228600" algn="l" defTabSz="977900">
            <a:lnSpc>
              <a:spcPct val="90000"/>
            </a:lnSpc>
            <a:spcBef>
              <a:spcPct val="0"/>
            </a:spcBef>
            <a:spcAft>
              <a:spcPct val="15000"/>
            </a:spcAft>
            <a:buChar char="•"/>
          </a:pPr>
          <a:r>
            <a:rPr lang="en-US" sz="2200" kern="1200"/>
            <a:t>STAR Early Literacy Assessment</a:t>
          </a:r>
        </a:p>
        <a:p>
          <a:pPr marL="228600" lvl="1" indent="-228600" algn="l" defTabSz="977900">
            <a:lnSpc>
              <a:spcPct val="90000"/>
            </a:lnSpc>
            <a:spcBef>
              <a:spcPct val="0"/>
            </a:spcBef>
            <a:spcAft>
              <a:spcPct val="15000"/>
            </a:spcAft>
            <a:buChar char="•"/>
          </a:pPr>
          <a:r>
            <a:rPr lang="en-US" sz="2200" kern="1200"/>
            <a:t>Pearson Peabody</a:t>
          </a:r>
        </a:p>
        <a:p>
          <a:pPr marL="228600" lvl="1" indent="-228600" algn="l" defTabSz="977900">
            <a:lnSpc>
              <a:spcPct val="90000"/>
            </a:lnSpc>
            <a:spcBef>
              <a:spcPct val="0"/>
            </a:spcBef>
            <a:spcAft>
              <a:spcPct val="15000"/>
            </a:spcAft>
            <a:buChar char="•"/>
          </a:pPr>
          <a:r>
            <a:rPr lang="en-US" sz="2200" kern="1200" err="1"/>
            <a:t>Acadience</a:t>
          </a:r>
          <a:r>
            <a:rPr lang="en-US" sz="2200" kern="1200"/>
            <a:t> Reading Diagnostic (formerly DIBELS Deep)</a:t>
          </a:r>
        </a:p>
        <a:p>
          <a:pPr marL="228600" lvl="1" indent="-228600" algn="l" defTabSz="977900">
            <a:lnSpc>
              <a:spcPct val="90000"/>
            </a:lnSpc>
            <a:spcBef>
              <a:spcPct val="0"/>
            </a:spcBef>
            <a:spcAft>
              <a:spcPct val="15000"/>
            </a:spcAft>
            <a:buChar char="•"/>
          </a:pPr>
          <a:r>
            <a:rPr lang="en-US" sz="2200" kern="1200"/>
            <a:t>Woodcock-Munoz LS</a:t>
          </a:r>
        </a:p>
        <a:p>
          <a:pPr marL="228600" lvl="1" indent="-228600" algn="l" defTabSz="977900">
            <a:lnSpc>
              <a:spcPct val="90000"/>
            </a:lnSpc>
            <a:spcBef>
              <a:spcPct val="0"/>
            </a:spcBef>
            <a:spcAft>
              <a:spcPct val="15000"/>
            </a:spcAft>
            <a:buChar char="•"/>
          </a:pPr>
          <a:endParaRPr lang="en-US" sz="2200" kern="1200"/>
        </a:p>
      </dsp:txBody>
      <dsp:txXfrm>
        <a:off x="7308342" y="639722"/>
        <a:ext cx="3203971" cy="37054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66078-72E0-4EDF-A407-0BE6FBF4D4E9}">
      <dsp:nvSpPr>
        <dsp:cNvPr id="0" name=""/>
        <dsp:cNvSpPr/>
      </dsp:nvSpPr>
      <dsp:spPr>
        <a:xfrm>
          <a:off x="511531" y="1290583"/>
          <a:ext cx="2025074" cy="1770170"/>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t>60 days</a:t>
          </a:r>
        </a:p>
        <a:p>
          <a:pPr marL="114300" lvl="1" indent="-114300" algn="l" defTabSz="577850">
            <a:lnSpc>
              <a:spcPct val="90000"/>
            </a:lnSpc>
            <a:spcBef>
              <a:spcPct val="0"/>
            </a:spcBef>
            <a:spcAft>
              <a:spcPct val="15000"/>
            </a:spcAft>
            <a:buChar char="•"/>
          </a:pPr>
          <a:r>
            <a:rPr lang="en-US" sz="1300" kern="1200"/>
            <a:t>All K</a:t>
          </a:r>
        </a:p>
      </dsp:txBody>
      <dsp:txXfrm>
        <a:off x="1017800" y="1556109"/>
        <a:ext cx="987223" cy="1239119"/>
      </dsp:txXfrm>
    </dsp:sp>
    <dsp:sp modelId="{29F3BF4E-C91F-4A93-BDB5-4B7AE4E8E309}">
      <dsp:nvSpPr>
        <dsp:cNvPr id="0" name=""/>
        <dsp:cNvSpPr/>
      </dsp:nvSpPr>
      <dsp:spPr>
        <a:xfrm>
          <a:off x="5262" y="1669399"/>
          <a:ext cx="1012537" cy="101253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KSR</a:t>
          </a:r>
        </a:p>
      </dsp:txBody>
      <dsp:txXfrm>
        <a:off x="153545" y="1817682"/>
        <a:ext cx="715971" cy="715971"/>
      </dsp:txXfrm>
    </dsp:sp>
    <dsp:sp modelId="{6BCEDCE8-F7BF-4B16-9635-F74453C68DE6}">
      <dsp:nvSpPr>
        <dsp:cNvPr id="0" name=""/>
        <dsp:cNvSpPr/>
      </dsp:nvSpPr>
      <dsp:spPr>
        <a:xfrm>
          <a:off x="3169441" y="1290583"/>
          <a:ext cx="2025074" cy="1770170"/>
        </a:xfrm>
        <a:prstGeom prst="rightArrow">
          <a:avLst>
            <a:gd name="adj1" fmla="val 70000"/>
            <a:gd name="adj2" fmla="val 50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t>90 days</a:t>
          </a:r>
        </a:p>
        <a:p>
          <a:pPr marL="114300" lvl="1" indent="-114300" algn="l" defTabSz="577850">
            <a:lnSpc>
              <a:spcPct val="90000"/>
            </a:lnSpc>
            <a:spcBef>
              <a:spcPct val="0"/>
            </a:spcBef>
            <a:spcAft>
              <a:spcPct val="15000"/>
            </a:spcAft>
            <a:buChar char="•"/>
          </a:pPr>
          <a:r>
            <a:rPr lang="en-US" sz="1300" kern="1200"/>
            <a:t>All K</a:t>
          </a:r>
        </a:p>
      </dsp:txBody>
      <dsp:txXfrm>
        <a:off x="3675710" y="1556109"/>
        <a:ext cx="987223" cy="1239119"/>
      </dsp:txXfrm>
    </dsp:sp>
    <dsp:sp modelId="{DB2A2DB7-0507-4CAA-9944-B27E4D9189CE}">
      <dsp:nvSpPr>
        <dsp:cNvPr id="0" name=""/>
        <dsp:cNvSpPr/>
      </dsp:nvSpPr>
      <dsp:spPr>
        <a:xfrm>
          <a:off x="2663173" y="1669399"/>
          <a:ext cx="1012537" cy="101253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READ Interim</a:t>
          </a:r>
        </a:p>
      </dsp:txBody>
      <dsp:txXfrm>
        <a:off x="2811456" y="1817682"/>
        <a:ext cx="715971" cy="715971"/>
      </dsp:txXfrm>
    </dsp:sp>
    <dsp:sp modelId="{8F5DC84E-9BD5-4958-BF6D-AFD96EB81CFD}">
      <dsp:nvSpPr>
        <dsp:cNvPr id="0" name=""/>
        <dsp:cNvSpPr/>
      </dsp:nvSpPr>
      <dsp:spPr>
        <a:xfrm>
          <a:off x="5827352" y="1290583"/>
          <a:ext cx="2025074" cy="1770170"/>
        </a:xfrm>
        <a:prstGeom prst="rightArrow">
          <a:avLst>
            <a:gd name="adj1" fmla="val 70000"/>
            <a:gd name="adj2" fmla="val 50000"/>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t>60 days</a:t>
          </a:r>
        </a:p>
        <a:p>
          <a:pPr marL="114300" lvl="1" indent="-114300" algn="l" defTabSz="577850">
            <a:lnSpc>
              <a:spcPct val="90000"/>
            </a:lnSpc>
            <a:spcBef>
              <a:spcPct val="0"/>
            </a:spcBef>
            <a:spcAft>
              <a:spcPct val="15000"/>
            </a:spcAft>
            <a:buChar char="•"/>
          </a:pPr>
          <a:r>
            <a:rPr lang="en-US" sz="1300" kern="1200"/>
            <a:t>Students below the benchmark</a:t>
          </a:r>
        </a:p>
      </dsp:txBody>
      <dsp:txXfrm>
        <a:off x="6333620" y="1556109"/>
        <a:ext cx="987223" cy="1239119"/>
      </dsp:txXfrm>
    </dsp:sp>
    <dsp:sp modelId="{46576ECF-D226-4C51-9715-CB23896FD078}">
      <dsp:nvSpPr>
        <dsp:cNvPr id="0" name=""/>
        <dsp:cNvSpPr/>
      </dsp:nvSpPr>
      <dsp:spPr>
        <a:xfrm>
          <a:off x="5321083" y="1669399"/>
          <a:ext cx="1012537" cy="101253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READ Diagnostic</a:t>
          </a:r>
        </a:p>
      </dsp:txBody>
      <dsp:txXfrm>
        <a:off x="5469366" y="1817682"/>
        <a:ext cx="715971" cy="715971"/>
      </dsp:txXfrm>
    </dsp:sp>
    <dsp:sp modelId="{94327CE3-3AA1-4E18-8B62-91FB4C4A5FAF}">
      <dsp:nvSpPr>
        <dsp:cNvPr id="0" name=""/>
        <dsp:cNvSpPr/>
      </dsp:nvSpPr>
      <dsp:spPr>
        <a:xfrm>
          <a:off x="8485262" y="1290583"/>
          <a:ext cx="2025074" cy="1770170"/>
        </a:xfrm>
        <a:prstGeom prst="rightArrow">
          <a:avLst>
            <a:gd name="adj1" fmla="val 70000"/>
            <a:gd name="adj2" fmla="val 50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a:t>Interim Assessment</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a:t>KSR, local decision</a:t>
          </a:r>
        </a:p>
      </dsp:txBody>
      <dsp:txXfrm>
        <a:off x="8991531" y="1556109"/>
        <a:ext cx="987223" cy="1239119"/>
      </dsp:txXfrm>
    </dsp:sp>
    <dsp:sp modelId="{FFA48893-2CD0-47D8-8A2A-7C30745927F3}">
      <dsp:nvSpPr>
        <dsp:cNvPr id="0" name=""/>
        <dsp:cNvSpPr/>
      </dsp:nvSpPr>
      <dsp:spPr>
        <a:xfrm>
          <a:off x="7978993" y="1669399"/>
          <a:ext cx="1012537" cy="101253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Mid/End of year</a:t>
          </a:r>
        </a:p>
      </dsp:txBody>
      <dsp:txXfrm>
        <a:off x="8127276" y="1817682"/>
        <a:ext cx="715971" cy="7159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A3163-0057-4221-89FD-C43113E8385C}">
      <dsp:nvSpPr>
        <dsp:cNvPr id="0" name=""/>
        <dsp:cNvSpPr/>
      </dsp:nvSpPr>
      <dsp:spPr>
        <a:xfrm>
          <a:off x="7165063" y="3703696"/>
          <a:ext cx="2690626" cy="17429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rtl="0">
            <a:lnSpc>
              <a:spcPct val="90000"/>
            </a:lnSpc>
            <a:spcBef>
              <a:spcPct val="0"/>
            </a:spcBef>
            <a:spcAft>
              <a:spcPct val="15000"/>
            </a:spcAft>
            <a:buChar char="•"/>
          </a:pPr>
          <a:endParaRPr lang="en-US" sz="900" kern="1200">
            <a:latin typeface="Calibri Light" panose="020F0302020204030204"/>
          </a:endParaRPr>
        </a:p>
        <a:p>
          <a:pPr marL="57150" lvl="1" indent="-57150" algn="l" defTabSz="400050">
            <a:lnSpc>
              <a:spcPct val="90000"/>
            </a:lnSpc>
            <a:spcBef>
              <a:spcPct val="0"/>
            </a:spcBef>
            <a:spcAft>
              <a:spcPct val="15000"/>
            </a:spcAft>
            <a:buChar char="•"/>
          </a:pPr>
          <a:r>
            <a:rPr lang="en-US" sz="900" kern="1200">
              <a:latin typeface="Calibri Light" panose="020F0302020204030204"/>
            </a:rPr>
            <a:t>Plan</a:t>
          </a:r>
          <a:r>
            <a:rPr lang="en-US" sz="900" kern="1200"/>
            <a:t> </a:t>
          </a:r>
          <a:r>
            <a:rPr lang="en-US" sz="900" kern="1200">
              <a:latin typeface="Calibri Light" panose="020F0302020204030204"/>
            </a:rPr>
            <a:t>created </a:t>
          </a:r>
          <a:endParaRPr lang="en-US" sz="900" kern="1200"/>
        </a:p>
        <a:p>
          <a:pPr marL="57150" lvl="1" indent="-57150" algn="l" defTabSz="400050" rtl="0">
            <a:lnSpc>
              <a:spcPct val="90000"/>
            </a:lnSpc>
            <a:spcBef>
              <a:spcPct val="0"/>
            </a:spcBef>
            <a:spcAft>
              <a:spcPct val="15000"/>
            </a:spcAft>
            <a:buChar char="•"/>
          </a:pPr>
          <a:r>
            <a:rPr lang="en-US" sz="900" kern="1200">
              <a:latin typeface="Calibri Light" panose="020F0302020204030204"/>
            </a:rPr>
            <a:t>Plan</a:t>
          </a:r>
          <a:r>
            <a:rPr lang="en-US" sz="900" kern="1200"/>
            <a:t> </a:t>
          </a:r>
          <a:r>
            <a:rPr lang="en-US" sz="900" kern="1200">
              <a:latin typeface="Calibri Light" panose="020F0302020204030204"/>
            </a:rPr>
            <a:t>for and</a:t>
          </a:r>
          <a:r>
            <a:rPr lang="en-US" sz="900" kern="1200"/>
            <a:t> implement </a:t>
          </a:r>
          <a:r>
            <a:rPr lang="en-US" sz="900" kern="1200">
              <a:latin typeface="Calibri Light" panose="020F0302020204030204"/>
            </a:rPr>
            <a:t>progress monitoring</a:t>
          </a:r>
          <a:endParaRPr lang="en-US" sz="900" kern="1200"/>
        </a:p>
        <a:p>
          <a:pPr marL="57150" lvl="1" indent="-57150" algn="l" defTabSz="400050" rtl="0">
            <a:lnSpc>
              <a:spcPct val="90000"/>
            </a:lnSpc>
            <a:spcBef>
              <a:spcPct val="0"/>
            </a:spcBef>
            <a:spcAft>
              <a:spcPct val="15000"/>
            </a:spcAft>
            <a:buChar char="•"/>
          </a:pPr>
          <a:r>
            <a:rPr lang="en-US" sz="900" kern="1200">
              <a:latin typeface="Calibri Light" panose="020F0302020204030204"/>
            </a:rPr>
            <a:t>What supports and interventions will effectively address this concern and can be implemented with fidelity?</a:t>
          </a:r>
        </a:p>
      </dsp:txBody>
      <dsp:txXfrm>
        <a:off x="8010537" y="4177711"/>
        <a:ext cx="1806866" cy="1230615"/>
      </dsp:txXfrm>
    </dsp:sp>
    <dsp:sp modelId="{EF4B128E-2A28-49A0-83B6-D706B105DADB}">
      <dsp:nvSpPr>
        <dsp:cNvPr id="0" name=""/>
        <dsp:cNvSpPr/>
      </dsp:nvSpPr>
      <dsp:spPr>
        <a:xfrm>
          <a:off x="2775093" y="3703696"/>
          <a:ext cx="2690626" cy="17429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rtl="0">
            <a:lnSpc>
              <a:spcPct val="90000"/>
            </a:lnSpc>
            <a:spcBef>
              <a:spcPct val="0"/>
            </a:spcBef>
            <a:spcAft>
              <a:spcPct val="15000"/>
            </a:spcAft>
            <a:buChar char="•"/>
          </a:pPr>
          <a:endParaRPr lang="en-US" sz="900" kern="1200">
            <a:latin typeface="Calibri Light" panose="020F0302020204030204"/>
          </a:endParaRPr>
        </a:p>
        <a:p>
          <a:pPr marL="57150" lvl="1" indent="-57150" algn="l" defTabSz="400050">
            <a:lnSpc>
              <a:spcPct val="90000"/>
            </a:lnSpc>
            <a:spcBef>
              <a:spcPct val="0"/>
            </a:spcBef>
            <a:spcAft>
              <a:spcPct val="15000"/>
            </a:spcAft>
            <a:buChar char="•"/>
          </a:pPr>
          <a:r>
            <a:rPr lang="en-US" sz="900" kern="1200"/>
            <a:t>Implementation fidelity</a:t>
          </a:r>
        </a:p>
        <a:p>
          <a:pPr marL="57150" lvl="1" indent="-57150" algn="l" defTabSz="400050" rtl="0">
            <a:lnSpc>
              <a:spcPct val="90000"/>
            </a:lnSpc>
            <a:spcBef>
              <a:spcPct val="0"/>
            </a:spcBef>
            <a:spcAft>
              <a:spcPct val="15000"/>
            </a:spcAft>
            <a:buChar char="•"/>
          </a:pPr>
          <a:r>
            <a:rPr lang="en-US" sz="900" kern="1200">
              <a:latin typeface="Calibri Light" panose="020F0302020204030204"/>
            </a:rPr>
            <a:t>Program Monitoring</a:t>
          </a:r>
          <a:r>
            <a:rPr lang="en-US" sz="900" kern="1200"/>
            <a:t> data</a:t>
          </a:r>
        </a:p>
        <a:p>
          <a:pPr marL="57150" lvl="1" indent="-57150" algn="l" defTabSz="400050" rtl="0">
            <a:lnSpc>
              <a:spcPct val="90000"/>
            </a:lnSpc>
            <a:spcBef>
              <a:spcPct val="0"/>
            </a:spcBef>
            <a:spcAft>
              <a:spcPct val="15000"/>
            </a:spcAft>
            <a:buChar char="•"/>
          </a:pPr>
          <a:r>
            <a:rPr lang="en-US" sz="900" kern="1200">
              <a:latin typeface="Calibri Light" panose="020F0302020204030204"/>
            </a:rPr>
            <a:t>How is this plan impacting the skill gap?</a:t>
          </a:r>
        </a:p>
      </dsp:txBody>
      <dsp:txXfrm>
        <a:off x="2813379" y="4177711"/>
        <a:ext cx="1806866" cy="1230615"/>
      </dsp:txXfrm>
    </dsp:sp>
    <dsp:sp modelId="{A416EDC6-534B-4728-82F6-8AEFACFDF01E}">
      <dsp:nvSpPr>
        <dsp:cNvPr id="0" name=""/>
        <dsp:cNvSpPr/>
      </dsp:nvSpPr>
      <dsp:spPr>
        <a:xfrm>
          <a:off x="7165063" y="0"/>
          <a:ext cx="2690626" cy="17429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rtl="0">
            <a:lnSpc>
              <a:spcPct val="90000"/>
            </a:lnSpc>
            <a:spcBef>
              <a:spcPct val="0"/>
            </a:spcBef>
            <a:spcAft>
              <a:spcPct val="15000"/>
            </a:spcAft>
            <a:buChar char="•"/>
          </a:pPr>
          <a:r>
            <a:rPr lang="en-US" sz="900" kern="1200"/>
            <a:t>Diagnostic</a:t>
          </a:r>
          <a:endParaRPr lang="en-US" sz="900" kern="1200">
            <a:latin typeface="Calibri Light" panose="020F0302020204030204"/>
          </a:endParaRPr>
        </a:p>
        <a:p>
          <a:pPr marL="57150" lvl="1" indent="-57150" algn="l" defTabSz="400050">
            <a:lnSpc>
              <a:spcPct val="90000"/>
            </a:lnSpc>
            <a:spcBef>
              <a:spcPct val="0"/>
            </a:spcBef>
            <a:spcAft>
              <a:spcPct val="15000"/>
            </a:spcAft>
            <a:buChar char="•"/>
          </a:pPr>
          <a:r>
            <a:rPr lang="en-US" sz="900" kern="1200"/>
            <a:t>Gather additional data</a:t>
          </a:r>
        </a:p>
        <a:p>
          <a:pPr marL="57150" lvl="1" indent="-57150" algn="l" defTabSz="400050" rtl="0">
            <a:lnSpc>
              <a:spcPct val="90000"/>
            </a:lnSpc>
            <a:spcBef>
              <a:spcPct val="0"/>
            </a:spcBef>
            <a:spcAft>
              <a:spcPct val="15000"/>
            </a:spcAft>
            <a:buChar char="•"/>
          </a:pPr>
          <a:r>
            <a:rPr lang="en-US" sz="900" kern="1200">
              <a:latin typeface="Calibri Light" panose="020F0302020204030204"/>
            </a:rPr>
            <a:t>Does additional evidence validate this concern?</a:t>
          </a:r>
        </a:p>
      </dsp:txBody>
      <dsp:txXfrm>
        <a:off x="8010537" y="38286"/>
        <a:ext cx="1806866" cy="1230615"/>
      </dsp:txXfrm>
    </dsp:sp>
    <dsp:sp modelId="{3148F67F-AD86-40C9-B109-438896724D21}">
      <dsp:nvSpPr>
        <dsp:cNvPr id="0" name=""/>
        <dsp:cNvSpPr/>
      </dsp:nvSpPr>
      <dsp:spPr>
        <a:xfrm>
          <a:off x="2775093" y="0"/>
          <a:ext cx="2690626" cy="17429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r>
            <a:rPr lang="en-US" sz="900" kern="1200"/>
            <a:t>Use data to identify individual strengths and needs</a:t>
          </a:r>
        </a:p>
        <a:p>
          <a:pPr marL="57150" lvl="1" indent="-57150" algn="l" defTabSz="400050" rtl="0">
            <a:lnSpc>
              <a:spcPct val="90000"/>
            </a:lnSpc>
            <a:spcBef>
              <a:spcPct val="0"/>
            </a:spcBef>
            <a:spcAft>
              <a:spcPct val="15000"/>
            </a:spcAft>
            <a:buChar char="•"/>
          </a:pPr>
          <a:r>
            <a:rPr lang="en-US" sz="900" kern="1200">
              <a:latin typeface="Calibri Light" panose="020F0302020204030204"/>
            </a:rPr>
            <a:t>What is the concern? </a:t>
          </a:r>
          <a:endParaRPr lang="en-US" sz="900" kern="1200"/>
        </a:p>
      </dsp:txBody>
      <dsp:txXfrm>
        <a:off x="2813379" y="38286"/>
        <a:ext cx="1806866" cy="1230615"/>
      </dsp:txXfrm>
    </dsp:sp>
    <dsp:sp modelId="{E32C616D-B26E-482B-94E7-B097082D11DC}">
      <dsp:nvSpPr>
        <dsp:cNvPr id="0" name=""/>
        <dsp:cNvSpPr/>
      </dsp:nvSpPr>
      <dsp:spPr>
        <a:xfrm>
          <a:off x="3902542" y="310456"/>
          <a:ext cx="2358383" cy="2358383"/>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Define</a:t>
          </a:r>
        </a:p>
      </dsp:txBody>
      <dsp:txXfrm>
        <a:off x="4593296" y="1001210"/>
        <a:ext cx="1667629" cy="1667629"/>
      </dsp:txXfrm>
    </dsp:sp>
    <dsp:sp modelId="{A922B2C7-D28A-48AD-8843-EEA13533E16F}">
      <dsp:nvSpPr>
        <dsp:cNvPr id="0" name=""/>
        <dsp:cNvSpPr/>
      </dsp:nvSpPr>
      <dsp:spPr>
        <a:xfrm rot="5400000">
          <a:off x="6369858" y="310456"/>
          <a:ext cx="2358383" cy="2358383"/>
        </a:xfrm>
        <a:prstGeom prst="pieWedg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Analyze</a:t>
          </a:r>
        </a:p>
      </dsp:txBody>
      <dsp:txXfrm rot="-5400000">
        <a:off x="6369858" y="1001210"/>
        <a:ext cx="1667629" cy="1667629"/>
      </dsp:txXfrm>
    </dsp:sp>
    <dsp:sp modelId="{4AE8AA00-CF13-4C1C-8CC0-85323ACC3151}">
      <dsp:nvSpPr>
        <dsp:cNvPr id="0" name=""/>
        <dsp:cNvSpPr/>
      </dsp:nvSpPr>
      <dsp:spPr>
        <a:xfrm rot="10800000">
          <a:off x="6369858" y="2777772"/>
          <a:ext cx="2358383" cy="2358383"/>
        </a:xfrm>
        <a:prstGeom prst="pieWedg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Implement</a:t>
          </a:r>
        </a:p>
      </dsp:txBody>
      <dsp:txXfrm rot="10800000">
        <a:off x="6369858" y="2777772"/>
        <a:ext cx="1667629" cy="1667629"/>
      </dsp:txXfrm>
    </dsp:sp>
    <dsp:sp modelId="{4CCCB38E-E6A0-4622-9D78-D1274B29D29C}">
      <dsp:nvSpPr>
        <dsp:cNvPr id="0" name=""/>
        <dsp:cNvSpPr/>
      </dsp:nvSpPr>
      <dsp:spPr>
        <a:xfrm rot="16200000">
          <a:off x="3902542" y="2777772"/>
          <a:ext cx="2358383" cy="2358383"/>
        </a:xfrm>
        <a:prstGeom prst="pieWedg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Evaluate</a:t>
          </a:r>
        </a:p>
      </dsp:txBody>
      <dsp:txXfrm rot="5400000">
        <a:off x="4593296" y="2777772"/>
        <a:ext cx="1667629" cy="1667629"/>
      </dsp:txXfrm>
    </dsp:sp>
    <dsp:sp modelId="{0C32748E-BC92-4CA3-94B5-E30181189856}">
      <dsp:nvSpPr>
        <dsp:cNvPr id="0" name=""/>
        <dsp:cNvSpPr/>
      </dsp:nvSpPr>
      <dsp:spPr>
        <a:xfrm>
          <a:off x="5908257" y="2233111"/>
          <a:ext cx="814268" cy="708059"/>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6DA3C7-5E61-4D96-9D9D-0D67C58C0FB2}">
      <dsp:nvSpPr>
        <dsp:cNvPr id="0" name=""/>
        <dsp:cNvSpPr/>
      </dsp:nvSpPr>
      <dsp:spPr>
        <a:xfrm rot="10800000">
          <a:off x="5908257" y="2505441"/>
          <a:ext cx="814268" cy="708059"/>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AB736-C316-46E9-826B-564962BFE8E1}">
      <dsp:nvSpPr>
        <dsp:cNvPr id="0" name=""/>
        <dsp:cNvSpPr/>
      </dsp:nvSpPr>
      <dsp:spPr>
        <a:xfrm>
          <a:off x="4206239" y="1274"/>
          <a:ext cx="6309360" cy="1011345"/>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Differentiated learning that considers the developmental and academic needs of each child as a prevention strategy.</a:t>
          </a:r>
        </a:p>
      </dsp:txBody>
      <dsp:txXfrm>
        <a:off x="4206239" y="127692"/>
        <a:ext cx="5930106" cy="758509"/>
      </dsp:txXfrm>
    </dsp:sp>
    <dsp:sp modelId="{C25884C0-430D-46B4-97E8-CA019FF339FC}">
      <dsp:nvSpPr>
        <dsp:cNvPr id="0" name=""/>
        <dsp:cNvSpPr/>
      </dsp:nvSpPr>
      <dsp:spPr>
        <a:xfrm>
          <a:off x="0" y="1274"/>
          <a:ext cx="4206240" cy="10113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Intentional Planning</a:t>
          </a:r>
        </a:p>
      </dsp:txBody>
      <dsp:txXfrm>
        <a:off x="49370" y="50644"/>
        <a:ext cx="4107500" cy="912605"/>
      </dsp:txXfrm>
    </dsp:sp>
    <dsp:sp modelId="{F0C4BE2A-D78F-4B77-89F7-AF10D8A9A513}">
      <dsp:nvSpPr>
        <dsp:cNvPr id="0" name=""/>
        <dsp:cNvSpPr/>
      </dsp:nvSpPr>
      <dsp:spPr>
        <a:xfrm>
          <a:off x="4206239" y="1113755"/>
          <a:ext cx="6309360" cy="1011345"/>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Timely assessments and data analysis support the identification of risk factors and create opportunities for intervention and prevention.</a:t>
          </a:r>
        </a:p>
      </dsp:txBody>
      <dsp:txXfrm>
        <a:off x="4206239" y="1240173"/>
        <a:ext cx="5930106" cy="758509"/>
      </dsp:txXfrm>
    </dsp:sp>
    <dsp:sp modelId="{8569C4C4-DD2E-47AE-9983-7293FCBE09EE}">
      <dsp:nvSpPr>
        <dsp:cNvPr id="0" name=""/>
        <dsp:cNvSpPr/>
      </dsp:nvSpPr>
      <dsp:spPr>
        <a:xfrm>
          <a:off x="0" y="1113755"/>
          <a:ext cx="4206240" cy="10113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Early Identification</a:t>
          </a:r>
        </a:p>
      </dsp:txBody>
      <dsp:txXfrm>
        <a:off x="49370" y="1163125"/>
        <a:ext cx="4107500" cy="912605"/>
      </dsp:txXfrm>
    </dsp:sp>
    <dsp:sp modelId="{2EC931C8-37B4-4634-BAAE-D7D5B620D990}">
      <dsp:nvSpPr>
        <dsp:cNvPr id="0" name=""/>
        <dsp:cNvSpPr/>
      </dsp:nvSpPr>
      <dsp:spPr>
        <a:xfrm>
          <a:off x="4206240" y="2226235"/>
          <a:ext cx="6309360" cy="1011345"/>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Families engaged in the process to build collaboration, communication and support for students.</a:t>
          </a:r>
        </a:p>
      </dsp:txBody>
      <dsp:txXfrm>
        <a:off x="4206240" y="2352653"/>
        <a:ext cx="5930106" cy="758509"/>
      </dsp:txXfrm>
    </dsp:sp>
    <dsp:sp modelId="{6D0AF34D-3A73-4DCC-8083-D220A6248084}">
      <dsp:nvSpPr>
        <dsp:cNvPr id="0" name=""/>
        <dsp:cNvSpPr/>
      </dsp:nvSpPr>
      <dsp:spPr>
        <a:xfrm>
          <a:off x="0" y="2226235"/>
          <a:ext cx="4206240" cy="10113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Family and School Engagement</a:t>
          </a:r>
        </a:p>
      </dsp:txBody>
      <dsp:txXfrm>
        <a:off x="49370" y="2275605"/>
        <a:ext cx="4107500" cy="912605"/>
      </dsp:txXfrm>
    </dsp:sp>
    <dsp:sp modelId="{1A2E907D-1987-447D-882D-DE08D1743AD0}">
      <dsp:nvSpPr>
        <dsp:cNvPr id="0" name=""/>
        <dsp:cNvSpPr/>
      </dsp:nvSpPr>
      <dsp:spPr>
        <a:xfrm>
          <a:off x="4206240" y="3338716"/>
          <a:ext cx="6309360" cy="1011345"/>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Documentation of student data, supports, and outcomes creates opportunities for collaboration between a child’s teachers over time.</a:t>
          </a:r>
        </a:p>
      </dsp:txBody>
      <dsp:txXfrm>
        <a:off x="4206240" y="3465134"/>
        <a:ext cx="5930106" cy="758509"/>
      </dsp:txXfrm>
    </dsp:sp>
    <dsp:sp modelId="{59D4845D-CAC8-47ED-B38D-056987868D9B}">
      <dsp:nvSpPr>
        <dsp:cNvPr id="0" name=""/>
        <dsp:cNvSpPr/>
      </dsp:nvSpPr>
      <dsp:spPr>
        <a:xfrm>
          <a:off x="0" y="3338716"/>
          <a:ext cx="4206240" cy="10113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School Success</a:t>
          </a:r>
        </a:p>
      </dsp:txBody>
      <dsp:txXfrm>
        <a:off x="49370" y="3388086"/>
        <a:ext cx="4107500" cy="91260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wested.org/wp-content/uploads/2017/03/resource-designing-a-comprehensive-assessment-system.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achieve.org/files/TheRoleofInterimAssessments.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pPr marL="171450" indent="-171450">
              <a:buFont typeface="Arial"/>
              <a:buChar char="•"/>
            </a:pPr>
            <a:r>
              <a:rPr lang="en-US">
                <a:cs typeface="Calibri"/>
              </a:rPr>
              <a:t>Welcome to the Kindergarten School Readiness and READ Plans Webinar, presented by the Preschool through 3rd Grade Office at the Colorado Dept of Education.</a:t>
            </a:r>
            <a:endParaRPr lang="en-US"/>
          </a:p>
          <a:p>
            <a:pPr marL="171450" indent="-171450">
              <a:buFont typeface="Arial"/>
              <a:buChar char="•"/>
            </a:pPr>
            <a:r>
              <a:rPr lang="en-US"/>
              <a:t>The intended audience for this webinar includes school and district leadership, to support as you develop processes for teachers to use data from the multiple required assessments in Kindergarten to modify instruction based on student needs. We will review the statute that guides the assessment process and the associated requirements, dive into some data, and provide some considerations as you engage in this work. </a:t>
            </a: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49171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latin typeface="Arial"/>
                <a:cs typeface="Arial"/>
              </a:rPr>
              <a:t>Talking Points</a:t>
            </a:r>
            <a:r>
              <a:rPr lang="en-US" sz="1800">
                <a:latin typeface="Arial"/>
                <a:cs typeface="Arial"/>
              </a:rPr>
              <a:t>:</a:t>
            </a:r>
            <a:endParaRPr lang="en-US">
              <a:latin typeface="Calibri"/>
              <a:cs typeface="Calibri"/>
            </a:endParaRPr>
          </a:p>
          <a:p>
            <a:pPr marL="285750" indent="-285750">
              <a:buFont typeface="Arial"/>
              <a:buChar char="•"/>
            </a:pPr>
            <a:r>
              <a:rPr lang="en-US" sz="1800" b="0" i="0" u="none" strike="noStrike">
                <a:solidFill>
                  <a:srgbClr val="000000"/>
                </a:solidFill>
                <a:effectLst/>
                <a:latin typeface="Arial"/>
                <a:cs typeface="Arial"/>
              </a:rPr>
              <a:t>The Colorado READ Act is legislation that supports early literacy and the overarching goal that all students are reading on grade level by 3rd grade. </a:t>
            </a:r>
            <a:r>
              <a:rPr lang="en-US" sz="1800">
                <a:solidFill>
                  <a:srgbClr val="000000"/>
                </a:solidFill>
                <a:latin typeface="Arial"/>
                <a:cs typeface="Arial"/>
              </a:rPr>
              <a:t> </a:t>
            </a:r>
            <a:endParaRPr lang="en-US">
              <a:solidFill>
                <a:srgbClr val="000000"/>
              </a:solidFill>
              <a:latin typeface="Calibri"/>
              <a:cs typeface="Calibri"/>
            </a:endParaRPr>
          </a:p>
          <a:p>
            <a:pPr marL="285750" indent="-285750">
              <a:buFont typeface="Arial"/>
              <a:buChar char="•"/>
            </a:pPr>
            <a:endParaRPr lang="en-US" sz="1800">
              <a:solidFill>
                <a:srgbClr val="000000"/>
              </a:solidFill>
              <a:latin typeface="Arial"/>
              <a:cs typeface="Arial"/>
            </a:endParaRPr>
          </a:p>
          <a:p>
            <a:r>
              <a:rPr lang="en-US" sz="1800">
                <a:solidFill>
                  <a:srgbClr val="000000"/>
                </a:solidFill>
                <a:latin typeface="Arial"/>
                <a:cs typeface="Arial"/>
              </a:rPr>
              <a:t>Among other requirements, the</a:t>
            </a:r>
            <a:r>
              <a:rPr lang="en-US" sz="1800" b="0" i="0" u="none" strike="noStrike">
                <a:solidFill>
                  <a:srgbClr val="000000"/>
                </a:solidFill>
                <a:effectLst/>
                <a:latin typeface="Arial"/>
                <a:cs typeface="Arial"/>
              </a:rPr>
              <a:t> READ Act requires that:</a:t>
            </a:r>
            <a:endParaRPr lang="en-US" b="0">
              <a:effectLst/>
              <a:latin typeface="Calibri"/>
              <a:cs typeface="Calibri"/>
            </a:endParaRPr>
          </a:p>
          <a:p>
            <a:br>
              <a:rPr lang="en-US" b="0">
                <a:effectLst/>
                <a:cs typeface="+mn-lt"/>
              </a:rPr>
            </a:br>
            <a:r>
              <a:rPr lang="en-US" sz="1800" b="0" i="0" u="none" strike="noStrike">
                <a:solidFill>
                  <a:srgbClr val="000000"/>
                </a:solidFill>
                <a:effectLst/>
                <a:latin typeface="Arial"/>
                <a:cs typeface="Arial"/>
              </a:rPr>
              <a:t>*Teachers assess the literacy development of k-3 students in the five areas of reading development (PA, phonics, fluency, vocabulary, and comprehension) using an approved assessment.</a:t>
            </a:r>
            <a:br>
              <a:rPr lang="en-US" sz="1800" b="0" i="0" u="none" strike="noStrike">
                <a:effectLst/>
                <a:latin typeface="Arial" panose="020B0604020202020204" pitchFamily="34" charset="0"/>
                <a:cs typeface="Arial"/>
              </a:rPr>
            </a:br>
            <a:r>
              <a:rPr lang="en-US" sz="1800" b="0" i="0" u="none" strike="noStrike">
                <a:solidFill>
                  <a:srgbClr val="000000"/>
                </a:solidFill>
                <a:effectLst/>
                <a:latin typeface="Arial"/>
                <a:cs typeface="Arial"/>
              </a:rPr>
              <a:t>*</a:t>
            </a:r>
            <a:r>
              <a:rPr lang="en-US" sz="1800">
                <a:solidFill>
                  <a:srgbClr val="000000"/>
                </a:solidFill>
                <a:latin typeface="Arial"/>
                <a:cs typeface="Arial"/>
              </a:rPr>
              <a:t>Teachers</a:t>
            </a:r>
            <a:r>
              <a:rPr lang="en-US" sz="1800" b="0" i="0" u="none" strike="noStrike">
                <a:solidFill>
                  <a:srgbClr val="000000"/>
                </a:solidFill>
                <a:effectLst/>
                <a:latin typeface="Arial"/>
                <a:cs typeface="Arial"/>
              </a:rPr>
              <a:t> develop individual intervention plans (READ Plans) for students identified with a Significant Reading Deficiency (SRD).</a:t>
            </a:r>
            <a:br>
              <a:rPr lang="en-US" sz="1800" b="0" i="0" u="none" strike="noStrike">
                <a:effectLst/>
                <a:latin typeface="Arial" panose="020B0604020202020204" pitchFamily="34" charset="0"/>
                <a:cs typeface="Arial"/>
              </a:rPr>
            </a:br>
            <a:r>
              <a:rPr lang="en-US" sz="1800" b="0" i="0" u="none" strike="noStrike">
                <a:solidFill>
                  <a:srgbClr val="000000"/>
                </a:solidFill>
                <a:effectLst/>
                <a:latin typeface="Arial"/>
                <a:cs typeface="Arial"/>
              </a:rPr>
              <a:t>*</a:t>
            </a:r>
            <a:r>
              <a:rPr lang="en-US" sz="1800">
                <a:solidFill>
                  <a:srgbClr val="000000"/>
                </a:solidFill>
                <a:latin typeface="Arial"/>
                <a:cs typeface="Arial"/>
              </a:rPr>
              <a:t>Schools</a:t>
            </a:r>
            <a:r>
              <a:rPr lang="en-US" sz="1800" b="0" i="0" u="none" strike="noStrike">
                <a:solidFill>
                  <a:srgbClr val="000000"/>
                </a:solidFill>
                <a:effectLst/>
                <a:latin typeface="Arial"/>
                <a:cs typeface="Arial"/>
              </a:rPr>
              <a:t> implement the READ plan by providing targeted, scientifically-based reading intervention addressing the goals indicated on the READ plan.</a:t>
            </a:r>
            <a:endParaRPr lang="en-US" b="0" i="0" u="none" strike="noStrike">
              <a:solidFill>
                <a:srgbClr val="000000"/>
              </a:solidFill>
              <a:effectLst/>
              <a:latin typeface="Calibri" panose="020F0502020204030204"/>
              <a:cs typeface="Calibri" panose="020F0502020204030204"/>
            </a:endParaRPr>
          </a:p>
          <a:p>
            <a:endParaRPr lang="en-US" sz="1800" b="1">
              <a:latin typeface="Arial"/>
              <a:cs typeface="Arial"/>
            </a:endParaRPr>
          </a:p>
          <a:p>
            <a:r>
              <a:rPr lang="en-US" sz="1800" b="1">
                <a:latin typeface="Arial"/>
                <a:cs typeface="Arial"/>
              </a:rPr>
              <a:t>All of this should occur within an intentionally designed multi-tiered system of supports for all students, which includes scientifically- and evidence-based programming at all tiers of instruction including differentiated core along with tier 2 and tier 3 instructional supports.</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563226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pPr marL="171450" indent="-171450">
              <a:buFont typeface="Arial"/>
              <a:buChar char="•"/>
            </a:pPr>
            <a:r>
              <a:rPr lang="en-US">
                <a:cs typeface="Calibri"/>
              </a:rPr>
              <a:t>Changes to the READ Act as a result of Senate Bill 19-199 include the following provision.</a:t>
            </a:r>
          </a:p>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1976604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pPr marL="171450" indent="-171450">
              <a:buFont typeface="Arial"/>
              <a:buChar char="•"/>
            </a:pPr>
            <a:r>
              <a:rPr lang="en-US">
                <a:cs typeface="Calibri"/>
              </a:rPr>
              <a:t>We'll spend the next portion of the webinar diving into the assessments that are administered to kindergarten students in Colorado.</a:t>
            </a:r>
            <a:endParaRPr lang="en-US" b="1">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1700526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pPr marL="171450" indent="-171450">
              <a:buFont typeface="Arial"/>
              <a:buChar char="•"/>
            </a:pPr>
            <a:r>
              <a:rPr lang="en-US">
                <a:cs typeface="Calibri"/>
              </a:rPr>
              <a:t>We'll use this graphic to frame our assessment discussion. This graphic is intended to illustrate the different kinds of assessments along with their frequency and relationship between students and the learning standards</a:t>
            </a:r>
            <a:r>
              <a:rPr lang="en-US" b="1">
                <a:cs typeface="Calibri"/>
              </a:rPr>
              <a:t>.</a:t>
            </a:r>
          </a:p>
          <a:p>
            <a:pPr marL="171450" indent="-171450">
              <a:buFont typeface="Arial"/>
              <a:buChar char="•"/>
            </a:pPr>
            <a:r>
              <a:rPr lang="en-US">
                <a:cs typeface="Calibri"/>
              </a:rPr>
              <a:t>Along this assessment continuum published by Sigman and Mancuso (2017), each assessment provides a unique set of information building to a collective understanding of what each child knows and is able to do. </a:t>
            </a:r>
            <a:endParaRPr lang="en-US"/>
          </a:p>
          <a:p>
            <a:pPr marL="171450" indent="-171450">
              <a:buFont typeface="Arial"/>
              <a:buChar char="•"/>
            </a:pPr>
            <a:r>
              <a:rPr lang="en-US"/>
              <a:t>*Click* (blue circle around formative appears)</a:t>
            </a:r>
            <a:endParaRPr lang="en-US">
              <a:cs typeface="Calibri"/>
            </a:endParaRPr>
          </a:p>
          <a:p>
            <a:pPr marL="171450" indent="-171450">
              <a:buFont typeface="Arial"/>
              <a:buChar char="•"/>
            </a:pPr>
            <a:r>
              <a:rPr lang="en-US"/>
              <a:t>The State Collaborative on Assessment and Student Standards (SCASS) defines</a:t>
            </a:r>
            <a:r>
              <a:rPr lang="en-US" b="1"/>
              <a:t> formative assessment</a:t>
            </a:r>
            <a:r>
              <a:rPr lang="en-US"/>
              <a:t> as a planned, ongoing process during learning and teaching to elicit and use evidence of student learning to improve student understanding of intended disciplinary learning outcomes and support students to become self-directed learners. </a:t>
            </a:r>
            <a:endParaRPr lang="en-US">
              <a:cs typeface="Calibri"/>
            </a:endParaRPr>
          </a:p>
          <a:p>
            <a:endParaRPr lang="en-US">
              <a:cs typeface="Calibri"/>
            </a:endParaRPr>
          </a:p>
          <a:p>
            <a:pPr marL="171450" indent="-171450">
              <a:buFont typeface="Arial"/>
              <a:buChar char="•"/>
            </a:pPr>
            <a:r>
              <a:rPr lang="en-US"/>
              <a:t>In CO, the </a:t>
            </a:r>
            <a:r>
              <a:rPr lang="en-US" b="1"/>
              <a:t>Kindergarten School readiness assessments</a:t>
            </a:r>
            <a:r>
              <a:rPr lang="en-US"/>
              <a:t> serve 3 primary purposes:</a:t>
            </a:r>
            <a:endParaRPr lang="en-US">
              <a:cs typeface="Calibri"/>
            </a:endParaRPr>
          </a:p>
          <a:p>
            <a:pPr marL="628650" lvl="1" indent="-171450">
              <a:buFont typeface="Arial"/>
              <a:buChar char="•"/>
            </a:pPr>
            <a:r>
              <a:rPr lang="en-US"/>
              <a:t>1st: The fundamental purpose of all School Readiness assessment is to provide data to inform instruction. </a:t>
            </a:r>
            <a:endParaRPr lang="en-US">
              <a:cs typeface="Calibri"/>
            </a:endParaRPr>
          </a:p>
          <a:p>
            <a:pPr marL="628650" lvl="1" indent="-171450">
              <a:buFont typeface="Arial"/>
              <a:buChar char="•"/>
            </a:pPr>
            <a:r>
              <a:rPr lang="en-US"/>
              <a:t>School Readiness assessment provides a </a:t>
            </a:r>
            <a:r>
              <a:rPr lang="en-US" b="1"/>
              <a:t>formative measure</a:t>
            </a:r>
            <a:r>
              <a:rPr lang="en-US"/>
              <a:t> to authentically assess the skills, knowledge, and behaviors of kindergarteners across learning and developmental domains. </a:t>
            </a:r>
            <a:endParaRPr lang="en-US">
              <a:cs typeface="Calibri" panose="020F0502020204030204"/>
            </a:endParaRPr>
          </a:p>
          <a:p>
            <a:pPr marL="1085850" lvl="2" indent="-171450">
              <a:buFont typeface="Arial"/>
              <a:buChar char="•"/>
            </a:pPr>
            <a:r>
              <a:rPr lang="en-US"/>
              <a:t>Through daily routines, activities, interactions, and assignments, teachers observe and collect documentation and evidence and analyze this against progressions of learning and development. </a:t>
            </a:r>
            <a:endParaRPr lang="en-US">
              <a:cs typeface="Calibri" panose="020F0502020204030204"/>
            </a:endParaRPr>
          </a:p>
          <a:p>
            <a:pPr marL="1085850" lvl="2" indent="-171450">
              <a:buFont typeface="Arial"/>
              <a:buChar char="•"/>
            </a:pPr>
            <a:r>
              <a:rPr lang="en-US"/>
              <a:t>This data is then used to inform individual instruction through the creation of School Readiness plans.</a:t>
            </a:r>
            <a:endParaRPr lang="en-US">
              <a:cs typeface="Calibri"/>
            </a:endParaRPr>
          </a:p>
          <a:p>
            <a:pPr marL="628650" lvl="1" indent="-171450">
              <a:buFont typeface="Arial"/>
              <a:buChar char="•"/>
            </a:pPr>
            <a:r>
              <a:rPr lang="en-US"/>
              <a:t>2) In addition to informing instruction, the assessment provides a mechanism for engaging and partnering with families around their child's learning as they enter school. </a:t>
            </a:r>
            <a:endParaRPr lang="en-US">
              <a:cs typeface="Calibri" panose="020F0502020204030204"/>
            </a:endParaRPr>
          </a:p>
          <a:p>
            <a:pPr marL="1085850" lvl="2" indent="-171450">
              <a:buFont typeface="Arial"/>
              <a:buChar char="•"/>
            </a:pPr>
            <a:r>
              <a:rPr lang="en-US"/>
              <a:t>In accordance with the guidance from the assessment tool used, teachers expand their partnership with the child's family by understanding the child and their learning and development in the context of their family. </a:t>
            </a:r>
            <a:endParaRPr lang="en-US">
              <a:cs typeface="Calibri"/>
            </a:endParaRPr>
          </a:p>
          <a:p>
            <a:pPr marL="628650" lvl="1" indent="-171450">
              <a:buFont typeface="Arial"/>
              <a:buChar char="•"/>
            </a:pPr>
            <a:r>
              <a:rPr lang="en-US"/>
              <a:t>3) The final purpose is that an aggregate collection of the SR data provides a snapshot of School Readiness across CO to inform state policy</a:t>
            </a:r>
            <a:endParaRPr lang="en-US">
              <a:cs typeface="Calibri"/>
            </a:endParaRPr>
          </a:p>
          <a:p>
            <a:r>
              <a:rPr lang="en-US">
                <a:cs typeface="Calibri"/>
              </a:rPr>
              <a:t>(NIEER, August 2020)</a:t>
            </a:r>
          </a:p>
          <a:p>
            <a:endParaRPr lang="en-US">
              <a:cs typeface="Calibri"/>
            </a:endParaRPr>
          </a:p>
          <a:p>
            <a:pPr marL="171450" indent="-171450">
              <a:buFont typeface="Arial"/>
              <a:buChar char="•"/>
            </a:pPr>
            <a:r>
              <a:rPr lang="en-US">
                <a:cs typeface="Calibri"/>
              </a:rPr>
              <a:t>*Click* (blue circle around interim/benchmark appears)</a:t>
            </a:r>
          </a:p>
          <a:p>
            <a:pPr marL="171450" indent="-171450">
              <a:buFont typeface="Arial"/>
              <a:buChar char="•"/>
            </a:pPr>
            <a:r>
              <a:rPr lang="en-US">
                <a:cs typeface="Calibri"/>
              </a:rPr>
              <a:t>The </a:t>
            </a:r>
            <a:r>
              <a:rPr lang="en-US" b="1">
                <a:cs typeface="Calibri"/>
              </a:rPr>
              <a:t>Interim or Benchmark READ Act Assessments </a:t>
            </a:r>
            <a:r>
              <a:rPr lang="en-US">
                <a:cs typeface="Calibri"/>
              </a:rPr>
              <a:t>are administered during specific windows of time at the beginning, middle, and end of the school year, are complementary to the KSR assessments, and serve a more focused purpose:</a:t>
            </a:r>
            <a:endParaRPr lang="en-US"/>
          </a:p>
          <a:p>
            <a:pPr marL="628650" lvl="1" indent="-171450">
              <a:buFont typeface="Arial"/>
              <a:buChar char="•"/>
            </a:pPr>
            <a:r>
              <a:rPr lang="en-US">
                <a:cs typeface="Calibri"/>
              </a:rPr>
              <a:t>READ Act interim assessments evaluate students' knowledge and skills relative to a specific set of indicators of early literacy acquisition.</a:t>
            </a:r>
          </a:p>
          <a:p>
            <a:pPr marL="628650" lvl="1" indent="-171450">
              <a:buFont typeface="Arial"/>
              <a:buChar char="•"/>
            </a:pPr>
            <a:r>
              <a:rPr lang="en-US">
                <a:cs typeface="Calibri"/>
              </a:rPr>
              <a:t>The results of these assessments should inform data-based decision making at larger system levels and the individual student level.</a:t>
            </a:r>
          </a:p>
          <a:p>
            <a:pPr marL="628650" lvl="1" indent="-171450">
              <a:buFont typeface="Arial"/>
              <a:buChar char="•"/>
            </a:pPr>
            <a:r>
              <a:rPr lang="en-US">
                <a:cs typeface="Calibri"/>
              </a:rPr>
              <a:t>These assessments assist in identification of students at risk for reading difficulty, and identify those students who are likely to meet the next grade-level benchmark with high-quality differentiated core instruction.</a:t>
            </a:r>
          </a:p>
          <a:p>
            <a:endParaRPr lang="en-US">
              <a:cs typeface="Calibri"/>
            </a:endParaRPr>
          </a:p>
          <a:p>
            <a:pPr marL="171450" indent="-171450">
              <a:buFont typeface="Arial"/>
              <a:buChar char="•"/>
            </a:pPr>
            <a:r>
              <a:rPr lang="en-US">
                <a:cs typeface="Calibri"/>
              </a:rPr>
              <a:t>The content of this webinar will focus on formative and interim assessments in kindergarten. Summative assessments are an additional component of a comprehensive assessment system. It is important to note that all these assessments align to and collect evidence toward student mastery of grade level standards by the end of each school year.</a:t>
            </a:r>
          </a:p>
          <a:p>
            <a:r>
              <a:rPr lang="en-US">
                <a:hlinkClick r:id="rId3"/>
              </a:rPr>
              <a:t>https://www.wested.org/wp-content/uploads/2017/03/resource-designing-a-comprehensive-assessment-system.pdf</a:t>
            </a:r>
            <a:endParaRPr lang="en-US"/>
          </a:p>
          <a:p>
            <a:r>
              <a:rPr lang="en-US">
                <a:hlinkClick r:id="rId4"/>
              </a:rPr>
              <a:t>https://www.achieve.org/files/TheRoleofInterimAssessments.pdf</a:t>
            </a:r>
            <a:endParaRPr lang="en-US">
              <a:cs typeface="Calibri"/>
              <a:hlinkClick r:id="rId4"/>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235788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pPr marL="0" indent="0">
              <a:buFont typeface="Arial" panose="020B0604020202020204" pitchFamily="34" charset="0"/>
              <a:buNone/>
            </a:pPr>
            <a:endParaRPr lang="en-US">
              <a:cs typeface="Calibri"/>
            </a:endParaRPr>
          </a:p>
          <a:p>
            <a:pPr marL="171450" indent="-171450">
              <a:buFont typeface="Arial" panose="020B0604020202020204" pitchFamily="34" charset="0"/>
              <a:buChar char="•"/>
            </a:pPr>
            <a:r>
              <a:rPr lang="en-US"/>
              <a:t>In Colorado, the Kindergarten School Readiness assessments are administered to all publicly funded Kindergarten students. These assessments are intended to be formative and measure student learning and development. These comprehensive assessments measure 6 domains: Physical well-being and motor development, social and emotional development, language and comprehension development, cognition and general knowledge. The state board further defined general knowledge as literacy and mathematics.</a:t>
            </a:r>
            <a:endParaRPr lang="en-US">
              <a:cs typeface="Calibri"/>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Interim READ Act assessments (also referred to as screeners or benchmark assessments) are administered to all K-3 students. These assessments include a set of measures that are used to identify students who may be at risk for reading difficulties. The information yielded from these assessments also helps teachers monitor progress and examine effectiveness of instruction.</a:t>
            </a:r>
            <a:endParaRPr lang="en-US">
              <a:cs typeface="Calibri"/>
            </a:endParaRPr>
          </a:p>
          <a:p>
            <a:pPr marL="628650" lvl="1" indent="-171450">
              <a:buFont typeface="Arial" panose="020B0604020202020204" pitchFamily="34" charset="0"/>
              <a:buChar char="•"/>
            </a:pPr>
            <a:r>
              <a:rPr lang="en-US"/>
              <a:t>The skills selected for assessment are predictive of reading acquisition and later reading achievement. The skills assessed are part of a continuum of skills that improve outcomes for students when we teach them explicitly. Student progress with these skills serve as indicators of overall reading development, like a temperature check. </a:t>
            </a:r>
            <a:endParaRPr lang="en-US">
              <a:cs typeface="Calibri"/>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Diagnostic assessments provide additional information on student facility with specific reading skills to assist in setting goals and targeting intervention. Local education providers in CO are required to administer an approved diagnostic assessment to students identified with significant risk for reading difficulty on an interim assessment.</a:t>
            </a: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364524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pPr marL="171450" indent="-171450">
              <a:buFont typeface="Arial"/>
              <a:buChar char="•"/>
            </a:pPr>
            <a:r>
              <a:rPr lang="en-US"/>
              <a:t>This slide includes the State Board Approved Assessments to fulfill the Kindergarten School Readiness and READ Act requirements. </a:t>
            </a: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1569686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mentioned previously, each of these approved assessments provides a unique set of information building to a collective understanding of what each child knows and is able to do. In Colorado, the approved assessments also have specific assessment windows. In walking through</a:t>
            </a:r>
            <a:r>
              <a:rPr lang="en-US" b="0" i="0"/>
              <a:t> </a:t>
            </a:r>
            <a:r>
              <a:rPr lang="en-US"/>
              <a:t>the</a:t>
            </a:r>
            <a:r>
              <a:rPr lang="en-US" b="0" i="0"/>
              <a:t> assessment timeline in K—</a:t>
            </a:r>
            <a:r>
              <a:rPr lang="en-US"/>
              <a:t>it's</a:t>
            </a:r>
            <a:r>
              <a:rPr lang="en-US" b="0" i="0"/>
              <a:t> </a:t>
            </a:r>
            <a:r>
              <a:rPr lang="en-US"/>
              <a:t>recognized districts</a:t>
            </a:r>
            <a:r>
              <a:rPr lang="en-US" b="0" i="0"/>
              <a:t> will have other local measures as </a:t>
            </a:r>
            <a:r>
              <a:rPr lang="en-US"/>
              <a:t>well. However, we will focus</a:t>
            </a:r>
            <a:r>
              <a:rPr lang="en-US" b="0" i="0"/>
              <a:t> on these two pieces</a:t>
            </a:r>
            <a:r>
              <a:rPr lang="en-US"/>
              <a:t> at this time</a:t>
            </a:r>
            <a:r>
              <a:rPr lang="en-US" b="0" i="0"/>
              <a:t>.</a:t>
            </a:r>
            <a:endParaRPr lang="en-US">
              <a:cs typeface="Calibri"/>
            </a:endParaRPr>
          </a:p>
          <a:p>
            <a:pPr marL="228600" indent="-228600">
              <a:buAutoNum type="arabicParenR"/>
            </a:pPr>
            <a:r>
              <a:rPr lang="en-US" b="0" i="0"/>
              <a:t>Within the first 60 calendar days, </a:t>
            </a:r>
            <a:r>
              <a:rPr lang="en-US"/>
              <a:t>teachers</a:t>
            </a:r>
            <a:r>
              <a:rPr lang="en-US" b="0" i="0"/>
              <a:t> administer a State Board of Education approved kindergarten school readiness assessment to all publicly funded Kindergartners---this timeframe is set to capture the skills, knowledge and behaviors of students as they</a:t>
            </a:r>
            <a:r>
              <a:rPr lang="en-US"/>
              <a:t> enter</a:t>
            </a:r>
            <a:r>
              <a:rPr lang="en-US" b="0" i="0"/>
              <a:t> K.</a:t>
            </a:r>
            <a:r>
              <a:rPr lang="en-US"/>
              <a:t> This early assessment, while formative, provides a snapshot of each child's academic and developmental readiness.</a:t>
            </a:r>
            <a:endParaRPr lang="en-US" b="0" i="0">
              <a:cs typeface="Calibri"/>
            </a:endParaRPr>
          </a:p>
          <a:p>
            <a:pPr marL="228600" indent="-228600">
              <a:buAutoNum type="arabicParenR"/>
            </a:pPr>
            <a:r>
              <a:rPr lang="en-US" b="0" i="0"/>
              <a:t>Within the first 90 calendar days, </a:t>
            </a:r>
            <a:r>
              <a:rPr lang="en-US"/>
              <a:t>teacher further</a:t>
            </a:r>
            <a:r>
              <a:rPr lang="en-US" b="0" i="0"/>
              <a:t> assess all students reading skills by utilizing an approved interim assessment.</a:t>
            </a:r>
            <a:endParaRPr lang="en-US" b="0" i="0">
              <a:cs typeface="Calibri"/>
            </a:endParaRPr>
          </a:p>
          <a:p>
            <a:pPr marL="685800" lvl="1" indent="-228600">
              <a:buAutoNum type="arabicParenR"/>
            </a:pPr>
            <a:r>
              <a:rPr lang="en-US"/>
              <a:t>A quick note</a:t>
            </a:r>
            <a:r>
              <a:rPr lang="en-US" b="0" i="0"/>
              <a:t> on </a:t>
            </a:r>
            <a:r>
              <a:rPr lang="en-US"/>
              <a:t>the flexibilities between these assessments</a:t>
            </a:r>
            <a:r>
              <a:rPr lang="en-US" b="0" i="0"/>
              <a:t>: the interim assessment can be used to inform the literacy </a:t>
            </a:r>
            <a:r>
              <a:rPr lang="en-US"/>
              <a:t>domain. However, it's important to note what</a:t>
            </a:r>
            <a:r>
              <a:rPr lang="en-US" b="0" i="0"/>
              <a:t> each assessment assesses, the purpose</a:t>
            </a:r>
            <a:r>
              <a:rPr lang="en-US"/>
              <a:t>,</a:t>
            </a:r>
            <a:r>
              <a:rPr lang="en-US" b="0" i="0"/>
              <a:t> and </a:t>
            </a:r>
            <a:r>
              <a:rPr lang="en-US"/>
              <a:t>the information</a:t>
            </a:r>
            <a:r>
              <a:rPr lang="en-US" b="0" i="0"/>
              <a:t> </a:t>
            </a:r>
            <a:r>
              <a:rPr lang="en-US"/>
              <a:t>the </a:t>
            </a:r>
            <a:r>
              <a:rPr lang="en-US" err="1"/>
              <a:t>asesspment</a:t>
            </a:r>
            <a:r>
              <a:rPr lang="en-US"/>
              <a:t> provides about</a:t>
            </a:r>
            <a:r>
              <a:rPr lang="en-US" b="0" i="0"/>
              <a:t> students’ literacy development</a:t>
            </a:r>
            <a:r>
              <a:rPr lang="en-US"/>
              <a:t>. For</a:t>
            </a:r>
            <a:r>
              <a:rPr lang="en-US" b="0" i="0"/>
              <a:t> </a:t>
            </a:r>
            <a:r>
              <a:rPr lang="en-US"/>
              <a:t>example, the </a:t>
            </a:r>
            <a:r>
              <a:rPr lang="en-US" b="0" i="0"/>
              <a:t>interim assessments may not assess concepts of print or emergent writing which may be assessed in the KSR</a:t>
            </a:r>
            <a:r>
              <a:rPr lang="en-US"/>
              <a:t>. This will be further explained in the next section</a:t>
            </a:r>
            <a:endParaRPr lang="en-US" b="0" i="0">
              <a:cs typeface="Calibri"/>
            </a:endParaRPr>
          </a:p>
          <a:p>
            <a:pPr marL="228600" lvl="0" indent="-228600">
              <a:buAutoNum type="arabicParenR"/>
            </a:pPr>
            <a:r>
              <a:rPr lang="en-US" b="0" i="0"/>
              <a:t>For any student scoring below the benchmark on the interim assessment, a diagnostic assessment is to be given within 60 calendar days of the date of the interim assessment.</a:t>
            </a:r>
            <a:endParaRPr lang="en-US" b="0" i="0">
              <a:cs typeface="Calibri"/>
            </a:endParaRPr>
          </a:p>
          <a:p>
            <a:pPr marL="228600" indent="-228600">
              <a:buAutoNum type="arabicParenR"/>
            </a:pPr>
            <a:r>
              <a:rPr lang="en-US" b="0" i="0"/>
              <a:t>For mid-year and end of K: the interim </a:t>
            </a:r>
            <a:r>
              <a:rPr lang="en-US"/>
              <a:t>assessments are continued</a:t>
            </a:r>
            <a:r>
              <a:rPr lang="en-US" b="0" i="0"/>
              <a:t> and the KSR as a local decision</a:t>
            </a:r>
            <a:endParaRPr lang="en-US" b="0" i="0">
              <a:cs typeface="Calibri"/>
            </a:endParaRPr>
          </a:p>
          <a:p>
            <a:endParaRPr lang="en-US"/>
          </a:p>
          <a:p>
            <a:r>
              <a:rPr lang="en-US"/>
              <a:t>This is the specifics of the timeline. However, next, we will unpack how this impacts teaching and learning in classrooms, specifically planning and modifying instruction.</a:t>
            </a:r>
            <a:endParaRPr lang="en-US">
              <a:cs typeface="Calibri"/>
            </a:endParaRPr>
          </a:p>
          <a:p>
            <a:endParaRPr lang="en-US"/>
          </a:p>
          <a:p>
            <a:r>
              <a:rPr lang="en-US"/>
              <a:t>1) </a:t>
            </a:r>
            <a:r>
              <a:rPr lang="en-US" b="1" i="1"/>
              <a:t>Click</a:t>
            </a:r>
            <a:r>
              <a:rPr lang="en-US" i="1"/>
              <a:t> </a:t>
            </a:r>
            <a:r>
              <a:rPr lang="en-US"/>
              <a:t>First, differentiated core instruction begins and continues from the first day of school: </a:t>
            </a:r>
            <a:endParaRPr lang="en-US">
              <a:cs typeface="Calibri"/>
            </a:endParaRPr>
          </a:p>
          <a:p>
            <a:r>
              <a:rPr lang="en-US"/>
              <a:t>Differentiating</a:t>
            </a:r>
            <a:r>
              <a:rPr lang="en-US" b="0"/>
              <a:t> is </a:t>
            </a:r>
            <a:r>
              <a:rPr lang="en-US"/>
              <a:t>the act of a teacher</a:t>
            </a:r>
            <a:r>
              <a:rPr lang="en-US" b="0"/>
              <a:t> adjusting instruction to match or respond to an individual student’s needs. This could be adjusting the content by varying how individual students will access new information, or providing multiple ways and opportunities for students to share or express learning.</a:t>
            </a:r>
            <a:r>
              <a:rPr lang="en-US"/>
              <a:t> </a:t>
            </a:r>
            <a:endParaRPr lang="en-US" b="0">
              <a:cs typeface="Calibri"/>
            </a:endParaRPr>
          </a:p>
          <a:p>
            <a:r>
              <a:rPr lang="en-US">
                <a:solidFill>
                  <a:srgbClr val="333333"/>
                </a:solidFill>
                <a:latin typeface="SourceSansProRegular"/>
              </a:rPr>
              <a:t>The</a:t>
            </a:r>
            <a:r>
              <a:rPr lang="en-US" b="0" i="0">
                <a:solidFill>
                  <a:srgbClr val="333333"/>
                </a:solidFill>
                <a:effectLst/>
                <a:latin typeface="SourceSansProRegular"/>
              </a:rPr>
              <a:t> student is receiving scientifically-based and evidence-based core instruction</a:t>
            </a:r>
            <a:r>
              <a:rPr lang="en-US">
                <a:solidFill>
                  <a:srgbClr val="333333"/>
                </a:solidFill>
                <a:latin typeface="SourceSansProRegular"/>
              </a:rPr>
              <a:t> </a:t>
            </a:r>
            <a:r>
              <a:rPr lang="en-US" b="0" i="0">
                <a:solidFill>
                  <a:srgbClr val="333333"/>
                </a:solidFill>
                <a:effectLst/>
                <a:latin typeface="SourceSansProRegular"/>
              </a:rPr>
              <a:t>from the beginning and throughout</a:t>
            </a:r>
            <a:r>
              <a:rPr lang="en-US">
                <a:solidFill>
                  <a:srgbClr val="333333"/>
                </a:solidFill>
                <a:latin typeface="SourceSansProRegular"/>
              </a:rPr>
              <a:t> the year</a:t>
            </a:r>
            <a:r>
              <a:rPr lang="en-US" b="1" i="0">
                <a:solidFill>
                  <a:srgbClr val="333333"/>
                </a:solidFill>
                <a:effectLst/>
                <a:latin typeface="SourceSansProRegular"/>
              </a:rPr>
              <a:t>.</a:t>
            </a:r>
            <a:endParaRPr lang="en-US"/>
          </a:p>
          <a:p>
            <a:endParaRPr lang="en-US" b="1"/>
          </a:p>
          <a:p>
            <a:r>
              <a:rPr lang="en-US" b="0"/>
              <a:t>2) </a:t>
            </a:r>
            <a:r>
              <a:rPr lang="en-US" b="1" i="1"/>
              <a:t>Click </a:t>
            </a:r>
            <a:r>
              <a:rPr lang="en-US" b="0"/>
              <a:t>With KSR:</a:t>
            </a:r>
            <a:endParaRPr lang="en-US" b="0">
              <a:cs typeface="Calibri"/>
            </a:endParaRPr>
          </a:p>
          <a:p>
            <a:r>
              <a:rPr lang="en-US"/>
              <a:t>Teachers</a:t>
            </a:r>
            <a:r>
              <a:rPr lang="en-US" b="0"/>
              <a:t> begin the initial review of </a:t>
            </a:r>
            <a:r>
              <a:rPr lang="en-US"/>
              <a:t>student assessment data. This snapshot of entering Kindergarten students provides information on students academic and developmental readiness to guide adjusting</a:t>
            </a:r>
            <a:r>
              <a:rPr lang="en-US" b="0"/>
              <a:t> and </a:t>
            </a:r>
            <a:r>
              <a:rPr lang="en-US" err="1"/>
              <a:t>modifing</a:t>
            </a:r>
            <a:r>
              <a:rPr lang="en-US" b="0"/>
              <a:t> instruction</a:t>
            </a:r>
            <a:r>
              <a:rPr lang="en-US"/>
              <a:t> and providing</a:t>
            </a:r>
            <a:r>
              <a:rPr lang="en-US" b="0"/>
              <a:t> additional </a:t>
            </a:r>
            <a:r>
              <a:rPr lang="en-US"/>
              <a:t>individualized supports</a:t>
            </a:r>
            <a:r>
              <a:rPr lang="en-US" b="0"/>
              <a:t> and intervention</a:t>
            </a:r>
            <a:r>
              <a:rPr lang="en-US"/>
              <a:t>.</a:t>
            </a:r>
            <a:endParaRPr lang="en-US" b="0">
              <a:cs typeface="Calibri"/>
            </a:endParaRPr>
          </a:p>
          <a:p>
            <a:pPr>
              <a:defRPr/>
            </a:pPr>
            <a:endParaRPr lang="en-US" b="1">
              <a:cs typeface="Calibri" panose="020F0502020204030204"/>
            </a:endParaRPr>
          </a:p>
          <a:p>
            <a:pPr>
              <a:defRPr/>
            </a:pPr>
            <a:r>
              <a:rPr lang="en-US" b="0" i="0"/>
              <a:t>For example</a:t>
            </a:r>
            <a:r>
              <a:rPr lang="en-US" b="0" i="1"/>
              <a:t>: </a:t>
            </a:r>
            <a:r>
              <a:rPr lang="en-US" b="0" i="0"/>
              <a:t>In </a:t>
            </a:r>
            <a:r>
              <a:rPr lang="en-US"/>
              <a:t>an initial review of assessment data</a:t>
            </a:r>
            <a:r>
              <a:rPr lang="en-US" b="0" i="0"/>
              <a:t>, </a:t>
            </a:r>
            <a:r>
              <a:rPr lang="en-US" b="0"/>
              <a:t>if </a:t>
            </a:r>
            <a:r>
              <a:rPr lang="en-US"/>
              <a:t>a team</a:t>
            </a:r>
            <a:r>
              <a:rPr lang="en-US" b="0"/>
              <a:t> is finding many students are struggling with retelling the details of a story, shared reading </a:t>
            </a:r>
            <a:r>
              <a:rPr lang="en-US"/>
              <a:t>can be adjusted to</a:t>
            </a:r>
            <a:r>
              <a:rPr lang="en-US" b="0"/>
              <a:t> explicitly demonstration retelling, and then </a:t>
            </a:r>
            <a:r>
              <a:rPr lang="en-US"/>
              <a:t>plan meaningful</a:t>
            </a:r>
            <a:r>
              <a:rPr lang="en-US" b="0"/>
              <a:t> </a:t>
            </a:r>
            <a:r>
              <a:rPr lang="en-US"/>
              <a:t>opportunities for</a:t>
            </a:r>
            <a:r>
              <a:rPr lang="en-US" b="0"/>
              <a:t> students to retell stories and events</a:t>
            </a:r>
            <a:r>
              <a:rPr lang="en-US"/>
              <a:t>.</a:t>
            </a:r>
            <a:endParaRPr lang="en-US" b="0" i="1">
              <a:cs typeface="Calibri"/>
            </a:endParaRPr>
          </a:p>
          <a:p>
            <a:endParaRPr lang="en-US" b="0" i="0">
              <a:cs typeface="Calibri"/>
            </a:endParaRPr>
          </a:p>
          <a:p>
            <a:r>
              <a:rPr lang="en-US"/>
              <a:t>3) </a:t>
            </a:r>
            <a:r>
              <a:rPr lang="en-US" b="1" i="1"/>
              <a:t>Click </a:t>
            </a:r>
            <a:r>
              <a:rPr lang="en-US"/>
              <a:t>Interim assessments add additional reading data for each student.</a:t>
            </a:r>
            <a:endParaRPr lang="en-US">
              <a:cs typeface="Calibri"/>
            </a:endParaRPr>
          </a:p>
          <a:p>
            <a:r>
              <a:rPr lang="en-US"/>
              <a:t>Keeping in mind the purpose of each assessment and what skills and knowledge the assessment is assessing, teachers analyze the data. This comprehensive review of data allows teachers to fully identify, or define, the student's strengths and needs both academically and developmentally. Additionally, at this point, teachers may analyze student data to validate needs and strengths prior to clearly </a:t>
            </a:r>
            <a:r>
              <a:rPr lang="en-US" err="1"/>
              <a:t>idenifying</a:t>
            </a:r>
            <a:r>
              <a:rPr lang="en-US"/>
              <a:t> in the student's individual plan and collaborating with families.</a:t>
            </a:r>
            <a:endParaRPr lang="en-US">
              <a:cs typeface="Calibri"/>
            </a:endParaRPr>
          </a:p>
          <a:p>
            <a:endParaRPr lang="en-US"/>
          </a:p>
          <a:p>
            <a:r>
              <a:rPr lang="en-US"/>
              <a:t>4) </a:t>
            </a:r>
            <a:r>
              <a:rPr lang="en-US" b="1" i="1"/>
              <a:t>Click </a:t>
            </a:r>
            <a:r>
              <a:rPr lang="en-US"/>
              <a:t>For those students for whom a diagnostic is administered, teachers have further information on specific skill gaps and how to intentionally address gaps by layering additional standard interventions and supports.</a:t>
            </a:r>
            <a:endParaRPr lang="en-US">
              <a:cs typeface="Calibri"/>
            </a:endParaRPr>
          </a:p>
          <a:p>
            <a:endParaRPr lang="en-US"/>
          </a:p>
          <a:p>
            <a:r>
              <a:rPr lang="en-US"/>
              <a:t>In addition to the interim assessment and the diagnostic assessment results, a body of evidence would then be reviewed to understand a student’s academic performance and determination of a Sig. Reading Deficiency:</a:t>
            </a:r>
            <a:endParaRPr lang="en-US">
              <a:cs typeface="Calibri"/>
            </a:endParaRPr>
          </a:p>
          <a:p>
            <a:pPr>
              <a:defRPr/>
            </a:pPr>
            <a:r>
              <a:rPr lang="en-US" b="0" i="0">
                <a:solidFill>
                  <a:srgbClr val="333333"/>
                </a:solidFill>
                <a:effectLst/>
                <a:latin typeface="SourceSansProRegular"/>
              </a:rPr>
              <a:t>A body of evidence would minimally include</a:t>
            </a:r>
            <a:r>
              <a:rPr lang="en-US">
                <a:solidFill>
                  <a:srgbClr val="333333"/>
                </a:solidFill>
                <a:latin typeface="SourceSansProRegular"/>
              </a:rPr>
              <a:t> </a:t>
            </a:r>
            <a:endParaRPr lang="en-US" b="0" i="0">
              <a:solidFill>
                <a:srgbClr val="333333"/>
              </a:solidFill>
              <a:effectLst/>
              <a:latin typeface="SourceSansProRegular"/>
            </a:endParaRPr>
          </a:p>
          <a:p>
            <a:pPr marL="171450" indent="-171450">
              <a:buFont typeface="Arial" panose="020B0604020202020204" pitchFamily="34" charset="0"/>
              <a:buChar char="•"/>
              <a:defRPr/>
            </a:pPr>
            <a:r>
              <a:rPr lang="en-US" b="0" i="0">
                <a:solidFill>
                  <a:srgbClr val="333333"/>
                </a:solidFill>
                <a:effectLst/>
                <a:latin typeface="SourceSansProRegular"/>
              </a:rPr>
              <a:t>scores on formative or interim assessments</a:t>
            </a:r>
            <a:r>
              <a:rPr lang="en-US">
                <a:solidFill>
                  <a:srgbClr val="333333"/>
                </a:solidFill>
                <a:latin typeface="SourceSansProRegular"/>
              </a:rPr>
              <a:t> previously mentioned</a:t>
            </a:r>
            <a:endParaRPr lang="en-US" b="0" i="0">
              <a:solidFill>
                <a:srgbClr val="333333"/>
              </a:solidFill>
              <a:effectLst/>
              <a:latin typeface="SourceSansProRegular"/>
            </a:endParaRPr>
          </a:p>
          <a:p>
            <a:pPr marL="171450" indent="-171450">
              <a:buFont typeface="Arial" panose="020B0604020202020204" pitchFamily="34" charset="0"/>
              <a:buChar char="•"/>
              <a:defRPr/>
            </a:pPr>
            <a:r>
              <a:rPr lang="en-US" b="0" i="0">
                <a:solidFill>
                  <a:srgbClr val="333333"/>
                </a:solidFill>
                <a:effectLst/>
                <a:latin typeface="SourceSansProRegular"/>
              </a:rPr>
              <a:t>work that a student independently produces in a classroom</a:t>
            </a:r>
            <a:r>
              <a:rPr lang="en-US">
                <a:solidFill>
                  <a:srgbClr val="333333"/>
                </a:solidFill>
                <a:latin typeface="SourceSansProRegular"/>
              </a:rPr>
              <a:t> </a:t>
            </a:r>
          </a:p>
          <a:p>
            <a:pPr marL="171450" indent="-171450">
              <a:buFont typeface="Arial" panose="020B0604020202020204" pitchFamily="34" charset="0"/>
              <a:buChar char="•"/>
              <a:defRPr/>
            </a:pPr>
            <a:r>
              <a:rPr lang="en-US" b="0" i="0">
                <a:solidFill>
                  <a:srgbClr val="333333"/>
                </a:solidFill>
                <a:effectLst/>
                <a:latin typeface="SourceSansProRegular"/>
              </a:rPr>
              <a:t>A body of evidence may include</a:t>
            </a:r>
            <a:r>
              <a:rPr lang="en-US">
                <a:solidFill>
                  <a:srgbClr val="333333"/>
                </a:solidFill>
                <a:latin typeface="SourceSansProRegular"/>
              </a:rPr>
              <a:t> </a:t>
            </a:r>
            <a:r>
              <a:rPr lang="en-US" b="0" i="0">
                <a:solidFill>
                  <a:srgbClr val="333333"/>
                </a:solidFill>
                <a:effectLst/>
                <a:latin typeface="SourceSansProRegular"/>
              </a:rPr>
              <a:t>scores on summative assessments</a:t>
            </a:r>
            <a:r>
              <a:rPr lang="en-US">
                <a:solidFill>
                  <a:srgbClr val="333333"/>
                </a:solidFill>
                <a:latin typeface="SourceSansProRegular"/>
              </a:rPr>
              <a:t> </a:t>
            </a:r>
            <a:endParaRPr lang="en-US">
              <a:solidFill>
                <a:srgbClr val="000000"/>
              </a:solidFill>
              <a:latin typeface="Calibri" panose="020F0502020204030204"/>
              <a:cs typeface="Calibri" panose="020F0502020204030204"/>
            </a:endParaRPr>
          </a:p>
          <a:p>
            <a:pPr>
              <a:defRPr/>
            </a:pPr>
            <a:r>
              <a:rPr lang="en-US" b="0" i="0">
                <a:solidFill>
                  <a:srgbClr val="333333"/>
                </a:solidFill>
                <a:effectLst/>
                <a:latin typeface="SourceSansProRegular"/>
              </a:rPr>
              <a:t>For students who are identified with a </a:t>
            </a:r>
            <a:r>
              <a:rPr lang="en-US" b="0" i="0" err="1">
                <a:solidFill>
                  <a:srgbClr val="333333"/>
                </a:solidFill>
                <a:effectLst/>
                <a:latin typeface="SourceSansProRegular"/>
              </a:rPr>
              <a:t>SRDeficiency</a:t>
            </a:r>
            <a:r>
              <a:rPr lang="en-US" b="0" i="0">
                <a:solidFill>
                  <a:srgbClr val="333333"/>
                </a:solidFill>
                <a:effectLst/>
                <a:latin typeface="SourceSansProRegular"/>
              </a:rPr>
              <a:t>, a READ plan is created as a component of the KSR Plan.</a:t>
            </a:r>
            <a:endParaRPr lang="en-US" b="0" i="0">
              <a:solidFill>
                <a:srgbClr val="000000"/>
              </a:solidFill>
              <a:effectLst/>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a:solidFill>
                <a:srgbClr val="333333"/>
              </a:solidFill>
              <a:effectLst/>
              <a:latin typeface="SourceSansProRegular"/>
            </a:endParaRPr>
          </a:p>
          <a:p>
            <a:pPr>
              <a:defRPr/>
            </a:pPr>
            <a:endParaRPr lang="en-US">
              <a:solidFill>
                <a:srgbClr val="333333"/>
              </a:solidFill>
              <a:latin typeface="SourceSans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33333"/>
                </a:solidFill>
                <a:effectLst/>
                <a:latin typeface="SourceSansProRegular"/>
              </a:rPr>
              <a:t>https://www.cde.state.co.us/early/opening2020-21#SRD</a:t>
            </a:r>
          </a:p>
        </p:txBody>
      </p:sp>
      <p:sp>
        <p:nvSpPr>
          <p:cNvPr id="4" name="Slide Number Placeholder 3"/>
          <p:cNvSpPr>
            <a:spLocks noGrp="1"/>
          </p:cNvSpPr>
          <p:nvPr>
            <p:ph type="sldNum" sz="quarter" idx="5"/>
          </p:nvPr>
        </p:nvSpPr>
        <p:spPr/>
        <p:txBody>
          <a:bodyPr/>
          <a:lstStyle/>
          <a:p>
            <a:fld id="{4480A281-B8A4-4582-83E7-F55974C68D14}" type="slidenum">
              <a:rPr lang="en-US" smtClean="0"/>
              <a:t>16</a:t>
            </a:fld>
            <a:endParaRPr lang="en-US"/>
          </a:p>
        </p:txBody>
      </p:sp>
    </p:spTree>
    <p:extLst>
      <p:ext uri="{BB962C8B-B14F-4D97-AF65-F5344CB8AC3E}">
        <p14:creationId xmlns:p14="http://schemas.microsoft.com/office/powerpoint/2010/main" val="357798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This timeline also then guides analyzing individual student data through the problem solving process.</a:t>
            </a:r>
            <a:endParaRPr lang="en-US" i="1">
              <a:cs typeface="Calibri"/>
            </a:endParaRPr>
          </a:p>
          <a:p>
            <a:pPr>
              <a:defRPr/>
            </a:pPr>
            <a:endParaRPr lang="en-US">
              <a:cs typeface="Calibri" panose="020F0502020204030204"/>
            </a:endParaRPr>
          </a:p>
          <a:p>
            <a:pPr>
              <a:defRPr/>
            </a:pPr>
            <a:r>
              <a:rPr lang="en-US">
                <a:cs typeface="Calibri" panose="020F0502020204030204"/>
              </a:rPr>
              <a:t>To ensure effective core instruction and intentional supplemental support, teachers analyze data for each child to inform individual strengths and needs. While, this process may also be useful for reviewing trends in student's skills and knowledge across classrooms and grade levels, this section will focus on the individual process. This analysis may be facilitated by reports and views in vendor data systems. However, due to the variety of assessments and vendors, we will speak to the general process and then illustrate a few examples with specific, approved assessment vendors.</a:t>
            </a:r>
          </a:p>
          <a:p>
            <a:pPr>
              <a:defRPr/>
            </a:pPr>
            <a:endParaRPr lang="en-US">
              <a:cs typeface="Calibri" panose="020F0502020204030204"/>
            </a:endParaRPr>
          </a:p>
          <a:p>
            <a:pPr>
              <a:defRPr/>
            </a:pPr>
            <a:r>
              <a:rPr lang="en-US">
                <a:cs typeface="Calibri" panose="020F0502020204030204"/>
              </a:rPr>
              <a:t>Define: Following the 60 day KSR administration window, teachers review the data from the KSR, and potentially the interim read assessment, for individual strengths and needs across all 6 domains. Identify any areas of concern and quantify any gaps between where the child is and the desired skillset. We will look at a specific example of how to do this in the next section. The KSR and, when completed, the interim READ Assessment will help determine the need for support in both academic and developmental areas.</a:t>
            </a:r>
            <a:endParaRPr lang="en-US"/>
          </a:p>
          <a:p>
            <a:pPr>
              <a:defRPr/>
            </a:pPr>
            <a:r>
              <a:rPr lang="en-US">
                <a:cs typeface="Calibri"/>
              </a:rPr>
              <a:t>Analyze: Analyze available additional data to determine if areas of concerns and the need for additional support is validated. </a:t>
            </a:r>
          </a:p>
          <a:p>
            <a:pPr>
              <a:defRPr/>
            </a:pPr>
            <a:r>
              <a:rPr lang="en-US">
                <a:cs typeface="Calibri"/>
              </a:rPr>
              <a:t>Implement: Create a plan that outlines effective supports and interventions and plan for how this will be monitored for progress. </a:t>
            </a:r>
            <a:r>
              <a:rPr lang="en-US"/>
              <a:t>Select an effective intervention and support, based on the specific need or needs of that student. Ensure fit, meaning that the selected intervention can be implemented with fidelity, and across learning contexts as needed for continuity this year.</a:t>
            </a:r>
          </a:p>
          <a:p>
            <a:pPr>
              <a:defRPr/>
            </a:pPr>
            <a:r>
              <a:rPr lang="en-US">
                <a:cs typeface="Calibri"/>
              </a:rPr>
              <a:t>*If a child is below the benchmark on the interim reading assessment, and a diagnostic is administered, this would prompt the return to analyzing data once the diagnostic is complete; this would also prompt a revision of the plan to add the the READ plan as a component of the SR plan further informing specific goals and interventions and the plan for monitoring progress.</a:t>
            </a:r>
          </a:p>
          <a:p>
            <a:pPr>
              <a:defRPr/>
            </a:pPr>
            <a:r>
              <a:rPr lang="en-US">
                <a:cs typeface="Calibri"/>
              </a:rPr>
              <a:t>Evaluate: Evaluate data gathered on the implementation of the interventions. In addition, evaluate student progress and implementation data to help determine success of the intervention.</a:t>
            </a:r>
          </a:p>
          <a:p>
            <a:endParaRPr lang="en-US">
              <a:latin typeface="Verdana"/>
              <a:ea typeface="Verdana"/>
              <a:cs typeface="Verdana"/>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245161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As outlined previously, it's important to emphasize this is an iterative process, not sequential. </a:t>
            </a:r>
            <a:endParaRPr lang="en-US"/>
          </a:p>
          <a:p>
            <a:pPr marL="171450" indent="-171450">
              <a:buFont typeface="Arial"/>
              <a:buChar char="•"/>
            </a:pPr>
            <a:r>
              <a:rPr lang="en-US">
                <a:cs typeface="Calibri"/>
              </a:rPr>
              <a:t>Additionally, implemention will require continuous evaluation of the effectiveness of the support that is implemented as well as if it was implemented with fidelity. This program monitoring piece is essential to determining the need for a review of data and reanalysis of the selected interventions and supports if the child is not making adequate progress.</a:t>
            </a: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3085089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When selecting intervention programming, specific to reading, it may be helpful to visit the Colorado Department of Educations' website to view the intervention programming reviewed for alignment with scientifically- and evidence-based instructional practices.</a:t>
            </a:r>
            <a:r>
              <a:rPr lang="en-US"/>
              <a:t> </a:t>
            </a:r>
          </a:p>
          <a:p>
            <a:endParaRPr lang="en-US">
              <a:cs typeface="Calibri"/>
            </a:endParaRPr>
          </a:p>
          <a:p>
            <a:r>
              <a:rPr lang="en-US">
                <a:cs typeface="Calibri"/>
              </a:rPr>
              <a:t>As we move into the next section, I'll pause and let Andreia take over.</a:t>
            </a:r>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71784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1693718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Talking Points:</a:t>
            </a:r>
            <a:endParaRPr lang="en-US" dirty="0">
              <a:cs typeface="Calibri"/>
            </a:endParaRPr>
          </a:p>
          <a:p>
            <a:endParaRPr lang="en-US" b="1">
              <a:cs typeface="Calibri"/>
            </a:endParaRPr>
          </a:p>
          <a:p>
            <a:pPr marL="171450" indent="-171450">
              <a:buFont typeface="Arial"/>
              <a:buChar char="•"/>
            </a:pPr>
            <a:r>
              <a:rPr lang="en-US" dirty="0">
                <a:cs typeface="Calibri"/>
              </a:rPr>
              <a:t>Now we'll transition to a portion of the webinar where we'll dig into kindergarten assessment using three sample student profiles. </a:t>
            </a:r>
          </a:p>
          <a:p>
            <a:pPr marL="171450" indent="-171450">
              <a:buFont typeface="Arial"/>
              <a:buChar char="•"/>
            </a:pPr>
            <a:r>
              <a:rPr lang="en-US" dirty="0">
                <a:cs typeface="Calibri"/>
              </a:rPr>
              <a:t>We hope to illustrate how a teacher can use data from both a kindergarten readiness assessment and a READ Act interim assessment to make important instructional decisions.</a:t>
            </a:r>
          </a:p>
          <a:p>
            <a:pPr marL="171450" indent="-171450">
              <a:buFont typeface="Arial"/>
              <a:buChar char="•"/>
            </a:pPr>
            <a:r>
              <a:rPr lang="en-US" dirty="0"/>
              <a:t>For these examples, we will use DIBELS Next (now published as </a:t>
            </a:r>
            <a:r>
              <a:rPr lang="en-US" dirty="0" err="1"/>
              <a:t>Acadience</a:t>
            </a:r>
            <a:r>
              <a:rPr lang="en-US" dirty="0"/>
              <a:t> Reading) and TS GOLD. However, the same process would apply for any combination of the approved interim and KSR assessments. </a:t>
            </a:r>
            <a:endParaRPr lang="en-US" dirty="0">
              <a:cs typeface="Calibri"/>
            </a:endParaRPr>
          </a:p>
          <a:p>
            <a:pPr marL="171450" indent="-171450">
              <a:buFont typeface="Arial"/>
              <a:buChar char="•"/>
            </a:pPr>
            <a:r>
              <a:rPr lang="en-US" dirty="0"/>
              <a:t>We will focus on a few specific measures in order to provide a concrete example of the similarities and differences in the information each assessment provides.</a:t>
            </a:r>
            <a:endParaRPr lang="en-US" dirty="0">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521479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b="1">
                <a:cs typeface="Calibri"/>
              </a:rPr>
              <a:t>Talking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panose="020F0502020204030204"/>
              </a:rPr>
              <a:t>The first student profile includes data that indicate low risk for reading difficulty.</a:t>
            </a:r>
          </a:p>
          <a:p>
            <a:endParaRPr lang="en-US" b="1">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1361576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In the example data, the student scores well above the DIBELS Next BOY interim benchmark score of 26, with a composite DIBELS Next score of 29. When a student scores at or above the composite benchmark score, this indicates that the student is likely to meet the next grade level benchmark with high-quality, differentiated core instruction.</a:t>
            </a:r>
            <a:endParaRPr lang="en-US">
              <a:cs typeface="Calibri"/>
            </a:endParaRPr>
          </a:p>
          <a:p>
            <a:pPr marL="171450" indent="-171450">
              <a:buFont typeface="Arial"/>
              <a:buChar char="•"/>
            </a:pPr>
            <a:endParaRPr lang="en-US"/>
          </a:p>
          <a:p>
            <a:pPr marL="171450" indent="-171450">
              <a:buFont typeface="Arial"/>
              <a:buChar char="•"/>
            </a:pPr>
            <a:r>
              <a:rPr lang="en-US"/>
              <a:t>*Click 4 Times* (TS Gold data appears) When we analyze the same student's assessment information using TS GOLD, we see the student is scoring within the kindergarten color band, or widely held expectations in both alliteration and letter/name ID.</a:t>
            </a:r>
            <a:endParaRPr lang="en-US">
              <a:cs typeface="Calibri"/>
            </a:endParaRPr>
          </a:p>
          <a:p>
            <a:endParaRPr lang="en-US"/>
          </a:p>
          <a:p>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3040220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cs typeface="Calibri"/>
              </a:rPr>
              <a:t>A common mistake in viewing READ Act assessment data is only looking at the composite score.</a:t>
            </a:r>
          </a:p>
          <a:p>
            <a:pPr marL="171450" indent="-171450">
              <a:buFont typeface="Arial"/>
              <a:buChar char="•"/>
            </a:pPr>
            <a:r>
              <a:rPr lang="en-US">
                <a:cs typeface="Calibri"/>
              </a:rPr>
              <a:t>It is necessary to look at the detail provided by each assessment measure to get a better picture of what the composite score is telling us.</a:t>
            </a:r>
          </a:p>
          <a:p>
            <a:pPr marL="171450" indent="-171450">
              <a:buFont typeface="Arial"/>
              <a:buChar char="•"/>
            </a:pPr>
            <a:r>
              <a:rPr lang="en-US">
                <a:cs typeface="Calibri"/>
              </a:rPr>
              <a:t>We'll start with the First Sound Fluency Measure in DIBELS Next.</a:t>
            </a:r>
          </a:p>
          <a:p>
            <a:pPr marL="171450" indent="-171450">
              <a:buFont typeface="Arial"/>
              <a:buChar char="•"/>
            </a:pPr>
            <a:r>
              <a:rPr lang="en-US">
                <a:cs typeface="Calibri"/>
              </a:rPr>
              <a:t>First Sound Fluency is a brief, direct measure of a student's fluency in identifying initial sounds in words, which is an early phonemic awareness skill.</a:t>
            </a:r>
          </a:p>
          <a:p>
            <a:pPr marL="171450" indent="-171450">
              <a:buFont typeface="Arial"/>
              <a:buChar char="•"/>
            </a:pPr>
            <a:r>
              <a:rPr lang="en-US">
                <a:cs typeface="Calibri"/>
              </a:rPr>
              <a:t>The assessor says a series of words one at a time to a student and asks the student to say the first sound in the word. </a:t>
            </a:r>
          </a:p>
          <a:p>
            <a:pPr marL="171450" indent="-171450">
              <a:buFont typeface="Arial"/>
              <a:buChar char="•"/>
            </a:pPr>
            <a:r>
              <a:rPr lang="en-US">
                <a:cs typeface="Calibri"/>
              </a:rPr>
              <a:t>The student receives one point for each correctly identified initial sound.</a:t>
            </a:r>
          </a:p>
          <a:p>
            <a:pPr marL="171450" indent="-171450">
              <a:buFont typeface="Arial"/>
              <a:buChar char="•"/>
            </a:pPr>
            <a:r>
              <a:rPr lang="en-US">
                <a:cs typeface="Calibri"/>
              </a:rPr>
              <a:t>In this measure, students are scored correctly for identifying the initial sound or sounds in each word. </a:t>
            </a:r>
          </a:p>
          <a:p>
            <a:pPr marL="171450" indent="-171450">
              <a:buFont typeface="Arial"/>
              <a:buChar char="•"/>
            </a:pPr>
            <a:r>
              <a:rPr lang="en-US">
                <a:cs typeface="Calibri"/>
              </a:rPr>
              <a:t>What you see now is a screenshot of the assessor's scoring page. </a:t>
            </a:r>
          </a:p>
          <a:p>
            <a:pPr marL="171450" indent="-171450">
              <a:buFont typeface="Arial"/>
              <a:buChar char="•"/>
            </a:pPr>
            <a:r>
              <a:rPr lang="en-US">
                <a:cs typeface="Calibri"/>
              </a:rPr>
              <a:t>*Click* The list of words in the column on the left are the words said aloud to the student. </a:t>
            </a:r>
            <a:endParaRPr lang="en-US"/>
          </a:p>
          <a:p>
            <a:pPr marL="171450" indent="-171450">
              <a:buFont typeface="Arial"/>
              <a:buChar char="•"/>
            </a:pPr>
            <a:r>
              <a:rPr lang="en-US">
                <a:cs typeface="Calibri"/>
              </a:rPr>
              <a:t>The student responses are highlighted in the columns in the middle and on the right. </a:t>
            </a:r>
          </a:p>
          <a:p>
            <a:pPr marL="171450" indent="-171450">
              <a:buFont typeface="Arial"/>
              <a:buChar char="•"/>
            </a:pPr>
            <a:r>
              <a:rPr lang="en-US">
                <a:cs typeface="Calibri"/>
              </a:rPr>
              <a:t>*Click* If the student responds with the correct initial phoneme, the assessor highlights the response in green</a:t>
            </a:r>
          </a:p>
          <a:p>
            <a:pPr marL="171450" indent="-171450">
              <a:buFont typeface="Arial"/>
              <a:buChar char="•"/>
            </a:pPr>
            <a:r>
              <a:rPr lang="en-US">
                <a:cs typeface="Calibri"/>
              </a:rPr>
              <a:t>*Click* If the student responds with the correct cluster of initial sounds, the assessor highlights that response in green.</a:t>
            </a:r>
            <a:endParaRPr lang="en-US"/>
          </a:p>
          <a:p>
            <a:pPr marL="171450" indent="-171450">
              <a:buFont typeface="Arial"/>
              <a:buChar char="•"/>
            </a:pPr>
            <a:r>
              <a:rPr lang="en-US">
                <a:cs typeface="Calibri"/>
              </a:rPr>
              <a:t>*Click* If the student does not respond or provides an incorrect response, the assessor highlights the incorrect response in red. </a:t>
            </a:r>
          </a:p>
          <a:p>
            <a:endParaRPr lang="en-US">
              <a:cs typeface="Calibri"/>
            </a:endParaRPr>
          </a:p>
          <a:p>
            <a:r>
              <a:rPr lang="en-US">
                <a:cs typeface="Calibri"/>
              </a:rPr>
              <a:t>The information from this assessment shows that this student....</a:t>
            </a:r>
          </a:p>
          <a:p>
            <a:pPr marL="171450" indent="-171450">
              <a:buFont typeface="Arial"/>
              <a:buChar char="•"/>
            </a:pPr>
            <a:r>
              <a:rPr lang="en-US">
                <a:cs typeface="Calibri"/>
              </a:rPr>
              <a:t>Attempted 12 words, correctly identifying the initial sound in 10 out of those 12 words in one minute.</a:t>
            </a:r>
          </a:p>
          <a:p>
            <a:pPr marL="171450" indent="-171450">
              <a:buFont typeface="Arial"/>
              <a:buChar char="•"/>
            </a:pPr>
            <a:r>
              <a:rPr lang="en-US">
                <a:cs typeface="Calibri"/>
              </a:rPr>
              <a:t>This places the student directly at the BOY benchmark threshold for this skill – 10 initial sounds per minute.</a:t>
            </a:r>
          </a:p>
          <a:p>
            <a:pPr marL="171450" indent="-171450">
              <a:buFont typeface="Arial"/>
              <a:buChar char="•"/>
            </a:pPr>
            <a:r>
              <a:rPr lang="en-US">
                <a:cs typeface="Calibri"/>
              </a:rPr>
              <a:t>It is important to keep in mind that the middle of the year interim or benchmark assessment includes a Phoneme Segmentation Fluency measure, which measures a more advanced phonemic awareness skill, phoneme segmentation.</a:t>
            </a: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1895112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cs typeface="Calibri"/>
              </a:rPr>
              <a:t>It is critical that teachers understand these assessment measures as indicators along a continuum of discrete and complex skills.</a:t>
            </a:r>
          </a:p>
          <a:p>
            <a:pPr marL="171450" indent="-171450">
              <a:buFont typeface="Arial"/>
              <a:buChar char="•"/>
            </a:pPr>
            <a:r>
              <a:rPr lang="en-US">
                <a:cs typeface="Calibri"/>
              </a:rPr>
              <a:t>As demonstrated on the kindergarten skills map, you can see that there are several prerequisite skills to the First Sound Fluency Measure, and multiple skills following it on the continuum toward more complex phonemic awareness skills. </a:t>
            </a:r>
          </a:p>
          <a:p>
            <a:pPr marL="171450" indent="-171450">
              <a:buFont typeface="Arial"/>
              <a:buChar char="•"/>
            </a:pPr>
            <a:r>
              <a:rPr lang="en-US">
                <a:cs typeface="Calibri"/>
              </a:rPr>
              <a:t>Students like the one in this sample profile who score at or above benchmark at the beginning of kindergarten on the First Sound Fluency Measure should continue to receive direct instruction in the more advanced phonemic awareness skills along the continuum.</a:t>
            </a:r>
          </a:p>
          <a:p>
            <a:pPr marL="171450" indent="-171450">
              <a:buFont typeface="Arial"/>
              <a:buChar char="•"/>
            </a:pPr>
            <a:endParaRPr lang="en-US"/>
          </a:p>
          <a:p>
            <a:r>
              <a:rPr lang="en-US"/>
              <a:t>https://coloradostartstrong.wpcomstaging.com/</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2604524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a:cs typeface="+mn-lt"/>
            </a:endParaRPr>
          </a:p>
          <a:p>
            <a:pPr marL="171450" indent="-171450">
              <a:buFont typeface="Arial"/>
              <a:buChar char="•"/>
            </a:pPr>
            <a:r>
              <a:rPr lang="en-US">
                <a:cs typeface="Calibri"/>
              </a:rPr>
              <a:t>Now we'll review the alliteration progression within TS GOLD.</a:t>
            </a:r>
          </a:p>
          <a:p>
            <a:pPr marL="171450" indent="-171450">
              <a:buFont typeface="Arial"/>
              <a:buChar char="•"/>
            </a:pPr>
            <a:r>
              <a:rPr lang="en-US">
                <a:cs typeface="Calibri"/>
              </a:rPr>
              <a:t>Alliteration is an early phonemic awareness skill, so this information can be used as a complement to the information yielded by the First Sound Fluency measure in DIBELS Next.</a:t>
            </a:r>
          </a:p>
          <a:p>
            <a:pPr marL="171450" indent="-171450">
              <a:buFont typeface="Arial"/>
              <a:buChar char="•"/>
            </a:pPr>
            <a:r>
              <a:rPr lang="en-US">
                <a:cs typeface="Calibri"/>
              </a:rPr>
              <a:t>This screenshot shows the continuum of discriminating initial sounds from TS GOLD's Objectives for Development and Learning. This is a progression located within the objective: Demonstrates phonological awareness, phonics skills and word recognition.</a:t>
            </a:r>
            <a:endParaRPr lang="en-US"/>
          </a:p>
          <a:p>
            <a:pPr marL="171450" indent="-171450">
              <a:buFont typeface="Arial"/>
              <a:buChar char="•"/>
            </a:pPr>
            <a:r>
              <a:rPr lang="en-US">
                <a:cs typeface="Calibri"/>
              </a:rPr>
              <a:t>We see the student's score was finalized at 7, showing the student consistently matched beginning sounds of some words and is beginning to isolate and identify initial sounds in words.</a:t>
            </a:r>
          </a:p>
          <a:p>
            <a:pPr marL="171450" indent="-171450">
              <a:buFont typeface="Arial"/>
              <a:buChar char="•"/>
            </a:pPr>
            <a:r>
              <a:rPr lang="en-US">
                <a:cs typeface="Calibri"/>
              </a:rPr>
              <a:t>Looking across these two data sets, we see the student is demonstrating a solid foundation of first sound fluency and alliteration with minimal risk of not meeting benchmark during the next assessment window, provided that the student receives high-quality, differentiated core instruction.</a:t>
            </a:r>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3516541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pPr marL="171450" indent="-171450">
              <a:buFont typeface="Arial"/>
              <a:buChar char="•"/>
            </a:pPr>
            <a:r>
              <a:rPr lang="en-US">
                <a:cs typeface="Calibri"/>
              </a:rPr>
              <a:t>Now we'll use the assessment data we have to get a sense of the students' early alphabetic skills and identify any risk for later reading difficulty.</a:t>
            </a:r>
          </a:p>
          <a:p>
            <a:pPr marL="171450" indent="-171450">
              <a:buFont typeface="Arial"/>
              <a:buChar char="•"/>
            </a:pPr>
            <a:r>
              <a:rPr lang="en-US"/>
              <a:t>Letter Naming Fluency is a brief, direct measure of a students' fluency in naming letters. </a:t>
            </a:r>
            <a:endParaRPr lang="en-US">
              <a:cs typeface="Calibri"/>
            </a:endParaRPr>
          </a:p>
          <a:p>
            <a:pPr marL="171450" indent="-171450">
              <a:buFont typeface="Arial"/>
              <a:buChar char="•"/>
            </a:pPr>
            <a:r>
              <a:rPr lang="en-US"/>
              <a:t>LNF assesses a student's ability to recognize individual letters and say their names.</a:t>
            </a:r>
            <a:endParaRPr lang="en-US">
              <a:cs typeface="Calibri"/>
            </a:endParaRPr>
          </a:p>
          <a:p>
            <a:pPr marL="171450" indent="-171450">
              <a:buFont typeface="Arial"/>
              <a:buChar char="•"/>
            </a:pPr>
            <a:r>
              <a:rPr lang="en-US">
                <a:cs typeface="Calibri"/>
              </a:rPr>
              <a:t>This measure is included in the DIBELS Next benchmark assessment because letter naming is a strong and robust predictor of later reading performance.</a:t>
            </a:r>
          </a:p>
          <a:p>
            <a:endParaRPr lang="en-US">
              <a:cs typeface="Calibri"/>
            </a:endParaRPr>
          </a:p>
          <a:p>
            <a:r>
              <a:rPr lang="en-US">
                <a:cs typeface="Calibri"/>
              </a:rPr>
              <a:t>In this measure, </a:t>
            </a:r>
          </a:p>
          <a:p>
            <a:pPr marL="171450" indent="-171450">
              <a:buFont typeface="Arial"/>
              <a:buChar char="•"/>
            </a:pPr>
            <a:r>
              <a:rPr lang="en-US">
                <a:cs typeface="Calibri"/>
              </a:rPr>
              <a:t>The assessor shows the student a page of a combination of uppercase and lowercase letters. </a:t>
            </a:r>
          </a:p>
          <a:p>
            <a:pPr marL="171450" indent="-171450">
              <a:buFont typeface="Arial"/>
              <a:buChar char="•"/>
            </a:pPr>
            <a:r>
              <a:rPr lang="en-US">
                <a:cs typeface="Calibri"/>
              </a:rPr>
              <a:t>The student says the names of the letters.</a:t>
            </a:r>
          </a:p>
          <a:p>
            <a:pPr marL="171450" indent="-171450">
              <a:buFont typeface="Arial"/>
              <a:buChar char="•"/>
            </a:pPr>
            <a:r>
              <a:rPr lang="en-US">
                <a:cs typeface="Calibri"/>
              </a:rPr>
              <a:t>Each correct letter name is scored with one point. </a:t>
            </a:r>
          </a:p>
          <a:p>
            <a:pPr marL="171450" indent="-171450">
              <a:buFont typeface="Arial"/>
              <a:buChar char="•"/>
            </a:pPr>
            <a:r>
              <a:rPr lang="en-US">
                <a:cs typeface="Calibri"/>
              </a:rPr>
              <a:t>In this screenshot, you can see the assessor's recording page. Correct responses are not marked. Incorrect responses or omissions are highlighted in red.</a:t>
            </a:r>
            <a:endParaRPr lang="en-US"/>
          </a:p>
          <a:p>
            <a:pPr marL="171450" indent="-171450">
              <a:buFont typeface="Arial"/>
              <a:buChar char="•"/>
            </a:pPr>
            <a:endParaRPr lang="en-US">
              <a:cs typeface="Calibri"/>
            </a:endParaRPr>
          </a:p>
          <a:p>
            <a:r>
              <a:rPr lang="en-US">
                <a:cs typeface="Calibri"/>
              </a:rPr>
              <a:t>The information from this assessment shows that the student:</a:t>
            </a:r>
          </a:p>
          <a:p>
            <a:pPr marL="171450" indent="-171450">
              <a:buFont typeface="Arial"/>
              <a:buChar char="•"/>
            </a:pPr>
            <a:r>
              <a:rPr lang="en-US">
                <a:cs typeface="Calibri"/>
              </a:rPr>
              <a:t>Correctly identified 13 letter names in one minute.</a:t>
            </a:r>
          </a:p>
          <a:p>
            <a:pPr marL="171450" indent="-171450">
              <a:buFont typeface="Arial,Sans-Serif"/>
              <a:buChar char="•"/>
            </a:pPr>
            <a:r>
              <a:rPr lang="en-US"/>
              <a:t>The Letter Naming Fluency score is used in DIBELS as part of the composite score as an indicator of risk. </a:t>
            </a:r>
          </a:p>
          <a:p>
            <a:pPr marL="171450" indent="-171450">
              <a:buFont typeface="Arial,Sans-Serif"/>
              <a:buChar char="•"/>
            </a:pPr>
            <a:r>
              <a:rPr lang="en-US"/>
              <a:t>There is no DIBELS Next benchmark goal for Letter Naming Fluency, so we can use the end of pre-k standards to determine an appropriate beginning of year Kindergarten expectation. </a:t>
            </a:r>
          </a:p>
          <a:p>
            <a:pPr marL="628650" lvl="1" indent="-171450">
              <a:buFont typeface="Arial,Sans-Serif"/>
              <a:buChar char="•"/>
            </a:pPr>
            <a:r>
              <a:rPr lang="en-US"/>
              <a:t>we would expect a grade-level kindergarten student to name at least 10 letters in one minute at the beginning of the year</a:t>
            </a:r>
          </a:p>
          <a:p>
            <a:pPr marL="628650" lvl="1" indent="-171450">
              <a:buFont typeface="Arial,Sans-Serif"/>
              <a:buChar char="•"/>
            </a:pPr>
            <a:r>
              <a:rPr lang="en-US">
                <a:cs typeface="Calibri"/>
              </a:rPr>
              <a:t>This data indicates that the student is in a good position to continue to meet grade-level benchmarks with high-quality, differentiated core instruction.</a:t>
            </a:r>
            <a:endParaRPr lang="en-US"/>
          </a:p>
          <a:p>
            <a:pPr marL="171450" indent="-171450">
              <a:buFont typeface="Arial,Sans-Serif"/>
              <a:buChar char="•"/>
            </a:pPr>
            <a:r>
              <a:rPr lang="en-US"/>
              <a:t>In kindergarten, it is important to teach both letter sounds and letter names.</a:t>
            </a: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3767357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pPr marL="171450" indent="-171450">
              <a:buFont typeface="Arial"/>
              <a:buChar char="•"/>
            </a:pPr>
            <a:r>
              <a:rPr lang="en-US">
                <a:cs typeface="Calibri"/>
              </a:rPr>
              <a:t>Similarly, we see that in TS GOLD, the student consistently identified 10-20 upper and lower letter names.</a:t>
            </a:r>
          </a:p>
          <a:p>
            <a:pPr marL="171450" indent="-171450">
              <a:buFont typeface="Arial"/>
              <a:buChar char="•"/>
            </a:pPr>
            <a:r>
              <a:rPr lang="en-US"/>
              <a:t>Using both data sets helps confirm that this student is likely to benefit from differentiated CORE instruction.</a:t>
            </a:r>
            <a:endParaRPr lang="en-US">
              <a:cs typeface="Calibri"/>
            </a:endParaRPr>
          </a:p>
          <a:p>
            <a:pPr marL="171450" indent="-171450">
              <a:buFont typeface="Arial"/>
              <a:buChar char="•"/>
            </a:pPr>
            <a:r>
              <a:rPr lang="en-US"/>
              <a:t>The items reviewed here indicate these skills as possible strengths for this student and, this could be indicated on the students' Kindergarten School Readiness Plan</a:t>
            </a:r>
            <a:endParaRPr lang="en-US">
              <a:cs typeface="Calibri"/>
            </a:endParaRPr>
          </a:p>
          <a:p>
            <a:pPr marL="171450" indent="-171450">
              <a:buFont typeface="Arial"/>
              <a:buChar char="•"/>
            </a:pPr>
            <a:r>
              <a:rPr lang="en-US">
                <a:cs typeface="Calibri"/>
              </a:rPr>
              <a:t>At this point, it's important to note the differences in what these two data sets tell us. </a:t>
            </a:r>
          </a:p>
          <a:p>
            <a:pPr marL="628650" lvl="1" indent="-171450">
              <a:buFont typeface="Arial"/>
              <a:buChar char="•"/>
            </a:pPr>
            <a:r>
              <a:rPr lang="en-US">
                <a:cs typeface="Calibri"/>
              </a:rPr>
              <a:t>The measures in DIBELS Next are timed fluency measures. They give us information about the student's automaticity with a given skill.</a:t>
            </a:r>
          </a:p>
          <a:p>
            <a:pPr marL="628650" lvl="1" indent="-171450">
              <a:buFont typeface="Arial"/>
              <a:buChar char="•"/>
            </a:pPr>
            <a:r>
              <a:rPr lang="en-US">
                <a:cs typeface="Calibri"/>
              </a:rPr>
              <a:t>The TS Gold tasks are not timed. </a:t>
            </a:r>
            <a:r>
              <a:rPr lang="en-US" err="1">
                <a:cs typeface="Calibri"/>
              </a:rPr>
              <a:t>Wtihin</a:t>
            </a:r>
            <a:r>
              <a:rPr lang="en-US">
                <a:cs typeface="Calibri"/>
              </a:rPr>
              <a:t> daily routines and activities, teachers collect evidence about what a child knows and is able to do. An analysis of this evidence, or documentation, is used to determine the child's score during a specific checkpoint or assessment window.</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153299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we will view a student profile for a student with some risk for reading difficulty.</a:t>
            </a:r>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494332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pPr marL="171450" indent="-171450">
              <a:buFont typeface="Arial,Sans-Serif"/>
              <a:buChar char="•"/>
            </a:pPr>
            <a:r>
              <a:rPr lang="en-US"/>
              <a:t>This second student profile includes data that indicate some risk for reading difficulty.</a:t>
            </a:r>
            <a:endParaRPr lang="en-US">
              <a:cs typeface="Calibri"/>
            </a:endParaRPr>
          </a:p>
          <a:p>
            <a:pPr marL="171450" indent="-171450">
              <a:buFont typeface="Arial,Sans-Serif"/>
              <a:buChar char="•"/>
            </a:pPr>
            <a:r>
              <a:rPr lang="en-US"/>
              <a:t>This student's DIBELS Next composite score of 18 is in the yellow category, indicating that the student scored slightly below the benchmark score of 26 and is at a some risk of not meeting the next </a:t>
            </a:r>
            <a:r>
              <a:rPr lang="en-US" err="1"/>
              <a:t>gradelevel</a:t>
            </a:r>
            <a:r>
              <a:rPr lang="en-US"/>
              <a:t> benchmark </a:t>
            </a:r>
            <a:endParaRPr lang="en-US">
              <a:cs typeface="Calibri"/>
            </a:endParaRPr>
          </a:p>
          <a:p>
            <a:pPr marL="171450" indent="-171450">
              <a:buFont typeface="Arial"/>
              <a:buChar char="•"/>
            </a:pPr>
            <a:r>
              <a:rPr lang="en-US"/>
              <a:t>The data from TS Gold indicates the student's is scoring within the kindergarten color band, or widely held expectations in both alliteration and letter/name ID. </a:t>
            </a:r>
            <a:endParaRPr lang="en-US">
              <a:cs typeface="Calibri"/>
            </a:endParaRPr>
          </a:p>
          <a:p>
            <a:pPr marL="171450" indent="-171450">
              <a:buFont typeface="Arial,Sans-Serif"/>
              <a:buChar char="•"/>
            </a:pPr>
            <a:r>
              <a:rPr lang="en-US"/>
              <a:t>This student may have need some additional, layered instructional support</a:t>
            </a: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153054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Talking Points:</a:t>
            </a:r>
          </a:p>
          <a:p>
            <a:pPr marL="171450" indent="-171450">
              <a:buFont typeface="Arial"/>
              <a:buChar char="•"/>
            </a:pPr>
            <a:r>
              <a:rPr lang="en-US">
                <a:cs typeface="Calibri"/>
              </a:rPr>
              <a:t>We'll start by reviewing the webinar agenda and objectives. </a:t>
            </a:r>
          </a:p>
          <a:p>
            <a:pPr marL="171450" indent="-171450">
              <a:buFont typeface="Arial"/>
              <a:buChar char="•"/>
            </a:pPr>
            <a:r>
              <a:rPr lang="en-US">
                <a:cs typeface="Calibri"/>
              </a:rPr>
              <a:t>The topics we'll cover include the purpose, legislation, and statutory background of the kindergarten assessments...(continue with agenda)</a:t>
            </a:r>
          </a:p>
          <a:p>
            <a:pPr marL="171450" indent="-171450">
              <a:buFont typeface="Arial"/>
              <a:buChar char="•"/>
            </a:pPr>
            <a:r>
              <a:rPr lang="en-US">
                <a:cs typeface="Calibri"/>
              </a:rPr>
              <a:t>During the webinar, will....(read objectives)</a:t>
            </a: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4102407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this screenshot of the assessor's recording page for the First Sound Fluency measure, we can see that the student:</a:t>
            </a:r>
            <a:endParaRPr lang="en-US"/>
          </a:p>
          <a:p>
            <a:pPr marL="171450" indent="-171450">
              <a:buFont typeface="Arial"/>
              <a:buChar char="•"/>
            </a:pPr>
            <a:r>
              <a:rPr lang="en-US">
                <a:cs typeface="Calibri"/>
              </a:rPr>
              <a:t>Correctly isolated the initial sounds in 7 words in 1 minute. </a:t>
            </a:r>
          </a:p>
          <a:p>
            <a:pPr marL="171450" indent="-171450">
              <a:buFont typeface="Arial"/>
              <a:buChar char="•"/>
            </a:pPr>
            <a:r>
              <a:rPr lang="en-US">
                <a:cs typeface="Calibri"/>
              </a:rPr>
              <a:t>This is below the BOY benchmark goal for kindergarten, which is 10 or more initial sounds in one minute, but is not below the cut-point for significant risk or SRD identification, which is 4 correct sounds per minute.</a:t>
            </a:r>
          </a:p>
          <a:p>
            <a:pPr marL="171450" indent="-171450">
              <a:buFont typeface="Arial"/>
              <a:buChar char="•"/>
            </a:pPr>
            <a:r>
              <a:rPr lang="en-US">
                <a:cs typeface="Calibri"/>
              </a:rPr>
              <a:t>This indicates some level of risk that the student may not reach the next grade level benchmark without targeted intervention in addition to core instruction in phonological and phonemic awareness.</a:t>
            </a:r>
          </a:p>
          <a:p>
            <a:pPr marL="171450" indent="-171450">
              <a:buFont typeface="Arial"/>
              <a:buChar char="•"/>
            </a:pPr>
            <a:r>
              <a:rPr lang="en-US">
                <a:cs typeface="Calibri"/>
              </a:rPr>
              <a:t>While this student may not be identified with a Significant Reading Deficiency, the READ Act requires that students scoring below benchmark should receive appropriate interventions through the school's multi-tiered system of supports.</a:t>
            </a:r>
          </a:p>
          <a:p>
            <a:pPr marL="171450" indent="-171450">
              <a:buFont typeface="Arial"/>
              <a:buChar char="•"/>
            </a:pPr>
            <a:endParaRPr lang="en-US">
              <a:cs typeface="Calibri"/>
            </a:endParaRPr>
          </a:p>
          <a:p>
            <a:r>
              <a:rPr lang="en-US">
                <a:cs typeface="Calibri"/>
              </a:rPr>
              <a:t>1206(2)(a)</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2236048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t>Speaker Notes: </a:t>
            </a:r>
            <a:r>
              <a:rPr lang="en-US" b="0" i="0"/>
              <a:t>Megan Present</a:t>
            </a:r>
          </a:p>
          <a:p>
            <a:endParaRPr lang="en-US" b="0" i="0"/>
          </a:p>
          <a:p>
            <a:r>
              <a:rPr lang="en-US" b="1" i="0"/>
              <a:t>Talking Points:</a:t>
            </a:r>
          </a:p>
          <a:p>
            <a:pPr marL="171450" indent="-171450">
              <a:buFont typeface="Arial,Sans-Serif"/>
              <a:buChar char="•"/>
            </a:pPr>
            <a:r>
              <a:rPr lang="en-US"/>
              <a:t>Now dive deeper into the alliteration progression within TS GOLD.</a:t>
            </a:r>
          </a:p>
          <a:p>
            <a:pPr marL="171450" indent="-171450">
              <a:buFont typeface="Arial,Sans-Serif"/>
              <a:buChar char="•"/>
            </a:pPr>
            <a:r>
              <a:rPr lang="en-US"/>
              <a:t>Again, alliteration is an early phonemic awareness skill, so this information can be used as a complement to the information yielded by the First Sound Fluency measure in DIBELS Next.</a:t>
            </a:r>
          </a:p>
          <a:p>
            <a:pPr marL="171450" indent="-171450">
              <a:buFont typeface="Arial,Sans-Serif"/>
              <a:buChar char="•"/>
            </a:pPr>
            <a:r>
              <a:rPr lang="en-US"/>
              <a:t>The student's score was finalized at 6, indicating the student consistently matched beginning sounds of some words.</a:t>
            </a:r>
          </a:p>
          <a:p>
            <a:pPr marL="171450" indent="-171450">
              <a:buFont typeface="Arial,Sans-Serif"/>
              <a:buChar char="•"/>
            </a:pPr>
            <a:r>
              <a:rPr lang="en-US">
                <a:cs typeface="Calibri" panose="020F0502020204030204"/>
              </a:rPr>
              <a:t>At this point, </a:t>
            </a:r>
            <a:r>
              <a:rPr lang="en-US"/>
              <a:t>let's revisit what and how each of these assessments is measuring first sound fluency. DIBELS Next is timed and assesses a student's fluency of this skill.  As a teacher collects evidence of a students understanding and use of this skill, the student may demonstrate this same skill in a variety of ways throughout the daily routine and activities. A review of the documentation leading to the TS Gold score, may provide </a:t>
            </a:r>
            <a:r>
              <a:rPr lang="en-US" err="1"/>
              <a:t>aditional</a:t>
            </a:r>
            <a:r>
              <a:rPr lang="en-US"/>
              <a:t> insight into this student's skills and abilities. </a:t>
            </a:r>
          </a:p>
          <a:p>
            <a:pPr marL="171450" indent="-171450">
              <a:buFont typeface="Arial,Sans-Serif"/>
              <a:buChar char="•"/>
            </a:pPr>
            <a:r>
              <a:rPr lang="en-US"/>
              <a:t>Looking across these two data sets, the student is demonstrating an early understanding of first sound fluency and alliteration, however, this skill may not yet be mastered to a level of automaticity. </a:t>
            </a:r>
            <a:endParaRPr lang="en-US">
              <a:cs typeface="Calibri" panose="020F0502020204030204"/>
            </a:endParaRPr>
          </a:p>
          <a:p>
            <a:pPr marL="171450" indent="-171450">
              <a:buFont typeface="Arial,Sans-Serif"/>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2913401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information from the Letter Naming Fluency benchmark assessment shows that this student:</a:t>
            </a:r>
          </a:p>
          <a:p>
            <a:pPr marL="171450" indent="-171450">
              <a:buFont typeface="Arial"/>
              <a:buChar char="•"/>
            </a:pPr>
            <a:r>
              <a:rPr lang="en-US">
                <a:cs typeface="Calibri"/>
              </a:rPr>
              <a:t>Correctly identified 10 letter names in one minute. </a:t>
            </a:r>
          </a:p>
          <a:p>
            <a:pPr marL="171450" indent="-171450">
              <a:buFont typeface="Arial"/>
              <a:buChar char="•"/>
            </a:pPr>
            <a:r>
              <a:rPr lang="en-US">
                <a:cs typeface="Calibri"/>
              </a:rPr>
              <a:t>Although there is no official benchmark for this assessment measure, we would expect a kindergarten student at the beginning of the year to name at least 10 letters in one minute, and this student scored right at that threshold.</a:t>
            </a:r>
          </a:p>
          <a:p>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1198325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pPr marL="171450" indent="-171450">
              <a:buFont typeface="Arial,Sans-Serif"/>
              <a:buChar char="•"/>
            </a:pPr>
            <a:r>
              <a:rPr lang="en-US"/>
              <a:t>Similarly, we see that in TS GOLD the student's score was finalized at 4, indicating the student is consistently </a:t>
            </a:r>
            <a:r>
              <a:rPr lang="en-US" err="1"/>
              <a:t>identifing</a:t>
            </a:r>
            <a:r>
              <a:rPr lang="en-US"/>
              <a:t> 10 letter names.</a:t>
            </a:r>
            <a:endParaRPr lang="en-US">
              <a:cs typeface="Calibri" panose="020F0502020204030204"/>
            </a:endParaRPr>
          </a:p>
          <a:p>
            <a:pPr marL="171450" indent="-171450">
              <a:buFont typeface="Arial,Sans-Serif"/>
              <a:buChar char="•"/>
            </a:pPr>
            <a:r>
              <a:rPr lang="en-US">
                <a:cs typeface="Calibri" panose="020F0502020204030204"/>
              </a:rPr>
              <a:t>Looking across both data sets, the student is consistently naming at least 10 letters. A review of the documentation used to score this item in TS GOLD would indicate whether the letters identified are consistent or varied. </a:t>
            </a:r>
            <a:endParaRPr lang="en-US"/>
          </a:p>
          <a:p>
            <a:pPr marL="171450" indent="-171450">
              <a:buFont typeface="Arial"/>
              <a:buChar char="•"/>
            </a:pPr>
            <a:r>
              <a:rPr lang="en-US"/>
              <a:t>Similarly to first sound fluency, this student is demonstrating early abilities within this skill. Again, the measures in DIBELS Next are timed fluency measures. They give us information about the student's automaticity with a given skill; whereas evidence to score TS GOLD is collected across routines, activities, and time. </a:t>
            </a:r>
            <a:endParaRPr lang="en-US">
              <a:cs typeface="Calibri"/>
            </a:endParaRPr>
          </a:p>
          <a:p>
            <a:pPr marL="171450" indent="-171450">
              <a:buFont typeface="Arial"/>
              <a:buChar char="•"/>
            </a:pPr>
            <a:r>
              <a:rPr lang="en-US">
                <a:cs typeface="Calibri"/>
              </a:rPr>
              <a:t>Looking across both data sets for this skill, </a:t>
            </a:r>
            <a:r>
              <a:rPr lang="en-US"/>
              <a:t>the data indicate the student would likely benefit from an additional layer of instructional support in addition to high-quality, differentiate core instruction. </a:t>
            </a:r>
            <a:endParaRPr lang="en-US">
              <a:cs typeface="Calibri" panose="020F0502020204030204"/>
            </a:endParaRPr>
          </a:p>
          <a:p>
            <a:pPr marL="171450" indent="-171450">
              <a:buFont typeface="Arial"/>
              <a:buChar char="•"/>
            </a:pPr>
            <a:r>
              <a:rPr lang="en-US"/>
              <a:t>As this student profile is showing some risk, a comprehensive review of the literacy domain would aide in determining the level of support needed to ensure adequate </a:t>
            </a:r>
            <a:r>
              <a:rPr lang="en-US" err="1"/>
              <a:t>progess</a:t>
            </a:r>
            <a:r>
              <a:rPr lang="en-US"/>
              <a:t> in literacy and prevent reading difficulties from developing. </a:t>
            </a:r>
            <a:endParaRPr lang="en-US">
              <a:cs typeface="Calibri"/>
            </a:endParaRPr>
          </a:p>
          <a:p>
            <a:pPr marL="171450" indent="-171450">
              <a:buFont typeface="Arial"/>
              <a:buChar char="•"/>
            </a:pPr>
            <a:r>
              <a:rPr lang="en-US"/>
              <a:t>This student would benefit form a </a:t>
            </a:r>
            <a:r>
              <a:rPr lang="en-US" err="1"/>
              <a:t>stratgic</a:t>
            </a:r>
            <a:r>
              <a:rPr lang="en-US"/>
              <a:t> small group in addition to high-quality, differentiated core instruction to support automaticity of early literacy skills, specifically phonological awareness and alphabet knowledge. This strategic small group and the specific instructional support to increase automaticity of early literacy skills would be documented in the student's individual school readiness plan, along with a plan for progress monitoring.</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1684757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cs typeface="Calibri"/>
              </a:rPr>
              <a:t>Now we'll move on to our third and last student profile, number three.</a:t>
            </a:r>
          </a:p>
          <a:p>
            <a:pPr marL="171450" indent="-171450">
              <a:buFont typeface="Arial"/>
              <a:buChar char="•"/>
            </a:pPr>
            <a:endParaRPr lang="en-US" b="1">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3237928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a:p>
            <a:pPr marL="171450" indent="-171450">
              <a:buFont typeface="Arial"/>
              <a:buChar char="•"/>
            </a:pPr>
            <a:r>
              <a:rPr lang="en-US"/>
              <a:t>This student profile includes data that indicate clear risk for reading difficulty.</a:t>
            </a:r>
            <a:endParaRPr lang="en-US">
              <a:cs typeface="Calibri" panose="020F0502020204030204"/>
            </a:endParaRPr>
          </a:p>
          <a:p>
            <a:pPr marL="171450" indent="-171450">
              <a:buFont typeface="Arial"/>
              <a:buChar char="•"/>
            </a:pPr>
            <a:r>
              <a:rPr lang="en-US"/>
              <a:t>This student's DIBELS Next composite score of 5 is in the red category, indicating that the student scored well below the benchmark score of 26. </a:t>
            </a:r>
            <a:endParaRPr lang="en-US">
              <a:cs typeface="Calibri"/>
            </a:endParaRPr>
          </a:p>
          <a:p>
            <a:pPr marL="171450" indent="-171450">
              <a:buFont typeface="Arial"/>
              <a:buChar char="•"/>
            </a:pPr>
            <a:r>
              <a:rPr lang="en-US">
                <a:cs typeface="Calibri"/>
              </a:rPr>
              <a:t>The data from TS Gold confirms the student's emergent level skill set.</a:t>
            </a:r>
            <a:endParaRPr lang="en-US"/>
          </a:p>
          <a:p>
            <a:pPr marL="171450" indent="-171450">
              <a:buFont typeface="Arial"/>
              <a:buChar char="•"/>
            </a:pPr>
            <a:r>
              <a:rPr lang="en-US"/>
              <a:t>This student may have a significant reading deficiency. </a:t>
            </a:r>
            <a:endParaRPr lang="en-US">
              <a:cs typeface="Calibri"/>
            </a:endParaRPr>
          </a:p>
          <a:p>
            <a:pPr lvl="1" indent="-171450">
              <a:buFont typeface="Arial"/>
              <a:buChar char="•"/>
            </a:pPr>
            <a:r>
              <a:rPr lang="en-US"/>
              <a:t>The teacher will need to begin gathering a body of evidence, including information from an approved diagnostic assessment, to determine SRD and implement a READ Plan if needed.</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2356710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As we dig into the DIBELS Next measure-level detail, the information from this First Sound Fluency Benchmark assessment shows that the student:</a:t>
            </a:r>
          </a:p>
          <a:p>
            <a:pPr marL="171450" indent="-171450">
              <a:buFont typeface="Arial"/>
              <a:buChar char="•"/>
            </a:pPr>
            <a:r>
              <a:rPr lang="en-US">
                <a:cs typeface="Calibri"/>
              </a:rPr>
              <a:t>Attempted to identify the initial sound in 10 words, but only correctly isolated the initial sound in 1 of those words.</a:t>
            </a:r>
          </a:p>
          <a:p>
            <a:pPr marL="171450" indent="-171450">
              <a:buFont typeface="Arial"/>
              <a:buChar char="•"/>
            </a:pPr>
            <a:r>
              <a:rPr lang="en-US">
                <a:cs typeface="Calibri"/>
              </a:rPr>
              <a:t>This is well below the BOY benchmark score of 10, and below the cut-score for significant risk, which is 4 correct sounds per minute.</a:t>
            </a:r>
          </a:p>
          <a:p>
            <a:pPr marL="171450" indent="-171450">
              <a:buFont typeface="Arial"/>
              <a:buChar char="•"/>
            </a:pPr>
            <a:r>
              <a:rPr lang="en-US">
                <a:cs typeface="Calibri"/>
              </a:rPr>
              <a:t>This is a strong indication that this student needs intensive intervention in phonological and phonemic awareness. </a:t>
            </a:r>
          </a:p>
          <a:p>
            <a:pPr marL="171450" indent="-171450">
              <a:buFont typeface="Arial"/>
              <a:buChar char="•"/>
            </a:pPr>
            <a:r>
              <a:rPr lang="en-US">
                <a:cs typeface="Calibri"/>
              </a:rPr>
              <a:t>More information about this student's specific skills along the continuum of phonological and phonemic awareness is necessary to set goals and plan for intervention, which is the purpose of the diagnostic assessment. </a:t>
            </a:r>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649916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Sans-Serif"/>
              <a:buChar char="•"/>
            </a:pPr>
            <a:r>
              <a:rPr lang="en-US"/>
              <a:t>Now, let's review the alliteration progression within TS GOLD.</a:t>
            </a:r>
            <a:endParaRPr lang="en-US">
              <a:cs typeface="Calibri"/>
            </a:endParaRPr>
          </a:p>
          <a:p>
            <a:pPr marL="171450" indent="-171450">
              <a:buFont typeface="Arial,Sans-Serif"/>
              <a:buChar char="•"/>
            </a:pPr>
            <a:r>
              <a:rPr lang="en-US"/>
              <a:t>The student's score was finalized at 3, indicating the student consistently sings and recites rhymes with repeating initial sounds and is beginning to show awareness that some words begin the same way.</a:t>
            </a:r>
            <a:endParaRPr lang="en-US">
              <a:cs typeface="Calibri"/>
            </a:endParaRPr>
          </a:p>
          <a:p>
            <a:pPr marL="171450" indent="-171450">
              <a:buFont typeface="Arial,Sans-Serif"/>
              <a:buChar char="•"/>
            </a:pPr>
            <a:r>
              <a:rPr lang="en-US">
                <a:cs typeface="Calibri"/>
              </a:rPr>
              <a:t>This data complements the DIBELS Next data, and confirms the student is not yet</a:t>
            </a:r>
            <a:r>
              <a:rPr lang="en-US"/>
              <a:t> demonstrating an early understanding of first sound fluency and alliteration.</a:t>
            </a:r>
            <a:endParaRPr lang="en-US">
              <a:cs typeface="Calibri"/>
            </a:endParaRPr>
          </a:p>
          <a:p>
            <a:pPr marL="171450" indent="-171450">
              <a:buFont typeface="Arial,Sans-Serif"/>
              <a:buChar char="•"/>
            </a:pPr>
            <a:r>
              <a:rPr lang="en-US">
                <a:cs typeface="Calibri"/>
              </a:rPr>
              <a:t>Looking across the data sets, this student </a:t>
            </a:r>
            <a:r>
              <a:rPr lang="en-US"/>
              <a:t>may have a significant reading deficiency. The documentation used to assess within TS GOLD may be used to begin to gather a body of evidence.</a:t>
            </a:r>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4246523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information from the Letter Naming Fluency assessment measure shows that this student:</a:t>
            </a:r>
          </a:p>
          <a:p>
            <a:pPr marL="171450" indent="-171450">
              <a:buFont typeface="Arial"/>
              <a:buChar char="•"/>
            </a:pPr>
            <a:r>
              <a:rPr lang="en-US">
                <a:cs typeface="Calibri"/>
              </a:rPr>
              <a:t>Correctly produced the name of 4 letters in one minute. </a:t>
            </a:r>
          </a:p>
          <a:p>
            <a:pPr marL="171450" indent="-171450">
              <a:buFont typeface="Arial"/>
              <a:buChar char="•"/>
            </a:pPr>
            <a:r>
              <a:rPr lang="en-US">
                <a:cs typeface="Calibri"/>
              </a:rPr>
              <a:t>Although there is not an official benchmark score for this measure, this is well below the 10 letter names per minute that we would expect at the beginning of kindergarten.</a:t>
            </a:r>
          </a:p>
          <a:p>
            <a:pPr marL="171450" indent="-171450">
              <a:buFont typeface="Arial"/>
              <a:buChar char="•"/>
            </a:pPr>
            <a:r>
              <a:rPr lang="en-US">
                <a:cs typeface="Calibri"/>
              </a:rPr>
              <a:t>While letter naming fluency is a highly predictive measure of a child's later reading ability, the recommendation is not to focus instruction heavily on letter names in isolation. This student would benefit from explicit instruction in letter names AND letter/sound correspondence.</a:t>
            </a:r>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3061305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cs typeface="Calibri"/>
              </a:rPr>
              <a:t>As we look at the TS Gold alphabet knowledge progression, we see this student's score was finalized at a 2, meaning the student is identifying a few letters in his/her name. This indicates the student is demonstrating letter knowledge well below the widely held expectations for Kindergartners.</a:t>
            </a:r>
          </a:p>
          <a:p>
            <a:pPr marL="171450" indent="-171450">
              <a:buFont typeface="Arial"/>
              <a:buChar char="•"/>
            </a:pPr>
            <a:r>
              <a:rPr lang="en-US">
                <a:cs typeface="Calibri"/>
              </a:rPr>
              <a:t>Information gained from both assessments is similar, and clearly indicates this student would benefit from additional, targeted interventions to support developing early literacy </a:t>
            </a:r>
            <a:r>
              <a:rPr lang="en-US" err="1">
                <a:cs typeface="Calibri"/>
              </a:rPr>
              <a:t>skils</a:t>
            </a:r>
            <a:r>
              <a:rPr lang="en-US">
                <a:cs typeface="Calibri"/>
              </a:rPr>
              <a:t>. These targeted interventions as well as a plan for </a:t>
            </a:r>
          </a:p>
          <a:p>
            <a:pPr marL="171450" indent="-171450">
              <a:buFont typeface="Arial"/>
              <a:buChar char="•"/>
            </a:pPr>
            <a:r>
              <a:rPr lang="en-US"/>
              <a:t>Additionally, this student may have a significant reading deficiency. The documentation used to assess within TS GOLD may be used to begin to gather a body of evidence. </a:t>
            </a:r>
            <a:endParaRPr lang="en-US">
              <a:cs typeface="Calibri"/>
            </a:endParaRPr>
          </a:p>
          <a:p>
            <a:pPr marL="171450" indent="-171450">
              <a:buFont typeface="Arial"/>
              <a:buChar char="•"/>
            </a:pPr>
            <a:r>
              <a:rPr lang="en-US"/>
              <a:t>In doing so, a comprehensive review of this student's school readiness data will aid in identifying specific needs to support early literacy.</a:t>
            </a:r>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125725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this first section we will discuss the purpose</a:t>
            </a:r>
            <a:r>
              <a:rPr lang="en-US"/>
              <a:t>, legislation and statutory background of the assessments required in Kindergarten. </a:t>
            </a:r>
            <a:endParaRPr lang="en-US">
              <a:cs typeface="Calibri"/>
            </a:endParaRPr>
          </a:p>
          <a:p>
            <a:endParaRPr lang="en-US">
              <a:cs typeface="Calibri"/>
            </a:endParaRPr>
          </a:p>
          <a:p>
            <a:r>
              <a:rPr lang="en-US">
                <a:cs typeface="Calibri"/>
              </a:rPr>
              <a:t>Students enter K from a variety of early childhood environments, including child care centers, home care providers, preschool settings such as State-funded preschool programs or Head Start, and the care of family friends or neighbors. These varying settings, in combination with community resources in support of families and young children, may provide high-quality early experiences supportive of child development and school readiness at differing points during any one child's early childhood experience. Thus creating space and need for teachers and school leaders to understand the early childhood resources and programs serving families and young children within their community as well each students skills, </a:t>
            </a:r>
            <a:r>
              <a:rPr lang="en-US" err="1">
                <a:cs typeface="Calibri"/>
              </a:rPr>
              <a:t>abilitites</a:t>
            </a:r>
            <a:r>
              <a:rPr lang="en-US">
                <a:cs typeface="Calibri"/>
              </a:rPr>
              <a:t> and attitudes at K entry.</a:t>
            </a:r>
          </a:p>
          <a:p>
            <a:r>
              <a:rPr lang="en-US">
                <a:cs typeface="Calibri"/>
              </a:rPr>
              <a:t> </a:t>
            </a:r>
          </a:p>
          <a:p>
            <a:r>
              <a:rPr lang="en-US">
                <a:cs typeface="Calibri"/>
              </a:rPr>
              <a:t>It is in the latter of these that purport the purpose of the assessments in K: to assess students' skills abilities and attitudes as well as ongoing progress toward school readiness, so each child is able to fully benefit from learning in Kindergarten, 1st and beyond. </a:t>
            </a:r>
          </a:p>
          <a:p>
            <a:endParaRPr lang="en-US">
              <a:cs typeface="Calibri"/>
            </a:endParaRPr>
          </a:p>
          <a:p>
            <a:r>
              <a:rPr lang="en-US">
                <a:cs typeface="Calibri"/>
              </a:rPr>
              <a:t>In CO, SR means the preparedness of a child to engage in and benefit from learning experiences</a:t>
            </a:r>
            <a:r>
              <a:rPr lang="en-US">
                <a:cs typeface="+mn-cs"/>
              </a:rPr>
              <a:t> and </a:t>
            </a:r>
            <a:r>
              <a:rPr lang="en-US">
                <a:cs typeface="Calibri"/>
              </a:rPr>
              <a:t>the ability of a school to meet the needs of all students </a:t>
            </a:r>
            <a:endParaRPr lang="en-US"/>
          </a:p>
          <a:p>
            <a:r>
              <a:rPr lang="en-US">
                <a:cs typeface="Calibri"/>
              </a:rPr>
              <a:t>Additionally, we recognize that SR is enhanced when schools, families, and community service providers work collaboratively</a:t>
            </a:r>
            <a:endParaRPr lang="en-US"/>
          </a:p>
          <a:p>
            <a:endParaRPr lang="en-US">
              <a:cs typeface="Calibri"/>
            </a:endParaRPr>
          </a:p>
          <a:p>
            <a:r>
              <a:rPr lang="en-US">
                <a:cs typeface="Calibri"/>
              </a:rPr>
              <a:t>This collaboration ensures that every child, in every community is ready for higher levels of learning and </a:t>
            </a:r>
            <a:r>
              <a:rPr lang="en-US"/>
              <a:t>has access to high quality, evidence-based early learning experiences.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565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pPr marL="171450" indent="-171450">
              <a:buFont typeface="Arial"/>
              <a:buChar char="•"/>
            </a:pPr>
            <a:r>
              <a:rPr lang="en-US">
                <a:cs typeface="Calibri"/>
              </a:rPr>
              <a:t>If we zoom out for a moment, additional information may be gained from a broader look at the kindergarten school readiness assessment. </a:t>
            </a:r>
          </a:p>
          <a:p>
            <a:pPr marL="171450" indent="-171450">
              <a:buFont typeface="Arial"/>
              <a:buChar char="•"/>
            </a:pPr>
            <a:r>
              <a:rPr lang="en-US">
                <a:cs typeface="Calibri"/>
              </a:rPr>
              <a:t>On the screen you see a comprehensive list of the objectives for TS GOLD including each of the domains assessed at K entry</a:t>
            </a:r>
          </a:p>
          <a:p>
            <a:pPr marL="171450" indent="-171450">
              <a:buFont typeface="Arial"/>
              <a:buChar char="•"/>
            </a:pPr>
            <a:r>
              <a:rPr lang="en-US">
                <a:cs typeface="Calibri"/>
              </a:rPr>
              <a:t>Reviewing the evidence collected to score the progressions in these domains may help identify additional specific supports needed, and the type or grouping of the format in which the instructional supports take place.</a:t>
            </a:r>
          </a:p>
          <a:p>
            <a:pPr marL="800100" lvl="1" indent="-171450">
              <a:buFont typeface="Arial"/>
              <a:buChar char="•"/>
            </a:pPr>
            <a:r>
              <a:rPr lang="en-US" b="1" i="1">
                <a:cs typeface="Calibri"/>
              </a:rPr>
              <a:t>CLICK </a:t>
            </a:r>
            <a:r>
              <a:rPr lang="en-US">
                <a:cs typeface="Calibri"/>
              </a:rPr>
              <a:t>For example, if this student is not yet </a:t>
            </a:r>
            <a:r>
              <a:rPr lang="en-US"/>
              <a:t>independently </a:t>
            </a:r>
            <a:r>
              <a:rPr lang="en-US">
                <a:cs typeface="Calibri"/>
              </a:rPr>
              <a:t>sustaining interest in work or persisting through challenging tasks, this may continue to impact his/her success in responding to additional, layered supports or interventions. </a:t>
            </a:r>
          </a:p>
          <a:p>
            <a:pPr marL="800100" lvl="1" indent="-171450">
              <a:buFont typeface="Arial"/>
              <a:buChar char="•"/>
            </a:pPr>
            <a:r>
              <a:rPr lang="en-US">
                <a:cs typeface="Calibri"/>
              </a:rPr>
              <a:t>In order to best support this student, the teacher would want to provide additional support for the cognitive skills, as well as target the specific skill deficiencies identified in the diagnostic.</a:t>
            </a:r>
          </a:p>
          <a:p>
            <a:pPr marL="171450" indent="-171450">
              <a:buFont typeface="Arial"/>
              <a:buChar char="•"/>
            </a:pPr>
            <a:r>
              <a:rPr lang="en-US">
                <a:cs typeface="Calibri"/>
              </a:rPr>
              <a:t>Following the comprehensive analysis of the student data, the identified needs, additional supports and interventions, and the plan for monitoring the progress of the student would be documented in the student's individual plan. Following the </a:t>
            </a:r>
            <a:r>
              <a:rPr lang="en-US" err="1">
                <a:cs typeface="Calibri"/>
              </a:rPr>
              <a:t>adminstration</a:t>
            </a:r>
            <a:r>
              <a:rPr lang="en-US">
                <a:cs typeface="Calibri"/>
              </a:rPr>
              <a:t> of the diagnostic, a READ Plan would be added as a component of the student's individual school readiness plan. </a:t>
            </a:r>
          </a:p>
          <a:p>
            <a:pPr marL="1257300" lvl="1" indent="-171450">
              <a:buFont typeface="Arial"/>
              <a:buChar char="•"/>
            </a:pPr>
            <a:r>
              <a:rPr lang="en-US">
                <a:cs typeface="Calibri"/>
              </a:rPr>
              <a:t>For </a:t>
            </a:r>
            <a:r>
              <a:rPr lang="en-US" err="1">
                <a:cs typeface="Calibri"/>
              </a:rPr>
              <a:t>additiona</a:t>
            </a:r>
            <a:r>
              <a:rPr lang="en-US">
                <a:cs typeface="Calibri"/>
              </a:rPr>
              <a:t> information on</a:t>
            </a:r>
            <a:r>
              <a:rPr lang="en-US"/>
              <a:t> intervention programming, specific to reading, please visit the Colorado Department of Educations' website to view the intervention programming reviewed as part of the instructional programming review process.</a:t>
            </a:r>
          </a:p>
          <a:p>
            <a:pPr marL="800100" lvl="1"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2232534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Creating an enabling context for teachers to flexibilly and intentionally meet individual and group needs is especially important this year. </a:t>
            </a:r>
            <a:endParaRPr lang="en-US" i="1">
              <a:cs typeface="Calibri"/>
            </a:endParaRPr>
          </a:p>
          <a:p>
            <a:r>
              <a:rPr lang="en-US">
                <a:cs typeface="Calibri"/>
              </a:rPr>
              <a:t>As published in </a:t>
            </a:r>
            <a:r>
              <a:rPr lang="en-US" i="1"/>
              <a:t>Restart and recovery: Assessment considerations for fall 2020, </a:t>
            </a:r>
            <a:r>
              <a:rPr lang="en-US"/>
              <a:t>school and district leaders can support the intential use of student date to inform planning and instruction in the following ways:</a:t>
            </a:r>
          </a:p>
          <a:p>
            <a:pPr marL="171450" indent="-171450">
              <a:buFont typeface="Arial"/>
              <a:buChar char="•"/>
            </a:pPr>
            <a:r>
              <a:rPr lang="en-US">
                <a:cs typeface="Calibri" panose="020F0502020204030204"/>
              </a:rPr>
              <a:t>Using data to plan for school organization and strategies which may include additional screening measures for potential intervention needs, creating school schedules to meet learning needs, in both remote and in-person situations.</a:t>
            </a:r>
          </a:p>
          <a:p>
            <a:pPr marL="971550" lvl="1" indent="-171450">
              <a:buFont typeface="Arial"/>
              <a:buChar char="•"/>
            </a:pPr>
            <a:r>
              <a:rPr lang="en-US">
                <a:cs typeface="Calibri" panose="020F0502020204030204"/>
              </a:rPr>
              <a:t>And,  ensuring resources and support for individual and small groups of students. In this case, to prevent future reading difficulties.</a:t>
            </a:r>
          </a:p>
          <a:p>
            <a:pPr marL="171450" indent="-171450">
              <a:buFont typeface="Arial"/>
              <a:buChar char="•"/>
            </a:pPr>
            <a:r>
              <a:rPr lang="en-US">
                <a:cs typeface="Calibri" panose="020F0502020204030204"/>
              </a:rPr>
              <a:t>Secondly, school and district leaders can organize professional learning that focuses on the priority areas flagged by the asssessments. In supporting teachers in analyzing student data, identify priority areas which may benefit from additional professional learning. Additionally, find ways to celebrate identified strengths. Assessment results can also inform and support monitoring and program evaluation.</a:t>
            </a:r>
          </a:p>
          <a:p>
            <a:pPr marL="171450" indent="-171450">
              <a:buFont typeface="Arial"/>
              <a:buChar char="•"/>
            </a:pPr>
            <a:endParaRPr lang="en-US">
              <a:cs typeface="Calibri" panose="020F0502020204030204"/>
            </a:endParaRPr>
          </a:p>
          <a:p>
            <a:pPr marL="171450" indent="-171450">
              <a:buFont typeface="Arial"/>
              <a:buChar char="•"/>
            </a:pPr>
            <a:endParaRPr lang="en-US"/>
          </a:p>
          <a:p>
            <a:r>
              <a:rPr lang="en-US"/>
              <a:t>https://ccsso.org/sites/default/files/2020-08/CCSSO_RR_Assessment-Fall-v1%28updated%29.pdf</a:t>
            </a: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3895280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Additionally, district and school leaders can support teachers in making fluid data-based decisions to adjust instruction by:</a:t>
            </a:r>
          </a:p>
          <a:p>
            <a:pPr marL="171450" indent="-171450">
              <a:buFont typeface="Arial"/>
              <a:buChar char="•"/>
            </a:pPr>
            <a:r>
              <a:rPr lang="en-US">
                <a:cs typeface="Calibri"/>
              </a:rPr>
              <a:t>Demonstrating when and how teachers can put findings from assessments into practice. </a:t>
            </a:r>
          </a:p>
          <a:p>
            <a:pPr marL="171450" indent="-171450">
              <a:buFont typeface="Arial"/>
              <a:buChar char="•"/>
            </a:pPr>
            <a:r>
              <a:rPr lang="en-US">
                <a:cs typeface="Calibri"/>
              </a:rPr>
              <a:t>Create time and structure to support flexible groupings based on student profiles and specific needs</a:t>
            </a:r>
          </a:p>
          <a:p>
            <a:pPr marL="171450" indent="-171450">
              <a:buFont typeface="Arial"/>
              <a:buChar char="•"/>
            </a:pPr>
            <a:r>
              <a:rPr lang="en-US">
                <a:cs typeface="Calibri"/>
              </a:rPr>
              <a:t>Focus supporting teachers in continuing to provide grade level content, and not exclusively addressing skill and knowledge gaps as a prerequsite to grade-level content.</a:t>
            </a:r>
          </a:p>
          <a:p>
            <a:pPr marL="171450" indent="-171450">
              <a:buFont typeface="Arial"/>
              <a:buChar char="•"/>
            </a:pPr>
            <a:r>
              <a:rPr lang="en-US">
                <a:cs typeface="Calibri"/>
              </a:rPr>
              <a:t>Similiarly, provide teachers with necessary support to avoid extensive remediation or retention initiatives that delay student grade-level content exposure.</a:t>
            </a:r>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7457950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Previously, we have reviewed the individual problem solving process to 1) analyze data sources,2)  clearly identify knowledge and skill gaps, 3) identify targeted instructional supports and intervention and 4) create a plan for monitoring progess and evaluation. </a:t>
            </a:r>
            <a:endParaRPr lang="en-US"/>
          </a:p>
          <a:p>
            <a:endParaRPr lang="en-US">
              <a:cs typeface="Calibri"/>
            </a:endParaRPr>
          </a:p>
          <a:p>
            <a:r>
              <a:rPr lang="en-US">
                <a:cs typeface="Calibri"/>
              </a:rPr>
              <a:t>We have also provided 3 student profiles illustrating how the required assessment data in Kindergarten can support the identification of students who need continued high-quality, differentiate core instruction; Students who are at some risk of reading difficulty and would benefit from additional, instructional supports to supplement core instruction; And students who have a clear risk of reading difficulty and need intensive, targeted standard intervention to prevent additional reading difficulty.</a:t>
            </a:r>
          </a:p>
          <a:p>
            <a:endParaRPr lang="en-US">
              <a:cs typeface="Calibri"/>
            </a:endParaRPr>
          </a:p>
          <a:p>
            <a:r>
              <a:rPr lang="en-US">
                <a:cs typeface="Calibri"/>
              </a:rPr>
              <a:t>Additionally, access to previously reviewed intervention programming is avaialble on the CDE's website.</a:t>
            </a:r>
            <a:endParaRPr lang="en-US">
              <a:cs typeface="+mn-lt"/>
            </a:endParaRPr>
          </a:p>
          <a:p>
            <a:endParaRPr lang="en-US">
              <a:cs typeface="Calibri"/>
            </a:endParaRPr>
          </a:p>
          <a:p>
            <a:r>
              <a:rPr lang="en-US">
                <a:cs typeface="Calibri"/>
              </a:rPr>
              <a:t>This process, along with an individualized plan for monitoring student progress, is the process documented within the student's individualized plans.</a:t>
            </a:r>
          </a:p>
          <a:p>
            <a:endParaRPr lang="en-US">
              <a:cs typeface="Calibri"/>
            </a:endParaRPr>
          </a:p>
          <a:p>
            <a:r>
              <a:rPr lang="en-US">
                <a:cs typeface="Calibri"/>
              </a:rPr>
              <a:t>In the next section, we will discuss the individual school readiness and READ plans required in Kindergarten and the purpose and requirements of each. </a:t>
            </a:r>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1916404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described in statute, school readiness plans and READ plans have several similarities and also differences.</a:t>
            </a:r>
          </a:p>
          <a:p>
            <a:r>
              <a:rPr lang="en-US">
                <a:cs typeface="Calibri"/>
              </a:rPr>
              <a:t>First, the purpose. The purpose of the school readiness plan is to monitor porgress toward school readiness for all students in each of the 6 domains. In contrast, the READ plan is created to adress identified reading deficiencies with specific entrance and exit criteria for students below benchmark.</a:t>
            </a:r>
          </a:p>
          <a:p>
            <a:endParaRPr lang="en-US">
              <a:cs typeface="Calibri"/>
            </a:endParaRPr>
          </a:p>
          <a:p>
            <a:r>
              <a:rPr lang="en-US">
                <a:cs typeface="Calibri"/>
              </a:rPr>
              <a:t>The foundation of both the school readiness plans and the READ plans is grade level expectations, or Kindergarten standards.</a:t>
            </a:r>
          </a:p>
          <a:p>
            <a:endParaRPr lang="en-US">
              <a:cs typeface="Calibri"/>
            </a:endParaRPr>
          </a:p>
          <a:p>
            <a:r>
              <a:rPr lang="en-US">
                <a:cs typeface="Calibri"/>
              </a:rPr>
              <a:t>The content of the school readiness plan identifies specific knowledge and skill areas in need of assisstance, across the 6 domains. The READ plan's contents, however, target specific literacy skill deficits.</a:t>
            </a:r>
          </a:p>
          <a:p>
            <a:endParaRPr lang="en-US">
              <a:cs typeface="Calibri"/>
            </a:endParaRPr>
          </a:p>
          <a:p>
            <a:r>
              <a:rPr lang="en-US">
                <a:cs typeface="Calibri"/>
              </a:rPr>
              <a:t>The timeline also varies slightly. The school readiness plan is completed following the fall KSR assessment. The READ plan is added as a component of the school readiness plan following the completion of a diagnostic assessment, a review of a body of evidence, and identification of a significant reading difficiency.</a:t>
            </a:r>
          </a:p>
          <a:p>
            <a:endParaRPr lang="en-US">
              <a:cs typeface="Calibri"/>
            </a:endParaRPr>
          </a:p>
          <a:p>
            <a:r>
              <a:rPr lang="en-US">
                <a:cs typeface="Calibri"/>
              </a:rPr>
              <a:t>For some students, the school readiness plan may have began in preschool and continued through Kindergarten. Additionally, any compont of a student's school readiness plan that may influence a student's reading skill deficiency may continue to be a part of that student's READ plan as the student enters 1st grade. </a:t>
            </a:r>
          </a:p>
          <a:p>
            <a:endParaRPr lang="en-US">
              <a:cs typeface="Calibri"/>
            </a:endParaRPr>
          </a:p>
          <a:p>
            <a:r>
              <a:rPr lang="en-US">
                <a:cs typeface="Calibri"/>
              </a:rPr>
              <a:t>The READ plan, however, has specific entrance and exit criteria that identify when the skill deficit no longer exists.</a:t>
            </a: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11052570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Arial"/>
                <a:cs typeface="Arial"/>
              </a:rPr>
              <a:t>Teachers are required to create school readiness plans for all kindergarten students. </a:t>
            </a:r>
            <a:endParaRPr lang="en-US" sz="1800" b="1" i="1">
              <a:solidFill>
                <a:srgbClr val="000000"/>
              </a:solidFill>
              <a:latin typeface="Arial"/>
              <a:cs typeface="Arial"/>
            </a:endParaRPr>
          </a:p>
          <a:p>
            <a:r>
              <a:rPr lang="en-US" sz="1800">
                <a:solidFill>
                  <a:srgbClr val="000000"/>
                </a:solidFill>
                <a:latin typeface="Arial"/>
                <a:cs typeface="Arial"/>
              </a:rPr>
              <a:t>These plans include:</a:t>
            </a:r>
            <a:endParaRPr lang="en-US" sz="1800" b="1" i="1">
              <a:solidFill>
                <a:srgbClr val="000000"/>
              </a:solidFill>
              <a:latin typeface="Arial"/>
              <a:cs typeface="Arial"/>
            </a:endParaRPr>
          </a:p>
          <a:p>
            <a:pPr marL="285750" indent="-285750">
              <a:buFont typeface="Arial"/>
              <a:buChar char="•"/>
            </a:pPr>
            <a:r>
              <a:rPr lang="en-US"/>
              <a:t>A student’s strengths and goals taken from the analysis of each student's data.</a:t>
            </a:r>
          </a:p>
          <a:p>
            <a:pPr marL="800100" lvl="1" indent="-285750">
              <a:buFont typeface="Arial"/>
              <a:buChar char="•"/>
            </a:pPr>
            <a:r>
              <a:rPr lang="en-US">
                <a:solidFill>
                  <a:srgbClr val="000000"/>
                </a:solidFill>
                <a:latin typeface="Calibri"/>
                <a:cs typeface="Calibri"/>
              </a:rPr>
              <a:t>These goals may include literacy specific goals, as we saw in student profile 2. This plan would document additional the instructional support provided in addition to high-quality, differentiated core instruction</a:t>
            </a:r>
          </a:p>
          <a:p>
            <a:pPr marL="285750" indent="-285750">
              <a:buFont typeface="Arial"/>
              <a:buChar char="•"/>
            </a:pPr>
            <a:r>
              <a:rPr lang="en-US">
                <a:solidFill>
                  <a:srgbClr val="000000"/>
                </a:solidFill>
                <a:latin typeface="Calibri"/>
                <a:cs typeface="Calibri"/>
              </a:rPr>
              <a:t>School readiness plans also </a:t>
            </a:r>
            <a:r>
              <a:rPr lang="en-US"/>
              <a:t>monitor a student's progress toward school readiness</a:t>
            </a:r>
            <a:endParaRPr lang="en-US">
              <a:solidFill>
                <a:srgbClr val="000000"/>
              </a:solidFill>
              <a:latin typeface="Calibri"/>
              <a:cs typeface="Calibri"/>
            </a:endParaRPr>
          </a:p>
          <a:p>
            <a:pPr marL="285750" indent="-285750">
              <a:buFont typeface="Arial"/>
              <a:buChar char="•"/>
            </a:pPr>
            <a:r>
              <a:rPr lang="en-US">
                <a:solidFill>
                  <a:srgbClr val="000000"/>
                </a:solidFill>
                <a:latin typeface="Calibri"/>
                <a:cs typeface="Calibri"/>
              </a:rPr>
              <a:t>As teachers complete the analysis of student assessment data, family engagement in creating</a:t>
            </a:r>
            <a:r>
              <a:rPr lang="en-US"/>
              <a:t> goals that target specific areas of need</a:t>
            </a:r>
            <a:r>
              <a:rPr lang="en-US">
                <a:solidFill>
                  <a:srgbClr val="000000"/>
                </a:solidFill>
                <a:latin typeface="Calibri"/>
                <a:cs typeface="Calibri"/>
              </a:rPr>
              <a:t> is key in communicating with families and ensuring student support.</a:t>
            </a:r>
          </a:p>
          <a:p>
            <a:pPr marL="285750" indent="-285750">
              <a:buFont typeface="Arial"/>
              <a:buChar char="•"/>
            </a:pPr>
            <a:endParaRPr lang="en-US">
              <a:solidFill>
                <a:srgbClr val="000000"/>
              </a:solidFill>
              <a:latin typeface="Calibri"/>
              <a:cs typeface="Calibri"/>
            </a:endParaRPr>
          </a:p>
          <a:p>
            <a:r>
              <a:rPr lang="en-US">
                <a:solidFill>
                  <a:srgbClr val="000000"/>
                </a:solidFill>
                <a:latin typeface="Calibri"/>
                <a:cs typeface="Calibri"/>
              </a:rPr>
              <a:t>Formats for the individual school readiness plan may include a district designed template. </a:t>
            </a:r>
          </a:p>
          <a:p>
            <a:r>
              <a:rPr lang="en-US">
                <a:solidFill>
                  <a:srgbClr val="000000"/>
                </a:solidFill>
                <a:latin typeface="Calibri"/>
                <a:cs typeface="Calibri"/>
              </a:rPr>
              <a:t>In addition, some kindergarten school readiness assessments may have reports that inform the student's individual plan, including monitoring progress toward indentified goals.</a:t>
            </a:r>
          </a:p>
          <a:p>
            <a:endParaRPr lang="en-US" sz="1800">
              <a:solidFill>
                <a:srgbClr val="000000"/>
              </a:solidFill>
              <a:latin typeface="Arial"/>
              <a:cs typeface="Arial"/>
            </a:endParaRPr>
          </a:p>
          <a:p>
            <a:r>
              <a:rPr lang="en-US" sz="1800">
                <a:solidFill>
                  <a:srgbClr val="000000"/>
                </a:solidFill>
                <a:latin typeface="Arial"/>
                <a:cs typeface="Arial"/>
              </a:rPr>
              <a:t>Unless a student is significantly below the benchmark on the interim assessment, a READ Plan is not required.</a:t>
            </a:r>
            <a:endParaRPr lang="en-US">
              <a:solidFill>
                <a:srgbClr val="000000"/>
              </a:solidFill>
              <a:latin typeface="Calibri"/>
              <a:cs typeface="Calibri"/>
            </a:endParaRPr>
          </a:p>
          <a:p>
            <a:endParaRPr lang="en-US" sz="1800">
              <a:latin typeface="Arial"/>
              <a:cs typeface="Arial"/>
            </a:endParaRPr>
          </a:p>
          <a:p>
            <a:r>
              <a:rPr lang="en-US" sz="1800">
                <a:latin typeface="Arial"/>
                <a:cs typeface="Arial"/>
              </a:rPr>
              <a:t>Now, I'll turn it over to Andreia to walk through the specifics of the READ Plan.</a:t>
            </a:r>
            <a:endParaRPr lang="en-US" sz="1800" b="0">
              <a:effectLst/>
              <a:latin typeface="Arial"/>
              <a:cs typeface="Arial"/>
            </a:endParaRPr>
          </a:p>
          <a:p>
            <a:endParaRPr lang="en-US">
              <a:cs typeface="+mn-lt"/>
            </a:endParaRPr>
          </a:p>
          <a:p>
            <a:br>
              <a:rPr lang="en-US">
                <a:cs typeface="+mn-lt"/>
              </a:rPr>
            </a:b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37952561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cs typeface="Calibri"/>
              </a:rPr>
              <a:t>If student is significantly below the benchmark on the interim assessment, the </a:t>
            </a:r>
            <a:r>
              <a:rPr lang="en-US"/>
              <a:t>READ plan is a required component of the school readiness plan.</a:t>
            </a:r>
            <a:endParaRPr lang="en-US">
              <a:cs typeface="Calibri"/>
            </a:endParaRPr>
          </a:p>
          <a:p>
            <a:pPr marL="171450" indent="-171450">
              <a:buFont typeface="Arial"/>
              <a:buChar char="•"/>
            </a:pPr>
            <a:r>
              <a:rPr lang="en-US">
                <a:cs typeface="Calibri"/>
              </a:rPr>
              <a:t>The components of both the school readiness plan and the READ plan must be addressed.</a:t>
            </a:r>
          </a:p>
          <a:p>
            <a:pPr marL="171450" indent="-171450">
              <a:buFont typeface="Arial"/>
              <a:buChar char="•"/>
            </a:pPr>
            <a:r>
              <a:rPr lang="en-US">
                <a:cs typeface="Calibri"/>
              </a:rPr>
              <a:t>CDE does not require a specific format for either plan.</a:t>
            </a:r>
          </a:p>
          <a:p>
            <a:pPr marL="171450" indent="-171450">
              <a:buFont typeface="Arial"/>
              <a:buChar char="•"/>
            </a:pPr>
            <a:r>
              <a:rPr lang="en-US">
                <a:cs typeface="Calibri"/>
              </a:rPr>
              <a:t>The format a district chooses to use may include:</a:t>
            </a:r>
          </a:p>
          <a:p>
            <a:pPr marL="628650" lvl="1" indent="-171450">
              <a:buFont typeface="Arial"/>
              <a:buChar char="•"/>
            </a:pPr>
            <a:r>
              <a:rPr lang="en-US">
                <a:cs typeface="Calibri"/>
              </a:rPr>
              <a:t>A district-designed template</a:t>
            </a:r>
          </a:p>
          <a:p>
            <a:pPr marL="628650" lvl="1" indent="-171450">
              <a:buFont typeface="Arial"/>
              <a:buChar char="•"/>
            </a:pPr>
            <a:r>
              <a:rPr lang="en-US">
                <a:cs typeface="Calibri"/>
              </a:rPr>
              <a:t>Vendor-created templates, or</a:t>
            </a:r>
          </a:p>
          <a:p>
            <a:pPr marL="628650" lvl="1" indent="-171450">
              <a:buFont typeface="Arial"/>
              <a:buChar char="•"/>
            </a:pPr>
            <a:r>
              <a:rPr lang="en-US">
                <a:cs typeface="Calibri"/>
              </a:rPr>
              <a:t>A designed combined plan</a:t>
            </a:r>
          </a:p>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25673979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r>
              <a:rPr lang="en-US">
                <a:cs typeface="Calibri"/>
              </a:rPr>
              <a:t>The required components of a READ plan are as follows: (Read slide)</a:t>
            </a:r>
          </a:p>
          <a:p>
            <a:endParaRPr lang="en-US"/>
          </a:p>
          <a:p>
            <a:r>
              <a:rPr lang="en-US"/>
              <a:t>https://www.cde.state.co.us/coloradoliteracy/readplans</a:t>
            </a: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15223675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solidFill>
                <a:srgbClr val="000000"/>
              </a:solidFill>
              <a:latin typeface="Arial"/>
              <a:cs typeface="Arial"/>
            </a:endParaRPr>
          </a:p>
          <a:p>
            <a:pPr marL="285750" indent="-285750">
              <a:buFont typeface="Arial"/>
              <a:buChar char="•"/>
            </a:pPr>
            <a:r>
              <a:rPr lang="en-US" sz="1800" b="1">
                <a:solidFill>
                  <a:srgbClr val="000000"/>
                </a:solidFill>
                <a:latin typeface="Arial"/>
                <a:cs typeface="Arial"/>
              </a:rPr>
              <a:t>Unfortunately, conversations around school readiness plans and READ plans are often focused on compliance.</a:t>
            </a:r>
          </a:p>
          <a:p>
            <a:pPr marL="285750" indent="-285750">
              <a:buFont typeface="Arial"/>
              <a:buChar char="•"/>
            </a:pPr>
            <a:r>
              <a:rPr lang="en-US" sz="1800" b="1">
                <a:solidFill>
                  <a:srgbClr val="000000"/>
                </a:solidFill>
                <a:latin typeface="Arial"/>
                <a:cs typeface="Arial"/>
              </a:rPr>
              <a:t>It is critical to shift the focus of these conversations beyond compliance by keeping their PURPOSE at the forefront.</a:t>
            </a:r>
          </a:p>
          <a:p>
            <a:pPr marL="285750" indent="-285750">
              <a:buFont typeface="Arial"/>
              <a:buChar char="•"/>
            </a:pPr>
            <a:r>
              <a:rPr lang="en-US" sz="1800" b="0" i="0" u="none" strike="noStrike">
                <a:solidFill>
                  <a:srgbClr val="000000"/>
                </a:solidFill>
                <a:effectLst/>
                <a:latin typeface="Arial"/>
                <a:cs typeface="Arial"/>
              </a:rPr>
              <a:t>The</a:t>
            </a:r>
            <a:r>
              <a:rPr lang="en-US" sz="1800">
                <a:solidFill>
                  <a:srgbClr val="000000"/>
                </a:solidFill>
                <a:latin typeface="Arial"/>
                <a:cs typeface="Arial"/>
              </a:rPr>
              <a:t> intent </a:t>
            </a:r>
            <a:r>
              <a:rPr lang="en-US" sz="1800" b="0" i="0" u="none" strike="noStrike">
                <a:solidFill>
                  <a:srgbClr val="000000"/>
                </a:solidFill>
                <a:effectLst/>
                <a:latin typeface="Arial"/>
                <a:cs typeface="Arial"/>
              </a:rPr>
              <a:t>of both CAP4K and </a:t>
            </a:r>
            <a:r>
              <a:rPr lang="en-US" sz="1800">
                <a:solidFill>
                  <a:srgbClr val="000000"/>
                </a:solidFill>
                <a:latin typeface="Arial"/>
                <a:cs typeface="Arial"/>
              </a:rPr>
              <a:t>READ</a:t>
            </a:r>
            <a:r>
              <a:rPr lang="en-US" sz="1800" b="0" i="0" u="none" strike="noStrike">
                <a:solidFill>
                  <a:srgbClr val="000000"/>
                </a:solidFill>
                <a:effectLst/>
                <a:latin typeface="Arial"/>
                <a:cs typeface="Arial"/>
              </a:rPr>
              <a:t> Act legislation, and the requirements of school readiness plans and READ plans is to create stronger pathways to success for our youngest students by targeting key practices in schools and classrooms:</a:t>
            </a:r>
            <a:endParaRPr lang="en-US" b="0">
              <a:effectLst/>
              <a:latin typeface="Arial"/>
              <a:cs typeface="Arial"/>
            </a:endParaRPr>
          </a:p>
          <a:p>
            <a:pPr marL="914400" lvl="1" indent="-285750">
              <a:buFont typeface="Arial"/>
              <a:buChar char="•"/>
            </a:pPr>
            <a:r>
              <a:rPr lang="en-US" sz="1800" b="1">
                <a:solidFill>
                  <a:srgbClr val="000000"/>
                </a:solidFill>
                <a:latin typeface="Arial"/>
                <a:cs typeface="Arial"/>
              </a:rPr>
              <a:t>*Click* These</a:t>
            </a:r>
            <a:r>
              <a:rPr lang="en-US" sz="1800" b="1" i="0" u="none" strike="noStrike">
                <a:solidFill>
                  <a:srgbClr val="000000"/>
                </a:solidFill>
                <a:effectLst/>
                <a:latin typeface="Arial"/>
                <a:cs typeface="Arial"/>
              </a:rPr>
              <a:t> plans support improved outcomes through intentional planning</a:t>
            </a:r>
            <a:r>
              <a:rPr lang="en-US" sz="1800" b="0" i="0" u="none" strike="noStrike">
                <a:solidFill>
                  <a:srgbClr val="000000"/>
                </a:solidFill>
                <a:effectLst/>
                <a:latin typeface="Arial"/>
                <a:cs typeface="Arial"/>
              </a:rPr>
              <a:t>.  When teachers know their students’ developmental and academic strengths and needs, they can differentiate instruction with those needs in mind.</a:t>
            </a:r>
            <a:endParaRPr lang="en-US" b="0">
              <a:effectLst/>
              <a:latin typeface="Arial"/>
              <a:cs typeface="Arial"/>
            </a:endParaRPr>
          </a:p>
          <a:p>
            <a:pPr marL="914400" lvl="1" indent="-285750">
              <a:buFont typeface="Arial"/>
              <a:buChar char="•"/>
            </a:pPr>
            <a:r>
              <a:rPr lang="en-US" sz="1800" b="1">
                <a:solidFill>
                  <a:srgbClr val="000000"/>
                </a:solidFill>
                <a:latin typeface="Arial"/>
                <a:cs typeface="Arial"/>
              </a:rPr>
              <a:t>*Click* These</a:t>
            </a:r>
            <a:r>
              <a:rPr lang="en-US" sz="1800" b="1" i="0" u="none" strike="noStrike">
                <a:solidFill>
                  <a:srgbClr val="000000"/>
                </a:solidFill>
                <a:effectLst/>
                <a:latin typeface="Arial"/>
                <a:cs typeface="Arial"/>
              </a:rPr>
              <a:t> plans promote Early identification</a:t>
            </a:r>
            <a:r>
              <a:rPr lang="en-US" sz="1800" b="0" i="0" u="none" strike="noStrike">
                <a:solidFill>
                  <a:srgbClr val="000000"/>
                </a:solidFill>
                <a:effectLst/>
                <a:latin typeface="Arial"/>
                <a:cs typeface="Arial"/>
              </a:rPr>
              <a:t>:  Timely assessments and data analysis support the identification of risk factors and create opportunities for prevention or intervention.</a:t>
            </a:r>
            <a:endParaRPr lang="en-US" b="0">
              <a:effectLst/>
              <a:latin typeface="Arial"/>
              <a:cs typeface="Arial"/>
            </a:endParaRPr>
          </a:p>
          <a:p>
            <a:pPr marL="914400" lvl="1" indent="-285750">
              <a:buFont typeface="Arial"/>
              <a:buChar char="•"/>
            </a:pPr>
            <a:r>
              <a:rPr lang="en-US" sz="1800" b="1">
                <a:solidFill>
                  <a:srgbClr val="000000"/>
                </a:solidFill>
                <a:latin typeface="Arial"/>
                <a:cs typeface="Arial"/>
              </a:rPr>
              <a:t>*Click* These</a:t>
            </a:r>
            <a:r>
              <a:rPr lang="en-US" sz="1800" b="1" i="0" u="none" strike="noStrike">
                <a:solidFill>
                  <a:srgbClr val="000000"/>
                </a:solidFill>
                <a:effectLst/>
                <a:latin typeface="Arial"/>
                <a:cs typeface="Arial"/>
              </a:rPr>
              <a:t> plans encourage school/Family Connections:</a:t>
            </a:r>
            <a:r>
              <a:rPr lang="en-US" sz="1800" b="0" i="0" u="none" strike="noStrike">
                <a:solidFill>
                  <a:srgbClr val="000000"/>
                </a:solidFill>
                <a:effectLst/>
                <a:latin typeface="Arial"/>
                <a:cs typeface="Arial"/>
              </a:rPr>
              <a:t> </a:t>
            </a:r>
            <a:r>
              <a:rPr lang="en-US" sz="1800">
                <a:solidFill>
                  <a:srgbClr val="000000"/>
                </a:solidFill>
                <a:latin typeface="Arial"/>
                <a:cs typeface="Arial"/>
              </a:rPr>
              <a:t>these</a:t>
            </a:r>
            <a:r>
              <a:rPr lang="en-US" sz="1800" b="0" i="0" u="none" strike="noStrike">
                <a:solidFill>
                  <a:srgbClr val="000000"/>
                </a:solidFill>
                <a:effectLst/>
                <a:latin typeface="Arial"/>
                <a:cs typeface="Arial"/>
              </a:rPr>
              <a:t> plans require that parents be included in the process to build collaboration, communication and a support network for students.</a:t>
            </a:r>
            <a:endParaRPr lang="en-US" b="0">
              <a:effectLst/>
              <a:latin typeface="Arial"/>
              <a:cs typeface="Arial"/>
            </a:endParaRPr>
          </a:p>
          <a:p>
            <a:pPr marL="914400" lvl="1" indent="-285750">
              <a:buFont typeface="Arial"/>
              <a:buChar char="•"/>
            </a:pPr>
            <a:r>
              <a:rPr lang="en-US" sz="1800" b="1">
                <a:solidFill>
                  <a:srgbClr val="000000"/>
                </a:solidFill>
                <a:latin typeface="Arial"/>
                <a:cs typeface="Arial"/>
              </a:rPr>
              <a:t>*click* Finally, these</a:t>
            </a:r>
            <a:r>
              <a:rPr lang="en-US" sz="1800" b="1" i="0" u="none" strike="noStrike">
                <a:solidFill>
                  <a:srgbClr val="000000"/>
                </a:solidFill>
                <a:effectLst/>
                <a:latin typeface="Arial"/>
                <a:cs typeface="Arial"/>
              </a:rPr>
              <a:t> plans create opportunities for School Success: </a:t>
            </a:r>
            <a:r>
              <a:rPr lang="en-US" sz="1800" b="0" i="0" u="none" strike="noStrike">
                <a:solidFill>
                  <a:srgbClr val="000000"/>
                </a:solidFill>
                <a:effectLst/>
                <a:latin typeface="Arial"/>
                <a:cs typeface="Arial"/>
              </a:rPr>
              <a:t>The documentation of student data, supports and outcomes create opportunities for collaboration between teachers over time, to better know where students are coming from and plan a continuum of learning.</a:t>
            </a:r>
          </a:p>
          <a:p>
            <a:endParaRPr lang="en-US" sz="1800" b="0" i="0" u="none" strike="noStrike">
              <a:solidFill>
                <a:srgbClr val="000000"/>
              </a:solidFill>
              <a:effectLst/>
              <a:latin typeface="Arial" panose="020B0604020202020204" pitchFamily="34" charset="0"/>
            </a:endParaRPr>
          </a:p>
          <a:p>
            <a:pPr rtl="0">
              <a:spcBef>
                <a:spcPts val="0"/>
              </a:spcBef>
              <a:spcAft>
                <a:spcPts val="0"/>
              </a:spcAft>
            </a:pPr>
            <a:br>
              <a:rPr lang="en-US">
                <a:cs typeface="+mn-lt"/>
              </a:rPr>
            </a:b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42638694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latin typeface="Arial"/>
              <a:cs typeface="Arial"/>
            </a:endParaRPr>
          </a:p>
          <a:p>
            <a:r>
              <a:rPr lang="en-US" sz="1800">
                <a:latin typeface="Arial"/>
                <a:cs typeface="Arial"/>
              </a:rPr>
              <a:t>As we conclude this webinar, we encourage you to reflect on a few key questions:</a:t>
            </a:r>
          </a:p>
          <a:p>
            <a:pPr marL="285750" indent="-285750">
              <a:buFont typeface="Arial"/>
              <a:buChar char="•"/>
            </a:pPr>
            <a:r>
              <a:rPr lang="en-US">
                <a:cs typeface="Calibri" panose="020F0502020204030204"/>
              </a:rPr>
              <a:t>What internal structures and processes would support the use of kindergarten assessment data to drive instruction and improve student outcomes?</a:t>
            </a:r>
          </a:p>
          <a:p>
            <a:pPr marL="914400" lvl="1" indent="-285750">
              <a:buFont typeface="Arial"/>
              <a:buChar char="•"/>
            </a:pPr>
            <a:r>
              <a:rPr lang="en-US"/>
              <a:t>Internal structures may include: </a:t>
            </a:r>
            <a:endParaRPr lang="en-US">
              <a:cs typeface="Calibri"/>
            </a:endParaRPr>
          </a:p>
          <a:p>
            <a:pPr marL="1200150" lvl="2" indent="-285750">
              <a:buFont typeface="Arial"/>
              <a:buChar char="•"/>
            </a:pPr>
            <a:r>
              <a:rPr lang="en-US"/>
              <a:t>Dedicated time for grade level teachers to meet, analyze data, and plan for instruction and intervention together with the support of a coach or administrator.</a:t>
            </a:r>
            <a:endParaRPr lang="en-US">
              <a:cs typeface="Calibri"/>
            </a:endParaRPr>
          </a:p>
          <a:p>
            <a:pPr marL="1085850" lvl="3"/>
            <a:endParaRPr lang="en-US">
              <a:cs typeface="Calibri"/>
            </a:endParaRPr>
          </a:p>
          <a:p>
            <a:pPr marL="285750" indent="-285750">
              <a:buFont typeface="Arial"/>
              <a:buChar char="•"/>
            </a:pPr>
            <a:r>
              <a:rPr lang="en-US"/>
              <a:t>What professional development (training and coaching) is needed to support connecting and using kindergarten assessment data to inform instruction?</a:t>
            </a:r>
            <a:endParaRPr lang="en-US">
              <a:cs typeface="Calibri" panose="020F0502020204030204"/>
            </a:endParaRPr>
          </a:p>
          <a:p>
            <a:pPr marL="628650" lvl="1" indent="-285750">
              <a:buFont typeface="Arial"/>
              <a:buChar char="•"/>
            </a:pPr>
            <a:endParaRPr lang="en-US">
              <a:cs typeface="Calibri" panose="020F0502020204030204"/>
            </a:endParaRPr>
          </a:p>
          <a:p>
            <a:pPr marL="285750" indent="-285750">
              <a:buFont typeface="Arial"/>
              <a:buChar char="•"/>
            </a:pPr>
            <a:r>
              <a:rPr lang="en-US">
                <a:cs typeface="+mn-lt"/>
              </a:rPr>
              <a:t>How might individual plans support vertical communication about students through transitions?</a:t>
            </a:r>
          </a:p>
          <a:p>
            <a:pPr marL="1200150" lvl="2" indent="-285750">
              <a:buFont typeface="Arial,Sans-Serif"/>
              <a:buChar char="•"/>
            </a:pPr>
            <a:r>
              <a:rPr lang="en-US"/>
              <a:t>Is there dedicated time for cross grade level conversations?</a:t>
            </a:r>
          </a:p>
          <a:p>
            <a:pPr marL="1200150" lvl="3" indent="-285750">
              <a:buFont typeface="Arial"/>
              <a:buChar char="•"/>
            </a:pPr>
            <a:r>
              <a:rPr lang="en-US"/>
              <a:t>Opportunities for cross grade conversations and collaboration can allow kindergarten teachers to pass timely, accurate, and specific academic and developmental information on to first grade teachers, interventionists, speech pathologists, counselors, and other critical players in a child’s future. </a:t>
            </a:r>
            <a:endParaRPr lang="en-US">
              <a:cs typeface="Calibri"/>
            </a:endParaRPr>
          </a:p>
          <a:p>
            <a:pPr marL="1200150" lvl="3" indent="-285750">
              <a:buFont typeface="Arial"/>
              <a:buChar char="•"/>
            </a:pPr>
            <a:endParaRPr lang="en-US">
              <a:cs typeface="+mn-lt"/>
            </a:endParaRPr>
          </a:p>
          <a:p>
            <a:pPr marL="285750" indent="-285750">
              <a:buFont typeface="Arial"/>
              <a:buChar char="•"/>
            </a:pPr>
            <a:r>
              <a:rPr lang="en-US">
                <a:cs typeface="+mn-lt"/>
              </a:rPr>
              <a:t>At a time in our state when student's learning is disrupted due to changing contexts, closures, and teacher and staff absences. A deep analysis of student data is critical to clearly identifying skill and knowledge gaps and targeted instructional support and intervention to prevent further challenges in learning and development in Kindergarten, as students transition into 1st grade, and continue their academic carreer. Documenting students strengths, areas of need, and targeted interventions and supports and the progress made toward those goals is cruicial to ensuring communication between teachers, staff, and leadership, particularly in the event of staffing change or longer term absence. </a:t>
            </a:r>
          </a:p>
          <a:p>
            <a:pPr marL="285750" indent="-285750">
              <a:buFont typeface="Arial"/>
              <a:buChar char="•"/>
            </a:pPr>
            <a:r>
              <a:rPr lang="en-US">
                <a:cs typeface="+mn-lt"/>
              </a:rPr>
              <a:t>For more information on the topics discussed, please view the references and resouces.</a:t>
            </a:r>
          </a:p>
          <a:p>
            <a:pPr marL="285750" indent="-285750">
              <a:buFont typeface="Arial"/>
              <a:buChar char="•"/>
            </a:pPr>
            <a:endParaRPr lang="en-US">
              <a:cs typeface="+mn-lt"/>
            </a:endParaRPr>
          </a:p>
          <a:p>
            <a:pPr marL="285750" indent="-285750">
              <a:buFont typeface="Arial"/>
              <a:buChar char="•"/>
            </a:pPr>
            <a:endParaRPr lang="en-US">
              <a:cs typeface="+mn-lt"/>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378089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Specifically, strong early experiences which provide effective, and engaging programming within an aligned system will prepare each child to benefit in ongoing learning experience and ensure success in school, postsecondary education, in the workforce, and in life.</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947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Feel free to contact Andreia Simon or Megan Prior Rogers with questions. </a:t>
            </a:r>
          </a:p>
          <a:p>
            <a:r>
              <a:rPr lang="en-US">
                <a:cs typeface="Calibri"/>
              </a:rPr>
              <a:t>Thank you.</a:t>
            </a:r>
          </a:p>
        </p:txBody>
      </p:sp>
      <p:sp>
        <p:nvSpPr>
          <p:cNvPr id="4" name="Slide Number Placeholder 3"/>
          <p:cNvSpPr>
            <a:spLocks noGrp="1"/>
          </p:cNvSpPr>
          <p:nvPr>
            <p:ph type="sldNum" sz="quarter" idx="5"/>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706255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51</a:t>
            </a:fld>
            <a:endParaRPr lang="en-US"/>
          </a:p>
        </p:txBody>
      </p:sp>
    </p:spTree>
    <p:extLst>
      <p:ext uri="{BB962C8B-B14F-4D97-AF65-F5344CB8AC3E}">
        <p14:creationId xmlns:p14="http://schemas.microsoft.com/office/powerpoint/2010/main" val="10285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Colorado, the general assembly and the colorado department of education have </a:t>
            </a:r>
            <a:r>
              <a:rPr lang="en-US"/>
              <a:t>prioritized early learning through its investments in the Colorado preschool program, which was established in 1988, through full-day kindergarten, and the general assembly recognizes that these investments can be best leveraged by adopting policies that support a continuum of learning from preschool through third grade and beyond.</a:t>
            </a: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2678969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the passage of several acts of legislation to support this continuum of learning from preschool through 3rd grade. For the purpose of today's webinar, we will provide an overview of 2 of these acts that directly impact instruction and assessment along this continuum in K, the Preschool to Postsecondary Education Alignment Act, also referred to as Colorado's Achievement Plan for Kids or CAP4K, and the Reading to Ensure Academic Development, the READ Act.  </a:t>
            </a:r>
          </a:p>
          <a:p>
            <a:r>
              <a:rPr lang="en-US" dirty="0"/>
              <a:t>  </a:t>
            </a:r>
            <a:endParaRPr lang="en-US" dirty="0">
              <a:cs typeface="Calibri"/>
            </a:endParaRPr>
          </a:p>
          <a:p>
            <a:r>
              <a:rPr lang="en-US" dirty="0"/>
              <a:t>CAP4K and The READ ACT are complementary statutes that support building strong foundations for students in the early years of school. The intent of both CAP4K and the READ Act legislation is to create stronger pathways to success for our youngest students by targeting key practices in schools and classrooms. Both intersect to do this in the following ways:  </a:t>
            </a:r>
          </a:p>
          <a:p>
            <a:r>
              <a:rPr lang="en-US" dirty="0"/>
              <a:t>  </a:t>
            </a:r>
            <a:endParaRPr lang="en-US" dirty="0">
              <a:cs typeface="Calibri"/>
            </a:endParaRPr>
          </a:p>
          <a:p>
            <a:r>
              <a:rPr lang="en-US" dirty="0"/>
              <a:t>1. Research-based assessments: The use of research-based assessments provides valid and reliable methods of identifying instructional targets for individual as well as groups of children in Kindergarten classrooms. </a:t>
            </a:r>
          </a:p>
          <a:p>
            <a:r>
              <a:rPr lang="en-US" dirty="0"/>
              <a:t>  </a:t>
            </a:r>
            <a:endParaRPr lang="en-US" dirty="0">
              <a:cs typeface="Calibri"/>
            </a:endParaRPr>
          </a:p>
          <a:p>
            <a:r>
              <a:rPr lang="en-US" dirty="0"/>
              <a:t>2. Prevention and Intervention: Timely assessments and data analysis support the identification of risk factors and create opportunities for prevention or intervention. Both CAP4K and the READ act promote prevention-based models by identifying strengths and needs early and providing high-quality, evidence based instruction and intervention.  </a:t>
            </a:r>
          </a:p>
          <a:p>
            <a:r>
              <a:rPr lang="en-US" dirty="0"/>
              <a:t>  </a:t>
            </a:r>
            <a:endParaRPr lang="en-US" dirty="0">
              <a:cs typeface="Calibri"/>
            </a:endParaRPr>
          </a:p>
          <a:p>
            <a:r>
              <a:rPr lang="en-US" dirty="0"/>
              <a:t>3. Intentional planning of differentiated, targeted, and intensive instruction: Data from research-based assessments used to inform intentional planning of differentiated core, targeted, and intensive instruction intentionally improves student outcomes. Clearly identified developmental and academic strengths and needs creates a pathway for teachers to target needs in individualized and small group instruction, as well as clearly outlines the additional, standard supports and interventions needed to supplement core instruction in K.   </a:t>
            </a:r>
          </a:p>
          <a:p>
            <a:r>
              <a:rPr lang="en-US" dirty="0"/>
              <a:t>  </a:t>
            </a:r>
            <a:endParaRPr lang="en-US" dirty="0">
              <a:cs typeface="Calibri"/>
            </a:endParaRPr>
          </a:p>
          <a:p>
            <a:r>
              <a:rPr lang="en-US" dirty="0"/>
              <a:t>4. Both include Plans to document instructional targets and progress monitor: The documentation of student targets, instructional supports and interventions, and progress attained create ongoing opportunities for collaboration and communication with families around their child’s strengths, needs, and progress. Additionally, this collaboration creates a support network for each student. Over time, this documentation aids teachers in collaborating and facilitates sharing student data, successful supports, and progress. </a:t>
            </a:r>
          </a:p>
          <a:p>
            <a:r>
              <a:rPr lang="en-US" dirty="0"/>
              <a:t>  </a:t>
            </a:r>
            <a:endParaRPr lang="en-US" dirty="0">
              <a:cs typeface="Calibri"/>
            </a:endParaRPr>
          </a:p>
          <a:p>
            <a:r>
              <a:rPr lang="en-US" dirty="0"/>
              <a:t>These are the two statutes that drive teaching and learning in Kindergarten, with the connected purpose of students progressing toward school readiness and reaching grade level reading expectations by the 3rd grade.  </a:t>
            </a:r>
            <a:endParaRPr lang="en-US" dirty="0">
              <a:cs typeface="+mn-lt"/>
            </a:endParaRPr>
          </a:p>
          <a:p>
            <a:endParaRPr lang="en-US" dirty="0">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227718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Louise Spear-</a:t>
            </a:r>
            <a:r>
              <a:rPr lang="en-US" err="1">
                <a:cs typeface="Calibri"/>
              </a:rPr>
              <a:t>Swerling</a:t>
            </a:r>
            <a:r>
              <a:rPr lang="en-US">
                <a:cs typeface="Calibri"/>
              </a:rPr>
              <a:t> summarizes this purpose by saying...</a:t>
            </a:r>
          </a:p>
          <a:p>
            <a:r>
              <a:rPr lang="en-US"/>
              <a:t>"prevention and early intervention are better in both human and practical terms, than waiting until children’s reading difficulties become severe, entrenched and greatly compounded by behavioral or social emotional factors. Although individual children vary widely in the ease with which they learn to read, effective educational practices can make a tremendous difference in children’s reading outcomes.</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3789846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CAP4K creates specific requirements for the state of CO to increase intentional alignment of assessment, expectations, and standards from preschool through postsecondary education.</a:t>
            </a:r>
            <a:endParaRPr lang="en-US"/>
          </a:p>
          <a:p>
            <a:endParaRPr lang="en-US">
              <a:cs typeface="Calibri"/>
            </a:endParaRPr>
          </a:p>
          <a:p>
            <a:r>
              <a:rPr lang="en-US">
                <a:cs typeface="Calibri"/>
              </a:rPr>
              <a:t>As</a:t>
            </a:r>
            <a:r>
              <a:rPr lang="en-US"/>
              <a:t> a part of an aligned system of public education, the school readiness assessment was recognized by the General Assembly as a critical element of aligned assessments continuing from preschool to elementary (§22-7-1002).  The State Board of Education has approved four assessment tools to be used in assessing kindergarten school readiness and informing individual readiness plans (§22-7-1014). Each tool assesses physical well-being and motor development, social and emotional development, language and comprehension development, cognition and general knowledge, including literacy and mathematics (§22-7-1004). </a:t>
            </a:r>
          </a:p>
          <a:p>
            <a:endParaRPr lang="en-US"/>
          </a:p>
          <a:p>
            <a:r>
              <a:rPr lang="en-US"/>
              <a:t>In addition, CAP4K requires individual school readiness plans for all publicly funded Kindergarten students to measure progress toward school readiness.</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633945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12/17/2020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Rogers_m@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readact@cde.state.co.us" TargetMode="External"/><Relationship Id="rId4" Type="http://schemas.openxmlformats.org/officeDocument/2006/relationships/hyperlink" Target="mailto:simon_a@cde.state.co.u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achieve.org/files/TheRoleofInterimAssessments.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ww.cde.state.co.us/standardsandinstruction/hii_rwc" TargetMode="External"/><Relationship Id="rId5" Type="http://schemas.openxmlformats.org/officeDocument/2006/relationships/hyperlink" Target="https://www.cde.state.co.us/mtss/dbimodules" TargetMode="External"/><Relationship Id="rId4" Type="http://schemas.openxmlformats.org/officeDocument/2006/relationships/hyperlink" Target="https://www.cde.state.co.us/coloradoliteracy/advisorylistofinstructionalprogramming2020"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Rogers_m@cde.state.co.u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mailto:readact@cde.state.co.us" TargetMode="External"/><Relationship Id="rId4" Type="http://schemas.openxmlformats.org/officeDocument/2006/relationships/hyperlink" Target="mailto:simon_a@cde.state.co.u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703" y="3324170"/>
            <a:ext cx="11279547" cy="1059728"/>
          </a:xfrm>
        </p:spPr>
        <p:txBody>
          <a:bodyPr>
            <a:normAutofit fontScale="90000"/>
          </a:bodyPr>
          <a:lstStyle/>
          <a:p>
            <a:r>
              <a:rPr lang="en-US" dirty="0"/>
              <a:t>Kindergarten School Readiness and READ Plans </a:t>
            </a:r>
          </a:p>
        </p:txBody>
      </p:sp>
      <p:sp>
        <p:nvSpPr>
          <p:cNvPr id="3" name="Subtitle 2"/>
          <p:cNvSpPr>
            <a:spLocks noGrp="1"/>
          </p:cNvSpPr>
          <p:nvPr>
            <p:ph type="subTitle" idx="1"/>
          </p:nvPr>
        </p:nvSpPr>
        <p:spPr/>
        <p:txBody>
          <a:bodyPr vert="horz" lIns="91440" tIns="45720" rIns="91440" bIns="45720" rtlCol="0" anchor="t">
            <a:normAutofit fontScale="47500" lnSpcReduction="20000"/>
          </a:bodyPr>
          <a:lstStyle/>
          <a:p>
            <a:r>
              <a:rPr lang="en-US"/>
              <a:t>Preschool – Third Grade Office</a:t>
            </a:r>
          </a:p>
          <a:p>
            <a:r>
              <a:rPr lang="en-US">
                <a:cs typeface="Calibri"/>
              </a:rPr>
              <a:t>December 2020</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D2B4-2AC6-4B5B-8F36-8438D7409A78}"/>
              </a:ext>
            </a:extLst>
          </p:cNvPr>
          <p:cNvSpPr>
            <a:spLocks noGrp="1"/>
          </p:cNvSpPr>
          <p:nvPr>
            <p:ph type="title"/>
          </p:nvPr>
        </p:nvSpPr>
        <p:spPr/>
        <p:txBody>
          <a:bodyPr/>
          <a:lstStyle/>
          <a:p>
            <a:r>
              <a:rPr lang="en-US" dirty="0"/>
              <a:t>CAP4K and READ Act</a:t>
            </a:r>
          </a:p>
        </p:txBody>
      </p:sp>
      <p:sp>
        <p:nvSpPr>
          <p:cNvPr id="4" name="Slide Number Placeholder 3">
            <a:extLst>
              <a:ext uri="{FF2B5EF4-FFF2-40B4-BE49-F238E27FC236}">
                <a16:creationId xmlns:a16="http://schemas.microsoft.com/office/drawing/2014/main" id="{678ABEEC-79C8-48D1-96C7-D271E4BEB2ED}"/>
              </a:ext>
            </a:extLst>
          </p:cNvPr>
          <p:cNvSpPr>
            <a:spLocks noGrp="1"/>
          </p:cNvSpPr>
          <p:nvPr>
            <p:ph type="sldNum" sz="quarter" idx="12"/>
          </p:nvPr>
        </p:nvSpPr>
        <p:spPr/>
        <p:txBody>
          <a:bodyPr/>
          <a:lstStyle/>
          <a:p>
            <a:fld id="{C479D5F6-EDCB-402A-AC08-4943A1820E8F}" type="slidenum">
              <a:rPr lang="en-US" smtClean="0"/>
              <a:pPr/>
              <a:t>10</a:t>
            </a:fld>
            <a:endParaRPr lang="en-US"/>
          </a:p>
        </p:txBody>
      </p:sp>
      <p:graphicFrame>
        <p:nvGraphicFramePr>
          <p:cNvPr id="13" name="Content Placeholder 12" descr="Visual of overview of the READ ACT">
            <a:extLst>
              <a:ext uri="{FF2B5EF4-FFF2-40B4-BE49-F238E27FC236}">
                <a16:creationId xmlns:a16="http://schemas.microsoft.com/office/drawing/2014/main" id="{6E2BD705-649D-431F-A70E-A263E5E0379F}"/>
              </a:ext>
            </a:extLst>
          </p:cNvPr>
          <p:cNvGraphicFramePr>
            <a:graphicFrameLocks noGrp="1"/>
          </p:cNvGraphicFramePr>
          <p:nvPr>
            <p:ph idx="1"/>
            <p:extLst>
              <p:ext uri="{D42A27DB-BD31-4B8C-83A1-F6EECF244321}">
                <p14:modId xmlns:p14="http://schemas.microsoft.com/office/powerpoint/2010/main" val="725943556"/>
              </p:ext>
            </p:extLst>
          </p:nvPr>
        </p:nvGraphicFramePr>
        <p:xfrm>
          <a:off x="302420" y="1351757"/>
          <a:ext cx="11587161" cy="5375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269D572-2843-4ED9-80A1-F14B6F1BFD47}"/>
              </a:ext>
            </a:extLst>
          </p:cNvPr>
          <p:cNvSpPr txBox="1"/>
          <p:nvPr/>
        </p:nvSpPr>
        <p:spPr>
          <a:xfrm>
            <a:off x="6309666" y="5876659"/>
            <a:ext cx="2932387" cy="369332"/>
          </a:xfrm>
          <a:prstGeom prst="rect">
            <a:avLst/>
          </a:prstGeom>
          <a:noFill/>
        </p:spPr>
        <p:txBody>
          <a:bodyPr wrap="square" rtlCol="0">
            <a:spAutoFit/>
          </a:bodyPr>
          <a:lstStyle/>
          <a:p>
            <a:r>
              <a:rPr lang="en-US"/>
              <a:t>§22-7-1205</a:t>
            </a:r>
          </a:p>
        </p:txBody>
      </p:sp>
    </p:spTree>
    <p:extLst>
      <p:ext uri="{BB962C8B-B14F-4D97-AF65-F5344CB8AC3E}">
        <p14:creationId xmlns:p14="http://schemas.microsoft.com/office/powerpoint/2010/main" val="104628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White puzzle with one red piece">
            <a:extLst>
              <a:ext uri="{FF2B5EF4-FFF2-40B4-BE49-F238E27FC236}">
                <a16:creationId xmlns:a16="http://schemas.microsoft.com/office/drawing/2014/main" id="{C47533FC-A9AA-4427-B4DD-D66F3A2F79FC}"/>
              </a:ext>
            </a:extLst>
          </p:cNvPr>
          <p:cNvPicPr>
            <a:picLocks noChangeAspect="1"/>
          </p:cNvPicPr>
          <p:nvPr/>
        </p:nvPicPr>
        <p:blipFill rotWithShape="1">
          <a:blip r:embed="rId3"/>
          <a:srcRect l="5392" r="24674" b="1652"/>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06240-222F-4DF4-A08D-78F148B61ACF}"/>
              </a:ext>
            </a:extLst>
          </p:cNvPr>
          <p:cNvSpPr>
            <a:spLocks noGrp="1"/>
          </p:cNvSpPr>
          <p:nvPr>
            <p:ph type="title"/>
          </p:nvPr>
        </p:nvSpPr>
        <p:spPr>
          <a:xfrm>
            <a:off x="371094" y="1161288"/>
            <a:ext cx="3438144" cy="1124712"/>
          </a:xfrm>
        </p:spPr>
        <p:txBody>
          <a:bodyPr anchor="b">
            <a:normAutofit/>
          </a:bodyPr>
          <a:lstStyle/>
          <a:p>
            <a:r>
              <a:rPr lang="en-US">
                <a:solidFill>
                  <a:schemeClr val="tx1"/>
                </a:solidFill>
                <a:latin typeface="Museo Slab 500"/>
              </a:rPr>
              <a:t>Individual Plans in Kindergarten</a:t>
            </a:r>
            <a:endParaRPr lang="en-US">
              <a:solidFill>
                <a:schemeClr val="tx1"/>
              </a:solidFill>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E7784AF-2068-43DB-AA67-7F0C1BF732FB}"/>
              </a:ext>
            </a:extLst>
          </p:cNvPr>
          <p:cNvSpPr>
            <a:spLocks noGrp="1"/>
          </p:cNvSpPr>
          <p:nvPr>
            <p:ph idx="1"/>
          </p:nvPr>
        </p:nvSpPr>
        <p:spPr>
          <a:xfrm>
            <a:off x="371094" y="2718054"/>
            <a:ext cx="3438906" cy="3207258"/>
          </a:xfrm>
        </p:spPr>
        <p:txBody>
          <a:bodyPr vert="horz" lIns="0" tIns="0" rIns="0" bIns="0" rtlCol="0" anchor="t">
            <a:noAutofit/>
          </a:bodyPr>
          <a:lstStyle/>
          <a:p>
            <a:pPr marL="0" indent="0">
              <a:buNone/>
            </a:pPr>
            <a:r>
              <a:rPr lang="en-US">
                <a:ea typeface="+mn-lt"/>
                <a:cs typeface="+mn-lt"/>
              </a:rPr>
              <a:t>If a student is identified as having a significant reading deficiency, the local education provider shall include the student's READ plan created as a component of the student's individualized readiness plan created pursuant to §22-7-1014(1)(a)</a:t>
            </a:r>
            <a:endParaRPr lang="en-US"/>
          </a:p>
        </p:txBody>
      </p:sp>
      <p:sp>
        <p:nvSpPr>
          <p:cNvPr id="4" name="Slide Number Placeholder 3">
            <a:extLst>
              <a:ext uri="{FF2B5EF4-FFF2-40B4-BE49-F238E27FC236}">
                <a16:creationId xmlns:a16="http://schemas.microsoft.com/office/drawing/2014/main" id="{10EFA033-DC9C-4141-A45F-E31A9148DCCB}"/>
              </a:ext>
            </a:extLst>
          </p:cNvPr>
          <p:cNvSpPr>
            <a:spLocks noGrp="1"/>
          </p:cNvSpPr>
          <p:nvPr>
            <p:ph type="sldNum" sz="quarter" idx="12"/>
          </p:nvPr>
        </p:nvSpPr>
        <p:spPr>
          <a:xfrm>
            <a:off x="9077706" y="6356350"/>
            <a:ext cx="2743200" cy="365125"/>
          </a:xfrm>
        </p:spPr>
        <p:txBody>
          <a:bodyPr>
            <a:normAutofit/>
          </a:bodyPr>
          <a:lstStyle/>
          <a:p>
            <a:pPr>
              <a:spcAft>
                <a:spcPts val="600"/>
              </a:spcAft>
            </a:pPr>
            <a:fld id="{C479D5F6-EDCB-402A-AC08-4943A1820E8F}" type="slidenum">
              <a:rPr lang="en-US">
                <a:solidFill>
                  <a:schemeClr val="tx1"/>
                </a:solidFill>
              </a:rPr>
              <a:pPr>
                <a:spcAft>
                  <a:spcPts val="600"/>
                </a:spcAft>
              </a:pPr>
              <a:t>11</a:t>
            </a:fld>
            <a:endParaRPr lang="en-US">
              <a:solidFill>
                <a:schemeClr val="tx1"/>
              </a:solidFill>
            </a:endParaRPr>
          </a:p>
        </p:txBody>
      </p:sp>
    </p:spTree>
    <p:extLst>
      <p:ext uri="{BB962C8B-B14F-4D97-AF65-F5344CB8AC3E}">
        <p14:creationId xmlns:p14="http://schemas.microsoft.com/office/powerpoint/2010/main" val="38627892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891D-256E-48A7-9AC3-5C59575EEF2E}"/>
              </a:ext>
            </a:extLst>
          </p:cNvPr>
          <p:cNvSpPr>
            <a:spLocks noGrp="1"/>
          </p:cNvSpPr>
          <p:nvPr>
            <p:ph type="ctrTitle"/>
          </p:nvPr>
        </p:nvSpPr>
        <p:spPr/>
        <p:txBody>
          <a:bodyPr/>
          <a:lstStyle/>
          <a:p>
            <a:r>
              <a:rPr lang="en-US">
                <a:latin typeface="Museo Slab 500"/>
              </a:rPr>
              <a:t>Assessment</a:t>
            </a:r>
            <a:endParaRPr lang="en-US"/>
          </a:p>
        </p:txBody>
      </p:sp>
      <p:sp>
        <p:nvSpPr>
          <p:cNvPr id="4" name="Slide Number Placeholder 3">
            <a:extLst>
              <a:ext uri="{FF2B5EF4-FFF2-40B4-BE49-F238E27FC236}">
                <a16:creationId xmlns:a16="http://schemas.microsoft.com/office/drawing/2014/main" id="{25CA4436-8079-4F14-A3BC-F0AD43A2E7FE}"/>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522492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58C07-CCF5-453B-A31B-B6512A7A0E61}"/>
              </a:ext>
            </a:extLst>
          </p:cNvPr>
          <p:cNvSpPr>
            <a:spLocks noGrp="1"/>
          </p:cNvSpPr>
          <p:nvPr>
            <p:ph type="title"/>
          </p:nvPr>
        </p:nvSpPr>
        <p:spPr/>
        <p:txBody>
          <a:bodyPr/>
          <a:lstStyle/>
          <a:p>
            <a:r>
              <a:rPr lang="en-US" dirty="0">
                <a:latin typeface="Museo Slab 500"/>
              </a:rPr>
              <a:t>Assessment Continuum</a:t>
            </a:r>
            <a:endParaRPr lang="en-US" dirty="0"/>
          </a:p>
        </p:txBody>
      </p:sp>
      <p:pic>
        <p:nvPicPr>
          <p:cNvPr id="6" name="Picture 6" descr="A picture containing graphical user interface&#10;&#10;Description automatically generated">
            <a:extLst>
              <a:ext uri="{FF2B5EF4-FFF2-40B4-BE49-F238E27FC236}">
                <a16:creationId xmlns:a16="http://schemas.microsoft.com/office/drawing/2014/main" id="{13DBA103-ABAB-46D5-A590-6BE23C3EBFF1}"/>
              </a:ext>
            </a:extLst>
          </p:cNvPr>
          <p:cNvPicPr>
            <a:picLocks noChangeAspect="1"/>
          </p:cNvPicPr>
          <p:nvPr/>
        </p:nvPicPr>
        <p:blipFill rotWithShape="1">
          <a:blip r:embed="rId3"/>
          <a:srcRect l="22815" t="31455" r="16521" b="19092"/>
          <a:stretch/>
        </p:blipFill>
        <p:spPr>
          <a:xfrm>
            <a:off x="439240" y="1260985"/>
            <a:ext cx="10760448" cy="4912712"/>
          </a:xfrm>
          <a:prstGeom prst="rect">
            <a:avLst/>
          </a:prstGeom>
        </p:spPr>
      </p:pic>
      <p:sp>
        <p:nvSpPr>
          <p:cNvPr id="8" name="TextBox 7">
            <a:extLst>
              <a:ext uri="{FF2B5EF4-FFF2-40B4-BE49-F238E27FC236}">
                <a16:creationId xmlns:a16="http://schemas.microsoft.com/office/drawing/2014/main" id="{AB1B9526-38CB-4149-B3A3-117F73728F61}"/>
              </a:ext>
            </a:extLst>
          </p:cNvPr>
          <p:cNvSpPr txBox="1"/>
          <p:nvPr/>
        </p:nvSpPr>
        <p:spPr>
          <a:xfrm>
            <a:off x="7988062" y="6133382"/>
            <a:ext cx="26281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Sigman &amp; Mancuso, 2017 </a:t>
            </a:r>
            <a:endParaRPr lang="en-US">
              <a:cs typeface="Calibri"/>
            </a:endParaRPr>
          </a:p>
        </p:txBody>
      </p:sp>
      <p:sp>
        <p:nvSpPr>
          <p:cNvPr id="5" name="Oval 4">
            <a:extLst>
              <a:ext uri="{FF2B5EF4-FFF2-40B4-BE49-F238E27FC236}">
                <a16:creationId xmlns:a16="http://schemas.microsoft.com/office/drawing/2014/main" id="{FB5BC7AF-4A4E-4186-B939-8EABE60934D7}"/>
              </a:ext>
              <a:ext uri="{C183D7F6-B498-43B3-948B-1728B52AA6E4}">
                <adec:decorative xmlns:adec="http://schemas.microsoft.com/office/drawing/2017/decorative" val="1"/>
              </a:ext>
            </a:extLst>
          </p:cNvPr>
          <p:cNvSpPr/>
          <p:nvPr/>
        </p:nvSpPr>
        <p:spPr>
          <a:xfrm>
            <a:off x="2658724" y="4213953"/>
            <a:ext cx="2585802" cy="91190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79F4C8E-CC9C-48BC-86D7-116CA386E234}"/>
              </a:ext>
              <a:ext uri="{C183D7F6-B498-43B3-948B-1728B52AA6E4}">
                <adec:decorative xmlns:adec="http://schemas.microsoft.com/office/drawing/2017/decorative" val="1"/>
              </a:ext>
            </a:extLst>
          </p:cNvPr>
          <p:cNvSpPr/>
          <p:nvPr/>
        </p:nvSpPr>
        <p:spPr>
          <a:xfrm>
            <a:off x="4601833" y="4537135"/>
            <a:ext cx="3220527" cy="92015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1DA00F6-8B59-4F7B-A2EE-93E93C615E20}"/>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354903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useo Slab 500"/>
              </a:rPr>
              <a:t>Colorado Kindergarten Assessment</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a:p>
        </p:txBody>
      </p:sp>
      <p:graphicFrame>
        <p:nvGraphicFramePr>
          <p:cNvPr id="6" name="Content Placeholder 5" descr="Image of required assessments in K">
            <a:extLst>
              <a:ext uri="{FF2B5EF4-FFF2-40B4-BE49-F238E27FC236}">
                <a16:creationId xmlns:a16="http://schemas.microsoft.com/office/drawing/2014/main" id="{CB36F5E1-6CDD-49F7-9197-0C0CA5B93159}"/>
              </a:ext>
            </a:extLst>
          </p:cNvPr>
          <p:cNvGraphicFramePr>
            <a:graphicFrameLocks noGrp="1"/>
          </p:cNvGraphicFramePr>
          <p:nvPr>
            <p:ph idx="1"/>
            <p:extLst>
              <p:ext uri="{D42A27DB-BD31-4B8C-83A1-F6EECF244321}">
                <p14:modId xmlns:p14="http://schemas.microsoft.com/office/powerpoint/2010/main" val="534690764"/>
              </p:ext>
            </p:extLst>
          </p:nvPr>
        </p:nvGraphicFramePr>
        <p:xfrm>
          <a:off x="747486"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686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Assessments</a:t>
            </a:r>
          </a:p>
        </p:txBody>
      </p:sp>
      <p:graphicFrame>
        <p:nvGraphicFramePr>
          <p:cNvPr id="5" name="Content Placeholder 4" descr="List of approved assessments in K">
            <a:extLst>
              <a:ext uri="{FF2B5EF4-FFF2-40B4-BE49-F238E27FC236}">
                <a16:creationId xmlns:a16="http://schemas.microsoft.com/office/drawing/2014/main" id="{4A0BC7EE-EC51-4BCD-BB2C-978D7E57CE84}"/>
              </a:ext>
            </a:extLst>
          </p:cNvPr>
          <p:cNvGraphicFramePr>
            <a:graphicFrameLocks noGrp="1"/>
          </p:cNvGraphicFramePr>
          <p:nvPr>
            <p:ph idx="1"/>
            <p:extLst>
              <p:ext uri="{D42A27DB-BD31-4B8C-83A1-F6EECF244321}">
                <p14:modId xmlns:p14="http://schemas.microsoft.com/office/powerpoint/2010/main" val="3393576905"/>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1080744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35CC-E1E5-403E-A38B-ED3DB2599314}"/>
              </a:ext>
            </a:extLst>
          </p:cNvPr>
          <p:cNvSpPr>
            <a:spLocks noGrp="1"/>
          </p:cNvSpPr>
          <p:nvPr>
            <p:ph type="title"/>
          </p:nvPr>
        </p:nvSpPr>
        <p:spPr/>
        <p:txBody>
          <a:bodyPr/>
          <a:lstStyle/>
          <a:p>
            <a:r>
              <a:rPr lang="en-US" dirty="0"/>
              <a:t>Kindergarten Assessment Timeline</a:t>
            </a:r>
          </a:p>
        </p:txBody>
      </p:sp>
      <p:graphicFrame>
        <p:nvGraphicFramePr>
          <p:cNvPr id="5" name="Content Placeholder 4" descr="Visual of assessment timeline">
            <a:extLst>
              <a:ext uri="{FF2B5EF4-FFF2-40B4-BE49-F238E27FC236}">
                <a16:creationId xmlns:a16="http://schemas.microsoft.com/office/drawing/2014/main" id="{9766850D-3BBA-42E5-B3F1-66977AC1A0F1}"/>
              </a:ext>
            </a:extLst>
          </p:cNvPr>
          <p:cNvGraphicFramePr>
            <a:graphicFrameLocks noGrp="1"/>
          </p:cNvGraphicFramePr>
          <p:nvPr>
            <p:ph idx="1"/>
            <p:extLst>
              <p:ext uri="{D42A27DB-BD31-4B8C-83A1-F6EECF244321}">
                <p14:modId xmlns:p14="http://schemas.microsoft.com/office/powerpoint/2010/main" val="3815505555"/>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7DA6CF50-3D19-439A-9583-3903485086B9}"/>
              </a:ext>
            </a:extLst>
          </p:cNvPr>
          <p:cNvSpPr txBox="1"/>
          <p:nvPr/>
        </p:nvSpPr>
        <p:spPr>
          <a:xfrm>
            <a:off x="838200" y="2602683"/>
            <a:ext cx="10515600" cy="2031325"/>
          </a:xfrm>
          <a:prstGeom prst="rect">
            <a:avLst/>
          </a:prstGeom>
          <a:solidFill>
            <a:schemeClr val="accent1"/>
          </a:solidFill>
        </p:spPr>
        <p:txBody>
          <a:bodyPr wrap="square" rtlCol="0">
            <a:spAutoFit/>
          </a:bodyPr>
          <a:lstStyle/>
          <a:p>
            <a:endParaRPr lang="en-US"/>
          </a:p>
          <a:p>
            <a:endParaRPr lang="en-US"/>
          </a:p>
          <a:p>
            <a:endParaRPr lang="en-US"/>
          </a:p>
          <a:p>
            <a:r>
              <a:rPr lang="en-US"/>
              <a:t>Differentiated, core instruction begins on the first day and continues during assessment.</a:t>
            </a:r>
          </a:p>
          <a:p>
            <a:endParaRPr lang="en-US"/>
          </a:p>
          <a:p>
            <a:endParaRPr lang="en-US"/>
          </a:p>
          <a:p>
            <a:endParaRPr lang="en-US"/>
          </a:p>
        </p:txBody>
      </p:sp>
      <p:sp>
        <p:nvSpPr>
          <p:cNvPr id="8" name="TextBox 7">
            <a:extLst>
              <a:ext uri="{FF2B5EF4-FFF2-40B4-BE49-F238E27FC236}">
                <a16:creationId xmlns:a16="http://schemas.microsoft.com/office/drawing/2014/main" id="{7ABAB59D-EA99-47AE-B6B4-22A7CA43D220}"/>
              </a:ext>
            </a:extLst>
          </p:cNvPr>
          <p:cNvSpPr txBox="1"/>
          <p:nvPr/>
        </p:nvSpPr>
        <p:spPr>
          <a:xfrm>
            <a:off x="3383679" y="2594340"/>
            <a:ext cx="7971788" cy="2031325"/>
          </a:xfrm>
          <a:prstGeom prst="rect">
            <a:avLst/>
          </a:prstGeom>
          <a:solidFill>
            <a:schemeClr val="accent2"/>
          </a:solidFill>
        </p:spPr>
        <p:txBody>
          <a:bodyPr wrap="square" lIns="91440" tIns="45720" rIns="91440" bIns="45720" rtlCol="0" anchor="t">
            <a:spAutoFit/>
          </a:bodyPr>
          <a:lstStyle/>
          <a:p>
            <a:r>
              <a:rPr lang="en-US" dirty="0"/>
              <a:t>Remember the purpose of the assessment. </a:t>
            </a:r>
          </a:p>
          <a:p>
            <a:endParaRPr lang="en-US" dirty="0"/>
          </a:p>
          <a:p>
            <a:r>
              <a:rPr lang="en-US" dirty="0"/>
              <a:t>Initial data review for strengths and needs of individual children and class trends.</a:t>
            </a:r>
            <a:endParaRPr lang="en-US" dirty="0">
              <a:cs typeface="Calibri"/>
            </a:endParaRPr>
          </a:p>
          <a:p>
            <a:r>
              <a:rPr lang="en-US" dirty="0"/>
              <a:t>Use review to intentionally plan for individual and classroom differentiation, support and intervention.</a:t>
            </a:r>
          </a:p>
          <a:p>
            <a:endParaRPr lang="en-US" dirty="0">
              <a:cs typeface="Calibri"/>
            </a:endParaRPr>
          </a:p>
          <a:p>
            <a:endParaRPr lang="en-US" dirty="0">
              <a:cs typeface="Calibri"/>
            </a:endParaRPr>
          </a:p>
        </p:txBody>
      </p:sp>
      <p:sp>
        <p:nvSpPr>
          <p:cNvPr id="6" name="TextBox 5">
            <a:extLst>
              <a:ext uri="{FF2B5EF4-FFF2-40B4-BE49-F238E27FC236}">
                <a16:creationId xmlns:a16="http://schemas.microsoft.com/office/drawing/2014/main" id="{6578F27A-B0B9-4A43-9B94-50771010BF66}"/>
              </a:ext>
            </a:extLst>
          </p:cNvPr>
          <p:cNvSpPr txBox="1"/>
          <p:nvPr/>
        </p:nvSpPr>
        <p:spPr>
          <a:xfrm>
            <a:off x="1131376" y="4930596"/>
            <a:ext cx="4525505" cy="646331"/>
          </a:xfrm>
          <a:prstGeom prst="rect">
            <a:avLst/>
          </a:prstGeom>
          <a:solidFill>
            <a:schemeClr val="accent5">
              <a:lumMod val="20000"/>
              <a:lumOff val="80000"/>
            </a:schemeClr>
          </a:solidFill>
          <a:ln>
            <a:solidFill>
              <a:schemeClr val="accent1">
                <a:lumMod val="50000"/>
              </a:schemeClr>
            </a:solidFill>
          </a:ln>
        </p:spPr>
        <p:txBody>
          <a:bodyPr wrap="square" rtlCol="0">
            <a:spAutoFit/>
          </a:bodyPr>
          <a:lstStyle/>
          <a:p>
            <a:r>
              <a:rPr lang="en-US"/>
              <a:t>READ assessments may inform the KSR literacy domain, if completed within 60 calendar days.</a:t>
            </a:r>
          </a:p>
        </p:txBody>
      </p:sp>
      <p:sp>
        <p:nvSpPr>
          <p:cNvPr id="3" name="TextBox 2">
            <a:extLst>
              <a:ext uri="{FF2B5EF4-FFF2-40B4-BE49-F238E27FC236}">
                <a16:creationId xmlns:a16="http://schemas.microsoft.com/office/drawing/2014/main" id="{DCF7562E-7E8C-4106-8823-9C2822C4E265}"/>
              </a:ext>
            </a:extLst>
          </p:cNvPr>
          <p:cNvSpPr txBox="1"/>
          <p:nvPr/>
        </p:nvSpPr>
        <p:spPr>
          <a:xfrm>
            <a:off x="6074538" y="2602682"/>
            <a:ext cx="6029594" cy="2031325"/>
          </a:xfrm>
          <a:prstGeom prst="rect">
            <a:avLst/>
          </a:prstGeom>
          <a:solidFill>
            <a:schemeClr val="accent4"/>
          </a:solidFill>
        </p:spPr>
        <p:txBody>
          <a:bodyPr wrap="square" lIns="91440" tIns="45720" rIns="91440" bIns="45720" rtlCol="0" anchor="t">
            <a:spAutoFit/>
          </a:bodyPr>
          <a:lstStyle/>
          <a:p>
            <a:endParaRPr lang="en-US"/>
          </a:p>
          <a:p>
            <a:r>
              <a:rPr lang="en-US"/>
              <a:t>Integrating K assessment data.</a:t>
            </a:r>
            <a:endParaRPr lang="en-US">
              <a:cs typeface="Calibri"/>
            </a:endParaRPr>
          </a:p>
          <a:p>
            <a:r>
              <a:rPr lang="en-US"/>
              <a:t>Understanding and analyzing each data set.</a:t>
            </a:r>
            <a:endParaRPr lang="en-US">
              <a:cs typeface="Calibri"/>
            </a:endParaRPr>
          </a:p>
          <a:p>
            <a:r>
              <a:rPr lang="en-US"/>
              <a:t>What is each data source telling us?</a:t>
            </a:r>
            <a:endParaRPr lang="en-US">
              <a:cs typeface="Calibri"/>
            </a:endParaRPr>
          </a:p>
          <a:p>
            <a:endParaRPr lang="en-US">
              <a:cs typeface="Calibri"/>
            </a:endParaRPr>
          </a:p>
          <a:p>
            <a:r>
              <a:rPr lang="en-US">
                <a:cs typeface="Calibri"/>
              </a:rPr>
              <a:t>Creating individual school readiness plans</a:t>
            </a:r>
            <a:endParaRPr lang="en-US"/>
          </a:p>
          <a:p>
            <a:endParaRPr lang="en-US"/>
          </a:p>
        </p:txBody>
      </p:sp>
      <p:sp>
        <p:nvSpPr>
          <p:cNvPr id="12" name="TextBox 11">
            <a:extLst>
              <a:ext uri="{FF2B5EF4-FFF2-40B4-BE49-F238E27FC236}">
                <a16:creationId xmlns:a16="http://schemas.microsoft.com/office/drawing/2014/main" id="{F0523C75-9209-47EA-B41E-42D84AAB2A07}"/>
              </a:ext>
            </a:extLst>
          </p:cNvPr>
          <p:cNvSpPr txBox="1"/>
          <p:nvPr/>
        </p:nvSpPr>
        <p:spPr>
          <a:xfrm>
            <a:off x="8748851" y="2602683"/>
            <a:ext cx="3351708" cy="2031325"/>
          </a:xfrm>
          <a:prstGeom prst="rect">
            <a:avLst/>
          </a:prstGeom>
          <a:solidFill>
            <a:schemeClr val="accent6"/>
          </a:solidFill>
        </p:spPr>
        <p:txBody>
          <a:bodyPr wrap="square" rtlCol="0">
            <a:spAutoFit/>
          </a:bodyPr>
          <a:lstStyle/>
          <a:p>
            <a:r>
              <a:rPr lang="en-US"/>
              <a:t>Diagnostic for those who scored below the benchmark on the interim.</a:t>
            </a:r>
          </a:p>
          <a:p>
            <a:r>
              <a:rPr lang="en-US"/>
              <a:t>Review of Body of Evidence</a:t>
            </a:r>
          </a:p>
          <a:p>
            <a:r>
              <a:rPr lang="en-US"/>
              <a:t>Identification of SRD</a:t>
            </a:r>
          </a:p>
          <a:p>
            <a:r>
              <a:rPr lang="en-US"/>
              <a:t>Plan as a component of READ of the KSR Plan</a:t>
            </a:r>
          </a:p>
        </p:txBody>
      </p:sp>
      <p:sp>
        <p:nvSpPr>
          <p:cNvPr id="4" name="Slide Number Placeholder 3">
            <a:extLst>
              <a:ext uri="{FF2B5EF4-FFF2-40B4-BE49-F238E27FC236}">
                <a16:creationId xmlns:a16="http://schemas.microsoft.com/office/drawing/2014/main" id="{A5E51C4B-3E41-4A8B-9C92-2763CDB3A11A}"/>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157429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 grpId="0" animBg="1"/>
      <p:bldP spid="8" grpId="1" animBg="1"/>
      <p:bldP spid="3" grpId="0" animBg="1"/>
      <p:bldP spid="3" grpId="1"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D2B4-2AC6-4B5B-8F36-8438D7409A78}"/>
              </a:ext>
            </a:extLst>
          </p:cNvPr>
          <p:cNvSpPr>
            <a:spLocks noGrp="1"/>
          </p:cNvSpPr>
          <p:nvPr>
            <p:ph type="title"/>
          </p:nvPr>
        </p:nvSpPr>
        <p:spPr/>
        <p:txBody>
          <a:bodyPr/>
          <a:lstStyle/>
          <a:p>
            <a:r>
              <a:rPr lang="en-US" dirty="0">
                <a:latin typeface="Museo Slab 500"/>
              </a:rPr>
              <a:t>Problem Solving Process</a:t>
            </a:r>
            <a:endParaRPr lang="en-US" dirty="0"/>
          </a:p>
        </p:txBody>
      </p:sp>
      <p:graphicFrame>
        <p:nvGraphicFramePr>
          <p:cNvPr id="6" name="Content Placeholder 5" descr="Visual of Problem Solving Process">
            <a:extLst>
              <a:ext uri="{FF2B5EF4-FFF2-40B4-BE49-F238E27FC236}">
                <a16:creationId xmlns:a16="http://schemas.microsoft.com/office/drawing/2014/main" id="{D1EFC6C9-2D05-4C1F-A032-6F3A1B7C0308}"/>
              </a:ext>
            </a:extLst>
          </p:cNvPr>
          <p:cNvGraphicFramePr>
            <a:graphicFrameLocks noGrp="1"/>
          </p:cNvGraphicFramePr>
          <p:nvPr>
            <p:ph idx="1"/>
            <p:extLst>
              <p:ext uri="{D42A27DB-BD31-4B8C-83A1-F6EECF244321}">
                <p14:modId xmlns:p14="http://schemas.microsoft.com/office/powerpoint/2010/main" val="1195650248"/>
              </p:ext>
            </p:extLst>
          </p:nvPr>
        </p:nvGraphicFramePr>
        <p:xfrm>
          <a:off x="-371704" y="1278967"/>
          <a:ext cx="12630784" cy="5446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78ABEEC-79C8-48D1-96C7-D271E4BEB2ED}"/>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4004294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7D16-7D68-423E-9DB7-FE56B5F6D7D3}"/>
              </a:ext>
            </a:extLst>
          </p:cNvPr>
          <p:cNvSpPr>
            <a:spLocks noGrp="1"/>
          </p:cNvSpPr>
          <p:nvPr>
            <p:ph type="title"/>
          </p:nvPr>
        </p:nvSpPr>
        <p:spPr/>
        <p:txBody>
          <a:bodyPr/>
          <a:lstStyle/>
          <a:p>
            <a:r>
              <a:rPr lang="en-US" dirty="0">
                <a:latin typeface="Museo Slab 500"/>
              </a:rPr>
              <a:t>Program Monitoring</a:t>
            </a:r>
            <a:endParaRPr lang="en-US" dirty="0"/>
          </a:p>
        </p:txBody>
      </p:sp>
      <p:pic>
        <p:nvPicPr>
          <p:cNvPr id="5" name="Picture 5" descr="Diagram&#10;&#10;Description automatically generated">
            <a:extLst>
              <a:ext uri="{FF2B5EF4-FFF2-40B4-BE49-F238E27FC236}">
                <a16:creationId xmlns:a16="http://schemas.microsoft.com/office/drawing/2014/main" id="{E7C34D56-FBB2-4F28-B160-16834A82FA85}"/>
              </a:ext>
            </a:extLst>
          </p:cNvPr>
          <p:cNvPicPr>
            <a:picLocks noGrp="1" noChangeAspect="1"/>
          </p:cNvPicPr>
          <p:nvPr>
            <p:ph idx="1"/>
          </p:nvPr>
        </p:nvPicPr>
        <p:blipFill>
          <a:blip r:embed="rId3"/>
          <a:stretch>
            <a:fillRect/>
          </a:stretch>
        </p:blipFill>
        <p:spPr>
          <a:xfrm>
            <a:off x="3039395" y="1238178"/>
            <a:ext cx="6717058" cy="5487149"/>
          </a:xfrm>
        </p:spPr>
      </p:pic>
      <p:sp>
        <p:nvSpPr>
          <p:cNvPr id="4" name="Slide Number Placeholder 3">
            <a:extLst>
              <a:ext uri="{FF2B5EF4-FFF2-40B4-BE49-F238E27FC236}">
                <a16:creationId xmlns:a16="http://schemas.microsoft.com/office/drawing/2014/main" id="{5948447D-EB9D-4754-86C0-E420714C0C49}"/>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6" name="Rectangle: Rounded Corners 5">
            <a:extLst>
              <a:ext uri="{FF2B5EF4-FFF2-40B4-BE49-F238E27FC236}">
                <a16:creationId xmlns:a16="http://schemas.microsoft.com/office/drawing/2014/main" id="{ED95DD3E-4772-4868-8481-51F368BB9BB1}"/>
              </a:ext>
            </a:extLst>
          </p:cNvPr>
          <p:cNvSpPr/>
          <p:nvPr/>
        </p:nvSpPr>
        <p:spPr>
          <a:xfrm>
            <a:off x="3439065" y="1375913"/>
            <a:ext cx="4658263" cy="194094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800" b="1">
                <a:solidFill>
                  <a:schemeClr val="bg1"/>
                </a:solidFill>
                <a:highlight>
                  <a:srgbClr val="000000"/>
                </a:highlight>
                <a:cs typeface="Calibri"/>
              </a:rPr>
              <a:t>Student Data</a:t>
            </a:r>
          </a:p>
        </p:txBody>
      </p:sp>
      <p:sp>
        <p:nvSpPr>
          <p:cNvPr id="7" name="Rectangle: Rounded Corners 6">
            <a:extLst>
              <a:ext uri="{FF2B5EF4-FFF2-40B4-BE49-F238E27FC236}">
                <a16:creationId xmlns:a16="http://schemas.microsoft.com/office/drawing/2014/main" id="{EFA741C5-7C0B-4AEA-822F-DE79C0D92740}"/>
              </a:ext>
            </a:extLst>
          </p:cNvPr>
          <p:cNvSpPr/>
          <p:nvPr/>
        </p:nvSpPr>
        <p:spPr>
          <a:xfrm>
            <a:off x="5321600" y="2899015"/>
            <a:ext cx="5822828" cy="3838753"/>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r"/>
            <a:r>
              <a:rPr lang="en-US" sz="2800" b="1">
                <a:highlight>
                  <a:srgbClr val="000000"/>
                </a:highlight>
                <a:cs typeface="Calibri"/>
              </a:rPr>
              <a:t>Program Monitoring</a:t>
            </a:r>
          </a:p>
        </p:txBody>
      </p:sp>
    </p:spTree>
    <p:extLst>
      <p:ext uri="{BB962C8B-B14F-4D97-AF65-F5344CB8AC3E}">
        <p14:creationId xmlns:p14="http://schemas.microsoft.com/office/powerpoint/2010/main" val="271173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58DE-E6B8-4AF1-950A-3D17F7001448}"/>
              </a:ext>
            </a:extLst>
          </p:cNvPr>
          <p:cNvSpPr>
            <a:spLocks noGrp="1"/>
          </p:cNvSpPr>
          <p:nvPr>
            <p:ph type="title"/>
          </p:nvPr>
        </p:nvSpPr>
        <p:spPr/>
        <p:txBody>
          <a:bodyPr/>
          <a:lstStyle/>
          <a:p>
            <a:r>
              <a:rPr lang="en-US" dirty="0">
                <a:latin typeface="Museo Slab 500"/>
              </a:rPr>
              <a:t>Intervention Programming</a:t>
            </a:r>
            <a:endParaRPr lang="en-US" dirty="0"/>
          </a:p>
        </p:txBody>
      </p:sp>
      <p:sp>
        <p:nvSpPr>
          <p:cNvPr id="4" name="Slide Number Placeholder 3">
            <a:extLst>
              <a:ext uri="{FF2B5EF4-FFF2-40B4-BE49-F238E27FC236}">
                <a16:creationId xmlns:a16="http://schemas.microsoft.com/office/drawing/2014/main" id="{ED78A4AC-4DBA-4A6A-9EF0-E8A83EED6E5F}"/>
              </a:ext>
            </a:extLst>
          </p:cNvPr>
          <p:cNvSpPr>
            <a:spLocks noGrp="1"/>
          </p:cNvSpPr>
          <p:nvPr>
            <p:ph type="sldNum" sz="quarter" idx="12"/>
          </p:nvPr>
        </p:nvSpPr>
        <p:spPr/>
        <p:txBody>
          <a:bodyPr/>
          <a:lstStyle/>
          <a:p>
            <a:fld id="{C479D5F6-EDCB-402A-AC08-4943A1820E8F}" type="slidenum">
              <a:rPr lang="en-US" smtClean="0"/>
              <a:pPr/>
              <a:t>19</a:t>
            </a:fld>
            <a:endParaRPr lang="en-US"/>
          </a:p>
        </p:txBody>
      </p:sp>
      <p:pic>
        <p:nvPicPr>
          <p:cNvPr id="8" name="Picture 8" descr="Image of CDE website&#10;&#10;Description automatically generated">
            <a:extLst>
              <a:ext uri="{FF2B5EF4-FFF2-40B4-BE49-F238E27FC236}">
                <a16:creationId xmlns:a16="http://schemas.microsoft.com/office/drawing/2014/main" id="{25BC9141-5503-4644-84BB-EB8BEBFB6EF5}"/>
              </a:ext>
            </a:extLst>
          </p:cNvPr>
          <p:cNvPicPr>
            <a:picLocks noGrp="1" noChangeAspect="1"/>
          </p:cNvPicPr>
          <p:nvPr>
            <p:ph idx="1"/>
          </p:nvPr>
        </p:nvPicPr>
        <p:blipFill rotWithShape="1">
          <a:blip r:embed="rId3"/>
          <a:srcRect l="50027" r="9461" b="3774"/>
          <a:stretch/>
        </p:blipFill>
        <p:spPr>
          <a:xfrm>
            <a:off x="2137317" y="1312832"/>
            <a:ext cx="7912199" cy="5289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751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E4F1-F4E2-4419-BA18-C7C1A21CEE23}"/>
              </a:ext>
            </a:extLst>
          </p:cNvPr>
          <p:cNvSpPr>
            <a:spLocks noGrp="1"/>
          </p:cNvSpPr>
          <p:nvPr>
            <p:ph type="title"/>
          </p:nvPr>
        </p:nvSpPr>
        <p:spPr/>
        <p:txBody>
          <a:bodyPr/>
          <a:lstStyle/>
          <a:p>
            <a:r>
              <a:rPr lang="en-US"/>
              <a:t>Introductions</a:t>
            </a:r>
            <a:br>
              <a:rPr lang="en-US"/>
            </a:br>
            <a:r>
              <a:rPr lang="en-US"/>
              <a:t>CDE Staff</a:t>
            </a:r>
          </a:p>
        </p:txBody>
      </p:sp>
      <p:sp>
        <p:nvSpPr>
          <p:cNvPr id="3" name="Content Placeholder 2">
            <a:extLst>
              <a:ext uri="{FF2B5EF4-FFF2-40B4-BE49-F238E27FC236}">
                <a16:creationId xmlns:a16="http://schemas.microsoft.com/office/drawing/2014/main" id="{4428CB82-1520-48BE-9C2E-36A6D0EA60DD}"/>
              </a:ext>
            </a:extLst>
          </p:cNvPr>
          <p:cNvSpPr>
            <a:spLocks noGrp="1"/>
          </p:cNvSpPr>
          <p:nvPr>
            <p:ph idx="1"/>
          </p:nvPr>
        </p:nvSpPr>
        <p:spPr>
          <a:xfrm>
            <a:off x="838200" y="1669499"/>
            <a:ext cx="5299787" cy="4351338"/>
          </a:xfrm>
        </p:spPr>
        <p:txBody>
          <a:bodyPr vert="horz" lIns="0" tIns="0" rIns="0" bIns="0" rtlCol="0" anchor="t">
            <a:normAutofit/>
          </a:bodyPr>
          <a:lstStyle/>
          <a:p>
            <a:pPr marL="0" indent="0">
              <a:buNone/>
            </a:pPr>
            <a:r>
              <a:rPr lang="en-US" sz="3600" b="1"/>
              <a:t>Megan Prior Rogers</a:t>
            </a:r>
          </a:p>
          <a:p>
            <a:pPr marL="0" indent="0">
              <a:buNone/>
            </a:pPr>
            <a:r>
              <a:rPr lang="en-US">
                <a:cs typeface="Calibri"/>
              </a:rPr>
              <a:t>Kindergarten School Readiness Consultant</a:t>
            </a:r>
          </a:p>
          <a:p>
            <a:pPr marL="0" indent="0">
              <a:lnSpc>
                <a:spcPct val="100000"/>
              </a:lnSpc>
              <a:spcBef>
                <a:spcPts val="0"/>
              </a:spcBef>
              <a:buNone/>
            </a:pPr>
            <a:r>
              <a:rPr lang="en-US" b="1">
                <a:ea typeface="+mn-lt"/>
                <a:cs typeface="+mn-lt"/>
              </a:rPr>
              <a:t>Preschool through Third Grade Office</a:t>
            </a:r>
            <a:endParaRPr lang="en-US">
              <a:ea typeface="+mn-lt"/>
              <a:cs typeface="+mn-lt"/>
            </a:endParaRPr>
          </a:p>
          <a:p>
            <a:pPr marL="0" indent="0">
              <a:lnSpc>
                <a:spcPct val="100000"/>
              </a:lnSpc>
              <a:spcBef>
                <a:spcPts val="0"/>
              </a:spcBef>
              <a:buNone/>
            </a:pPr>
            <a:r>
              <a:rPr lang="en-US" b="1">
                <a:cs typeface="Calibri"/>
                <a:hlinkClick r:id="rId3"/>
              </a:rPr>
              <a:t>Rogers_m@cde.state.co.us</a:t>
            </a:r>
            <a:endParaRPr lang="en-US" b="1">
              <a:cs typeface="Calibri"/>
            </a:endParaRPr>
          </a:p>
          <a:p>
            <a:pPr marL="0" indent="0">
              <a:lnSpc>
                <a:spcPct val="100000"/>
              </a:lnSpc>
              <a:spcBef>
                <a:spcPts val="0"/>
              </a:spcBef>
              <a:buNone/>
            </a:pPr>
            <a:r>
              <a:rPr lang="en-US" b="1">
                <a:ea typeface="+mn-lt"/>
                <a:cs typeface="+mn-lt"/>
              </a:rPr>
              <a:t>720-326-2880</a:t>
            </a:r>
            <a:endParaRPr lang="en-US">
              <a:cs typeface="Calibri"/>
            </a:endParaRPr>
          </a:p>
        </p:txBody>
      </p:sp>
      <p:sp>
        <p:nvSpPr>
          <p:cNvPr id="4" name="Slide Number Placeholder 3">
            <a:extLst>
              <a:ext uri="{FF2B5EF4-FFF2-40B4-BE49-F238E27FC236}">
                <a16:creationId xmlns:a16="http://schemas.microsoft.com/office/drawing/2014/main" id="{6546D4A1-3FC7-487C-AA2F-EFE1DFFD176A}"/>
              </a:ext>
            </a:extLst>
          </p:cNvPr>
          <p:cNvSpPr>
            <a:spLocks noGrp="1"/>
          </p:cNvSpPr>
          <p:nvPr>
            <p:ph type="sldNum" sz="quarter" idx="12"/>
          </p:nvPr>
        </p:nvSpPr>
        <p:spPr/>
        <p:txBody>
          <a:bodyPr/>
          <a:lstStyle/>
          <a:p>
            <a:fld id="{C479D5F6-EDCB-402A-AC08-4943A1820E8F}" type="slidenum">
              <a:rPr lang="en-US" smtClean="0"/>
              <a:pPr/>
              <a:t>2</a:t>
            </a:fld>
            <a:endParaRPr lang="en-US"/>
          </a:p>
        </p:txBody>
      </p:sp>
      <p:sp>
        <p:nvSpPr>
          <p:cNvPr id="5" name="TextBox 4">
            <a:extLst>
              <a:ext uri="{FF2B5EF4-FFF2-40B4-BE49-F238E27FC236}">
                <a16:creationId xmlns:a16="http://schemas.microsoft.com/office/drawing/2014/main" id="{DBA961EE-C5F1-4FA6-9967-8C481F26F266}"/>
              </a:ext>
            </a:extLst>
          </p:cNvPr>
          <p:cNvSpPr txBox="1"/>
          <p:nvPr/>
        </p:nvSpPr>
        <p:spPr>
          <a:xfrm>
            <a:off x="6438122" y="1554479"/>
            <a:ext cx="5299787" cy="3231654"/>
          </a:xfrm>
          <a:prstGeom prst="rect">
            <a:avLst/>
          </a:prstGeom>
          <a:noFill/>
        </p:spPr>
        <p:txBody>
          <a:bodyPr wrap="square" lIns="91440" tIns="45720" rIns="91440" bIns="45720" rtlCol="0" anchor="t">
            <a:spAutoFit/>
          </a:bodyPr>
          <a:lstStyle/>
          <a:p>
            <a:r>
              <a:rPr lang="en-US" sz="3600" b="1"/>
              <a:t>Andreia Simon</a:t>
            </a:r>
          </a:p>
          <a:p>
            <a:r>
              <a:rPr lang="en-US" sz="2400"/>
              <a:t>Senior Literacy Consultant</a:t>
            </a:r>
            <a:endParaRPr lang="en-US" sz="2400">
              <a:cs typeface="Calibri"/>
            </a:endParaRPr>
          </a:p>
          <a:p>
            <a:r>
              <a:rPr lang="en-US" sz="2400"/>
              <a:t>READ Act Communications &amp; District Support</a:t>
            </a:r>
            <a:endParaRPr lang="en-US" sz="2400">
              <a:cs typeface="Calibri"/>
            </a:endParaRPr>
          </a:p>
          <a:p>
            <a:r>
              <a:rPr lang="en-US" sz="2400" b="1"/>
              <a:t>Preschool through Third Grade Office</a:t>
            </a:r>
            <a:endParaRPr lang="en-US" sz="2400" b="1">
              <a:cs typeface="Calibri"/>
            </a:endParaRPr>
          </a:p>
          <a:p>
            <a:r>
              <a:rPr lang="en-US" sz="2400" b="1">
                <a:hlinkClick r:id="rId4"/>
              </a:rPr>
              <a:t>simon_a@cde.state.co.us</a:t>
            </a:r>
            <a:endParaRPr lang="en-US" sz="2400" b="1">
              <a:cs typeface="Calibri"/>
            </a:endParaRPr>
          </a:p>
          <a:p>
            <a:r>
              <a:rPr lang="en-US" sz="2400" b="1">
                <a:hlinkClick r:id="rId5"/>
              </a:rPr>
              <a:t>readact@cde.state.co.us</a:t>
            </a:r>
            <a:endParaRPr lang="en-US" sz="2400" b="1">
              <a:cs typeface="Calibri"/>
            </a:endParaRPr>
          </a:p>
          <a:p>
            <a:r>
              <a:rPr lang="en-US" sz="2400" b="1"/>
              <a:t>720-402-6049</a:t>
            </a:r>
            <a:endParaRPr lang="en-US" sz="2400" b="1">
              <a:cs typeface="Calibri"/>
            </a:endParaRPr>
          </a:p>
        </p:txBody>
      </p:sp>
    </p:spTree>
    <p:extLst>
      <p:ext uri="{BB962C8B-B14F-4D97-AF65-F5344CB8AC3E}">
        <p14:creationId xmlns:p14="http://schemas.microsoft.com/office/powerpoint/2010/main" val="1485475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5721-BE34-4CB3-B9EF-8DBDCB270ED6}"/>
              </a:ext>
            </a:extLst>
          </p:cNvPr>
          <p:cNvSpPr>
            <a:spLocks noGrp="1"/>
          </p:cNvSpPr>
          <p:nvPr>
            <p:ph type="ctrTitle"/>
          </p:nvPr>
        </p:nvSpPr>
        <p:spPr/>
        <p:txBody>
          <a:bodyPr/>
          <a:lstStyle/>
          <a:p>
            <a:r>
              <a:rPr lang="en-US">
                <a:latin typeface="Museo Slab 500"/>
              </a:rPr>
              <a:t>Data Decision Making Student Profiles</a:t>
            </a:r>
            <a:endParaRPr lang="en-US"/>
          </a:p>
        </p:txBody>
      </p:sp>
      <p:sp>
        <p:nvSpPr>
          <p:cNvPr id="4" name="Slide Number Placeholder 3">
            <a:extLst>
              <a:ext uri="{FF2B5EF4-FFF2-40B4-BE49-F238E27FC236}">
                <a16:creationId xmlns:a16="http://schemas.microsoft.com/office/drawing/2014/main" id="{2587E595-06D7-4D66-8EBE-252E4559E354}"/>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3169974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52E6-23E7-4BD5-9B81-F408373D3732}"/>
              </a:ext>
            </a:extLst>
          </p:cNvPr>
          <p:cNvSpPr>
            <a:spLocks noGrp="1"/>
          </p:cNvSpPr>
          <p:nvPr>
            <p:ph type="ctrTitle"/>
          </p:nvPr>
        </p:nvSpPr>
        <p:spPr/>
        <p:txBody>
          <a:bodyPr/>
          <a:lstStyle/>
          <a:p>
            <a:r>
              <a:rPr lang="en-US">
                <a:latin typeface="Museo Slab 500"/>
              </a:rPr>
              <a:t>Student Profile 1: Low Risk</a:t>
            </a:r>
            <a:endParaRPr lang="en-US"/>
          </a:p>
        </p:txBody>
      </p:sp>
      <p:sp>
        <p:nvSpPr>
          <p:cNvPr id="3" name="Slide Number Placeholder 2">
            <a:extLst>
              <a:ext uri="{FF2B5EF4-FFF2-40B4-BE49-F238E27FC236}">
                <a16:creationId xmlns:a16="http://schemas.microsoft.com/office/drawing/2014/main" id="{EE8DFFBD-7763-403D-B3EE-D50824AE3314}"/>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1439646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0E3F-90A9-4AFB-827F-1FF52A9FC96B}"/>
              </a:ext>
            </a:extLst>
          </p:cNvPr>
          <p:cNvSpPr>
            <a:spLocks noGrp="1"/>
          </p:cNvSpPr>
          <p:nvPr>
            <p:ph type="title"/>
          </p:nvPr>
        </p:nvSpPr>
        <p:spPr/>
        <p:txBody>
          <a:bodyPr/>
          <a:lstStyle/>
          <a:p>
            <a:r>
              <a:rPr lang="en-US">
                <a:latin typeface="Museo Slab 500"/>
              </a:rPr>
              <a:t>Data Decision Making: Student Profile 1 </a:t>
            </a:r>
          </a:p>
        </p:txBody>
      </p:sp>
      <p:sp>
        <p:nvSpPr>
          <p:cNvPr id="4" name="Slide Number Placeholder 3">
            <a:extLst>
              <a:ext uri="{FF2B5EF4-FFF2-40B4-BE49-F238E27FC236}">
                <a16:creationId xmlns:a16="http://schemas.microsoft.com/office/drawing/2014/main" id="{2AFF545A-79DC-4390-883A-C13AC33CB7E5}"/>
              </a:ext>
            </a:extLst>
          </p:cNvPr>
          <p:cNvSpPr>
            <a:spLocks noGrp="1"/>
          </p:cNvSpPr>
          <p:nvPr>
            <p:ph type="sldNum" sz="quarter" idx="12"/>
          </p:nvPr>
        </p:nvSpPr>
        <p:spPr/>
        <p:txBody>
          <a:bodyPr/>
          <a:lstStyle/>
          <a:p>
            <a:fld id="{C479D5F6-EDCB-402A-AC08-4943A1820E8F}" type="slidenum">
              <a:rPr lang="en-US" smtClean="0"/>
              <a:pPr/>
              <a:t>22</a:t>
            </a:fld>
            <a:endParaRPr lang="en-US"/>
          </a:p>
        </p:txBody>
      </p:sp>
      <p:pic>
        <p:nvPicPr>
          <p:cNvPr id="5" name="Picture 4">
            <a:extLst>
              <a:ext uri="{FF2B5EF4-FFF2-40B4-BE49-F238E27FC236}">
                <a16:creationId xmlns:a16="http://schemas.microsoft.com/office/drawing/2014/main" id="{6138E76B-93A2-4D96-BE5F-E13CFC9F50A7}"/>
              </a:ext>
              <a:ext uri="{C183D7F6-B498-43B3-948B-1728B52AA6E4}">
                <adec:decorative xmlns:adec="http://schemas.microsoft.com/office/drawing/2017/decorative" val="1"/>
              </a:ext>
            </a:extLst>
          </p:cNvPr>
          <p:cNvPicPr/>
          <p:nvPr/>
        </p:nvPicPr>
        <p:blipFill>
          <a:blip r:embed="rId3"/>
          <a:stretch>
            <a:fillRect/>
          </a:stretch>
        </p:blipFill>
        <p:spPr>
          <a:xfrm>
            <a:off x="179088" y="938275"/>
            <a:ext cx="6245524" cy="5787929"/>
          </a:xfrm>
          <a:prstGeom prst="rect">
            <a:avLst/>
          </a:prstGeom>
        </p:spPr>
      </p:pic>
      <p:pic>
        <p:nvPicPr>
          <p:cNvPr id="14" name="Picture 10" descr="A picture containing graphical user interface&#10;&#10;Description automatically generated">
            <a:extLst>
              <a:ext uri="{FF2B5EF4-FFF2-40B4-BE49-F238E27FC236}">
                <a16:creationId xmlns:a16="http://schemas.microsoft.com/office/drawing/2014/main" id="{BD043B55-7F65-4BBE-8EFD-C601EF0E5F95}"/>
              </a:ext>
            </a:extLst>
          </p:cNvPr>
          <p:cNvPicPr>
            <a:picLocks noChangeAspect="1"/>
          </p:cNvPicPr>
          <p:nvPr/>
        </p:nvPicPr>
        <p:blipFill rotWithShape="1">
          <a:blip r:embed="rId4"/>
          <a:srcRect t="3324" r="228" b="70845"/>
          <a:stretch/>
        </p:blipFill>
        <p:spPr>
          <a:xfrm>
            <a:off x="4531957" y="3959860"/>
            <a:ext cx="7585812" cy="1530396"/>
          </a:xfrm>
          <a:prstGeom prst="rect">
            <a:avLst/>
          </a:prstGeom>
        </p:spPr>
      </p:pic>
      <p:pic>
        <p:nvPicPr>
          <p:cNvPr id="18" name="Picture 5" descr="Graphical user interface, application&#10;&#10;Description automatically generated">
            <a:extLst>
              <a:ext uri="{FF2B5EF4-FFF2-40B4-BE49-F238E27FC236}">
                <a16:creationId xmlns:a16="http://schemas.microsoft.com/office/drawing/2014/main" id="{794AE320-C282-48B7-B618-3F0C481C670A}"/>
              </a:ext>
            </a:extLst>
          </p:cNvPr>
          <p:cNvPicPr>
            <a:picLocks noChangeAspect="1"/>
          </p:cNvPicPr>
          <p:nvPr/>
        </p:nvPicPr>
        <p:blipFill rotWithShape="1">
          <a:blip r:embed="rId5"/>
          <a:srcRect l="1253" t="27389" r="53447" b="28981"/>
          <a:stretch/>
        </p:blipFill>
        <p:spPr>
          <a:xfrm>
            <a:off x="4798248" y="1914137"/>
            <a:ext cx="7055210" cy="1898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Rounded Corners 11">
            <a:extLst>
              <a:ext uri="{FF2B5EF4-FFF2-40B4-BE49-F238E27FC236}">
                <a16:creationId xmlns:a16="http://schemas.microsoft.com/office/drawing/2014/main" id="{76E3B9EB-C70E-40DF-84EF-22176CA720DF}"/>
              </a:ext>
              <a:ext uri="{C183D7F6-B498-43B3-948B-1728B52AA6E4}">
                <adec:decorative xmlns:adec="http://schemas.microsoft.com/office/drawing/2017/decorative" val="1"/>
              </a:ext>
            </a:extLst>
          </p:cNvPr>
          <p:cNvSpPr/>
          <p:nvPr/>
        </p:nvSpPr>
        <p:spPr>
          <a:xfrm>
            <a:off x="9855200" y="2070100"/>
            <a:ext cx="723900" cy="16129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5FE1280C-CA47-4C43-80F6-D31544D01253}"/>
              </a:ext>
              <a:ext uri="{C183D7F6-B498-43B3-948B-1728B52AA6E4}">
                <adec:decorative xmlns:adec="http://schemas.microsoft.com/office/drawing/2017/decorative" val="1"/>
              </a:ext>
            </a:extLst>
          </p:cNvPr>
          <p:cNvSpPr/>
          <p:nvPr/>
        </p:nvSpPr>
        <p:spPr>
          <a:xfrm>
            <a:off x="9791700" y="4178300"/>
            <a:ext cx="723900" cy="16129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302E241-B749-4932-A9E1-AF7996FA9AC8}"/>
              </a:ext>
              <a:ext uri="{C183D7F6-B498-43B3-948B-1728B52AA6E4}">
                <adec:decorative xmlns:adec="http://schemas.microsoft.com/office/drawing/2017/decorative" val="1"/>
              </a:ext>
            </a:extLst>
          </p:cNvPr>
          <p:cNvSpPr/>
          <p:nvPr/>
        </p:nvSpPr>
        <p:spPr>
          <a:xfrm>
            <a:off x="1431160" y="2543352"/>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26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FC76-6FC2-4C82-B43B-178FDE275022}"/>
              </a:ext>
            </a:extLst>
          </p:cNvPr>
          <p:cNvSpPr>
            <a:spLocks noGrp="1"/>
          </p:cNvSpPr>
          <p:nvPr>
            <p:ph type="title"/>
          </p:nvPr>
        </p:nvSpPr>
        <p:spPr>
          <a:xfrm>
            <a:off x="1276422" y="241794"/>
            <a:ext cx="7200996" cy="747084"/>
          </a:xfrm>
        </p:spPr>
        <p:txBody>
          <a:bodyPr/>
          <a:lstStyle/>
          <a:p>
            <a:r>
              <a:rPr lang="en-US">
                <a:latin typeface="Segoe UI"/>
                <a:cs typeface="Segoe UI"/>
              </a:rPr>
              <a:t>Data Decision Making: Student Profile 1 </a:t>
            </a:r>
            <a:endParaRPr lang="en-US"/>
          </a:p>
          <a:p>
            <a:endParaRPr lang="en-US"/>
          </a:p>
        </p:txBody>
      </p:sp>
      <p:sp>
        <p:nvSpPr>
          <p:cNvPr id="4" name="Slide Number Placeholder 3">
            <a:extLst>
              <a:ext uri="{FF2B5EF4-FFF2-40B4-BE49-F238E27FC236}">
                <a16:creationId xmlns:a16="http://schemas.microsoft.com/office/drawing/2014/main" id="{1FE7662E-1A0D-47F3-8075-C314064FB395}"/>
              </a:ext>
            </a:extLst>
          </p:cNvPr>
          <p:cNvSpPr>
            <a:spLocks noGrp="1"/>
          </p:cNvSpPr>
          <p:nvPr>
            <p:ph type="sldNum" sz="quarter" idx="12"/>
          </p:nvPr>
        </p:nvSpPr>
        <p:spPr/>
        <p:txBody>
          <a:bodyPr/>
          <a:lstStyle/>
          <a:p>
            <a:fld id="{C479D5F6-EDCB-402A-AC08-4943A1820E8F}" type="slidenum">
              <a:rPr lang="en-US" smtClean="0"/>
              <a:pPr/>
              <a:t>23</a:t>
            </a:fld>
            <a:endParaRPr lang="en-US"/>
          </a:p>
        </p:txBody>
      </p:sp>
      <p:pic>
        <p:nvPicPr>
          <p:cNvPr id="6" name="Picture 5" descr="Visual of Assessment data from DIBELS">
            <a:extLst>
              <a:ext uri="{FF2B5EF4-FFF2-40B4-BE49-F238E27FC236}">
                <a16:creationId xmlns:a16="http://schemas.microsoft.com/office/drawing/2014/main" id="{422FDF21-058C-43EE-A421-23803EFF53CE}"/>
              </a:ext>
            </a:extLst>
          </p:cNvPr>
          <p:cNvPicPr/>
          <p:nvPr/>
        </p:nvPicPr>
        <p:blipFill>
          <a:blip r:embed="rId3"/>
          <a:stretch>
            <a:fillRect/>
          </a:stretch>
        </p:blipFill>
        <p:spPr>
          <a:xfrm>
            <a:off x="1427673" y="855485"/>
            <a:ext cx="8932357" cy="5748169"/>
          </a:xfrm>
          <a:prstGeom prst="rect">
            <a:avLst/>
          </a:prstGeom>
        </p:spPr>
      </p:pic>
      <p:sp>
        <p:nvSpPr>
          <p:cNvPr id="5" name="Arrow: Down 4">
            <a:extLst>
              <a:ext uri="{FF2B5EF4-FFF2-40B4-BE49-F238E27FC236}">
                <a16:creationId xmlns:a16="http://schemas.microsoft.com/office/drawing/2014/main" id="{CF460905-412D-4D93-A6F5-0999310B5327}"/>
              </a:ext>
              <a:ext uri="{C183D7F6-B498-43B3-948B-1728B52AA6E4}">
                <adec:decorative xmlns:adec="http://schemas.microsoft.com/office/drawing/2017/decorative" val="1"/>
              </a:ext>
            </a:extLst>
          </p:cNvPr>
          <p:cNvSpPr/>
          <p:nvPr/>
        </p:nvSpPr>
        <p:spPr>
          <a:xfrm>
            <a:off x="1532205" y="319768"/>
            <a:ext cx="480164" cy="98120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00C88448-492E-45F9-B524-01CE5E64F329}"/>
              </a:ext>
              <a:ext uri="{C183D7F6-B498-43B3-948B-1728B52AA6E4}">
                <adec:decorative xmlns:adec="http://schemas.microsoft.com/office/drawing/2017/decorative" val="1"/>
              </a:ext>
            </a:extLst>
          </p:cNvPr>
          <p:cNvSpPr/>
          <p:nvPr/>
        </p:nvSpPr>
        <p:spPr>
          <a:xfrm>
            <a:off x="3724259" y="361520"/>
            <a:ext cx="480164" cy="98120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05FBA3F-41A4-43D8-90FF-7F45E92B17B9}"/>
              </a:ext>
              <a:ext uri="{C183D7F6-B498-43B3-948B-1728B52AA6E4}">
                <adec:decorative xmlns:adec="http://schemas.microsoft.com/office/drawing/2017/decorative" val="1"/>
              </a:ext>
            </a:extLst>
          </p:cNvPr>
          <p:cNvSpPr/>
          <p:nvPr/>
        </p:nvSpPr>
        <p:spPr>
          <a:xfrm>
            <a:off x="5331766" y="361520"/>
            <a:ext cx="480164" cy="98120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6606AF42-8F79-40C0-AC39-ADC723CFB907}"/>
              </a:ext>
              <a:ext uri="{C183D7F6-B498-43B3-948B-1728B52AA6E4}">
                <adec:decorative xmlns:adec="http://schemas.microsoft.com/office/drawing/2017/decorative" val="1"/>
              </a:ext>
            </a:extLst>
          </p:cNvPr>
          <p:cNvSpPr/>
          <p:nvPr/>
        </p:nvSpPr>
        <p:spPr>
          <a:xfrm>
            <a:off x="7993547" y="319768"/>
            <a:ext cx="480164" cy="98120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97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422B-F9DD-4460-AB4E-E84694082CF4}"/>
              </a:ext>
            </a:extLst>
          </p:cNvPr>
          <p:cNvSpPr>
            <a:spLocks noGrp="1"/>
          </p:cNvSpPr>
          <p:nvPr>
            <p:ph type="title"/>
          </p:nvPr>
        </p:nvSpPr>
        <p:spPr/>
        <p:txBody>
          <a:bodyPr/>
          <a:lstStyle/>
          <a:p>
            <a:r>
              <a:rPr lang="en-US" dirty="0">
                <a:latin typeface="Museo Slab 500"/>
              </a:rPr>
              <a:t>Skills Continuum</a:t>
            </a:r>
            <a:endParaRPr lang="en-US" dirty="0"/>
          </a:p>
        </p:txBody>
      </p:sp>
      <p:pic>
        <p:nvPicPr>
          <p:cNvPr id="5" name="Picture 4" descr="Visual of Kindergarten Skills Map">
            <a:extLst>
              <a:ext uri="{FF2B5EF4-FFF2-40B4-BE49-F238E27FC236}">
                <a16:creationId xmlns:a16="http://schemas.microsoft.com/office/drawing/2014/main" id="{D2036B5B-7688-4365-8D5C-D97C2A6582DF}"/>
              </a:ext>
            </a:extLst>
          </p:cNvPr>
          <p:cNvPicPr>
            <a:picLocks noChangeAspect="1"/>
          </p:cNvPicPr>
          <p:nvPr/>
        </p:nvPicPr>
        <p:blipFill>
          <a:blip r:embed="rId3"/>
          <a:stretch>
            <a:fillRect/>
          </a:stretch>
        </p:blipFill>
        <p:spPr>
          <a:xfrm>
            <a:off x="4657002" y="280210"/>
            <a:ext cx="5354495" cy="6219825"/>
          </a:xfrm>
          <a:prstGeom prst="rect">
            <a:avLst/>
          </a:prstGeom>
        </p:spPr>
      </p:pic>
      <p:sp>
        <p:nvSpPr>
          <p:cNvPr id="8" name="Google Shape;93;p1">
            <a:extLst>
              <a:ext uri="{FF2B5EF4-FFF2-40B4-BE49-F238E27FC236}">
                <a16:creationId xmlns:a16="http://schemas.microsoft.com/office/drawing/2014/main" id="{0F211368-D694-416D-A7B1-9656025CD901}"/>
              </a:ext>
            </a:extLst>
          </p:cNvPr>
          <p:cNvSpPr txBox="1"/>
          <p:nvPr/>
        </p:nvSpPr>
        <p:spPr>
          <a:xfrm>
            <a:off x="1865027" y="2353627"/>
            <a:ext cx="2889737" cy="1015622"/>
          </a:xfrm>
          <a:prstGeom prst="rect">
            <a:avLst/>
          </a:prstGeom>
          <a:noFill/>
          <a:ln>
            <a:noFill/>
          </a:ln>
        </p:spPr>
        <p:txBody>
          <a:bodyPr spcFirstLastPara="1" wrap="square" lIns="91425" tIns="45700" rIns="91425" bIns="45700" anchor="t" anchorCtr="0">
            <a:spAutoFit/>
          </a:bodyPr>
          <a:lstStyle/>
          <a:p>
            <a:r>
              <a:rPr lang="en-US" sz="2000" b="1">
                <a:solidFill>
                  <a:schemeClr val="dk1"/>
                </a:solidFill>
                <a:latin typeface="Calibri"/>
                <a:cs typeface="Calibri"/>
                <a:sym typeface="Calibri"/>
              </a:rPr>
              <a:t>Phoneme Segmentation</a:t>
            </a:r>
            <a:endParaRPr lang="en-US" sz="2000" b="1">
              <a:solidFill>
                <a:schemeClr val="dk1"/>
              </a:solidFill>
              <a:latin typeface="Calibri"/>
              <a:cs typeface="Calibri"/>
            </a:endParaRPr>
          </a:p>
          <a:p>
            <a:r>
              <a:rPr lang="en-US" sz="2000" b="1">
                <a:solidFill>
                  <a:schemeClr val="dk1"/>
                </a:solidFill>
                <a:latin typeface="Calibri"/>
                <a:cs typeface="Calibri"/>
                <a:sym typeface="Calibri"/>
              </a:rPr>
              <a:t>       Fluency Measure</a:t>
            </a:r>
          </a:p>
          <a:p>
            <a:r>
              <a:rPr lang="en-US" sz="2000" b="1">
                <a:solidFill>
                  <a:srgbClr val="FF0000"/>
                </a:solidFill>
                <a:cs typeface="Calibri"/>
              </a:rPr>
              <a:t>Kindergarten MOY &amp; EOY</a:t>
            </a:r>
          </a:p>
        </p:txBody>
      </p:sp>
      <p:sp>
        <p:nvSpPr>
          <p:cNvPr id="6" name="Google Shape;90;p1">
            <a:extLst>
              <a:ext uri="{FF2B5EF4-FFF2-40B4-BE49-F238E27FC236}">
                <a16:creationId xmlns:a16="http://schemas.microsoft.com/office/drawing/2014/main" id="{1C67E0EA-BC9F-4B0A-973E-A0AE0450501F}"/>
              </a:ext>
              <a:ext uri="{C183D7F6-B498-43B3-948B-1728B52AA6E4}">
                <adec:decorative xmlns:adec="http://schemas.microsoft.com/office/drawing/2017/decorative" val="1"/>
              </a:ext>
            </a:extLst>
          </p:cNvPr>
          <p:cNvSpPr/>
          <p:nvPr/>
        </p:nvSpPr>
        <p:spPr>
          <a:xfrm>
            <a:off x="4746879" y="2429458"/>
            <a:ext cx="3177852" cy="356507"/>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9" name="Google Shape;94;p1">
            <a:extLst>
              <a:ext uri="{FF2B5EF4-FFF2-40B4-BE49-F238E27FC236}">
                <a16:creationId xmlns:a16="http://schemas.microsoft.com/office/drawing/2014/main" id="{95A755D0-FE2B-460B-A1B0-9B01CDC24C17}"/>
              </a:ext>
            </a:extLst>
          </p:cNvPr>
          <p:cNvSpPr txBox="1"/>
          <p:nvPr/>
        </p:nvSpPr>
        <p:spPr>
          <a:xfrm>
            <a:off x="2038721" y="3468236"/>
            <a:ext cx="2984985" cy="1015622"/>
          </a:xfrm>
          <a:prstGeom prst="rect">
            <a:avLst/>
          </a:prstGeom>
          <a:noFill/>
          <a:ln>
            <a:noFill/>
          </a:ln>
        </p:spPr>
        <p:txBody>
          <a:bodyPr spcFirstLastPara="1" wrap="square" lIns="91425" tIns="45700" rIns="91425" bIns="45700" anchor="t" anchorCtr="0">
            <a:spAutoFit/>
          </a:bodyPr>
          <a:lstStyle/>
          <a:p>
            <a:pPr algn="ctr"/>
            <a:r>
              <a:rPr lang="en-US" sz="2000" b="1">
                <a:solidFill>
                  <a:schemeClr val="dk1"/>
                </a:solidFill>
                <a:latin typeface="Calibri"/>
                <a:cs typeface="Calibri"/>
                <a:sym typeface="Calibri"/>
              </a:rPr>
              <a:t>First Sound </a:t>
            </a:r>
            <a:endParaRPr lang="en-US" sz="2000" b="1">
              <a:solidFill>
                <a:schemeClr val="dk1"/>
              </a:solidFill>
              <a:cs typeface="Calibri"/>
            </a:endParaRPr>
          </a:p>
          <a:p>
            <a:pPr algn="ctr"/>
            <a:r>
              <a:rPr lang="en-US" sz="2000" b="1">
                <a:solidFill>
                  <a:schemeClr val="dk1"/>
                </a:solidFill>
                <a:cs typeface="Calibri"/>
              </a:rPr>
              <a:t>Fluency Measure</a:t>
            </a:r>
          </a:p>
          <a:p>
            <a:pPr algn="ctr"/>
            <a:r>
              <a:rPr lang="en-US" sz="2000" b="1">
                <a:solidFill>
                  <a:srgbClr val="0070C0"/>
                </a:solidFill>
                <a:cs typeface="Calibri"/>
              </a:rPr>
              <a:t>Kindergarten BOY &amp; MOY</a:t>
            </a:r>
          </a:p>
        </p:txBody>
      </p:sp>
      <p:sp>
        <p:nvSpPr>
          <p:cNvPr id="7" name="Google Shape;92;p1">
            <a:extLst>
              <a:ext uri="{FF2B5EF4-FFF2-40B4-BE49-F238E27FC236}">
                <a16:creationId xmlns:a16="http://schemas.microsoft.com/office/drawing/2014/main" id="{BB182770-36C2-45C3-94AB-5BFA5784038C}"/>
              </a:ext>
              <a:ext uri="{C183D7F6-B498-43B3-948B-1728B52AA6E4}">
                <adec:decorative xmlns:adec="http://schemas.microsoft.com/office/drawing/2017/decorative" val="1"/>
              </a:ext>
            </a:extLst>
          </p:cNvPr>
          <p:cNvSpPr/>
          <p:nvPr/>
        </p:nvSpPr>
        <p:spPr>
          <a:xfrm>
            <a:off x="5119785" y="3709750"/>
            <a:ext cx="2056352" cy="236529"/>
          </a:xfrm>
          <a:prstGeom prst="roundRect">
            <a:avLst>
              <a:gd name="adj" fmla="val 16667"/>
            </a:avLst>
          </a:prstGeom>
          <a:no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EC7A22B3-7333-448B-A739-EFA8582E07B0}"/>
              </a:ext>
            </a:extLst>
          </p:cNvPr>
          <p:cNvSpPr txBox="1"/>
          <p:nvPr/>
        </p:nvSpPr>
        <p:spPr>
          <a:xfrm>
            <a:off x="788013" y="160130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Calibri"/>
              </a:rPr>
              <a:t>Harder</a:t>
            </a:r>
          </a:p>
        </p:txBody>
      </p:sp>
      <p:sp>
        <p:nvSpPr>
          <p:cNvPr id="12" name="Arrow: Up-Down 11">
            <a:extLst>
              <a:ext uri="{FF2B5EF4-FFF2-40B4-BE49-F238E27FC236}">
                <a16:creationId xmlns:a16="http://schemas.microsoft.com/office/drawing/2014/main" id="{94E8C75C-8FE2-43E1-9351-89DD78D001F0}"/>
              </a:ext>
              <a:ext uri="{C183D7F6-B498-43B3-948B-1728B52AA6E4}">
                <adec:decorative xmlns:adec="http://schemas.microsoft.com/office/drawing/2017/decorative" val="1"/>
              </a:ext>
            </a:extLst>
          </p:cNvPr>
          <p:cNvSpPr/>
          <p:nvPr/>
        </p:nvSpPr>
        <p:spPr>
          <a:xfrm>
            <a:off x="1001538" y="2048083"/>
            <a:ext cx="489857" cy="379639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0B9B357-B42D-45E1-BB92-0F19674F6749}"/>
              </a:ext>
            </a:extLst>
          </p:cNvPr>
          <p:cNvSpPr txBox="1"/>
          <p:nvPr/>
        </p:nvSpPr>
        <p:spPr>
          <a:xfrm>
            <a:off x="808903" y="59157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Calibri"/>
              </a:rPr>
              <a:t>Easier</a:t>
            </a:r>
          </a:p>
        </p:txBody>
      </p:sp>
      <p:sp>
        <p:nvSpPr>
          <p:cNvPr id="4" name="Slide Number Placeholder 3">
            <a:extLst>
              <a:ext uri="{FF2B5EF4-FFF2-40B4-BE49-F238E27FC236}">
                <a16:creationId xmlns:a16="http://schemas.microsoft.com/office/drawing/2014/main" id="{DDBCD7A9-090C-4484-A2FE-D7171D41DCCE}"/>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390128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310D-EA12-4689-8761-2E6A1E405C9D}"/>
              </a:ext>
            </a:extLst>
          </p:cNvPr>
          <p:cNvSpPr>
            <a:spLocks noGrp="1"/>
          </p:cNvSpPr>
          <p:nvPr>
            <p:ph type="title"/>
          </p:nvPr>
        </p:nvSpPr>
        <p:spPr/>
        <p:txBody>
          <a:bodyPr/>
          <a:lstStyle/>
          <a:p>
            <a:r>
              <a:rPr lang="en-US">
                <a:latin typeface="Segoe UI"/>
                <a:cs typeface="Segoe UI"/>
              </a:rPr>
              <a:t>Data Decision Making: Student Profile 1 </a:t>
            </a:r>
            <a:endParaRPr lang="en-US"/>
          </a:p>
          <a:p>
            <a:endParaRPr lang="en-US"/>
          </a:p>
        </p:txBody>
      </p:sp>
      <p:sp>
        <p:nvSpPr>
          <p:cNvPr id="4" name="Slide Number Placeholder 3">
            <a:extLst>
              <a:ext uri="{FF2B5EF4-FFF2-40B4-BE49-F238E27FC236}">
                <a16:creationId xmlns:a16="http://schemas.microsoft.com/office/drawing/2014/main" id="{301DB143-745C-4996-9FBA-223DEED41891}"/>
              </a:ext>
            </a:extLst>
          </p:cNvPr>
          <p:cNvSpPr>
            <a:spLocks noGrp="1"/>
          </p:cNvSpPr>
          <p:nvPr>
            <p:ph type="sldNum" sz="quarter" idx="12"/>
          </p:nvPr>
        </p:nvSpPr>
        <p:spPr/>
        <p:txBody>
          <a:bodyPr/>
          <a:lstStyle/>
          <a:p>
            <a:fld id="{C479D5F6-EDCB-402A-AC08-4943A1820E8F}" type="slidenum">
              <a:rPr lang="en-US" smtClean="0"/>
              <a:pPr/>
              <a:t>25</a:t>
            </a:fld>
            <a:endParaRPr lang="en-US"/>
          </a:p>
        </p:txBody>
      </p:sp>
      <p:pic>
        <p:nvPicPr>
          <p:cNvPr id="6" name="Picture 5" descr="Graphical user interface, application&#10;&#10;Description automatically generated">
            <a:extLst>
              <a:ext uri="{FF2B5EF4-FFF2-40B4-BE49-F238E27FC236}">
                <a16:creationId xmlns:a16="http://schemas.microsoft.com/office/drawing/2014/main" id="{EE7F7804-B9FE-4C6E-92A1-53D81265058E}"/>
              </a:ext>
            </a:extLst>
          </p:cNvPr>
          <p:cNvPicPr>
            <a:picLocks noChangeAspect="1"/>
          </p:cNvPicPr>
          <p:nvPr/>
        </p:nvPicPr>
        <p:blipFill rotWithShape="1">
          <a:blip r:embed="rId3"/>
          <a:srcRect l="1281" t="28472" r="53363" b="29167"/>
          <a:stretch/>
        </p:blipFill>
        <p:spPr>
          <a:xfrm>
            <a:off x="840401" y="2611918"/>
            <a:ext cx="10179188" cy="2632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id="{00DEB71A-E86D-47EF-8EE4-6CDA9C3CC7DA}"/>
              </a:ext>
              <a:ext uri="{C183D7F6-B498-43B3-948B-1728B52AA6E4}">
                <adec:decorative xmlns:adec="http://schemas.microsoft.com/office/drawing/2017/decorative" val="1"/>
              </a:ext>
            </a:extLst>
          </p:cNvPr>
          <p:cNvSpPr/>
          <p:nvPr/>
        </p:nvSpPr>
        <p:spPr>
          <a:xfrm>
            <a:off x="8264585" y="2771236"/>
            <a:ext cx="977900" cy="24003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97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2033-88C2-4F8C-A35F-C96B0299D941}"/>
              </a:ext>
            </a:extLst>
          </p:cNvPr>
          <p:cNvSpPr>
            <a:spLocks noGrp="1"/>
          </p:cNvSpPr>
          <p:nvPr>
            <p:ph type="title"/>
          </p:nvPr>
        </p:nvSpPr>
        <p:spPr/>
        <p:txBody>
          <a:bodyPr/>
          <a:lstStyle/>
          <a:p>
            <a:r>
              <a:rPr lang="en-US">
                <a:latin typeface="Segoe UI"/>
                <a:cs typeface="Segoe UI"/>
              </a:rPr>
              <a:t>Data Decision Making: Student Profile 1 </a:t>
            </a:r>
            <a:endParaRPr lang="en-US"/>
          </a:p>
          <a:p>
            <a:endParaRPr lang="en-US"/>
          </a:p>
        </p:txBody>
      </p:sp>
      <p:sp>
        <p:nvSpPr>
          <p:cNvPr id="4" name="Slide Number Placeholder 3">
            <a:extLst>
              <a:ext uri="{FF2B5EF4-FFF2-40B4-BE49-F238E27FC236}">
                <a16:creationId xmlns:a16="http://schemas.microsoft.com/office/drawing/2014/main" id="{DB828FC5-6D83-4B03-8619-C8ED78F19D61}"/>
              </a:ext>
            </a:extLst>
          </p:cNvPr>
          <p:cNvSpPr>
            <a:spLocks noGrp="1"/>
          </p:cNvSpPr>
          <p:nvPr>
            <p:ph type="sldNum" sz="quarter" idx="12"/>
          </p:nvPr>
        </p:nvSpPr>
        <p:spPr/>
        <p:txBody>
          <a:bodyPr/>
          <a:lstStyle/>
          <a:p>
            <a:fld id="{C479D5F6-EDCB-402A-AC08-4943A1820E8F}" type="slidenum">
              <a:rPr lang="en-US" smtClean="0"/>
              <a:pPr/>
              <a:t>26</a:t>
            </a:fld>
            <a:endParaRPr lang="en-US"/>
          </a:p>
        </p:txBody>
      </p:sp>
      <p:pic>
        <p:nvPicPr>
          <p:cNvPr id="5" name="Picture 4" descr="Visual of Assessment data for letter naming fluency">
            <a:extLst>
              <a:ext uri="{FF2B5EF4-FFF2-40B4-BE49-F238E27FC236}">
                <a16:creationId xmlns:a16="http://schemas.microsoft.com/office/drawing/2014/main" id="{CCEEFE71-51EA-4A07-9596-15216D747A4A}"/>
              </a:ext>
            </a:extLst>
          </p:cNvPr>
          <p:cNvPicPr/>
          <p:nvPr/>
        </p:nvPicPr>
        <p:blipFill>
          <a:blip r:embed="rId3"/>
          <a:stretch>
            <a:fillRect/>
          </a:stretch>
        </p:blipFill>
        <p:spPr>
          <a:xfrm>
            <a:off x="1226389" y="1406262"/>
            <a:ext cx="9595448" cy="4850607"/>
          </a:xfrm>
          <a:prstGeom prst="rect">
            <a:avLst/>
          </a:prstGeom>
        </p:spPr>
      </p:pic>
    </p:spTree>
    <p:extLst>
      <p:ext uri="{BB962C8B-B14F-4D97-AF65-F5344CB8AC3E}">
        <p14:creationId xmlns:p14="http://schemas.microsoft.com/office/powerpoint/2010/main" val="3659135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A543-D485-4D89-812E-1DCA6244F24D}"/>
              </a:ext>
            </a:extLst>
          </p:cNvPr>
          <p:cNvSpPr>
            <a:spLocks noGrp="1"/>
          </p:cNvSpPr>
          <p:nvPr>
            <p:ph type="title"/>
          </p:nvPr>
        </p:nvSpPr>
        <p:spPr/>
        <p:txBody>
          <a:bodyPr/>
          <a:lstStyle/>
          <a:p>
            <a:r>
              <a:rPr lang="en-US">
                <a:latin typeface="Segoe UI"/>
                <a:cs typeface="Segoe UI"/>
              </a:rPr>
              <a:t>Data Decision Making: Student Profile 1 </a:t>
            </a:r>
            <a:endParaRPr lang="en-US"/>
          </a:p>
          <a:p>
            <a:endParaRPr lang="en-US"/>
          </a:p>
        </p:txBody>
      </p:sp>
      <p:sp>
        <p:nvSpPr>
          <p:cNvPr id="4" name="Slide Number Placeholder 3">
            <a:extLst>
              <a:ext uri="{FF2B5EF4-FFF2-40B4-BE49-F238E27FC236}">
                <a16:creationId xmlns:a16="http://schemas.microsoft.com/office/drawing/2014/main" id="{F240DF37-8696-4993-84AF-1B0DBACF7576}"/>
              </a:ext>
            </a:extLst>
          </p:cNvPr>
          <p:cNvSpPr>
            <a:spLocks noGrp="1"/>
          </p:cNvSpPr>
          <p:nvPr>
            <p:ph type="sldNum" sz="quarter" idx="12"/>
          </p:nvPr>
        </p:nvSpPr>
        <p:spPr/>
        <p:txBody>
          <a:bodyPr/>
          <a:lstStyle/>
          <a:p>
            <a:fld id="{C479D5F6-EDCB-402A-AC08-4943A1820E8F}" type="slidenum">
              <a:rPr lang="en-US" smtClean="0"/>
              <a:pPr/>
              <a:t>27</a:t>
            </a:fld>
            <a:endParaRPr lang="en-US"/>
          </a:p>
        </p:txBody>
      </p:sp>
      <p:pic>
        <p:nvPicPr>
          <p:cNvPr id="17" name="Picture 10" descr="A picture containing graphical user interface&#10;&#10;Description automatically generated">
            <a:extLst>
              <a:ext uri="{FF2B5EF4-FFF2-40B4-BE49-F238E27FC236}">
                <a16:creationId xmlns:a16="http://schemas.microsoft.com/office/drawing/2014/main" id="{7D3C7F27-0CFB-49E8-8FB4-3602A6F731A5}"/>
              </a:ext>
            </a:extLst>
          </p:cNvPr>
          <p:cNvPicPr>
            <a:picLocks noChangeAspect="1"/>
          </p:cNvPicPr>
          <p:nvPr/>
        </p:nvPicPr>
        <p:blipFill rotWithShape="1">
          <a:blip r:embed="rId3"/>
          <a:srcRect t="3324" r="228" b="70845"/>
          <a:stretch/>
        </p:blipFill>
        <p:spPr>
          <a:xfrm>
            <a:off x="506057" y="2308860"/>
            <a:ext cx="11192612" cy="2254296"/>
          </a:xfrm>
          <a:prstGeom prst="rect">
            <a:avLst/>
          </a:prstGeom>
        </p:spPr>
      </p:pic>
      <p:sp>
        <p:nvSpPr>
          <p:cNvPr id="20" name="Rectangle: Rounded Corners 19">
            <a:extLst>
              <a:ext uri="{FF2B5EF4-FFF2-40B4-BE49-F238E27FC236}">
                <a16:creationId xmlns:a16="http://schemas.microsoft.com/office/drawing/2014/main" id="{1231DE7A-8D04-4ECA-8AF3-31EE950CE1FB}"/>
              </a:ext>
              <a:ext uri="{C183D7F6-B498-43B3-948B-1728B52AA6E4}">
                <adec:decorative xmlns:adec="http://schemas.microsoft.com/office/drawing/2017/decorative" val="1"/>
              </a:ext>
            </a:extLst>
          </p:cNvPr>
          <p:cNvSpPr/>
          <p:nvPr/>
        </p:nvSpPr>
        <p:spPr>
          <a:xfrm>
            <a:off x="8343899" y="2603500"/>
            <a:ext cx="977900" cy="24003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586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B7D5-B062-452B-9747-AEE612E3E041}"/>
              </a:ext>
            </a:extLst>
          </p:cNvPr>
          <p:cNvSpPr>
            <a:spLocks noGrp="1"/>
          </p:cNvSpPr>
          <p:nvPr>
            <p:ph type="ctrTitle"/>
          </p:nvPr>
        </p:nvSpPr>
        <p:spPr/>
        <p:txBody>
          <a:bodyPr/>
          <a:lstStyle/>
          <a:p>
            <a:r>
              <a:rPr lang="en-US">
                <a:latin typeface="Museo Slab 500"/>
              </a:rPr>
              <a:t>Student Profile 2: At Some Risk</a:t>
            </a:r>
          </a:p>
        </p:txBody>
      </p:sp>
      <p:sp>
        <p:nvSpPr>
          <p:cNvPr id="4" name="Slide Number Placeholder 3">
            <a:extLst>
              <a:ext uri="{FF2B5EF4-FFF2-40B4-BE49-F238E27FC236}">
                <a16:creationId xmlns:a16="http://schemas.microsoft.com/office/drawing/2014/main" id="{AF283141-EB62-40F5-A288-B4DE80B205CC}"/>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2675064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871A-B6F7-4E48-B492-5DD2F8570939}"/>
              </a:ext>
            </a:extLst>
          </p:cNvPr>
          <p:cNvSpPr>
            <a:spLocks noGrp="1"/>
          </p:cNvSpPr>
          <p:nvPr>
            <p:ph type="title"/>
          </p:nvPr>
        </p:nvSpPr>
        <p:spPr/>
        <p:txBody>
          <a:bodyPr/>
          <a:lstStyle/>
          <a:p>
            <a:r>
              <a:rPr lang="en-US">
                <a:latin typeface="Museo Slab 500"/>
              </a:rPr>
              <a:t>Data Decision Making: Student Profile 2</a:t>
            </a:r>
            <a:endParaRPr lang="en-US"/>
          </a:p>
        </p:txBody>
      </p:sp>
      <p:sp>
        <p:nvSpPr>
          <p:cNvPr id="4" name="Slide Number Placeholder 3">
            <a:extLst>
              <a:ext uri="{FF2B5EF4-FFF2-40B4-BE49-F238E27FC236}">
                <a16:creationId xmlns:a16="http://schemas.microsoft.com/office/drawing/2014/main" id="{B397C395-4B47-4CFE-AB93-8CE4F4359D10}"/>
              </a:ext>
            </a:extLst>
          </p:cNvPr>
          <p:cNvSpPr>
            <a:spLocks noGrp="1"/>
          </p:cNvSpPr>
          <p:nvPr>
            <p:ph type="sldNum" sz="quarter" idx="12"/>
          </p:nvPr>
        </p:nvSpPr>
        <p:spPr/>
        <p:txBody>
          <a:bodyPr/>
          <a:lstStyle/>
          <a:p>
            <a:fld id="{C479D5F6-EDCB-402A-AC08-4943A1820E8F}" type="slidenum">
              <a:rPr lang="en-US" smtClean="0"/>
              <a:pPr/>
              <a:t>29</a:t>
            </a:fld>
            <a:endParaRPr lang="en-US"/>
          </a:p>
        </p:txBody>
      </p:sp>
      <p:pic>
        <p:nvPicPr>
          <p:cNvPr id="5" name="Picture 4">
            <a:extLst>
              <a:ext uri="{FF2B5EF4-FFF2-40B4-BE49-F238E27FC236}">
                <a16:creationId xmlns:a16="http://schemas.microsoft.com/office/drawing/2014/main" id="{4E4B01CF-2E7B-491A-A142-A472A622EE46}"/>
              </a:ext>
              <a:ext uri="{C183D7F6-B498-43B3-948B-1728B52AA6E4}">
                <adec:decorative xmlns:adec="http://schemas.microsoft.com/office/drawing/2017/decorative" val="1"/>
              </a:ext>
            </a:extLst>
          </p:cNvPr>
          <p:cNvPicPr/>
          <p:nvPr/>
        </p:nvPicPr>
        <p:blipFill>
          <a:blip r:embed="rId3"/>
          <a:stretch>
            <a:fillRect/>
          </a:stretch>
        </p:blipFill>
        <p:spPr>
          <a:xfrm>
            <a:off x="832267" y="857453"/>
            <a:ext cx="6245524" cy="5753231"/>
          </a:xfrm>
          <a:prstGeom prst="rect">
            <a:avLst/>
          </a:prstGeom>
        </p:spPr>
      </p:pic>
      <p:pic>
        <p:nvPicPr>
          <p:cNvPr id="15" name="Picture 10" descr="A picture containing graphical user interface&#10;&#10;Description automatically generated">
            <a:extLst>
              <a:ext uri="{FF2B5EF4-FFF2-40B4-BE49-F238E27FC236}">
                <a16:creationId xmlns:a16="http://schemas.microsoft.com/office/drawing/2014/main" id="{C8D3102C-AAC7-4638-94AE-AC06A5EEE2DD}"/>
              </a:ext>
            </a:extLst>
          </p:cNvPr>
          <p:cNvPicPr>
            <a:picLocks noChangeAspect="1"/>
          </p:cNvPicPr>
          <p:nvPr/>
        </p:nvPicPr>
        <p:blipFill rotWithShape="1">
          <a:blip r:embed="rId4"/>
          <a:srcRect t="3324" r="228" b="70845"/>
          <a:stretch/>
        </p:blipFill>
        <p:spPr>
          <a:xfrm>
            <a:off x="4368608" y="4161308"/>
            <a:ext cx="7763613" cy="1571125"/>
          </a:xfrm>
          <a:prstGeom prst="rect">
            <a:avLst/>
          </a:prstGeom>
        </p:spPr>
      </p:pic>
      <p:sp>
        <p:nvSpPr>
          <p:cNvPr id="17" name="Rectangle: Rounded Corners 16">
            <a:extLst>
              <a:ext uri="{FF2B5EF4-FFF2-40B4-BE49-F238E27FC236}">
                <a16:creationId xmlns:a16="http://schemas.microsoft.com/office/drawing/2014/main" id="{E8E4C0B2-A0C6-41F8-865E-78A9B5DEB596}"/>
              </a:ext>
              <a:ext uri="{C183D7F6-B498-43B3-948B-1728B52AA6E4}">
                <adec:decorative xmlns:adec="http://schemas.microsoft.com/office/drawing/2017/decorative" val="1"/>
              </a:ext>
            </a:extLst>
          </p:cNvPr>
          <p:cNvSpPr/>
          <p:nvPr/>
        </p:nvSpPr>
        <p:spPr>
          <a:xfrm>
            <a:off x="7091415" y="4358728"/>
            <a:ext cx="1348391" cy="156867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Table&#10;&#10;Description automatically generated">
            <a:extLst>
              <a:ext uri="{FF2B5EF4-FFF2-40B4-BE49-F238E27FC236}">
                <a16:creationId xmlns:a16="http://schemas.microsoft.com/office/drawing/2014/main" id="{B90394C0-9881-40E3-858C-BD082AB2372F}"/>
              </a:ext>
            </a:extLst>
          </p:cNvPr>
          <p:cNvPicPr>
            <a:picLocks noGrp="1" noChangeAspect="1"/>
          </p:cNvPicPr>
          <p:nvPr>
            <p:ph idx="1"/>
          </p:nvPr>
        </p:nvPicPr>
        <p:blipFill>
          <a:blip r:embed="rId5"/>
          <a:stretch>
            <a:fillRect/>
          </a:stretch>
        </p:blipFill>
        <p:spPr>
          <a:xfrm>
            <a:off x="4635706" y="2183795"/>
            <a:ext cx="7230258" cy="1731102"/>
          </a:xfrm>
        </p:spPr>
      </p:pic>
      <p:sp>
        <p:nvSpPr>
          <p:cNvPr id="13" name="Rectangle: Rounded Corners 12">
            <a:extLst>
              <a:ext uri="{FF2B5EF4-FFF2-40B4-BE49-F238E27FC236}">
                <a16:creationId xmlns:a16="http://schemas.microsoft.com/office/drawing/2014/main" id="{7187E519-366E-43CF-A782-D60FC80D4859}"/>
              </a:ext>
              <a:ext uri="{C183D7F6-B498-43B3-948B-1728B52AA6E4}">
                <adec:decorative xmlns:adec="http://schemas.microsoft.com/office/drawing/2017/decorative" val="1"/>
              </a:ext>
            </a:extLst>
          </p:cNvPr>
          <p:cNvSpPr/>
          <p:nvPr/>
        </p:nvSpPr>
        <p:spPr>
          <a:xfrm>
            <a:off x="8642482" y="2319569"/>
            <a:ext cx="1389994" cy="158431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88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44EB0-DE4F-41A8-B1CC-1619E116A768}"/>
              </a:ext>
            </a:extLst>
          </p:cNvPr>
          <p:cNvSpPr>
            <a:spLocks noGrp="1"/>
          </p:cNvSpPr>
          <p:nvPr>
            <p:ph type="title"/>
          </p:nvPr>
        </p:nvSpPr>
        <p:spPr/>
        <p:txBody>
          <a:bodyPr/>
          <a:lstStyle/>
          <a:p>
            <a:r>
              <a:rPr lang="en-US" dirty="0"/>
              <a:t>Agenda &amp; Intended Outcomes</a:t>
            </a:r>
          </a:p>
        </p:txBody>
      </p:sp>
      <p:sp>
        <p:nvSpPr>
          <p:cNvPr id="3" name="Content Placeholder 2">
            <a:extLst>
              <a:ext uri="{FF2B5EF4-FFF2-40B4-BE49-F238E27FC236}">
                <a16:creationId xmlns:a16="http://schemas.microsoft.com/office/drawing/2014/main" id="{826DF01B-2E49-4FAA-8E05-2F40634BD56A}"/>
              </a:ext>
            </a:extLst>
          </p:cNvPr>
          <p:cNvSpPr>
            <a:spLocks noGrp="1"/>
          </p:cNvSpPr>
          <p:nvPr>
            <p:ph sz="half" idx="1"/>
          </p:nvPr>
        </p:nvSpPr>
        <p:spPr>
          <a:xfrm>
            <a:off x="838200" y="1554480"/>
            <a:ext cx="5181600" cy="4983941"/>
          </a:xfrm>
        </p:spPr>
        <p:txBody>
          <a:bodyPr vert="horz" lIns="0" tIns="0" rIns="0" bIns="0" rtlCol="0" anchor="t">
            <a:normAutofit lnSpcReduction="10000"/>
          </a:bodyPr>
          <a:lstStyle/>
          <a:p>
            <a:pPr marL="0" indent="0">
              <a:buNone/>
            </a:pPr>
            <a:r>
              <a:rPr lang="en-US" b="1">
                <a:cs typeface="Calibri"/>
              </a:rPr>
              <a:t>Agenda:</a:t>
            </a:r>
          </a:p>
          <a:p>
            <a:pPr marL="457200" indent="-457200">
              <a:buAutoNum type="arabicPeriod"/>
            </a:pPr>
            <a:r>
              <a:rPr lang="en-US">
                <a:cs typeface="Calibri"/>
              </a:rPr>
              <a:t>Purpose, legislation and statutory background of assessments</a:t>
            </a:r>
          </a:p>
          <a:p>
            <a:pPr marL="457200" indent="-457200">
              <a:buAutoNum type="arabicPeriod"/>
            </a:pPr>
            <a:r>
              <a:rPr lang="en-US">
                <a:cs typeface="Calibri"/>
              </a:rPr>
              <a:t>Timeline and connections across assessments in K</a:t>
            </a:r>
          </a:p>
          <a:p>
            <a:pPr marL="457200" indent="-457200">
              <a:buAutoNum type="arabicPeriod"/>
            </a:pPr>
            <a:r>
              <a:rPr lang="en-US">
                <a:cs typeface="Calibri"/>
              </a:rPr>
              <a:t>Supporting the use of data and individual problem solving</a:t>
            </a:r>
          </a:p>
          <a:p>
            <a:pPr marL="457200" indent="-457200">
              <a:buAutoNum type="arabicPeriod"/>
            </a:pPr>
            <a:r>
              <a:rPr lang="en-US">
                <a:cs typeface="Calibri"/>
              </a:rPr>
              <a:t>Connecting individual student and trend data</a:t>
            </a:r>
          </a:p>
          <a:p>
            <a:pPr marL="457200" indent="-457200">
              <a:buAutoNum type="arabicPeriod"/>
            </a:pPr>
            <a:r>
              <a:rPr lang="en-US">
                <a:cs typeface="Calibri"/>
              </a:rPr>
              <a:t>Enabling contexts for data driven decision making</a:t>
            </a:r>
          </a:p>
          <a:p>
            <a:pPr marL="457200" indent="-457200">
              <a:buAutoNum type="arabicPeriod"/>
            </a:pPr>
            <a:r>
              <a:rPr lang="en-US">
                <a:cs typeface="Calibri"/>
              </a:rPr>
              <a:t>Documenting the process in individual plans</a:t>
            </a:r>
          </a:p>
          <a:p>
            <a:pPr marL="0" indent="0">
              <a:buNone/>
            </a:pPr>
            <a:endParaRPr lang="en-US">
              <a:cs typeface="Calibri"/>
            </a:endParaRPr>
          </a:p>
        </p:txBody>
      </p:sp>
      <p:sp>
        <p:nvSpPr>
          <p:cNvPr id="6" name="Content Placeholder 5">
            <a:extLst>
              <a:ext uri="{FF2B5EF4-FFF2-40B4-BE49-F238E27FC236}">
                <a16:creationId xmlns:a16="http://schemas.microsoft.com/office/drawing/2014/main" id="{69B93531-3A03-43BB-BB63-B4F1D61D6BEA}"/>
              </a:ext>
            </a:extLst>
          </p:cNvPr>
          <p:cNvSpPr>
            <a:spLocks noGrp="1"/>
          </p:cNvSpPr>
          <p:nvPr>
            <p:ph sz="half" idx="2"/>
          </p:nvPr>
        </p:nvSpPr>
        <p:spPr/>
        <p:txBody>
          <a:bodyPr vert="horz" lIns="91440" tIns="45720" rIns="91440" bIns="45720" rtlCol="0" anchor="t">
            <a:normAutofit/>
          </a:bodyPr>
          <a:lstStyle/>
          <a:p>
            <a:pPr marL="0" indent="0">
              <a:buNone/>
            </a:pPr>
            <a:r>
              <a:rPr lang="en-US" b="1">
                <a:cs typeface="Calibri"/>
              </a:rPr>
              <a:t>Objectives:</a:t>
            </a:r>
          </a:p>
          <a:p>
            <a:pPr>
              <a:buFont typeface="Arial"/>
              <a:buChar char="•"/>
            </a:pPr>
            <a:r>
              <a:rPr lang="en-US">
                <a:ea typeface="+mn-lt"/>
                <a:cs typeface="+mn-lt"/>
              </a:rPr>
              <a:t>Describe and compare the background of and connection between the required assessments in K.</a:t>
            </a:r>
          </a:p>
          <a:p>
            <a:pPr>
              <a:buFont typeface="Arial"/>
              <a:buChar char="•"/>
            </a:pPr>
            <a:r>
              <a:rPr lang="en-US">
                <a:ea typeface="+mn-lt"/>
                <a:cs typeface="+mn-lt"/>
              </a:rPr>
              <a:t>Review and illustrate how to use the problem-solving process across required assessments.</a:t>
            </a:r>
          </a:p>
          <a:p>
            <a:pPr>
              <a:buFont typeface="Arial"/>
              <a:buChar char="•"/>
            </a:pPr>
            <a:r>
              <a:rPr lang="en-US">
                <a:ea typeface="+mn-lt"/>
                <a:cs typeface="+mn-lt"/>
              </a:rPr>
              <a:t>Review requirements and flexibilities in documenting the DBDM process in individual plans.</a:t>
            </a:r>
            <a:endParaRPr lang="en-US">
              <a:cs typeface="Calibri" panose="020F0502020204030204"/>
            </a:endParaRPr>
          </a:p>
        </p:txBody>
      </p:sp>
      <p:sp>
        <p:nvSpPr>
          <p:cNvPr id="4" name="Slide Number Placeholder 3">
            <a:extLst>
              <a:ext uri="{FF2B5EF4-FFF2-40B4-BE49-F238E27FC236}">
                <a16:creationId xmlns:a16="http://schemas.microsoft.com/office/drawing/2014/main" id="{F6FDC00C-B58E-4E5F-9D50-5714667657C6}"/>
              </a:ext>
            </a:extLst>
          </p:cNvPr>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523979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594C-B8E0-45DA-83C0-8AD68BC55478}"/>
              </a:ext>
            </a:extLst>
          </p:cNvPr>
          <p:cNvSpPr>
            <a:spLocks noGrp="1"/>
          </p:cNvSpPr>
          <p:nvPr>
            <p:ph type="title"/>
          </p:nvPr>
        </p:nvSpPr>
        <p:spPr/>
        <p:txBody>
          <a:bodyPr/>
          <a:lstStyle/>
          <a:p>
            <a:r>
              <a:rPr lang="en-US">
                <a:latin typeface="Segoe UI"/>
                <a:cs typeface="Segoe UI"/>
              </a:rPr>
              <a:t>Data Decision Making: Student Profile 2</a:t>
            </a:r>
            <a:endParaRPr lang="en-US"/>
          </a:p>
          <a:p>
            <a:endParaRPr lang="en-US"/>
          </a:p>
        </p:txBody>
      </p:sp>
      <p:sp>
        <p:nvSpPr>
          <p:cNvPr id="4" name="Slide Number Placeholder 3">
            <a:extLst>
              <a:ext uri="{FF2B5EF4-FFF2-40B4-BE49-F238E27FC236}">
                <a16:creationId xmlns:a16="http://schemas.microsoft.com/office/drawing/2014/main" id="{79A9F960-7BAD-4176-BB20-A34CE20F231B}"/>
              </a:ext>
            </a:extLst>
          </p:cNvPr>
          <p:cNvSpPr>
            <a:spLocks noGrp="1"/>
          </p:cNvSpPr>
          <p:nvPr>
            <p:ph type="sldNum" sz="quarter" idx="12"/>
          </p:nvPr>
        </p:nvSpPr>
        <p:spPr/>
        <p:txBody>
          <a:bodyPr/>
          <a:lstStyle/>
          <a:p>
            <a:fld id="{C479D5F6-EDCB-402A-AC08-4943A1820E8F}" type="slidenum">
              <a:rPr lang="en-US" smtClean="0"/>
              <a:pPr/>
              <a:t>30</a:t>
            </a:fld>
            <a:endParaRPr lang="en-US"/>
          </a:p>
        </p:txBody>
      </p:sp>
      <p:pic>
        <p:nvPicPr>
          <p:cNvPr id="5" name="Content Placeholder 4" descr="Visual of assessment data for first sound fluency">
            <a:extLst>
              <a:ext uri="{FF2B5EF4-FFF2-40B4-BE49-F238E27FC236}">
                <a16:creationId xmlns:a16="http://schemas.microsoft.com/office/drawing/2014/main" id="{A47FB721-C1D9-427E-962A-04CF57BAA7ED}"/>
              </a:ext>
            </a:extLst>
          </p:cNvPr>
          <p:cNvPicPr>
            <a:picLocks noGrp="1"/>
          </p:cNvPicPr>
          <p:nvPr>
            <p:ph idx="1"/>
          </p:nvPr>
        </p:nvPicPr>
        <p:blipFill>
          <a:blip r:embed="rId3"/>
          <a:stretch>
            <a:fillRect/>
          </a:stretch>
        </p:blipFill>
        <p:spPr>
          <a:xfrm>
            <a:off x="876371" y="1481850"/>
            <a:ext cx="10236410" cy="4782657"/>
          </a:xfrm>
          <a:prstGeom prst="rect">
            <a:avLst/>
          </a:prstGeom>
        </p:spPr>
      </p:pic>
    </p:spTree>
    <p:extLst>
      <p:ext uri="{BB962C8B-B14F-4D97-AF65-F5344CB8AC3E}">
        <p14:creationId xmlns:p14="http://schemas.microsoft.com/office/powerpoint/2010/main" val="271085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272D-AE7D-4137-AB13-46BF38BAE7E7}"/>
              </a:ext>
            </a:extLst>
          </p:cNvPr>
          <p:cNvSpPr>
            <a:spLocks noGrp="1"/>
          </p:cNvSpPr>
          <p:nvPr>
            <p:ph type="title"/>
          </p:nvPr>
        </p:nvSpPr>
        <p:spPr/>
        <p:txBody>
          <a:bodyPr/>
          <a:lstStyle/>
          <a:p>
            <a:r>
              <a:rPr lang="en-US">
                <a:latin typeface="Segoe UI"/>
                <a:cs typeface="Segoe UI"/>
              </a:rPr>
              <a:t>Data Decision Making: Student Profile 2</a:t>
            </a:r>
            <a:endParaRPr lang="en-US"/>
          </a:p>
          <a:p>
            <a:endParaRPr lang="en-US"/>
          </a:p>
        </p:txBody>
      </p:sp>
      <p:pic>
        <p:nvPicPr>
          <p:cNvPr id="5" name="Picture 6" descr="Table&#10;&#10;Description automatically generated">
            <a:extLst>
              <a:ext uri="{FF2B5EF4-FFF2-40B4-BE49-F238E27FC236}">
                <a16:creationId xmlns:a16="http://schemas.microsoft.com/office/drawing/2014/main" id="{51F9BE6C-F0B4-4D96-B5DA-C8138E0DDC69}"/>
              </a:ext>
            </a:extLst>
          </p:cNvPr>
          <p:cNvPicPr>
            <a:picLocks noGrp="1" noChangeAspect="1"/>
          </p:cNvPicPr>
          <p:nvPr>
            <p:ph idx="1"/>
          </p:nvPr>
        </p:nvPicPr>
        <p:blipFill>
          <a:blip r:embed="rId3"/>
          <a:stretch>
            <a:fillRect/>
          </a:stretch>
        </p:blipFill>
        <p:spPr>
          <a:xfrm>
            <a:off x="162464" y="2293656"/>
            <a:ext cx="11867072" cy="2786721"/>
          </a:xfrm>
        </p:spPr>
      </p:pic>
      <p:sp>
        <p:nvSpPr>
          <p:cNvPr id="4" name="Slide Number Placeholder 3">
            <a:extLst>
              <a:ext uri="{FF2B5EF4-FFF2-40B4-BE49-F238E27FC236}">
                <a16:creationId xmlns:a16="http://schemas.microsoft.com/office/drawing/2014/main" id="{F17AEBA7-6FE5-4DD3-9150-EC5388AC876F}"/>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8" name="Rectangle: Rounded Corners 7">
            <a:extLst>
              <a:ext uri="{FF2B5EF4-FFF2-40B4-BE49-F238E27FC236}">
                <a16:creationId xmlns:a16="http://schemas.microsoft.com/office/drawing/2014/main" id="{B46A7E2F-6D55-4AB5-8D1E-C7DDF62CC5B9}"/>
              </a:ext>
              <a:ext uri="{C183D7F6-B498-43B3-948B-1728B52AA6E4}">
                <adec:decorative xmlns:adec="http://schemas.microsoft.com/office/drawing/2017/decorative" val="1"/>
              </a:ext>
            </a:extLst>
          </p:cNvPr>
          <p:cNvSpPr/>
          <p:nvPr/>
        </p:nvSpPr>
        <p:spPr>
          <a:xfrm>
            <a:off x="6692899" y="2074863"/>
            <a:ext cx="1981200" cy="30353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314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50A8-A9F0-4BB3-8E5D-929370419B8F}"/>
              </a:ext>
            </a:extLst>
          </p:cNvPr>
          <p:cNvSpPr>
            <a:spLocks noGrp="1"/>
          </p:cNvSpPr>
          <p:nvPr>
            <p:ph type="title"/>
          </p:nvPr>
        </p:nvSpPr>
        <p:spPr/>
        <p:txBody>
          <a:bodyPr/>
          <a:lstStyle/>
          <a:p>
            <a:r>
              <a:rPr lang="en-US" dirty="0">
                <a:latin typeface="Segoe UI"/>
                <a:cs typeface="Segoe UI"/>
              </a:rPr>
              <a:t>Data Decision Making: Student Profile 2</a:t>
            </a:r>
            <a:endParaRPr lang="en-US" dirty="0"/>
          </a:p>
          <a:p>
            <a:endParaRPr lang="en-US" dirty="0"/>
          </a:p>
        </p:txBody>
      </p:sp>
      <p:sp>
        <p:nvSpPr>
          <p:cNvPr id="4" name="Slide Number Placeholder 3">
            <a:extLst>
              <a:ext uri="{FF2B5EF4-FFF2-40B4-BE49-F238E27FC236}">
                <a16:creationId xmlns:a16="http://schemas.microsoft.com/office/drawing/2014/main" id="{8E69731E-0300-41D1-9244-45FE83F54466}"/>
              </a:ext>
            </a:extLst>
          </p:cNvPr>
          <p:cNvSpPr>
            <a:spLocks noGrp="1"/>
          </p:cNvSpPr>
          <p:nvPr>
            <p:ph type="sldNum" sz="quarter" idx="12"/>
          </p:nvPr>
        </p:nvSpPr>
        <p:spPr/>
        <p:txBody>
          <a:bodyPr/>
          <a:lstStyle/>
          <a:p>
            <a:fld id="{C479D5F6-EDCB-402A-AC08-4943A1820E8F}" type="slidenum">
              <a:rPr lang="en-US" smtClean="0"/>
              <a:pPr/>
              <a:t>32</a:t>
            </a:fld>
            <a:endParaRPr lang="en-US"/>
          </a:p>
        </p:txBody>
      </p:sp>
      <p:pic>
        <p:nvPicPr>
          <p:cNvPr id="5" name="Picture 4" descr="Visual of assessment data for letter naming fluency">
            <a:extLst>
              <a:ext uri="{FF2B5EF4-FFF2-40B4-BE49-F238E27FC236}">
                <a16:creationId xmlns:a16="http://schemas.microsoft.com/office/drawing/2014/main" id="{22FB3C9A-B390-4AA0-8083-E8B6E587EDB3}"/>
              </a:ext>
            </a:extLst>
          </p:cNvPr>
          <p:cNvPicPr/>
          <p:nvPr/>
        </p:nvPicPr>
        <p:blipFill>
          <a:blip r:embed="rId3"/>
          <a:stretch>
            <a:fillRect/>
          </a:stretch>
        </p:blipFill>
        <p:spPr>
          <a:xfrm>
            <a:off x="1068237" y="1455061"/>
            <a:ext cx="9107293" cy="5022320"/>
          </a:xfrm>
          <a:prstGeom prst="rect">
            <a:avLst/>
          </a:prstGeom>
        </p:spPr>
      </p:pic>
    </p:spTree>
    <p:extLst>
      <p:ext uri="{BB962C8B-B14F-4D97-AF65-F5344CB8AC3E}">
        <p14:creationId xmlns:p14="http://schemas.microsoft.com/office/powerpoint/2010/main" val="752705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247DB-3D9A-4367-80E5-A87678D7BDDD}"/>
              </a:ext>
            </a:extLst>
          </p:cNvPr>
          <p:cNvSpPr>
            <a:spLocks noGrp="1"/>
          </p:cNvSpPr>
          <p:nvPr>
            <p:ph type="title"/>
          </p:nvPr>
        </p:nvSpPr>
        <p:spPr/>
        <p:txBody>
          <a:bodyPr/>
          <a:lstStyle/>
          <a:p>
            <a:r>
              <a:rPr lang="en-US" dirty="0">
                <a:latin typeface="Segoe UI"/>
                <a:cs typeface="Segoe UI"/>
              </a:rPr>
              <a:t>Data Decision Making: Student Profile 2</a:t>
            </a:r>
            <a:endParaRPr lang="en-US" dirty="0"/>
          </a:p>
          <a:p>
            <a:endParaRPr lang="en-US" dirty="0"/>
          </a:p>
        </p:txBody>
      </p:sp>
      <p:sp>
        <p:nvSpPr>
          <p:cNvPr id="4" name="Slide Number Placeholder 3">
            <a:extLst>
              <a:ext uri="{FF2B5EF4-FFF2-40B4-BE49-F238E27FC236}">
                <a16:creationId xmlns:a16="http://schemas.microsoft.com/office/drawing/2014/main" id="{82D7EE0B-3634-4DCF-8705-76371909AAC3}"/>
              </a:ext>
            </a:extLst>
          </p:cNvPr>
          <p:cNvSpPr>
            <a:spLocks noGrp="1"/>
          </p:cNvSpPr>
          <p:nvPr>
            <p:ph type="sldNum" sz="quarter" idx="12"/>
          </p:nvPr>
        </p:nvSpPr>
        <p:spPr/>
        <p:txBody>
          <a:bodyPr/>
          <a:lstStyle/>
          <a:p>
            <a:fld id="{C479D5F6-EDCB-402A-AC08-4943A1820E8F}" type="slidenum">
              <a:rPr lang="en-US" smtClean="0"/>
              <a:pPr/>
              <a:t>33</a:t>
            </a:fld>
            <a:endParaRPr lang="en-US"/>
          </a:p>
        </p:txBody>
      </p:sp>
      <p:pic>
        <p:nvPicPr>
          <p:cNvPr id="6" name="Picture 10" descr="A picture containing graphical user interface&#10;&#10;Description automatically generated">
            <a:extLst>
              <a:ext uri="{FF2B5EF4-FFF2-40B4-BE49-F238E27FC236}">
                <a16:creationId xmlns:a16="http://schemas.microsoft.com/office/drawing/2014/main" id="{E8373E4D-9668-4F9E-8A7D-B331AC5575A6}"/>
              </a:ext>
            </a:extLst>
          </p:cNvPr>
          <p:cNvPicPr>
            <a:picLocks noChangeAspect="1"/>
          </p:cNvPicPr>
          <p:nvPr/>
        </p:nvPicPr>
        <p:blipFill rotWithShape="1">
          <a:blip r:embed="rId3"/>
          <a:srcRect t="3324" r="228" b="70845"/>
          <a:stretch/>
        </p:blipFill>
        <p:spPr>
          <a:xfrm>
            <a:off x="506057" y="2308860"/>
            <a:ext cx="11192612" cy="2254296"/>
          </a:xfrm>
          <a:prstGeom prst="rect">
            <a:avLst/>
          </a:prstGeom>
        </p:spPr>
      </p:pic>
      <p:sp>
        <p:nvSpPr>
          <p:cNvPr id="8" name="Rectangle: Rounded Corners 7">
            <a:extLst>
              <a:ext uri="{FF2B5EF4-FFF2-40B4-BE49-F238E27FC236}">
                <a16:creationId xmlns:a16="http://schemas.microsoft.com/office/drawing/2014/main" id="{4B4BDF57-E2E7-4A3C-993E-1786CE706768}"/>
              </a:ext>
              <a:ext uri="{C183D7F6-B498-43B3-948B-1728B52AA6E4}">
                <adec:decorative xmlns:adec="http://schemas.microsoft.com/office/drawing/2017/decorative" val="1"/>
              </a:ext>
            </a:extLst>
          </p:cNvPr>
          <p:cNvSpPr/>
          <p:nvPr/>
        </p:nvSpPr>
        <p:spPr>
          <a:xfrm>
            <a:off x="4279899" y="2755900"/>
            <a:ext cx="2044700" cy="2133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952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6E58-8503-48F8-9C29-676E15FDBE83}"/>
              </a:ext>
            </a:extLst>
          </p:cNvPr>
          <p:cNvSpPr>
            <a:spLocks noGrp="1"/>
          </p:cNvSpPr>
          <p:nvPr>
            <p:ph type="ctrTitle"/>
          </p:nvPr>
        </p:nvSpPr>
        <p:spPr/>
        <p:txBody>
          <a:bodyPr/>
          <a:lstStyle/>
          <a:p>
            <a:r>
              <a:rPr lang="en-US">
                <a:latin typeface="Museo Slab 500"/>
              </a:rPr>
              <a:t>Student Profile 3: At Significant Risk</a:t>
            </a:r>
            <a:endParaRPr lang="en-US"/>
          </a:p>
        </p:txBody>
      </p:sp>
      <p:sp>
        <p:nvSpPr>
          <p:cNvPr id="4" name="Slide Number Placeholder 3">
            <a:extLst>
              <a:ext uri="{FF2B5EF4-FFF2-40B4-BE49-F238E27FC236}">
                <a16:creationId xmlns:a16="http://schemas.microsoft.com/office/drawing/2014/main" id="{A92C263B-09C5-46B8-ABA2-A928755DB996}"/>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506773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3B14-A407-43FE-8000-F43C16D4E70A}"/>
              </a:ext>
            </a:extLst>
          </p:cNvPr>
          <p:cNvSpPr>
            <a:spLocks noGrp="1"/>
          </p:cNvSpPr>
          <p:nvPr>
            <p:ph type="title"/>
          </p:nvPr>
        </p:nvSpPr>
        <p:spPr/>
        <p:txBody>
          <a:bodyPr/>
          <a:lstStyle/>
          <a:p>
            <a:r>
              <a:rPr lang="en-US" dirty="0">
                <a:latin typeface="Museo Slab 500"/>
              </a:rPr>
              <a:t>Data Decision Making: Student Profile 3</a:t>
            </a:r>
            <a:endParaRPr lang="en-US" dirty="0"/>
          </a:p>
        </p:txBody>
      </p:sp>
      <p:sp>
        <p:nvSpPr>
          <p:cNvPr id="4" name="Slide Number Placeholder 3">
            <a:extLst>
              <a:ext uri="{FF2B5EF4-FFF2-40B4-BE49-F238E27FC236}">
                <a16:creationId xmlns:a16="http://schemas.microsoft.com/office/drawing/2014/main" id="{38701CD2-5264-4762-804C-510E72313713}"/>
              </a:ext>
            </a:extLst>
          </p:cNvPr>
          <p:cNvSpPr>
            <a:spLocks noGrp="1"/>
          </p:cNvSpPr>
          <p:nvPr>
            <p:ph type="sldNum" sz="quarter" idx="12"/>
          </p:nvPr>
        </p:nvSpPr>
        <p:spPr/>
        <p:txBody>
          <a:bodyPr/>
          <a:lstStyle/>
          <a:p>
            <a:fld id="{C479D5F6-EDCB-402A-AC08-4943A1820E8F}" type="slidenum">
              <a:rPr lang="en-US" smtClean="0"/>
              <a:pPr/>
              <a:t>35</a:t>
            </a:fld>
            <a:endParaRPr lang="en-US"/>
          </a:p>
        </p:txBody>
      </p:sp>
      <p:pic>
        <p:nvPicPr>
          <p:cNvPr id="5" name="Picture 4">
            <a:extLst>
              <a:ext uri="{FF2B5EF4-FFF2-40B4-BE49-F238E27FC236}">
                <a16:creationId xmlns:a16="http://schemas.microsoft.com/office/drawing/2014/main" id="{AB05C4DF-5BFD-43E0-810C-897BC964B07A}"/>
              </a:ext>
              <a:ext uri="{C183D7F6-B498-43B3-948B-1728B52AA6E4}">
                <adec:decorative xmlns:adec="http://schemas.microsoft.com/office/drawing/2017/decorative" val="1"/>
              </a:ext>
            </a:extLst>
          </p:cNvPr>
          <p:cNvPicPr/>
          <p:nvPr/>
        </p:nvPicPr>
        <p:blipFill>
          <a:blip r:embed="rId3"/>
          <a:stretch>
            <a:fillRect/>
          </a:stretch>
        </p:blipFill>
        <p:spPr>
          <a:xfrm>
            <a:off x="914965" y="976492"/>
            <a:ext cx="6633712" cy="5566374"/>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B3EC6DB7-D45E-421F-BEB1-B46D74989E85}"/>
              </a:ext>
            </a:extLst>
          </p:cNvPr>
          <p:cNvPicPr>
            <a:picLocks noChangeAspect="1"/>
          </p:cNvPicPr>
          <p:nvPr/>
        </p:nvPicPr>
        <p:blipFill rotWithShape="1">
          <a:blip r:embed="rId4"/>
          <a:srcRect t="3324" r="228" b="70845"/>
          <a:stretch/>
        </p:blipFill>
        <p:spPr>
          <a:xfrm>
            <a:off x="4558846" y="4609409"/>
            <a:ext cx="6917248" cy="1388882"/>
          </a:xfrm>
          <a:prstGeom prst="rect">
            <a:avLst/>
          </a:prstGeom>
        </p:spPr>
      </p:pic>
      <p:sp>
        <p:nvSpPr>
          <p:cNvPr id="13" name="Rectangle: Rounded Corners 12">
            <a:extLst>
              <a:ext uri="{FF2B5EF4-FFF2-40B4-BE49-F238E27FC236}">
                <a16:creationId xmlns:a16="http://schemas.microsoft.com/office/drawing/2014/main" id="{B2BFFFE3-C45B-497D-91B3-D33CCF529CD0}"/>
              </a:ext>
              <a:ext uri="{C183D7F6-B498-43B3-948B-1728B52AA6E4}">
                <adec:decorative xmlns:adec="http://schemas.microsoft.com/office/drawing/2017/decorative" val="1"/>
              </a:ext>
            </a:extLst>
          </p:cNvPr>
          <p:cNvSpPr/>
          <p:nvPr/>
        </p:nvSpPr>
        <p:spPr>
          <a:xfrm>
            <a:off x="5347930" y="4694789"/>
            <a:ext cx="1491944" cy="139727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Table&#10;&#10;Description automatically generated">
            <a:extLst>
              <a:ext uri="{FF2B5EF4-FFF2-40B4-BE49-F238E27FC236}">
                <a16:creationId xmlns:a16="http://schemas.microsoft.com/office/drawing/2014/main" id="{7DAB751C-9E3A-4D63-BBB7-B38A179B45CE}"/>
              </a:ext>
            </a:extLst>
          </p:cNvPr>
          <p:cNvPicPr>
            <a:picLocks noGrp="1" noChangeAspect="1"/>
          </p:cNvPicPr>
          <p:nvPr>
            <p:ph idx="1"/>
          </p:nvPr>
        </p:nvPicPr>
        <p:blipFill>
          <a:blip r:embed="rId5"/>
          <a:stretch>
            <a:fillRect/>
          </a:stretch>
        </p:blipFill>
        <p:spPr>
          <a:xfrm>
            <a:off x="4734463" y="2825618"/>
            <a:ext cx="6791865" cy="1636534"/>
          </a:xfrm>
        </p:spPr>
      </p:pic>
      <p:sp>
        <p:nvSpPr>
          <p:cNvPr id="9" name="Rectangle: Rounded Corners 8">
            <a:extLst>
              <a:ext uri="{FF2B5EF4-FFF2-40B4-BE49-F238E27FC236}">
                <a16:creationId xmlns:a16="http://schemas.microsoft.com/office/drawing/2014/main" id="{FD961CA3-8824-4705-94F1-BE7538252CEE}"/>
              </a:ext>
              <a:ext uri="{C183D7F6-B498-43B3-948B-1728B52AA6E4}">
                <adec:decorative xmlns:adec="http://schemas.microsoft.com/office/drawing/2017/decorative" val="1"/>
              </a:ext>
            </a:extLst>
          </p:cNvPr>
          <p:cNvSpPr/>
          <p:nvPr/>
        </p:nvSpPr>
        <p:spPr>
          <a:xfrm>
            <a:off x="6564357" y="2829327"/>
            <a:ext cx="707095" cy="16837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924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3ED4-70DE-493D-A2C0-578C3BFFCDA1}"/>
              </a:ext>
            </a:extLst>
          </p:cNvPr>
          <p:cNvSpPr>
            <a:spLocks noGrp="1"/>
          </p:cNvSpPr>
          <p:nvPr>
            <p:ph type="title"/>
          </p:nvPr>
        </p:nvSpPr>
        <p:spPr/>
        <p:txBody>
          <a:bodyPr/>
          <a:lstStyle/>
          <a:p>
            <a:r>
              <a:rPr lang="en-US">
                <a:latin typeface="Museo Slab 500"/>
              </a:rPr>
              <a:t>Data Decision Making: Student Profile 3</a:t>
            </a:r>
          </a:p>
        </p:txBody>
      </p:sp>
      <p:sp>
        <p:nvSpPr>
          <p:cNvPr id="4" name="Slide Number Placeholder 3">
            <a:extLst>
              <a:ext uri="{FF2B5EF4-FFF2-40B4-BE49-F238E27FC236}">
                <a16:creationId xmlns:a16="http://schemas.microsoft.com/office/drawing/2014/main" id="{487DEA90-D0B9-4DB1-AB37-1DBD4D82A955}"/>
              </a:ext>
            </a:extLst>
          </p:cNvPr>
          <p:cNvSpPr>
            <a:spLocks noGrp="1"/>
          </p:cNvSpPr>
          <p:nvPr>
            <p:ph type="sldNum" sz="quarter" idx="12"/>
          </p:nvPr>
        </p:nvSpPr>
        <p:spPr/>
        <p:txBody>
          <a:bodyPr/>
          <a:lstStyle/>
          <a:p>
            <a:fld id="{C479D5F6-EDCB-402A-AC08-4943A1820E8F}" type="slidenum">
              <a:rPr lang="en-US" smtClean="0"/>
              <a:pPr/>
              <a:t>36</a:t>
            </a:fld>
            <a:endParaRPr lang="en-US"/>
          </a:p>
        </p:txBody>
      </p:sp>
      <p:pic>
        <p:nvPicPr>
          <p:cNvPr id="5" name="Content Placeholder 4" descr="Visual of assessment data for first sound fluency">
            <a:extLst>
              <a:ext uri="{FF2B5EF4-FFF2-40B4-BE49-F238E27FC236}">
                <a16:creationId xmlns:a16="http://schemas.microsoft.com/office/drawing/2014/main" id="{1A38FF14-2E9D-4E51-8F84-EC82E7127CE5}"/>
              </a:ext>
            </a:extLst>
          </p:cNvPr>
          <p:cNvPicPr>
            <a:picLocks noGrp="1"/>
          </p:cNvPicPr>
          <p:nvPr>
            <p:ph idx="1"/>
          </p:nvPr>
        </p:nvPicPr>
        <p:blipFill>
          <a:blip r:embed="rId3"/>
          <a:stretch>
            <a:fillRect/>
          </a:stretch>
        </p:blipFill>
        <p:spPr>
          <a:xfrm>
            <a:off x="1111207" y="1554163"/>
            <a:ext cx="9969586" cy="4351337"/>
          </a:xfrm>
          <a:prstGeom prst="rect">
            <a:avLst/>
          </a:prstGeom>
        </p:spPr>
      </p:pic>
    </p:spTree>
    <p:extLst>
      <p:ext uri="{BB962C8B-B14F-4D97-AF65-F5344CB8AC3E}">
        <p14:creationId xmlns:p14="http://schemas.microsoft.com/office/powerpoint/2010/main" val="1988873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CC71FFD-8AE4-4156-8492-6D6A3CDAE2B6}"/>
              </a:ext>
            </a:extLst>
          </p:cNvPr>
          <p:cNvSpPr txBox="1">
            <a:spLocks noGrp="1"/>
          </p:cNvSpPr>
          <p:nvPr>
            <p:ph type="title" idx="4294967295"/>
          </p:nvPr>
        </p:nvSpPr>
        <p:spPr>
          <a:xfrm>
            <a:off x="1460137" y="345730"/>
            <a:ext cx="7200996" cy="7470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800" kern="1200">
                <a:solidFill>
                  <a:schemeClr val="bg1"/>
                </a:solidFill>
                <a:latin typeface="Museo Slab 500"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useo Slab 500"/>
                <a:ea typeface="+mj-ea"/>
                <a:cs typeface="+mj-cs"/>
              </a:rPr>
              <a:t>Data Decision Making: Student Profile 3</a:t>
            </a:r>
          </a:p>
        </p:txBody>
      </p:sp>
      <p:pic>
        <p:nvPicPr>
          <p:cNvPr id="2" name="Picture 5" descr="Table&#10;&#10;Description automatically generated">
            <a:extLst>
              <a:ext uri="{FF2B5EF4-FFF2-40B4-BE49-F238E27FC236}">
                <a16:creationId xmlns:a16="http://schemas.microsoft.com/office/drawing/2014/main" id="{B79C68C7-9A2B-46BB-9E8D-3CDEAF7FB7C5}"/>
              </a:ext>
            </a:extLst>
          </p:cNvPr>
          <p:cNvPicPr>
            <a:picLocks noGrp="1" noChangeAspect="1"/>
          </p:cNvPicPr>
          <p:nvPr>
            <p:ph idx="1"/>
          </p:nvPr>
        </p:nvPicPr>
        <p:blipFill>
          <a:blip r:embed="rId3"/>
          <a:stretch>
            <a:fillRect/>
          </a:stretch>
        </p:blipFill>
        <p:spPr>
          <a:xfrm>
            <a:off x="234351" y="1905468"/>
            <a:ext cx="11708921" cy="2743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FEC09229-8FF3-4C78-808E-80B3750844CB}"/>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10" name="Rectangle: Rounded Corners 9">
            <a:extLst>
              <a:ext uri="{FF2B5EF4-FFF2-40B4-BE49-F238E27FC236}">
                <a16:creationId xmlns:a16="http://schemas.microsoft.com/office/drawing/2014/main" id="{50127E33-5334-40C8-B61A-EEA84B21BF80}"/>
              </a:ext>
              <a:ext uri="{C183D7F6-B498-43B3-948B-1728B52AA6E4}">
                <adec:decorative xmlns:adec="http://schemas.microsoft.com/office/drawing/2017/decorative" val="1"/>
              </a:ext>
            </a:extLst>
          </p:cNvPr>
          <p:cNvSpPr/>
          <p:nvPr/>
        </p:nvSpPr>
        <p:spPr>
          <a:xfrm>
            <a:off x="3561030" y="1907636"/>
            <a:ext cx="995155" cy="29243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1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1C7358-C25E-427B-98A8-4F83E7A38075}"/>
              </a:ext>
            </a:extLst>
          </p:cNvPr>
          <p:cNvSpPr txBox="1">
            <a:spLocks noGrp="1"/>
          </p:cNvSpPr>
          <p:nvPr>
            <p:ph type="title" idx="4294967295"/>
          </p:nvPr>
        </p:nvSpPr>
        <p:spPr>
          <a:xfrm>
            <a:off x="1392101" y="359337"/>
            <a:ext cx="7200996" cy="7470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800" kern="1200">
                <a:solidFill>
                  <a:schemeClr val="bg1"/>
                </a:solidFill>
                <a:latin typeface="Museo Slab 500"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useo Slab 500"/>
                <a:ea typeface="+mj-ea"/>
                <a:cs typeface="+mj-cs"/>
              </a:rPr>
              <a:t>Data Decision Making: Student Profile 3</a:t>
            </a:r>
          </a:p>
        </p:txBody>
      </p:sp>
      <p:pic>
        <p:nvPicPr>
          <p:cNvPr id="5" name="Content Placeholder 4" descr="Visual of assessment data for letter naming fluency">
            <a:extLst>
              <a:ext uri="{FF2B5EF4-FFF2-40B4-BE49-F238E27FC236}">
                <a16:creationId xmlns:a16="http://schemas.microsoft.com/office/drawing/2014/main" id="{54AB5DE9-4054-4336-9FC5-AEF46BE704C2}"/>
              </a:ext>
            </a:extLst>
          </p:cNvPr>
          <p:cNvPicPr>
            <a:picLocks noGrp="1"/>
          </p:cNvPicPr>
          <p:nvPr>
            <p:ph idx="1"/>
          </p:nvPr>
        </p:nvPicPr>
        <p:blipFill>
          <a:blip r:embed="rId3"/>
          <a:stretch>
            <a:fillRect/>
          </a:stretch>
        </p:blipFill>
        <p:spPr>
          <a:xfrm>
            <a:off x="838200" y="1638629"/>
            <a:ext cx="10515600" cy="4182405"/>
          </a:xfrm>
          <a:prstGeom prst="rect">
            <a:avLst/>
          </a:prstGeom>
        </p:spPr>
      </p:pic>
      <p:sp>
        <p:nvSpPr>
          <p:cNvPr id="4" name="Slide Number Placeholder 3">
            <a:extLst>
              <a:ext uri="{FF2B5EF4-FFF2-40B4-BE49-F238E27FC236}">
                <a16:creationId xmlns:a16="http://schemas.microsoft.com/office/drawing/2014/main" id="{C4C48F64-128E-4D4C-9269-D5FC1E1541CF}"/>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1304928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473A30-A0B3-424E-9A1E-0FC3FAFC35E3}"/>
              </a:ext>
            </a:extLst>
          </p:cNvPr>
          <p:cNvSpPr>
            <a:spLocks noGrp="1"/>
          </p:cNvSpPr>
          <p:nvPr>
            <p:ph type="sldNum" sz="quarter" idx="12"/>
          </p:nvPr>
        </p:nvSpPr>
        <p:spPr/>
        <p:txBody>
          <a:bodyPr/>
          <a:lstStyle/>
          <a:p>
            <a:fld id="{C479D5F6-EDCB-402A-AC08-4943A1820E8F}" type="slidenum">
              <a:rPr lang="en-US" smtClean="0"/>
              <a:pPr/>
              <a:t>39</a:t>
            </a:fld>
            <a:endParaRPr lang="en-US"/>
          </a:p>
        </p:txBody>
      </p:sp>
      <p:pic>
        <p:nvPicPr>
          <p:cNvPr id="6" name="Picture 10" descr="A picture containing graphical user interface&#10;&#10;Description automatically generated">
            <a:extLst>
              <a:ext uri="{FF2B5EF4-FFF2-40B4-BE49-F238E27FC236}">
                <a16:creationId xmlns:a16="http://schemas.microsoft.com/office/drawing/2014/main" id="{4C62E911-F9B1-4EE9-AE65-2EAC239CF762}"/>
              </a:ext>
            </a:extLst>
          </p:cNvPr>
          <p:cNvPicPr>
            <a:picLocks noChangeAspect="1"/>
          </p:cNvPicPr>
          <p:nvPr/>
        </p:nvPicPr>
        <p:blipFill rotWithShape="1">
          <a:blip r:embed="rId3"/>
          <a:srcRect t="3324" r="228" b="70845"/>
          <a:stretch/>
        </p:blipFill>
        <p:spPr>
          <a:xfrm>
            <a:off x="190953" y="2241766"/>
            <a:ext cx="11802212" cy="2368596"/>
          </a:xfrm>
          <a:prstGeom prst="rect">
            <a:avLst/>
          </a:prstGeom>
        </p:spPr>
      </p:pic>
      <p:sp>
        <p:nvSpPr>
          <p:cNvPr id="8" name="Rectangle: Rounded Corners 7">
            <a:extLst>
              <a:ext uri="{FF2B5EF4-FFF2-40B4-BE49-F238E27FC236}">
                <a16:creationId xmlns:a16="http://schemas.microsoft.com/office/drawing/2014/main" id="{EE397561-3E95-4D98-B59C-251DF8C313D1}"/>
              </a:ext>
              <a:ext uri="{C183D7F6-B498-43B3-948B-1728B52AA6E4}">
                <adec:decorative xmlns:adec="http://schemas.microsoft.com/office/drawing/2017/decorative" val="1"/>
              </a:ext>
            </a:extLst>
          </p:cNvPr>
          <p:cNvSpPr/>
          <p:nvPr/>
        </p:nvSpPr>
        <p:spPr>
          <a:xfrm>
            <a:off x="1864502" y="2626504"/>
            <a:ext cx="1886550" cy="21048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F5AE985-A958-477D-8945-819ED4570946}"/>
              </a:ext>
            </a:extLst>
          </p:cNvPr>
          <p:cNvSpPr>
            <a:spLocks noGrp="1"/>
          </p:cNvSpPr>
          <p:nvPr>
            <p:ph type="title"/>
          </p:nvPr>
        </p:nvSpPr>
        <p:spPr>
          <a:xfrm>
            <a:off x="1307737" y="356616"/>
            <a:ext cx="7200996" cy="747084"/>
          </a:xfrm>
        </p:spPr>
        <p:txBody>
          <a:bodyPr/>
          <a:lstStyle/>
          <a:p>
            <a:r>
              <a:rPr lang="en-US" dirty="0">
                <a:latin typeface="Museo Slab 500"/>
              </a:rPr>
              <a:t>Data Decision Making: Student Profile 3</a:t>
            </a:r>
          </a:p>
        </p:txBody>
      </p:sp>
    </p:spTree>
    <p:extLst>
      <p:ext uri="{BB962C8B-B14F-4D97-AF65-F5344CB8AC3E}">
        <p14:creationId xmlns:p14="http://schemas.microsoft.com/office/powerpoint/2010/main" val="113622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AB6B9-B9CA-4000-9B89-F8427E1A06C3}"/>
              </a:ext>
            </a:extLst>
          </p:cNvPr>
          <p:cNvSpPr>
            <a:spLocks noGrp="1"/>
          </p:cNvSpPr>
          <p:nvPr>
            <p:ph type="title"/>
          </p:nvPr>
        </p:nvSpPr>
        <p:spPr>
          <a:xfrm>
            <a:off x="804673" y="1445494"/>
            <a:ext cx="3616856" cy="4376572"/>
          </a:xfrm>
        </p:spPr>
        <p:txBody>
          <a:bodyPr anchor="ctr">
            <a:normAutofit/>
          </a:bodyPr>
          <a:lstStyle/>
          <a:p>
            <a:r>
              <a:rPr lang="en-US" sz="4800" b="1">
                <a:solidFill>
                  <a:schemeClr val="tx1"/>
                </a:solidFill>
                <a:latin typeface="Museo Slab 500"/>
              </a:rPr>
              <a:t>Ready Child, Ready System</a:t>
            </a:r>
            <a:endParaRPr lang="en-US" sz="4800" b="1">
              <a:solidFill>
                <a:schemeClr val="tx1"/>
              </a:solidFill>
            </a:endParaRPr>
          </a:p>
        </p:txBody>
      </p:sp>
      <p:sp>
        <p:nvSpPr>
          <p:cNvPr id="16" name="Freeform: Shape 15">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F0FE1D1-DB57-4563-851F-4695E76CC20C}"/>
              </a:ext>
            </a:extLst>
          </p:cNvPr>
          <p:cNvSpPr>
            <a:spLocks noGrp="1"/>
          </p:cNvSpPr>
          <p:nvPr>
            <p:ph idx="1"/>
          </p:nvPr>
        </p:nvSpPr>
        <p:spPr>
          <a:xfrm>
            <a:off x="6096000" y="1197749"/>
            <a:ext cx="5501834" cy="4471416"/>
          </a:xfrm>
        </p:spPr>
        <p:txBody>
          <a:bodyPr vert="horz" lIns="0" tIns="0" rIns="0" bIns="0" rtlCol="0" anchor="ctr">
            <a:normAutofit/>
          </a:bodyPr>
          <a:lstStyle/>
          <a:p>
            <a:pPr marL="0" indent="0">
              <a:buNone/>
            </a:pPr>
            <a:endParaRPr lang="en-US" sz="2200">
              <a:solidFill>
                <a:schemeClr val="bg1"/>
              </a:solidFill>
              <a:ea typeface="+mn-lt"/>
              <a:cs typeface="+mn-lt"/>
            </a:endParaRPr>
          </a:p>
          <a:p>
            <a:pPr marL="0" indent="0">
              <a:buNone/>
            </a:pPr>
            <a:r>
              <a:rPr lang="en-US" sz="2200">
                <a:solidFill>
                  <a:schemeClr val="bg1"/>
                </a:solidFill>
                <a:ea typeface="+mn-lt"/>
                <a:cs typeface="+mn-lt"/>
              </a:rPr>
              <a:t>School readiness describes both the preparedness of a child to engage in and benefit from learning experiences, and the ability of a school to meet the needs of all students enrolled in publicly funded preschool or kindergarten. School readiness is enhanced when schools, families, and community service providers work collaboratively to ensure that every child is ready for higher levels of learning in academic content. </a:t>
            </a:r>
          </a:p>
          <a:p>
            <a:pPr marL="0" indent="0">
              <a:buNone/>
            </a:pPr>
            <a:r>
              <a:rPr lang="en-US" sz="2200">
                <a:solidFill>
                  <a:schemeClr val="bg1"/>
                </a:solidFill>
                <a:ea typeface="+mn-lt"/>
                <a:cs typeface="+mn-lt"/>
              </a:rPr>
              <a:t>~</a:t>
            </a:r>
            <a:r>
              <a:rPr lang="en-US" sz="2200" i="1">
                <a:solidFill>
                  <a:schemeClr val="bg1"/>
                </a:solidFill>
                <a:ea typeface="+mn-lt"/>
                <a:cs typeface="+mn-lt"/>
              </a:rPr>
              <a:t>State Board of Education, 2017</a:t>
            </a:r>
            <a:endParaRPr lang="en-US" sz="2200">
              <a:solidFill>
                <a:schemeClr val="bg1"/>
              </a:solidFill>
              <a:cs typeface="Calibri"/>
            </a:endParaRPr>
          </a:p>
          <a:p>
            <a:endParaRPr lang="en-US" sz="2200">
              <a:solidFill>
                <a:schemeClr val="bg1"/>
              </a:solidFill>
              <a:cs typeface="Calibri"/>
            </a:endParaRPr>
          </a:p>
        </p:txBody>
      </p:sp>
    </p:spTree>
    <p:extLst>
      <p:ext uri="{BB962C8B-B14F-4D97-AF65-F5344CB8AC3E}">
        <p14:creationId xmlns:p14="http://schemas.microsoft.com/office/powerpoint/2010/main" val="2180505209"/>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9322-943F-414A-AAA1-F80BC0DB3A07}"/>
              </a:ext>
            </a:extLst>
          </p:cNvPr>
          <p:cNvSpPr>
            <a:spLocks noGrp="1"/>
          </p:cNvSpPr>
          <p:nvPr>
            <p:ph type="title"/>
          </p:nvPr>
        </p:nvSpPr>
        <p:spPr>
          <a:xfrm>
            <a:off x="1348681" y="356616"/>
            <a:ext cx="7200996" cy="747084"/>
          </a:xfrm>
        </p:spPr>
        <p:txBody>
          <a:bodyPr/>
          <a:lstStyle/>
          <a:p>
            <a:r>
              <a:rPr lang="en-US" dirty="0"/>
              <a:t>GOLD</a:t>
            </a:r>
          </a:p>
        </p:txBody>
      </p:sp>
      <p:pic>
        <p:nvPicPr>
          <p:cNvPr id="6" name="Picture 6" descr="Table&#10;&#10;Description automatically generated">
            <a:extLst>
              <a:ext uri="{FF2B5EF4-FFF2-40B4-BE49-F238E27FC236}">
                <a16:creationId xmlns:a16="http://schemas.microsoft.com/office/drawing/2014/main" id="{5DA81EF0-3CFE-4DF9-9899-4CABB4FC1028}"/>
              </a:ext>
            </a:extLst>
          </p:cNvPr>
          <p:cNvPicPr>
            <a:picLocks noGrp="1" noChangeAspect="1"/>
          </p:cNvPicPr>
          <p:nvPr>
            <p:ph idx="1"/>
          </p:nvPr>
        </p:nvPicPr>
        <p:blipFill>
          <a:blip r:embed="rId3"/>
          <a:stretch>
            <a:fillRect/>
          </a:stretch>
        </p:blipFill>
        <p:spPr>
          <a:xfrm>
            <a:off x="1394002" y="245835"/>
            <a:ext cx="5172995" cy="6544671"/>
          </a:xfrm>
        </p:spPr>
      </p:pic>
      <p:sp>
        <p:nvSpPr>
          <p:cNvPr id="4" name="Slide Number Placeholder 3">
            <a:extLst>
              <a:ext uri="{FF2B5EF4-FFF2-40B4-BE49-F238E27FC236}">
                <a16:creationId xmlns:a16="http://schemas.microsoft.com/office/drawing/2014/main" id="{3CF82C19-2416-47B8-997D-D5AB594FF582}"/>
              </a:ext>
            </a:extLst>
          </p:cNvPr>
          <p:cNvSpPr>
            <a:spLocks noGrp="1"/>
          </p:cNvSpPr>
          <p:nvPr>
            <p:ph type="sldNum" sz="quarter" idx="12"/>
          </p:nvPr>
        </p:nvSpPr>
        <p:spPr/>
        <p:txBody>
          <a:bodyPr/>
          <a:lstStyle/>
          <a:p>
            <a:fld id="{C479D5F6-EDCB-402A-AC08-4943A1820E8F}" type="slidenum">
              <a:rPr lang="en-US" smtClean="0"/>
              <a:pPr/>
              <a:t>40</a:t>
            </a:fld>
            <a:endParaRPr lang="en-US"/>
          </a:p>
        </p:txBody>
      </p:sp>
      <p:grpSp>
        <p:nvGrpSpPr>
          <p:cNvPr id="8" name="Group 7" descr="Visual of Teaching Strategies GOLD Objectives for Development and Learning">
            <a:extLst>
              <a:ext uri="{FF2B5EF4-FFF2-40B4-BE49-F238E27FC236}">
                <a16:creationId xmlns:a16="http://schemas.microsoft.com/office/drawing/2014/main" id="{481912F2-9EA5-4CC5-A11E-E2BEF864837C}"/>
              </a:ext>
            </a:extLst>
          </p:cNvPr>
          <p:cNvGrpSpPr/>
          <p:nvPr/>
        </p:nvGrpSpPr>
        <p:grpSpPr>
          <a:xfrm>
            <a:off x="3850398" y="1551260"/>
            <a:ext cx="6954237" cy="2244022"/>
            <a:chOff x="3850398" y="1551260"/>
            <a:chExt cx="6954237" cy="2244022"/>
          </a:xfrm>
        </p:grpSpPr>
        <p:sp>
          <p:nvSpPr>
            <p:cNvPr id="3" name="TextBox 2">
              <a:extLst>
                <a:ext uri="{FF2B5EF4-FFF2-40B4-BE49-F238E27FC236}">
                  <a16:creationId xmlns:a16="http://schemas.microsoft.com/office/drawing/2014/main" id="{45E183C2-B7BB-4BD7-8248-F2039005561C}"/>
                </a:ext>
              </a:extLst>
            </p:cNvPr>
            <p:cNvSpPr txBox="1"/>
            <p:nvPr/>
          </p:nvSpPr>
          <p:spPr>
            <a:xfrm>
              <a:off x="8061435" y="2871952"/>
              <a:ext cx="2743200" cy="923330"/>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Potentially influencing engagement in and benefit from in learning activities.</a:t>
              </a:r>
            </a:p>
          </p:txBody>
        </p:sp>
        <p:sp>
          <p:nvSpPr>
            <p:cNvPr id="5" name="Oval 4">
              <a:extLst>
                <a:ext uri="{FF2B5EF4-FFF2-40B4-BE49-F238E27FC236}">
                  <a16:creationId xmlns:a16="http://schemas.microsoft.com/office/drawing/2014/main" id="{32B8BCD8-E5CF-46A4-8C4F-96FE8A3F9424}"/>
                </a:ext>
              </a:extLst>
            </p:cNvPr>
            <p:cNvSpPr/>
            <p:nvPr/>
          </p:nvSpPr>
          <p:spPr>
            <a:xfrm>
              <a:off x="3850398" y="1551260"/>
              <a:ext cx="1786758" cy="3021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EC7FDB5-5531-4B07-BAF5-911071A479B7}"/>
                </a:ext>
              </a:extLst>
            </p:cNvPr>
            <p:cNvCxnSpPr/>
            <p:nvPr/>
          </p:nvCxnSpPr>
          <p:spPr>
            <a:xfrm flipH="1" flipV="1">
              <a:off x="6011260" y="1741434"/>
              <a:ext cx="2146738" cy="11219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046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DBB8-4E16-496F-9DCA-8A5517E3E2DE}"/>
              </a:ext>
            </a:extLst>
          </p:cNvPr>
          <p:cNvSpPr>
            <a:spLocks noGrp="1"/>
          </p:cNvSpPr>
          <p:nvPr>
            <p:ph type="title"/>
          </p:nvPr>
        </p:nvSpPr>
        <p:spPr/>
        <p:txBody>
          <a:bodyPr/>
          <a:lstStyle/>
          <a:p>
            <a:r>
              <a:rPr lang="en-US">
                <a:latin typeface="Museo Slab 500"/>
              </a:rPr>
              <a:t>Enabling Contexts for Data Review</a:t>
            </a:r>
            <a:endParaRPr lang="en-US"/>
          </a:p>
        </p:txBody>
      </p:sp>
      <p:sp>
        <p:nvSpPr>
          <p:cNvPr id="3" name="Content Placeholder 2">
            <a:extLst>
              <a:ext uri="{FF2B5EF4-FFF2-40B4-BE49-F238E27FC236}">
                <a16:creationId xmlns:a16="http://schemas.microsoft.com/office/drawing/2014/main" id="{431F7A90-6566-4585-A05A-DDD2BF33027D}"/>
              </a:ext>
            </a:extLst>
          </p:cNvPr>
          <p:cNvSpPr>
            <a:spLocks noGrp="1"/>
          </p:cNvSpPr>
          <p:nvPr>
            <p:ph idx="1"/>
          </p:nvPr>
        </p:nvSpPr>
        <p:spPr/>
        <p:txBody>
          <a:bodyPr vert="horz" lIns="0" tIns="0" rIns="0" bIns="0" rtlCol="0" anchor="t">
            <a:normAutofit/>
          </a:bodyPr>
          <a:lstStyle/>
          <a:p>
            <a:pPr marL="0" indent="0">
              <a:buNone/>
            </a:pPr>
            <a:r>
              <a:rPr lang="en-US">
                <a:cs typeface="Calibri"/>
              </a:rPr>
              <a:t>School Leaders</a:t>
            </a:r>
          </a:p>
          <a:p>
            <a:r>
              <a:rPr lang="en-US">
                <a:ea typeface="+mn-lt"/>
                <a:cs typeface="+mn-lt"/>
              </a:rPr>
              <a:t>Use data to plan for the most optimal school organization strategies, including: </a:t>
            </a:r>
            <a:endParaRPr lang="en-US"/>
          </a:p>
          <a:p>
            <a:pPr lvl="1"/>
            <a:r>
              <a:rPr lang="en-US">
                <a:ea typeface="+mn-lt"/>
                <a:cs typeface="+mn-lt"/>
              </a:rPr>
              <a:t>Screening for potential intervention needs </a:t>
            </a:r>
          </a:p>
          <a:p>
            <a:pPr lvl="1"/>
            <a:r>
              <a:rPr lang="en-US">
                <a:ea typeface="+mn-lt"/>
                <a:cs typeface="+mn-lt"/>
              </a:rPr>
              <a:t>Creating school schedules to best meet learning needs </a:t>
            </a:r>
          </a:p>
          <a:p>
            <a:pPr lvl="1"/>
            <a:r>
              <a:rPr lang="en-US">
                <a:ea typeface="+mn-lt"/>
                <a:cs typeface="+mn-lt"/>
              </a:rPr>
              <a:t>Channeling resources to support remediation and other supports for individual and small groups of students</a:t>
            </a:r>
          </a:p>
          <a:p>
            <a:r>
              <a:rPr lang="en-US">
                <a:ea typeface="+mn-lt"/>
                <a:cs typeface="+mn-lt"/>
              </a:rPr>
              <a:t>Organize professional learning activities</a:t>
            </a:r>
          </a:p>
          <a:p>
            <a:pPr lvl="1"/>
            <a:r>
              <a:rPr lang="en-US">
                <a:ea typeface="+mn-lt"/>
                <a:cs typeface="+mn-lt"/>
              </a:rPr>
              <a:t>Focus professional learning on the priority areas flagged by the assessment. </a:t>
            </a:r>
          </a:p>
          <a:p>
            <a:pPr lvl="1"/>
            <a:r>
              <a:rPr lang="en-US">
                <a:ea typeface="+mn-lt"/>
                <a:cs typeface="+mn-lt"/>
              </a:rPr>
              <a:t>Find ways to celebrate and capitalize on relative strengths identified. </a:t>
            </a:r>
          </a:p>
          <a:p>
            <a:pPr lvl="1"/>
            <a:r>
              <a:rPr lang="en-US">
                <a:ea typeface="+mn-lt"/>
                <a:cs typeface="+mn-lt"/>
              </a:rPr>
              <a:t>Along with other data, use assessment results to support monitoring and program evaluation.</a:t>
            </a:r>
          </a:p>
        </p:txBody>
      </p:sp>
      <p:sp>
        <p:nvSpPr>
          <p:cNvPr id="4" name="Slide Number Placeholder 3">
            <a:extLst>
              <a:ext uri="{FF2B5EF4-FFF2-40B4-BE49-F238E27FC236}">
                <a16:creationId xmlns:a16="http://schemas.microsoft.com/office/drawing/2014/main" id="{FA23741F-D9D2-4303-8E43-F9D6F16EC975}"/>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5" name="TextBox 4">
            <a:extLst>
              <a:ext uri="{FF2B5EF4-FFF2-40B4-BE49-F238E27FC236}">
                <a16:creationId xmlns:a16="http://schemas.microsoft.com/office/drawing/2014/main" id="{EB2336F7-B73E-4C93-8A4B-8F727D57B29C}"/>
              </a:ext>
            </a:extLst>
          </p:cNvPr>
          <p:cNvSpPr txBox="1"/>
          <p:nvPr/>
        </p:nvSpPr>
        <p:spPr>
          <a:xfrm>
            <a:off x="8505645" y="573081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Marion, et al., 2020</a:t>
            </a:r>
            <a:endParaRPr lang="en-US"/>
          </a:p>
        </p:txBody>
      </p:sp>
    </p:spTree>
    <p:extLst>
      <p:ext uri="{BB962C8B-B14F-4D97-AF65-F5344CB8AC3E}">
        <p14:creationId xmlns:p14="http://schemas.microsoft.com/office/powerpoint/2010/main" val="488004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DBB8-4E16-496F-9DCA-8A5517E3E2DE}"/>
              </a:ext>
            </a:extLst>
          </p:cNvPr>
          <p:cNvSpPr>
            <a:spLocks noGrp="1"/>
          </p:cNvSpPr>
          <p:nvPr>
            <p:ph type="title"/>
          </p:nvPr>
        </p:nvSpPr>
        <p:spPr/>
        <p:txBody>
          <a:bodyPr/>
          <a:lstStyle/>
          <a:p>
            <a:r>
              <a:rPr lang="en-US">
                <a:latin typeface="Museo Slab 500"/>
              </a:rPr>
              <a:t>Enabling Contexts for Data Review</a:t>
            </a:r>
            <a:endParaRPr lang="en-US"/>
          </a:p>
        </p:txBody>
      </p:sp>
      <p:sp>
        <p:nvSpPr>
          <p:cNvPr id="3" name="Content Placeholder 2">
            <a:extLst>
              <a:ext uri="{FF2B5EF4-FFF2-40B4-BE49-F238E27FC236}">
                <a16:creationId xmlns:a16="http://schemas.microsoft.com/office/drawing/2014/main" id="{431F7A90-6566-4585-A05A-DDD2BF33027D}"/>
              </a:ext>
            </a:extLst>
          </p:cNvPr>
          <p:cNvSpPr>
            <a:spLocks noGrp="1"/>
          </p:cNvSpPr>
          <p:nvPr>
            <p:ph idx="1"/>
          </p:nvPr>
        </p:nvSpPr>
        <p:spPr/>
        <p:txBody>
          <a:bodyPr vert="horz" lIns="0" tIns="0" rIns="0" bIns="0" rtlCol="0" anchor="t">
            <a:normAutofit/>
          </a:bodyPr>
          <a:lstStyle/>
          <a:p>
            <a:pPr marL="0" indent="0">
              <a:buNone/>
            </a:pPr>
            <a:r>
              <a:rPr lang="en-US">
                <a:cs typeface="Calibri"/>
              </a:rPr>
              <a:t>School Leaders:</a:t>
            </a:r>
          </a:p>
          <a:p>
            <a:r>
              <a:rPr lang="en-US">
                <a:ea typeface="+mn-lt"/>
                <a:cs typeface="+mn-lt"/>
              </a:rPr>
              <a:t>Support teachers in making fluid data-based decisions to adjusting instruction</a:t>
            </a:r>
          </a:p>
          <a:p>
            <a:pPr lvl="1"/>
            <a:r>
              <a:rPr lang="en-US">
                <a:ea typeface="+mn-lt"/>
                <a:cs typeface="+mn-lt"/>
              </a:rPr>
              <a:t>Demonstrate when and how teachers can put into practice the findings from the assessments, highlighting just-in-time support for grade-level instruction. Prioritize, support, and provide space for teachers’ pre-assessment and formative assessment practices.</a:t>
            </a:r>
          </a:p>
          <a:p>
            <a:pPr lvl="1"/>
            <a:r>
              <a:rPr lang="en-US">
                <a:ea typeface="+mn-lt"/>
                <a:cs typeface="+mn-lt"/>
              </a:rPr>
              <a:t>Provide time and structure to encourage teachers to use flexible, short-term groupings based on student profiles, if appropriate.</a:t>
            </a:r>
          </a:p>
          <a:p>
            <a:pPr lvl="1"/>
            <a:r>
              <a:rPr lang="en-US">
                <a:ea typeface="+mn-lt"/>
                <a:cs typeface="+mn-lt"/>
              </a:rPr>
              <a:t>Caution teachers against instructional approaches that exclusively address gaps as a prerequisite to teaching grade-level content.</a:t>
            </a:r>
          </a:p>
          <a:p>
            <a:pPr lvl="1"/>
            <a:r>
              <a:rPr lang="en-US">
                <a:ea typeface="+mn-lt"/>
                <a:cs typeface="+mn-lt"/>
              </a:rPr>
              <a:t>Avoid implementing extensive remediation or retention initiatives that delay student exposure to grade-level content.</a:t>
            </a:r>
          </a:p>
          <a:p>
            <a:pPr lvl="1"/>
            <a:endParaRPr lang="en-US">
              <a:cs typeface="Calibri" panose="020F0502020204030204"/>
            </a:endParaRPr>
          </a:p>
          <a:p>
            <a:pPr marL="457200" lvl="1" indent="0">
              <a:buNone/>
            </a:pPr>
            <a:endParaRPr lang="en-US">
              <a:cs typeface="Calibri" panose="020F0502020204030204"/>
            </a:endParaRPr>
          </a:p>
        </p:txBody>
      </p:sp>
      <p:sp>
        <p:nvSpPr>
          <p:cNvPr id="4" name="Slide Number Placeholder 3">
            <a:extLst>
              <a:ext uri="{FF2B5EF4-FFF2-40B4-BE49-F238E27FC236}">
                <a16:creationId xmlns:a16="http://schemas.microsoft.com/office/drawing/2014/main" id="{FA23741F-D9D2-4303-8E43-F9D6F16EC975}"/>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6" name="TextBox 5">
            <a:extLst>
              <a:ext uri="{FF2B5EF4-FFF2-40B4-BE49-F238E27FC236}">
                <a16:creationId xmlns:a16="http://schemas.microsoft.com/office/drawing/2014/main" id="{40CC257F-9373-48E3-8468-7802FD36AE2F}"/>
              </a:ext>
            </a:extLst>
          </p:cNvPr>
          <p:cNvSpPr txBox="1"/>
          <p:nvPr/>
        </p:nvSpPr>
        <p:spPr>
          <a:xfrm>
            <a:off x="8505645" y="573081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Marion, et al., 2020</a:t>
            </a:r>
            <a:endParaRPr lang="en-US"/>
          </a:p>
        </p:txBody>
      </p:sp>
    </p:spTree>
    <p:extLst>
      <p:ext uri="{BB962C8B-B14F-4D97-AF65-F5344CB8AC3E}">
        <p14:creationId xmlns:p14="http://schemas.microsoft.com/office/powerpoint/2010/main" val="3812121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A9A264-71D3-4E99-94CB-A03FEB0F26AB}"/>
              </a:ext>
            </a:extLst>
          </p:cNvPr>
          <p:cNvSpPr>
            <a:spLocks noGrp="1"/>
          </p:cNvSpPr>
          <p:nvPr>
            <p:ph type="ctrTitle"/>
          </p:nvPr>
        </p:nvSpPr>
        <p:spPr/>
        <p:txBody>
          <a:bodyPr/>
          <a:lstStyle/>
          <a:p>
            <a:r>
              <a:rPr lang="en-US"/>
              <a:t>INDIVIDUAL PLANS</a:t>
            </a:r>
          </a:p>
        </p:txBody>
      </p:sp>
      <p:sp>
        <p:nvSpPr>
          <p:cNvPr id="4" name="Slide Number Placeholder 3">
            <a:extLst>
              <a:ext uri="{FF2B5EF4-FFF2-40B4-BE49-F238E27FC236}">
                <a16:creationId xmlns:a16="http://schemas.microsoft.com/office/drawing/2014/main" id="{562E75DD-4B16-4FEE-955F-E40EF2246F6B}"/>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63576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BF35B8-CC51-49ED-BB36-C17E7B196AFD}"/>
              </a:ext>
            </a:extLst>
          </p:cNvPr>
          <p:cNvSpPr>
            <a:spLocks noGrp="1"/>
          </p:cNvSpPr>
          <p:nvPr>
            <p:ph type="title"/>
          </p:nvPr>
        </p:nvSpPr>
        <p:spPr/>
        <p:txBody>
          <a:bodyPr/>
          <a:lstStyle/>
          <a:p>
            <a:r>
              <a:rPr lang="en-US"/>
              <a:t>SR and READ Plan Comparisons</a:t>
            </a:r>
          </a:p>
        </p:txBody>
      </p:sp>
      <p:graphicFrame>
        <p:nvGraphicFramePr>
          <p:cNvPr id="8" name="Table 8">
            <a:extLst>
              <a:ext uri="{FF2B5EF4-FFF2-40B4-BE49-F238E27FC236}">
                <a16:creationId xmlns:a16="http://schemas.microsoft.com/office/drawing/2014/main" id="{1ED482A7-5249-4D86-88C1-75005B6B6F77}"/>
              </a:ext>
            </a:extLst>
          </p:cNvPr>
          <p:cNvGraphicFramePr>
            <a:graphicFrameLocks noGrp="1"/>
          </p:cNvGraphicFramePr>
          <p:nvPr>
            <p:ph idx="1"/>
            <p:extLst>
              <p:ext uri="{D42A27DB-BD31-4B8C-83A1-F6EECF244321}">
                <p14:modId xmlns:p14="http://schemas.microsoft.com/office/powerpoint/2010/main" val="2339178759"/>
              </p:ext>
            </p:extLst>
          </p:nvPr>
        </p:nvGraphicFramePr>
        <p:xfrm>
          <a:off x="332872" y="1331494"/>
          <a:ext cx="11554328" cy="4860757"/>
        </p:xfrm>
        <a:graphic>
          <a:graphicData uri="http://schemas.openxmlformats.org/drawingml/2006/table">
            <a:tbl>
              <a:tblPr firstRow="1" bandRow="1">
                <a:tableStyleId>{5C22544A-7EE6-4342-B048-85BDC9FD1C3A}</a:tableStyleId>
              </a:tblPr>
              <a:tblGrid>
                <a:gridCol w="1252593">
                  <a:extLst>
                    <a:ext uri="{9D8B030D-6E8A-4147-A177-3AD203B41FA5}">
                      <a16:colId xmlns:a16="http://schemas.microsoft.com/office/drawing/2014/main" val="3003118429"/>
                    </a:ext>
                  </a:extLst>
                </a:gridCol>
                <a:gridCol w="4910942">
                  <a:extLst>
                    <a:ext uri="{9D8B030D-6E8A-4147-A177-3AD203B41FA5}">
                      <a16:colId xmlns:a16="http://schemas.microsoft.com/office/drawing/2014/main" val="3792247831"/>
                    </a:ext>
                  </a:extLst>
                </a:gridCol>
                <a:gridCol w="5390793">
                  <a:extLst>
                    <a:ext uri="{9D8B030D-6E8A-4147-A177-3AD203B41FA5}">
                      <a16:colId xmlns:a16="http://schemas.microsoft.com/office/drawing/2014/main" val="2136898324"/>
                    </a:ext>
                  </a:extLst>
                </a:gridCol>
              </a:tblGrid>
              <a:tr h="646464">
                <a:tc>
                  <a:txBody>
                    <a:bodyPr/>
                    <a:lstStyle/>
                    <a:p>
                      <a:pPr fontAlgn="t"/>
                      <a:r>
                        <a:rPr lang="en-US" b="1">
                          <a:effectLst/>
                        </a:rPr>
                        <a:t> </a:t>
                      </a:r>
                    </a:p>
                  </a:txBody>
                  <a:tcPr marL="63500" marR="63500" marT="63500" marB="63500"/>
                </a:tc>
                <a:tc>
                  <a:txBody>
                    <a:bodyPr/>
                    <a:lstStyle/>
                    <a:p>
                      <a:pPr rtl="0" fontAlgn="t">
                        <a:spcBef>
                          <a:spcPts val="0"/>
                        </a:spcBef>
                        <a:spcAft>
                          <a:spcPts val="0"/>
                        </a:spcAft>
                      </a:pPr>
                      <a:r>
                        <a:rPr lang="en-US" sz="1400" b="1" u="none" strike="noStrike">
                          <a:solidFill>
                            <a:srgbClr val="000000"/>
                          </a:solidFill>
                          <a:effectLst/>
                        </a:rPr>
                        <a:t>School Readiness Plan</a:t>
                      </a:r>
                      <a:endParaRPr lang="en-US" b="1">
                        <a:effectLst/>
                      </a:endParaRPr>
                    </a:p>
                  </a:txBody>
                  <a:tcPr marL="63500" marR="63500" marT="63500" marB="63500"/>
                </a:tc>
                <a:tc>
                  <a:txBody>
                    <a:bodyPr/>
                    <a:lstStyle/>
                    <a:p>
                      <a:pPr rtl="0" fontAlgn="t">
                        <a:spcBef>
                          <a:spcPts val="0"/>
                        </a:spcBef>
                        <a:spcAft>
                          <a:spcPts val="0"/>
                        </a:spcAft>
                      </a:pPr>
                      <a:r>
                        <a:rPr lang="en-US" sz="1400" b="1" u="none" strike="noStrike">
                          <a:solidFill>
                            <a:srgbClr val="000000"/>
                          </a:solidFill>
                          <a:effectLst/>
                        </a:rPr>
                        <a:t>READ Plan</a:t>
                      </a:r>
                      <a:endParaRPr lang="en-US" b="1">
                        <a:effectLst/>
                      </a:endParaRPr>
                    </a:p>
                  </a:txBody>
                  <a:tcPr marL="63500" marR="63500" marT="63500" marB="63500"/>
                </a:tc>
                <a:extLst>
                  <a:ext uri="{0D108BD9-81ED-4DB2-BD59-A6C34878D82A}">
                    <a16:rowId xmlns:a16="http://schemas.microsoft.com/office/drawing/2014/main" val="233597693"/>
                  </a:ext>
                </a:extLst>
              </a:tr>
              <a:tr h="891957">
                <a:tc>
                  <a:txBody>
                    <a:bodyPr/>
                    <a:lstStyle/>
                    <a:p>
                      <a:pPr rtl="0" fontAlgn="t">
                        <a:spcBef>
                          <a:spcPts val="0"/>
                        </a:spcBef>
                        <a:spcAft>
                          <a:spcPts val="0"/>
                        </a:spcAft>
                      </a:pPr>
                      <a:r>
                        <a:rPr lang="en-US" sz="1400" b="1" u="none" strike="noStrike">
                          <a:solidFill>
                            <a:srgbClr val="000000"/>
                          </a:solidFill>
                          <a:effectLst/>
                        </a:rPr>
                        <a:t>Purpose</a:t>
                      </a:r>
                      <a:endParaRPr lang="en-US" b="1">
                        <a:effectLst/>
                      </a:endParaRPr>
                    </a:p>
                  </a:txBody>
                  <a:tcPr marL="63500" marR="63500" marT="63500" marB="63500"/>
                </a:tc>
                <a:tc>
                  <a:txBody>
                    <a:bodyPr/>
                    <a:lstStyle/>
                    <a:p>
                      <a:pPr rtl="0" fontAlgn="t">
                        <a:spcBef>
                          <a:spcPts val="0"/>
                        </a:spcBef>
                        <a:spcAft>
                          <a:spcPts val="0"/>
                        </a:spcAft>
                      </a:pPr>
                      <a:r>
                        <a:rPr lang="en-US" sz="1400" b="0" u="none" strike="noStrike">
                          <a:solidFill>
                            <a:srgbClr val="000000"/>
                          </a:solidFill>
                          <a:effectLst/>
                        </a:rPr>
                        <a:t>Monitor progress toward school readiness for </a:t>
                      </a:r>
                      <a:r>
                        <a:rPr lang="en-US" sz="1400" b="1" u="none" strike="noStrike">
                          <a:solidFill>
                            <a:srgbClr val="000000"/>
                          </a:solidFill>
                          <a:effectLst/>
                        </a:rPr>
                        <a:t>all students</a:t>
                      </a:r>
                      <a:endParaRPr lang="en-US" b="1">
                        <a:effectLst/>
                      </a:endParaRPr>
                    </a:p>
                  </a:txBody>
                  <a:tcPr marL="63500" marR="63500" marT="63500" marB="63500"/>
                </a:tc>
                <a:tc>
                  <a:txBody>
                    <a:bodyPr/>
                    <a:lstStyle/>
                    <a:p>
                      <a:pPr rtl="0" fontAlgn="t">
                        <a:spcBef>
                          <a:spcPts val="0"/>
                        </a:spcBef>
                        <a:spcAft>
                          <a:spcPts val="0"/>
                        </a:spcAft>
                      </a:pPr>
                      <a:r>
                        <a:rPr lang="en-US" sz="1400" b="0" u="none" strike="noStrike">
                          <a:solidFill>
                            <a:srgbClr val="000000"/>
                          </a:solidFill>
                          <a:effectLst/>
                        </a:rPr>
                        <a:t>Address identified reading deficiency with entrance &amp; exit criteria </a:t>
                      </a:r>
                      <a:r>
                        <a:rPr lang="en-US" sz="1400" b="1" u="none" strike="noStrike">
                          <a:solidFill>
                            <a:srgbClr val="000000"/>
                          </a:solidFill>
                          <a:effectLst/>
                        </a:rPr>
                        <a:t>for students below benchmark</a:t>
                      </a:r>
                      <a:endParaRPr lang="en-US">
                        <a:effectLst/>
                      </a:endParaRPr>
                    </a:p>
                  </a:txBody>
                  <a:tcPr marL="63500" marR="63500" marT="63500" marB="63500"/>
                </a:tc>
                <a:extLst>
                  <a:ext uri="{0D108BD9-81ED-4DB2-BD59-A6C34878D82A}">
                    <a16:rowId xmlns:a16="http://schemas.microsoft.com/office/drawing/2014/main" val="853803646"/>
                  </a:ext>
                </a:extLst>
              </a:tr>
              <a:tr h="597366">
                <a:tc>
                  <a:txBody>
                    <a:bodyPr/>
                    <a:lstStyle/>
                    <a:p>
                      <a:pPr rtl="0" fontAlgn="t">
                        <a:spcBef>
                          <a:spcPts val="0"/>
                        </a:spcBef>
                        <a:spcAft>
                          <a:spcPts val="0"/>
                        </a:spcAft>
                      </a:pPr>
                      <a:r>
                        <a:rPr lang="en-US" sz="1400" b="1" u="none" strike="noStrike">
                          <a:solidFill>
                            <a:srgbClr val="000000"/>
                          </a:solidFill>
                          <a:effectLst/>
                        </a:rPr>
                        <a:t>Foundation</a:t>
                      </a:r>
                      <a:endParaRPr lang="en-US" b="1">
                        <a:effectLst/>
                      </a:endParaRPr>
                    </a:p>
                  </a:txBody>
                  <a:tcPr marL="63500" marR="63500" marT="63500" marB="63500"/>
                </a:tc>
                <a:tc>
                  <a:txBody>
                    <a:bodyPr/>
                    <a:lstStyle/>
                    <a:p>
                      <a:pPr rtl="0" fontAlgn="t">
                        <a:spcBef>
                          <a:spcPts val="0"/>
                        </a:spcBef>
                        <a:spcAft>
                          <a:spcPts val="0"/>
                        </a:spcAft>
                      </a:pPr>
                      <a:r>
                        <a:rPr lang="en-US" sz="1400" b="0" u="none" strike="noStrike">
                          <a:solidFill>
                            <a:srgbClr val="000000"/>
                          </a:solidFill>
                          <a:effectLst/>
                        </a:rPr>
                        <a:t>Addresses K standards</a:t>
                      </a:r>
                      <a:endParaRPr lang="en-US">
                        <a:effectLst/>
                      </a:endParaRPr>
                    </a:p>
                  </a:txBody>
                  <a:tcPr marL="63500" marR="63500" marT="63500" marB="63500"/>
                </a:tc>
                <a:tc>
                  <a:txBody>
                    <a:bodyPr/>
                    <a:lstStyle/>
                    <a:p>
                      <a:pPr rtl="0" fontAlgn="t">
                        <a:spcBef>
                          <a:spcPts val="0"/>
                        </a:spcBef>
                        <a:spcAft>
                          <a:spcPts val="0"/>
                        </a:spcAft>
                      </a:pPr>
                      <a:r>
                        <a:rPr lang="en-US" sz="1400" b="0" u="none" strike="noStrike">
                          <a:solidFill>
                            <a:srgbClr val="000000"/>
                          </a:solidFill>
                          <a:effectLst/>
                        </a:rPr>
                        <a:t>Grade level expectations adopted by SBE</a:t>
                      </a:r>
                      <a:endParaRPr lang="en-US">
                        <a:effectLst/>
                      </a:endParaRPr>
                    </a:p>
                  </a:txBody>
                  <a:tcPr marL="63500" marR="63500" marT="63500" marB="63500"/>
                </a:tc>
                <a:extLst>
                  <a:ext uri="{0D108BD9-81ED-4DB2-BD59-A6C34878D82A}">
                    <a16:rowId xmlns:a16="http://schemas.microsoft.com/office/drawing/2014/main" val="2171910231"/>
                  </a:ext>
                </a:extLst>
              </a:tr>
              <a:tr h="1235647">
                <a:tc>
                  <a:txBody>
                    <a:bodyPr/>
                    <a:lstStyle/>
                    <a:p>
                      <a:pPr rtl="0" fontAlgn="t">
                        <a:spcBef>
                          <a:spcPts val="0"/>
                        </a:spcBef>
                        <a:spcAft>
                          <a:spcPts val="0"/>
                        </a:spcAft>
                      </a:pPr>
                      <a:r>
                        <a:rPr lang="en-US" sz="1400" b="1" u="none" strike="noStrike">
                          <a:solidFill>
                            <a:srgbClr val="000000"/>
                          </a:solidFill>
                          <a:effectLst/>
                        </a:rPr>
                        <a:t>Contents</a:t>
                      </a:r>
                      <a:endParaRPr lang="en-US" sz="1400" b="1" i="0" u="none" strike="noStrike">
                        <a:solidFill>
                          <a:srgbClr val="000000"/>
                        </a:solidFill>
                        <a:effectLst/>
                        <a:latin typeface="Arial" panose="020B0604020202020204" pitchFamily="34" charset="0"/>
                      </a:endParaRPr>
                    </a:p>
                  </a:txBody>
                  <a:tcPr marL="63500" marR="63500" marT="63500" marB="63500"/>
                </a:tc>
                <a:tc>
                  <a:txBody>
                    <a:bodyPr/>
                    <a:lstStyle/>
                    <a:p>
                      <a:pPr rtl="0" fontAlgn="t">
                        <a:spcBef>
                          <a:spcPts val="0"/>
                        </a:spcBef>
                        <a:spcAft>
                          <a:spcPts val="0"/>
                        </a:spcAft>
                      </a:pPr>
                      <a:r>
                        <a:rPr lang="en-US" sz="1400" b="0" u="none" strike="noStrike">
                          <a:solidFill>
                            <a:srgbClr val="000000"/>
                          </a:solidFill>
                          <a:effectLst/>
                        </a:rPr>
                        <a:t>Knowledge and skill areas in need of assistance</a:t>
                      </a:r>
                      <a:endParaRPr lang="en-US">
                        <a:effectLst/>
                      </a:endParaRPr>
                    </a:p>
                  </a:txBody>
                  <a:tcPr marL="63500" marR="63500" marT="63500" marB="63500"/>
                </a:tc>
                <a:tc>
                  <a:txBody>
                    <a:bodyPr/>
                    <a:lstStyle/>
                    <a:p>
                      <a:pPr rtl="0" fontAlgn="t">
                        <a:spcBef>
                          <a:spcPts val="0"/>
                        </a:spcBef>
                        <a:spcAft>
                          <a:spcPts val="0"/>
                        </a:spcAft>
                      </a:pPr>
                      <a:r>
                        <a:rPr lang="en-US" sz="1400" b="0" u="none" strike="noStrike">
                          <a:solidFill>
                            <a:srgbClr val="000000"/>
                          </a:solidFill>
                          <a:effectLst/>
                        </a:rPr>
                        <a:t>Targets specific literacy skill deficits</a:t>
                      </a:r>
                      <a:endParaRPr lang="en-US">
                        <a:effectLst/>
                      </a:endParaRPr>
                    </a:p>
                  </a:txBody>
                  <a:tcPr marL="63500" marR="63500" marT="63500" marB="63500"/>
                </a:tc>
                <a:extLst>
                  <a:ext uri="{0D108BD9-81ED-4DB2-BD59-A6C34878D82A}">
                    <a16:rowId xmlns:a16="http://schemas.microsoft.com/office/drawing/2014/main" val="1011106112"/>
                  </a:ext>
                </a:extLst>
              </a:tr>
              <a:tr h="597366">
                <a:tc>
                  <a:txBody>
                    <a:bodyPr/>
                    <a:lstStyle/>
                    <a:p>
                      <a:pPr rtl="0" fontAlgn="t">
                        <a:spcBef>
                          <a:spcPts val="0"/>
                        </a:spcBef>
                        <a:spcAft>
                          <a:spcPts val="0"/>
                        </a:spcAft>
                      </a:pPr>
                      <a:r>
                        <a:rPr lang="en-US" sz="1400" b="1" u="none" strike="noStrike">
                          <a:solidFill>
                            <a:srgbClr val="000000"/>
                          </a:solidFill>
                          <a:effectLst/>
                        </a:rPr>
                        <a:t>Timeline</a:t>
                      </a:r>
                      <a:endParaRPr lang="en-US" b="1">
                        <a:effectLst/>
                      </a:endParaRPr>
                    </a:p>
                  </a:txBody>
                  <a:tcPr marL="63500" marR="63500" marT="63500" marB="63500"/>
                </a:tc>
                <a:tc>
                  <a:txBody>
                    <a:bodyPr/>
                    <a:lstStyle/>
                    <a:p>
                      <a:pPr rtl="0" fontAlgn="t">
                        <a:spcBef>
                          <a:spcPts val="0"/>
                        </a:spcBef>
                        <a:spcAft>
                          <a:spcPts val="0"/>
                        </a:spcAft>
                      </a:pPr>
                      <a:r>
                        <a:rPr lang="en-US" sz="1400" b="0" u="none" strike="noStrike">
                          <a:solidFill>
                            <a:srgbClr val="000000"/>
                          </a:solidFill>
                          <a:effectLst/>
                        </a:rPr>
                        <a:t>Following completion of fall KSR assessment</a:t>
                      </a:r>
                      <a:endParaRPr lang="en-US">
                        <a:effectLst/>
                      </a:endParaRPr>
                    </a:p>
                  </a:txBody>
                  <a:tcPr marL="63500" marR="63500" marT="63500" marB="63500"/>
                </a:tc>
                <a:tc>
                  <a:txBody>
                    <a:bodyPr/>
                    <a:lstStyle/>
                    <a:p>
                      <a:pPr rtl="0" fontAlgn="t">
                        <a:spcBef>
                          <a:spcPts val="0"/>
                        </a:spcBef>
                        <a:spcAft>
                          <a:spcPts val="0"/>
                        </a:spcAft>
                      </a:pPr>
                      <a:r>
                        <a:rPr lang="en-US" sz="1400" b="0" u="none" strike="noStrike">
                          <a:solidFill>
                            <a:srgbClr val="000000"/>
                          </a:solidFill>
                          <a:effectLst/>
                        </a:rPr>
                        <a:t>Following the completion of diagnostic assessment and review of a body of evidence.</a:t>
                      </a:r>
                      <a:endParaRPr lang="en-US">
                        <a:effectLst/>
                      </a:endParaRPr>
                    </a:p>
                  </a:txBody>
                  <a:tcPr marL="63500" marR="63500" marT="63500" marB="63500"/>
                </a:tc>
                <a:extLst>
                  <a:ext uri="{0D108BD9-81ED-4DB2-BD59-A6C34878D82A}">
                    <a16:rowId xmlns:a16="http://schemas.microsoft.com/office/drawing/2014/main" val="1163979538"/>
                  </a:ext>
                </a:extLst>
              </a:tr>
              <a:tr h="891957">
                <a:tc>
                  <a:txBody>
                    <a:bodyPr/>
                    <a:lstStyle/>
                    <a:p>
                      <a:pPr rtl="0" fontAlgn="t">
                        <a:spcBef>
                          <a:spcPts val="0"/>
                        </a:spcBef>
                        <a:spcAft>
                          <a:spcPts val="0"/>
                        </a:spcAft>
                      </a:pPr>
                      <a:r>
                        <a:rPr lang="en-US" sz="1400" b="1" u="none" strike="noStrike">
                          <a:solidFill>
                            <a:srgbClr val="000000"/>
                          </a:solidFill>
                          <a:effectLst/>
                        </a:rPr>
                        <a:t>Continuation</a:t>
                      </a:r>
                      <a:endParaRPr lang="en-US" b="1">
                        <a:effectLst/>
                      </a:endParaRPr>
                    </a:p>
                  </a:txBody>
                  <a:tcPr marL="63500" marR="63500" marT="63500" marB="63500"/>
                </a:tc>
                <a:tc>
                  <a:txBody>
                    <a:bodyPr/>
                    <a:lstStyle/>
                    <a:p>
                      <a:pPr rtl="0" fontAlgn="t">
                        <a:spcBef>
                          <a:spcPts val="0"/>
                        </a:spcBef>
                        <a:spcAft>
                          <a:spcPts val="0"/>
                        </a:spcAft>
                      </a:pPr>
                      <a:r>
                        <a:rPr lang="en-US" sz="1400" b="0" u="none" strike="noStrike">
                          <a:solidFill>
                            <a:srgbClr val="000000"/>
                          </a:solidFill>
                          <a:effectLst/>
                        </a:rPr>
                        <a:t>Components can remain part of READ plan following end of K</a:t>
                      </a:r>
                      <a:endParaRPr lang="en-US">
                        <a:effectLst/>
                      </a:endParaRPr>
                    </a:p>
                  </a:txBody>
                  <a:tcPr marL="63500" marR="63500" marT="63500" marB="63500"/>
                </a:tc>
                <a:tc>
                  <a:txBody>
                    <a:bodyPr/>
                    <a:lstStyle/>
                    <a:p>
                      <a:pPr rtl="0" fontAlgn="t">
                        <a:spcBef>
                          <a:spcPts val="0"/>
                        </a:spcBef>
                        <a:spcAft>
                          <a:spcPts val="0"/>
                        </a:spcAft>
                      </a:pPr>
                      <a:r>
                        <a:rPr lang="en-US" sz="1400" b="0" u="none" strike="noStrike">
                          <a:solidFill>
                            <a:srgbClr val="000000"/>
                          </a:solidFill>
                          <a:effectLst/>
                        </a:rPr>
                        <a:t>Entrance and exit criteria</a:t>
                      </a:r>
                      <a:endParaRPr lang="en-US">
                        <a:effectLst/>
                      </a:endParaRPr>
                    </a:p>
                  </a:txBody>
                  <a:tcPr marL="63500" marR="63500" marT="63500" marB="63500"/>
                </a:tc>
                <a:extLst>
                  <a:ext uri="{0D108BD9-81ED-4DB2-BD59-A6C34878D82A}">
                    <a16:rowId xmlns:a16="http://schemas.microsoft.com/office/drawing/2014/main" val="1918181135"/>
                  </a:ext>
                </a:extLst>
              </a:tr>
            </a:tbl>
          </a:graphicData>
        </a:graphic>
      </p:graphicFrame>
      <p:sp>
        <p:nvSpPr>
          <p:cNvPr id="3" name="Slide Number Placeholder 2">
            <a:extLst>
              <a:ext uri="{FF2B5EF4-FFF2-40B4-BE49-F238E27FC236}">
                <a16:creationId xmlns:a16="http://schemas.microsoft.com/office/drawing/2014/main" id="{000FC8D1-6C22-4AD0-B453-B3DCAB9C02A1}"/>
              </a:ext>
            </a:extLst>
          </p:cNvPr>
          <p:cNvSpPr>
            <a:spLocks noGrp="1"/>
          </p:cNvSpPr>
          <p:nvPr>
            <p:ph type="sldNum" sz="quarter" idx="12"/>
          </p:nvPr>
        </p:nvSpPr>
        <p:spPr/>
        <p:txBody>
          <a:bodyPr/>
          <a:lstStyle/>
          <a:p>
            <a:fld id="{C479D5F6-EDCB-402A-AC08-4943A1820E8F}" type="slidenum">
              <a:rPr lang="en-US" smtClean="0"/>
              <a:pPr/>
              <a:t>44</a:t>
            </a:fld>
            <a:endParaRPr lang="en-US"/>
          </a:p>
        </p:txBody>
      </p:sp>
    </p:spTree>
    <p:extLst>
      <p:ext uri="{BB962C8B-B14F-4D97-AF65-F5344CB8AC3E}">
        <p14:creationId xmlns:p14="http://schemas.microsoft.com/office/powerpoint/2010/main" val="2143739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1482-4819-4C16-97D3-251DA034C99E}"/>
              </a:ext>
            </a:extLst>
          </p:cNvPr>
          <p:cNvSpPr>
            <a:spLocks noGrp="1"/>
          </p:cNvSpPr>
          <p:nvPr>
            <p:ph type="title"/>
          </p:nvPr>
        </p:nvSpPr>
        <p:spPr/>
        <p:txBody>
          <a:bodyPr/>
          <a:lstStyle/>
          <a:p>
            <a:r>
              <a:rPr lang="en-US">
                <a:latin typeface="Museo Slab 500"/>
              </a:rPr>
              <a:t>All Kindergarten Students</a:t>
            </a:r>
            <a:endParaRPr lang="en-US"/>
          </a:p>
        </p:txBody>
      </p:sp>
      <p:sp>
        <p:nvSpPr>
          <p:cNvPr id="3" name="Content Placeholder 2">
            <a:extLst>
              <a:ext uri="{FF2B5EF4-FFF2-40B4-BE49-F238E27FC236}">
                <a16:creationId xmlns:a16="http://schemas.microsoft.com/office/drawing/2014/main" id="{F07B3319-7415-4704-BF6C-9E7E47B97E91}"/>
              </a:ext>
            </a:extLst>
          </p:cNvPr>
          <p:cNvSpPr>
            <a:spLocks noGrp="1"/>
          </p:cNvSpPr>
          <p:nvPr>
            <p:ph idx="1"/>
          </p:nvPr>
        </p:nvSpPr>
        <p:spPr/>
        <p:txBody>
          <a:bodyPr vert="horz" lIns="0" tIns="0" rIns="0" bIns="0" rtlCol="0" anchor="t">
            <a:normAutofit/>
          </a:bodyPr>
          <a:lstStyle/>
          <a:p>
            <a:pPr marL="0" indent="0">
              <a:buNone/>
            </a:pPr>
            <a:r>
              <a:rPr lang="en-US"/>
              <a:t>Individual School Readiness Plan:</a:t>
            </a:r>
          </a:p>
          <a:p>
            <a:r>
              <a:rPr lang="en-US"/>
              <a:t>Includes student’s strengths and goals</a:t>
            </a:r>
          </a:p>
          <a:p>
            <a:r>
              <a:rPr lang="en-US">
                <a:ea typeface="+mn-lt"/>
                <a:cs typeface="+mn-lt"/>
              </a:rPr>
              <a:t>Goals may include those specific to literacy.</a:t>
            </a:r>
            <a:endParaRPr lang="en-US"/>
          </a:p>
          <a:p>
            <a:r>
              <a:rPr lang="en-US">
                <a:cs typeface="Calibri"/>
              </a:rPr>
              <a:t>Engage families in identifying goals and supporting student</a:t>
            </a:r>
          </a:p>
          <a:p>
            <a:r>
              <a:rPr lang="en-US">
                <a:ea typeface="+mn-lt"/>
                <a:cs typeface="+mn-lt"/>
              </a:rPr>
              <a:t>Monitor's progress toward school readiness</a:t>
            </a:r>
          </a:p>
          <a:p>
            <a:r>
              <a:rPr lang="en-US"/>
              <a:t>Formats may include:</a:t>
            </a:r>
          </a:p>
          <a:p>
            <a:pPr lvl="1"/>
            <a:r>
              <a:rPr lang="en-US"/>
              <a:t>District designed template</a:t>
            </a:r>
          </a:p>
          <a:p>
            <a:pPr lvl="1"/>
            <a:r>
              <a:rPr lang="en-US"/>
              <a:t>Vendor reports may inform</a:t>
            </a:r>
          </a:p>
          <a:p>
            <a:endParaRPr lang="en-US">
              <a:cs typeface="Calibri"/>
            </a:endParaRPr>
          </a:p>
          <a:p>
            <a:pPr marL="0" indent="0">
              <a:buNone/>
            </a:pPr>
            <a:endParaRPr lang="en-US"/>
          </a:p>
        </p:txBody>
      </p:sp>
      <p:sp>
        <p:nvSpPr>
          <p:cNvPr id="4" name="Slide Number Placeholder 3">
            <a:extLst>
              <a:ext uri="{FF2B5EF4-FFF2-40B4-BE49-F238E27FC236}">
                <a16:creationId xmlns:a16="http://schemas.microsoft.com/office/drawing/2014/main" id="{E3BAAC93-B435-4396-A276-2A80756EC183}"/>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662932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FF61-6424-4EB5-AC54-52483E851E43}"/>
              </a:ext>
            </a:extLst>
          </p:cNvPr>
          <p:cNvSpPr>
            <a:spLocks noGrp="1"/>
          </p:cNvSpPr>
          <p:nvPr>
            <p:ph type="title"/>
          </p:nvPr>
        </p:nvSpPr>
        <p:spPr>
          <a:xfrm>
            <a:off x="406694" y="426402"/>
            <a:ext cx="8065168" cy="898524"/>
          </a:xfrm>
        </p:spPr>
        <p:txBody>
          <a:bodyPr/>
          <a:lstStyle/>
          <a:p>
            <a:r>
              <a:rPr lang="en-US">
                <a:latin typeface="Museo Slab 500"/>
              </a:rPr>
              <a:t>Some Kindergarten Students</a:t>
            </a:r>
            <a:endParaRPr lang="en-US"/>
          </a:p>
        </p:txBody>
      </p:sp>
      <p:sp>
        <p:nvSpPr>
          <p:cNvPr id="3" name="Content Placeholder 2">
            <a:extLst>
              <a:ext uri="{FF2B5EF4-FFF2-40B4-BE49-F238E27FC236}">
                <a16:creationId xmlns:a16="http://schemas.microsoft.com/office/drawing/2014/main" id="{894D596D-9DC3-4841-A6A7-CB77A3A4AAAB}"/>
              </a:ext>
            </a:extLst>
          </p:cNvPr>
          <p:cNvSpPr>
            <a:spLocks noGrp="1"/>
          </p:cNvSpPr>
          <p:nvPr>
            <p:ph idx="1"/>
          </p:nvPr>
        </p:nvSpPr>
        <p:spPr/>
        <p:txBody>
          <a:bodyPr vert="horz" lIns="0" tIns="0" rIns="0" bIns="0" rtlCol="0" anchor="t">
            <a:normAutofit/>
          </a:bodyPr>
          <a:lstStyle/>
          <a:p>
            <a:r>
              <a:rPr lang="en-US"/>
              <a:t>Student requires a READ plan as a component of the school readiness plan.</a:t>
            </a:r>
            <a:endParaRPr lang="en-US">
              <a:cs typeface="Calibri"/>
            </a:endParaRPr>
          </a:p>
          <a:p>
            <a:r>
              <a:rPr lang="en-US"/>
              <a:t>Required components of each plan must be addressed</a:t>
            </a:r>
          </a:p>
          <a:p>
            <a:r>
              <a:rPr lang="en-US"/>
              <a:t>Format may include:</a:t>
            </a:r>
          </a:p>
          <a:p>
            <a:pPr lvl="1"/>
            <a:r>
              <a:rPr lang="en-US"/>
              <a:t>District designed template</a:t>
            </a:r>
          </a:p>
          <a:p>
            <a:pPr lvl="1"/>
            <a:r>
              <a:rPr lang="en-US"/>
              <a:t>Vendor created templates </a:t>
            </a:r>
          </a:p>
          <a:p>
            <a:pPr lvl="1"/>
            <a:r>
              <a:rPr lang="en-US"/>
              <a:t>Designed combined plan</a:t>
            </a:r>
          </a:p>
          <a:p>
            <a:pPr lvl="1"/>
            <a:endParaRPr lang="en-US"/>
          </a:p>
        </p:txBody>
      </p:sp>
      <p:sp>
        <p:nvSpPr>
          <p:cNvPr id="4" name="Slide Number Placeholder 3">
            <a:extLst>
              <a:ext uri="{FF2B5EF4-FFF2-40B4-BE49-F238E27FC236}">
                <a16:creationId xmlns:a16="http://schemas.microsoft.com/office/drawing/2014/main" id="{A6E29932-EB8C-44DD-8A25-538DC1EA9862}"/>
              </a:ext>
            </a:extLst>
          </p:cNvPr>
          <p:cNvSpPr>
            <a:spLocks noGrp="1"/>
          </p:cNvSpPr>
          <p:nvPr>
            <p:ph type="sldNum" sz="quarter" idx="12"/>
          </p:nvPr>
        </p:nvSpPr>
        <p:spPr/>
        <p:txBody>
          <a:bodyPr/>
          <a:lstStyle/>
          <a:p>
            <a:fld id="{C479D5F6-EDCB-402A-AC08-4943A1820E8F}" type="slidenum">
              <a:rPr lang="en-US" smtClean="0"/>
              <a:pPr/>
              <a:t>46</a:t>
            </a:fld>
            <a:endParaRPr lang="en-US"/>
          </a:p>
        </p:txBody>
      </p:sp>
      <p:pic>
        <p:nvPicPr>
          <p:cNvPr id="5" name="Picture 5" descr="A colorful pile of yarn turned into a yellow yarn light bulb">
            <a:extLst>
              <a:ext uri="{FF2B5EF4-FFF2-40B4-BE49-F238E27FC236}">
                <a16:creationId xmlns:a16="http://schemas.microsoft.com/office/drawing/2014/main" id="{278CBD0A-33EE-4553-9BE7-D42232B54CE7}"/>
              </a:ext>
            </a:extLst>
          </p:cNvPr>
          <p:cNvPicPr>
            <a:picLocks noChangeAspect="1"/>
          </p:cNvPicPr>
          <p:nvPr/>
        </p:nvPicPr>
        <p:blipFill>
          <a:blip r:embed="rId3"/>
          <a:stretch>
            <a:fillRect/>
          </a:stretch>
        </p:blipFill>
        <p:spPr>
          <a:xfrm>
            <a:off x="5855110" y="3313694"/>
            <a:ext cx="3837037" cy="2553482"/>
          </a:xfrm>
          <a:prstGeom prst="rect">
            <a:avLst/>
          </a:prstGeom>
        </p:spPr>
      </p:pic>
    </p:spTree>
    <p:extLst>
      <p:ext uri="{BB962C8B-B14F-4D97-AF65-F5344CB8AC3E}">
        <p14:creationId xmlns:p14="http://schemas.microsoft.com/office/powerpoint/2010/main" val="219462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98A2B-B3AB-4321-A574-46E1842B9475}"/>
              </a:ext>
            </a:extLst>
          </p:cNvPr>
          <p:cNvSpPr>
            <a:spLocks noGrp="1"/>
          </p:cNvSpPr>
          <p:nvPr>
            <p:ph type="title"/>
          </p:nvPr>
        </p:nvSpPr>
        <p:spPr/>
        <p:txBody>
          <a:bodyPr/>
          <a:lstStyle/>
          <a:p>
            <a:r>
              <a:rPr lang="en-US"/>
              <a:t>READ Plan</a:t>
            </a:r>
            <a:br>
              <a:rPr lang="en-US"/>
            </a:br>
            <a:r>
              <a:rPr lang="en-US"/>
              <a:t>Required Components</a:t>
            </a:r>
          </a:p>
        </p:txBody>
      </p:sp>
      <p:sp>
        <p:nvSpPr>
          <p:cNvPr id="3" name="Content Placeholder 2">
            <a:extLst>
              <a:ext uri="{FF2B5EF4-FFF2-40B4-BE49-F238E27FC236}">
                <a16:creationId xmlns:a16="http://schemas.microsoft.com/office/drawing/2014/main" id="{D6E2AB35-F668-4369-A08D-D9E850EA6180}"/>
              </a:ext>
            </a:extLst>
          </p:cNvPr>
          <p:cNvSpPr>
            <a:spLocks noGrp="1"/>
          </p:cNvSpPr>
          <p:nvPr>
            <p:ph idx="1"/>
          </p:nvPr>
        </p:nvSpPr>
        <p:spPr/>
        <p:txBody>
          <a:bodyPr vert="horz" lIns="0" tIns="0" rIns="0" bIns="0" rtlCol="0" anchor="t">
            <a:normAutofit/>
          </a:bodyPr>
          <a:lstStyle/>
          <a:p>
            <a:pPr>
              <a:buFont typeface="Wingdings" panose="05000000000000000000" pitchFamily="2" charset="2"/>
              <a:buChar char="q"/>
            </a:pPr>
            <a:r>
              <a:rPr lang="en-US" sz="2000"/>
              <a:t>Interim/Benchmark assessment results</a:t>
            </a:r>
            <a:endParaRPr lang="en-US" sz="2000">
              <a:cs typeface="Calibri"/>
            </a:endParaRPr>
          </a:p>
          <a:p>
            <a:pPr>
              <a:buFont typeface="Wingdings" panose="05000000000000000000" pitchFamily="2" charset="2"/>
              <a:buChar char="q"/>
            </a:pPr>
            <a:r>
              <a:rPr lang="en-US" sz="2000"/>
              <a:t>diagnostic assessment results including specific skill deficiencies </a:t>
            </a:r>
            <a:endParaRPr lang="en-US" sz="2000">
              <a:cs typeface="Calibri"/>
            </a:endParaRPr>
          </a:p>
          <a:p>
            <a:pPr>
              <a:buFont typeface="Wingdings" panose="05000000000000000000" pitchFamily="2" charset="2"/>
              <a:buChar char="q"/>
            </a:pPr>
            <a:r>
              <a:rPr lang="en-US" sz="2000"/>
              <a:t>end of year goal </a:t>
            </a:r>
            <a:endParaRPr lang="en-US" sz="2000">
              <a:cs typeface="Calibri"/>
            </a:endParaRPr>
          </a:p>
          <a:p>
            <a:pPr lvl="1">
              <a:buFont typeface="Wingdings" panose="05000000000000000000" pitchFamily="2" charset="2"/>
              <a:buChar char="q"/>
            </a:pPr>
            <a:r>
              <a:rPr lang="en-US" sz="1600"/>
              <a:t> ongoing objectives to meet the end of year goal</a:t>
            </a:r>
            <a:endParaRPr lang="en-US" sz="1600">
              <a:cs typeface="Calibri"/>
            </a:endParaRPr>
          </a:p>
          <a:p>
            <a:pPr>
              <a:buFont typeface="Wingdings" panose="05000000000000000000" pitchFamily="2" charset="2"/>
              <a:buChar char="q"/>
            </a:pPr>
            <a:r>
              <a:rPr lang="en-US" sz="2000"/>
              <a:t>aligned interventions and services (in addition to 90 minutes of evidence-based universal instruction), </a:t>
            </a:r>
            <a:endParaRPr lang="en-US" sz="2000">
              <a:cs typeface="Calibri"/>
            </a:endParaRPr>
          </a:p>
          <a:p>
            <a:pPr>
              <a:buFont typeface="Wingdings" panose="05000000000000000000" pitchFamily="2" charset="2"/>
              <a:buChar char="q"/>
            </a:pPr>
            <a:r>
              <a:rPr lang="en-US" sz="2000"/>
              <a:t>progress monitoring, </a:t>
            </a:r>
            <a:endParaRPr lang="en-US" sz="2000">
              <a:cs typeface="Calibri"/>
            </a:endParaRPr>
          </a:p>
          <a:p>
            <a:pPr>
              <a:buFont typeface="Wingdings" panose="05000000000000000000" pitchFamily="2" charset="2"/>
              <a:buChar char="q"/>
            </a:pPr>
            <a:r>
              <a:rPr lang="en-US" sz="2000"/>
              <a:t>specific family communication and involvement in supporting the READ Plan, </a:t>
            </a:r>
            <a:endParaRPr lang="en-US" sz="2000">
              <a:cs typeface="Calibri"/>
            </a:endParaRPr>
          </a:p>
          <a:p>
            <a:pPr>
              <a:buFont typeface="Wingdings" panose="05000000000000000000" pitchFamily="2" charset="2"/>
              <a:buChar char="q"/>
            </a:pPr>
            <a:r>
              <a:rPr lang="en-US" sz="2000"/>
              <a:t>supplemental services, and </a:t>
            </a:r>
            <a:endParaRPr lang="en-US" sz="2000">
              <a:cs typeface="Calibri"/>
            </a:endParaRPr>
          </a:p>
          <a:p>
            <a:pPr>
              <a:buFont typeface="Wingdings" panose="05000000000000000000" pitchFamily="2" charset="2"/>
              <a:buChar char="q"/>
            </a:pPr>
            <a:r>
              <a:rPr lang="en-US" sz="2000"/>
              <a:t>If student has a READ Plan for more than one year:</a:t>
            </a:r>
            <a:endParaRPr lang="en-US" sz="2000">
              <a:cs typeface="Calibri"/>
            </a:endParaRPr>
          </a:p>
          <a:p>
            <a:pPr lvl="1">
              <a:buFont typeface="Wingdings" panose="05000000000000000000" pitchFamily="2" charset="2"/>
              <a:buChar char="q"/>
            </a:pPr>
            <a:r>
              <a:rPr lang="en-US" sz="1600"/>
              <a:t>Additional, more rigorous strategies and intervention instruction to assist the student in achieving grade level competency</a:t>
            </a:r>
            <a:endParaRPr lang="en-US" sz="1600">
              <a:cs typeface="Calibri"/>
            </a:endParaRPr>
          </a:p>
        </p:txBody>
      </p:sp>
      <p:sp>
        <p:nvSpPr>
          <p:cNvPr id="4" name="Slide Number Placeholder 3">
            <a:extLst>
              <a:ext uri="{FF2B5EF4-FFF2-40B4-BE49-F238E27FC236}">
                <a16:creationId xmlns:a16="http://schemas.microsoft.com/office/drawing/2014/main" id="{1F108A51-F9C3-45E6-907E-C5E650B3EE1B}"/>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1665884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5FB37-E078-4DC4-95C4-7FAF0BEF633C}"/>
              </a:ext>
            </a:extLst>
          </p:cNvPr>
          <p:cNvSpPr>
            <a:spLocks noGrp="1"/>
          </p:cNvSpPr>
          <p:nvPr>
            <p:ph type="title"/>
          </p:nvPr>
        </p:nvSpPr>
        <p:spPr>
          <a:xfrm>
            <a:off x="455855" y="377241"/>
            <a:ext cx="8065168" cy="898524"/>
          </a:xfrm>
        </p:spPr>
        <p:txBody>
          <a:bodyPr/>
          <a:lstStyle/>
          <a:p>
            <a:r>
              <a:rPr lang="en-US" dirty="0">
                <a:latin typeface="Museo Slab 500"/>
              </a:rPr>
              <a:t>PURPOSE: Plans to Support Practice</a:t>
            </a:r>
          </a:p>
        </p:txBody>
      </p:sp>
      <p:graphicFrame>
        <p:nvGraphicFramePr>
          <p:cNvPr id="5" name="Content Placeholder 4" descr="Visual of plans to support practice">
            <a:extLst>
              <a:ext uri="{FF2B5EF4-FFF2-40B4-BE49-F238E27FC236}">
                <a16:creationId xmlns:a16="http://schemas.microsoft.com/office/drawing/2014/main" id="{499BD489-6399-406E-8DD7-622902CBEE92}"/>
              </a:ext>
            </a:extLst>
          </p:cNvPr>
          <p:cNvGraphicFramePr>
            <a:graphicFrameLocks noGrp="1"/>
          </p:cNvGraphicFramePr>
          <p:nvPr>
            <p:ph idx="1"/>
            <p:extLst>
              <p:ext uri="{D42A27DB-BD31-4B8C-83A1-F6EECF244321}">
                <p14:modId xmlns:p14="http://schemas.microsoft.com/office/powerpoint/2010/main" val="1741561955"/>
              </p:ext>
            </p:extLst>
          </p:nvPr>
        </p:nvGraphicFramePr>
        <p:xfrm>
          <a:off x="899652" y="1517292"/>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14DDFF3-B29E-4F7D-A82A-377DE4545559}"/>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50" name="Oval 49">
            <a:extLst>
              <a:ext uri="{FF2B5EF4-FFF2-40B4-BE49-F238E27FC236}">
                <a16:creationId xmlns:a16="http://schemas.microsoft.com/office/drawing/2014/main" id="{93493B80-4E65-4F73-8819-F6631DA2BCE4}"/>
              </a:ext>
              <a:ext uri="{C183D7F6-B498-43B3-948B-1728B52AA6E4}">
                <adec:decorative xmlns:adec="http://schemas.microsoft.com/office/drawing/2017/decorative" val="1"/>
              </a:ext>
            </a:extLst>
          </p:cNvPr>
          <p:cNvSpPr/>
          <p:nvPr/>
        </p:nvSpPr>
        <p:spPr>
          <a:xfrm>
            <a:off x="1177413" y="1558412"/>
            <a:ext cx="3539611" cy="909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7A12C19E-3F96-436A-8EFD-FF909C69A12B}"/>
              </a:ext>
              <a:ext uri="{C183D7F6-B498-43B3-948B-1728B52AA6E4}">
                <adec:decorative xmlns:adec="http://schemas.microsoft.com/office/drawing/2017/decorative" val="1"/>
              </a:ext>
            </a:extLst>
          </p:cNvPr>
          <p:cNvSpPr/>
          <p:nvPr/>
        </p:nvSpPr>
        <p:spPr>
          <a:xfrm>
            <a:off x="1214283" y="2664540"/>
            <a:ext cx="3539611" cy="909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31FB17A0-AA2C-477A-9D3C-6E23BD643B7B}"/>
              </a:ext>
              <a:ext uri="{C183D7F6-B498-43B3-948B-1728B52AA6E4}">
                <adec:decorative xmlns:adec="http://schemas.microsoft.com/office/drawing/2017/decorative" val="1"/>
              </a:ext>
            </a:extLst>
          </p:cNvPr>
          <p:cNvSpPr/>
          <p:nvPr/>
        </p:nvSpPr>
        <p:spPr>
          <a:xfrm>
            <a:off x="1300316" y="4901379"/>
            <a:ext cx="3539611" cy="909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84548CB6-3BEC-4A64-9E41-64BEF1C2EB08}"/>
              </a:ext>
              <a:ext uri="{C183D7F6-B498-43B3-948B-1728B52AA6E4}">
                <adec:decorative xmlns:adec="http://schemas.microsoft.com/office/drawing/2017/decorative" val="1"/>
              </a:ext>
            </a:extLst>
          </p:cNvPr>
          <p:cNvSpPr/>
          <p:nvPr/>
        </p:nvSpPr>
        <p:spPr>
          <a:xfrm>
            <a:off x="1275735" y="3782960"/>
            <a:ext cx="3539611" cy="909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51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00" grpId="0" animBg="1"/>
      <p:bldP spid="101" grpId="0" animBg="1"/>
      <p:bldP spid="10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F6A85-571C-4F93-AB55-A6C79C19DC7E}"/>
              </a:ext>
            </a:extLst>
          </p:cNvPr>
          <p:cNvSpPr>
            <a:spLocks noGrp="1"/>
          </p:cNvSpPr>
          <p:nvPr>
            <p:ph type="title"/>
          </p:nvPr>
        </p:nvSpPr>
        <p:spPr/>
        <p:txBody>
          <a:bodyPr/>
          <a:lstStyle/>
          <a:p>
            <a:r>
              <a:rPr lang="en-US">
                <a:latin typeface="Museo Slab 500"/>
              </a:rPr>
              <a:t>Reflections to Support Success</a:t>
            </a:r>
          </a:p>
        </p:txBody>
      </p:sp>
      <p:sp>
        <p:nvSpPr>
          <p:cNvPr id="3" name="Content Placeholder 2">
            <a:extLst>
              <a:ext uri="{FF2B5EF4-FFF2-40B4-BE49-F238E27FC236}">
                <a16:creationId xmlns:a16="http://schemas.microsoft.com/office/drawing/2014/main" id="{8D5A9498-AFF5-421D-A977-D209291024BB}"/>
              </a:ext>
            </a:extLst>
          </p:cNvPr>
          <p:cNvSpPr>
            <a:spLocks noGrp="1"/>
          </p:cNvSpPr>
          <p:nvPr>
            <p:ph idx="1"/>
          </p:nvPr>
        </p:nvSpPr>
        <p:spPr/>
        <p:txBody>
          <a:bodyPr vert="horz" lIns="0" tIns="0" rIns="0" bIns="0" rtlCol="0" anchor="t">
            <a:normAutofit/>
          </a:bodyPr>
          <a:lstStyle/>
          <a:p>
            <a:r>
              <a:rPr lang="en-US"/>
              <a:t>What internal structures and processes would support the use of kindergarten assessment data to drive instruction and improve student outcomes?</a:t>
            </a:r>
          </a:p>
          <a:p>
            <a:r>
              <a:rPr lang="en-US"/>
              <a:t>What professional development (training and coaching) is needed to support connecting and using kindergarten assessment data to inform instruction?</a:t>
            </a:r>
            <a:endParaRPr lang="en-US">
              <a:cs typeface="Calibri"/>
            </a:endParaRPr>
          </a:p>
          <a:p>
            <a:r>
              <a:rPr lang="en-US"/>
              <a:t>How might individual plans support vertical communication about students through transitions?</a:t>
            </a:r>
            <a:endParaRPr lang="en-US">
              <a:cs typeface="Calibri"/>
            </a:endParaRPr>
          </a:p>
          <a:p>
            <a:pPr lvl="1"/>
            <a:endParaRPr lang="en-US"/>
          </a:p>
          <a:p>
            <a:pPr lvl="1"/>
            <a:endParaRPr lang="en-US"/>
          </a:p>
        </p:txBody>
      </p:sp>
      <p:sp>
        <p:nvSpPr>
          <p:cNvPr id="4" name="Slide Number Placeholder 3">
            <a:extLst>
              <a:ext uri="{FF2B5EF4-FFF2-40B4-BE49-F238E27FC236}">
                <a16:creationId xmlns:a16="http://schemas.microsoft.com/office/drawing/2014/main" id="{9A700EA2-BA42-48FF-9A13-2F56E8494FA7}"/>
              </a:ext>
            </a:extLst>
          </p:cNvPr>
          <p:cNvSpPr>
            <a:spLocks noGrp="1"/>
          </p:cNvSpPr>
          <p:nvPr>
            <p:ph type="sldNum" sz="quarter" idx="12"/>
          </p:nvPr>
        </p:nvSpPr>
        <p:spPr/>
        <p:txBody>
          <a:bodyPr/>
          <a:lstStyle/>
          <a:p>
            <a:fld id="{C479D5F6-EDCB-402A-AC08-4943A1820E8F}" type="slidenum">
              <a:rPr lang="en-US" smtClean="0"/>
              <a:pPr/>
              <a:t>49</a:t>
            </a:fld>
            <a:endParaRPr lang="en-US"/>
          </a:p>
        </p:txBody>
      </p:sp>
      <p:pic>
        <p:nvPicPr>
          <p:cNvPr id="5" name="Picture 5" descr="Many question marks on black background">
            <a:extLst>
              <a:ext uri="{FF2B5EF4-FFF2-40B4-BE49-F238E27FC236}">
                <a16:creationId xmlns:a16="http://schemas.microsoft.com/office/drawing/2014/main" id="{A4B80EDC-B104-4205-97AE-EFDDF130CCE5}"/>
              </a:ext>
            </a:extLst>
          </p:cNvPr>
          <p:cNvPicPr>
            <a:picLocks noChangeAspect="1"/>
          </p:cNvPicPr>
          <p:nvPr/>
        </p:nvPicPr>
        <p:blipFill>
          <a:blip r:embed="rId3"/>
          <a:stretch>
            <a:fillRect/>
          </a:stretch>
        </p:blipFill>
        <p:spPr>
          <a:xfrm>
            <a:off x="6100916" y="3859754"/>
            <a:ext cx="4095135" cy="2493749"/>
          </a:xfrm>
          <a:prstGeom prst="rect">
            <a:avLst/>
          </a:prstGeom>
        </p:spPr>
      </p:pic>
    </p:spTree>
    <p:extLst>
      <p:ext uri="{BB962C8B-B14F-4D97-AF65-F5344CB8AC3E}">
        <p14:creationId xmlns:p14="http://schemas.microsoft.com/office/powerpoint/2010/main" val="23372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2882-A6BA-4F12-AD1B-9A937AF4A38E}"/>
              </a:ext>
              <a:ext uri="{C183D7F6-B498-43B3-948B-1728B52AA6E4}">
                <adec:decorative xmlns:adec="http://schemas.microsoft.com/office/drawing/2017/decorative" val="0"/>
              </a:ext>
            </a:extLst>
          </p:cNvPr>
          <p:cNvSpPr>
            <a:spLocks noGrp="1"/>
          </p:cNvSpPr>
          <p:nvPr>
            <p:ph type="title"/>
          </p:nvPr>
        </p:nvSpPr>
        <p:spPr/>
        <p:txBody>
          <a:bodyPr/>
          <a:lstStyle/>
          <a:p>
            <a:r>
              <a:rPr lang="en-US" dirty="0">
                <a:latin typeface="Museo Slab 500"/>
              </a:rPr>
              <a:t>Strong Foundations</a:t>
            </a:r>
            <a:endParaRPr lang="en-US" dirty="0"/>
          </a:p>
        </p:txBody>
      </p:sp>
      <p:graphicFrame>
        <p:nvGraphicFramePr>
          <p:cNvPr id="5" name="Diagram 5" descr="Diagram">
            <a:extLst>
              <a:ext uri="{FF2B5EF4-FFF2-40B4-BE49-F238E27FC236}">
                <a16:creationId xmlns:a16="http://schemas.microsoft.com/office/drawing/2014/main" id="{18B6FB02-1353-41B7-8004-5BABFE9A46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5799034"/>
              </p:ext>
            </p:extLst>
          </p:nvPr>
        </p:nvGraphicFramePr>
        <p:xfrm>
          <a:off x="838200" y="155448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7639463B-527C-49B4-A652-1DB019D515DD}"/>
              </a:ext>
              <a:ext uri="{C183D7F6-B498-43B3-948B-1728B52AA6E4}">
                <adec:decorative xmlns:adec="http://schemas.microsoft.com/office/drawing/2017/decorative" val="0"/>
              </a:ext>
            </a:extLst>
          </p:cNvPr>
          <p:cNvSpPr txBox="1"/>
          <p:nvPr/>
        </p:nvSpPr>
        <p:spPr>
          <a:xfrm>
            <a:off x="511834" y="590334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(§22-7-1002)</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4" name="Slide Number Placeholder 3">
            <a:extLst>
              <a:ext uri="{FF2B5EF4-FFF2-40B4-BE49-F238E27FC236}">
                <a16:creationId xmlns:a16="http://schemas.microsoft.com/office/drawing/2014/main" id="{FFD1418B-310F-460E-910E-A0DA3E9F55AA}"/>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860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E996A-1C0E-4BD4-953D-90F708EBCDA9}"/>
              </a:ext>
            </a:extLst>
          </p:cNvPr>
          <p:cNvSpPr>
            <a:spLocks noGrp="1"/>
          </p:cNvSpPr>
          <p:nvPr>
            <p:ph type="title"/>
          </p:nvPr>
        </p:nvSpPr>
        <p:spPr/>
        <p:txBody>
          <a:bodyPr/>
          <a:lstStyle/>
          <a:p>
            <a:r>
              <a:rPr lang="en-US">
                <a:latin typeface="Museo Slab 500"/>
              </a:rPr>
              <a:t>REFERENCES and RESOURCES</a:t>
            </a:r>
            <a:endParaRPr lang="en-US"/>
          </a:p>
        </p:txBody>
      </p:sp>
      <p:sp>
        <p:nvSpPr>
          <p:cNvPr id="3" name="Content Placeholder 2">
            <a:extLst>
              <a:ext uri="{FF2B5EF4-FFF2-40B4-BE49-F238E27FC236}">
                <a16:creationId xmlns:a16="http://schemas.microsoft.com/office/drawing/2014/main" id="{221FA375-4788-4F11-A063-46E24D94FF4F}"/>
              </a:ext>
            </a:extLst>
          </p:cNvPr>
          <p:cNvSpPr>
            <a:spLocks noGrp="1"/>
          </p:cNvSpPr>
          <p:nvPr>
            <p:ph idx="1"/>
          </p:nvPr>
        </p:nvSpPr>
        <p:spPr>
          <a:xfrm>
            <a:off x="838200" y="1554480"/>
            <a:ext cx="10515600" cy="4753904"/>
          </a:xfrm>
        </p:spPr>
        <p:txBody>
          <a:bodyPr vert="horz" lIns="0" tIns="0" rIns="0" bIns="0" rtlCol="0" anchor="t">
            <a:normAutofit fontScale="77500" lnSpcReduction="20000"/>
          </a:bodyPr>
          <a:lstStyle/>
          <a:p>
            <a:r>
              <a:rPr lang="en-US">
                <a:ea typeface="+mn-lt"/>
                <a:cs typeface="+mn-lt"/>
              </a:rPr>
              <a:t>Sigman, D., &amp; Mancuso, M. (2017). Designing a comprehensive assessment system. San Francisco, CA: WestEd.</a:t>
            </a:r>
          </a:p>
          <a:p>
            <a:r>
              <a:rPr lang="en-US">
                <a:ea typeface="+mn-lt"/>
                <a:cs typeface="+mn-lt"/>
              </a:rPr>
              <a:t>Marion, S., Gong, B., </a:t>
            </a:r>
            <a:r>
              <a:rPr lang="en-US" err="1">
                <a:ea typeface="+mn-lt"/>
                <a:cs typeface="+mn-lt"/>
              </a:rPr>
              <a:t>Lorié</a:t>
            </a:r>
            <a:r>
              <a:rPr lang="en-US">
                <a:ea typeface="+mn-lt"/>
                <a:cs typeface="+mn-lt"/>
              </a:rPr>
              <a:t> W., &amp; Kockler, R. (2020). Restart and recovery: Assessment considerations for fall 2020. Washington D.C.: CCSSO.</a:t>
            </a:r>
          </a:p>
          <a:p>
            <a:r>
              <a:rPr lang="en-US">
                <a:latin typeface="Calibri" panose="020F0502020204030204"/>
                <a:ea typeface="+mn-lt"/>
                <a:cs typeface="+mn-lt"/>
              </a:rPr>
              <a:t>Perie, M., Marion, S., Gong, G., &amp; Wurtzel, J. (2007). The Role of Interim Assessments in  A Comprehensive Assessment System: A Policy Brief. Washington, D.C.: The Aspen Institute </a:t>
            </a:r>
            <a:r>
              <a:rPr lang="en-US">
                <a:ea typeface="+mn-lt"/>
                <a:cs typeface="+mn-lt"/>
              </a:rPr>
              <a:t> </a:t>
            </a:r>
            <a:endParaRPr lang="en-US">
              <a:latin typeface="Calibri" panose="020F0502020204030204"/>
              <a:ea typeface="+mn-lt"/>
              <a:cs typeface="+mn-lt"/>
            </a:endParaRPr>
          </a:p>
          <a:p>
            <a:pPr marL="0" indent="0">
              <a:buNone/>
            </a:pPr>
            <a:r>
              <a:rPr lang="en-US">
                <a:ea typeface="+mn-lt"/>
                <a:cs typeface="+mn-lt"/>
              </a:rPr>
              <a:t>    </a:t>
            </a:r>
            <a:r>
              <a:rPr lang="en-US">
                <a:ea typeface="+mn-lt"/>
                <a:cs typeface="+mn-lt"/>
                <a:hlinkClick r:id="rId3"/>
              </a:rPr>
              <a:t>https://www.achieve.org/files/TheRoleofInterimAssessments.pdf</a:t>
            </a:r>
            <a:endParaRPr lang="en-US">
              <a:latin typeface="Calibri" panose="020F0502020204030204"/>
              <a:ea typeface="+mn-lt"/>
              <a:cs typeface="+mn-lt"/>
            </a:endParaRPr>
          </a:p>
          <a:p>
            <a:pPr marL="0" indent="0">
              <a:buNone/>
            </a:pPr>
            <a:endParaRPr lang="en-US">
              <a:latin typeface="Calibri" panose="020F0502020204030204"/>
              <a:ea typeface="+mn-lt"/>
              <a:cs typeface="+mn-lt"/>
            </a:endParaRPr>
          </a:p>
          <a:p>
            <a:r>
              <a:rPr lang="en-US">
                <a:latin typeface="Calibri" panose="020F0502020204030204"/>
                <a:ea typeface="+mn-lt"/>
                <a:cs typeface="+mn-lt"/>
              </a:rPr>
              <a:t>Preschool to Postsecondary Education Alignment Act of 2008, C.R.S. §22-7-1001 </a:t>
            </a:r>
          </a:p>
          <a:p>
            <a:r>
              <a:rPr lang="en-US">
                <a:latin typeface="Calibri" panose="020F0502020204030204"/>
                <a:ea typeface="+mn-lt"/>
                <a:cs typeface="+mn-lt"/>
              </a:rPr>
              <a:t>Colorado READ Act, C.R.S. </a:t>
            </a:r>
            <a:r>
              <a:rPr lang="en-US">
                <a:ea typeface="+mn-lt"/>
                <a:cs typeface="+mn-lt"/>
              </a:rPr>
              <a:t>§22-7-1201</a:t>
            </a:r>
          </a:p>
          <a:p>
            <a:r>
              <a:rPr lang="en-US">
                <a:latin typeface="Calibri" panose="020F0502020204030204"/>
                <a:ea typeface="+mn-lt"/>
                <a:cs typeface="+mn-lt"/>
              </a:rPr>
              <a:t>2020 Advisory List of Instructional Programming</a:t>
            </a:r>
          </a:p>
          <a:p>
            <a:pPr lvl="1"/>
            <a:r>
              <a:rPr lang="en-US">
                <a:ea typeface="+mn-lt"/>
                <a:cs typeface="+mn-lt"/>
                <a:hlinkClick r:id="rId4"/>
              </a:rPr>
              <a:t>https://www.cde.state.co.us/coloradoliteracy/advisorylistofinstructionalprogramming2020</a:t>
            </a:r>
            <a:endParaRPr lang="en-US">
              <a:ea typeface="+mn-lt"/>
              <a:cs typeface="+mn-lt"/>
            </a:endParaRPr>
          </a:p>
          <a:p>
            <a:r>
              <a:rPr lang="en-US">
                <a:latin typeface="Calibri" panose="020F0502020204030204"/>
                <a:ea typeface="+mn-lt"/>
                <a:cs typeface="+mn-lt"/>
              </a:rPr>
              <a:t>Data-Based Individualization Modules:</a:t>
            </a:r>
          </a:p>
          <a:p>
            <a:pPr lvl="1"/>
            <a:r>
              <a:rPr lang="en-US">
                <a:ea typeface="+mn-lt"/>
                <a:cs typeface="+mn-lt"/>
                <a:hlinkClick r:id="rId5"/>
              </a:rPr>
              <a:t>https://www.cde.state.co.us/mtss/dbimodules</a:t>
            </a:r>
            <a:endParaRPr lang="en-US">
              <a:ea typeface="+mn-lt"/>
              <a:cs typeface="+mn-lt"/>
            </a:endParaRPr>
          </a:p>
          <a:p>
            <a:r>
              <a:rPr lang="en-US">
                <a:ea typeface="+mn-lt"/>
                <a:cs typeface="+mn-lt"/>
              </a:rPr>
              <a:t>2020-2021 Reading, Writing, and Communicating Instructional Guidance for Diverse Learning Settings</a:t>
            </a:r>
            <a:endParaRPr lang="en-US">
              <a:latin typeface="Calibri" panose="020F0502020204030204"/>
              <a:ea typeface="+mn-lt"/>
              <a:cs typeface="+mn-lt"/>
            </a:endParaRPr>
          </a:p>
          <a:p>
            <a:pPr lvl="1"/>
            <a:r>
              <a:rPr lang="en-US">
                <a:ea typeface="+mn-lt"/>
                <a:cs typeface="+mn-lt"/>
                <a:hlinkClick r:id="rId6"/>
              </a:rPr>
              <a:t>https://www.cde.state.co.us/standardsandinstruction/hii_rwc</a:t>
            </a:r>
            <a:endParaRPr lang="en-US">
              <a:latin typeface="Calibri" panose="020F0502020204030204"/>
              <a:ea typeface="+mn-lt"/>
              <a:cs typeface="+mn-lt"/>
            </a:endParaRPr>
          </a:p>
        </p:txBody>
      </p:sp>
      <p:sp>
        <p:nvSpPr>
          <p:cNvPr id="4" name="Slide Number Placeholder 3">
            <a:extLst>
              <a:ext uri="{FF2B5EF4-FFF2-40B4-BE49-F238E27FC236}">
                <a16:creationId xmlns:a16="http://schemas.microsoft.com/office/drawing/2014/main" id="{501306B4-125F-42FA-8C42-BF082BE80BF5}"/>
              </a:ext>
            </a:extLst>
          </p:cNvPr>
          <p:cNvSpPr>
            <a:spLocks noGrp="1"/>
          </p:cNvSpPr>
          <p:nvPr>
            <p:ph type="sldNum" sz="quarter" idx="12"/>
          </p:nvPr>
        </p:nvSpPr>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476904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E4F1-F4E2-4419-BA18-C7C1A21CEE23}"/>
              </a:ext>
            </a:extLst>
          </p:cNvPr>
          <p:cNvSpPr>
            <a:spLocks noGrp="1"/>
          </p:cNvSpPr>
          <p:nvPr>
            <p:ph type="title"/>
          </p:nvPr>
        </p:nvSpPr>
        <p:spPr/>
        <p:txBody>
          <a:bodyPr/>
          <a:lstStyle/>
          <a:p>
            <a:r>
              <a:rPr lang="en-US" dirty="0"/>
              <a:t>Introductions</a:t>
            </a:r>
            <a:br>
              <a:rPr lang="en-US" dirty="0"/>
            </a:br>
            <a:r>
              <a:rPr lang="en-US" dirty="0"/>
              <a:t>CDE Staff</a:t>
            </a:r>
          </a:p>
        </p:txBody>
      </p:sp>
      <p:sp>
        <p:nvSpPr>
          <p:cNvPr id="3" name="Content Placeholder 2">
            <a:extLst>
              <a:ext uri="{FF2B5EF4-FFF2-40B4-BE49-F238E27FC236}">
                <a16:creationId xmlns:a16="http://schemas.microsoft.com/office/drawing/2014/main" id="{4428CB82-1520-48BE-9C2E-36A6D0EA60DD}"/>
              </a:ext>
            </a:extLst>
          </p:cNvPr>
          <p:cNvSpPr>
            <a:spLocks noGrp="1"/>
          </p:cNvSpPr>
          <p:nvPr>
            <p:ph idx="1"/>
          </p:nvPr>
        </p:nvSpPr>
        <p:spPr>
          <a:xfrm>
            <a:off x="838200" y="1669499"/>
            <a:ext cx="5299787" cy="4351338"/>
          </a:xfrm>
        </p:spPr>
        <p:txBody>
          <a:bodyPr vert="horz" lIns="0" tIns="0" rIns="0" bIns="0" rtlCol="0" anchor="t">
            <a:normAutofit/>
          </a:bodyPr>
          <a:lstStyle/>
          <a:p>
            <a:pPr marL="0" indent="0">
              <a:buNone/>
            </a:pPr>
            <a:r>
              <a:rPr lang="en-US" sz="3600" b="1"/>
              <a:t>Megan Prior Rogers</a:t>
            </a:r>
          </a:p>
          <a:p>
            <a:pPr marL="0" indent="0">
              <a:buNone/>
            </a:pPr>
            <a:r>
              <a:rPr lang="en-US">
                <a:cs typeface="Calibri"/>
              </a:rPr>
              <a:t>Kindergarten School Readiness Consultant</a:t>
            </a:r>
          </a:p>
          <a:p>
            <a:pPr marL="0" indent="0">
              <a:lnSpc>
                <a:spcPct val="100000"/>
              </a:lnSpc>
              <a:spcBef>
                <a:spcPts val="0"/>
              </a:spcBef>
              <a:buNone/>
            </a:pPr>
            <a:r>
              <a:rPr lang="en-US" b="1">
                <a:ea typeface="+mn-lt"/>
                <a:cs typeface="+mn-lt"/>
              </a:rPr>
              <a:t>Preschool through Third Grade Office</a:t>
            </a:r>
            <a:endParaRPr lang="en-US">
              <a:ea typeface="+mn-lt"/>
              <a:cs typeface="+mn-lt"/>
            </a:endParaRPr>
          </a:p>
          <a:p>
            <a:pPr marL="0" indent="0">
              <a:lnSpc>
                <a:spcPct val="100000"/>
              </a:lnSpc>
              <a:spcBef>
                <a:spcPts val="0"/>
              </a:spcBef>
              <a:buNone/>
            </a:pPr>
            <a:r>
              <a:rPr lang="en-US" b="1">
                <a:cs typeface="Calibri"/>
                <a:hlinkClick r:id="rId3"/>
              </a:rPr>
              <a:t>Rogers_m@cde.state.co.us</a:t>
            </a:r>
            <a:endParaRPr lang="en-US" b="1">
              <a:cs typeface="Calibri"/>
            </a:endParaRPr>
          </a:p>
          <a:p>
            <a:pPr marL="0" indent="0">
              <a:lnSpc>
                <a:spcPct val="100000"/>
              </a:lnSpc>
              <a:spcBef>
                <a:spcPts val="0"/>
              </a:spcBef>
              <a:buNone/>
            </a:pPr>
            <a:r>
              <a:rPr lang="en-US" b="1">
                <a:ea typeface="+mn-lt"/>
                <a:cs typeface="+mn-lt"/>
              </a:rPr>
              <a:t>720-326-2880</a:t>
            </a:r>
            <a:endParaRPr lang="en-US">
              <a:cs typeface="Calibri"/>
            </a:endParaRPr>
          </a:p>
        </p:txBody>
      </p:sp>
      <p:sp>
        <p:nvSpPr>
          <p:cNvPr id="4" name="Slide Number Placeholder 3">
            <a:extLst>
              <a:ext uri="{FF2B5EF4-FFF2-40B4-BE49-F238E27FC236}">
                <a16:creationId xmlns:a16="http://schemas.microsoft.com/office/drawing/2014/main" id="{6546D4A1-3FC7-487C-AA2F-EFE1DFFD176A}"/>
              </a:ext>
            </a:extLst>
          </p:cNvPr>
          <p:cNvSpPr>
            <a:spLocks noGrp="1"/>
          </p:cNvSpPr>
          <p:nvPr>
            <p:ph type="sldNum" sz="quarter" idx="12"/>
          </p:nvPr>
        </p:nvSpPr>
        <p:spPr/>
        <p:txBody>
          <a:bodyPr/>
          <a:lstStyle/>
          <a:p>
            <a:fld id="{C479D5F6-EDCB-402A-AC08-4943A1820E8F}" type="slidenum">
              <a:rPr lang="en-US" smtClean="0"/>
              <a:pPr/>
              <a:t>51</a:t>
            </a:fld>
            <a:endParaRPr lang="en-US"/>
          </a:p>
        </p:txBody>
      </p:sp>
      <p:sp>
        <p:nvSpPr>
          <p:cNvPr id="5" name="TextBox 4">
            <a:extLst>
              <a:ext uri="{FF2B5EF4-FFF2-40B4-BE49-F238E27FC236}">
                <a16:creationId xmlns:a16="http://schemas.microsoft.com/office/drawing/2014/main" id="{DBA961EE-C5F1-4FA6-9967-8C481F26F266}"/>
              </a:ext>
            </a:extLst>
          </p:cNvPr>
          <p:cNvSpPr txBox="1"/>
          <p:nvPr/>
        </p:nvSpPr>
        <p:spPr>
          <a:xfrm>
            <a:off x="6438122" y="1554479"/>
            <a:ext cx="5299787" cy="3231654"/>
          </a:xfrm>
          <a:prstGeom prst="rect">
            <a:avLst/>
          </a:prstGeom>
          <a:noFill/>
        </p:spPr>
        <p:txBody>
          <a:bodyPr wrap="square" lIns="91440" tIns="45720" rIns="91440" bIns="45720" rtlCol="0" anchor="t">
            <a:spAutoFit/>
          </a:bodyPr>
          <a:lstStyle/>
          <a:p>
            <a:r>
              <a:rPr lang="en-US" sz="3600" b="1"/>
              <a:t>Andreia Simon</a:t>
            </a:r>
          </a:p>
          <a:p>
            <a:r>
              <a:rPr lang="en-US" sz="2400"/>
              <a:t>Senior Literacy Consultant</a:t>
            </a:r>
            <a:endParaRPr lang="en-US" sz="2400">
              <a:cs typeface="Calibri"/>
            </a:endParaRPr>
          </a:p>
          <a:p>
            <a:r>
              <a:rPr lang="en-US" sz="2400"/>
              <a:t>READ Act Communications &amp; District Support</a:t>
            </a:r>
            <a:endParaRPr lang="en-US" sz="2400">
              <a:cs typeface="Calibri"/>
            </a:endParaRPr>
          </a:p>
          <a:p>
            <a:r>
              <a:rPr lang="en-US" sz="2400" b="1"/>
              <a:t>Preschool through Third Grade Office</a:t>
            </a:r>
            <a:endParaRPr lang="en-US" sz="2400" b="1">
              <a:cs typeface="Calibri"/>
            </a:endParaRPr>
          </a:p>
          <a:p>
            <a:r>
              <a:rPr lang="en-US" sz="2400" b="1">
                <a:hlinkClick r:id="rId4"/>
              </a:rPr>
              <a:t>simon_a@cde.state.co.us</a:t>
            </a:r>
            <a:endParaRPr lang="en-US" sz="2400" b="1">
              <a:cs typeface="Calibri"/>
            </a:endParaRPr>
          </a:p>
          <a:p>
            <a:r>
              <a:rPr lang="en-US" sz="2400" b="1">
                <a:hlinkClick r:id="rId5"/>
              </a:rPr>
              <a:t>readact@cde.state.co.us</a:t>
            </a:r>
            <a:endParaRPr lang="en-US" sz="2400" b="1">
              <a:cs typeface="Calibri"/>
            </a:endParaRPr>
          </a:p>
          <a:p>
            <a:r>
              <a:rPr lang="en-US" sz="2400" b="1"/>
              <a:t>720-402-6049</a:t>
            </a:r>
            <a:endParaRPr lang="en-US" sz="2400" b="1">
              <a:cs typeface="Calibri"/>
            </a:endParaRPr>
          </a:p>
        </p:txBody>
      </p:sp>
    </p:spTree>
    <p:extLst>
      <p:ext uri="{BB962C8B-B14F-4D97-AF65-F5344CB8AC3E}">
        <p14:creationId xmlns:p14="http://schemas.microsoft.com/office/powerpoint/2010/main" val="2643201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END</a:t>
            </a:r>
          </a:p>
        </p:txBody>
      </p:sp>
      <p:sp>
        <p:nvSpPr>
          <p:cNvPr id="3" name="Slide Number Placeholder 2"/>
          <p:cNvSpPr>
            <a:spLocks noGrp="1"/>
          </p:cNvSpPr>
          <p:nvPr>
            <p:ph type="sldNum" sz="quarter" idx="12"/>
          </p:nvPr>
        </p:nvSpPr>
        <p:spPr/>
        <p:txBody>
          <a:bodyPr/>
          <a:lstStyle/>
          <a:p>
            <a:fld id="{C479D5F6-EDCB-402A-AC08-4943A1820E8F}" type="slidenum">
              <a:rPr lang="en-US" smtClean="0"/>
              <a:pPr/>
              <a:t>52</a:t>
            </a:fld>
            <a:endParaRPr lang="en-US"/>
          </a:p>
        </p:txBody>
      </p:sp>
    </p:spTree>
    <p:extLst>
      <p:ext uri="{BB962C8B-B14F-4D97-AF65-F5344CB8AC3E}">
        <p14:creationId xmlns:p14="http://schemas.microsoft.com/office/powerpoint/2010/main" val="31014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40D7-E15A-4B84-9338-ADB9FFC2F741}"/>
              </a:ext>
            </a:extLst>
          </p:cNvPr>
          <p:cNvSpPr>
            <a:spLocks noGrp="1"/>
          </p:cNvSpPr>
          <p:nvPr>
            <p:ph type="title"/>
          </p:nvPr>
        </p:nvSpPr>
        <p:spPr>
          <a:xfrm>
            <a:off x="481011" y="327025"/>
            <a:ext cx="5324477" cy="667080"/>
          </a:xfrm>
        </p:spPr>
        <p:txBody>
          <a:bodyPr vert="horz" lIns="91440" tIns="45720" rIns="91440" bIns="45720" rtlCol="0" anchor="b">
            <a:normAutofit/>
          </a:bodyPr>
          <a:lstStyle/>
          <a:p>
            <a:r>
              <a:rPr lang="en-US" dirty="0">
                <a:latin typeface="Museo Slab 500"/>
              </a:rPr>
              <a:t>Strong Foundations - CDE</a:t>
            </a:r>
          </a:p>
        </p:txBody>
      </p:sp>
      <p:sp>
        <p:nvSpPr>
          <p:cNvPr id="3" name="Content Placeholder 2">
            <a:extLst>
              <a:ext uri="{FF2B5EF4-FFF2-40B4-BE49-F238E27FC236}">
                <a16:creationId xmlns:a16="http://schemas.microsoft.com/office/drawing/2014/main" id="{FB6D2D3F-F834-4DD2-AB49-CA3DDC1FA6A8}"/>
              </a:ext>
            </a:extLst>
          </p:cNvPr>
          <p:cNvSpPr>
            <a:spLocks noGrp="1"/>
          </p:cNvSpPr>
          <p:nvPr>
            <p:ph sz="half" idx="1"/>
          </p:nvPr>
        </p:nvSpPr>
        <p:spPr>
          <a:xfrm>
            <a:off x="481013" y="1940945"/>
            <a:ext cx="5324475" cy="4264594"/>
          </a:xfrm>
        </p:spPr>
        <p:txBody>
          <a:bodyPr vert="horz" lIns="91440" tIns="45720" rIns="91440" bIns="45720" rtlCol="0" anchor="t">
            <a:normAutofit lnSpcReduction="10000"/>
          </a:bodyPr>
          <a:lstStyle/>
          <a:p>
            <a:pPr marL="0" indent="0">
              <a:buNone/>
            </a:pPr>
            <a:r>
              <a:rPr lang="en-US" sz="2800"/>
              <a:t>Colorado has prioritized early learning through its investments in the Colorado preschool program, established in 1988, and full-day kindergarten, and the general assembly recognizes that these investments can be best leveraged by adopting policies that support a continuum of learning from preschool through third grade and beyond. </a:t>
            </a:r>
          </a:p>
          <a:p>
            <a:pPr marL="0" indent="0">
              <a:buNone/>
            </a:pPr>
            <a:r>
              <a:rPr lang="en-US" sz="1800"/>
              <a:t>(§22-7-1202 (b))</a:t>
            </a:r>
            <a:endParaRPr lang="en-US" sz="1800">
              <a:cs typeface="Calibri" panose="020F0502020204030204"/>
            </a:endParaRPr>
          </a:p>
        </p:txBody>
      </p:sp>
      <p:pic>
        <p:nvPicPr>
          <p:cNvPr id="6" name="Picture 6" descr="A picture containing person, indoor, child, child&#10;&#10;Description automatically generated">
            <a:extLst>
              <a:ext uri="{FF2B5EF4-FFF2-40B4-BE49-F238E27FC236}">
                <a16:creationId xmlns:a16="http://schemas.microsoft.com/office/drawing/2014/main" id="{493A2871-91D4-4BBC-8151-577920FBD9AF}"/>
              </a:ext>
            </a:extLst>
          </p:cNvPr>
          <p:cNvPicPr>
            <a:picLocks noGrp="1" noChangeAspect="1"/>
          </p:cNvPicPr>
          <p:nvPr>
            <p:ph sz="half" idx="2"/>
          </p:nvPr>
        </p:nvPicPr>
        <p:blipFill rotWithShape="1">
          <a:blip r:embed="rId3"/>
          <a:srcRect r="1" b="2785"/>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
        <p:nvSpPr>
          <p:cNvPr id="4" name="Slide Number Placeholder 3">
            <a:extLst>
              <a:ext uri="{FF2B5EF4-FFF2-40B4-BE49-F238E27FC236}">
                <a16:creationId xmlns:a16="http://schemas.microsoft.com/office/drawing/2014/main" id="{5376A874-BF0B-4076-AEF0-FB75ED731254}"/>
              </a:ext>
            </a:extLst>
          </p:cNvPr>
          <p:cNvSpPr>
            <a:spLocks noGrp="1"/>
          </p:cNvSpPr>
          <p:nvPr>
            <p:ph type="sldNum" sz="quarter" idx="12"/>
          </p:nvPr>
        </p:nvSpPr>
        <p:spPr>
          <a:xfrm>
            <a:off x="10869612" y="6356350"/>
            <a:ext cx="819187"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white"/>
                </a:solidFill>
                <a:latin typeface="Calibri" panose="020F0502020204030204"/>
              </a:rPr>
              <a:pPr algn="r">
                <a:spcAft>
                  <a:spcPts val="600"/>
                </a:spcAft>
                <a:defRPr/>
              </a:pPr>
              <a:t>6</a:t>
            </a:fld>
            <a:endParaRPr lang="en-US" sz="1200">
              <a:solidFill>
                <a:prstClr val="white"/>
              </a:solidFill>
              <a:latin typeface="Calibri" panose="020F0502020204030204"/>
            </a:endParaRPr>
          </a:p>
        </p:txBody>
      </p:sp>
    </p:spTree>
    <p:extLst>
      <p:ext uri="{BB962C8B-B14F-4D97-AF65-F5344CB8AC3E}">
        <p14:creationId xmlns:p14="http://schemas.microsoft.com/office/powerpoint/2010/main" val="355117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useo Slab 500"/>
              </a:rPr>
              <a:t>Strong Foundations - Overview</a:t>
            </a:r>
            <a:endParaRPr lang="en-US" dirty="0"/>
          </a:p>
        </p:txBody>
      </p:sp>
      <p:graphicFrame>
        <p:nvGraphicFramePr>
          <p:cNvPr id="5" name="Content Placeholder 4" descr="Research-based assessments&#10;Intentional Planning of differentiated, targeted and intensive instruction&#10;Prevention and early identification&#10;Plans to document instructional targets and ongoing progress monitoring&#10;">
            <a:extLst>
              <a:ext uri="{FF2B5EF4-FFF2-40B4-BE49-F238E27FC236}">
                <a16:creationId xmlns:a16="http://schemas.microsoft.com/office/drawing/2014/main" id="{2681F1F3-59C9-4A26-AEB8-4BAEA6DD9AE0}"/>
              </a:ext>
            </a:extLst>
          </p:cNvPr>
          <p:cNvGraphicFramePr>
            <a:graphicFrameLocks noGrp="1"/>
          </p:cNvGraphicFramePr>
          <p:nvPr>
            <p:ph idx="1"/>
            <p:extLst>
              <p:ext uri="{D42A27DB-BD31-4B8C-83A1-F6EECF244321}">
                <p14:modId xmlns:p14="http://schemas.microsoft.com/office/powerpoint/2010/main" val="2365588416"/>
              </p:ext>
            </p:extLst>
          </p:nvPr>
        </p:nvGraphicFramePr>
        <p:xfrm>
          <a:off x="264990" y="1442113"/>
          <a:ext cx="11663509" cy="5343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a:p>
        </p:txBody>
      </p:sp>
      <p:pic>
        <p:nvPicPr>
          <p:cNvPr id="10" name="Picture 10" descr="A close up of a sign&#10;&#10;Description automatically generated">
            <a:extLst>
              <a:ext uri="{FF2B5EF4-FFF2-40B4-BE49-F238E27FC236}">
                <a16:creationId xmlns:a16="http://schemas.microsoft.com/office/drawing/2014/main" id="{4604BA94-95A8-445B-A4BA-7F1AFD305B9D}"/>
              </a:ext>
            </a:extLst>
          </p:cNvPr>
          <p:cNvPicPr>
            <a:picLocks noChangeAspect="1"/>
          </p:cNvPicPr>
          <p:nvPr/>
        </p:nvPicPr>
        <p:blipFill>
          <a:blip r:embed="rId8"/>
          <a:stretch>
            <a:fillRect/>
          </a:stretch>
        </p:blipFill>
        <p:spPr>
          <a:xfrm>
            <a:off x="5096869" y="2978376"/>
            <a:ext cx="1992574" cy="2266024"/>
          </a:xfrm>
          <a:prstGeom prst="rect">
            <a:avLst/>
          </a:prstGeom>
        </p:spPr>
      </p:pic>
    </p:spTree>
    <p:extLst>
      <p:ext uri="{BB962C8B-B14F-4D97-AF65-F5344CB8AC3E}">
        <p14:creationId xmlns:p14="http://schemas.microsoft.com/office/powerpoint/2010/main" val="187196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3497-DD70-4DCC-9B4E-439B526335E4}"/>
              </a:ext>
            </a:extLst>
          </p:cNvPr>
          <p:cNvSpPr>
            <a:spLocks noGrp="1"/>
          </p:cNvSpPr>
          <p:nvPr>
            <p:ph type="title"/>
          </p:nvPr>
        </p:nvSpPr>
        <p:spPr/>
        <p:txBody>
          <a:bodyPr/>
          <a:lstStyle/>
          <a:p>
            <a:r>
              <a:rPr lang="en-US">
                <a:latin typeface="Museo Slab 500"/>
              </a:rPr>
              <a:t>Strong Foundations</a:t>
            </a:r>
            <a:endParaRPr lang="en-US"/>
          </a:p>
        </p:txBody>
      </p:sp>
      <p:sp>
        <p:nvSpPr>
          <p:cNvPr id="3" name="Content Placeholder 2">
            <a:extLst>
              <a:ext uri="{FF2B5EF4-FFF2-40B4-BE49-F238E27FC236}">
                <a16:creationId xmlns:a16="http://schemas.microsoft.com/office/drawing/2014/main" id="{B518F506-A3BE-42CF-A54E-21F9404B658B}"/>
              </a:ext>
            </a:extLst>
          </p:cNvPr>
          <p:cNvSpPr>
            <a:spLocks noGrp="1"/>
          </p:cNvSpPr>
          <p:nvPr>
            <p:ph idx="1"/>
          </p:nvPr>
        </p:nvSpPr>
        <p:spPr/>
        <p:txBody>
          <a:bodyPr>
            <a:normAutofit/>
          </a:bodyPr>
          <a:lstStyle/>
          <a:p>
            <a:pPr marL="0" indent="0">
              <a:buNone/>
            </a:pPr>
            <a:r>
              <a:rPr lang="en-US" sz="3200"/>
              <a:t>“. . . prevention and early intervention are better in both human and practical terms, than waiting until children’s reading difficulties become severe, entrenched and greatly compounded by behavioral or social emotional factors. Although individual children vary widely in the ease with which they learn to read, effective educational practices can make a tremendous difference in children’s reading outcomes.”</a:t>
            </a:r>
          </a:p>
          <a:p>
            <a:pPr marL="0" indent="0">
              <a:buNone/>
            </a:pPr>
            <a:r>
              <a:rPr lang="en-US" sz="3200"/>
              <a:t> -- Louise Spear-</a:t>
            </a:r>
            <a:r>
              <a:rPr lang="en-US" sz="3200" err="1"/>
              <a:t>Swerling</a:t>
            </a:r>
            <a:endParaRPr lang="en-US" sz="3200"/>
          </a:p>
        </p:txBody>
      </p:sp>
      <p:sp>
        <p:nvSpPr>
          <p:cNvPr id="4" name="Slide Number Placeholder 3">
            <a:extLst>
              <a:ext uri="{FF2B5EF4-FFF2-40B4-BE49-F238E27FC236}">
                <a16:creationId xmlns:a16="http://schemas.microsoft.com/office/drawing/2014/main" id="{6359495B-6B28-4C9C-A25E-F850D56008BB}"/>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2008146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D2B4-2AC6-4B5B-8F36-8438D7409A78}"/>
              </a:ext>
            </a:extLst>
          </p:cNvPr>
          <p:cNvSpPr>
            <a:spLocks noGrp="1"/>
          </p:cNvSpPr>
          <p:nvPr>
            <p:ph type="title"/>
          </p:nvPr>
        </p:nvSpPr>
        <p:spPr/>
        <p:txBody>
          <a:bodyPr/>
          <a:lstStyle/>
          <a:p>
            <a:r>
              <a:rPr lang="en-US" dirty="0"/>
              <a:t>CAP4K and READ Act</a:t>
            </a:r>
          </a:p>
        </p:txBody>
      </p:sp>
      <p:sp>
        <p:nvSpPr>
          <p:cNvPr id="4" name="Slide Number Placeholder 3">
            <a:extLst>
              <a:ext uri="{FF2B5EF4-FFF2-40B4-BE49-F238E27FC236}">
                <a16:creationId xmlns:a16="http://schemas.microsoft.com/office/drawing/2014/main" id="{678ABEEC-79C8-48D1-96C7-D271E4BEB2ED}"/>
              </a:ext>
            </a:extLst>
          </p:cNvPr>
          <p:cNvSpPr>
            <a:spLocks noGrp="1"/>
          </p:cNvSpPr>
          <p:nvPr>
            <p:ph type="sldNum" sz="quarter" idx="12"/>
          </p:nvPr>
        </p:nvSpPr>
        <p:spPr/>
        <p:txBody>
          <a:bodyPr/>
          <a:lstStyle/>
          <a:p>
            <a:fld id="{C479D5F6-EDCB-402A-AC08-4943A1820E8F}" type="slidenum">
              <a:rPr lang="en-US" smtClean="0"/>
              <a:pPr/>
              <a:t>9</a:t>
            </a:fld>
            <a:endParaRPr lang="en-US"/>
          </a:p>
        </p:txBody>
      </p:sp>
      <p:graphicFrame>
        <p:nvGraphicFramePr>
          <p:cNvPr id="13" name="Content Placeholder 12">
            <a:extLst>
              <a:ext uri="{FF2B5EF4-FFF2-40B4-BE49-F238E27FC236}">
                <a16:creationId xmlns:a16="http://schemas.microsoft.com/office/drawing/2014/main" id="{6E2BD705-649D-431F-A70E-A263E5E0379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32649557"/>
              </p:ext>
            </p:extLst>
          </p:nvPr>
        </p:nvGraphicFramePr>
        <p:xfrm>
          <a:off x="493144" y="1324126"/>
          <a:ext cx="11493259" cy="5400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extBox 29">
            <a:extLst>
              <a:ext uri="{FF2B5EF4-FFF2-40B4-BE49-F238E27FC236}">
                <a16:creationId xmlns:a16="http://schemas.microsoft.com/office/drawing/2014/main" id="{3C4969CE-137A-4BEB-A80F-5591C6845B66}"/>
              </a:ext>
            </a:extLst>
          </p:cNvPr>
          <p:cNvSpPr txBox="1"/>
          <p:nvPr/>
        </p:nvSpPr>
        <p:spPr>
          <a:xfrm>
            <a:off x="5773947" y="61908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§22-7-1004; </a:t>
            </a:r>
            <a:r>
              <a:rPr lang="en-US">
                <a:ea typeface="+mn-lt"/>
                <a:cs typeface="+mn-lt"/>
              </a:rPr>
              <a:t>§22-7-1014</a:t>
            </a:r>
            <a:endParaRPr lang="en-US">
              <a:cs typeface="Calibri"/>
            </a:endParaRPr>
          </a:p>
        </p:txBody>
      </p:sp>
    </p:spTree>
    <p:extLst>
      <p:ext uri="{BB962C8B-B14F-4D97-AF65-F5344CB8AC3E}">
        <p14:creationId xmlns:p14="http://schemas.microsoft.com/office/powerpoint/2010/main" val="3271839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TotalTime>
  <Words>10074</Words>
  <Application>Microsoft Office PowerPoint</Application>
  <PresentationFormat>Widescreen</PresentationFormat>
  <Paragraphs>744</Paragraphs>
  <Slides>52</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Arial,Sans-Serif</vt:lpstr>
      <vt:lpstr>Calibri</vt:lpstr>
      <vt:lpstr>Calibri Light</vt:lpstr>
      <vt:lpstr>Museo Slab 500</vt:lpstr>
      <vt:lpstr>Segoe UI</vt:lpstr>
      <vt:lpstr>SourceSansProRegular</vt:lpstr>
      <vt:lpstr>Verdana</vt:lpstr>
      <vt:lpstr>Wingdings</vt:lpstr>
      <vt:lpstr>Office Theme</vt:lpstr>
      <vt:lpstr>Kindergarten School Readiness and READ Plans </vt:lpstr>
      <vt:lpstr>Introductions CDE Staff</vt:lpstr>
      <vt:lpstr>Agenda &amp; Intended Outcomes</vt:lpstr>
      <vt:lpstr>Ready Child, Ready System</vt:lpstr>
      <vt:lpstr>Strong Foundations</vt:lpstr>
      <vt:lpstr>Strong Foundations - CDE</vt:lpstr>
      <vt:lpstr>Strong Foundations - Overview</vt:lpstr>
      <vt:lpstr>Strong Foundations</vt:lpstr>
      <vt:lpstr>CAP4K and READ Act</vt:lpstr>
      <vt:lpstr>CAP4K and READ Act</vt:lpstr>
      <vt:lpstr>Individual Plans in Kindergarten</vt:lpstr>
      <vt:lpstr>Assessment</vt:lpstr>
      <vt:lpstr>Assessment Continuum</vt:lpstr>
      <vt:lpstr>Colorado Kindergarten Assessment</vt:lpstr>
      <vt:lpstr>Approved Assessments</vt:lpstr>
      <vt:lpstr>Kindergarten Assessment Timeline</vt:lpstr>
      <vt:lpstr>Problem Solving Process</vt:lpstr>
      <vt:lpstr>Program Monitoring</vt:lpstr>
      <vt:lpstr>Intervention Programming</vt:lpstr>
      <vt:lpstr>Data Decision Making Student Profiles</vt:lpstr>
      <vt:lpstr>Student Profile 1: Low Risk</vt:lpstr>
      <vt:lpstr>Data Decision Making: Student Profile 1 </vt:lpstr>
      <vt:lpstr>Data Decision Making: Student Profile 1  </vt:lpstr>
      <vt:lpstr>Skills Continuum</vt:lpstr>
      <vt:lpstr>Data Decision Making: Student Profile 1  </vt:lpstr>
      <vt:lpstr>Data Decision Making: Student Profile 1  </vt:lpstr>
      <vt:lpstr>Data Decision Making: Student Profile 1  </vt:lpstr>
      <vt:lpstr>Student Profile 2: At Some Risk</vt:lpstr>
      <vt:lpstr>Data Decision Making: Student Profile 2</vt:lpstr>
      <vt:lpstr>Data Decision Making: Student Profile 2 </vt:lpstr>
      <vt:lpstr>Data Decision Making: Student Profile 2 </vt:lpstr>
      <vt:lpstr>Data Decision Making: Student Profile 2 </vt:lpstr>
      <vt:lpstr>Data Decision Making: Student Profile 2 </vt:lpstr>
      <vt:lpstr>Student Profile 3: At Significant Risk</vt:lpstr>
      <vt:lpstr>Data Decision Making: Student Profile 3</vt:lpstr>
      <vt:lpstr>Data Decision Making: Student Profile 3</vt:lpstr>
      <vt:lpstr>Data Decision Making: Student Profile 3</vt:lpstr>
      <vt:lpstr>Data Decision Making: Student Profile 3</vt:lpstr>
      <vt:lpstr>Data Decision Making: Student Profile 3</vt:lpstr>
      <vt:lpstr>GOLD</vt:lpstr>
      <vt:lpstr>Enabling Contexts for Data Review</vt:lpstr>
      <vt:lpstr>Enabling Contexts for Data Review</vt:lpstr>
      <vt:lpstr>INDIVIDUAL PLANS</vt:lpstr>
      <vt:lpstr>SR and READ Plan Comparisons</vt:lpstr>
      <vt:lpstr>All Kindergarten Students</vt:lpstr>
      <vt:lpstr>Some Kindergarten Students</vt:lpstr>
      <vt:lpstr>READ Plan Required Components</vt:lpstr>
      <vt:lpstr>PURPOSE: Plans to Support Practice</vt:lpstr>
      <vt:lpstr>Reflections to Support Success</vt:lpstr>
      <vt:lpstr>REFERENCES and RESOURCES</vt:lpstr>
      <vt:lpstr>Introductions CDE Staff</vt:lpstr>
      <vt:lpstr>END</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Schroeder, Elizabeth</cp:lastModifiedBy>
  <cp:revision>7</cp:revision>
  <dcterms:created xsi:type="dcterms:W3CDTF">2019-06-25T17:30:52Z</dcterms:created>
  <dcterms:modified xsi:type="dcterms:W3CDTF">2020-12-17T18:03:33Z</dcterms:modified>
</cp:coreProperties>
</file>