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6"/>
  </p:notesMasterIdLst>
  <p:sldIdLst>
    <p:sldId id="258" r:id="rId3"/>
    <p:sldId id="276" r:id="rId4"/>
    <p:sldId id="279" r:id="rId5"/>
    <p:sldId id="278" r:id="rId6"/>
    <p:sldId id="280" r:id="rId7"/>
    <p:sldId id="282" r:id="rId8"/>
    <p:sldId id="281" r:id="rId9"/>
    <p:sldId id="284" r:id="rId10"/>
    <p:sldId id="286" r:id="rId11"/>
    <p:sldId id="294" r:id="rId12"/>
    <p:sldId id="288" r:id="rId13"/>
    <p:sldId id="292" r:id="rId14"/>
    <p:sldId id="26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arson, Alyssa" initials="A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01E8E"/>
    <a:srgbClr val="EF7521"/>
    <a:srgbClr val="46797A"/>
    <a:srgbClr val="86BE40"/>
    <a:srgbClr val="FFC846"/>
    <a:srgbClr val="5C6670"/>
    <a:srgbClr val="488BC9"/>
    <a:srgbClr val="82797A"/>
    <a:srgbClr val="6EC4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5560" autoAdjust="0"/>
  </p:normalViewPr>
  <p:slideViewPr>
    <p:cSldViewPr snapToGrid="0" showGuides="1">
      <p:cViewPr>
        <p:scale>
          <a:sx n="70" d="100"/>
          <a:sy n="70" d="100"/>
        </p:scale>
        <p:origin x="-18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04"/>
    </p:cViewPr>
  </p:sorterViewPr>
  <p:notesViewPr>
    <p:cSldViewPr snapToGrid="0">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68FDDF-4F05-43AA-A352-D3BC014618CA}" type="datetimeFigureOut">
              <a:rPr lang="en-US" smtClean="0"/>
              <a:t>10/9/2017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6AB643-1C83-46B1-A4FF-8E4A58FA665A}" type="slidenum">
              <a:rPr lang="en-US" smtClean="0"/>
              <a:t>‹#›</a:t>
            </a:fld>
            <a:endParaRPr lang="en-US"/>
          </a:p>
        </p:txBody>
      </p:sp>
    </p:spTree>
    <p:extLst>
      <p:ext uri="{BB962C8B-B14F-4D97-AF65-F5344CB8AC3E}">
        <p14:creationId xmlns:p14="http://schemas.microsoft.com/office/powerpoint/2010/main" val="245702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eg.colorado.gov/bills/hb16-1144"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www.cde.state.co.us/postsecondary/concurrentenrollment" TargetMode="External"/><Relationship Id="rId4" Type="http://schemas.openxmlformats.org/officeDocument/2006/relationships/hyperlink" Target="file:///\\cde-fs-01\cde_files$\Postsecondary%20Readiness\Concurrent%20Enrollment_HB%201319\CE%20Transparency%20Act%20(HB%2016-1144)\Sample%20Wording_CE%20Transparency%20(HB%201144).docx"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6AB643-1C83-46B1-A4FF-8E4A58FA665A}" type="slidenum">
              <a:rPr lang="en-US" smtClean="0"/>
              <a:t>1</a:t>
            </a:fld>
            <a:endParaRPr lang="en-US"/>
          </a:p>
        </p:txBody>
      </p:sp>
    </p:spTree>
    <p:extLst>
      <p:ext uri="{BB962C8B-B14F-4D97-AF65-F5344CB8AC3E}">
        <p14:creationId xmlns:p14="http://schemas.microsoft.com/office/powerpoint/2010/main" val="3196283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Concurrent Enrollment Transparency Act (HB 16-1144) </a:t>
            </a:r>
            <a:endParaRPr lang="en-US" dirty="0"/>
          </a:p>
          <a:p>
            <a:r>
              <a:rPr lang="en-US" b="1" dirty="0"/>
              <a:t> </a:t>
            </a:r>
            <a:endParaRPr lang="en-US" dirty="0"/>
          </a:p>
          <a:p>
            <a:r>
              <a:rPr lang="en-US" b="1" dirty="0"/>
              <a:t>The Concurrent Enrollment Transparency Act (HB 16-144) was signed into law on 3/31/16 and can be found at </a:t>
            </a:r>
            <a:r>
              <a:rPr lang="en-US" b="1" u="sng" dirty="0">
                <a:hlinkClick r:id="rId3"/>
              </a:rPr>
              <a:t>https://leg.colorado.gov/bills/hb16-1144</a:t>
            </a:r>
            <a:r>
              <a:rPr lang="en-US" b="1" dirty="0"/>
              <a:t>.  The Act requires Local Education Providers (LEPs) to annually inform their students, parents and legal guardian of which postsecondary courses (including academic courses and career and technical education courses, which may include course work related to apprenticeship programs and internship programs) are available to qualified students at low or no cost,  that meet the Concurrent Enrollment requirements, and that apply toward a postsecondary degree or certificate. </a:t>
            </a:r>
            <a:endParaRPr lang="en-US" dirty="0"/>
          </a:p>
          <a:p>
            <a:r>
              <a:rPr lang="en-US" b="1" dirty="0"/>
              <a:t> </a:t>
            </a:r>
            <a:endParaRPr lang="en-US" dirty="0"/>
          </a:p>
          <a:p>
            <a:r>
              <a:rPr lang="en-US" b="1" dirty="0"/>
              <a:t>The office of Postsecondary Readiness has provided </a:t>
            </a:r>
            <a:r>
              <a:rPr lang="en-US" b="1" u="sng" dirty="0">
                <a:hlinkClick r:id="rId4"/>
              </a:rPr>
              <a:t>sample wording</a:t>
            </a:r>
            <a:r>
              <a:rPr lang="en-US" b="1" dirty="0"/>
              <a:t> that LEPs may wish to use to inform their students, parents and legal guardians. The sample wording can also be found in the “Resources” section at </a:t>
            </a:r>
            <a:r>
              <a:rPr lang="en-US" b="1" u="sng" dirty="0">
                <a:hlinkClick r:id="rId5"/>
              </a:rPr>
              <a:t>http://www.cde.state.co.us/postsecondary/concurrentenrollment</a:t>
            </a:r>
            <a:r>
              <a:rPr lang="en-US" b="1" dirty="0"/>
              <a:t>.</a:t>
            </a:r>
            <a:endParaRPr lang="en-US" dirty="0"/>
          </a:p>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3</a:t>
            </a:fld>
            <a:endParaRPr lang="en-US"/>
          </a:p>
        </p:txBody>
      </p:sp>
    </p:spTree>
    <p:extLst>
      <p:ext uri="{BB962C8B-B14F-4D97-AF65-F5344CB8AC3E}">
        <p14:creationId xmlns:p14="http://schemas.microsoft.com/office/powerpoint/2010/main" val="188339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Math pathways – vary by type of degree</a:t>
            </a:r>
          </a:p>
          <a:p>
            <a:pPr marL="171450" indent="-171450">
              <a:buFont typeface="Arial" panose="020B0604020202020204" pitchFamily="34" charset="0"/>
              <a:buChar char="•"/>
            </a:pPr>
            <a:r>
              <a:rPr lang="en-US" dirty="0" smtClean="0"/>
              <a:t>Grade will be transcripted and factored into official college GPA</a:t>
            </a:r>
          </a:p>
          <a:p>
            <a:pPr marL="628650" lvl="1" indent="-171450">
              <a:buFont typeface="Arial" panose="020B0604020202020204" pitchFamily="34" charset="0"/>
              <a:buChar char="•"/>
            </a:pPr>
            <a:r>
              <a:rPr lang="en-US" dirty="0" smtClean="0"/>
              <a:t>Possible academic probation</a:t>
            </a:r>
          </a:p>
          <a:p>
            <a:pPr marL="628650" lvl="1" indent="-171450">
              <a:buFont typeface="Arial" panose="020B0604020202020204" pitchFamily="34" charset="0"/>
              <a:buChar char="•"/>
            </a:pPr>
            <a:r>
              <a:rPr lang="en-US" dirty="0" smtClean="0"/>
              <a:t>Financial aid suspension/probation</a:t>
            </a:r>
          </a:p>
          <a:p>
            <a:pPr marL="171450" indent="-171450">
              <a:buFont typeface="Arial" panose="020B0604020202020204" pitchFamily="34" charset="0"/>
              <a:buChar char="•"/>
            </a:pPr>
            <a:r>
              <a:rPr lang="en-US" dirty="0" smtClean="0"/>
              <a:t>Transferability</a:t>
            </a:r>
          </a:p>
          <a:p>
            <a:pPr marL="171450" indent="-171450">
              <a:buFont typeface="Arial" panose="020B0604020202020204" pitchFamily="34" charset="0"/>
              <a:buChar char="•"/>
            </a:pPr>
            <a:r>
              <a:rPr lang="en-US" dirty="0" smtClean="0"/>
              <a:t>Transfer of credit –vs- application of credit - </a:t>
            </a:r>
            <a:r>
              <a:rPr lang="en-US" dirty="0"/>
              <a:t>Whereas just about any course will transfer, that doesn’t mean the credits will apply to degree requirements at the receiving institution. </a:t>
            </a:r>
          </a:p>
        </p:txBody>
      </p:sp>
      <p:sp>
        <p:nvSpPr>
          <p:cNvPr id="4" name="Slide Number Placeholder 3"/>
          <p:cNvSpPr>
            <a:spLocks noGrp="1"/>
          </p:cNvSpPr>
          <p:nvPr>
            <p:ph type="sldNum" sz="quarter" idx="10"/>
          </p:nvPr>
        </p:nvSpPr>
        <p:spPr/>
        <p:txBody>
          <a:bodyPr/>
          <a:lstStyle/>
          <a:p>
            <a:fld id="{976AB643-1C83-46B1-A4FF-8E4A58FA665A}" type="slidenum">
              <a:rPr lang="en-US" smtClean="0"/>
              <a:t>6</a:t>
            </a:fld>
            <a:endParaRPr lang="en-US"/>
          </a:p>
        </p:txBody>
      </p:sp>
    </p:spTree>
    <p:extLst>
      <p:ext uri="{BB962C8B-B14F-4D97-AF65-F5344CB8AC3E}">
        <p14:creationId xmlns:p14="http://schemas.microsoft.com/office/powerpoint/2010/main" val="2247485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1" dirty="0"/>
              <a:t>Work-Based Learning</a:t>
            </a:r>
            <a:r>
              <a:rPr lang="en-US" dirty="0"/>
              <a:t> combines skills training with related employment in real life settings</a:t>
            </a:r>
            <a:endParaRPr lang="en-US" sz="1400" dirty="0"/>
          </a:p>
          <a:p>
            <a:pPr lvl="2"/>
            <a:r>
              <a:rPr lang="en-US" dirty="0"/>
              <a:t> skilled workforce remains the most important driver for</a:t>
            </a:r>
            <a:endParaRPr lang="en-US" sz="1800" dirty="0"/>
          </a:p>
          <a:p>
            <a:r>
              <a:rPr lang="en-US" dirty="0"/>
              <a:t>our state’s future competitiveness. We have laid a strong</a:t>
            </a:r>
            <a:endParaRPr lang="en-US" sz="1800" dirty="0"/>
          </a:p>
          <a:p>
            <a:r>
              <a:rPr lang="en-US" dirty="0"/>
              <a:t>foundation for building the Colorado talent pipeline.</a:t>
            </a:r>
            <a:endParaRPr lang="en-US" sz="1800" dirty="0"/>
          </a:p>
          <a:p>
            <a:r>
              <a:rPr lang="en-US" dirty="0"/>
              <a:t>Through the Workforce and Education Committee of the Governor’s</a:t>
            </a:r>
            <a:endParaRPr lang="en-US" sz="1800" dirty="0"/>
          </a:p>
          <a:p>
            <a:r>
              <a:rPr lang="en-US" dirty="0"/>
              <a:t>Cabinet, we have brought together the relevant government agencies</a:t>
            </a:r>
            <a:endParaRPr lang="en-US" sz="1800" dirty="0"/>
          </a:p>
          <a:p>
            <a:r>
              <a:rPr lang="en-US" dirty="0"/>
              <a:t>to work as a single unit, with shared goals, to avoid duplication</a:t>
            </a:r>
            <a:endParaRPr lang="en-US" sz="1800" dirty="0"/>
          </a:p>
          <a:p>
            <a:pPr lvl="2"/>
            <a:r>
              <a:rPr lang="en-US" dirty="0"/>
              <a:t>of effort, effectively use resources and focus on the needs of business in Colorado. </a:t>
            </a:r>
            <a:endParaRPr lang="en-US" sz="1800" dirty="0"/>
          </a:p>
          <a:p>
            <a:r>
              <a:rPr lang="en-US" dirty="0"/>
              <a:t>with apprenticeships, businesses become producers of talent, not just consumers of talent</a:t>
            </a:r>
            <a:endParaRPr lang="en-US" sz="1800" dirty="0"/>
          </a:p>
          <a:p>
            <a:pPr lvl="0"/>
            <a:r>
              <a:rPr lang="en-US" dirty="0"/>
              <a:t>Education becomes competency-based, not course-based.</a:t>
            </a:r>
            <a:endParaRPr lang="en-US" sz="1800" dirty="0"/>
          </a:p>
          <a:p>
            <a:pPr lvl="0"/>
            <a:r>
              <a:rPr lang="en-US" dirty="0"/>
              <a:t>Colorado is developing industry-led, competency based, career pathways including work-based learning</a:t>
            </a:r>
            <a:endParaRPr lang="en-US" sz="1800" dirty="0"/>
          </a:p>
          <a:p>
            <a:r>
              <a:rPr lang="en-US" dirty="0"/>
              <a:t>opportunities. We have developed tools and programs through public-private partnerships including CareerWise Colorado (more below), Skillful, the work-based learning unit at CDLE, Sector Partnerships, our Workforce Centers and state workforce council and the BEL Commission</a:t>
            </a:r>
            <a:r>
              <a:rPr lang="en-US" dirty="0" smtClean="0"/>
              <a:t>.</a:t>
            </a:r>
          </a:p>
          <a:p>
            <a:endParaRPr lang="en-US" dirty="0"/>
          </a:p>
          <a:p>
            <a:r>
              <a:rPr lang="en-US" dirty="0"/>
              <a:t>As U.S. Secretary of Labor Thomas Perez noted, “Apprenticeship is the other college — except without the debt. … There are still folks who think about apprenticeship and they think about it in yesterday’s paradigm. </a:t>
            </a:r>
          </a:p>
        </p:txBody>
      </p:sp>
      <p:sp>
        <p:nvSpPr>
          <p:cNvPr id="4" name="Slide Number Placeholder 3"/>
          <p:cNvSpPr>
            <a:spLocks noGrp="1"/>
          </p:cNvSpPr>
          <p:nvPr>
            <p:ph type="sldNum" sz="quarter" idx="10"/>
          </p:nvPr>
        </p:nvSpPr>
        <p:spPr/>
        <p:txBody>
          <a:bodyPr/>
          <a:lstStyle/>
          <a:p>
            <a:fld id="{976AB643-1C83-46B1-A4FF-8E4A58FA665A}" type="slidenum">
              <a:rPr lang="en-US" smtClean="0"/>
              <a:t>8</a:t>
            </a:fld>
            <a:endParaRPr lang="en-US"/>
          </a:p>
        </p:txBody>
      </p:sp>
    </p:spTree>
    <p:extLst>
      <p:ext uri="{BB962C8B-B14F-4D97-AF65-F5344CB8AC3E}">
        <p14:creationId xmlns:p14="http://schemas.microsoft.com/office/powerpoint/2010/main" val="2607865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smtClean="0"/>
              <a:t>TITLE</a:t>
            </a:r>
            <a:endParaRPr lang="en-US" dirty="0"/>
          </a:p>
        </p:txBody>
      </p:sp>
    </p:spTree>
    <p:extLst>
      <p:ext uri="{BB962C8B-B14F-4D97-AF65-F5344CB8AC3E}">
        <p14:creationId xmlns:p14="http://schemas.microsoft.com/office/powerpoint/2010/main" val="72791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
        <p:cNvGrpSpPr/>
        <p:nvPr/>
      </p:nvGrpSpPr>
      <p:grpSpPr>
        <a:xfrm>
          <a:off x="0" y="0"/>
          <a:ext cx="0" cy="0"/>
          <a:chOff x="0" y="0"/>
          <a:chExt cx="0" cy="0"/>
        </a:xfrm>
      </p:grpSpPr>
      <p:sp>
        <p:nvSpPr>
          <p:cNvPr id="24" name="Shape 24"/>
          <p:cNvSpPr/>
          <p:nvPr/>
        </p:nvSpPr>
        <p:spPr>
          <a:xfrm>
            <a:off x="0" y="0"/>
            <a:ext cx="9144000" cy="1077913"/>
          </a:xfrm>
          <a:prstGeom prst="rect">
            <a:avLst/>
          </a:prstGeom>
          <a:gradFill>
            <a:gsLst>
              <a:gs pos="0">
                <a:schemeClr val="accent6"/>
              </a:gs>
              <a:gs pos="100000">
                <a:schemeClr val="accent1"/>
              </a:gs>
            </a:gsLst>
            <a:lin ang="16200000" scaled="0"/>
          </a:gradFill>
          <a:ln>
            <a:noFill/>
          </a:ln>
        </p:spPr>
        <p:txBody>
          <a:bodyPr lIns="91425" tIns="45700" rIns="91425" bIns="45700" anchor="ctr" anchorCtr="0">
            <a:noAutofit/>
          </a:bodyPr>
          <a:lstStyle/>
          <a:p>
            <a:pPr algn="ctr" defTabSz="914400">
              <a:buClr>
                <a:srgbClr val="000000"/>
              </a:buClr>
              <a:buFont typeface="Arial"/>
              <a:buNone/>
            </a:pPr>
            <a:endParaRPr kern="0">
              <a:solidFill>
                <a:srgbClr val="FFFFFF"/>
              </a:solidFill>
              <a:ea typeface="Arial"/>
              <a:cs typeface="Arial"/>
              <a:sym typeface="Arial"/>
            </a:endParaRPr>
          </a:p>
        </p:txBody>
      </p:sp>
      <p:sp>
        <p:nvSpPr>
          <p:cNvPr id="25" name="Shape 25"/>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lt2"/>
              </a:buClr>
              <a:buFont typeface="Arial"/>
              <a:buNone/>
              <a:defRPr sz="3600" b="0" i="0" u="none" strike="noStrike" cap="none">
                <a:solidFill>
                  <a:schemeClr val="lt2"/>
                </a:solidFill>
                <a:latin typeface="Arial"/>
                <a:ea typeface="Arial"/>
                <a:cs typeface="Arial"/>
                <a:sym typeface="Arial"/>
              </a:defRPr>
            </a:lvl1pPr>
            <a:lvl2pPr marL="0" marR="0" lvl="1"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2pPr>
            <a:lvl3pPr marL="0" marR="0" lvl="2"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3pPr>
            <a:lvl4pPr marL="0" marR="0" lvl="3"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4pPr>
            <a:lvl5pPr marL="0" marR="0" lvl="4"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5pPr>
            <a:lvl6pPr marL="457200" marR="0" lvl="5"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6pPr>
            <a:lvl7pPr marL="914400" marR="0" lvl="6"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dt" idx="10"/>
          </p:nvPr>
        </p:nvSpPr>
        <p:spPr>
          <a:xfrm>
            <a:off x="215900" y="6316662"/>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98989"/>
              </a:buClr>
              <a:buFont typeface="Arial"/>
              <a:buNone/>
              <a:defRPr sz="1200" b="0" i="0" u="none" strike="noStrike" cap="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pPr defTabSz="914400"/>
            <a:endParaRPr kern="0"/>
          </a:p>
        </p:txBody>
      </p:sp>
      <p:sp>
        <p:nvSpPr>
          <p:cNvPr id="27" name="Shape 27"/>
          <p:cNvSpPr txBox="1">
            <a:spLocks noGrp="1"/>
          </p:cNvSpPr>
          <p:nvPr>
            <p:ph type="sldNum" idx="12"/>
          </p:nvPr>
        </p:nvSpPr>
        <p:spPr>
          <a:xfrm>
            <a:off x="6784975" y="6305550"/>
            <a:ext cx="2133598" cy="365125"/>
          </a:xfrm>
          <a:prstGeom prst="rect">
            <a:avLst/>
          </a:prstGeom>
          <a:noFill/>
          <a:ln>
            <a:noFill/>
          </a:ln>
        </p:spPr>
        <p:txBody>
          <a:bodyPr lIns="91425" tIns="45700" rIns="91425" bIns="45700" anchor="ctr" anchorCtr="0">
            <a:noAutofit/>
          </a:bodyPr>
          <a:lstStyle/>
          <a:p>
            <a:pPr algn="r" defTabSz="914400">
              <a:buClr>
                <a:srgbClr val="898989"/>
              </a:buClr>
              <a:buSzPct val="25000"/>
              <a:buFont typeface="Arial"/>
              <a:buNone/>
            </a:pPr>
            <a:fld id="{00000000-1234-1234-1234-123412341234}" type="slidenum">
              <a:rPr lang="en-JM" sz="1200" kern="0">
                <a:solidFill>
                  <a:srgbClr val="898989"/>
                </a:solidFill>
                <a:ea typeface="Arial"/>
                <a:cs typeface="Arial"/>
                <a:sym typeface="Arial"/>
              </a:rPr>
              <a:pPr algn="r" defTabSz="914400">
                <a:buClr>
                  <a:srgbClr val="898989"/>
                </a:buClr>
                <a:buSzPct val="25000"/>
                <a:buFont typeface="Arial"/>
                <a:buNone/>
              </a:pPr>
              <a:t>‹#›</a:t>
            </a:fld>
            <a:endParaRPr lang="en-JM" sz="1200" kern="0">
              <a:solidFill>
                <a:srgbClr val="898989"/>
              </a:solidFill>
              <a:ea typeface="Arial"/>
              <a:cs typeface="Arial"/>
              <a:sym typeface="Arial"/>
            </a:endParaRPr>
          </a:p>
        </p:txBody>
      </p:sp>
      <p:sp>
        <p:nvSpPr>
          <p:cNvPr id="28" name="Shape 28"/>
          <p:cNvSpPr txBox="1">
            <a:spLocks noGrp="1"/>
          </p:cNvSpPr>
          <p:nvPr>
            <p:ph type="ftr" idx="11"/>
          </p:nvPr>
        </p:nvSpPr>
        <p:spPr>
          <a:xfrm>
            <a:off x="3124200" y="6470650"/>
            <a:ext cx="2895600" cy="230188"/>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pPr defTabSz="914400"/>
            <a:endParaRPr kern="0"/>
          </a:p>
        </p:txBody>
      </p:sp>
    </p:spTree>
    <p:extLst>
      <p:ext uri="{BB962C8B-B14F-4D97-AF65-F5344CB8AC3E}">
        <p14:creationId xmlns:p14="http://schemas.microsoft.com/office/powerpoint/2010/main" val="334457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777876"/>
              </a:buClr>
              <a:buFont typeface="Arial"/>
              <a:buNone/>
              <a:defRPr sz="2000" b="1" i="0" u="none" strike="noStrike" cap="none">
                <a:solidFill>
                  <a:srgbClr val="777876"/>
                </a:solidFill>
                <a:latin typeface="Arial"/>
                <a:ea typeface="Arial"/>
                <a:cs typeface="Arial"/>
                <a:sym typeface="Arial"/>
              </a:defRPr>
            </a:lvl1pPr>
            <a:lvl2pPr marL="0" marR="0" lvl="1"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2pPr>
            <a:lvl3pPr marL="0" marR="0" lvl="2"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3pPr>
            <a:lvl4pPr marL="0" marR="0" lvl="3"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4pPr>
            <a:lvl5pPr marL="0" marR="0" lvl="4"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5pPr>
            <a:lvl6pPr marL="457200" marR="0" lvl="5"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6pPr>
            <a:lvl7pPr marL="914400" marR="0" lvl="6"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7pPr>
            <a:lvl8pPr marL="1371600" marR="0" lvl="7"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8pPr>
            <a:lvl9pPr marL="1828800" marR="0" lvl="8" indent="0" algn="ctr" rtl="0">
              <a:spcBef>
                <a:spcPts val="0"/>
              </a:spcBef>
              <a:spcAft>
                <a:spcPts val="0"/>
              </a:spcAft>
              <a:buClr>
                <a:schemeClr val="dk1"/>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31" name="Shape 31"/>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lnSpc>
                <a:spcPct val="100000"/>
              </a:lnSpc>
              <a:spcBef>
                <a:spcPts val="64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lnSpc>
                <a:spcPct val="100000"/>
              </a:lnSpc>
              <a:spcBef>
                <a:spcPts val="56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lnSpc>
                <a:spcPct val="100000"/>
              </a:lnSpc>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rgbClr val="777876"/>
              </a:buClr>
              <a:buFont typeface="Arial"/>
              <a:buNone/>
              <a:defRPr sz="1400" b="0" i="0" u="none" strike="noStrike" cap="none">
                <a:solidFill>
                  <a:srgbClr val="777876"/>
                </a:solidFill>
                <a:latin typeface="Arial"/>
                <a:ea typeface="Arial"/>
                <a:cs typeface="Arial"/>
                <a:sym typeface="Arial"/>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dt" idx="10"/>
          </p:nvPr>
        </p:nvSpPr>
        <p:spPr>
          <a:xfrm>
            <a:off x="215900" y="6316662"/>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98989"/>
              </a:buClr>
              <a:buFont typeface="Arial"/>
              <a:buNone/>
              <a:defRPr sz="1200" b="0" i="0" u="none" strike="noStrike" cap="none">
                <a:solidFill>
                  <a:srgbClr val="898989"/>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pPr defTabSz="914400"/>
            <a:endParaRPr kern="0"/>
          </a:p>
        </p:txBody>
      </p:sp>
      <p:sp>
        <p:nvSpPr>
          <p:cNvPr id="34" name="Shape 34"/>
          <p:cNvSpPr txBox="1">
            <a:spLocks noGrp="1"/>
          </p:cNvSpPr>
          <p:nvPr>
            <p:ph type="ftr" idx="11"/>
          </p:nvPr>
        </p:nvSpPr>
        <p:spPr>
          <a:xfrm>
            <a:off x="3124200" y="63055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Arial"/>
              <a:buNone/>
              <a:defRPr sz="1200" b="0" i="0" u="none" strike="noStrike" cap="none">
                <a:solidFill>
                  <a:srgbClr val="888888"/>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pPr defTabSz="914400"/>
            <a:endParaRPr kern="0"/>
          </a:p>
        </p:txBody>
      </p:sp>
      <p:sp>
        <p:nvSpPr>
          <p:cNvPr id="35" name="Shape 35"/>
          <p:cNvSpPr txBox="1">
            <a:spLocks noGrp="1"/>
          </p:cNvSpPr>
          <p:nvPr>
            <p:ph type="sldNum" idx="12"/>
          </p:nvPr>
        </p:nvSpPr>
        <p:spPr>
          <a:xfrm>
            <a:off x="6784975" y="6305550"/>
            <a:ext cx="2133598" cy="365125"/>
          </a:xfrm>
          <a:prstGeom prst="rect">
            <a:avLst/>
          </a:prstGeom>
          <a:noFill/>
          <a:ln>
            <a:noFill/>
          </a:ln>
        </p:spPr>
        <p:txBody>
          <a:bodyPr lIns="91425" tIns="45700" rIns="91425" bIns="45700" anchor="ctr" anchorCtr="0">
            <a:noAutofit/>
          </a:bodyPr>
          <a:lstStyle/>
          <a:p>
            <a:pPr algn="r" defTabSz="914400">
              <a:buClr>
                <a:srgbClr val="898989"/>
              </a:buClr>
              <a:buSzPct val="25000"/>
              <a:buFont typeface="Arial"/>
              <a:buNone/>
            </a:pPr>
            <a:fld id="{00000000-1234-1234-1234-123412341234}" type="slidenum">
              <a:rPr lang="en-JM" sz="1200" kern="0">
                <a:solidFill>
                  <a:srgbClr val="898989"/>
                </a:solidFill>
                <a:ea typeface="Arial"/>
                <a:cs typeface="Arial"/>
                <a:sym typeface="Arial"/>
              </a:rPr>
              <a:pPr algn="r" defTabSz="914400">
                <a:buClr>
                  <a:srgbClr val="898989"/>
                </a:buClr>
                <a:buSzPct val="25000"/>
                <a:buFont typeface="Arial"/>
                <a:buNone/>
              </a:pPr>
              <a:t>‹#›</a:t>
            </a:fld>
            <a:endParaRPr lang="en-JM" sz="1200" kern="0">
              <a:solidFill>
                <a:srgbClr val="898989"/>
              </a:solidFill>
              <a:ea typeface="Arial"/>
              <a:cs typeface="Arial"/>
              <a:sym typeface="Arial"/>
            </a:endParaRPr>
          </a:p>
        </p:txBody>
      </p:sp>
    </p:spTree>
    <p:extLst>
      <p:ext uri="{BB962C8B-B14F-4D97-AF65-F5344CB8AC3E}">
        <p14:creationId xmlns:p14="http://schemas.microsoft.com/office/powerpoint/2010/main" val="994424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a:prstGeom prst="rect">
            <a:avLst/>
          </a:prstGeo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10/9/2017</a:t>
            </a:fld>
            <a:endParaRPr lang="en-US"/>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83741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028950" y="6508800"/>
            <a:ext cx="3086100" cy="212676"/>
          </a:xfrm>
        </p:spPr>
        <p:txBody>
          <a:bodyPr/>
          <a:lstStyle/>
          <a:p>
            <a:endParaRPr lang="en-US" dirty="0"/>
          </a:p>
        </p:txBody>
      </p:sp>
      <p:sp>
        <p:nvSpPr>
          <p:cNvPr id="12"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10/9/2017</a:t>
            </a:fld>
            <a:endParaRPr lang="en-US"/>
          </a:p>
        </p:txBody>
      </p:sp>
      <p:sp>
        <p:nvSpPr>
          <p:cNvPr id="13" name="Rectangle 12"/>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18"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1"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29869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10/9/2017</a:t>
            </a:fld>
            <a:endParaRPr lang="en-US"/>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14608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10/9/2017</a:t>
            </a:fld>
            <a:endParaRPr lang="en-US"/>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223077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a:xfrm>
            <a:off x="3028950" y="6508800"/>
            <a:ext cx="3086100" cy="212676"/>
          </a:xfrm>
        </p:spPr>
        <p:txBody>
          <a:bodyPr/>
          <a:lstStyle/>
          <a:p>
            <a:endParaRPr lang="en-US" dirty="0"/>
          </a:p>
        </p:txBody>
      </p:sp>
      <p:sp>
        <p:nvSpPr>
          <p:cNvPr id="2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10/9/2017</a:t>
            </a:fld>
            <a:endParaRPr lang="en-US"/>
          </a:p>
        </p:txBody>
      </p:sp>
      <p:sp>
        <p:nvSpPr>
          <p:cNvPr id="22" name="Rectangle 2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7"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0" name="Content Placeholder 2"/>
          <p:cNvSpPr>
            <a:spLocks noGrp="1"/>
          </p:cNvSpPr>
          <p:nvPr>
            <p:ph idx="1"/>
          </p:nvPr>
        </p:nvSpPr>
        <p:spPr>
          <a:xfrm>
            <a:off x="628650"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44838"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198363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Rectangle 5"/>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bg1">
                    <a:lumMod val="85000"/>
                  </a:schemeClr>
                </a:solidFill>
              </a:defRPr>
            </a:lvl1pPr>
          </a:lstStyle>
          <a:p>
            <a:fld id="{49B24EC9-D412-49F8-B26B-B7E454A540B6}" type="datetimeFigureOut">
              <a:rPr lang="en-US" smtClean="0"/>
              <a:pPr/>
              <a:t>10/9/2017</a:t>
            </a:fld>
            <a:endParaRPr lang="en-US" dirty="0"/>
          </a:p>
        </p:txBody>
      </p:sp>
      <p:sp>
        <p:nvSpPr>
          <p:cNvPr id="4" name="Footer Placeholder 3"/>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Tree>
    <p:extLst>
      <p:ext uri="{BB962C8B-B14F-4D97-AF65-F5344CB8AC3E}">
        <p14:creationId xmlns:p14="http://schemas.microsoft.com/office/powerpoint/2010/main" val="285086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p:spPr>
        <p:txBody>
          <a:bodyPr/>
          <a:lstStyle>
            <a:lvl1pPr>
              <a:defRPr>
                <a:solidFill>
                  <a:schemeClr val="bg1">
                    <a:lumMod val="85000"/>
                  </a:schemeClr>
                </a:solidFill>
              </a:defRPr>
            </a:lvl1pPr>
          </a:lstStyle>
          <a:p>
            <a:fld id="{49B24EC9-D412-49F8-B26B-B7E454A540B6}" type="datetimeFigureOut">
              <a:rPr lang="en-US" smtClean="0"/>
              <a:pPr/>
              <a:t>10/9/2017</a:t>
            </a:fld>
            <a:endParaRPr lang="en-US" dirty="0"/>
          </a:p>
        </p:txBody>
      </p:sp>
      <p:sp>
        <p:nvSpPr>
          <p:cNvPr id="14" name="Footer Placeholder 3"/>
          <p:cNvSpPr>
            <a:spLocks noGrp="1"/>
          </p:cNvSpPr>
          <p:nvPr>
            <p:ph type="ftr" sz="quarter" idx="11"/>
          </p:nvPr>
        </p:nvSpPr>
        <p:spPr>
          <a:xfrm>
            <a:off x="3028950" y="6537600"/>
            <a:ext cx="3086100" cy="183876"/>
          </a:xfr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smtClean="0"/>
              <a:t>Transition slide. Insert image or graphic here.</a:t>
            </a:r>
            <a:endParaRPr lang="en-US" dirty="0"/>
          </a:p>
        </p:txBody>
      </p:sp>
    </p:spTree>
    <p:extLst>
      <p:ext uri="{BB962C8B-B14F-4D97-AF65-F5344CB8AC3E}">
        <p14:creationId xmlns:p14="http://schemas.microsoft.com/office/powerpoint/2010/main" val="187015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B24EC9-D412-49F8-B26B-B7E454A540B6}" type="datetimeFigureOut">
              <a:rPr lang="en-US" smtClean="0"/>
              <a:pPr/>
              <a:t>10/9/2017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A3F748-31DA-4297-96EF-69DC737B5DDE}"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Tree>
    <p:extLst>
      <p:ext uri="{BB962C8B-B14F-4D97-AF65-F5344CB8AC3E}">
        <p14:creationId xmlns:p14="http://schemas.microsoft.com/office/powerpoint/2010/main" val="2038164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lt1"/>
        </a:solidFill>
        <a:effectLst/>
      </p:bgPr>
    </p:bg>
    <p:spTree>
      <p:nvGrpSpPr>
        <p:cNvPr id="1" name="Shape 16"/>
        <p:cNvGrpSpPr/>
        <p:nvPr/>
      </p:nvGrpSpPr>
      <p:grpSpPr>
        <a:xfrm>
          <a:off x="0" y="0"/>
          <a:ext cx="0" cy="0"/>
          <a:chOff x="0" y="0"/>
          <a:chExt cx="0" cy="0"/>
        </a:xfrm>
      </p:grpSpPr>
      <p:pic>
        <p:nvPicPr>
          <p:cNvPr id="17" name="Shape 17" descr="blue_mts_header.png"/>
          <p:cNvPicPr preferRelativeResize="0"/>
          <p:nvPr/>
        </p:nvPicPr>
        <p:blipFill rotWithShape="1">
          <a:blip r:embed="rId2">
            <a:alphaModFix/>
          </a:blip>
          <a:srcRect t="20496"/>
          <a:stretch/>
        </p:blipFill>
        <p:spPr>
          <a:xfrm>
            <a:off x="0" y="5007748"/>
            <a:ext cx="9144000" cy="1850250"/>
          </a:xfrm>
          <a:prstGeom prst="rect">
            <a:avLst/>
          </a:prstGeom>
          <a:noFill/>
          <a:ln>
            <a:noFill/>
          </a:ln>
        </p:spPr>
      </p:pic>
      <p:sp>
        <p:nvSpPr>
          <p:cNvPr id="18" name="Shape 18"/>
          <p:cNvSpPr txBox="1"/>
          <p:nvPr/>
        </p:nvSpPr>
        <p:spPr>
          <a:xfrm>
            <a:off x="457200" y="2059975"/>
            <a:ext cx="8305800" cy="1930200"/>
          </a:xfrm>
          <a:prstGeom prst="rect">
            <a:avLst/>
          </a:prstGeom>
          <a:noFill/>
          <a:ln>
            <a:noFill/>
          </a:ln>
        </p:spPr>
        <p:txBody>
          <a:bodyPr lIns="91425" tIns="91425" rIns="91425" bIns="91425" anchor="ctr" anchorCtr="0">
            <a:noAutofit/>
          </a:bodyPr>
          <a:lstStyle/>
          <a:p>
            <a:pPr algn="ctr" defTabSz="914400">
              <a:buClr>
                <a:srgbClr val="FFFFFF"/>
              </a:buClr>
              <a:buSzPct val="25000"/>
              <a:buFont typeface="Arial"/>
              <a:buNone/>
            </a:pPr>
            <a:r>
              <a:rPr lang="en-JM" sz="4800" kern="0">
                <a:solidFill>
                  <a:srgbClr val="3F3F3F"/>
                </a:solidFill>
                <a:latin typeface="Open Sans"/>
                <a:ea typeface="Open Sans"/>
                <a:cs typeface="Open Sans"/>
                <a:sym typeface="Open Sans"/>
              </a:rPr>
              <a:t>Title</a:t>
            </a:r>
          </a:p>
        </p:txBody>
      </p:sp>
      <p:sp>
        <p:nvSpPr>
          <p:cNvPr id="19" name="Shape 19"/>
          <p:cNvSpPr txBox="1"/>
          <p:nvPr/>
        </p:nvSpPr>
        <p:spPr>
          <a:xfrm>
            <a:off x="457200" y="3911600"/>
            <a:ext cx="8229600" cy="1419900"/>
          </a:xfrm>
          <a:prstGeom prst="rect">
            <a:avLst/>
          </a:prstGeom>
          <a:noFill/>
          <a:ln>
            <a:noFill/>
          </a:ln>
        </p:spPr>
        <p:txBody>
          <a:bodyPr lIns="91425" tIns="91425" rIns="91425" bIns="91425" anchor="t" anchorCtr="0">
            <a:noAutofit/>
          </a:bodyPr>
          <a:lstStyle/>
          <a:p>
            <a:pPr algn="ctr" defTabSz="914400">
              <a:buClr>
                <a:srgbClr val="262626"/>
              </a:buClr>
              <a:buFont typeface="Arial"/>
              <a:buNone/>
            </a:pPr>
            <a:r>
              <a:rPr lang="en-JM" sz="1400" kern="0">
                <a:solidFill>
                  <a:srgbClr val="3F3F3F"/>
                </a:solidFill>
                <a:latin typeface="Open Sans"/>
                <a:ea typeface="Open Sans"/>
                <a:cs typeface="Open Sans"/>
                <a:sym typeface="Open Sans"/>
              </a:rPr>
              <a:t>Date</a:t>
            </a:r>
          </a:p>
          <a:p>
            <a:pPr algn="ctr" defTabSz="914400">
              <a:buClr>
                <a:srgbClr val="262626"/>
              </a:buClr>
              <a:buFont typeface="Arial"/>
              <a:buNone/>
            </a:pPr>
            <a:endParaRPr sz="2400" kern="0">
              <a:solidFill>
                <a:srgbClr val="3F3F3F"/>
              </a:solidFill>
              <a:latin typeface="Open Sans"/>
              <a:ea typeface="Open Sans"/>
              <a:cs typeface="Open Sans"/>
              <a:sym typeface="Open Sans"/>
            </a:endParaRPr>
          </a:p>
          <a:p>
            <a:pPr algn="ctr" defTabSz="914400">
              <a:buClr>
                <a:srgbClr val="262626"/>
              </a:buClr>
              <a:buSzPct val="25000"/>
              <a:buFont typeface="Arial"/>
              <a:buNone/>
            </a:pPr>
            <a:r>
              <a:rPr lang="en-JM" sz="2400" kern="0">
                <a:solidFill>
                  <a:srgbClr val="3F3F3F"/>
                </a:solidFill>
                <a:latin typeface="Open Sans"/>
                <a:ea typeface="Open Sans"/>
                <a:cs typeface="Open Sans"/>
                <a:sym typeface="Open Sans"/>
              </a:rPr>
              <a:t>Presenter(s)</a:t>
            </a:r>
          </a:p>
        </p:txBody>
      </p:sp>
      <p:pic>
        <p:nvPicPr>
          <p:cNvPr id="20" name="Shape 20" descr="C:\Users\qesu234\Desktop\Short-White.png"/>
          <p:cNvPicPr preferRelativeResize="0"/>
          <p:nvPr/>
        </p:nvPicPr>
        <p:blipFill rotWithShape="1">
          <a:blip r:embed="rId3">
            <a:alphaModFix/>
          </a:blip>
          <a:srcRect/>
          <a:stretch/>
        </p:blipFill>
        <p:spPr>
          <a:xfrm>
            <a:off x="3143250" y="5181600"/>
            <a:ext cx="2857500" cy="895200"/>
          </a:xfrm>
          <a:prstGeom prst="rect">
            <a:avLst/>
          </a:prstGeom>
          <a:noFill/>
          <a:ln>
            <a:noFill/>
          </a:ln>
        </p:spPr>
      </p:pic>
      <p:pic>
        <p:nvPicPr>
          <p:cNvPr id="21" name="Shape 21" descr="Full-Color-RGB.png"/>
          <p:cNvPicPr preferRelativeResize="0"/>
          <p:nvPr/>
        </p:nvPicPr>
        <p:blipFill rotWithShape="1">
          <a:blip r:embed="rId4">
            <a:alphaModFix/>
          </a:blip>
          <a:srcRect/>
          <a:stretch/>
        </p:blipFill>
        <p:spPr>
          <a:xfrm>
            <a:off x="536325" y="460125"/>
            <a:ext cx="3349975" cy="1029674"/>
          </a:xfrm>
          <a:prstGeom prst="rect">
            <a:avLst/>
          </a:prstGeom>
          <a:noFill/>
          <a:ln>
            <a:noFill/>
          </a:ln>
        </p:spPr>
      </p:pic>
    </p:spTree>
    <p:extLst>
      <p:ext uri="{BB962C8B-B14F-4D97-AF65-F5344CB8AC3E}">
        <p14:creationId xmlns:p14="http://schemas.microsoft.com/office/powerpoint/2010/main" val="801192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7.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p>
            <a:r>
              <a:rPr lang="en-US" dirty="0"/>
              <a:t>Click to edit </a:t>
            </a:r>
            <a:r>
              <a:rPr lang="en-US" dirty="0" smtClean="0"/>
              <a:t>master </a:t>
            </a:r>
            <a:r>
              <a:rPr lang="en-US" dirty="0"/>
              <a:t>title style</a:t>
            </a:r>
          </a:p>
        </p:txBody>
      </p:sp>
      <p:sp>
        <p:nvSpPr>
          <p:cNvPr id="3" name="Text Placeholder 2"/>
          <p:cNvSpPr>
            <a:spLocks noGrp="1"/>
          </p:cNvSpPr>
          <p:nvPr>
            <p:ph type="body" idx="1"/>
          </p:nvPr>
        </p:nvSpPr>
        <p:spPr>
          <a:xfrm>
            <a:off x="628650" y="1207008"/>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537600"/>
            <a:ext cx="2057400" cy="183876"/>
          </a:xfrm>
          <a:prstGeom prst="rect">
            <a:avLst/>
          </a:prstGeom>
        </p:spPr>
        <p:txBody>
          <a:bodyPr vert="horz" lIns="91440" tIns="45720" rIns="91440" bIns="45720" rtlCol="0" anchor="ctr"/>
          <a:lstStyle>
            <a:lvl1pPr algn="l">
              <a:defRPr sz="1000">
                <a:solidFill>
                  <a:schemeClr val="tx1">
                    <a:tint val="75000"/>
                  </a:schemeClr>
                </a:solidFill>
              </a:defRPr>
            </a:lvl1pPr>
          </a:lstStyle>
          <a:p>
            <a:fld id="{49B24EC9-D412-49F8-B26B-B7E454A540B6}" type="datetimeFigureOut">
              <a:rPr lang="en-US" smtClean="0"/>
              <a:pPr/>
              <a:t>10/9/2017</a:t>
            </a:fld>
            <a:endParaRPr lang="en-US" dirty="0"/>
          </a:p>
        </p:txBody>
      </p:sp>
      <p:sp>
        <p:nvSpPr>
          <p:cNvPr id="5" name="Footer Placeholder 4"/>
          <p:cNvSpPr>
            <a:spLocks noGrp="1"/>
          </p:cNvSpPr>
          <p:nvPr>
            <p:ph type="ftr" sz="quarter" idx="3"/>
          </p:nvPr>
        </p:nvSpPr>
        <p:spPr>
          <a:xfrm>
            <a:off x="3028950" y="6537600"/>
            <a:ext cx="3086100" cy="183876"/>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537600"/>
            <a:ext cx="1620774" cy="183876"/>
          </a:xfrm>
          <a:prstGeom prst="rect">
            <a:avLst/>
          </a:prstGeom>
        </p:spPr>
        <p:txBody>
          <a:bodyPr vert="horz" lIns="91440" tIns="45720" rIns="91440" bIns="45720" rtlCol="0" anchor="ctr"/>
          <a:lstStyle>
            <a:lvl1pPr algn="r">
              <a:defRPr sz="1200">
                <a:solidFill>
                  <a:schemeClr val="tx1">
                    <a:tint val="75000"/>
                  </a:schemeClr>
                </a:solidFill>
              </a:defRPr>
            </a:lvl1pPr>
          </a:lstStyle>
          <a:p>
            <a:fld id="{34A3F748-31DA-4297-96EF-69DC737B5DDE}" type="slidenum">
              <a:rPr lang="en-US" smtClean="0"/>
              <a:t>‹#›</a:t>
            </a:fld>
            <a:endParaRPr lang="en-US" dirty="0"/>
          </a:p>
        </p:txBody>
      </p:sp>
    </p:spTree>
    <p:extLst>
      <p:ext uri="{BB962C8B-B14F-4D97-AF65-F5344CB8AC3E}">
        <p14:creationId xmlns:p14="http://schemas.microsoft.com/office/powerpoint/2010/main" val="1937147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 id="2147483664" r:id="rId5"/>
    <p:sldLayoutId id="2147483671" r:id="rId6"/>
    <p:sldLayoutId id="2147483670" r:id="rId7"/>
    <p:sldLayoutId id="2147483669" r:id="rId8"/>
  </p:sldLayoutIdLst>
  <p:txStyles>
    <p:titleStyle>
      <a:lvl1pPr algn="l" defTabSz="914400" rtl="0" eaLnBrk="1" latinLnBrk="0" hangingPunct="1">
        <a:lnSpc>
          <a:spcPct val="90000"/>
        </a:lnSpc>
        <a:spcBef>
          <a:spcPct val="0"/>
        </a:spcBef>
        <a:buNone/>
        <a:defRPr sz="2800" kern="1200">
          <a:solidFill>
            <a:schemeClr val="tx1"/>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pic>
        <p:nvPicPr>
          <p:cNvPr id="10" name="Shape 10" descr="blue_mts_header.png"/>
          <p:cNvPicPr preferRelativeResize="0"/>
          <p:nvPr/>
        </p:nvPicPr>
        <p:blipFill rotWithShape="1">
          <a:blip r:embed="rId6">
            <a:alphaModFix/>
          </a:blip>
          <a:srcRect t="20496"/>
          <a:stretch/>
        </p:blipFill>
        <p:spPr>
          <a:xfrm>
            <a:off x="0" y="5007748"/>
            <a:ext cx="9144000" cy="1850250"/>
          </a:xfrm>
          <a:prstGeom prst="rect">
            <a:avLst/>
          </a:prstGeom>
          <a:noFill/>
          <a:ln>
            <a:noFill/>
          </a:ln>
        </p:spPr>
      </p:pic>
      <p:pic>
        <p:nvPicPr>
          <p:cNvPr id="11" name="Shape 11" descr="CWDC_Acronym-Color - Britta Blodgett - CDLE.png"/>
          <p:cNvPicPr preferRelativeResize="0"/>
          <p:nvPr/>
        </p:nvPicPr>
        <p:blipFill rotWithShape="1">
          <a:blip r:embed="rId7">
            <a:alphaModFix/>
          </a:blip>
          <a:srcRect/>
          <a:stretch/>
        </p:blipFill>
        <p:spPr>
          <a:xfrm>
            <a:off x="8073675" y="243075"/>
            <a:ext cx="841725" cy="841725"/>
          </a:xfrm>
          <a:prstGeom prst="rect">
            <a:avLst/>
          </a:prstGeom>
          <a:noFill/>
          <a:ln>
            <a:noFill/>
          </a:ln>
        </p:spPr>
      </p:pic>
      <p:pic>
        <p:nvPicPr>
          <p:cNvPr id="12" name="Shape 12" descr="blue_mts_header.png"/>
          <p:cNvPicPr preferRelativeResize="0"/>
          <p:nvPr/>
        </p:nvPicPr>
        <p:blipFill rotWithShape="1">
          <a:blip r:embed="rId6">
            <a:alphaModFix/>
          </a:blip>
          <a:srcRect t="20496"/>
          <a:stretch/>
        </p:blipFill>
        <p:spPr>
          <a:xfrm>
            <a:off x="0" y="5007748"/>
            <a:ext cx="9144000" cy="1850250"/>
          </a:xfrm>
          <a:prstGeom prst="rect">
            <a:avLst/>
          </a:prstGeom>
          <a:noFill/>
          <a:ln>
            <a:noFill/>
          </a:ln>
        </p:spPr>
      </p:pic>
      <p:sp>
        <p:nvSpPr>
          <p:cNvPr id="13" name="Shape 13"/>
          <p:cNvSpPr txBox="1"/>
          <p:nvPr/>
        </p:nvSpPr>
        <p:spPr>
          <a:xfrm>
            <a:off x="457200" y="381000"/>
            <a:ext cx="7620000" cy="609600"/>
          </a:xfrm>
          <a:prstGeom prst="rect">
            <a:avLst/>
          </a:prstGeom>
          <a:noFill/>
          <a:ln>
            <a:noFill/>
          </a:ln>
        </p:spPr>
        <p:txBody>
          <a:bodyPr lIns="91425" tIns="91425" rIns="91425" bIns="91425" anchor="ctr" anchorCtr="0">
            <a:noAutofit/>
          </a:bodyPr>
          <a:lstStyle/>
          <a:p>
            <a:pPr defTabSz="914400">
              <a:buClr>
                <a:srgbClr val="000000"/>
              </a:buClr>
              <a:buFont typeface="Arial"/>
              <a:buNone/>
            </a:pPr>
            <a:endParaRPr sz="3600" kern="0">
              <a:solidFill>
                <a:srgbClr val="595959"/>
              </a:solidFill>
              <a:latin typeface="Open Sans"/>
              <a:ea typeface="Open Sans"/>
              <a:cs typeface="Open Sans"/>
              <a:sym typeface="Open Sans"/>
            </a:endParaRPr>
          </a:p>
        </p:txBody>
      </p:sp>
      <p:sp>
        <p:nvSpPr>
          <p:cNvPr id="14" name="Shape 14"/>
          <p:cNvSpPr txBox="1"/>
          <p:nvPr/>
        </p:nvSpPr>
        <p:spPr>
          <a:xfrm>
            <a:off x="457200" y="1143000"/>
            <a:ext cx="8305800" cy="4495800"/>
          </a:xfrm>
          <a:prstGeom prst="rect">
            <a:avLst/>
          </a:prstGeom>
          <a:noFill/>
          <a:ln>
            <a:noFill/>
          </a:ln>
        </p:spPr>
        <p:txBody>
          <a:bodyPr lIns="91425" tIns="91425" rIns="91425" bIns="91425" anchor="t" anchorCtr="0">
            <a:noAutofit/>
          </a:bodyPr>
          <a:lstStyle/>
          <a:p>
            <a:pPr defTabSz="914400">
              <a:lnSpc>
                <a:spcPct val="115000"/>
              </a:lnSpc>
              <a:buClr>
                <a:srgbClr val="262626"/>
              </a:buClr>
              <a:buFont typeface="Arial"/>
              <a:buNone/>
            </a:pPr>
            <a:endParaRPr kern="0">
              <a:solidFill>
                <a:srgbClr val="595959"/>
              </a:solidFill>
              <a:latin typeface="Open Sans"/>
              <a:ea typeface="Open Sans"/>
              <a:cs typeface="Open Sans"/>
              <a:sym typeface="Open Sans"/>
            </a:endParaRPr>
          </a:p>
        </p:txBody>
      </p:sp>
      <p:pic>
        <p:nvPicPr>
          <p:cNvPr id="15" name="Shape 15" descr="CWDC_Acronym-Color - Britta Blodgett - CDLE.png"/>
          <p:cNvPicPr preferRelativeResize="0"/>
          <p:nvPr/>
        </p:nvPicPr>
        <p:blipFill rotWithShape="1">
          <a:blip r:embed="rId7">
            <a:alphaModFix/>
          </a:blip>
          <a:srcRect/>
          <a:stretch/>
        </p:blipFill>
        <p:spPr>
          <a:xfrm>
            <a:off x="8073675" y="243075"/>
            <a:ext cx="841725" cy="841725"/>
          </a:xfrm>
          <a:prstGeom prst="rect">
            <a:avLst/>
          </a:prstGeom>
          <a:noFill/>
          <a:ln>
            <a:noFill/>
          </a:ln>
        </p:spPr>
      </p:pic>
    </p:spTree>
    <p:extLst>
      <p:ext uri="{BB962C8B-B14F-4D97-AF65-F5344CB8AC3E}">
        <p14:creationId xmlns:p14="http://schemas.microsoft.com/office/powerpoint/2010/main" val="236054219"/>
      </p:ext>
    </p:extLst>
  </p:cSld>
  <p:clrMap bg1="lt1" tx1="dk1" bg2="dk2" tx2="lt2" accent1="accent1" accent2="accent2" accent3="accent3" accent4="accent4" accent5="accent5" accent6="accent6" hlink="hlink" folHlink="folHlink"/>
  <p:sldLayoutIdLst>
    <p:sldLayoutId id="2147483678" r:id="rId1"/>
    <p:sldLayoutId id="2147483680" r:id="rId2"/>
    <p:sldLayoutId id="2147483681" r:id="rId3"/>
    <p:sldLayoutId id="214748368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www.cde.state.co.us/postsecondary/careerreadiness" TargetMode="External"/><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hyperlink" Target="http://www.nationalnetwork.org/resources/industry-recognized-credentials/" TargetMode="External"/><Relationship Id="rId2" Type="http://schemas.openxmlformats.org/officeDocument/2006/relationships/hyperlink" Target="https://www.colorado.gov/pacific/cwdc/colorado-talent-pipeline-report" TargetMode="External"/><Relationship Id="rId1" Type="http://schemas.openxmlformats.org/officeDocument/2006/relationships/slideLayout" Target="../slideLayouts/slideLayout12.xml"/><Relationship Id="rId6" Type="http://schemas.openxmlformats.org/officeDocument/2006/relationships/hyperlink" Target="http://careersincolorado.org/" TargetMode="External"/><Relationship Id="rId5" Type="http://schemas.openxmlformats.org/officeDocument/2006/relationships/hyperlink" Target="http://www.coloradotalentdashboard.com/" TargetMode="External"/><Relationship Id="rId4" Type="http://schemas.openxmlformats.org/officeDocument/2006/relationships/hyperlink" Target="http://launchmycareercolorado.org/favicon.ico"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mailto:Hunter_Mary@cde.state.co.u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highered.colorado.gov/Academics/Transfers/Students.html"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colorado.gov/pacific/cwdc/colorado-talent-pipeline-report"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hyperlink" Target="https://www.skillful.com/" TargetMode="External"/><Relationship Id="rId4" Type="http://schemas.openxmlformats.org/officeDocument/2006/relationships/hyperlink" Target="http://www.careerwisecolorado.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398" y="4027304"/>
            <a:ext cx="7886700" cy="2080800"/>
          </a:xfrm>
        </p:spPr>
        <p:txBody>
          <a:bodyPr/>
          <a:lstStyle/>
          <a:p>
            <a:r>
              <a:rPr lang="en-US" b="1" dirty="0" smtClean="0">
                <a:solidFill>
                  <a:srgbClr val="101E8E"/>
                </a:solidFill>
              </a:rPr>
              <a:t>The Latest:</a:t>
            </a:r>
          </a:p>
          <a:p>
            <a:r>
              <a:rPr lang="en-US" b="1" dirty="0" smtClean="0">
                <a:solidFill>
                  <a:srgbClr val="101E8E"/>
                </a:solidFill>
              </a:rPr>
              <a:t>Things You Should Know</a:t>
            </a:r>
          </a:p>
          <a:p>
            <a:pPr algn="l"/>
            <a:endParaRPr lang="en-US" sz="2000" b="1" dirty="0" smtClean="0"/>
          </a:p>
          <a:p>
            <a:pPr algn="l"/>
            <a:r>
              <a:rPr lang="en-US" sz="2000" dirty="0" smtClean="0"/>
              <a:t>Office of Postsecondary Pathways </a:t>
            </a:r>
            <a:endParaRPr lang="en-US" sz="2000" dirty="0"/>
          </a:p>
        </p:txBody>
      </p:sp>
    </p:spTree>
    <p:extLst>
      <p:ext uri="{BB962C8B-B14F-4D97-AF65-F5344CB8AC3E}">
        <p14:creationId xmlns:p14="http://schemas.microsoft.com/office/powerpoint/2010/main" val="341348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814" y="205671"/>
            <a:ext cx="7886700" cy="521208"/>
          </a:xfrm>
        </p:spPr>
        <p:txBody>
          <a:bodyPr/>
          <a:lstStyle/>
          <a:p>
            <a:r>
              <a:rPr lang="en-US" dirty="0" smtClean="0"/>
              <a:t>WBL Incubator Summit/Webinar Schedule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048" y="1056456"/>
            <a:ext cx="6796585" cy="5114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148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CDE Career Readiness Webpage</a:t>
            </a:r>
            <a:endParaRPr 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488" y="1595853"/>
            <a:ext cx="7223017"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489" y="2195928"/>
            <a:ext cx="7223017" cy="4459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0489" y="862428"/>
            <a:ext cx="7223017" cy="73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2681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lstStyle/>
          <a:p>
            <a:endParaRPr lang="en-US" dirty="0" smtClean="0"/>
          </a:p>
          <a:p>
            <a:r>
              <a:rPr lang="en-US" dirty="0" smtClean="0">
                <a:hlinkClick r:id="rId2"/>
              </a:rPr>
              <a:t>The Colorado Talent Pipeline Report</a:t>
            </a:r>
            <a:endParaRPr lang="en-US" dirty="0"/>
          </a:p>
          <a:p>
            <a:r>
              <a:rPr lang="en-US" dirty="0" smtClean="0">
                <a:hlinkClick r:id="rId3"/>
              </a:rPr>
              <a:t>Industry-Recognized Credentials</a:t>
            </a:r>
            <a:endParaRPr lang="en-US" dirty="0" smtClean="0"/>
          </a:p>
          <a:p>
            <a:r>
              <a:rPr lang="en-US" dirty="0">
                <a:hlinkClick r:id="rId4"/>
              </a:rPr>
              <a:t>Launch My Career </a:t>
            </a:r>
            <a:r>
              <a:rPr lang="en-US" dirty="0" smtClean="0">
                <a:hlinkClick r:id="rId4"/>
              </a:rPr>
              <a:t>Colorado</a:t>
            </a:r>
            <a:endParaRPr lang="en-US" dirty="0" smtClean="0"/>
          </a:p>
          <a:p>
            <a:r>
              <a:rPr lang="en-US" u="sng" dirty="0">
                <a:hlinkClick r:id="rId5"/>
              </a:rPr>
              <a:t>Colorado Talent </a:t>
            </a:r>
            <a:r>
              <a:rPr lang="en-US" u="sng" dirty="0" smtClean="0">
                <a:hlinkClick r:id="rId5"/>
              </a:rPr>
              <a:t>Dashboard</a:t>
            </a:r>
            <a:endParaRPr lang="en-US" u="sng" dirty="0" smtClean="0"/>
          </a:p>
          <a:p>
            <a:r>
              <a:rPr lang="en-US" u="sng" dirty="0">
                <a:hlinkClick r:id="rId6"/>
              </a:rPr>
              <a:t>Careersincolorado.org</a:t>
            </a:r>
            <a:endParaRPr lang="en-US" dirty="0"/>
          </a:p>
          <a:p>
            <a:pPr marL="0" indent="0">
              <a:buNone/>
            </a:pPr>
            <a:endParaRPr lang="en-US" dirty="0"/>
          </a:p>
        </p:txBody>
      </p:sp>
      <p:sp>
        <p:nvSpPr>
          <p:cNvPr id="3" name="Title 2"/>
          <p:cNvSpPr>
            <a:spLocks noGrp="1"/>
          </p:cNvSpPr>
          <p:nvPr>
            <p:ph type="title"/>
          </p:nvPr>
        </p:nvSpPr>
        <p:spPr/>
        <p:txBody>
          <a:bodyPr>
            <a:normAutofit/>
          </a:bodyPr>
          <a:lstStyle/>
          <a:p>
            <a:r>
              <a:rPr lang="en-US" sz="2800" dirty="0" smtClean="0">
                <a:latin typeface="Museo Slab 500" pitchFamily="50" charset="0"/>
              </a:rPr>
              <a:t>Resources</a:t>
            </a:r>
            <a:endParaRPr lang="en-US" sz="2800" dirty="0">
              <a:latin typeface="Museo Slab 500" pitchFamily="50" charset="0"/>
            </a:endParaRPr>
          </a:p>
        </p:txBody>
      </p:sp>
    </p:spTree>
    <p:extLst>
      <p:ext uri="{BB962C8B-B14F-4D97-AF65-F5344CB8AC3E}">
        <p14:creationId xmlns:p14="http://schemas.microsoft.com/office/powerpoint/2010/main" val="1850057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227" y="1045630"/>
            <a:ext cx="8248747" cy="4618191"/>
          </a:xfrm>
        </p:spPr>
        <p:txBody>
          <a:bodyPr>
            <a:normAutofit/>
          </a:bodyPr>
          <a:lstStyle/>
          <a:p>
            <a:r>
              <a:rPr lang="en-US" sz="5400" b="1" dirty="0" smtClean="0"/>
              <a:t>Thank You!</a:t>
            </a:r>
          </a:p>
          <a:p>
            <a:endParaRPr lang="en-US" sz="4000" b="1" dirty="0" smtClean="0"/>
          </a:p>
          <a:p>
            <a:endParaRPr lang="en-US" sz="4000" b="1" dirty="0"/>
          </a:p>
          <a:p>
            <a:r>
              <a:rPr lang="en-US" sz="3200" b="1" dirty="0" smtClean="0"/>
              <a:t>Mary Anne Hunter</a:t>
            </a:r>
          </a:p>
          <a:p>
            <a:r>
              <a:rPr lang="en-US" sz="3200" b="1" dirty="0" smtClean="0"/>
              <a:t>Postsecondary Pathways Coordinator</a:t>
            </a:r>
          </a:p>
          <a:p>
            <a:r>
              <a:rPr lang="en-US" sz="3200" b="1" dirty="0" smtClean="0">
                <a:hlinkClick r:id="rId2"/>
              </a:rPr>
              <a:t>Hunter_Mary@cde.state.co.us</a:t>
            </a:r>
            <a:endParaRPr lang="en-US" sz="3200" b="1" dirty="0" smtClean="0"/>
          </a:p>
          <a:p>
            <a:r>
              <a:rPr lang="en-US" sz="3200" b="1" dirty="0" smtClean="0"/>
              <a:t>(303) 866-6596</a:t>
            </a:r>
            <a:endParaRPr lang="en-US" sz="3200" b="1" dirty="0"/>
          </a:p>
        </p:txBody>
      </p:sp>
    </p:spTree>
    <p:extLst>
      <p:ext uri="{BB962C8B-B14F-4D97-AF65-F5344CB8AC3E}">
        <p14:creationId xmlns:p14="http://schemas.microsoft.com/office/powerpoint/2010/main" val="3496463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996288"/>
            <a:ext cx="7886700" cy="5243138"/>
          </a:xfrm>
        </p:spPr>
        <p:txBody>
          <a:bodyPr>
            <a:normAutofit lnSpcReduction="10000"/>
          </a:bodyPr>
          <a:lstStyle/>
          <a:p>
            <a:pPr marL="0" indent="0">
              <a:buNone/>
            </a:pPr>
            <a:r>
              <a:rPr lang="en-US" dirty="0" smtClean="0">
                <a:latin typeface="+mn-lt"/>
              </a:rPr>
              <a:t>At </a:t>
            </a:r>
            <a:r>
              <a:rPr lang="en-US" dirty="0">
                <a:latin typeface="+mn-lt"/>
              </a:rPr>
              <a:t>a minimum, each public school shall ensure that, </a:t>
            </a:r>
            <a:r>
              <a:rPr lang="en-US" dirty="0" smtClean="0">
                <a:latin typeface="+mn-lt"/>
              </a:rPr>
              <a:t>in developing and maintaining </a:t>
            </a:r>
            <a:r>
              <a:rPr lang="en-US" dirty="0">
                <a:latin typeface="+mn-lt"/>
              </a:rPr>
              <a:t>each student's </a:t>
            </a:r>
            <a:r>
              <a:rPr lang="en-US" b="1" dirty="0">
                <a:latin typeface="+mn-lt"/>
              </a:rPr>
              <a:t>ICAP</a:t>
            </a:r>
            <a:r>
              <a:rPr lang="en-US" dirty="0">
                <a:latin typeface="+mn-lt"/>
              </a:rPr>
              <a:t>, the </a:t>
            </a:r>
            <a:r>
              <a:rPr lang="en-US" dirty="0" smtClean="0">
                <a:latin typeface="+mn-lt"/>
              </a:rPr>
              <a:t>counselor/teacher</a:t>
            </a:r>
            <a:r>
              <a:rPr lang="en-US" dirty="0">
                <a:latin typeface="+mn-lt"/>
              </a:rPr>
              <a:t> </a:t>
            </a:r>
            <a:r>
              <a:rPr lang="en-US" dirty="0" smtClean="0">
                <a:latin typeface="+mn-lt"/>
              </a:rPr>
              <a:t>explains </a:t>
            </a:r>
            <a:r>
              <a:rPr lang="en-US" dirty="0">
                <a:latin typeface="+mn-lt"/>
              </a:rPr>
              <a:t>to </a:t>
            </a:r>
            <a:r>
              <a:rPr lang="en-US" dirty="0" smtClean="0">
                <a:latin typeface="+mn-lt"/>
              </a:rPr>
              <a:t>student/parent/legal </a:t>
            </a:r>
            <a:r>
              <a:rPr lang="en-US" dirty="0">
                <a:latin typeface="+mn-lt"/>
              </a:rPr>
              <a:t>guardian, by </a:t>
            </a:r>
            <a:r>
              <a:rPr lang="en-US" u="sng" dirty="0">
                <a:latin typeface="+mn-lt"/>
              </a:rPr>
              <a:t>electronic mail </a:t>
            </a:r>
            <a:r>
              <a:rPr lang="en-US" dirty="0">
                <a:latin typeface="+mn-lt"/>
              </a:rPr>
              <a:t>or </a:t>
            </a:r>
            <a:r>
              <a:rPr lang="en-US" u="sng" dirty="0" smtClean="0">
                <a:latin typeface="+mn-lt"/>
              </a:rPr>
              <a:t>other written </a:t>
            </a:r>
            <a:r>
              <a:rPr lang="en-US" dirty="0" smtClean="0">
                <a:latin typeface="+mn-lt"/>
              </a:rPr>
              <a:t>form about:</a:t>
            </a:r>
          </a:p>
          <a:p>
            <a:pPr marL="0" indent="0">
              <a:buNone/>
            </a:pPr>
            <a:endParaRPr lang="en-US" dirty="0">
              <a:latin typeface="+mn-lt"/>
            </a:endParaRPr>
          </a:p>
          <a:p>
            <a:pPr marL="457200" indent="-457200">
              <a:buFont typeface="+mj-lt"/>
              <a:buAutoNum type="alphaUcPeriod"/>
            </a:pPr>
            <a:r>
              <a:rPr lang="en-US" dirty="0" smtClean="0">
                <a:latin typeface="+mn-lt"/>
              </a:rPr>
              <a:t>The </a:t>
            </a:r>
            <a:r>
              <a:rPr lang="en-US" dirty="0">
                <a:latin typeface="+mn-lt"/>
              </a:rPr>
              <a:t>requirements </a:t>
            </a:r>
            <a:r>
              <a:rPr lang="en-US" dirty="0" smtClean="0">
                <a:latin typeface="+mn-lt"/>
              </a:rPr>
              <a:t>for/and </a:t>
            </a:r>
            <a:r>
              <a:rPr lang="en-US" dirty="0">
                <a:latin typeface="+mn-lt"/>
              </a:rPr>
              <a:t>benefits of </a:t>
            </a:r>
            <a:r>
              <a:rPr lang="en-US" b="1" dirty="0">
                <a:solidFill>
                  <a:schemeClr val="accent2"/>
                </a:solidFill>
                <a:latin typeface="+mn-lt"/>
              </a:rPr>
              <a:t>concurrently enrolling</a:t>
            </a:r>
            <a:r>
              <a:rPr lang="en-US" dirty="0">
                <a:latin typeface="+mn-lt"/>
              </a:rPr>
              <a:t> </a:t>
            </a:r>
            <a:r>
              <a:rPr lang="en-US" dirty="0" smtClean="0">
                <a:latin typeface="+mn-lt"/>
              </a:rPr>
              <a:t>in courses </a:t>
            </a:r>
            <a:r>
              <a:rPr lang="en-US" dirty="0">
                <a:latin typeface="+mn-lt"/>
              </a:rPr>
              <a:t>with an </a:t>
            </a:r>
            <a:r>
              <a:rPr lang="en-US" dirty="0" smtClean="0">
                <a:latin typeface="+mn-lt"/>
              </a:rPr>
              <a:t>IHE and assist student in course planning if requested by student/parent</a:t>
            </a:r>
          </a:p>
          <a:p>
            <a:pPr marL="457200" indent="-457200">
              <a:buFont typeface="+mj-lt"/>
              <a:buAutoNum type="alphaUcPeriod"/>
            </a:pPr>
            <a:endParaRPr lang="en-US" dirty="0">
              <a:latin typeface="+mn-lt"/>
            </a:endParaRPr>
          </a:p>
          <a:p>
            <a:pPr marL="457200" indent="-457200">
              <a:buFont typeface="+mj-lt"/>
              <a:buAutoNum type="alphaUcPeriod"/>
            </a:pPr>
            <a:r>
              <a:rPr lang="en-US" dirty="0" smtClean="0">
                <a:latin typeface="+mn-lt"/>
              </a:rPr>
              <a:t>Various </a:t>
            </a:r>
            <a:r>
              <a:rPr lang="en-US" b="1" dirty="0" smtClean="0">
                <a:solidFill>
                  <a:schemeClr val="accent2"/>
                </a:solidFill>
                <a:latin typeface="+mn-lt"/>
              </a:rPr>
              <a:t>career pathways </a:t>
            </a:r>
            <a:r>
              <a:rPr lang="en-US" dirty="0" smtClean="0">
                <a:latin typeface="+mn-lt"/>
              </a:rPr>
              <a:t>and types of </a:t>
            </a:r>
            <a:r>
              <a:rPr lang="en-US" b="1" dirty="0" smtClean="0">
                <a:solidFill>
                  <a:schemeClr val="accent2"/>
                </a:solidFill>
                <a:latin typeface="+mn-lt"/>
              </a:rPr>
              <a:t>certificates</a:t>
            </a:r>
            <a:r>
              <a:rPr lang="en-US" dirty="0" smtClean="0">
                <a:latin typeface="+mn-lt"/>
              </a:rPr>
              <a:t> and </a:t>
            </a:r>
            <a:r>
              <a:rPr lang="en-US" b="1" dirty="0" smtClean="0">
                <a:solidFill>
                  <a:schemeClr val="accent2"/>
                </a:solidFill>
                <a:latin typeface="+mn-lt"/>
              </a:rPr>
              <a:t>jobs</a:t>
            </a:r>
            <a:r>
              <a:rPr lang="en-US" dirty="0" smtClean="0">
                <a:latin typeface="+mn-lt"/>
              </a:rPr>
              <a:t> </a:t>
            </a:r>
            <a:r>
              <a:rPr lang="en-US" dirty="0">
                <a:latin typeface="+mn-lt"/>
              </a:rPr>
              <a:t> </a:t>
            </a:r>
            <a:r>
              <a:rPr lang="en-US" dirty="0" smtClean="0">
                <a:latin typeface="+mn-lt"/>
              </a:rPr>
              <a:t>to which each pathway leads ; and</a:t>
            </a:r>
          </a:p>
          <a:p>
            <a:pPr marL="457200" indent="-457200">
              <a:buFont typeface="+mj-lt"/>
              <a:buAutoNum type="alphaUcPeriod"/>
            </a:pPr>
            <a:endParaRPr lang="en-US" dirty="0">
              <a:latin typeface="+mn-lt"/>
            </a:endParaRPr>
          </a:p>
          <a:p>
            <a:pPr marL="457200" indent="-457200">
              <a:buFont typeface="+mj-lt"/>
              <a:buAutoNum type="alphaUcPeriod"/>
            </a:pPr>
            <a:r>
              <a:rPr lang="en-US" dirty="0" smtClean="0">
                <a:latin typeface="+mn-lt"/>
              </a:rPr>
              <a:t>The skills/educational opportunities available through </a:t>
            </a:r>
            <a:r>
              <a:rPr lang="en-US" b="1" dirty="0" smtClean="0">
                <a:solidFill>
                  <a:schemeClr val="accent2"/>
                </a:solidFill>
                <a:latin typeface="+mn-lt"/>
              </a:rPr>
              <a:t>military enlistment </a:t>
            </a:r>
            <a:r>
              <a:rPr lang="en-US" dirty="0" smtClean="0">
                <a:latin typeface="+mn-lt"/>
              </a:rPr>
              <a:t>(encourage providing information concerning the military enlistment test)</a:t>
            </a:r>
            <a:endParaRPr lang="en-US" dirty="0">
              <a:latin typeface="+mn-lt"/>
            </a:endParaRPr>
          </a:p>
        </p:txBody>
      </p:sp>
      <p:sp>
        <p:nvSpPr>
          <p:cNvPr id="3" name="Title 2"/>
          <p:cNvSpPr>
            <a:spLocks noGrp="1"/>
          </p:cNvSpPr>
          <p:nvPr>
            <p:ph type="title"/>
          </p:nvPr>
        </p:nvSpPr>
        <p:spPr>
          <a:xfrm>
            <a:off x="192024" y="1"/>
            <a:ext cx="7886700" cy="764274"/>
          </a:xfrm>
        </p:spPr>
        <p:txBody>
          <a:bodyPr>
            <a:noAutofit/>
          </a:bodyPr>
          <a:lstStyle/>
          <a:p>
            <a:pPr algn="ctr"/>
            <a:r>
              <a:rPr lang="en-US" sz="2000" b="1" dirty="0" smtClean="0">
                <a:latin typeface="Trebuchet MS" panose="020B0603020202020204" pitchFamily="34" charset="0"/>
              </a:rPr>
              <a:t>House Bill 17-1041 </a:t>
            </a:r>
            <a:br>
              <a:rPr lang="en-US" sz="2000" b="1" dirty="0" smtClean="0">
                <a:latin typeface="Trebuchet MS" panose="020B0603020202020204" pitchFamily="34" charset="0"/>
              </a:rPr>
            </a:br>
            <a:r>
              <a:rPr lang="en-US" sz="2000" b="1" dirty="0" smtClean="0">
                <a:latin typeface="Trebuchet MS" panose="020B0603020202020204" pitchFamily="34" charset="0"/>
              </a:rPr>
              <a:t>Inform students of education opportunities leading to jobs</a:t>
            </a:r>
            <a:r>
              <a:rPr lang="en-US" sz="1600" b="1" dirty="0" smtClean="0"/>
              <a:t> </a:t>
            </a:r>
            <a:endParaRPr lang="en-US" sz="1600" dirty="0"/>
          </a:p>
        </p:txBody>
      </p:sp>
    </p:spTree>
    <p:extLst>
      <p:ext uri="{BB962C8B-B14F-4D97-AF65-F5344CB8AC3E}">
        <p14:creationId xmlns:p14="http://schemas.microsoft.com/office/powerpoint/2010/main" val="350282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24" y="192024"/>
            <a:ext cx="7886700" cy="722376"/>
          </a:xfrm>
        </p:spPr>
        <p:txBody>
          <a:bodyPr>
            <a:normAutofit fontScale="90000"/>
          </a:bodyPr>
          <a:lstStyle/>
          <a:p>
            <a:pPr algn="ctr"/>
            <a:r>
              <a:rPr lang="en-US" dirty="0" smtClean="0"/>
              <a:t>Concurrent Enrollment Transparency Bill</a:t>
            </a:r>
            <a:br>
              <a:rPr lang="en-US" dirty="0" smtClean="0"/>
            </a:br>
            <a:r>
              <a:rPr lang="en-US" dirty="0" smtClean="0"/>
              <a:t>(HB 16-1144)</a:t>
            </a:r>
            <a:endParaRPr lang="en-US" dirty="0"/>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121727"/>
            <a:ext cx="5943600" cy="4614545"/>
          </a:xfrm>
          <a:prstGeom prst="rect">
            <a:avLst/>
          </a:prstGeom>
          <a:noFill/>
          <a:ln>
            <a:noFill/>
          </a:ln>
        </p:spPr>
      </p:pic>
      <p:pic>
        <p:nvPicPr>
          <p:cNvPr id="4"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835438"/>
            <a:ext cx="5943600" cy="2456180"/>
          </a:xfrm>
          <a:prstGeom prst="rect">
            <a:avLst/>
          </a:prstGeom>
          <a:noFill/>
          <a:ln>
            <a:noFill/>
          </a:ln>
        </p:spPr>
      </p:pic>
    </p:spTree>
    <p:extLst>
      <p:ext uri="{BB962C8B-B14F-4D97-AF65-F5344CB8AC3E}">
        <p14:creationId xmlns:p14="http://schemas.microsoft.com/office/powerpoint/2010/main" val="129790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2471587"/>
            <a:ext cx="7886700" cy="2080800"/>
          </a:xfrm>
        </p:spPr>
        <p:txBody>
          <a:bodyPr>
            <a:normAutofit/>
          </a:bodyPr>
          <a:lstStyle/>
          <a:p>
            <a:r>
              <a:rPr lang="en-US" sz="4800" b="1" dirty="0" smtClean="0"/>
              <a:t>Advising Students</a:t>
            </a:r>
            <a:endParaRPr lang="en-US" sz="4800" b="1" dirty="0"/>
          </a:p>
        </p:txBody>
      </p:sp>
    </p:spTree>
    <p:extLst>
      <p:ext uri="{BB962C8B-B14F-4D97-AF65-F5344CB8AC3E}">
        <p14:creationId xmlns:p14="http://schemas.microsoft.com/office/powerpoint/2010/main" val="3171077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684" y="205672"/>
            <a:ext cx="7886700" cy="521208"/>
          </a:xfrm>
        </p:spPr>
        <p:txBody>
          <a:bodyPr/>
          <a:lstStyle/>
          <a:p>
            <a:pPr algn="ctr"/>
            <a:r>
              <a:rPr lang="en-US" dirty="0" smtClean="0">
                <a:hlinkClick r:id="rId2"/>
              </a:rPr>
              <a:t>Complete College Colorado</a:t>
            </a:r>
            <a:endParaRPr lang="en-US" dirty="0"/>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986170" y="1296536"/>
            <a:ext cx="7134248" cy="3921849"/>
          </a:xfrm>
          <a:prstGeom prst="rect">
            <a:avLst/>
          </a:prstGeom>
          <a:noFill/>
          <a:ln>
            <a:noFill/>
          </a:ln>
        </p:spPr>
      </p:pic>
    </p:spTree>
    <p:extLst>
      <p:ext uri="{BB962C8B-B14F-4D97-AF65-F5344CB8AC3E}">
        <p14:creationId xmlns:p14="http://schemas.microsoft.com/office/powerpoint/2010/main" val="538698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Pathways &amp; Transferability</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3013" y="1196045"/>
            <a:ext cx="6657975" cy="51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8111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GT Pathways Checklist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725" y="833438"/>
            <a:ext cx="6686550" cy="51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8298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normAutofit lnSpcReduction="10000"/>
          </a:bodyPr>
          <a:lstStyle/>
          <a:p>
            <a:r>
              <a:rPr lang="en-US" sz="2800" dirty="0" smtClean="0">
                <a:latin typeface="+mn-lt"/>
              </a:rPr>
              <a:t>Education/training </a:t>
            </a:r>
            <a:r>
              <a:rPr lang="en-US" sz="2800" dirty="0">
                <a:latin typeface="+mn-lt"/>
              </a:rPr>
              <a:t>systems </a:t>
            </a:r>
            <a:r>
              <a:rPr lang="en-US" sz="2800" dirty="0" smtClean="0">
                <a:latin typeface="+mn-lt"/>
              </a:rPr>
              <a:t>&amp; business partnerships  </a:t>
            </a:r>
            <a:r>
              <a:rPr lang="en-US" sz="2800" i="1" dirty="0" smtClean="0">
                <a:latin typeface="+mn-lt"/>
              </a:rPr>
              <a:t>(public-private)</a:t>
            </a:r>
            <a:endParaRPr lang="en-US" sz="2800" dirty="0" smtClean="0">
              <a:latin typeface="+mn-lt"/>
            </a:endParaRPr>
          </a:p>
          <a:p>
            <a:r>
              <a:rPr lang="en-US" sz="2800" dirty="0">
                <a:latin typeface="+mn-lt"/>
              </a:rPr>
              <a:t>E</a:t>
            </a:r>
            <a:r>
              <a:rPr lang="en-US" sz="2800" dirty="0" smtClean="0">
                <a:latin typeface="+mn-lt"/>
              </a:rPr>
              <a:t>nsure </a:t>
            </a:r>
            <a:r>
              <a:rPr lang="en-US" sz="2800" dirty="0">
                <a:latin typeface="+mn-lt"/>
              </a:rPr>
              <a:t>that students have </a:t>
            </a:r>
            <a:r>
              <a:rPr lang="en-US" sz="2800" dirty="0" smtClean="0">
                <a:latin typeface="+mn-lt"/>
              </a:rPr>
              <a:t>skills/career </a:t>
            </a:r>
            <a:r>
              <a:rPr lang="en-US" sz="2800" dirty="0">
                <a:latin typeface="+mn-lt"/>
              </a:rPr>
              <a:t>exposure needed to build pathways to meaningful </a:t>
            </a:r>
            <a:r>
              <a:rPr lang="en-US" sz="2800" dirty="0" smtClean="0">
                <a:latin typeface="+mn-lt"/>
              </a:rPr>
              <a:t>careers </a:t>
            </a:r>
          </a:p>
          <a:p>
            <a:r>
              <a:rPr lang="en-US" sz="2800" dirty="0">
                <a:latin typeface="+mn-lt"/>
              </a:rPr>
              <a:t>M</a:t>
            </a:r>
            <a:r>
              <a:rPr lang="en-US" sz="2800" dirty="0" smtClean="0">
                <a:latin typeface="+mn-lt"/>
              </a:rPr>
              <a:t>eet state workforce needs</a:t>
            </a:r>
            <a:endParaRPr lang="en-US" sz="2800" dirty="0">
              <a:latin typeface="+mn-lt"/>
            </a:endParaRPr>
          </a:p>
          <a:p>
            <a:pPr lvl="1"/>
            <a:endParaRPr lang="en-US" sz="2800" dirty="0" smtClean="0">
              <a:latin typeface="+mn-lt"/>
            </a:endParaRPr>
          </a:p>
          <a:p>
            <a:pPr marL="0" lvl="0" indent="0">
              <a:buNone/>
            </a:pPr>
            <a:r>
              <a:rPr lang="en-US" sz="2800" u="sng" dirty="0" smtClean="0">
                <a:latin typeface="+mn-lt"/>
              </a:rPr>
              <a:t>Colorado</a:t>
            </a:r>
            <a:r>
              <a:rPr lang="en-US" sz="2800" dirty="0" smtClean="0">
                <a:latin typeface="+mn-lt"/>
              </a:rPr>
              <a:t> </a:t>
            </a:r>
            <a:r>
              <a:rPr lang="en-US" sz="2800" dirty="0">
                <a:latin typeface="+mn-lt"/>
              </a:rPr>
              <a:t>is developing industry-led, competency </a:t>
            </a:r>
            <a:r>
              <a:rPr lang="en-US" sz="2800" dirty="0" smtClean="0">
                <a:latin typeface="+mn-lt"/>
              </a:rPr>
              <a:t>based career pathways</a:t>
            </a:r>
          </a:p>
          <a:p>
            <a:pPr lvl="1"/>
            <a:r>
              <a:rPr lang="en-US" sz="2800" dirty="0" smtClean="0">
                <a:latin typeface="+mn-lt"/>
              </a:rPr>
              <a:t>Tools:</a:t>
            </a:r>
          </a:p>
          <a:p>
            <a:pPr lvl="2"/>
            <a:r>
              <a:rPr lang="en-US" sz="2600" dirty="0" smtClean="0">
                <a:latin typeface="+mn-lt"/>
                <a:hlinkClick r:id="rId3"/>
              </a:rPr>
              <a:t>Colorado Talent </a:t>
            </a:r>
            <a:r>
              <a:rPr lang="en-US" sz="2600" dirty="0">
                <a:latin typeface="+mn-lt"/>
                <a:hlinkClick r:id="rId3"/>
              </a:rPr>
              <a:t>P</a:t>
            </a:r>
            <a:r>
              <a:rPr lang="en-US" sz="2600" dirty="0" smtClean="0">
                <a:latin typeface="+mn-lt"/>
                <a:hlinkClick r:id="rId3"/>
              </a:rPr>
              <a:t>ipeline</a:t>
            </a:r>
            <a:endParaRPr lang="en-US" sz="2600" dirty="0" smtClean="0">
              <a:latin typeface="+mn-lt"/>
            </a:endParaRPr>
          </a:p>
          <a:p>
            <a:pPr lvl="2"/>
            <a:r>
              <a:rPr lang="en-US" sz="2800" dirty="0" smtClean="0">
                <a:latin typeface="+mn-lt"/>
                <a:hlinkClick r:id="rId4"/>
              </a:rPr>
              <a:t>CareerWise Colorado</a:t>
            </a:r>
            <a:endParaRPr lang="en-US" sz="2800" dirty="0" smtClean="0">
              <a:latin typeface="+mn-lt"/>
            </a:endParaRPr>
          </a:p>
          <a:p>
            <a:pPr lvl="2"/>
            <a:r>
              <a:rPr lang="en-US" sz="2800" dirty="0" smtClean="0">
                <a:latin typeface="+mn-lt"/>
                <a:hlinkClick r:id="rId5"/>
              </a:rPr>
              <a:t>Skillful</a:t>
            </a:r>
            <a:endParaRPr lang="en-US" sz="2800" dirty="0">
              <a:latin typeface="+mn-lt"/>
            </a:endParaRPr>
          </a:p>
          <a:p>
            <a:pPr lvl="1"/>
            <a:endParaRPr lang="en-US" sz="3600" dirty="0">
              <a:latin typeface="+mn-lt"/>
            </a:endParaRPr>
          </a:p>
          <a:p>
            <a:endParaRPr lang="en-US" dirty="0">
              <a:latin typeface="+mn-lt"/>
            </a:endParaRPr>
          </a:p>
          <a:p>
            <a:pPr lvl="0"/>
            <a:endParaRPr lang="en-US" dirty="0">
              <a:latin typeface="+mn-lt"/>
            </a:endParaRPr>
          </a:p>
        </p:txBody>
      </p:sp>
      <p:sp>
        <p:nvSpPr>
          <p:cNvPr id="3" name="Title 2"/>
          <p:cNvSpPr>
            <a:spLocks noGrp="1"/>
          </p:cNvSpPr>
          <p:nvPr>
            <p:ph type="title"/>
          </p:nvPr>
        </p:nvSpPr>
        <p:spPr/>
        <p:txBody>
          <a:bodyPr/>
          <a:lstStyle/>
          <a:p>
            <a:r>
              <a:rPr lang="en-US" dirty="0" smtClean="0"/>
              <a:t>Work-Based Learning (WBL)</a:t>
            </a:r>
            <a:endParaRPr lang="en-US" dirty="0"/>
          </a:p>
        </p:txBody>
      </p:sp>
    </p:spTree>
    <p:extLst>
      <p:ext uri="{BB962C8B-B14F-4D97-AF65-F5344CB8AC3E}">
        <p14:creationId xmlns:p14="http://schemas.microsoft.com/office/powerpoint/2010/main" val="498407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normAutofit/>
          </a:bodyPr>
          <a:lstStyle/>
          <a:p>
            <a:pPr marL="0" indent="0">
              <a:buNone/>
            </a:pPr>
            <a:r>
              <a:rPr lang="en-US" i="1" dirty="0" smtClean="0">
                <a:latin typeface="+mn-lt"/>
              </a:rPr>
              <a:t>Collaboration: </a:t>
            </a:r>
            <a:r>
              <a:rPr lang="en-US" sz="2200" i="1" dirty="0" smtClean="0">
                <a:latin typeface="+mn-lt"/>
              </a:rPr>
              <a:t>CDE </a:t>
            </a:r>
            <a:r>
              <a:rPr lang="en-US" sz="2200" b="1" i="1" dirty="0" smtClean="0">
                <a:solidFill>
                  <a:schemeClr val="accent2"/>
                </a:solidFill>
                <a:latin typeface="+mn-lt"/>
              </a:rPr>
              <a:t>-</a:t>
            </a:r>
            <a:r>
              <a:rPr lang="en-US" sz="2200" i="1" dirty="0" smtClean="0">
                <a:latin typeface="+mn-lt"/>
              </a:rPr>
              <a:t> Colorado </a:t>
            </a:r>
            <a:r>
              <a:rPr lang="en-US" sz="2200" i="1" dirty="0">
                <a:latin typeface="+mn-lt"/>
              </a:rPr>
              <a:t>Workforce Development </a:t>
            </a:r>
            <a:r>
              <a:rPr lang="en-US" sz="2200" i="1" dirty="0" smtClean="0">
                <a:latin typeface="+mn-lt"/>
              </a:rPr>
              <a:t>Council </a:t>
            </a:r>
            <a:r>
              <a:rPr lang="en-US" sz="2200" b="1" i="1" dirty="0" smtClean="0">
                <a:solidFill>
                  <a:schemeClr val="accent2"/>
                </a:solidFill>
                <a:latin typeface="+mn-lt"/>
              </a:rPr>
              <a:t>–</a:t>
            </a:r>
            <a:r>
              <a:rPr lang="en-US" sz="2200" i="1" dirty="0" smtClean="0">
                <a:latin typeface="+mn-lt"/>
              </a:rPr>
              <a:t> CDHE </a:t>
            </a:r>
            <a:r>
              <a:rPr lang="en-US" sz="2200" b="1" i="1" dirty="0" smtClean="0">
                <a:solidFill>
                  <a:schemeClr val="accent2"/>
                </a:solidFill>
                <a:latin typeface="+mn-lt"/>
              </a:rPr>
              <a:t>-</a:t>
            </a:r>
            <a:r>
              <a:rPr lang="en-US" sz="2200" i="1" dirty="0" smtClean="0">
                <a:latin typeface="+mn-lt"/>
              </a:rPr>
              <a:t> Colorado </a:t>
            </a:r>
            <a:r>
              <a:rPr lang="en-US" sz="2200" i="1" dirty="0">
                <a:latin typeface="+mn-lt"/>
              </a:rPr>
              <a:t>Community College System </a:t>
            </a:r>
            <a:r>
              <a:rPr lang="en-US" sz="2200" b="1" i="1" dirty="0" smtClean="0">
                <a:solidFill>
                  <a:schemeClr val="accent2"/>
                </a:solidFill>
                <a:latin typeface="+mn-lt"/>
              </a:rPr>
              <a:t>-</a:t>
            </a:r>
            <a:r>
              <a:rPr lang="en-US" sz="2200" i="1" dirty="0" smtClean="0">
                <a:latin typeface="+mn-lt"/>
              </a:rPr>
              <a:t> Colorado </a:t>
            </a:r>
            <a:r>
              <a:rPr lang="en-US" sz="2200" i="1" dirty="0">
                <a:latin typeface="+mn-lt"/>
              </a:rPr>
              <a:t>Department of Labor and </a:t>
            </a:r>
            <a:r>
              <a:rPr lang="en-US" sz="2200" i="1" dirty="0" smtClean="0">
                <a:latin typeface="+mn-lt"/>
              </a:rPr>
              <a:t>Employment</a:t>
            </a:r>
            <a:endParaRPr lang="en-US" sz="2200" i="1" dirty="0">
              <a:latin typeface="+mn-lt"/>
            </a:endParaRPr>
          </a:p>
          <a:p>
            <a:pPr marL="0" indent="0" algn="ctr">
              <a:buNone/>
            </a:pPr>
            <a:r>
              <a:rPr lang="en-US" sz="2600" b="1" u="sng" dirty="0">
                <a:latin typeface="+mn-lt"/>
              </a:rPr>
              <a:t>Launching October 2017</a:t>
            </a:r>
            <a:endParaRPr lang="en-US" sz="2600" b="1" u="sng" dirty="0" smtClean="0">
              <a:latin typeface="+mn-lt"/>
            </a:endParaRPr>
          </a:p>
          <a:p>
            <a:endParaRPr lang="en-US" b="1" dirty="0" smtClean="0">
              <a:latin typeface="+mn-lt"/>
            </a:endParaRPr>
          </a:p>
          <a:p>
            <a:r>
              <a:rPr lang="en-US" b="1" dirty="0" smtClean="0">
                <a:latin typeface="+mn-lt"/>
              </a:rPr>
              <a:t>WHO</a:t>
            </a:r>
            <a:r>
              <a:rPr lang="en-US" dirty="0">
                <a:latin typeface="+mn-lt"/>
              </a:rPr>
              <a:t>: Teams of </a:t>
            </a:r>
            <a:r>
              <a:rPr lang="en-US" dirty="0" smtClean="0">
                <a:latin typeface="+mn-lt"/>
              </a:rPr>
              <a:t>school/district </a:t>
            </a:r>
            <a:r>
              <a:rPr lang="en-US" dirty="0">
                <a:latin typeface="+mn-lt"/>
              </a:rPr>
              <a:t>leaders interested in </a:t>
            </a:r>
            <a:r>
              <a:rPr lang="en-US" dirty="0" smtClean="0">
                <a:latin typeface="+mn-lt"/>
              </a:rPr>
              <a:t>implementing/deepening </a:t>
            </a:r>
            <a:r>
              <a:rPr lang="en-US" dirty="0">
                <a:latin typeface="+mn-lt"/>
              </a:rPr>
              <a:t>work-based learning </a:t>
            </a:r>
            <a:r>
              <a:rPr lang="en-US" dirty="0" smtClean="0">
                <a:latin typeface="+mn-lt"/>
              </a:rPr>
              <a:t>programming</a:t>
            </a:r>
            <a:endParaRPr lang="en-US" dirty="0">
              <a:latin typeface="+mn-lt"/>
            </a:endParaRPr>
          </a:p>
          <a:p>
            <a:r>
              <a:rPr lang="en-US" b="1" dirty="0">
                <a:latin typeface="+mn-lt"/>
              </a:rPr>
              <a:t>WHAT</a:t>
            </a:r>
            <a:r>
              <a:rPr lang="en-US" dirty="0">
                <a:latin typeface="+mn-lt"/>
              </a:rPr>
              <a:t>: </a:t>
            </a:r>
            <a:r>
              <a:rPr lang="en-US" dirty="0" smtClean="0">
                <a:latin typeface="+mn-lt"/>
              </a:rPr>
              <a:t>Series </a:t>
            </a:r>
            <a:r>
              <a:rPr lang="en-US" dirty="0">
                <a:latin typeface="+mn-lt"/>
              </a:rPr>
              <a:t>of </a:t>
            </a:r>
            <a:r>
              <a:rPr lang="en-US" dirty="0" smtClean="0">
                <a:latin typeface="+mn-lt"/>
              </a:rPr>
              <a:t>webinars/meetings to </a:t>
            </a:r>
            <a:r>
              <a:rPr lang="en-US" dirty="0">
                <a:latin typeface="+mn-lt"/>
              </a:rPr>
              <a:t>empower interested </a:t>
            </a:r>
            <a:r>
              <a:rPr lang="en-US" dirty="0" smtClean="0">
                <a:latin typeface="+mn-lt"/>
              </a:rPr>
              <a:t>districts/schools </a:t>
            </a:r>
            <a:r>
              <a:rPr lang="en-US" dirty="0">
                <a:latin typeface="+mn-lt"/>
              </a:rPr>
              <a:t>to </a:t>
            </a:r>
            <a:r>
              <a:rPr lang="en-US" dirty="0" smtClean="0">
                <a:latin typeface="+mn-lt"/>
              </a:rPr>
              <a:t>create/deepen </a:t>
            </a:r>
            <a:r>
              <a:rPr lang="en-US" dirty="0">
                <a:latin typeface="+mn-lt"/>
              </a:rPr>
              <a:t> high quality work-based learning programs.</a:t>
            </a:r>
          </a:p>
          <a:p>
            <a:r>
              <a:rPr lang="en-US" b="1" dirty="0">
                <a:latin typeface="+mn-lt"/>
              </a:rPr>
              <a:t>WHEN</a:t>
            </a:r>
            <a:r>
              <a:rPr lang="en-US" dirty="0">
                <a:latin typeface="+mn-lt"/>
              </a:rPr>
              <a:t>: Year-long experience launching fall of 2017</a:t>
            </a:r>
          </a:p>
          <a:p>
            <a:endParaRPr lang="en-US" dirty="0"/>
          </a:p>
        </p:txBody>
      </p:sp>
      <p:sp>
        <p:nvSpPr>
          <p:cNvPr id="3" name="Title 2"/>
          <p:cNvSpPr>
            <a:spLocks noGrp="1"/>
          </p:cNvSpPr>
          <p:nvPr>
            <p:ph type="title"/>
          </p:nvPr>
        </p:nvSpPr>
        <p:spPr/>
        <p:txBody>
          <a:bodyPr/>
          <a:lstStyle/>
          <a:p>
            <a:pPr algn="ctr"/>
            <a:r>
              <a:rPr lang="en-US" b="1" dirty="0" smtClean="0"/>
              <a:t>Work-Based Learning Incubator</a:t>
            </a:r>
            <a:endParaRPr lang="en-US" b="1" dirty="0"/>
          </a:p>
        </p:txBody>
      </p:sp>
    </p:spTree>
    <p:extLst>
      <p:ext uri="{BB962C8B-B14F-4D97-AF65-F5344CB8AC3E}">
        <p14:creationId xmlns:p14="http://schemas.microsoft.com/office/powerpoint/2010/main" val="3452259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ouncil_Template">
  <a:themeElements>
    <a:clrScheme name="Custom 1">
      <a:dk1>
        <a:srgbClr val="000000"/>
      </a:dk1>
      <a:lt1>
        <a:srgbClr val="FFFFFF"/>
      </a:lt1>
      <a:dk2>
        <a:srgbClr val="1F497D"/>
      </a:dk2>
      <a:lt2>
        <a:srgbClr val="EEECE1"/>
      </a:lt2>
      <a:accent1>
        <a:srgbClr val="1671BB"/>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1248</TotalTime>
  <Words>529</Words>
  <Application>Microsoft Office PowerPoint</Application>
  <PresentationFormat>On-screen Show (4:3)</PresentationFormat>
  <Paragraphs>80</Paragraphs>
  <Slides>13</Slides>
  <Notes>4</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1_Council_Template</vt:lpstr>
      <vt:lpstr>PowerPoint Presentation</vt:lpstr>
      <vt:lpstr>House Bill 17-1041  Inform students of education opportunities leading to jobs </vt:lpstr>
      <vt:lpstr>Concurrent Enrollment Transparency Bill (HB 16-1144)</vt:lpstr>
      <vt:lpstr>PowerPoint Presentation</vt:lpstr>
      <vt:lpstr>Complete College Colorado</vt:lpstr>
      <vt:lpstr>Math Pathways &amp; Transferability</vt:lpstr>
      <vt:lpstr>GT Pathways Checklist</vt:lpstr>
      <vt:lpstr>Work-Based Learning (WBL)</vt:lpstr>
      <vt:lpstr>Work-Based Learning Incubator</vt:lpstr>
      <vt:lpstr>WBL Incubator Summit/Webinar Schedule</vt:lpstr>
      <vt:lpstr>CDE Career Readiness Webpage</vt:lpstr>
      <vt:lpstr>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Acacia</dc:creator>
  <cp:lastModifiedBy>Pugh, Eva</cp:lastModifiedBy>
  <cp:revision>135</cp:revision>
  <dcterms:created xsi:type="dcterms:W3CDTF">2016-08-31T23:11:11Z</dcterms:created>
  <dcterms:modified xsi:type="dcterms:W3CDTF">2017-10-09T18:30:26Z</dcterms:modified>
</cp:coreProperties>
</file>