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4" r:id="rId1"/>
  </p:sldMasterIdLst>
  <p:notesMasterIdLst>
    <p:notesMasterId r:id="rId36"/>
  </p:notesMasterIdLst>
  <p:handoutMasterIdLst>
    <p:handoutMasterId r:id="rId37"/>
  </p:handoutMasterIdLst>
  <p:sldIdLst>
    <p:sldId id="324" r:id="rId2"/>
    <p:sldId id="262" r:id="rId3"/>
    <p:sldId id="263" r:id="rId4"/>
    <p:sldId id="332" r:id="rId5"/>
    <p:sldId id="264" r:id="rId6"/>
    <p:sldId id="307" r:id="rId7"/>
    <p:sldId id="278" r:id="rId8"/>
    <p:sldId id="308" r:id="rId9"/>
    <p:sldId id="323" r:id="rId10"/>
    <p:sldId id="339" r:id="rId11"/>
    <p:sldId id="340" r:id="rId12"/>
    <p:sldId id="317" r:id="rId13"/>
    <p:sldId id="282" r:id="rId14"/>
    <p:sldId id="283" r:id="rId15"/>
    <p:sldId id="338" r:id="rId16"/>
    <p:sldId id="296" r:id="rId17"/>
    <p:sldId id="318" r:id="rId18"/>
    <p:sldId id="279" r:id="rId19"/>
    <p:sldId id="311" r:id="rId20"/>
    <p:sldId id="325" r:id="rId21"/>
    <p:sldId id="322" r:id="rId22"/>
    <p:sldId id="285" r:id="rId23"/>
    <p:sldId id="326" r:id="rId24"/>
    <p:sldId id="327" r:id="rId25"/>
    <p:sldId id="328" r:id="rId26"/>
    <p:sldId id="329" r:id="rId27"/>
    <p:sldId id="330" r:id="rId28"/>
    <p:sldId id="286" r:id="rId29"/>
    <p:sldId id="334" r:id="rId30"/>
    <p:sldId id="335" r:id="rId31"/>
    <p:sldId id="284" r:id="rId32"/>
    <p:sldId id="337" r:id="rId33"/>
    <p:sldId id="315" r:id="rId34"/>
    <p:sldId id="31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81874" autoAdjust="0"/>
  </p:normalViewPr>
  <p:slideViewPr>
    <p:cSldViewPr snapToGrid="0" snapToObjects="1">
      <p:cViewPr varScale="1">
        <p:scale>
          <a:sx n="90" d="100"/>
          <a:sy n="90" d="100"/>
        </p:scale>
        <p:origin x="11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F06AC2-4E49-4147-9856-DF55D9D4D5E9}" type="doc">
      <dgm:prSet loTypeId="urn:microsoft.com/office/officeart/2005/8/layout/hList1" loCatId="list" qsTypeId="urn:microsoft.com/office/officeart/2005/8/quickstyle/simple1" qsCatId="simple" csTypeId="urn:microsoft.com/office/officeart/2005/8/colors/colorful1#4" csCatId="colorful" phldr="1"/>
      <dgm:spPr/>
      <dgm:t>
        <a:bodyPr/>
        <a:lstStyle/>
        <a:p>
          <a:endParaRPr lang="en-US"/>
        </a:p>
      </dgm:t>
    </dgm:pt>
    <dgm:pt modelId="{BE1E047F-ECD5-4683-8799-88AB8F6C6B1F}">
      <dgm:prSet phldrT="[Text]"/>
      <dgm:spPr/>
      <dgm:t>
        <a:bodyPr/>
        <a:lstStyle/>
        <a:p>
          <a:r>
            <a:rPr lang="en-US" dirty="0"/>
            <a:t>Examples of Systemic Change that Promote Equity</a:t>
          </a:r>
        </a:p>
      </dgm:t>
    </dgm:pt>
    <dgm:pt modelId="{011EB838-65A7-4384-A03A-7ACCB203220D}" type="parTrans" cxnId="{D9588DDE-459C-44D9-93B7-E721C12095E1}">
      <dgm:prSet/>
      <dgm:spPr/>
      <dgm:t>
        <a:bodyPr/>
        <a:lstStyle/>
        <a:p>
          <a:endParaRPr lang="en-US"/>
        </a:p>
      </dgm:t>
    </dgm:pt>
    <dgm:pt modelId="{DD87618C-4F55-4C68-94AD-F91D841EA936}" type="sibTrans" cxnId="{D9588DDE-459C-44D9-93B7-E721C12095E1}">
      <dgm:prSet/>
      <dgm:spPr/>
      <dgm:t>
        <a:bodyPr/>
        <a:lstStyle/>
        <a:p>
          <a:endParaRPr lang="en-US"/>
        </a:p>
      </dgm:t>
    </dgm:pt>
    <dgm:pt modelId="{A73D2FF9-45B7-4043-AE0F-B64A81016481}">
      <dgm:prSet phldrT="[Text]"/>
      <dgm:spPr/>
      <dgm:t>
        <a:bodyPr/>
        <a:lstStyle/>
        <a:p>
          <a:pPr>
            <a:spcAft>
              <a:spcPts val="600"/>
            </a:spcAft>
          </a:pPr>
          <a:r>
            <a:rPr lang="en-US" dirty="0"/>
            <a:t>Removing barriers to access to rigorous courses and the creation of learning paths that lead to college and career readiness for all students.</a:t>
          </a:r>
        </a:p>
      </dgm:t>
    </dgm:pt>
    <dgm:pt modelId="{1D150256-BAC3-4433-8383-85AEA5BE1311}" type="parTrans" cxnId="{D6F2AE88-D7F1-4FF6-8715-F49C2C593178}">
      <dgm:prSet/>
      <dgm:spPr/>
      <dgm:t>
        <a:bodyPr/>
        <a:lstStyle/>
        <a:p>
          <a:endParaRPr lang="en-US"/>
        </a:p>
      </dgm:t>
    </dgm:pt>
    <dgm:pt modelId="{82CB2A5D-3C6F-4EF2-9175-4D9C501A4C9D}" type="sibTrans" cxnId="{D6F2AE88-D7F1-4FF6-8715-F49C2C593178}">
      <dgm:prSet/>
      <dgm:spPr/>
      <dgm:t>
        <a:bodyPr/>
        <a:lstStyle/>
        <a:p>
          <a:endParaRPr lang="en-US"/>
        </a:p>
      </dgm:t>
    </dgm:pt>
    <dgm:pt modelId="{08F3E4C9-5CDB-4520-A9C2-07F42A8BA4FB}">
      <dgm:prSet phldrT="[Text]"/>
      <dgm:spPr/>
      <dgm:t>
        <a:bodyPr/>
        <a:lstStyle/>
        <a:p>
          <a:pPr>
            <a:spcAft>
              <a:spcPts val="600"/>
            </a:spcAft>
          </a:pPr>
          <a:r>
            <a:rPr lang="en-US" dirty="0"/>
            <a:t>Modeling inclusive language.</a:t>
          </a:r>
        </a:p>
      </dgm:t>
    </dgm:pt>
    <dgm:pt modelId="{1A5C82EC-75B1-43D8-8BC5-FD3259032103}" type="parTrans" cxnId="{E33601C8-5022-4F02-BC86-BE2FFE00BE13}">
      <dgm:prSet/>
      <dgm:spPr/>
      <dgm:t>
        <a:bodyPr/>
        <a:lstStyle/>
        <a:p>
          <a:endParaRPr lang="en-US"/>
        </a:p>
      </dgm:t>
    </dgm:pt>
    <dgm:pt modelId="{15547681-DB20-423C-BE28-F8ADDCBCFB1E}" type="sibTrans" cxnId="{E33601C8-5022-4F02-BC86-BE2FFE00BE13}">
      <dgm:prSet/>
      <dgm:spPr/>
      <dgm:t>
        <a:bodyPr/>
        <a:lstStyle/>
        <a:p>
          <a:endParaRPr lang="en-US"/>
        </a:p>
      </dgm:t>
    </dgm:pt>
    <dgm:pt modelId="{1264C919-3CC6-45BB-975A-A02651AEC595}">
      <dgm:prSet phldrT="[Text]"/>
      <dgm:spPr/>
      <dgm:t>
        <a:bodyPr/>
        <a:lstStyle/>
        <a:p>
          <a:r>
            <a:rPr lang="en-US" dirty="0"/>
            <a:t>Strategies for Measuring Positive Results of Systemic Change Initiatives</a:t>
          </a:r>
        </a:p>
      </dgm:t>
    </dgm:pt>
    <dgm:pt modelId="{9F8DFA87-F759-4F3E-9229-006C1356F2A9}" type="parTrans" cxnId="{87B23018-335D-43B7-84B0-804F49177F59}">
      <dgm:prSet/>
      <dgm:spPr/>
      <dgm:t>
        <a:bodyPr/>
        <a:lstStyle/>
        <a:p>
          <a:endParaRPr lang="en-US"/>
        </a:p>
      </dgm:t>
    </dgm:pt>
    <dgm:pt modelId="{1BB07CFB-A073-4500-9C1E-25FC32A101B3}" type="sibTrans" cxnId="{87B23018-335D-43B7-84B0-804F49177F59}">
      <dgm:prSet/>
      <dgm:spPr/>
      <dgm:t>
        <a:bodyPr/>
        <a:lstStyle/>
        <a:p>
          <a:endParaRPr lang="en-US"/>
        </a:p>
      </dgm:t>
    </dgm:pt>
    <dgm:pt modelId="{104D389A-63FE-4D1C-80ED-BE825848D50F}">
      <dgm:prSet phldrT="[Text]" custT="1"/>
      <dgm:spPr/>
      <dgm:t>
        <a:bodyPr/>
        <a:lstStyle/>
        <a:p>
          <a:pPr>
            <a:spcAft>
              <a:spcPts val="600"/>
            </a:spcAft>
          </a:pPr>
          <a:r>
            <a:rPr lang="en-US" sz="2000" dirty="0"/>
            <a:t>Increased promotion and graduation rates.</a:t>
          </a:r>
        </a:p>
      </dgm:t>
    </dgm:pt>
    <dgm:pt modelId="{E1343539-16FB-474A-9487-6D594712E5D7}" type="parTrans" cxnId="{C3CE2348-CDC3-46B3-AB88-C37373BFAEC5}">
      <dgm:prSet/>
      <dgm:spPr/>
      <dgm:t>
        <a:bodyPr/>
        <a:lstStyle/>
        <a:p>
          <a:endParaRPr lang="en-US"/>
        </a:p>
      </dgm:t>
    </dgm:pt>
    <dgm:pt modelId="{85E6AD7D-3D35-486F-9150-0467768FD79B}" type="sibTrans" cxnId="{C3CE2348-CDC3-46B3-AB88-C37373BFAEC5}">
      <dgm:prSet/>
      <dgm:spPr/>
      <dgm:t>
        <a:bodyPr/>
        <a:lstStyle/>
        <a:p>
          <a:endParaRPr lang="en-US"/>
        </a:p>
      </dgm:t>
    </dgm:pt>
    <dgm:pt modelId="{8D8D090C-4054-41CC-B069-7D3ED4980841}">
      <dgm:prSet phldrT="[Text]" custT="1"/>
      <dgm:spPr/>
      <dgm:t>
        <a:bodyPr/>
        <a:lstStyle/>
        <a:p>
          <a:pPr>
            <a:spcAft>
              <a:spcPts val="600"/>
            </a:spcAft>
          </a:pPr>
          <a:r>
            <a:rPr lang="en-US" sz="2000" dirty="0"/>
            <a:t>Decreased discipline or suspension rates.</a:t>
          </a:r>
        </a:p>
      </dgm:t>
    </dgm:pt>
    <dgm:pt modelId="{7708821A-0253-4032-A532-757DF54518FF}" type="parTrans" cxnId="{3F2B67AC-2A9E-4A49-A922-403B1077A569}">
      <dgm:prSet/>
      <dgm:spPr/>
      <dgm:t>
        <a:bodyPr/>
        <a:lstStyle/>
        <a:p>
          <a:endParaRPr lang="en-US"/>
        </a:p>
      </dgm:t>
    </dgm:pt>
    <dgm:pt modelId="{45690299-6CCE-43AA-B57D-AE4E688E1F81}" type="sibTrans" cxnId="{3F2B67AC-2A9E-4A49-A922-403B1077A569}">
      <dgm:prSet/>
      <dgm:spPr/>
      <dgm:t>
        <a:bodyPr/>
        <a:lstStyle/>
        <a:p>
          <a:endParaRPr lang="en-US"/>
        </a:p>
      </dgm:t>
    </dgm:pt>
    <dgm:pt modelId="{4C212935-1624-4B6B-BCC2-007A61A1D44B}">
      <dgm:prSet phldrT="[Text]"/>
      <dgm:spPr/>
      <dgm:t>
        <a:bodyPr/>
        <a:lstStyle/>
        <a:p>
          <a:pPr>
            <a:spcAft>
              <a:spcPts val="600"/>
            </a:spcAft>
          </a:pPr>
          <a:r>
            <a:rPr lang="en-US" dirty="0"/>
            <a:t>Increasing access to educational opportunities.</a:t>
          </a:r>
        </a:p>
      </dgm:t>
    </dgm:pt>
    <dgm:pt modelId="{7F67D179-5C84-4953-8C85-9AAADFD12B4C}" type="parTrans" cxnId="{BB328EC1-EB38-4CAE-9D2E-4C8C154D013D}">
      <dgm:prSet/>
      <dgm:spPr/>
      <dgm:t>
        <a:bodyPr/>
        <a:lstStyle/>
        <a:p>
          <a:endParaRPr lang="en-US"/>
        </a:p>
      </dgm:t>
    </dgm:pt>
    <dgm:pt modelId="{C450B16D-E002-44A0-B63D-8EBDD85BBBFE}" type="sibTrans" cxnId="{BB328EC1-EB38-4CAE-9D2E-4C8C154D013D}">
      <dgm:prSet/>
      <dgm:spPr/>
      <dgm:t>
        <a:bodyPr/>
        <a:lstStyle/>
        <a:p>
          <a:endParaRPr lang="en-US"/>
        </a:p>
      </dgm:t>
    </dgm:pt>
    <dgm:pt modelId="{04528555-6301-4F81-B51C-1F3862F6D554}">
      <dgm:prSet phldrT="[Text]"/>
      <dgm:spPr/>
      <dgm:t>
        <a:bodyPr/>
        <a:lstStyle/>
        <a:p>
          <a:pPr>
            <a:spcAft>
              <a:spcPts val="600"/>
            </a:spcAft>
          </a:pPr>
          <a:r>
            <a:rPr lang="en-US" dirty="0"/>
            <a:t>Creating clear guidelines for addressing inappropriate behavior.</a:t>
          </a:r>
        </a:p>
      </dgm:t>
    </dgm:pt>
    <dgm:pt modelId="{B92CDCA5-720E-4321-8385-AE888CEE898B}" type="parTrans" cxnId="{7558C9DA-A944-4994-99D6-63CBBB8547B2}">
      <dgm:prSet/>
      <dgm:spPr/>
      <dgm:t>
        <a:bodyPr/>
        <a:lstStyle/>
        <a:p>
          <a:endParaRPr lang="en-US"/>
        </a:p>
      </dgm:t>
    </dgm:pt>
    <dgm:pt modelId="{F2B70519-7ADB-41D8-A975-734F371ED37D}" type="sibTrans" cxnId="{7558C9DA-A944-4994-99D6-63CBBB8547B2}">
      <dgm:prSet/>
      <dgm:spPr/>
      <dgm:t>
        <a:bodyPr/>
        <a:lstStyle/>
        <a:p>
          <a:endParaRPr lang="en-US"/>
        </a:p>
      </dgm:t>
    </dgm:pt>
    <dgm:pt modelId="{519E011F-2215-4B8A-94B8-56AB83A4712D}">
      <dgm:prSet phldrT="[Text]"/>
      <dgm:spPr/>
      <dgm:t>
        <a:bodyPr/>
        <a:lstStyle/>
        <a:p>
          <a:pPr>
            <a:spcAft>
              <a:spcPts val="600"/>
            </a:spcAft>
          </a:pPr>
          <a:r>
            <a:rPr lang="en-US" dirty="0"/>
            <a:t>Increasing awareness of school safety issues.</a:t>
          </a:r>
        </a:p>
      </dgm:t>
    </dgm:pt>
    <dgm:pt modelId="{16378568-3575-4DDC-93AB-3043DF19DDCA}" type="parTrans" cxnId="{A25AE0D5-0DFF-49A9-9A70-C49671987311}">
      <dgm:prSet/>
      <dgm:spPr/>
      <dgm:t>
        <a:bodyPr/>
        <a:lstStyle/>
        <a:p>
          <a:endParaRPr lang="en-US"/>
        </a:p>
      </dgm:t>
    </dgm:pt>
    <dgm:pt modelId="{E7BFBD0F-ACE4-44BA-9CDB-12ABA7BBE75D}" type="sibTrans" cxnId="{A25AE0D5-0DFF-49A9-9A70-C49671987311}">
      <dgm:prSet/>
      <dgm:spPr/>
      <dgm:t>
        <a:bodyPr/>
        <a:lstStyle/>
        <a:p>
          <a:endParaRPr lang="en-US"/>
        </a:p>
      </dgm:t>
    </dgm:pt>
    <dgm:pt modelId="{7008D0A8-ACDD-4D40-B35C-50DD12D1FBC7}">
      <dgm:prSet phldrT="[Text]"/>
      <dgm:spPr/>
      <dgm:t>
        <a:bodyPr/>
        <a:lstStyle/>
        <a:p>
          <a:pPr>
            <a:spcAft>
              <a:spcPts val="600"/>
            </a:spcAft>
          </a:pPr>
          <a:r>
            <a:rPr lang="en-US" dirty="0"/>
            <a:t>Promoting knowledge and skills regarding working with diversity.</a:t>
          </a:r>
        </a:p>
      </dgm:t>
    </dgm:pt>
    <dgm:pt modelId="{3FE666DC-76EF-4FB0-A069-B2C03EC09AB1}" type="parTrans" cxnId="{6BEDAB3B-45D0-4319-A42F-11DD49161425}">
      <dgm:prSet/>
      <dgm:spPr/>
      <dgm:t>
        <a:bodyPr/>
        <a:lstStyle/>
        <a:p>
          <a:endParaRPr lang="en-US"/>
        </a:p>
      </dgm:t>
    </dgm:pt>
    <dgm:pt modelId="{7A41F054-172A-4937-BC97-9F49A1425E4C}" type="sibTrans" cxnId="{6BEDAB3B-45D0-4319-A42F-11DD49161425}">
      <dgm:prSet/>
      <dgm:spPr/>
      <dgm:t>
        <a:bodyPr/>
        <a:lstStyle/>
        <a:p>
          <a:endParaRPr lang="en-US"/>
        </a:p>
      </dgm:t>
    </dgm:pt>
    <dgm:pt modelId="{EE14B776-C314-4E1B-8B09-B7B32D91AA46}">
      <dgm:prSet phldrT="[Text]"/>
      <dgm:spPr/>
      <dgm:t>
        <a:bodyPr/>
        <a:lstStyle/>
        <a:p>
          <a:pPr>
            <a:spcAft>
              <a:spcPts val="600"/>
            </a:spcAft>
          </a:pPr>
          <a:r>
            <a:rPr lang="en-US" dirty="0"/>
            <a:t>Addressing over and under-representation of specific groups in programs.</a:t>
          </a:r>
        </a:p>
      </dgm:t>
    </dgm:pt>
    <dgm:pt modelId="{A69A6003-0156-470D-A8FF-C6BC85C612A8}" type="parTrans" cxnId="{94D1ED2D-DFD9-4D47-8859-C20574953EBB}">
      <dgm:prSet/>
      <dgm:spPr/>
      <dgm:t>
        <a:bodyPr/>
        <a:lstStyle/>
        <a:p>
          <a:endParaRPr lang="en-US"/>
        </a:p>
      </dgm:t>
    </dgm:pt>
    <dgm:pt modelId="{0838C0AA-91ED-4B04-9782-11B64D97B345}" type="sibTrans" cxnId="{94D1ED2D-DFD9-4D47-8859-C20574953EBB}">
      <dgm:prSet/>
      <dgm:spPr/>
      <dgm:t>
        <a:bodyPr/>
        <a:lstStyle/>
        <a:p>
          <a:endParaRPr lang="en-US"/>
        </a:p>
      </dgm:t>
    </dgm:pt>
    <dgm:pt modelId="{A84DE722-4D25-40A7-B757-74BA1BBB7C59}">
      <dgm:prSet phldrT="[Text]"/>
      <dgm:spPr/>
      <dgm:t>
        <a:bodyPr/>
        <a:lstStyle/>
        <a:p>
          <a:pPr>
            <a:spcAft>
              <a:spcPts val="600"/>
            </a:spcAft>
          </a:pPr>
          <a:r>
            <a:rPr lang="en-US" dirty="0"/>
            <a:t>Creating an environment that encourages any student or group to come forth with concerns.</a:t>
          </a:r>
        </a:p>
      </dgm:t>
    </dgm:pt>
    <dgm:pt modelId="{119C0EE3-7C82-4FE4-B4E9-E241C12ECC96}" type="parTrans" cxnId="{E50CBE34-FF16-49D9-B9C1-71E3434C2396}">
      <dgm:prSet/>
      <dgm:spPr/>
      <dgm:t>
        <a:bodyPr/>
        <a:lstStyle/>
        <a:p>
          <a:endParaRPr lang="en-US"/>
        </a:p>
      </dgm:t>
    </dgm:pt>
    <dgm:pt modelId="{F6DEB0C1-A838-4BA7-A13B-47E92D2E4F82}" type="sibTrans" cxnId="{E50CBE34-FF16-49D9-B9C1-71E3434C2396}">
      <dgm:prSet/>
      <dgm:spPr/>
      <dgm:t>
        <a:bodyPr/>
        <a:lstStyle/>
        <a:p>
          <a:endParaRPr lang="en-US"/>
        </a:p>
      </dgm:t>
    </dgm:pt>
    <dgm:pt modelId="{32E3EDF1-3EC0-4EF2-A0CE-788E9EDA193D}">
      <dgm:prSet phldrT="[Text]" custT="1"/>
      <dgm:spPr/>
      <dgm:t>
        <a:bodyPr/>
        <a:lstStyle/>
        <a:p>
          <a:pPr>
            <a:spcAft>
              <a:spcPts val="600"/>
            </a:spcAft>
          </a:pPr>
          <a:r>
            <a:rPr lang="en-US" sz="2000" dirty="0"/>
            <a:t>Increased attendance at school.</a:t>
          </a:r>
        </a:p>
      </dgm:t>
    </dgm:pt>
    <dgm:pt modelId="{DACABE4D-F1B6-40D0-9FAB-358AA14D2915}" type="parTrans" cxnId="{E213D0A3-DD68-4242-965C-331063E9A26F}">
      <dgm:prSet/>
      <dgm:spPr/>
      <dgm:t>
        <a:bodyPr/>
        <a:lstStyle/>
        <a:p>
          <a:endParaRPr lang="en-US"/>
        </a:p>
      </dgm:t>
    </dgm:pt>
    <dgm:pt modelId="{8ABD3651-3B72-4003-8DC7-A3217F170C28}" type="sibTrans" cxnId="{E213D0A3-DD68-4242-965C-331063E9A26F}">
      <dgm:prSet/>
      <dgm:spPr/>
      <dgm:t>
        <a:bodyPr/>
        <a:lstStyle/>
        <a:p>
          <a:endParaRPr lang="en-US"/>
        </a:p>
      </dgm:t>
    </dgm:pt>
    <dgm:pt modelId="{5316F1B6-C8C0-4E6C-99EF-644B1D5EDB5C}">
      <dgm:prSet phldrT="[Text]" custT="1"/>
      <dgm:spPr/>
      <dgm:t>
        <a:bodyPr/>
        <a:lstStyle/>
        <a:p>
          <a:pPr>
            <a:spcAft>
              <a:spcPts val="600"/>
            </a:spcAft>
          </a:pPr>
          <a:r>
            <a:rPr lang="en-US" sz="2000" dirty="0"/>
            <a:t>Increased attendance in educational opportunities.</a:t>
          </a:r>
        </a:p>
      </dgm:t>
    </dgm:pt>
    <dgm:pt modelId="{511FE7F2-75BC-40C7-A49B-7F0AFABEBB1D}" type="parTrans" cxnId="{033CCFC9-33D7-4C06-BFC0-10AB53901AE5}">
      <dgm:prSet/>
      <dgm:spPr/>
      <dgm:t>
        <a:bodyPr/>
        <a:lstStyle/>
        <a:p>
          <a:endParaRPr lang="en-US"/>
        </a:p>
      </dgm:t>
    </dgm:pt>
    <dgm:pt modelId="{22153750-452F-41ED-B21C-097E9A72F929}" type="sibTrans" cxnId="{033CCFC9-33D7-4C06-BFC0-10AB53901AE5}">
      <dgm:prSet/>
      <dgm:spPr/>
      <dgm:t>
        <a:bodyPr/>
        <a:lstStyle/>
        <a:p>
          <a:endParaRPr lang="en-US"/>
        </a:p>
      </dgm:t>
    </dgm:pt>
    <dgm:pt modelId="{60CE2C7A-265B-4B9F-8C12-1B39909D794A}">
      <dgm:prSet phldrT="[Text]" custT="1"/>
      <dgm:spPr/>
      <dgm:t>
        <a:bodyPr/>
        <a:lstStyle/>
        <a:p>
          <a:pPr>
            <a:spcAft>
              <a:spcPts val="600"/>
            </a:spcAft>
          </a:pPr>
          <a:r>
            <a:rPr lang="en-US" sz="2000" dirty="0"/>
            <a:t>Increased numbers of students completing high school college and career ready.</a:t>
          </a:r>
        </a:p>
      </dgm:t>
    </dgm:pt>
    <dgm:pt modelId="{4F7BDEB8-B156-47AF-9C34-CC95D843383C}" type="parTrans" cxnId="{96623D0D-E4F9-4D97-8966-740CDD152902}">
      <dgm:prSet/>
      <dgm:spPr/>
      <dgm:t>
        <a:bodyPr/>
        <a:lstStyle/>
        <a:p>
          <a:endParaRPr lang="en-US"/>
        </a:p>
      </dgm:t>
    </dgm:pt>
    <dgm:pt modelId="{C2FE34E6-6B1E-4DB2-A268-D3F2CB0AAD03}" type="sibTrans" cxnId="{96623D0D-E4F9-4D97-8966-740CDD152902}">
      <dgm:prSet/>
      <dgm:spPr/>
      <dgm:t>
        <a:bodyPr/>
        <a:lstStyle/>
        <a:p>
          <a:endParaRPr lang="en-US"/>
        </a:p>
      </dgm:t>
    </dgm:pt>
    <dgm:pt modelId="{5845116C-1409-43C7-AE06-4982A738116B}" type="pres">
      <dgm:prSet presAssocID="{DAF06AC2-4E49-4147-9856-DF55D9D4D5E9}" presName="Name0" presStyleCnt="0">
        <dgm:presLayoutVars>
          <dgm:dir/>
          <dgm:animLvl val="lvl"/>
          <dgm:resizeHandles val="exact"/>
        </dgm:presLayoutVars>
      </dgm:prSet>
      <dgm:spPr/>
    </dgm:pt>
    <dgm:pt modelId="{BF6A2E28-A587-4D50-91D9-6A0D28DE1500}" type="pres">
      <dgm:prSet presAssocID="{BE1E047F-ECD5-4683-8799-88AB8F6C6B1F}" presName="composite" presStyleCnt="0"/>
      <dgm:spPr/>
    </dgm:pt>
    <dgm:pt modelId="{B5FDA556-D33C-4199-A001-4258CCF86417}" type="pres">
      <dgm:prSet presAssocID="{BE1E047F-ECD5-4683-8799-88AB8F6C6B1F}" presName="parTx" presStyleLbl="alignNode1" presStyleIdx="0" presStyleCnt="2">
        <dgm:presLayoutVars>
          <dgm:chMax val="0"/>
          <dgm:chPref val="0"/>
          <dgm:bulletEnabled val="1"/>
        </dgm:presLayoutVars>
      </dgm:prSet>
      <dgm:spPr/>
    </dgm:pt>
    <dgm:pt modelId="{6A3838D6-E592-492F-A420-DA2DC1A86956}" type="pres">
      <dgm:prSet presAssocID="{BE1E047F-ECD5-4683-8799-88AB8F6C6B1F}" presName="desTx" presStyleLbl="alignAccFollowNode1" presStyleIdx="0" presStyleCnt="2" custScaleY="99959">
        <dgm:presLayoutVars>
          <dgm:bulletEnabled val="1"/>
        </dgm:presLayoutVars>
      </dgm:prSet>
      <dgm:spPr/>
    </dgm:pt>
    <dgm:pt modelId="{352FA0D5-F421-4D75-B639-1B46349EF22C}" type="pres">
      <dgm:prSet presAssocID="{DD87618C-4F55-4C68-94AD-F91D841EA936}" presName="space" presStyleCnt="0"/>
      <dgm:spPr/>
    </dgm:pt>
    <dgm:pt modelId="{85015149-B1E7-46C8-9FA5-7B1BAA3DCA9B}" type="pres">
      <dgm:prSet presAssocID="{1264C919-3CC6-45BB-975A-A02651AEC595}" presName="composite" presStyleCnt="0"/>
      <dgm:spPr/>
    </dgm:pt>
    <dgm:pt modelId="{18A317AB-DF3A-4F3E-905B-3DD6BC857AA2}" type="pres">
      <dgm:prSet presAssocID="{1264C919-3CC6-45BB-975A-A02651AEC595}" presName="parTx" presStyleLbl="alignNode1" presStyleIdx="1" presStyleCnt="2">
        <dgm:presLayoutVars>
          <dgm:chMax val="0"/>
          <dgm:chPref val="0"/>
          <dgm:bulletEnabled val="1"/>
        </dgm:presLayoutVars>
      </dgm:prSet>
      <dgm:spPr/>
    </dgm:pt>
    <dgm:pt modelId="{6DD7428B-C459-4F07-A7E2-15E0B88B000A}" type="pres">
      <dgm:prSet presAssocID="{1264C919-3CC6-45BB-975A-A02651AEC595}" presName="desTx" presStyleLbl="alignAccFollowNode1" presStyleIdx="1" presStyleCnt="2">
        <dgm:presLayoutVars>
          <dgm:bulletEnabled val="1"/>
        </dgm:presLayoutVars>
      </dgm:prSet>
      <dgm:spPr/>
    </dgm:pt>
  </dgm:ptLst>
  <dgm:cxnLst>
    <dgm:cxn modelId="{7944C000-D93C-4100-AB2C-2D9ABAE8434C}" type="presOf" srcId="{EE14B776-C314-4E1B-8B09-B7B32D91AA46}" destId="{6A3838D6-E592-492F-A420-DA2DC1A86956}" srcOrd="0" destOrd="5" presId="urn:microsoft.com/office/officeart/2005/8/layout/hList1"/>
    <dgm:cxn modelId="{1807980C-7391-48F8-A223-A43EF50B6D38}" type="presOf" srcId="{1264C919-3CC6-45BB-975A-A02651AEC595}" destId="{18A317AB-DF3A-4F3E-905B-3DD6BC857AA2}" srcOrd="0" destOrd="0" presId="urn:microsoft.com/office/officeart/2005/8/layout/hList1"/>
    <dgm:cxn modelId="{96623D0D-E4F9-4D97-8966-740CDD152902}" srcId="{1264C919-3CC6-45BB-975A-A02651AEC595}" destId="{60CE2C7A-265B-4B9F-8C12-1B39909D794A}" srcOrd="4" destOrd="0" parTransId="{4F7BDEB8-B156-47AF-9C34-CC95D843383C}" sibTransId="{C2FE34E6-6B1E-4DB2-A268-D3F2CB0AAD03}"/>
    <dgm:cxn modelId="{3CF5FD14-8CF9-49BA-9E40-9B6AA6617960}" type="presOf" srcId="{5316F1B6-C8C0-4E6C-99EF-644B1D5EDB5C}" destId="{6DD7428B-C459-4F07-A7E2-15E0B88B000A}" srcOrd="0" destOrd="3" presId="urn:microsoft.com/office/officeart/2005/8/layout/hList1"/>
    <dgm:cxn modelId="{1C4BFA16-3DE2-48A8-B16E-9B63D8771232}" type="presOf" srcId="{A73D2FF9-45B7-4043-AE0F-B64A81016481}" destId="{6A3838D6-E592-492F-A420-DA2DC1A86956}" srcOrd="0" destOrd="0" presId="urn:microsoft.com/office/officeart/2005/8/layout/hList1"/>
    <dgm:cxn modelId="{87B23018-335D-43B7-84B0-804F49177F59}" srcId="{DAF06AC2-4E49-4147-9856-DF55D9D4D5E9}" destId="{1264C919-3CC6-45BB-975A-A02651AEC595}" srcOrd="1" destOrd="0" parTransId="{9F8DFA87-F759-4F3E-9229-006C1356F2A9}" sibTransId="{1BB07CFB-A073-4500-9C1E-25FC32A101B3}"/>
    <dgm:cxn modelId="{D5317421-3466-4485-923A-CC1F7FF45632}" type="presOf" srcId="{BE1E047F-ECD5-4683-8799-88AB8F6C6B1F}" destId="{B5FDA556-D33C-4199-A001-4258CCF86417}" srcOrd="0" destOrd="0" presId="urn:microsoft.com/office/officeart/2005/8/layout/hList1"/>
    <dgm:cxn modelId="{94D1ED2D-DFD9-4D47-8859-C20574953EBB}" srcId="{BE1E047F-ECD5-4683-8799-88AB8F6C6B1F}" destId="{EE14B776-C314-4E1B-8B09-B7B32D91AA46}" srcOrd="5" destOrd="0" parTransId="{A69A6003-0156-470D-A8FF-C6BC85C612A8}" sibTransId="{0838C0AA-91ED-4B04-9782-11B64D97B345}"/>
    <dgm:cxn modelId="{E50CBE34-FF16-49D9-B9C1-71E3434C2396}" srcId="{BE1E047F-ECD5-4683-8799-88AB8F6C6B1F}" destId="{A84DE722-4D25-40A7-B757-74BA1BBB7C59}" srcOrd="7" destOrd="0" parTransId="{119C0EE3-7C82-4FE4-B4E9-E241C12ECC96}" sibTransId="{F6DEB0C1-A838-4BA7-A13B-47E92D2E4F82}"/>
    <dgm:cxn modelId="{6BEDAB3B-45D0-4319-A42F-11DD49161425}" srcId="{BE1E047F-ECD5-4683-8799-88AB8F6C6B1F}" destId="{7008D0A8-ACDD-4D40-B35C-50DD12D1FBC7}" srcOrd="4" destOrd="0" parTransId="{3FE666DC-76EF-4FB0-A069-B2C03EC09AB1}" sibTransId="{7A41F054-172A-4937-BC97-9F49A1425E4C}"/>
    <dgm:cxn modelId="{C3CE2348-CDC3-46B3-AB88-C37373BFAEC5}" srcId="{1264C919-3CC6-45BB-975A-A02651AEC595}" destId="{104D389A-63FE-4D1C-80ED-BE825848D50F}" srcOrd="0" destOrd="0" parTransId="{E1343539-16FB-474A-9487-6D594712E5D7}" sibTransId="{85E6AD7D-3D35-486F-9150-0467768FD79B}"/>
    <dgm:cxn modelId="{F88EB149-3235-45BF-B803-D86E0C50CAD5}" type="presOf" srcId="{32E3EDF1-3EC0-4EF2-A0CE-788E9EDA193D}" destId="{6DD7428B-C459-4F07-A7E2-15E0B88B000A}" srcOrd="0" destOrd="2" presId="urn:microsoft.com/office/officeart/2005/8/layout/hList1"/>
    <dgm:cxn modelId="{E1E6AD6F-0076-42E0-BBC9-ED9684BB95DF}" type="presOf" srcId="{DAF06AC2-4E49-4147-9856-DF55D9D4D5E9}" destId="{5845116C-1409-43C7-AE06-4982A738116B}" srcOrd="0" destOrd="0" presId="urn:microsoft.com/office/officeart/2005/8/layout/hList1"/>
    <dgm:cxn modelId="{B3F89A57-4584-4B87-BCEF-8CFB09B1DF74}" type="presOf" srcId="{8D8D090C-4054-41CC-B069-7D3ED4980841}" destId="{6DD7428B-C459-4F07-A7E2-15E0B88B000A}" srcOrd="0" destOrd="1" presId="urn:microsoft.com/office/officeart/2005/8/layout/hList1"/>
    <dgm:cxn modelId="{91C5D25A-8693-4CC8-A15E-0BAA228376B7}" type="presOf" srcId="{08F3E4C9-5CDB-4520-A9C2-07F42A8BA4FB}" destId="{6A3838D6-E592-492F-A420-DA2DC1A86956}" srcOrd="0" destOrd="6" presId="urn:microsoft.com/office/officeart/2005/8/layout/hList1"/>
    <dgm:cxn modelId="{D6F2AE88-D7F1-4FF6-8715-F49C2C593178}" srcId="{BE1E047F-ECD5-4683-8799-88AB8F6C6B1F}" destId="{A73D2FF9-45B7-4043-AE0F-B64A81016481}" srcOrd="0" destOrd="0" parTransId="{1D150256-BAC3-4433-8383-85AEA5BE1311}" sibTransId="{82CB2A5D-3C6F-4EF2-9175-4D9C501A4C9D}"/>
    <dgm:cxn modelId="{AF96108E-BAAE-43ED-90FC-24C69CFF4D50}" type="presOf" srcId="{519E011F-2215-4B8A-94B8-56AB83A4712D}" destId="{6A3838D6-E592-492F-A420-DA2DC1A86956}" srcOrd="0" destOrd="3" presId="urn:microsoft.com/office/officeart/2005/8/layout/hList1"/>
    <dgm:cxn modelId="{9B1983A2-64D2-4B73-90F9-FBF3014A20D9}" type="presOf" srcId="{104D389A-63FE-4D1C-80ED-BE825848D50F}" destId="{6DD7428B-C459-4F07-A7E2-15E0B88B000A}" srcOrd="0" destOrd="0" presId="urn:microsoft.com/office/officeart/2005/8/layout/hList1"/>
    <dgm:cxn modelId="{E213D0A3-DD68-4242-965C-331063E9A26F}" srcId="{1264C919-3CC6-45BB-975A-A02651AEC595}" destId="{32E3EDF1-3EC0-4EF2-A0CE-788E9EDA193D}" srcOrd="2" destOrd="0" parTransId="{DACABE4D-F1B6-40D0-9FAB-358AA14D2915}" sibTransId="{8ABD3651-3B72-4003-8DC7-A3217F170C28}"/>
    <dgm:cxn modelId="{D7BB51A8-5979-43E2-93CA-52C0A61BDCE8}" type="presOf" srcId="{04528555-6301-4F81-B51C-1F3862F6D554}" destId="{6A3838D6-E592-492F-A420-DA2DC1A86956}" srcOrd="0" destOrd="2" presId="urn:microsoft.com/office/officeart/2005/8/layout/hList1"/>
    <dgm:cxn modelId="{3F2B67AC-2A9E-4A49-A922-403B1077A569}" srcId="{1264C919-3CC6-45BB-975A-A02651AEC595}" destId="{8D8D090C-4054-41CC-B069-7D3ED4980841}" srcOrd="1" destOrd="0" parTransId="{7708821A-0253-4032-A532-757DF54518FF}" sibTransId="{45690299-6CCE-43AA-B57D-AE4E688E1F81}"/>
    <dgm:cxn modelId="{85F5DCAF-D2DA-48F1-9751-909E43F9346C}" type="presOf" srcId="{7008D0A8-ACDD-4D40-B35C-50DD12D1FBC7}" destId="{6A3838D6-E592-492F-A420-DA2DC1A86956}" srcOrd="0" destOrd="4" presId="urn:microsoft.com/office/officeart/2005/8/layout/hList1"/>
    <dgm:cxn modelId="{BE132FB8-A41A-4928-92B0-5CE62EC25379}" type="presOf" srcId="{4C212935-1624-4B6B-BCC2-007A61A1D44B}" destId="{6A3838D6-E592-492F-A420-DA2DC1A86956}" srcOrd="0" destOrd="1" presId="urn:microsoft.com/office/officeart/2005/8/layout/hList1"/>
    <dgm:cxn modelId="{325B5CC0-9275-488F-B175-1304359A9FE6}" type="presOf" srcId="{60CE2C7A-265B-4B9F-8C12-1B39909D794A}" destId="{6DD7428B-C459-4F07-A7E2-15E0B88B000A}" srcOrd="0" destOrd="4" presId="urn:microsoft.com/office/officeart/2005/8/layout/hList1"/>
    <dgm:cxn modelId="{BB328EC1-EB38-4CAE-9D2E-4C8C154D013D}" srcId="{BE1E047F-ECD5-4683-8799-88AB8F6C6B1F}" destId="{4C212935-1624-4B6B-BCC2-007A61A1D44B}" srcOrd="1" destOrd="0" parTransId="{7F67D179-5C84-4953-8C85-9AAADFD12B4C}" sibTransId="{C450B16D-E002-44A0-B63D-8EBDD85BBBFE}"/>
    <dgm:cxn modelId="{E33601C8-5022-4F02-BC86-BE2FFE00BE13}" srcId="{BE1E047F-ECD5-4683-8799-88AB8F6C6B1F}" destId="{08F3E4C9-5CDB-4520-A9C2-07F42A8BA4FB}" srcOrd="6" destOrd="0" parTransId="{1A5C82EC-75B1-43D8-8BC5-FD3259032103}" sibTransId="{15547681-DB20-423C-BE28-F8ADDCBCFB1E}"/>
    <dgm:cxn modelId="{033CCFC9-33D7-4C06-BFC0-10AB53901AE5}" srcId="{1264C919-3CC6-45BB-975A-A02651AEC595}" destId="{5316F1B6-C8C0-4E6C-99EF-644B1D5EDB5C}" srcOrd="3" destOrd="0" parTransId="{511FE7F2-75BC-40C7-A49B-7F0AFABEBB1D}" sibTransId="{22153750-452F-41ED-B21C-097E9A72F929}"/>
    <dgm:cxn modelId="{A25AE0D5-0DFF-49A9-9A70-C49671987311}" srcId="{BE1E047F-ECD5-4683-8799-88AB8F6C6B1F}" destId="{519E011F-2215-4B8A-94B8-56AB83A4712D}" srcOrd="3" destOrd="0" parTransId="{16378568-3575-4DDC-93AB-3043DF19DDCA}" sibTransId="{E7BFBD0F-ACE4-44BA-9CDB-12ABA7BBE75D}"/>
    <dgm:cxn modelId="{7558C9DA-A944-4994-99D6-63CBBB8547B2}" srcId="{BE1E047F-ECD5-4683-8799-88AB8F6C6B1F}" destId="{04528555-6301-4F81-B51C-1F3862F6D554}" srcOrd="2" destOrd="0" parTransId="{B92CDCA5-720E-4321-8385-AE888CEE898B}" sibTransId="{F2B70519-7ADB-41D8-A975-734F371ED37D}"/>
    <dgm:cxn modelId="{D9588DDE-459C-44D9-93B7-E721C12095E1}" srcId="{DAF06AC2-4E49-4147-9856-DF55D9D4D5E9}" destId="{BE1E047F-ECD5-4683-8799-88AB8F6C6B1F}" srcOrd="0" destOrd="0" parTransId="{011EB838-65A7-4384-A03A-7ACCB203220D}" sibTransId="{DD87618C-4F55-4C68-94AD-F91D841EA936}"/>
    <dgm:cxn modelId="{ACFC6BE1-4C48-4FB8-B02E-8D0650DCF547}" type="presOf" srcId="{A84DE722-4D25-40A7-B757-74BA1BBB7C59}" destId="{6A3838D6-E592-492F-A420-DA2DC1A86956}" srcOrd="0" destOrd="7" presId="urn:microsoft.com/office/officeart/2005/8/layout/hList1"/>
    <dgm:cxn modelId="{441984E7-E4ED-450A-9BE7-EF3A0C495685}" type="presParOf" srcId="{5845116C-1409-43C7-AE06-4982A738116B}" destId="{BF6A2E28-A587-4D50-91D9-6A0D28DE1500}" srcOrd="0" destOrd="0" presId="urn:microsoft.com/office/officeart/2005/8/layout/hList1"/>
    <dgm:cxn modelId="{EE446104-68F1-4CE0-89FE-6EDB4BBC2365}" type="presParOf" srcId="{BF6A2E28-A587-4D50-91D9-6A0D28DE1500}" destId="{B5FDA556-D33C-4199-A001-4258CCF86417}" srcOrd="0" destOrd="0" presId="urn:microsoft.com/office/officeart/2005/8/layout/hList1"/>
    <dgm:cxn modelId="{2386B6DE-9A45-4391-BDB5-FF1A4387FD50}" type="presParOf" srcId="{BF6A2E28-A587-4D50-91D9-6A0D28DE1500}" destId="{6A3838D6-E592-492F-A420-DA2DC1A86956}" srcOrd="1" destOrd="0" presId="urn:microsoft.com/office/officeart/2005/8/layout/hList1"/>
    <dgm:cxn modelId="{73DD6D77-6CAB-49B1-912F-7679F8F8BF6E}" type="presParOf" srcId="{5845116C-1409-43C7-AE06-4982A738116B}" destId="{352FA0D5-F421-4D75-B639-1B46349EF22C}" srcOrd="1" destOrd="0" presId="urn:microsoft.com/office/officeart/2005/8/layout/hList1"/>
    <dgm:cxn modelId="{7C05BB9F-08D9-47A7-809E-C00411022189}" type="presParOf" srcId="{5845116C-1409-43C7-AE06-4982A738116B}" destId="{85015149-B1E7-46C8-9FA5-7B1BAA3DCA9B}" srcOrd="2" destOrd="0" presId="urn:microsoft.com/office/officeart/2005/8/layout/hList1"/>
    <dgm:cxn modelId="{BBA16939-120E-4506-B2EC-36F829DAC921}" type="presParOf" srcId="{85015149-B1E7-46C8-9FA5-7B1BAA3DCA9B}" destId="{18A317AB-DF3A-4F3E-905B-3DD6BC857AA2}" srcOrd="0" destOrd="0" presId="urn:microsoft.com/office/officeart/2005/8/layout/hList1"/>
    <dgm:cxn modelId="{F9D013D2-2B69-4CAC-A0C0-1B3546231F77}" type="presParOf" srcId="{85015149-B1E7-46C8-9FA5-7B1BAA3DCA9B}" destId="{6DD7428B-C459-4F07-A7E2-15E0B88B000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DA556-D33C-4199-A001-4258CCF86417}">
      <dsp:nvSpPr>
        <dsp:cNvPr id="0" name=""/>
        <dsp:cNvSpPr/>
      </dsp:nvSpPr>
      <dsp:spPr>
        <a:xfrm>
          <a:off x="42" y="184652"/>
          <a:ext cx="4075762" cy="570441"/>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Examples of Systemic Change that Promote Equity</a:t>
          </a:r>
        </a:p>
      </dsp:txBody>
      <dsp:txXfrm>
        <a:off x="42" y="184652"/>
        <a:ext cx="4075762" cy="570441"/>
      </dsp:txXfrm>
    </dsp:sp>
    <dsp:sp modelId="{6A3838D6-E592-492F-A420-DA2DC1A86956}">
      <dsp:nvSpPr>
        <dsp:cNvPr id="0" name=""/>
        <dsp:cNvSpPr/>
      </dsp:nvSpPr>
      <dsp:spPr>
        <a:xfrm>
          <a:off x="42" y="756011"/>
          <a:ext cx="4075762" cy="4478003"/>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ts val="600"/>
            </a:spcAft>
            <a:buChar char="•"/>
          </a:pPr>
          <a:r>
            <a:rPr lang="en-US" sz="1500" kern="1200" dirty="0"/>
            <a:t>Removing barriers to access to rigorous courses and the creation of learning paths that lead to college and career readiness for all students.</a:t>
          </a:r>
        </a:p>
        <a:p>
          <a:pPr marL="114300" lvl="1" indent="-114300" algn="l" defTabSz="666750">
            <a:lnSpc>
              <a:spcPct val="90000"/>
            </a:lnSpc>
            <a:spcBef>
              <a:spcPct val="0"/>
            </a:spcBef>
            <a:spcAft>
              <a:spcPts val="600"/>
            </a:spcAft>
            <a:buChar char="•"/>
          </a:pPr>
          <a:r>
            <a:rPr lang="en-US" sz="1500" kern="1200" dirty="0"/>
            <a:t>Increasing access to educational opportunities.</a:t>
          </a:r>
        </a:p>
        <a:p>
          <a:pPr marL="114300" lvl="1" indent="-114300" algn="l" defTabSz="666750">
            <a:lnSpc>
              <a:spcPct val="90000"/>
            </a:lnSpc>
            <a:spcBef>
              <a:spcPct val="0"/>
            </a:spcBef>
            <a:spcAft>
              <a:spcPts val="600"/>
            </a:spcAft>
            <a:buChar char="•"/>
          </a:pPr>
          <a:r>
            <a:rPr lang="en-US" sz="1500" kern="1200" dirty="0"/>
            <a:t>Creating clear guidelines for addressing inappropriate behavior.</a:t>
          </a:r>
        </a:p>
        <a:p>
          <a:pPr marL="114300" lvl="1" indent="-114300" algn="l" defTabSz="666750">
            <a:lnSpc>
              <a:spcPct val="90000"/>
            </a:lnSpc>
            <a:spcBef>
              <a:spcPct val="0"/>
            </a:spcBef>
            <a:spcAft>
              <a:spcPts val="600"/>
            </a:spcAft>
            <a:buChar char="•"/>
          </a:pPr>
          <a:r>
            <a:rPr lang="en-US" sz="1500" kern="1200" dirty="0"/>
            <a:t>Increasing awareness of school safety issues.</a:t>
          </a:r>
        </a:p>
        <a:p>
          <a:pPr marL="114300" lvl="1" indent="-114300" algn="l" defTabSz="666750">
            <a:lnSpc>
              <a:spcPct val="90000"/>
            </a:lnSpc>
            <a:spcBef>
              <a:spcPct val="0"/>
            </a:spcBef>
            <a:spcAft>
              <a:spcPts val="600"/>
            </a:spcAft>
            <a:buChar char="•"/>
          </a:pPr>
          <a:r>
            <a:rPr lang="en-US" sz="1500" kern="1200" dirty="0"/>
            <a:t>Promoting knowledge and skills regarding working with diversity.</a:t>
          </a:r>
        </a:p>
        <a:p>
          <a:pPr marL="114300" lvl="1" indent="-114300" algn="l" defTabSz="666750">
            <a:lnSpc>
              <a:spcPct val="90000"/>
            </a:lnSpc>
            <a:spcBef>
              <a:spcPct val="0"/>
            </a:spcBef>
            <a:spcAft>
              <a:spcPts val="600"/>
            </a:spcAft>
            <a:buChar char="•"/>
          </a:pPr>
          <a:r>
            <a:rPr lang="en-US" sz="1500" kern="1200" dirty="0"/>
            <a:t>Addressing over and under-representation of specific groups in programs.</a:t>
          </a:r>
        </a:p>
        <a:p>
          <a:pPr marL="114300" lvl="1" indent="-114300" algn="l" defTabSz="666750">
            <a:lnSpc>
              <a:spcPct val="90000"/>
            </a:lnSpc>
            <a:spcBef>
              <a:spcPct val="0"/>
            </a:spcBef>
            <a:spcAft>
              <a:spcPts val="600"/>
            </a:spcAft>
            <a:buChar char="•"/>
          </a:pPr>
          <a:r>
            <a:rPr lang="en-US" sz="1500" kern="1200" dirty="0"/>
            <a:t>Modeling inclusive language.</a:t>
          </a:r>
        </a:p>
        <a:p>
          <a:pPr marL="114300" lvl="1" indent="-114300" algn="l" defTabSz="666750">
            <a:lnSpc>
              <a:spcPct val="90000"/>
            </a:lnSpc>
            <a:spcBef>
              <a:spcPct val="0"/>
            </a:spcBef>
            <a:spcAft>
              <a:spcPts val="600"/>
            </a:spcAft>
            <a:buChar char="•"/>
          </a:pPr>
          <a:r>
            <a:rPr lang="en-US" sz="1500" kern="1200" dirty="0"/>
            <a:t>Creating an environment that encourages any student or group to come forth with concerns.</a:t>
          </a:r>
        </a:p>
      </dsp:txBody>
      <dsp:txXfrm>
        <a:off x="42" y="756011"/>
        <a:ext cx="4075762" cy="4478003"/>
      </dsp:txXfrm>
    </dsp:sp>
    <dsp:sp modelId="{18A317AB-DF3A-4F3E-905B-3DD6BC857AA2}">
      <dsp:nvSpPr>
        <dsp:cNvPr id="0" name=""/>
        <dsp:cNvSpPr/>
      </dsp:nvSpPr>
      <dsp:spPr>
        <a:xfrm>
          <a:off x="4646411" y="184192"/>
          <a:ext cx="4075762" cy="570441"/>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Strategies for Measuring Positive Results of Systemic Change Initiatives</a:t>
          </a:r>
        </a:p>
      </dsp:txBody>
      <dsp:txXfrm>
        <a:off x="4646411" y="184192"/>
        <a:ext cx="4075762" cy="570441"/>
      </dsp:txXfrm>
    </dsp:sp>
    <dsp:sp modelId="{6DD7428B-C459-4F07-A7E2-15E0B88B000A}">
      <dsp:nvSpPr>
        <dsp:cNvPr id="0" name=""/>
        <dsp:cNvSpPr/>
      </dsp:nvSpPr>
      <dsp:spPr>
        <a:xfrm>
          <a:off x="4646411" y="754634"/>
          <a:ext cx="4075762" cy="447984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ts val="600"/>
            </a:spcAft>
            <a:buChar char="•"/>
          </a:pPr>
          <a:r>
            <a:rPr lang="en-US" sz="2000" kern="1200" dirty="0"/>
            <a:t>Increased promotion and graduation rates.</a:t>
          </a:r>
        </a:p>
        <a:p>
          <a:pPr marL="228600" lvl="1" indent="-228600" algn="l" defTabSz="889000">
            <a:lnSpc>
              <a:spcPct val="90000"/>
            </a:lnSpc>
            <a:spcBef>
              <a:spcPct val="0"/>
            </a:spcBef>
            <a:spcAft>
              <a:spcPts val="600"/>
            </a:spcAft>
            <a:buChar char="•"/>
          </a:pPr>
          <a:r>
            <a:rPr lang="en-US" sz="2000" kern="1200" dirty="0"/>
            <a:t>Decreased discipline or suspension rates.</a:t>
          </a:r>
        </a:p>
        <a:p>
          <a:pPr marL="228600" lvl="1" indent="-228600" algn="l" defTabSz="889000">
            <a:lnSpc>
              <a:spcPct val="90000"/>
            </a:lnSpc>
            <a:spcBef>
              <a:spcPct val="0"/>
            </a:spcBef>
            <a:spcAft>
              <a:spcPts val="600"/>
            </a:spcAft>
            <a:buChar char="•"/>
          </a:pPr>
          <a:r>
            <a:rPr lang="en-US" sz="2000" kern="1200" dirty="0"/>
            <a:t>Increased attendance at school.</a:t>
          </a:r>
        </a:p>
        <a:p>
          <a:pPr marL="228600" lvl="1" indent="-228600" algn="l" defTabSz="889000">
            <a:lnSpc>
              <a:spcPct val="90000"/>
            </a:lnSpc>
            <a:spcBef>
              <a:spcPct val="0"/>
            </a:spcBef>
            <a:spcAft>
              <a:spcPts val="600"/>
            </a:spcAft>
            <a:buChar char="•"/>
          </a:pPr>
          <a:r>
            <a:rPr lang="en-US" sz="2000" kern="1200" dirty="0"/>
            <a:t>Increased attendance in educational opportunities.</a:t>
          </a:r>
        </a:p>
        <a:p>
          <a:pPr marL="228600" lvl="1" indent="-228600" algn="l" defTabSz="889000">
            <a:lnSpc>
              <a:spcPct val="90000"/>
            </a:lnSpc>
            <a:spcBef>
              <a:spcPct val="0"/>
            </a:spcBef>
            <a:spcAft>
              <a:spcPts val="600"/>
            </a:spcAft>
            <a:buChar char="•"/>
          </a:pPr>
          <a:r>
            <a:rPr lang="en-US" sz="2000" kern="1200" dirty="0"/>
            <a:t>Increased numbers of students completing high school college and career ready.</a:t>
          </a:r>
        </a:p>
      </dsp:txBody>
      <dsp:txXfrm>
        <a:off x="4646411" y="754634"/>
        <a:ext cx="4075762" cy="447984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C664B4-81F1-E24F-90AF-27DC019489E9}" type="datetime1">
              <a:rPr lang="en-US" smtClean="0"/>
              <a:t>10/8/2017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ABA64B-06F0-2A40-A38F-AA9E1DC38B75}" type="slidenum">
              <a:rPr lang="en-US" smtClean="0"/>
              <a:t>‹#›</a:t>
            </a:fld>
            <a:endParaRPr lang="en-US"/>
          </a:p>
        </p:txBody>
      </p:sp>
    </p:spTree>
    <p:extLst>
      <p:ext uri="{BB962C8B-B14F-4D97-AF65-F5344CB8AC3E}">
        <p14:creationId xmlns:p14="http://schemas.microsoft.com/office/powerpoint/2010/main" val="186976468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F1863-8423-8E48-8D02-88636C918AC7}" type="datetime1">
              <a:rPr lang="en-US" smtClean="0"/>
              <a:t>10/8/2017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7242FB-F25E-544B-B72F-E0B5A499AB48}" type="slidenum">
              <a:rPr lang="en-US" smtClean="0"/>
              <a:t>‹#›</a:t>
            </a:fld>
            <a:endParaRPr lang="en-US"/>
          </a:p>
        </p:txBody>
      </p:sp>
    </p:spTree>
    <p:extLst>
      <p:ext uri="{BB962C8B-B14F-4D97-AF65-F5344CB8AC3E}">
        <p14:creationId xmlns:p14="http://schemas.microsoft.com/office/powerpoint/2010/main" val="3210676302"/>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Strong leadership, dynamic advocacy, and effective collaboration ultimately lead to positive</a:t>
            </a:r>
            <a:r>
              <a:rPr lang="en-US" baseline="0" dirty="0"/>
              <a:t> systemic change. School counselors strive to make a difference in their schools for the benefit of all students they serve. Systemic change does not come easy and there are some possible barriers to this change including legal, policy, and procedure issues. Anderson, 1993, as articulated by ASCA, 2013, outlines six stages that occur within the systemic change process. These include maintenance of the old system, awareness that change needs to occur, exploration of changes needed, transition to new policies or procedures, emergence of a new infrastructure, and predominance of the new system. The charts above reflect key bullet points from the systemic change section of the ASCA National Model (2013), pages 9 &amp; 10. The examples of systemic change that promote equity is taken from a 2006 ASCA position statement.</a:t>
            </a:r>
          </a:p>
          <a:p>
            <a:endParaRPr lang="en-US" baseline="0" dirty="0"/>
          </a:p>
          <a:p>
            <a:r>
              <a:rPr lang="en-US" baseline="0" dirty="0"/>
              <a:t>Take several minutes to review the chart on the left and identify at least two examples which you believe are already present in your work environment.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pPr/>
              <a:t>18</a:t>
            </a:fld>
            <a:endParaRPr lang="en-US"/>
          </a:p>
        </p:txBody>
      </p:sp>
    </p:spTree>
    <p:extLst>
      <p:ext uri="{BB962C8B-B14F-4D97-AF65-F5344CB8AC3E}">
        <p14:creationId xmlns:p14="http://schemas.microsoft.com/office/powerpoint/2010/main" val="643194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10/8/2017</a:t>
            </a:fld>
            <a:endParaRPr lang="en-US" dirty="0">
              <a:solidFill>
                <a:srgbClr val="FFFFFF"/>
              </a:solidFill>
            </a:endParaRPr>
          </a:p>
        </p:txBody>
      </p:sp>
      <p:sp>
        <p:nvSpPr>
          <p:cNvPr id="2" name="Footer Placeholder 1"/>
          <p:cNvSpPr>
            <a:spLocks noGrp="1"/>
          </p:cNvSpPr>
          <p:nvPr>
            <p:ph type="ftr" sz="quarter" idx="11"/>
          </p:nvPr>
        </p:nvSpPr>
        <p:spPr/>
        <p:txBody>
          <a:bodyPr/>
          <a:lstStyle/>
          <a:p>
            <a:fld id="{757A2F4E-5D54-B04B-91BD-7E78EE1FE9FD}" type="slidenum">
              <a:rPr lang="en-US" smtClean="0"/>
              <a:pPr/>
              <a:t>‹#›</a:t>
            </a:fld>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D5BBC35B-A44B-4119-B8DA-DE9E3DFADA20}" type="slidenum">
              <a:rPr kumimoji="0" lang="en-US" smtClean="0"/>
              <a:pPr eaLnBrk="1" latinLnBrk="0" hangingPunct="1"/>
              <a:t>‹#›</a:t>
            </a:fld>
            <a:endParaRPr kumimoji="0" lang="en-US" dirty="0">
              <a:solidFill>
                <a:srgbClr val="FFFFFF"/>
              </a:solidFill>
            </a:endParaRPr>
          </a:p>
        </p:txBody>
      </p:sp>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10/8/2017</a:t>
            </a:fld>
            <a:endParaRPr lang="en-US"/>
          </a:p>
        </p:txBody>
      </p:sp>
      <p:sp>
        <p:nvSpPr>
          <p:cNvPr id="5" name="Footer Placeholder 4"/>
          <p:cNvSpPr>
            <a:spLocks noGrp="1"/>
          </p:cNvSpPr>
          <p:nvPr>
            <p:ph type="ftr" sz="quarter" idx="11"/>
          </p:nvPr>
        </p:nvSpPr>
        <p:spPr/>
        <p:txBody>
          <a:bodyPr/>
          <a:lstStyle/>
          <a:p>
            <a:fld id="{757A2F4E-5D54-B04B-91BD-7E78EE1FE9FD}" type="slidenum">
              <a:rPr lang="en-US" smtClean="0"/>
              <a:pPr/>
              <a:t>‹#›</a:t>
            </a:fld>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10/8/2017</a:t>
            </a:fld>
            <a:endParaRPr lang="en-US"/>
          </a:p>
        </p:txBody>
      </p:sp>
      <p:sp>
        <p:nvSpPr>
          <p:cNvPr id="5" name="Footer Placeholder 4"/>
          <p:cNvSpPr>
            <a:spLocks noGrp="1"/>
          </p:cNvSpPr>
          <p:nvPr>
            <p:ph type="ftr" sz="quarter" idx="11"/>
          </p:nvPr>
        </p:nvSpPr>
        <p:spPr/>
        <p:txBody>
          <a:bodyPr/>
          <a:lstStyle/>
          <a:p>
            <a:fld id="{757A2F4E-5D54-B04B-91BD-7E78EE1FE9FD}" type="slidenum">
              <a:rPr lang="en-US" smtClean="0"/>
              <a:pPr/>
              <a:t>‹#›</a:t>
            </a:fld>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a:t>Click to edit Master title style</a:t>
            </a:r>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a:t>Month Day Year</a:t>
            </a:r>
          </a:p>
        </p:txBody>
      </p:sp>
      <p:pic>
        <p:nvPicPr>
          <p:cNvPr id="13" name="Picture 12" descr="co_cde__dept_rgb.eps"/>
          <p:cNvPicPr>
            <a:picLocks noChangeAspect="1"/>
          </p:cNvPicPr>
          <p:nvPr userDrawn="1"/>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b="0" i="0">
                <a:latin typeface="Museo Slab 500"/>
                <a:cs typeface="Museo Slab 500"/>
              </a:defRPr>
            </a:lvl1pPr>
          </a:lstStyle>
          <a:p>
            <a:r>
              <a:rPr lang="en-US" dirty="0"/>
              <a:t>Click to edit Master title style</a:t>
            </a:r>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a:t>Click to edit Master title style</a:t>
            </a:r>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pPr/>
              <a:t>‹#›</a:t>
            </a:fld>
            <a:endParaRPr lang="en-US" dirty="0"/>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12" name="Picture 11"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a:t>Click to edit Master title style</a:t>
            </a:r>
          </a:p>
        </p:txBody>
      </p:sp>
      <p:pic>
        <p:nvPicPr>
          <p:cNvPr id="7" name="Picture 6"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a:t>Click to edit Master title style</a:t>
            </a:r>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14879509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a:t>Click to edit Master title style</a:t>
            </a:r>
          </a:p>
        </p:txBody>
      </p:sp>
      <p:pic>
        <p:nvPicPr>
          <p:cNvPr id="10" name="Picture 9"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91158561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a:t>Click to edit Master title style</a:t>
            </a:r>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84549143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10/8/2017</a:t>
            </a:fld>
            <a:endParaRPr lang="en-US"/>
          </a:p>
        </p:txBody>
      </p:sp>
      <p:sp>
        <p:nvSpPr>
          <p:cNvPr id="19" name="Footer Placeholder 18"/>
          <p:cNvSpPr>
            <a:spLocks noGrp="1"/>
          </p:cNvSpPr>
          <p:nvPr>
            <p:ph type="ftr" sz="quarter" idx="11"/>
          </p:nvPr>
        </p:nvSpPr>
        <p:spPr>
          <a:xfrm>
            <a:off x="3581400" y="76200"/>
            <a:ext cx="2895600" cy="288925"/>
          </a:xfrm>
        </p:spPr>
        <p:txBody>
          <a:bodyPr/>
          <a:lstStyle/>
          <a:p>
            <a:fld id="{757A2F4E-5D54-B04B-91BD-7E78EE1FE9FD}" type="slidenum">
              <a:rPr lang="en-US" smtClean="0"/>
              <a:pPr/>
              <a:t>‹#›</a:t>
            </a:fld>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D5BBC35B-A44B-4119-B8DA-DE9E3DFADA20}"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10/8/2017</a:t>
            </a:fld>
            <a:endParaRPr lang="en-US"/>
          </a:p>
        </p:txBody>
      </p:sp>
      <p:sp>
        <p:nvSpPr>
          <p:cNvPr id="11" name="Footer Placeholder 10"/>
          <p:cNvSpPr>
            <a:spLocks noGrp="1"/>
          </p:cNvSpPr>
          <p:nvPr>
            <p:ph type="ftr" sz="quarter" idx="11"/>
          </p:nvPr>
        </p:nvSpPr>
        <p:spPr/>
        <p:txBody>
          <a:bodyPr/>
          <a:lstStyle/>
          <a:p>
            <a:fld id="{757A2F4E-5D54-B04B-91BD-7E78EE1FE9FD}" type="slidenum">
              <a:rPr lang="en-US" smtClean="0"/>
              <a:pPr/>
              <a:t>‹#›</a:t>
            </a:fld>
            <a:endParaRPr lang="en-US" dirty="0"/>
          </a:p>
        </p:txBody>
      </p:sp>
      <p:sp>
        <p:nvSpPr>
          <p:cNvPr id="16" name="Slide Number Placeholder 1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10/8/2017</a:t>
            </a:fld>
            <a:endParaRPr lang="en-US"/>
          </a:p>
        </p:txBody>
      </p:sp>
      <p:sp>
        <p:nvSpPr>
          <p:cNvPr id="10" name="Footer Placeholder 9"/>
          <p:cNvSpPr>
            <a:spLocks noGrp="1"/>
          </p:cNvSpPr>
          <p:nvPr>
            <p:ph type="ftr" sz="quarter" idx="11"/>
          </p:nvPr>
        </p:nvSpPr>
        <p:spPr/>
        <p:txBody>
          <a:bodyPr/>
          <a:lstStyle/>
          <a:p>
            <a:fld id="{757A2F4E-5D54-B04B-91BD-7E78EE1FE9FD}" type="slidenum">
              <a:rPr lang="en-US" smtClean="0"/>
              <a:pPr/>
              <a:t>‹#›</a:t>
            </a:fld>
            <a:endParaRPr lang="en-US" dirty="0"/>
          </a:p>
        </p:txBody>
      </p:sp>
      <p:sp>
        <p:nvSpPr>
          <p:cNvPr id="31" name="Slide Number Placeholder 30"/>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10/8/2017</a:t>
            </a:fld>
            <a:endParaRPr lang="en-US"/>
          </a:p>
        </p:txBody>
      </p:sp>
      <p:sp>
        <p:nvSpPr>
          <p:cNvPr id="6" name="Footer Placeholder 5"/>
          <p:cNvSpPr>
            <a:spLocks noGrp="1"/>
          </p:cNvSpPr>
          <p:nvPr>
            <p:ph type="ftr" sz="quarter" idx="11"/>
          </p:nvPr>
        </p:nvSpPr>
        <p:spPr/>
        <p:txBody>
          <a:bodyPr/>
          <a:lstStyle/>
          <a:p>
            <a:fld id="{757A2F4E-5D54-B04B-91BD-7E78EE1FE9FD}" type="slidenum">
              <a:rPr lang="en-US" smtClean="0"/>
              <a:pPr/>
              <a:t>‹#›</a:t>
            </a:fld>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D5BBC35B-A44B-4119-B8DA-DE9E3DFADA20}" type="slidenum">
              <a:rPr kumimoji="0" lang="en-US" smtClean="0"/>
              <a:pPr eaLnBrk="1" latinLnBrk="0" hangingPunct="1"/>
              <a:t>‹#›</a:t>
            </a:fld>
            <a:endParaRPr kumimoji="0"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10/8/2017</a:t>
            </a:fld>
            <a:endParaRPr lang="en-US"/>
          </a:p>
        </p:txBody>
      </p:sp>
      <p:sp>
        <p:nvSpPr>
          <p:cNvPr id="21" name="Footer Placeholder 20"/>
          <p:cNvSpPr>
            <a:spLocks noGrp="1"/>
          </p:cNvSpPr>
          <p:nvPr>
            <p:ph type="ftr" sz="quarter" idx="11"/>
          </p:nvPr>
        </p:nvSpPr>
        <p:spPr/>
        <p:txBody>
          <a:bodyPr/>
          <a:lstStyle/>
          <a:p>
            <a:fld id="{757A2F4E-5D54-B04B-91BD-7E78EE1FE9FD}" type="slidenum">
              <a:rPr lang="en-US" smtClean="0"/>
              <a:pPr/>
              <a:t>‹#›</a:t>
            </a:fld>
            <a:endParaRPr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10/8/2017</a:t>
            </a:fld>
            <a:endParaRPr lang="en-US"/>
          </a:p>
        </p:txBody>
      </p:sp>
      <p:sp>
        <p:nvSpPr>
          <p:cNvPr id="24" name="Footer Placeholder 23"/>
          <p:cNvSpPr>
            <a:spLocks noGrp="1"/>
          </p:cNvSpPr>
          <p:nvPr>
            <p:ph type="ftr" sz="quarter" idx="11"/>
          </p:nvPr>
        </p:nvSpPr>
        <p:spPr/>
        <p:txBody>
          <a:bodyPr/>
          <a:lstStyle/>
          <a:p>
            <a:fld id="{757A2F4E-5D54-B04B-91BD-7E78EE1FE9FD}" type="slidenum">
              <a:rPr lang="en-US" smtClean="0"/>
              <a:pPr/>
              <a:t>‹#›</a:t>
            </a:fld>
            <a:endParaRPr lang="en-US" dirty="0"/>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pic>
        <p:nvPicPr>
          <p:cNvPr id="5" name="Picture 4" descr="co_cde_shield_rg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10/8/2017</a:t>
            </a:fld>
            <a:endParaRPr lang="en-US"/>
          </a:p>
        </p:txBody>
      </p:sp>
      <p:sp>
        <p:nvSpPr>
          <p:cNvPr id="29" name="Footer Placeholder 28"/>
          <p:cNvSpPr>
            <a:spLocks noGrp="1"/>
          </p:cNvSpPr>
          <p:nvPr>
            <p:ph type="ftr" sz="quarter" idx="11"/>
          </p:nvPr>
        </p:nvSpPr>
        <p:spPr/>
        <p:txBody>
          <a:bodyPr/>
          <a:lstStyle/>
          <a:p>
            <a:fld id="{757A2F4E-5D54-B04B-91BD-7E78EE1FE9FD}" type="slidenum">
              <a:rPr lang="en-US" smtClean="0"/>
              <a:pPr/>
              <a:t>‹#›</a:t>
            </a:fld>
            <a:endParaRPr lang="en-US" dirty="0"/>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10/8/2017</a:t>
            </a:fld>
            <a:endParaRPr lang="en-US">
              <a:solidFill>
                <a:schemeClr val="tx1"/>
              </a:solidFill>
            </a:endParaRPr>
          </a:p>
        </p:txBody>
      </p:sp>
      <p:sp>
        <p:nvSpPr>
          <p:cNvPr id="5" name="Footer Placeholder 4"/>
          <p:cNvSpPr>
            <a:spLocks noGrp="1"/>
          </p:cNvSpPr>
          <p:nvPr>
            <p:ph type="ftr" sz="quarter" idx="11"/>
          </p:nvPr>
        </p:nvSpPr>
        <p:spPr/>
        <p:txBody>
          <a:bodyPr/>
          <a:lstStyle/>
          <a:p>
            <a:fld id="{757A2F4E-5D54-B04B-91BD-7E78EE1FE9FD}" type="slidenum">
              <a:rPr lang="en-US" smtClean="0"/>
              <a:pPr/>
              <a:t>‹#›</a:t>
            </a:fld>
            <a:endParaRPr lang="en-US" dirty="0"/>
          </a:p>
        </p:txBody>
      </p:sp>
      <p:sp>
        <p:nvSpPr>
          <p:cNvPr id="31" name="Slide Number Placeholder 30"/>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solidFill>
                <a:schemeClr val="tx1"/>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pic>
        <p:nvPicPr>
          <p:cNvPr id="8" name="Picture 7" descr="co_cde_shield_rg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eaLnBrk="1" latinLnBrk="0" hangingPunct="1"/>
            <a:fld id="{544213AF-26F6-41FA-8D85-E2C5388D6E58}" type="datetimeFigureOut">
              <a:rPr lang="en-US" smtClean="0"/>
              <a:pPr eaLnBrk="1" latinLnBrk="0" hangingPunct="1"/>
              <a:t>10/8/2017</a:t>
            </a:fld>
            <a:endParaRPr lang="en-US" sz="1000" dirty="0">
              <a:solidFill>
                <a:schemeClr val="tx1"/>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fld id="{757A2F4E-5D54-B04B-91BD-7E78EE1FE9FD}" type="slidenum">
              <a:rPr lang="en-US" smtClean="0"/>
              <a:pPr/>
              <a:t>‹#›</a:t>
            </a:fld>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5BBC35B-A44B-4119-B8DA-DE9E3DFADA20}" type="slidenum">
              <a:rPr kumimoji="0" lang="en-US" smtClean="0"/>
              <a:pPr eaLnBrk="1" latinLnBrk="0" hangingPunct="1"/>
              <a:t>‹#›</a:t>
            </a:fld>
            <a:endParaRPr kumimoji="0" lang="en-US" sz="1000" b="0">
              <a:solidFill>
                <a:schemeClr val="tx1"/>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pic>
        <p:nvPicPr>
          <p:cNvPr id="13" name="Picture 12" descr="co_cde_shield_rgb.eps"/>
          <p:cNvPicPr>
            <a:picLocks noChangeAspect="1"/>
          </p:cNvPicPr>
          <p:nvPr userDrawn="1"/>
        </p:nvPicPr>
        <p:blipFill>
          <a:blip r:embed="rId20"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661" r:id="rId12"/>
    <p:sldLayoutId id="2147483662" r:id="rId13"/>
    <p:sldLayoutId id="2147483668" r:id="rId14"/>
    <p:sldLayoutId id="2147483669" r:id="rId15"/>
    <p:sldLayoutId id="2147483670" r:id="rId16"/>
    <p:sldLayoutId id="2147483673" r:id="rId17"/>
    <p:sldLayoutId id="2147483672" r:id="rId18"/>
  </p:sldLayoutIdLst>
  <p:hf hdr="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bing.com/search?q=man+in+the+mirror+michael+jackson&amp;form=EDGNTC&amp;qs=LS&amp;cvid=baed5b3cd64e45978a6eb650fc2c6d0d&amp;pq=man+in+the+mirror+mich"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youtube.com/watch?v=oRBchZLkQR0"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jwxrsngEJDw"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www.thefuntheory.com/piano-staircas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54162"/>
            <a:ext cx="8686800" cy="4525963"/>
          </a:xfrm>
        </p:spPr>
        <p:txBody>
          <a:bodyPr>
            <a:normAutofit fontScale="70000" lnSpcReduction="20000"/>
          </a:bodyPr>
          <a:lstStyle/>
          <a:p>
            <a:endParaRPr lang="en-US" dirty="0"/>
          </a:p>
          <a:p>
            <a:endParaRPr lang="en-US" dirty="0"/>
          </a:p>
          <a:p>
            <a:pPr marL="914400" lvl="3" indent="0">
              <a:buNone/>
            </a:pPr>
            <a:endParaRPr lang="en-US" sz="4400" b="1" i="1" dirty="0"/>
          </a:p>
          <a:p>
            <a:pPr marL="914400" lvl="3" indent="0">
              <a:buNone/>
            </a:pPr>
            <a:r>
              <a:rPr lang="en-US" sz="4400" b="1" i="1" dirty="0"/>
              <a:t>        Pamela Decker and John Happs</a:t>
            </a:r>
          </a:p>
          <a:p>
            <a:pPr marL="914400" lvl="3" indent="0">
              <a:buNone/>
            </a:pPr>
            <a:r>
              <a:rPr lang="en-US" sz="4400" b="1" i="1" dirty="0"/>
              <a:t>	         Senior Consultants </a:t>
            </a:r>
          </a:p>
          <a:p>
            <a:pPr marL="914400" lvl="3" indent="0">
              <a:buNone/>
            </a:pPr>
            <a:endParaRPr lang="en-US" sz="4400" b="1" i="1" dirty="0"/>
          </a:p>
          <a:p>
            <a:pPr marL="914400" lvl="3" indent="0">
              <a:buNone/>
            </a:pPr>
            <a:r>
              <a:rPr lang="en-US" sz="3100" b="1" i="1" dirty="0">
                <a:hlinkClick r:id="rId2"/>
              </a:rPr>
              <a:t>https://www.bing.com/search?q=man+in+the+mirror+michael+jackson&amp;form=EDGNTC&amp;qs=LS&amp;cvid=baed5b3cd64e45978a6eb650fc2c6d0d&amp;pq=man+in+the+mirror+mich</a:t>
            </a:r>
            <a:r>
              <a:rPr lang="en-US" sz="3100" b="1" i="1" dirty="0"/>
              <a:t> </a:t>
            </a:r>
          </a:p>
          <a:p>
            <a:pPr marL="914400" lvl="3" indent="0">
              <a:buNone/>
            </a:pPr>
            <a:endParaRPr lang="en-US" sz="4400" b="1" i="1" dirty="0"/>
          </a:p>
          <a:p>
            <a:pPr marL="914400" lvl="3" indent="0">
              <a:buNone/>
            </a:pPr>
            <a:r>
              <a:rPr lang="en-US" sz="4400" b="1" i="1" dirty="0"/>
              <a:t> </a:t>
            </a:r>
          </a:p>
        </p:txBody>
      </p:sp>
      <p:sp>
        <p:nvSpPr>
          <p:cNvPr id="3" name="Title 2"/>
          <p:cNvSpPr>
            <a:spLocks noGrp="1"/>
          </p:cNvSpPr>
          <p:nvPr>
            <p:ph type="title"/>
          </p:nvPr>
        </p:nvSpPr>
        <p:spPr>
          <a:xfrm>
            <a:off x="304800" y="457200"/>
            <a:ext cx="8686800" cy="1828800"/>
          </a:xfrm>
        </p:spPr>
        <p:txBody>
          <a:bodyPr>
            <a:normAutofit/>
          </a:bodyPr>
          <a:lstStyle/>
          <a:p>
            <a:r>
              <a:rPr lang="en-US" dirty="0"/>
              <a:t>	 </a:t>
            </a:r>
            <a:r>
              <a:rPr lang="en-US" sz="5400" dirty="0"/>
              <a:t>Systemic Change</a:t>
            </a:r>
          </a:p>
        </p:txBody>
      </p:sp>
      <p:sp>
        <p:nvSpPr>
          <p:cNvPr id="4" name="Footer Placeholder 3"/>
          <p:cNvSpPr>
            <a:spLocks noGrp="1"/>
          </p:cNvSpPr>
          <p:nvPr>
            <p:ph type="ftr" sz="quarter" idx="3"/>
          </p:nvPr>
        </p:nvSpPr>
        <p:spPr/>
        <p:txBody>
          <a:bodyPr/>
          <a:lstStyle/>
          <a:p>
            <a:fld id="{757A2F4E-5D54-B04B-91BD-7E78EE1FE9FD}" type="slidenum">
              <a:rPr lang="en-US" smtClean="0"/>
              <a:pPr/>
              <a:t>1</a:t>
            </a:fld>
            <a:endParaRPr lang="en-US" dirty="0"/>
          </a:p>
        </p:txBody>
      </p:sp>
    </p:spTree>
    <p:extLst>
      <p:ext uri="{BB962C8B-B14F-4D97-AF65-F5344CB8AC3E}">
        <p14:creationId xmlns:p14="http://schemas.microsoft.com/office/powerpoint/2010/main" val="2360917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5C32DB-FFBE-49A3-B360-0B12DDE99A20}"/>
              </a:ext>
            </a:extLst>
          </p:cNvPr>
          <p:cNvSpPr>
            <a:spLocks noGrp="1"/>
          </p:cNvSpPr>
          <p:nvPr>
            <p:ph type="dt" sz="half" idx="10"/>
          </p:nvPr>
        </p:nvSpPr>
        <p:spPr/>
        <p:txBody>
          <a:bodyPr/>
          <a:lstStyle/>
          <a:p>
            <a:pPr eaLnBrk="1" latinLnBrk="0" hangingPunct="1"/>
            <a:fld id="{C3D2DB68-9138-413A-ADD4-9FEAD3872167}" type="datetime1">
              <a:rPr lang="en-US" smtClean="0"/>
              <a:t>10/8/2017</a:t>
            </a:fld>
            <a:endParaRPr lang="en-US"/>
          </a:p>
        </p:txBody>
      </p:sp>
      <p:sp>
        <p:nvSpPr>
          <p:cNvPr id="3" name="Footer Placeholder 2">
            <a:extLst>
              <a:ext uri="{FF2B5EF4-FFF2-40B4-BE49-F238E27FC236}">
                <a16:creationId xmlns:a16="http://schemas.microsoft.com/office/drawing/2014/main" id="{E8DD6BD3-642C-46AF-A8FF-FF1125AF8997}"/>
              </a:ext>
            </a:extLst>
          </p:cNvPr>
          <p:cNvSpPr>
            <a:spLocks noGrp="1"/>
          </p:cNvSpPr>
          <p:nvPr>
            <p:ph type="ftr" sz="quarter" idx="11"/>
          </p:nvPr>
        </p:nvSpPr>
        <p:spPr/>
        <p:txBody>
          <a:bodyPr/>
          <a:lstStyle/>
          <a:p>
            <a:fld id="{757A2F4E-5D54-B04B-91BD-7E78EE1FE9FD}" type="slidenum">
              <a:rPr lang="en-US" smtClean="0"/>
              <a:pPr/>
              <a:t>10</a:t>
            </a:fld>
            <a:endParaRPr lang="en-US" dirty="0"/>
          </a:p>
        </p:txBody>
      </p:sp>
      <p:sp>
        <p:nvSpPr>
          <p:cNvPr id="4" name="Slide Number Placeholder 3">
            <a:extLst>
              <a:ext uri="{FF2B5EF4-FFF2-40B4-BE49-F238E27FC236}">
                <a16:creationId xmlns:a16="http://schemas.microsoft.com/office/drawing/2014/main" id="{1D23F8EE-EE6E-42E1-B8F8-0F359F498EC4}"/>
              </a:ext>
            </a:extLst>
          </p:cNvPr>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10</a:t>
            </a:fld>
            <a:endParaRPr kumimoji="0" lang="en-US"/>
          </a:p>
        </p:txBody>
      </p:sp>
      <p:pic>
        <p:nvPicPr>
          <p:cNvPr id="5" name="Picture 4">
            <a:extLst>
              <a:ext uri="{FF2B5EF4-FFF2-40B4-BE49-F238E27FC236}">
                <a16:creationId xmlns:a16="http://schemas.microsoft.com/office/drawing/2014/main" id="{F98D62FA-5DFB-4281-916F-F06D4D2F981E}"/>
              </a:ext>
            </a:extLst>
          </p:cNvPr>
          <p:cNvPicPr>
            <a:picLocks noChangeAspect="1"/>
          </p:cNvPicPr>
          <p:nvPr/>
        </p:nvPicPr>
        <p:blipFill>
          <a:blip r:embed="rId2"/>
          <a:stretch>
            <a:fillRect/>
          </a:stretch>
        </p:blipFill>
        <p:spPr>
          <a:xfrm>
            <a:off x="345057" y="76200"/>
            <a:ext cx="8646543" cy="6677099"/>
          </a:xfrm>
          <a:prstGeom prst="rect">
            <a:avLst/>
          </a:prstGeom>
        </p:spPr>
      </p:pic>
    </p:spTree>
    <p:extLst>
      <p:ext uri="{BB962C8B-B14F-4D97-AF65-F5344CB8AC3E}">
        <p14:creationId xmlns:p14="http://schemas.microsoft.com/office/powerpoint/2010/main" val="2804676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BC7213-3DD8-4E33-A7D2-DB62D5C248F6}"/>
              </a:ext>
            </a:extLst>
          </p:cNvPr>
          <p:cNvSpPr>
            <a:spLocks noGrp="1"/>
          </p:cNvSpPr>
          <p:nvPr>
            <p:ph type="dt" sz="half" idx="10"/>
          </p:nvPr>
        </p:nvSpPr>
        <p:spPr/>
        <p:txBody>
          <a:bodyPr/>
          <a:lstStyle/>
          <a:p>
            <a:pPr eaLnBrk="1" latinLnBrk="0" hangingPunct="1"/>
            <a:fld id="{84770973-F213-4E1C-A13D-7A6B2CBDEAD6}" type="datetime1">
              <a:rPr lang="en-US" smtClean="0"/>
              <a:t>10/8/2017</a:t>
            </a:fld>
            <a:endParaRPr lang="en-US"/>
          </a:p>
        </p:txBody>
      </p:sp>
      <p:sp>
        <p:nvSpPr>
          <p:cNvPr id="3" name="Footer Placeholder 2">
            <a:extLst>
              <a:ext uri="{FF2B5EF4-FFF2-40B4-BE49-F238E27FC236}">
                <a16:creationId xmlns:a16="http://schemas.microsoft.com/office/drawing/2014/main" id="{FBA03F1D-2F06-4ED9-B2F9-083D38368F5C}"/>
              </a:ext>
            </a:extLst>
          </p:cNvPr>
          <p:cNvSpPr>
            <a:spLocks noGrp="1"/>
          </p:cNvSpPr>
          <p:nvPr>
            <p:ph type="ftr" sz="quarter" idx="11"/>
          </p:nvPr>
        </p:nvSpPr>
        <p:spPr/>
        <p:txBody>
          <a:bodyPr/>
          <a:lstStyle/>
          <a:p>
            <a:fld id="{757A2F4E-5D54-B04B-91BD-7E78EE1FE9FD}" type="slidenum">
              <a:rPr lang="en-US" smtClean="0"/>
              <a:pPr/>
              <a:t>11</a:t>
            </a:fld>
            <a:endParaRPr lang="en-US" dirty="0"/>
          </a:p>
        </p:txBody>
      </p:sp>
      <p:sp>
        <p:nvSpPr>
          <p:cNvPr id="4" name="Slide Number Placeholder 3">
            <a:extLst>
              <a:ext uri="{FF2B5EF4-FFF2-40B4-BE49-F238E27FC236}">
                <a16:creationId xmlns:a16="http://schemas.microsoft.com/office/drawing/2014/main" id="{8DCD53A3-2D3B-4059-804D-8BBC4CDC572A}"/>
              </a:ext>
            </a:extLst>
          </p:cNvPr>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11</a:t>
            </a:fld>
            <a:endParaRPr kumimoji="0" lang="en-US"/>
          </a:p>
        </p:txBody>
      </p:sp>
      <p:pic>
        <p:nvPicPr>
          <p:cNvPr id="5" name="Picture 4">
            <a:extLst>
              <a:ext uri="{FF2B5EF4-FFF2-40B4-BE49-F238E27FC236}">
                <a16:creationId xmlns:a16="http://schemas.microsoft.com/office/drawing/2014/main" id="{F41D3E4E-FD61-4927-9BEB-4EB9BC925A57}"/>
              </a:ext>
            </a:extLst>
          </p:cNvPr>
          <p:cNvPicPr>
            <a:picLocks noChangeAspect="1"/>
          </p:cNvPicPr>
          <p:nvPr/>
        </p:nvPicPr>
        <p:blipFill>
          <a:blip r:embed="rId2"/>
          <a:stretch>
            <a:fillRect/>
          </a:stretch>
        </p:blipFill>
        <p:spPr>
          <a:xfrm>
            <a:off x="120770" y="0"/>
            <a:ext cx="9023230" cy="6826683"/>
          </a:xfrm>
          <a:prstGeom prst="rect">
            <a:avLst/>
          </a:prstGeom>
        </p:spPr>
      </p:pic>
    </p:spTree>
    <p:extLst>
      <p:ext uri="{BB962C8B-B14F-4D97-AF65-F5344CB8AC3E}">
        <p14:creationId xmlns:p14="http://schemas.microsoft.com/office/powerpoint/2010/main" val="3909039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Systems</a:t>
            </a:r>
          </a:p>
        </p:txBody>
      </p:sp>
      <p:sp>
        <p:nvSpPr>
          <p:cNvPr id="2" name="Content Placeholder 1"/>
          <p:cNvSpPr>
            <a:spLocks noGrp="1"/>
          </p:cNvSpPr>
          <p:nvPr>
            <p:ph idx="1"/>
          </p:nvPr>
        </p:nvSpPr>
        <p:spPr/>
        <p:txBody>
          <a:bodyPr/>
          <a:lstStyle/>
          <a:p>
            <a:r>
              <a:rPr lang="en-US" sz="4000" dirty="0"/>
              <a:t>List 5 systems in your school that you deal with every day.  Mark which ones you can change and which ones are really impossible to change.  </a:t>
            </a:r>
          </a:p>
          <a:p>
            <a:r>
              <a:rPr lang="en-US" sz="4000" dirty="0"/>
              <a:t>Share out</a:t>
            </a:r>
          </a:p>
        </p:txBody>
      </p:sp>
      <p:sp>
        <p:nvSpPr>
          <p:cNvPr id="4" name="Footer Placeholder 3"/>
          <p:cNvSpPr>
            <a:spLocks noGrp="1"/>
          </p:cNvSpPr>
          <p:nvPr>
            <p:ph type="ftr" sz="quarter" idx="11"/>
          </p:nvPr>
        </p:nvSpPr>
        <p:spPr/>
        <p:txBody>
          <a:bodyPr/>
          <a:lstStyle/>
          <a:p>
            <a:fld id="{757A2F4E-5D54-B04B-91BD-7E78EE1FE9FD}" type="slidenum">
              <a:rPr lang="en-US" smtClean="0"/>
              <a:pPr/>
              <a:t>12</a:t>
            </a:fld>
            <a:endParaRPr lang="en-US" dirty="0"/>
          </a:p>
        </p:txBody>
      </p:sp>
    </p:spTree>
    <p:extLst>
      <p:ext uri="{BB962C8B-B14F-4D97-AF65-F5344CB8AC3E}">
        <p14:creationId xmlns:p14="http://schemas.microsoft.com/office/powerpoint/2010/main" val="1666287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200" dirty="0"/>
              <a:t>Approaches to Systems and Parts you can change or can you?</a:t>
            </a:r>
          </a:p>
        </p:txBody>
      </p:sp>
      <p:sp>
        <p:nvSpPr>
          <p:cNvPr id="2" name="Content Placeholder 1"/>
          <p:cNvSpPr>
            <a:spLocks noGrp="1"/>
          </p:cNvSpPr>
          <p:nvPr>
            <p:ph idx="1"/>
          </p:nvPr>
        </p:nvSpPr>
        <p:spPr/>
        <p:txBody>
          <a:bodyPr/>
          <a:lstStyle/>
          <a:p>
            <a:r>
              <a:rPr lang="en-US" sz="2000" dirty="0"/>
              <a:t>Bell Schedule</a:t>
            </a:r>
          </a:p>
          <a:p>
            <a:r>
              <a:rPr lang="en-US" sz="2000" dirty="0"/>
              <a:t>Class Schedule</a:t>
            </a:r>
          </a:p>
          <a:p>
            <a:r>
              <a:rPr lang="en-US" sz="2000" dirty="0"/>
              <a:t>Your Schedule</a:t>
            </a:r>
          </a:p>
          <a:p>
            <a:r>
              <a:rPr lang="en-US" sz="2000" dirty="0"/>
              <a:t>Personnel expertise</a:t>
            </a:r>
          </a:p>
          <a:p>
            <a:r>
              <a:rPr lang="en-US" sz="2000" dirty="0"/>
              <a:t>Pay</a:t>
            </a:r>
          </a:p>
          <a:p>
            <a:r>
              <a:rPr lang="en-US" sz="2000" dirty="0"/>
              <a:t>Responsibilities</a:t>
            </a:r>
          </a:p>
          <a:p>
            <a:r>
              <a:rPr lang="en-US" sz="2000" dirty="0"/>
              <a:t>Expectations such as grading systems</a:t>
            </a:r>
          </a:p>
          <a:p>
            <a:r>
              <a:rPr lang="en-US" sz="2000" dirty="0"/>
              <a:t>Grade levels and age</a:t>
            </a:r>
          </a:p>
          <a:p>
            <a:r>
              <a:rPr lang="en-US" sz="2000" dirty="0"/>
              <a:t>High school vs. middle school vs. elementary</a:t>
            </a:r>
          </a:p>
          <a:p>
            <a:r>
              <a:rPr lang="en-US" sz="2000" dirty="0"/>
              <a:t>Programs or curriculum</a:t>
            </a:r>
          </a:p>
          <a:p>
            <a:r>
              <a:rPr lang="en-US" sz="2000" dirty="0"/>
              <a:t>Delivery structures</a:t>
            </a:r>
          </a:p>
          <a:p>
            <a:r>
              <a:rPr lang="en-US" sz="2000" dirty="0"/>
              <a:t>State of Colorado—rules and regulations</a:t>
            </a:r>
          </a:p>
          <a:p>
            <a:pPr marL="45720" indent="0">
              <a:buNone/>
            </a:pPr>
            <a:endParaRPr lang="en-US" dirty="0"/>
          </a:p>
          <a:p>
            <a:endParaRPr lang="en-US" dirty="0"/>
          </a:p>
        </p:txBody>
      </p:sp>
      <p:sp>
        <p:nvSpPr>
          <p:cNvPr id="4" name="Footer Placeholder 3"/>
          <p:cNvSpPr>
            <a:spLocks noGrp="1"/>
          </p:cNvSpPr>
          <p:nvPr>
            <p:ph type="ftr" sz="quarter" idx="11"/>
          </p:nvPr>
        </p:nvSpPr>
        <p:spPr/>
        <p:txBody>
          <a:bodyPr/>
          <a:lstStyle/>
          <a:p>
            <a:fld id="{757A2F4E-5D54-B04B-91BD-7E78EE1FE9FD}" type="slidenum">
              <a:rPr lang="en-US" smtClean="0"/>
              <a:pPr/>
              <a:t>13</a:t>
            </a:fld>
            <a:endParaRPr lang="en-US" dirty="0"/>
          </a:p>
        </p:txBody>
      </p:sp>
    </p:spTree>
    <p:extLst>
      <p:ext uri="{BB962C8B-B14F-4D97-AF65-F5344CB8AC3E}">
        <p14:creationId xmlns:p14="http://schemas.microsoft.com/office/powerpoint/2010/main" val="3625941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Approaches to Systems and Parts you can change or can you?</a:t>
            </a:r>
          </a:p>
        </p:txBody>
      </p:sp>
      <p:sp>
        <p:nvSpPr>
          <p:cNvPr id="2" name="Content Placeholder 1"/>
          <p:cNvSpPr>
            <a:spLocks noGrp="1"/>
          </p:cNvSpPr>
          <p:nvPr>
            <p:ph idx="1"/>
          </p:nvPr>
        </p:nvSpPr>
        <p:spPr/>
        <p:txBody>
          <a:bodyPr/>
          <a:lstStyle/>
          <a:p>
            <a:r>
              <a:rPr lang="en-US" sz="2000" dirty="0"/>
              <a:t>Classes and class content</a:t>
            </a:r>
          </a:p>
          <a:p>
            <a:r>
              <a:rPr lang="en-US" sz="2000" dirty="0"/>
              <a:t>Location</a:t>
            </a:r>
          </a:p>
          <a:p>
            <a:r>
              <a:rPr lang="en-US" sz="2000" dirty="0"/>
              <a:t>Equipment</a:t>
            </a:r>
          </a:p>
          <a:p>
            <a:r>
              <a:rPr lang="en-US" sz="2000" dirty="0"/>
              <a:t>Environment</a:t>
            </a:r>
          </a:p>
          <a:p>
            <a:r>
              <a:rPr lang="en-US" sz="2000" dirty="0"/>
              <a:t>Amount of time on task</a:t>
            </a:r>
          </a:p>
          <a:p>
            <a:r>
              <a:rPr lang="en-US" sz="2000" dirty="0"/>
              <a:t>Hierarchy of responsibilities or teaching</a:t>
            </a:r>
          </a:p>
          <a:p>
            <a:r>
              <a:rPr lang="en-US" sz="2000" dirty="0"/>
              <a:t>Evaluations</a:t>
            </a:r>
          </a:p>
          <a:p>
            <a:r>
              <a:rPr lang="en-US" sz="2000" dirty="0"/>
              <a:t>Testing</a:t>
            </a:r>
          </a:p>
          <a:p>
            <a:r>
              <a:rPr lang="en-US" sz="2000" dirty="0"/>
              <a:t>Rewards</a:t>
            </a:r>
          </a:p>
          <a:p>
            <a:r>
              <a:rPr lang="en-US" sz="2000" dirty="0"/>
              <a:t>The contract you signed</a:t>
            </a:r>
          </a:p>
          <a:p>
            <a:r>
              <a:rPr lang="en-US" sz="2000" dirty="0"/>
              <a:t>Mission and vision statements or beliefs</a:t>
            </a:r>
          </a:p>
          <a:p>
            <a:r>
              <a:rPr lang="en-US" sz="2000" dirty="0"/>
              <a:t>Other????????????</a:t>
            </a:r>
          </a:p>
          <a:p>
            <a:endParaRPr lang="en-US" dirty="0"/>
          </a:p>
          <a:p>
            <a:endParaRPr lang="en-US" dirty="0"/>
          </a:p>
        </p:txBody>
      </p:sp>
      <p:sp>
        <p:nvSpPr>
          <p:cNvPr id="4" name="Footer Placeholder 3"/>
          <p:cNvSpPr>
            <a:spLocks noGrp="1"/>
          </p:cNvSpPr>
          <p:nvPr>
            <p:ph type="ftr" sz="quarter" idx="11"/>
          </p:nvPr>
        </p:nvSpPr>
        <p:spPr/>
        <p:txBody>
          <a:bodyPr/>
          <a:lstStyle/>
          <a:p>
            <a:fld id="{757A2F4E-5D54-B04B-91BD-7E78EE1FE9FD}" type="slidenum">
              <a:rPr lang="en-US" smtClean="0"/>
              <a:pPr/>
              <a:t>14</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2887" y="1032817"/>
            <a:ext cx="4081111" cy="3888359"/>
          </a:xfrm>
          <a:prstGeom prst="rect">
            <a:avLst/>
          </a:prstGeom>
        </p:spPr>
      </p:pic>
    </p:spTree>
    <p:extLst>
      <p:ext uri="{BB962C8B-B14F-4D97-AF65-F5344CB8AC3E}">
        <p14:creationId xmlns:p14="http://schemas.microsoft.com/office/powerpoint/2010/main" val="1644208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Logic of the Journey </a:t>
            </a:r>
            <a:br>
              <a:rPr lang="en-US" dirty="0"/>
            </a:br>
            <a:r>
              <a:rPr lang="en-US" dirty="0"/>
              <a:t>		for systemic change </a:t>
            </a:r>
          </a:p>
        </p:txBody>
      </p:sp>
      <p:sp>
        <p:nvSpPr>
          <p:cNvPr id="3" name="Content Placeholder 2"/>
          <p:cNvSpPr>
            <a:spLocks noGrp="1"/>
          </p:cNvSpPr>
          <p:nvPr>
            <p:ph idx="1"/>
          </p:nvPr>
        </p:nvSpPr>
        <p:spPr>
          <a:xfrm>
            <a:off x="304800" y="1554162"/>
            <a:ext cx="8686800" cy="4919790"/>
          </a:xfrm>
        </p:spPr>
        <p:txBody>
          <a:bodyPr>
            <a:normAutofit/>
          </a:bodyPr>
          <a:lstStyle/>
          <a:p>
            <a:r>
              <a:rPr lang="en-US" dirty="0"/>
              <a:t>1</a:t>
            </a:r>
            <a:r>
              <a:rPr lang="en-US" baseline="30000" dirty="0"/>
              <a:t>st</a:t>
            </a:r>
            <a:r>
              <a:rPr lang="en-US" dirty="0"/>
              <a:t> – Create that counseling vision</a:t>
            </a:r>
          </a:p>
          <a:p>
            <a:pPr lvl="3"/>
            <a:r>
              <a:rPr lang="en-US" dirty="0"/>
              <a:t>Break out of current mindsets about counseling </a:t>
            </a:r>
          </a:p>
          <a:p>
            <a:pPr lvl="3"/>
            <a:r>
              <a:rPr lang="en-US" dirty="0"/>
              <a:t>See the need for systemic change </a:t>
            </a:r>
          </a:p>
          <a:p>
            <a:pPr lvl="3"/>
            <a:r>
              <a:rPr lang="en-US" dirty="0"/>
              <a:t>Look at the new approaches – mindsets and behaviors </a:t>
            </a:r>
          </a:p>
          <a:p>
            <a:r>
              <a:rPr lang="en-US" dirty="0"/>
              <a:t>2</a:t>
            </a:r>
            <a:r>
              <a:rPr lang="en-US" baseline="30000" dirty="0"/>
              <a:t>nd</a:t>
            </a:r>
            <a:r>
              <a:rPr lang="en-US" dirty="0"/>
              <a:t> – </a:t>
            </a:r>
            <a:r>
              <a:rPr lang="en-US" sz="2800" dirty="0"/>
              <a:t>Reach consensus on beliefs about counseling </a:t>
            </a:r>
          </a:p>
          <a:p>
            <a:pPr lvl="3"/>
            <a:r>
              <a:rPr lang="en-US" dirty="0"/>
              <a:t>Develop a passion for the vision for all students</a:t>
            </a:r>
          </a:p>
          <a:p>
            <a:pPr lvl="3"/>
            <a:r>
              <a:rPr lang="en-US" dirty="0"/>
              <a:t>Trust, group work, discussions, suspend judgement, sharing</a:t>
            </a:r>
          </a:p>
          <a:p>
            <a:r>
              <a:rPr lang="en-US" dirty="0"/>
              <a:t>3</a:t>
            </a:r>
            <a:r>
              <a:rPr lang="en-US" baseline="30000" dirty="0"/>
              <a:t>rd</a:t>
            </a:r>
            <a:r>
              <a:rPr lang="en-US" dirty="0"/>
              <a:t> – Foster a sense of ownership by all </a:t>
            </a:r>
          </a:p>
          <a:p>
            <a:pPr lvl="3"/>
            <a:r>
              <a:rPr lang="en-US" dirty="0"/>
              <a:t>Empowering rather than controlling </a:t>
            </a:r>
          </a:p>
          <a:p>
            <a:pPr lvl="3"/>
            <a:r>
              <a:rPr lang="en-US" dirty="0"/>
              <a:t>Motivation, reflection, two way communication </a:t>
            </a:r>
          </a:p>
          <a:p>
            <a:pPr lvl="3"/>
            <a:r>
              <a:rPr lang="en-US" dirty="0"/>
              <a:t>Collaboration </a:t>
            </a:r>
          </a:p>
        </p:txBody>
      </p:sp>
      <p:sp>
        <p:nvSpPr>
          <p:cNvPr id="4" name="Date Placeholder 3"/>
          <p:cNvSpPr>
            <a:spLocks noGrp="1"/>
          </p:cNvSpPr>
          <p:nvPr>
            <p:ph type="dt" sz="half" idx="10"/>
          </p:nvPr>
        </p:nvSpPr>
        <p:spPr/>
        <p:txBody>
          <a:bodyPr/>
          <a:lstStyle/>
          <a:p>
            <a:pPr eaLnBrk="1" latinLnBrk="0" hangingPunct="1"/>
            <a:fld id="{C39A82B3-E820-4E1C-86E1-90AD527EB17D}" type="datetime1">
              <a:rPr lang="en-US" smtClean="0"/>
              <a:t>10/8/2017</a:t>
            </a:fld>
            <a:endParaRPr lang="en-US"/>
          </a:p>
        </p:txBody>
      </p:sp>
      <p:sp>
        <p:nvSpPr>
          <p:cNvPr id="5" name="Footer Placeholder 4"/>
          <p:cNvSpPr>
            <a:spLocks noGrp="1"/>
          </p:cNvSpPr>
          <p:nvPr>
            <p:ph type="ftr" sz="quarter" idx="11"/>
          </p:nvPr>
        </p:nvSpPr>
        <p:spPr/>
        <p:txBody>
          <a:bodyPr/>
          <a:lstStyle/>
          <a:p>
            <a:fld id="{757A2F4E-5D54-B04B-91BD-7E78EE1FE9FD}" type="slidenum">
              <a:rPr lang="en-US" smtClean="0"/>
              <a:pPr/>
              <a:t>15</a:t>
            </a:fld>
            <a:endParaRPr lang="en-US" dirty="0"/>
          </a:p>
        </p:txBody>
      </p:sp>
      <p:sp>
        <p:nvSpPr>
          <p:cNvPr id="6" name="Slide Number Placeholder 5"/>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15</a:t>
            </a:fld>
            <a:endParaRPr kumimoji="0" lang="en-US"/>
          </a:p>
        </p:txBody>
      </p:sp>
    </p:spTree>
    <p:extLst>
      <p:ext uri="{BB962C8B-B14F-4D97-AF65-F5344CB8AC3E}">
        <p14:creationId xmlns:p14="http://schemas.microsoft.com/office/powerpoint/2010/main" val="1973393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a:xfrm>
            <a:off x="0" y="0"/>
            <a:ext cx="9144000" cy="1701209"/>
          </a:xfrm>
        </p:spPr>
        <p:txBody>
          <a:bodyPr/>
          <a:lstStyle/>
          <a:p>
            <a:r>
              <a:rPr lang="en-US" altLang="en-US" sz="4800" dirty="0">
                <a:solidFill>
                  <a:srgbClr val="FF0000"/>
                </a:solidFill>
              </a:rPr>
              <a:t>Where Would You Like To See Changes at Your School? </a:t>
            </a:r>
            <a:r>
              <a:rPr lang="en-US" altLang="en-US" dirty="0">
                <a:solidFill>
                  <a:srgbClr val="FF0000"/>
                </a:solidFill>
              </a:rPr>
              <a:t> </a:t>
            </a:r>
          </a:p>
        </p:txBody>
      </p:sp>
      <p:sp>
        <p:nvSpPr>
          <p:cNvPr id="451587" name="Rectangle 3"/>
          <p:cNvSpPr>
            <a:spLocks noGrp="1" noChangeArrowheads="1"/>
          </p:cNvSpPr>
          <p:nvPr>
            <p:ph idx="1"/>
          </p:nvPr>
        </p:nvSpPr>
        <p:spPr>
          <a:xfrm>
            <a:off x="0" y="1509823"/>
            <a:ext cx="9144000" cy="5348177"/>
          </a:xfrm>
        </p:spPr>
        <p:txBody>
          <a:bodyPr>
            <a:normAutofit lnSpcReduction="10000"/>
          </a:bodyPr>
          <a:lstStyle/>
          <a:p>
            <a:r>
              <a:rPr lang="en-US" altLang="en-US" sz="5400" b="1" dirty="0"/>
              <a:t> </a:t>
            </a:r>
            <a:r>
              <a:rPr lang="en-US" altLang="en-US" sz="3600" b="1" dirty="0"/>
              <a:t>Academic </a:t>
            </a:r>
          </a:p>
          <a:p>
            <a:pPr lvl="1"/>
            <a:r>
              <a:rPr lang="en-US" altLang="en-US" sz="2400" b="1" dirty="0"/>
              <a:t>Student Academic Achievement</a:t>
            </a:r>
          </a:p>
          <a:p>
            <a:r>
              <a:rPr lang="en-US" altLang="en-US" sz="5400" b="1" dirty="0"/>
              <a:t> </a:t>
            </a:r>
            <a:r>
              <a:rPr lang="en-US" altLang="en-US" sz="3600" b="1" dirty="0"/>
              <a:t>Attendance</a:t>
            </a:r>
          </a:p>
          <a:p>
            <a:pPr lvl="1"/>
            <a:r>
              <a:rPr lang="en-US" altLang="en-US" sz="2400" b="1" dirty="0"/>
              <a:t>Improve Attendance </a:t>
            </a:r>
          </a:p>
          <a:p>
            <a:r>
              <a:rPr lang="en-US" altLang="en-US" sz="5400" b="1" dirty="0"/>
              <a:t> </a:t>
            </a:r>
            <a:r>
              <a:rPr lang="en-US" altLang="en-US" sz="3600" b="1" dirty="0"/>
              <a:t>Behavior</a:t>
            </a:r>
            <a:r>
              <a:rPr lang="en-US" altLang="en-US" sz="5400" b="1" dirty="0"/>
              <a:t> </a:t>
            </a:r>
          </a:p>
          <a:p>
            <a:pPr lvl="1"/>
            <a:r>
              <a:rPr lang="en-US" altLang="en-US" sz="2400" b="1" dirty="0"/>
              <a:t>Decrease in discipline issues, suspensions, expulsions</a:t>
            </a:r>
          </a:p>
          <a:p>
            <a:r>
              <a:rPr lang="en-US" altLang="en-US" sz="3600" b="1" dirty="0"/>
              <a:t>  Personal/Social </a:t>
            </a:r>
          </a:p>
          <a:p>
            <a:pPr lvl="1"/>
            <a:r>
              <a:rPr lang="en-US" altLang="en-US" b="1" dirty="0"/>
              <a:t>Positive Learning Environment /Culture</a:t>
            </a:r>
          </a:p>
          <a:p>
            <a:pPr algn="ctr">
              <a:buFont typeface="Wingdings" pitchFamily="2" charset="2"/>
              <a:buNone/>
            </a:pPr>
            <a:fld id="{16C29AE6-FBD2-4065-8A85-B9EE5DBB2C9B}" type="slidenum">
              <a:rPr lang="en-US" altLang="en-US" sz="1400" b="1"/>
              <a:pPr algn="ctr">
                <a:buFont typeface="Wingdings" pitchFamily="2" charset="2"/>
                <a:buNone/>
              </a:pPr>
              <a:t>16</a:t>
            </a:fld>
            <a:endParaRPr lang="en-US" altLang="en-US" sz="2400" b="1" dirty="0">
              <a:solidFill>
                <a:schemeClr val="bg1"/>
              </a:solidFill>
            </a:endParaRPr>
          </a:p>
        </p:txBody>
      </p:sp>
    </p:spTree>
    <p:extLst>
      <p:ext uri="{BB962C8B-B14F-4D97-AF65-F5344CB8AC3E}">
        <p14:creationId xmlns:p14="http://schemas.microsoft.com/office/powerpoint/2010/main" val="1772494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One System</a:t>
            </a:r>
          </a:p>
        </p:txBody>
      </p:sp>
      <p:sp>
        <p:nvSpPr>
          <p:cNvPr id="2" name="Content Placeholder 1"/>
          <p:cNvSpPr>
            <a:spLocks noGrp="1"/>
          </p:cNvSpPr>
          <p:nvPr>
            <p:ph idx="1"/>
          </p:nvPr>
        </p:nvSpPr>
        <p:spPr/>
        <p:txBody>
          <a:bodyPr/>
          <a:lstStyle/>
          <a:p>
            <a:r>
              <a:rPr lang="en-US" dirty="0"/>
              <a:t>Identify the system(s) that needs to changed in Academics/Attendance/Behaviors/Personal-Social area to make an impact or improvement </a:t>
            </a:r>
          </a:p>
          <a:p>
            <a:r>
              <a:rPr lang="en-US" dirty="0"/>
              <a:t>Share out </a:t>
            </a:r>
          </a:p>
        </p:txBody>
      </p:sp>
      <p:sp>
        <p:nvSpPr>
          <p:cNvPr id="4" name="Footer Placeholder 3"/>
          <p:cNvSpPr>
            <a:spLocks noGrp="1"/>
          </p:cNvSpPr>
          <p:nvPr>
            <p:ph type="ftr" sz="quarter" idx="11"/>
          </p:nvPr>
        </p:nvSpPr>
        <p:spPr/>
        <p:txBody>
          <a:bodyPr/>
          <a:lstStyle/>
          <a:p>
            <a:fld id="{757A2F4E-5D54-B04B-91BD-7E78EE1FE9FD}" type="slidenum">
              <a:rPr lang="en-US" smtClean="0"/>
              <a:pPr/>
              <a:t>17</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0340" y="3206892"/>
            <a:ext cx="3209073" cy="2719003"/>
          </a:xfrm>
          <a:prstGeom prst="rect">
            <a:avLst/>
          </a:prstGeom>
        </p:spPr>
      </p:pic>
    </p:spTree>
    <p:extLst>
      <p:ext uri="{BB962C8B-B14F-4D97-AF65-F5344CB8AC3E}">
        <p14:creationId xmlns:p14="http://schemas.microsoft.com/office/powerpoint/2010/main" val="147369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341697"/>
          </a:xfrm>
        </p:spPr>
        <p:txBody>
          <a:bodyPr>
            <a:normAutofit fontScale="90000"/>
          </a:bodyPr>
          <a:lstStyle/>
          <a:p>
            <a:r>
              <a:rPr lang="en-US" dirty="0"/>
              <a:t>SYSTEMIC CHANGE</a:t>
            </a:r>
          </a:p>
        </p:txBody>
      </p:sp>
      <p:graphicFrame>
        <p:nvGraphicFramePr>
          <p:cNvPr id="10" name="Diagram 9"/>
          <p:cNvGraphicFramePr/>
          <p:nvPr>
            <p:extLst>
              <p:ext uri="{D42A27DB-BD31-4B8C-83A1-F6EECF244321}">
                <p14:modId xmlns:p14="http://schemas.microsoft.com/office/powerpoint/2010/main" val="1283824562"/>
              </p:ext>
            </p:extLst>
          </p:nvPr>
        </p:nvGraphicFramePr>
        <p:xfrm>
          <a:off x="260797" y="1439333"/>
          <a:ext cx="872221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604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5400" dirty="0">
                <a:latin typeface="Lucida Calligraphy" panose="03010101010101010101" pitchFamily="66" charset="0"/>
              </a:rPr>
              <a:t>Will Rogers </a:t>
            </a:r>
          </a:p>
        </p:txBody>
      </p:sp>
      <p:sp>
        <p:nvSpPr>
          <p:cNvPr id="2" name="Content Placeholder 1"/>
          <p:cNvSpPr>
            <a:spLocks noGrp="1"/>
          </p:cNvSpPr>
          <p:nvPr>
            <p:ph idx="1"/>
          </p:nvPr>
        </p:nvSpPr>
        <p:spPr/>
        <p:txBody>
          <a:bodyPr/>
          <a:lstStyle/>
          <a:p>
            <a:r>
              <a:rPr lang="en-US" sz="6000" dirty="0">
                <a:latin typeface="Lucida Calligraphy" panose="03010101010101010101" pitchFamily="66" charset="0"/>
              </a:rPr>
              <a:t>Even if you are on the right track, you will get run over if you just sit there. </a:t>
            </a:r>
          </a:p>
        </p:txBody>
      </p:sp>
      <p:sp>
        <p:nvSpPr>
          <p:cNvPr id="4" name="Footer Placeholder 3"/>
          <p:cNvSpPr>
            <a:spLocks noGrp="1"/>
          </p:cNvSpPr>
          <p:nvPr>
            <p:ph type="ftr" sz="quarter" idx="11"/>
          </p:nvPr>
        </p:nvSpPr>
        <p:spPr/>
        <p:txBody>
          <a:bodyPr/>
          <a:lstStyle/>
          <a:p>
            <a:fld id="{757A2F4E-5D54-B04B-91BD-7E78EE1FE9FD}" type="slidenum">
              <a:rPr lang="en-US" smtClean="0"/>
              <a:pPr/>
              <a:t>19</a:t>
            </a:fld>
            <a:endParaRPr lang="en-US" dirty="0"/>
          </a:p>
        </p:txBody>
      </p:sp>
    </p:spTree>
    <p:extLst>
      <p:ext uri="{BB962C8B-B14F-4D97-AF65-F5344CB8AC3E}">
        <p14:creationId xmlns:p14="http://schemas.microsoft.com/office/powerpoint/2010/main" val="4288773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a:t>What is systemic change?  </a:t>
            </a:r>
            <a:br>
              <a:rPr lang="en-US" dirty="0"/>
            </a:br>
            <a:r>
              <a:rPr lang="en-US" dirty="0"/>
              <a:t>Why School Counselors? </a:t>
            </a:r>
            <a:endParaRPr lang="en-US" dirty="0">
              <a:latin typeface="Museo Slab 500"/>
              <a:cs typeface="Museo Slab 500"/>
            </a:endParaRPr>
          </a:p>
        </p:txBody>
      </p:sp>
      <p:sp>
        <p:nvSpPr>
          <p:cNvPr id="11" name="Content Placeholder 10"/>
          <p:cNvSpPr>
            <a:spLocks noGrp="1"/>
          </p:cNvSpPr>
          <p:nvPr>
            <p:ph idx="1"/>
          </p:nvPr>
        </p:nvSpPr>
        <p:spPr/>
        <p:txBody>
          <a:bodyPr/>
          <a:lstStyle/>
          <a:p>
            <a:pPr marL="45720" indent="0">
              <a:buNone/>
            </a:pPr>
            <a:r>
              <a:rPr lang="en-US" sz="3600" i="1" dirty="0">
                <a:solidFill>
                  <a:srgbClr val="7030A0"/>
                </a:solidFill>
              </a:rPr>
              <a:t>Definition  =  “change that pervades all parts of a system, taking into account the interrelationships and interdependencies among those parts</a:t>
            </a:r>
            <a:r>
              <a:rPr lang="en-US" sz="3600" dirty="0">
                <a:solidFill>
                  <a:srgbClr val="7030A0"/>
                </a:solidFill>
              </a:rPr>
              <a:t>.”</a:t>
            </a:r>
          </a:p>
          <a:p>
            <a:r>
              <a:rPr lang="en-US" sz="4400" dirty="0">
                <a:solidFill>
                  <a:srgbClr val="FF0000"/>
                </a:solidFill>
              </a:rPr>
              <a:t>Purpose -   Create a better counseling  system than what currently exists!</a:t>
            </a:r>
          </a:p>
          <a:p>
            <a:endParaRPr lang="en-US" sz="4400" dirty="0">
              <a:solidFill>
                <a:schemeClr val="accent3">
                  <a:lumMod val="75000"/>
                </a:schemeClr>
              </a:solidFill>
            </a:endParaRPr>
          </a:p>
          <a:p>
            <a:endParaRPr lang="en-US" sz="4400" dirty="0">
              <a:solidFill>
                <a:srgbClr val="7030A0"/>
              </a:solidFill>
            </a:endParaRPr>
          </a:p>
          <a:p>
            <a:pPr marL="0" indent="0">
              <a:buNone/>
            </a:pPr>
            <a:endParaRPr lang="en-US" dirty="0"/>
          </a:p>
          <a:p>
            <a:endParaRPr lang="en-US" dirty="0"/>
          </a:p>
        </p:txBody>
      </p:sp>
      <p:sp>
        <p:nvSpPr>
          <p:cNvPr id="4" name="Footer Placeholder 3"/>
          <p:cNvSpPr>
            <a:spLocks noGrp="1"/>
          </p:cNvSpPr>
          <p:nvPr>
            <p:ph type="ftr" sz="quarter" idx="11"/>
          </p:nvPr>
        </p:nvSpPr>
        <p:spPr/>
        <p:txBody>
          <a:bodyPr/>
          <a:lstStyle/>
          <a:p>
            <a:fld id="{757A2F4E-5D54-B04B-91BD-7E78EE1FE9FD}" type="slidenum">
              <a:rPr lang="en-US" smtClean="0"/>
              <a:pPr/>
              <a:t>2</a:t>
            </a:fld>
            <a:endParaRPr lang="en-US" dirty="0"/>
          </a:p>
        </p:txBody>
      </p:sp>
    </p:spTree>
    <p:extLst>
      <p:ext uri="{BB962C8B-B14F-4D97-AF65-F5344CB8AC3E}">
        <p14:creationId xmlns:p14="http://schemas.microsoft.com/office/powerpoint/2010/main" val="1988786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304800" y="546410"/>
            <a:ext cx="8686800" cy="5720575"/>
          </a:xfrm>
          <a:prstGeom prst="rect">
            <a:avLst/>
          </a:prstGeom>
        </p:spPr>
      </p:pic>
      <p:sp>
        <p:nvSpPr>
          <p:cNvPr id="4" name="Date Placeholder 3"/>
          <p:cNvSpPr>
            <a:spLocks noGrp="1"/>
          </p:cNvSpPr>
          <p:nvPr>
            <p:ph type="dt" sz="half" idx="10"/>
          </p:nvPr>
        </p:nvSpPr>
        <p:spPr/>
        <p:txBody>
          <a:bodyPr/>
          <a:lstStyle/>
          <a:p>
            <a:pPr eaLnBrk="1" latinLnBrk="0" hangingPunct="1"/>
            <a:r>
              <a:rPr lang="en-US" dirty="0"/>
              <a:t>,</a:t>
            </a:r>
          </a:p>
        </p:txBody>
      </p:sp>
      <p:sp>
        <p:nvSpPr>
          <p:cNvPr id="5" name="Footer Placeholder 4"/>
          <p:cNvSpPr>
            <a:spLocks noGrp="1"/>
          </p:cNvSpPr>
          <p:nvPr>
            <p:ph type="ftr" sz="quarter" idx="11"/>
          </p:nvPr>
        </p:nvSpPr>
        <p:spPr/>
        <p:txBody>
          <a:bodyPr/>
          <a:lstStyle/>
          <a:p>
            <a:r>
              <a:rPr lang="en-US" dirty="0"/>
              <a:t>,</a:t>
            </a:r>
          </a:p>
        </p:txBody>
      </p:sp>
      <p:sp>
        <p:nvSpPr>
          <p:cNvPr id="6" name="Slide Number Placeholder 5"/>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20</a:t>
            </a:fld>
            <a:endParaRPr kumimoji="0" lang="en-US"/>
          </a:p>
        </p:txBody>
      </p:sp>
    </p:spTree>
    <p:extLst>
      <p:ext uri="{BB962C8B-B14F-4D97-AF65-F5344CB8AC3E}">
        <p14:creationId xmlns:p14="http://schemas.microsoft.com/office/powerpoint/2010/main" val="853834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Have you ever been involved with change?</a:t>
            </a:r>
          </a:p>
        </p:txBody>
      </p:sp>
      <p:sp>
        <p:nvSpPr>
          <p:cNvPr id="2" name="Content Placeholder 1"/>
          <p:cNvSpPr>
            <a:spLocks noGrp="1"/>
          </p:cNvSpPr>
          <p:nvPr>
            <p:ph idx="1"/>
          </p:nvPr>
        </p:nvSpPr>
        <p:spPr/>
        <p:txBody>
          <a:bodyPr>
            <a:normAutofit/>
          </a:bodyPr>
          <a:lstStyle/>
          <a:p>
            <a:r>
              <a:rPr lang="en-US" sz="4000" dirty="0"/>
              <a:t>List 3 things that happened the last time you were involved with some type of change in your school.</a:t>
            </a:r>
          </a:p>
          <a:p>
            <a:r>
              <a:rPr lang="en-US" sz="4000" dirty="0"/>
              <a:t>Share out</a:t>
            </a:r>
          </a:p>
          <a:p>
            <a:r>
              <a:rPr lang="en-US" sz="4000" dirty="0"/>
              <a:t>Were there similarities? Were there pitfalls?  </a:t>
            </a:r>
          </a:p>
        </p:txBody>
      </p:sp>
      <p:sp>
        <p:nvSpPr>
          <p:cNvPr id="4" name="Footer Placeholder 3"/>
          <p:cNvSpPr>
            <a:spLocks noGrp="1"/>
          </p:cNvSpPr>
          <p:nvPr>
            <p:ph type="ftr" sz="quarter" idx="11"/>
          </p:nvPr>
        </p:nvSpPr>
        <p:spPr/>
        <p:txBody>
          <a:bodyPr/>
          <a:lstStyle/>
          <a:p>
            <a:fld id="{757A2F4E-5D54-B04B-91BD-7E78EE1FE9FD}" type="slidenum">
              <a:rPr lang="en-US" smtClean="0"/>
              <a:pPr/>
              <a:t>21</a:t>
            </a:fld>
            <a:endParaRPr lang="en-US" dirty="0"/>
          </a:p>
        </p:txBody>
      </p:sp>
    </p:spTree>
    <p:extLst>
      <p:ext uri="{BB962C8B-B14F-4D97-AF65-F5344CB8AC3E}">
        <p14:creationId xmlns:p14="http://schemas.microsoft.com/office/powerpoint/2010/main" val="64559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457200"/>
            <a:ext cx="8686800" cy="457200"/>
          </a:xfrm>
        </p:spPr>
        <p:txBody>
          <a:bodyPr>
            <a:normAutofit fontScale="90000"/>
          </a:bodyPr>
          <a:lstStyle/>
          <a:p>
            <a:r>
              <a:rPr lang="en-US" dirty="0"/>
              <a:t>Dynamics of Change</a:t>
            </a:r>
          </a:p>
        </p:txBody>
      </p:sp>
      <p:sp>
        <p:nvSpPr>
          <p:cNvPr id="2" name="Content Placeholder 1"/>
          <p:cNvSpPr>
            <a:spLocks noGrp="1"/>
          </p:cNvSpPr>
          <p:nvPr>
            <p:ph idx="1"/>
          </p:nvPr>
        </p:nvSpPr>
        <p:spPr>
          <a:xfrm>
            <a:off x="304800" y="1164658"/>
            <a:ext cx="8686800" cy="4915468"/>
          </a:xfrm>
        </p:spPr>
        <p:txBody>
          <a:bodyPr>
            <a:noAutofit/>
          </a:bodyPr>
          <a:lstStyle/>
          <a:p>
            <a:r>
              <a:rPr lang="en-US" sz="2400" dirty="0">
                <a:solidFill>
                  <a:srgbClr val="000000"/>
                </a:solidFill>
              </a:rPr>
              <a:t>Dynamic 1: </a:t>
            </a:r>
            <a:r>
              <a:rPr lang="en-US" sz="2400" b="0" dirty="0">
                <a:solidFill>
                  <a:srgbClr val="000000"/>
                </a:solidFill>
              </a:rPr>
              <a:t>People will feel awkward, ill-at-ease and self-conscious.</a:t>
            </a:r>
          </a:p>
          <a:p>
            <a:pPr lvl="1"/>
            <a:r>
              <a:rPr lang="en-US" sz="2400" b="1" dirty="0">
                <a:solidFill>
                  <a:schemeClr val="accent6"/>
                </a:solidFill>
              </a:rPr>
              <a:t>Dynamic 2: People will think about what they have to give up.</a:t>
            </a:r>
          </a:p>
          <a:p>
            <a:pPr lvl="2"/>
            <a:r>
              <a:rPr lang="en-US" b="1" dirty="0">
                <a:solidFill>
                  <a:srgbClr val="FF0000"/>
                </a:solidFill>
              </a:rPr>
              <a:t>Dynamic 3: People will feel alone even if everyone else is going through the change.</a:t>
            </a:r>
          </a:p>
          <a:p>
            <a:pPr lvl="3"/>
            <a:r>
              <a:rPr lang="en-US" sz="2400" b="1" dirty="0">
                <a:solidFill>
                  <a:srgbClr val="00B0F0"/>
                </a:solidFill>
              </a:rPr>
              <a:t>Dynamic 4: People can handle only so much change.</a:t>
            </a:r>
          </a:p>
          <a:p>
            <a:pPr lvl="4"/>
            <a:r>
              <a:rPr lang="en-US" sz="2400" b="1" dirty="0">
                <a:solidFill>
                  <a:srgbClr val="7030A0"/>
                </a:solidFill>
              </a:rPr>
              <a:t>Dynamic 5: People are at different levels of readiness for change.</a:t>
            </a:r>
          </a:p>
          <a:p>
            <a:pPr marL="1645920" lvl="6" indent="0">
              <a:buNone/>
            </a:pPr>
            <a:r>
              <a:rPr lang="en-US" sz="2400" b="1" dirty="0">
                <a:solidFill>
                  <a:srgbClr val="00B050"/>
                </a:solidFill>
              </a:rPr>
              <a:t>Dynamic 6: People will be concerned that they don’t have enough resources (time, money, skills, etc.).</a:t>
            </a:r>
          </a:p>
          <a:p>
            <a:pPr lvl="6"/>
            <a:r>
              <a:rPr lang="en-US" sz="2400" b="1" dirty="0">
                <a:solidFill>
                  <a:srgbClr val="C00000"/>
                </a:solidFill>
              </a:rPr>
              <a:t>Dynamic 7: If you take the pressure off, people will revert back to old behavior.</a:t>
            </a:r>
          </a:p>
        </p:txBody>
      </p:sp>
      <p:sp>
        <p:nvSpPr>
          <p:cNvPr id="4" name="Footer Placeholder 3"/>
          <p:cNvSpPr>
            <a:spLocks noGrp="1"/>
          </p:cNvSpPr>
          <p:nvPr>
            <p:ph type="ftr" sz="quarter" idx="11"/>
          </p:nvPr>
        </p:nvSpPr>
        <p:spPr/>
        <p:txBody>
          <a:bodyPr/>
          <a:lstStyle/>
          <a:p>
            <a:fld id="{757A2F4E-5D54-B04B-91BD-7E78EE1FE9FD}" type="slidenum">
              <a:rPr lang="en-US" smtClean="0"/>
              <a:pPr/>
              <a:t>22</a:t>
            </a:fld>
            <a:endParaRPr lang="en-US" dirty="0"/>
          </a:p>
        </p:txBody>
      </p:sp>
    </p:spTree>
    <p:extLst>
      <p:ext uri="{BB962C8B-B14F-4D97-AF65-F5344CB8AC3E}">
        <p14:creationId xmlns:p14="http://schemas.microsoft.com/office/powerpoint/2010/main" val="1000620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Overwhelmed by the change</a:t>
            </a:r>
          </a:p>
        </p:txBody>
      </p:sp>
      <p:sp>
        <p:nvSpPr>
          <p:cNvPr id="3" name="Content Placeholder 2"/>
          <p:cNvSpPr>
            <a:spLocks noGrp="1"/>
          </p:cNvSpPr>
          <p:nvPr>
            <p:ph idx="1"/>
          </p:nvPr>
        </p:nvSpPr>
        <p:spPr>
          <a:xfrm>
            <a:off x="304800" y="1295400"/>
            <a:ext cx="8686800" cy="4784725"/>
          </a:xfrm>
        </p:spPr>
        <p:txBody>
          <a:bodyPr>
            <a:normAutofit fontScale="62500" lnSpcReduction="20000"/>
          </a:bodyPr>
          <a:lstStyle/>
          <a:p>
            <a:r>
              <a:rPr lang="en-US" dirty="0"/>
              <a:t>No intention to take Action!!</a:t>
            </a:r>
          </a:p>
          <a:p>
            <a:r>
              <a:rPr lang="en-US" dirty="0"/>
              <a:t>What might you see:</a:t>
            </a:r>
          </a:p>
          <a:p>
            <a:pPr lvl="1"/>
            <a:r>
              <a:rPr lang="en-US" sz="2000" dirty="0"/>
              <a:t>Reluctance to engage</a:t>
            </a:r>
          </a:p>
          <a:p>
            <a:pPr lvl="1"/>
            <a:r>
              <a:rPr lang="en-US" sz="2000" dirty="0"/>
              <a:t>Defiance that change is coming/underway</a:t>
            </a:r>
          </a:p>
          <a:p>
            <a:pPr lvl="1"/>
            <a:r>
              <a:rPr lang="en-US" sz="2000" dirty="0"/>
              <a:t>Anger/frustration</a:t>
            </a:r>
          </a:p>
          <a:p>
            <a:pPr lvl="1"/>
            <a:r>
              <a:rPr lang="en-US" sz="2000" dirty="0"/>
              <a:t>Apathy/disengagement</a:t>
            </a:r>
          </a:p>
          <a:p>
            <a:r>
              <a:rPr lang="en-US" dirty="0"/>
              <a:t>What might you hear: </a:t>
            </a:r>
          </a:p>
          <a:p>
            <a:pPr lvl="1"/>
            <a:r>
              <a:rPr lang="en-US" sz="2200" dirty="0"/>
              <a:t>Confusion</a:t>
            </a:r>
          </a:p>
          <a:p>
            <a:pPr lvl="1"/>
            <a:r>
              <a:rPr lang="en-US" sz="2200" dirty="0"/>
              <a:t>Uncertainty</a:t>
            </a:r>
          </a:p>
          <a:p>
            <a:pPr lvl="1"/>
            <a:r>
              <a:rPr lang="en-US" sz="2200" dirty="0"/>
              <a:t>Fear</a:t>
            </a:r>
          </a:p>
          <a:p>
            <a:pPr lvl="1"/>
            <a:r>
              <a:rPr lang="en-US" sz="2200" dirty="0"/>
              <a:t>Misinformation</a:t>
            </a:r>
          </a:p>
          <a:p>
            <a:pPr lvl="1"/>
            <a:r>
              <a:rPr lang="en-US" sz="2200" dirty="0"/>
              <a:t>Rationalizing why things should stay the same, that change is not needed</a:t>
            </a:r>
          </a:p>
          <a:p>
            <a:pPr lvl="1"/>
            <a:r>
              <a:rPr lang="en-US" sz="2200" dirty="0"/>
              <a:t>Overwhelm</a:t>
            </a:r>
          </a:p>
          <a:p>
            <a:pPr lvl="1"/>
            <a:r>
              <a:rPr lang="en-US" sz="2200" dirty="0"/>
              <a:t>Denial</a:t>
            </a:r>
          </a:p>
          <a:p>
            <a:pPr marL="457200" lvl="1" indent="0">
              <a:buNone/>
            </a:pPr>
            <a:r>
              <a:rPr lang="en-US" sz="3200" b="1" dirty="0"/>
              <a:t>What might you ask:</a:t>
            </a:r>
          </a:p>
          <a:p>
            <a:pPr lvl="1"/>
            <a:r>
              <a:rPr lang="en-US" b="1" i="1" dirty="0"/>
              <a:t>Seek to understand and ask questions</a:t>
            </a:r>
            <a:r>
              <a:rPr lang="en-US" dirty="0"/>
              <a:t> </a:t>
            </a:r>
          </a:p>
          <a:p>
            <a:pPr marL="914400" lvl="2" indent="0">
              <a:buNone/>
            </a:pPr>
            <a:r>
              <a:rPr lang="en-US" sz="2900" dirty="0"/>
              <a:t>What is the change that is coming/underway?</a:t>
            </a:r>
          </a:p>
          <a:p>
            <a:pPr lvl="2"/>
            <a:r>
              <a:rPr lang="en-US" sz="2900" dirty="0"/>
              <a:t>Why is the change happening?</a:t>
            </a:r>
          </a:p>
          <a:p>
            <a:pPr lvl="2"/>
            <a:r>
              <a:rPr lang="en-US" sz="2900" dirty="0"/>
              <a:t>What feelings are coming up related to this change?</a:t>
            </a:r>
          </a:p>
          <a:p>
            <a:pPr marL="457200" lvl="1" indent="0">
              <a:buNone/>
            </a:pPr>
            <a:endParaRPr lang="en-US" sz="2200" dirty="0"/>
          </a:p>
          <a:p>
            <a:endParaRPr lang="en-US" dirty="0"/>
          </a:p>
        </p:txBody>
      </p:sp>
      <p:sp>
        <p:nvSpPr>
          <p:cNvPr id="4" name="Date Placeholder 3"/>
          <p:cNvSpPr>
            <a:spLocks noGrp="1"/>
          </p:cNvSpPr>
          <p:nvPr>
            <p:ph type="dt" sz="half" idx="10"/>
          </p:nvPr>
        </p:nvSpPr>
        <p:spPr/>
        <p:txBody>
          <a:bodyPr/>
          <a:lstStyle/>
          <a:p>
            <a:pPr eaLnBrk="1" latinLnBrk="0" hangingPunct="1"/>
            <a:r>
              <a:rPr lang="en-US" dirty="0"/>
              <a:t>,</a:t>
            </a:r>
          </a:p>
        </p:txBody>
      </p:sp>
      <p:sp>
        <p:nvSpPr>
          <p:cNvPr id="5" name="Footer Placeholder 4"/>
          <p:cNvSpPr>
            <a:spLocks noGrp="1"/>
          </p:cNvSpPr>
          <p:nvPr>
            <p:ph type="ftr" sz="quarter" idx="11"/>
          </p:nvPr>
        </p:nvSpPr>
        <p:spPr/>
        <p:txBody>
          <a:bodyPr/>
          <a:lstStyle/>
          <a:p>
            <a:r>
              <a:rPr lang="en-US" dirty="0"/>
              <a:t>,</a:t>
            </a:r>
          </a:p>
        </p:txBody>
      </p:sp>
      <p:sp>
        <p:nvSpPr>
          <p:cNvPr id="6" name="Slide Number Placeholder 5"/>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23</a:t>
            </a:fld>
            <a:endParaRPr kumimoji="0" lang="en-US"/>
          </a:p>
        </p:txBody>
      </p:sp>
    </p:spTree>
    <p:extLst>
      <p:ext uri="{BB962C8B-B14F-4D97-AF65-F5344CB8AC3E}">
        <p14:creationId xmlns:p14="http://schemas.microsoft.com/office/powerpoint/2010/main" val="2558976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Thinking About Change</a:t>
            </a:r>
          </a:p>
        </p:txBody>
      </p:sp>
      <p:sp>
        <p:nvSpPr>
          <p:cNvPr id="3" name="Content Placeholder 2"/>
          <p:cNvSpPr>
            <a:spLocks noGrp="1"/>
          </p:cNvSpPr>
          <p:nvPr>
            <p:ph idx="1"/>
          </p:nvPr>
        </p:nvSpPr>
        <p:spPr>
          <a:xfrm>
            <a:off x="304800" y="1554162"/>
            <a:ext cx="8686800" cy="5029518"/>
          </a:xfrm>
        </p:spPr>
        <p:txBody>
          <a:bodyPr>
            <a:normAutofit fontScale="70000" lnSpcReduction="20000"/>
          </a:bodyPr>
          <a:lstStyle/>
          <a:p>
            <a:r>
              <a:rPr lang="en-US" b="1" dirty="0"/>
              <a:t>What you might </a:t>
            </a:r>
            <a:r>
              <a:rPr lang="en-US" b="1" i="1" dirty="0"/>
              <a:t>SEE</a:t>
            </a:r>
            <a:r>
              <a:rPr lang="en-US" b="1" dirty="0"/>
              <a:t> at this stage</a:t>
            </a:r>
          </a:p>
          <a:p>
            <a:pPr lvl="1"/>
            <a:r>
              <a:rPr lang="en-US" sz="3200" dirty="0"/>
              <a:t>Limited engagement</a:t>
            </a:r>
          </a:p>
          <a:p>
            <a:pPr lvl="1"/>
            <a:r>
              <a:rPr lang="en-US" sz="3200" dirty="0"/>
              <a:t>Fragmented attempts related to parts/aspects of the change</a:t>
            </a:r>
          </a:p>
          <a:p>
            <a:r>
              <a:rPr lang="en-US" b="1" dirty="0"/>
              <a:t>What you might </a:t>
            </a:r>
            <a:r>
              <a:rPr lang="en-US" b="1" i="1" dirty="0"/>
              <a:t>HEAR</a:t>
            </a:r>
            <a:r>
              <a:rPr lang="en-US" b="1" dirty="0"/>
              <a:t> at this stage</a:t>
            </a:r>
          </a:p>
          <a:p>
            <a:pPr lvl="1"/>
            <a:r>
              <a:rPr lang="en-US" sz="3200" dirty="0"/>
              <a:t>Questions being asked – seeking to understand and gather information about the change</a:t>
            </a:r>
          </a:p>
          <a:p>
            <a:pPr lvl="1"/>
            <a:r>
              <a:rPr lang="en-US" sz="3200" dirty="0"/>
              <a:t>Talking about the change that is coming/underway</a:t>
            </a:r>
          </a:p>
          <a:p>
            <a:pPr lvl="1"/>
            <a:r>
              <a:rPr lang="en-US" sz="3200" dirty="0"/>
              <a:t>Uncertainty about what the change really means for the future</a:t>
            </a:r>
          </a:p>
          <a:p>
            <a:pPr lvl="1"/>
            <a:r>
              <a:rPr lang="en-US" sz="3200" dirty="0"/>
              <a:t>Change is a possibility, yet not certain</a:t>
            </a:r>
          </a:p>
          <a:p>
            <a:pPr lvl="1"/>
            <a:r>
              <a:rPr lang="en-US" sz="3200" dirty="0"/>
              <a:t>Uncertainty about what comes next</a:t>
            </a:r>
          </a:p>
          <a:p>
            <a:r>
              <a:rPr lang="en-US" b="1" dirty="0"/>
              <a:t>What you might ASK to maximize the conversation at this stage</a:t>
            </a:r>
          </a:p>
          <a:p>
            <a:pPr lvl="1"/>
            <a:r>
              <a:rPr lang="en-US" sz="3200" b="1" i="1" dirty="0"/>
              <a:t>Seek to understand and ask questions</a:t>
            </a:r>
            <a:r>
              <a:rPr lang="en-US" sz="3200" dirty="0"/>
              <a:t> </a:t>
            </a:r>
          </a:p>
          <a:p>
            <a:pPr lvl="2"/>
            <a:r>
              <a:rPr lang="en-US" sz="3200" dirty="0"/>
              <a:t>What will be constant or the same post-change?</a:t>
            </a:r>
          </a:p>
          <a:p>
            <a:pPr lvl="1"/>
            <a:r>
              <a:rPr lang="en-US" sz="3200" dirty="0"/>
              <a:t>What are some of the biggest concerns/fears about the change</a:t>
            </a:r>
          </a:p>
          <a:p>
            <a:pPr lvl="1"/>
            <a:r>
              <a:rPr lang="en-US" sz="3200" dirty="0"/>
              <a:t>Fact-check to ensure accuracy of information being disseminated</a:t>
            </a:r>
          </a:p>
          <a:p>
            <a:endParaRPr lang="en-US" dirty="0"/>
          </a:p>
        </p:txBody>
      </p:sp>
      <p:sp>
        <p:nvSpPr>
          <p:cNvPr id="4" name="Date Placeholder 3"/>
          <p:cNvSpPr>
            <a:spLocks noGrp="1"/>
          </p:cNvSpPr>
          <p:nvPr>
            <p:ph type="dt" sz="half" idx="10"/>
          </p:nvPr>
        </p:nvSpPr>
        <p:spPr/>
        <p:txBody>
          <a:bodyPr/>
          <a:lstStyle/>
          <a:p>
            <a:pPr eaLnBrk="1" latinLnBrk="0" hangingPunct="1"/>
            <a:r>
              <a:rPr lang="en-US" dirty="0"/>
              <a:t>,</a:t>
            </a:r>
          </a:p>
        </p:txBody>
      </p:sp>
      <p:sp>
        <p:nvSpPr>
          <p:cNvPr id="5" name="Footer Placeholder 4"/>
          <p:cNvSpPr>
            <a:spLocks noGrp="1"/>
          </p:cNvSpPr>
          <p:nvPr>
            <p:ph type="ftr" sz="quarter" idx="11"/>
          </p:nvPr>
        </p:nvSpPr>
        <p:spPr/>
        <p:txBody>
          <a:bodyPr/>
          <a:lstStyle/>
          <a:p>
            <a:r>
              <a:rPr lang="en-US" dirty="0"/>
              <a:t>,</a:t>
            </a:r>
          </a:p>
        </p:txBody>
      </p:sp>
      <p:sp>
        <p:nvSpPr>
          <p:cNvPr id="6" name="Slide Number Placeholder 5"/>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24</a:t>
            </a:fld>
            <a:endParaRPr kumimoji="0" lang="en-US"/>
          </a:p>
        </p:txBody>
      </p:sp>
    </p:spTree>
    <p:extLst>
      <p:ext uri="{BB962C8B-B14F-4D97-AF65-F5344CB8AC3E}">
        <p14:creationId xmlns:p14="http://schemas.microsoft.com/office/powerpoint/2010/main" val="3216799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Planning for change </a:t>
            </a:r>
          </a:p>
        </p:txBody>
      </p:sp>
      <p:sp>
        <p:nvSpPr>
          <p:cNvPr id="3" name="Content Placeholder 2"/>
          <p:cNvSpPr>
            <a:spLocks noGrp="1"/>
          </p:cNvSpPr>
          <p:nvPr>
            <p:ph idx="1"/>
          </p:nvPr>
        </p:nvSpPr>
        <p:spPr>
          <a:xfrm>
            <a:off x="304800" y="1554162"/>
            <a:ext cx="8686800" cy="5096895"/>
          </a:xfrm>
        </p:spPr>
        <p:txBody>
          <a:bodyPr>
            <a:normAutofit fontScale="32500" lnSpcReduction="20000"/>
          </a:bodyPr>
          <a:lstStyle/>
          <a:p>
            <a:r>
              <a:rPr lang="en-US" sz="4900" b="1" dirty="0"/>
              <a:t>What you might SEE at this stage</a:t>
            </a:r>
          </a:p>
          <a:p>
            <a:pPr lvl="1"/>
            <a:r>
              <a:rPr lang="en-US" sz="4900" dirty="0"/>
              <a:t>Initial attempts to implement components of the change</a:t>
            </a:r>
          </a:p>
          <a:p>
            <a:pPr lvl="1"/>
            <a:r>
              <a:rPr lang="en-US" sz="4900" dirty="0"/>
              <a:t>Creation of initial plans for change</a:t>
            </a:r>
          </a:p>
          <a:p>
            <a:pPr lvl="1"/>
            <a:r>
              <a:rPr lang="en-US" sz="4900" dirty="0"/>
              <a:t>Efforts made to organize in support of the change, e.g., planning meetings, committees, etc.</a:t>
            </a:r>
          </a:p>
          <a:p>
            <a:pPr lvl="1"/>
            <a:r>
              <a:rPr lang="en-US" sz="4900" dirty="0"/>
              <a:t>Champion(s) for the change begin to emerge</a:t>
            </a:r>
          </a:p>
          <a:p>
            <a:r>
              <a:rPr lang="en-US" sz="4900" b="1" dirty="0"/>
              <a:t>What you might </a:t>
            </a:r>
            <a:r>
              <a:rPr lang="en-US" sz="4900" b="1" i="1" dirty="0"/>
              <a:t>HEAR</a:t>
            </a:r>
            <a:r>
              <a:rPr lang="en-US" sz="4900" b="1" dirty="0"/>
              <a:t> at this stage</a:t>
            </a:r>
          </a:p>
          <a:p>
            <a:pPr lvl="1"/>
            <a:r>
              <a:rPr lang="en-US" sz="4900" dirty="0"/>
              <a:t>Open dialogue/discussions about the change—who, what, when, where, why, how, pros and cons</a:t>
            </a:r>
          </a:p>
          <a:p>
            <a:pPr lvl="1"/>
            <a:r>
              <a:rPr lang="en-US" sz="4900" dirty="0"/>
              <a:t>More consistency and cohesiveness in how the change is talked about</a:t>
            </a:r>
          </a:p>
          <a:p>
            <a:pPr lvl="1"/>
            <a:r>
              <a:rPr lang="en-US" sz="4900" dirty="0"/>
              <a:t>Champion(s) for the change more visible and vocal</a:t>
            </a:r>
          </a:p>
          <a:p>
            <a:pPr lvl="1"/>
            <a:r>
              <a:rPr lang="en-US" sz="4900" dirty="0"/>
              <a:t>Common terms and language emerge</a:t>
            </a:r>
          </a:p>
          <a:p>
            <a:pPr lvl="1"/>
            <a:r>
              <a:rPr lang="en-US" sz="4900" dirty="0"/>
              <a:t>Vision for the future post-change begins to come into focus</a:t>
            </a:r>
          </a:p>
          <a:p>
            <a:r>
              <a:rPr lang="en-US" sz="4900" b="1" dirty="0"/>
              <a:t>What you might ASK to maximize the conversation at this stage</a:t>
            </a:r>
          </a:p>
          <a:p>
            <a:r>
              <a:rPr lang="en-US" sz="4900" b="1" i="1" dirty="0"/>
              <a:t>Seek to understand and ask questions</a:t>
            </a:r>
            <a:r>
              <a:rPr lang="en-US" sz="4900" dirty="0"/>
              <a:t> </a:t>
            </a:r>
          </a:p>
          <a:p>
            <a:pPr lvl="1"/>
            <a:r>
              <a:rPr lang="en-US" sz="4900" dirty="0"/>
              <a:t>What have you already tried in support of making this change?</a:t>
            </a:r>
          </a:p>
          <a:p>
            <a:pPr lvl="1"/>
            <a:r>
              <a:rPr lang="en-US" sz="4900" dirty="0"/>
              <a:t>What is your plan to implement the change?</a:t>
            </a:r>
          </a:p>
          <a:p>
            <a:pPr lvl="1"/>
            <a:r>
              <a:rPr lang="en-US" sz="4900" dirty="0"/>
              <a:t>How are you talking about this change to different stakeholders?</a:t>
            </a:r>
          </a:p>
          <a:p>
            <a:pPr lvl="1"/>
            <a:r>
              <a:rPr lang="en-US" sz="4900" dirty="0"/>
              <a:t>Who is emerging as a champion for this change?</a:t>
            </a:r>
          </a:p>
          <a:p>
            <a:pPr lvl="1"/>
            <a:r>
              <a:rPr lang="en-US" sz="4900" dirty="0"/>
              <a:t>What other change(s) are being planned or underway—related or non-related to this change?</a:t>
            </a:r>
          </a:p>
          <a:p>
            <a:endParaRPr lang="en-US" dirty="0"/>
          </a:p>
        </p:txBody>
      </p:sp>
      <p:sp>
        <p:nvSpPr>
          <p:cNvPr id="6" name="Slide Number Placeholder 5"/>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25</a:t>
            </a:fld>
            <a:endParaRPr kumimoji="0" lang="en-US"/>
          </a:p>
        </p:txBody>
      </p:sp>
    </p:spTree>
    <p:extLst>
      <p:ext uri="{BB962C8B-B14F-4D97-AF65-F5344CB8AC3E}">
        <p14:creationId xmlns:p14="http://schemas.microsoft.com/office/powerpoint/2010/main" val="3703385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Implementing the change</a:t>
            </a:r>
          </a:p>
        </p:txBody>
      </p:sp>
      <p:sp>
        <p:nvSpPr>
          <p:cNvPr id="3" name="Content Placeholder 2"/>
          <p:cNvSpPr>
            <a:spLocks noGrp="1"/>
          </p:cNvSpPr>
          <p:nvPr>
            <p:ph idx="1"/>
          </p:nvPr>
        </p:nvSpPr>
        <p:spPr>
          <a:xfrm>
            <a:off x="304800" y="1295400"/>
            <a:ext cx="8686800" cy="5178552"/>
          </a:xfrm>
        </p:spPr>
        <p:txBody>
          <a:bodyPr>
            <a:normAutofit fontScale="62500" lnSpcReduction="20000"/>
          </a:bodyPr>
          <a:lstStyle/>
          <a:p>
            <a:r>
              <a:rPr lang="en-US" sz="3600" b="1" dirty="0"/>
              <a:t>What you might </a:t>
            </a:r>
            <a:r>
              <a:rPr lang="en-US" sz="3600" b="1" i="1" dirty="0"/>
              <a:t>SEE</a:t>
            </a:r>
            <a:r>
              <a:rPr lang="en-US" sz="3600" b="1" dirty="0"/>
              <a:t> at this stage</a:t>
            </a:r>
          </a:p>
          <a:p>
            <a:pPr lvl="1"/>
            <a:r>
              <a:rPr lang="en-US" dirty="0"/>
              <a:t>Meetings with stakeholders</a:t>
            </a:r>
          </a:p>
          <a:p>
            <a:pPr lvl="1"/>
            <a:r>
              <a:rPr lang="en-US" dirty="0"/>
              <a:t>Re-organizing and dedicated work in support of the change</a:t>
            </a:r>
          </a:p>
          <a:p>
            <a:pPr lvl="1"/>
            <a:r>
              <a:rPr lang="en-US" dirty="0"/>
              <a:t>Structured and intentional engagement with all aspects of the change</a:t>
            </a:r>
          </a:p>
          <a:p>
            <a:r>
              <a:rPr lang="en-US" sz="3600" b="1" dirty="0"/>
              <a:t>What you might </a:t>
            </a:r>
            <a:r>
              <a:rPr lang="en-US" sz="3600" b="1" i="1" dirty="0"/>
              <a:t>HEAR</a:t>
            </a:r>
            <a:r>
              <a:rPr lang="en-US" sz="3600" b="1" dirty="0"/>
              <a:t> at this stage</a:t>
            </a:r>
          </a:p>
          <a:p>
            <a:pPr lvl="1"/>
            <a:r>
              <a:rPr lang="en-US" dirty="0"/>
              <a:t>Champion(s) for the change take leadership roles</a:t>
            </a:r>
          </a:p>
          <a:p>
            <a:pPr lvl="1"/>
            <a:r>
              <a:rPr lang="en-US" dirty="0"/>
              <a:t>Next steps to implement change articulated and public</a:t>
            </a:r>
          </a:p>
          <a:p>
            <a:pPr lvl="1"/>
            <a:r>
              <a:rPr lang="en-US" dirty="0"/>
              <a:t>Commitment to plan(s) for change</a:t>
            </a:r>
          </a:p>
          <a:p>
            <a:pPr lvl="1"/>
            <a:r>
              <a:rPr lang="en-US" dirty="0"/>
              <a:t>Prioritization of actions/steps that will support the change</a:t>
            </a:r>
          </a:p>
          <a:p>
            <a:r>
              <a:rPr lang="en-US" sz="3600" b="1" dirty="0"/>
              <a:t>What you might ASK to maximize the conversation at this stage</a:t>
            </a:r>
          </a:p>
          <a:p>
            <a:r>
              <a:rPr lang="en-US" sz="3600" b="1" i="1" dirty="0"/>
              <a:t>Seek to understand and ask questions</a:t>
            </a:r>
            <a:r>
              <a:rPr lang="en-US" sz="3600" dirty="0"/>
              <a:t> </a:t>
            </a:r>
          </a:p>
          <a:p>
            <a:pPr lvl="1"/>
            <a:r>
              <a:rPr lang="en-US" dirty="0"/>
              <a:t>How is implementation of your plan going?</a:t>
            </a:r>
          </a:p>
          <a:p>
            <a:pPr lvl="1"/>
            <a:r>
              <a:rPr lang="en-US" dirty="0"/>
              <a:t>What additional stakeholders can you involve in the implementation of your plan?</a:t>
            </a:r>
          </a:p>
          <a:p>
            <a:pPr lvl="1"/>
            <a:r>
              <a:rPr lang="en-US" dirty="0"/>
              <a:t>What successes are you experiencing in making the change?</a:t>
            </a:r>
          </a:p>
          <a:p>
            <a:pPr lvl="1"/>
            <a:r>
              <a:rPr lang="en-US" dirty="0"/>
              <a:t>What challenges are coming up as you are making this change</a:t>
            </a:r>
          </a:p>
          <a:p>
            <a:pPr lvl="1"/>
            <a:r>
              <a:rPr lang="en-US" dirty="0"/>
              <a:t>What system/organizational differences are you noticing in response to making this change?</a:t>
            </a:r>
          </a:p>
          <a:p>
            <a:endParaRPr lang="en-US" dirty="0"/>
          </a:p>
        </p:txBody>
      </p:sp>
      <p:sp>
        <p:nvSpPr>
          <p:cNvPr id="6" name="Slide Number Placeholder 5"/>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26</a:t>
            </a:fld>
            <a:endParaRPr kumimoji="0" lang="en-US"/>
          </a:p>
        </p:txBody>
      </p:sp>
    </p:spTree>
    <p:extLst>
      <p:ext uri="{BB962C8B-B14F-4D97-AF65-F5344CB8AC3E}">
        <p14:creationId xmlns:p14="http://schemas.microsoft.com/office/powerpoint/2010/main" val="2911185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Sustaining the Change</a:t>
            </a:r>
          </a:p>
        </p:txBody>
      </p:sp>
      <p:sp>
        <p:nvSpPr>
          <p:cNvPr id="3" name="Content Placeholder 2"/>
          <p:cNvSpPr>
            <a:spLocks noGrp="1"/>
          </p:cNvSpPr>
          <p:nvPr>
            <p:ph idx="1"/>
          </p:nvPr>
        </p:nvSpPr>
        <p:spPr>
          <a:xfrm>
            <a:off x="304800" y="1295400"/>
            <a:ext cx="8686800" cy="5178552"/>
          </a:xfrm>
        </p:spPr>
        <p:txBody>
          <a:bodyPr>
            <a:normAutofit fontScale="47500" lnSpcReduction="20000"/>
          </a:bodyPr>
          <a:lstStyle/>
          <a:p>
            <a:r>
              <a:rPr lang="en-US" sz="3800" b="1" dirty="0"/>
              <a:t>What you might </a:t>
            </a:r>
            <a:r>
              <a:rPr lang="en-US" sz="3800" b="1" i="1" dirty="0"/>
              <a:t>SEE</a:t>
            </a:r>
            <a:r>
              <a:rPr lang="en-US" sz="3800" b="1" dirty="0"/>
              <a:t> at this stage</a:t>
            </a:r>
          </a:p>
          <a:p>
            <a:pPr lvl="1"/>
            <a:r>
              <a:rPr lang="en-US" sz="3800" dirty="0"/>
              <a:t>Change is owned by all stakeholders</a:t>
            </a:r>
          </a:p>
          <a:p>
            <a:pPr lvl="1"/>
            <a:r>
              <a:rPr lang="en-US" sz="3800" dirty="0"/>
              <a:t>Policies in place to support and sustain the change</a:t>
            </a:r>
          </a:p>
          <a:p>
            <a:pPr lvl="1"/>
            <a:r>
              <a:rPr lang="en-US" sz="3800" dirty="0"/>
              <a:t>Organizational structures established/enhanced to support and sustain the change</a:t>
            </a:r>
          </a:p>
          <a:p>
            <a:pPr lvl="1"/>
            <a:r>
              <a:rPr lang="en-US" sz="3800" dirty="0"/>
              <a:t>Resources (financial and personnel) are allocated in support of the change</a:t>
            </a:r>
          </a:p>
          <a:p>
            <a:r>
              <a:rPr lang="en-US" sz="3800" b="1" dirty="0"/>
              <a:t>What you might </a:t>
            </a:r>
            <a:r>
              <a:rPr lang="en-US" sz="3800" b="1" i="1" dirty="0"/>
              <a:t>HEAR</a:t>
            </a:r>
            <a:r>
              <a:rPr lang="en-US" sz="3800" b="1" dirty="0"/>
              <a:t> at this stage</a:t>
            </a:r>
          </a:p>
          <a:p>
            <a:pPr lvl="1"/>
            <a:r>
              <a:rPr lang="en-US" sz="3800" dirty="0"/>
              <a:t>Reflection on the process of change</a:t>
            </a:r>
          </a:p>
          <a:p>
            <a:pPr lvl="1"/>
            <a:r>
              <a:rPr lang="en-US" sz="3800" dirty="0"/>
              <a:t>Discussion of how to improve and learn from the change process</a:t>
            </a:r>
          </a:p>
          <a:p>
            <a:pPr lvl="1"/>
            <a:r>
              <a:rPr lang="en-US" sz="3800" dirty="0"/>
              <a:t>Comments indicating a mindset of continuous growth/improvement</a:t>
            </a:r>
          </a:p>
          <a:p>
            <a:pPr lvl="1"/>
            <a:r>
              <a:rPr lang="en-US" sz="3800" dirty="0"/>
              <a:t>Openness to taking up a mentor role for others still in the change process</a:t>
            </a:r>
          </a:p>
          <a:p>
            <a:r>
              <a:rPr lang="en-US" sz="3800" b="1" dirty="0"/>
              <a:t>What you might ASK to maximize the conversation at this stage</a:t>
            </a:r>
          </a:p>
          <a:p>
            <a:r>
              <a:rPr lang="en-US" sz="3800" b="1" i="1" dirty="0"/>
              <a:t>Seek to understand and ask questions</a:t>
            </a:r>
            <a:r>
              <a:rPr lang="en-US" sz="3800" dirty="0"/>
              <a:t> </a:t>
            </a:r>
          </a:p>
          <a:p>
            <a:pPr lvl="1"/>
            <a:r>
              <a:rPr lang="en-US" sz="3800" dirty="0"/>
              <a:t>How will you ensure that the change is sustainable?</a:t>
            </a:r>
          </a:p>
          <a:p>
            <a:pPr lvl="1"/>
            <a:r>
              <a:rPr lang="en-US" sz="3800" dirty="0"/>
              <a:t>What supports are in place to maintain the change?</a:t>
            </a:r>
          </a:p>
          <a:p>
            <a:pPr lvl="1"/>
            <a:r>
              <a:rPr lang="en-US" sz="3800" dirty="0"/>
              <a:t>Who are your champions to ensure the change is sustained?</a:t>
            </a:r>
          </a:p>
          <a:p>
            <a:pPr lvl="1"/>
            <a:r>
              <a:rPr lang="en-US" sz="3800" dirty="0"/>
              <a:t>How will you ensure stakeholder involvement/input for continuous improvement related to the change?</a:t>
            </a:r>
          </a:p>
          <a:p>
            <a:endParaRPr lang="en-US" dirty="0"/>
          </a:p>
        </p:txBody>
      </p:sp>
      <p:sp>
        <p:nvSpPr>
          <p:cNvPr id="6" name="Slide Number Placeholder 5"/>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27</a:t>
            </a:fld>
            <a:endParaRPr kumimoji="0" lang="en-US"/>
          </a:p>
        </p:txBody>
      </p:sp>
    </p:spTree>
    <p:extLst>
      <p:ext uri="{BB962C8B-B14F-4D97-AF65-F5344CB8AC3E}">
        <p14:creationId xmlns:p14="http://schemas.microsoft.com/office/powerpoint/2010/main" val="381405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Reactions to Change</a:t>
            </a:r>
          </a:p>
        </p:txBody>
      </p:sp>
      <p:sp>
        <p:nvSpPr>
          <p:cNvPr id="2" name="Content Placeholder 1"/>
          <p:cNvSpPr>
            <a:spLocks noGrp="1"/>
          </p:cNvSpPr>
          <p:nvPr>
            <p:ph idx="1"/>
          </p:nvPr>
        </p:nvSpPr>
        <p:spPr/>
        <p:txBody>
          <a:bodyPr>
            <a:normAutofit fontScale="77500" lnSpcReduction="20000"/>
          </a:bodyPr>
          <a:lstStyle/>
          <a:p>
            <a:r>
              <a:rPr lang="en-US" dirty="0"/>
              <a:t>IDENTITY and COMMITMENT</a:t>
            </a:r>
          </a:p>
          <a:p>
            <a:r>
              <a:rPr lang="en-US" dirty="0"/>
              <a:t>COOPERATION</a:t>
            </a:r>
          </a:p>
          <a:p>
            <a:r>
              <a:rPr lang="en-US" dirty="0"/>
              <a:t>SUPPORT</a:t>
            </a:r>
          </a:p>
          <a:p>
            <a:r>
              <a:rPr lang="en-US" dirty="0"/>
              <a:t>ACCEPTANCE</a:t>
            </a:r>
          </a:p>
          <a:p>
            <a:r>
              <a:rPr lang="en-US" dirty="0"/>
              <a:t>NEUTRALITY</a:t>
            </a:r>
          </a:p>
          <a:p>
            <a:r>
              <a:rPr lang="en-US" dirty="0"/>
              <a:t>INDIFFERENCE</a:t>
            </a:r>
          </a:p>
          <a:p>
            <a:r>
              <a:rPr lang="en-US" dirty="0"/>
              <a:t>APATHY</a:t>
            </a:r>
          </a:p>
          <a:p>
            <a:r>
              <a:rPr lang="en-US" dirty="0"/>
              <a:t>FOOT DRAGGING</a:t>
            </a:r>
          </a:p>
          <a:p>
            <a:r>
              <a:rPr lang="en-US" dirty="0"/>
              <a:t>COMPLAINTS</a:t>
            </a:r>
          </a:p>
          <a:p>
            <a:r>
              <a:rPr lang="en-US" dirty="0"/>
              <a:t>ATTACK</a:t>
            </a:r>
          </a:p>
          <a:p>
            <a:r>
              <a:rPr lang="en-US" dirty="0"/>
              <a:t>SABOTAGE</a:t>
            </a:r>
          </a:p>
        </p:txBody>
      </p:sp>
      <p:sp>
        <p:nvSpPr>
          <p:cNvPr id="4" name="Footer Placeholder 3"/>
          <p:cNvSpPr>
            <a:spLocks noGrp="1"/>
          </p:cNvSpPr>
          <p:nvPr>
            <p:ph type="ftr" sz="quarter" idx="11"/>
          </p:nvPr>
        </p:nvSpPr>
        <p:spPr/>
        <p:txBody>
          <a:bodyPr/>
          <a:lstStyle/>
          <a:p>
            <a:fld id="{757A2F4E-5D54-B04B-91BD-7E78EE1FE9FD}" type="slidenum">
              <a:rPr lang="en-US" smtClean="0"/>
              <a:pPr/>
              <a:t>28</a:t>
            </a:fld>
            <a:endParaRPr lang="en-US" dirty="0"/>
          </a:p>
        </p:txBody>
      </p:sp>
    </p:spTree>
    <p:extLst>
      <p:ext uri="{BB962C8B-B14F-4D97-AF65-F5344CB8AC3E}">
        <p14:creationId xmlns:p14="http://schemas.microsoft.com/office/powerpoint/2010/main" val="780788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66811" y="1728787"/>
            <a:ext cx="7707681" cy="4922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457200" y="0"/>
            <a:ext cx="8229600" cy="1371600"/>
          </a:xfrm>
        </p:spPr>
        <p:txBody>
          <a:bodyPr>
            <a:noAutofit/>
          </a:bodyPr>
          <a:lstStyle/>
          <a:p>
            <a:r>
              <a:rPr lang="en-US" sz="2800" b="1" dirty="0"/>
              <a:t>Seven organizational learning disabilities that can hinder the organization from creating systemic change: </a:t>
            </a:r>
          </a:p>
        </p:txBody>
      </p:sp>
    </p:spTree>
    <p:extLst>
      <p:ext uri="{BB962C8B-B14F-4D97-AF65-F5344CB8AC3E}">
        <p14:creationId xmlns:p14="http://schemas.microsoft.com/office/powerpoint/2010/main" val="1510269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a:t>What is systemic change?  </a:t>
            </a:r>
            <a:br>
              <a:rPr lang="en-US" dirty="0"/>
            </a:br>
            <a:r>
              <a:rPr lang="en-US" dirty="0"/>
              <a:t>Why School Counselors? </a:t>
            </a:r>
            <a:endParaRPr lang="en-US" dirty="0">
              <a:latin typeface="Museo Slab 500"/>
              <a:cs typeface="Museo Slab 500"/>
            </a:endParaRPr>
          </a:p>
        </p:txBody>
      </p:sp>
      <p:sp>
        <p:nvSpPr>
          <p:cNvPr id="11" name="Content Placeholder 10"/>
          <p:cNvSpPr>
            <a:spLocks noGrp="1"/>
          </p:cNvSpPr>
          <p:nvPr>
            <p:ph idx="1"/>
          </p:nvPr>
        </p:nvSpPr>
        <p:spPr>
          <a:xfrm>
            <a:off x="380999" y="1719071"/>
            <a:ext cx="8407893" cy="4816200"/>
          </a:xfrm>
        </p:spPr>
        <p:txBody>
          <a:bodyPr>
            <a:normAutofit/>
          </a:bodyPr>
          <a:lstStyle/>
          <a:p>
            <a:pPr marL="45720" indent="0">
              <a:buNone/>
            </a:pPr>
            <a:r>
              <a:rPr lang="en-US" dirty="0"/>
              <a:t>      </a:t>
            </a:r>
          </a:p>
          <a:p>
            <a:r>
              <a:rPr lang="en-US" sz="4800" dirty="0">
                <a:latin typeface="Lucida Calligraphy" panose="03010101010101010101" pitchFamily="66" charset="0"/>
              </a:rPr>
              <a:t>If you always do what you always did, you will always get what you always got ----</a:t>
            </a:r>
          </a:p>
          <a:p>
            <a:pPr lvl="7"/>
            <a:r>
              <a:rPr lang="en-US" sz="4800" dirty="0">
                <a:latin typeface="Lucida Calligraphy" panose="03010101010101010101" pitchFamily="66" charset="0"/>
              </a:rPr>
              <a:t>Henry Ford </a:t>
            </a:r>
            <a:endParaRPr lang="en-US" sz="4800" dirty="0"/>
          </a:p>
        </p:txBody>
      </p:sp>
      <p:sp>
        <p:nvSpPr>
          <p:cNvPr id="4" name="Footer Placeholder 3"/>
          <p:cNvSpPr>
            <a:spLocks noGrp="1"/>
          </p:cNvSpPr>
          <p:nvPr>
            <p:ph type="ftr" sz="quarter" idx="11"/>
          </p:nvPr>
        </p:nvSpPr>
        <p:spPr/>
        <p:txBody>
          <a:bodyPr/>
          <a:lstStyle/>
          <a:p>
            <a:fld id="{757A2F4E-5D54-B04B-91BD-7E78EE1FE9FD}" type="slidenum">
              <a:rPr lang="en-US" smtClean="0"/>
              <a:pPr/>
              <a:t>3</a:t>
            </a:fld>
            <a:endParaRPr lang="en-US" dirty="0"/>
          </a:p>
        </p:txBody>
      </p:sp>
    </p:spTree>
    <p:extLst>
      <p:ext uri="{BB962C8B-B14F-4D97-AF65-F5344CB8AC3E}">
        <p14:creationId xmlns:p14="http://schemas.microsoft.com/office/powerpoint/2010/main" val="3856870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54162"/>
            <a:ext cx="8686800" cy="5212398"/>
          </a:xfrm>
        </p:spPr>
        <p:txBody>
          <a:bodyPr>
            <a:normAutofit fontScale="85000" lnSpcReduction="20000"/>
          </a:bodyPr>
          <a:lstStyle/>
          <a:p>
            <a:r>
              <a:rPr lang="en-US" dirty="0"/>
              <a:t>Lack of Time </a:t>
            </a:r>
          </a:p>
          <a:p>
            <a:pPr lvl="1"/>
            <a:r>
              <a:rPr lang="en-US" dirty="0"/>
              <a:t>“When we are overwhelmed with all the things we know we </a:t>
            </a:r>
            <a:r>
              <a:rPr lang="en-US" i="1" dirty="0"/>
              <a:t>should</a:t>
            </a:r>
            <a:r>
              <a:rPr lang="en-US" dirty="0"/>
              <a:t> do, we resort to completing the things we know we </a:t>
            </a:r>
            <a:r>
              <a:rPr lang="en-US" i="1" dirty="0"/>
              <a:t>can </a:t>
            </a:r>
            <a:r>
              <a:rPr lang="en-US" dirty="0"/>
              <a:t>do.  It is the only way we can maintain the illusion that we are in control of our professional lives.”</a:t>
            </a:r>
          </a:p>
          <a:p>
            <a:r>
              <a:rPr lang="en-US" dirty="0"/>
              <a:t>Fear of Failure</a:t>
            </a:r>
          </a:p>
          <a:p>
            <a:pPr lvl="1"/>
            <a:r>
              <a:rPr lang="en-US" dirty="0"/>
              <a:t>“Sometimes the more successful we have been, or the longer we have been doing something, the less interested we are in taking on a new endeavor that may challenge out self-identity as successful and competent. </a:t>
            </a:r>
          </a:p>
          <a:p>
            <a:pPr lvl="1"/>
            <a:r>
              <a:rPr lang="en-US" dirty="0"/>
              <a:t>With evaluation, we risk finding out that something we are doing is not working as well as we thought.  </a:t>
            </a:r>
          </a:p>
          <a:p>
            <a:pPr lvl="1"/>
            <a:r>
              <a:rPr lang="en-US" dirty="0"/>
              <a:t>With data, we risk discovering inequities in our schools that need immediate attention, and which people would rather hide.” </a:t>
            </a:r>
          </a:p>
          <a:p>
            <a:endParaRPr lang="en-US" dirty="0"/>
          </a:p>
        </p:txBody>
      </p:sp>
      <p:sp>
        <p:nvSpPr>
          <p:cNvPr id="3" name="Title 2"/>
          <p:cNvSpPr>
            <a:spLocks noGrp="1"/>
          </p:cNvSpPr>
          <p:nvPr>
            <p:ph type="title"/>
          </p:nvPr>
        </p:nvSpPr>
        <p:spPr/>
        <p:txBody>
          <a:bodyPr>
            <a:normAutofit fontScale="90000"/>
          </a:bodyPr>
          <a:lstStyle/>
          <a:p>
            <a:r>
              <a:rPr lang="en-US" dirty="0"/>
              <a:t>                   </a:t>
            </a:r>
            <a:r>
              <a:rPr lang="en-US" b="1" i="1" dirty="0"/>
              <a:t>The Risk of Change    </a:t>
            </a:r>
            <a:br>
              <a:rPr lang="en-US" b="1" i="1" dirty="0"/>
            </a:br>
            <a:r>
              <a:rPr lang="en-US" b="1" i="1" dirty="0"/>
              <a:t>                            Concerns </a:t>
            </a:r>
          </a:p>
        </p:txBody>
      </p:sp>
    </p:spTree>
    <p:extLst>
      <p:ext uri="{BB962C8B-B14F-4D97-AF65-F5344CB8AC3E}">
        <p14:creationId xmlns:p14="http://schemas.microsoft.com/office/powerpoint/2010/main" val="92471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Making Change</a:t>
            </a:r>
          </a:p>
        </p:txBody>
      </p:sp>
      <p:sp>
        <p:nvSpPr>
          <p:cNvPr id="2" name="Content Placeholder 1"/>
          <p:cNvSpPr>
            <a:spLocks noGrp="1"/>
          </p:cNvSpPr>
          <p:nvPr>
            <p:ph idx="1"/>
          </p:nvPr>
        </p:nvSpPr>
        <p:spPr/>
        <p:txBody>
          <a:bodyPr>
            <a:normAutofit lnSpcReduction="10000"/>
          </a:bodyPr>
          <a:lstStyle/>
          <a:p>
            <a:r>
              <a:rPr lang="en-US" sz="3200" dirty="0"/>
              <a:t>Focus on the process </a:t>
            </a:r>
            <a:r>
              <a:rPr lang="en-US" sz="3200" b="0" dirty="0"/>
              <a:t>– Address tough issues; pay attention to how things get done, manage context.</a:t>
            </a:r>
          </a:p>
          <a:p>
            <a:r>
              <a:rPr lang="en-US" sz="3200" b="0" dirty="0"/>
              <a:t> </a:t>
            </a:r>
            <a:r>
              <a:rPr lang="en-US" sz="3200" dirty="0"/>
              <a:t>Problem-solving orientation </a:t>
            </a:r>
            <a:r>
              <a:rPr lang="en-US" sz="3200" b="0" dirty="0"/>
              <a:t>– Don’t blame. Fix systems not people.</a:t>
            </a:r>
          </a:p>
          <a:p>
            <a:r>
              <a:rPr lang="en-US" sz="3200" b="0" dirty="0"/>
              <a:t> </a:t>
            </a:r>
            <a:r>
              <a:rPr lang="en-US" sz="3200" dirty="0"/>
              <a:t>Learning environment </a:t>
            </a:r>
            <a:r>
              <a:rPr lang="en-US" sz="3200" b="0" dirty="0"/>
              <a:t>– Lots of information and listening.</a:t>
            </a:r>
          </a:p>
          <a:p>
            <a:r>
              <a:rPr lang="en-US" sz="3200" b="0" dirty="0"/>
              <a:t> </a:t>
            </a:r>
            <a:r>
              <a:rPr lang="en-US" sz="3200" dirty="0"/>
              <a:t>Shared responsibility </a:t>
            </a:r>
            <a:r>
              <a:rPr lang="en-US" sz="3200" b="0" dirty="0"/>
              <a:t>– Accountability and mutual contacts.</a:t>
            </a:r>
            <a:endParaRPr lang="en-US" sz="3200" dirty="0"/>
          </a:p>
        </p:txBody>
      </p:sp>
      <p:sp>
        <p:nvSpPr>
          <p:cNvPr id="4" name="Footer Placeholder 3"/>
          <p:cNvSpPr>
            <a:spLocks noGrp="1"/>
          </p:cNvSpPr>
          <p:nvPr>
            <p:ph type="ftr" sz="quarter" idx="11"/>
          </p:nvPr>
        </p:nvSpPr>
        <p:spPr/>
        <p:txBody>
          <a:bodyPr/>
          <a:lstStyle/>
          <a:p>
            <a:fld id="{757A2F4E-5D54-B04B-91BD-7E78EE1FE9FD}" type="slidenum">
              <a:rPr lang="en-US" smtClean="0"/>
              <a:pPr/>
              <a:t>31</a:t>
            </a:fld>
            <a:endParaRPr lang="en-US" dirty="0"/>
          </a:p>
        </p:txBody>
      </p:sp>
    </p:spTree>
    <p:extLst>
      <p:ext uri="{BB962C8B-B14F-4D97-AF65-F5344CB8AC3E}">
        <p14:creationId xmlns:p14="http://schemas.microsoft.com/office/powerpoint/2010/main" val="793042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4000" dirty="0"/>
              <a:t>It is our moral imperative to become an advocate and social change agent for the student and schools we work with in order to remediate existing inequities in educational access and outcomes and to provide the best possible services for ALL students.  </a:t>
            </a:r>
          </a:p>
        </p:txBody>
      </p:sp>
      <p:sp>
        <p:nvSpPr>
          <p:cNvPr id="2" name="Title 1"/>
          <p:cNvSpPr>
            <a:spLocks noGrp="1"/>
          </p:cNvSpPr>
          <p:nvPr>
            <p:ph type="title"/>
          </p:nvPr>
        </p:nvSpPr>
        <p:spPr/>
        <p:txBody>
          <a:bodyPr>
            <a:normAutofit fontScale="90000"/>
          </a:bodyPr>
          <a:lstStyle/>
          <a:p>
            <a:r>
              <a:rPr lang="en-US" sz="4000" b="1" i="1" dirty="0"/>
              <a:t>How are you professionally dealing with systemic change?</a:t>
            </a:r>
          </a:p>
        </p:txBody>
      </p:sp>
    </p:spTree>
    <p:extLst>
      <p:ext uri="{BB962C8B-B14F-4D97-AF65-F5344CB8AC3E}">
        <p14:creationId xmlns:p14="http://schemas.microsoft.com/office/powerpoint/2010/main" val="839040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81000" y="1366787"/>
            <a:ext cx="8458200" cy="4708999"/>
          </a:xfrm>
        </p:spPr>
        <p:txBody>
          <a:bodyPr/>
          <a:lstStyle/>
          <a:p>
            <a:r>
              <a:rPr lang="en-US" u="sng" dirty="0">
                <a:hlinkClick r:id="rId2"/>
              </a:rPr>
              <a:t>Stuck on an Escalator</a:t>
            </a:r>
            <a:br>
              <a:rPr lang="en-US" u="sng" dirty="0">
                <a:hlinkClick r:id="rId2"/>
              </a:rPr>
            </a:br>
            <a:br>
              <a:rPr lang="en-US" u="sng" dirty="0">
                <a:hlinkClick r:id="rId2"/>
              </a:rPr>
            </a:br>
            <a:r>
              <a:rPr lang="en-US" u="sng" dirty="0">
                <a:hlinkClick r:id="rId2"/>
              </a:rPr>
              <a:t>https://www.youtube.com/watch?v=oRBchZLkQR0</a:t>
            </a:r>
            <a:r>
              <a:rPr lang="en-US" u="sng" dirty="0"/>
              <a:t> </a:t>
            </a:r>
            <a:endParaRPr lang="en-US" dirty="0"/>
          </a:p>
        </p:txBody>
      </p:sp>
      <p:sp>
        <p:nvSpPr>
          <p:cNvPr id="5" name="Subtitle 4"/>
          <p:cNvSpPr>
            <a:spLocks noGrp="1"/>
          </p:cNvSpPr>
          <p:nvPr>
            <p:ph type="subTitle" idx="1"/>
          </p:nvPr>
        </p:nvSpPr>
        <p:spPr>
          <a:xfrm>
            <a:off x="381000" y="2428240"/>
            <a:ext cx="8458200" cy="3647546"/>
          </a:xfrm>
        </p:spPr>
        <p:txBody>
          <a:bodyPr>
            <a:normAutofit/>
          </a:bodyPr>
          <a:lstStyle/>
          <a:p>
            <a:r>
              <a:rPr lang="en-US" sz="3200" dirty="0"/>
              <a:t>,</a:t>
            </a:r>
          </a:p>
        </p:txBody>
      </p:sp>
      <p:sp>
        <p:nvSpPr>
          <p:cNvPr id="2" name="Date Placeholder 1"/>
          <p:cNvSpPr>
            <a:spLocks noGrp="1"/>
          </p:cNvSpPr>
          <p:nvPr>
            <p:ph type="dt" sz="half" idx="10"/>
          </p:nvPr>
        </p:nvSpPr>
        <p:spPr/>
        <p:txBody>
          <a:bodyPr/>
          <a:lstStyle/>
          <a:p>
            <a:fld id="{FFA2E2CD-2916-4A14-B5A5-671EC534B36C}" type="datetime1">
              <a:rPr lang="en-US" smtClean="0">
                <a:solidFill>
                  <a:srgbClr val="5C6670"/>
                </a:solidFill>
              </a:rPr>
              <a:t>10/8/2017</a:t>
            </a:fld>
            <a:endParaRPr lang="en-US">
              <a:solidFill>
                <a:srgbClr val="5C6670"/>
              </a:solidFill>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E1F0D0-A5EB-4EF6-BA0C-B6B08A3A44A8}" type="slidenum">
              <a:rPr lang="en-US" smtClean="0">
                <a:solidFill>
                  <a:srgbClr val="488BC9">
                    <a:lumMod val="50000"/>
                  </a:srgbClr>
                </a:solidFill>
              </a:rPr>
              <a:pPr/>
              <a:t>33</a:t>
            </a:fld>
            <a:endParaRPr lang="en-US">
              <a:solidFill>
                <a:srgbClr val="488BC9">
                  <a:lumMod val="50000"/>
                </a:srgbClr>
              </a:solidFill>
            </a:endParaRPr>
          </a:p>
        </p:txBody>
      </p:sp>
    </p:spTree>
    <p:extLst>
      <p:ext uri="{BB962C8B-B14F-4D97-AF65-F5344CB8AC3E}">
        <p14:creationId xmlns:p14="http://schemas.microsoft.com/office/powerpoint/2010/main" val="3031430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4705" y="2223436"/>
            <a:ext cx="6629400" cy="2222799"/>
          </a:xfrm>
        </p:spPr>
        <p:txBody>
          <a:bodyPr>
            <a:normAutofit fontScale="90000"/>
          </a:bodyPr>
          <a:lstStyle/>
          <a:p>
            <a:r>
              <a:rPr lang="en-US" dirty="0"/>
              <a:t>THANK YOU SO MUCH!</a:t>
            </a:r>
            <a:br>
              <a:rPr lang="en-US" dirty="0"/>
            </a:br>
            <a:br>
              <a:rPr lang="en-US" dirty="0"/>
            </a:br>
            <a:r>
              <a:rPr lang="en-US" dirty="0">
                <a:hlinkClick r:id="rId2"/>
              </a:rPr>
              <a:t>CHANGE</a:t>
            </a:r>
            <a:br>
              <a:rPr lang="en-US" dirty="0">
                <a:hlinkClick r:id="rId2"/>
              </a:rPr>
            </a:br>
            <a:r>
              <a:rPr lang="en-US" dirty="0">
                <a:hlinkClick r:id="rId2"/>
              </a:rPr>
              <a:t>https://www.youtube.com/watch?v=jwxrsngEJDw</a:t>
            </a:r>
            <a:r>
              <a:rPr lang="en-US" dirty="0"/>
              <a:t> </a:t>
            </a:r>
            <a:br>
              <a:rPr lang="en-US" dirty="0"/>
            </a:br>
            <a:endParaRPr lang="en-US" dirty="0"/>
          </a:p>
        </p:txBody>
      </p:sp>
      <p:sp>
        <p:nvSpPr>
          <p:cNvPr id="2" name="Subtitle 1"/>
          <p:cNvSpPr>
            <a:spLocks noGrp="1"/>
          </p:cNvSpPr>
          <p:nvPr>
            <p:ph type="subTitle" idx="1"/>
          </p:nvPr>
        </p:nvSpPr>
        <p:spPr>
          <a:xfrm>
            <a:off x="642805" y="4495800"/>
            <a:ext cx="6553200" cy="2036128"/>
          </a:xfrm>
        </p:spPr>
        <p:txBody>
          <a:bodyPr>
            <a:normAutofit/>
          </a:bodyPr>
          <a:lstStyle/>
          <a:p>
            <a:endParaRPr lang="en-US" dirty="0"/>
          </a:p>
          <a:p>
            <a:endParaRPr lang="en-US" dirty="0"/>
          </a:p>
          <a:p>
            <a:r>
              <a:rPr lang="en-US" sz="3200" dirty="0">
                <a:solidFill>
                  <a:schemeClr val="tx1"/>
                </a:solidFill>
              </a:rPr>
              <a:t>Pamela Decker and John Happs        </a:t>
            </a:r>
          </a:p>
        </p:txBody>
      </p:sp>
      <p:pic>
        <p:nvPicPr>
          <p:cNvPr id="2050" name="Picture 2" descr="Image result for co cd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1689" y="1628123"/>
            <a:ext cx="2286000"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602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sz="3600" u="sng" dirty="0">
              <a:hlinkClick r:id="rId2"/>
            </a:endParaRPr>
          </a:p>
          <a:p>
            <a:pPr marL="0" indent="0">
              <a:buNone/>
            </a:pPr>
            <a:endParaRPr lang="en-US" sz="3600" u="sng" dirty="0">
              <a:hlinkClick r:id="rId2"/>
            </a:endParaRPr>
          </a:p>
          <a:p>
            <a:r>
              <a:rPr lang="en-US" sz="3600" u="sng" dirty="0">
                <a:solidFill>
                  <a:schemeClr val="bg1"/>
                </a:solidFill>
                <a:hlinkClick r:id="rId2"/>
              </a:rPr>
              <a:t>http://www.thefuntheory.com/piano-staircase</a:t>
            </a:r>
            <a:endParaRPr lang="en-US" sz="3600" u="sng" dirty="0">
              <a:solidFill>
                <a:schemeClr val="bg1"/>
              </a:solidFill>
            </a:endParaRPr>
          </a:p>
          <a:p>
            <a:endParaRPr lang="en-US" sz="3600" dirty="0">
              <a:solidFill>
                <a:schemeClr val="bg1"/>
              </a:solidFill>
            </a:endParaRPr>
          </a:p>
        </p:txBody>
      </p:sp>
      <p:sp>
        <p:nvSpPr>
          <p:cNvPr id="3" name="Title 2"/>
          <p:cNvSpPr>
            <a:spLocks noGrp="1"/>
          </p:cNvSpPr>
          <p:nvPr>
            <p:ph type="title"/>
          </p:nvPr>
        </p:nvSpPr>
        <p:spPr/>
        <p:txBody>
          <a:bodyPr/>
          <a:lstStyle/>
          <a:p>
            <a:r>
              <a:rPr lang="en-US" dirty="0"/>
              <a:t>     Systemic Change – at its best!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3012" y="3870324"/>
            <a:ext cx="2300036" cy="2607477"/>
          </a:xfrm>
          <a:prstGeom prst="rect">
            <a:avLst/>
          </a:prstGeom>
        </p:spPr>
      </p:pic>
    </p:spTree>
    <p:extLst>
      <p:ext uri="{BB962C8B-B14F-4D97-AF65-F5344CB8AC3E}">
        <p14:creationId xmlns:p14="http://schemas.microsoft.com/office/powerpoint/2010/main" val="3378817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fld id="{757A2F4E-5D54-B04B-91BD-7E78EE1FE9FD}" type="slidenum">
              <a:rPr lang="en-US" smtClean="0"/>
              <a:pPr/>
              <a:t>5</a:t>
            </a:fld>
            <a:endParaRPr lang="en-US" dirty="0"/>
          </a:p>
        </p:txBody>
      </p:sp>
      <p:sp>
        <p:nvSpPr>
          <p:cNvPr id="11" name="Content Placeholder 10"/>
          <p:cNvSpPr>
            <a:spLocks noGrp="1"/>
          </p:cNvSpPr>
          <p:nvPr>
            <p:ph idx="4294967295"/>
          </p:nvPr>
        </p:nvSpPr>
        <p:spPr>
          <a:xfrm>
            <a:off x="736600" y="609600"/>
            <a:ext cx="8407400" cy="5516563"/>
          </a:xfrm>
        </p:spPr>
        <p:txBody>
          <a:bodyPr/>
          <a:lstStyle/>
          <a:p>
            <a:r>
              <a:rPr lang="en-US" sz="2800" i="1" dirty="0"/>
              <a:t>At first I didn't see the magnitude of the change. I thought if we just did better what we had always done, we would be OK. Then I realized we had to do something totally different, but I didn't know what. Gradually we began trying some new approaches. One change led to another and another and another like dominos. I started to see what people meant by systemic change. A new energy and excitement surged among us as hope grew and the cloudy vision of what we wanted became clearer and clearer.</a:t>
            </a:r>
          </a:p>
          <a:p>
            <a:pPr marL="0" indent="0">
              <a:buNone/>
            </a:pPr>
            <a:r>
              <a:rPr lang="en-US" sz="2800" i="1" dirty="0"/>
              <a:t>        -Principal of a restructuring high school</a:t>
            </a:r>
          </a:p>
          <a:p>
            <a:endParaRPr lang="en-US" dirty="0"/>
          </a:p>
        </p:txBody>
      </p:sp>
    </p:spTree>
    <p:extLst>
      <p:ext uri="{BB962C8B-B14F-4D97-AF65-F5344CB8AC3E}">
        <p14:creationId xmlns:p14="http://schemas.microsoft.com/office/powerpoint/2010/main" val="4028388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6600" dirty="0">
                <a:latin typeface="Lucida Calligraphy" panose="03010101010101010101" pitchFamily="66" charset="0"/>
              </a:rPr>
              <a:t>Gandhi</a:t>
            </a:r>
          </a:p>
        </p:txBody>
      </p:sp>
      <p:sp>
        <p:nvSpPr>
          <p:cNvPr id="2" name="Content Placeholder 1"/>
          <p:cNvSpPr>
            <a:spLocks noGrp="1"/>
          </p:cNvSpPr>
          <p:nvPr>
            <p:ph idx="1"/>
          </p:nvPr>
        </p:nvSpPr>
        <p:spPr/>
        <p:txBody>
          <a:bodyPr/>
          <a:lstStyle/>
          <a:p>
            <a:endParaRPr lang="en-US" sz="4400" dirty="0">
              <a:latin typeface="Lucida Calligraphy" panose="03010101010101010101" pitchFamily="66" charset="0"/>
            </a:endParaRPr>
          </a:p>
          <a:p>
            <a:pPr marL="45720" indent="0">
              <a:buNone/>
            </a:pPr>
            <a:r>
              <a:rPr lang="en-US" sz="4400" dirty="0">
                <a:latin typeface="Lucida Calligraphy" panose="03010101010101010101" pitchFamily="66" charset="0"/>
              </a:rPr>
              <a:t>       </a:t>
            </a:r>
            <a:r>
              <a:rPr lang="en-US" sz="5400" dirty="0">
                <a:latin typeface="Lucida Calligraphy" panose="03010101010101010101" pitchFamily="66" charset="0"/>
              </a:rPr>
              <a:t>You must be the </a:t>
            </a:r>
          </a:p>
          <a:p>
            <a:pPr marL="365760" lvl="1" indent="0">
              <a:buNone/>
            </a:pPr>
            <a:r>
              <a:rPr lang="en-US" sz="5400" b="1" dirty="0">
                <a:latin typeface="Lucida Calligraphy" panose="03010101010101010101" pitchFamily="66" charset="0"/>
              </a:rPr>
              <a:t>   change you want </a:t>
            </a:r>
          </a:p>
          <a:p>
            <a:pPr marL="365760" lvl="1" indent="0">
              <a:buNone/>
            </a:pPr>
            <a:r>
              <a:rPr lang="en-US" sz="5400" b="1" dirty="0">
                <a:latin typeface="Lucida Calligraphy" panose="03010101010101010101" pitchFamily="66" charset="0"/>
              </a:rPr>
              <a:t>   to see in the world </a:t>
            </a:r>
          </a:p>
        </p:txBody>
      </p:sp>
      <p:sp>
        <p:nvSpPr>
          <p:cNvPr id="4" name="Footer Placeholder 3"/>
          <p:cNvSpPr>
            <a:spLocks noGrp="1"/>
          </p:cNvSpPr>
          <p:nvPr>
            <p:ph type="ftr" sz="quarter" idx="11"/>
          </p:nvPr>
        </p:nvSpPr>
        <p:spPr/>
        <p:txBody>
          <a:bodyPr/>
          <a:lstStyle/>
          <a:p>
            <a:fld id="{757A2F4E-5D54-B04B-91BD-7E78EE1FE9FD}" type="slidenum">
              <a:rPr lang="en-US" smtClean="0"/>
              <a:pPr/>
              <a:t>6</a:t>
            </a:fld>
            <a:endParaRPr lang="en-US" dirty="0"/>
          </a:p>
        </p:txBody>
      </p:sp>
    </p:spTree>
    <p:extLst>
      <p:ext uri="{BB962C8B-B14F-4D97-AF65-F5344CB8AC3E}">
        <p14:creationId xmlns:p14="http://schemas.microsoft.com/office/powerpoint/2010/main" val="206536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466825"/>
          </a:xfrm>
        </p:spPr>
        <p:txBody>
          <a:bodyPr>
            <a:normAutofit fontScale="90000"/>
          </a:bodyPr>
          <a:lstStyle/>
          <a:p>
            <a:r>
              <a:rPr lang="en-US" dirty="0"/>
              <a:t>Systemic Change </a:t>
            </a:r>
          </a:p>
        </p:txBody>
      </p:sp>
      <p:sp>
        <p:nvSpPr>
          <p:cNvPr id="3" name="Content Placeholder 2"/>
          <p:cNvSpPr>
            <a:spLocks noGrp="1"/>
          </p:cNvSpPr>
          <p:nvPr>
            <p:ph idx="1"/>
          </p:nvPr>
        </p:nvSpPr>
        <p:spPr>
          <a:xfrm>
            <a:off x="380999" y="1106905"/>
            <a:ext cx="8407893" cy="5570341"/>
          </a:xfrm>
        </p:spPr>
        <p:txBody>
          <a:bodyPr>
            <a:noAutofit/>
          </a:bodyPr>
          <a:lstStyle/>
          <a:p>
            <a:pPr marL="0" indent="0">
              <a:buNone/>
            </a:pPr>
            <a:r>
              <a:rPr lang="en-US" sz="1600" dirty="0"/>
              <a:t>Accountability for student success must become a driving force for transforming and reframing the work of school counselors. (</a:t>
            </a:r>
            <a:r>
              <a:rPr lang="en-US" sz="1600" dirty="0" err="1"/>
              <a:t>Gysbers</a:t>
            </a:r>
            <a:r>
              <a:rPr lang="en-US" sz="1600" dirty="0"/>
              <a:t>)</a:t>
            </a:r>
          </a:p>
          <a:p>
            <a:r>
              <a:rPr lang="en-US" sz="1600" dirty="0"/>
              <a:t>A School counseling program is </a:t>
            </a:r>
            <a:r>
              <a:rPr lang="en-US" sz="1600" b="1" dirty="0">
                <a:solidFill>
                  <a:srgbClr val="FF0000"/>
                </a:solidFill>
              </a:rPr>
              <a:t>data informed, is proactive and preventive in focus</a:t>
            </a:r>
            <a:r>
              <a:rPr lang="en-US" sz="1600" dirty="0"/>
              <a:t>, assists students in acquiring and applying lifelong learning skills, and is delivered in a comprehensive and accountable manner. (Stone &amp;</a:t>
            </a:r>
            <a:r>
              <a:rPr lang="en-US" sz="1600" dirty="0" err="1"/>
              <a:t>Dahir</a:t>
            </a:r>
            <a:r>
              <a:rPr lang="en-US" sz="1600" dirty="0"/>
              <a:t>, 2006)</a:t>
            </a:r>
          </a:p>
          <a:p>
            <a:r>
              <a:rPr lang="en-US" sz="1600" dirty="0"/>
              <a:t>For systemic change to occur, </a:t>
            </a:r>
            <a:r>
              <a:rPr lang="en-US" sz="1600" b="1" dirty="0">
                <a:solidFill>
                  <a:srgbClr val="FF0000"/>
                </a:solidFill>
              </a:rPr>
              <a:t>all aspects of the system must move forward</a:t>
            </a:r>
            <a:r>
              <a:rPr lang="en-US" sz="1600" dirty="0"/>
              <a:t>.  </a:t>
            </a:r>
          </a:p>
          <a:p>
            <a:r>
              <a:rPr lang="en-US" sz="1600" dirty="0"/>
              <a:t>The comprehensive K -12 School Counseling Program </a:t>
            </a:r>
            <a:r>
              <a:rPr lang="en-US" sz="1600" b="1" dirty="0">
                <a:solidFill>
                  <a:srgbClr val="FF0000"/>
                </a:solidFill>
              </a:rPr>
              <a:t>has to connect to the mission of the school and to the goals of the annual UIP.</a:t>
            </a:r>
          </a:p>
          <a:p>
            <a:r>
              <a:rPr lang="en-US" sz="1600" dirty="0"/>
              <a:t>School counselors need a commitment to </a:t>
            </a:r>
            <a:r>
              <a:rPr lang="en-US" sz="1600" b="1" dirty="0">
                <a:solidFill>
                  <a:srgbClr val="FF0000"/>
                </a:solidFill>
              </a:rPr>
              <a:t>fully participate in school improvement, take initiative as leaders and social advocates to use data</a:t>
            </a:r>
            <a:r>
              <a:rPr lang="en-US" sz="1600" dirty="0"/>
              <a:t> to inform programs and strategies, and seek to continuously improve their practice.  </a:t>
            </a:r>
          </a:p>
          <a:p>
            <a:r>
              <a:rPr lang="en-US" sz="1600" dirty="0"/>
              <a:t>Beliefs and good intentions alone will not contribute to systemic change.  </a:t>
            </a:r>
            <a:r>
              <a:rPr lang="en-US" sz="1600" b="1" dirty="0">
                <a:solidFill>
                  <a:srgbClr val="FF0000"/>
                </a:solidFill>
              </a:rPr>
              <a:t>Using data </a:t>
            </a:r>
            <a:r>
              <a:rPr lang="en-US" sz="1600" dirty="0"/>
              <a:t>provided a solid foundation for school counselors to act on their belief system and </a:t>
            </a:r>
            <a:r>
              <a:rPr lang="en-US" sz="1600" b="1" dirty="0">
                <a:solidFill>
                  <a:srgbClr val="FF0000"/>
                </a:solidFill>
              </a:rPr>
              <a:t>to identify and rectify issues that affect every student’s ability to achieve at expected levels.</a:t>
            </a:r>
            <a:r>
              <a:rPr lang="en-US" sz="1600" dirty="0"/>
              <a:t>  By your willingness to work to create systemic change, you will defy the pervasive belief that socioeconomic status and color determine a young person’s ability to learn.  </a:t>
            </a:r>
          </a:p>
          <a:p>
            <a:r>
              <a:rPr lang="en-US" sz="1600" dirty="0"/>
              <a:t>School counselors need  to accept responsibility as  </a:t>
            </a:r>
            <a:r>
              <a:rPr lang="en-US" sz="1600" b="1" dirty="0">
                <a:solidFill>
                  <a:srgbClr val="FF0000"/>
                </a:solidFill>
              </a:rPr>
              <a:t>social justice advocates, focus strategic and intentional interventions to remove barriers</a:t>
            </a:r>
            <a:r>
              <a:rPr lang="en-US" sz="1600" dirty="0"/>
              <a:t> in learning and to raise the level of expectations for students for whom little is expected.  </a:t>
            </a:r>
          </a:p>
          <a:p>
            <a:r>
              <a:rPr lang="en-US" sz="1600" b="1" dirty="0">
                <a:solidFill>
                  <a:srgbClr val="FF0000"/>
                </a:solidFill>
              </a:rPr>
              <a:t>School counselors ethically cannot sit back and watch the gaps grow</a:t>
            </a:r>
            <a:r>
              <a:rPr lang="en-US" sz="1600" dirty="0"/>
              <a:t>.  </a:t>
            </a:r>
          </a:p>
        </p:txBody>
      </p:sp>
    </p:spTree>
    <p:extLst>
      <p:ext uri="{BB962C8B-B14F-4D97-AF65-F5344CB8AC3E}">
        <p14:creationId xmlns:p14="http://schemas.microsoft.com/office/powerpoint/2010/main" val="2959023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Some givens of Systemic Change</a:t>
            </a:r>
          </a:p>
        </p:txBody>
      </p:sp>
      <p:sp>
        <p:nvSpPr>
          <p:cNvPr id="2" name="Content Placeholder 1"/>
          <p:cNvSpPr>
            <a:spLocks noGrp="1"/>
          </p:cNvSpPr>
          <p:nvPr>
            <p:ph idx="1"/>
          </p:nvPr>
        </p:nvSpPr>
        <p:spPr/>
        <p:txBody>
          <a:bodyPr/>
          <a:lstStyle/>
          <a:p>
            <a:r>
              <a:rPr lang="en-US" sz="3200" dirty="0"/>
              <a:t>The deeper we get into the process of change, the more confused we can become!</a:t>
            </a:r>
          </a:p>
          <a:p>
            <a:r>
              <a:rPr lang="en-US" sz="3200" dirty="0"/>
              <a:t>We need some sense of what to expect and what direction to take.</a:t>
            </a:r>
          </a:p>
          <a:p>
            <a:r>
              <a:rPr lang="en-US" sz="3200" dirty="0"/>
              <a:t>Seeing patterns of change can be difficult</a:t>
            </a:r>
          </a:p>
          <a:p>
            <a:r>
              <a:rPr lang="en-US" sz="3200" dirty="0"/>
              <a:t>Each stakeholder tends to see change primarily from their perspective </a:t>
            </a:r>
          </a:p>
          <a:p>
            <a:endParaRPr lang="en-US" dirty="0"/>
          </a:p>
        </p:txBody>
      </p:sp>
      <p:sp>
        <p:nvSpPr>
          <p:cNvPr id="4" name="Footer Placeholder 3"/>
          <p:cNvSpPr>
            <a:spLocks noGrp="1"/>
          </p:cNvSpPr>
          <p:nvPr>
            <p:ph type="ftr" sz="quarter" idx="11"/>
          </p:nvPr>
        </p:nvSpPr>
        <p:spPr/>
        <p:txBody>
          <a:bodyPr/>
          <a:lstStyle/>
          <a:p>
            <a:fld id="{757A2F4E-5D54-B04B-91BD-7E78EE1FE9FD}" type="slidenum">
              <a:rPr lang="en-US" smtClean="0"/>
              <a:pPr/>
              <a:t>8</a:t>
            </a:fld>
            <a:endParaRPr lang="en-US" dirty="0"/>
          </a:p>
        </p:txBody>
      </p:sp>
    </p:spTree>
    <p:extLst>
      <p:ext uri="{BB962C8B-B14F-4D97-AF65-F5344CB8AC3E}">
        <p14:creationId xmlns:p14="http://schemas.microsoft.com/office/powerpoint/2010/main" val="64711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Understanding Systems</a:t>
            </a:r>
          </a:p>
        </p:txBody>
      </p:sp>
      <p:sp>
        <p:nvSpPr>
          <p:cNvPr id="2" name="Content Placeholder 1"/>
          <p:cNvSpPr>
            <a:spLocks noGrp="1"/>
          </p:cNvSpPr>
          <p:nvPr>
            <p:ph idx="1"/>
          </p:nvPr>
        </p:nvSpPr>
        <p:spPr/>
        <p:txBody>
          <a:bodyPr>
            <a:normAutofit fontScale="92500" lnSpcReduction="20000"/>
          </a:bodyPr>
          <a:lstStyle/>
          <a:p>
            <a:pPr marL="45720" indent="0" algn="ctr">
              <a:buNone/>
            </a:pPr>
            <a:br>
              <a:rPr lang="en-US" sz="2000" dirty="0"/>
            </a:br>
            <a:r>
              <a:rPr lang="en-US" dirty="0">
                <a:solidFill>
                  <a:srgbClr val="FF0000"/>
                </a:solidFill>
              </a:rPr>
              <a:t>A system is a collection of</a:t>
            </a:r>
            <a:br>
              <a:rPr lang="en-US" dirty="0">
                <a:solidFill>
                  <a:srgbClr val="FF0000"/>
                </a:solidFill>
              </a:rPr>
            </a:br>
            <a:r>
              <a:rPr lang="en-US" dirty="0">
                <a:solidFill>
                  <a:srgbClr val="FF0000"/>
                </a:solidFill>
              </a:rPr>
              <a:t>parts that interact to</a:t>
            </a:r>
            <a:br>
              <a:rPr lang="en-US" dirty="0">
                <a:solidFill>
                  <a:srgbClr val="FF0000"/>
                </a:solidFill>
              </a:rPr>
            </a:br>
            <a:r>
              <a:rPr lang="en-US" dirty="0">
                <a:solidFill>
                  <a:srgbClr val="FF0000"/>
                </a:solidFill>
              </a:rPr>
              <a:t>function purposefully</a:t>
            </a:r>
            <a:br>
              <a:rPr lang="en-US" dirty="0">
                <a:solidFill>
                  <a:srgbClr val="FF0000"/>
                </a:solidFill>
              </a:rPr>
            </a:br>
            <a:r>
              <a:rPr lang="en-US" dirty="0">
                <a:solidFill>
                  <a:srgbClr val="FF0000"/>
                </a:solidFill>
              </a:rPr>
              <a:t>as a whole. </a:t>
            </a:r>
            <a:br>
              <a:rPr lang="en-US" dirty="0">
                <a:solidFill>
                  <a:srgbClr val="FF0000"/>
                </a:solidFill>
              </a:rPr>
            </a:br>
            <a:br>
              <a:rPr lang="en-US" dirty="0">
                <a:solidFill>
                  <a:srgbClr val="FF0000"/>
                </a:solidFill>
              </a:rPr>
            </a:br>
            <a:r>
              <a:rPr lang="en-US" dirty="0">
                <a:solidFill>
                  <a:srgbClr val="FF0000"/>
                </a:solidFill>
              </a:rPr>
              <a:t>A collection of</a:t>
            </a:r>
            <a:br>
              <a:rPr lang="en-US" dirty="0">
                <a:solidFill>
                  <a:srgbClr val="FF0000"/>
                </a:solidFill>
              </a:rPr>
            </a:br>
            <a:r>
              <a:rPr lang="en-US" dirty="0">
                <a:solidFill>
                  <a:srgbClr val="FF0000"/>
                </a:solidFill>
              </a:rPr>
              <a:t>auto parts is</a:t>
            </a:r>
            <a:br>
              <a:rPr lang="en-US" dirty="0">
                <a:solidFill>
                  <a:srgbClr val="FF0000"/>
                </a:solidFill>
              </a:rPr>
            </a:br>
            <a:r>
              <a:rPr lang="en-US" dirty="0">
                <a:solidFill>
                  <a:srgbClr val="FF0000"/>
                </a:solidFill>
              </a:rPr>
              <a:t>NOT a system</a:t>
            </a:r>
            <a:br>
              <a:rPr lang="en-US" dirty="0">
                <a:solidFill>
                  <a:srgbClr val="FF0000"/>
                </a:solidFill>
              </a:rPr>
            </a:br>
            <a:br>
              <a:rPr lang="en-US" dirty="0">
                <a:solidFill>
                  <a:srgbClr val="FF0000"/>
                </a:solidFill>
              </a:rPr>
            </a:br>
            <a:r>
              <a:rPr lang="en-US" dirty="0">
                <a:solidFill>
                  <a:srgbClr val="FF0000"/>
                </a:solidFill>
              </a:rPr>
              <a:t>A working car</a:t>
            </a:r>
            <a:br>
              <a:rPr lang="en-US" dirty="0">
                <a:solidFill>
                  <a:srgbClr val="FF0000"/>
                </a:solidFill>
              </a:rPr>
            </a:br>
            <a:r>
              <a:rPr lang="en-US" dirty="0">
                <a:solidFill>
                  <a:srgbClr val="FF0000"/>
                </a:solidFill>
              </a:rPr>
              <a:t>IS a system </a:t>
            </a:r>
          </a:p>
          <a:p>
            <a:pPr algn="ctr"/>
            <a:endParaRPr lang="en-US" dirty="0"/>
          </a:p>
        </p:txBody>
      </p:sp>
      <p:sp>
        <p:nvSpPr>
          <p:cNvPr id="4" name="Footer Placeholder 3"/>
          <p:cNvSpPr>
            <a:spLocks noGrp="1"/>
          </p:cNvSpPr>
          <p:nvPr>
            <p:ph type="ftr" sz="quarter" idx="11"/>
          </p:nvPr>
        </p:nvSpPr>
        <p:spPr/>
        <p:txBody>
          <a:bodyPr/>
          <a:lstStyle/>
          <a:p>
            <a:fld id="{757A2F4E-5D54-B04B-91BD-7E78EE1FE9FD}" type="slidenum">
              <a:rPr lang="en-US" smtClean="0"/>
              <a:pPr/>
              <a:t>9</a:t>
            </a:fld>
            <a:endParaRPr lang="en-US" dirty="0"/>
          </a:p>
        </p:txBody>
      </p:sp>
    </p:spTree>
    <p:extLst>
      <p:ext uri="{BB962C8B-B14F-4D97-AF65-F5344CB8AC3E}">
        <p14:creationId xmlns:p14="http://schemas.microsoft.com/office/powerpoint/2010/main" val="220196842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Trek</Template>
  <TotalTime>19871</TotalTime>
  <Words>2343</Words>
  <Application>Microsoft Office PowerPoint</Application>
  <PresentationFormat>On-screen Show (4:3)</PresentationFormat>
  <Paragraphs>294</Paragraphs>
  <Slides>34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Calibri</vt:lpstr>
      <vt:lpstr>Franklin Gothic Book</vt:lpstr>
      <vt:lpstr>Franklin Gothic Medium</vt:lpstr>
      <vt:lpstr>Lucida Calligraphy</vt:lpstr>
      <vt:lpstr>Museo Slab 500</vt:lpstr>
      <vt:lpstr>Wingdings</vt:lpstr>
      <vt:lpstr>Wingdings 2</vt:lpstr>
      <vt:lpstr>Trek</vt:lpstr>
      <vt:lpstr>  Systemic Change</vt:lpstr>
      <vt:lpstr>What is systemic change?   Why School Counselors? </vt:lpstr>
      <vt:lpstr>What is systemic change?   Why School Counselors? </vt:lpstr>
      <vt:lpstr>     Systemic Change – at its best! </vt:lpstr>
      <vt:lpstr>PowerPoint Presentation</vt:lpstr>
      <vt:lpstr>Gandhi</vt:lpstr>
      <vt:lpstr>Systemic Change </vt:lpstr>
      <vt:lpstr>Some givens of Systemic Change</vt:lpstr>
      <vt:lpstr>Understanding Systems</vt:lpstr>
      <vt:lpstr>PowerPoint Presentation</vt:lpstr>
      <vt:lpstr>PowerPoint Presentation</vt:lpstr>
      <vt:lpstr>Systems</vt:lpstr>
      <vt:lpstr>Approaches to Systems and Parts you can change or can you?</vt:lpstr>
      <vt:lpstr>Approaches to Systems and Parts you can change or can you?</vt:lpstr>
      <vt:lpstr>  Logic of the Journey    for systemic change </vt:lpstr>
      <vt:lpstr>Where Would You Like To See Changes at Your School?  </vt:lpstr>
      <vt:lpstr>One System</vt:lpstr>
      <vt:lpstr>SYSTEMIC CHANGE</vt:lpstr>
      <vt:lpstr>Will Rogers </vt:lpstr>
      <vt:lpstr>PowerPoint Presentation</vt:lpstr>
      <vt:lpstr>Have you ever been involved with change?</vt:lpstr>
      <vt:lpstr>Dynamics of Change</vt:lpstr>
      <vt:lpstr>         Overwhelmed by the change</vt:lpstr>
      <vt:lpstr> Thinking About Change</vt:lpstr>
      <vt:lpstr> Planning for change </vt:lpstr>
      <vt:lpstr> Implementing the change</vt:lpstr>
      <vt:lpstr> Sustaining the Change</vt:lpstr>
      <vt:lpstr>Reactions to Change</vt:lpstr>
      <vt:lpstr>Seven organizational learning disabilities that can hinder the organization from creating systemic change: </vt:lpstr>
      <vt:lpstr>                   The Risk of Change                                 Concerns </vt:lpstr>
      <vt:lpstr>Making Change</vt:lpstr>
      <vt:lpstr>How are you professionally dealing with systemic change?</vt:lpstr>
      <vt:lpstr>Stuck on an Escalator  https://www.youtube.com/watch?v=oRBchZLkQR0 </vt:lpstr>
      <vt:lpstr>THANK YOU SO MUCH!  CHANGE https://www.youtube.com/watch?v=jwxrsngEJDw  </vt:lpstr>
    </vt:vector>
  </TitlesOfParts>
  <Company>Colorado State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Hunter</dc:creator>
  <cp:lastModifiedBy>John Happs</cp:lastModifiedBy>
  <cp:revision>185</cp:revision>
  <cp:lastPrinted>2012-08-20T17:42:27Z</cp:lastPrinted>
  <dcterms:created xsi:type="dcterms:W3CDTF">2012-07-16T02:29:43Z</dcterms:created>
  <dcterms:modified xsi:type="dcterms:W3CDTF">2017-10-08T13:46:32Z</dcterms:modified>
</cp:coreProperties>
</file>