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Roboto"/>
      <p:regular r:id="rId20"/>
      <p:bold r:id="rId21"/>
      <p:italic r:id="rId22"/>
      <p:boldItalic r:id="rId23"/>
    </p:embeddedFont>
    <p:embeddedFont>
      <p:font typeface="Bree Serif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3CA8E6-EC56-4E7A-910E-1B0BADFD1DC2}">
  <a:tblStyle styleId="{0F3CA8E6-EC56-4E7A-910E-1B0BADFD1DC2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8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887345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c6f73a0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c6f73a0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57433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62dbc20308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62dbc20308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5215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c6f73a04f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c6f73a04f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69653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c6f73a04f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c6f73a04f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6792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c6f73a04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c6f73a04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5064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64c49a855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64c49a855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8807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c6f73a04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c6f73a04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Share what our district is doing.  What does ICAP look like in your district?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6978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64cfa5dac1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64cfa5dac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5035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c6f73a04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c6f73a04f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are all educated so we can have a job someday.  In practice of growing good humans.  Shauna share about K-5 elementary, Jody share a practice.  Then they do a turn and talk, and share out.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9170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c6f73a04f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c6f73a04f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activities or lessons are you already doing with career conversations?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34590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c6f73a04f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c6f73a04f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History:  Jody.  How would we use the ICAP playbook?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98758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64cfa5dac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64cfa5dac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9785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4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7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4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0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3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9" name="Google Shape;119;p24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postsecondary/icap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shauna.hobbs@d51schools.org" TargetMode="External"/><Relationship Id="rId5" Type="http://schemas.openxmlformats.org/officeDocument/2006/relationships/hyperlink" Target="mailto:jody.sniff@la-schools.net" TargetMode="External"/><Relationship Id="rId4" Type="http://schemas.openxmlformats.org/officeDocument/2006/relationships/hyperlink" Target="mailto:andrea.bolton@d51schools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4gG9AxhxxO5lcD3O0IO2p29sWF17vfvvPeAnK_axgfw/edi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63" y="0"/>
            <a:ext cx="9033874" cy="388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5"/>
          <p:cNvSpPr txBox="1">
            <a:spLocks noGrp="1"/>
          </p:cNvSpPr>
          <p:nvPr>
            <p:ph type="ctrTitle"/>
          </p:nvPr>
        </p:nvSpPr>
        <p:spPr>
          <a:xfrm rot="1097430">
            <a:off x="6551872" y="487054"/>
            <a:ext cx="2257873" cy="781717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B5394"/>
                </a:solidFill>
                <a:latin typeface="Bree Serif"/>
                <a:ea typeface="Bree Serif"/>
                <a:cs typeface="Bree Serif"/>
                <a:sym typeface="Bree Serif"/>
              </a:rPr>
              <a:t>ICAP</a:t>
            </a:r>
            <a:endParaRPr b="1">
              <a:solidFill>
                <a:srgbClr val="0B5394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27" name="Google Shape;127;p25"/>
          <p:cNvSpPr txBox="1">
            <a:spLocks noGrp="1"/>
          </p:cNvSpPr>
          <p:nvPr>
            <p:ph type="subTitle" idx="1"/>
          </p:nvPr>
        </p:nvSpPr>
        <p:spPr>
          <a:xfrm>
            <a:off x="345675" y="3918903"/>
            <a:ext cx="8266800" cy="13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Presenters:  Jody Sniff - Las Animas School District</a:t>
            </a: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			    Shauna Hobbs - Mesa County Valley SD 51</a:t>
            </a: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			    Andrea Bolton - Mesa County Valley SD 51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4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ICAP Playbook Survey</a:t>
            </a:r>
            <a:endParaRPr sz="2400"/>
          </a:p>
        </p:txBody>
      </p:sp>
      <p:pic>
        <p:nvPicPr>
          <p:cNvPr id="188" name="Google Shape;18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3550" y="3087600"/>
            <a:ext cx="1655425" cy="162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4"/>
          <p:cNvSpPr txBox="1"/>
          <p:nvPr/>
        </p:nvSpPr>
        <p:spPr>
          <a:xfrm>
            <a:off x="477450" y="900650"/>
            <a:ext cx="7498200" cy="39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What problem would an ICAP Playbook help you solve?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What do you wish you could find in the ICAP Playbook?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How will you use this guide?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What does it look like, feel like, sound like?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5"/>
          <p:cNvSpPr txBox="1">
            <a:spLocks noGrp="1"/>
          </p:cNvSpPr>
          <p:nvPr>
            <p:ph type="title" idx="4294967295"/>
          </p:nvPr>
        </p:nvSpPr>
        <p:spPr>
          <a:xfrm>
            <a:off x="3973825" y="690875"/>
            <a:ext cx="4479600" cy="2413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“ICAP is a lifelong process. It’s about meaningful conversations.”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95" name="Google Shape;195;p35"/>
          <p:cNvSpPr txBox="1">
            <a:spLocks noGrp="1"/>
          </p:cNvSpPr>
          <p:nvPr>
            <p:ph type="body" idx="4294967295"/>
          </p:nvPr>
        </p:nvSpPr>
        <p:spPr>
          <a:xfrm>
            <a:off x="4066950" y="3103800"/>
            <a:ext cx="4074600" cy="8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Lauren Jones Austin</a:t>
            </a:r>
            <a:endParaRPr/>
          </a:p>
        </p:txBody>
      </p:sp>
      <p:pic>
        <p:nvPicPr>
          <p:cNvPr id="196" name="Google Shape;19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750" y="442700"/>
            <a:ext cx="4214250" cy="421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6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Thanks!</a:t>
            </a:r>
            <a:endParaRPr sz="3600" b="1"/>
          </a:p>
        </p:txBody>
      </p:sp>
      <p:sp>
        <p:nvSpPr>
          <p:cNvPr id="202" name="Google Shape;202;p36"/>
          <p:cNvSpPr txBox="1">
            <a:spLocks noGrp="1"/>
          </p:cNvSpPr>
          <p:nvPr>
            <p:ph type="body" idx="1"/>
          </p:nvPr>
        </p:nvSpPr>
        <p:spPr>
          <a:xfrm>
            <a:off x="226075" y="1780250"/>
            <a:ext cx="2808000" cy="264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Playbook information: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hlinkClick r:id="rId3"/>
              </a:rPr>
              <a:t>https://www.cde.state.co.us/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hlinkClick r:id="rId3"/>
              </a:rPr>
              <a:t>postsecondary/icap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Resources: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CTE Georgia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PBL Works Career Dev. Curriculum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Contact us: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hlinkClick r:id="rId4"/>
              </a:rPr>
              <a:t>andrea.bolton@d51schools.org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hlinkClick r:id="rId5"/>
              </a:rPr>
              <a:t>jody.sniff@la-schools.net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hlinkClick r:id="rId6"/>
              </a:rPr>
              <a:t>shauna.hobbs@d51schools.org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pic>
        <p:nvPicPr>
          <p:cNvPr id="203" name="Google Shape;203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45950" y="0"/>
            <a:ext cx="362384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>
            <a:spLocks noGrp="1"/>
          </p:cNvSpPr>
          <p:nvPr>
            <p:ph type="title"/>
          </p:nvPr>
        </p:nvSpPr>
        <p:spPr>
          <a:xfrm>
            <a:off x="2559150" y="510850"/>
            <a:ext cx="40257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/>
              <a:t>Introductions</a:t>
            </a:r>
            <a:endParaRPr sz="4800" b="1"/>
          </a:p>
        </p:txBody>
      </p:sp>
      <p:sp>
        <p:nvSpPr>
          <p:cNvPr id="133" name="Google Shape;133;p26"/>
          <p:cNvSpPr txBox="1">
            <a:spLocks noGrp="1"/>
          </p:cNvSpPr>
          <p:nvPr>
            <p:ph type="body" idx="1"/>
          </p:nvPr>
        </p:nvSpPr>
        <p:spPr>
          <a:xfrm>
            <a:off x="512525" y="2750813"/>
            <a:ext cx="3499800" cy="11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Who are we and how did we get here?</a:t>
            </a:r>
            <a:endParaRPr sz="2400"/>
          </a:p>
        </p:txBody>
      </p:sp>
      <p:pic>
        <p:nvPicPr>
          <p:cNvPr id="134" name="Google Shape;134;p26"/>
          <p:cNvPicPr preferRelativeResize="0"/>
          <p:nvPr/>
        </p:nvPicPr>
        <p:blipFill rotWithShape="1">
          <a:blip r:embed="rId3">
            <a:alphaModFix/>
          </a:blip>
          <a:srcRect t="13398" b="13943"/>
          <a:stretch/>
        </p:blipFill>
        <p:spPr>
          <a:xfrm>
            <a:off x="4485175" y="1768750"/>
            <a:ext cx="4286250" cy="311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did you know you were ready to graduate high school?</a:t>
            </a:r>
            <a:endParaRPr/>
          </a:p>
        </p:txBody>
      </p:sp>
      <p:pic>
        <p:nvPicPr>
          <p:cNvPr id="140" name="Google Shape;14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513282">
            <a:off x="5819855" y="1004052"/>
            <a:ext cx="2508516" cy="1187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513282">
            <a:off x="5120326" y="571280"/>
            <a:ext cx="3907575" cy="2053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8" descr="Image result for spool of threa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3325" y="3320825"/>
            <a:ext cx="1333500" cy="15144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8"/>
          <p:cNvSpPr/>
          <p:nvPr/>
        </p:nvSpPr>
        <p:spPr>
          <a:xfrm>
            <a:off x="2373693" y="3304686"/>
            <a:ext cx="3933225" cy="1470575"/>
          </a:xfrm>
          <a:custGeom>
            <a:avLst/>
            <a:gdLst/>
            <a:ahLst/>
            <a:cxnLst/>
            <a:rect l="l" t="t" r="r" b="b"/>
            <a:pathLst>
              <a:path w="157329" h="58823" extrusionOk="0">
                <a:moveTo>
                  <a:pt x="7922" y="21467"/>
                </a:moveTo>
                <a:cubicBezTo>
                  <a:pt x="21827" y="15508"/>
                  <a:pt x="37219" y="13623"/>
                  <a:pt x="52195" y="11484"/>
                </a:cubicBezTo>
                <a:cubicBezTo>
                  <a:pt x="69302" y="9040"/>
                  <a:pt x="85797" y="2909"/>
                  <a:pt x="102979" y="1067"/>
                </a:cubicBezTo>
                <a:cubicBezTo>
                  <a:pt x="121199" y="-886"/>
                  <a:pt x="151489" y="-1953"/>
                  <a:pt x="155933" y="15824"/>
                </a:cubicBezTo>
                <a:cubicBezTo>
                  <a:pt x="158666" y="26755"/>
                  <a:pt x="136366" y="29089"/>
                  <a:pt x="125116" y="29714"/>
                </a:cubicBezTo>
                <a:cubicBezTo>
                  <a:pt x="99923" y="31113"/>
                  <a:pt x="75143" y="22557"/>
                  <a:pt x="50025" y="20165"/>
                </a:cubicBezTo>
                <a:cubicBezTo>
                  <a:pt x="42674" y="19465"/>
                  <a:pt x="35012" y="17354"/>
                  <a:pt x="27888" y="19297"/>
                </a:cubicBezTo>
                <a:cubicBezTo>
                  <a:pt x="20584" y="21289"/>
                  <a:pt x="10755" y="27863"/>
                  <a:pt x="11828" y="35357"/>
                </a:cubicBezTo>
                <a:cubicBezTo>
                  <a:pt x="12932" y="43070"/>
                  <a:pt x="24826" y="44026"/>
                  <a:pt x="31795" y="47510"/>
                </a:cubicBezTo>
                <a:cubicBezTo>
                  <a:pt x="43952" y="53588"/>
                  <a:pt x="59234" y="61110"/>
                  <a:pt x="71727" y="55757"/>
                </a:cubicBezTo>
                <a:cubicBezTo>
                  <a:pt x="79345" y="52493"/>
                  <a:pt x="83007" y="43515"/>
                  <a:pt x="89524" y="38395"/>
                </a:cubicBezTo>
                <a:cubicBezTo>
                  <a:pt x="97512" y="32119"/>
                  <a:pt x="104832" y="24371"/>
                  <a:pt x="114264" y="20599"/>
                </a:cubicBezTo>
                <a:cubicBezTo>
                  <a:pt x="121369" y="17758"/>
                  <a:pt x="132686" y="19987"/>
                  <a:pt x="136401" y="26676"/>
                </a:cubicBezTo>
                <a:cubicBezTo>
                  <a:pt x="140127" y="33384"/>
                  <a:pt x="139368" y="43033"/>
                  <a:pt x="135533" y="49680"/>
                </a:cubicBezTo>
                <a:cubicBezTo>
                  <a:pt x="130616" y="58203"/>
                  <a:pt x="117079" y="59620"/>
                  <a:pt x="107320" y="58361"/>
                </a:cubicBezTo>
                <a:cubicBezTo>
                  <a:pt x="99376" y="57336"/>
                  <a:pt x="90413" y="55778"/>
                  <a:pt x="84749" y="50114"/>
                </a:cubicBezTo>
                <a:cubicBezTo>
                  <a:pt x="72952" y="38317"/>
                  <a:pt x="66081" y="19512"/>
                  <a:pt x="50459" y="13654"/>
                </a:cubicBezTo>
                <a:cubicBezTo>
                  <a:pt x="45986" y="11977"/>
                  <a:pt x="40912" y="13220"/>
                  <a:pt x="36135" y="13220"/>
                </a:cubicBezTo>
                <a:cubicBezTo>
                  <a:pt x="22741" y="13220"/>
                  <a:pt x="1442" y="17689"/>
                  <a:pt x="109" y="31016"/>
                </a:cubicBezTo>
                <a:cubicBezTo>
                  <a:pt x="-1640" y="48502"/>
                  <a:pt x="31360" y="54129"/>
                  <a:pt x="48723" y="51416"/>
                </a:cubicBezTo>
                <a:cubicBezTo>
                  <a:pt x="59741" y="49695"/>
                  <a:pt x="63255" y="34070"/>
                  <a:pt x="72596" y="27978"/>
                </a:cubicBezTo>
                <a:cubicBezTo>
                  <a:pt x="84669" y="20104"/>
                  <a:pt x="99262" y="16481"/>
                  <a:pt x="113396" y="13654"/>
                </a:cubicBezTo>
                <a:cubicBezTo>
                  <a:pt x="124902" y="11353"/>
                  <a:pt x="137723" y="7406"/>
                  <a:pt x="148554" y="11918"/>
                </a:cubicBezTo>
                <a:cubicBezTo>
                  <a:pt x="153042" y="13787"/>
                  <a:pt x="157608" y="18790"/>
                  <a:pt x="157235" y="23637"/>
                </a:cubicBezTo>
                <a:cubicBezTo>
                  <a:pt x="156667" y="31026"/>
                  <a:pt x="150377" y="38655"/>
                  <a:pt x="143346" y="40999"/>
                </a:cubicBezTo>
                <a:cubicBezTo>
                  <a:pt x="132112" y="44744"/>
                  <a:pt x="116956" y="35530"/>
                  <a:pt x="111660" y="24939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8" name="Google Shape;148;p28"/>
          <p:cNvSpPr txBox="1">
            <a:spLocks noGrp="1"/>
          </p:cNvSpPr>
          <p:nvPr>
            <p:ph type="title"/>
          </p:nvPr>
        </p:nvSpPr>
        <p:spPr>
          <a:xfrm>
            <a:off x="460950" y="500000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/>
              <a:t>What is ICAP?</a:t>
            </a:r>
            <a:endParaRPr sz="4800" b="1"/>
          </a:p>
        </p:txBody>
      </p:sp>
      <p:sp>
        <p:nvSpPr>
          <p:cNvPr id="149" name="Google Shape;149;p2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024700" cy="10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ICAP is the foundation for students’ PWR</a:t>
            </a:r>
            <a:endParaRPr sz="1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Calibri"/>
              <a:buChar char="-"/>
            </a:pPr>
            <a:r>
              <a:rPr lang="en" sz="1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It IS THE THREAD that links everything together</a:t>
            </a:r>
            <a:endParaRPr sz="1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-"/>
            </a:pP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It is research-based with </a:t>
            </a:r>
            <a:r>
              <a:rPr lang="en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Quality Indicators </a:t>
            </a: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that define a process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-"/>
            </a:pP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It </a:t>
            </a:r>
            <a:r>
              <a:rPr lang="en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CONNECTS </a:t>
            </a: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research to experiences to reflection to iteration to growth</a:t>
            </a:r>
            <a:endParaRPr sz="1800"/>
          </a:p>
        </p:txBody>
      </p:sp>
      <p:sp>
        <p:nvSpPr>
          <p:cNvPr id="150" name="Google Shape;150;p28"/>
          <p:cNvSpPr txBox="1"/>
          <p:nvPr/>
        </p:nvSpPr>
        <p:spPr>
          <a:xfrm>
            <a:off x="1833850" y="3949875"/>
            <a:ext cx="1378200" cy="466500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Experiences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1" name="Google Shape;151;p28"/>
          <p:cNvSpPr txBox="1"/>
          <p:nvPr/>
        </p:nvSpPr>
        <p:spPr>
          <a:xfrm>
            <a:off x="3710975" y="3949875"/>
            <a:ext cx="1378200" cy="4665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Research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" name="Google Shape;152;p28"/>
          <p:cNvSpPr txBox="1"/>
          <p:nvPr/>
        </p:nvSpPr>
        <p:spPr>
          <a:xfrm>
            <a:off x="5588100" y="3949875"/>
            <a:ext cx="1378200" cy="4665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Reflection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7" name="Google Shape;157;p29"/>
          <p:cNvGraphicFramePr/>
          <p:nvPr/>
        </p:nvGraphicFramePr>
        <p:xfrm>
          <a:off x="1119226" y="99898"/>
          <a:ext cx="3000000" cy="3000000"/>
        </p:xfrm>
        <a:graphic>
          <a:graphicData uri="http://schemas.openxmlformats.org/drawingml/2006/table">
            <a:tbl>
              <a:tblPr firstRow="1" firstCol="1" bandRow="1">
                <a:noFill/>
                <a:tableStyleId>{0F3CA8E6-EC56-4E7A-910E-1B0BADFD1DC2}</a:tableStyleId>
              </a:tblPr>
              <a:tblGrid>
                <a:gridCol w="1083575"/>
                <a:gridCol w="1211850"/>
                <a:gridCol w="1760275"/>
                <a:gridCol w="1613575"/>
              </a:tblGrid>
              <a:tr h="46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ICAP Process</a:t>
                      </a:r>
                      <a:endParaRPr sz="11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3475" marR="334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Quality Indicators</a:t>
                      </a:r>
                      <a:endParaRPr sz="11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3475" marR="334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PWR Performance Outcomes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1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3475" marR="334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Colorado Essential Skills</a:t>
                      </a:r>
                      <a:endParaRPr sz="11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3475" marR="33475" marT="0" marB="0"/>
                </a:tc>
              </a:tr>
              <a:tr h="1008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</a:t>
                      </a:r>
                      <a:endParaRPr sz="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Individual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Awareness</a:t>
                      </a:r>
                      <a:endParaRPr sz="1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3475" marR="334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Self-Awareness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Environmental and Cultural Expectations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Personal Financial Literacy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3475" marR="334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Self-Efficacy and Self-Care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Communication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Adaptability and Reflective Practice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Social Responsibility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3475" marR="33475" marT="0" marB="0"/>
                </a:tc>
                <a:tc row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Personal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    Self-Awareness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    Initiative/Self Direction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    Personal Responsibility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    Adaptability/Flexibility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    Perseverance/Resilience</a:t>
                      </a:r>
                      <a:endParaRPr sz="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Civic/Interpersonal Skills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    Collaboration/Teamwork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    Communication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    Global/Cultural Awareness</a:t>
                      </a:r>
                      <a:br>
                        <a:rPr lang="en" sz="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" sz="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    Civic Engagement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    Character</a:t>
                      </a:r>
                      <a:endParaRPr sz="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Entrepreneurial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    Critical Thinking and Problem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Solving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    Creativity and Innovation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    Inquiry and Analysis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    Informed Risk Taking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Professional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    Task/time management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    Career Awareness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    Information Literacy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    Self-Advocacy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    Leadership</a:t>
                      </a:r>
                      <a:endParaRPr sz="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3475" marR="33475" marT="0" marB="0"/>
                </a:tc>
              </a:tr>
              <a:tr h="1232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</a:t>
                      </a:r>
                      <a:endParaRPr sz="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Career &amp; Postsecondary Planning</a:t>
                      </a:r>
                      <a:endParaRPr sz="1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5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3475" marR="334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Career Awareness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Postsecondary Options &amp; Aspirations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Environmental and Cultural Expectations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3475" marR="334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Career Development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Credible and Ethical Research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Team Building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Time and Work Management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3475" marR="33475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42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 sz="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Academic Planning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3475" marR="33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Academic Planning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3475" marR="334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Credible and Ethical Research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Inquiry and Problem Solving</a:t>
                      </a:r>
                      <a:endParaRPr sz="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3475" marR="33475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38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</a:t>
                      </a:r>
                      <a:endParaRPr sz="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Process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&amp;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PWRful Demonstrations of Learning </a:t>
                      </a:r>
                      <a:endParaRPr sz="1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3475" marR="33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3475" marR="33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Educators:</a:t>
                      </a:r>
                      <a:endParaRPr/>
                    </a:p>
                    <a:p>
                      <a:pPr marL="36576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Char char="•"/>
                      </a:pPr>
                      <a:r>
                        <a:rPr lang="en" sz="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Work with teams to develop ICAP Process</a:t>
                      </a:r>
                      <a:endParaRPr/>
                    </a:p>
                    <a:p>
                      <a:pPr marL="36576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Char char="•"/>
                      </a:pPr>
                      <a:r>
                        <a:rPr lang="en" sz="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Use Playbook to choose/adapt Practices</a:t>
                      </a:r>
                      <a:endParaRPr/>
                    </a:p>
                    <a:p>
                      <a:pPr marL="36576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Char char="•"/>
                      </a:pPr>
                      <a:r>
                        <a:rPr lang="en" sz="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Choose Platforms</a:t>
                      </a:r>
                      <a:endParaRPr/>
                    </a:p>
                    <a:p>
                      <a:pPr marL="36576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Char char="•"/>
                      </a:pPr>
                      <a:r>
                        <a:rPr lang="en" sz="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Leverage Portfolio process</a:t>
                      </a:r>
                      <a:endParaRPr/>
                    </a:p>
                    <a:p>
                      <a:pPr marL="36576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Char char="•"/>
                      </a:pPr>
                      <a:r>
                        <a:rPr lang="en" sz="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Create PWRful students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3475" marR="33475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"/>
          <p:cNvSpPr txBox="1">
            <a:spLocks noGrp="1"/>
          </p:cNvSpPr>
          <p:nvPr>
            <p:ph type="title"/>
          </p:nvPr>
        </p:nvSpPr>
        <p:spPr>
          <a:xfrm>
            <a:off x="226078" y="4340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Why at this level?</a:t>
            </a:r>
            <a:endParaRPr sz="3600" b="1"/>
          </a:p>
        </p:txBody>
      </p:sp>
      <p:sp>
        <p:nvSpPr>
          <p:cNvPr id="163" name="Google Shape;163;p30"/>
          <p:cNvSpPr txBox="1">
            <a:spLocks noGrp="1"/>
          </p:cNvSpPr>
          <p:nvPr>
            <p:ph type="body" idx="1"/>
          </p:nvPr>
        </p:nvSpPr>
        <p:spPr>
          <a:xfrm>
            <a:off x="75950" y="1465800"/>
            <a:ext cx="295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Important to start career conversations early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Career readiness and career engagement is a dropout prevention tool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Gives kids an understanding of the purpose of school</a:t>
            </a:r>
            <a:endParaRPr sz="180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/>
          </a:p>
        </p:txBody>
      </p:sp>
      <p:pic>
        <p:nvPicPr>
          <p:cNvPr id="164" name="Google Shape;16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0103" y="786913"/>
            <a:ext cx="5524500" cy="374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1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8125800" cy="19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What do you do already?</a:t>
            </a:r>
            <a:endParaRPr sz="4800"/>
          </a:p>
        </p:txBody>
      </p:sp>
      <p:pic>
        <p:nvPicPr>
          <p:cNvPr id="170" name="Google Shape;170;p31"/>
          <p:cNvPicPr preferRelativeResize="0"/>
          <p:nvPr/>
        </p:nvPicPr>
        <p:blipFill rotWithShape="1">
          <a:blip r:embed="rId3">
            <a:alphaModFix/>
          </a:blip>
          <a:srcRect t="22966" b="29067"/>
          <a:stretch/>
        </p:blipFill>
        <p:spPr>
          <a:xfrm>
            <a:off x="2058575" y="2571750"/>
            <a:ext cx="4757750" cy="2467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2"/>
          <p:cNvSpPr txBox="1">
            <a:spLocks noGrp="1"/>
          </p:cNvSpPr>
          <p:nvPr>
            <p:ph type="title"/>
          </p:nvPr>
        </p:nvSpPr>
        <p:spPr>
          <a:xfrm>
            <a:off x="92250" y="234850"/>
            <a:ext cx="3277500" cy="117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How?</a:t>
            </a:r>
            <a:endParaRPr/>
          </a:p>
        </p:txBody>
      </p:sp>
      <p:sp>
        <p:nvSpPr>
          <p:cNvPr id="176" name="Google Shape;176;p32"/>
          <p:cNvSpPr txBox="1">
            <a:spLocks noGrp="1"/>
          </p:cNvSpPr>
          <p:nvPr>
            <p:ph type="subTitle" idx="1"/>
          </p:nvPr>
        </p:nvSpPr>
        <p:spPr>
          <a:xfrm>
            <a:off x="0" y="1677200"/>
            <a:ext cx="3462000" cy="27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ICAP Playbook!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61950" algn="ctr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Need time in classes</a:t>
            </a:r>
            <a:endParaRPr/>
          </a:p>
          <a:p>
            <a:pPr marL="457200" lvl="0" indent="-361950" algn="ctr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Train your community so they can speak the language too</a:t>
            </a:r>
            <a:endParaRPr/>
          </a:p>
          <a:p>
            <a:pPr marL="457200" lvl="0" indent="-361950" algn="ctr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You are not alone!</a:t>
            </a:r>
            <a:endParaRPr/>
          </a:p>
          <a:p>
            <a:pPr marL="457200" lvl="0" indent="-361950" algn="ctr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Includes essential skills</a:t>
            </a:r>
            <a:endParaRPr/>
          </a:p>
          <a:p>
            <a:pPr marL="457200" lvl="0" indent="-361950" algn="ctr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Sharing best practices</a:t>
            </a:r>
            <a:endParaRPr/>
          </a:p>
        </p:txBody>
      </p:sp>
      <p:pic>
        <p:nvPicPr>
          <p:cNvPr id="177" name="Google Shape;177;p32"/>
          <p:cNvPicPr preferRelativeResize="0"/>
          <p:nvPr/>
        </p:nvPicPr>
        <p:blipFill rotWithShape="1">
          <a:blip r:embed="rId3">
            <a:alphaModFix/>
          </a:blip>
          <a:srcRect t="2818"/>
          <a:stretch/>
        </p:blipFill>
        <p:spPr>
          <a:xfrm>
            <a:off x="3462050" y="1022250"/>
            <a:ext cx="5681950" cy="309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3"/>
          <p:cNvSpPr txBox="1">
            <a:spLocks noGrp="1"/>
          </p:cNvSpPr>
          <p:nvPr>
            <p:ph type="title"/>
          </p:nvPr>
        </p:nvSpPr>
        <p:spPr>
          <a:xfrm>
            <a:off x="158700" y="2393725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https://docs.google.com/document/d/14gG9AxhxxO5lcD3O0IO2p29sWF17vfvvPeAnK_axgfw/edit</a:t>
            </a: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324</Words>
  <Application>Microsoft Office PowerPoint</Application>
  <PresentationFormat>On-screen Show (16:9)</PresentationFormat>
  <Paragraphs>167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Roboto</vt:lpstr>
      <vt:lpstr>Arial</vt:lpstr>
      <vt:lpstr>Bree Serif</vt:lpstr>
      <vt:lpstr>Material</vt:lpstr>
      <vt:lpstr>Material</vt:lpstr>
      <vt:lpstr>ICAP</vt:lpstr>
      <vt:lpstr>Introductions</vt:lpstr>
      <vt:lpstr>How did you know you were ready to graduate high school?</vt:lpstr>
      <vt:lpstr>What is ICAP?</vt:lpstr>
      <vt:lpstr>PowerPoint Presentation</vt:lpstr>
      <vt:lpstr>Why at this level?</vt:lpstr>
      <vt:lpstr>What do you do already?</vt:lpstr>
      <vt:lpstr>How?</vt:lpstr>
      <vt:lpstr>https://docs.google.com/document/d/14gG9AxhxxO5lcD3O0IO2p29sWF17vfvvPeAnK_axgfw/edit </vt:lpstr>
      <vt:lpstr>ICAP Playbook Survey</vt:lpstr>
      <vt:lpstr>“ICAP is a lifelong process. It’s about meaningful conversations.”</vt:lpstr>
      <vt:lpstr>Thanks!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ICAP</dc:title>
  <dc:creator>Pugh, Eva</dc:creator>
  <cp:lastModifiedBy>Pugh, Eva</cp:lastModifiedBy>
  <cp:revision>1</cp:revision>
  <dcterms:modified xsi:type="dcterms:W3CDTF">2019-10-11T19:11:14Z</dcterms:modified>
</cp:coreProperties>
</file>