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74" r:id="rId1"/>
  </p:sldMasterIdLst>
  <p:notesMasterIdLst>
    <p:notesMasterId r:id="rId31"/>
  </p:notesMasterIdLst>
  <p:handoutMasterIdLst>
    <p:handoutMasterId r:id="rId32"/>
  </p:handoutMasterIdLst>
  <p:sldIdLst>
    <p:sldId id="258" r:id="rId2"/>
    <p:sldId id="265" r:id="rId3"/>
    <p:sldId id="285" r:id="rId4"/>
    <p:sldId id="260" r:id="rId5"/>
    <p:sldId id="286" r:id="rId6"/>
    <p:sldId id="281" r:id="rId7"/>
    <p:sldId id="287" r:id="rId8"/>
    <p:sldId id="288" r:id="rId9"/>
    <p:sldId id="268" r:id="rId10"/>
    <p:sldId id="306" r:id="rId11"/>
    <p:sldId id="280" r:id="rId12"/>
    <p:sldId id="267" r:id="rId13"/>
    <p:sldId id="289" r:id="rId14"/>
    <p:sldId id="290" r:id="rId15"/>
    <p:sldId id="307" r:id="rId16"/>
    <p:sldId id="291" r:id="rId17"/>
    <p:sldId id="312" r:id="rId18"/>
    <p:sldId id="293" r:id="rId19"/>
    <p:sldId id="294" r:id="rId20"/>
    <p:sldId id="295" r:id="rId21"/>
    <p:sldId id="296" r:id="rId22"/>
    <p:sldId id="297" r:id="rId23"/>
    <p:sldId id="298" r:id="rId24"/>
    <p:sldId id="311" r:id="rId25"/>
    <p:sldId id="308" r:id="rId26"/>
    <p:sldId id="299" r:id="rId27"/>
    <p:sldId id="300" r:id="rId28"/>
    <p:sldId id="301" r:id="rId29"/>
    <p:sldId id="27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1" d="100"/>
          <a:sy n="111" d="100"/>
        </p:scale>
        <p:origin x="-161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D6797-830A-4E24-A8E9-1595D1B017C1}" type="doc">
      <dgm:prSet loTypeId="urn:microsoft.com/office/officeart/2005/8/layout/venn1" loCatId="relationship" qsTypeId="urn:microsoft.com/office/officeart/2005/8/quickstyle/simple1" qsCatId="simple" csTypeId="urn:microsoft.com/office/officeart/2005/8/colors/accent1_2" csCatId="accent1" phldr="1"/>
      <dgm:spPr/>
    </dgm:pt>
    <dgm:pt modelId="{9A644F37-1BB8-4E85-AE23-641C836EE127}">
      <dgm:prSet phldrT="[Text]"/>
      <dgm:spPr/>
      <dgm:t>
        <a:bodyPr/>
        <a:lstStyle/>
        <a:p>
          <a:pPr algn="ctr"/>
          <a:r>
            <a:rPr lang="en-US" b="1" dirty="0" smtClean="0"/>
            <a:t>CDE Data</a:t>
          </a:r>
        </a:p>
        <a:p>
          <a:pPr algn="l"/>
          <a:r>
            <a:rPr lang="en-US" dirty="0" smtClean="0"/>
            <a:t>- Graduation/Matriculation Rate</a:t>
          </a:r>
        </a:p>
        <a:p>
          <a:pPr algn="l"/>
          <a:r>
            <a:rPr lang="en-US" dirty="0" smtClean="0"/>
            <a:t>- Grades</a:t>
          </a:r>
        </a:p>
        <a:p>
          <a:pPr algn="l"/>
          <a:r>
            <a:rPr lang="en-US" dirty="0" smtClean="0"/>
            <a:t>- Dropout Rate</a:t>
          </a:r>
        </a:p>
        <a:p>
          <a:pPr algn="l"/>
          <a:r>
            <a:rPr lang="en-US" dirty="0" smtClean="0"/>
            <a:t>- </a:t>
          </a:r>
          <a:r>
            <a:rPr lang="en-US" dirty="0" smtClean="0"/>
            <a:t>Testing info</a:t>
          </a:r>
          <a:endParaRPr lang="en-US" dirty="0" smtClean="0"/>
        </a:p>
        <a:p>
          <a:pPr algn="l"/>
          <a:r>
            <a:rPr lang="en-US" dirty="0" smtClean="0"/>
            <a:t>- Credential Attainment</a:t>
          </a:r>
        </a:p>
        <a:p>
          <a:pPr algn="l"/>
          <a:r>
            <a:rPr lang="en-US" dirty="0" smtClean="0"/>
            <a:t>- Postsecondary Enrollment</a:t>
          </a:r>
        </a:p>
        <a:p>
          <a:pPr algn="l"/>
          <a:r>
            <a:rPr lang="en-US" dirty="0" smtClean="0"/>
            <a:t>- Career</a:t>
          </a:r>
        </a:p>
        <a:p>
          <a:pPr algn="l"/>
          <a:r>
            <a:rPr lang="en-US" dirty="0" smtClean="0"/>
            <a:t>- Remedial Needs</a:t>
          </a:r>
        </a:p>
        <a:p>
          <a:pPr algn="l"/>
          <a:r>
            <a:rPr lang="en-US" dirty="0" smtClean="0"/>
            <a:t>- Concurrent Enrollment &amp; CTE   	Participation </a:t>
          </a:r>
        </a:p>
        <a:p>
          <a:pPr algn="l"/>
          <a:r>
            <a:rPr lang="en-US" dirty="0" smtClean="0"/>
            <a:t>- FAFSA Completion</a:t>
          </a:r>
        </a:p>
        <a:p>
          <a:pPr algn="l"/>
          <a:r>
            <a:rPr lang="en-US" dirty="0" smtClean="0"/>
            <a:t>- 9</a:t>
          </a:r>
          <a:r>
            <a:rPr lang="en-US" baseline="30000" dirty="0" smtClean="0"/>
            <a:t>th</a:t>
          </a:r>
          <a:r>
            <a:rPr lang="en-US" dirty="0" smtClean="0"/>
            <a:t> Grade matriculation</a:t>
          </a:r>
        </a:p>
        <a:p>
          <a:pPr algn="l"/>
          <a:endParaRPr lang="en-US" dirty="0"/>
        </a:p>
      </dgm:t>
    </dgm:pt>
    <dgm:pt modelId="{CD5BC303-6EA7-489B-8325-9E748DF4A7EE}" type="parTrans" cxnId="{E8126505-11B6-4AE9-B2B0-868D3ED7EE27}">
      <dgm:prSet/>
      <dgm:spPr/>
      <dgm:t>
        <a:bodyPr/>
        <a:lstStyle/>
        <a:p>
          <a:endParaRPr lang="en-US"/>
        </a:p>
      </dgm:t>
    </dgm:pt>
    <dgm:pt modelId="{E75DEF0B-380A-4864-9012-1FB6B8691BA4}" type="sibTrans" cxnId="{E8126505-11B6-4AE9-B2B0-868D3ED7EE27}">
      <dgm:prSet/>
      <dgm:spPr/>
      <dgm:t>
        <a:bodyPr/>
        <a:lstStyle/>
        <a:p>
          <a:endParaRPr lang="en-US"/>
        </a:p>
      </dgm:t>
    </dgm:pt>
    <dgm:pt modelId="{C61B99E6-0965-4037-900E-1BE7B92BA500}">
      <dgm:prSet phldrT="[Text]"/>
      <dgm:spPr/>
      <dgm:t>
        <a:bodyPr/>
        <a:lstStyle/>
        <a:p>
          <a:pPr algn="ctr"/>
          <a:r>
            <a:rPr lang="en-US" b="1" dirty="0" smtClean="0"/>
            <a:t>District &amp; School Data</a:t>
          </a:r>
        </a:p>
        <a:p>
          <a:pPr algn="l"/>
          <a:r>
            <a:rPr lang="en-US" dirty="0" smtClean="0"/>
            <a:t>- Disaggregated Grad/Matriculation 	/Dropout</a:t>
          </a:r>
        </a:p>
        <a:p>
          <a:pPr algn="l"/>
          <a:r>
            <a:rPr lang="en-US" dirty="0" smtClean="0"/>
            <a:t>- Admissions Applications</a:t>
          </a:r>
        </a:p>
        <a:p>
          <a:pPr algn="l"/>
          <a:r>
            <a:rPr lang="en-US" dirty="0" smtClean="0"/>
            <a:t>- Scholarship $$</a:t>
          </a:r>
        </a:p>
        <a:p>
          <a:pPr algn="l"/>
          <a:r>
            <a:rPr lang="en-US" dirty="0" smtClean="0"/>
            <a:t>- Attendance</a:t>
          </a:r>
        </a:p>
        <a:p>
          <a:pPr algn="l"/>
          <a:r>
            <a:rPr lang="en-US" dirty="0" smtClean="0"/>
            <a:t>- Counselor/Student Ratio</a:t>
          </a:r>
        </a:p>
        <a:p>
          <a:pPr algn="l"/>
          <a:r>
            <a:rPr lang="en-US" dirty="0" smtClean="0"/>
            <a:t>- College Visits</a:t>
          </a:r>
        </a:p>
        <a:p>
          <a:pPr algn="l"/>
          <a:r>
            <a:rPr lang="en-US" dirty="0" smtClean="0"/>
            <a:t>- Postsecondary Goal</a:t>
          </a:r>
        </a:p>
        <a:p>
          <a:pPr algn="l"/>
          <a:r>
            <a:rPr lang="en-US" dirty="0" smtClean="0"/>
            <a:t>- Parent Engagement</a:t>
          </a:r>
        </a:p>
        <a:p>
          <a:pPr algn="l"/>
          <a:r>
            <a:rPr lang="en-US" dirty="0" smtClean="0"/>
            <a:t>- Assessments</a:t>
          </a:r>
        </a:p>
        <a:p>
          <a:pPr algn="l"/>
          <a:r>
            <a:rPr lang="en-US" dirty="0" smtClean="0"/>
            <a:t>- ASCA Standards Adoption</a:t>
          </a:r>
        </a:p>
        <a:p>
          <a:pPr algn="l"/>
          <a:r>
            <a:rPr lang="en-US" dirty="0" smtClean="0"/>
            <a:t>- ICAP Development/Implementation</a:t>
          </a:r>
        </a:p>
      </dgm:t>
    </dgm:pt>
    <dgm:pt modelId="{B1EABD75-6B92-4450-A869-16E45475715F}" type="parTrans" cxnId="{BD50B7E1-208D-4A81-ABAE-DF4B963F1122}">
      <dgm:prSet/>
      <dgm:spPr/>
      <dgm:t>
        <a:bodyPr/>
        <a:lstStyle/>
        <a:p>
          <a:endParaRPr lang="en-US"/>
        </a:p>
      </dgm:t>
    </dgm:pt>
    <dgm:pt modelId="{CBB870E8-A629-44AE-82AD-FB130E98785F}" type="sibTrans" cxnId="{BD50B7E1-208D-4A81-ABAE-DF4B963F1122}">
      <dgm:prSet/>
      <dgm:spPr/>
      <dgm:t>
        <a:bodyPr/>
        <a:lstStyle/>
        <a:p>
          <a:endParaRPr lang="en-US"/>
        </a:p>
      </dgm:t>
    </dgm:pt>
    <dgm:pt modelId="{26FC7E25-C0B9-4962-8B35-A7D5880FB19F}" type="pres">
      <dgm:prSet presAssocID="{F1CD6797-830A-4E24-A8E9-1595D1B017C1}" presName="compositeShape" presStyleCnt="0">
        <dgm:presLayoutVars>
          <dgm:chMax val="7"/>
          <dgm:dir/>
          <dgm:resizeHandles val="exact"/>
        </dgm:presLayoutVars>
      </dgm:prSet>
      <dgm:spPr/>
    </dgm:pt>
    <dgm:pt modelId="{A9083752-8ABD-412D-9BDC-187C4E92160E}" type="pres">
      <dgm:prSet presAssocID="{9A644F37-1BB8-4E85-AE23-641C836EE127}" presName="circ1" presStyleLbl="vennNode1" presStyleIdx="0" presStyleCnt="2" custScaleX="100620"/>
      <dgm:spPr/>
      <dgm:t>
        <a:bodyPr/>
        <a:lstStyle/>
        <a:p>
          <a:endParaRPr lang="en-US"/>
        </a:p>
      </dgm:t>
    </dgm:pt>
    <dgm:pt modelId="{15F8F0E9-D28B-4028-ADC7-7261E4CD5DF3}" type="pres">
      <dgm:prSet presAssocID="{9A644F37-1BB8-4E85-AE23-641C836EE127}" presName="circ1Tx" presStyleLbl="revTx" presStyleIdx="0" presStyleCnt="0">
        <dgm:presLayoutVars>
          <dgm:chMax val="0"/>
          <dgm:chPref val="0"/>
          <dgm:bulletEnabled val="1"/>
        </dgm:presLayoutVars>
      </dgm:prSet>
      <dgm:spPr/>
      <dgm:t>
        <a:bodyPr/>
        <a:lstStyle/>
        <a:p>
          <a:endParaRPr lang="en-US"/>
        </a:p>
      </dgm:t>
    </dgm:pt>
    <dgm:pt modelId="{5474519D-F6DB-4CF9-BCB7-F9E16F70268E}" type="pres">
      <dgm:prSet presAssocID="{C61B99E6-0965-4037-900E-1BE7B92BA500}" presName="circ2" presStyleLbl="vennNode1" presStyleIdx="1" presStyleCnt="2" custScaleX="100179" custLinFactNeighborX="1869" custLinFactNeighborY="776"/>
      <dgm:spPr/>
      <dgm:t>
        <a:bodyPr/>
        <a:lstStyle/>
        <a:p>
          <a:endParaRPr lang="en-US"/>
        </a:p>
      </dgm:t>
    </dgm:pt>
    <dgm:pt modelId="{C0A5A661-ED34-4A58-B794-BD31959A5955}" type="pres">
      <dgm:prSet presAssocID="{C61B99E6-0965-4037-900E-1BE7B92BA500}" presName="circ2Tx" presStyleLbl="revTx" presStyleIdx="0" presStyleCnt="0">
        <dgm:presLayoutVars>
          <dgm:chMax val="0"/>
          <dgm:chPref val="0"/>
          <dgm:bulletEnabled val="1"/>
        </dgm:presLayoutVars>
      </dgm:prSet>
      <dgm:spPr/>
      <dgm:t>
        <a:bodyPr/>
        <a:lstStyle/>
        <a:p>
          <a:endParaRPr lang="en-US"/>
        </a:p>
      </dgm:t>
    </dgm:pt>
  </dgm:ptLst>
  <dgm:cxnLst>
    <dgm:cxn modelId="{FAFEDC77-EC65-4DE2-978E-D66E69FC140E}" type="presOf" srcId="{F1CD6797-830A-4E24-A8E9-1595D1B017C1}" destId="{26FC7E25-C0B9-4962-8B35-A7D5880FB19F}" srcOrd="0" destOrd="0" presId="urn:microsoft.com/office/officeart/2005/8/layout/venn1"/>
    <dgm:cxn modelId="{BD50B7E1-208D-4A81-ABAE-DF4B963F1122}" srcId="{F1CD6797-830A-4E24-A8E9-1595D1B017C1}" destId="{C61B99E6-0965-4037-900E-1BE7B92BA500}" srcOrd="1" destOrd="0" parTransId="{B1EABD75-6B92-4450-A869-16E45475715F}" sibTransId="{CBB870E8-A629-44AE-82AD-FB130E98785F}"/>
    <dgm:cxn modelId="{48C53162-358A-4973-88CD-BB2D45244EDF}" type="presOf" srcId="{C61B99E6-0965-4037-900E-1BE7B92BA500}" destId="{C0A5A661-ED34-4A58-B794-BD31959A5955}" srcOrd="1" destOrd="0" presId="urn:microsoft.com/office/officeart/2005/8/layout/venn1"/>
    <dgm:cxn modelId="{61EB13DE-207E-4837-B829-953C5C669E7C}" type="presOf" srcId="{9A644F37-1BB8-4E85-AE23-641C836EE127}" destId="{15F8F0E9-D28B-4028-ADC7-7261E4CD5DF3}" srcOrd="1" destOrd="0" presId="urn:microsoft.com/office/officeart/2005/8/layout/venn1"/>
    <dgm:cxn modelId="{E8126505-11B6-4AE9-B2B0-868D3ED7EE27}" srcId="{F1CD6797-830A-4E24-A8E9-1595D1B017C1}" destId="{9A644F37-1BB8-4E85-AE23-641C836EE127}" srcOrd="0" destOrd="0" parTransId="{CD5BC303-6EA7-489B-8325-9E748DF4A7EE}" sibTransId="{E75DEF0B-380A-4864-9012-1FB6B8691BA4}"/>
    <dgm:cxn modelId="{12DBAB61-0A56-4D15-9132-1BF2B3D99322}" type="presOf" srcId="{9A644F37-1BB8-4E85-AE23-641C836EE127}" destId="{A9083752-8ABD-412D-9BDC-187C4E92160E}" srcOrd="0" destOrd="0" presId="urn:microsoft.com/office/officeart/2005/8/layout/venn1"/>
    <dgm:cxn modelId="{3A37FFFD-31FD-4F37-A1C9-B4FBDBFC79D5}" type="presOf" srcId="{C61B99E6-0965-4037-900E-1BE7B92BA500}" destId="{5474519D-F6DB-4CF9-BCB7-F9E16F70268E}" srcOrd="0" destOrd="0" presId="urn:microsoft.com/office/officeart/2005/8/layout/venn1"/>
    <dgm:cxn modelId="{F49731C3-F896-418A-8DAB-E13CACBC7385}" type="presParOf" srcId="{26FC7E25-C0B9-4962-8B35-A7D5880FB19F}" destId="{A9083752-8ABD-412D-9BDC-187C4E92160E}" srcOrd="0" destOrd="0" presId="urn:microsoft.com/office/officeart/2005/8/layout/venn1"/>
    <dgm:cxn modelId="{C19AEEE9-A6A3-488C-83E3-EDDD1A24EB16}" type="presParOf" srcId="{26FC7E25-C0B9-4962-8B35-A7D5880FB19F}" destId="{15F8F0E9-D28B-4028-ADC7-7261E4CD5DF3}" srcOrd="1" destOrd="0" presId="urn:microsoft.com/office/officeart/2005/8/layout/venn1"/>
    <dgm:cxn modelId="{264913A1-C58C-4160-B7F5-CF71E77FFCC2}" type="presParOf" srcId="{26FC7E25-C0B9-4962-8B35-A7D5880FB19F}" destId="{5474519D-F6DB-4CF9-BCB7-F9E16F70268E}" srcOrd="2" destOrd="0" presId="urn:microsoft.com/office/officeart/2005/8/layout/venn1"/>
    <dgm:cxn modelId="{2317C700-8599-4558-967A-248F9407A063}" type="presParOf" srcId="{26FC7E25-C0B9-4962-8B35-A7D5880FB19F}" destId="{C0A5A661-ED34-4A58-B794-BD31959A5955}" srcOrd="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3752-8ABD-412D-9BDC-187C4E92160E}">
      <dsp:nvSpPr>
        <dsp:cNvPr id="0" name=""/>
        <dsp:cNvSpPr/>
      </dsp:nvSpPr>
      <dsp:spPr>
        <a:xfrm>
          <a:off x="158112" y="272986"/>
          <a:ext cx="4127660" cy="410222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CDE Data</a:t>
          </a:r>
        </a:p>
        <a:p>
          <a:pPr lvl="0" algn="l" defTabSz="533400">
            <a:lnSpc>
              <a:spcPct val="90000"/>
            </a:lnSpc>
            <a:spcBef>
              <a:spcPct val="0"/>
            </a:spcBef>
            <a:spcAft>
              <a:spcPct val="35000"/>
            </a:spcAft>
          </a:pPr>
          <a:r>
            <a:rPr lang="en-US" sz="1200" kern="1200" dirty="0" smtClean="0"/>
            <a:t>- Graduation/Matriculation Rate</a:t>
          </a:r>
        </a:p>
        <a:p>
          <a:pPr lvl="0" algn="l" defTabSz="533400">
            <a:lnSpc>
              <a:spcPct val="90000"/>
            </a:lnSpc>
            <a:spcBef>
              <a:spcPct val="0"/>
            </a:spcBef>
            <a:spcAft>
              <a:spcPct val="35000"/>
            </a:spcAft>
          </a:pPr>
          <a:r>
            <a:rPr lang="en-US" sz="1200" kern="1200" dirty="0" smtClean="0"/>
            <a:t>- Grades</a:t>
          </a:r>
        </a:p>
        <a:p>
          <a:pPr lvl="0" algn="l" defTabSz="533400">
            <a:lnSpc>
              <a:spcPct val="90000"/>
            </a:lnSpc>
            <a:spcBef>
              <a:spcPct val="0"/>
            </a:spcBef>
            <a:spcAft>
              <a:spcPct val="35000"/>
            </a:spcAft>
          </a:pPr>
          <a:r>
            <a:rPr lang="en-US" sz="1200" kern="1200" dirty="0" smtClean="0"/>
            <a:t>- Dropout Rate</a:t>
          </a:r>
        </a:p>
        <a:p>
          <a:pPr lvl="0" algn="l" defTabSz="533400">
            <a:lnSpc>
              <a:spcPct val="90000"/>
            </a:lnSpc>
            <a:spcBef>
              <a:spcPct val="0"/>
            </a:spcBef>
            <a:spcAft>
              <a:spcPct val="35000"/>
            </a:spcAft>
          </a:pPr>
          <a:r>
            <a:rPr lang="en-US" sz="1200" kern="1200" dirty="0" smtClean="0"/>
            <a:t>- </a:t>
          </a:r>
          <a:r>
            <a:rPr lang="en-US" sz="1200" kern="1200" dirty="0" smtClean="0"/>
            <a:t>Testing info</a:t>
          </a:r>
          <a:endParaRPr lang="en-US" sz="1200" kern="1200" dirty="0" smtClean="0"/>
        </a:p>
        <a:p>
          <a:pPr lvl="0" algn="l" defTabSz="533400">
            <a:lnSpc>
              <a:spcPct val="90000"/>
            </a:lnSpc>
            <a:spcBef>
              <a:spcPct val="0"/>
            </a:spcBef>
            <a:spcAft>
              <a:spcPct val="35000"/>
            </a:spcAft>
          </a:pPr>
          <a:r>
            <a:rPr lang="en-US" sz="1200" kern="1200" dirty="0" smtClean="0"/>
            <a:t>- Credential Attainment</a:t>
          </a:r>
        </a:p>
        <a:p>
          <a:pPr lvl="0" algn="l" defTabSz="533400">
            <a:lnSpc>
              <a:spcPct val="90000"/>
            </a:lnSpc>
            <a:spcBef>
              <a:spcPct val="0"/>
            </a:spcBef>
            <a:spcAft>
              <a:spcPct val="35000"/>
            </a:spcAft>
          </a:pPr>
          <a:r>
            <a:rPr lang="en-US" sz="1200" kern="1200" dirty="0" smtClean="0"/>
            <a:t>- Postsecondary Enrollment</a:t>
          </a:r>
        </a:p>
        <a:p>
          <a:pPr lvl="0" algn="l" defTabSz="533400">
            <a:lnSpc>
              <a:spcPct val="90000"/>
            </a:lnSpc>
            <a:spcBef>
              <a:spcPct val="0"/>
            </a:spcBef>
            <a:spcAft>
              <a:spcPct val="35000"/>
            </a:spcAft>
          </a:pPr>
          <a:r>
            <a:rPr lang="en-US" sz="1200" kern="1200" dirty="0" smtClean="0"/>
            <a:t>- Career</a:t>
          </a:r>
        </a:p>
        <a:p>
          <a:pPr lvl="0" algn="l" defTabSz="533400">
            <a:lnSpc>
              <a:spcPct val="90000"/>
            </a:lnSpc>
            <a:spcBef>
              <a:spcPct val="0"/>
            </a:spcBef>
            <a:spcAft>
              <a:spcPct val="35000"/>
            </a:spcAft>
          </a:pPr>
          <a:r>
            <a:rPr lang="en-US" sz="1200" kern="1200" dirty="0" smtClean="0"/>
            <a:t>- Remedial Needs</a:t>
          </a:r>
        </a:p>
        <a:p>
          <a:pPr lvl="0" algn="l" defTabSz="533400">
            <a:lnSpc>
              <a:spcPct val="90000"/>
            </a:lnSpc>
            <a:spcBef>
              <a:spcPct val="0"/>
            </a:spcBef>
            <a:spcAft>
              <a:spcPct val="35000"/>
            </a:spcAft>
          </a:pPr>
          <a:r>
            <a:rPr lang="en-US" sz="1200" kern="1200" dirty="0" smtClean="0"/>
            <a:t>- Concurrent Enrollment &amp; CTE   	Participation </a:t>
          </a:r>
        </a:p>
        <a:p>
          <a:pPr lvl="0" algn="l" defTabSz="533400">
            <a:lnSpc>
              <a:spcPct val="90000"/>
            </a:lnSpc>
            <a:spcBef>
              <a:spcPct val="0"/>
            </a:spcBef>
            <a:spcAft>
              <a:spcPct val="35000"/>
            </a:spcAft>
          </a:pPr>
          <a:r>
            <a:rPr lang="en-US" sz="1200" kern="1200" dirty="0" smtClean="0"/>
            <a:t>- FAFSA Completion</a:t>
          </a:r>
        </a:p>
        <a:p>
          <a:pPr lvl="0" algn="l" defTabSz="533400">
            <a:lnSpc>
              <a:spcPct val="90000"/>
            </a:lnSpc>
            <a:spcBef>
              <a:spcPct val="0"/>
            </a:spcBef>
            <a:spcAft>
              <a:spcPct val="35000"/>
            </a:spcAft>
          </a:pPr>
          <a:r>
            <a:rPr lang="en-US" sz="1200" kern="1200" dirty="0" smtClean="0"/>
            <a:t>- 9</a:t>
          </a:r>
          <a:r>
            <a:rPr lang="en-US" sz="1200" kern="1200" baseline="30000" dirty="0" smtClean="0"/>
            <a:t>th</a:t>
          </a:r>
          <a:r>
            <a:rPr lang="en-US" sz="1200" kern="1200" dirty="0" smtClean="0"/>
            <a:t> Grade matriculation</a:t>
          </a:r>
        </a:p>
        <a:p>
          <a:pPr lvl="0" algn="l" defTabSz="533400">
            <a:lnSpc>
              <a:spcPct val="90000"/>
            </a:lnSpc>
            <a:spcBef>
              <a:spcPct val="0"/>
            </a:spcBef>
            <a:spcAft>
              <a:spcPct val="35000"/>
            </a:spcAft>
          </a:pPr>
          <a:endParaRPr lang="en-US" sz="1200" kern="1200" dirty="0"/>
        </a:p>
      </dsp:txBody>
      <dsp:txXfrm>
        <a:off x="734497" y="756727"/>
        <a:ext cx="2379912" cy="3134745"/>
      </dsp:txXfrm>
    </dsp:sp>
    <dsp:sp modelId="{5474519D-F6DB-4CF9-BCB7-F9E16F70268E}">
      <dsp:nvSpPr>
        <dsp:cNvPr id="0" name=""/>
        <dsp:cNvSpPr/>
      </dsp:nvSpPr>
      <dsp:spPr>
        <a:xfrm>
          <a:off x="3200388" y="304819"/>
          <a:ext cx="4109569" cy="410222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District &amp; School Data</a:t>
          </a:r>
        </a:p>
        <a:p>
          <a:pPr lvl="0" algn="l" defTabSz="533400">
            <a:lnSpc>
              <a:spcPct val="90000"/>
            </a:lnSpc>
            <a:spcBef>
              <a:spcPct val="0"/>
            </a:spcBef>
            <a:spcAft>
              <a:spcPct val="35000"/>
            </a:spcAft>
          </a:pPr>
          <a:r>
            <a:rPr lang="en-US" sz="1200" kern="1200" dirty="0" smtClean="0"/>
            <a:t>- Disaggregated Grad/Matriculation 	/Dropout</a:t>
          </a:r>
        </a:p>
        <a:p>
          <a:pPr lvl="0" algn="l" defTabSz="533400">
            <a:lnSpc>
              <a:spcPct val="90000"/>
            </a:lnSpc>
            <a:spcBef>
              <a:spcPct val="0"/>
            </a:spcBef>
            <a:spcAft>
              <a:spcPct val="35000"/>
            </a:spcAft>
          </a:pPr>
          <a:r>
            <a:rPr lang="en-US" sz="1200" kern="1200" dirty="0" smtClean="0"/>
            <a:t>- Admissions Applications</a:t>
          </a:r>
        </a:p>
        <a:p>
          <a:pPr lvl="0" algn="l" defTabSz="533400">
            <a:lnSpc>
              <a:spcPct val="90000"/>
            </a:lnSpc>
            <a:spcBef>
              <a:spcPct val="0"/>
            </a:spcBef>
            <a:spcAft>
              <a:spcPct val="35000"/>
            </a:spcAft>
          </a:pPr>
          <a:r>
            <a:rPr lang="en-US" sz="1200" kern="1200" dirty="0" smtClean="0"/>
            <a:t>- Scholarship $$</a:t>
          </a:r>
        </a:p>
        <a:p>
          <a:pPr lvl="0" algn="l" defTabSz="533400">
            <a:lnSpc>
              <a:spcPct val="90000"/>
            </a:lnSpc>
            <a:spcBef>
              <a:spcPct val="0"/>
            </a:spcBef>
            <a:spcAft>
              <a:spcPct val="35000"/>
            </a:spcAft>
          </a:pPr>
          <a:r>
            <a:rPr lang="en-US" sz="1200" kern="1200" dirty="0" smtClean="0"/>
            <a:t>- Attendance</a:t>
          </a:r>
        </a:p>
        <a:p>
          <a:pPr lvl="0" algn="l" defTabSz="533400">
            <a:lnSpc>
              <a:spcPct val="90000"/>
            </a:lnSpc>
            <a:spcBef>
              <a:spcPct val="0"/>
            </a:spcBef>
            <a:spcAft>
              <a:spcPct val="35000"/>
            </a:spcAft>
          </a:pPr>
          <a:r>
            <a:rPr lang="en-US" sz="1200" kern="1200" dirty="0" smtClean="0"/>
            <a:t>- Counselor/Student Ratio</a:t>
          </a:r>
        </a:p>
        <a:p>
          <a:pPr lvl="0" algn="l" defTabSz="533400">
            <a:lnSpc>
              <a:spcPct val="90000"/>
            </a:lnSpc>
            <a:spcBef>
              <a:spcPct val="0"/>
            </a:spcBef>
            <a:spcAft>
              <a:spcPct val="35000"/>
            </a:spcAft>
          </a:pPr>
          <a:r>
            <a:rPr lang="en-US" sz="1200" kern="1200" dirty="0" smtClean="0"/>
            <a:t>- College Visits</a:t>
          </a:r>
        </a:p>
        <a:p>
          <a:pPr lvl="0" algn="l" defTabSz="533400">
            <a:lnSpc>
              <a:spcPct val="90000"/>
            </a:lnSpc>
            <a:spcBef>
              <a:spcPct val="0"/>
            </a:spcBef>
            <a:spcAft>
              <a:spcPct val="35000"/>
            </a:spcAft>
          </a:pPr>
          <a:r>
            <a:rPr lang="en-US" sz="1200" kern="1200" dirty="0" smtClean="0"/>
            <a:t>- Postsecondary Goal</a:t>
          </a:r>
        </a:p>
        <a:p>
          <a:pPr lvl="0" algn="l" defTabSz="533400">
            <a:lnSpc>
              <a:spcPct val="90000"/>
            </a:lnSpc>
            <a:spcBef>
              <a:spcPct val="0"/>
            </a:spcBef>
            <a:spcAft>
              <a:spcPct val="35000"/>
            </a:spcAft>
          </a:pPr>
          <a:r>
            <a:rPr lang="en-US" sz="1200" kern="1200" dirty="0" smtClean="0"/>
            <a:t>- Parent Engagement</a:t>
          </a:r>
        </a:p>
        <a:p>
          <a:pPr lvl="0" algn="l" defTabSz="533400">
            <a:lnSpc>
              <a:spcPct val="90000"/>
            </a:lnSpc>
            <a:spcBef>
              <a:spcPct val="0"/>
            </a:spcBef>
            <a:spcAft>
              <a:spcPct val="35000"/>
            </a:spcAft>
          </a:pPr>
          <a:r>
            <a:rPr lang="en-US" sz="1200" kern="1200" dirty="0" smtClean="0"/>
            <a:t>- Assessments</a:t>
          </a:r>
        </a:p>
        <a:p>
          <a:pPr lvl="0" algn="l" defTabSz="533400">
            <a:lnSpc>
              <a:spcPct val="90000"/>
            </a:lnSpc>
            <a:spcBef>
              <a:spcPct val="0"/>
            </a:spcBef>
            <a:spcAft>
              <a:spcPct val="35000"/>
            </a:spcAft>
          </a:pPr>
          <a:r>
            <a:rPr lang="en-US" sz="1200" kern="1200" dirty="0" smtClean="0"/>
            <a:t>- ASCA Standards Adoption</a:t>
          </a:r>
        </a:p>
        <a:p>
          <a:pPr lvl="0" algn="l" defTabSz="533400">
            <a:lnSpc>
              <a:spcPct val="90000"/>
            </a:lnSpc>
            <a:spcBef>
              <a:spcPct val="0"/>
            </a:spcBef>
            <a:spcAft>
              <a:spcPct val="35000"/>
            </a:spcAft>
          </a:pPr>
          <a:r>
            <a:rPr lang="en-US" sz="1200" kern="1200" dirty="0" smtClean="0"/>
            <a:t>- ICAP Development/Implementation</a:t>
          </a:r>
        </a:p>
      </dsp:txBody>
      <dsp:txXfrm>
        <a:off x="4366617" y="788560"/>
        <a:ext cx="2369481" cy="31347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A17C67EE-3BE8-46C6-B1B9-9372B3D495E5}" type="datetimeFigureOut">
              <a:rPr lang="en-US" smtClean="0"/>
              <a:t>2/8/2018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E2A24E3-7A38-46CC-8222-2429B27781BE}" type="slidenum">
              <a:rPr lang="en-US" smtClean="0"/>
              <a:t>‹#›</a:t>
            </a:fld>
            <a:endParaRPr lang="en-US"/>
          </a:p>
        </p:txBody>
      </p:sp>
    </p:spTree>
    <p:extLst>
      <p:ext uri="{BB962C8B-B14F-4D97-AF65-F5344CB8AC3E}">
        <p14:creationId xmlns:p14="http://schemas.microsoft.com/office/powerpoint/2010/main" val="401563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DB87581-1C20-4331-999F-1D63B317DCC5}" type="datetimeFigureOut">
              <a:rPr lang="en-US" smtClean="0"/>
              <a:t>2/8/2018</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7AED0AD-4BCF-43C8-9E08-3F21CEC06F20}" type="slidenum">
              <a:rPr lang="en-US" smtClean="0"/>
              <a:t>‹#›</a:t>
            </a:fld>
            <a:endParaRPr lang="en-US"/>
          </a:p>
        </p:txBody>
      </p:sp>
    </p:spTree>
    <p:extLst>
      <p:ext uri="{BB962C8B-B14F-4D97-AF65-F5344CB8AC3E}">
        <p14:creationId xmlns:p14="http://schemas.microsoft.com/office/powerpoint/2010/main" val="382345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242FB-F25E-544B-B72F-E0B5A499AB48}"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4588599F-8FCE-FF45-AF86-3751BC8E3ECA}" type="datetime1">
              <a:rPr lang="en-US" smtClean="0">
                <a:solidFill>
                  <a:prstClr val="black"/>
                </a:solidFill>
              </a:rPr>
              <a:pPr/>
              <a:t>2/8/2018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4187304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236776225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75338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32022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51768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1710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2038BA-36D7-4122-A0F8-ED46CE0D89E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282121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7403754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33857864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36928360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19453383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04133957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8701901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10944471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8C8C96">
                    <a:lumMod val="50000"/>
                  </a:srgbClr>
                </a:solidFill>
              </a:rPr>
              <a:pPr/>
              <a:t>‹#›</a:t>
            </a:fld>
            <a:endParaRPr lang="en-US" dirty="0" smtClean="0">
              <a:solidFill>
                <a:srgbClr val="8C8C9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033276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7956670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hf sldNum="0" hdr="0" dt="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postsecondary/scc-smart-goal-template" TargetMode="External"/><Relationship Id="rId2" Type="http://schemas.openxmlformats.org/officeDocument/2006/relationships/hyperlink" Target="http://www.cde.state.co.us/postsecondary/sccgeoy2016-2017" TargetMode="External"/><Relationship Id="rId1" Type="http://schemas.openxmlformats.org/officeDocument/2006/relationships/slideLayout" Target="../slideLayouts/slideLayout8.xml"/><Relationship Id="rId5" Type="http://schemas.openxmlformats.org/officeDocument/2006/relationships/hyperlink" Target="http://www.surveygizmo.com/s3/3993881/School-Counselor-Corps-SCHOOL-End-of-Year-Report-2017-18" TargetMode="External"/><Relationship Id="rId4" Type="http://schemas.openxmlformats.org/officeDocument/2006/relationships/hyperlink" Target="http://www.surveygizmo.com/s3/3993854/School-Counselor-Corps-DISTRICT-End-of-Year-Report-2017-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pugh_e@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postsecondary" TargetMode="External"/><Relationship Id="rId2" Type="http://schemas.openxmlformats.org/officeDocument/2006/relationships/hyperlink" Target="mailto:pugh_e@cde.state.co.us"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a:t>
            </a:r>
            <a:endParaRPr lang="en-US" dirty="0" smtClean="0"/>
          </a:p>
        </p:txBody>
      </p:sp>
      <p:sp>
        <p:nvSpPr>
          <p:cNvPr id="42" name="Title 41"/>
          <p:cNvSpPr>
            <a:spLocks noGrp="1"/>
          </p:cNvSpPr>
          <p:nvPr>
            <p:ph type="title" idx="4294967295"/>
          </p:nvPr>
        </p:nvSpPr>
        <p:spPr>
          <a:xfrm>
            <a:off x="477711" y="76200"/>
            <a:ext cx="8382000" cy="1295400"/>
          </a:xfrm>
        </p:spPr>
        <p:txBody>
          <a:bodyPr/>
          <a:lstStyle/>
          <a:p>
            <a:r>
              <a:rPr lang="en-US" sz="3200" dirty="0" smtClean="0">
                <a:solidFill>
                  <a:schemeClr val="tx1"/>
                </a:solidFill>
              </a:rPr>
              <a:t>SCCGP</a:t>
            </a:r>
            <a:endParaRPr lang="en-US" sz="3200" dirty="0">
              <a:solidFill>
                <a:schemeClr val="tx1"/>
              </a:solidFill>
            </a:endParaRPr>
          </a:p>
        </p:txBody>
      </p:sp>
      <p:sp>
        <p:nvSpPr>
          <p:cNvPr id="5" name="Text Placeholder 42"/>
          <p:cNvSpPr txBox="1">
            <a:spLocks/>
          </p:cNvSpPr>
          <p:nvPr/>
        </p:nvSpPr>
        <p:spPr>
          <a:xfrm>
            <a:off x="380999" y="3124200"/>
            <a:ext cx="8341851" cy="166335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10000"/>
              <a:buFont typeface="Wingdings" charset="2"/>
              <a:buNone/>
              <a:defRPr sz="2000" kern="1200" spc="15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chemeClr val="accent2"/>
              </a:buClr>
              <a:buSzPct val="110000"/>
              <a:buFont typeface="Wingdings"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SzPct val="110000"/>
              <a:buFont typeface="Wingdings"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SzPct val="110000"/>
              <a:buFont typeface="Wingdings"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SzPct val="110000"/>
              <a:buFont typeface="Wingdings"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endParaRPr lang="en-US" sz="4400" i="1" dirty="0" smtClean="0"/>
          </a:p>
          <a:p>
            <a:endParaRPr lang="en-US" i="1" dirty="0" smtClean="0"/>
          </a:p>
          <a:p>
            <a:endParaRPr lang="en-US" i="1" dirty="0"/>
          </a:p>
        </p:txBody>
      </p:sp>
      <p:pic>
        <p:nvPicPr>
          <p:cNvPr id="1026"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124" y="6089322"/>
            <a:ext cx="2668587"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acidcow.com/pics/20101028/funny_weird_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6667500"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23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a:t>
            </a:r>
            <a:endParaRPr lang="en-US" dirty="0" smtClean="0"/>
          </a:p>
        </p:txBody>
      </p:sp>
      <p:sp>
        <p:nvSpPr>
          <p:cNvPr id="3" name="Title 2"/>
          <p:cNvSpPr>
            <a:spLocks noGrp="1"/>
          </p:cNvSpPr>
          <p:nvPr>
            <p:ph type="title" idx="4294967295"/>
          </p:nvPr>
        </p:nvSpPr>
        <p:spPr>
          <a:xfrm>
            <a:off x="0" y="355600"/>
            <a:ext cx="8382000" cy="782638"/>
          </a:xfrm>
        </p:spPr>
        <p:txBody>
          <a:bodyPr/>
          <a:lstStyle/>
          <a:p>
            <a:r>
              <a:rPr lang="en-US" u="sng" dirty="0" smtClean="0">
                <a:solidFill>
                  <a:schemeClr val="tx1"/>
                </a:solidFill>
              </a:rPr>
              <a:t>Reporting Timeline</a:t>
            </a:r>
            <a:endParaRPr lang="en-US" u="sng" dirty="0">
              <a:solidFill>
                <a:schemeClr val="tx1"/>
              </a:solidFill>
            </a:endParaRPr>
          </a:p>
        </p:txBody>
      </p:sp>
      <p:sp>
        <p:nvSpPr>
          <p:cNvPr id="2" name="Content Placeholder 1"/>
          <p:cNvSpPr>
            <a:spLocks noGrp="1"/>
          </p:cNvSpPr>
          <p:nvPr>
            <p:ph idx="4294967295"/>
          </p:nvPr>
        </p:nvSpPr>
        <p:spPr>
          <a:xfrm>
            <a:off x="736600" y="1447800"/>
            <a:ext cx="8407400" cy="4929188"/>
          </a:xfrm>
        </p:spPr>
        <p:txBody>
          <a:bodyPr/>
          <a:lstStyle/>
          <a:p>
            <a:r>
              <a:rPr lang="en-US" sz="2800" dirty="0" smtClean="0"/>
              <a:t>End of Year Report – Due May 7</a:t>
            </a:r>
            <a:r>
              <a:rPr lang="en-US" sz="2800" baseline="30000" dirty="0" smtClean="0"/>
              <a:t>th</a:t>
            </a:r>
            <a:r>
              <a:rPr lang="en-US" sz="2800" dirty="0" smtClean="0"/>
              <a:t>    (Year 1)</a:t>
            </a:r>
          </a:p>
          <a:p>
            <a:r>
              <a:rPr lang="en-US" sz="2800" dirty="0" smtClean="0"/>
              <a:t>End of Year Report – Due June 15</a:t>
            </a:r>
            <a:r>
              <a:rPr lang="en-US" sz="2800" baseline="30000" dirty="0" smtClean="0"/>
              <a:t>th</a:t>
            </a:r>
            <a:r>
              <a:rPr lang="en-US" sz="2800" dirty="0" smtClean="0"/>
              <a:t> (Years 2-4)</a:t>
            </a:r>
          </a:p>
          <a:p>
            <a:r>
              <a:rPr lang="en-US" sz="2800" dirty="0" smtClean="0"/>
              <a:t>Budget, electronic – Due September 1</a:t>
            </a:r>
            <a:r>
              <a:rPr lang="en-US" sz="2800" baseline="30000" dirty="0" smtClean="0"/>
              <a:t>st</a:t>
            </a:r>
            <a:r>
              <a:rPr lang="en-US" sz="2800" dirty="0" smtClean="0"/>
              <a:t> </a:t>
            </a:r>
          </a:p>
          <a:p>
            <a:r>
              <a:rPr lang="en-US" sz="2800" dirty="0" smtClean="0"/>
              <a:t>Annual Financial Report – Due September 28</a:t>
            </a:r>
            <a:r>
              <a:rPr lang="en-US" sz="2800" baseline="30000" dirty="0" smtClean="0"/>
              <a:t>th</a:t>
            </a:r>
            <a:endParaRPr lang="en-US" sz="2800" dirty="0" smtClean="0"/>
          </a:p>
          <a:p>
            <a:r>
              <a:rPr lang="en-US" sz="2800" dirty="0" smtClean="0"/>
              <a:t>Interim Financial Reports</a:t>
            </a:r>
          </a:p>
          <a:p>
            <a:pPr lvl="1"/>
            <a:r>
              <a:rPr lang="en-US" sz="2800" dirty="0" smtClean="0"/>
              <a:t>Screen Shot of from financial system</a:t>
            </a:r>
          </a:p>
          <a:p>
            <a:pPr lvl="1"/>
            <a:r>
              <a:rPr lang="en-US" sz="2800" dirty="0" smtClean="0"/>
              <a:t>First working day of the month</a:t>
            </a:r>
          </a:p>
          <a:p>
            <a:pPr lvl="2"/>
            <a:r>
              <a:rPr lang="en-US" sz="2400" dirty="0" smtClean="0"/>
              <a:t>October</a:t>
            </a:r>
            <a:endParaRPr lang="en-US" sz="2400" b="1" dirty="0" smtClean="0"/>
          </a:p>
          <a:p>
            <a:pPr lvl="2"/>
            <a:r>
              <a:rPr lang="en-US" sz="2400" dirty="0" smtClean="0"/>
              <a:t>January</a:t>
            </a:r>
          </a:p>
          <a:p>
            <a:pPr lvl="2"/>
            <a:r>
              <a:rPr lang="en-US" sz="2400" dirty="0" smtClean="0"/>
              <a:t>April</a:t>
            </a:r>
            <a:endParaRPr lang="en-US" sz="2400" dirty="0"/>
          </a:p>
        </p:txBody>
      </p:sp>
      <p:pic>
        <p:nvPicPr>
          <p:cNvPr id="15362"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23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a:t>
            </a:r>
            <a:endParaRPr lang="en-US" dirty="0" smtClean="0"/>
          </a:p>
        </p:txBody>
      </p:sp>
      <p:sp>
        <p:nvSpPr>
          <p:cNvPr id="3" name="Title 2"/>
          <p:cNvSpPr>
            <a:spLocks noGrp="1"/>
          </p:cNvSpPr>
          <p:nvPr>
            <p:ph type="title" idx="4294967295"/>
          </p:nvPr>
        </p:nvSpPr>
        <p:spPr>
          <a:xfrm>
            <a:off x="0" y="355600"/>
            <a:ext cx="8382000" cy="782638"/>
          </a:xfrm>
        </p:spPr>
        <p:txBody>
          <a:bodyPr/>
          <a:lstStyle/>
          <a:p>
            <a:r>
              <a:rPr lang="en-US" u="sng" dirty="0" smtClean="0">
                <a:solidFill>
                  <a:schemeClr val="tx1"/>
                </a:solidFill>
              </a:rPr>
              <a:t>Budget Expenditures</a:t>
            </a:r>
            <a:endParaRPr lang="en-US" u="sng" dirty="0">
              <a:solidFill>
                <a:schemeClr val="tx1"/>
              </a:solidFill>
            </a:endParaRPr>
          </a:p>
        </p:txBody>
      </p:sp>
      <p:sp>
        <p:nvSpPr>
          <p:cNvPr id="2" name="Content Placeholder 1"/>
          <p:cNvSpPr>
            <a:spLocks noGrp="1"/>
          </p:cNvSpPr>
          <p:nvPr>
            <p:ph idx="4294967295"/>
          </p:nvPr>
        </p:nvSpPr>
        <p:spPr>
          <a:xfrm>
            <a:off x="736600" y="1719263"/>
            <a:ext cx="8407400" cy="4406900"/>
          </a:xfrm>
        </p:spPr>
        <p:txBody>
          <a:bodyPr/>
          <a:lstStyle/>
          <a:p>
            <a:r>
              <a:rPr lang="en-US" dirty="0" smtClean="0"/>
              <a:t>Professional Development</a:t>
            </a:r>
          </a:p>
          <a:p>
            <a:r>
              <a:rPr lang="en-US" dirty="0" smtClean="0"/>
              <a:t>Academic Counseling for Career &amp; College </a:t>
            </a:r>
          </a:p>
          <a:p>
            <a:pPr lvl="1"/>
            <a:r>
              <a:rPr lang="en-US" dirty="0" smtClean="0"/>
              <a:t>Tools &amp; Resources</a:t>
            </a:r>
          </a:p>
          <a:p>
            <a:pPr lvl="1"/>
            <a:r>
              <a:rPr lang="en-US" dirty="0" smtClean="0"/>
              <a:t>Curriculum</a:t>
            </a:r>
          </a:p>
          <a:p>
            <a:pPr lvl="1"/>
            <a:r>
              <a:rPr lang="en-US" dirty="0" smtClean="0"/>
              <a:t>Materials</a:t>
            </a:r>
          </a:p>
          <a:p>
            <a:r>
              <a:rPr lang="en-US" dirty="0" smtClean="0"/>
              <a:t>Counselor Salary &amp; Benefits</a:t>
            </a:r>
          </a:p>
          <a:p>
            <a:r>
              <a:rPr lang="en-US" dirty="0" smtClean="0"/>
              <a:t>Transition Programs</a:t>
            </a:r>
          </a:p>
          <a:p>
            <a:r>
              <a:rPr lang="en-US" dirty="0" smtClean="0"/>
              <a:t>College &amp; Career Exploration</a:t>
            </a:r>
          </a:p>
          <a:p>
            <a:r>
              <a:rPr lang="en-US" dirty="0" smtClean="0"/>
              <a:t>Consultants &amp; Professional Services</a:t>
            </a:r>
          </a:p>
          <a:p>
            <a:pPr lvl="1"/>
            <a:r>
              <a:rPr lang="en-US" dirty="0" smtClean="0"/>
              <a:t>Trainers</a:t>
            </a:r>
          </a:p>
          <a:p>
            <a:pPr lvl="1"/>
            <a:r>
              <a:rPr lang="en-US" dirty="0" smtClean="0"/>
              <a:t>Change Experts</a:t>
            </a:r>
          </a:p>
          <a:p>
            <a:endParaRPr lang="en-US" dirty="0" smtClean="0"/>
          </a:p>
          <a:p>
            <a:endParaRPr lang="en-US" dirty="0"/>
          </a:p>
        </p:txBody>
      </p:sp>
      <p:pic>
        <p:nvPicPr>
          <p:cNvPr id="16386"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2727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5038420"/>
              </p:ext>
            </p:extLst>
          </p:nvPr>
        </p:nvGraphicFramePr>
        <p:xfrm>
          <a:off x="914400" y="1066800"/>
          <a:ext cx="7391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sp>
        <p:nvSpPr>
          <p:cNvPr id="5" name="Title 4"/>
          <p:cNvSpPr>
            <a:spLocks noGrp="1"/>
          </p:cNvSpPr>
          <p:nvPr>
            <p:ph type="title" idx="4294967295"/>
          </p:nvPr>
        </p:nvSpPr>
        <p:spPr>
          <a:xfrm>
            <a:off x="0" y="355600"/>
            <a:ext cx="8382000" cy="782638"/>
          </a:xfrm>
        </p:spPr>
        <p:txBody>
          <a:bodyPr/>
          <a:lstStyle/>
          <a:p>
            <a:r>
              <a:rPr lang="en-US" u="sng" dirty="0" smtClean="0">
                <a:solidFill>
                  <a:schemeClr val="tx1"/>
                </a:solidFill>
              </a:rPr>
              <a:t>2017-2018 SCCGP </a:t>
            </a:r>
            <a:r>
              <a:rPr lang="en-US" u="sng" dirty="0" smtClean="0">
                <a:solidFill>
                  <a:schemeClr val="tx1"/>
                </a:solidFill>
              </a:rPr>
              <a:t>Reporting</a:t>
            </a:r>
            <a:endParaRPr lang="en-US" u="sng" dirty="0">
              <a:solidFill>
                <a:schemeClr val="tx1"/>
              </a:solidFill>
            </a:endParaRPr>
          </a:p>
        </p:txBody>
      </p:sp>
      <p:pic>
        <p:nvPicPr>
          <p:cNvPr id="7170" name="Picture 2" descr="C:\Users\pugh_e\Desktop\CDE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1823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5" name="Content Placeholder 4"/>
          <p:cNvSpPr>
            <a:spLocks noGrp="1"/>
          </p:cNvSpPr>
          <p:nvPr>
            <p:ph idx="4294967295"/>
          </p:nvPr>
        </p:nvSpPr>
        <p:spPr>
          <a:xfrm>
            <a:off x="381000" y="1219200"/>
            <a:ext cx="8534400" cy="4906963"/>
          </a:xfrm>
        </p:spPr>
        <p:txBody>
          <a:bodyPr/>
          <a:lstStyle/>
          <a:p>
            <a:pPr marL="45720" indent="0">
              <a:buNone/>
            </a:pPr>
            <a:r>
              <a:rPr lang="en-US" sz="2000" u="sng" dirty="0" smtClean="0"/>
              <a:t>The </a:t>
            </a:r>
            <a:r>
              <a:rPr lang="en-US" sz="2000" u="sng" dirty="0"/>
              <a:t>reporting period is July 1, </a:t>
            </a:r>
            <a:r>
              <a:rPr lang="en-US" sz="2000" u="sng" dirty="0" smtClean="0"/>
              <a:t>2017 </a:t>
            </a:r>
            <a:r>
              <a:rPr lang="en-US" sz="2000" u="sng" dirty="0"/>
              <a:t>through June 30, </a:t>
            </a:r>
            <a:r>
              <a:rPr lang="en-US" sz="2000" u="sng" dirty="0" smtClean="0"/>
              <a:t>2018</a:t>
            </a:r>
            <a:endParaRPr lang="en-US" sz="1000" u="sng" dirty="0" smtClean="0"/>
          </a:p>
          <a:p>
            <a:pPr marL="45720" indent="0">
              <a:buNone/>
            </a:pPr>
            <a:r>
              <a:rPr lang="en-US" sz="1000" dirty="0"/>
              <a:t> </a:t>
            </a:r>
          </a:p>
          <a:p>
            <a:pPr marL="45720" indent="0" algn="ctr">
              <a:buNone/>
            </a:pPr>
            <a:r>
              <a:rPr lang="en-US" sz="1600" b="0" dirty="0">
                <a:solidFill>
                  <a:srgbClr val="1C3467"/>
                </a:solidFill>
                <a:latin typeface="MuseoSlabRegular"/>
              </a:rPr>
              <a:t>Reporting  </a:t>
            </a:r>
          </a:p>
          <a:p>
            <a:pPr marL="45720" indent="0">
              <a:buNone/>
            </a:pPr>
            <a:r>
              <a:rPr lang="en-US" sz="1200" b="0" u="sng" dirty="0">
                <a:solidFill>
                  <a:srgbClr val="0782C1"/>
                </a:solidFill>
                <a:latin typeface="Arial"/>
                <a:hlinkClick r:id="rId2"/>
              </a:rPr>
              <a:t>Development Year Report (Year One Grantees complete this report)</a:t>
            </a:r>
            <a:endParaRPr lang="en-US" sz="1200" b="0" dirty="0">
              <a:solidFill>
                <a:srgbClr val="333333"/>
              </a:solidFill>
              <a:latin typeface="Arial"/>
            </a:endParaRPr>
          </a:p>
          <a:p>
            <a:pPr marL="45720" indent="0">
              <a:buNone/>
            </a:pPr>
            <a:r>
              <a:rPr lang="en-US" sz="1200" b="0" u="sng" dirty="0">
                <a:solidFill>
                  <a:srgbClr val="403F3B"/>
                </a:solidFill>
                <a:latin typeface="Arial"/>
                <a:hlinkClick r:id="rId3"/>
              </a:rPr>
              <a:t>Development Year SMART Goals Template </a:t>
            </a:r>
            <a:endParaRPr lang="en-US" sz="1200" b="0" dirty="0">
              <a:solidFill>
                <a:srgbClr val="333333"/>
              </a:solidFill>
              <a:latin typeface="Arial"/>
            </a:endParaRPr>
          </a:p>
          <a:p>
            <a:pPr marL="45720" indent="0">
              <a:buNone/>
            </a:pPr>
            <a:r>
              <a:rPr lang="en-US" sz="1200" b="0" u="sng" dirty="0">
                <a:solidFill>
                  <a:srgbClr val="403F3B"/>
                </a:solidFill>
                <a:latin typeface="Arial"/>
                <a:hlinkClick r:id="rId4"/>
              </a:rPr>
              <a:t>Electronic District Level End of Year Report </a:t>
            </a:r>
            <a:r>
              <a:rPr lang="en-US" sz="1200" b="0" dirty="0">
                <a:solidFill>
                  <a:srgbClr val="333333"/>
                </a:solidFill>
                <a:latin typeface="Arial"/>
              </a:rPr>
              <a:t>(Each funded District in years 2, 3, or 4 complete this report)</a:t>
            </a:r>
          </a:p>
          <a:p>
            <a:pPr marL="457200" lvl="1" indent="0">
              <a:buNone/>
            </a:pPr>
            <a:r>
              <a:rPr lang="en-US" sz="1200" dirty="0">
                <a:solidFill>
                  <a:srgbClr val="333333"/>
                </a:solidFill>
                <a:latin typeface="Arial"/>
              </a:rPr>
              <a:t>This electronic survey for the School Level and District Level reports have a save and return feature that will appear at the very top of page 2.  Click in the gray band and it will expand for you to put in your email address and verify. When you return to the saved report you MUST use the link that was emailed to you and not return to the link on the SCCG Webpage.  </a:t>
            </a:r>
          </a:p>
          <a:p>
            <a:pPr marL="457200" lvl="1" indent="0">
              <a:buNone/>
            </a:pPr>
            <a:r>
              <a:rPr lang="en-US" sz="1200" dirty="0">
                <a:solidFill>
                  <a:srgbClr val="333333"/>
                </a:solidFill>
                <a:latin typeface="Arial"/>
              </a:rPr>
              <a:t>Please print a copy of your report for your records.  A print option will be available once you submit your final report(s). Scroll to bottom of final report to find the “Print” option.</a:t>
            </a:r>
          </a:p>
          <a:p>
            <a:pPr marL="45720" indent="0">
              <a:buNone/>
            </a:pPr>
            <a:r>
              <a:rPr lang="en-US" sz="1200" b="0" u="sng" dirty="0">
                <a:solidFill>
                  <a:srgbClr val="403F3B"/>
                </a:solidFill>
                <a:latin typeface="Arial"/>
                <a:hlinkClick r:id="rId5"/>
              </a:rPr>
              <a:t>Electronic School Level End of Year Report </a:t>
            </a:r>
            <a:r>
              <a:rPr lang="en-US" sz="1200" b="0" dirty="0">
                <a:solidFill>
                  <a:srgbClr val="333333"/>
                </a:solidFill>
                <a:latin typeface="Arial"/>
              </a:rPr>
              <a:t>(Each funded school in years 2, 3, or 4 complete this report)</a:t>
            </a:r>
          </a:p>
          <a:p>
            <a:pPr marL="457200" lvl="1" indent="0">
              <a:buNone/>
            </a:pPr>
            <a:r>
              <a:rPr lang="en-US" sz="1200" dirty="0">
                <a:solidFill>
                  <a:srgbClr val="333333"/>
                </a:solidFill>
                <a:latin typeface="Arial"/>
              </a:rPr>
              <a:t>This electronic survey for the School Level and District Level reports have a save and return feature that will appear at the very top of page 2.  Click in the gray band and it will expand for you to put in your email address and verify. When you return to the saved report you MUST use the link that was emailed to you and not return to the link on the SCCG Webpage.  </a:t>
            </a:r>
          </a:p>
          <a:p>
            <a:pPr marL="457200" lvl="1" indent="0">
              <a:buNone/>
            </a:pPr>
            <a:r>
              <a:rPr lang="en-US" sz="1200" dirty="0">
                <a:solidFill>
                  <a:srgbClr val="333333"/>
                </a:solidFill>
                <a:latin typeface="Arial"/>
              </a:rPr>
              <a:t>Please print a copy of your report for your records.  A print option will be available once you submit your final report(s). Scroll to bottom of final report to find the “Print” option. </a:t>
            </a:r>
          </a:p>
          <a:p>
            <a:endParaRPr lang="en-US" dirty="0"/>
          </a:p>
        </p:txBody>
      </p:sp>
      <p:sp>
        <p:nvSpPr>
          <p:cNvPr id="4" name="Title 3"/>
          <p:cNvSpPr>
            <a:spLocks noGrp="1"/>
          </p:cNvSpPr>
          <p:nvPr>
            <p:ph type="title" idx="4294967295"/>
          </p:nvPr>
        </p:nvSpPr>
        <p:spPr>
          <a:xfrm>
            <a:off x="304800" y="381000"/>
            <a:ext cx="8382000" cy="1054100"/>
          </a:xfrm>
        </p:spPr>
        <p:txBody>
          <a:bodyPr/>
          <a:lstStyle/>
          <a:p>
            <a:r>
              <a:rPr lang="en-US" u="sng" cap="all" dirty="0" smtClean="0">
                <a:solidFill>
                  <a:schemeClr val="tx1"/>
                </a:solidFill>
              </a:rPr>
              <a:t>End of Year Reporting</a:t>
            </a:r>
            <a:endParaRPr lang="en-US" dirty="0">
              <a:solidFill>
                <a:schemeClr val="tx1"/>
              </a:solidFill>
            </a:endParaRPr>
          </a:p>
        </p:txBody>
      </p:sp>
    </p:spTree>
    <p:extLst>
      <p:ext uri="{BB962C8B-B14F-4D97-AF65-F5344CB8AC3E}">
        <p14:creationId xmlns:p14="http://schemas.microsoft.com/office/powerpoint/2010/main" val="41749696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District </a:t>
            </a:r>
            <a:r>
              <a:rPr lang="en-US" dirty="0" smtClean="0"/>
              <a:t>Level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0417"/>
          <a:stretch/>
        </p:blipFill>
        <p:spPr bwMode="auto">
          <a:xfrm>
            <a:off x="1981200" y="1752600"/>
            <a:ext cx="5257800" cy="44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47410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Page 1</a:t>
            </a:r>
          </a:p>
          <a:p>
            <a:pPr lvl="1"/>
            <a:r>
              <a:rPr lang="en-US" sz="2600" dirty="0" smtClean="0"/>
              <a:t>Questions 1 – 9</a:t>
            </a:r>
          </a:p>
          <a:p>
            <a:pPr lvl="2"/>
            <a:r>
              <a:rPr lang="en-US" sz="2400" dirty="0" smtClean="0"/>
              <a:t>What year of SCCG funding was 2017-18?  </a:t>
            </a:r>
          </a:p>
          <a:p>
            <a:pPr lvl="3"/>
            <a:r>
              <a:rPr lang="en-US" sz="2200" dirty="0" smtClean="0"/>
              <a:t>Email me if you do not know – </a:t>
            </a:r>
            <a:r>
              <a:rPr lang="en-US" sz="2200" dirty="0" smtClean="0">
                <a:hlinkClick r:id="rId2"/>
              </a:rPr>
              <a:t>pugh_e@cde.state.co.us</a:t>
            </a:r>
            <a:endParaRPr lang="en-US" sz="2200" dirty="0" smtClean="0"/>
          </a:p>
          <a:p>
            <a:pPr lvl="2"/>
            <a:r>
              <a:rPr lang="en-US" sz="2400" dirty="0" smtClean="0"/>
              <a:t>Have staff changes been made using SCCGP funds?</a:t>
            </a:r>
          </a:p>
          <a:p>
            <a:pPr lvl="3"/>
            <a:r>
              <a:rPr lang="en-US" sz="2200" dirty="0" smtClean="0"/>
              <a:t>Names are not necessary, just position information</a:t>
            </a:r>
          </a:p>
          <a:p>
            <a:pPr lvl="2"/>
            <a:r>
              <a:rPr lang="en-US" sz="2400" dirty="0" smtClean="0"/>
              <a:t>The school counselors hired under the SCCG…are licensed… </a:t>
            </a:r>
          </a:p>
          <a:p>
            <a:pPr marL="365760" lvl="1" indent="0">
              <a:buNone/>
            </a:pPr>
            <a:endParaRPr lang="en-US" sz="2600" dirty="0"/>
          </a:p>
        </p:txBody>
      </p:sp>
      <p:sp>
        <p:nvSpPr>
          <p:cNvPr id="3" name="Title 2"/>
          <p:cNvSpPr>
            <a:spLocks noGrp="1"/>
          </p:cNvSpPr>
          <p:nvPr>
            <p:ph type="title"/>
          </p:nvPr>
        </p:nvSpPr>
        <p:spPr/>
        <p:txBody>
          <a:bodyPr/>
          <a:lstStyle/>
          <a:p>
            <a:r>
              <a:rPr lang="en-US" dirty="0" smtClean="0"/>
              <a:t>District-Level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202282407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sp>
        <p:nvSpPr>
          <p:cNvPr id="2" name="Content Placeholder 1"/>
          <p:cNvSpPr>
            <a:spLocks noGrp="1"/>
          </p:cNvSpPr>
          <p:nvPr>
            <p:ph idx="4294967295"/>
          </p:nvPr>
        </p:nvSpPr>
        <p:spPr>
          <a:xfrm>
            <a:off x="0" y="685800"/>
            <a:ext cx="8483600" cy="5867400"/>
          </a:xfrm>
        </p:spPr>
        <p:txBody>
          <a:bodyPr/>
          <a:lstStyle/>
          <a:p>
            <a:pPr marL="45720" indent="0" algn="ctr">
              <a:buNone/>
            </a:pPr>
            <a:r>
              <a:rPr lang="en-US" sz="4400" dirty="0" smtClean="0"/>
              <a:t>You must complete page 1 </a:t>
            </a:r>
          </a:p>
          <a:p>
            <a:pPr marL="45720" indent="0" algn="ctr">
              <a:buNone/>
            </a:pPr>
            <a:endParaRPr lang="en-US" sz="4400" dirty="0"/>
          </a:p>
        </p:txBody>
      </p:sp>
      <p:sp>
        <p:nvSpPr>
          <p:cNvPr id="3" name="Title 2"/>
          <p:cNvSpPr>
            <a:spLocks noGrp="1"/>
          </p:cNvSpPr>
          <p:nvPr>
            <p:ph type="title" idx="4294967295"/>
          </p:nvPr>
        </p:nvSpPr>
        <p:spPr>
          <a:xfrm>
            <a:off x="152400" y="304800"/>
            <a:ext cx="8382000" cy="558800"/>
          </a:xfrm>
        </p:spPr>
        <p:txBody>
          <a:bodyPr/>
          <a:lstStyle/>
          <a:p>
            <a:r>
              <a:rPr lang="en-US" dirty="0">
                <a:solidFill>
                  <a:schemeClr val="tx1"/>
                </a:solidFill>
              </a:rPr>
              <a:t>SAVE and RETURN</a:t>
            </a:r>
            <a:r>
              <a:rPr lang="en-US" dirty="0"/>
              <a:t/>
            </a:r>
            <a:br>
              <a:rPr lang="en-US" dirty="0"/>
            </a:br>
            <a:endParaRPr lang="en-US" dirty="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459" t="11127" r="65260" b="2444"/>
          <a:stretch/>
        </p:blipFill>
        <p:spPr bwMode="auto">
          <a:xfrm>
            <a:off x="-2438400" y="1447800"/>
            <a:ext cx="7315200" cy="48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4876800" y="1652954"/>
            <a:ext cx="3581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1200" y="2209800"/>
            <a:ext cx="2438400" cy="923330"/>
          </a:xfrm>
          <a:prstGeom prst="rect">
            <a:avLst/>
          </a:prstGeom>
          <a:noFill/>
        </p:spPr>
        <p:txBody>
          <a:bodyPr wrap="square" rtlCol="0">
            <a:spAutoFit/>
          </a:bodyPr>
          <a:lstStyle/>
          <a:p>
            <a:r>
              <a:rPr lang="en-US" dirty="0" smtClean="0"/>
              <a:t>This small band is at the top of PAGE 2.  </a:t>
            </a:r>
          </a:p>
          <a:p>
            <a:r>
              <a:rPr lang="en-US" dirty="0" smtClean="0"/>
              <a:t>CLICK the band ….</a:t>
            </a:r>
            <a:endParaRPr lang="en-US" dirty="0"/>
          </a:p>
        </p:txBody>
      </p:sp>
    </p:spTree>
    <p:extLst>
      <p:ext uri="{BB962C8B-B14F-4D97-AF65-F5344CB8AC3E}">
        <p14:creationId xmlns:p14="http://schemas.microsoft.com/office/powerpoint/2010/main" val="34655276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17</a:t>
            </a:fld>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582" t="-5990" r="60000" b="5990"/>
          <a:stretch/>
        </p:blipFill>
        <p:spPr bwMode="auto">
          <a:xfrm>
            <a:off x="-6248400" y="228600"/>
            <a:ext cx="13592908"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7010400" y="1295400"/>
            <a:ext cx="15240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14926" y="2502876"/>
            <a:ext cx="1525861" cy="3139321"/>
          </a:xfrm>
          <a:prstGeom prst="rect">
            <a:avLst/>
          </a:prstGeom>
          <a:noFill/>
        </p:spPr>
        <p:txBody>
          <a:bodyPr wrap="square" rtlCol="0">
            <a:spAutoFit/>
          </a:bodyPr>
          <a:lstStyle/>
          <a:p>
            <a:r>
              <a:rPr lang="en-US" dirty="0" smtClean="0"/>
              <a:t>This appears when you click the Save and Return banner, shown on previous slide.  </a:t>
            </a:r>
          </a:p>
          <a:p>
            <a:r>
              <a:rPr lang="en-US" dirty="0" smtClean="0"/>
              <a:t>Complete your email, verify and </a:t>
            </a:r>
            <a:r>
              <a:rPr lang="en-US" b="1" u="sng" dirty="0" smtClean="0"/>
              <a:t>Click SAVE</a:t>
            </a:r>
            <a:endParaRPr lang="en-US" b="1" u="sng" dirty="0"/>
          </a:p>
        </p:txBody>
      </p:sp>
      <p:cxnSp>
        <p:nvCxnSpPr>
          <p:cNvPr id="7" name="Straight Arrow Connector 6"/>
          <p:cNvCxnSpPr/>
          <p:nvPr/>
        </p:nvCxnSpPr>
        <p:spPr>
          <a:xfrm>
            <a:off x="2590800" y="2362200"/>
            <a:ext cx="4915693" cy="3048000"/>
          </a:xfrm>
          <a:prstGeom prst="straightConnector1">
            <a:avLst/>
          </a:prstGeom>
          <a:ln>
            <a:solidFill>
              <a:srgbClr val="7030A0"/>
            </a:solidFill>
            <a:headEnd type="arrow"/>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49771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endParaRPr lang="en-US" u="sng" dirty="0"/>
          </a:p>
          <a:p>
            <a:pPr>
              <a:buFont typeface="Wingdings" panose="05000000000000000000" pitchFamily="2" charset="2"/>
              <a:buChar char="v"/>
            </a:pPr>
            <a:r>
              <a:rPr lang="en-US" u="sng" dirty="0" smtClean="0"/>
              <a:t>You will list your SCCG goals in this part.</a:t>
            </a:r>
          </a:p>
          <a:p>
            <a:pPr lvl="1">
              <a:buFont typeface="Wingdings" panose="05000000000000000000" pitchFamily="2" charset="2"/>
              <a:buChar char="v"/>
            </a:pPr>
            <a:r>
              <a:rPr lang="en-US" sz="2400" dirty="0" smtClean="0"/>
              <a:t>There is a separate section for each goal.</a:t>
            </a:r>
          </a:p>
          <a:p>
            <a:pPr lvl="2">
              <a:buFont typeface="Wingdings" panose="05000000000000000000" pitchFamily="2" charset="2"/>
              <a:buChar char="v"/>
            </a:pPr>
            <a:r>
              <a:rPr lang="en-US" sz="2400" dirty="0" smtClean="0"/>
              <a:t>Room for five (5) goals</a:t>
            </a:r>
            <a:endParaRPr lang="en-US" sz="1100" dirty="0" smtClean="0"/>
          </a:p>
          <a:p>
            <a:pPr marL="640080" lvl="2" indent="0">
              <a:buNone/>
            </a:pPr>
            <a:endParaRPr lang="en-US" sz="2400" dirty="0" smtClean="0"/>
          </a:p>
          <a:p>
            <a:pPr>
              <a:buFont typeface="Wingdings" panose="05000000000000000000" pitchFamily="2" charset="2"/>
              <a:buChar char="v"/>
            </a:pPr>
            <a:r>
              <a:rPr lang="en-US" u="sng" dirty="0" smtClean="0"/>
              <a:t>List only the goals developed in Year 1 of the Grant.  </a:t>
            </a:r>
          </a:p>
          <a:p>
            <a:pPr lvl="1">
              <a:buFont typeface="Wingdings" panose="05000000000000000000" pitchFamily="2" charset="2"/>
              <a:buChar char="v"/>
            </a:pPr>
            <a:r>
              <a:rPr lang="en-US" sz="2400" dirty="0" smtClean="0"/>
              <a:t>If you only have 2 goals – that is ok.  That was what was approved and will be reported on for the remainder of the grant.</a:t>
            </a:r>
          </a:p>
          <a:p>
            <a:pPr marL="45720" indent="0">
              <a:buNone/>
            </a:pPr>
            <a:endParaRPr lang="en-US" dirty="0" smtClean="0"/>
          </a:p>
        </p:txBody>
      </p:sp>
      <p:sp>
        <p:nvSpPr>
          <p:cNvPr id="6" name="Text Placeholder 5"/>
          <p:cNvSpPr>
            <a:spLocks noGrp="1"/>
          </p:cNvSpPr>
          <p:nvPr>
            <p:ph type="body" sz="half" idx="2"/>
          </p:nvPr>
        </p:nvSpPr>
        <p:spPr/>
        <p:txBody>
          <a:bodyPr/>
          <a:lstStyle/>
          <a:p>
            <a:r>
              <a:rPr lang="en-US" dirty="0" smtClean="0"/>
              <a:t>Part II</a:t>
            </a:r>
          </a:p>
          <a:p>
            <a:r>
              <a:rPr lang="en-US" dirty="0" smtClean="0"/>
              <a:t>Performance Goals and Evaluation</a:t>
            </a:r>
            <a:endParaRPr lang="en-US" dirty="0"/>
          </a:p>
        </p:txBody>
      </p:sp>
      <p:sp>
        <p:nvSpPr>
          <p:cNvPr id="3" name="Title 2"/>
          <p:cNvSpPr>
            <a:spLocks noGrp="1"/>
          </p:cNvSpPr>
          <p:nvPr>
            <p:ph type="title"/>
          </p:nvPr>
        </p:nvSpPr>
        <p:spPr/>
        <p:txBody>
          <a:bodyPr/>
          <a:lstStyle/>
          <a:p>
            <a:r>
              <a:rPr lang="en-US" dirty="0" smtClean="0"/>
              <a:t>District Level</a:t>
            </a:r>
            <a:endParaRPr lang="en-US" dirty="0"/>
          </a:p>
        </p:txBody>
      </p:sp>
      <p:sp>
        <p:nvSpPr>
          <p:cNvPr id="4" name="Footer Placeholder 3"/>
          <p:cNvSpPr>
            <a:spLocks noGrp="1"/>
          </p:cNvSpPr>
          <p:nvPr>
            <p:ph type="ftr" sz="quarter" idx="3"/>
          </p:nvPr>
        </p:nvSpPr>
        <p:spPr/>
        <p:txBody>
          <a:bodyPr/>
          <a:lstStyle/>
          <a:p>
            <a:r>
              <a:rPr lang="en-US" dirty="0" smtClean="0"/>
              <a:t>pugh_e@cde.state.co.us</a:t>
            </a:r>
            <a:endParaRPr lang="en-US" dirty="0" smtClean="0"/>
          </a:p>
        </p:txBody>
      </p:sp>
      <p:sp>
        <p:nvSpPr>
          <p:cNvPr id="7" name="Text Placeholder 6"/>
          <p:cNvSpPr>
            <a:spLocks noGrp="1"/>
          </p:cNvSpPr>
          <p:nvPr>
            <p:ph type="body" idx="10"/>
          </p:nvPr>
        </p:nvSpPr>
        <p:spPr/>
        <p:txBody>
          <a:bodyPr>
            <a:normAutofit fontScale="77500" lnSpcReduction="20000"/>
          </a:bodyPr>
          <a:lstStyle/>
          <a:p>
            <a:r>
              <a:rPr lang="en-US" dirty="0" smtClean="0"/>
              <a:t>Part II:  SCCG Performance Goals and Evaluation</a:t>
            </a:r>
            <a:endParaRPr lang="en-US" dirty="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862"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3299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Report Progress</a:t>
            </a:r>
          </a:p>
          <a:p>
            <a:pPr lvl="1"/>
            <a:r>
              <a:rPr lang="en-US" sz="2000" dirty="0" smtClean="0"/>
              <a:t>Exceeded goal</a:t>
            </a:r>
          </a:p>
          <a:p>
            <a:pPr lvl="1"/>
            <a:r>
              <a:rPr lang="en-US" sz="2000" dirty="0" smtClean="0"/>
              <a:t>Met goal</a:t>
            </a:r>
          </a:p>
          <a:p>
            <a:pPr lvl="1"/>
            <a:r>
              <a:rPr lang="en-US" sz="2000" dirty="0" smtClean="0"/>
              <a:t>Making progress</a:t>
            </a:r>
          </a:p>
          <a:p>
            <a:pPr lvl="1"/>
            <a:r>
              <a:rPr lang="en-US" sz="2000" dirty="0" smtClean="0"/>
              <a:t>Not making progress</a:t>
            </a:r>
          </a:p>
          <a:p>
            <a:r>
              <a:rPr lang="en-US" dirty="0" smtClean="0"/>
              <a:t>Narrative of progress </a:t>
            </a:r>
          </a:p>
          <a:p>
            <a:r>
              <a:rPr lang="en-US" dirty="0" smtClean="0"/>
              <a:t>Data results</a:t>
            </a:r>
          </a:p>
          <a:p>
            <a:r>
              <a:rPr lang="en-US" dirty="0" smtClean="0"/>
              <a:t>How data collected and/or verified</a:t>
            </a:r>
          </a:p>
          <a:p>
            <a:r>
              <a:rPr lang="en-US" dirty="0" smtClean="0"/>
              <a:t>Special circumstances (positive or negative)</a:t>
            </a:r>
          </a:p>
          <a:p>
            <a:r>
              <a:rPr lang="en-US" dirty="0" smtClean="0"/>
              <a:t>Mark ONE outcome most directly related to this goal. </a:t>
            </a:r>
          </a:p>
        </p:txBody>
      </p:sp>
      <p:sp>
        <p:nvSpPr>
          <p:cNvPr id="3" name="Title 2"/>
          <p:cNvSpPr>
            <a:spLocks noGrp="1"/>
          </p:cNvSpPr>
          <p:nvPr>
            <p:ph type="title"/>
          </p:nvPr>
        </p:nvSpPr>
        <p:spPr/>
        <p:txBody>
          <a:bodyPr/>
          <a:lstStyle/>
          <a:p>
            <a:r>
              <a:rPr lang="en-US" dirty="0" smtClean="0"/>
              <a:t>District Level </a:t>
            </a:r>
            <a:r>
              <a:rPr lang="en-US" dirty="0" smtClean="0"/>
              <a:t>Report</a:t>
            </a:r>
            <a:br>
              <a:rPr lang="en-US" dirty="0" smtClean="0"/>
            </a:br>
            <a:r>
              <a:rPr lang="en-US" dirty="0" smtClean="0"/>
              <a:t>Part II</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16904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solidFill>
                  <a:srgbClr val="000000">
                    <a:tint val="75000"/>
                  </a:srgbClr>
                </a:solidFill>
              </a:rPr>
              <a:t>‹#›</a:t>
            </a:r>
            <a:endParaRPr lang="en-US" dirty="0" smtClean="0">
              <a:solidFill>
                <a:srgbClr val="000000">
                  <a:tint val="75000"/>
                </a:srgbClr>
              </a:solidFill>
            </a:endParaRPr>
          </a:p>
        </p:txBody>
      </p:sp>
      <p:sp>
        <p:nvSpPr>
          <p:cNvPr id="3" name="Title 2"/>
          <p:cNvSpPr>
            <a:spLocks noGrp="1"/>
          </p:cNvSpPr>
          <p:nvPr>
            <p:ph type="title" idx="4294967295"/>
          </p:nvPr>
        </p:nvSpPr>
        <p:spPr>
          <a:xfrm>
            <a:off x="304800" y="381000"/>
            <a:ext cx="8382000" cy="782638"/>
          </a:xfrm>
        </p:spPr>
        <p:txBody>
          <a:bodyPr/>
          <a:lstStyle/>
          <a:p>
            <a:r>
              <a:rPr lang="en-US" u="sng" dirty="0" smtClean="0">
                <a:solidFill>
                  <a:schemeClr val="tx1"/>
                </a:solidFill>
              </a:rPr>
              <a:t>Counselor Corps Goals</a:t>
            </a:r>
            <a:endParaRPr lang="en-US" u="sng" dirty="0">
              <a:solidFill>
                <a:schemeClr val="tx1"/>
              </a:solidFill>
            </a:endParaRPr>
          </a:p>
        </p:txBody>
      </p:sp>
      <p:sp>
        <p:nvSpPr>
          <p:cNvPr id="2" name="Content Placeholder 1"/>
          <p:cNvSpPr>
            <a:spLocks noGrp="1"/>
          </p:cNvSpPr>
          <p:nvPr>
            <p:ph idx="4294967295"/>
          </p:nvPr>
        </p:nvSpPr>
        <p:spPr>
          <a:xfrm>
            <a:off x="1319213" y="1703388"/>
            <a:ext cx="7824787" cy="4103687"/>
          </a:xfrm>
        </p:spPr>
        <p:txBody>
          <a:bodyPr/>
          <a:lstStyle/>
          <a:p>
            <a:r>
              <a:rPr lang="en-US" sz="2800" dirty="0" smtClean="0"/>
              <a:t>Decrease </a:t>
            </a:r>
            <a:r>
              <a:rPr lang="en-US" sz="2800" dirty="0"/>
              <a:t>student/counselor ratio</a:t>
            </a:r>
          </a:p>
          <a:p>
            <a:r>
              <a:rPr lang="en-US" sz="2800" dirty="0" smtClean="0"/>
              <a:t>Increase </a:t>
            </a:r>
            <a:r>
              <a:rPr lang="en-US" sz="2800" dirty="0"/>
              <a:t>graduation rate</a:t>
            </a:r>
          </a:p>
          <a:p>
            <a:r>
              <a:rPr lang="en-US" sz="2800" dirty="0"/>
              <a:t>Decrease dropout rate</a:t>
            </a:r>
          </a:p>
          <a:p>
            <a:r>
              <a:rPr lang="en-US" sz="2800" dirty="0"/>
              <a:t>Decrease remediation rate</a:t>
            </a:r>
          </a:p>
          <a:p>
            <a:r>
              <a:rPr lang="en-US" sz="2800" dirty="0"/>
              <a:t>Increase </a:t>
            </a:r>
            <a:r>
              <a:rPr lang="en-US" sz="2800" dirty="0" smtClean="0"/>
              <a:t>postsecondary </a:t>
            </a:r>
            <a:r>
              <a:rPr lang="en-US" sz="2800" dirty="0"/>
              <a:t>matriculation rate</a:t>
            </a:r>
          </a:p>
          <a:p>
            <a:r>
              <a:rPr lang="en-US" sz="2800" dirty="0"/>
              <a:t>Student connections w/ supportive adult</a:t>
            </a:r>
          </a:p>
          <a:p>
            <a:r>
              <a:rPr lang="en-US" sz="2800" dirty="0" smtClean="0"/>
              <a:t>Licensed </a:t>
            </a:r>
            <a:r>
              <a:rPr lang="en-US" sz="2800" dirty="0"/>
              <a:t>school </a:t>
            </a:r>
            <a:r>
              <a:rPr lang="en-US" sz="2800" dirty="0" smtClean="0"/>
              <a:t>counselors</a:t>
            </a:r>
          </a:p>
          <a:p>
            <a:r>
              <a:rPr lang="en-US" sz="2800" dirty="0" smtClean="0"/>
              <a:t>Implement ASCA Model    </a:t>
            </a:r>
            <a:r>
              <a:rPr lang="en-US" sz="1400" dirty="0" smtClean="0"/>
              <a:t>Source</a:t>
            </a:r>
            <a:r>
              <a:rPr lang="en-US" sz="1400" dirty="0"/>
              <a:t>: 22-91, C.R.S.</a:t>
            </a:r>
          </a:p>
          <a:p>
            <a:endParaRPr lang="en-US" sz="2800" dirty="0"/>
          </a:p>
          <a:p>
            <a:pPr marL="45720" indent="0" algn="r">
              <a:buNone/>
            </a:pPr>
            <a:r>
              <a:rPr lang="en-US" sz="2800" dirty="0" smtClean="0"/>
              <a:t>			</a:t>
            </a:r>
            <a:endParaRPr lang="en-US" sz="1600" dirty="0"/>
          </a:p>
        </p:txBody>
      </p:sp>
      <p:pic>
        <p:nvPicPr>
          <p:cNvPr id="5122"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09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PART </a:t>
            </a:r>
            <a:r>
              <a:rPr lang="en-US" dirty="0" smtClean="0"/>
              <a:t>III – Program Strategies and Services</a:t>
            </a:r>
            <a:endParaRPr lang="en-US" sz="2000" dirty="0" smtClean="0"/>
          </a:p>
          <a:p>
            <a:pPr lvl="1"/>
            <a:r>
              <a:rPr lang="en-US" sz="2400" dirty="0" smtClean="0"/>
              <a:t>ASCA Implementation</a:t>
            </a:r>
          </a:p>
          <a:p>
            <a:pPr lvl="1"/>
            <a:r>
              <a:rPr lang="en-US" sz="2400" dirty="0" smtClean="0"/>
              <a:t>Special Programing</a:t>
            </a:r>
          </a:p>
          <a:p>
            <a:endParaRPr lang="en-US" sz="1600" dirty="0" smtClean="0"/>
          </a:p>
          <a:p>
            <a:pPr marL="45720" indent="0">
              <a:buNone/>
            </a:pPr>
            <a:r>
              <a:rPr lang="en-US" dirty="0" smtClean="0"/>
              <a:t>PART IV – Professional Development </a:t>
            </a:r>
          </a:p>
          <a:p>
            <a:r>
              <a:rPr lang="en-US" b="0" dirty="0" smtClean="0"/>
              <a:t>PD Activities – </a:t>
            </a:r>
          </a:p>
          <a:p>
            <a:pPr lvl="1"/>
            <a:r>
              <a:rPr lang="en-US" b="0" dirty="0" smtClean="0"/>
              <a:t>Room for 5 Activities.  </a:t>
            </a:r>
          </a:p>
          <a:p>
            <a:pPr lvl="2"/>
            <a:r>
              <a:rPr lang="en-US" b="0" dirty="0" smtClean="0"/>
              <a:t>If more than 5, please choose top 5 or most impactful to report here.</a:t>
            </a:r>
          </a:p>
          <a:p>
            <a:pPr marL="914400" lvl="3" indent="0">
              <a:buNone/>
            </a:pPr>
            <a:r>
              <a:rPr lang="en-US" dirty="0" smtClean="0"/>
              <a:t>-Name of training		-Topic Areas	</a:t>
            </a:r>
          </a:p>
          <a:p>
            <a:pPr marL="914400" lvl="3" indent="0">
              <a:buNone/>
            </a:pPr>
            <a:r>
              <a:rPr lang="en-US" b="0" dirty="0" smtClean="0"/>
              <a:t>-Number of attendees	-Summary</a:t>
            </a:r>
          </a:p>
          <a:p>
            <a:pPr marL="914400" lvl="3" indent="0">
              <a:buNone/>
            </a:pPr>
            <a:r>
              <a:rPr lang="en-US" dirty="0" smtClean="0"/>
              <a:t>-Number of hours		-Implementation Strategies</a:t>
            </a:r>
            <a:endParaRPr lang="en-US" b="0" dirty="0"/>
          </a:p>
          <a:p>
            <a:pPr marL="45720" indent="0">
              <a:buNone/>
            </a:pPr>
            <a:endParaRPr lang="en-US" sz="1600" dirty="0"/>
          </a:p>
        </p:txBody>
      </p:sp>
      <p:sp>
        <p:nvSpPr>
          <p:cNvPr id="3" name="Title 2"/>
          <p:cNvSpPr>
            <a:spLocks noGrp="1"/>
          </p:cNvSpPr>
          <p:nvPr>
            <p:ph type="title"/>
          </p:nvPr>
        </p:nvSpPr>
        <p:spPr/>
        <p:txBody>
          <a:bodyPr/>
          <a:lstStyle/>
          <a:p>
            <a:r>
              <a:rPr lang="en-US" dirty="0" smtClean="0"/>
              <a:t>District </a:t>
            </a:r>
            <a:r>
              <a:rPr lang="en-US" dirty="0" smtClean="0"/>
              <a:t>Level</a:t>
            </a:r>
            <a:br>
              <a:rPr lang="en-US" dirty="0" smtClean="0"/>
            </a:br>
            <a:r>
              <a:rPr lang="en-US" dirty="0" smtClean="0"/>
              <a:t>Part III and IV</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0849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Colorado </a:t>
            </a:r>
            <a:r>
              <a:rPr lang="en-US" dirty="0"/>
              <a:t>School Counselor Corps Grant Information</a:t>
            </a:r>
          </a:p>
          <a:p>
            <a:endParaRPr lang="en-US" sz="2000" dirty="0"/>
          </a:p>
          <a:p>
            <a:r>
              <a:rPr lang="en-US" sz="2000" dirty="0" smtClean="0"/>
              <a:t>How many counselors were hired under the SCC grant by your district?     </a:t>
            </a:r>
            <a:endParaRPr lang="en-US" sz="2000" dirty="0"/>
          </a:p>
          <a:p>
            <a:pPr marL="45720" indent="0">
              <a:buNone/>
            </a:pPr>
            <a:r>
              <a:rPr lang="en-US" sz="2000" dirty="0" smtClean="0"/>
              <a:t> </a:t>
            </a:r>
          </a:p>
          <a:p>
            <a:r>
              <a:rPr lang="en-US" sz="2000" dirty="0" smtClean="0"/>
              <a:t>How you define postsecondary and workforce readiness for students</a:t>
            </a:r>
          </a:p>
          <a:p>
            <a:pPr marL="45720" indent="0">
              <a:buNone/>
            </a:pPr>
            <a:endParaRPr lang="en-US" sz="2000" dirty="0" smtClean="0"/>
          </a:p>
          <a:p>
            <a:r>
              <a:rPr lang="en-US" sz="2000" dirty="0" smtClean="0"/>
              <a:t>Provide a brief summary of individual career and academic plans (ICAP) implementation.  </a:t>
            </a:r>
          </a:p>
          <a:p>
            <a:endParaRPr lang="en-US" sz="2000" dirty="0" smtClean="0"/>
          </a:p>
          <a:p>
            <a:r>
              <a:rPr lang="en-US" sz="2000" dirty="0" smtClean="0"/>
              <a:t>List two goals for ICAP implementation/improvement/development for next year.      </a:t>
            </a:r>
          </a:p>
          <a:p>
            <a:pPr marL="45720" indent="0">
              <a:buNone/>
            </a:pPr>
            <a:endParaRPr lang="en-US" sz="2000" dirty="0"/>
          </a:p>
          <a:p>
            <a:pPr marL="45720" indent="0">
              <a:buNone/>
            </a:pPr>
            <a:endParaRPr lang="en-US" sz="2000" dirty="0"/>
          </a:p>
          <a:p>
            <a:endParaRPr lang="en-US" sz="2000" dirty="0"/>
          </a:p>
        </p:txBody>
      </p:sp>
      <p:sp>
        <p:nvSpPr>
          <p:cNvPr id="3" name="Title 2"/>
          <p:cNvSpPr>
            <a:spLocks noGrp="1"/>
          </p:cNvSpPr>
          <p:nvPr>
            <p:ph type="title"/>
          </p:nvPr>
        </p:nvSpPr>
        <p:spPr/>
        <p:txBody>
          <a:bodyPr/>
          <a:lstStyle/>
          <a:p>
            <a:r>
              <a:rPr lang="en-US" dirty="0" smtClean="0"/>
              <a:t>District </a:t>
            </a:r>
            <a:r>
              <a:rPr lang="en-US" dirty="0" smtClean="0"/>
              <a:t>Level</a:t>
            </a:r>
            <a:br>
              <a:rPr lang="en-US" dirty="0" smtClean="0"/>
            </a:br>
            <a:r>
              <a:rPr lang="en-US" dirty="0" smtClean="0"/>
              <a:t>Part V</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8232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sz="2800" dirty="0" smtClean="0"/>
              <a:t>Continuation </a:t>
            </a:r>
            <a:r>
              <a:rPr lang="en-US" sz="2800" dirty="0"/>
              <a:t>Plan </a:t>
            </a:r>
            <a:endParaRPr lang="en-US" sz="2800" dirty="0" smtClean="0"/>
          </a:p>
          <a:p>
            <a:pPr marL="45720" indent="0" algn="ctr">
              <a:buNone/>
            </a:pPr>
            <a:endParaRPr lang="en-US" sz="2800" dirty="0" smtClean="0"/>
          </a:p>
          <a:p>
            <a:pPr marL="45720" indent="0" algn="ctr">
              <a:buNone/>
            </a:pPr>
            <a:endParaRPr lang="en-US" sz="2800" dirty="0"/>
          </a:p>
          <a:p>
            <a:r>
              <a:rPr lang="en-US" dirty="0" smtClean="0"/>
              <a:t>What </a:t>
            </a:r>
            <a:r>
              <a:rPr lang="en-US" dirty="0"/>
              <a:t>is your district/BOCES/school plan for sustaining counselors hired utilizing SCCGP funds after completion of the grant? </a:t>
            </a:r>
            <a:endParaRPr lang="en-US" sz="1800" dirty="0"/>
          </a:p>
        </p:txBody>
      </p:sp>
      <p:sp>
        <p:nvSpPr>
          <p:cNvPr id="3" name="Title 2"/>
          <p:cNvSpPr>
            <a:spLocks noGrp="1"/>
          </p:cNvSpPr>
          <p:nvPr>
            <p:ph type="title"/>
          </p:nvPr>
        </p:nvSpPr>
        <p:spPr/>
        <p:txBody>
          <a:bodyPr/>
          <a:lstStyle/>
          <a:p>
            <a:r>
              <a:rPr lang="en-US" dirty="0" smtClean="0"/>
              <a:t>District </a:t>
            </a:r>
            <a:r>
              <a:rPr lang="en-US" dirty="0" smtClean="0"/>
              <a:t>Level</a:t>
            </a:r>
            <a:br>
              <a:rPr lang="en-US" dirty="0" smtClean="0"/>
            </a:br>
            <a:r>
              <a:rPr lang="en-US" dirty="0" smtClean="0"/>
              <a:t>Part VI</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0776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1260" cy="782073"/>
          </a:xfrm>
        </p:spPr>
        <p:txBody>
          <a:bodyPr/>
          <a:lstStyle/>
          <a:p>
            <a:r>
              <a:rPr lang="en-US" dirty="0" smtClean="0"/>
              <a:t>School </a:t>
            </a:r>
            <a:r>
              <a:rPr lang="en-US" dirty="0" smtClean="0"/>
              <a:t>Level </a:t>
            </a:r>
            <a:br>
              <a:rPr lang="en-US" dirty="0" smtClean="0"/>
            </a:br>
            <a:r>
              <a:rPr lang="en-US" dirty="0" smtClean="0"/>
              <a:t>Part I</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sp>
        <p:nvSpPr>
          <p:cNvPr id="7" name="Text Placeholder 6"/>
          <p:cNvSpPr>
            <a:spLocks noGrp="1"/>
          </p:cNvSpPr>
          <p:nvPr>
            <p:ph idx="4294967295"/>
          </p:nvPr>
        </p:nvSpPr>
        <p:spPr>
          <a:xfrm>
            <a:off x="736600" y="1719263"/>
            <a:ext cx="8407400" cy="4406900"/>
          </a:xfrm>
        </p:spPr>
        <p:txBody>
          <a:bodyPr/>
          <a:lstStyle/>
          <a:p>
            <a:pPr marL="45720" indent="0">
              <a:buNone/>
            </a:pPr>
            <a:r>
              <a:rPr lang="en-US" dirty="0"/>
              <a:t>Part I:  Contact and Grant Information </a:t>
            </a:r>
          </a:p>
          <a:p>
            <a:pPr lvl="0"/>
            <a:r>
              <a:rPr lang="en-US" dirty="0" smtClean="0"/>
              <a:t>District Name:</a:t>
            </a:r>
            <a:r>
              <a:rPr lang="en-US" dirty="0"/>
              <a:t>     </a:t>
            </a:r>
          </a:p>
          <a:p>
            <a:pPr lvl="0"/>
            <a:r>
              <a:rPr lang="en-US" dirty="0" smtClean="0"/>
              <a:t>School </a:t>
            </a:r>
            <a:r>
              <a:rPr lang="en-US" dirty="0"/>
              <a:t>Name:       </a:t>
            </a:r>
          </a:p>
          <a:p>
            <a:pPr lvl="0"/>
            <a:r>
              <a:rPr lang="en-US" dirty="0"/>
              <a:t>Name of </a:t>
            </a:r>
            <a:r>
              <a:rPr lang="en-US" dirty="0" smtClean="0"/>
              <a:t>SCCG School Contact</a:t>
            </a:r>
            <a:r>
              <a:rPr lang="en-US" dirty="0"/>
              <a:t>:   </a:t>
            </a:r>
          </a:p>
          <a:p>
            <a:pPr lvl="0"/>
            <a:r>
              <a:rPr lang="en-US" dirty="0" smtClean="0"/>
              <a:t>School Contact </a:t>
            </a:r>
            <a:r>
              <a:rPr lang="en-US" dirty="0"/>
              <a:t>Phone Number:   </a:t>
            </a:r>
          </a:p>
          <a:p>
            <a:pPr lvl="0"/>
            <a:r>
              <a:rPr lang="en-US" dirty="0" smtClean="0"/>
              <a:t>School </a:t>
            </a:r>
            <a:r>
              <a:rPr lang="en-US" dirty="0"/>
              <a:t>Contact Email:    </a:t>
            </a:r>
          </a:p>
          <a:p>
            <a:pPr lvl="0"/>
            <a:r>
              <a:rPr lang="en-US" dirty="0" smtClean="0"/>
              <a:t>SCCGP Funded Counselor(s):</a:t>
            </a:r>
            <a:r>
              <a:rPr lang="en-US" dirty="0"/>
              <a:t>     </a:t>
            </a:r>
          </a:p>
          <a:p>
            <a:pPr lvl="0"/>
            <a:r>
              <a:rPr lang="en-US" dirty="0"/>
              <a:t>Have staff changes been made using SCCGP funds during the </a:t>
            </a:r>
            <a:r>
              <a:rPr lang="en-US" dirty="0" smtClean="0"/>
              <a:t>2017-18 </a:t>
            </a:r>
            <a:r>
              <a:rPr lang="en-US" dirty="0"/>
              <a:t>year?      </a:t>
            </a:r>
            <a:endParaRPr lang="en-US" dirty="0">
              <a:effectLst/>
            </a:endParaRPr>
          </a:p>
        </p:txBody>
      </p:sp>
      <p:pic>
        <p:nvPicPr>
          <p:cNvPr id="10"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249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sp>
        <p:nvSpPr>
          <p:cNvPr id="2" name="Content Placeholder 1"/>
          <p:cNvSpPr>
            <a:spLocks noGrp="1"/>
          </p:cNvSpPr>
          <p:nvPr>
            <p:ph idx="4294967295"/>
          </p:nvPr>
        </p:nvSpPr>
        <p:spPr>
          <a:xfrm>
            <a:off x="0" y="685800"/>
            <a:ext cx="8483600" cy="5867400"/>
          </a:xfrm>
        </p:spPr>
        <p:txBody>
          <a:bodyPr/>
          <a:lstStyle/>
          <a:p>
            <a:pPr marL="45720" indent="0" algn="ctr">
              <a:buNone/>
            </a:pPr>
            <a:r>
              <a:rPr lang="en-US" sz="4400" dirty="0" smtClean="0"/>
              <a:t>You must complete page 1 </a:t>
            </a:r>
          </a:p>
          <a:p>
            <a:pPr marL="45720" indent="0" algn="ctr">
              <a:buNone/>
            </a:pPr>
            <a:endParaRPr lang="en-US" sz="4400" dirty="0"/>
          </a:p>
        </p:txBody>
      </p:sp>
      <p:sp>
        <p:nvSpPr>
          <p:cNvPr id="3" name="Title 2"/>
          <p:cNvSpPr>
            <a:spLocks noGrp="1"/>
          </p:cNvSpPr>
          <p:nvPr>
            <p:ph type="title" idx="4294967295"/>
          </p:nvPr>
        </p:nvSpPr>
        <p:spPr>
          <a:xfrm>
            <a:off x="152400" y="304800"/>
            <a:ext cx="8382000" cy="558800"/>
          </a:xfrm>
        </p:spPr>
        <p:txBody>
          <a:bodyPr/>
          <a:lstStyle/>
          <a:p>
            <a:r>
              <a:rPr lang="en-US" dirty="0">
                <a:solidFill>
                  <a:schemeClr val="tx1"/>
                </a:solidFill>
              </a:rPr>
              <a:t>SAVE and RETURN</a:t>
            </a:r>
            <a:r>
              <a:rPr lang="en-US" dirty="0"/>
              <a:t/>
            </a:r>
            <a:br>
              <a:rPr lang="en-US" dirty="0"/>
            </a:br>
            <a:endParaRPr lang="en-US" dirty="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459" t="11127" r="65260" b="2444"/>
          <a:stretch/>
        </p:blipFill>
        <p:spPr bwMode="auto">
          <a:xfrm>
            <a:off x="-2438400" y="1447800"/>
            <a:ext cx="7315200" cy="48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4876800" y="1652954"/>
            <a:ext cx="3581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1200" y="2209800"/>
            <a:ext cx="2438400" cy="923330"/>
          </a:xfrm>
          <a:prstGeom prst="rect">
            <a:avLst/>
          </a:prstGeom>
          <a:noFill/>
        </p:spPr>
        <p:txBody>
          <a:bodyPr wrap="square" rtlCol="0">
            <a:spAutoFit/>
          </a:bodyPr>
          <a:lstStyle/>
          <a:p>
            <a:r>
              <a:rPr lang="en-US" dirty="0" smtClean="0"/>
              <a:t>This small band is at the top of PAGE 2.  </a:t>
            </a:r>
          </a:p>
          <a:p>
            <a:r>
              <a:rPr lang="en-US" dirty="0" smtClean="0"/>
              <a:t>CLICK the band ….</a:t>
            </a:r>
            <a:endParaRPr lang="en-US" dirty="0"/>
          </a:p>
        </p:txBody>
      </p:sp>
    </p:spTree>
    <p:extLst>
      <p:ext uri="{BB962C8B-B14F-4D97-AF65-F5344CB8AC3E}">
        <p14:creationId xmlns:p14="http://schemas.microsoft.com/office/powerpoint/2010/main" val="182540220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582" t="-5990" r="60000" b="5990"/>
          <a:stretch/>
        </p:blipFill>
        <p:spPr bwMode="auto">
          <a:xfrm>
            <a:off x="-6248400" y="228600"/>
            <a:ext cx="13592908"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7010400" y="1295400"/>
            <a:ext cx="15240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14926" y="2502876"/>
            <a:ext cx="1525861" cy="3139321"/>
          </a:xfrm>
          <a:prstGeom prst="rect">
            <a:avLst/>
          </a:prstGeom>
          <a:noFill/>
        </p:spPr>
        <p:txBody>
          <a:bodyPr wrap="square" rtlCol="0">
            <a:spAutoFit/>
          </a:bodyPr>
          <a:lstStyle/>
          <a:p>
            <a:r>
              <a:rPr lang="en-US" dirty="0" smtClean="0"/>
              <a:t>This appears when you click the Save and Return banner, shown on previous slide.  </a:t>
            </a:r>
          </a:p>
          <a:p>
            <a:r>
              <a:rPr lang="en-US" dirty="0" smtClean="0"/>
              <a:t>Complete your email, verify and </a:t>
            </a:r>
            <a:r>
              <a:rPr lang="en-US" b="1" u="sng" dirty="0" smtClean="0"/>
              <a:t>Click SAVE</a:t>
            </a:r>
            <a:endParaRPr lang="en-US" b="1" u="sng" dirty="0"/>
          </a:p>
        </p:txBody>
      </p:sp>
      <p:cxnSp>
        <p:nvCxnSpPr>
          <p:cNvPr id="7" name="Straight Arrow Connector 6"/>
          <p:cNvCxnSpPr/>
          <p:nvPr/>
        </p:nvCxnSpPr>
        <p:spPr>
          <a:xfrm>
            <a:off x="2590800" y="2362200"/>
            <a:ext cx="4915693" cy="3048000"/>
          </a:xfrm>
          <a:prstGeom prst="straightConnector1">
            <a:avLst/>
          </a:prstGeom>
          <a:ln>
            <a:solidFill>
              <a:srgbClr val="7030A0"/>
            </a:solidFill>
            <a:headEnd type="arrow"/>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98426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148" y="228600"/>
            <a:ext cx="8381260" cy="782073"/>
          </a:xfrm>
        </p:spPr>
        <p:txBody>
          <a:bodyPr/>
          <a:lstStyle/>
          <a:p>
            <a:r>
              <a:rPr lang="en-US" dirty="0" smtClean="0"/>
              <a:t>School Level </a:t>
            </a:r>
            <a:r>
              <a:rPr lang="en-US" dirty="0" smtClean="0"/>
              <a:t>Report</a:t>
            </a:r>
            <a:br>
              <a:rPr lang="en-US" dirty="0" smtClean="0"/>
            </a:br>
            <a:r>
              <a:rPr lang="en-US" dirty="0" smtClean="0"/>
              <a:t>Part II</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2" name="Content Placeholder 1"/>
          <p:cNvSpPr>
            <a:spLocks noGrp="1"/>
          </p:cNvSpPr>
          <p:nvPr>
            <p:ph idx="4294967295"/>
          </p:nvPr>
        </p:nvSpPr>
        <p:spPr>
          <a:xfrm>
            <a:off x="457199" y="1371600"/>
            <a:ext cx="8383587" cy="4876800"/>
          </a:xfrm>
        </p:spPr>
        <p:txBody>
          <a:bodyPr/>
          <a:lstStyle/>
          <a:p>
            <a:pPr>
              <a:buFont typeface="Wingdings" panose="05000000000000000000" pitchFamily="2" charset="2"/>
              <a:buChar char="Ø"/>
            </a:pPr>
            <a:r>
              <a:rPr lang="en-US" sz="2800" dirty="0" smtClean="0"/>
              <a:t>Colorado </a:t>
            </a:r>
            <a:r>
              <a:rPr lang="en-US" sz="2800" dirty="0"/>
              <a:t>School Counselor Corps Grant Program School </a:t>
            </a:r>
            <a:r>
              <a:rPr lang="en-US" sz="2800" dirty="0" smtClean="0"/>
              <a:t>Goals</a:t>
            </a:r>
          </a:p>
          <a:p>
            <a:pPr lvl="1">
              <a:buFont typeface="Wingdings" panose="05000000000000000000" pitchFamily="2" charset="2"/>
              <a:buChar char="Ø"/>
            </a:pPr>
            <a:r>
              <a:rPr lang="en-US" sz="2400" dirty="0" smtClean="0"/>
              <a:t>List goals that were created in your Development Year.</a:t>
            </a:r>
          </a:p>
          <a:p>
            <a:pPr lvl="2">
              <a:buFont typeface="Wingdings" panose="05000000000000000000" pitchFamily="2" charset="2"/>
              <a:buChar char="Ø"/>
            </a:pPr>
            <a:r>
              <a:rPr lang="en-US" sz="2400" dirty="0" smtClean="0"/>
              <a:t>Goals will not change from year to year</a:t>
            </a:r>
          </a:p>
          <a:p>
            <a:pPr lvl="3">
              <a:buFont typeface="Wingdings" panose="05000000000000000000" pitchFamily="2" charset="2"/>
              <a:buChar char="Ø"/>
            </a:pPr>
            <a:r>
              <a:rPr lang="en-US" sz="2400" dirty="0" smtClean="0"/>
              <a:t>Cut and Paste is a wonderful thing!</a:t>
            </a:r>
          </a:p>
          <a:p>
            <a:pPr lvl="2">
              <a:buFont typeface="Wingdings" panose="05000000000000000000" pitchFamily="2" charset="2"/>
              <a:buChar char="Ø"/>
            </a:pPr>
            <a:r>
              <a:rPr lang="en-US" sz="2400" dirty="0" smtClean="0"/>
              <a:t>If your school goals are the same as DISTRICT </a:t>
            </a:r>
          </a:p>
          <a:p>
            <a:pPr lvl="3">
              <a:buFont typeface="Wingdings" panose="05000000000000000000" pitchFamily="2" charset="2"/>
              <a:buChar char="Ø"/>
            </a:pPr>
            <a:r>
              <a:rPr lang="en-US" sz="2400" dirty="0" smtClean="0"/>
              <a:t>Cut and Paste</a:t>
            </a:r>
          </a:p>
          <a:p>
            <a:pPr>
              <a:buFont typeface="Wingdings" panose="05000000000000000000" pitchFamily="2" charset="2"/>
              <a:buChar char="Ø"/>
            </a:pPr>
            <a:r>
              <a:rPr lang="en-US" sz="2800" dirty="0" smtClean="0"/>
              <a:t>Room for 5 Goals</a:t>
            </a:r>
          </a:p>
          <a:p>
            <a:pPr lvl="1">
              <a:buFont typeface="Wingdings" panose="05000000000000000000" pitchFamily="2" charset="2"/>
              <a:buChar char="Ø"/>
            </a:pPr>
            <a:r>
              <a:rPr lang="en-US" sz="2400" dirty="0" smtClean="0"/>
              <a:t>The remainder of responses mirror the District Report.</a:t>
            </a:r>
            <a:endParaRPr lang="en-US" sz="2400" dirty="0"/>
          </a:p>
          <a:p>
            <a:pPr>
              <a:buFont typeface="Wingdings" panose="05000000000000000000" pitchFamily="2" charset="2"/>
              <a:buChar char="Ø"/>
            </a:pPr>
            <a:endParaRPr lang="en-US" dirty="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7970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1260" cy="782073"/>
          </a:xfrm>
        </p:spPr>
        <p:txBody>
          <a:bodyPr/>
          <a:lstStyle/>
          <a:p>
            <a:r>
              <a:rPr lang="en-US" dirty="0" smtClean="0"/>
              <a:t>School </a:t>
            </a:r>
            <a:r>
              <a:rPr lang="en-US" dirty="0" smtClean="0"/>
              <a:t>Level</a:t>
            </a:r>
            <a:br>
              <a:rPr lang="en-US" dirty="0" smtClean="0"/>
            </a:br>
            <a:r>
              <a:rPr lang="en-US" dirty="0" smtClean="0"/>
              <a:t>Part III</a:t>
            </a:r>
            <a:endParaRPr lang="en-US" dirty="0"/>
          </a:p>
        </p:txBody>
      </p:sp>
      <p:sp>
        <p:nvSpPr>
          <p:cNvPr id="4" name="Footer Placeholder 3"/>
          <p:cNvSpPr>
            <a:spLocks noGrp="1"/>
          </p:cNvSpPr>
          <p:nvPr>
            <p:ph type="ftr" sz="quarter" idx="3"/>
          </p:nvPr>
        </p:nvSpPr>
        <p:spPr/>
        <p:txBody>
          <a:bodyPr/>
          <a:lstStyle/>
          <a:p>
            <a:r>
              <a:rPr lang="en-US" dirty="0" smtClean="0"/>
              <a:t>Pugh_e@cde.state.co.us</a:t>
            </a:r>
            <a:endParaRPr lang="en-US" dirty="0" smtClean="0"/>
          </a:p>
        </p:txBody>
      </p:sp>
      <p:sp>
        <p:nvSpPr>
          <p:cNvPr id="2" name="Content Placeholder 1"/>
          <p:cNvSpPr>
            <a:spLocks noGrp="1"/>
          </p:cNvSpPr>
          <p:nvPr>
            <p:ph idx="4294967295"/>
          </p:nvPr>
        </p:nvSpPr>
        <p:spPr>
          <a:xfrm>
            <a:off x="736600" y="1612900"/>
            <a:ext cx="8407400" cy="5121275"/>
          </a:xfrm>
        </p:spPr>
        <p:txBody>
          <a:bodyPr/>
          <a:lstStyle/>
          <a:p>
            <a:pPr>
              <a:buClr>
                <a:schemeClr val="accent3">
                  <a:lumMod val="50000"/>
                </a:schemeClr>
              </a:buClr>
              <a:buFont typeface="Wingdings" panose="05000000000000000000" pitchFamily="2" charset="2"/>
              <a:buChar char="q"/>
            </a:pPr>
            <a:r>
              <a:rPr lang="en-US" sz="2800" dirty="0" smtClean="0"/>
              <a:t>Program Strategies and Services</a:t>
            </a:r>
          </a:p>
          <a:p>
            <a:pPr lvl="1">
              <a:buClr>
                <a:schemeClr val="accent3">
                  <a:lumMod val="50000"/>
                </a:schemeClr>
              </a:buClr>
              <a:buFont typeface="Wingdings" panose="05000000000000000000" pitchFamily="2" charset="2"/>
              <a:buChar char="q"/>
            </a:pPr>
            <a:r>
              <a:rPr lang="en-US" sz="2800" dirty="0" smtClean="0"/>
              <a:t>Questions 48 – 62 </a:t>
            </a:r>
          </a:p>
          <a:p>
            <a:pPr lvl="2">
              <a:buClr>
                <a:schemeClr val="accent3">
                  <a:lumMod val="50000"/>
                </a:schemeClr>
              </a:buClr>
              <a:buFont typeface="Wingdings" panose="05000000000000000000" pitchFamily="2" charset="2"/>
              <a:buChar char="q"/>
            </a:pPr>
            <a:r>
              <a:rPr lang="en-US" sz="2600" dirty="0" smtClean="0"/>
              <a:t>Questions 62 is provided to give you the opportunity to share additional, related information that was not asked in a specific manner.</a:t>
            </a:r>
          </a:p>
          <a:p>
            <a:pPr lvl="3">
              <a:buClr>
                <a:schemeClr val="accent3">
                  <a:lumMod val="50000"/>
                </a:schemeClr>
              </a:buClr>
              <a:buFont typeface="Wingdings" panose="05000000000000000000" pitchFamily="2" charset="2"/>
              <a:buChar char="q"/>
            </a:pPr>
            <a:r>
              <a:rPr lang="en-US" sz="2400" dirty="0" smtClean="0"/>
              <a:t>Questions 62 is not required.</a:t>
            </a:r>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291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1260" cy="782073"/>
          </a:xfrm>
        </p:spPr>
        <p:txBody>
          <a:bodyPr/>
          <a:lstStyle/>
          <a:p>
            <a:r>
              <a:rPr lang="en-US" dirty="0" smtClean="0"/>
              <a:t>School </a:t>
            </a:r>
            <a:r>
              <a:rPr lang="en-US" dirty="0" smtClean="0"/>
              <a:t>Level</a:t>
            </a:r>
            <a:br>
              <a:rPr lang="en-US" dirty="0" smtClean="0"/>
            </a:br>
            <a:r>
              <a:rPr lang="en-US" dirty="0" smtClean="0"/>
              <a:t>Part IV</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sp>
        <p:nvSpPr>
          <p:cNvPr id="2" name="Content Placeholder 1"/>
          <p:cNvSpPr>
            <a:spLocks noGrp="1"/>
          </p:cNvSpPr>
          <p:nvPr>
            <p:ph idx="4294967295"/>
          </p:nvPr>
        </p:nvSpPr>
        <p:spPr>
          <a:xfrm>
            <a:off x="381000" y="1371600"/>
            <a:ext cx="8407400" cy="4406900"/>
          </a:xfrm>
        </p:spPr>
        <p:txBody>
          <a:bodyPr/>
          <a:lstStyle/>
          <a:p>
            <a:pPr marL="45720" indent="0" algn="ctr">
              <a:buClr>
                <a:schemeClr val="accent3"/>
              </a:buClr>
              <a:buNone/>
            </a:pPr>
            <a:r>
              <a:rPr lang="en-US" sz="2800" dirty="0" smtClean="0">
                <a:latin typeface="Arabic Typesetting" panose="03020402040406030203" pitchFamily="66" charset="-78"/>
                <a:cs typeface="Arabic Typesetting" panose="03020402040406030203" pitchFamily="66" charset="-78"/>
              </a:rPr>
              <a:t>Colorado School Counselor Corps Grant </a:t>
            </a:r>
          </a:p>
          <a:p>
            <a:pPr marL="45720" indent="0" algn="ctr">
              <a:buClr>
                <a:schemeClr val="accent3"/>
              </a:buClr>
              <a:buNone/>
            </a:pPr>
            <a:r>
              <a:rPr lang="en-US" sz="2800" dirty="0" smtClean="0">
                <a:latin typeface="Arabic Typesetting" panose="03020402040406030203" pitchFamily="66" charset="-78"/>
                <a:cs typeface="Arabic Typesetting" panose="03020402040406030203" pitchFamily="66" charset="-78"/>
              </a:rPr>
              <a:t>Information</a:t>
            </a:r>
          </a:p>
          <a:p>
            <a:pPr>
              <a:buClr>
                <a:schemeClr val="accent3">
                  <a:lumMod val="75000"/>
                </a:schemeClr>
              </a:buClr>
              <a:buFont typeface="Wingdings" panose="05000000000000000000" pitchFamily="2" charset="2"/>
              <a:buChar char="ü"/>
            </a:pPr>
            <a:r>
              <a:rPr lang="en-US" sz="2800" dirty="0" smtClean="0">
                <a:latin typeface="Arabic Typesetting" panose="03020402040406030203" pitchFamily="66" charset="-78"/>
                <a:cs typeface="Arabic Typesetting" panose="03020402040406030203" pitchFamily="66" charset="-78"/>
              </a:rPr>
              <a:t>Number of counselors hired under SCCG</a:t>
            </a:r>
          </a:p>
          <a:p>
            <a:pPr>
              <a:buClr>
                <a:schemeClr val="accent3">
                  <a:lumMod val="75000"/>
                </a:schemeClr>
              </a:buClr>
              <a:buFont typeface="Wingdings" panose="05000000000000000000" pitchFamily="2" charset="2"/>
              <a:buChar char="ü"/>
            </a:pPr>
            <a:r>
              <a:rPr lang="en-US" sz="2800" dirty="0" smtClean="0">
                <a:latin typeface="Arabic Typesetting" panose="03020402040406030203" pitchFamily="66" charset="-78"/>
                <a:cs typeface="Arabic Typesetting" panose="03020402040406030203" pitchFamily="66" charset="-78"/>
              </a:rPr>
              <a:t>Number of counselors in YOUR school prior to SCCG</a:t>
            </a:r>
          </a:p>
          <a:p>
            <a:pPr>
              <a:buClr>
                <a:schemeClr val="accent3">
                  <a:lumMod val="75000"/>
                </a:schemeClr>
              </a:buClr>
              <a:buFont typeface="Wingdings" panose="05000000000000000000" pitchFamily="2" charset="2"/>
              <a:buChar char="ü"/>
            </a:pPr>
            <a:r>
              <a:rPr lang="en-US" sz="2800" dirty="0" smtClean="0">
                <a:latin typeface="Arabic Typesetting" panose="03020402040406030203" pitchFamily="66" charset="-78"/>
                <a:cs typeface="Arabic Typesetting" panose="03020402040406030203" pitchFamily="66" charset="-78"/>
              </a:rPr>
              <a:t>Counselor to student ratio for 2017-18</a:t>
            </a:r>
          </a:p>
          <a:p>
            <a:pPr>
              <a:buClr>
                <a:schemeClr val="accent3">
                  <a:lumMod val="75000"/>
                </a:schemeClr>
              </a:buClr>
              <a:buFont typeface="Wingdings" panose="05000000000000000000" pitchFamily="2" charset="2"/>
              <a:buChar char="ü"/>
            </a:pPr>
            <a:r>
              <a:rPr lang="en-US" sz="2800" dirty="0" smtClean="0">
                <a:latin typeface="Arabic Typesetting" panose="03020402040406030203" pitchFamily="66" charset="-78"/>
                <a:cs typeface="Arabic Typesetting" panose="03020402040406030203" pitchFamily="66" charset="-78"/>
              </a:rPr>
              <a:t>66 – 69 will be your best estimate or data collected.</a:t>
            </a:r>
          </a:p>
          <a:p>
            <a:pPr>
              <a:buClr>
                <a:schemeClr val="accent3">
                  <a:lumMod val="75000"/>
                </a:schemeClr>
              </a:buClr>
              <a:buFont typeface="Wingdings" panose="05000000000000000000" pitchFamily="2" charset="2"/>
              <a:buChar char="ü"/>
            </a:pPr>
            <a:r>
              <a:rPr lang="en-US" sz="2800" dirty="0" smtClean="0">
                <a:latin typeface="Arabic Typesetting" panose="03020402040406030203" pitchFamily="66" charset="-78"/>
                <a:cs typeface="Arabic Typesetting" panose="03020402040406030203" pitchFamily="66" charset="-78"/>
              </a:rPr>
              <a:t>70 – 87 varied questions and number of programs/classes</a:t>
            </a:r>
            <a:endParaRPr lang="en-US" sz="2800" dirty="0">
              <a:latin typeface="Arabic Typesetting" panose="03020402040406030203" pitchFamily="66" charset="-78"/>
              <a:cs typeface="Arabic Typesetting" panose="03020402040406030203" pitchFamily="66" charset="-78"/>
            </a:endParaRPr>
          </a:p>
          <a:p>
            <a:pPr marL="45720" indent="0">
              <a:buClr>
                <a:schemeClr val="accent3">
                  <a:lumMod val="75000"/>
                </a:schemeClr>
              </a:buClr>
              <a:buNone/>
            </a:pPr>
            <a:endParaRPr lang="en-US" sz="2800" dirty="0" smtClean="0">
              <a:latin typeface="Arabic Typesetting" panose="03020402040406030203" pitchFamily="66" charset="-78"/>
              <a:cs typeface="Arabic Typesetting" panose="03020402040406030203" pitchFamily="66" charset="-78"/>
            </a:endParaRPr>
          </a:p>
          <a:p>
            <a:pPr algn="ctr">
              <a:buClr>
                <a:schemeClr val="accent3"/>
              </a:buClr>
              <a:buFont typeface="Wingdings" panose="05000000000000000000" pitchFamily="2" charset="2"/>
              <a:buChar char="ü"/>
            </a:pPr>
            <a:endParaRPr lang="en-US" sz="2800" dirty="0" smtClean="0">
              <a:latin typeface="Arabic Typesetting" panose="03020402040406030203" pitchFamily="66" charset="-78"/>
              <a:cs typeface="Arabic Typesetting" panose="03020402040406030203" pitchFamily="66" charset="-78"/>
            </a:endParaRPr>
          </a:p>
          <a:p>
            <a:pPr>
              <a:buClr>
                <a:schemeClr val="accent3"/>
              </a:buClr>
              <a:buFont typeface="Wingdings" panose="05000000000000000000" pitchFamily="2" charset="2"/>
              <a:buChar char="ü"/>
            </a:pPr>
            <a:endParaRPr lang="en-US" sz="2800" dirty="0" smtClean="0">
              <a:latin typeface="Arabic Typesetting" panose="03020402040406030203" pitchFamily="66" charset="-78"/>
              <a:cs typeface="Arabic Typesetting" panose="03020402040406030203" pitchFamily="66" charset="-78"/>
            </a:endParaRPr>
          </a:p>
          <a:p>
            <a:pPr algn="ctr">
              <a:buClr>
                <a:schemeClr val="accent3"/>
              </a:buClr>
              <a:buFont typeface="Wingdings" panose="05000000000000000000" pitchFamily="2" charset="2"/>
              <a:buChar char="ü"/>
            </a:pPr>
            <a:endParaRPr lang="en-US" dirty="0">
              <a:latin typeface="Castellar" panose="020A0402060406010301" pitchFamily="18" charset="0"/>
            </a:endParaRPr>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61835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3048000"/>
            <a:ext cx="8341851" cy="1645920"/>
          </a:xfrm>
        </p:spPr>
        <p:txBody>
          <a:bodyPr/>
          <a:lstStyle/>
          <a:p>
            <a:pPr algn="l">
              <a:buClr>
                <a:srgbClr val="95B6D2"/>
              </a:buClr>
            </a:pPr>
            <a:r>
              <a:rPr lang="en-US" sz="2800" dirty="0">
                <a:solidFill>
                  <a:srgbClr val="785F55"/>
                </a:solidFill>
              </a:rPr>
              <a:t>Eve </a:t>
            </a:r>
            <a:r>
              <a:rPr lang="en-US" sz="2800" dirty="0" smtClean="0">
                <a:solidFill>
                  <a:srgbClr val="785F55"/>
                </a:solidFill>
              </a:rPr>
              <a:t>Pugh, School Counselor Coordinator</a:t>
            </a:r>
            <a:endParaRPr lang="en-US" sz="2800" dirty="0">
              <a:solidFill>
                <a:srgbClr val="785F55"/>
              </a:solidFill>
            </a:endParaRPr>
          </a:p>
          <a:p>
            <a:pPr lvl="1">
              <a:buClr>
                <a:srgbClr val="FAAB67"/>
              </a:buClr>
            </a:pPr>
            <a:r>
              <a:rPr lang="en-US" sz="2600" dirty="0">
                <a:solidFill>
                  <a:srgbClr val="785F55"/>
                </a:solidFill>
                <a:hlinkClick r:id="rId2"/>
              </a:rPr>
              <a:t>pugh_e@cde.state.co.us</a:t>
            </a:r>
            <a:r>
              <a:rPr lang="en-US" sz="2600" dirty="0">
                <a:solidFill>
                  <a:srgbClr val="785F55"/>
                </a:solidFill>
              </a:rPr>
              <a:t> </a:t>
            </a:r>
          </a:p>
          <a:p>
            <a:pPr lvl="1">
              <a:buClr>
                <a:srgbClr val="FAAB67"/>
              </a:buClr>
            </a:pPr>
            <a:r>
              <a:rPr lang="en-US" sz="2600" dirty="0">
                <a:solidFill>
                  <a:srgbClr val="785F55"/>
                </a:solidFill>
              </a:rPr>
              <a:t>303-866-4123</a:t>
            </a:r>
          </a:p>
          <a:p>
            <a:endParaRPr lang="en-US" dirty="0"/>
          </a:p>
        </p:txBody>
      </p:sp>
      <p:sp>
        <p:nvSpPr>
          <p:cNvPr id="2" name="Title 1"/>
          <p:cNvSpPr>
            <a:spLocks noGrp="1"/>
          </p:cNvSpPr>
          <p:nvPr>
            <p:ph type="title"/>
          </p:nvPr>
        </p:nvSpPr>
        <p:spPr>
          <a:xfrm>
            <a:off x="381000" y="914400"/>
            <a:ext cx="8341851" cy="1645920"/>
          </a:xfrm>
        </p:spPr>
        <p:txBody>
          <a:bodyPr/>
          <a:lstStyle/>
          <a:p>
            <a:r>
              <a:rPr lang="en-US" dirty="0" smtClean="0"/>
              <a:t>Contact Information</a:t>
            </a:r>
            <a:endParaRPr lang="en-US" dirty="0"/>
          </a:p>
        </p:txBody>
      </p:sp>
      <p:sp>
        <p:nvSpPr>
          <p:cNvPr id="5" name="Footer Placeholder 4"/>
          <p:cNvSpPr>
            <a:spLocks noGrp="1"/>
          </p:cNvSpPr>
          <p:nvPr>
            <p:ph type="ftr" sz="quarter" idx="4294967295"/>
          </p:nvPr>
        </p:nvSpPr>
        <p:spPr>
          <a:xfrm>
            <a:off x="0" y="6356350"/>
            <a:ext cx="3352800" cy="274638"/>
          </a:xfrm>
        </p:spPr>
        <p:txBody>
          <a:bodyPr/>
          <a:lstStyle/>
          <a:p>
            <a:r>
              <a:rPr lang="en-US" smtClean="0">
                <a:solidFill>
                  <a:srgbClr val="785F55"/>
                </a:solidFill>
              </a:rPr>
              <a:t>‹#›</a:t>
            </a:r>
            <a:endParaRPr lang="en-US" dirty="0" smtClean="0">
              <a:solidFill>
                <a:srgbClr val="785F55"/>
              </a:solidFill>
            </a:endParaRPr>
          </a:p>
        </p:txBody>
      </p:sp>
      <p:sp>
        <p:nvSpPr>
          <p:cNvPr id="4" name="Content Placeholder 1"/>
          <p:cNvSpPr txBox="1">
            <a:spLocks/>
          </p:cNvSpPr>
          <p:nvPr/>
        </p:nvSpPr>
        <p:spPr>
          <a:xfrm>
            <a:off x="533400" y="4343400"/>
            <a:ext cx="8407893" cy="462865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Clr>
                <a:srgbClr val="95B6D2"/>
              </a:buClr>
              <a:buNone/>
            </a:pPr>
            <a:endParaRPr lang="en-US" sz="2800" dirty="0" smtClean="0">
              <a:solidFill>
                <a:srgbClr val="785F55"/>
              </a:solidFill>
            </a:endParaRPr>
          </a:p>
          <a:p>
            <a:pPr>
              <a:buClr>
                <a:srgbClr val="95B6D2"/>
              </a:buClr>
            </a:pPr>
            <a:r>
              <a:rPr lang="en-US" sz="2800" dirty="0">
                <a:solidFill>
                  <a:srgbClr val="785F55"/>
                </a:solidFill>
                <a:hlinkClick r:id="rId3"/>
              </a:rPr>
              <a:t>www.cde.state.co.us/postsecondary</a:t>
            </a:r>
            <a:endParaRPr lang="en-US" sz="2800" dirty="0" smtClean="0">
              <a:solidFill>
                <a:srgbClr val="785F55"/>
              </a:solidFill>
            </a:endParaRPr>
          </a:p>
          <a:p>
            <a:pPr marL="45720" indent="0">
              <a:buClr>
                <a:srgbClr val="FAAB67"/>
              </a:buClr>
              <a:buNone/>
            </a:pPr>
            <a:endParaRPr lang="en-US" sz="2800" dirty="0" smtClean="0">
              <a:solidFill>
                <a:srgbClr val="785F55"/>
              </a:solidFill>
            </a:endParaRPr>
          </a:p>
          <a:p>
            <a:pPr marL="45720" indent="0">
              <a:buClr>
                <a:srgbClr val="95B6D2"/>
              </a:buClr>
              <a:buFont typeface="Wingdings" charset="2"/>
              <a:buNone/>
            </a:pPr>
            <a:endParaRPr lang="en-US" sz="2800" dirty="0" smtClean="0">
              <a:solidFill>
                <a:srgbClr val="785F55"/>
              </a:solidFill>
            </a:endParaRPr>
          </a:p>
          <a:p>
            <a:pPr>
              <a:buClr>
                <a:srgbClr val="95B6D2"/>
              </a:buClr>
            </a:pPr>
            <a:endParaRPr lang="en-US" sz="2800" dirty="0" smtClean="0">
              <a:solidFill>
                <a:srgbClr val="785F55"/>
              </a:solidFill>
            </a:endParaRPr>
          </a:p>
          <a:p>
            <a:pPr marL="365760" lvl="1" indent="0">
              <a:buClr>
                <a:srgbClr val="FAAB67"/>
              </a:buClr>
              <a:buFont typeface="Wingdings" charset="2"/>
              <a:buNone/>
            </a:pPr>
            <a:r>
              <a:rPr lang="en-US" dirty="0" smtClean="0">
                <a:solidFill>
                  <a:srgbClr val="785F55"/>
                </a:solidFill>
              </a:rPr>
              <a:t/>
            </a:r>
            <a:br>
              <a:rPr lang="en-US" dirty="0" smtClean="0">
                <a:solidFill>
                  <a:srgbClr val="785F55"/>
                </a:solidFill>
              </a:rPr>
            </a:br>
            <a:r>
              <a:rPr lang="en-US" sz="600" dirty="0" smtClean="0">
                <a:solidFill>
                  <a:srgbClr val="785F55"/>
                </a:solidFill>
              </a:rPr>
              <a:t>  </a:t>
            </a:r>
            <a:endParaRPr lang="en-US" sz="600" dirty="0">
              <a:solidFill>
                <a:srgbClr val="785F55"/>
              </a:solidFill>
            </a:endParaRPr>
          </a:p>
          <a:p>
            <a:pPr marL="45720" indent="0">
              <a:buClr>
                <a:srgbClr val="95B6D2"/>
              </a:buClr>
              <a:buFont typeface="Wingdings" charset="2"/>
              <a:buNone/>
            </a:pPr>
            <a:r>
              <a:rPr lang="en-US" dirty="0" smtClean="0">
                <a:solidFill>
                  <a:srgbClr val="785F55"/>
                </a:solidFill>
              </a:rPr>
              <a:t> </a:t>
            </a:r>
            <a:endParaRPr lang="en-US" dirty="0">
              <a:solidFill>
                <a:srgbClr val="785F55"/>
              </a:solidFill>
            </a:endParaRPr>
          </a:p>
        </p:txBody>
      </p:sp>
      <p:pic>
        <p:nvPicPr>
          <p:cNvPr id="19458" name="Picture 2" descr="C:\Users\pugh_e\Desktop\CDE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199" y="6133423"/>
            <a:ext cx="2692893" cy="60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2684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a:t>
            </a:fld>
            <a:endParaRPr lang="en-US" dirty="0" smtClean="0"/>
          </a:p>
        </p:txBody>
      </p:sp>
      <p:pic>
        <p:nvPicPr>
          <p:cNvPr id="3" name="Picture 2" descr="http://www.you-can-be-funny.com/images/schoolbus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815" y="1524000"/>
            <a:ext cx="4286250" cy="4086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8653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sp>
        <p:nvSpPr>
          <p:cNvPr id="4" name="Title 3"/>
          <p:cNvSpPr>
            <a:spLocks noGrp="1"/>
          </p:cNvSpPr>
          <p:nvPr>
            <p:ph type="title" idx="4294967295"/>
          </p:nvPr>
        </p:nvSpPr>
        <p:spPr>
          <a:xfrm>
            <a:off x="304800" y="381000"/>
            <a:ext cx="8382000" cy="782638"/>
          </a:xfrm>
        </p:spPr>
        <p:txBody>
          <a:bodyPr/>
          <a:lstStyle/>
          <a:p>
            <a:r>
              <a:rPr lang="en-US" sz="2800" u="sng" dirty="0" smtClean="0">
                <a:solidFill>
                  <a:schemeClr val="tx1"/>
                </a:solidFill>
              </a:rPr>
              <a:t>9 Years of funding-Counselor Corps Districts</a:t>
            </a:r>
            <a:endParaRPr lang="en-US" sz="2800" u="sng"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1425369"/>
            <a:ext cx="6096000" cy="4644571"/>
          </a:xfrm>
          <a:prstGeom prst="rect">
            <a:avLst/>
          </a:prstGeom>
        </p:spPr>
      </p:pic>
      <p:pic>
        <p:nvPicPr>
          <p:cNvPr id="1026" name="Picture 2" descr="C:\Users\pugh_e\Documents\Maps\SCCGP District May_1-7_yel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436" y="1219200"/>
            <a:ext cx="7104364" cy="541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1600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2" name="Title 1"/>
          <p:cNvSpPr>
            <a:spLocks noGrp="1"/>
          </p:cNvSpPr>
          <p:nvPr>
            <p:ph type="title" idx="4294967295"/>
          </p:nvPr>
        </p:nvSpPr>
        <p:spPr>
          <a:xfrm>
            <a:off x="0" y="355600"/>
            <a:ext cx="8382000" cy="782638"/>
          </a:xfrm>
        </p:spPr>
        <p:txBody>
          <a:bodyPr/>
          <a:lstStyle/>
          <a:p>
            <a:r>
              <a:rPr lang="en-US" u="sng" dirty="0" smtClean="0">
                <a:solidFill>
                  <a:schemeClr val="tx1"/>
                </a:solidFill>
              </a:rPr>
              <a:t>Award Letter</a:t>
            </a:r>
            <a:endParaRPr lang="en-US" u="sng" dirty="0">
              <a:solidFill>
                <a:schemeClr val="tx1"/>
              </a:solidFill>
            </a:endParaRPr>
          </a:p>
        </p:txBody>
      </p:sp>
      <p:sp>
        <p:nvSpPr>
          <p:cNvPr id="4" name="Rectangle 3"/>
          <p:cNvSpPr/>
          <p:nvPr/>
        </p:nvSpPr>
        <p:spPr>
          <a:xfrm>
            <a:off x="533400" y="1524000"/>
            <a:ext cx="8153400" cy="4770537"/>
          </a:xfrm>
          <a:prstGeom prst="rect">
            <a:avLst/>
          </a:prstGeom>
        </p:spPr>
        <p:txBody>
          <a:bodyPr wrap="square">
            <a:spAutoFit/>
          </a:bodyPr>
          <a:lstStyle/>
          <a:p>
            <a:r>
              <a:rPr lang="en-US" sz="1600" dirty="0"/>
              <a:t>	In addition to the education provider's proposed Professional Development Plan, a team </a:t>
            </a:r>
            <a:r>
              <a:rPr lang="en-US" sz="1600" b="1" dirty="0"/>
              <a:t>(must </a:t>
            </a:r>
            <a:r>
              <a:rPr lang="en-US" sz="1600" dirty="0"/>
              <a:t>include counselors funded under the </a:t>
            </a:r>
            <a:r>
              <a:rPr lang="en-US" sz="1600" dirty="0" smtClean="0"/>
              <a:t>grant, counseling </a:t>
            </a:r>
            <a:r>
              <a:rPr lang="en-US" sz="1600" dirty="0"/>
              <a:t>teams, key leadership staff most closely related to the success of the grant) must attend two one-day grant trainings during each year of the grant cycle (dates for Fall and Spring to be announced.) These trainings will provide professional development consistent with grant expectations for postsecondary preparation counseling.  </a:t>
            </a:r>
            <a:r>
              <a:rPr lang="en-US" sz="1600" b="1" u="sng" dirty="0"/>
              <a:t>At a minimum, counselors funded</a:t>
            </a:r>
            <a:r>
              <a:rPr lang="en-US" sz="1600" b="1" dirty="0"/>
              <a:t> under the grant and principals or assistant principals must attend these trainings. </a:t>
            </a:r>
            <a:r>
              <a:rPr lang="en-US" sz="1600" dirty="0"/>
              <a:t>The trainings will be held on the Front Range with the possibility of regional sessions being conducted.  Costs associated with these training should be included in the School Counselor Corps grantee budget.</a:t>
            </a:r>
          </a:p>
          <a:p>
            <a:r>
              <a:rPr lang="en-US" sz="1600" dirty="0"/>
              <a:t>•	School counseling positions and successful program initiated under the grant shall be sustained by the grant in order to potentially be considered for future Colorado School Counselor grant funding.</a:t>
            </a:r>
          </a:p>
          <a:p>
            <a:r>
              <a:rPr lang="en-US" sz="1600" dirty="0"/>
              <a:t>All School Counselor Corps funded counselors must participate in the School Counselor Corps mentor program in partnership with the Colorado School Counselor Association. It is anticipated that this commitment  will be approximately five (5) hours per month per counselor.</a:t>
            </a:r>
          </a:p>
          <a:p>
            <a:r>
              <a:rPr lang="en-US" sz="1600" dirty="0"/>
              <a:t>•	Grantees are strongly encouraged to participate in the Colorado FAFSA Completion Project https://highered.colorado.gov/fafsa/default.aspx</a:t>
            </a:r>
          </a:p>
          <a:p>
            <a:r>
              <a:rPr lang="en-US" sz="1600" dirty="0"/>
              <a:t>•	No carryover provision for these funds. All unobligated balance as of June 30, 2015 must be returned to the Colorado Department of Education no later than September 30, 2015.</a:t>
            </a:r>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229303"/>
            <a:ext cx="2348523" cy="62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6453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sp>
        <p:nvSpPr>
          <p:cNvPr id="2" name="Title 1"/>
          <p:cNvSpPr>
            <a:spLocks noGrp="1"/>
          </p:cNvSpPr>
          <p:nvPr>
            <p:ph type="title" idx="4294967295"/>
          </p:nvPr>
        </p:nvSpPr>
        <p:spPr>
          <a:xfrm>
            <a:off x="0" y="355600"/>
            <a:ext cx="8382000" cy="782638"/>
          </a:xfrm>
        </p:spPr>
        <p:txBody>
          <a:bodyPr/>
          <a:lstStyle/>
          <a:p>
            <a:r>
              <a:rPr lang="en-US" u="sng" dirty="0" smtClean="0">
                <a:solidFill>
                  <a:schemeClr val="tx1"/>
                </a:solidFill>
              </a:rPr>
              <a:t>Award Letter</a:t>
            </a:r>
            <a:endParaRPr lang="en-US" u="sng" dirty="0">
              <a:solidFill>
                <a:schemeClr val="tx1"/>
              </a:solidFill>
            </a:endParaRPr>
          </a:p>
        </p:txBody>
      </p:sp>
      <p:pic>
        <p:nvPicPr>
          <p:cNvPr id="4"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124" y="6089322"/>
            <a:ext cx="2668587" cy="714375"/>
          </a:xfrm>
          <a:prstGeom prst="rect">
            <a:avLst/>
          </a:prstGeom>
          <a:noFill/>
          <a:extLst>
            <a:ext uri="{909E8E84-426E-40DD-AFC4-6F175D3DCCD1}">
              <a14:hiddenFill xmlns:a14="http://schemas.microsoft.com/office/drawing/2010/main">
                <a:solidFill>
                  <a:srgbClr val="FFFFFF"/>
                </a:solidFill>
              </a14:hiddenFill>
            </a:ext>
          </a:extLst>
        </p:spPr>
      </p:pic>
      <p:sp>
        <p:nvSpPr>
          <p:cNvPr id="3101" name="Rectangle 3100"/>
          <p:cNvSpPr/>
          <p:nvPr/>
        </p:nvSpPr>
        <p:spPr>
          <a:xfrm>
            <a:off x="457200" y="1676400"/>
            <a:ext cx="8229600" cy="4247317"/>
          </a:xfrm>
          <a:prstGeom prst="rect">
            <a:avLst/>
          </a:prstGeom>
        </p:spPr>
        <p:txBody>
          <a:bodyPr wrap="square">
            <a:spAutoFit/>
          </a:bodyPr>
          <a:lstStyle/>
          <a:p>
            <a:r>
              <a:rPr lang="en-US" dirty="0"/>
              <a:t>Each Education Provider that receives a grant through the program shall report the following information to the Department each year during the term of the grant:</a:t>
            </a:r>
          </a:p>
          <a:p>
            <a:r>
              <a:rPr lang="en-US" dirty="0"/>
              <a:t>•	2.01(6)(a) The number of School Counselors hired using grant moneys;</a:t>
            </a:r>
          </a:p>
          <a:p>
            <a:r>
              <a:rPr lang="en-US" dirty="0"/>
              <a:t>•	2.01(6)(b) Any professional development programs provided using grant moneys;</a:t>
            </a:r>
          </a:p>
          <a:p>
            <a:r>
              <a:rPr lang="en-US" dirty="0"/>
              <a:t>•	2.01(6)(c) Any other services provided using grant moneys:</a:t>
            </a:r>
          </a:p>
          <a:p>
            <a:r>
              <a:rPr lang="en-US" dirty="0"/>
              <a:t>•	2.01{6)(d) A comparison of the dropout </a:t>
            </a:r>
            <a:r>
              <a:rPr lang="en-US" dirty="0" err="1"/>
              <a:t>rates,postsecondary</a:t>
            </a:r>
            <a:r>
              <a:rPr lang="en-US" dirty="0"/>
              <a:t> and workforce readiness rates, and the college matriculation and remediation rates, if applicable, at the Recipient Secondary Schools for the years prior to the receipt of the grant and the years for which the Education Provider receives the grant; and</a:t>
            </a:r>
          </a:p>
          <a:p>
            <a:r>
              <a:rPr lang="en-US" dirty="0"/>
              <a:t>•	2.01(6)(e) Information indicating an increase in the level of postsecondary preparation services provided to secondary students at Recipient Secondary Schools, such as the use of individual career and academic plans or enrollment  in pre-collegiate preparation programs or post secondary or vocational preparation programs.</a:t>
            </a:r>
          </a:p>
        </p:txBody>
      </p:sp>
    </p:spTree>
    <p:extLst>
      <p:ext uri="{BB962C8B-B14F-4D97-AF65-F5344CB8AC3E}">
        <p14:creationId xmlns:p14="http://schemas.microsoft.com/office/powerpoint/2010/main" val="361336575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2" name="Title 1"/>
          <p:cNvSpPr>
            <a:spLocks noGrp="1"/>
          </p:cNvSpPr>
          <p:nvPr>
            <p:ph type="title" idx="4294967295"/>
          </p:nvPr>
        </p:nvSpPr>
        <p:spPr>
          <a:xfrm>
            <a:off x="0" y="355600"/>
            <a:ext cx="8382000" cy="782638"/>
          </a:xfrm>
        </p:spPr>
        <p:txBody>
          <a:bodyPr/>
          <a:lstStyle/>
          <a:p>
            <a:r>
              <a:rPr lang="en-US" u="sng" dirty="0" smtClean="0">
                <a:solidFill>
                  <a:schemeClr val="tx1"/>
                </a:solidFill>
              </a:rPr>
              <a:t>Award Letter</a:t>
            </a:r>
            <a:endParaRPr lang="en-US" u="sng" dirty="0">
              <a:solidFill>
                <a:schemeClr val="tx1"/>
              </a:solidFill>
            </a:endParaRPr>
          </a:p>
        </p:txBody>
      </p:sp>
      <p:sp>
        <p:nvSpPr>
          <p:cNvPr id="4" name="Rectangle 3"/>
          <p:cNvSpPr/>
          <p:nvPr/>
        </p:nvSpPr>
        <p:spPr>
          <a:xfrm>
            <a:off x="1524000" y="1443841"/>
            <a:ext cx="5867400" cy="4832092"/>
          </a:xfrm>
          <a:prstGeom prst="rect">
            <a:avLst/>
          </a:prstGeom>
        </p:spPr>
        <p:txBody>
          <a:bodyPr wrap="square">
            <a:spAutoFit/>
          </a:bodyPr>
          <a:lstStyle/>
          <a:p>
            <a:pPr marL="342900" lvl="0" indent="-342900" fontAlgn="base">
              <a:spcBef>
                <a:spcPct val="0"/>
              </a:spcBef>
              <a:spcAft>
                <a:spcPct val="0"/>
              </a:spcAft>
              <a:buFont typeface="Arial" panose="020B0604020202020204" pitchFamily="34" charset="0"/>
              <a:buChar char="•"/>
              <a:tabLst>
                <a:tab pos="698500" algn="l"/>
              </a:tabLst>
            </a:pPr>
            <a:r>
              <a:rPr lang="en-US" altLang="en-US" sz="2200" dirty="0">
                <a:solidFill>
                  <a:srgbClr val="343434"/>
                </a:solidFill>
                <a:latin typeface="Calibri" pitchFamily="34" charset="0"/>
                <a:ea typeface="Arial" pitchFamily="34" charset="0"/>
                <a:cs typeface="Times New Roman" pitchFamily="18" charset="0"/>
              </a:rPr>
              <a:t>Secondary school counselor salaries and </a:t>
            </a:r>
            <a:r>
              <a:rPr lang="en-US" altLang="en-US" sz="2200" dirty="0" smtClean="0">
                <a:solidFill>
                  <a:srgbClr val="343434"/>
                </a:solidFill>
                <a:latin typeface="Calibri" pitchFamily="34" charset="0"/>
                <a:ea typeface="Arial" pitchFamily="34" charset="0"/>
                <a:cs typeface="Times New Roman" pitchFamily="18" charset="0"/>
              </a:rPr>
              <a:t>  	benefits</a:t>
            </a:r>
            <a:endParaRPr lang="en-US" altLang="en-US" sz="2200" dirty="0"/>
          </a:p>
          <a:p>
            <a:pPr marL="342900" lvl="0" indent="-342900" eaLnBrk="0" fontAlgn="base" hangingPunct="0">
              <a:spcBef>
                <a:spcPct val="0"/>
              </a:spcBef>
              <a:spcAft>
                <a:spcPct val="0"/>
              </a:spcAft>
              <a:buFont typeface="Arial" panose="020B0604020202020204" pitchFamily="34" charset="0"/>
              <a:buChar char="•"/>
              <a:tabLst>
                <a:tab pos="698500" algn="l"/>
              </a:tabLst>
            </a:pPr>
            <a:r>
              <a:rPr lang="en-US" altLang="en-US" sz="2200" dirty="0" smtClean="0">
                <a:solidFill>
                  <a:srgbClr val="343434"/>
                </a:solidFill>
                <a:latin typeface="Calibri" pitchFamily="34" charset="0"/>
                <a:ea typeface="Arial" pitchFamily="34" charset="0"/>
                <a:cs typeface="Times New Roman" pitchFamily="18" charset="0"/>
              </a:rPr>
              <a:t>Postsecondary </a:t>
            </a:r>
            <a:r>
              <a:rPr lang="en-US" altLang="en-US" sz="2200" dirty="0">
                <a:solidFill>
                  <a:srgbClr val="343434"/>
                </a:solidFill>
                <a:latin typeface="Calibri" pitchFamily="34" charset="0"/>
                <a:ea typeface="Arial" pitchFamily="34" charset="0"/>
                <a:cs typeface="Times New Roman" pitchFamily="18" charset="0"/>
              </a:rPr>
              <a:t>preparatory </a:t>
            </a:r>
            <a:r>
              <a:rPr lang="en-US" altLang="en-US" sz="2200" dirty="0" smtClean="0">
                <a:solidFill>
                  <a:srgbClr val="343434"/>
                </a:solidFill>
                <a:latin typeface="Calibri" pitchFamily="34" charset="0"/>
                <a:ea typeface="Arial" pitchFamily="34" charset="0"/>
                <a:cs typeface="Times New Roman" pitchFamily="18" charset="0"/>
              </a:rPr>
              <a:t>services and 	programs</a:t>
            </a:r>
            <a:endParaRPr lang="en-US" altLang="en-US" sz="2200" dirty="0"/>
          </a:p>
          <a:p>
            <a:pPr marL="342900" lvl="0" indent="-342900" eaLnBrk="0" fontAlgn="base" hangingPunct="0">
              <a:spcBef>
                <a:spcPct val="0"/>
              </a:spcBef>
              <a:spcAft>
                <a:spcPct val="0"/>
              </a:spcAft>
              <a:buFont typeface="Arial" panose="020B0604020202020204" pitchFamily="34" charset="0"/>
              <a:buChar char="•"/>
              <a:tabLst>
                <a:tab pos="698500" algn="l"/>
              </a:tabLst>
            </a:pPr>
            <a:r>
              <a:rPr lang="en-US" altLang="en-US" sz="2200" b="1" dirty="0" smtClean="0">
                <a:solidFill>
                  <a:srgbClr val="343434"/>
                </a:solidFill>
                <a:latin typeface="Calibri" pitchFamily="34" charset="0"/>
                <a:ea typeface="Arial" pitchFamily="34" charset="0"/>
                <a:cs typeface="Times New Roman" pitchFamily="18" charset="0"/>
              </a:rPr>
              <a:t>In-state </a:t>
            </a:r>
            <a:r>
              <a:rPr lang="en-US" altLang="en-US" sz="2200" dirty="0">
                <a:solidFill>
                  <a:srgbClr val="343434"/>
                </a:solidFill>
                <a:latin typeface="Calibri" pitchFamily="34" charset="0"/>
                <a:ea typeface="Arial" pitchFamily="34" charset="0"/>
                <a:cs typeface="Times New Roman" pitchFamily="18" charset="0"/>
              </a:rPr>
              <a:t>professional development to include </a:t>
            </a:r>
            <a:r>
              <a:rPr lang="en-US" altLang="en-US" sz="2200" dirty="0" smtClean="0">
                <a:solidFill>
                  <a:srgbClr val="343434"/>
                </a:solidFill>
                <a:latin typeface="Calibri" pitchFamily="34" charset="0"/>
                <a:ea typeface="Arial" pitchFamily="34" charset="0"/>
                <a:cs typeface="Times New Roman" pitchFamily="18" charset="0"/>
              </a:rPr>
              <a:t>	but </a:t>
            </a:r>
            <a:r>
              <a:rPr lang="en-US" altLang="en-US" sz="2200" dirty="0">
                <a:solidFill>
                  <a:srgbClr val="343434"/>
                </a:solidFill>
                <a:latin typeface="Calibri" pitchFamily="34" charset="0"/>
                <a:ea typeface="Arial" pitchFamily="34" charset="0"/>
                <a:cs typeface="Times New Roman" pitchFamily="18" charset="0"/>
              </a:rPr>
              <a:t>not limited to the counselors and staff </a:t>
            </a:r>
            <a:r>
              <a:rPr lang="en-US" altLang="en-US" sz="2200" dirty="0" smtClean="0">
                <a:solidFill>
                  <a:srgbClr val="343434"/>
                </a:solidFill>
                <a:latin typeface="Calibri" pitchFamily="34" charset="0"/>
                <a:ea typeface="Arial" pitchFamily="34" charset="0"/>
                <a:cs typeface="Times New Roman" pitchFamily="18" charset="0"/>
              </a:rPr>
              <a:t>	of </a:t>
            </a:r>
            <a:r>
              <a:rPr lang="en-US" altLang="en-US" sz="2200" dirty="0">
                <a:solidFill>
                  <a:srgbClr val="343434"/>
                </a:solidFill>
                <a:latin typeface="Calibri" pitchFamily="34" charset="0"/>
                <a:ea typeface="Arial" pitchFamily="34" charset="0"/>
                <a:cs typeface="Times New Roman" pitchFamily="18" charset="0"/>
              </a:rPr>
              <a:t>the funded schools.</a:t>
            </a:r>
            <a:endParaRPr lang="en-US" altLang="en-US" sz="2200" dirty="0"/>
          </a:p>
          <a:p>
            <a:pPr marL="342900" lvl="0" indent="-342900" eaLnBrk="0" fontAlgn="base" hangingPunct="0">
              <a:spcBef>
                <a:spcPct val="0"/>
              </a:spcBef>
              <a:spcAft>
                <a:spcPct val="0"/>
              </a:spcAft>
              <a:buFont typeface="Arial" panose="020B0604020202020204" pitchFamily="34" charset="0"/>
              <a:buChar char="•"/>
              <a:tabLst>
                <a:tab pos="698500" algn="l"/>
              </a:tabLst>
            </a:pPr>
            <a:r>
              <a:rPr lang="en-US" altLang="en-US" sz="2200" dirty="0" smtClean="0">
                <a:solidFill>
                  <a:srgbClr val="343434"/>
                </a:solidFill>
                <a:latin typeface="Calibri" pitchFamily="34" charset="0"/>
                <a:ea typeface="Arial" pitchFamily="34" charset="0"/>
                <a:cs typeface="Times New Roman" pitchFamily="18" charset="0"/>
              </a:rPr>
              <a:t>Professional </a:t>
            </a:r>
            <a:r>
              <a:rPr lang="en-US" altLang="en-US" sz="2200" dirty="0">
                <a:solidFill>
                  <a:srgbClr val="343434"/>
                </a:solidFill>
                <a:latin typeface="Calibri" pitchFamily="34" charset="0"/>
                <a:ea typeface="Arial" pitchFamily="34" charset="0"/>
                <a:cs typeface="Times New Roman" pitchFamily="18" charset="0"/>
              </a:rPr>
              <a:t>development shall align with the </a:t>
            </a:r>
            <a:r>
              <a:rPr lang="en-US" altLang="en-US" sz="2200" dirty="0" smtClean="0">
                <a:solidFill>
                  <a:srgbClr val="343434"/>
                </a:solidFill>
                <a:latin typeface="Calibri" pitchFamily="34" charset="0"/>
                <a:ea typeface="Arial" pitchFamily="34" charset="0"/>
                <a:cs typeface="Times New Roman" pitchFamily="18" charset="0"/>
              </a:rPr>
              <a:t>	goals of the </a:t>
            </a:r>
            <a:r>
              <a:rPr lang="en-US" altLang="en-US" sz="2200" dirty="0">
                <a:solidFill>
                  <a:srgbClr val="343434"/>
                </a:solidFill>
                <a:latin typeface="Calibri" pitchFamily="34" charset="0"/>
                <a:ea typeface="Arial" pitchFamily="34" charset="0"/>
                <a:cs typeface="Times New Roman" pitchFamily="18" charset="0"/>
              </a:rPr>
              <a:t>School Counselor Corps grant </a:t>
            </a:r>
            <a:r>
              <a:rPr lang="en-US" altLang="en-US" sz="2200" dirty="0" smtClean="0">
                <a:solidFill>
                  <a:srgbClr val="343434"/>
                </a:solidFill>
                <a:latin typeface="Calibri" pitchFamily="34" charset="0"/>
                <a:ea typeface="Arial" pitchFamily="34" charset="0"/>
                <a:cs typeface="Times New Roman" pitchFamily="18" charset="0"/>
              </a:rPr>
              <a:t>	program</a:t>
            </a:r>
            <a:r>
              <a:rPr lang="en-US" altLang="en-US" sz="2200" dirty="0">
                <a:solidFill>
                  <a:srgbClr val="343434"/>
                </a:solidFill>
                <a:latin typeface="Calibri" pitchFamily="34" charset="0"/>
                <a:ea typeface="Arial" pitchFamily="34" charset="0"/>
                <a:cs typeface="Times New Roman" pitchFamily="18" charset="0"/>
              </a:rPr>
              <a:t>.</a:t>
            </a:r>
            <a:endParaRPr lang="en-US" altLang="en-US" sz="2200" dirty="0"/>
          </a:p>
          <a:p>
            <a:pPr marL="342900" lvl="0" indent="-342900" eaLnBrk="0" fontAlgn="base" hangingPunct="0">
              <a:spcBef>
                <a:spcPct val="0"/>
              </a:spcBef>
              <a:spcAft>
                <a:spcPct val="0"/>
              </a:spcAft>
              <a:buFont typeface="Arial" panose="020B0604020202020204" pitchFamily="34" charset="0"/>
              <a:buChar char="•"/>
              <a:tabLst>
                <a:tab pos="698500" algn="l"/>
              </a:tabLst>
            </a:pPr>
            <a:r>
              <a:rPr lang="en-US" altLang="en-US" sz="2200" dirty="0" smtClean="0">
                <a:solidFill>
                  <a:srgbClr val="343434"/>
                </a:solidFill>
                <a:latin typeface="Calibri" pitchFamily="34" charset="0"/>
                <a:ea typeface="Arial" pitchFamily="34" charset="0"/>
                <a:cs typeface="Times New Roman" pitchFamily="18" charset="0"/>
              </a:rPr>
              <a:t>Out-of-state </a:t>
            </a:r>
            <a:r>
              <a:rPr lang="en-US" altLang="en-US" sz="2200" dirty="0">
                <a:solidFill>
                  <a:srgbClr val="343434"/>
                </a:solidFill>
                <a:latin typeface="Calibri" pitchFamily="34" charset="0"/>
                <a:ea typeface="Arial" pitchFamily="34" charset="0"/>
                <a:cs typeface="Times New Roman" pitchFamily="18" charset="0"/>
              </a:rPr>
              <a:t>travel must be pre-approved at </a:t>
            </a:r>
            <a:r>
              <a:rPr lang="en-US" altLang="en-US" sz="2200" dirty="0" smtClean="0">
                <a:solidFill>
                  <a:srgbClr val="343434"/>
                </a:solidFill>
                <a:latin typeface="Calibri" pitchFamily="34" charset="0"/>
                <a:ea typeface="Arial" pitchFamily="34" charset="0"/>
                <a:cs typeface="Times New Roman" pitchFamily="18" charset="0"/>
              </a:rPr>
              <a:t>	least </a:t>
            </a:r>
            <a:r>
              <a:rPr lang="en-US" altLang="en-US" sz="2200" dirty="0">
                <a:solidFill>
                  <a:srgbClr val="343434"/>
                </a:solidFill>
                <a:latin typeface="Calibri" pitchFamily="34" charset="0"/>
                <a:ea typeface="Arial" pitchFamily="34" charset="0"/>
                <a:cs typeface="Times New Roman" pitchFamily="18" charset="0"/>
              </a:rPr>
              <a:t>one-month prior to travel.</a:t>
            </a:r>
            <a:endParaRPr lang="en-US" altLang="en-US" sz="2200" dirty="0"/>
          </a:p>
          <a:p>
            <a:pPr marL="342900" lvl="0" indent="-342900" eaLnBrk="0" hangingPunct="0">
              <a:buFont typeface="Arial" panose="020B0604020202020204" pitchFamily="34" charset="0"/>
              <a:buChar char="•"/>
            </a:pPr>
            <a:r>
              <a:rPr lang="en-US" altLang="en-US" sz="2200" dirty="0" smtClean="0">
                <a:solidFill>
                  <a:srgbClr val="343434"/>
                </a:solidFill>
                <a:latin typeface="Calibri" pitchFamily="34" charset="0"/>
                <a:ea typeface="Arial" pitchFamily="34" charset="0"/>
                <a:cs typeface="Times New Roman" pitchFamily="18" charset="0"/>
              </a:rPr>
              <a:t>All </a:t>
            </a:r>
            <a:r>
              <a:rPr lang="en-US" altLang="en-US" sz="2200" dirty="0">
                <a:solidFill>
                  <a:srgbClr val="343434"/>
                </a:solidFill>
                <a:latin typeface="Calibri" pitchFamily="34" charset="0"/>
                <a:ea typeface="Arial" pitchFamily="34" charset="0"/>
                <a:cs typeface="Times New Roman" pitchFamily="18" charset="0"/>
              </a:rPr>
              <a:t>computer equipment must be </a:t>
            </a:r>
            <a:r>
              <a:rPr lang="en-US" altLang="en-US" sz="2200" dirty="0" smtClean="0">
                <a:solidFill>
                  <a:srgbClr val="343434"/>
                </a:solidFill>
                <a:latin typeface="Calibri" pitchFamily="34" charset="0"/>
                <a:ea typeface="Arial" pitchFamily="34" charset="0"/>
                <a:cs typeface="Times New Roman" pitchFamily="18" charset="0"/>
              </a:rPr>
              <a:t>pre-	approved </a:t>
            </a:r>
            <a:r>
              <a:rPr lang="en-US" altLang="en-US" sz="2200" dirty="0">
                <a:solidFill>
                  <a:srgbClr val="343434"/>
                </a:solidFill>
                <a:latin typeface="Calibri" pitchFamily="34" charset="0"/>
                <a:ea typeface="Arial" pitchFamily="34" charset="0"/>
                <a:cs typeface="Times New Roman" pitchFamily="18" charset="0"/>
              </a:rPr>
              <a:t>and included on budget</a:t>
            </a:r>
            <a:endParaRPr lang="en-US" altLang="en-US" sz="2200" dirty="0"/>
          </a:p>
        </p:txBody>
      </p:sp>
      <p:pic>
        <p:nvPicPr>
          <p:cNvPr id="5"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101393"/>
            <a:ext cx="2363787" cy="63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4537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2" name="Title 1"/>
          <p:cNvSpPr>
            <a:spLocks noGrp="1"/>
          </p:cNvSpPr>
          <p:nvPr>
            <p:ph type="title" idx="4294967295"/>
          </p:nvPr>
        </p:nvSpPr>
        <p:spPr>
          <a:xfrm>
            <a:off x="0" y="355600"/>
            <a:ext cx="8382000" cy="782638"/>
          </a:xfrm>
        </p:spPr>
        <p:txBody>
          <a:bodyPr/>
          <a:lstStyle/>
          <a:p>
            <a:r>
              <a:rPr lang="en-US" u="sng" dirty="0" smtClean="0">
                <a:solidFill>
                  <a:schemeClr val="tx1"/>
                </a:solidFill>
              </a:rPr>
              <a:t>Award Letter</a:t>
            </a:r>
            <a:endParaRPr lang="en-US" u="sng" dirty="0">
              <a:solidFill>
                <a:schemeClr val="tx1"/>
              </a:solidFill>
            </a:endParaRPr>
          </a:p>
        </p:txBody>
      </p:sp>
      <p:sp>
        <p:nvSpPr>
          <p:cNvPr id="29" name="Rectangle 28"/>
          <p:cNvSpPr/>
          <p:nvPr/>
        </p:nvSpPr>
        <p:spPr>
          <a:xfrm>
            <a:off x="914400" y="1752600"/>
            <a:ext cx="7315200" cy="2062103"/>
          </a:xfrm>
          <a:prstGeom prst="rect">
            <a:avLst/>
          </a:prstGeom>
        </p:spPr>
        <p:txBody>
          <a:bodyPr wrap="square">
            <a:spAutoFit/>
          </a:bodyPr>
          <a:lstStyle/>
          <a:p>
            <a:r>
              <a:rPr lang="en-US" sz="3200" dirty="0"/>
              <a:t>All funds identified as </a:t>
            </a:r>
            <a:r>
              <a:rPr lang="en-US" sz="3200" b="1" dirty="0"/>
              <a:t>unobligated</a:t>
            </a:r>
            <a:r>
              <a:rPr lang="en-US" sz="3200" dirty="0"/>
              <a:t> at the close of the grant, June 30, </a:t>
            </a:r>
            <a:r>
              <a:rPr lang="en-US" sz="3200" dirty="0" smtClean="0"/>
              <a:t>2018, </a:t>
            </a:r>
            <a:r>
              <a:rPr lang="en-US" sz="3200" dirty="0"/>
              <a:t>must be returned to CDE no later than September </a:t>
            </a:r>
            <a:r>
              <a:rPr lang="en-US" sz="3200" dirty="0" smtClean="0"/>
              <a:t>30, 2018.</a:t>
            </a:r>
            <a:endParaRPr lang="en-US" sz="3200" dirty="0"/>
          </a:p>
        </p:txBody>
      </p:sp>
      <p:pic>
        <p:nvPicPr>
          <p:cNvPr id="30"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1194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sp>
        <p:nvSpPr>
          <p:cNvPr id="4" name="Title 3"/>
          <p:cNvSpPr>
            <a:spLocks noGrp="1"/>
          </p:cNvSpPr>
          <p:nvPr>
            <p:ph type="title" idx="4294967295"/>
          </p:nvPr>
        </p:nvSpPr>
        <p:spPr>
          <a:xfrm>
            <a:off x="0" y="355600"/>
            <a:ext cx="8382000" cy="782638"/>
          </a:xfrm>
        </p:spPr>
        <p:txBody>
          <a:bodyPr/>
          <a:lstStyle/>
          <a:p>
            <a:r>
              <a:rPr lang="en-US" u="sng" dirty="0" smtClean="0">
                <a:solidFill>
                  <a:schemeClr val="tx1"/>
                </a:solidFill>
              </a:rPr>
              <a:t>Professional Development</a:t>
            </a:r>
            <a:endParaRPr lang="en-US" u="sng" dirty="0">
              <a:solidFill>
                <a:schemeClr val="tx1"/>
              </a:solidFill>
            </a:endParaRPr>
          </a:p>
        </p:txBody>
      </p:sp>
      <p:sp>
        <p:nvSpPr>
          <p:cNvPr id="5" name="Content Placeholder 1"/>
          <p:cNvSpPr txBox="1">
            <a:spLocks/>
          </p:cNvSpPr>
          <p:nvPr/>
        </p:nvSpPr>
        <p:spPr>
          <a:xfrm>
            <a:off x="467530" y="1219200"/>
            <a:ext cx="8407893" cy="505967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3200" dirty="0">
                <a:solidFill>
                  <a:srgbClr val="785F55"/>
                </a:solidFill>
              </a:rPr>
              <a:t>July </a:t>
            </a:r>
            <a:r>
              <a:rPr lang="en-US" sz="3200" dirty="0" smtClean="0">
                <a:solidFill>
                  <a:srgbClr val="785F55"/>
                </a:solidFill>
              </a:rPr>
              <a:t>Training</a:t>
            </a:r>
          </a:p>
          <a:p>
            <a:pPr lvl="1">
              <a:buClr>
                <a:srgbClr val="95B6D2"/>
              </a:buClr>
            </a:pPr>
            <a:r>
              <a:rPr lang="en-US" sz="2200" dirty="0" smtClean="0">
                <a:solidFill>
                  <a:srgbClr val="785F55"/>
                </a:solidFill>
              </a:rPr>
              <a:t>Front Range</a:t>
            </a:r>
          </a:p>
          <a:p>
            <a:pPr>
              <a:buClr>
                <a:srgbClr val="95B6D2"/>
              </a:buClr>
            </a:pPr>
            <a:r>
              <a:rPr lang="en-US" sz="3200" dirty="0" smtClean="0">
                <a:solidFill>
                  <a:srgbClr val="785F55"/>
                </a:solidFill>
              </a:rPr>
              <a:t>Monthly Webinars </a:t>
            </a:r>
            <a:r>
              <a:rPr lang="en-US" dirty="0" smtClean="0">
                <a:solidFill>
                  <a:srgbClr val="785F55"/>
                </a:solidFill>
              </a:rPr>
              <a:t>(Sept – April, no </a:t>
            </a:r>
            <a:r>
              <a:rPr lang="en-US" dirty="0" smtClean="0">
                <a:solidFill>
                  <a:srgbClr val="785F55"/>
                </a:solidFill>
              </a:rPr>
              <a:t>February </a:t>
            </a:r>
            <a:r>
              <a:rPr lang="en-US" dirty="0" smtClean="0">
                <a:solidFill>
                  <a:srgbClr val="785F55"/>
                </a:solidFill>
              </a:rPr>
              <a:t>webinar)</a:t>
            </a:r>
          </a:p>
          <a:p>
            <a:pPr lvl="1">
              <a:buClr>
                <a:srgbClr val="95B6D2"/>
              </a:buClr>
            </a:pPr>
            <a:r>
              <a:rPr lang="en-US" sz="2200" dirty="0" smtClean="0">
                <a:solidFill>
                  <a:srgbClr val="785F55"/>
                </a:solidFill>
              </a:rPr>
              <a:t>Development Year </a:t>
            </a:r>
            <a:r>
              <a:rPr lang="en-US" sz="2200" dirty="0" smtClean="0">
                <a:solidFill>
                  <a:srgbClr val="785F55"/>
                </a:solidFill>
              </a:rPr>
              <a:t>requirements and reporting</a:t>
            </a:r>
            <a:endParaRPr lang="en-US" sz="2200" dirty="0" smtClean="0">
              <a:solidFill>
                <a:srgbClr val="785F55"/>
              </a:solidFill>
            </a:endParaRPr>
          </a:p>
          <a:p>
            <a:pPr>
              <a:buClr>
                <a:srgbClr val="95B6D2"/>
              </a:buClr>
            </a:pPr>
            <a:r>
              <a:rPr lang="en-US" sz="3200" dirty="0" smtClean="0">
                <a:solidFill>
                  <a:srgbClr val="785F55"/>
                </a:solidFill>
              </a:rPr>
              <a:t>November Training</a:t>
            </a:r>
          </a:p>
          <a:p>
            <a:pPr lvl="1">
              <a:buClr>
                <a:srgbClr val="95B6D2"/>
              </a:buClr>
            </a:pPr>
            <a:r>
              <a:rPr lang="en-US" sz="2200" dirty="0" smtClean="0">
                <a:solidFill>
                  <a:srgbClr val="785F55"/>
                </a:solidFill>
              </a:rPr>
              <a:t>All Grantee PD</a:t>
            </a:r>
          </a:p>
          <a:p>
            <a:pPr lvl="2">
              <a:buClr>
                <a:srgbClr val="95B6D2"/>
              </a:buClr>
            </a:pPr>
            <a:r>
              <a:rPr lang="en-US" sz="2000" dirty="0" smtClean="0">
                <a:solidFill>
                  <a:srgbClr val="785F55"/>
                </a:solidFill>
              </a:rPr>
              <a:t>Partner with CSCA location</a:t>
            </a:r>
            <a:endParaRPr lang="en-US" sz="2000" dirty="0" smtClean="0">
              <a:solidFill>
                <a:srgbClr val="785F55"/>
              </a:solidFill>
            </a:endParaRPr>
          </a:p>
          <a:p>
            <a:pPr>
              <a:buClr>
                <a:srgbClr val="95B6D2"/>
              </a:buClr>
            </a:pPr>
            <a:r>
              <a:rPr lang="en-US" sz="3200" dirty="0" smtClean="0">
                <a:solidFill>
                  <a:srgbClr val="785F55"/>
                </a:solidFill>
              </a:rPr>
              <a:t>February Training </a:t>
            </a:r>
            <a:r>
              <a:rPr lang="en-US" sz="2400" dirty="0" smtClean="0">
                <a:solidFill>
                  <a:srgbClr val="785F55"/>
                </a:solidFill>
              </a:rPr>
              <a:t>(only attend one)</a:t>
            </a:r>
          </a:p>
          <a:p>
            <a:pPr lvl="1">
              <a:buClr>
                <a:srgbClr val="95B6D2"/>
              </a:buClr>
            </a:pPr>
            <a:r>
              <a:rPr lang="en-US" sz="2400" dirty="0">
                <a:solidFill>
                  <a:srgbClr val="785F55"/>
                </a:solidFill>
              </a:rPr>
              <a:t>All Grantee PD</a:t>
            </a:r>
          </a:p>
          <a:p>
            <a:pPr lvl="2">
              <a:buClr>
                <a:srgbClr val="95B6D2"/>
              </a:buClr>
            </a:pPr>
            <a:r>
              <a:rPr lang="en-US" dirty="0" smtClean="0">
                <a:solidFill>
                  <a:srgbClr val="785F55"/>
                </a:solidFill>
              </a:rPr>
              <a:t>Denver Area</a:t>
            </a:r>
          </a:p>
          <a:p>
            <a:pPr lvl="2">
              <a:buClr>
                <a:srgbClr val="95B6D2"/>
              </a:buClr>
            </a:pPr>
            <a:r>
              <a:rPr lang="en-US" dirty="0" smtClean="0">
                <a:solidFill>
                  <a:srgbClr val="785F55"/>
                </a:solidFill>
              </a:rPr>
              <a:t>Regional</a:t>
            </a:r>
          </a:p>
          <a:p>
            <a:pPr marL="365760" lvl="1" indent="0">
              <a:buClr>
                <a:srgbClr val="95B6D2"/>
              </a:buClr>
              <a:buNone/>
            </a:pPr>
            <a:endParaRPr lang="en-US" dirty="0" smtClean="0">
              <a:solidFill>
                <a:srgbClr val="785F55"/>
              </a:solidFill>
            </a:endParaRPr>
          </a:p>
          <a:p>
            <a:pPr marL="45720" indent="0">
              <a:buClr>
                <a:srgbClr val="95B6D2"/>
              </a:buClr>
              <a:buFont typeface="Wingdings" charset="2"/>
              <a:buNone/>
            </a:pPr>
            <a:r>
              <a:rPr lang="en-US" dirty="0" smtClean="0">
                <a:solidFill>
                  <a:srgbClr val="785F55"/>
                </a:solidFill>
              </a:rPr>
              <a:t/>
            </a:r>
            <a:br>
              <a:rPr lang="en-US" dirty="0" smtClean="0">
                <a:solidFill>
                  <a:srgbClr val="785F55"/>
                </a:solidFill>
              </a:rPr>
            </a:br>
            <a:r>
              <a:rPr lang="en-US" sz="800" dirty="0" smtClean="0">
                <a:solidFill>
                  <a:srgbClr val="785F55"/>
                </a:solidFill>
              </a:rPr>
              <a:t>  </a:t>
            </a:r>
            <a:endParaRPr lang="en-US" sz="800" dirty="0">
              <a:solidFill>
                <a:srgbClr val="785F55"/>
              </a:solidFill>
            </a:endParaRPr>
          </a:p>
          <a:p>
            <a:pPr marL="45720" indent="0">
              <a:buClr>
                <a:srgbClr val="95B6D2"/>
              </a:buClr>
              <a:buFont typeface="Wingdings" charset="2"/>
              <a:buNone/>
            </a:pPr>
            <a:r>
              <a:rPr lang="en-US" dirty="0" smtClean="0">
                <a:solidFill>
                  <a:srgbClr val="785F55"/>
                </a:solidFill>
              </a:rPr>
              <a:t> </a:t>
            </a:r>
            <a:endParaRPr lang="en-US" dirty="0">
              <a:solidFill>
                <a:srgbClr val="785F55"/>
              </a:solidFill>
            </a:endParaRPr>
          </a:p>
        </p:txBody>
      </p:sp>
      <p:pic>
        <p:nvPicPr>
          <p:cNvPr id="11266"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921691"/>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20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4135</TotalTime>
  <Words>869</Words>
  <Application>Microsoft Office PowerPoint</Application>
  <PresentationFormat>On-screen Show (4:3)</PresentationFormat>
  <Paragraphs>257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1_CDE THEME</vt:lpstr>
      <vt:lpstr>SCCGP</vt:lpstr>
      <vt:lpstr>Counselor Corps Goals</vt:lpstr>
      <vt:lpstr>PowerPoint Presentation</vt:lpstr>
      <vt:lpstr>9 Years of funding-Counselor Corps Districts</vt:lpstr>
      <vt:lpstr>Award Letter</vt:lpstr>
      <vt:lpstr>Award Letter</vt:lpstr>
      <vt:lpstr>Award Letter</vt:lpstr>
      <vt:lpstr>Award Letter</vt:lpstr>
      <vt:lpstr>Professional Development</vt:lpstr>
      <vt:lpstr>Reporting Timeline</vt:lpstr>
      <vt:lpstr>Budget Expenditures</vt:lpstr>
      <vt:lpstr>2017-2018 SCCGP Reporting</vt:lpstr>
      <vt:lpstr>End of Year Reporting</vt:lpstr>
      <vt:lpstr>District Level</vt:lpstr>
      <vt:lpstr>District-Level</vt:lpstr>
      <vt:lpstr>SAVE and RETURN </vt:lpstr>
      <vt:lpstr>PowerPoint Presentation</vt:lpstr>
      <vt:lpstr>District Level</vt:lpstr>
      <vt:lpstr>District Level Report Part II</vt:lpstr>
      <vt:lpstr>District Level Part III and IV</vt:lpstr>
      <vt:lpstr>District Level Part V</vt:lpstr>
      <vt:lpstr>District Level Part VI</vt:lpstr>
      <vt:lpstr>School Level  Part I</vt:lpstr>
      <vt:lpstr>SAVE and RETURN </vt:lpstr>
      <vt:lpstr>PowerPoint Presentation</vt:lpstr>
      <vt:lpstr>School Level Report Part II</vt:lpstr>
      <vt:lpstr>School Level Part III</vt:lpstr>
      <vt:lpstr>School Level Part IV</vt:lpstr>
      <vt:lpstr>Contact Information</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Counselor Corps!</dc:title>
  <dc:creator>Ruthven, Misti</dc:creator>
  <cp:lastModifiedBy>Pugh, Eva</cp:lastModifiedBy>
  <cp:revision>113</cp:revision>
  <cp:lastPrinted>2014-10-30T20:09:09Z</cp:lastPrinted>
  <dcterms:created xsi:type="dcterms:W3CDTF">2013-09-03T12:55:18Z</dcterms:created>
  <dcterms:modified xsi:type="dcterms:W3CDTF">2018-02-08T19:54:21Z</dcterms:modified>
</cp:coreProperties>
</file>