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00" d="100"/>
          <a:sy n="100" d="100"/>
        </p:scale>
        <p:origin x="-28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5357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8264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D342CDF-D384-4391-98C9-5FA6C9C513CB}"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17996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9290F1-227E-48D4-BC5F-7A966992FF60}" type="slidenum">
              <a:rPr lang="en-US">
                <a:solidFill>
                  <a:prstClr val="black"/>
                </a:solidFill>
              </a:rPr>
              <a:pPr/>
              <a:t>9</a:t>
            </a:fld>
            <a:endParaRPr lang="en-US">
              <a:solidFill>
                <a:prstClr val="black"/>
              </a:solidFill>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lnSpc>
                <a:spcPct val="80000"/>
              </a:lnSpc>
            </a:pPr>
            <a:r>
              <a:rPr lang="en-US" sz="900"/>
              <a:t>Comprehensive in scope – it focuses on what all students from preK through grade 16 should know, understand, and be able to do in the 3 domains of academic, career, and personal/social development.</a:t>
            </a:r>
          </a:p>
          <a:p>
            <a:pPr>
              <a:lnSpc>
                <a:spcPct val="80000"/>
              </a:lnSpc>
            </a:pPr>
            <a:endParaRPr lang="en-US" sz="900"/>
          </a:p>
          <a:p>
            <a:pPr>
              <a:lnSpc>
                <a:spcPct val="80000"/>
              </a:lnSpc>
            </a:pPr>
            <a:r>
              <a:rPr lang="en-US" sz="900"/>
              <a:t>Preventive in design – counseling program provides specific skills and learning opportunities in a proactive, preventive manner, ensuring ALL students can achieve school success in the 3 domains.</a:t>
            </a:r>
          </a:p>
          <a:p>
            <a:pPr>
              <a:lnSpc>
                <a:spcPct val="80000"/>
              </a:lnSpc>
            </a:pPr>
            <a:endParaRPr lang="en-US" sz="900"/>
          </a:p>
          <a:p>
            <a:pPr>
              <a:lnSpc>
                <a:spcPct val="80000"/>
              </a:lnSpc>
            </a:pPr>
            <a:r>
              <a:rPr lang="en-US" sz="900"/>
              <a:t>Development in Nature – provides programs and services that meet the needs of students at various growth and developmental stages.  It follows student content standards and competencies.</a:t>
            </a:r>
          </a:p>
          <a:p>
            <a:pPr>
              <a:lnSpc>
                <a:spcPct val="80000"/>
              </a:lnSpc>
            </a:pPr>
            <a:endParaRPr lang="en-US" sz="900"/>
          </a:p>
          <a:p>
            <a:pPr>
              <a:lnSpc>
                <a:spcPct val="80000"/>
              </a:lnSpc>
            </a:pPr>
            <a:r>
              <a:rPr lang="en-US" sz="900"/>
              <a:t>Integral part of the total educational program – as counselors, we are specifically trained to call attention to situations within the school that hinder students’ academic success.  We provide leadership to access school needs.</a:t>
            </a:r>
          </a:p>
          <a:p>
            <a:pPr>
              <a:lnSpc>
                <a:spcPct val="80000"/>
              </a:lnSpc>
            </a:pPr>
            <a:endParaRPr lang="en-US" sz="900"/>
          </a:p>
          <a:p>
            <a:pPr>
              <a:lnSpc>
                <a:spcPct val="80000"/>
              </a:lnSpc>
            </a:pPr>
            <a:r>
              <a:rPr lang="en-US" sz="900"/>
              <a:t>The Delivery System describes activities, lessons, and other areas in which counselors work to deliver the program.</a:t>
            </a:r>
          </a:p>
          <a:p>
            <a:pPr>
              <a:lnSpc>
                <a:spcPct val="80000"/>
              </a:lnSpc>
            </a:pPr>
            <a:endParaRPr lang="en-US" sz="900"/>
          </a:p>
          <a:p>
            <a:pPr>
              <a:lnSpc>
                <a:spcPct val="80000"/>
              </a:lnSpc>
            </a:pPr>
            <a:r>
              <a:rPr lang="en-US" sz="900"/>
              <a:t>Counselors collaborate with all stakeholders to provide appropriate support services.</a:t>
            </a:r>
          </a:p>
          <a:p>
            <a:pPr>
              <a:lnSpc>
                <a:spcPct val="80000"/>
              </a:lnSpc>
            </a:pPr>
            <a:endParaRPr lang="en-US" sz="900"/>
          </a:p>
          <a:p>
            <a:pPr>
              <a:lnSpc>
                <a:spcPct val="80000"/>
              </a:lnSpc>
            </a:pPr>
            <a:r>
              <a:rPr lang="en-US" sz="900"/>
              <a:t>National model allows for monitoring student progress and reviewing data to determine if a student or groups of students are meeting program goals and student competencies.</a:t>
            </a:r>
          </a:p>
          <a:p>
            <a:pPr>
              <a:lnSpc>
                <a:spcPct val="80000"/>
              </a:lnSpc>
            </a:pPr>
            <a:endParaRPr lang="en-US" sz="900"/>
          </a:p>
          <a:p>
            <a:pPr>
              <a:lnSpc>
                <a:spcPct val="80000"/>
              </a:lnSpc>
            </a:pPr>
            <a:r>
              <a:rPr lang="en-US" sz="900"/>
              <a:t>Driven by data – we gather data to show proof that a student competency is not just mastered but has affected course taking patterns, graduation rates, knowledge attainment, attendance, behavior or academic achievement.  We can also look at equity issues and needs of various student groups.</a:t>
            </a:r>
          </a:p>
          <a:p>
            <a:pPr>
              <a:lnSpc>
                <a:spcPct val="80000"/>
              </a:lnSpc>
            </a:pPr>
            <a:endParaRPr lang="en-US" sz="900"/>
          </a:p>
          <a:p>
            <a:pPr>
              <a:lnSpc>
                <a:spcPct val="80000"/>
              </a:lnSpc>
            </a:pPr>
            <a:r>
              <a:rPr lang="en-US" sz="900"/>
              <a:t>Seeks improvement – we continually look at what is working and what is not.</a:t>
            </a:r>
          </a:p>
          <a:p>
            <a:pPr>
              <a:lnSpc>
                <a:spcPct val="80000"/>
              </a:lnSpc>
            </a:pPr>
            <a:endParaRPr lang="en-US" sz="900"/>
          </a:p>
          <a:p>
            <a:pPr>
              <a:lnSpc>
                <a:spcPct val="80000"/>
              </a:lnSpc>
            </a:pPr>
            <a:r>
              <a:rPr lang="en-US" sz="900"/>
              <a:t>Shares successes – we inform stakeholders of our successes so they know and can promote the value and necessity of school counselors in children’s lives.</a:t>
            </a:r>
          </a:p>
          <a:p>
            <a:pPr>
              <a:lnSpc>
                <a:spcPct val="80000"/>
              </a:lnSpc>
            </a:pPr>
            <a:endParaRPr lang="en-US" sz="900"/>
          </a:p>
        </p:txBody>
      </p:sp>
    </p:spTree>
    <p:extLst>
      <p:ext uri="{BB962C8B-B14F-4D97-AF65-F5344CB8AC3E}">
        <p14:creationId xmlns:p14="http://schemas.microsoft.com/office/powerpoint/2010/main" val="33794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 great deal of data already exists and can provide insight into barriers to student achievement.</a:t>
            </a:r>
          </a:p>
          <a:p>
            <a:pPr eaLnBrk="1" hangingPunct="1"/>
            <a:endParaRPr lang="en-US" dirty="0" smtClean="0"/>
          </a:p>
          <a:p>
            <a:pPr eaLnBrk="1" hangingPunct="1"/>
            <a:r>
              <a:rPr lang="en-US" dirty="0" smtClean="0"/>
              <a:t>Consider the types of data that is available and how this data can be used to understand student achievement issues.</a:t>
            </a:r>
          </a:p>
          <a:p>
            <a:pPr eaLnBrk="1" hangingPunct="1"/>
            <a:endParaRPr lang="en-US" dirty="0" smtClean="0"/>
          </a:p>
          <a:p>
            <a:pPr eaLnBrk="1" hangingPunct="1"/>
            <a:r>
              <a:rPr lang="en-US" dirty="0" smtClean="0"/>
              <a:t>For example Proficiency data can be analyzed by disaggregrating or breaking the data into smaller groups. Looking at this data according to ethnicity, gender or grade level will provide insight into strengths and weaknesses and may help to uncover acheivement gaps. </a:t>
            </a:r>
          </a:p>
          <a:p>
            <a:pPr eaLnBrk="1" hangingPunct="1"/>
            <a:endParaRPr lang="en-US" dirty="0" smtClean="0"/>
          </a:p>
          <a:p>
            <a:pPr eaLnBrk="1" hangingPunct="1"/>
            <a:r>
              <a:rPr lang="en-US" dirty="0" smtClean="0"/>
              <a:t>The same useful analysis can be done for Attendance data, Enrollment data and System Practices. For instance looking at discipline data for according to ethnicity may reveal some issues that need to be better understood. Is there an over or under representation among certain student groups? Are there discipline issues in one particular grade?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12474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 real report in IC</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8587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spreadsheet and pivot </a:t>
            </a:r>
            <a:r>
              <a:rPr lang="en-US" smtClean="0"/>
              <a:t>the following:</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6284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font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70186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D9A9D-8D96-4F61-8BE6-3E8248424252}" type="datetimeFigureOut">
              <a:rPr lang="en-US" smtClean="0"/>
              <a:t>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hyperlink" Target="http://www.schoolview.org/ColoradoGrowthModel.asp" TargetMode="External"/><Relationship Id="rId1" Type="http://schemas.openxmlformats.org/officeDocument/2006/relationships/slideLayout" Target="../slideLayouts/slideLayout5.xml"/><Relationship Id="rId5" Type="http://schemas.openxmlformats.org/officeDocument/2006/relationships/hyperlink" Target="http://www.cde.state.co.us/uip/index.asp" TargetMode="External"/><Relationship Id="rId4" Type="http://schemas.openxmlformats.org/officeDocument/2006/relationships/hyperlink" Target="http://www.collegeboard.org/"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spreadsheet/viewform?formkey=dHhOdUpvcDNudmE0cGVwMWNkY0JjNVE6MQ"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thefreedictionary.com/Disaggreg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mailto:Tucker_a@cde.state.co.us" TargetMode="Externa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012903" y="4225718"/>
            <a:ext cx="7772400" cy="1526927"/>
          </a:xfrm>
        </p:spPr>
        <p:txBody>
          <a:bodyPr>
            <a:normAutofit/>
          </a:bodyPr>
          <a:lstStyle/>
          <a:p>
            <a:r>
              <a:rPr lang="en-US" sz="3200" dirty="0" smtClean="0"/>
              <a:t>Colorado School Counselor Corps Grant </a:t>
            </a:r>
            <a:endParaRPr lang="en-US" sz="3200" dirty="0"/>
          </a:p>
        </p:txBody>
      </p:sp>
      <p:sp>
        <p:nvSpPr>
          <p:cNvPr id="3" name="Subtitle 2"/>
          <p:cNvSpPr>
            <a:spLocks noGrp="1"/>
          </p:cNvSpPr>
          <p:nvPr>
            <p:ph type="subTitle" idx="1"/>
            <p:custDataLst>
              <p:tags r:id="rId3"/>
            </p:custDataLst>
          </p:nvPr>
        </p:nvSpPr>
        <p:spPr>
          <a:xfrm>
            <a:off x="1470103" y="5405297"/>
            <a:ext cx="6858000" cy="966928"/>
          </a:xfrm>
        </p:spPr>
        <p:txBody>
          <a:bodyPr>
            <a:normAutofit fontScale="77500" lnSpcReduction="20000"/>
          </a:bodyPr>
          <a:lstStyle/>
          <a:p>
            <a:r>
              <a:rPr lang="en-US" sz="2400" dirty="0"/>
              <a:t>Andy </a:t>
            </a:r>
            <a:r>
              <a:rPr lang="en-US" sz="2400" dirty="0" smtClean="0"/>
              <a:t>Tucker</a:t>
            </a:r>
          </a:p>
          <a:p>
            <a:r>
              <a:rPr lang="en-US" sz="2400" dirty="0" smtClean="0"/>
              <a:t>CDE Director of Postsecondary Readiness</a:t>
            </a:r>
            <a:endParaRPr lang="en-US" sz="2400" dirty="0"/>
          </a:p>
          <a:p>
            <a:r>
              <a:rPr lang="en-US" sz="2400" dirty="0" smtClean="0"/>
              <a:t>February</a:t>
            </a:r>
            <a:r>
              <a:rPr lang="en-US" sz="2400" dirty="0"/>
              <a:t>, </a:t>
            </a:r>
            <a:r>
              <a:rPr lang="en-US" sz="2400" dirty="0" smtClean="0"/>
              <a:t>2018</a:t>
            </a:r>
            <a:endParaRPr lang="en-US" sz="2400" dirty="0">
              <a:latin typeface="+mn-lt"/>
            </a:endParaRPr>
          </a:p>
        </p:txBody>
      </p:sp>
      <p:sp>
        <p:nvSpPr>
          <p:cNvPr id="4" name="TextBox 3"/>
          <p:cNvSpPr txBox="1"/>
          <p:nvPr/>
        </p:nvSpPr>
        <p:spPr>
          <a:xfrm>
            <a:off x="1012903" y="2857604"/>
            <a:ext cx="6553200" cy="1092607"/>
          </a:xfrm>
          <a:prstGeom prst="rect">
            <a:avLst/>
          </a:prstGeom>
          <a:noFill/>
        </p:spPr>
        <p:txBody>
          <a:bodyPr wrap="square" rtlCol="0">
            <a:spAutoFit/>
          </a:bodyPr>
          <a:lstStyle/>
          <a:p>
            <a:pPr algn="r"/>
            <a:r>
              <a:rPr lang="en-US" sz="6500" b="1" dirty="0" smtClean="0">
                <a:solidFill>
                  <a:prstClr val="black"/>
                </a:solidFill>
              </a:rPr>
              <a:t>Drive Your Data</a:t>
            </a:r>
            <a:endParaRPr lang="en-US" sz="6500" b="1" dirty="0">
              <a:solidFill>
                <a:prstClr val="black"/>
              </a:solidFill>
            </a:endParaRPr>
          </a:p>
        </p:txBody>
      </p:sp>
    </p:spTree>
    <p:custDataLst>
      <p:tags r:id="rId1"/>
    </p:custDataLst>
    <p:extLst>
      <p:ext uri="{BB962C8B-B14F-4D97-AF65-F5344CB8AC3E}">
        <p14:creationId xmlns:p14="http://schemas.microsoft.com/office/powerpoint/2010/main" val="397562075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intosh HD:private:var:folders:Cc:Cc3PRzDzFDa1W6VyMgXzR++++TI:-Tmp-:com.apple.mail.drag-T0x1005200b0.tmp.ISTTDe:image002.gif"/>
          <p:cNvPicPr/>
          <p:nvPr/>
        </p:nvPicPr>
        <p:blipFill>
          <a:blip r:embed="rId2" cstate="print"/>
          <a:srcRect/>
          <a:stretch>
            <a:fillRect/>
          </a:stretch>
        </p:blipFill>
        <p:spPr bwMode="auto">
          <a:xfrm>
            <a:off x="381000" y="381000"/>
            <a:ext cx="7833732" cy="5997498"/>
          </a:xfrm>
          <a:prstGeom prst="rect">
            <a:avLst/>
          </a:prstGeom>
          <a:noFill/>
          <a:ln w="9525">
            <a:noFill/>
            <a:miter lim="800000"/>
            <a:headEnd/>
            <a:tailEnd/>
          </a:ln>
        </p:spPr>
      </p:pic>
    </p:spTree>
    <p:extLst>
      <p:ext uri="{BB962C8B-B14F-4D97-AF65-F5344CB8AC3E}">
        <p14:creationId xmlns:p14="http://schemas.microsoft.com/office/powerpoint/2010/main" val="1705046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ts val="0"/>
              </a:spcBef>
            </a:pPr>
            <a:r>
              <a:rPr lang="en-US" sz="4800" dirty="0">
                <a:solidFill>
                  <a:prstClr val="black"/>
                </a:solidFill>
                <a:ea typeface="+mn-ea"/>
                <a:cs typeface="+mn-cs"/>
              </a:rPr>
              <a:t>DATA!</a:t>
            </a:r>
            <a:br>
              <a:rPr lang="en-US" sz="4800" dirty="0">
                <a:solidFill>
                  <a:prstClr val="black"/>
                </a:solidFill>
                <a:ea typeface="+mn-ea"/>
                <a:cs typeface="+mn-cs"/>
              </a:rPr>
            </a:br>
            <a:endParaRPr lang="en-US" sz="4800" dirty="0"/>
          </a:p>
        </p:txBody>
      </p:sp>
      <p:sp>
        <p:nvSpPr>
          <p:cNvPr id="4" name="Content Placeholder 3"/>
          <p:cNvSpPr>
            <a:spLocks noGrp="1"/>
          </p:cNvSpPr>
          <p:nvPr>
            <p:ph idx="1"/>
          </p:nvPr>
        </p:nvSpPr>
        <p:spPr/>
        <p:txBody>
          <a:bodyPr>
            <a:normAutofit/>
          </a:bodyPr>
          <a:lstStyle/>
          <a:p>
            <a:r>
              <a:rPr lang="en-US" dirty="0"/>
              <a:t>“It seems so overwhelming, I have no idea, </a:t>
            </a:r>
            <a:r>
              <a:rPr lang="en-US" dirty="0" smtClean="0"/>
              <a:t>what </a:t>
            </a:r>
            <a:r>
              <a:rPr lang="en-US" dirty="0"/>
              <a:t>DATA I am supposed to be collecting and using</a:t>
            </a:r>
            <a:r>
              <a:rPr lang="en-US" dirty="0" smtClean="0"/>
              <a:t>!”</a:t>
            </a:r>
          </a:p>
          <a:p>
            <a:r>
              <a:rPr lang="en-US" dirty="0" smtClean="0"/>
              <a:t>“I don’t understand how to use data in school counseling.”</a:t>
            </a:r>
          </a:p>
          <a:p>
            <a:r>
              <a:rPr lang="en-US" dirty="0" smtClean="0"/>
              <a:t>“What kind of data do they want?”</a:t>
            </a:r>
          </a:p>
          <a:p>
            <a:r>
              <a:rPr lang="en-US" dirty="0" smtClean="0"/>
              <a:t>“Data doesn’t measure what we do!”</a:t>
            </a:r>
          </a:p>
          <a:p>
            <a:r>
              <a:rPr lang="en-US" dirty="0" smtClean="0"/>
              <a:t>“When will I have time to collect and analyze data?”</a:t>
            </a:r>
          </a:p>
          <a:p>
            <a:r>
              <a:rPr lang="en-US" dirty="0" smtClean="0"/>
              <a:t>“We collect data, I just don’t know if it is the right stuff.”</a:t>
            </a:r>
          </a:p>
          <a:p>
            <a:endParaRPr lang="en-US" dirty="0" smtClean="0"/>
          </a:p>
          <a:p>
            <a:endParaRPr lang="en-US" dirty="0"/>
          </a:p>
        </p:txBody>
      </p:sp>
    </p:spTree>
    <p:extLst>
      <p:ext uri="{BB962C8B-B14F-4D97-AF65-F5344CB8AC3E}">
        <p14:creationId xmlns:p14="http://schemas.microsoft.com/office/powerpoint/2010/main" val="328917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Elbow partner discussion</a:t>
            </a:r>
            <a:endParaRPr lang="en-US" dirty="0"/>
          </a:p>
        </p:txBody>
      </p:sp>
      <p:sp>
        <p:nvSpPr>
          <p:cNvPr id="8" name="Content Placeholder 7"/>
          <p:cNvSpPr>
            <a:spLocks noGrp="1"/>
          </p:cNvSpPr>
          <p:nvPr>
            <p:ph idx="1"/>
          </p:nvPr>
        </p:nvSpPr>
        <p:spPr/>
        <p:txBody>
          <a:bodyPr/>
          <a:lstStyle/>
          <a:p>
            <a:r>
              <a:rPr lang="en-US" dirty="0" smtClean="0"/>
              <a:t>What are data elements that you can collect to show the effectiveness of what you do?</a:t>
            </a:r>
          </a:p>
          <a:p>
            <a:r>
              <a:rPr lang="en-US" dirty="0" smtClean="0"/>
              <a:t>What data elements exist within your student information system?  </a:t>
            </a:r>
          </a:p>
        </p:txBody>
      </p:sp>
    </p:spTree>
    <p:extLst>
      <p:ext uri="{BB962C8B-B14F-4D97-AF65-F5344CB8AC3E}">
        <p14:creationId xmlns:p14="http://schemas.microsoft.com/office/powerpoint/2010/main" val="31595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94778416"/>
              </p:ext>
            </p:extLst>
          </p:nvPr>
        </p:nvGraphicFramePr>
        <p:xfrm>
          <a:off x="195146" y="276922"/>
          <a:ext cx="8001000" cy="6034956"/>
        </p:xfrm>
        <a:graphic>
          <a:graphicData uri="http://schemas.openxmlformats.org/drawingml/2006/table">
            <a:tbl>
              <a:tblPr firstRow="1" bandRow="1">
                <a:tableStyleId>{7DF18680-E054-41AD-8BC1-D1AEF772440D}</a:tableStyleId>
              </a:tblPr>
              <a:tblGrid>
                <a:gridCol w="2362200"/>
                <a:gridCol w="2579594"/>
                <a:gridCol w="3059206"/>
              </a:tblGrid>
              <a:tr h="289546">
                <a:tc>
                  <a:txBody>
                    <a:bodyPr/>
                    <a:lstStyle/>
                    <a:p>
                      <a:pPr algn="ctr"/>
                      <a:r>
                        <a:rPr lang="en-US" sz="1800" dirty="0" smtClean="0"/>
                        <a:t>Data</a:t>
                      </a:r>
                      <a:endParaRPr lang="en-US" sz="1800" dirty="0"/>
                    </a:p>
                  </a:txBody>
                  <a:tcPr marT="45713" marB="45713"/>
                </a:tc>
                <a:tc>
                  <a:txBody>
                    <a:bodyPr/>
                    <a:lstStyle/>
                    <a:p>
                      <a:pPr algn="ctr"/>
                      <a:r>
                        <a:rPr lang="en-US" sz="1800" dirty="0" smtClean="0"/>
                        <a:t>Data Source</a:t>
                      </a:r>
                      <a:endParaRPr lang="en-US" sz="1800" dirty="0"/>
                    </a:p>
                  </a:txBody>
                  <a:tcPr marT="45713" marB="45713"/>
                </a:tc>
                <a:tc>
                  <a:txBody>
                    <a:bodyPr/>
                    <a:lstStyle/>
                    <a:p>
                      <a:pPr algn="ctr"/>
                      <a:r>
                        <a:rPr lang="en-US" sz="1800" dirty="0" smtClean="0"/>
                        <a:t>Where</a:t>
                      </a:r>
                      <a:r>
                        <a:rPr lang="en-US" sz="1800" baseline="0" dirty="0" smtClean="0"/>
                        <a:t> I Can Gather data….</a:t>
                      </a:r>
                      <a:endParaRPr lang="en-US" sz="1800" dirty="0"/>
                    </a:p>
                  </a:txBody>
                  <a:tcPr marT="45713" marB="45713"/>
                </a:tc>
              </a:tr>
              <a:tr h="447947">
                <a:tc>
                  <a:txBody>
                    <a:bodyPr/>
                    <a:lstStyle/>
                    <a:p>
                      <a:r>
                        <a:rPr lang="en-US" sz="1800" dirty="0" smtClean="0"/>
                        <a:t>Standardized testing</a:t>
                      </a:r>
                    </a:p>
                    <a:p>
                      <a:pPr marL="285750" indent="-285750">
                        <a:buFont typeface="Arial" pitchFamily="34" charset="0"/>
                        <a:buChar char="•"/>
                      </a:pPr>
                      <a:r>
                        <a:rPr lang="en-US" sz="1800" dirty="0" smtClean="0"/>
                        <a:t>CSAP/TCAP</a:t>
                      </a:r>
                    </a:p>
                    <a:p>
                      <a:pPr marL="285750" indent="-285750">
                        <a:buFont typeface="Arial" pitchFamily="34" charset="0"/>
                        <a:buChar char="•"/>
                      </a:pPr>
                      <a:r>
                        <a:rPr lang="en-US" sz="1800" dirty="0" smtClean="0"/>
                        <a:t>Access/CELA</a:t>
                      </a:r>
                    </a:p>
                    <a:p>
                      <a:endParaRPr lang="en-US" sz="1800" dirty="0"/>
                    </a:p>
                  </a:txBody>
                  <a:tcPr marT="45713" marB="45713"/>
                </a:tc>
                <a:tc>
                  <a:txBody>
                    <a:bodyPr/>
                    <a:lstStyle/>
                    <a:p>
                      <a:pPr eaLnBrk="1" hangingPunct="1">
                        <a:lnSpc>
                          <a:spcPct val="90000"/>
                        </a:lnSpc>
                        <a:defRPr/>
                      </a:pPr>
                      <a:r>
                        <a:rPr lang="en-US" sz="1800" dirty="0" smtClean="0"/>
                        <a:t>CDE Website - </a:t>
                      </a:r>
                      <a:r>
                        <a:rPr lang="en-US" sz="1800" dirty="0" err="1" smtClean="0">
                          <a:hlinkClick r:id="rId2"/>
                        </a:rPr>
                        <a:t>Schoolview</a:t>
                      </a:r>
                      <a:endParaRPr lang="en-US" sz="1800" dirty="0" smtClean="0"/>
                    </a:p>
                  </a:txBody>
                  <a:tcPr marT="45713" marB="45713"/>
                </a:tc>
                <a:tc>
                  <a:txBody>
                    <a:bodyPr/>
                    <a:lstStyle/>
                    <a:p>
                      <a:pPr eaLnBrk="1" hangingPunct="1">
                        <a:lnSpc>
                          <a:spcPct val="90000"/>
                        </a:lnSpc>
                        <a:buFont typeface="Arial" pitchFamily="34" charset="0"/>
                        <a:buChar char="•"/>
                        <a:defRPr/>
                      </a:pPr>
                      <a:r>
                        <a:rPr lang="en-US" sz="1600" dirty="0" smtClean="0"/>
                        <a:t>Principal</a:t>
                      </a:r>
                    </a:p>
                    <a:p>
                      <a:pPr eaLnBrk="1" hangingPunct="1">
                        <a:lnSpc>
                          <a:spcPct val="90000"/>
                        </a:lnSpc>
                        <a:buFont typeface="Arial" pitchFamily="34" charset="0"/>
                        <a:buChar char="•"/>
                        <a:defRPr/>
                      </a:pPr>
                      <a:r>
                        <a:rPr lang="en-US" sz="1600" dirty="0" smtClean="0"/>
                        <a:t>Instructional</a:t>
                      </a:r>
                      <a:r>
                        <a:rPr lang="en-US" sz="1600" baseline="0" dirty="0" smtClean="0"/>
                        <a:t> coach</a:t>
                      </a:r>
                    </a:p>
                    <a:p>
                      <a:pPr eaLnBrk="1" hangingPunct="1">
                        <a:lnSpc>
                          <a:spcPct val="90000"/>
                        </a:lnSpc>
                        <a:buFont typeface="Arial" pitchFamily="34" charset="0"/>
                        <a:buChar char="•"/>
                        <a:defRPr/>
                      </a:pPr>
                      <a:r>
                        <a:rPr lang="en-US" sz="1600" baseline="0" dirty="0" smtClean="0"/>
                        <a:t>SOARS</a:t>
                      </a:r>
                    </a:p>
                    <a:p>
                      <a:pPr eaLnBrk="1" hangingPunct="1">
                        <a:lnSpc>
                          <a:spcPct val="90000"/>
                        </a:lnSpc>
                        <a:buFont typeface="Arial" pitchFamily="34" charset="0"/>
                        <a:buChar char="•"/>
                        <a:defRPr/>
                      </a:pPr>
                      <a:r>
                        <a:rPr lang="en-US" sz="1600" baseline="0" dirty="0" smtClean="0"/>
                        <a:t>Infinite campus</a:t>
                      </a:r>
                    </a:p>
                    <a:p>
                      <a:pPr eaLnBrk="1" hangingPunct="1">
                        <a:lnSpc>
                          <a:spcPct val="90000"/>
                        </a:lnSpc>
                        <a:buFont typeface="Arial" pitchFamily="34" charset="0"/>
                        <a:buChar char="•"/>
                        <a:defRPr/>
                      </a:pPr>
                      <a:r>
                        <a:rPr lang="en-US" sz="1600" baseline="0" dirty="0" err="1" smtClean="0"/>
                        <a:t>Naviance</a:t>
                      </a:r>
                      <a:endParaRPr lang="en-US" sz="1600" dirty="0" smtClean="0"/>
                    </a:p>
                  </a:txBody>
                  <a:tcPr marT="45713" marB="45713"/>
                </a:tc>
              </a:tr>
              <a:tr h="447947">
                <a:tc>
                  <a:txBody>
                    <a:bodyPr/>
                    <a:lstStyle/>
                    <a:p>
                      <a:r>
                        <a:rPr lang="en-US" sz="1800" dirty="0" smtClean="0"/>
                        <a:t>Purchased Curriculum/Testing </a:t>
                      </a:r>
                    </a:p>
                    <a:p>
                      <a:pPr>
                        <a:buFont typeface="Arial" pitchFamily="34" charset="0"/>
                        <a:buChar char="•"/>
                      </a:pPr>
                      <a:r>
                        <a:rPr lang="en-US" sz="1800" dirty="0" smtClean="0"/>
                        <a:t>    Explore/PLAN</a:t>
                      </a:r>
                    </a:p>
                    <a:p>
                      <a:pPr>
                        <a:buFont typeface="Arial" pitchFamily="34" charset="0"/>
                        <a:buChar char="•"/>
                      </a:pPr>
                      <a:r>
                        <a:rPr lang="en-US" sz="1800" dirty="0" smtClean="0"/>
                        <a:t>    Pre</a:t>
                      </a:r>
                      <a:r>
                        <a:rPr lang="en-US" sz="1800" baseline="0" dirty="0" smtClean="0"/>
                        <a:t> AP/AP</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3"/>
                        </a:rPr>
                        <a:t>ACT</a:t>
                      </a:r>
                      <a:r>
                        <a:rPr lang="en-US" sz="1800" dirty="0" smtClean="0"/>
                        <a:t>/</a:t>
                      </a:r>
                      <a:r>
                        <a:rPr lang="en-US" sz="1800" dirty="0" err="1" smtClean="0">
                          <a:hlinkClick r:id="rId4"/>
                        </a:rPr>
                        <a:t>Collegeboard</a:t>
                      </a:r>
                      <a:r>
                        <a:rPr lang="en-US" sz="1800" dirty="0" smtClean="0"/>
                        <a:t>)</a:t>
                      </a:r>
                      <a:endParaRPr lang="en-US" sz="1400" dirty="0" smtClean="0"/>
                    </a:p>
                  </a:txBody>
                  <a:tcPr marT="45713" marB="45713"/>
                </a:tc>
                <a:tc>
                  <a:txBody>
                    <a:bodyPr/>
                    <a:lstStyle/>
                    <a:p>
                      <a:pPr eaLnBrk="1" hangingPunct="1">
                        <a:lnSpc>
                          <a:spcPct val="90000"/>
                        </a:lnSpc>
                        <a:buFont typeface="Arial" pitchFamily="34" charset="0"/>
                        <a:buChar char="•"/>
                        <a:defRPr/>
                      </a:pPr>
                      <a:r>
                        <a:rPr lang="en-US" sz="1800" dirty="0" smtClean="0"/>
                        <a:t>Testing Coordinator</a:t>
                      </a:r>
                    </a:p>
                    <a:p>
                      <a:pPr eaLnBrk="1" hangingPunct="1">
                        <a:lnSpc>
                          <a:spcPct val="90000"/>
                        </a:lnSpc>
                        <a:buFont typeface="Arial" pitchFamily="34" charset="0"/>
                        <a:buChar char="•"/>
                        <a:defRPr/>
                      </a:pPr>
                      <a:r>
                        <a:rPr lang="en-US" sz="1800" dirty="0" smtClean="0"/>
                        <a:t>Principal</a:t>
                      </a:r>
                    </a:p>
                    <a:p>
                      <a:pPr eaLnBrk="1" hangingPunct="1">
                        <a:lnSpc>
                          <a:spcPct val="90000"/>
                        </a:lnSpc>
                        <a:buFont typeface="Arial" pitchFamily="34" charset="0"/>
                        <a:buChar char="•"/>
                        <a:defRPr/>
                      </a:pPr>
                      <a:r>
                        <a:rPr lang="en-US" sz="1800" dirty="0" smtClean="0"/>
                        <a:t>SOARS</a:t>
                      </a:r>
                    </a:p>
                  </a:txBody>
                  <a:tcPr marT="45713" marB="45713"/>
                </a:tc>
              </a:tr>
              <a:tr h="447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The school’s yearly</a:t>
                      </a:r>
                      <a:r>
                        <a:rPr lang="en-US" sz="1800" baseline="0" smtClean="0"/>
                        <a:t> goals and plan for achieving the goals</a:t>
                      </a:r>
                      <a:endParaRPr lang="en-US" sz="1800" dirty="0" smtClean="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school’s </a:t>
                      </a:r>
                      <a:r>
                        <a:rPr lang="en-US" sz="1800" dirty="0" smtClean="0">
                          <a:hlinkClick r:id="rId5"/>
                        </a:rPr>
                        <a:t>UIP</a:t>
                      </a: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Principal</a:t>
                      </a:r>
                    </a:p>
                  </a:txBody>
                  <a:tcPr marT="45713" marB="45713"/>
                </a:tc>
              </a:tr>
              <a:tr h="1074323">
                <a:tc>
                  <a:txBody>
                    <a:bodyPr/>
                    <a:lstStyle/>
                    <a:p>
                      <a:r>
                        <a:rPr lang="en-US" sz="1800" dirty="0" smtClean="0"/>
                        <a:t>Attendance, Discipline, Grades, Assessment Data, Course Enrollment Patterns</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Student Information Systems (Infinite Campus, </a:t>
                      </a:r>
                      <a:r>
                        <a:rPr lang="en-US" sz="1800" dirty="0" err="1" smtClean="0"/>
                        <a:t>Powerschool</a:t>
                      </a:r>
                      <a:r>
                        <a:rPr lang="en-US" sz="1800" dirty="0" smtClean="0"/>
                        <a:t>, SASI etc.) System/Administrators</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Infinite Campus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Assistant</a:t>
                      </a:r>
                      <a:r>
                        <a:rPr lang="en-US" sz="1800" baseline="0" dirty="0" smtClean="0"/>
                        <a:t> Principal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Attendance Secretary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Special Ed./ILP/ELL</a:t>
                      </a:r>
                      <a:endParaRPr lang="en-US" sz="1800" dirty="0" smtClean="0"/>
                    </a:p>
                  </a:txBody>
                  <a:tcPr marT="45713" marB="45713"/>
                </a:tc>
              </a:tr>
              <a:tr h="447947">
                <a:tc>
                  <a:txBody>
                    <a:bodyPr/>
                    <a:lstStyle/>
                    <a:p>
                      <a:r>
                        <a:rPr lang="en-US" sz="1800" dirty="0" smtClean="0"/>
                        <a:t>ICAP’s</a:t>
                      </a:r>
                    </a:p>
                    <a:p>
                      <a:pPr>
                        <a:buFont typeface="Arial" pitchFamily="34" charset="0"/>
                        <a:buChar char="•"/>
                      </a:pPr>
                      <a:r>
                        <a:rPr lang="en-US" sz="1800" dirty="0" smtClean="0"/>
                        <a:t>  Career</a:t>
                      </a:r>
                      <a:r>
                        <a:rPr lang="en-US" sz="1800" baseline="0" dirty="0" smtClean="0"/>
                        <a:t> pathways</a:t>
                      </a:r>
                    </a:p>
                    <a:p>
                      <a:pPr>
                        <a:buFont typeface="Arial" pitchFamily="34" charset="0"/>
                        <a:buChar char="•"/>
                      </a:pPr>
                      <a:r>
                        <a:rPr lang="en-US" sz="1800" baseline="0" dirty="0" smtClean="0"/>
                        <a:t>  First generation</a:t>
                      </a:r>
                    </a:p>
                    <a:p>
                      <a:pPr>
                        <a:buFont typeface="Arial" pitchFamily="34" charset="0"/>
                        <a:buChar char="•"/>
                      </a:pPr>
                      <a:r>
                        <a:rPr lang="en-US" sz="1800" baseline="0" dirty="0" smtClean="0"/>
                        <a:t>  Future plans/goals</a:t>
                      </a:r>
                      <a:endParaRPr lang="en-US" sz="1800" dirty="0"/>
                    </a:p>
                  </a:txBody>
                  <a:tcPr marT="45713" marB="45713"/>
                </a:tc>
                <a:tc>
                  <a:txBody>
                    <a:bodyPr/>
                    <a:lstStyle/>
                    <a:p>
                      <a:r>
                        <a:rPr lang="en-US" sz="1800" dirty="0" smtClean="0"/>
                        <a:t>CIC, </a:t>
                      </a:r>
                      <a:r>
                        <a:rPr lang="en-US" sz="1800" dirty="0" err="1" smtClean="0"/>
                        <a:t>Naviance</a:t>
                      </a:r>
                      <a:r>
                        <a:rPr lang="en-US" sz="1800" dirty="0" smtClean="0"/>
                        <a:t>, Paper copy</a:t>
                      </a:r>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err="1" smtClean="0"/>
                        <a:t>Naviance</a:t>
                      </a:r>
                      <a:endParaRPr lang="en-US" sz="1400" dirty="0" smtClean="0"/>
                    </a:p>
                  </a:txBody>
                  <a:tcPr marT="45713" marB="45713"/>
                </a:tc>
              </a:tr>
            </a:tbl>
          </a:graphicData>
        </a:graphic>
      </p:graphicFrame>
    </p:spTree>
    <p:extLst>
      <p:ext uri="{BB962C8B-B14F-4D97-AF65-F5344CB8AC3E}">
        <p14:creationId xmlns:p14="http://schemas.microsoft.com/office/powerpoint/2010/main" val="302336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7093528"/>
              </p:ext>
            </p:extLst>
          </p:nvPr>
        </p:nvGraphicFramePr>
        <p:xfrm>
          <a:off x="609600" y="228600"/>
          <a:ext cx="8001000" cy="5760636"/>
        </p:xfrm>
        <a:graphic>
          <a:graphicData uri="http://schemas.openxmlformats.org/drawingml/2006/table">
            <a:tbl>
              <a:tblPr firstRow="1" bandRow="1">
                <a:tableStyleId>{7DF18680-E054-41AD-8BC1-D1AEF772440D}</a:tableStyleId>
              </a:tblPr>
              <a:tblGrid>
                <a:gridCol w="1882588"/>
                <a:gridCol w="3059206"/>
                <a:gridCol w="3059206"/>
              </a:tblGrid>
              <a:tr h="289546">
                <a:tc>
                  <a:txBody>
                    <a:bodyPr/>
                    <a:lstStyle/>
                    <a:p>
                      <a:pPr algn="ctr"/>
                      <a:r>
                        <a:rPr lang="en-US" sz="1800" dirty="0" smtClean="0"/>
                        <a:t>Data</a:t>
                      </a:r>
                      <a:endParaRPr lang="en-US" sz="1800" dirty="0"/>
                    </a:p>
                  </a:txBody>
                  <a:tcPr marT="45713" marB="45713"/>
                </a:tc>
                <a:tc>
                  <a:txBody>
                    <a:bodyPr/>
                    <a:lstStyle/>
                    <a:p>
                      <a:pPr algn="ctr"/>
                      <a:r>
                        <a:rPr lang="en-US" sz="1800" dirty="0" smtClean="0"/>
                        <a:t>Data Source</a:t>
                      </a:r>
                      <a:endParaRPr lang="en-US" sz="1800" dirty="0"/>
                    </a:p>
                  </a:txBody>
                  <a:tcPr marT="45713" marB="45713"/>
                </a:tc>
                <a:tc>
                  <a:txBody>
                    <a:bodyPr/>
                    <a:lstStyle/>
                    <a:p>
                      <a:pPr algn="ctr"/>
                      <a:endParaRPr lang="en-US" sz="1800" dirty="0"/>
                    </a:p>
                  </a:txBody>
                  <a:tcPr marT="45713" marB="45713"/>
                </a:tc>
              </a:tr>
              <a:tr h="289546">
                <a:tc>
                  <a:txBody>
                    <a:bodyPr/>
                    <a:lstStyle/>
                    <a:p>
                      <a:pPr algn="l"/>
                      <a:r>
                        <a:rPr lang="en-US" sz="1800" dirty="0" smtClean="0"/>
                        <a:t>Systems analysis</a:t>
                      </a:r>
                      <a:endParaRPr lang="en-US" sz="1800" dirty="0"/>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Times New Roman" pitchFamily="18" charset="0"/>
                          <a:cs typeface="+mn-cs"/>
                        </a:rPr>
                        <a:t>Discipline, Grading Scale Policy, Promotion, Retention, School Safety Surveys</a:t>
                      </a:r>
                      <a:endParaRPr lang="en-US" sz="1800" kern="1200" dirty="0" smtClean="0">
                        <a:solidFill>
                          <a:schemeClr val="dk1"/>
                        </a:solidFill>
                        <a:effectLst>
                          <a:outerShdw blurRad="38100" dist="38100" dir="2700000" algn="tl">
                            <a:srgbClr val="000000">
                              <a:alpha val="43137"/>
                            </a:srgbClr>
                          </a:outerShdw>
                        </a:effectLst>
                        <a:latin typeface="+mn-lt"/>
                        <a:ea typeface="+mn-ea"/>
                        <a:cs typeface="+mn-cs"/>
                      </a:endParaRPr>
                    </a:p>
                    <a:p>
                      <a:pPr algn="ctr"/>
                      <a:endParaRPr lang="en-US" sz="1800" dirty="0"/>
                    </a:p>
                  </a:txBody>
                  <a:tcPr marT="45713" marB="45713"/>
                </a:tc>
                <a:tc>
                  <a:txBody>
                    <a:bodyPr/>
                    <a:lstStyle/>
                    <a:p>
                      <a:pPr algn="l"/>
                      <a:r>
                        <a:rPr lang="en-US" sz="1800" dirty="0" smtClean="0"/>
                        <a:t>Infinite Campus</a:t>
                      </a:r>
                    </a:p>
                    <a:p>
                      <a:pPr algn="l"/>
                      <a:r>
                        <a:rPr lang="en-US" sz="1800" dirty="0" smtClean="0"/>
                        <a:t>Surveys</a:t>
                      </a:r>
                    </a:p>
                    <a:p>
                      <a:pPr algn="l"/>
                      <a:r>
                        <a:rPr lang="en-US" sz="1800" dirty="0" smtClean="0"/>
                        <a:t>Needs</a:t>
                      </a:r>
                      <a:r>
                        <a:rPr lang="en-US" sz="1800" baseline="0" dirty="0" smtClean="0"/>
                        <a:t> assessments</a:t>
                      </a:r>
                    </a:p>
                    <a:p>
                      <a:pPr algn="l"/>
                      <a:r>
                        <a:rPr lang="en-US" sz="1800" baseline="0" dirty="0" smtClean="0"/>
                        <a:t>Evaluation of school policies and practices</a:t>
                      </a:r>
                      <a:endParaRPr lang="en-US" sz="1800" dirty="0"/>
                    </a:p>
                  </a:txBody>
                  <a:tcPr marT="45713" marB="45713"/>
                </a:tc>
              </a:tr>
              <a:tr h="447947">
                <a:tc>
                  <a:txBody>
                    <a:bodyPr/>
                    <a:lstStyle/>
                    <a:p>
                      <a:r>
                        <a:rPr lang="en-US" sz="1800" dirty="0" smtClean="0"/>
                        <a:t>Counselor Interactions</a:t>
                      </a:r>
                      <a:endParaRPr lang="en-US" sz="1800" dirty="0"/>
                    </a:p>
                  </a:txBody>
                  <a:tcPr marT="45713" marB="45713"/>
                </a:tc>
                <a:tc>
                  <a:txBody>
                    <a:bodyPr/>
                    <a:lstStyle/>
                    <a:p>
                      <a:r>
                        <a:rPr lang="en-US" sz="1800" dirty="0" smtClean="0"/>
                        <a:t>You!  (notes,</a:t>
                      </a:r>
                      <a:r>
                        <a:rPr lang="en-US" sz="1800" baseline="0" dirty="0" smtClean="0"/>
                        <a:t> email, phone log)</a:t>
                      </a:r>
                      <a:endParaRPr lang="en-US" sz="1800" dirty="0"/>
                    </a:p>
                  </a:txBody>
                  <a:tcPr marT="45713" marB="45713"/>
                </a:tc>
                <a:tc>
                  <a:txBody>
                    <a:bodyPr/>
                    <a:lstStyle/>
                    <a:p>
                      <a:r>
                        <a:rPr lang="en-US" sz="1800" dirty="0" smtClean="0"/>
                        <a:t>Microsoft</a:t>
                      </a:r>
                      <a:r>
                        <a:rPr lang="en-US" sz="1800" baseline="0" dirty="0" smtClean="0"/>
                        <a:t> Outlook</a:t>
                      </a:r>
                      <a:endParaRPr lang="en-US" sz="1800" dirty="0"/>
                    </a:p>
                  </a:txBody>
                  <a:tcPr marT="45713" marB="45713"/>
                </a:tc>
              </a:tr>
              <a:tr h="447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Student, Faculty, and Family</a:t>
                      </a:r>
                      <a:r>
                        <a:rPr lang="en-US" sz="1800" baseline="0" dirty="0" smtClean="0"/>
                        <a:t> Needs</a:t>
                      </a:r>
                      <a:endParaRPr lang="en-US" sz="1800" dirty="0" smtClean="0"/>
                    </a:p>
                    <a:p>
                      <a:endParaRPr lang="en-US" sz="1800" dirty="0"/>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Surveys,  </a:t>
                      </a:r>
                      <a:r>
                        <a:rPr lang="en-US" sz="1800" dirty="0" smtClean="0">
                          <a:hlinkClick r:id="rId2"/>
                        </a:rPr>
                        <a:t>Needs Assessments</a:t>
                      </a:r>
                      <a:r>
                        <a:rPr lang="en-US" sz="1800" dirty="0" smtClean="0"/>
                        <a:t> </a:t>
                      </a:r>
                      <a:endParaRPr kumimoji="0" lang="en-US" sz="1800" b="0" i="0" u="none" strike="noStrike" cap="none" normalizeH="0" baseline="0" dirty="0" smtClean="0">
                        <a:ln>
                          <a:noFill/>
                        </a:ln>
                        <a:solidFill>
                          <a:srgbClr val="000000"/>
                        </a:solidFill>
                        <a:effectLst/>
                        <a:latin typeface="Calibri" pitchFamily="-84" charset="0"/>
                        <a:ea typeface="Arial" pitchFamily="-84" charset="0"/>
                        <a:cs typeface="Arial" pitchFamily="-8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a:p>
                  </a:txBody>
                  <a:tcPr marT="45713" marB="45713"/>
                </a:tc>
                <a:tc>
                  <a:txBody>
                    <a:bodyPr/>
                    <a:lstStyle/>
                    <a:p>
                      <a:r>
                        <a:rPr lang="en-US" sz="1800" dirty="0" smtClean="0"/>
                        <a:t>Make your voice heard survey</a:t>
                      </a:r>
                    </a:p>
                    <a:p>
                      <a:r>
                        <a:rPr lang="en-US" sz="1800" dirty="0" smtClean="0"/>
                        <a:t>Tell survey</a:t>
                      </a:r>
                    </a:p>
                    <a:p>
                      <a:endParaRPr lang="en-US" sz="1800" dirty="0"/>
                    </a:p>
                  </a:txBody>
                  <a:tcPr marT="45713" marB="45713"/>
                </a:tc>
              </a:tr>
              <a:tr h="447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84" charset="0"/>
                          <a:ea typeface="Arial" pitchFamily="-84" charset="0"/>
                          <a:cs typeface="Arial" pitchFamily="-84" charset="0"/>
                        </a:rPr>
                        <a:t>Pre-Post Tests</a:t>
                      </a:r>
                    </a:p>
                    <a:p>
                      <a:endParaRPr lang="en-US" sz="1800" dirty="0"/>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84" charset="0"/>
                          <a:ea typeface="Arial" pitchFamily="-84" charset="0"/>
                          <a:cs typeface="Arial" pitchFamily="-84" charset="0"/>
                        </a:rPr>
                        <a:t>Given before and after an intervention to determine knowledge gained or to measure a change in perspective</a:t>
                      </a:r>
                    </a:p>
                  </a:txBody>
                  <a:tcPr marT="45713" marB="45713"/>
                </a:tc>
                <a:tc>
                  <a:txBody>
                    <a:bodyPr/>
                    <a:lstStyle/>
                    <a:p>
                      <a:endParaRPr lang="en-US" sz="1800" dirty="0"/>
                    </a:p>
                  </a:txBody>
                  <a:tcPr marT="45713" marB="45713"/>
                </a:tc>
              </a:tr>
              <a:tr h="447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SES info.</a:t>
                      </a:r>
                    </a:p>
                    <a:p>
                      <a:endParaRPr lang="en-US" sz="1800"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Check school, sometimes confidential</a:t>
                      </a:r>
                    </a:p>
                    <a:p>
                      <a:endParaRPr lang="en-US" sz="1800" dirty="0"/>
                    </a:p>
                  </a:txBody>
                  <a:tcPr marT="45713" marB="45713"/>
                </a:tc>
                <a:tc>
                  <a:txBody>
                    <a:bodyPr/>
                    <a:lstStyle/>
                    <a:p>
                      <a:endParaRPr lang="en-US" sz="1800" dirty="0"/>
                    </a:p>
                  </a:txBody>
                  <a:tcPr marT="45713" marB="45713"/>
                </a:tc>
              </a:tr>
            </a:tbl>
          </a:graphicData>
        </a:graphic>
      </p:graphicFrame>
    </p:spTree>
    <p:extLst>
      <p:ext uri="{BB962C8B-B14F-4D97-AF65-F5344CB8AC3E}">
        <p14:creationId xmlns:p14="http://schemas.microsoft.com/office/powerpoint/2010/main" val="159062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4294967295"/>
            <p:extLst>
              <p:ext uri="{D42A27DB-BD31-4B8C-83A1-F6EECF244321}">
                <p14:modId xmlns:p14="http://schemas.microsoft.com/office/powerpoint/2010/main" val="1620073434"/>
              </p:ext>
            </p:extLst>
          </p:nvPr>
        </p:nvGraphicFramePr>
        <p:xfrm>
          <a:off x="1351156" y="589853"/>
          <a:ext cx="6781800" cy="5240338"/>
        </p:xfrm>
        <a:graphic>
          <a:graphicData uri="http://schemas.openxmlformats.org/presentationml/2006/ole">
            <mc:AlternateContent xmlns:mc="http://schemas.openxmlformats.org/markup-compatibility/2006">
              <mc:Choice xmlns:v="urn:schemas-microsoft-com:vml" Requires="v">
                <p:oleObj spid="_x0000_s1029" name="Acrobat Document" r:id="rId3" imgW="10053360" imgH="7772400" progId="AcroExch.Document.7">
                  <p:embed/>
                </p:oleObj>
              </mc:Choice>
              <mc:Fallback>
                <p:oleObj name="Acrobat Document" r:id="rId3" imgW="10053360" imgH="7772400" progId="AcroExch.Document.7">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156" y="589853"/>
                        <a:ext cx="6781800" cy="524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017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38200" y="1295400"/>
            <a:ext cx="8021963" cy="2268018"/>
          </a:xfrm>
          <a:prstGeom prst="rect">
            <a:avLst/>
          </a:prstGeom>
        </p:spPr>
      </p:pic>
      <p:sp>
        <p:nvSpPr>
          <p:cNvPr id="6" name="TextBox 5"/>
          <p:cNvSpPr txBox="1"/>
          <p:nvPr/>
        </p:nvSpPr>
        <p:spPr>
          <a:xfrm>
            <a:off x="2906751" y="156002"/>
            <a:ext cx="4876800" cy="830997"/>
          </a:xfrm>
          <a:prstGeom prst="rect">
            <a:avLst/>
          </a:prstGeom>
          <a:noFill/>
        </p:spPr>
        <p:txBody>
          <a:bodyPr wrap="square" rtlCol="0">
            <a:spAutoFit/>
          </a:bodyPr>
          <a:lstStyle/>
          <a:p>
            <a:r>
              <a:rPr lang="en-US" sz="4800" dirty="0" smtClean="0">
                <a:solidFill>
                  <a:prstClr val="black"/>
                </a:solidFill>
              </a:rPr>
              <a:t>Results Data</a:t>
            </a:r>
            <a:endParaRPr lang="en-US" sz="4800" dirty="0">
              <a:solidFill>
                <a:prstClr val="black"/>
              </a:solidFill>
            </a:endParaRPr>
          </a:p>
        </p:txBody>
      </p:sp>
      <p:sp>
        <p:nvSpPr>
          <p:cNvPr id="7" name="TextBox 6"/>
          <p:cNvSpPr txBox="1"/>
          <p:nvPr/>
        </p:nvSpPr>
        <p:spPr>
          <a:xfrm>
            <a:off x="1295400" y="3733800"/>
            <a:ext cx="7086600" cy="2800767"/>
          </a:xfrm>
          <a:prstGeom prst="rect">
            <a:avLst/>
          </a:prstGeom>
          <a:noFill/>
        </p:spPr>
        <p:txBody>
          <a:bodyPr wrap="square" rtlCol="0">
            <a:spAutoFit/>
          </a:bodyPr>
          <a:lstStyle/>
          <a:p>
            <a:r>
              <a:rPr lang="en-US" sz="2400" dirty="0" smtClean="0">
                <a:solidFill>
                  <a:prstClr val="black"/>
                </a:solidFill>
              </a:rPr>
              <a:t>		</a:t>
            </a:r>
            <a:r>
              <a:rPr lang="en-US" sz="3200" dirty="0" smtClean="0">
                <a:solidFill>
                  <a:prstClr val="black"/>
                </a:solidFill>
              </a:rPr>
              <a:t>ULTIMATE </a:t>
            </a:r>
            <a:r>
              <a:rPr lang="en-US" sz="3200" dirty="0">
                <a:solidFill>
                  <a:prstClr val="black"/>
                </a:solidFill>
              </a:rPr>
              <a:t>GOAL!</a:t>
            </a:r>
          </a:p>
          <a:p>
            <a:pPr marL="285750" indent="-285750">
              <a:buFont typeface="Arial" pitchFamily="34" charset="0"/>
              <a:buChar char="•"/>
            </a:pPr>
            <a:r>
              <a:rPr lang="en-US" sz="2400" dirty="0" smtClean="0">
                <a:solidFill>
                  <a:prstClr val="black"/>
                </a:solidFill>
              </a:rPr>
              <a:t>“</a:t>
            </a:r>
            <a:r>
              <a:rPr lang="en-US" sz="2400" dirty="0">
                <a:solidFill>
                  <a:prstClr val="black"/>
                </a:solidFill>
              </a:rPr>
              <a:t>So WHAT” </a:t>
            </a:r>
            <a:r>
              <a:rPr lang="en-US" sz="2400" dirty="0" smtClean="0">
                <a:solidFill>
                  <a:prstClr val="black"/>
                </a:solidFill>
              </a:rPr>
              <a:t>data </a:t>
            </a:r>
          </a:p>
          <a:p>
            <a:pPr marL="285750" indent="-285750">
              <a:buFont typeface="Arial" pitchFamily="34" charset="0"/>
              <a:buChar char="•"/>
            </a:pPr>
            <a:r>
              <a:rPr lang="en-US" sz="2400" dirty="0" smtClean="0">
                <a:solidFill>
                  <a:prstClr val="black"/>
                </a:solidFill>
              </a:rPr>
              <a:t>Hard </a:t>
            </a:r>
            <a:r>
              <a:rPr lang="en-US" sz="2400" dirty="0">
                <a:solidFill>
                  <a:prstClr val="black"/>
                </a:solidFill>
              </a:rPr>
              <a:t>data</a:t>
            </a:r>
          </a:p>
          <a:p>
            <a:pPr marL="285750" indent="-285750">
              <a:buFont typeface="Arial" pitchFamily="34" charset="0"/>
              <a:buChar char="•"/>
            </a:pPr>
            <a:r>
              <a:rPr lang="en-US" sz="2400" dirty="0">
                <a:solidFill>
                  <a:prstClr val="black"/>
                </a:solidFill>
              </a:rPr>
              <a:t>Application data</a:t>
            </a:r>
          </a:p>
          <a:p>
            <a:pPr marL="285750" indent="-285750">
              <a:buFont typeface="Arial" pitchFamily="34" charset="0"/>
              <a:buChar char="•"/>
            </a:pPr>
            <a:r>
              <a:rPr lang="en-US" sz="2400" dirty="0">
                <a:solidFill>
                  <a:prstClr val="black"/>
                </a:solidFill>
              </a:rPr>
              <a:t>Proof your program has (or has not) positively impacted students ability to utilize the knowledge, attitudes and skills to effect </a:t>
            </a:r>
            <a:r>
              <a:rPr lang="en-US" sz="2400" dirty="0" smtClean="0">
                <a:solidFill>
                  <a:prstClr val="black"/>
                </a:solidFill>
              </a:rPr>
              <a:t>behavior</a:t>
            </a:r>
            <a:endParaRPr lang="en-US" sz="2400" dirty="0">
              <a:solidFill>
                <a:prstClr val="black"/>
              </a:solidFill>
            </a:endParaRPr>
          </a:p>
        </p:txBody>
      </p:sp>
      <p:cxnSp>
        <p:nvCxnSpPr>
          <p:cNvPr id="9" name="Straight Arrow Connector 8"/>
          <p:cNvCxnSpPr/>
          <p:nvPr/>
        </p:nvCxnSpPr>
        <p:spPr>
          <a:xfrm>
            <a:off x="2590800" y="2743200"/>
            <a:ext cx="289560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25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990601"/>
            <a:ext cx="5105400" cy="461665"/>
          </a:xfrm>
          <a:prstGeom prst="rect">
            <a:avLst/>
          </a:prstGeom>
          <a:noFill/>
        </p:spPr>
        <p:txBody>
          <a:bodyPr wrap="square" rtlCol="0">
            <a:spAutoFit/>
          </a:bodyPr>
          <a:lstStyle/>
          <a:p>
            <a:r>
              <a:rPr lang="en-US" sz="2400" dirty="0" smtClean="0">
                <a:solidFill>
                  <a:prstClr val="black"/>
                </a:solidFill>
              </a:rPr>
              <a:t>		</a:t>
            </a:r>
            <a:endParaRPr lang="en-US" sz="2400" dirty="0">
              <a:solidFill>
                <a:prstClr val="black"/>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25202" y="660231"/>
            <a:ext cx="1761598" cy="3389096"/>
          </a:xfrm>
          <a:prstGeom prst="rect">
            <a:avLst/>
          </a:prstGeom>
        </p:spPr>
      </p:pic>
      <p:sp>
        <p:nvSpPr>
          <p:cNvPr id="11" name="TextBox 10"/>
          <p:cNvSpPr txBox="1"/>
          <p:nvPr/>
        </p:nvSpPr>
        <p:spPr>
          <a:xfrm>
            <a:off x="1188720" y="1452266"/>
            <a:ext cx="4876800" cy="3139321"/>
          </a:xfrm>
          <a:prstGeom prst="rect">
            <a:avLst/>
          </a:prstGeom>
          <a:noFill/>
        </p:spPr>
        <p:txBody>
          <a:bodyPr wrap="square" rtlCol="0">
            <a:spAutoFit/>
          </a:bodyPr>
          <a:lstStyle/>
          <a:p>
            <a:pPr marL="285750" indent="-285750">
              <a:buFont typeface="Arial" pitchFamily="34" charset="0"/>
              <a:buChar char="•"/>
            </a:pPr>
            <a:r>
              <a:rPr lang="en-US" sz="3000" dirty="0" smtClean="0">
                <a:solidFill>
                  <a:prstClr val="black"/>
                </a:solidFill>
              </a:rPr>
              <a:t>What </a:t>
            </a:r>
            <a:r>
              <a:rPr lang="en-US" sz="3000" dirty="0">
                <a:solidFill>
                  <a:prstClr val="black"/>
                </a:solidFill>
              </a:rPr>
              <a:t>you did for </a:t>
            </a:r>
            <a:r>
              <a:rPr lang="en-US" sz="3000" dirty="0" smtClean="0">
                <a:solidFill>
                  <a:prstClr val="black"/>
                </a:solidFill>
              </a:rPr>
              <a:t>whom</a:t>
            </a:r>
            <a:endParaRPr lang="en-US" sz="3000" dirty="0">
              <a:solidFill>
                <a:prstClr val="black"/>
              </a:solidFill>
            </a:endParaRPr>
          </a:p>
          <a:p>
            <a:pPr marL="285750" indent="-285750">
              <a:buFont typeface="Arial" pitchFamily="34" charset="0"/>
              <a:buChar char="•"/>
            </a:pPr>
            <a:r>
              <a:rPr lang="en-US" sz="3000" dirty="0">
                <a:solidFill>
                  <a:prstClr val="black"/>
                </a:solidFill>
              </a:rPr>
              <a:t>Evidence that event occurred</a:t>
            </a:r>
          </a:p>
          <a:p>
            <a:pPr marL="285750" indent="-285750">
              <a:buFont typeface="Arial" pitchFamily="34" charset="0"/>
              <a:buChar char="•"/>
            </a:pPr>
            <a:r>
              <a:rPr lang="en-US" sz="3000" dirty="0">
                <a:solidFill>
                  <a:prstClr val="black"/>
                </a:solidFill>
              </a:rPr>
              <a:t>How activity was conducted</a:t>
            </a:r>
          </a:p>
          <a:p>
            <a:pPr marL="285750" indent="-285750">
              <a:buFont typeface="Arial" pitchFamily="34" charset="0"/>
              <a:buChar char="•"/>
            </a:pPr>
            <a:r>
              <a:rPr lang="en-US" sz="3000" dirty="0">
                <a:solidFill>
                  <a:prstClr val="black"/>
                </a:solidFill>
              </a:rPr>
              <a:t>Did the program follow the prescribed practice? </a:t>
            </a:r>
          </a:p>
          <a:p>
            <a:endParaRPr lang="en-US" dirty="0">
              <a:solidFill>
                <a:prstClr val="black"/>
              </a:solidFill>
            </a:endParaRPr>
          </a:p>
        </p:txBody>
      </p:sp>
      <p:sp>
        <p:nvSpPr>
          <p:cNvPr id="12" name="TextBox 11"/>
          <p:cNvSpPr txBox="1"/>
          <p:nvPr/>
        </p:nvSpPr>
        <p:spPr>
          <a:xfrm>
            <a:off x="1066800" y="5181600"/>
            <a:ext cx="7620000" cy="1661993"/>
          </a:xfrm>
          <a:prstGeom prst="rect">
            <a:avLst/>
          </a:prstGeom>
          <a:noFill/>
        </p:spPr>
        <p:txBody>
          <a:bodyPr wrap="square" rtlCol="0">
            <a:spAutoFit/>
          </a:bodyPr>
          <a:lstStyle/>
          <a:p>
            <a:r>
              <a:rPr lang="en-US" sz="2800" dirty="0">
                <a:solidFill>
                  <a:prstClr val="black"/>
                </a:solidFill>
              </a:rPr>
              <a:t>All 8</a:t>
            </a:r>
            <a:r>
              <a:rPr lang="en-US" sz="2800" baseline="30000" dirty="0">
                <a:solidFill>
                  <a:prstClr val="black"/>
                </a:solidFill>
              </a:rPr>
              <a:t>th</a:t>
            </a:r>
            <a:r>
              <a:rPr lang="en-US" sz="2800" dirty="0">
                <a:solidFill>
                  <a:prstClr val="black"/>
                </a:solidFill>
              </a:rPr>
              <a:t> grade students attended a large group assembly and were trained to use the 4-way test for conflict resolution.</a:t>
            </a:r>
          </a:p>
          <a:p>
            <a:endParaRPr lang="en-US" dirty="0">
              <a:solidFill>
                <a:prstClr val="black"/>
              </a:solidFill>
            </a:endParaRPr>
          </a:p>
        </p:txBody>
      </p:sp>
      <p:sp>
        <p:nvSpPr>
          <p:cNvPr id="13" name="TextBox 12"/>
          <p:cNvSpPr txBox="1"/>
          <p:nvPr/>
        </p:nvSpPr>
        <p:spPr>
          <a:xfrm>
            <a:off x="1066800" y="152400"/>
            <a:ext cx="4343400" cy="1015663"/>
          </a:xfrm>
          <a:prstGeom prst="rect">
            <a:avLst/>
          </a:prstGeom>
          <a:noFill/>
        </p:spPr>
        <p:txBody>
          <a:bodyPr wrap="square" rtlCol="0">
            <a:spAutoFit/>
          </a:bodyPr>
          <a:lstStyle/>
          <a:p>
            <a:r>
              <a:rPr lang="en-US" sz="6000" dirty="0" smtClean="0">
                <a:solidFill>
                  <a:prstClr val="black"/>
                </a:solidFill>
              </a:rPr>
              <a:t>Process Data</a:t>
            </a:r>
            <a:endParaRPr lang="en-US" sz="6000" dirty="0">
              <a:solidFill>
                <a:prstClr val="black"/>
              </a:solidFill>
            </a:endParaRPr>
          </a:p>
        </p:txBody>
      </p:sp>
    </p:spTree>
    <p:extLst>
      <p:ext uri="{BB962C8B-B14F-4D97-AF65-F5344CB8AC3E}">
        <p14:creationId xmlns:p14="http://schemas.microsoft.com/office/powerpoint/2010/main" val="230668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990601"/>
            <a:ext cx="5105400" cy="461665"/>
          </a:xfrm>
          <a:prstGeom prst="rect">
            <a:avLst/>
          </a:prstGeom>
          <a:noFill/>
        </p:spPr>
        <p:txBody>
          <a:bodyPr wrap="square" rtlCol="0">
            <a:spAutoFit/>
          </a:bodyPr>
          <a:lstStyle/>
          <a:p>
            <a:r>
              <a:rPr lang="en-US" sz="2400" dirty="0" smtClean="0">
                <a:solidFill>
                  <a:prstClr val="black"/>
                </a:solidFill>
              </a:rPr>
              <a:t>		</a:t>
            </a:r>
            <a:endParaRPr lang="en-US" sz="2400" dirty="0">
              <a:solidFill>
                <a:prstClr val="black"/>
              </a:solidFill>
            </a:endParaRPr>
          </a:p>
        </p:txBody>
      </p:sp>
      <p:sp>
        <p:nvSpPr>
          <p:cNvPr id="11" name="TextBox 10"/>
          <p:cNvSpPr txBox="1"/>
          <p:nvPr/>
        </p:nvSpPr>
        <p:spPr>
          <a:xfrm>
            <a:off x="914400" y="975212"/>
            <a:ext cx="4876800" cy="954107"/>
          </a:xfrm>
          <a:prstGeom prst="rect">
            <a:avLst/>
          </a:prstGeom>
          <a:noFill/>
        </p:spPr>
        <p:txBody>
          <a:bodyPr wrap="square" rtlCol="0">
            <a:spAutoFit/>
          </a:bodyPr>
          <a:lstStyle/>
          <a:p>
            <a:r>
              <a:rPr lang="en-US" sz="2800" dirty="0" smtClean="0">
                <a:solidFill>
                  <a:prstClr val="black"/>
                </a:solidFill>
                <a:latin typeface="Tahoma" pitchFamily="34" charset="0"/>
                <a:cs typeface="Tahoma" pitchFamily="34" charset="0"/>
              </a:rPr>
              <a:t>What </a:t>
            </a:r>
            <a:r>
              <a:rPr lang="en-US" sz="2800" dirty="0">
                <a:solidFill>
                  <a:prstClr val="black"/>
                </a:solidFill>
                <a:latin typeface="Tahoma" pitchFamily="34" charset="0"/>
                <a:cs typeface="Tahoma" pitchFamily="34" charset="0"/>
              </a:rPr>
              <a:t>others think, know or </a:t>
            </a:r>
            <a:r>
              <a:rPr lang="en-US" sz="2800" dirty="0" smtClean="0">
                <a:solidFill>
                  <a:prstClr val="black"/>
                </a:solidFill>
                <a:latin typeface="Tahoma" pitchFamily="34" charset="0"/>
                <a:cs typeface="Tahoma" pitchFamily="34" charset="0"/>
              </a:rPr>
              <a:t>demonstrate</a:t>
            </a:r>
            <a:endParaRPr lang="en-US" dirty="0">
              <a:solidFill>
                <a:prstClr val="black"/>
              </a:solidFill>
            </a:endParaRPr>
          </a:p>
        </p:txBody>
      </p:sp>
      <p:sp>
        <p:nvSpPr>
          <p:cNvPr id="12" name="TextBox 11"/>
          <p:cNvSpPr txBox="1"/>
          <p:nvPr/>
        </p:nvSpPr>
        <p:spPr>
          <a:xfrm>
            <a:off x="929640" y="2133600"/>
            <a:ext cx="5334000" cy="4345805"/>
          </a:xfrm>
          <a:prstGeom prst="rect">
            <a:avLst/>
          </a:prstGeom>
          <a:noFill/>
        </p:spPr>
        <p:txBody>
          <a:bodyPr wrap="square" rtlCol="0">
            <a:spAutoFit/>
          </a:bodyPr>
          <a:lstStyle/>
          <a:p>
            <a:pPr lvl="1" indent="-308610">
              <a:lnSpc>
                <a:spcPct val="95000"/>
              </a:lnSpc>
              <a:buClr>
                <a:srgbClr val="000000"/>
              </a:buClr>
              <a:buSzPct val="100000"/>
              <a:buFontTx/>
              <a:buChar char="•"/>
            </a:pPr>
            <a:r>
              <a:rPr lang="en-US" sz="2400" u="sng" dirty="0">
                <a:solidFill>
                  <a:srgbClr val="000000"/>
                </a:solidFill>
                <a:latin typeface="Arial" pitchFamily="34" charset="0"/>
              </a:rPr>
              <a:t>Competency Achievement</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Every student in grades 9-12 completed a 4 year plan </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Every 10</a:t>
            </a:r>
            <a:r>
              <a:rPr lang="en-US" baseline="30000" dirty="0">
                <a:solidFill>
                  <a:srgbClr val="000000"/>
                </a:solidFill>
                <a:latin typeface="Arial" pitchFamily="34" charset="0"/>
              </a:rPr>
              <a:t>th</a:t>
            </a:r>
            <a:r>
              <a:rPr lang="en-US" dirty="0">
                <a:solidFill>
                  <a:srgbClr val="000000"/>
                </a:solidFill>
                <a:latin typeface="Arial" pitchFamily="34" charset="0"/>
              </a:rPr>
              <a:t> grade student completed an interest inventory</a:t>
            </a:r>
            <a:endParaRPr lang="en-US" sz="1600" dirty="0">
              <a:solidFill>
                <a:prstClr val="black"/>
              </a:solidFill>
            </a:endParaRPr>
          </a:p>
          <a:p>
            <a:pPr lvl="1" indent="-308610">
              <a:lnSpc>
                <a:spcPct val="95000"/>
              </a:lnSpc>
              <a:buClr>
                <a:srgbClr val="000000"/>
              </a:buClr>
              <a:buSzPct val="100000"/>
              <a:buFontTx/>
              <a:buChar char="•"/>
            </a:pPr>
            <a:r>
              <a:rPr lang="en-US" sz="2400" u="sng" dirty="0">
                <a:solidFill>
                  <a:srgbClr val="000000"/>
                </a:solidFill>
                <a:latin typeface="Arial" pitchFamily="34" charset="0"/>
              </a:rPr>
              <a:t>Knowledge Gained</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89% of students demonstrate knowledge of promotion/ retention criteria</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92% can identify the difference between tattling and reporting.</a:t>
            </a: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Measures pre./post data</a:t>
            </a:r>
            <a:endParaRPr lang="en-US" sz="1600" dirty="0">
              <a:solidFill>
                <a:prstClr val="black"/>
              </a:solidFill>
            </a:endParaRPr>
          </a:p>
          <a:p>
            <a:pPr lvl="1" indent="-308610">
              <a:lnSpc>
                <a:spcPct val="95000"/>
              </a:lnSpc>
              <a:buClr>
                <a:srgbClr val="000000"/>
              </a:buClr>
              <a:buSzPct val="100000"/>
              <a:buFontTx/>
              <a:buChar char="•"/>
            </a:pPr>
            <a:r>
              <a:rPr lang="en-US" sz="2400" u="sng" dirty="0">
                <a:solidFill>
                  <a:srgbClr val="000000"/>
                </a:solidFill>
                <a:latin typeface="Arial" pitchFamily="34" charset="0"/>
              </a:rPr>
              <a:t>Attitudes or Beliefs</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74%of students believe fighting is wrong</a:t>
            </a:r>
            <a:endParaRPr lang="en-US" sz="1600" dirty="0">
              <a:solidFill>
                <a:prstClr val="black"/>
              </a:solidFill>
            </a:endParaRPr>
          </a:p>
          <a:p>
            <a:pPr marL="771525" lvl="2" indent="-257175">
              <a:lnSpc>
                <a:spcPct val="95000"/>
              </a:lnSpc>
              <a:buClr>
                <a:srgbClr val="000000"/>
              </a:buClr>
              <a:buSzPct val="80000"/>
              <a:buFont typeface="Courier New" pitchFamily="49" charset="0"/>
              <a:buChar char="o"/>
            </a:pPr>
            <a:r>
              <a:rPr lang="en-US" dirty="0">
                <a:solidFill>
                  <a:srgbClr val="000000"/>
                </a:solidFill>
                <a:latin typeface="Arial" pitchFamily="34" charset="0"/>
              </a:rPr>
              <a:t>29% of students feel safe at school</a:t>
            </a:r>
          </a:p>
          <a:p>
            <a:endParaRPr lang="en-US" dirty="0">
              <a:solidFill>
                <a:prstClr val="black"/>
              </a:solidFill>
            </a:endParaRPr>
          </a:p>
        </p:txBody>
      </p:sp>
      <p:sp>
        <p:nvSpPr>
          <p:cNvPr id="13" name="TextBox 12"/>
          <p:cNvSpPr txBox="1"/>
          <p:nvPr/>
        </p:nvSpPr>
        <p:spPr>
          <a:xfrm>
            <a:off x="914400" y="152400"/>
            <a:ext cx="4495800" cy="830997"/>
          </a:xfrm>
          <a:prstGeom prst="rect">
            <a:avLst/>
          </a:prstGeom>
          <a:noFill/>
        </p:spPr>
        <p:txBody>
          <a:bodyPr wrap="square" rtlCol="0">
            <a:spAutoFit/>
          </a:bodyPr>
          <a:lstStyle/>
          <a:p>
            <a:r>
              <a:rPr lang="en-US" sz="4800" dirty="0" smtClean="0">
                <a:solidFill>
                  <a:prstClr val="black"/>
                </a:solidFill>
              </a:rPr>
              <a:t>Perception Data</a:t>
            </a:r>
            <a:endParaRPr lang="en-US" sz="48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7000" y="629751"/>
            <a:ext cx="1920081" cy="3431765"/>
          </a:xfrm>
          <a:prstGeom prst="rect">
            <a:avLst/>
          </a:prstGeom>
        </p:spPr>
      </p:pic>
    </p:spTree>
    <p:extLst>
      <p:ext uri="{BB962C8B-B14F-4D97-AF65-F5344CB8AC3E}">
        <p14:creationId xmlns:p14="http://schemas.microsoft.com/office/powerpoint/2010/main" val="56020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609600"/>
            <a:ext cx="6934200" cy="830997"/>
          </a:xfrm>
          <a:prstGeom prst="rect">
            <a:avLst/>
          </a:prstGeom>
          <a:noFill/>
        </p:spPr>
        <p:txBody>
          <a:bodyPr wrap="square" rtlCol="0">
            <a:spAutoFit/>
          </a:bodyPr>
          <a:lstStyle/>
          <a:p>
            <a:r>
              <a:rPr lang="en-US" sz="4800" dirty="0" smtClean="0">
                <a:solidFill>
                  <a:prstClr val="black"/>
                </a:solidFill>
              </a:rPr>
              <a:t>Interventions</a:t>
            </a:r>
            <a:endParaRPr lang="en-US" sz="4800" dirty="0">
              <a:solidFill>
                <a:prstClr val="black"/>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13618" y="1719213"/>
            <a:ext cx="4516763" cy="3419574"/>
          </a:xfrm>
          <a:prstGeom prst="rect">
            <a:avLst/>
          </a:prstGeom>
        </p:spPr>
      </p:pic>
    </p:spTree>
    <p:extLst>
      <p:ext uri="{BB962C8B-B14F-4D97-AF65-F5344CB8AC3E}">
        <p14:creationId xmlns:p14="http://schemas.microsoft.com/office/powerpoint/2010/main" val="39095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Workshop Objectives</a:t>
            </a:r>
            <a:endParaRPr lang="en-US" dirty="0"/>
          </a:p>
        </p:txBody>
      </p:sp>
      <p:sp>
        <p:nvSpPr>
          <p:cNvPr id="5" name="Content Placeholder 4"/>
          <p:cNvSpPr>
            <a:spLocks noGrp="1"/>
          </p:cNvSpPr>
          <p:nvPr>
            <p:ph idx="1"/>
          </p:nvPr>
        </p:nvSpPr>
        <p:spPr/>
        <p:txBody>
          <a:bodyPr/>
          <a:lstStyle/>
          <a:p>
            <a:pPr lvl="0"/>
            <a:r>
              <a:rPr lang="en-US" dirty="0" smtClean="0"/>
              <a:t>To help SCC counselors be more effective in their practice</a:t>
            </a:r>
          </a:p>
          <a:p>
            <a:pPr lvl="0"/>
            <a:r>
              <a:rPr lang="en-US" dirty="0" smtClean="0"/>
              <a:t>To help SCC counselors be more comfortable looking at and working with data</a:t>
            </a:r>
          </a:p>
          <a:p>
            <a:pPr lvl="0"/>
            <a:r>
              <a:rPr lang="en-US" dirty="0" smtClean="0"/>
              <a:t>To help SCC counselors prove their value to all stakeholders</a:t>
            </a:r>
          </a:p>
          <a:p>
            <a:pPr lvl="0"/>
            <a:r>
              <a:rPr lang="en-US" dirty="0" smtClean="0"/>
              <a:t>To provide data points that could support sustainability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1828800" y="304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solidFill>
                <a:prstClr val="black"/>
              </a:solidFill>
            </a:endParaRPr>
          </a:p>
        </p:txBody>
      </p:sp>
      <p:grpSp>
        <p:nvGrpSpPr>
          <p:cNvPr id="20483" name="Group 1"/>
          <p:cNvGrpSpPr>
            <a:grpSpLocks noChangeAspect="1"/>
          </p:cNvGrpSpPr>
          <p:nvPr/>
        </p:nvGrpSpPr>
        <p:grpSpPr bwMode="auto">
          <a:xfrm>
            <a:off x="442546" y="489745"/>
            <a:ext cx="8972814" cy="6211949"/>
            <a:chOff x="2527" y="6069"/>
            <a:chExt cx="7200" cy="5616"/>
          </a:xfrm>
        </p:grpSpPr>
        <p:sp>
          <p:nvSpPr>
            <p:cNvPr id="20485" name="AutoShape 7"/>
            <p:cNvSpPr>
              <a:spLocks noChangeAspect="1" noChangeArrowheads="1" noTextEdit="1"/>
            </p:cNvSpPr>
            <p:nvPr/>
          </p:nvSpPr>
          <p:spPr bwMode="auto">
            <a:xfrm>
              <a:off x="2527" y="6069"/>
              <a:ext cx="7200" cy="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20490" name="Text Box 2"/>
            <p:cNvSpPr txBox="1">
              <a:spLocks noChangeArrowheads="1"/>
            </p:cNvSpPr>
            <p:nvPr/>
          </p:nvSpPr>
          <p:spPr bwMode="auto">
            <a:xfrm>
              <a:off x="2783" y="6736"/>
              <a:ext cx="4524" cy="2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800" dirty="0" smtClean="0">
                <a:solidFill>
                  <a:prstClr val="black"/>
                </a:solidFill>
                <a:latin typeface="Copperplate Gothic Bold" pitchFamily="34" charset="0"/>
                <a:cs typeface="Times New Roman" pitchFamily="18" charset="0"/>
              </a:endParaRPr>
            </a:p>
            <a:p>
              <a:pPr marL="457200" indent="-457200" eaLnBrk="1" hangingPunct="1">
                <a:buFont typeface="Arial" pitchFamily="34" charset="0"/>
                <a:buChar char="•"/>
              </a:pPr>
              <a:r>
                <a:rPr lang="en-US" sz="3600" dirty="0" smtClean="0">
                  <a:solidFill>
                    <a:prstClr val="black"/>
                  </a:solidFill>
                  <a:latin typeface="Calibri"/>
                  <a:cs typeface="Times New Roman" pitchFamily="18" charset="0"/>
                </a:rPr>
                <a:t>ETHNICITY</a:t>
              </a:r>
              <a:endParaRPr lang="en-US" sz="3600" dirty="0">
                <a:solidFill>
                  <a:prstClr val="black"/>
                </a:solidFill>
                <a:latin typeface="Calibri"/>
              </a:endParaRPr>
            </a:p>
            <a:p>
              <a:pPr marL="457200" indent="-457200">
                <a:buFont typeface="Arial" pitchFamily="34" charset="0"/>
                <a:buChar char="•"/>
              </a:pPr>
              <a:r>
                <a:rPr lang="en-US" sz="3600" dirty="0" smtClean="0">
                  <a:solidFill>
                    <a:prstClr val="black"/>
                  </a:solidFill>
                  <a:latin typeface="Calibri"/>
                  <a:cs typeface="Times New Roman" pitchFamily="18" charset="0"/>
                </a:rPr>
                <a:t>GENDER</a:t>
              </a:r>
              <a:endParaRPr lang="en-US" sz="3600" dirty="0">
                <a:solidFill>
                  <a:prstClr val="black"/>
                </a:solidFill>
                <a:latin typeface="Calibri"/>
                <a:cs typeface="Times New Roman" pitchFamily="18" charset="0"/>
              </a:endParaRPr>
            </a:p>
            <a:p>
              <a:pPr marL="457200" indent="-457200">
                <a:buFont typeface="Arial" pitchFamily="34" charset="0"/>
                <a:buChar char="•"/>
              </a:pPr>
              <a:r>
                <a:rPr lang="en-US" sz="3600" dirty="0" smtClean="0">
                  <a:solidFill>
                    <a:prstClr val="black"/>
                  </a:solidFill>
                  <a:latin typeface="Calibri"/>
                  <a:cs typeface="Times New Roman" pitchFamily="18" charset="0"/>
                </a:rPr>
                <a:t>GRADE  LEVEL</a:t>
              </a:r>
            </a:p>
            <a:p>
              <a:pPr marL="457200" indent="-457200">
                <a:buFont typeface="Arial" pitchFamily="34" charset="0"/>
                <a:buChar char="•"/>
              </a:pPr>
              <a:r>
                <a:rPr lang="en-US" sz="3600" dirty="0" smtClean="0">
                  <a:solidFill>
                    <a:prstClr val="black"/>
                  </a:solidFill>
                  <a:latin typeface="Calibri"/>
                  <a:cs typeface="Times New Roman" pitchFamily="18" charset="0"/>
                </a:rPr>
                <a:t>FAMILY CONFIGUARTION</a:t>
              </a:r>
            </a:p>
            <a:p>
              <a:pPr marL="457200" indent="-457200">
                <a:buFont typeface="Arial" pitchFamily="34" charset="0"/>
                <a:buChar char="•"/>
              </a:pPr>
              <a:r>
                <a:rPr lang="en-US" sz="3600" dirty="0" smtClean="0">
                  <a:solidFill>
                    <a:prstClr val="black"/>
                  </a:solidFill>
                  <a:latin typeface="Calibri"/>
                  <a:cs typeface="Times New Roman" pitchFamily="18" charset="0"/>
                </a:rPr>
                <a:t>MOBILITY</a:t>
              </a:r>
              <a:endParaRPr lang="en-US" sz="3600" dirty="0">
                <a:solidFill>
                  <a:prstClr val="black"/>
                </a:solidFill>
                <a:latin typeface="Calibri"/>
              </a:endParaRPr>
            </a:p>
            <a:p>
              <a:endParaRPr lang="en-US" sz="2800" dirty="0">
                <a:solidFill>
                  <a:prstClr val="black"/>
                </a:solidFill>
              </a:endParaRPr>
            </a:p>
          </p:txBody>
        </p:sp>
      </p:grpSp>
      <p:sp>
        <p:nvSpPr>
          <p:cNvPr id="10" name="TextBox 9"/>
          <p:cNvSpPr txBox="1"/>
          <p:nvPr/>
        </p:nvSpPr>
        <p:spPr>
          <a:xfrm>
            <a:off x="597745" y="489745"/>
            <a:ext cx="8662416" cy="646331"/>
          </a:xfrm>
          <a:prstGeom prst="rect">
            <a:avLst/>
          </a:prstGeom>
          <a:noFill/>
        </p:spPr>
        <p:txBody>
          <a:bodyPr wrap="square">
            <a:spAutoFit/>
          </a:bodyPr>
          <a:lstStyle/>
          <a:p>
            <a:pPr>
              <a:spcBef>
                <a:spcPct val="0"/>
              </a:spcBef>
              <a:defRPr/>
            </a:pPr>
            <a:r>
              <a:rPr lang="en-US" sz="3600" dirty="0" smtClean="0">
                <a:solidFill>
                  <a:prstClr val="black"/>
                </a:solidFill>
              </a:rPr>
              <a:t>Look </a:t>
            </a:r>
            <a:r>
              <a:rPr lang="en-US" sz="3600" dirty="0">
                <a:solidFill>
                  <a:prstClr val="black"/>
                </a:solidFill>
              </a:rPr>
              <a:t>at current data and </a:t>
            </a:r>
            <a:r>
              <a:rPr lang="en-US" sz="3600" dirty="0" smtClean="0">
                <a:solidFill>
                  <a:prstClr val="black"/>
                </a:solidFill>
              </a:rPr>
              <a:t>break it down </a:t>
            </a:r>
            <a:r>
              <a:rPr lang="en-US" sz="3600" dirty="0">
                <a:solidFill>
                  <a:prstClr val="black"/>
                </a:solidFill>
              </a:rPr>
              <a:t>by.…</a:t>
            </a:r>
          </a:p>
        </p:txBody>
      </p:sp>
      <p:sp>
        <p:nvSpPr>
          <p:cNvPr id="2" name="TextBox 1"/>
          <p:cNvSpPr txBox="1"/>
          <p:nvPr/>
        </p:nvSpPr>
        <p:spPr>
          <a:xfrm>
            <a:off x="990600" y="4800600"/>
            <a:ext cx="7239000" cy="1569660"/>
          </a:xfrm>
          <a:prstGeom prst="rect">
            <a:avLst/>
          </a:prstGeom>
          <a:noFill/>
        </p:spPr>
        <p:txBody>
          <a:bodyPr wrap="square" rtlCol="0">
            <a:spAutoFit/>
          </a:bodyPr>
          <a:lstStyle/>
          <a:p>
            <a:r>
              <a:rPr lang="en-US" sz="3200" dirty="0" smtClean="0">
                <a:solidFill>
                  <a:prstClr val="black"/>
                </a:solidFill>
              </a:rPr>
              <a:t>Ex. - What percentage of each </a:t>
            </a:r>
            <a:r>
              <a:rPr lang="en-US" sz="3200" dirty="0" smtClean="0">
                <a:solidFill>
                  <a:srgbClr val="FF0000"/>
                </a:solidFill>
              </a:rPr>
              <a:t>racial, ethic, gender</a:t>
            </a:r>
            <a:r>
              <a:rPr lang="en-US" sz="3200" dirty="0" smtClean="0">
                <a:solidFill>
                  <a:prstClr val="black"/>
                </a:solidFill>
              </a:rPr>
              <a:t>, and </a:t>
            </a:r>
            <a:r>
              <a:rPr lang="en-US" sz="3200" dirty="0" smtClean="0">
                <a:solidFill>
                  <a:srgbClr val="FF0000"/>
                </a:solidFill>
              </a:rPr>
              <a:t>language group </a:t>
            </a:r>
            <a:r>
              <a:rPr lang="en-US" sz="3200" dirty="0" smtClean="0">
                <a:solidFill>
                  <a:prstClr val="black"/>
                </a:solidFill>
              </a:rPr>
              <a:t>is reading at their grade level?</a:t>
            </a:r>
            <a:endParaRPr lang="en-US" sz="3200" dirty="0">
              <a:solidFill>
                <a:prstClr val="black"/>
              </a:solidFill>
            </a:endParaRPr>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40420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to Uncover Inequities</a:t>
            </a:r>
            <a:endParaRPr lang="en-US" dirty="0"/>
          </a:p>
        </p:txBody>
      </p:sp>
      <p:sp>
        <p:nvSpPr>
          <p:cNvPr id="3" name="Content Placeholder 2"/>
          <p:cNvSpPr>
            <a:spLocks noGrp="1"/>
          </p:cNvSpPr>
          <p:nvPr>
            <p:ph idx="1"/>
          </p:nvPr>
        </p:nvSpPr>
        <p:spPr/>
        <p:txBody>
          <a:bodyPr>
            <a:normAutofit/>
          </a:bodyPr>
          <a:lstStyle/>
          <a:p>
            <a:r>
              <a:rPr lang="en-US" dirty="0" smtClean="0"/>
              <a:t>Ask questions….</a:t>
            </a:r>
          </a:p>
          <a:p>
            <a:pPr lvl="1"/>
            <a:r>
              <a:rPr lang="en-US" dirty="0" smtClean="0"/>
              <a:t>What do I want to know about my school’s ability to educate all students?</a:t>
            </a:r>
          </a:p>
          <a:p>
            <a:pPr lvl="1"/>
            <a:r>
              <a:rPr lang="en-US" dirty="0" smtClean="0"/>
              <a:t>What questions do I have about my students?, My school community?</a:t>
            </a:r>
          </a:p>
          <a:p>
            <a:pPr lvl="1"/>
            <a:r>
              <a:rPr lang="en-US" dirty="0"/>
              <a:t>What concerns you about your data? </a:t>
            </a:r>
          </a:p>
          <a:p>
            <a:pPr lvl="1"/>
            <a:r>
              <a:rPr lang="en-US" dirty="0"/>
              <a:t>Does an achievement gap exist? Where?</a:t>
            </a:r>
          </a:p>
          <a:p>
            <a:pPr lvl="1"/>
            <a:r>
              <a:rPr lang="en-US" dirty="0"/>
              <a:t>What additional information do you need?</a:t>
            </a:r>
          </a:p>
          <a:p>
            <a:pPr lvl="1"/>
            <a:r>
              <a:rPr lang="en-US" dirty="0"/>
              <a:t>What should you focus on? What data should you collect?</a:t>
            </a:r>
          </a:p>
          <a:p>
            <a:pPr lvl="1"/>
            <a:endParaRPr lang="en-US" dirty="0"/>
          </a:p>
        </p:txBody>
      </p:sp>
    </p:spTree>
    <p:extLst>
      <p:ext uri="{BB962C8B-B14F-4D97-AF65-F5344CB8AC3E}">
        <p14:creationId xmlns:p14="http://schemas.microsoft.com/office/powerpoint/2010/main" val="242322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Disaggregation of Data</a:t>
            </a:r>
            <a:endParaRPr lang="en-US" dirty="0"/>
          </a:p>
        </p:txBody>
      </p:sp>
      <p:sp>
        <p:nvSpPr>
          <p:cNvPr id="3" name="Content Placeholder 2"/>
          <p:cNvSpPr>
            <a:spLocks noGrp="1"/>
          </p:cNvSpPr>
          <p:nvPr>
            <p:ph idx="1"/>
          </p:nvPr>
        </p:nvSpPr>
        <p:spPr/>
        <p:txBody>
          <a:bodyPr>
            <a:normAutofit/>
          </a:bodyPr>
          <a:lstStyle/>
          <a:p>
            <a:r>
              <a:rPr lang="en-US" dirty="0" smtClean="0"/>
              <a:t>What is disaggregation?</a:t>
            </a:r>
          </a:p>
          <a:p>
            <a:pPr lvl="1"/>
            <a:r>
              <a:rPr lang="en-US" dirty="0" smtClean="0"/>
              <a:t>Disaggregation: To break up or to break apart</a:t>
            </a:r>
          </a:p>
          <a:p>
            <a:pPr lvl="5"/>
            <a:r>
              <a:rPr lang="en-US" dirty="0">
                <a:hlinkClick r:id="rId2"/>
              </a:rPr>
              <a:t>http://</a:t>
            </a:r>
            <a:r>
              <a:rPr lang="en-US" dirty="0" smtClean="0">
                <a:hlinkClick r:id="rId2"/>
              </a:rPr>
              <a:t>www.thefreedictionary.com/Disaggregation</a:t>
            </a:r>
            <a:endParaRPr lang="en-US" dirty="0"/>
          </a:p>
          <a:p>
            <a:pPr lvl="1"/>
            <a:r>
              <a:rPr lang="en-US" dirty="0" smtClean="0"/>
              <a:t>What are different ways that we can disaggregate data?	We can look at data in so many ways, comparing any given variable (i.e. grade distribution) by different criteria.</a:t>
            </a:r>
          </a:p>
          <a:p>
            <a:pPr lvl="2"/>
            <a:r>
              <a:rPr lang="en-US" dirty="0" smtClean="0"/>
              <a:t>Grade</a:t>
            </a:r>
          </a:p>
          <a:p>
            <a:pPr lvl="2"/>
            <a:r>
              <a:rPr lang="en-US" dirty="0" smtClean="0"/>
              <a:t>Gender</a:t>
            </a:r>
          </a:p>
          <a:p>
            <a:pPr lvl="2"/>
            <a:r>
              <a:rPr lang="en-US" dirty="0" smtClean="0"/>
              <a:t>Race/ethnicity</a:t>
            </a:r>
          </a:p>
          <a:p>
            <a:pPr lvl="2"/>
            <a:r>
              <a:rPr lang="en-US" dirty="0" smtClean="0"/>
              <a:t>Attendance rate</a:t>
            </a:r>
          </a:p>
          <a:p>
            <a:pPr lvl="2"/>
            <a:r>
              <a:rPr lang="en-US" dirty="0" smtClean="0"/>
              <a:t>IEP/ILP</a:t>
            </a:r>
          </a:p>
          <a:p>
            <a:pPr lvl="2"/>
            <a:r>
              <a:rPr lang="en-US" dirty="0" smtClean="0"/>
              <a:t>504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disaggregate data?</a:t>
            </a:r>
            <a:endParaRPr lang="en-US" dirty="0"/>
          </a:p>
        </p:txBody>
      </p:sp>
      <p:sp>
        <p:nvSpPr>
          <p:cNvPr id="3" name="Content Placeholder 2"/>
          <p:cNvSpPr>
            <a:spLocks noGrp="1"/>
          </p:cNvSpPr>
          <p:nvPr>
            <p:ph idx="1"/>
          </p:nvPr>
        </p:nvSpPr>
        <p:spPr/>
        <p:txBody>
          <a:bodyPr/>
          <a:lstStyle/>
          <a:p>
            <a:r>
              <a:rPr lang="en-US" dirty="0" smtClean="0"/>
              <a:t>If we effectively disaggregate data, we can identify trends and/or areas for which intervention is necessary.</a:t>
            </a:r>
          </a:p>
          <a:p>
            <a:pPr lvl="1"/>
            <a:r>
              <a:rPr lang="en-US" dirty="0" smtClean="0"/>
              <a:t>Achievement gaps between different populations</a:t>
            </a:r>
          </a:p>
          <a:p>
            <a:pPr lvl="1"/>
            <a:r>
              <a:rPr lang="en-US" dirty="0" smtClean="0"/>
              <a:t>Troubling grade distribution patterns by teacher, course, section, etc.</a:t>
            </a:r>
          </a:p>
          <a:p>
            <a:pPr lvl="1"/>
            <a:r>
              <a:rPr lang="en-US" dirty="0" smtClean="0"/>
              <a:t>Grade distribution for students with different attendance patterns</a:t>
            </a:r>
            <a:endParaRPr lang="en-US" dirty="0"/>
          </a:p>
        </p:txBody>
      </p:sp>
    </p:spTree>
    <p:extLst>
      <p:ext uri="{BB962C8B-B14F-4D97-AF65-F5344CB8AC3E}">
        <p14:creationId xmlns:p14="http://schemas.microsoft.com/office/powerpoint/2010/main" val="5368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results data</a:t>
            </a:r>
            <a:endParaRPr lang="en-US" dirty="0"/>
          </a:p>
        </p:txBody>
      </p:sp>
      <p:sp>
        <p:nvSpPr>
          <p:cNvPr id="3" name="Content Placeholder 2"/>
          <p:cNvSpPr>
            <a:spLocks noGrp="1"/>
          </p:cNvSpPr>
          <p:nvPr>
            <p:ph idx="1"/>
          </p:nvPr>
        </p:nvSpPr>
        <p:spPr/>
        <p:txBody>
          <a:bodyPr/>
          <a:lstStyle/>
          <a:p>
            <a:r>
              <a:rPr lang="en-US" dirty="0" smtClean="0"/>
              <a:t>Ad Hoc reports through your student information systems</a:t>
            </a:r>
          </a:p>
          <a:p>
            <a:pPr lvl="1"/>
            <a:r>
              <a:rPr lang="en-US" dirty="0" smtClean="0"/>
              <a:t>Talk to your registrar, counseling secretary, IT department, and/or other personnel who consistently work with data to learn how to run reports.</a:t>
            </a:r>
          </a:p>
          <a:p>
            <a:pPr lvl="1"/>
            <a:r>
              <a:rPr lang="en-US" dirty="0" smtClean="0"/>
              <a:t>Generally, once you create a report, you only need to tweak it a bit each time new grades are run.</a:t>
            </a:r>
          </a:p>
          <a:p>
            <a:pPr lvl="1"/>
            <a:endParaRPr lang="en-US" dirty="0"/>
          </a:p>
        </p:txBody>
      </p:sp>
    </p:spTree>
    <p:extLst>
      <p:ext uri="{BB962C8B-B14F-4D97-AF65-F5344CB8AC3E}">
        <p14:creationId xmlns:p14="http://schemas.microsoft.com/office/powerpoint/2010/main" val="1281691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with reports once I have run them</a:t>
            </a:r>
            <a:endParaRPr lang="en-US" dirty="0"/>
          </a:p>
        </p:txBody>
      </p:sp>
      <p:sp>
        <p:nvSpPr>
          <p:cNvPr id="3" name="Content Placeholder 2"/>
          <p:cNvSpPr>
            <a:spLocks noGrp="1"/>
          </p:cNvSpPr>
          <p:nvPr>
            <p:ph idx="1"/>
          </p:nvPr>
        </p:nvSpPr>
        <p:spPr/>
        <p:txBody>
          <a:bodyPr/>
          <a:lstStyle/>
          <a:p>
            <a:r>
              <a:rPr lang="en-US" dirty="0" smtClean="0"/>
              <a:t>Most reporting features allow you to download reports into Microsoft Excel.  </a:t>
            </a:r>
          </a:p>
          <a:p>
            <a:r>
              <a:rPr lang="en-US" dirty="0" smtClean="0"/>
              <a:t>Excel has amazing sorting capabilities.</a:t>
            </a:r>
          </a:p>
          <a:p>
            <a:r>
              <a:rPr lang="en-US" dirty="0" smtClean="0"/>
              <a:t>The most amazing of them all are “pivot tables.”</a:t>
            </a:r>
            <a:endParaRPr lang="en-US" dirty="0"/>
          </a:p>
        </p:txBody>
      </p:sp>
    </p:spTree>
    <p:extLst>
      <p:ext uri="{BB962C8B-B14F-4D97-AF65-F5344CB8AC3E}">
        <p14:creationId xmlns:p14="http://schemas.microsoft.com/office/powerpoint/2010/main" val="315024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closer look at real data</a:t>
            </a:r>
            <a:endParaRPr lang="en-US" dirty="0"/>
          </a:p>
        </p:txBody>
      </p:sp>
      <p:sp>
        <p:nvSpPr>
          <p:cNvPr id="3" name="Content Placeholder 2"/>
          <p:cNvSpPr>
            <a:spLocks noGrp="1"/>
          </p:cNvSpPr>
          <p:nvPr>
            <p:ph idx="1"/>
          </p:nvPr>
        </p:nvSpPr>
        <p:spPr/>
        <p:txBody>
          <a:bodyPr/>
          <a:lstStyle/>
          <a:p>
            <a:r>
              <a:rPr lang="en-US" dirty="0" smtClean="0"/>
              <a:t>Let’s look at an actual report reflecting grades from a specific grading period at a real area high school.</a:t>
            </a:r>
          </a:p>
          <a:p>
            <a:r>
              <a:rPr lang="en-US" dirty="0" smtClean="0"/>
              <a:t>We will look at grade distribution by grade, gender, ethnicity, </a:t>
            </a:r>
            <a:r>
              <a:rPr lang="en-US" smtClean="0"/>
              <a:t>and attendance rate.</a:t>
            </a:r>
            <a:endParaRPr lang="en-US" dirty="0"/>
          </a:p>
        </p:txBody>
      </p:sp>
    </p:spTree>
    <p:extLst>
      <p:ext uri="{BB962C8B-B14F-4D97-AF65-F5344CB8AC3E}">
        <p14:creationId xmlns:p14="http://schemas.microsoft.com/office/powerpoint/2010/main" val="97562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present your data to stakeholders?</a:t>
            </a:r>
            <a:endParaRPr lang="en-US" dirty="0"/>
          </a:p>
        </p:txBody>
      </p:sp>
      <p:sp>
        <p:nvSpPr>
          <p:cNvPr id="3" name="Content Placeholder 2"/>
          <p:cNvSpPr>
            <a:spLocks noGrp="1"/>
          </p:cNvSpPr>
          <p:nvPr>
            <p:ph idx="1"/>
          </p:nvPr>
        </p:nvSpPr>
        <p:spPr/>
        <p:txBody>
          <a:bodyPr/>
          <a:lstStyle/>
          <a:p>
            <a:r>
              <a:rPr lang="en-US" dirty="0" smtClean="0"/>
              <a:t>Share ideas with a partner</a:t>
            </a:r>
            <a:endParaRPr lang="en-US" dirty="0"/>
          </a:p>
        </p:txBody>
      </p:sp>
    </p:spTree>
    <p:extLst>
      <p:ext uri="{BB962C8B-B14F-4D97-AF65-F5344CB8AC3E}">
        <p14:creationId xmlns:p14="http://schemas.microsoft.com/office/powerpoint/2010/main" val="32529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805966991"/>
              </p:ext>
            </p:extLst>
          </p:nvPr>
        </p:nvGraphicFramePr>
        <p:xfrm>
          <a:off x="2890838" y="1463675"/>
          <a:ext cx="3362325" cy="4351338"/>
        </p:xfrm>
        <a:graphic>
          <a:graphicData uri="http://schemas.openxmlformats.org/presentationml/2006/ole">
            <mc:AlternateContent xmlns:mc="http://schemas.openxmlformats.org/markup-compatibility/2006">
              <mc:Choice xmlns:v="urn:schemas-microsoft-com:vml" Requires="v">
                <p:oleObj spid="_x0000_s2053" name="Acrobat Document" r:id="rId3" imgW="4663175" imgH="6034686" progId="Acrobat.Document.2015">
                  <p:embed/>
                </p:oleObj>
              </mc:Choice>
              <mc:Fallback>
                <p:oleObj name="Acrobat Document" r:id="rId3" imgW="4663175" imgH="6034686" progId="Acrobat.Document.2015">
                  <p:embed/>
                  <p:pic>
                    <p:nvPicPr>
                      <p:cNvPr id="0" name=""/>
                      <p:cNvPicPr>
                        <a:picLocks noGrp="1" noChangeAspect="1" noChangeArrowheads="1"/>
                      </p:cNvPicPr>
                      <p:nvPr/>
                    </p:nvPicPr>
                    <p:blipFill>
                      <a:blip r:embed="rId4"/>
                      <a:srcRect/>
                      <a:stretch>
                        <a:fillRect/>
                      </a:stretch>
                    </p:blipFill>
                    <p:spPr bwMode="auto">
                      <a:xfrm>
                        <a:off x="2890838" y="1463675"/>
                        <a:ext cx="3362325" cy="435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882053618"/>
              </p:ext>
            </p:extLst>
          </p:nvPr>
        </p:nvGraphicFramePr>
        <p:xfrm>
          <a:off x="2890838" y="1463675"/>
          <a:ext cx="3362325" cy="4349750"/>
        </p:xfrm>
        <a:graphic>
          <a:graphicData uri="http://schemas.openxmlformats.org/presentationml/2006/ole">
            <mc:AlternateContent xmlns:mc="http://schemas.openxmlformats.org/markup-compatibility/2006">
              <mc:Choice xmlns:v="urn:schemas-microsoft-com:vml" Requires="v">
                <p:oleObj spid="_x0000_s3077" name="Acrobat Document" r:id="rId3" imgW="7768440" imgH="10058400" progId="AcroExch.Document.7">
                  <p:embed/>
                </p:oleObj>
              </mc:Choice>
              <mc:Fallback>
                <p:oleObj name="Acrobat Document" r:id="rId3" imgW="7768440" imgH="10058400" progId="AcroExch.Document.7">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1463675"/>
                        <a:ext cx="3362325" cy="434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3408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endParaRPr lang="en-US" sz="7200" dirty="0">
              <a:solidFill>
                <a:prstClr val="black"/>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40837" y="1940816"/>
            <a:ext cx="7656856" cy="26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959665"/>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whom to present your data?</a:t>
            </a:r>
            <a:endParaRPr lang="en-US" dirty="0"/>
          </a:p>
        </p:txBody>
      </p:sp>
      <p:sp>
        <p:nvSpPr>
          <p:cNvPr id="3" name="Content Placeholder 2"/>
          <p:cNvSpPr>
            <a:spLocks noGrp="1"/>
          </p:cNvSpPr>
          <p:nvPr>
            <p:ph idx="1"/>
          </p:nvPr>
        </p:nvSpPr>
        <p:spPr/>
        <p:txBody>
          <a:bodyPr/>
          <a:lstStyle/>
          <a:p>
            <a:r>
              <a:rPr lang="en-US" dirty="0" smtClean="0"/>
              <a:t>Principals</a:t>
            </a:r>
          </a:p>
          <a:p>
            <a:r>
              <a:rPr lang="en-US" dirty="0" smtClean="0"/>
              <a:t>School boards</a:t>
            </a:r>
          </a:p>
          <a:p>
            <a:r>
              <a:rPr lang="en-US" dirty="0" smtClean="0"/>
              <a:t>Parents</a:t>
            </a:r>
          </a:p>
          <a:p>
            <a:r>
              <a:rPr lang="en-US" dirty="0" smtClean="0"/>
              <a:t>Community members</a:t>
            </a:r>
          </a:p>
          <a:p>
            <a:r>
              <a:rPr lang="en-US" dirty="0" smtClean="0"/>
              <a:t>Anyone who will listen?</a:t>
            </a:r>
            <a:endParaRPr lang="en-US" dirty="0"/>
          </a:p>
        </p:txBody>
      </p:sp>
    </p:spTree>
    <p:extLst>
      <p:ext uri="{BB962C8B-B14F-4D97-AF65-F5344CB8AC3E}">
        <p14:creationId xmlns:p14="http://schemas.microsoft.com/office/powerpoint/2010/main" val="89845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present?</a:t>
            </a:r>
            <a:endParaRPr lang="en-US" dirty="0"/>
          </a:p>
        </p:txBody>
      </p:sp>
      <p:sp>
        <p:nvSpPr>
          <p:cNvPr id="3" name="Content Placeholder 2"/>
          <p:cNvSpPr>
            <a:spLocks noGrp="1"/>
          </p:cNvSpPr>
          <p:nvPr>
            <p:ph idx="1"/>
          </p:nvPr>
        </p:nvSpPr>
        <p:spPr/>
        <p:txBody>
          <a:bodyPr>
            <a:normAutofit/>
          </a:bodyPr>
          <a:lstStyle/>
          <a:p>
            <a:r>
              <a:rPr lang="en-US" dirty="0"/>
              <a:t>Process data</a:t>
            </a:r>
          </a:p>
          <a:p>
            <a:pPr lvl="1"/>
            <a:r>
              <a:rPr lang="en-US" dirty="0"/>
              <a:t>How many students did you reach?</a:t>
            </a:r>
          </a:p>
          <a:p>
            <a:pPr lvl="1"/>
            <a:r>
              <a:rPr lang="en-US" dirty="0"/>
              <a:t>What different types of lessons did you provide</a:t>
            </a:r>
            <a:r>
              <a:rPr lang="en-US" dirty="0" smtClean="0"/>
              <a:t>?</a:t>
            </a:r>
          </a:p>
          <a:p>
            <a:r>
              <a:rPr lang="en-US" dirty="0" smtClean="0"/>
              <a:t>Perception data</a:t>
            </a:r>
          </a:p>
          <a:p>
            <a:pPr lvl="1"/>
            <a:r>
              <a:rPr lang="en-US" dirty="0" smtClean="0"/>
              <a:t>What attitudes, knowledge, and/or skills did your students acquire thanks to your work?</a:t>
            </a:r>
          </a:p>
          <a:p>
            <a:pPr lvl="2"/>
            <a:r>
              <a:rPr lang="en-US" dirty="0" smtClean="0"/>
              <a:t>Gather this data through pre- and post-tests</a:t>
            </a:r>
            <a:endParaRPr lang="en-US" dirty="0"/>
          </a:p>
          <a:p>
            <a:r>
              <a:rPr lang="en-US" dirty="0" smtClean="0"/>
              <a:t>Results data</a:t>
            </a:r>
          </a:p>
          <a:p>
            <a:pPr lvl="1"/>
            <a:r>
              <a:rPr lang="en-US" dirty="0" smtClean="0"/>
              <a:t>How did your student’s behavior, grades, credit acquisition, etc. change due to your work with them?</a:t>
            </a:r>
          </a:p>
        </p:txBody>
      </p:sp>
    </p:spTree>
    <p:extLst>
      <p:ext uri="{BB962C8B-B14F-4D97-AF65-F5344CB8AC3E}">
        <p14:creationId xmlns:p14="http://schemas.microsoft.com/office/powerpoint/2010/main" val="280470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data presentations</a:t>
            </a:r>
            <a:endParaRPr lang="en-US" dirty="0"/>
          </a:p>
        </p:txBody>
      </p:sp>
      <p:sp>
        <p:nvSpPr>
          <p:cNvPr id="3" name="Content Placeholder 2"/>
          <p:cNvSpPr>
            <a:spLocks noGrp="1"/>
          </p:cNvSpPr>
          <p:nvPr>
            <p:ph idx="1"/>
          </p:nvPr>
        </p:nvSpPr>
        <p:spPr/>
        <p:txBody>
          <a:bodyPr/>
          <a:lstStyle/>
          <a:p>
            <a:r>
              <a:rPr lang="en-US" dirty="0" smtClean="0"/>
              <a:t>Share with your table</a:t>
            </a:r>
          </a:p>
          <a:p>
            <a:pPr lvl="1"/>
            <a:r>
              <a:rPr lang="en-US" dirty="0" smtClean="0"/>
              <a:t>What data presentations have you done?</a:t>
            </a:r>
          </a:p>
          <a:p>
            <a:pPr lvl="1"/>
            <a:r>
              <a:rPr lang="en-US" dirty="0" smtClean="0"/>
              <a:t>What results did they have?</a:t>
            </a:r>
          </a:p>
          <a:p>
            <a:pPr lvl="1"/>
            <a:endParaRPr lang="en-US" dirty="0"/>
          </a:p>
          <a:p>
            <a:pPr lvl="1"/>
            <a:r>
              <a:rPr lang="en-US" dirty="0" smtClean="0"/>
              <a:t>If you haven’t yet presented data, what data might you present?</a:t>
            </a:r>
          </a:p>
          <a:p>
            <a:pPr lvl="2"/>
            <a:r>
              <a:rPr lang="en-US" dirty="0" smtClean="0"/>
              <a:t>To whom?</a:t>
            </a:r>
          </a:p>
          <a:p>
            <a:pPr lvl="2"/>
            <a:r>
              <a:rPr lang="en-US" dirty="0" smtClean="0"/>
              <a:t>When?</a:t>
            </a:r>
          </a:p>
        </p:txBody>
      </p:sp>
    </p:spTree>
    <p:extLst>
      <p:ext uri="{BB962C8B-B14F-4D97-AF65-F5344CB8AC3E}">
        <p14:creationId xmlns:p14="http://schemas.microsoft.com/office/powerpoint/2010/main" val="3125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03663" y="249044"/>
            <a:ext cx="693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4400" dirty="0">
                <a:solidFill>
                  <a:prstClr val="black"/>
                </a:solidFill>
              </a:rPr>
              <a:t>Action steps to leave with….</a:t>
            </a:r>
          </a:p>
        </p:txBody>
      </p:sp>
      <p:sp>
        <p:nvSpPr>
          <p:cNvPr id="4099" name="TextBox 2"/>
          <p:cNvSpPr txBox="1">
            <a:spLocks noChangeArrowheads="1"/>
          </p:cNvSpPr>
          <p:nvPr/>
        </p:nvSpPr>
        <p:spPr bwMode="auto">
          <a:xfrm>
            <a:off x="838200" y="1676400"/>
            <a:ext cx="7315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dirty="0" smtClean="0">
                <a:solidFill>
                  <a:prstClr val="black"/>
                </a:solidFill>
              </a:rPr>
              <a:t>What other data do I need, what are my action steps and timeline.</a:t>
            </a:r>
          </a:p>
          <a:p>
            <a:endParaRPr lang="en-US" sz="2400" dirty="0">
              <a:solidFill>
                <a:prstClr val="black"/>
              </a:solidFill>
            </a:endParaRPr>
          </a:p>
          <a:p>
            <a:r>
              <a:rPr lang="en-US" sz="2400" dirty="0" smtClean="0">
                <a:solidFill>
                  <a:prstClr val="black"/>
                </a:solidFill>
              </a:rPr>
              <a:t>What data will I track (Process, Perception, and Outcome)?</a:t>
            </a:r>
            <a:endParaRPr lang="en-US" sz="2400" dirty="0">
              <a:solidFill>
                <a:prstClr val="black"/>
              </a:solidFill>
            </a:endParaRPr>
          </a:p>
          <a:p>
            <a:endParaRPr lang="en-US" sz="2400" dirty="0">
              <a:solidFill>
                <a:prstClr val="black"/>
              </a:solidFill>
            </a:endParaRPr>
          </a:p>
          <a:p>
            <a:r>
              <a:rPr lang="en-US" sz="2400" dirty="0">
                <a:solidFill>
                  <a:prstClr val="black"/>
                </a:solidFill>
              </a:rPr>
              <a:t>To Whom will I present this data?</a:t>
            </a:r>
          </a:p>
        </p:txBody>
      </p:sp>
    </p:spTree>
    <p:extLst>
      <p:ext uri="{BB962C8B-B14F-4D97-AF65-F5344CB8AC3E}">
        <p14:creationId xmlns:p14="http://schemas.microsoft.com/office/powerpoint/2010/main" val="165641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share goal</a:t>
            </a:r>
            <a:endParaRPr lang="en-US" dirty="0"/>
          </a:p>
        </p:txBody>
      </p:sp>
      <p:sp>
        <p:nvSpPr>
          <p:cNvPr id="3" name="Content Placeholder 2"/>
          <p:cNvSpPr>
            <a:spLocks noGrp="1"/>
          </p:cNvSpPr>
          <p:nvPr>
            <p:ph idx="1"/>
          </p:nvPr>
        </p:nvSpPr>
        <p:spPr/>
        <p:txBody>
          <a:bodyPr/>
          <a:lstStyle/>
          <a:p>
            <a:r>
              <a:rPr lang="en-US" dirty="0" smtClean="0"/>
              <a:t>Write down:</a:t>
            </a:r>
          </a:p>
          <a:p>
            <a:pPr lvl="1"/>
            <a:r>
              <a:rPr lang="en-US" dirty="0" smtClean="0"/>
              <a:t>By the end of this school year, (my team and) I will present </a:t>
            </a:r>
            <a:r>
              <a:rPr lang="en-US" u="sng" dirty="0" smtClean="0"/>
              <a:t>_type of_</a:t>
            </a:r>
            <a:r>
              <a:rPr lang="en-US" dirty="0" smtClean="0"/>
              <a:t> data to _</a:t>
            </a:r>
            <a:r>
              <a:rPr lang="en-US" u="sng" dirty="0" smtClean="0"/>
              <a:t>audience_</a:t>
            </a:r>
            <a:r>
              <a:rPr lang="en-US" dirty="0" smtClean="0"/>
              <a:t> at    </a:t>
            </a:r>
            <a:r>
              <a:rPr lang="en-US" u="sng" dirty="0" smtClean="0"/>
              <a:t>location</a:t>
            </a:r>
            <a:r>
              <a:rPr lang="en-US" dirty="0" smtClean="0"/>
              <a:t>.  We will acquire this data through </a:t>
            </a:r>
            <a:r>
              <a:rPr lang="en-US" smtClean="0"/>
              <a:t>_</a:t>
            </a:r>
            <a:r>
              <a:rPr lang="en-US" u="sng" smtClean="0"/>
              <a:t>process</a:t>
            </a:r>
            <a:r>
              <a:rPr lang="en-US" smtClean="0"/>
              <a:t>__.</a:t>
            </a:r>
            <a:endParaRPr lang="en-US" dirty="0"/>
          </a:p>
        </p:txBody>
      </p:sp>
    </p:spTree>
    <p:extLst>
      <p:ext uri="{BB962C8B-B14F-4D97-AF65-F5344CB8AC3E}">
        <p14:creationId xmlns:p14="http://schemas.microsoft.com/office/powerpoint/2010/main" val="423832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Have Questions, Need More Help?</a:t>
            </a:r>
            <a:br>
              <a:rPr lang="en-US" dirty="0" smtClean="0"/>
            </a:br>
            <a:r>
              <a:rPr lang="en-US" dirty="0" smtClean="0"/>
              <a:t>Contact me….</a:t>
            </a:r>
            <a:endParaRPr lang="en-US"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1116501279"/>
              </p:ext>
            </p:extLst>
          </p:nvPr>
        </p:nvGraphicFramePr>
        <p:xfrm>
          <a:off x="628650" y="1463675"/>
          <a:ext cx="7886700" cy="1188194"/>
        </p:xfrm>
        <a:graphic>
          <a:graphicData uri="http://schemas.openxmlformats.org/drawingml/2006/table">
            <a:tbl>
              <a:tblPr firstRow="1" bandRow="1">
                <a:tableStyleId>{5FD0F851-EC5A-4D38-B0AD-8093EC10F338}</a:tableStyleId>
              </a:tblPr>
              <a:tblGrid>
                <a:gridCol w="2683104"/>
                <a:gridCol w="5203596"/>
              </a:tblGrid>
              <a:tr h="522714">
                <a:tc>
                  <a:txBody>
                    <a:bodyPr/>
                    <a:lstStyle/>
                    <a:p>
                      <a:endParaRPr lang="en-US" dirty="0"/>
                    </a:p>
                  </a:txBody>
                  <a:tcPr marL="131445" marR="131445" anchor="b"/>
                </a:tc>
                <a:tc>
                  <a:txBody>
                    <a:bodyPr/>
                    <a:lstStyle/>
                    <a:p>
                      <a:r>
                        <a:rPr lang="en-US" dirty="0" smtClean="0"/>
                        <a:t>Contact information</a:t>
                      </a:r>
                      <a:endParaRPr lang="en-US" dirty="0"/>
                    </a:p>
                  </a:txBody>
                  <a:tcPr marL="131445" marR="131445" anchor="b"/>
                </a:tc>
              </a:tr>
              <a:tr h="665480">
                <a:tc>
                  <a:txBody>
                    <a:bodyPr/>
                    <a:lstStyle/>
                    <a:p>
                      <a:r>
                        <a:rPr lang="en-US" dirty="0" smtClean="0"/>
                        <a:t>Andy Tucker</a:t>
                      </a:r>
                      <a:endParaRPr lang="en-US" dirty="0"/>
                    </a:p>
                  </a:txBody>
                  <a:tcPr marL="131445" marR="131445"/>
                </a:tc>
                <a:tc>
                  <a:txBody>
                    <a:bodyPr/>
                    <a:lstStyle/>
                    <a:p>
                      <a:r>
                        <a:rPr lang="en-US" dirty="0" smtClean="0">
                          <a:hlinkClick r:id="rId6"/>
                        </a:rPr>
                        <a:t>Tucker_a@cde.state.co.us</a:t>
                      </a:r>
                      <a:endParaRPr lang="en-US" dirty="0" smtClean="0"/>
                    </a:p>
                    <a:p>
                      <a:endParaRPr lang="en-US" dirty="0"/>
                    </a:p>
                  </a:txBody>
                  <a:tcPr marL="131445" marR="131445"/>
                </a:tc>
              </a:tr>
            </a:tbl>
          </a:graphicData>
        </a:graphic>
      </p:graphicFrame>
    </p:spTree>
    <p:custDataLst>
      <p:tags r:id="rId1"/>
    </p:custDataLst>
    <p:extLst>
      <p:ext uri="{BB962C8B-B14F-4D97-AF65-F5344CB8AC3E}">
        <p14:creationId xmlns:p14="http://schemas.microsoft.com/office/powerpoint/2010/main" val="64755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cs typeface="Comic Sans MS"/>
              </a:rPr>
              <a:t>Self-Score</a:t>
            </a:r>
            <a:endParaRPr lang="en-US" sz="4800" dirty="0">
              <a:cs typeface="Comic Sans MS"/>
            </a:endParaRPr>
          </a:p>
        </p:txBody>
      </p:sp>
      <p:sp>
        <p:nvSpPr>
          <p:cNvPr id="3" name="Content Placeholder 2"/>
          <p:cNvSpPr>
            <a:spLocks noGrp="1"/>
          </p:cNvSpPr>
          <p:nvPr>
            <p:ph idx="1"/>
          </p:nvPr>
        </p:nvSpPr>
        <p:spPr/>
        <p:txBody>
          <a:bodyPr>
            <a:normAutofit/>
          </a:bodyPr>
          <a:lstStyle/>
          <a:p>
            <a:pPr>
              <a:buNone/>
            </a:pPr>
            <a:r>
              <a:rPr lang="en-US" sz="4000" dirty="0" smtClean="0">
                <a:latin typeface="Arial"/>
                <a:cs typeface="Arial"/>
              </a:rPr>
              <a:t>1 = Never</a:t>
            </a:r>
          </a:p>
          <a:p>
            <a:pPr>
              <a:buNone/>
            </a:pPr>
            <a:r>
              <a:rPr lang="en-US" sz="4000" dirty="0" smtClean="0">
                <a:latin typeface="Arial"/>
                <a:cs typeface="Arial"/>
              </a:rPr>
              <a:t>2 = Not usually</a:t>
            </a:r>
          </a:p>
          <a:p>
            <a:pPr>
              <a:buNone/>
            </a:pPr>
            <a:r>
              <a:rPr lang="en-US" sz="4000" dirty="0" smtClean="0">
                <a:latin typeface="Arial"/>
                <a:cs typeface="Arial"/>
              </a:rPr>
              <a:t>3 = Sometimes</a:t>
            </a:r>
          </a:p>
          <a:p>
            <a:pPr>
              <a:buNone/>
            </a:pPr>
            <a:r>
              <a:rPr lang="en-US" sz="4000" dirty="0" smtClean="0">
                <a:latin typeface="Arial"/>
                <a:cs typeface="Arial"/>
              </a:rPr>
              <a:t>4 = Most of the time</a:t>
            </a:r>
          </a:p>
          <a:p>
            <a:pPr>
              <a:buNone/>
            </a:pPr>
            <a:r>
              <a:rPr lang="en-US" sz="4000" dirty="0" smtClean="0">
                <a:latin typeface="Arial"/>
                <a:cs typeface="Arial"/>
              </a:rPr>
              <a:t>5 = Always</a:t>
            </a:r>
            <a:endParaRPr lang="en-US" sz="4000" dirty="0">
              <a:latin typeface="Arial"/>
              <a:cs typeface="Arial"/>
            </a:endParaRPr>
          </a:p>
        </p:txBody>
      </p:sp>
    </p:spTree>
    <p:extLst>
      <p:ext uri="{BB962C8B-B14F-4D97-AF65-F5344CB8AC3E}">
        <p14:creationId xmlns:p14="http://schemas.microsoft.com/office/powerpoint/2010/main" val="149937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cs typeface="Comic Sans MS"/>
              </a:rPr>
              <a:t>Data Literacy Self-Assessment</a:t>
            </a:r>
            <a:endParaRPr lang="en-US" dirty="0">
              <a:cs typeface="Comic Sans MS"/>
            </a:endParaRPr>
          </a:p>
        </p:txBody>
      </p:sp>
      <p:sp>
        <p:nvSpPr>
          <p:cNvPr id="3" name="Content Placeholder 2"/>
          <p:cNvSpPr>
            <a:spLocks noGrp="1"/>
          </p:cNvSpPr>
          <p:nvPr>
            <p:ph idx="1"/>
          </p:nvPr>
        </p:nvSpPr>
        <p:spPr/>
        <p:txBody>
          <a:bodyPr>
            <a:normAutofit/>
          </a:bodyPr>
          <a:lstStyle/>
          <a:p>
            <a:pPr>
              <a:buNone/>
            </a:pPr>
            <a:r>
              <a:rPr lang="en-US" sz="2800" dirty="0" smtClean="0"/>
              <a:t>1. Do you examine school data regularly to make decisions about your programs and interventions?</a:t>
            </a:r>
          </a:p>
          <a:p>
            <a:pPr>
              <a:buNone/>
            </a:pPr>
            <a:r>
              <a:rPr lang="en-US" sz="2800" dirty="0" smtClean="0"/>
              <a:t>2. Are your school counseling interventions aligned with the school mission statement?</a:t>
            </a:r>
          </a:p>
          <a:p>
            <a:pPr>
              <a:buNone/>
            </a:pPr>
            <a:r>
              <a:rPr lang="en-US" sz="2800" dirty="0" smtClean="0"/>
              <a:t>3. Do you consider the school improvement plan when making decisions about your program and interventions?</a:t>
            </a:r>
          </a:p>
          <a:p>
            <a:pPr>
              <a:buNone/>
            </a:pPr>
            <a:r>
              <a:rPr lang="en-US" sz="2800" dirty="0" smtClean="0"/>
              <a:t>4. Do you understand the difference between process, perception, and results data?</a:t>
            </a:r>
            <a:endParaRPr lang="en-US" sz="2800" dirty="0"/>
          </a:p>
        </p:txBody>
      </p:sp>
    </p:spTree>
    <p:extLst>
      <p:ext uri="{BB962C8B-B14F-4D97-AF65-F5344CB8AC3E}">
        <p14:creationId xmlns:p14="http://schemas.microsoft.com/office/powerpoint/2010/main" val="134461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cs typeface="Comic Sans MS"/>
              </a:rPr>
              <a:t>Data Literacy Self-Assessment</a:t>
            </a:r>
            <a:endParaRPr lang="en-US" sz="4000" dirty="0">
              <a:cs typeface="Comic Sans MS"/>
            </a:endParaRPr>
          </a:p>
        </p:txBody>
      </p:sp>
      <p:sp>
        <p:nvSpPr>
          <p:cNvPr id="3" name="Content Placeholder 2"/>
          <p:cNvSpPr>
            <a:spLocks noGrp="1"/>
          </p:cNvSpPr>
          <p:nvPr>
            <p:ph idx="1"/>
          </p:nvPr>
        </p:nvSpPr>
        <p:spPr/>
        <p:txBody>
          <a:bodyPr>
            <a:normAutofit fontScale="92500"/>
          </a:bodyPr>
          <a:lstStyle/>
          <a:p>
            <a:pPr>
              <a:buNone/>
            </a:pPr>
            <a:r>
              <a:rPr lang="en-US" sz="2800" dirty="0"/>
              <a:t>5</a:t>
            </a:r>
            <a:r>
              <a:rPr lang="en-US" sz="2800" dirty="0" smtClean="0"/>
              <a:t>. </a:t>
            </a:r>
            <a:r>
              <a:rPr lang="en-US" sz="3000" dirty="0" smtClean="0"/>
              <a:t>Do collect pre- and post-test data for all programs and guidance activities you conduct?</a:t>
            </a:r>
          </a:p>
          <a:p>
            <a:pPr>
              <a:buNone/>
            </a:pPr>
            <a:r>
              <a:rPr lang="en-US" sz="3000" dirty="0"/>
              <a:t>6</a:t>
            </a:r>
            <a:r>
              <a:rPr lang="en-US" sz="3000" dirty="0" smtClean="0"/>
              <a:t>. Do you identify measurable, attainable program goals?</a:t>
            </a:r>
          </a:p>
          <a:p>
            <a:pPr>
              <a:buNone/>
            </a:pPr>
            <a:r>
              <a:rPr lang="en-US" sz="3000" dirty="0"/>
              <a:t>7</a:t>
            </a:r>
            <a:r>
              <a:rPr lang="en-US" sz="3000" dirty="0" smtClean="0"/>
              <a:t>. Do you share your data results with interested stakeholders?</a:t>
            </a:r>
          </a:p>
          <a:p>
            <a:pPr>
              <a:buNone/>
            </a:pPr>
            <a:endParaRPr lang="en-US" dirty="0" smtClean="0"/>
          </a:p>
          <a:p>
            <a:pPr>
              <a:buNone/>
            </a:pPr>
            <a:endParaRPr lang="en-US" dirty="0" smtClean="0"/>
          </a:p>
          <a:p>
            <a:pPr>
              <a:buNone/>
            </a:pPr>
            <a:r>
              <a:rPr lang="en-US" dirty="0" smtClean="0"/>
              <a:t>	…………….</a:t>
            </a:r>
            <a:r>
              <a:rPr lang="en-US" i="1" dirty="0" smtClean="0"/>
              <a:t>What is your data literacy score?</a:t>
            </a:r>
            <a:endParaRPr lang="en-US" i="1" dirty="0"/>
          </a:p>
        </p:txBody>
      </p:sp>
    </p:spTree>
    <p:extLst>
      <p:ext uri="{BB962C8B-B14F-4D97-AF65-F5344CB8AC3E}">
        <p14:creationId xmlns:p14="http://schemas.microsoft.com/office/powerpoint/2010/main" val="204628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mic Sans MS"/>
              </a:rPr>
              <a:t>Scoring</a:t>
            </a:r>
            <a:endParaRPr lang="en-US" dirty="0">
              <a:cs typeface="Comic Sans MS"/>
            </a:endParaRPr>
          </a:p>
        </p:txBody>
      </p:sp>
      <p:sp>
        <p:nvSpPr>
          <p:cNvPr id="3" name="Content Placeholder 2"/>
          <p:cNvSpPr>
            <a:spLocks noGrp="1"/>
          </p:cNvSpPr>
          <p:nvPr>
            <p:ph idx="1"/>
          </p:nvPr>
        </p:nvSpPr>
        <p:spPr/>
        <p:txBody>
          <a:bodyPr>
            <a:normAutofit/>
          </a:bodyPr>
          <a:lstStyle/>
          <a:p>
            <a:pPr>
              <a:buNone/>
            </a:pPr>
            <a:r>
              <a:rPr lang="en-US" sz="2400" dirty="0" smtClean="0"/>
              <a:t>30-35		You are a data driven school counselor</a:t>
            </a:r>
          </a:p>
          <a:p>
            <a:pPr>
              <a:buNone/>
            </a:pPr>
            <a:r>
              <a:rPr lang="en-US" sz="2400" dirty="0" smtClean="0"/>
              <a:t>23-29		You believe that collecting data is  		          important and collect data regularly</a:t>
            </a:r>
          </a:p>
          <a:p>
            <a:pPr>
              <a:buNone/>
            </a:pPr>
            <a:r>
              <a:rPr lang="en-US" sz="2400" dirty="0" smtClean="0"/>
              <a:t>17-22		You would like to collect data and 			sometimes use it when making program 		decisions</a:t>
            </a:r>
          </a:p>
          <a:p>
            <a:pPr>
              <a:buNone/>
            </a:pPr>
            <a:r>
              <a:rPr lang="en-US" sz="2400" dirty="0" smtClean="0"/>
              <a:t>12-16		You are beginning to collect some data</a:t>
            </a:r>
          </a:p>
          <a:p>
            <a:pPr>
              <a:buNone/>
            </a:pPr>
            <a:r>
              <a:rPr lang="en-US" sz="2400" dirty="0" smtClean="0"/>
              <a:t>7-11		You are unsure what to do with data  </a:t>
            </a:r>
          </a:p>
          <a:p>
            <a:pPr>
              <a:buNone/>
            </a:pPr>
            <a:r>
              <a:rPr lang="en-US" sz="2400" dirty="0" smtClean="0"/>
              <a:t>0-6		You are unsure of how to collect and		          use data</a:t>
            </a:r>
          </a:p>
          <a:p>
            <a:pPr>
              <a:buNone/>
            </a:pPr>
            <a:endParaRPr lang="en-US" dirty="0"/>
          </a:p>
        </p:txBody>
      </p:sp>
    </p:spTree>
    <p:extLst>
      <p:ext uri="{BB962C8B-B14F-4D97-AF65-F5344CB8AC3E}">
        <p14:creationId xmlns:p14="http://schemas.microsoft.com/office/powerpoint/2010/main" val="296456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omic Sans MS"/>
              </a:rPr>
              <a:t>Accurate?</a:t>
            </a:r>
            <a:endParaRPr lang="en-US" dirty="0">
              <a:cs typeface="Comic Sans MS"/>
            </a:endParaRPr>
          </a:p>
        </p:txBody>
      </p:sp>
      <p:sp>
        <p:nvSpPr>
          <p:cNvPr id="3" name="Content Placeholder 2"/>
          <p:cNvSpPr>
            <a:spLocks noGrp="1"/>
          </p:cNvSpPr>
          <p:nvPr>
            <p:ph idx="1"/>
          </p:nvPr>
        </p:nvSpPr>
        <p:spPr/>
        <p:txBody>
          <a:bodyPr>
            <a:normAutofit/>
          </a:bodyPr>
          <a:lstStyle/>
          <a:p>
            <a:r>
              <a:rPr lang="en-US" sz="3600" dirty="0" smtClean="0"/>
              <a:t>Does this capture where you are?</a:t>
            </a:r>
          </a:p>
          <a:p>
            <a:r>
              <a:rPr lang="en-US" sz="3600" dirty="0" smtClean="0"/>
              <a:t>Would you like to increase your data competency?</a:t>
            </a:r>
          </a:p>
          <a:p>
            <a:r>
              <a:rPr lang="en-US" sz="3600" dirty="0" smtClean="0"/>
              <a:t>Is being a data driven school counselor a goal of yours?</a:t>
            </a:r>
            <a:endParaRPr lang="en-US" sz="3600" dirty="0"/>
          </a:p>
        </p:txBody>
      </p:sp>
    </p:spTree>
    <p:extLst>
      <p:ext uri="{BB962C8B-B14F-4D97-AF65-F5344CB8AC3E}">
        <p14:creationId xmlns:p14="http://schemas.microsoft.com/office/powerpoint/2010/main" val="427615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4200" dirty="0" smtClean="0"/>
              <a:t>ASCA National Model</a:t>
            </a:r>
            <a:endParaRPr lang="en-US" sz="4200" dirty="0"/>
          </a:p>
        </p:txBody>
      </p:sp>
      <p:sp>
        <p:nvSpPr>
          <p:cNvPr id="14339" name="Rectangle 3"/>
          <p:cNvSpPr>
            <a:spLocks noGrp="1" noChangeArrowheads="1"/>
          </p:cNvSpPr>
          <p:nvPr>
            <p:ph idx="1"/>
          </p:nvPr>
        </p:nvSpPr>
        <p:spPr>
          <a:ln>
            <a:solidFill>
              <a:schemeClr val="bg1"/>
            </a:solidFill>
          </a:ln>
        </p:spPr>
        <p:txBody>
          <a:bodyPr>
            <a:normAutofit fontScale="92500" lnSpcReduction="10000"/>
          </a:bodyPr>
          <a:lstStyle/>
          <a:p>
            <a:pPr>
              <a:lnSpc>
                <a:spcPct val="80000"/>
              </a:lnSpc>
            </a:pPr>
            <a:r>
              <a:rPr lang="en-US" sz="3000" dirty="0" smtClean="0">
                <a:latin typeface="Helvetica" pitchFamily="-83" charset="0"/>
                <a:cs typeface="Helvetica" pitchFamily="-83" charset="0"/>
              </a:rPr>
              <a:t>Comprehensive </a:t>
            </a:r>
            <a:r>
              <a:rPr lang="en-US" sz="3000" dirty="0">
                <a:latin typeface="Helvetica" pitchFamily="-83" charset="0"/>
                <a:cs typeface="Helvetica" pitchFamily="-83" charset="0"/>
              </a:rPr>
              <a:t>in Scope</a:t>
            </a:r>
          </a:p>
          <a:p>
            <a:pPr>
              <a:lnSpc>
                <a:spcPct val="80000"/>
              </a:lnSpc>
            </a:pPr>
            <a:r>
              <a:rPr lang="en-US" sz="3000" dirty="0">
                <a:latin typeface="Helvetica" pitchFamily="-83" charset="0"/>
                <a:cs typeface="Helvetica" pitchFamily="-83" charset="0"/>
              </a:rPr>
              <a:t>Preventive in Design</a:t>
            </a:r>
          </a:p>
          <a:p>
            <a:pPr>
              <a:lnSpc>
                <a:spcPct val="80000"/>
              </a:lnSpc>
            </a:pPr>
            <a:r>
              <a:rPr lang="en-US" sz="3000" dirty="0">
                <a:latin typeface="Helvetica" pitchFamily="-83" charset="0"/>
                <a:cs typeface="Helvetica" pitchFamily="-83" charset="0"/>
              </a:rPr>
              <a:t>Developmental in Nature</a:t>
            </a:r>
          </a:p>
          <a:p>
            <a:pPr>
              <a:lnSpc>
                <a:spcPct val="80000"/>
              </a:lnSpc>
            </a:pPr>
            <a:r>
              <a:rPr lang="en-US" sz="3000" dirty="0">
                <a:latin typeface="Helvetica" pitchFamily="-83" charset="0"/>
                <a:cs typeface="Helvetica" pitchFamily="-83" charset="0"/>
              </a:rPr>
              <a:t>Integral Part of the Total Educational Program</a:t>
            </a:r>
          </a:p>
          <a:p>
            <a:pPr>
              <a:lnSpc>
                <a:spcPct val="80000"/>
              </a:lnSpc>
            </a:pPr>
            <a:r>
              <a:rPr lang="en-US" sz="3000" dirty="0">
                <a:latin typeface="Helvetica" pitchFamily="-83" charset="0"/>
                <a:cs typeface="Helvetica" pitchFamily="-83" charset="0"/>
              </a:rPr>
              <a:t>Designs a Delivery System</a:t>
            </a:r>
          </a:p>
          <a:p>
            <a:pPr>
              <a:lnSpc>
                <a:spcPct val="80000"/>
              </a:lnSpc>
            </a:pPr>
            <a:r>
              <a:rPr lang="en-US" sz="3000" dirty="0">
                <a:latin typeface="Helvetica" pitchFamily="-83" charset="0"/>
                <a:cs typeface="Helvetica" pitchFamily="-83" charset="0"/>
              </a:rPr>
              <a:t>Conducted in Collaboration</a:t>
            </a:r>
          </a:p>
          <a:p>
            <a:pPr>
              <a:lnSpc>
                <a:spcPct val="80000"/>
              </a:lnSpc>
            </a:pPr>
            <a:r>
              <a:rPr lang="en-US" sz="3000" dirty="0">
                <a:latin typeface="Helvetica" pitchFamily="-83" charset="0"/>
                <a:cs typeface="Helvetica" pitchFamily="-83" charset="0"/>
              </a:rPr>
              <a:t>Monitors Student Progress</a:t>
            </a:r>
          </a:p>
          <a:p>
            <a:pPr>
              <a:lnSpc>
                <a:spcPct val="80000"/>
              </a:lnSpc>
            </a:pPr>
            <a:r>
              <a:rPr lang="en-US" sz="3900" dirty="0">
                <a:solidFill>
                  <a:srgbClr val="FF0000"/>
                </a:solidFill>
                <a:latin typeface="Helvetica" pitchFamily="-83" charset="0"/>
                <a:cs typeface="Helvetica" pitchFamily="-83" charset="0"/>
              </a:rPr>
              <a:t>Driven by Data</a:t>
            </a:r>
          </a:p>
          <a:p>
            <a:pPr>
              <a:lnSpc>
                <a:spcPct val="80000"/>
              </a:lnSpc>
            </a:pPr>
            <a:r>
              <a:rPr lang="en-US" sz="3000" dirty="0">
                <a:latin typeface="Helvetica" pitchFamily="-83" charset="0"/>
                <a:cs typeface="Helvetica" pitchFamily="-83" charset="0"/>
              </a:rPr>
              <a:t>Seeks Improvement</a:t>
            </a:r>
          </a:p>
          <a:p>
            <a:pPr>
              <a:lnSpc>
                <a:spcPct val="80000"/>
              </a:lnSpc>
            </a:pPr>
            <a:r>
              <a:rPr lang="en-US" sz="3000" dirty="0">
                <a:latin typeface="Helvetica" pitchFamily="-83" charset="0"/>
                <a:cs typeface="Helvetica" pitchFamily="-83" charset="0"/>
              </a:rPr>
              <a:t>Shares Successes</a:t>
            </a:r>
          </a:p>
        </p:txBody>
      </p:sp>
      <p:pic>
        <p:nvPicPr>
          <p:cNvPr id="7"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3276600"/>
            <a:ext cx="3139440" cy="312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697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1003</TotalTime>
  <Words>1895</Words>
  <Application>Microsoft Office PowerPoint</Application>
  <PresentationFormat>On-screen Show (4:3)</PresentationFormat>
  <Paragraphs>278</Paragraphs>
  <Slides>35</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Light Blue to Green Theme</vt:lpstr>
      <vt:lpstr>Acrobat Document</vt:lpstr>
      <vt:lpstr>Colorado School Counselor Corps Grant </vt:lpstr>
      <vt:lpstr>Workshop Objectives</vt:lpstr>
      <vt:lpstr>PowerPoint Presentation</vt:lpstr>
      <vt:lpstr>Self-Score</vt:lpstr>
      <vt:lpstr>Data Literacy Self-Assessment</vt:lpstr>
      <vt:lpstr>Data Literacy Self-Assessment</vt:lpstr>
      <vt:lpstr>Scoring</vt:lpstr>
      <vt:lpstr>Accurate?</vt:lpstr>
      <vt:lpstr>ASCA National Model</vt:lpstr>
      <vt:lpstr>PowerPoint Presentation</vt:lpstr>
      <vt:lpstr>DATA! </vt:lpstr>
      <vt:lpstr>Elbow partner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Data to Uncover Inequities</vt:lpstr>
      <vt:lpstr>Disaggregation of Data</vt:lpstr>
      <vt:lpstr>Why disaggregate data?</vt:lpstr>
      <vt:lpstr>Where to get results data</vt:lpstr>
      <vt:lpstr>What to do with reports once I have run them</vt:lpstr>
      <vt:lpstr>A closer look at real data</vt:lpstr>
      <vt:lpstr>How to present your data to stakeholders?</vt:lpstr>
      <vt:lpstr>Action Plan</vt:lpstr>
      <vt:lpstr>Action Plan</vt:lpstr>
      <vt:lpstr>To whom to present your data?</vt:lpstr>
      <vt:lpstr>What to present?</vt:lpstr>
      <vt:lpstr>Examples of data presentations</vt:lpstr>
      <vt:lpstr>PowerPoint Presentation</vt:lpstr>
      <vt:lpstr>Data share goal</vt:lpstr>
      <vt:lpstr>Have Questions, Need More Help? Contact me….</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Pugh, Eva</cp:lastModifiedBy>
  <cp:revision>152</cp:revision>
  <dcterms:created xsi:type="dcterms:W3CDTF">2018-01-08T21:58:16Z</dcterms:created>
  <dcterms:modified xsi:type="dcterms:W3CDTF">2018-02-06T21:40:18Z</dcterms:modified>
</cp:coreProperties>
</file>