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Lst>
  <p:notesMasterIdLst>
    <p:notesMasterId r:id="rId24"/>
  </p:notesMasterIdLst>
  <p:handoutMasterIdLst>
    <p:handoutMasterId r:id="rId25"/>
  </p:handoutMasterIdLst>
  <p:sldIdLst>
    <p:sldId id="256" r:id="rId3"/>
    <p:sldId id="312" r:id="rId4"/>
    <p:sldId id="440" r:id="rId5"/>
    <p:sldId id="392" r:id="rId6"/>
    <p:sldId id="366" r:id="rId7"/>
    <p:sldId id="442" r:id="rId8"/>
    <p:sldId id="441" r:id="rId9"/>
    <p:sldId id="394" r:id="rId10"/>
    <p:sldId id="382" r:id="rId11"/>
    <p:sldId id="383" r:id="rId12"/>
    <p:sldId id="387" r:id="rId13"/>
    <p:sldId id="437" r:id="rId14"/>
    <p:sldId id="406" r:id="rId15"/>
    <p:sldId id="428" r:id="rId16"/>
    <p:sldId id="443" r:id="rId17"/>
    <p:sldId id="444" r:id="rId18"/>
    <p:sldId id="445" r:id="rId19"/>
    <p:sldId id="446" r:id="rId20"/>
    <p:sldId id="448" r:id="rId21"/>
    <p:sldId id="449" r:id="rId22"/>
    <p:sldId id="447"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6448" autoAdjust="0"/>
  </p:normalViewPr>
  <p:slideViewPr>
    <p:cSldViewPr>
      <p:cViewPr>
        <p:scale>
          <a:sx n="70" d="100"/>
          <a:sy n="70" d="100"/>
        </p:scale>
        <p:origin x="-2964" y="-1026"/>
      </p:cViewPr>
      <p:guideLst>
        <p:guide orient="horz" pos="2160"/>
        <p:guide pos="2880"/>
      </p:guideLst>
    </p:cSldViewPr>
  </p:slideViewPr>
  <p:outlineViewPr>
    <p:cViewPr>
      <p:scale>
        <a:sx n="33" d="100"/>
        <a:sy n="33" d="100"/>
      </p:scale>
      <p:origin x="0" y="2242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B1891F4-592B-4AC4-BE1A-BB3D9EC5C1E8}" type="datetimeFigureOut">
              <a:rPr lang="en-US" smtClean="0"/>
              <a:t>9/12/2014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FFE1B90-7018-4202-A33D-B470A33DE669}" type="slidenum">
              <a:rPr lang="en-US" smtClean="0"/>
              <a:t>‹#›</a:t>
            </a:fld>
            <a:endParaRPr lang="en-US" dirty="0"/>
          </a:p>
        </p:txBody>
      </p:sp>
    </p:spTree>
    <p:extLst>
      <p:ext uri="{BB962C8B-B14F-4D97-AF65-F5344CB8AC3E}">
        <p14:creationId xmlns:p14="http://schemas.microsoft.com/office/powerpoint/2010/main" val="38790364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F06E2B8-393B-4814-8137-3F2D31F323CA}" type="datetimeFigureOut">
              <a:rPr lang="en-US" smtClean="0"/>
              <a:t>9/12/2014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454146E-336A-498B-82CF-AD0AF85F3C45}" type="slidenum">
              <a:rPr lang="en-US" smtClean="0"/>
              <a:t>‹#›</a:t>
            </a:fld>
            <a:endParaRPr lang="en-US" dirty="0"/>
          </a:p>
        </p:txBody>
      </p:sp>
    </p:spTree>
    <p:extLst>
      <p:ext uri="{BB962C8B-B14F-4D97-AF65-F5344CB8AC3E}">
        <p14:creationId xmlns:p14="http://schemas.microsoft.com/office/powerpoint/2010/main" val="3954284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54146E-336A-498B-82CF-AD0AF85F3C45}" type="slidenum">
              <a:rPr lang="en-US" smtClean="0"/>
              <a:t>1</a:t>
            </a:fld>
            <a:endParaRPr lang="en-US" dirty="0"/>
          </a:p>
        </p:txBody>
      </p:sp>
    </p:spTree>
    <p:extLst>
      <p:ext uri="{BB962C8B-B14F-4D97-AF65-F5344CB8AC3E}">
        <p14:creationId xmlns:p14="http://schemas.microsoft.com/office/powerpoint/2010/main" val="3099574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54146E-336A-498B-82CF-AD0AF85F3C45}" type="slidenum">
              <a:rPr lang="en-US" smtClean="0"/>
              <a:t>2</a:t>
            </a:fld>
            <a:endParaRPr lang="en-US" dirty="0"/>
          </a:p>
        </p:txBody>
      </p:sp>
    </p:spTree>
    <p:extLst>
      <p:ext uri="{BB962C8B-B14F-4D97-AF65-F5344CB8AC3E}">
        <p14:creationId xmlns:p14="http://schemas.microsoft.com/office/powerpoint/2010/main" val="3943459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454146E-336A-498B-82CF-AD0AF85F3C45}" type="slidenum">
              <a:rPr lang="en-US" smtClean="0"/>
              <a:t>4</a:t>
            </a:fld>
            <a:endParaRPr lang="en-US" dirty="0"/>
          </a:p>
        </p:txBody>
      </p:sp>
    </p:spTree>
    <p:extLst>
      <p:ext uri="{BB962C8B-B14F-4D97-AF65-F5344CB8AC3E}">
        <p14:creationId xmlns:p14="http://schemas.microsoft.com/office/powerpoint/2010/main" val="2787778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54146E-336A-498B-82CF-AD0AF85F3C45}" type="slidenum">
              <a:rPr lang="en-US" smtClean="0"/>
              <a:t>5</a:t>
            </a:fld>
            <a:endParaRPr lang="en-US" dirty="0"/>
          </a:p>
        </p:txBody>
      </p:sp>
    </p:spTree>
    <p:extLst>
      <p:ext uri="{BB962C8B-B14F-4D97-AF65-F5344CB8AC3E}">
        <p14:creationId xmlns:p14="http://schemas.microsoft.com/office/powerpoint/2010/main" val="1889088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454146E-336A-498B-82CF-AD0AF85F3C45}" type="slidenum">
              <a:rPr lang="en-US" smtClean="0"/>
              <a:t>8</a:t>
            </a:fld>
            <a:endParaRPr lang="en-US" dirty="0"/>
          </a:p>
        </p:txBody>
      </p:sp>
    </p:spTree>
    <p:extLst>
      <p:ext uri="{BB962C8B-B14F-4D97-AF65-F5344CB8AC3E}">
        <p14:creationId xmlns:p14="http://schemas.microsoft.com/office/powerpoint/2010/main" val="2787778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454146E-336A-498B-82CF-AD0AF85F3C45}" type="slidenum">
              <a:rPr lang="en-US" smtClean="0"/>
              <a:t>9</a:t>
            </a:fld>
            <a:endParaRPr lang="en-US" dirty="0"/>
          </a:p>
        </p:txBody>
      </p:sp>
    </p:spTree>
    <p:extLst>
      <p:ext uri="{BB962C8B-B14F-4D97-AF65-F5344CB8AC3E}">
        <p14:creationId xmlns:p14="http://schemas.microsoft.com/office/powerpoint/2010/main" val="27877789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8454146E-336A-498B-82CF-AD0AF85F3C45}" type="slidenum">
              <a:rPr lang="en-US" smtClean="0"/>
              <a:t>10</a:t>
            </a:fld>
            <a:endParaRPr lang="en-US" dirty="0"/>
          </a:p>
        </p:txBody>
      </p:sp>
    </p:spTree>
    <p:extLst>
      <p:ext uri="{BB962C8B-B14F-4D97-AF65-F5344CB8AC3E}">
        <p14:creationId xmlns:p14="http://schemas.microsoft.com/office/powerpoint/2010/main" val="2787778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8454146E-336A-498B-82CF-AD0AF85F3C45}" type="slidenum">
              <a:rPr lang="en-US" smtClean="0"/>
              <a:t>11</a:t>
            </a:fld>
            <a:endParaRPr lang="en-US" dirty="0"/>
          </a:p>
        </p:txBody>
      </p:sp>
    </p:spTree>
    <p:extLst>
      <p:ext uri="{BB962C8B-B14F-4D97-AF65-F5344CB8AC3E}">
        <p14:creationId xmlns:p14="http://schemas.microsoft.com/office/powerpoint/2010/main" val="2787778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54146E-336A-498B-82CF-AD0AF85F3C45}" type="slidenum">
              <a:rPr lang="en-US" smtClean="0"/>
              <a:t>14</a:t>
            </a:fld>
            <a:endParaRPr lang="en-US" dirty="0"/>
          </a:p>
        </p:txBody>
      </p:sp>
    </p:spTree>
    <p:extLst>
      <p:ext uri="{BB962C8B-B14F-4D97-AF65-F5344CB8AC3E}">
        <p14:creationId xmlns:p14="http://schemas.microsoft.com/office/powerpoint/2010/main" val="2559946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252EFF5-FE8E-4D62-A626-2C7588B8A94A}" type="datetimeFigureOut">
              <a:rPr lang="en-US" smtClean="0"/>
              <a:t>9/12/2014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61F4262E-052F-4D0E-B535-F60D67A239EE}"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52EFF5-FE8E-4D62-A626-2C7588B8A94A}" type="datetimeFigureOut">
              <a:rPr lang="en-US" smtClean="0"/>
              <a:t>9/12/2014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F4262E-052F-4D0E-B535-F60D67A239E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52EFF5-FE8E-4D62-A626-2C7588B8A94A}" type="datetimeFigureOut">
              <a:rPr lang="en-US" smtClean="0"/>
              <a:t>9/12/2014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F4262E-052F-4D0E-B535-F60D67A239EE}"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568136-2A62-4688-8C16-FF8B421A3A12}" type="datetimeFigureOut">
              <a:rPr lang="en-US" smtClean="0">
                <a:solidFill>
                  <a:prstClr val="black">
                    <a:tint val="75000"/>
                  </a:prstClr>
                </a:solidFill>
              </a:rPr>
              <a:pPr/>
              <a:t>9/12/2014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AF057D-80E8-478A-8CF1-7F4C29B7E6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7678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68136-2A62-4688-8C16-FF8B421A3A12}" type="datetimeFigureOut">
              <a:rPr lang="en-US" smtClean="0">
                <a:solidFill>
                  <a:prstClr val="black">
                    <a:tint val="75000"/>
                  </a:prstClr>
                </a:solidFill>
              </a:rPr>
              <a:pPr/>
              <a:t>9/12/2014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AF057D-80E8-478A-8CF1-7F4C29B7E6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2541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568136-2A62-4688-8C16-FF8B421A3A12}" type="datetimeFigureOut">
              <a:rPr lang="en-US" smtClean="0">
                <a:solidFill>
                  <a:prstClr val="black">
                    <a:tint val="75000"/>
                  </a:prstClr>
                </a:solidFill>
              </a:rPr>
              <a:pPr/>
              <a:t>9/12/2014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AF057D-80E8-478A-8CF1-7F4C29B7E6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2447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568136-2A62-4688-8C16-FF8B421A3A12}" type="datetimeFigureOut">
              <a:rPr lang="en-US" smtClean="0">
                <a:solidFill>
                  <a:prstClr val="black">
                    <a:tint val="75000"/>
                  </a:prstClr>
                </a:solidFill>
              </a:rPr>
              <a:pPr/>
              <a:t>9/12/2014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AF057D-80E8-478A-8CF1-7F4C29B7E6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49811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568136-2A62-4688-8C16-FF8B421A3A12}" type="datetimeFigureOut">
              <a:rPr lang="en-US" smtClean="0">
                <a:solidFill>
                  <a:prstClr val="black">
                    <a:tint val="75000"/>
                  </a:prstClr>
                </a:solidFill>
              </a:rPr>
              <a:pPr/>
              <a:t>9/12/2014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2AF057D-80E8-478A-8CF1-7F4C29B7E6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82751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568136-2A62-4688-8C16-FF8B421A3A12}" type="datetimeFigureOut">
              <a:rPr lang="en-US" smtClean="0">
                <a:solidFill>
                  <a:prstClr val="black">
                    <a:tint val="75000"/>
                  </a:prstClr>
                </a:solidFill>
              </a:rPr>
              <a:pPr/>
              <a:t>9/12/2014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2AF057D-80E8-478A-8CF1-7F4C29B7E6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9867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568136-2A62-4688-8C16-FF8B421A3A12}" type="datetimeFigureOut">
              <a:rPr lang="en-US" smtClean="0">
                <a:solidFill>
                  <a:prstClr val="black">
                    <a:tint val="75000"/>
                  </a:prstClr>
                </a:solidFill>
              </a:rPr>
              <a:pPr/>
              <a:t>9/12/2014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2AF057D-80E8-478A-8CF1-7F4C29B7E6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77194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68136-2A62-4688-8C16-FF8B421A3A12}" type="datetimeFigureOut">
              <a:rPr lang="en-US" smtClean="0">
                <a:solidFill>
                  <a:prstClr val="black">
                    <a:tint val="75000"/>
                  </a:prstClr>
                </a:solidFill>
              </a:rPr>
              <a:pPr/>
              <a:t>9/12/2014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AF057D-80E8-478A-8CF1-7F4C29B7E6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1976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52EFF5-FE8E-4D62-A626-2C7588B8A94A}" type="datetimeFigureOut">
              <a:rPr lang="en-US" smtClean="0"/>
              <a:t>9/12/2014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F4262E-052F-4D0E-B535-F60D67A239EE}" type="slidenum">
              <a:rPr lang="en-US" smtClean="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68136-2A62-4688-8C16-FF8B421A3A12}" type="datetimeFigureOut">
              <a:rPr lang="en-US" smtClean="0">
                <a:solidFill>
                  <a:prstClr val="black">
                    <a:tint val="75000"/>
                  </a:prstClr>
                </a:solidFill>
              </a:rPr>
              <a:pPr/>
              <a:t>9/12/2014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AF057D-80E8-478A-8CF1-7F4C29B7E6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14340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68136-2A62-4688-8C16-FF8B421A3A12}" type="datetimeFigureOut">
              <a:rPr lang="en-US" smtClean="0">
                <a:solidFill>
                  <a:prstClr val="black">
                    <a:tint val="75000"/>
                  </a:prstClr>
                </a:solidFill>
              </a:rPr>
              <a:pPr/>
              <a:t>9/12/2014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AF057D-80E8-478A-8CF1-7F4C29B7E6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79964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68136-2A62-4688-8C16-FF8B421A3A12}" type="datetimeFigureOut">
              <a:rPr lang="en-US" smtClean="0">
                <a:solidFill>
                  <a:prstClr val="black">
                    <a:tint val="75000"/>
                  </a:prstClr>
                </a:solidFill>
              </a:rPr>
              <a:pPr/>
              <a:t>9/12/2014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AF057D-80E8-478A-8CF1-7F4C29B7E6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6415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252EFF5-FE8E-4D62-A626-2C7588B8A94A}" type="datetimeFigureOut">
              <a:rPr lang="en-US" smtClean="0"/>
              <a:t>9/12/2014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F4262E-052F-4D0E-B535-F60D67A239EE}"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52EFF5-FE8E-4D62-A626-2C7588B8A94A}" type="datetimeFigureOut">
              <a:rPr lang="en-US" smtClean="0"/>
              <a:t>9/12/2014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F4262E-052F-4D0E-B535-F60D67A239EE}"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252EFF5-FE8E-4D62-A626-2C7588B8A94A}" type="datetimeFigureOut">
              <a:rPr lang="en-US" smtClean="0"/>
              <a:t>9/12/2014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1F4262E-052F-4D0E-B535-F60D67A239EE}"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252EFF5-FE8E-4D62-A626-2C7588B8A94A}" type="datetimeFigureOut">
              <a:rPr lang="en-US" smtClean="0"/>
              <a:t>9/12/2014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1F4262E-052F-4D0E-B535-F60D67A239E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52EFF5-FE8E-4D62-A626-2C7588B8A94A}" type="datetimeFigureOut">
              <a:rPr lang="en-US" smtClean="0"/>
              <a:t>9/12/2014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F4262E-052F-4D0E-B535-F60D67A239E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52EFF5-FE8E-4D62-A626-2C7588B8A94A}" type="datetimeFigureOut">
              <a:rPr lang="en-US" smtClean="0"/>
              <a:t>9/12/2014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F4262E-052F-4D0E-B535-F60D67A239EE}"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252EFF5-FE8E-4D62-A626-2C7588B8A94A}" type="datetimeFigureOut">
              <a:rPr lang="en-US" smtClean="0"/>
              <a:t>9/12/2014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61F4262E-052F-4D0E-B535-F60D67A239EE}"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252EFF5-FE8E-4D62-A626-2C7588B8A94A}" type="datetimeFigureOut">
              <a:rPr lang="en-US" smtClean="0"/>
              <a:t>9/12/2014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1F4262E-052F-4D0E-B535-F60D67A239EE}"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568136-2A62-4688-8C16-FF8B421A3A12}" type="datetimeFigureOut">
              <a:rPr lang="en-US" smtClean="0">
                <a:solidFill>
                  <a:prstClr val="black">
                    <a:tint val="75000"/>
                  </a:prstClr>
                </a:solidFill>
              </a:rPr>
              <a:pPr/>
              <a:t>9/12/2014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F057D-80E8-478A-8CF1-7F4C29B7E6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5628500"/>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52400"/>
            <a:ext cx="9067800" cy="2590800"/>
          </a:xfrm>
        </p:spPr>
        <p:txBody>
          <a:bodyPr>
            <a:normAutofit/>
          </a:bodyPr>
          <a:lstStyle/>
          <a:p>
            <a:pPr algn="ctr"/>
            <a:r>
              <a:rPr lang="en-US" sz="4000" dirty="0" smtClean="0">
                <a:solidFill>
                  <a:schemeClr val="tx1"/>
                </a:solidFill>
                <a:effectLst/>
              </a:rPr>
              <a:t>Colorado</a:t>
            </a:r>
            <a:r>
              <a:rPr lang="en-US" sz="4000" dirty="0">
                <a:solidFill>
                  <a:schemeClr val="tx1"/>
                </a:solidFill>
                <a:effectLst/>
              </a:rPr>
              <a:t> </a:t>
            </a:r>
            <a:r>
              <a:rPr lang="en-US" sz="4000" dirty="0" smtClean="0">
                <a:solidFill>
                  <a:schemeClr val="tx1"/>
                </a:solidFill>
                <a:effectLst/>
              </a:rPr>
              <a:t>Department of Higher Education </a:t>
            </a:r>
            <a:r>
              <a:rPr lang="en-US" sz="4000" i="1" dirty="0" smtClean="0">
                <a:solidFill>
                  <a:schemeClr val="tx1"/>
                </a:solidFill>
                <a:effectLst/>
              </a:rPr>
              <a:t>and</a:t>
            </a:r>
            <a:r>
              <a:rPr lang="en-US" sz="4000" dirty="0" smtClean="0">
                <a:solidFill>
                  <a:schemeClr val="tx1"/>
                </a:solidFill>
                <a:effectLst/>
              </a:rPr>
              <a:t/>
            </a:r>
            <a:br>
              <a:rPr lang="en-US" sz="4000" dirty="0" smtClean="0">
                <a:solidFill>
                  <a:schemeClr val="tx1"/>
                </a:solidFill>
                <a:effectLst/>
              </a:rPr>
            </a:br>
            <a:r>
              <a:rPr lang="en-US" sz="4000" dirty="0" smtClean="0">
                <a:solidFill>
                  <a:schemeClr val="tx1"/>
                </a:solidFill>
                <a:effectLst/>
              </a:rPr>
              <a:t>College In Colorado</a:t>
            </a:r>
            <a:endParaRPr lang="en-US" sz="4000" dirty="0">
              <a:solidFill>
                <a:schemeClr val="tx1"/>
              </a:solidFill>
              <a:effectLst/>
            </a:endParaRPr>
          </a:p>
        </p:txBody>
      </p:sp>
      <p:sp>
        <p:nvSpPr>
          <p:cNvPr id="3" name="TextBox 2"/>
          <p:cNvSpPr txBox="1"/>
          <p:nvPr/>
        </p:nvSpPr>
        <p:spPr>
          <a:xfrm>
            <a:off x="533400" y="2893874"/>
            <a:ext cx="8153400" cy="1754326"/>
          </a:xfrm>
          <a:prstGeom prst="rect">
            <a:avLst/>
          </a:prstGeom>
          <a:noFill/>
        </p:spPr>
        <p:txBody>
          <a:bodyPr wrap="square" rtlCol="0">
            <a:spAutoFit/>
          </a:bodyPr>
          <a:lstStyle/>
          <a:p>
            <a:pPr algn="ctr"/>
            <a:r>
              <a:rPr lang="en-US" sz="3200" dirty="0" smtClean="0">
                <a:latin typeface="+mj-lt"/>
              </a:rPr>
              <a:t>The New State-Wide Admission and </a:t>
            </a:r>
          </a:p>
          <a:p>
            <a:pPr algn="ctr"/>
            <a:r>
              <a:rPr lang="en-US" sz="3200" dirty="0" smtClean="0">
                <a:latin typeface="+mj-lt"/>
              </a:rPr>
              <a:t>Transfer Policy</a:t>
            </a:r>
          </a:p>
          <a:p>
            <a:pPr algn="ctr"/>
            <a:endParaRPr lang="en-US" sz="1200" dirty="0" smtClean="0">
              <a:latin typeface="+mj-lt"/>
            </a:endParaRPr>
          </a:p>
          <a:p>
            <a:pPr algn="ctr"/>
            <a:r>
              <a:rPr lang="en-US" sz="3200" b="1" i="1" dirty="0" smtClean="0">
                <a:solidFill>
                  <a:srgbClr val="002060"/>
                </a:solidFill>
                <a:latin typeface="+mj-lt"/>
              </a:rPr>
              <a:t>Fall Colorado Counselor Workshops</a:t>
            </a:r>
            <a:endParaRPr lang="en-US" sz="3200" b="1" i="1" dirty="0">
              <a:solidFill>
                <a:srgbClr val="002060"/>
              </a:solidFill>
              <a:latin typeface="+mj-lt"/>
            </a:endParaRPr>
          </a:p>
        </p:txBody>
      </p:sp>
      <p:sp>
        <p:nvSpPr>
          <p:cNvPr id="5" name="Content Placeholder 2"/>
          <p:cNvSpPr txBox="1">
            <a:spLocks/>
          </p:cNvSpPr>
          <p:nvPr/>
        </p:nvSpPr>
        <p:spPr>
          <a:xfrm>
            <a:off x="228600" y="4953000"/>
            <a:ext cx="4572000" cy="1752600"/>
          </a:xfrm>
          <a:prstGeom prst="rect">
            <a:avLst/>
          </a:prstGeom>
        </p:spPr>
        <p:txBody>
          <a:bodyPr vert="horz">
            <a:norm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pPr algn="l"/>
            <a:r>
              <a:rPr lang="en-US" sz="2400" dirty="0" smtClean="0"/>
              <a:t>Carl Einhaus</a:t>
            </a:r>
          </a:p>
          <a:p>
            <a:pPr algn="l"/>
            <a:r>
              <a:rPr lang="en-US" sz="1800" dirty="0" smtClean="0"/>
              <a:t>Director of Student Affairs</a:t>
            </a:r>
          </a:p>
          <a:p>
            <a:pPr algn="l"/>
            <a:r>
              <a:rPr lang="en-US" sz="1800" dirty="0" smtClean="0"/>
              <a:t>Colorado Department of Higher Education</a:t>
            </a:r>
          </a:p>
          <a:p>
            <a:pPr algn="l"/>
            <a:r>
              <a:rPr lang="en-US" sz="1600" dirty="0" smtClean="0"/>
              <a:t>http://highered.colorado.gov/</a:t>
            </a:r>
          </a:p>
          <a:p>
            <a:pPr algn="l"/>
            <a:r>
              <a:rPr lang="en-US" sz="1600" dirty="0" smtClean="0"/>
              <a:t>Carl.Einhaus@dhe.state.co.us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5989004"/>
            <a:ext cx="2692262" cy="602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descr="\\netcon02.dhe.local\Z_Drive\Branding Materials\Email signature\Division Logos\cdhe_collegeincolorado_emai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3986" y="5324538"/>
            <a:ext cx="3390476" cy="504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80899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686800" cy="1066800"/>
          </a:xfrm>
        </p:spPr>
        <p:txBody>
          <a:bodyPr>
            <a:normAutofit/>
          </a:bodyPr>
          <a:lstStyle/>
          <a:p>
            <a:r>
              <a:rPr lang="en-US" sz="4400" b="1" i="1" dirty="0"/>
              <a:t>New</a:t>
            </a:r>
            <a:r>
              <a:rPr lang="en-US" sz="4400" b="1" dirty="0"/>
              <a:t> Admissions Standards</a:t>
            </a:r>
            <a:endParaRPr lang="en-US" sz="4400" dirty="0"/>
          </a:p>
        </p:txBody>
      </p:sp>
      <p:sp>
        <p:nvSpPr>
          <p:cNvPr id="3" name="Content Placeholder 2"/>
          <p:cNvSpPr>
            <a:spLocks noGrp="1"/>
          </p:cNvSpPr>
          <p:nvPr>
            <p:ph idx="1"/>
          </p:nvPr>
        </p:nvSpPr>
        <p:spPr>
          <a:xfrm>
            <a:off x="304800" y="1447800"/>
            <a:ext cx="8610600" cy="5181600"/>
          </a:xfrm>
        </p:spPr>
        <p:txBody>
          <a:bodyPr>
            <a:noAutofit/>
          </a:bodyPr>
          <a:lstStyle/>
          <a:p>
            <a:pPr marL="137160" indent="0">
              <a:buNone/>
            </a:pPr>
            <a:r>
              <a:rPr lang="en-US" sz="2900" dirty="0" smtClean="0"/>
              <a:t>“</a:t>
            </a:r>
            <a:r>
              <a:rPr lang="en-US" sz="2900" b="1" dirty="0" smtClean="0"/>
              <a:t>Transfer </a:t>
            </a:r>
            <a:r>
              <a:rPr lang="en-US" sz="2900" b="1" dirty="0"/>
              <a:t>student</a:t>
            </a:r>
            <a:r>
              <a:rPr lang="en-US" sz="2900" dirty="0"/>
              <a:t>” means a student entering the reporting institution for the first time but known to have previously attended a postsecondary institution at the same level (e.g. undergraduate, graduate) after high school graduation (or passing an equivalency exam).  The student may transfer with or without credit.  This excludes students who completed remedial coursework and students who completed college-level coursework </a:t>
            </a:r>
            <a:r>
              <a:rPr lang="en-US" sz="2900" i="1" dirty="0" smtClean="0"/>
              <a:t>ONLY</a:t>
            </a:r>
            <a:r>
              <a:rPr lang="en-US" sz="2900" dirty="0" smtClean="0"/>
              <a:t> as </a:t>
            </a:r>
            <a:r>
              <a:rPr lang="en-US" sz="2900" dirty="0"/>
              <a:t>a high school student through Concurrent Enrollment or as their homeschool curriculum.</a:t>
            </a:r>
            <a:endParaRPr lang="en-US" sz="2900" dirty="0" smtClean="0"/>
          </a:p>
        </p:txBody>
      </p:sp>
      <p:cxnSp>
        <p:nvCxnSpPr>
          <p:cNvPr id="4" name="Elbow Connector 3"/>
          <p:cNvCxnSpPr/>
          <p:nvPr/>
        </p:nvCxnSpPr>
        <p:spPr>
          <a:xfrm>
            <a:off x="914400" y="1295400"/>
            <a:ext cx="6705600" cy="76200"/>
          </a:xfrm>
          <a:prstGeom prst="bentConnector3">
            <a:avLst/>
          </a:prstGeom>
          <a:ln>
            <a:solidFill>
              <a:schemeClr val="tx2">
                <a:lumMod val="9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7802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686800" cy="1066800"/>
          </a:xfrm>
        </p:spPr>
        <p:txBody>
          <a:bodyPr>
            <a:normAutofit/>
          </a:bodyPr>
          <a:lstStyle/>
          <a:p>
            <a:r>
              <a:rPr lang="en-US" sz="4400" b="1" i="1" dirty="0"/>
              <a:t>New</a:t>
            </a:r>
            <a:r>
              <a:rPr lang="en-US" sz="4400" b="1" dirty="0"/>
              <a:t> </a:t>
            </a:r>
            <a:r>
              <a:rPr lang="en-US" sz="4400" b="1" dirty="0" smtClean="0"/>
              <a:t>Transfer Admissions </a:t>
            </a:r>
            <a:r>
              <a:rPr lang="en-US" sz="4400" b="1" dirty="0"/>
              <a:t>Standards</a:t>
            </a:r>
            <a:endParaRPr lang="en-US" sz="4400" dirty="0"/>
          </a:p>
        </p:txBody>
      </p:sp>
      <p:sp>
        <p:nvSpPr>
          <p:cNvPr id="3" name="Content Placeholder 2"/>
          <p:cNvSpPr>
            <a:spLocks noGrp="1"/>
          </p:cNvSpPr>
          <p:nvPr>
            <p:ph idx="1"/>
          </p:nvPr>
        </p:nvSpPr>
        <p:spPr>
          <a:xfrm>
            <a:off x="304800" y="1524000"/>
            <a:ext cx="8610600" cy="5181600"/>
          </a:xfrm>
        </p:spPr>
        <p:txBody>
          <a:bodyPr>
            <a:normAutofit/>
          </a:bodyPr>
          <a:lstStyle/>
          <a:p>
            <a:r>
              <a:rPr lang="en-US" sz="3600" dirty="0"/>
              <a:t>The </a:t>
            </a:r>
            <a:r>
              <a:rPr lang="en-US" sz="3600" b="1" dirty="0"/>
              <a:t>transfer</a:t>
            </a:r>
            <a:r>
              <a:rPr lang="en-US" sz="3600" dirty="0"/>
              <a:t> student admission standard applies to all degree-seeking undergraduate transfer applicants with 24 or more college-level semester credit hours completed at the point of application</a:t>
            </a:r>
          </a:p>
          <a:p>
            <a:r>
              <a:rPr lang="en-US" sz="3600" dirty="0" smtClean="0"/>
              <a:t>Guarantee admissions for AA and AS graduates with minimum GPA</a:t>
            </a:r>
          </a:p>
        </p:txBody>
      </p:sp>
      <p:cxnSp>
        <p:nvCxnSpPr>
          <p:cNvPr id="4" name="Elbow Connector 3"/>
          <p:cNvCxnSpPr/>
          <p:nvPr/>
        </p:nvCxnSpPr>
        <p:spPr>
          <a:xfrm>
            <a:off x="914400" y="1219200"/>
            <a:ext cx="8001000" cy="76200"/>
          </a:xfrm>
          <a:prstGeom prst="bentConnector3">
            <a:avLst/>
          </a:prstGeom>
          <a:ln>
            <a:solidFill>
              <a:schemeClr val="tx2">
                <a:lumMod val="9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62203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8229600" cy="1143000"/>
          </a:xfrm>
        </p:spPr>
        <p:txBody>
          <a:bodyPr>
            <a:normAutofit fontScale="90000"/>
          </a:bodyPr>
          <a:lstStyle/>
          <a:p>
            <a:r>
              <a:rPr lang="en-US" sz="5400" b="1" dirty="0"/>
              <a:t/>
            </a:r>
            <a:br>
              <a:rPr lang="en-US" sz="5400" b="1" dirty="0"/>
            </a:br>
            <a:r>
              <a:rPr lang="en-US" sz="4900" b="1" dirty="0"/>
              <a:t>Admissions Standards </a:t>
            </a:r>
            <a:r>
              <a:rPr lang="en-US" sz="4900" b="1" dirty="0" smtClean="0"/>
              <a:t>Timeline</a:t>
            </a:r>
            <a:endParaRPr lang="en-US" sz="4900" b="1" dirty="0"/>
          </a:p>
        </p:txBody>
      </p:sp>
      <p:sp>
        <p:nvSpPr>
          <p:cNvPr id="3" name="Content Placeholder 2"/>
          <p:cNvSpPr>
            <a:spLocks noGrp="1"/>
          </p:cNvSpPr>
          <p:nvPr>
            <p:ph idx="1"/>
          </p:nvPr>
        </p:nvSpPr>
        <p:spPr>
          <a:xfrm>
            <a:off x="457200" y="2087880"/>
            <a:ext cx="8229600" cy="4389120"/>
          </a:xfrm>
        </p:spPr>
        <p:txBody>
          <a:bodyPr/>
          <a:lstStyle/>
          <a:p>
            <a:pPr lvl="1"/>
            <a:r>
              <a:rPr lang="en-US" sz="3600" dirty="0" smtClean="0"/>
              <a:t>Current </a:t>
            </a:r>
            <a:r>
              <a:rPr lang="en-US" sz="3600" dirty="0"/>
              <a:t>Admission </a:t>
            </a:r>
            <a:r>
              <a:rPr lang="en-US" sz="3600" dirty="0" smtClean="0"/>
              <a:t>Policy</a:t>
            </a:r>
          </a:p>
          <a:p>
            <a:pPr lvl="2"/>
            <a:r>
              <a:rPr lang="en-US" sz="3300" dirty="0" smtClean="0"/>
              <a:t>Now until Fall 2019</a:t>
            </a:r>
            <a:endParaRPr lang="en-US" sz="3300" dirty="0"/>
          </a:p>
          <a:p>
            <a:pPr lvl="1"/>
            <a:r>
              <a:rPr lang="en-US" sz="3600" dirty="0"/>
              <a:t>Current </a:t>
            </a:r>
            <a:r>
              <a:rPr lang="en-US" sz="3600" i="1" dirty="0" smtClean="0"/>
              <a:t>AND</a:t>
            </a:r>
            <a:r>
              <a:rPr lang="en-US" sz="3600" dirty="0" smtClean="0"/>
              <a:t> </a:t>
            </a:r>
            <a:r>
              <a:rPr lang="en-US" sz="3600" dirty="0"/>
              <a:t>New Admission </a:t>
            </a:r>
            <a:r>
              <a:rPr lang="en-US" sz="3600" dirty="0" smtClean="0"/>
              <a:t>Policy</a:t>
            </a:r>
          </a:p>
          <a:p>
            <a:pPr lvl="2"/>
            <a:r>
              <a:rPr lang="en-US" sz="3300" dirty="0" smtClean="0"/>
              <a:t>Fall 2016 – Summer 2019</a:t>
            </a:r>
          </a:p>
          <a:p>
            <a:pPr lvl="1"/>
            <a:r>
              <a:rPr lang="en-US" sz="3600" dirty="0" smtClean="0"/>
              <a:t>New </a:t>
            </a:r>
            <a:r>
              <a:rPr lang="en-US" sz="3600" dirty="0"/>
              <a:t>Admission Policy</a:t>
            </a:r>
          </a:p>
          <a:p>
            <a:pPr lvl="2"/>
            <a:r>
              <a:rPr lang="en-US" sz="3300" dirty="0" smtClean="0"/>
              <a:t>Fall </a:t>
            </a:r>
            <a:r>
              <a:rPr lang="en-US" sz="3300" dirty="0"/>
              <a:t>2019</a:t>
            </a:r>
          </a:p>
          <a:p>
            <a:pPr marL="667512" lvl="2" indent="0">
              <a:buNone/>
            </a:pPr>
            <a:endParaRPr lang="en-US" sz="3300" dirty="0" smtClean="0"/>
          </a:p>
          <a:p>
            <a:pPr marL="0" indent="0">
              <a:buNone/>
            </a:pPr>
            <a:endParaRPr lang="en-US" dirty="0"/>
          </a:p>
        </p:txBody>
      </p:sp>
      <p:cxnSp>
        <p:nvCxnSpPr>
          <p:cNvPr id="4" name="Elbow Connector 3"/>
          <p:cNvCxnSpPr/>
          <p:nvPr/>
        </p:nvCxnSpPr>
        <p:spPr>
          <a:xfrm>
            <a:off x="1295400" y="1524000"/>
            <a:ext cx="7086600" cy="76200"/>
          </a:xfrm>
          <a:prstGeom prst="bentConnector3">
            <a:avLst/>
          </a:prstGeom>
          <a:ln>
            <a:solidFill>
              <a:schemeClr val="tx2">
                <a:lumMod val="9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70275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371600"/>
          </a:xfrm>
        </p:spPr>
        <p:txBody>
          <a:bodyPr>
            <a:noAutofit/>
          </a:bodyPr>
          <a:lstStyle/>
          <a:p>
            <a:r>
              <a:rPr lang="en-US" sz="4400" b="1" dirty="0" smtClean="0"/>
              <a:t>Admissions Web Site</a:t>
            </a:r>
            <a:endParaRPr lang="en-US" sz="4400" b="1" dirty="0"/>
          </a:p>
        </p:txBody>
      </p:sp>
      <p:sp>
        <p:nvSpPr>
          <p:cNvPr id="3" name="Content Placeholder 2"/>
          <p:cNvSpPr>
            <a:spLocks noGrp="1"/>
          </p:cNvSpPr>
          <p:nvPr>
            <p:ph idx="1"/>
          </p:nvPr>
        </p:nvSpPr>
        <p:spPr>
          <a:xfrm>
            <a:off x="457200" y="2316480"/>
            <a:ext cx="8229600" cy="4389120"/>
          </a:xfrm>
        </p:spPr>
        <p:txBody>
          <a:bodyPr>
            <a:normAutofit/>
          </a:bodyPr>
          <a:lstStyle/>
          <a:p>
            <a:pPr marL="393192" lvl="1" indent="0">
              <a:buNone/>
            </a:pPr>
            <a:r>
              <a:rPr lang="en-US" dirty="0"/>
              <a:t>http://highered.colorado.gov/Academics/Admissions/</a:t>
            </a:r>
            <a:endParaRPr lang="en-US" dirty="0" smtClean="0"/>
          </a:p>
        </p:txBody>
      </p:sp>
      <p:cxnSp>
        <p:nvCxnSpPr>
          <p:cNvPr id="4" name="Elbow Connector 3"/>
          <p:cNvCxnSpPr/>
          <p:nvPr/>
        </p:nvCxnSpPr>
        <p:spPr>
          <a:xfrm>
            <a:off x="914400" y="1676400"/>
            <a:ext cx="6705600" cy="76200"/>
          </a:xfrm>
          <a:prstGeom prst="bentConnector3">
            <a:avLst/>
          </a:prstGeom>
          <a:ln>
            <a:solidFill>
              <a:schemeClr val="tx2">
                <a:lumMod val="9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55323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149" y="287079"/>
            <a:ext cx="8229600" cy="932121"/>
          </a:xfrm>
        </p:spPr>
        <p:txBody>
          <a:bodyPr>
            <a:noAutofit/>
          </a:bodyPr>
          <a:lstStyle/>
          <a:p>
            <a:pPr algn="ctr"/>
            <a:r>
              <a:rPr lang="en-US" sz="4400" dirty="0" smtClean="0">
                <a:cs typeface="Times New Roman" pitchFamily="18" charset="0"/>
              </a:rPr>
              <a:t>Your Colorado Resources</a:t>
            </a:r>
            <a:endParaRPr lang="en-US" sz="4400" dirty="0">
              <a:cs typeface="Times New Roman" pitchFamily="18" charset="0"/>
            </a:endParaRPr>
          </a:p>
        </p:txBody>
      </p:sp>
      <p:sp>
        <p:nvSpPr>
          <p:cNvPr id="8" name="TextBox 7"/>
          <p:cNvSpPr txBox="1"/>
          <p:nvPr/>
        </p:nvSpPr>
        <p:spPr>
          <a:xfrm>
            <a:off x="381000" y="1143000"/>
            <a:ext cx="4495800" cy="3016210"/>
          </a:xfrm>
          <a:prstGeom prst="rect">
            <a:avLst/>
          </a:prstGeom>
          <a:noFill/>
        </p:spPr>
        <p:txBody>
          <a:bodyPr wrap="square" rtlCol="0">
            <a:spAutoFit/>
          </a:bodyPr>
          <a:lstStyle/>
          <a:p>
            <a:r>
              <a:rPr lang="en-US" sz="3200" b="1" dirty="0" smtClean="0">
                <a:solidFill>
                  <a:srgbClr val="002060"/>
                </a:solidFill>
              </a:rPr>
              <a:t>College in Colorado</a:t>
            </a:r>
          </a:p>
          <a:p>
            <a:endParaRPr lang="en-US" sz="800" dirty="0"/>
          </a:p>
          <a:p>
            <a:pPr marL="285750" indent="-285750">
              <a:buFont typeface="Arial" panose="020B0604020202020204" pitchFamily="34" charset="0"/>
              <a:buChar char="•"/>
            </a:pPr>
            <a:r>
              <a:rPr lang="en-US" dirty="0" smtClean="0"/>
              <a:t>Julia Pirnack                                       Director of Web and Curriculum </a:t>
            </a:r>
            <a:r>
              <a:rPr lang="en-US" dirty="0"/>
              <a:t>Development </a:t>
            </a:r>
            <a:r>
              <a:rPr lang="en-US" dirty="0" smtClean="0"/>
              <a:t>Julia.Pirnack@cic.state.co.us</a:t>
            </a:r>
          </a:p>
          <a:p>
            <a:endParaRPr lang="en-US" sz="800" u="sng" dirty="0"/>
          </a:p>
          <a:p>
            <a:pPr marL="285750" indent="-285750">
              <a:buFont typeface="Arial" panose="020B0604020202020204" pitchFamily="34" charset="0"/>
              <a:buChar char="•"/>
            </a:pPr>
            <a:r>
              <a:rPr lang="en-US" dirty="0" smtClean="0"/>
              <a:t>Dawn Taylor Owens                           Executive Director</a:t>
            </a:r>
          </a:p>
          <a:p>
            <a:r>
              <a:rPr lang="en-US" dirty="0"/>
              <a:t>     </a:t>
            </a:r>
            <a:r>
              <a:rPr lang="en-US" dirty="0" smtClean="0"/>
              <a:t>Dawn.TaylorOwens@cic.state.co.us </a:t>
            </a:r>
          </a:p>
          <a:p>
            <a:endParaRPr lang="en-US" sz="800" dirty="0"/>
          </a:p>
          <a:p>
            <a:endParaRPr lang="en-US" sz="800" dirty="0" smtClean="0"/>
          </a:p>
        </p:txBody>
      </p:sp>
      <p:sp>
        <p:nvSpPr>
          <p:cNvPr id="9" name="TextBox 8"/>
          <p:cNvSpPr txBox="1"/>
          <p:nvPr/>
        </p:nvSpPr>
        <p:spPr>
          <a:xfrm>
            <a:off x="4572000" y="1143000"/>
            <a:ext cx="4457700" cy="3139321"/>
          </a:xfrm>
          <a:prstGeom prst="rect">
            <a:avLst/>
          </a:prstGeom>
          <a:noFill/>
        </p:spPr>
        <p:txBody>
          <a:bodyPr wrap="square" rtlCol="0">
            <a:spAutoFit/>
          </a:bodyPr>
          <a:lstStyle/>
          <a:p>
            <a:r>
              <a:rPr lang="en-US" sz="3200" b="1" dirty="0" smtClean="0">
                <a:solidFill>
                  <a:srgbClr val="002060"/>
                </a:solidFill>
              </a:rPr>
              <a:t>Colorado Department of Education</a:t>
            </a:r>
          </a:p>
          <a:p>
            <a:endParaRPr lang="en-US" sz="800" dirty="0"/>
          </a:p>
          <a:p>
            <a:pPr marL="285750" indent="-285750">
              <a:buFont typeface="Arial" panose="020B0604020202020204" pitchFamily="34" charset="0"/>
              <a:buChar char="•"/>
            </a:pPr>
            <a:r>
              <a:rPr lang="en-US" dirty="0" smtClean="0"/>
              <a:t>Robin Russel                            Graduation Guidelines Manager</a:t>
            </a:r>
          </a:p>
          <a:p>
            <a:r>
              <a:rPr lang="en-US" dirty="0"/>
              <a:t>     Russel_R@cde.state.co.us</a:t>
            </a:r>
            <a:endParaRPr lang="en-US" u="sng"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Misti Ruthven                                 Director of Postsecondary Readiness</a:t>
            </a:r>
          </a:p>
          <a:p>
            <a:r>
              <a:rPr lang="en-US" dirty="0"/>
              <a:t> </a:t>
            </a:r>
            <a:r>
              <a:rPr lang="en-US" dirty="0" smtClean="0"/>
              <a:t>    ruthven_m@cde.state.co.us</a:t>
            </a:r>
          </a:p>
        </p:txBody>
      </p:sp>
      <p:sp>
        <p:nvSpPr>
          <p:cNvPr id="3" name="TextBox 2"/>
          <p:cNvSpPr txBox="1"/>
          <p:nvPr/>
        </p:nvSpPr>
        <p:spPr>
          <a:xfrm>
            <a:off x="418531" y="4267200"/>
            <a:ext cx="8458200" cy="2246769"/>
          </a:xfrm>
          <a:prstGeom prst="rect">
            <a:avLst/>
          </a:prstGeom>
          <a:noFill/>
        </p:spPr>
        <p:txBody>
          <a:bodyPr wrap="square" rtlCol="0">
            <a:spAutoFit/>
          </a:bodyPr>
          <a:lstStyle/>
          <a:p>
            <a:r>
              <a:rPr lang="en-US" sz="3200" b="1" dirty="0" smtClean="0">
                <a:solidFill>
                  <a:srgbClr val="002060"/>
                </a:solidFill>
              </a:rPr>
              <a:t>Colorado Community College System/CTE</a:t>
            </a:r>
            <a:endParaRPr lang="en-US" dirty="0" smtClean="0"/>
          </a:p>
          <a:p>
            <a:pPr marL="285750" indent="-285750">
              <a:buFont typeface="Arial" panose="020B0604020202020204" pitchFamily="34" charset="0"/>
              <a:buChar char="•"/>
            </a:pPr>
            <a:r>
              <a:rPr lang="en-US" dirty="0" smtClean="0"/>
              <a:t>Lauren </a:t>
            </a:r>
            <a:r>
              <a:rPr lang="en-US" dirty="0"/>
              <a:t>Jones</a:t>
            </a:r>
          </a:p>
          <a:p>
            <a:r>
              <a:rPr lang="en-US" dirty="0">
                <a:solidFill>
                  <a:srgbClr val="002060"/>
                </a:solidFill>
              </a:rPr>
              <a:t>     </a:t>
            </a:r>
            <a:r>
              <a:rPr lang="en-US" dirty="0"/>
              <a:t>CTE Program Director for Career Guidance, </a:t>
            </a:r>
            <a:endParaRPr lang="en-US" dirty="0" smtClean="0"/>
          </a:p>
          <a:p>
            <a:r>
              <a:rPr lang="en-US" dirty="0" smtClean="0"/>
              <a:t>     Counseling </a:t>
            </a:r>
            <a:r>
              <a:rPr lang="en-US" dirty="0"/>
              <a:t>&amp; ACE</a:t>
            </a:r>
          </a:p>
          <a:p>
            <a:r>
              <a:rPr lang="en-US" dirty="0"/>
              <a:t>     Colorado Community College    </a:t>
            </a:r>
          </a:p>
          <a:p>
            <a:r>
              <a:rPr lang="en-US" dirty="0"/>
              <a:t>     System/Career &amp; Technical Education</a:t>
            </a:r>
          </a:p>
          <a:p>
            <a:r>
              <a:rPr lang="en-US" dirty="0"/>
              <a:t>     Lauren.Jones@cccs.edu</a:t>
            </a:r>
          </a:p>
        </p:txBody>
      </p:sp>
      <p:sp>
        <p:nvSpPr>
          <p:cNvPr id="4" name="TextBox 3"/>
          <p:cNvSpPr txBox="1"/>
          <p:nvPr/>
        </p:nvSpPr>
        <p:spPr>
          <a:xfrm>
            <a:off x="5105400" y="4779412"/>
            <a:ext cx="4114800" cy="1754326"/>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Tracy Thompson</a:t>
            </a:r>
            <a:endParaRPr lang="en-US" dirty="0"/>
          </a:p>
          <a:p>
            <a:r>
              <a:rPr lang="en-US" dirty="0">
                <a:solidFill>
                  <a:srgbClr val="002060"/>
                </a:solidFill>
              </a:rPr>
              <a:t>     </a:t>
            </a:r>
            <a:r>
              <a:rPr lang="en-US" dirty="0" smtClean="0"/>
              <a:t>ICAP Implementation Specialist</a:t>
            </a:r>
            <a:endParaRPr lang="en-US" dirty="0"/>
          </a:p>
          <a:p>
            <a:r>
              <a:rPr lang="en-US" dirty="0"/>
              <a:t>     Colorado Community College    </a:t>
            </a:r>
          </a:p>
          <a:p>
            <a:r>
              <a:rPr lang="en-US" dirty="0"/>
              <a:t>     System/Career &amp; Technical </a:t>
            </a:r>
            <a:r>
              <a:rPr lang="en-US" dirty="0" smtClean="0"/>
              <a:t>    </a:t>
            </a:r>
          </a:p>
          <a:p>
            <a:r>
              <a:rPr lang="en-US" dirty="0"/>
              <a:t> </a:t>
            </a:r>
            <a:r>
              <a:rPr lang="en-US" dirty="0" smtClean="0"/>
              <a:t>    Education</a:t>
            </a:r>
            <a:endParaRPr lang="en-US" dirty="0"/>
          </a:p>
          <a:p>
            <a:r>
              <a:rPr lang="en-US" dirty="0"/>
              <a:t>     </a:t>
            </a:r>
            <a:r>
              <a:rPr lang="en-US" dirty="0" smtClean="0"/>
              <a:t>Tracy.Thompson@cccs.edu</a:t>
            </a:r>
            <a:endParaRPr lang="en-US" dirty="0"/>
          </a:p>
        </p:txBody>
      </p:sp>
    </p:spTree>
    <p:extLst>
      <p:ext uri="{BB962C8B-B14F-4D97-AF65-F5344CB8AC3E}">
        <p14:creationId xmlns:p14="http://schemas.microsoft.com/office/powerpoint/2010/main" val="35020978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0"/>
            <a:ext cx="8229600" cy="1143000"/>
          </a:xfrm>
        </p:spPr>
        <p:txBody>
          <a:bodyPr>
            <a:normAutofit fontScale="90000"/>
          </a:bodyPr>
          <a:lstStyle/>
          <a:p>
            <a:r>
              <a:rPr lang="en-US" sz="4900" dirty="0" smtClean="0"/>
              <a:t/>
            </a:r>
            <a:br>
              <a:rPr lang="en-US" sz="4900" dirty="0" smtClean="0"/>
            </a:br>
            <a:r>
              <a:rPr lang="en-US" sz="4900" dirty="0"/>
              <a:t/>
            </a:r>
            <a:br>
              <a:rPr lang="en-US" sz="4900" dirty="0"/>
            </a:br>
            <a:r>
              <a:rPr lang="en-US" sz="4900" dirty="0" smtClean="0"/>
              <a:t/>
            </a:r>
            <a:br>
              <a:rPr lang="en-US" sz="4900" dirty="0" smtClean="0"/>
            </a:br>
            <a:r>
              <a:rPr lang="en-US" sz="4900" dirty="0"/>
              <a:t/>
            </a:r>
            <a:br>
              <a:rPr lang="en-US" sz="4900" dirty="0"/>
            </a:br>
            <a:r>
              <a:rPr lang="en-US" sz="4900" b="1" dirty="0" smtClean="0"/>
              <a:t>New </a:t>
            </a:r>
            <a:r>
              <a:rPr lang="en-US" sz="4900" b="1" dirty="0"/>
              <a:t>Web-Based Admission Tool Discussion</a:t>
            </a:r>
            <a:r>
              <a:rPr lang="en-US" sz="5400" dirty="0"/>
              <a:t/>
            </a:r>
            <a:br>
              <a:rPr lang="en-US" sz="5400" dirty="0"/>
            </a:br>
            <a:endParaRPr lang="en-US" dirty="0"/>
          </a:p>
        </p:txBody>
      </p:sp>
      <p:cxnSp>
        <p:nvCxnSpPr>
          <p:cNvPr id="4" name="Elbow Connector 3"/>
          <p:cNvCxnSpPr/>
          <p:nvPr/>
        </p:nvCxnSpPr>
        <p:spPr>
          <a:xfrm>
            <a:off x="1219200" y="1981200"/>
            <a:ext cx="6705600" cy="76200"/>
          </a:xfrm>
          <a:prstGeom prst="bentConnector3">
            <a:avLst/>
          </a:prstGeom>
          <a:ln>
            <a:solidFill>
              <a:schemeClr val="tx2">
                <a:lumMod val="90000"/>
              </a:schemeClr>
            </a:solidFill>
            <a:tailEnd type="arrow"/>
          </a:ln>
        </p:spPr>
        <p:style>
          <a:lnRef idx="1">
            <a:schemeClr val="accent1"/>
          </a:lnRef>
          <a:fillRef idx="0">
            <a:schemeClr val="accent1"/>
          </a:fillRef>
          <a:effectRef idx="0">
            <a:schemeClr val="accent1"/>
          </a:effectRef>
          <a:fontRef idx="minor">
            <a:schemeClr val="tx1"/>
          </a:fontRef>
        </p:style>
      </p:cxnSp>
      <p:pic>
        <p:nvPicPr>
          <p:cNvPr id="5"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6385" t="7587" r="17145" b="15579"/>
          <a:stretch/>
        </p:blipFill>
        <p:spPr bwMode="auto">
          <a:xfrm>
            <a:off x="2971800" y="3028463"/>
            <a:ext cx="5189107" cy="3372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838200" y="2286000"/>
            <a:ext cx="4106702" cy="584775"/>
          </a:xfrm>
          <a:prstGeom prst="rect">
            <a:avLst/>
          </a:prstGeom>
          <a:noFill/>
        </p:spPr>
        <p:txBody>
          <a:bodyPr wrap="none" rtlCol="0">
            <a:spAutoFit/>
          </a:bodyPr>
          <a:lstStyle/>
          <a:p>
            <a:r>
              <a:rPr lang="en-US" sz="3200" dirty="0" smtClean="0"/>
              <a:t>Improving upon this…</a:t>
            </a:r>
            <a:endParaRPr lang="en-US" sz="3200" dirty="0"/>
          </a:p>
        </p:txBody>
      </p:sp>
    </p:spTree>
    <p:extLst>
      <p:ext uri="{BB962C8B-B14F-4D97-AF65-F5344CB8AC3E}">
        <p14:creationId xmlns:p14="http://schemas.microsoft.com/office/powerpoint/2010/main" val="23536498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0400" y="6019800"/>
            <a:ext cx="29718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p:txBody>
          <a:bodyPr/>
          <a:lstStyle/>
          <a:p>
            <a:r>
              <a:rPr lang="en-US" dirty="0" smtClean="0"/>
              <a:t>Admissions Planning Tool:</a:t>
            </a:r>
            <a:br>
              <a:rPr lang="en-US" dirty="0" smtClean="0"/>
            </a:br>
            <a:r>
              <a:rPr lang="en-US" sz="4000" dirty="0" smtClean="0">
                <a:solidFill>
                  <a:srgbClr val="00B0F0"/>
                </a:solidFill>
              </a:rPr>
              <a:t>Focus Group Questions</a:t>
            </a:r>
            <a:endParaRPr lang="en-US" sz="4000" dirty="0">
              <a:solidFill>
                <a:srgbClr val="00B0F0"/>
              </a:solidFill>
            </a:endParaRPr>
          </a:p>
        </p:txBody>
      </p:sp>
    </p:spTree>
    <p:extLst>
      <p:ext uri="{BB962C8B-B14F-4D97-AF65-F5344CB8AC3E}">
        <p14:creationId xmlns:p14="http://schemas.microsoft.com/office/powerpoint/2010/main" val="6007104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0400" y="6019800"/>
            <a:ext cx="29718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066800" y="533401"/>
            <a:ext cx="5826719" cy="2438400"/>
          </a:xfrm>
        </p:spPr>
        <p:txBody>
          <a:bodyPr/>
          <a:lstStyle/>
          <a:p>
            <a:pPr algn="l"/>
            <a:r>
              <a:rPr lang="en-US" sz="3200" dirty="0">
                <a:solidFill>
                  <a:srgbClr val="0070C0"/>
                </a:solidFill>
              </a:rPr>
              <a:t>PURPOSE OF </a:t>
            </a:r>
            <a:r>
              <a:rPr lang="en-US" sz="3200" dirty="0" smtClean="0">
                <a:solidFill>
                  <a:srgbClr val="0070C0"/>
                </a:solidFill>
              </a:rPr>
              <a:t>TODAY</a:t>
            </a:r>
            <a:br>
              <a:rPr lang="en-US" sz="3200" dirty="0" smtClean="0">
                <a:solidFill>
                  <a:srgbClr val="0070C0"/>
                </a:solidFill>
              </a:rPr>
            </a:br>
            <a:r>
              <a:rPr lang="en-US" sz="2000" dirty="0" smtClean="0">
                <a:solidFill>
                  <a:schemeClr val="tx1"/>
                </a:solidFill>
              </a:rPr>
              <a:t/>
            </a:r>
            <a:br>
              <a:rPr lang="en-US" sz="2000" dirty="0" smtClean="0">
                <a:solidFill>
                  <a:schemeClr val="tx1"/>
                </a:solidFill>
              </a:rPr>
            </a:br>
            <a:r>
              <a:rPr lang="en-US" sz="2400" dirty="0" smtClean="0">
                <a:solidFill>
                  <a:schemeClr val="tx1"/>
                </a:solidFill>
              </a:rPr>
              <a:t>Get </a:t>
            </a:r>
            <a:r>
              <a:rPr lang="en-US" sz="2400" dirty="0">
                <a:solidFill>
                  <a:schemeClr val="tx1"/>
                </a:solidFill>
              </a:rPr>
              <a:t>your input regarding what information </a:t>
            </a:r>
            <a:r>
              <a:rPr lang="en-US" sz="2400" dirty="0" smtClean="0">
                <a:solidFill>
                  <a:schemeClr val="tx1"/>
                </a:solidFill>
              </a:rPr>
              <a:t>colleges could provide </a:t>
            </a:r>
            <a:r>
              <a:rPr lang="en-US" sz="2400" dirty="0">
                <a:solidFill>
                  <a:schemeClr val="tx1"/>
                </a:solidFill>
              </a:rPr>
              <a:t>and that we can we </a:t>
            </a:r>
            <a:r>
              <a:rPr lang="en-US" sz="2400" dirty="0" smtClean="0">
                <a:solidFill>
                  <a:schemeClr val="tx1"/>
                </a:solidFill>
              </a:rPr>
              <a:t>build into this </a:t>
            </a:r>
            <a:r>
              <a:rPr lang="en-US" sz="2400" dirty="0">
                <a:solidFill>
                  <a:schemeClr val="tx1"/>
                </a:solidFill>
              </a:rPr>
              <a:t>tool, that will help students</a:t>
            </a:r>
            <a:r>
              <a:rPr lang="en-US" sz="2400" dirty="0" smtClean="0">
                <a:solidFill>
                  <a:schemeClr val="tx1"/>
                </a:solidFill>
              </a:rPr>
              <a:t>:</a:t>
            </a:r>
            <a:endParaRPr lang="en-US" sz="2400" dirty="0">
              <a:solidFill>
                <a:schemeClr val="tx1"/>
              </a:solidFill>
            </a:endParaRPr>
          </a:p>
        </p:txBody>
      </p:sp>
      <p:sp>
        <p:nvSpPr>
          <p:cNvPr id="3" name="Rectangle 2"/>
          <p:cNvSpPr/>
          <p:nvPr/>
        </p:nvSpPr>
        <p:spPr>
          <a:xfrm>
            <a:off x="609600" y="3219487"/>
            <a:ext cx="6858000" cy="2308324"/>
          </a:xfrm>
          <a:prstGeom prst="rect">
            <a:avLst/>
          </a:prstGeom>
        </p:spPr>
        <p:txBody>
          <a:bodyPr wrap="square">
            <a:spAutoFit/>
          </a:bodyPr>
          <a:lstStyle/>
          <a:p>
            <a:pPr marL="285750" indent="-285750">
              <a:buFont typeface="Arial" panose="020B0604020202020204" pitchFamily="34" charset="0"/>
              <a:buChar char="•"/>
            </a:pPr>
            <a:r>
              <a:rPr lang="en-US" sz="2400" b="1" dirty="0" smtClean="0">
                <a:solidFill>
                  <a:schemeClr val="bg1"/>
                </a:solidFill>
              </a:rPr>
              <a:t>Understand </a:t>
            </a:r>
            <a:r>
              <a:rPr lang="en-US" sz="2400" b="1" dirty="0">
                <a:solidFill>
                  <a:schemeClr val="bg1"/>
                </a:solidFill>
              </a:rPr>
              <a:t>what colleges </a:t>
            </a:r>
            <a:r>
              <a:rPr lang="en-US" sz="2400" b="1" dirty="0" smtClean="0">
                <a:solidFill>
                  <a:schemeClr val="bg1"/>
                </a:solidFill>
              </a:rPr>
              <a:t>expect</a:t>
            </a:r>
          </a:p>
          <a:p>
            <a:pPr marL="285750" indent="-285750">
              <a:buFont typeface="Arial" panose="020B0604020202020204" pitchFamily="34" charset="0"/>
              <a:buChar char="•"/>
            </a:pPr>
            <a:r>
              <a:rPr lang="en-US" sz="2400" b="1" dirty="0" smtClean="0">
                <a:solidFill>
                  <a:schemeClr val="bg1"/>
                </a:solidFill>
              </a:rPr>
              <a:t>Improve student </a:t>
            </a:r>
            <a:r>
              <a:rPr lang="en-US" sz="2400" b="1" dirty="0">
                <a:solidFill>
                  <a:schemeClr val="bg1"/>
                </a:solidFill>
              </a:rPr>
              <a:t>chances for admission to certain </a:t>
            </a:r>
            <a:r>
              <a:rPr lang="en-US" sz="2400" b="1" dirty="0" smtClean="0">
                <a:solidFill>
                  <a:schemeClr val="bg1"/>
                </a:solidFill>
              </a:rPr>
              <a:t>schools</a:t>
            </a:r>
          </a:p>
          <a:p>
            <a:pPr marL="285750" indent="-285750">
              <a:buFont typeface="Arial" panose="020B0604020202020204" pitchFamily="34" charset="0"/>
              <a:buChar char="•"/>
            </a:pPr>
            <a:r>
              <a:rPr lang="en-US" sz="2400" b="1" dirty="0" smtClean="0">
                <a:solidFill>
                  <a:schemeClr val="bg1"/>
                </a:solidFill>
              </a:rPr>
              <a:t>Help students set </a:t>
            </a:r>
            <a:r>
              <a:rPr lang="en-US" sz="2400" b="1" dirty="0">
                <a:solidFill>
                  <a:schemeClr val="bg1"/>
                </a:solidFill>
              </a:rPr>
              <a:t>goals and monitor their progress toward meeting the requirements of selected </a:t>
            </a:r>
            <a:r>
              <a:rPr lang="en-US" sz="2400" b="1" dirty="0" smtClean="0">
                <a:solidFill>
                  <a:schemeClr val="bg1"/>
                </a:solidFill>
              </a:rPr>
              <a:t>school(s)</a:t>
            </a:r>
            <a:endParaRPr lang="en-US" sz="2400" dirty="0">
              <a:solidFill>
                <a:schemeClr val="bg1"/>
              </a:solidFill>
            </a:endParaRPr>
          </a:p>
        </p:txBody>
      </p:sp>
    </p:spTree>
    <p:extLst>
      <p:ext uri="{BB962C8B-B14F-4D97-AF65-F5344CB8AC3E}">
        <p14:creationId xmlns:p14="http://schemas.microsoft.com/office/powerpoint/2010/main" val="40479808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0400" y="6019800"/>
            <a:ext cx="29718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3"/>
          <p:cNvSpPr txBox="1">
            <a:spLocks/>
          </p:cNvSpPr>
          <p:nvPr/>
        </p:nvSpPr>
        <p:spPr>
          <a:xfrm>
            <a:off x="990600" y="1295400"/>
            <a:ext cx="6248400" cy="99060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spcBef>
                <a:spcPts val="600"/>
              </a:spcBef>
            </a:pPr>
            <a:r>
              <a:rPr lang="en-US" sz="2400" dirty="0" smtClean="0">
                <a:solidFill>
                  <a:schemeClr val="tx1"/>
                </a:solidFill>
              </a:rPr>
              <a:t>Please describe how </a:t>
            </a:r>
            <a:r>
              <a:rPr lang="en-US" sz="2400" dirty="0">
                <a:solidFill>
                  <a:schemeClr val="tx1"/>
                </a:solidFill>
              </a:rPr>
              <a:t>easy is it for students/parents to figure out how close </a:t>
            </a:r>
            <a:r>
              <a:rPr lang="en-US" sz="2400" dirty="0" smtClean="0">
                <a:solidFill>
                  <a:schemeClr val="tx1"/>
                </a:solidFill>
              </a:rPr>
              <a:t>the student is </a:t>
            </a:r>
            <a:r>
              <a:rPr lang="en-US" sz="2400" dirty="0">
                <a:solidFill>
                  <a:schemeClr val="tx1"/>
                </a:solidFill>
              </a:rPr>
              <a:t>to meeting a college’s </a:t>
            </a:r>
            <a:r>
              <a:rPr lang="en-US" sz="2400" dirty="0" smtClean="0">
                <a:solidFill>
                  <a:schemeClr val="tx1"/>
                </a:solidFill>
              </a:rPr>
              <a:t>expectations. How </a:t>
            </a:r>
            <a:r>
              <a:rPr lang="en-US" sz="2400" dirty="0">
                <a:solidFill>
                  <a:schemeClr val="tx1"/>
                </a:solidFill>
              </a:rPr>
              <a:t>could we do this </a:t>
            </a:r>
            <a:r>
              <a:rPr lang="en-US" sz="2400" dirty="0" smtClean="0">
                <a:solidFill>
                  <a:schemeClr val="tx1"/>
                </a:solidFill>
              </a:rPr>
              <a:t>effectively within the tool?</a:t>
            </a:r>
            <a:endParaRPr lang="en-US" sz="2400" dirty="0">
              <a:solidFill>
                <a:schemeClr val="tx1"/>
              </a:solidFill>
            </a:endParaRPr>
          </a:p>
        </p:txBody>
      </p:sp>
      <p:sp>
        <p:nvSpPr>
          <p:cNvPr id="9" name="Title 3"/>
          <p:cNvSpPr txBox="1">
            <a:spLocks/>
          </p:cNvSpPr>
          <p:nvPr/>
        </p:nvSpPr>
        <p:spPr>
          <a:xfrm>
            <a:off x="990600" y="3016467"/>
            <a:ext cx="6248400" cy="717333"/>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spcBef>
                <a:spcPts val="600"/>
              </a:spcBef>
            </a:pPr>
            <a:r>
              <a:rPr lang="en-US" sz="2400" dirty="0" smtClean="0">
                <a:solidFill>
                  <a:schemeClr val="tx1"/>
                </a:solidFill>
              </a:rPr>
              <a:t>Please describe how easy </a:t>
            </a:r>
            <a:r>
              <a:rPr lang="en-US" sz="2400" dirty="0">
                <a:solidFill>
                  <a:schemeClr val="tx1"/>
                </a:solidFill>
              </a:rPr>
              <a:t>is it to find information about what colleges expect when admitting </a:t>
            </a:r>
            <a:r>
              <a:rPr lang="en-US" sz="2400" dirty="0" smtClean="0">
                <a:solidFill>
                  <a:schemeClr val="tx1"/>
                </a:solidFill>
              </a:rPr>
              <a:t>students.</a:t>
            </a:r>
            <a:endParaRPr lang="en-US" sz="2400" dirty="0">
              <a:solidFill>
                <a:schemeClr val="tx1"/>
              </a:solidFill>
            </a:endParaRPr>
          </a:p>
        </p:txBody>
      </p:sp>
      <p:sp>
        <p:nvSpPr>
          <p:cNvPr id="2" name="TextBox 1"/>
          <p:cNvSpPr txBox="1"/>
          <p:nvPr/>
        </p:nvSpPr>
        <p:spPr>
          <a:xfrm>
            <a:off x="990600" y="4023815"/>
            <a:ext cx="6477000" cy="1569660"/>
          </a:xfrm>
          <a:prstGeom prst="rect">
            <a:avLst/>
          </a:prstGeom>
          <a:noFill/>
        </p:spPr>
        <p:txBody>
          <a:bodyPr wrap="square" rtlCol="0">
            <a:spAutoFit/>
          </a:bodyPr>
          <a:lstStyle/>
          <a:p>
            <a:r>
              <a:rPr lang="en-US" sz="2400" dirty="0">
                <a:latin typeface="+mj-lt"/>
              </a:rPr>
              <a:t>From your work with students and parents and thinking about admissions criteria used by colleges, what do you think are the most difficult concepts for students and parents to understand?</a:t>
            </a:r>
          </a:p>
        </p:txBody>
      </p:sp>
    </p:spTree>
    <p:extLst>
      <p:ext uri="{BB962C8B-B14F-4D97-AF65-F5344CB8AC3E}">
        <p14:creationId xmlns:p14="http://schemas.microsoft.com/office/powerpoint/2010/main" val="836126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1066800" y="1364270"/>
            <a:ext cx="6486099" cy="1938992"/>
          </a:xfrm>
          <a:prstGeom prst="rect">
            <a:avLst/>
          </a:prstGeom>
          <a:noFill/>
        </p:spPr>
        <p:txBody>
          <a:bodyPr wrap="square" rtlCol="0">
            <a:spAutoFit/>
          </a:bodyPr>
          <a:lstStyle/>
          <a:p>
            <a:r>
              <a:rPr lang="en-US" sz="2400" dirty="0" smtClean="0">
                <a:latin typeface="+mj-lt"/>
              </a:rPr>
              <a:t>Should students be able to filter by a college’s selectivity  (i.e.  Modified open admission , moderately selective, selective and highly selective)?  What other filtering or ordering of colleges would be helpful?</a:t>
            </a:r>
            <a:endParaRPr lang="en-US" sz="2400" dirty="0">
              <a:latin typeface="+mj-lt"/>
            </a:endParaRPr>
          </a:p>
        </p:txBody>
      </p:sp>
      <p:sp>
        <p:nvSpPr>
          <p:cNvPr id="6" name="TextBox 5"/>
          <p:cNvSpPr txBox="1"/>
          <p:nvPr/>
        </p:nvSpPr>
        <p:spPr>
          <a:xfrm>
            <a:off x="1066800" y="3886200"/>
            <a:ext cx="5791200" cy="1569660"/>
          </a:xfrm>
          <a:prstGeom prst="rect">
            <a:avLst/>
          </a:prstGeom>
          <a:noFill/>
        </p:spPr>
        <p:txBody>
          <a:bodyPr wrap="square" rtlCol="0">
            <a:spAutoFit/>
          </a:bodyPr>
          <a:lstStyle/>
          <a:p>
            <a:r>
              <a:rPr lang="en-US" sz="2400" dirty="0" smtClean="0">
                <a:latin typeface="+mj-lt"/>
              </a:rPr>
              <a:t>How well do you think parents and students understand the basic difference between admissions standards to community colleges, technical schools, and four-year colleges?</a:t>
            </a:r>
            <a:endParaRPr lang="en-US" sz="2400" dirty="0">
              <a:latin typeface="+mj-lt"/>
            </a:endParaRPr>
          </a:p>
        </p:txBody>
      </p:sp>
      <p:pic>
        <p:nvPicPr>
          <p:cNvPr id="9"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0400" y="6019800"/>
            <a:ext cx="29718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118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79438"/>
            <a:ext cx="8229600" cy="944562"/>
          </a:xfrm>
        </p:spPr>
        <p:txBody>
          <a:bodyPr>
            <a:normAutofit/>
          </a:bodyPr>
          <a:lstStyle/>
          <a:p>
            <a:r>
              <a:rPr lang="en-US" sz="4400" b="1" dirty="0" smtClean="0"/>
              <a:t>We will discuss…</a:t>
            </a:r>
            <a:endParaRPr lang="en-US" sz="4400" b="1" dirty="0"/>
          </a:p>
        </p:txBody>
      </p:sp>
      <p:sp>
        <p:nvSpPr>
          <p:cNvPr id="3" name="Content Placeholder 2"/>
          <p:cNvSpPr>
            <a:spLocks noGrp="1"/>
          </p:cNvSpPr>
          <p:nvPr>
            <p:ph idx="1"/>
          </p:nvPr>
        </p:nvSpPr>
        <p:spPr>
          <a:xfrm>
            <a:off x="1143000" y="2057190"/>
            <a:ext cx="8229600" cy="4768912"/>
          </a:xfrm>
        </p:spPr>
        <p:txBody>
          <a:bodyPr>
            <a:normAutofit/>
          </a:bodyPr>
          <a:lstStyle/>
          <a:p>
            <a:r>
              <a:rPr lang="en-US" sz="3600" dirty="0" smtClean="0"/>
              <a:t>Admissions Standards Policy</a:t>
            </a:r>
          </a:p>
          <a:p>
            <a:pPr marL="0" indent="0">
              <a:buNone/>
            </a:pPr>
            <a:endParaRPr lang="en-US" sz="3600" dirty="0" smtClean="0"/>
          </a:p>
          <a:p>
            <a:r>
              <a:rPr lang="en-US" sz="3600" dirty="0" smtClean="0"/>
              <a:t>Transfer Policy</a:t>
            </a:r>
          </a:p>
          <a:p>
            <a:pPr marL="0" indent="0">
              <a:buNone/>
            </a:pPr>
            <a:endParaRPr lang="en-US" sz="3600" dirty="0" smtClean="0"/>
          </a:p>
          <a:p>
            <a:r>
              <a:rPr lang="en-US" sz="3600" dirty="0" smtClean="0"/>
              <a:t>New Web-Based Admission Tool </a:t>
            </a:r>
          </a:p>
        </p:txBody>
      </p:sp>
      <p:cxnSp>
        <p:nvCxnSpPr>
          <p:cNvPr id="5" name="Elbow Connector 4"/>
          <p:cNvCxnSpPr/>
          <p:nvPr/>
        </p:nvCxnSpPr>
        <p:spPr>
          <a:xfrm>
            <a:off x="1524000" y="1524000"/>
            <a:ext cx="5562600" cy="76200"/>
          </a:xfrm>
          <a:prstGeom prst="bentConnector3">
            <a:avLst/>
          </a:prstGeom>
          <a:ln>
            <a:solidFill>
              <a:schemeClr val="tx2">
                <a:lumMod val="9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79643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txBox="1">
            <a:spLocks/>
          </p:cNvSpPr>
          <p:nvPr/>
        </p:nvSpPr>
        <p:spPr>
          <a:xfrm>
            <a:off x="908849" y="1507915"/>
            <a:ext cx="6448097" cy="1219200"/>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spcBef>
                <a:spcPts val="600"/>
              </a:spcBef>
            </a:pPr>
            <a:r>
              <a:rPr lang="en-US" sz="2400" dirty="0" smtClean="0">
                <a:solidFill>
                  <a:schemeClr val="tx1"/>
                </a:solidFill>
              </a:rPr>
              <a:t>What types of institutions do you feel should be included in the tool: public (such as CU and CSU), private (such as DU and Johnson &amp; Wales), technical (such as Delta/Montrose, Emily Griffith)?</a:t>
            </a:r>
            <a:br>
              <a:rPr lang="en-US" sz="2400" dirty="0" smtClean="0">
                <a:solidFill>
                  <a:schemeClr val="tx1"/>
                </a:solidFill>
              </a:rPr>
            </a:br>
            <a:endParaRPr lang="en-US" sz="2400" dirty="0">
              <a:solidFill>
                <a:schemeClr val="tx1"/>
              </a:solidFill>
            </a:endParaRPr>
          </a:p>
        </p:txBody>
      </p:sp>
      <p:sp>
        <p:nvSpPr>
          <p:cNvPr id="5" name="Title 3"/>
          <p:cNvSpPr txBox="1">
            <a:spLocks/>
          </p:cNvSpPr>
          <p:nvPr/>
        </p:nvSpPr>
        <p:spPr>
          <a:xfrm>
            <a:off x="863161" y="3259651"/>
            <a:ext cx="6466489" cy="764054"/>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spcBef>
                <a:spcPts val="600"/>
              </a:spcBef>
            </a:pPr>
            <a:r>
              <a:rPr lang="en-US" sz="2400" dirty="0">
                <a:solidFill>
                  <a:schemeClr val="tx1"/>
                </a:solidFill>
              </a:rPr>
              <a:t>What type of institution category filters would you like to see </a:t>
            </a:r>
            <a:r>
              <a:rPr lang="en-US" sz="2400" dirty="0" smtClean="0">
                <a:solidFill>
                  <a:schemeClr val="tx1"/>
                </a:solidFill>
              </a:rPr>
              <a:t>(such as 4 </a:t>
            </a:r>
            <a:r>
              <a:rPr lang="en-US" sz="2400" dirty="0">
                <a:solidFill>
                  <a:schemeClr val="tx1"/>
                </a:solidFill>
              </a:rPr>
              <a:t>year institutions, 2 year institutions, my region, accreditation status</a:t>
            </a:r>
            <a:r>
              <a:rPr lang="en-US" sz="2400" dirty="0" smtClean="0">
                <a:solidFill>
                  <a:schemeClr val="tx1"/>
                </a:solidFill>
              </a:rPr>
              <a:t>)?</a:t>
            </a:r>
            <a:endParaRPr lang="en-US" sz="2400" dirty="0">
              <a:solidFill>
                <a:schemeClr val="tx1"/>
              </a:solidFill>
            </a:endParaRPr>
          </a:p>
        </p:txBody>
      </p:sp>
      <p:sp>
        <p:nvSpPr>
          <p:cNvPr id="6" name="Title 3"/>
          <p:cNvSpPr txBox="1">
            <a:spLocks/>
          </p:cNvSpPr>
          <p:nvPr/>
        </p:nvSpPr>
        <p:spPr>
          <a:xfrm>
            <a:off x="877614" y="5181600"/>
            <a:ext cx="6437585" cy="700418"/>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spcBef>
                <a:spcPts val="600"/>
              </a:spcBef>
            </a:pPr>
            <a:r>
              <a:rPr lang="en-US" sz="2400" dirty="0">
                <a:solidFill>
                  <a:schemeClr val="tx1"/>
                </a:solidFill>
              </a:rPr>
              <a:t>What analytical data from student usage of the tool would you be interested in seeing/should we capture</a:t>
            </a:r>
            <a:r>
              <a:rPr lang="en-US" sz="2400" dirty="0" smtClean="0">
                <a:solidFill>
                  <a:schemeClr val="tx1"/>
                </a:solidFill>
              </a:rPr>
              <a:t>?</a:t>
            </a:r>
            <a:endParaRPr lang="en-US" sz="2400" dirty="0">
              <a:solidFill>
                <a:schemeClr val="tx1"/>
              </a:solidFill>
            </a:endParaRPr>
          </a:p>
        </p:txBody>
      </p:sp>
      <p:pic>
        <p:nvPicPr>
          <p:cNvPr id="7"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0400" y="6019800"/>
            <a:ext cx="29718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6124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0400" y="6019800"/>
            <a:ext cx="29718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3"/>
          <p:cNvSpPr txBox="1">
            <a:spLocks/>
          </p:cNvSpPr>
          <p:nvPr/>
        </p:nvSpPr>
        <p:spPr>
          <a:xfrm>
            <a:off x="1026347" y="1894169"/>
            <a:ext cx="6437584" cy="961012"/>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spcBef>
                <a:spcPts val="600"/>
              </a:spcBef>
            </a:pPr>
            <a:r>
              <a:rPr lang="en-US" sz="2400" dirty="0" smtClean="0">
                <a:solidFill>
                  <a:schemeClr val="tx1"/>
                </a:solidFill>
              </a:rPr>
              <a:t>How important would it be to enable  </a:t>
            </a:r>
            <a:r>
              <a:rPr lang="en-US" sz="2400" dirty="0">
                <a:solidFill>
                  <a:schemeClr val="tx1"/>
                </a:solidFill>
              </a:rPr>
              <a:t>8</a:t>
            </a:r>
            <a:r>
              <a:rPr lang="en-US" sz="2400" baseline="30000" dirty="0">
                <a:solidFill>
                  <a:schemeClr val="tx1"/>
                </a:solidFill>
              </a:rPr>
              <a:t>th</a:t>
            </a:r>
            <a:r>
              <a:rPr lang="en-US" sz="2400" dirty="0">
                <a:solidFill>
                  <a:schemeClr val="tx1"/>
                </a:solidFill>
              </a:rPr>
              <a:t> or 9</a:t>
            </a:r>
            <a:r>
              <a:rPr lang="en-US" sz="2400" baseline="30000" dirty="0">
                <a:solidFill>
                  <a:schemeClr val="tx1"/>
                </a:solidFill>
              </a:rPr>
              <a:t>th</a:t>
            </a:r>
            <a:r>
              <a:rPr lang="en-US" sz="2400" dirty="0">
                <a:solidFill>
                  <a:schemeClr val="tx1"/>
                </a:solidFill>
              </a:rPr>
              <a:t> graders </a:t>
            </a:r>
            <a:r>
              <a:rPr lang="en-US" sz="2400" dirty="0" smtClean="0">
                <a:solidFill>
                  <a:schemeClr val="tx1"/>
                </a:solidFill>
              </a:rPr>
              <a:t>to use this tool to understand how </a:t>
            </a:r>
            <a:r>
              <a:rPr lang="en-US" sz="2400" dirty="0">
                <a:solidFill>
                  <a:schemeClr val="tx1"/>
                </a:solidFill>
              </a:rPr>
              <a:t>colleges evaluate students for admissions and play “what if</a:t>
            </a:r>
            <a:r>
              <a:rPr lang="en-US" sz="2400" dirty="0" smtClean="0">
                <a:solidFill>
                  <a:schemeClr val="tx1"/>
                </a:solidFill>
              </a:rPr>
              <a:t>” (i.e. plug in potential GPA, test scores, etc.)?</a:t>
            </a:r>
            <a:endParaRPr lang="en-US" sz="2400" dirty="0">
              <a:solidFill>
                <a:schemeClr val="tx1"/>
              </a:solidFill>
            </a:endParaRPr>
          </a:p>
        </p:txBody>
      </p:sp>
      <p:sp>
        <p:nvSpPr>
          <p:cNvPr id="8" name="Title 3"/>
          <p:cNvSpPr txBox="1">
            <a:spLocks/>
          </p:cNvSpPr>
          <p:nvPr/>
        </p:nvSpPr>
        <p:spPr>
          <a:xfrm>
            <a:off x="1044544" y="4156075"/>
            <a:ext cx="6813332" cy="1939925"/>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spcBef>
                <a:spcPts val="600"/>
              </a:spcBef>
            </a:pPr>
            <a:r>
              <a:rPr lang="en-US" sz="2400" dirty="0">
                <a:solidFill>
                  <a:schemeClr val="tx1"/>
                </a:solidFill>
              </a:rPr>
              <a:t>Do you currently discuss admissions requirements for specific schools with your students? Do students typically “know” which school they want to attend and work toward meeting those requirements during high school? </a:t>
            </a:r>
            <a:r>
              <a:rPr lang="en-US" sz="2400" dirty="0" smtClean="0">
                <a:solidFill>
                  <a:schemeClr val="tx1"/>
                </a:solidFill>
              </a:rPr>
              <a:t>Please describe how interested you would be in using this tool </a:t>
            </a:r>
            <a:r>
              <a:rPr lang="en-US" sz="2400" dirty="0">
                <a:solidFill>
                  <a:schemeClr val="tx1"/>
                </a:solidFill>
              </a:rPr>
              <a:t>as part of your Individual Career and Academic Plan with students?</a:t>
            </a:r>
            <a:br>
              <a:rPr lang="en-US" sz="2400" dirty="0">
                <a:solidFill>
                  <a:schemeClr val="tx1"/>
                </a:solidFill>
              </a:rPr>
            </a:br>
            <a:endParaRPr lang="en-US" sz="2400" dirty="0">
              <a:solidFill>
                <a:schemeClr val="tx1"/>
              </a:solidFill>
            </a:endParaRPr>
          </a:p>
        </p:txBody>
      </p:sp>
    </p:spTree>
    <p:extLst>
      <p:ext uri="{BB962C8B-B14F-4D97-AF65-F5344CB8AC3E}">
        <p14:creationId xmlns:p14="http://schemas.microsoft.com/office/powerpoint/2010/main" val="3497696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txBox="1">
            <a:spLocks/>
          </p:cNvSpPr>
          <p:nvPr/>
        </p:nvSpPr>
        <p:spPr>
          <a:xfrm>
            <a:off x="876299" y="6341745"/>
            <a:ext cx="2895600" cy="365125"/>
          </a:xfrm>
          <a:prstGeom prst="rect">
            <a:avLst/>
          </a:prstGeom>
        </p:spPr>
        <p:txBody>
          <a:bodyPr vert="horz" lIns="91440" tIns="45720" rIns="91440" bIns="45720" rtlCol="0" anchor="ctr">
            <a:noAutofit/>
          </a:bodyPr>
          <a:lstStyle/>
          <a:p>
            <a:pPr>
              <a:defRPr/>
            </a:pPr>
            <a:fld id="{757A2F4E-5D54-B04B-91BD-7E78EE1FE9FD}" type="slidenum">
              <a:rPr lang="en-US" sz="1100" b="1" smtClean="0">
                <a:solidFill>
                  <a:srgbClr val="45454C"/>
                </a:solidFill>
              </a:rPr>
              <a:pPr>
                <a:defRPr/>
              </a:pPr>
              <a:t>3</a:t>
            </a:fld>
            <a:endParaRPr lang="en-US" sz="1100" b="1" dirty="0" smtClean="0">
              <a:solidFill>
                <a:srgbClr val="45454C"/>
              </a:solidFill>
            </a:endParaRPr>
          </a:p>
        </p:txBody>
      </p:sp>
      <p:sp>
        <p:nvSpPr>
          <p:cNvPr id="5" name="Hexagon 4"/>
          <p:cNvSpPr/>
          <p:nvPr/>
        </p:nvSpPr>
        <p:spPr>
          <a:xfrm>
            <a:off x="5191125" y="3352800"/>
            <a:ext cx="3178175" cy="2082800"/>
          </a:xfrm>
          <a:prstGeom prst="hexagon">
            <a:avLst/>
          </a:prstGeom>
          <a:solidFill>
            <a:schemeClr val="accent3">
              <a:lumMod val="20000"/>
              <a:lumOff val="80000"/>
            </a:schemeClr>
          </a:solidFill>
        </p:spPr>
        <p:style>
          <a:lnRef idx="2">
            <a:schemeClr val="dk1"/>
          </a:lnRef>
          <a:fillRef idx="1">
            <a:schemeClr val="lt1"/>
          </a:fillRef>
          <a:effectRef idx="0">
            <a:schemeClr val="dk1"/>
          </a:effectRef>
          <a:fontRef idx="minor">
            <a:schemeClr val="dk1"/>
          </a:fontRef>
        </p:style>
        <p:txBody>
          <a:bodyPr anchor="ctr"/>
          <a:lstStyle/>
          <a:p>
            <a:pPr algn="ctr">
              <a:defRPr/>
            </a:pPr>
            <a:r>
              <a:rPr lang="en-US" sz="1400" b="1" dirty="0">
                <a:solidFill>
                  <a:prstClr val="black"/>
                </a:solidFill>
              </a:rPr>
              <a:t>Legislation</a:t>
            </a:r>
          </a:p>
          <a:p>
            <a:pPr>
              <a:buFont typeface="Arial" pitchFamily="34" charset="0"/>
              <a:buChar char="•"/>
              <a:defRPr/>
            </a:pPr>
            <a:r>
              <a:rPr lang="en-US" sz="1200" dirty="0" smtClean="0">
                <a:solidFill>
                  <a:prstClr val="black"/>
                </a:solidFill>
              </a:rPr>
              <a:t>Graduation Guidelines</a:t>
            </a:r>
          </a:p>
          <a:p>
            <a:pPr>
              <a:buFont typeface="Arial" pitchFamily="34" charset="0"/>
              <a:buChar char="•"/>
              <a:defRPr/>
            </a:pPr>
            <a:r>
              <a:rPr lang="en-US" sz="1200" dirty="0" smtClean="0">
                <a:solidFill>
                  <a:prstClr val="black"/>
                </a:solidFill>
              </a:rPr>
              <a:t>CAP4Kids </a:t>
            </a:r>
            <a:endParaRPr lang="en-US" sz="1200" dirty="0">
              <a:solidFill>
                <a:prstClr val="black"/>
              </a:solidFill>
            </a:endParaRPr>
          </a:p>
          <a:p>
            <a:pPr>
              <a:buFont typeface="Arial" pitchFamily="34" charset="0"/>
              <a:buChar char="•"/>
              <a:defRPr/>
            </a:pPr>
            <a:r>
              <a:rPr lang="en-US" sz="1200" dirty="0" smtClean="0">
                <a:solidFill>
                  <a:prstClr val="black"/>
                </a:solidFill>
              </a:rPr>
              <a:t>Counselor Effectiveness </a:t>
            </a:r>
            <a:endParaRPr lang="en-US" sz="1200" dirty="0">
              <a:solidFill>
                <a:prstClr val="black"/>
              </a:solidFill>
            </a:endParaRPr>
          </a:p>
          <a:p>
            <a:pPr>
              <a:buFont typeface="Arial" pitchFamily="34" charset="0"/>
              <a:buChar char="•"/>
              <a:defRPr/>
            </a:pPr>
            <a:r>
              <a:rPr lang="en-US" sz="1200" dirty="0" smtClean="0">
                <a:solidFill>
                  <a:prstClr val="black"/>
                </a:solidFill>
              </a:rPr>
              <a:t>School </a:t>
            </a:r>
            <a:r>
              <a:rPr lang="en-US" sz="1200" dirty="0">
                <a:solidFill>
                  <a:prstClr val="black"/>
                </a:solidFill>
              </a:rPr>
              <a:t>Counselor Corps Grant</a:t>
            </a:r>
          </a:p>
          <a:p>
            <a:pPr>
              <a:buFont typeface="Arial" pitchFamily="34" charset="0"/>
              <a:buChar char="•"/>
              <a:defRPr/>
            </a:pPr>
            <a:r>
              <a:rPr lang="en-US" sz="1200" dirty="0">
                <a:solidFill>
                  <a:prstClr val="black"/>
                </a:solidFill>
              </a:rPr>
              <a:t>ICAP</a:t>
            </a:r>
          </a:p>
          <a:p>
            <a:pPr>
              <a:buFont typeface="Arial" pitchFamily="34" charset="0"/>
              <a:buChar char="•"/>
              <a:defRPr/>
            </a:pPr>
            <a:r>
              <a:rPr lang="en-US" sz="1200" dirty="0">
                <a:solidFill>
                  <a:prstClr val="black"/>
                </a:solidFill>
              </a:rPr>
              <a:t>Concurrent </a:t>
            </a:r>
            <a:r>
              <a:rPr lang="en-US" sz="1200" dirty="0" smtClean="0">
                <a:solidFill>
                  <a:prstClr val="black"/>
                </a:solidFill>
              </a:rPr>
              <a:t>Enrollment (CE</a:t>
            </a:r>
            <a:r>
              <a:rPr lang="en-US" sz="1200" dirty="0">
                <a:solidFill>
                  <a:prstClr val="black"/>
                </a:solidFill>
              </a:rPr>
              <a:t>) </a:t>
            </a:r>
            <a:r>
              <a:rPr lang="en-US" sz="1200" dirty="0" smtClean="0">
                <a:solidFill>
                  <a:prstClr val="black"/>
                </a:solidFill>
              </a:rPr>
              <a:t>Act </a:t>
            </a:r>
            <a:endParaRPr lang="en-US" sz="1200" dirty="0">
              <a:solidFill>
                <a:prstClr val="black"/>
              </a:solidFill>
            </a:endParaRPr>
          </a:p>
          <a:p>
            <a:pPr>
              <a:buFont typeface="Arial" pitchFamily="34" charset="0"/>
              <a:buChar char="•"/>
              <a:defRPr/>
            </a:pPr>
            <a:r>
              <a:rPr lang="en-US" sz="1200" dirty="0">
                <a:solidFill>
                  <a:prstClr val="black"/>
                </a:solidFill>
              </a:rPr>
              <a:t>Early High School Grads </a:t>
            </a:r>
          </a:p>
          <a:p>
            <a:pPr>
              <a:buFont typeface="Arial" pitchFamily="34" charset="0"/>
              <a:buChar char="•"/>
              <a:defRPr/>
            </a:pPr>
            <a:r>
              <a:rPr lang="en-US" sz="1200" dirty="0" smtClean="0">
                <a:solidFill>
                  <a:prstClr val="black"/>
                </a:solidFill>
              </a:rPr>
              <a:t>Dropout </a:t>
            </a:r>
            <a:r>
              <a:rPr lang="en-US" sz="1200" dirty="0">
                <a:solidFill>
                  <a:prstClr val="black"/>
                </a:solidFill>
              </a:rPr>
              <a:t>Recovery </a:t>
            </a:r>
            <a:endParaRPr lang="en-US" sz="1200" dirty="0" smtClean="0">
              <a:solidFill>
                <a:prstClr val="black"/>
              </a:solidFill>
            </a:endParaRPr>
          </a:p>
          <a:p>
            <a:pPr algn="ctr">
              <a:defRPr/>
            </a:pPr>
            <a:endParaRPr lang="en-US" sz="1000" dirty="0">
              <a:solidFill>
                <a:prstClr val="black"/>
              </a:solidFill>
            </a:endParaRPr>
          </a:p>
        </p:txBody>
      </p:sp>
      <p:sp>
        <p:nvSpPr>
          <p:cNvPr id="6" name="Hexagon 5"/>
          <p:cNvSpPr/>
          <p:nvPr/>
        </p:nvSpPr>
        <p:spPr>
          <a:xfrm>
            <a:off x="3308350" y="4404833"/>
            <a:ext cx="2408238" cy="2082800"/>
          </a:xfrm>
          <a:prstGeom prst="hexagon">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anchor="ctr"/>
          <a:lstStyle/>
          <a:p>
            <a:pPr algn="ctr">
              <a:defRPr/>
            </a:pPr>
            <a:r>
              <a:rPr lang="en-US" sz="1400" b="1" dirty="0" smtClean="0">
                <a:solidFill>
                  <a:prstClr val="black"/>
                </a:solidFill>
              </a:rPr>
              <a:t>Results</a:t>
            </a:r>
            <a:endParaRPr lang="en-US" sz="1400" b="1" dirty="0">
              <a:solidFill>
                <a:prstClr val="black"/>
              </a:solidFill>
            </a:endParaRPr>
          </a:p>
          <a:p>
            <a:pPr algn="ctr">
              <a:buFont typeface="Arial" pitchFamily="34" charset="0"/>
              <a:buChar char="•"/>
              <a:defRPr/>
            </a:pPr>
            <a:r>
              <a:rPr lang="en-US" sz="1200" dirty="0">
                <a:solidFill>
                  <a:prstClr val="black"/>
                </a:solidFill>
              </a:rPr>
              <a:t>School Counselor </a:t>
            </a:r>
            <a:r>
              <a:rPr lang="en-US" sz="1200" dirty="0" smtClean="0">
                <a:solidFill>
                  <a:prstClr val="black"/>
                </a:solidFill>
              </a:rPr>
              <a:t>Corps Evaluation</a:t>
            </a:r>
            <a:endParaRPr lang="en-US" sz="1200" dirty="0">
              <a:solidFill>
                <a:prstClr val="black"/>
              </a:solidFill>
            </a:endParaRPr>
          </a:p>
          <a:p>
            <a:pPr algn="ctr">
              <a:buFont typeface="Arial" pitchFamily="34" charset="0"/>
              <a:buChar char="•"/>
              <a:defRPr/>
            </a:pPr>
            <a:r>
              <a:rPr lang="en-US" sz="1200" dirty="0">
                <a:solidFill>
                  <a:prstClr val="black"/>
                </a:solidFill>
              </a:rPr>
              <a:t>Remediation Rates</a:t>
            </a:r>
          </a:p>
          <a:p>
            <a:pPr algn="ctr">
              <a:buFont typeface="Arial" pitchFamily="34" charset="0"/>
              <a:buChar char="•"/>
              <a:defRPr/>
            </a:pPr>
            <a:r>
              <a:rPr lang="en-US" sz="1200" dirty="0" smtClean="0">
                <a:solidFill>
                  <a:prstClr val="black"/>
                </a:solidFill>
              </a:rPr>
              <a:t>ICAP Study</a:t>
            </a:r>
            <a:endParaRPr lang="en-US" sz="1200" dirty="0">
              <a:solidFill>
                <a:prstClr val="black"/>
              </a:solidFill>
            </a:endParaRPr>
          </a:p>
          <a:p>
            <a:pPr algn="ctr">
              <a:buFont typeface="Arial" pitchFamily="34" charset="0"/>
              <a:buChar char="•"/>
              <a:defRPr/>
            </a:pPr>
            <a:r>
              <a:rPr lang="en-US" sz="1200" dirty="0">
                <a:solidFill>
                  <a:prstClr val="black"/>
                </a:solidFill>
              </a:rPr>
              <a:t>Concurrent </a:t>
            </a:r>
            <a:r>
              <a:rPr lang="en-US" sz="1200" dirty="0" smtClean="0">
                <a:solidFill>
                  <a:prstClr val="black"/>
                </a:solidFill>
              </a:rPr>
              <a:t>Enrollment Reporting</a:t>
            </a:r>
            <a:endParaRPr lang="en-US" sz="1200" dirty="0">
              <a:solidFill>
                <a:prstClr val="black"/>
              </a:solidFill>
            </a:endParaRPr>
          </a:p>
        </p:txBody>
      </p:sp>
      <p:sp>
        <p:nvSpPr>
          <p:cNvPr id="8" name="Hexagon 7"/>
          <p:cNvSpPr/>
          <p:nvPr/>
        </p:nvSpPr>
        <p:spPr>
          <a:xfrm>
            <a:off x="671513" y="3342797"/>
            <a:ext cx="3163887" cy="2092804"/>
          </a:xfrm>
          <a:prstGeom prst="hexagon">
            <a:avLst/>
          </a:prstGeom>
          <a:solidFill>
            <a:schemeClr val="accent3">
              <a:lumMod val="20000"/>
              <a:lumOff val="80000"/>
            </a:schemeClr>
          </a:solidFill>
        </p:spPr>
        <p:style>
          <a:lnRef idx="2">
            <a:schemeClr val="dk1"/>
          </a:lnRef>
          <a:fillRef idx="1">
            <a:schemeClr val="lt1"/>
          </a:fillRef>
          <a:effectRef idx="0">
            <a:schemeClr val="dk1"/>
          </a:effectRef>
          <a:fontRef idx="minor">
            <a:schemeClr val="dk1"/>
          </a:fontRef>
        </p:style>
        <p:txBody>
          <a:bodyPr anchor="ctr"/>
          <a:lstStyle/>
          <a:p>
            <a:pPr algn="ctr">
              <a:defRPr/>
            </a:pPr>
            <a:r>
              <a:rPr lang="en-US" sz="1400" b="1" dirty="0">
                <a:solidFill>
                  <a:prstClr val="black"/>
                </a:solidFill>
              </a:rPr>
              <a:t>College and Career Preparation</a:t>
            </a:r>
          </a:p>
          <a:p>
            <a:pPr algn="ctr">
              <a:buFont typeface="Arial" pitchFamily="34" charset="0"/>
              <a:buChar char="•"/>
              <a:defRPr/>
            </a:pPr>
            <a:r>
              <a:rPr lang="en-US" sz="1400" dirty="0" smtClean="0">
                <a:solidFill>
                  <a:prstClr val="black"/>
                </a:solidFill>
              </a:rPr>
              <a:t>Graduation Guidelines</a:t>
            </a:r>
          </a:p>
          <a:p>
            <a:pPr algn="ctr">
              <a:buFont typeface="Arial" pitchFamily="34" charset="0"/>
              <a:buChar char="•"/>
              <a:defRPr/>
            </a:pPr>
            <a:r>
              <a:rPr lang="en-US" sz="1400" dirty="0" smtClean="0">
                <a:solidFill>
                  <a:prstClr val="black"/>
                </a:solidFill>
              </a:rPr>
              <a:t>Concurrent </a:t>
            </a:r>
            <a:r>
              <a:rPr lang="en-US" sz="1400" dirty="0" smtClean="0">
                <a:solidFill>
                  <a:prstClr val="black"/>
                </a:solidFill>
              </a:rPr>
              <a:t>Enrollment (CE)</a:t>
            </a:r>
            <a:endParaRPr lang="en-US" sz="1400" dirty="0">
              <a:solidFill>
                <a:prstClr val="black"/>
              </a:solidFill>
            </a:endParaRPr>
          </a:p>
          <a:p>
            <a:pPr algn="ctr">
              <a:buFont typeface="Arial" pitchFamily="34" charset="0"/>
              <a:buChar char="•"/>
              <a:defRPr/>
            </a:pPr>
            <a:r>
              <a:rPr lang="en-US" sz="1400" dirty="0" smtClean="0">
                <a:solidFill>
                  <a:prstClr val="black"/>
                </a:solidFill>
              </a:rPr>
              <a:t>Career and Technical Education</a:t>
            </a:r>
          </a:p>
          <a:p>
            <a:pPr algn="ctr">
              <a:buFont typeface="Arial" pitchFamily="34" charset="0"/>
              <a:buChar char="•"/>
              <a:defRPr/>
            </a:pPr>
            <a:r>
              <a:rPr lang="en-US" sz="1400" dirty="0" smtClean="0">
                <a:solidFill>
                  <a:prstClr val="black"/>
                </a:solidFill>
              </a:rPr>
              <a:t>21</a:t>
            </a:r>
            <a:r>
              <a:rPr lang="en-US" sz="1400" baseline="30000" dirty="0" smtClean="0">
                <a:solidFill>
                  <a:prstClr val="black"/>
                </a:solidFill>
              </a:rPr>
              <a:t>st</a:t>
            </a:r>
            <a:r>
              <a:rPr lang="en-US" sz="1400" dirty="0" smtClean="0">
                <a:solidFill>
                  <a:prstClr val="black"/>
                </a:solidFill>
              </a:rPr>
              <a:t> </a:t>
            </a:r>
            <a:r>
              <a:rPr lang="en-US" sz="1400" dirty="0">
                <a:solidFill>
                  <a:prstClr val="black"/>
                </a:solidFill>
              </a:rPr>
              <a:t>Century </a:t>
            </a:r>
            <a:r>
              <a:rPr lang="en-US" sz="1400" dirty="0" smtClean="0">
                <a:solidFill>
                  <a:prstClr val="black"/>
                </a:solidFill>
              </a:rPr>
              <a:t>Skills</a:t>
            </a:r>
          </a:p>
          <a:p>
            <a:pPr algn="ctr">
              <a:buFont typeface="Arial" pitchFamily="34" charset="0"/>
              <a:buChar char="•"/>
              <a:defRPr/>
            </a:pPr>
            <a:r>
              <a:rPr lang="en-US" sz="1400" dirty="0" smtClean="0">
                <a:solidFill>
                  <a:prstClr val="black"/>
                </a:solidFill>
              </a:rPr>
              <a:t>FAFSA Completion</a:t>
            </a:r>
          </a:p>
          <a:p>
            <a:pPr algn="ctr">
              <a:buFont typeface="Arial" pitchFamily="34" charset="0"/>
              <a:buChar char="•"/>
              <a:defRPr/>
            </a:pPr>
            <a:r>
              <a:rPr lang="en-US" sz="1400" dirty="0" smtClean="0">
                <a:solidFill>
                  <a:prstClr val="black"/>
                </a:solidFill>
              </a:rPr>
              <a:t>GED</a:t>
            </a:r>
            <a:endParaRPr lang="en-US" sz="1400" dirty="0">
              <a:solidFill>
                <a:prstClr val="black"/>
              </a:solidFill>
            </a:endParaRPr>
          </a:p>
        </p:txBody>
      </p:sp>
      <p:sp>
        <p:nvSpPr>
          <p:cNvPr id="9" name="Hexagon 8"/>
          <p:cNvSpPr/>
          <p:nvPr/>
        </p:nvSpPr>
        <p:spPr>
          <a:xfrm>
            <a:off x="673100" y="1304280"/>
            <a:ext cx="3162300" cy="2054225"/>
          </a:xfrm>
          <a:prstGeom prst="hexagon">
            <a:avLst/>
          </a:prstGeom>
          <a:solidFill>
            <a:schemeClr val="accent3">
              <a:lumMod val="20000"/>
              <a:lumOff val="80000"/>
            </a:schemeClr>
          </a:solidFill>
        </p:spPr>
        <p:style>
          <a:lnRef idx="2">
            <a:schemeClr val="dk1"/>
          </a:lnRef>
          <a:fillRef idx="1">
            <a:schemeClr val="lt1"/>
          </a:fillRef>
          <a:effectRef idx="0">
            <a:schemeClr val="dk1"/>
          </a:effectRef>
          <a:fontRef idx="minor">
            <a:schemeClr val="dk1"/>
          </a:fontRef>
        </p:style>
        <p:txBody>
          <a:bodyPr anchor="ctr"/>
          <a:lstStyle/>
          <a:p>
            <a:pPr algn="ctr">
              <a:defRPr/>
            </a:pPr>
            <a:r>
              <a:rPr lang="en-US" sz="1400" b="1" dirty="0">
                <a:solidFill>
                  <a:prstClr val="black"/>
                </a:solidFill>
              </a:rPr>
              <a:t>Innovations and Individualized Learning</a:t>
            </a:r>
          </a:p>
          <a:p>
            <a:pPr algn="ctr">
              <a:buFont typeface="Arial" pitchFamily="34" charset="0"/>
              <a:buChar char="•"/>
              <a:defRPr/>
            </a:pPr>
            <a:r>
              <a:rPr lang="en-US" sz="1400" dirty="0" smtClean="0">
                <a:solidFill>
                  <a:prstClr val="black"/>
                </a:solidFill>
              </a:rPr>
              <a:t>Graduation Guidelines </a:t>
            </a:r>
          </a:p>
          <a:p>
            <a:pPr algn="ctr">
              <a:buFont typeface="Arial" pitchFamily="34" charset="0"/>
              <a:buChar char="•"/>
              <a:defRPr/>
            </a:pPr>
            <a:r>
              <a:rPr lang="en-US" sz="1400" dirty="0" smtClean="0">
                <a:solidFill>
                  <a:prstClr val="black"/>
                </a:solidFill>
              </a:rPr>
              <a:t>ICAP </a:t>
            </a:r>
            <a:r>
              <a:rPr lang="en-US" sz="1400" dirty="0">
                <a:solidFill>
                  <a:prstClr val="black"/>
                </a:solidFill>
              </a:rPr>
              <a:t>implementation</a:t>
            </a:r>
          </a:p>
          <a:p>
            <a:pPr algn="ctr">
              <a:buFont typeface="Arial" pitchFamily="34" charset="0"/>
              <a:buChar char="•"/>
              <a:defRPr/>
            </a:pPr>
            <a:r>
              <a:rPr lang="en-US" sz="1400" dirty="0" smtClean="0">
                <a:solidFill>
                  <a:prstClr val="black"/>
                </a:solidFill>
              </a:rPr>
              <a:t>ASCENT</a:t>
            </a:r>
            <a:endParaRPr lang="en-US" sz="1400" dirty="0">
              <a:solidFill>
                <a:prstClr val="black"/>
              </a:solidFill>
            </a:endParaRPr>
          </a:p>
          <a:p>
            <a:pPr algn="ctr">
              <a:buFont typeface="Arial" pitchFamily="34" charset="0"/>
              <a:buChar char="•"/>
              <a:defRPr/>
            </a:pPr>
            <a:r>
              <a:rPr lang="en-US" sz="1400" dirty="0" smtClean="0">
                <a:solidFill>
                  <a:prstClr val="black"/>
                </a:solidFill>
              </a:rPr>
              <a:t>Academic Guidance</a:t>
            </a:r>
          </a:p>
          <a:p>
            <a:pPr algn="ctr">
              <a:buFont typeface="Arial" pitchFamily="34" charset="0"/>
              <a:buChar char="•"/>
              <a:defRPr/>
            </a:pPr>
            <a:r>
              <a:rPr lang="en-US" sz="1400" dirty="0" smtClean="0">
                <a:solidFill>
                  <a:prstClr val="black"/>
                </a:solidFill>
              </a:rPr>
              <a:t>Career Exploration </a:t>
            </a:r>
          </a:p>
          <a:p>
            <a:pPr algn="ctr">
              <a:defRPr/>
            </a:pPr>
            <a:endParaRPr lang="en-US" sz="1200" dirty="0">
              <a:solidFill>
                <a:prstClr val="black"/>
              </a:solidFill>
            </a:endParaRPr>
          </a:p>
        </p:txBody>
      </p:sp>
      <p:sp>
        <p:nvSpPr>
          <p:cNvPr id="10" name="Hexagon 9"/>
          <p:cNvSpPr/>
          <p:nvPr/>
        </p:nvSpPr>
        <p:spPr>
          <a:xfrm>
            <a:off x="3306762" y="2314575"/>
            <a:ext cx="2408238" cy="2082800"/>
          </a:xfrm>
          <a:prstGeom prst="hexagon">
            <a:avLst/>
          </a:prstGeom>
          <a:solidFill>
            <a:srgbClr val="00B050"/>
          </a:solidFill>
        </p:spPr>
        <p:style>
          <a:lnRef idx="2">
            <a:schemeClr val="dk1"/>
          </a:lnRef>
          <a:fillRef idx="1">
            <a:schemeClr val="lt1"/>
          </a:fillRef>
          <a:effectRef idx="0">
            <a:schemeClr val="dk1"/>
          </a:effectRef>
          <a:fontRef idx="minor">
            <a:schemeClr val="dk1"/>
          </a:fontRef>
        </p:style>
        <p:txBody>
          <a:bodyPr lIns="91440" anchor="ct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defRPr/>
            </a:pPr>
            <a:r>
              <a:rPr lang="en-US" sz="1600" b="1" dirty="0">
                <a:ln/>
                <a:solidFill>
                  <a:srgbClr val="9BBB59">
                    <a:lumMod val="20000"/>
                    <a:lumOff val="80000"/>
                  </a:srgbClr>
                </a:solidFill>
                <a:effectLst>
                  <a:outerShdw blurRad="50800" dist="38100" dir="18900000" algn="bl" rotWithShape="0">
                    <a:prstClr val="black">
                      <a:alpha val="40000"/>
                    </a:prstClr>
                  </a:outerShdw>
                </a:effectLst>
                <a:latin typeface="Palatino Linotype" pitchFamily="18" charset="0"/>
              </a:rPr>
              <a:t>Postsecondary and Workforce Readiness</a:t>
            </a:r>
          </a:p>
          <a:p>
            <a:pPr algn="ctr">
              <a:defRPr/>
            </a:pPr>
            <a:endParaRPr lang="en-US" b="1" dirty="0">
              <a:ln/>
              <a:solidFill>
                <a:srgbClr val="9BBB59">
                  <a:lumMod val="20000"/>
                  <a:lumOff val="80000"/>
                </a:srgbClr>
              </a:solidFill>
              <a:effectLst>
                <a:outerShdw blurRad="50800" dist="38100" dir="18900000" algn="bl" rotWithShape="0">
                  <a:prstClr val="black">
                    <a:alpha val="40000"/>
                  </a:prstClr>
                </a:outerShdw>
              </a:effectLst>
              <a:latin typeface="Franklin Gothic Medium" pitchFamily="34" charset="0"/>
            </a:endParaRPr>
          </a:p>
        </p:txBody>
      </p:sp>
      <p:sp>
        <p:nvSpPr>
          <p:cNvPr id="11" name="Hexagon 10"/>
          <p:cNvSpPr/>
          <p:nvPr/>
        </p:nvSpPr>
        <p:spPr>
          <a:xfrm>
            <a:off x="5214826" y="1273175"/>
            <a:ext cx="3167882" cy="2082800"/>
          </a:xfrm>
          <a:prstGeom prst="hexagon">
            <a:avLst/>
          </a:prstGeom>
          <a:solidFill>
            <a:schemeClr val="accent3">
              <a:lumMod val="40000"/>
              <a:lumOff val="60000"/>
              <a:alpha val="37000"/>
            </a:schemeClr>
          </a:solidFill>
          <a:ln>
            <a:solidFill>
              <a:srgbClr val="000000"/>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en-US" sz="1400" b="1" dirty="0">
                <a:solidFill>
                  <a:prstClr val="black"/>
                </a:solidFill>
              </a:rPr>
              <a:t>Partnerships:  </a:t>
            </a:r>
          </a:p>
          <a:p>
            <a:pPr algn="ctr">
              <a:defRPr/>
            </a:pPr>
            <a:r>
              <a:rPr lang="en-US" sz="1400" b="1" dirty="0">
                <a:solidFill>
                  <a:prstClr val="black"/>
                </a:solidFill>
              </a:rPr>
              <a:t>CDE, CDHE, CIC</a:t>
            </a:r>
            <a:r>
              <a:rPr lang="en-US" sz="1400" b="1" dirty="0" smtClean="0">
                <a:solidFill>
                  <a:prstClr val="black"/>
                </a:solidFill>
              </a:rPr>
              <a:t>, CCCS</a:t>
            </a:r>
            <a:r>
              <a:rPr lang="en-US" sz="1400" dirty="0" smtClean="0">
                <a:solidFill>
                  <a:prstClr val="black"/>
                </a:solidFill>
              </a:rPr>
              <a:t> </a:t>
            </a:r>
            <a:r>
              <a:rPr lang="en-US" sz="1100" dirty="0" smtClean="0">
                <a:solidFill>
                  <a:prstClr val="black"/>
                </a:solidFill>
              </a:rPr>
              <a:t> </a:t>
            </a:r>
            <a:endParaRPr lang="en-US" sz="1100" dirty="0">
              <a:solidFill>
                <a:prstClr val="black"/>
              </a:solidFill>
            </a:endParaRPr>
          </a:p>
          <a:p>
            <a:pPr algn="ctr">
              <a:buFont typeface="Arial" pitchFamily="34" charset="0"/>
              <a:buChar char="•"/>
              <a:defRPr/>
            </a:pPr>
            <a:r>
              <a:rPr lang="en-US" sz="1200" dirty="0">
                <a:solidFill>
                  <a:prstClr val="black"/>
                </a:solidFill>
              </a:rPr>
              <a:t>ICAP Tutorials</a:t>
            </a:r>
          </a:p>
          <a:p>
            <a:pPr algn="ctr">
              <a:buFont typeface="Arial" pitchFamily="34" charset="0"/>
              <a:buChar char="•"/>
              <a:defRPr/>
            </a:pPr>
            <a:r>
              <a:rPr lang="en-US" sz="1200" dirty="0" smtClean="0">
                <a:solidFill>
                  <a:prstClr val="black"/>
                </a:solidFill>
              </a:rPr>
              <a:t>CE Advisory </a:t>
            </a:r>
            <a:r>
              <a:rPr lang="en-US" sz="1200" dirty="0">
                <a:solidFill>
                  <a:prstClr val="black"/>
                </a:solidFill>
              </a:rPr>
              <a:t>Board</a:t>
            </a:r>
          </a:p>
          <a:p>
            <a:pPr algn="ctr">
              <a:buFont typeface="Arial" pitchFamily="34" charset="0"/>
              <a:buChar char="•"/>
              <a:defRPr/>
            </a:pPr>
            <a:r>
              <a:rPr lang="en-US" sz="1200" dirty="0">
                <a:solidFill>
                  <a:prstClr val="black"/>
                </a:solidFill>
              </a:rPr>
              <a:t>Endorsed Diplomas</a:t>
            </a:r>
          </a:p>
          <a:p>
            <a:pPr algn="ctr">
              <a:buFont typeface="Arial" pitchFamily="34" charset="0"/>
              <a:buChar char="•"/>
              <a:defRPr/>
            </a:pPr>
            <a:r>
              <a:rPr lang="en-US" sz="1200" dirty="0" smtClean="0">
                <a:solidFill>
                  <a:prstClr val="black"/>
                </a:solidFill>
              </a:rPr>
              <a:t>Remediation Taskforce</a:t>
            </a:r>
            <a:endParaRPr lang="en-US" sz="1200" dirty="0">
              <a:solidFill>
                <a:prstClr val="black"/>
              </a:solidFill>
            </a:endParaRPr>
          </a:p>
          <a:p>
            <a:pPr algn="ctr">
              <a:buFont typeface="Arial" pitchFamily="34" charset="0"/>
              <a:buChar char="•"/>
              <a:defRPr/>
            </a:pPr>
            <a:r>
              <a:rPr lang="en-US" sz="1200" dirty="0">
                <a:solidFill>
                  <a:prstClr val="black"/>
                </a:solidFill>
              </a:rPr>
              <a:t>College </a:t>
            </a:r>
            <a:r>
              <a:rPr lang="en-US" sz="1200" dirty="0" smtClean="0">
                <a:solidFill>
                  <a:prstClr val="black"/>
                </a:solidFill>
              </a:rPr>
              <a:t>Admission</a:t>
            </a:r>
            <a:endParaRPr lang="en-US" sz="1200" dirty="0">
              <a:solidFill>
                <a:prstClr val="black"/>
              </a:solidFill>
            </a:endParaRPr>
          </a:p>
          <a:p>
            <a:pPr algn="ctr">
              <a:buFont typeface="Arial" pitchFamily="34" charset="0"/>
              <a:buChar char="•"/>
              <a:defRPr/>
            </a:pPr>
            <a:r>
              <a:rPr lang="en-US" sz="1200" dirty="0">
                <a:solidFill>
                  <a:prstClr val="black"/>
                </a:solidFill>
              </a:rPr>
              <a:t>Data Sharing</a:t>
            </a:r>
          </a:p>
          <a:p>
            <a:pPr algn="ctr">
              <a:buFont typeface="Arial" pitchFamily="34" charset="0"/>
              <a:buChar char="•"/>
              <a:defRPr/>
            </a:pPr>
            <a:r>
              <a:rPr lang="en-US" sz="1200" dirty="0">
                <a:solidFill>
                  <a:prstClr val="black"/>
                </a:solidFill>
              </a:rPr>
              <a:t>Early College </a:t>
            </a:r>
            <a:r>
              <a:rPr lang="en-US" sz="1200" dirty="0" smtClean="0">
                <a:solidFill>
                  <a:prstClr val="black"/>
                </a:solidFill>
              </a:rPr>
              <a:t>Design</a:t>
            </a:r>
          </a:p>
          <a:p>
            <a:pPr algn="ctr">
              <a:buFont typeface="Arial" pitchFamily="34" charset="0"/>
              <a:buChar char="•"/>
              <a:defRPr/>
            </a:pPr>
            <a:r>
              <a:rPr lang="en-US" sz="1200" dirty="0" smtClean="0">
                <a:solidFill>
                  <a:prstClr val="black"/>
                </a:solidFill>
              </a:rPr>
              <a:t>Grad Guidelines Work Groups</a:t>
            </a:r>
            <a:endParaRPr lang="en-US" sz="1200" dirty="0">
              <a:solidFill>
                <a:prstClr val="black"/>
              </a:solidFill>
            </a:endParaRPr>
          </a:p>
        </p:txBody>
      </p:sp>
      <p:sp>
        <p:nvSpPr>
          <p:cNvPr id="12" name="Hexagon 11"/>
          <p:cNvSpPr/>
          <p:nvPr/>
        </p:nvSpPr>
        <p:spPr>
          <a:xfrm>
            <a:off x="3315384" y="248592"/>
            <a:ext cx="2408238" cy="2082800"/>
          </a:xfrm>
          <a:prstGeom prst="hexagon">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anchor="ctr"/>
          <a:lstStyle/>
          <a:p>
            <a:pPr algn="ctr">
              <a:defRPr/>
            </a:pPr>
            <a:r>
              <a:rPr lang="en-US" sz="1400" b="1" dirty="0" smtClean="0">
                <a:solidFill>
                  <a:prstClr val="black"/>
                </a:solidFill>
              </a:rPr>
              <a:t>Programs</a:t>
            </a:r>
            <a:endParaRPr lang="en-US" sz="1400" b="1" dirty="0">
              <a:solidFill>
                <a:prstClr val="black"/>
              </a:solidFill>
            </a:endParaRPr>
          </a:p>
          <a:p>
            <a:pPr algn="ctr">
              <a:buFont typeface="Arial" pitchFamily="34" charset="0"/>
              <a:buChar char="•"/>
              <a:defRPr/>
            </a:pPr>
            <a:r>
              <a:rPr lang="en-US" sz="1200" dirty="0" smtClean="0">
                <a:solidFill>
                  <a:prstClr val="black"/>
                </a:solidFill>
              </a:rPr>
              <a:t>Counselor Corps  (80 schools)</a:t>
            </a:r>
          </a:p>
          <a:p>
            <a:pPr algn="ctr">
              <a:buFont typeface="Arial" pitchFamily="34" charset="0"/>
              <a:buChar char="•"/>
              <a:defRPr/>
            </a:pPr>
            <a:r>
              <a:rPr lang="en-US" sz="1200" dirty="0" smtClean="0">
                <a:solidFill>
                  <a:prstClr val="black"/>
                </a:solidFill>
              </a:rPr>
              <a:t>Concurrent Enrollment (25,000 students)</a:t>
            </a:r>
            <a:endParaRPr lang="en-US" sz="1200" dirty="0">
              <a:solidFill>
                <a:prstClr val="black"/>
              </a:solidFill>
            </a:endParaRPr>
          </a:p>
          <a:p>
            <a:pPr algn="ctr">
              <a:buFont typeface="Arial" pitchFamily="34" charset="0"/>
              <a:buChar char="•"/>
              <a:defRPr/>
            </a:pPr>
            <a:r>
              <a:rPr lang="en-US" sz="1200" dirty="0" smtClean="0">
                <a:solidFill>
                  <a:prstClr val="black"/>
                </a:solidFill>
              </a:rPr>
              <a:t>ASCENT (281 students)</a:t>
            </a:r>
            <a:endParaRPr lang="en-US" sz="1200" dirty="0">
              <a:solidFill>
                <a:prstClr val="black"/>
              </a:solidFill>
            </a:endParaRPr>
          </a:p>
          <a:p>
            <a:pPr algn="ctr">
              <a:buFont typeface="Arial" pitchFamily="34" charset="0"/>
              <a:buChar char="•"/>
              <a:defRPr/>
            </a:pPr>
            <a:r>
              <a:rPr lang="en-US" sz="1200" dirty="0" smtClean="0">
                <a:solidFill>
                  <a:prstClr val="black"/>
                </a:solidFill>
              </a:rPr>
              <a:t>ICAP (240,000 students)</a:t>
            </a:r>
          </a:p>
          <a:p>
            <a:pPr algn="ctr">
              <a:buFont typeface="Arial" pitchFamily="34" charset="0"/>
              <a:buChar char="•"/>
              <a:defRPr/>
            </a:pPr>
            <a:r>
              <a:rPr lang="en-US" sz="1200" dirty="0" smtClean="0">
                <a:solidFill>
                  <a:prstClr val="black"/>
                </a:solidFill>
              </a:rPr>
              <a:t>FAFSA Completion (30,000 students)</a:t>
            </a:r>
          </a:p>
          <a:p>
            <a:pPr algn="ctr">
              <a:buFont typeface="Arial" pitchFamily="34" charset="0"/>
              <a:buChar char="•"/>
              <a:defRPr/>
            </a:pPr>
            <a:endParaRPr lang="en-US" sz="1200" dirty="0">
              <a:solidFill>
                <a:prstClr val="black"/>
              </a:solidFill>
            </a:endParaRPr>
          </a:p>
        </p:txBody>
      </p:sp>
      <p:sp>
        <p:nvSpPr>
          <p:cNvPr id="2" name="TextBox 1"/>
          <p:cNvSpPr txBox="1"/>
          <p:nvPr/>
        </p:nvSpPr>
        <p:spPr>
          <a:xfrm>
            <a:off x="990600" y="543580"/>
            <a:ext cx="1630190" cy="523220"/>
          </a:xfrm>
          <a:prstGeom prst="rect">
            <a:avLst/>
          </a:prstGeom>
          <a:noFill/>
        </p:spPr>
        <p:txBody>
          <a:bodyPr wrap="none" rtlCol="0">
            <a:spAutoFit/>
          </a:bodyPr>
          <a:lstStyle/>
          <a:p>
            <a:r>
              <a:rPr lang="en-US" sz="2800" b="1" dirty="0" smtClean="0"/>
              <a:t>But first…</a:t>
            </a:r>
            <a:endParaRPr lang="en-US" sz="2800" b="1" dirty="0"/>
          </a:p>
        </p:txBody>
      </p:sp>
      <p:sp>
        <p:nvSpPr>
          <p:cNvPr id="14" name="TextBox 13"/>
          <p:cNvSpPr txBox="1"/>
          <p:nvPr/>
        </p:nvSpPr>
        <p:spPr>
          <a:xfrm>
            <a:off x="5715000" y="543580"/>
            <a:ext cx="3110147" cy="523220"/>
          </a:xfrm>
          <a:prstGeom prst="rect">
            <a:avLst/>
          </a:prstGeom>
          <a:noFill/>
        </p:spPr>
        <p:txBody>
          <a:bodyPr wrap="none" rtlCol="0">
            <a:spAutoFit/>
          </a:bodyPr>
          <a:lstStyle/>
          <a:p>
            <a:r>
              <a:rPr lang="en-US" sz="2800" b="1" dirty="0" smtClean="0"/>
              <a:t>…the “Honeycomb”</a:t>
            </a:r>
            <a:endParaRPr lang="en-US" sz="2800" b="1"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9328" y="5782783"/>
            <a:ext cx="2825819" cy="708262"/>
          </a:xfrm>
          <a:prstGeom prst="rect">
            <a:avLst/>
          </a:prstGeom>
        </p:spPr>
      </p:pic>
    </p:spTree>
    <p:extLst>
      <p:ext uri="{BB962C8B-B14F-4D97-AF65-F5344CB8AC3E}">
        <p14:creationId xmlns:p14="http://schemas.microsoft.com/office/powerpoint/2010/main" val="3396669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8610600" cy="1066800"/>
          </a:xfrm>
        </p:spPr>
        <p:txBody>
          <a:bodyPr>
            <a:normAutofit/>
          </a:bodyPr>
          <a:lstStyle/>
          <a:p>
            <a:r>
              <a:rPr lang="en-US" sz="4400" b="1" dirty="0" smtClean="0"/>
              <a:t>Admissions Standards Policy</a:t>
            </a:r>
            <a:endParaRPr lang="en-US" sz="4400" b="1" dirty="0"/>
          </a:p>
        </p:txBody>
      </p:sp>
      <p:sp>
        <p:nvSpPr>
          <p:cNvPr id="3" name="Content Placeholder 2"/>
          <p:cNvSpPr>
            <a:spLocks noGrp="1"/>
          </p:cNvSpPr>
          <p:nvPr>
            <p:ph idx="1"/>
          </p:nvPr>
        </p:nvSpPr>
        <p:spPr>
          <a:xfrm>
            <a:off x="762000" y="2133600"/>
            <a:ext cx="8610600" cy="5334000"/>
          </a:xfrm>
        </p:spPr>
        <p:txBody>
          <a:bodyPr>
            <a:normAutofit/>
          </a:bodyPr>
          <a:lstStyle/>
          <a:p>
            <a:r>
              <a:rPr lang="en-US" sz="3600" dirty="0"/>
              <a:t> </a:t>
            </a:r>
            <a:r>
              <a:rPr lang="en-US" sz="3600" dirty="0" smtClean="0"/>
              <a:t>  How it is now…</a:t>
            </a:r>
          </a:p>
          <a:p>
            <a:pPr marL="0" indent="0">
              <a:buNone/>
            </a:pPr>
            <a:endParaRPr lang="en-US" sz="3600" dirty="0" smtClean="0"/>
          </a:p>
          <a:p>
            <a:r>
              <a:rPr lang="en-US" sz="3600" dirty="0" smtClean="0"/>
              <a:t>   …how it will be…</a:t>
            </a:r>
          </a:p>
          <a:p>
            <a:pPr marL="0" indent="0">
              <a:buNone/>
            </a:pPr>
            <a:endParaRPr lang="en-US" sz="3600" dirty="0" smtClean="0"/>
          </a:p>
          <a:p>
            <a:r>
              <a:rPr lang="en-US" sz="3600" dirty="0"/>
              <a:t> </a:t>
            </a:r>
            <a:r>
              <a:rPr lang="en-US" sz="3600" dirty="0" smtClean="0"/>
              <a:t>  …and the timeline.</a:t>
            </a:r>
          </a:p>
          <a:p>
            <a:pPr marL="0" indent="0">
              <a:buNone/>
            </a:pPr>
            <a:endParaRPr lang="en-US" sz="3600" dirty="0" smtClean="0"/>
          </a:p>
          <a:p>
            <a:pPr marL="0" indent="0">
              <a:buNone/>
            </a:pPr>
            <a:endParaRPr lang="en-US" sz="3600" dirty="0" smtClean="0"/>
          </a:p>
        </p:txBody>
      </p:sp>
      <p:cxnSp>
        <p:nvCxnSpPr>
          <p:cNvPr id="4" name="Elbow Connector 3"/>
          <p:cNvCxnSpPr/>
          <p:nvPr/>
        </p:nvCxnSpPr>
        <p:spPr>
          <a:xfrm>
            <a:off x="1295400" y="1676400"/>
            <a:ext cx="6172200" cy="76200"/>
          </a:xfrm>
          <a:prstGeom prst="bentConnector3">
            <a:avLst/>
          </a:prstGeom>
          <a:ln>
            <a:solidFill>
              <a:schemeClr val="tx2">
                <a:lumMod val="9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7572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077200" cy="990600"/>
          </a:xfrm>
        </p:spPr>
        <p:txBody>
          <a:bodyPr>
            <a:normAutofit/>
          </a:bodyPr>
          <a:lstStyle/>
          <a:p>
            <a:r>
              <a:rPr lang="en-US" sz="4400" b="1" dirty="0" smtClean="0"/>
              <a:t>Admissions Standards </a:t>
            </a:r>
            <a:r>
              <a:rPr lang="en-US" sz="4400" b="1" i="1" dirty="0" smtClean="0"/>
              <a:t>Now</a:t>
            </a:r>
            <a:r>
              <a:rPr lang="en-US" sz="4400" b="1" dirty="0" smtClean="0"/>
              <a:t>…</a:t>
            </a:r>
            <a:endParaRPr lang="en-US" sz="4400" b="1" dirty="0"/>
          </a:p>
        </p:txBody>
      </p:sp>
      <p:sp>
        <p:nvSpPr>
          <p:cNvPr id="3" name="Content Placeholder 2"/>
          <p:cNvSpPr>
            <a:spLocks noGrp="1"/>
          </p:cNvSpPr>
          <p:nvPr>
            <p:ph idx="1"/>
          </p:nvPr>
        </p:nvSpPr>
        <p:spPr>
          <a:xfrm>
            <a:off x="457200" y="1767840"/>
            <a:ext cx="8534400" cy="4861560"/>
          </a:xfrm>
        </p:spPr>
        <p:txBody>
          <a:bodyPr>
            <a:noAutofit/>
          </a:bodyPr>
          <a:lstStyle/>
          <a:p>
            <a:r>
              <a:rPr lang="en-US" sz="4000" dirty="0" smtClean="0"/>
              <a:t> </a:t>
            </a:r>
            <a:r>
              <a:rPr lang="en-US" sz="3600" dirty="0" smtClean="0"/>
              <a:t>HEAR = Higher Education Admission</a:t>
            </a:r>
          </a:p>
          <a:p>
            <a:pPr marL="0" indent="0">
              <a:buNone/>
            </a:pPr>
            <a:r>
              <a:rPr lang="en-US" sz="3600" dirty="0" smtClean="0"/>
              <a:t>    Requirements</a:t>
            </a:r>
          </a:p>
          <a:p>
            <a:pPr marL="0" indent="0">
              <a:buNone/>
            </a:pPr>
            <a:endParaRPr lang="en-US" sz="800" dirty="0" smtClean="0"/>
          </a:p>
          <a:p>
            <a:r>
              <a:rPr lang="en-US" sz="3600" dirty="0" smtClean="0"/>
              <a:t> Admissions Index =</a:t>
            </a:r>
          </a:p>
          <a:p>
            <a:pPr lvl="1">
              <a:buFont typeface="Wingdings" panose="05000000000000000000" pitchFamily="2" charset="2"/>
              <a:buChar char="q"/>
            </a:pPr>
            <a:r>
              <a:rPr lang="en-US" sz="3600" dirty="0" smtClean="0"/>
              <a:t> Assessment score (ACT/SAT)      </a:t>
            </a:r>
          </a:p>
          <a:p>
            <a:pPr marL="393192" lvl="1" indent="0">
              <a:buNone/>
            </a:pPr>
            <a:r>
              <a:rPr lang="en-US" sz="3600" i="1" dirty="0"/>
              <a:t> </a:t>
            </a:r>
            <a:r>
              <a:rPr lang="en-US" sz="3600" i="1" dirty="0" smtClean="0"/>
              <a:t>           AND</a:t>
            </a:r>
          </a:p>
          <a:p>
            <a:pPr lvl="1">
              <a:buFont typeface="Wingdings" panose="05000000000000000000" pitchFamily="2" charset="2"/>
              <a:buChar char="q"/>
            </a:pPr>
            <a:r>
              <a:rPr lang="en-US" sz="3600" dirty="0" smtClean="0"/>
              <a:t> Grade Point Average or class rank</a:t>
            </a:r>
          </a:p>
          <a:p>
            <a:pPr lvl="1"/>
            <a:endParaRPr lang="en-US" dirty="0"/>
          </a:p>
        </p:txBody>
      </p:sp>
      <p:cxnSp>
        <p:nvCxnSpPr>
          <p:cNvPr id="4" name="Elbow Connector 3"/>
          <p:cNvCxnSpPr/>
          <p:nvPr/>
        </p:nvCxnSpPr>
        <p:spPr>
          <a:xfrm>
            <a:off x="838200" y="1447800"/>
            <a:ext cx="6705600" cy="76200"/>
          </a:xfrm>
          <a:prstGeom prst="bentConnector3">
            <a:avLst/>
          </a:prstGeom>
          <a:ln>
            <a:solidFill>
              <a:schemeClr val="tx2">
                <a:lumMod val="9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7006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91654" y="533400"/>
            <a:ext cx="8229600" cy="1143000"/>
          </a:xfrm>
        </p:spPr>
        <p:txBody>
          <a:bodyPr/>
          <a:lstStyle/>
          <a:p>
            <a:r>
              <a:rPr lang="en-US" b="1" dirty="0" smtClean="0"/>
              <a:t>HEAR</a:t>
            </a:r>
            <a:endParaRPr lang="en-US" b="1" dirty="0"/>
          </a:p>
        </p:txBody>
      </p:sp>
      <p:sp>
        <p:nvSpPr>
          <p:cNvPr id="3" name="Content Placeholder 2"/>
          <p:cNvSpPr>
            <a:spLocks noGrp="1"/>
          </p:cNvSpPr>
          <p:nvPr>
            <p:ph idx="1"/>
          </p:nvPr>
        </p:nvSpPr>
        <p:spPr>
          <a:xfrm>
            <a:off x="457200" y="1935480"/>
            <a:ext cx="8534400" cy="4389120"/>
          </a:xfrm>
        </p:spPr>
        <p:txBody>
          <a:bodyPr>
            <a:normAutofit/>
          </a:bodyPr>
          <a:lstStyle/>
          <a:p>
            <a:r>
              <a:rPr lang="en-US" sz="3200" dirty="0" smtClean="0"/>
              <a:t>English				4 Units</a:t>
            </a:r>
          </a:p>
          <a:p>
            <a:r>
              <a:rPr lang="en-US" sz="3200" dirty="0" smtClean="0"/>
              <a:t>Math				4 Units</a:t>
            </a:r>
          </a:p>
          <a:p>
            <a:r>
              <a:rPr lang="en-US" sz="3200" dirty="0" smtClean="0"/>
              <a:t>Natural Science		3 Units </a:t>
            </a:r>
            <a:r>
              <a:rPr lang="en-US" sz="1800" dirty="0" smtClean="0"/>
              <a:t>(2 of which lab-based)</a:t>
            </a:r>
          </a:p>
          <a:p>
            <a:r>
              <a:rPr lang="en-US" sz="3200" dirty="0" smtClean="0"/>
              <a:t>Social Studies			3 Units </a:t>
            </a:r>
            <a:r>
              <a:rPr lang="en-US" sz="1800" dirty="0" smtClean="0"/>
              <a:t>(1 US or World History)</a:t>
            </a:r>
          </a:p>
          <a:p>
            <a:r>
              <a:rPr lang="en-US" sz="3200" dirty="0" smtClean="0"/>
              <a:t>Foreign Language		1 Unit</a:t>
            </a:r>
          </a:p>
          <a:p>
            <a:r>
              <a:rPr lang="en-US" sz="3200" dirty="0" smtClean="0"/>
              <a:t>Academic Electives		2 Units</a:t>
            </a:r>
          </a:p>
          <a:p>
            <a:endParaRPr lang="en-US" dirty="0"/>
          </a:p>
        </p:txBody>
      </p:sp>
      <p:cxnSp>
        <p:nvCxnSpPr>
          <p:cNvPr id="4" name="Elbow Connector 3"/>
          <p:cNvCxnSpPr/>
          <p:nvPr/>
        </p:nvCxnSpPr>
        <p:spPr>
          <a:xfrm>
            <a:off x="1295400" y="1600200"/>
            <a:ext cx="3505200" cy="76200"/>
          </a:xfrm>
          <a:prstGeom prst="bentConnector3">
            <a:avLst/>
          </a:prstGeom>
          <a:ln>
            <a:solidFill>
              <a:schemeClr val="tx2">
                <a:lumMod val="9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1379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8229600" cy="1143000"/>
          </a:xfrm>
        </p:spPr>
        <p:txBody>
          <a:bodyPr/>
          <a:lstStyle/>
          <a:p>
            <a:r>
              <a:rPr lang="en-US" b="1" dirty="0" smtClean="0"/>
              <a:t>Index</a:t>
            </a:r>
            <a:endParaRPr lang="en-US" b="1" dirty="0"/>
          </a:p>
        </p:txBody>
      </p:sp>
      <p:pic>
        <p:nvPicPr>
          <p:cNvPr id="1026"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6385" t="7587" r="17145" b="15579"/>
          <a:stretch/>
        </p:blipFill>
        <p:spPr bwMode="auto">
          <a:xfrm>
            <a:off x="914400" y="1371600"/>
            <a:ext cx="7351234" cy="47774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Elbow Connector 4"/>
          <p:cNvCxnSpPr/>
          <p:nvPr/>
        </p:nvCxnSpPr>
        <p:spPr>
          <a:xfrm>
            <a:off x="1066800" y="1219200"/>
            <a:ext cx="2895600" cy="76200"/>
          </a:xfrm>
          <a:prstGeom prst="bentConnector3">
            <a:avLst/>
          </a:prstGeom>
          <a:ln>
            <a:solidFill>
              <a:schemeClr val="tx2">
                <a:lumMod val="9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58469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534400" cy="914400"/>
          </a:xfrm>
        </p:spPr>
        <p:txBody>
          <a:bodyPr>
            <a:normAutofit fontScale="90000"/>
          </a:bodyPr>
          <a:lstStyle/>
          <a:p>
            <a:r>
              <a:rPr lang="en-US" sz="4400" b="1" i="1" dirty="0" smtClean="0"/>
              <a:t>How it WILL be: </a:t>
            </a:r>
            <a:br>
              <a:rPr lang="en-US" sz="4400" b="1" i="1" dirty="0" smtClean="0"/>
            </a:br>
            <a:r>
              <a:rPr lang="en-US" sz="4400" b="1" i="1" dirty="0" smtClean="0"/>
              <a:t>New</a:t>
            </a:r>
            <a:r>
              <a:rPr lang="en-US" sz="4400" b="1" dirty="0" smtClean="0"/>
              <a:t> Admissions Standards</a:t>
            </a:r>
            <a:endParaRPr lang="en-US" sz="4400" b="1" dirty="0"/>
          </a:p>
        </p:txBody>
      </p:sp>
      <p:sp>
        <p:nvSpPr>
          <p:cNvPr id="3" name="Content Placeholder 2"/>
          <p:cNvSpPr>
            <a:spLocks noGrp="1"/>
          </p:cNvSpPr>
          <p:nvPr>
            <p:ph idx="1"/>
          </p:nvPr>
        </p:nvSpPr>
        <p:spPr>
          <a:xfrm>
            <a:off x="304800" y="1752600"/>
            <a:ext cx="8610600" cy="5562600"/>
          </a:xfrm>
        </p:spPr>
        <p:txBody>
          <a:bodyPr>
            <a:normAutofit/>
          </a:bodyPr>
          <a:lstStyle/>
          <a:p>
            <a:r>
              <a:rPr lang="en-US" sz="3200" dirty="0" smtClean="0"/>
              <a:t>No more index – new a web-based tool!</a:t>
            </a:r>
          </a:p>
          <a:p>
            <a:r>
              <a:rPr lang="en-US" sz="3200" dirty="0" smtClean="0"/>
              <a:t>Academic performance indicators will include assessment scores, GPA </a:t>
            </a:r>
            <a:r>
              <a:rPr lang="en-US" sz="3200" dirty="0"/>
              <a:t>and </a:t>
            </a:r>
            <a:r>
              <a:rPr lang="en-US" sz="3200" dirty="0" smtClean="0"/>
              <a:t>rigor.</a:t>
            </a:r>
          </a:p>
          <a:p>
            <a:pPr lvl="1"/>
            <a:r>
              <a:rPr lang="en-US" sz="3000" dirty="0" smtClean="0"/>
              <a:t>  Assessment</a:t>
            </a:r>
            <a:endParaRPr lang="en-US" sz="3000" dirty="0"/>
          </a:p>
          <a:p>
            <a:pPr marL="457200" lvl="1" indent="0">
              <a:buNone/>
            </a:pPr>
            <a:r>
              <a:rPr lang="en-US" sz="3000" dirty="0"/>
              <a:t>ACT, SAT, Compass, </a:t>
            </a:r>
            <a:r>
              <a:rPr lang="en-US" sz="3000" dirty="0" err="1"/>
              <a:t>Accuplacer</a:t>
            </a:r>
            <a:r>
              <a:rPr lang="en-US" sz="3000" dirty="0"/>
              <a:t>, PARCC* (Partnership for Assessing Readiness for College and Career), and Smarter Balanced</a:t>
            </a:r>
            <a:r>
              <a:rPr lang="en-US" sz="3000" dirty="0" smtClean="0"/>
              <a:t>*</a:t>
            </a:r>
          </a:p>
          <a:p>
            <a:pPr marL="914400" lvl="1" indent="-457200"/>
            <a:r>
              <a:rPr lang="en-US" sz="3000" dirty="0" smtClean="0"/>
              <a:t>Assessment and GPA mid-50%</a:t>
            </a:r>
            <a:endParaRPr lang="en-US" sz="3000" dirty="0"/>
          </a:p>
          <a:p>
            <a:pPr marL="393192" lvl="1" indent="0">
              <a:buNone/>
            </a:pPr>
            <a:endParaRPr lang="en-US" sz="3000" dirty="0" smtClean="0"/>
          </a:p>
        </p:txBody>
      </p:sp>
      <p:cxnSp>
        <p:nvCxnSpPr>
          <p:cNvPr id="4" name="Elbow Connector 3"/>
          <p:cNvCxnSpPr/>
          <p:nvPr/>
        </p:nvCxnSpPr>
        <p:spPr>
          <a:xfrm>
            <a:off x="838200" y="1371600"/>
            <a:ext cx="6705600" cy="76200"/>
          </a:xfrm>
          <a:prstGeom prst="bentConnector3">
            <a:avLst/>
          </a:prstGeom>
          <a:ln>
            <a:solidFill>
              <a:schemeClr val="tx2">
                <a:lumMod val="9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59938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458200" cy="1066800"/>
          </a:xfrm>
        </p:spPr>
        <p:txBody>
          <a:bodyPr>
            <a:normAutofit/>
          </a:bodyPr>
          <a:lstStyle/>
          <a:p>
            <a:r>
              <a:rPr lang="en-US" sz="4400" b="1" i="1" dirty="0"/>
              <a:t>New</a:t>
            </a:r>
            <a:r>
              <a:rPr lang="en-US" sz="4400" b="1" dirty="0"/>
              <a:t> Admissions Standards</a:t>
            </a:r>
            <a:endParaRPr lang="en-US" sz="4400" dirty="0"/>
          </a:p>
        </p:txBody>
      </p:sp>
      <p:sp>
        <p:nvSpPr>
          <p:cNvPr id="3" name="Content Placeholder 2"/>
          <p:cNvSpPr>
            <a:spLocks noGrp="1"/>
          </p:cNvSpPr>
          <p:nvPr>
            <p:ph idx="1"/>
          </p:nvPr>
        </p:nvSpPr>
        <p:spPr>
          <a:xfrm>
            <a:off x="304800" y="1295400"/>
            <a:ext cx="8610600" cy="5334000"/>
          </a:xfrm>
        </p:spPr>
        <p:txBody>
          <a:bodyPr>
            <a:normAutofit fontScale="92500" lnSpcReduction="10000"/>
          </a:bodyPr>
          <a:lstStyle/>
          <a:p>
            <a:r>
              <a:rPr lang="en-US" sz="3600" b="1" dirty="0" smtClean="0"/>
              <a:t>Rigor</a:t>
            </a:r>
            <a:r>
              <a:rPr lang="en-US" sz="3600" dirty="0" smtClean="0"/>
              <a:t> </a:t>
            </a:r>
            <a:r>
              <a:rPr lang="en-US" sz="3200" dirty="0" smtClean="0"/>
              <a:t>could </a:t>
            </a:r>
            <a:r>
              <a:rPr lang="en-US" sz="3200" dirty="0"/>
              <a:t>include:</a:t>
            </a:r>
          </a:p>
          <a:p>
            <a:pPr marL="1236726" lvl="2" indent="-514350">
              <a:buFont typeface="Arial" panose="020B0604020202020204" pitchFamily="34" charset="0"/>
              <a:buChar char="•"/>
            </a:pPr>
            <a:r>
              <a:rPr lang="en-US" sz="3000" dirty="0" smtClean="0"/>
              <a:t>Completed </a:t>
            </a:r>
            <a:r>
              <a:rPr lang="en-US" sz="3000" dirty="0"/>
              <a:t>high school core-content </a:t>
            </a:r>
            <a:r>
              <a:rPr lang="en-US" sz="3000" dirty="0" smtClean="0"/>
              <a:t>courses;</a:t>
            </a:r>
          </a:p>
          <a:p>
            <a:pPr marL="1236726" lvl="2" indent="-514350">
              <a:buFont typeface="Arial" panose="020B0604020202020204" pitchFamily="34" charset="0"/>
              <a:buChar char="•"/>
            </a:pPr>
            <a:r>
              <a:rPr lang="en-US" sz="3000" dirty="0" smtClean="0"/>
              <a:t>Sequences </a:t>
            </a:r>
            <a:r>
              <a:rPr lang="en-US" sz="3000" dirty="0"/>
              <a:t>of career and technical courses;</a:t>
            </a:r>
          </a:p>
          <a:p>
            <a:pPr marL="1236726" lvl="2" indent="-514350">
              <a:buFont typeface="Arial" panose="020B0604020202020204" pitchFamily="34" charset="0"/>
              <a:buChar char="•"/>
            </a:pPr>
            <a:r>
              <a:rPr lang="en-US" sz="3000" dirty="0" smtClean="0"/>
              <a:t>Quantity </a:t>
            </a:r>
            <a:r>
              <a:rPr lang="en-US" sz="3000" dirty="0"/>
              <a:t>and quality of high school core-content courses completed;</a:t>
            </a:r>
          </a:p>
          <a:p>
            <a:pPr marL="1236726" lvl="2" indent="-514350">
              <a:buFont typeface="Arial" panose="020B0604020202020204" pitchFamily="34" charset="0"/>
              <a:buChar char="•"/>
            </a:pPr>
            <a:r>
              <a:rPr lang="en-US" sz="3000" dirty="0" smtClean="0"/>
              <a:t>Successful </a:t>
            </a:r>
            <a:r>
              <a:rPr lang="en-US" sz="3000" dirty="0"/>
              <a:t>completion of Advanced Placement courses, International Baccalaureate courses or gtPathways concurrent enrollment courses (grades of "C-" or better);</a:t>
            </a:r>
          </a:p>
          <a:p>
            <a:pPr marL="1236726" lvl="2" indent="-514350">
              <a:buFont typeface="Arial" panose="020B0604020202020204" pitchFamily="34" charset="0"/>
              <a:buChar char="•"/>
            </a:pPr>
            <a:r>
              <a:rPr lang="en-US" sz="3000" dirty="0" smtClean="0"/>
              <a:t>High </a:t>
            </a:r>
            <a:r>
              <a:rPr lang="en-US" sz="3000" dirty="0"/>
              <a:t>school senior year </a:t>
            </a:r>
            <a:r>
              <a:rPr lang="en-US" sz="3000" dirty="0" smtClean="0"/>
              <a:t>coursework; </a:t>
            </a:r>
            <a:r>
              <a:rPr lang="en-US" sz="3000" dirty="0"/>
              <a:t>and</a:t>
            </a:r>
          </a:p>
          <a:p>
            <a:pPr marL="1236726" lvl="2" indent="-514350">
              <a:buFont typeface="Arial" panose="020B0604020202020204" pitchFamily="34" charset="0"/>
              <a:buChar char="•"/>
            </a:pPr>
            <a:r>
              <a:rPr lang="en-US" sz="3000" dirty="0" smtClean="0"/>
              <a:t>High school </a:t>
            </a:r>
            <a:r>
              <a:rPr lang="en-US" sz="3000" dirty="0"/>
              <a:t>courses in a chosen career path.  </a:t>
            </a:r>
          </a:p>
        </p:txBody>
      </p:sp>
      <p:cxnSp>
        <p:nvCxnSpPr>
          <p:cNvPr id="4" name="Elbow Connector 3"/>
          <p:cNvCxnSpPr/>
          <p:nvPr/>
        </p:nvCxnSpPr>
        <p:spPr>
          <a:xfrm>
            <a:off x="838200" y="1219200"/>
            <a:ext cx="6705600" cy="76200"/>
          </a:xfrm>
          <a:prstGeom prst="bentConnector3">
            <a:avLst/>
          </a:prstGeom>
          <a:ln>
            <a:solidFill>
              <a:schemeClr val="tx2">
                <a:lumMod val="9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48419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5682</TotalTime>
  <Words>990</Words>
  <Application>Microsoft Office PowerPoint</Application>
  <PresentationFormat>On-screen Show (4:3)</PresentationFormat>
  <Paragraphs>167</Paragraphs>
  <Slides>21</Slides>
  <Notes>9</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Flow</vt:lpstr>
      <vt:lpstr>Office Theme</vt:lpstr>
      <vt:lpstr>Colorado Department of Higher Education and College In Colorado</vt:lpstr>
      <vt:lpstr>We will discuss…</vt:lpstr>
      <vt:lpstr>PowerPoint Presentation</vt:lpstr>
      <vt:lpstr>Admissions Standards Policy</vt:lpstr>
      <vt:lpstr>Admissions Standards Now…</vt:lpstr>
      <vt:lpstr>HEAR</vt:lpstr>
      <vt:lpstr>Index</vt:lpstr>
      <vt:lpstr>How it WILL be:  New Admissions Standards</vt:lpstr>
      <vt:lpstr>New Admissions Standards</vt:lpstr>
      <vt:lpstr>New Admissions Standards</vt:lpstr>
      <vt:lpstr>New Transfer Admissions Standards</vt:lpstr>
      <vt:lpstr> Admissions Standards Timeline</vt:lpstr>
      <vt:lpstr>Admissions Web Site</vt:lpstr>
      <vt:lpstr>Your Colorado Resources</vt:lpstr>
      <vt:lpstr>    New Web-Based Admission Tool Discussion </vt:lpstr>
      <vt:lpstr>Admissions Planning Tool: Focus Group Questions</vt:lpstr>
      <vt:lpstr>PURPOSE OF TODAY  Get your input regarding what information colleges could provide and that we can we build into this tool, that will help students: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White, Tamara</dc:creator>
  <cp:lastModifiedBy>Ruthven, Misti</cp:lastModifiedBy>
  <cp:revision>366</cp:revision>
  <cp:lastPrinted>2014-09-05T18:13:22Z</cp:lastPrinted>
  <dcterms:created xsi:type="dcterms:W3CDTF">2012-10-25T04:20:50Z</dcterms:created>
  <dcterms:modified xsi:type="dcterms:W3CDTF">2014-09-12T14:04:37Z</dcterms:modified>
</cp:coreProperties>
</file>