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89" r:id="rId2"/>
    <p:sldId id="2682" r:id="rId3"/>
    <p:sldId id="507" r:id="rId4"/>
    <p:sldId id="508" r:id="rId5"/>
    <p:sldId id="509" r:id="rId6"/>
    <p:sldId id="514" r:id="rId7"/>
    <p:sldId id="293" r:id="rId8"/>
    <p:sldId id="515" r:id="rId9"/>
    <p:sldId id="498" r:id="rId10"/>
    <p:sldId id="519" r:id="rId11"/>
    <p:sldId id="520" r:id="rId12"/>
    <p:sldId id="521" r:id="rId13"/>
    <p:sldId id="522" r:id="rId14"/>
    <p:sldId id="523" r:id="rId15"/>
    <p:sldId id="524" r:id="rId16"/>
    <p:sldId id="525" r:id="rId17"/>
    <p:sldId id="526" r:id="rId18"/>
    <p:sldId id="527" r:id="rId19"/>
    <p:sldId id="291" r:id="rId20"/>
    <p:sldId id="529" r:id="rId21"/>
    <p:sldId id="530" r:id="rId22"/>
    <p:sldId id="531" r:id="rId23"/>
    <p:sldId id="532" r:id="rId24"/>
    <p:sldId id="528" r:id="rId25"/>
    <p:sldId id="534" r:id="rId26"/>
    <p:sldId id="2683" r:id="rId27"/>
    <p:sldId id="536" r:id="rId28"/>
    <p:sldId id="537" r:id="rId29"/>
    <p:sldId id="538" r:id="rId30"/>
    <p:sldId id="539" r:id="rId31"/>
    <p:sldId id="540" r:id="rId32"/>
    <p:sldId id="541" r:id="rId33"/>
    <p:sldId id="542" r:id="rId34"/>
    <p:sldId id="543" r:id="rId35"/>
    <p:sldId id="299" r:id="rId36"/>
    <p:sldId id="544" r:id="rId37"/>
    <p:sldId id="545" r:id="rId38"/>
    <p:sldId id="546" r:id="rId39"/>
    <p:sldId id="547" r:id="rId40"/>
    <p:sldId id="548" r:id="rId41"/>
    <p:sldId id="549" r:id="rId42"/>
    <p:sldId id="550" r:id="rId43"/>
    <p:sldId id="551" r:id="rId44"/>
    <p:sldId id="552" r:id="rId45"/>
    <p:sldId id="553" r:id="rId46"/>
    <p:sldId id="554" r:id="rId47"/>
    <p:sldId id="555" r:id="rId48"/>
    <p:sldId id="556" r:id="rId49"/>
    <p:sldId id="2684" r:id="rId50"/>
    <p:sldId id="2685" r:id="rId51"/>
    <p:sldId id="2686" r:id="rId52"/>
    <p:sldId id="2687" r:id="rId53"/>
    <p:sldId id="517" r:id="rId54"/>
    <p:sldId id="2688" r:id="rId55"/>
    <p:sldId id="535" r:id="rId56"/>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B3B8-3C9A-68B4-8BAA-6059E47846E6}" name="Murray, Sharon" initials="MS" userId="S::Murray_s@cde.state.co.us::cafaa0dc-7982-477e-a233-c7caef7d7385" providerId="AD"/>
  <p188:author id="{7CC74FE5-21EA-387A-A188-705FED4F7874}" name="Burnham, Rachael" initials="BR" userId="S::Burnham_R@cde.state.co.us::c220dcb0-c30e-4102-8ac3-244fe9bd98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25575"/>
    <a:srgbClr val="82BC00"/>
    <a:srgbClr val="4DC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4573" autoAdjust="0"/>
  </p:normalViewPr>
  <p:slideViewPr>
    <p:cSldViewPr snapToGrid="0">
      <p:cViewPr varScale="1">
        <p:scale>
          <a:sx n="82" d="100"/>
          <a:sy n="82" d="100"/>
        </p:scale>
        <p:origin x="17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846BE-51A9-4BA7-9258-ECFAE05E7F40}" type="doc">
      <dgm:prSet loTypeId="urn:microsoft.com/office/officeart/2016/7/layout/LinearArrowProcessNumbered#1" loCatId="process" qsTypeId="urn:microsoft.com/office/officeart/2005/8/quickstyle/simple1" qsCatId="simple" csTypeId="urn:microsoft.com/office/officeart/2005/8/colors/accent1_2" csCatId="accent1" phldr="1"/>
      <dgm:spPr/>
      <dgm:t>
        <a:bodyPr/>
        <a:lstStyle/>
        <a:p>
          <a:endParaRPr lang="en-US"/>
        </a:p>
      </dgm:t>
    </dgm:pt>
    <dgm:pt modelId="{D841507B-447A-43E4-A67A-78917CB1FB25}">
      <dgm:prSet custT="1"/>
      <dgm:spPr/>
      <dgm:t>
        <a:bodyPr/>
        <a:lstStyle/>
        <a:p>
          <a:r>
            <a:rPr lang="en-US" sz="1800" dirty="0"/>
            <a:t>Count all current year approved applications</a:t>
          </a:r>
        </a:p>
      </dgm:t>
    </dgm:pt>
    <dgm:pt modelId="{09ECAFD9-77B4-411E-A0C6-BD2718D2ED19}" type="parTrans" cxnId="{89F99CCE-DD31-45EB-8368-0C474560C17C}">
      <dgm:prSet/>
      <dgm:spPr/>
      <dgm:t>
        <a:bodyPr/>
        <a:lstStyle/>
        <a:p>
          <a:endParaRPr lang="en-US"/>
        </a:p>
      </dgm:t>
    </dgm:pt>
    <dgm:pt modelId="{8A56963F-9458-4CF1-BA11-F6B59F6693C3}" type="sibTrans" cxnId="{89F99CCE-DD31-45EB-8368-0C474560C17C}">
      <dgm:prSet phldrT="2" phldr="0"/>
      <dgm:spPr/>
      <dgm:t>
        <a:bodyPr/>
        <a:lstStyle/>
        <a:p>
          <a:endParaRPr lang="en-US"/>
        </a:p>
      </dgm:t>
    </dgm:pt>
    <dgm:pt modelId="{AA8D6E5D-2291-4551-826E-2E8CD77EBBCD}">
      <dgm:prSet custT="1"/>
      <dgm:spPr/>
      <dgm:t>
        <a:bodyPr/>
        <a:lstStyle/>
        <a:p>
          <a:pPr>
            <a:buFont typeface="Arial" panose="020B0604020202020204" pitchFamily="34" charset="0"/>
            <a:buChar char="•"/>
          </a:pPr>
          <a:r>
            <a:rPr lang="en-US" sz="1800" dirty="0"/>
            <a:t>Count students by required categories (as of 10/31)</a:t>
          </a:r>
          <a:endParaRPr lang="en-US" sz="1800" dirty="0">
            <a:latin typeface="Trebuchet MS" panose="020B0603020202020204" pitchFamily="34" charset="0"/>
          </a:endParaRPr>
        </a:p>
      </dgm:t>
    </dgm:pt>
    <dgm:pt modelId="{8108D565-E010-4B90-8EC9-E6472FDB3D6F}" type="parTrans" cxnId="{55EAF420-E592-4A82-A62F-9D8CCEB249F3}">
      <dgm:prSet/>
      <dgm:spPr/>
      <dgm:t>
        <a:bodyPr/>
        <a:lstStyle/>
        <a:p>
          <a:endParaRPr lang="en-US"/>
        </a:p>
      </dgm:t>
    </dgm:pt>
    <dgm:pt modelId="{6D5F5307-B9A3-4224-A52C-70B5D7E58E7C}" type="sibTrans" cxnId="{55EAF420-E592-4A82-A62F-9D8CCEB249F3}">
      <dgm:prSet phldrT="3" phldr="0"/>
      <dgm:spPr/>
      <dgm:t>
        <a:bodyPr/>
        <a:lstStyle/>
        <a:p>
          <a:endParaRPr lang="en-US"/>
        </a:p>
      </dgm:t>
    </dgm:pt>
    <dgm:pt modelId="{BA0D1191-41B5-4E4E-98CA-BB121638FA27}">
      <dgm:prSet custT="1"/>
      <dgm:spPr/>
      <dgm:t>
        <a:bodyPr/>
        <a:lstStyle/>
        <a:p>
          <a:r>
            <a:rPr lang="en-US" sz="1800" dirty="0"/>
            <a:t>All verification activities must be completed</a:t>
          </a:r>
          <a:endParaRPr lang="en-US" sz="1800" dirty="0">
            <a:latin typeface="Trebuchet MS" panose="020B0603020202020204" pitchFamily="34" charset="0"/>
          </a:endParaRPr>
        </a:p>
      </dgm:t>
    </dgm:pt>
    <dgm:pt modelId="{BF60A160-E127-4E75-A05F-AE196FFF76E3}" type="parTrans" cxnId="{11BC0A66-4F6B-4022-AC12-122A0951BEB5}">
      <dgm:prSet/>
      <dgm:spPr/>
      <dgm:t>
        <a:bodyPr/>
        <a:lstStyle/>
        <a:p>
          <a:endParaRPr lang="en-US"/>
        </a:p>
      </dgm:t>
    </dgm:pt>
    <dgm:pt modelId="{43A04663-B22C-4CA5-9BCF-3B42D70D691D}" type="sibTrans" cxnId="{11BC0A66-4F6B-4022-AC12-122A0951BEB5}">
      <dgm:prSet phldrT="4" phldr="0"/>
      <dgm:spPr/>
      <dgm:t>
        <a:bodyPr/>
        <a:lstStyle/>
        <a:p>
          <a:endParaRPr lang="en-US"/>
        </a:p>
      </dgm:t>
    </dgm:pt>
    <dgm:pt modelId="{55AD6682-19A1-4F15-920E-E13D92EB312E}">
      <dgm:prSet custT="1"/>
      <dgm:spPr/>
      <dgm:t>
        <a:bodyPr/>
        <a:lstStyle/>
        <a:p>
          <a:r>
            <a:rPr lang="en-US" sz="1800" dirty="0"/>
            <a:t>Must complete and submit Verification Collection Report (VCR, FNS-742) in the Portal</a:t>
          </a:r>
          <a:endParaRPr lang="en-US" sz="1800" dirty="0">
            <a:latin typeface="Trebuchet MS" panose="020B0603020202020204" pitchFamily="34" charset="0"/>
          </a:endParaRPr>
        </a:p>
      </dgm:t>
    </dgm:pt>
    <dgm:pt modelId="{0A1EE536-D200-411C-8FD0-7F23E7109629}" type="parTrans" cxnId="{522DD16F-B30D-40BA-AA70-7667AAFFD0AE}">
      <dgm:prSet/>
      <dgm:spPr/>
      <dgm:t>
        <a:bodyPr/>
        <a:lstStyle/>
        <a:p>
          <a:endParaRPr lang="en-US"/>
        </a:p>
      </dgm:t>
    </dgm:pt>
    <dgm:pt modelId="{6DA0DC7B-EEAC-48D5-8C2F-256705FA5618}" type="sibTrans" cxnId="{522DD16F-B30D-40BA-AA70-7667AAFFD0AE}">
      <dgm:prSet phldrT="5" phldr="0"/>
      <dgm:spPr/>
      <dgm:t>
        <a:bodyPr/>
        <a:lstStyle/>
        <a:p>
          <a:endParaRPr lang="en-US"/>
        </a:p>
      </dgm:t>
    </dgm:pt>
    <dgm:pt modelId="{8F79508E-E292-4144-AAE5-2CB0F9E06EC5}">
      <dgm:prSet custT="1"/>
      <dgm:spPr/>
      <dgm:t>
        <a:bodyPr/>
        <a:lstStyle/>
        <a:p>
          <a:r>
            <a:rPr lang="en-US" sz="1800" dirty="0">
              <a:latin typeface="Trebuchet MS" panose="020B0603020202020204" pitchFamily="34" charset="0"/>
            </a:rPr>
            <a:t>October 1</a:t>
          </a:r>
        </a:p>
      </dgm:t>
    </dgm:pt>
    <dgm:pt modelId="{FCFD7883-C145-4C80-82AD-1D6D4859A750}" type="parTrans" cxnId="{4C9BEFB1-E62E-4446-869B-48C31D1426A7}">
      <dgm:prSet/>
      <dgm:spPr/>
      <dgm:t>
        <a:bodyPr/>
        <a:lstStyle/>
        <a:p>
          <a:endParaRPr lang="en-US"/>
        </a:p>
      </dgm:t>
    </dgm:pt>
    <dgm:pt modelId="{C288AE94-B502-4480-A261-779B8BEEAE07}" type="sibTrans" cxnId="{4C9BEFB1-E62E-4446-869B-48C31D1426A7}">
      <dgm:prSet phldrT="1" phldr="0"/>
      <dgm:spPr/>
      <dgm:t>
        <a:bodyPr/>
        <a:lstStyle/>
        <a:p>
          <a:r>
            <a:rPr lang="en-US"/>
            <a:t>1</a:t>
          </a:r>
          <a:endParaRPr lang="en-US" dirty="0"/>
        </a:p>
      </dgm:t>
    </dgm:pt>
    <dgm:pt modelId="{459BB72A-4B10-45D1-BC4D-7A5ABAC71CE3}">
      <dgm:prSet custT="1"/>
      <dgm:spPr/>
      <dgm:t>
        <a:bodyPr/>
        <a:lstStyle/>
        <a:p>
          <a:r>
            <a:rPr lang="en-US" sz="1800" dirty="0"/>
            <a:t>Calculate Sample Size</a:t>
          </a:r>
          <a:endParaRPr lang="en-US" sz="1800" dirty="0">
            <a:latin typeface="Trebuchet MS" panose="020B0603020202020204" pitchFamily="34" charset="0"/>
          </a:endParaRPr>
        </a:p>
      </dgm:t>
    </dgm:pt>
    <dgm:pt modelId="{0F701CD4-0AAD-4DC4-B203-5095C41493C9}" type="parTrans" cxnId="{642BF7F8-16BE-4B66-8E7E-91306BB17C95}">
      <dgm:prSet/>
      <dgm:spPr/>
      <dgm:t>
        <a:bodyPr/>
        <a:lstStyle/>
        <a:p>
          <a:endParaRPr lang="en-US"/>
        </a:p>
      </dgm:t>
    </dgm:pt>
    <dgm:pt modelId="{1A7D3988-242F-497B-95F1-DF8F6813A4C9}" type="sibTrans" cxnId="{642BF7F8-16BE-4B66-8E7E-91306BB17C95}">
      <dgm:prSet/>
      <dgm:spPr/>
      <dgm:t>
        <a:bodyPr/>
        <a:lstStyle/>
        <a:p>
          <a:endParaRPr lang="en-US"/>
        </a:p>
      </dgm:t>
    </dgm:pt>
    <dgm:pt modelId="{C4F38579-3FEF-4241-B58F-56DC1A0D3BD7}">
      <dgm:prSet custT="1"/>
      <dgm:spPr/>
      <dgm:t>
        <a:bodyPr/>
        <a:lstStyle/>
        <a:p>
          <a:pPr>
            <a:buNone/>
          </a:pPr>
          <a:r>
            <a:rPr lang="en-US" sz="1800" dirty="0">
              <a:latin typeface="Trebuchet MS" panose="020B0603020202020204" pitchFamily="34" charset="0"/>
            </a:rPr>
            <a:t>October - November</a:t>
          </a:r>
        </a:p>
      </dgm:t>
    </dgm:pt>
    <dgm:pt modelId="{CBC0CCB0-E0DE-4350-99ED-7B9F1DDD4791}" type="parTrans" cxnId="{B3BC1A48-1F3D-48AA-AE55-7D1D7BFF6B4C}">
      <dgm:prSet/>
      <dgm:spPr/>
      <dgm:t>
        <a:bodyPr/>
        <a:lstStyle/>
        <a:p>
          <a:endParaRPr lang="en-US"/>
        </a:p>
      </dgm:t>
    </dgm:pt>
    <dgm:pt modelId="{BA4E1060-B817-47FA-A37F-669E85277380}" type="sibTrans" cxnId="{B3BC1A48-1F3D-48AA-AE55-7D1D7BFF6B4C}">
      <dgm:prSet phldrT="2" phldr="0"/>
      <dgm:spPr/>
      <dgm:t>
        <a:bodyPr/>
        <a:lstStyle/>
        <a:p>
          <a:r>
            <a:rPr lang="en-US"/>
            <a:t>2</a:t>
          </a:r>
        </a:p>
      </dgm:t>
    </dgm:pt>
    <dgm:pt modelId="{2A8E17C8-D650-456B-80C2-9EB89B2C47B6}">
      <dgm:prSet custT="1"/>
      <dgm:spPr/>
      <dgm:t>
        <a:bodyPr/>
        <a:lstStyle/>
        <a:p>
          <a:r>
            <a:rPr lang="en-US" sz="1800" dirty="0">
              <a:latin typeface="Trebuchet MS" panose="020B0603020202020204" pitchFamily="34" charset="0"/>
            </a:rPr>
            <a:t>November 15</a:t>
          </a:r>
        </a:p>
      </dgm:t>
    </dgm:pt>
    <dgm:pt modelId="{C8ED5BB1-3230-4CC3-B594-04C4ADEB2CA9}" type="parTrans" cxnId="{C9D05726-707D-41CA-89D6-A19CCFD275B0}">
      <dgm:prSet/>
      <dgm:spPr/>
      <dgm:t>
        <a:bodyPr/>
        <a:lstStyle/>
        <a:p>
          <a:endParaRPr lang="en-US"/>
        </a:p>
      </dgm:t>
    </dgm:pt>
    <dgm:pt modelId="{25C12DA5-43B9-46EE-BA04-40F7EBC4139A}" type="sibTrans" cxnId="{C9D05726-707D-41CA-89D6-A19CCFD275B0}">
      <dgm:prSet phldrT="3" phldr="0"/>
      <dgm:spPr/>
      <dgm:t>
        <a:bodyPr/>
        <a:lstStyle/>
        <a:p>
          <a:r>
            <a:rPr lang="en-US"/>
            <a:t>3</a:t>
          </a:r>
        </a:p>
      </dgm:t>
    </dgm:pt>
    <dgm:pt modelId="{55B9DD46-C749-4CFE-B4E5-79F33786C5E6}">
      <dgm:prSet custT="1"/>
      <dgm:spPr/>
      <dgm:t>
        <a:bodyPr/>
        <a:lstStyle/>
        <a:p>
          <a:r>
            <a:rPr lang="en-US" sz="1800" dirty="0">
              <a:latin typeface="Trebuchet MS" panose="020B0603020202020204" pitchFamily="34" charset="0"/>
            </a:rPr>
            <a:t>February 1</a:t>
          </a:r>
        </a:p>
      </dgm:t>
    </dgm:pt>
    <dgm:pt modelId="{BFF00D5B-A52B-4BB5-932D-8C29002FEA64}" type="parTrans" cxnId="{C8DA860B-10A9-4581-9F02-99479E564861}">
      <dgm:prSet/>
      <dgm:spPr/>
      <dgm:t>
        <a:bodyPr/>
        <a:lstStyle/>
        <a:p>
          <a:endParaRPr lang="en-US"/>
        </a:p>
      </dgm:t>
    </dgm:pt>
    <dgm:pt modelId="{CA2F0F4E-A6C1-45E2-811A-494DF8F44DD8}" type="sibTrans" cxnId="{C8DA860B-10A9-4581-9F02-99479E564861}">
      <dgm:prSet phldrT="4" phldr="0"/>
      <dgm:spPr/>
      <dgm:t>
        <a:bodyPr/>
        <a:lstStyle/>
        <a:p>
          <a:r>
            <a:rPr lang="en-US"/>
            <a:t>4</a:t>
          </a:r>
        </a:p>
      </dgm:t>
    </dgm:pt>
    <dgm:pt modelId="{3D7EE4C1-C436-458C-8D47-FFFACECB1DDC}">
      <dgm:prSet custT="1"/>
      <dgm:spPr/>
      <dgm:t>
        <a:bodyPr/>
        <a:lstStyle/>
        <a:p>
          <a:pPr>
            <a:buFont typeface="Arial" panose="020B0604020202020204" pitchFamily="34" charset="0"/>
            <a:buChar char="•"/>
          </a:pPr>
          <a:r>
            <a:rPr lang="en-US" sz="1800" dirty="0"/>
            <a:t>Follow-up attempts</a:t>
          </a:r>
          <a:endParaRPr lang="en-US" sz="1800" dirty="0">
            <a:latin typeface="Trebuchet MS" panose="020B0603020202020204" pitchFamily="34" charset="0"/>
          </a:endParaRPr>
        </a:p>
      </dgm:t>
    </dgm:pt>
    <dgm:pt modelId="{9CA33F17-8792-4CC4-9A36-D3948DD50E63}" type="parTrans" cxnId="{96FFE3F4-61F5-4307-907E-63734151A500}">
      <dgm:prSet/>
      <dgm:spPr/>
    </dgm:pt>
    <dgm:pt modelId="{8DCB0061-E956-41D3-B8BD-C45C4FC4C1E2}" type="sibTrans" cxnId="{96FFE3F4-61F5-4307-907E-63734151A500}">
      <dgm:prSet/>
      <dgm:spPr/>
    </dgm:pt>
    <dgm:pt modelId="{ABFFE2E1-4927-4B96-8DD5-9828B510DC27}">
      <dgm:prSet custT="1"/>
      <dgm:spPr/>
      <dgm:t>
        <a:bodyPr/>
        <a:lstStyle/>
        <a:p>
          <a:r>
            <a:rPr lang="en-US" sz="1800" dirty="0"/>
            <a:t>Send adverse action letters</a:t>
          </a:r>
          <a:endParaRPr lang="en-US" sz="1800" dirty="0">
            <a:latin typeface="Trebuchet MS" panose="020B0603020202020204" pitchFamily="34" charset="0"/>
          </a:endParaRPr>
        </a:p>
      </dgm:t>
    </dgm:pt>
    <dgm:pt modelId="{E089BE50-2C94-462D-A43A-D81899DAF65F}" type="parTrans" cxnId="{1D796EE7-1492-43EE-B9F9-84D18FB3AEF5}">
      <dgm:prSet/>
      <dgm:spPr/>
    </dgm:pt>
    <dgm:pt modelId="{22AD1E86-28F7-46C2-98EA-059A737E54E5}" type="sibTrans" cxnId="{1D796EE7-1492-43EE-B9F9-84D18FB3AEF5}">
      <dgm:prSet/>
      <dgm:spPr/>
    </dgm:pt>
    <dgm:pt modelId="{D9938462-A694-4D2B-BC8A-98DD7FFDFAAA}" type="pres">
      <dgm:prSet presAssocID="{98A846BE-51A9-4BA7-9258-ECFAE05E7F40}" presName="linearFlow" presStyleCnt="0">
        <dgm:presLayoutVars>
          <dgm:dir/>
          <dgm:animLvl val="lvl"/>
          <dgm:resizeHandles val="exact"/>
        </dgm:presLayoutVars>
      </dgm:prSet>
      <dgm:spPr/>
    </dgm:pt>
    <dgm:pt modelId="{DBB15E32-D981-499B-95F1-66E0796ED163}" type="pres">
      <dgm:prSet presAssocID="{8F79508E-E292-4144-AAE5-2CB0F9E06EC5}" presName="compositeNode" presStyleCnt="0"/>
      <dgm:spPr/>
    </dgm:pt>
    <dgm:pt modelId="{9DFA3209-6AD3-4883-BA64-1F619542EDF3}" type="pres">
      <dgm:prSet presAssocID="{8F79508E-E292-4144-AAE5-2CB0F9E06EC5}" presName="parTx" presStyleLbl="node1" presStyleIdx="0" presStyleCnt="0">
        <dgm:presLayoutVars>
          <dgm:chMax val="0"/>
          <dgm:chPref val="0"/>
          <dgm:bulletEnabled val="1"/>
        </dgm:presLayoutVars>
      </dgm:prSet>
      <dgm:spPr/>
    </dgm:pt>
    <dgm:pt modelId="{84049395-EE57-439D-9281-86979F08DAB5}" type="pres">
      <dgm:prSet presAssocID="{8F79508E-E292-4144-AAE5-2CB0F9E06EC5}" presName="parSh" presStyleCnt="0"/>
      <dgm:spPr/>
    </dgm:pt>
    <dgm:pt modelId="{4D9AC444-0B8C-4244-972B-E9DAC918DBBD}" type="pres">
      <dgm:prSet presAssocID="{8F79508E-E292-4144-AAE5-2CB0F9E06EC5}" presName="lineNode" presStyleLbl="alignAccFollowNode1" presStyleIdx="0" presStyleCnt="12"/>
      <dgm:spPr/>
    </dgm:pt>
    <dgm:pt modelId="{3BF7A395-B363-471E-B884-8D917EF12F80}" type="pres">
      <dgm:prSet presAssocID="{8F79508E-E292-4144-AAE5-2CB0F9E06EC5}" presName="lineArrowNode" presStyleLbl="alignAccFollowNode1" presStyleIdx="1" presStyleCnt="12"/>
      <dgm:spPr/>
    </dgm:pt>
    <dgm:pt modelId="{3E712D97-FE57-46FE-B6AD-510BB27865F9}" type="pres">
      <dgm:prSet presAssocID="{C288AE94-B502-4480-A261-779B8BEEAE07}" presName="sibTransNodeCircle" presStyleLbl="alignNode1" presStyleIdx="0" presStyleCnt="4">
        <dgm:presLayoutVars>
          <dgm:chMax val="0"/>
          <dgm:bulletEnabled/>
        </dgm:presLayoutVars>
      </dgm:prSet>
      <dgm:spPr/>
    </dgm:pt>
    <dgm:pt modelId="{5CD3308A-AC7E-4BE4-B339-4F11046A135A}" type="pres">
      <dgm:prSet presAssocID="{C288AE94-B502-4480-A261-779B8BEEAE07}" presName="spacerBetweenCircleAndCallout" presStyleCnt="0">
        <dgm:presLayoutVars/>
      </dgm:prSet>
      <dgm:spPr/>
    </dgm:pt>
    <dgm:pt modelId="{AC8BA0A6-05B6-4F14-B578-11FA336A1D95}" type="pres">
      <dgm:prSet presAssocID="{8F79508E-E292-4144-AAE5-2CB0F9E06EC5}" presName="nodeText" presStyleLbl="alignAccFollowNode1" presStyleIdx="2" presStyleCnt="12">
        <dgm:presLayoutVars>
          <dgm:bulletEnabled val="1"/>
        </dgm:presLayoutVars>
      </dgm:prSet>
      <dgm:spPr/>
    </dgm:pt>
    <dgm:pt modelId="{7CA5CAC8-6755-4863-AC5B-A54DF965FBD5}" type="pres">
      <dgm:prSet presAssocID="{C288AE94-B502-4480-A261-779B8BEEAE07}" presName="sibTransComposite" presStyleCnt="0"/>
      <dgm:spPr/>
    </dgm:pt>
    <dgm:pt modelId="{16C02168-58C2-4078-8669-1C23E2A2D384}" type="pres">
      <dgm:prSet presAssocID="{C4F38579-3FEF-4241-B58F-56DC1A0D3BD7}" presName="compositeNode" presStyleCnt="0"/>
      <dgm:spPr/>
    </dgm:pt>
    <dgm:pt modelId="{56236CFA-C6F4-4B58-B963-7E3C61F11B76}" type="pres">
      <dgm:prSet presAssocID="{C4F38579-3FEF-4241-B58F-56DC1A0D3BD7}" presName="parTx" presStyleLbl="node1" presStyleIdx="0" presStyleCnt="0">
        <dgm:presLayoutVars>
          <dgm:chMax val="0"/>
          <dgm:chPref val="0"/>
          <dgm:bulletEnabled val="1"/>
        </dgm:presLayoutVars>
      </dgm:prSet>
      <dgm:spPr/>
    </dgm:pt>
    <dgm:pt modelId="{63EE5940-E5F8-49F1-AA46-1681AD2EA0BF}" type="pres">
      <dgm:prSet presAssocID="{C4F38579-3FEF-4241-B58F-56DC1A0D3BD7}" presName="parSh" presStyleCnt="0"/>
      <dgm:spPr/>
    </dgm:pt>
    <dgm:pt modelId="{95E92DBF-D9C2-41AA-8FF4-B8607A129843}" type="pres">
      <dgm:prSet presAssocID="{C4F38579-3FEF-4241-B58F-56DC1A0D3BD7}" presName="lineNode" presStyleLbl="alignAccFollowNode1" presStyleIdx="3" presStyleCnt="12"/>
      <dgm:spPr/>
    </dgm:pt>
    <dgm:pt modelId="{181C13BA-D04E-4061-8881-6FE2AADF770A}" type="pres">
      <dgm:prSet presAssocID="{C4F38579-3FEF-4241-B58F-56DC1A0D3BD7}" presName="lineArrowNode" presStyleLbl="alignAccFollowNode1" presStyleIdx="4" presStyleCnt="12"/>
      <dgm:spPr/>
    </dgm:pt>
    <dgm:pt modelId="{A7E71155-2F32-40DF-AFC2-C34BE3A22C53}" type="pres">
      <dgm:prSet presAssocID="{BA4E1060-B817-47FA-A37F-669E85277380}" presName="sibTransNodeCircle" presStyleLbl="alignNode1" presStyleIdx="1" presStyleCnt="4">
        <dgm:presLayoutVars>
          <dgm:chMax val="0"/>
          <dgm:bulletEnabled/>
        </dgm:presLayoutVars>
      </dgm:prSet>
      <dgm:spPr/>
    </dgm:pt>
    <dgm:pt modelId="{52F80569-44EE-454E-AB32-04F060861C5F}" type="pres">
      <dgm:prSet presAssocID="{BA4E1060-B817-47FA-A37F-669E85277380}" presName="spacerBetweenCircleAndCallout" presStyleCnt="0">
        <dgm:presLayoutVars/>
      </dgm:prSet>
      <dgm:spPr/>
    </dgm:pt>
    <dgm:pt modelId="{FEA958D2-CFB1-44F9-8D4D-60EA43B5A9D7}" type="pres">
      <dgm:prSet presAssocID="{C4F38579-3FEF-4241-B58F-56DC1A0D3BD7}" presName="nodeText" presStyleLbl="alignAccFollowNode1" presStyleIdx="5" presStyleCnt="12">
        <dgm:presLayoutVars>
          <dgm:bulletEnabled val="1"/>
        </dgm:presLayoutVars>
      </dgm:prSet>
      <dgm:spPr/>
    </dgm:pt>
    <dgm:pt modelId="{2561A9E4-7187-421B-A1A0-59594508D9A2}" type="pres">
      <dgm:prSet presAssocID="{BA4E1060-B817-47FA-A37F-669E85277380}" presName="sibTransComposite" presStyleCnt="0"/>
      <dgm:spPr/>
    </dgm:pt>
    <dgm:pt modelId="{ACDAD506-4C2D-4DD7-9ECC-A46325A53A24}" type="pres">
      <dgm:prSet presAssocID="{2A8E17C8-D650-456B-80C2-9EB89B2C47B6}" presName="compositeNode" presStyleCnt="0"/>
      <dgm:spPr/>
    </dgm:pt>
    <dgm:pt modelId="{8C5EC5DC-990C-430D-8140-3839327235B5}" type="pres">
      <dgm:prSet presAssocID="{2A8E17C8-D650-456B-80C2-9EB89B2C47B6}" presName="parTx" presStyleLbl="node1" presStyleIdx="0" presStyleCnt="0">
        <dgm:presLayoutVars>
          <dgm:chMax val="0"/>
          <dgm:chPref val="0"/>
          <dgm:bulletEnabled val="1"/>
        </dgm:presLayoutVars>
      </dgm:prSet>
      <dgm:spPr/>
    </dgm:pt>
    <dgm:pt modelId="{06475096-F959-4841-85BB-D2EF960795F7}" type="pres">
      <dgm:prSet presAssocID="{2A8E17C8-D650-456B-80C2-9EB89B2C47B6}" presName="parSh" presStyleCnt="0"/>
      <dgm:spPr/>
    </dgm:pt>
    <dgm:pt modelId="{FF64C7E2-9423-4770-B801-AE780C3BCE70}" type="pres">
      <dgm:prSet presAssocID="{2A8E17C8-D650-456B-80C2-9EB89B2C47B6}" presName="lineNode" presStyleLbl="alignAccFollowNode1" presStyleIdx="6" presStyleCnt="12"/>
      <dgm:spPr/>
    </dgm:pt>
    <dgm:pt modelId="{91E91421-5933-42BD-B37C-54285DC80B9B}" type="pres">
      <dgm:prSet presAssocID="{2A8E17C8-D650-456B-80C2-9EB89B2C47B6}" presName="lineArrowNode" presStyleLbl="alignAccFollowNode1" presStyleIdx="7" presStyleCnt="12"/>
      <dgm:spPr/>
    </dgm:pt>
    <dgm:pt modelId="{A4D158C2-5846-422A-8331-BDEFF60B524C}" type="pres">
      <dgm:prSet presAssocID="{25C12DA5-43B9-46EE-BA04-40F7EBC4139A}" presName="sibTransNodeCircle" presStyleLbl="alignNode1" presStyleIdx="2" presStyleCnt="4">
        <dgm:presLayoutVars>
          <dgm:chMax val="0"/>
          <dgm:bulletEnabled/>
        </dgm:presLayoutVars>
      </dgm:prSet>
      <dgm:spPr/>
    </dgm:pt>
    <dgm:pt modelId="{005F7F65-F6BE-4652-8818-97E8B2A95BD5}" type="pres">
      <dgm:prSet presAssocID="{25C12DA5-43B9-46EE-BA04-40F7EBC4139A}" presName="spacerBetweenCircleAndCallout" presStyleCnt="0">
        <dgm:presLayoutVars/>
      </dgm:prSet>
      <dgm:spPr/>
    </dgm:pt>
    <dgm:pt modelId="{1049AFDA-1036-45E7-8CEF-41F4CF76F4C7}" type="pres">
      <dgm:prSet presAssocID="{2A8E17C8-D650-456B-80C2-9EB89B2C47B6}" presName="nodeText" presStyleLbl="alignAccFollowNode1" presStyleIdx="8" presStyleCnt="12">
        <dgm:presLayoutVars>
          <dgm:bulletEnabled val="1"/>
        </dgm:presLayoutVars>
      </dgm:prSet>
      <dgm:spPr/>
    </dgm:pt>
    <dgm:pt modelId="{3FACF393-2265-49DB-9F0E-8633A1D5FE8B}" type="pres">
      <dgm:prSet presAssocID="{25C12DA5-43B9-46EE-BA04-40F7EBC4139A}" presName="sibTransComposite" presStyleCnt="0"/>
      <dgm:spPr/>
    </dgm:pt>
    <dgm:pt modelId="{1EF332EB-E1D6-4238-9609-C7E383C85EAF}" type="pres">
      <dgm:prSet presAssocID="{55B9DD46-C749-4CFE-B4E5-79F33786C5E6}" presName="compositeNode" presStyleCnt="0"/>
      <dgm:spPr/>
    </dgm:pt>
    <dgm:pt modelId="{07669B5F-A97A-4E42-938C-538EB43A5726}" type="pres">
      <dgm:prSet presAssocID="{55B9DD46-C749-4CFE-B4E5-79F33786C5E6}" presName="parTx" presStyleLbl="node1" presStyleIdx="0" presStyleCnt="0">
        <dgm:presLayoutVars>
          <dgm:chMax val="0"/>
          <dgm:chPref val="0"/>
          <dgm:bulletEnabled val="1"/>
        </dgm:presLayoutVars>
      </dgm:prSet>
      <dgm:spPr/>
    </dgm:pt>
    <dgm:pt modelId="{7277227F-43A2-49DB-A0A7-6E503480A072}" type="pres">
      <dgm:prSet presAssocID="{55B9DD46-C749-4CFE-B4E5-79F33786C5E6}" presName="parSh" presStyleCnt="0"/>
      <dgm:spPr/>
    </dgm:pt>
    <dgm:pt modelId="{5A1CAC9A-7E64-4087-A9AB-B5700D45FC06}" type="pres">
      <dgm:prSet presAssocID="{55B9DD46-C749-4CFE-B4E5-79F33786C5E6}" presName="lineNode" presStyleLbl="alignAccFollowNode1" presStyleIdx="9" presStyleCnt="12"/>
      <dgm:spPr/>
    </dgm:pt>
    <dgm:pt modelId="{A62F404C-FC36-4021-93C0-BDDA75A28D3F}" type="pres">
      <dgm:prSet presAssocID="{55B9DD46-C749-4CFE-B4E5-79F33786C5E6}" presName="lineArrowNode" presStyleLbl="alignAccFollowNode1" presStyleIdx="10" presStyleCnt="12"/>
      <dgm:spPr/>
    </dgm:pt>
    <dgm:pt modelId="{8DDB8864-0244-47EC-BEF5-ABC92C440CFF}" type="pres">
      <dgm:prSet presAssocID="{CA2F0F4E-A6C1-45E2-811A-494DF8F44DD8}" presName="sibTransNodeCircle" presStyleLbl="alignNode1" presStyleIdx="3" presStyleCnt="4">
        <dgm:presLayoutVars>
          <dgm:chMax val="0"/>
          <dgm:bulletEnabled/>
        </dgm:presLayoutVars>
      </dgm:prSet>
      <dgm:spPr/>
    </dgm:pt>
    <dgm:pt modelId="{4DCA9078-503A-40FF-ADB7-0AF3FEE93AEC}" type="pres">
      <dgm:prSet presAssocID="{CA2F0F4E-A6C1-45E2-811A-494DF8F44DD8}" presName="spacerBetweenCircleAndCallout" presStyleCnt="0">
        <dgm:presLayoutVars/>
      </dgm:prSet>
      <dgm:spPr/>
    </dgm:pt>
    <dgm:pt modelId="{71178153-059A-46AA-9640-66BC61E1ED2E}" type="pres">
      <dgm:prSet presAssocID="{55B9DD46-C749-4CFE-B4E5-79F33786C5E6}" presName="nodeText" presStyleLbl="alignAccFollowNode1" presStyleIdx="11" presStyleCnt="12">
        <dgm:presLayoutVars>
          <dgm:bulletEnabled val="1"/>
        </dgm:presLayoutVars>
      </dgm:prSet>
      <dgm:spPr/>
    </dgm:pt>
  </dgm:ptLst>
  <dgm:cxnLst>
    <dgm:cxn modelId="{C8DA860B-10A9-4581-9F02-99479E564861}" srcId="{98A846BE-51A9-4BA7-9258-ECFAE05E7F40}" destId="{55B9DD46-C749-4CFE-B4E5-79F33786C5E6}" srcOrd="3" destOrd="0" parTransId="{BFF00D5B-A52B-4BB5-932D-8C29002FEA64}" sibTransId="{CA2F0F4E-A6C1-45E2-811A-494DF8F44DD8}"/>
    <dgm:cxn modelId="{D2E62615-DF95-40A2-B167-4DF8C65B0C3B}" type="presOf" srcId="{BA0D1191-41B5-4E4E-98CA-BB121638FA27}" destId="{1049AFDA-1036-45E7-8CEF-41F4CF76F4C7}" srcOrd="0" destOrd="1" presId="urn:microsoft.com/office/officeart/2016/7/layout/LinearArrowProcessNumbered#1"/>
    <dgm:cxn modelId="{55EAF420-E592-4A82-A62F-9D8CCEB249F3}" srcId="{C4F38579-3FEF-4241-B58F-56DC1A0D3BD7}" destId="{AA8D6E5D-2291-4551-826E-2E8CD77EBBCD}" srcOrd="0" destOrd="0" parTransId="{8108D565-E010-4B90-8EC9-E6472FDB3D6F}" sibTransId="{6D5F5307-B9A3-4224-A52C-70B5D7E58E7C}"/>
    <dgm:cxn modelId="{F715FC21-D02C-4BA3-92A4-49CA796FFE98}" type="presOf" srcId="{3D7EE4C1-C436-458C-8D47-FFFACECB1DDC}" destId="{FEA958D2-CFB1-44F9-8D4D-60EA43B5A9D7}" srcOrd="0" destOrd="2" presId="urn:microsoft.com/office/officeart/2016/7/layout/LinearArrowProcessNumbered#1"/>
    <dgm:cxn modelId="{C9D05726-707D-41CA-89D6-A19CCFD275B0}" srcId="{98A846BE-51A9-4BA7-9258-ECFAE05E7F40}" destId="{2A8E17C8-D650-456B-80C2-9EB89B2C47B6}" srcOrd="2" destOrd="0" parTransId="{C8ED5BB1-3230-4CC3-B594-04C4ADEB2CA9}" sibTransId="{25C12DA5-43B9-46EE-BA04-40F7EBC4139A}"/>
    <dgm:cxn modelId="{8A993B35-B89F-46CF-B9C3-F244162E846C}" type="presOf" srcId="{8F79508E-E292-4144-AAE5-2CB0F9E06EC5}" destId="{AC8BA0A6-05B6-4F14-B578-11FA336A1D95}" srcOrd="0" destOrd="0" presId="urn:microsoft.com/office/officeart/2016/7/layout/LinearArrowProcessNumbered#1"/>
    <dgm:cxn modelId="{3DAC8E3A-339F-4CC8-8551-2AB52D252F69}" type="presOf" srcId="{459BB72A-4B10-45D1-BC4D-7A5ABAC71CE3}" destId="{AC8BA0A6-05B6-4F14-B578-11FA336A1D95}" srcOrd="0" destOrd="2" presId="urn:microsoft.com/office/officeart/2016/7/layout/LinearArrowProcessNumbered#1"/>
    <dgm:cxn modelId="{7B6B793C-ED6A-47CB-9643-6A97132A6EC2}" type="presOf" srcId="{C288AE94-B502-4480-A261-779B8BEEAE07}" destId="{3E712D97-FE57-46FE-B6AD-510BB27865F9}" srcOrd="0" destOrd="0" presId="urn:microsoft.com/office/officeart/2016/7/layout/LinearArrowProcessNumbered#1"/>
    <dgm:cxn modelId="{6BAEC13C-7361-450A-9B91-875D2702F216}" type="presOf" srcId="{25C12DA5-43B9-46EE-BA04-40F7EBC4139A}" destId="{A4D158C2-5846-422A-8331-BDEFF60B524C}" srcOrd="0" destOrd="0" presId="urn:microsoft.com/office/officeart/2016/7/layout/LinearArrowProcessNumbered#1"/>
    <dgm:cxn modelId="{B420D05C-0D35-4800-AD93-8BB947868A81}" type="presOf" srcId="{2A8E17C8-D650-456B-80C2-9EB89B2C47B6}" destId="{1049AFDA-1036-45E7-8CEF-41F4CF76F4C7}" srcOrd="0" destOrd="0" presId="urn:microsoft.com/office/officeart/2016/7/layout/LinearArrowProcessNumbered#1"/>
    <dgm:cxn modelId="{580E595E-F4FF-4AE1-B03B-5488EF94E2D1}" type="presOf" srcId="{C4F38579-3FEF-4241-B58F-56DC1A0D3BD7}" destId="{FEA958D2-CFB1-44F9-8D4D-60EA43B5A9D7}" srcOrd="0" destOrd="0" presId="urn:microsoft.com/office/officeart/2016/7/layout/LinearArrowProcessNumbered#1"/>
    <dgm:cxn modelId="{11BC0A66-4F6B-4022-AC12-122A0951BEB5}" srcId="{2A8E17C8-D650-456B-80C2-9EB89B2C47B6}" destId="{BA0D1191-41B5-4E4E-98CA-BB121638FA27}" srcOrd="0" destOrd="0" parTransId="{BF60A160-E127-4E75-A05F-AE196FFF76E3}" sibTransId="{43A04663-B22C-4CA5-9BCF-3B42D70D691D}"/>
    <dgm:cxn modelId="{B3BC1A48-1F3D-48AA-AE55-7D1D7BFF6B4C}" srcId="{98A846BE-51A9-4BA7-9258-ECFAE05E7F40}" destId="{C4F38579-3FEF-4241-B58F-56DC1A0D3BD7}" srcOrd="1" destOrd="0" parTransId="{CBC0CCB0-E0DE-4350-99ED-7B9F1DDD4791}" sibTransId="{BA4E1060-B817-47FA-A37F-669E85277380}"/>
    <dgm:cxn modelId="{AD5CAD6B-4FA2-41AA-AB0C-E879E2E94758}" type="presOf" srcId="{CA2F0F4E-A6C1-45E2-811A-494DF8F44DD8}" destId="{8DDB8864-0244-47EC-BEF5-ABC92C440CFF}" srcOrd="0" destOrd="0" presId="urn:microsoft.com/office/officeart/2016/7/layout/LinearArrowProcessNumbered#1"/>
    <dgm:cxn modelId="{EBA9504E-71B6-4436-9C51-7D81CCE8D959}" type="presOf" srcId="{D841507B-447A-43E4-A67A-78917CB1FB25}" destId="{AC8BA0A6-05B6-4F14-B578-11FA336A1D95}" srcOrd="0" destOrd="1" presId="urn:microsoft.com/office/officeart/2016/7/layout/LinearArrowProcessNumbered#1"/>
    <dgm:cxn modelId="{522DD16F-B30D-40BA-AA70-7667AAFFD0AE}" srcId="{55B9DD46-C749-4CFE-B4E5-79F33786C5E6}" destId="{55AD6682-19A1-4F15-920E-E13D92EB312E}" srcOrd="0" destOrd="0" parTransId="{0A1EE536-D200-411C-8FD0-7F23E7109629}" sibTransId="{6DA0DC7B-EEAC-48D5-8C2F-256705FA5618}"/>
    <dgm:cxn modelId="{0AC2E275-95C9-495E-A18A-CFCEF45E0CE7}" type="presOf" srcId="{98A846BE-51A9-4BA7-9258-ECFAE05E7F40}" destId="{D9938462-A694-4D2B-BC8A-98DD7FFDFAAA}" srcOrd="0" destOrd="0" presId="urn:microsoft.com/office/officeart/2016/7/layout/LinearArrowProcessNumbered#1"/>
    <dgm:cxn modelId="{56A36DAD-F111-4C6C-9456-163218AF01BF}" type="presOf" srcId="{ABFFE2E1-4927-4B96-8DD5-9828B510DC27}" destId="{1049AFDA-1036-45E7-8CEF-41F4CF76F4C7}" srcOrd="0" destOrd="2" presId="urn:microsoft.com/office/officeart/2016/7/layout/LinearArrowProcessNumbered#1"/>
    <dgm:cxn modelId="{4C9BEFB1-E62E-4446-869B-48C31D1426A7}" srcId="{98A846BE-51A9-4BA7-9258-ECFAE05E7F40}" destId="{8F79508E-E292-4144-AAE5-2CB0F9E06EC5}" srcOrd="0" destOrd="0" parTransId="{FCFD7883-C145-4C80-82AD-1D6D4859A750}" sibTransId="{C288AE94-B502-4480-A261-779B8BEEAE07}"/>
    <dgm:cxn modelId="{D3F628C5-F77F-4358-8E76-0451048F179F}" type="presOf" srcId="{55AD6682-19A1-4F15-920E-E13D92EB312E}" destId="{71178153-059A-46AA-9640-66BC61E1ED2E}" srcOrd="0" destOrd="1" presId="urn:microsoft.com/office/officeart/2016/7/layout/LinearArrowProcessNumbered#1"/>
    <dgm:cxn modelId="{89F99CCE-DD31-45EB-8368-0C474560C17C}" srcId="{8F79508E-E292-4144-AAE5-2CB0F9E06EC5}" destId="{D841507B-447A-43E4-A67A-78917CB1FB25}" srcOrd="0" destOrd="0" parTransId="{09ECAFD9-77B4-411E-A0C6-BD2718D2ED19}" sibTransId="{8A56963F-9458-4CF1-BA11-F6B59F6693C3}"/>
    <dgm:cxn modelId="{1D796EE7-1492-43EE-B9F9-84D18FB3AEF5}" srcId="{2A8E17C8-D650-456B-80C2-9EB89B2C47B6}" destId="{ABFFE2E1-4927-4B96-8DD5-9828B510DC27}" srcOrd="1" destOrd="0" parTransId="{E089BE50-2C94-462D-A43A-D81899DAF65F}" sibTransId="{22AD1E86-28F7-46C2-98EA-059A737E54E5}"/>
    <dgm:cxn modelId="{3879F6ED-55C5-4022-AAB9-0BF541EEA26C}" type="presOf" srcId="{AA8D6E5D-2291-4551-826E-2E8CD77EBBCD}" destId="{FEA958D2-CFB1-44F9-8D4D-60EA43B5A9D7}" srcOrd="0" destOrd="1" presId="urn:microsoft.com/office/officeart/2016/7/layout/LinearArrowProcessNumbered#1"/>
    <dgm:cxn modelId="{0B2B72F3-6DAE-4EEF-B55E-6959D511C608}" type="presOf" srcId="{55B9DD46-C749-4CFE-B4E5-79F33786C5E6}" destId="{71178153-059A-46AA-9640-66BC61E1ED2E}" srcOrd="0" destOrd="0" presId="urn:microsoft.com/office/officeart/2016/7/layout/LinearArrowProcessNumbered#1"/>
    <dgm:cxn modelId="{3CD7DCF4-8DF6-406B-BEC8-641A2EEF7177}" type="presOf" srcId="{BA4E1060-B817-47FA-A37F-669E85277380}" destId="{A7E71155-2F32-40DF-AFC2-C34BE3A22C53}" srcOrd="0" destOrd="0" presId="urn:microsoft.com/office/officeart/2016/7/layout/LinearArrowProcessNumbered#1"/>
    <dgm:cxn modelId="{96FFE3F4-61F5-4307-907E-63734151A500}" srcId="{C4F38579-3FEF-4241-B58F-56DC1A0D3BD7}" destId="{3D7EE4C1-C436-458C-8D47-FFFACECB1DDC}" srcOrd="1" destOrd="0" parTransId="{9CA33F17-8792-4CC4-9A36-D3948DD50E63}" sibTransId="{8DCB0061-E956-41D3-B8BD-C45C4FC4C1E2}"/>
    <dgm:cxn modelId="{642BF7F8-16BE-4B66-8E7E-91306BB17C95}" srcId="{8F79508E-E292-4144-AAE5-2CB0F9E06EC5}" destId="{459BB72A-4B10-45D1-BC4D-7A5ABAC71CE3}" srcOrd="1" destOrd="0" parTransId="{0F701CD4-0AAD-4DC4-B203-5095C41493C9}" sibTransId="{1A7D3988-242F-497B-95F1-DF8F6813A4C9}"/>
    <dgm:cxn modelId="{CC7D51E3-F5D0-4EB2-B45F-D197A41887C7}" type="presParOf" srcId="{D9938462-A694-4D2B-BC8A-98DD7FFDFAAA}" destId="{DBB15E32-D981-499B-95F1-66E0796ED163}" srcOrd="0" destOrd="0" presId="urn:microsoft.com/office/officeart/2016/7/layout/LinearArrowProcessNumbered#1"/>
    <dgm:cxn modelId="{778EBE87-C5DB-474A-9E77-56CA1DF1A9F0}" type="presParOf" srcId="{DBB15E32-D981-499B-95F1-66E0796ED163}" destId="{9DFA3209-6AD3-4883-BA64-1F619542EDF3}" srcOrd="0" destOrd="0" presId="urn:microsoft.com/office/officeart/2016/7/layout/LinearArrowProcessNumbered#1"/>
    <dgm:cxn modelId="{A00C32C9-2E54-4B44-8886-42B6D0804BA7}" type="presParOf" srcId="{DBB15E32-D981-499B-95F1-66E0796ED163}" destId="{84049395-EE57-439D-9281-86979F08DAB5}" srcOrd="1" destOrd="0" presId="urn:microsoft.com/office/officeart/2016/7/layout/LinearArrowProcessNumbered#1"/>
    <dgm:cxn modelId="{225F7EE2-70F5-4BF4-AE35-B50D3BDD3720}" type="presParOf" srcId="{84049395-EE57-439D-9281-86979F08DAB5}" destId="{4D9AC444-0B8C-4244-972B-E9DAC918DBBD}" srcOrd="0" destOrd="0" presId="urn:microsoft.com/office/officeart/2016/7/layout/LinearArrowProcessNumbered#1"/>
    <dgm:cxn modelId="{4E562B7A-E6DD-47AA-810C-BF5B7DE1F746}" type="presParOf" srcId="{84049395-EE57-439D-9281-86979F08DAB5}" destId="{3BF7A395-B363-471E-B884-8D917EF12F80}" srcOrd="1" destOrd="0" presId="urn:microsoft.com/office/officeart/2016/7/layout/LinearArrowProcessNumbered#1"/>
    <dgm:cxn modelId="{BCA46FDB-6652-4280-A08B-32C2A520CBDE}" type="presParOf" srcId="{84049395-EE57-439D-9281-86979F08DAB5}" destId="{3E712D97-FE57-46FE-B6AD-510BB27865F9}" srcOrd="2" destOrd="0" presId="urn:microsoft.com/office/officeart/2016/7/layout/LinearArrowProcessNumbered#1"/>
    <dgm:cxn modelId="{1F33AB9B-1991-4E71-B497-6BD99B43AA12}" type="presParOf" srcId="{84049395-EE57-439D-9281-86979F08DAB5}" destId="{5CD3308A-AC7E-4BE4-B339-4F11046A135A}" srcOrd="3" destOrd="0" presId="urn:microsoft.com/office/officeart/2016/7/layout/LinearArrowProcessNumbered#1"/>
    <dgm:cxn modelId="{DCC43BB0-C873-4457-AB73-8361C9D0A49E}" type="presParOf" srcId="{DBB15E32-D981-499B-95F1-66E0796ED163}" destId="{AC8BA0A6-05B6-4F14-B578-11FA336A1D95}" srcOrd="2" destOrd="0" presId="urn:microsoft.com/office/officeart/2016/7/layout/LinearArrowProcessNumbered#1"/>
    <dgm:cxn modelId="{D716319D-9CE7-47E4-92C4-7EDCFDDF2781}" type="presParOf" srcId="{D9938462-A694-4D2B-BC8A-98DD7FFDFAAA}" destId="{7CA5CAC8-6755-4863-AC5B-A54DF965FBD5}" srcOrd="1" destOrd="0" presId="urn:microsoft.com/office/officeart/2016/7/layout/LinearArrowProcessNumbered#1"/>
    <dgm:cxn modelId="{05844BC2-94BA-45B2-8F89-7E70F1333236}" type="presParOf" srcId="{D9938462-A694-4D2B-BC8A-98DD7FFDFAAA}" destId="{16C02168-58C2-4078-8669-1C23E2A2D384}" srcOrd="2" destOrd="0" presId="urn:microsoft.com/office/officeart/2016/7/layout/LinearArrowProcessNumbered#1"/>
    <dgm:cxn modelId="{CF332941-7518-415D-9A7A-8C955797651D}" type="presParOf" srcId="{16C02168-58C2-4078-8669-1C23E2A2D384}" destId="{56236CFA-C6F4-4B58-B963-7E3C61F11B76}" srcOrd="0" destOrd="0" presId="urn:microsoft.com/office/officeart/2016/7/layout/LinearArrowProcessNumbered#1"/>
    <dgm:cxn modelId="{85783AE4-7FCC-4354-AB39-E27A5B9B14D2}" type="presParOf" srcId="{16C02168-58C2-4078-8669-1C23E2A2D384}" destId="{63EE5940-E5F8-49F1-AA46-1681AD2EA0BF}" srcOrd="1" destOrd="0" presId="urn:microsoft.com/office/officeart/2016/7/layout/LinearArrowProcessNumbered#1"/>
    <dgm:cxn modelId="{88E605B9-ACB5-42F7-8B76-DC875D7056D8}" type="presParOf" srcId="{63EE5940-E5F8-49F1-AA46-1681AD2EA0BF}" destId="{95E92DBF-D9C2-41AA-8FF4-B8607A129843}" srcOrd="0" destOrd="0" presId="urn:microsoft.com/office/officeart/2016/7/layout/LinearArrowProcessNumbered#1"/>
    <dgm:cxn modelId="{D0CB4E31-2192-4A8E-86B0-BA8B6D0870DE}" type="presParOf" srcId="{63EE5940-E5F8-49F1-AA46-1681AD2EA0BF}" destId="{181C13BA-D04E-4061-8881-6FE2AADF770A}" srcOrd="1" destOrd="0" presId="urn:microsoft.com/office/officeart/2016/7/layout/LinearArrowProcessNumbered#1"/>
    <dgm:cxn modelId="{66FCBC55-117C-4EB5-9813-44ABA0782926}" type="presParOf" srcId="{63EE5940-E5F8-49F1-AA46-1681AD2EA0BF}" destId="{A7E71155-2F32-40DF-AFC2-C34BE3A22C53}" srcOrd="2" destOrd="0" presId="urn:microsoft.com/office/officeart/2016/7/layout/LinearArrowProcessNumbered#1"/>
    <dgm:cxn modelId="{BFCCC784-E622-4F05-AB65-141D5A2D4600}" type="presParOf" srcId="{63EE5940-E5F8-49F1-AA46-1681AD2EA0BF}" destId="{52F80569-44EE-454E-AB32-04F060861C5F}" srcOrd="3" destOrd="0" presId="urn:microsoft.com/office/officeart/2016/7/layout/LinearArrowProcessNumbered#1"/>
    <dgm:cxn modelId="{DA81E2AF-BD02-43A5-BA26-627BAD0687A8}" type="presParOf" srcId="{16C02168-58C2-4078-8669-1C23E2A2D384}" destId="{FEA958D2-CFB1-44F9-8D4D-60EA43B5A9D7}" srcOrd="2" destOrd="0" presId="urn:microsoft.com/office/officeart/2016/7/layout/LinearArrowProcessNumbered#1"/>
    <dgm:cxn modelId="{55B00FBF-FA37-4161-8778-B4B454762425}" type="presParOf" srcId="{D9938462-A694-4D2B-BC8A-98DD7FFDFAAA}" destId="{2561A9E4-7187-421B-A1A0-59594508D9A2}" srcOrd="3" destOrd="0" presId="urn:microsoft.com/office/officeart/2016/7/layout/LinearArrowProcessNumbered#1"/>
    <dgm:cxn modelId="{D1C645CE-62EE-46BC-A533-F8BEE048F804}" type="presParOf" srcId="{D9938462-A694-4D2B-BC8A-98DD7FFDFAAA}" destId="{ACDAD506-4C2D-4DD7-9ECC-A46325A53A24}" srcOrd="4" destOrd="0" presId="urn:microsoft.com/office/officeart/2016/7/layout/LinearArrowProcessNumbered#1"/>
    <dgm:cxn modelId="{D157D884-423E-424C-8DEF-19EAA4D4ACB5}" type="presParOf" srcId="{ACDAD506-4C2D-4DD7-9ECC-A46325A53A24}" destId="{8C5EC5DC-990C-430D-8140-3839327235B5}" srcOrd="0" destOrd="0" presId="urn:microsoft.com/office/officeart/2016/7/layout/LinearArrowProcessNumbered#1"/>
    <dgm:cxn modelId="{C247D918-D521-4011-BC0A-6FBA967DEB0D}" type="presParOf" srcId="{ACDAD506-4C2D-4DD7-9ECC-A46325A53A24}" destId="{06475096-F959-4841-85BB-D2EF960795F7}" srcOrd="1" destOrd="0" presId="urn:microsoft.com/office/officeart/2016/7/layout/LinearArrowProcessNumbered#1"/>
    <dgm:cxn modelId="{BEF46982-7CDB-40B9-BAA1-47521ABBC657}" type="presParOf" srcId="{06475096-F959-4841-85BB-D2EF960795F7}" destId="{FF64C7E2-9423-4770-B801-AE780C3BCE70}" srcOrd="0" destOrd="0" presId="urn:microsoft.com/office/officeart/2016/7/layout/LinearArrowProcessNumbered#1"/>
    <dgm:cxn modelId="{529E0D24-5E19-42C7-A2B3-5F04390A670D}" type="presParOf" srcId="{06475096-F959-4841-85BB-D2EF960795F7}" destId="{91E91421-5933-42BD-B37C-54285DC80B9B}" srcOrd="1" destOrd="0" presId="urn:microsoft.com/office/officeart/2016/7/layout/LinearArrowProcessNumbered#1"/>
    <dgm:cxn modelId="{A4B02983-3478-41D3-9F9C-89896D346663}" type="presParOf" srcId="{06475096-F959-4841-85BB-D2EF960795F7}" destId="{A4D158C2-5846-422A-8331-BDEFF60B524C}" srcOrd="2" destOrd="0" presId="urn:microsoft.com/office/officeart/2016/7/layout/LinearArrowProcessNumbered#1"/>
    <dgm:cxn modelId="{F3FB71C5-16A9-4441-98CF-BFD34D032B99}" type="presParOf" srcId="{06475096-F959-4841-85BB-D2EF960795F7}" destId="{005F7F65-F6BE-4652-8818-97E8B2A95BD5}" srcOrd="3" destOrd="0" presId="urn:microsoft.com/office/officeart/2016/7/layout/LinearArrowProcessNumbered#1"/>
    <dgm:cxn modelId="{0FB037C6-4664-4B23-ACF9-C1B418F86E02}" type="presParOf" srcId="{ACDAD506-4C2D-4DD7-9ECC-A46325A53A24}" destId="{1049AFDA-1036-45E7-8CEF-41F4CF76F4C7}" srcOrd="2" destOrd="0" presId="urn:microsoft.com/office/officeart/2016/7/layout/LinearArrowProcessNumbered#1"/>
    <dgm:cxn modelId="{DDB38ECF-1ED0-4D79-96D4-E316D0A0B611}" type="presParOf" srcId="{D9938462-A694-4D2B-BC8A-98DD7FFDFAAA}" destId="{3FACF393-2265-49DB-9F0E-8633A1D5FE8B}" srcOrd="5" destOrd="0" presId="urn:microsoft.com/office/officeart/2016/7/layout/LinearArrowProcessNumbered#1"/>
    <dgm:cxn modelId="{5864F21E-EE1F-4F86-AC72-99B3AD0C7081}" type="presParOf" srcId="{D9938462-A694-4D2B-BC8A-98DD7FFDFAAA}" destId="{1EF332EB-E1D6-4238-9609-C7E383C85EAF}" srcOrd="6" destOrd="0" presId="urn:microsoft.com/office/officeart/2016/7/layout/LinearArrowProcessNumbered#1"/>
    <dgm:cxn modelId="{F6B955F2-6677-405D-A3BE-14C4755008C5}" type="presParOf" srcId="{1EF332EB-E1D6-4238-9609-C7E383C85EAF}" destId="{07669B5F-A97A-4E42-938C-538EB43A5726}" srcOrd="0" destOrd="0" presId="urn:microsoft.com/office/officeart/2016/7/layout/LinearArrowProcessNumbered#1"/>
    <dgm:cxn modelId="{877C0569-81DD-47E3-9173-6B31DE458D31}" type="presParOf" srcId="{1EF332EB-E1D6-4238-9609-C7E383C85EAF}" destId="{7277227F-43A2-49DB-A0A7-6E503480A072}" srcOrd="1" destOrd="0" presId="urn:microsoft.com/office/officeart/2016/7/layout/LinearArrowProcessNumbered#1"/>
    <dgm:cxn modelId="{367396C7-4F7B-405E-9EFE-03BB7F0CB379}" type="presParOf" srcId="{7277227F-43A2-49DB-A0A7-6E503480A072}" destId="{5A1CAC9A-7E64-4087-A9AB-B5700D45FC06}" srcOrd="0" destOrd="0" presId="urn:microsoft.com/office/officeart/2016/7/layout/LinearArrowProcessNumbered#1"/>
    <dgm:cxn modelId="{8F6222DC-0881-4C65-ABB7-BCB65672EC2C}" type="presParOf" srcId="{7277227F-43A2-49DB-A0A7-6E503480A072}" destId="{A62F404C-FC36-4021-93C0-BDDA75A28D3F}" srcOrd="1" destOrd="0" presId="urn:microsoft.com/office/officeart/2016/7/layout/LinearArrowProcessNumbered#1"/>
    <dgm:cxn modelId="{24B0FCAD-3034-4357-A409-718723837DC9}" type="presParOf" srcId="{7277227F-43A2-49DB-A0A7-6E503480A072}" destId="{8DDB8864-0244-47EC-BEF5-ABC92C440CFF}" srcOrd="2" destOrd="0" presId="urn:microsoft.com/office/officeart/2016/7/layout/LinearArrowProcessNumbered#1"/>
    <dgm:cxn modelId="{CC4A974D-0690-4122-A713-6C201F88E384}" type="presParOf" srcId="{7277227F-43A2-49DB-A0A7-6E503480A072}" destId="{4DCA9078-503A-40FF-ADB7-0AF3FEE93AEC}" srcOrd="3" destOrd="0" presId="urn:microsoft.com/office/officeart/2016/7/layout/LinearArrowProcessNumbered#1"/>
    <dgm:cxn modelId="{D3192ED8-8023-4DCF-8755-583C31F66845}" type="presParOf" srcId="{1EF332EB-E1D6-4238-9609-C7E383C85EAF}" destId="{71178153-059A-46AA-9640-66BC61E1ED2E}" srcOrd="2" destOrd="0" presId="urn:microsoft.com/office/officeart/2016/7/layout/LinearArrowProcessNumbere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DE916-6987-4073-BA09-9CCDFBC6F15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AB0FF877-C5CE-4E09-8280-7C54405E86A6}">
      <dgm:prSet phldrT="[Text]"/>
      <dgm:spPr/>
      <dgm:t>
        <a:bodyPr/>
        <a:lstStyle/>
        <a:p>
          <a:pPr>
            <a:buNone/>
          </a:pPr>
          <a:r>
            <a:rPr lang="en-US" dirty="0">
              <a:ea typeface="Gadugi" panose="020B0502040204020203" pitchFamily="34" charset="0"/>
            </a:rPr>
            <a:t>1. Count total approved applications </a:t>
          </a:r>
          <a:endParaRPr lang="en-US" dirty="0"/>
        </a:p>
      </dgm:t>
    </dgm:pt>
    <dgm:pt modelId="{86C39CBC-E1FE-40C4-B3A4-1663FC56B5A5}" type="parTrans" cxnId="{A8D10806-3939-4576-9B5B-B8C1420F3630}">
      <dgm:prSet/>
      <dgm:spPr/>
      <dgm:t>
        <a:bodyPr/>
        <a:lstStyle/>
        <a:p>
          <a:endParaRPr lang="en-US"/>
        </a:p>
      </dgm:t>
    </dgm:pt>
    <dgm:pt modelId="{877DA85B-A4F6-4446-84A6-3CF0FBA08C8C}" type="sibTrans" cxnId="{A8D10806-3939-4576-9B5B-B8C1420F3630}">
      <dgm:prSet/>
      <dgm:spPr/>
      <dgm:t>
        <a:bodyPr/>
        <a:lstStyle/>
        <a:p>
          <a:endParaRPr lang="en-US"/>
        </a:p>
      </dgm:t>
    </dgm:pt>
    <dgm:pt modelId="{E410C9B5-478E-45DC-BB82-0038AB72AAA2}">
      <dgm:prSet phldrT="[Text]"/>
      <dgm:spPr/>
      <dgm:t>
        <a:bodyPr/>
        <a:lstStyle/>
        <a:p>
          <a:pPr>
            <a:buFont typeface="Courier New" panose="02070309020205020404" pitchFamily="49" charset="0"/>
            <a:buChar char="o"/>
          </a:pPr>
          <a:r>
            <a:rPr lang="en-US" dirty="0">
              <a:ea typeface="Gadugi" panose="020B0502040204020203" pitchFamily="34" charset="0"/>
            </a:rPr>
            <a:t>Will not include any applications where a student has been directly certified </a:t>
          </a:r>
          <a:endParaRPr lang="en-US" dirty="0"/>
        </a:p>
      </dgm:t>
    </dgm:pt>
    <dgm:pt modelId="{A325C3E6-B6A5-4EEA-9A93-1EECBCCD51E2}" type="parTrans" cxnId="{864FF6CF-A506-43CA-87DD-F9552009A7E0}">
      <dgm:prSet/>
      <dgm:spPr/>
      <dgm:t>
        <a:bodyPr/>
        <a:lstStyle/>
        <a:p>
          <a:endParaRPr lang="en-US"/>
        </a:p>
      </dgm:t>
    </dgm:pt>
    <dgm:pt modelId="{BB268300-B0AD-41CC-BCE6-3411895DF726}" type="sibTrans" cxnId="{864FF6CF-A506-43CA-87DD-F9552009A7E0}">
      <dgm:prSet/>
      <dgm:spPr/>
      <dgm:t>
        <a:bodyPr/>
        <a:lstStyle/>
        <a:p>
          <a:endParaRPr lang="en-US"/>
        </a:p>
      </dgm:t>
    </dgm:pt>
    <dgm:pt modelId="{55924D3C-60CB-49D5-BD1F-C94CAED896AB}">
      <dgm:prSet phldrT="[Text]"/>
      <dgm:spPr/>
      <dgm:t>
        <a:bodyPr/>
        <a:lstStyle/>
        <a:p>
          <a:r>
            <a:rPr lang="en-US" dirty="0">
              <a:ea typeface="Gadugi" panose="020B0502040204020203" pitchFamily="34" charset="0"/>
            </a:rPr>
            <a:t>2. Identify error-prone applications</a:t>
          </a:r>
          <a:endParaRPr lang="en-US" dirty="0"/>
        </a:p>
      </dgm:t>
    </dgm:pt>
    <dgm:pt modelId="{B36EFAA8-BC9A-4535-B87B-54ADC19BD9FE}" type="parTrans" cxnId="{2B0C596C-7B7C-464A-92DA-9675C36E6BB7}">
      <dgm:prSet/>
      <dgm:spPr/>
      <dgm:t>
        <a:bodyPr/>
        <a:lstStyle/>
        <a:p>
          <a:endParaRPr lang="en-US"/>
        </a:p>
      </dgm:t>
    </dgm:pt>
    <dgm:pt modelId="{D8C42E2E-EFCC-4854-A30B-9EC27665705F}" type="sibTrans" cxnId="{2B0C596C-7B7C-464A-92DA-9675C36E6BB7}">
      <dgm:prSet/>
      <dgm:spPr/>
      <dgm:t>
        <a:bodyPr/>
        <a:lstStyle/>
        <a:p>
          <a:endParaRPr lang="en-US"/>
        </a:p>
      </dgm:t>
    </dgm:pt>
    <dgm:pt modelId="{D95DAE5E-32AE-4724-94BA-75D7778522CB}">
      <dgm:prSet phldrT="[Text]"/>
      <dgm:spPr/>
      <dgm:t>
        <a:bodyPr/>
        <a:lstStyle/>
        <a:p>
          <a:pPr>
            <a:buFont typeface="Courier New" panose="02070309020205020404" pitchFamily="49" charset="0"/>
            <a:buChar char="o"/>
          </a:pPr>
          <a:r>
            <a:rPr lang="en-US" dirty="0">
              <a:ea typeface="Gadugi" panose="020B0502040204020203" pitchFamily="34" charset="0"/>
            </a:rPr>
            <a:t>Use the error-prone chart if manually tagging error-prone</a:t>
          </a:r>
          <a:endParaRPr lang="en-US" dirty="0"/>
        </a:p>
      </dgm:t>
    </dgm:pt>
    <dgm:pt modelId="{269508DB-1983-477D-A82E-C56CBBACF94A}" type="parTrans" cxnId="{FDD729F7-584B-4275-80A9-7B4695EB0AEE}">
      <dgm:prSet/>
      <dgm:spPr/>
      <dgm:t>
        <a:bodyPr/>
        <a:lstStyle/>
        <a:p>
          <a:endParaRPr lang="en-US"/>
        </a:p>
      </dgm:t>
    </dgm:pt>
    <dgm:pt modelId="{FBC10570-63A7-4734-B5E7-3DB27147871A}" type="sibTrans" cxnId="{FDD729F7-584B-4275-80A9-7B4695EB0AEE}">
      <dgm:prSet/>
      <dgm:spPr/>
      <dgm:t>
        <a:bodyPr/>
        <a:lstStyle/>
        <a:p>
          <a:endParaRPr lang="en-US"/>
        </a:p>
      </dgm:t>
    </dgm:pt>
    <dgm:pt modelId="{3475BD59-BF13-4833-B40C-35FC7B0B981D}">
      <dgm:prSet phldrT="[Text]"/>
      <dgm:spPr/>
      <dgm:t>
        <a:bodyPr/>
        <a:lstStyle/>
        <a:p>
          <a:r>
            <a:rPr lang="en-US" dirty="0">
              <a:ea typeface="Gadugi" panose="020B0502040204020203" pitchFamily="34" charset="0"/>
            </a:rPr>
            <a:t>3. Calculate sample size</a:t>
          </a:r>
          <a:endParaRPr lang="en-US" dirty="0"/>
        </a:p>
      </dgm:t>
    </dgm:pt>
    <dgm:pt modelId="{8C8632C5-E37D-4688-ADAC-9A9EBD7F1F86}" type="parTrans" cxnId="{6A85C26A-22CC-4C19-89A6-B49A55DAA9C6}">
      <dgm:prSet/>
      <dgm:spPr/>
      <dgm:t>
        <a:bodyPr/>
        <a:lstStyle/>
        <a:p>
          <a:endParaRPr lang="en-US"/>
        </a:p>
      </dgm:t>
    </dgm:pt>
    <dgm:pt modelId="{810E6D08-C4F1-4A80-B01D-6C5A6775EA1A}" type="sibTrans" cxnId="{6A85C26A-22CC-4C19-89A6-B49A55DAA9C6}">
      <dgm:prSet/>
      <dgm:spPr/>
      <dgm:t>
        <a:bodyPr/>
        <a:lstStyle/>
        <a:p>
          <a:endParaRPr lang="en-US"/>
        </a:p>
      </dgm:t>
    </dgm:pt>
    <dgm:pt modelId="{707DFEB6-1554-4AEF-9F2D-B6F3311A9E14}">
      <dgm:prSet phldrT="[Text]"/>
      <dgm:spPr/>
      <dgm:t>
        <a:bodyPr/>
        <a:lstStyle/>
        <a:p>
          <a:pPr>
            <a:buFont typeface="Courier New" panose="02070309020205020404" pitchFamily="49" charset="0"/>
            <a:buChar char="o"/>
          </a:pPr>
          <a:r>
            <a:rPr lang="en-US" dirty="0">
              <a:ea typeface="Gadugi" panose="020B0502040204020203" pitchFamily="34" charset="0"/>
            </a:rPr>
            <a:t>Always round up</a:t>
          </a:r>
          <a:endParaRPr lang="en-US" dirty="0"/>
        </a:p>
      </dgm:t>
    </dgm:pt>
    <dgm:pt modelId="{411A328C-C1FD-4179-AE5E-AC0C3A5F527B}" type="parTrans" cxnId="{60360079-E3B7-49EA-A4B5-6E6BC70496DA}">
      <dgm:prSet/>
      <dgm:spPr/>
      <dgm:t>
        <a:bodyPr/>
        <a:lstStyle/>
        <a:p>
          <a:endParaRPr lang="en-US"/>
        </a:p>
      </dgm:t>
    </dgm:pt>
    <dgm:pt modelId="{7FB6098B-3D5C-4E8F-944D-2C3582EC9AC5}" type="sibTrans" cxnId="{60360079-E3B7-49EA-A4B5-6E6BC70496DA}">
      <dgm:prSet/>
      <dgm:spPr/>
      <dgm:t>
        <a:bodyPr/>
        <a:lstStyle/>
        <a:p>
          <a:endParaRPr lang="en-US"/>
        </a:p>
      </dgm:t>
    </dgm:pt>
    <dgm:pt modelId="{C0CBE18E-F7B6-4F61-96ED-93603436C642}">
      <dgm:prSet/>
      <dgm:spPr/>
      <dgm:t>
        <a:bodyPr/>
        <a:lstStyle/>
        <a:p>
          <a:r>
            <a:rPr lang="en-US">
              <a:ea typeface="Gadugi" panose="020B0502040204020203" pitchFamily="34" charset="0"/>
            </a:rPr>
            <a:t>Will not include any applications where </a:t>
          </a:r>
          <a:r>
            <a:rPr lang="en-US" i="1">
              <a:ea typeface="Gadugi" panose="020B0502040204020203" pitchFamily="34" charset="0"/>
            </a:rPr>
            <a:t>all </a:t>
          </a:r>
          <a:r>
            <a:rPr lang="en-US">
              <a:ea typeface="Gadugi" panose="020B0502040204020203" pitchFamily="34" charset="0"/>
            </a:rPr>
            <a:t>listed students have been approved as other source categorically eligible</a:t>
          </a:r>
          <a:endParaRPr lang="en-US" dirty="0">
            <a:ea typeface="Gadugi" panose="020B0502040204020203" pitchFamily="34" charset="0"/>
          </a:endParaRPr>
        </a:p>
      </dgm:t>
    </dgm:pt>
    <dgm:pt modelId="{9A30235E-947C-40B5-942A-32A7F69BDD0C}" type="parTrans" cxnId="{7B98FBF8-CBC0-49DD-9F06-3F78D84582DF}">
      <dgm:prSet/>
      <dgm:spPr/>
      <dgm:t>
        <a:bodyPr/>
        <a:lstStyle/>
        <a:p>
          <a:endParaRPr lang="en-US"/>
        </a:p>
      </dgm:t>
    </dgm:pt>
    <dgm:pt modelId="{87BB68F2-D0E9-4E70-B23E-641BE4A3F11E}" type="sibTrans" cxnId="{7B98FBF8-CBC0-49DD-9F06-3F78D84582DF}">
      <dgm:prSet/>
      <dgm:spPr/>
      <dgm:t>
        <a:bodyPr/>
        <a:lstStyle/>
        <a:p>
          <a:endParaRPr lang="en-US"/>
        </a:p>
      </dgm:t>
    </dgm:pt>
    <dgm:pt modelId="{BD85F23B-803D-4F97-9852-A3598438B1FF}">
      <dgm:prSet/>
      <dgm:spPr/>
      <dgm:t>
        <a:bodyPr/>
        <a:lstStyle/>
        <a:p>
          <a:r>
            <a:rPr lang="en-US" dirty="0">
              <a:ea typeface="Gadugi" panose="020B0502040204020203" pitchFamily="34" charset="0"/>
            </a:rPr>
            <a:t>Is a count of applications not a count of total approved students</a:t>
          </a:r>
        </a:p>
      </dgm:t>
    </dgm:pt>
    <dgm:pt modelId="{77EEF3E8-9407-4069-B535-D7882D73A360}" type="parTrans" cxnId="{3425DD54-8E3F-4D99-9605-AEFAE9A86622}">
      <dgm:prSet/>
      <dgm:spPr/>
      <dgm:t>
        <a:bodyPr/>
        <a:lstStyle/>
        <a:p>
          <a:endParaRPr lang="en-US"/>
        </a:p>
      </dgm:t>
    </dgm:pt>
    <dgm:pt modelId="{566E6F37-F32D-4E09-9493-B62D7F99F510}" type="sibTrans" cxnId="{3425DD54-8E3F-4D99-9605-AEFAE9A86622}">
      <dgm:prSet/>
      <dgm:spPr/>
      <dgm:t>
        <a:bodyPr/>
        <a:lstStyle/>
        <a:p>
          <a:endParaRPr lang="en-US"/>
        </a:p>
      </dgm:t>
    </dgm:pt>
    <dgm:pt modelId="{78940F15-0B7E-4150-8396-7DDA14A495F2}">
      <dgm:prSet/>
      <dgm:spPr/>
      <dgm:t>
        <a:bodyPr/>
        <a:lstStyle/>
        <a:p>
          <a:r>
            <a:rPr lang="en-US">
              <a:ea typeface="Gadugi" panose="020B0502040204020203" pitchFamily="34" charset="0"/>
            </a:rPr>
            <a:t>Ensure software has accurate error-prone thresholds</a:t>
          </a:r>
          <a:endParaRPr lang="en-US" dirty="0">
            <a:ea typeface="Gadugi" panose="020B0502040204020203" pitchFamily="34" charset="0"/>
          </a:endParaRPr>
        </a:p>
      </dgm:t>
    </dgm:pt>
    <dgm:pt modelId="{CE6FB400-CF17-4EE7-A7DA-EBD8D3EC02D6}" type="parTrans" cxnId="{248C08A3-4438-4FCE-8862-86F3A7BD5F77}">
      <dgm:prSet/>
      <dgm:spPr/>
      <dgm:t>
        <a:bodyPr/>
        <a:lstStyle/>
        <a:p>
          <a:endParaRPr lang="en-US"/>
        </a:p>
      </dgm:t>
    </dgm:pt>
    <dgm:pt modelId="{E0D3DC21-FB74-4F6D-B84B-EDBEE3ACACBC}" type="sibTrans" cxnId="{248C08A3-4438-4FCE-8862-86F3A7BD5F77}">
      <dgm:prSet/>
      <dgm:spPr/>
      <dgm:t>
        <a:bodyPr/>
        <a:lstStyle/>
        <a:p>
          <a:endParaRPr lang="en-US"/>
        </a:p>
      </dgm:t>
    </dgm:pt>
    <dgm:pt modelId="{4B3F6C7D-3138-42D3-A8E9-761D00BE2EBB}">
      <dgm:prSet/>
      <dgm:spPr/>
      <dgm:t>
        <a:bodyPr/>
        <a:lstStyle/>
        <a:p>
          <a:endParaRPr lang="en-US" dirty="0"/>
        </a:p>
      </dgm:t>
    </dgm:pt>
    <dgm:pt modelId="{CA21D3A7-74D1-4227-A854-448E572A6AFE}" type="parTrans" cxnId="{6BD584D8-F06E-47B8-AB4F-D7356EEC24D7}">
      <dgm:prSet/>
      <dgm:spPr/>
      <dgm:t>
        <a:bodyPr/>
        <a:lstStyle/>
        <a:p>
          <a:endParaRPr lang="en-US"/>
        </a:p>
      </dgm:t>
    </dgm:pt>
    <dgm:pt modelId="{25FEF88F-536D-4A41-B070-B0AF30D6A4B0}" type="sibTrans" cxnId="{6BD584D8-F06E-47B8-AB4F-D7356EEC24D7}">
      <dgm:prSet/>
      <dgm:spPr/>
      <dgm:t>
        <a:bodyPr/>
        <a:lstStyle/>
        <a:p>
          <a:endParaRPr lang="en-US"/>
        </a:p>
      </dgm:t>
    </dgm:pt>
    <dgm:pt modelId="{F077301B-A957-4091-A9D7-1B8FB4696115}">
      <dgm:prSet/>
      <dgm:spPr/>
      <dgm:t>
        <a:bodyPr/>
        <a:lstStyle/>
        <a:p>
          <a:r>
            <a:rPr lang="en-US">
              <a:ea typeface="Gadugi" panose="020B0502040204020203" pitchFamily="34" charset="0"/>
            </a:rPr>
            <a:t>Ensure software calculates correct sample size – cannot inflate</a:t>
          </a:r>
          <a:endParaRPr lang="en-US" dirty="0">
            <a:ea typeface="Gadugi" panose="020B0502040204020203" pitchFamily="34" charset="0"/>
          </a:endParaRPr>
        </a:p>
      </dgm:t>
    </dgm:pt>
    <dgm:pt modelId="{645E478E-10F6-4891-B767-053EBA3AB241}" type="parTrans" cxnId="{F8F8A01B-6DD1-4DEC-B7D7-90432171AE16}">
      <dgm:prSet/>
      <dgm:spPr/>
      <dgm:t>
        <a:bodyPr/>
        <a:lstStyle/>
        <a:p>
          <a:endParaRPr lang="en-US"/>
        </a:p>
      </dgm:t>
    </dgm:pt>
    <dgm:pt modelId="{2332B940-2D62-4FA6-BE1F-382D9BCCF8E1}" type="sibTrans" cxnId="{F8F8A01B-6DD1-4DEC-B7D7-90432171AE16}">
      <dgm:prSet/>
      <dgm:spPr/>
      <dgm:t>
        <a:bodyPr/>
        <a:lstStyle/>
        <a:p>
          <a:endParaRPr lang="en-US"/>
        </a:p>
      </dgm:t>
    </dgm:pt>
    <dgm:pt modelId="{20BD5D7B-7ACF-467B-9DC1-EB3A477B339D}">
      <dgm:prSet/>
      <dgm:spPr/>
      <dgm:t>
        <a:bodyPr/>
        <a:lstStyle/>
        <a:p>
          <a:endParaRPr lang="en-US" dirty="0"/>
        </a:p>
      </dgm:t>
    </dgm:pt>
    <dgm:pt modelId="{175A449D-9BF3-43C1-9A29-4120EA1A1E02}" type="parTrans" cxnId="{81494F36-A0A3-496F-A228-D2918850D165}">
      <dgm:prSet/>
      <dgm:spPr/>
      <dgm:t>
        <a:bodyPr/>
        <a:lstStyle/>
        <a:p>
          <a:endParaRPr lang="en-US"/>
        </a:p>
      </dgm:t>
    </dgm:pt>
    <dgm:pt modelId="{0158E623-4C21-4370-A355-3660EB54D7A3}" type="sibTrans" cxnId="{81494F36-A0A3-496F-A228-D2918850D165}">
      <dgm:prSet/>
      <dgm:spPr/>
      <dgm:t>
        <a:bodyPr/>
        <a:lstStyle/>
        <a:p>
          <a:endParaRPr lang="en-US"/>
        </a:p>
      </dgm:t>
    </dgm:pt>
    <dgm:pt modelId="{D3F29304-A0E9-430B-B64C-42ABF0BF9FCA}" type="pres">
      <dgm:prSet presAssocID="{E7DDE916-6987-4073-BA09-9CCDFBC6F15E}" presName="linearFlow" presStyleCnt="0">
        <dgm:presLayoutVars>
          <dgm:dir/>
          <dgm:animLvl val="lvl"/>
          <dgm:resizeHandles val="exact"/>
        </dgm:presLayoutVars>
      </dgm:prSet>
      <dgm:spPr/>
    </dgm:pt>
    <dgm:pt modelId="{CC540852-E39E-4671-8040-07F9CD9728B2}" type="pres">
      <dgm:prSet presAssocID="{AB0FF877-C5CE-4E09-8280-7C54405E86A6}" presName="composite" presStyleCnt="0"/>
      <dgm:spPr/>
    </dgm:pt>
    <dgm:pt modelId="{AC98D1FD-E15B-469E-83FC-7907A96704E1}" type="pres">
      <dgm:prSet presAssocID="{AB0FF877-C5CE-4E09-8280-7C54405E86A6}" presName="parTx" presStyleLbl="node1" presStyleIdx="0" presStyleCnt="3">
        <dgm:presLayoutVars>
          <dgm:chMax val="0"/>
          <dgm:chPref val="0"/>
          <dgm:bulletEnabled val="1"/>
        </dgm:presLayoutVars>
      </dgm:prSet>
      <dgm:spPr/>
    </dgm:pt>
    <dgm:pt modelId="{9E031E11-0C8C-4559-ACAE-9819C725E12D}" type="pres">
      <dgm:prSet presAssocID="{AB0FF877-C5CE-4E09-8280-7C54405E86A6}" presName="parSh" presStyleLbl="node1" presStyleIdx="0" presStyleCnt="3"/>
      <dgm:spPr/>
    </dgm:pt>
    <dgm:pt modelId="{CF18AE9F-D25D-4F63-B91F-CA82979FB61E}" type="pres">
      <dgm:prSet presAssocID="{AB0FF877-C5CE-4E09-8280-7C54405E86A6}" presName="desTx" presStyleLbl="fgAcc1" presStyleIdx="0" presStyleCnt="3">
        <dgm:presLayoutVars>
          <dgm:bulletEnabled val="1"/>
        </dgm:presLayoutVars>
      </dgm:prSet>
      <dgm:spPr/>
    </dgm:pt>
    <dgm:pt modelId="{ACDB225F-1F30-494C-BF4F-987D863F108A}" type="pres">
      <dgm:prSet presAssocID="{877DA85B-A4F6-4446-84A6-3CF0FBA08C8C}" presName="sibTrans" presStyleLbl="sibTrans2D1" presStyleIdx="0" presStyleCnt="2"/>
      <dgm:spPr/>
    </dgm:pt>
    <dgm:pt modelId="{167812FD-4121-42EC-AA42-B2D7A45326BF}" type="pres">
      <dgm:prSet presAssocID="{877DA85B-A4F6-4446-84A6-3CF0FBA08C8C}" presName="connTx" presStyleLbl="sibTrans2D1" presStyleIdx="0" presStyleCnt="2"/>
      <dgm:spPr/>
    </dgm:pt>
    <dgm:pt modelId="{4CAAF8B8-D88A-48D9-A949-21DBA299DEA1}" type="pres">
      <dgm:prSet presAssocID="{55924D3C-60CB-49D5-BD1F-C94CAED896AB}" presName="composite" presStyleCnt="0"/>
      <dgm:spPr/>
    </dgm:pt>
    <dgm:pt modelId="{15191DC1-3271-40F3-83F8-6F2D9111B899}" type="pres">
      <dgm:prSet presAssocID="{55924D3C-60CB-49D5-BD1F-C94CAED896AB}" presName="parTx" presStyleLbl="node1" presStyleIdx="0" presStyleCnt="3">
        <dgm:presLayoutVars>
          <dgm:chMax val="0"/>
          <dgm:chPref val="0"/>
          <dgm:bulletEnabled val="1"/>
        </dgm:presLayoutVars>
      </dgm:prSet>
      <dgm:spPr/>
    </dgm:pt>
    <dgm:pt modelId="{FD0AC390-40B2-4AD8-B4FA-C19CB4F8FA35}" type="pres">
      <dgm:prSet presAssocID="{55924D3C-60CB-49D5-BD1F-C94CAED896AB}" presName="parSh" presStyleLbl="node1" presStyleIdx="1" presStyleCnt="3"/>
      <dgm:spPr/>
    </dgm:pt>
    <dgm:pt modelId="{C8685ABA-04FF-4507-BDF7-65B53992B5A0}" type="pres">
      <dgm:prSet presAssocID="{55924D3C-60CB-49D5-BD1F-C94CAED896AB}" presName="desTx" presStyleLbl="fgAcc1" presStyleIdx="1" presStyleCnt="3">
        <dgm:presLayoutVars>
          <dgm:bulletEnabled val="1"/>
        </dgm:presLayoutVars>
      </dgm:prSet>
      <dgm:spPr/>
    </dgm:pt>
    <dgm:pt modelId="{F585D1BA-E4D0-46C1-85D9-FED7E86FC3A4}" type="pres">
      <dgm:prSet presAssocID="{D8C42E2E-EFCC-4854-A30B-9EC27665705F}" presName="sibTrans" presStyleLbl="sibTrans2D1" presStyleIdx="1" presStyleCnt="2"/>
      <dgm:spPr/>
    </dgm:pt>
    <dgm:pt modelId="{891C8624-5345-46E2-A7A6-684DD8EA0334}" type="pres">
      <dgm:prSet presAssocID="{D8C42E2E-EFCC-4854-A30B-9EC27665705F}" presName="connTx" presStyleLbl="sibTrans2D1" presStyleIdx="1" presStyleCnt="2"/>
      <dgm:spPr/>
    </dgm:pt>
    <dgm:pt modelId="{2628A13A-EFE9-4024-8BDB-9F5E7EA3D8FE}" type="pres">
      <dgm:prSet presAssocID="{3475BD59-BF13-4833-B40C-35FC7B0B981D}" presName="composite" presStyleCnt="0"/>
      <dgm:spPr/>
    </dgm:pt>
    <dgm:pt modelId="{CC3368B5-8FEC-422E-AC98-B9D0417345A4}" type="pres">
      <dgm:prSet presAssocID="{3475BD59-BF13-4833-B40C-35FC7B0B981D}" presName="parTx" presStyleLbl="node1" presStyleIdx="1" presStyleCnt="3">
        <dgm:presLayoutVars>
          <dgm:chMax val="0"/>
          <dgm:chPref val="0"/>
          <dgm:bulletEnabled val="1"/>
        </dgm:presLayoutVars>
      </dgm:prSet>
      <dgm:spPr/>
    </dgm:pt>
    <dgm:pt modelId="{DC73709A-60BD-4CB4-8973-315F43148A25}" type="pres">
      <dgm:prSet presAssocID="{3475BD59-BF13-4833-B40C-35FC7B0B981D}" presName="parSh" presStyleLbl="node1" presStyleIdx="2" presStyleCnt="3"/>
      <dgm:spPr/>
    </dgm:pt>
    <dgm:pt modelId="{376A62A9-D3DB-4E06-806F-489A43084A0E}" type="pres">
      <dgm:prSet presAssocID="{3475BD59-BF13-4833-B40C-35FC7B0B981D}" presName="desTx" presStyleLbl="fgAcc1" presStyleIdx="2" presStyleCnt="3">
        <dgm:presLayoutVars>
          <dgm:bulletEnabled val="1"/>
        </dgm:presLayoutVars>
      </dgm:prSet>
      <dgm:spPr/>
    </dgm:pt>
  </dgm:ptLst>
  <dgm:cxnLst>
    <dgm:cxn modelId="{A8D10806-3939-4576-9B5B-B8C1420F3630}" srcId="{E7DDE916-6987-4073-BA09-9CCDFBC6F15E}" destId="{AB0FF877-C5CE-4E09-8280-7C54405E86A6}" srcOrd="0" destOrd="0" parTransId="{86C39CBC-E1FE-40C4-B3A4-1663FC56B5A5}" sibTransId="{877DA85B-A4F6-4446-84A6-3CF0FBA08C8C}"/>
    <dgm:cxn modelId="{CB84E70B-7C30-4590-8F30-04A5E7A1643F}" type="presOf" srcId="{55924D3C-60CB-49D5-BD1F-C94CAED896AB}" destId="{FD0AC390-40B2-4AD8-B4FA-C19CB4F8FA35}" srcOrd="1" destOrd="0" presId="urn:microsoft.com/office/officeart/2005/8/layout/process3"/>
    <dgm:cxn modelId="{F8F8A01B-6DD1-4DEC-B7D7-90432171AE16}" srcId="{3475BD59-BF13-4833-B40C-35FC7B0B981D}" destId="{F077301B-A957-4091-A9D7-1B8FB4696115}" srcOrd="1" destOrd="0" parTransId="{645E478E-10F6-4891-B767-053EBA3AB241}" sibTransId="{2332B940-2D62-4FA6-BE1F-382D9BCCF8E1}"/>
    <dgm:cxn modelId="{46281133-6B25-4EA9-9F62-1F965B95C209}" type="presOf" srcId="{3475BD59-BF13-4833-B40C-35FC7B0B981D}" destId="{CC3368B5-8FEC-422E-AC98-B9D0417345A4}" srcOrd="0" destOrd="0" presId="urn:microsoft.com/office/officeart/2005/8/layout/process3"/>
    <dgm:cxn modelId="{81494F36-A0A3-496F-A228-D2918850D165}" srcId="{3475BD59-BF13-4833-B40C-35FC7B0B981D}" destId="{20BD5D7B-7ACF-467B-9DC1-EB3A477B339D}" srcOrd="2" destOrd="0" parTransId="{175A449D-9BF3-43C1-9A29-4120EA1A1E02}" sibTransId="{0158E623-4C21-4370-A355-3660EB54D7A3}"/>
    <dgm:cxn modelId="{2B82AA42-A005-4F92-A8F6-3963B6D923AA}" type="presOf" srcId="{F077301B-A957-4091-A9D7-1B8FB4696115}" destId="{376A62A9-D3DB-4E06-806F-489A43084A0E}" srcOrd="0" destOrd="1" presId="urn:microsoft.com/office/officeart/2005/8/layout/process3"/>
    <dgm:cxn modelId="{96164E68-F8EA-40A8-8B61-07024CBE169F}" type="presOf" srcId="{AB0FF877-C5CE-4E09-8280-7C54405E86A6}" destId="{AC98D1FD-E15B-469E-83FC-7907A96704E1}" srcOrd="0" destOrd="0" presId="urn:microsoft.com/office/officeart/2005/8/layout/process3"/>
    <dgm:cxn modelId="{6A85C26A-22CC-4C19-89A6-B49A55DAA9C6}" srcId="{E7DDE916-6987-4073-BA09-9CCDFBC6F15E}" destId="{3475BD59-BF13-4833-B40C-35FC7B0B981D}" srcOrd="2" destOrd="0" parTransId="{8C8632C5-E37D-4688-ADAC-9A9EBD7F1F86}" sibTransId="{810E6D08-C4F1-4A80-B01D-6C5A6775EA1A}"/>
    <dgm:cxn modelId="{2B0C596C-7B7C-464A-92DA-9675C36E6BB7}" srcId="{E7DDE916-6987-4073-BA09-9CCDFBC6F15E}" destId="{55924D3C-60CB-49D5-BD1F-C94CAED896AB}" srcOrd="1" destOrd="0" parTransId="{B36EFAA8-BC9A-4535-B87B-54ADC19BD9FE}" sibTransId="{D8C42E2E-EFCC-4854-A30B-9EC27665705F}"/>
    <dgm:cxn modelId="{2764CE71-19A9-453C-A336-CB4BAB88D655}" type="presOf" srcId="{4B3F6C7D-3138-42D3-A8E9-761D00BE2EBB}" destId="{C8685ABA-04FF-4507-BDF7-65B53992B5A0}" srcOrd="0" destOrd="2" presId="urn:microsoft.com/office/officeart/2005/8/layout/process3"/>
    <dgm:cxn modelId="{3425DD54-8E3F-4D99-9605-AEFAE9A86622}" srcId="{AB0FF877-C5CE-4E09-8280-7C54405E86A6}" destId="{BD85F23B-803D-4F97-9852-A3598438B1FF}" srcOrd="2" destOrd="0" parTransId="{77EEF3E8-9407-4069-B535-D7882D73A360}" sibTransId="{566E6F37-F32D-4E09-9493-B62D7F99F510}"/>
    <dgm:cxn modelId="{B61B9355-BC0C-4D33-A855-FBCCC9430FF2}" type="presOf" srcId="{877DA85B-A4F6-4446-84A6-3CF0FBA08C8C}" destId="{ACDB225F-1F30-494C-BF4F-987D863F108A}" srcOrd="0" destOrd="0" presId="urn:microsoft.com/office/officeart/2005/8/layout/process3"/>
    <dgm:cxn modelId="{60360079-E3B7-49EA-A4B5-6E6BC70496DA}" srcId="{3475BD59-BF13-4833-B40C-35FC7B0B981D}" destId="{707DFEB6-1554-4AEF-9F2D-B6F3311A9E14}" srcOrd="0" destOrd="0" parTransId="{411A328C-C1FD-4179-AE5E-AC0C3A5F527B}" sibTransId="{7FB6098B-3D5C-4E8F-944D-2C3582EC9AC5}"/>
    <dgm:cxn modelId="{0D2F8979-04DA-42C8-BEB5-63D31450BDB3}" type="presOf" srcId="{BD85F23B-803D-4F97-9852-A3598438B1FF}" destId="{CF18AE9F-D25D-4F63-B91F-CA82979FB61E}" srcOrd="0" destOrd="2" presId="urn:microsoft.com/office/officeart/2005/8/layout/process3"/>
    <dgm:cxn modelId="{4EFB247A-A077-412F-9A44-FAC3A4A28D63}" type="presOf" srcId="{AB0FF877-C5CE-4E09-8280-7C54405E86A6}" destId="{9E031E11-0C8C-4559-ACAE-9819C725E12D}" srcOrd="1" destOrd="0" presId="urn:microsoft.com/office/officeart/2005/8/layout/process3"/>
    <dgm:cxn modelId="{27FBB37F-988C-4F89-8D24-80B6C98BD11A}" type="presOf" srcId="{3475BD59-BF13-4833-B40C-35FC7B0B981D}" destId="{DC73709A-60BD-4CB4-8973-315F43148A25}" srcOrd="1" destOrd="0" presId="urn:microsoft.com/office/officeart/2005/8/layout/process3"/>
    <dgm:cxn modelId="{93793F83-B42B-4E32-B633-E6274B9DD58C}" type="presOf" srcId="{D8C42E2E-EFCC-4854-A30B-9EC27665705F}" destId="{891C8624-5345-46E2-A7A6-684DD8EA0334}" srcOrd="1" destOrd="0" presId="urn:microsoft.com/office/officeart/2005/8/layout/process3"/>
    <dgm:cxn modelId="{0D5F028C-6D70-49DD-AF3D-1A95E8D62B5D}" type="presOf" srcId="{D8C42E2E-EFCC-4854-A30B-9EC27665705F}" destId="{F585D1BA-E4D0-46C1-85D9-FED7E86FC3A4}" srcOrd="0" destOrd="0" presId="urn:microsoft.com/office/officeart/2005/8/layout/process3"/>
    <dgm:cxn modelId="{C08FED94-12E1-48A7-8CBB-1089BDF5323D}" type="presOf" srcId="{C0CBE18E-F7B6-4F61-96ED-93603436C642}" destId="{CF18AE9F-D25D-4F63-B91F-CA82979FB61E}" srcOrd="0" destOrd="1" presId="urn:microsoft.com/office/officeart/2005/8/layout/process3"/>
    <dgm:cxn modelId="{248C08A3-4438-4FCE-8862-86F3A7BD5F77}" srcId="{55924D3C-60CB-49D5-BD1F-C94CAED896AB}" destId="{78940F15-0B7E-4150-8396-7DDA14A495F2}" srcOrd="1" destOrd="0" parTransId="{CE6FB400-CF17-4EE7-A7DA-EBD8D3EC02D6}" sibTransId="{E0D3DC21-FB74-4F6D-B84B-EDBEE3ACACBC}"/>
    <dgm:cxn modelId="{B9F196B7-9EBB-45AF-9C4D-767C45CCEF9C}" type="presOf" srcId="{E7DDE916-6987-4073-BA09-9CCDFBC6F15E}" destId="{D3F29304-A0E9-430B-B64C-42ABF0BF9FCA}" srcOrd="0" destOrd="0" presId="urn:microsoft.com/office/officeart/2005/8/layout/process3"/>
    <dgm:cxn modelId="{864FF6CF-A506-43CA-87DD-F9552009A7E0}" srcId="{AB0FF877-C5CE-4E09-8280-7C54405E86A6}" destId="{E410C9B5-478E-45DC-BB82-0038AB72AAA2}" srcOrd="0" destOrd="0" parTransId="{A325C3E6-B6A5-4EEA-9A93-1EECBCCD51E2}" sibTransId="{BB268300-B0AD-41CC-BCE6-3411895DF726}"/>
    <dgm:cxn modelId="{0C4F99D7-0BE8-4801-82B9-25605ACCB826}" type="presOf" srcId="{877DA85B-A4F6-4446-84A6-3CF0FBA08C8C}" destId="{167812FD-4121-42EC-AA42-B2D7A45326BF}" srcOrd="1" destOrd="0" presId="urn:microsoft.com/office/officeart/2005/8/layout/process3"/>
    <dgm:cxn modelId="{6BD584D8-F06E-47B8-AB4F-D7356EEC24D7}" srcId="{55924D3C-60CB-49D5-BD1F-C94CAED896AB}" destId="{4B3F6C7D-3138-42D3-A8E9-761D00BE2EBB}" srcOrd="2" destOrd="0" parTransId="{CA21D3A7-74D1-4227-A854-448E572A6AFE}" sibTransId="{25FEF88F-536D-4A41-B070-B0AF30D6A4B0}"/>
    <dgm:cxn modelId="{B26EE2E6-B3B0-4057-BA20-802F90AC9B24}" type="presOf" srcId="{55924D3C-60CB-49D5-BD1F-C94CAED896AB}" destId="{15191DC1-3271-40F3-83F8-6F2D9111B899}" srcOrd="0" destOrd="0" presId="urn:microsoft.com/office/officeart/2005/8/layout/process3"/>
    <dgm:cxn modelId="{2601FBEC-F66F-4718-AEC3-C455F8301C3F}" type="presOf" srcId="{E410C9B5-478E-45DC-BB82-0038AB72AAA2}" destId="{CF18AE9F-D25D-4F63-B91F-CA82979FB61E}" srcOrd="0" destOrd="0" presId="urn:microsoft.com/office/officeart/2005/8/layout/process3"/>
    <dgm:cxn modelId="{862CF7EF-C311-48F5-A4F2-8F2A4E78C581}" type="presOf" srcId="{20BD5D7B-7ACF-467B-9DC1-EB3A477B339D}" destId="{376A62A9-D3DB-4E06-806F-489A43084A0E}" srcOrd="0" destOrd="2" presId="urn:microsoft.com/office/officeart/2005/8/layout/process3"/>
    <dgm:cxn modelId="{4C578CF0-3805-43C4-9D4E-C32C2028F361}" type="presOf" srcId="{78940F15-0B7E-4150-8396-7DDA14A495F2}" destId="{C8685ABA-04FF-4507-BDF7-65B53992B5A0}" srcOrd="0" destOrd="1" presId="urn:microsoft.com/office/officeart/2005/8/layout/process3"/>
    <dgm:cxn modelId="{FDD729F7-584B-4275-80A9-7B4695EB0AEE}" srcId="{55924D3C-60CB-49D5-BD1F-C94CAED896AB}" destId="{D95DAE5E-32AE-4724-94BA-75D7778522CB}" srcOrd="0" destOrd="0" parTransId="{269508DB-1983-477D-A82E-C56CBBACF94A}" sibTransId="{FBC10570-63A7-4734-B5E7-3DB27147871A}"/>
    <dgm:cxn modelId="{7B98FBF8-CBC0-49DD-9F06-3F78D84582DF}" srcId="{AB0FF877-C5CE-4E09-8280-7C54405E86A6}" destId="{C0CBE18E-F7B6-4F61-96ED-93603436C642}" srcOrd="1" destOrd="0" parTransId="{9A30235E-947C-40B5-942A-32A7F69BDD0C}" sibTransId="{87BB68F2-D0E9-4E70-B23E-641BE4A3F11E}"/>
    <dgm:cxn modelId="{2B071AFA-83FA-403D-83C8-B1BAE6CAF849}" type="presOf" srcId="{707DFEB6-1554-4AEF-9F2D-B6F3311A9E14}" destId="{376A62A9-D3DB-4E06-806F-489A43084A0E}" srcOrd="0" destOrd="0" presId="urn:microsoft.com/office/officeart/2005/8/layout/process3"/>
    <dgm:cxn modelId="{9FED99FB-DA2A-4A76-A572-BFA571E0BE37}" type="presOf" srcId="{D95DAE5E-32AE-4724-94BA-75D7778522CB}" destId="{C8685ABA-04FF-4507-BDF7-65B53992B5A0}" srcOrd="0" destOrd="0" presId="urn:microsoft.com/office/officeart/2005/8/layout/process3"/>
    <dgm:cxn modelId="{8FCDBAF5-6E19-4CA4-BFA4-B90AE6F2F03F}" type="presParOf" srcId="{D3F29304-A0E9-430B-B64C-42ABF0BF9FCA}" destId="{CC540852-E39E-4671-8040-07F9CD9728B2}" srcOrd="0" destOrd="0" presId="urn:microsoft.com/office/officeart/2005/8/layout/process3"/>
    <dgm:cxn modelId="{DE8770F0-6799-4DDE-8D64-1F302B2C3040}" type="presParOf" srcId="{CC540852-E39E-4671-8040-07F9CD9728B2}" destId="{AC98D1FD-E15B-469E-83FC-7907A96704E1}" srcOrd="0" destOrd="0" presId="urn:microsoft.com/office/officeart/2005/8/layout/process3"/>
    <dgm:cxn modelId="{848ADF22-C6D1-4B82-916E-C67C33E2DC0E}" type="presParOf" srcId="{CC540852-E39E-4671-8040-07F9CD9728B2}" destId="{9E031E11-0C8C-4559-ACAE-9819C725E12D}" srcOrd="1" destOrd="0" presId="urn:microsoft.com/office/officeart/2005/8/layout/process3"/>
    <dgm:cxn modelId="{D6650BA7-DE91-423D-8A73-FCC6529E294B}" type="presParOf" srcId="{CC540852-E39E-4671-8040-07F9CD9728B2}" destId="{CF18AE9F-D25D-4F63-B91F-CA82979FB61E}" srcOrd="2" destOrd="0" presId="urn:microsoft.com/office/officeart/2005/8/layout/process3"/>
    <dgm:cxn modelId="{DCC23B72-EC1A-44AC-9A15-6758260C0006}" type="presParOf" srcId="{D3F29304-A0E9-430B-B64C-42ABF0BF9FCA}" destId="{ACDB225F-1F30-494C-BF4F-987D863F108A}" srcOrd="1" destOrd="0" presId="urn:microsoft.com/office/officeart/2005/8/layout/process3"/>
    <dgm:cxn modelId="{6784C577-024E-4FCB-AE05-DAA8A09229CC}" type="presParOf" srcId="{ACDB225F-1F30-494C-BF4F-987D863F108A}" destId="{167812FD-4121-42EC-AA42-B2D7A45326BF}" srcOrd="0" destOrd="0" presId="urn:microsoft.com/office/officeart/2005/8/layout/process3"/>
    <dgm:cxn modelId="{EE9B9B85-297C-400B-9408-0F1E6E4F6ACA}" type="presParOf" srcId="{D3F29304-A0E9-430B-B64C-42ABF0BF9FCA}" destId="{4CAAF8B8-D88A-48D9-A949-21DBA299DEA1}" srcOrd="2" destOrd="0" presId="urn:microsoft.com/office/officeart/2005/8/layout/process3"/>
    <dgm:cxn modelId="{6025A31F-2D30-4A1B-A6F8-A3636746D152}" type="presParOf" srcId="{4CAAF8B8-D88A-48D9-A949-21DBA299DEA1}" destId="{15191DC1-3271-40F3-83F8-6F2D9111B899}" srcOrd="0" destOrd="0" presId="urn:microsoft.com/office/officeart/2005/8/layout/process3"/>
    <dgm:cxn modelId="{B6499ADF-6EB5-4F25-BE4D-CE0DB04F40C3}" type="presParOf" srcId="{4CAAF8B8-D88A-48D9-A949-21DBA299DEA1}" destId="{FD0AC390-40B2-4AD8-B4FA-C19CB4F8FA35}" srcOrd="1" destOrd="0" presId="urn:microsoft.com/office/officeart/2005/8/layout/process3"/>
    <dgm:cxn modelId="{DEAA09C8-1267-41B6-BE1D-19BB87614224}" type="presParOf" srcId="{4CAAF8B8-D88A-48D9-A949-21DBA299DEA1}" destId="{C8685ABA-04FF-4507-BDF7-65B53992B5A0}" srcOrd="2" destOrd="0" presId="urn:microsoft.com/office/officeart/2005/8/layout/process3"/>
    <dgm:cxn modelId="{344663C9-39E9-45DF-957E-951969909BAF}" type="presParOf" srcId="{D3F29304-A0E9-430B-B64C-42ABF0BF9FCA}" destId="{F585D1BA-E4D0-46C1-85D9-FED7E86FC3A4}" srcOrd="3" destOrd="0" presId="urn:microsoft.com/office/officeart/2005/8/layout/process3"/>
    <dgm:cxn modelId="{9DDF2FDE-889A-4290-B854-8DA9FC701DC5}" type="presParOf" srcId="{F585D1BA-E4D0-46C1-85D9-FED7E86FC3A4}" destId="{891C8624-5345-46E2-A7A6-684DD8EA0334}" srcOrd="0" destOrd="0" presId="urn:microsoft.com/office/officeart/2005/8/layout/process3"/>
    <dgm:cxn modelId="{6F55031A-A5BF-4779-AAEC-F58C75128CD2}" type="presParOf" srcId="{D3F29304-A0E9-430B-B64C-42ABF0BF9FCA}" destId="{2628A13A-EFE9-4024-8BDB-9F5E7EA3D8FE}" srcOrd="4" destOrd="0" presId="urn:microsoft.com/office/officeart/2005/8/layout/process3"/>
    <dgm:cxn modelId="{2879950A-68AE-436A-B9BC-E1DD17164AA4}" type="presParOf" srcId="{2628A13A-EFE9-4024-8BDB-9F5E7EA3D8FE}" destId="{CC3368B5-8FEC-422E-AC98-B9D0417345A4}" srcOrd="0" destOrd="0" presId="urn:microsoft.com/office/officeart/2005/8/layout/process3"/>
    <dgm:cxn modelId="{F25889CE-B831-4704-A282-E9F0FAE4FEC3}" type="presParOf" srcId="{2628A13A-EFE9-4024-8BDB-9F5E7EA3D8FE}" destId="{DC73709A-60BD-4CB4-8973-315F43148A25}" srcOrd="1" destOrd="0" presId="urn:microsoft.com/office/officeart/2005/8/layout/process3"/>
    <dgm:cxn modelId="{5C7599AD-489C-42BE-865E-85DCE9B6FA43}" type="presParOf" srcId="{2628A13A-EFE9-4024-8BDB-9F5E7EA3D8FE}" destId="{376A62A9-D3DB-4E06-806F-489A43084A0E}"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A846BE-51A9-4BA7-9258-ECFAE05E7F40}" type="doc">
      <dgm:prSet loTypeId="urn:microsoft.com/office/officeart/2016/7/layout/LinearArrowProcessNumbered#1" loCatId="process" qsTypeId="urn:microsoft.com/office/officeart/2005/8/quickstyle/simple1" qsCatId="simple" csTypeId="urn:microsoft.com/office/officeart/2005/8/colors/accent1_2" csCatId="accent1" phldr="1"/>
      <dgm:spPr/>
      <dgm:t>
        <a:bodyPr/>
        <a:lstStyle/>
        <a:p>
          <a:endParaRPr lang="en-US"/>
        </a:p>
      </dgm:t>
    </dgm:pt>
    <dgm:pt modelId="{D841507B-447A-43E4-A67A-78917CB1FB25}">
      <dgm:prSet custT="1"/>
      <dgm:spPr/>
      <dgm:t>
        <a:bodyPr/>
        <a:lstStyle/>
        <a:p>
          <a:pPr algn="ctr"/>
          <a:r>
            <a:rPr lang="en-US" sz="2800" b="0" i="0" u="none" dirty="0">
              <a:latin typeface="Trebuchet MS" panose="020B0603020202020204" pitchFamily="34" charset="0"/>
            </a:rPr>
            <a:t>Replace Applications</a:t>
          </a:r>
          <a:endParaRPr lang="en-US" sz="2800" dirty="0">
            <a:latin typeface="Trebuchet MS" panose="020B0603020202020204" pitchFamily="34" charset="0"/>
          </a:endParaRPr>
        </a:p>
      </dgm:t>
    </dgm:pt>
    <dgm:pt modelId="{09ECAFD9-77B4-411E-A0C6-BD2718D2ED19}" type="parTrans" cxnId="{89F99CCE-DD31-45EB-8368-0C474560C17C}">
      <dgm:prSet/>
      <dgm:spPr/>
      <dgm:t>
        <a:bodyPr/>
        <a:lstStyle/>
        <a:p>
          <a:endParaRPr lang="en-US"/>
        </a:p>
      </dgm:t>
    </dgm:pt>
    <dgm:pt modelId="{8A56963F-9458-4CF1-BA11-F6B59F6693C3}" type="sibTrans" cxnId="{89F99CCE-DD31-45EB-8368-0C474560C17C}">
      <dgm:prSet phldrT="1" phldr="0"/>
      <dgm:spPr/>
      <dgm:t>
        <a:bodyPr/>
        <a:lstStyle/>
        <a:p>
          <a:r>
            <a:rPr lang="en-US"/>
            <a:t>1</a:t>
          </a:r>
          <a:endParaRPr lang="en-US" dirty="0"/>
        </a:p>
      </dgm:t>
    </dgm:pt>
    <dgm:pt modelId="{AA8D6E5D-2291-4551-826E-2E8CD77EBBCD}">
      <dgm:prSet custT="1"/>
      <dgm:spPr/>
      <dgm:t>
        <a:bodyPr/>
        <a:lstStyle/>
        <a:p>
          <a:pPr algn="ctr"/>
          <a:r>
            <a:rPr lang="en-US" sz="2800" b="0" i="0" u="none" dirty="0">
              <a:latin typeface="Trebuchet MS" panose="020B0603020202020204" pitchFamily="34" charset="0"/>
            </a:rPr>
            <a:t>Confirmation Reviews</a:t>
          </a:r>
          <a:endParaRPr lang="en-US" sz="2800" dirty="0">
            <a:latin typeface="Trebuchet MS" panose="020B0603020202020204" pitchFamily="34" charset="0"/>
          </a:endParaRPr>
        </a:p>
      </dgm:t>
    </dgm:pt>
    <dgm:pt modelId="{8108D565-E010-4B90-8EC9-E6472FDB3D6F}" type="parTrans" cxnId="{55EAF420-E592-4A82-A62F-9D8CCEB249F3}">
      <dgm:prSet/>
      <dgm:spPr/>
      <dgm:t>
        <a:bodyPr/>
        <a:lstStyle/>
        <a:p>
          <a:endParaRPr lang="en-US"/>
        </a:p>
      </dgm:t>
    </dgm:pt>
    <dgm:pt modelId="{6D5F5307-B9A3-4224-A52C-70B5D7E58E7C}" type="sibTrans" cxnId="{55EAF420-E592-4A82-A62F-9D8CCEB249F3}">
      <dgm:prSet phldrT="2" phldr="0"/>
      <dgm:spPr/>
      <dgm:t>
        <a:bodyPr/>
        <a:lstStyle/>
        <a:p>
          <a:r>
            <a:rPr lang="en-US"/>
            <a:t>2</a:t>
          </a:r>
          <a:endParaRPr lang="en-US" dirty="0"/>
        </a:p>
      </dgm:t>
    </dgm:pt>
    <dgm:pt modelId="{BA0D1191-41B5-4E4E-98CA-BB121638FA27}">
      <dgm:prSet custT="1"/>
      <dgm:spPr/>
      <dgm:t>
        <a:bodyPr/>
        <a:lstStyle/>
        <a:p>
          <a:pPr algn="ctr"/>
          <a:r>
            <a:rPr lang="en-US" sz="2400" dirty="0">
              <a:latin typeface="Trebuchet MS" panose="020B0603020202020204" pitchFamily="34" charset="0"/>
            </a:rPr>
            <a:t>Limited English Proficiency Services</a:t>
          </a:r>
        </a:p>
      </dgm:t>
    </dgm:pt>
    <dgm:pt modelId="{BF60A160-E127-4E75-A05F-AE196FFF76E3}" type="parTrans" cxnId="{11BC0A66-4F6B-4022-AC12-122A0951BEB5}">
      <dgm:prSet/>
      <dgm:spPr/>
      <dgm:t>
        <a:bodyPr/>
        <a:lstStyle/>
        <a:p>
          <a:endParaRPr lang="en-US"/>
        </a:p>
      </dgm:t>
    </dgm:pt>
    <dgm:pt modelId="{43A04663-B22C-4CA5-9BCF-3B42D70D691D}" type="sibTrans" cxnId="{11BC0A66-4F6B-4022-AC12-122A0951BEB5}">
      <dgm:prSet phldrT="3" phldr="0"/>
      <dgm:spPr/>
      <dgm:t>
        <a:bodyPr/>
        <a:lstStyle/>
        <a:p>
          <a:r>
            <a:rPr lang="en-US"/>
            <a:t>3</a:t>
          </a:r>
          <a:endParaRPr lang="en-US" dirty="0"/>
        </a:p>
      </dgm:t>
    </dgm:pt>
    <dgm:pt modelId="{D9938462-A694-4D2B-BC8A-98DD7FFDFAAA}" type="pres">
      <dgm:prSet presAssocID="{98A846BE-51A9-4BA7-9258-ECFAE05E7F40}" presName="linearFlow" presStyleCnt="0">
        <dgm:presLayoutVars>
          <dgm:dir/>
          <dgm:animLvl val="lvl"/>
          <dgm:resizeHandles val="exact"/>
        </dgm:presLayoutVars>
      </dgm:prSet>
      <dgm:spPr/>
    </dgm:pt>
    <dgm:pt modelId="{94FFE4A3-717E-4FA2-B81F-868DE997CB51}" type="pres">
      <dgm:prSet presAssocID="{D841507B-447A-43E4-A67A-78917CB1FB25}" presName="compositeNode" presStyleCnt="0"/>
      <dgm:spPr/>
    </dgm:pt>
    <dgm:pt modelId="{2FD2706E-63BB-4C73-BE4B-EA498188D5A7}" type="pres">
      <dgm:prSet presAssocID="{D841507B-447A-43E4-A67A-78917CB1FB25}" presName="parTx" presStyleLbl="node1" presStyleIdx="0" presStyleCnt="0">
        <dgm:presLayoutVars>
          <dgm:chMax val="0"/>
          <dgm:chPref val="0"/>
          <dgm:bulletEnabled val="1"/>
        </dgm:presLayoutVars>
      </dgm:prSet>
      <dgm:spPr/>
    </dgm:pt>
    <dgm:pt modelId="{E04F5057-2705-42CE-BB13-967212824C65}" type="pres">
      <dgm:prSet presAssocID="{D841507B-447A-43E4-A67A-78917CB1FB25}" presName="parSh" presStyleCnt="0"/>
      <dgm:spPr/>
    </dgm:pt>
    <dgm:pt modelId="{F5142449-10A1-4278-B96C-C4ABAB189E46}" type="pres">
      <dgm:prSet presAssocID="{D841507B-447A-43E4-A67A-78917CB1FB25}" presName="lineNode" presStyleLbl="alignAccFollowNode1" presStyleIdx="0" presStyleCnt="9"/>
      <dgm:spPr/>
    </dgm:pt>
    <dgm:pt modelId="{CB784251-3D1A-453A-AC20-F2E87A36EEF3}" type="pres">
      <dgm:prSet presAssocID="{D841507B-447A-43E4-A67A-78917CB1FB25}" presName="lineArrowNode" presStyleLbl="alignAccFollowNode1" presStyleIdx="1" presStyleCnt="9"/>
      <dgm:spPr/>
    </dgm:pt>
    <dgm:pt modelId="{7D680E2B-37E7-47C5-9407-98DE51395E71}" type="pres">
      <dgm:prSet presAssocID="{8A56963F-9458-4CF1-BA11-F6B59F6693C3}" presName="sibTransNodeCircle" presStyleLbl="alignNode1" presStyleIdx="0" presStyleCnt="3">
        <dgm:presLayoutVars>
          <dgm:chMax val="0"/>
          <dgm:bulletEnabled/>
        </dgm:presLayoutVars>
      </dgm:prSet>
      <dgm:spPr/>
    </dgm:pt>
    <dgm:pt modelId="{46F5A849-A405-4ECF-B3E1-1F0C28282973}" type="pres">
      <dgm:prSet presAssocID="{8A56963F-9458-4CF1-BA11-F6B59F6693C3}" presName="spacerBetweenCircleAndCallout" presStyleCnt="0">
        <dgm:presLayoutVars/>
      </dgm:prSet>
      <dgm:spPr/>
    </dgm:pt>
    <dgm:pt modelId="{2D736B05-B42D-46EA-852B-C2BFDDD5591E}" type="pres">
      <dgm:prSet presAssocID="{D841507B-447A-43E4-A67A-78917CB1FB25}" presName="nodeText" presStyleLbl="alignAccFollowNode1" presStyleIdx="2" presStyleCnt="9">
        <dgm:presLayoutVars>
          <dgm:bulletEnabled val="1"/>
        </dgm:presLayoutVars>
      </dgm:prSet>
      <dgm:spPr/>
    </dgm:pt>
    <dgm:pt modelId="{EC099AD6-5E45-4621-B76A-90EC2958EE47}" type="pres">
      <dgm:prSet presAssocID="{8A56963F-9458-4CF1-BA11-F6B59F6693C3}" presName="sibTransComposite" presStyleCnt="0"/>
      <dgm:spPr/>
    </dgm:pt>
    <dgm:pt modelId="{96C906A6-4FF4-454D-9D77-308711C77F14}" type="pres">
      <dgm:prSet presAssocID="{AA8D6E5D-2291-4551-826E-2E8CD77EBBCD}" presName="compositeNode" presStyleCnt="0"/>
      <dgm:spPr/>
    </dgm:pt>
    <dgm:pt modelId="{B9B0B242-87C5-42E1-A677-9D146A6D3C47}" type="pres">
      <dgm:prSet presAssocID="{AA8D6E5D-2291-4551-826E-2E8CD77EBBCD}" presName="parTx" presStyleLbl="node1" presStyleIdx="0" presStyleCnt="0">
        <dgm:presLayoutVars>
          <dgm:chMax val="0"/>
          <dgm:chPref val="0"/>
          <dgm:bulletEnabled val="1"/>
        </dgm:presLayoutVars>
      </dgm:prSet>
      <dgm:spPr/>
    </dgm:pt>
    <dgm:pt modelId="{7543640C-A0F3-4583-A402-6BC392A285F8}" type="pres">
      <dgm:prSet presAssocID="{AA8D6E5D-2291-4551-826E-2E8CD77EBBCD}" presName="parSh" presStyleCnt="0"/>
      <dgm:spPr/>
    </dgm:pt>
    <dgm:pt modelId="{69403660-B91F-4F31-9188-E4F56CDF83C4}" type="pres">
      <dgm:prSet presAssocID="{AA8D6E5D-2291-4551-826E-2E8CD77EBBCD}" presName="lineNode" presStyleLbl="alignAccFollowNode1" presStyleIdx="3" presStyleCnt="9"/>
      <dgm:spPr/>
    </dgm:pt>
    <dgm:pt modelId="{443C13A9-1FDD-4FC4-A337-CF907FF0D233}" type="pres">
      <dgm:prSet presAssocID="{AA8D6E5D-2291-4551-826E-2E8CD77EBBCD}" presName="lineArrowNode" presStyleLbl="alignAccFollowNode1" presStyleIdx="4" presStyleCnt="9"/>
      <dgm:spPr/>
    </dgm:pt>
    <dgm:pt modelId="{2E0F8023-7BBB-4718-BC8F-AC65EE454DC6}" type="pres">
      <dgm:prSet presAssocID="{6D5F5307-B9A3-4224-A52C-70B5D7E58E7C}" presName="sibTransNodeCircle" presStyleLbl="alignNode1" presStyleIdx="1" presStyleCnt="3">
        <dgm:presLayoutVars>
          <dgm:chMax val="0"/>
          <dgm:bulletEnabled/>
        </dgm:presLayoutVars>
      </dgm:prSet>
      <dgm:spPr/>
    </dgm:pt>
    <dgm:pt modelId="{5704A3ED-FA26-4408-8C85-B51BD14774E8}" type="pres">
      <dgm:prSet presAssocID="{6D5F5307-B9A3-4224-A52C-70B5D7E58E7C}" presName="spacerBetweenCircleAndCallout" presStyleCnt="0">
        <dgm:presLayoutVars/>
      </dgm:prSet>
      <dgm:spPr/>
    </dgm:pt>
    <dgm:pt modelId="{C988C04E-40E3-4D68-BF18-66EFFEEF4EB2}" type="pres">
      <dgm:prSet presAssocID="{AA8D6E5D-2291-4551-826E-2E8CD77EBBCD}" presName="nodeText" presStyleLbl="alignAccFollowNode1" presStyleIdx="5" presStyleCnt="9">
        <dgm:presLayoutVars>
          <dgm:bulletEnabled val="1"/>
        </dgm:presLayoutVars>
      </dgm:prSet>
      <dgm:spPr/>
    </dgm:pt>
    <dgm:pt modelId="{B6BBB860-34CE-4234-8D3B-BDBD461D22B0}" type="pres">
      <dgm:prSet presAssocID="{6D5F5307-B9A3-4224-A52C-70B5D7E58E7C}" presName="sibTransComposite" presStyleCnt="0"/>
      <dgm:spPr/>
    </dgm:pt>
    <dgm:pt modelId="{95226D6D-DC9D-43A5-AC93-827EFF228E2A}" type="pres">
      <dgm:prSet presAssocID="{BA0D1191-41B5-4E4E-98CA-BB121638FA27}" presName="compositeNode" presStyleCnt="0"/>
      <dgm:spPr/>
    </dgm:pt>
    <dgm:pt modelId="{E45CD75C-64D3-49E1-90AB-5C892F1B60BB}" type="pres">
      <dgm:prSet presAssocID="{BA0D1191-41B5-4E4E-98CA-BB121638FA27}" presName="parTx" presStyleLbl="node1" presStyleIdx="0" presStyleCnt="0">
        <dgm:presLayoutVars>
          <dgm:chMax val="0"/>
          <dgm:chPref val="0"/>
          <dgm:bulletEnabled val="1"/>
        </dgm:presLayoutVars>
      </dgm:prSet>
      <dgm:spPr/>
    </dgm:pt>
    <dgm:pt modelId="{FEA17D8B-7307-4AC1-BA3A-35C631CF2D8B}" type="pres">
      <dgm:prSet presAssocID="{BA0D1191-41B5-4E4E-98CA-BB121638FA27}" presName="parSh" presStyleCnt="0"/>
      <dgm:spPr/>
    </dgm:pt>
    <dgm:pt modelId="{E6547311-AF0E-4FCF-BDD0-47989B866E24}" type="pres">
      <dgm:prSet presAssocID="{BA0D1191-41B5-4E4E-98CA-BB121638FA27}" presName="lineNode" presStyleLbl="alignAccFollowNode1" presStyleIdx="6" presStyleCnt="9"/>
      <dgm:spPr/>
    </dgm:pt>
    <dgm:pt modelId="{AE6DFE2B-B7F2-4F30-B659-B552E321FADD}" type="pres">
      <dgm:prSet presAssocID="{BA0D1191-41B5-4E4E-98CA-BB121638FA27}" presName="lineArrowNode" presStyleLbl="alignAccFollowNode1" presStyleIdx="7" presStyleCnt="9"/>
      <dgm:spPr/>
    </dgm:pt>
    <dgm:pt modelId="{5245C8DA-1E76-407A-B430-701BCCF29F00}" type="pres">
      <dgm:prSet presAssocID="{43A04663-B22C-4CA5-9BCF-3B42D70D691D}" presName="sibTransNodeCircle" presStyleLbl="alignNode1" presStyleIdx="2" presStyleCnt="3">
        <dgm:presLayoutVars>
          <dgm:chMax val="0"/>
          <dgm:bulletEnabled/>
        </dgm:presLayoutVars>
      </dgm:prSet>
      <dgm:spPr/>
    </dgm:pt>
    <dgm:pt modelId="{8D76F590-811B-447B-8CED-7534489F45EC}" type="pres">
      <dgm:prSet presAssocID="{43A04663-B22C-4CA5-9BCF-3B42D70D691D}" presName="spacerBetweenCircleAndCallout" presStyleCnt="0">
        <dgm:presLayoutVars/>
      </dgm:prSet>
      <dgm:spPr/>
    </dgm:pt>
    <dgm:pt modelId="{D997FB1E-CF8D-4F5C-9E93-059F85035C01}" type="pres">
      <dgm:prSet presAssocID="{BA0D1191-41B5-4E4E-98CA-BB121638FA27}" presName="nodeText" presStyleLbl="alignAccFollowNode1" presStyleIdx="8" presStyleCnt="9">
        <dgm:presLayoutVars>
          <dgm:bulletEnabled val="1"/>
        </dgm:presLayoutVars>
      </dgm:prSet>
      <dgm:spPr/>
    </dgm:pt>
  </dgm:ptLst>
  <dgm:cxnLst>
    <dgm:cxn modelId="{453ABD19-ABD6-4290-AB1B-484D843A7A6C}" type="presOf" srcId="{8A56963F-9458-4CF1-BA11-F6B59F6693C3}" destId="{7D680E2B-37E7-47C5-9407-98DE51395E71}" srcOrd="0" destOrd="0" presId="urn:microsoft.com/office/officeart/2016/7/layout/LinearArrowProcessNumbered#1"/>
    <dgm:cxn modelId="{55EAF420-E592-4A82-A62F-9D8CCEB249F3}" srcId="{98A846BE-51A9-4BA7-9258-ECFAE05E7F40}" destId="{AA8D6E5D-2291-4551-826E-2E8CD77EBBCD}" srcOrd="1" destOrd="0" parTransId="{8108D565-E010-4B90-8EC9-E6472FDB3D6F}" sibTransId="{6D5F5307-B9A3-4224-A52C-70B5D7E58E7C}"/>
    <dgm:cxn modelId="{221DED21-AA14-474F-9176-EC85D4CE7737}" type="presOf" srcId="{BA0D1191-41B5-4E4E-98CA-BB121638FA27}" destId="{D997FB1E-CF8D-4F5C-9E93-059F85035C01}" srcOrd="0" destOrd="0" presId="urn:microsoft.com/office/officeart/2016/7/layout/LinearArrowProcessNumbered#1"/>
    <dgm:cxn modelId="{11BC0A66-4F6B-4022-AC12-122A0951BEB5}" srcId="{98A846BE-51A9-4BA7-9258-ECFAE05E7F40}" destId="{BA0D1191-41B5-4E4E-98CA-BB121638FA27}" srcOrd="2" destOrd="0" parTransId="{BF60A160-E127-4E75-A05F-AE196FFF76E3}" sibTransId="{43A04663-B22C-4CA5-9BCF-3B42D70D691D}"/>
    <dgm:cxn modelId="{0AC2E275-95C9-495E-A18A-CFCEF45E0CE7}" type="presOf" srcId="{98A846BE-51A9-4BA7-9258-ECFAE05E7F40}" destId="{D9938462-A694-4D2B-BC8A-98DD7FFDFAAA}" srcOrd="0" destOrd="0" presId="urn:microsoft.com/office/officeart/2016/7/layout/LinearArrowProcessNumbered#1"/>
    <dgm:cxn modelId="{75DB4C7A-8DE2-404A-A47B-1B56C8C511A5}" type="presOf" srcId="{43A04663-B22C-4CA5-9BCF-3B42D70D691D}" destId="{5245C8DA-1E76-407A-B430-701BCCF29F00}" srcOrd="0" destOrd="0" presId="urn:microsoft.com/office/officeart/2016/7/layout/LinearArrowProcessNumbered#1"/>
    <dgm:cxn modelId="{F1F6B3C2-F9DA-43B0-A5BE-5F333F9A6E1C}" type="presOf" srcId="{AA8D6E5D-2291-4551-826E-2E8CD77EBBCD}" destId="{C988C04E-40E3-4D68-BF18-66EFFEEF4EB2}" srcOrd="0" destOrd="0" presId="urn:microsoft.com/office/officeart/2016/7/layout/LinearArrowProcessNumbered#1"/>
    <dgm:cxn modelId="{89F99CCE-DD31-45EB-8368-0C474560C17C}" srcId="{98A846BE-51A9-4BA7-9258-ECFAE05E7F40}" destId="{D841507B-447A-43E4-A67A-78917CB1FB25}" srcOrd="0" destOrd="0" parTransId="{09ECAFD9-77B4-411E-A0C6-BD2718D2ED19}" sibTransId="{8A56963F-9458-4CF1-BA11-F6B59F6693C3}"/>
    <dgm:cxn modelId="{27C8DFCE-2304-4C98-B7A0-B706F45D0B6E}" type="presOf" srcId="{6D5F5307-B9A3-4224-A52C-70B5D7E58E7C}" destId="{2E0F8023-7BBB-4718-BC8F-AC65EE454DC6}" srcOrd="0" destOrd="0" presId="urn:microsoft.com/office/officeart/2016/7/layout/LinearArrowProcessNumbered#1"/>
    <dgm:cxn modelId="{A8FDC7DF-7E80-4503-A147-24ECEA22651E}" type="presOf" srcId="{D841507B-447A-43E4-A67A-78917CB1FB25}" destId="{2D736B05-B42D-46EA-852B-C2BFDDD5591E}" srcOrd="0" destOrd="0" presId="urn:microsoft.com/office/officeart/2016/7/layout/LinearArrowProcessNumbered#1"/>
    <dgm:cxn modelId="{764236C7-84CC-44DA-9A09-B82BA5B7E414}" type="presParOf" srcId="{D9938462-A694-4D2B-BC8A-98DD7FFDFAAA}" destId="{94FFE4A3-717E-4FA2-B81F-868DE997CB51}" srcOrd="0" destOrd="0" presId="urn:microsoft.com/office/officeart/2016/7/layout/LinearArrowProcessNumbered#1"/>
    <dgm:cxn modelId="{F916C50C-A09B-41FD-969A-375D9BC0342F}" type="presParOf" srcId="{94FFE4A3-717E-4FA2-B81F-868DE997CB51}" destId="{2FD2706E-63BB-4C73-BE4B-EA498188D5A7}" srcOrd="0" destOrd="0" presId="urn:microsoft.com/office/officeart/2016/7/layout/LinearArrowProcessNumbered#1"/>
    <dgm:cxn modelId="{4FEA4360-7CC6-41C6-B0E8-45DD99A59659}" type="presParOf" srcId="{94FFE4A3-717E-4FA2-B81F-868DE997CB51}" destId="{E04F5057-2705-42CE-BB13-967212824C65}" srcOrd="1" destOrd="0" presId="urn:microsoft.com/office/officeart/2016/7/layout/LinearArrowProcessNumbered#1"/>
    <dgm:cxn modelId="{3785FDEA-2E5D-4CB9-804F-071F34D09885}" type="presParOf" srcId="{E04F5057-2705-42CE-BB13-967212824C65}" destId="{F5142449-10A1-4278-B96C-C4ABAB189E46}" srcOrd="0" destOrd="0" presId="urn:microsoft.com/office/officeart/2016/7/layout/LinearArrowProcessNumbered#1"/>
    <dgm:cxn modelId="{201C060B-EB05-49B6-B9E5-E0ECA79D5322}" type="presParOf" srcId="{E04F5057-2705-42CE-BB13-967212824C65}" destId="{CB784251-3D1A-453A-AC20-F2E87A36EEF3}" srcOrd="1" destOrd="0" presId="urn:microsoft.com/office/officeart/2016/7/layout/LinearArrowProcessNumbered#1"/>
    <dgm:cxn modelId="{C8F1DE05-DA32-481E-B6BF-3C493CE123B8}" type="presParOf" srcId="{E04F5057-2705-42CE-BB13-967212824C65}" destId="{7D680E2B-37E7-47C5-9407-98DE51395E71}" srcOrd="2" destOrd="0" presId="urn:microsoft.com/office/officeart/2016/7/layout/LinearArrowProcessNumbered#1"/>
    <dgm:cxn modelId="{9378AD9A-10AD-44DC-B8CB-510834A948A0}" type="presParOf" srcId="{E04F5057-2705-42CE-BB13-967212824C65}" destId="{46F5A849-A405-4ECF-B3E1-1F0C28282973}" srcOrd="3" destOrd="0" presId="urn:microsoft.com/office/officeart/2016/7/layout/LinearArrowProcessNumbered#1"/>
    <dgm:cxn modelId="{414E0DBA-FA78-4F7C-A441-DBFD3F1AE47F}" type="presParOf" srcId="{94FFE4A3-717E-4FA2-B81F-868DE997CB51}" destId="{2D736B05-B42D-46EA-852B-C2BFDDD5591E}" srcOrd="2" destOrd="0" presId="urn:microsoft.com/office/officeart/2016/7/layout/LinearArrowProcessNumbered#1"/>
    <dgm:cxn modelId="{F8546444-D1E7-4F48-B60D-651E245F32E4}" type="presParOf" srcId="{D9938462-A694-4D2B-BC8A-98DD7FFDFAAA}" destId="{EC099AD6-5E45-4621-B76A-90EC2958EE47}" srcOrd="1" destOrd="0" presId="urn:microsoft.com/office/officeart/2016/7/layout/LinearArrowProcessNumbered#1"/>
    <dgm:cxn modelId="{F0E3289E-0E27-4001-B4DD-8827C584BE72}" type="presParOf" srcId="{D9938462-A694-4D2B-BC8A-98DD7FFDFAAA}" destId="{96C906A6-4FF4-454D-9D77-308711C77F14}" srcOrd="2" destOrd="0" presId="urn:microsoft.com/office/officeart/2016/7/layout/LinearArrowProcessNumbered#1"/>
    <dgm:cxn modelId="{59CE4EE5-345B-42AC-B4D8-B0CB07F65381}" type="presParOf" srcId="{96C906A6-4FF4-454D-9D77-308711C77F14}" destId="{B9B0B242-87C5-42E1-A677-9D146A6D3C47}" srcOrd="0" destOrd="0" presId="urn:microsoft.com/office/officeart/2016/7/layout/LinearArrowProcessNumbered#1"/>
    <dgm:cxn modelId="{879FF597-6A4B-4AF2-BD78-58ABD5FD75F8}" type="presParOf" srcId="{96C906A6-4FF4-454D-9D77-308711C77F14}" destId="{7543640C-A0F3-4583-A402-6BC392A285F8}" srcOrd="1" destOrd="0" presId="urn:microsoft.com/office/officeart/2016/7/layout/LinearArrowProcessNumbered#1"/>
    <dgm:cxn modelId="{630AB59B-6B05-4C33-B38F-2F80DFE79009}" type="presParOf" srcId="{7543640C-A0F3-4583-A402-6BC392A285F8}" destId="{69403660-B91F-4F31-9188-E4F56CDF83C4}" srcOrd="0" destOrd="0" presId="urn:microsoft.com/office/officeart/2016/7/layout/LinearArrowProcessNumbered#1"/>
    <dgm:cxn modelId="{1C497F94-84D0-4653-B890-5F666F26F0B0}" type="presParOf" srcId="{7543640C-A0F3-4583-A402-6BC392A285F8}" destId="{443C13A9-1FDD-4FC4-A337-CF907FF0D233}" srcOrd="1" destOrd="0" presId="urn:microsoft.com/office/officeart/2016/7/layout/LinearArrowProcessNumbered#1"/>
    <dgm:cxn modelId="{BEE59EE8-88C8-47CC-AA5E-C5CDDFA825BB}" type="presParOf" srcId="{7543640C-A0F3-4583-A402-6BC392A285F8}" destId="{2E0F8023-7BBB-4718-BC8F-AC65EE454DC6}" srcOrd="2" destOrd="0" presId="urn:microsoft.com/office/officeart/2016/7/layout/LinearArrowProcessNumbered#1"/>
    <dgm:cxn modelId="{72395719-C39D-4CFF-A91E-5EDBE7E8EE92}" type="presParOf" srcId="{7543640C-A0F3-4583-A402-6BC392A285F8}" destId="{5704A3ED-FA26-4408-8C85-B51BD14774E8}" srcOrd="3" destOrd="0" presId="urn:microsoft.com/office/officeart/2016/7/layout/LinearArrowProcessNumbered#1"/>
    <dgm:cxn modelId="{082B38AE-05D0-4A0F-8F99-820978A25641}" type="presParOf" srcId="{96C906A6-4FF4-454D-9D77-308711C77F14}" destId="{C988C04E-40E3-4D68-BF18-66EFFEEF4EB2}" srcOrd="2" destOrd="0" presId="urn:microsoft.com/office/officeart/2016/7/layout/LinearArrowProcessNumbered#1"/>
    <dgm:cxn modelId="{ADBDEF19-B637-4A7D-A041-661B34B6DAC3}" type="presParOf" srcId="{D9938462-A694-4D2B-BC8A-98DD7FFDFAAA}" destId="{B6BBB860-34CE-4234-8D3B-BDBD461D22B0}" srcOrd="3" destOrd="0" presId="urn:microsoft.com/office/officeart/2016/7/layout/LinearArrowProcessNumbered#1"/>
    <dgm:cxn modelId="{8F447F70-04A1-4BC9-AA30-09B985C0A12B}" type="presParOf" srcId="{D9938462-A694-4D2B-BC8A-98DD7FFDFAAA}" destId="{95226D6D-DC9D-43A5-AC93-827EFF228E2A}" srcOrd="4" destOrd="0" presId="urn:microsoft.com/office/officeart/2016/7/layout/LinearArrowProcessNumbered#1"/>
    <dgm:cxn modelId="{DA77B396-D37F-4BEE-A2BF-6DC1A169F3AD}" type="presParOf" srcId="{95226D6D-DC9D-43A5-AC93-827EFF228E2A}" destId="{E45CD75C-64D3-49E1-90AB-5C892F1B60BB}" srcOrd="0" destOrd="0" presId="urn:microsoft.com/office/officeart/2016/7/layout/LinearArrowProcessNumbered#1"/>
    <dgm:cxn modelId="{71D9D654-4AF2-4FD6-B673-A3B510CFC2C4}" type="presParOf" srcId="{95226D6D-DC9D-43A5-AC93-827EFF228E2A}" destId="{FEA17D8B-7307-4AC1-BA3A-35C631CF2D8B}" srcOrd="1" destOrd="0" presId="urn:microsoft.com/office/officeart/2016/7/layout/LinearArrowProcessNumbered#1"/>
    <dgm:cxn modelId="{AD56DB09-87F0-42B0-84A3-7BB7809229F3}" type="presParOf" srcId="{FEA17D8B-7307-4AC1-BA3A-35C631CF2D8B}" destId="{E6547311-AF0E-4FCF-BDD0-47989B866E24}" srcOrd="0" destOrd="0" presId="urn:microsoft.com/office/officeart/2016/7/layout/LinearArrowProcessNumbered#1"/>
    <dgm:cxn modelId="{1F1A5182-9619-4798-9CAF-D53A90DEA34D}" type="presParOf" srcId="{FEA17D8B-7307-4AC1-BA3A-35C631CF2D8B}" destId="{AE6DFE2B-B7F2-4F30-B659-B552E321FADD}" srcOrd="1" destOrd="0" presId="urn:microsoft.com/office/officeart/2016/7/layout/LinearArrowProcessNumbered#1"/>
    <dgm:cxn modelId="{E516E0E1-E2C0-4D6A-A968-452B27DECC33}" type="presParOf" srcId="{FEA17D8B-7307-4AC1-BA3A-35C631CF2D8B}" destId="{5245C8DA-1E76-407A-B430-701BCCF29F00}" srcOrd="2" destOrd="0" presId="urn:microsoft.com/office/officeart/2016/7/layout/LinearArrowProcessNumbered#1"/>
    <dgm:cxn modelId="{9175FCC8-0A0C-4E31-A3B3-971C46D3DF74}" type="presParOf" srcId="{FEA17D8B-7307-4AC1-BA3A-35C631CF2D8B}" destId="{8D76F590-811B-447B-8CED-7534489F45EC}" srcOrd="3" destOrd="0" presId="urn:microsoft.com/office/officeart/2016/7/layout/LinearArrowProcessNumbered#1"/>
    <dgm:cxn modelId="{381290E6-C932-4E85-8DB9-C439C64C4C26}" type="presParOf" srcId="{95226D6D-DC9D-43A5-AC93-827EFF228E2A}" destId="{D997FB1E-CF8D-4F5C-9E93-059F85035C01}" srcOrd="2" destOrd="0" presId="urn:microsoft.com/office/officeart/2016/7/layout/LinearArrow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BD6BE8-A4F0-4941-827E-EE1877F940E7}" type="doc">
      <dgm:prSet loTypeId="urn:microsoft.com/office/officeart/2005/8/layout/process2" loCatId="process" qsTypeId="urn:microsoft.com/office/officeart/2005/8/quickstyle/simple1" qsCatId="simple" csTypeId="urn:microsoft.com/office/officeart/2005/8/colors/accent1_2" csCatId="accent1" phldr="1"/>
      <dgm:spPr/>
    </dgm:pt>
    <dgm:pt modelId="{4F954960-DAF6-47EB-AA60-9CF548B8A09C}">
      <dgm:prSet phldrT="[Text]"/>
      <dgm:spPr/>
      <dgm:t>
        <a:bodyPr/>
        <a:lstStyle/>
        <a:p>
          <a:r>
            <a:rPr lang="en-US" dirty="0"/>
            <a:t>Document Confirmation Review</a:t>
          </a:r>
        </a:p>
      </dgm:t>
    </dgm:pt>
    <dgm:pt modelId="{135FA013-CB68-418E-A0D0-BF2E49495D66}" type="parTrans" cxnId="{A2EC0117-E23A-4A84-A79E-9E3E520CB027}">
      <dgm:prSet/>
      <dgm:spPr/>
      <dgm:t>
        <a:bodyPr/>
        <a:lstStyle/>
        <a:p>
          <a:endParaRPr lang="en-US"/>
        </a:p>
      </dgm:t>
    </dgm:pt>
    <dgm:pt modelId="{A070EDCB-78EF-4BF8-806F-348838C6AFFD}" type="sibTrans" cxnId="{A2EC0117-E23A-4A84-A79E-9E3E520CB027}">
      <dgm:prSet/>
      <dgm:spPr/>
      <dgm:t>
        <a:bodyPr/>
        <a:lstStyle/>
        <a:p>
          <a:endParaRPr lang="en-US"/>
        </a:p>
      </dgm:t>
    </dgm:pt>
    <dgm:pt modelId="{5A3FBA89-62C9-4BD8-B92E-31BA4B6F4E5F}">
      <dgm:prSet phldrT="[Text]"/>
      <dgm:spPr/>
      <dgm:t>
        <a:bodyPr/>
        <a:lstStyle/>
        <a:p>
          <a:r>
            <a:rPr lang="en-US" dirty="0"/>
            <a:t>Record Date Verification Notice was Sent</a:t>
          </a:r>
        </a:p>
      </dgm:t>
    </dgm:pt>
    <dgm:pt modelId="{8E49C22A-FDCE-4048-A98D-D7CE575E41ED}" type="parTrans" cxnId="{E6C10830-E403-4750-B73C-CAEF98D34513}">
      <dgm:prSet/>
      <dgm:spPr/>
      <dgm:t>
        <a:bodyPr/>
        <a:lstStyle/>
        <a:p>
          <a:endParaRPr lang="en-US"/>
        </a:p>
      </dgm:t>
    </dgm:pt>
    <dgm:pt modelId="{AB565AD1-70D7-4E90-906D-1F6FC136B5F2}" type="sibTrans" cxnId="{E6C10830-E403-4750-B73C-CAEF98D34513}">
      <dgm:prSet/>
      <dgm:spPr/>
      <dgm:t>
        <a:bodyPr/>
        <a:lstStyle/>
        <a:p>
          <a:endParaRPr lang="en-US"/>
        </a:p>
      </dgm:t>
    </dgm:pt>
    <dgm:pt modelId="{92E0AD77-C61E-49C7-AA92-545DD95B6E37}">
      <dgm:prSet phldrT="[Text]"/>
      <dgm:spPr/>
      <dgm:t>
        <a:bodyPr/>
        <a:lstStyle/>
        <a:p>
          <a:r>
            <a:rPr lang="en-US" dirty="0"/>
            <a:t>Document Follow-Up Attempts</a:t>
          </a:r>
        </a:p>
      </dgm:t>
    </dgm:pt>
    <dgm:pt modelId="{28D283C8-ED63-4856-896A-16CF2DA108F3}" type="parTrans" cxnId="{853AAE39-9EE1-45FF-8E2A-4F2E81D9E458}">
      <dgm:prSet/>
      <dgm:spPr/>
      <dgm:t>
        <a:bodyPr/>
        <a:lstStyle/>
        <a:p>
          <a:endParaRPr lang="en-US"/>
        </a:p>
      </dgm:t>
    </dgm:pt>
    <dgm:pt modelId="{670397E5-DB7B-40F9-AFB8-67A0804307E2}" type="sibTrans" cxnId="{853AAE39-9EE1-45FF-8E2A-4F2E81D9E458}">
      <dgm:prSet/>
      <dgm:spPr/>
      <dgm:t>
        <a:bodyPr/>
        <a:lstStyle/>
        <a:p>
          <a:endParaRPr lang="en-US"/>
        </a:p>
      </dgm:t>
    </dgm:pt>
    <dgm:pt modelId="{D96B54B5-1A2B-4270-914B-8C1141F2318B}">
      <dgm:prSet phldrT="[Text]"/>
      <dgm:spPr/>
      <dgm:t>
        <a:bodyPr/>
        <a:lstStyle/>
        <a:p>
          <a:r>
            <a:rPr lang="en-US" dirty="0"/>
            <a:t>Record Submitted Documentation Calculations</a:t>
          </a:r>
        </a:p>
      </dgm:t>
    </dgm:pt>
    <dgm:pt modelId="{0B78A405-5F22-40E5-B1C1-E34DC1955914}" type="parTrans" cxnId="{9A69A0F7-D5A3-47F4-B7C5-D504F06ACAF3}">
      <dgm:prSet/>
      <dgm:spPr/>
    </dgm:pt>
    <dgm:pt modelId="{55374F21-5DA5-48E0-8D70-FC6F91F03C7D}" type="sibTrans" cxnId="{9A69A0F7-D5A3-47F4-B7C5-D504F06ACAF3}">
      <dgm:prSet/>
      <dgm:spPr/>
      <dgm:t>
        <a:bodyPr/>
        <a:lstStyle/>
        <a:p>
          <a:endParaRPr lang="en-US"/>
        </a:p>
      </dgm:t>
    </dgm:pt>
    <dgm:pt modelId="{64824E4E-CE40-4D99-B969-C5084FFA2F6D}">
      <dgm:prSet/>
      <dgm:spPr/>
      <dgm:t>
        <a:bodyPr/>
        <a:lstStyle/>
        <a:p>
          <a:r>
            <a:rPr lang="en-US"/>
            <a:t>Document Verification Results and Date Results Letter was Sent</a:t>
          </a:r>
          <a:endParaRPr lang="en-US" dirty="0"/>
        </a:p>
      </dgm:t>
    </dgm:pt>
    <dgm:pt modelId="{BC869B29-446F-40FB-8BCE-6DE81A2BCBF7}" type="parTrans" cxnId="{041BF789-AE76-44D5-8C2A-7D8524ED88F5}">
      <dgm:prSet/>
      <dgm:spPr/>
      <dgm:t>
        <a:bodyPr/>
        <a:lstStyle/>
        <a:p>
          <a:endParaRPr lang="en-US"/>
        </a:p>
      </dgm:t>
    </dgm:pt>
    <dgm:pt modelId="{CFB1B017-6797-4F71-92B9-631D91B8049F}" type="sibTrans" cxnId="{041BF789-AE76-44D5-8C2A-7D8524ED88F5}">
      <dgm:prSet/>
      <dgm:spPr/>
      <dgm:t>
        <a:bodyPr/>
        <a:lstStyle/>
        <a:p>
          <a:endParaRPr lang="en-US"/>
        </a:p>
      </dgm:t>
    </dgm:pt>
    <dgm:pt modelId="{6FC025D0-A938-46F1-889C-35625A622F02}" type="pres">
      <dgm:prSet presAssocID="{86BD6BE8-A4F0-4941-827E-EE1877F940E7}" presName="linearFlow" presStyleCnt="0">
        <dgm:presLayoutVars>
          <dgm:resizeHandles val="exact"/>
        </dgm:presLayoutVars>
      </dgm:prSet>
      <dgm:spPr/>
    </dgm:pt>
    <dgm:pt modelId="{536E9E54-8CDB-4A27-87E6-8E92C6298EF5}" type="pres">
      <dgm:prSet presAssocID="{4F954960-DAF6-47EB-AA60-9CF548B8A09C}" presName="node" presStyleLbl="node1" presStyleIdx="0" presStyleCnt="5">
        <dgm:presLayoutVars>
          <dgm:bulletEnabled val="1"/>
        </dgm:presLayoutVars>
      </dgm:prSet>
      <dgm:spPr/>
    </dgm:pt>
    <dgm:pt modelId="{A4C4F117-C529-4C38-AD5B-08F0D66EE9E4}" type="pres">
      <dgm:prSet presAssocID="{A070EDCB-78EF-4BF8-806F-348838C6AFFD}" presName="sibTrans" presStyleLbl="sibTrans2D1" presStyleIdx="0" presStyleCnt="4"/>
      <dgm:spPr/>
    </dgm:pt>
    <dgm:pt modelId="{01F83DD2-8E05-4B9D-80C2-6F6858861F2C}" type="pres">
      <dgm:prSet presAssocID="{A070EDCB-78EF-4BF8-806F-348838C6AFFD}" presName="connectorText" presStyleLbl="sibTrans2D1" presStyleIdx="0" presStyleCnt="4"/>
      <dgm:spPr/>
    </dgm:pt>
    <dgm:pt modelId="{ABD032EB-A465-4AE8-A8C8-BE56AE7EB002}" type="pres">
      <dgm:prSet presAssocID="{5A3FBA89-62C9-4BD8-B92E-31BA4B6F4E5F}" presName="node" presStyleLbl="node1" presStyleIdx="1" presStyleCnt="5">
        <dgm:presLayoutVars>
          <dgm:bulletEnabled val="1"/>
        </dgm:presLayoutVars>
      </dgm:prSet>
      <dgm:spPr/>
    </dgm:pt>
    <dgm:pt modelId="{3B91D398-B4F1-422F-8201-F18E04842F02}" type="pres">
      <dgm:prSet presAssocID="{AB565AD1-70D7-4E90-906D-1F6FC136B5F2}" presName="sibTrans" presStyleLbl="sibTrans2D1" presStyleIdx="1" presStyleCnt="4"/>
      <dgm:spPr/>
    </dgm:pt>
    <dgm:pt modelId="{9804EDE7-70B0-47A0-B1C6-6193F54ED694}" type="pres">
      <dgm:prSet presAssocID="{AB565AD1-70D7-4E90-906D-1F6FC136B5F2}" presName="connectorText" presStyleLbl="sibTrans2D1" presStyleIdx="1" presStyleCnt="4"/>
      <dgm:spPr/>
    </dgm:pt>
    <dgm:pt modelId="{E08DEF54-6F35-4A94-B545-01FDFBAD1770}" type="pres">
      <dgm:prSet presAssocID="{92E0AD77-C61E-49C7-AA92-545DD95B6E37}" presName="node" presStyleLbl="node1" presStyleIdx="2" presStyleCnt="5">
        <dgm:presLayoutVars>
          <dgm:bulletEnabled val="1"/>
        </dgm:presLayoutVars>
      </dgm:prSet>
      <dgm:spPr/>
    </dgm:pt>
    <dgm:pt modelId="{9B8797AD-539A-4581-96E0-732CC395C3D7}" type="pres">
      <dgm:prSet presAssocID="{670397E5-DB7B-40F9-AFB8-67A0804307E2}" presName="sibTrans" presStyleLbl="sibTrans2D1" presStyleIdx="2" presStyleCnt="4"/>
      <dgm:spPr/>
    </dgm:pt>
    <dgm:pt modelId="{4A6644BB-3C95-4E80-8EBF-9B66730ED640}" type="pres">
      <dgm:prSet presAssocID="{670397E5-DB7B-40F9-AFB8-67A0804307E2}" presName="connectorText" presStyleLbl="sibTrans2D1" presStyleIdx="2" presStyleCnt="4"/>
      <dgm:spPr/>
    </dgm:pt>
    <dgm:pt modelId="{2FF2EABF-8369-491F-A9A2-367252744586}" type="pres">
      <dgm:prSet presAssocID="{D96B54B5-1A2B-4270-914B-8C1141F2318B}" presName="node" presStyleLbl="node1" presStyleIdx="3" presStyleCnt="5">
        <dgm:presLayoutVars>
          <dgm:bulletEnabled val="1"/>
        </dgm:presLayoutVars>
      </dgm:prSet>
      <dgm:spPr/>
    </dgm:pt>
    <dgm:pt modelId="{A6A7B868-11E8-4D42-AB3F-98DCF0ECCC7F}" type="pres">
      <dgm:prSet presAssocID="{55374F21-5DA5-48E0-8D70-FC6F91F03C7D}" presName="sibTrans" presStyleLbl="sibTrans2D1" presStyleIdx="3" presStyleCnt="4"/>
      <dgm:spPr/>
    </dgm:pt>
    <dgm:pt modelId="{461E3161-9383-4796-BF62-61B3A86933A0}" type="pres">
      <dgm:prSet presAssocID="{55374F21-5DA5-48E0-8D70-FC6F91F03C7D}" presName="connectorText" presStyleLbl="sibTrans2D1" presStyleIdx="3" presStyleCnt="4"/>
      <dgm:spPr/>
    </dgm:pt>
    <dgm:pt modelId="{6F28793C-1627-4921-A1D7-AE350663F32E}" type="pres">
      <dgm:prSet presAssocID="{64824E4E-CE40-4D99-B969-C5084FFA2F6D}" presName="node" presStyleLbl="node1" presStyleIdx="4" presStyleCnt="5">
        <dgm:presLayoutVars>
          <dgm:bulletEnabled val="1"/>
        </dgm:presLayoutVars>
      </dgm:prSet>
      <dgm:spPr/>
    </dgm:pt>
  </dgm:ptLst>
  <dgm:cxnLst>
    <dgm:cxn modelId="{6E582412-8863-408E-9477-988275971994}" type="presOf" srcId="{A070EDCB-78EF-4BF8-806F-348838C6AFFD}" destId="{A4C4F117-C529-4C38-AD5B-08F0D66EE9E4}" srcOrd="0" destOrd="0" presId="urn:microsoft.com/office/officeart/2005/8/layout/process2"/>
    <dgm:cxn modelId="{2AA76F13-0B52-45E7-8C39-5FE92488CA59}" type="presOf" srcId="{55374F21-5DA5-48E0-8D70-FC6F91F03C7D}" destId="{A6A7B868-11E8-4D42-AB3F-98DCF0ECCC7F}" srcOrd="0" destOrd="0" presId="urn:microsoft.com/office/officeart/2005/8/layout/process2"/>
    <dgm:cxn modelId="{A2EC0117-E23A-4A84-A79E-9E3E520CB027}" srcId="{86BD6BE8-A4F0-4941-827E-EE1877F940E7}" destId="{4F954960-DAF6-47EB-AA60-9CF548B8A09C}" srcOrd="0" destOrd="0" parTransId="{135FA013-CB68-418E-A0D0-BF2E49495D66}" sibTransId="{A070EDCB-78EF-4BF8-806F-348838C6AFFD}"/>
    <dgm:cxn modelId="{32E8F219-517B-4D5D-B364-DFF359519B6E}" type="presOf" srcId="{4F954960-DAF6-47EB-AA60-9CF548B8A09C}" destId="{536E9E54-8CDB-4A27-87E6-8E92C6298EF5}" srcOrd="0" destOrd="0" presId="urn:microsoft.com/office/officeart/2005/8/layout/process2"/>
    <dgm:cxn modelId="{E6C10830-E403-4750-B73C-CAEF98D34513}" srcId="{86BD6BE8-A4F0-4941-827E-EE1877F940E7}" destId="{5A3FBA89-62C9-4BD8-B92E-31BA4B6F4E5F}" srcOrd="1" destOrd="0" parTransId="{8E49C22A-FDCE-4048-A98D-D7CE575E41ED}" sibTransId="{AB565AD1-70D7-4E90-906D-1F6FC136B5F2}"/>
    <dgm:cxn modelId="{2C48E134-0A96-403B-9F80-CA2F2983AE31}" type="presOf" srcId="{5A3FBA89-62C9-4BD8-B92E-31BA4B6F4E5F}" destId="{ABD032EB-A465-4AE8-A8C8-BE56AE7EB002}" srcOrd="0" destOrd="0" presId="urn:microsoft.com/office/officeart/2005/8/layout/process2"/>
    <dgm:cxn modelId="{9E5E0F37-FB67-4F3A-BF01-1E708F6406AF}" type="presOf" srcId="{86BD6BE8-A4F0-4941-827E-EE1877F940E7}" destId="{6FC025D0-A938-46F1-889C-35625A622F02}" srcOrd="0" destOrd="0" presId="urn:microsoft.com/office/officeart/2005/8/layout/process2"/>
    <dgm:cxn modelId="{853AAE39-9EE1-45FF-8E2A-4F2E81D9E458}" srcId="{86BD6BE8-A4F0-4941-827E-EE1877F940E7}" destId="{92E0AD77-C61E-49C7-AA92-545DD95B6E37}" srcOrd="2" destOrd="0" parTransId="{28D283C8-ED63-4856-896A-16CF2DA108F3}" sibTransId="{670397E5-DB7B-40F9-AFB8-67A0804307E2}"/>
    <dgm:cxn modelId="{16543A44-8D34-429D-B724-6DD156D8431A}" type="presOf" srcId="{670397E5-DB7B-40F9-AFB8-67A0804307E2}" destId="{4A6644BB-3C95-4E80-8EBF-9B66730ED640}" srcOrd="1" destOrd="0" presId="urn:microsoft.com/office/officeart/2005/8/layout/process2"/>
    <dgm:cxn modelId="{0AF5F64D-47D1-4381-9FA4-A2DFA42E0931}" type="presOf" srcId="{AB565AD1-70D7-4E90-906D-1F6FC136B5F2}" destId="{3B91D398-B4F1-422F-8201-F18E04842F02}" srcOrd="0" destOrd="0" presId="urn:microsoft.com/office/officeart/2005/8/layout/process2"/>
    <dgm:cxn modelId="{8FC17853-2A30-4FBC-B066-274BDBED4444}" type="presOf" srcId="{AB565AD1-70D7-4E90-906D-1F6FC136B5F2}" destId="{9804EDE7-70B0-47A0-B1C6-6193F54ED694}" srcOrd="1" destOrd="0" presId="urn:microsoft.com/office/officeart/2005/8/layout/process2"/>
    <dgm:cxn modelId="{56773880-3320-4CCB-B89F-7C4795BB3E89}" type="presOf" srcId="{A070EDCB-78EF-4BF8-806F-348838C6AFFD}" destId="{01F83DD2-8E05-4B9D-80C2-6F6858861F2C}" srcOrd="1" destOrd="0" presId="urn:microsoft.com/office/officeart/2005/8/layout/process2"/>
    <dgm:cxn modelId="{041BF789-AE76-44D5-8C2A-7D8524ED88F5}" srcId="{86BD6BE8-A4F0-4941-827E-EE1877F940E7}" destId="{64824E4E-CE40-4D99-B969-C5084FFA2F6D}" srcOrd="4" destOrd="0" parTransId="{BC869B29-446F-40FB-8BCE-6DE81A2BCBF7}" sibTransId="{CFB1B017-6797-4F71-92B9-631D91B8049F}"/>
    <dgm:cxn modelId="{4E45DCA8-F965-450D-A603-78CAAB030D22}" type="presOf" srcId="{55374F21-5DA5-48E0-8D70-FC6F91F03C7D}" destId="{461E3161-9383-4796-BF62-61B3A86933A0}" srcOrd="1" destOrd="0" presId="urn:microsoft.com/office/officeart/2005/8/layout/process2"/>
    <dgm:cxn modelId="{69657DDD-F10E-4912-9ACC-FA9FFA587A59}" type="presOf" srcId="{92E0AD77-C61E-49C7-AA92-545DD95B6E37}" destId="{E08DEF54-6F35-4A94-B545-01FDFBAD1770}" srcOrd="0" destOrd="0" presId="urn:microsoft.com/office/officeart/2005/8/layout/process2"/>
    <dgm:cxn modelId="{48F6CBDE-AEAA-43C6-AE0A-45C51AACA963}" type="presOf" srcId="{670397E5-DB7B-40F9-AFB8-67A0804307E2}" destId="{9B8797AD-539A-4581-96E0-732CC395C3D7}" srcOrd="0" destOrd="0" presId="urn:microsoft.com/office/officeart/2005/8/layout/process2"/>
    <dgm:cxn modelId="{C06ADAE4-40AF-49A8-B6CE-9610E00B7748}" type="presOf" srcId="{D96B54B5-1A2B-4270-914B-8C1141F2318B}" destId="{2FF2EABF-8369-491F-A9A2-367252744586}" srcOrd="0" destOrd="0" presId="urn:microsoft.com/office/officeart/2005/8/layout/process2"/>
    <dgm:cxn modelId="{E5BA60F0-DFBF-4423-A0DC-B9D85633D047}" type="presOf" srcId="{64824E4E-CE40-4D99-B969-C5084FFA2F6D}" destId="{6F28793C-1627-4921-A1D7-AE350663F32E}" srcOrd="0" destOrd="0" presId="urn:microsoft.com/office/officeart/2005/8/layout/process2"/>
    <dgm:cxn modelId="{9A69A0F7-D5A3-47F4-B7C5-D504F06ACAF3}" srcId="{86BD6BE8-A4F0-4941-827E-EE1877F940E7}" destId="{D96B54B5-1A2B-4270-914B-8C1141F2318B}" srcOrd="3" destOrd="0" parTransId="{0B78A405-5F22-40E5-B1C1-E34DC1955914}" sibTransId="{55374F21-5DA5-48E0-8D70-FC6F91F03C7D}"/>
    <dgm:cxn modelId="{36A29C27-2E01-49B4-BBB4-2964A664845A}" type="presParOf" srcId="{6FC025D0-A938-46F1-889C-35625A622F02}" destId="{536E9E54-8CDB-4A27-87E6-8E92C6298EF5}" srcOrd="0" destOrd="0" presId="urn:microsoft.com/office/officeart/2005/8/layout/process2"/>
    <dgm:cxn modelId="{2763D1EE-1168-4E88-8A7A-FE4F7D8A8F18}" type="presParOf" srcId="{6FC025D0-A938-46F1-889C-35625A622F02}" destId="{A4C4F117-C529-4C38-AD5B-08F0D66EE9E4}" srcOrd="1" destOrd="0" presId="urn:microsoft.com/office/officeart/2005/8/layout/process2"/>
    <dgm:cxn modelId="{5ECAC42E-2708-4FB0-88C6-E9318640CA67}" type="presParOf" srcId="{A4C4F117-C529-4C38-AD5B-08F0D66EE9E4}" destId="{01F83DD2-8E05-4B9D-80C2-6F6858861F2C}" srcOrd="0" destOrd="0" presId="urn:microsoft.com/office/officeart/2005/8/layout/process2"/>
    <dgm:cxn modelId="{E6C02AA7-AB6D-47F8-8CA9-406F37B6D820}" type="presParOf" srcId="{6FC025D0-A938-46F1-889C-35625A622F02}" destId="{ABD032EB-A465-4AE8-A8C8-BE56AE7EB002}" srcOrd="2" destOrd="0" presId="urn:microsoft.com/office/officeart/2005/8/layout/process2"/>
    <dgm:cxn modelId="{04B29887-691F-4FF9-87D6-2BB741841B79}" type="presParOf" srcId="{6FC025D0-A938-46F1-889C-35625A622F02}" destId="{3B91D398-B4F1-422F-8201-F18E04842F02}" srcOrd="3" destOrd="0" presId="urn:microsoft.com/office/officeart/2005/8/layout/process2"/>
    <dgm:cxn modelId="{5AE2F21C-91EE-49CC-B972-50ED2BC724DF}" type="presParOf" srcId="{3B91D398-B4F1-422F-8201-F18E04842F02}" destId="{9804EDE7-70B0-47A0-B1C6-6193F54ED694}" srcOrd="0" destOrd="0" presId="urn:microsoft.com/office/officeart/2005/8/layout/process2"/>
    <dgm:cxn modelId="{3661E314-7348-4E75-BDDB-509B40D538AF}" type="presParOf" srcId="{6FC025D0-A938-46F1-889C-35625A622F02}" destId="{E08DEF54-6F35-4A94-B545-01FDFBAD1770}" srcOrd="4" destOrd="0" presId="urn:microsoft.com/office/officeart/2005/8/layout/process2"/>
    <dgm:cxn modelId="{8E883CAE-27E1-4501-A74A-672183637DA2}" type="presParOf" srcId="{6FC025D0-A938-46F1-889C-35625A622F02}" destId="{9B8797AD-539A-4581-96E0-732CC395C3D7}" srcOrd="5" destOrd="0" presId="urn:microsoft.com/office/officeart/2005/8/layout/process2"/>
    <dgm:cxn modelId="{16394439-3E8F-48CA-BE8A-01AF31CB5559}" type="presParOf" srcId="{9B8797AD-539A-4581-96E0-732CC395C3D7}" destId="{4A6644BB-3C95-4E80-8EBF-9B66730ED640}" srcOrd="0" destOrd="0" presId="urn:microsoft.com/office/officeart/2005/8/layout/process2"/>
    <dgm:cxn modelId="{CEB712C8-E7EF-4485-B06D-C35BC091246D}" type="presParOf" srcId="{6FC025D0-A938-46F1-889C-35625A622F02}" destId="{2FF2EABF-8369-491F-A9A2-367252744586}" srcOrd="6" destOrd="0" presId="urn:microsoft.com/office/officeart/2005/8/layout/process2"/>
    <dgm:cxn modelId="{1057BFA5-56F7-4C67-8AB8-E54E269B43C1}" type="presParOf" srcId="{6FC025D0-A938-46F1-889C-35625A622F02}" destId="{A6A7B868-11E8-4D42-AB3F-98DCF0ECCC7F}" srcOrd="7" destOrd="0" presId="urn:microsoft.com/office/officeart/2005/8/layout/process2"/>
    <dgm:cxn modelId="{CF4B3809-7B26-4889-8F42-B4E1E2A5CB10}" type="presParOf" srcId="{A6A7B868-11E8-4D42-AB3F-98DCF0ECCC7F}" destId="{461E3161-9383-4796-BF62-61B3A86933A0}" srcOrd="0" destOrd="0" presId="urn:microsoft.com/office/officeart/2005/8/layout/process2"/>
    <dgm:cxn modelId="{95C2990D-DC0A-42DA-B3B2-714A30576EE0}" type="presParOf" srcId="{6FC025D0-A938-46F1-889C-35625A622F02}" destId="{6F28793C-1627-4921-A1D7-AE350663F32E}"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EC932B-007D-40B5-8DA4-74F2012FE3DC}"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US"/>
        </a:p>
      </dgm:t>
    </dgm:pt>
    <dgm:pt modelId="{3DB08F20-8A73-4872-927C-8ADA27265CCC}">
      <dgm:prSet phldrT="[Text]" custT="1"/>
      <dgm:spPr/>
      <dgm:t>
        <a:bodyPr/>
        <a:lstStyle/>
        <a:p>
          <a:pPr>
            <a:spcAft>
              <a:spcPts val="425"/>
            </a:spcAft>
          </a:pPr>
          <a:r>
            <a:rPr lang="en-US" sz="1400" dirty="0"/>
            <a:t>Salary/Wages</a:t>
          </a:r>
        </a:p>
        <a:p>
          <a:pPr>
            <a:spcAft>
              <a:spcPts val="425"/>
            </a:spcAft>
          </a:pPr>
          <a:r>
            <a:rPr lang="en-US" sz="1400" dirty="0"/>
            <a:t>Tips/Commissions</a:t>
          </a:r>
        </a:p>
        <a:p>
          <a:pPr>
            <a:spcAft>
              <a:spcPts val="425"/>
            </a:spcAft>
          </a:pPr>
          <a:r>
            <a:rPr lang="en-US" sz="1400" dirty="0"/>
            <a:t>Self-Employment Income</a:t>
          </a:r>
        </a:p>
      </dgm:t>
    </dgm:pt>
    <dgm:pt modelId="{BF278F91-CBF4-4B55-8732-CCC8545E474D}" type="parTrans" cxnId="{EC3012A6-C7E8-47BC-B6B2-5BC271F2049F}">
      <dgm:prSet/>
      <dgm:spPr/>
      <dgm:t>
        <a:bodyPr/>
        <a:lstStyle/>
        <a:p>
          <a:endParaRPr lang="en-US"/>
        </a:p>
      </dgm:t>
    </dgm:pt>
    <dgm:pt modelId="{AB6B9885-9269-4B21-8F04-C9D70EE08F89}" type="sibTrans" cxnId="{EC3012A6-C7E8-47BC-B6B2-5BC271F2049F}">
      <dgm:prSet/>
      <dgm:spPr/>
      <dgm:t>
        <a:bodyPr/>
        <a:lstStyle/>
        <a:p>
          <a:endParaRPr lang="en-US"/>
        </a:p>
      </dgm:t>
    </dgm:pt>
    <dgm:pt modelId="{E067CACE-BBBD-454A-A4FA-665235F09071}">
      <dgm:prSet phldrT="[Text]"/>
      <dgm:spPr>
        <a:solidFill>
          <a:srgbClr val="825575"/>
        </a:solidFill>
      </dgm:spPr>
      <dgm:t>
        <a:bodyPr/>
        <a:lstStyle/>
        <a:p>
          <a:endParaRPr lang="en-US" dirty="0"/>
        </a:p>
      </dgm:t>
    </dgm:pt>
    <dgm:pt modelId="{060965AD-F112-4ECC-9B2A-3EC1B5B8A6AB}" type="parTrans" cxnId="{EBB2E73D-5AF7-4473-BCA4-47C11BE64E29}">
      <dgm:prSet/>
      <dgm:spPr/>
      <dgm:t>
        <a:bodyPr/>
        <a:lstStyle/>
        <a:p>
          <a:endParaRPr lang="en-US"/>
        </a:p>
      </dgm:t>
    </dgm:pt>
    <dgm:pt modelId="{12C53DC3-5262-44FB-9FF8-34DBADAFA5D9}" type="sibTrans" cxnId="{EBB2E73D-5AF7-4473-BCA4-47C11BE64E29}">
      <dgm:prSet/>
      <dgm:spPr>
        <a:solidFill>
          <a:srgbClr val="825575"/>
        </a:solidFill>
      </dgm:spPr>
      <dgm:t>
        <a:bodyPr/>
        <a:lstStyle/>
        <a:p>
          <a:endParaRPr lang="en-US"/>
        </a:p>
      </dgm:t>
    </dgm:pt>
    <dgm:pt modelId="{3A3B2FC8-F8AA-4174-A4CA-92CC485C59DF}">
      <dgm:prSet phldrT="[Text]" custT="1"/>
      <dgm:spPr/>
      <dgm:t>
        <a:bodyPr/>
        <a:lstStyle/>
        <a:p>
          <a:pPr algn="r"/>
          <a:r>
            <a:rPr lang="en-US" sz="1400" dirty="0"/>
            <a:t>Basic Pay/Drill Pay</a:t>
          </a:r>
        </a:p>
        <a:p>
          <a:pPr algn="r"/>
          <a:r>
            <a:rPr lang="en-US" sz="1400" dirty="0"/>
            <a:t>Military Cash Bonuses</a:t>
          </a:r>
        </a:p>
        <a:p>
          <a:pPr algn="r"/>
          <a:r>
            <a:rPr lang="en-US" sz="1400" dirty="0"/>
            <a:t>Off-Base Housing Allowances</a:t>
          </a:r>
        </a:p>
        <a:p>
          <a:pPr algn="r"/>
          <a:r>
            <a:rPr lang="en-US" sz="1400" dirty="0"/>
            <a:t>Allowances for Food/Clothing</a:t>
          </a:r>
        </a:p>
      </dgm:t>
    </dgm:pt>
    <dgm:pt modelId="{355F5DEE-239E-41FD-BC26-0CC6F5DEB74C}" type="parTrans" cxnId="{0543D13D-AEAF-44E8-9346-4EE1FB4D2130}">
      <dgm:prSet/>
      <dgm:spPr/>
      <dgm:t>
        <a:bodyPr/>
        <a:lstStyle/>
        <a:p>
          <a:endParaRPr lang="en-US"/>
        </a:p>
      </dgm:t>
    </dgm:pt>
    <dgm:pt modelId="{C2214399-771E-4474-9B10-C1196A5F4EDC}" type="sibTrans" cxnId="{0543D13D-AEAF-44E8-9346-4EE1FB4D2130}">
      <dgm:prSet/>
      <dgm:spPr/>
      <dgm:t>
        <a:bodyPr/>
        <a:lstStyle/>
        <a:p>
          <a:endParaRPr lang="en-US"/>
        </a:p>
      </dgm:t>
    </dgm:pt>
    <dgm:pt modelId="{F024D717-BA27-443E-99F1-FD89DFC572FE}">
      <dgm:prSet phldrT="[Text]"/>
      <dgm:spPr>
        <a:solidFill>
          <a:srgbClr val="825575"/>
        </a:solidFill>
      </dgm:spPr>
      <dgm:t>
        <a:bodyPr/>
        <a:lstStyle/>
        <a:p>
          <a:endParaRPr lang="en-US" dirty="0"/>
        </a:p>
      </dgm:t>
    </dgm:pt>
    <dgm:pt modelId="{712A76C7-8AB2-4F02-8BBC-0177A9D6A550}" type="parTrans" cxnId="{06A0050E-1FE5-44EA-9C7D-1430F53CD02B}">
      <dgm:prSet/>
      <dgm:spPr/>
      <dgm:t>
        <a:bodyPr/>
        <a:lstStyle/>
        <a:p>
          <a:endParaRPr lang="en-US"/>
        </a:p>
      </dgm:t>
    </dgm:pt>
    <dgm:pt modelId="{87B8FE44-3893-4536-8962-B22BBEACAE04}" type="sibTrans" cxnId="{06A0050E-1FE5-44EA-9C7D-1430F53CD02B}">
      <dgm:prSet/>
      <dgm:spPr>
        <a:solidFill>
          <a:srgbClr val="825575"/>
        </a:solidFill>
      </dgm:spPr>
      <dgm:t>
        <a:bodyPr/>
        <a:lstStyle/>
        <a:p>
          <a:endParaRPr lang="en-US"/>
        </a:p>
      </dgm:t>
    </dgm:pt>
    <dgm:pt modelId="{C57D4F09-5512-4BB4-8CE0-36F93591E210}">
      <dgm:prSet custT="1"/>
      <dgm:spPr>
        <a:solidFill>
          <a:srgbClr val="825575"/>
        </a:solidFill>
      </dgm:spPr>
      <dgm:t>
        <a:bodyPr/>
        <a:lstStyle/>
        <a:p>
          <a:pPr algn="ctr"/>
          <a:endParaRPr lang="en-US" sz="2000" dirty="0"/>
        </a:p>
      </dgm:t>
    </dgm:pt>
    <dgm:pt modelId="{4CF454FB-1F93-45D1-A905-DDEE8614D7DC}" type="parTrans" cxnId="{61CC07E0-F565-4AF0-A91A-10F5F57AC49D}">
      <dgm:prSet/>
      <dgm:spPr/>
      <dgm:t>
        <a:bodyPr/>
        <a:lstStyle/>
        <a:p>
          <a:endParaRPr lang="en-US"/>
        </a:p>
      </dgm:t>
    </dgm:pt>
    <dgm:pt modelId="{AEBA8F4B-3B86-449A-B973-1B27ACAB5578}" type="sibTrans" cxnId="{61CC07E0-F565-4AF0-A91A-10F5F57AC49D}">
      <dgm:prSet/>
      <dgm:spPr>
        <a:solidFill>
          <a:srgbClr val="825575"/>
        </a:solidFill>
      </dgm:spPr>
      <dgm:t>
        <a:bodyPr/>
        <a:lstStyle/>
        <a:p>
          <a:endParaRPr lang="en-US"/>
        </a:p>
      </dgm:t>
    </dgm:pt>
    <dgm:pt modelId="{63B85016-720E-413C-990B-1134EBC51844}">
      <dgm:prSet phldrT="[Text]" custT="1"/>
      <dgm:spPr>
        <a:solidFill>
          <a:srgbClr val="825575"/>
        </a:solidFill>
      </dgm:spPr>
      <dgm:t>
        <a:bodyPr/>
        <a:lstStyle/>
        <a:p>
          <a:endParaRPr lang="en-US" sz="2000" dirty="0"/>
        </a:p>
      </dgm:t>
    </dgm:pt>
    <dgm:pt modelId="{3973D95D-5803-4497-B475-DCC1D5F2A3AC}" type="sibTrans" cxnId="{F6C975BE-C657-4D13-9FB7-4EA09BE8157B}">
      <dgm:prSet/>
      <dgm:spPr>
        <a:solidFill>
          <a:srgbClr val="825575"/>
        </a:solidFill>
      </dgm:spPr>
      <dgm:t>
        <a:bodyPr/>
        <a:lstStyle/>
        <a:p>
          <a:endParaRPr lang="en-US" dirty="0"/>
        </a:p>
      </dgm:t>
    </dgm:pt>
    <dgm:pt modelId="{EB297ED6-D061-4684-8238-5E63D321187E}" type="parTrans" cxnId="{F6C975BE-C657-4D13-9FB7-4EA09BE8157B}">
      <dgm:prSet/>
      <dgm:spPr/>
      <dgm:t>
        <a:bodyPr/>
        <a:lstStyle/>
        <a:p>
          <a:endParaRPr lang="en-US"/>
        </a:p>
      </dgm:t>
    </dgm:pt>
    <dgm:pt modelId="{E629BC44-D85B-4247-B124-54E58833B7FC}" type="pres">
      <dgm:prSet presAssocID="{C3EC932B-007D-40B5-8DA4-74F2012FE3DC}" presName="Name0" presStyleCnt="0">
        <dgm:presLayoutVars>
          <dgm:chMax/>
          <dgm:chPref/>
          <dgm:dir/>
          <dgm:animLvl val="lvl"/>
        </dgm:presLayoutVars>
      </dgm:prSet>
      <dgm:spPr/>
    </dgm:pt>
    <dgm:pt modelId="{5D6934BA-E5A8-47DB-8021-1F6B751E2939}" type="pres">
      <dgm:prSet presAssocID="{63B85016-720E-413C-990B-1134EBC51844}" presName="composite" presStyleCnt="0"/>
      <dgm:spPr/>
    </dgm:pt>
    <dgm:pt modelId="{0DE52ECE-E125-480D-B419-9E524B4F9674}" type="pres">
      <dgm:prSet presAssocID="{63B85016-720E-413C-990B-1134EBC51844}" presName="Parent1" presStyleLbl="node1" presStyleIdx="0" presStyleCnt="8" custLinFactNeighborX="6029" custLinFactNeighborY="204">
        <dgm:presLayoutVars>
          <dgm:chMax val="1"/>
          <dgm:chPref val="1"/>
          <dgm:bulletEnabled val="1"/>
        </dgm:presLayoutVars>
      </dgm:prSet>
      <dgm:spPr/>
    </dgm:pt>
    <dgm:pt modelId="{3AD0EF95-0C36-4831-9EEF-CCC862E74DCD}" type="pres">
      <dgm:prSet presAssocID="{63B85016-720E-413C-990B-1134EBC51844}" presName="Childtext1" presStyleLbl="revTx" presStyleIdx="0" presStyleCnt="4" custScaleX="119978" custLinFactNeighborX="14921" custLinFactNeighborY="340">
        <dgm:presLayoutVars>
          <dgm:chMax val="0"/>
          <dgm:chPref val="0"/>
          <dgm:bulletEnabled val="1"/>
        </dgm:presLayoutVars>
      </dgm:prSet>
      <dgm:spPr/>
    </dgm:pt>
    <dgm:pt modelId="{09C8D188-98BE-4B03-8B7D-24D95BD858B2}" type="pres">
      <dgm:prSet presAssocID="{63B85016-720E-413C-990B-1134EBC51844}" presName="BalanceSpacing" presStyleCnt="0"/>
      <dgm:spPr/>
    </dgm:pt>
    <dgm:pt modelId="{24877F83-79B4-4412-8057-D7226120753B}" type="pres">
      <dgm:prSet presAssocID="{63B85016-720E-413C-990B-1134EBC51844}" presName="BalanceSpacing1" presStyleCnt="0"/>
      <dgm:spPr/>
    </dgm:pt>
    <dgm:pt modelId="{89DA0957-98A0-4C92-9B7E-051D9368807B}" type="pres">
      <dgm:prSet presAssocID="{3973D95D-5803-4497-B475-DCC1D5F2A3AC}" presName="Accent1Text" presStyleLbl="node1" presStyleIdx="1" presStyleCnt="8" custLinFactNeighborX="8971" custLinFactNeighborY="128"/>
      <dgm:spPr/>
    </dgm:pt>
    <dgm:pt modelId="{B3F0C969-354C-42A1-ABE2-FEFEB6CF81A1}" type="pres">
      <dgm:prSet presAssocID="{3973D95D-5803-4497-B475-DCC1D5F2A3AC}" presName="spaceBetweenRectangles" presStyleCnt="0"/>
      <dgm:spPr/>
    </dgm:pt>
    <dgm:pt modelId="{18366C79-0C9F-4034-A54B-69681FACAD32}" type="pres">
      <dgm:prSet presAssocID="{C57D4F09-5512-4BB4-8CE0-36F93591E210}" presName="composite" presStyleCnt="0"/>
      <dgm:spPr/>
    </dgm:pt>
    <dgm:pt modelId="{A9AE79F3-E96E-4820-8B02-836620376BAE}" type="pres">
      <dgm:prSet presAssocID="{C57D4F09-5512-4BB4-8CE0-36F93591E210}" presName="Parent1" presStyleLbl="node1" presStyleIdx="2" presStyleCnt="8" custScaleX="106865">
        <dgm:presLayoutVars>
          <dgm:chMax val="1"/>
          <dgm:chPref val="1"/>
          <dgm:bulletEnabled val="1"/>
        </dgm:presLayoutVars>
      </dgm:prSet>
      <dgm:spPr/>
    </dgm:pt>
    <dgm:pt modelId="{90AE1D4C-9458-4105-98BB-BF405AEA930F}" type="pres">
      <dgm:prSet presAssocID="{C57D4F09-5512-4BB4-8CE0-36F93591E210}" presName="Childtext1" presStyleLbl="revTx" presStyleIdx="1" presStyleCnt="4">
        <dgm:presLayoutVars>
          <dgm:chMax val="0"/>
          <dgm:chPref val="0"/>
          <dgm:bulletEnabled val="1"/>
        </dgm:presLayoutVars>
      </dgm:prSet>
      <dgm:spPr/>
    </dgm:pt>
    <dgm:pt modelId="{E1B45A30-618B-45F1-8F8C-1AA1A8EE77B6}" type="pres">
      <dgm:prSet presAssocID="{C57D4F09-5512-4BB4-8CE0-36F93591E210}" presName="BalanceSpacing" presStyleCnt="0"/>
      <dgm:spPr/>
    </dgm:pt>
    <dgm:pt modelId="{3D6A5228-F49D-4436-823F-BBE63BC4C112}" type="pres">
      <dgm:prSet presAssocID="{C57D4F09-5512-4BB4-8CE0-36F93591E210}" presName="BalanceSpacing1" presStyleCnt="0"/>
      <dgm:spPr/>
    </dgm:pt>
    <dgm:pt modelId="{82BE96B0-85EF-4492-BFB9-AFCD599C771F}" type="pres">
      <dgm:prSet presAssocID="{AEBA8F4B-3B86-449A-B973-1B27ACAB5578}" presName="Accent1Text" presStyleLbl="node1" presStyleIdx="3" presStyleCnt="8"/>
      <dgm:spPr/>
    </dgm:pt>
    <dgm:pt modelId="{D2E5AB01-503F-444C-9EB9-6AF4781B2CDE}" type="pres">
      <dgm:prSet presAssocID="{AEBA8F4B-3B86-449A-B973-1B27ACAB5578}" presName="spaceBetweenRectangles" presStyleCnt="0"/>
      <dgm:spPr/>
    </dgm:pt>
    <dgm:pt modelId="{032D487D-5119-4E13-949D-B0483FA9267B}" type="pres">
      <dgm:prSet presAssocID="{E067CACE-BBBD-454A-A4FA-665235F09071}" presName="composite" presStyleCnt="0"/>
      <dgm:spPr/>
    </dgm:pt>
    <dgm:pt modelId="{AC01E279-B90D-42F1-970B-C97C4C2233C7}" type="pres">
      <dgm:prSet presAssocID="{E067CACE-BBBD-454A-A4FA-665235F09071}" presName="Parent1" presStyleLbl="node1" presStyleIdx="4" presStyleCnt="8" custLinFactNeighborX="8319" custLinFactNeighborY="-1786">
        <dgm:presLayoutVars>
          <dgm:chMax val="1"/>
          <dgm:chPref val="1"/>
          <dgm:bulletEnabled val="1"/>
        </dgm:presLayoutVars>
      </dgm:prSet>
      <dgm:spPr/>
    </dgm:pt>
    <dgm:pt modelId="{7717C0F0-CC02-4713-8E29-DCBE57205FE4}" type="pres">
      <dgm:prSet presAssocID="{E067CACE-BBBD-454A-A4FA-665235F09071}" presName="Childtext1" presStyleLbl="revTx" presStyleIdx="2" presStyleCnt="4" custScaleX="119940" custLinFactX="-100000" custLinFactNeighborX="-173680" custLinFactNeighborY="3154">
        <dgm:presLayoutVars>
          <dgm:chMax val="0"/>
          <dgm:chPref val="0"/>
          <dgm:bulletEnabled val="1"/>
        </dgm:presLayoutVars>
      </dgm:prSet>
      <dgm:spPr/>
    </dgm:pt>
    <dgm:pt modelId="{1A0229BE-7439-485C-906D-DE93397DC66C}" type="pres">
      <dgm:prSet presAssocID="{E067CACE-BBBD-454A-A4FA-665235F09071}" presName="BalanceSpacing" presStyleCnt="0"/>
      <dgm:spPr/>
    </dgm:pt>
    <dgm:pt modelId="{CEBC6142-8030-40B5-A9CF-E2C24300FE25}" type="pres">
      <dgm:prSet presAssocID="{E067CACE-BBBD-454A-A4FA-665235F09071}" presName="BalanceSpacing1" presStyleCnt="0"/>
      <dgm:spPr/>
    </dgm:pt>
    <dgm:pt modelId="{0E6A91A5-0FEE-41BE-B083-97347468DAF6}" type="pres">
      <dgm:prSet presAssocID="{12C53DC3-5262-44FB-9FF8-34DBADAFA5D9}" presName="Accent1Text" presStyleLbl="node1" presStyleIdx="5" presStyleCnt="8" custLinFactNeighborX="10384" custLinFactNeighborY="-1786"/>
      <dgm:spPr/>
    </dgm:pt>
    <dgm:pt modelId="{6037C1E2-78E5-4127-A272-1BAC854C1EA2}" type="pres">
      <dgm:prSet presAssocID="{12C53DC3-5262-44FB-9FF8-34DBADAFA5D9}" presName="spaceBetweenRectangles" presStyleCnt="0"/>
      <dgm:spPr/>
    </dgm:pt>
    <dgm:pt modelId="{C263872B-C673-4348-902E-7A0F26845250}" type="pres">
      <dgm:prSet presAssocID="{F024D717-BA27-443E-99F1-FD89DFC572FE}" presName="composite" presStyleCnt="0"/>
      <dgm:spPr/>
    </dgm:pt>
    <dgm:pt modelId="{A1E10118-5EF6-4467-AF07-6D7B1978FE0F}" type="pres">
      <dgm:prSet presAssocID="{F024D717-BA27-443E-99F1-FD89DFC572FE}" presName="Parent1" presStyleLbl="node1" presStyleIdx="6" presStyleCnt="8">
        <dgm:presLayoutVars>
          <dgm:chMax val="1"/>
          <dgm:chPref val="1"/>
          <dgm:bulletEnabled val="1"/>
        </dgm:presLayoutVars>
      </dgm:prSet>
      <dgm:spPr/>
    </dgm:pt>
    <dgm:pt modelId="{E2874810-0865-4CB9-9C44-D1E36E084A8E}" type="pres">
      <dgm:prSet presAssocID="{F024D717-BA27-443E-99F1-FD89DFC572FE}" presName="Childtext1" presStyleLbl="revTx" presStyleIdx="3" presStyleCnt="4" custScaleX="105180" custScaleY="109277">
        <dgm:presLayoutVars>
          <dgm:chMax val="0"/>
          <dgm:chPref val="0"/>
          <dgm:bulletEnabled val="1"/>
        </dgm:presLayoutVars>
      </dgm:prSet>
      <dgm:spPr/>
    </dgm:pt>
    <dgm:pt modelId="{29225A49-06A0-4705-AEC4-4C7D2A3E2CC2}" type="pres">
      <dgm:prSet presAssocID="{F024D717-BA27-443E-99F1-FD89DFC572FE}" presName="BalanceSpacing" presStyleCnt="0"/>
      <dgm:spPr/>
    </dgm:pt>
    <dgm:pt modelId="{CB546B77-CFA8-4616-8F2E-704338161DDC}" type="pres">
      <dgm:prSet presAssocID="{F024D717-BA27-443E-99F1-FD89DFC572FE}" presName="BalanceSpacing1" presStyleCnt="0"/>
      <dgm:spPr/>
    </dgm:pt>
    <dgm:pt modelId="{98599EB8-7B9B-4F71-954E-6167E0EA4A04}" type="pres">
      <dgm:prSet presAssocID="{87B8FE44-3893-4536-8962-B22BBEACAE04}" presName="Accent1Text" presStyleLbl="node1" presStyleIdx="7" presStyleCnt="8" custLinFactNeighborX="-2712" custLinFactNeighborY="-180"/>
      <dgm:spPr/>
    </dgm:pt>
  </dgm:ptLst>
  <dgm:cxnLst>
    <dgm:cxn modelId="{06A0050E-1FE5-44EA-9C7D-1430F53CD02B}" srcId="{C3EC932B-007D-40B5-8DA4-74F2012FE3DC}" destId="{F024D717-BA27-443E-99F1-FD89DFC572FE}" srcOrd="3" destOrd="0" parTransId="{712A76C7-8AB2-4F02-8BBC-0177A9D6A550}" sibTransId="{87B8FE44-3893-4536-8962-B22BBEACAE04}"/>
    <dgm:cxn modelId="{D57EBB17-1982-491D-9A3A-4374122127E8}" type="presOf" srcId="{F024D717-BA27-443E-99F1-FD89DFC572FE}" destId="{A1E10118-5EF6-4467-AF07-6D7B1978FE0F}" srcOrd="0" destOrd="0" presId="urn:microsoft.com/office/officeart/2008/layout/AlternatingHexagons"/>
    <dgm:cxn modelId="{EB5C001E-5889-4072-A960-B6FE097AB224}" type="presOf" srcId="{87B8FE44-3893-4536-8962-B22BBEACAE04}" destId="{98599EB8-7B9B-4F71-954E-6167E0EA4A04}" srcOrd="0" destOrd="0" presId="urn:microsoft.com/office/officeart/2008/layout/AlternatingHexagons"/>
    <dgm:cxn modelId="{0543D13D-AEAF-44E8-9346-4EE1FB4D2130}" srcId="{E067CACE-BBBD-454A-A4FA-665235F09071}" destId="{3A3B2FC8-F8AA-4174-A4CA-92CC485C59DF}" srcOrd="0" destOrd="0" parTransId="{355F5DEE-239E-41FD-BC26-0CC6F5DEB74C}" sibTransId="{C2214399-771E-4474-9B10-C1196A5F4EDC}"/>
    <dgm:cxn modelId="{EBB2E73D-5AF7-4473-BCA4-47C11BE64E29}" srcId="{C3EC932B-007D-40B5-8DA4-74F2012FE3DC}" destId="{E067CACE-BBBD-454A-A4FA-665235F09071}" srcOrd="2" destOrd="0" parTransId="{060965AD-F112-4ECC-9B2A-3EC1B5B8A6AB}" sibTransId="{12C53DC3-5262-44FB-9FF8-34DBADAFA5D9}"/>
    <dgm:cxn modelId="{532F3546-5AE4-48A4-BE95-D8E0C38F0482}" type="presOf" srcId="{12C53DC3-5262-44FB-9FF8-34DBADAFA5D9}" destId="{0E6A91A5-0FEE-41BE-B083-97347468DAF6}" srcOrd="0" destOrd="0" presId="urn:microsoft.com/office/officeart/2008/layout/AlternatingHexagons"/>
    <dgm:cxn modelId="{ADB11159-9803-4AA2-BDA9-005089671331}" type="presOf" srcId="{3DB08F20-8A73-4872-927C-8ADA27265CCC}" destId="{3AD0EF95-0C36-4831-9EEF-CCC862E74DCD}" srcOrd="0" destOrd="0" presId="urn:microsoft.com/office/officeart/2008/layout/AlternatingHexagons"/>
    <dgm:cxn modelId="{4A5FD583-BEE5-446B-B4E7-121ACE5936CD}" type="presOf" srcId="{C3EC932B-007D-40B5-8DA4-74F2012FE3DC}" destId="{E629BC44-D85B-4247-B124-54E58833B7FC}" srcOrd="0" destOrd="0" presId="urn:microsoft.com/office/officeart/2008/layout/AlternatingHexagons"/>
    <dgm:cxn modelId="{B84D699C-F77D-4082-86F6-CDCD57CF1002}" type="presOf" srcId="{3973D95D-5803-4497-B475-DCC1D5F2A3AC}" destId="{89DA0957-98A0-4C92-9B7E-051D9368807B}" srcOrd="0" destOrd="0" presId="urn:microsoft.com/office/officeart/2008/layout/AlternatingHexagons"/>
    <dgm:cxn modelId="{9FDF0CA0-24CF-4116-89CD-B00788FED21A}" type="presOf" srcId="{3A3B2FC8-F8AA-4174-A4CA-92CC485C59DF}" destId="{7717C0F0-CC02-4713-8E29-DCBE57205FE4}" srcOrd="0" destOrd="0" presId="urn:microsoft.com/office/officeart/2008/layout/AlternatingHexagons"/>
    <dgm:cxn modelId="{EC3012A6-C7E8-47BC-B6B2-5BC271F2049F}" srcId="{63B85016-720E-413C-990B-1134EBC51844}" destId="{3DB08F20-8A73-4872-927C-8ADA27265CCC}" srcOrd="0" destOrd="0" parTransId="{BF278F91-CBF4-4B55-8732-CCC8545E474D}" sibTransId="{AB6B9885-9269-4B21-8F04-C9D70EE08F89}"/>
    <dgm:cxn modelId="{F6C975BE-C657-4D13-9FB7-4EA09BE8157B}" srcId="{C3EC932B-007D-40B5-8DA4-74F2012FE3DC}" destId="{63B85016-720E-413C-990B-1134EBC51844}" srcOrd="0" destOrd="0" parTransId="{EB297ED6-D061-4684-8238-5E63D321187E}" sibTransId="{3973D95D-5803-4497-B475-DCC1D5F2A3AC}"/>
    <dgm:cxn modelId="{ACF2EFD0-CCA8-475D-A448-3786BE316076}" type="presOf" srcId="{63B85016-720E-413C-990B-1134EBC51844}" destId="{0DE52ECE-E125-480D-B419-9E524B4F9674}" srcOrd="0" destOrd="0" presId="urn:microsoft.com/office/officeart/2008/layout/AlternatingHexagons"/>
    <dgm:cxn modelId="{B5675AD2-79CD-4CCC-BD27-310F8C4A0259}" type="presOf" srcId="{E067CACE-BBBD-454A-A4FA-665235F09071}" destId="{AC01E279-B90D-42F1-970B-C97C4C2233C7}" srcOrd="0" destOrd="0" presId="urn:microsoft.com/office/officeart/2008/layout/AlternatingHexagons"/>
    <dgm:cxn modelId="{9BEA89DA-528A-43BB-A4A4-32C8CEBF7498}" type="presOf" srcId="{C57D4F09-5512-4BB4-8CE0-36F93591E210}" destId="{A9AE79F3-E96E-4820-8B02-836620376BAE}" srcOrd="0" destOrd="0" presId="urn:microsoft.com/office/officeart/2008/layout/AlternatingHexagons"/>
    <dgm:cxn modelId="{61CC07E0-F565-4AF0-A91A-10F5F57AC49D}" srcId="{C3EC932B-007D-40B5-8DA4-74F2012FE3DC}" destId="{C57D4F09-5512-4BB4-8CE0-36F93591E210}" srcOrd="1" destOrd="0" parTransId="{4CF454FB-1F93-45D1-A905-DDEE8614D7DC}" sibTransId="{AEBA8F4B-3B86-449A-B973-1B27ACAB5578}"/>
    <dgm:cxn modelId="{6F5EBFF9-BECD-4B24-B29A-681BDF4526FF}" type="presOf" srcId="{AEBA8F4B-3B86-449A-B973-1B27ACAB5578}" destId="{82BE96B0-85EF-4492-BFB9-AFCD599C771F}" srcOrd="0" destOrd="0" presId="urn:microsoft.com/office/officeart/2008/layout/AlternatingHexagons"/>
    <dgm:cxn modelId="{7F18E680-0057-4875-835A-8389459D20C6}" type="presParOf" srcId="{E629BC44-D85B-4247-B124-54E58833B7FC}" destId="{5D6934BA-E5A8-47DB-8021-1F6B751E2939}" srcOrd="0" destOrd="0" presId="urn:microsoft.com/office/officeart/2008/layout/AlternatingHexagons"/>
    <dgm:cxn modelId="{FBAB7191-DA39-4F64-AB89-93BF238D3202}" type="presParOf" srcId="{5D6934BA-E5A8-47DB-8021-1F6B751E2939}" destId="{0DE52ECE-E125-480D-B419-9E524B4F9674}" srcOrd="0" destOrd="0" presId="urn:microsoft.com/office/officeart/2008/layout/AlternatingHexagons"/>
    <dgm:cxn modelId="{B64387AF-DE7B-40FD-96BC-5FA6687691CA}" type="presParOf" srcId="{5D6934BA-E5A8-47DB-8021-1F6B751E2939}" destId="{3AD0EF95-0C36-4831-9EEF-CCC862E74DCD}" srcOrd="1" destOrd="0" presId="urn:microsoft.com/office/officeart/2008/layout/AlternatingHexagons"/>
    <dgm:cxn modelId="{F35DD0A5-05B4-4A13-AD76-9F57542A7FB2}" type="presParOf" srcId="{5D6934BA-E5A8-47DB-8021-1F6B751E2939}" destId="{09C8D188-98BE-4B03-8B7D-24D95BD858B2}" srcOrd="2" destOrd="0" presId="urn:microsoft.com/office/officeart/2008/layout/AlternatingHexagons"/>
    <dgm:cxn modelId="{5D13CE8B-2E9F-4737-A5ED-48CD259F6358}" type="presParOf" srcId="{5D6934BA-E5A8-47DB-8021-1F6B751E2939}" destId="{24877F83-79B4-4412-8057-D7226120753B}" srcOrd="3" destOrd="0" presId="urn:microsoft.com/office/officeart/2008/layout/AlternatingHexagons"/>
    <dgm:cxn modelId="{0294FB53-D2DE-46C7-A8B8-0ECCCF8D151D}" type="presParOf" srcId="{5D6934BA-E5A8-47DB-8021-1F6B751E2939}" destId="{89DA0957-98A0-4C92-9B7E-051D9368807B}" srcOrd="4" destOrd="0" presId="urn:microsoft.com/office/officeart/2008/layout/AlternatingHexagons"/>
    <dgm:cxn modelId="{FB3A8E84-0B77-4F76-B253-75C5B4AC7AE7}" type="presParOf" srcId="{E629BC44-D85B-4247-B124-54E58833B7FC}" destId="{B3F0C969-354C-42A1-ABE2-FEFEB6CF81A1}" srcOrd="1" destOrd="0" presId="urn:microsoft.com/office/officeart/2008/layout/AlternatingHexagons"/>
    <dgm:cxn modelId="{8C5EC19A-8CBB-43AB-B131-0BDEDB0F4AA0}" type="presParOf" srcId="{E629BC44-D85B-4247-B124-54E58833B7FC}" destId="{18366C79-0C9F-4034-A54B-69681FACAD32}" srcOrd="2" destOrd="0" presId="urn:microsoft.com/office/officeart/2008/layout/AlternatingHexagons"/>
    <dgm:cxn modelId="{F2283975-FFE4-42ED-9ABC-45491D4A2587}" type="presParOf" srcId="{18366C79-0C9F-4034-A54B-69681FACAD32}" destId="{A9AE79F3-E96E-4820-8B02-836620376BAE}" srcOrd="0" destOrd="0" presId="urn:microsoft.com/office/officeart/2008/layout/AlternatingHexagons"/>
    <dgm:cxn modelId="{965AD65C-1050-4964-9B78-1BF1BDCA78C7}" type="presParOf" srcId="{18366C79-0C9F-4034-A54B-69681FACAD32}" destId="{90AE1D4C-9458-4105-98BB-BF405AEA930F}" srcOrd="1" destOrd="0" presId="urn:microsoft.com/office/officeart/2008/layout/AlternatingHexagons"/>
    <dgm:cxn modelId="{3EDCB074-F1E5-4188-B5AA-43490CA6CD1B}" type="presParOf" srcId="{18366C79-0C9F-4034-A54B-69681FACAD32}" destId="{E1B45A30-618B-45F1-8F8C-1AA1A8EE77B6}" srcOrd="2" destOrd="0" presId="urn:microsoft.com/office/officeart/2008/layout/AlternatingHexagons"/>
    <dgm:cxn modelId="{A59028E6-FEE7-4882-826F-66B9962F42E5}" type="presParOf" srcId="{18366C79-0C9F-4034-A54B-69681FACAD32}" destId="{3D6A5228-F49D-4436-823F-BBE63BC4C112}" srcOrd="3" destOrd="0" presId="urn:microsoft.com/office/officeart/2008/layout/AlternatingHexagons"/>
    <dgm:cxn modelId="{CBA1E7B3-4744-452F-BEE0-BA8A00E31A51}" type="presParOf" srcId="{18366C79-0C9F-4034-A54B-69681FACAD32}" destId="{82BE96B0-85EF-4492-BFB9-AFCD599C771F}" srcOrd="4" destOrd="0" presId="urn:microsoft.com/office/officeart/2008/layout/AlternatingHexagons"/>
    <dgm:cxn modelId="{988A9C63-C741-47B6-8C73-AEC9A5AE1E80}" type="presParOf" srcId="{E629BC44-D85B-4247-B124-54E58833B7FC}" destId="{D2E5AB01-503F-444C-9EB9-6AF4781B2CDE}" srcOrd="3" destOrd="0" presId="urn:microsoft.com/office/officeart/2008/layout/AlternatingHexagons"/>
    <dgm:cxn modelId="{93DD69C5-EB06-493F-9741-1119F4E78EC9}" type="presParOf" srcId="{E629BC44-D85B-4247-B124-54E58833B7FC}" destId="{032D487D-5119-4E13-949D-B0483FA9267B}" srcOrd="4" destOrd="0" presId="urn:microsoft.com/office/officeart/2008/layout/AlternatingHexagons"/>
    <dgm:cxn modelId="{54AAB2D9-8070-4366-91E2-549227657846}" type="presParOf" srcId="{032D487D-5119-4E13-949D-B0483FA9267B}" destId="{AC01E279-B90D-42F1-970B-C97C4C2233C7}" srcOrd="0" destOrd="0" presId="urn:microsoft.com/office/officeart/2008/layout/AlternatingHexagons"/>
    <dgm:cxn modelId="{A4CD5FC8-26C9-4320-9595-F69CED6BE672}" type="presParOf" srcId="{032D487D-5119-4E13-949D-B0483FA9267B}" destId="{7717C0F0-CC02-4713-8E29-DCBE57205FE4}" srcOrd="1" destOrd="0" presId="urn:microsoft.com/office/officeart/2008/layout/AlternatingHexagons"/>
    <dgm:cxn modelId="{74B1D557-B2BE-4832-BADF-3039B3339C21}" type="presParOf" srcId="{032D487D-5119-4E13-949D-B0483FA9267B}" destId="{1A0229BE-7439-485C-906D-DE93397DC66C}" srcOrd="2" destOrd="0" presId="urn:microsoft.com/office/officeart/2008/layout/AlternatingHexagons"/>
    <dgm:cxn modelId="{4051FA7E-FAC2-4B58-8850-EF9523826218}" type="presParOf" srcId="{032D487D-5119-4E13-949D-B0483FA9267B}" destId="{CEBC6142-8030-40B5-A9CF-E2C24300FE25}" srcOrd="3" destOrd="0" presId="urn:microsoft.com/office/officeart/2008/layout/AlternatingHexagons"/>
    <dgm:cxn modelId="{7BAC039E-8997-4B8D-8458-31F337D57822}" type="presParOf" srcId="{032D487D-5119-4E13-949D-B0483FA9267B}" destId="{0E6A91A5-0FEE-41BE-B083-97347468DAF6}" srcOrd="4" destOrd="0" presId="urn:microsoft.com/office/officeart/2008/layout/AlternatingHexagons"/>
    <dgm:cxn modelId="{FBE0E371-B7A9-4C06-95D3-CC5D593D7D6A}" type="presParOf" srcId="{E629BC44-D85B-4247-B124-54E58833B7FC}" destId="{6037C1E2-78E5-4127-A272-1BAC854C1EA2}" srcOrd="5" destOrd="0" presId="urn:microsoft.com/office/officeart/2008/layout/AlternatingHexagons"/>
    <dgm:cxn modelId="{759A41C9-3C01-4AF1-9A16-5FCB1E53D6A1}" type="presParOf" srcId="{E629BC44-D85B-4247-B124-54E58833B7FC}" destId="{C263872B-C673-4348-902E-7A0F26845250}" srcOrd="6" destOrd="0" presId="urn:microsoft.com/office/officeart/2008/layout/AlternatingHexagons"/>
    <dgm:cxn modelId="{E6511393-B472-4528-8B02-7A23C47466FD}" type="presParOf" srcId="{C263872B-C673-4348-902E-7A0F26845250}" destId="{A1E10118-5EF6-4467-AF07-6D7B1978FE0F}" srcOrd="0" destOrd="0" presId="urn:microsoft.com/office/officeart/2008/layout/AlternatingHexagons"/>
    <dgm:cxn modelId="{101F7E1C-39BD-4B1D-9A86-31510FD2A3EE}" type="presParOf" srcId="{C263872B-C673-4348-902E-7A0F26845250}" destId="{E2874810-0865-4CB9-9C44-D1E36E084A8E}" srcOrd="1" destOrd="0" presId="urn:microsoft.com/office/officeart/2008/layout/AlternatingHexagons"/>
    <dgm:cxn modelId="{9D4D3DF3-976F-4E89-B96B-BD00CD5811E5}" type="presParOf" srcId="{C263872B-C673-4348-902E-7A0F26845250}" destId="{29225A49-06A0-4705-AEC4-4C7D2A3E2CC2}" srcOrd="2" destOrd="0" presId="urn:microsoft.com/office/officeart/2008/layout/AlternatingHexagons"/>
    <dgm:cxn modelId="{223DFA2A-2B6F-4A22-A6C2-AD14F44E1BD8}" type="presParOf" srcId="{C263872B-C673-4348-902E-7A0F26845250}" destId="{CB546B77-CFA8-4616-8F2E-704338161DDC}" srcOrd="3" destOrd="0" presId="urn:microsoft.com/office/officeart/2008/layout/AlternatingHexagons"/>
    <dgm:cxn modelId="{62159C5F-71E4-4B29-B7BB-560FDFD118E2}" type="presParOf" srcId="{C263872B-C673-4348-902E-7A0F26845250}" destId="{98599EB8-7B9B-4F71-954E-6167E0EA4A04}"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98D15B-C399-4B0B-B535-0D489315EC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F022ABF-8733-4F4E-9D56-CCD69D9B60A6}">
      <dgm:prSet phldrT="[Text]"/>
      <dgm:spPr/>
      <dgm:t>
        <a:bodyPr/>
        <a:lstStyle/>
        <a:p>
          <a:r>
            <a:rPr lang="en-US" dirty="0"/>
            <a:t>Seasonal workers: use annual income</a:t>
          </a:r>
        </a:p>
      </dgm:t>
    </dgm:pt>
    <dgm:pt modelId="{5C45DF9E-6620-423E-88A0-492EF4E0CD62}" type="parTrans" cxnId="{88653CCE-1122-4134-9C04-C0C4317C1052}">
      <dgm:prSet/>
      <dgm:spPr/>
      <dgm:t>
        <a:bodyPr/>
        <a:lstStyle/>
        <a:p>
          <a:endParaRPr lang="en-US"/>
        </a:p>
      </dgm:t>
    </dgm:pt>
    <dgm:pt modelId="{665CD96A-E208-4D08-B77E-F16D773CBDA4}" type="sibTrans" cxnId="{88653CCE-1122-4134-9C04-C0C4317C1052}">
      <dgm:prSet/>
      <dgm:spPr/>
      <dgm:t>
        <a:bodyPr/>
        <a:lstStyle/>
        <a:p>
          <a:endParaRPr lang="en-US"/>
        </a:p>
      </dgm:t>
    </dgm:pt>
    <dgm:pt modelId="{1849BBBF-DF22-49D4-B57C-4966374940A8}">
      <dgm:prSet phldrT="[Text]"/>
      <dgm:spPr/>
      <dgm:t>
        <a:bodyPr/>
        <a:lstStyle/>
        <a:p>
          <a:r>
            <a:rPr lang="en-US" dirty="0"/>
            <a:t>Zero income: provide signed statement explaining how food, clothing, and housing is provided and when family expects to receive income</a:t>
          </a:r>
        </a:p>
      </dgm:t>
    </dgm:pt>
    <dgm:pt modelId="{234CAE78-CCCC-4FA7-9220-18F24DF45C8C}" type="parTrans" cxnId="{35C0AF3F-9CFA-4BB5-B96D-43D9F5664455}">
      <dgm:prSet/>
      <dgm:spPr/>
      <dgm:t>
        <a:bodyPr/>
        <a:lstStyle/>
        <a:p>
          <a:endParaRPr lang="en-US"/>
        </a:p>
      </dgm:t>
    </dgm:pt>
    <dgm:pt modelId="{24599B0F-EAF1-4DF5-8386-1D5C472BF693}" type="sibTrans" cxnId="{35C0AF3F-9CFA-4BB5-B96D-43D9F5664455}">
      <dgm:prSet/>
      <dgm:spPr/>
      <dgm:t>
        <a:bodyPr/>
        <a:lstStyle/>
        <a:p>
          <a:endParaRPr lang="en-US"/>
        </a:p>
      </dgm:t>
    </dgm:pt>
    <dgm:pt modelId="{12877B77-C7C6-4F9F-956F-453926D1D0EA}">
      <dgm:prSet phldrT="[Text]"/>
      <dgm:spPr/>
      <dgm:t>
        <a:bodyPr/>
        <a:lstStyle/>
        <a:p>
          <a:r>
            <a:rPr lang="en-US" dirty="0"/>
            <a:t>Child support: court decree, child support registry, copies of checks received</a:t>
          </a:r>
        </a:p>
      </dgm:t>
    </dgm:pt>
    <dgm:pt modelId="{7FEF9844-007D-4460-AEA5-1420AE425C6A}" type="parTrans" cxnId="{6E10F342-9360-4588-86DC-A185EC482765}">
      <dgm:prSet/>
      <dgm:spPr/>
      <dgm:t>
        <a:bodyPr/>
        <a:lstStyle/>
        <a:p>
          <a:endParaRPr lang="en-US"/>
        </a:p>
      </dgm:t>
    </dgm:pt>
    <dgm:pt modelId="{0420C373-D272-4010-82DD-6C1072DE5A5C}" type="sibTrans" cxnId="{6E10F342-9360-4588-86DC-A185EC482765}">
      <dgm:prSet/>
      <dgm:spPr/>
      <dgm:t>
        <a:bodyPr/>
        <a:lstStyle/>
        <a:p>
          <a:endParaRPr lang="en-US"/>
        </a:p>
      </dgm:t>
    </dgm:pt>
    <dgm:pt modelId="{8B033F1A-3CFA-49C2-8E8E-17FA1C0C3F13}">
      <dgm:prSet phldrT="[Text]"/>
      <dgm:spPr/>
      <dgm:t>
        <a:bodyPr/>
        <a:lstStyle/>
        <a:p>
          <a:r>
            <a:rPr lang="en-US" dirty="0"/>
            <a:t>Military Housing Privatization Initiative: letter or rental contract showing housing is part of the Military Housing Privatization Initiative </a:t>
          </a:r>
        </a:p>
      </dgm:t>
    </dgm:pt>
    <dgm:pt modelId="{21666972-5B16-4A03-A67B-9FB423C3E9FE}" type="parTrans" cxnId="{F0A0214B-3377-4C8E-83FC-6C52137F242A}">
      <dgm:prSet/>
      <dgm:spPr/>
      <dgm:t>
        <a:bodyPr/>
        <a:lstStyle/>
        <a:p>
          <a:endParaRPr lang="en-US"/>
        </a:p>
      </dgm:t>
    </dgm:pt>
    <dgm:pt modelId="{90823570-B700-498E-AA28-BE9E754F62C8}" type="sibTrans" cxnId="{F0A0214B-3377-4C8E-83FC-6C52137F242A}">
      <dgm:prSet/>
      <dgm:spPr/>
      <dgm:t>
        <a:bodyPr/>
        <a:lstStyle/>
        <a:p>
          <a:endParaRPr lang="en-US"/>
        </a:p>
      </dgm:t>
    </dgm:pt>
    <dgm:pt modelId="{5BF3BF8D-B5C5-4351-AE4A-17225F5E5452}">
      <dgm:prSet phldrT="[Text]"/>
      <dgm:spPr/>
      <dgm:t>
        <a:bodyPr/>
        <a:lstStyle/>
        <a:p>
          <a:r>
            <a:rPr lang="en-US" dirty="0"/>
            <a:t>Collateral Contacts</a:t>
          </a:r>
        </a:p>
      </dgm:t>
    </dgm:pt>
    <dgm:pt modelId="{2530CE10-74A4-4E96-ACE8-12ABD478F18B}" type="parTrans" cxnId="{10DA1ECA-DFD8-4A07-8299-0BF242A9F8A7}">
      <dgm:prSet/>
      <dgm:spPr/>
      <dgm:t>
        <a:bodyPr/>
        <a:lstStyle/>
        <a:p>
          <a:endParaRPr lang="en-US"/>
        </a:p>
      </dgm:t>
    </dgm:pt>
    <dgm:pt modelId="{11C5596D-F71E-4036-B918-C17832298631}" type="sibTrans" cxnId="{10DA1ECA-DFD8-4A07-8299-0BF242A9F8A7}">
      <dgm:prSet/>
      <dgm:spPr/>
      <dgm:t>
        <a:bodyPr/>
        <a:lstStyle/>
        <a:p>
          <a:endParaRPr lang="en-US"/>
        </a:p>
      </dgm:t>
    </dgm:pt>
    <dgm:pt modelId="{154818FF-DD46-4DC9-8A1C-EEB8D68EDFFC}" type="pres">
      <dgm:prSet presAssocID="{AF98D15B-C399-4B0B-B535-0D489315ECFD}" presName="diagram" presStyleCnt="0">
        <dgm:presLayoutVars>
          <dgm:dir/>
          <dgm:resizeHandles val="exact"/>
        </dgm:presLayoutVars>
      </dgm:prSet>
      <dgm:spPr/>
    </dgm:pt>
    <dgm:pt modelId="{6C298E4C-5150-46C5-BFC7-304335411790}" type="pres">
      <dgm:prSet presAssocID="{1F022ABF-8733-4F4E-9D56-CCD69D9B60A6}" presName="node" presStyleLbl="node1" presStyleIdx="0" presStyleCnt="5">
        <dgm:presLayoutVars>
          <dgm:bulletEnabled val="1"/>
        </dgm:presLayoutVars>
      </dgm:prSet>
      <dgm:spPr/>
    </dgm:pt>
    <dgm:pt modelId="{38940E7B-FCB9-4287-8EDC-898158403A74}" type="pres">
      <dgm:prSet presAssocID="{665CD96A-E208-4D08-B77E-F16D773CBDA4}" presName="sibTrans" presStyleCnt="0"/>
      <dgm:spPr/>
    </dgm:pt>
    <dgm:pt modelId="{B416DF8D-6EB5-4736-ADFB-2A1DC6207F65}" type="pres">
      <dgm:prSet presAssocID="{1849BBBF-DF22-49D4-B57C-4966374940A8}" presName="node" presStyleLbl="node1" presStyleIdx="1" presStyleCnt="5">
        <dgm:presLayoutVars>
          <dgm:bulletEnabled val="1"/>
        </dgm:presLayoutVars>
      </dgm:prSet>
      <dgm:spPr/>
    </dgm:pt>
    <dgm:pt modelId="{04ABC9FA-6376-4CB4-97A6-2151B63E4135}" type="pres">
      <dgm:prSet presAssocID="{24599B0F-EAF1-4DF5-8386-1D5C472BF693}" presName="sibTrans" presStyleCnt="0"/>
      <dgm:spPr/>
    </dgm:pt>
    <dgm:pt modelId="{98DC1214-AC14-4474-BEFA-2565C33166CE}" type="pres">
      <dgm:prSet presAssocID="{12877B77-C7C6-4F9F-956F-453926D1D0EA}" presName="node" presStyleLbl="node1" presStyleIdx="2" presStyleCnt="5">
        <dgm:presLayoutVars>
          <dgm:bulletEnabled val="1"/>
        </dgm:presLayoutVars>
      </dgm:prSet>
      <dgm:spPr/>
    </dgm:pt>
    <dgm:pt modelId="{85388185-AD27-49FC-BA4E-A258BBD7AC25}" type="pres">
      <dgm:prSet presAssocID="{0420C373-D272-4010-82DD-6C1072DE5A5C}" presName="sibTrans" presStyleCnt="0"/>
      <dgm:spPr/>
    </dgm:pt>
    <dgm:pt modelId="{AE4AD57D-A782-4ACD-AA76-065BBBF661DF}" type="pres">
      <dgm:prSet presAssocID="{8B033F1A-3CFA-49C2-8E8E-17FA1C0C3F13}" presName="node" presStyleLbl="node1" presStyleIdx="3" presStyleCnt="5">
        <dgm:presLayoutVars>
          <dgm:bulletEnabled val="1"/>
        </dgm:presLayoutVars>
      </dgm:prSet>
      <dgm:spPr/>
    </dgm:pt>
    <dgm:pt modelId="{E1D75AA0-8845-4EEF-B31D-3E4FEDE41F90}" type="pres">
      <dgm:prSet presAssocID="{90823570-B700-498E-AA28-BE9E754F62C8}" presName="sibTrans" presStyleCnt="0"/>
      <dgm:spPr/>
    </dgm:pt>
    <dgm:pt modelId="{176C4117-DA4D-4C39-9C57-538164A395E0}" type="pres">
      <dgm:prSet presAssocID="{5BF3BF8D-B5C5-4351-AE4A-17225F5E5452}" presName="node" presStyleLbl="node1" presStyleIdx="4" presStyleCnt="5">
        <dgm:presLayoutVars>
          <dgm:bulletEnabled val="1"/>
        </dgm:presLayoutVars>
      </dgm:prSet>
      <dgm:spPr/>
    </dgm:pt>
  </dgm:ptLst>
  <dgm:cxnLst>
    <dgm:cxn modelId="{AF81990E-D8B2-4ABD-8263-0AF82407CC90}" type="presOf" srcId="{AF98D15B-C399-4B0B-B535-0D489315ECFD}" destId="{154818FF-DD46-4DC9-8A1C-EEB8D68EDFFC}" srcOrd="0" destOrd="0" presId="urn:microsoft.com/office/officeart/2005/8/layout/default"/>
    <dgm:cxn modelId="{CFABF80E-E2F8-43F5-A82A-A2A83BD0AEF5}" type="presOf" srcId="{5BF3BF8D-B5C5-4351-AE4A-17225F5E5452}" destId="{176C4117-DA4D-4C39-9C57-538164A395E0}" srcOrd="0" destOrd="0" presId="urn:microsoft.com/office/officeart/2005/8/layout/default"/>
    <dgm:cxn modelId="{54E2E822-68DD-4424-9701-76B4951549AA}" type="presOf" srcId="{12877B77-C7C6-4F9F-956F-453926D1D0EA}" destId="{98DC1214-AC14-4474-BEFA-2565C33166CE}" srcOrd="0" destOrd="0" presId="urn:microsoft.com/office/officeart/2005/8/layout/default"/>
    <dgm:cxn modelId="{35C0AF3F-9CFA-4BB5-B96D-43D9F5664455}" srcId="{AF98D15B-C399-4B0B-B535-0D489315ECFD}" destId="{1849BBBF-DF22-49D4-B57C-4966374940A8}" srcOrd="1" destOrd="0" parTransId="{234CAE78-CCCC-4FA7-9220-18F24DF45C8C}" sibTransId="{24599B0F-EAF1-4DF5-8386-1D5C472BF693}"/>
    <dgm:cxn modelId="{6E10F342-9360-4588-86DC-A185EC482765}" srcId="{AF98D15B-C399-4B0B-B535-0D489315ECFD}" destId="{12877B77-C7C6-4F9F-956F-453926D1D0EA}" srcOrd="2" destOrd="0" parTransId="{7FEF9844-007D-4460-AEA5-1420AE425C6A}" sibTransId="{0420C373-D272-4010-82DD-6C1072DE5A5C}"/>
    <dgm:cxn modelId="{F0A0214B-3377-4C8E-83FC-6C52137F242A}" srcId="{AF98D15B-C399-4B0B-B535-0D489315ECFD}" destId="{8B033F1A-3CFA-49C2-8E8E-17FA1C0C3F13}" srcOrd="3" destOrd="0" parTransId="{21666972-5B16-4A03-A67B-9FB423C3E9FE}" sibTransId="{90823570-B700-498E-AA28-BE9E754F62C8}"/>
    <dgm:cxn modelId="{F8711E6C-EA69-48EC-8D61-8BF030C38F1A}" type="presOf" srcId="{1F022ABF-8733-4F4E-9D56-CCD69D9B60A6}" destId="{6C298E4C-5150-46C5-BFC7-304335411790}" srcOrd="0" destOrd="0" presId="urn:microsoft.com/office/officeart/2005/8/layout/default"/>
    <dgm:cxn modelId="{2F4C1990-65BB-4619-9A6C-C1A0BE23F37E}" type="presOf" srcId="{1849BBBF-DF22-49D4-B57C-4966374940A8}" destId="{B416DF8D-6EB5-4736-ADFB-2A1DC6207F65}" srcOrd="0" destOrd="0" presId="urn:microsoft.com/office/officeart/2005/8/layout/default"/>
    <dgm:cxn modelId="{10DA1ECA-DFD8-4A07-8299-0BF242A9F8A7}" srcId="{AF98D15B-C399-4B0B-B535-0D489315ECFD}" destId="{5BF3BF8D-B5C5-4351-AE4A-17225F5E5452}" srcOrd="4" destOrd="0" parTransId="{2530CE10-74A4-4E96-ACE8-12ABD478F18B}" sibTransId="{11C5596D-F71E-4036-B918-C17832298631}"/>
    <dgm:cxn modelId="{88653CCE-1122-4134-9C04-C0C4317C1052}" srcId="{AF98D15B-C399-4B0B-B535-0D489315ECFD}" destId="{1F022ABF-8733-4F4E-9D56-CCD69D9B60A6}" srcOrd="0" destOrd="0" parTransId="{5C45DF9E-6620-423E-88A0-492EF4E0CD62}" sibTransId="{665CD96A-E208-4D08-B77E-F16D773CBDA4}"/>
    <dgm:cxn modelId="{9ABE3EFF-0586-4972-A1CD-C8549870AF7F}" type="presOf" srcId="{8B033F1A-3CFA-49C2-8E8E-17FA1C0C3F13}" destId="{AE4AD57D-A782-4ACD-AA76-065BBBF661DF}" srcOrd="0" destOrd="0" presId="urn:microsoft.com/office/officeart/2005/8/layout/default"/>
    <dgm:cxn modelId="{0FEEA549-037F-4E05-A8AC-6665AD735642}" type="presParOf" srcId="{154818FF-DD46-4DC9-8A1C-EEB8D68EDFFC}" destId="{6C298E4C-5150-46C5-BFC7-304335411790}" srcOrd="0" destOrd="0" presId="urn:microsoft.com/office/officeart/2005/8/layout/default"/>
    <dgm:cxn modelId="{F4CB2EE4-02E4-406B-8EC6-F5E216694AA7}" type="presParOf" srcId="{154818FF-DD46-4DC9-8A1C-EEB8D68EDFFC}" destId="{38940E7B-FCB9-4287-8EDC-898158403A74}" srcOrd="1" destOrd="0" presId="urn:microsoft.com/office/officeart/2005/8/layout/default"/>
    <dgm:cxn modelId="{0B0589A5-2E06-4D67-8C55-23931F8E3642}" type="presParOf" srcId="{154818FF-DD46-4DC9-8A1C-EEB8D68EDFFC}" destId="{B416DF8D-6EB5-4736-ADFB-2A1DC6207F65}" srcOrd="2" destOrd="0" presId="urn:microsoft.com/office/officeart/2005/8/layout/default"/>
    <dgm:cxn modelId="{E69FB2E8-E32A-4381-9CCD-166D9A0AAE18}" type="presParOf" srcId="{154818FF-DD46-4DC9-8A1C-EEB8D68EDFFC}" destId="{04ABC9FA-6376-4CB4-97A6-2151B63E4135}" srcOrd="3" destOrd="0" presId="urn:microsoft.com/office/officeart/2005/8/layout/default"/>
    <dgm:cxn modelId="{8BE13B87-6C25-4C58-971A-34560D3D8E9C}" type="presParOf" srcId="{154818FF-DD46-4DC9-8A1C-EEB8D68EDFFC}" destId="{98DC1214-AC14-4474-BEFA-2565C33166CE}" srcOrd="4" destOrd="0" presId="urn:microsoft.com/office/officeart/2005/8/layout/default"/>
    <dgm:cxn modelId="{FF9395DB-B7DE-4DB9-8ABB-345BADA4A88A}" type="presParOf" srcId="{154818FF-DD46-4DC9-8A1C-EEB8D68EDFFC}" destId="{85388185-AD27-49FC-BA4E-A258BBD7AC25}" srcOrd="5" destOrd="0" presId="urn:microsoft.com/office/officeart/2005/8/layout/default"/>
    <dgm:cxn modelId="{D1A6929B-1F24-4CC2-BFBD-F5E8D7783863}" type="presParOf" srcId="{154818FF-DD46-4DC9-8A1C-EEB8D68EDFFC}" destId="{AE4AD57D-A782-4ACD-AA76-065BBBF661DF}" srcOrd="6" destOrd="0" presId="urn:microsoft.com/office/officeart/2005/8/layout/default"/>
    <dgm:cxn modelId="{3CE4AB14-5500-4367-B721-9434E3D15E7C}" type="presParOf" srcId="{154818FF-DD46-4DC9-8A1C-EEB8D68EDFFC}" destId="{E1D75AA0-8845-4EEF-B31D-3E4FEDE41F90}" srcOrd="7" destOrd="0" presId="urn:microsoft.com/office/officeart/2005/8/layout/default"/>
    <dgm:cxn modelId="{065D6FBF-DD12-4CA7-91CA-D204F59065EA}" type="presParOf" srcId="{154818FF-DD46-4DC9-8A1C-EEB8D68EDFFC}" destId="{176C4117-DA4D-4C39-9C57-538164A395E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66510A-7CD4-441F-A187-9CA786E3A78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893765D-93D0-49B7-950B-78A6C48FD467}">
      <dgm:prSet phldrT="[Text]"/>
      <dgm:spPr/>
      <dgm:t>
        <a:bodyPr/>
        <a:lstStyle/>
        <a:p>
          <a:r>
            <a:rPr lang="en-US" dirty="0">
              <a:ea typeface="Gadugi" panose="020B0502040204020203" pitchFamily="34" charset="0"/>
            </a:rPr>
            <a:t>1. Sample Size Selected</a:t>
          </a:r>
          <a:endParaRPr lang="en-US" dirty="0"/>
        </a:p>
      </dgm:t>
    </dgm:pt>
    <dgm:pt modelId="{8643563E-36FC-4481-ACAE-0F4D51206A06}" type="parTrans" cxnId="{71B6080C-DEB2-4733-88E0-EE2E623C7767}">
      <dgm:prSet/>
      <dgm:spPr/>
      <dgm:t>
        <a:bodyPr/>
        <a:lstStyle/>
        <a:p>
          <a:endParaRPr lang="en-US"/>
        </a:p>
      </dgm:t>
    </dgm:pt>
    <dgm:pt modelId="{D4B2E996-F217-4FF0-94EF-713306E34082}" type="sibTrans" cxnId="{71B6080C-DEB2-4733-88E0-EE2E623C7767}">
      <dgm:prSet/>
      <dgm:spPr/>
      <dgm:t>
        <a:bodyPr/>
        <a:lstStyle/>
        <a:p>
          <a:endParaRPr lang="en-US"/>
        </a:p>
      </dgm:t>
    </dgm:pt>
    <dgm:pt modelId="{FD5479DF-D04A-4DB7-A7D3-91CACD0F0598}">
      <dgm:prSet phldrT="[Text]"/>
      <dgm:spPr/>
      <dgm:t>
        <a:bodyPr/>
        <a:lstStyle/>
        <a:p>
          <a:pPr>
            <a:buFont typeface="Courier New" panose="02070309020205020404" pitchFamily="49" charset="0"/>
            <a:buChar char="o"/>
          </a:pPr>
          <a:r>
            <a:rPr lang="en-US" dirty="0">
              <a:ea typeface="Gadugi" panose="020B0502040204020203" pitchFamily="34" charset="0"/>
            </a:rPr>
            <a:t>Replace applications if applicable</a:t>
          </a:r>
          <a:endParaRPr lang="en-US" dirty="0"/>
        </a:p>
      </dgm:t>
    </dgm:pt>
    <dgm:pt modelId="{F1DBF138-2252-47C9-8771-CC7F05999D80}" type="parTrans" cxnId="{AE7E2AC0-FB37-4F1B-BE15-E646568F1252}">
      <dgm:prSet/>
      <dgm:spPr/>
      <dgm:t>
        <a:bodyPr/>
        <a:lstStyle/>
        <a:p>
          <a:endParaRPr lang="en-US"/>
        </a:p>
      </dgm:t>
    </dgm:pt>
    <dgm:pt modelId="{9EABE987-1CEF-4C1A-9B48-8050BD3E584A}" type="sibTrans" cxnId="{AE7E2AC0-FB37-4F1B-BE15-E646568F1252}">
      <dgm:prSet/>
      <dgm:spPr/>
      <dgm:t>
        <a:bodyPr/>
        <a:lstStyle/>
        <a:p>
          <a:endParaRPr lang="en-US"/>
        </a:p>
      </dgm:t>
    </dgm:pt>
    <dgm:pt modelId="{9E18CD42-F6DB-4D1C-A8D7-F43E003AA1EE}">
      <dgm:prSet phldrT="[Text]"/>
      <dgm:spPr/>
      <dgm:t>
        <a:bodyPr/>
        <a:lstStyle/>
        <a:p>
          <a:r>
            <a:rPr lang="en-US" dirty="0">
              <a:ea typeface="Gadugi" panose="020B0502040204020203" pitchFamily="34" charset="0"/>
            </a:rPr>
            <a:t>2. Complete Follow-Up Attempts</a:t>
          </a:r>
          <a:endParaRPr lang="en-US" dirty="0"/>
        </a:p>
      </dgm:t>
    </dgm:pt>
    <dgm:pt modelId="{9D06DDB1-0918-400D-A060-BDECF1064F6F}" type="parTrans" cxnId="{31F46927-0E93-4459-AF00-1059820CFA24}">
      <dgm:prSet/>
      <dgm:spPr/>
      <dgm:t>
        <a:bodyPr/>
        <a:lstStyle/>
        <a:p>
          <a:endParaRPr lang="en-US"/>
        </a:p>
      </dgm:t>
    </dgm:pt>
    <dgm:pt modelId="{28BA0416-C9AC-45CC-9A51-9F972381D1BB}" type="sibTrans" cxnId="{31F46927-0E93-4459-AF00-1059820CFA24}">
      <dgm:prSet/>
      <dgm:spPr/>
      <dgm:t>
        <a:bodyPr/>
        <a:lstStyle/>
        <a:p>
          <a:endParaRPr lang="en-US"/>
        </a:p>
      </dgm:t>
    </dgm:pt>
    <dgm:pt modelId="{CD2ECF2E-72AC-4775-AF3E-6D2A3F0A817E}">
      <dgm:prSet phldrT="[Text]"/>
      <dgm:spPr/>
      <dgm:t>
        <a:bodyPr/>
        <a:lstStyle/>
        <a:p>
          <a:pPr>
            <a:buFont typeface="Courier New" panose="02070309020205020404" pitchFamily="49" charset="0"/>
            <a:buChar char="o"/>
          </a:pPr>
          <a:r>
            <a:rPr lang="en-US" dirty="0">
              <a:ea typeface="Gadugi" panose="020B0502040204020203" pitchFamily="34" charset="0"/>
            </a:rPr>
            <a:t>Contact households that have not responded before the Nov. 15th deadline</a:t>
          </a:r>
          <a:endParaRPr lang="en-US" dirty="0"/>
        </a:p>
      </dgm:t>
    </dgm:pt>
    <dgm:pt modelId="{75FD65AC-6DEF-44A6-9447-3A2D21B59D75}" type="parTrans" cxnId="{1AB9A989-85D9-421F-9191-6ECF138ACFA6}">
      <dgm:prSet/>
      <dgm:spPr/>
      <dgm:t>
        <a:bodyPr/>
        <a:lstStyle/>
        <a:p>
          <a:endParaRPr lang="en-US"/>
        </a:p>
      </dgm:t>
    </dgm:pt>
    <dgm:pt modelId="{4813EB99-BFE5-48FA-9650-7B86BBB5E2AF}" type="sibTrans" cxnId="{1AB9A989-85D9-421F-9191-6ECF138ACFA6}">
      <dgm:prSet/>
      <dgm:spPr/>
      <dgm:t>
        <a:bodyPr/>
        <a:lstStyle/>
        <a:p>
          <a:endParaRPr lang="en-US"/>
        </a:p>
      </dgm:t>
    </dgm:pt>
    <dgm:pt modelId="{51FC1F70-A6D3-4516-B2DC-29ABF45B65C4}">
      <dgm:prSet phldrT="[Text]"/>
      <dgm:spPr/>
      <dgm:t>
        <a:bodyPr/>
        <a:lstStyle/>
        <a:p>
          <a:r>
            <a:rPr lang="en-US" dirty="0">
              <a:ea typeface="Gadugi" panose="020B0502040204020203" pitchFamily="34" charset="0"/>
            </a:rPr>
            <a:t>3. Review Responses</a:t>
          </a:r>
          <a:endParaRPr lang="en-US" dirty="0"/>
        </a:p>
      </dgm:t>
    </dgm:pt>
    <dgm:pt modelId="{4D51C120-30FF-4AB7-8EE5-8E9867874955}" type="parTrans" cxnId="{06491251-5548-4D67-AE41-B2EA7258A751}">
      <dgm:prSet/>
      <dgm:spPr/>
      <dgm:t>
        <a:bodyPr/>
        <a:lstStyle/>
        <a:p>
          <a:endParaRPr lang="en-US"/>
        </a:p>
      </dgm:t>
    </dgm:pt>
    <dgm:pt modelId="{997A0730-BE33-48F5-A757-7E99FE8A99E8}" type="sibTrans" cxnId="{06491251-5548-4D67-AE41-B2EA7258A751}">
      <dgm:prSet/>
      <dgm:spPr/>
      <dgm:t>
        <a:bodyPr/>
        <a:lstStyle/>
        <a:p>
          <a:endParaRPr lang="en-US"/>
        </a:p>
      </dgm:t>
    </dgm:pt>
    <dgm:pt modelId="{0FAF5E97-0C91-4C20-BD31-40502A1F09D3}">
      <dgm:prSet phldrT="[Text]"/>
      <dgm:spPr/>
      <dgm:t>
        <a:bodyPr/>
        <a:lstStyle/>
        <a:p>
          <a:pPr>
            <a:buFont typeface="Courier New" panose="02070309020205020404" pitchFamily="49" charset="0"/>
            <a:buChar char="o"/>
          </a:pPr>
          <a:r>
            <a:rPr lang="en-US" dirty="0">
              <a:ea typeface="Gadugi" panose="020B0502040204020203" pitchFamily="34" charset="0"/>
            </a:rPr>
            <a:t>Process provided documentation </a:t>
          </a:r>
          <a:endParaRPr lang="en-US" dirty="0"/>
        </a:p>
      </dgm:t>
    </dgm:pt>
    <dgm:pt modelId="{1C54067E-64D5-4E41-8503-40A34788BF7B}" type="parTrans" cxnId="{1FBE04A9-A701-4B01-8BF1-77D850000C12}">
      <dgm:prSet/>
      <dgm:spPr/>
      <dgm:t>
        <a:bodyPr/>
        <a:lstStyle/>
        <a:p>
          <a:endParaRPr lang="en-US"/>
        </a:p>
      </dgm:t>
    </dgm:pt>
    <dgm:pt modelId="{0F559071-C825-4102-853D-A1762C5AD0C7}" type="sibTrans" cxnId="{1FBE04A9-A701-4B01-8BF1-77D850000C12}">
      <dgm:prSet/>
      <dgm:spPr/>
      <dgm:t>
        <a:bodyPr/>
        <a:lstStyle/>
        <a:p>
          <a:endParaRPr lang="en-US"/>
        </a:p>
      </dgm:t>
    </dgm:pt>
    <dgm:pt modelId="{2C5DA178-2018-4CF7-A584-A827CB1B7672}">
      <dgm:prSet/>
      <dgm:spPr/>
      <dgm:t>
        <a:bodyPr/>
        <a:lstStyle/>
        <a:p>
          <a:r>
            <a:rPr lang="en-US">
              <a:ea typeface="Gadugi" panose="020B0502040204020203" pitchFamily="34" charset="0"/>
            </a:rPr>
            <a:t>Conduct confirmation reviews (unless approved for waiver)</a:t>
          </a:r>
          <a:endParaRPr lang="en-US" dirty="0">
            <a:ea typeface="Gadugi" panose="020B0502040204020203" pitchFamily="34" charset="0"/>
          </a:endParaRPr>
        </a:p>
      </dgm:t>
    </dgm:pt>
    <dgm:pt modelId="{E66F1986-E36B-41B1-BF48-D1288F24CF37}" type="parTrans" cxnId="{6D8DCEDE-B17D-411C-AFE6-ECCF60C0F32D}">
      <dgm:prSet/>
      <dgm:spPr/>
      <dgm:t>
        <a:bodyPr/>
        <a:lstStyle/>
        <a:p>
          <a:endParaRPr lang="en-US"/>
        </a:p>
      </dgm:t>
    </dgm:pt>
    <dgm:pt modelId="{A6F76B2E-0CEB-44C6-B139-7F8C67F23515}" type="sibTrans" cxnId="{6D8DCEDE-B17D-411C-AFE6-ECCF60C0F32D}">
      <dgm:prSet/>
      <dgm:spPr/>
      <dgm:t>
        <a:bodyPr/>
        <a:lstStyle/>
        <a:p>
          <a:endParaRPr lang="en-US"/>
        </a:p>
      </dgm:t>
    </dgm:pt>
    <dgm:pt modelId="{AB57F925-68C4-4695-9886-AD321D583E7D}">
      <dgm:prSet/>
      <dgm:spPr/>
      <dgm:t>
        <a:bodyPr/>
        <a:lstStyle/>
        <a:p>
          <a:r>
            <a:rPr lang="en-US">
              <a:ea typeface="Gadugi" panose="020B0502040204020203" pitchFamily="34" charset="0"/>
            </a:rPr>
            <a:t>Send notification of selection for verification</a:t>
          </a:r>
          <a:endParaRPr lang="en-US" dirty="0">
            <a:ea typeface="Gadugi" panose="020B0502040204020203" pitchFamily="34" charset="0"/>
          </a:endParaRPr>
        </a:p>
      </dgm:t>
    </dgm:pt>
    <dgm:pt modelId="{57E6DE59-27E7-4CA1-B6B1-00D5F08E3FEC}" type="parTrans" cxnId="{2DA52CF9-9DCD-4121-8305-83CCD9A4A33D}">
      <dgm:prSet/>
      <dgm:spPr/>
      <dgm:t>
        <a:bodyPr/>
        <a:lstStyle/>
        <a:p>
          <a:endParaRPr lang="en-US"/>
        </a:p>
      </dgm:t>
    </dgm:pt>
    <dgm:pt modelId="{4B3E7905-E779-439C-99ED-AFF32247A33E}" type="sibTrans" cxnId="{2DA52CF9-9DCD-4121-8305-83CCD9A4A33D}">
      <dgm:prSet/>
      <dgm:spPr/>
      <dgm:t>
        <a:bodyPr/>
        <a:lstStyle/>
        <a:p>
          <a:endParaRPr lang="en-US"/>
        </a:p>
      </dgm:t>
    </dgm:pt>
    <dgm:pt modelId="{223D0A2A-DC3E-4F8B-AC5A-DF084A25CEDA}">
      <dgm:prSet/>
      <dgm:spPr/>
      <dgm:t>
        <a:bodyPr/>
        <a:lstStyle/>
        <a:p>
          <a:r>
            <a:rPr lang="en-US" dirty="0">
              <a:ea typeface="Gadugi" panose="020B0502040204020203" pitchFamily="34" charset="0"/>
            </a:rPr>
            <a:t>Provide timeline for responses</a:t>
          </a:r>
        </a:p>
      </dgm:t>
    </dgm:pt>
    <dgm:pt modelId="{76E69995-BB05-4E44-8DEE-0431C7703E37}" type="parTrans" cxnId="{F7915A57-F22F-41D5-A32E-9471A3CC8A36}">
      <dgm:prSet/>
      <dgm:spPr/>
      <dgm:t>
        <a:bodyPr/>
        <a:lstStyle/>
        <a:p>
          <a:endParaRPr lang="en-US"/>
        </a:p>
      </dgm:t>
    </dgm:pt>
    <dgm:pt modelId="{27EA480E-AD18-4101-8C51-5EC1898622D4}" type="sibTrans" cxnId="{F7915A57-F22F-41D5-A32E-9471A3CC8A36}">
      <dgm:prSet/>
      <dgm:spPr/>
      <dgm:t>
        <a:bodyPr/>
        <a:lstStyle/>
        <a:p>
          <a:endParaRPr lang="en-US"/>
        </a:p>
      </dgm:t>
    </dgm:pt>
    <dgm:pt modelId="{C79810DB-50A3-4E9F-9869-246A924F0ABB}">
      <dgm:prSet/>
      <dgm:spPr/>
      <dgm:t>
        <a:bodyPr/>
        <a:lstStyle/>
        <a:p>
          <a:r>
            <a:rPr lang="en-US" dirty="0">
              <a:ea typeface="Gadugi" panose="020B0502040204020203" pitchFamily="34" charset="0"/>
            </a:rPr>
            <a:t>Send results letter</a:t>
          </a:r>
        </a:p>
      </dgm:t>
    </dgm:pt>
    <dgm:pt modelId="{E590930A-A8F1-431E-9311-274C310A5969}" type="parTrans" cxnId="{D8E2F4FB-62B5-4583-B833-B3D0360C823A}">
      <dgm:prSet/>
      <dgm:spPr/>
      <dgm:t>
        <a:bodyPr/>
        <a:lstStyle/>
        <a:p>
          <a:endParaRPr lang="en-US"/>
        </a:p>
      </dgm:t>
    </dgm:pt>
    <dgm:pt modelId="{C29A679D-F23E-40B8-98DC-2E1FBCD4CD3C}" type="sibTrans" cxnId="{D8E2F4FB-62B5-4583-B833-B3D0360C823A}">
      <dgm:prSet/>
      <dgm:spPr/>
      <dgm:t>
        <a:bodyPr/>
        <a:lstStyle/>
        <a:p>
          <a:endParaRPr lang="en-US"/>
        </a:p>
      </dgm:t>
    </dgm:pt>
    <dgm:pt modelId="{99D738DF-BF46-4612-AC9E-E163AC062DFF}" type="pres">
      <dgm:prSet presAssocID="{DE66510A-7CD4-441F-A187-9CA786E3A78E}" presName="linearFlow" presStyleCnt="0">
        <dgm:presLayoutVars>
          <dgm:dir/>
          <dgm:animLvl val="lvl"/>
          <dgm:resizeHandles val="exact"/>
        </dgm:presLayoutVars>
      </dgm:prSet>
      <dgm:spPr/>
    </dgm:pt>
    <dgm:pt modelId="{84A11BEE-9B6A-45EF-83DB-41606C073CDD}" type="pres">
      <dgm:prSet presAssocID="{C893765D-93D0-49B7-950B-78A6C48FD467}" presName="composite" presStyleCnt="0"/>
      <dgm:spPr/>
    </dgm:pt>
    <dgm:pt modelId="{DED538B9-1AA0-4781-86D1-CDB6793EFE41}" type="pres">
      <dgm:prSet presAssocID="{C893765D-93D0-49B7-950B-78A6C48FD467}" presName="parTx" presStyleLbl="node1" presStyleIdx="0" presStyleCnt="3">
        <dgm:presLayoutVars>
          <dgm:chMax val="0"/>
          <dgm:chPref val="0"/>
          <dgm:bulletEnabled val="1"/>
        </dgm:presLayoutVars>
      </dgm:prSet>
      <dgm:spPr/>
    </dgm:pt>
    <dgm:pt modelId="{EEDC86C6-5B28-4654-AEFC-DC4B1C2EA347}" type="pres">
      <dgm:prSet presAssocID="{C893765D-93D0-49B7-950B-78A6C48FD467}" presName="parSh" presStyleLbl="node1" presStyleIdx="0" presStyleCnt="3"/>
      <dgm:spPr/>
    </dgm:pt>
    <dgm:pt modelId="{A0CA67AF-E487-4FF4-8F17-987CD579AA40}" type="pres">
      <dgm:prSet presAssocID="{C893765D-93D0-49B7-950B-78A6C48FD467}" presName="desTx" presStyleLbl="fgAcc1" presStyleIdx="0" presStyleCnt="3">
        <dgm:presLayoutVars>
          <dgm:bulletEnabled val="1"/>
        </dgm:presLayoutVars>
      </dgm:prSet>
      <dgm:spPr/>
    </dgm:pt>
    <dgm:pt modelId="{3FB37B9C-204D-4F0A-920B-80FFEF7E5807}" type="pres">
      <dgm:prSet presAssocID="{D4B2E996-F217-4FF0-94EF-713306E34082}" presName="sibTrans" presStyleLbl="sibTrans2D1" presStyleIdx="0" presStyleCnt="2"/>
      <dgm:spPr/>
    </dgm:pt>
    <dgm:pt modelId="{E13F84B5-A836-464E-9D7D-207DB3623C74}" type="pres">
      <dgm:prSet presAssocID="{D4B2E996-F217-4FF0-94EF-713306E34082}" presName="connTx" presStyleLbl="sibTrans2D1" presStyleIdx="0" presStyleCnt="2"/>
      <dgm:spPr/>
    </dgm:pt>
    <dgm:pt modelId="{DF259E8C-F666-4758-B0E0-A8565446CADC}" type="pres">
      <dgm:prSet presAssocID="{9E18CD42-F6DB-4D1C-A8D7-F43E003AA1EE}" presName="composite" presStyleCnt="0"/>
      <dgm:spPr/>
    </dgm:pt>
    <dgm:pt modelId="{6D6CB8E6-FE5B-4D83-BF2E-A7CCD1BAA1E8}" type="pres">
      <dgm:prSet presAssocID="{9E18CD42-F6DB-4D1C-A8D7-F43E003AA1EE}" presName="parTx" presStyleLbl="node1" presStyleIdx="0" presStyleCnt="3">
        <dgm:presLayoutVars>
          <dgm:chMax val="0"/>
          <dgm:chPref val="0"/>
          <dgm:bulletEnabled val="1"/>
        </dgm:presLayoutVars>
      </dgm:prSet>
      <dgm:spPr/>
    </dgm:pt>
    <dgm:pt modelId="{6AE9917A-5ED8-4A83-B1D6-5C593C2CCB9B}" type="pres">
      <dgm:prSet presAssocID="{9E18CD42-F6DB-4D1C-A8D7-F43E003AA1EE}" presName="parSh" presStyleLbl="node1" presStyleIdx="1" presStyleCnt="3"/>
      <dgm:spPr/>
    </dgm:pt>
    <dgm:pt modelId="{298C86B6-3004-4D74-A695-FE7582C64FAE}" type="pres">
      <dgm:prSet presAssocID="{9E18CD42-F6DB-4D1C-A8D7-F43E003AA1EE}" presName="desTx" presStyleLbl="fgAcc1" presStyleIdx="1" presStyleCnt="3">
        <dgm:presLayoutVars>
          <dgm:bulletEnabled val="1"/>
        </dgm:presLayoutVars>
      </dgm:prSet>
      <dgm:spPr/>
    </dgm:pt>
    <dgm:pt modelId="{21252E91-5479-43BA-A7F4-EEAEBF164430}" type="pres">
      <dgm:prSet presAssocID="{28BA0416-C9AC-45CC-9A51-9F972381D1BB}" presName="sibTrans" presStyleLbl="sibTrans2D1" presStyleIdx="1" presStyleCnt="2"/>
      <dgm:spPr/>
    </dgm:pt>
    <dgm:pt modelId="{6FD97B1A-05DA-4D9C-9A71-57F8443253A1}" type="pres">
      <dgm:prSet presAssocID="{28BA0416-C9AC-45CC-9A51-9F972381D1BB}" presName="connTx" presStyleLbl="sibTrans2D1" presStyleIdx="1" presStyleCnt="2"/>
      <dgm:spPr/>
    </dgm:pt>
    <dgm:pt modelId="{D99F084C-7F85-4EE5-9C11-D72CE42E309A}" type="pres">
      <dgm:prSet presAssocID="{51FC1F70-A6D3-4516-B2DC-29ABF45B65C4}" presName="composite" presStyleCnt="0"/>
      <dgm:spPr/>
    </dgm:pt>
    <dgm:pt modelId="{C0485619-712F-4DA9-AFC7-431533B78F93}" type="pres">
      <dgm:prSet presAssocID="{51FC1F70-A6D3-4516-B2DC-29ABF45B65C4}" presName="parTx" presStyleLbl="node1" presStyleIdx="1" presStyleCnt="3">
        <dgm:presLayoutVars>
          <dgm:chMax val="0"/>
          <dgm:chPref val="0"/>
          <dgm:bulletEnabled val="1"/>
        </dgm:presLayoutVars>
      </dgm:prSet>
      <dgm:spPr/>
    </dgm:pt>
    <dgm:pt modelId="{ECCFC24E-F34D-49CA-A1F3-3DD59D9848A1}" type="pres">
      <dgm:prSet presAssocID="{51FC1F70-A6D3-4516-B2DC-29ABF45B65C4}" presName="parSh" presStyleLbl="node1" presStyleIdx="2" presStyleCnt="3"/>
      <dgm:spPr/>
    </dgm:pt>
    <dgm:pt modelId="{5120C34F-A5C5-4C05-A75D-67F29109E43E}" type="pres">
      <dgm:prSet presAssocID="{51FC1F70-A6D3-4516-B2DC-29ABF45B65C4}" presName="desTx" presStyleLbl="fgAcc1" presStyleIdx="2" presStyleCnt="3">
        <dgm:presLayoutVars>
          <dgm:bulletEnabled val="1"/>
        </dgm:presLayoutVars>
      </dgm:prSet>
      <dgm:spPr/>
    </dgm:pt>
  </dgm:ptLst>
  <dgm:cxnLst>
    <dgm:cxn modelId="{C22B3206-38AD-4A4F-AB8A-E158CA813B49}" type="presOf" srcId="{223D0A2A-DC3E-4F8B-AC5A-DF084A25CEDA}" destId="{A0CA67AF-E487-4FF4-8F17-987CD579AA40}" srcOrd="0" destOrd="3" presId="urn:microsoft.com/office/officeart/2005/8/layout/process3"/>
    <dgm:cxn modelId="{71B6080C-DEB2-4733-88E0-EE2E623C7767}" srcId="{DE66510A-7CD4-441F-A187-9CA786E3A78E}" destId="{C893765D-93D0-49B7-950B-78A6C48FD467}" srcOrd="0" destOrd="0" parTransId="{8643563E-36FC-4481-ACAE-0F4D51206A06}" sibTransId="{D4B2E996-F217-4FF0-94EF-713306E34082}"/>
    <dgm:cxn modelId="{38BDD30D-12A8-4540-AED1-52A97F26C7C1}" type="presOf" srcId="{51FC1F70-A6D3-4516-B2DC-29ABF45B65C4}" destId="{ECCFC24E-F34D-49CA-A1F3-3DD59D9848A1}" srcOrd="1" destOrd="0" presId="urn:microsoft.com/office/officeart/2005/8/layout/process3"/>
    <dgm:cxn modelId="{3D116925-FE8F-4C09-BFE1-BEA40FA18865}" type="presOf" srcId="{C893765D-93D0-49B7-950B-78A6C48FD467}" destId="{EEDC86C6-5B28-4654-AEFC-DC4B1C2EA347}" srcOrd="1" destOrd="0" presId="urn:microsoft.com/office/officeart/2005/8/layout/process3"/>
    <dgm:cxn modelId="{31F46927-0E93-4459-AF00-1059820CFA24}" srcId="{DE66510A-7CD4-441F-A187-9CA786E3A78E}" destId="{9E18CD42-F6DB-4D1C-A8D7-F43E003AA1EE}" srcOrd="1" destOrd="0" parTransId="{9D06DDB1-0918-400D-A060-BDECF1064F6F}" sibTransId="{28BA0416-C9AC-45CC-9A51-9F972381D1BB}"/>
    <dgm:cxn modelId="{C1F08F3C-FE43-4367-8DA5-F92CA5DBBF48}" type="presOf" srcId="{C79810DB-50A3-4E9F-9869-246A924F0ABB}" destId="{5120C34F-A5C5-4C05-A75D-67F29109E43E}" srcOrd="0" destOrd="1" presId="urn:microsoft.com/office/officeart/2005/8/layout/process3"/>
    <dgm:cxn modelId="{9ED61644-D6D3-4E4A-89BF-8C78F0C1F963}" type="presOf" srcId="{2C5DA178-2018-4CF7-A584-A827CB1B7672}" destId="{A0CA67AF-E487-4FF4-8F17-987CD579AA40}" srcOrd="0" destOrd="1" presId="urn:microsoft.com/office/officeart/2005/8/layout/process3"/>
    <dgm:cxn modelId="{7D299E4D-1DB7-4060-AB1D-D0A12E1B6F39}" type="presOf" srcId="{51FC1F70-A6D3-4516-B2DC-29ABF45B65C4}" destId="{C0485619-712F-4DA9-AFC7-431533B78F93}" srcOrd="0" destOrd="0" presId="urn:microsoft.com/office/officeart/2005/8/layout/process3"/>
    <dgm:cxn modelId="{06491251-5548-4D67-AE41-B2EA7258A751}" srcId="{DE66510A-7CD4-441F-A187-9CA786E3A78E}" destId="{51FC1F70-A6D3-4516-B2DC-29ABF45B65C4}" srcOrd="2" destOrd="0" parTransId="{4D51C120-30FF-4AB7-8EE5-8E9867874955}" sibTransId="{997A0730-BE33-48F5-A757-7E99FE8A99E8}"/>
    <dgm:cxn modelId="{07280357-4144-4DA6-A1F4-D59508C7F77F}" type="presOf" srcId="{DE66510A-7CD4-441F-A187-9CA786E3A78E}" destId="{99D738DF-BF46-4612-AC9E-E163AC062DFF}" srcOrd="0" destOrd="0" presId="urn:microsoft.com/office/officeart/2005/8/layout/process3"/>
    <dgm:cxn modelId="{F7915A57-F22F-41D5-A32E-9471A3CC8A36}" srcId="{AB57F925-68C4-4695-9886-AD321D583E7D}" destId="{223D0A2A-DC3E-4F8B-AC5A-DF084A25CEDA}" srcOrd="0" destOrd="0" parTransId="{76E69995-BB05-4E44-8DEE-0431C7703E37}" sibTransId="{27EA480E-AD18-4101-8C51-5EC1898622D4}"/>
    <dgm:cxn modelId="{F114A959-EC15-49B7-8441-AC27114B73EC}" type="presOf" srcId="{9E18CD42-F6DB-4D1C-A8D7-F43E003AA1EE}" destId="{6D6CB8E6-FE5B-4D83-BF2E-A7CCD1BAA1E8}" srcOrd="0" destOrd="0" presId="urn:microsoft.com/office/officeart/2005/8/layout/process3"/>
    <dgm:cxn modelId="{0262357F-0536-4738-BCA8-E9C0352DC6BE}" type="presOf" srcId="{0FAF5E97-0C91-4C20-BD31-40502A1F09D3}" destId="{5120C34F-A5C5-4C05-A75D-67F29109E43E}" srcOrd="0" destOrd="0" presId="urn:microsoft.com/office/officeart/2005/8/layout/process3"/>
    <dgm:cxn modelId="{9E195182-0BBB-40E7-B443-7AE40060A13D}" type="presOf" srcId="{9E18CD42-F6DB-4D1C-A8D7-F43E003AA1EE}" destId="{6AE9917A-5ED8-4A83-B1D6-5C593C2CCB9B}" srcOrd="1" destOrd="0" presId="urn:microsoft.com/office/officeart/2005/8/layout/process3"/>
    <dgm:cxn modelId="{EB85F383-AA57-4C6C-9463-AD95AB91CE74}" type="presOf" srcId="{28BA0416-C9AC-45CC-9A51-9F972381D1BB}" destId="{6FD97B1A-05DA-4D9C-9A71-57F8443253A1}" srcOrd="1" destOrd="0" presId="urn:microsoft.com/office/officeart/2005/8/layout/process3"/>
    <dgm:cxn modelId="{545B0B87-5403-44EE-880C-A5EED58F18A1}" type="presOf" srcId="{28BA0416-C9AC-45CC-9A51-9F972381D1BB}" destId="{21252E91-5479-43BA-A7F4-EEAEBF164430}" srcOrd="0" destOrd="0" presId="urn:microsoft.com/office/officeart/2005/8/layout/process3"/>
    <dgm:cxn modelId="{DF6EF387-B0D0-45B2-859B-204D082B694F}" type="presOf" srcId="{D4B2E996-F217-4FF0-94EF-713306E34082}" destId="{E13F84B5-A836-464E-9D7D-207DB3623C74}" srcOrd="1" destOrd="0" presId="urn:microsoft.com/office/officeart/2005/8/layout/process3"/>
    <dgm:cxn modelId="{1AB9A989-85D9-421F-9191-6ECF138ACFA6}" srcId="{9E18CD42-F6DB-4D1C-A8D7-F43E003AA1EE}" destId="{CD2ECF2E-72AC-4775-AF3E-6D2A3F0A817E}" srcOrd="0" destOrd="0" parTransId="{75FD65AC-6DEF-44A6-9447-3A2D21B59D75}" sibTransId="{4813EB99-BFE5-48FA-9650-7B86BBB5E2AF}"/>
    <dgm:cxn modelId="{B189828C-156F-4FCD-9CF0-736FF105556F}" type="presOf" srcId="{CD2ECF2E-72AC-4775-AF3E-6D2A3F0A817E}" destId="{298C86B6-3004-4D74-A695-FE7582C64FAE}" srcOrd="0" destOrd="0" presId="urn:microsoft.com/office/officeart/2005/8/layout/process3"/>
    <dgm:cxn modelId="{6D4F7998-8AC1-4F06-B120-CAECF9E35028}" type="presOf" srcId="{FD5479DF-D04A-4DB7-A7D3-91CACD0F0598}" destId="{A0CA67AF-E487-4FF4-8F17-987CD579AA40}" srcOrd="0" destOrd="0" presId="urn:microsoft.com/office/officeart/2005/8/layout/process3"/>
    <dgm:cxn modelId="{1FBE04A9-A701-4B01-8BF1-77D850000C12}" srcId="{51FC1F70-A6D3-4516-B2DC-29ABF45B65C4}" destId="{0FAF5E97-0C91-4C20-BD31-40502A1F09D3}" srcOrd="0" destOrd="0" parTransId="{1C54067E-64D5-4E41-8503-40A34788BF7B}" sibTransId="{0F559071-C825-4102-853D-A1762C5AD0C7}"/>
    <dgm:cxn modelId="{AE7E2AC0-FB37-4F1B-BE15-E646568F1252}" srcId="{C893765D-93D0-49B7-950B-78A6C48FD467}" destId="{FD5479DF-D04A-4DB7-A7D3-91CACD0F0598}" srcOrd="0" destOrd="0" parTransId="{F1DBF138-2252-47C9-8771-CC7F05999D80}" sibTransId="{9EABE987-1CEF-4C1A-9B48-8050BD3E584A}"/>
    <dgm:cxn modelId="{56F279CB-F5AF-4AFB-91FE-305300DB69F7}" type="presOf" srcId="{C893765D-93D0-49B7-950B-78A6C48FD467}" destId="{DED538B9-1AA0-4781-86D1-CDB6793EFE41}" srcOrd="0" destOrd="0" presId="urn:microsoft.com/office/officeart/2005/8/layout/process3"/>
    <dgm:cxn modelId="{5704A4D9-FA6F-4D80-A3AE-687ED0C46E94}" type="presOf" srcId="{AB57F925-68C4-4695-9886-AD321D583E7D}" destId="{A0CA67AF-E487-4FF4-8F17-987CD579AA40}" srcOrd="0" destOrd="2" presId="urn:microsoft.com/office/officeart/2005/8/layout/process3"/>
    <dgm:cxn modelId="{6D8DCEDE-B17D-411C-AFE6-ECCF60C0F32D}" srcId="{C893765D-93D0-49B7-950B-78A6C48FD467}" destId="{2C5DA178-2018-4CF7-A584-A827CB1B7672}" srcOrd="1" destOrd="0" parTransId="{E66F1986-E36B-41B1-BF48-D1288F24CF37}" sibTransId="{A6F76B2E-0CEB-44C6-B139-7F8C67F23515}"/>
    <dgm:cxn modelId="{EF052BF1-AEF4-4792-9A8B-B17F029B3B12}" type="presOf" srcId="{D4B2E996-F217-4FF0-94EF-713306E34082}" destId="{3FB37B9C-204D-4F0A-920B-80FFEF7E5807}" srcOrd="0" destOrd="0" presId="urn:microsoft.com/office/officeart/2005/8/layout/process3"/>
    <dgm:cxn modelId="{2DA52CF9-9DCD-4121-8305-83CCD9A4A33D}" srcId="{C893765D-93D0-49B7-950B-78A6C48FD467}" destId="{AB57F925-68C4-4695-9886-AD321D583E7D}" srcOrd="2" destOrd="0" parTransId="{57E6DE59-27E7-4CA1-B6B1-00D5F08E3FEC}" sibTransId="{4B3E7905-E779-439C-99ED-AFF32247A33E}"/>
    <dgm:cxn modelId="{D8E2F4FB-62B5-4583-B833-B3D0360C823A}" srcId="{51FC1F70-A6D3-4516-B2DC-29ABF45B65C4}" destId="{C79810DB-50A3-4E9F-9869-246A924F0ABB}" srcOrd="1" destOrd="0" parTransId="{E590930A-A8F1-431E-9311-274C310A5969}" sibTransId="{C29A679D-F23E-40B8-98DC-2E1FBCD4CD3C}"/>
    <dgm:cxn modelId="{687445E2-C4D4-45AF-9253-73FC384E1A1C}" type="presParOf" srcId="{99D738DF-BF46-4612-AC9E-E163AC062DFF}" destId="{84A11BEE-9B6A-45EF-83DB-41606C073CDD}" srcOrd="0" destOrd="0" presId="urn:microsoft.com/office/officeart/2005/8/layout/process3"/>
    <dgm:cxn modelId="{A02E50BC-E592-459C-A50D-B1BD02D650FA}" type="presParOf" srcId="{84A11BEE-9B6A-45EF-83DB-41606C073CDD}" destId="{DED538B9-1AA0-4781-86D1-CDB6793EFE41}" srcOrd="0" destOrd="0" presId="urn:microsoft.com/office/officeart/2005/8/layout/process3"/>
    <dgm:cxn modelId="{1325995D-1D57-4D64-95ED-CAAC80611B2C}" type="presParOf" srcId="{84A11BEE-9B6A-45EF-83DB-41606C073CDD}" destId="{EEDC86C6-5B28-4654-AEFC-DC4B1C2EA347}" srcOrd="1" destOrd="0" presId="urn:microsoft.com/office/officeart/2005/8/layout/process3"/>
    <dgm:cxn modelId="{F4A12A96-3F70-415E-BEB8-D48620310429}" type="presParOf" srcId="{84A11BEE-9B6A-45EF-83DB-41606C073CDD}" destId="{A0CA67AF-E487-4FF4-8F17-987CD579AA40}" srcOrd="2" destOrd="0" presId="urn:microsoft.com/office/officeart/2005/8/layout/process3"/>
    <dgm:cxn modelId="{A6BE7503-4811-414C-8559-6A647F05B41D}" type="presParOf" srcId="{99D738DF-BF46-4612-AC9E-E163AC062DFF}" destId="{3FB37B9C-204D-4F0A-920B-80FFEF7E5807}" srcOrd="1" destOrd="0" presId="urn:microsoft.com/office/officeart/2005/8/layout/process3"/>
    <dgm:cxn modelId="{764EF37B-FBD8-437C-9DFC-9D633DDA86BE}" type="presParOf" srcId="{3FB37B9C-204D-4F0A-920B-80FFEF7E5807}" destId="{E13F84B5-A836-464E-9D7D-207DB3623C74}" srcOrd="0" destOrd="0" presId="urn:microsoft.com/office/officeart/2005/8/layout/process3"/>
    <dgm:cxn modelId="{00B63CA5-7C2D-4F76-9D18-861B60C574D3}" type="presParOf" srcId="{99D738DF-BF46-4612-AC9E-E163AC062DFF}" destId="{DF259E8C-F666-4758-B0E0-A8565446CADC}" srcOrd="2" destOrd="0" presId="urn:microsoft.com/office/officeart/2005/8/layout/process3"/>
    <dgm:cxn modelId="{9BB074F9-6E0F-4141-89F8-05F25CF96AF4}" type="presParOf" srcId="{DF259E8C-F666-4758-B0E0-A8565446CADC}" destId="{6D6CB8E6-FE5B-4D83-BF2E-A7CCD1BAA1E8}" srcOrd="0" destOrd="0" presId="urn:microsoft.com/office/officeart/2005/8/layout/process3"/>
    <dgm:cxn modelId="{2FFC0521-9CFF-4FC9-BE49-50F746246208}" type="presParOf" srcId="{DF259E8C-F666-4758-B0E0-A8565446CADC}" destId="{6AE9917A-5ED8-4A83-B1D6-5C593C2CCB9B}" srcOrd="1" destOrd="0" presId="urn:microsoft.com/office/officeart/2005/8/layout/process3"/>
    <dgm:cxn modelId="{DE0330EE-C152-4D59-91E9-64A8E3BEF31F}" type="presParOf" srcId="{DF259E8C-F666-4758-B0E0-A8565446CADC}" destId="{298C86B6-3004-4D74-A695-FE7582C64FAE}" srcOrd="2" destOrd="0" presId="urn:microsoft.com/office/officeart/2005/8/layout/process3"/>
    <dgm:cxn modelId="{E67A1698-9CC4-4FA6-8582-88E9C1762D4B}" type="presParOf" srcId="{99D738DF-BF46-4612-AC9E-E163AC062DFF}" destId="{21252E91-5479-43BA-A7F4-EEAEBF164430}" srcOrd="3" destOrd="0" presId="urn:microsoft.com/office/officeart/2005/8/layout/process3"/>
    <dgm:cxn modelId="{908A12AD-17CA-465E-9314-993806080825}" type="presParOf" srcId="{21252E91-5479-43BA-A7F4-EEAEBF164430}" destId="{6FD97B1A-05DA-4D9C-9A71-57F8443253A1}" srcOrd="0" destOrd="0" presId="urn:microsoft.com/office/officeart/2005/8/layout/process3"/>
    <dgm:cxn modelId="{66396895-0643-4A36-8316-134BB02FFF82}" type="presParOf" srcId="{99D738DF-BF46-4612-AC9E-E163AC062DFF}" destId="{D99F084C-7F85-4EE5-9C11-D72CE42E309A}" srcOrd="4" destOrd="0" presId="urn:microsoft.com/office/officeart/2005/8/layout/process3"/>
    <dgm:cxn modelId="{2EB641D3-29C5-47F2-9280-633F8B256FBC}" type="presParOf" srcId="{D99F084C-7F85-4EE5-9C11-D72CE42E309A}" destId="{C0485619-712F-4DA9-AFC7-431533B78F93}" srcOrd="0" destOrd="0" presId="urn:microsoft.com/office/officeart/2005/8/layout/process3"/>
    <dgm:cxn modelId="{4C05B2AF-88F0-418F-AFCC-392CA12426BA}" type="presParOf" srcId="{D99F084C-7F85-4EE5-9C11-D72CE42E309A}" destId="{ECCFC24E-F34D-49CA-A1F3-3DD59D9848A1}" srcOrd="1" destOrd="0" presId="urn:microsoft.com/office/officeart/2005/8/layout/process3"/>
    <dgm:cxn modelId="{BB8CBC9D-536D-4813-9556-AC8B408B65D2}" type="presParOf" srcId="{D99F084C-7F85-4EE5-9C11-D72CE42E309A}" destId="{5120C34F-A5C5-4C05-A75D-67F29109E43E}"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A846BE-51A9-4BA7-9258-ECFAE05E7F40}" type="doc">
      <dgm:prSet loTypeId="urn:microsoft.com/office/officeart/2016/7/layout/LinearArrowProcessNumbered#1" loCatId="process" qsTypeId="urn:microsoft.com/office/officeart/2005/8/quickstyle/simple1" qsCatId="simple" csTypeId="urn:microsoft.com/office/officeart/2005/8/colors/accent1_2" csCatId="accent1" phldr="1"/>
      <dgm:spPr/>
      <dgm:t>
        <a:bodyPr/>
        <a:lstStyle/>
        <a:p>
          <a:endParaRPr lang="en-US"/>
        </a:p>
      </dgm:t>
    </dgm:pt>
    <dgm:pt modelId="{D841507B-447A-43E4-A67A-78917CB1FB25}">
      <dgm:prSet custT="1"/>
      <dgm:spPr/>
      <dgm:t>
        <a:bodyPr/>
        <a:lstStyle/>
        <a:p>
          <a:r>
            <a:rPr lang="en-US" sz="1600" b="0" i="0" dirty="0">
              <a:latin typeface="+mn-lt"/>
            </a:rPr>
            <a:t>Submitted documentation </a:t>
          </a:r>
          <a:r>
            <a:rPr lang="en-US" sz="1600" b="1" i="1" dirty="0">
              <a:latin typeface="+mn-lt"/>
            </a:rPr>
            <a:t>supports, increases or does not support eligibility</a:t>
          </a:r>
          <a:r>
            <a:rPr lang="en-US" sz="1600" dirty="0">
              <a:latin typeface="+mn-lt"/>
            </a:rPr>
            <a:t>, and results letter is sent</a:t>
          </a:r>
          <a:endParaRPr lang="en-US" sz="1600" dirty="0">
            <a:latin typeface="Trebuchet MS" panose="020B0603020202020204" pitchFamily="34" charset="0"/>
          </a:endParaRPr>
        </a:p>
      </dgm:t>
    </dgm:pt>
    <dgm:pt modelId="{09ECAFD9-77B4-411E-A0C6-BD2718D2ED19}" type="parTrans" cxnId="{89F99CCE-DD31-45EB-8368-0C474560C17C}">
      <dgm:prSet/>
      <dgm:spPr/>
      <dgm:t>
        <a:bodyPr/>
        <a:lstStyle/>
        <a:p>
          <a:endParaRPr lang="en-US"/>
        </a:p>
      </dgm:t>
    </dgm:pt>
    <dgm:pt modelId="{8A56963F-9458-4CF1-BA11-F6B59F6693C3}" type="sibTrans" cxnId="{89F99CCE-DD31-45EB-8368-0C474560C17C}">
      <dgm:prSet phldrT="1" phldr="0"/>
      <dgm:spPr/>
      <dgm:t>
        <a:bodyPr/>
        <a:lstStyle/>
        <a:p>
          <a:r>
            <a:rPr lang="en-US"/>
            <a:t>1</a:t>
          </a:r>
          <a:endParaRPr lang="en-US" dirty="0"/>
        </a:p>
      </dgm:t>
    </dgm:pt>
    <dgm:pt modelId="{AA8D6E5D-2291-4551-826E-2E8CD77EBBCD}">
      <dgm:prSet custT="1"/>
      <dgm:spPr/>
      <dgm:t>
        <a:bodyPr/>
        <a:lstStyle/>
        <a:p>
          <a:r>
            <a:rPr lang="en-US" sz="1600" dirty="0"/>
            <a:t>Household becomes directly certified and notification is sent</a:t>
          </a:r>
          <a:endParaRPr lang="en-US" sz="1600" dirty="0">
            <a:latin typeface="Trebuchet MS" panose="020B0603020202020204" pitchFamily="34" charset="0"/>
          </a:endParaRPr>
        </a:p>
      </dgm:t>
    </dgm:pt>
    <dgm:pt modelId="{8108D565-E010-4B90-8EC9-E6472FDB3D6F}" type="parTrans" cxnId="{55EAF420-E592-4A82-A62F-9D8CCEB249F3}">
      <dgm:prSet/>
      <dgm:spPr/>
      <dgm:t>
        <a:bodyPr/>
        <a:lstStyle/>
        <a:p>
          <a:endParaRPr lang="en-US"/>
        </a:p>
      </dgm:t>
    </dgm:pt>
    <dgm:pt modelId="{6D5F5307-B9A3-4224-A52C-70B5D7E58E7C}" type="sibTrans" cxnId="{55EAF420-E592-4A82-A62F-9D8CCEB249F3}">
      <dgm:prSet phldrT="2" phldr="0"/>
      <dgm:spPr/>
      <dgm:t>
        <a:bodyPr/>
        <a:lstStyle/>
        <a:p>
          <a:r>
            <a:rPr lang="en-US"/>
            <a:t>2</a:t>
          </a:r>
          <a:endParaRPr lang="en-US" dirty="0"/>
        </a:p>
      </dgm:t>
    </dgm:pt>
    <dgm:pt modelId="{BA0D1191-41B5-4E4E-98CA-BB121638FA27}">
      <dgm:prSet custT="1"/>
      <dgm:spPr/>
      <dgm:t>
        <a:bodyPr/>
        <a:lstStyle/>
        <a:p>
          <a:r>
            <a:rPr lang="en-US" sz="1400" dirty="0">
              <a:latin typeface="+mn-lt"/>
            </a:rPr>
            <a:t>Household indicates </a:t>
          </a:r>
          <a:r>
            <a:rPr lang="en-US" sz="1400" b="1" i="1" dirty="0">
              <a:latin typeface="+mn-lt"/>
            </a:rPr>
            <a:t>verbally, or in writing, that they no longer wish to receive benefits</a:t>
          </a:r>
          <a:r>
            <a:rPr lang="en-US" sz="1400" dirty="0">
              <a:latin typeface="+mn-lt"/>
            </a:rPr>
            <a:t>, and letter of adverse action is sent</a:t>
          </a:r>
          <a:endParaRPr lang="en-US" sz="1400" dirty="0">
            <a:latin typeface="Trebuchet MS" panose="020B0603020202020204" pitchFamily="34" charset="0"/>
          </a:endParaRPr>
        </a:p>
      </dgm:t>
    </dgm:pt>
    <dgm:pt modelId="{BF60A160-E127-4E75-A05F-AE196FFF76E3}" type="parTrans" cxnId="{11BC0A66-4F6B-4022-AC12-122A0951BEB5}">
      <dgm:prSet/>
      <dgm:spPr/>
      <dgm:t>
        <a:bodyPr/>
        <a:lstStyle/>
        <a:p>
          <a:endParaRPr lang="en-US"/>
        </a:p>
      </dgm:t>
    </dgm:pt>
    <dgm:pt modelId="{43A04663-B22C-4CA5-9BCF-3B42D70D691D}" type="sibTrans" cxnId="{11BC0A66-4F6B-4022-AC12-122A0951BEB5}">
      <dgm:prSet phldrT="3" phldr="0"/>
      <dgm:spPr/>
      <dgm:t>
        <a:bodyPr/>
        <a:lstStyle/>
        <a:p>
          <a:r>
            <a:rPr lang="en-US"/>
            <a:t>3</a:t>
          </a:r>
          <a:endParaRPr lang="en-US" dirty="0"/>
        </a:p>
      </dgm:t>
    </dgm:pt>
    <dgm:pt modelId="{55AD6682-19A1-4F15-920E-E13D92EB312E}">
      <dgm:prSet custT="1"/>
      <dgm:spPr/>
      <dgm:t>
        <a:bodyPr/>
        <a:lstStyle/>
        <a:p>
          <a:r>
            <a:rPr lang="en-US" sz="1600" dirty="0">
              <a:latin typeface="+mn-lt"/>
            </a:rPr>
            <a:t>Household </a:t>
          </a:r>
          <a:r>
            <a:rPr lang="en-US" sz="1600" b="1" i="1" dirty="0">
              <a:latin typeface="+mn-lt"/>
            </a:rPr>
            <a:t>does not respond by November 15</a:t>
          </a:r>
          <a:r>
            <a:rPr lang="en-US" sz="1600" dirty="0">
              <a:latin typeface="+mn-lt"/>
            </a:rPr>
            <a:t>, and letter of adverse action is sent</a:t>
          </a:r>
          <a:endParaRPr lang="en-US" sz="1600" dirty="0">
            <a:latin typeface="Trebuchet MS" panose="020B0603020202020204" pitchFamily="34" charset="0"/>
          </a:endParaRPr>
        </a:p>
      </dgm:t>
    </dgm:pt>
    <dgm:pt modelId="{0A1EE536-D200-411C-8FD0-7F23E7109629}" type="parTrans" cxnId="{522DD16F-B30D-40BA-AA70-7667AAFFD0AE}">
      <dgm:prSet/>
      <dgm:spPr/>
      <dgm:t>
        <a:bodyPr/>
        <a:lstStyle/>
        <a:p>
          <a:endParaRPr lang="en-US"/>
        </a:p>
      </dgm:t>
    </dgm:pt>
    <dgm:pt modelId="{6DA0DC7B-EEAC-48D5-8C2F-256705FA5618}" type="sibTrans" cxnId="{522DD16F-B30D-40BA-AA70-7667AAFFD0AE}">
      <dgm:prSet phldrT="4" phldr="0"/>
      <dgm:spPr/>
      <dgm:t>
        <a:bodyPr/>
        <a:lstStyle/>
        <a:p>
          <a:r>
            <a:rPr lang="en-US"/>
            <a:t>4</a:t>
          </a:r>
          <a:endParaRPr lang="en-US" dirty="0"/>
        </a:p>
      </dgm:t>
    </dgm:pt>
    <dgm:pt modelId="{D9938462-A694-4D2B-BC8A-98DD7FFDFAAA}" type="pres">
      <dgm:prSet presAssocID="{98A846BE-51A9-4BA7-9258-ECFAE05E7F40}" presName="linearFlow" presStyleCnt="0">
        <dgm:presLayoutVars>
          <dgm:dir/>
          <dgm:animLvl val="lvl"/>
          <dgm:resizeHandles val="exact"/>
        </dgm:presLayoutVars>
      </dgm:prSet>
      <dgm:spPr/>
    </dgm:pt>
    <dgm:pt modelId="{94FFE4A3-717E-4FA2-B81F-868DE997CB51}" type="pres">
      <dgm:prSet presAssocID="{D841507B-447A-43E4-A67A-78917CB1FB25}" presName="compositeNode" presStyleCnt="0"/>
      <dgm:spPr/>
    </dgm:pt>
    <dgm:pt modelId="{2FD2706E-63BB-4C73-BE4B-EA498188D5A7}" type="pres">
      <dgm:prSet presAssocID="{D841507B-447A-43E4-A67A-78917CB1FB25}" presName="parTx" presStyleLbl="node1" presStyleIdx="0" presStyleCnt="0">
        <dgm:presLayoutVars>
          <dgm:chMax val="0"/>
          <dgm:chPref val="0"/>
          <dgm:bulletEnabled val="1"/>
        </dgm:presLayoutVars>
      </dgm:prSet>
      <dgm:spPr/>
    </dgm:pt>
    <dgm:pt modelId="{E04F5057-2705-42CE-BB13-967212824C65}" type="pres">
      <dgm:prSet presAssocID="{D841507B-447A-43E4-A67A-78917CB1FB25}" presName="parSh" presStyleCnt="0"/>
      <dgm:spPr/>
    </dgm:pt>
    <dgm:pt modelId="{F5142449-10A1-4278-B96C-C4ABAB189E46}" type="pres">
      <dgm:prSet presAssocID="{D841507B-447A-43E4-A67A-78917CB1FB25}" presName="lineNode" presStyleLbl="alignAccFollowNode1" presStyleIdx="0" presStyleCnt="12"/>
      <dgm:spPr/>
    </dgm:pt>
    <dgm:pt modelId="{CB784251-3D1A-453A-AC20-F2E87A36EEF3}" type="pres">
      <dgm:prSet presAssocID="{D841507B-447A-43E4-A67A-78917CB1FB25}" presName="lineArrowNode" presStyleLbl="alignAccFollowNode1" presStyleIdx="1" presStyleCnt="12"/>
      <dgm:spPr/>
    </dgm:pt>
    <dgm:pt modelId="{7D680E2B-37E7-47C5-9407-98DE51395E71}" type="pres">
      <dgm:prSet presAssocID="{8A56963F-9458-4CF1-BA11-F6B59F6693C3}" presName="sibTransNodeCircle" presStyleLbl="alignNode1" presStyleIdx="0" presStyleCnt="4">
        <dgm:presLayoutVars>
          <dgm:chMax val="0"/>
          <dgm:bulletEnabled/>
        </dgm:presLayoutVars>
      </dgm:prSet>
      <dgm:spPr/>
    </dgm:pt>
    <dgm:pt modelId="{46F5A849-A405-4ECF-B3E1-1F0C28282973}" type="pres">
      <dgm:prSet presAssocID="{8A56963F-9458-4CF1-BA11-F6B59F6693C3}" presName="spacerBetweenCircleAndCallout" presStyleCnt="0">
        <dgm:presLayoutVars/>
      </dgm:prSet>
      <dgm:spPr/>
    </dgm:pt>
    <dgm:pt modelId="{2D736B05-B42D-46EA-852B-C2BFDDD5591E}" type="pres">
      <dgm:prSet presAssocID="{D841507B-447A-43E4-A67A-78917CB1FB25}" presName="nodeText" presStyleLbl="alignAccFollowNode1" presStyleIdx="2" presStyleCnt="12">
        <dgm:presLayoutVars>
          <dgm:bulletEnabled val="1"/>
        </dgm:presLayoutVars>
      </dgm:prSet>
      <dgm:spPr/>
    </dgm:pt>
    <dgm:pt modelId="{EC099AD6-5E45-4621-B76A-90EC2958EE47}" type="pres">
      <dgm:prSet presAssocID="{8A56963F-9458-4CF1-BA11-F6B59F6693C3}" presName="sibTransComposite" presStyleCnt="0"/>
      <dgm:spPr/>
    </dgm:pt>
    <dgm:pt modelId="{96C906A6-4FF4-454D-9D77-308711C77F14}" type="pres">
      <dgm:prSet presAssocID="{AA8D6E5D-2291-4551-826E-2E8CD77EBBCD}" presName="compositeNode" presStyleCnt="0"/>
      <dgm:spPr/>
    </dgm:pt>
    <dgm:pt modelId="{B9B0B242-87C5-42E1-A677-9D146A6D3C47}" type="pres">
      <dgm:prSet presAssocID="{AA8D6E5D-2291-4551-826E-2E8CD77EBBCD}" presName="parTx" presStyleLbl="node1" presStyleIdx="0" presStyleCnt="0">
        <dgm:presLayoutVars>
          <dgm:chMax val="0"/>
          <dgm:chPref val="0"/>
          <dgm:bulletEnabled val="1"/>
        </dgm:presLayoutVars>
      </dgm:prSet>
      <dgm:spPr/>
    </dgm:pt>
    <dgm:pt modelId="{7543640C-A0F3-4583-A402-6BC392A285F8}" type="pres">
      <dgm:prSet presAssocID="{AA8D6E5D-2291-4551-826E-2E8CD77EBBCD}" presName="parSh" presStyleCnt="0"/>
      <dgm:spPr/>
    </dgm:pt>
    <dgm:pt modelId="{69403660-B91F-4F31-9188-E4F56CDF83C4}" type="pres">
      <dgm:prSet presAssocID="{AA8D6E5D-2291-4551-826E-2E8CD77EBBCD}" presName="lineNode" presStyleLbl="alignAccFollowNode1" presStyleIdx="3" presStyleCnt="12"/>
      <dgm:spPr/>
    </dgm:pt>
    <dgm:pt modelId="{443C13A9-1FDD-4FC4-A337-CF907FF0D233}" type="pres">
      <dgm:prSet presAssocID="{AA8D6E5D-2291-4551-826E-2E8CD77EBBCD}" presName="lineArrowNode" presStyleLbl="alignAccFollowNode1" presStyleIdx="4" presStyleCnt="12"/>
      <dgm:spPr/>
    </dgm:pt>
    <dgm:pt modelId="{2E0F8023-7BBB-4718-BC8F-AC65EE454DC6}" type="pres">
      <dgm:prSet presAssocID="{6D5F5307-B9A3-4224-A52C-70B5D7E58E7C}" presName="sibTransNodeCircle" presStyleLbl="alignNode1" presStyleIdx="1" presStyleCnt="4">
        <dgm:presLayoutVars>
          <dgm:chMax val="0"/>
          <dgm:bulletEnabled/>
        </dgm:presLayoutVars>
      </dgm:prSet>
      <dgm:spPr/>
    </dgm:pt>
    <dgm:pt modelId="{5704A3ED-FA26-4408-8C85-B51BD14774E8}" type="pres">
      <dgm:prSet presAssocID="{6D5F5307-B9A3-4224-A52C-70B5D7E58E7C}" presName="spacerBetweenCircleAndCallout" presStyleCnt="0">
        <dgm:presLayoutVars/>
      </dgm:prSet>
      <dgm:spPr/>
    </dgm:pt>
    <dgm:pt modelId="{C988C04E-40E3-4D68-BF18-66EFFEEF4EB2}" type="pres">
      <dgm:prSet presAssocID="{AA8D6E5D-2291-4551-826E-2E8CD77EBBCD}" presName="nodeText" presStyleLbl="alignAccFollowNode1" presStyleIdx="5" presStyleCnt="12">
        <dgm:presLayoutVars>
          <dgm:bulletEnabled val="1"/>
        </dgm:presLayoutVars>
      </dgm:prSet>
      <dgm:spPr/>
    </dgm:pt>
    <dgm:pt modelId="{B6BBB860-34CE-4234-8D3B-BDBD461D22B0}" type="pres">
      <dgm:prSet presAssocID="{6D5F5307-B9A3-4224-A52C-70B5D7E58E7C}" presName="sibTransComposite" presStyleCnt="0"/>
      <dgm:spPr/>
    </dgm:pt>
    <dgm:pt modelId="{95226D6D-DC9D-43A5-AC93-827EFF228E2A}" type="pres">
      <dgm:prSet presAssocID="{BA0D1191-41B5-4E4E-98CA-BB121638FA27}" presName="compositeNode" presStyleCnt="0"/>
      <dgm:spPr/>
    </dgm:pt>
    <dgm:pt modelId="{E45CD75C-64D3-49E1-90AB-5C892F1B60BB}" type="pres">
      <dgm:prSet presAssocID="{BA0D1191-41B5-4E4E-98CA-BB121638FA27}" presName="parTx" presStyleLbl="node1" presStyleIdx="0" presStyleCnt="0">
        <dgm:presLayoutVars>
          <dgm:chMax val="0"/>
          <dgm:chPref val="0"/>
          <dgm:bulletEnabled val="1"/>
        </dgm:presLayoutVars>
      </dgm:prSet>
      <dgm:spPr/>
    </dgm:pt>
    <dgm:pt modelId="{FEA17D8B-7307-4AC1-BA3A-35C631CF2D8B}" type="pres">
      <dgm:prSet presAssocID="{BA0D1191-41B5-4E4E-98CA-BB121638FA27}" presName="parSh" presStyleCnt="0"/>
      <dgm:spPr/>
    </dgm:pt>
    <dgm:pt modelId="{E6547311-AF0E-4FCF-BDD0-47989B866E24}" type="pres">
      <dgm:prSet presAssocID="{BA0D1191-41B5-4E4E-98CA-BB121638FA27}" presName="lineNode" presStyleLbl="alignAccFollowNode1" presStyleIdx="6" presStyleCnt="12"/>
      <dgm:spPr/>
    </dgm:pt>
    <dgm:pt modelId="{AE6DFE2B-B7F2-4F30-B659-B552E321FADD}" type="pres">
      <dgm:prSet presAssocID="{BA0D1191-41B5-4E4E-98CA-BB121638FA27}" presName="lineArrowNode" presStyleLbl="alignAccFollowNode1" presStyleIdx="7" presStyleCnt="12"/>
      <dgm:spPr/>
    </dgm:pt>
    <dgm:pt modelId="{5245C8DA-1E76-407A-B430-701BCCF29F00}" type="pres">
      <dgm:prSet presAssocID="{43A04663-B22C-4CA5-9BCF-3B42D70D691D}" presName="sibTransNodeCircle" presStyleLbl="alignNode1" presStyleIdx="2" presStyleCnt="4">
        <dgm:presLayoutVars>
          <dgm:chMax val="0"/>
          <dgm:bulletEnabled/>
        </dgm:presLayoutVars>
      </dgm:prSet>
      <dgm:spPr/>
    </dgm:pt>
    <dgm:pt modelId="{8D76F590-811B-447B-8CED-7534489F45EC}" type="pres">
      <dgm:prSet presAssocID="{43A04663-B22C-4CA5-9BCF-3B42D70D691D}" presName="spacerBetweenCircleAndCallout" presStyleCnt="0">
        <dgm:presLayoutVars/>
      </dgm:prSet>
      <dgm:spPr/>
    </dgm:pt>
    <dgm:pt modelId="{D997FB1E-CF8D-4F5C-9E93-059F85035C01}" type="pres">
      <dgm:prSet presAssocID="{BA0D1191-41B5-4E4E-98CA-BB121638FA27}" presName="nodeText" presStyleLbl="alignAccFollowNode1" presStyleIdx="8" presStyleCnt="12">
        <dgm:presLayoutVars>
          <dgm:bulletEnabled val="1"/>
        </dgm:presLayoutVars>
      </dgm:prSet>
      <dgm:spPr/>
    </dgm:pt>
    <dgm:pt modelId="{5BD921B9-FF63-486B-BBF5-5535F2AA32B5}" type="pres">
      <dgm:prSet presAssocID="{43A04663-B22C-4CA5-9BCF-3B42D70D691D}" presName="sibTransComposite" presStyleCnt="0"/>
      <dgm:spPr/>
    </dgm:pt>
    <dgm:pt modelId="{F093D1EA-1E4B-4611-A553-45F589D6189E}" type="pres">
      <dgm:prSet presAssocID="{55AD6682-19A1-4F15-920E-E13D92EB312E}" presName="compositeNode" presStyleCnt="0"/>
      <dgm:spPr/>
    </dgm:pt>
    <dgm:pt modelId="{200EAA04-D9FF-4E34-8629-9FF0013CAD96}" type="pres">
      <dgm:prSet presAssocID="{55AD6682-19A1-4F15-920E-E13D92EB312E}" presName="parTx" presStyleLbl="node1" presStyleIdx="0" presStyleCnt="0">
        <dgm:presLayoutVars>
          <dgm:chMax val="0"/>
          <dgm:chPref val="0"/>
          <dgm:bulletEnabled val="1"/>
        </dgm:presLayoutVars>
      </dgm:prSet>
      <dgm:spPr/>
    </dgm:pt>
    <dgm:pt modelId="{311144D1-3BA2-4573-AB3C-C1D2F0AEE5A2}" type="pres">
      <dgm:prSet presAssocID="{55AD6682-19A1-4F15-920E-E13D92EB312E}" presName="parSh" presStyleCnt="0"/>
      <dgm:spPr/>
    </dgm:pt>
    <dgm:pt modelId="{B301E9C0-66A8-4889-AB14-A827A90B7730}" type="pres">
      <dgm:prSet presAssocID="{55AD6682-19A1-4F15-920E-E13D92EB312E}" presName="lineNode" presStyleLbl="alignAccFollowNode1" presStyleIdx="9" presStyleCnt="12"/>
      <dgm:spPr/>
    </dgm:pt>
    <dgm:pt modelId="{C520B667-F0A6-4456-B459-83C4807E6047}" type="pres">
      <dgm:prSet presAssocID="{55AD6682-19A1-4F15-920E-E13D92EB312E}" presName="lineArrowNode" presStyleLbl="alignAccFollowNode1" presStyleIdx="10" presStyleCnt="12"/>
      <dgm:spPr/>
    </dgm:pt>
    <dgm:pt modelId="{ADD1CCE4-82A5-468F-8BC5-15D0185DBB4E}" type="pres">
      <dgm:prSet presAssocID="{6DA0DC7B-EEAC-48D5-8C2F-256705FA5618}" presName="sibTransNodeCircle" presStyleLbl="alignNode1" presStyleIdx="3" presStyleCnt="4">
        <dgm:presLayoutVars>
          <dgm:chMax val="0"/>
          <dgm:bulletEnabled/>
        </dgm:presLayoutVars>
      </dgm:prSet>
      <dgm:spPr/>
    </dgm:pt>
    <dgm:pt modelId="{C251040B-EE34-45B4-9F5D-BC733169E090}" type="pres">
      <dgm:prSet presAssocID="{6DA0DC7B-EEAC-48D5-8C2F-256705FA5618}" presName="spacerBetweenCircleAndCallout" presStyleCnt="0">
        <dgm:presLayoutVars/>
      </dgm:prSet>
      <dgm:spPr/>
    </dgm:pt>
    <dgm:pt modelId="{12E9BEA5-B7F5-4B40-9B17-6A733AF73901}" type="pres">
      <dgm:prSet presAssocID="{55AD6682-19A1-4F15-920E-E13D92EB312E}" presName="nodeText" presStyleLbl="alignAccFollowNode1" presStyleIdx="11" presStyleCnt="12">
        <dgm:presLayoutVars>
          <dgm:bulletEnabled val="1"/>
        </dgm:presLayoutVars>
      </dgm:prSet>
      <dgm:spPr/>
    </dgm:pt>
  </dgm:ptLst>
  <dgm:cxnLst>
    <dgm:cxn modelId="{453ABD19-ABD6-4290-AB1B-484D843A7A6C}" type="presOf" srcId="{8A56963F-9458-4CF1-BA11-F6B59F6693C3}" destId="{7D680E2B-37E7-47C5-9407-98DE51395E71}" srcOrd="0" destOrd="0" presId="urn:microsoft.com/office/officeart/2016/7/layout/LinearArrowProcessNumbered#1"/>
    <dgm:cxn modelId="{55EAF420-E592-4A82-A62F-9D8CCEB249F3}" srcId="{98A846BE-51A9-4BA7-9258-ECFAE05E7F40}" destId="{AA8D6E5D-2291-4551-826E-2E8CD77EBBCD}" srcOrd="1" destOrd="0" parTransId="{8108D565-E010-4B90-8EC9-E6472FDB3D6F}" sibTransId="{6D5F5307-B9A3-4224-A52C-70B5D7E58E7C}"/>
    <dgm:cxn modelId="{221DED21-AA14-474F-9176-EC85D4CE7737}" type="presOf" srcId="{BA0D1191-41B5-4E4E-98CA-BB121638FA27}" destId="{D997FB1E-CF8D-4F5C-9E93-059F85035C01}" srcOrd="0" destOrd="0" presId="urn:microsoft.com/office/officeart/2016/7/layout/LinearArrowProcessNumbered#1"/>
    <dgm:cxn modelId="{11BC0A66-4F6B-4022-AC12-122A0951BEB5}" srcId="{98A846BE-51A9-4BA7-9258-ECFAE05E7F40}" destId="{BA0D1191-41B5-4E4E-98CA-BB121638FA27}" srcOrd="2" destOrd="0" parTransId="{BF60A160-E127-4E75-A05F-AE196FFF76E3}" sibTransId="{43A04663-B22C-4CA5-9BCF-3B42D70D691D}"/>
    <dgm:cxn modelId="{577E866F-4BE4-4BDE-AEC2-040AA5E25698}" type="presOf" srcId="{6DA0DC7B-EEAC-48D5-8C2F-256705FA5618}" destId="{ADD1CCE4-82A5-468F-8BC5-15D0185DBB4E}" srcOrd="0" destOrd="0" presId="urn:microsoft.com/office/officeart/2016/7/layout/LinearArrowProcessNumbered#1"/>
    <dgm:cxn modelId="{522DD16F-B30D-40BA-AA70-7667AAFFD0AE}" srcId="{98A846BE-51A9-4BA7-9258-ECFAE05E7F40}" destId="{55AD6682-19A1-4F15-920E-E13D92EB312E}" srcOrd="3" destOrd="0" parTransId="{0A1EE536-D200-411C-8FD0-7F23E7109629}" sibTransId="{6DA0DC7B-EEAC-48D5-8C2F-256705FA5618}"/>
    <dgm:cxn modelId="{0AC2E275-95C9-495E-A18A-CFCEF45E0CE7}" type="presOf" srcId="{98A846BE-51A9-4BA7-9258-ECFAE05E7F40}" destId="{D9938462-A694-4D2B-BC8A-98DD7FFDFAAA}" srcOrd="0" destOrd="0" presId="urn:microsoft.com/office/officeart/2016/7/layout/LinearArrowProcessNumbered#1"/>
    <dgm:cxn modelId="{75DB4C7A-8DE2-404A-A47B-1B56C8C511A5}" type="presOf" srcId="{43A04663-B22C-4CA5-9BCF-3B42D70D691D}" destId="{5245C8DA-1E76-407A-B430-701BCCF29F00}" srcOrd="0" destOrd="0" presId="urn:microsoft.com/office/officeart/2016/7/layout/LinearArrowProcessNumbered#1"/>
    <dgm:cxn modelId="{F1F6B3C2-F9DA-43B0-A5BE-5F333F9A6E1C}" type="presOf" srcId="{AA8D6E5D-2291-4551-826E-2E8CD77EBBCD}" destId="{C988C04E-40E3-4D68-BF18-66EFFEEF4EB2}" srcOrd="0" destOrd="0" presId="urn:microsoft.com/office/officeart/2016/7/layout/LinearArrowProcessNumbered#1"/>
    <dgm:cxn modelId="{328AC9C4-1162-4C74-A205-A907215CB039}" type="presOf" srcId="{55AD6682-19A1-4F15-920E-E13D92EB312E}" destId="{12E9BEA5-B7F5-4B40-9B17-6A733AF73901}" srcOrd="0" destOrd="0" presId="urn:microsoft.com/office/officeart/2016/7/layout/LinearArrowProcessNumbered#1"/>
    <dgm:cxn modelId="{89F99CCE-DD31-45EB-8368-0C474560C17C}" srcId="{98A846BE-51A9-4BA7-9258-ECFAE05E7F40}" destId="{D841507B-447A-43E4-A67A-78917CB1FB25}" srcOrd="0" destOrd="0" parTransId="{09ECAFD9-77B4-411E-A0C6-BD2718D2ED19}" sibTransId="{8A56963F-9458-4CF1-BA11-F6B59F6693C3}"/>
    <dgm:cxn modelId="{27C8DFCE-2304-4C98-B7A0-B706F45D0B6E}" type="presOf" srcId="{6D5F5307-B9A3-4224-A52C-70B5D7E58E7C}" destId="{2E0F8023-7BBB-4718-BC8F-AC65EE454DC6}" srcOrd="0" destOrd="0" presId="urn:microsoft.com/office/officeart/2016/7/layout/LinearArrowProcessNumbered#1"/>
    <dgm:cxn modelId="{A8FDC7DF-7E80-4503-A147-24ECEA22651E}" type="presOf" srcId="{D841507B-447A-43E4-A67A-78917CB1FB25}" destId="{2D736B05-B42D-46EA-852B-C2BFDDD5591E}" srcOrd="0" destOrd="0" presId="urn:microsoft.com/office/officeart/2016/7/layout/LinearArrowProcessNumbered#1"/>
    <dgm:cxn modelId="{764236C7-84CC-44DA-9A09-B82BA5B7E414}" type="presParOf" srcId="{D9938462-A694-4D2B-BC8A-98DD7FFDFAAA}" destId="{94FFE4A3-717E-4FA2-B81F-868DE997CB51}" srcOrd="0" destOrd="0" presId="urn:microsoft.com/office/officeart/2016/7/layout/LinearArrowProcessNumbered#1"/>
    <dgm:cxn modelId="{F916C50C-A09B-41FD-969A-375D9BC0342F}" type="presParOf" srcId="{94FFE4A3-717E-4FA2-B81F-868DE997CB51}" destId="{2FD2706E-63BB-4C73-BE4B-EA498188D5A7}" srcOrd="0" destOrd="0" presId="urn:microsoft.com/office/officeart/2016/7/layout/LinearArrowProcessNumbered#1"/>
    <dgm:cxn modelId="{4FEA4360-7CC6-41C6-B0E8-45DD99A59659}" type="presParOf" srcId="{94FFE4A3-717E-4FA2-B81F-868DE997CB51}" destId="{E04F5057-2705-42CE-BB13-967212824C65}" srcOrd="1" destOrd="0" presId="urn:microsoft.com/office/officeart/2016/7/layout/LinearArrowProcessNumbered#1"/>
    <dgm:cxn modelId="{3785FDEA-2E5D-4CB9-804F-071F34D09885}" type="presParOf" srcId="{E04F5057-2705-42CE-BB13-967212824C65}" destId="{F5142449-10A1-4278-B96C-C4ABAB189E46}" srcOrd="0" destOrd="0" presId="urn:microsoft.com/office/officeart/2016/7/layout/LinearArrowProcessNumbered#1"/>
    <dgm:cxn modelId="{201C060B-EB05-49B6-B9E5-E0ECA79D5322}" type="presParOf" srcId="{E04F5057-2705-42CE-BB13-967212824C65}" destId="{CB784251-3D1A-453A-AC20-F2E87A36EEF3}" srcOrd="1" destOrd="0" presId="urn:microsoft.com/office/officeart/2016/7/layout/LinearArrowProcessNumbered#1"/>
    <dgm:cxn modelId="{C8F1DE05-DA32-481E-B6BF-3C493CE123B8}" type="presParOf" srcId="{E04F5057-2705-42CE-BB13-967212824C65}" destId="{7D680E2B-37E7-47C5-9407-98DE51395E71}" srcOrd="2" destOrd="0" presId="urn:microsoft.com/office/officeart/2016/7/layout/LinearArrowProcessNumbered#1"/>
    <dgm:cxn modelId="{9378AD9A-10AD-44DC-B8CB-510834A948A0}" type="presParOf" srcId="{E04F5057-2705-42CE-BB13-967212824C65}" destId="{46F5A849-A405-4ECF-B3E1-1F0C28282973}" srcOrd="3" destOrd="0" presId="urn:microsoft.com/office/officeart/2016/7/layout/LinearArrowProcessNumbered#1"/>
    <dgm:cxn modelId="{414E0DBA-FA78-4F7C-A441-DBFD3F1AE47F}" type="presParOf" srcId="{94FFE4A3-717E-4FA2-B81F-868DE997CB51}" destId="{2D736B05-B42D-46EA-852B-C2BFDDD5591E}" srcOrd="2" destOrd="0" presId="urn:microsoft.com/office/officeart/2016/7/layout/LinearArrowProcessNumbered#1"/>
    <dgm:cxn modelId="{F8546444-D1E7-4F48-B60D-651E245F32E4}" type="presParOf" srcId="{D9938462-A694-4D2B-BC8A-98DD7FFDFAAA}" destId="{EC099AD6-5E45-4621-B76A-90EC2958EE47}" srcOrd="1" destOrd="0" presId="urn:microsoft.com/office/officeart/2016/7/layout/LinearArrowProcessNumbered#1"/>
    <dgm:cxn modelId="{F0E3289E-0E27-4001-B4DD-8827C584BE72}" type="presParOf" srcId="{D9938462-A694-4D2B-BC8A-98DD7FFDFAAA}" destId="{96C906A6-4FF4-454D-9D77-308711C77F14}" srcOrd="2" destOrd="0" presId="urn:microsoft.com/office/officeart/2016/7/layout/LinearArrowProcessNumbered#1"/>
    <dgm:cxn modelId="{59CE4EE5-345B-42AC-B4D8-B0CB07F65381}" type="presParOf" srcId="{96C906A6-4FF4-454D-9D77-308711C77F14}" destId="{B9B0B242-87C5-42E1-A677-9D146A6D3C47}" srcOrd="0" destOrd="0" presId="urn:microsoft.com/office/officeart/2016/7/layout/LinearArrowProcessNumbered#1"/>
    <dgm:cxn modelId="{879FF597-6A4B-4AF2-BD78-58ABD5FD75F8}" type="presParOf" srcId="{96C906A6-4FF4-454D-9D77-308711C77F14}" destId="{7543640C-A0F3-4583-A402-6BC392A285F8}" srcOrd="1" destOrd="0" presId="urn:microsoft.com/office/officeart/2016/7/layout/LinearArrowProcessNumbered#1"/>
    <dgm:cxn modelId="{630AB59B-6B05-4C33-B38F-2F80DFE79009}" type="presParOf" srcId="{7543640C-A0F3-4583-A402-6BC392A285F8}" destId="{69403660-B91F-4F31-9188-E4F56CDF83C4}" srcOrd="0" destOrd="0" presId="urn:microsoft.com/office/officeart/2016/7/layout/LinearArrowProcessNumbered#1"/>
    <dgm:cxn modelId="{1C497F94-84D0-4653-B890-5F666F26F0B0}" type="presParOf" srcId="{7543640C-A0F3-4583-A402-6BC392A285F8}" destId="{443C13A9-1FDD-4FC4-A337-CF907FF0D233}" srcOrd="1" destOrd="0" presId="urn:microsoft.com/office/officeart/2016/7/layout/LinearArrowProcessNumbered#1"/>
    <dgm:cxn modelId="{BEE59EE8-88C8-47CC-AA5E-C5CDDFA825BB}" type="presParOf" srcId="{7543640C-A0F3-4583-A402-6BC392A285F8}" destId="{2E0F8023-7BBB-4718-BC8F-AC65EE454DC6}" srcOrd="2" destOrd="0" presId="urn:microsoft.com/office/officeart/2016/7/layout/LinearArrowProcessNumbered#1"/>
    <dgm:cxn modelId="{72395719-C39D-4CFF-A91E-5EDBE7E8EE92}" type="presParOf" srcId="{7543640C-A0F3-4583-A402-6BC392A285F8}" destId="{5704A3ED-FA26-4408-8C85-B51BD14774E8}" srcOrd="3" destOrd="0" presId="urn:microsoft.com/office/officeart/2016/7/layout/LinearArrowProcessNumbered#1"/>
    <dgm:cxn modelId="{082B38AE-05D0-4A0F-8F99-820978A25641}" type="presParOf" srcId="{96C906A6-4FF4-454D-9D77-308711C77F14}" destId="{C988C04E-40E3-4D68-BF18-66EFFEEF4EB2}" srcOrd="2" destOrd="0" presId="urn:microsoft.com/office/officeart/2016/7/layout/LinearArrowProcessNumbered#1"/>
    <dgm:cxn modelId="{ADBDEF19-B637-4A7D-A041-661B34B6DAC3}" type="presParOf" srcId="{D9938462-A694-4D2B-BC8A-98DD7FFDFAAA}" destId="{B6BBB860-34CE-4234-8D3B-BDBD461D22B0}" srcOrd="3" destOrd="0" presId="urn:microsoft.com/office/officeart/2016/7/layout/LinearArrowProcessNumbered#1"/>
    <dgm:cxn modelId="{8F447F70-04A1-4BC9-AA30-09B985C0A12B}" type="presParOf" srcId="{D9938462-A694-4D2B-BC8A-98DD7FFDFAAA}" destId="{95226D6D-DC9D-43A5-AC93-827EFF228E2A}" srcOrd="4" destOrd="0" presId="urn:microsoft.com/office/officeart/2016/7/layout/LinearArrowProcessNumbered#1"/>
    <dgm:cxn modelId="{DA77B396-D37F-4BEE-A2BF-6DC1A169F3AD}" type="presParOf" srcId="{95226D6D-DC9D-43A5-AC93-827EFF228E2A}" destId="{E45CD75C-64D3-49E1-90AB-5C892F1B60BB}" srcOrd="0" destOrd="0" presId="urn:microsoft.com/office/officeart/2016/7/layout/LinearArrowProcessNumbered#1"/>
    <dgm:cxn modelId="{71D9D654-4AF2-4FD6-B673-A3B510CFC2C4}" type="presParOf" srcId="{95226D6D-DC9D-43A5-AC93-827EFF228E2A}" destId="{FEA17D8B-7307-4AC1-BA3A-35C631CF2D8B}" srcOrd="1" destOrd="0" presId="urn:microsoft.com/office/officeart/2016/7/layout/LinearArrowProcessNumbered#1"/>
    <dgm:cxn modelId="{AD56DB09-87F0-42B0-84A3-7BB7809229F3}" type="presParOf" srcId="{FEA17D8B-7307-4AC1-BA3A-35C631CF2D8B}" destId="{E6547311-AF0E-4FCF-BDD0-47989B866E24}" srcOrd="0" destOrd="0" presId="urn:microsoft.com/office/officeart/2016/7/layout/LinearArrowProcessNumbered#1"/>
    <dgm:cxn modelId="{1F1A5182-9619-4798-9CAF-D53A90DEA34D}" type="presParOf" srcId="{FEA17D8B-7307-4AC1-BA3A-35C631CF2D8B}" destId="{AE6DFE2B-B7F2-4F30-B659-B552E321FADD}" srcOrd="1" destOrd="0" presId="urn:microsoft.com/office/officeart/2016/7/layout/LinearArrowProcessNumbered#1"/>
    <dgm:cxn modelId="{E516E0E1-E2C0-4D6A-A968-452B27DECC33}" type="presParOf" srcId="{FEA17D8B-7307-4AC1-BA3A-35C631CF2D8B}" destId="{5245C8DA-1E76-407A-B430-701BCCF29F00}" srcOrd="2" destOrd="0" presId="urn:microsoft.com/office/officeart/2016/7/layout/LinearArrowProcessNumbered#1"/>
    <dgm:cxn modelId="{9175FCC8-0A0C-4E31-A3B3-971C46D3DF74}" type="presParOf" srcId="{FEA17D8B-7307-4AC1-BA3A-35C631CF2D8B}" destId="{8D76F590-811B-447B-8CED-7534489F45EC}" srcOrd="3" destOrd="0" presId="urn:microsoft.com/office/officeart/2016/7/layout/LinearArrowProcessNumbered#1"/>
    <dgm:cxn modelId="{381290E6-C932-4E85-8DB9-C439C64C4C26}" type="presParOf" srcId="{95226D6D-DC9D-43A5-AC93-827EFF228E2A}" destId="{D997FB1E-CF8D-4F5C-9E93-059F85035C01}" srcOrd="2" destOrd="0" presId="urn:microsoft.com/office/officeart/2016/7/layout/LinearArrowProcessNumbered#1"/>
    <dgm:cxn modelId="{E537C05D-53BB-4C4C-AC73-C6455980C74B}" type="presParOf" srcId="{D9938462-A694-4D2B-BC8A-98DD7FFDFAAA}" destId="{5BD921B9-FF63-486B-BBF5-5535F2AA32B5}" srcOrd="5" destOrd="0" presId="urn:microsoft.com/office/officeart/2016/7/layout/LinearArrowProcessNumbered#1"/>
    <dgm:cxn modelId="{3A78D317-010B-409E-A0C5-1AB9329DE22C}" type="presParOf" srcId="{D9938462-A694-4D2B-BC8A-98DD7FFDFAAA}" destId="{F093D1EA-1E4B-4611-A553-45F589D6189E}" srcOrd="6" destOrd="0" presId="urn:microsoft.com/office/officeart/2016/7/layout/LinearArrowProcessNumbered#1"/>
    <dgm:cxn modelId="{8AF1F224-00E1-4D84-ADE6-04C9AC31B5BE}" type="presParOf" srcId="{F093D1EA-1E4B-4611-A553-45F589D6189E}" destId="{200EAA04-D9FF-4E34-8629-9FF0013CAD96}" srcOrd="0" destOrd="0" presId="urn:microsoft.com/office/officeart/2016/7/layout/LinearArrowProcessNumbered#1"/>
    <dgm:cxn modelId="{92E9138B-6A86-4355-8521-1A6E8E247B26}" type="presParOf" srcId="{F093D1EA-1E4B-4611-A553-45F589D6189E}" destId="{311144D1-3BA2-4573-AB3C-C1D2F0AEE5A2}" srcOrd="1" destOrd="0" presId="urn:microsoft.com/office/officeart/2016/7/layout/LinearArrowProcessNumbered#1"/>
    <dgm:cxn modelId="{A79058EC-36BE-472A-9745-EE023D2F99F8}" type="presParOf" srcId="{311144D1-3BA2-4573-AB3C-C1D2F0AEE5A2}" destId="{B301E9C0-66A8-4889-AB14-A827A90B7730}" srcOrd="0" destOrd="0" presId="urn:microsoft.com/office/officeart/2016/7/layout/LinearArrowProcessNumbered#1"/>
    <dgm:cxn modelId="{3B2E8B13-A96E-4C99-8E41-9C50CF00F036}" type="presParOf" srcId="{311144D1-3BA2-4573-AB3C-C1D2F0AEE5A2}" destId="{C520B667-F0A6-4456-B459-83C4807E6047}" srcOrd="1" destOrd="0" presId="urn:microsoft.com/office/officeart/2016/7/layout/LinearArrowProcessNumbered#1"/>
    <dgm:cxn modelId="{FCAE9093-5193-4B6B-94E4-7A2C75B9C9ED}" type="presParOf" srcId="{311144D1-3BA2-4573-AB3C-C1D2F0AEE5A2}" destId="{ADD1CCE4-82A5-468F-8BC5-15D0185DBB4E}" srcOrd="2" destOrd="0" presId="urn:microsoft.com/office/officeart/2016/7/layout/LinearArrowProcessNumbered#1"/>
    <dgm:cxn modelId="{D9970249-2A11-4DDE-B24B-F7696775BF6E}" type="presParOf" srcId="{311144D1-3BA2-4573-AB3C-C1D2F0AEE5A2}" destId="{C251040B-EE34-45B4-9F5D-BC733169E090}" srcOrd="3" destOrd="0" presId="urn:microsoft.com/office/officeart/2016/7/layout/LinearArrowProcessNumbered#1"/>
    <dgm:cxn modelId="{439A1842-F0B6-4610-B149-E995DD50E26F}" type="presParOf" srcId="{F093D1EA-1E4B-4611-A553-45F589D6189E}" destId="{12E9BEA5-B7F5-4B40-9B17-6A733AF73901}" srcOrd="2" destOrd="0" presId="urn:microsoft.com/office/officeart/2016/7/layout/LinearArrow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AC444-0B8C-4244-972B-E9DAC918DBBD}">
      <dsp:nvSpPr>
        <dsp:cNvPr id="0" name=""/>
        <dsp:cNvSpPr/>
      </dsp:nvSpPr>
      <dsp:spPr>
        <a:xfrm>
          <a:off x="1374901" y="867611"/>
          <a:ext cx="1095637"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F7A395-B363-471E-B884-8D917EF12F80}">
      <dsp:nvSpPr>
        <dsp:cNvPr id="0" name=""/>
        <dsp:cNvSpPr/>
      </dsp:nvSpPr>
      <dsp:spPr>
        <a:xfrm>
          <a:off x="2536277" y="775523"/>
          <a:ext cx="125998" cy="236842"/>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712D97-FE57-46FE-B6AD-510BB27865F9}">
      <dsp:nvSpPr>
        <dsp:cNvPr id="0" name=""/>
        <dsp:cNvSpPr/>
      </dsp:nvSpPr>
      <dsp:spPr>
        <a:xfrm>
          <a:off x="662705" y="292406"/>
          <a:ext cx="1150482" cy="11504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45" tIns="44645" rIns="44645" bIns="44645" numCol="1" spcCol="1270" anchor="ctr" anchorCtr="0">
          <a:noAutofit/>
        </a:bodyPr>
        <a:lstStyle/>
        <a:p>
          <a:pPr marL="0" lvl="0" indent="0" algn="ctr" defTabSz="2266950">
            <a:lnSpc>
              <a:spcPct val="90000"/>
            </a:lnSpc>
            <a:spcBef>
              <a:spcPct val="0"/>
            </a:spcBef>
            <a:spcAft>
              <a:spcPct val="35000"/>
            </a:spcAft>
            <a:buNone/>
          </a:pPr>
          <a:r>
            <a:rPr lang="en-US" sz="5100" kern="1200"/>
            <a:t>1</a:t>
          </a:r>
          <a:endParaRPr lang="en-US" sz="5100" kern="1200" dirty="0"/>
        </a:p>
      </dsp:txBody>
      <dsp:txXfrm>
        <a:off x="831189" y="460890"/>
        <a:ext cx="813514" cy="813514"/>
      </dsp:txXfrm>
    </dsp:sp>
    <dsp:sp modelId="{AC8BA0A6-05B6-4F14-B578-11FA336A1D95}">
      <dsp:nvSpPr>
        <dsp:cNvPr id="0" name=""/>
        <dsp:cNvSpPr/>
      </dsp:nvSpPr>
      <dsp:spPr>
        <a:xfrm>
          <a:off x="5355" y="1608456"/>
          <a:ext cx="2465184" cy="24570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456" tIns="165100" rIns="194456"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October 1</a:t>
          </a:r>
        </a:p>
        <a:p>
          <a:pPr marL="171450" lvl="1" indent="-171450" algn="l" defTabSz="800100">
            <a:lnSpc>
              <a:spcPct val="90000"/>
            </a:lnSpc>
            <a:spcBef>
              <a:spcPct val="0"/>
            </a:spcBef>
            <a:spcAft>
              <a:spcPct val="15000"/>
            </a:spcAft>
            <a:buChar char="•"/>
          </a:pPr>
          <a:r>
            <a:rPr lang="en-US" sz="1800" kern="1200" dirty="0"/>
            <a:t>Count all current year approved applications</a:t>
          </a:r>
        </a:p>
        <a:p>
          <a:pPr marL="171450" lvl="1" indent="-171450" algn="l" defTabSz="800100">
            <a:lnSpc>
              <a:spcPct val="90000"/>
            </a:lnSpc>
            <a:spcBef>
              <a:spcPct val="0"/>
            </a:spcBef>
            <a:spcAft>
              <a:spcPct val="15000"/>
            </a:spcAft>
            <a:buChar char="•"/>
          </a:pPr>
          <a:r>
            <a:rPr lang="en-US" sz="1800" kern="1200" dirty="0"/>
            <a:t>Calculate Sample Size</a:t>
          </a:r>
          <a:endParaRPr lang="en-US" sz="1800" kern="1200" dirty="0">
            <a:latin typeface="Trebuchet MS" panose="020B0603020202020204" pitchFamily="34" charset="0"/>
          </a:endParaRPr>
        </a:p>
      </dsp:txBody>
      <dsp:txXfrm>
        <a:off x="5355" y="2099856"/>
        <a:ext cx="2465184" cy="1965600"/>
      </dsp:txXfrm>
    </dsp:sp>
    <dsp:sp modelId="{95E92DBF-D9C2-41AA-8FF4-B8607A129843}">
      <dsp:nvSpPr>
        <dsp:cNvPr id="0" name=""/>
        <dsp:cNvSpPr/>
      </dsp:nvSpPr>
      <dsp:spPr>
        <a:xfrm>
          <a:off x="2744448" y="867724"/>
          <a:ext cx="246518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1C13BA-D04E-4061-8881-6FE2AADF770A}">
      <dsp:nvSpPr>
        <dsp:cNvPr id="0" name=""/>
        <dsp:cNvSpPr/>
      </dsp:nvSpPr>
      <dsp:spPr>
        <a:xfrm>
          <a:off x="5275371" y="775618"/>
          <a:ext cx="125998" cy="23693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E71155-2F32-40DF-AFC2-C34BE3A22C53}">
      <dsp:nvSpPr>
        <dsp:cNvPr id="0" name=""/>
        <dsp:cNvSpPr/>
      </dsp:nvSpPr>
      <dsp:spPr>
        <a:xfrm>
          <a:off x="3401799" y="292518"/>
          <a:ext cx="1150482" cy="11504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45" tIns="44645" rIns="44645" bIns="44645" numCol="1" spcCol="1270" anchor="ctr" anchorCtr="0">
          <a:noAutofit/>
        </a:bodyPr>
        <a:lstStyle/>
        <a:p>
          <a:pPr marL="0" lvl="0" indent="0" algn="ctr" defTabSz="2266950">
            <a:lnSpc>
              <a:spcPct val="90000"/>
            </a:lnSpc>
            <a:spcBef>
              <a:spcPct val="0"/>
            </a:spcBef>
            <a:spcAft>
              <a:spcPct val="35000"/>
            </a:spcAft>
            <a:buNone/>
          </a:pPr>
          <a:r>
            <a:rPr lang="en-US" sz="5100" kern="1200"/>
            <a:t>2</a:t>
          </a:r>
        </a:p>
      </dsp:txBody>
      <dsp:txXfrm>
        <a:off x="3570283" y="461002"/>
        <a:ext cx="813514" cy="813514"/>
      </dsp:txXfrm>
    </dsp:sp>
    <dsp:sp modelId="{FEA958D2-CFB1-44F9-8D4D-60EA43B5A9D7}">
      <dsp:nvSpPr>
        <dsp:cNvPr id="0" name=""/>
        <dsp:cNvSpPr/>
      </dsp:nvSpPr>
      <dsp:spPr>
        <a:xfrm>
          <a:off x="2744448" y="1608713"/>
          <a:ext cx="2465184" cy="24570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456" tIns="165100" rIns="194456"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October - November</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Count students by required categories (as of 10/31)</a:t>
          </a:r>
          <a:endParaRPr lang="en-US" sz="1800" kern="1200" dirty="0">
            <a:latin typeface="Trebuchet MS" panose="020B0603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Follow-up attempts</a:t>
          </a:r>
          <a:endParaRPr lang="en-US" sz="1800" kern="1200" dirty="0">
            <a:latin typeface="Trebuchet MS" panose="020B0603020202020204" pitchFamily="34" charset="0"/>
          </a:endParaRPr>
        </a:p>
      </dsp:txBody>
      <dsp:txXfrm>
        <a:off x="2744448" y="2100113"/>
        <a:ext cx="2465184" cy="1965600"/>
      </dsp:txXfrm>
    </dsp:sp>
    <dsp:sp modelId="{FF64C7E2-9423-4770-B801-AE780C3BCE70}">
      <dsp:nvSpPr>
        <dsp:cNvPr id="0" name=""/>
        <dsp:cNvSpPr/>
      </dsp:nvSpPr>
      <dsp:spPr>
        <a:xfrm>
          <a:off x="5483542" y="867724"/>
          <a:ext cx="246518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E91421-5933-42BD-B37C-54285DC80B9B}">
      <dsp:nvSpPr>
        <dsp:cNvPr id="0" name=""/>
        <dsp:cNvSpPr/>
      </dsp:nvSpPr>
      <dsp:spPr>
        <a:xfrm>
          <a:off x="8014465" y="775618"/>
          <a:ext cx="125998" cy="23693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158C2-5846-422A-8331-BDEFF60B524C}">
      <dsp:nvSpPr>
        <dsp:cNvPr id="0" name=""/>
        <dsp:cNvSpPr/>
      </dsp:nvSpPr>
      <dsp:spPr>
        <a:xfrm>
          <a:off x="6140893" y="292518"/>
          <a:ext cx="1150482" cy="11504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45" tIns="44645" rIns="44645" bIns="44645" numCol="1" spcCol="1270" anchor="ctr" anchorCtr="0">
          <a:noAutofit/>
        </a:bodyPr>
        <a:lstStyle/>
        <a:p>
          <a:pPr marL="0" lvl="0" indent="0" algn="ctr" defTabSz="2266950">
            <a:lnSpc>
              <a:spcPct val="90000"/>
            </a:lnSpc>
            <a:spcBef>
              <a:spcPct val="0"/>
            </a:spcBef>
            <a:spcAft>
              <a:spcPct val="35000"/>
            </a:spcAft>
            <a:buNone/>
          </a:pPr>
          <a:r>
            <a:rPr lang="en-US" sz="5100" kern="1200"/>
            <a:t>3</a:t>
          </a:r>
        </a:p>
      </dsp:txBody>
      <dsp:txXfrm>
        <a:off x="6309377" y="461002"/>
        <a:ext cx="813514" cy="813514"/>
      </dsp:txXfrm>
    </dsp:sp>
    <dsp:sp modelId="{1049AFDA-1036-45E7-8CEF-41F4CF76F4C7}">
      <dsp:nvSpPr>
        <dsp:cNvPr id="0" name=""/>
        <dsp:cNvSpPr/>
      </dsp:nvSpPr>
      <dsp:spPr>
        <a:xfrm>
          <a:off x="5483542" y="1608713"/>
          <a:ext cx="2465184" cy="24570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456" tIns="165100" rIns="194456"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November 15</a:t>
          </a:r>
        </a:p>
        <a:p>
          <a:pPr marL="171450" lvl="1" indent="-171450" algn="l" defTabSz="800100">
            <a:lnSpc>
              <a:spcPct val="90000"/>
            </a:lnSpc>
            <a:spcBef>
              <a:spcPct val="0"/>
            </a:spcBef>
            <a:spcAft>
              <a:spcPct val="15000"/>
            </a:spcAft>
            <a:buChar char="•"/>
          </a:pPr>
          <a:r>
            <a:rPr lang="en-US" sz="1800" kern="1200" dirty="0"/>
            <a:t>All verification activities must be completed</a:t>
          </a:r>
          <a:endParaRPr lang="en-US" sz="1800" kern="1200" dirty="0">
            <a:latin typeface="Trebuchet MS" panose="020B0603020202020204" pitchFamily="34" charset="0"/>
          </a:endParaRPr>
        </a:p>
        <a:p>
          <a:pPr marL="171450" lvl="1" indent="-171450" algn="l" defTabSz="800100">
            <a:lnSpc>
              <a:spcPct val="90000"/>
            </a:lnSpc>
            <a:spcBef>
              <a:spcPct val="0"/>
            </a:spcBef>
            <a:spcAft>
              <a:spcPct val="15000"/>
            </a:spcAft>
            <a:buChar char="•"/>
          </a:pPr>
          <a:r>
            <a:rPr lang="en-US" sz="1800" kern="1200" dirty="0"/>
            <a:t>Send adverse action letters</a:t>
          </a:r>
          <a:endParaRPr lang="en-US" sz="1800" kern="1200" dirty="0">
            <a:latin typeface="Trebuchet MS" panose="020B0603020202020204" pitchFamily="34" charset="0"/>
          </a:endParaRPr>
        </a:p>
      </dsp:txBody>
      <dsp:txXfrm>
        <a:off x="5483542" y="2100113"/>
        <a:ext cx="2465184" cy="1965600"/>
      </dsp:txXfrm>
    </dsp:sp>
    <dsp:sp modelId="{5A1CAC9A-7E64-4087-A9AB-B5700D45FC06}">
      <dsp:nvSpPr>
        <dsp:cNvPr id="0" name=""/>
        <dsp:cNvSpPr/>
      </dsp:nvSpPr>
      <dsp:spPr>
        <a:xfrm>
          <a:off x="8222636" y="867724"/>
          <a:ext cx="123259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8864-0244-47EC-BEF5-ABC92C440CFF}">
      <dsp:nvSpPr>
        <dsp:cNvPr id="0" name=""/>
        <dsp:cNvSpPr/>
      </dsp:nvSpPr>
      <dsp:spPr>
        <a:xfrm>
          <a:off x="8879987" y="292518"/>
          <a:ext cx="1150482" cy="11504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45" tIns="44645" rIns="44645" bIns="44645" numCol="1" spcCol="1270" anchor="ctr" anchorCtr="0">
          <a:noAutofit/>
        </a:bodyPr>
        <a:lstStyle/>
        <a:p>
          <a:pPr marL="0" lvl="0" indent="0" algn="ctr" defTabSz="2266950">
            <a:lnSpc>
              <a:spcPct val="90000"/>
            </a:lnSpc>
            <a:spcBef>
              <a:spcPct val="0"/>
            </a:spcBef>
            <a:spcAft>
              <a:spcPct val="35000"/>
            </a:spcAft>
            <a:buNone/>
          </a:pPr>
          <a:r>
            <a:rPr lang="en-US" sz="5100" kern="1200"/>
            <a:t>4</a:t>
          </a:r>
        </a:p>
      </dsp:txBody>
      <dsp:txXfrm>
        <a:off x="9048471" y="461002"/>
        <a:ext cx="813514" cy="813514"/>
      </dsp:txXfrm>
    </dsp:sp>
    <dsp:sp modelId="{71178153-059A-46AA-9640-66BC61E1ED2E}">
      <dsp:nvSpPr>
        <dsp:cNvPr id="0" name=""/>
        <dsp:cNvSpPr/>
      </dsp:nvSpPr>
      <dsp:spPr>
        <a:xfrm>
          <a:off x="8222636" y="1608713"/>
          <a:ext cx="2465184" cy="24570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456" tIns="165100" rIns="194456" bIns="1651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February 1</a:t>
          </a:r>
        </a:p>
        <a:p>
          <a:pPr marL="171450" lvl="1" indent="-171450" algn="l" defTabSz="800100">
            <a:lnSpc>
              <a:spcPct val="90000"/>
            </a:lnSpc>
            <a:spcBef>
              <a:spcPct val="0"/>
            </a:spcBef>
            <a:spcAft>
              <a:spcPct val="15000"/>
            </a:spcAft>
            <a:buChar char="•"/>
          </a:pPr>
          <a:r>
            <a:rPr lang="en-US" sz="1800" kern="1200" dirty="0"/>
            <a:t>Must complete and submit Verification Collection Report (VCR, FNS-742) in the Portal</a:t>
          </a:r>
          <a:endParaRPr lang="en-US" sz="1800" kern="1200" dirty="0">
            <a:latin typeface="Trebuchet MS" panose="020B0603020202020204" pitchFamily="34" charset="0"/>
          </a:endParaRPr>
        </a:p>
      </dsp:txBody>
      <dsp:txXfrm>
        <a:off x="8222636" y="2100113"/>
        <a:ext cx="2465184" cy="196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31E11-0C8C-4559-ACAE-9819C725E12D}">
      <dsp:nvSpPr>
        <dsp:cNvPr id="0" name=""/>
        <dsp:cNvSpPr/>
      </dsp:nvSpPr>
      <dsp:spPr>
        <a:xfrm>
          <a:off x="4949" y="106984"/>
          <a:ext cx="2250447" cy="889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ea typeface="Gadugi" panose="020B0502040204020203" pitchFamily="34" charset="0"/>
            </a:rPr>
            <a:t>1. Count total approved applications </a:t>
          </a:r>
          <a:endParaRPr lang="en-US" sz="1500" kern="1200" dirty="0"/>
        </a:p>
      </dsp:txBody>
      <dsp:txXfrm>
        <a:off x="4949" y="106984"/>
        <a:ext cx="2250447" cy="592936"/>
      </dsp:txXfrm>
    </dsp:sp>
    <dsp:sp modelId="{CF18AE9F-D25D-4F63-B91F-CA82979FB61E}">
      <dsp:nvSpPr>
        <dsp:cNvPr id="0" name=""/>
        <dsp:cNvSpPr/>
      </dsp:nvSpPr>
      <dsp:spPr>
        <a:xfrm>
          <a:off x="465884" y="699920"/>
          <a:ext cx="2250447" cy="334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Font typeface="Courier New" panose="02070309020205020404" pitchFamily="49" charset="0"/>
            <a:buChar char="o"/>
          </a:pPr>
          <a:r>
            <a:rPr lang="en-US" sz="1500" kern="1200" dirty="0">
              <a:ea typeface="Gadugi" panose="020B0502040204020203" pitchFamily="34" charset="0"/>
            </a:rPr>
            <a:t>Will not include any applications where a student has been directly certified </a:t>
          </a:r>
          <a:endParaRPr lang="en-US" sz="1500" kern="1200" dirty="0"/>
        </a:p>
        <a:p>
          <a:pPr marL="114300" lvl="1" indent="-114300" algn="l" defTabSz="666750">
            <a:lnSpc>
              <a:spcPct val="90000"/>
            </a:lnSpc>
            <a:spcBef>
              <a:spcPct val="0"/>
            </a:spcBef>
            <a:spcAft>
              <a:spcPct val="15000"/>
            </a:spcAft>
            <a:buChar char="•"/>
          </a:pPr>
          <a:r>
            <a:rPr lang="en-US" sz="1500" kern="1200">
              <a:ea typeface="Gadugi" panose="020B0502040204020203" pitchFamily="34" charset="0"/>
            </a:rPr>
            <a:t>Will not include any applications where </a:t>
          </a:r>
          <a:r>
            <a:rPr lang="en-US" sz="1500" i="1" kern="1200">
              <a:ea typeface="Gadugi" panose="020B0502040204020203" pitchFamily="34" charset="0"/>
            </a:rPr>
            <a:t>all </a:t>
          </a:r>
          <a:r>
            <a:rPr lang="en-US" sz="1500" kern="1200">
              <a:ea typeface="Gadugi" panose="020B0502040204020203" pitchFamily="34" charset="0"/>
            </a:rPr>
            <a:t>listed students have been approved as other source categorically eligible</a:t>
          </a:r>
          <a:endParaRPr lang="en-US" sz="1500" kern="1200" dirty="0">
            <a:ea typeface="Gadugi" panose="020B0502040204020203" pitchFamily="34" charset="0"/>
          </a:endParaRPr>
        </a:p>
        <a:p>
          <a:pPr marL="114300" lvl="1" indent="-114300" algn="l" defTabSz="666750">
            <a:lnSpc>
              <a:spcPct val="90000"/>
            </a:lnSpc>
            <a:spcBef>
              <a:spcPct val="0"/>
            </a:spcBef>
            <a:spcAft>
              <a:spcPct val="15000"/>
            </a:spcAft>
            <a:buChar char="•"/>
          </a:pPr>
          <a:r>
            <a:rPr lang="en-US" sz="1500" kern="1200" dirty="0">
              <a:ea typeface="Gadugi" panose="020B0502040204020203" pitchFamily="34" charset="0"/>
            </a:rPr>
            <a:t>Is a count of applications not a count of total approved students</a:t>
          </a:r>
        </a:p>
      </dsp:txBody>
      <dsp:txXfrm>
        <a:off x="531797" y="765833"/>
        <a:ext cx="2118621" cy="3216174"/>
      </dsp:txXfrm>
    </dsp:sp>
    <dsp:sp modelId="{ACDB225F-1F30-494C-BF4F-987D863F108A}">
      <dsp:nvSpPr>
        <dsp:cNvPr id="0" name=""/>
        <dsp:cNvSpPr/>
      </dsp:nvSpPr>
      <dsp:spPr>
        <a:xfrm>
          <a:off x="2596556" y="123304"/>
          <a:ext cx="723258" cy="5602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596556" y="235363"/>
        <a:ext cx="555169" cy="336178"/>
      </dsp:txXfrm>
    </dsp:sp>
    <dsp:sp modelId="{FD0AC390-40B2-4AD8-B4FA-C19CB4F8FA35}">
      <dsp:nvSpPr>
        <dsp:cNvPr id="0" name=""/>
        <dsp:cNvSpPr/>
      </dsp:nvSpPr>
      <dsp:spPr>
        <a:xfrm>
          <a:off x="3620035" y="106984"/>
          <a:ext cx="2250447" cy="889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ea typeface="Gadugi" panose="020B0502040204020203" pitchFamily="34" charset="0"/>
            </a:rPr>
            <a:t>2. Identify error-prone applications</a:t>
          </a:r>
          <a:endParaRPr lang="en-US" sz="1500" kern="1200" dirty="0"/>
        </a:p>
      </dsp:txBody>
      <dsp:txXfrm>
        <a:off x="3620035" y="106984"/>
        <a:ext cx="2250447" cy="592936"/>
      </dsp:txXfrm>
    </dsp:sp>
    <dsp:sp modelId="{C8685ABA-04FF-4507-BDF7-65B53992B5A0}">
      <dsp:nvSpPr>
        <dsp:cNvPr id="0" name=""/>
        <dsp:cNvSpPr/>
      </dsp:nvSpPr>
      <dsp:spPr>
        <a:xfrm>
          <a:off x="4080970" y="699920"/>
          <a:ext cx="2250447" cy="334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Font typeface="Courier New" panose="02070309020205020404" pitchFamily="49" charset="0"/>
            <a:buChar char="o"/>
          </a:pPr>
          <a:r>
            <a:rPr lang="en-US" sz="1500" kern="1200" dirty="0">
              <a:ea typeface="Gadugi" panose="020B0502040204020203" pitchFamily="34" charset="0"/>
            </a:rPr>
            <a:t>Use the error-prone chart if manually tagging error-prone</a:t>
          </a:r>
          <a:endParaRPr lang="en-US" sz="1500" kern="1200" dirty="0"/>
        </a:p>
        <a:p>
          <a:pPr marL="114300" lvl="1" indent="-114300" algn="l" defTabSz="666750">
            <a:lnSpc>
              <a:spcPct val="90000"/>
            </a:lnSpc>
            <a:spcBef>
              <a:spcPct val="0"/>
            </a:spcBef>
            <a:spcAft>
              <a:spcPct val="15000"/>
            </a:spcAft>
            <a:buChar char="•"/>
          </a:pPr>
          <a:r>
            <a:rPr lang="en-US" sz="1500" kern="1200">
              <a:ea typeface="Gadugi" panose="020B0502040204020203" pitchFamily="34" charset="0"/>
            </a:rPr>
            <a:t>Ensure software has accurate error-prone thresholds</a:t>
          </a:r>
          <a:endParaRPr lang="en-US" sz="1500" kern="1200" dirty="0">
            <a:ea typeface="Gadugi" panose="020B0502040204020203" pitchFamily="34" charset="0"/>
          </a:endParaRPr>
        </a:p>
        <a:p>
          <a:pPr marL="114300" lvl="1" indent="-114300" algn="l" defTabSz="666750">
            <a:lnSpc>
              <a:spcPct val="90000"/>
            </a:lnSpc>
            <a:spcBef>
              <a:spcPct val="0"/>
            </a:spcBef>
            <a:spcAft>
              <a:spcPct val="15000"/>
            </a:spcAft>
            <a:buChar char="•"/>
          </a:pPr>
          <a:endParaRPr lang="en-US" sz="1500" kern="1200" dirty="0"/>
        </a:p>
      </dsp:txBody>
      <dsp:txXfrm>
        <a:off x="4146883" y="765833"/>
        <a:ext cx="2118621" cy="3216174"/>
      </dsp:txXfrm>
    </dsp:sp>
    <dsp:sp modelId="{F585D1BA-E4D0-46C1-85D9-FED7E86FC3A4}">
      <dsp:nvSpPr>
        <dsp:cNvPr id="0" name=""/>
        <dsp:cNvSpPr/>
      </dsp:nvSpPr>
      <dsp:spPr>
        <a:xfrm>
          <a:off x="6211642" y="123304"/>
          <a:ext cx="723258" cy="5602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211642" y="235363"/>
        <a:ext cx="555169" cy="336178"/>
      </dsp:txXfrm>
    </dsp:sp>
    <dsp:sp modelId="{DC73709A-60BD-4CB4-8973-315F43148A25}">
      <dsp:nvSpPr>
        <dsp:cNvPr id="0" name=""/>
        <dsp:cNvSpPr/>
      </dsp:nvSpPr>
      <dsp:spPr>
        <a:xfrm>
          <a:off x="7235121" y="106984"/>
          <a:ext cx="2250447" cy="889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ea typeface="Gadugi" panose="020B0502040204020203" pitchFamily="34" charset="0"/>
            </a:rPr>
            <a:t>3. Calculate sample size</a:t>
          </a:r>
          <a:endParaRPr lang="en-US" sz="1500" kern="1200" dirty="0"/>
        </a:p>
      </dsp:txBody>
      <dsp:txXfrm>
        <a:off x="7235121" y="106984"/>
        <a:ext cx="2250447" cy="592936"/>
      </dsp:txXfrm>
    </dsp:sp>
    <dsp:sp modelId="{376A62A9-D3DB-4E06-806F-489A43084A0E}">
      <dsp:nvSpPr>
        <dsp:cNvPr id="0" name=""/>
        <dsp:cNvSpPr/>
      </dsp:nvSpPr>
      <dsp:spPr>
        <a:xfrm>
          <a:off x="7696056" y="699920"/>
          <a:ext cx="2250447" cy="334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Font typeface="Courier New" panose="02070309020205020404" pitchFamily="49" charset="0"/>
            <a:buChar char="o"/>
          </a:pPr>
          <a:r>
            <a:rPr lang="en-US" sz="1500" kern="1200" dirty="0">
              <a:ea typeface="Gadugi" panose="020B0502040204020203" pitchFamily="34" charset="0"/>
            </a:rPr>
            <a:t>Always round up</a:t>
          </a:r>
          <a:endParaRPr lang="en-US" sz="1500" kern="1200" dirty="0"/>
        </a:p>
        <a:p>
          <a:pPr marL="114300" lvl="1" indent="-114300" algn="l" defTabSz="666750">
            <a:lnSpc>
              <a:spcPct val="90000"/>
            </a:lnSpc>
            <a:spcBef>
              <a:spcPct val="0"/>
            </a:spcBef>
            <a:spcAft>
              <a:spcPct val="15000"/>
            </a:spcAft>
            <a:buChar char="•"/>
          </a:pPr>
          <a:r>
            <a:rPr lang="en-US" sz="1500" kern="1200">
              <a:ea typeface="Gadugi" panose="020B0502040204020203" pitchFamily="34" charset="0"/>
            </a:rPr>
            <a:t>Ensure software calculates correct sample size – cannot inflate</a:t>
          </a:r>
          <a:endParaRPr lang="en-US" sz="1500" kern="1200" dirty="0">
            <a:ea typeface="Gadugi" panose="020B0502040204020203" pitchFamily="34" charset="0"/>
          </a:endParaRPr>
        </a:p>
        <a:p>
          <a:pPr marL="114300" lvl="1" indent="-114300" algn="l" defTabSz="666750">
            <a:lnSpc>
              <a:spcPct val="90000"/>
            </a:lnSpc>
            <a:spcBef>
              <a:spcPct val="0"/>
            </a:spcBef>
            <a:spcAft>
              <a:spcPct val="15000"/>
            </a:spcAft>
            <a:buChar char="•"/>
          </a:pPr>
          <a:endParaRPr lang="en-US" sz="1500" kern="1200" dirty="0"/>
        </a:p>
      </dsp:txBody>
      <dsp:txXfrm>
        <a:off x="7761969" y="765833"/>
        <a:ext cx="2118621" cy="3216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2449-10A1-4278-B96C-C4ABAB189E46}">
      <dsp:nvSpPr>
        <dsp:cNvPr id="0" name=""/>
        <dsp:cNvSpPr/>
      </dsp:nvSpPr>
      <dsp:spPr>
        <a:xfrm>
          <a:off x="1756023" y="872143"/>
          <a:ext cx="140071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784251-3D1A-453A-AC20-F2E87A36EEF3}">
      <dsp:nvSpPr>
        <dsp:cNvPr id="0" name=""/>
        <dsp:cNvSpPr/>
      </dsp:nvSpPr>
      <dsp:spPr>
        <a:xfrm>
          <a:off x="3240776" y="754519"/>
          <a:ext cx="161081" cy="30233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80E2B-37E7-47C5-9407-98DE51395E71}">
      <dsp:nvSpPr>
        <dsp:cNvPr id="0" name=""/>
        <dsp:cNvSpPr/>
      </dsp:nvSpPr>
      <dsp:spPr>
        <a:xfrm>
          <a:off x="824550" y="115795"/>
          <a:ext cx="1512767" cy="151276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04" tIns="58704" rIns="58704" bIns="58704" numCol="1" spcCol="1270" anchor="ctr" anchorCtr="0">
          <a:noAutofit/>
        </a:bodyPr>
        <a:lstStyle/>
        <a:p>
          <a:pPr marL="0" lvl="0" indent="0" algn="ctr" defTabSz="2667000">
            <a:lnSpc>
              <a:spcPct val="90000"/>
            </a:lnSpc>
            <a:spcBef>
              <a:spcPct val="0"/>
            </a:spcBef>
            <a:spcAft>
              <a:spcPct val="35000"/>
            </a:spcAft>
            <a:buNone/>
          </a:pPr>
          <a:r>
            <a:rPr lang="en-US" sz="6000" kern="1200"/>
            <a:t>1</a:t>
          </a:r>
          <a:endParaRPr lang="en-US" sz="6000" kern="1200" dirty="0"/>
        </a:p>
      </dsp:txBody>
      <dsp:txXfrm>
        <a:off x="1046090" y="337335"/>
        <a:ext cx="1069687" cy="1069687"/>
      </dsp:txXfrm>
    </dsp:sp>
    <dsp:sp modelId="{2D736B05-B42D-46EA-852B-C2BFDDD5591E}">
      <dsp:nvSpPr>
        <dsp:cNvPr id="0" name=""/>
        <dsp:cNvSpPr/>
      </dsp:nvSpPr>
      <dsp:spPr>
        <a:xfrm>
          <a:off x="5134" y="1795345"/>
          <a:ext cx="315159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602" tIns="165100" rIns="248602" bIns="165100" numCol="1" spcCol="1270" anchor="t" anchorCtr="0">
          <a:noAutofit/>
        </a:bodyPr>
        <a:lstStyle/>
        <a:p>
          <a:pPr marL="0" lvl="0" indent="0" algn="ctr" defTabSz="1244600">
            <a:lnSpc>
              <a:spcPct val="90000"/>
            </a:lnSpc>
            <a:spcBef>
              <a:spcPct val="0"/>
            </a:spcBef>
            <a:spcAft>
              <a:spcPct val="35000"/>
            </a:spcAft>
            <a:buNone/>
          </a:pPr>
          <a:r>
            <a:rPr lang="en-US" sz="2800" b="0" i="0" u="none" kern="1200" dirty="0">
              <a:latin typeface="Trebuchet MS" panose="020B0603020202020204" pitchFamily="34" charset="0"/>
            </a:rPr>
            <a:t>Replace Applications</a:t>
          </a:r>
          <a:endParaRPr lang="en-US" sz="2800" kern="1200" dirty="0">
            <a:latin typeface="Trebuchet MS" panose="020B0603020202020204" pitchFamily="34" charset="0"/>
          </a:endParaRPr>
        </a:p>
      </dsp:txBody>
      <dsp:txXfrm>
        <a:off x="5134" y="2188465"/>
        <a:ext cx="3151599" cy="1572480"/>
      </dsp:txXfrm>
    </dsp:sp>
    <dsp:sp modelId="{69403660-B91F-4F31-9188-E4F56CDF83C4}">
      <dsp:nvSpPr>
        <dsp:cNvPr id="0" name=""/>
        <dsp:cNvSpPr/>
      </dsp:nvSpPr>
      <dsp:spPr>
        <a:xfrm>
          <a:off x="3506911" y="872701"/>
          <a:ext cx="3151599"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3C13A9-1FDD-4FC4-A337-CF907FF0D233}">
      <dsp:nvSpPr>
        <dsp:cNvPr id="0" name=""/>
        <dsp:cNvSpPr/>
      </dsp:nvSpPr>
      <dsp:spPr>
        <a:xfrm>
          <a:off x="6742553" y="754991"/>
          <a:ext cx="161081" cy="30277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0F8023-7BBB-4718-BC8F-AC65EE454DC6}">
      <dsp:nvSpPr>
        <dsp:cNvPr id="0" name=""/>
        <dsp:cNvSpPr/>
      </dsp:nvSpPr>
      <dsp:spPr>
        <a:xfrm>
          <a:off x="4325770" y="115796"/>
          <a:ext cx="1513881" cy="15138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47" tIns="58747" rIns="58747" bIns="58747" numCol="1" spcCol="1270" anchor="ctr" anchorCtr="0">
          <a:noAutofit/>
        </a:bodyPr>
        <a:lstStyle/>
        <a:p>
          <a:pPr marL="0" lvl="0" indent="0" algn="ctr" defTabSz="2667000">
            <a:lnSpc>
              <a:spcPct val="90000"/>
            </a:lnSpc>
            <a:spcBef>
              <a:spcPct val="0"/>
            </a:spcBef>
            <a:spcAft>
              <a:spcPct val="35000"/>
            </a:spcAft>
            <a:buNone/>
          </a:pPr>
          <a:r>
            <a:rPr lang="en-US" sz="6000" kern="1200"/>
            <a:t>2</a:t>
          </a:r>
          <a:endParaRPr lang="en-US" sz="6000" kern="1200" dirty="0"/>
        </a:p>
      </dsp:txBody>
      <dsp:txXfrm>
        <a:off x="4547473" y="337499"/>
        <a:ext cx="1070475" cy="1070475"/>
      </dsp:txXfrm>
    </dsp:sp>
    <dsp:sp modelId="{C988C04E-40E3-4D68-BF18-66EFFEEF4EB2}">
      <dsp:nvSpPr>
        <dsp:cNvPr id="0" name=""/>
        <dsp:cNvSpPr/>
      </dsp:nvSpPr>
      <dsp:spPr>
        <a:xfrm>
          <a:off x="3506911" y="1796582"/>
          <a:ext cx="315159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602" tIns="165100" rIns="248602" bIns="165100" numCol="1" spcCol="1270" anchor="t" anchorCtr="0">
          <a:noAutofit/>
        </a:bodyPr>
        <a:lstStyle/>
        <a:p>
          <a:pPr marL="0" lvl="0" indent="0" algn="ctr" defTabSz="1244600">
            <a:lnSpc>
              <a:spcPct val="90000"/>
            </a:lnSpc>
            <a:spcBef>
              <a:spcPct val="0"/>
            </a:spcBef>
            <a:spcAft>
              <a:spcPct val="35000"/>
            </a:spcAft>
            <a:buNone/>
          </a:pPr>
          <a:r>
            <a:rPr lang="en-US" sz="2800" b="0" i="0" u="none" kern="1200" dirty="0">
              <a:latin typeface="Trebuchet MS" panose="020B0603020202020204" pitchFamily="34" charset="0"/>
            </a:rPr>
            <a:t>Confirmation Reviews</a:t>
          </a:r>
          <a:endParaRPr lang="en-US" sz="2800" kern="1200" dirty="0">
            <a:latin typeface="Trebuchet MS" panose="020B0603020202020204" pitchFamily="34" charset="0"/>
          </a:endParaRPr>
        </a:p>
      </dsp:txBody>
      <dsp:txXfrm>
        <a:off x="3506911" y="2189702"/>
        <a:ext cx="3151599" cy="1572480"/>
      </dsp:txXfrm>
    </dsp:sp>
    <dsp:sp modelId="{E6547311-AF0E-4FCF-BDD0-47989B866E24}">
      <dsp:nvSpPr>
        <dsp:cNvPr id="0" name=""/>
        <dsp:cNvSpPr/>
      </dsp:nvSpPr>
      <dsp:spPr>
        <a:xfrm>
          <a:off x="7008688" y="872701"/>
          <a:ext cx="1575799"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45C8DA-1E76-407A-B430-701BCCF29F00}">
      <dsp:nvSpPr>
        <dsp:cNvPr id="0" name=""/>
        <dsp:cNvSpPr/>
      </dsp:nvSpPr>
      <dsp:spPr>
        <a:xfrm>
          <a:off x="7826800" y="115050"/>
          <a:ext cx="1515374" cy="151537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05" tIns="58805" rIns="58805" bIns="58805" numCol="1" spcCol="1270" anchor="ctr" anchorCtr="0">
          <a:noAutofit/>
        </a:bodyPr>
        <a:lstStyle/>
        <a:p>
          <a:pPr marL="0" lvl="0" indent="0" algn="ctr" defTabSz="2667000">
            <a:lnSpc>
              <a:spcPct val="90000"/>
            </a:lnSpc>
            <a:spcBef>
              <a:spcPct val="0"/>
            </a:spcBef>
            <a:spcAft>
              <a:spcPct val="35000"/>
            </a:spcAft>
            <a:buNone/>
          </a:pPr>
          <a:r>
            <a:rPr lang="en-US" sz="6000" kern="1200"/>
            <a:t>3</a:t>
          </a:r>
          <a:endParaRPr lang="en-US" sz="6000" kern="1200" dirty="0"/>
        </a:p>
      </dsp:txBody>
      <dsp:txXfrm>
        <a:off x="8048721" y="336971"/>
        <a:ext cx="1071532" cy="1071532"/>
      </dsp:txXfrm>
    </dsp:sp>
    <dsp:sp modelId="{D997FB1E-CF8D-4F5C-9E93-059F85035C01}">
      <dsp:nvSpPr>
        <dsp:cNvPr id="0" name=""/>
        <dsp:cNvSpPr/>
      </dsp:nvSpPr>
      <dsp:spPr>
        <a:xfrm>
          <a:off x="7008688" y="1796582"/>
          <a:ext cx="315159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602" tIns="165100" rIns="248602" bIns="16510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Trebuchet MS" panose="020B0603020202020204" pitchFamily="34" charset="0"/>
            </a:rPr>
            <a:t>Limited English Proficiency Services</a:t>
          </a:r>
        </a:p>
      </dsp:txBody>
      <dsp:txXfrm>
        <a:off x="7008688" y="2189702"/>
        <a:ext cx="3151599" cy="1572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E9E54-8CDB-4A27-87E6-8E92C6298EF5}">
      <dsp:nvSpPr>
        <dsp:cNvPr id="0" name=""/>
        <dsp:cNvSpPr/>
      </dsp:nvSpPr>
      <dsp:spPr>
        <a:xfrm>
          <a:off x="2532846" y="661"/>
          <a:ext cx="3062306" cy="773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Document Confirmation Review</a:t>
          </a:r>
        </a:p>
      </dsp:txBody>
      <dsp:txXfrm>
        <a:off x="2555513" y="23328"/>
        <a:ext cx="3016972" cy="728572"/>
      </dsp:txXfrm>
    </dsp:sp>
    <dsp:sp modelId="{A4C4F117-C529-4C38-AD5B-08F0D66EE9E4}">
      <dsp:nvSpPr>
        <dsp:cNvPr id="0" name=""/>
        <dsp:cNvSpPr/>
      </dsp:nvSpPr>
      <dsp:spPr>
        <a:xfrm rot="5400000">
          <a:off x="3918892" y="793915"/>
          <a:ext cx="290214" cy="348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3959522" y="822936"/>
        <a:ext cx="208955" cy="203150"/>
      </dsp:txXfrm>
    </dsp:sp>
    <dsp:sp modelId="{ABD032EB-A465-4AE8-A8C8-BE56AE7EB002}">
      <dsp:nvSpPr>
        <dsp:cNvPr id="0" name=""/>
        <dsp:cNvSpPr/>
      </dsp:nvSpPr>
      <dsp:spPr>
        <a:xfrm>
          <a:off x="2532846" y="1161520"/>
          <a:ext cx="3062306" cy="773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Record Date Verification Notice was Sent</a:t>
          </a:r>
        </a:p>
      </dsp:txBody>
      <dsp:txXfrm>
        <a:off x="2555513" y="1184187"/>
        <a:ext cx="3016972" cy="728572"/>
      </dsp:txXfrm>
    </dsp:sp>
    <dsp:sp modelId="{3B91D398-B4F1-422F-8201-F18E04842F02}">
      <dsp:nvSpPr>
        <dsp:cNvPr id="0" name=""/>
        <dsp:cNvSpPr/>
      </dsp:nvSpPr>
      <dsp:spPr>
        <a:xfrm rot="5400000">
          <a:off x="3918892" y="1954774"/>
          <a:ext cx="290214" cy="348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3959522" y="1983795"/>
        <a:ext cx="208955" cy="203150"/>
      </dsp:txXfrm>
    </dsp:sp>
    <dsp:sp modelId="{E08DEF54-6F35-4A94-B545-01FDFBAD1770}">
      <dsp:nvSpPr>
        <dsp:cNvPr id="0" name=""/>
        <dsp:cNvSpPr/>
      </dsp:nvSpPr>
      <dsp:spPr>
        <a:xfrm>
          <a:off x="2532846" y="2322380"/>
          <a:ext cx="3062306" cy="773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Document Follow-Up Attempts</a:t>
          </a:r>
        </a:p>
      </dsp:txBody>
      <dsp:txXfrm>
        <a:off x="2555513" y="2345047"/>
        <a:ext cx="3016972" cy="728572"/>
      </dsp:txXfrm>
    </dsp:sp>
    <dsp:sp modelId="{9B8797AD-539A-4581-96E0-732CC395C3D7}">
      <dsp:nvSpPr>
        <dsp:cNvPr id="0" name=""/>
        <dsp:cNvSpPr/>
      </dsp:nvSpPr>
      <dsp:spPr>
        <a:xfrm rot="5400000">
          <a:off x="3918892" y="3115634"/>
          <a:ext cx="290214" cy="348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3959522" y="3144655"/>
        <a:ext cx="208955" cy="203150"/>
      </dsp:txXfrm>
    </dsp:sp>
    <dsp:sp modelId="{2FF2EABF-8369-491F-A9A2-367252744586}">
      <dsp:nvSpPr>
        <dsp:cNvPr id="0" name=""/>
        <dsp:cNvSpPr/>
      </dsp:nvSpPr>
      <dsp:spPr>
        <a:xfrm>
          <a:off x="2532846" y="3483239"/>
          <a:ext cx="3062306" cy="773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Record Submitted Documentation Calculations</a:t>
          </a:r>
        </a:p>
      </dsp:txBody>
      <dsp:txXfrm>
        <a:off x="2555513" y="3505906"/>
        <a:ext cx="3016972" cy="728572"/>
      </dsp:txXfrm>
    </dsp:sp>
    <dsp:sp modelId="{A6A7B868-11E8-4D42-AB3F-98DCF0ECCC7F}">
      <dsp:nvSpPr>
        <dsp:cNvPr id="0" name=""/>
        <dsp:cNvSpPr/>
      </dsp:nvSpPr>
      <dsp:spPr>
        <a:xfrm rot="5400000">
          <a:off x="3918892" y="4276493"/>
          <a:ext cx="290214" cy="3482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3959522" y="4305514"/>
        <a:ext cx="208955" cy="203150"/>
      </dsp:txXfrm>
    </dsp:sp>
    <dsp:sp modelId="{6F28793C-1627-4921-A1D7-AE350663F32E}">
      <dsp:nvSpPr>
        <dsp:cNvPr id="0" name=""/>
        <dsp:cNvSpPr/>
      </dsp:nvSpPr>
      <dsp:spPr>
        <a:xfrm>
          <a:off x="2532846" y="4644099"/>
          <a:ext cx="3062306" cy="773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Document Verification Results and Date Results Letter was Sent</a:t>
          </a:r>
          <a:endParaRPr lang="en-US" sz="1500" kern="1200" dirty="0"/>
        </a:p>
      </dsp:txBody>
      <dsp:txXfrm>
        <a:off x="2555513" y="4666766"/>
        <a:ext cx="3016972" cy="7285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52ECE-E125-480D-B419-9E524B4F9674}">
      <dsp:nvSpPr>
        <dsp:cNvPr id="0" name=""/>
        <dsp:cNvSpPr/>
      </dsp:nvSpPr>
      <dsp:spPr>
        <a:xfrm rot="5400000">
          <a:off x="3587673" y="112472"/>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5400000">
        <a:off x="3918729" y="262397"/>
        <a:ext cx="988424" cy="1136119"/>
      </dsp:txXfrm>
    </dsp:sp>
    <dsp:sp modelId="{3AD0EF95-0C36-4831-9EEF-CCC862E74DCD}">
      <dsp:nvSpPr>
        <dsp:cNvPr id="0" name=""/>
        <dsp:cNvSpPr/>
      </dsp:nvSpPr>
      <dsp:spPr>
        <a:xfrm>
          <a:off x="5178772" y="335295"/>
          <a:ext cx="2209992" cy="99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ts val="425"/>
            </a:spcAft>
            <a:buNone/>
          </a:pPr>
          <a:r>
            <a:rPr lang="en-US" sz="1400" kern="1200" dirty="0"/>
            <a:t>Salary/Wages</a:t>
          </a:r>
        </a:p>
        <a:p>
          <a:pPr marL="0" lvl="0" indent="0" algn="l" defTabSz="622300">
            <a:lnSpc>
              <a:spcPct val="90000"/>
            </a:lnSpc>
            <a:spcBef>
              <a:spcPct val="0"/>
            </a:spcBef>
            <a:spcAft>
              <a:spcPts val="425"/>
            </a:spcAft>
            <a:buNone/>
          </a:pPr>
          <a:r>
            <a:rPr lang="en-US" sz="1400" kern="1200" dirty="0"/>
            <a:t>Tips/Commissions</a:t>
          </a:r>
        </a:p>
        <a:p>
          <a:pPr marL="0" lvl="0" indent="0" algn="l" defTabSz="622300">
            <a:lnSpc>
              <a:spcPct val="90000"/>
            </a:lnSpc>
            <a:spcBef>
              <a:spcPct val="0"/>
            </a:spcBef>
            <a:spcAft>
              <a:spcPts val="425"/>
            </a:spcAft>
            <a:buNone/>
          </a:pPr>
          <a:r>
            <a:rPr lang="en-US" sz="1400" kern="1200" dirty="0"/>
            <a:t>Self-Employment Income</a:t>
          </a:r>
        </a:p>
      </dsp:txBody>
      <dsp:txXfrm>
        <a:off x="5178772" y="335295"/>
        <a:ext cx="2209992" cy="990321"/>
      </dsp:txXfrm>
    </dsp:sp>
    <dsp:sp modelId="{89DA0957-98A0-4C92-9B7E-051D9368807B}">
      <dsp:nvSpPr>
        <dsp:cNvPr id="0" name=""/>
        <dsp:cNvSpPr/>
      </dsp:nvSpPr>
      <dsp:spPr>
        <a:xfrm rot="5400000">
          <a:off x="2079075" y="111218"/>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410131" y="261143"/>
        <a:ext cx="988424" cy="1136119"/>
      </dsp:txXfrm>
    </dsp:sp>
    <dsp:sp modelId="{A9AE79F3-E96E-4820-8B02-836620376BAE}">
      <dsp:nvSpPr>
        <dsp:cNvPr id="0" name=""/>
        <dsp:cNvSpPr/>
      </dsp:nvSpPr>
      <dsp:spPr>
        <a:xfrm rot="5400000">
          <a:off x="2814704" y="1460791"/>
          <a:ext cx="1650536" cy="1534545"/>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5400000">
        <a:off x="3119470" y="1668219"/>
        <a:ext cx="1041003" cy="1119690"/>
      </dsp:txXfrm>
    </dsp:sp>
    <dsp:sp modelId="{90AE1D4C-9458-4105-98BB-BF405AEA930F}">
      <dsp:nvSpPr>
        <dsp:cNvPr id="0" name=""/>
        <dsp:cNvSpPr/>
      </dsp:nvSpPr>
      <dsp:spPr>
        <a:xfrm>
          <a:off x="1079991" y="1732903"/>
          <a:ext cx="1782579" cy="990321"/>
        </a:xfrm>
        <a:prstGeom prst="rect">
          <a:avLst/>
        </a:prstGeom>
        <a:noFill/>
        <a:ln>
          <a:noFill/>
        </a:ln>
        <a:effectLst/>
      </dsp:spPr>
      <dsp:style>
        <a:lnRef idx="0">
          <a:scrgbClr r="0" g="0" b="0"/>
        </a:lnRef>
        <a:fillRef idx="0">
          <a:scrgbClr r="0" g="0" b="0"/>
        </a:fillRef>
        <a:effectRef idx="0">
          <a:scrgbClr r="0" g="0" b="0"/>
        </a:effectRef>
        <a:fontRef idx="minor"/>
      </dsp:style>
    </dsp:sp>
    <dsp:sp modelId="{82BE96B0-85EF-4492-BFB9-AFCD599C771F}">
      <dsp:nvSpPr>
        <dsp:cNvPr id="0" name=""/>
        <dsp:cNvSpPr/>
      </dsp:nvSpPr>
      <dsp:spPr>
        <a:xfrm rot="5400000">
          <a:off x="4365548" y="1510080"/>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696604" y="1660005"/>
        <a:ext cx="988424" cy="1136119"/>
      </dsp:txXfrm>
    </dsp:sp>
    <dsp:sp modelId="{AC01E279-B90D-42F1-970B-C97C4C2233C7}">
      <dsp:nvSpPr>
        <dsp:cNvPr id="0" name=""/>
        <dsp:cNvSpPr/>
      </dsp:nvSpPr>
      <dsp:spPr>
        <a:xfrm rot="5400000">
          <a:off x="3620732" y="2881577"/>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rot="-5400000">
        <a:off x="3951788" y="3031502"/>
        <a:ext cx="988424" cy="1136119"/>
      </dsp:txXfrm>
    </dsp:sp>
    <dsp:sp modelId="{7717C0F0-CC02-4713-8E29-DCBE57205FE4}">
      <dsp:nvSpPr>
        <dsp:cNvPr id="0" name=""/>
        <dsp:cNvSpPr/>
      </dsp:nvSpPr>
      <dsp:spPr>
        <a:xfrm>
          <a:off x="0" y="3165112"/>
          <a:ext cx="2209292" cy="990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US" sz="1400" kern="1200" dirty="0"/>
            <a:t>Basic Pay/Drill Pay</a:t>
          </a:r>
        </a:p>
        <a:p>
          <a:pPr marL="0" lvl="0" indent="0" algn="r" defTabSz="622300">
            <a:lnSpc>
              <a:spcPct val="90000"/>
            </a:lnSpc>
            <a:spcBef>
              <a:spcPct val="0"/>
            </a:spcBef>
            <a:spcAft>
              <a:spcPct val="35000"/>
            </a:spcAft>
            <a:buNone/>
          </a:pPr>
          <a:r>
            <a:rPr lang="en-US" sz="1400" kern="1200" dirty="0"/>
            <a:t>Military Cash Bonuses</a:t>
          </a:r>
        </a:p>
        <a:p>
          <a:pPr marL="0" lvl="0" indent="0" algn="r" defTabSz="622300">
            <a:lnSpc>
              <a:spcPct val="90000"/>
            </a:lnSpc>
            <a:spcBef>
              <a:spcPct val="0"/>
            </a:spcBef>
            <a:spcAft>
              <a:spcPct val="35000"/>
            </a:spcAft>
            <a:buNone/>
          </a:pPr>
          <a:r>
            <a:rPr lang="en-US" sz="1400" kern="1200" dirty="0"/>
            <a:t>Off-Base Housing Allowances</a:t>
          </a:r>
        </a:p>
        <a:p>
          <a:pPr marL="0" lvl="0" indent="0" algn="r" defTabSz="622300">
            <a:lnSpc>
              <a:spcPct val="90000"/>
            </a:lnSpc>
            <a:spcBef>
              <a:spcPct val="0"/>
            </a:spcBef>
            <a:spcAft>
              <a:spcPct val="35000"/>
            </a:spcAft>
            <a:buNone/>
          </a:pPr>
          <a:r>
            <a:rPr lang="en-US" sz="1400" kern="1200" dirty="0"/>
            <a:t>Allowances for Food/Clothing</a:t>
          </a:r>
        </a:p>
      </dsp:txBody>
      <dsp:txXfrm>
        <a:off x="0" y="3165112"/>
        <a:ext cx="2209292" cy="990321"/>
      </dsp:txXfrm>
    </dsp:sp>
    <dsp:sp modelId="{0E6A91A5-0FEE-41BE-B083-97347468DAF6}">
      <dsp:nvSpPr>
        <dsp:cNvPr id="0" name=""/>
        <dsp:cNvSpPr/>
      </dsp:nvSpPr>
      <dsp:spPr>
        <a:xfrm rot="5400000">
          <a:off x="2099541" y="2881577"/>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430597" y="3031502"/>
        <a:ext cx="988424" cy="1136119"/>
      </dsp:txXfrm>
    </dsp:sp>
    <dsp:sp modelId="{A1E10118-5EF6-4467-AF07-6D7B1978FE0F}">
      <dsp:nvSpPr>
        <dsp:cNvPr id="0" name=""/>
        <dsp:cNvSpPr/>
      </dsp:nvSpPr>
      <dsp:spPr>
        <a:xfrm rot="5400000">
          <a:off x="2837789" y="4312030"/>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rot="-5400000">
        <a:off x="3168845" y="4461955"/>
        <a:ext cx="988424" cy="1136119"/>
      </dsp:txXfrm>
    </dsp:sp>
    <dsp:sp modelId="{E2874810-0865-4CB9-9C44-D1E36E084A8E}">
      <dsp:nvSpPr>
        <dsp:cNvPr id="0" name=""/>
        <dsp:cNvSpPr/>
      </dsp:nvSpPr>
      <dsp:spPr>
        <a:xfrm>
          <a:off x="1056906" y="4488917"/>
          <a:ext cx="1874916" cy="1082193"/>
        </a:xfrm>
        <a:prstGeom prst="rect">
          <a:avLst/>
        </a:prstGeom>
        <a:noFill/>
        <a:ln>
          <a:noFill/>
        </a:ln>
        <a:effectLst/>
      </dsp:spPr>
      <dsp:style>
        <a:lnRef idx="0">
          <a:scrgbClr r="0" g="0" b="0"/>
        </a:lnRef>
        <a:fillRef idx="0">
          <a:scrgbClr r="0" g="0" b="0"/>
        </a:fillRef>
        <a:effectRef idx="0">
          <a:scrgbClr r="0" g="0" b="0"/>
        </a:effectRef>
        <a:fontRef idx="minor"/>
      </dsp:style>
    </dsp:sp>
    <dsp:sp modelId="{98599EB8-7B9B-4F71-954E-6167E0EA4A04}">
      <dsp:nvSpPr>
        <dsp:cNvPr id="0" name=""/>
        <dsp:cNvSpPr/>
      </dsp:nvSpPr>
      <dsp:spPr>
        <a:xfrm rot="5400000">
          <a:off x="4349689" y="4309059"/>
          <a:ext cx="1650536" cy="1435966"/>
        </a:xfrm>
        <a:prstGeom prst="hexagon">
          <a:avLst>
            <a:gd name="adj" fmla="val 25000"/>
            <a:gd name="vf" fmla="val 115470"/>
          </a:avLst>
        </a:prstGeom>
        <a:solidFill>
          <a:srgbClr val="825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680745" y="4458984"/>
        <a:ext cx="988424" cy="1136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98E4C-5150-46C5-BFC7-304335411790}">
      <dsp:nvSpPr>
        <dsp:cNvPr id="0" name=""/>
        <dsp:cNvSpPr/>
      </dsp:nvSpPr>
      <dsp:spPr>
        <a:xfrm>
          <a:off x="0" y="477612"/>
          <a:ext cx="2501106" cy="1500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Seasonal workers: use annual income</a:t>
          </a:r>
        </a:p>
      </dsp:txBody>
      <dsp:txXfrm>
        <a:off x="0" y="477612"/>
        <a:ext cx="2501106" cy="1500663"/>
      </dsp:txXfrm>
    </dsp:sp>
    <dsp:sp modelId="{B416DF8D-6EB5-4736-ADFB-2A1DC6207F65}">
      <dsp:nvSpPr>
        <dsp:cNvPr id="0" name=""/>
        <dsp:cNvSpPr/>
      </dsp:nvSpPr>
      <dsp:spPr>
        <a:xfrm>
          <a:off x="2751216" y="477612"/>
          <a:ext cx="2501106" cy="1500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Zero income: provide signed statement explaining how food, clothing, and housing is provided and when family expects to receive income</a:t>
          </a:r>
        </a:p>
      </dsp:txBody>
      <dsp:txXfrm>
        <a:off x="2751216" y="477612"/>
        <a:ext cx="2501106" cy="1500663"/>
      </dsp:txXfrm>
    </dsp:sp>
    <dsp:sp modelId="{98DC1214-AC14-4474-BEFA-2565C33166CE}">
      <dsp:nvSpPr>
        <dsp:cNvPr id="0" name=""/>
        <dsp:cNvSpPr/>
      </dsp:nvSpPr>
      <dsp:spPr>
        <a:xfrm>
          <a:off x="5502433" y="477612"/>
          <a:ext cx="2501106" cy="1500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Child support: court decree, child support registry, copies of checks received</a:t>
          </a:r>
        </a:p>
      </dsp:txBody>
      <dsp:txXfrm>
        <a:off x="5502433" y="477612"/>
        <a:ext cx="2501106" cy="1500663"/>
      </dsp:txXfrm>
    </dsp:sp>
    <dsp:sp modelId="{AE4AD57D-A782-4ACD-AA76-065BBBF661DF}">
      <dsp:nvSpPr>
        <dsp:cNvPr id="0" name=""/>
        <dsp:cNvSpPr/>
      </dsp:nvSpPr>
      <dsp:spPr>
        <a:xfrm>
          <a:off x="1375608" y="2228386"/>
          <a:ext cx="2501106" cy="1500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Military Housing Privatization Initiative: letter or rental contract showing housing is part of the Military Housing Privatization Initiative </a:t>
          </a:r>
        </a:p>
      </dsp:txBody>
      <dsp:txXfrm>
        <a:off x="1375608" y="2228386"/>
        <a:ext cx="2501106" cy="1500663"/>
      </dsp:txXfrm>
    </dsp:sp>
    <dsp:sp modelId="{176C4117-DA4D-4C39-9C57-538164A395E0}">
      <dsp:nvSpPr>
        <dsp:cNvPr id="0" name=""/>
        <dsp:cNvSpPr/>
      </dsp:nvSpPr>
      <dsp:spPr>
        <a:xfrm>
          <a:off x="4126825" y="2228386"/>
          <a:ext cx="2501106" cy="15006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Collateral Contacts</a:t>
          </a:r>
        </a:p>
      </dsp:txBody>
      <dsp:txXfrm>
        <a:off x="4126825" y="2228386"/>
        <a:ext cx="2501106" cy="15006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C86C6-5B28-4654-AEFC-DC4B1C2EA347}">
      <dsp:nvSpPr>
        <dsp:cNvPr id="0" name=""/>
        <dsp:cNvSpPr/>
      </dsp:nvSpPr>
      <dsp:spPr>
        <a:xfrm>
          <a:off x="4996" y="156311"/>
          <a:ext cx="2271620" cy="9431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ea typeface="Gadugi" panose="020B0502040204020203" pitchFamily="34" charset="0"/>
            </a:rPr>
            <a:t>1. Sample Size Selected</a:t>
          </a:r>
          <a:endParaRPr lang="en-US" sz="1600" kern="1200" dirty="0"/>
        </a:p>
      </dsp:txBody>
      <dsp:txXfrm>
        <a:off x="4996" y="156311"/>
        <a:ext cx="2271620" cy="628743"/>
      </dsp:txXfrm>
    </dsp:sp>
    <dsp:sp modelId="{A0CA67AF-E487-4FF4-8F17-987CD579AA40}">
      <dsp:nvSpPr>
        <dsp:cNvPr id="0" name=""/>
        <dsp:cNvSpPr/>
      </dsp:nvSpPr>
      <dsp:spPr>
        <a:xfrm>
          <a:off x="470267" y="785054"/>
          <a:ext cx="2271620" cy="293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Courier New" panose="02070309020205020404" pitchFamily="49" charset="0"/>
            <a:buChar char="o"/>
          </a:pPr>
          <a:r>
            <a:rPr lang="en-US" sz="1600" kern="1200" dirty="0">
              <a:ea typeface="Gadugi" panose="020B0502040204020203" pitchFamily="34" charset="0"/>
            </a:rPr>
            <a:t>Replace applications if applicable</a:t>
          </a:r>
          <a:endParaRPr lang="en-US" sz="1600" kern="1200" dirty="0"/>
        </a:p>
        <a:p>
          <a:pPr marL="171450" lvl="1" indent="-171450" algn="l" defTabSz="711200">
            <a:lnSpc>
              <a:spcPct val="90000"/>
            </a:lnSpc>
            <a:spcBef>
              <a:spcPct val="0"/>
            </a:spcBef>
            <a:spcAft>
              <a:spcPct val="15000"/>
            </a:spcAft>
            <a:buChar char="•"/>
          </a:pPr>
          <a:r>
            <a:rPr lang="en-US" sz="1600" kern="1200">
              <a:ea typeface="Gadugi" panose="020B0502040204020203" pitchFamily="34" charset="0"/>
            </a:rPr>
            <a:t>Conduct confirmation reviews (unless approved for waiver)</a:t>
          </a:r>
          <a:endParaRPr lang="en-US" sz="1600" kern="1200" dirty="0">
            <a:ea typeface="Gadugi" panose="020B0502040204020203" pitchFamily="34" charset="0"/>
          </a:endParaRPr>
        </a:p>
        <a:p>
          <a:pPr marL="171450" lvl="1" indent="-171450" algn="l" defTabSz="711200">
            <a:lnSpc>
              <a:spcPct val="90000"/>
            </a:lnSpc>
            <a:spcBef>
              <a:spcPct val="0"/>
            </a:spcBef>
            <a:spcAft>
              <a:spcPct val="15000"/>
            </a:spcAft>
            <a:buChar char="•"/>
          </a:pPr>
          <a:r>
            <a:rPr lang="en-US" sz="1600" kern="1200">
              <a:ea typeface="Gadugi" panose="020B0502040204020203" pitchFamily="34" charset="0"/>
            </a:rPr>
            <a:t>Send notification of selection for verification</a:t>
          </a:r>
          <a:endParaRPr lang="en-US" sz="1600" kern="1200" dirty="0">
            <a:ea typeface="Gadugi" panose="020B0502040204020203" pitchFamily="34" charset="0"/>
          </a:endParaRPr>
        </a:p>
        <a:p>
          <a:pPr marL="342900" lvl="2" indent="-171450" algn="l" defTabSz="711200">
            <a:lnSpc>
              <a:spcPct val="90000"/>
            </a:lnSpc>
            <a:spcBef>
              <a:spcPct val="0"/>
            </a:spcBef>
            <a:spcAft>
              <a:spcPct val="15000"/>
            </a:spcAft>
            <a:buChar char="•"/>
          </a:pPr>
          <a:r>
            <a:rPr lang="en-US" sz="1600" kern="1200" dirty="0">
              <a:ea typeface="Gadugi" panose="020B0502040204020203" pitchFamily="34" charset="0"/>
            </a:rPr>
            <a:t>Provide timeline for responses</a:t>
          </a:r>
        </a:p>
      </dsp:txBody>
      <dsp:txXfrm>
        <a:off x="536800" y="851587"/>
        <a:ext cx="2138554" cy="2804533"/>
      </dsp:txXfrm>
    </dsp:sp>
    <dsp:sp modelId="{3FB37B9C-204D-4F0A-920B-80FFEF7E5807}">
      <dsp:nvSpPr>
        <dsp:cNvPr id="0" name=""/>
        <dsp:cNvSpPr/>
      </dsp:nvSpPr>
      <dsp:spPr>
        <a:xfrm>
          <a:off x="2620985" y="187899"/>
          <a:ext cx="730063" cy="5655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620985" y="301012"/>
        <a:ext cx="560393" cy="339341"/>
      </dsp:txXfrm>
    </dsp:sp>
    <dsp:sp modelId="{6AE9917A-5ED8-4A83-B1D6-5C593C2CCB9B}">
      <dsp:nvSpPr>
        <dsp:cNvPr id="0" name=""/>
        <dsp:cNvSpPr/>
      </dsp:nvSpPr>
      <dsp:spPr>
        <a:xfrm>
          <a:off x="3654093" y="156311"/>
          <a:ext cx="2271620" cy="9431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ea typeface="Gadugi" panose="020B0502040204020203" pitchFamily="34" charset="0"/>
            </a:rPr>
            <a:t>2. Complete Follow-Up Attempts</a:t>
          </a:r>
          <a:endParaRPr lang="en-US" sz="1600" kern="1200" dirty="0"/>
        </a:p>
      </dsp:txBody>
      <dsp:txXfrm>
        <a:off x="3654093" y="156311"/>
        <a:ext cx="2271620" cy="628743"/>
      </dsp:txXfrm>
    </dsp:sp>
    <dsp:sp modelId="{298C86B6-3004-4D74-A695-FE7582C64FAE}">
      <dsp:nvSpPr>
        <dsp:cNvPr id="0" name=""/>
        <dsp:cNvSpPr/>
      </dsp:nvSpPr>
      <dsp:spPr>
        <a:xfrm>
          <a:off x="4119365" y="785054"/>
          <a:ext cx="2271620" cy="293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Courier New" panose="02070309020205020404" pitchFamily="49" charset="0"/>
            <a:buChar char="o"/>
          </a:pPr>
          <a:r>
            <a:rPr lang="en-US" sz="1600" kern="1200" dirty="0">
              <a:ea typeface="Gadugi" panose="020B0502040204020203" pitchFamily="34" charset="0"/>
            </a:rPr>
            <a:t>Contact households that have not responded before the Nov. 15th deadline</a:t>
          </a:r>
          <a:endParaRPr lang="en-US" sz="1600" kern="1200" dirty="0"/>
        </a:p>
      </dsp:txBody>
      <dsp:txXfrm>
        <a:off x="4185898" y="851587"/>
        <a:ext cx="2138554" cy="2804533"/>
      </dsp:txXfrm>
    </dsp:sp>
    <dsp:sp modelId="{21252E91-5479-43BA-A7F4-EEAEBF164430}">
      <dsp:nvSpPr>
        <dsp:cNvPr id="0" name=""/>
        <dsp:cNvSpPr/>
      </dsp:nvSpPr>
      <dsp:spPr>
        <a:xfrm>
          <a:off x="6270083" y="187899"/>
          <a:ext cx="730063" cy="5655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270083" y="301012"/>
        <a:ext cx="560393" cy="339341"/>
      </dsp:txXfrm>
    </dsp:sp>
    <dsp:sp modelId="{ECCFC24E-F34D-49CA-A1F3-3DD59D9848A1}">
      <dsp:nvSpPr>
        <dsp:cNvPr id="0" name=""/>
        <dsp:cNvSpPr/>
      </dsp:nvSpPr>
      <dsp:spPr>
        <a:xfrm>
          <a:off x="7303191" y="156311"/>
          <a:ext cx="2271620" cy="9431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ea typeface="Gadugi" panose="020B0502040204020203" pitchFamily="34" charset="0"/>
            </a:rPr>
            <a:t>3. Review Responses</a:t>
          </a:r>
          <a:endParaRPr lang="en-US" sz="1600" kern="1200" dirty="0"/>
        </a:p>
      </dsp:txBody>
      <dsp:txXfrm>
        <a:off x="7303191" y="156311"/>
        <a:ext cx="2271620" cy="628743"/>
      </dsp:txXfrm>
    </dsp:sp>
    <dsp:sp modelId="{5120C34F-A5C5-4C05-A75D-67F29109E43E}">
      <dsp:nvSpPr>
        <dsp:cNvPr id="0" name=""/>
        <dsp:cNvSpPr/>
      </dsp:nvSpPr>
      <dsp:spPr>
        <a:xfrm>
          <a:off x="7768462" y="785054"/>
          <a:ext cx="2271620" cy="293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Courier New" panose="02070309020205020404" pitchFamily="49" charset="0"/>
            <a:buChar char="o"/>
          </a:pPr>
          <a:r>
            <a:rPr lang="en-US" sz="1600" kern="1200" dirty="0">
              <a:ea typeface="Gadugi" panose="020B0502040204020203" pitchFamily="34" charset="0"/>
            </a:rPr>
            <a:t>Process provided documentation </a:t>
          </a:r>
          <a:endParaRPr lang="en-US" sz="1600" kern="1200" dirty="0"/>
        </a:p>
        <a:p>
          <a:pPr marL="171450" lvl="1" indent="-171450" algn="l" defTabSz="711200">
            <a:lnSpc>
              <a:spcPct val="90000"/>
            </a:lnSpc>
            <a:spcBef>
              <a:spcPct val="0"/>
            </a:spcBef>
            <a:spcAft>
              <a:spcPct val="15000"/>
            </a:spcAft>
            <a:buChar char="•"/>
          </a:pPr>
          <a:r>
            <a:rPr lang="en-US" sz="1600" kern="1200" dirty="0">
              <a:ea typeface="Gadugi" panose="020B0502040204020203" pitchFamily="34" charset="0"/>
            </a:rPr>
            <a:t>Send results letter</a:t>
          </a:r>
        </a:p>
      </dsp:txBody>
      <dsp:txXfrm>
        <a:off x="7834995" y="851587"/>
        <a:ext cx="2138554" cy="28045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2449-10A1-4278-B96C-C4ABAB189E46}">
      <dsp:nvSpPr>
        <dsp:cNvPr id="0" name=""/>
        <dsp:cNvSpPr/>
      </dsp:nvSpPr>
      <dsp:spPr>
        <a:xfrm>
          <a:off x="1314449" y="811295"/>
          <a:ext cx="105156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784251-3D1A-453A-AC20-F2E87A36EEF3}">
      <dsp:nvSpPr>
        <dsp:cNvPr id="0" name=""/>
        <dsp:cNvSpPr/>
      </dsp:nvSpPr>
      <dsp:spPr>
        <a:xfrm>
          <a:off x="2429103" y="722997"/>
          <a:ext cx="120929" cy="22708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80E2B-37E7-47C5-9407-98DE51395E71}">
      <dsp:nvSpPr>
        <dsp:cNvPr id="0" name=""/>
        <dsp:cNvSpPr/>
      </dsp:nvSpPr>
      <dsp:spPr>
        <a:xfrm>
          <a:off x="634866" y="263193"/>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78050">
            <a:lnSpc>
              <a:spcPct val="90000"/>
            </a:lnSpc>
            <a:spcBef>
              <a:spcPct val="0"/>
            </a:spcBef>
            <a:spcAft>
              <a:spcPct val="35000"/>
            </a:spcAft>
            <a:buNone/>
          </a:pPr>
          <a:r>
            <a:rPr lang="en-US" sz="4900" kern="1200"/>
            <a:t>1</a:t>
          </a:r>
          <a:endParaRPr lang="en-US" sz="4900" kern="1200" dirty="0"/>
        </a:p>
      </dsp:txBody>
      <dsp:txXfrm>
        <a:off x="795412" y="423739"/>
        <a:ext cx="775185" cy="775185"/>
      </dsp:txXfrm>
    </dsp:sp>
    <dsp:sp modelId="{2D736B05-B42D-46EA-852B-C2BFDDD5591E}">
      <dsp:nvSpPr>
        <dsp:cNvPr id="0" name=""/>
        <dsp:cNvSpPr/>
      </dsp:nvSpPr>
      <dsp:spPr>
        <a:xfrm>
          <a:off x="0" y="1525067"/>
          <a:ext cx="2366010" cy="208845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711200">
            <a:lnSpc>
              <a:spcPct val="90000"/>
            </a:lnSpc>
            <a:spcBef>
              <a:spcPct val="0"/>
            </a:spcBef>
            <a:spcAft>
              <a:spcPct val="35000"/>
            </a:spcAft>
            <a:buNone/>
          </a:pPr>
          <a:r>
            <a:rPr lang="en-US" sz="1600" b="0" i="0" kern="1200" dirty="0">
              <a:latin typeface="+mn-lt"/>
            </a:rPr>
            <a:t>Submitted documentation </a:t>
          </a:r>
          <a:r>
            <a:rPr lang="en-US" sz="1600" b="1" i="1" kern="1200" dirty="0">
              <a:latin typeface="+mn-lt"/>
            </a:rPr>
            <a:t>supports, increases or does not support eligibility</a:t>
          </a:r>
          <a:r>
            <a:rPr lang="en-US" sz="1600" kern="1200" dirty="0">
              <a:latin typeface="+mn-lt"/>
            </a:rPr>
            <a:t>, and results letter is sent</a:t>
          </a:r>
          <a:endParaRPr lang="en-US" sz="1600" kern="1200" dirty="0">
            <a:latin typeface="Trebuchet MS" panose="020B0603020202020204" pitchFamily="34" charset="0"/>
          </a:endParaRPr>
        </a:p>
      </dsp:txBody>
      <dsp:txXfrm>
        <a:off x="0" y="1942757"/>
        <a:ext cx="2366010" cy="1670760"/>
      </dsp:txXfrm>
    </dsp:sp>
    <dsp:sp modelId="{69403660-B91F-4F31-9188-E4F56CDF83C4}">
      <dsp:nvSpPr>
        <dsp:cNvPr id="0" name=""/>
        <dsp:cNvSpPr/>
      </dsp:nvSpPr>
      <dsp:spPr>
        <a:xfrm>
          <a:off x="2628899" y="811259"/>
          <a:ext cx="236601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3C13A9-1FDD-4FC4-A337-CF907FF0D233}">
      <dsp:nvSpPr>
        <dsp:cNvPr id="0" name=""/>
        <dsp:cNvSpPr/>
      </dsp:nvSpPr>
      <dsp:spPr>
        <a:xfrm>
          <a:off x="5058003" y="722964"/>
          <a:ext cx="120929" cy="22713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0F8023-7BBB-4718-BC8F-AC65EE454DC6}">
      <dsp:nvSpPr>
        <dsp:cNvPr id="0" name=""/>
        <dsp:cNvSpPr/>
      </dsp:nvSpPr>
      <dsp:spPr>
        <a:xfrm>
          <a:off x="3263766" y="263157"/>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78050">
            <a:lnSpc>
              <a:spcPct val="90000"/>
            </a:lnSpc>
            <a:spcBef>
              <a:spcPct val="0"/>
            </a:spcBef>
            <a:spcAft>
              <a:spcPct val="35000"/>
            </a:spcAft>
            <a:buNone/>
          </a:pPr>
          <a:r>
            <a:rPr lang="en-US" sz="4900" kern="1200"/>
            <a:t>2</a:t>
          </a:r>
          <a:endParaRPr lang="en-US" sz="4900" kern="1200" dirty="0"/>
        </a:p>
      </dsp:txBody>
      <dsp:txXfrm>
        <a:off x="3424312" y="423703"/>
        <a:ext cx="775185" cy="775185"/>
      </dsp:txXfrm>
    </dsp:sp>
    <dsp:sp modelId="{C988C04E-40E3-4D68-BF18-66EFFEEF4EB2}">
      <dsp:nvSpPr>
        <dsp:cNvPr id="0" name=""/>
        <dsp:cNvSpPr/>
      </dsp:nvSpPr>
      <dsp:spPr>
        <a:xfrm>
          <a:off x="2628899" y="1525029"/>
          <a:ext cx="2366010" cy="208845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711200">
            <a:lnSpc>
              <a:spcPct val="90000"/>
            </a:lnSpc>
            <a:spcBef>
              <a:spcPct val="0"/>
            </a:spcBef>
            <a:spcAft>
              <a:spcPct val="35000"/>
            </a:spcAft>
            <a:buNone/>
          </a:pPr>
          <a:r>
            <a:rPr lang="en-US" sz="1600" kern="1200" dirty="0"/>
            <a:t>Household becomes directly certified and notification is sent</a:t>
          </a:r>
          <a:endParaRPr lang="en-US" sz="1600" kern="1200" dirty="0">
            <a:latin typeface="Trebuchet MS" panose="020B0603020202020204" pitchFamily="34" charset="0"/>
          </a:endParaRPr>
        </a:p>
      </dsp:txBody>
      <dsp:txXfrm>
        <a:off x="2628899" y="1942719"/>
        <a:ext cx="2366010" cy="1670760"/>
      </dsp:txXfrm>
    </dsp:sp>
    <dsp:sp modelId="{E6547311-AF0E-4FCF-BDD0-47989B866E24}">
      <dsp:nvSpPr>
        <dsp:cNvPr id="0" name=""/>
        <dsp:cNvSpPr/>
      </dsp:nvSpPr>
      <dsp:spPr>
        <a:xfrm>
          <a:off x="5257800" y="811276"/>
          <a:ext cx="236601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DFE2B-B7F2-4F30-B659-B552E321FADD}">
      <dsp:nvSpPr>
        <dsp:cNvPr id="0" name=""/>
        <dsp:cNvSpPr/>
      </dsp:nvSpPr>
      <dsp:spPr>
        <a:xfrm>
          <a:off x="7686903" y="722978"/>
          <a:ext cx="120929" cy="22714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45C8DA-1E76-407A-B430-701BCCF29F00}">
      <dsp:nvSpPr>
        <dsp:cNvPr id="0" name=""/>
        <dsp:cNvSpPr/>
      </dsp:nvSpPr>
      <dsp:spPr>
        <a:xfrm>
          <a:off x="5892666" y="263173"/>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78050">
            <a:lnSpc>
              <a:spcPct val="90000"/>
            </a:lnSpc>
            <a:spcBef>
              <a:spcPct val="0"/>
            </a:spcBef>
            <a:spcAft>
              <a:spcPct val="35000"/>
            </a:spcAft>
            <a:buNone/>
          </a:pPr>
          <a:r>
            <a:rPr lang="en-US" sz="4900" kern="1200"/>
            <a:t>3</a:t>
          </a:r>
          <a:endParaRPr lang="en-US" sz="4900" kern="1200" dirty="0"/>
        </a:p>
      </dsp:txBody>
      <dsp:txXfrm>
        <a:off x="6053212" y="423719"/>
        <a:ext cx="775185" cy="775185"/>
      </dsp:txXfrm>
    </dsp:sp>
    <dsp:sp modelId="{D997FB1E-CF8D-4F5C-9E93-059F85035C01}">
      <dsp:nvSpPr>
        <dsp:cNvPr id="0" name=""/>
        <dsp:cNvSpPr/>
      </dsp:nvSpPr>
      <dsp:spPr>
        <a:xfrm>
          <a:off x="5257800" y="1525067"/>
          <a:ext cx="2366010" cy="208845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622300">
            <a:lnSpc>
              <a:spcPct val="90000"/>
            </a:lnSpc>
            <a:spcBef>
              <a:spcPct val="0"/>
            </a:spcBef>
            <a:spcAft>
              <a:spcPct val="35000"/>
            </a:spcAft>
            <a:buNone/>
          </a:pPr>
          <a:r>
            <a:rPr lang="en-US" sz="1400" kern="1200" dirty="0">
              <a:latin typeface="+mn-lt"/>
            </a:rPr>
            <a:t>Household indicates </a:t>
          </a:r>
          <a:r>
            <a:rPr lang="en-US" sz="1400" b="1" i="1" kern="1200" dirty="0">
              <a:latin typeface="+mn-lt"/>
            </a:rPr>
            <a:t>verbally, or in writing, that they no longer wish to receive benefits</a:t>
          </a:r>
          <a:r>
            <a:rPr lang="en-US" sz="1400" kern="1200" dirty="0">
              <a:latin typeface="+mn-lt"/>
            </a:rPr>
            <a:t>, and letter of adverse action is sent</a:t>
          </a:r>
          <a:endParaRPr lang="en-US" sz="1400" kern="1200" dirty="0">
            <a:latin typeface="Trebuchet MS" panose="020B0603020202020204" pitchFamily="34" charset="0"/>
          </a:endParaRPr>
        </a:p>
      </dsp:txBody>
      <dsp:txXfrm>
        <a:off x="5257800" y="1942757"/>
        <a:ext cx="2366010" cy="1670760"/>
      </dsp:txXfrm>
    </dsp:sp>
    <dsp:sp modelId="{B301E9C0-66A8-4889-AB14-A827A90B7730}">
      <dsp:nvSpPr>
        <dsp:cNvPr id="0" name=""/>
        <dsp:cNvSpPr/>
      </dsp:nvSpPr>
      <dsp:spPr>
        <a:xfrm>
          <a:off x="7886700" y="811276"/>
          <a:ext cx="1183005"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1CCE4-82A5-468F-8BC5-15D0185DBB4E}">
      <dsp:nvSpPr>
        <dsp:cNvPr id="0" name=""/>
        <dsp:cNvSpPr/>
      </dsp:nvSpPr>
      <dsp:spPr>
        <a:xfrm>
          <a:off x="8521566" y="263173"/>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78050">
            <a:lnSpc>
              <a:spcPct val="90000"/>
            </a:lnSpc>
            <a:spcBef>
              <a:spcPct val="0"/>
            </a:spcBef>
            <a:spcAft>
              <a:spcPct val="35000"/>
            </a:spcAft>
            <a:buNone/>
          </a:pPr>
          <a:r>
            <a:rPr lang="en-US" sz="4900" kern="1200"/>
            <a:t>4</a:t>
          </a:r>
          <a:endParaRPr lang="en-US" sz="4900" kern="1200" dirty="0"/>
        </a:p>
      </dsp:txBody>
      <dsp:txXfrm>
        <a:off x="8682112" y="423719"/>
        <a:ext cx="775185" cy="775185"/>
      </dsp:txXfrm>
    </dsp:sp>
    <dsp:sp modelId="{12E9BEA5-B7F5-4B40-9B17-6A733AF73901}">
      <dsp:nvSpPr>
        <dsp:cNvPr id="0" name=""/>
        <dsp:cNvSpPr/>
      </dsp:nvSpPr>
      <dsp:spPr>
        <a:xfrm>
          <a:off x="7886700" y="1525067"/>
          <a:ext cx="2366010" cy="208845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711200">
            <a:lnSpc>
              <a:spcPct val="90000"/>
            </a:lnSpc>
            <a:spcBef>
              <a:spcPct val="0"/>
            </a:spcBef>
            <a:spcAft>
              <a:spcPct val="35000"/>
            </a:spcAft>
            <a:buNone/>
          </a:pPr>
          <a:r>
            <a:rPr lang="en-US" sz="1600" kern="1200" dirty="0">
              <a:latin typeface="+mn-lt"/>
            </a:rPr>
            <a:t>Household </a:t>
          </a:r>
          <a:r>
            <a:rPr lang="en-US" sz="1600" b="1" i="1" kern="1200" dirty="0">
              <a:latin typeface="+mn-lt"/>
            </a:rPr>
            <a:t>does not respond by November 15</a:t>
          </a:r>
          <a:r>
            <a:rPr lang="en-US" sz="1600" kern="1200" dirty="0">
              <a:latin typeface="+mn-lt"/>
            </a:rPr>
            <a:t>, and letter of adverse action is sent</a:t>
          </a:r>
          <a:endParaRPr lang="en-US" sz="1600" kern="1200" dirty="0">
            <a:latin typeface="Trebuchet MS" panose="020B0603020202020204" pitchFamily="34" charset="0"/>
          </a:endParaRPr>
        </a:p>
      </dsp:txBody>
      <dsp:txXfrm>
        <a:off x="7886700" y="1942757"/>
        <a:ext cx="2366010" cy="167076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1">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0BCCEA4B-F3EB-4171-AE59-457154E02EEE}">
          <dgm:prSet phldrT="1"/>
          <dgm:t>
            <a:bodyPr/>
            <a:lstStyle/>
            <a:p>
              <a:r>
                <a:t>1</a:t>
              </a:r>
            </a:p>
          </dgm:t>
        </dgm:pt>
        <dgm:pt modelId="201" type="sibTrans" cxnId="{6E793552-5898-4293-8C7D-49823170C6CF}">
          <dgm:prSet phldrT="2"/>
          <dgm:t>
            <a:bodyPr/>
            <a:lstStyle/>
            <a:p>
              <a:r>
                <a:t>2</a:t>
              </a:r>
            </a:p>
          </dgm:t>
        </dgm:pt>
        <dgm:pt modelId="301" type="sibTrans" cxnId="{E37CDDB0-D246-4BF3-A6BB-E15F509C93D9}">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1">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0BCCEA4B-F3EB-4171-AE59-457154E02EEE}">
          <dgm:prSet phldrT="1"/>
          <dgm:t>
            <a:bodyPr/>
            <a:lstStyle/>
            <a:p>
              <a:r>
                <a:t>1</a:t>
              </a:r>
            </a:p>
          </dgm:t>
        </dgm:pt>
        <dgm:pt modelId="201" type="sibTrans" cxnId="{6E793552-5898-4293-8C7D-49823170C6CF}">
          <dgm:prSet phldrT="2"/>
          <dgm:t>
            <a:bodyPr/>
            <a:lstStyle/>
            <a:p>
              <a:r>
                <a:t>2</a:t>
              </a:r>
            </a:p>
          </dgm:t>
        </dgm:pt>
        <dgm:pt modelId="301" type="sibTrans" cxnId="{E37CDDB0-D246-4BF3-A6BB-E15F509C93D9}">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LinearArrowProcessNumbered#1">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0BCCEA4B-F3EB-4171-AE59-457154E02EEE}">
          <dgm:prSet phldrT="1"/>
          <dgm:t>
            <a:bodyPr/>
            <a:lstStyle/>
            <a:p>
              <a:r>
                <a:t>1</a:t>
              </a:r>
            </a:p>
          </dgm:t>
        </dgm:pt>
        <dgm:pt modelId="201" type="sibTrans" cxnId="{6E793552-5898-4293-8C7D-49823170C6CF}">
          <dgm:prSet phldrT="2"/>
          <dgm:t>
            <a:bodyPr/>
            <a:lstStyle/>
            <a:p>
              <a:r>
                <a:t>2</a:t>
              </a:r>
            </a:p>
          </dgm:t>
        </dgm:pt>
        <dgm:pt modelId="301" type="sibTrans" cxnId="{E37CDDB0-D246-4BF3-A6BB-E15F509C93D9}">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A6C95-FDE0-4C48-8E7B-27B8C9893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20BAFE-599A-4928-991B-D5D4DEE36F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E5275-3B18-4B9D-AC69-F3C26F632FCE}" type="datetimeFigureOut">
              <a:rPr lang="en-US" smtClean="0"/>
              <a:t>9/27/2022</a:t>
            </a:fld>
            <a:endParaRPr lang="en-US"/>
          </a:p>
        </p:txBody>
      </p:sp>
      <p:sp>
        <p:nvSpPr>
          <p:cNvPr id="4" name="Footer Placeholder 3">
            <a:extLst>
              <a:ext uri="{FF2B5EF4-FFF2-40B4-BE49-F238E27FC236}">
                <a16:creationId xmlns:a16="http://schemas.microsoft.com/office/drawing/2014/main" id="{8C2358FA-43DC-4A96-A0E9-5E20E34A6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CA6B-076E-4EF6-BF2A-683D5C2C86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31640-2D35-493E-831F-A68BF9CF5BCC}" type="slidenum">
              <a:rPr lang="en-US" smtClean="0"/>
              <a:t>‹#›</a:t>
            </a:fld>
            <a:endParaRPr lang="en-US"/>
          </a:p>
        </p:txBody>
      </p:sp>
    </p:spTree>
    <p:extLst>
      <p:ext uri="{BB962C8B-B14F-4D97-AF65-F5344CB8AC3E}">
        <p14:creationId xmlns:p14="http://schemas.microsoft.com/office/powerpoint/2010/main" val="2476891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9BA05-9A91-4287-8F14-914254A7DD0B}"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D820-79E5-4BDB-BC53-FD8D7A957165}" type="slidenum">
              <a:rPr lang="en-US" smtClean="0"/>
              <a:t>‹#›</a:t>
            </a:fld>
            <a:endParaRPr lang="en-US"/>
          </a:p>
        </p:txBody>
      </p:sp>
    </p:spTree>
    <p:extLst>
      <p:ext uri="{BB962C8B-B14F-4D97-AF65-F5344CB8AC3E}">
        <p14:creationId xmlns:p14="http://schemas.microsoft.com/office/powerpoint/2010/main" val="185193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6040" eaLnBrk="0" fontAlgn="base" hangingPunct="0">
              <a:lnSpc>
                <a:spcPct val="125000"/>
              </a:lnSpc>
              <a:spcBef>
                <a:spcPct val="0"/>
              </a:spcBef>
              <a:spcAft>
                <a:spcPct val="0"/>
              </a:spcAft>
              <a:defRPr/>
            </a:pPr>
            <a:r>
              <a:rPr lang="en-US" dirty="0"/>
              <a:t>Good afternoon! Welcome to the Verification Webinar for school year 2022-2023! Thank you so much for being here today! </a:t>
            </a:r>
          </a:p>
          <a:p>
            <a:r>
              <a:rPr lang="en-US" dirty="0"/>
              <a:t>For those of you who don’t know me, I’m Rachael Burnham. I am the principal consultant for benefit issuance areas for the School Nutrition Unit, so that includes free and reduced-price meals, verification and direct certification. </a:t>
            </a:r>
          </a:p>
          <a:p>
            <a:endParaRPr lang="en-US" dirty="0"/>
          </a:p>
          <a:p>
            <a:r>
              <a:rPr lang="en-US" dirty="0"/>
              <a:t>I wanted to provide a webinar to refresh everyone on the Verification process as this starts soon! </a:t>
            </a:r>
          </a:p>
          <a:p>
            <a:endParaRPr lang="en-US" dirty="0"/>
          </a:p>
          <a:p>
            <a:r>
              <a:rPr lang="en-US" dirty="0"/>
              <a:t>We cover this topic</a:t>
            </a:r>
            <a:r>
              <a:rPr lang="en-US" baseline="0" dirty="0"/>
              <a:t> </a:t>
            </a:r>
            <a:r>
              <a:rPr lang="en-US" dirty="0"/>
              <a:t>during regional training and a lot of you have taken the online training, however, I wanted to give everyone another quick opportunity to understand verification and the numerous steps involved as well as learn of several new updates. </a:t>
            </a:r>
          </a:p>
          <a:p>
            <a:endParaRPr lang="en-US" dirty="0"/>
          </a:p>
          <a:p>
            <a:r>
              <a:rPr lang="en-US" dirty="0"/>
              <a:t>Attending this webinar will count for one hour of continuing education in Administration - Free and Reduced-Price Meal Benefits. An email will be sent to you in the coming day with a link to the evaluation. Please complete the evaluation and then you will be able to download the certificate of completion. </a:t>
            </a:r>
          </a:p>
          <a:p>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a:t>
            </a:fld>
            <a:endParaRPr lang="en-US"/>
          </a:p>
        </p:txBody>
      </p:sp>
    </p:spTree>
    <p:extLst>
      <p:ext uri="{BB962C8B-B14F-4D97-AF65-F5344CB8AC3E}">
        <p14:creationId xmlns:p14="http://schemas.microsoft.com/office/powerpoint/2010/main" val="309614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best to understand</a:t>
            </a:r>
            <a:r>
              <a:rPr lang="en-US" baseline="0" dirty="0"/>
              <a:t> verification as the structured process shown here. These are the steps taken in the following order and will correlate to the dates previously shown.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12</a:t>
            </a:fld>
            <a:endParaRPr lang="en-US"/>
          </a:p>
        </p:txBody>
      </p:sp>
    </p:spTree>
    <p:extLst>
      <p:ext uri="{BB962C8B-B14F-4D97-AF65-F5344CB8AC3E}">
        <p14:creationId xmlns:p14="http://schemas.microsoft.com/office/powerpoint/2010/main" val="180951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complete list on pages</a:t>
            </a:r>
            <a:r>
              <a:rPr lang="en-US" baseline="0" dirty="0"/>
              <a:t> 96-98.</a:t>
            </a:r>
            <a:endParaRPr lang="en-US" dirty="0"/>
          </a:p>
          <a:p>
            <a:r>
              <a:rPr lang="en-US" dirty="0"/>
              <a:t>The first step of the annual verification process is the count of applications. This count must be accurate as</a:t>
            </a:r>
            <a:r>
              <a:rPr lang="en-US" baseline="0" dirty="0"/>
              <a:t> of the </a:t>
            </a:r>
            <a:r>
              <a:rPr lang="en-US" b="1" baseline="0" dirty="0"/>
              <a:t>close of business on October 1</a:t>
            </a:r>
            <a:r>
              <a:rPr lang="en-US" baseline="0" dirty="0"/>
              <a:t>, and it is to entail the counting of all approved free and reduced-price applications for the current year. This year October 1 will a </a:t>
            </a:r>
            <a:r>
              <a:rPr lang="en-US" b="0" strike="noStrike" baseline="0" dirty="0"/>
              <a:t>Saturday, so the official count day will be Oct. 3</a:t>
            </a:r>
            <a:r>
              <a:rPr lang="en-US" baseline="0" dirty="0"/>
              <a:t>. </a:t>
            </a:r>
          </a:p>
          <a:p>
            <a:endParaRPr lang="en-US" baseline="0" dirty="0"/>
          </a:p>
          <a:p>
            <a:r>
              <a:rPr lang="en-US" baseline="0" dirty="0"/>
              <a:t>The count does not include paid applications, and if the SFA is still in the carryover period, it does not include applications from the previous year. This count is conducted primarily so that SFAs will know how many applications must be verified. Further, the data from this count will later be reported on the VCR. The SFA’s count must break out the following information: </a:t>
            </a:r>
          </a:p>
          <a:p>
            <a:pPr marL="186021" indent="-186021">
              <a:buFont typeface="Arial" pitchFamily="34" charset="0"/>
              <a:buChar char="•"/>
            </a:pPr>
            <a:r>
              <a:rPr lang="en-US" baseline="0" dirty="0"/>
              <a:t>number of free categorical applications, </a:t>
            </a:r>
          </a:p>
          <a:p>
            <a:pPr marL="186021" indent="-186021">
              <a:buFont typeface="Arial" pitchFamily="34" charset="0"/>
              <a:buChar char="•"/>
            </a:pPr>
            <a:r>
              <a:rPr lang="en-US" baseline="0" dirty="0"/>
              <a:t>number of free income applications, </a:t>
            </a:r>
          </a:p>
          <a:p>
            <a:pPr marL="186021" indent="-186021">
              <a:buFont typeface="Arial" pitchFamily="34" charset="0"/>
              <a:buChar char="•"/>
            </a:pPr>
            <a:r>
              <a:rPr lang="en-US" baseline="0" dirty="0"/>
              <a:t>number of reduced applications</a:t>
            </a:r>
          </a:p>
          <a:p>
            <a:pPr marL="186021" indent="-186021">
              <a:buFont typeface="Arial" pitchFamily="34" charset="0"/>
              <a:buChar char="•"/>
            </a:pPr>
            <a:endParaRPr lang="en-US" baseline="0" dirty="0"/>
          </a:p>
          <a:p>
            <a:r>
              <a:rPr lang="en-US" baseline="0" dirty="0"/>
              <a:t>Beginning Verification before Oct. 1 – USDA released Memo SP42-2017 called Beginning Verification before October 1: Guidance to Local Educational Agencies. SFAs can begin verification once they start collecting current year applications and have approved applications on file. You will need to choose how often you would like to conduct the rolling verification. If you choose bi-weekly, you still count approved applications from that timeframe and select a 3% or approved 1.5% sample size and select error-prone first. On October 1 the SFA must still count all approved applications on file to determine an aggregate annual sample size. If the sample size has not been met from the rolling verification, fill the remainder of the sample. If you normally verify 1-2 applications per year, you cannot use rolling verification. If you’re interested in doing rolling verification, please let me know.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14</a:t>
            </a:fld>
            <a:endParaRPr lang="en-US"/>
          </a:p>
        </p:txBody>
      </p:sp>
    </p:spTree>
    <p:extLst>
      <p:ext uri="{BB962C8B-B14F-4D97-AF65-F5344CB8AC3E}">
        <p14:creationId xmlns:p14="http://schemas.microsoft.com/office/powerpoint/2010/main" val="58386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a:t>
            </a:r>
            <a:r>
              <a:rPr lang="en-US" baseline="0" dirty="0"/>
              <a:t> Nutrition</a:t>
            </a:r>
            <a:r>
              <a:rPr lang="en-US" dirty="0"/>
              <a:t> frequently receives questions</a:t>
            </a:r>
            <a:r>
              <a:rPr lang="en-US" baseline="0" dirty="0"/>
              <a:t> on which applications should be counted and which should not.</a:t>
            </a:r>
          </a:p>
          <a:p>
            <a:endParaRPr lang="en-US" baseline="0" dirty="0"/>
          </a:p>
          <a:p>
            <a:r>
              <a:rPr lang="en-US" baseline="0" dirty="0"/>
              <a:t>If a student is on an application and on Direct Certification, Direct Cert takes precedence, and so the application is not counted. </a:t>
            </a:r>
          </a:p>
          <a:p>
            <a:endParaRPr lang="en-US" baseline="0" dirty="0"/>
          </a:p>
          <a:p>
            <a:r>
              <a:rPr lang="en-US" baseline="0" dirty="0"/>
              <a:t>If a student is on an application along with another student who has been directly certified, this status should extend to him; as such, he is also considered directly certified, and the application is not counted.</a:t>
            </a:r>
          </a:p>
          <a:p>
            <a:endParaRPr lang="en-US" baseline="0" dirty="0"/>
          </a:p>
          <a:p>
            <a:r>
              <a:rPr lang="en-US" baseline="0" dirty="0"/>
              <a:t>If a student is on a foster application, the application is counted. The only exception to this would be if the SFA also receives foster lists from the county, and the student is also on that list. In that case, the application would not be counted.</a:t>
            </a:r>
          </a:p>
          <a:p>
            <a:endParaRPr lang="en-US" baseline="0" dirty="0"/>
          </a:p>
          <a:p>
            <a:r>
              <a:rPr lang="en-US" dirty="0">
                <a:latin typeface="+mn-lt"/>
              </a:rPr>
              <a:t>What if the application has some students approved based on income and other student’s are OSCE?</a:t>
            </a:r>
            <a:r>
              <a:rPr lang="en-US" baseline="0" dirty="0">
                <a:latin typeface="+mn-lt"/>
              </a:rPr>
              <a:t> </a:t>
            </a:r>
            <a:r>
              <a:rPr lang="en-US" dirty="0">
                <a:latin typeface="+mn-lt"/>
              </a:rPr>
              <a:t>Count the application.</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15</a:t>
            </a:fld>
            <a:endParaRPr lang="en-US"/>
          </a:p>
        </p:txBody>
      </p:sp>
    </p:spTree>
    <p:extLst>
      <p:ext uri="{BB962C8B-B14F-4D97-AF65-F5344CB8AC3E}">
        <p14:creationId xmlns:p14="http://schemas.microsoft.com/office/powerpoint/2010/main" val="144806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quickly cover this because selecting the sample size and doing so correctly consistently remains to be an issue every year. </a:t>
            </a:r>
          </a:p>
          <a:p>
            <a:endParaRPr lang="en-US" dirty="0"/>
          </a:p>
          <a:p>
            <a:r>
              <a:rPr lang="en-US" dirty="0"/>
              <a:t>The most important logistical step is to determine the sample pool from which a certain number of applications will be chosen for verification. </a:t>
            </a:r>
          </a:p>
          <a:p>
            <a:r>
              <a:rPr lang="en-US" dirty="0"/>
              <a:t>The standard sample, a sample that randomly chooses, 3% of the approved applications that have been counted as of October 1. These applications are selected first from error prone applications, which will be covered in the next slide.</a:t>
            </a:r>
          </a:p>
          <a:p>
            <a:endParaRPr lang="en-US" dirty="0"/>
          </a:p>
          <a:p>
            <a:r>
              <a:rPr lang="en-US" dirty="0"/>
              <a:t>SFAs can qualify to use two different sample sizes which help them verify fewer applications. To qualify, a SFA must have had a non-response rate of less than 20% for applications verified in the preceding year. Qualifying SFAs are being notified by CDE School</a:t>
            </a:r>
            <a:r>
              <a:rPr lang="en-US" baseline="0" dirty="0"/>
              <a:t> Nutrition</a:t>
            </a:r>
            <a:r>
              <a:rPr lang="en-US" dirty="0"/>
              <a:t> and may elect either alternate sample – or stay with the standard sample. If SFA chooses an alternate sample, an assurance must be completed, as well as an Alternate Sample Size Calculation Worksheet, to CDE</a:t>
            </a:r>
            <a:r>
              <a:rPr lang="en-US" baseline="0" dirty="0"/>
              <a:t> </a:t>
            </a:r>
            <a:r>
              <a:rPr lang="en-US" dirty="0"/>
              <a:t>School</a:t>
            </a:r>
            <a:r>
              <a:rPr lang="en-US" baseline="0" dirty="0"/>
              <a:t> Nutrition</a:t>
            </a:r>
            <a:r>
              <a:rPr lang="en-US" dirty="0"/>
              <a:t>.</a:t>
            </a:r>
          </a:p>
          <a:p>
            <a:endParaRPr lang="en-US" dirty="0"/>
          </a:p>
          <a:p>
            <a:r>
              <a:rPr lang="en-US" dirty="0"/>
              <a:t>Regardless of which sample size is chosen, SFAs are reminded to check their electronic systems for accuracy, if using a system to pull the sample. Most SFAs with errors in sample size have had these errors because of mistakes in their systems. I would check with your software vendor now that your system is set up to select the correct sample size. I have consistently seen software systems pulling extra applications as a “buffer” for replacement of withdrawn students. Per USDA this is not allowed.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16</a:t>
            </a:fld>
            <a:endParaRPr lang="en-US"/>
          </a:p>
        </p:txBody>
      </p:sp>
    </p:spTree>
    <p:extLst>
      <p:ext uri="{BB962C8B-B14F-4D97-AF65-F5344CB8AC3E}">
        <p14:creationId xmlns:p14="http://schemas.microsoft.com/office/powerpoint/2010/main" val="1798420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reference your error prone chart. </a:t>
            </a:r>
          </a:p>
          <a:p>
            <a:r>
              <a:rPr lang="en-US" dirty="0"/>
              <a:t>Before we look at the different sample sizes in more detail, we must first have an understanding of what error prone and non-error prone applications are. Error prone applications are simply those applications that fall, depending on frequency,</a:t>
            </a:r>
            <a:r>
              <a:rPr lang="en-US" baseline="0" dirty="0"/>
              <a:t> within</a:t>
            </a:r>
          </a:p>
          <a:p>
            <a:pPr marL="193764" indent="-193764">
              <a:buFont typeface="Arial" pitchFamily="34" charset="0"/>
              <a:buChar char="•"/>
            </a:pPr>
            <a:r>
              <a:rPr lang="en-US" baseline="0" dirty="0"/>
              <a:t>$1200 of the yearly Income Eligibility Guidelines (IEGs)</a:t>
            </a:r>
          </a:p>
          <a:p>
            <a:pPr marL="193764" indent="-193764">
              <a:buFont typeface="Arial" pitchFamily="34" charset="0"/>
              <a:buChar char="•"/>
            </a:pPr>
            <a:r>
              <a:rPr lang="en-US" baseline="0" dirty="0"/>
              <a:t>$100 of the monthly IEGs,</a:t>
            </a:r>
          </a:p>
          <a:p>
            <a:pPr marL="193764" indent="-193764">
              <a:buFont typeface="Arial" pitchFamily="34" charset="0"/>
              <a:buChar char="•"/>
            </a:pPr>
            <a:r>
              <a:rPr lang="en-US" baseline="0" dirty="0"/>
              <a:t>$50 of the twice per month IEGs</a:t>
            </a:r>
          </a:p>
          <a:p>
            <a:pPr marL="193764" indent="-193764">
              <a:buFont typeface="Arial" pitchFamily="34" charset="0"/>
              <a:buChar char="•"/>
            </a:pPr>
            <a:r>
              <a:rPr lang="en-US" baseline="0" dirty="0"/>
              <a:t>$44 of the every two weeks IEGs OR</a:t>
            </a:r>
          </a:p>
          <a:p>
            <a:pPr marL="193764" indent="-193764">
              <a:buFont typeface="Arial" pitchFamily="34" charset="0"/>
              <a:buChar char="•"/>
            </a:pPr>
            <a:r>
              <a:rPr lang="en-US" baseline="0" dirty="0"/>
              <a:t>$24 of the weekly IEGs.</a:t>
            </a:r>
          </a:p>
          <a:p>
            <a:pPr marL="193764" indent="-193764">
              <a:buFont typeface="Arial" pitchFamily="34" charset="0"/>
              <a:buChar char="•"/>
            </a:pPr>
            <a:endParaRPr lang="en-US" baseline="0" dirty="0"/>
          </a:p>
          <a:p>
            <a:r>
              <a:rPr lang="en-US" baseline="0" dirty="0"/>
              <a:t>A non-error prone application is any other application, including income or categorical applications.</a:t>
            </a:r>
          </a:p>
          <a:p>
            <a:endParaRPr lang="en-US" baseline="0" dirty="0"/>
          </a:p>
          <a:p>
            <a:r>
              <a:rPr lang="en-US" baseline="0" dirty="0"/>
              <a:t>Most electronic free and reduced software systems do flag applications, if they are error prone. However, as with anything with an electronic system, the LEA should always spot check the system for accuracy.</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17</a:t>
            </a:fld>
            <a:endParaRPr lang="en-US"/>
          </a:p>
        </p:txBody>
      </p:sp>
    </p:spTree>
    <p:extLst>
      <p:ext uri="{BB962C8B-B14F-4D97-AF65-F5344CB8AC3E}">
        <p14:creationId xmlns:p14="http://schemas.microsoft.com/office/powerpoint/2010/main" val="380599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current year error</a:t>
            </a:r>
            <a:r>
              <a:rPr lang="en-US" baseline="0" dirty="0"/>
              <a:t> prone chart. While you’re approving current year applications, it will be a good idea to also flag them as error prone (or make sure your software is flagging error prone applications correctly). Please pull out the error prone chart from your top right file share. We will need it for our first poll question. </a:t>
            </a:r>
          </a:p>
          <a:p>
            <a:r>
              <a:rPr lang="en-US" baseline="0" dirty="0"/>
              <a:t>For example, if we just processed an application for a household of 5 with an annual income of $42,000 we can see this application would qualify for free meals and will also be considered an error prone application.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18</a:t>
            </a:fld>
            <a:endParaRPr lang="en-US"/>
          </a:p>
        </p:txBody>
      </p:sp>
    </p:spTree>
    <p:extLst>
      <p:ext uri="{BB962C8B-B14F-4D97-AF65-F5344CB8AC3E}">
        <p14:creationId xmlns:p14="http://schemas.microsoft.com/office/powerpoint/2010/main" val="163690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Poll 1: </a:t>
            </a:r>
          </a:p>
          <a:p>
            <a:endParaRPr lang="en-US" sz="1200" dirty="0"/>
          </a:p>
          <a:p>
            <a:r>
              <a:rPr lang="en-US" sz="1200" dirty="0"/>
              <a:t>Household of 6; monthly income of $66,000</a:t>
            </a:r>
          </a:p>
          <a:p>
            <a:r>
              <a:rPr lang="en-US" sz="1100" dirty="0"/>
              <a:t>Is this Error-Prone?  </a:t>
            </a:r>
            <a:r>
              <a:rPr lang="en-US" sz="1000" dirty="0"/>
              <a:t>NO</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19</a:t>
            </a:fld>
            <a:endParaRPr lang="en-US"/>
          </a:p>
        </p:txBody>
      </p:sp>
    </p:spTree>
    <p:extLst>
      <p:ext uri="{BB962C8B-B14F-4D97-AF65-F5344CB8AC3E}">
        <p14:creationId xmlns:p14="http://schemas.microsoft.com/office/powerpoint/2010/main" val="696834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determine the number of applications to verify using the standard sample, the SFA will need to:</a:t>
            </a:r>
          </a:p>
          <a:p>
            <a:pPr marL="193764" indent="-193764">
              <a:buFont typeface="Arial" pitchFamily="34" charset="0"/>
              <a:buChar char="•"/>
            </a:pPr>
            <a:r>
              <a:rPr lang="en-US" baseline="0" dirty="0"/>
              <a:t>Determine the number of applications that were counted as of October 1</a:t>
            </a:r>
          </a:p>
          <a:p>
            <a:pPr marL="193764" indent="-193764">
              <a:buFont typeface="Arial" pitchFamily="34" charset="0"/>
              <a:buChar char="•"/>
            </a:pPr>
            <a:r>
              <a:rPr lang="en-US" baseline="0" dirty="0"/>
              <a:t>Multiply this number by 3%</a:t>
            </a:r>
          </a:p>
          <a:p>
            <a:pPr marL="193764" indent="-193764">
              <a:buFont typeface="Arial" pitchFamily="34" charset="0"/>
              <a:buChar char="•"/>
            </a:pPr>
            <a:r>
              <a:rPr lang="en-US" baseline="0" dirty="0"/>
              <a:t>Round the answer up to the nearest whole number</a:t>
            </a:r>
          </a:p>
          <a:p>
            <a:pPr marL="193764" indent="-193764">
              <a:buFont typeface="Arial" pitchFamily="34" charset="0"/>
              <a:buChar char="•"/>
            </a:pPr>
            <a:r>
              <a:rPr lang="en-US" baseline="0" dirty="0"/>
              <a:t>Begin selecting applications to verify from the error prone applications</a:t>
            </a:r>
          </a:p>
          <a:p>
            <a:pPr marL="193764" indent="-193764">
              <a:buFont typeface="Arial" pitchFamily="34" charset="0"/>
              <a:buChar char="•"/>
            </a:pPr>
            <a:r>
              <a:rPr lang="en-US" baseline="0" dirty="0"/>
              <a:t>If needed, complete the sample size by choosing the remaining needed applications from the non-error prone applications.</a:t>
            </a:r>
          </a:p>
          <a:p>
            <a:endParaRPr lang="en-US" dirty="0"/>
          </a:p>
          <a:p>
            <a:r>
              <a:rPr lang="en-US" baseline="0" dirty="0"/>
              <a:t>SFA has 123 approved applications on file that were counted. Of these, 3 are error prone and the rest are non-error prone.</a:t>
            </a:r>
          </a:p>
          <a:p>
            <a:r>
              <a:rPr lang="en-US" baseline="0" dirty="0"/>
              <a:t>Multiply 123 by 3%, which is 3.69.</a:t>
            </a:r>
          </a:p>
          <a:p>
            <a:r>
              <a:rPr lang="en-US" baseline="0" dirty="0"/>
              <a:t>This number must be rounded up, so it becomes 4.</a:t>
            </a:r>
          </a:p>
          <a:p>
            <a:r>
              <a:rPr lang="en-US" baseline="0" dirty="0"/>
              <a:t>The SFA will first need to select from the error prone applications. So, the LEA will need to include all 3 error prone applications, and to complete the sample size of 4, the SFA will need to choose one additional application from the non-error prone applications.</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20</a:t>
            </a:fld>
            <a:endParaRPr lang="en-US"/>
          </a:p>
        </p:txBody>
      </p:sp>
    </p:spTree>
    <p:extLst>
      <p:ext uri="{BB962C8B-B14F-4D97-AF65-F5344CB8AC3E}">
        <p14:creationId xmlns:p14="http://schemas.microsoft.com/office/powerpoint/2010/main" val="958127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reference your error prone chart. </a:t>
            </a:r>
          </a:p>
          <a:p>
            <a:r>
              <a:rPr lang="en-US" dirty="0"/>
              <a:t>Before we look at the different sample sizes in more detail, we must first have an understanding of what error prone and non-error prone applications are. Error prone applications are simply those applications that fall, depending on frequency,</a:t>
            </a:r>
            <a:r>
              <a:rPr lang="en-US" baseline="0" dirty="0"/>
              <a:t> within</a:t>
            </a:r>
          </a:p>
          <a:p>
            <a:pPr marL="193764" indent="-193764">
              <a:buFont typeface="Arial" pitchFamily="34" charset="0"/>
              <a:buChar char="•"/>
            </a:pPr>
            <a:r>
              <a:rPr lang="en-US" baseline="0" dirty="0"/>
              <a:t>$1200 of the yearly Income Eligibility Guidelines (IEGs)</a:t>
            </a:r>
          </a:p>
          <a:p>
            <a:pPr marL="193764" indent="-193764">
              <a:buFont typeface="Arial" pitchFamily="34" charset="0"/>
              <a:buChar char="•"/>
            </a:pPr>
            <a:r>
              <a:rPr lang="en-US" baseline="0" dirty="0"/>
              <a:t>$100 of the monthly IEGs,</a:t>
            </a:r>
          </a:p>
          <a:p>
            <a:pPr marL="193764" indent="-193764">
              <a:buFont typeface="Arial" pitchFamily="34" charset="0"/>
              <a:buChar char="•"/>
            </a:pPr>
            <a:r>
              <a:rPr lang="en-US" baseline="0" dirty="0"/>
              <a:t>$50 of the twice per month IEGs</a:t>
            </a:r>
          </a:p>
          <a:p>
            <a:pPr marL="193764" indent="-193764">
              <a:buFont typeface="Arial" pitchFamily="34" charset="0"/>
              <a:buChar char="•"/>
            </a:pPr>
            <a:r>
              <a:rPr lang="en-US" baseline="0" dirty="0"/>
              <a:t>$44 of the every two weeks IEGs OR</a:t>
            </a:r>
          </a:p>
          <a:p>
            <a:pPr marL="193764" indent="-193764">
              <a:buFont typeface="Arial" pitchFamily="34" charset="0"/>
              <a:buChar char="•"/>
            </a:pPr>
            <a:r>
              <a:rPr lang="en-US" baseline="0" dirty="0"/>
              <a:t>$24 of the weekly IEGs.</a:t>
            </a:r>
          </a:p>
          <a:p>
            <a:pPr marL="193764" indent="-193764">
              <a:buFont typeface="Arial" pitchFamily="34" charset="0"/>
              <a:buChar char="•"/>
            </a:pPr>
            <a:endParaRPr lang="en-US" baseline="0" dirty="0"/>
          </a:p>
          <a:p>
            <a:r>
              <a:rPr lang="en-US" baseline="0" dirty="0"/>
              <a:t>A non-error prone application is any other application, including income or categorical applications.</a:t>
            </a:r>
          </a:p>
          <a:p>
            <a:endParaRPr lang="en-US" baseline="0" dirty="0"/>
          </a:p>
          <a:p>
            <a:r>
              <a:rPr lang="en-US" baseline="0" dirty="0"/>
              <a:t>Most electronic free and reduced software systems do flag applications, if they are error prone. However, as with anything with an electronic system, the LEA should always spot check the system for accuracy.</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21</a:t>
            </a:fld>
            <a:endParaRPr lang="en-US"/>
          </a:p>
        </p:txBody>
      </p:sp>
    </p:spTree>
    <p:extLst>
      <p:ext uri="{BB962C8B-B14F-4D97-AF65-F5344CB8AC3E}">
        <p14:creationId xmlns:p14="http://schemas.microsoft.com/office/powerpoint/2010/main" val="1557045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itchFamily="34" charset="0"/>
              </a:rPr>
              <a:t>Poll 2:</a:t>
            </a:r>
          </a:p>
          <a:p>
            <a:r>
              <a:rPr lang="en-US" sz="1200" dirty="0"/>
              <a:t>You count 328 applications on October 1 and are calculating a standard sample size of 3%. How many applications must be selected for verification? </a:t>
            </a:r>
          </a:p>
          <a:p>
            <a:endParaRPr lang="en-US" sz="1200" dirty="0">
              <a:latin typeface="Arial" pitchFamily="34" charset="0"/>
            </a:endParaRPr>
          </a:p>
          <a:p>
            <a:r>
              <a:rPr lang="en-US" sz="1200" b="1" dirty="0">
                <a:latin typeface="Arial" pitchFamily="34" charset="0"/>
              </a:rPr>
              <a:t>a. 10</a:t>
            </a:r>
          </a:p>
          <a:p>
            <a:r>
              <a:rPr lang="en-US" sz="1200" dirty="0">
                <a:latin typeface="Arial" pitchFamily="34" charset="0"/>
              </a:rPr>
              <a:t>b. 9</a:t>
            </a:r>
          </a:p>
          <a:p>
            <a:r>
              <a:rPr lang="en-US" sz="1200" dirty="0">
                <a:latin typeface="Arial" pitchFamily="34" charset="0"/>
              </a:rPr>
              <a:t>c. 8</a:t>
            </a:r>
          </a:p>
          <a:p>
            <a:r>
              <a:rPr lang="en-US" sz="1200" dirty="0">
                <a:latin typeface="Arial" pitchFamily="34" charset="0"/>
              </a:rPr>
              <a:t>d. 11</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22</a:t>
            </a:fld>
            <a:endParaRPr lang="en-US"/>
          </a:p>
        </p:txBody>
      </p:sp>
    </p:spTree>
    <p:extLst>
      <p:ext uri="{BB962C8B-B14F-4D97-AF65-F5344CB8AC3E}">
        <p14:creationId xmlns:p14="http://schemas.microsoft.com/office/powerpoint/2010/main" val="215558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Before getting started, I want to cover some quick Zoom housekeeping items:</a:t>
            </a:r>
          </a:p>
          <a:p>
            <a:endParaRPr lang="en-US" dirty="0">
              <a:highlight>
                <a:srgbClr val="FFFF00"/>
              </a:highlight>
            </a:endParaRPr>
          </a:p>
          <a:p>
            <a:pPr marL="171450" marR="0" indent="-171450">
              <a:spcBef>
                <a:spcPts val="0"/>
              </a:spcBef>
              <a:spcAft>
                <a:spcPts val="0"/>
              </a:spcAft>
              <a:buFont typeface="Arial" panose="020B0604020202020204" pitchFamily="34" charset="0"/>
              <a:buChar char="•"/>
            </a:pPr>
            <a:r>
              <a:rPr lang="en-US" i="0" dirty="0">
                <a:effectLst/>
                <a:ea typeface="Calibri" panose="020F0502020204030204" pitchFamily="34" charset="0"/>
              </a:rPr>
              <a:t>All attendees will enter muted. You will know that you are muted if the microphone button in the lower left corner has a slash across it. </a:t>
            </a:r>
          </a:p>
          <a:p>
            <a:pPr marL="171450" marR="0" indent="-171450">
              <a:spcBef>
                <a:spcPts val="0"/>
              </a:spcBef>
              <a:spcAft>
                <a:spcPts val="0"/>
              </a:spcAft>
              <a:buFont typeface="Arial" panose="020B0604020202020204" pitchFamily="34" charset="0"/>
              <a:buChar char="•"/>
            </a:pPr>
            <a:r>
              <a:rPr lang="en-US" i="0" dirty="0">
                <a:effectLst/>
                <a:ea typeface="Calibri" panose="020F0502020204030204" pitchFamily="34" charset="0"/>
              </a:rPr>
              <a:t>Next to the microphone is a camera icon. Click the camera icon to turn it on which will remove the slash across the icon. It is completely optional to turn on your camera today. </a:t>
            </a:r>
          </a:p>
          <a:p>
            <a:pPr marL="171450" marR="0" indent="-171450">
              <a:spcBef>
                <a:spcPts val="0"/>
              </a:spcBef>
              <a:spcAft>
                <a:spcPts val="0"/>
              </a:spcAft>
              <a:buFont typeface="Arial" panose="020B0604020202020204" pitchFamily="34" charset="0"/>
              <a:buChar char="•"/>
            </a:pPr>
            <a:r>
              <a:rPr lang="en-US" i="0" dirty="0">
                <a:effectLst/>
                <a:ea typeface="Calibri" panose="020F0502020204030204" pitchFamily="34" charset="0"/>
              </a:rPr>
              <a:t>You should see a chat icon in the middle portion of your screen. If you have any questions today, please put them in the chat. W</a:t>
            </a:r>
            <a:r>
              <a:rPr lang="en-US" sz="1200" i="0" dirty="0">
                <a:effectLst/>
                <a:latin typeface="Calibri" panose="020F0502020204030204" pitchFamily="34" charset="0"/>
                <a:ea typeface="Calibri" panose="020F0502020204030204" pitchFamily="34" charset="0"/>
              </a:rPr>
              <a:t>e are monitoring the chat and will address questions at the end of the webinar if we have time. </a:t>
            </a:r>
            <a:endParaRPr lang="en-US" i="0" dirty="0">
              <a:effectLst/>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i="0" dirty="0">
                <a:effectLst/>
                <a:ea typeface="Calibri" panose="020F0502020204030204" pitchFamily="34" charset="0"/>
              </a:rPr>
              <a:t>We will insert the PowerPoint slides for today with speaker notes into the chat for you to download.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highlight>
                  <a:srgbClr val="FFFF00"/>
                </a:highlight>
              </a:rPr>
              <a:t>To the right of the chat icon, is an icon for closed captioning if you needed it. Go ahead and click this button for subtitles.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11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We’ve defined verification and why we conduct this process annually. We’ve covered</a:t>
            </a:r>
            <a:r>
              <a:rPr lang="en-US" baseline="0" dirty="0"/>
              <a:t> which applications to count on October 1 in order to determine our sample size. Lastly, we walked through how to calculate our sample size and identify what an error prone application is. </a:t>
            </a:r>
          </a:p>
          <a:p>
            <a:r>
              <a:rPr lang="en-US" baseline="0" dirty="0"/>
              <a:t>Next, we will look at steps 3, 4, 5 and 6 and how to use the verification tracker!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23</a:t>
            </a:fld>
            <a:endParaRPr lang="en-US"/>
          </a:p>
        </p:txBody>
      </p:sp>
    </p:spTree>
    <p:extLst>
      <p:ext uri="{BB962C8B-B14F-4D97-AF65-F5344CB8AC3E}">
        <p14:creationId xmlns:p14="http://schemas.microsoft.com/office/powerpoint/2010/main" val="1630780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lesser known</a:t>
            </a:r>
            <a:r>
              <a:rPr lang="en-US" baseline="0" dirty="0"/>
              <a:t> provision of verification is that applications selected to be verified can be replaced, on a case-by-case basis. If you know the household cannot respond or has been selected year after year, you can replace up to 5% of applications. If an SFA replaces an application with another, the replacement application must be selected on the same basis. For example, if the original application was error prone, the replacement application must also be error prone (assuming there are still enough error prone applications remaining in the pool). Often, it is found that students have left the district or moved. If this is known, you must replace the application. If it is found that the household has become directly certified you </a:t>
            </a:r>
            <a:r>
              <a:rPr lang="en-US" b="1" baseline="0" dirty="0"/>
              <a:t>do not have to replace the application</a:t>
            </a:r>
            <a:r>
              <a:rPr lang="en-US" baseline="0" dirty="0"/>
              <a:t>. You can send the direct certification notification and the verification for that household is considered complete. </a:t>
            </a:r>
            <a:endParaRPr lang="en-US" dirty="0"/>
          </a:p>
          <a:p>
            <a:endParaRPr lang="en-US" dirty="0"/>
          </a:p>
          <a:p>
            <a:r>
              <a:rPr lang="en-US" dirty="0"/>
              <a:t>Once the SFA has determined which applications are to be verified, they must conduct confirmation reviews on the applications that were selected for verification. A confirmation review means that an individual, </a:t>
            </a:r>
            <a:r>
              <a:rPr lang="en-US" b="1" dirty="0"/>
              <a:t>other than the individual making the initial eligibility determination,</a:t>
            </a:r>
            <a:r>
              <a:rPr lang="en-US" dirty="0"/>
              <a:t> checks the application to ensure that it was approved correctly. </a:t>
            </a:r>
          </a:p>
          <a:p>
            <a:r>
              <a:rPr lang="en-US" dirty="0"/>
              <a:t>It is critical that the confirmation review must be documented – i.e., the confirming official must sign off – and date – that the review took place. </a:t>
            </a:r>
            <a:r>
              <a:rPr lang="en-US" b="1" dirty="0"/>
              <a:t>The best place to document this is on the Verification Tracker.</a:t>
            </a:r>
          </a:p>
          <a:p>
            <a:endParaRPr lang="en-US" dirty="0"/>
          </a:p>
          <a:p>
            <a:r>
              <a:rPr lang="en-US" dirty="0"/>
              <a:t>It is extremely important that</a:t>
            </a:r>
            <a:r>
              <a:rPr lang="en-US" baseline="0" dirty="0"/>
              <a:t> services are provided for households that do not speak English. If you have a high population of non-English speakers, I highly recommend sending verification notices in English and a translated version in the language that is prominent in your community.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25</a:t>
            </a:fld>
            <a:endParaRPr lang="en-US"/>
          </a:p>
        </p:txBody>
      </p:sp>
    </p:spTree>
    <p:extLst>
      <p:ext uri="{BB962C8B-B14F-4D97-AF65-F5344CB8AC3E}">
        <p14:creationId xmlns:p14="http://schemas.microsoft.com/office/powerpoint/2010/main" val="706390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verification tracker. This</a:t>
            </a:r>
            <a:r>
              <a:rPr lang="en-US" baseline="0" dirty="0"/>
              <a:t> resource will be a huge help during verification season to stay organized. It’s posted on the verification webpage. Use this as a cover page for each application that you have selected for verification and you can track your process, income calculations, communication with households and any pertinent notes needing to be documented. </a:t>
            </a:r>
          </a:p>
          <a:p>
            <a:r>
              <a:rPr lang="en-US" baseline="0" dirty="0"/>
              <a:t>Conducting verification this way will also help for review season. If you document everything on your tracker for each application, you can keep each year in a binder and you will have all required documentation needed for an administrative review!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26</a:t>
            </a:fld>
            <a:endParaRPr lang="en-US"/>
          </a:p>
        </p:txBody>
      </p:sp>
    </p:spTree>
    <p:extLst>
      <p:ext uri="{BB962C8B-B14F-4D97-AF65-F5344CB8AC3E}">
        <p14:creationId xmlns:p14="http://schemas.microsoft.com/office/powerpoint/2010/main" val="1788618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organizing verification documentation</a:t>
            </a:r>
            <a:r>
              <a:rPr lang="en-US" baseline="0" dirty="0"/>
              <a:t> in a binder and using the tracker. </a:t>
            </a:r>
            <a:endParaRPr lang="en-US" dirty="0"/>
          </a:p>
          <a:p>
            <a:endParaRPr lang="en-US" b="1" dirty="0"/>
          </a:p>
        </p:txBody>
      </p:sp>
      <p:sp>
        <p:nvSpPr>
          <p:cNvPr id="4" name="Slide Number Placeholder 3"/>
          <p:cNvSpPr>
            <a:spLocks noGrp="1"/>
          </p:cNvSpPr>
          <p:nvPr>
            <p:ph type="sldNum" sz="quarter" idx="5"/>
          </p:nvPr>
        </p:nvSpPr>
        <p:spPr/>
        <p:txBody>
          <a:bodyPr/>
          <a:lstStyle/>
          <a:p>
            <a:fld id="{D25BD820-79E5-4BDB-BC53-FD8D7A957165}" type="slidenum">
              <a:rPr lang="en-US" smtClean="0"/>
              <a:t>27</a:t>
            </a:fld>
            <a:endParaRPr lang="en-US"/>
          </a:p>
        </p:txBody>
      </p:sp>
    </p:spTree>
    <p:extLst>
      <p:ext uri="{BB962C8B-B14F-4D97-AF65-F5344CB8AC3E}">
        <p14:creationId xmlns:p14="http://schemas.microsoft.com/office/powerpoint/2010/main" val="50108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households have been selected, the SFA must send out the notification</a:t>
            </a:r>
            <a:r>
              <a:rPr lang="en-US" baseline="0" dirty="0"/>
              <a:t> they have been selected for verification.</a:t>
            </a:r>
            <a:r>
              <a:rPr lang="en-US" dirty="0"/>
              <a:t> This letter should be sent out in early October and must contain the following information:</a:t>
            </a:r>
          </a:p>
          <a:p>
            <a:pPr marL="387526" indent="-387526">
              <a:buFont typeface="Arial" pitchFamily="34" charset="0"/>
              <a:buChar char="•"/>
            </a:pPr>
            <a:r>
              <a:rPr lang="en-US" dirty="0"/>
              <a:t>That the household was selected for Verification</a:t>
            </a:r>
          </a:p>
          <a:p>
            <a:pPr marL="387526" indent="-387526">
              <a:buFont typeface="Arial" pitchFamily="34" charset="0"/>
              <a:buChar char="•"/>
            </a:pPr>
            <a:r>
              <a:rPr lang="en-US" dirty="0"/>
              <a:t>The types of acceptable information that may be provided to confirm current income</a:t>
            </a:r>
          </a:p>
          <a:p>
            <a:pPr marL="904228" lvl="1" indent="-387526">
              <a:buFont typeface="Arial" pitchFamily="34" charset="0"/>
              <a:buChar char="•"/>
            </a:pPr>
            <a:r>
              <a:rPr lang="en-US" dirty="0"/>
              <a:t>Paystubs, benefit award letters, support payment decrees from courts</a:t>
            </a:r>
          </a:p>
          <a:p>
            <a:pPr marL="904228" lvl="1" indent="-387526">
              <a:buFont typeface="Arial" pitchFamily="34" charset="0"/>
              <a:buChar char="•"/>
            </a:pPr>
            <a:r>
              <a:rPr lang="en-US" dirty="0"/>
              <a:t>Information on the receipt of benefits under SNAP, FDPIR, or TANF</a:t>
            </a:r>
          </a:p>
          <a:p>
            <a:pPr marL="904228" lvl="1" indent="-387526">
              <a:buFont typeface="Arial" pitchFamily="34" charset="0"/>
              <a:buChar char="•"/>
            </a:pPr>
            <a:r>
              <a:rPr lang="en-US" dirty="0"/>
              <a:t>Proof that a child is homeless/migrant/runaway/foster/Head Start</a:t>
            </a:r>
          </a:p>
          <a:p>
            <a:pPr marL="904228" lvl="1" indent="-387526">
              <a:buFont typeface="Arial" pitchFamily="34" charset="0"/>
              <a:buChar char="•"/>
            </a:pPr>
            <a:r>
              <a:rPr lang="en-US" dirty="0"/>
              <a:t>That current income means any time between the month prior to application and the time the household is being verified</a:t>
            </a:r>
          </a:p>
          <a:p>
            <a:pPr marL="387526" indent="-387526">
              <a:buFont typeface="Arial" pitchFamily="34" charset="0"/>
              <a:buChar char="•"/>
            </a:pPr>
            <a:r>
              <a:rPr lang="en-US" dirty="0"/>
              <a:t>The household members form</a:t>
            </a:r>
          </a:p>
          <a:p>
            <a:pPr marL="387526" indent="-387526">
              <a:buFont typeface="Arial" pitchFamily="34" charset="0"/>
              <a:buChar char="•"/>
            </a:pPr>
            <a:r>
              <a:rPr lang="en-US" dirty="0"/>
              <a:t>That information must be provided by a certain date &amp; that failure to do so will result in termination of benefits</a:t>
            </a:r>
          </a:p>
          <a:p>
            <a:pPr marL="387526" indent="-387526">
              <a:buFont typeface="Arial" pitchFamily="34" charset="0"/>
              <a:buChar char="•"/>
            </a:pPr>
            <a:r>
              <a:rPr lang="en-US" dirty="0"/>
              <a:t>Name of LEA contact &amp; no-cost telephone number</a:t>
            </a:r>
          </a:p>
          <a:p>
            <a:pPr marL="387526" indent="-387526">
              <a:buFont typeface="Arial" pitchFamily="34" charset="0"/>
              <a:buChar char="•"/>
            </a:pPr>
            <a:r>
              <a:rPr lang="en-US" dirty="0"/>
              <a:t>Modified</a:t>
            </a:r>
            <a:r>
              <a:rPr lang="en-US" baseline="0" dirty="0"/>
              <a:t> </a:t>
            </a:r>
            <a:r>
              <a:rPr lang="en-US" dirty="0"/>
              <a:t>Use of Information Statement &amp; Non-discrimination Statement</a:t>
            </a:r>
          </a:p>
          <a:p>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28</a:t>
            </a:fld>
            <a:endParaRPr lang="en-US"/>
          </a:p>
        </p:txBody>
      </p:sp>
    </p:spTree>
    <p:extLst>
      <p:ext uri="{BB962C8B-B14F-4D97-AF65-F5344CB8AC3E}">
        <p14:creationId xmlns:p14="http://schemas.microsoft.com/office/powerpoint/2010/main" val="251590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summarize, we have counted applications, determined sample pool, selected appropriate applications (error prone/non error prone), reviewed applications needing to be replaced and conducted confirmation reviews. Now, we can send notifications to families that have been selected for verification!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29</a:t>
            </a:fld>
            <a:endParaRPr lang="en-US"/>
          </a:p>
        </p:txBody>
      </p:sp>
    </p:spTree>
    <p:extLst>
      <p:ext uri="{BB962C8B-B14F-4D97-AF65-F5344CB8AC3E}">
        <p14:creationId xmlns:p14="http://schemas.microsoft.com/office/powerpoint/2010/main" val="4206171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households have been notified that they must</a:t>
            </a:r>
            <a:r>
              <a:rPr lang="en-US" baseline="0" dirty="0"/>
              <a:t> submit documentation for verification, the SFA will need to track of households that are not responding. The SFA must make a follow-up attempt before the verification deadline of </a:t>
            </a:r>
            <a:r>
              <a:rPr lang="en-US" b="1" strike="noStrike" baseline="0" dirty="0"/>
              <a:t>November 15th</a:t>
            </a:r>
            <a:r>
              <a:rPr lang="en-US" baseline="0" dirty="0"/>
              <a:t>. It is recommended initially giving households one month to submit documentation – and providing the follow-up notice two weeks before that deadline. This still gives the households adequate time to respond before their documents are due. </a:t>
            </a:r>
          </a:p>
          <a:p>
            <a:endParaRPr lang="en-US" baseline="0" dirty="0"/>
          </a:p>
          <a:p>
            <a:r>
              <a:rPr lang="en-US" baseline="0" dirty="0"/>
              <a:t>A follow-up must also be given if the household has responded but has not given sufficient written evidence. For example, maybe a household sent in proof of one income but not another, or perhaps the frequency was missing on the paystub. If this is the case, the LEA must follow up.</a:t>
            </a:r>
          </a:p>
          <a:p>
            <a:endParaRPr lang="en-US" baseline="0" dirty="0"/>
          </a:p>
          <a:p>
            <a:r>
              <a:rPr lang="en-US" baseline="0" dirty="0"/>
              <a:t>Follow-ups must especially be sent to Limited English Proficient households, to ensure they have the resources needed to complete the request.</a:t>
            </a:r>
          </a:p>
          <a:p>
            <a:endParaRPr lang="en-US" baseline="0" dirty="0"/>
          </a:p>
          <a:p>
            <a:r>
              <a:rPr lang="en-US" baseline="0" dirty="0"/>
              <a:t>Follow-ups may be conducted via phone, mail, or email, but they must always be documented – on the Verification Tracker. Phone calls are highly recommended as this can provide better customer service to households and give you an idea of what the household is confused about and/or if they are going to respond. </a:t>
            </a:r>
          </a:p>
          <a:p>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30</a:t>
            </a:fld>
            <a:endParaRPr lang="en-US"/>
          </a:p>
        </p:txBody>
      </p:sp>
    </p:spTree>
    <p:extLst>
      <p:ext uri="{BB962C8B-B14F-4D97-AF65-F5344CB8AC3E}">
        <p14:creationId xmlns:p14="http://schemas.microsoft.com/office/powerpoint/2010/main" val="1001840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Households will start submitting documentation in October. When the SFA receives this information,</a:t>
            </a:r>
            <a:r>
              <a:rPr lang="en-US" baseline="0" dirty="0"/>
              <a:t> they must ensure that all required documents have, in fact, been submitted. This includes the household members form and proof either of income or of enrollment in Assistance Programs (like SNAP or TANF) or in OSCE programs (like homeless, migrant or foster).</a:t>
            </a:r>
          </a:p>
          <a:p>
            <a:endParaRPr lang="en-US" baseline="0" dirty="0"/>
          </a:p>
          <a:p>
            <a:r>
              <a:rPr lang="en-US" baseline="0" dirty="0"/>
              <a:t>Once it has been determined that all of the paperwork has been submitted, the next question is, </a:t>
            </a:r>
            <a:r>
              <a:rPr lang="en-US" b="1" baseline="0" dirty="0"/>
              <a:t>“Is the information current?” </a:t>
            </a:r>
            <a:r>
              <a:rPr lang="en-US" baseline="0" dirty="0"/>
              <a:t>For purposes of verification, current refers to the </a:t>
            </a:r>
            <a:r>
              <a:rPr lang="en-US" b="1" baseline="0" dirty="0"/>
              <a:t>month prior to the time of application, the month in which the application was submitted, or any month after that, up until the time the application is being verified</a:t>
            </a:r>
            <a:r>
              <a:rPr lang="en-US" baseline="0" dirty="0"/>
              <a:t>. </a:t>
            </a:r>
          </a:p>
          <a:p>
            <a:endParaRPr lang="en-US" baseline="0" dirty="0"/>
          </a:p>
          <a:p>
            <a:r>
              <a:rPr lang="en-US" baseline="0" dirty="0"/>
              <a:t>Next, the SFA will need to ensure that the documentation includes the name of the person for whom it was submitted. For example, does the paystub have the name of the employee who lives in the household, or does the SNAP letter have the name of someone in the household who is receiving the benefits?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31</a:t>
            </a:fld>
            <a:endParaRPr lang="en-US"/>
          </a:p>
        </p:txBody>
      </p:sp>
    </p:spTree>
    <p:extLst>
      <p:ext uri="{BB962C8B-B14F-4D97-AF65-F5344CB8AC3E}">
        <p14:creationId xmlns:p14="http://schemas.microsoft.com/office/powerpoint/2010/main" val="132990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32</a:t>
            </a:fld>
            <a:endParaRPr lang="en-US"/>
          </a:p>
        </p:txBody>
      </p:sp>
    </p:spTree>
    <p:extLst>
      <p:ext uri="{BB962C8B-B14F-4D97-AF65-F5344CB8AC3E}">
        <p14:creationId xmlns:p14="http://schemas.microsoft.com/office/powerpoint/2010/main" val="3350027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piece of information to note, which must</a:t>
            </a:r>
            <a:r>
              <a:rPr lang="en-US" baseline="0" dirty="0"/>
              <a:t> be submitted as part of the household’s documentation, is the Household Members Form, which was briefly mentioned previously. This form gives the SFA a clear picture of who lives in the household – and whether they have income. </a:t>
            </a:r>
          </a:p>
          <a:p>
            <a:r>
              <a:rPr lang="en-US" baseline="0" dirty="0"/>
              <a:t>This form can be particularly helpful if, for example, both Mom and Dad had income listed when the application was submitted, but now Mom has lost her job, and only Dad sends in proof of income. By Mom marking the no income box on the Household Members form, the SFA will know that it was not just an oversight; Mom really did not have any income documentation to submit. </a:t>
            </a:r>
          </a:p>
          <a:p>
            <a:r>
              <a:rPr lang="en-US" baseline="0" dirty="0"/>
              <a:t>Also, it could be helpful if the household has chosen to report on their current circumstances, which have changed since the time of the app. If Aunt Sally and Uncle George have since moved in, the household can simply note them on the Household Members form, and the SFA will not need to wonder why the household suddenly has two extra people living there.</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33</a:t>
            </a:fld>
            <a:endParaRPr lang="en-US"/>
          </a:p>
        </p:txBody>
      </p:sp>
    </p:spTree>
    <p:extLst>
      <p:ext uri="{BB962C8B-B14F-4D97-AF65-F5344CB8AC3E}">
        <p14:creationId xmlns:p14="http://schemas.microsoft.com/office/powerpoint/2010/main" val="274096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We have spent time updating our vision and 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931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look through the different types of documentation that must be submitted, depending</a:t>
            </a:r>
            <a:r>
              <a:rPr lang="en-US" baseline="0" dirty="0"/>
              <a:t> on the household’s circumstances – and at how the Sponsor will need to process it.</a:t>
            </a:r>
          </a:p>
          <a:p>
            <a:endParaRPr lang="en-US" baseline="0" dirty="0"/>
          </a:p>
          <a:p>
            <a:pPr defTabSz="992108">
              <a:defRPr/>
            </a:pPr>
            <a:r>
              <a:rPr lang="en-US" baseline="0" dirty="0"/>
              <a:t>If a household receives income from employment, they must send in a pay stub or signed letter from the employer. Again, the documentation must include the </a:t>
            </a:r>
            <a:r>
              <a:rPr lang="en-US" b="1" baseline="0" dirty="0"/>
              <a:t>person’s name and the date, frequency, and amount</a:t>
            </a:r>
            <a:r>
              <a:rPr lang="en-US" baseline="0" dirty="0"/>
              <a:t>. The frequency must be indicated by the employer on the paystub or in the letter; the household cannot self-indicate this. </a:t>
            </a:r>
          </a:p>
          <a:p>
            <a:pPr defTabSz="992108">
              <a:defRPr/>
            </a:pPr>
            <a:endParaRPr lang="en-US" baseline="0" dirty="0"/>
          </a:p>
          <a:p>
            <a:pPr defTabSz="992108">
              <a:defRPr/>
            </a:pPr>
            <a:r>
              <a:rPr lang="en-US" baseline="0" dirty="0"/>
              <a:t>If income documentation is submitted, it must also have the frequency and the amount, for one month’s worth of income. (If a weekly pay stub, for example, is representative of what the household normally receives each week, though, </a:t>
            </a:r>
            <a:r>
              <a:rPr lang="en-US" b="1" baseline="0" dirty="0"/>
              <a:t>one pay stub is sufficient</a:t>
            </a:r>
            <a:r>
              <a:rPr lang="en-US" b="0" baseline="0" dirty="0"/>
              <a:t>). Self employed and farming income is reported as net income (income – business expenses). </a:t>
            </a:r>
            <a:endParaRPr lang="en-US" baseline="0" dirty="0"/>
          </a:p>
          <a:p>
            <a:endParaRPr lang="en-US" baseline="0" dirty="0"/>
          </a:p>
          <a:p>
            <a:r>
              <a:rPr lang="en-US" baseline="0" dirty="0"/>
              <a:t>The Sponsor will need to calculate the total income the same as if they were processing an application. If there is just one income, or if all income is received at the same frequency, the income must be determined at that specific frequency. If income is received at different frequencies, it must be annualized.</a:t>
            </a:r>
          </a:p>
          <a:p>
            <a:endParaRPr lang="en-US" baseline="0" dirty="0"/>
          </a:p>
          <a:p>
            <a:r>
              <a:rPr lang="en-US" baseline="0" dirty="0"/>
              <a:t>Once the Sponsor knows the total amount of the income, the SFA will compare it to the IEG chart, determine the eligibility status, and document all calculations on the Verification Tracker.</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34</a:t>
            </a:fld>
            <a:endParaRPr lang="en-US"/>
          </a:p>
        </p:txBody>
      </p:sp>
    </p:spTree>
    <p:extLst>
      <p:ext uri="{BB962C8B-B14F-4D97-AF65-F5344CB8AC3E}">
        <p14:creationId xmlns:p14="http://schemas.microsoft.com/office/powerpoint/2010/main" val="813063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35</a:t>
            </a:fld>
            <a:endParaRPr lang="en-US"/>
          </a:p>
        </p:txBody>
      </p:sp>
    </p:spTree>
    <p:extLst>
      <p:ext uri="{BB962C8B-B14F-4D97-AF65-F5344CB8AC3E}">
        <p14:creationId xmlns:p14="http://schemas.microsoft.com/office/powerpoint/2010/main" val="2008305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Income</a:t>
            </a:r>
            <a:r>
              <a:rPr lang="en-US" baseline="0" dirty="0"/>
              <a:t> documentation must be current, show who it belongs to and show gross income. This will come in a variety of forms and it’s important to remember the intent of the verification request is to prove the household’s income is within the free and reduced guidelines. Here are some basic requirements as well as good reminders when evaluating income documentation.</a:t>
            </a:r>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36</a:t>
            </a:fld>
            <a:endParaRPr lang="en-US"/>
          </a:p>
        </p:txBody>
      </p:sp>
    </p:spTree>
    <p:extLst>
      <p:ext uri="{BB962C8B-B14F-4D97-AF65-F5344CB8AC3E}">
        <p14:creationId xmlns:p14="http://schemas.microsoft.com/office/powerpoint/2010/main" val="2179819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examples of types of income documentation you may receive. What you will want to remember is ensuring the documentation contains all the requirements:</a:t>
            </a:r>
          </a:p>
          <a:p>
            <a:pPr marL="238115" indent="-238115">
              <a:buAutoNum type="arabicPeriod"/>
            </a:pPr>
            <a:r>
              <a:rPr lang="en-US" baseline="0" dirty="0"/>
              <a:t>Name of household member</a:t>
            </a:r>
          </a:p>
          <a:p>
            <a:pPr marL="238115" indent="-238115">
              <a:buAutoNum type="arabicPeriod"/>
            </a:pPr>
            <a:r>
              <a:rPr lang="en-US" baseline="0" dirty="0"/>
              <a:t>Date</a:t>
            </a:r>
          </a:p>
          <a:p>
            <a:pPr marL="238115" indent="-238115">
              <a:buAutoNum type="arabicPeriod"/>
            </a:pPr>
            <a:r>
              <a:rPr lang="en-US" baseline="0" dirty="0"/>
              <a:t>Gross income and/or net income for self-employment</a:t>
            </a:r>
          </a:p>
          <a:p>
            <a:pPr marL="238115" indent="-238115">
              <a:buAutoNum type="arabicPeriod"/>
            </a:pPr>
            <a:r>
              <a:rPr lang="en-US" baseline="0" dirty="0"/>
              <a:t>Frequency or date range</a:t>
            </a:r>
          </a:p>
          <a:p>
            <a:pPr marL="238115" indent="-238115">
              <a:buAutoNum type="arabicPeriod"/>
            </a:pPr>
            <a:r>
              <a:rPr lang="en-US" baseline="0" dirty="0"/>
              <a:t>Current date ranges</a:t>
            </a:r>
          </a:p>
          <a:p>
            <a:pPr marL="238115" indent="-238115">
              <a:buAutoNum type="arabicPeriod"/>
            </a:pPr>
            <a:endParaRPr lang="en-US" baseline="0" dirty="0"/>
          </a:p>
          <a:p>
            <a:r>
              <a:rPr lang="en-US" baseline="0" dirty="0"/>
              <a:t>In this first example of a pay stub you can see the date range is current and indicates a pay range of the 1</a:t>
            </a:r>
            <a:r>
              <a:rPr lang="en-US" baseline="30000" dirty="0"/>
              <a:t>st</a:t>
            </a:r>
            <a:r>
              <a:rPr lang="en-US" baseline="0" dirty="0"/>
              <a:t> through the 15</a:t>
            </a:r>
            <a:r>
              <a:rPr lang="en-US" baseline="30000" dirty="0"/>
              <a:t>th</a:t>
            </a:r>
            <a:r>
              <a:rPr lang="en-US" baseline="0" dirty="0"/>
              <a:t>. More than likely this household member is paid on a bi-monthly schedule versus a bi-weekly schedule. If you only receive one paystub please contact the household to confirm their pay schedule and if the amount sent is the amount that is normally received. If you received more than one paystub you will be able to confirm the pay frequency and should take an average of gross pay if they differ. </a:t>
            </a:r>
          </a:p>
          <a:p>
            <a:endParaRPr lang="en-US" baseline="0" dirty="0"/>
          </a:p>
          <a:p>
            <a:r>
              <a:rPr lang="en-US" baseline="0" dirty="0"/>
              <a:t>These other examples are also acceptable forms of income documentation. The statement of earnings form can be signed by an employer as documentation. If you feel the household may be forging this document ask for a business card or company letter head to be submitted with this form. </a:t>
            </a:r>
          </a:p>
          <a:p>
            <a:endParaRPr lang="en-US" baseline="0" dirty="0"/>
          </a:p>
          <a:p>
            <a:r>
              <a:rPr lang="en-US" baseline="0" dirty="0"/>
              <a:t>With all income documentation you will be making a new determination based on the income documentation submitted and what is reported on the household members form.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37</a:t>
            </a:fld>
            <a:endParaRPr lang="en-US"/>
          </a:p>
        </p:txBody>
      </p:sp>
    </p:spTree>
    <p:extLst>
      <p:ext uri="{BB962C8B-B14F-4D97-AF65-F5344CB8AC3E}">
        <p14:creationId xmlns:p14="http://schemas.microsoft.com/office/powerpoint/2010/main" val="1220838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During Verification, many SFAs come across households receiving benefits. This includes benefits from Social Security, pensions, retirement, unemployment, disability, worker’s comp, and welfare payments. Appropriate documentation that the households may submit includes notices of eligibility, benefit letters, statements of benefits received, or check stubs.</a:t>
            </a:r>
          </a:p>
          <a:p>
            <a:endParaRPr lang="en-US" sz="1200" dirty="0"/>
          </a:p>
          <a:p>
            <a:r>
              <a:rPr lang="en-US" sz="1200" dirty="0"/>
              <a:t>The SFA will need to ensure that a household member’s name is listed on this documentation, and that it is current. If the household does not have current documentation, they will need to contact the appropriate agency to obtain a letter for the amount (and frequency) they are receiving.</a:t>
            </a:r>
          </a:p>
          <a:p>
            <a:endParaRPr lang="en-US" sz="1200" dirty="0"/>
          </a:p>
          <a:p>
            <a:r>
              <a:rPr lang="en-US" sz="1200" dirty="0"/>
              <a:t>Another main type of documentation that may be submitted is proof of enrollment in Assistance Programs or in OSCE. If a SFA chooses one the of the alternate sample sizes, this increases the chances that one of these types of applications will be verified. </a:t>
            </a:r>
          </a:p>
          <a:p>
            <a:endParaRPr lang="en-US" sz="1200" dirty="0"/>
          </a:p>
          <a:p>
            <a:r>
              <a:rPr lang="en-US" sz="1200" dirty="0"/>
              <a:t>If an application being verified was determined eligible based on SNAP, TANF or FDPIR benefits, the household must submit either a certification notice or a letter showing that benefits are being received by someone in the household. It must also show that the benefits are current.</a:t>
            </a:r>
          </a:p>
          <a:p>
            <a:endParaRPr lang="en-US" sz="1200" dirty="0"/>
          </a:p>
          <a:p>
            <a:r>
              <a:rPr lang="en-US" sz="1200" dirty="0"/>
              <a:t>If an application being verified was determined based on foster status, the household will need to submit either written documentation or the name and contact information of a person at the agency or court. The documentation or this person must be able to verify that the child is in the custody of the county – during the current timeframe.</a:t>
            </a:r>
          </a:p>
          <a:p>
            <a:endParaRPr lang="en-US" sz="1200" dirty="0"/>
          </a:p>
          <a:p>
            <a:r>
              <a:rPr lang="en-US" sz="1200" dirty="0"/>
              <a:t>Finally, if a household is being verified and has a student who may qualify based on OSCE, such as homeless, migrant, runaway, or Head Start, households should be encouraged to contact the district. Then the appropriate liaison can provide food services with the information (e.g., a homeless list) needed to show that the child has been identified under these programs. This documentation will serve as proof of the student’s status and is sufficient for satisfying the requirements of verification.</a:t>
            </a:r>
          </a:p>
          <a:p>
            <a:endParaRPr lang="en-US" sz="1200" dirty="0"/>
          </a:p>
          <a:p>
            <a:r>
              <a:rPr lang="en-US" sz="1200" b="1" dirty="0"/>
              <a:t>It is important to note that just because a household applies based on an Assistance Program or OSCE, that does not mean that they cannot provide documentation for verification showing that they also qualify for free based on income. Income documentation should still be provided with a new income application.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38</a:t>
            </a:fld>
            <a:endParaRPr lang="en-US"/>
          </a:p>
        </p:txBody>
      </p:sp>
    </p:spTree>
    <p:extLst>
      <p:ext uri="{BB962C8B-B14F-4D97-AF65-F5344CB8AC3E}">
        <p14:creationId xmlns:p14="http://schemas.microsoft.com/office/powerpoint/2010/main" val="3230638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determining</a:t>
            </a:r>
            <a:r>
              <a:rPr lang="en-US" baseline="0" dirty="0"/>
              <a:t> income during the F&amp;R application process, the verification process also includes a number of special circumstances. These include income for seasonal workers, those who have no income, child support, and military housing.</a:t>
            </a:r>
          </a:p>
          <a:p>
            <a:endParaRPr lang="en-US" baseline="0" dirty="0"/>
          </a:p>
          <a:p>
            <a:r>
              <a:rPr lang="en-US" baseline="0" dirty="0"/>
              <a:t>A seasonal worker’s current income may distort his actual income circumstances. Accordingly, the Eligibility Manual allows for annual income to be used for seasonal workers, including prior year, if it is still current. Therefore, 1040 tax forms would be an allowable form of documentation.</a:t>
            </a:r>
          </a:p>
          <a:p>
            <a:endParaRPr lang="en-US" baseline="0" dirty="0"/>
          </a:p>
          <a:p>
            <a:r>
              <a:rPr lang="en-US" baseline="0" dirty="0"/>
              <a:t>Sometimes, households may not currently be receiving any income at all. If this is the case, they must submit a signed, written notice stating how basic needs, such as food, clothing, and shelter, are being met. There should also be an indication of when the individual expects to start receiving income again. Such a letter is considered sufficient evidence for verification.</a:t>
            </a:r>
          </a:p>
          <a:p>
            <a:endParaRPr lang="en-US" baseline="0" dirty="0"/>
          </a:p>
          <a:p>
            <a:r>
              <a:rPr lang="en-US" baseline="0" dirty="0"/>
              <a:t>Child support can be very tricky, in that the amounts stipulated to be paid are not always received – or are not always received consistently. The best documentation for child support includes a court degree, child support registry, or copies of checks received. </a:t>
            </a:r>
          </a:p>
          <a:p>
            <a:endParaRPr lang="en-US" baseline="0" dirty="0"/>
          </a:p>
          <a:p>
            <a:r>
              <a:rPr lang="en-US" baseline="0" dirty="0"/>
              <a:t>Households in the military do not have to include their housing allowances as income, if they are part of the Military Privatization Initiative. A letter or rental contract can be submitted to show participation in this program.</a:t>
            </a:r>
          </a:p>
          <a:p>
            <a:endParaRPr lang="en-US" baseline="0" dirty="0"/>
          </a:p>
          <a:p>
            <a:r>
              <a:rPr lang="en-US" dirty="0"/>
              <a:t>One final method of documenting</a:t>
            </a:r>
            <a:r>
              <a:rPr lang="en-US" baseline="0" dirty="0"/>
              <a:t> eligibility for free or reduced benefits is for the household to designate a collateral contact. A collateral contact is a person outside of the household who is knowledgeable about the household’s circumstances, including household size and income information. Examples include employers, social services, migrant workers’ agencies, and religious or civic organizations. </a:t>
            </a:r>
          </a:p>
          <a:p>
            <a:endParaRPr lang="en-US" baseline="0" dirty="0"/>
          </a:p>
          <a:p>
            <a:r>
              <a:rPr lang="en-US" baseline="0" dirty="0"/>
              <a:t>A collateral contact may be used only when there is no adequate written evidence that may be submitted by the household. This person may not be contacted by the LEA unless the household has provided prior consent. The information received from the collateral contact may be written or oral, but if oral, the conversation must also be documented, including the date and the initials of the verifying official.</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39</a:t>
            </a:fld>
            <a:endParaRPr lang="en-US"/>
          </a:p>
        </p:txBody>
      </p:sp>
    </p:spTree>
    <p:extLst>
      <p:ext uri="{BB962C8B-B14F-4D97-AF65-F5344CB8AC3E}">
        <p14:creationId xmlns:p14="http://schemas.microsoft.com/office/powerpoint/2010/main" val="730697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reference your error prone chart. </a:t>
            </a:r>
          </a:p>
          <a:p>
            <a:r>
              <a:rPr lang="en-US" dirty="0"/>
              <a:t>Before we look at the different sample sizes in more detail, we must first have an understanding of what error prone and non-error prone applications are. Error prone applications are simply those applications that fall, depending on frequency,</a:t>
            </a:r>
            <a:r>
              <a:rPr lang="en-US" baseline="0" dirty="0"/>
              <a:t> within</a:t>
            </a:r>
          </a:p>
          <a:p>
            <a:pPr marL="193764" indent="-193764">
              <a:buFont typeface="Arial" pitchFamily="34" charset="0"/>
              <a:buChar char="•"/>
            </a:pPr>
            <a:r>
              <a:rPr lang="en-US" baseline="0" dirty="0"/>
              <a:t>$1200 of the yearly Income Eligibility Guidelines (IEGs)</a:t>
            </a:r>
          </a:p>
          <a:p>
            <a:pPr marL="193764" indent="-193764">
              <a:buFont typeface="Arial" pitchFamily="34" charset="0"/>
              <a:buChar char="•"/>
            </a:pPr>
            <a:r>
              <a:rPr lang="en-US" baseline="0" dirty="0"/>
              <a:t>$100 of the monthly IEGs,</a:t>
            </a:r>
          </a:p>
          <a:p>
            <a:pPr marL="193764" indent="-193764">
              <a:buFont typeface="Arial" pitchFamily="34" charset="0"/>
              <a:buChar char="•"/>
            </a:pPr>
            <a:r>
              <a:rPr lang="en-US" baseline="0" dirty="0"/>
              <a:t>$50 of the twice per month IEGs</a:t>
            </a:r>
          </a:p>
          <a:p>
            <a:pPr marL="193764" indent="-193764">
              <a:buFont typeface="Arial" pitchFamily="34" charset="0"/>
              <a:buChar char="•"/>
            </a:pPr>
            <a:r>
              <a:rPr lang="en-US" baseline="0" dirty="0"/>
              <a:t>$44 of the every two weeks IEGs OR</a:t>
            </a:r>
          </a:p>
          <a:p>
            <a:pPr marL="193764" indent="-193764">
              <a:buFont typeface="Arial" pitchFamily="34" charset="0"/>
              <a:buChar char="•"/>
            </a:pPr>
            <a:r>
              <a:rPr lang="en-US" baseline="0" dirty="0"/>
              <a:t>$24 of the weekly IEGs.</a:t>
            </a:r>
          </a:p>
          <a:p>
            <a:pPr marL="193764" indent="-193764">
              <a:buFont typeface="Arial" pitchFamily="34" charset="0"/>
              <a:buChar char="•"/>
            </a:pPr>
            <a:endParaRPr lang="en-US" baseline="0" dirty="0"/>
          </a:p>
          <a:p>
            <a:r>
              <a:rPr lang="en-US" baseline="0" dirty="0"/>
              <a:t>A non-error prone application is any other application, including income or categorical applications.</a:t>
            </a:r>
          </a:p>
          <a:p>
            <a:endParaRPr lang="en-US" baseline="0" dirty="0"/>
          </a:p>
          <a:p>
            <a:r>
              <a:rPr lang="en-US" baseline="0" dirty="0"/>
              <a:t>Most electronic free and reduced software systems do flag applications, if they are error prone. However, as with anything with an electronic system, the LEA should always spot check the system for accuracy.</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41</a:t>
            </a:fld>
            <a:endParaRPr lang="en-US"/>
          </a:p>
        </p:txBody>
      </p:sp>
    </p:spTree>
    <p:extLst>
      <p:ext uri="{BB962C8B-B14F-4D97-AF65-F5344CB8AC3E}">
        <p14:creationId xmlns:p14="http://schemas.microsoft.com/office/powerpoint/2010/main" val="297355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42</a:t>
            </a:fld>
            <a:endParaRPr lang="en-US"/>
          </a:p>
        </p:txBody>
      </p:sp>
    </p:spTree>
    <p:extLst>
      <p:ext uri="{BB962C8B-B14F-4D97-AF65-F5344CB8AC3E}">
        <p14:creationId xmlns:p14="http://schemas.microsoft.com/office/powerpoint/2010/main" val="3579502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often come up on when verification</a:t>
            </a:r>
            <a:r>
              <a:rPr lang="en-US" baseline="0" dirty="0"/>
              <a:t> is considered complete. </a:t>
            </a:r>
          </a:p>
          <a:p>
            <a:endParaRPr lang="en-US" baseline="0" dirty="0"/>
          </a:p>
          <a:p>
            <a:r>
              <a:rPr lang="en-US" baseline="0" dirty="0"/>
              <a:t>Verification is considered complete when the SFA sends the results letter. This may be once:</a:t>
            </a:r>
          </a:p>
          <a:p>
            <a:pPr marL="197756" indent="-197756">
              <a:buFont typeface="Arial" pitchFamily="34" charset="0"/>
              <a:buChar char="•"/>
            </a:pPr>
            <a:r>
              <a:rPr lang="en-US" dirty="0"/>
              <a:t>The</a:t>
            </a:r>
            <a:r>
              <a:rPr lang="en-US" baseline="0" dirty="0"/>
              <a:t> h</a:t>
            </a:r>
            <a:r>
              <a:rPr lang="en-US" dirty="0"/>
              <a:t>ousehold submits documentation that supports,</a:t>
            </a:r>
            <a:r>
              <a:rPr lang="en-US" baseline="0" dirty="0"/>
              <a:t> </a:t>
            </a:r>
            <a:r>
              <a:rPr lang="en-US" dirty="0"/>
              <a:t>increases or does not support the benefit level, and the SFA sends the results letter</a:t>
            </a:r>
          </a:p>
          <a:p>
            <a:pPr marL="197756" indent="-197756">
              <a:buFont typeface="Arial" pitchFamily="34" charset="0"/>
              <a:buChar char="•"/>
            </a:pPr>
            <a:r>
              <a:rPr lang="en-US" dirty="0"/>
              <a:t>The household</a:t>
            </a:r>
            <a:r>
              <a:rPr lang="en-US" baseline="0" dirty="0"/>
              <a:t> becomes directly certified</a:t>
            </a:r>
            <a:endParaRPr lang="en-US" dirty="0"/>
          </a:p>
          <a:p>
            <a:pPr marL="197756" indent="-197756">
              <a:buFont typeface="Arial" pitchFamily="34" charset="0"/>
              <a:buChar char="•"/>
            </a:pPr>
            <a:r>
              <a:rPr lang="en-US" dirty="0"/>
              <a:t>The household indicates verbally or in writing that they no longer wish to receive benefits, and the SFA sends the results letter/adverse action</a:t>
            </a:r>
          </a:p>
          <a:p>
            <a:pPr marL="197756" indent="-197756">
              <a:buFont typeface="Arial" pitchFamily="34" charset="0"/>
              <a:buChar char="•"/>
            </a:pPr>
            <a:r>
              <a:rPr lang="en-US" dirty="0"/>
              <a:t>The household does not respond by the November 15 deadline, and the SFA sends the results letter/adverse action</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43</a:t>
            </a:fld>
            <a:endParaRPr lang="en-US"/>
          </a:p>
        </p:txBody>
      </p:sp>
    </p:spTree>
    <p:extLst>
      <p:ext uri="{BB962C8B-B14F-4D97-AF65-F5344CB8AC3E}">
        <p14:creationId xmlns:p14="http://schemas.microsoft.com/office/powerpoint/2010/main" val="2591484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SFA has verified</a:t>
            </a:r>
            <a:r>
              <a:rPr lang="en-US" baseline="0" dirty="0"/>
              <a:t> all the documentation that has been submitted – and has made a determination on all of the applications, the SFA will need to send results to the households.</a:t>
            </a:r>
          </a:p>
          <a:p>
            <a:endParaRPr lang="en-US" baseline="0" dirty="0"/>
          </a:p>
          <a:p>
            <a:r>
              <a:rPr lang="en-US" baseline="0" dirty="0"/>
              <a:t>The Results Letter should include the following information:</a:t>
            </a:r>
          </a:p>
          <a:p>
            <a:pPr marL="197756" indent="-197756">
              <a:buFont typeface="Arial" pitchFamily="34" charset="0"/>
              <a:buChar char="•"/>
            </a:pPr>
            <a:r>
              <a:rPr lang="en-US" baseline="0" dirty="0"/>
              <a:t>The results of Verification (i.e., no change in status, or a change to a different status)</a:t>
            </a:r>
          </a:p>
          <a:p>
            <a:pPr marL="197756" indent="-197756">
              <a:buFont typeface="Arial" pitchFamily="34" charset="0"/>
              <a:buChar char="•"/>
            </a:pPr>
            <a:r>
              <a:rPr lang="en-US" baseline="0" dirty="0"/>
              <a:t>The effective date of the change (if any)</a:t>
            </a:r>
          </a:p>
          <a:p>
            <a:pPr marL="197756" indent="-197756">
              <a:buFont typeface="Arial" pitchFamily="34" charset="0"/>
              <a:buChar char="•"/>
            </a:pPr>
            <a:r>
              <a:rPr lang="en-US" baseline="0" dirty="0"/>
              <a:t>The cost of meals (if change in status).</a:t>
            </a:r>
          </a:p>
          <a:p>
            <a:r>
              <a:rPr lang="en-US" dirty="0"/>
              <a:t> </a:t>
            </a:r>
          </a:p>
          <a:p>
            <a:r>
              <a:rPr lang="en-US" dirty="0"/>
              <a:t>Once determinations have been made and letters have been sent, the SFA will need to update the benefits of any student whose</a:t>
            </a:r>
            <a:r>
              <a:rPr lang="en-US" baseline="0" dirty="0"/>
              <a:t> application changed status. If the student is moving from reduced to free, this change must be implemented within 3 operating days, but preferably as soon as possible.</a:t>
            </a:r>
          </a:p>
          <a:p>
            <a:endParaRPr lang="en-US" baseline="0" dirty="0"/>
          </a:p>
          <a:p>
            <a:r>
              <a:rPr lang="en-US" baseline="0" dirty="0"/>
              <a:t>If the student is moving from free to reduced or paid - or from reduced to paid, this change must be made within 10 calendar days from the date the letter of adverse action is sent. During the 10 days, the household does have the right to appeal. If this is the case, the SFA’s hearing procedure must be followed, and the household’s benefits must stay the same during the time of the appeal.</a:t>
            </a:r>
          </a:p>
          <a:p>
            <a:endParaRPr lang="en-US" baseline="0" dirty="0"/>
          </a:p>
          <a:p>
            <a:r>
              <a:rPr lang="en-US" baseline="0" dirty="0"/>
              <a:t>If a household has been changed to reduced or denied, they may re-apply at any time. Households that had changed to reduced must submit documentation and update their application, in order to re-apply. Households that had changed to denied must submit documentation but also must submit a new application. Documentation must always be submitted by these households because they are considered to be in Verification for the whole year.</a:t>
            </a:r>
            <a:endParaRPr lang="en-US" dirty="0"/>
          </a:p>
          <a:p>
            <a:endParaRPr lang="en-US" dirty="0"/>
          </a:p>
          <a:p>
            <a:endParaRPr lang="en-US" dirty="0"/>
          </a:p>
          <a:p>
            <a:r>
              <a:rPr lang="en-US" dirty="0"/>
              <a:t>Record</a:t>
            </a:r>
            <a:r>
              <a:rPr lang="en-US" baseline="0" dirty="0"/>
              <a:t> the date the letter was sent on your verification tracker.</a:t>
            </a: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44</a:t>
            </a:fld>
            <a:endParaRPr lang="en-US"/>
          </a:p>
        </p:txBody>
      </p:sp>
    </p:spTree>
    <p:extLst>
      <p:ext uri="{BB962C8B-B14F-4D97-AF65-F5344CB8AC3E}">
        <p14:creationId xmlns:p14="http://schemas.microsoft.com/office/powerpoint/2010/main" val="289435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rebuchet MS" panose="020B0603020202020204" pitchFamily="34" charset="0"/>
              </a:rPr>
              <a:t>We include the nondiscrimination statement in our trainings as a reminder of our responsibilities to ensure all eligible people may participate in our child nutrition programs. As equal opportunity providers, we prohibit discrimination in our programs and provide fair and equitable treatment to every participant</a:t>
            </a:r>
            <a:r>
              <a:rPr lang="en-US" sz="1200" b="0" i="0">
                <a:effectLst/>
                <a:latin typeface="Trebuchet MS" panose="020B0603020202020204" pitchFamily="34" charset="0"/>
              </a:rPr>
              <a:t>. </a:t>
            </a:r>
            <a:endParaRPr lang="en-US" sz="1200" b="0" i="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717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VCR must be completed in some aspect by all SFAs in some aspect whether they conducted verification or not. The VCR captures verification activities and directly certified students. The report is due annually by February 1. </a:t>
            </a:r>
          </a:p>
          <a:p>
            <a:endParaRPr lang="en-US" baseline="0" dirty="0"/>
          </a:p>
          <a:p>
            <a:r>
              <a:rPr lang="en-US" baseline="0" dirty="0"/>
              <a:t>The VCR must be submitted and completed (meaning all errors have been corrected) no later than February 1. </a:t>
            </a:r>
          </a:p>
          <a:p>
            <a:endParaRPr lang="en-US" baseline="0" dirty="0"/>
          </a:p>
          <a:p>
            <a:r>
              <a:rPr lang="en-US" baseline="0" dirty="0"/>
              <a:t>Please note the following critical information about the VCR:</a:t>
            </a:r>
          </a:p>
          <a:p>
            <a:pPr marL="189853" indent="-189853">
              <a:buFont typeface="Arial" pitchFamily="34" charset="0"/>
              <a:buChar char="•"/>
            </a:pPr>
            <a:r>
              <a:rPr lang="en-US" baseline="0" dirty="0"/>
              <a:t>Detailed instructions will be provided with the VCR. Following these will answer most questions and will help ensure that the form is filled out correctly.</a:t>
            </a:r>
          </a:p>
          <a:p>
            <a:pPr marL="189853" indent="-189853">
              <a:buFont typeface="Arial" pitchFamily="34" charset="0"/>
              <a:buChar char="•"/>
            </a:pPr>
            <a:r>
              <a:rPr lang="en-US" baseline="0" dirty="0"/>
              <a:t>Errors on the VCR do lead to a finding on the Administrative Review</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45</a:t>
            </a:fld>
            <a:endParaRPr lang="en-US" dirty="0"/>
          </a:p>
        </p:txBody>
      </p:sp>
    </p:spTree>
    <p:extLst>
      <p:ext uri="{BB962C8B-B14F-4D97-AF65-F5344CB8AC3E}">
        <p14:creationId xmlns:p14="http://schemas.microsoft.com/office/powerpoint/2010/main" val="852199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reviewed</a:t>
            </a:r>
            <a:r>
              <a:rPr lang="en-US" baseline="0" dirty="0"/>
              <a:t> the verification process, l</a:t>
            </a:r>
            <a:r>
              <a:rPr lang="en-US" dirty="0"/>
              <a:t>et’s summarize one more time</a:t>
            </a:r>
            <a:r>
              <a:rPr lang="en-US" baseline="0" dirty="0"/>
              <a:t> to have this all come full circle</a:t>
            </a:r>
            <a:r>
              <a:rPr lang="en-US" dirty="0"/>
              <a:t>. </a:t>
            </a:r>
          </a:p>
          <a:p>
            <a:r>
              <a:rPr lang="en-US" dirty="0"/>
              <a:t>We counted our applications and properly</a:t>
            </a:r>
            <a:r>
              <a:rPr lang="en-US" baseline="0" dirty="0"/>
              <a:t> calculated our sample size. Prior to notifying families we reviewed applications needing to be replaced, we conducted our confirmation reviews and we translated materials appropriately to help service our community. We sent notifications to our selected households. All of these steps were recorded on our verification tracker.</a:t>
            </a:r>
          </a:p>
          <a:p>
            <a:endParaRPr lang="en-US" baseline="0" dirty="0"/>
          </a:p>
          <a:p>
            <a:r>
              <a:rPr lang="en-US" baseline="0" dirty="0"/>
              <a:t>When households begin to respond via mail, in-person, email, etc. we are evaluating if what they submitted is acceptable. We ensure the household members form is completed and submitted with proper income or assistance program documentation. Once a new eligibility is determined we are notifying the households of their results of verification. All our efforts are recorded on the tracker and all activities for verification are completed by November 15th</a:t>
            </a:r>
            <a:r>
              <a:rPr lang="en-US" b="1" strike="noStrike" baseline="0" dirty="0"/>
              <a:t>. </a:t>
            </a:r>
            <a:r>
              <a:rPr lang="en-US" strike="noStrike" baseline="0" dirty="0"/>
              <a:t> </a:t>
            </a:r>
          </a:p>
          <a:p>
            <a:endParaRPr lang="en-US" baseline="0" dirty="0"/>
          </a:p>
          <a:p>
            <a:r>
              <a:rPr lang="en-US" baseline="0" dirty="0"/>
              <a:t>We have until </a:t>
            </a:r>
            <a:r>
              <a:rPr lang="en-US" b="1" baseline="0" dirty="0"/>
              <a:t>March-</a:t>
            </a:r>
            <a:r>
              <a:rPr lang="en-US" b="1" baseline="0" dirty="0" err="1"/>
              <a:t>ish</a:t>
            </a:r>
            <a:r>
              <a:rPr lang="en-US" baseline="0" dirty="0"/>
              <a:t> to submit our verification results, student count and other required information within the Verification Collection Report. Then we are done with verification until the next year!!</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46</a:t>
            </a:fld>
            <a:endParaRPr lang="en-US"/>
          </a:p>
        </p:txBody>
      </p:sp>
    </p:spTree>
    <p:extLst>
      <p:ext uri="{BB962C8B-B14F-4D97-AF65-F5344CB8AC3E}">
        <p14:creationId xmlns:p14="http://schemas.microsoft.com/office/powerpoint/2010/main" val="3094080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see yourself</a:t>
            </a:r>
            <a:r>
              <a:rPr lang="en-US" baseline="0" dirty="0"/>
              <a:t> as the liaison to help households complete this process. If they are scared to respond due to immigration/migrant/refugee status and “reporting” of their information, it’s up to you to communicate this. Their private information is not reported and most importantly applying for school meals/responding to verification is not considered a public charge and will not affect their visa or green card status.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50</a:t>
            </a:fld>
            <a:endParaRPr lang="en-US"/>
          </a:p>
        </p:txBody>
      </p:sp>
    </p:spTree>
    <p:extLst>
      <p:ext uri="{BB962C8B-B14F-4D97-AF65-F5344CB8AC3E}">
        <p14:creationId xmlns:p14="http://schemas.microsoft.com/office/powerpoint/2010/main" val="1674533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52</a:t>
            </a:fld>
            <a:endParaRPr lang="en-US" dirty="0"/>
          </a:p>
        </p:txBody>
      </p:sp>
    </p:spTree>
    <p:extLst>
      <p:ext uri="{BB962C8B-B14F-4D97-AF65-F5344CB8AC3E}">
        <p14:creationId xmlns:p14="http://schemas.microsoft.com/office/powerpoint/2010/main" val="3569111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Nutrition has moved all of its online trainings to a new platform. To access the online trainings and receive professional standards credit, you need to register for a FREE Moodle account. Registration only takes a few seconds to complete. Once you have submitted your registration, our office will create your account. You will receive an email to confirm your Moodle account and then you will be able to access the trainings. If you have any questions, please contact Alicia Grove at grove_a@cde.state.co.us or 720-795-2038.</a:t>
            </a:r>
          </a:p>
        </p:txBody>
      </p:sp>
      <p:sp>
        <p:nvSpPr>
          <p:cNvPr id="4" name="Slide Number Placeholder 3"/>
          <p:cNvSpPr>
            <a:spLocks noGrp="1"/>
          </p:cNvSpPr>
          <p:nvPr>
            <p:ph type="sldNum" sz="quarter" idx="5"/>
          </p:nvPr>
        </p:nvSpPr>
        <p:spPr/>
        <p:txBody>
          <a:bodyPr/>
          <a:lstStyle/>
          <a:p>
            <a:fld id="{FF8D0E63-0F6A-47B0-8BD1-6E95B004C872}" type="slidenum">
              <a:rPr lang="en-US" smtClean="0"/>
              <a:t>53</a:t>
            </a:fld>
            <a:endParaRPr lang="en-US" dirty="0"/>
          </a:p>
        </p:txBody>
      </p:sp>
    </p:spTree>
    <p:extLst>
      <p:ext uri="{BB962C8B-B14F-4D97-AF65-F5344CB8AC3E}">
        <p14:creationId xmlns:p14="http://schemas.microsoft.com/office/powerpoint/2010/main" val="1111699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panose="020B0603020202020204" pitchFamily="34" charset="0"/>
              </a:rPr>
              <a:t>This link will be emailed out to all training attendees. This information is included for those watching this training at a later date as a recording. </a:t>
            </a:r>
          </a:p>
          <a:p>
            <a:r>
              <a:rPr lang="en-US" dirty="0">
                <a:latin typeface="Trebuchet MS" panose="020B0603020202020204" pitchFamily="34" charset="0"/>
              </a:rPr>
              <a:t>Thank you so much for your feedback - we are always looking for ways to improve our trainings to better support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6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Here are some other conditions for success to make our time together today as meaningful as possible include. </a:t>
            </a:r>
          </a:p>
          <a:p>
            <a:r>
              <a:rPr lang="en-US" sz="1200" dirty="0">
                <a:latin typeface="Trebuchet MS" panose="020B0603020202020204" pitchFamily="34" charset="0"/>
              </a:rPr>
              <a:t>Are there any other conditions that would help ensure a successful session that you would like to add today? </a:t>
            </a:r>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dirty="0"/>
          </a:p>
        </p:txBody>
      </p:sp>
    </p:spTree>
    <p:extLst>
      <p:ext uri="{BB962C8B-B14F-4D97-AF65-F5344CB8AC3E}">
        <p14:creationId xmlns:p14="http://schemas.microsoft.com/office/powerpoint/2010/main" val="300923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By the end of this training you will be able to: Leave this training with confidence to conduct verification compliantly while gaining skills to effectively help families respond,</a:t>
            </a:r>
            <a:r>
              <a:rPr lang="en-US" baseline="0" dirty="0"/>
              <a:t> </a:t>
            </a:r>
            <a:r>
              <a:rPr lang="en-US" dirty="0"/>
              <a:t>keep students on meal benefits</a:t>
            </a:r>
            <a:r>
              <a:rPr lang="en-US" baseline="0" dirty="0"/>
              <a:t> and help streamline organizational processes. The more you understand the program requirements the more successful you will be during a review and the more successful you will be in helping families respond.</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You will receive 2 hours of training today in Menu Planning, Free and Reduced-Price Meal Benefits, Program Management, and Communications and Marketing</a:t>
            </a: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We will be going through lots of content over the </a:t>
            </a:r>
            <a:r>
              <a:rPr lang="en-US"/>
              <a:t>next 1.5 hours </a:t>
            </a:r>
            <a:r>
              <a:rPr lang="en-US" dirty="0"/>
              <a:t>but I have built in some breaks and activities. As mentioned in the conditions for success, please be present and I will be sure you get breaks. Additionally, feel free to type questions into the chat throughout the presentation. We will address the questions at two different times throughout the presentations. </a:t>
            </a:r>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6</a:t>
            </a:fld>
            <a:endParaRPr lang="en-US" dirty="0"/>
          </a:p>
        </p:txBody>
      </p:sp>
    </p:spTree>
    <p:extLst>
      <p:ext uri="{BB962C8B-B14F-4D97-AF65-F5344CB8AC3E}">
        <p14:creationId xmlns:p14="http://schemas.microsoft.com/office/powerpoint/2010/main" val="163143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Verification is the confirmation of eligibility for free or reduced-price meals determined through applications. It’s an annual USDA requirement and involves selecting a 3% sample from all current year approved applications. Households in the sample size are notified that further income or assistance program documentation is required to confirm the information provided on the application.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9</a:t>
            </a:fld>
            <a:endParaRPr lang="en-US"/>
          </a:p>
        </p:txBody>
      </p:sp>
    </p:spTree>
    <p:extLst>
      <p:ext uri="{BB962C8B-B14F-4D97-AF65-F5344CB8AC3E}">
        <p14:creationId xmlns:p14="http://schemas.microsoft.com/office/powerpoint/2010/main" val="242591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at the beginning of this training,</a:t>
            </a:r>
            <a:r>
              <a:rPr lang="en-US" baseline="0" dirty="0"/>
              <a:t> in addition to Verification being required as part of the annual process, it is also required to be conducted for any application that is questionable. Indeed, the SFA has the obligation to verify any questionable application.</a:t>
            </a:r>
          </a:p>
          <a:p>
            <a:endParaRPr lang="en-US" baseline="0" dirty="0"/>
          </a:p>
          <a:p>
            <a:r>
              <a:rPr lang="en-US" baseline="0" dirty="0"/>
              <a:t>When an application is submitted and is questionable, it still must be taken at face value and processed. However, the SFA can then go about verifying the application for cause.</a:t>
            </a:r>
          </a:p>
          <a:p>
            <a:endParaRPr lang="en-US" baseline="0" dirty="0"/>
          </a:p>
          <a:p>
            <a:r>
              <a:rPr lang="en-US" baseline="0" dirty="0"/>
              <a:t>To verify for cause, the SFA will follow the same procedure as the annual process. Verification for cause may be conducted any time during the school year.</a:t>
            </a:r>
          </a:p>
          <a:p>
            <a:endParaRPr lang="en-US" baseline="0" dirty="0"/>
          </a:p>
          <a:p>
            <a:r>
              <a:rPr lang="en-US" baseline="0" dirty="0"/>
              <a:t>Keep in mind that Verification for Cause is conducted separately and in addition to the annual process. Therefore, any applications verified for cause cannot be included as part of the annual sample size. </a:t>
            </a:r>
            <a:endParaRPr lang="en-US" dirty="0"/>
          </a:p>
          <a:p>
            <a:r>
              <a:rPr lang="en-US" dirty="0"/>
              <a:t>So, exactly</a:t>
            </a:r>
            <a:r>
              <a:rPr lang="en-US" baseline="0" dirty="0"/>
              <a:t> why would an application be considered questionable, thereby making it subject to Verification for cause? There could be several reasons.</a:t>
            </a:r>
          </a:p>
          <a:p>
            <a:endParaRPr lang="en-US" baseline="0" dirty="0"/>
          </a:p>
          <a:p>
            <a:r>
              <a:rPr lang="en-US" baseline="0" dirty="0"/>
              <a:t>There may be questionable information on the application. Do Aunt Sally and Uncle Frederick, both with no income, really live in the household? Does Mom really make just $2.00 per week?</a:t>
            </a:r>
          </a:p>
          <a:p>
            <a:endParaRPr lang="en-US" baseline="0" dirty="0"/>
          </a:p>
          <a:p>
            <a:r>
              <a:rPr lang="en-US" baseline="0" dirty="0"/>
              <a:t>The SFA may also have outside knowledge that conflicts with what is on the application. For example, maybe Dad owns a Fortune 500 company, and he reported receiving only $2,000 per month. Or maybe the household buys a new yacht every other week and therefore likely has a plethora of income incoming, while they listed only $1400 twice per month. Unfortunately, in a small town, it can be true that everyone knows everyone else – and everything about them. Regardless, if the SFA has outside information that conflicts with the application, they are still required to complete Verification for Cause.</a:t>
            </a:r>
          </a:p>
          <a:p>
            <a:endParaRPr lang="en-US" baseline="0" dirty="0"/>
          </a:p>
          <a:p>
            <a:r>
              <a:rPr lang="en-US" baseline="0" dirty="0"/>
              <a:t>An SFA is also required to verify an application for cause if there is any report of fraud made to the SFA. Yes, even if Dad calls up to complain about ex-wife Mom, who is apparently receiving benefits “fraudulently.”</a:t>
            </a:r>
          </a:p>
          <a:p>
            <a:endParaRPr lang="en-US" baseline="0" dirty="0"/>
          </a:p>
          <a:p>
            <a:r>
              <a:rPr lang="en-US" dirty="0"/>
              <a:t>Multiple applications submitted</a:t>
            </a:r>
            <a:r>
              <a:rPr lang="en-US" baseline="0" dirty="0"/>
              <a:t> – with varying information – can also be a good reason to verify for cause, as can the fact that a child has an application with a SNAP number – but does not come up on Direct Cert. One note of caution about this, though: If a child is on a SNAP application but does not come up on Direct Cert, this could be because of a data glitch, or it could be a timing issue; it does not necessarily mean that the household is not on SNAP.</a:t>
            </a:r>
          </a:p>
          <a:p>
            <a:endParaRPr lang="en-US" baseline="0" dirty="0"/>
          </a:p>
          <a:p>
            <a:r>
              <a:rPr lang="en-US" baseline="0" dirty="0"/>
              <a:t>Finally, if the verifying official has information on other programs in the district that collect household size/income information, and this information does not match up with the F&amp;R application, the application should be verified for cause.</a:t>
            </a:r>
          </a:p>
          <a:p>
            <a:endParaRPr lang="en-US" baseline="0"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10</a:t>
            </a:fld>
            <a:endParaRPr lang="en-US"/>
          </a:p>
        </p:txBody>
      </p:sp>
    </p:spTree>
    <p:extLst>
      <p:ext uri="{BB962C8B-B14F-4D97-AF65-F5344CB8AC3E}">
        <p14:creationId xmlns:p14="http://schemas.microsoft.com/office/powerpoint/2010/main" val="373932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dates to the verification timeline. October</a:t>
            </a:r>
            <a:r>
              <a:rPr lang="en-US" baseline="0" dirty="0"/>
              <a:t> 1 is an important date as this is the day you count all current year applications in order to determine the size of your sample pool. </a:t>
            </a:r>
          </a:p>
          <a:p>
            <a:endParaRPr lang="en-US" baseline="0" dirty="0"/>
          </a:p>
          <a:p>
            <a:r>
              <a:rPr lang="en-US" baseline="0" dirty="0"/>
              <a:t>October 31</a:t>
            </a:r>
            <a:r>
              <a:rPr lang="en-US" baseline="30000" dirty="0"/>
              <a:t>st</a:t>
            </a:r>
            <a:r>
              <a:rPr lang="en-US" baseline="0" dirty="0"/>
              <a:t> or the last operating day in October is important as well. This date you must count the total number of students by specific eligibility. Again, we will cover this in depth later. </a:t>
            </a:r>
          </a:p>
          <a:p>
            <a:r>
              <a:rPr lang="en-US" baseline="0" dirty="0"/>
              <a:t>November 15</a:t>
            </a:r>
            <a:r>
              <a:rPr lang="en-US" baseline="30000" dirty="0"/>
              <a:t>th</a:t>
            </a:r>
            <a:r>
              <a:rPr lang="en-US" baseline="0" dirty="0"/>
              <a:t> is the closing date of verification. All households need to respond by this date, and all those that have not responded will be sent adverse action letters. </a:t>
            </a:r>
          </a:p>
          <a:p>
            <a:r>
              <a:rPr lang="en-US" baseline="0" dirty="0"/>
              <a:t>The Verification Collection Report (VCR) records the count of applications you conduct on October 1, the count of students you conduct on October 31 and the results of verification. This must be completed by February 1</a:t>
            </a:r>
            <a:r>
              <a:rPr lang="en-US" baseline="30000" dirty="0"/>
              <a:t>st</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11</a:t>
            </a:fld>
            <a:endParaRPr lang="en-US"/>
          </a:p>
        </p:txBody>
      </p:sp>
    </p:spTree>
    <p:extLst>
      <p:ext uri="{BB962C8B-B14F-4D97-AF65-F5344CB8AC3E}">
        <p14:creationId xmlns:p14="http://schemas.microsoft.com/office/powerpoint/2010/main" val="262156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05398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802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3357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732" y="2241691"/>
            <a:ext cx="5114109" cy="325902"/>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spTree>
    <p:extLst>
      <p:ext uri="{BB962C8B-B14F-4D97-AF65-F5344CB8AC3E}">
        <p14:creationId xmlns:p14="http://schemas.microsoft.com/office/powerpoint/2010/main" val="30206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560"/>
            <a:ext cx="13768251" cy="325902"/>
          </a:xfrm>
          <a:prstGeom prst="rect">
            <a:avLst/>
          </a:prstGeom>
        </p:spPr>
      </p:pic>
      <p:pic>
        <p:nvPicPr>
          <p:cNvPr id="3" name="Picture 2" descr="Shape&#10;&#10;Description automatically generated">
            <a:extLst>
              <a:ext uri="{FF2B5EF4-FFF2-40B4-BE49-F238E27FC236}">
                <a16:creationId xmlns:a16="http://schemas.microsoft.com/office/drawing/2014/main" id="{E0CC3E6D-0351-4B24-8028-8BA3A7E0DA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183" y="1705550"/>
            <a:ext cx="1604610" cy="1600376"/>
          </a:xfrm>
          <a:prstGeom prst="rect">
            <a:avLst/>
          </a:prstGeom>
        </p:spPr>
      </p:pic>
      <p:pic>
        <p:nvPicPr>
          <p:cNvPr id="11" name="Picture 10" descr="Shape&#10;&#10;Description automatically generated">
            <a:extLst>
              <a:ext uri="{FF2B5EF4-FFF2-40B4-BE49-F238E27FC236}">
                <a16:creationId xmlns:a16="http://schemas.microsoft.com/office/drawing/2014/main" id="{6CF898D5-213B-481C-BA30-30EBC1001F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8958" y="1705550"/>
            <a:ext cx="1604610" cy="1600376"/>
          </a:xfrm>
          <a:prstGeom prst="rect">
            <a:avLst/>
          </a:prstGeom>
        </p:spPr>
      </p:pic>
      <p:pic>
        <p:nvPicPr>
          <p:cNvPr id="12" name="Picture 11" descr="Shape&#10;&#10;Description automatically generated">
            <a:extLst>
              <a:ext uri="{FF2B5EF4-FFF2-40B4-BE49-F238E27FC236}">
                <a16:creationId xmlns:a16="http://schemas.microsoft.com/office/drawing/2014/main" id="{015B184C-7EC8-41D8-90CF-4807C2538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4733" y="1705550"/>
            <a:ext cx="1604610" cy="1600376"/>
          </a:xfrm>
          <a:prstGeom prst="rect">
            <a:avLst/>
          </a:prstGeom>
        </p:spPr>
      </p:pic>
      <p:pic>
        <p:nvPicPr>
          <p:cNvPr id="13" name="Picture 12" descr="Shape&#10;&#10;Description automatically generated">
            <a:extLst>
              <a:ext uri="{FF2B5EF4-FFF2-40B4-BE49-F238E27FC236}">
                <a16:creationId xmlns:a16="http://schemas.microsoft.com/office/drawing/2014/main" id="{6099BE28-A21B-4AE4-94B6-87925281C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0508" y="1705550"/>
            <a:ext cx="1604610" cy="1600376"/>
          </a:xfrm>
          <a:prstGeom prst="rect">
            <a:avLst/>
          </a:prstGeom>
        </p:spPr>
      </p:pic>
      <p:pic>
        <p:nvPicPr>
          <p:cNvPr id="14" name="Picture 13" descr="Shape&#10;&#10;Description automatically generated">
            <a:extLst>
              <a:ext uri="{FF2B5EF4-FFF2-40B4-BE49-F238E27FC236}">
                <a16:creationId xmlns:a16="http://schemas.microsoft.com/office/drawing/2014/main" id="{DDEC5C88-BC5F-4619-8627-CB00780BA4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6283" y="1705550"/>
            <a:ext cx="1604610" cy="1600376"/>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8331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00888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18465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36043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5362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664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6" name="Slide Number Placeholder 5">
            <a:extLst>
              <a:ext uri="{FF2B5EF4-FFF2-40B4-BE49-F238E27FC236}">
                <a16:creationId xmlns:a16="http://schemas.microsoft.com/office/drawing/2014/main" id="{8E1510CE-7B21-4A20-8D19-9B8B85F7019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25215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3B2047F5-DD29-45A8-8E36-F09188152BBE}"/>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68122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E0380270-5E1D-4E12-8604-FAE87C2C5F26}"/>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75131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8D221D24-8693-4F38-8D52-77046CA64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3451861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73746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92579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4080301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6293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264008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339"/>
            <a:ext cx="12169461"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94860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42A77839-758F-4562-BAB7-701C83EBB2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400"/>
          </a:xfrm>
          <a:prstGeom prst="rect">
            <a:avLst/>
          </a:prstGeom>
        </p:spPr>
      </p:pic>
    </p:spTree>
    <p:extLst>
      <p:ext uri="{BB962C8B-B14F-4D97-AF65-F5344CB8AC3E}">
        <p14:creationId xmlns:p14="http://schemas.microsoft.com/office/powerpoint/2010/main" val="1175721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49207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9" name="Picture 8">
            <a:extLst>
              <a:ext uri="{FF2B5EF4-FFF2-40B4-BE49-F238E27FC236}">
                <a16:creationId xmlns:a16="http://schemas.microsoft.com/office/drawing/2014/main" id="{58BF0FC8-33B0-4F77-B56B-8FC3CF426A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83170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952601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25A0C7BC-8839-4FD3-B7ED-EA43226E9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022188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8FC89079-BA4A-4EB7-A252-0F5BEC0C23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28825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2" y="2312304"/>
            <a:ext cx="5114109"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64607A66-1765-4A0F-BF5F-D4283055C7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69592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2191584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2"/>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10"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10"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10"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10"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10"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60938" y="2168019"/>
            <a:ext cx="14707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68019"/>
            <a:ext cx="141880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421923" y="2168019"/>
            <a:ext cx="1412632"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68019"/>
            <a:ext cx="142824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68019"/>
            <a:ext cx="14503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8" name="Picture 27">
            <a:extLst>
              <a:ext uri="{FF2B5EF4-FFF2-40B4-BE49-F238E27FC236}">
                <a16:creationId xmlns:a16="http://schemas.microsoft.com/office/drawing/2014/main" id="{A4CDE738-C42A-4C80-A9E0-111D3E50F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02559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6" name="Slide Number Placeholder 5">
            <a:extLst>
              <a:ext uri="{FF2B5EF4-FFF2-40B4-BE49-F238E27FC236}">
                <a16:creationId xmlns:a16="http://schemas.microsoft.com/office/drawing/2014/main" id="{9772A78E-C71D-4BDD-BD67-D1F484212228}"/>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17481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498328B-BF26-4631-93CB-46129F85CC1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87477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9"/>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9"/>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1" name="Picture 10">
            <a:extLst>
              <a:ext uri="{FF2B5EF4-FFF2-40B4-BE49-F238E27FC236}">
                <a16:creationId xmlns:a16="http://schemas.microsoft.com/office/drawing/2014/main" id="{2AE9298C-134B-418C-A42A-329BB8DB62E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15" name="Slide Number Placeholder 5">
            <a:extLst>
              <a:ext uri="{FF2B5EF4-FFF2-40B4-BE49-F238E27FC236}">
                <a16:creationId xmlns:a16="http://schemas.microsoft.com/office/drawing/2014/main" id="{FB798028-286C-4E33-B5F5-E7D937E37465}"/>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9522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75C6440C-872C-4776-9DC8-07350E4A6E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931099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26372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3933235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399"/>
          </a:xfrm>
          <a:prstGeom prst="rect">
            <a:avLst/>
          </a:prstGeom>
        </p:spPr>
      </p:pic>
    </p:spTree>
    <p:extLst>
      <p:ext uri="{BB962C8B-B14F-4D97-AF65-F5344CB8AC3E}">
        <p14:creationId xmlns:p14="http://schemas.microsoft.com/office/powerpoint/2010/main" val="1612529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379335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339"/>
            <a:ext cx="12169459"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82138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2032697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399"/>
          </a:xfrm>
          <a:prstGeom prst="rect">
            <a:avLst/>
          </a:prstGeom>
        </p:spPr>
      </p:pic>
    </p:spTree>
    <p:extLst>
      <p:ext uri="{BB962C8B-B14F-4D97-AF65-F5344CB8AC3E}">
        <p14:creationId xmlns:p14="http://schemas.microsoft.com/office/powerpoint/2010/main" val="2840401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686340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6" y="5943599"/>
            <a:ext cx="2705875" cy="914399"/>
          </a:xfrm>
          <a:prstGeom prst="rect">
            <a:avLst/>
          </a:prstGeom>
        </p:spPr>
      </p:pic>
    </p:spTree>
    <p:extLst>
      <p:ext uri="{BB962C8B-B14F-4D97-AF65-F5344CB8AC3E}">
        <p14:creationId xmlns:p14="http://schemas.microsoft.com/office/powerpoint/2010/main" val="16694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290815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CA11BA3A-D0FB-41BC-B908-D4A5E1B21C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80818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20DB2340-6B13-4A29-8125-14BB20F156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503715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3" y="2312304"/>
            <a:ext cx="5114106"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06B74DB8-5A4C-4F51-B2A0-E80D307DC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81993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1"/>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09"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09"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09"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09"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09"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1926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76398"/>
            <a:ext cx="1428856"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37167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76398"/>
            <a:ext cx="1459895"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76398"/>
            <a:ext cx="140429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9" name="Picture 28">
            <a:extLst>
              <a:ext uri="{FF2B5EF4-FFF2-40B4-BE49-F238E27FC236}">
                <a16:creationId xmlns:a16="http://schemas.microsoft.com/office/drawing/2014/main" id="{A10A618B-99A6-45FB-B6E8-87181333F0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986854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D0745318-16DD-414F-9F5D-9C865A01E4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8" name="Slide Number Placeholder 5">
            <a:extLst>
              <a:ext uri="{FF2B5EF4-FFF2-40B4-BE49-F238E27FC236}">
                <a16:creationId xmlns:a16="http://schemas.microsoft.com/office/drawing/2014/main" id="{A2B9DECB-508D-401F-B9D4-77DEC9C1D372}"/>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895930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BDFBB89-C6C3-474C-B19A-0F1B18DD31F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6731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189813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5" name="Picture 14">
            <a:extLst>
              <a:ext uri="{FF2B5EF4-FFF2-40B4-BE49-F238E27FC236}">
                <a16:creationId xmlns:a16="http://schemas.microsoft.com/office/drawing/2014/main" id="{397D9EF4-442B-4284-B871-1A0392E16B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16" name="Slide Number Placeholder 5">
            <a:extLst>
              <a:ext uri="{FF2B5EF4-FFF2-40B4-BE49-F238E27FC236}">
                <a16:creationId xmlns:a16="http://schemas.microsoft.com/office/drawing/2014/main" id="{53B03A8B-55AE-4760-828F-26CFBC8630F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2" name="Picture 1">
            <a:extLst>
              <a:ext uri="{FF2B5EF4-FFF2-40B4-BE49-F238E27FC236}">
                <a16:creationId xmlns:a16="http://schemas.microsoft.com/office/drawing/2014/main" id="{9FBCF085-C918-6C47-CA6F-C04DBE55EB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29111" y="718507"/>
            <a:ext cx="1584417" cy="1369805"/>
          </a:xfrm>
          <a:prstGeom prst="rect">
            <a:avLst/>
          </a:prstGeom>
        </p:spPr>
      </p:pic>
      <p:pic>
        <p:nvPicPr>
          <p:cNvPr id="5" name="Picture 4">
            <a:extLst>
              <a:ext uri="{FF2B5EF4-FFF2-40B4-BE49-F238E27FC236}">
                <a16:creationId xmlns:a16="http://schemas.microsoft.com/office/drawing/2014/main" id="{91CD61FB-ECE0-D7BB-8F11-40DBB4AA6F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29111" y="2570268"/>
            <a:ext cx="1584417" cy="1369805"/>
          </a:xfrm>
          <a:prstGeom prst="rect">
            <a:avLst/>
          </a:prstGeom>
        </p:spPr>
      </p:pic>
      <p:pic>
        <p:nvPicPr>
          <p:cNvPr id="7" name="Picture 6">
            <a:extLst>
              <a:ext uri="{FF2B5EF4-FFF2-40B4-BE49-F238E27FC236}">
                <a16:creationId xmlns:a16="http://schemas.microsoft.com/office/drawing/2014/main" id="{86D9F923-346F-B359-AE2C-CAEF3B1FF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29111" y="4422029"/>
            <a:ext cx="1584417" cy="1369805"/>
          </a:xfrm>
          <a:prstGeom prst="rect">
            <a:avLst/>
          </a:prstGeom>
        </p:spPr>
      </p:pic>
    </p:spTree>
    <p:extLst>
      <p:ext uri="{BB962C8B-B14F-4D97-AF65-F5344CB8AC3E}">
        <p14:creationId xmlns:p14="http://schemas.microsoft.com/office/powerpoint/2010/main" val="3515820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0F2D3808-08C9-4878-8B91-40B8B4C927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72119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40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45606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242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dirty="0"/>
              <a:t>Click icon to add picture</a:t>
            </a:r>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dirty="0"/>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2C18C1E5-FB55-42F5-BD6D-9CC153FCDBE6}" type="slidenum">
              <a:rPr lang="en-US" smtClean="0"/>
              <a:pPr/>
              <a:t>‹#›</a:t>
            </a:fld>
            <a:endParaRPr lang="en-US" dirty="0"/>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1997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dirty="0"/>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63494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6434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23669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36998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6338"/>
            <a:ext cx="12182136"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5" y="5943599"/>
            <a:ext cx="2705877" cy="914400"/>
          </a:xfrm>
          <a:prstGeom prst="rect">
            <a:avLst/>
          </a:prstGeom>
        </p:spPr>
      </p:pic>
    </p:spTree>
    <p:extLst>
      <p:ext uri="{BB962C8B-B14F-4D97-AF65-F5344CB8AC3E}">
        <p14:creationId xmlns:p14="http://schemas.microsoft.com/office/powerpoint/2010/main" val="118432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13938369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BF1E7-F2CF-404E-BCDF-64795BBA6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733AD-1953-4462-ACB3-8839556F1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13539-E7F0-40F4-AA6B-1E68B2768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03E31-644F-4482-A294-DFB1AFB0D2B4}" type="datetimeFigureOut">
              <a:rPr lang="en-US" smtClean="0"/>
              <a:t>9/27/2022</a:t>
            </a:fld>
            <a:endParaRPr lang="en-US"/>
          </a:p>
        </p:txBody>
      </p:sp>
      <p:sp>
        <p:nvSpPr>
          <p:cNvPr id="5" name="Footer Placeholder 4">
            <a:extLst>
              <a:ext uri="{FF2B5EF4-FFF2-40B4-BE49-F238E27FC236}">
                <a16:creationId xmlns:a16="http://schemas.microsoft.com/office/drawing/2014/main" id="{D78B7CE3-D098-4CEC-BED0-3E5CC8F66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D112F3-32F4-49C5-BCC1-2DB2BEDE6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02287238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0" r:id="rId3"/>
    <p:sldLayoutId id="2147483669" r:id="rId4"/>
    <p:sldLayoutId id="2147483661" r:id="rId5"/>
    <p:sldLayoutId id="2147483662" r:id="rId6"/>
    <p:sldLayoutId id="2147483663" r:id="rId7"/>
    <p:sldLayoutId id="2147483664" r:id="rId8"/>
    <p:sldLayoutId id="2147483652" r:id="rId9"/>
    <p:sldLayoutId id="2147483653" r:id="rId10"/>
    <p:sldLayoutId id="2147483667" r:id="rId11"/>
    <p:sldLayoutId id="2147483654" r:id="rId12"/>
    <p:sldLayoutId id="2147483666" r:id="rId13"/>
    <p:sldLayoutId id="2147483656" r:id="rId14"/>
    <p:sldLayoutId id="2147483665" r:id="rId15"/>
    <p:sldLayoutId id="2147483670" r:id="rId16"/>
    <p:sldLayoutId id="2147483655"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1"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53.xml"/><Relationship Id="rId1" Type="http://schemas.openxmlformats.org/officeDocument/2006/relationships/tags" Target="../tags/tag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7.xml"/><Relationship Id="rId1" Type="http://schemas.openxmlformats.org/officeDocument/2006/relationships/tags" Target="../tags/tag9.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2.xml"/><Relationship Id="rId1" Type="http://schemas.openxmlformats.org/officeDocument/2006/relationships/tags" Target="../tags/tag10.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2.xml"/><Relationship Id="rId1" Type="http://schemas.openxmlformats.org/officeDocument/2006/relationships/tags" Target="../tags/tag1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pn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38.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4.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1.xml"/><Relationship Id="rId7" Type="http://schemas.openxmlformats.org/officeDocument/2006/relationships/diagramColors" Target="../diagrams/colors5.xml"/><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5.xml"/><Relationship Id="rId1" Type="http://schemas.openxmlformats.org/officeDocument/2006/relationships/tags" Target="../tags/tag13.xml"/><Relationship Id="rId5" Type="http://schemas.openxmlformats.org/officeDocument/2006/relationships/image" Target="../media/image55.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1.png"/><Relationship Id="rId7" Type="http://schemas.openxmlformats.org/officeDocument/2006/relationships/diagramColors" Target="../diagrams/colors6.xml"/><Relationship Id="rId2" Type="http://schemas.openxmlformats.org/officeDocument/2006/relationships/notesSlide" Target="../notesSlides/notesSlide35.xml"/><Relationship Id="rId1" Type="http://schemas.openxmlformats.org/officeDocument/2006/relationships/slideLayout" Target="../slideLayouts/slideLayout5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1.png"/><Relationship Id="rId7" Type="http://schemas.openxmlformats.org/officeDocument/2006/relationships/diagramColors" Target="../diagrams/colors7.xml"/><Relationship Id="rId2" Type="http://schemas.openxmlformats.org/officeDocument/2006/relationships/notesSlide" Target="../notesSlides/notesSlide36.xml"/><Relationship Id="rId1" Type="http://schemas.openxmlformats.org/officeDocument/2006/relationships/slideLayout" Target="../slideLayouts/slideLayout5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5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3.xml"/><Relationship Id="rId1" Type="http://schemas.openxmlformats.org/officeDocument/2006/relationships/tags" Target="../tags/tag14.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7.xml"/><Relationship Id="rId1" Type="http://schemas.openxmlformats.org/officeDocument/2006/relationships/tags" Target="../tags/tag15.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1.png"/><Relationship Id="rId1" Type="http://schemas.openxmlformats.org/officeDocument/2006/relationships/slideLayout" Target="../slideLayouts/slideLayout56.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hyperlink" Target="https://app.smartsheet.com/b/form/c22b69634b4e4a8596306d45ac107c2f" TargetMode="External"/><Relationship Id="rId2" Type="http://schemas.openxmlformats.org/officeDocument/2006/relationships/notesSlide" Target="../notesSlides/notesSlide44.xml"/><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image" Target="../media/image62.sv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hyperlink" Target="https://www.surveymonkey.com/r/T65DLKY" TargetMode="External"/><Relationship Id="rId2" Type="http://schemas.openxmlformats.org/officeDocument/2006/relationships/notesSlide" Target="../notesSlides/notesSlide45.xml"/><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hyperlink" Target="mailto:Dochez_N@cde.state.co.us" TargetMode="External"/><Relationship Id="rId2" Type="http://schemas.openxmlformats.org/officeDocument/2006/relationships/hyperlink" Target="mailto:Burnham_R@cde.state.co.us" TargetMode="External"/><Relationship Id="rId1" Type="http://schemas.openxmlformats.org/officeDocument/2006/relationships/slideLayout" Target="../slideLayouts/slideLayout5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3.xml"/><Relationship Id="rId1" Type="http://schemas.openxmlformats.org/officeDocument/2006/relationships/tags" Target="../tags/tag6.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41.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90705D-109D-463C-B907-43221CB8FB89}"/>
              </a:ext>
            </a:extLst>
          </p:cNvPr>
          <p:cNvSpPr txBox="1">
            <a:spLocks/>
          </p:cNvSpPr>
          <p:nvPr/>
        </p:nvSpPr>
        <p:spPr>
          <a:xfrm>
            <a:off x="2560320" y="960120"/>
            <a:ext cx="7077456" cy="289864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tx1"/>
                </a:solidFill>
                <a:latin typeface="Catseye Bold" panose="02000506060000020004" pitchFamily="50" charset="0"/>
                <a:ea typeface="+mj-ea"/>
                <a:cs typeface="+mj-cs"/>
              </a:defRPr>
            </a:lvl1pPr>
          </a:lstStyle>
          <a:p>
            <a:r>
              <a:rPr lang="en-US" dirty="0"/>
              <a:t>Income Verification Webinar</a:t>
            </a:r>
          </a:p>
        </p:txBody>
      </p:sp>
      <p:sp>
        <p:nvSpPr>
          <p:cNvPr id="6" name="Subtitle 2">
            <a:extLst>
              <a:ext uri="{FF2B5EF4-FFF2-40B4-BE49-F238E27FC236}">
                <a16:creationId xmlns:a16="http://schemas.microsoft.com/office/drawing/2014/main" id="{2E62B0DD-F4BA-4D70-957C-21AE0C4C8C6F}"/>
              </a:ext>
            </a:extLst>
          </p:cNvPr>
          <p:cNvSpPr txBox="1">
            <a:spLocks/>
          </p:cNvSpPr>
          <p:nvPr/>
        </p:nvSpPr>
        <p:spPr>
          <a:xfrm>
            <a:off x="2633472" y="4535424"/>
            <a:ext cx="6931152" cy="94183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mn-lt"/>
              </a:rPr>
              <a:t>How to verify information on free and reduced-price meal applications.</a:t>
            </a:r>
          </a:p>
          <a:p>
            <a:pPr marL="0" indent="0" algn="ctr">
              <a:buNone/>
            </a:pPr>
            <a:r>
              <a:rPr lang="en-US" sz="2800" dirty="0"/>
              <a:t>This webinar will start at 2</a:t>
            </a:r>
            <a:r>
              <a:rPr lang="en-US" sz="2800" dirty="0">
                <a:sym typeface="Wingdings" panose="05000000000000000000" pitchFamily="2" charset="2"/>
              </a:rPr>
              <a:t>:00pm</a:t>
            </a:r>
            <a:r>
              <a:rPr lang="en-US" sz="2800" dirty="0"/>
              <a:t> </a:t>
            </a:r>
          </a:p>
        </p:txBody>
      </p:sp>
      <p:pic>
        <p:nvPicPr>
          <p:cNvPr id="7" name="Picture 6">
            <a:extLst>
              <a:ext uri="{FF2B5EF4-FFF2-40B4-BE49-F238E27FC236}">
                <a16:creationId xmlns:a16="http://schemas.microsoft.com/office/drawing/2014/main" id="{5C24CF6C-1E23-44ED-93EC-94525995E1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0063" y="3403234"/>
            <a:ext cx="8294902" cy="299538"/>
          </a:xfrm>
          <a:prstGeom prst="rect">
            <a:avLst/>
          </a:prstGeom>
        </p:spPr>
      </p:pic>
    </p:spTree>
    <p:custDataLst>
      <p:tags r:id="rId1"/>
    </p:custDataLst>
    <p:extLst>
      <p:ext uri="{BB962C8B-B14F-4D97-AF65-F5344CB8AC3E}">
        <p14:creationId xmlns:p14="http://schemas.microsoft.com/office/powerpoint/2010/main" val="166164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Verification for Cause</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88870"/>
            <a:ext cx="10515600" cy="3801617"/>
          </a:xfrm>
        </p:spPr>
        <p:txBody>
          <a:bodyPr>
            <a:normAutofit/>
          </a:bodyPr>
          <a:lstStyle/>
          <a:p>
            <a:pPr marL="342900" indent="-342900">
              <a:buFont typeface="Arial" panose="020B0604020202020204" pitchFamily="34" charset="0"/>
              <a:buChar char="•"/>
            </a:pPr>
            <a:r>
              <a:rPr lang="en-US" sz="2800" dirty="0">
                <a:solidFill>
                  <a:schemeClr val="tx1"/>
                </a:solidFill>
                <a:ea typeface="Gadugi" panose="020B0502040204020203" pitchFamily="34" charset="0"/>
              </a:rPr>
              <a:t>Ability to verify any questionable application </a:t>
            </a:r>
            <a:r>
              <a:rPr lang="en-US" sz="2800" b="1" dirty="0">
                <a:solidFill>
                  <a:schemeClr val="tx1"/>
                </a:solidFill>
                <a:ea typeface="Gadugi" panose="020B0502040204020203" pitchFamily="34" charset="0"/>
              </a:rPr>
              <a:t>at any time during the school year</a:t>
            </a:r>
          </a:p>
          <a:p>
            <a:pPr marL="342900" indent="-342900">
              <a:buFont typeface="Arial" panose="020B0604020202020204" pitchFamily="34" charset="0"/>
              <a:buChar char="•"/>
            </a:pPr>
            <a:r>
              <a:rPr lang="en-US" sz="2800" dirty="0">
                <a:solidFill>
                  <a:schemeClr val="tx1"/>
                </a:solidFill>
                <a:ea typeface="Gadugi" panose="020B0502040204020203" pitchFamily="34" charset="0"/>
              </a:rPr>
              <a:t>Must first approve the application at face value</a:t>
            </a:r>
          </a:p>
          <a:p>
            <a:pPr marL="342900" indent="-342900">
              <a:buFont typeface="Arial" panose="020B0604020202020204" pitchFamily="34" charset="0"/>
              <a:buChar char="•"/>
            </a:pPr>
            <a:r>
              <a:rPr lang="en-US" sz="2800" dirty="0">
                <a:solidFill>
                  <a:schemeClr val="tx1"/>
                </a:solidFill>
                <a:ea typeface="Gadugi" panose="020B0502040204020203" pitchFamily="34" charset="0"/>
              </a:rPr>
              <a:t>Follow the same process as annual verification</a:t>
            </a:r>
          </a:p>
          <a:p>
            <a:pPr marL="342900" indent="-342900">
              <a:buFont typeface="Arial" panose="020B0604020202020204" pitchFamily="34" charset="0"/>
              <a:buChar char="•"/>
            </a:pPr>
            <a:r>
              <a:rPr lang="en-US" sz="2800" dirty="0">
                <a:solidFill>
                  <a:schemeClr val="tx1"/>
                </a:solidFill>
                <a:ea typeface="Gadugi" panose="020B0502040204020203" pitchFamily="34" charset="0"/>
              </a:rPr>
              <a:t>Examples of questionable applications:</a:t>
            </a:r>
          </a:p>
          <a:p>
            <a:pPr marL="1028700" lvl="1" indent="-342900">
              <a:buFont typeface="Courier New" panose="02070309020205020404" pitchFamily="49" charset="0"/>
              <a:buChar char="o"/>
            </a:pPr>
            <a:r>
              <a:rPr lang="en-US" dirty="0">
                <a:ea typeface="Gadugi" panose="020B0502040204020203" pitchFamily="34" charset="0"/>
              </a:rPr>
              <a:t>Report of fraud</a:t>
            </a:r>
          </a:p>
          <a:p>
            <a:pPr marL="1028700" lvl="1" indent="-342900">
              <a:buFont typeface="Courier New" panose="02070309020205020404" pitchFamily="49" charset="0"/>
              <a:buChar char="o"/>
            </a:pPr>
            <a:r>
              <a:rPr lang="en-US" dirty="0">
                <a:ea typeface="Gadugi" panose="020B0502040204020203" pitchFamily="34" charset="0"/>
              </a:rPr>
              <a:t>Cannot directly certify a case number application</a:t>
            </a:r>
          </a:p>
          <a:p>
            <a:pPr marL="1028700" lvl="1" indent="-342900">
              <a:buFont typeface="Courier New" panose="02070309020205020404" pitchFamily="49" charset="0"/>
              <a:buChar char="o"/>
            </a:pPr>
            <a:r>
              <a:rPr lang="en-US" dirty="0">
                <a:ea typeface="Gadugi" panose="020B0502040204020203" pitchFamily="34" charset="0"/>
              </a:rPr>
              <a:t>Outside knowledge/questionable information on the application</a:t>
            </a:r>
          </a:p>
          <a:p>
            <a:pPr marL="0" indent="0">
              <a:buNone/>
            </a:pPr>
            <a:endParaRPr lang="en-US" dirty="0"/>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78698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2D9CA0-1791-40C7-A419-1A0FC27F1453}"/>
              </a:ext>
            </a:extLst>
          </p:cNvPr>
          <p:cNvSpPr>
            <a:spLocks noGrp="1"/>
          </p:cNvSpPr>
          <p:nvPr>
            <p:ph type="title"/>
          </p:nvPr>
        </p:nvSpPr>
        <p:spPr/>
        <p:txBody>
          <a:bodyPr/>
          <a:lstStyle/>
          <a:p>
            <a:r>
              <a:rPr lang="en-US" sz="7200" dirty="0"/>
              <a:t>Verification Timeline</a:t>
            </a:r>
            <a:endParaRPr lang="en-US" dirty="0"/>
          </a:p>
        </p:txBody>
      </p:sp>
      <p:graphicFrame>
        <p:nvGraphicFramePr>
          <p:cNvPr id="9" name="Content Placeholder 4" descr="timeline SmartArt graphic">
            <a:extLst>
              <a:ext uri="{FF2B5EF4-FFF2-40B4-BE49-F238E27FC236}">
                <a16:creationId xmlns:a16="http://schemas.microsoft.com/office/drawing/2014/main" id="{F1FE7965-FFF1-4D76-8410-67C3D7905909}"/>
              </a:ext>
            </a:extLst>
          </p:cNvPr>
          <p:cNvGraphicFramePr>
            <a:graphicFrameLocks noGrp="1"/>
          </p:cNvGraphicFramePr>
          <p:nvPr>
            <p:ph idx="1"/>
            <p:extLst>
              <p:ext uri="{D42A27DB-BD31-4B8C-83A1-F6EECF244321}">
                <p14:modId xmlns:p14="http://schemas.microsoft.com/office/powerpoint/2010/main" val="3998585363"/>
              </p:ext>
            </p:extLst>
          </p:nvPr>
        </p:nvGraphicFramePr>
        <p:xfrm>
          <a:off x="612457" y="1950720"/>
          <a:ext cx="10967085" cy="4358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Logo, company name&#10;&#10;Description automatically generated">
            <a:extLst>
              <a:ext uri="{FF2B5EF4-FFF2-40B4-BE49-F238E27FC236}">
                <a16:creationId xmlns:a16="http://schemas.microsoft.com/office/drawing/2014/main" id="{7F0CB545-A5AD-485C-8B4B-BECC4BAD33A4}"/>
              </a:ext>
            </a:extLst>
          </p:cNvPr>
          <p:cNvPicPr>
            <a:picLocks noChangeAspect="1"/>
          </p:cNvPicPr>
          <p:nvPr/>
        </p:nvPicPr>
        <p:blipFill rotWithShape="1">
          <a:blip r:embed="rId9"/>
          <a:srcRect t="35517" b="33113"/>
          <a:stretch/>
        </p:blipFill>
        <p:spPr>
          <a:xfrm>
            <a:off x="9857874" y="6308840"/>
            <a:ext cx="2334126" cy="549160"/>
          </a:xfrm>
          <a:prstGeom prst="rect">
            <a:avLst/>
          </a:prstGeom>
        </p:spPr>
      </p:pic>
    </p:spTree>
    <p:custDataLst>
      <p:tags r:id="rId1"/>
    </p:custDataLst>
    <p:extLst>
      <p:ext uri="{BB962C8B-B14F-4D97-AF65-F5344CB8AC3E}">
        <p14:creationId xmlns:p14="http://schemas.microsoft.com/office/powerpoint/2010/main" val="363001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rmAutofit/>
          </a:bodyPr>
          <a:lstStyle/>
          <a:p>
            <a:r>
              <a:rPr lang="en-US" sz="7200" dirty="0"/>
              <a:t>Verification Process</a:t>
            </a:r>
            <a:r>
              <a:rPr lang="en-US" dirty="0"/>
              <a:t> </a:t>
            </a:r>
          </a:p>
        </p:txBody>
      </p:sp>
      <p:sp>
        <p:nvSpPr>
          <p:cNvPr id="4" name="Content Placeholder 3">
            <a:extLst>
              <a:ext uri="{FF2B5EF4-FFF2-40B4-BE49-F238E27FC236}">
                <a16:creationId xmlns:a16="http://schemas.microsoft.com/office/drawing/2014/main" id="{947F062E-956B-4680-B26F-D1CA5D55B048}"/>
              </a:ext>
            </a:extLst>
          </p:cNvPr>
          <p:cNvSpPr>
            <a:spLocks noGrp="1"/>
          </p:cNvSpPr>
          <p:nvPr>
            <p:ph sz="half" idx="2"/>
          </p:nvPr>
        </p:nvSpPr>
        <p:spPr>
          <a:xfrm>
            <a:off x="649224" y="2308860"/>
            <a:ext cx="11055096" cy="4103369"/>
          </a:xfrm>
        </p:spPr>
        <p:txBody>
          <a:bodyPr>
            <a:normAutofit fontScale="92500" lnSpcReduction="10000"/>
          </a:bodyPr>
          <a:lstStyle/>
          <a:p>
            <a:pPr marL="560069" indent="-514350">
              <a:spcAft>
                <a:spcPts val="600"/>
              </a:spcAft>
              <a:buFont typeface="+mj-lt"/>
              <a:buAutoNum type="arabicPeriod"/>
            </a:pPr>
            <a:r>
              <a:rPr lang="en-US" dirty="0">
                <a:ea typeface="Gadugi" panose="020B0502040204020203" pitchFamily="34" charset="0"/>
              </a:rPr>
              <a:t>Count all approved free and reduced applications as of October 1</a:t>
            </a:r>
            <a:r>
              <a:rPr lang="en-US" baseline="30000" dirty="0">
                <a:ea typeface="Gadugi" panose="020B0502040204020203" pitchFamily="34" charset="0"/>
              </a:rPr>
              <a:t>st</a:t>
            </a:r>
            <a:r>
              <a:rPr lang="en-US" dirty="0">
                <a:ea typeface="Gadugi" panose="020B0502040204020203" pitchFamily="34" charset="0"/>
              </a:rPr>
              <a:t> </a:t>
            </a:r>
          </a:p>
          <a:p>
            <a:pPr marL="560069" indent="-514350">
              <a:spcAft>
                <a:spcPts val="600"/>
              </a:spcAft>
              <a:buFont typeface="+mj-lt"/>
              <a:buAutoNum type="arabicPeriod"/>
            </a:pPr>
            <a:r>
              <a:rPr lang="en-US" dirty="0">
                <a:ea typeface="Gadugi" panose="020B0502040204020203" pitchFamily="34" charset="0"/>
              </a:rPr>
              <a:t>Calculate Sample Size</a:t>
            </a:r>
          </a:p>
          <a:p>
            <a:pPr marL="560069" indent="-514350">
              <a:spcAft>
                <a:spcPts val="600"/>
              </a:spcAft>
              <a:buFont typeface="+mj-lt"/>
              <a:buAutoNum type="arabicPeriod"/>
            </a:pPr>
            <a:r>
              <a:rPr lang="en-US" dirty="0">
                <a:ea typeface="Gadugi" panose="020B0502040204020203" pitchFamily="34" charset="0"/>
              </a:rPr>
              <a:t>Conduct confirmation reviews</a:t>
            </a:r>
          </a:p>
          <a:p>
            <a:pPr marL="502919" lvl="1" indent="0">
              <a:spcAft>
                <a:spcPts val="600"/>
              </a:spcAft>
              <a:buNone/>
            </a:pPr>
            <a:r>
              <a:rPr lang="en-US" dirty="0">
                <a:ea typeface="Gadugi" panose="020B0502040204020203" pitchFamily="34" charset="0"/>
              </a:rPr>
              <a:t>a.  Replace applications (if necessary)</a:t>
            </a:r>
          </a:p>
          <a:p>
            <a:pPr marL="560069" indent="-514350">
              <a:spcAft>
                <a:spcPts val="600"/>
              </a:spcAft>
              <a:buClr>
                <a:schemeClr val="tx1"/>
              </a:buClr>
              <a:buFont typeface="+mj-lt"/>
              <a:buAutoNum type="arabicPeriod"/>
            </a:pPr>
            <a:r>
              <a:rPr lang="en-US" dirty="0">
                <a:ea typeface="Gadugi" panose="020B0502040204020203" pitchFamily="34" charset="0"/>
              </a:rPr>
              <a:t>Notify households</a:t>
            </a:r>
          </a:p>
          <a:p>
            <a:pPr marL="502919" lvl="1" indent="0">
              <a:spcAft>
                <a:spcPts val="600"/>
              </a:spcAft>
              <a:buClr>
                <a:schemeClr val="tx1"/>
              </a:buClr>
              <a:buNone/>
            </a:pPr>
            <a:r>
              <a:rPr lang="en-US" dirty="0">
                <a:ea typeface="Gadugi" panose="020B0502040204020203" pitchFamily="34" charset="0"/>
              </a:rPr>
              <a:t>a.  Follow-up attempts </a:t>
            </a:r>
          </a:p>
          <a:p>
            <a:pPr marL="560069" indent="-514350">
              <a:spcAft>
                <a:spcPts val="600"/>
              </a:spcAft>
              <a:buClr>
                <a:schemeClr val="tx1"/>
              </a:buClr>
              <a:buFont typeface="+mj-lt"/>
              <a:buAutoNum type="arabicPeriod"/>
            </a:pPr>
            <a:r>
              <a:rPr lang="en-US" dirty="0">
                <a:ea typeface="Gadugi" panose="020B0502040204020203" pitchFamily="34" charset="0"/>
              </a:rPr>
              <a:t>Review submitted documentation</a:t>
            </a:r>
          </a:p>
          <a:p>
            <a:pPr marL="560069" indent="-514350">
              <a:spcAft>
                <a:spcPts val="600"/>
              </a:spcAft>
              <a:buClr>
                <a:schemeClr val="tx1"/>
              </a:buClr>
              <a:buFont typeface="+mj-lt"/>
              <a:buAutoNum type="arabicPeriod"/>
            </a:pPr>
            <a:r>
              <a:rPr lang="en-US" dirty="0">
                <a:ea typeface="Gadugi" panose="020B0502040204020203" pitchFamily="34" charset="0"/>
              </a:rPr>
              <a:t>Send results to households and update student statuses</a:t>
            </a:r>
          </a:p>
          <a:p>
            <a:pPr marL="560069" indent="-514350">
              <a:spcAft>
                <a:spcPts val="600"/>
              </a:spcAft>
              <a:buClr>
                <a:schemeClr val="tx1"/>
              </a:buClr>
              <a:buFont typeface="+mj-lt"/>
              <a:buAutoNum type="arabicPeriod"/>
            </a:pPr>
            <a:r>
              <a:rPr lang="en-US" dirty="0">
                <a:ea typeface="Gadugi" panose="020B0502040204020203" pitchFamily="34" charset="0"/>
              </a:rPr>
              <a:t>Complete the Verification Collection Report (VCR, FNS-742) </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3986879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osing&#10;&#10;Description automatically generated">
            <a:extLst>
              <a:ext uri="{FF2B5EF4-FFF2-40B4-BE49-F238E27FC236}">
                <a16:creationId xmlns:a16="http://schemas.microsoft.com/office/drawing/2014/main" id="{77D5F6C4-B85B-454D-AFAA-F1F1647D7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499" y="394304"/>
            <a:ext cx="9695543" cy="6463695"/>
          </a:xfrm>
          <a:prstGeom prst="rect">
            <a:avLst/>
          </a:prstGeom>
        </p:spPr>
      </p:pic>
      <p:sp>
        <p:nvSpPr>
          <p:cNvPr id="3" name="Title 2">
            <a:extLst>
              <a:ext uri="{FF2B5EF4-FFF2-40B4-BE49-F238E27FC236}">
                <a16:creationId xmlns:a16="http://schemas.microsoft.com/office/drawing/2014/main" id="{4315E633-FCA7-4E6E-AE17-2D74424E8333}"/>
              </a:ext>
            </a:extLst>
          </p:cNvPr>
          <p:cNvSpPr>
            <a:spLocks noGrp="1"/>
          </p:cNvSpPr>
          <p:nvPr>
            <p:ph type="title"/>
          </p:nvPr>
        </p:nvSpPr>
        <p:spPr/>
        <p:txBody>
          <a:bodyPr/>
          <a:lstStyle/>
          <a:p>
            <a:r>
              <a:rPr lang="en-US" dirty="0"/>
              <a:t>Counting Applications and Calculating Sample Size</a:t>
            </a:r>
            <a:br>
              <a:rPr lang="en-US" dirty="0"/>
            </a:br>
            <a:endParaRPr lang="en-US" dirty="0"/>
          </a:p>
        </p:txBody>
      </p:sp>
    </p:spTree>
    <p:extLst>
      <p:ext uri="{BB962C8B-B14F-4D97-AF65-F5344CB8AC3E}">
        <p14:creationId xmlns:p14="http://schemas.microsoft.com/office/powerpoint/2010/main" val="339018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Count of Applications</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lnSpcReduction="10000"/>
          </a:bodyPr>
          <a:lstStyle/>
          <a:p>
            <a:pPr marL="457200" indent="-457200">
              <a:buFont typeface="Arial" panose="020B0604020202020204" pitchFamily="34" charset="0"/>
              <a:buChar char="•"/>
            </a:pPr>
            <a:r>
              <a:rPr lang="en-US" sz="2800" dirty="0">
                <a:solidFill>
                  <a:schemeClr val="tx1"/>
                </a:solidFill>
                <a:ea typeface="Gadugi" panose="020B0502040204020203" pitchFamily="34" charset="0"/>
              </a:rPr>
              <a:t>Count the total number of approved applications on file as of October 1. Keep record of: </a:t>
            </a:r>
          </a:p>
          <a:p>
            <a:pPr lvl="1">
              <a:buFont typeface="Courier New" panose="02070309020205020404" pitchFamily="49" charset="0"/>
              <a:buChar char="o"/>
            </a:pPr>
            <a:r>
              <a:rPr lang="en-US" dirty="0">
                <a:ea typeface="Gadugi" panose="020B0502040204020203" pitchFamily="34" charset="0"/>
              </a:rPr>
              <a:t># of free categorical applications</a:t>
            </a:r>
          </a:p>
          <a:p>
            <a:pPr lvl="1">
              <a:buFont typeface="Courier New" panose="02070309020205020404" pitchFamily="49" charset="0"/>
              <a:buChar char="o"/>
            </a:pPr>
            <a:r>
              <a:rPr lang="en-US" dirty="0">
                <a:ea typeface="Gadugi" panose="020B0502040204020203" pitchFamily="34" charset="0"/>
              </a:rPr>
              <a:t># of free income applications</a:t>
            </a:r>
          </a:p>
          <a:p>
            <a:pPr lvl="1">
              <a:buFont typeface="Courier New" panose="02070309020205020404" pitchFamily="49" charset="0"/>
              <a:buChar char="o"/>
            </a:pPr>
            <a:r>
              <a:rPr lang="en-US" dirty="0">
                <a:ea typeface="Gadugi" panose="020B0502040204020203" pitchFamily="34" charset="0"/>
              </a:rPr>
              <a:t># of reduced applications</a:t>
            </a:r>
          </a:p>
          <a:p>
            <a:pPr marL="457200" indent="-457200">
              <a:buFont typeface="Arial" panose="020B0604020202020204" pitchFamily="34" charset="0"/>
              <a:buChar char="•"/>
            </a:pPr>
            <a:r>
              <a:rPr lang="en-US" sz="2800" dirty="0">
                <a:solidFill>
                  <a:schemeClr val="tx1"/>
                </a:solidFill>
                <a:ea typeface="Gadugi" panose="020B0502040204020203" pitchFamily="34" charset="0"/>
              </a:rPr>
              <a:t>Review a complete list of applications </a:t>
            </a:r>
            <a:r>
              <a:rPr lang="en-US" sz="2800" i="1" dirty="0">
                <a:solidFill>
                  <a:schemeClr val="tx1"/>
                </a:solidFill>
                <a:ea typeface="Gadugi" panose="020B0502040204020203" pitchFamily="34" charset="0"/>
              </a:rPr>
              <a:t>not to include </a:t>
            </a:r>
            <a:r>
              <a:rPr lang="en-US" sz="2800" dirty="0">
                <a:solidFill>
                  <a:schemeClr val="tx1"/>
                </a:solidFill>
                <a:ea typeface="Gadugi" panose="020B0502040204020203" pitchFamily="34" charset="0"/>
              </a:rPr>
              <a:t>in sample pool in the Eligibility Manual</a:t>
            </a:r>
          </a:p>
          <a:p>
            <a:pPr marL="457200" indent="-457200">
              <a:buFont typeface="Arial" panose="020B0604020202020204" pitchFamily="34" charset="0"/>
              <a:buChar char="•"/>
            </a:pPr>
            <a:r>
              <a:rPr lang="en-US" sz="2800" dirty="0">
                <a:solidFill>
                  <a:schemeClr val="tx1"/>
                </a:solidFill>
                <a:ea typeface="Gadugi" panose="020B0502040204020203" pitchFamily="34" charset="0"/>
              </a:rPr>
              <a:t>Rolling verification: </a:t>
            </a:r>
          </a:p>
          <a:p>
            <a:pPr lvl="1">
              <a:buFont typeface="Courier New" panose="02070309020205020404" pitchFamily="49" charset="0"/>
              <a:buChar char="o"/>
            </a:pPr>
            <a:r>
              <a:rPr lang="en-US" dirty="0">
                <a:ea typeface="Gadugi" panose="020B0502040204020203" pitchFamily="34" charset="0"/>
              </a:rPr>
              <a:t>Sponsors may start verification activities once they begin the application approval process for the current school year </a:t>
            </a:r>
          </a:p>
          <a:p>
            <a:pPr lvl="1">
              <a:buFont typeface="Courier New" panose="02070309020205020404" pitchFamily="49" charset="0"/>
              <a:buChar char="o"/>
            </a:pPr>
            <a:r>
              <a:rPr lang="en-US" dirty="0">
                <a:ea typeface="Gadugi" panose="020B0502040204020203" pitchFamily="34" charset="0"/>
              </a:rPr>
              <a:t>Conducting verification on a rolling basis (e.g. weekly or monthly)</a:t>
            </a:r>
          </a:p>
          <a:p>
            <a:pPr marL="0" indent="0">
              <a:buNone/>
            </a:pPr>
            <a:endParaRPr lang="en-US" dirty="0"/>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3509210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Count…or not to Count…</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a:bodyPr>
          <a:lstStyle/>
          <a:p>
            <a:pPr marL="342900" indent="-342900">
              <a:lnSpc>
                <a:spcPct val="90000"/>
              </a:lnSpc>
              <a:buFont typeface="Arial" panose="020B0604020202020204" pitchFamily="34" charset="0"/>
              <a:buChar char="•"/>
            </a:pPr>
            <a:r>
              <a:rPr lang="en-US" dirty="0">
                <a:solidFill>
                  <a:schemeClr val="tx1"/>
                </a:solidFill>
                <a:ea typeface="Gadugi" panose="020B0502040204020203" pitchFamily="34" charset="0"/>
              </a:rPr>
              <a:t>Student is directly certified prior to Oct. 1 and on an application? </a:t>
            </a:r>
          </a:p>
          <a:p>
            <a:pPr lvl="1">
              <a:lnSpc>
                <a:spcPct val="90000"/>
              </a:lnSpc>
              <a:buFont typeface="Courier New" panose="02070309020205020404" pitchFamily="49" charset="0"/>
              <a:buChar char="o"/>
            </a:pPr>
            <a:r>
              <a:rPr lang="en-US" dirty="0">
                <a:ea typeface="Gadugi" panose="020B0502040204020203" pitchFamily="34" charset="0"/>
              </a:rPr>
              <a:t>Do not count the application</a:t>
            </a:r>
          </a:p>
          <a:p>
            <a:pPr marL="342900" indent="-342900">
              <a:lnSpc>
                <a:spcPct val="90000"/>
              </a:lnSpc>
              <a:buFont typeface="Arial" panose="020B0604020202020204" pitchFamily="34" charset="0"/>
              <a:buChar char="•"/>
            </a:pPr>
            <a:r>
              <a:rPr lang="en-US" dirty="0">
                <a:solidFill>
                  <a:schemeClr val="tx1"/>
                </a:solidFill>
                <a:ea typeface="Gadugi" panose="020B0502040204020203" pitchFamily="34" charset="0"/>
              </a:rPr>
              <a:t>Student is on an application, but his sibling is directly certified prior to Oct. 1?</a:t>
            </a:r>
          </a:p>
          <a:p>
            <a:pPr lvl="1">
              <a:lnSpc>
                <a:spcPct val="90000"/>
              </a:lnSpc>
              <a:buFont typeface="Courier New" panose="02070309020205020404" pitchFamily="49" charset="0"/>
              <a:buChar char="o"/>
            </a:pPr>
            <a:r>
              <a:rPr lang="en-US" dirty="0">
                <a:ea typeface="Gadugi" panose="020B0502040204020203" pitchFamily="34" charset="0"/>
              </a:rPr>
              <a:t>This student should be extended eligible; do not count the application</a:t>
            </a:r>
          </a:p>
          <a:p>
            <a:pPr marL="342900" indent="-342900">
              <a:lnSpc>
                <a:spcPct val="90000"/>
              </a:lnSpc>
              <a:buFont typeface="Arial" panose="020B0604020202020204" pitchFamily="34" charset="0"/>
              <a:buChar char="•"/>
            </a:pPr>
            <a:r>
              <a:rPr lang="en-US" dirty="0">
                <a:solidFill>
                  <a:schemeClr val="tx1"/>
                </a:solidFill>
                <a:ea typeface="Gadugi" panose="020B0502040204020203" pitchFamily="34" charset="0"/>
              </a:rPr>
              <a:t>Student is on a foster only application?</a:t>
            </a:r>
          </a:p>
          <a:p>
            <a:pPr lvl="1">
              <a:lnSpc>
                <a:spcPct val="90000"/>
              </a:lnSpc>
              <a:buFont typeface="Courier New" panose="02070309020205020404" pitchFamily="49" charset="0"/>
              <a:buChar char="o"/>
            </a:pPr>
            <a:r>
              <a:rPr lang="en-US" dirty="0">
                <a:ea typeface="Gadugi" panose="020B0502040204020203" pitchFamily="34" charset="0"/>
              </a:rPr>
              <a:t>Unless this student is on a foster list from the county, this application must be counted</a:t>
            </a:r>
          </a:p>
          <a:p>
            <a:pPr marL="342900" indent="-342900">
              <a:lnSpc>
                <a:spcPct val="90000"/>
              </a:lnSpc>
              <a:buFont typeface="Arial" panose="020B0604020202020204" pitchFamily="34" charset="0"/>
              <a:buChar char="•"/>
            </a:pPr>
            <a:r>
              <a:rPr lang="en-US" dirty="0">
                <a:solidFill>
                  <a:schemeClr val="tx1"/>
                </a:solidFill>
                <a:ea typeface="Gadugi" panose="020B0502040204020203" pitchFamily="34" charset="0"/>
              </a:rPr>
              <a:t>What if the application has some students approved based on income and other students are other source categorically eligible?</a:t>
            </a:r>
          </a:p>
          <a:p>
            <a:pPr lvl="1">
              <a:lnSpc>
                <a:spcPct val="90000"/>
              </a:lnSpc>
              <a:buFont typeface="Courier New" panose="02070309020205020404" pitchFamily="49" charset="0"/>
              <a:buChar char="o"/>
            </a:pPr>
            <a:r>
              <a:rPr lang="en-US" dirty="0">
                <a:ea typeface="Gadugi" panose="020B0502040204020203" pitchFamily="34" charset="0"/>
              </a:rPr>
              <a:t>Count the application</a:t>
            </a:r>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105683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Sample Size Types</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a:bodyPr>
          <a:lstStyle/>
          <a:p>
            <a:pPr marL="274320" indent="-274320">
              <a:lnSpc>
                <a:spcPct val="110000"/>
              </a:lnSpc>
              <a:spcAft>
                <a:spcPts val="600"/>
              </a:spcAft>
              <a:buFont typeface="Arial" panose="020B0604020202020204" pitchFamily="34" charset="0"/>
              <a:buChar char="•"/>
            </a:pPr>
            <a:r>
              <a:rPr lang="en-US" sz="2800" dirty="0">
                <a:ea typeface="Gadugi" panose="020B0502040204020203" pitchFamily="34" charset="0"/>
              </a:rPr>
              <a:t>3 Types</a:t>
            </a:r>
          </a:p>
          <a:p>
            <a:pPr marL="731520" lvl="3" indent="-274320">
              <a:spcBef>
                <a:spcPts val="0"/>
              </a:spcBef>
              <a:spcAft>
                <a:spcPts val="600"/>
              </a:spcAft>
              <a:buAutoNum type="arabicPeriod"/>
            </a:pPr>
            <a:r>
              <a:rPr lang="en-US" sz="2000" dirty="0">
                <a:ea typeface="Gadugi" panose="020B0502040204020203" pitchFamily="34" charset="0"/>
              </a:rPr>
              <a:t>Standard Sample is 3% of approved applications selected from </a:t>
            </a:r>
            <a:r>
              <a:rPr lang="en-US" sz="2000" b="1" i="1" dirty="0">
                <a:ea typeface="Gadugi" panose="020B0502040204020203" pitchFamily="34" charset="0"/>
              </a:rPr>
              <a:t>error-prone first</a:t>
            </a:r>
          </a:p>
          <a:p>
            <a:pPr marL="731520" lvl="3" indent="-274320">
              <a:spcBef>
                <a:spcPts val="0"/>
              </a:spcBef>
              <a:spcAft>
                <a:spcPts val="600"/>
              </a:spcAft>
              <a:buAutoNum type="arabicPeriod"/>
            </a:pPr>
            <a:r>
              <a:rPr lang="en-US" sz="2000" dirty="0">
                <a:ea typeface="Gadugi" panose="020B0502040204020203" pitchFamily="34" charset="0"/>
              </a:rPr>
              <a:t>Alternate 1 is 3% of approved applications selected at random</a:t>
            </a:r>
          </a:p>
          <a:p>
            <a:pPr marL="731520" lvl="3" indent="-274320">
              <a:spcBef>
                <a:spcPts val="0"/>
              </a:spcBef>
              <a:spcAft>
                <a:spcPts val="600"/>
              </a:spcAft>
              <a:buAutoNum type="arabicPeriod"/>
            </a:pPr>
            <a:r>
              <a:rPr lang="en-US" sz="2000" dirty="0">
                <a:ea typeface="Gadugi" panose="020B0502040204020203" pitchFamily="34" charset="0"/>
              </a:rPr>
              <a:t>Alternate 2 is 1% of approved applications selected from error prone first and .5% selected from case number/foster only applications (categorical applications)</a:t>
            </a:r>
          </a:p>
          <a:p>
            <a:pPr marL="274320" indent="-274320">
              <a:lnSpc>
                <a:spcPct val="110000"/>
              </a:lnSpc>
              <a:spcAft>
                <a:spcPts val="600"/>
              </a:spcAft>
              <a:buFont typeface="Arial" panose="020B0604020202020204" pitchFamily="34" charset="0"/>
              <a:buChar char="•"/>
            </a:pPr>
            <a:r>
              <a:rPr lang="en-US" sz="2800" dirty="0">
                <a:ea typeface="Gadugi" panose="020B0502040204020203" pitchFamily="34" charset="0"/>
              </a:rPr>
              <a:t>When calculating your sample size, </a:t>
            </a:r>
            <a:r>
              <a:rPr lang="en-US" sz="2800" b="1" i="1" dirty="0">
                <a:ea typeface="Gadugi" panose="020B0502040204020203" pitchFamily="34" charset="0"/>
              </a:rPr>
              <a:t>ALWAYS ROUND UP</a:t>
            </a:r>
            <a:endParaRPr lang="en-US" sz="2800" dirty="0">
              <a:ea typeface="Gadugi" panose="020B0502040204020203" pitchFamily="34" charset="0"/>
            </a:endParaRPr>
          </a:p>
          <a:p>
            <a:pPr marL="274320" lvl="1" indent="-274320" algn="ctr">
              <a:spcAft>
                <a:spcPts val="600"/>
              </a:spcAft>
              <a:buNone/>
            </a:pPr>
            <a:r>
              <a:rPr lang="en-US" i="1" dirty="0">
                <a:ea typeface="Gadugi" panose="020B0502040204020203" pitchFamily="34" charset="0"/>
              </a:rPr>
              <a:t>*Must qualify to use Alternate Sample Sizes*</a:t>
            </a:r>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216219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dirty="0"/>
              <a:t>Error Prone</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3976601"/>
          </a:xfrm>
          <a:prstGeom prst="rect">
            <a:avLst/>
          </a:prstGeom>
          <a:noFill/>
        </p:spPr>
        <p:txBody>
          <a:bodyPr wrap="square">
            <a:spAutoFit/>
          </a:bodyPr>
          <a:lstStyle/>
          <a:p>
            <a:pPr marL="342900" indent="-342900">
              <a:lnSpc>
                <a:spcPct val="110000"/>
              </a:lnSpc>
              <a:spcAft>
                <a:spcPts val="600"/>
              </a:spcAft>
              <a:buFont typeface="Arial" panose="020B0604020202020204" pitchFamily="34" charset="0"/>
              <a:buChar char="•"/>
            </a:pPr>
            <a:r>
              <a:rPr lang="en-US" dirty="0">
                <a:ea typeface="Gadugi" panose="020B0502040204020203" pitchFamily="34" charset="0"/>
              </a:rPr>
              <a:t>Error prone application: any income application that is close to the thresholds of the income eligibility guidelines (IEGs)</a:t>
            </a:r>
          </a:p>
          <a:p>
            <a:pPr marL="342900" indent="-342900">
              <a:lnSpc>
                <a:spcPct val="110000"/>
              </a:lnSpc>
              <a:spcAft>
                <a:spcPts val="600"/>
              </a:spcAft>
              <a:buFont typeface="Arial" panose="020B0604020202020204" pitchFamily="34" charset="0"/>
              <a:buChar char="•"/>
            </a:pPr>
            <a:endParaRPr lang="en-US" sz="2000" dirty="0">
              <a:ea typeface="Gadugi" panose="020B0502040204020203" pitchFamily="34" charset="0"/>
            </a:endParaRPr>
          </a:p>
          <a:p>
            <a:pPr marL="0" indent="0">
              <a:lnSpc>
                <a:spcPct val="110000"/>
              </a:lnSpc>
              <a:spcAft>
                <a:spcPts val="600"/>
              </a:spcAft>
              <a:buNone/>
            </a:pPr>
            <a:endParaRPr lang="en-US" sz="2000" dirty="0">
              <a:ea typeface="Gadugi" panose="020B0502040204020203" pitchFamily="34" charset="0"/>
            </a:endParaRPr>
          </a:p>
          <a:p>
            <a:pPr>
              <a:lnSpc>
                <a:spcPct val="110000"/>
              </a:lnSpc>
              <a:spcAft>
                <a:spcPts val="600"/>
              </a:spcAft>
            </a:pPr>
            <a:endParaRPr lang="en-US" sz="2000" dirty="0">
              <a:ea typeface="Gadugi" panose="020B0502040204020203" pitchFamily="34" charset="0"/>
            </a:endParaRPr>
          </a:p>
          <a:p>
            <a:pPr>
              <a:lnSpc>
                <a:spcPct val="110000"/>
              </a:lnSpc>
              <a:spcAft>
                <a:spcPts val="600"/>
              </a:spcAft>
            </a:pPr>
            <a:endParaRPr lang="en-US" sz="2000" dirty="0">
              <a:ea typeface="Gadugi" panose="020B0502040204020203" pitchFamily="34" charset="0"/>
            </a:endParaRPr>
          </a:p>
          <a:p>
            <a:pPr>
              <a:lnSpc>
                <a:spcPct val="110000"/>
              </a:lnSpc>
              <a:spcAft>
                <a:spcPts val="600"/>
              </a:spcAft>
            </a:pPr>
            <a:endParaRPr lang="en-US" sz="2000" dirty="0">
              <a:ea typeface="Gadugi" panose="020B0502040204020203" pitchFamily="34" charset="0"/>
            </a:endParaRPr>
          </a:p>
          <a:p>
            <a:pPr>
              <a:lnSpc>
                <a:spcPct val="110000"/>
              </a:lnSpc>
              <a:spcAft>
                <a:spcPts val="600"/>
              </a:spcAft>
            </a:pPr>
            <a:endParaRPr lang="en-US" sz="2000" dirty="0">
              <a:ea typeface="Gadugi" panose="020B0502040204020203" pitchFamily="34" charset="0"/>
            </a:endParaRPr>
          </a:p>
          <a:p>
            <a:pPr>
              <a:lnSpc>
                <a:spcPct val="110000"/>
              </a:lnSpc>
              <a:spcAft>
                <a:spcPts val="600"/>
              </a:spcAft>
            </a:pPr>
            <a:endParaRPr lang="en-US" sz="2000" dirty="0">
              <a:ea typeface="Gadugi" panose="020B0502040204020203" pitchFamily="34" charset="0"/>
            </a:endParaRPr>
          </a:p>
          <a:p>
            <a:pPr marL="342900" indent="-342900">
              <a:lnSpc>
                <a:spcPct val="110000"/>
              </a:lnSpc>
              <a:spcAft>
                <a:spcPts val="600"/>
              </a:spcAft>
              <a:buFont typeface="Arial" panose="020B0604020202020204" pitchFamily="34" charset="0"/>
              <a:buChar char="•"/>
            </a:pPr>
            <a:r>
              <a:rPr lang="en-US" dirty="0">
                <a:ea typeface="Gadugi" panose="020B0502040204020203" pitchFamily="34" charset="0"/>
              </a:rPr>
              <a:t>Non-error prone: all other applications, including income and categorical</a:t>
            </a:r>
          </a:p>
        </p:txBody>
      </p:sp>
      <p:graphicFrame>
        <p:nvGraphicFramePr>
          <p:cNvPr id="6" name="Table 5" descr="Error Prone Frequencies " title="Error Prone Chart ">
            <a:extLst>
              <a:ext uri="{FF2B5EF4-FFF2-40B4-BE49-F238E27FC236}">
                <a16:creationId xmlns:a16="http://schemas.microsoft.com/office/drawing/2014/main" id="{673A0CAE-2766-AF26-98E5-3D1F536DC691}"/>
              </a:ext>
            </a:extLst>
          </p:cNvPr>
          <p:cNvGraphicFramePr>
            <a:graphicFrameLocks noGrp="1"/>
          </p:cNvGraphicFramePr>
          <p:nvPr>
            <p:extLst>
              <p:ext uri="{D42A27DB-BD31-4B8C-83A1-F6EECF244321}">
                <p14:modId xmlns:p14="http://schemas.microsoft.com/office/powerpoint/2010/main" val="2485648687"/>
              </p:ext>
            </p:extLst>
          </p:nvPr>
        </p:nvGraphicFramePr>
        <p:xfrm>
          <a:off x="1051319" y="2952288"/>
          <a:ext cx="8138640" cy="2426962"/>
        </p:xfrm>
        <a:graphic>
          <a:graphicData uri="http://schemas.openxmlformats.org/drawingml/2006/table">
            <a:tbl>
              <a:tblPr firstRow="1" bandRow="1">
                <a:tableStyleId>{BC89EF96-8CEA-46FF-86C4-4CE0E7609802}</a:tableStyleId>
              </a:tblPr>
              <a:tblGrid>
                <a:gridCol w="1964500">
                  <a:extLst>
                    <a:ext uri="{9D8B030D-6E8A-4147-A177-3AD203B41FA5}">
                      <a16:colId xmlns:a16="http://schemas.microsoft.com/office/drawing/2014/main" val="20000"/>
                    </a:ext>
                  </a:extLst>
                </a:gridCol>
                <a:gridCol w="6174140">
                  <a:extLst>
                    <a:ext uri="{9D8B030D-6E8A-4147-A177-3AD203B41FA5}">
                      <a16:colId xmlns:a16="http://schemas.microsoft.com/office/drawing/2014/main" val="20001"/>
                    </a:ext>
                  </a:extLst>
                </a:gridCol>
              </a:tblGrid>
              <a:tr h="388884">
                <a:tc>
                  <a:txBody>
                    <a:bodyPr/>
                    <a:lstStyle/>
                    <a:p>
                      <a:r>
                        <a:rPr lang="en-US" sz="1800" dirty="0"/>
                        <a:t>Frequency</a:t>
                      </a:r>
                      <a:endParaRPr lang="en-US" sz="1800" b="1" dirty="0"/>
                    </a:p>
                  </a:txBody>
                  <a:tcPr/>
                </a:tc>
                <a:tc>
                  <a:txBody>
                    <a:bodyPr/>
                    <a:lstStyle/>
                    <a:p>
                      <a:r>
                        <a:rPr lang="en-US" sz="1800" dirty="0"/>
                        <a:t>Threshold for Error Prone</a:t>
                      </a:r>
                      <a:endParaRPr lang="en-US" sz="1800" b="1" dirty="0"/>
                    </a:p>
                  </a:txBody>
                  <a:tcPr/>
                </a:tc>
                <a:extLst>
                  <a:ext uri="{0D108BD9-81ED-4DB2-BD59-A6C34878D82A}">
                    <a16:rowId xmlns:a16="http://schemas.microsoft.com/office/drawing/2014/main" val="10000"/>
                  </a:ext>
                </a:extLst>
              </a:tr>
              <a:tr h="391790">
                <a:tc>
                  <a:txBody>
                    <a:bodyPr/>
                    <a:lstStyle/>
                    <a:p>
                      <a:r>
                        <a:rPr lang="en-US" sz="1800" dirty="0"/>
                        <a:t>Yearly</a:t>
                      </a:r>
                      <a:endParaRPr lang="en-US" sz="1800" b="1" dirty="0">
                        <a:solidFill>
                          <a:srgbClr val="000000"/>
                        </a:solidFill>
                      </a:endParaRPr>
                    </a:p>
                  </a:txBody>
                  <a:tcPr/>
                </a:tc>
                <a:tc>
                  <a:txBody>
                    <a:bodyPr/>
                    <a:lstStyle/>
                    <a:p>
                      <a:r>
                        <a:rPr lang="en-US" sz="1800" dirty="0"/>
                        <a:t>EP = Apps with income within $1,200</a:t>
                      </a:r>
                      <a:r>
                        <a:rPr lang="en-US" sz="1800" baseline="0" dirty="0"/>
                        <a:t> of the yearly IEGs</a:t>
                      </a:r>
                      <a:endParaRPr lang="en-US" sz="1800" b="1" dirty="0">
                        <a:solidFill>
                          <a:srgbClr val="000000"/>
                        </a:solidFill>
                      </a:endParaRPr>
                    </a:p>
                  </a:txBody>
                  <a:tcPr/>
                </a:tc>
                <a:extLst>
                  <a:ext uri="{0D108BD9-81ED-4DB2-BD59-A6C34878D82A}">
                    <a16:rowId xmlns:a16="http://schemas.microsoft.com/office/drawing/2014/main" val="10001"/>
                  </a:ext>
                </a:extLst>
              </a:tr>
              <a:tr h="391790">
                <a:tc>
                  <a:txBody>
                    <a:bodyPr/>
                    <a:lstStyle/>
                    <a:p>
                      <a:r>
                        <a:rPr lang="en-US" sz="1800" dirty="0"/>
                        <a:t>Monthly</a:t>
                      </a:r>
                      <a:endParaRPr lang="en-US" sz="1800" b="1" dirty="0">
                        <a:solidFill>
                          <a:srgbClr val="000000"/>
                        </a:solidFill>
                      </a:endParaRPr>
                    </a:p>
                  </a:txBody>
                  <a:tcPr/>
                </a:tc>
                <a:tc>
                  <a:txBody>
                    <a:bodyPr/>
                    <a:lstStyle/>
                    <a:p>
                      <a:r>
                        <a:rPr lang="en-US" sz="1800" dirty="0"/>
                        <a:t>EP = Apps with income within $100 of the monthly</a:t>
                      </a:r>
                      <a:r>
                        <a:rPr lang="en-US" sz="1800" baseline="0" dirty="0"/>
                        <a:t> IEGs</a:t>
                      </a:r>
                      <a:endParaRPr lang="en-US" sz="1800" b="1" dirty="0">
                        <a:solidFill>
                          <a:srgbClr val="000000"/>
                        </a:solidFill>
                      </a:endParaRPr>
                    </a:p>
                  </a:txBody>
                  <a:tcPr/>
                </a:tc>
                <a:extLst>
                  <a:ext uri="{0D108BD9-81ED-4DB2-BD59-A6C34878D82A}">
                    <a16:rowId xmlns:a16="http://schemas.microsoft.com/office/drawing/2014/main" val="10002"/>
                  </a:ext>
                </a:extLst>
              </a:tr>
              <a:tr h="431757">
                <a:tc>
                  <a:txBody>
                    <a:bodyPr/>
                    <a:lstStyle/>
                    <a:p>
                      <a:r>
                        <a:rPr lang="en-US" sz="1800" dirty="0"/>
                        <a:t>Twice per Month</a:t>
                      </a:r>
                      <a:endParaRPr lang="en-US" sz="1800" b="1"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EP = Apps with income within $50 of the twice per month IEGs</a:t>
                      </a:r>
                      <a:endParaRPr lang="en-US" sz="1800" b="1" dirty="0">
                        <a:solidFill>
                          <a:srgbClr val="000000"/>
                        </a:solidFill>
                      </a:endParaRPr>
                    </a:p>
                  </a:txBody>
                  <a:tcPr/>
                </a:tc>
                <a:extLst>
                  <a:ext uri="{0D108BD9-81ED-4DB2-BD59-A6C34878D82A}">
                    <a16:rowId xmlns:a16="http://schemas.microsoft.com/office/drawing/2014/main" val="10003"/>
                  </a:ext>
                </a:extLst>
              </a:tr>
              <a:tr h="430951">
                <a:tc>
                  <a:txBody>
                    <a:bodyPr/>
                    <a:lstStyle/>
                    <a:p>
                      <a:r>
                        <a:rPr lang="en-US" sz="1800" dirty="0"/>
                        <a:t>Every 2 Weeks</a:t>
                      </a:r>
                      <a:endParaRPr lang="en-US" sz="1800" b="1"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EP = Apps with income within $44 of the every 2 weeks IEGs</a:t>
                      </a:r>
                      <a:endParaRPr lang="en-US" sz="1800" b="1" dirty="0">
                        <a:solidFill>
                          <a:srgbClr val="000000"/>
                        </a:solidFill>
                      </a:endParaRPr>
                    </a:p>
                  </a:txBody>
                  <a:tcPr/>
                </a:tc>
                <a:extLst>
                  <a:ext uri="{0D108BD9-81ED-4DB2-BD59-A6C34878D82A}">
                    <a16:rowId xmlns:a16="http://schemas.microsoft.com/office/drawing/2014/main" val="10004"/>
                  </a:ext>
                </a:extLst>
              </a:tr>
              <a:tr h="391790">
                <a:tc>
                  <a:txBody>
                    <a:bodyPr/>
                    <a:lstStyle/>
                    <a:p>
                      <a:r>
                        <a:rPr lang="en-US" sz="1800" dirty="0"/>
                        <a:t>Weekly</a:t>
                      </a:r>
                      <a:endParaRPr lang="en-US" sz="1800" b="1" dirty="0">
                        <a:solidFill>
                          <a:srgbClr val="000000"/>
                        </a:solidFill>
                      </a:endParaRPr>
                    </a:p>
                  </a:txBody>
                  <a:tcPr/>
                </a:tc>
                <a:tc>
                  <a:txBody>
                    <a:bodyPr/>
                    <a:lstStyle/>
                    <a:p>
                      <a:r>
                        <a:rPr lang="en-US" sz="1800" dirty="0"/>
                        <a:t>EP = Apps with income within $24 of the weekly IEGs</a:t>
                      </a:r>
                      <a:endParaRPr lang="en-US" sz="1800" b="1" dirty="0">
                        <a:solidFill>
                          <a:srgbClr val="00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61971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a:xfrm>
            <a:off x="768096" y="330835"/>
            <a:ext cx="10515600" cy="1325563"/>
          </a:xfrm>
        </p:spPr>
        <p:txBody>
          <a:bodyPr>
            <a:normAutofit/>
          </a:bodyPr>
          <a:lstStyle/>
          <a:p>
            <a:r>
              <a:rPr lang="en-US" dirty="0"/>
              <a:t>Error Prone Chart</a:t>
            </a:r>
            <a:endParaRPr lang="en-US" sz="7200" dirty="0"/>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pic>
        <p:nvPicPr>
          <p:cNvPr id="4" name="Picture 3">
            <a:extLst>
              <a:ext uri="{FF2B5EF4-FFF2-40B4-BE49-F238E27FC236}">
                <a16:creationId xmlns:a16="http://schemas.microsoft.com/office/drawing/2014/main" id="{92154CE8-D802-41AC-3738-B06BE7743166}"/>
              </a:ext>
            </a:extLst>
          </p:cNvPr>
          <p:cNvPicPr>
            <a:picLocks noChangeAspect="1"/>
          </p:cNvPicPr>
          <p:nvPr/>
        </p:nvPicPr>
        <p:blipFill>
          <a:blip r:embed="rId4"/>
          <a:stretch>
            <a:fillRect/>
          </a:stretch>
        </p:blipFill>
        <p:spPr>
          <a:xfrm>
            <a:off x="2457450" y="1834482"/>
            <a:ext cx="7277100" cy="4791075"/>
          </a:xfrm>
          <a:prstGeom prst="rect">
            <a:avLst/>
          </a:prstGeom>
        </p:spPr>
      </p:pic>
    </p:spTree>
    <p:extLst>
      <p:ext uri="{BB962C8B-B14F-4D97-AF65-F5344CB8AC3E}">
        <p14:creationId xmlns:p14="http://schemas.microsoft.com/office/powerpoint/2010/main" val="412601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D57433-3067-4CD5-A2A9-17A1EFA9039F}"/>
              </a:ext>
            </a:extLst>
          </p:cNvPr>
          <p:cNvSpPr txBox="1">
            <a:spLocks/>
          </p:cNvSpPr>
          <p:nvPr/>
        </p:nvSpPr>
        <p:spPr>
          <a:xfrm>
            <a:off x="2068068" y="-123444"/>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Poll 1</a:t>
            </a:r>
            <a:endParaRPr lang="en-US" dirty="0"/>
          </a:p>
        </p:txBody>
      </p:sp>
      <p:pic>
        <p:nvPicPr>
          <p:cNvPr id="2" name="Picture 1">
            <a:extLst>
              <a:ext uri="{FF2B5EF4-FFF2-40B4-BE49-F238E27FC236}">
                <a16:creationId xmlns:a16="http://schemas.microsoft.com/office/drawing/2014/main" id="{81313FC0-9B59-CD4F-7008-0505170F4E7F}"/>
              </a:ext>
            </a:extLst>
          </p:cNvPr>
          <p:cNvPicPr>
            <a:picLocks noChangeAspect="1"/>
          </p:cNvPicPr>
          <p:nvPr/>
        </p:nvPicPr>
        <p:blipFill>
          <a:blip r:embed="rId3"/>
          <a:stretch>
            <a:fillRect/>
          </a:stretch>
        </p:blipFill>
        <p:spPr>
          <a:xfrm>
            <a:off x="2068068" y="1463040"/>
            <a:ext cx="7876000" cy="5185377"/>
          </a:xfrm>
          <a:prstGeom prst="rect">
            <a:avLst/>
          </a:prstGeom>
        </p:spPr>
      </p:pic>
    </p:spTree>
    <p:extLst>
      <p:ext uri="{BB962C8B-B14F-4D97-AF65-F5344CB8AC3E}">
        <p14:creationId xmlns:p14="http://schemas.microsoft.com/office/powerpoint/2010/main" val="143709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9E92B-57F1-4EC9-BC34-7B5B9604A2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26439" y="254514"/>
            <a:ext cx="9139123" cy="5711952"/>
          </a:xfrm>
          <a:prstGeom prst="rect">
            <a:avLst/>
          </a:prstGeom>
        </p:spPr>
      </p:pic>
      <p:sp>
        <p:nvSpPr>
          <p:cNvPr id="4" name="Speech Bubble: Rectangle 3">
            <a:extLst>
              <a:ext uri="{FF2B5EF4-FFF2-40B4-BE49-F238E27FC236}">
                <a16:creationId xmlns:a16="http://schemas.microsoft.com/office/drawing/2014/main" id="{23871570-ADD1-4829-92C2-045ED3A74159}"/>
              </a:ext>
            </a:extLst>
          </p:cNvPr>
          <p:cNvSpPr/>
          <p:nvPr/>
        </p:nvSpPr>
        <p:spPr>
          <a:xfrm>
            <a:off x="1587611" y="4253948"/>
            <a:ext cx="1039871" cy="756418"/>
          </a:xfrm>
          <a:prstGeom prst="wedgeRectCallout">
            <a:avLst>
              <a:gd name="adj1" fmla="val -8056"/>
              <a:gd name="adj2" fmla="val 127818"/>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Calibri" panose="020F0502020204030204"/>
              </a:rPr>
              <a:t>Mute/</a:t>
            </a:r>
          </a:p>
          <a:p>
            <a:pPr algn="ctr">
              <a:defRPr/>
            </a:pPr>
            <a:r>
              <a:rPr lang="en-US" sz="1600" b="1" dirty="0">
                <a:solidFill>
                  <a:prstClr val="white"/>
                </a:solidFill>
                <a:latin typeface="Calibri" panose="020F0502020204030204"/>
              </a:rPr>
              <a:t>unmute</a:t>
            </a:r>
          </a:p>
        </p:txBody>
      </p:sp>
      <p:sp>
        <p:nvSpPr>
          <p:cNvPr id="5" name="Speech Bubble: Rectangle 4">
            <a:extLst>
              <a:ext uri="{FF2B5EF4-FFF2-40B4-BE49-F238E27FC236}">
                <a16:creationId xmlns:a16="http://schemas.microsoft.com/office/drawing/2014/main" id="{17C32B33-8B13-41EA-AE96-FF0648B90358}"/>
              </a:ext>
            </a:extLst>
          </p:cNvPr>
          <p:cNvSpPr/>
          <p:nvPr/>
        </p:nvSpPr>
        <p:spPr>
          <a:xfrm>
            <a:off x="2627481" y="4253949"/>
            <a:ext cx="776789" cy="756418"/>
          </a:xfrm>
          <a:prstGeom prst="wedgeRectCallout">
            <a:avLst>
              <a:gd name="adj1" fmla="val -54254"/>
              <a:gd name="adj2" fmla="val 13234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panose="020F0502020204030204"/>
              </a:rPr>
              <a:t>Video</a:t>
            </a:r>
          </a:p>
        </p:txBody>
      </p:sp>
      <p:sp>
        <p:nvSpPr>
          <p:cNvPr id="6" name="Speech Bubble: Rectangle 5">
            <a:extLst>
              <a:ext uri="{FF2B5EF4-FFF2-40B4-BE49-F238E27FC236}">
                <a16:creationId xmlns:a16="http://schemas.microsoft.com/office/drawing/2014/main" id="{C1C429C7-A369-4FBF-91D7-C4B0F2E58726}"/>
              </a:ext>
            </a:extLst>
          </p:cNvPr>
          <p:cNvSpPr/>
          <p:nvPr/>
        </p:nvSpPr>
        <p:spPr>
          <a:xfrm>
            <a:off x="5247650" y="4253948"/>
            <a:ext cx="848351" cy="756418"/>
          </a:xfrm>
          <a:prstGeom prst="wedgeRectCallout">
            <a:avLst>
              <a:gd name="adj1" fmla="val -6171"/>
              <a:gd name="adj2" fmla="val 133969"/>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prstClr val="white"/>
                </a:solidFill>
                <a:latin typeface="Calibri" panose="020F0502020204030204"/>
              </a:rPr>
              <a:t>Chat</a:t>
            </a:r>
          </a:p>
        </p:txBody>
      </p:sp>
      <p:sp>
        <p:nvSpPr>
          <p:cNvPr id="7" name="Speech Bubble: Rectangle 6">
            <a:extLst>
              <a:ext uri="{FF2B5EF4-FFF2-40B4-BE49-F238E27FC236}">
                <a16:creationId xmlns:a16="http://schemas.microsoft.com/office/drawing/2014/main" id="{4B93569E-D003-43C1-B396-FC8B9338982E}"/>
              </a:ext>
            </a:extLst>
          </p:cNvPr>
          <p:cNvSpPr/>
          <p:nvPr/>
        </p:nvSpPr>
        <p:spPr>
          <a:xfrm>
            <a:off x="6944353" y="4253948"/>
            <a:ext cx="1039871" cy="908536"/>
          </a:xfrm>
          <a:prstGeom prst="wedgeRectCallout">
            <a:avLst>
              <a:gd name="adj1" fmla="val -13367"/>
              <a:gd name="adj2" fmla="val 10114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white"/>
                </a:solidFill>
                <a:latin typeface="Calibri" panose="020F0502020204030204"/>
              </a:rPr>
              <a:t>Closed Captions</a:t>
            </a:r>
          </a:p>
        </p:txBody>
      </p:sp>
    </p:spTree>
    <p:custDataLst>
      <p:tags r:id="rId1"/>
    </p:custDataLst>
    <p:extLst>
      <p:ext uri="{BB962C8B-B14F-4D97-AF65-F5344CB8AC3E}">
        <p14:creationId xmlns:p14="http://schemas.microsoft.com/office/powerpoint/2010/main" val="259302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Calculation Example</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a:bodyPr>
          <a:lstStyle/>
          <a:p>
            <a:pPr marL="45719" indent="0">
              <a:spcAft>
                <a:spcPts val="600"/>
              </a:spcAft>
              <a:buNone/>
            </a:pPr>
            <a:r>
              <a:rPr lang="en-US" dirty="0"/>
              <a:t>Standard Sample Size of 3%</a:t>
            </a:r>
          </a:p>
          <a:p>
            <a:pPr marL="960119" lvl="1" indent="-457200">
              <a:spcAft>
                <a:spcPts val="600"/>
              </a:spcAft>
              <a:buFont typeface="Wingdings" panose="05000000000000000000" pitchFamily="2" charset="2"/>
              <a:buChar char="Ø"/>
            </a:pPr>
            <a:r>
              <a:rPr lang="en-US" dirty="0"/>
              <a:t>On October 1 – counted 123 free income, reduced income and categorical applications</a:t>
            </a:r>
          </a:p>
          <a:p>
            <a:pPr marL="1417319" lvl="2" indent="-457200">
              <a:spcAft>
                <a:spcPts val="600"/>
              </a:spcAft>
            </a:pPr>
            <a:r>
              <a:rPr lang="en-US" sz="2400" dirty="0"/>
              <a:t>Of these 3 are error prone</a:t>
            </a:r>
          </a:p>
          <a:p>
            <a:pPr marL="960119" lvl="1" indent="-457200">
              <a:spcAft>
                <a:spcPts val="600"/>
              </a:spcAft>
              <a:buFont typeface="Wingdings" panose="05000000000000000000" pitchFamily="2" charset="2"/>
              <a:buChar char="Ø"/>
            </a:pPr>
            <a:r>
              <a:rPr lang="en-US" dirty="0"/>
              <a:t>Multiply 123 by 3% (.03) = 3.69</a:t>
            </a:r>
          </a:p>
          <a:p>
            <a:pPr marL="1417319" lvl="2" indent="-457200">
              <a:spcAft>
                <a:spcPts val="600"/>
              </a:spcAft>
            </a:pPr>
            <a:r>
              <a:rPr lang="en-US" sz="2400" i="1" dirty="0"/>
              <a:t>ALWAYS ROUND UP = 4 applications must be selected for verification</a:t>
            </a:r>
          </a:p>
          <a:p>
            <a:pPr marL="960119" lvl="1" indent="-457200">
              <a:spcAft>
                <a:spcPts val="600"/>
              </a:spcAft>
              <a:buFont typeface="Wingdings" panose="05000000000000000000" pitchFamily="2" charset="2"/>
              <a:buChar char="Ø"/>
            </a:pPr>
            <a:r>
              <a:rPr lang="en-US" dirty="0"/>
              <a:t>Select from error prone first to meet the sample size</a:t>
            </a:r>
          </a:p>
          <a:p>
            <a:pPr marL="1417319" lvl="2" indent="-457200">
              <a:spcAft>
                <a:spcPts val="600"/>
              </a:spcAft>
            </a:pPr>
            <a:r>
              <a:rPr lang="en-US" sz="2400" dirty="0"/>
              <a:t>All 3 error prone will be selected first</a:t>
            </a:r>
          </a:p>
          <a:p>
            <a:pPr marL="960119" lvl="1" indent="-457200">
              <a:spcAft>
                <a:spcPts val="600"/>
              </a:spcAft>
              <a:buFont typeface="Wingdings" panose="05000000000000000000" pitchFamily="2" charset="2"/>
              <a:buChar char="Ø"/>
            </a:pPr>
            <a:r>
              <a:rPr lang="en-US" dirty="0"/>
              <a:t>Select the remaining 1 application at random from the non-error prone applications</a:t>
            </a:r>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867596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rmAutofit fontScale="90000"/>
          </a:bodyPr>
          <a:lstStyle/>
          <a:p>
            <a:r>
              <a:rPr lang="en-US" sz="7200" dirty="0"/>
              <a:t>Recap – Counting Applications</a:t>
            </a:r>
            <a:r>
              <a:rPr lang="en-US" dirty="0"/>
              <a:t> </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2" name="Diagram 1">
            <a:extLst>
              <a:ext uri="{FF2B5EF4-FFF2-40B4-BE49-F238E27FC236}">
                <a16:creationId xmlns:a16="http://schemas.microsoft.com/office/drawing/2014/main" id="{15480393-95B9-69DF-9E03-B927EE5FEAC0}"/>
              </a:ext>
            </a:extLst>
          </p:cNvPr>
          <p:cNvGraphicFramePr/>
          <p:nvPr>
            <p:extLst>
              <p:ext uri="{D42A27DB-BD31-4B8C-83A1-F6EECF244321}">
                <p14:modId xmlns:p14="http://schemas.microsoft.com/office/powerpoint/2010/main" val="4115523615"/>
              </p:ext>
            </p:extLst>
          </p:nvPr>
        </p:nvGraphicFramePr>
        <p:xfrm>
          <a:off x="1149683" y="2085474"/>
          <a:ext cx="9951453" cy="41549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286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D57433-3067-4CD5-A2A9-17A1EFA9039F}"/>
              </a:ext>
            </a:extLst>
          </p:cNvPr>
          <p:cNvSpPr txBox="1">
            <a:spLocks/>
          </p:cNvSpPr>
          <p:nvPr/>
        </p:nvSpPr>
        <p:spPr>
          <a:xfrm>
            <a:off x="2066544" y="1911096"/>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Poll 2</a:t>
            </a:r>
            <a:endParaRPr lang="en-US" dirty="0"/>
          </a:p>
        </p:txBody>
      </p:sp>
    </p:spTree>
    <p:extLst>
      <p:ext uri="{BB962C8B-B14F-4D97-AF65-F5344CB8AC3E}">
        <p14:creationId xmlns:p14="http://schemas.microsoft.com/office/powerpoint/2010/main" val="318570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Verification Process</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fontScale="85000" lnSpcReduction="20000"/>
          </a:bodyPr>
          <a:lstStyle/>
          <a:p>
            <a:pPr marL="274320" indent="-274320">
              <a:spcAft>
                <a:spcPts val="600"/>
              </a:spcAft>
              <a:buFont typeface="+mj-lt"/>
              <a:buAutoNum type="arabicPeriod"/>
            </a:pPr>
            <a:r>
              <a:rPr lang="en-US" sz="2400" dirty="0">
                <a:ea typeface="Gadugi" panose="020B0502040204020203" pitchFamily="34" charset="0"/>
              </a:rPr>
              <a:t>Count all approved free and reduced applications as of October 1</a:t>
            </a:r>
            <a:r>
              <a:rPr lang="en-US" sz="2400" baseline="30000" dirty="0">
                <a:ea typeface="Gadugi" panose="020B0502040204020203" pitchFamily="34" charset="0"/>
              </a:rPr>
              <a:t>st</a:t>
            </a:r>
            <a:r>
              <a:rPr lang="en-US" sz="2400" dirty="0">
                <a:ea typeface="Gadugi" panose="020B0502040204020203" pitchFamily="34" charset="0"/>
              </a:rPr>
              <a:t> </a:t>
            </a:r>
          </a:p>
          <a:p>
            <a:pPr marL="274320" indent="-274320">
              <a:spcAft>
                <a:spcPts val="600"/>
              </a:spcAft>
              <a:buFont typeface="+mj-lt"/>
              <a:buAutoNum type="arabicPeriod"/>
            </a:pPr>
            <a:r>
              <a:rPr lang="en-US" sz="2400" dirty="0">
                <a:ea typeface="Gadugi" panose="020B0502040204020203" pitchFamily="34" charset="0"/>
              </a:rPr>
              <a:t>Calculate Sample Size</a:t>
            </a:r>
          </a:p>
          <a:p>
            <a:pPr marL="274320" indent="-274320">
              <a:spcAft>
                <a:spcPts val="600"/>
              </a:spcAft>
              <a:buFont typeface="+mj-lt"/>
              <a:buAutoNum type="arabicPeriod"/>
            </a:pPr>
            <a:r>
              <a:rPr lang="en-US" sz="2400" dirty="0">
                <a:ea typeface="Gadugi" panose="020B0502040204020203" pitchFamily="34" charset="0"/>
              </a:rPr>
              <a:t>Conduct confirmation reviews</a:t>
            </a:r>
          </a:p>
          <a:p>
            <a:pPr marL="731520" lvl="2" indent="-274320">
              <a:spcAft>
                <a:spcPts val="600"/>
              </a:spcAft>
              <a:buFont typeface="+mj-lt"/>
              <a:buAutoNum type="arabicPeriod"/>
            </a:pPr>
            <a:r>
              <a:rPr lang="en-US" sz="1800" dirty="0">
                <a:ea typeface="Gadugi" panose="020B0502040204020203" pitchFamily="34" charset="0"/>
              </a:rPr>
              <a:t>Replace applications (if necessary)</a:t>
            </a:r>
          </a:p>
          <a:p>
            <a:pPr marL="274320" indent="-274320">
              <a:spcAft>
                <a:spcPts val="600"/>
              </a:spcAft>
              <a:buClr>
                <a:schemeClr val="tx1"/>
              </a:buClr>
              <a:buFont typeface="+mj-lt"/>
              <a:buAutoNum type="arabicPeriod"/>
            </a:pPr>
            <a:r>
              <a:rPr lang="en-US" sz="2400" dirty="0">
                <a:ea typeface="Gadugi" panose="020B0502040204020203" pitchFamily="34" charset="0"/>
              </a:rPr>
              <a:t>Notify households</a:t>
            </a:r>
          </a:p>
          <a:p>
            <a:pPr marL="731520" lvl="2" indent="-274320">
              <a:spcAft>
                <a:spcPts val="600"/>
              </a:spcAft>
              <a:buClr>
                <a:schemeClr val="tx1"/>
              </a:buClr>
              <a:buFont typeface="+mj-lt"/>
              <a:buAutoNum type="arabicPeriod"/>
            </a:pPr>
            <a:r>
              <a:rPr lang="en-US" sz="1800" dirty="0">
                <a:ea typeface="Gadugi" panose="020B0502040204020203" pitchFamily="34" charset="0"/>
              </a:rPr>
              <a:t>Follow-up attempts </a:t>
            </a:r>
          </a:p>
          <a:p>
            <a:pPr marL="274320" indent="-274320">
              <a:spcAft>
                <a:spcPts val="600"/>
              </a:spcAft>
              <a:buClr>
                <a:schemeClr val="tx1"/>
              </a:buClr>
              <a:buFont typeface="+mj-lt"/>
              <a:buAutoNum type="arabicPeriod"/>
            </a:pPr>
            <a:r>
              <a:rPr lang="en-US" sz="2400" dirty="0">
                <a:ea typeface="Gadugi" panose="020B0502040204020203" pitchFamily="34" charset="0"/>
              </a:rPr>
              <a:t>Review submitted documentation</a:t>
            </a:r>
          </a:p>
          <a:p>
            <a:pPr marL="274320" indent="-274320">
              <a:spcAft>
                <a:spcPts val="600"/>
              </a:spcAft>
              <a:buClr>
                <a:schemeClr val="tx1"/>
              </a:buClr>
              <a:buFont typeface="+mj-lt"/>
              <a:buAutoNum type="arabicPeriod"/>
            </a:pPr>
            <a:r>
              <a:rPr lang="en-US" sz="2400" dirty="0">
                <a:ea typeface="Gadugi" panose="020B0502040204020203" pitchFamily="34" charset="0"/>
              </a:rPr>
              <a:t>Send results to households and update student statuses</a:t>
            </a:r>
          </a:p>
          <a:p>
            <a:pPr marL="274320" indent="-274320">
              <a:spcAft>
                <a:spcPts val="600"/>
              </a:spcAft>
              <a:buClr>
                <a:schemeClr val="tx1"/>
              </a:buClr>
              <a:buFont typeface="+mj-lt"/>
              <a:buAutoNum type="arabicPeriod"/>
            </a:pPr>
            <a:r>
              <a:rPr lang="en-US" sz="2400" dirty="0">
                <a:ea typeface="Gadugi" panose="020B0502040204020203" pitchFamily="34" charset="0"/>
              </a:rPr>
              <a:t>Complete the Verification Collection Report (VCR, FNS-742) </a:t>
            </a:r>
          </a:p>
          <a:p>
            <a:pPr marL="274320" indent="-274320" algn="ctr">
              <a:spcAft>
                <a:spcPts val="600"/>
              </a:spcAft>
              <a:buFont typeface="Arial" panose="020B0604020202020204" pitchFamily="34" charset="0"/>
              <a:buNone/>
            </a:pPr>
            <a:r>
              <a:rPr lang="en-US" sz="1800" b="1" dirty="0">
                <a:ea typeface="Gadugi" panose="020B0502040204020203" pitchFamily="34" charset="0"/>
              </a:rPr>
              <a:t>*Document all verification activities on the verification tracker*</a:t>
            </a:r>
            <a:endParaRPr lang="en-US" sz="2400" b="1" dirty="0">
              <a:ea typeface="Gadugi" panose="020B0502040204020203" pitchFamily="34" charset="0"/>
            </a:endParaRPr>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426438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D57433-3067-4CD5-A2A9-17A1EFA9039F}"/>
              </a:ext>
            </a:extLst>
          </p:cNvPr>
          <p:cNvSpPr txBox="1">
            <a:spLocks/>
          </p:cNvSpPr>
          <p:nvPr/>
        </p:nvSpPr>
        <p:spPr>
          <a:xfrm>
            <a:off x="2066544" y="2391156"/>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5400" dirty="0"/>
              <a:t>Notifying Households</a:t>
            </a:r>
            <a:br>
              <a:rPr lang="en-US" sz="5400" dirty="0"/>
            </a:br>
            <a:r>
              <a:rPr lang="en-US" sz="5400" dirty="0"/>
              <a:t>and Reviewing Income Documentation</a:t>
            </a:r>
            <a:endParaRPr lang="en-US" sz="4000" dirty="0"/>
          </a:p>
        </p:txBody>
      </p:sp>
    </p:spTree>
    <p:extLst>
      <p:ext uri="{BB962C8B-B14F-4D97-AF65-F5344CB8AC3E}">
        <p14:creationId xmlns:p14="http://schemas.microsoft.com/office/powerpoint/2010/main" val="53319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2D9CA0-1791-40C7-A419-1A0FC27F1453}"/>
              </a:ext>
            </a:extLst>
          </p:cNvPr>
          <p:cNvSpPr>
            <a:spLocks noGrp="1"/>
          </p:cNvSpPr>
          <p:nvPr>
            <p:ph type="title"/>
          </p:nvPr>
        </p:nvSpPr>
        <p:spPr/>
        <p:txBody>
          <a:bodyPr>
            <a:normAutofit fontScale="90000"/>
          </a:bodyPr>
          <a:lstStyle/>
          <a:p>
            <a:r>
              <a:rPr lang="en-US" sz="7200" dirty="0"/>
              <a:t>Steps Prior to Notification</a:t>
            </a:r>
            <a:endParaRPr lang="en-US" dirty="0"/>
          </a:p>
        </p:txBody>
      </p:sp>
      <p:graphicFrame>
        <p:nvGraphicFramePr>
          <p:cNvPr id="9" name="Content Placeholder 4" descr="timeline SmartArt graphic">
            <a:extLst>
              <a:ext uri="{FF2B5EF4-FFF2-40B4-BE49-F238E27FC236}">
                <a16:creationId xmlns:a16="http://schemas.microsoft.com/office/drawing/2014/main" id="{F1FE7965-FFF1-4D76-8410-67C3D7905909}"/>
              </a:ext>
            </a:extLst>
          </p:cNvPr>
          <p:cNvGraphicFramePr>
            <a:graphicFrameLocks noGrp="1"/>
          </p:cNvGraphicFramePr>
          <p:nvPr>
            <p:ph idx="1"/>
            <p:extLst>
              <p:ext uri="{D42A27DB-BD31-4B8C-83A1-F6EECF244321}">
                <p14:modId xmlns:p14="http://schemas.microsoft.com/office/powerpoint/2010/main" val="3189959136"/>
              </p:ext>
            </p:extLst>
          </p:nvPr>
        </p:nvGraphicFramePr>
        <p:xfrm>
          <a:off x="841375" y="2305050"/>
          <a:ext cx="10515600" cy="3876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Logo, company name&#10;&#10;Description automatically generated">
            <a:extLst>
              <a:ext uri="{FF2B5EF4-FFF2-40B4-BE49-F238E27FC236}">
                <a16:creationId xmlns:a16="http://schemas.microsoft.com/office/drawing/2014/main" id="{7F0CB545-A5AD-485C-8B4B-BECC4BAD33A4}"/>
              </a:ext>
            </a:extLst>
          </p:cNvPr>
          <p:cNvPicPr>
            <a:picLocks noChangeAspect="1"/>
          </p:cNvPicPr>
          <p:nvPr/>
        </p:nvPicPr>
        <p:blipFill rotWithShape="1">
          <a:blip r:embed="rId8"/>
          <a:srcRect t="35517" b="33113"/>
          <a:stretch/>
        </p:blipFill>
        <p:spPr>
          <a:xfrm>
            <a:off x="9857874" y="6308840"/>
            <a:ext cx="2334126" cy="549160"/>
          </a:xfrm>
          <a:prstGeom prst="rect">
            <a:avLst/>
          </a:prstGeom>
        </p:spPr>
      </p:pic>
    </p:spTree>
    <p:extLst>
      <p:ext uri="{BB962C8B-B14F-4D97-AF65-F5344CB8AC3E}">
        <p14:creationId xmlns:p14="http://schemas.microsoft.com/office/powerpoint/2010/main" val="2943030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CE7438A3-8608-41D0-A563-C911E7EA45CF}"/>
              </a:ext>
            </a:extLst>
          </p:cNvPr>
          <p:cNvSpPr>
            <a:spLocks noGrp="1"/>
          </p:cNvSpPr>
          <p:nvPr>
            <p:ph type="title"/>
          </p:nvPr>
        </p:nvSpPr>
        <p:spPr>
          <a:xfrm>
            <a:off x="1097271" y="2156678"/>
            <a:ext cx="3108960" cy="2656985"/>
          </a:xfrm>
        </p:spPr>
        <p:txBody>
          <a:bodyPr/>
          <a:lstStyle/>
          <a:p>
            <a:r>
              <a:rPr lang="en-US" dirty="0"/>
              <a:t>Thank you!</a:t>
            </a:r>
          </a:p>
        </p:txBody>
      </p:sp>
      <p:pic>
        <p:nvPicPr>
          <p:cNvPr id="2" name="Picture 1" title="Verification Tracker Screen Shot">
            <a:extLst>
              <a:ext uri="{FF2B5EF4-FFF2-40B4-BE49-F238E27FC236}">
                <a16:creationId xmlns:a16="http://schemas.microsoft.com/office/drawing/2014/main" id="{C7F3109B-D3F0-AC7D-EBF9-7E530BB8C452}"/>
              </a:ext>
            </a:extLst>
          </p:cNvPr>
          <p:cNvPicPr>
            <a:picLocks noChangeAspect="1"/>
          </p:cNvPicPr>
          <p:nvPr/>
        </p:nvPicPr>
        <p:blipFill>
          <a:blip r:embed="rId3"/>
          <a:stretch>
            <a:fillRect/>
          </a:stretch>
        </p:blipFill>
        <p:spPr>
          <a:xfrm>
            <a:off x="212035" y="178832"/>
            <a:ext cx="5234608" cy="6540387"/>
          </a:xfrm>
          <a:prstGeom prst="rect">
            <a:avLst/>
          </a:prstGeom>
          <a:ln w="57150">
            <a:solidFill>
              <a:schemeClr val="tx1">
                <a:lumMod val="75000"/>
                <a:lumOff val="25000"/>
              </a:schemeClr>
            </a:solidFill>
          </a:ln>
        </p:spPr>
      </p:pic>
      <p:graphicFrame>
        <p:nvGraphicFramePr>
          <p:cNvPr id="3" name="Diagram 2">
            <a:extLst>
              <a:ext uri="{FF2B5EF4-FFF2-40B4-BE49-F238E27FC236}">
                <a16:creationId xmlns:a16="http://schemas.microsoft.com/office/drawing/2014/main" id="{5580528E-654D-46EA-3FFD-854EE2C5B581}"/>
              </a:ext>
            </a:extLst>
          </p:cNvPr>
          <p:cNvGraphicFramePr/>
          <p:nvPr>
            <p:extLst>
              <p:ext uri="{D42A27DB-BD31-4B8C-83A1-F6EECF244321}">
                <p14:modId xmlns:p14="http://schemas.microsoft.com/office/powerpoint/2010/main" val="3252223056"/>
              </p:ext>
            </p:extLst>
          </p:nvPr>
        </p:nvGraphicFramePr>
        <p:xfrm>
          <a:off x="5091467" y="51111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2209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6B639D4-2D1F-4EF9-8081-F3728001ADE6}"/>
              </a:ext>
            </a:extLst>
          </p:cNvPr>
          <p:cNvSpPr txBox="1">
            <a:spLocks/>
          </p:cNvSpPr>
          <p:nvPr/>
        </p:nvSpPr>
        <p:spPr>
          <a:xfrm>
            <a:off x="2560320" y="960120"/>
            <a:ext cx="7077456" cy="289864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tx1"/>
                </a:solidFill>
                <a:latin typeface="Catseye Bold" panose="02000506060000020004" pitchFamily="50" charset="0"/>
                <a:ea typeface="+mj-ea"/>
                <a:cs typeface="+mj-cs"/>
              </a:defRPr>
            </a:lvl1pPr>
          </a:lstStyle>
          <a:p>
            <a:r>
              <a:rPr lang="en-US" sz="8800" dirty="0">
                <a:solidFill>
                  <a:schemeClr val="bg1"/>
                </a:solidFill>
              </a:rPr>
              <a:t>Fueling Kids</a:t>
            </a:r>
          </a:p>
        </p:txBody>
      </p:sp>
      <p:sp>
        <p:nvSpPr>
          <p:cNvPr id="9" name="Subtitle 2">
            <a:extLst>
              <a:ext uri="{FF2B5EF4-FFF2-40B4-BE49-F238E27FC236}">
                <a16:creationId xmlns:a16="http://schemas.microsoft.com/office/drawing/2014/main" id="{84DEA699-300B-4B02-BDB0-87CE425FF5FE}"/>
              </a:ext>
            </a:extLst>
          </p:cNvPr>
          <p:cNvSpPr txBox="1">
            <a:spLocks/>
          </p:cNvSpPr>
          <p:nvPr/>
        </p:nvSpPr>
        <p:spPr>
          <a:xfrm>
            <a:off x="2630424" y="3429000"/>
            <a:ext cx="6931152" cy="94183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School Nutrition Unit</a:t>
            </a:r>
          </a:p>
        </p:txBody>
      </p:sp>
      <p:pic>
        <p:nvPicPr>
          <p:cNvPr id="2" name="Picture 1" title="Picture of Tracker Organization">
            <a:extLst>
              <a:ext uri="{FF2B5EF4-FFF2-40B4-BE49-F238E27FC236}">
                <a16:creationId xmlns:a16="http://schemas.microsoft.com/office/drawing/2014/main" id="{D6BF590C-951F-0667-1C51-56F9D4F763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027"/>
          <a:stretch/>
        </p:blipFill>
        <p:spPr>
          <a:xfrm rot="20708808">
            <a:off x="2402004" y="1029367"/>
            <a:ext cx="4480063" cy="4956314"/>
          </a:xfrm>
          <a:prstGeom prst="rect">
            <a:avLst/>
          </a:prstGeom>
        </p:spPr>
      </p:pic>
      <p:pic>
        <p:nvPicPr>
          <p:cNvPr id="3" name="Picture 2" title="Picture of Tracker Organization">
            <a:extLst>
              <a:ext uri="{FF2B5EF4-FFF2-40B4-BE49-F238E27FC236}">
                <a16:creationId xmlns:a16="http://schemas.microsoft.com/office/drawing/2014/main" id="{CCA808D6-148F-10C1-034F-1E0EDE0989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106" b="24638"/>
          <a:stretch/>
        </p:blipFill>
        <p:spPr>
          <a:xfrm rot="641465">
            <a:off x="3866348" y="1215088"/>
            <a:ext cx="5613578" cy="4584875"/>
          </a:xfrm>
          <a:prstGeom prst="rect">
            <a:avLst/>
          </a:prstGeom>
        </p:spPr>
      </p:pic>
      <p:pic>
        <p:nvPicPr>
          <p:cNvPr id="4" name="Picture 3" title="Picture of Tracker Organization">
            <a:extLst>
              <a:ext uri="{FF2B5EF4-FFF2-40B4-BE49-F238E27FC236}">
                <a16:creationId xmlns:a16="http://schemas.microsoft.com/office/drawing/2014/main" id="{F26D96F5-E8C6-F6CC-6764-65B702BD51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385"/>
          <a:stretch/>
        </p:blipFill>
        <p:spPr>
          <a:xfrm>
            <a:off x="3673882" y="606707"/>
            <a:ext cx="4673058" cy="5923722"/>
          </a:xfrm>
          <a:prstGeom prst="rect">
            <a:avLst/>
          </a:prstGeom>
        </p:spPr>
      </p:pic>
    </p:spTree>
    <p:extLst>
      <p:ext uri="{BB962C8B-B14F-4D97-AF65-F5344CB8AC3E}">
        <p14:creationId xmlns:p14="http://schemas.microsoft.com/office/powerpoint/2010/main" val="99370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Household Notifications</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fontScale="92500"/>
          </a:bodyPr>
          <a:lstStyle/>
          <a:p>
            <a:pPr marL="274320" indent="-274320">
              <a:lnSpc>
                <a:spcPct val="110000"/>
              </a:lnSpc>
              <a:spcAft>
                <a:spcPts val="600"/>
              </a:spcAft>
              <a:buFont typeface="Arial" panose="020B0604020202020204" pitchFamily="34" charset="0"/>
              <a:buChar char="•"/>
            </a:pPr>
            <a:r>
              <a:rPr lang="en-US" sz="2800" dirty="0">
                <a:ea typeface="Gadugi" panose="020B0502040204020203" pitchFamily="34" charset="0"/>
              </a:rPr>
              <a:t>Use School Nutrition and/or USDA templates</a:t>
            </a:r>
          </a:p>
          <a:p>
            <a:pPr marL="731520" lvl="2" indent="-274320">
              <a:lnSpc>
                <a:spcPct val="110000"/>
              </a:lnSpc>
              <a:spcBef>
                <a:spcPts val="0"/>
              </a:spcBef>
              <a:spcAft>
                <a:spcPts val="600"/>
              </a:spcAft>
              <a:buFont typeface="Courier New" panose="02070309020205020404" pitchFamily="49" charset="0"/>
              <a:buChar char="o"/>
            </a:pPr>
            <a:r>
              <a:rPr lang="en-US" sz="2400" dirty="0">
                <a:ea typeface="Gadugi" panose="020B0502040204020203" pitchFamily="34" charset="0"/>
              </a:rPr>
              <a:t>Make notifications bright, easy to read and welcoming</a:t>
            </a:r>
          </a:p>
          <a:p>
            <a:pPr marL="731520" lvl="2" indent="-274320">
              <a:lnSpc>
                <a:spcPct val="110000"/>
              </a:lnSpc>
              <a:spcBef>
                <a:spcPts val="0"/>
              </a:spcBef>
              <a:spcAft>
                <a:spcPts val="600"/>
              </a:spcAft>
              <a:buFont typeface="Courier New" panose="02070309020205020404" pitchFamily="49" charset="0"/>
              <a:buChar char="o"/>
            </a:pPr>
            <a:r>
              <a:rPr lang="en-US" sz="2400" dirty="0">
                <a:ea typeface="Gadugi" panose="020B0502040204020203" pitchFamily="34" charset="0"/>
              </a:rPr>
              <a:t>Clarify what is required and acceptable documentation</a:t>
            </a:r>
          </a:p>
          <a:p>
            <a:pPr marL="731520" lvl="2" indent="-274320">
              <a:lnSpc>
                <a:spcPct val="110000"/>
              </a:lnSpc>
              <a:spcBef>
                <a:spcPts val="0"/>
              </a:spcBef>
              <a:spcAft>
                <a:spcPts val="600"/>
              </a:spcAft>
              <a:buFont typeface="Courier New" panose="02070309020205020404" pitchFamily="49" charset="0"/>
              <a:buChar char="o"/>
            </a:pPr>
            <a:r>
              <a:rPr lang="en-US" sz="2400" dirty="0">
                <a:ea typeface="Gadugi" panose="020B0502040204020203" pitchFamily="34" charset="0"/>
              </a:rPr>
              <a:t>Emphasize it is a required process and households are chosen at random	</a:t>
            </a:r>
          </a:p>
          <a:p>
            <a:pPr marL="274320" indent="-274320">
              <a:lnSpc>
                <a:spcPct val="110000"/>
              </a:lnSpc>
              <a:spcAft>
                <a:spcPts val="600"/>
              </a:spcAft>
              <a:buFont typeface="Arial" panose="020B0604020202020204" pitchFamily="34" charset="0"/>
              <a:buChar char="•"/>
            </a:pPr>
            <a:r>
              <a:rPr lang="en-US" sz="2800" dirty="0">
                <a:ea typeface="Gadugi" panose="020B0502040204020203" pitchFamily="34" charset="0"/>
              </a:rPr>
              <a:t>Send notifications early </a:t>
            </a:r>
          </a:p>
          <a:p>
            <a:pPr marL="731520" lvl="2" indent="-274320">
              <a:lnSpc>
                <a:spcPct val="110000"/>
              </a:lnSpc>
              <a:spcBef>
                <a:spcPts val="0"/>
              </a:spcBef>
              <a:spcAft>
                <a:spcPts val="600"/>
              </a:spcAft>
              <a:buFont typeface="Courier New" panose="02070309020205020404" pitchFamily="49" charset="0"/>
              <a:buChar char="o"/>
            </a:pPr>
            <a:r>
              <a:rPr lang="en-US" sz="2400" dirty="0">
                <a:ea typeface="Gadugi" panose="020B0502040204020203" pitchFamily="34" charset="0"/>
              </a:rPr>
              <a:t>Send initial notifications in English and Spanish if appropriate</a:t>
            </a:r>
          </a:p>
          <a:p>
            <a:pPr marL="731520" lvl="2" indent="-274320">
              <a:lnSpc>
                <a:spcPct val="110000"/>
              </a:lnSpc>
              <a:spcBef>
                <a:spcPts val="0"/>
              </a:spcBef>
              <a:spcAft>
                <a:spcPts val="600"/>
              </a:spcAft>
              <a:buFont typeface="Courier New" panose="02070309020205020404" pitchFamily="49" charset="0"/>
              <a:buChar char="o"/>
            </a:pPr>
            <a:r>
              <a:rPr lang="en-US" sz="2400" dirty="0">
                <a:ea typeface="Gadugi" panose="020B0502040204020203" pitchFamily="34" charset="0"/>
              </a:rPr>
              <a:t>Run a direct certification upload of selected households prior to sending notifications</a:t>
            </a:r>
          </a:p>
          <a:p>
            <a:pPr marL="731520" lvl="2" indent="-274320">
              <a:lnSpc>
                <a:spcPct val="110000"/>
              </a:lnSpc>
              <a:spcBef>
                <a:spcPts val="0"/>
              </a:spcBef>
              <a:spcAft>
                <a:spcPts val="600"/>
              </a:spcAft>
              <a:buFont typeface="Courier New" panose="02070309020205020404" pitchFamily="49" charset="0"/>
              <a:buChar char="o"/>
            </a:pPr>
            <a:r>
              <a:rPr lang="en-US" sz="2400" dirty="0">
                <a:ea typeface="Gadugi" panose="020B0502040204020203" pitchFamily="34" charset="0"/>
              </a:rPr>
              <a:t>Postal mail or email</a:t>
            </a:r>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4151490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F3178-B5EF-41E3-B794-4416EBD9E9BD}"/>
              </a:ext>
            </a:extLst>
          </p:cNvPr>
          <p:cNvSpPr>
            <a:spLocks noGrp="1"/>
          </p:cNvSpPr>
          <p:nvPr>
            <p:ph type="title"/>
          </p:nvPr>
        </p:nvSpPr>
        <p:spPr/>
        <p:txBody>
          <a:bodyPr/>
          <a:lstStyle/>
          <a:p>
            <a:r>
              <a:rPr lang="en-US" sz="3600" dirty="0"/>
              <a:t>Notification of Selection of Verification Letter Template</a:t>
            </a:r>
          </a:p>
        </p:txBody>
      </p:sp>
      <p:pic>
        <p:nvPicPr>
          <p:cNvPr id="3" name="Content Placeholder 2">
            <a:extLst>
              <a:ext uri="{FF2B5EF4-FFF2-40B4-BE49-F238E27FC236}">
                <a16:creationId xmlns:a16="http://schemas.microsoft.com/office/drawing/2014/main" id="{4C30E555-9CEE-BB96-6E5D-87B6F8101E59}"/>
              </a:ext>
            </a:extLst>
          </p:cNvPr>
          <p:cNvPicPr>
            <a:picLocks noGrp="1" noChangeAspect="1"/>
          </p:cNvPicPr>
          <p:nvPr>
            <p:ph idx="1"/>
          </p:nvPr>
        </p:nvPicPr>
        <p:blipFill>
          <a:blip r:embed="rId3"/>
          <a:stretch>
            <a:fillRect/>
          </a:stretch>
        </p:blipFill>
        <p:spPr>
          <a:xfrm>
            <a:off x="5139050" y="641685"/>
            <a:ext cx="6379182" cy="5530392"/>
          </a:xfrm>
        </p:spPr>
      </p:pic>
    </p:spTree>
    <p:extLst>
      <p:ext uri="{BB962C8B-B14F-4D97-AF65-F5344CB8AC3E}">
        <p14:creationId xmlns:p14="http://schemas.microsoft.com/office/powerpoint/2010/main" val="3119110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EFB-F105-4661-A19F-9D094C300E1A}"/>
              </a:ext>
            </a:extLst>
          </p:cNvPr>
          <p:cNvSpPr>
            <a:spLocks noGrp="1"/>
          </p:cNvSpPr>
          <p:nvPr>
            <p:ph type="title"/>
          </p:nvPr>
        </p:nvSpPr>
        <p:spPr/>
        <p:txBody>
          <a:bodyPr/>
          <a:lstStyle/>
          <a:p>
            <a:r>
              <a:rPr lang="en-US" dirty="0"/>
              <a:t>CDE School Nutrition</a:t>
            </a:r>
          </a:p>
        </p:txBody>
      </p:sp>
      <p:sp>
        <p:nvSpPr>
          <p:cNvPr id="8" name="Text Placeholder 7">
            <a:extLst>
              <a:ext uri="{FF2B5EF4-FFF2-40B4-BE49-F238E27FC236}">
                <a16:creationId xmlns:a16="http://schemas.microsoft.com/office/drawing/2014/main" id="{62F5D259-EC3E-4618-A6E6-1E4389A8F7D4}"/>
              </a:ext>
            </a:extLst>
          </p:cNvPr>
          <p:cNvSpPr>
            <a:spLocks noGrp="1"/>
          </p:cNvSpPr>
          <p:nvPr>
            <p:ph type="body" idx="1"/>
          </p:nvPr>
        </p:nvSpPr>
        <p:spPr/>
        <p:txBody>
          <a:bodyPr/>
          <a:lstStyle/>
          <a:p>
            <a:r>
              <a:rPr lang="en-US" dirty="0"/>
              <a:t>Vision</a:t>
            </a:r>
          </a:p>
        </p:txBody>
      </p:sp>
      <p:sp>
        <p:nvSpPr>
          <p:cNvPr id="9" name="Content Placeholder 8">
            <a:extLst>
              <a:ext uri="{FF2B5EF4-FFF2-40B4-BE49-F238E27FC236}">
                <a16:creationId xmlns:a16="http://schemas.microsoft.com/office/drawing/2014/main" id="{1EEC905D-C6D0-4C85-AFDD-F37926B0D9F6}"/>
              </a:ext>
            </a:extLst>
          </p:cNvPr>
          <p:cNvSpPr>
            <a:spLocks noGrp="1"/>
          </p:cNvSpPr>
          <p:nvPr>
            <p:ph sz="half" idx="2"/>
          </p:nvPr>
        </p:nvSpPr>
        <p:spPr/>
        <p:txBody>
          <a:bodyPr>
            <a:normAutofit/>
          </a:bodyPr>
          <a:lstStyle/>
          <a:p>
            <a:pPr marL="0" indent="0" rtl="0">
              <a:spcBef>
                <a:spcPts val="0"/>
              </a:spcBef>
              <a:spcAft>
                <a:spcPts val="0"/>
              </a:spcAft>
              <a:buNone/>
            </a:pPr>
            <a:r>
              <a:rPr lang="en-US" b="0" i="0" u="none" strike="noStrike" dirty="0">
                <a:solidFill>
                  <a:srgbClr val="000000"/>
                </a:solidFill>
                <a:effectLst/>
                <a:latin typeface="Trebuchet MS" panose="020B0603020202020204" pitchFamily="34" charset="0"/>
              </a:rPr>
              <a:t>Nourish young bodies and minds. End childhood hunger.</a:t>
            </a:r>
            <a:endParaRPr lang="en-US" b="0" dirty="0">
              <a:effectLst/>
              <a:latin typeface="Trebuchet MS" panose="020B0603020202020204" pitchFamily="34" charset="0"/>
            </a:endParaRPr>
          </a:p>
        </p:txBody>
      </p:sp>
      <p:sp>
        <p:nvSpPr>
          <p:cNvPr id="10" name="Text Placeholder 9">
            <a:extLst>
              <a:ext uri="{FF2B5EF4-FFF2-40B4-BE49-F238E27FC236}">
                <a16:creationId xmlns:a16="http://schemas.microsoft.com/office/drawing/2014/main" id="{24BEBA51-BAC1-4744-9BC6-C7CE2587123B}"/>
              </a:ext>
            </a:extLst>
          </p:cNvPr>
          <p:cNvSpPr>
            <a:spLocks noGrp="1"/>
          </p:cNvSpPr>
          <p:nvPr>
            <p:ph type="body" sz="quarter" idx="3"/>
          </p:nvPr>
        </p:nvSpPr>
        <p:spPr/>
        <p:txBody>
          <a:bodyPr/>
          <a:lstStyle/>
          <a:p>
            <a:r>
              <a:rPr lang="en-US" dirty="0"/>
              <a:t>Mission</a:t>
            </a:r>
          </a:p>
        </p:txBody>
      </p:sp>
      <p:sp>
        <p:nvSpPr>
          <p:cNvPr id="11" name="Content Placeholder 10">
            <a:extLst>
              <a:ext uri="{FF2B5EF4-FFF2-40B4-BE49-F238E27FC236}">
                <a16:creationId xmlns:a16="http://schemas.microsoft.com/office/drawing/2014/main" id="{8F4E0D88-4606-4475-A604-163273F990EC}"/>
              </a:ext>
            </a:extLst>
          </p:cNvPr>
          <p:cNvSpPr>
            <a:spLocks noGrp="1"/>
          </p:cNvSpPr>
          <p:nvPr>
            <p:ph sz="quarter" idx="4"/>
          </p:nvPr>
        </p:nvSpPr>
        <p:spPr/>
        <p:txBody>
          <a:bodyPr>
            <a:normAutofit/>
          </a:bodyPr>
          <a:lstStyle/>
          <a:p>
            <a:pPr marL="0" indent="0">
              <a:buNone/>
            </a:pPr>
            <a:r>
              <a:rPr lang="en-US" b="0" i="0" u="none" strike="noStrike" dirty="0">
                <a:solidFill>
                  <a:srgbClr val="000000"/>
                </a:solidFill>
                <a:effectLst/>
                <a:latin typeface="Trebuchet MS" panose="020B0603020202020204" pitchFamily="34" charset="0"/>
              </a:rPr>
              <a:t>We support the child nutrition community through innovation, training, and partnerships to ensure all youth have access to healthy meals.</a:t>
            </a:r>
            <a:endParaRPr lang="en-US" dirty="0">
              <a:latin typeface="Trebuchet MS" panose="020B0603020202020204" pitchFamily="34" charset="0"/>
            </a:endParaRPr>
          </a:p>
        </p:txBody>
      </p:sp>
      <p:pic>
        <p:nvPicPr>
          <p:cNvPr id="14" name="Picture 13" descr="Icon&#10;&#10;Description automatically generated">
            <a:extLst>
              <a:ext uri="{FF2B5EF4-FFF2-40B4-BE49-F238E27FC236}">
                <a16:creationId xmlns:a16="http://schemas.microsoft.com/office/drawing/2014/main" id="{1694FC0C-EE75-4788-AFBF-795FB6451663}"/>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2066786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p:txBody>
          <a:bodyPr>
            <a:normAutofit/>
          </a:bodyPr>
          <a:lstStyle/>
          <a:p>
            <a:r>
              <a:rPr lang="en-US" sz="7200" dirty="0"/>
              <a:t>Follow-up Attempts</a:t>
            </a:r>
          </a:p>
        </p:txBody>
      </p:sp>
      <p:sp>
        <p:nvSpPr>
          <p:cNvPr id="15" name="Content Placeholder 14">
            <a:extLst>
              <a:ext uri="{FF2B5EF4-FFF2-40B4-BE49-F238E27FC236}">
                <a16:creationId xmlns:a16="http://schemas.microsoft.com/office/drawing/2014/main" id="{91B932A8-2C41-4CC8-B93B-6E5AD145A60B}"/>
              </a:ext>
            </a:extLst>
          </p:cNvPr>
          <p:cNvSpPr>
            <a:spLocks noGrp="1"/>
          </p:cNvSpPr>
          <p:nvPr>
            <p:ph sz="half" idx="2"/>
          </p:nvPr>
        </p:nvSpPr>
        <p:spPr>
          <a:xfrm>
            <a:off x="839788" y="2308860"/>
            <a:ext cx="10658792" cy="3881627"/>
          </a:xfrm>
        </p:spPr>
        <p:txBody>
          <a:bodyPr>
            <a:normAutofit/>
          </a:bodyPr>
          <a:lstStyle/>
          <a:p>
            <a:pPr marL="274320" indent="-274320">
              <a:spcAft>
                <a:spcPts val="600"/>
              </a:spcAft>
              <a:buFont typeface="Arial" panose="020B0604020202020204" pitchFamily="34" charset="0"/>
              <a:buChar char="•"/>
            </a:pPr>
            <a:r>
              <a:rPr lang="en-US" sz="2800" dirty="0">
                <a:ea typeface="Gadugi" panose="020B0502040204020203" pitchFamily="34" charset="0"/>
              </a:rPr>
              <a:t>Before November 15th, </a:t>
            </a:r>
            <a:r>
              <a:rPr lang="en-US" sz="2800" b="1" dirty="0">
                <a:ea typeface="Gadugi" panose="020B0502040204020203" pitchFamily="34" charset="0"/>
              </a:rPr>
              <a:t>at least one additional attempt</a:t>
            </a:r>
            <a:r>
              <a:rPr lang="en-US" sz="2800" dirty="0">
                <a:ea typeface="Gadugi" panose="020B0502040204020203" pitchFamily="34" charset="0"/>
              </a:rPr>
              <a:t> to obtain necessary verification information is required</a:t>
            </a:r>
          </a:p>
          <a:p>
            <a:pPr marL="274320" indent="-274320">
              <a:spcAft>
                <a:spcPts val="600"/>
              </a:spcAft>
              <a:buFont typeface="Arial" panose="020B0604020202020204" pitchFamily="34" charset="0"/>
              <a:buChar char="•"/>
            </a:pPr>
            <a:r>
              <a:rPr lang="en-US" sz="2800" dirty="0">
                <a:ea typeface="Gadugi" panose="020B0502040204020203" pitchFamily="34" charset="0"/>
              </a:rPr>
              <a:t>Follow-up if household does not respond or submits insufficient documentation</a:t>
            </a:r>
          </a:p>
          <a:p>
            <a:pPr marL="274320" indent="-274320">
              <a:spcAft>
                <a:spcPts val="600"/>
              </a:spcAft>
              <a:buFont typeface="Arial" panose="020B0604020202020204" pitchFamily="34" charset="0"/>
              <a:buChar char="•"/>
            </a:pPr>
            <a:r>
              <a:rPr lang="en-US" sz="2800" dirty="0">
                <a:ea typeface="Gadugi" panose="020B0502040204020203" pitchFamily="34" charset="0"/>
              </a:rPr>
              <a:t>May be via phone, mail, text, or email</a:t>
            </a:r>
          </a:p>
          <a:p>
            <a:pPr marL="731520" lvl="2" indent="-274320">
              <a:spcAft>
                <a:spcPts val="600"/>
              </a:spcAft>
              <a:buFont typeface="Courier New" panose="02070309020205020404" pitchFamily="49" charset="0"/>
              <a:buChar char="o"/>
            </a:pPr>
            <a:r>
              <a:rPr lang="en-US" sz="2400" dirty="0">
                <a:ea typeface="Gadugi" panose="020B0502040204020203" pitchFamily="34" charset="0"/>
              </a:rPr>
              <a:t>Recommend follow-up is done by phone </a:t>
            </a:r>
          </a:p>
          <a:p>
            <a:pPr marL="274320" indent="-274320">
              <a:spcAft>
                <a:spcPts val="600"/>
              </a:spcAft>
              <a:buFont typeface="Arial" panose="020B0604020202020204" pitchFamily="34" charset="0"/>
              <a:buChar char="•"/>
            </a:pPr>
            <a:r>
              <a:rPr lang="en-US" sz="2800" dirty="0">
                <a:ea typeface="Gadugi" panose="020B0502040204020203" pitchFamily="34" charset="0"/>
              </a:rPr>
              <a:t>Must be documented on the verification tracker</a:t>
            </a:r>
          </a:p>
        </p:txBody>
      </p:sp>
      <p:pic>
        <p:nvPicPr>
          <p:cNvPr id="8" name="Picture 7" descr="Icon&#10;&#10;Description automatically generated">
            <a:extLst>
              <a:ext uri="{FF2B5EF4-FFF2-40B4-BE49-F238E27FC236}">
                <a16:creationId xmlns:a16="http://schemas.microsoft.com/office/drawing/2014/main" id="{4F6877ED-8E2A-4B1E-B73A-67CD46FDD21C}"/>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2397083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sz="5400" dirty="0"/>
              <a:t>Submitted Documentation</a:t>
            </a:r>
            <a:endParaRPr lang="en-US" dirty="0"/>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4216539"/>
          </a:xfrm>
          <a:prstGeom prst="rect">
            <a:avLst/>
          </a:prstGeom>
          <a:noFill/>
        </p:spPr>
        <p:txBody>
          <a:bodyPr wrap="square">
            <a:spAutoFit/>
          </a:bodyPr>
          <a:lstStyle/>
          <a:p>
            <a:pPr marL="274320" indent="-274320">
              <a:spcAft>
                <a:spcPts val="600"/>
              </a:spcAft>
              <a:buFont typeface="Arial" panose="020B0604020202020204" pitchFamily="34" charset="0"/>
              <a:buChar char="•"/>
            </a:pPr>
            <a:r>
              <a:rPr lang="en-US" sz="2800" dirty="0">
                <a:ea typeface="Gadugi" panose="020B0502040204020203" pitchFamily="34" charset="0"/>
              </a:rPr>
              <a:t>Ensure all required documents are submitted</a:t>
            </a:r>
          </a:p>
          <a:p>
            <a:pPr marL="731520" lvl="3" indent="-274320">
              <a:spcAft>
                <a:spcPts val="600"/>
              </a:spcAft>
              <a:buFont typeface="Courier New" panose="02070309020205020404" pitchFamily="49" charset="0"/>
              <a:buChar char="o"/>
            </a:pPr>
            <a:r>
              <a:rPr lang="en-US" sz="2400" dirty="0">
                <a:ea typeface="Gadugi" panose="020B0502040204020203" pitchFamily="34" charset="0"/>
              </a:rPr>
              <a:t>Household members form</a:t>
            </a:r>
          </a:p>
          <a:p>
            <a:pPr marL="731520" lvl="3" indent="-274320">
              <a:spcAft>
                <a:spcPts val="600"/>
              </a:spcAft>
              <a:buFont typeface="Courier New" panose="02070309020205020404" pitchFamily="49" charset="0"/>
              <a:buChar char="o"/>
            </a:pPr>
            <a:r>
              <a:rPr lang="en-US" sz="2400" dirty="0">
                <a:ea typeface="Gadugi" panose="020B0502040204020203" pitchFamily="34" charset="0"/>
              </a:rPr>
              <a:t>Proof of income or enrollment in qualifying assistance programs</a:t>
            </a:r>
          </a:p>
          <a:p>
            <a:pPr marL="274320" indent="-274320">
              <a:spcAft>
                <a:spcPts val="600"/>
              </a:spcAft>
              <a:buFont typeface="Arial" panose="020B0604020202020204" pitchFamily="34" charset="0"/>
              <a:buChar char="•"/>
            </a:pPr>
            <a:r>
              <a:rPr lang="en-US" sz="2800" dirty="0">
                <a:ea typeface="Gadugi" panose="020B0502040204020203" pitchFamily="34" charset="0"/>
              </a:rPr>
              <a:t>Ensure information is current</a:t>
            </a:r>
          </a:p>
          <a:p>
            <a:pPr marL="731520" lvl="3" indent="-274320">
              <a:spcAft>
                <a:spcPts val="600"/>
              </a:spcAft>
              <a:buFont typeface="Courier New" panose="02070309020205020404" pitchFamily="49" charset="0"/>
              <a:buChar char="o"/>
            </a:pPr>
            <a:r>
              <a:rPr lang="en-US" sz="2400" dirty="0">
                <a:ea typeface="Gadugi" panose="020B0502040204020203" pitchFamily="34" charset="0"/>
              </a:rPr>
              <a:t>Month prior to submission of application and up until time of verification</a:t>
            </a:r>
          </a:p>
          <a:p>
            <a:pPr marL="274320" indent="-274320">
              <a:spcAft>
                <a:spcPts val="600"/>
              </a:spcAft>
              <a:buFont typeface="Arial" panose="020B0604020202020204" pitchFamily="34" charset="0"/>
              <a:buChar char="•"/>
            </a:pPr>
            <a:r>
              <a:rPr lang="en-US" sz="2800" dirty="0">
                <a:ea typeface="Gadugi" panose="020B0502040204020203" pitchFamily="34" charset="0"/>
              </a:rPr>
              <a:t>Documentation must include: </a:t>
            </a:r>
          </a:p>
          <a:p>
            <a:pPr marL="731520" lvl="2" indent="-274320">
              <a:spcAft>
                <a:spcPts val="600"/>
              </a:spcAft>
              <a:buFont typeface="Courier New" panose="02070309020205020404" pitchFamily="49" charset="0"/>
              <a:buChar char="o"/>
            </a:pPr>
            <a:r>
              <a:rPr lang="en-US" sz="2400" dirty="0">
                <a:ea typeface="Gadugi" panose="020B0502040204020203" pitchFamily="34" charset="0"/>
              </a:rPr>
              <a:t>Name of household member</a:t>
            </a:r>
          </a:p>
          <a:p>
            <a:pPr marL="731520" lvl="2" indent="-274320">
              <a:spcAft>
                <a:spcPts val="600"/>
              </a:spcAft>
              <a:buFont typeface="Courier New" panose="02070309020205020404" pitchFamily="49" charset="0"/>
              <a:buChar char="o"/>
            </a:pPr>
            <a:r>
              <a:rPr lang="en-US" sz="2400" dirty="0">
                <a:ea typeface="Gadugi" panose="020B0502040204020203" pitchFamily="34" charset="0"/>
              </a:rPr>
              <a:t>Gross income received and/or assistance program documentation</a:t>
            </a:r>
          </a:p>
          <a:p>
            <a:pPr marL="731520" lvl="2" indent="-274320">
              <a:spcAft>
                <a:spcPts val="600"/>
              </a:spcAft>
              <a:buFont typeface="Courier New" panose="02070309020205020404" pitchFamily="49" charset="0"/>
              <a:buChar char="o"/>
            </a:pPr>
            <a:r>
              <a:rPr lang="en-US" sz="2400" dirty="0">
                <a:ea typeface="Gadugi" panose="020B0502040204020203" pitchFamily="34" charset="0"/>
              </a:rPr>
              <a:t>Acceptable date range </a:t>
            </a:r>
            <a:endParaRPr lang="en-US" dirty="0"/>
          </a:p>
        </p:txBody>
      </p:sp>
    </p:spTree>
    <p:extLst>
      <p:ext uri="{BB962C8B-B14F-4D97-AF65-F5344CB8AC3E}">
        <p14:creationId xmlns:p14="http://schemas.microsoft.com/office/powerpoint/2010/main" val="540378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F3178-B5EF-41E3-B794-4416EBD9E9BD}"/>
              </a:ext>
            </a:extLst>
          </p:cNvPr>
          <p:cNvSpPr>
            <a:spLocks noGrp="1"/>
          </p:cNvSpPr>
          <p:nvPr>
            <p:ph type="title"/>
          </p:nvPr>
        </p:nvSpPr>
        <p:spPr/>
        <p:txBody>
          <a:bodyPr/>
          <a:lstStyle/>
          <a:p>
            <a:r>
              <a:rPr lang="en-US" sz="3600" dirty="0"/>
              <a:t>Household Members Form</a:t>
            </a:r>
          </a:p>
        </p:txBody>
      </p:sp>
      <p:pic>
        <p:nvPicPr>
          <p:cNvPr id="2" name="Content Placeholder 1">
            <a:extLst>
              <a:ext uri="{FF2B5EF4-FFF2-40B4-BE49-F238E27FC236}">
                <a16:creationId xmlns:a16="http://schemas.microsoft.com/office/drawing/2014/main" id="{B8120D51-7281-73FE-3997-77F037F2A21B}"/>
              </a:ext>
            </a:extLst>
          </p:cNvPr>
          <p:cNvPicPr>
            <a:picLocks noGrp="1" noChangeAspect="1"/>
          </p:cNvPicPr>
          <p:nvPr>
            <p:ph idx="1"/>
          </p:nvPr>
        </p:nvPicPr>
        <p:blipFill rotWithShape="1">
          <a:blip r:embed="rId3"/>
          <a:srcRect b="27882"/>
          <a:stretch/>
        </p:blipFill>
        <p:spPr>
          <a:xfrm>
            <a:off x="5735206" y="987425"/>
            <a:ext cx="5226914" cy="4873625"/>
          </a:xfrm>
          <a:prstGeom prst="rect">
            <a:avLst/>
          </a:prstGeom>
          <a:ln>
            <a:noFill/>
          </a:ln>
        </p:spPr>
      </p:pic>
    </p:spTree>
    <p:extLst>
      <p:ext uri="{BB962C8B-B14F-4D97-AF65-F5344CB8AC3E}">
        <p14:creationId xmlns:p14="http://schemas.microsoft.com/office/powerpoint/2010/main" val="3156822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sz="5400" dirty="0"/>
              <a:t>Household Members Form</a:t>
            </a:r>
            <a:endParaRPr lang="en-US" dirty="0"/>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3354765"/>
          </a:xfrm>
          <a:prstGeom prst="rect">
            <a:avLst/>
          </a:prstGeom>
          <a:noFill/>
        </p:spPr>
        <p:txBody>
          <a:bodyPr wrap="square">
            <a:spAutoFit/>
          </a:bodyPr>
          <a:lstStyle/>
          <a:p>
            <a:pPr marL="274320" indent="-274320">
              <a:spcAft>
                <a:spcPts val="600"/>
              </a:spcAft>
              <a:buFont typeface="Arial" panose="020B0604020202020204" pitchFamily="34" charset="0"/>
              <a:buChar char="•"/>
            </a:pPr>
            <a:r>
              <a:rPr lang="en-US" sz="2800" dirty="0">
                <a:solidFill>
                  <a:schemeClr val="tx1"/>
                </a:solidFill>
                <a:ea typeface="Gadugi" panose="020B0502040204020203" pitchFamily="34" charset="0"/>
              </a:rPr>
              <a:t>Helps provide a clear picture of current household composition</a:t>
            </a:r>
          </a:p>
          <a:p>
            <a:pPr marL="274320" indent="-274320">
              <a:spcAft>
                <a:spcPts val="600"/>
              </a:spcAft>
              <a:buFont typeface="Arial" panose="020B0604020202020204" pitchFamily="34" charset="0"/>
              <a:buChar char="•"/>
            </a:pPr>
            <a:r>
              <a:rPr lang="en-US" sz="2800" dirty="0">
                <a:solidFill>
                  <a:schemeClr val="tx1"/>
                </a:solidFill>
                <a:ea typeface="Gadugi" panose="020B0502040204020203" pitchFamily="34" charset="0"/>
              </a:rPr>
              <a:t>Acceptable if household composition is different than  initial application</a:t>
            </a:r>
          </a:p>
          <a:p>
            <a:pPr marL="731520" lvl="2" indent="-274320">
              <a:spcAft>
                <a:spcPts val="600"/>
              </a:spcAft>
              <a:buFont typeface="Courier New" panose="02070309020205020404" pitchFamily="49" charset="0"/>
              <a:buChar char="o"/>
            </a:pPr>
            <a:r>
              <a:rPr lang="en-US" sz="2000" dirty="0">
                <a:ea typeface="Gadugi" panose="020B0502040204020203" pitchFamily="34" charset="0"/>
              </a:rPr>
              <a:t>Will need to clarify with household and document all communication</a:t>
            </a:r>
          </a:p>
          <a:p>
            <a:pPr marL="731520" lvl="2" indent="-274320">
              <a:spcAft>
                <a:spcPts val="600"/>
              </a:spcAft>
              <a:buFont typeface="Courier New" panose="02070309020205020404" pitchFamily="49" charset="0"/>
              <a:buChar char="o"/>
            </a:pPr>
            <a:r>
              <a:rPr lang="en-US" sz="2000" dirty="0">
                <a:ea typeface="Gadugi" panose="020B0502040204020203" pitchFamily="34" charset="0"/>
              </a:rPr>
              <a:t>If a member has lost employment, a written letter from household or employer documentation of loss of employment </a:t>
            </a:r>
            <a:r>
              <a:rPr lang="en-US" sz="2000" b="1" i="1" dirty="0">
                <a:ea typeface="Gadugi" panose="020B0502040204020203" pitchFamily="34" charset="0"/>
              </a:rPr>
              <a:t>should</a:t>
            </a:r>
            <a:r>
              <a:rPr lang="en-US" sz="2000" dirty="0">
                <a:ea typeface="Gadugi" panose="020B0502040204020203" pitchFamily="34" charset="0"/>
              </a:rPr>
              <a:t> be provided or verbally confirmed by household</a:t>
            </a:r>
          </a:p>
          <a:p>
            <a:pPr marL="274320" indent="-274320">
              <a:spcAft>
                <a:spcPts val="600"/>
              </a:spcAft>
              <a:buFont typeface="Arial" panose="020B0604020202020204" pitchFamily="34" charset="0"/>
              <a:buChar char="•"/>
            </a:pPr>
            <a:r>
              <a:rPr lang="en-US" sz="2800" dirty="0">
                <a:solidFill>
                  <a:schemeClr val="tx1"/>
                </a:solidFill>
                <a:ea typeface="Gadugi" panose="020B0502040204020203" pitchFamily="34" charset="0"/>
              </a:rPr>
              <a:t>Must be submitted for each household with income documentation</a:t>
            </a:r>
          </a:p>
        </p:txBody>
      </p:sp>
    </p:spTree>
    <p:extLst>
      <p:ext uri="{BB962C8B-B14F-4D97-AF65-F5344CB8AC3E}">
        <p14:creationId xmlns:p14="http://schemas.microsoft.com/office/powerpoint/2010/main" val="2083803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sz="5400" dirty="0"/>
              <a:t>Employment</a:t>
            </a:r>
            <a:endParaRPr lang="en-US" dirty="0"/>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3703450"/>
          </a:xfrm>
          <a:prstGeom prst="rect">
            <a:avLst/>
          </a:prstGeom>
          <a:noFill/>
        </p:spPr>
        <p:txBody>
          <a:bodyPr wrap="square">
            <a:spAutoFit/>
          </a:bodyPr>
          <a:lstStyle/>
          <a:p>
            <a:pPr marL="274320" indent="-274320">
              <a:lnSpc>
                <a:spcPct val="110000"/>
              </a:lnSpc>
              <a:spcAft>
                <a:spcPts val="600"/>
              </a:spcAft>
              <a:buFont typeface="Arial" panose="020B0604020202020204" pitchFamily="34" charset="0"/>
              <a:buChar char="•"/>
            </a:pPr>
            <a:r>
              <a:rPr lang="en-US" sz="2800" dirty="0">
                <a:solidFill>
                  <a:schemeClr val="tx1"/>
                </a:solidFill>
                <a:ea typeface="Gadugi" panose="020B0502040204020203" pitchFamily="34" charset="0"/>
              </a:rPr>
              <a:t>Pay stubs, letter from employer or statement of earnings signed by employer</a:t>
            </a:r>
          </a:p>
          <a:p>
            <a:pPr marL="731520" lvl="2" indent="-274320">
              <a:spcAft>
                <a:spcPts val="600"/>
              </a:spcAft>
              <a:buFont typeface="Courier New" panose="02070309020205020404" pitchFamily="49" charset="0"/>
              <a:buChar char="o"/>
            </a:pPr>
            <a:r>
              <a:rPr lang="en-US" sz="2000" dirty="0">
                <a:ea typeface="Gadugi" panose="020B0502040204020203" pitchFamily="34" charset="0"/>
              </a:rPr>
              <a:t>Must include name, date, frequency, gross amount and pay date</a:t>
            </a:r>
          </a:p>
          <a:p>
            <a:pPr marL="731520" lvl="2" indent="-274320">
              <a:spcAft>
                <a:spcPts val="600"/>
              </a:spcAft>
              <a:buFont typeface="Courier New" panose="02070309020205020404" pitchFamily="49" charset="0"/>
              <a:buChar char="o"/>
            </a:pPr>
            <a:r>
              <a:rPr lang="en-US" sz="2000" dirty="0">
                <a:ea typeface="Gadugi" panose="020B0502040204020203" pitchFamily="34" charset="0"/>
              </a:rPr>
              <a:t>Self-employed or farming income is calculated as net income</a:t>
            </a:r>
          </a:p>
          <a:p>
            <a:pPr marL="274320" indent="-274320">
              <a:spcAft>
                <a:spcPts val="600"/>
              </a:spcAft>
              <a:buFont typeface="Arial" panose="020B0604020202020204" pitchFamily="34" charset="0"/>
              <a:buChar char="•"/>
            </a:pPr>
            <a:r>
              <a:rPr lang="en-US" sz="2800" dirty="0">
                <a:solidFill>
                  <a:schemeClr val="tx1"/>
                </a:solidFill>
                <a:ea typeface="Gadugi" panose="020B0502040204020203" pitchFamily="34" charset="0"/>
              </a:rPr>
              <a:t>Determine eligibility status as if processing an application</a:t>
            </a:r>
          </a:p>
          <a:p>
            <a:pPr marL="731520" lvl="2" indent="-274320">
              <a:spcAft>
                <a:spcPts val="600"/>
              </a:spcAft>
              <a:buFont typeface="Courier New" panose="02070309020205020404" pitchFamily="49" charset="0"/>
              <a:buChar char="o"/>
            </a:pPr>
            <a:r>
              <a:rPr lang="en-US" sz="2000" dirty="0">
                <a:ea typeface="Gadugi" panose="020B0502040204020203" pitchFamily="34" charset="0"/>
              </a:rPr>
              <a:t>Compare household income and size to the IEGs</a:t>
            </a:r>
          </a:p>
          <a:p>
            <a:pPr marL="274320" indent="-274320">
              <a:lnSpc>
                <a:spcPct val="110000"/>
              </a:lnSpc>
              <a:spcAft>
                <a:spcPts val="600"/>
              </a:spcAft>
              <a:buFont typeface="Arial" panose="020B0604020202020204" pitchFamily="34" charset="0"/>
              <a:buChar char="•"/>
            </a:pPr>
            <a:r>
              <a:rPr lang="en-US" sz="2800" dirty="0">
                <a:solidFill>
                  <a:schemeClr val="tx1"/>
                </a:solidFill>
                <a:ea typeface="Gadugi" panose="020B0502040204020203" pitchFamily="34" charset="0"/>
              </a:rPr>
              <a:t>Document calculations on verification tracker and any changes in status</a:t>
            </a:r>
          </a:p>
        </p:txBody>
      </p:sp>
    </p:spTree>
    <p:extLst>
      <p:ext uri="{BB962C8B-B14F-4D97-AF65-F5344CB8AC3E}">
        <p14:creationId xmlns:p14="http://schemas.microsoft.com/office/powerpoint/2010/main" val="3113363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bwMode="auto">
          <a:xfrm>
            <a:off x="265614" y="312824"/>
            <a:ext cx="2886017" cy="7101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5400" kern="1200">
                <a:solidFill>
                  <a:schemeClr val="bg1"/>
                </a:solidFill>
                <a:latin typeface="Museo Slab 500" panose="02000000000000000000" pitchFamily="50" charset="0"/>
                <a:ea typeface="+mj-ea"/>
                <a:cs typeface="+mj-cs"/>
              </a:defRPr>
            </a:lvl1pPr>
          </a:lstStyle>
          <a:p>
            <a:r>
              <a:rPr lang="en-US" sz="3600" dirty="0">
                <a:solidFill>
                  <a:schemeClr val="tx1"/>
                </a:solidFill>
                <a:latin typeface="+mj-lt"/>
                <a:cs typeface="Tahoma" pitchFamily="34" charset="0"/>
              </a:rPr>
              <a:t>Income to Report</a:t>
            </a:r>
          </a:p>
        </p:txBody>
      </p:sp>
      <p:grpSp>
        <p:nvGrpSpPr>
          <p:cNvPr id="35" name="Group 34">
            <a:extLst>
              <a:ext uri="{FF2B5EF4-FFF2-40B4-BE49-F238E27FC236}">
                <a16:creationId xmlns:a16="http://schemas.microsoft.com/office/drawing/2014/main" id="{2693C7E1-98A9-4D0C-BEF0-0CD37665F8C4}"/>
              </a:ext>
            </a:extLst>
          </p:cNvPr>
          <p:cNvGrpSpPr/>
          <p:nvPr/>
        </p:nvGrpSpPr>
        <p:grpSpPr>
          <a:xfrm>
            <a:off x="1684130" y="500449"/>
            <a:ext cx="8823741" cy="5857103"/>
            <a:chOff x="329957" y="873211"/>
            <a:chExt cx="8823741" cy="5857103"/>
          </a:xfrm>
        </p:grpSpPr>
        <p:graphicFrame>
          <p:nvGraphicFramePr>
            <p:cNvPr id="36" name="Diagram 35">
              <a:extLst>
                <a:ext uri="{FF2B5EF4-FFF2-40B4-BE49-F238E27FC236}">
                  <a16:creationId xmlns:a16="http://schemas.microsoft.com/office/drawing/2014/main" id="{F7786222-15B5-411A-9CDB-57BEE19C294E}"/>
                </a:ext>
              </a:extLst>
            </p:cNvPr>
            <p:cNvGraphicFramePr/>
            <p:nvPr>
              <p:extLst>
                <p:ext uri="{D42A27DB-BD31-4B8C-83A1-F6EECF244321}">
                  <p14:modId xmlns:p14="http://schemas.microsoft.com/office/powerpoint/2010/main" val="1329300989"/>
                </p:ext>
              </p:extLst>
            </p:nvPr>
          </p:nvGraphicFramePr>
          <p:xfrm>
            <a:off x="378941" y="873211"/>
            <a:ext cx="8101913" cy="5857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oup 36">
              <a:extLst>
                <a:ext uri="{FF2B5EF4-FFF2-40B4-BE49-F238E27FC236}">
                  <a16:creationId xmlns:a16="http://schemas.microsoft.com/office/drawing/2014/main" id="{DFD823BE-4661-4CB7-A998-6CD4C489F6B4}"/>
                </a:ext>
              </a:extLst>
            </p:cNvPr>
            <p:cNvGrpSpPr/>
            <p:nvPr/>
          </p:nvGrpSpPr>
          <p:grpSpPr>
            <a:xfrm>
              <a:off x="2538890" y="1164674"/>
              <a:ext cx="1460263" cy="1089112"/>
              <a:chOff x="5179923" y="321708"/>
              <a:chExt cx="1878688" cy="1000540"/>
            </a:xfrm>
          </p:grpSpPr>
          <p:sp>
            <p:nvSpPr>
              <p:cNvPr id="62" name="Rectangle 61">
                <a:extLst>
                  <a:ext uri="{FF2B5EF4-FFF2-40B4-BE49-F238E27FC236}">
                    <a16:creationId xmlns:a16="http://schemas.microsoft.com/office/drawing/2014/main" id="{ECE5DC00-DB73-4E79-BDF1-5EA388DC83A8}"/>
                  </a:ext>
                </a:extLst>
              </p:cNvPr>
              <p:cNvSpPr/>
              <p:nvPr/>
            </p:nvSpPr>
            <p:spPr>
              <a:xfrm>
                <a:off x="5179923" y="331927"/>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3" name="Rectangle 62">
                <a:extLst>
                  <a:ext uri="{FF2B5EF4-FFF2-40B4-BE49-F238E27FC236}">
                    <a16:creationId xmlns:a16="http://schemas.microsoft.com/office/drawing/2014/main" id="{DF7C940B-906E-413E-BA8D-14897B093FE0}"/>
                  </a:ext>
                </a:extLst>
              </p:cNvPr>
              <p:cNvSpPr/>
              <p:nvPr/>
            </p:nvSpPr>
            <p:spPr>
              <a:xfrm>
                <a:off x="5216613" y="321708"/>
                <a:ext cx="1841998"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Alimony and Child Support</a:t>
                </a:r>
              </a:p>
            </p:txBody>
          </p:sp>
        </p:grpSp>
        <p:grpSp>
          <p:nvGrpSpPr>
            <p:cNvPr id="38" name="Group 37">
              <a:extLst>
                <a:ext uri="{FF2B5EF4-FFF2-40B4-BE49-F238E27FC236}">
                  <a16:creationId xmlns:a16="http://schemas.microsoft.com/office/drawing/2014/main" id="{D1722652-234E-4B49-A718-CC88D6F21C2A}"/>
                </a:ext>
              </a:extLst>
            </p:cNvPr>
            <p:cNvGrpSpPr/>
            <p:nvPr/>
          </p:nvGrpSpPr>
          <p:grpSpPr>
            <a:xfrm>
              <a:off x="4078127" y="1175797"/>
              <a:ext cx="1431745" cy="1077988"/>
              <a:chOff x="5179923" y="331927"/>
              <a:chExt cx="1841998" cy="990321"/>
            </a:xfrm>
          </p:grpSpPr>
          <p:sp>
            <p:nvSpPr>
              <p:cNvPr id="60" name="Rectangle 59">
                <a:extLst>
                  <a:ext uri="{FF2B5EF4-FFF2-40B4-BE49-F238E27FC236}">
                    <a16:creationId xmlns:a16="http://schemas.microsoft.com/office/drawing/2014/main" id="{F8BA4999-F27B-4723-9FEC-88549B919075}"/>
                  </a:ext>
                </a:extLst>
              </p:cNvPr>
              <p:cNvSpPr/>
              <p:nvPr/>
            </p:nvSpPr>
            <p:spPr>
              <a:xfrm>
                <a:off x="5179923" y="331927"/>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1" name="Rectangle 60">
                <a:extLst>
                  <a:ext uri="{FF2B5EF4-FFF2-40B4-BE49-F238E27FC236}">
                    <a16:creationId xmlns:a16="http://schemas.microsoft.com/office/drawing/2014/main" id="{5D14A5EB-7078-470B-BA3D-4997BB6A5F4B}"/>
                  </a:ext>
                </a:extLst>
              </p:cNvPr>
              <p:cNvSpPr/>
              <p:nvPr/>
            </p:nvSpPr>
            <p:spPr>
              <a:xfrm>
                <a:off x="5179923" y="331927"/>
                <a:ext cx="1841998"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Earnings from Work</a:t>
                </a:r>
              </a:p>
            </p:txBody>
          </p:sp>
        </p:grpSp>
        <p:sp>
          <p:nvSpPr>
            <p:cNvPr id="39" name="Rectangle 38">
              <a:extLst>
                <a:ext uri="{FF2B5EF4-FFF2-40B4-BE49-F238E27FC236}">
                  <a16:creationId xmlns:a16="http://schemas.microsoft.com/office/drawing/2014/main" id="{DDB9DB71-A7A6-4769-92C4-3C169ED3DCE7}"/>
                </a:ext>
              </a:extLst>
            </p:cNvPr>
            <p:cNvSpPr/>
            <p:nvPr/>
          </p:nvSpPr>
          <p:spPr>
            <a:xfrm>
              <a:off x="3338664" y="2539590"/>
              <a:ext cx="1431745" cy="1077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Public Assistance</a:t>
              </a:r>
            </a:p>
          </p:txBody>
        </p:sp>
        <p:grpSp>
          <p:nvGrpSpPr>
            <p:cNvPr id="40" name="Group 39">
              <a:extLst>
                <a:ext uri="{FF2B5EF4-FFF2-40B4-BE49-F238E27FC236}">
                  <a16:creationId xmlns:a16="http://schemas.microsoft.com/office/drawing/2014/main" id="{F644475A-67A6-4326-9320-D71B67399238}"/>
                </a:ext>
              </a:extLst>
            </p:cNvPr>
            <p:cNvGrpSpPr/>
            <p:nvPr/>
          </p:nvGrpSpPr>
          <p:grpSpPr>
            <a:xfrm>
              <a:off x="378941" y="2606534"/>
              <a:ext cx="2809918" cy="990321"/>
              <a:chOff x="4212003" y="331927"/>
              <a:chExt cx="2809918" cy="990321"/>
            </a:xfrm>
          </p:grpSpPr>
          <p:sp>
            <p:nvSpPr>
              <p:cNvPr id="58" name="Rectangle 57">
                <a:extLst>
                  <a:ext uri="{FF2B5EF4-FFF2-40B4-BE49-F238E27FC236}">
                    <a16:creationId xmlns:a16="http://schemas.microsoft.com/office/drawing/2014/main" id="{9F2677F9-44C9-4586-ACCD-BA5708E40B4F}"/>
                  </a:ext>
                </a:extLst>
              </p:cNvPr>
              <p:cNvSpPr/>
              <p:nvPr/>
            </p:nvSpPr>
            <p:spPr>
              <a:xfrm>
                <a:off x="5179923" y="331927"/>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9" name="Rectangle 58">
                <a:extLst>
                  <a:ext uri="{FF2B5EF4-FFF2-40B4-BE49-F238E27FC236}">
                    <a16:creationId xmlns:a16="http://schemas.microsoft.com/office/drawing/2014/main" id="{1B3C3D70-23FE-4DE4-9C10-AFF945580400}"/>
                  </a:ext>
                </a:extLst>
              </p:cNvPr>
              <p:cNvSpPr/>
              <p:nvPr/>
            </p:nvSpPr>
            <p:spPr>
              <a:xfrm>
                <a:off x="4212003" y="331927"/>
                <a:ext cx="2809918"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r" defTabSz="488950">
                  <a:lnSpc>
                    <a:spcPct val="90000"/>
                  </a:lnSpc>
                  <a:spcBef>
                    <a:spcPct val="0"/>
                  </a:spcBef>
                  <a:spcAft>
                    <a:spcPts val="425"/>
                  </a:spcAft>
                </a:pPr>
                <a:r>
                  <a:rPr lang="en-US" sz="1400" dirty="0"/>
                  <a:t>Supplemental Security Income</a:t>
                </a:r>
              </a:p>
              <a:p>
                <a:pPr algn="r" defTabSz="488950">
                  <a:lnSpc>
                    <a:spcPct val="90000"/>
                  </a:lnSpc>
                  <a:spcBef>
                    <a:spcPct val="0"/>
                  </a:spcBef>
                  <a:spcAft>
                    <a:spcPts val="425"/>
                  </a:spcAft>
                </a:pPr>
                <a:r>
                  <a:rPr lang="en-US" sz="1400" dirty="0"/>
                  <a:t>Cash Assistance from State/Local Government</a:t>
                </a:r>
              </a:p>
              <a:p>
                <a:pPr algn="r" defTabSz="488950">
                  <a:lnSpc>
                    <a:spcPct val="90000"/>
                  </a:lnSpc>
                  <a:spcBef>
                    <a:spcPct val="0"/>
                  </a:spcBef>
                  <a:spcAft>
                    <a:spcPts val="425"/>
                  </a:spcAft>
                </a:pPr>
                <a:r>
                  <a:rPr lang="en-US" sz="1400" dirty="0"/>
                  <a:t>Housing Subsidies</a:t>
                </a:r>
              </a:p>
            </p:txBody>
          </p:sp>
        </p:grpSp>
        <p:sp>
          <p:nvSpPr>
            <p:cNvPr id="41" name="Rectangle 40">
              <a:extLst>
                <a:ext uri="{FF2B5EF4-FFF2-40B4-BE49-F238E27FC236}">
                  <a16:creationId xmlns:a16="http://schemas.microsoft.com/office/drawing/2014/main" id="{C71B0F24-6E66-4E73-A489-3AB5305EC8DE}"/>
                </a:ext>
              </a:extLst>
            </p:cNvPr>
            <p:cNvSpPr/>
            <p:nvPr/>
          </p:nvSpPr>
          <p:spPr>
            <a:xfrm>
              <a:off x="4854309" y="2578137"/>
              <a:ext cx="1431745" cy="1077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Retirement Income</a:t>
              </a:r>
            </a:p>
          </p:txBody>
        </p:sp>
        <p:grpSp>
          <p:nvGrpSpPr>
            <p:cNvPr id="42" name="Group 41">
              <a:extLst>
                <a:ext uri="{FF2B5EF4-FFF2-40B4-BE49-F238E27FC236}">
                  <a16:creationId xmlns:a16="http://schemas.microsoft.com/office/drawing/2014/main" id="{DF229F28-9479-45B9-8BC3-90C66C64DBA2}"/>
                </a:ext>
              </a:extLst>
            </p:cNvPr>
            <p:cNvGrpSpPr/>
            <p:nvPr/>
          </p:nvGrpSpPr>
          <p:grpSpPr>
            <a:xfrm>
              <a:off x="6343780" y="2668446"/>
              <a:ext cx="2809918" cy="1059147"/>
              <a:chOff x="5153749" y="3133878"/>
              <a:chExt cx="2809918" cy="1059147"/>
            </a:xfrm>
          </p:grpSpPr>
          <p:sp>
            <p:nvSpPr>
              <p:cNvPr id="56" name="Rectangle 55">
                <a:extLst>
                  <a:ext uri="{FF2B5EF4-FFF2-40B4-BE49-F238E27FC236}">
                    <a16:creationId xmlns:a16="http://schemas.microsoft.com/office/drawing/2014/main" id="{BAB97C14-E5FE-4B25-9223-BB1A5B3DC4B6}"/>
                  </a:ext>
                </a:extLst>
              </p:cNvPr>
              <p:cNvSpPr/>
              <p:nvPr/>
            </p:nvSpPr>
            <p:spPr>
              <a:xfrm>
                <a:off x="5179923" y="3133878"/>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7" name="Rectangle 56">
                <a:extLst>
                  <a:ext uri="{FF2B5EF4-FFF2-40B4-BE49-F238E27FC236}">
                    <a16:creationId xmlns:a16="http://schemas.microsoft.com/office/drawing/2014/main" id="{D75887F0-5357-497C-BDD7-A95F9830E668}"/>
                  </a:ext>
                </a:extLst>
              </p:cNvPr>
              <p:cNvSpPr/>
              <p:nvPr/>
            </p:nvSpPr>
            <p:spPr>
              <a:xfrm>
                <a:off x="5153749" y="3202704"/>
                <a:ext cx="2809918"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defTabSz="488950">
                  <a:lnSpc>
                    <a:spcPct val="90000"/>
                  </a:lnSpc>
                  <a:spcBef>
                    <a:spcPct val="0"/>
                  </a:spcBef>
                  <a:spcAft>
                    <a:spcPct val="35000"/>
                  </a:spcAft>
                </a:pPr>
                <a:r>
                  <a:rPr lang="en-US" sz="1400" dirty="0"/>
                  <a:t>Social Security Retirement or Survivor’s Benefits</a:t>
                </a:r>
              </a:p>
              <a:p>
                <a:pPr defTabSz="488950">
                  <a:lnSpc>
                    <a:spcPct val="90000"/>
                  </a:lnSpc>
                  <a:spcBef>
                    <a:spcPct val="0"/>
                  </a:spcBef>
                  <a:spcAft>
                    <a:spcPct val="35000"/>
                  </a:spcAft>
                </a:pPr>
                <a:r>
                  <a:rPr lang="en-US" sz="1400" dirty="0"/>
                  <a:t>Railroad Retirement or Black Lung Benefits</a:t>
                </a:r>
              </a:p>
              <a:p>
                <a:pPr defTabSz="488950">
                  <a:lnSpc>
                    <a:spcPct val="90000"/>
                  </a:lnSpc>
                  <a:spcBef>
                    <a:spcPct val="0"/>
                  </a:spcBef>
                  <a:spcAft>
                    <a:spcPct val="35000"/>
                  </a:spcAft>
                </a:pPr>
                <a:r>
                  <a:rPr lang="en-US" sz="1400" dirty="0"/>
                  <a:t>Pension Income/Retirement Income</a:t>
                </a:r>
              </a:p>
              <a:p>
                <a:pPr defTabSz="488950">
                  <a:lnSpc>
                    <a:spcPct val="90000"/>
                  </a:lnSpc>
                  <a:spcBef>
                    <a:spcPct val="0"/>
                  </a:spcBef>
                  <a:spcAft>
                    <a:spcPct val="35000"/>
                  </a:spcAft>
                </a:pPr>
                <a:endParaRPr lang="en-US" sz="1100" dirty="0"/>
              </a:p>
            </p:txBody>
          </p:sp>
        </p:grpSp>
        <p:sp>
          <p:nvSpPr>
            <p:cNvPr id="43" name="Rectangle 42">
              <a:extLst>
                <a:ext uri="{FF2B5EF4-FFF2-40B4-BE49-F238E27FC236}">
                  <a16:creationId xmlns:a16="http://schemas.microsoft.com/office/drawing/2014/main" id="{70853CA8-6BF7-42FD-8920-E2265D8DB0D1}"/>
                </a:ext>
              </a:extLst>
            </p:cNvPr>
            <p:cNvSpPr/>
            <p:nvPr/>
          </p:nvSpPr>
          <p:spPr>
            <a:xfrm>
              <a:off x="4095482" y="3914506"/>
              <a:ext cx="1431745" cy="1077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Un-employment and Disability</a:t>
              </a:r>
            </a:p>
          </p:txBody>
        </p:sp>
        <p:grpSp>
          <p:nvGrpSpPr>
            <p:cNvPr id="44" name="Group 43">
              <a:extLst>
                <a:ext uri="{FF2B5EF4-FFF2-40B4-BE49-F238E27FC236}">
                  <a16:creationId xmlns:a16="http://schemas.microsoft.com/office/drawing/2014/main" id="{EAA42FDE-0AF1-4411-BB06-3F6EBE74D680}"/>
                </a:ext>
              </a:extLst>
            </p:cNvPr>
            <p:cNvGrpSpPr/>
            <p:nvPr/>
          </p:nvGrpSpPr>
          <p:grpSpPr>
            <a:xfrm>
              <a:off x="439496" y="4013295"/>
              <a:ext cx="8325101" cy="1007294"/>
              <a:chOff x="5179923" y="3116905"/>
              <a:chExt cx="7521349" cy="1007294"/>
            </a:xfrm>
          </p:grpSpPr>
          <p:sp>
            <p:nvSpPr>
              <p:cNvPr id="54" name="Rectangle 53">
                <a:extLst>
                  <a:ext uri="{FF2B5EF4-FFF2-40B4-BE49-F238E27FC236}">
                    <a16:creationId xmlns:a16="http://schemas.microsoft.com/office/drawing/2014/main" id="{14A05C76-CF9C-4AF4-AED1-C0225B9E8F98}"/>
                  </a:ext>
                </a:extLst>
              </p:cNvPr>
              <p:cNvSpPr/>
              <p:nvPr/>
            </p:nvSpPr>
            <p:spPr>
              <a:xfrm>
                <a:off x="5179923" y="3133878"/>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5" name="Rectangle 54">
                <a:extLst>
                  <a:ext uri="{FF2B5EF4-FFF2-40B4-BE49-F238E27FC236}">
                    <a16:creationId xmlns:a16="http://schemas.microsoft.com/office/drawing/2014/main" id="{FEDDFD37-E7C6-44C3-9DEA-A38D2D3D1C33}"/>
                  </a:ext>
                </a:extLst>
              </p:cNvPr>
              <p:cNvSpPr/>
              <p:nvPr/>
            </p:nvSpPr>
            <p:spPr>
              <a:xfrm>
                <a:off x="9812996" y="3116905"/>
                <a:ext cx="2888276"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nSpc>
                    <a:spcPct val="90000"/>
                  </a:lnSpc>
                  <a:spcBef>
                    <a:spcPct val="0"/>
                  </a:spcBef>
                  <a:spcAft>
                    <a:spcPts val="425"/>
                  </a:spcAft>
                </a:pPr>
                <a:r>
                  <a:rPr lang="en-US" sz="1400" dirty="0"/>
                  <a:t>Unemployment Benefits</a:t>
                </a:r>
              </a:p>
              <a:p>
                <a:pPr>
                  <a:lnSpc>
                    <a:spcPct val="90000"/>
                  </a:lnSpc>
                  <a:spcBef>
                    <a:spcPct val="0"/>
                  </a:spcBef>
                  <a:spcAft>
                    <a:spcPts val="425"/>
                  </a:spcAft>
                </a:pPr>
                <a:r>
                  <a:rPr lang="en-US" sz="1400" dirty="0"/>
                  <a:t>Worker’s Compensation</a:t>
                </a:r>
              </a:p>
              <a:p>
                <a:pPr>
                  <a:lnSpc>
                    <a:spcPct val="90000"/>
                  </a:lnSpc>
                  <a:spcBef>
                    <a:spcPct val="0"/>
                  </a:spcBef>
                  <a:spcAft>
                    <a:spcPts val="425"/>
                  </a:spcAft>
                </a:pPr>
                <a:r>
                  <a:rPr lang="en-US" sz="1400" dirty="0"/>
                  <a:t>Strike Benefits</a:t>
                </a:r>
              </a:p>
              <a:p>
                <a:pPr>
                  <a:lnSpc>
                    <a:spcPct val="90000"/>
                  </a:lnSpc>
                  <a:spcBef>
                    <a:spcPct val="0"/>
                  </a:spcBef>
                  <a:spcAft>
                    <a:spcPts val="425"/>
                  </a:spcAft>
                </a:pPr>
                <a:r>
                  <a:rPr lang="en-US" sz="1400" dirty="0"/>
                  <a:t>Social Security Disability Insurance</a:t>
                </a:r>
              </a:p>
              <a:p>
                <a:pPr>
                  <a:lnSpc>
                    <a:spcPct val="90000"/>
                  </a:lnSpc>
                  <a:spcBef>
                    <a:spcPct val="0"/>
                  </a:spcBef>
                  <a:spcAft>
                    <a:spcPts val="425"/>
                  </a:spcAft>
                </a:pPr>
                <a:r>
                  <a:rPr lang="en-US" sz="1400" dirty="0"/>
                  <a:t>Veteran’s Benefits</a:t>
                </a:r>
              </a:p>
            </p:txBody>
          </p:sp>
        </p:grpSp>
        <p:sp>
          <p:nvSpPr>
            <p:cNvPr id="45" name="Rectangle 44">
              <a:extLst>
                <a:ext uri="{FF2B5EF4-FFF2-40B4-BE49-F238E27FC236}">
                  <a16:creationId xmlns:a16="http://schemas.microsoft.com/office/drawing/2014/main" id="{0D1BE3B0-C6DD-4C1C-8298-AE12F6C1032E}"/>
                </a:ext>
              </a:extLst>
            </p:cNvPr>
            <p:cNvSpPr/>
            <p:nvPr/>
          </p:nvSpPr>
          <p:spPr>
            <a:xfrm>
              <a:off x="2622791" y="3961983"/>
              <a:ext cx="1431745" cy="1077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Earnings from U.S. Military</a:t>
              </a:r>
            </a:p>
          </p:txBody>
        </p:sp>
        <p:sp>
          <p:nvSpPr>
            <p:cNvPr id="46" name="Rectangle 45">
              <a:extLst>
                <a:ext uri="{FF2B5EF4-FFF2-40B4-BE49-F238E27FC236}">
                  <a16:creationId xmlns:a16="http://schemas.microsoft.com/office/drawing/2014/main" id="{965C3C5E-25BD-4154-987C-39C540B537CA}"/>
                </a:ext>
              </a:extLst>
            </p:cNvPr>
            <p:cNvSpPr/>
            <p:nvPr/>
          </p:nvSpPr>
          <p:spPr>
            <a:xfrm>
              <a:off x="3306109" y="5327971"/>
              <a:ext cx="1431745" cy="1077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All Other Income</a:t>
              </a:r>
            </a:p>
          </p:txBody>
        </p:sp>
        <p:sp>
          <p:nvSpPr>
            <p:cNvPr id="47" name="Rectangle 46">
              <a:extLst>
                <a:ext uri="{FF2B5EF4-FFF2-40B4-BE49-F238E27FC236}">
                  <a16:creationId xmlns:a16="http://schemas.microsoft.com/office/drawing/2014/main" id="{1B8BED34-DD67-402C-9BF8-90A0514AAB88}"/>
                </a:ext>
              </a:extLst>
            </p:cNvPr>
            <p:cNvSpPr/>
            <p:nvPr/>
          </p:nvSpPr>
          <p:spPr>
            <a:xfrm>
              <a:off x="4838031" y="5327971"/>
              <a:ext cx="1431745" cy="1077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2000" dirty="0">
                  <a:solidFill>
                    <a:schemeClr val="tx1"/>
                  </a:solidFill>
                </a:rPr>
                <a:t>Child Income</a:t>
              </a:r>
            </a:p>
          </p:txBody>
        </p:sp>
        <p:grpSp>
          <p:nvGrpSpPr>
            <p:cNvPr id="48" name="Group 47">
              <a:extLst>
                <a:ext uri="{FF2B5EF4-FFF2-40B4-BE49-F238E27FC236}">
                  <a16:creationId xmlns:a16="http://schemas.microsoft.com/office/drawing/2014/main" id="{1C5FF1BE-303F-43A2-AC46-E648E7E28A58}"/>
                </a:ext>
              </a:extLst>
            </p:cNvPr>
            <p:cNvGrpSpPr/>
            <p:nvPr/>
          </p:nvGrpSpPr>
          <p:grpSpPr>
            <a:xfrm>
              <a:off x="6343779" y="5454002"/>
              <a:ext cx="2757570" cy="1108864"/>
              <a:chOff x="5159847" y="3133878"/>
              <a:chExt cx="2115071" cy="1108864"/>
            </a:xfrm>
          </p:grpSpPr>
          <p:sp>
            <p:nvSpPr>
              <p:cNvPr id="52" name="Rectangle 51">
                <a:extLst>
                  <a:ext uri="{FF2B5EF4-FFF2-40B4-BE49-F238E27FC236}">
                    <a16:creationId xmlns:a16="http://schemas.microsoft.com/office/drawing/2014/main" id="{6EDFBA17-5985-4865-83CA-3C8833BE20B2}"/>
                  </a:ext>
                </a:extLst>
              </p:cNvPr>
              <p:cNvSpPr/>
              <p:nvPr/>
            </p:nvSpPr>
            <p:spPr>
              <a:xfrm>
                <a:off x="5179923" y="3133878"/>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Rectangle 52">
                <a:extLst>
                  <a:ext uri="{FF2B5EF4-FFF2-40B4-BE49-F238E27FC236}">
                    <a16:creationId xmlns:a16="http://schemas.microsoft.com/office/drawing/2014/main" id="{F5682AE8-A2CF-4D04-9C22-BEEB8C61BC08}"/>
                  </a:ext>
                </a:extLst>
              </p:cNvPr>
              <p:cNvSpPr/>
              <p:nvPr/>
            </p:nvSpPr>
            <p:spPr>
              <a:xfrm>
                <a:off x="5159847" y="3252421"/>
                <a:ext cx="2115071"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defTabSz="488950">
                  <a:spcBef>
                    <a:spcPct val="0"/>
                  </a:spcBef>
                  <a:spcAft>
                    <a:spcPts val="425"/>
                  </a:spcAft>
                </a:pPr>
                <a:r>
                  <a:rPr lang="en-US" sz="1400" dirty="0"/>
                  <a:t>Full/Part Time Job</a:t>
                </a:r>
              </a:p>
              <a:p>
                <a:pPr defTabSz="488950">
                  <a:spcBef>
                    <a:spcPct val="0"/>
                  </a:spcBef>
                  <a:spcAft>
                    <a:spcPts val="425"/>
                  </a:spcAft>
                </a:pPr>
                <a:r>
                  <a:rPr lang="en-US" sz="1400" dirty="0"/>
                  <a:t>SSI/Disability Income</a:t>
                </a:r>
              </a:p>
              <a:p>
                <a:pPr defTabSz="488950">
                  <a:spcBef>
                    <a:spcPct val="0"/>
                  </a:spcBef>
                  <a:spcAft>
                    <a:spcPts val="425"/>
                  </a:spcAft>
                </a:pPr>
                <a:r>
                  <a:rPr lang="en-US" sz="1400" dirty="0"/>
                  <a:t>SSI of disabled, retired or deceased parent</a:t>
                </a:r>
              </a:p>
              <a:p>
                <a:pPr defTabSz="488950">
                  <a:spcBef>
                    <a:spcPct val="0"/>
                  </a:spcBef>
                  <a:spcAft>
                    <a:spcPts val="425"/>
                  </a:spcAft>
                </a:pPr>
                <a:r>
                  <a:rPr lang="en-US" sz="1400" dirty="0"/>
                  <a:t>Regularly Received Monies </a:t>
                </a:r>
              </a:p>
              <a:p>
                <a:pPr defTabSz="488950">
                  <a:spcBef>
                    <a:spcPct val="0"/>
                  </a:spcBef>
                  <a:spcAft>
                    <a:spcPts val="425"/>
                  </a:spcAft>
                </a:pPr>
                <a:r>
                  <a:rPr lang="en-US" sz="1400" dirty="0"/>
                  <a:t>Pension, Annuity or Trust</a:t>
                </a:r>
              </a:p>
            </p:txBody>
          </p:sp>
        </p:grpSp>
        <p:grpSp>
          <p:nvGrpSpPr>
            <p:cNvPr id="49" name="Group 48">
              <a:extLst>
                <a:ext uri="{FF2B5EF4-FFF2-40B4-BE49-F238E27FC236}">
                  <a16:creationId xmlns:a16="http://schemas.microsoft.com/office/drawing/2014/main" id="{CBAEFB5E-6BE4-4959-AAAB-F1787F23BF77}"/>
                </a:ext>
              </a:extLst>
            </p:cNvPr>
            <p:cNvGrpSpPr/>
            <p:nvPr/>
          </p:nvGrpSpPr>
          <p:grpSpPr>
            <a:xfrm>
              <a:off x="329957" y="5405100"/>
              <a:ext cx="2985230" cy="1157767"/>
              <a:chOff x="4732233" y="3133878"/>
              <a:chExt cx="2289688" cy="1157767"/>
            </a:xfrm>
          </p:grpSpPr>
          <p:sp>
            <p:nvSpPr>
              <p:cNvPr id="50" name="Rectangle 49">
                <a:extLst>
                  <a:ext uri="{FF2B5EF4-FFF2-40B4-BE49-F238E27FC236}">
                    <a16:creationId xmlns:a16="http://schemas.microsoft.com/office/drawing/2014/main" id="{0C7FAA87-A71C-41D9-9602-DFA932FAE060}"/>
                  </a:ext>
                </a:extLst>
              </p:cNvPr>
              <p:cNvSpPr/>
              <p:nvPr/>
            </p:nvSpPr>
            <p:spPr>
              <a:xfrm>
                <a:off x="5179923" y="3133878"/>
                <a:ext cx="1841998" cy="9903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1" name="Rectangle 50">
                <a:extLst>
                  <a:ext uri="{FF2B5EF4-FFF2-40B4-BE49-F238E27FC236}">
                    <a16:creationId xmlns:a16="http://schemas.microsoft.com/office/drawing/2014/main" id="{967358EA-70C4-4135-8FD8-60F2BEF13174}"/>
                  </a:ext>
                </a:extLst>
              </p:cNvPr>
              <p:cNvSpPr/>
              <p:nvPr/>
            </p:nvSpPr>
            <p:spPr>
              <a:xfrm>
                <a:off x="4732233" y="3301324"/>
                <a:ext cx="2289688" cy="99032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r">
                  <a:spcAft>
                    <a:spcPts val="425"/>
                  </a:spcAft>
                </a:pPr>
                <a:r>
                  <a:rPr lang="en-US" sz="1400" dirty="0"/>
                  <a:t>Regularly Received Monies </a:t>
                </a:r>
              </a:p>
              <a:p>
                <a:pPr algn="r">
                  <a:spcAft>
                    <a:spcPts val="425"/>
                  </a:spcAft>
                </a:pPr>
                <a:r>
                  <a:rPr lang="en-US" sz="1400" dirty="0"/>
                  <a:t>Rental Income</a:t>
                </a:r>
              </a:p>
              <a:p>
                <a:pPr algn="r">
                  <a:spcAft>
                    <a:spcPts val="425"/>
                  </a:spcAft>
                </a:pPr>
                <a:r>
                  <a:rPr lang="en-US" sz="1400" dirty="0"/>
                  <a:t>Interest/Investment Income/Annuities</a:t>
                </a:r>
              </a:p>
              <a:p>
                <a:pPr algn="r">
                  <a:spcAft>
                    <a:spcPts val="425"/>
                  </a:spcAft>
                </a:pPr>
                <a:r>
                  <a:rPr lang="en-US" sz="1400" b="1" i="1" dirty="0"/>
                  <a:t>Any regularly received monies that can be used to pay for school meals</a:t>
                </a:r>
              </a:p>
            </p:txBody>
          </p:sp>
        </p:grpSp>
      </p:grpSp>
    </p:spTree>
    <p:custDataLst>
      <p:tags r:id="rId1"/>
    </p:custDataLst>
    <p:extLst>
      <p:ext uri="{BB962C8B-B14F-4D97-AF65-F5344CB8AC3E}">
        <p14:creationId xmlns:p14="http://schemas.microsoft.com/office/powerpoint/2010/main" val="4048872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dirty="0"/>
              <a:t>Income Documentation</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4672946"/>
          </a:xfrm>
          <a:prstGeom prst="rect">
            <a:avLst/>
          </a:prstGeom>
          <a:noFill/>
        </p:spPr>
        <p:txBody>
          <a:bodyPr wrap="square">
            <a:spAutoFit/>
          </a:bodyPr>
          <a:lstStyle/>
          <a:p>
            <a:pPr marL="274320" indent="-274320">
              <a:lnSpc>
                <a:spcPct val="130000"/>
              </a:lnSpc>
              <a:spcAft>
                <a:spcPts val="600"/>
              </a:spcAft>
            </a:pPr>
            <a:r>
              <a:rPr lang="en-US" sz="2800" dirty="0">
                <a:ea typeface="Gadugi" panose="020B0502040204020203" pitchFamily="34" charset="0"/>
              </a:rPr>
              <a:t>Calculate average total for multiple paystubs</a:t>
            </a:r>
          </a:p>
          <a:p>
            <a:pPr lvl="1">
              <a:lnSpc>
                <a:spcPct val="130000"/>
              </a:lnSpc>
              <a:spcAft>
                <a:spcPts val="600"/>
              </a:spcAft>
              <a:buFont typeface="Courier New" panose="02070309020205020404" pitchFamily="49" charset="0"/>
              <a:buChar char="o"/>
            </a:pPr>
            <a:r>
              <a:rPr lang="en-US" sz="2200" dirty="0">
                <a:ea typeface="Gadugi" panose="020B0502040204020203" pitchFamily="34" charset="0"/>
              </a:rPr>
              <a:t>Average will be associated to the frequency received </a:t>
            </a:r>
          </a:p>
          <a:p>
            <a:pPr marL="274320" indent="-274320">
              <a:lnSpc>
                <a:spcPct val="130000"/>
              </a:lnSpc>
              <a:spcAft>
                <a:spcPts val="600"/>
              </a:spcAft>
            </a:pPr>
            <a:r>
              <a:rPr lang="en-US" sz="2800" dirty="0">
                <a:ea typeface="Gadugi" panose="020B0502040204020203" pitchFamily="34" charset="0"/>
              </a:rPr>
              <a:t>Can accept one paystub if confirmed the average gross amount is regularly received</a:t>
            </a:r>
          </a:p>
          <a:p>
            <a:pPr marL="274320" indent="-274320">
              <a:lnSpc>
                <a:spcPct val="130000"/>
              </a:lnSpc>
              <a:spcAft>
                <a:spcPts val="600"/>
              </a:spcAft>
            </a:pPr>
            <a:r>
              <a:rPr lang="en-US" sz="2800" dirty="0">
                <a:ea typeface="Gadugi" panose="020B0502040204020203" pitchFamily="34" charset="0"/>
              </a:rPr>
              <a:t>Tax return documentation can be used</a:t>
            </a:r>
          </a:p>
          <a:p>
            <a:pPr lvl="1">
              <a:lnSpc>
                <a:spcPct val="130000"/>
              </a:lnSpc>
              <a:spcAft>
                <a:spcPts val="600"/>
              </a:spcAft>
              <a:buFont typeface="Courier New" panose="02070309020205020404" pitchFamily="49" charset="0"/>
              <a:buChar char="o"/>
            </a:pPr>
            <a:r>
              <a:rPr lang="en-US" sz="2200" dirty="0">
                <a:ea typeface="Gadugi" panose="020B0502040204020203" pitchFamily="34" charset="0"/>
              </a:rPr>
              <a:t>Calculate gross income received for the year (net income for self-employed)</a:t>
            </a:r>
          </a:p>
          <a:p>
            <a:pPr marL="0" indent="0" algn="ctr">
              <a:lnSpc>
                <a:spcPct val="130000"/>
              </a:lnSpc>
              <a:spcAft>
                <a:spcPts val="600"/>
              </a:spcAft>
              <a:buNone/>
            </a:pPr>
            <a:r>
              <a:rPr lang="en-US" sz="2800" dirty="0">
                <a:ea typeface="Gadugi" panose="020B0502040204020203" pitchFamily="34" charset="0"/>
              </a:rPr>
              <a:t>*All regularly received income MUST be reported, whether it is federally recognized or not.*</a:t>
            </a:r>
          </a:p>
        </p:txBody>
      </p:sp>
    </p:spTree>
    <p:extLst>
      <p:ext uri="{BB962C8B-B14F-4D97-AF65-F5344CB8AC3E}">
        <p14:creationId xmlns:p14="http://schemas.microsoft.com/office/powerpoint/2010/main" val="76817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24CF6C-1E23-44ED-93EC-94525995E1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0063" y="3403234"/>
            <a:ext cx="8294902" cy="299538"/>
          </a:xfrm>
          <a:prstGeom prst="rect">
            <a:avLst/>
          </a:prstGeom>
        </p:spPr>
      </p:pic>
      <p:pic>
        <p:nvPicPr>
          <p:cNvPr id="2" name="Picture 1">
            <a:extLst>
              <a:ext uri="{FF2B5EF4-FFF2-40B4-BE49-F238E27FC236}">
                <a16:creationId xmlns:a16="http://schemas.microsoft.com/office/drawing/2014/main" id="{2D55E049-575A-F8E4-0CBF-0EA7EFC73D74}"/>
              </a:ext>
            </a:extLst>
          </p:cNvPr>
          <p:cNvPicPr>
            <a:picLocks noChangeAspect="1"/>
          </p:cNvPicPr>
          <p:nvPr/>
        </p:nvPicPr>
        <p:blipFill>
          <a:blip r:embed="rId5"/>
          <a:stretch>
            <a:fillRect/>
          </a:stretch>
        </p:blipFill>
        <p:spPr>
          <a:xfrm>
            <a:off x="1562480" y="150736"/>
            <a:ext cx="8815580" cy="6504996"/>
          </a:xfrm>
          <a:prstGeom prst="rect">
            <a:avLst/>
          </a:prstGeom>
        </p:spPr>
      </p:pic>
    </p:spTree>
    <p:custDataLst>
      <p:tags r:id="rId1"/>
    </p:custDataLst>
    <p:extLst>
      <p:ext uri="{BB962C8B-B14F-4D97-AF65-F5344CB8AC3E}">
        <p14:creationId xmlns:p14="http://schemas.microsoft.com/office/powerpoint/2010/main" val="3651974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lstStyle/>
          <a:p>
            <a:r>
              <a:rPr lang="en-US" dirty="0"/>
              <a:t>Assistance Program Records</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3478773"/>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1"/>
                </a:solidFill>
                <a:ea typeface="Gadugi" panose="020B0502040204020203" pitchFamily="34" charset="0"/>
              </a:rPr>
              <a:t>Benefit programs:</a:t>
            </a:r>
          </a:p>
          <a:p>
            <a:pPr lvl="1">
              <a:lnSpc>
                <a:spcPct val="120000"/>
              </a:lnSpc>
              <a:spcAft>
                <a:spcPts val="600"/>
              </a:spcAft>
              <a:buFont typeface="Courier New" panose="02070309020205020404" pitchFamily="49" charset="0"/>
              <a:buChar char="o"/>
            </a:pPr>
            <a:r>
              <a:rPr lang="en-US" dirty="0">
                <a:ea typeface="Gadugi" panose="020B0502040204020203" pitchFamily="34" charset="0"/>
              </a:rPr>
              <a:t>Letter from appropriate agency</a:t>
            </a:r>
          </a:p>
          <a:p>
            <a:pPr marL="342900" indent="-342900">
              <a:buFont typeface="Arial" panose="020B0604020202020204" pitchFamily="34" charset="0"/>
              <a:buChar char="•"/>
            </a:pPr>
            <a:r>
              <a:rPr lang="en-US" sz="2800" dirty="0">
                <a:solidFill>
                  <a:schemeClr val="tx1"/>
                </a:solidFill>
                <a:ea typeface="Gadugi" panose="020B0502040204020203" pitchFamily="34" charset="0"/>
              </a:rPr>
              <a:t>Assistance Programs (SNAP/TANF/FDPIR)</a:t>
            </a:r>
          </a:p>
          <a:p>
            <a:pPr lvl="1">
              <a:lnSpc>
                <a:spcPct val="130000"/>
              </a:lnSpc>
              <a:spcAft>
                <a:spcPts val="600"/>
              </a:spcAft>
              <a:buFont typeface="Courier New" panose="02070309020205020404" pitchFamily="49" charset="0"/>
              <a:buChar char="o"/>
            </a:pPr>
            <a:r>
              <a:rPr lang="en-US" dirty="0">
                <a:ea typeface="Gadugi" panose="020B0502040204020203" pitchFamily="34" charset="0"/>
              </a:rPr>
              <a:t>Certification notice showing current dates</a:t>
            </a:r>
          </a:p>
          <a:p>
            <a:pPr marL="342900" indent="-342900">
              <a:buFont typeface="Arial" panose="020B0604020202020204" pitchFamily="34" charset="0"/>
              <a:buChar char="•"/>
            </a:pPr>
            <a:r>
              <a:rPr lang="en-US" sz="2800" dirty="0">
                <a:solidFill>
                  <a:schemeClr val="tx1"/>
                </a:solidFill>
                <a:ea typeface="Gadugi" panose="020B0502040204020203" pitchFamily="34" charset="0"/>
              </a:rPr>
              <a:t>Foster</a:t>
            </a:r>
          </a:p>
          <a:p>
            <a:pPr lvl="1">
              <a:lnSpc>
                <a:spcPct val="140000"/>
              </a:lnSpc>
              <a:spcAft>
                <a:spcPts val="600"/>
              </a:spcAft>
              <a:buFont typeface="Courier New" panose="02070309020205020404" pitchFamily="49" charset="0"/>
              <a:buChar char="o"/>
            </a:pPr>
            <a:r>
              <a:rPr lang="en-US" dirty="0">
                <a:ea typeface="Gadugi" panose="020B0502040204020203" pitchFamily="34" charset="0"/>
              </a:rPr>
              <a:t>Documentation verifying the child is under the legal custody of the agency, state or court</a:t>
            </a:r>
          </a:p>
          <a:p>
            <a:pPr marL="342900" indent="-342900">
              <a:buFont typeface="Arial" panose="020B0604020202020204" pitchFamily="34" charset="0"/>
              <a:buChar char="•"/>
            </a:pPr>
            <a:r>
              <a:rPr lang="en-US" sz="2800" dirty="0">
                <a:solidFill>
                  <a:schemeClr val="tx1"/>
                </a:solidFill>
                <a:ea typeface="Gadugi" panose="020B0502040204020203" pitchFamily="34" charset="0"/>
              </a:rPr>
              <a:t>Other OSCE (Homeless/migrant/runaway/Head Start)</a:t>
            </a:r>
          </a:p>
          <a:p>
            <a:pPr lvl="1">
              <a:lnSpc>
                <a:spcPct val="140000"/>
              </a:lnSpc>
              <a:spcAft>
                <a:spcPts val="600"/>
              </a:spcAft>
              <a:buFont typeface="Courier New" panose="02070309020205020404" pitchFamily="49" charset="0"/>
              <a:buChar char="o"/>
            </a:pPr>
            <a:r>
              <a:rPr lang="en-US" dirty="0">
                <a:ea typeface="Gadugi" panose="020B0502040204020203" pitchFamily="34" charset="0"/>
              </a:rPr>
              <a:t>District liaisons can provide documentation</a:t>
            </a:r>
          </a:p>
        </p:txBody>
      </p:sp>
    </p:spTree>
    <p:extLst>
      <p:ext uri="{BB962C8B-B14F-4D97-AF65-F5344CB8AC3E}">
        <p14:creationId xmlns:p14="http://schemas.microsoft.com/office/powerpoint/2010/main" val="2335744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fontScale="90000"/>
          </a:bodyPr>
          <a:lstStyle/>
          <a:p>
            <a:r>
              <a:rPr lang="en-US" sz="5400" dirty="0"/>
              <a:t>Special Situations and Other Forms of Income</a:t>
            </a:r>
            <a:endParaRPr lang="en-US" dirty="0"/>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21" name="Diagram 20">
            <a:extLst>
              <a:ext uri="{FF2B5EF4-FFF2-40B4-BE49-F238E27FC236}">
                <a16:creationId xmlns:a16="http://schemas.microsoft.com/office/drawing/2014/main" id="{FFCEEB3F-A5B7-870A-42D2-8A51644271D7}"/>
              </a:ext>
            </a:extLst>
          </p:cNvPr>
          <p:cNvGraphicFramePr/>
          <p:nvPr>
            <p:extLst>
              <p:ext uri="{D42A27DB-BD31-4B8C-83A1-F6EECF244321}">
                <p14:modId xmlns:p14="http://schemas.microsoft.com/office/powerpoint/2010/main" val="2576781873"/>
              </p:ext>
            </p:extLst>
          </p:nvPr>
        </p:nvGraphicFramePr>
        <p:xfrm>
          <a:off x="2032000" y="1931670"/>
          <a:ext cx="8003540" cy="4206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464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C3E0-6219-4DFA-89D7-98C1C010EDED}"/>
              </a:ext>
            </a:extLst>
          </p:cNvPr>
          <p:cNvSpPr>
            <a:spLocks noGrp="1"/>
          </p:cNvSpPr>
          <p:nvPr>
            <p:ph type="title"/>
          </p:nvPr>
        </p:nvSpPr>
        <p:spPr/>
        <p:txBody>
          <a:bodyPr/>
          <a:lstStyle/>
          <a:p>
            <a:r>
              <a:rPr lang="en-US" dirty="0"/>
              <a:t>Non-Discrimination Statement</a:t>
            </a:r>
          </a:p>
        </p:txBody>
      </p:sp>
      <p:sp>
        <p:nvSpPr>
          <p:cNvPr id="3" name="Content Placeholder 2">
            <a:extLst>
              <a:ext uri="{FF2B5EF4-FFF2-40B4-BE49-F238E27FC236}">
                <a16:creationId xmlns:a16="http://schemas.microsoft.com/office/drawing/2014/main" id="{82A9A796-AFB1-482F-867B-CEE617976F10}"/>
              </a:ext>
            </a:extLst>
          </p:cNvPr>
          <p:cNvSpPr>
            <a:spLocks noGrp="1"/>
          </p:cNvSpPr>
          <p:nvPr>
            <p:ph idx="1"/>
          </p:nvPr>
        </p:nvSpPr>
        <p:spPr>
          <a:xfrm>
            <a:off x="838200" y="1919416"/>
            <a:ext cx="10515600" cy="4850662"/>
          </a:xfrm>
        </p:spPr>
        <p:txBody>
          <a:bodyPr>
            <a:normAutofit fontScale="92500" lnSpcReduction="20000"/>
          </a:bodyPr>
          <a:lstStyle/>
          <a:p>
            <a:pPr marL="0" lvl="0" indent="0" algn="l" rtl="0">
              <a:lnSpc>
                <a:spcPct val="100000"/>
              </a:lnSpc>
              <a:spcBef>
                <a:spcPts val="0"/>
              </a:spcBef>
              <a:spcAft>
                <a:spcPts val="0"/>
              </a:spcAft>
              <a:buClr>
                <a:schemeClr val="dk1"/>
              </a:buClr>
              <a:buSzPct val="100000"/>
              <a:buNone/>
            </a:pPr>
            <a:r>
              <a:rPr lang="en-US" sz="1400"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To file a program discrimination complaint, a Complainant should complete a Form AD-3027, USDA Program Discrimination Complaint Form which can be obtained online at: </a:t>
            </a:r>
            <a:r>
              <a:rPr lang="en-US" sz="1400" dirty="0">
                <a:hlinkClick r:id="rId4"/>
              </a:rPr>
              <a:t>https://www.usda.gov/sites/default/files/documents/USDA-OASCR%20P-Complaint-Form-0508-0002-508-11-28-17Fax2Mail.pdf</a:t>
            </a:r>
            <a:r>
              <a:rPr lang="en-US" sz="1400"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1. </a:t>
            </a:r>
            <a:r>
              <a:rPr lang="en-US" sz="1400" b="1" dirty="0"/>
              <a:t>mail:</a:t>
            </a:r>
          </a:p>
          <a:p>
            <a:pPr marL="0" lvl="0" indent="173038" algn="l" rtl="0">
              <a:lnSpc>
                <a:spcPct val="100000"/>
              </a:lnSpc>
              <a:spcBef>
                <a:spcPts val="0"/>
              </a:spcBef>
              <a:spcAft>
                <a:spcPts val="0"/>
              </a:spcAft>
              <a:buClr>
                <a:schemeClr val="dk1"/>
              </a:buClr>
              <a:buSzPct val="100000"/>
              <a:buNone/>
            </a:pPr>
            <a:r>
              <a:rPr lang="en-US" sz="1400" dirty="0"/>
              <a:t>U.S. Department of Agriculture </a:t>
            </a:r>
          </a:p>
          <a:p>
            <a:pPr marL="0" lvl="0" indent="173038" algn="l" rtl="0">
              <a:lnSpc>
                <a:spcPct val="100000"/>
              </a:lnSpc>
              <a:spcBef>
                <a:spcPts val="0"/>
              </a:spcBef>
              <a:spcAft>
                <a:spcPts val="0"/>
              </a:spcAft>
              <a:buClr>
                <a:schemeClr val="dk1"/>
              </a:buClr>
              <a:buSzPct val="100000"/>
              <a:buNone/>
            </a:pPr>
            <a:r>
              <a:rPr lang="en-US" sz="1400" dirty="0"/>
              <a:t>Office of the Assistant Secretary for Civil Rights</a:t>
            </a:r>
          </a:p>
          <a:p>
            <a:pPr marL="0" lvl="0" indent="173038" algn="l" rtl="0">
              <a:lnSpc>
                <a:spcPct val="100000"/>
              </a:lnSpc>
              <a:spcBef>
                <a:spcPts val="0"/>
              </a:spcBef>
              <a:spcAft>
                <a:spcPts val="0"/>
              </a:spcAft>
              <a:buClr>
                <a:schemeClr val="dk1"/>
              </a:buClr>
              <a:buSzPct val="100000"/>
              <a:buNone/>
            </a:pPr>
            <a:r>
              <a:rPr lang="en-US" sz="1400" dirty="0"/>
              <a:t>1400 Independence Avenue, SW </a:t>
            </a:r>
          </a:p>
          <a:p>
            <a:pPr marL="0" lvl="0" indent="173038" algn="l" rtl="0">
              <a:lnSpc>
                <a:spcPct val="100000"/>
              </a:lnSpc>
              <a:spcBef>
                <a:spcPts val="0"/>
              </a:spcBef>
              <a:spcAft>
                <a:spcPts val="0"/>
              </a:spcAft>
              <a:buClr>
                <a:schemeClr val="dk1"/>
              </a:buClr>
              <a:buSzPct val="100000"/>
              <a:buNone/>
            </a:pPr>
            <a:r>
              <a:rPr lang="en-US" sz="1400" dirty="0"/>
              <a:t>Washington, D.C. 20250-9410; or</a:t>
            </a:r>
          </a:p>
          <a:p>
            <a:pPr marL="0" lvl="0" indent="346075"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2. </a:t>
            </a:r>
            <a:r>
              <a:rPr lang="en-US" sz="1400" b="1" dirty="0"/>
              <a:t>fax:</a:t>
            </a:r>
            <a:r>
              <a:rPr lang="en-US" sz="1400" dirty="0"/>
              <a:t> </a:t>
            </a:r>
          </a:p>
          <a:p>
            <a:pPr marL="0" lvl="0" indent="173038" algn="l" rtl="0">
              <a:lnSpc>
                <a:spcPct val="100000"/>
              </a:lnSpc>
              <a:spcBef>
                <a:spcPts val="0"/>
              </a:spcBef>
              <a:spcAft>
                <a:spcPts val="0"/>
              </a:spcAft>
              <a:buClr>
                <a:schemeClr val="dk1"/>
              </a:buClr>
              <a:buSzPct val="100000"/>
              <a:buNone/>
            </a:pPr>
            <a:r>
              <a:rPr lang="en-US" sz="1400" dirty="0"/>
              <a:t>(833) 256-1655 or (202) 690-7442; or</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3. </a:t>
            </a:r>
            <a:r>
              <a:rPr lang="en-US" sz="1400" b="1" dirty="0"/>
              <a:t>email: </a:t>
            </a:r>
          </a:p>
          <a:p>
            <a:pPr marL="0" lvl="0" indent="173038" algn="l" rtl="0">
              <a:lnSpc>
                <a:spcPct val="100000"/>
              </a:lnSpc>
              <a:spcBef>
                <a:spcPts val="0"/>
              </a:spcBef>
              <a:spcAft>
                <a:spcPts val="0"/>
              </a:spcAft>
              <a:buClr>
                <a:schemeClr val="dk1"/>
              </a:buClr>
              <a:buSzPct val="100000"/>
              <a:buNone/>
            </a:pPr>
            <a:r>
              <a:rPr lang="en-US" sz="1400" dirty="0">
                <a:hlinkClick r:id="rId5"/>
              </a:rPr>
              <a:t>program.intake@usda.gov</a:t>
            </a:r>
            <a:r>
              <a:rPr lang="en-US" sz="1400" dirty="0"/>
              <a:t>.</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This institution is an equal opportunity provider.</a:t>
            </a:r>
          </a:p>
        </p:txBody>
      </p:sp>
      <p:pic>
        <p:nvPicPr>
          <p:cNvPr id="7" name="Picture 6" descr="Icon&#10;&#10;Description automatically generated">
            <a:extLst>
              <a:ext uri="{FF2B5EF4-FFF2-40B4-BE49-F238E27FC236}">
                <a16:creationId xmlns:a16="http://schemas.microsoft.com/office/drawing/2014/main" id="{413634F1-9341-4C9D-AC37-E4027AF45B35}"/>
              </a:ext>
            </a:extLst>
          </p:cNvPr>
          <p:cNvPicPr>
            <a:picLocks noChangeAspect="1"/>
          </p:cNvPicPr>
          <p:nvPr/>
        </p:nvPicPr>
        <p:blipFill>
          <a:blip r:embed="rId6"/>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99189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D57433-3067-4CD5-A2A9-17A1EFA9039F}"/>
              </a:ext>
            </a:extLst>
          </p:cNvPr>
          <p:cNvSpPr txBox="1">
            <a:spLocks/>
          </p:cNvSpPr>
          <p:nvPr/>
        </p:nvSpPr>
        <p:spPr>
          <a:xfrm>
            <a:off x="2066544" y="1911096"/>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Chat</a:t>
            </a:r>
            <a:endParaRPr lang="en-US" dirty="0"/>
          </a:p>
        </p:txBody>
      </p:sp>
      <p:sp>
        <p:nvSpPr>
          <p:cNvPr id="7" name="Text Placeholder 2">
            <a:extLst>
              <a:ext uri="{FF2B5EF4-FFF2-40B4-BE49-F238E27FC236}">
                <a16:creationId xmlns:a16="http://schemas.microsoft.com/office/drawing/2014/main" id="{9D14E399-71EE-4028-A055-BFECC5B4AF56}"/>
              </a:ext>
            </a:extLst>
          </p:cNvPr>
          <p:cNvSpPr txBox="1">
            <a:spLocks/>
          </p:cNvSpPr>
          <p:nvPr/>
        </p:nvSpPr>
        <p:spPr>
          <a:xfrm>
            <a:off x="3227832" y="4352544"/>
            <a:ext cx="5733288" cy="932688"/>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How do you ensure all required documentation has been sent by each family?</a:t>
            </a:r>
            <a:br>
              <a:rPr lang="en-US" sz="2000" dirty="0">
                <a:solidFill>
                  <a:schemeClr val="bg1"/>
                </a:solidFill>
              </a:rPr>
            </a:br>
            <a:br>
              <a:rPr lang="en-US" sz="2000" dirty="0">
                <a:solidFill>
                  <a:schemeClr val="bg1"/>
                </a:solidFill>
              </a:rPr>
            </a:br>
            <a:r>
              <a:rPr lang="en-US" sz="2000" dirty="0">
                <a:solidFill>
                  <a:schemeClr val="bg1"/>
                </a:solidFill>
              </a:rPr>
              <a:t>For example: Highlighting name, date range and gross income on paystubs.</a:t>
            </a:r>
          </a:p>
        </p:txBody>
      </p:sp>
    </p:spTree>
    <p:extLst>
      <p:ext uri="{BB962C8B-B14F-4D97-AF65-F5344CB8AC3E}">
        <p14:creationId xmlns:p14="http://schemas.microsoft.com/office/powerpoint/2010/main" val="193343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rmAutofit fontScale="90000"/>
          </a:bodyPr>
          <a:lstStyle/>
          <a:p>
            <a:r>
              <a:rPr lang="en-US" sz="7200" dirty="0"/>
              <a:t>Recap – Processes after Sample is Selected</a:t>
            </a:r>
            <a:endParaRPr lang="en-US" dirty="0"/>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graphicFrame>
        <p:nvGraphicFramePr>
          <p:cNvPr id="2" name="Diagram 1">
            <a:extLst>
              <a:ext uri="{FF2B5EF4-FFF2-40B4-BE49-F238E27FC236}">
                <a16:creationId xmlns:a16="http://schemas.microsoft.com/office/drawing/2014/main" id="{03AAEB4E-A970-D788-9C03-51D9A2CDF46D}"/>
              </a:ext>
            </a:extLst>
          </p:cNvPr>
          <p:cNvGraphicFramePr/>
          <p:nvPr>
            <p:extLst>
              <p:ext uri="{D42A27DB-BD31-4B8C-83A1-F6EECF244321}">
                <p14:modId xmlns:p14="http://schemas.microsoft.com/office/powerpoint/2010/main" val="2476456348"/>
              </p:ext>
            </p:extLst>
          </p:nvPr>
        </p:nvGraphicFramePr>
        <p:xfrm>
          <a:off x="1023973" y="2181726"/>
          <a:ext cx="10045079" cy="3878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4639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C37B5-4207-4E3B-A59B-4570AC4F9B0F}"/>
              </a:ext>
            </a:extLst>
          </p:cNvPr>
          <p:cNvSpPr>
            <a:spLocks noGrp="1"/>
          </p:cNvSpPr>
          <p:nvPr>
            <p:ph type="title"/>
          </p:nvPr>
        </p:nvSpPr>
        <p:spPr/>
        <p:txBody>
          <a:bodyPr/>
          <a:lstStyle/>
          <a:p>
            <a:r>
              <a:rPr lang="en-US" dirty="0"/>
              <a:t>Responses and Results</a:t>
            </a:r>
          </a:p>
        </p:txBody>
      </p:sp>
      <p:pic>
        <p:nvPicPr>
          <p:cNvPr id="2" name="Picture 1">
            <a:extLst>
              <a:ext uri="{FF2B5EF4-FFF2-40B4-BE49-F238E27FC236}">
                <a16:creationId xmlns:a16="http://schemas.microsoft.com/office/drawing/2014/main" id="{2F50A4CD-EB64-4C1C-3A7E-5DB15CE318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9" b="99813" l="9971" r="89988">
                        <a14:foregroundMark x1="47860" y1="26480" x2="48276" y2="17819"/>
                        <a14:foregroundMark x1="48276" y1="17819" x2="53012" y2="13894"/>
                        <a14:foregroundMark x1="53012" y1="13894" x2="57873" y2="12461"/>
                        <a14:foregroundMark x1="57873" y1="12461" x2="61142" y2="14890"/>
                        <a14:foregroundMark x1="63468" y1="25612" x2="63397" y2="26792"/>
                        <a14:foregroundMark x1="34732" y1="88972" x2="38720" y2="93271"/>
                        <a14:foregroundMark x1="38720" y1="93271" x2="43830" y2="91900"/>
                        <a14:foregroundMark x1="43830" y1="91900" x2="41421" y2="98941"/>
                        <a14:foregroundMark x1="41421" y1="98941" x2="41421" y2="99813"/>
                        <a14:foregroundMark x1="47279" y1="87352" x2="58995" y2="88474"/>
                        <a14:foregroundMark x1="58995" y1="88474" x2="50436" y2="86854"/>
                        <a14:foregroundMark x1="50436" y1="86854" x2="56585" y2="87414"/>
                        <a14:foregroundMark x1="56585" y1="87414" x2="57873" y2="88162"/>
                        <a14:foregroundMark x1="70170" y1="95140" x2="74312" y2="94276"/>
                        <a14:foregroundMark x1="61737" y1="35639" x2="63897" y2="28162"/>
                        <a14:foregroundMark x1="63897" y1="28162" x2="63191" y2="27477"/>
                        <a14:backgroundMark x1="61197" y1="14829" x2="63315" y2="18193"/>
                        <a14:backgroundMark x1="22310" y1="43489" x2="17075" y2="44174"/>
                        <a14:backgroundMark x1="17075" y1="44174" x2="14292" y2="55639"/>
                        <a14:backgroundMark x1="14292" y1="55639" x2="21354" y2="77259"/>
                        <a14:backgroundMark x1="21354" y1="77259" x2="27378" y2="85421"/>
                        <a14:backgroundMark x1="27378" y1="85421" x2="32073" y2="79875"/>
                        <a14:backgroundMark x1="32073" y1="79875" x2="38305" y2="58255"/>
                        <a14:backgroundMark x1="38305" y1="58255" x2="31076" y2="50031"/>
                        <a14:backgroundMark x1="31076" y1="50031" x2="21728" y2="44860"/>
                        <a14:backgroundMark x1="21728" y1="44860" x2="21728" y2="44673"/>
                        <a14:backgroundMark x1="17865" y1="89346" x2="18197" y2="98692"/>
                        <a14:backgroundMark x1="18197" y1="98692" x2="28833" y2="98442"/>
                        <a14:backgroundMark x1="28833" y1="98442" x2="33693" y2="95016"/>
                        <a14:backgroundMark x1="33693" y1="95016" x2="34400" y2="86542"/>
                        <a14:backgroundMark x1="34400" y1="86542" x2="34275" y2="86355"/>
                        <a14:backgroundMark x1="59618" y1="12648" x2="63606" y2="19128"/>
                        <a14:backgroundMark x1="63606" y1="19128" x2="64312" y2="27103"/>
                        <a14:backgroundMark x1="64027" y1="28959" x2="63108" y2="34953"/>
                        <a14:backgroundMark x1="64312" y1="27103" x2="64066" y2="28705"/>
                        <a14:backgroundMark x1="63108" y1="34953" x2="67553" y2="40062"/>
                        <a14:backgroundMark x1="67553" y1="40062" x2="71666" y2="34143"/>
                        <a14:backgroundMark x1="71666" y1="34143" x2="75364" y2="24174"/>
                        <a14:backgroundMark x1="75364" y1="24174" x2="75530" y2="14393"/>
                        <a14:backgroundMark x1="75530" y1="14393" x2="70544" y2="9346"/>
                        <a14:backgroundMark x1="70544" y1="9346" x2="65600" y2="8660"/>
                        <a14:backgroundMark x1="65600" y1="8660" x2="59618" y2="12523"/>
                        <a14:backgroundMark x1="59618" y1="12523" x2="59618" y2="12523"/>
                        <a14:backgroundMark x1="73743" y1="78006" x2="77233" y2="86106"/>
                        <a14:backgroundMark x1="77233" y1="86106" x2="76984" y2="93271"/>
                        <a14:backgroundMark x1="76984" y1="93271" x2="69090" y2="99688"/>
                      </a14:backgroundRemoval>
                    </a14:imgEffect>
                  </a14:imgLayer>
                </a14:imgProps>
              </a:ext>
            </a:extLst>
          </a:blip>
          <a:stretch>
            <a:fillRect/>
          </a:stretch>
        </p:blipFill>
        <p:spPr>
          <a:xfrm>
            <a:off x="3753938" y="-150809"/>
            <a:ext cx="10284864" cy="6858000"/>
          </a:xfrm>
          <a:prstGeom prst="rect">
            <a:avLst/>
          </a:prstGeom>
        </p:spPr>
      </p:pic>
    </p:spTree>
    <p:extLst>
      <p:ext uri="{BB962C8B-B14F-4D97-AF65-F5344CB8AC3E}">
        <p14:creationId xmlns:p14="http://schemas.microsoft.com/office/powerpoint/2010/main" val="2016474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2D9CA0-1791-40C7-A419-1A0FC27F1453}"/>
              </a:ext>
            </a:extLst>
          </p:cNvPr>
          <p:cNvSpPr>
            <a:spLocks noGrp="1"/>
          </p:cNvSpPr>
          <p:nvPr>
            <p:ph type="title"/>
          </p:nvPr>
        </p:nvSpPr>
        <p:spPr/>
        <p:txBody>
          <a:bodyPr>
            <a:noAutofit/>
          </a:bodyPr>
          <a:lstStyle/>
          <a:p>
            <a:r>
              <a:rPr lang="en-US" dirty="0"/>
              <a:t>Complete Verification Responses</a:t>
            </a:r>
            <a:endParaRPr lang="en-US" sz="4400" dirty="0"/>
          </a:p>
        </p:txBody>
      </p:sp>
      <p:graphicFrame>
        <p:nvGraphicFramePr>
          <p:cNvPr id="9" name="Content Placeholder 4" descr="timeline SmartArt graphic">
            <a:extLst>
              <a:ext uri="{FF2B5EF4-FFF2-40B4-BE49-F238E27FC236}">
                <a16:creationId xmlns:a16="http://schemas.microsoft.com/office/drawing/2014/main" id="{F1FE7965-FFF1-4D76-8410-67C3D7905909}"/>
              </a:ext>
            </a:extLst>
          </p:cNvPr>
          <p:cNvGraphicFramePr>
            <a:graphicFrameLocks noGrp="1"/>
          </p:cNvGraphicFramePr>
          <p:nvPr>
            <p:ph idx="1"/>
            <p:extLst>
              <p:ext uri="{D42A27DB-BD31-4B8C-83A1-F6EECF244321}">
                <p14:modId xmlns:p14="http://schemas.microsoft.com/office/powerpoint/2010/main" val="770221163"/>
              </p:ext>
            </p:extLst>
          </p:nvPr>
        </p:nvGraphicFramePr>
        <p:xfrm>
          <a:off x="841375" y="2305050"/>
          <a:ext cx="10515600" cy="3876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Logo, company name&#10;&#10;Description automatically generated">
            <a:extLst>
              <a:ext uri="{FF2B5EF4-FFF2-40B4-BE49-F238E27FC236}">
                <a16:creationId xmlns:a16="http://schemas.microsoft.com/office/drawing/2014/main" id="{7F0CB545-A5AD-485C-8B4B-BECC4BAD33A4}"/>
              </a:ext>
            </a:extLst>
          </p:cNvPr>
          <p:cNvPicPr>
            <a:picLocks noChangeAspect="1"/>
          </p:cNvPicPr>
          <p:nvPr/>
        </p:nvPicPr>
        <p:blipFill rotWithShape="1">
          <a:blip r:embed="rId8"/>
          <a:srcRect t="35517" b="33113"/>
          <a:stretch/>
        </p:blipFill>
        <p:spPr>
          <a:xfrm>
            <a:off x="9857874" y="6308840"/>
            <a:ext cx="2334126" cy="549160"/>
          </a:xfrm>
          <a:prstGeom prst="rect">
            <a:avLst/>
          </a:prstGeom>
        </p:spPr>
      </p:pic>
      <p:sp>
        <p:nvSpPr>
          <p:cNvPr id="5" name="TextBox 4">
            <a:extLst>
              <a:ext uri="{FF2B5EF4-FFF2-40B4-BE49-F238E27FC236}">
                <a16:creationId xmlns:a16="http://schemas.microsoft.com/office/drawing/2014/main" id="{866B1FDD-5079-0903-C6FC-6F8D58A00346}"/>
              </a:ext>
            </a:extLst>
          </p:cNvPr>
          <p:cNvSpPr txBox="1"/>
          <p:nvPr/>
        </p:nvSpPr>
        <p:spPr>
          <a:xfrm>
            <a:off x="835024" y="5985674"/>
            <a:ext cx="9022849" cy="369332"/>
          </a:xfrm>
          <a:prstGeom prst="rect">
            <a:avLst/>
          </a:prstGeom>
          <a:noFill/>
        </p:spPr>
        <p:txBody>
          <a:bodyPr wrap="square">
            <a:spAutoFit/>
          </a:bodyPr>
          <a:lstStyle/>
          <a:p>
            <a:r>
              <a:rPr lang="en-US" dirty="0"/>
              <a:t>Households can reapply at any time during year but must provide income documentation</a:t>
            </a:r>
          </a:p>
        </p:txBody>
      </p:sp>
    </p:spTree>
    <p:extLst>
      <p:ext uri="{BB962C8B-B14F-4D97-AF65-F5344CB8AC3E}">
        <p14:creationId xmlns:p14="http://schemas.microsoft.com/office/powerpoint/2010/main" val="183749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p:txBody>
          <a:bodyPr>
            <a:normAutofit/>
          </a:bodyPr>
          <a:lstStyle/>
          <a:p>
            <a:r>
              <a:rPr lang="en-US" dirty="0"/>
              <a:t>Update Benefits and Send Results</a:t>
            </a:r>
          </a:p>
        </p:txBody>
      </p:sp>
      <p:pic>
        <p:nvPicPr>
          <p:cNvPr id="5" name="Picture 4" descr="Icon&#10;&#10;Description automatically generated">
            <a:extLst>
              <a:ext uri="{FF2B5EF4-FFF2-40B4-BE49-F238E27FC236}">
                <a16:creationId xmlns:a16="http://schemas.microsoft.com/office/drawing/2014/main" id="{7EFD044A-81EA-4C62-BDC3-177D1AD81990}"/>
              </a:ext>
            </a:extLst>
          </p:cNvPr>
          <p:cNvPicPr>
            <a:picLocks noChangeAspect="1"/>
          </p:cNvPicPr>
          <p:nvPr/>
        </p:nvPicPr>
        <p:blipFill>
          <a:blip r:embed="rId3"/>
          <a:stretch>
            <a:fillRect/>
          </a:stretch>
        </p:blipFill>
        <p:spPr>
          <a:xfrm>
            <a:off x="10445859" y="6060691"/>
            <a:ext cx="1668651" cy="709387"/>
          </a:xfrm>
          <a:prstGeom prst="rect">
            <a:avLst/>
          </a:prstGeom>
        </p:spPr>
      </p:pic>
      <p:sp>
        <p:nvSpPr>
          <p:cNvPr id="4" name="TextBox 3">
            <a:extLst>
              <a:ext uri="{FF2B5EF4-FFF2-40B4-BE49-F238E27FC236}">
                <a16:creationId xmlns:a16="http://schemas.microsoft.com/office/drawing/2014/main" id="{1FDF78AC-5DFC-7210-E1DD-85CF20F6B132}"/>
              </a:ext>
            </a:extLst>
          </p:cNvPr>
          <p:cNvSpPr txBox="1"/>
          <p:nvPr/>
        </p:nvSpPr>
        <p:spPr>
          <a:xfrm>
            <a:off x="733044" y="2023284"/>
            <a:ext cx="10585704" cy="4127284"/>
          </a:xfrm>
          <a:prstGeom prst="rect">
            <a:avLst/>
          </a:prstGeom>
          <a:noFill/>
        </p:spPr>
        <p:txBody>
          <a:bodyPr wrap="square">
            <a:spAutoFit/>
          </a:bodyPr>
          <a:lstStyle/>
          <a:p>
            <a:pPr marL="342900" indent="-342900">
              <a:buFont typeface="Arial" panose="020B0604020202020204" pitchFamily="34" charset="0"/>
              <a:buChar char="•"/>
            </a:pPr>
            <a:r>
              <a:rPr lang="en-US" sz="2800" dirty="0">
                <a:ea typeface="Gadugi" panose="020B0502040204020203" pitchFamily="34" charset="0"/>
              </a:rPr>
              <a:t>Increase in benefit implemented within 3 operating days</a:t>
            </a:r>
          </a:p>
          <a:p>
            <a:pPr marL="342900" indent="-342900">
              <a:lnSpc>
                <a:spcPct val="110000"/>
              </a:lnSpc>
              <a:buFont typeface="Arial" panose="020B0604020202020204" pitchFamily="34" charset="0"/>
              <a:buChar char="•"/>
            </a:pPr>
            <a:r>
              <a:rPr lang="en-US" sz="2800" dirty="0">
                <a:ea typeface="Gadugi" panose="020B0502040204020203" pitchFamily="34" charset="0"/>
              </a:rPr>
              <a:t>Decrease in benefits must be implemented after 10 calendar days</a:t>
            </a:r>
          </a:p>
          <a:p>
            <a:pPr marL="342900" indent="-342900">
              <a:lnSpc>
                <a:spcPct val="110000"/>
              </a:lnSpc>
              <a:buFont typeface="Arial" panose="020B0604020202020204" pitchFamily="34" charset="0"/>
              <a:buChar char="•"/>
            </a:pPr>
            <a:r>
              <a:rPr lang="en-US" sz="2800" dirty="0">
                <a:ea typeface="Gadugi" panose="020B0502040204020203" pitchFamily="34" charset="0"/>
              </a:rPr>
              <a:t>Letters of adverse action must be sent to households that did not </a:t>
            </a:r>
            <a:r>
              <a:rPr lang="en-US" sz="2800" i="1" dirty="0">
                <a:ea typeface="Gadugi" panose="020B0502040204020203" pitchFamily="34" charset="0"/>
              </a:rPr>
              <a:t>properly</a:t>
            </a:r>
            <a:r>
              <a:rPr lang="en-US" sz="2800" dirty="0">
                <a:ea typeface="Gadugi" panose="020B0502040204020203" pitchFamily="34" charset="0"/>
              </a:rPr>
              <a:t> respond, had a reduction in benefits or did not respond at all by November 15</a:t>
            </a:r>
          </a:p>
          <a:p>
            <a:pPr lvl="1">
              <a:spcAft>
                <a:spcPts val="600"/>
              </a:spcAft>
              <a:buFont typeface="Courier New" panose="02070309020205020404" pitchFamily="49" charset="0"/>
              <a:buChar char="o"/>
            </a:pPr>
            <a:r>
              <a:rPr lang="en-US" sz="2400" dirty="0">
                <a:ea typeface="Gadugi" panose="020B0502040204020203" pitchFamily="34" charset="0"/>
              </a:rPr>
              <a:t>10 calendar days’ benefits are decreasing</a:t>
            </a:r>
          </a:p>
          <a:p>
            <a:pPr lvl="1">
              <a:spcAft>
                <a:spcPts val="600"/>
              </a:spcAft>
              <a:buFont typeface="Courier New" panose="02070309020205020404" pitchFamily="49" charset="0"/>
              <a:buChar char="o"/>
            </a:pPr>
            <a:r>
              <a:rPr lang="en-US" sz="2400" dirty="0">
                <a:ea typeface="Gadugi" panose="020B0502040204020203" pitchFamily="34" charset="0"/>
              </a:rPr>
              <a:t>Reason for the change</a:t>
            </a:r>
          </a:p>
          <a:p>
            <a:pPr lvl="1">
              <a:spcAft>
                <a:spcPts val="600"/>
              </a:spcAft>
              <a:buFont typeface="Courier New" panose="02070309020205020404" pitchFamily="49" charset="0"/>
              <a:buChar char="o"/>
            </a:pPr>
            <a:r>
              <a:rPr lang="en-US" sz="2400" dirty="0">
                <a:ea typeface="Gadugi" panose="020B0502040204020203" pitchFamily="34" charset="0"/>
              </a:rPr>
              <a:t>Instructions on how to appeal</a:t>
            </a:r>
          </a:p>
          <a:p>
            <a:pPr lvl="1">
              <a:spcAft>
                <a:spcPts val="600"/>
              </a:spcAft>
              <a:buFont typeface="Courier New" panose="02070309020205020404" pitchFamily="49" charset="0"/>
              <a:buChar char="o"/>
            </a:pPr>
            <a:r>
              <a:rPr lang="en-US" sz="2400" dirty="0">
                <a:ea typeface="Gadugi" panose="020B0502040204020203" pitchFamily="34" charset="0"/>
              </a:rPr>
              <a:t>Household can reapply at any time during the school year</a:t>
            </a:r>
          </a:p>
        </p:txBody>
      </p:sp>
    </p:spTree>
    <p:extLst>
      <p:ext uri="{BB962C8B-B14F-4D97-AF65-F5344CB8AC3E}">
        <p14:creationId xmlns:p14="http://schemas.microsoft.com/office/powerpoint/2010/main" val="3024063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normAutofit fontScale="90000"/>
          </a:bodyPr>
          <a:lstStyle/>
          <a:p>
            <a:r>
              <a:rPr lang="en-US" dirty="0"/>
              <a:t>Verification Collection Report (VCR)</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p:txBody>
          <a:bodyPr>
            <a:normAutofit/>
          </a:bodyPr>
          <a:lstStyle/>
          <a:p>
            <a:pPr marL="274320" indent="-274320">
              <a:spcAft>
                <a:spcPts val="1200"/>
              </a:spcAft>
              <a:buFont typeface="Arial" panose="020B0604020202020204" pitchFamily="34" charset="0"/>
              <a:buChar char="•"/>
            </a:pPr>
            <a:r>
              <a:rPr lang="en-US" sz="2800" dirty="0">
                <a:ea typeface="Gadugi" panose="020B0502040204020203" pitchFamily="34" charset="0"/>
              </a:rPr>
              <a:t>C</a:t>
            </a:r>
            <a:r>
              <a:rPr lang="en-US" sz="2800" dirty="0">
                <a:solidFill>
                  <a:schemeClr val="tx1"/>
                </a:solidFill>
                <a:ea typeface="Gadugi" panose="020B0502040204020203" pitchFamily="34" charset="0"/>
              </a:rPr>
              <a:t>ompleted in the CO Child Nutrition Hub</a:t>
            </a:r>
          </a:p>
          <a:p>
            <a:pPr marL="274320" indent="-274320">
              <a:spcAft>
                <a:spcPts val="1200"/>
              </a:spcAft>
              <a:buFont typeface="Arial" panose="020B0604020202020204" pitchFamily="34" charset="0"/>
              <a:buChar char="•"/>
            </a:pPr>
            <a:r>
              <a:rPr lang="en-US" sz="2800" dirty="0">
                <a:solidFill>
                  <a:schemeClr val="tx1"/>
                </a:solidFill>
                <a:ea typeface="Gadugi" panose="020B0502040204020203" pitchFamily="34" charset="0"/>
              </a:rPr>
              <a:t>Contains data from the application count, student count, and verification results</a:t>
            </a:r>
          </a:p>
          <a:p>
            <a:pPr marL="274320" indent="-274320">
              <a:spcAft>
                <a:spcPts val="1200"/>
              </a:spcAft>
              <a:buFont typeface="Arial" panose="020B0604020202020204" pitchFamily="34" charset="0"/>
              <a:buChar char="•"/>
            </a:pPr>
            <a:r>
              <a:rPr lang="en-US" sz="2800" dirty="0">
                <a:solidFill>
                  <a:schemeClr val="tx1"/>
                </a:solidFill>
                <a:ea typeface="Gadugi" panose="020B0502040204020203" pitchFamily="34" charset="0"/>
              </a:rPr>
              <a:t>Due February 1</a:t>
            </a:r>
            <a:r>
              <a:rPr lang="en-US" sz="2800">
                <a:solidFill>
                  <a:schemeClr val="tx1"/>
                </a:solidFill>
                <a:ea typeface="Gadugi" panose="020B0502040204020203" pitchFamily="34" charset="0"/>
              </a:rPr>
              <a:t>, 2023</a:t>
            </a:r>
            <a:endParaRPr lang="en-US" sz="2800" dirty="0">
              <a:solidFill>
                <a:schemeClr val="tx1"/>
              </a:solidFill>
              <a:ea typeface="Gadugi" panose="020B0502040204020203" pitchFamily="34" charset="0"/>
            </a:endParaRPr>
          </a:p>
          <a:p>
            <a:pPr marL="731520" lvl="2" indent="-274320">
              <a:spcAft>
                <a:spcPts val="1200"/>
              </a:spcAft>
              <a:buFont typeface="Courier New" panose="02070309020205020404" pitchFamily="49" charset="0"/>
              <a:buChar char="o"/>
            </a:pPr>
            <a:r>
              <a:rPr lang="en-US" sz="2400" dirty="0">
                <a:ea typeface="Gadugi" panose="020B0502040204020203" pitchFamily="34" charset="0"/>
              </a:rPr>
              <a:t>Any corrections must be completed by this date</a:t>
            </a:r>
          </a:p>
          <a:p>
            <a:pPr marL="274320" indent="-274320">
              <a:spcAft>
                <a:spcPts val="1200"/>
              </a:spcAft>
              <a:buFont typeface="Arial" panose="020B0604020202020204" pitchFamily="34" charset="0"/>
              <a:buChar char="•"/>
            </a:pPr>
            <a:r>
              <a:rPr lang="en-US" sz="2800" dirty="0">
                <a:solidFill>
                  <a:schemeClr val="tx1"/>
                </a:solidFill>
                <a:ea typeface="Gadugi" panose="020B0502040204020203" pitchFamily="34" charset="0"/>
              </a:rPr>
              <a:t>Detailed instructions will be provided along with a live webinar</a:t>
            </a:r>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1122908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rmAutofit/>
          </a:bodyPr>
          <a:lstStyle/>
          <a:p>
            <a:r>
              <a:rPr lang="en-US" sz="7200" dirty="0"/>
              <a:t>Verification Process</a:t>
            </a:r>
            <a:r>
              <a:rPr lang="en-US" dirty="0"/>
              <a:t> </a:t>
            </a:r>
          </a:p>
        </p:txBody>
      </p:sp>
      <p:sp>
        <p:nvSpPr>
          <p:cNvPr id="4" name="Content Placeholder 3">
            <a:extLst>
              <a:ext uri="{FF2B5EF4-FFF2-40B4-BE49-F238E27FC236}">
                <a16:creationId xmlns:a16="http://schemas.microsoft.com/office/drawing/2014/main" id="{947F062E-956B-4680-B26F-D1CA5D55B048}"/>
              </a:ext>
            </a:extLst>
          </p:cNvPr>
          <p:cNvSpPr>
            <a:spLocks noGrp="1"/>
          </p:cNvSpPr>
          <p:nvPr>
            <p:ph sz="half" idx="2"/>
          </p:nvPr>
        </p:nvSpPr>
        <p:spPr>
          <a:xfrm>
            <a:off x="649224" y="2308861"/>
            <a:ext cx="10872216" cy="3931322"/>
          </a:xfrm>
        </p:spPr>
        <p:txBody>
          <a:bodyPr>
            <a:normAutofit fontScale="92500" lnSpcReduction="20000"/>
          </a:bodyPr>
          <a:lstStyle/>
          <a:p>
            <a:pPr marL="560069" indent="-514350">
              <a:spcAft>
                <a:spcPts val="600"/>
              </a:spcAft>
              <a:buFont typeface="+mj-lt"/>
              <a:buAutoNum type="arabicPeriod"/>
            </a:pPr>
            <a:r>
              <a:rPr lang="en-US" sz="2400" dirty="0">
                <a:ea typeface="Gadugi" panose="020B0502040204020203" pitchFamily="34" charset="0"/>
              </a:rPr>
              <a:t>Count all approved free and reduced applications as of October 1</a:t>
            </a:r>
            <a:r>
              <a:rPr lang="en-US" sz="2400" baseline="30000" dirty="0">
                <a:ea typeface="Gadugi" panose="020B0502040204020203" pitchFamily="34" charset="0"/>
              </a:rPr>
              <a:t>st</a:t>
            </a:r>
            <a:r>
              <a:rPr lang="en-US" sz="2400" dirty="0">
                <a:ea typeface="Gadugi" panose="020B0502040204020203" pitchFamily="34" charset="0"/>
              </a:rPr>
              <a:t> </a:t>
            </a:r>
          </a:p>
          <a:p>
            <a:pPr marL="560069" indent="-514350">
              <a:spcAft>
                <a:spcPts val="600"/>
              </a:spcAft>
              <a:buFont typeface="+mj-lt"/>
              <a:buAutoNum type="arabicPeriod"/>
            </a:pPr>
            <a:r>
              <a:rPr lang="en-US" sz="2400" dirty="0">
                <a:ea typeface="Gadugi" panose="020B0502040204020203" pitchFamily="34" charset="0"/>
              </a:rPr>
              <a:t>Calculate Sample Size</a:t>
            </a:r>
          </a:p>
          <a:p>
            <a:pPr marL="560069" indent="-514350">
              <a:spcAft>
                <a:spcPts val="600"/>
              </a:spcAft>
              <a:buFont typeface="+mj-lt"/>
              <a:buAutoNum type="arabicPeriod"/>
            </a:pPr>
            <a:r>
              <a:rPr lang="en-US" sz="2400" dirty="0">
                <a:ea typeface="Gadugi" panose="020B0502040204020203" pitchFamily="34" charset="0"/>
              </a:rPr>
              <a:t>Conduct confirmation reviews</a:t>
            </a:r>
          </a:p>
          <a:p>
            <a:pPr marL="960119" lvl="1" indent="-457200">
              <a:spcAft>
                <a:spcPts val="600"/>
              </a:spcAft>
              <a:buFont typeface="+mj-lt"/>
              <a:buAutoNum type="arabicPeriod"/>
            </a:pPr>
            <a:r>
              <a:rPr lang="en-US" dirty="0">
                <a:ea typeface="Gadugi" panose="020B0502040204020203" pitchFamily="34" charset="0"/>
              </a:rPr>
              <a:t>Replace applications (if necessary)</a:t>
            </a:r>
          </a:p>
          <a:p>
            <a:pPr marL="560069" indent="-514350">
              <a:spcAft>
                <a:spcPts val="600"/>
              </a:spcAft>
              <a:buClr>
                <a:schemeClr val="tx1"/>
              </a:buClr>
              <a:buFont typeface="+mj-lt"/>
              <a:buAutoNum type="arabicPeriod"/>
            </a:pPr>
            <a:r>
              <a:rPr lang="en-US" sz="2400" dirty="0">
                <a:ea typeface="Gadugi" panose="020B0502040204020203" pitchFamily="34" charset="0"/>
              </a:rPr>
              <a:t>Notify households</a:t>
            </a:r>
          </a:p>
          <a:p>
            <a:pPr marL="960119" lvl="1" indent="-457200">
              <a:spcAft>
                <a:spcPts val="600"/>
              </a:spcAft>
              <a:buClr>
                <a:schemeClr val="tx1"/>
              </a:buClr>
              <a:buFont typeface="+mj-lt"/>
              <a:buAutoNum type="arabicPeriod"/>
            </a:pPr>
            <a:r>
              <a:rPr lang="en-US" dirty="0">
                <a:ea typeface="Gadugi" panose="020B0502040204020203" pitchFamily="34" charset="0"/>
              </a:rPr>
              <a:t>Follow-up attempts </a:t>
            </a:r>
          </a:p>
          <a:p>
            <a:pPr marL="560069" indent="-514350">
              <a:spcAft>
                <a:spcPts val="600"/>
              </a:spcAft>
              <a:buClr>
                <a:schemeClr val="tx1"/>
              </a:buClr>
              <a:buFont typeface="+mj-lt"/>
              <a:buAutoNum type="arabicPeriod"/>
            </a:pPr>
            <a:r>
              <a:rPr lang="en-US" sz="2400" dirty="0">
                <a:ea typeface="Gadugi" panose="020B0502040204020203" pitchFamily="34" charset="0"/>
              </a:rPr>
              <a:t>Review submitted documentation</a:t>
            </a:r>
          </a:p>
          <a:p>
            <a:pPr marL="560069" indent="-514350">
              <a:spcAft>
                <a:spcPts val="600"/>
              </a:spcAft>
              <a:buClr>
                <a:schemeClr val="tx1"/>
              </a:buClr>
              <a:buFont typeface="+mj-lt"/>
              <a:buAutoNum type="arabicPeriod"/>
            </a:pPr>
            <a:r>
              <a:rPr lang="en-US" sz="2400" dirty="0">
                <a:ea typeface="Gadugi" panose="020B0502040204020203" pitchFamily="34" charset="0"/>
              </a:rPr>
              <a:t>Send results to households and update student statuses</a:t>
            </a:r>
          </a:p>
          <a:p>
            <a:pPr marL="560069" indent="-514350">
              <a:spcAft>
                <a:spcPts val="600"/>
              </a:spcAft>
              <a:buClr>
                <a:schemeClr val="tx1"/>
              </a:buClr>
              <a:buFont typeface="+mj-lt"/>
              <a:buAutoNum type="arabicPeriod"/>
            </a:pPr>
            <a:r>
              <a:rPr lang="en-US" sz="2400" dirty="0">
                <a:ea typeface="Gadugi" panose="020B0502040204020203" pitchFamily="34" charset="0"/>
              </a:rPr>
              <a:t>Complete the Verification Collection Report (VCR, FNS-742) </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1606614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D57433-3067-4CD5-A2A9-17A1EFA9039F}"/>
              </a:ext>
            </a:extLst>
          </p:cNvPr>
          <p:cNvSpPr txBox="1">
            <a:spLocks/>
          </p:cNvSpPr>
          <p:nvPr/>
        </p:nvSpPr>
        <p:spPr>
          <a:xfrm>
            <a:off x="2066544" y="1911096"/>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Best Practices</a:t>
            </a:r>
            <a:endParaRPr lang="en-US" dirty="0"/>
          </a:p>
        </p:txBody>
      </p:sp>
    </p:spTree>
    <p:extLst>
      <p:ext uri="{BB962C8B-B14F-4D97-AF65-F5344CB8AC3E}">
        <p14:creationId xmlns:p14="http://schemas.microsoft.com/office/powerpoint/2010/main" val="4140134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F3178-B5EF-41E3-B794-4416EBD9E9BD}"/>
              </a:ext>
            </a:extLst>
          </p:cNvPr>
          <p:cNvSpPr>
            <a:spLocks noGrp="1"/>
          </p:cNvSpPr>
          <p:nvPr>
            <p:ph type="title"/>
          </p:nvPr>
        </p:nvSpPr>
        <p:spPr/>
        <p:txBody>
          <a:bodyPr/>
          <a:lstStyle/>
          <a:p>
            <a:r>
              <a:rPr lang="en-US" dirty="0"/>
              <a:t>Verification Tracker</a:t>
            </a:r>
          </a:p>
        </p:txBody>
      </p:sp>
      <p:pic>
        <p:nvPicPr>
          <p:cNvPr id="2" name="Content Placeholder 1">
            <a:extLst>
              <a:ext uri="{FF2B5EF4-FFF2-40B4-BE49-F238E27FC236}">
                <a16:creationId xmlns:a16="http://schemas.microsoft.com/office/drawing/2014/main" id="{6E749DAE-BA0C-1A3A-4646-8B622C56BEC0}"/>
              </a:ext>
            </a:extLst>
          </p:cNvPr>
          <p:cNvPicPr>
            <a:picLocks noGrp="1" noChangeAspect="1"/>
          </p:cNvPicPr>
          <p:nvPr>
            <p:ph idx="1"/>
          </p:nvPr>
        </p:nvPicPr>
        <p:blipFill rotWithShape="1">
          <a:blip r:embed="rId2"/>
          <a:srcRect l="4663" t="16092" r="7198" b="17303"/>
          <a:stretch/>
        </p:blipFill>
        <p:spPr>
          <a:xfrm>
            <a:off x="5337810" y="519575"/>
            <a:ext cx="6311978" cy="5532120"/>
          </a:xfrm>
          <a:prstGeom prst="rect">
            <a:avLst/>
          </a:prstGeom>
        </p:spPr>
      </p:pic>
      <p:sp>
        <p:nvSpPr>
          <p:cNvPr id="7" name="TextBox 6">
            <a:extLst>
              <a:ext uri="{FF2B5EF4-FFF2-40B4-BE49-F238E27FC236}">
                <a16:creationId xmlns:a16="http://schemas.microsoft.com/office/drawing/2014/main" id="{6F6EFD7E-75EF-8F2A-96F5-709B69B008F4}"/>
              </a:ext>
            </a:extLst>
          </p:cNvPr>
          <p:cNvSpPr txBox="1"/>
          <p:nvPr/>
        </p:nvSpPr>
        <p:spPr>
          <a:xfrm>
            <a:off x="9315211" y="5020497"/>
            <a:ext cx="3060697" cy="646331"/>
          </a:xfrm>
          <a:prstGeom prst="rect">
            <a:avLst/>
          </a:prstGeom>
          <a:noFill/>
        </p:spPr>
        <p:txBody>
          <a:bodyPr wrap="square" rtlCol="0">
            <a:spAutoFit/>
          </a:bodyPr>
          <a:lstStyle/>
          <a:p>
            <a:r>
              <a:rPr lang="en-US" dirty="0">
                <a:latin typeface="Museo Slab 500" panose="02000000000000000000" pitchFamily="50" charset="0"/>
              </a:rPr>
              <a:t>Income Calculation for Multiple Frequencies</a:t>
            </a:r>
          </a:p>
        </p:txBody>
      </p:sp>
      <p:cxnSp>
        <p:nvCxnSpPr>
          <p:cNvPr id="10" name="Straight Arrow Connector 9">
            <a:extLst>
              <a:ext uri="{FF2B5EF4-FFF2-40B4-BE49-F238E27FC236}">
                <a16:creationId xmlns:a16="http://schemas.microsoft.com/office/drawing/2014/main" id="{C10159AA-EF0A-7FEE-A619-FE22D16989B8}"/>
              </a:ext>
            </a:extLst>
          </p:cNvPr>
          <p:cNvCxnSpPr>
            <a:cxnSpLocks/>
          </p:cNvCxnSpPr>
          <p:nvPr/>
        </p:nvCxnSpPr>
        <p:spPr>
          <a:xfrm flipV="1">
            <a:off x="10412730" y="3247838"/>
            <a:ext cx="240339" cy="17409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51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0AF518F6-3085-478C-ADC5-2CEE9CA7ECB8}"/>
              </a:ext>
            </a:extLst>
          </p:cNvPr>
          <p:cNvPicPr>
            <a:picLocks noChangeAspect="1"/>
          </p:cNvPicPr>
          <p:nvPr/>
        </p:nvPicPr>
        <p:blipFill>
          <a:blip r:embed="rId2"/>
          <a:stretch>
            <a:fillRect/>
          </a:stretch>
        </p:blipFill>
        <p:spPr>
          <a:xfrm>
            <a:off x="10445859" y="6060691"/>
            <a:ext cx="1668651" cy="709387"/>
          </a:xfrm>
          <a:prstGeom prst="rect">
            <a:avLst/>
          </a:prstGeom>
        </p:spPr>
      </p:pic>
      <p:pic>
        <p:nvPicPr>
          <p:cNvPr id="9" name="Picture 8">
            <a:extLst>
              <a:ext uri="{FF2B5EF4-FFF2-40B4-BE49-F238E27FC236}">
                <a16:creationId xmlns:a16="http://schemas.microsoft.com/office/drawing/2014/main" id="{0C1E12DE-FBAE-F460-58B4-96E214F20178}"/>
              </a:ext>
            </a:extLst>
          </p:cNvPr>
          <p:cNvPicPr>
            <a:picLocks noChangeAspect="1"/>
          </p:cNvPicPr>
          <p:nvPr/>
        </p:nvPicPr>
        <p:blipFill>
          <a:blip r:embed="rId3"/>
          <a:stretch>
            <a:fillRect/>
          </a:stretch>
        </p:blipFill>
        <p:spPr>
          <a:xfrm>
            <a:off x="5632511" y="269989"/>
            <a:ext cx="4678756" cy="5966935"/>
          </a:xfrm>
          <a:prstGeom prst="rect">
            <a:avLst/>
          </a:prstGeom>
        </p:spPr>
      </p:pic>
      <p:pic>
        <p:nvPicPr>
          <p:cNvPr id="10" name="Picture 9">
            <a:extLst>
              <a:ext uri="{FF2B5EF4-FFF2-40B4-BE49-F238E27FC236}">
                <a16:creationId xmlns:a16="http://schemas.microsoft.com/office/drawing/2014/main" id="{2514555E-3D4E-36ED-359C-900B40815D31}"/>
              </a:ext>
            </a:extLst>
          </p:cNvPr>
          <p:cNvPicPr>
            <a:picLocks noChangeAspect="1"/>
          </p:cNvPicPr>
          <p:nvPr/>
        </p:nvPicPr>
        <p:blipFill>
          <a:blip r:embed="rId4"/>
          <a:stretch>
            <a:fillRect/>
          </a:stretch>
        </p:blipFill>
        <p:spPr>
          <a:xfrm>
            <a:off x="668523" y="269989"/>
            <a:ext cx="4963988" cy="5966935"/>
          </a:xfrm>
          <a:prstGeom prst="rect">
            <a:avLst/>
          </a:prstGeom>
        </p:spPr>
      </p:pic>
    </p:spTree>
    <p:extLst>
      <p:ext uri="{BB962C8B-B14F-4D97-AF65-F5344CB8AC3E}">
        <p14:creationId xmlns:p14="http://schemas.microsoft.com/office/powerpoint/2010/main" val="3093043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A76DC-9D33-447E-8BF5-81A0C9B8BD1F}"/>
              </a:ext>
            </a:extLst>
          </p:cNvPr>
          <p:cNvSpPr>
            <a:spLocks noGrp="1"/>
          </p:cNvSpPr>
          <p:nvPr>
            <p:ph type="title"/>
          </p:nvPr>
        </p:nvSpPr>
        <p:spPr/>
        <p:txBody>
          <a:bodyPr vert="horz" lIns="91440" tIns="45720" rIns="91440" bIns="45720" rtlCol="0" anchor="ctr">
            <a:normAutofit/>
          </a:bodyPr>
          <a:lstStyle/>
          <a:p>
            <a:pPr algn="l"/>
            <a:r>
              <a:rPr lang="en-US" sz="6700" dirty="0"/>
              <a:t>Conditions for Success</a:t>
            </a:r>
          </a:p>
        </p:txBody>
      </p:sp>
      <p:sp>
        <p:nvSpPr>
          <p:cNvPr id="9" name="Content Placeholder 8">
            <a:extLst>
              <a:ext uri="{FF2B5EF4-FFF2-40B4-BE49-F238E27FC236}">
                <a16:creationId xmlns:a16="http://schemas.microsoft.com/office/drawing/2014/main" id="{41E196B3-604F-4071-B5DF-00978AE02060}"/>
              </a:ext>
            </a:extLst>
          </p:cNvPr>
          <p:cNvSpPr>
            <a:spLocks noGrp="1"/>
          </p:cNvSpPr>
          <p:nvPr>
            <p:ph sz="half" idx="1"/>
          </p:nvPr>
        </p:nvSpPr>
        <p:spPr>
          <a:xfrm>
            <a:off x="665018" y="2304859"/>
            <a:ext cx="5507182" cy="3877056"/>
          </a:xfrm>
        </p:spPr>
        <p:txBody>
          <a:bodyPr vert="horz" lIns="91440" tIns="45720" rIns="91440" bIns="45720" rtlCol="0" anchor="ctr">
            <a:noAutofit/>
          </a:bodyPr>
          <a:lstStyle/>
          <a:p>
            <a:pPr marL="0" indent="0" fontAlgn="base">
              <a:lnSpc>
                <a:spcPct val="100000"/>
              </a:lnSpc>
              <a:spcBef>
                <a:spcPts val="1000"/>
              </a:spcBef>
              <a:spcAft>
                <a:spcPts val="0"/>
              </a:spcAft>
              <a:buNone/>
            </a:pPr>
            <a:r>
              <a:rPr lang="en-US" b="0" i="0" u="none" strike="noStrike" dirty="0">
                <a:effectLst/>
              </a:rPr>
              <a:t>Be present + engaged</a:t>
            </a:r>
          </a:p>
          <a:p>
            <a:pPr marL="0" indent="0" fontAlgn="base">
              <a:lnSpc>
                <a:spcPct val="100000"/>
              </a:lnSpc>
              <a:spcBef>
                <a:spcPts val="0"/>
              </a:spcBef>
              <a:spcAft>
                <a:spcPts val="0"/>
              </a:spcAft>
              <a:buNone/>
            </a:pPr>
            <a:r>
              <a:rPr lang="en-US" b="0" i="0" u="none" strike="noStrike" dirty="0">
                <a:effectLst/>
              </a:rPr>
              <a:t>Participate in discussion</a:t>
            </a:r>
          </a:p>
          <a:p>
            <a:pPr marL="0" indent="0" fontAlgn="base">
              <a:lnSpc>
                <a:spcPct val="100000"/>
              </a:lnSpc>
              <a:spcBef>
                <a:spcPts val="0"/>
              </a:spcBef>
              <a:buNone/>
            </a:pPr>
            <a:r>
              <a:rPr lang="en-US" dirty="0"/>
              <a:t>Actively listen</a:t>
            </a:r>
          </a:p>
          <a:p>
            <a:pPr marL="0" indent="0" fontAlgn="base">
              <a:lnSpc>
                <a:spcPct val="100000"/>
              </a:lnSpc>
              <a:spcBef>
                <a:spcPts val="0"/>
              </a:spcBef>
              <a:buNone/>
            </a:pPr>
            <a:r>
              <a:rPr lang="en-US" dirty="0"/>
              <a:t>Mute your microphone when you’re not talking</a:t>
            </a:r>
          </a:p>
          <a:p>
            <a:pPr marL="0" indent="0" fontAlgn="base">
              <a:lnSpc>
                <a:spcPct val="100000"/>
              </a:lnSpc>
              <a:spcBef>
                <a:spcPts val="0"/>
              </a:spcBef>
              <a:spcAft>
                <a:spcPts val="0"/>
              </a:spcAft>
              <a:buNone/>
            </a:pPr>
            <a:r>
              <a:rPr lang="en-US" b="0" i="0" u="none" strike="noStrike" dirty="0">
                <a:effectLst/>
              </a:rPr>
              <a:t>Bring a positive attitude and be ready to share</a:t>
            </a:r>
          </a:p>
          <a:p>
            <a:pPr marL="0" indent="0" fontAlgn="base">
              <a:lnSpc>
                <a:spcPct val="100000"/>
              </a:lnSpc>
              <a:spcBef>
                <a:spcPts val="0"/>
              </a:spcBef>
              <a:spcAft>
                <a:spcPts val="0"/>
              </a:spcAft>
              <a:buNone/>
            </a:pPr>
            <a:r>
              <a:rPr lang="en-US" b="0" i="0" u="none" strike="noStrike" dirty="0">
                <a:effectLst/>
              </a:rPr>
              <a:t>Be respectful, inclusive and open minded</a:t>
            </a:r>
          </a:p>
        </p:txBody>
      </p:sp>
      <p:pic>
        <p:nvPicPr>
          <p:cNvPr id="47" name="Picture Placeholder 7" descr="A person working on laptop">
            <a:extLst>
              <a:ext uri="{FF2B5EF4-FFF2-40B4-BE49-F238E27FC236}">
                <a16:creationId xmlns:a16="http://schemas.microsoft.com/office/drawing/2014/main" id="{50D6AADF-3194-4BC0-B121-E73829D14521}"/>
              </a:ext>
            </a:extLst>
          </p:cNvPr>
          <p:cNvPicPr>
            <a:picLocks noGrp="1" noChangeAspect="1"/>
          </p:cNvPicPr>
          <p:nvPr>
            <p:ph sz="half" idx="2"/>
          </p:nvPr>
        </p:nvPicPr>
        <p:blipFill rotWithShape="1">
          <a:blip r:embed="rId3">
            <a:alphaModFix amt="40000"/>
          </a:blip>
          <a:stretch/>
        </p:blipFill>
        <p:spPr>
          <a:xfrm>
            <a:off x="6172200" y="2516187"/>
            <a:ext cx="5181600" cy="3454400"/>
          </a:xfrm>
          <a:prstGeom prst="rect">
            <a:avLst/>
          </a:prstGeom>
        </p:spPr>
      </p:pic>
      <p:pic>
        <p:nvPicPr>
          <p:cNvPr id="48" name="Picture 47" descr="Icon&#10;&#10;Description automatically generated">
            <a:extLst>
              <a:ext uri="{FF2B5EF4-FFF2-40B4-BE49-F238E27FC236}">
                <a16:creationId xmlns:a16="http://schemas.microsoft.com/office/drawing/2014/main" id="{3E985C6E-01BD-4065-B3DB-989BFA7EC9B7}"/>
              </a:ext>
            </a:extLst>
          </p:cNvPr>
          <p:cNvPicPr>
            <a:picLocks noChangeAspect="1"/>
          </p:cNvPicPr>
          <p:nvPr/>
        </p:nvPicPr>
        <p:blipFill>
          <a:blip r:embed="rId4"/>
          <a:stretch>
            <a:fillRect/>
          </a:stretch>
        </p:blipFill>
        <p:spPr>
          <a:xfrm>
            <a:off x="9858331" y="5970587"/>
            <a:ext cx="1668651" cy="709387"/>
          </a:xfrm>
          <a:prstGeom prst="rect">
            <a:avLst/>
          </a:prstGeom>
        </p:spPr>
      </p:pic>
    </p:spTree>
    <p:extLst>
      <p:ext uri="{BB962C8B-B14F-4D97-AF65-F5344CB8AC3E}">
        <p14:creationId xmlns:p14="http://schemas.microsoft.com/office/powerpoint/2010/main" val="1462980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p:txBody>
          <a:bodyPr>
            <a:normAutofit/>
          </a:bodyPr>
          <a:lstStyle/>
          <a:p>
            <a:r>
              <a:rPr lang="en-US" sz="7200" dirty="0"/>
              <a:t>Increase Response Rate</a:t>
            </a:r>
            <a:r>
              <a:rPr lang="en-US" dirty="0"/>
              <a:t> </a:t>
            </a:r>
          </a:p>
        </p:txBody>
      </p:sp>
      <p:sp>
        <p:nvSpPr>
          <p:cNvPr id="4" name="Content Placeholder 3">
            <a:extLst>
              <a:ext uri="{FF2B5EF4-FFF2-40B4-BE49-F238E27FC236}">
                <a16:creationId xmlns:a16="http://schemas.microsoft.com/office/drawing/2014/main" id="{947F062E-956B-4680-B26F-D1CA5D55B048}"/>
              </a:ext>
            </a:extLst>
          </p:cNvPr>
          <p:cNvSpPr>
            <a:spLocks noGrp="1"/>
          </p:cNvSpPr>
          <p:nvPr>
            <p:ph sz="half" idx="2"/>
          </p:nvPr>
        </p:nvSpPr>
        <p:spPr>
          <a:xfrm>
            <a:off x="649224" y="2308861"/>
            <a:ext cx="10872216" cy="3931322"/>
          </a:xfrm>
        </p:spPr>
        <p:txBody>
          <a:bodyPr>
            <a:normAutofit lnSpcReduction="10000"/>
          </a:bodyPr>
          <a:lstStyle/>
          <a:p>
            <a:pPr marL="342900" indent="-342900">
              <a:spcAft>
                <a:spcPts val="600"/>
              </a:spcAft>
              <a:buFont typeface="Arial" panose="020B0604020202020204" pitchFamily="34" charset="0"/>
              <a:buChar char="•"/>
            </a:pPr>
            <a:r>
              <a:rPr lang="en-US" sz="2800" dirty="0">
                <a:ea typeface="Gadugi" panose="020B0502040204020203" pitchFamily="34" charset="0"/>
              </a:rPr>
              <a:t>Send 2</a:t>
            </a:r>
            <a:r>
              <a:rPr lang="en-US" sz="2800" baseline="30000" dirty="0">
                <a:ea typeface="Gadugi" panose="020B0502040204020203" pitchFamily="34" charset="0"/>
              </a:rPr>
              <a:t>nd</a:t>
            </a:r>
            <a:r>
              <a:rPr lang="en-US" sz="2800" dirty="0">
                <a:ea typeface="Gadugi" panose="020B0502040204020203" pitchFamily="34" charset="0"/>
              </a:rPr>
              <a:t> and 3</a:t>
            </a:r>
            <a:r>
              <a:rPr lang="en-US" sz="2800" baseline="30000" dirty="0">
                <a:ea typeface="Gadugi" panose="020B0502040204020203" pitchFamily="34" charset="0"/>
              </a:rPr>
              <a:t>rd</a:t>
            </a:r>
            <a:r>
              <a:rPr lang="en-US" sz="2800" dirty="0">
                <a:ea typeface="Gadugi" panose="020B0502040204020203" pitchFamily="34" charset="0"/>
              </a:rPr>
              <a:t> follow up notices </a:t>
            </a:r>
          </a:p>
          <a:p>
            <a:pPr marL="804672" lvl="2" indent="-347472">
              <a:lnSpc>
                <a:spcPct val="110000"/>
              </a:lnSpc>
              <a:spcBef>
                <a:spcPts val="500"/>
              </a:spcBef>
              <a:spcAft>
                <a:spcPts val="600"/>
              </a:spcAft>
              <a:buClr>
                <a:schemeClr val="tx1"/>
              </a:buClr>
              <a:buFont typeface="Courier New" panose="02070309020205020404" pitchFamily="49" charset="0"/>
              <a:buChar char="o"/>
            </a:pPr>
            <a:r>
              <a:rPr lang="en-US" sz="2400" dirty="0">
                <a:ea typeface="Gadugi" panose="020B0502040204020203" pitchFamily="34" charset="0"/>
              </a:rPr>
              <a:t>Follow up by telephone</a:t>
            </a:r>
          </a:p>
          <a:p>
            <a:pPr marL="804672" lvl="2" indent="-347472">
              <a:lnSpc>
                <a:spcPct val="110000"/>
              </a:lnSpc>
              <a:spcBef>
                <a:spcPts val="500"/>
              </a:spcBef>
              <a:spcAft>
                <a:spcPts val="600"/>
              </a:spcAft>
              <a:buClr>
                <a:schemeClr val="tx1"/>
              </a:buClr>
              <a:buFont typeface="Courier New" panose="02070309020205020404" pitchFamily="49" charset="0"/>
              <a:buChar char="o"/>
            </a:pPr>
            <a:r>
              <a:rPr lang="en-US" sz="2400" dirty="0">
                <a:ea typeface="Gadugi" panose="020B0502040204020203" pitchFamily="34" charset="0"/>
              </a:rPr>
              <a:t>Use family engagement staff to help Spanish speaking families</a:t>
            </a:r>
          </a:p>
          <a:p>
            <a:pPr marL="342900" indent="-342900">
              <a:spcAft>
                <a:spcPts val="600"/>
              </a:spcAft>
              <a:buFont typeface="Arial" panose="020B0604020202020204" pitchFamily="34" charset="0"/>
              <a:buChar char="•"/>
            </a:pPr>
            <a:r>
              <a:rPr lang="en-US" sz="2800" dirty="0">
                <a:ea typeface="Gadugi" panose="020B0502040204020203" pitchFamily="34" charset="0"/>
              </a:rPr>
              <a:t>Explain process to families (i.e. selected at random, annual process, specific examples of acceptable documentation)</a:t>
            </a:r>
          </a:p>
          <a:p>
            <a:pPr marL="342900" indent="-342900">
              <a:spcAft>
                <a:spcPts val="600"/>
              </a:spcAft>
              <a:buFont typeface="Arial" panose="020B0604020202020204" pitchFamily="34" charset="0"/>
              <a:buChar char="•"/>
            </a:pPr>
            <a:r>
              <a:rPr lang="en-US" sz="2800" b="1" dirty="0">
                <a:ea typeface="Gadugi" panose="020B0502040204020203" pitchFamily="34" charset="0"/>
              </a:rPr>
              <a:t>Accept appointments for families to complete the process in person</a:t>
            </a:r>
          </a:p>
          <a:p>
            <a:pPr marL="342900" indent="-342900">
              <a:spcAft>
                <a:spcPts val="600"/>
              </a:spcAft>
              <a:buFont typeface="Arial" panose="020B0604020202020204" pitchFamily="34" charset="0"/>
              <a:buChar char="•"/>
            </a:pPr>
            <a:r>
              <a:rPr lang="en-US" sz="2800" dirty="0">
                <a:ea typeface="Gadugi" panose="020B0502040204020203" pitchFamily="34" charset="0"/>
              </a:rPr>
              <a:t>Keeps meticulous notes and documentation with the Verification Tracker</a:t>
            </a:r>
          </a:p>
        </p:txBody>
      </p:sp>
      <p:pic>
        <p:nvPicPr>
          <p:cNvPr id="13" name="Picture 12" descr="Icon&#10;&#10;Description automatically generated">
            <a:extLst>
              <a:ext uri="{FF2B5EF4-FFF2-40B4-BE49-F238E27FC236}">
                <a16:creationId xmlns:a16="http://schemas.microsoft.com/office/drawing/2014/main" id="{DAFF369A-BCF5-44F2-A1AD-6FE0EAB5BFD4}"/>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243642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F3178-B5EF-41E3-B794-4416EBD9E9BD}"/>
              </a:ext>
            </a:extLst>
          </p:cNvPr>
          <p:cNvSpPr>
            <a:spLocks noGrp="1"/>
          </p:cNvSpPr>
          <p:nvPr>
            <p:ph type="title"/>
          </p:nvPr>
        </p:nvSpPr>
        <p:spPr>
          <a:xfrm>
            <a:off x="705852" y="2156678"/>
            <a:ext cx="3866147" cy="2656985"/>
          </a:xfrm>
        </p:spPr>
        <p:txBody>
          <a:bodyPr/>
          <a:lstStyle/>
          <a:p>
            <a:r>
              <a:rPr lang="en-US" dirty="0"/>
              <a:t>Verification Organization</a:t>
            </a:r>
          </a:p>
        </p:txBody>
      </p:sp>
      <p:sp>
        <p:nvSpPr>
          <p:cNvPr id="7" name="TextBox 6">
            <a:extLst>
              <a:ext uri="{FF2B5EF4-FFF2-40B4-BE49-F238E27FC236}">
                <a16:creationId xmlns:a16="http://schemas.microsoft.com/office/drawing/2014/main" id="{6F6EFD7E-75EF-8F2A-96F5-709B69B008F4}"/>
              </a:ext>
            </a:extLst>
          </p:cNvPr>
          <p:cNvSpPr txBox="1"/>
          <p:nvPr/>
        </p:nvSpPr>
        <p:spPr>
          <a:xfrm>
            <a:off x="9315211" y="5020497"/>
            <a:ext cx="3060697" cy="646331"/>
          </a:xfrm>
          <a:prstGeom prst="rect">
            <a:avLst/>
          </a:prstGeom>
          <a:noFill/>
        </p:spPr>
        <p:txBody>
          <a:bodyPr wrap="square" rtlCol="0">
            <a:spAutoFit/>
          </a:bodyPr>
          <a:lstStyle/>
          <a:p>
            <a:r>
              <a:rPr lang="en-US" dirty="0">
                <a:latin typeface="Museo Slab 500" panose="02000000000000000000" pitchFamily="50" charset="0"/>
              </a:rPr>
              <a:t>Income Calculation for Multiple Frequencies</a:t>
            </a:r>
          </a:p>
        </p:txBody>
      </p:sp>
      <p:cxnSp>
        <p:nvCxnSpPr>
          <p:cNvPr id="10" name="Straight Arrow Connector 9">
            <a:extLst>
              <a:ext uri="{FF2B5EF4-FFF2-40B4-BE49-F238E27FC236}">
                <a16:creationId xmlns:a16="http://schemas.microsoft.com/office/drawing/2014/main" id="{C10159AA-EF0A-7FEE-A619-FE22D16989B8}"/>
              </a:ext>
            </a:extLst>
          </p:cNvPr>
          <p:cNvCxnSpPr>
            <a:cxnSpLocks/>
          </p:cNvCxnSpPr>
          <p:nvPr/>
        </p:nvCxnSpPr>
        <p:spPr>
          <a:xfrm flipV="1">
            <a:off x="10412730" y="3247838"/>
            <a:ext cx="240339" cy="17409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DB7002-4D17-3B86-E9D3-4834A078543B}"/>
              </a:ext>
            </a:extLst>
          </p:cNvPr>
          <p:cNvPicPr>
            <a:picLocks noChangeAspect="1"/>
          </p:cNvPicPr>
          <p:nvPr/>
        </p:nvPicPr>
        <p:blipFill>
          <a:blip r:embed="rId2"/>
          <a:stretch>
            <a:fillRect/>
          </a:stretch>
        </p:blipFill>
        <p:spPr>
          <a:xfrm>
            <a:off x="4855618" y="218623"/>
            <a:ext cx="7036722" cy="6058429"/>
          </a:xfrm>
          <a:prstGeom prst="rect">
            <a:avLst/>
          </a:prstGeom>
        </p:spPr>
      </p:pic>
    </p:spTree>
    <p:extLst>
      <p:ext uri="{BB962C8B-B14F-4D97-AF65-F5344CB8AC3E}">
        <p14:creationId xmlns:p14="http://schemas.microsoft.com/office/powerpoint/2010/main" val="1105865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normAutofit/>
          </a:bodyPr>
          <a:lstStyle/>
          <a:p>
            <a:r>
              <a:rPr lang="en-US" sz="5400" dirty="0"/>
              <a:t>Verification Organization</a:t>
            </a:r>
            <a:endParaRPr lang="en-US" dirty="0"/>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p:txBody>
          <a:bodyPr>
            <a:normAutofit/>
          </a:bodyPr>
          <a:lstStyle/>
          <a:p>
            <a:pPr marL="342900" indent="-342900">
              <a:spcAft>
                <a:spcPts val="600"/>
              </a:spcAft>
              <a:buFont typeface="Arial" panose="020B0604020202020204" pitchFamily="34" charset="0"/>
              <a:buChar char="•"/>
            </a:pPr>
            <a:r>
              <a:rPr lang="en-US" sz="2400" dirty="0">
                <a:ea typeface="Gadugi" panose="020B0502040204020203" pitchFamily="34" charset="0"/>
              </a:rPr>
              <a:t>Mark error prone applications with sticky notes</a:t>
            </a:r>
          </a:p>
          <a:p>
            <a:pPr marL="804672" lvl="2" indent="-347472">
              <a:lnSpc>
                <a:spcPct val="110000"/>
              </a:lnSpc>
              <a:spcBef>
                <a:spcPts val="500"/>
              </a:spcBef>
              <a:spcAft>
                <a:spcPts val="600"/>
              </a:spcAft>
              <a:buClr>
                <a:schemeClr val="tx1"/>
              </a:buClr>
              <a:buFont typeface="Courier New" panose="02070309020205020404" pitchFamily="49" charset="0"/>
              <a:buChar char="o"/>
            </a:pPr>
            <a:r>
              <a:rPr lang="en-US" sz="2000" dirty="0">
                <a:ea typeface="Gadugi" panose="020B0502040204020203" pitchFamily="34" charset="0"/>
              </a:rPr>
              <a:t>Use the same sticky note to document income and change in status</a:t>
            </a:r>
          </a:p>
          <a:p>
            <a:pPr marL="342900" indent="-342900">
              <a:spcAft>
                <a:spcPts val="600"/>
              </a:spcAft>
              <a:buFont typeface="Arial" panose="020B0604020202020204" pitchFamily="34" charset="0"/>
              <a:buChar char="•"/>
            </a:pPr>
            <a:r>
              <a:rPr lang="en-US" sz="2400" dirty="0">
                <a:ea typeface="Gadugi" panose="020B0502040204020203" pitchFamily="34" charset="0"/>
              </a:rPr>
              <a:t>Contact verification household to explain notice being sent and the process</a:t>
            </a:r>
          </a:p>
          <a:p>
            <a:pPr marL="804672" lvl="2" indent="-347472">
              <a:lnSpc>
                <a:spcPct val="110000"/>
              </a:lnSpc>
              <a:spcBef>
                <a:spcPts val="500"/>
              </a:spcBef>
              <a:spcAft>
                <a:spcPts val="600"/>
              </a:spcAft>
              <a:buClr>
                <a:schemeClr val="tx1"/>
              </a:buClr>
              <a:buFont typeface="Courier New" panose="02070309020205020404" pitchFamily="49" charset="0"/>
              <a:buChar char="o"/>
            </a:pPr>
            <a:r>
              <a:rPr lang="en-US" sz="2000" dirty="0">
                <a:ea typeface="Gadugi" panose="020B0502040204020203" pitchFamily="34" charset="0"/>
              </a:rPr>
              <a:t>Use School Nutrition templates</a:t>
            </a:r>
          </a:p>
          <a:p>
            <a:pPr marL="804672" lvl="2" indent="-347472">
              <a:lnSpc>
                <a:spcPct val="110000"/>
              </a:lnSpc>
              <a:spcBef>
                <a:spcPts val="500"/>
              </a:spcBef>
              <a:spcAft>
                <a:spcPts val="600"/>
              </a:spcAft>
              <a:buClr>
                <a:schemeClr val="tx1"/>
              </a:buClr>
              <a:buFont typeface="Courier New" panose="02070309020205020404" pitchFamily="49" charset="0"/>
              <a:buChar char="o"/>
            </a:pPr>
            <a:r>
              <a:rPr lang="en-US" sz="2000" dirty="0">
                <a:ea typeface="Gadugi" panose="020B0502040204020203" pitchFamily="34" charset="0"/>
              </a:rPr>
              <a:t>Incorporate humor when appropriate (i.e. Congratulations! You have been selected…)</a:t>
            </a:r>
          </a:p>
          <a:p>
            <a:pPr marL="342900" indent="-342900">
              <a:spcAft>
                <a:spcPts val="600"/>
              </a:spcAft>
              <a:buFont typeface="Arial" panose="020B0604020202020204" pitchFamily="34" charset="0"/>
              <a:buChar char="•"/>
            </a:pPr>
            <a:r>
              <a:rPr lang="en-US" sz="2400" dirty="0">
                <a:ea typeface="Gadugi" panose="020B0502040204020203" pitchFamily="34" charset="0"/>
              </a:rPr>
              <a:t>Use sticky notes for follow up reminders and track due dates</a:t>
            </a:r>
          </a:p>
          <a:p>
            <a:pPr marL="342900" indent="-342900">
              <a:spcAft>
                <a:spcPts val="600"/>
              </a:spcAft>
              <a:buFont typeface="Arial" panose="020B0604020202020204" pitchFamily="34" charset="0"/>
              <a:buChar char="•"/>
            </a:pPr>
            <a:r>
              <a:rPr lang="en-US" sz="2400" dirty="0">
                <a:ea typeface="Gadugi" panose="020B0502040204020203" pitchFamily="34" charset="0"/>
              </a:rPr>
              <a:t>Keep verification tracker and associated documentation in a folder/binder</a:t>
            </a:r>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3"/>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1755317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07C3BA-A253-4AE5-8A8E-F7BBE287BFBA}"/>
              </a:ext>
            </a:extLst>
          </p:cNvPr>
          <p:cNvSpPr>
            <a:spLocks noGrp="1"/>
          </p:cNvSpPr>
          <p:nvPr>
            <p:ph type="title"/>
          </p:nvPr>
        </p:nvSpPr>
        <p:spPr>
          <a:xfrm>
            <a:off x="965199" y="851517"/>
            <a:ext cx="5130795" cy="1461778"/>
          </a:xfrm>
        </p:spPr>
        <p:txBody>
          <a:bodyPr vert="horz" lIns="91440" tIns="45720" rIns="91440" bIns="45720" rtlCol="0" anchor="ctr">
            <a:normAutofit/>
          </a:bodyPr>
          <a:lstStyle/>
          <a:p>
            <a:pPr algn="l"/>
            <a:r>
              <a:rPr lang="en-US" sz="4000" kern="1200">
                <a:solidFill>
                  <a:schemeClr val="tx1"/>
                </a:solidFill>
                <a:latin typeface="+mj-lt"/>
                <a:ea typeface="+mj-ea"/>
                <a:cs typeface="+mj-cs"/>
              </a:rPr>
              <a:t>Register for Online Training</a:t>
            </a:r>
          </a:p>
        </p:txBody>
      </p:sp>
      <p:sp>
        <p:nvSpPr>
          <p:cNvPr id="4" name="Content Placeholder 3">
            <a:extLst>
              <a:ext uri="{FF2B5EF4-FFF2-40B4-BE49-F238E27FC236}">
                <a16:creationId xmlns:a16="http://schemas.microsoft.com/office/drawing/2014/main" id="{A7D8332C-88D8-4C8A-8C50-0B4165CC896F}"/>
              </a:ext>
            </a:extLst>
          </p:cNvPr>
          <p:cNvSpPr>
            <a:spLocks noGrp="1"/>
          </p:cNvSpPr>
          <p:nvPr>
            <p:ph sz="half" idx="2"/>
          </p:nvPr>
        </p:nvSpPr>
        <p:spPr>
          <a:xfrm>
            <a:off x="965200" y="2470248"/>
            <a:ext cx="4048344" cy="3536236"/>
          </a:xfrm>
        </p:spPr>
        <p:txBody>
          <a:bodyPr vert="horz" lIns="91440" tIns="45720" rIns="91440" bIns="45720" rtlCol="0">
            <a:normAutofit/>
          </a:bodyPr>
          <a:lstStyle/>
          <a:p>
            <a:r>
              <a:rPr lang="en-US" sz="2200" dirty="0"/>
              <a:t>School Nutrition moved all of its online trainings to a new platform.</a:t>
            </a:r>
          </a:p>
          <a:p>
            <a:r>
              <a:rPr lang="en-US" sz="2200" dirty="0"/>
              <a:t>To access online trainings and receive professional standards credit, register for a FREE Moodle account</a:t>
            </a:r>
          </a:p>
          <a:p>
            <a:pPr lvl="1"/>
            <a:r>
              <a:rPr lang="en-US" sz="2200" dirty="0">
                <a:hlinkClick r:id="rId3"/>
              </a:rPr>
              <a:t>https://app.smartsheet.com/b/form/c22b69634b4e4a8596306d45ac107c2f</a:t>
            </a:r>
            <a:endParaRPr lang="en-US" sz="2200" dirty="0"/>
          </a:p>
        </p:txBody>
      </p:sp>
      <p:sp>
        <p:nvSpPr>
          <p:cNvPr id="17" name="Freeform: Shape 16">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9" descr="Laptop outline">
            <a:extLst>
              <a:ext uri="{FF2B5EF4-FFF2-40B4-BE49-F238E27FC236}">
                <a16:creationId xmlns:a16="http://schemas.microsoft.com/office/drawing/2014/main" id="{6AC71472-EF64-412E-B700-DAF92ACED25A}"/>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7535330" y="2105470"/>
            <a:ext cx="3217333" cy="3217333"/>
          </a:xfrm>
          <a:prstGeom prst="rect">
            <a:avLst/>
          </a:prstGeom>
        </p:spPr>
      </p:pic>
      <p:pic>
        <p:nvPicPr>
          <p:cNvPr id="8" name="Picture 7" descr="Icon&#10;&#10;Description automatically generated">
            <a:extLst>
              <a:ext uri="{FF2B5EF4-FFF2-40B4-BE49-F238E27FC236}">
                <a16:creationId xmlns:a16="http://schemas.microsoft.com/office/drawing/2014/main" id="{54029465-7792-4DFB-983A-574F3F24723E}"/>
              </a:ext>
            </a:extLst>
          </p:cNvPr>
          <p:cNvPicPr>
            <a:picLocks noChangeAspect="1"/>
          </p:cNvPicPr>
          <p:nvPr/>
        </p:nvPicPr>
        <p:blipFill>
          <a:blip r:embed="rId6"/>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3394276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37897F-4A9D-4670-B5D5-260AB261C630}"/>
              </a:ext>
            </a:extLst>
          </p:cNvPr>
          <p:cNvSpPr>
            <a:spLocks noGrp="1"/>
          </p:cNvSpPr>
          <p:nvPr>
            <p:ph type="title"/>
          </p:nvPr>
        </p:nvSpPr>
        <p:spPr/>
        <p:txBody>
          <a:bodyPr/>
          <a:lstStyle/>
          <a:p>
            <a:r>
              <a:rPr lang="en-US" dirty="0"/>
              <a:t>Training Evaluation &amp; Certificate</a:t>
            </a:r>
          </a:p>
        </p:txBody>
      </p:sp>
      <p:sp>
        <p:nvSpPr>
          <p:cNvPr id="9" name="Content Placeholder 8">
            <a:extLst>
              <a:ext uri="{FF2B5EF4-FFF2-40B4-BE49-F238E27FC236}">
                <a16:creationId xmlns:a16="http://schemas.microsoft.com/office/drawing/2014/main" id="{A300F00B-F6A5-42EA-8D4C-DFD9AAB00DF5}"/>
              </a:ext>
            </a:extLst>
          </p:cNvPr>
          <p:cNvSpPr>
            <a:spLocks noGrp="1"/>
          </p:cNvSpPr>
          <p:nvPr>
            <p:ph idx="1"/>
          </p:nvPr>
        </p:nvSpPr>
        <p:spPr/>
        <p:txBody>
          <a:bodyPr/>
          <a:lstStyle/>
          <a:p>
            <a:pPr marL="0" indent="0">
              <a:buNone/>
            </a:pPr>
            <a:r>
              <a:rPr lang="en-US" sz="2400" dirty="0"/>
              <a:t>Click this link to complete a quick training evaluation</a:t>
            </a:r>
          </a:p>
          <a:p>
            <a:r>
              <a:rPr lang="en-US" sz="1800" dirty="0">
                <a:latin typeface="Trebuchet MS" panose="020B0603020202020204" pitchFamily="34" charset="0"/>
                <a:hlinkClick r:id="rId3"/>
              </a:rPr>
              <a:t>https://www.surveymonkey.com/r/T65DLKY</a:t>
            </a:r>
            <a:endParaRPr lang="en-US" sz="1800" dirty="0">
              <a:latin typeface="Trebuchet MS" panose="020B0603020202020204" pitchFamily="34" charset="0"/>
            </a:endParaRPr>
          </a:p>
          <a:p>
            <a:r>
              <a:rPr lang="en-US" sz="1800">
                <a:latin typeface="Trebuchet MS" panose="020B0603020202020204" pitchFamily="34" charset="0"/>
              </a:rPr>
              <a:t>When </a:t>
            </a:r>
            <a:r>
              <a:rPr lang="en-US" sz="1800" dirty="0">
                <a:latin typeface="Trebuchet MS" panose="020B0603020202020204" pitchFamily="34" charset="0"/>
              </a:rPr>
              <a:t>you submit the evaluation click “DONE” on the survey thank you page to download your certificate </a:t>
            </a:r>
          </a:p>
        </p:txBody>
      </p:sp>
      <p:pic>
        <p:nvPicPr>
          <p:cNvPr id="11" name="Picture 10" descr="Icon&#10;&#10;Description automatically generated">
            <a:extLst>
              <a:ext uri="{FF2B5EF4-FFF2-40B4-BE49-F238E27FC236}">
                <a16:creationId xmlns:a16="http://schemas.microsoft.com/office/drawing/2014/main" id="{6E1D06B4-5516-47C4-949E-AF390C1051F3}"/>
              </a:ext>
            </a:extLst>
          </p:cNvPr>
          <p:cNvPicPr>
            <a:picLocks noChangeAspect="1"/>
          </p:cNvPicPr>
          <p:nvPr/>
        </p:nvPicPr>
        <p:blipFill>
          <a:blip r:embed="rId4"/>
          <a:stretch>
            <a:fillRect/>
          </a:stretch>
        </p:blipFill>
        <p:spPr>
          <a:xfrm>
            <a:off x="10445859" y="6060691"/>
            <a:ext cx="1668651" cy="709387"/>
          </a:xfrm>
          <a:prstGeom prst="rect">
            <a:avLst/>
          </a:prstGeom>
        </p:spPr>
      </p:pic>
      <p:pic>
        <p:nvPicPr>
          <p:cNvPr id="12" name="Content Placeholder 23" descr="Graphical user interface, application, Teams&#10;&#10;Description automatically generated">
            <a:extLst>
              <a:ext uri="{FF2B5EF4-FFF2-40B4-BE49-F238E27FC236}">
                <a16:creationId xmlns:a16="http://schemas.microsoft.com/office/drawing/2014/main" id="{23DB4360-E7F6-4AE5-BB24-771DA1F69B7C}"/>
              </a:ext>
            </a:extLst>
          </p:cNvPr>
          <p:cNvPicPr>
            <a:picLocks noChangeAspect="1"/>
          </p:cNvPicPr>
          <p:nvPr/>
        </p:nvPicPr>
        <p:blipFill>
          <a:blip r:embed="rId5"/>
          <a:stretch>
            <a:fillRect/>
          </a:stretch>
        </p:blipFill>
        <p:spPr>
          <a:xfrm>
            <a:off x="3053863" y="3815862"/>
            <a:ext cx="6084274" cy="3042138"/>
          </a:xfrm>
          <a:prstGeom prst="rect">
            <a:avLst/>
          </a:prstGeom>
        </p:spPr>
      </p:pic>
    </p:spTree>
    <p:extLst>
      <p:ext uri="{BB962C8B-B14F-4D97-AF65-F5344CB8AC3E}">
        <p14:creationId xmlns:p14="http://schemas.microsoft.com/office/powerpoint/2010/main" val="3172395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CE7438A3-8608-41D0-A563-C911E7EA45CF}"/>
              </a:ext>
            </a:extLst>
          </p:cNvPr>
          <p:cNvSpPr>
            <a:spLocks noGrp="1"/>
          </p:cNvSpPr>
          <p:nvPr>
            <p:ph type="title"/>
          </p:nvPr>
        </p:nvSpPr>
        <p:spPr>
          <a:xfrm>
            <a:off x="1097271" y="2156678"/>
            <a:ext cx="3108960" cy="2656985"/>
          </a:xfrm>
        </p:spPr>
        <p:txBody>
          <a:bodyPr/>
          <a:lstStyle/>
          <a:p>
            <a:r>
              <a:rPr lang="en-US" dirty="0"/>
              <a:t>Thank you!</a:t>
            </a:r>
          </a:p>
        </p:txBody>
      </p:sp>
      <p:sp>
        <p:nvSpPr>
          <p:cNvPr id="11" name="Content Placeholder 6">
            <a:extLst>
              <a:ext uri="{FF2B5EF4-FFF2-40B4-BE49-F238E27FC236}">
                <a16:creationId xmlns:a16="http://schemas.microsoft.com/office/drawing/2014/main" id="{C4A4C920-5032-4754-8D97-E02385B299A3}"/>
              </a:ext>
            </a:extLst>
          </p:cNvPr>
          <p:cNvSpPr>
            <a:spLocks noGrp="1"/>
          </p:cNvSpPr>
          <p:nvPr>
            <p:ph idx="11"/>
          </p:nvPr>
        </p:nvSpPr>
        <p:spPr>
          <a:xfrm>
            <a:off x="7929154" y="5120647"/>
            <a:ext cx="4810900" cy="681228"/>
          </a:xfrm>
        </p:spPr>
        <p:txBody>
          <a:bodyPr anchor="ctr">
            <a:normAutofit/>
          </a:bodyPr>
          <a:lstStyle/>
          <a:p>
            <a:r>
              <a:rPr lang="en-US" sz="1800" dirty="0"/>
              <a:t>https://www.cde.state.co.us/nutrition</a:t>
            </a:r>
          </a:p>
        </p:txBody>
      </p:sp>
      <p:sp>
        <p:nvSpPr>
          <p:cNvPr id="2" name="Content Placeholder 4">
            <a:extLst>
              <a:ext uri="{FF2B5EF4-FFF2-40B4-BE49-F238E27FC236}">
                <a16:creationId xmlns:a16="http://schemas.microsoft.com/office/drawing/2014/main" id="{31AB55E9-2BED-8BB7-335F-0B587F809F45}"/>
              </a:ext>
            </a:extLst>
          </p:cNvPr>
          <p:cNvSpPr txBox="1">
            <a:spLocks/>
          </p:cNvSpPr>
          <p:nvPr/>
        </p:nvSpPr>
        <p:spPr>
          <a:xfrm>
            <a:off x="7929154" y="1188526"/>
            <a:ext cx="3119256" cy="681228"/>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800" dirty="0"/>
              <a:t>Rachael Burnham</a:t>
            </a:r>
          </a:p>
          <a:p>
            <a:r>
              <a:rPr lang="en-US" sz="1800" dirty="0">
                <a:hlinkClick r:id="rId2"/>
              </a:rPr>
              <a:t>Burnham_R@cde.state.co.us</a:t>
            </a:r>
            <a:endParaRPr lang="en-US" sz="1800" dirty="0"/>
          </a:p>
        </p:txBody>
      </p:sp>
      <p:sp>
        <p:nvSpPr>
          <p:cNvPr id="3" name="Content Placeholder 5">
            <a:extLst>
              <a:ext uri="{FF2B5EF4-FFF2-40B4-BE49-F238E27FC236}">
                <a16:creationId xmlns:a16="http://schemas.microsoft.com/office/drawing/2014/main" id="{736E2C7E-93C9-0A85-4C20-DA3A32F0AF01}"/>
              </a:ext>
            </a:extLst>
          </p:cNvPr>
          <p:cNvSpPr txBox="1">
            <a:spLocks/>
          </p:cNvSpPr>
          <p:nvPr/>
        </p:nvSpPr>
        <p:spPr>
          <a:xfrm>
            <a:off x="7929154" y="2967041"/>
            <a:ext cx="3119256" cy="681228"/>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800"/>
              <a:t>Nell Dochez</a:t>
            </a:r>
          </a:p>
          <a:p>
            <a:r>
              <a:rPr lang="en-US" sz="1800">
                <a:hlinkClick r:id="rId3"/>
              </a:rPr>
              <a:t>Dochez_N@cde.state.co.us</a:t>
            </a:r>
            <a:r>
              <a:rPr lang="en-US" sz="1800"/>
              <a:t> </a:t>
            </a:r>
            <a:endParaRPr lang="en-US" sz="1800" dirty="0"/>
          </a:p>
        </p:txBody>
      </p:sp>
      <p:pic>
        <p:nvPicPr>
          <p:cNvPr id="13" name="Picture 12">
            <a:extLst>
              <a:ext uri="{FF2B5EF4-FFF2-40B4-BE49-F238E27FC236}">
                <a16:creationId xmlns:a16="http://schemas.microsoft.com/office/drawing/2014/main" id="{A6A6B651-A21C-A9A2-F176-206375AC84DF}"/>
              </a:ext>
            </a:extLst>
          </p:cNvPr>
          <p:cNvPicPr>
            <a:picLocks noChangeAspect="1"/>
          </p:cNvPicPr>
          <p:nvPr/>
        </p:nvPicPr>
        <p:blipFill rotWithShape="1">
          <a:blip r:embed="rId4"/>
          <a:srcRect l="6322" t="5525" r="8161" b="9827"/>
          <a:stretch/>
        </p:blipFill>
        <p:spPr>
          <a:xfrm>
            <a:off x="6014390" y="715516"/>
            <a:ext cx="1430349" cy="14022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5214B803-1CE0-4353-425E-018E22F71B14}"/>
              </a:ext>
            </a:extLst>
          </p:cNvPr>
          <p:cNvPicPr>
            <a:picLocks noChangeAspect="1"/>
          </p:cNvPicPr>
          <p:nvPr/>
        </p:nvPicPr>
        <p:blipFill rotWithShape="1">
          <a:blip r:embed="rId5"/>
          <a:srcRect l="14064" t="10631" r="10214" b="10938"/>
          <a:stretch/>
        </p:blipFill>
        <p:spPr>
          <a:xfrm>
            <a:off x="6014390" y="2538112"/>
            <a:ext cx="1430349" cy="14022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97EC0779-1490-96AB-5324-F21496EA6290}"/>
              </a:ext>
            </a:extLst>
          </p:cNvPr>
          <p:cNvPicPr>
            <a:picLocks noChangeAspect="1"/>
          </p:cNvPicPr>
          <p:nvPr/>
        </p:nvPicPr>
        <p:blipFill>
          <a:blip r:embed="rId6"/>
          <a:stretch>
            <a:fillRect/>
          </a:stretch>
        </p:blipFill>
        <p:spPr>
          <a:xfrm>
            <a:off x="7985771" y="4590785"/>
            <a:ext cx="3581400" cy="590550"/>
          </a:xfrm>
          <a:prstGeom prst="rect">
            <a:avLst/>
          </a:prstGeom>
        </p:spPr>
      </p:pic>
    </p:spTree>
    <p:extLst>
      <p:ext uri="{BB962C8B-B14F-4D97-AF65-F5344CB8AC3E}">
        <p14:creationId xmlns:p14="http://schemas.microsoft.com/office/powerpoint/2010/main" val="29795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idx="1"/>
          </p:nvPr>
        </p:nvSpPr>
        <p:spPr>
          <a:xfrm>
            <a:off x="838200" y="2075688"/>
            <a:ext cx="10515600" cy="4542282"/>
          </a:xfrm>
        </p:spPr>
        <p:txBody>
          <a:bodyPr>
            <a:normAutofit fontScale="62500" lnSpcReduction="20000"/>
          </a:bodyPr>
          <a:lstStyle/>
          <a:p>
            <a:pPr marL="0" indent="0">
              <a:buNone/>
            </a:pPr>
            <a:r>
              <a:rPr lang="en-US" sz="3800" dirty="0"/>
              <a:t>By the end of this training, sponsors will be able to:</a:t>
            </a:r>
          </a:p>
          <a:p>
            <a:pPr marL="514350" indent="-514350">
              <a:lnSpc>
                <a:spcPct val="110000"/>
              </a:lnSpc>
              <a:spcAft>
                <a:spcPts val="600"/>
              </a:spcAft>
              <a:buFont typeface="+mj-lt"/>
              <a:buAutoNum type="arabicPeriod"/>
            </a:pPr>
            <a:r>
              <a:rPr lang="en-US" sz="3200" dirty="0">
                <a:ea typeface="Gadugi" panose="020B0502040204020203" pitchFamily="34" charset="0"/>
              </a:rPr>
              <a:t>Understand and describe program requirements for:</a:t>
            </a:r>
          </a:p>
          <a:p>
            <a:pPr marL="914400" lvl="1" indent="-457200">
              <a:lnSpc>
                <a:spcPct val="110000"/>
              </a:lnSpc>
              <a:spcAft>
                <a:spcPts val="600"/>
              </a:spcAft>
              <a:buFont typeface="+mj-lt"/>
              <a:buAutoNum type="alphaUcPeriod"/>
            </a:pPr>
            <a:r>
              <a:rPr lang="en-US" sz="2200" dirty="0">
                <a:ea typeface="Gadugi" panose="020B0502040204020203" pitchFamily="34" charset="0"/>
              </a:rPr>
              <a:t>Verification for Cause</a:t>
            </a:r>
          </a:p>
          <a:p>
            <a:pPr marL="914400" lvl="1" indent="-457200">
              <a:lnSpc>
                <a:spcPct val="110000"/>
              </a:lnSpc>
              <a:spcAft>
                <a:spcPts val="600"/>
              </a:spcAft>
              <a:buFont typeface="+mj-lt"/>
              <a:buAutoNum type="alphaUcPeriod"/>
            </a:pPr>
            <a:r>
              <a:rPr lang="en-US" sz="2200" dirty="0">
                <a:ea typeface="Gadugi" panose="020B0502040204020203" pitchFamily="34" charset="0"/>
              </a:rPr>
              <a:t>Due dates</a:t>
            </a:r>
          </a:p>
          <a:p>
            <a:pPr marL="914400" lvl="1" indent="-457200">
              <a:lnSpc>
                <a:spcPct val="110000"/>
              </a:lnSpc>
              <a:spcAft>
                <a:spcPts val="600"/>
              </a:spcAft>
              <a:buFont typeface="+mj-lt"/>
              <a:buAutoNum type="alphaUcPeriod"/>
            </a:pPr>
            <a:r>
              <a:rPr lang="en-US" sz="2200" dirty="0">
                <a:ea typeface="Gadugi" panose="020B0502040204020203" pitchFamily="34" charset="0"/>
              </a:rPr>
              <a:t>Calculating sample size</a:t>
            </a:r>
          </a:p>
          <a:p>
            <a:pPr marL="914400" lvl="1" indent="-457200">
              <a:lnSpc>
                <a:spcPct val="110000"/>
              </a:lnSpc>
              <a:spcAft>
                <a:spcPts val="600"/>
              </a:spcAft>
              <a:buFont typeface="+mj-lt"/>
              <a:buAutoNum type="alphaUcPeriod"/>
            </a:pPr>
            <a:r>
              <a:rPr lang="en-US" sz="2200" dirty="0">
                <a:ea typeface="Gadugi" panose="020B0502040204020203" pitchFamily="34" charset="0"/>
              </a:rPr>
              <a:t>Verification collection report</a:t>
            </a:r>
          </a:p>
          <a:p>
            <a:pPr marL="514350" indent="-514350">
              <a:lnSpc>
                <a:spcPct val="110000"/>
              </a:lnSpc>
              <a:spcAft>
                <a:spcPts val="600"/>
              </a:spcAft>
              <a:buFont typeface="+mj-lt"/>
              <a:buAutoNum type="arabicPeriod"/>
            </a:pPr>
            <a:r>
              <a:rPr lang="en-US" sz="3200" dirty="0">
                <a:ea typeface="Gadugi" panose="020B0502040204020203" pitchFamily="34" charset="0"/>
              </a:rPr>
              <a:t>Accurately process and identify complete income documentation</a:t>
            </a:r>
          </a:p>
          <a:p>
            <a:pPr marL="514350" indent="-514350">
              <a:lnSpc>
                <a:spcPct val="110000"/>
              </a:lnSpc>
              <a:spcAft>
                <a:spcPts val="600"/>
              </a:spcAft>
              <a:buFont typeface="+mj-lt"/>
              <a:buAutoNum type="arabicPeriod"/>
            </a:pPr>
            <a:r>
              <a:rPr lang="en-US" sz="3200" dirty="0">
                <a:ea typeface="Gadugi" panose="020B0502040204020203" pitchFamily="34" charset="0"/>
              </a:rPr>
              <a:t>Utilize the verification tracker to ensure accuracy and compliance</a:t>
            </a:r>
          </a:p>
          <a:p>
            <a:pPr marL="514350" indent="-514350">
              <a:lnSpc>
                <a:spcPct val="110000"/>
              </a:lnSpc>
              <a:spcAft>
                <a:spcPts val="600"/>
              </a:spcAft>
              <a:buFont typeface="+mj-lt"/>
              <a:buAutoNum type="arabicPeriod"/>
            </a:pPr>
            <a:r>
              <a:rPr lang="en-US" sz="3200" dirty="0">
                <a:ea typeface="Gadugi" panose="020B0502040204020203" pitchFamily="34" charset="0"/>
              </a:rPr>
              <a:t>Use customer service skills to help families respond to verification</a:t>
            </a:r>
          </a:p>
          <a:p>
            <a:pPr marL="457200" lvl="1" indent="0">
              <a:buNone/>
            </a:pPr>
            <a:endParaRPr lang="en-US" sz="2600" dirty="0"/>
          </a:p>
          <a:p>
            <a:pPr marL="0" indent="0">
              <a:buNone/>
            </a:pPr>
            <a:r>
              <a:rPr lang="en-US" sz="3200" dirty="0"/>
              <a:t>Professional Standards Learning Objectives and Topic Code: </a:t>
            </a:r>
          </a:p>
          <a:p>
            <a:pPr marL="0" indent="0">
              <a:buNone/>
            </a:pPr>
            <a:r>
              <a:rPr lang="en-US" sz="3200" dirty="0"/>
              <a:t>Free and Reduced-Price Meal Benefits – 3100 (1.5 hours)</a:t>
            </a:r>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413402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A2C50C6-D4C2-4971-9A07-45CCBD2E054A}"/>
              </a:ext>
            </a:extLst>
          </p:cNvPr>
          <p:cNvSpPr>
            <a:spLocks noGrp="1"/>
          </p:cNvSpPr>
          <p:nvPr>
            <p:ph type="title"/>
          </p:nvPr>
        </p:nvSpPr>
        <p:spPr>
          <a:xfrm>
            <a:off x="620487" y="659676"/>
            <a:ext cx="4206240" cy="4931228"/>
          </a:xfrm>
        </p:spPr>
        <p:txBody>
          <a:bodyPr/>
          <a:lstStyle/>
          <a:p>
            <a:r>
              <a:rPr lang="en-US" sz="8000" dirty="0"/>
              <a:t>Agenda</a:t>
            </a:r>
          </a:p>
        </p:txBody>
      </p:sp>
      <p:sp>
        <p:nvSpPr>
          <p:cNvPr id="6" name="TextBox 5">
            <a:extLst>
              <a:ext uri="{FF2B5EF4-FFF2-40B4-BE49-F238E27FC236}">
                <a16:creationId xmlns:a16="http://schemas.microsoft.com/office/drawing/2014/main" id="{B7AB7554-BDDE-4B3D-A753-1F50FE132E1F}"/>
              </a:ext>
            </a:extLst>
          </p:cNvPr>
          <p:cNvSpPr txBox="1"/>
          <p:nvPr/>
        </p:nvSpPr>
        <p:spPr>
          <a:xfrm>
            <a:off x="7260770" y="1105287"/>
            <a:ext cx="4310743" cy="4647426"/>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en-US" sz="2400" dirty="0">
                <a:latin typeface="Museo Slab 500" panose="02000000000000000000" pitchFamily="50" charset="0"/>
              </a:rPr>
              <a:t>Verification – The Annual Process</a:t>
            </a:r>
          </a:p>
          <a:p>
            <a:pPr marL="342900" indent="-342900">
              <a:spcAft>
                <a:spcPts val="2400"/>
              </a:spcAft>
              <a:buFont typeface="Arial" panose="020B0604020202020204" pitchFamily="34" charset="0"/>
              <a:buChar char="•"/>
            </a:pPr>
            <a:r>
              <a:rPr lang="en-US" sz="2400" dirty="0"/>
              <a:t>Counting Applications and Calculating Sample Size</a:t>
            </a:r>
          </a:p>
          <a:p>
            <a:pPr marL="342900" indent="-342900">
              <a:spcAft>
                <a:spcPts val="2400"/>
              </a:spcAft>
              <a:buFont typeface="Arial" panose="020B0604020202020204" pitchFamily="34" charset="0"/>
              <a:buChar char="•"/>
            </a:pPr>
            <a:r>
              <a:rPr lang="en-US" sz="2400" dirty="0">
                <a:latin typeface="Museo Slab 500" panose="02000000000000000000" pitchFamily="50" charset="0"/>
              </a:rPr>
              <a:t>Notifying Households</a:t>
            </a:r>
            <a:br>
              <a:rPr lang="en-US" sz="2400" dirty="0">
                <a:latin typeface="Museo Slab 500" panose="02000000000000000000" pitchFamily="50" charset="0"/>
              </a:rPr>
            </a:br>
            <a:r>
              <a:rPr lang="en-US" sz="2400" dirty="0">
                <a:latin typeface="Museo Slab 500" panose="02000000000000000000" pitchFamily="50" charset="0"/>
              </a:rPr>
              <a:t>and Reviewing Income Documentation</a:t>
            </a:r>
          </a:p>
          <a:p>
            <a:pPr marL="342900" indent="-342900">
              <a:spcAft>
                <a:spcPts val="2400"/>
              </a:spcAft>
              <a:buFont typeface="Arial" panose="020B0604020202020204" pitchFamily="34" charset="0"/>
              <a:buChar char="•"/>
            </a:pPr>
            <a:r>
              <a:rPr lang="en-US" sz="2400" dirty="0">
                <a:latin typeface="Museo Slab 500" panose="02000000000000000000" pitchFamily="50" charset="0"/>
              </a:rPr>
              <a:t>Responses &amp; Results</a:t>
            </a:r>
          </a:p>
          <a:p>
            <a:pPr marL="342900" indent="-342900">
              <a:spcAft>
                <a:spcPts val="2400"/>
              </a:spcAft>
              <a:buFont typeface="Arial" panose="020B0604020202020204" pitchFamily="34" charset="0"/>
              <a:buChar char="•"/>
            </a:pPr>
            <a:r>
              <a:rPr lang="en-US" sz="2400" dirty="0">
                <a:latin typeface="Museo Slab 500" panose="02000000000000000000" pitchFamily="50" charset="0"/>
              </a:rPr>
              <a:t>Best Practices</a:t>
            </a:r>
          </a:p>
        </p:txBody>
      </p:sp>
    </p:spTree>
    <p:custDataLst>
      <p:tags r:id="rId1"/>
    </p:custDataLst>
    <p:extLst>
      <p:ext uri="{BB962C8B-B14F-4D97-AF65-F5344CB8AC3E}">
        <p14:creationId xmlns:p14="http://schemas.microsoft.com/office/powerpoint/2010/main" val="227841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holding a broccoli&#10;&#10;Description automatically generated with medium confidence">
            <a:extLst>
              <a:ext uri="{FF2B5EF4-FFF2-40B4-BE49-F238E27FC236}">
                <a16:creationId xmlns:a16="http://schemas.microsoft.com/office/drawing/2014/main" id="{DE283676-5973-4809-894C-016F1689B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366" y="0"/>
            <a:ext cx="6858000" cy="6858000"/>
          </a:xfrm>
          <a:prstGeom prst="rect">
            <a:avLst/>
          </a:prstGeom>
        </p:spPr>
      </p:pic>
      <p:sp>
        <p:nvSpPr>
          <p:cNvPr id="3" name="Title 2">
            <a:extLst>
              <a:ext uri="{FF2B5EF4-FFF2-40B4-BE49-F238E27FC236}">
                <a16:creationId xmlns:a16="http://schemas.microsoft.com/office/drawing/2014/main" id="{5DEC37B5-4207-4E3B-A59B-4570AC4F9B0F}"/>
              </a:ext>
            </a:extLst>
          </p:cNvPr>
          <p:cNvSpPr>
            <a:spLocks noGrp="1"/>
          </p:cNvSpPr>
          <p:nvPr>
            <p:ph type="title"/>
          </p:nvPr>
        </p:nvSpPr>
        <p:spPr/>
        <p:txBody>
          <a:bodyPr/>
          <a:lstStyle/>
          <a:p>
            <a:r>
              <a:rPr lang="en-US" dirty="0"/>
              <a:t>Verification – the annual process</a:t>
            </a:r>
          </a:p>
        </p:txBody>
      </p:sp>
    </p:spTree>
    <p:extLst>
      <p:ext uri="{BB962C8B-B14F-4D97-AF65-F5344CB8AC3E}">
        <p14:creationId xmlns:p14="http://schemas.microsoft.com/office/powerpoint/2010/main" val="2625148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D99CA7F-8B87-4431-852C-815754D1C5A7}"/>
              </a:ext>
            </a:extLst>
          </p:cNvPr>
          <p:cNvPicPr>
            <a:picLocks noGrp="1" noChangeAspect="1"/>
          </p:cNvPicPr>
          <p:nvPr>
            <p:ph type="pic" sz="quarter" idx="14"/>
          </p:nvPr>
        </p:nvPicPr>
        <p:blipFill>
          <a:blip r:embed="rId3"/>
          <a:srcRect t="3656" b="3656"/>
          <a:stretch/>
        </p:blipFill>
        <p:spPr/>
      </p:pic>
      <p:pic>
        <p:nvPicPr>
          <p:cNvPr id="8" name="Picture Placeholder 7" descr="group of people high fiving&#10;">
            <a:extLst>
              <a:ext uri="{FF2B5EF4-FFF2-40B4-BE49-F238E27FC236}">
                <a16:creationId xmlns:a16="http://schemas.microsoft.com/office/drawing/2014/main" id="{F602090C-4003-4A9A-8F17-0FDDFD83F825}"/>
              </a:ext>
            </a:extLst>
          </p:cNvPr>
          <p:cNvPicPr>
            <a:picLocks noGrp="1" noChangeAspect="1"/>
          </p:cNvPicPr>
          <p:nvPr>
            <p:ph type="pic" sz="quarter" idx="13"/>
          </p:nvPr>
        </p:nvPicPr>
        <p:blipFill rotWithShape="1">
          <a:blip r:embed="rId4"/>
          <a:srcRect/>
          <a:stretch/>
        </p:blipFill>
        <p:spPr/>
      </p:pic>
      <p:sp>
        <p:nvSpPr>
          <p:cNvPr id="4" name="Title 3">
            <a:extLst>
              <a:ext uri="{FF2B5EF4-FFF2-40B4-BE49-F238E27FC236}">
                <a16:creationId xmlns:a16="http://schemas.microsoft.com/office/drawing/2014/main" id="{858C0DDC-D116-43DA-B0B5-A6A82668AD5D}"/>
              </a:ext>
            </a:extLst>
          </p:cNvPr>
          <p:cNvSpPr>
            <a:spLocks noGrp="1"/>
          </p:cNvSpPr>
          <p:nvPr>
            <p:ph type="title"/>
          </p:nvPr>
        </p:nvSpPr>
        <p:spPr/>
        <p:txBody>
          <a:bodyPr>
            <a:noAutofit/>
          </a:bodyPr>
          <a:lstStyle/>
          <a:p>
            <a:r>
              <a:rPr lang="en-US" sz="6600" dirty="0"/>
              <a:t>The Annual Required Process</a:t>
            </a:r>
          </a:p>
        </p:txBody>
      </p:sp>
      <p:sp>
        <p:nvSpPr>
          <p:cNvPr id="5" name="Content Placeholder 4">
            <a:extLst>
              <a:ext uri="{FF2B5EF4-FFF2-40B4-BE49-F238E27FC236}">
                <a16:creationId xmlns:a16="http://schemas.microsoft.com/office/drawing/2014/main" id="{5B430F02-9645-4F56-99F7-1DC2F76FFFE5}"/>
              </a:ext>
            </a:extLst>
          </p:cNvPr>
          <p:cNvSpPr>
            <a:spLocks noGrp="1"/>
          </p:cNvSpPr>
          <p:nvPr>
            <p:ph idx="1"/>
          </p:nvPr>
        </p:nvSpPr>
        <p:spPr/>
        <p:txBody>
          <a:bodyPr/>
          <a:lstStyle/>
          <a:p>
            <a:r>
              <a:rPr lang="en-US" sz="2400" dirty="0"/>
              <a:t>Annual Requirement: Confirmation of eligibility for free or reduced-price school meals based on an application</a:t>
            </a:r>
          </a:p>
          <a:p>
            <a:r>
              <a:rPr lang="en-US" sz="2400" dirty="0"/>
              <a:t>If processing free and reduced-price school meal applications, verification must be conducted every year</a:t>
            </a:r>
          </a:p>
          <a:p>
            <a:endParaRPr lang="en-US" sz="2400" dirty="0"/>
          </a:p>
          <a:p>
            <a:r>
              <a:rPr lang="en-US" sz="2400" dirty="0"/>
              <a:t>Ongoing: Conduct verification for cause throughout the school year for questionable applications</a:t>
            </a:r>
          </a:p>
        </p:txBody>
      </p:sp>
      <p:pic>
        <p:nvPicPr>
          <p:cNvPr id="9" name="Picture 8" descr="Icon&#10;&#10;Description automatically generated">
            <a:extLst>
              <a:ext uri="{FF2B5EF4-FFF2-40B4-BE49-F238E27FC236}">
                <a16:creationId xmlns:a16="http://schemas.microsoft.com/office/drawing/2014/main" id="{0D36ED96-022A-45E0-9FDB-99BC7703973C}"/>
              </a:ext>
            </a:extLst>
          </p:cNvPr>
          <p:cNvPicPr>
            <a:picLocks noChangeAspect="1"/>
          </p:cNvPicPr>
          <p:nvPr/>
        </p:nvPicPr>
        <p:blipFill>
          <a:blip r:embed="rId5"/>
          <a:stretch>
            <a:fillRect/>
          </a:stretch>
        </p:blipFill>
        <p:spPr>
          <a:xfrm>
            <a:off x="10445859" y="6060691"/>
            <a:ext cx="1668651" cy="709387"/>
          </a:xfrm>
          <a:prstGeom prst="rect">
            <a:avLst/>
          </a:prstGeom>
        </p:spPr>
      </p:pic>
    </p:spTree>
    <p:extLst>
      <p:ext uri="{BB962C8B-B14F-4D97-AF65-F5344CB8AC3E}">
        <p14:creationId xmlns:p14="http://schemas.microsoft.com/office/powerpoint/2010/main" val="1795373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4">
      <a:dk1>
        <a:sysClr val="windowText" lastClr="000000"/>
      </a:dk1>
      <a:lt1>
        <a:sysClr val="window" lastClr="FFFFFF"/>
      </a:lt1>
      <a:dk2>
        <a:srgbClr val="212121"/>
      </a:dk2>
      <a:lt2>
        <a:srgbClr val="636363"/>
      </a:lt2>
      <a:accent1>
        <a:srgbClr val="815374"/>
      </a:accent1>
      <a:accent2>
        <a:srgbClr val="4DC1DF"/>
      </a:accent2>
      <a:accent3>
        <a:srgbClr val="82BC00"/>
      </a:accent3>
      <a:accent4>
        <a:srgbClr val="ADA300"/>
      </a:accent4>
      <a:accent5>
        <a:srgbClr val="C9910D"/>
      </a:accent5>
      <a:accent6>
        <a:srgbClr val="AD431C"/>
      </a:accent6>
      <a:hlink>
        <a:srgbClr val="8F8F8F"/>
      </a:hlink>
      <a:folHlink>
        <a:srgbClr val="A5A5A5"/>
      </a:folHlink>
    </a:clrScheme>
    <a:fontScheme name="School Nutrition">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9287</Words>
  <Application>Microsoft Office PowerPoint</Application>
  <PresentationFormat>Widescreen</PresentationFormat>
  <Paragraphs>680</Paragraphs>
  <Slides>55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Catseye Bold</vt:lpstr>
      <vt:lpstr>Courier New</vt:lpstr>
      <vt:lpstr>Gadugi</vt:lpstr>
      <vt:lpstr>Museo 500</vt:lpstr>
      <vt:lpstr>Museo Slab 500</vt:lpstr>
      <vt:lpstr>Trebuchet MS</vt:lpstr>
      <vt:lpstr>Wingdings</vt:lpstr>
      <vt:lpstr>Office Theme</vt:lpstr>
      <vt:lpstr>PowerPoint Presentation</vt:lpstr>
      <vt:lpstr>PowerPoint Presentation</vt:lpstr>
      <vt:lpstr>CDE School Nutrition</vt:lpstr>
      <vt:lpstr>Non-Discrimination Statement</vt:lpstr>
      <vt:lpstr>Conditions for Success</vt:lpstr>
      <vt:lpstr>Learning Objectives</vt:lpstr>
      <vt:lpstr>Agenda</vt:lpstr>
      <vt:lpstr>Verification – the annual process</vt:lpstr>
      <vt:lpstr>The Annual Required Process</vt:lpstr>
      <vt:lpstr>Verification for Cause</vt:lpstr>
      <vt:lpstr>Verification Timeline</vt:lpstr>
      <vt:lpstr>Verification Process </vt:lpstr>
      <vt:lpstr>Counting Applications and Calculating Sample Size </vt:lpstr>
      <vt:lpstr>Count of Applications</vt:lpstr>
      <vt:lpstr>Count…or not to Count…</vt:lpstr>
      <vt:lpstr>Sample Size Types</vt:lpstr>
      <vt:lpstr>Error Prone</vt:lpstr>
      <vt:lpstr>Error Prone Chart</vt:lpstr>
      <vt:lpstr>PowerPoint Presentation</vt:lpstr>
      <vt:lpstr>Calculation Example</vt:lpstr>
      <vt:lpstr>Recap – Counting Applications </vt:lpstr>
      <vt:lpstr>PowerPoint Presentation</vt:lpstr>
      <vt:lpstr>Verification Process</vt:lpstr>
      <vt:lpstr>PowerPoint Presentation</vt:lpstr>
      <vt:lpstr>Steps Prior to Notification</vt:lpstr>
      <vt:lpstr>Thank you!</vt:lpstr>
      <vt:lpstr>PowerPoint Presentation</vt:lpstr>
      <vt:lpstr>Household Notifications</vt:lpstr>
      <vt:lpstr>Notification of Selection of Verification Letter Template</vt:lpstr>
      <vt:lpstr>Follow-up Attempts</vt:lpstr>
      <vt:lpstr>Submitted Documentation</vt:lpstr>
      <vt:lpstr>Household Members Form</vt:lpstr>
      <vt:lpstr>Household Members Form</vt:lpstr>
      <vt:lpstr>Employment</vt:lpstr>
      <vt:lpstr>PowerPoint Presentation</vt:lpstr>
      <vt:lpstr>Income Documentation</vt:lpstr>
      <vt:lpstr>PowerPoint Presentation</vt:lpstr>
      <vt:lpstr>Assistance Program Records</vt:lpstr>
      <vt:lpstr>Special Situations and Other Forms of Income</vt:lpstr>
      <vt:lpstr>PowerPoint Presentation</vt:lpstr>
      <vt:lpstr>Recap – Processes after Sample is Selected</vt:lpstr>
      <vt:lpstr>Responses and Results</vt:lpstr>
      <vt:lpstr>Complete Verification Responses</vt:lpstr>
      <vt:lpstr>Update Benefits and Send Results</vt:lpstr>
      <vt:lpstr>Verification Collection Report (VCR)</vt:lpstr>
      <vt:lpstr>Verification Process </vt:lpstr>
      <vt:lpstr>PowerPoint Presentation</vt:lpstr>
      <vt:lpstr>Verification Tracker</vt:lpstr>
      <vt:lpstr>PowerPoint Presentation</vt:lpstr>
      <vt:lpstr>Increase Response Rate </vt:lpstr>
      <vt:lpstr>Verification Organization</vt:lpstr>
      <vt:lpstr>Verification Organization</vt:lpstr>
      <vt:lpstr>Register for Online Training</vt:lpstr>
      <vt:lpstr>Training Evaluation &amp; Certificate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Grove, Alicia</cp:lastModifiedBy>
  <cp:revision>35</cp:revision>
  <dcterms:created xsi:type="dcterms:W3CDTF">2022-02-14T22:22:17Z</dcterms:created>
  <dcterms:modified xsi:type="dcterms:W3CDTF">2022-09-28T02:18:50Z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96159EE4-8613-46E4-A914-49DDEC415D01</vt:lpwstr>
  </property>
  <property fmtid="{D5CDD505-2E9C-101B-9397-08002B2CF9AE}" pid="3" name="ArticulatePath">
    <vt:lpwstr>SN Slide Deck_Purple</vt:lpwstr>
  </property>
</Properties>
</file>