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handoutMasterIdLst>
    <p:handoutMasterId r:id="rId25"/>
  </p:handoutMasterIdLst>
  <p:sldIdLst>
    <p:sldId id="2642" r:id="rId5"/>
    <p:sldId id="257" r:id="rId6"/>
    <p:sldId id="367" r:id="rId7"/>
    <p:sldId id="366" r:id="rId8"/>
    <p:sldId id="355" r:id="rId9"/>
    <p:sldId id="377" r:id="rId10"/>
    <p:sldId id="282" r:id="rId11"/>
    <p:sldId id="2670" r:id="rId12"/>
    <p:sldId id="2674" r:id="rId13"/>
    <p:sldId id="2677" r:id="rId14"/>
    <p:sldId id="2678" r:id="rId15"/>
    <p:sldId id="2673" r:id="rId16"/>
    <p:sldId id="2672" r:id="rId17"/>
    <p:sldId id="2647" r:id="rId18"/>
    <p:sldId id="2671" r:id="rId19"/>
    <p:sldId id="2676" r:id="rId20"/>
    <p:sldId id="2667" r:id="rId21"/>
    <p:sldId id="2668" r:id="rId22"/>
    <p:sldId id="2679" r:id="rId23"/>
  </p:sldIdLst>
  <p:sldSz cx="9144000" cy="6858000" type="screen4x3"/>
  <p:notesSz cx="7102475" cy="9388475"/>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Kolkman, Donna" initials="KD" lastIdx="5" clrIdx="6">
    <p:extLst>
      <p:ext uri="{19B8F6BF-5375-455C-9EA6-DF929625EA0E}">
        <p15:presenceInfo xmlns:p15="http://schemas.microsoft.com/office/powerpoint/2012/main" userId="S::Kolkman_D@cde.state.co.us::bced2efa-3353-4c62-80fc-06f40ce346ce" providerId="AD"/>
      </p:ext>
    </p:extLst>
  </p:cmAuthor>
  <p:cmAuthor id="1" name="Severson, Annette" initials="SA [2]" lastIdx="2" clrIdx="0">
    <p:extLst>
      <p:ext uri="{19B8F6BF-5375-455C-9EA6-DF929625EA0E}">
        <p15:presenceInfo xmlns:p15="http://schemas.microsoft.com/office/powerpoint/2012/main" userId="S::Severson_A@cde.state.co.us::199f3c28-b733-4b36-8b0e-b7eb6984ff94" providerId="AD"/>
      </p:ext>
    </p:extLst>
  </p:cmAuthor>
  <p:cmAuthor id="2" name="Cooper, Jesse" initials="CJ" lastIdx="2" clrIdx="1">
    <p:extLst>
      <p:ext uri="{19B8F6BF-5375-455C-9EA6-DF929625EA0E}">
        <p15:presenceInfo xmlns:p15="http://schemas.microsoft.com/office/powerpoint/2012/main" userId="S::Cooper_j@cde.state.co.us::80433963-5008-43ce-855d-3a40b50ef20c" providerId="AD"/>
      </p:ext>
    </p:extLst>
  </p:cmAuthor>
  <p:cmAuthor id="3" name="Heitman, Lindsey" initials="HL" lastIdx="4" clrIdx="2">
    <p:extLst>
      <p:ext uri="{19B8F6BF-5375-455C-9EA6-DF929625EA0E}">
        <p15:presenceInfo xmlns:p15="http://schemas.microsoft.com/office/powerpoint/2012/main" userId="S::Heitman_L@cde.state.co.us::a9773a47-99d2-4599-9377-6d37e9ec0bd3" providerId="AD"/>
      </p:ext>
    </p:extLst>
  </p:cmAuthor>
  <p:cmAuthor id="4" name="Puccetti, Debbie" initials="PD" lastIdx="1" clrIdx="3">
    <p:extLst>
      <p:ext uri="{19B8F6BF-5375-455C-9EA6-DF929625EA0E}">
        <p15:presenceInfo xmlns:p15="http://schemas.microsoft.com/office/powerpoint/2012/main" userId="S::Puccetti_D@cde.state.co.us::b1f79416-b745-40d9-a4f8-ac5e69da2788" providerId="AD"/>
      </p:ext>
    </p:extLst>
  </p:cmAuthor>
  <p:cmAuthor id="5" name="Burnham, Rachael" initials="BR" lastIdx="12" clrIdx="4">
    <p:extLst>
      <p:ext uri="{19B8F6BF-5375-455C-9EA6-DF929625EA0E}">
        <p15:presenceInfo xmlns:p15="http://schemas.microsoft.com/office/powerpoint/2012/main" userId="S::Burnham_R@cde.state.co.us::c220dcb0-c30e-4102-8ac3-244fe9bd982f" providerId="AD"/>
      </p:ext>
    </p:extLst>
  </p:cmAuthor>
  <p:cmAuthor id="6" name="Grove, Alicia" initials="GA" lastIdx="13" clrIdx="5">
    <p:extLst>
      <p:ext uri="{19B8F6BF-5375-455C-9EA6-DF929625EA0E}">
        <p15:presenceInfo xmlns:p15="http://schemas.microsoft.com/office/powerpoint/2012/main" userId="S::Grove_A@cde.state.co.us::0b1542ff-3a3a-42fd-ba76-1d2efb985b5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00"/>
    <a:srgbClr val="CC0000"/>
    <a:srgbClr val="FF00FF"/>
    <a:srgbClr val="FF99FF"/>
    <a:srgbClr val="FF66FF"/>
    <a:srgbClr val="FF0000"/>
    <a:srgbClr val="6E55AB"/>
    <a:srgbClr val="FF0066"/>
    <a:srgbClr val="CC00FF"/>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34" autoAdjust="0"/>
    <p:restoredTop sz="62078" autoAdjust="0"/>
  </p:normalViewPr>
  <p:slideViewPr>
    <p:cSldViewPr snapToGrid="0">
      <p:cViewPr varScale="1">
        <p:scale>
          <a:sx n="70" d="100"/>
          <a:sy n="70" d="100"/>
        </p:scale>
        <p:origin x="2634"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19922F-56C3-47DB-A7BC-3C5C6194160D}" type="doc">
      <dgm:prSet loTypeId="urn:microsoft.com/office/officeart/2005/8/layout/list1" loCatId="list" qsTypeId="urn:microsoft.com/office/officeart/2005/8/quickstyle/simple1" qsCatId="simple" csTypeId="urn:microsoft.com/office/officeart/2005/8/colors/colorful1" csCatId="colorful"/>
      <dgm:spPr/>
      <dgm:t>
        <a:bodyPr/>
        <a:lstStyle/>
        <a:p>
          <a:endParaRPr lang="en-US"/>
        </a:p>
      </dgm:t>
    </dgm:pt>
    <dgm:pt modelId="{7CC08907-217C-4EE7-AF73-4E3B99C2CB0D}">
      <dgm:prSet/>
      <dgm:spPr/>
      <dgm:t>
        <a:bodyPr/>
        <a:lstStyle/>
        <a:p>
          <a:r>
            <a:rPr lang="en-US"/>
            <a:t>CDE Vision </a:t>
          </a:r>
        </a:p>
      </dgm:t>
    </dgm:pt>
    <dgm:pt modelId="{4ED35414-5F75-468C-8395-341139E859E0}" type="parTrans" cxnId="{467FC676-0D8C-4BC9-902C-5C3633E24853}">
      <dgm:prSet/>
      <dgm:spPr/>
      <dgm:t>
        <a:bodyPr/>
        <a:lstStyle/>
        <a:p>
          <a:endParaRPr lang="en-US"/>
        </a:p>
      </dgm:t>
    </dgm:pt>
    <dgm:pt modelId="{0C9870EF-5F62-45EA-AB3E-DDAC20B582C6}" type="sibTrans" cxnId="{467FC676-0D8C-4BC9-902C-5C3633E24853}">
      <dgm:prSet/>
      <dgm:spPr/>
      <dgm:t>
        <a:bodyPr/>
        <a:lstStyle/>
        <a:p>
          <a:endParaRPr lang="en-US"/>
        </a:p>
      </dgm:t>
    </dgm:pt>
    <dgm:pt modelId="{013335A3-9EB8-4CF3-A3DD-ACDE40BAA31C}">
      <dgm:prSet/>
      <dgm:spPr/>
      <dgm:t>
        <a:bodyPr/>
        <a:lstStyle/>
        <a:p>
          <a:r>
            <a:rPr lang="en-US" dirty="0"/>
            <a:t>All students graduate ready for college and careers and are prepared to be productive citizens of Colorado.</a:t>
          </a:r>
        </a:p>
      </dgm:t>
    </dgm:pt>
    <dgm:pt modelId="{176D6F47-F897-4BAD-BCCD-19D10DD7043B}" type="parTrans" cxnId="{980ED4CA-CE09-4FBC-8135-771005B0CD35}">
      <dgm:prSet/>
      <dgm:spPr/>
      <dgm:t>
        <a:bodyPr/>
        <a:lstStyle/>
        <a:p>
          <a:endParaRPr lang="en-US"/>
        </a:p>
      </dgm:t>
    </dgm:pt>
    <dgm:pt modelId="{655E1B6A-9A61-41C9-9EB8-2D73BCC9F065}" type="sibTrans" cxnId="{980ED4CA-CE09-4FBC-8135-771005B0CD35}">
      <dgm:prSet/>
      <dgm:spPr/>
      <dgm:t>
        <a:bodyPr/>
        <a:lstStyle/>
        <a:p>
          <a:endParaRPr lang="en-US"/>
        </a:p>
      </dgm:t>
    </dgm:pt>
    <dgm:pt modelId="{324CEDC4-E866-412F-9453-2C13FDE6B73B}">
      <dgm:prSet/>
      <dgm:spPr/>
      <dgm:t>
        <a:bodyPr/>
        <a:lstStyle/>
        <a:p>
          <a:r>
            <a:rPr lang="en-US"/>
            <a:t>CDE School Nutrition Unit Mission</a:t>
          </a:r>
        </a:p>
      </dgm:t>
    </dgm:pt>
    <dgm:pt modelId="{91944486-6673-4895-8EF5-2165F7A8C124}" type="parTrans" cxnId="{9FF8897A-EC0A-4C8A-9FAC-7A00F60C15DF}">
      <dgm:prSet/>
      <dgm:spPr/>
      <dgm:t>
        <a:bodyPr/>
        <a:lstStyle/>
        <a:p>
          <a:endParaRPr lang="en-US"/>
        </a:p>
      </dgm:t>
    </dgm:pt>
    <dgm:pt modelId="{43FBBDE2-56B6-47D6-AFDD-AFB91C82381C}" type="sibTrans" cxnId="{9FF8897A-EC0A-4C8A-9FAC-7A00F60C15DF}">
      <dgm:prSet/>
      <dgm:spPr/>
      <dgm:t>
        <a:bodyPr/>
        <a:lstStyle/>
        <a:p>
          <a:endParaRPr lang="en-US"/>
        </a:p>
      </dgm:t>
    </dgm:pt>
    <dgm:pt modelId="{BB647D1A-5163-464A-9110-7A456D59C881}">
      <dgm:prSet/>
      <dgm:spPr/>
      <dgm:t>
        <a:bodyPr/>
        <a:lstStyle/>
        <a:p>
          <a:r>
            <a:rPr lang="en-US" dirty="0"/>
            <a:t>The School Nutrition Unit is committed to ensuring all school-aged children have equal access to healthy meals by supporting, training, and connecting Colorado’s child nutrition community.</a:t>
          </a:r>
        </a:p>
      </dgm:t>
    </dgm:pt>
    <dgm:pt modelId="{809E2021-0059-44AC-8FA3-5823A3E3C21A}" type="parTrans" cxnId="{DE520D5E-6719-46E3-97A9-0D4AC4D51DAE}">
      <dgm:prSet/>
      <dgm:spPr/>
      <dgm:t>
        <a:bodyPr/>
        <a:lstStyle/>
        <a:p>
          <a:endParaRPr lang="en-US"/>
        </a:p>
      </dgm:t>
    </dgm:pt>
    <dgm:pt modelId="{2E374727-9D08-4ABE-97FE-7ABBA1CEE423}" type="sibTrans" cxnId="{DE520D5E-6719-46E3-97A9-0D4AC4D51DAE}">
      <dgm:prSet/>
      <dgm:spPr/>
      <dgm:t>
        <a:bodyPr/>
        <a:lstStyle/>
        <a:p>
          <a:endParaRPr lang="en-US"/>
        </a:p>
      </dgm:t>
    </dgm:pt>
    <dgm:pt modelId="{B441570C-EB81-4325-9B86-6CEE9F51DC5C}" type="pres">
      <dgm:prSet presAssocID="{1919922F-56C3-47DB-A7BC-3C5C6194160D}" presName="linear" presStyleCnt="0">
        <dgm:presLayoutVars>
          <dgm:dir/>
          <dgm:animLvl val="lvl"/>
          <dgm:resizeHandles val="exact"/>
        </dgm:presLayoutVars>
      </dgm:prSet>
      <dgm:spPr/>
    </dgm:pt>
    <dgm:pt modelId="{32384590-5057-42D8-ABD9-38E6BFC8387D}" type="pres">
      <dgm:prSet presAssocID="{7CC08907-217C-4EE7-AF73-4E3B99C2CB0D}" presName="parentLin" presStyleCnt="0"/>
      <dgm:spPr/>
    </dgm:pt>
    <dgm:pt modelId="{06BFC0BC-2DE1-469E-B93D-F52425494882}" type="pres">
      <dgm:prSet presAssocID="{7CC08907-217C-4EE7-AF73-4E3B99C2CB0D}" presName="parentLeftMargin" presStyleLbl="node1" presStyleIdx="0" presStyleCnt="2"/>
      <dgm:spPr/>
    </dgm:pt>
    <dgm:pt modelId="{5EDEC507-F1DB-47B7-BA05-1D4985E23761}" type="pres">
      <dgm:prSet presAssocID="{7CC08907-217C-4EE7-AF73-4E3B99C2CB0D}" presName="parentText" presStyleLbl="node1" presStyleIdx="0" presStyleCnt="2">
        <dgm:presLayoutVars>
          <dgm:chMax val="0"/>
          <dgm:bulletEnabled val="1"/>
        </dgm:presLayoutVars>
      </dgm:prSet>
      <dgm:spPr/>
    </dgm:pt>
    <dgm:pt modelId="{8D1E3F72-9F1A-41E0-A52E-5805AC435BB6}" type="pres">
      <dgm:prSet presAssocID="{7CC08907-217C-4EE7-AF73-4E3B99C2CB0D}" presName="negativeSpace" presStyleCnt="0"/>
      <dgm:spPr/>
    </dgm:pt>
    <dgm:pt modelId="{E478A8B6-03C9-4CD0-94CB-011908297CA9}" type="pres">
      <dgm:prSet presAssocID="{7CC08907-217C-4EE7-AF73-4E3B99C2CB0D}" presName="childText" presStyleLbl="conFgAcc1" presStyleIdx="0" presStyleCnt="2">
        <dgm:presLayoutVars>
          <dgm:bulletEnabled val="1"/>
        </dgm:presLayoutVars>
      </dgm:prSet>
      <dgm:spPr/>
    </dgm:pt>
    <dgm:pt modelId="{7E7BF747-C3E5-4DF5-83DB-F8AF47C5B38B}" type="pres">
      <dgm:prSet presAssocID="{0C9870EF-5F62-45EA-AB3E-DDAC20B582C6}" presName="spaceBetweenRectangles" presStyleCnt="0"/>
      <dgm:spPr/>
    </dgm:pt>
    <dgm:pt modelId="{23AA231F-BB90-4C70-ABC3-2480CE1AF88E}" type="pres">
      <dgm:prSet presAssocID="{324CEDC4-E866-412F-9453-2C13FDE6B73B}" presName="parentLin" presStyleCnt="0"/>
      <dgm:spPr/>
    </dgm:pt>
    <dgm:pt modelId="{2C5008C4-6DEE-4B5E-8BA0-9D5E74DFFDCC}" type="pres">
      <dgm:prSet presAssocID="{324CEDC4-E866-412F-9453-2C13FDE6B73B}" presName="parentLeftMargin" presStyleLbl="node1" presStyleIdx="0" presStyleCnt="2"/>
      <dgm:spPr/>
    </dgm:pt>
    <dgm:pt modelId="{E0D11013-1B9B-4070-95B6-1ACC4D8450D5}" type="pres">
      <dgm:prSet presAssocID="{324CEDC4-E866-412F-9453-2C13FDE6B73B}" presName="parentText" presStyleLbl="node1" presStyleIdx="1" presStyleCnt="2">
        <dgm:presLayoutVars>
          <dgm:chMax val="0"/>
          <dgm:bulletEnabled val="1"/>
        </dgm:presLayoutVars>
      </dgm:prSet>
      <dgm:spPr/>
    </dgm:pt>
    <dgm:pt modelId="{5AF2C68E-F7AF-4255-A834-E60476581252}" type="pres">
      <dgm:prSet presAssocID="{324CEDC4-E866-412F-9453-2C13FDE6B73B}" presName="negativeSpace" presStyleCnt="0"/>
      <dgm:spPr/>
    </dgm:pt>
    <dgm:pt modelId="{49E03E5F-9976-4B9A-A85C-C209340D3FEB}" type="pres">
      <dgm:prSet presAssocID="{324CEDC4-E866-412F-9453-2C13FDE6B73B}" presName="childText" presStyleLbl="conFgAcc1" presStyleIdx="1" presStyleCnt="2">
        <dgm:presLayoutVars>
          <dgm:bulletEnabled val="1"/>
        </dgm:presLayoutVars>
      </dgm:prSet>
      <dgm:spPr/>
    </dgm:pt>
  </dgm:ptLst>
  <dgm:cxnLst>
    <dgm:cxn modelId="{F3F0EA02-1853-4A7E-807E-5AFF072E5381}" type="presOf" srcId="{BB647D1A-5163-464A-9110-7A456D59C881}" destId="{49E03E5F-9976-4B9A-A85C-C209340D3FEB}" srcOrd="0" destOrd="0" presId="urn:microsoft.com/office/officeart/2005/8/layout/list1"/>
    <dgm:cxn modelId="{FECBC10F-3EF4-4B17-8468-89FD3F9B7248}" type="presOf" srcId="{324CEDC4-E866-412F-9453-2C13FDE6B73B}" destId="{2C5008C4-6DEE-4B5E-8BA0-9D5E74DFFDCC}" srcOrd="0" destOrd="0" presId="urn:microsoft.com/office/officeart/2005/8/layout/list1"/>
    <dgm:cxn modelId="{45289F12-DBE9-480E-862E-D8C2795AA1C6}" type="presOf" srcId="{324CEDC4-E866-412F-9453-2C13FDE6B73B}" destId="{E0D11013-1B9B-4070-95B6-1ACC4D8450D5}" srcOrd="1" destOrd="0" presId="urn:microsoft.com/office/officeart/2005/8/layout/list1"/>
    <dgm:cxn modelId="{DE520D5E-6719-46E3-97A9-0D4AC4D51DAE}" srcId="{324CEDC4-E866-412F-9453-2C13FDE6B73B}" destId="{BB647D1A-5163-464A-9110-7A456D59C881}" srcOrd="0" destOrd="0" parTransId="{809E2021-0059-44AC-8FA3-5823A3E3C21A}" sibTransId="{2E374727-9D08-4ABE-97FE-7ABBA1CEE423}"/>
    <dgm:cxn modelId="{F7A4A849-A0E1-4E7A-9557-F111A1B3FE77}" type="presOf" srcId="{013335A3-9EB8-4CF3-A3DD-ACDE40BAA31C}" destId="{E478A8B6-03C9-4CD0-94CB-011908297CA9}" srcOrd="0" destOrd="0" presId="urn:microsoft.com/office/officeart/2005/8/layout/list1"/>
    <dgm:cxn modelId="{95B9AA49-4698-44B3-A038-4EB89D0B3664}" type="presOf" srcId="{7CC08907-217C-4EE7-AF73-4E3B99C2CB0D}" destId="{06BFC0BC-2DE1-469E-B93D-F52425494882}" srcOrd="0" destOrd="0" presId="urn:microsoft.com/office/officeart/2005/8/layout/list1"/>
    <dgm:cxn modelId="{467FC676-0D8C-4BC9-902C-5C3633E24853}" srcId="{1919922F-56C3-47DB-A7BC-3C5C6194160D}" destId="{7CC08907-217C-4EE7-AF73-4E3B99C2CB0D}" srcOrd="0" destOrd="0" parTransId="{4ED35414-5F75-468C-8395-341139E859E0}" sibTransId="{0C9870EF-5F62-45EA-AB3E-DDAC20B582C6}"/>
    <dgm:cxn modelId="{9FF8897A-EC0A-4C8A-9FAC-7A00F60C15DF}" srcId="{1919922F-56C3-47DB-A7BC-3C5C6194160D}" destId="{324CEDC4-E866-412F-9453-2C13FDE6B73B}" srcOrd="1" destOrd="0" parTransId="{91944486-6673-4895-8EF5-2165F7A8C124}" sibTransId="{43FBBDE2-56B6-47D6-AFDD-AFB91C82381C}"/>
    <dgm:cxn modelId="{D3EDA17C-566F-40DD-A5F6-B1AD0DEC151E}" type="presOf" srcId="{7CC08907-217C-4EE7-AF73-4E3B99C2CB0D}" destId="{5EDEC507-F1DB-47B7-BA05-1D4985E23761}" srcOrd="1" destOrd="0" presId="urn:microsoft.com/office/officeart/2005/8/layout/list1"/>
    <dgm:cxn modelId="{980ED4CA-CE09-4FBC-8135-771005B0CD35}" srcId="{7CC08907-217C-4EE7-AF73-4E3B99C2CB0D}" destId="{013335A3-9EB8-4CF3-A3DD-ACDE40BAA31C}" srcOrd="0" destOrd="0" parTransId="{176D6F47-F897-4BAD-BCCD-19D10DD7043B}" sibTransId="{655E1B6A-9A61-41C9-9EB8-2D73BCC9F065}"/>
    <dgm:cxn modelId="{A12FEBF9-A405-4783-8A50-2FAB1F498EFC}" type="presOf" srcId="{1919922F-56C3-47DB-A7BC-3C5C6194160D}" destId="{B441570C-EB81-4325-9B86-6CEE9F51DC5C}" srcOrd="0" destOrd="0" presId="urn:microsoft.com/office/officeart/2005/8/layout/list1"/>
    <dgm:cxn modelId="{B881C822-FB58-43C5-8484-F0E4311964AE}" type="presParOf" srcId="{B441570C-EB81-4325-9B86-6CEE9F51DC5C}" destId="{32384590-5057-42D8-ABD9-38E6BFC8387D}" srcOrd="0" destOrd="0" presId="urn:microsoft.com/office/officeart/2005/8/layout/list1"/>
    <dgm:cxn modelId="{57935BF1-A83C-4290-8875-21396DAFD822}" type="presParOf" srcId="{32384590-5057-42D8-ABD9-38E6BFC8387D}" destId="{06BFC0BC-2DE1-469E-B93D-F52425494882}" srcOrd="0" destOrd="0" presId="urn:microsoft.com/office/officeart/2005/8/layout/list1"/>
    <dgm:cxn modelId="{56EC0957-F30D-4B24-8F81-62EF9029D66D}" type="presParOf" srcId="{32384590-5057-42D8-ABD9-38E6BFC8387D}" destId="{5EDEC507-F1DB-47B7-BA05-1D4985E23761}" srcOrd="1" destOrd="0" presId="urn:microsoft.com/office/officeart/2005/8/layout/list1"/>
    <dgm:cxn modelId="{F04A8AA7-5024-432A-AE90-FB521CA2CD0B}" type="presParOf" srcId="{B441570C-EB81-4325-9B86-6CEE9F51DC5C}" destId="{8D1E3F72-9F1A-41E0-A52E-5805AC435BB6}" srcOrd="1" destOrd="0" presId="urn:microsoft.com/office/officeart/2005/8/layout/list1"/>
    <dgm:cxn modelId="{AE4EB8F7-F3B3-4936-BBC4-4C63D1C84D74}" type="presParOf" srcId="{B441570C-EB81-4325-9B86-6CEE9F51DC5C}" destId="{E478A8B6-03C9-4CD0-94CB-011908297CA9}" srcOrd="2" destOrd="0" presId="urn:microsoft.com/office/officeart/2005/8/layout/list1"/>
    <dgm:cxn modelId="{86FFF5ED-DFA1-4C4E-B509-CEEF57B8D1F6}" type="presParOf" srcId="{B441570C-EB81-4325-9B86-6CEE9F51DC5C}" destId="{7E7BF747-C3E5-4DF5-83DB-F8AF47C5B38B}" srcOrd="3" destOrd="0" presId="urn:microsoft.com/office/officeart/2005/8/layout/list1"/>
    <dgm:cxn modelId="{25CE4208-7537-4544-A056-9183671ECF04}" type="presParOf" srcId="{B441570C-EB81-4325-9B86-6CEE9F51DC5C}" destId="{23AA231F-BB90-4C70-ABC3-2480CE1AF88E}" srcOrd="4" destOrd="0" presId="urn:microsoft.com/office/officeart/2005/8/layout/list1"/>
    <dgm:cxn modelId="{91FE9AB6-810B-4CE3-ABB6-8650BC42883F}" type="presParOf" srcId="{23AA231F-BB90-4C70-ABC3-2480CE1AF88E}" destId="{2C5008C4-6DEE-4B5E-8BA0-9D5E74DFFDCC}" srcOrd="0" destOrd="0" presId="urn:microsoft.com/office/officeart/2005/8/layout/list1"/>
    <dgm:cxn modelId="{3D658ED7-9498-4354-86C9-4938191DB889}" type="presParOf" srcId="{23AA231F-BB90-4C70-ABC3-2480CE1AF88E}" destId="{E0D11013-1B9B-4070-95B6-1ACC4D8450D5}" srcOrd="1" destOrd="0" presId="urn:microsoft.com/office/officeart/2005/8/layout/list1"/>
    <dgm:cxn modelId="{AD97918D-2301-427D-A332-0165D469F8A8}" type="presParOf" srcId="{B441570C-EB81-4325-9B86-6CEE9F51DC5C}" destId="{5AF2C68E-F7AF-4255-A834-E60476581252}" srcOrd="5" destOrd="0" presId="urn:microsoft.com/office/officeart/2005/8/layout/list1"/>
    <dgm:cxn modelId="{1D095CF8-F339-44DE-BD52-DB134E5E7779}" type="presParOf" srcId="{B441570C-EB81-4325-9B86-6CEE9F51DC5C}" destId="{49E03E5F-9976-4B9A-A85C-C209340D3FEB}"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78A8B6-03C9-4CD0-94CB-011908297CA9}">
      <dsp:nvSpPr>
        <dsp:cNvPr id="0" name=""/>
        <dsp:cNvSpPr/>
      </dsp:nvSpPr>
      <dsp:spPr>
        <a:xfrm>
          <a:off x="0" y="384230"/>
          <a:ext cx="7886700" cy="1701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2096" tIns="499872" rIns="61209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All students graduate ready for college and careers and are prepared to be productive citizens of Colorado.</a:t>
          </a:r>
        </a:p>
      </dsp:txBody>
      <dsp:txXfrm>
        <a:off x="0" y="384230"/>
        <a:ext cx="7886700" cy="1701000"/>
      </dsp:txXfrm>
    </dsp:sp>
    <dsp:sp modelId="{5EDEC507-F1DB-47B7-BA05-1D4985E23761}">
      <dsp:nvSpPr>
        <dsp:cNvPr id="0" name=""/>
        <dsp:cNvSpPr/>
      </dsp:nvSpPr>
      <dsp:spPr>
        <a:xfrm>
          <a:off x="394335" y="29990"/>
          <a:ext cx="5520690" cy="7084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066800">
            <a:lnSpc>
              <a:spcPct val="90000"/>
            </a:lnSpc>
            <a:spcBef>
              <a:spcPct val="0"/>
            </a:spcBef>
            <a:spcAft>
              <a:spcPct val="35000"/>
            </a:spcAft>
            <a:buNone/>
          </a:pPr>
          <a:r>
            <a:rPr lang="en-US" sz="2400" kern="1200"/>
            <a:t>CDE Vision </a:t>
          </a:r>
        </a:p>
      </dsp:txBody>
      <dsp:txXfrm>
        <a:off x="428920" y="64575"/>
        <a:ext cx="5451520" cy="639310"/>
      </dsp:txXfrm>
    </dsp:sp>
    <dsp:sp modelId="{49E03E5F-9976-4B9A-A85C-C209340D3FEB}">
      <dsp:nvSpPr>
        <dsp:cNvPr id="0" name=""/>
        <dsp:cNvSpPr/>
      </dsp:nvSpPr>
      <dsp:spPr>
        <a:xfrm>
          <a:off x="0" y="2569071"/>
          <a:ext cx="7886700" cy="20412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2096" tIns="499872" rIns="61209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The School Nutrition Unit is committed to ensuring all school-aged children have equal access to healthy meals by supporting, training, and connecting Colorado’s child nutrition community.</a:t>
          </a:r>
        </a:p>
      </dsp:txBody>
      <dsp:txXfrm>
        <a:off x="0" y="2569071"/>
        <a:ext cx="7886700" cy="2041200"/>
      </dsp:txXfrm>
    </dsp:sp>
    <dsp:sp modelId="{E0D11013-1B9B-4070-95B6-1ACC4D8450D5}">
      <dsp:nvSpPr>
        <dsp:cNvPr id="0" name=""/>
        <dsp:cNvSpPr/>
      </dsp:nvSpPr>
      <dsp:spPr>
        <a:xfrm>
          <a:off x="394335" y="2214831"/>
          <a:ext cx="5520690" cy="7084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066800">
            <a:lnSpc>
              <a:spcPct val="90000"/>
            </a:lnSpc>
            <a:spcBef>
              <a:spcPct val="0"/>
            </a:spcBef>
            <a:spcAft>
              <a:spcPct val="35000"/>
            </a:spcAft>
            <a:buNone/>
          </a:pPr>
          <a:r>
            <a:rPr lang="en-US" sz="2400" kern="1200"/>
            <a:t>CDE School Nutrition Unit Mission</a:t>
          </a:r>
        </a:p>
      </dsp:txBody>
      <dsp:txXfrm>
        <a:off x="428920" y="2249416"/>
        <a:ext cx="5451520" cy="63931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1" tIns="47111" rIns="94221" bIns="47111" rtlCol="0"/>
          <a:lstStyle>
            <a:lvl1pPr algn="l">
              <a:defRPr sz="1200"/>
            </a:lvl1pPr>
          </a:lstStyle>
          <a:p>
            <a:endParaRPr lang="en-US"/>
          </a:p>
        </p:txBody>
      </p:sp>
      <p:sp>
        <p:nvSpPr>
          <p:cNvPr id="3" name="Date Placeholder 2"/>
          <p:cNvSpPr>
            <a:spLocks noGrp="1"/>
          </p:cNvSpPr>
          <p:nvPr>
            <p:ph type="dt" sz="quarter" idx="1"/>
          </p:nvPr>
        </p:nvSpPr>
        <p:spPr>
          <a:xfrm>
            <a:off x="4023093" y="0"/>
            <a:ext cx="3077739" cy="471054"/>
          </a:xfrm>
          <a:prstGeom prst="rect">
            <a:avLst/>
          </a:prstGeom>
        </p:spPr>
        <p:txBody>
          <a:bodyPr vert="horz" lIns="94221" tIns="47111" rIns="94221" bIns="47111" rtlCol="0"/>
          <a:lstStyle>
            <a:lvl1pPr algn="r">
              <a:defRPr sz="1200"/>
            </a:lvl1pPr>
          </a:lstStyle>
          <a:p>
            <a:fld id="{2F9AF0B1-414D-45AD-BDB0-41A569BB9F01}" type="datetimeFigureOut">
              <a:rPr lang="en-US" smtClean="0"/>
              <a:t>5/19/2021</a:t>
            </a:fld>
            <a:endParaRPr lang="en-US"/>
          </a:p>
        </p:txBody>
      </p:sp>
      <p:sp>
        <p:nvSpPr>
          <p:cNvPr id="4" name="Footer Placeholder 3"/>
          <p:cNvSpPr>
            <a:spLocks noGrp="1"/>
          </p:cNvSpPr>
          <p:nvPr>
            <p:ph type="ftr" sz="quarter" idx="2"/>
          </p:nvPr>
        </p:nvSpPr>
        <p:spPr>
          <a:xfrm>
            <a:off x="0" y="8917423"/>
            <a:ext cx="3077739" cy="471053"/>
          </a:xfrm>
          <a:prstGeom prst="rect">
            <a:avLst/>
          </a:prstGeom>
        </p:spPr>
        <p:txBody>
          <a:bodyPr vert="horz" lIns="94221" tIns="47111" rIns="94221" bIns="47111" rtlCol="0" anchor="b"/>
          <a:lstStyle>
            <a:lvl1pPr algn="l">
              <a:defRPr sz="1200"/>
            </a:lvl1pPr>
          </a:lstStyle>
          <a:p>
            <a:endParaRPr lang="en-US"/>
          </a:p>
        </p:txBody>
      </p:sp>
      <p:sp>
        <p:nvSpPr>
          <p:cNvPr id="5" name="Slide Number Placeholder 4"/>
          <p:cNvSpPr>
            <a:spLocks noGrp="1"/>
          </p:cNvSpPr>
          <p:nvPr>
            <p:ph type="sldNum" sz="quarter" idx="3"/>
          </p:nvPr>
        </p:nvSpPr>
        <p:spPr>
          <a:xfrm>
            <a:off x="4023093" y="8917423"/>
            <a:ext cx="3077739" cy="471053"/>
          </a:xfrm>
          <a:prstGeom prst="rect">
            <a:avLst/>
          </a:prstGeom>
        </p:spPr>
        <p:txBody>
          <a:bodyPr vert="horz" lIns="94221" tIns="47111" rIns="94221" bIns="47111" rtlCol="0" anchor="b"/>
          <a:lstStyle>
            <a:lvl1pPr algn="r">
              <a:defRPr sz="1200"/>
            </a:lvl1pPr>
          </a:lstStyle>
          <a:p>
            <a:fld id="{30D46D35-B733-4F7A-A8BC-667727EFAE6B}" type="slidenum">
              <a:rPr lang="en-US" smtClean="0"/>
              <a:t>‹#›</a:t>
            </a:fld>
            <a:endParaRPr lang="en-US"/>
          </a:p>
        </p:txBody>
      </p:sp>
    </p:spTree>
    <p:extLst>
      <p:ext uri="{BB962C8B-B14F-4D97-AF65-F5344CB8AC3E}">
        <p14:creationId xmlns:p14="http://schemas.microsoft.com/office/powerpoint/2010/main" val="10167950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1" tIns="47111" rIns="94221" bIns="47111" rtlCol="0"/>
          <a:lstStyle>
            <a:lvl1pPr algn="l">
              <a:defRPr sz="1200"/>
            </a:lvl1pPr>
          </a:lstStyle>
          <a:p>
            <a:endParaRPr lang="en-US"/>
          </a:p>
        </p:txBody>
      </p:sp>
      <p:sp>
        <p:nvSpPr>
          <p:cNvPr id="3" name="Date Placeholder 2"/>
          <p:cNvSpPr>
            <a:spLocks noGrp="1"/>
          </p:cNvSpPr>
          <p:nvPr>
            <p:ph type="dt" idx="1"/>
          </p:nvPr>
        </p:nvSpPr>
        <p:spPr>
          <a:xfrm>
            <a:off x="4023093" y="0"/>
            <a:ext cx="3077739" cy="471054"/>
          </a:xfrm>
          <a:prstGeom prst="rect">
            <a:avLst/>
          </a:prstGeom>
        </p:spPr>
        <p:txBody>
          <a:bodyPr vert="horz" lIns="94221" tIns="47111" rIns="94221" bIns="47111" rtlCol="0"/>
          <a:lstStyle>
            <a:lvl1pPr algn="r">
              <a:defRPr sz="1200"/>
            </a:lvl1pPr>
          </a:lstStyle>
          <a:p>
            <a:fld id="{3872E894-E0CE-40CF-8CA0-23F05C6E40C6}" type="datetimeFigureOut">
              <a:rPr lang="en-US" smtClean="0"/>
              <a:t>5/19/2021</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1" tIns="47111" rIns="94221" bIns="47111" rtlCol="0" anchor="ctr"/>
          <a:lstStyle/>
          <a:p>
            <a:endParaRPr lang="en-US"/>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4221" tIns="47111" rIns="94221" bIns="471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71053"/>
          </a:xfrm>
          <a:prstGeom prst="rect">
            <a:avLst/>
          </a:prstGeom>
        </p:spPr>
        <p:txBody>
          <a:bodyPr vert="horz" lIns="94221" tIns="47111" rIns="94221" bIns="47111"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3"/>
            <a:ext cx="3077739" cy="471053"/>
          </a:xfrm>
          <a:prstGeom prst="rect">
            <a:avLst/>
          </a:prstGeom>
        </p:spPr>
        <p:txBody>
          <a:bodyPr vert="horz" lIns="94221" tIns="47111" rIns="94221" bIns="47111"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dirty="0"/>
              <a:t>Rachael: Intro</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95EF9D-2794-47AA-B87D-5B456456569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5859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t>P-EBT Mini grants are currently open and will close next Monday, May 24</a:t>
            </a:r>
            <a:r>
              <a:rPr lang="en-US" b="0" u="none" baseline="30000" dirty="0"/>
              <a:t>th</a:t>
            </a:r>
            <a:r>
              <a:rPr lang="en-US" b="0" u="none"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t>The purpose of the mini grants is to reimburse </a:t>
            </a:r>
            <a:r>
              <a:rPr lang="en-US" dirty="0"/>
              <a:t>SFA’s for administrative costs associated with the fiscal year 2021 P-EBT program. This is a non-competitive grant administered through the USDA.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2 application periods. The first application period, or the May 2021 application period will cover the initial administrative P-EBT related costs from October 2020 to March 2021, reimbursement will be distributed in June 2021.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second application period opens August 2021 and will cover expenses from April 2021 to September 2021. Details about the August 2021 P-EBT application will be available in July. </a:t>
            </a:r>
          </a:p>
          <a:p>
            <a:endParaRPr lang="en-US" dirty="0"/>
          </a:p>
          <a:p>
            <a:r>
              <a:rPr lang="en-US" dirty="0"/>
              <a:t>Reimbursements will be distributed once all supporting documentation have been submitted and approved by CDE.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10</a:t>
            </a:fld>
            <a:endParaRPr lang="en-US"/>
          </a:p>
        </p:txBody>
      </p:sp>
    </p:spTree>
    <p:extLst>
      <p:ext uri="{BB962C8B-B14F-4D97-AF65-F5344CB8AC3E}">
        <p14:creationId xmlns:p14="http://schemas.microsoft.com/office/powerpoint/2010/main" val="3557543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Mini Grant applications can be accessed through the online form shown here on the screen. Only one application per sponsor.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Applications instructions and the FAQ is linked within the presentation and available on the CDE School Nutrition Website.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Each application must contain a detailed budget outlining the reimbursable costs requested. The budget template is linked within the application. Grant application without a detailed budget or an incomplete budget will not be able to be approved. </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11</a:t>
            </a:fld>
            <a:endParaRPr lang="en-US"/>
          </a:p>
        </p:txBody>
      </p:sp>
    </p:spTree>
    <p:extLst>
      <p:ext uri="{BB962C8B-B14F-4D97-AF65-F5344CB8AC3E}">
        <p14:creationId xmlns:p14="http://schemas.microsoft.com/office/powerpoint/2010/main" val="4245757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1200"/>
              </a:spcAft>
            </a:pPr>
            <a:r>
              <a:rPr lang="en-US" dirty="0"/>
              <a:t>Rachael:  </a:t>
            </a:r>
          </a:p>
          <a:p>
            <a:pPr>
              <a:spcBef>
                <a:spcPts val="0"/>
              </a:spcBef>
              <a:spcAft>
                <a:spcPts val="1200"/>
              </a:spcAft>
            </a:pPr>
            <a:endParaRPr lang="en-US" dirty="0"/>
          </a:p>
          <a:p>
            <a:pPr>
              <a:spcBef>
                <a:spcPts val="0"/>
              </a:spcBef>
              <a:spcAft>
                <a:spcPts val="1200"/>
              </a:spcAft>
            </a:pPr>
            <a:r>
              <a:rPr lang="en-US" dirty="0"/>
              <a:t>Data submission due error free by COB May 31st</a:t>
            </a:r>
          </a:p>
          <a:p>
            <a:pPr marL="742950" lvl="2" indent="-285750">
              <a:spcBef>
                <a:spcPts val="0"/>
              </a:spcBef>
              <a:spcAft>
                <a:spcPts val="1200"/>
              </a:spcAft>
              <a:buFont typeface="Courier New" panose="02070309020205020404" pitchFamily="49" charset="0"/>
              <a:buChar char="o"/>
            </a:pPr>
            <a:r>
              <a:rPr lang="en-US" dirty="0"/>
              <a:t>Upload as soon as possible as we are actively identifying errors within submissions</a:t>
            </a:r>
          </a:p>
          <a:p>
            <a:pPr marL="742950" lvl="2" indent="-285750">
              <a:spcBef>
                <a:spcPts val="0"/>
              </a:spcBef>
              <a:spcAft>
                <a:spcPts val="1200"/>
              </a:spcAft>
              <a:buFont typeface="Courier New" panose="02070309020205020404" pitchFamily="49" charset="0"/>
              <a:buChar char="o"/>
            </a:pPr>
            <a:r>
              <a:rPr lang="en-US" dirty="0"/>
              <a:t>Will provide support to amend any cited issues or errors</a:t>
            </a:r>
          </a:p>
          <a:p>
            <a:pPr>
              <a:spcBef>
                <a:spcPts val="0"/>
              </a:spcBef>
              <a:spcAft>
                <a:spcPts val="1200"/>
              </a:spcAft>
            </a:pPr>
            <a:r>
              <a:rPr lang="en-US" dirty="0">
                <a:effectLst/>
                <a:ea typeface="Calibri" panose="020F0502020204030204" pitchFamily="34" charset="0"/>
              </a:rPr>
              <a:t>Option to upload complete file of all students or append records for new students or updated student information since the April submission</a:t>
            </a:r>
            <a:endParaRPr lang="en-US" dirty="0">
              <a:ea typeface="Calibri" panose="020F0502020204030204" pitchFamily="34" charset="0"/>
            </a:endParaRPr>
          </a:p>
          <a:p>
            <a:pPr lvl="1">
              <a:spcBef>
                <a:spcPts val="0"/>
              </a:spcBef>
              <a:spcAft>
                <a:spcPts val="1200"/>
              </a:spcAft>
              <a:buFont typeface="Courier New" panose="02070309020205020404" pitchFamily="49" charset="0"/>
              <a:buChar char="o"/>
            </a:pPr>
            <a:r>
              <a:rPr lang="en-US" dirty="0">
                <a:effectLst/>
                <a:ea typeface="Calibri" panose="020F0502020204030204" pitchFamily="34" charset="0"/>
              </a:rPr>
              <a:t>If April submission was incomplete district should provide all student records</a:t>
            </a:r>
            <a:endParaRPr lang="en-US" dirty="0"/>
          </a:p>
          <a:p>
            <a:pPr>
              <a:spcBef>
                <a:spcPts val="0"/>
              </a:spcBef>
              <a:spcAft>
                <a:spcPts val="1200"/>
              </a:spcAft>
            </a:pPr>
            <a:r>
              <a:rPr lang="en-US" dirty="0"/>
              <a:t>No changes to the P-EBT Data Collection for this submission period</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12</a:t>
            </a:fld>
            <a:endParaRPr lang="en-US"/>
          </a:p>
        </p:txBody>
      </p:sp>
    </p:spTree>
    <p:extLst>
      <p:ext uri="{BB962C8B-B14F-4D97-AF65-F5344CB8AC3E}">
        <p14:creationId xmlns:p14="http://schemas.microsoft.com/office/powerpoint/2010/main" val="1789092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1200"/>
              </a:spcAft>
            </a:pPr>
            <a:r>
              <a:rPr lang="en-US" dirty="0"/>
              <a:t>Rachael: </a:t>
            </a:r>
          </a:p>
          <a:p>
            <a:pPr>
              <a:spcBef>
                <a:spcPts val="0"/>
              </a:spcBef>
              <a:spcAft>
                <a:spcPts val="1200"/>
              </a:spcAft>
            </a:pPr>
            <a:endParaRPr lang="en-US" dirty="0"/>
          </a:p>
          <a:p>
            <a:pPr>
              <a:spcBef>
                <a:spcPts val="0"/>
              </a:spcBef>
              <a:spcAft>
                <a:spcPts val="1200"/>
              </a:spcAft>
            </a:pPr>
            <a:r>
              <a:rPr lang="en-US" dirty="0"/>
              <a:t>If there are no changes from April submission and will not be providing new data:</a:t>
            </a:r>
          </a:p>
          <a:p>
            <a:pPr lvl="1">
              <a:spcBef>
                <a:spcPts val="0"/>
              </a:spcBef>
              <a:spcAft>
                <a:spcPts val="1200"/>
              </a:spcAft>
              <a:buFont typeface="Courier New" panose="02070309020205020404" pitchFamily="49" charset="0"/>
              <a:buChar char="o"/>
            </a:pPr>
            <a:r>
              <a:rPr lang="en-US" dirty="0"/>
              <a:t>You must still select the “Submit to CDE” button under the Status Dashboard</a:t>
            </a:r>
          </a:p>
          <a:p>
            <a:endParaRPr lang="en-US" dirty="0"/>
          </a:p>
          <a:p>
            <a:pPr>
              <a:buClr>
                <a:schemeClr val="dk1"/>
              </a:buClr>
              <a:buSzPts val="2400"/>
            </a:pPr>
            <a:r>
              <a:rPr lang="en-US" dirty="0"/>
              <a:t>Considerations if resubmitting April data:</a:t>
            </a:r>
          </a:p>
          <a:p>
            <a:pPr lvl="1">
              <a:buClr>
                <a:schemeClr val="dk1"/>
              </a:buClr>
              <a:buSzPts val="2400"/>
            </a:pPr>
            <a:r>
              <a:rPr lang="en-US" dirty="0"/>
              <a:t>Monitor any changes for student information or new enrollees until the end of the school year</a:t>
            </a:r>
          </a:p>
          <a:p>
            <a:pPr lvl="1">
              <a:buClr>
                <a:schemeClr val="dk1"/>
              </a:buClr>
              <a:buSzPts val="2400"/>
            </a:pPr>
            <a:r>
              <a:rPr lang="en-US" dirty="0"/>
              <a:t>Append any new records or updates by May 31</a:t>
            </a:r>
            <a:r>
              <a:rPr lang="en-US" baseline="30000" dirty="0"/>
              <a:t>st</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Reminders are being sent where data-</a:t>
            </a:r>
            <a:r>
              <a:rPr lang="en-US" sz="1200" dirty="0" err="1"/>
              <a:t>pipline</a:t>
            </a:r>
            <a:r>
              <a:rPr lang="en-US" sz="1200" dirty="0"/>
              <a:t> upload indicates that the data submission has not been completed. </a:t>
            </a:r>
            <a:endParaRPr lang="en-US" sz="1100" dirty="0"/>
          </a:p>
          <a:p>
            <a:endParaRPr lang="en-US"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13</a:t>
            </a:fld>
            <a:endParaRPr lang="en-US"/>
          </a:p>
        </p:txBody>
      </p:sp>
    </p:spTree>
    <p:extLst>
      <p:ext uri="{BB962C8B-B14F-4D97-AF65-F5344CB8AC3E}">
        <p14:creationId xmlns:p14="http://schemas.microsoft.com/office/powerpoint/2010/main" val="753465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9: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9: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r>
              <a:rPr lang="en-US" dirty="0"/>
              <a:t>Rachael</a:t>
            </a:r>
            <a:endParaRPr dirty="0"/>
          </a:p>
        </p:txBody>
      </p:sp>
      <p:sp>
        <p:nvSpPr>
          <p:cNvPr id="251" name="Google Shape;251;p19: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66853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Application for SY 2020-21 close June 30, 2020.  Applications in July are for SY 2021-22.  Both qualify for summer benefits.  </a:t>
            </a:r>
            <a:r>
              <a:rPr lang="en-US" dirty="0"/>
              <a:t>Paper apps available – not just online apps.</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15</a:t>
            </a:fld>
            <a:endParaRPr lang="en-US"/>
          </a:p>
        </p:txBody>
      </p:sp>
    </p:spTree>
    <p:extLst>
      <p:ext uri="{BB962C8B-B14F-4D97-AF65-F5344CB8AC3E}">
        <p14:creationId xmlns:p14="http://schemas.microsoft.com/office/powerpoint/2010/main" val="2644646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200" b="0" i="0" u="none" strike="noStrike" dirty="0">
                <a:solidFill>
                  <a:srgbClr val="000000"/>
                </a:solidFill>
                <a:effectLst/>
                <a:latin typeface="Arial" panose="020B0604020202020204" pitchFamily="34" charset="0"/>
              </a:rPr>
              <a:t>CDE and CDHS recognize the timing of P-EBT benefit issuance and the extension of Summer P-EBT will fall over the summer months when many staff and districts are not working. The absence of staff over the summer may result in families and the P-EBT Support Center not receiving needed assistance for P-EBT. </a:t>
            </a:r>
            <a:endParaRPr lang="en-US" b="0" dirty="0">
              <a:effectLst/>
            </a:endParaRPr>
          </a:p>
          <a:p>
            <a:pPr rtl="0">
              <a:spcBef>
                <a:spcPts val="0"/>
              </a:spcBef>
              <a:spcAft>
                <a:spcPts val="0"/>
              </a:spcAft>
            </a:pPr>
            <a:br>
              <a:rPr lang="en-US" b="0" dirty="0">
                <a:effectLst/>
              </a:rPr>
            </a:br>
            <a:r>
              <a:rPr lang="en-US" sz="1200" b="0" i="0" u="none" strike="noStrike" dirty="0">
                <a:solidFill>
                  <a:srgbClr val="000000"/>
                </a:solidFill>
                <a:effectLst/>
                <a:latin typeface="Arial" panose="020B0604020202020204" pitchFamily="34" charset="0"/>
              </a:rPr>
              <a:t>Further, Summer P-EBT benefits will rely on new eligibility determinations and district staff are highly encouraged to be present over the summer months to help collect and process free and reduced-price meal applications and run direct certification. Funding is available through the P-EBT mini grants to supplement time worked over the summer months. </a:t>
            </a:r>
            <a:endParaRPr lang="en-US" b="0" dirty="0">
              <a:effectLst/>
            </a:endParaRPr>
          </a:p>
          <a:p>
            <a:pPr rtl="0">
              <a:spcBef>
                <a:spcPts val="0"/>
              </a:spcBef>
              <a:spcAft>
                <a:spcPts val="0"/>
              </a:spcAft>
            </a:pPr>
            <a:br>
              <a:rPr lang="en-US" b="0" dirty="0">
                <a:effectLst/>
              </a:rPr>
            </a:br>
            <a:r>
              <a:rPr lang="en-US" sz="1200" b="0" i="0" u="none" strike="noStrike" dirty="0">
                <a:solidFill>
                  <a:srgbClr val="000000"/>
                </a:solidFill>
                <a:effectLst/>
                <a:latin typeface="Arial" panose="020B0604020202020204" pitchFamily="34" charset="0"/>
              </a:rPr>
              <a:t>We are asking </a:t>
            </a:r>
            <a:r>
              <a:rPr lang="en-US" sz="1200" b="1" i="0" u="none" strike="noStrike" dirty="0">
                <a:solidFill>
                  <a:srgbClr val="000000"/>
                </a:solidFill>
                <a:effectLst/>
                <a:latin typeface="Arial" panose="020B0604020202020204" pitchFamily="34" charset="0"/>
              </a:rPr>
              <a:t>ALL</a:t>
            </a:r>
            <a:r>
              <a:rPr lang="en-US" sz="1200" b="0" i="0" u="none" strike="noStrike" dirty="0">
                <a:solidFill>
                  <a:srgbClr val="000000"/>
                </a:solidFill>
                <a:effectLst/>
                <a:latin typeface="Arial" panose="020B0604020202020204" pitchFamily="34" charset="0"/>
              </a:rPr>
              <a:t> districts to provide a main and secondary contact for purposes of P-EBT assistance over the summer so we can best serve our families and communities. P-EBT summer contact information will be utilized by the P-EBT Support Center if: </a:t>
            </a:r>
            <a:endParaRPr lang="en-US" b="0" dirty="0">
              <a:effectLst/>
            </a:endParaRPr>
          </a:p>
          <a:p>
            <a:pPr marL="457200" rtl="0">
              <a:spcBef>
                <a:spcPts val="0"/>
              </a:spcBef>
              <a:spcAft>
                <a:spcPts val="0"/>
              </a:spcAft>
            </a:pPr>
            <a:r>
              <a:rPr lang="en-US" sz="1200" b="0" i="0" u="none" strike="noStrike" dirty="0">
                <a:solidFill>
                  <a:srgbClr val="000000"/>
                </a:solidFill>
                <a:effectLst/>
                <a:latin typeface="Arial" panose="020B0604020202020204" pitchFamily="34" charset="0"/>
              </a:rPr>
              <a:t>1) the P-EBT Support Center has questions about student enrollment, eligibility or there is a data issue;</a:t>
            </a:r>
            <a:endParaRPr lang="en-US" b="0" dirty="0">
              <a:effectLst/>
            </a:endParaRPr>
          </a:p>
          <a:p>
            <a:pPr marL="457200" rtl="0">
              <a:spcBef>
                <a:spcPts val="0"/>
              </a:spcBef>
              <a:spcAft>
                <a:spcPts val="0"/>
              </a:spcAft>
            </a:pPr>
            <a:r>
              <a:rPr lang="en-US" sz="1200" b="0" i="0" u="none" strike="noStrike" dirty="0">
                <a:solidFill>
                  <a:srgbClr val="000000"/>
                </a:solidFill>
                <a:effectLst/>
                <a:latin typeface="Arial" panose="020B0604020202020204" pitchFamily="34" charset="0"/>
              </a:rPr>
              <a:t>2) families have questions about student enrollment, eligibility or learning modality</a:t>
            </a:r>
          </a:p>
          <a:p>
            <a:pPr marL="457200" marR="0" lvl="0" indent="0" algn="l" defTabSz="914400" rtl="0" eaLnBrk="1" fontAlgn="auto" latinLnBrk="0" hangingPunct="1">
              <a:lnSpc>
                <a:spcPct val="100000"/>
              </a:lnSpc>
              <a:spcBef>
                <a:spcPts val="0"/>
              </a:spcBef>
              <a:spcAft>
                <a:spcPts val="0"/>
              </a:spcAft>
              <a:buClrTx/>
              <a:buSzTx/>
              <a:buFontTx/>
              <a:buNone/>
              <a:tabLst/>
              <a:defRPr/>
            </a:pPr>
            <a:r>
              <a:rPr lang="en-US" dirty="0"/>
              <a:t>3) certify newly eligible families for summer P-EBT benefits</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16</a:t>
            </a:fld>
            <a:endParaRPr lang="en-US"/>
          </a:p>
        </p:txBody>
      </p:sp>
    </p:spTree>
    <p:extLst>
      <p:ext uri="{BB962C8B-B14F-4D97-AF65-F5344CB8AC3E}">
        <p14:creationId xmlns:p14="http://schemas.microsoft.com/office/powerpoint/2010/main" val="15120814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effectLst/>
              </a:rPr>
              <a:t>Donna: Read questions</a:t>
            </a:r>
          </a:p>
          <a:p>
            <a:r>
              <a:rPr lang="en-US" b="0" dirty="0">
                <a:effectLst/>
              </a:rPr>
              <a:t>Rachael: Respond to questions. </a:t>
            </a: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17</a:t>
            </a:fld>
            <a:endParaRPr lang="en-US"/>
          </a:p>
        </p:txBody>
      </p:sp>
    </p:spTree>
    <p:extLst>
      <p:ext uri="{BB962C8B-B14F-4D97-AF65-F5344CB8AC3E}">
        <p14:creationId xmlns:p14="http://schemas.microsoft.com/office/powerpoint/2010/main" val="20079401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18</a:t>
            </a:fld>
            <a:endParaRPr lang="en-US"/>
          </a:p>
        </p:txBody>
      </p:sp>
    </p:spTree>
    <p:extLst>
      <p:ext uri="{BB962C8B-B14F-4D97-AF65-F5344CB8AC3E}">
        <p14:creationId xmlns:p14="http://schemas.microsoft.com/office/powerpoint/2010/main" val="18795784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dirty="0"/>
              <a:t>Donna: </a:t>
            </a:r>
          </a:p>
          <a:p>
            <a:pPr rtl="0">
              <a:spcBef>
                <a:spcPts val="0"/>
              </a:spcBef>
              <a:spcAft>
                <a:spcPts val="0"/>
              </a:spcAft>
            </a:pPr>
            <a:endParaRPr lang="en-US" dirty="0"/>
          </a:p>
          <a:p>
            <a:pPr rtl="0">
              <a:spcBef>
                <a:spcPts val="0"/>
              </a:spcBef>
              <a:spcAft>
                <a:spcPts val="0"/>
              </a:spcAft>
            </a:pPr>
            <a:r>
              <a:rPr lang="en-US" dirty="0"/>
              <a:t>Thankyou for joining us today.  Resources available.</a:t>
            </a:r>
          </a:p>
          <a:p>
            <a:pPr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19</a:t>
            </a:fld>
            <a:endParaRPr lang="en-US"/>
          </a:p>
        </p:txBody>
      </p:sp>
    </p:spTree>
    <p:extLst>
      <p:ext uri="{BB962C8B-B14F-4D97-AF65-F5344CB8AC3E}">
        <p14:creationId xmlns:p14="http://schemas.microsoft.com/office/powerpoint/2010/main" val="3472985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a:t>First, I will cover some quick housekeeping items before we jump into the content </a:t>
            </a:r>
          </a:p>
          <a:p>
            <a:endParaRPr lang="en-US" dirty="0">
              <a:highlight>
                <a:srgbClr val="FFFF00"/>
              </a:highlight>
            </a:endParaRPr>
          </a:p>
          <a:p>
            <a:pPr marR="0">
              <a:spcBef>
                <a:spcPts val="0"/>
              </a:spcBef>
              <a:spcAft>
                <a:spcPts val="0"/>
              </a:spcAft>
            </a:pPr>
            <a:r>
              <a:rPr lang="en-US" i="0" dirty="0">
                <a:effectLst/>
                <a:ea typeface="Calibri" panose="020F0502020204030204" pitchFamily="34" charset="0"/>
              </a:rPr>
              <a:t>All attendees who join via computer audio will enter muted to reduce background noise. If you have joined via the conference line, please mute your line to reduce background noise. </a:t>
            </a:r>
          </a:p>
          <a:p>
            <a:pPr marL="0" marR="0" indent="0">
              <a:spcBef>
                <a:spcPts val="0"/>
              </a:spcBef>
              <a:spcAft>
                <a:spcPts val="0"/>
              </a:spcAft>
              <a:buNone/>
            </a:pPr>
            <a:endParaRPr lang="en-US" i="0" dirty="0">
              <a:effectLst/>
              <a:ea typeface="Calibri" panose="020F0502020204030204" pitchFamily="34" charset="0"/>
            </a:endParaRPr>
          </a:p>
          <a:p>
            <a:pPr>
              <a:spcBef>
                <a:spcPts val="0"/>
              </a:spcBef>
            </a:pPr>
            <a:r>
              <a:rPr lang="en-US" i="0" dirty="0">
                <a:effectLst/>
                <a:ea typeface="Calibri" panose="020F0502020204030204" pitchFamily="34" charset="0"/>
              </a:rPr>
              <a:t>Just below the chat pod is the files and weblinks pod. The files pod is where you will find </a:t>
            </a:r>
            <a:r>
              <a:rPr lang="en-US" dirty="0">
                <a:ea typeface="Calibri" panose="020F0502020204030204" pitchFamily="34" charset="0"/>
              </a:rPr>
              <a:t>the PowerPoint file for today with </a:t>
            </a:r>
            <a:r>
              <a:rPr lang="en-US" i="0" dirty="0">
                <a:effectLst/>
                <a:ea typeface="Calibri" panose="020F0502020204030204" pitchFamily="34" charset="0"/>
              </a:rPr>
              <a:t>speaker notes. We will refer to these resources during the presentation.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highlight>
                <a:srgbClr val="FFFF00"/>
              </a:highlight>
            </a:endParaRPr>
          </a:p>
          <a:p>
            <a:pPr marL="0" marR="0">
              <a:spcBef>
                <a:spcPts val="0"/>
              </a:spcBef>
              <a:spcAft>
                <a:spcPts val="0"/>
              </a:spcAft>
            </a:pPr>
            <a:r>
              <a:rPr lang="en-US" sz="1200" i="0" dirty="0">
                <a:effectLst/>
                <a:latin typeface="Calibri" panose="020F0502020204030204" pitchFamily="34" charset="0"/>
                <a:ea typeface="Calibri" panose="020F0502020204030204" pitchFamily="34" charset="0"/>
              </a:rPr>
              <a:t>Lastly, if you have any questions, please put them in the chat pod—we will monitor the chat and compile a list of questions to address at the end of the webinar if we have time. </a:t>
            </a:r>
            <a:endParaRPr lang="en-US" dirty="0"/>
          </a:p>
        </p:txBody>
      </p:sp>
      <p:sp>
        <p:nvSpPr>
          <p:cNvPr id="4" name="Slide Number Placeholder 3"/>
          <p:cNvSpPr>
            <a:spLocks noGrp="1"/>
          </p:cNvSpPr>
          <p:nvPr>
            <p:ph type="sldNum" sz="quarter" idx="5"/>
          </p:nvPr>
        </p:nvSpPr>
        <p:spPr/>
        <p:txBody>
          <a:bodyPr/>
          <a:lstStyle/>
          <a:p>
            <a:fld id="{D908E5F3-66E8-484D-9DED-AEF33F8FC268}" type="slidenum">
              <a:rPr lang="en-US" smtClean="0"/>
              <a:t>2</a:t>
            </a:fld>
            <a:endParaRPr lang="en-US"/>
          </a:p>
        </p:txBody>
      </p:sp>
    </p:spTree>
    <p:extLst>
      <p:ext uri="{BB962C8B-B14F-4D97-AF65-F5344CB8AC3E}">
        <p14:creationId xmlns:p14="http://schemas.microsoft.com/office/powerpoint/2010/main" val="3930759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None/>
            </a:pPr>
            <a:r>
              <a:rPr lang="en-US" dirty="0"/>
              <a:t>If you experience audio or technical difficulties, please contact Alicia Grove. Her information is available on this slide and in the chat.</a:t>
            </a:r>
          </a:p>
          <a:p>
            <a:endParaRPr lang="en-US" dirty="0"/>
          </a:p>
        </p:txBody>
      </p:sp>
      <p:sp>
        <p:nvSpPr>
          <p:cNvPr id="4" name="Slide Number Placeholder 3"/>
          <p:cNvSpPr>
            <a:spLocks noGrp="1"/>
          </p:cNvSpPr>
          <p:nvPr>
            <p:ph type="sldNum" sz="quarter" idx="5"/>
          </p:nvPr>
        </p:nvSpPr>
        <p:spPr/>
        <p:txBody>
          <a:bodyPr/>
          <a:lstStyle/>
          <a:p>
            <a:fld id="{D908E5F3-66E8-484D-9DED-AEF33F8FC268}" type="slidenum">
              <a:rPr lang="en-US" smtClean="0"/>
              <a:t>3</a:t>
            </a:fld>
            <a:endParaRPr lang="en-US"/>
          </a:p>
        </p:txBody>
      </p:sp>
    </p:spTree>
    <p:extLst>
      <p:ext uri="{BB962C8B-B14F-4D97-AF65-F5344CB8AC3E}">
        <p14:creationId xmlns:p14="http://schemas.microsoft.com/office/powerpoint/2010/main" val="1601415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7221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035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townhall will provide an open space to ask questions, discuss and share. On the slide we’ve listed some conditions for a successful townhall. If you haven’t already, please use the chat box to share your name and district/school you are with. </a:t>
            </a:r>
          </a:p>
          <a:p>
            <a:endParaRPr lang="en-US" dirty="0"/>
          </a:p>
          <a:p>
            <a:r>
              <a:rPr lang="en-US" dirty="0"/>
              <a:t>Hand over to Donna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092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9: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9: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r>
              <a:rPr lang="en-US" dirty="0"/>
              <a:t>Donna:  Today we will go over …</a:t>
            </a:r>
          </a:p>
          <a:p>
            <a:endParaRPr dirty="0"/>
          </a:p>
        </p:txBody>
      </p:sp>
      <p:sp>
        <p:nvSpPr>
          <p:cNvPr id="251" name="Google Shape;251;p19: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Support Center opened Monday May 17</a:t>
            </a:r>
            <a:r>
              <a:rPr lang="en-US" baseline="30000" dirty="0"/>
              <a:t>th</a:t>
            </a:r>
            <a:r>
              <a:rPr lang="en-US" dirty="0"/>
              <a:t> as a </a:t>
            </a:r>
            <a:r>
              <a:rPr lang="en-US" b="1" dirty="0"/>
              <a:t>resource for households </a:t>
            </a:r>
            <a:r>
              <a:rPr lang="en-US" dirty="0"/>
              <a:t>to contact with questions about </a:t>
            </a:r>
          </a:p>
          <a:p>
            <a:pPr marL="171450" indent="-171450">
              <a:buFont typeface="Arial" panose="020B0604020202020204" pitchFamily="34" charset="0"/>
              <a:buChar char="•"/>
            </a:pPr>
            <a:r>
              <a:rPr lang="en-US" sz="1200" b="0" i="0" u="none" strike="noStrike" dirty="0">
                <a:solidFill>
                  <a:srgbClr val="232333"/>
                </a:solidFill>
                <a:effectLst/>
              </a:rPr>
              <a:t>P-EBT eligibility, benefits, </a:t>
            </a:r>
          </a:p>
          <a:p>
            <a:pPr marL="171450" indent="-171450">
              <a:buFont typeface="Arial" panose="020B0604020202020204" pitchFamily="34" charset="0"/>
              <a:buChar char="•"/>
            </a:pPr>
            <a:r>
              <a:rPr lang="en-US" sz="1200" b="0" i="0" u="none" strike="noStrike" dirty="0">
                <a:solidFill>
                  <a:srgbClr val="232333"/>
                </a:solidFill>
                <a:effectLst/>
              </a:rPr>
              <a:t>card activation, issuance or replacements</a:t>
            </a:r>
          </a:p>
          <a:p>
            <a:pPr marL="171450" indent="-171450">
              <a:buFont typeface="Arial" panose="020B0604020202020204" pitchFamily="34" charset="0"/>
              <a:buChar char="•"/>
            </a:pPr>
            <a:r>
              <a:rPr lang="en-US" sz="1200" b="0" i="0" u="none" strike="noStrike" dirty="0">
                <a:solidFill>
                  <a:srgbClr val="232333"/>
                </a:solidFill>
                <a:effectLst/>
              </a:rPr>
              <a:t>Direct families to contact the support center with questions.</a:t>
            </a:r>
          </a:p>
          <a:p>
            <a:pPr marL="171450" indent="-171450">
              <a:buFont typeface="Arial" panose="020B0604020202020204" pitchFamily="34" charset="0"/>
              <a:buChar char="•"/>
            </a:pPr>
            <a:endParaRPr lang="en-US" sz="1200" b="0" i="0" u="none" strike="noStrike" dirty="0">
              <a:solidFill>
                <a:srgbClr val="232333"/>
              </a:solidFill>
              <a:effectLst/>
            </a:endParaRPr>
          </a:p>
          <a:p>
            <a:pPr marL="0" indent="0">
              <a:buFont typeface="Arial" panose="020B0604020202020204" pitchFamily="34" charset="0"/>
              <a:buNone/>
            </a:pPr>
            <a:r>
              <a:rPr lang="en-US" sz="1200" b="0" i="0" u="none" strike="noStrike" dirty="0">
                <a:solidFill>
                  <a:srgbClr val="232333"/>
                </a:solidFill>
                <a:effectLst/>
              </a:rPr>
              <a:t>CDE may reach out if clarification is required about student eligibility.  Racheal will discuss this later in the presentation.</a:t>
            </a:r>
          </a:p>
        </p:txBody>
      </p:sp>
      <p:sp>
        <p:nvSpPr>
          <p:cNvPr id="4" name="Slide Number Placeholder 3"/>
          <p:cNvSpPr>
            <a:spLocks noGrp="1"/>
          </p:cNvSpPr>
          <p:nvPr>
            <p:ph type="sldNum" sz="quarter" idx="5"/>
          </p:nvPr>
        </p:nvSpPr>
        <p:spPr/>
        <p:txBody>
          <a:bodyPr/>
          <a:lstStyle/>
          <a:p>
            <a:fld id="{D8C3E97E-4890-4915-A7C2-F3D207C521C5}" type="slidenum">
              <a:rPr lang="en-US" smtClean="0"/>
              <a:t>8</a:t>
            </a:fld>
            <a:endParaRPr lang="en-US"/>
          </a:p>
        </p:txBody>
      </p:sp>
    </p:spTree>
    <p:extLst>
      <p:ext uri="{BB962C8B-B14F-4D97-AF65-F5344CB8AC3E}">
        <p14:creationId xmlns:p14="http://schemas.microsoft.com/office/powerpoint/2010/main" val="2997414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0"/>
              </a:spcBef>
              <a:spcAft>
                <a:spcPts val="1200"/>
              </a:spcAft>
              <a:buFont typeface="Arial" panose="020B0604020202020204" pitchFamily="34" charset="0"/>
              <a:buChar char="•"/>
            </a:pPr>
            <a:r>
              <a:rPr lang="en-US" sz="1200" dirty="0"/>
              <a:t>Any students not identified as free and reduced-price meal eligible will be referred back to the district to complete a free and reduced-price meal application.  </a:t>
            </a:r>
          </a:p>
          <a:p>
            <a:pPr marL="171450" indent="-171450">
              <a:spcBef>
                <a:spcPts val="0"/>
              </a:spcBef>
              <a:spcAft>
                <a:spcPts val="1200"/>
              </a:spcAft>
              <a:buFont typeface="Arial" panose="020B0604020202020204" pitchFamily="34" charset="0"/>
              <a:buChar char="•"/>
            </a:pPr>
            <a:r>
              <a:rPr lang="en-US" sz="1200" dirty="0"/>
              <a:t>SY2020-21 applications can be accepted until June 30, 2020.</a:t>
            </a:r>
          </a:p>
          <a:p>
            <a:pPr marL="171450" indent="-171450">
              <a:spcBef>
                <a:spcPts val="0"/>
              </a:spcBef>
              <a:spcAft>
                <a:spcPts val="1200"/>
              </a:spcAft>
              <a:buFont typeface="Arial" panose="020B0604020202020204" pitchFamily="34" charset="0"/>
              <a:buChar char="•"/>
            </a:pPr>
            <a:r>
              <a:rPr lang="en-US" sz="1200" dirty="0"/>
              <a:t>Households can update mailing addresses directly with the support center for accurate mailing of P-EBT cards.</a:t>
            </a:r>
            <a:br>
              <a:rPr lang="en-US" sz="1200" dirty="0"/>
            </a:br>
            <a:endParaRPr lang="en-US" sz="1200" dirty="0"/>
          </a:p>
          <a:p>
            <a:pPr marL="171450" marR="0" lvl="0" indent="-1714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dirty="0"/>
              <a:t>There will be a dispute resolution process for households for situations where student information, learning modality, eligibility etc. which may require additional information from districts.  More info coming soon.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Knowing this can have budget impact to be available to process any applications after the school year is over, lets talk about the mini-grant funding opportunity.</a:t>
            </a:r>
          </a:p>
        </p:txBody>
      </p:sp>
      <p:sp>
        <p:nvSpPr>
          <p:cNvPr id="4" name="Slide Number Placeholder 3"/>
          <p:cNvSpPr>
            <a:spLocks noGrp="1"/>
          </p:cNvSpPr>
          <p:nvPr>
            <p:ph type="sldNum" sz="quarter" idx="5"/>
          </p:nvPr>
        </p:nvSpPr>
        <p:spPr/>
        <p:txBody>
          <a:bodyPr/>
          <a:lstStyle/>
          <a:p>
            <a:fld id="{D8C3E97E-4890-4915-A7C2-F3D207C521C5}" type="slidenum">
              <a:rPr lang="en-US" smtClean="0"/>
              <a:t>9</a:t>
            </a:fld>
            <a:endParaRPr lang="en-US"/>
          </a:p>
        </p:txBody>
      </p:sp>
    </p:spTree>
    <p:extLst>
      <p:ext uri="{BB962C8B-B14F-4D97-AF65-F5344CB8AC3E}">
        <p14:creationId xmlns:p14="http://schemas.microsoft.com/office/powerpoint/2010/main" val="30820226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488BC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88057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68471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418038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22219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divider - blue to green">
    <p:spTree>
      <p:nvGrpSpPr>
        <p:cNvPr id="1" name=""/>
        <p:cNvGrpSpPr/>
        <p:nvPr/>
      </p:nvGrpSpPr>
      <p:grpSpPr>
        <a:xfrm>
          <a:off x="0" y="0"/>
          <a:ext cx="0" cy="0"/>
          <a:chOff x="0" y="0"/>
          <a:chExt cx="0" cy="0"/>
        </a:xfrm>
      </p:grpSpPr>
      <p:pic>
        <p:nvPicPr>
          <p:cNvPr id="6" name="Picture 5" title="Blue-green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a:t>Click to edit </a:t>
            </a:r>
            <a:br>
              <a:rPr lang="en-US" dirty="0"/>
            </a:br>
            <a:r>
              <a:rPr lang="en-US" dirty="0"/>
              <a:t>Master title style</a:t>
            </a:r>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8" name="Slide Number Placeholder 5"/>
          <p:cNvSpPr>
            <a:spLocks noGrp="1"/>
          </p:cNvSpPr>
          <p:nvPr>
            <p:ph type="sldNum" sz="quarter" idx="4"/>
          </p:nvPr>
        </p:nvSpPr>
        <p:spPr>
          <a:xfrm>
            <a:off x="274320" y="6356351"/>
            <a:ext cx="467783" cy="365125"/>
          </a:xfrm>
          <a:prstGeom prst="rect">
            <a:avLst/>
          </a:prstGeom>
        </p:spPr>
        <p:txBody>
          <a:bodyPr/>
          <a:lstStyle>
            <a:lvl1pPr algn="ctr">
              <a:defRPr sz="1400">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221390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eal Content">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email">
            <a:extLst>
              <a:ext uri="{28A0092B-C50C-407E-A947-70E740481C1C}">
                <a14:useLocalDpi xmlns:a14="http://schemas.microsoft.com/office/drawing/2010/main" val="0"/>
              </a:ext>
            </a:extLst>
          </a:blip>
          <a:srcRect l="7537" r="348"/>
          <a:stretch/>
        </p:blipFill>
        <p:spPr>
          <a:xfrm>
            <a:off x="-12701" y="0"/>
            <a:ext cx="9156701" cy="1366838"/>
          </a:xfrm>
          <a:prstGeom prst="rect">
            <a:avLst/>
          </a:prstGeom>
        </p:spPr>
      </p:pic>
      <p:sp>
        <p:nvSpPr>
          <p:cNvPr id="6" name="Title 5"/>
          <p:cNvSpPr>
            <a:spLocks noGrp="1"/>
          </p:cNvSpPr>
          <p:nvPr>
            <p:ph type="title"/>
          </p:nvPr>
        </p:nvSpPr>
        <p:spPr>
          <a:xfrm>
            <a:off x="381740" y="292383"/>
            <a:ext cx="8381260" cy="782073"/>
          </a:xfrm>
        </p:spPr>
        <p:txBody>
          <a:bodyPr/>
          <a:lstStyle/>
          <a:p>
            <a:r>
              <a:rPr lang="en-US"/>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825">
                <a:solidFill>
                  <a:srgbClr val="45454C"/>
                </a:solidFill>
              </a:defRPr>
            </a:lvl1pPr>
          </a:lstStyle>
          <a:p>
            <a:endParaRPr lang="en-US" dirty="0"/>
          </a:p>
        </p:txBody>
      </p:sp>
      <p:sp>
        <p:nvSpPr>
          <p:cNvPr id="5" name="Content Placeholder 4"/>
          <p:cNvSpPr>
            <a:spLocks noGrp="1"/>
          </p:cNvSpPr>
          <p:nvPr>
            <p:ph sz="quarter" idx="10"/>
          </p:nvPr>
        </p:nvSpPr>
        <p:spPr>
          <a:xfrm>
            <a:off x="381000" y="1659220"/>
            <a:ext cx="8382000" cy="42351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title="CDE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967134" y="6147331"/>
            <a:ext cx="1048300" cy="558829"/>
          </a:xfrm>
          <a:prstGeom prst="rect">
            <a:avLst/>
          </a:prstGeom>
        </p:spPr>
      </p:pic>
    </p:spTree>
    <p:extLst>
      <p:ext uri="{BB962C8B-B14F-4D97-AF65-F5344CB8AC3E}">
        <p14:creationId xmlns:p14="http://schemas.microsoft.com/office/powerpoint/2010/main" val="1216963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16" y="2669749"/>
            <a:ext cx="2700533" cy="3681991"/>
          </a:xfrm>
          <a:prstGeom prst="rect">
            <a:avLst/>
          </a:prstGeom>
        </p:spPr>
      </p:pic>
      <p:sp>
        <p:nvSpPr>
          <p:cNvPr id="9"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1"/>
          </p:nvPr>
        </p:nvSpPr>
        <p:spPr>
          <a:xfrm>
            <a:off x="3028950" y="6508800"/>
            <a:ext cx="3086100" cy="212676"/>
          </a:xfrm>
          <a:prstGeom prst="rect">
            <a:avLst/>
          </a:prstGeom>
        </p:spPr>
        <p:txBody>
          <a:bodyPr/>
          <a:lstStyle/>
          <a:p>
            <a:endParaRPr lang="en-US" dirty="0"/>
          </a:p>
        </p:txBody>
      </p:sp>
      <p:sp>
        <p:nvSpPr>
          <p:cNvPr id="12" name="Rectangle 1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1"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3"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8458905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2F9F0-F757-4D28-803F-F4B500EBD435}"/>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48211779-803C-4935-BBDB-566F9482FEBB}"/>
              </a:ext>
            </a:extLst>
          </p:cNvPr>
          <p:cNvSpPr>
            <a:spLocks noGrp="1"/>
          </p:cNvSpPr>
          <p:nvPr>
            <p:ph type="sldNum" sz="quarter" idx="10"/>
          </p:nvPr>
        </p:nvSpPr>
        <p:spPr/>
        <p:txBody>
          <a:body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644805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6965036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117437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549432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37704399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1150649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2749219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5A1C2-CA0D-4125-8C37-1F462F882B51}"/>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B4DD32F8-6554-42A5-98BE-22A5B2C86266}"/>
              </a:ext>
            </a:extLst>
          </p:cNvPr>
          <p:cNvSpPr>
            <a:spLocks noGrp="1"/>
          </p:cNvSpPr>
          <p:nvPr>
            <p:ph type="sldNum" sz="quarter" idx="10"/>
          </p:nvPr>
        </p:nvSpPr>
        <p:spPr/>
        <p:txBody>
          <a:body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3433064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849710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bg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294378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30617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5076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90293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1688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979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81162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670" r:id="rId3"/>
    <p:sldLayoutId id="2147483671" r:id="rId4"/>
    <p:sldLayoutId id="2147483672" r:id="rId5"/>
    <p:sldLayoutId id="2147483673" r:id="rId6"/>
    <p:sldLayoutId id="2147483674" r:id="rId7"/>
    <p:sldLayoutId id="2147483675" r:id="rId8"/>
    <p:sldLayoutId id="2147483700" r:id="rId9"/>
    <p:sldLayoutId id="2147483666" r:id="rId10"/>
    <p:sldLayoutId id="2147483667" r:id="rId11"/>
    <p:sldLayoutId id="2147483668" r:id="rId12"/>
    <p:sldLayoutId id="2147483669" r:id="rId13"/>
    <p:sldLayoutId id="2147483676" r:id="rId14"/>
    <p:sldLayoutId id="2147483678" r:id="rId15"/>
    <p:sldLayoutId id="2147483679" r:id="rId16"/>
    <p:sldLayoutId id="2147483683"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Lst>
  <p:hf hdr="0" ftr="0" dt="0"/>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hyperlink" Target="http://www.cde.state.co.us/nutrition/schoolmealeligibility#pebt"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hyperlink" Target="https://www.cde.state.co.us/nutrition/schoolmealeligibility" TargetMode="External"/><Relationship Id="rId5" Type="http://schemas.openxmlformats.org/officeDocument/2006/relationships/hyperlink" Target="https://www.cde.state.co.us/nutrition/pebtminigrantinstructfaq" TargetMode="External"/><Relationship Id="rId4" Type="http://schemas.openxmlformats.org/officeDocument/2006/relationships/hyperlink" Target="http://www.cde.state.co.us/p-ebt-minigrant-applications"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hyperlink" Target="https://app.smartsheet.com/b/form/ec0772d2000d47d8a07d68a4ee9dd22b"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8" Type="http://schemas.openxmlformats.org/officeDocument/2006/relationships/hyperlink" Target="https://www.cde.state.co.us/nutrition/pebtbenefitsforstudentsduringschoolyear202021" TargetMode="External"/><Relationship Id="rId3" Type="http://schemas.openxmlformats.org/officeDocument/2006/relationships/notesSlide" Target="../notesSlides/notesSlide18.xml"/><Relationship Id="rId7" Type="http://schemas.openxmlformats.org/officeDocument/2006/relationships/hyperlink" Target="https://www.cde.state.co.us/nutrition/schoolmealeligibility" TargetMode="Externa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hyperlink" Target="https://cdhs.colorado.gov/benefits-assistance/food-assistance/p-ebt/p-ebt-outreach-materials" TargetMode="External"/><Relationship Id="rId5" Type="http://schemas.openxmlformats.org/officeDocument/2006/relationships/hyperlink" Target="http://www.cde.state.co.us/p-ebt-minigrant-applications" TargetMode="External"/><Relationship Id="rId4" Type="http://schemas.openxmlformats.org/officeDocument/2006/relationships/hyperlink" Target="https://www.cde.state.co.us/datapipeline/p-ebtdatacollection" TargetMode="External"/><Relationship Id="rId9" Type="http://schemas.openxmlformats.org/officeDocument/2006/relationships/hyperlink" Target="https://www.cde.state.co.us/nutrition/pebtdatacollectionfaq"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hyperlink" Target="mailto:free&amp;reducedpriceschoolmeals@cde.state.co.us" TargetMode="External"/><Relationship Id="rId4" Type="http://schemas.openxmlformats.org/officeDocument/2006/relationships/hyperlink" Target="mailto:P-EBT.datapipeline.support@cde.state.co.us"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20.png"/><Relationship Id="rId5" Type="http://schemas.openxmlformats.org/officeDocument/2006/relationships/hyperlink" Target="https://techboomers.com/t/how-to-use-facetime-ios" TargetMode="Externa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hyperlink" Target="mailto:Grove_a@cde.state.co.us" TargetMode="Externa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xml"/><Relationship Id="rId7" Type="http://schemas.openxmlformats.org/officeDocument/2006/relationships/diagramColors" Target="../diagrams/colors1.xml"/><Relationship Id="rId2" Type="http://schemas.openxmlformats.org/officeDocument/2006/relationships/slideLayout" Target="../slideLayouts/slideLayout12.xml"/><Relationship Id="rId1" Type="http://schemas.openxmlformats.org/officeDocument/2006/relationships/tags" Target="../tags/tag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hyperlink" Target="mailto:program.intake@usda.gov" TargetMode="External"/><Relationship Id="rId5" Type="http://schemas.openxmlformats.org/officeDocument/2006/relationships/hyperlink" Target="https://www.usda.gov/oascr/how-to-file-a-program-discrimination-complaint" TargetMode="External"/><Relationship Id="rId4" Type="http://schemas.openxmlformats.org/officeDocument/2006/relationships/hyperlink" Target="https://www.usda.gov/sites/default/files/documents/USDA-OASCR%20P-Complaint-Form-0508-0002-508-11-28-17Fax2Mail.pdf"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svg"/><Relationship Id="rId3" Type="http://schemas.openxmlformats.org/officeDocument/2006/relationships/notesSlide" Target="../notesSlides/notesSlide6.xml"/><Relationship Id="rId7" Type="http://schemas.openxmlformats.org/officeDocument/2006/relationships/image" Target="../media/image25.svg"/><Relationship Id="rId12"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image" Target="../media/image23.sv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svg"/></Relationships>
</file>

<file path=ppt/slides/_rels/slide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notesSlide" Target="../notesSlides/notesSlide7.xml"/><Relationship Id="rId7" Type="http://schemas.openxmlformats.org/officeDocument/2006/relationships/image" Target="../media/image35.sv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sv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sv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hyperlink" Target="mailto:cdhs_pebtcolorado@state.co.us"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Pandemic-EBT (P-EBT) Updates </a:t>
            </a:r>
            <a:br>
              <a:rPr lang="en-US" dirty="0"/>
            </a:br>
            <a:r>
              <a:rPr lang="en-US" dirty="0"/>
              <a:t>Town Hall</a:t>
            </a:r>
          </a:p>
        </p:txBody>
      </p:sp>
      <p:sp>
        <p:nvSpPr>
          <p:cNvPr id="4" name="Subtitle 3">
            <a:extLst>
              <a:ext uri="{FF2B5EF4-FFF2-40B4-BE49-F238E27FC236}">
                <a16:creationId xmlns:a16="http://schemas.microsoft.com/office/drawing/2014/main" id="{D4555EFD-0857-4547-AD6E-95AF32D05C1A}"/>
              </a:ext>
            </a:extLst>
          </p:cNvPr>
          <p:cNvSpPr>
            <a:spLocks noGrp="1"/>
          </p:cNvSpPr>
          <p:nvPr>
            <p:ph type="subTitle" idx="1"/>
          </p:nvPr>
        </p:nvSpPr>
        <p:spPr>
          <a:xfrm>
            <a:off x="685800" y="4700911"/>
            <a:ext cx="7772400" cy="1065925"/>
          </a:xfrm>
        </p:spPr>
        <p:txBody>
          <a:bodyPr>
            <a:normAutofit/>
          </a:bodyPr>
          <a:lstStyle/>
          <a:p>
            <a:r>
              <a:rPr lang="en-US" b="1" dirty="0"/>
              <a:t>May 19, 2021</a:t>
            </a:r>
          </a:p>
          <a:p>
            <a:r>
              <a:rPr lang="en-US" dirty="0"/>
              <a:t>Join us at 2:30 p.m. to hear the latest updates about P-EBT!</a:t>
            </a:r>
          </a:p>
          <a:p>
            <a:endParaRPr lang="en-US" i="1" dirty="0"/>
          </a:p>
        </p:txBody>
      </p:sp>
      <p:sp>
        <p:nvSpPr>
          <p:cNvPr id="2" name="Slide Number Placeholder 1">
            <a:extLst>
              <a:ext uri="{FF2B5EF4-FFF2-40B4-BE49-F238E27FC236}">
                <a16:creationId xmlns:a16="http://schemas.microsoft.com/office/drawing/2014/main" id="{F1B5DE40-E700-4635-B491-DEFFB331E90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975277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2C5A0-68BB-4868-A3C6-FAFDFAB5AEFF}"/>
              </a:ext>
            </a:extLst>
          </p:cNvPr>
          <p:cNvSpPr>
            <a:spLocks noGrp="1"/>
          </p:cNvSpPr>
          <p:nvPr>
            <p:ph type="title"/>
          </p:nvPr>
        </p:nvSpPr>
        <p:spPr/>
        <p:txBody>
          <a:bodyPr>
            <a:normAutofit/>
          </a:bodyPr>
          <a:lstStyle/>
          <a:p>
            <a:r>
              <a:rPr lang="en-US" sz="3600" dirty="0"/>
              <a:t>P-EBT Mini Grants</a:t>
            </a:r>
          </a:p>
        </p:txBody>
      </p:sp>
      <p:sp>
        <p:nvSpPr>
          <p:cNvPr id="3" name="Content Placeholder 2">
            <a:extLst>
              <a:ext uri="{FF2B5EF4-FFF2-40B4-BE49-F238E27FC236}">
                <a16:creationId xmlns:a16="http://schemas.microsoft.com/office/drawing/2014/main" id="{A5474159-1582-4B78-91F1-291CBBAC76B0}"/>
              </a:ext>
            </a:extLst>
          </p:cNvPr>
          <p:cNvSpPr>
            <a:spLocks noGrp="1"/>
          </p:cNvSpPr>
          <p:nvPr>
            <p:ph idx="1"/>
          </p:nvPr>
        </p:nvSpPr>
        <p:spPr>
          <a:xfrm>
            <a:off x="559539" y="2218514"/>
            <a:ext cx="8159090" cy="3794828"/>
          </a:xfrm>
        </p:spPr>
        <p:txBody>
          <a:bodyPr>
            <a:normAutofit/>
          </a:bodyPr>
          <a:lstStyle/>
          <a:p>
            <a:pPr marL="0" indent="0">
              <a:buNone/>
            </a:pPr>
            <a:r>
              <a:rPr lang="en-US" dirty="0"/>
              <a:t>This is a non-competitive grant that allows School Food Authorities (SFAs) to be reimbursed for allowable administrative costs incurred during the delivery of </a:t>
            </a:r>
            <a:r>
              <a:rPr lang="en-US" b="1" i="0" u="sng" dirty="0">
                <a:effectLst/>
                <a:hlinkClick r:id="rId4" tooltip="http://www.cde.state.co.us/nutrition/schoolmealeligibility#pebt"/>
              </a:rPr>
              <a:t>P-EBT</a:t>
            </a:r>
            <a:r>
              <a:rPr lang="en-US" dirty="0"/>
              <a:t>.</a:t>
            </a:r>
          </a:p>
          <a:p>
            <a:pPr marL="0" indent="0">
              <a:buNone/>
            </a:pPr>
            <a:endParaRPr lang="en-US" dirty="0"/>
          </a:p>
          <a:p>
            <a:pPr marL="0" indent="0">
              <a:buNone/>
            </a:pPr>
            <a:r>
              <a:rPr lang="en-US" b="1" dirty="0"/>
              <a:t>1</a:t>
            </a:r>
            <a:r>
              <a:rPr lang="en-US" b="1" baseline="30000" dirty="0"/>
              <a:t>st</a:t>
            </a:r>
            <a:r>
              <a:rPr lang="en-US" b="1" dirty="0"/>
              <a:t> Application Period</a:t>
            </a:r>
            <a:r>
              <a:rPr lang="en-US" dirty="0"/>
              <a:t>: covers administrative P-EBT related costs from October 2020 to March 2021</a:t>
            </a:r>
            <a:br>
              <a:rPr lang="en-US" dirty="0"/>
            </a:br>
            <a:endParaRPr lang="en-US" dirty="0"/>
          </a:p>
          <a:p>
            <a:pPr marL="0" indent="0">
              <a:buNone/>
            </a:pPr>
            <a:r>
              <a:rPr lang="en-US" b="1" dirty="0"/>
              <a:t>2</a:t>
            </a:r>
            <a:r>
              <a:rPr lang="en-US" b="1" baseline="30000" dirty="0"/>
              <a:t>nd</a:t>
            </a:r>
            <a:r>
              <a:rPr lang="en-US" b="1" dirty="0"/>
              <a:t> Application Period</a:t>
            </a:r>
            <a:r>
              <a:rPr lang="en-US" dirty="0"/>
              <a:t>: opens August 2021, covers administrative P-EBT related costs from April 2021 to September 2021</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173392AE-7548-4AE6-B822-324B2D895D51}"/>
              </a:ext>
            </a:extLst>
          </p:cNvPr>
          <p:cNvSpPr>
            <a:spLocks noGrp="1"/>
          </p:cNvSpPr>
          <p:nvPr>
            <p:ph type="sldNum" sz="quarter" idx="12"/>
          </p:nvPr>
        </p:nvSpPr>
        <p:spPr/>
        <p:txBody>
          <a:bodyPr/>
          <a:lstStyle/>
          <a:p>
            <a:fld id="{C479D5F6-EDCB-402A-AC08-4943A1820E8F}" type="slidenum">
              <a:rPr lang="en-US" smtClean="0"/>
              <a:pPr/>
              <a:t>10</a:t>
            </a:fld>
            <a:endParaRPr lang="en-US" dirty="0"/>
          </a:p>
        </p:txBody>
      </p:sp>
      <p:sp>
        <p:nvSpPr>
          <p:cNvPr id="5" name="TextBox 4">
            <a:extLst>
              <a:ext uri="{FF2B5EF4-FFF2-40B4-BE49-F238E27FC236}">
                <a16:creationId xmlns:a16="http://schemas.microsoft.com/office/drawing/2014/main" id="{C2E6E583-68D1-485B-AF0C-07E3EC3A6F9C}"/>
              </a:ext>
            </a:extLst>
          </p:cNvPr>
          <p:cNvSpPr txBox="1"/>
          <p:nvPr/>
        </p:nvSpPr>
        <p:spPr>
          <a:xfrm>
            <a:off x="0" y="1454907"/>
            <a:ext cx="8832029" cy="523220"/>
          </a:xfrm>
          <a:prstGeom prst="rect">
            <a:avLst/>
          </a:prstGeom>
          <a:noFill/>
        </p:spPr>
        <p:txBody>
          <a:bodyPr wrap="square">
            <a:spAutoFit/>
          </a:bodyPr>
          <a:lstStyle/>
          <a:p>
            <a:pPr marL="0" indent="0" algn="ctr">
              <a:buNone/>
            </a:pPr>
            <a:r>
              <a:rPr lang="en-US" sz="2800" b="1" u="sng" dirty="0">
                <a:solidFill>
                  <a:srgbClr val="FF0000"/>
                </a:solidFill>
              </a:rPr>
              <a:t>Mini-Grant application closes Monday May 24, 2021 </a:t>
            </a:r>
            <a:endParaRPr lang="en-US" sz="2800" dirty="0">
              <a:solidFill>
                <a:srgbClr val="FF0000"/>
              </a:solidFill>
            </a:endParaRPr>
          </a:p>
        </p:txBody>
      </p:sp>
    </p:spTree>
    <p:custDataLst>
      <p:tags r:id="rId1"/>
    </p:custDataLst>
    <p:extLst>
      <p:ext uri="{BB962C8B-B14F-4D97-AF65-F5344CB8AC3E}">
        <p14:creationId xmlns:p14="http://schemas.microsoft.com/office/powerpoint/2010/main" val="3766378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F2A0C-D7F7-4397-8EE7-9D1740C5EAD5}"/>
              </a:ext>
            </a:extLst>
          </p:cNvPr>
          <p:cNvSpPr>
            <a:spLocks noGrp="1"/>
          </p:cNvSpPr>
          <p:nvPr>
            <p:ph type="title"/>
          </p:nvPr>
        </p:nvSpPr>
        <p:spPr/>
        <p:txBody>
          <a:bodyPr>
            <a:normAutofit/>
          </a:bodyPr>
          <a:lstStyle/>
          <a:p>
            <a:r>
              <a:rPr lang="en-US" sz="3600" dirty="0"/>
              <a:t>P-EBT Mini Grants</a:t>
            </a:r>
          </a:p>
        </p:txBody>
      </p:sp>
      <p:sp>
        <p:nvSpPr>
          <p:cNvPr id="3" name="Content Placeholder 2">
            <a:extLst>
              <a:ext uri="{FF2B5EF4-FFF2-40B4-BE49-F238E27FC236}">
                <a16:creationId xmlns:a16="http://schemas.microsoft.com/office/drawing/2014/main" id="{3CCAA296-5F75-4C5B-88D8-AFA55ABA2E44}"/>
              </a:ext>
            </a:extLst>
          </p:cNvPr>
          <p:cNvSpPr>
            <a:spLocks noGrp="1"/>
          </p:cNvSpPr>
          <p:nvPr>
            <p:ph idx="1"/>
          </p:nvPr>
        </p:nvSpPr>
        <p:spPr/>
        <p:txBody>
          <a:bodyPr/>
          <a:lstStyle/>
          <a:p>
            <a:pPr marL="0" indent="0">
              <a:buNone/>
            </a:pPr>
            <a:r>
              <a:rPr lang="en-US" sz="2600" dirty="0"/>
              <a:t>Applications must be submitted through the online form: </a:t>
            </a:r>
            <a:r>
              <a:rPr lang="en-US" sz="2600" dirty="0">
                <a:hlinkClick r:id="rId4"/>
              </a:rPr>
              <a:t>http://www.cde.state.co.us/p-ebt-minigrant-applications</a:t>
            </a:r>
            <a:r>
              <a:rPr lang="en-US" sz="2600" dirty="0"/>
              <a:t>  </a:t>
            </a:r>
          </a:p>
          <a:p>
            <a:pPr lvl="1"/>
            <a:r>
              <a:rPr lang="en-US" dirty="0"/>
              <a:t>Please submit only one application per sponsor</a:t>
            </a:r>
          </a:p>
          <a:p>
            <a:pPr lvl="1"/>
            <a:r>
              <a:rPr lang="en-US" dirty="0"/>
              <a:t>Submit a detailed budget outlining reimbursable costs</a:t>
            </a:r>
          </a:p>
          <a:p>
            <a:pPr marL="0" indent="0">
              <a:buNone/>
            </a:pPr>
            <a:endParaRPr lang="en-US" dirty="0"/>
          </a:p>
          <a:p>
            <a:pPr marL="0" indent="0">
              <a:buNone/>
            </a:pPr>
            <a:r>
              <a:rPr lang="en-US" sz="2600" dirty="0"/>
              <a:t>Application Instructions and FAQ: </a:t>
            </a:r>
            <a:r>
              <a:rPr lang="en-US" sz="2000" dirty="0">
                <a:hlinkClick r:id="rId5"/>
              </a:rPr>
              <a:t>https://www.cde.state.co.us/nutrition/pebtminigrantinstructfaq</a:t>
            </a:r>
            <a:r>
              <a:rPr lang="en-US" sz="2000" dirty="0"/>
              <a:t> </a:t>
            </a:r>
          </a:p>
          <a:p>
            <a:pPr lvl="1"/>
            <a:r>
              <a:rPr lang="en-US" dirty="0"/>
              <a:t>Must submit a completed budget spreadsheet with application</a:t>
            </a:r>
          </a:p>
          <a:p>
            <a:pPr marL="457200" lvl="1" indent="0">
              <a:buNone/>
            </a:pPr>
            <a:endParaRPr lang="en-US" dirty="0"/>
          </a:p>
          <a:p>
            <a:pPr marL="0" indent="0">
              <a:buNone/>
            </a:pPr>
            <a:r>
              <a:rPr lang="en-US" sz="2600" dirty="0"/>
              <a:t>Recording of mini-grant webinar:</a:t>
            </a:r>
          </a:p>
          <a:p>
            <a:pPr lvl="1"/>
            <a:r>
              <a:rPr lang="en-US" dirty="0">
                <a:hlinkClick r:id="rId6"/>
              </a:rPr>
              <a:t>https://www.cde.state.co.us/nutrition/schoolmealeligibility</a:t>
            </a:r>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42183A8F-1CB0-4B14-877C-76A16DE36A5C}"/>
              </a:ext>
            </a:extLst>
          </p:cNvPr>
          <p:cNvSpPr>
            <a:spLocks noGrp="1"/>
          </p:cNvSpPr>
          <p:nvPr>
            <p:ph type="sldNum" sz="quarter" idx="12"/>
          </p:nvPr>
        </p:nvSpPr>
        <p:spPr/>
        <p:txBody>
          <a:bodyPr/>
          <a:lstStyle/>
          <a:p>
            <a:fld id="{C479D5F6-EDCB-402A-AC08-4943A1820E8F}" type="slidenum">
              <a:rPr lang="en-US" smtClean="0"/>
              <a:pPr/>
              <a:t>11</a:t>
            </a:fld>
            <a:endParaRPr lang="en-US" dirty="0"/>
          </a:p>
        </p:txBody>
      </p:sp>
    </p:spTree>
    <p:custDataLst>
      <p:tags r:id="rId1"/>
    </p:custDataLst>
    <p:extLst>
      <p:ext uri="{BB962C8B-B14F-4D97-AF65-F5344CB8AC3E}">
        <p14:creationId xmlns:p14="http://schemas.microsoft.com/office/powerpoint/2010/main" val="158422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7BB1DC-6D63-449F-914F-5E202F29B685}"/>
              </a:ext>
            </a:extLst>
          </p:cNvPr>
          <p:cNvSpPr>
            <a:spLocks noGrp="1"/>
          </p:cNvSpPr>
          <p:nvPr>
            <p:ph type="title"/>
          </p:nvPr>
        </p:nvSpPr>
        <p:spPr/>
        <p:txBody>
          <a:bodyPr>
            <a:normAutofit/>
          </a:bodyPr>
          <a:lstStyle/>
          <a:p>
            <a:pPr marL="0" lvl="0" indent="0" algn="l" rtl="0">
              <a:lnSpc>
                <a:spcPct val="90000"/>
              </a:lnSpc>
              <a:spcBef>
                <a:spcPts val="0"/>
              </a:spcBef>
              <a:spcAft>
                <a:spcPts val="0"/>
              </a:spcAft>
              <a:buClr>
                <a:schemeClr val="dk1"/>
              </a:buClr>
              <a:buSzPts val="2400"/>
              <a:buNone/>
            </a:pPr>
            <a:r>
              <a:rPr lang="en-US" sz="3200" dirty="0"/>
              <a:t>May 31 P-EBT data collection</a:t>
            </a:r>
          </a:p>
        </p:txBody>
      </p:sp>
      <p:sp>
        <p:nvSpPr>
          <p:cNvPr id="5" name="Content Placeholder 4">
            <a:extLst>
              <a:ext uri="{FF2B5EF4-FFF2-40B4-BE49-F238E27FC236}">
                <a16:creationId xmlns:a16="http://schemas.microsoft.com/office/drawing/2014/main" id="{FC8BE5F4-5924-462E-86E7-F1EBE56F9709}"/>
              </a:ext>
            </a:extLst>
          </p:cNvPr>
          <p:cNvSpPr>
            <a:spLocks noGrp="1"/>
          </p:cNvSpPr>
          <p:nvPr>
            <p:ph idx="1"/>
          </p:nvPr>
        </p:nvSpPr>
        <p:spPr/>
        <p:txBody>
          <a:bodyPr>
            <a:noAutofit/>
          </a:bodyPr>
          <a:lstStyle/>
          <a:p>
            <a:pPr>
              <a:spcBef>
                <a:spcPts val="0"/>
              </a:spcBef>
              <a:spcAft>
                <a:spcPts val="1200"/>
              </a:spcAft>
            </a:pPr>
            <a:r>
              <a:rPr lang="en-US" sz="2800" dirty="0"/>
              <a:t>Data submission due error free by COB May 31st</a:t>
            </a:r>
          </a:p>
          <a:p>
            <a:pPr marL="742950" lvl="2" indent="-285750">
              <a:spcBef>
                <a:spcPts val="0"/>
              </a:spcBef>
              <a:spcAft>
                <a:spcPts val="1200"/>
              </a:spcAft>
              <a:buFont typeface="Courier New" panose="02070309020205020404" pitchFamily="49" charset="0"/>
              <a:buChar char="o"/>
            </a:pPr>
            <a:r>
              <a:rPr lang="en-US" sz="2400" dirty="0"/>
              <a:t>Upload as soon as possible as we are actively identifying errors within submissions</a:t>
            </a:r>
          </a:p>
          <a:p>
            <a:pPr marL="742950" lvl="2" indent="-285750">
              <a:spcBef>
                <a:spcPts val="0"/>
              </a:spcBef>
              <a:spcAft>
                <a:spcPts val="1200"/>
              </a:spcAft>
              <a:buFont typeface="Courier New" panose="02070309020205020404" pitchFamily="49" charset="0"/>
              <a:buChar char="o"/>
            </a:pPr>
            <a:r>
              <a:rPr lang="en-US" sz="2400" dirty="0"/>
              <a:t>Will provide support to amend any cited issues or errors</a:t>
            </a:r>
          </a:p>
          <a:p>
            <a:pPr>
              <a:spcBef>
                <a:spcPts val="0"/>
              </a:spcBef>
              <a:spcAft>
                <a:spcPts val="1200"/>
              </a:spcAft>
            </a:pPr>
            <a:r>
              <a:rPr lang="en-US" sz="2800" dirty="0">
                <a:effectLst/>
                <a:ea typeface="Calibri" panose="020F0502020204030204" pitchFamily="34" charset="0"/>
              </a:rPr>
              <a:t>Option to upload complete file of all students or append records for new students or updated student information since the April submission</a:t>
            </a:r>
            <a:endParaRPr lang="en-US" sz="2800" dirty="0">
              <a:ea typeface="Calibri" panose="020F0502020204030204" pitchFamily="34" charset="0"/>
            </a:endParaRPr>
          </a:p>
          <a:p>
            <a:pPr lvl="1">
              <a:spcBef>
                <a:spcPts val="0"/>
              </a:spcBef>
              <a:spcAft>
                <a:spcPts val="1200"/>
              </a:spcAft>
              <a:buFont typeface="Courier New" panose="02070309020205020404" pitchFamily="49" charset="0"/>
              <a:buChar char="o"/>
            </a:pPr>
            <a:r>
              <a:rPr lang="en-US" sz="2400" dirty="0">
                <a:effectLst/>
                <a:ea typeface="Calibri" panose="020F0502020204030204" pitchFamily="34" charset="0"/>
              </a:rPr>
              <a:t>If April submission was incomplete district should provide all student records</a:t>
            </a:r>
            <a:endParaRPr lang="en-US" sz="2400" dirty="0"/>
          </a:p>
          <a:p>
            <a:pPr>
              <a:spcBef>
                <a:spcPts val="0"/>
              </a:spcBef>
              <a:spcAft>
                <a:spcPts val="1200"/>
              </a:spcAft>
            </a:pPr>
            <a:r>
              <a:rPr lang="en-US" sz="2800" dirty="0"/>
              <a:t>No changes to the P-EBT Data Collection for this submission period</a:t>
            </a:r>
          </a:p>
        </p:txBody>
      </p:sp>
      <p:sp>
        <p:nvSpPr>
          <p:cNvPr id="3" name="Slide Number Placeholder 2">
            <a:extLst>
              <a:ext uri="{FF2B5EF4-FFF2-40B4-BE49-F238E27FC236}">
                <a16:creationId xmlns:a16="http://schemas.microsoft.com/office/drawing/2014/main" id="{A6821955-71A3-4D8C-A9A9-C979F89F10C1}"/>
              </a:ext>
            </a:extLst>
          </p:cNvPr>
          <p:cNvSpPr>
            <a:spLocks noGrp="1"/>
          </p:cNvSpPr>
          <p:nvPr>
            <p:ph type="sldNum" sz="quarter" idx="12"/>
          </p:nvPr>
        </p:nvSpPr>
        <p:spPr/>
        <p:txBody>
          <a:bodyPr/>
          <a:lstStyle/>
          <a:p>
            <a:fld id="{C479D5F6-EDCB-402A-AC08-4943A1820E8F}" type="slidenum">
              <a:rPr lang="en-US" smtClean="0"/>
              <a:pPr/>
              <a:t>12</a:t>
            </a:fld>
            <a:endParaRPr lang="en-US" dirty="0"/>
          </a:p>
        </p:txBody>
      </p:sp>
    </p:spTree>
    <p:custDataLst>
      <p:tags r:id="rId1"/>
    </p:custDataLst>
    <p:extLst>
      <p:ext uri="{BB962C8B-B14F-4D97-AF65-F5344CB8AC3E}">
        <p14:creationId xmlns:p14="http://schemas.microsoft.com/office/powerpoint/2010/main" val="1953397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7BB1DC-6D63-449F-914F-5E202F29B685}"/>
              </a:ext>
            </a:extLst>
          </p:cNvPr>
          <p:cNvSpPr>
            <a:spLocks noGrp="1"/>
          </p:cNvSpPr>
          <p:nvPr>
            <p:ph type="title"/>
          </p:nvPr>
        </p:nvSpPr>
        <p:spPr/>
        <p:txBody>
          <a:bodyPr>
            <a:normAutofit/>
          </a:bodyPr>
          <a:lstStyle/>
          <a:p>
            <a:pPr marL="0" lvl="0" indent="0" algn="l" rtl="0">
              <a:lnSpc>
                <a:spcPct val="90000"/>
              </a:lnSpc>
              <a:spcBef>
                <a:spcPts val="0"/>
              </a:spcBef>
              <a:spcAft>
                <a:spcPts val="0"/>
              </a:spcAft>
              <a:buClr>
                <a:schemeClr val="dk1"/>
              </a:buClr>
              <a:buSzPts val="2400"/>
              <a:buNone/>
            </a:pPr>
            <a:r>
              <a:rPr lang="en-US" sz="3200" dirty="0"/>
              <a:t>May 31 P-EBT data collection</a:t>
            </a:r>
          </a:p>
        </p:txBody>
      </p:sp>
      <p:sp>
        <p:nvSpPr>
          <p:cNvPr id="3" name="Slide Number Placeholder 2">
            <a:extLst>
              <a:ext uri="{FF2B5EF4-FFF2-40B4-BE49-F238E27FC236}">
                <a16:creationId xmlns:a16="http://schemas.microsoft.com/office/drawing/2014/main" id="{A6821955-71A3-4D8C-A9A9-C979F89F10C1}"/>
              </a:ext>
            </a:extLst>
          </p:cNvPr>
          <p:cNvSpPr>
            <a:spLocks noGrp="1"/>
          </p:cNvSpPr>
          <p:nvPr>
            <p:ph type="sldNum" sz="quarter" idx="12"/>
          </p:nvPr>
        </p:nvSpPr>
        <p:spPr/>
        <p:txBody>
          <a:bodyPr/>
          <a:lstStyle/>
          <a:p>
            <a:fld id="{C479D5F6-EDCB-402A-AC08-4943A1820E8F}" type="slidenum">
              <a:rPr lang="en-US" smtClean="0"/>
              <a:pPr/>
              <a:t>13</a:t>
            </a:fld>
            <a:endParaRPr lang="en-US" dirty="0"/>
          </a:p>
        </p:txBody>
      </p:sp>
      <p:sp>
        <p:nvSpPr>
          <p:cNvPr id="7" name="TextBox 6">
            <a:extLst>
              <a:ext uri="{FF2B5EF4-FFF2-40B4-BE49-F238E27FC236}">
                <a16:creationId xmlns:a16="http://schemas.microsoft.com/office/drawing/2014/main" id="{179D98C2-757D-4D8D-912B-81F3598A14AA}"/>
              </a:ext>
            </a:extLst>
          </p:cNvPr>
          <p:cNvSpPr txBox="1"/>
          <p:nvPr/>
        </p:nvSpPr>
        <p:spPr>
          <a:xfrm>
            <a:off x="635431" y="1534406"/>
            <a:ext cx="7640664" cy="4634089"/>
          </a:xfrm>
          <a:prstGeom prst="rect">
            <a:avLst/>
          </a:prstGeom>
          <a:noFill/>
        </p:spPr>
        <p:txBody>
          <a:bodyPr wrap="square">
            <a:spAutoFit/>
          </a:bodyPr>
          <a:lstStyle/>
          <a:p>
            <a:pPr marL="342900" indent="-342900">
              <a:lnSpc>
                <a:spcPct val="90000"/>
              </a:lnSpc>
              <a:spcAft>
                <a:spcPts val="1200"/>
              </a:spcAft>
              <a:buFont typeface="Arial" panose="020B0604020202020204" pitchFamily="34" charset="0"/>
              <a:buChar char="•"/>
            </a:pPr>
            <a:r>
              <a:rPr lang="en-US" sz="2800" dirty="0"/>
              <a:t>If there are no changes from April submission and will not be providing new data:</a:t>
            </a:r>
          </a:p>
          <a:p>
            <a:pPr marL="800100" lvl="1" indent="-342900">
              <a:lnSpc>
                <a:spcPct val="90000"/>
              </a:lnSpc>
              <a:spcAft>
                <a:spcPts val="1200"/>
              </a:spcAft>
              <a:buFont typeface="Courier New" panose="02070309020205020404" pitchFamily="49" charset="0"/>
              <a:buChar char="o"/>
            </a:pPr>
            <a:r>
              <a:rPr lang="en-US" sz="2400" dirty="0"/>
              <a:t>You must still select the “Submit to CDE” button under the Status Dashboard</a:t>
            </a:r>
            <a:br>
              <a:rPr lang="en-US" sz="2400" dirty="0"/>
            </a:br>
            <a:endParaRPr lang="en-US" sz="2400" dirty="0"/>
          </a:p>
          <a:p>
            <a:pPr marL="0" lvl="0" indent="0" algn="l" rtl="0">
              <a:lnSpc>
                <a:spcPct val="90000"/>
              </a:lnSpc>
              <a:spcBef>
                <a:spcPts val="1000"/>
              </a:spcBef>
              <a:spcAft>
                <a:spcPts val="1200"/>
              </a:spcAft>
              <a:buClr>
                <a:schemeClr val="dk1"/>
              </a:buClr>
              <a:buSzPts val="2400"/>
              <a:buNone/>
            </a:pPr>
            <a:endParaRPr lang="en-US" sz="2400" dirty="0"/>
          </a:p>
          <a:p>
            <a:pPr marL="342900" indent="-342900">
              <a:spcAft>
                <a:spcPts val="1200"/>
              </a:spcAft>
              <a:buClr>
                <a:schemeClr val="dk1"/>
              </a:buClr>
              <a:buSzPts val="2400"/>
              <a:buFont typeface="Arial" panose="020B0604020202020204" pitchFamily="34" charset="0"/>
              <a:buChar char="•"/>
            </a:pPr>
            <a:r>
              <a:rPr lang="en-US" sz="2800" dirty="0"/>
              <a:t>Considerations if resubmitting April data:</a:t>
            </a:r>
          </a:p>
          <a:p>
            <a:pPr marL="800100" lvl="1" indent="-342900">
              <a:spcAft>
                <a:spcPts val="1200"/>
              </a:spcAft>
              <a:buClr>
                <a:schemeClr val="dk1"/>
              </a:buClr>
              <a:buSzPts val="2400"/>
              <a:buFont typeface="Courier New" panose="02070309020205020404" pitchFamily="49" charset="0"/>
              <a:buChar char="o"/>
            </a:pPr>
            <a:r>
              <a:rPr lang="en-US" sz="2400" dirty="0"/>
              <a:t>Monitor any changes for student information or new enrollees until the end of the school year</a:t>
            </a:r>
          </a:p>
          <a:p>
            <a:pPr marL="800100" lvl="1" indent="-342900">
              <a:spcAft>
                <a:spcPts val="1200"/>
              </a:spcAft>
              <a:buClr>
                <a:schemeClr val="dk1"/>
              </a:buClr>
              <a:buSzPts val="2400"/>
              <a:buFont typeface="Courier New" panose="02070309020205020404" pitchFamily="49" charset="0"/>
              <a:buChar char="o"/>
            </a:pPr>
            <a:r>
              <a:rPr lang="en-US" sz="2400" dirty="0"/>
              <a:t>Append any new records or updates by May 31</a:t>
            </a:r>
            <a:r>
              <a:rPr lang="en-US" sz="2400" baseline="30000" dirty="0"/>
              <a:t>st</a:t>
            </a:r>
            <a:endParaRPr lang="en-US" sz="2400" dirty="0"/>
          </a:p>
        </p:txBody>
      </p:sp>
      <p:pic>
        <p:nvPicPr>
          <p:cNvPr id="8" name="Picture 1">
            <a:extLst>
              <a:ext uri="{FF2B5EF4-FFF2-40B4-BE49-F238E27FC236}">
                <a16:creationId xmlns:a16="http://schemas.microsoft.com/office/drawing/2014/main" id="{B7D888C3-856E-4A99-9E68-47C6C20390B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9942" t="87202" r="17140" b="2598"/>
          <a:stretch/>
        </p:blipFill>
        <p:spPr bwMode="auto">
          <a:xfrm>
            <a:off x="2477524" y="3429001"/>
            <a:ext cx="3945466" cy="81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572109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9"/>
          <p:cNvSpPr txBox="1">
            <a:spLocks noGrp="1"/>
          </p:cNvSpPr>
          <p:nvPr>
            <p:ph type="title"/>
          </p:nvPr>
        </p:nvSpPr>
        <p:spPr>
          <a:xfrm>
            <a:off x="223071" y="376077"/>
            <a:ext cx="6081865" cy="75641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3200"/>
              <a:buFont typeface="Arial"/>
              <a:buNone/>
            </a:pPr>
            <a:r>
              <a:rPr lang="en-US" sz="3200" dirty="0"/>
              <a:t>Required to Obtain Benefits</a:t>
            </a:r>
            <a:endParaRPr dirty="0"/>
          </a:p>
        </p:txBody>
      </p:sp>
      <p:sp>
        <p:nvSpPr>
          <p:cNvPr id="254" name="Google Shape;254;p19"/>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p>
            <a:pPr>
              <a:spcBef>
                <a:spcPts val="0"/>
              </a:spcBef>
              <a:buClr>
                <a:schemeClr val="dk1"/>
              </a:buClr>
              <a:buSzPts val="2400"/>
            </a:pPr>
            <a:r>
              <a:rPr lang="en-US" sz="2800" dirty="0">
                <a:solidFill>
                  <a:srgbClr val="202124"/>
                </a:solidFill>
              </a:rPr>
              <a:t>S</a:t>
            </a:r>
            <a:r>
              <a:rPr lang="en-US" sz="2800" b="0" i="0" dirty="0">
                <a:solidFill>
                  <a:srgbClr val="202124"/>
                </a:solidFill>
                <a:effectLst/>
              </a:rPr>
              <a:t>chools in-person all year</a:t>
            </a:r>
            <a:r>
              <a:rPr lang="en-US" sz="2800" dirty="0">
                <a:solidFill>
                  <a:srgbClr val="202124"/>
                </a:solidFill>
              </a:rPr>
              <a:t> with no remote option may have students eligible for Summer P-EBT </a:t>
            </a:r>
          </a:p>
          <a:p>
            <a:pPr marL="0" indent="0">
              <a:spcBef>
                <a:spcPts val="0"/>
              </a:spcBef>
              <a:buClr>
                <a:schemeClr val="dk1"/>
              </a:buClr>
              <a:buSzPts val="2400"/>
              <a:buNone/>
            </a:pPr>
            <a:endParaRPr lang="en-US" sz="2800" b="0" i="0" dirty="0">
              <a:solidFill>
                <a:srgbClr val="202124"/>
              </a:solidFill>
              <a:effectLst/>
            </a:endParaRPr>
          </a:p>
          <a:p>
            <a:pPr marL="228600" lvl="0" indent="-228600" algn="l" rtl="0">
              <a:lnSpc>
                <a:spcPct val="90000"/>
              </a:lnSpc>
              <a:spcBef>
                <a:spcPts val="0"/>
              </a:spcBef>
              <a:spcAft>
                <a:spcPts val="0"/>
              </a:spcAft>
              <a:buClr>
                <a:schemeClr val="dk1"/>
              </a:buClr>
              <a:buSzPts val="2400"/>
              <a:buChar char="•"/>
            </a:pPr>
            <a:r>
              <a:rPr lang="en-US" sz="2800" dirty="0">
                <a:solidFill>
                  <a:srgbClr val="202124"/>
                </a:solidFill>
              </a:rPr>
              <a:t>Individual students who engaged into a full-time remote learning option are eligible</a:t>
            </a:r>
          </a:p>
          <a:p>
            <a:pPr marL="228600" lvl="0" indent="-228600" algn="l" rtl="0">
              <a:lnSpc>
                <a:spcPct val="90000"/>
              </a:lnSpc>
              <a:spcBef>
                <a:spcPts val="0"/>
              </a:spcBef>
              <a:spcAft>
                <a:spcPts val="0"/>
              </a:spcAft>
              <a:buClr>
                <a:schemeClr val="dk1"/>
              </a:buClr>
              <a:buSzPts val="2400"/>
              <a:buChar char="•"/>
            </a:pPr>
            <a:endParaRPr lang="en-US" sz="2800" b="0" i="0" dirty="0">
              <a:solidFill>
                <a:srgbClr val="202124"/>
              </a:solidFill>
              <a:effectLst/>
            </a:endParaRPr>
          </a:p>
          <a:p>
            <a:pPr marL="228600" lvl="0" indent="-228600" algn="l" rtl="0">
              <a:lnSpc>
                <a:spcPct val="90000"/>
              </a:lnSpc>
              <a:spcBef>
                <a:spcPts val="0"/>
              </a:spcBef>
              <a:spcAft>
                <a:spcPts val="0"/>
              </a:spcAft>
              <a:buClr>
                <a:schemeClr val="dk1"/>
              </a:buClr>
              <a:buSzPts val="2400"/>
              <a:buChar char="•"/>
            </a:pPr>
            <a:r>
              <a:rPr lang="en-US" sz="2800" b="0" i="0" dirty="0">
                <a:solidFill>
                  <a:srgbClr val="202124"/>
                </a:solidFill>
                <a:effectLst/>
              </a:rPr>
              <a:t>Without the data, eligible students cannot be identified,</a:t>
            </a:r>
            <a:r>
              <a:rPr lang="en-US" sz="2800" dirty="0">
                <a:solidFill>
                  <a:srgbClr val="202124"/>
                </a:solidFill>
              </a:rPr>
              <a:t> </a:t>
            </a:r>
            <a:r>
              <a:rPr lang="en-US" sz="2800" b="0" i="0" dirty="0">
                <a:solidFill>
                  <a:srgbClr val="202124"/>
                </a:solidFill>
                <a:effectLst/>
              </a:rPr>
              <a:t>and students will not be identified for summer P-EBT benefits </a:t>
            </a:r>
            <a:endParaRPr lang="en-US" sz="2800" dirty="0"/>
          </a:p>
          <a:p>
            <a:pPr marL="228600" lvl="0" indent="-228600" algn="l" rtl="0">
              <a:lnSpc>
                <a:spcPct val="90000"/>
              </a:lnSpc>
              <a:spcBef>
                <a:spcPts val="0"/>
              </a:spcBef>
              <a:spcAft>
                <a:spcPts val="0"/>
              </a:spcAft>
              <a:buClr>
                <a:schemeClr val="dk1"/>
              </a:buClr>
              <a:buSzPts val="2400"/>
              <a:buChar char="•"/>
            </a:pPr>
            <a:endParaRPr sz="2800" dirty="0"/>
          </a:p>
          <a:p>
            <a:pPr marL="0" lvl="0" indent="0" algn="l" rtl="0">
              <a:lnSpc>
                <a:spcPct val="90000"/>
              </a:lnSpc>
              <a:spcBef>
                <a:spcPts val="1000"/>
              </a:spcBef>
              <a:spcAft>
                <a:spcPts val="0"/>
              </a:spcAft>
              <a:buClr>
                <a:schemeClr val="dk1"/>
              </a:buClr>
              <a:buSzPts val="2400"/>
              <a:buNone/>
            </a:pPr>
            <a:endParaRPr sz="2800" dirty="0"/>
          </a:p>
          <a:p>
            <a:pPr marL="228600" lvl="0" indent="-76200" algn="l" rtl="0">
              <a:lnSpc>
                <a:spcPct val="90000"/>
              </a:lnSpc>
              <a:spcBef>
                <a:spcPts val="1000"/>
              </a:spcBef>
              <a:spcAft>
                <a:spcPts val="0"/>
              </a:spcAft>
              <a:buClr>
                <a:schemeClr val="dk1"/>
              </a:buClr>
              <a:buSzPts val="2400"/>
              <a:buNone/>
            </a:pPr>
            <a:endParaRPr sz="2800" dirty="0"/>
          </a:p>
        </p:txBody>
      </p:sp>
      <p:sp>
        <p:nvSpPr>
          <p:cNvPr id="255" name="Google Shape;255;p19"/>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55DE275-75D8-46B0-8498-E1CA50CEB8A0}"/>
              </a:ext>
            </a:extLst>
          </p:cNvPr>
          <p:cNvSpPr txBox="1"/>
          <p:nvPr/>
        </p:nvSpPr>
        <p:spPr>
          <a:xfrm>
            <a:off x="628650" y="6203376"/>
            <a:ext cx="7251825"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Contact: P-EBT.datapipeline.support@cde.state.co.us</a:t>
            </a:r>
          </a:p>
        </p:txBody>
      </p:sp>
    </p:spTree>
    <p:custDataLst>
      <p:tags r:id="rId1"/>
    </p:custDataLst>
    <p:extLst>
      <p:ext uri="{BB962C8B-B14F-4D97-AF65-F5344CB8AC3E}">
        <p14:creationId xmlns:p14="http://schemas.microsoft.com/office/powerpoint/2010/main" val="539350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7BB1DC-6D63-449F-914F-5E202F29B685}"/>
              </a:ext>
            </a:extLst>
          </p:cNvPr>
          <p:cNvSpPr>
            <a:spLocks noGrp="1"/>
          </p:cNvSpPr>
          <p:nvPr>
            <p:ph type="title"/>
          </p:nvPr>
        </p:nvSpPr>
        <p:spPr>
          <a:xfrm>
            <a:off x="223071" y="254514"/>
            <a:ext cx="6081865" cy="756418"/>
          </a:xfrm>
        </p:spPr>
        <p:txBody>
          <a:bodyPr>
            <a:normAutofit/>
          </a:bodyPr>
          <a:lstStyle/>
          <a:p>
            <a:pPr marL="0" lvl="0" indent="0" algn="l" rtl="0">
              <a:lnSpc>
                <a:spcPct val="90000"/>
              </a:lnSpc>
              <a:spcBef>
                <a:spcPts val="0"/>
              </a:spcBef>
              <a:spcAft>
                <a:spcPts val="0"/>
              </a:spcAft>
              <a:buClr>
                <a:schemeClr val="dk1"/>
              </a:buClr>
              <a:buSzPts val="2400"/>
              <a:buNone/>
            </a:pPr>
            <a:r>
              <a:rPr lang="en-US" sz="3200" dirty="0"/>
              <a:t>2020-21 Summer P-EBT Benefits</a:t>
            </a:r>
          </a:p>
        </p:txBody>
      </p:sp>
      <p:sp>
        <p:nvSpPr>
          <p:cNvPr id="5" name="Content Placeholder 4">
            <a:extLst>
              <a:ext uri="{FF2B5EF4-FFF2-40B4-BE49-F238E27FC236}">
                <a16:creationId xmlns:a16="http://schemas.microsoft.com/office/drawing/2014/main" id="{FC8BE5F4-5924-462E-86E7-F1EBE56F9709}"/>
              </a:ext>
            </a:extLst>
          </p:cNvPr>
          <p:cNvSpPr>
            <a:spLocks noGrp="1"/>
          </p:cNvSpPr>
          <p:nvPr>
            <p:ph idx="1"/>
          </p:nvPr>
        </p:nvSpPr>
        <p:spPr>
          <a:xfrm>
            <a:off x="628650" y="1463040"/>
            <a:ext cx="7886700" cy="5140446"/>
          </a:xfrm>
        </p:spPr>
        <p:txBody>
          <a:bodyPr>
            <a:normAutofit fontScale="92500" lnSpcReduction="20000"/>
          </a:bodyPr>
          <a:lstStyle/>
          <a:p>
            <a:pPr>
              <a:lnSpc>
                <a:spcPct val="100000"/>
              </a:lnSpc>
              <a:spcBef>
                <a:spcPts val="0"/>
              </a:spcBef>
              <a:spcAft>
                <a:spcPts val="1200"/>
              </a:spcAft>
              <a:defRPr/>
            </a:pPr>
            <a:r>
              <a:rPr lang="en-US" sz="2800" dirty="0">
                <a:effectLst/>
                <a:ea typeface="Calibri" panose="020F0502020204030204" pitchFamily="34" charset="0"/>
                <a:cs typeface="Times New Roman" panose="02020603050405020304" pitchFamily="18" charset="0"/>
              </a:rPr>
              <a:t>USDA </a:t>
            </a:r>
            <a:r>
              <a:rPr lang="en-US" sz="2800" dirty="0">
                <a:ea typeface="Calibri" panose="020F0502020204030204" pitchFamily="34" charset="0"/>
                <a:cs typeface="Times New Roman" panose="02020603050405020304" pitchFamily="18" charset="0"/>
              </a:rPr>
              <a:t>approved P-EBT benefits over the summer months</a:t>
            </a:r>
          </a:p>
          <a:p>
            <a:pPr lvl="1">
              <a:lnSpc>
                <a:spcPct val="100000"/>
              </a:lnSpc>
              <a:spcBef>
                <a:spcPts val="0"/>
              </a:spcBef>
              <a:spcAft>
                <a:spcPts val="1200"/>
              </a:spcAft>
              <a:buFont typeface="Courier New" panose="02070309020205020404" pitchFamily="49" charset="0"/>
              <a:buChar char="o"/>
              <a:defRPr/>
            </a:pPr>
            <a:r>
              <a:rPr lang="en-US" sz="2400" dirty="0">
                <a:ea typeface="Calibri" panose="020F0502020204030204" pitchFamily="34" charset="0"/>
                <a:cs typeface="Times New Roman" panose="02020603050405020304" pitchFamily="18" charset="0"/>
              </a:rPr>
              <a:t>Colorado still drafting plan for approval</a:t>
            </a:r>
          </a:p>
          <a:p>
            <a:pPr>
              <a:lnSpc>
                <a:spcPct val="100000"/>
              </a:lnSpc>
              <a:spcBef>
                <a:spcPts val="0"/>
              </a:spcBef>
              <a:spcAft>
                <a:spcPts val="1200"/>
              </a:spcAft>
              <a:defRPr/>
            </a:pPr>
            <a:r>
              <a:rPr lang="en-US" sz="2800" dirty="0">
                <a:ea typeface="Calibri" panose="020F0502020204030204" pitchFamily="34" charset="0"/>
                <a:cs typeface="Times New Roman" panose="02020603050405020304" pitchFamily="18" charset="0"/>
              </a:rPr>
              <a:t>Students eligible for free or reduced-price meals (or attends a CEP or Provision 2 school) at a NSLP school for SY 2020-21 are eligible for summer P-EBT regardless of school year learning modality</a:t>
            </a:r>
          </a:p>
          <a:p>
            <a:pPr>
              <a:lnSpc>
                <a:spcPct val="100000"/>
              </a:lnSpc>
              <a:spcBef>
                <a:spcPts val="0"/>
              </a:spcBef>
              <a:spcAft>
                <a:spcPts val="1200"/>
              </a:spcAft>
              <a:defRPr/>
            </a:pPr>
            <a:r>
              <a:rPr lang="en-US" sz="2800" dirty="0">
                <a:effectLst/>
                <a:ea typeface="Calibri" panose="020F0502020204030204" pitchFamily="34" charset="0"/>
                <a:cs typeface="Times New Roman" panose="02020603050405020304" pitchFamily="18" charset="0"/>
              </a:rPr>
              <a:t>Free and reduced-priced meal applications for SY 2020-21 close June 30, 2020.  Applications submitted in July are for SY 2021-22.  </a:t>
            </a:r>
          </a:p>
          <a:p>
            <a:pPr lvl="1">
              <a:lnSpc>
                <a:spcPct val="100000"/>
              </a:lnSpc>
              <a:spcBef>
                <a:spcPts val="0"/>
              </a:spcBef>
              <a:spcAft>
                <a:spcPts val="1200"/>
              </a:spcAft>
              <a:buFont typeface="Courier New" panose="02070309020205020404" pitchFamily="49" charset="0"/>
              <a:buChar char="o"/>
              <a:defRPr/>
            </a:pPr>
            <a:r>
              <a:rPr lang="en-US" sz="2400" dirty="0">
                <a:effectLst/>
                <a:ea typeface="Calibri" panose="020F0502020204030204" pitchFamily="34" charset="0"/>
                <a:cs typeface="Times New Roman" panose="02020603050405020304" pitchFamily="18" charset="0"/>
              </a:rPr>
              <a:t>Approved applications for either SY2020-21 or 2021-22 will qualify for Summer P-EBT.</a:t>
            </a:r>
            <a:endParaRPr lang="en-US" sz="2400" dirty="0"/>
          </a:p>
          <a:p>
            <a:pPr>
              <a:spcAft>
                <a:spcPts val="1200"/>
              </a:spcAft>
            </a:pPr>
            <a:r>
              <a:rPr lang="en-US" sz="2800" dirty="0"/>
              <a:t>Online and paper applications must be available for households to complete.</a:t>
            </a:r>
          </a:p>
        </p:txBody>
      </p:sp>
      <p:sp>
        <p:nvSpPr>
          <p:cNvPr id="3" name="Slide Number Placeholder 2">
            <a:extLst>
              <a:ext uri="{FF2B5EF4-FFF2-40B4-BE49-F238E27FC236}">
                <a16:creationId xmlns:a16="http://schemas.microsoft.com/office/drawing/2014/main" id="{A6821955-71A3-4D8C-A9A9-C979F89F10C1}"/>
              </a:ext>
            </a:extLst>
          </p:cNvPr>
          <p:cNvSpPr>
            <a:spLocks noGrp="1"/>
          </p:cNvSpPr>
          <p:nvPr>
            <p:ph type="sldNum" sz="quarter" idx="12"/>
          </p:nvPr>
        </p:nvSpPr>
        <p:spPr/>
        <p:txBody>
          <a:bodyPr/>
          <a:lstStyle/>
          <a:p>
            <a:fld id="{C479D5F6-EDCB-402A-AC08-4943A1820E8F}" type="slidenum">
              <a:rPr lang="en-US" smtClean="0"/>
              <a:pPr/>
              <a:t>15</a:t>
            </a:fld>
            <a:endParaRPr lang="en-US" dirty="0"/>
          </a:p>
        </p:txBody>
      </p:sp>
    </p:spTree>
    <p:custDataLst>
      <p:tags r:id="rId1"/>
    </p:custDataLst>
    <p:extLst>
      <p:ext uri="{BB962C8B-B14F-4D97-AF65-F5344CB8AC3E}">
        <p14:creationId xmlns:p14="http://schemas.microsoft.com/office/powerpoint/2010/main" val="4081725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7BB1DC-6D63-449F-914F-5E202F29B685}"/>
              </a:ext>
            </a:extLst>
          </p:cNvPr>
          <p:cNvSpPr>
            <a:spLocks noGrp="1"/>
          </p:cNvSpPr>
          <p:nvPr>
            <p:ph type="title"/>
          </p:nvPr>
        </p:nvSpPr>
        <p:spPr/>
        <p:txBody>
          <a:bodyPr>
            <a:normAutofit/>
          </a:bodyPr>
          <a:lstStyle/>
          <a:p>
            <a:pPr marL="0" lvl="0" indent="0" algn="l" rtl="0">
              <a:lnSpc>
                <a:spcPct val="90000"/>
              </a:lnSpc>
              <a:spcBef>
                <a:spcPts val="0"/>
              </a:spcBef>
              <a:spcAft>
                <a:spcPts val="0"/>
              </a:spcAft>
              <a:buClr>
                <a:schemeClr val="dk1"/>
              </a:buClr>
              <a:buSzPts val="2400"/>
              <a:buNone/>
            </a:pPr>
            <a:r>
              <a:rPr lang="en-US" sz="3200" dirty="0"/>
              <a:t>2020-21 Summer P-EBT Benefits</a:t>
            </a:r>
          </a:p>
        </p:txBody>
      </p:sp>
      <p:sp>
        <p:nvSpPr>
          <p:cNvPr id="5" name="Content Placeholder 4">
            <a:extLst>
              <a:ext uri="{FF2B5EF4-FFF2-40B4-BE49-F238E27FC236}">
                <a16:creationId xmlns:a16="http://schemas.microsoft.com/office/drawing/2014/main" id="{FC8BE5F4-5924-462E-86E7-F1EBE56F9709}"/>
              </a:ext>
            </a:extLst>
          </p:cNvPr>
          <p:cNvSpPr>
            <a:spLocks noGrp="1"/>
          </p:cNvSpPr>
          <p:nvPr>
            <p:ph idx="1"/>
          </p:nvPr>
        </p:nvSpPr>
        <p:spPr>
          <a:xfrm>
            <a:off x="628650" y="1463040"/>
            <a:ext cx="7802428" cy="4640674"/>
          </a:xfrm>
        </p:spPr>
        <p:txBody>
          <a:bodyPr>
            <a:normAutofit/>
          </a:bodyPr>
          <a:lstStyle/>
          <a:p>
            <a:r>
              <a:rPr lang="en-US" dirty="0"/>
              <a:t>Main contact, secondary contact and availability over the summer months</a:t>
            </a:r>
          </a:p>
          <a:p>
            <a:r>
              <a:rPr lang="en-US" sz="2000" dirty="0">
                <a:hlinkClick r:id="rId4"/>
              </a:rPr>
              <a:t>https://app.smartsheet.com/b/form/ec0772d2000d47d8a07d68a4ee9dd22b</a:t>
            </a:r>
            <a:endParaRPr lang="en-US" sz="2000" dirty="0"/>
          </a:p>
          <a:p>
            <a:r>
              <a:rPr lang="en-US" dirty="0"/>
              <a:t>Identified summer contacts can help:</a:t>
            </a:r>
          </a:p>
          <a:p>
            <a:pPr lvl="1">
              <a:buFont typeface="Courier New" panose="02070309020205020404" pitchFamily="49" charset="0"/>
              <a:buChar char="o"/>
            </a:pPr>
            <a:r>
              <a:rPr lang="en-US" dirty="0"/>
              <a:t>Answer questions from families </a:t>
            </a:r>
          </a:p>
          <a:p>
            <a:pPr lvl="1">
              <a:buFont typeface="Courier New" panose="02070309020205020404" pitchFamily="49" charset="0"/>
              <a:buChar char="o"/>
            </a:pPr>
            <a:r>
              <a:rPr lang="en-US" dirty="0"/>
              <a:t>Assist the support center, CDE and CDHS in confirming student eligibility or fixing data issues</a:t>
            </a:r>
          </a:p>
          <a:p>
            <a:pPr lvl="1">
              <a:buFont typeface="Courier New" panose="02070309020205020404" pitchFamily="49" charset="0"/>
              <a:buChar char="o"/>
            </a:pPr>
            <a:r>
              <a:rPr lang="en-US" dirty="0"/>
              <a:t>Certify newly eligible families for summer P-EBT benefits</a:t>
            </a:r>
          </a:p>
          <a:p>
            <a:r>
              <a:rPr lang="en-US" dirty="0"/>
              <a:t>Apply for P-EBT mini grants to help support staff over the summer months</a:t>
            </a:r>
          </a:p>
          <a:p>
            <a:endParaRPr lang="en-US" dirty="0"/>
          </a:p>
        </p:txBody>
      </p:sp>
      <p:sp>
        <p:nvSpPr>
          <p:cNvPr id="3" name="Slide Number Placeholder 2">
            <a:extLst>
              <a:ext uri="{FF2B5EF4-FFF2-40B4-BE49-F238E27FC236}">
                <a16:creationId xmlns:a16="http://schemas.microsoft.com/office/drawing/2014/main" id="{A6821955-71A3-4D8C-A9A9-C979F89F10C1}"/>
              </a:ext>
            </a:extLst>
          </p:cNvPr>
          <p:cNvSpPr>
            <a:spLocks noGrp="1"/>
          </p:cNvSpPr>
          <p:nvPr>
            <p:ph type="sldNum" sz="quarter" idx="12"/>
          </p:nvPr>
        </p:nvSpPr>
        <p:spPr/>
        <p:txBody>
          <a:bodyPr/>
          <a:lstStyle/>
          <a:p>
            <a:fld id="{C479D5F6-EDCB-402A-AC08-4943A1820E8F}" type="slidenum">
              <a:rPr lang="en-US" smtClean="0"/>
              <a:pPr/>
              <a:t>16</a:t>
            </a:fld>
            <a:endParaRPr lang="en-US" dirty="0"/>
          </a:p>
        </p:txBody>
      </p:sp>
    </p:spTree>
    <p:custDataLst>
      <p:tags r:id="rId1"/>
    </p:custDataLst>
    <p:extLst>
      <p:ext uri="{BB962C8B-B14F-4D97-AF65-F5344CB8AC3E}">
        <p14:creationId xmlns:p14="http://schemas.microsoft.com/office/powerpoint/2010/main" val="1800253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821955-71A3-4D8C-A9A9-C979F89F10C1}"/>
              </a:ext>
            </a:extLst>
          </p:cNvPr>
          <p:cNvSpPr>
            <a:spLocks noGrp="1"/>
          </p:cNvSpPr>
          <p:nvPr>
            <p:ph type="sldNum" sz="quarter" idx="12"/>
          </p:nvPr>
        </p:nvSpPr>
        <p:spPr/>
        <p:txBody>
          <a:bodyPr/>
          <a:lstStyle/>
          <a:p>
            <a:fld id="{C479D5F6-EDCB-402A-AC08-4943A1820E8F}" type="slidenum">
              <a:rPr lang="en-US" smtClean="0"/>
              <a:pPr/>
              <a:t>17</a:t>
            </a:fld>
            <a:endParaRPr lang="en-US" dirty="0"/>
          </a:p>
        </p:txBody>
      </p:sp>
      <p:sp>
        <p:nvSpPr>
          <p:cNvPr id="6" name="Title 5">
            <a:extLst>
              <a:ext uri="{FF2B5EF4-FFF2-40B4-BE49-F238E27FC236}">
                <a16:creationId xmlns:a16="http://schemas.microsoft.com/office/drawing/2014/main" id="{726E15F1-0076-4050-94F2-4F9C39505547}"/>
              </a:ext>
            </a:extLst>
          </p:cNvPr>
          <p:cNvSpPr>
            <a:spLocks noGrp="1"/>
          </p:cNvSpPr>
          <p:nvPr>
            <p:ph type="ctrTitle"/>
          </p:nvPr>
        </p:nvSpPr>
        <p:spPr>
          <a:xfrm>
            <a:off x="685800" y="2877939"/>
            <a:ext cx="7772400" cy="2337620"/>
          </a:xfrm>
        </p:spPr>
        <p:txBody>
          <a:bodyPr/>
          <a:lstStyle/>
          <a:p>
            <a:r>
              <a:rPr lang="en-US" dirty="0"/>
              <a:t>Live Q&amp;A Session</a:t>
            </a:r>
          </a:p>
        </p:txBody>
      </p:sp>
    </p:spTree>
    <p:custDataLst>
      <p:tags r:id="rId1"/>
    </p:custDataLst>
    <p:extLst>
      <p:ext uri="{BB962C8B-B14F-4D97-AF65-F5344CB8AC3E}">
        <p14:creationId xmlns:p14="http://schemas.microsoft.com/office/powerpoint/2010/main" val="1327694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7BB1DC-6D63-449F-914F-5E202F29B685}"/>
              </a:ext>
            </a:extLst>
          </p:cNvPr>
          <p:cNvSpPr>
            <a:spLocks noGrp="1"/>
          </p:cNvSpPr>
          <p:nvPr>
            <p:ph type="title"/>
          </p:nvPr>
        </p:nvSpPr>
        <p:spPr/>
        <p:txBody>
          <a:bodyPr>
            <a:normAutofit/>
          </a:bodyPr>
          <a:lstStyle/>
          <a:p>
            <a:r>
              <a:rPr lang="en-US" sz="3200" dirty="0"/>
              <a:t>Resources </a:t>
            </a:r>
          </a:p>
        </p:txBody>
      </p:sp>
      <p:sp>
        <p:nvSpPr>
          <p:cNvPr id="5" name="Content Placeholder 4">
            <a:extLst>
              <a:ext uri="{FF2B5EF4-FFF2-40B4-BE49-F238E27FC236}">
                <a16:creationId xmlns:a16="http://schemas.microsoft.com/office/drawing/2014/main" id="{FC8BE5F4-5924-462E-86E7-F1EBE56F9709}"/>
              </a:ext>
            </a:extLst>
          </p:cNvPr>
          <p:cNvSpPr>
            <a:spLocks noGrp="1"/>
          </p:cNvSpPr>
          <p:nvPr>
            <p:ph idx="1"/>
          </p:nvPr>
        </p:nvSpPr>
        <p:spPr>
          <a:xfrm>
            <a:off x="628650" y="1463040"/>
            <a:ext cx="8391364" cy="4963978"/>
          </a:xfrm>
        </p:spPr>
        <p:txBody>
          <a:bodyPr>
            <a:normAutofit/>
          </a:bodyPr>
          <a:lstStyle/>
          <a:p>
            <a:pPr>
              <a:spcAft>
                <a:spcPts val="1200"/>
              </a:spcAft>
              <a:buClr>
                <a:schemeClr val="dk1"/>
              </a:buClr>
              <a:buSzPts val="2400"/>
            </a:pPr>
            <a:r>
              <a:rPr lang="en-US" dirty="0"/>
              <a:t>Dedicated P-EBT data collection webpage with comprehensive FAQs: </a:t>
            </a:r>
            <a:r>
              <a:rPr lang="en-US" sz="1800" dirty="0">
                <a:hlinkClick r:id="rId4"/>
              </a:rPr>
              <a:t>https://www.cde.state.co.us/datapipeline/p-ebtdatacollection</a:t>
            </a:r>
            <a:endParaRPr lang="en-US" sz="1800" dirty="0"/>
          </a:p>
          <a:p>
            <a:pPr>
              <a:spcAft>
                <a:spcPts val="1200"/>
              </a:spcAft>
              <a:buClr>
                <a:schemeClr val="dk1"/>
              </a:buClr>
              <a:buSzPts val="2400"/>
            </a:pPr>
            <a:r>
              <a:rPr lang="en-US" dirty="0"/>
              <a:t>P-EBT mini grant:</a:t>
            </a:r>
          </a:p>
          <a:p>
            <a:pPr lvl="1">
              <a:spcAft>
                <a:spcPts val="1200"/>
              </a:spcAft>
              <a:buClr>
                <a:schemeClr val="dk1"/>
              </a:buClr>
              <a:buSzPts val="2400"/>
            </a:pPr>
            <a:r>
              <a:rPr lang="en-US" i="0" u="none" strike="noStrike" dirty="0">
                <a:solidFill>
                  <a:srgbClr val="000000"/>
                </a:solidFill>
                <a:effectLst/>
                <a:hlinkClick r:id="rId5"/>
              </a:rPr>
              <a:t>http://www.cde.state.co.us/p-ebt-minigrant-applications</a:t>
            </a:r>
            <a:endParaRPr lang="en-US" i="0" u="none" strike="noStrike" dirty="0">
              <a:solidFill>
                <a:srgbClr val="000000"/>
              </a:solidFill>
              <a:effectLst/>
            </a:endParaRPr>
          </a:p>
          <a:p>
            <a:pPr>
              <a:spcAft>
                <a:spcPts val="1200"/>
              </a:spcAft>
              <a:buClr>
                <a:schemeClr val="dk1"/>
              </a:buClr>
              <a:buSzPts val="2400"/>
            </a:pPr>
            <a:r>
              <a:rPr lang="en-US" dirty="0"/>
              <a:t>P-EBT Outreach Materials: </a:t>
            </a:r>
            <a:r>
              <a:rPr lang="en-US" sz="2000" dirty="0">
                <a:hlinkClick r:id="rId6"/>
              </a:rPr>
              <a:t>https://cdhs.colorado.gov/benefits-assistance/food-assistance/p-ebt/p-ebt-outreach-materials</a:t>
            </a:r>
            <a:endParaRPr lang="en-US" sz="2000" dirty="0"/>
          </a:p>
          <a:p>
            <a:pPr>
              <a:spcAft>
                <a:spcPts val="1200"/>
              </a:spcAft>
              <a:buClr>
                <a:schemeClr val="dk1"/>
              </a:buClr>
              <a:buSzPts val="2400"/>
            </a:pPr>
            <a:r>
              <a:rPr lang="en-US" dirty="0"/>
              <a:t>P-EBT Resources for Sponsors:</a:t>
            </a:r>
          </a:p>
          <a:p>
            <a:pPr lvl="1">
              <a:spcAft>
                <a:spcPts val="1200"/>
              </a:spcAft>
              <a:buClr>
                <a:schemeClr val="dk1"/>
              </a:buClr>
              <a:buSzPts val="2400"/>
            </a:pPr>
            <a:r>
              <a:rPr lang="en-US" dirty="0">
                <a:hlinkClick r:id="rId7"/>
              </a:rPr>
              <a:t>https://www.cde.state.co.us/nutrition/schoolmealeligibility</a:t>
            </a:r>
            <a:r>
              <a:rPr lang="en-US" dirty="0"/>
              <a:t> </a:t>
            </a:r>
          </a:p>
          <a:p>
            <a:pPr lvl="1">
              <a:spcAft>
                <a:spcPts val="1200"/>
              </a:spcAft>
              <a:buClr>
                <a:schemeClr val="dk1"/>
              </a:buClr>
              <a:buSzPts val="2400"/>
            </a:pPr>
            <a:r>
              <a:rPr lang="en-US" b="0" i="0" u="sng" dirty="0">
                <a:solidFill>
                  <a:srgbClr val="403F3B"/>
                </a:solidFill>
                <a:effectLst/>
                <a:hlinkClick r:id="rId8"/>
              </a:rPr>
              <a:t>P-EBT Benefits for Students During SY2020-21 (PDF)</a:t>
            </a:r>
            <a:endParaRPr lang="en-US" b="0" i="0" u="sng" dirty="0">
              <a:solidFill>
                <a:srgbClr val="403F3B"/>
              </a:solidFill>
              <a:effectLst/>
            </a:endParaRPr>
          </a:p>
          <a:p>
            <a:pPr lvl="1">
              <a:spcAft>
                <a:spcPts val="1200"/>
              </a:spcAft>
              <a:buClr>
                <a:schemeClr val="dk1"/>
              </a:buClr>
              <a:buSzPts val="2400"/>
            </a:pPr>
            <a:r>
              <a:rPr lang="en-US" b="0" i="0" dirty="0">
                <a:solidFill>
                  <a:srgbClr val="333333"/>
                </a:solidFill>
                <a:effectLst/>
                <a:hlinkClick r:id="rId9"/>
              </a:rPr>
              <a:t>P-EBT  Data collection FAQ</a:t>
            </a:r>
            <a:endParaRPr lang="en-US" b="0" i="0" dirty="0">
              <a:solidFill>
                <a:srgbClr val="333333"/>
              </a:solidFill>
              <a:effectLst/>
            </a:endParaRPr>
          </a:p>
          <a:p>
            <a:pPr>
              <a:spcAft>
                <a:spcPts val="1200"/>
              </a:spcAft>
              <a:buClr>
                <a:schemeClr val="dk1"/>
              </a:buClr>
              <a:buSzPts val="2400"/>
            </a:pPr>
            <a:endParaRPr lang="en-US" sz="2000" dirty="0"/>
          </a:p>
          <a:p>
            <a:pPr>
              <a:spcAft>
                <a:spcPts val="1200"/>
              </a:spcAft>
              <a:buClr>
                <a:schemeClr val="dk1"/>
              </a:buClr>
              <a:buSzPts val="2400"/>
            </a:pPr>
            <a:endParaRPr lang="en-US" dirty="0"/>
          </a:p>
          <a:p>
            <a:pPr>
              <a:spcAft>
                <a:spcPts val="1200"/>
              </a:spcAft>
              <a:buClr>
                <a:schemeClr val="dk1"/>
              </a:buClr>
              <a:buSzPts val="2400"/>
            </a:pPr>
            <a:endParaRPr lang="en-US" dirty="0"/>
          </a:p>
          <a:p>
            <a:pPr marL="457200" lvl="1" indent="0">
              <a:buNone/>
            </a:pPr>
            <a:endParaRPr lang="en-US" dirty="0"/>
          </a:p>
          <a:p>
            <a:endParaRPr lang="en-US" dirty="0"/>
          </a:p>
        </p:txBody>
      </p:sp>
      <p:sp>
        <p:nvSpPr>
          <p:cNvPr id="3" name="Slide Number Placeholder 2">
            <a:extLst>
              <a:ext uri="{FF2B5EF4-FFF2-40B4-BE49-F238E27FC236}">
                <a16:creationId xmlns:a16="http://schemas.microsoft.com/office/drawing/2014/main" id="{A6821955-71A3-4D8C-A9A9-C979F89F10C1}"/>
              </a:ext>
            </a:extLst>
          </p:cNvPr>
          <p:cNvSpPr>
            <a:spLocks noGrp="1"/>
          </p:cNvSpPr>
          <p:nvPr>
            <p:ph type="sldNum" sz="quarter" idx="12"/>
          </p:nvPr>
        </p:nvSpPr>
        <p:spPr/>
        <p:txBody>
          <a:bodyPr/>
          <a:lstStyle/>
          <a:p>
            <a:fld id="{C479D5F6-EDCB-402A-AC08-4943A1820E8F}" type="slidenum">
              <a:rPr lang="en-US" smtClean="0"/>
              <a:pPr/>
              <a:t>18</a:t>
            </a:fld>
            <a:endParaRPr lang="en-US" dirty="0"/>
          </a:p>
        </p:txBody>
      </p:sp>
    </p:spTree>
    <p:custDataLst>
      <p:tags r:id="rId1"/>
    </p:custDataLst>
    <p:extLst>
      <p:ext uri="{BB962C8B-B14F-4D97-AF65-F5344CB8AC3E}">
        <p14:creationId xmlns:p14="http://schemas.microsoft.com/office/powerpoint/2010/main" val="1257114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7BB1DC-6D63-449F-914F-5E202F29B685}"/>
              </a:ext>
            </a:extLst>
          </p:cNvPr>
          <p:cNvSpPr>
            <a:spLocks noGrp="1"/>
          </p:cNvSpPr>
          <p:nvPr>
            <p:ph type="title"/>
          </p:nvPr>
        </p:nvSpPr>
        <p:spPr/>
        <p:txBody>
          <a:bodyPr>
            <a:normAutofit/>
          </a:bodyPr>
          <a:lstStyle/>
          <a:p>
            <a:r>
              <a:rPr lang="en-US" sz="3200" dirty="0"/>
              <a:t>Contacts</a:t>
            </a:r>
          </a:p>
        </p:txBody>
      </p:sp>
      <p:sp>
        <p:nvSpPr>
          <p:cNvPr id="5" name="Content Placeholder 4">
            <a:extLst>
              <a:ext uri="{FF2B5EF4-FFF2-40B4-BE49-F238E27FC236}">
                <a16:creationId xmlns:a16="http://schemas.microsoft.com/office/drawing/2014/main" id="{FC8BE5F4-5924-462E-86E7-F1EBE56F9709}"/>
              </a:ext>
            </a:extLst>
          </p:cNvPr>
          <p:cNvSpPr>
            <a:spLocks noGrp="1"/>
          </p:cNvSpPr>
          <p:nvPr>
            <p:ph idx="1"/>
          </p:nvPr>
        </p:nvSpPr>
        <p:spPr>
          <a:xfrm>
            <a:off x="861125" y="1559350"/>
            <a:ext cx="7166997" cy="4319249"/>
          </a:xfrm>
        </p:spPr>
        <p:txBody>
          <a:bodyPr>
            <a:normAutofit/>
          </a:bodyPr>
          <a:lstStyle/>
          <a:p>
            <a:pPr>
              <a:spcBef>
                <a:spcPts val="0"/>
              </a:spcBef>
              <a:spcAft>
                <a:spcPts val="1200"/>
              </a:spcAft>
              <a:buClr>
                <a:schemeClr val="dk1"/>
              </a:buClr>
              <a:buSzPts val="2400"/>
            </a:pPr>
            <a:r>
              <a:rPr lang="en-US" dirty="0"/>
              <a:t>P-EBT assistance or data questions email:		</a:t>
            </a:r>
          </a:p>
          <a:p>
            <a:pPr lvl="1">
              <a:spcBef>
                <a:spcPts val="0"/>
              </a:spcBef>
              <a:spcAft>
                <a:spcPts val="1200"/>
              </a:spcAft>
              <a:buClr>
                <a:schemeClr val="dk1"/>
              </a:buClr>
              <a:buSzPts val="2400"/>
            </a:pPr>
            <a:r>
              <a:rPr lang="en-US" dirty="0">
                <a:hlinkClick r:id="rId4"/>
              </a:rPr>
              <a:t>P-EBT.datapipeline.support@cde.state.co.us</a:t>
            </a:r>
            <a:r>
              <a:rPr lang="en-US" dirty="0"/>
              <a:t> </a:t>
            </a:r>
          </a:p>
          <a:p>
            <a:pPr>
              <a:spcAft>
                <a:spcPts val="1200"/>
              </a:spcAft>
              <a:buClr>
                <a:schemeClr val="dk1"/>
              </a:buClr>
              <a:buSzPts val="2400"/>
            </a:pPr>
            <a:r>
              <a:rPr lang="en-US" dirty="0"/>
              <a:t>P-EBT mini grant:</a:t>
            </a:r>
          </a:p>
          <a:p>
            <a:pPr lvl="1">
              <a:spcAft>
                <a:spcPts val="1200"/>
              </a:spcAft>
              <a:buClr>
                <a:schemeClr val="dk1"/>
              </a:buClr>
              <a:buSzPts val="2400"/>
            </a:pPr>
            <a:r>
              <a:rPr lang="en-US" dirty="0"/>
              <a:t>Questions, email: </a:t>
            </a:r>
            <a:r>
              <a:rPr lang="en-US" sz="2000" b="0" i="0" dirty="0">
                <a:solidFill>
                  <a:srgbClr val="202124"/>
                </a:solidFill>
                <a:effectLst/>
                <a:hlinkClick r:id="rId5"/>
              </a:rPr>
              <a:t>free&amp;reducedpriceschoolmeals@cde.state.co.us</a:t>
            </a:r>
            <a:r>
              <a:rPr lang="en-US" sz="2000" b="0" i="0" dirty="0">
                <a:solidFill>
                  <a:srgbClr val="202124"/>
                </a:solidFill>
                <a:effectLst/>
              </a:rPr>
              <a:t> </a:t>
            </a:r>
            <a:endParaRPr lang="en-US" sz="2200" dirty="0">
              <a:solidFill>
                <a:srgbClr val="202124"/>
              </a:solidFill>
            </a:endParaRPr>
          </a:p>
          <a:p>
            <a:pPr>
              <a:spcAft>
                <a:spcPts val="1200"/>
              </a:spcAft>
              <a:buClr>
                <a:schemeClr val="dk1"/>
              </a:buClr>
              <a:buSzPts val="2400"/>
            </a:pPr>
            <a:endParaRPr lang="en-US" dirty="0"/>
          </a:p>
          <a:p>
            <a:pPr marL="457200" lvl="1" indent="0">
              <a:buNone/>
            </a:pPr>
            <a:endParaRPr lang="en-US" dirty="0"/>
          </a:p>
          <a:p>
            <a:endParaRPr lang="en-US" dirty="0"/>
          </a:p>
        </p:txBody>
      </p:sp>
      <p:sp>
        <p:nvSpPr>
          <p:cNvPr id="3" name="Slide Number Placeholder 2">
            <a:extLst>
              <a:ext uri="{FF2B5EF4-FFF2-40B4-BE49-F238E27FC236}">
                <a16:creationId xmlns:a16="http://schemas.microsoft.com/office/drawing/2014/main" id="{A6821955-71A3-4D8C-A9A9-C979F89F10C1}"/>
              </a:ext>
            </a:extLst>
          </p:cNvPr>
          <p:cNvSpPr>
            <a:spLocks noGrp="1"/>
          </p:cNvSpPr>
          <p:nvPr>
            <p:ph type="sldNum" sz="quarter" idx="12"/>
          </p:nvPr>
        </p:nvSpPr>
        <p:spPr/>
        <p:txBody>
          <a:bodyPr/>
          <a:lstStyle/>
          <a:p>
            <a:fld id="{C479D5F6-EDCB-402A-AC08-4943A1820E8F}" type="slidenum">
              <a:rPr lang="en-US" smtClean="0"/>
              <a:pPr/>
              <a:t>19</a:t>
            </a:fld>
            <a:endParaRPr lang="en-US" dirty="0"/>
          </a:p>
        </p:txBody>
      </p:sp>
    </p:spTree>
    <p:custDataLst>
      <p:tags r:id="rId1"/>
    </p:custDataLst>
    <p:extLst>
      <p:ext uri="{BB962C8B-B14F-4D97-AF65-F5344CB8AC3E}">
        <p14:creationId xmlns:p14="http://schemas.microsoft.com/office/powerpoint/2010/main" val="635223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6264BF-DF1F-4305-87BC-F27F83C89BC8}"/>
              </a:ext>
            </a:extLst>
          </p:cNvPr>
          <p:cNvSpPr>
            <a:spLocks noGrp="1"/>
          </p:cNvSpPr>
          <p:nvPr>
            <p:ph type="title"/>
          </p:nvPr>
        </p:nvSpPr>
        <p:spPr/>
        <p:txBody>
          <a:bodyPr>
            <a:normAutofit/>
          </a:bodyPr>
          <a:lstStyle/>
          <a:p>
            <a:r>
              <a:rPr lang="en-US" sz="3200" dirty="0"/>
              <a:t>Call Details</a:t>
            </a:r>
          </a:p>
        </p:txBody>
      </p:sp>
      <p:sp>
        <p:nvSpPr>
          <p:cNvPr id="3" name="Content Placeholder 2">
            <a:extLst>
              <a:ext uri="{FF2B5EF4-FFF2-40B4-BE49-F238E27FC236}">
                <a16:creationId xmlns:a16="http://schemas.microsoft.com/office/drawing/2014/main" id="{11CA933D-0C06-4557-87E0-6B1C39C24A16}"/>
              </a:ext>
            </a:extLst>
          </p:cNvPr>
          <p:cNvSpPr>
            <a:spLocks noGrp="1"/>
          </p:cNvSpPr>
          <p:nvPr>
            <p:ph idx="1"/>
          </p:nvPr>
        </p:nvSpPr>
        <p:spPr/>
        <p:txBody>
          <a:bodyPr>
            <a:normAutofit/>
          </a:bodyPr>
          <a:lstStyle/>
          <a:p>
            <a:pPr marL="0" marR="0" indent="0">
              <a:spcBef>
                <a:spcPts val="0"/>
              </a:spcBef>
              <a:spcAft>
                <a:spcPts val="0"/>
              </a:spcAft>
              <a:buNone/>
            </a:pPr>
            <a:endParaRPr lang="en-US" i="0" dirty="0">
              <a:effectLst/>
              <a:ea typeface="Calibri" panose="020F0502020204030204" pitchFamily="34" charset="0"/>
            </a:endParaRPr>
          </a:p>
          <a:p>
            <a:pPr marR="0">
              <a:spcBef>
                <a:spcPts val="0"/>
              </a:spcBef>
              <a:spcAft>
                <a:spcPts val="0"/>
              </a:spcAft>
            </a:pPr>
            <a:endParaRPr lang="en-US" dirty="0">
              <a:ea typeface="Calibri" panose="020F0502020204030204" pitchFamily="34" charset="0"/>
            </a:endParaRPr>
          </a:p>
          <a:p>
            <a:pPr marL="0" marR="0" indent="0">
              <a:spcBef>
                <a:spcPts val="0"/>
              </a:spcBef>
              <a:spcAft>
                <a:spcPts val="0"/>
              </a:spcAft>
              <a:buNone/>
            </a:pPr>
            <a:endParaRPr lang="en-US" i="0" dirty="0">
              <a:effectLst/>
              <a:ea typeface="Calibri" panose="020F0502020204030204" pitchFamily="34" charset="0"/>
            </a:endParaRPr>
          </a:p>
          <a:p>
            <a:pPr marL="0" marR="0" indent="0">
              <a:spcBef>
                <a:spcPts val="0"/>
              </a:spcBef>
              <a:spcAft>
                <a:spcPts val="0"/>
              </a:spcAft>
              <a:buNone/>
            </a:pPr>
            <a:endParaRPr lang="en-US" dirty="0"/>
          </a:p>
          <a:p>
            <a:pPr>
              <a:spcBef>
                <a:spcPts val="0"/>
              </a:spcBef>
            </a:pPr>
            <a:endParaRPr lang="en-US" i="0" dirty="0">
              <a:effectLst/>
              <a:ea typeface="Calibri" panose="020F0502020204030204" pitchFamily="34" charset="0"/>
            </a:endParaRPr>
          </a:p>
          <a:p>
            <a:pPr>
              <a:spcBef>
                <a:spcPts val="0"/>
              </a:spcBef>
            </a:pPr>
            <a:endParaRPr lang="en-US" i="0" dirty="0">
              <a:effectLst/>
              <a:ea typeface="Calibri" panose="020F0502020204030204" pitchFamily="34" charset="0"/>
            </a:endParaRPr>
          </a:p>
          <a:p>
            <a:pPr>
              <a:spcBef>
                <a:spcPts val="0"/>
              </a:spcBef>
            </a:pPr>
            <a:endParaRPr lang="en-US" dirty="0">
              <a:ea typeface="Calibri" panose="020F0502020204030204" pitchFamily="34" charset="0"/>
            </a:endParaRPr>
          </a:p>
          <a:p>
            <a:pPr>
              <a:spcBef>
                <a:spcPts val="0"/>
              </a:spcBef>
            </a:pPr>
            <a:endParaRPr lang="en-US" i="0" dirty="0">
              <a:effectLst/>
              <a:ea typeface="Calibri" panose="020F0502020204030204" pitchFamily="34" charset="0"/>
            </a:endParaRPr>
          </a:p>
          <a:p>
            <a:pPr>
              <a:spcBef>
                <a:spcPts val="0"/>
              </a:spcBef>
            </a:pPr>
            <a:endParaRPr lang="en-US" dirty="0">
              <a:ea typeface="Calibri" panose="020F0502020204030204" pitchFamily="34" charset="0"/>
            </a:endParaRPr>
          </a:p>
          <a:p>
            <a:pPr marL="0" marR="0" indent="0">
              <a:spcBef>
                <a:spcPts val="0"/>
              </a:spcBef>
              <a:spcAft>
                <a:spcPts val="0"/>
              </a:spcAft>
              <a:buNone/>
            </a:pPr>
            <a:endParaRPr lang="en-US" dirty="0"/>
          </a:p>
          <a:p>
            <a:endParaRPr lang="en-US" dirty="0"/>
          </a:p>
        </p:txBody>
      </p:sp>
      <p:pic>
        <p:nvPicPr>
          <p:cNvPr id="5" name="Picture 4" descr="Graphical user interface&#10;&#10;Description automatically generated">
            <a:extLst>
              <a:ext uri="{FF2B5EF4-FFF2-40B4-BE49-F238E27FC236}">
                <a16:creationId xmlns:a16="http://schemas.microsoft.com/office/drawing/2014/main" id="{1ED5C9F2-629B-4D9C-B94C-4D30D3CF5CD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87051" y="3049507"/>
            <a:ext cx="1970569" cy="857197"/>
          </a:xfrm>
          <a:prstGeom prst="rect">
            <a:avLst/>
          </a:prstGeom>
        </p:spPr>
      </p:pic>
      <p:pic>
        <p:nvPicPr>
          <p:cNvPr id="2" name="Picture 1">
            <a:extLst>
              <a:ext uri="{FF2B5EF4-FFF2-40B4-BE49-F238E27FC236}">
                <a16:creationId xmlns:a16="http://schemas.microsoft.com/office/drawing/2014/main" id="{44DC1983-76C6-41ED-9B86-DC76A1F3D424}"/>
              </a:ext>
            </a:extLst>
          </p:cNvPr>
          <p:cNvPicPr>
            <a:picLocks noChangeAspect="1"/>
          </p:cNvPicPr>
          <p:nvPr/>
        </p:nvPicPr>
        <p:blipFill>
          <a:blip r:embed="rId6"/>
          <a:stretch>
            <a:fillRect/>
          </a:stretch>
        </p:blipFill>
        <p:spPr>
          <a:xfrm>
            <a:off x="-19155" y="1762223"/>
            <a:ext cx="4338084" cy="964592"/>
          </a:xfrm>
          <a:prstGeom prst="rect">
            <a:avLst/>
          </a:prstGeom>
        </p:spPr>
      </p:pic>
      <p:sp>
        <p:nvSpPr>
          <p:cNvPr id="7" name="Speech Bubble: Rectangle with Corners Rounded 6">
            <a:extLst>
              <a:ext uri="{FF2B5EF4-FFF2-40B4-BE49-F238E27FC236}">
                <a16:creationId xmlns:a16="http://schemas.microsoft.com/office/drawing/2014/main" id="{A8E66E70-EA7C-4B64-885A-DDF70ACC8182}"/>
              </a:ext>
            </a:extLst>
          </p:cNvPr>
          <p:cNvSpPr/>
          <p:nvPr/>
        </p:nvSpPr>
        <p:spPr>
          <a:xfrm>
            <a:off x="4768261" y="1631122"/>
            <a:ext cx="1397809" cy="964592"/>
          </a:xfrm>
          <a:prstGeom prst="wedgeRoundRectCallout">
            <a:avLst>
              <a:gd name="adj1" fmla="val -94591"/>
              <a:gd name="adj2" fmla="val 26418"/>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a:t>Computer audio- already muted</a:t>
            </a:r>
          </a:p>
        </p:txBody>
      </p:sp>
      <p:sp>
        <p:nvSpPr>
          <p:cNvPr id="9" name="Speech Bubble: Rectangle with Corners Rounded 8">
            <a:extLst>
              <a:ext uri="{FF2B5EF4-FFF2-40B4-BE49-F238E27FC236}">
                <a16:creationId xmlns:a16="http://schemas.microsoft.com/office/drawing/2014/main" id="{6C3FB4F5-422C-4286-99DC-A89D3686040A}"/>
              </a:ext>
            </a:extLst>
          </p:cNvPr>
          <p:cNvSpPr/>
          <p:nvPr/>
        </p:nvSpPr>
        <p:spPr>
          <a:xfrm>
            <a:off x="2836426" y="2818785"/>
            <a:ext cx="1240326" cy="964592"/>
          </a:xfrm>
          <a:prstGeom prst="wedgeRoundRectCallout">
            <a:avLst>
              <a:gd name="adj1" fmla="val -108541"/>
              <a:gd name="adj2" fmla="val 22888"/>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a:t>Conference line- please mute </a:t>
            </a:r>
          </a:p>
        </p:txBody>
      </p:sp>
      <p:pic>
        <p:nvPicPr>
          <p:cNvPr id="15" name="Picture 14">
            <a:extLst>
              <a:ext uri="{FF2B5EF4-FFF2-40B4-BE49-F238E27FC236}">
                <a16:creationId xmlns:a16="http://schemas.microsoft.com/office/drawing/2014/main" id="{59FE689F-21AD-4476-A978-6CFE7BD12970}"/>
              </a:ext>
            </a:extLst>
          </p:cNvPr>
          <p:cNvPicPr>
            <a:picLocks noChangeAspect="1"/>
          </p:cNvPicPr>
          <p:nvPr/>
        </p:nvPicPr>
        <p:blipFill>
          <a:blip r:embed="rId7"/>
          <a:stretch>
            <a:fillRect/>
          </a:stretch>
        </p:blipFill>
        <p:spPr>
          <a:xfrm>
            <a:off x="6389524" y="2538329"/>
            <a:ext cx="2709135" cy="4245243"/>
          </a:xfrm>
          <a:prstGeom prst="rect">
            <a:avLst/>
          </a:prstGeom>
        </p:spPr>
      </p:pic>
      <p:sp>
        <p:nvSpPr>
          <p:cNvPr id="17" name="Arrow: Right 16">
            <a:extLst>
              <a:ext uri="{FF2B5EF4-FFF2-40B4-BE49-F238E27FC236}">
                <a16:creationId xmlns:a16="http://schemas.microsoft.com/office/drawing/2014/main" id="{E92234D5-5170-47EB-BAB1-644CE1D3E1A2}"/>
              </a:ext>
            </a:extLst>
          </p:cNvPr>
          <p:cNvSpPr/>
          <p:nvPr/>
        </p:nvSpPr>
        <p:spPr>
          <a:xfrm>
            <a:off x="5390707" y="5029200"/>
            <a:ext cx="925032" cy="223284"/>
          </a:xfrm>
          <a:prstGeom prst="rightArrow">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721250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23A8C-E575-4BB6-92D5-15ECE1579774}"/>
              </a:ext>
            </a:extLst>
          </p:cNvPr>
          <p:cNvSpPr>
            <a:spLocks noGrp="1"/>
          </p:cNvSpPr>
          <p:nvPr>
            <p:ph type="title"/>
          </p:nvPr>
        </p:nvSpPr>
        <p:spPr/>
        <p:txBody>
          <a:bodyPr>
            <a:normAutofit/>
          </a:bodyPr>
          <a:lstStyle/>
          <a:p>
            <a:r>
              <a:rPr lang="en-US" sz="3600" dirty="0"/>
              <a:t>Contact Information</a:t>
            </a:r>
          </a:p>
        </p:txBody>
      </p:sp>
      <p:sp>
        <p:nvSpPr>
          <p:cNvPr id="3" name="Content Placeholder 2">
            <a:extLst>
              <a:ext uri="{FF2B5EF4-FFF2-40B4-BE49-F238E27FC236}">
                <a16:creationId xmlns:a16="http://schemas.microsoft.com/office/drawing/2014/main" id="{51A5C8D3-2F82-4E26-B9F3-A352D8F6602A}"/>
              </a:ext>
            </a:extLst>
          </p:cNvPr>
          <p:cNvSpPr>
            <a:spLocks noGrp="1"/>
          </p:cNvSpPr>
          <p:nvPr>
            <p:ph idx="1"/>
          </p:nvPr>
        </p:nvSpPr>
        <p:spPr/>
        <p:txBody>
          <a:bodyPr/>
          <a:lstStyle/>
          <a:p>
            <a:pPr marR="0">
              <a:spcBef>
                <a:spcPts val="0"/>
              </a:spcBef>
              <a:spcAft>
                <a:spcPts val="1200"/>
              </a:spcAft>
            </a:pPr>
            <a:r>
              <a:rPr lang="en-US" sz="2800" i="0" dirty="0">
                <a:effectLst/>
                <a:ea typeface="Calibri" panose="020F0502020204030204" pitchFamily="34" charset="0"/>
              </a:rPr>
              <a:t>If you experience audio or technical difficulties, please contact Alicia Grove at: </a:t>
            </a:r>
          </a:p>
          <a:p>
            <a:pPr lvl="1">
              <a:spcBef>
                <a:spcPts val="0"/>
              </a:spcBef>
              <a:spcAft>
                <a:spcPts val="1200"/>
              </a:spcAft>
            </a:pPr>
            <a:r>
              <a:rPr lang="en-US" sz="2400" i="0" dirty="0">
                <a:effectLst/>
                <a:ea typeface="Calibri" panose="020F0502020204030204" pitchFamily="34" charset="0"/>
              </a:rPr>
              <a:t>720-795-2038 OR</a:t>
            </a:r>
            <a:endParaRPr lang="en-US" sz="2400" dirty="0">
              <a:ea typeface="Calibri" panose="020F0502020204030204" pitchFamily="34" charset="0"/>
            </a:endParaRPr>
          </a:p>
          <a:p>
            <a:pPr lvl="1">
              <a:spcBef>
                <a:spcPts val="0"/>
              </a:spcBef>
              <a:spcAft>
                <a:spcPts val="1200"/>
              </a:spcAft>
            </a:pPr>
            <a:r>
              <a:rPr lang="en-US" sz="2400" dirty="0">
                <a:ea typeface="Calibri" panose="020F0502020204030204" pitchFamily="34" charset="0"/>
                <a:hlinkClick r:id="rId4"/>
              </a:rPr>
              <a:t>Grove_a@cde.state.co.us</a:t>
            </a:r>
            <a:r>
              <a:rPr lang="en-US" sz="2400" dirty="0">
                <a:ea typeface="Calibri" panose="020F0502020204030204" pitchFamily="34" charset="0"/>
              </a:rPr>
              <a:t> </a:t>
            </a:r>
          </a:p>
          <a:p>
            <a:pPr marL="457200" lvl="1" indent="0">
              <a:spcBef>
                <a:spcPts val="0"/>
              </a:spcBef>
              <a:buNone/>
            </a:pPr>
            <a:endParaRPr lang="en-US" dirty="0"/>
          </a:p>
        </p:txBody>
      </p:sp>
    </p:spTree>
    <p:custDataLst>
      <p:tags r:id="rId1"/>
    </p:custDataLst>
    <p:extLst>
      <p:ext uri="{BB962C8B-B14F-4D97-AF65-F5344CB8AC3E}">
        <p14:creationId xmlns:p14="http://schemas.microsoft.com/office/powerpoint/2010/main" val="1911831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2">
            <a:extLst>
              <a:ext uri="{FF2B5EF4-FFF2-40B4-BE49-F238E27FC236}">
                <a16:creationId xmlns:a16="http://schemas.microsoft.com/office/drawing/2014/main" id="{830AF79D-465A-4681-98B4-A5C340C51447}"/>
              </a:ext>
            </a:extLst>
          </p:cNvPr>
          <p:cNvGraphicFramePr>
            <a:graphicFrameLocks noGrp="1"/>
          </p:cNvGraphicFramePr>
          <p:nvPr>
            <p:ph idx="4294967295"/>
            <p:extLst>
              <p:ext uri="{D42A27DB-BD31-4B8C-83A1-F6EECF244321}">
                <p14:modId xmlns:p14="http://schemas.microsoft.com/office/powerpoint/2010/main" val="3393217575"/>
              </p:ext>
            </p:extLst>
          </p:nvPr>
        </p:nvGraphicFramePr>
        <p:xfrm>
          <a:off x="628650" y="994305"/>
          <a:ext cx="7886700" cy="46402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245562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CB3A96-9CB5-49A0-A11E-0663C7ABA3C6}"/>
              </a:ext>
            </a:extLst>
          </p:cNvPr>
          <p:cNvSpPr>
            <a:spLocks noGrp="1"/>
          </p:cNvSpPr>
          <p:nvPr>
            <p:ph idx="1"/>
          </p:nvPr>
        </p:nvSpPr>
        <p:spPr>
          <a:xfrm>
            <a:off x="433138" y="1524001"/>
            <a:ext cx="8277726" cy="5079486"/>
          </a:xfrm>
        </p:spPr>
        <p:txBody>
          <a:bodyPr>
            <a:normAutofit/>
          </a:bodyPr>
          <a:lstStyle/>
          <a:p>
            <a:pPr marL="0" indent="0">
              <a:spcBef>
                <a:spcPts val="0"/>
              </a:spcBef>
              <a:buNone/>
            </a:pPr>
            <a:r>
              <a:rPr lang="en-US" sz="1800" dirty="0">
                <a:ea typeface="Calibri" panose="020F0502020204030204" pitchFamily="34" charset="0"/>
              </a:rPr>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sex, disability, age, or reprisal or retaliation for prior civil rights activity in any program or activity conducted or funded by USDA. Persons with disabilities who require alternative means of communication for program information (e.g. Braille, large print, audiotape, American Sign Language, etc.), should contact the Agency (State or local) where they applied for benefits.  Individuals who are deaf, hard of hearing or have speech disabilities may contact USDA through the Federal Relay Service at (800) 877-8339.  Additionally, program information may be made available in languages other than English.</a:t>
            </a:r>
          </a:p>
          <a:p>
            <a:pPr marL="457200" lvl="1">
              <a:spcBef>
                <a:spcPts val="0"/>
              </a:spcBef>
            </a:pPr>
            <a:r>
              <a:rPr lang="en-US" sz="1400" dirty="0">
                <a:ea typeface="Calibri" panose="020F0502020204030204" pitchFamily="34" charset="0"/>
              </a:rPr>
              <a:t>To file a program complaint of discrimination, complete the </a:t>
            </a:r>
            <a:r>
              <a:rPr lang="en-US" sz="1400" u="sng" dirty="0">
                <a:solidFill>
                  <a:srgbClr val="0563C1"/>
                </a:solidFill>
                <a:ea typeface="Calibri" panose="020F0502020204030204" pitchFamily="34" charset="0"/>
                <a:hlinkClick r:id="rId4"/>
              </a:rPr>
              <a:t>USDA Program Discrimination Complaint Form</a:t>
            </a:r>
            <a:r>
              <a:rPr lang="en-US" sz="1400" dirty="0">
                <a:ea typeface="Calibri" panose="020F0502020204030204" pitchFamily="34" charset="0"/>
              </a:rPr>
              <a:t>, (AD-3027) found online at: </a:t>
            </a:r>
            <a:r>
              <a:rPr lang="en-US" sz="1400" u="sng" dirty="0">
                <a:solidFill>
                  <a:srgbClr val="0563C1"/>
                </a:solidFill>
                <a:ea typeface="Calibri" panose="020F0502020204030204" pitchFamily="34" charset="0"/>
                <a:hlinkClick r:id="rId5"/>
              </a:rPr>
              <a:t>https://www.usda.gov/oascr/how-to-file-a-program-discrimination-complaint</a:t>
            </a:r>
            <a:r>
              <a:rPr lang="en-US" sz="1400" dirty="0">
                <a:ea typeface="Calibri" panose="020F0502020204030204" pitchFamily="34" charset="0"/>
              </a:rPr>
              <a:t>, and at any USDA office, or write a letter addressed to USDA and provide in the letter all of the information requested in the form. </a:t>
            </a:r>
          </a:p>
          <a:p>
            <a:pPr marL="457200" lvl="1">
              <a:spcBef>
                <a:spcPts val="0"/>
              </a:spcBef>
            </a:pPr>
            <a:r>
              <a:rPr lang="en-US" sz="1400" dirty="0">
                <a:ea typeface="Calibri" panose="020F0502020204030204" pitchFamily="34" charset="0"/>
              </a:rPr>
              <a:t>To request a copy of the complaint form, call (866) 632-9992. Submit your completed form or letter to USDA by: (1) mail: U.S. Department of Agriculture Office of the Assistant Secretary for Civil Rights; 1400 Independence Avenue, SW Washington, D.C. 20250-9410; </a:t>
            </a:r>
          </a:p>
          <a:p>
            <a:pPr marL="457200" lvl="1">
              <a:spcBef>
                <a:spcPts val="0"/>
              </a:spcBef>
            </a:pPr>
            <a:r>
              <a:rPr lang="en-US" sz="1400" dirty="0">
                <a:ea typeface="Calibri" panose="020F0502020204030204" pitchFamily="34" charset="0"/>
              </a:rPr>
              <a:t>(2) fax: (202) 690-7442; or (3) email: </a:t>
            </a:r>
            <a:r>
              <a:rPr lang="en-US" sz="1400" u="sng" dirty="0">
                <a:solidFill>
                  <a:srgbClr val="0563C1"/>
                </a:solidFill>
                <a:ea typeface="Calibri" panose="020F0502020204030204" pitchFamily="34" charset="0"/>
                <a:hlinkClick r:id="rId6"/>
              </a:rPr>
              <a:t>program.intake@usda.gov</a:t>
            </a:r>
            <a:r>
              <a:rPr lang="en-US" sz="1400" dirty="0">
                <a:ea typeface="Calibri" panose="020F0502020204030204" pitchFamily="34" charset="0"/>
              </a:rPr>
              <a:t>. </a:t>
            </a:r>
          </a:p>
          <a:p>
            <a:pPr marL="0" indent="0">
              <a:spcBef>
                <a:spcPts val="0"/>
              </a:spcBef>
              <a:buNone/>
            </a:pPr>
            <a:endParaRPr lang="en-US" sz="1800" dirty="0">
              <a:ea typeface="Calibri" panose="020F0502020204030204" pitchFamily="34" charset="0"/>
            </a:endParaRPr>
          </a:p>
          <a:p>
            <a:pPr marL="0" indent="0">
              <a:spcBef>
                <a:spcPts val="0"/>
              </a:spcBef>
              <a:buNone/>
            </a:pPr>
            <a:r>
              <a:rPr lang="en-US" sz="1800" dirty="0">
                <a:ea typeface="Calibri" panose="020F0502020204030204" pitchFamily="34" charset="0"/>
              </a:rPr>
              <a:t>This institution is an equal opportunity provider.</a:t>
            </a:r>
          </a:p>
        </p:txBody>
      </p:sp>
      <p:sp>
        <p:nvSpPr>
          <p:cNvPr id="6" name="Title 5">
            <a:extLst>
              <a:ext uri="{FF2B5EF4-FFF2-40B4-BE49-F238E27FC236}">
                <a16:creationId xmlns:a16="http://schemas.microsoft.com/office/drawing/2014/main" id="{0CCC3EFB-247A-426E-AECE-37313ACAE1B5}"/>
              </a:ext>
            </a:extLst>
          </p:cNvPr>
          <p:cNvSpPr>
            <a:spLocks noGrp="1"/>
          </p:cNvSpPr>
          <p:nvPr>
            <p:ph type="title"/>
          </p:nvPr>
        </p:nvSpPr>
        <p:spPr/>
        <p:txBody>
          <a:bodyPr>
            <a:normAutofit/>
          </a:bodyPr>
          <a:lstStyle/>
          <a:p>
            <a:r>
              <a:rPr lang="en-US" sz="3200" dirty="0"/>
              <a:t>Non-Discrimination Statement</a:t>
            </a:r>
          </a:p>
        </p:txBody>
      </p:sp>
    </p:spTree>
    <p:custDataLst>
      <p:tags r:id="rId1"/>
    </p:custDataLst>
    <p:extLst>
      <p:ext uri="{BB962C8B-B14F-4D97-AF65-F5344CB8AC3E}">
        <p14:creationId xmlns:p14="http://schemas.microsoft.com/office/powerpoint/2010/main" val="363703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6C5E4-97D7-458D-B096-4B6F45DA7C98}"/>
              </a:ext>
            </a:extLst>
          </p:cNvPr>
          <p:cNvSpPr>
            <a:spLocks noGrp="1"/>
          </p:cNvSpPr>
          <p:nvPr>
            <p:ph type="title"/>
          </p:nvPr>
        </p:nvSpPr>
        <p:spPr/>
        <p:txBody>
          <a:bodyPr>
            <a:normAutofit/>
          </a:bodyPr>
          <a:lstStyle/>
          <a:p>
            <a:r>
              <a:rPr lang="en-US" sz="3200" b="1" dirty="0"/>
              <a:t>Conditions for Success</a:t>
            </a:r>
          </a:p>
        </p:txBody>
      </p:sp>
      <p:sp>
        <p:nvSpPr>
          <p:cNvPr id="4" name="Slide Number Placeholder 3">
            <a:extLst>
              <a:ext uri="{FF2B5EF4-FFF2-40B4-BE49-F238E27FC236}">
                <a16:creationId xmlns:a16="http://schemas.microsoft.com/office/drawing/2014/main" id="{7A47CD37-05C7-4DA8-A880-15D15A65F84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BFA58277-9992-4B78-B1B5-6CD2A05734DE}"/>
              </a:ext>
            </a:extLst>
          </p:cNvPr>
          <p:cNvSpPr txBox="1"/>
          <p:nvPr/>
        </p:nvSpPr>
        <p:spPr>
          <a:xfrm>
            <a:off x="5919849" y="3009873"/>
            <a:ext cx="3224151" cy="33855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Be present and engaged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Put your cell phone out of arms reach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Close out email or other tabs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Avoid multi-tasking or doing other 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Rectangle 17" descr="Head with gears">
            <a:extLst>
              <a:ext uri="{FF2B5EF4-FFF2-40B4-BE49-F238E27FC236}">
                <a16:creationId xmlns:a16="http://schemas.microsoft.com/office/drawing/2014/main" id="{27B483FE-8268-4C83-93B2-391092D232E1}"/>
              </a:ext>
            </a:extLst>
          </p:cNvPr>
          <p:cNvSpPr/>
          <p:nvPr/>
        </p:nvSpPr>
        <p:spPr>
          <a:xfrm>
            <a:off x="4962662" y="-533589"/>
            <a:ext cx="379847" cy="379847"/>
          </a:xfrm>
          <a:prstGeom prst="rect">
            <a:avLst/>
          </a:prstGeom>
          <a: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20" name="Oval 19">
            <a:extLst>
              <a:ext uri="{FF2B5EF4-FFF2-40B4-BE49-F238E27FC236}">
                <a16:creationId xmlns:a16="http://schemas.microsoft.com/office/drawing/2014/main" id="{79DFC00E-02CF-43C0-B16C-7CE5FE1F54F7}"/>
              </a:ext>
            </a:extLst>
          </p:cNvPr>
          <p:cNvSpPr/>
          <p:nvPr/>
        </p:nvSpPr>
        <p:spPr>
          <a:xfrm>
            <a:off x="673832" y="1904869"/>
            <a:ext cx="654908" cy="654908"/>
          </a:xfrm>
          <a:prstGeom prst="ellipse">
            <a:avLst/>
          </a:prstGeom>
        </p:spPr>
        <p:style>
          <a:lnRef idx="0">
            <a:schemeClr val="lt1">
              <a:alpha val="0"/>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p:style>
      </p:sp>
      <p:sp>
        <p:nvSpPr>
          <p:cNvPr id="22" name="Oval 21">
            <a:extLst>
              <a:ext uri="{FF2B5EF4-FFF2-40B4-BE49-F238E27FC236}">
                <a16:creationId xmlns:a16="http://schemas.microsoft.com/office/drawing/2014/main" id="{A6CFFA86-E7DC-456E-8783-BAE99A2FFF59}"/>
              </a:ext>
            </a:extLst>
          </p:cNvPr>
          <p:cNvSpPr/>
          <p:nvPr/>
        </p:nvSpPr>
        <p:spPr>
          <a:xfrm>
            <a:off x="673832" y="3897788"/>
            <a:ext cx="654908" cy="654908"/>
          </a:xfrm>
          <a:prstGeom prst="ellipse">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sp>
      <p:sp>
        <p:nvSpPr>
          <p:cNvPr id="25" name="Oval 24">
            <a:extLst>
              <a:ext uri="{FF2B5EF4-FFF2-40B4-BE49-F238E27FC236}">
                <a16:creationId xmlns:a16="http://schemas.microsoft.com/office/drawing/2014/main" id="{3CF0DB18-61F3-4C3B-9155-BB244DC3665B}"/>
              </a:ext>
            </a:extLst>
          </p:cNvPr>
          <p:cNvSpPr/>
          <p:nvPr/>
        </p:nvSpPr>
        <p:spPr>
          <a:xfrm>
            <a:off x="4990512" y="1893085"/>
            <a:ext cx="654908" cy="654908"/>
          </a:xfrm>
          <a:prstGeom prst="ellipse">
            <a:avLst/>
          </a:prstGeom>
          <a:solidFill>
            <a:schemeClr val="accent1"/>
          </a:solidFill>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sp>
      <p:sp>
        <p:nvSpPr>
          <p:cNvPr id="26" name="Oval 25">
            <a:extLst>
              <a:ext uri="{FF2B5EF4-FFF2-40B4-BE49-F238E27FC236}">
                <a16:creationId xmlns:a16="http://schemas.microsoft.com/office/drawing/2014/main" id="{3E695A60-FFEF-43D7-8E86-FABB5CDE3516}"/>
              </a:ext>
            </a:extLst>
          </p:cNvPr>
          <p:cNvSpPr/>
          <p:nvPr/>
        </p:nvSpPr>
        <p:spPr>
          <a:xfrm>
            <a:off x="5015055" y="3897788"/>
            <a:ext cx="654908" cy="654908"/>
          </a:xfrm>
          <a:prstGeom prst="ellipse">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sp>
      <p:sp>
        <p:nvSpPr>
          <p:cNvPr id="28" name="Rectangle 27" descr="Headphones">
            <a:extLst>
              <a:ext uri="{FF2B5EF4-FFF2-40B4-BE49-F238E27FC236}">
                <a16:creationId xmlns:a16="http://schemas.microsoft.com/office/drawing/2014/main" id="{521B48A5-337A-490B-83D8-95E5D4463CD2}"/>
              </a:ext>
            </a:extLst>
          </p:cNvPr>
          <p:cNvSpPr/>
          <p:nvPr/>
        </p:nvSpPr>
        <p:spPr>
          <a:xfrm>
            <a:off x="815915" y="3979918"/>
            <a:ext cx="379847" cy="379847"/>
          </a:xfrm>
          <a:prstGeom prst="rect">
            <a:avLst/>
          </a:prstGeom>
          <a: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31" name="Rectangle 30" descr="Thumbs Up Sign">
            <a:extLst>
              <a:ext uri="{FF2B5EF4-FFF2-40B4-BE49-F238E27FC236}">
                <a16:creationId xmlns:a16="http://schemas.microsoft.com/office/drawing/2014/main" id="{3EB76991-3CC4-483C-869A-5FC8B0327BB5}"/>
              </a:ext>
            </a:extLst>
          </p:cNvPr>
          <p:cNvSpPr/>
          <p:nvPr/>
        </p:nvSpPr>
        <p:spPr>
          <a:xfrm>
            <a:off x="811362" y="2030616"/>
            <a:ext cx="379847" cy="379847"/>
          </a:xfrm>
          <a:prstGeom prst="rect">
            <a:avLst/>
          </a:prstGeom>
          <a: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33" name="Rectangle 32" descr="Head with gears">
            <a:extLst>
              <a:ext uri="{FF2B5EF4-FFF2-40B4-BE49-F238E27FC236}">
                <a16:creationId xmlns:a16="http://schemas.microsoft.com/office/drawing/2014/main" id="{905DA2CD-C3A4-4B56-A5F6-41B8AB95310D}"/>
              </a:ext>
            </a:extLst>
          </p:cNvPr>
          <p:cNvSpPr/>
          <p:nvPr/>
        </p:nvSpPr>
        <p:spPr>
          <a:xfrm>
            <a:off x="5168198" y="4009333"/>
            <a:ext cx="379847" cy="379847"/>
          </a:xfrm>
          <a:prstGeom prst="rect">
            <a:avLst/>
          </a:prstGeom>
          <a:blipFill>
            <a:blip r:embed="rId10">
              <a:extLst>
                <a:ext uri="{96DAC541-7B7A-43D3-8B79-37D633B846F1}">
                  <asvg:svgBlip xmlns:asvg="http://schemas.microsoft.com/office/drawing/2016/SVG/main" r:embed="rId11"/>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34" name="Rectangle 33" descr="Smiling Face with No Fill">
            <a:extLst>
              <a:ext uri="{FF2B5EF4-FFF2-40B4-BE49-F238E27FC236}">
                <a16:creationId xmlns:a16="http://schemas.microsoft.com/office/drawing/2014/main" id="{1675FC4B-DE74-4EFB-A767-0716630B40AD}"/>
              </a:ext>
            </a:extLst>
          </p:cNvPr>
          <p:cNvSpPr/>
          <p:nvPr/>
        </p:nvSpPr>
        <p:spPr>
          <a:xfrm>
            <a:off x="5128042" y="2030615"/>
            <a:ext cx="379847" cy="379847"/>
          </a:xfrm>
          <a:prstGeom prst="rect">
            <a:avLst/>
          </a:prstGeom>
          <a: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23" name="TextBox 22">
            <a:extLst>
              <a:ext uri="{FF2B5EF4-FFF2-40B4-BE49-F238E27FC236}">
                <a16:creationId xmlns:a16="http://schemas.microsoft.com/office/drawing/2014/main" id="{DA86DD4B-E54D-43D6-8104-7D7C9CAEDD2C}"/>
              </a:ext>
            </a:extLst>
          </p:cNvPr>
          <p:cNvSpPr txBox="1"/>
          <p:nvPr/>
        </p:nvSpPr>
        <p:spPr>
          <a:xfrm>
            <a:off x="1465638" y="2004566"/>
            <a:ext cx="5937662"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Bring a positive attitude</a:t>
            </a:r>
          </a:p>
        </p:txBody>
      </p:sp>
      <p:sp>
        <p:nvSpPr>
          <p:cNvPr id="30" name="TextBox 29">
            <a:extLst>
              <a:ext uri="{FF2B5EF4-FFF2-40B4-BE49-F238E27FC236}">
                <a16:creationId xmlns:a16="http://schemas.microsoft.com/office/drawing/2014/main" id="{94C9A8A1-8FB4-4308-815A-32EE51FF36B2}"/>
              </a:ext>
            </a:extLst>
          </p:cNvPr>
          <p:cNvSpPr txBox="1"/>
          <p:nvPr/>
        </p:nvSpPr>
        <p:spPr>
          <a:xfrm>
            <a:off x="1603169" y="3990433"/>
            <a:ext cx="242850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Actively listen</a:t>
            </a:r>
          </a:p>
        </p:txBody>
      </p:sp>
      <p:sp>
        <p:nvSpPr>
          <p:cNvPr id="35" name="TextBox 34">
            <a:extLst>
              <a:ext uri="{FF2B5EF4-FFF2-40B4-BE49-F238E27FC236}">
                <a16:creationId xmlns:a16="http://schemas.microsoft.com/office/drawing/2014/main" id="{B0DF3F68-FEE5-44F5-B5B7-5D707E5D91A5}"/>
              </a:ext>
            </a:extLst>
          </p:cNvPr>
          <p:cNvSpPr txBox="1"/>
          <p:nvPr/>
        </p:nvSpPr>
        <p:spPr>
          <a:xfrm>
            <a:off x="5919849" y="1970107"/>
            <a:ext cx="2550319"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Be respectful, inclusive, and open minded</a:t>
            </a:r>
          </a:p>
        </p:txBody>
      </p:sp>
    </p:spTree>
    <p:custDataLst>
      <p:tags r:id="rId1"/>
    </p:custDataLst>
    <p:extLst>
      <p:ext uri="{BB962C8B-B14F-4D97-AF65-F5344CB8AC3E}">
        <p14:creationId xmlns:p14="http://schemas.microsoft.com/office/powerpoint/2010/main" val="3879850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9"/>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3200"/>
              <a:buFont typeface="Arial"/>
              <a:buNone/>
            </a:pPr>
            <a:r>
              <a:rPr lang="en-US" sz="3200" dirty="0"/>
              <a:t>What We Will Cover</a:t>
            </a:r>
            <a:endParaRPr dirty="0"/>
          </a:p>
        </p:txBody>
      </p:sp>
      <p:sp>
        <p:nvSpPr>
          <p:cNvPr id="254" name="Google Shape;254;p19"/>
          <p:cNvSpPr txBox="1">
            <a:spLocks noGrp="1"/>
          </p:cNvSpPr>
          <p:nvPr>
            <p:ph type="body" idx="1"/>
          </p:nvPr>
        </p:nvSpPr>
        <p:spPr>
          <a:xfrm>
            <a:off x="1491191" y="1474329"/>
            <a:ext cx="5715521" cy="4616505"/>
          </a:xfrm>
          <a:prstGeom prst="rect">
            <a:avLst/>
          </a:prstGeom>
          <a:noFill/>
          <a:ln>
            <a:noFill/>
          </a:ln>
        </p:spPr>
        <p:txBody>
          <a:bodyPr spcFirstLastPara="1" wrap="square" lIns="0" tIns="0" rIns="0" bIns="45700" anchor="t" anchorCtr="0">
            <a:normAutofit lnSpcReduction="10000"/>
          </a:bodyPr>
          <a:lstStyle/>
          <a:p>
            <a:pPr marL="0" lvl="0" indent="0" algn="l" rtl="0">
              <a:lnSpc>
                <a:spcPct val="90000"/>
              </a:lnSpc>
              <a:spcBef>
                <a:spcPts val="0"/>
              </a:spcBef>
              <a:spcAft>
                <a:spcPts val="0"/>
              </a:spcAft>
              <a:buClr>
                <a:schemeClr val="dk1"/>
              </a:buClr>
              <a:buSzPts val="2400"/>
              <a:buNone/>
            </a:pPr>
            <a:endParaRPr lang="en-US" sz="3200" dirty="0"/>
          </a:p>
          <a:p>
            <a:pPr marL="0" lvl="0" indent="0" algn="l" rtl="0">
              <a:lnSpc>
                <a:spcPct val="90000"/>
              </a:lnSpc>
              <a:spcBef>
                <a:spcPts val="0"/>
              </a:spcBef>
              <a:spcAft>
                <a:spcPts val="0"/>
              </a:spcAft>
              <a:buClr>
                <a:schemeClr val="dk1"/>
              </a:buClr>
              <a:buSzPts val="2400"/>
              <a:buNone/>
            </a:pPr>
            <a:r>
              <a:rPr lang="en-US" sz="3200" dirty="0"/>
              <a:t>P-EBT Support Center</a:t>
            </a:r>
          </a:p>
          <a:p>
            <a:pPr marL="0" lvl="0" indent="0" algn="l" rtl="0">
              <a:lnSpc>
                <a:spcPct val="90000"/>
              </a:lnSpc>
              <a:spcBef>
                <a:spcPts val="0"/>
              </a:spcBef>
              <a:spcAft>
                <a:spcPts val="0"/>
              </a:spcAft>
              <a:buClr>
                <a:schemeClr val="dk1"/>
              </a:buClr>
              <a:buSzPts val="2400"/>
              <a:buNone/>
            </a:pPr>
            <a:endParaRPr lang="en-US" sz="3200" dirty="0"/>
          </a:p>
          <a:p>
            <a:pPr marL="0" lvl="0" indent="0" algn="l" rtl="0">
              <a:lnSpc>
                <a:spcPct val="90000"/>
              </a:lnSpc>
              <a:spcBef>
                <a:spcPts val="0"/>
              </a:spcBef>
              <a:spcAft>
                <a:spcPts val="0"/>
              </a:spcAft>
              <a:buClr>
                <a:schemeClr val="dk1"/>
              </a:buClr>
              <a:buSzPts val="2400"/>
              <a:buNone/>
            </a:pPr>
            <a:endParaRPr lang="en-US" sz="3200" dirty="0"/>
          </a:p>
          <a:p>
            <a:pPr marL="0" lvl="0" indent="0" algn="l" rtl="0">
              <a:lnSpc>
                <a:spcPct val="90000"/>
              </a:lnSpc>
              <a:spcBef>
                <a:spcPts val="0"/>
              </a:spcBef>
              <a:spcAft>
                <a:spcPts val="0"/>
              </a:spcAft>
              <a:buClr>
                <a:schemeClr val="dk1"/>
              </a:buClr>
              <a:buSzPts val="2400"/>
              <a:buNone/>
            </a:pPr>
            <a:r>
              <a:rPr lang="en-US" sz="3200" dirty="0"/>
              <a:t>P-EBT Mini Grants</a:t>
            </a:r>
          </a:p>
          <a:p>
            <a:pPr marL="0" lvl="0" indent="0" algn="l" rtl="0">
              <a:lnSpc>
                <a:spcPct val="90000"/>
              </a:lnSpc>
              <a:spcBef>
                <a:spcPts val="0"/>
              </a:spcBef>
              <a:spcAft>
                <a:spcPts val="0"/>
              </a:spcAft>
              <a:buClr>
                <a:schemeClr val="dk1"/>
              </a:buClr>
              <a:buSzPts val="2400"/>
              <a:buNone/>
            </a:pPr>
            <a:endParaRPr lang="en-US" sz="3200" dirty="0"/>
          </a:p>
          <a:p>
            <a:pPr marL="0" lvl="0" indent="0" algn="l" rtl="0">
              <a:lnSpc>
                <a:spcPct val="90000"/>
              </a:lnSpc>
              <a:spcBef>
                <a:spcPts val="0"/>
              </a:spcBef>
              <a:spcAft>
                <a:spcPts val="0"/>
              </a:spcAft>
              <a:buClr>
                <a:schemeClr val="dk1"/>
              </a:buClr>
              <a:buSzPts val="2400"/>
              <a:buNone/>
            </a:pPr>
            <a:endParaRPr lang="en-US" sz="3200" dirty="0"/>
          </a:p>
          <a:p>
            <a:pPr marL="0" lvl="0" indent="0" algn="l" rtl="0">
              <a:lnSpc>
                <a:spcPct val="90000"/>
              </a:lnSpc>
              <a:spcBef>
                <a:spcPts val="0"/>
              </a:spcBef>
              <a:spcAft>
                <a:spcPts val="0"/>
              </a:spcAft>
              <a:buClr>
                <a:schemeClr val="dk1"/>
              </a:buClr>
              <a:buSzPts val="2400"/>
              <a:buNone/>
            </a:pPr>
            <a:r>
              <a:rPr lang="en-US" sz="3200" dirty="0"/>
              <a:t>May 31 P-EBT data collection</a:t>
            </a:r>
          </a:p>
          <a:p>
            <a:pPr marL="0" lvl="0" indent="0" algn="l" rtl="0">
              <a:lnSpc>
                <a:spcPct val="90000"/>
              </a:lnSpc>
              <a:spcBef>
                <a:spcPts val="0"/>
              </a:spcBef>
              <a:spcAft>
                <a:spcPts val="0"/>
              </a:spcAft>
              <a:buClr>
                <a:schemeClr val="dk1"/>
              </a:buClr>
              <a:buSzPts val="2400"/>
              <a:buNone/>
            </a:pPr>
            <a:endParaRPr lang="en-US" sz="3200" dirty="0"/>
          </a:p>
          <a:p>
            <a:pPr marL="0" lvl="0" indent="0" algn="l" rtl="0">
              <a:lnSpc>
                <a:spcPct val="90000"/>
              </a:lnSpc>
              <a:spcBef>
                <a:spcPts val="0"/>
              </a:spcBef>
              <a:spcAft>
                <a:spcPts val="0"/>
              </a:spcAft>
              <a:buClr>
                <a:schemeClr val="dk1"/>
              </a:buClr>
              <a:buSzPts val="2400"/>
              <a:buNone/>
            </a:pPr>
            <a:endParaRPr lang="en-US" sz="3200" dirty="0"/>
          </a:p>
          <a:p>
            <a:pPr marL="0" lvl="0" indent="0" algn="l" rtl="0">
              <a:lnSpc>
                <a:spcPct val="90000"/>
              </a:lnSpc>
              <a:spcBef>
                <a:spcPts val="0"/>
              </a:spcBef>
              <a:spcAft>
                <a:spcPts val="0"/>
              </a:spcAft>
              <a:buClr>
                <a:schemeClr val="dk1"/>
              </a:buClr>
              <a:buSzPts val="2400"/>
              <a:buNone/>
            </a:pPr>
            <a:r>
              <a:rPr lang="en-US" sz="3200" dirty="0"/>
              <a:t>2020-21 Summer P-EBT Benefits</a:t>
            </a:r>
          </a:p>
          <a:p>
            <a:pPr marL="0" lvl="0" indent="0" algn="l" rtl="0">
              <a:lnSpc>
                <a:spcPct val="90000"/>
              </a:lnSpc>
              <a:spcBef>
                <a:spcPts val="0"/>
              </a:spcBef>
              <a:spcAft>
                <a:spcPts val="0"/>
              </a:spcAft>
              <a:buClr>
                <a:schemeClr val="dk1"/>
              </a:buClr>
              <a:buSzPts val="2400"/>
              <a:buNone/>
            </a:pPr>
            <a:endParaRPr lang="en-US" dirty="0"/>
          </a:p>
          <a:p>
            <a:pPr marL="228600" lvl="0" indent="-228600" algn="l" rtl="0">
              <a:lnSpc>
                <a:spcPct val="90000"/>
              </a:lnSpc>
              <a:spcBef>
                <a:spcPts val="0"/>
              </a:spcBef>
              <a:spcAft>
                <a:spcPts val="0"/>
              </a:spcAft>
              <a:buClr>
                <a:schemeClr val="dk1"/>
              </a:buClr>
              <a:buSzPts val="2400"/>
              <a:buChar char="•"/>
            </a:pPr>
            <a:endParaRPr dirty="0"/>
          </a:p>
          <a:p>
            <a:pPr marL="0" lvl="0" indent="0" algn="l" rtl="0">
              <a:lnSpc>
                <a:spcPct val="90000"/>
              </a:lnSpc>
              <a:spcBef>
                <a:spcPts val="1000"/>
              </a:spcBef>
              <a:spcAft>
                <a:spcPts val="0"/>
              </a:spcAft>
              <a:buClr>
                <a:schemeClr val="dk1"/>
              </a:buClr>
              <a:buSzPts val="2400"/>
              <a:buNone/>
            </a:pPr>
            <a:endParaRPr dirty="0"/>
          </a:p>
          <a:p>
            <a:pPr marL="228600" lvl="0" indent="-76200" algn="l" rtl="0">
              <a:lnSpc>
                <a:spcPct val="90000"/>
              </a:lnSpc>
              <a:spcBef>
                <a:spcPts val="1000"/>
              </a:spcBef>
              <a:spcAft>
                <a:spcPts val="0"/>
              </a:spcAft>
              <a:buClr>
                <a:schemeClr val="dk1"/>
              </a:buClr>
              <a:buSzPts val="2400"/>
              <a:buNone/>
            </a:pPr>
            <a:endParaRPr dirty="0"/>
          </a:p>
        </p:txBody>
      </p:sp>
      <p:sp>
        <p:nvSpPr>
          <p:cNvPr id="255" name="Google Shape;255;p19"/>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pic>
        <p:nvPicPr>
          <p:cNvPr id="4" name="Graphic 3" descr="Piggy Bank with solid fill">
            <a:extLst>
              <a:ext uri="{FF2B5EF4-FFF2-40B4-BE49-F238E27FC236}">
                <a16:creationId xmlns:a16="http://schemas.microsoft.com/office/drawing/2014/main" id="{017D29B1-2382-48F2-8528-250E2E4583C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2442" y="2712775"/>
            <a:ext cx="914400" cy="914400"/>
          </a:xfrm>
          <a:prstGeom prst="rect">
            <a:avLst/>
          </a:prstGeom>
        </p:spPr>
      </p:pic>
      <p:pic>
        <p:nvPicPr>
          <p:cNvPr id="6" name="Graphic 5" descr="Receiver with solid fill">
            <a:extLst>
              <a:ext uri="{FF2B5EF4-FFF2-40B4-BE49-F238E27FC236}">
                <a16:creationId xmlns:a16="http://schemas.microsoft.com/office/drawing/2014/main" id="{32F64CD3-EF8A-4DB7-98B1-863BCA58764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7513" y="1612333"/>
            <a:ext cx="764258" cy="764258"/>
          </a:xfrm>
          <a:prstGeom prst="rect">
            <a:avLst/>
          </a:prstGeom>
        </p:spPr>
      </p:pic>
      <p:pic>
        <p:nvPicPr>
          <p:cNvPr id="3" name="Graphic 2" descr="Server with solid fill">
            <a:extLst>
              <a:ext uri="{FF2B5EF4-FFF2-40B4-BE49-F238E27FC236}">
                <a16:creationId xmlns:a16="http://schemas.microsoft.com/office/drawing/2014/main" id="{140B14E7-FE33-4AF3-8FC0-BC9FA2F5686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09843" y="3972326"/>
            <a:ext cx="914400" cy="914400"/>
          </a:xfrm>
          <a:prstGeom prst="rect">
            <a:avLst/>
          </a:prstGeom>
        </p:spPr>
      </p:pic>
      <p:pic>
        <p:nvPicPr>
          <p:cNvPr id="7" name="Graphic 6" descr="Coins with solid fill">
            <a:extLst>
              <a:ext uri="{FF2B5EF4-FFF2-40B4-BE49-F238E27FC236}">
                <a16:creationId xmlns:a16="http://schemas.microsoft.com/office/drawing/2014/main" id="{74A8B92F-255E-4699-B927-49935248C74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87394" y="5087899"/>
            <a:ext cx="914400" cy="914400"/>
          </a:xfrm>
          <a:prstGeom prst="rect">
            <a:avLst/>
          </a:prstGeom>
        </p:spPr>
      </p:pic>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5A86A-40C4-4BCC-8060-6D2766A8B796}"/>
              </a:ext>
            </a:extLst>
          </p:cNvPr>
          <p:cNvSpPr>
            <a:spLocks noGrp="1"/>
          </p:cNvSpPr>
          <p:nvPr>
            <p:ph type="title"/>
          </p:nvPr>
        </p:nvSpPr>
        <p:spPr/>
        <p:txBody>
          <a:bodyPr>
            <a:normAutofit/>
          </a:bodyPr>
          <a:lstStyle/>
          <a:p>
            <a:r>
              <a:rPr lang="en-US" sz="3200" dirty="0"/>
              <a:t>P-EBT Support Center</a:t>
            </a:r>
          </a:p>
        </p:txBody>
      </p:sp>
      <p:sp>
        <p:nvSpPr>
          <p:cNvPr id="3" name="Content Placeholder 2">
            <a:extLst>
              <a:ext uri="{FF2B5EF4-FFF2-40B4-BE49-F238E27FC236}">
                <a16:creationId xmlns:a16="http://schemas.microsoft.com/office/drawing/2014/main" id="{70491FFA-FB00-4AC0-BCA7-5266690D1CBD}"/>
              </a:ext>
            </a:extLst>
          </p:cNvPr>
          <p:cNvSpPr>
            <a:spLocks noGrp="1"/>
          </p:cNvSpPr>
          <p:nvPr>
            <p:ph idx="1"/>
          </p:nvPr>
        </p:nvSpPr>
        <p:spPr>
          <a:xfrm>
            <a:off x="628650" y="1463040"/>
            <a:ext cx="7910916" cy="4963978"/>
          </a:xfrm>
        </p:spPr>
        <p:txBody>
          <a:bodyPr>
            <a:normAutofit lnSpcReduction="10000"/>
          </a:bodyPr>
          <a:lstStyle/>
          <a:p>
            <a:pPr rtl="0">
              <a:spcBef>
                <a:spcPts val="0"/>
              </a:spcBef>
              <a:spcAft>
                <a:spcPts val="0"/>
              </a:spcAft>
            </a:pPr>
            <a:r>
              <a:rPr lang="en-US" sz="2800" i="0" u="none" strike="noStrike" dirty="0">
                <a:solidFill>
                  <a:srgbClr val="232333"/>
                </a:solidFill>
                <a:effectLst/>
              </a:rPr>
              <a:t>P-EBT Support Call Center </a:t>
            </a:r>
            <a:r>
              <a:rPr lang="en-US" sz="2800" dirty="0">
                <a:solidFill>
                  <a:srgbClr val="232333"/>
                </a:solidFill>
              </a:rPr>
              <a:t>is now open.</a:t>
            </a:r>
            <a:endParaRPr lang="en-US" sz="2800" i="0" u="none" strike="noStrike" dirty="0">
              <a:solidFill>
                <a:srgbClr val="232333"/>
              </a:solidFill>
              <a:effectLst/>
            </a:endParaRPr>
          </a:p>
          <a:p>
            <a:pPr rtl="0">
              <a:spcBef>
                <a:spcPts val="0"/>
              </a:spcBef>
              <a:spcAft>
                <a:spcPts val="0"/>
              </a:spcAft>
            </a:pPr>
            <a:endParaRPr lang="en-US" sz="2800" b="0" dirty="0">
              <a:effectLst/>
            </a:endParaRPr>
          </a:p>
          <a:p>
            <a:pPr rtl="0">
              <a:spcBef>
                <a:spcPts val="0"/>
              </a:spcBef>
              <a:spcAft>
                <a:spcPts val="0"/>
              </a:spcAft>
            </a:pPr>
            <a:r>
              <a:rPr lang="en-US" sz="2800" b="0" i="0" u="none" strike="noStrike" dirty="0">
                <a:solidFill>
                  <a:srgbClr val="232333"/>
                </a:solidFill>
                <a:effectLst/>
              </a:rPr>
              <a:t>Households can call </a:t>
            </a:r>
            <a:r>
              <a:rPr lang="en-US" sz="2800" b="1" i="0" u="none" strike="noStrike" dirty="0">
                <a:solidFill>
                  <a:srgbClr val="232333"/>
                </a:solidFill>
                <a:effectLst/>
              </a:rPr>
              <a:t>1-800-536-5298 </a:t>
            </a:r>
            <a:r>
              <a:rPr lang="en-US" sz="2800" b="0" i="0" u="none" strike="noStrike" dirty="0">
                <a:solidFill>
                  <a:srgbClr val="232333"/>
                </a:solidFill>
                <a:effectLst/>
              </a:rPr>
              <a:t>with any </a:t>
            </a:r>
            <a:r>
              <a:rPr lang="en-US" sz="2800" dirty="0">
                <a:solidFill>
                  <a:srgbClr val="232333"/>
                </a:solidFill>
              </a:rPr>
              <a:t>P</a:t>
            </a:r>
            <a:r>
              <a:rPr lang="en-US" sz="2800" b="0" i="0" u="none" strike="noStrike" dirty="0">
                <a:solidFill>
                  <a:srgbClr val="232333"/>
                </a:solidFill>
                <a:effectLst/>
              </a:rPr>
              <a:t>-EBT general questions. Monday – Friday  8 am – 7:30 pm, Saturday 8am – noon.</a:t>
            </a:r>
            <a:br>
              <a:rPr lang="en-US" sz="2800" b="0" i="0" u="none" strike="noStrike" dirty="0">
                <a:solidFill>
                  <a:srgbClr val="232333"/>
                </a:solidFill>
                <a:effectLst/>
              </a:rPr>
            </a:br>
            <a:endParaRPr lang="en-US" sz="2800" b="0" i="0" u="none" strike="noStrike" dirty="0">
              <a:solidFill>
                <a:srgbClr val="232333"/>
              </a:solidFill>
              <a:effectLst/>
            </a:endParaRPr>
          </a:p>
          <a:p>
            <a:pPr rtl="0">
              <a:spcBef>
                <a:spcPts val="0"/>
              </a:spcBef>
              <a:spcAft>
                <a:spcPts val="0"/>
              </a:spcAft>
            </a:pPr>
            <a:r>
              <a:rPr lang="en-US" sz="2800" b="0" i="0" u="none" strike="noStrike" dirty="0">
                <a:solidFill>
                  <a:srgbClr val="232333"/>
                </a:solidFill>
                <a:effectLst/>
              </a:rPr>
              <a:t> The Support Center will be able to answer questions on P-EBT eligibility, benefits, and P-EBT card activation, issuance or replacements</a:t>
            </a:r>
            <a:r>
              <a:rPr lang="en-US" sz="2800" dirty="0">
                <a:solidFill>
                  <a:srgbClr val="232333"/>
                </a:solidFill>
              </a:rPr>
              <a:t>.</a:t>
            </a:r>
            <a:br>
              <a:rPr lang="en-US" sz="2800" dirty="0">
                <a:solidFill>
                  <a:srgbClr val="232333"/>
                </a:solidFill>
              </a:rPr>
            </a:br>
            <a:endParaRPr lang="en-US" sz="2800" dirty="0">
              <a:solidFill>
                <a:srgbClr val="232333"/>
              </a:solidFill>
            </a:endParaRPr>
          </a:p>
          <a:p>
            <a:pPr rtl="0">
              <a:spcBef>
                <a:spcPts val="0"/>
              </a:spcBef>
              <a:spcAft>
                <a:spcPts val="0"/>
              </a:spcAft>
            </a:pPr>
            <a:r>
              <a:rPr lang="en-US" sz="2800" b="0" i="0" u="none" strike="noStrike" dirty="0">
                <a:solidFill>
                  <a:srgbClr val="232333"/>
                </a:solidFill>
                <a:effectLst/>
              </a:rPr>
              <a:t> Households can also email </a:t>
            </a:r>
            <a:r>
              <a:rPr lang="en-US" sz="2800" b="0" i="0" u="sng" strike="noStrike" dirty="0">
                <a:solidFill>
                  <a:srgbClr val="1155CC"/>
                </a:solidFill>
                <a:effectLst/>
                <a:hlinkClick r:id="rId4"/>
              </a:rPr>
              <a:t>cdhs_pebtcolorado@state.co.us</a:t>
            </a:r>
            <a:r>
              <a:rPr lang="en-US" sz="2800" b="0" i="0" u="none" strike="noStrike" dirty="0">
                <a:solidFill>
                  <a:srgbClr val="232333"/>
                </a:solidFill>
                <a:effectLst/>
              </a:rPr>
              <a:t> with P-EBT questions. </a:t>
            </a:r>
            <a:endParaRPr lang="en-US" sz="2800" b="0" dirty="0">
              <a:effectLst/>
            </a:endParaRPr>
          </a:p>
        </p:txBody>
      </p:sp>
      <p:sp>
        <p:nvSpPr>
          <p:cNvPr id="4" name="Slide Number Placeholder 3">
            <a:extLst>
              <a:ext uri="{FF2B5EF4-FFF2-40B4-BE49-F238E27FC236}">
                <a16:creationId xmlns:a16="http://schemas.microsoft.com/office/drawing/2014/main" id="{A3A972D0-4B48-48C4-84E6-552CB8952D78}"/>
              </a:ext>
            </a:extLst>
          </p:cNvPr>
          <p:cNvSpPr>
            <a:spLocks noGrp="1"/>
          </p:cNvSpPr>
          <p:nvPr>
            <p:ph type="sldNum" sz="quarter" idx="12"/>
          </p:nvPr>
        </p:nvSpPr>
        <p:spPr/>
        <p:txBody>
          <a:bodyPr/>
          <a:lstStyle/>
          <a:p>
            <a:fld id="{C479D5F6-EDCB-402A-AC08-4943A1820E8F}" type="slidenum">
              <a:rPr lang="en-US" smtClean="0"/>
              <a:pPr/>
              <a:t>8</a:t>
            </a:fld>
            <a:endParaRPr lang="en-US" dirty="0"/>
          </a:p>
        </p:txBody>
      </p:sp>
    </p:spTree>
    <p:custDataLst>
      <p:tags r:id="rId1"/>
    </p:custDataLst>
    <p:extLst>
      <p:ext uri="{BB962C8B-B14F-4D97-AF65-F5344CB8AC3E}">
        <p14:creationId xmlns:p14="http://schemas.microsoft.com/office/powerpoint/2010/main" val="811575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5A86A-40C4-4BCC-8060-6D2766A8B796}"/>
              </a:ext>
            </a:extLst>
          </p:cNvPr>
          <p:cNvSpPr>
            <a:spLocks noGrp="1"/>
          </p:cNvSpPr>
          <p:nvPr>
            <p:ph type="title"/>
          </p:nvPr>
        </p:nvSpPr>
        <p:spPr/>
        <p:txBody>
          <a:bodyPr>
            <a:normAutofit/>
          </a:bodyPr>
          <a:lstStyle/>
          <a:p>
            <a:r>
              <a:rPr lang="en-US" sz="3200" dirty="0"/>
              <a:t>P-EBT Support Center cont.</a:t>
            </a:r>
          </a:p>
        </p:txBody>
      </p:sp>
      <p:sp>
        <p:nvSpPr>
          <p:cNvPr id="3" name="Content Placeholder 2">
            <a:extLst>
              <a:ext uri="{FF2B5EF4-FFF2-40B4-BE49-F238E27FC236}">
                <a16:creationId xmlns:a16="http://schemas.microsoft.com/office/drawing/2014/main" id="{70491FFA-FB00-4AC0-BCA7-5266690D1CBD}"/>
              </a:ext>
            </a:extLst>
          </p:cNvPr>
          <p:cNvSpPr>
            <a:spLocks noGrp="1"/>
          </p:cNvSpPr>
          <p:nvPr>
            <p:ph idx="1"/>
          </p:nvPr>
        </p:nvSpPr>
        <p:spPr>
          <a:xfrm>
            <a:off x="566657" y="1597016"/>
            <a:ext cx="7786930" cy="4243917"/>
          </a:xfrm>
        </p:spPr>
        <p:txBody>
          <a:bodyPr>
            <a:normAutofit/>
          </a:bodyPr>
          <a:lstStyle/>
          <a:p>
            <a:pPr>
              <a:spcBef>
                <a:spcPts val="0"/>
              </a:spcBef>
              <a:spcAft>
                <a:spcPts val="1200"/>
              </a:spcAft>
            </a:pPr>
            <a:r>
              <a:rPr lang="en-US" dirty="0"/>
              <a:t>Any students not identified as free and reduced-price meal eligible will be referred to the district to complete a free and reduced-price meal application. </a:t>
            </a:r>
          </a:p>
          <a:p>
            <a:pPr>
              <a:spcBef>
                <a:spcPts val="0"/>
              </a:spcBef>
              <a:spcAft>
                <a:spcPts val="1200"/>
              </a:spcAft>
            </a:pPr>
            <a:r>
              <a:rPr lang="en-US" dirty="0"/>
              <a:t> SY2020-21 applications can be accepted until June 30, 2020.</a:t>
            </a:r>
          </a:p>
          <a:p>
            <a:pPr>
              <a:spcBef>
                <a:spcPts val="0"/>
              </a:spcBef>
              <a:spcAft>
                <a:spcPts val="1200"/>
              </a:spcAft>
            </a:pPr>
            <a:r>
              <a:rPr lang="en-US" dirty="0"/>
              <a:t>Households can update mailing addresses directly with the support center.</a:t>
            </a:r>
          </a:p>
          <a:p>
            <a:pPr>
              <a:spcBef>
                <a:spcPts val="0"/>
              </a:spcBef>
              <a:spcAft>
                <a:spcPts val="1200"/>
              </a:spcAft>
            </a:pPr>
            <a:r>
              <a:rPr lang="en-US" dirty="0"/>
              <a:t>There will be a dispute resolution process for households for situations where student information, learning modality, eligibility etc. which may require additional information from districts.  More info coming soon. </a:t>
            </a:r>
          </a:p>
          <a:p>
            <a:pPr marL="0" indent="0">
              <a:spcBef>
                <a:spcPts val="0"/>
              </a:spcBef>
              <a:spcAft>
                <a:spcPts val="1200"/>
              </a:spcAft>
              <a:buNone/>
            </a:pPr>
            <a:endParaRPr lang="en-US" sz="2800" dirty="0"/>
          </a:p>
        </p:txBody>
      </p:sp>
      <p:sp>
        <p:nvSpPr>
          <p:cNvPr id="4" name="Slide Number Placeholder 3">
            <a:extLst>
              <a:ext uri="{FF2B5EF4-FFF2-40B4-BE49-F238E27FC236}">
                <a16:creationId xmlns:a16="http://schemas.microsoft.com/office/drawing/2014/main" id="{A3A972D0-4B48-48C4-84E6-552CB8952D78}"/>
              </a:ext>
            </a:extLst>
          </p:cNvPr>
          <p:cNvSpPr>
            <a:spLocks noGrp="1"/>
          </p:cNvSpPr>
          <p:nvPr>
            <p:ph type="sldNum" sz="quarter" idx="12"/>
          </p:nvPr>
        </p:nvSpPr>
        <p:spPr/>
        <p:txBody>
          <a:bodyPr/>
          <a:lstStyle/>
          <a:p>
            <a:fld id="{C479D5F6-EDCB-402A-AC08-4943A1820E8F}" type="slidenum">
              <a:rPr lang="en-US" smtClean="0"/>
              <a:pPr/>
              <a:t>9</a:t>
            </a:fld>
            <a:endParaRPr lang="en-US" dirty="0"/>
          </a:p>
        </p:txBody>
      </p:sp>
    </p:spTree>
    <p:custDataLst>
      <p:tags r:id="rId1"/>
    </p:custDataLst>
    <p:extLst>
      <p:ext uri="{BB962C8B-B14F-4D97-AF65-F5344CB8AC3E}">
        <p14:creationId xmlns:p14="http://schemas.microsoft.com/office/powerpoint/2010/main" val="22567975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Pandemic-EBT (P-EBT) Updates  Town Hall&amp;quot;&quot;/&gt;&lt;property id=&quot;20307&quot; value=&quot;2642&quot;/&gt;&lt;/object&gt;&lt;object type=&quot;3&quot; unique_id=&quot;10004&quot;&gt;&lt;property id=&quot;20148&quot; value=&quot;5&quot;/&gt;&lt;property id=&quot;20300&quot; value=&quot;Slide 2 - &amp;quot;Call Details&amp;quot;&quot;/&gt;&lt;property id=&quot;20307&quot; value=&quot;257&quot;/&gt;&lt;/object&gt;&lt;object type=&quot;3&quot; unique_id=&quot;10005&quot;&gt;&lt;property id=&quot;20148&quot; value=&quot;5&quot;/&gt;&lt;property id=&quot;20300&quot; value=&quot;Slide 3 - &amp;quot;Contact Information&amp;quot;&quot;/&gt;&lt;property id=&quot;20307&quot; value=&quot;367&quot;/&gt;&lt;/object&gt;&lt;object type=&quot;3&quot; unique_id=&quot;10006&quot;&gt;&lt;property id=&quot;20148&quot; value=&quot;5&quot;/&gt;&lt;property id=&quot;20300&quot; value=&quot;Slide 4&quot;/&gt;&lt;property id=&quot;20307&quot; value=&quot;366&quot;/&gt;&lt;/object&gt;&lt;object type=&quot;3&quot; unique_id=&quot;10007&quot;&gt;&lt;property id=&quot;20148&quot; value=&quot;5&quot;/&gt;&lt;property id=&quot;20300&quot; value=&quot;Slide 5 - &amp;quot;Non-Discrimination Statement&amp;quot;&quot;/&gt;&lt;property id=&quot;20307&quot; value=&quot;355&quot;/&gt;&lt;/object&gt;&lt;object type=&quot;3&quot; unique_id=&quot;10008&quot;&gt;&lt;property id=&quot;20148&quot; value=&quot;5&quot;/&gt;&lt;property id=&quot;20300&quot; value=&quot;Slide 6 - &amp;quot;Conditions for Success&amp;quot;&quot;/&gt;&lt;property id=&quot;20307&quot; value=&quot;377&quot;/&gt;&lt;/object&gt;&lt;object type=&quot;3&quot; unique_id=&quot;10009&quot;&gt;&lt;property id=&quot;20148&quot; value=&quot;5&quot;/&gt;&lt;property id=&quot;20300&quot; value=&quot;Slide 7 - &amp;quot;What We Will Cover&amp;quot;&quot;/&gt;&lt;property id=&quot;20307&quot; value=&quot;282&quot;/&gt;&lt;/object&gt;&lt;object type=&quot;3&quot; unique_id=&quot;10010&quot;&gt;&lt;property id=&quot;20148&quot; value=&quot;5&quot;/&gt;&lt;property id=&quot;20300&quot; value=&quot;Slide 8 - &amp;quot;P-EBT Mini Grants&amp;quot;&quot;/&gt;&lt;property id=&quot;20307&quot; value=&quot;2661&quot;/&gt;&lt;/object&gt;&lt;object type=&quot;3&quot; unique_id=&quot;10011&quot;&gt;&lt;property id=&quot;20148&quot; value=&quot;5&quot;/&gt;&lt;property id=&quot;20300&quot; value=&quot;Slide 9 - &amp;quot;P-EBT Mini Grants&amp;quot;&quot;/&gt;&lt;property id=&quot;20307&quot; value=&quot;2659&quot;/&gt;&lt;/object&gt;&lt;object type=&quot;3&quot; unique_id=&quot;10012&quot;&gt;&lt;property id=&quot;20148&quot; value=&quot;5&quot;/&gt;&lt;property id=&quot;20300&quot; value=&quot;Slide 10 - &amp;quot;Application Overview&amp;quot;&quot;/&gt;&lt;property id=&quot;20307&quot; value=&quot;2663&quot;/&gt;&lt;/object&gt;&lt;object type=&quot;3&quot; unique_id=&quot;10013&quot;&gt;&lt;property id=&quot;20148&quot; value=&quot;5&quot;/&gt;&lt;property id=&quot;20300&quot; value=&quot;Slide 11 - &amp;quot;P-EBT Mini Grants&amp;quot;&quot;/&gt;&lt;property id=&quot;20307&quot; value=&quot;2662&quot;/&gt;&lt;/object&gt;&lt;object type=&quot;3&quot; unique_id=&quot;10014&quot;&gt;&lt;property id=&quot;20148&quot; value=&quot;5&quot;/&gt;&lt;property id=&quot;20300&quot; value=&quot;Slide 12 - &amp;quot;P-EBT Mini Grants&amp;quot;&quot;/&gt;&lt;property id=&quot;20307&quot; value=&quot;2660&quot;/&gt;&lt;/object&gt;&lt;object type=&quot;3&quot; unique_id=&quot;10015&quot;&gt;&lt;property id=&quot;20148&quot; value=&quot;5&quot;/&gt;&lt;property id=&quot;20300&quot; value=&quot;Slide 13 - &amp;quot;P-EBT Summer Contacts&amp;quot;&quot;/&gt;&lt;property id=&quot;20307&quot; value=&quot;2664&quot;/&gt;&lt;/object&gt;&lt;object type=&quot;3&quot; unique_id=&quot;10016&quot;&gt;&lt;property id=&quot;20148&quot; value=&quot;5&quot;/&gt;&lt;property id=&quot;20300&quot; value=&quot;Slide 14 - &amp;quot;Summer Contact&amp;quot;&quot;/&gt;&lt;property id=&quot;20307&quot; value=&quot;2665&quot;/&gt;&lt;/object&gt;&lt;object type=&quot;3&quot; unique_id=&quot;10017&quot;&gt;&lt;property id=&quot;20148&quot; value=&quot;5&quot;/&gt;&lt;property id=&quot;20300&quot; value=&quot;Slide 15 - &amp;quot;Summer Contact&amp;quot;&quot;/&gt;&lt;property id=&quot;20307&quot; value=&quot;2666&quot;/&gt;&lt;/object&gt;&lt;object type=&quot;3&quot; unique_id=&quot;10018&quot;&gt;&lt;property id=&quot;20148&quot; value=&quot;5&quot;/&gt;&lt;property id=&quot;20300&quot; value=&quot;Slide 16 - &amp;quot;Live Q&amp;amp;A Session&amp;quot;&quot;/&gt;&lt;property id=&quot;20307&quot; value=&quot;2667&quot;/&gt;&lt;/object&gt;&lt;object type=&quot;3&quot; unique_id=&quot;10019&quot;&gt;&lt;property id=&quot;20148&quot; value=&quot;5&quot;/&gt;&lt;property id=&quot;20300&quot; value=&quot;Slide 18 - &amp;quot;Resources and Contacts&amp;quot;&quot;/&gt;&lt;property id=&quot;20307&quot; value=&quot;2668&quot;/&gt;&lt;/object&gt;&lt;object type=&quot;3&quot; unique_id=&quot;10191&quot;&gt;&lt;property id=&quot;20148&quot; value=&quot;5&quot;/&gt;&lt;property id=&quot;20300&quot; value=&quot;Slide 17 - &amp;quot;Next Town Hall&amp;amp;#x09;&amp;quot;&quot;/&gt;&lt;property id=&quot;20307&quot; value=&quot;2669&quot;/&gt;&lt;/object&gt;&lt;/object&gt;&lt;object type=&quot;8&quot; unique_id=&quot;10038&quot;&gt;&lt;/object&gt;&lt;/object&gt;&lt;/database&gt;"/>
  <p:tag name="SECTOMILLISECCONVERTED" val="1"/>
  <p:tag name="ARTICULATE_SLIDE_COUNT" val="1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A7FD3020EFA34790F288D67614DFF8" ma:contentTypeVersion="4" ma:contentTypeDescription="Create a new document." ma:contentTypeScope="" ma:versionID="70c0d4f9713b24d425674a8de226bbb5">
  <xsd:schema xmlns:xsd="http://www.w3.org/2001/XMLSchema" xmlns:xs="http://www.w3.org/2001/XMLSchema" xmlns:p="http://schemas.microsoft.com/office/2006/metadata/properties" xmlns:ns2="74e74e57-c86e-4892-9fb1-90ef205c919b" targetNamespace="http://schemas.microsoft.com/office/2006/metadata/properties" ma:root="true" ma:fieldsID="89baabfb79495be9ac8255052461e805" ns2:_="">
    <xsd:import namespace="74e74e57-c86e-4892-9fb1-90ef205c919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e74e57-c86e-4892-9fb1-90ef205c91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63C145A-7A37-480E-A873-C2543028D4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e74e57-c86e-4892-9fb1-90ef205c91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9303136-1CB6-470E-9A11-66B3C8E9981C}">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BF985B8-1E11-4881-A6A8-EF1A2B7C401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5528</TotalTime>
  <Words>2415</Words>
  <Application>Microsoft Office PowerPoint</Application>
  <PresentationFormat>On-screen Show (4:3)</PresentationFormat>
  <Paragraphs>240</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Courier New</vt:lpstr>
      <vt:lpstr>Museo Slab 500</vt:lpstr>
      <vt:lpstr>Trebuchet MS</vt:lpstr>
      <vt:lpstr>Office Theme</vt:lpstr>
      <vt:lpstr>Pandemic-EBT (P-EBT) Updates  Town Hall</vt:lpstr>
      <vt:lpstr>Call Details</vt:lpstr>
      <vt:lpstr>Contact Information</vt:lpstr>
      <vt:lpstr>PowerPoint Presentation</vt:lpstr>
      <vt:lpstr>Non-Discrimination Statement</vt:lpstr>
      <vt:lpstr>Conditions for Success</vt:lpstr>
      <vt:lpstr>What We Will Cover</vt:lpstr>
      <vt:lpstr>P-EBT Support Center</vt:lpstr>
      <vt:lpstr>P-EBT Support Center cont.</vt:lpstr>
      <vt:lpstr>P-EBT Mini Grants</vt:lpstr>
      <vt:lpstr>P-EBT Mini Grants</vt:lpstr>
      <vt:lpstr>May 31 P-EBT data collection</vt:lpstr>
      <vt:lpstr>May 31 P-EBT data collection</vt:lpstr>
      <vt:lpstr>Required to Obtain Benefits</vt:lpstr>
      <vt:lpstr>2020-21 Summer P-EBT Benefits</vt:lpstr>
      <vt:lpstr>2020-21 Summer P-EBT Benefits</vt:lpstr>
      <vt:lpstr>Live Q&amp;A Session</vt:lpstr>
      <vt:lpstr>Resources </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Back!</dc:title>
  <dc:creator>Severson, Annette</dc:creator>
  <cp:lastModifiedBy>Burnham, Rachael</cp:lastModifiedBy>
  <cp:revision>421</cp:revision>
  <cp:lastPrinted>2021-04-07T15:00:14Z</cp:lastPrinted>
  <dcterms:created xsi:type="dcterms:W3CDTF">2021-01-13T23:12:21Z</dcterms:created>
  <dcterms:modified xsi:type="dcterms:W3CDTF">2021-05-19T15:46:23Z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79263030-E8A1-4FD3-B29A-DA86A9BA1B42</vt:lpwstr>
  </property>
  <property fmtid="{D5CDD505-2E9C-101B-9397-08002B2CF9AE}" pid="3" name="ArticulatePath">
    <vt:lpwstr>04282021TownHall</vt:lpwstr>
  </property>
  <property fmtid="{D5CDD505-2E9C-101B-9397-08002B2CF9AE}" pid="4" name="ContentTypeId">
    <vt:lpwstr>0x01010036A7FD3020EFA34790F288D67614DFF8</vt:lpwstr>
  </property>
</Properties>
</file>