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684" r:id="rId2"/>
    <p:sldId id="2685" r:id="rId3"/>
    <p:sldId id="367" r:id="rId4"/>
    <p:sldId id="366" r:id="rId5"/>
    <p:sldId id="355" r:id="rId6"/>
    <p:sldId id="377" r:id="rId7"/>
    <p:sldId id="282" r:id="rId8"/>
    <p:sldId id="2677" r:id="rId9"/>
    <p:sldId id="2661" r:id="rId10"/>
    <p:sldId id="2662" r:id="rId11"/>
    <p:sldId id="2659" r:id="rId12"/>
    <p:sldId id="2682" r:id="rId13"/>
    <p:sldId id="2681" r:id="rId14"/>
    <p:sldId id="2671" r:id="rId15"/>
    <p:sldId id="2658" r:id="rId16"/>
    <p:sldId id="2670" r:id="rId17"/>
    <p:sldId id="2674" r:id="rId18"/>
    <p:sldId id="2686" r:id="rId19"/>
    <p:sldId id="2687" r:id="rId20"/>
    <p:sldId id="2688" r:id="rId21"/>
    <p:sldId id="2679" r:id="rId22"/>
  </p:sldIdLst>
  <p:sldSz cx="9144000" cy="6858000" type="screen4x3"/>
  <p:notesSz cx="7102475" cy="9388475"/>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ove, Alicia" initials="GA" lastIdx="7" clrIdx="6">
    <p:extLst>
      <p:ext uri="{19B8F6BF-5375-455C-9EA6-DF929625EA0E}">
        <p15:presenceInfo xmlns:p15="http://schemas.microsoft.com/office/powerpoint/2012/main" userId="S::Grove_A@cde.state.co.us::0b1542ff-3a3a-42fd-ba76-1d2efb985b5a" providerId="AD"/>
      </p:ext>
    </p:extLst>
  </p:cmAuthor>
  <p:cmAuthor id="1" name="Severson, Annette" initials="SA [2]" lastIdx="2" clrIdx="0">
    <p:extLst>
      <p:ext uri="{19B8F6BF-5375-455C-9EA6-DF929625EA0E}">
        <p15:presenceInfo xmlns:p15="http://schemas.microsoft.com/office/powerpoint/2012/main" userId="S::Severson_A@cde.state.co.us::199f3c28-b733-4b36-8b0e-b7eb6984ff94" providerId="AD"/>
      </p:ext>
    </p:extLst>
  </p:cmAuthor>
  <p:cmAuthor id="2" name="Cooper, Jesse" initials="CJ" lastIdx="2" clrIdx="1">
    <p:extLst>
      <p:ext uri="{19B8F6BF-5375-455C-9EA6-DF929625EA0E}">
        <p15:presenceInfo xmlns:p15="http://schemas.microsoft.com/office/powerpoint/2012/main" userId="S::Cooper_j@cde.state.co.us::80433963-5008-43ce-855d-3a40b50ef20c" providerId="AD"/>
      </p:ext>
    </p:extLst>
  </p:cmAuthor>
  <p:cmAuthor id="3" name="Heitman, Lindsey" initials="HL" lastIdx="4" clrIdx="2">
    <p:extLst>
      <p:ext uri="{19B8F6BF-5375-455C-9EA6-DF929625EA0E}">
        <p15:presenceInfo xmlns:p15="http://schemas.microsoft.com/office/powerpoint/2012/main" userId="S::Heitman_L@cde.state.co.us::a9773a47-99d2-4599-9377-6d37e9ec0bd3" providerId="AD"/>
      </p:ext>
    </p:extLst>
  </p:cmAuthor>
  <p:cmAuthor id="4" name="Puccetti, Debbie" initials="PD" lastIdx="1" clrIdx="3">
    <p:extLst>
      <p:ext uri="{19B8F6BF-5375-455C-9EA6-DF929625EA0E}">
        <p15:presenceInfo xmlns:p15="http://schemas.microsoft.com/office/powerpoint/2012/main" userId="S::Puccetti_D@cde.state.co.us::b1f79416-b745-40d9-a4f8-ac5e69da2788" providerId="AD"/>
      </p:ext>
    </p:extLst>
  </p:cmAuthor>
  <p:cmAuthor id="5" name="Burnham, Rachael" initials="BR" lastIdx="12" clrIdx="4">
    <p:extLst>
      <p:ext uri="{19B8F6BF-5375-455C-9EA6-DF929625EA0E}">
        <p15:presenceInfo xmlns:p15="http://schemas.microsoft.com/office/powerpoint/2012/main" userId="S::Burnham_R@cde.state.co.us::c220dcb0-c30e-4102-8ac3-244fe9bd982f" providerId="AD"/>
      </p:ext>
    </p:extLst>
  </p:cmAuthor>
  <p:cmAuthor id="6" name="P-EBT.datapipeline.support" initials="PE" lastIdx="2" clrIdx="5">
    <p:extLst>
      <p:ext uri="{19B8F6BF-5375-455C-9EA6-DF929625EA0E}">
        <p15:presenceInfo xmlns:p15="http://schemas.microsoft.com/office/powerpoint/2012/main" userId="P-EBT.datapipeline.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00"/>
    <a:srgbClr val="CC0000"/>
    <a:srgbClr val="FF00FF"/>
    <a:srgbClr val="FF99FF"/>
    <a:srgbClr val="FF66FF"/>
    <a:srgbClr val="FF0000"/>
    <a:srgbClr val="6E55AB"/>
    <a:srgbClr val="FF0066"/>
    <a:srgbClr val="CC00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9448" autoAdjust="0"/>
  </p:normalViewPr>
  <p:slideViewPr>
    <p:cSldViewPr snapToGrid="0">
      <p:cViewPr varScale="1">
        <p:scale>
          <a:sx n="62" d="100"/>
          <a:sy n="62" d="100"/>
        </p:scale>
        <p:origin x="170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22F-56C3-47DB-A7BC-3C5C6194160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CC08907-217C-4EE7-AF73-4E3B99C2CB0D}">
      <dgm:prSet/>
      <dgm:spPr/>
      <dgm:t>
        <a:bodyPr/>
        <a:lstStyle/>
        <a:p>
          <a:r>
            <a:rPr lang="en-US" dirty="0"/>
            <a:t>CDE School Nutrition Unit Vision </a:t>
          </a:r>
        </a:p>
      </dgm:t>
    </dgm:pt>
    <dgm:pt modelId="{4ED35414-5F75-468C-8395-341139E859E0}" type="parTrans" cxnId="{467FC676-0D8C-4BC9-902C-5C3633E24853}">
      <dgm:prSet/>
      <dgm:spPr/>
      <dgm:t>
        <a:bodyPr/>
        <a:lstStyle/>
        <a:p>
          <a:endParaRPr lang="en-US"/>
        </a:p>
      </dgm:t>
    </dgm:pt>
    <dgm:pt modelId="{0C9870EF-5F62-45EA-AB3E-DDAC20B582C6}" type="sibTrans" cxnId="{467FC676-0D8C-4BC9-902C-5C3633E24853}">
      <dgm:prSet/>
      <dgm:spPr/>
      <dgm:t>
        <a:bodyPr/>
        <a:lstStyle/>
        <a:p>
          <a:endParaRPr lang="en-US"/>
        </a:p>
      </dgm:t>
    </dgm:pt>
    <dgm:pt modelId="{013335A3-9EB8-4CF3-A3DD-ACDE40BAA31C}">
      <dgm:prSet/>
      <dgm:spPr/>
      <dgm:t>
        <a:bodyPr/>
        <a:lstStyle/>
        <a:p>
          <a:r>
            <a:rPr lang="en-US" dirty="0"/>
            <a:t>Nourish young bodies and minds. End childhood hunger.</a:t>
          </a:r>
        </a:p>
      </dgm:t>
    </dgm:pt>
    <dgm:pt modelId="{176D6F47-F897-4BAD-BCCD-19D10DD7043B}" type="parTrans" cxnId="{980ED4CA-CE09-4FBC-8135-771005B0CD35}">
      <dgm:prSet/>
      <dgm:spPr/>
      <dgm:t>
        <a:bodyPr/>
        <a:lstStyle/>
        <a:p>
          <a:endParaRPr lang="en-US"/>
        </a:p>
      </dgm:t>
    </dgm:pt>
    <dgm:pt modelId="{655E1B6A-9A61-41C9-9EB8-2D73BCC9F065}" type="sibTrans" cxnId="{980ED4CA-CE09-4FBC-8135-771005B0CD35}">
      <dgm:prSet/>
      <dgm:spPr/>
      <dgm:t>
        <a:bodyPr/>
        <a:lstStyle/>
        <a:p>
          <a:endParaRPr lang="en-US"/>
        </a:p>
      </dgm:t>
    </dgm:pt>
    <dgm:pt modelId="{324CEDC4-E866-412F-9453-2C13FDE6B73B}">
      <dgm:prSet/>
      <dgm:spPr/>
      <dgm:t>
        <a:bodyPr/>
        <a:lstStyle/>
        <a:p>
          <a:r>
            <a:rPr lang="en-US"/>
            <a:t>CDE School Nutrition Unit Mission</a:t>
          </a:r>
        </a:p>
      </dgm:t>
    </dgm:pt>
    <dgm:pt modelId="{91944486-6673-4895-8EF5-2165F7A8C124}" type="parTrans" cxnId="{9FF8897A-EC0A-4C8A-9FAC-7A00F60C15DF}">
      <dgm:prSet/>
      <dgm:spPr/>
      <dgm:t>
        <a:bodyPr/>
        <a:lstStyle/>
        <a:p>
          <a:endParaRPr lang="en-US"/>
        </a:p>
      </dgm:t>
    </dgm:pt>
    <dgm:pt modelId="{43FBBDE2-56B6-47D6-AFDD-AFB91C82381C}" type="sibTrans" cxnId="{9FF8897A-EC0A-4C8A-9FAC-7A00F60C15DF}">
      <dgm:prSet/>
      <dgm:spPr/>
      <dgm:t>
        <a:bodyPr/>
        <a:lstStyle/>
        <a:p>
          <a:endParaRPr lang="en-US"/>
        </a:p>
      </dgm:t>
    </dgm:pt>
    <dgm:pt modelId="{BB647D1A-5163-464A-9110-7A456D59C881}">
      <dgm:prSet/>
      <dgm:spPr/>
      <dgm:t>
        <a:bodyPr/>
        <a:lstStyle/>
        <a:p>
          <a:r>
            <a:rPr lang="en-US" dirty="0"/>
            <a:t>We support the child nutrition community through innovation, training, and partnerships to ensure all youth have access to healthy meals. </a:t>
          </a:r>
        </a:p>
      </dgm:t>
    </dgm:pt>
    <dgm:pt modelId="{809E2021-0059-44AC-8FA3-5823A3E3C21A}" type="parTrans" cxnId="{DE520D5E-6719-46E3-97A9-0D4AC4D51DAE}">
      <dgm:prSet/>
      <dgm:spPr/>
      <dgm:t>
        <a:bodyPr/>
        <a:lstStyle/>
        <a:p>
          <a:endParaRPr lang="en-US"/>
        </a:p>
      </dgm:t>
    </dgm:pt>
    <dgm:pt modelId="{2E374727-9D08-4ABE-97FE-7ABBA1CEE423}" type="sibTrans" cxnId="{DE520D5E-6719-46E3-97A9-0D4AC4D51DAE}">
      <dgm:prSet/>
      <dgm:spPr/>
      <dgm:t>
        <a:bodyPr/>
        <a:lstStyle/>
        <a:p>
          <a:endParaRPr lang="en-US"/>
        </a:p>
      </dgm:t>
    </dgm:pt>
    <dgm:pt modelId="{B441570C-EB81-4325-9B86-6CEE9F51DC5C}" type="pres">
      <dgm:prSet presAssocID="{1919922F-56C3-47DB-A7BC-3C5C6194160D}" presName="linear" presStyleCnt="0">
        <dgm:presLayoutVars>
          <dgm:dir/>
          <dgm:animLvl val="lvl"/>
          <dgm:resizeHandles val="exact"/>
        </dgm:presLayoutVars>
      </dgm:prSet>
      <dgm:spPr/>
    </dgm:pt>
    <dgm:pt modelId="{32384590-5057-42D8-ABD9-38E6BFC8387D}" type="pres">
      <dgm:prSet presAssocID="{7CC08907-217C-4EE7-AF73-4E3B99C2CB0D}" presName="parentLin" presStyleCnt="0"/>
      <dgm:spPr/>
    </dgm:pt>
    <dgm:pt modelId="{06BFC0BC-2DE1-469E-B93D-F52425494882}" type="pres">
      <dgm:prSet presAssocID="{7CC08907-217C-4EE7-AF73-4E3B99C2CB0D}" presName="parentLeftMargin" presStyleLbl="node1" presStyleIdx="0" presStyleCnt="2"/>
      <dgm:spPr/>
    </dgm:pt>
    <dgm:pt modelId="{5EDEC507-F1DB-47B7-BA05-1D4985E23761}" type="pres">
      <dgm:prSet presAssocID="{7CC08907-217C-4EE7-AF73-4E3B99C2CB0D}" presName="parentText" presStyleLbl="node1" presStyleIdx="0" presStyleCnt="2">
        <dgm:presLayoutVars>
          <dgm:chMax val="0"/>
          <dgm:bulletEnabled val="1"/>
        </dgm:presLayoutVars>
      </dgm:prSet>
      <dgm:spPr/>
    </dgm:pt>
    <dgm:pt modelId="{8D1E3F72-9F1A-41E0-A52E-5805AC435BB6}" type="pres">
      <dgm:prSet presAssocID="{7CC08907-217C-4EE7-AF73-4E3B99C2CB0D}" presName="negativeSpace" presStyleCnt="0"/>
      <dgm:spPr/>
    </dgm:pt>
    <dgm:pt modelId="{E478A8B6-03C9-4CD0-94CB-011908297CA9}" type="pres">
      <dgm:prSet presAssocID="{7CC08907-217C-4EE7-AF73-4E3B99C2CB0D}" presName="childText" presStyleLbl="conFgAcc1" presStyleIdx="0" presStyleCnt="2">
        <dgm:presLayoutVars>
          <dgm:bulletEnabled val="1"/>
        </dgm:presLayoutVars>
      </dgm:prSet>
      <dgm:spPr/>
    </dgm:pt>
    <dgm:pt modelId="{7E7BF747-C3E5-4DF5-83DB-F8AF47C5B38B}" type="pres">
      <dgm:prSet presAssocID="{0C9870EF-5F62-45EA-AB3E-DDAC20B582C6}" presName="spaceBetweenRectangles" presStyleCnt="0"/>
      <dgm:spPr/>
    </dgm:pt>
    <dgm:pt modelId="{23AA231F-BB90-4C70-ABC3-2480CE1AF88E}" type="pres">
      <dgm:prSet presAssocID="{324CEDC4-E866-412F-9453-2C13FDE6B73B}" presName="parentLin" presStyleCnt="0"/>
      <dgm:spPr/>
    </dgm:pt>
    <dgm:pt modelId="{2C5008C4-6DEE-4B5E-8BA0-9D5E74DFFDCC}" type="pres">
      <dgm:prSet presAssocID="{324CEDC4-E866-412F-9453-2C13FDE6B73B}" presName="parentLeftMargin" presStyleLbl="node1" presStyleIdx="0" presStyleCnt="2"/>
      <dgm:spPr/>
    </dgm:pt>
    <dgm:pt modelId="{E0D11013-1B9B-4070-95B6-1ACC4D8450D5}" type="pres">
      <dgm:prSet presAssocID="{324CEDC4-E866-412F-9453-2C13FDE6B73B}" presName="parentText" presStyleLbl="node1" presStyleIdx="1" presStyleCnt="2">
        <dgm:presLayoutVars>
          <dgm:chMax val="0"/>
          <dgm:bulletEnabled val="1"/>
        </dgm:presLayoutVars>
      </dgm:prSet>
      <dgm:spPr/>
    </dgm:pt>
    <dgm:pt modelId="{5AF2C68E-F7AF-4255-A834-E60476581252}" type="pres">
      <dgm:prSet presAssocID="{324CEDC4-E866-412F-9453-2C13FDE6B73B}" presName="negativeSpace" presStyleCnt="0"/>
      <dgm:spPr/>
    </dgm:pt>
    <dgm:pt modelId="{49E03E5F-9976-4B9A-A85C-C209340D3FEB}" type="pres">
      <dgm:prSet presAssocID="{324CEDC4-E866-412F-9453-2C13FDE6B73B}" presName="childText" presStyleLbl="conFgAcc1" presStyleIdx="1" presStyleCnt="2">
        <dgm:presLayoutVars>
          <dgm:bulletEnabled val="1"/>
        </dgm:presLayoutVars>
      </dgm:prSet>
      <dgm:spPr/>
    </dgm:pt>
  </dgm:ptLst>
  <dgm:cxnLst>
    <dgm:cxn modelId="{F3F0EA02-1853-4A7E-807E-5AFF072E5381}" type="presOf" srcId="{BB647D1A-5163-464A-9110-7A456D59C881}" destId="{49E03E5F-9976-4B9A-A85C-C209340D3FEB}" srcOrd="0" destOrd="0" presId="urn:microsoft.com/office/officeart/2005/8/layout/list1"/>
    <dgm:cxn modelId="{FECBC10F-3EF4-4B17-8468-89FD3F9B7248}" type="presOf" srcId="{324CEDC4-E866-412F-9453-2C13FDE6B73B}" destId="{2C5008C4-6DEE-4B5E-8BA0-9D5E74DFFDCC}" srcOrd="0" destOrd="0" presId="urn:microsoft.com/office/officeart/2005/8/layout/list1"/>
    <dgm:cxn modelId="{45289F12-DBE9-480E-862E-D8C2795AA1C6}" type="presOf" srcId="{324CEDC4-E866-412F-9453-2C13FDE6B73B}" destId="{E0D11013-1B9B-4070-95B6-1ACC4D8450D5}" srcOrd="1" destOrd="0" presId="urn:microsoft.com/office/officeart/2005/8/layout/list1"/>
    <dgm:cxn modelId="{DE520D5E-6719-46E3-97A9-0D4AC4D51DAE}" srcId="{324CEDC4-E866-412F-9453-2C13FDE6B73B}" destId="{BB647D1A-5163-464A-9110-7A456D59C881}" srcOrd="0" destOrd="0" parTransId="{809E2021-0059-44AC-8FA3-5823A3E3C21A}" sibTransId="{2E374727-9D08-4ABE-97FE-7ABBA1CEE423}"/>
    <dgm:cxn modelId="{F7A4A849-A0E1-4E7A-9557-F111A1B3FE77}" type="presOf" srcId="{013335A3-9EB8-4CF3-A3DD-ACDE40BAA31C}" destId="{E478A8B6-03C9-4CD0-94CB-011908297CA9}" srcOrd="0" destOrd="0" presId="urn:microsoft.com/office/officeart/2005/8/layout/list1"/>
    <dgm:cxn modelId="{95B9AA49-4698-44B3-A038-4EB89D0B3664}" type="presOf" srcId="{7CC08907-217C-4EE7-AF73-4E3B99C2CB0D}" destId="{06BFC0BC-2DE1-469E-B93D-F52425494882}" srcOrd="0" destOrd="0" presId="urn:microsoft.com/office/officeart/2005/8/layout/list1"/>
    <dgm:cxn modelId="{467FC676-0D8C-4BC9-902C-5C3633E24853}" srcId="{1919922F-56C3-47DB-A7BC-3C5C6194160D}" destId="{7CC08907-217C-4EE7-AF73-4E3B99C2CB0D}" srcOrd="0" destOrd="0" parTransId="{4ED35414-5F75-468C-8395-341139E859E0}" sibTransId="{0C9870EF-5F62-45EA-AB3E-DDAC20B582C6}"/>
    <dgm:cxn modelId="{9FF8897A-EC0A-4C8A-9FAC-7A00F60C15DF}" srcId="{1919922F-56C3-47DB-A7BC-3C5C6194160D}" destId="{324CEDC4-E866-412F-9453-2C13FDE6B73B}" srcOrd="1" destOrd="0" parTransId="{91944486-6673-4895-8EF5-2165F7A8C124}" sibTransId="{43FBBDE2-56B6-47D6-AFDD-AFB91C82381C}"/>
    <dgm:cxn modelId="{D3EDA17C-566F-40DD-A5F6-B1AD0DEC151E}" type="presOf" srcId="{7CC08907-217C-4EE7-AF73-4E3B99C2CB0D}" destId="{5EDEC507-F1DB-47B7-BA05-1D4985E23761}" srcOrd="1" destOrd="0" presId="urn:microsoft.com/office/officeart/2005/8/layout/list1"/>
    <dgm:cxn modelId="{980ED4CA-CE09-4FBC-8135-771005B0CD35}" srcId="{7CC08907-217C-4EE7-AF73-4E3B99C2CB0D}" destId="{013335A3-9EB8-4CF3-A3DD-ACDE40BAA31C}" srcOrd="0" destOrd="0" parTransId="{176D6F47-F897-4BAD-BCCD-19D10DD7043B}" sibTransId="{655E1B6A-9A61-41C9-9EB8-2D73BCC9F065}"/>
    <dgm:cxn modelId="{A12FEBF9-A405-4783-8A50-2FAB1F498EFC}" type="presOf" srcId="{1919922F-56C3-47DB-A7BC-3C5C6194160D}" destId="{B441570C-EB81-4325-9B86-6CEE9F51DC5C}" srcOrd="0" destOrd="0" presId="urn:microsoft.com/office/officeart/2005/8/layout/list1"/>
    <dgm:cxn modelId="{B881C822-FB58-43C5-8484-F0E4311964AE}" type="presParOf" srcId="{B441570C-EB81-4325-9B86-6CEE9F51DC5C}" destId="{32384590-5057-42D8-ABD9-38E6BFC8387D}" srcOrd="0" destOrd="0" presId="urn:microsoft.com/office/officeart/2005/8/layout/list1"/>
    <dgm:cxn modelId="{57935BF1-A83C-4290-8875-21396DAFD822}" type="presParOf" srcId="{32384590-5057-42D8-ABD9-38E6BFC8387D}" destId="{06BFC0BC-2DE1-469E-B93D-F52425494882}" srcOrd="0" destOrd="0" presId="urn:microsoft.com/office/officeart/2005/8/layout/list1"/>
    <dgm:cxn modelId="{56EC0957-F30D-4B24-8F81-62EF9029D66D}" type="presParOf" srcId="{32384590-5057-42D8-ABD9-38E6BFC8387D}" destId="{5EDEC507-F1DB-47B7-BA05-1D4985E23761}" srcOrd="1" destOrd="0" presId="urn:microsoft.com/office/officeart/2005/8/layout/list1"/>
    <dgm:cxn modelId="{F04A8AA7-5024-432A-AE90-FB521CA2CD0B}" type="presParOf" srcId="{B441570C-EB81-4325-9B86-6CEE9F51DC5C}" destId="{8D1E3F72-9F1A-41E0-A52E-5805AC435BB6}" srcOrd="1" destOrd="0" presId="urn:microsoft.com/office/officeart/2005/8/layout/list1"/>
    <dgm:cxn modelId="{AE4EB8F7-F3B3-4936-BBC4-4C63D1C84D74}" type="presParOf" srcId="{B441570C-EB81-4325-9B86-6CEE9F51DC5C}" destId="{E478A8B6-03C9-4CD0-94CB-011908297CA9}" srcOrd="2" destOrd="0" presId="urn:microsoft.com/office/officeart/2005/8/layout/list1"/>
    <dgm:cxn modelId="{86FFF5ED-DFA1-4C4E-B509-CEEF57B8D1F6}" type="presParOf" srcId="{B441570C-EB81-4325-9B86-6CEE9F51DC5C}" destId="{7E7BF747-C3E5-4DF5-83DB-F8AF47C5B38B}" srcOrd="3" destOrd="0" presId="urn:microsoft.com/office/officeart/2005/8/layout/list1"/>
    <dgm:cxn modelId="{25CE4208-7537-4544-A056-9183671ECF04}" type="presParOf" srcId="{B441570C-EB81-4325-9B86-6CEE9F51DC5C}" destId="{23AA231F-BB90-4C70-ABC3-2480CE1AF88E}" srcOrd="4" destOrd="0" presId="urn:microsoft.com/office/officeart/2005/8/layout/list1"/>
    <dgm:cxn modelId="{91FE9AB6-810B-4CE3-ABB6-8650BC42883F}" type="presParOf" srcId="{23AA231F-BB90-4C70-ABC3-2480CE1AF88E}" destId="{2C5008C4-6DEE-4B5E-8BA0-9D5E74DFFDCC}" srcOrd="0" destOrd="0" presId="urn:microsoft.com/office/officeart/2005/8/layout/list1"/>
    <dgm:cxn modelId="{3D658ED7-9498-4354-86C9-4938191DB889}" type="presParOf" srcId="{23AA231F-BB90-4C70-ABC3-2480CE1AF88E}" destId="{E0D11013-1B9B-4070-95B6-1ACC4D8450D5}" srcOrd="1" destOrd="0" presId="urn:microsoft.com/office/officeart/2005/8/layout/list1"/>
    <dgm:cxn modelId="{AD97918D-2301-427D-A332-0165D469F8A8}" type="presParOf" srcId="{B441570C-EB81-4325-9B86-6CEE9F51DC5C}" destId="{5AF2C68E-F7AF-4255-A834-E60476581252}" srcOrd="5" destOrd="0" presId="urn:microsoft.com/office/officeart/2005/8/layout/list1"/>
    <dgm:cxn modelId="{1D095CF8-F339-44DE-BD52-DB134E5E7779}" type="presParOf" srcId="{B441570C-EB81-4325-9B86-6CEE9F51DC5C}" destId="{49E03E5F-9976-4B9A-A85C-C209340D3FEB}"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AF0ADD-7081-40EF-8D14-09E8348F6A97}"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496AD83D-ADC4-465D-A0D6-AD8CD378FC36}">
      <dgm:prSet phldrT="[Text]"/>
      <dgm:spPr/>
      <dgm:t>
        <a:bodyPr/>
        <a:lstStyle/>
        <a:p>
          <a:r>
            <a:rPr lang="en-US" dirty="0"/>
            <a:t>Spring 2020 Issuance</a:t>
          </a:r>
        </a:p>
      </dgm:t>
    </dgm:pt>
    <dgm:pt modelId="{44139BE3-56DF-4B2F-B7DD-6B5F62149BB4}" type="parTrans" cxnId="{C1BD6AAD-4CEC-4E22-B495-1D244FCC77D0}">
      <dgm:prSet/>
      <dgm:spPr/>
      <dgm:t>
        <a:bodyPr/>
        <a:lstStyle/>
        <a:p>
          <a:endParaRPr lang="en-US">
            <a:solidFill>
              <a:schemeClr val="tx1"/>
            </a:solidFill>
          </a:endParaRPr>
        </a:p>
      </dgm:t>
    </dgm:pt>
    <dgm:pt modelId="{F15E9C35-18ED-4E64-9ADF-656B74657422}" type="sibTrans" cxnId="{C1BD6AAD-4CEC-4E22-B495-1D244FCC77D0}">
      <dgm:prSet/>
      <dgm:spPr/>
      <dgm:t>
        <a:bodyPr/>
        <a:lstStyle/>
        <a:p>
          <a:endParaRPr lang="en-US">
            <a:solidFill>
              <a:schemeClr val="tx1"/>
            </a:solidFill>
          </a:endParaRPr>
        </a:p>
      </dgm:t>
    </dgm:pt>
    <dgm:pt modelId="{8CB3A69F-BEF3-4747-BC92-05A76838CE2B}">
      <dgm:prSet phldrT="[Text]"/>
      <dgm:spPr/>
      <dgm:t>
        <a:bodyPr/>
        <a:lstStyle/>
        <a:p>
          <a:r>
            <a:rPr lang="en-US" dirty="0"/>
            <a:t>Reached approximately 180,000 students</a:t>
          </a:r>
        </a:p>
      </dgm:t>
    </dgm:pt>
    <dgm:pt modelId="{34690568-2A02-4BFF-8754-E41C6A74D4AE}" type="parTrans" cxnId="{827B6656-DB4F-4B2C-8438-8F33E32D0084}">
      <dgm:prSet/>
      <dgm:spPr/>
      <dgm:t>
        <a:bodyPr/>
        <a:lstStyle/>
        <a:p>
          <a:endParaRPr lang="en-US">
            <a:solidFill>
              <a:schemeClr val="tx1"/>
            </a:solidFill>
          </a:endParaRPr>
        </a:p>
      </dgm:t>
    </dgm:pt>
    <dgm:pt modelId="{8112D6D7-DF38-4114-A55E-91DD8565C180}" type="sibTrans" cxnId="{827B6656-DB4F-4B2C-8438-8F33E32D0084}">
      <dgm:prSet/>
      <dgm:spPr/>
      <dgm:t>
        <a:bodyPr/>
        <a:lstStyle/>
        <a:p>
          <a:endParaRPr lang="en-US">
            <a:solidFill>
              <a:schemeClr val="tx1"/>
            </a:solidFill>
          </a:endParaRPr>
        </a:p>
      </dgm:t>
    </dgm:pt>
    <dgm:pt modelId="{7CF3E1F0-2F84-4678-B7CA-4DB3851ED2BE}">
      <dgm:prSet phldrT="[Text]"/>
      <dgm:spPr/>
      <dgm:t>
        <a:bodyPr/>
        <a:lstStyle/>
        <a:p>
          <a:r>
            <a:rPr lang="en-US"/>
            <a:t>Nearly $50,000,000</a:t>
          </a:r>
          <a:endParaRPr lang="en-US" dirty="0"/>
        </a:p>
      </dgm:t>
    </dgm:pt>
    <dgm:pt modelId="{7F015245-2A9A-4BA9-9213-A2EF97BB2275}" type="parTrans" cxnId="{4A62E6E5-B343-4B40-B8CA-E795A02913AB}">
      <dgm:prSet/>
      <dgm:spPr/>
      <dgm:t>
        <a:bodyPr/>
        <a:lstStyle/>
        <a:p>
          <a:endParaRPr lang="en-US">
            <a:solidFill>
              <a:schemeClr val="tx1"/>
            </a:solidFill>
          </a:endParaRPr>
        </a:p>
      </dgm:t>
    </dgm:pt>
    <dgm:pt modelId="{564ED513-1AC9-44E1-9CF1-311FE362ED8C}" type="sibTrans" cxnId="{4A62E6E5-B343-4B40-B8CA-E795A02913AB}">
      <dgm:prSet/>
      <dgm:spPr/>
      <dgm:t>
        <a:bodyPr/>
        <a:lstStyle/>
        <a:p>
          <a:endParaRPr lang="en-US">
            <a:solidFill>
              <a:schemeClr val="tx1"/>
            </a:solidFill>
          </a:endParaRPr>
        </a:p>
      </dgm:t>
    </dgm:pt>
    <dgm:pt modelId="{8BFBC8D3-4202-4264-A473-E89F6D73D31A}">
      <dgm:prSet phldrT="[Text]"/>
      <dgm:spPr/>
      <dgm:t>
        <a:bodyPr/>
        <a:lstStyle/>
        <a:p>
          <a:r>
            <a:rPr lang="en-US"/>
            <a:t>School Year 2020-21</a:t>
          </a:r>
          <a:endParaRPr lang="en-US" dirty="0"/>
        </a:p>
      </dgm:t>
    </dgm:pt>
    <dgm:pt modelId="{C27821AC-0ACE-4B72-B421-533A4D628822}" type="parTrans" cxnId="{FA2C3EE7-3480-48D7-9614-07DC80A98638}">
      <dgm:prSet/>
      <dgm:spPr/>
      <dgm:t>
        <a:bodyPr/>
        <a:lstStyle/>
        <a:p>
          <a:endParaRPr lang="en-US">
            <a:solidFill>
              <a:schemeClr val="tx1"/>
            </a:solidFill>
          </a:endParaRPr>
        </a:p>
      </dgm:t>
    </dgm:pt>
    <dgm:pt modelId="{F6502FB2-6720-4BB5-A9FD-DB7E0823CD6E}" type="sibTrans" cxnId="{FA2C3EE7-3480-48D7-9614-07DC80A98638}">
      <dgm:prSet/>
      <dgm:spPr/>
      <dgm:t>
        <a:bodyPr/>
        <a:lstStyle/>
        <a:p>
          <a:endParaRPr lang="en-US">
            <a:solidFill>
              <a:schemeClr val="tx1"/>
            </a:solidFill>
          </a:endParaRPr>
        </a:p>
      </dgm:t>
    </dgm:pt>
    <dgm:pt modelId="{7E53E9BE-BCA3-4D56-80E8-4D26C551A072}">
      <dgm:prSet phldrT="[Text]"/>
      <dgm:spPr/>
      <dgm:t>
        <a:bodyPr/>
        <a:lstStyle/>
        <a:p>
          <a:r>
            <a:rPr lang="en-US" dirty="0"/>
            <a:t>Projected to reach 306,000 children</a:t>
          </a:r>
        </a:p>
      </dgm:t>
    </dgm:pt>
    <dgm:pt modelId="{B8F83207-CEA7-4F1D-AD30-59913148B0A3}" type="parTrans" cxnId="{302CA3C2-5D5E-4D62-8236-589F66706B78}">
      <dgm:prSet/>
      <dgm:spPr/>
      <dgm:t>
        <a:bodyPr/>
        <a:lstStyle/>
        <a:p>
          <a:endParaRPr lang="en-US">
            <a:solidFill>
              <a:schemeClr val="tx1"/>
            </a:solidFill>
          </a:endParaRPr>
        </a:p>
      </dgm:t>
    </dgm:pt>
    <dgm:pt modelId="{7FFC3875-E778-4AA7-A132-93258C67D7C6}" type="sibTrans" cxnId="{302CA3C2-5D5E-4D62-8236-589F66706B78}">
      <dgm:prSet/>
      <dgm:spPr/>
      <dgm:t>
        <a:bodyPr/>
        <a:lstStyle/>
        <a:p>
          <a:endParaRPr lang="en-US">
            <a:solidFill>
              <a:schemeClr val="tx1"/>
            </a:solidFill>
          </a:endParaRPr>
        </a:p>
      </dgm:t>
    </dgm:pt>
    <dgm:pt modelId="{518A7D98-DDBC-4EAC-8C62-52F48F3D6D6F}">
      <dgm:prSet phldrT="[Text]"/>
      <dgm:spPr/>
      <dgm:t>
        <a:bodyPr/>
        <a:lstStyle/>
        <a:p>
          <a:r>
            <a:rPr lang="en-US" dirty="0"/>
            <a:t>Issued approx. $239,000,000</a:t>
          </a:r>
        </a:p>
      </dgm:t>
    </dgm:pt>
    <dgm:pt modelId="{A4C9A4F0-F6E3-46D8-BECB-6C1312F9FBE6}" type="parTrans" cxnId="{A3AD54FB-5537-46E0-9731-AAE71D188998}">
      <dgm:prSet/>
      <dgm:spPr/>
      <dgm:t>
        <a:bodyPr/>
        <a:lstStyle/>
        <a:p>
          <a:endParaRPr lang="en-US"/>
        </a:p>
      </dgm:t>
    </dgm:pt>
    <dgm:pt modelId="{EEAECEA2-FE4E-4CCB-9A99-3A3BD89A12F0}" type="sibTrans" cxnId="{A3AD54FB-5537-46E0-9731-AAE71D188998}">
      <dgm:prSet/>
      <dgm:spPr/>
      <dgm:t>
        <a:bodyPr/>
        <a:lstStyle/>
        <a:p>
          <a:endParaRPr lang="en-US"/>
        </a:p>
      </dgm:t>
    </dgm:pt>
    <dgm:pt modelId="{2B6EF342-0845-4AB7-9290-F789F2FCF2C6}">
      <dgm:prSet phldrT="[Text]"/>
      <dgm:spPr/>
      <dgm:t>
        <a:bodyPr/>
        <a:lstStyle/>
        <a:p>
          <a:r>
            <a:rPr lang="en-US" dirty="0"/>
            <a:t>Application process</a:t>
          </a:r>
        </a:p>
      </dgm:t>
    </dgm:pt>
    <dgm:pt modelId="{71BA0AA4-E88D-4B2D-A7AD-4BCB49B36327}" type="parTrans" cxnId="{E35F662F-AE4E-4EA8-80B0-959E7CC6F477}">
      <dgm:prSet/>
      <dgm:spPr/>
      <dgm:t>
        <a:bodyPr/>
        <a:lstStyle/>
        <a:p>
          <a:endParaRPr lang="en-US"/>
        </a:p>
      </dgm:t>
    </dgm:pt>
    <dgm:pt modelId="{B10F0C22-13E3-4B50-B746-CEC703D5E4C8}" type="sibTrans" cxnId="{E35F662F-AE4E-4EA8-80B0-959E7CC6F477}">
      <dgm:prSet/>
      <dgm:spPr/>
      <dgm:t>
        <a:bodyPr/>
        <a:lstStyle/>
        <a:p>
          <a:endParaRPr lang="en-US"/>
        </a:p>
      </dgm:t>
    </dgm:pt>
    <dgm:pt modelId="{27B008FB-4DFC-4623-9D08-E3F16BC00857}">
      <dgm:prSet phldrT="[Text]"/>
      <dgm:spPr/>
      <dgm:t>
        <a:bodyPr/>
        <a:lstStyle/>
        <a:p>
          <a:r>
            <a:rPr lang="en-US" dirty="0"/>
            <a:t>Data submission and direct issuance process</a:t>
          </a:r>
        </a:p>
      </dgm:t>
    </dgm:pt>
    <dgm:pt modelId="{C24D8AFB-B994-4586-8AEC-25690F5C229D}" type="parTrans" cxnId="{7C68A7E5-9945-46BD-8E36-8017E86ED81A}">
      <dgm:prSet/>
      <dgm:spPr/>
      <dgm:t>
        <a:bodyPr/>
        <a:lstStyle/>
        <a:p>
          <a:endParaRPr lang="en-US"/>
        </a:p>
      </dgm:t>
    </dgm:pt>
    <dgm:pt modelId="{BEACD10A-9125-4472-BBD2-49F3B1D10F88}" type="sibTrans" cxnId="{7C68A7E5-9945-46BD-8E36-8017E86ED81A}">
      <dgm:prSet/>
      <dgm:spPr/>
      <dgm:t>
        <a:bodyPr/>
        <a:lstStyle/>
        <a:p>
          <a:endParaRPr lang="en-US"/>
        </a:p>
      </dgm:t>
    </dgm:pt>
    <dgm:pt modelId="{986A1D91-074C-40D3-A5BB-833ED4A8119E}">
      <dgm:prSet/>
      <dgm:spPr/>
      <dgm:t>
        <a:bodyPr/>
        <a:lstStyle/>
        <a:p>
          <a:r>
            <a:rPr lang="en-US" dirty="0"/>
            <a:t>Summer P-EBT is coming! </a:t>
          </a:r>
        </a:p>
        <a:p>
          <a:endParaRPr lang="en-US" dirty="0"/>
        </a:p>
      </dgm:t>
    </dgm:pt>
    <dgm:pt modelId="{9CFE4BC4-60B4-413A-A89E-D79BCA0775ED}" type="parTrans" cxnId="{590F8496-D61E-4604-A19E-5B21CEF0848C}">
      <dgm:prSet/>
      <dgm:spPr/>
      <dgm:t>
        <a:bodyPr/>
        <a:lstStyle/>
        <a:p>
          <a:endParaRPr lang="en-US"/>
        </a:p>
      </dgm:t>
    </dgm:pt>
    <dgm:pt modelId="{42851C68-40EE-40E2-8ACB-CA3957578C22}" type="sibTrans" cxnId="{590F8496-D61E-4604-A19E-5B21CEF0848C}">
      <dgm:prSet/>
      <dgm:spPr/>
      <dgm:t>
        <a:bodyPr/>
        <a:lstStyle/>
        <a:p>
          <a:endParaRPr lang="en-US"/>
        </a:p>
      </dgm:t>
    </dgm:pt>
    <dgm:pt modelId="{52D48533-58EE-4112-97B2-2D31E0F5BA8F}" type="pres">
      <dgm:prSet presAssocID="{62AF0ADD-7081-40EF-8D14-09E8348F6A97}" presName="linear" presStyleCnt="0">
        <dgm:presLayoutVars>
          <dgm:dir/>
          <dgm:resizeHandles val="exact"/>
        </dgm:presLayoutVars>
      </dgm:prSet>
      <dgm:spPr/>
    </dgm:pt>
    <dgm:pt modelId="{FF43C788-7E07-486B-A136-79DE2EE0C541}" type="pres">
      <dgm:prSet presAssocID="{496AD83D-ADC4-465D-A0D6-AD8CD378FC36}" presName="comp" presStyleCnt="0"/>
      <dgm:spPr/>
    </dgm:pt>
    <dgm:pt modelId="{224EECD1-8F19-4A12-8A08-466970D7B205}" type="pres">
      <dgm:prSet presAssocID="{496AD83D-ADC4-465D-A0D6-AD8CD378FC36}" presName="box" presStyleLbl="node1" presStyleIdx="0" presStyleCnt="3"/>
      <dgm:spPr/>
    </dgm:pt>
    <dgm:pt modelId="{DEDE20B9-B038-4019-8857-782AAF35E055}" type="pres">
      <dgm:prSet presAssocID="{496AD83D-ADC4-465D-A0D6-AD8CD378FC36}"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dgm:spPr>
      <dgm:extLst>
        <a:ext uri="{E40237B7-FDA0-4F09-8148-C483321AD2D9}">
          <dgm14:cNvPr xmlns:dgm14="http://schemas.microsoft.com/office/drawing/2010/diagram" id="0" name="" descr="Care outline"/>
        </a:ext>
      </dgm:extLst>
    </dgm:pt>
    <dgm:pt modelId="{72A1AA2A-089E-4266-A152-EE4D55A2735A}" type="pres">
      <dgm:prSet presAssocID="{496AD83D-ADC4-465D-A0D6-AD8CD378FC36}" presName="text" presStyleLbl="node1" presStyleIdx="0" presStyleCnt="3">
        <dgm:presLayoutVars>
          <dgm:bulletEnabled val="1"/>
        </dgm:presLayoutVars>
      </dgm:prSet>
      <dgm:spPr/>
    </dgm:pt>
    <dgm:pt modelId="{D683635E-2FB0-4AC7-A15A-3B37FEDFD115}" type="pres">
      <dgm:prSet presAssocID="{F15E9C35-18ED-4E64-9ADF-656B74657422}" presName="spacer" presStyleCnt="0"/>
      <dgm:spPr/>
    </dgm:pt>
    <dgm:pt modelId="{8F0DBE99-53BB-446B-BAD2-C83EFAB1CAD7}" type="pres">
      <dgm:prSet presAssocID="{8BFBC8D3-4202-4264-A473-E89F6D73D31A}" presName="comp" presStyleCnt="0"/>
      <dgm:spPr/>
    </dgm:pt>
    <dgm:pt modelId="{57584827-48C0-437F-B405-A94EA819272F}" type="pres">
      <dgm:prSet presAssocID="{8BFBC8D3-4202-4264-A473-E89F6D73D31A}" presName="box" presStyleLbl="node1" presStyleIdx="1" presStyleCnt="3"/>
      <dgm:spPr/>
    </dgm:pt>
    <dgm:pt modelId="{A62FA77F-086B-4F56-ABF9-7798D5297B0A}" type="pres">
      <dgm:prSet presAssocID="{8BFBC8D3-4202-4264-A473-E89F6D73D31A}"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dgm:spPr>
      <dgm:extLst>
        <a:ext uri="{E40237B7-FDA0-4F09-8148-C483321AD2D9}">
          <dgm14:cNvPr xmlns:dgm14="http://schemas.microsoft.com/office/drawing/2010/diagram" id="0" name="" descr="Strawberry with solid fill"/>
        </a:ext>
      </dgm:extLst>
    </dgm:pt>
    <dgm:pt modelId="{932236AF-CFD9-4EF5-A5BB-4A16B870A559}" type="pres">
      <dgm:prSet presAssocID="{8BFBC8D3-4202-4264-A473-E89F6D73D31A}" presName="text" presStyleLbl="node1" presStyleIdx="1" presStyleCnt="3">
        <dgm:presLayoutVars>
          <dgm:bulletEnabled val="1"/>
        </dgm:presLayoutVars>
      </dgm:prSet>
      <dgm:spPr/>
    </dgm:pt>
    <dgm:pt modelId="{74E5F63B-5735-4F53-B9C1-9DCE6C295057}" type="pres">
      <dgm:prSet presAssocID="{F6502FB2-6720-4BB5-A9FD-DB7E0823CD6E}" presName="spacer" presStyleCnt="0"/>
      <dgm:spPr/>
    </dgm:pt>
    <dgm:pt modelId="{D6D61E24-1BFA-4100-8201-1534538460B2}" type="pres">
      <dgm:prSet presAssocID="{986A1D91-074C-40D3-A5BB-833ED4A8119E}" presName="comp" presStyleCnt="0"/>
      <dgm:spPr/>
    </dgm:pt>
    <dgm:pt modelId="{28C1F782-75C4-4343-A459-14B64A344E3C}" type="pres">
      <dgm:prSet presAssocID="{986A1D91-074C-40D3-A5BB-833ED4A8119E}" presName="box" presStyleLbl="node1" presStyleIdx="2" presStyleCnt="3"/>
      <dgm:spPr/>
    </dgm:pt>
    <dgm:pt modelId="{3C1BC45B-5514-4543-AD43-416887634496}" type="pres">
      <dgm:prSet presAssocID="{986A1D91-074C-40D3-A5BB-833ED4A8119E}"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Dim (Medium Sun) with solid fill"/>
        </a:ext>
      </dgm:extLst>
    </dgm:pt>
    <dgm:pt modelId="{C904B03C-0257-4776-85FB-53D4027B4D6E}" type="pres">
      <dgm:prSet presAssocID="{986A1D91-074C-40D3-A5BB-833ED4A8119E}" presName="text" presStyleLbl="node1" presStyleIdx="2" presStyleCnt="3">
        <dgm:presLayoutVars>
          <dgm:bulletEnabled val="1"/>
        </dgm:presLayoutVars>
      </dgm:prSet>
      <dgm:spPr/>
    </dgm:pt>
  </dgm:ptLst>
  <dgm:cxnLst>
    <dgm:cxn modelId="{AD764202-0929-4740-BB75-9E1E7E683C72}" type="presOf" srcId="{2B6EF342-0845-4AB7-9290-F789F2FCF2C6}" destId="{72A1AA2A-089E-4266-A152-EE4D55A2735A}" srcOrd="1" destOrd="1" presId="urn:microsoft.com/office/officeart/2005/8/layout/vList4"/>
    <dgm:cxn modelId="{5ACE751F-3D8C-4B6D-900E-BE1C168B7E7E}" type="presOf" srcId="{27B008FB-4DFC-4623-9D08-E3F16BC00857}" destId="{932236AF-CFD9-4EF5-A5BB-4A16B870A559}" srcOrd="1" destOrd="1" presId="urn:microsoft.com/office/officeart/2005/8/layout/vList4"/>
    <dgm:cxn modelId="{4C40A12E-2012-421F-8A46-A488316FCD12}" type="presOf" srcId="{7CF3E1F0-2F84-4678-B7CA-4DB3851ED2BE}" destId="{224EECD1-8F19-4A12-8A08-466970D7B205}" srcOrd="0" destOrd="3" presId="urn:microsoft.com/office/officeart/2005/8/layout/vList4"/>
    <dgm:cxn modelId="{E35F662F-AE4E-4EA8-80B0-959E7CC6F477}" srcId="{496AD83D-ADC4-465D-A0D6-AD8CD378FC36}" destId="{2B6EF342-0845-4AB7-9290-F789F2FCF2C6}" srcOrd="0" destOrd="0" parTransId="{71BA0AA4-E88D-4B2D-A7AD-4BCB49B36327}" sibTransId="{B10F0C22-13E3-4B50-B746-CEC703D5E4C8}"/>
    <dgm:cxn modelId="{BCF4045B-DDF3-485A-B891-D1B3F9D5F9D5}" type="presOf" srcId="{2B6EF342-0845-4AB7-9290-F789F2FCF2C6}" destId="{224EECD1-8F19-4A12-8A08-466970D7B205}" srcOrd="0" destOrd="1" presId="urn:microsoft.com/office/officeart/2005/8/layout/vList4"/>
    <dgm:cxn modelId="{F67D6E5C-D70A-4411-98FE-C7845E58A2C5}" type="presOf" srcId="{7E53E9BE-BCA3-4D56-80E8-4D26C551A072}" destId="{57584827-48C0-437F-B405-A94EA819272F}" srcOrd="0" destOrd="2" presId="urn:microsoft.com/office/officeart/2005/8/layout/vList4"/>
    <dgm:cxn modelId="{AF1C7142-4C55-4C14-989A-17BA0BD8C487}" type="presOf" srcId="{518A7D98-DDBC-4EAC-8C62-52F48F3D6D6F}" destId="{932236AF-CFD9-4EF5-A5BB-4A16B870A559}" srcOrd="1" destOrd="3" presId="urn:microsoft.com/office/officeart/2005/8/layout/vList4"/>
    <dgm:cxn modelId="{73C58F63-6E92-42E3-B565-397197BAA6CE}" type="presOf" srcId="{27B008FB-4DFC-4623-9D08-E3F16BC00857}" destId="{57584827-48C0-437F-B405-A94EA819272F}" srcOrd="0" destOrd="1" presId="urn:microsoft.com/office/officeart/2005/8/layout/vList4"/>
    <dgm:cxn modelId="{AAD2D465-E522-463A-8586-550FF14A3B0E}" type="presOf" srcId="{8CB3A69F-BEF3-4747-BC92-05A76838CE2B}" destId="{224EECD1-8F19-4A12-8A08-466970D7B205}" srcOrd="0" destOrd="2" presId="urn:microsoft.com/office/officeart/2005/8/layout/vList4"/>
    <dgm:cxn modelId="{827B6656-DB4F-4B2C-8438-8F33E32D0084}" srcId="{496AD83D-ADC4-465D-A0D6-AD8CD378FC36}" destId="{8CB3A69F-BEF3-4747-BC92-05A76838CE2B}" srcOrd="1" destOrd="0" parTransId="{34690568-2A02-4BFF-8754-E41C6A74D4AE}" sibTransId="{8112D6D7-DF38-4114-A55E-91DD8565C180}"/>
    <dgm:cxn modelId="{B637E379-1006-4D80-A6CD-7F50304992D2}" type="presOf" srcId="{7E53E9BE-BCA3-4D56-80E8-4D26C551A072}" destId="{932236AF-CFD9-4EF5-A5BB-4A16B870A559}" srcOrd="1" destOrd="2" presId="urn:microsoft.com/office/officeart/2005/8/layout/vList4"/>
    <dgm:cxn modelId="{590F8496-D61E-4604-A19E-5B21CEF0848C}" srcId="{62AF0ADD-7081-40EF-8D14-09E8348F6A97}" destId="{986A1D91-074C-40D3-A5BB-833ED4A8119E}" srcOrd="2" destOrd="0" parTransId="{9CFE4BC4-60B4-413A-A89E-D79BCA0775ED}" sibTransId="{42851C68-40EE-40E2-8ACB-CA3957578C22}"/>
    <dgm:cxn modelId="{E29B2E9A-BE00-4E74-A1C5-E6892461B5CD}" type="presOf" srcId="{8BFBC8D3-4202-4264-A473-E89F6D73D31A}" destId="{932236AF-CFD9-4EF5-A5BB-4A16B870A559}" srcOrd="1" destOrd="0" presId="urn:microsoft.com/office/officeart/2005/8/layout/vList4"/>
    <dgm:cxn modelId="{D69839AA-10D7-44A6-BA4C-2E2B996969A9}" type="presOf" srcId="{7CF3E1F0-2F84-4678-B7CA-4DB3851ED2BE}" destId="{72A1AA2A-089E-4266-A152-EE4D55A2735A}" srcOrd="1" destOrd="3" presId="urn:microsoft.com/office/officeart/2005/8/layout/vList4"/>
    <dgm:cxn modelId="{C1BD6AAD-4CEC-4E22-B495-1D244FCC77D0}" srcId="{62AF0ADD-7081-40EF-8D14-09E8348F6A97}" destId="{496AD83D-ADC4-465D-A0D6-AD8CD378FC36}" srcOrd="0" destOrd="0" parTransId="{44139BE3-56DF-4B2F-B7DD-6B5F62149BB4}" sibTransId="{F15E9C35-18ED-4E64-9ADF-656B74657422}"/>
    <dgm:cxn modelId="{3AF6BBB1-E0D8-4A14-A870-FDBDC3FF3A14}" type="presOf" srcId="{986A1D91-074C-40D3-A5BB-833ED4A8119E}" destId="{28C1F782-75C4-4343-A459-14B64A344E3C}" srcOrd="0" destOrd="0" presId="urn:microsoft.com/office/officeart/2005/8/layout/vList4"/>
    <dgm:cxn modelId="{D889B3B6-203B-4F11-B310-CF7D81B86589}" type="presOf" srcId="{62AF0ADD-7081-40EF-8D14-09E8348F6A97}" destId="{52D48533-58EE-4112-97B2-2D31E0F5BA8F}" srcOrd="0" destOrd="0" presId="urn:microsoft.com/office/officeart/2005/8/layout/vList4"/>
    <dgm:cxn modelId="{C4EA51BB-9EF4-4910-A6E5-273041F496A0}" type="presOf" srcId="{8CB3A69F-BEF3-4747-BC92-05A76838CE2B}" destId="{72A1AA2A-089E-4266-A152-EE4D55A2735A}" srcOrd="1" destOrd="2" presId="urn:microsoft.com/office/officeart/2005/8/layout/vList4"/>
    <dgm:cxn modelId="{302CA3C2-5D5E-4D62-8236-589F66706B78}" srcId="{8BFBC8D3-4202-4264-A473-E89F6D73D31A}" destId="{7E53E9BE-BCA3-4D56-80E8-4D26C551A072}" srcOrd="1" destOrd="0" parTransId="{B8F83207-CEA7-4F1D-AD30-59913148B0A3}" sibTransId="{7FFC3875-E778-4AA7-A132-93258C67D7C6}"/>
    <dgm:cxn modelId="{BF2CF8CB-2C98-4BFE-83F0-83E11497B480}" type="presOf" srcId="{496AD83D-ADC4-465D-A0D6-AD8CD378FC36}" destId="{72A1AA2A-089E-4266-A152-EE4D55A2735A}" srcOrd="1" destOrd="0" presId="urn:microsoft.com/office/officeart/2005/8/layout/vList4"/>
    <dgm:cxn modelId="{058A06D8-9591-4BF0-9B4B-8245EC4EFF16}" type="presOf" srcId="{986A1D91-074C-40D3-A5BB-833ED4A8119E}" destId="{C904B03C-0257-4776-85FB-53D4027B4D6E}" srcOrd="1" destOrd="0" presId="urn:microsoft.com/office/officeart/2005/8/layout/vList4"/>
    <dgm:cxn modelId="{0FA015E0-8EFE-4EBC-BE9B-51B793CACCB5}" type="presOf" srcId="{8BFBC8D3-4202-4264-A473-E89F6D73D31A}" destId="{57584827-48C0-437F-B405-A94EA819272F}" srcOrd="0" destOrd="0" presId="urn:microsoft.com/office/officeart/2005/8/layout/vList4"/>
    <dgm:cxn modelId="{28330DE2-C7A5-437D-AF7F-225D32C9C40B}" type="presOf" srcId="{518A7D98-DDBC-4EAC-8C62-52F48F3D6D6F}" destId="{57584827-48C0-437F-B405-A94EA819272F}" srcOrd="0" destOrd="3" presId="urn:microsoft.com/office/officeart/2005/8/layout/vList4"/>
    <dgm:cxn modelId="{7C68A7E5-9945-46BD-8E36-8017E86ED81A}" srcId="{8BFBC8D3-4202-4264-A473-E89F6D73D31A}" destId="{27B008FB-4DFC-4623-9D08-E3F16BC00857}" srcOrd="0" destOrd="0" parTransId="{C24D8AFB-B994-4586-8AEC-25690F5C229D}" sibTransId="{BEACD10A-9125-4472-BBD2-49F3B1D10F88}"/>
    <dgm:cxn modelId="{4A62E6E5-B343-4B40-B8CA-E795A02913AB}" srcId="{496AD83D-ADC4-465D-A0D6-AD8CD378FC36}" destId="{7CF3E1F0-2F84-4678-B7CA-4DB3851ED2BE}" srcOrd="2" destOrd="0" parTransId="{7F015245-2A9A-4BA9-9213-A2EF97BB2275}" sibTransId="{564ED513-1AC9-44E1-9CF1-311FE362ED8C}"/>
    <dgm:cxn modelId="{FA2C3EE7-3480-48D7-9614-07DC80A98638}" srcId="{62AF0ADD-7081-40EF-8D14-09E8348F6A97}" destId="{8BFBC8D3-4202-4264-A473-E89F6D73D31A}" srcOrd="1" destOrd="0" parTransId="{C27821AC-0ACE-4B72-B421-533A4D628822}" sibTransId="{F6502FB2-6720-4BB5-A9FD-DB7E0823CD6E}"/>
    <dgm:cxn modelId="{A2A54DEC-062A-4E0A-A77E-F5A40B027C2D}" type="presOf" srcId="{496AD83D-ADC4-465D-A0D6-AD8CD378FC36}" destId="{224EECD1-8F19-4A12-8A08-466970D7B205}" srcOrd="0" destOrd="0" presId="urn:microsoft.com/office/officeart/2005/8/layout/vList4"/>
    <dgm:cxn modelId="{A3AD54FB-5537-46E0-9731-AAE71D188998}" srcId="{8BFBC8D3-4202-4264-A473-E89F6D73D31A}" destId="{518A7D98-DDBC-4EAC-8C62-52F48F3D6D6F}" srcOrd="2" destOrd="0" parTransId="{A4C9A4F0-F6E3-46D8-BECB-6C1312F9FBE6}" sibTransId="{EEAECEA2-FE4E-4CCB-9A99-3A3BD89A12F0}"/>
    <dgm:cxn modelId="{BE918673-E0CC-4A8C-8030-5EB1BABC652B}" type="presParOf" srcId="{52D48533-58EE-4112-97B2-2D31E0F5BA8F}" destId="{FF43C788-7E07-486B-A136-79DE2EE0C541}" srcOrd="0" destOrd="0" presId="urn:microsoft.com/office/officeart/2005/8/layout/vList4"/>
    <dgm:cxn modelId="{57C17027-44E0-4B64-A5AE-2DFA113C1076}" type="presParOf" srcId="{FF43C788-7E07-486B-A136-79DE2EE0C541}" destId="{224EECD1-8F19-4A12-8A08-466970D7B205}" srcOrd="0" destOrd="0" presId="urn:microsoft.com/office/officeart/2005/8/layout/vList4"/>
    <dgm:cxn modelId="{C64776C8-027F-497F-AECC-C5F60E3FE76F}" type="presParOf" srcId="{FF43C788-7E07-486B-A136-79DE2EE0C541}" destId="{DEDE20B9-B038-4019-8857-782AAF35E055}" srcOrd="1" destOrd="0" presId="urn:microsoft.com/office/officeart/2005/8/layout/vList4"/>
    <dgm:cxn modelId="{0C956E3F-7C23-4ED6-8EF6-62B7EE7C4DA5}" type="presParOf" srcId="{FF43C788-7E07-486B-A136-79DE2EE0C541}" destId="{72A1AA2A-089E-4266-A152-EE4D55A2735A}" srcOrd="2" destOrd="0" presId="urn:microsoft.com/office/officeart/2005/8/layout/vList4"/>
    <dgm:cxn modelId="{AD228256-5CD3-4C7D-8EB7-A6E4A500D2FF}" type="presParOf" srcId="{52D48533-58EE-4112-97B2-2D31E0F5BA8F}" destId="{D683635E-2FB0-4AC7-A15A-3B37FEDFD115}" srcOrd="1" destOrd="0" presId="urn:microsoft.com/office/officeart/2005/8/layout/vList4"/>
    <dgm:cxn modelId="{4BDD2D3F-76D2-4A86-A684-A7F77F35E349}" type="presParOf" srcId="{52D48533-58EE-4112-97B2-2D31E0F5BA8F}" destId="{8F0DBE99-53BB-446B-BAD2-C83EFAB1CAD7}" srcOrd="2" destOrd="0" presId="urn:microsoft.com/office/officeart/2005/8/layout/vList4"/>
    <dgm:cxn modelId="{20F48FF8-9339-4384-BEF4-41D344DF91C0}" type="presParOf" srcId="{8F0DBE99-53BB-446B-BAD2-C83EFAB1CAD7}" destId="{57584827-48C0-437F-B405-A94EA819272F}" srcOrd="0" destOrd="0" presId="urn:microsoft.com/office/officeart/2005/8/layout/vList4"/>
    <dgm:cxn modelId="{6CFFFD79-3272-4C2D-8240-4AAEE8FD47C1}" type="presParOf" srcId="{8F0DBE99-53BB-446B-BAD2-C83EFAB1CAD7}" destId="{A62FA77F-086B-4F56-ABF9-7798D5297B0A}" srcOrd="1" destOrd="0" presId="urn:microsoft.com/office/officeart/2005/8/layout/vList4"/>
    <dgm:cxn modelId="{8AA91E6F-8FF1-4E93-9622-036D480853EE}" type="presParOf" srcId="{8F0DBE99-53BB-446B-BAD2-C83EFAB1CAD7}" destId="{932236AF-CFD9-4EF5-A5BB-4A16B870A559}" srcOrd="2" destOrd="0" presId="urn:microsoft.com/office/officeart/2005/8/layout/vList4"/>
    <dgm:cxn modelId="{F1AB5A96-BB15-495F-BFA9-10565AE0E25C}" type="presParOf" srcId="{52D48533-58EE-4112-97B2-2D31E0F5BA8F}" destId="{74E5F63B-5735-4F53-B9C1-9DCE6C295057}" srcOrd="3" destOrd="0" presId="urn:microsoft.com/office/officeart/2005/8/layout/vList4"/>
    <dgm:cxn modelId="{F072C8A0-6B16-4B2C-B76B-00EA82CD4A7B}" type="presParOf" srcId="{52D48533-58EE-4112-97B2-2D31E0F5BA8F}" destId="{D6D61E24-1BFA-4100-8201-1534538460B2}" srcOrd="4" destOrd="0" presId="urn:microsoft.com/office/officeart/2005/8/layout/vList4"/>
    <dgm:cxn modelId="{4AD5954D-EC46-4EC2-9F1C-928DFA99CFF5}" type="presParOf" srcId="{D6D61E24-1BFA-4100-8201-1534538460B2}" destId="{28C1F782-75C4-4343-A459-14B64A344E3C}" srcOrd="0" destOrd="0" presId="urn:microsoft.com/office/officeart/2005/8/layout/vList4"/>
    <dgm:cxn modelId="{47CDF59B-E5AF-46F8-8860-E3BF76770A29}" type="presParOf" srcId="{D6D61E24-1BFA-4100-8201-1534538460B2}" destId="{3C1BC45B-5514-4543-AD43-416887634496}" srcOrd="1" destOrd="0" presId="urn:microsoft.com/office/officeart/2005/8/layout/vList4"/>
    <dgm:cxn modelId="{7065C894-7C22-4740-8080-D55D91195A9F}" type="presParOf" srcId="{D6D61E24-1BFA-4100-8201-1534538460B2}" destId="{C904B03C-0257-4776-85FB-53D4027B4D6E}"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8A8B6-03C9-4CD0-94CB-011908297CA9}">
      <dsp:nvSpPr>
        <dsp:cNvPr id="0" name=""/>
        <dsp:cNvSpPr/>
      </dsp:nvSpPr>
      <dsp:spPr>
        <a:xfrm>
          <a:off x="0" y="407180"/>
          <a:ext cx="7886700" cy="1474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Nourish young bodies and minds. End childhood hunger.</a:t>
          </a:r>
        </a:p>
      </dsp:txBody>
      <dsp:txXfrm>
        <a:off x="0" y="407180"/>
        <a:ext cx="7886700" cy="1474200"/>
      </dsp:txXfrm>
    </dsp:sp>
    <dsp:sp modelId="{5EDEC507-F1DB-47B7-BA05-1D4985E23761}">
      <dsp:nvSpPr>
        <dsp:cNvPr id="0" name=""/>
        <dsp:cNvSpPr/>
      </dsp:nvSpPr>
      <dsp:spPr>
        <a:xfrm>
          <a:off x="394335" y="23420"/>
          <a:ext cx="552069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55700">
            <a:lnSpc>
              <a:spcPct val="90000"/>
            </a:lnSpc>
            <a:spcBef>
              <a:spcPct val="0"/>
            </a:spcBef>
            <a:spcAft>
              <a:spcPct val="35000"/>
            </a:spcAft>
            <a:buNone/>
          </a:pPr>
          <a:r>
            <a:rPr lang="en-US" sz="2600" kern="1200" dirty="0"/>
            <a:t>CDE School Nutrition Unit Vision </a:t>
          </a:r>
        </a:p>
      </dsp:txBody>
      <dsp:txXfrm>
        <a:off x="431802" y="60887"/>
        <a:ext cx="5445756" cy="692586"/>
      </dsp:txXfrm>
    </dsp:sp>
    <dsp:sp modelId="{49E03E5F-9976-4B9A-A85C-C209340D3FEB}">
      <dsp:nvSpPr>
        <dsp:cNvPr id="0" name=""/>
        <dsp:cNvSpPr/>
      </dsp:nvSpPr>
      <dsp:spPr>
        <a:xfrm>
          <a:off x="0" y="2405541"/>
          <a:ext cx="7886700" cy="2211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12096" tIns="541528" rIns="612096"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We support the child nutrition community through innovation, training, and partnerships to ensure all youth have access to healthy meals. </a:t>
          </a:r>
        </a:p>
      </dsp:txBody>
      <dsp:txXfrm>
        <a:off x="0" y="2405541"/>
        <a:ext cx="7886700" cy="2211300"/>
      </dsp:txXfrm>
    </dsp:sp>
    <dsp:sp modelId="{E0D11013-1B9B-4070-95B6-1ACC4D8450D5}">
      <dsp:nvSpPr>
        <dsp:cNvPr id="0" name=""/>
        <dsp:cNvSpPr/>
      </dsp:nvSpPr>
      <dsp:spPr>
        <a:xfrm>
          <a:off x="394335" y="2021780"/>
          <a:ext cx="5520690"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669" tIns="0" rIns="208669" bIns="0" numCol="1" spcCol="1270" anchor="ctr" anchorCtr="0">
          <a:noAutofit/>
        </a:bodyPr>
        <a:lstStyle/>
        <a:p>
          <a:pPr marL="0" lvl="0" indent="0" algn="l" defTabSz="1155700">
            <a:lnSpc>
              <a:spcPct val="90000"/>
            </a:lnSpc>
            <a:spcBef>
              <a:spcPct val="0"/>
            </a:spcBef>
            <a:spcAft>
              <a:spcPct val="35000"/>
            </a:spcAft>
            <a:buNone/>
          </a:pPr>
          <a:r>
            <a:rPr lang="en-US" sz="2600" kern="1200"/>
            <a:t>CDE School Nutrition Unit Mission</a:t>
          </a:r>
        </a:p>
      </dsp:txBody>
      <dsp:txXfrm>
        <a:off x="431802" y="2059247"/>
        <a:ext cx="544575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EECD1-8F19-4A12-8A08-466970D7B205}">
      <dsp:nvSpPr>
        <dsp:cNvPr id="0" name=""/>
        <dsp:cNvSpPr/>
      </dsp:nvSpPr>
      <dsp:spPr>
        <a:xfrm>
          <a:off x="0" y="0"/>
          <a:ext cx="6449044" cy="136141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Spring 2020 Issuance</a:t>
          </a:r>
        </a:p>
        <a:p>
          <a:pPr marL="171450" lvl="1" indent="-171450" algn="l" defTabSz="711200">
            <a:lnSpc>
              <a:spcPct val="90000"/>
            </a:lnSpc>
            <a:spcBef>
              <a:spcPct val="0"/>
            </a:spcBef>
            <a:spcAft>
              <a:spcPct val="15000"/>
            </a:spcAft>
            <a:buChar char="•"/>
          </a:pPr>
          <a:r>
            <a:rPr lang="en-US" sz="1600" kern="1200" dirty="0"/>
            <a:t>Application process</a:t>
          </a:r>
        </a:p>
        <a:p>
          <a:pPr marL="171450" lvl="1" indent="-171450" algn="l" defTabSz="711200">
            <a:lnSpc>
              <a:spcPct val="90000"/>
            </a:lnSpc>
            <a:spcBef>
              <a:spcPct val="0"/>
            </a:spcBef>
            <a:spcAft>
              <a:spcPct val="15000"/>
            </a:spcAft>
            <a:buChar char="•"/>
          </a:pPr>
          <a:r>
            <a:rPr lang="en-US" sz="1600" kern="1200" dirty="0"/>
            <a:t>Reached approximately 180,000 students</a:t>
          </a:r>
        </a:p>
        <a:p>
          <a:pPr marL="171450" lvl="1" indent="-171450" algn="l" defTabSz="711200">
            <a:lnSpc>
              <a:spcPct val="90000"/>
            </a:lnSpc>
            <a:spcBef>
              <a:spcPct val="0"/>
            </a:spcBef>
            <a:spcAft>
              <a:spcPct val="15000"/>
            </a:spcAft>
            <a:buChar char="•"/>
          </a:pPr>
          <a:r>
            <a:rPr lang="en-US" sz="1600" kern="1200"/>
            <a:t>Nearly $50,000,000</a:t>
          </a:r>
          <a:endParaRPr lang="en-US" sz="1600" kern="1200" dirty="0"/>
        </a:p>
      </dsp:txBody>
      <dsp:txXfrm>
        <a:off x="1425950" y="0"/>
        <a:ext cx="5023093" cy="1361414"/>
      </dsp:txXfrm>
    </dsp:sp>
    <dsp:sp modelId="{DEDE20B9-B038-4019-8857-782AAF35E055}">
      <dsp:nvSpPr>
        <dsp:cNvPr id="0" name=""/>
        <dsp:cNvSpPr/>
      </dsp:nvSpPr>
      <dsp:spPr>
        <a:xfrm>
          <a:off x="136141" y="136141"/>
          <a:ext cx="1289808" cy="10891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7584827-48C0-437F-B405-A94EA819272F}">
      <dsp:nvSpPr>
        <dsp:cNvPr id="0" name=""/>
        <dsp:cNvSpPr/>
      </dsp:nvSpPr>
      <dsp:spPr>
        <a:xfrm>
          <a:off x="0" y="1497556"/>
          <a:ext cx="6449044" cy="136141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a:t>School Year 2020-21</a:t>
          </a:r>
          <a:endParaRPr lang="en-US" sz="2100" kern="1200" dirty="0"/>
        </a:p>
        <a:p>
          <a:pPr marL="171450" lvl="1" indent="-171450" algn="l" defTabSz="711200">
            <a:lnSpc>
              <a:spcPct val="90000"/>
            </a:lnSpc>
            <a:spcBef>
              <a:spcPct val="0"/>
            </a:spcBef>
            <a:spcAft>
              <a:spcPct val="15000"/>
            </a:spcAft>
            <a:buChar char="•"/>
          </a:pPr>
          <a:r>
            <a:rPr lang="en-US" sz="1600" kern="1200" dirty="0"/>
            <a:t>Data submission and direct issuance process</a:t>
          </a:r>
        </a:p>
        <a:p>
          <a:pPr marL="171450" lvl="1" indent="-171450" algn="l" defTabSz="711200">
            <a:lnSpc>
              <a:spcPct val="90000"/>
            </a:lnSpc>
            <a:spcBef>
              <a:spcPct val="0"/>
            </a:spcBef>
            <a:spcAft>
              <a:spcPct val="15000"/>
            </a:spcAft>
            <a:buChar char="•"/>
          </a:pPr>
          <a:r>
            <a:rPr lang="en-US" sz="1600" kern="1200" dirty="0"/>
            <a:t>Projected to reach 306,000 children</a:t>
          </a:r>
        </a:p>
        <a:p>
          <a:pPr marL="171450" lvl="1" indent="-171450" algn="l" defTabSz="711200">
            <a:lnSpc>
              <a:spcPct val="90000"/>
            </a:lnSpc>
            <a:spcBef>
              <a:spcPct val="0"/>
            </a:spcBef>
            <a:spcAft>
              <a:spcPct val="15000"/>
            </a:spcAft>
            <a:buChar char="•"/>
          </a:pPr>
          <a:r>
            <a:rPr lang="en-US" sz="1600" kern="1200" dirty="0"/>
            <a:t>Issued approx. $239,000,000</a:t>
          </a:r>
        </a:p>
      </dsp:txBody>
      <dsp:txXfrm>
        <a:off x="1425950" y="1497556"/>
        <a:ext cx="5023093" cy="1361414"/>
      </dsp:txXfrm>
    </dsp:sp>
    <dsp:sp modelId="{A62FA77F-086B-4F56-ABF9-7798D5297B0A}">
      <dsp:nvSpPr>
        <dsp:cNvPr id="0" name=""/>
        <dsp:cNvSpPr/>
      </dsp:nvSpPr>
      <dsp:spPr>
        <a:xfrm>
          <a:off x="136141" y="1633698"/>
          <a:ext cx="1289808" cy="1089131"/>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C1F782-75C4-4343-A459-14B64A344E3C}">
      <dsp:nvSpPr>
        <dsp:cNvPr id="0" name=""/>
        <dsp:cNvSpPr/>
      </dsp:nvSpPr>
      <dsp:spPr>
        <a:xfrm>
          <a:off x="0" y="2995112"/>
          <a:ext cx="6449044" cy="136141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Summer P-EBT is coming! </a:t>
          </a:r>
        </a:p>
        <a:p>
          <a:pPr marL="0" lvl="0" indent="0" algn="l" defTabSz="933450">
            <a:lnSpc>
              <a:spcPct val="90000"/>
            </a:lnSpc>
            <a:spcBef>
              <a:spcPct val="0"/>
            </a:spcBef>
            <a:spcAft>
              <a:spcPct val="35000"/>
            </a:spcAft>
            <a:buNone/>
          </a:pPr>
          <a:endParaRPr lang="en-US" sz="2100" kern="1200" dirty="0"/>
        </a:p>
      </dsp:txBody>
      <dsp:txXfrm>
        <a:off x="1425950" y="2995112"/>
        <a:ext cx="5023093" cy="1361414"/>
      </dsp:txXfrm>
    </dsp:sp>
    <dsp:sp modelId="{3C1BC45B-5514-4543-AD43-416887634496}">
      <dsp:nvSpPr>
        <dsp:cNvPr id="0" name=""/>
        <dsp:cNvSpPr/>
      </dsp:nvSpPr>
      <dsp:spPr>
        <a:xfrm>
          <a:off x="136141" y="3131254"/>
          <a:ext cx="1289808" cy="1089131"/>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2F9AF0B1-414D-45AD-BDB0-41A569BB9F01}" type="datetimeFigureOut">
              <a:rPr lang="en-US" smtClean="0"/>
              <a:t>7/15/2021</a:t>
            </a:fld>
            <a:endParaRPr lang="en-US"/>
          </a:p>
        </p:txBody>
      </p:sp>
      <p:sp>
        <p:nvSpPr>
          <p:cNvPr id="4" name="Footer Placeholder 3"/>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30D46D35-B733-4F7A-A8BC-667727EFAE6B}" type="slidenum">
              <a:rPr lang="en-US" smtClean="0"/>
              <a:t>‹#›</a:t>
            </a:fld>
            <a:endParaRPr lang="en-US"/>
          </a:p>
        </p:txBody>
      </p:sp>
    </p:spTree>
    <p:extLst>
      <p:ext uri="{BB962C8B-B14F-4D97-AF65-F5344CB8AC3E}">
        <p14:creationId xmlns:p14="http://schemas.microsoft.com/office/powerpoint/2010/main" val="10167950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3872E894-E0CE-40CF-8CA0-23F05C6E40C6}" type="datetimeFigureOut">
              <a:rPr lang="en-US" smtClean="0"/>
              <a:t>7/15/2021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1" tIns="47111" rIns="94221" bIns="4711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67E7B1-A29F-4EF6-AC12-38A11919088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Detailed instructions on the P-EBT Mini Grant application can be found within the P-EBT Mini Grant townhall from 5/11 or within the application instructions PDF, both linked within this slide and within the chat.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screenshot of the budget template. As you can see there is a section for personnel, equipment, systems cost, support services/contracts, supplies and indirect costs. It is important to ensure budget categories are clear and align with approvable costs outlined within the grant. This budget template is a required component and must be attached within the application, applications without a detailed budget or an incomplete budget will not be able to be approved.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D75B402-FB75-4372-85CD-57118AF187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funds will reimburse SFAs for allowable administrative costs incurred during the delivery of the P-EBT benefits.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Allowable costs include salaries of personnel, supplies and support services, such as reporting the student-level P-EBT data pipeline collection, school-level monthly learning modalities to CDE, staffing hours to respond to p-</a:t>
            </a:r>
            <a:r>
              <a:rPr lang="en-US" dirty="0" err="1"/>
              <a:t>ebt</a:t>
            </a:r>
            <a:r>
              <a:rPr lang="en-US" dirty="0"/>
              <a:t> benefit questions and time related to school meal application collection and process. Please note these funds may also be used to staff the office when school is not in session to process applications, be available for family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Unallowable costs are any cost not necessary or associated with the administration of the P-EBT program or expenses already reimbursed under another federal award</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30216EC-A459-40D5-8195-DE9794148E5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option for districts to receive reimbursement is through the Simplified Funding process. Sponsors who do not apply through the application process are eligible for simplified tiered funding. Districts that provided P-EBT data are eligible to automatically receive tiered funding based on the number of P-EBT eligible students in the district. Supporting documentation is not needed. This option will have one allotment payout in September 2021. Children eligible for P-EBT are defined as those eligible for free or reduced-price school meals and/or enrolled in a special provision school. The table within the slide shows the funding amount for each category.  To see which tier your district is eligible for visit the hyperlink listed below the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are eligible for either the mini grant or the simplified funding and cannot receive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any additional question on either the Mini-Grant or the Simplified Funding you can contact the free and reduced price email which will be listed on the last slide of this presentation.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spcBef>
                <a:spcPts val="0"/>
              </a:spcBef>
              <a:spcAft>
                <a:spcPts val="1200"/>
              </a:spcAft>
            </a:pPr>
            <a:r>
              <a:rPr lang="en-US" dirty="0"/>
              <a:t>Just to recap, the Pandemic Electronic Benefits Program or P-EBT was created as part of the Families First Coronavirus Response Act. This was, and is, a brand new program that provides a cash like benefit to students that otherwise would have received a free or reduced-price meal school meal. </a:t>
            </a:r>
          </a:p>
          <a:p>
            <a:pPr>
              <a:spcBef>
                <a:spcPts val="0"/>
              </a:spcBef>
              <a:spcAft>
                <a:spcPts val="1200"/>
              </a:spcAft>
            </a:pPr>
            <a:endParaRPr lang="en-US" dirty="0"/>
          </a:p>
          <a:p>
            <a:pPr>
              <a:spcBef>
                <a:spcPts val="0"/>
              </a:spcBef>
              <a:spcAft>
                <a:spcPts val="1200"/>
              </a:spcAft>
            </a:pPr>
            <a:r>
              <a:rPr lang="en-US" dirty="0"/>
              <a:t>To implement P-EBT last spring of 2020 our unit, and other CDE departments, partnered with the Colorado Department of Human Services (CDHS). Due to the lack of access to student level data Colorado opted to create a P-EBT application last spring and families eligibility was assessed during the application process. This process was a great start to issuing P-EBT benefits but did have it’s challenges. We were able to reach 180,000 students and disseminate nearly $50 million in benefits. </a:t>
            </a:r>
          </a:p>
          <a:p>
            <a:pPr>
              <a:spcBef>
                <a:spcPts val="0"/>
              </a:spcBef>
              <a:spcAft>
                <a:spcPts val="1200"/>
              </a:spcAft>
            </a:pPr>
            <a:endParaRPr lang="en-US" dirty="0"/>
          </a:p>
          <a:p>
            <a:pPr>
              <a:spcBef>
                <a:spcPts val="0"/>
              </a:spcBef>
              <a:spcAft>
                <a:spcPts val="1200"/>
              </a:spcAft>
            </a:pPr>
            <a:r>
              <a:rPr lang="en-US" dirty="0"/>
              <a:t>The P-EBT program was extended for the 2020-21 school year and using lessons learned as well as garnering district staff feedback Colorado devised a plan to collect student level data through the CDE data pipeline in order to direct issue to eligible students. As you can see the new approach has reached a much greater amount of students almost 306,000! The issuance amount to date is near </a:t>
            </a:r>
            <a:r>
              <a:rPr lang="en-US" b="1" dirty="0"/>
              <a:t>$239 million dollars </a:t>
            </a:r>
            <a:r>
              <a:rPr lang="en-US" b="0" dirty="0"/>
              <a:t>that has </a:t>
            </a:r>
            <a:r>
              <a:rPr lang="en-US" dirty="0"/>
              <a:t>gone out the door to support our CO families. This again could not have been done without all of you. This is a huge accomplishment! </a:t>
            </a:r>
          </a:p>
          <a:p>
            <a:pPr>
              <a:spcBef>
                <a:spcPts val="0"/>
              </a:spcBef>
              <a:spcAft>
                <a:spcPts val="1200"/>
              </a:spcAft>
            </a:pPr>
            <a:endParaRPr lang="en-US" dirty="0"/>
          </a:p>
          <a:p>
            <a:r>
              <a:rPr lang="en-US" dirty="0"/>
              <a:t>But, the fun doesn’t stop here. USDA has extended P-EBT into the summer months and that’s what I will jump to now. </a:t>
            </a:r>
          </a:p>
          <a:p>
            <a:endParaRPr dirty="0"/>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99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did submit a Summer P-EBT plan and are currently waiting for approval from USDA.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Students can qualify for Summer P-EBT if they were eligible for free or reduced-price meals and were enrolled in a school that participated in the National School Lunch Program (NSLP) as of May 2021 and this is regardless of their school or districts learning modality during the school year. This of course will include any schools/districts that normally operate NSLP but opted to operate the Summer Food Service Program (SFSP) last school year. Students free or reduced-price meal eligibility for Summer P-EBT can be determined from school year 2020-21 or as of today from school year 2021-22. There will be a specific application or eligibility date cutoff for Summer P-EBT qualification but we are waiting for plan approval before announcing.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cs typeface="Times New Roman" panose="02020603050405020304" pitchFamily="18" charset="0"/>
              </a:rPr>
              <a:t>Due to the availability of Summer P-EBT it will be imperative that paper or online applications are widely available for families to complete. Funding is available to support those efforts and staff time, which I will talk about shortly. </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264464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a:spcBef>
                <a:spcPts val="0"/>
              </a:spcBef>
              <a:spcAft>
                <a:spcPts val="1200"/>
              </a:spcAft>
            </a:pPr>
            <a:r>
              <a:rPr lang="en-US" dirty="0"/>
              <a:t>These are the proposed submission timeframes we have written into the Summer P-EBT plan. So, please preface this slide knowing that these may change based on USDA feedback. We will not release specific dates or more detailed information until we obtain USDA approval of our plan. </a:t>
            </a:r>
          </a:p>
          <a:p>
            <a:pPr>
              <a:spcBef>
                <a:spcPts val="0"/>
              </a:spcBef>
              <a:spcAft>
                <a:spcPts val="1200"/>
              </a:spcAft>
            </a:pPr>
            <a:endParaRPr lang="en-US" dirty="0"/>
          </a:p>
          <a:p>
            <a:pPr>
              <a:spcBef>
                <a:spcPts val="0"/>
              </a:spcBef>
              <a:spcAft>
                <a:spcPts val="1200"/>
              </a:spcAft>
            </a:pPr>
            <a:r>
              <a:rPr lang="en-US" dirty="0"/>
              <a:t>We plan an August submission timeframe to capture any newly eligible students, updates to student information or students that were missed in the April or May submission. This submission period will be for students who were enrolled in the 2020-21 school year only. </a:t>
            </a:r>
          </a:p>
          <a:p>
            <a:endParaRPr lang="en-US" dirty="0"/>
          </a:p>
          <a:p>
            <a:r>
              <a:rPr lang="en-US" dirty="0"/>
              <a:t>We then plan to have a second submission period during the month of September to capture newly eligible students only for the 2021-22 school year only. Again, more specific cutoff dates for P-EBT eligibility will be announced after plan approval.</a:t>
            </a:r>
          </a:p>
          <a:p>
            <a:endParaRPr lang="en-US" dirty="0"/>
          </a:p>
          <a:p>
            <a:r>
              <a:rPr lang="en-US" dirty="0"/>
              <a:t>At this time there are no expected changes to the file layout specifications of the upload process itself. We do, however, plan to add a certification process upon submission to ensure the data being submitted is accurate and reflective of the school year criteria I mentioned previously. </a:t>
            </a:r>
            <a:endParaRPr dirty="0"/>
          </a:p>
        </p:txBody>
      </p:sp>
      <p:sp>
        <p:nvSpPr>
          <p:cNvPr id="251" name="Google Shape;251;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473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P-EBT Support Center is open and the contact information is listed here. Please refer families to the call center if they have questions about</a:t>
            </a:r>
          </a:p>
          <a:p>
            <a:endParaRPr lang="en-US" dirty="0"/>
          </a:p>
          <a:p>
            <a:pPr marL="171450" indent="-171450">
              <a:buFont typeface="Arial" panose="020B0604020202020204" pitchFamily="34" charset="0"/>
              <a:buChar char="•"/>
            </a:pPr>
            <a:r>
              <a:rPr lang="en-US" sz="1200" b="0" i="0" u="none" strike="noStrike" dirty="0">
                <a:solidFill>
                  <a:srgbClr val="232333"/>
                </a:solidFill>
                <a:effectLst/>
              </a:rPr>
              <a:t>P-EBT eligibility, benefits, </a:t>
            </a:r>
          </a:p>
          <a:p>
            <a:pPr marL="171450" indent="-171450">
              <a:buFont typeface="Arial" panose="020B0604020202020204" pitchFamily="34" charset="0"/>
              <a:buChar char="•"/>
            </a:pPr>
            <a:r>
              <a:rPr lang="en-US" sz="1200" b="0" i="0" u="none" strike="noStrike" dirty="0">
                <a:solidFill>
                  <a:srgbClr val="232333"/>
                </a:solidFill>
                <a:effectLst/>
              </a:rPr>
              <a:t>card activation, issuance or replacements</a:t>
            </a:r>
          </a:p>
          <a:p>
            <a:pPr marL="0" indent="0">
              <a:buFont typeface="Arial" panose="020B0604020202020204" pitchFamily="34" charset="0"/>
              <a:buNone/>
            </a:pPr>
            <a:endParaRPr lang="en-US" sz="1200" b="0" i="0" u="none" strike="noStrike" dirty="0">
              <a:solidFill>
                <a:srgbClr val="232333"/>
              </a:solidFill>
              <a:effectLst/>
            </a:endParaRPr>
          </a:p>
          <a:p>
            <a:pPr marL="0" indent="0">
              <a:buFont typeface="Arial" panose="020B0604020202020204" pitchFamily="34" charset="0"/>
              <a:buNone/>
            </a:pPr>
            <a:r>
              <a:rPr lang="en-US" sz="1200" b="0" i="0" u="none" strike="noStrike" dirty="0">
                <a:solidFill>
                  <a:srgbClr val="232333"/>
                </a:solidFill>
                <a:effectLst/>
              </a:rPr>
              <a:t>This is kind of an aside of the call center but wanted to put in a reminder when you’re interacting with families about P-EBT to remind households to keep the P-EBT cards for future issuances! Thanks in advance for your help with communicating this. </a:t>
            </a:r>
          </a:p>
          <a:p>
            <a:pPr marL="0" indent="0">
              <a:buFont typeface="Arial" panose="020B0604020202020204" pitchFamily="34" charset="0"/>
              <a:buNone/>
            </a:pPr>
            <a:endParaRPr lang="en-US" sz="1200" b="0" i="0" u="none" strike="noStrike" dirty="0">
              <a:solidFill>
                <a:srgbClr val="232333"/>
              </a:solidFill>
              <a:effectLst/>
            </a:endParaRPr>
          </a:p>
          <a:p>
            <a:pPr marL="0" indent="0">
              <a:buFont typeface="Arial" panose="020B0604020202020204" pitchFamily="34" charset="0"/>
              <a:buNone/>
            </a:pPr>
            <a:r>
              <a:rPr lang="en-US" sz="1200" b="0" i="0" u="none" strike="noStrike" dirty="0">
                <a:solidFill>
                  <a:srgbClr val="232333"/>
                </a:solidFill>
                <a:effectLst/>
              </a:rPr>
              <a:t>Let’s move on to some updates about the Support Center and how we may need your help! </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299741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1200"/>
              </a:spcAft>
              <a:buFont typeface="Arial" panose="020B0604020202020204" pitchFamily="34" charset="0"/>
              <a:buChar char="•"/>
            </a:pPr>
            <a:r>
              <a:rPr lang="en-US" sz="1200" dirty="0"/>
              <a:t>Any students not identified as free and reduced-price meal eligible will be referred back to the district to complete a free and reduced-price meal application.  </a:t>
            </a:r>
          </a:p>
          <a:p>
            <a:pPr marL="171450" indent="-171450">
              <a:spcBef>
                <a:spcPts val="0"/>
              </a:spcBef>
              <a:spcAft>
                <a:spcPts val="1200"/>
              </a:spcAft>
              <a:buFont typeface="Arial" panose="020B0604020202020204" pitchFamily="34" charset="0"/>
              <a:buChar char="•"/>
            </a:pPr>
            <a:endParaRPr lang="en-US" sz="1200" dirty="0"/>
          </a:p>
          <a:p>
            <a:pPr marL="171450" indent="-171450">
              <a:spcBef>
                <a:spcPts val="0"/>
              </a:spcBef>
              <a:spcAft>
                <a:spcPts val="1200"/>
              </a:spcAft>
              <a:buFont typeface="Arial" panose="020B0604020202020204" pitchFamily="34" charset="0"/>
              <a:buChar char="•"/>
            </a:pPr>
            <a:r>
              <a:rPr lang="en-US" sz="1200" dirty="0"/>
              <a:t>Households can update mailing addresses directly with the Support Center for accurate mailing of P-EBT cards. Previously the Support Center was also recommending families update their address with the school and that is no longer happening as it was increasing the number of families reaching out to schools. Families can update their address with the Support Center to receive their card. </a:t>
            </a:r>
            <a:br>
              <a:rPr lang="en-US" sz="1200" dirty="0"/>
            </a:br>
            <a:endParaRPr lang="en-US" sz="1200"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There will be a dispute resolution/escalation process for households with situations where their learning modality may have differed from their school or district which will require additional information from districts. Instances where a parent/guardian needs to changed or the Support Center cannot locate a student will be escalated for further investigation by our team. I’ll get into those details next. </a:t>
            </a:r>
          </a:p>
          <a:p>
            <a:pPr marL="457200" marR="0" lvl="1"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If you ever have school or district specific questions you can always contact us or if you have any questions about how to help a family we are always happy to help. Please reach out.</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082022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Disputes regarding Learning Modality:</a:t>
            </a:r>
          </a:p>
          <a:p>
            <a:pPr lvl="1">
              <a:spcBef>
                <a:spcPts val="0"/>
              </a:spcBef>
              <a:spcAft>
                <a:spcPts val="1200"/>
              </a:spcAft>
              <a:buFont typeface="Wingdings" panose="05000000000000000000" pitchFamily="2" charset="2"/>
              <a:buChar char="ü"/>
            </a:pPr>
            <a:r>
              <a:rPr lang="en-US" dirty="0"/>
              <a:t>Support Center will create an escalation ticket for household</a:t>
            </a:r>
          </a:p>
          <a:p>
            <a:pPr lvl="1">
              <a:spcBef>
                <a:spcPts val="0"/>
              </a:spcBef>
              <a:spcAft>
                <a:spcPts val="1200"/>
              </a:spcAft>
              <a:buFont typeface="Wingdings" panose="05000000000000000000" pitchFamily="2" charset="2"/>
              <a:buChar char="ü"/>
            </a:pPr>
            <a:r>
              <a:rPr lang="en-US" dirty="0"/>
              <a:t>Household is provided a formal Learning Modality Verification form to be completed by school/district</a:t>
            </a:r>
          </a:p>
          <a:p>
            <a:pPr lvl="1">
              <a:spcBef>
                <a:spcPts val="0"/>
              </a:spcBef>
              <a:spcAft>
                <a:spcPts val="1200"/>
              </a:spcAft>
              <a:buFont typeface="Wingdings" panose="05000000000000000000" pitchFamily="2" charset="2"/>
              <a:buChar char="ü"/>
            </a:pPr>
            <a:r>
              <a:rPr lang="en-US" dirty="0"/>
              <a:t>Once signed and completed household returns to the Support Center</a:t>
            </a:r>
          </a:p>
          <a:p>
            <a:pPr marL="0" indent="0">
              <a:spcBef>
                <a:spcPts val="0"/>
              </a:spcBef>
              <a:spcAft>
                <a:spcPts val="1200"/>
              </a:spcAft>
              <a:buFont typeface="Arial" panose="020B0604020202020204" pitchFamily="34" charset="0"/>
              <a:buNone/>
            </a:pPr>
            <a:r>
              <a:rPr lang="en-US" dirty="0"/>
              <a:t>Because we could not collect individual student learning modality, this process will help ensure families are getting the correct benefit amounts if they were remote or hybrid for 61 or more consecutive days.</a:t>
            </a:r>
          </a:p>
          <a:p>
            <a:pPr marL="0" indent="0">
              <a:spcBef>
                <a:spcPts val="0"/>
              </a:spcBef>
              <a:spcAft>
                <a:spcPts val="1200"/>
              </a:spcAft>
              <a:buFont typeface="Arial" panose="020B0604020202020204" pitchFamily="34" charset="0"/>
              <a:buNone/>
            </a:pPr>
            <a:endParaRPr lang="en-US" dirty="0"/>
          </a:p>
          <a:p>
            <a:pPr marL="0" indent="0">
              <a:spcBef>
                <a:spcPts val="0"/>
              </a:spcBef>
              <a:spcAft>
                <a:spcPts val="1200"/>
              </a:spcAft>
              <a:buFont typeface="Arial" panose="020B0604020202020204" pitchFamily="34" charset="0"/>
              <a:buNone/>
            </a:pPr>
            <a:r>
              <a:rPr lang="en-US" dirty="0"/>
              <a:t>Here is an example of that formal form that is to be completed by school or district staff. This can be completed by any staff member. The form asks for student information and the time periods for learning modalities for that specific student that may have been different from the school or district. Once the form is completed and signed by a staff member the household is responsible for returning it to the Support Center. </a:t>
            </a:r>
          </a:p>
          <a:p>
            <a:pPr marL="0" indent="0">
              <a:spcBef>
                <a:spcPts val="0"/>
              </a:spcBef>
              <a:spcAft>
                <a:spcPts val="1200"/>
              </a:spcAft>
              <a:buFont typeface="Arial" panose="020B0604020202020204" pitchFamily="34" charset="0"/>
              <a:buNone/>
            </a:pPr>
            <a:endParaRPr lang="en-US" dirty="0"/>
          </a:p>
          <a:p>
            <a:pPr marL="0" indent="0">
              <a:spcBef>
                <a:spcPts val="0"/>
              </a:spcBef>
              <a:spcAft>
                <a:spcPts val="1200"/>
              </a:spcAft>
              <a:buFont typeface="Arial" panose="020B0604020202020204" pitchFamily="34" charset="0"/>
              <a:buNone/>
            </a:pPr>
            <a:r>
              <a:rPr lang="en-US" dirty="0"/>
              <a:t>One very important thing to note is that these forms will only be provided to households by the Support Center. At no time should these be copied for mass distribution at the school or district level. </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207856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pPr>
            <a:r>
              <a:rPr lang="en-US" dirty="0"/>
              <a:t>Escalations for change of parent/guardian contact:</a:t>
            </a:r>
          </a:p>
          <a:p>
            <a:pPr lvl="1">
              <a:spcBef>
                <a:spcPts val="0"/>
              </a:spcBef>
              <a:spcAft>
                <a:spcPts val="1200"/>
              </a:spcAft>
              <a:buFont typeface="Wingdings" panose="05000000000000000000" pitchFamily="2" charset="2"/>
              <a:buChar char="ü"/>
            </a:pPr>
            <a:r>
              <a:rPr lang="en-US" dirty="0"/>
              <a:t>Support Center will create and escalation ticket for household</a:t>
            </a:r>
          </a:p>
          <a:p>
            <a:pPr lvl="1">
              <a:spcBef>
                <a:spcPts val="0"/>
              </a:spcBef>
              <a:spcAft>
                <a:spcPts val="1200"/>
              </a:spcAft>
              <a:buFont typeface="Wingdings" panose="05000000000000000000" pitchFamily="2" charset="2"/>
              <a:buChar char="ü"/>
            </a:pPr>
            <a:r>
              <a:rPr lang="en-US" dirty="0"/>
              <a:t>CDE staff will contact school/district to verify the parent/guardian change</a:t>
            </a:r>
          </a:p>
          <a:p>
            <a:pPr>
              <a:spcBef>
                <a:spcPts val="0"/>
              </a:spcBef>
              <a:spcAft>
                <a:spcPts val="1200"/>
              </a:spcAft>
            </a:pPr>
            <a:r>
              <a:rPr lang="en-US" dirty="0"/>
              <a:t>Escalations for missing student data:</a:t>
            </a:r>
          </a:p>
          <a:p>
            <a:pPr lvl="1">
              <a:spcBef>
                <a:spcPts val="0"/>
              </a:spcBef>
              <a:spcAft>
                <a:spcPts val="1200"/>
              </a:spcAft>
              <a:buFont typeface="Wingdings" panose="05000000000000000000" pitchFamily="2" charset="2"/>
              <a:buChar char="ü"/>
            </a:pPr>
            <a:r>
              <a:rPr lang="en-US" dirty="0"/>
              <a:t>Support Center will create an escalation ticket for household</a:t>
            </a:r>
          </a:p>
          <a:p>
            <a:pPr lvl="1">
              <a:spcBef>
                <a:spcPts val="0"/>
              </a:spcBef>
              <a:spcAft>
                <a:spcPts val="1200"/>
              </a:spcAft>
              <a:buFont typeface="Wingdings" panose="05000000000000000000" pitchFamily="2" charset="2"/>
              <a:buChar char="ü"/>
            </a:pPr>
            <a:r>
              <a:rPr lang="en-US" dirty="0"/>
              <a:t>CDE staff will contact school/district to verify student was included in the data submission</a:t>
            </a:r>
          </a:p>
          <a:p>
            <a:pPr lvl="1">
              <a:spcBef>
                <a:spcPts val="0"/>
              </a:spcBef>
              <a:spcAft>
                <a:spcPts val="1200"/>
              </a:spcAft>
              <a:buFont typeface="Wingdings" panose="05000000000000000000" pitchFamily="2" charset="2"/>
              <a:buChar char="ü"/>
            </a:pPr>
            <a:r>
              <a:rPr lang="en-US" dirty="0"/>
              <a:t>Missing student data can be provided during August submission</a:t>
            </a:r>
          </a:p>
          <a:p>
            <a:pPr marL="0" indent="0">
              <a:spcBef>
                <a:spcPts val="0"/>
              </a:spcBef>
              <a:spcAft>
                <a:spcPts val="1200"/>
              </a:spcAft>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62755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First, I will cover some quick Zoom housekeeping items before we jump into the content </a:t>
            </a:r>
          </a:p>
          <a:p>
            <a:endParaRPr lang="en-US" dirty="0">
              <a:highlight>
                <a:srgbClr val="FFFF00"/>
              </a:highlight>
            </a:endParaRPr>
          </a:p>
          <a:p>
            <a:pPr marR="0">
              <a:spcBef>
                <a:spcPts val="0"/>
              </a:spcBef>
              <a:spcAft>
                <a:spcPts val="0"/>
              </a:spcAft>
            </a:pPr>
            <a:r>
              <a:rPr lang="en-US" i="0" dirty="0">
                <a:effectLst/>
                <a:ea typeface="Calibri" panose="020F0502020204030204" pitchFamily="34" charset="0"/>
              </a:rPr>
              <a:t>All attendees will enter muted. You will know that you are muted if the microphone button in the lower left corner has a slash across it. Next to the microphone is a camera icon. Click the camera icon to turn it on which will remove the slash across the icon. It is completely optional to turn on your camera today. During the question and answer section of this townhall you can unmute your microphone to ask questions or feel free to type them in the chat.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effectLst/>
                <a:ea typeface="Calibri" panose="020F0502020204030204" pitchFamily="34" charset="0"/>
              </a:rPr>
              <a:t>If you keep moving across the bottom portion of your screen you will see a chat icon in the middle. If you have any questions today, please insert them into the chat-</a:t>
            </a:r>
            <a:r>
              <a:rPr lang="en-US" sz="1200" i="0" dirty="0">
                <a:effectLst/>
                <a:latin typeface="Calibri" panose="020F0502020204030204" pitchFamily="34" charset="0"/>
                <a:ea typeface="Calibri" panose="020F0502020204030204" pitchFamily="34" charset="0"/>
              </a:rPr>
              <a:t>we will monitor the chat and compile a list of questions to address at the end of the webinar if we have time. </a:t>
            </a:r>
            <a:endParaRPr lang="en-US" dirty="0"/>
          </a:p>
          <a:p>
            <a:pPr marR="0">
              <a:spcBef>
                <a:spcPts val="0"/>
              </a:spcBef>
              <a:spcAft>
                <a:spcPts val="0"/>
              </a:spcAft>
            </a:pPr>
            <a:endParaRPr lang="en-US" i="0" dirty="0">
              <a:effectLst/>
              <a:ea typeface="Calibri" panose="020F0502020204030204" pitchFamily="34" charset="0"/>
            </a:endParaRPr>
          </a:p>
          <a:p>
            <a:pPr marR="0">
              <a:spcBef>
                <a:spcPts val="0"/>
              </a:spcBef>
              <a:spcAft>
                <a:spcPts val="0"/>
              </a:spcAft>
            </a:pPr>
            <a:r>
              <a:rPr lang="en-US" i="0" dirty="0">
                <a:effectLst/>
                <a:ea typeface="Calibri" panose="020F0502020204030204" pitchFamily="34" charset="0"/>
              </a:rPr>
              <a:t>We will insert the PowerPoint slides for today with speaker notes into the chat for you to download. </a:t>
            </a:r>
          </a:p>
          <a:p>
            <a:pPr marR="0">
              <a:spcBef>
                <a:spcPts val="0"/>
              </a:spcBef>
              <a:spcAft>
                <a:spcPts val="0"/>
              </a:spcAft>
            </a:pPr>
            <a:endParaRPr lang="en-US" i="0"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highlight>
                  <a:srgbClr val="FFFF00"/>
                </a:highlight>
              </a:rPr>
              <a:t>To the right of the chat icon, is an icon for closed captioning if you needed it. Go ahead and click this button for subtitles.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112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187957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787178B-2544-43B7-9C03-18CAE990A577}"/>
              </a:ext>
            </a:extLst>
          </p:cNvPr>
          <p:cNvSpPr>
            <a:spLocks noGrp="1"/>
          </p:cNvSpPr>
          <p:nvPr>
            <p:ph type="body" idx="1"/>
          </p:nvPr>
        </p:nvSpPr>
        <p:spPr/>
        <p:txBody>
          <a:bodyPr/>
          <a:lstStyle/>
          <a:p>
            <a:r>
              <a:rPr lang="en-US" dirty="0"/>
              <a:t>We have recently updated our vision and mission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6DD2D7A-8585-45D1-AD99-0C0D1D40BA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townhall will provide an open space to ask questions, discuss and share. On the slide we’ve listed some conditions for a successful townhall. If you haven’t already please use the chat box to share your name and district/school you are with. </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C546A7-1406-4C6A-901E-E8F826DD7A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I will go over the P-EBT Mini Grant process, my name is Erica Boyd, I am a senior nutrition consultant in the office who is overseeing the P-EBT Mini Grant process and then Rachael will go over P-EBT Summer Updates and new information regarding dispute resolution and escalation processes with the P-EBT Support Center.</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There are two options for SFA’s to receive reimbursement for the administration of Pandemic-EBT, sponsors can either elect to apply for the P-EBT Mini Grants or automatically receive reimbursement through the simplified funding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purpose of the mini grants is to reimburse </a:t>
            </a:r>
            <a:r>
              <a:rPr lang="en-US" dirty="0"/>
              <a:t>SFA’s for administrative costs associated with the fiscal year 2021 P-EBT program.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 application periods. The first application period, covered P-EBT related costs from October 2020 to March 2021. The second application period opened June 28th and covers expenses from April 2021 to September 2021. Reimbursements will be distributed once all supporting documentation have been submitted and approved by CDE.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Additionally for SFA’s that do not wish to apply for the P-EBT mini grant the USDA is providing additional tiered funding via the Simplified Tiered Funding process for those districts the provided P-EBT data during the submissions period. Districts that did not submit needed student data may submit data during the fall submission periods in order to be eligible for the grant funding or the tiered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go over both the Mini Grant process and the Simplified Funding in more detail in the subsequent slides. </a:t>
            </a:r>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355754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9DD988F-3BA3-49E2-99FF-F300A80E0C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P-EBT Mini grants are now open. The purpose of the mini grants is to reimburse </a:t>
            </a:r>
            <a:r>
              <a:rPr lang="en-US" dirty="0"/>
              <a:t>SFA’s for administrative costs associated with the fiscal year 2021 P-EBT program. This is a non-competitive grant administered through the USDA.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Applications will close Friday July 30</a:t>
            </a:r>
            <a:r>
              <a:rPr lang="en-US" baseline="30000" dirty="0"/>
              <a:t>th</a:t>
            </a:r>
            <a:r>
              <a:rPr lang="en-US" dirty="0"/>
              <a:t> </a:t>
            </a:r>
            <a:r>
              <a:rPr lang="en-US" sz="1200" dirty="0">
                <a:effectLst/>
                <a:latin typeface="Segoe UI" panose="020B0502040204020203" pitchFamily="34" charset="0"/>
              </a:rPr>
              <a:t>this is the Second of two application periods and covers expenses from April 2021 to September 2021. </a:t>
            </a:r>
            <a:r>
              <a:rPr lang="en-US" dirty="0"/>
              <a:t>Applications can be accessed through the online form shown here on the screen. Only one application per sponsor and each sponsor must submit a detailed budget outlining the reimbursable costs requested. The budget template can be found within the application. </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221390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eal Content">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l="7537" r="348"/>
          <a:stretch/>
        </p:blipFill>
        <p:spPr>
          <a:xfrm>
            <a:off x="-12701" y="0"/>
            <a:ext cx="9156701" cy="1366838"/>
          </a:xfrm>
          <a:prstGeom prst="rect">
            <a:avLst/>
          </a:prstGeom>
        </p:spPr>
      </p:pic>
      <p:sp>
        <p:nvSpPr>
          <p:cNvPr id="6" name="Title 5"/>
          <p:cNvSpPr>
            <a:spLocks noGrp="1"/>
          </p:cNvSpPr>
          <p:nvPr>
            <p:ph type="title"/>
          </p:nvPr>
        </p:nvSpPr>
        <p:spPr>
          <a:xfrm>
            <a:off x="381740" y="292383"/>
            <a:ext cx="8381260" cy="782073"/>
          </a:xfrm>
        </p:spPr>
        <p:txBody>
          <a:bodyPr/>
          <a:lstStyle/>
          <a:p>
            <a:r>
              <a:rPr lang="en-US"/>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825">
                <a:solidFill>
                  <a:srgbClr val="45454C"/>
                </a:solidFill>
              </a:defRPr>
            </a:lvl1pPr>
          </a:lstStyle>
          <a:p>
            <a:endParaRPr lang="en-US" dirty="0"/>
          </a:p>
        </p:txBody>
      </p:sp>
      <p:sp>
        <p:nvSpPr>
          <p:cNvPr id="5" name="Content Placeholder 4"/>
          <p:cNvSpPr>
            <a:spLocks noGrp="1"/>
          </p:cNvSpPr>
          <p:nvPr>
            <p:ph sz="quarter" idx="10"/>
          </p:nvPr>
        </p:nvSpPr>
        <p:spPr>
          <a:xfrm>
            <a:off x="381000" y="1659220"/>
            <a:ext cx="8382000" cy="4235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title="CDE logo"/>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67134" y="6147331"/>
            <a:ext cx="1048300" cy="558829"/>
          </a:xfrm>
          <a:prstGeom prst="rect">
            <a:avLst/>
          </a:prstGeom>
        </p:spPr>
      </p:pic>
    </p:spTree>
    <p:extLst>
      <p:ext uri="{BB962C8B-B14F-4D97-AF65-F5344CB8AC3E}">
        <p14:creationId xmlns:p14="http://schemas.microsoft.com/office/powerpoint/2010/main" val="1216963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a:prstGeom prst="rect">
            <a:avLst/>
          </a:prstGeom>
        </p:spPr>
        <p:txBody>
          <a:bodyPr/>
          <a:lstStyle/>
          <a:p>
            <a:endParaRPr lang="en-US" dirty="0"/>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4589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F9F0-F757-4D28-803F-F4B500EBD43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8211779-803C-4935-BBDB-566F9482FEBB}"/>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64480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696503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1743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77043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11506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274921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A1C2-CA0D-4125-8C37-1F462F882B5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4DD32F8-6554-42A5-98BE-22A5B2C86266}"/>
              </a:ext>
            </a:extLst>
          </p:cNvPr>
          <p:cNvSpPr>
            <a:spLocks noGrp="1"/>
          </p:cNvSpPr>
          <p:nvPr>
            <p:ph type="sldNum" sz="quarter" idx="10"/>
          </p:nvPr>
        </p:nvSpPr>
        <p:spPr/>
        <p:txBody>
          <a:body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4330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849710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94378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670" r:id="rId3"/>
    <p:sldLayoutId id="2147483671" r:id="rId4"/>
    <p:sldLayoutId id="2147483672" r:id="rId5"/>
    <p:sldLayoutId id="2147483673" r:id="rId6"/>
    <p:sldLayoutId id="2147483674" r:id="rId7"/>
    <p:sldLayoutId id="2147483675" r:id="rId8"/>
    <p:sldLayoutId id="2147483700" r:id="rId9"/>
    <p:sldLayoutId id="2147483666" r:id="rId10"/>
    <p:sldLayoutId id="2147483667" r:id="rId11"/>
    <p:sldLayoutId id="2147483668" r:id="rId12"/>
    <p:sldLayoutId id="2147483669" r:id="rId13"/>
    <p:sldLayoutId id="2147483676" r:id="rId14"/>
    <p:sldLayoutId id="2147483678" r:id="rId15"/>
    <p:sldLayoutId id="2147483679" r:id="rId16"/>
    <p:sldLayoutId id="2147483683"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hf hdr="0" ft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hyperlink" Target="http://www.cde.state.co.us/nutrition/pebtminigrantinstructfaq" TargetMode="External"/><Relationship Id="rId5" Type="http://schemas.openxmlformats.org/officeDocument/2006/relationships/hyperlink" Target="https://cdeschoolnutrition.adobeconnect.com/p8i1gozsfih6/" TargetMode="External"/><Relationship Id="rId4" Type="http://schemas.openxmlformats.org/officeDocument/2006/relationships/image" Target="../media/image36.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www.cde.state.co.us/nutrition/tieredfundinglist"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hyperlink" Target="mailto:cdhs_pebtcolorado@state.co.u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hyperlink" Target="mailto:p-ebt.datapipeline.support@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tags" Target="../tags/tag3.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hyperlink" Target="https://www.cde.state.co.us/nutrition/schoolmealeligibility"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cdhs.colorado.gov/p-ebt" TargetMode="External"/><Relationship Id="rId5" Type="http://schemas.openxmlformats.org/officeDocument/2006/relationships/hyperlink" Target="http://www.cde.state.co.us/p-ebt-minigrant-applications" TargetMode="External"/><Relationship Id="rId4" Type="http://schemas.openxmlformats.org/officeDocument/2006/relationships/hyperlink" Target="https://www.cde.state.co.us/datapipeline/p-ebtdatacollection"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mailto:Grove_a@cde.state.co.us" TargetMode="Externa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hyperlink" Target="mailto:program.intake@usda.gov" TargetMode="External"/><Relationship Id="rId5" Type="http://schemas.openxmlformats.org/officeDocument/2006/relationships/hyperlink" Target="https://www.usda.gov/oascr/how-to-file-a-program-discrimination-complaint" TargetMode="External"/><Relationship Id="rId4" Type="http://schemas.openxmlformats.org/officeDocument/2006/relationships/hyperlink" Target="https://www.usda.gov/sites/default/files/documents/USDA-OASCR%20P-Complaint-Form-0508-0002-508-11-28-17Fax2Mail.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6.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ww.cde.state.co.us/p-ebt-minigrant-applic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Pandemic-EBT (P-EBT) Updates </a:t>
            </a:r>
            <a:br>
              <a:rPr lang="en-US" dirty="0"/>
            </a:br>
            <a:r>
              <a:rPr lang="en-US" dirty="0"/>
              <a:t>Town Hall</a:t>
            </a:r>
          </a:p>
        </p:txBody>
      </p:sp>
      <p:sp>
        <p:nvSpPr>
          <p:cNvPr id="4" name="Subtitle 3">
            <a:extLst>
              <a:ext uri="{FF2B5EF4-FFF2-40B4-BE49-F238E27FC236}">
                <a16:creationId xmlns:a16="http://schemas.microsoft.com/office/drawing/2014/main" id="{D4555EFD-0857-4547-AD6E-95AF32D05C1A}"/>
              </a:ext>
            </a:extLst>
          </p:cNvPr>
          <p:cNvSpPr>
            <a:spLocks noGrp="1"/>
          </p:cNvSpPr>
          <p:nvPr>
            <p:ph type="subTitle" idx="1"/>
          </p:nvPr>
        </p:nvSpPr>
        <p:spPr>
          <a:xfrm>
            <a:off x="685800" y="4700911"/>
            <a:ext cx="7772400" cy="1065925"/>
          </a:xfrm>
        </p:spPr>
        <p:txBody>
          <a:bodyPr>
            <a:normAutofit/>
          </a:bodyPr>
          <a:lstStyle/>
          <a:p>
            <a:r>
              <a:rPr lang="en-US" dirty="0"/>
              <a:t>July 15, 2021</a:t>
            </a:r>
          </a:p>
          <a:p>
            <a:r>
              <a:rPr lang="en-US" dirty="0"/>
              <a:t>Join us at 2:00 p.m. to hear the latest updates about P-EBT!</a:t>
            </a:r>
          </a:p>
          <a:p>
            <a:endParaRPr lang="en-US" i="1" dirty="0"/>
          </a:p>
        </p:txBody>
      </p:sp>
      <p:sp>
        <p:nvSpPr>
          <p:cNvPr id="2" name="Slide Number Placeholder 1">
            <a:extLst>
              <a:ext uri="{FF2B5EF4-FFF2-40B4-BE49-F238E27FC236}">
                <a16:creationId xmlns:a16="http://schemas.microsoft.com/office/drawing/2014/main" id="{F1B5DE40-E700-4635-B491-DEFFB331E9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5142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0CC8-6060-4F1D-AE86-E7AC41A3E06C}"/>
              </a:ext>
            </a:extLst>
          </p:cNvPr>
          <p:cNvSpPr>
            <a:spLocks noGrp="1"/>
          </p:cNvSpPr>
          <p:nvPr>
            <p:ph type="title"/>
          </p:nvPr>
        </p:nvSpPr>
        <p:spPr/>
        <p:txBody>
          <a:bodyPr>
            <a:normAutofit/>
          </a:bodyPr>
          <a:lstStyle/>
          <a:p>
            <a:r>
              <a:rPr lang="en-US" sz="3200" dirty="0"/>
              <a:t>P-EBT Mini Grants</a:t>
            </a:r>
          </a:p>
        </p:txBody>
      </p:sp>
      <p:sp>
        <p:nvSpPr>
          <p:cNvPr id="4" name="Slide Number Placeholder 3">
            <a:extLst>
              <a:ext uri="{FF2B5EF4-FFF2-40B4-BE49-F238E27FC236}">
                <a16:creationId xmlns:a16="http://schemas.microsoft.com/office/drawing/2014/main" id="{8C5422A6-5C30-40A2-BE61-6A2CFDD8D2B8}"/>
              </a:ext>
            </a:extLst>
          </p:cNvPr>
          <p:cNvSpPr>
            <a:spLocks noGrp="1"/>
          </p:cNvSpPr>
          <p:nvPr>
            <p:ph type="sldNum" sz="quarter" idx="12"/>
          </p:nvPr>
        </p:nvSpPr>
        <p:spPr/>
        <p:txBody>
          <a:bodyPr/>
          <a:lstStyle/>
          <a:p>
            <a:fld id="{C479D5F6-EDCB-402A-AC08-4943A1820E8F}" type="slidenum">
              <a:rPr lang="en-US" smtClean="0"/>
              <a:pPr/>
              <a:t>10</a:t>
            </a:fld>
            <a:endParaRPr lang="en-US" dirty="0"/>
          </a:p>
        </p:txBody>
      </p:sp>
      <p:pic>
        <p:nvPicPr>
          <p:cNvPr id="8" name="Picture 7" descr="A picture containing calendar&#10;&#10;Description automatically generated">
            <a:extLst>
              <a:ext uri="{FF2B5EF4-FFF2-40B4-BE49-F238E27FC236}">
                <a16:creationId xmlns:a16="http://schemas.microsoft.com/office/drawing/2014/main" id="{BBA0A23A-1B40-4F41-8D7B-EF853DEC2FDF}"/>
              </a:ext>
            </a:extLst>
          </p:cNvPr>
          <p:cNvPicPr>
            <a:picLocks noChangeAspect="1"/>
          </p:cNvPicPr>
          <p:nvPr/>
        </p:nvPicPr>
        <p:blipFill rotWithShape="1">
          <a:blip r:embed="rId4">
            <a:extLst>
              <a:ext uri="{28A0092B-C50C-407E-A947-70E740481C1C}">
                <a14:useLocalDpi xmlns:a14="http://schemas.microsoft.com/office/drawing/2010/main" val="0"/>
              </a:ext>
            </a:extLst>
          </a:blip>
          <a:srcRect b="12986"/>
          <a:stretch/>
        </p:blipFill>
        <p:spPr>
          <a:xfrm>
            <a:off x="356180" y="2897944"/>
            <a:ext cx="8194262" cy="3151671"/>
          </a:xfrm>
          <a:prstGeom prst="rect">
            <a:avLst/>
          </a:prstGeom>
        </p:spPr>
      </p:pic>
      <p:sp>
        <p:nvSpPr>
          <p:cNvPr id="9" name="TextBox 8">
            <a:extLst>
              <a:ext uri="{FF2B5EF4-FFF2-40B4-BE49-F238E27FC236}">
                <a16:creationId xmlns:a16="http://schemas.microsoft.com/office/drawing/2014/main" id="{238DBBFB-31E4-4CFD-A6D6-1F4265633E78}"/>
              </a:ext>
            </a:extLst>
          </p:cNvPr>
          <p:cNvSpPr txBox="1"/>
          <p:nvPr/>
        </p:nvSpPr>
        <p:spPr>
          <a:xfrm>
            <a:off x="356180" y="2513212"/>
            <a:ext cx="3258028" cy="369332"/>
          </a:xfrm>
          <a:prstGeom prst="rect">
            <a:avLst/>
          </a:prstGeom>
          <a:noFill/>
        </p:spPr>
        <p:txBody>
          <a:bodyPr wrap="square" rtlCol="0">
            <a:spAutoFit/>
          </a:bodyPr>
          <a:lstStyle/>
          <a:p>
            <a:r>
              <a:rPr lang="en-US" dirty="0"/>
              <a:t>Budget template overview</a:t>
            </a:r>
          </a:p>
        </p:txBody>
      </p:sp>
      <p:sp>
        <p:nvSpPr>
          <p:cNvPr id="3" name="TextBox 2">
            <a:extLst>
              <a:ext uri="{FF2B5EF4-FFF2-40B4-BE49-F238E27FC236}">
                <a16:creationId xmlns:a16="http://schemas.microsoft.com/office/drawing/2014/main" id="{92620403-F258-4B86-993F-72995E66246E}"/>
              </a:ext>
            </a:extLst>
          </p:cNvPr>
          <p:cNvSpPr txBox="1"/>
          <p:nvPr/>
        </p:nvSpPr>
        <p:spPr>
          <a:xfrm>
            <a:off x="356180" y="1536016"/>
            <a:ext cx="8194262" cy="769441"/>
          </a:xfrm>
          <a:prstGeom prst="rect">
            <a:avLst/>
          </a:prstGeom>
          <a:noFill/>
        </p:spPr>
        <p:txBody>
          <a:bodyPr wrap="square" rtlCol="0">
            <a:spAutoFit/>
          </a:bodyPr>
          <a:lstStyle/>
          <a:p>
            <a:r>
              <a:rPr lang="en-US" sz="2200" dirty="0">
                <a:hlinkClick r:id="rId5"/>
              </a:rPr>
              <a:t>P-EBT Mini Grants Town Hall 5.11.21 Recording</a:t>
            </a:r>
            <a:endParaRPr lang="en-US" sz="2200" dirty="0"/>
          </a:p>
          <a:p>
            <a:r>
              <a:rPr lang="en-US" sz="2200" dirty="0">
                <a:hlinkClick r:id="rId6"/>
              </a:rPr>
              <a:t>P-EBT Mini Grant Application Instructions and FAQ (PDF)</a:t>
            </a:r>
            <a:r>
              <a:rPr lang="en-US" sz="2200" dirty="0"/>
              <a:t>  </a:t>
            </a:r>
          </a:p>
        </p:txBody>
      </p:sp>
    </p:spTree>
    <p:custDataLst>
      <p:tags r:id="rId1"/>
    </p:custDataLst>
    <p:extLst>
      <p:ext uri="{BB962C8B-B14F-4D97-AF65-F5344CB8AC3E}">
        <p14:creationId xmlns:p14="http://schemas.microsoft.com/office/powerpoint/2010/main" val="306384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1715-C7CD-41C4-8174-490402BE1C9F}"/>
              </a:ext>
            </a:extLst>
          </p:cNvPr>
          <p:cNvSpPr>
            <a:spLocks noGrp="1"/>
          </p:cNvSpPr>
          <p:nvPr>
            <p:ph type="title"/>
          </p:nvPr>
        </p:nvSpPr>
        <p:spPr/>
        <p:txBody>
          <a:bodyPr>
            <a:normAutofit/>
          </a:bodyPr>
          <a:lstStyle/>
          <a:p>
            <a:r>
              <a:rPr lang="en-US" sz="3200" dirty="0"/>
              <a:t>P-EBT Mini Grants</a:t>
            </a:r>
          </a:p>
        </p:txBody>
      </p:sp>
      <p:sp>
        <p:nvSpPr>
          <p:cNvPr id="3" name="Content Placeholder 2">
            <a:extLst>
              <a:ext uri="{FF2B5EF4-FFF2-40B4-BE49-F238E27FC236}">
                <a16:creationId xmlns:a16="http://schemas.microsoft.com/office/drawing/2014/main" id="{F360564C-7783-4945-A7DD-CC12F5829443}"/>
              </a:ext>
            </a:extLst>
          </p:cNvPr>
          <p:cNvSpPr>
            <a:spLocks noGrp="1"/>
          </p:cNvSpPr>
          <p:nvPr>
            <p:ph idx="1"/>
          </p:nvPr>
        </p:nvSpPr>
        <p:spPr>
          <a:xfrm>
            <a:off x="628650" y="1552868"/>
            <a:ext cx="7886700" cy="4874150"/>
          </a:xfrm>
        </p:spPr>
        <p:txBody>
          <a:bodyPr>
            <a:normAutofit fontScale="92500" lnSpcReduction="10000"/>
          </a:bodyPr>
          <a:lstStyle/>
          <a:p>
            <a:pPr marL="0" indent="0">
              <a:buNone/>
            </a:pPr>
            <a:r>
              <a:rPr lang="en-US" b="1" u="sng" dirty="0"/>
              <a:t>Allowable Costs</a:t>
            </a:r>
            <a:r>
              <a:rPr lang="en-US" dirty="0"/>
              <a:t>:</a:t>
            </a:r>
          </a:p>
          <a:p>
            <a:r>
              <a:rPr lang="en-US" dirty="0"/>
              <a:t>Reporting student-level P-EBT Data Pipeline Collection or school-level Monthly Learning Modality to CDE</a:t>
            </a:r>
          </a:p>
          <a:p>
            <a:r>
              <a:rPr lang="en-US" dirty="0"/>
              <a:t>Designated staff to respond to requests and questions about eligibility and student/school schedules</a:t>
            </a:r>
          </a:p>
          <a:p>
            <a:r>
              <a:rPr lang="en-US" dirty="0"/>
              <a:t>Collecting and processing school meal applications specifically to establish eligibility for P-EBT</a:t>
            </a:r>
          </a:p>
          <a:p>
            <a:r>
              <a:rPr lang="en-US" dirty="0"/>
              <a:t>Salaries of personnel, supplies and support services</a:t>
            </a:r>
          </a:p>
          <a:p>
            <a:endParaRPr lang="en-US" dirty="0"/>
          </a:p>
          <a:p>
            <a:pPr marL="0" indent="0">
              <a:buNone/>
            </a:pPr>
            <a:r>
              <a:rPr lang="en-US" b="1" u="sng" dirty="0"/>
              <a:t>Unallowable Costs</a:t>
            </a:r>
            <a:r>
              <a:rPr lang="en-US" dirty="0"/>
              <a:t>: </a:t>
            </a:r>
          </a:p>
          <a:p>
            <a:r>
              <a:rPr lang="en-US" dirty="0"/>
              <a:t>Are not necessary or reasonable for the administration for the FY 2021 P-EBT Program</a:t>
            </a:r>
          </a:p>
          <a:p>
            <a:r>
              <a:rPr lang="en-US" b="1" dirty="0"/>
              <a:t>Expenses already reimbursed under another Federal award</a:t>
            </a:r>
          </a:p>
        </p:txBody>
      </p:sp>
      <p:sp>
        <p:nvSpPr>
          <p:cNvPr id="4" name="Slide Number Placeholder 3">
            <a:extLst>
              <a:ext uri="{FF2B5EF4-FFF2-40B4-BE49-F238E27FC236}">
                <a16:creationId xmlns:a16="http://schemas.microsoft.com/office/drawing/2014/main" id="{A6B69EBA-31F1-4E9D-85C4-145EDDD8392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custDataLst>
      <p:tags r:id="rId1"/>
    </p:custDataLst>
    <p:extLst>
      <p:ext uri="{BB962C8B-B14F-4D97-AF65-F5344CB8AC3E}">
        <p14:creationId xmlns:p14="http://schemas.microsoft.com/office/powerpoint/2010/main" val="1570395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91715-C7CD-41C4-8174-490402BE1C9F}"/>
              </a:ext>
            </a:extLst>
          </p:cNvPr>
          <p:cNvSpPr>
            <a:spLocks noGrp="1"/>
          </p:cNvSpPr>
          <p:nvPr>
            <p:ph type="title"/>
          </p:nvPr>
        </p:nvSpPr>
        <p:spPr/>
        <p:txBody>
          <a:bodyPr>
            <a:normAutofit/>
          </a:bodyPr>
          <a:lstStyle/>
          <a:p>
            <a:r>
              <a:rPr lang="en-US" sz="3200" dirty="0"/>
              <a:t>P-EBT Mini Grants</a:t>
            </a:r>
          </a:p>
        </p:txBody>
      </p:sp>
      <p:sp>
        <p:nvSpPr>
          <p:cNvPr id="3" name="Content Placeholder 2">
            <a:extLst>
              <a:ext uri="{FF2B5EF4-FFF2-40B4-BE49-F238E27FC236}">
                <a16:creationId xmlns:a16="http://schemas.microsoft.com/office/drawing/2014/main" id="{F360564C-7783-4945-A7DD-CC12F5829443}"/>
              </a:ext>
            </a:extLst>
          </p:cNvPr>
          <p:cNvSpPr>
            <a:spLocks noGrp="1"/>
          </p:cNvSpPr>
          <p:nvPr>
            <p:ph idx="1"/>
          </p:nvPr>
        </p:nvSpPr>
        <p:spPr>
          <a:xfrm>
            <a:off x="628650" y="1552868"/>
            <a:ext cx="7886700" cy="4874150"/>
          </a:xfrm>
        </p:spPr>
        <p:txBody>
          <a:bodyPr>
            <a:normAutofit/>
          </a:bodyPr>
          <a:lstStyle/>
          <a:p>
            <a:pPr marL="0" indent="0">
              <a:buNone/>
            </a:pPr>
            <a:r>
              <a:rPr lang="en-US" b="1" u="sng" dirty="0"/>
              <a:t>Simplified Funding</a:t>
            </a:r>
          </a:p>
          <a:p>
            <a:r>
              <a:rPr lang="en-US" dirty="0"/>
              <a:t>Sponsors who do not apply through the application process are eligible for simplified tiered funding</a:t>
            </a:r>
          </a:p>
          <a:p>
            <a:r>
              <a:rPr lang="en-US" dirty="0"/>
              <a:t>Districts that provided P-EBT data are eligible to automatically receive tiered funding</a:t>
            </a:r>
            <a:endParaRPr lang="en-US" b="1" u="sng" dirty="0"/>
          </a:p>
        </p:txBody>
      </p:sp>
      <p:sp>
        <p:nvSpPr>
          <p:cNvPr id="4" name="Slide Number Placeholder 3">
            <a:extLst>
              <a:ext uri="{FF2B5EF4-FFF2-40B4-BE49-F238E27FC236}">
                <a16:creationId xmlns:a16="http://schemas.microsoft.com/office/drawing/2014/main" id="{A6B69EBA-31F1-4E9D-85C4-145EDDD8392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graphicFrame>
        <p:nvGraphicFramePr>
          <p:cNvPr id="5" name="Table 5">
            <a:extLst>
              <a:ext uri="{FF2B5EF4-FFF2-40B4-BE49-F238E27FC236}">
                <a16:creationId xmlns:a16="http://schemas.microsoft.com/office/drawing/2014/main" id="{8E93CE8E-5FB2-4F60-9BE6-43474445D925}"/>
              </a:ext>
            </a:extLst>
          </p:cNvPr>
          <p:cNvGraphicFramePr>
            <a:graphicFrameLocks noGrp="1"/>
          </p:cNvGraphicFramePr>
          <p:nvPr>
            <p:extLst>
              <p:ext uri="{D42A27DB-BD31-4B8C-83A1-F6EECF244321}">
                <p14:modId xmlns:p14="http://schemas.microsoft.com/office/powerpoint/2010/main" val="3004846742"/>
              </p:ext>
            </p:extLst>
          </p:nvPr>
        </p:nvGraphicFramePr>
        <p:xfrm>
          <a:off x="939800" y="3850242"/>
          <a:ext cx="7264400" cy="2352972"/>
        </p:xfrm>
        <a:graphic>
          <a:graphicData uri="http://schemas.openxmlformats.org/drawingml/2006/table">
            <a:tbl>
              <a:tblPr firstRow="1" bandRow="1">
                <a:tableStyleId>{5C22544A-7EE6-4342-B048-85BDC9FD1C3A}</a:tableStyleId>
              </a:tblPr>
              <a:tblGrid>
                <a:gridCol w="3632200">
                  <a:extLst>
                    <a:ext uri="{9D8B030D-6E8A-4147-A177-3AD203B41FA5}">
                      <a16:colId xmlns:a16="http://schemas.microsoft.com/office/drawing/2014/main" val="1572445874"/>
                    </a:ext>
                  </a:extLst>
                </a:gridCol>
                <a:gridCol w="3632200">
                  <a:extLst>
                    <a:ext uri="{9D8B030D-6E8A-4147-A177-3AD203B41FA5}">
                      <a16:colId xmlns:a16="http://schemas.microsoft.com/office/drawing/2014/main" val="402747470"/>
                    </a:ext>
                  </a:extLst>
                </a:gridCol>
              </a:tblGrid>
              <a:tr h="570964">
                <a:tc>
                  <a:txBody>
                    <a:bodyPr/>
                    <a:lstStyle/>
                    <a:p>
                      <a:r>
                        <a:rPr lang="en-US" dirty="0"/>
                        <a:t>Number of P-EBT Eligible Students in Local Entity</a:t>
                      </a:r>
                    </a:p>
                  </a:txBody>
                  <a:tcPr/>
                </a:tc>
                <a:tc>
                  <a:txBody>
                    <a:bodyPr/>
                    <a:lstStyle/>
                    <a:p>
                      <a:r>
                        <a:rPr lang="en-US" dirty="0"/>
                        <a:t>Funding Amount</a:t>
                      </a:r>
                    </a:p>
                  </a:txBody>
                  <a:tcPr/>
                </a:tc>
                <a:extLst>
                  <a:ext uri="{0D108BD9-81ED-4DB2-BD59-A6C34878D82A}">
                    <a16:rowId xmlns:a16="http://schemas.microsoft.com/office/drawing/2014/main" val="1146696630"/>
                  </a:ext>
                </a:extLst>
              </a:tr>
              <a:tr h="570964">
                <a:tc>
                  <a:txBody>
                    <a:bodyPr/>
                    <a:lstStyle/>
                    <a:p>
                      <a:r>
                        <a:rPr lang="en-US" dirty="0"/>
                        <a:t>Less than 1,000 students</a:t>
                      </a:r>
                    </a:p>
                  </a:txBody>
                  <a:tcPr/>
                </a:tc>
                <a:tc>
                  <a:txBody>
                    <a:bodyPr/>
                    <a:lstStyle/>
                    <a:p>
                      <a:r>
                        <a:rPr lang="en-US" dirty="0"/>
                        <a:t>$614</a:t>
                      </a:r>
                    </a:p>
                  </a:txBody>
                  <a:tcPr/>
                </a:tc>
                <a:extLst>
                  <a:ext uri="{0D108BD9-81ED-4DB2-BD59-A6C34878D82A}">
                    <a16:rowId xmlns:a16="http://schemas.microsoft.com/office/drawing/2014/main" val="674273794"/>
                  </a:ext>
                </a:extLst>
              </a:tr>
              <a:tr h="570964">
                <a:tc>
                  <a:txBody>
                    <a:bodyPr/>
                    <a:lstStyle/>
                    <a:p>
                      <a:r>
                        <a:rPr lang="en-US" dirty="0"/>
                        <a:t>1,001- 5,000 students</a:t>
                      </a:r>
                    </a:p>
                  </a:txBody>
                  <a:tcPr/>
                </a:tc>
                <a:tc>
                  <a:txBody>
                    <a:bodyPr/>
                    <a:lstStyle/>
                    <a:p>
                      <a:r>
                        <a:rPr lang="en-US" dirty="0"/>
                        <a:t>$3,063</a:t>
                      </a:r>
                    </a:p>
                  </a:txBody>
                  <a:tcPr/>
                </a:tc>
                <a:extLst>
                  <a:ext uri="{0D108BD9-81ED-4DB2-BD59-A6C34878D82A}">
                    <a16:rowId xmlns:a16="http://schemas.microsoft.com/office/drawing/2014/main" val="2324228053"/>
                  </a:ext>
                </a:extLst>
              </a:tr>
              <a:tr h="570964">
                <a:tc>
                  <a:txBody>
                    <a:bodyPr/>
                    <a:lstStyle/>
                    <a:p>
                      <a:r>
                        <a:rPr lang="en-US" dirty="0"/>
                        <a:t>5,0001- 1,000,000 students</a:t>
                      </a:r>
                    </a:p>
                  </a:txBody>
                  <a:tcPr/>
                </a:tc>
                <a:tc>
                  <a:txBody>
                    <a:bodyPr/>
                    <a:lstStyle/>
                    <a:p>
                      <a:r>
                        <a:rPr lang="en-US" dirty="0"/>
                        <a:t>$5,814</a:t>
                      </a:r>
                    </a:p>
                  </a:txBody>
                  <a:tcPr/>
                </a:tc>
                <a:extLst>
                  <a:ext uri="{0D108BD9-81ED-4DB2-BD59-A6C34878D82A}">
                    <a16:rowId xmlns:a16="http://schemas.microsoft.com/office/drawing/2014/main" val="1586872356"/>
                  </a:ext>
                </a:extLst>
              </a:tr>
            </a:tbl>
          </a:graphicData>
        </a:graphic>
      </p:graphicFrame>
      <p:sp>
        <p:nvSpPr>
          <p:cNvPr id="7" name="TextBox 6">
            <a:extLst>
              <a:ext uri="{FF2B5EF4-FFF2-40B4-BE49-F238E27FC236}">
                <a16:creationId xmlns:a16="http://schemas.microsoft.com/office/drawing/2014/main" id="{ACDDC537-19BC-4146-851A-5806A671CBAF}"/>
              </a:ext>
            </a:extLst>
          </p:cNvPr>
          <p:cNvSpPr txBox="1"/>
          <p:nvPr/>
        </p:nvSpPr>
        <p:spPr>
          <a:xfrm>
            <a:off x="1595437" y="6203214"/>
            <a:ext cx="5953125" cy="369332"/>
          </a:xfrm>
          <a:prstGeom prst="rect">
            <a:avLst/>
          </a:prstGeom>
          <a:noFill/>
        </p:spPr>
        <p:txBody>
          <a:bodyPr wrap="square">
            <a:spAutoFit/>
          </a:bodyPr>
          <a:lstStyle/>
          <a:p>
            <a:r>
              <a:rPr lang="en-US" dirty="0">
                <a:hlinkClick r:id="rId4"/>
              </a:rPr>
              <a:t>http://www.cde.state.co.us/nutrition/tieredfundinglist</a:t>
            </a:r>
            <a:r>
              <a:rPr lang="en-US" b="1" u="sng" dirty="0"/>
              <a:t> </a:t>
            </a:r>
            <a:endParaRPr lang="en-US" b="1" dirty="0"/>
          </a:p>
        </p:txBody>
      </p:sp>
    </p:spTree>
    <p:custDataLst>
      <p:tags r:id="rId1"/>
    </p:custDataLst>
    <p:extLst>
      <p:ext uri="{BB962C8B-B14F-4D97-AF65-F5344CB8AC3E}">
        <p14:creationId xmlns:p14="http://schemas.microsoft.com/office/powerpoint/2010/main" val="353109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23071" y="376077"/>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Recap</a:t>
            </a: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150683F3-6519-4D35-933A-6C37F8075D6B}"/>
              </a:ext>
            </a:extLst>
          </p:cNvPr>
          <p:cNvGraphicFramePr/>
          <p:nvPr>
            <p:extLst>
              <p:ext uri="{D42A27DB-BD31-4B8C-83A1-F6EECF244321}">
                <p14:modId xmlns:p14="http://schemas.microsoft.com/office/powerpoint/2010/main" val="1154988196"/>
              </p:ext>
            </p:extLst>
          </p:nvPr>
        </p:nvGraphicFramePr>
        <p:xfrm>
          <a:off x="1554925" y="1383945"/>
          <a:ext cx="6449044" cy="4356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6453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pPr marL="0" lvl="0" indent="0" algn="l" rtl="0">
              <a:lnSpc>
                <a:spcPct val="90000"/>
              </a:lnSpc>
              <a:spcBef>
                <a:spcPts val="0"/>
              </a:spcBef>
              <a:spcAft>
                <a:spcPts val="0"/>
              </a:spcAft>
              <a:buClr>
                <a:schemeClr val="dk1"/>
              </a:buClr>
              <a:buSzPts val="2400"/>
              <a:buNone/>
            </a:pPr>
            <a:r>
              <a:rPr lang="en-US" sz="3200" dirty="0"/>
              <a:t>Summer P-EBT Benefits</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7886700" cy="5140446"/>
          </a:xfrm>
        </p:spPr>
        <p:txBody>
          <a:bodyPr>
            <a:normAutofit/>
          </a:bodyPr>
          <a:lstStyle/>
          <a:p>
            <a:pPr>
              <a:lnSpc>
                <a:spcPct val="100000"/>
              </a:lnSpc>
              <a:spcBef>
                <a:spcPts val="0"/>
              </a:spcBef>
              <a:spcAft>
                <a:spcPts val="1200"/>
              </a:spcAft>
              <a:defRPr/>
            </a:pPr>
            <a:r>
              <a:rPr lang="en-US" dirty="0">
                <a:effectLst/>
                <a:ea typeface="Calibri" panose="020F0502020204030204" pitchFamily="34" charset="0"/>
                <a:cs typeface="Times New Roman" panose="02020603050405020304" pitchFamily="18" charset="0"/>
              </a:rPr>
              <a:t>Colorado is awaiting approval for Summer P-EBT plan</a:t>
            </a: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1200"/>
              </a:spcAft>
              <a:defRPr/>
            </a:pPr>
            <a:r>
              <a:rPr lang="en-US" dirty="0">
                <a:ea typeface="Calibri" panose="020F0502020204030204" pitchFamily="34" charset="0"/>
                <a:cs typeface="Times New Roman" panose="02020603050405020304" pitchFamily="18" charset="0"/>
              </a:rPr>
              <a:t>Who qualifies:</a:t>
            </a:r>
          </a:p>
          <a:p>
            <a:pPr lvl="1">
              <a:lnSpc>
                <a:spcPct val="100000"/>
              </a:lnSpc>
              <a:spcBef>
                <a:spcPts val="0"/>
              </a:spcBef>
              <a:spcAft>
                <a:spcPts val="1200"/>
              </a:spcAft>
              <a:defRPr/>
            </a:pPr>
            <a:r>
              <a:rPr lang="en-US" dirty="0">
                <a:ea typeface="Calibri" panose="020F0502020204030204" pitchFamily="34" charset="0"/>
                <a:cs typeface="Times New Roman" panose="02020603050405020304" pitchFamily="18" charset="0"/>
              </a:rPr>
              <a:t>Students identified as eligible for free or reduced-price school meals and who were enrolled at an NSLP school during May 2021, are eligible for summer P-EBT regardless of school year learning modality</a:t>
            </a:r>
          </a:p>
          <a:p>
            <a:pPr lvl="1">
              <a:lnSpc>
                <a:spcPct val="100000"/>
              </a:lnSpc>
              <a:spcBef>
                <a:spcPts val="0"/>
              </a:spcBef>
              <a:spcAft>
                <a:spcPts val="1200"/>
              </a:spcAft>
              <a:buFont typeface="Courier New" panose="02070309020205020404" pitchFamily="49" charset="0"/>
              <a:buChar char="o"/>
              <a:defRPr/>
            </a:pPr>
            <a:r>
              <a:rPr lang="en-US" dirty="0">
                <a:effectLst/>
                <a:ea typeface="Calibri" panose="020F0502020204030204" pitchFamily="34" charset="0"/>
                <a:cs typeface="Times New Roman" panose="02020603050405020304" pitchFamily="18" charset="0"/>
              </a:rPr>
              <a:t>Approved free or reduced-price meal applications for SY2020-21 or SY2021-22 will qualify for Summer P-EBT</a:t>
            </a:r>
          </a:p>
          <a:p>
            <a:pPr lvl="2">
              <a:lnSpc>
                <a:spcPct val="100000"/>
              </a:lnSpc>
              <a:spcBef>
                <a:spcPts val="0"/>
              </a:spcBef>
              <a:spcAft>
                <a:spcPts val="1200"/>
              </a:spcAft>
              <a:buFont typeface="Courier New" panose="02070309020205020404" pitchFamily="49" charset="0"/>
              <a:buChar char="o"/>
              <a:defRPr/>
            </a:pPr>
            <a:r>
              <a:rPr lang="en-US" dirty="0">
                <a:cs typeface="Times New Roman" panose="02020603050405020304" pitchFamily="18" charset="0"/>
              </a:rPr>
              <a:t>Specific application “cutoff” dates for SY2021-22 and Summer P-EBT qualification is forthcoming</a:t>
            </a:r>
            <a:endParaRPr lang="en-US" dirty="0"/>
          </a:p>
          <a:p>
            <a:pPr>
              <a:spcAft>
                <a:spcPts val="1200"/>
              </a:spcAft>
            </a:pPr>
            <a:r>
              <a:rPr lang="en-US" dirty="0"/>
              <a:t>Online and paper applications must be available for households to complete</a:t>
            </a:r>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custDataLst>
      <p:tags r:id="rId1"/>
    </p:custDataLst>
    <p:extLst>
      <p:ext uri="{BB962C8B-B14F-4D97-AF65-F5344CB8AC3E}">
        <p14:creationId xmlns:p14="http://schemas.microsoft.com/office/powerpoint/2010/main" val="408172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23071" y="376077"/>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Proposed Submissions</a:t>
            </a:r>
            <a:endParaRPr sz="3200" dirty="0"/>
          </a:p>
        </p:txBody>
      </p:sp>
      <p:sp>
        <p:nvSpPr>
          <p:cNvPr id="254" name="Google Shape;254;p1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p>
            <a:pPr>
              <a:spcBef>
                <a:spcPts val="0"/>
              </a:spcBef>
              <a:spcAft>
                <a:spcPts val="1200"/>
              </a:spcAft>
            </a:pPr>
            <a:r>
              <a:rPr lang="en-US" b="1" dirty="0"/>
              <a:t>PROPOSED</a:t>
            </a:r>
            <a:r>
              <a:rPr lang="en-US" dirty="0"/>
              <a:t> Submission Timeframes</a:t>
            </a:r>
          </a:p>
          <a:p>
            <a:pPr lvl="1">
              <a:spcBef>
                <a:spcPts val="0"/>
              </a:spcBef>
              <a:spcAft>
                <a:spcPts val="1200"/>
              </a:spcAft>
              <a:buFont typeface="Courier New" panose="02070309020205020404" pitchFamily="49" charset="0"/>
              <a:buChar char="o"/>
            </a:pPr>
            <a:r>
              <a:rPr lang="en-US" dirty="0"/>
              <a:t>August P-EBT data collection: capture 2020-21 updates or students not previously provided</a:t>
            </a:r>
          </a:p>
          <a:p>
            <a:pPr lvl="1">
              <a:spcBef>
                <a:spcPts val="0"/>
              </a:spcBef>
              <a:spcAft>
                <a:spcPts val="1200"/>
              </a:spcAft>
              <a:buFont typeface="Courier New" panose="02070309020205020404" pitchFamily="49" charset="0"/>
              <a:buChar char="o"/>
            </a:pPr>
            <a:r>
              <a:rPr lang="en-US" dirty="0"/>
              <a:t>September P-EBT data collection: capture any updates after July 1</a:t>
            </a:r>
          </a:p>
          <a:p>
            <a:pPr lvl="2">
              <a:spcBef>
                <a:spcPts val="0"/>
              </a:spcBef>
              <a:spcAft>
                <a:spcPts val="1200"/>
              </a:spcAft>
            </a:pPr>
            <a:r>
              <a:rPr lang="en-US" dirty="0"/>
              <a:t>Specific dates to be announced after plan approval</a:t>
            </a:r>
          </a:p>
          <a:p>
            <a:pPr>
              <a:spcBef>
                <a:spcPts val="0"/>
              </a:spcBef>
              <a:spcAft>
                <a:spcPts val="1200"/>
              </a:spcAft>
            </a:pPr>
            <a:r>
              <a:rPr lang="en-US" dirty="0"/>
              <a:t>No expected changes to the file layout or upload process</a:t>
            </a:r>
          </a:p>
          <a:p>
            <a:pPr lvl="1">
              <a:spcBef>
                <a:spcPts val="0"/>
              </a:spcBef>
              <a:spcAft>
                <a:spcPts val="1200"/>
              </a:spcAft>
              <a:buFont typeface="Courier New" panose="02070309020205020404" pitchFamily="49" charset="0"/>
              <a:buChar char="o"/>
            </a:pPr>
            <a:r>
              <a:rPr lang="en-US" dirty="0"/>
              <a:t>Proposed certification process upon submission to ensure data being submitted is accurate and reflective of the criteria established</a:t>
            </a:r>
          </a:p>
          <a:p>
            <a:pPr marL="457200" lvl="1" indent="0">
              <a:spcBef>
                <a:spcPts val="0"/>
              </a:spcBef>
              <a:spcAft>
                <a:spcPts val="1200"/>
              </a:spcAft>
              <a:buNone/>
            </a:pPr>
            <a:endParaRPr lang="en-US" dirty="0"/>
          </a:p>
          <a:p>
            <a:pPr>
              <a:spcBef>
                <a:spcPts val="0"/>
              </a:spcBef>
              <a:spcAft>
                <a:spcPts val="1200"/>
              </a:spcAft>
            </a:pPr>
            <a:endParaRPr lang="en-US" dirty="0"/>
          </a:p>
          <a:p>
            <a:pPr marL="228600" lvl="0" indent="-228600" algn="l" rtl="0">
              <a:lnSpc>
                <a:spcPct val="90000"/>
              </a:lnSpc>
              <a:spcBef>
                <a:spcPts val="0"/>
              </a:spcBef>
              <a:spcAft>
                <a:spcPts val="0"/>
              </a:spcAft>
              <a:buClr>
                <a:schemeClr val="dk1"/>
              </a:buClr>
              <a:buSzPts val="2400"/>
              <a:buChar char="•"/>
            </a:pPr>
            <a:endParaRPr dirty="0"/>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760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a:bodyPr>
          <a:lstStyle/>
          <a:p>
            <a:r>
              <a:rPr lang="en-US" sz="3200" dirty="0"/>
              <a:t>P-EBT Support Center</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628650" y="1463040"/>
            <a:ext cx="7910916" cy="4963978"/>
          </a:xfrm>
        </p:spPr>
        <p:txBody>
          <a:bodyPr>
            <a:normAutofit/>
          </a:bodyPr>
          <a:lstStyle/>
          <a:p>
            <a:pPr rtl="0">
              <a:spcBef>
                <a:spcPts val="0"/>
              </a:spcBef>
              <a:spcAft>
                <a:spcPts val="0"/>
              </a:spcAft>
            </a:pPr>
            <a:r>
              <a:rPr lang="en-US" i="0" u="none" strike="noStrike" dirty="0">
                <a:solidFill>
                  <a:srgbClr val="232333"/>
                </a:solidFill>
                <a:effectLst/>
              </a:rPr>
              <a:t>P-EBT Support Call Center </a:t>
            </a:r>
            <a:r>
              <a:rPr lang="en-US" dirty="0">
                <a:solidFill>
                  <a:srgbClr val="232333"/>
                </a:solidFill>
              </a:rPr>
              <a:t>is open!!</a:t>
            </a:r>
            <a:endParaRPr lang="en-US" i="0" u="none" strike="noStrike" dirty="0">
              <a:solidFill>
                <a:srgbClr val="232333"/>
              </a:solidFill>
              <a:effectLst/>
            </a:endParaRPr>
          </a:p>
          <a:p>
            <a:pPr rtl="0">
              <a:spcBef>
                <a:spcPts val="0"/>
              </a:spcBef>
              <a:spcAft>
                <a:spcPts val="0"/>
              </a:spcAft>
            </a:pPr>
            <a:endParaRPr lang="en-US" b="0" dirty="0">
              <a:effectLst/>
            </a:endParaRPr>
          </a:p>
          <a:p>
            <a:pPr rtl="0">
              <a:spcBef>
                <a:spcPts val="0"/>
              </a:spcBef>
              <a:spcAft>
                <a:spcPts val="0"/>
              </a:spcAft>
            </a:pPr>
            <a:r>
              <a:rPr lang="en-US" b="0" i="0" u="none" strike="noStrike" dirty="0">
                <a:solidFill>
                  <a:srgbClr val="232333"/>
                </a:solidFill>
                <a:effectLst/>
              </a:rPr>
              <a:t>Households can call </a:t>
            </a:r>
            <a:r>
              <a:rPr lang="en-US" b="1" i="0" u="none" strike="noStrike" dirty="0">
                <a:solidFill>
                  <a:srgbClr val="232333"/>
                </a:solidFill>
                <a:effectLst/>
              </a:rPr>
              <a:t>1-800-536-5298, </a:t>
            </a:r>
            <a:r>
              <a:rPr lang="en-US" b="0" i="0" u="none" strike="noStrike" dirty="0">
                <a:solidFill>
                  <a:srgbClr val="232333"/>
                </a:solidFill>
                <a:effectLst/>
              </a:rPr>
              <a:t>Monday – Friday  8 am – 7:30 pm, Saturday 8am – noon</a:t>
            </a:r>
            <a:br>
              <a:rPr lang="en-US" b="0" i="0" u="none" strike="noStrike" dirty="0">
                <a:solidFill>
                  <a:srgbClr val="232333"/>
                </a:solidFill>
                <a:effectLst/>
              </a:rPr>
            </a:br>
            <a:endParaRPr lang="en-US" dirty="0">
              <a:solidFill>
                <a:srgbClr val="232333"/>
              </a:solidFill>
            </a:endParaRPr>
          </a:p>
          <a:p>
            <a:pPr rtl="0">
              <a:spcBef>
                <a:spcPts val="0"/>
              </a:spcBef>
              <a:spcAft>
                <a:spcPts val="0"/>
              </a:spcAft>
            </a:pPr>
            <a:r>
              <a:rPr lang="en-US" b="0" i="0" u="none" strike="noStrike" dirty="0">
                <a:solidFill>
                  <a:srgbClr val="232333"/>
                </a:solidFill>
                <a:effectLst/>
              </a:rPr>
              <a:t> Households can also email </a:t>
            </a:r>
            <a:r>
              <a:rPr lang="en-US" b="0" i="0" u="sng" strike="noStrike" dirty="0">
                <a:solidFill>
                  <a:srgbClr val="1155CC"/>
                </a:solidFill>
                <a:effectLst/>
                <a:hlinkClick r:id="rId4"/>
              </a:rPr>
              <a:t>cdhs_pebtcolorado@state.co.us</a:t>
            </a:r>
            <a:endParaRPr lang="en-US" b="0" i="0" u="sng" strike="noStrike" dirty="0">
              <a:solidFill>
                <a:srgbClr val="1155CC"/>
              </a:solidFill>
              <a:effectLst/>
            </a:endParaRPr>
          </a:p>
          <a:p>
            <a:pPr rtl="0">
              <a:spcBef>
                <a:spcPts val="0"/>
              </a:spcBef>
              <a:spcAft>
                <a:spcPts val="0"/>
              </a:spcAft>
            </a:pPr>
            <a:endParaRPr lang="en-US" u="sng" dirty="0">
              <a:solidFill>
                <a:srgbClr val="1155CC"/>
              </a:solidFill>
            </a:endParaRPr>
          </a:p>
          <a:p>
            <a:pPr rtl="0">
              <a:spcBef>
                <a:spcPts val="0"/>
              </a:spcBef>
              <a:spcAft>
                <a:spcPts val="0"/>
              </a:spcAft>
            </a:pPr>
            <a:r>
              <a:rPr lang="en-US" b="0" i="0" u="none" strike="noStrike" dirty="0">
                <a:solidFill>
                  <a:srgbClr val="232333"/>
                </a:solidFill>
                <a:effectLst/>
              </a:rPr>
              <a:t>Support Center will answer questions </a:t>
            </a:r>
            <a:r>
              <a:rPr lang="en-US" dirty="0">
                <a:solidFill>
                  <a:srgbClr val="232333"/>
                </a:solidFill>
              </a:rPr>
              <a:t>about</a:t>
            </a:r>
            <a:r>
              <a:rPr lang="en-US" b="0" i="0" u="none" strike="noStrike" dirty="0">
                <a:solidFill>
                  <a:srgbClr val="232333"/>
                </a:solidFill>
                <a:effectLst/>
              </a:rPr>
              <a:t> P-EBT eligibility, benefits, and P-EBT card activation, issuance or replacements</a:t>
            </a:r>
          </a:p>
          <a:p>
            <a:pPr rtl="0">
              <a:spcBef>
                <a:spcPts val="0"/>
              </a:spcBef>
              <a:spcAft>
                <a:spcPts val="0"/>
              </a:spcAft>
            </a:pPr>
            <a:endParaRPr lang="en-US" dirty="0">
              <a:solidFill>
                <a:srgbClr val="232333"/>
              </a:solidFill>
            </a:endParaRPr>
          </a:p>
          <a:p>
            <a:pPr rtl="0">
              <a:spcBef>
                <a:spcPts val="0"/>
              </a:spcBef>
              <a:spcAft>
                <a:spcPts val="0"/>
              </a:spcAft>
            </a:pPr>
            <a:r>
              <a:rPr lang="en-US" b="0" dirty="0">
                <a:solidFill>
                  <a:srgbClr val="232333"/>
                </a:solidFill>
                <a:effectLst/>
              </a:rPr>
              <a:t>Remind households to keep P-EBT card for future issuances!</a:t>
            </a:r>
            <a:endParaRPr lang="en-US" b="0" dirty="0">
              <a:effectLst/>
            </a:endParaRPr>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custDataLst>
      <p:tags r:id="rId1"/>
    </p:custDataLst>
    <p:extLst>
      <p:ext uri="{BB962C8B-B14F-4D97-AF65-F5344CB8AC3E}">
        <p14:creationId xmlns:p14="http://schemas.microsoft.com/office/powerpoint/2010/main" val="81157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a:bodyPr>
          <a:lstStyle/>
          <a:p>
            <a:r>
              <a:rPr lang="en-US" sz="3200" dirty="0"/>
              <a:t>P-EBT Support Center cont.</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575641" y="1475483"/>
            <a:ext cx="7786930" cy="4243917"/>
          </a:xfrm>
        </p:spPr>
        <p:txBody>
          <a:bodyPr>
            <a:normAutofit lnSpcReduction="10000"/>
          </a:bodyPr>
          <a:lstStyle/>
          <a:p>
            <a:pPr>
              <a:spcBef>
                <a:spcPts val="0"/>
              </a:spcBef>
              <a:spcAft>
                <a:spcPts val="1200"/>
              </a:spcAft>
            </a:pPr>
            <a:r>
              <a:rPr lang="en-US" dirty="0"/>
              <a:t>Students not identified as free and reduced-price meal eligible will be referred to the district to apply</a:t>
            </a:r>
          </a:p>
          <a:p>
            <a:pPr>
              <a:spcBef>
                <a:spcPts val="0"/>
              </a:spcBef>
              <a:spcAft>
                <a:spcPts val="1200"/>
              </a:spcAft>
            </a:pPr>
            <a:r>
              <a:rPr lang="en-US" dirty="0"/>
              <a:t>Households can update mailing addresses directly with the support center</a:t>
            </a:r>
          </a:p>
          <a:p>
            <a:pPr>
              <a:spcBef>
                <a:spcPts val="0"/>
              </a:spcBef>
              <a:spcAft>
                <a:spcPts val="1200"/>
              </a:spcAft>
            </a:pPr>
            <a:r>
              <a:rPr lang="en-US" dirty="0"/>
              <a:t>Dispute resolution/escalation process for:</a:t>
            </a:r>
          </a:p>
          <a:p>
            <a:pPr lvl="1">
              <a:spcBef>
                <a:spcPts val="0"/>
              </a:spcBef>
              <a:spcAft>
                <a:spcPts val="1200"/>
              </a:spcAft>
              <a:buFont typeface="Courier New" panose="02070309020205020404" pitchFamily="49" charset="0"/>
              <a:buChar char="o"/>
            </a:pPr>
            <a:r>
              <a:rPr lang="en-US" dirty="0"/>
              <a:t>Households indicating their learning modality differed from school/district</a:t>
            </a:r>
          </a:p>
          <a:p>
            <a:pPr lvl="1">
              <a:spcBef>
                <a:spcPts val="0"/>
              </a:spcBef>
              <a:spcAft>
                <a:spcPts val="1200"/>
              </a:spcAft>
              <a:buFont typeface="Courier New" panose="02070309020205020404" pitchFamily="49" charset="0"/>
              <a:buChar char="o"/>
            </a:pPr>
            <a:r>
              <a:rPr lang="en-US" dirty="0"/>
              <a:t>Households needing to change the parent/guardian contact</a:t>
            </a:r>
          </a:p>
          <a:p>
            <a:pPr lvl="1">
              <a:spcBef>
                <a:spcPts val="0"/>
              </a:spcBef>
              <a:spcAft>
                <a:spcPts val="1200"/>
              </a:spcAft>
              <a:buFont typeface="Courier New" panose="02070309020205020404" pitchFamily="49" charset="0"/>
              <a:buChar char="o"/>
            </a:pPr>
            <a:r>
              <a:rPr lang="en-US" dirty="0"/>
              <a:t>Instances where it appears a student was not included in the data submission </a:t>
            </a:r>
          </a:p>
          <a:p>
            <a:pPr>
              <a:spcBef>
                <a:spcPts val="0"/>
              </a:spcBef>
              <a:spcAft>
                <a:spcPts val="1200"/>
              </a:spcAft>
            </a:pPr>
            <a:r>
              <a:rPr lang="en-US" dirty="0"/>
              <a:t>For school/district specific questions please contact </a:t>
            </a:r>
            <a:r>
              <a:rPr lang="en-US" dirty="0">
                <a:hlinkClick r:id="rId4"/>
              </a:rPr>
              <a:t>p-ebt.datapipeline.support@cde.state.co.us</a:t>
            </a:r>
            <a:r>
              <a:rPr lang="en-US" dirty="0"/>
              <a:t> </a:t>
            </a:r>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custDataLst>
      <p:tags r:id="rId1"/>
    </p:custDataLst>
    <p:extLst>
      <p:ext uri="{BB962C8B-B14F-4D97-AF65-F5344CB8AC3E}">
        <p14:creationId xmlns:p14="http://schemas.microsoft.com/office/powerpoint/2010/main" val="225679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a:xfrm>
            <a:off x="181737" y="239122"/>
            <a:ext cx="3115818" cy="1622321"/>
          </a:xfrm>
        </p:spPr>
        <p:txBody>
          <a:bodyPr>
            <a:normAutofit/>
          </a:bodyPr>
          <a:lstStyle/>
          <a:p>
            <a:pPr algn="ctr"/>
            <a:r>
              <a:rPr lang="en-US" dirty="0"/>
              <a:t>Dispute Resolutions/Escalations</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363161" y="1584960"/>
            <a:ext cx="2873578" cy="4712011"/>
          </a:xfrm>
        </p:spPr>
        <p:txBody>
          <a:bodyPr>
            <a:normAutofit/>
          </a:bodyPr>
          <a:lstStyle/>
          <a:p>
            <a:pPr>
              <a:spcBef>
                <a:spcPts val="0"/>
              </a:spcBef>
              <a:spcAft>
                <a:spcPts val="1200"/>
              </a:spcAft>
            </a:pPr>
            <a:r>
              <a:rPr lang="en-US" dirty="0"/>
              <a:t>Disputes regarding Learning Modality:</a:t>
            </a:r>
          </a:p>
          <a:p>
            <a:pPr>
              <a:spcBef>
                <a:spcPts val="0"/>
              </a:spcBef>
              <a:spcAft>
                <a:spcPts val="1200"/>
              </a:spcAft>
              <a:buFont typeface="Wingdings" panose="05000000000000000000" pitchFamily="2" charset="2"/>
              <a:buChar char="ü"/>
            </a:pPr>
            <a:r>
              <a:rPr lang="en-US" sz="1800" dirty="0"/>
              <a:t>Support Center will create an escalation ticket for household</a:t>
            </a:r>
          </a:p>
          <a:p>
            <a:pPr>
              <a:spcBef>
                <a:spcPts val="0"/>
              </a:spcBef>
              <a:spcAft>
                <a:spcPts val="1200"/>
              </a:spcAft>
              <a:buFont typeface="Wingdings" panose="05000000000000000000" pitchFamily="2" charset="2"/>
              <a:buChar char="ü"/>
            </a:pPr>
            <a:r>
              <a:rPr lang="en-US" sz="1800" dirty="0"/>
              <a:t>Household is provided a formal Learning Modality Verification form to be completed by school/district</a:t>
            </a:r>
          </a:p>
          <a:p>
            <a:pPr>
              <a:spcBef>
                <a:spcPts val="0"/>
              </a:spcBef>
              <a:spcAft>
                <a:spcPts val="1200"/>
              </a:spcAft>
              <a:buFont typeface="Wingdings" panose="05000000000000000000" pitchFamily="2" charset="2"/>
              <a:buChar char="ü"/>
            </a:pPr>
            <a:r>
              <a:rPr lang="en-US" sz="1800" dirty="0"/>
              <a:t>Once signed and completed household returns to the Support Center</a:t>
            </a:r>
          </a:p>
          <a:p>
            <a:pPr lvl="1">
              <a:spcBef>
                <a:spcPts val="0"/>
              </a:spcBef>
              <a:spcAft>
                <a:spcPts val="1200"/>
              </a:spcAft>
            </a:pPr>
            <a:endParaRPr lang="en-US" sz="1800" dirty="0"/>
          </a:p>
          <a:p>
            <a:pPr lvl="1">
              <a:spcBef>
                <a:spcPts val="0"/>
              </a:spcBef>
              <a:spcAft>
                <a:spcPts val="1200"/>
              </a:spcAft>
            </a:pPr>
            <a:endParaRPr lang="en-US" sz="1800" dirty="0"/>
          </a:p>
        </p:txBody>
      </p:sp>
      <p:sp>
        <p:nvSpPr>
          <p:cNvPr id="18" name="Rectangle 17">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able&#10;&#10;Description automatically generated">
            <a:extLst>
              <a:ext uri="{FF2B5EF4-FFF2-40B4-BE49-F238E27FC236}">
                <a16:creationId xmlns:a16="http://schemas.microsoft.com/office/drawing/2014/main" id="{1C35B568-4B78-4D77-B675-65B6280AD803}"/>
              </a:ext>
            </a:extLst>
          </p:cNvPr>
          <p:cNvPicPr>
            <a:picLocks noChangeAspect="1"/>
          </p:cNvPicPr>
          <p:nvPr/>
        </p:nvPicPr>
        <p:blipFill>
          <a:blip r:embed="rId4"/>
          <a:stretch>
            <a:fillRect/>
          </a:stretch>
        </p:blipFill>
        <p:spPr>
          <a:xfrm>
            <a:off x="4327159" y="807593"/>
            <a:ext cx="3968972" cy="5239568"/>
          </a:xfrm>
          <a:prstGeom prst="rect">
            <a:avLst/>
          </a:prstGeom>
          <a:effectLst/>
        </p:spPr>
      </p:pic>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a:xfrm>
            <a:off x="6457950" y="6356350"/>
            <a:ext cx="2057400" cy="365125"/>
          </a:xfrm>
        </p:spPr>
        <p:txBody>
          <a:bodyPr>
            <a:normAutofit/>
          </a:bodyPr>
          <a:lstStyle/>
          <a:p>
            <a:pPr>
              <a:spcAft>
                <a:spcPts val="600"/>
              </a:spcAft>
            </a:pPr>
            <a:fld id="{C479D5F6-EDCB-402A-AC08-4943A1820E8F}" type="slidenum">
              <a:rPr lang="en-US">
                <a:solidFill>
                  <a:srgbClr val="303030"/>
                </a:solidFill>
              </a:rPr>
              <a:pPr>
                <a:spcAft>
                  <a:spcPts val="600"/>
                </a:spcAft>
              </a:pPr>
              <a:t>18</a:t>
            </a:fld>
            <a:endParaRPr lang="en-US">
              <a:solidFill>
                <a:srgbClr val="303030"/>
              </a:solidFill>
            </a:endParaRPr>
          </a:p>
        </p:txBody>
      </p:sp>
    </p:spTree>
    <p:custDataLst>
      <p:tags r:id="rId1"/>
    </p:custDataLst>
    <p:extLst>
      <p:ext uri="{BB962C8B-B14F-4D97-AF65-F5344CB8AC3E}">
        <p14:creationId xmlns:p14="http://schemas.microsoft.com/office/powerpoint/2010/main" val="385830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A86A-40C4-4BCC-8060-6D2766A8B796}"/>
              </a:ext>
            </a:extLst>
          </p:cNvPr>
          <p:cNvSpPr>
            <a:spLocks noGrp="1"/>
          </p:cNvSpPr>
          <p:nvPr>
            <p:ph type="title"/>
          </p:nvPr>
        </p:nvSpPr>
        <p:spPr/>
        <p:txBody>
          <a:bodyPr>
            <a:normAutofit fontScale="90000"/>
          </a:bodyPr>
          <a:lstStyle/>
          <a:p>
            <a:r>
              <a:rPr lang="en-US" sz="3200" dirty="0"/>
              <a:t>Dispute Resolution/Escalations</a:t>
            </a:r>
          </a:p>
        </p:txBody>
      </p:sp>
      <p:sp>
        <p:nvSpPr>
          <p:cNvPr id="3" name="Content Placeholder 2">
            <a:extLst>
              <a:ext uri="{FF2B5EF4-FFF2-40B4-BE49-F238E27FC236}">
                <a16:creationId xmlns:a16="http://schemas.microsoft.com/office/drawing/2014/main" id="{70491FFA-FB00-4AC0-BCA7-5266690D1CBD}"/>
              </a:ext>
            </a:extLst>
          </p:cNvPr>
          <p:cNvSpPr>
            <a:spLocks noGrp="1"/>
          </p:cNvSpPr>
          <p:nvPr>
            <p:ph idx="1"/>
          </p:nvPr>
        </p:nvSpPr>
        <p:spPr>
          <a:xfrm>
            <a:off x="575641" y="1475483"/>
            <a:ext cx="7786930" cy="5128003"/>
          </a:xfrm>
        </p:spPr>
        <p:txBody>
          <a:bodyPr>
            <a:normAutofit/>
          </a:bodyPr>
          <a:lstStyle/>
          <a:p>
            <a:pPr>
              <a:spcBef>
                <a:spcPts val="0"/>
              </a:spcBef>
              <a:spcAft>
                <a:spcPts val="1200"/>
              </a:spcAft>
            </a:pPr>
            <a:r>
              <a:rPr lang="en-US" dirty="0"/>
              <a:t>Escalations for change of parent/guardian contact:</a:t>
            </a:r>
          </a:p>
          <a:p>
            <a:pPr lvl="1">
              <a:spcBef>
                <a:spcPts val="0"/>
              </a:spcBef>
              <a:spcAft>
                <a:spcPts val="1200"/>
              </a:spcAft>
              <a:buFont typeface="Wingdings" panose="05000000000000000000" pitchFamily="2" charset="2"/>
              <a:buChar char="ü"/>
            </a:pPr>
            <a:r>
              <a:rPr lang="en-US" dirty="0"/>
              <a:t>Support Center will create and escalation ticket for household</a:t>
            </a:r>
          </a:p>
          <a:p>
            <a:pPr lvl="1">
              <a:spcBef>
                <a:spcPts val="0"/>
              </a:spcBef>
              <a:spcAft>
                <a:spcPts val="1200"/>
              </a:spcAft>
              <a:buFont typeface="Wingdings" panose="05000000000000000000" pitchFamily="2" charset="2"/>
              <a:buChar char="ü"/>
            </a:pPr>
            <a:r>
              <a:rPr lang="en-US" dirty="0"/>
              <a:t>CDE staff will contact school/district to verify the parent/guardian change</a:t>
            </a:r>
          </a:p>
          <a:p>
            <a:pPr>
              <a:spcBef>
                <a:spcPts val="0"/>
              </a:spcBef>
              <a:spcAft>
                <a:spcPts val="1200"/>
              </a:spcAft>
            </a:pPr>
            <a:r>
              <a:rPr lang="en-US" dirty="0"/>
              <a:t>Escalations for missing student data:</a:t>
            </a:r>
          </a:p>
          <a:p>
            <a:pPr lvl="1">
              <a:spcBef>
                <a:spcPts val="0"/>
              </a:spcBef>
              <a:spcAft>
                <a:spcPts val="1200"/>
              </a:spcAft>
              <a:buFont typeface="Wingdings" panose="05000000000000000000" pitchFamily="2" charset="2"/>
              <a:buChar char="ü"/>
            </a:pPr>
            <a:r>
              <a:rPr lang="en-US" dirty="0"/>
              <a:t>Support Center will create an escalation ticket for household</a:t>
            </a:r>
          </a:p>
          <a:p>
            <a:pPr lvl="1">
              <a:spcBef>
                <a:spcPts val="0"/>
              </a:spcBef>
              <a:spcAft>
                <a:spcPts val="1200"/>
              </a:spcAft>
              <a:buFont typeface="Wingdings" panose="05000000000000000000" pitchFamily="2" charset="2"/>
              <a:buChar char="ü"/>
            </a:pPr>
            <a:r>
              <a:rPr lang="en-US" dirty="0"/>
              <a:t>CDE staff will contact school/district to verify student was included in the data submission</a:t>
            </a:r>
          </a:p>
          <a:p>
            <a:pPr lvl="1">
              <a:spcBef>
                <a:spcPts val="0"/>
              </a:spcBef>
              <a:spcAft>
                <a:spcPts val="1200"/>
              </a:spcAft>
              <a:buFont typeface="Wingdings" panose="05000000000000000000" pitchFamily="2" charset="2"/>
              <a:buChar char="ü"/>
            </a:pPr>
            <a:r>
              <a:rPr lang="en-US" dirty="0"/>
              <a:t>Missing student data can be provided during August submission</a:t>
            </a:r>
          </a:p>
          <a:p>
            <a:pPr lvl="1">
              <a:spcBef>
                <a:spcPts val="0"/>
              </a:spcBef>
              <a:spcAft>
                <a:spcPts val="1200"/>
              </a:spcAft>
            </a:pPr>
            <a:endParaRPr lang="en-US" dirty="0"/>
          </a:p>
          <a:p>
            <a:pPr lvl="1">
              <a:spcBef>
                <a:spcPts val="0"/>
              </a:spcBef>
              <a:spcAft>
                <a:spcPts val="1200"/>
              </a:spcAft>
            </a:pPr>
            <a:endParaRPr lang="en-US" dirty="0"/>
          </a:p>
        </p:txBody>
      </p:sp>
      <p:sp>
        <p:nvSpPr>
          <p:cNvPr id="4" name="Slide Number Placeholder 3">
            <a:extLst>
              <a:ext uri="{FF2B5EF4-FFF2-40B4-BE49-F238E27FC236}">
                <a16:creationId xmlns:a16="http://schemas.microsoft.com/office/drawing/2014/main" id="{A3A972D0-4B48-48C4-84E6-552CB8952D78}"/>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custDataLst>
      <p:tags r:id="rId1"/>
    </p:custDataLst>
    <p:extLst>
      <p:ext uri="{BB962C8B-B14F-4D97-AF65-F5344CB8AC3E}">
        <p14:creationId xmlns:p14="http://schemas.microsoft.com/office/powerpoint/2010/main" val="2594919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93D1-D222-401B-A916-73419F12172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559E92B-57F1-4EC9-BC34-7B5B9604A29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38" y="254514"/>
            <a:ext cx="9139123" cy="5711952"/>
          </a:xfrm>
          <a:prstGeom prst="rect">
            <a:avLst/>
          </a:prstGeom>
          <a:ln w="28575">
            <a:solidFill>
              <a:schemeClr val="tx1"/>
            </a:solidFill>
          </a:ln>
        </p:spPr>
      </p:pic>
      <p:sp>
        <p:nvSpPr>
          <p:cNvPr id="4" name="Speech Bubble: Rectangle 3">
            <a:extLst>
              <a:ext uri="{FF2B5EF4-FFF2-40B4-BE49-F238E27FC236}">
                <a16:creationId xmlns:a16="http://schemas.microsoft.com/office/drawing/2014/main" id="{23871570-ADD1-4829-92C2-045ED3A74159}"/>
              </a:ext>
            </a:extLst>
          </p:cNvPr>
          <p:cNvSpPr/>
          <p:nvPr/>
        </p:nvSpPr>
        <p:spPr>
          <a:xfrm>
            <a:off x="63610" y="4253948"/>
            <a:ext cx="1039871" cy="756418"/>
          </a:xfrm>
          <a:prstGeom prst="wedgeRectCallout">
            <a:avLst>
              <a:gd name="adj1" fmla="val -8056"/>
              <a:gd name="adj2" fmla="val 127818"/>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Mute/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unmute</a:t>
            </a:r>
          </a:p>
        </p:txBody>
      </p:sp>
      <p:sp>
        <p:nvSpPr>
          <p:cNvPr id="5" name="Speech Bubble: Rectangle 4">
            <a:extLst>
              <a:ext uri="{FF2B5EF4-FFF2-40B4-BE49-F238E27FC236}">
                <a16:creationId xmlns:a16="http://schemas.microsoft.com/office/drawing/2014/main" id="{17C32B33-8B13-41EA-AE96-FF0648B90358}"/>
              </a:ext>
            </a:extLst>
          </p:cNvPr>
          <p:cNvSpPr/>
          <p:nvPr/>
        </p:nvSpPr>
        <p:spPr>
          <a:xfrm>
            <a:off x="1103480" y="4253949"/>
            <a:ext cx="776789" cy="756418"/>
          </a:xfrm>
          <a:prstGeom prst="wedgeRectCallout">
            <a:avLst>
              <a:gd name="adj1" fmla="val -54254"/>
              <a:gd name="adj2" fmla="val 132344"/>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Video</a:t>
            </a:r>
          </a:p>
        </p:txBody>
      </p:sp>
      <p:sp>
        <p:nvSpPr>
          <p:cNvPr id="6" name="Speech Bubble: Rectangle 5">
            <a:extLst>
              <a:ext uri="{FF2B5EF4-FFF2-40B4-BE49-F238E27FC236}">
                <a16:creationId xmlns:a16="http://schemas.microsoft.com/office/drawing/2014/main" id="{C1C429C7-A369-4FBF-91D7-C4B0F2E58726}"/>
              </a:ext>
            </a:extLst>
          </p:cNvPr>
          <p:cNvSpPr/>
          <p:nvPr/>
        </p:nvSpPr>
        <p:spPr>
          <a:xfrm>
            <a:off x="3723649" y="4253948"/>
            <a:ext cx="848351" cy="756418"/>
          </a:xfrm>
          <a:prstGeom prst="wedgeRectCallout">
            <a:avLst>
              <a:gd name="adj1" fmla="val -6171"/>
              <a:gd name="adj2" fmla="val 133969"/>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Chat</a:t>
            </a:r>
          </a:p>
        </p:txBody>
      </p:sp>
      <p:sp>
        <p:nvSpPr>
          <p:cNvPr id="7" name="Speech Bubble: Rectangle 6">
            <a:extLst>
              <a:ext uri="{FF2B5EF4-FFF2-40B4-BE49-F238E27FC236}">
                <a16:creationId xmlns:a16="http://schemas.microsoft.com/office/drawing/2014/main" id="{4B93569E-D003-43C1-B396-FC8B9338982E}"/>
              </a:ext>
            </a:extLst>
          </p:cNvPr>
          <p:cNvSpPr/>
          <p:nvPr/>
        </p:nvSpPr>
        <p:spPr>
          <a:xfrm>
            <a:off x="5420352" y="4253948"/>
            <a:ext cx="1039871" cy="908536"/>
          </a:xfrm>
          <a:prstGeom prst="wedgeRectCallout">
            <a:avLst>
              <a:gd name="adj1" fmla="val -13367"/>
              <a:gd name="adj2" fmla="val 101145"/>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Closed Captions</a:t>
            </a:r>
          </a:p>
        </p:txBody>
      </p:sp>
    </p:spTree>
    <p:custDataLst>
      <p:tags r:id="rId1"/>
    </p:custDataLst>
    <p:extLst>
      <p:ext uri="{BB962C8B-B14F-4D97-AF65-F5344CB8AC3E}">
        <p14:creationId xmlns:p14="http://schemas.microsoft.com/office/powerpoint/2010/main" val="2593020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E12000-F930-4EA8-AF5C-74D92DC1E8E3}"/>
              </a:ext>
            </a:extLst>
          </p:cNvPr>
          <p:cNvSpPr>
            <a:spLocks noGrp="1"/>
          </p:cNvSpPr>
          <p:nvPr>
            <p:ph type="ctrTitle"/>
          </p:nvPr>
        </p:nvSpPr>
        <p:spPr>
          <a:xfrm>
            <a:off x="685800" y="2985860"/>
            <a:ext cx="7772400" cy="2337620"/>
          </a:xfrm>
        </p:spPr>
        <p:txBody>
          <a:bodyPr/>
          <a:lstStyle/>
          <a:p>
            <a:r>
              <a:rPr lang="en-US" dirty="0"/>
              <a:t>Q&amp;A</a:t>
            </a:r>
          </a:p>
        </p:txBody>
      </p:sp>
      <p:sp>
        <p:nvSpPr>
          <p:cNvPr id="4" name="Slide Number Placeholder 3">
            <a:extLst>
              <a:ext uri="{FF2B5EF4-FFF2-40B4-BE49-F238E27FC236}">
                <a16:creationId xmlns:a16="http://schemas.microsoft.com/office/drawing/2014/main" id="{DA25CBD7-D4EF-4C0F-83D2-9800BAD561F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custDataLst>
      <p:tags r:id="rId1"/>
    </p:custDataLst>
    <p:extLst>
      <p:ext uri="{BB962C8B-B14F-4D97-AF65-F5344CB8AC3E}">
        <p14:creationId xmlns:p14="http://schemas.microsoft.com/office/powerpoint/2010/main" val="22262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7BB1DC-6D63-449F-914F-5E202F29B685}"/>
              </a:ext>
            </a:extLst>
          </p:cNvPr>
          <p:cNvSpPr>
            <a:spLocks noGrp="1"/>
          </p:cNvSpPr>
          <p:nvPr>
            <p:ph type="title"/>
          </p:nvPr>
        </p:nvSpPr>
        <p:spPr/>
        <p:txBody>
          <a:bodyPr>
            <a:normAutofit/>
          </a:bodyPr>
          <a:lstStyle/>
          <a:p>
            <a:r>
              <a:rPr lang="en-US" sz="3200" dirty="0"/>
              <a:t>Resources and Training</a:t>
            </a:r>
          </a:p>
        </p:txBody>
      </p:sp>
      <p:sp>
        <p:nvSpPr>
          <p:cNvPr id="5" name="Content Placeholder 4">
            <a:extLst>
              <a:ext uri="{FF2B5EF4-FFF2-40B4-BE49-F238E27FC236}">
                <a16:creationId xmlns:a16="http://schemas.microsoft.com/office/drawing/2014/main" id="{FC8BE5F4-5924-462E-86E7-F1EBE56F9709}"/>
              </a:ext>
            </a:extLst>
          </p:cNvPr>
          <p:cNvSpPr>
            <a:spLocks noGrp="1"/>
          </p:cNvSpPr>
          <p:nvPr>
            <p:ph idx="1"/>
          </p:nvPr>
        </p:nvSpPr>
        <p:spPr>
          <a:xfrm>
            <a:off x="628650" y="1463040"/>
            <a:ext cx="7446571" cy="4963978"/>
          </a:xfrm>
        </p:spPr>
        <p:txBody>
          <a:bodyPr>
            <a:normAutofit/>
          </a:bodyPr>
          <a:lstStyle/>
          <a:p>
            <a:pPr>
              <a:spcAft>
                <a:spcPts val="1200"/>
              </a:spcAft>
              <a:buClr>
                <a:schemeClr val="dk1"/>
              </a:buClr>
              <a:buSzPts val="2400"/>
            </a:pPr>
            <a:r>
              <a:rPr lang="en-US" dirty="0"/>
              <a:t>P-EBT data collection resources:</a:t>
            </a:r>
          </a:p>
          <a:p>
            <a:pPr lvl="1">
              <a:spcAft>
                <a:spcPts val="1200"/>
              </a:spcAft>
              <a:buClr>
                <a:schemeClr val="dk1"/>
              </a:buClr>
              <a:buSzPts val="2400"/>
              <a:buFont typeface="Courier New" panose="02070309020205020404" pitchFamily="49" charset="0"/>
              <a:buChar char="o"/>
            </a:pPr>
            <a:r>
              <a:rPr lang="en-US" sz="1600" dirty="0">
                <a:hlinkClick r:id="rId4"/>
              </a:rPr>
              <a:t>https://www.cde.state.co.us/datapipeline/p-ebtdatacollection</a:t>
            </a:r>
            <a:endParaRPr lang="en-US" sz="1600" dirty="0"/>
          </a:p>
          <a:p>
            <a:pPr lvl="1">
              <a:spcAft>
                <a:spcPts val="1200"/>
              </a:spcAft>
              <a:buClr>
                <a:schemeClr val="dk1"/>
              </a:buClr>
              <a:buSzPts val="2400"/>
              <a:buFont typeface="Courier New" panose="02070309020205020404" pitchFamily="49" charset="0"/>
              <a:buChar char="o"/>
            </a:pPr>
            <a:r>
              <a:rPr lang="en-US" sz="1600" dirty="0"/>
              <a:t>Support or questions, email: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P-EBT.datapipeline.support@cde.state.co.us</a:t>
            </a:r>
            <a:endParaRPr lang="en-US" sz="1600" dirty="0"/>
          </a:p>
          <a:p>
            <a:pPr>
              <a:spcAft>
                <a:spcPts val="1200"/>
              </a:spcAft>
              <a:buClr>
                <a:schemeClr val="dk1"/>
              </a:buClr>
              <a:buSzPts val="2400"/>
            </a:pPr>
            <a:r>
              <a:rPr lang="en-US" dirty="0"/>
              <a:t>P-EBT mini grant:</a:t>
            </a:r>
          </a:p>
          <a:p>
            <a:pPr lvl="1">
              <a:spcAft>
                <a:spcPts val="1200"/>
              </a:spcAft>
              <a:buClr>
                <a:schemeClr val="dk1"/>
              </a:buClr>
              <a:buSzPts val="2400"/>
              <a:buFont typeface="Courier New" panose="02070309020205020404" pitchFamily="49" charset="0"/>
              <a:buChar char="o"/>
            </a:pPr>
            <a:r>
              <a:rPr lang="en-US" sz="1600" i="0" u="none" strike="noStrike" dirty="0">
                <a:solidFill>
                  <a:srgbClr val="000000"/>
                </a:solidFill>
                <a:effectLst/>
                <a:hlinkClick r:id="rId5"/>
              </a:rPr>
              <a:t>http://www.cde.state.co.us/p-ebt-minigrant-applications</a:t>
            </a:r>
            <a:endParaRPr lang="en-US" sz="1600" i="0" u="none" strike="noStrike" dirty="0">
              <a:solidFill>
                <a:srgbClr val="000000"/>
              </a:solidFill>
              <a:effectLst/>
            </a:endParaRPr>
          </a:p>
          <a:p>
            <a:pPr lvl="1">
              <a:spcAft>
                <a:spcPts val="1200"/>
              </a:spcAft>
              <a:buClr>
                <a:schemeClr val="dk1"/>
              </a:buClr>
              <a:buSzPts val="2400"/>
              <a:buFont typeface="Courier New" panose="02070309020205020404" pitchFamily="49" charset="0"/>
              <a:buChar char="o"/>
            </a:pPr>
            <a:r>
              <a:rPr lang="en-US" sz="1600" dirty="0"/>
              <a:t>Support or questions, email: free&amp;reducedpriceschoolmeals@cde.state.co.us</a:t>
            </a:r>
            <a:endParaRPr lang="en-US" sz="1600" i="0" u="none" strike="noStrike" dirty="0">
              <a:solidFill>
                <a:srgbClr val="000000"/>
              </a:solidFill>
              <a:effectLst/>
            </a:endParaRPr>
          </a:p>
          <a:p>
            <a:pPr>
              <a:spcAft>
                <a:spcPts val="1200"/>
              </a:spcAft>
              <a:buClr>
                <a:schemeClr val="dk1"/>
              </a:buClr>
              <a:buSzPts val="2400"/>
            </a:pPr>
            <a:r>
              <a:rPr lang="en-US" dirty="0">
                <a:solidFill>
                  <a:srgbClr val="000000"/>
                </a:solidFill>
              </a:rPr>
              <a:t>P-EBT information: </a:t>
            </a:r>
          </a:p>
          <a:p>
            <a:pPr lvl="1">
              <a:spcAft>
                <a:spcPts val="1200"/>
              </a:spcAft>
              <a:buClr>
                <a:schemeClr val="dk1"/>
              </a:buClr>
              <a:buSzPts val="2400"/>
              <a:buFont typeface="Courier New" panose="02070309020205020404" pitchFamily="49" charset="0"/>
              <a:buChar char="o"/>
            </a:pPr>
            <a:r>
              <a:rPr lang="en-US" sz="1600" dirty="0">
                <a:solidFill>
                  <a:srgbClr val="000000"/>
                </a:solidFill>
                <a:hlinkClick r:id="rId6"/>
              </a:rPr>
              <a:t>https://cdhs.colorado.gov/p-ebt</a:t>
            </a:r>
            <a:endParaRPr lang="en-US" sz="1600" dirty="0">
              <a:solidFill>
                <a:srgbClr val="000000"/>
              </a:solidFill>
            </a:endParaRPr>
          </a:p>
          <a:p>
            <a:pPr lvl="1">
              <a:spcAft>
                <a:spcPts val="1200"/>
              </a:spcAft>
              <a:buClr>
                <a:schemeClr val="dk1"/>
              </a:buClr>
              <a:buSzPts val="2400"/>
              <a:buFont typeface="Courier New" panose="02070309020205020404" pitchFamily="49" charset="0"/>
              <a:buChar char="o"/>
            </a:pPr>
            <a:r>
              <a:rPr lang="en-US" sz="1600" dirty="0">
                <a:hlinkClick r:id="rId7"/>
              </a:rPr>
              <a:t>https://www.cde.state.co.us/nutrition/schoolmealeligibility</a:t>
            </a:r>
            <a:r>
              <a:rPr lang="en-US" sz="1600" dirty="0"/>
              <a:t> </a:t>
            </a:r>
          </a:p>
          <a:p>
            <a:pPr>
              <a:spcAft>
                <a:spcPts val="1200"/>
              </a:spcAft>
              <a:buClr>
                <a:schemeClr val="dk1"/>
              </a:buClr>
              <a:buSzPts val="2400"/>
            </a:pPr>
            <a:endParaRPr lang="en-US" sz="1800" dirty="0"/>
          </a:p>
          <a:p>
            <a:pPr marL="0" indent="0">
              <a:spcAft>
                <a:spcPts val="1200"/>
              </a:spcAft>
              <a:buClr>
                <a:schemeClr val="dk1"/>
              </a:buClr>
              <a:buSzPts val="2400"/>
              <a:buNone/>
            </a:pPr>
            <a:endParaRPr lang="en-US" sz="1800" dirty="0"/>
          </a:p>
          <a:p>
            <a:pPr marL="457200" lvl="1" indent="0">
              <a:buNone/>
            </a:pPr>
            <a:endParaRPr lang="en-US" sz="1600" dirty="0"/>
          </a:p>
          <a:p>
            <a:endParaRPr lang="en-US" sz="1800" dirty="0"/>
          </a:p>
        </p:txBody>
      </p:sp>
      <p:sp>
        <p:nvSpPr>
          <p:cNvPr id="3" name="Slide Number Placeholder 2">
            <a:extLst>
              <a:ext uri="{FF2B5EF4-FFF2-40B4-BE49-F238E27FC236}">
                <a16:creationId xmlns:a16="http://schemas.microsoft.com/office/drawing/2014/main" id="{A6821955-71A3-4D8C-A9A9-C979F89F10C1}"/>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custDataLst>
      <p:tags r:id="rId1"/>
    </p:custDataLst>
    <p:extLst>
      <p:ext uri="{BB962C8B-B14F-4D97-AF65-F5344CB8AC3E}">
        <p14:creationId xmlns:p14="http://schemas.microsoft.com/office/powerpoint/2010/main" val="1257114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23A8C-E575-4BB6-92D5-15ECE1579774}"/>
              </a:ext>
            </a:extLst>
          </p:cNvPr>
          <p:cNvSpPr>
            <a:spLocks noGrp="1"/>
          </p:cNvSpPr>
          <p:nvPr>
            <p:ph type="title"/>
          </p:nvPr>
        </p:nvSpPr>
        <p:spPr/>
        <p:txBody>
          <a:bodyPr>
            <a:normAutofit/>
          </a:bodyPr>
          <a:lstStyle/>
          <a:p>
            <a:r>
              <a:rPr lang="en-US" sz="3600" dirty="0"/>
              <a:t>Contact Information</a:t>
            </a:r>
          </a:p>
        </p:txBody>
      </p:sp>
      <p:sp>
        <p:nvSpPr>
          <p:cNvPr id="3" name="Content Placeholder 2">
            <a:extLst>
              <a:ext uri="{FF2B5EF4-FFF2-40B4-BE49-F238E27FC236}">
                <a16:creationId xmlns:a16="http://schemas.microsoft.com/office/drawing/2014/main" id="{51A5C8D3-2F82-4E26-B9F3-A352D8F6602A}"/>
              </a:ext>
            </a:extLst>
          </p:cNvPr>
          <p:cNvSpPr>
            <a:spLocks noGrp="1"/>
          </p:cNvSpPr>
          <p:nvPr>
            <p:ph idx="1"/>
          </p:nvPr>
        </p:nvSpPr>
        <p:spPr/>
        <p:txBody>
          <a:bodyPr/>
          <a:lstStyle/>
          <a:p>
            <a:pPr marR="0">
              <a:spcBef>
                <a:spcPts val="0"/>
              </a:spcBef>
              <a:spcAft>
                <a:spcPts val="1200"/>
              </a:spcAft>
            </a:pPr>
            <a:r>
              <a:rPr lang="en-US" sz="2800" i="0" dirty="0">
                <a:effectLst/>
                <a:ea typeface="Calibri" panose="020F0502020204030204" pitchFamily="34" charset="0"/>
              </a:rPr>
              <a:t>If you experience audio or technical difficulties, please contact Alicia Grove at: </a:t>
            </a:r>
          </a:p>
          <a:p>
            <a:pPr lvl="1">
              <a:spcBef>
                <a:spcPts val="0"/>
              </a:spcBef>
              <a:spcAft>
                <a:spcPts val="1200"/>
              </a:spcAft>
            </a:pPr>
            <a:r>
              <a:rPr lang="en-US" sz="2400" i="0" dirty="0">
                <a:effectLst/>
                <a:ea typeface="Calibri" panose="020F0502020204030204" pitchFamily="34" charset="0"/>
              </a:rPr>
              <a:t>720-795-2038 OR</a:t>
            </a:r>
            <a:endParaRPr lang="en-US" sz="2400" dirty="0">
              <a:ea typeface="Calibri" panose="020F0502020204030204" pitchFamily="34" charset="0"/>
            </a:endParaRPr>
          </a:p>
          <a:p>
            <a:pPr lvl="1">
              <a:spcBef>
                <a:spcPts val="0"/>
              </a:spcBef>
              <a:spcAft>
                <a:spcPts val="1200"/>
              </a:spcAft>
            </a:pPr>
            <a:r>
              <a:rPr lang="en-US" sz="2400" dirty="0">
                <a:ea typeface="Calibri" panose="020F0502020204030204" pitchFamily="34" charset="0"/>
                <a:hlinkClick r:id="rId4"/>
              </a:rPr>
              <a:t>Grove_a@cde.state.co.us</a:t>
            </a:r>
            <a:r>
              <a:rPr lang="en-US" sz="2400" dirty="0">
                <a:ea typeface="Calibri" panose="020F0502020204030204" pitchFamily="34" charset="0"/>
              </a:rPr>
              <a:t> </a:t>
            </a:r>
          </a:p>
          <a:p>
            <a:pPr marL="457200" lvl="1" indent="0">
              <a:spcBef>
                <a:spcPts val="0"/>
              </a:spcBef>
              <a:buNone/>
            </a:pPr>
            <a:endParaRPr lang="en-US" dirty="0"/>
          </a:p>
        </p:txBody>
      </p:sp>
    </p:spTree>
    <p:custDataLst>
      <p:tags r:id="rId1"/>
    </p:custDataLst>
    <p:extLst>
      <p:ext uri="{BB962C8B-B14F-4D97-AF65-F5344CB8AC3E}">
        <p14:creationId xmlns:p14="http://schemas.microsoft.com/office/powerpoint/2010/main" val="191183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830AF79D-465A-4681-98B4-A5C340C51447}"/>
              </a:ext>
            </a:extLst>
          </p:cNvPr>
          <p:cNvGraphicFramePr>
            <a:graphicFrameLocks noGrp="1"/>
          </p:cNvGraphicFramePr>
          <p:nvPr>
            <p:ph idx="4294967295"/>
            <p:extLst>
              <p:ext uri="{D42A27DB-BD31-4B8C-83A1-F6EECF244321}">
                <p14:modId xmlns:p14="http://schemas.microsoft.com/office/powerpoint/2010/main" val="2453969"/>
              </p:ext>
            </p:extLst>
          </p:nvPr>
        </p:nvGraphicFramePr>
        <p:xfrm>
          <a:off x="628650" y="994305"/>
          <a:ext cx="7886700" cy="46402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45562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CB3A96-9CB5-49A0-A11E-0663C7ABA3C6}"/>
              </a:ext>
            </a:extLst>
          </p:cNvPr>
          <p:cNvSpPr>
            <a:spLocks noGrp="1"/>
          </p:cNvSpPr>
          <p:nvPr>
            <p:ph idx="1"/>
          </p:nvPr>
        </p:nvSpPr>
        <p:spPr>
          <a:xfrm>
            <a:off x="433138" y="1524001"/>
            <a:ext cx="8277726" cy="5079486"/>
          </a:xfrm>
        </p:spPr>
        <p:txBody>
          <a:bodyPr>
            <a:normAutofit/>
          </a:bodyPr>
          <a:lstStyle/>
          <a:p>
            <a:pPr marL="0" indent="0">
              <a:spcBef>
                <a:spcPts val="0"/>
              </a:spcBef>
              <a:buNone/>
            </a:pPr>
            <a:r>
              <a:rPr lang="en-US" sz="1800" dirty="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p>
          <a:p>
            <a:pPr marL="457200" lvl="1">
              <a:spcBef>
                <a:spcPts val="0"/>
              </a:spcBef>
            </a:pPr>
            <a:r>
              <a:rPr lang="en-US" sz="1400" dirty="0">
                <a:ea typeface="Calibri" panose="020F0502020204030204" pitchFamily="34" charset="0"/>
              </a:rPr>
              <a:t>To file a program complaint of discrimination, complete the </a:t>
            </a:r>
            <a:r>
              <a:rPr lang="en-US" sz="1400" u="sng" dirty="0">
                <a:solidFill>
                  <a:srgbClr val="0563C1"/>
                </a:solidFill>
                <a:ea typeface="Calibri" panose="020F0502020204030204" pitchFamily="34" charset="0"/>
                <a:hlinkClick r:id="rId4"/>
              </a:rPr>
              <a:t>USDA Program Discrimination Complaint Form</a:t>
            </a:r>
            <a:r>
              <a:rPr lang="en-US" sz="1400" dirty="0">
                <a:ea typeface="Calibri" panose="020F0502020204030204" pitchFamily="34" charset="0"/>
              </a:rPr>
              <a:t>, (AD-3027) found online at: </a:t>
            </a:r>
            <a:r>
              <a:rPr lang="en-US" sz="1400" u="sng" dirty="0">
                <a:solidFill>
                  <a:srgbClr val="0563C1"/>
                </a:solidFill>
                <a:ea typeface="Calibri" panose="020F0502020204030204" pitchFamily="34" charset="0"/>
                <a:hlinkClick r:id="rId5"/>
              </a:rPr>
              <a:t>https://www.usda.gov/oascr/how-to-file-a-program-discrimination-complaint</a:t>
            </a:r>
            <a:r>
              <a:rPr lang="en-US" sz="1400" dirty="0">
                <a:ea typeface="Calibri" panose="020F0502020204030204" pitchFamily="34" charset="0"/>
              </a:rPr>
              <a:t>, and at any USDA office, or write a letter addressed to USDA and provide in the letter all of the information requested in the form. </a:t>
            </a:r>
          </a:p>
          <a:p>
            <a:pPr marL="457200" lvl="1">
              <a:spcBef>
                <a:spcPts val="0"/>
              </a:spcBef>
            </a:pPr>
            <a:r>
              <a:rPr lang="en-US" sz="1400" dirty="0">
                <a:ea typeface="Calibri" panose="020F0502020204030204" pitchFamily="34" charset="0"/>
              </a:rPr>
              <a:t>To request a copy of the complaint form, call (866) 632-9992. Submit your completed form or letter to USDA by: (1) mail: U.S. Department of Agriculture Office of the Assistant Secretary for Civil Rights; 1400 Independence Avenue, SW Washington, D.C. 20250-9410; </a:t>
            </a:r>
          </a:p>
          <a:p>
            <a:pPr marL="457200" lvl="1">
              <a:spcBef>
                <a:spcPts val="0"/>
              </a:spcBef>
            </a:pPr>
            <a:r>
              <a:rPr lang="en-US" sz="1400" dirty="0">
                <a:ea typeface="Calibri" panose="020F0502020204030204" pitchFamily="34" charset="0"/>
              </a:rPr>
              <a:t>(2) fax: (202) 690-7442; or (3) email: </a:t>
            </a:r>
            <a:r>
              <a:rPr lang="en-US" sz="1400" u="sng" dirty="0">
                <a:solidFill>
                  <a:srgbClr val="0563C1"/>
                </a:solidFill>
                <a:ea typeface="Calibri" panose="020F0502020204030204" pitchFamily="34" charset="0"/>
                <a:hlinkClick r:id="rId6"/>
              </a:rPr>
              <a:t>program.intake@usda.gov</a:t>
            </a:r>
            <a:r>
              <a:rPr lang="en-US" sz="1400" dirty="0">
                <a:ea typeface="Calibri" panose="020F0502020204030204" pitchFamily="34" charset="0"/>
              </a:rPr>
              <a:t>. </a:t>
            </a:r>
          </a:p>
          <a:p>
            <a:pPr marL="0" indent="0">
              <a:spcBef>
                <a:spcPts val="0"/>
              </a:spcBef>
              <a:buNone/>
            </a:pPr>
            <a:endParaRPr lang="en-US" sz="1800" dirty="0">
              <a:ea typeface="Calibri" panose="020F0502020204030204" pitchFamily="34" charset="0"/>
            </a:endParaRPr>
          </a:p>
          <a:p>
            <a:pPr marL="0" indent="0">
              <a:spcBef>
                <a:spcPts val="0"/>
              </a:spcBef>
              <a:buNone/>
            </a:pPr>
            <a:r>
              <a:rPr lang="en-US" sz="1800" dirty="0">
                <a:ea typeface="Calibri" panose="020F0502020204030204" pitchFamily="34" charset="0"/>
              </a:rPr>
              <a:t>This institution is an equal opportunity provider.</a:t>
            </a:r>
          </a:p>
        </p:txBody>
      </p:sp>
      <p:sp>
        <p:nvSpPr>
          <p:cNvPr id="6" name="Title 5">
            <a:extLst>
              <a:ext uri="{FF2B5EF4-FFF2-40B4-BE49-F238E27FC236}">
                <a16:creationId xmlns:a16="http://schemas.microsoft.com/office/drawing/2014/main" id="{0CCC3EFB-247A-426E-AECE-37313ACAE1B5}"/>
              </a:ext>
            </a:extLst>
          </p:cNvPr>
          <p:cNvSpPr>
            <a:spLocks noGrp="1"/>
          </p:cNvSpPr>
          <p:nvPr>
            <p:ph type="title"/>
          </p:nvPr>
        </p:nvSpPr>
        <p:spPr/>
        <p:txBody>
          <a:bodyPr>
            <a:normAutofit fontScale="90000"/>
          </a:bodyPr>
          <a:lstStyle/>
          <a:p>
            <a:r>
              <a:rPr lang="en-US" sz="3200" dirty="0"/>
              <a:t>Non-Discrimination Statement</a:t>
            </a:r>
          </a:p>
        </p:txBody>
      </p:sp>
    </p:spTree>
    <p:custDataLst>
      <p:tags r:id="rId1"/>
    </p:custDataLst>
    <p:extLst>
      <p:ext uri="{BB962C8B-B14F-4D97-AF65-F5344CB8AC3E}">
        <p14:creationId xmlns:p14="http://schemas.microsoft.com/office/powerpoint/2010/main" val="3637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C5E4-97D7-458D-B096-4B6F45DA7C98}"/>
              </a:ext>
            </a:extLst>
          </p:cNvPr>
          <p:cNvSpPr>
            <a:spLocks noGrp="1"/>
          </p:cNvSpPr>
          <p:nvPr>
            <p:ph type="title"/>
          </p:nvPr>
        </p:nvSpPr>
        <p:spPr/>
        <p:txBody>
          <a:bodyPr>
            <a:normAutofit/>
          </a:bodyPr>
          <a:lstStyle/>
          <a:p>
            <a:r>
              <a:rPr lang="en-US" sz="3200" b="1" dirty="0"/>
              <a:t>Conditions for Success</a:t>
            </a:r>
          </a:p>
        </p:txBody>
      </p:sp>
      <p:sp>
        <p:nvSpPr>
          <p:cNvPr id="4" name="Slide Number Placeholder 3">
            <a:extLst>
              <a:ext uri="{FF2B5EF4-FFF2-40B4-BE49-F238E27FC236}">
                <a16:creationId xmlns:a16="http://schemas.microsoft.com/office/drawing/2014/main" id="{7A47CD37-05C7-4DA8-A880-15D15A65F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BFA58277-9992-4B78-B1B5-6CD2A05734DE}"/>
              </a:ext>
            </a:extLst>
          </p:cNvPr>
          <p:cNvSpPr txBox="1"/>
          <p:nvPr/>
        </p:nvSpPr>
        <p:spPr>
          <a:xfrm>
            <a:off x="5919849" y="3009873"/>
            <a:ext cx="3224151" cy="33855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present and engaged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Put your cell phone out of arms 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Close out email or other tabs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Avoid multi-tasking or doing other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descr="Head with gears">
            <a:extLst>
              <a:ext uri="{FF2B5EF4-FFF2-40B4-BE49-F238E27FC236}">
                <a16:creationId xmlns:a16="http://schemas.microsoft.com/office/drawing/2014/main" id="{27B483FE-8268-4C83-93B2-391092D232E1}"/>
              </a:ext>
            </a:extLst>
          </p:cNvPr>
          <p:cNvSpPr/>
          <p:nvPr/>
        </p:nvSpPr>
        <p:spPr>
          <a:xfrm>
            <a:off x="4962662" y="-533589"/>
            <a:ext cx="379847" cy="379847"/>
          </a:xfrm>
          <a:prstGeom prst="rect">
            <a:avLst/>
          </a:prstGeom>
          <a: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Oval 19">
            <a:extLst>
              <a:ext uri="{FF2B5EF4-FFF2-40B4-BE49-F238E27FC236}">
                <a16:creationId xmlns:a16="http://schemas.microsoft.com/office/drawing/2014/main" id="{79DFC00E-02CF-43C0-B16C-7CE5FE1F54F7}"/>
              </a:ext>
            </a:extLst>
          </p:cNvPr>
          <p:cNvSpPr/>
          <p:nvPr/>
        </p:nvSpPr>
        <p:spPr>
          <a:xfrm>
            <a:off x="673832" y="1904869"/>
            <a:ext cx="654908" cy="654908"/>
          </a:xfrm>
          <a:prstGeom prst="ellipse">
            <a:avLst/>
          </a:prstGeom>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sp>
        <p:nvSpPr>
          <p:cNvPr id="22" name="Oval 21">
            <a:extLst>
              <a:ext uri="{FF2B5EF4-FFF2-40B4-BE49-F238E27FC236}">
                <a16:creationId xmlns:a16="http://schemas.microsoft.com/office/drawing/2014/main" id="{A6CFFA86-E7DC-456E-8783-BAE99A2FFF59}"/>
              </a:ext>
            </a:extLst>
          </p:cNvPr>
          <p:cNvSpPr/>
          <p:nvPr/>
        </p:nvSpPr>
        <p:spPr>
          <a:xfrm>
            <a:off x="673832" y="3897788"/>
            <a:ext cx="654908" cy="654908"/>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5" name="Oval 24">
            <a:extLst>
              <a:ext uri="{FF2B5EF4-FFF2-40B4-BE49-F238E27FC236}">
                <a16:creationId xmlns:a16="http://schemas.microsoft.com/office/drawing/2014/main" id="{3CF0DB18-61F3-4C3B-9155-BB244DC3665B}"/>
              </a:ext>
            </a:extLst>
          </p:cNvPr>
          <p:cNvSpPr/>
          <p:nvPr/>
        </p:nvSpPr>
        <p:spPr>
          <a:xfrm>
            <a:off x="4990512" y="1893085"/>
            <a:ext cx="654908" cy="654908"/>
          </a:xfrm>
          <a:prstGeom prst="ellipse">
            <a:avLst/>
          </a:prstGeom>
          <a:solidFill>
            <a:schemeClr val="accent1"/>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6" name="Oval 25">
            <a:extLst>
              <a:ext uri="{FF2B5EF4-FFF2-40B4-BE49-F238E27FC236}">
                <a16:creationId xmlns:a16="http://schemas.microsoft.com/office/drawing/2014/main" id="{3E695A60-FFEF-43D7-8E86-FABB5CDE3516}"/>
              </a:ext>
            </a:extLst>
          </p:cNvPr>
          <p:cNvSpPr/>
          <p:nvPr/>
        </p:nvSpPr>
        <p:spPr>
          <a:xfrm>
            <a:off x="5015055" y="3897788"/>
            <a:ext cx="654908" cy="654908"/>
          </a:xfrm>
          <a:prstGeom prst="ellipse">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8" name="Rectangle 27" descr="Headphones">
            <a:extLst>
              <a:ext uri="{FF2B5EF4-FFF2-40B4-BE49-F238E27FC236}">
                <a16:creationId xmlns:a16="http://schemas.microsoft.com/office/drawing/2014/main" id="{521B48A5-337A-490B-83D8-95E5D4463CD2}"/>
              </a:ext>
            </a:extLst>
          </p:cNvPr>
          <p:cNvSpPr/>
          <p:nvPr/>
        </p:nvSpPr>
        <p:spPr>
          <a:xfrm>
            <a:off x="815915" y="3979918"/>
            <a:ext cx="379847" cy="379847"/>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1" name="Rectangle 30" descr="Thumbs Up Sign">
            <a:extLst>
              <a:ext uri="{FF2B5EF4-FFF2-40B4-BE49-F238E27FC236}">
                <a16:creationId xmlns:a16="http://schemas.microsoft.com/office/drawing/2014/main" id="{3EB76991-3CC4-483C-869A-5FC8B0327BB5}"/>
              </a:ext>
            </a:extLst>
          </p:cNvPr>
          <p:cNvSpPr/>
          <p:nvPr/>
        </p:nvSpPr>
        <p:spPr>
          <a:xfrm>
            <a:off x="811362" y="2030616"/>
            <a:ext cx="379847" cy="37984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3" name="Rectangle 32" descr="Head with gears">
            <a:extLst>
              <a:ext uri="{FF2B5EF4-FFF2-40B4-BE49-F238E27FC236}">
                <a16:creationId xmlns:a16="http://schemas.microsoft.com/office/drawing/2014/main" id="{905DA2CD-C3A4-4B56-A5F6-41B8AB95310D}"/>
              </a:ext>
            </a:extLst>
          </p:cNvPr>
          <p:cNvSpPr/>
          <p:nvPr/>
        </p:nvSpPr>
        <p:spPr>
          <a:xfrm>
            <a:off x="5168198" y="4009333"/>
            <a:ext cx="379847" cy="379847"/>
          </a:xfrm>
          <a:prstGeom prst="rect">
            <a:avLst/>
          </a:prstGeom>
          <a:blipFill>
            <a:blip r:embed="rId10">
              <a:extLst>
                <a:ext uri="{96DAC541-7B7A-43D3-8B79-37D633B846F1}">
                  <asvg:svgBlip xmlns:asvg="http://schemas.microsoft.com/office/drawing/2016/SVG/main" r:embed="rId11"/>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34" name="Rectangle 33" descr="Smiling Face with No Fill">
            <a:extLst>
              <a:ext uri="{FF2B5EF4-FFF2-40B4-BE49-F238E27FC236}">
                <a16:creationId xmlns:a16="http://schemas.microsoft.com/office/drawing/2014/main" id="{1675FC4B-DE74-4EFB-A767-0716630B40AD}"/>
              </a:ext>
            </a:extLst>
          </p:cNvPr>
          <p:cNvSpPr/>
          <p:nvPr/>
        </p:nvSpPr>
        <p:spPr>
          <a:xfrm>
            <a:off x="5128042" y="2030615"/>
            <a:ext cx="379847" cy="379847"/>
          </a:xfrm>
          <a:prstGeom prst="rect">
            <a:avLst/>
          </a:prstGeom>
          <a: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3" name="TextBox 22">
            <a:extLst>
              <a:ext uri="{FF2B5EF4-FFF2-40B4-BE49-F238E27FC236}">
                <a16:creationId xmlns:a16="http://schemas.microsoft.com/office/drawing/2014/main" id="{DA86DD4B-E54D-43D6-8104-7D7C9CAEDD2C}"/>
              </a:ext>
            </a:extLst>
          </p:cNvPr>
          <p:cNvSpPr txBox="1"/>
          <p:nvPr/>
        </p:nvSpPr>
        <p:spPr>
          <a:xfrm>
            <a:off x="1465638" y="2004566"/>
            <a:ext cx="59376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Bring a positive attitude</a:t>
            </a:r>
          </a:p>
        </p:txBody>
      </p:sp>
      <p:sp>
        <p:nvSpPr>
          <p:cNvPr id="30" name="TextBox 29">
            <a:extLst>
              <a:ext uri="{FF2B5EF4-FFF2-40B4-BE49-F238E27FC236}">
                <a16:creationId xmlns:a16="http://schemas.microsoft.com/office/drawing/2014/main" id="{94C9A8A1-8FB4-4308-815A-32EE51FF36B2}"/>
              </a:ext>
            </a:extLst>
          </p:cNvPr>
          <p:cNvSpPr txBox="1"/>
          <p:nvPr/>
        </p:nvSpPr>
        <p:spPr>
          <a:xfrm>
            <a:off x="1603169" y="3990433"/>
            <a:ext cx="242850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Actively listen</a:t>
            </a:r>
          </a:p>
        </p:txBody>
      </p:sp>
      <p:sp>
        <p:nvSpPr>
          <p:cNvPr id="35" name="TextBox 34">
            <a:extLst>
              <a:ext uri="{FF2B5EF4-FFF2-40B4-BE49-F238E27FC236}">
                <a16:creationId xmlns:a16="http://schemas.microsoft.com/office/drawing/2014/main" id="{B0DF3F68-FEE5-44F5-B5B7-5D707E5D91A5}"/>
              </a:ext>
            </a:extLst>
          </p:cNvPr>
          <p:cNvSpPr txBox="1"/>
          <p:nvPr/>
        </p:nvSpPr>
        <p:spPr>
          <a:xfrm>
            <a:off x="5919849" y="1970107"/>
            <a:ext cx="255031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Be respectful, inclusive, and open minded</a:t>
            </a:r>
          </a:p>
        </p:txBody>
      </p:sp>
    </p:spTree>
    <p:custDataLst>
      <p:tags r:id="rId1"/>
    </p:custDataLst>
    <p:extLst>
      <p:ext uri="{BB962C8B-B14F-4D97-AF65-F5344CB8AC3E}">
        <p14:creationId xmlns:p14="http://schemas.microsoft.com/office/powerpoint/2010/main" val="3879850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9"/>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dk1"/>
              </a:buClr>
              <a:buSzPts val="3200"/>
              <a:buFont typeface="Arial"/>
              <a:buNone/>
            </a:pPr>
            <a:r>
              <a:rPr lang="en-US" sz="3200" dirty="0"/>
              <a:t>What We Will Cover</a:t>
            </a:r>
            <a:endParaRPr dirty="0"/>
          </a:p>
        </p:txBody>
      </p:sp>
      <p:sp>
        <p:nvSpPr>
          <p:cNvPr id="254" name="Google Shape;254;p19"/>
          <p:cNvSpPr txBox="1">
            <a:spLocks noGrp="1"/>
          </p:cNvSpPr>
          <p:nvPr>
            <p:ph type="body" idx="1"/>
          </p:nvPr>
        </p:nvSpPr>
        <p:spPr>
          <a:xfrm>
            <a:off x="1491191" y="1474329"/>
            <a:ext cx="5252861" cy="3256167"/>
          </a:xfrm>
          <a:prstGeom prst="rect">
            <a:avLst/>
          </a:prstGeom>
          <a:noFill/>
          <a:ln>
            <a:noFill/>
          </a:ln>
        </p:spPr>
        <p:txBody>
          <a:bodyPr spcFirstLastPara="1" wrap="square" lIns="0" tIns="0" rIns="0" bIns="45700" anchor="t" anchorCtr="0">
            <a:normAutofit/>
          </a:bodyPr>
          <a:lstStyle/>
          <a:p>
            <a:pPr marL="0" lvl="0" indent="0" algn="l" rtl="0">
              <a:lnSpc>
                <a:spcPct val="90000"/>
              </a:lnSpc>
              <a:spcBef>
                <a:spcPts val="0"/>
              </a:spcBef>
              <a:spcAft>
                <a:spcPts val="0"/>
              </a:spcAft>
              <a:buClr>
                <a:schemeClr val="dk1"/>
              </a:buClr>
              <a:buSzPts val="2400"/>
              <a:buNone/>
            </a:pPr>
            <a:r>
              <a:rPr lang="en-US" sz="3200" dirty="0"/>
              <a:t>P-EBT Mini Grants</a:t>
            </a:r>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Summer P-EBT Updates</a:t>
            </a:r>
          </a:p>
          <a:p>
            <a:pPr marL="0" lvl="0" indent="0" algn="l" rtl="0">
              <a:lnSpc>
                <a:spcPct val="90000"/>
              </a:lnSpc>
              <a:spcBef>
                <a:spcPts val="0"/>
              </a:spcBef>
              <a:spcAft>
                <a:spcPts val="0"/>
              </a:spcAft>
              <a:buClr>
                <a:schemeClr val="dk1"/>
              </a:buClr>
              <a:buSzPts val="2400"/>
              <a:buNone/>
            </a:pPr>
            <a:endParaRPr lang="en-US" sz="3200" dirty="0"/>
          </a:p>
          <a:p>
            <a:pPr marL="0" lvl="0" indent="0" algn="l" rtl="0">
              <a:lnSpc>
                <a:spcPct val="90000"/>
              </a:lnSpc>
              <a:spcBef>
                <a:spcPts val="0"/>
              </a:spcBef>
              <a:spcAft>
                <a:spcPts val="0"/>
              </a:spcAft>
              <a:buClr>
                <a:schemeClr val="dk1"/>
              </a:buClr>
              <a:buSzPts val="2400"/>
              <a:buNone/>
            </a:pPr>
            <a:r>
              <a:rPr lang="en-US" sz="3200" dirty="0"/>
              <a:t>Dispute Resolution/Escalations</a:t>
            </a:r>
          </a:p>
          <a:p>
            <a:pPr marL="228600" lvl="0" indent="-228600" algn="l" rtl="0">
              <a:lnSpc>
                <a:spcPct val="90000"/>
              </a:lnSpc>
              <a:spcBef>
                <a:spcPts val="0"/>
              </a:spcBef>
              <a:spcAft>
                <a:spcPts val="0"/>
              </a:spcAft>
              <a:buClr>
                <a:schemeClr val="dk1"/>
              </a:buClr>
              <a:buSzPts val="2400"/>
              <a:buChar char="•"/>
            </a:pPr>
            <a:endParaRPr lang="en-US" dirty="0"/>
          </a:p>
          <a:p>
            <a:pPr marL="0" lvl="0" indent="0" algn="l" rtl="0">
              <a:lnSpc>
                <a:spcPct val="90000"/>
              </a:lnSpc>
              <a:spcBef>
                <a:spcPts val="0"/>
              </a:spcBef>
              <a:spcAft>
                <a:spcPts val="0"/>
              </a:spcAft>
              <a:buClr>
                <a:schemeClr val="dk1"/>
              </a:buClr>
              <a:buSzPts val="2400"/>
              <a:buNone/>
            </a:pPr>
            <a:endParaRPr lang="en-US" dirty="0"/>
          </a:p>
          <a:p>
            <a:pPr marL="228600" lvl="0" indent="-228600" algn="l" rtl="0">
              <a:lnSpc>
                <a:spcPct val="90000"/>
              </a:lnSpc>
              <a:spcBef>
                <a:spcPts val="0"/>
              </a:spcBef>
              <a:spcAft>
                <a:spcPts val="0"/>
              </a:spcAft>
              <a:buClr>
                <a:schemeClr val="dk1"/>
              </a:buClr>
              <a:buSzPts val="2400"/>
              <a:buChar char="•"/>
            </a:pPr>
            <a:endParaRPr dirty="0"/>
          </a:p>
          <a:p>
            <a:pPr marL="0" lvl="0" indent="0" algn="l" rtl="0">
              <a:lnSpc>
                <a:spcPct val="90000"/>
              </a:lnSpc>
              <a:spcBef>
                <a:spcPts val="1000"/>
              </a:spcBef>
              <a:spcAft>
                <a:spcPts val="0"/>
              </a:spcAft>
              <a:buClr>
                <a:schemeClr val="dk1"/>
              </a:buClr>
              <a:buSzPts val="2400"/>
              <a:buNone/>
            </a:pP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255" name="Google Shape;25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sz="16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4" name="Graphic 3" descr="Piggy Bank with solid fill">
            <a:extLst>
              <a:ext uri="{FF2B5EF4-FFF2-40B4-BE49-F238E27FC236}">
                <a16:creationId xmlns:a16="http://schemas.microsoft.com/office/drawing/2014/main" id="{017D29B1-2382-48F2-8528-250E2E4583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3566" y="1332747"/>
            <a:ext cx="756419" cy="756419"/>
          </a:xfrm>
          <a:prstGeom prst="rect">
            <a:avLst/>
          </a:prstGeom>
        </p:spPr>
      </p:pic>
      <p:pic>
        <p:nvPicPr>
          <p:cNvPr id="6" name="Graphic 5" descr="Dim (Medium Sun) with solid fill">
            <a:extLst>
              <a:ext uri="{FF2B5EF4-FFF2-40B4-BE49-F238E27FC236}">
                <a16:creationId xmlns:a16="http://schemas.microsoft.com/office/drawing/2014/main" id="{32F64CD3-EF8A-4DB7-98B1-863BCA587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33566" y="2205236"/>
            <a:ext cx="756419" cy="756419"/>
          </a:xfrm>
          <a:prstGeom prst="rect">
            <a:avLst/>
          </a:prstGeom>
        </p:spPr>
      </p:pic>
      <p:pic>
        <p:nvPicPr>
          <p:cNvPr id="7" name="Graphic 6" descr="Call center with solid fill">
            <a:extLst>
              <a:ext uri="{FF2B5EF4-FFF2-40B4-BE49-F238E27FC236}">
                <a16:creationId xmlns:a16="http://schemas.microsoft.com/office/drawing/2014/main" id="{C82E192A-4025-49ED-ACE8-F3A48F52F7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95353" y="3102412"/>
            <a:ext cx="756419" cy="756419"/>
          </a:xfrm>
          <a:prstGeom prst="rect">
            <a:avLst/>
          </a:prstGeom>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C5A0-68BB-4868-A3C6-FAFDFAB5AEFF}"/>
              </a:ext>
            </a:extLst>
          </p:cNvPr>
          <p:cNvSpPr>
            <a:spLocks noGrp="1"/>
          </p:cNvSpPr>
          <p:nvPr>
            <p:ph type="title"/>
          </p:nvPr>
        </p:nvSpPr>
        <p:spPr>
          <a:xfrm>
            <a:off x="223071" y="396547"/>
            <a:ext cx="6081865" cy="756418"/>
          </a:xfrm>
        </p:spPr>
        <p:txBody>
          <a:bodyPr>
            <a:normAutofit/>
          </a:bodyPr>
          <a:lstStyle/>
          <a:p>
            <a:r>
              <a:rPr lang="en-US" sz="3200" dirty="0"/>
              <a:t>P-EBT Mini Grants</a:t>
            </a:r>
          </a:p>
        </p:txBody>
      </p:sp>
      <p:sp>
        <p:nvSpPr>
          <p:cNvPr id="4" name="Slide Number Placeholder 3">
            <a:extLst>
              <a:ext uri="{FF2B5EF4-FFF2-40B4-BE49-F238E27FC236}">
                <a16:creationId xmlns:a16="http://schemas.microsoft.com/office/drawing/2014/main" id="{173392AE-7548-4AE6-B822-324B2D895D51}"/>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7" name="Content Placeholder 2">
            <a:extLst>
              <a:ext uri="{FF2B5EF4-FFF2-40B4-BE49-F238E27FC236}">
                <a16:creationId xmlns:a16="http://schemas.microsoft.com/office/drawing/2014/main" id="{AB9B47F6-2B81-4C63-8AFC-7911C6E4A5DB}"/>
              </a:ext>
            </a:extLst>
          </p:cNvPr>
          <p:cNvSpPr txBox="1">
            <a:spLocks/>
          </p:cNvSpPr>
          <p:nvPr/>
        </p:nvSpPr>
        <p:spPr>
          <a:xfrm>
            <a:off x="492455" y="1651557"/>
            <a:ext cx="8159090" cy="4006412"/>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None/>
            </a:pPr>
            <a:r>
              <a:rPr lang="en-US" sz="2800" b="1" dirty="0"/>
              <a:t>Mini Grant vs. Simplified Funding</a:t>
            </a:r>
          </a:p>
          <a:p>
            <a:pPr>
              <a:spcBef>
                <a:spcPts val="0"/>
              </a:spcBef>
              <a:spcAft>
                <a:spcPts val="1200"/>
              </a:spcAft>
            </a:pPr>
            <a:r>
              <a:rPr lang="en-US" sz="2800" dirty="0"/>
              <a:t>Both reimburse School Food Authorities (SFAs)/Districts for allowable administrative costs incurred for P-EBT </a:t>
            </a:r>
          </a:p>
          <a:p>
            <a:pPr>
              <a:spcBef>
                <a:spcPts val="0"/>
              </a:spcBef>
              <a:spcAft>
                <a:spcPts val="1200"/>
              </a:spcAft>
            </a:pPr>
            <a:endParaRPr lang="en-US" sz="1500" dirty="0"/>
          </a:p>
          <a:p>
            <a:pPr>
              <a:spcBef>
                <a:spcPts val="0"/>
              </a:spcBef>
              <a:spcAft>
                <a:spcPts val="1200"/>
              </a:spcAft>
            </a:pPr>
            <a:r>
              <a:rPr lang="en-US" sz="2800" dirty="0"/>
              <a:t> </a:t>
            </a:r>
            <a:r>
              <a:rPr lang="en-US" sz="2800" u="sng" dirty="0"/>
              <a:t>Mini Grant: </a:t>
            </a:r>
            <a:r>
              <a:rPr lang="en-US" sz="2800" dirty="0"/>
              <a:t>application process, with reimbursement to match administrative costs incurred</a:t>
            </a:r>
          </a:p>
          <a:p>
            <a:pPr>
              <a:spcBef>
                <a:spcPts val="0"/>
              </a:spcBef>
              <a:spcAft>
                <a:spcPts val="1200"/>
              </a:spcAft>
            </a:pPr>
            <a:r>
              <a:rPr lang="en-US" sz="2800" u="sng" dirty="0"/>
              <a:t>Simplified Funding</a:t>
            </a:r>
            <a:r>
              <a:rPr lang="en-US" sz="2800" dirty="0"/>
              <a:t>: automatic tiered based funding</a:t>
            </a:r>
          </a:p>
          <a:p>
            <a:pPr>
              <a:spcBef>
                <a:spcPts val="0"/>
              </a:spcBef>
              <a:spcAft>
                <a:spcPts val="1200"/>
              </a:spcAft>
            </a:pPr>
            <a:endParaRPr lang="en-US" sz="2800" dirty="0"/>
          </a:p>
          <a:p>
            <a:pPr marL="0" indent="0">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3766378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2C5A0-68BB-4868-A3C6-FAFDFAB5AEFF}"/>
              </a:ext>
            </a:extLst>
          </p:cNvPr>
          <p:cNvSpPr>
            <a:spLocks noGrp="1"/>
          </p:cNvSpPr>
          <p:nvPr>
            <p:ph type="title"/>
          </p:nvPr>
        </p:nvSpPr>
        <p:spPr/>
        <p:txBody>
          <a:bodyPr>
            <a:normAutofit/>
          </a:bodyPr>
          <a:lstStyle/>
          <a:p>
            <a:r>
              <a:rPr lang="en-US" sz="3600" dirty="0"/>
              <a:t>P-EBT Mini Grants</a:t>
            </a:r>
          </a:p>
        </p:txBody>
      </p:sp>
      <p:sp>
        <p:nvSpPr>
          <p:cNvPr id="3" name="Content Placeholder 2">
            <a:extLst>
              <a:ext uri="{FF2B5EF4-FFF2-40B4-BE49-F238E27FC236}">
                <a16:creationId xmlns:a16="http://schemas.microsoft.com/office/drawing/2014/main" id="{A5474159-1582-4B78-91F1-291CBBAC76B0}"/>
              </a:ext>
            </a:extLst>
          </p:cNvPr>
          <p:cNvSpPr>
            <a:spLocks noGrp="1"/>
          </p:cNvSpPr>
          <p:nvPr>
            <p:ph idx="1"/>
          </p:nvPr>
        </p:nvSpPr>
        <p:spPr>
          <a:xfrm>
            <a:off x="628650" y="1948769"/>
            <a:ext cx="8159090" cy="4640674"/>
          </a:xfrm>
        </p:spPr>
        <p:txBody>
          <a:bodyPr>
            <a:normAutofit/>
          </a:bodyPr>
          <a:lstStyle/>
          <a:p>
            <a:pPr marL="0" indent="0">
              <a:buNone/>
            </a:pPr>
            <a:endParaRPr lang="en-US" dirty="0"/>
          </a:p>
          <a:p>
            <a:pPr marL="0" indent="0">
              <a:buNone/>
            </a:pPr>
            <a:r>
              <a:rPr lang="en-US" dirty="0"/>
              <a:t>July 2021 application: </a:t>
            </a:r>
          </a:p>
          <a:p>
            <a:pPr lvl="1"/>
            <a:r>
              <a:rPr lang="en-US" sz="2400" dirty="0"/>
              <a:t>Opened June 28</a:t>
            </a:r>
            <a:r>
              <a:rPr lang="en-US" sz="2400" baseline="30000" dirty="0"/>
              <a:t>th</a:t>
            </a:r>
            <a:r>
              <a:rPr lang="en-US" sz="2400" dirty="0"/>
              <a:t> </a:t>
            </a:r>
          </a:p>
          <a:p>
            <a:pPr lvl="1"/>
            <a:r>
              <a:rPr lang="en-US" sz="2400" dirty="0"/>
              <a:t>Closes July 30</a:t>
            </a:r>
            <a:r>
              <a:rPr lang="en-US" sz="2400" baseline="30000" dirty="0"/>
              <a:t>th</a:t>
            </a:r>
            <a:r>
              <a:rPr lang="en-US" sz="2400" dirty="0"/>
              <a:t> </a:t>
            </a:r>
          </a:p>
          <a:p>
            <a:pPr lvl="1"/>
            <a:r>
              <a:rPr lang="en-US" sz="2400" dirty="0"/>
              <a:t>Covers expenses from April 2021-September 2021</a:t>
            </a:r>
          </a:p>
          <a:p>
            <a:pPr marL="0" indent="0">
              <a:buNone/>
            </a:pPr>
            <a:endParaRPr lang="en-US" dirty="0"/>
          </a:p>
          <a:p>
            <a:pPr marL="0" indent="0">
              <a:buNone/>
            </a:pPr>
            <a:r>
              <a:rPr lang="en-US" dirty="0"/>
              <a:t>Applications must be submitted through the online form: </a:t>
            </a:r>
            <a:r>
              <a:rPr lang="en-US" dirty="0">
                <a:hlinkClick r:id="rId4"/>
              </a:rPr>
              <a:t>http://www.cde.state.co.us/p-ebt-minigrant-applications</a:t>
            </a:r>
            <a:r>
              <a:rPr lang="en-US" dirty="0"/>
              <a:t>  </a:t>
            </a:r>
          </a:p>
          <a:p>
            <a:pPr lvl="1"/>
            <a:r>
              <a:rPr lang="en-US" dirty="0"/>
              <a:t>Please submit only one application per sponsor</a:t>
            </a:r>
          </a:p>
          <a:p>
            <a:pPr lvl="1"/>
            <a:r>
              <a:rPr lang="en-US" dirty="0"/>
              <a:t>Submit a detailed budget outlining reimbursable costs</a:t>
            </a:r>
          </a:p>
          <a:p>
            <a:pPr marL="0" indent="0">
              <a:buNone/>
            </a:pPr>
            <a:endParaRPr lang="en-US" dirty="0"/>
          </a:p>
        </p:txBody>
      </p:sp>
      <p:sp>
        <p:nvSpPr>
          <p:cNvPr id="4" name="Slide Number Placeholder 3">
            <a:extLst>
              <a:ext uri="{FF2B5EF4-FFF2-40B4-BE49-F238E27FC236}">
                <a16:creationId xmlns:a16="http://schemas.microsoft.com/office/drawing/2014/main" id="{173392AE-7548-4AE6-B822-324B2D895D51}"/>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5" name="TextBox 4">
            <a:extLst>
              <a:ext uri="{FF2B5EF4-FFF2-40B4-BE49-F238E27FC236}">
                <a16:creationId xmlns:a16="http://schemas.microsoft.com/office/drawing/2014/main" id="{C2E6E583-68D1-485B-AF0C-07E3EC3A6F9C}"/>
              </a:ext>
            </a:extLst>
          </p:cNvPr>
          <p:cNvSpPr txBox="1"/>
          <p:nvPr/>
        </p:nvSpPr>
        <p:spPr>
          <a:xfrm>
            <a:off x="866899" y="1264407"/>
            <a:ext cx="7065818" cy="523220"/>
          </a:xfrm>
          <a:prstGeom prst="rect">
            <a:avLst/>
          </a:prstGeom>
          <a:noFill/>
        </p:spPr>
        <p:txBody>
          <a:bodyPr wrap="square">
            <a:spAutoFit/>
          </a:bodyPr>
          <a:lstStyle/>
          <a:p>
            <a:pPr marL="0" indent="0" algn="ctr">
              <a:buNone/>
            </a:pPr>
            <a:r>
              <a:rPr lang="en-US" sz="2800" b="1" u="sng" dirty="0">
                <a:solidFill>
                  <a:srgbClr val="FF0000"/>
                </a:solidFill>
              </a:rPr>
              <a:t>Mini-Grant application now open</a:t>
            </a:r>
            <a:endParaRPr lang="en-US" sz="2800" dirty="0">
              <a:solidFill>
                <a:srgbClr val="FF0000"/>
              </a:solidFill>
            </a:endParaRPr>
          </a:p>
        </p:txBody>
      </p:sp>
    </p:spTree>
    <p:custDataLst>
      <p:tags r:id="rId1"/>
    </p:custDataLst>
    <p:extLst>
      <p:ext uri="{BB962C8B-B14F-4D97-AF65-F5344CB8AC3E}">
        <p14:creationId xmlns:p14="http://schemas.microsoft.com/office/powerpoint/2010/main" val="3233315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ARTICULATE_SLIDE_COUNT" val="21"/>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andemic-EBT (P-EBT) Updates  Town Hall&amp;quot;&quot;/&gt;&lt;property id=&quot;20307&quot; value=&quot;2684&quot;/&gt;&lt;/object&gt;&lt;object type=&quot;3&quot; unique_id=&quot;10005&quot;&gt;&lt;property id=&quot;20148&quot; value=&quot;5&quot;/&gt;&lt;property id=&quot;20300&quot; value=&quot;Slide 3 - &amp;quot;Contact Information&amp;quot;&quot;/&gt;&lt;property id=&quot;20307&quot; value=&quot;367&quot;/&gt;&lt;/object&gt;&lt;object type=&quot;3&quot; unique_id=&quot;10006&quot;&gt;&lt;property id=&quot;20148&quot; value=&quot;5&quot;/&gt;&lt;property id=&quot;20300&quot; value=&quot;Slide 4&quot;/&gt;&lt;property id=&quot;20307&quot; value=&quot;366&quot;/&gt;&lt;/object&gt;&lt;object type=&quot;3&quot; unique_id=&quot;10007&quot;&gt;&lt;property id=&quot;20148&quot; value=&quot;5&quot;/&gt;&lt;property id=&quot;20300&quot; value=&quot;Slide 5 - &amp;quot;Non-Discrimination Statement&amp;quot;&quot;/&gt;&lt;property id=&quot;20307&quot; value=&quot;355&quot;/&gt;&lt;/object&gt;&lt;object type=&quot;3&quot; unique_id=&quot;10008&quot;&gt;&lt;property id=&quot;20148&quot; value=&quot;5&quot;/&gt;&lt;property id=&quot;20300&quot; value=&quot;Slide 6 - &amp;quot;Conditions for Success&amp;quot;&quot;/&gt;&lt;property id=&quot;20307&quot; value=&quot;377&quot;/&gt;&lt;/object&gt;&lt;object type=&quot;3&quot; unique_id=&quot;10009&quot;&gt;&lt;property id=&quot;20148&quot; value=&quot;5&quot;/&gt;&lt;property id=&quot;20300&quot; value=&quot;Slide 7 - &amp;quot;What We Will Cover&amp;quot;&quot;/&gt;&lt;property id=&quot;20307&quot; value=&quot;282&quot;/&gt;&lt;/object&gt;&lt;object type=&quot;3&quot; unique_id=&quot;10010&quot;&gt;&lt;property id=&quot;20148&quot; value=&quot;5&quot;/&gt;&lt;property id=&quot;20300&quot; value=&quot;Slide 8 - &amp;quot;P-EBT Mini Grants&amp;quot;&quot;/&gt;&lt;property id=&quot;20307&quot; value=&quot;2677&quot;/&gt;&lt;/object&gt;&lt;object type=&quot;3&quot; unique_id=&quot;10011&quot;&gt;&lt;property id=&quot;20148&quot; value=&quot;5&quot;/&gt;&lt;property id=&quot;20300&quot; value=&quot;Slide 9 - &amp;quot;P-EBT Mini Grants&amp;quot;&quot;/&gt;&lt;property id=&quot;20307&quot; value=&quot;2661&quot;/&gt;&lt;/object&gt;&lt;object type=&quot;3&quot; unique_id=&quot;10012&quot;&gt;&lt;property id=&quot;20148&quot; value=&quot;5&quot;/&gt;&lt;property id=&quot;20300&quot; value=&quot;Slide 10 - &amp;quot;P-EBT Mini Grants&amp;quot;&quot;/&gt;&lt;property id=&quot;20307&quot; value=&quot;2662&quot;/&gt;&lt;/object&gt;&lt;object type=&quot;3&quot; unique_id=&quot;10013&quot;&gt;&lt;property id=&quot;20148&quot; value=&quot;5&quot;/&gt;&lt;property id=&quot;20300&quot; value=&quot;Slide 11 - &amp;quot;P-EBT Mini Grants&amp;quot;&quot;/&gt;&lt;property id=&quot;20307&quot; value=&quot;2659&quot;/&gt;&lt;/object&gt;&lt;object type=&quot;3&quot; unique_id=&quot;10014&quot;&gt;&lt;property id=&quot;20148&quot; value=&quot;5&quot;/&gt;&lt;property id=&quot;20300&quot; value=&quot;Slide 12 - &amp;quot;P-EBT Mini Grants&amp;quot;&quot;/&gt;&lt;property id=&quot;20307&quot; value=&quot;2682&quot;/&gt;&lt;/object&gt;&lt;object type=&quot;3&quot; unique_id=&quot;10015&quot;&gt;&lt;property id=&quot;20148&quot; value=&quot;5&quot;/&gt;&lt;property id=&quot;20300&quot; value=&quot;Slide 13 - &amp;quot;Recap&amp;quot;&quot;/&gt;&lt;property id=&quot;20307&quot; value=&quot;2681&quot;/&gt;&lt;/object&gt;&lt;object type=&quot;3&quot; unique_id=&quot;10016&quot;&gt;&lt;property id=&quot;20148&quot; value=&quot;5&quot;/&gt;&lt;property id=&quot;20300&quot; value=&quot;Slide 14 - &amp;quot;Summer P-EBT Benefits&amp;quot;&quot;/&gt;&lt;property id=&quot;20307&quot; value=&quot;2671&quot;/&gt;&lt;/object&gt;&lt;object type=&quot;3&quot; unique_id=&quot;10017&quot;&gt;&lt;property id=&quot;20148&quot; value=&quot;5&quot;/&gt;&lt;property id=&quot;20300&quot; value=&quot;Slide 15 - &amp;quot;Proposed Submissions&amp;quot;&quot;/&gt;&lt;property id=&quot;20307&quot; value=&quot;2658&quot;/&gt;&lt;/object&gt;&lt;object type=&quot;3&quot; unique_id=&quot;10018&quot;&gt;&lt;property id=&quot;20148&quot; value=&quot;5&quot;/&gt;&lt;property id=&quot;20300&quot; value=&quot;Slide 16 - &amp;quot;P-EBT Support Center&amp;quot;&quot;/&gt;&lt;property id=&quot;20307&quot; value=&quot;2670&quot;/&gt;&lt;/object&gt;&lt;object type=&quot;3&quot; unique_id=&quot;10019&quot;&gt;&lt;property id=&quot;20148&quot; value=&quot;5&quot;/&gt;&lt;property id=&quot;20300&quot; value=&quot;Slide 17 - &amp;quot;P-EBT Support Center cont.&amp;quot;&quot;/&gt;&lt;property id=&quot;20307&quot; value=&quot;2674&quot;/&gt;&lt;/object&gt;&lt;object type=&quot;3&quot; unique_id=&quot;10020&quot;&gt;&lt;property id=&quot;20148&quot; value=&quot;5&quot;/&gt;&lt;property id=&quot;20300&quot; value=&quot;Slide 21 - &amp;quot;Resources and Training&amp;quot;&quot;/&gt;&lt;property id=&quot;20307&quot; value=&quot;2679&quot;/&gt;&lt;/object&gt;&lt;object type=&quot;3&quot; unique_id=&quot;10769&quot;&gt;&lt;property id=&quot;20148&quot; value=&quot;5&quot;/&gt;&lt;property id=&quot;20300&quot; value=&quot;Slide 2&quot;/&gt;&lt;property id=&quot;20307&quot; value=&quot;2685&quot;/&gt;&lt;/object&gt;&lt;object type=&quot;3&quot; unique_id=&quot;10771&quot;&gt;&lt;property id=&quot;20148&quot; value=&quot;5&quot;/&gt;&lt;property id=&quot;20300&quot; value=&quot;Slide 18 - &amp;quot;Dispute Resolutions/Escalations&amp;quot;&quot;/&gt;&lt;property id=&quot;20307&quot; value=&quot;2686&quot;/&gt;&lt;/object&gt;&lt;object type=&quot;3&quot; unique_id=&quot;10772&quot;&gt;&lt;property id=&quot;20148&quot; value=&quot;5&quot;/&gt;&lt;property id=&quot;20300&quot; value=&quot;Slide 19 - &amp;quot;Dispute Resolution/Escalations&amp;quot;&quot;/&gt;&lt;property id=&quot;20307&quot; value=&quot;2687&quot;/&gt;&lt;/object&gt;&lt;object type=&quot;3&quot; unique_id=&quot;10773&quot;&gt;&lt;property id=&quot;20148&quot; value=&quot;5&quot;/&gt;&lt;property id=&quot;20300&quot; value=&quot;Slide 20 - &amp;quot;Q&amp;amp;A&amp;quot;&quot;/&gt;&lt;property id=&quot;20307&quot; value=&quot;2688&quot;/&gt;&lt;/object&gt;&lt;/object&gt;&lt;object type=&quot;8&quot; unique_id=&quot;10040&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9749</TotalTime>
  <Words>3628</Words>
  <Application>Microsoft Office PowerPoint</Application>
  <PresentationFormat>On-screen Show (4:3)</PresentationFormat>
  <Paragraphs>269</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Calibri Light</vt:lpstr>
      <vt:lpstr>Courier New</vt:lpstr>
      <vt:lpstr>Museo Slab 500</vt:lpstr>
      <vt:lpstr>Segoe UI</vt:lpstr>
      <vt:lpstr>Trebuchet MS</vt:lpstr>
      <vt:lpstr>Wingdings</vt:lpstr>
      <vt:lpstr>Office Theme</vt:lpstr>
      <vt:lpstr>Pandemic-EBT (P-EBT) Updates  Town Hall</vt:lpstr>
      <vt:lpstr>PowerPoint Presentation</vt:lpstr>
      <vt:lpstr>Contact Information</vt:lpstr>
      <vt:lpstr>PowerPoint Presentation</vt:lpstr>
      <vt:lpstr>Non-Discrimination Statement</vt:lpstr>
      <vt:lpstr>Conditions for Success</vt:lpstr>
      <vt:lpstr>What We Will Cover</vt:lpstr>
      <vt:lpstr>P-EBT Mini Grants</vt:lpstr>
      <vt:lpstr>P-EBT Mini Grants</vt:lpstr>
      <vt:lpstr>P-EBT Mini Grants</vt:lpstr>
      <vt:lpstr>P-EBT Mini Grants</vt:lpstr>
      <vt:lpstr>P-EBT Mini Grants</vt:lpstr>
      <vt:lpstr>Recap</vt:lpstr>
      <vt:lpstr>Summer P-EBT Benefits</vt:lpstr>
      <vt:lpstr>Proposed Submissions</vt:lpstr>
      <vt:lpstr>P-EBT Support Center</vt:lpstr>
      <vt:lpstr>P-EBT Support Center cont.</vt:lpstr>
      <vt:lpstr>Dispute Resolutions/Escalations</vt:lpstr>
      <vt:lpstr>Dispute Resolution/Escalations</vt:lpstr>
      <vt:lpstr>Q&amp;A</vt:lpstr>
      <vt:lpstr>Resources and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Severson, Annette</dc:creator>
  <cp:lastModifiedBy>Grove, Alicia</cp:lastModifiedBy>
  <cp:revision>432</cp:revision>
  <cp:lastPrinted>2021-04-07T15:00:14Z</cp:lastPrinted>
  <dcterms:created xsi:type="dcterms:W3CDTF">2021-01-13T23:12:21Z</dcterms:created>
  <dcterms:modified xsi:type="dcterms:W3CDTF">2021-07-15T19:30:23Z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79263030-E8A1-4FD3-B29A-DA86A9BA1B42</vt:lpwstr>
  </property>
  <property fmtid="{D5CDD505-2E9C-101B-9397-08002B2CF9AE}" pid="3" name="ArticulatePath">
    <vt:lpwstr>04282021TownHall</vt:lpwstr>
  </property>
</Properties>
</file>