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682" r:id="rId3"/>
    <p:sldId id="2685" r:id="rId4"/>
    <p:sldId id="2683" r:id="rId5"/>
    <p:sldId id="384" r:id="rId6"/>
    <p:sldId id="378" r:id="rId7"/>
    <p:sldId id="377" r:id="rId8"/>
    <p:sldId id="379" r:id="rId9"/>
    <p:sldId id="2690" r:id="rId10"/>
    <p:sldId id="2689" r:id="rId11"/>
    <p:sldId id="2691" r:id="rId12"/>
    <p:sldId id="2686" r:id="rId13"/>
    <p:sldId id="380" r:id="rId14"/>
    <p:sldId id="449" r:id="rId15"/>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B6B3B8-3C9A-68B4-8BAA-6059E47846E6}" name="Murray, Sharon" initials="MS" userId="S::Murray_s@cde.state.co.us::cafaa0dc-7982-477e-a233-c7caef7d738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urray, Sharon" initials="MS" lastIdx="6" clrIdx="0">
    <p:extLst>
      <p:ext uri="{19B8F6BF-5375-455C-9EA6-DF929625EA0E}">
        <p15:presenceInfo xmlns:p15="http://schemas.microsoft.com/office/powerpoint/2012/main" userId="S::Murray_s@cde.state.co.us::cafaa0dc-7982-477e-a233-c7caef7d7385" providerId="AD"/>
      </p:ext>
    </p:extLst>
  </p:cmAuthor>
  <p:cmAuthor id="2" name="Link, Kerri" initials="LK" lastIdx="4" clrIdx="1">
    <p:extLst>
      <p:ext uri="{19B8F6BF-5375-455C-9EA6-DF929625EA0E}">
        <p15:presenceInfo xmlns:p15="http://schemas.microsoft.com/office/powerpoint/2012/main" userId="S::Link_K@cde.state.co.us::0254c9b1-ebc0-49a1-8f72-8cea78bdbf7b" providerId="AD"/>
      </p:ext>
    </p:extLst>
  </p:cmAuthor>
  <p:cmAuthor id="3" name="Moen, Ashley" initials="MA" lastIdx="11" clrIdx="2">
    <p:extLst>
      <p:ext uri="{19B8F6BF-5375-455C-9EA6-DF929625EA0E}">
        <p15:presenceInfo xmlns:p15="http://schemas.microsoft.com/office/powerpoint/2012/main" userId="S::Moen_A@cde.state.co.us::7fd8379d-e3fb-41d8-8a2d-e4efbd25cbe1" providerId="AD"/>
      </p:ext>
    </p:extLst>
  </p:cmAuthor>
  <p:cmAuthor id="4" name="Opgenorth, Erin" initials="OE" lastIdx="2" clrIdx="3">
    <p:extLst>
      <p:ext uri="{19B8F6BF-5375-455C-9EA6-DF929625EA0E}">
        <p15:presenceInfo xmlns:p15="http://schemas.microsoft.com/office/powerpoint/2012/main" userId="S::Opgenorth_e@cde.state.co.us::086303ec-9c56-4c39-bbac-e2a0638afd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56581" autoAdjust="0"/>
  </p:normalViewPr>
  <p:slideViewPr>
    <p:cSldViewPr snapToGrid="0">
      <p:cViewPr varScale="1">
        <p:scale>
          <a:sx n="36" d="100"/>
          <a:sy n="36" d="100"/>
        </p:scale>
        <p:origin x="2176" y="44"/>
      </p:cViewPr>
      <p:guideLst/>
    </p:cSldViewPr>
  </p:slideViewPr>
  <p:outlineViewPr>
    <p:cViewPr>
      <p:scale>
        <a:sx n="33" d="100"/>
        <a:sy n="33" d="100"/>
      </p:scale>
      <p:origin x="0" y="0"/>
    </p:cViewPr>
  </p:outlineViewPr>
  <p:notesTextViewPr>
    <p:cViewPr>
      <p:scale>
        <a:sx n="1" d="1"/>
        <a:sy n="1" d="1"/>
      </p:scale>
      <p:origin x="0" y="-17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19922F-56C3-47DB-A7BC-3C5C6194160D}"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7CC08907-217C-4EE7-AF73-4E3B99C2CB0D}">
      <dgm:prSet custT="1"/>
      <dgm:spPr/>
      <dgm:t>
        <a:bodyPr/>
        <a:lstStyle/>
        <a:p>
          <a:r>
            <a:rPr lang="en-US" sz="2800" b="1" dirty="0"/>
            <a:t>CDE School Nutrition Unit Vision </a:t>
          </a:r>
        </a:p>
      </dgm:t>
    </dgm:pt>
    <dgm:pt modelId="{4ED35414-5F75-468C-8395-341139E859E0}" type="parTrans" cxnId="{467FC676-0D8C-4BC9-902C-5C3633E24853}">
      <dgm:prSet/>
      <dgm:spPr/>
      <dgm:t>
        <a:bodyPr/>
        <a:lstStyle/>
        <a:p>
          <a:endParaRPr lang="en-US"/>
        </a:p>
      </dgm:t>
    </dgm:pt>
    <dgm:pt modelId="{0C9870EF-5F62-45EA-AB3E-DDAC20B582C6}" type="sibTrans" cxnId="{467FC676-0D8C-4BC9-902C-5C3633E24853}">
      <dgm:prSet/>
      <dgm:spPr/>
      <dgm:t>
        <a:bodyPr/>
        <a:lstStyle/>
        <a:p>
          <a:endParaRPr lang="en-US"/>
        </a:p>
      </dgm:t>
    </dgm:pt>
    <dgm:pt modelId="{013335A3-9EB8-4CF3-A3DD-ACDE40BAA31C}">
      <dgm:prSet custT="1"/>
      <dgm:spPr/>
      <dgm:t>
        <a:bodyPr/>
        <a:lstStyle/>
        <a:p>
          <a:r>
            <a:rPr lang="en-US" sz="2400" b="0" i="0" u="none" dirty="0"/>
            <a:t>Nourish young bodies and minds. End childhood hunger.</a:t>
          </a:r>
          <a:endParaRPr lang="en-US" sz="2400" dirty="0"/>
        </a:p>
      </dgm:t>
    </dgm:pt>
    <dgm:pt modelId="{176D6F47-F897-4BAD-BCCD-19D10DD7043B}" type="parTrans" cxnId="{980ED4CA-CE09-4FBC-8135-771005B0CD35}">
      <dgm:prSet/>
      <dgm:spPr/>
      <dgm:t>
        <a:bodyPr/>
        <a:lstStyle/>
        <a:p>
          <a:endParaRPr lang="en-US"/>
        </a:p>
      </dgm:t>
    </dgm:pt>
    <dgm:pt modelId="{655E1B6A-9A61-41C9-9EB8-2D73BCC9F065}" type="sibTrans" cxnId="{980ED4CA-CE09-4FBC-8135-771005B0CD35}">
      <dgm:prSet/>
      <dgm:spPr/>
      <dgm:t>
        <a:bodyPr/>
        <a:lstStyle/>
        <a:p>
          <a:endParaRPr lang="en-US"/>
        </a:p>
      </dgm:t>
    </dgm:pt>
    <dgm:pt modelId="{324CEDC4-E866-412F-9453-2C13FDE6B73B}">
      <dgm:prSet custT="1"/>
      <dgm:spPr>
        <a:solidFill>
          <a:srgbClr val="92D050"/>
        </a:solidFill>
      </dgm:spPr>
      <dgm:t>
        <a:bodyPr/>
        <a:lstStyle/>
        <a:p>
          <a:r>
            <a:rPr lang="en-US" sz="2800" b="1" dirty="0"/>
            <a:t>CDE School Nutrition Unit Mission</a:t>
          </a:r>
        </a:p>
      </dgm:t>
    </dgm:pt>
    <dgm:pt modelId="{91944486-6673-4895-8EF5-2165F7A8C124}" type="parTrans" cxnId="{9FF8897A-EC0A-4C8A-9FAC-7A00F60C15DF}">
      <dgm:prSet/>
      <dgm:spPr/>
      <dgm:t>
        <a:bodyPr/>
        <a:lstStyle/>
        <a:p>
          <a:endParaRPr lang="en-US"/>
        </a:p>
      </dgm:t>
    </dgm:pt>
    <dgm:pt modelId="{43FBBDE2-56B6-47D6-AFDD-AFB91C82381C}" type="sibTrans" cxnId="{9FF8897A-EC0A-4C8A-9FAC-7A00F60C15DF}">
      <dgm:prSet/>
      <dgm:spPr/>
      <dgm:t>
        <a:bodyPr/>
        <a:lstStyle/>
        <a:p>
          <a:endParaRPr lang="en-US"/>
        </a:p>
      </dgm:t>
    </dgm:pt>
    <dgm:pt modelId="{BB647D1A-5163-464A-9110-7A456D59C881}">
      <dgm:prSet custT="1"/>
      <dgm:spPr/>
      <dgm:t>
        <a:bodyPr/>
        <a:lstStyle/>
        <a:p>
          <a:r>
            <a:rPr lang="en-US" sz="2400" b="0" i="0" u="none" dirty="0"/>
            <a:t>We support the child nutrition community through innovation, training, and partnerships to ensure all youth have access to healthy meals.</a:t>
          </a:r>
          <a:endParaRPr lang="en-US" sz="2400" dirty="0"/>
        </a:p>
      </dgm:t>
    </dgm:pt>
    <dgm:pt modelId="{809E2021-0059-44AC-8FA3-5823A3E3C21A}" type="parTrans" cxnId="{DE520D5E-6719-46E3-97A9-0D4AC4D51DAE}">
      <dgm:prSet/>
      <dgm:spPr/>
      <dgm:t>
        <a:bodyPr/>
        <a:lstStyle/>
        <a:p>
          <a:endParaRPr lang="en-US"/>
        </a:p>
      </dgm:t>
    </dgm:pt>
    <dgm:pt modelId="{2E374727-9D08-4ABE-97FE-7ABBA1CEE423}" type="sibTrans" cxnId="{DE520D5E-6719-46E3-97A9-0D4AC4D51DAE}">
      <dgm:prSet/>
      <dgm:spPr/>
      <dgm:t>
        <a:bodyPr/>
        <a:lstStyle/>
        <a:p>
          <a:endParaRPr lang="en-US"/>
        </a:p>
      </dgm:t>
    </dgm:pt>
    <dgm:pt modelId="{B441570C-EB81-4325-9B86-6CEE9F51DC5C}" type="pres">
      <dgm:prSet presAssocID="{1919922F-56C3-47DB-A7BC-3C5C6194160D}" presName="linear" presStyleCnt="0">
        <dgm:presLayoutVars>
          <dgm:dir/>
          <dgm:animLvl val="lvl"/>
          <dgm:resizeHandles val="exact"/>
        </dgm:presLayoutVars>
      </dgm:prSet>
      <dgm:spPr/>
    </dgm:pt>
    <dgm:pt modelId="{32384590-5057-42D8-ABD9-38E6BFC8387D}" type="pres">
      <dgm:prSet presAssocID="{7CC08907-217C-4EE7-AF73-4E3B99C2CB0D}" presName="parentLin" presStyleCnt="0"/>
      <dgm:spPr/>
    </dgm:pt>
    <dgm:pt modelId="{06BFC0BC-2DE1-469E-B93D-F52425494882}" type="pres">
      <dgm:prSet presAssocID="{7CC08907-217C-4EE7-AF73-4E3B99C2CB0D}" presName="parentLeftMargin" presStyleLbl="node1" presStyleIdx="0" presStyleCnt="2"/>
      <dgm:spPr/>
    </dgm:pt>
    <dgm:pt modelId="{5EDEC507-F1DB-47B7-BA05-1D4985E23761}" type="pres">
      <dgm:prSet presAssocID="{7CC08907-217C-4EE7-AF73-4E3B99C2CB0D}" presName="parentText" presStyleLbl="node1" presStyleIdx="0" presStyleCnt="2" custScaleX="111824" custScaleY="51101" custLinFactNeighborX="9428" custLinFactNeighborY="12624">
        <dgm:presLayoutVars>
          <dgm:chMax val="0"/>
          <dgm:bulletEnabled val="1"/>
        </dgm:presLayoutVars>
      </dgm:prSet>
      <dgm:spPr/>
    </dgm:pt>
    <dgm:pt modelId="{8D1E3F72-9F1A-41E0-A52E-5805AC435BB6}" type="pres">
      <dgm:prSet presAssocID="{7CC08907-217C-4EE7-AF73-4E3B99C2CB0D}" presName="negativeSpace" presStyleCnt="0"/>
      <dgm:spPr/>
    </dgm:pt>
    <dgm:pt modelId="{E478A8B6-03C9-4CD0-94CB-011908297CA9}" type="pres">
      <dgm:prSet presAssocID="{7CC08907-217C-4EE7-AF73-4E3B99C2CB0D}" presName="childText" presStyleLbl="conFgAcc1" presStyleIdx="0" presStyleCnt="2" custLinFactNeighborX="60313" custLinFactNeighborY="83007">
        <dgm:presLayoutVars>
          <dgm:bulletEnabled val="1"/>
        </dgm:presLayoutVars>
      </dgm:prSet>
      <dgm:spPr/>
    </dgm:pt>
    <dgm:pt modelId="{7E7BF747-C3E5-4DF5-83DB-F8AF47C5B38B}" type="pres">
      <dgm:prSet presAssocID="{0C9870EF-5F62-45EA-AB3E-DDAC20B582C6}" presName="spaceBetweenRectangles" presStyleCnt="0"/>
      <dgm:spPr/>
    </dgm:pt>
    <dgm:pt modelId="{23AA231F-BB90-4C70-ABC3-2480CE1AF88E}" type="pres">
      <dgm:prSet presAssocID="{324CEDC4-E866-412F-9453-2C13FDE6B73B}" presName="parentLin" presStyleCnt="0"/>
      <dgm:spPr/>
    </dgm:pt>
    <dgm:pt modelId="{2C5008C4-6DEE-4B5E-8BA0-9D5E74DFFDCC}" type="pres">
      <dgm:prSet presAssocID="{324CEDC4-E866-412F-9453-2C13FDE6B73B}" presName="parentLeftMargin" presStyleLbl="node1" presStyleIdx="0" presStyleCnt="2"/>
      <dgm:spPr/>
    </dgm:pt>
    <dgm:pt modelId="{E0D11013-1B9B-4070-95B6-1ACC4D8450D5}" type="pres">
      <dgm:prSet presAssocID="{324CEDC4-E866-412F-9453-2C13FDE6B73B}" presName="parentText" presStyleLbl="node1" presStyleIdx="1" presStyleCnt="2" custScaleX="128507" custScaleY="54301">
        <dgm:presLayoutVars>
          <dgm:chMax val="0"/>
          <dgm:bulletEnabled val="1"/>
        </dgm:presLayoutVars>
      </dgm:prSet>
      <dgm:spPr/>
    </dgm:pt>
    <dgm:pt modelId="{5AF2C68E-F7AF-4255-A834-E60476581252}" type="pres">
      <dgm:prSet presAssocID="{324CEDC4-E866-412F-9453-2C13FDE6B73B}" presName="negativeSpace" presStyleCnt="0"/>
      <dgm:spPr/>
    </dgm:pt>
    <dgm:pt modelId="{49E03E5F-9976-4B9A-A85C-C209340D3FEB}" type="pres">
      <dgm:prSet presAssocID="{324CEDC4-E866-412F-9453-2C13FDE6B73B}" presName="childText" presStyleLbl="conFgAcc1" presStyleIdx="1" presStyleCnt="2" custScaleY="101820">
        <dgm:presLayoutVars>
          <dgm:bulletEnabled val="1"/>
        </dgm:presLayoutVars>
      </dgm:prSet>
      <dgm:spPr/>
    </dgm:pt>
  </dgm:ptLst>
  <dgm:cxnLst>
    <dgm:cxn modelId="{DE520D5E-6719-46E3-97A9-0D4AC4D51DAE}" srcId="{324CEDC4-E866-412F-9453-2C13FDE6B73B}" destId="{BB647D1A-5163-464A-9110-7A456D59C881}" srcOrd="0" destOrd="0" parTransId="{809E2021-0059-44AC-8FA3-5823A3E3C21A}" sibTransId="{2E374727-9D08-4ABE-97FE-7ABBA1CEE423}"/>
    <dgm:cxn modelId="{E3CCB05F-CE87-4F65-ACE4-2339833AC004}" type="presOf" srcId="{BB647D1A-5163-464A-9110-7A456D59C881}" destId="{49E03E5F-9976-4B9A-A85C-C209340D3FEB}" srcOrd="0" destOrd="0" presId="urn:microsoft.com/office/officeart/2005/8/layout/list1"/>
    <dgm:cxn modelId="{324C4B64-3D02-45FD-A177-F780DB402367}" type="presOf" srcId="{1919922F-56C3-47DB-A7BC-3C5C6194160D}" destId="{B441570C-EB81-4325-9B86-6CEE9F51DC5C}" srcOrd="0" destOrd="0" presId="urn:microsoft.com/office/officeart/2005/8/layout/list1"/>
    <dgm:cxn modelId="{36E24248-FEA3-44D2-AE36-B9F02FFE1D40}" type="presOf" srcId="{7CC08907-217C-4EE7-AF73-4E3B99C2CB0D}" destId="{5EDEC507-F1DB-47B7-BA05-1D4985E23761}" srcOrd="1" destOrd="0" presId="urn:microsoft.com/office/officeart/2005/8/layout/list1"/>
    <dgm:cxn modelId="{81F32F4C-96DB-47A9-82A6-B5940B217B81}" type="presOf" srcId="{324CEDC4-E866-412F-9453-2C13FDE6B73B}" destId="{2C5008C4-6DEE-4B5E-8BA0-9D5E74DFFDCC}" srcOrd="0" destOrd="0" presId="urn:microsoft.com/office/officeart/2005/8/layout/list1"/>
    <dgm:cxn modelId="{467FC676-0D8C-4BC9-902C-5C3633E24853}" srcId="{1919922F-56C3-47DB-A7BC-3C5C6194160D}" destId="{7CC08907-217C-4EE7-AF73-4E3B99C2CB0D}" srcOrd="0" destOrd="0" parTransId="{4ED35414-5F75-468C-8395-341139E859E0}" sibTransId="{0C9870EF-5F62-45EA-AB3E-DDAC20B582C6}"/>
    <dgm:cxn modelId="{9FF8897A-EC0A-4C8A-9FAC-7A00F60C15DF}" srcId="{1919922F-56C3-47DB-A7BC-3C5C6194160D}" destId="{324CEDC4-E866-412F-9453-2C13FDE6B73B}" srcOrd="1" destOrd="0" parTransId="{91944486-6673-4895-8EF5-2165F7A8C124}" sibTransId="{43FBBDE2-56B6-47D6-AFDD-AFB91C82381C}"/>
    <dgm:cxn modelId="{D9C51180-780A-4FE5-847F-887A73E10277}" type="presOf" srcId="{7CC08907-217C-4EE7-AF73-4E3B99C2CB0D}" destId="{06BFC0BC-2DE1-469E-B93D-F52425494882}" srcOrd="0" destOrd="0" presId="urn:microsoft.com/office/officeart/2005/8/layout/list1"/>
    <dgm:cxn modelId="{03153AA3-2785-430C-87A2-53FDE85B735F}" type="presOf" srcId="{324CEDC4-E866-412F-9453-2C13FDE6B73B}" destId="{E0D11013-1B9B-4070-95B6-1ACC4D8450D5}" srcOrd="1" destOrd="0" presId="urn:microsoft.com/office/officeart/2005/8/layout/list1"/>
    <dgm:cxn modelId="{980ED4CA-CE09-4FBC-8135-771005B0CD35}" srcId="{7CC08907-217C-4EE7-AF73-4E3B99C2CB0D}" destId="{013335A3-9EB8-4CF3-A3DD-ACDE40BAA31C}" srcOrd="0" destOrd="0" parTransId="{176D6F47-F897-4BAD-BCCD-19D10DD7043B}" sibTransId="{655E1B6A-9A61-41C9-9EB8-2D73BCC9F065}"/>
    <dgm:cxn modelId="{7A152CFB-28D5-4500-87B2-37BB9BA34366}" type="presOf" srcId="{013335A3-9EB8-4CF3-A3DD-ACDE40BAA31C}" destId="{E478A8B6-03C9-4CD0-94CB-011908297CA9}" srcOrd="0" destOrd="0" presId="urn:microsoft.com/office/officeart/2005/8/layout/list1"/>
    <dgm:cxn modelId="{98FD3193-76A8-4404-94A1-EA7A13713E5B}" type="presParOf" srcId="{B441570C-EB81-4325-9B86-6CEE9F51DC5C}" destId="{32384590-5057-42D8-ABD9-38E6BFC8387D}" srcOrd="0" destOrd="0" presId="urn:microsoft.com/office/officeart/2005/8/layout/list1"/>
    <dgm:cxn modelId="{3A21A6F3-904E-4CF0-BC45-64E63B935D8B}" type="presParOf" srcId="{32384590-5057-42D8-ABD9-38E6BFC8387D}" destId="{06BFC0BC-2DE1-469E-B93D-F52425494882}" srcOrd="0" destOrd="0" presId="urn:microsoft.com/office/officeart/2005/8/layout/list1"/>
    <dgm:cxn modelId="{F5F9F0E0-8601-44BD-B1FE-4BD0931DCE22}" type="presParOf" srcId="{32384590-5057-42D8-ABD9-38E6BFC8387D}" destId="{5EDEC507-F1DB-47B7-BA05-1D4985E23761}" srcOrd="1" destOrd="0" presId="urn:microsoft.com/office/officeart/2005/8/layout/list1"/>
    <dgm:cxn modelId="{6C36BAB5-C3C7-483C-8A93-EBC6805F52C7}" type="presParOf" srcId="{B441570C-EB81-4325-9B86-6CEE9F51DC5C}" destId="{8D1E3F72-9F1A-41E0-A52E-5805AC435BB6}" srcOrd="1" destOrd="0" presId="urn:microsoft.com/office/officeart/2005/8/layout/list1"/>
    <dgm:cxn modelId="{70252996-A38A-4299-BA28-8D3476C36375}" type="presParOf" srcId="{B441570C-EB81-4325-9B86-6CEE9F51DC5C}" destId="{E478A8B6-03C9-4CD0-94CB-011908297CA9}" srcOrd="2" destOrd="0" presId="urn:microsoft.com/office/officeart/2005/8/layout/list1"/>
    <dgm:cxn modelId="{4F6A0922-5356-4EFF-BD52-36A657039883}" type="presParOf" srcId="{B441570C-EB81-4325-9B86-6CEE9F51DC5C}" destId="{7E7BF747-C3E5-4DF5-83DB-F8AF47C5B38B}" srcOrd="3" destOrd="0" presId="urn:microsoft.com/office/officeart/2005/8/layout/list1"/>
    <dgm:cxn modelId="{41B18C98-5C8A-438A-B34B-5C1A527F68ED}" type="presParOf" srcId="{B441570C-EB81-4325-9B86-6CEE9F51DC5C}" destId="{23AA231F-BB90-4C70-ABC3-2480CE1AF88E}" srcOrd="4" destOrd="0" presId="urn:microsoft.com/office/officeart/2005/8/layout/list1"/>
    <dgm:cxn modelId="{2F82A714-3219-455D-BAE1-20DEE17FBC80}" type="presParOf" srcId="{23AA231F-BB90-4C70-ABC3-2480CE1AF88E}" destId="{2C5008C4-6DEE-4B5E-8BA0-9D5E74DFFDCC}" srcOrd="0" destOrd="0" presId="urn:microsoft.com/office/officeart/2005/8/layout/list1"/>
    <dgm:cxn modelId="{F6F6F2B7-763D-453D-AC64-2B662D75D532}" type="presParOf" srcId="{23AA231F-BB90-4C70-ABC3-2480CE1AF88E}" destId="{E0D11013-1B9B-4070-95B6-1ACC4D8450D5}" srcOrd="1" destOrd="0" presId="urn:microsoft.com/office/officeart/2005/8/layout/list1"/>
    <dgm:cxn modelId="{297E2B33-17CD-4B1D-AF8D-CB3D15263B79}" type="presParOf" srcId="{B441570C-EB81-4325-9B86-6CEE9F51DC5C}" destId="{5AF2C68E-F7AF-4255-A834-E60476581252}" srcOrd="5" destOrd="0" presId="urn:microsoft.com/office/officeart/2005/8/layout/list1"/>
    <dgm:cxn modelId="{8C404FBC-151A-4815-A26E-9D7BAA61D2B5}" type="presParOf" srcId="{B441570C-EB81-4325-9B86-6CEE9F51DC5C}" destId="{49E03E5F-9976-4B9A-A85C-C209340D3FEB}"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ADDE16-84FD-49A5-99B0-94427694AEC5}"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7E7B9B89-AEC9-40EC-AF7B-D27E413D8FCC}">
      <dgm:prSet/>
      <dgm:spPr/>
      <dgm:t>
        <a:bodyPr/>
        <a:lstStyle/>
        <a:p>
          <a:r>
            <a:rPr lang="en-US"/>
            <a:t>Providing resources and templates</a:t>
          </a:r>
        </a:p>
      </dgm:t>
    </dgm:pt>
    <dgm:pt modelId="{FBD67214-23BA-496A-B24B-567687EA1AC0}" type="parTrans" cxnId="{F30013FC-CD35-4BD7-8BF4-43F7999E9DB7}">
      <dgm:prSet/>
      <dgm:spPr/>
      <dgm:t>
        <a:bodyPr/>
        <a:lstStyle/>
        <a:p>
          <a:endParaRPr lang="en-US"/>
        </a:p>
      </dgm:t>
    </dgm:pt>
    <dgm:pt modelId="{5ED7F90D-051C-402E-A55E-EE37817AA374}" type="sibTrans" cxnId="{F30013FC-CD35-4BD7-8BF4-43F7999E9DB7}">
      <dgm:prSet/>
      <dgm:spPr/>
      <dgm:t>
        <a:bodyPr/>
        <a:lstStyle/>
        <a:p>
          <a:endParaRPr lang="en-US"/>
        </a:p>
      </dgm:t>
    </dgm:pt>
    <dgm:pt modelId="{BF5FD8D5-D1C9-48BC-8F2F-267C21555F76}">
      <dgm:prSet/>
      <dgm:spPr/>
      <dgm:t>
        <a:bodyPr/>
        <a:lstStyle/>
        <a:p>
          <a:r>
            <a:rPr lang="en-US"/>
            <a:t>Guidance documents</a:t>
          </a:r>
        </a:p>
      </dgm:t>
    </dgm:pt>
    <dgm:pt modelId="{53ABD611-C9ED-4115-ADD0-5703A3930C6A}" type="parTrans" cxnId="{7729D66E-617F-4143-8076-3AA603157220}">
      <dgm:prSet/>
      <dgm:spPr/>
      <dgm:t>
        <a:bodyPr/>
        <a:lstStyle/>
        <a:p>
          <a:endParaRPr lang="en-US"/>
        </a:p>
      </dgm:t>
    </dgm:pt>
    <dgm:pt modelId="{8B01F29F-472F-431E-927F-4CBD2969A9FF}" type="sibTrans" cxnId="{7729D66E-617F-4143-8076-3AA603157220}">
      <dgm:prSet/>
      <dgm:spPr/>
      <dgm:t>
        <a:bodyPr/>
        <a:lstStyle/>
        <a:p>
          <a:endParaRPr lang="en-US"/>
        </a:p>
      </dgm:t>
    </dgm:pt>
    <dgm:pt modelId="{18A80542-151C-4E6E-B6C5-0213AC6ED834}">
      <dgm:prSet/>
      <dgm:spPr/>
      <dgm:t>
        <a:bodyPr/>
        <a:lstStyle/>
        <a:p>
          <a:r>
            <a:rPr lang="en-US"/>
            <a:t>Communication templates</a:t>
          </a:r>
        </a:p>
      </dgm:t>
    </dgm:pt>
    <dgm:pt modelId="{E7B58AB4-DFF2-4FF2-9308-C5824709C0E8}" type="parTrans" cxnId="{95B24629-20CE-434D-A50C-7FD97DD77008}">
      <dgm:prSet/>
      <dgm:spPr/>
      <dgm:t>
        <a:bodyPr/>
        <a:lstStyle/>
        <a:p>
          <a:endParaRPr lang="en-US"/>
        </a:p>
      </dgm:t>
    </dgm:pt>
    <dgm:pt modelId="{EECC6976-C401-434E-93CB-EABD99092250}" type="sibTrans" cxnId="{95B24629-20CE-434D-A50C-7FD97DD77008}">
      <dgm:prSet/>
      <dgm:spPr/>
      <dgm:t>
        <a:bodyPr/>
        <a:lstStyle/>
        <a:p>
          <a:endParaRPr lang="en-US"/>
        </a:p>
      </dgm:t>
    </dgm:pt>
    <dgm:pt modelId="{1FDBB0EE-48C3-4C38-B956-FCCC51CD2FFA}">
      <dgm:prSet/>
      <dgm:spPr/>
      <dgm:t>
        <a:bodyPr/>
        <a:lstStyle/>
        <a:p>
          <a:r>
            <a:rPr lang="en-US"/>
            <a:t>Consistently communicating with USDA and partners</a:t>
          </a:r>
        </a:p>
      </dgm:t>
    </dgm:pt>
    <dgm:pt modelId="{BEA7C673-7234-4B2C-9C8B-EBA49E1C364E}" type="parTrans" cxnId="{48567847-54E2-435E-B298-65DE61723728}">
      <dgm:prSet/>
      <dgm:spPr/>
      <dgm:t>
        <a:bodyPr/>
        <a:lstStyle/>
        <a:p>
          <a:endParaRPr lang="en-US"/>
        </a:p>
      </dgm:t>
    </dgm:pt>
    <dgm:pt modelId="{4E9D607F-2399-4ED1-8477-17767DB0DBFD}" type="sibTrans" cxnId="{48567847-54E2-435E-B298-65DE61723728}">
      <dgm:prSet/>
      <dgm:spPr/>
      <dgm:t>
        <a:bodyPr/>
        <a:lstStyle/>
        <a:p>
          <a:endParaRPr lang="en-US"/>
        </a:p>
      </dgm:t>
    </dgm:pt>
    <dgm:pt modelId="{16BC9E7B-A08B-46D6-A2DC-40AA0AD8537E}">
      <dgm:prSet/>
      <dgm:spPr/>
      <dgm:t>
        <a:bodyPr/>
        <a:lstStyle/>
        <a:p>
          <a:r>
            <a:rPr lang="en-US"/>
            <a:t>Increased flexibilities</a:t>
          </a:r>
        </a:p>
      </dgm:t>
    </dgm:pt>
    <dgm:pt modelId="{C87B76EA-BE9E-4774-BE69-0B645E7C7C21}" type="parTrans" cxnId="{AD224D42-67DE-4D2E-90C2-A6D7C79F4CDC}">
      <dgm:prSet/>
      <dgm:spPr/>
      <dgm:t>
        <a:bodyPr/>
        <a:lstStyle/>
        <a:p>
          <a:endParaRPr lang="en-US"/>
        </a:p>
      </dgm:t>
    </dgm:pt>
    <dgm:pt modelId="{ED78D533-EE5A-41EC-BDA6-D9D082DCF204}" type="sibTrans" cxnId="{AD224D42-67DE-4D2E-90C2-A6D7C79F4CDC}">
      <dgm:prSet/>
      <dgm:spPr/>
      <dgm:t>
        <a:bodyPr/>
        <a:lstStyle/>
        <a:p>
          <a:endParaRPr lang="en-US"/>
        </a:p>
      </dgm:t>
    </dgm:pt>
    <dgm:pt modelId="{7A0BA2C9-54D6-46A1-A860-72E78F8277B6}">
      <dgm:prSet/>
      <dgm:spPr/>
      <dgm:t>
        <a:bodyPr/>
        <a:lstStyle/>
        <a:p>
          <a:r>
            <a:rPr lang="en-US"/>
            <a:t>Meal pattern waivers</a:t>
          </a:r>
        </a:p>
      </dgm:t>
    </dgm:pt>
    <dgm:pt modelId="{AD77BF9A-375C-40BA-8D52-F1F7796C6C49}" type="parTrans" cxnId="{1E4DFFBC-0394-4773-BAEF-34515134E756}">
      <dgm:prSet/>
      <dgm:spPr/>
      <dgm:t>
        <a:bodyPr/>
        <a:lstStyle/>
        <a:p>
          <a:endParaRPr lang="en-US"/>
        </a:p>
      </dgm:t>
    </dgm:pt>
    <dgm:pt modelId="{5EE121EC-67C1-4C44-A6E6-AC8E0A3646F6}" type="sibTrans" cxnId="{1E4DFFBC-0394-4773-BAEF-34515134E756}">
      <dgm:prSet/>
      <dgm:spPr/>
      <dgm:t>
        <a:bodyPr/>
        <a:lstStyle/>
        <a:p>
          <a:endParaRPr lang="en-US"/>
        </a:p>
      </dgm:t>
    </dgm:pt>
    <dgm:pt modelId="{CCB432B9-240A-4279-B595-D725CAED0A45}">
      <dgm:prSet/>
      <dgm:spPr/>
      <dgm:t>
        <a:bodyPr/>
        <a:lstStyle/>
        <a:p>
          <a:r>
            <a:rPr lang="en-US"/>
            <a:t>Procurement</a:t>
          </a:r>
        </a:p>
      </dgm:t>
    </dgm:pt>
    <dgm:pt modelId="{85BCEAB6-CE68-4F0D-B02C-1C047F65E499}" type="parTrans" cxnId="{CB114827-25A8-4EE8-A107-BF9B188A7895}">
      <dgm:prSet/>
      <dgm:spPr/>
      <dgm:t>
        <a:bodyPr/>
        <a:lstStyle/>
        <a:p>
          <a:endParaRPr lang="en-US"/>
        </a:p>
      </dgm:t>
    </dgm:pt>
    <dgm:pt modelId="{34033A3F-78EF-441E-9436-484CC29C0A81}" type="sibTrans" cxnId="{CB114827-25A8-4EE8-A107-BF9B188A7895}">
      <dgm:prSet/>
      <dgm:spPr/>
      <dgm:t>
        <a:bodyPr/>
        <a:lstStyle/>
        <a:p>
          <a:endParaRPr lang="en-US"/>
        </a:p>
      </dgm:t>
    </dgm:pt>
    <dgm:pt modelId="{B6B33B83-EE1C-400D-9D25-636EE04E214C}">
      <dgm:prSet/>
      <dgm:spPr/>
      <dgm:t>
        <a:bodyPr/>
        <a:lstStyle/>
        <a:p>
          <a:r>
            <a:rPr lang="en-US" dirty="0"/>
            <a:t>Non-competitive allowed in emergency situations for 1 year</a:t>
          </a:r>
        </a:p>
      </dgm:t>
    </dgm:pt>
    <dgm:pt modelId="{075631B0-1787-455C-B316-DF3C560B0B89}" type="parTrans" cxnId="{8E85BFE1-5FF1-4B63-990B-657042AF668F}">
      <dgm:prSet/>
      <dgm:spPr/>
      <dgm:t>
        <a:bodyPr/>
        <a:lstStyle/>
        <a:p>
          <a:endParaRPr lang="en-US"/>
        </a:p>
      </dgm:t>
    </dgm:pt>
    <dgm:pt modelId="{317D7CC9-A5BE-4503-A048-242AAFFA94F8}" type="sibTrans" cxnId="{8E85BFE1-5FF1-4B63-990B-657042AF668F}">
      <dgm:prSet/>
      <dgm:spPr/>
      <dgm:t>
        <a:bodyPr/>
        <a:lstStyle/>
        <a:p>
          <a:endParaRPr lang="en-US"/>
        </a:p>
      </dgm:t>
    </dgm:pt>
    <dgm:pt modelId="{2A8438BB-8D32-4E06-8494-A72C82CCC2A9}">
      <dgm:prSet/>
      <dgm:spPr/>
      <dgm:t>
        <a:bodyPr/>
        <a:lstStyle/>
        <a:p>
          <a:r>
            <a:rPr lang="en-US"/>
            <a:t>No procurement reviews</a:t>
          </a:r>
        </a:p>
      </dgm:t>
    </dgm:pt>
    <dgm:pt modelId="{5B2F9BF7-6BB0-404A-A54B-9B8C589E831C}" type="parTrans" cxnId="{F51C9E3A-5E4C-4CBF-B224-88968553B5CF}">
      <dgm:prSet/>
      <dgm:spPr/>
      <dgm:t>
        <a:bodyPr/>
        <a:lstStyle/>
        <a:p>
          <a:endParaRPr lang="en-US"/>
        </a:p>
      </dgm:t>
    </dgm:pt>
    <dgm:pt modelId="{D538EE39-CDF9-4020-914A-DE963FFEA112}" type="sibTrans" cxnId="{F51C9E3A-5E4C-4CBF-B224-88968553B5CF}">
      <dgm:prSet/>
      <dgm:spPr/>
      <dgm:t>
        <a:bodyPr/>
        <a:lstStyle/>
        <a:p>
          <a:endParaRPr lang="en-US"/>
        </a:p>
      </dgm:t>
    </dgm:pt>
    <dgm:pt modelId="{FB314FD7-8B6B-4A4A-95AB-6C0B0C4D52AA}">
      <dgm:prSet/>
      <dgm:spPr/>
      <dgm:t>
        <a:bodyPr/>
        <a:lstStyle/>
        <a:p>
          <a:r>
            <a:rPr lang="en-US"/>
            <a:t>No fiscal action</a:t>
          </a:r>
        </a:p>
      </dgm:t>
    </dgm:pt>
    <dgm:pt modelId="{E53A74EB-9DD2-4844-9BEF-2B74C3D4D8F1}" type="parTrans" cxnId="{A7C40DE2-6084-4D6E-9FE0-8B7064E04037}">
      <dgm:prSet/>
      <dgm:spPr/>
      <dgm:t>
        <a:bodyPr/>
        <a:lstStyle/>
        <a:p>
          <a:endParaRPr lang="en-US"/>
        </a:p>
      </dgm:t>
    </dgm:pt>
    <dgm:pt modelId="{F5E12627-9860-4D86-9F1B-14B76FFEB469}" type="sibTrans" cxnId="{A7C40DE2-6084-4D6E-9FE0-8B7064E04037}">
      <dgm:prSet/>
      <dgm:spPr/>
      <dgm:t>
        <a:bodyPr/>
        <a:lstStyle/>
        <a:p>
          <a:endParaRPr lang="en-US"/>
        </a:p>
      </dgm:t>
    </dgm:pt>
    <dgm:pt modelId="{5935AA1A-BBEE-4994-9D85-F2751235B7E0}" type="pres">
      <dgm:prSet presAssocID="{58ADDE16-84FD-49A5-99B0-94427694AEC5}" presName="linear" presStyleCnt="0">
        <dgm:presLayoutVars>
          <dgm:dir/>
          <dgm:animLvl val="lvl"/>
          <dgm:resizeHandles val="exact"/>
        </dgm:presLayoutVars>
      </dgm:prSet>
      <dgm:spPr/>
    </dgm:pt>
    <dgm:pt modelId="{6A5C1C30-DBC0-4194-B2E0-FF70FA53ECC7}" type="pres">
      <dgm:prSet presAssocID="{7E7B9B89-AEC9-40EC-AF7B-D27E413D8FCC}" presName="parentLin" presStyleCnt="0"/>
      <dgm:spPr/>
    </dgm:pt>
    <dgm:pt modelId="{5E2BD7E7-4AB2-4C45-85F3-37372C380427}" type="pres">
      <dgm:prSet presAssocID="{7E7B9B89-AEC9-40EC-AF7B-D27E413D8FCC}" presName="parentLeftMargin" presStyleLbl="node1" presStyleIdx="0" presStyleCnt="3"/>
      <dgm:spPr/>
    </dgm:pt>
    <dgm:pt modelId="{B1354D7B-277C-4ECA-910D-F0062D710F32}" type="pres">
      <dgm:prSet presAssocID="{7E7B9B89-AEC9-40EC-AF7B-D27E413D8FCC}" presName="parentText" presStyleLbl="node1" presStyleIdx="0" presStyleCnt="3">
        <dgm:presLayoutVars>
          <dgm:chMax val="0"/>
          <dgm:bulletEnabled val="1"/>
        </dgm:presLayoutVars>
      </dgm:prSet>
      <dgm:spPr/>
    </dgm:pt>
    <dgm:pt modelId="{72601708-1592-4294-A2D8-C3F7E0E4B00E}" type="pres">
      <dgm:prSet presAssocID="{7E7B9B89-AEC9-40EC-AF7B-D27E413D8FCC}" presName="negativeSpace" presStyleCnt="0"/>
      <dgm:spPr/>
    </dgm:pt>
    <dgm:pt modelId="{B4F02932-AC45-441F-8338-AAAA6B9009F6}" type="pres">
      <dgm:prSet presAssocID="{7E7B9B89-AEC9-40EC-AF7B-D27E413D8FCC}" presName="childText" presStyleLbl="conFgAcc1" presStyleIdx="0" presStyleCnt="3">
        <dgm:presLayoutVars>
          <dgm:bulletEnabled val="1"/>
        </dgm:presLayoutVars>
      </dgm:prSet>
      <dgm:spPr/>
    </dgm:pt>
    <dgm:pt modelId="{99D55AF9-0E4C-45BD-9A72-262D77DD4541}" type="pres">
      <dgm:prSet presAssocID="{5ED7F90D-051C-402E-A55E-EE37817AA374}" presName="spaceBetweenRectangles" presStyleCnt="0"/>
      <dgm:spPr/>
    </dgm:pt>
    <dgm:pt modelId="{113D220E-19E9-460C-8175-D601B83734DB}" type="pres">
      <dgm:prSet presAssocID="{1FDBB0EE-48C3-4C38-B956-FCCC51CD2FFA}" presName="parentLin" presStyleCnt="0"/>
      <dgm:spPr/>
    </dgm:pt>
    <dgm:pt modelId="{DCB33724-0572-4522-A45F-B75E2C48A61F}" type="pres">
      <dgm:prSet presAssocID="{1FDBB0EE-48C3-4C38-B956-FCCC51CD2FFA}" presName="parentLeftMargin" presStyleLbl="node1" presStyleIdx="0" presStyleCnt="3"/>
      <dgm:spPr/>
    </dgm:pt>
    <dgm:pt modelId="{B1B2D2A0-5F10-4A92-97D1-9E7FBB243417}" type="pres">
      <dgm:prSet presAssocID="{1FDBB0EE-48C3-4C38-B956-FCCC51CD2FFA}" presName="parentText" presStyleLbl="node1" presStyleIdx="1" presStyleCnt="3">
        <dgm:presLayoutVars>
          <dgm:chMax val="0"/>
          <dgm:bulletEnabled val="1"/>
        </dgm:presLayoutVars>
      </dgm:prSet>
      <dgm:spPr/>
    </dgm:pt>
    <dgm:pt modelId="{E00B0222-019B-48A7-9D95-07942B744C67}" type="pres">
      <dgm:prSet presAssocID="{1FDBB0EE-48C3-4C38-B956-FCCC51CD2FFA}" presName="negativeSpace" presStyleCnt="0"/>
      <dgm:spPr/>
    </dgm:pt>
    <dgm:pt modelId="{AAA409E6-94B3-48D0-A55B-D9494E8ADEF5}" type="pres">
      <dgm:prSet presAssocID="{1FDBB0EE-48C3-4C38-B956-FCCC51CD2FFA}" presName="childText" presStyleLbl="conFgAcc1" presStyleIdx="1" presStyleCnt="3">
        <dgm:presLayoutVars>
          <dgm:bulletEnabled val="1"/>
        </dgm:presLayoutVars>
      </dgm:prSet>
      <dgm:spPr/>
    </dgm:pt>
    <dgm:pt modelId="{8AFE4E27-56C4-4E2F-A16A-F5A948BD567B}" type="pres">
      <dgm:prSet presAssocID="{4E9D607F-2399-4ED1-8477-17767DB0DBFD}" presName="spaceBetweenRectangles" presStyleCnt="0"/>
      <dgm:spPr/>
    </dgm:pt>
    <dgm:pt modelId="{2D6ADEED-C7FF-4373-AEAA-435B50BF75A2}" type="pres">
      <dgm:prSet presAssocID="{16BC9E7B-A08B-46D6-A2DC-40AA0AD8537E}" presName="parentLin" presStyleCnt="0"/>
      <dgm:spPr/>
    </dgm:pt>
    <dgm:pt modelId="{ABE2878D-1F4D-4101-87F2-085263E81EDC}" type="pres">
      <dgm:prSet presAssocID="{16BC9E7B-A08B-46D6-A2DC-40AA0AD8537E}" presName="parentLeftMargin" presStyleLbl="node1" presStyleIdx="1" presStyleCnt="3"/>
      <dgm:spPr/>
    </dgm:pt>
    <dgm:pt modelId="{B6FAC3D2-2E8B-4699-BE82-18DB3200E42D}" type="pres">
      <dgm:prSet presAssocID="{16BC9E7B-A08B-46D6-A2DC-40AA0AD8537E}" presName="parentText" presStyleLbl="node1" presStyleIdx="2" presStyleCnt="3">
        <dgm:presLayoutVars>
          <dgm:chMax val="0"/>
          <dgm:bulletEnabled val="1"/>
        </dgm:presLayoutVars>
      </dgm:prSet>
      <dgm:spPr/>
    </dgm:pt>
    <dgm:pt modelId="{11B09991-FB98-489D-80D8-9021979D7DF7}" type="pres">
      <dgm:prSet presAssocID="{16BC9E7B-A08B-46D6-A2DC-40AA0AD8537E}" presName="negativeSpace" presStyleCnt="0"/>
      <dgm:spPr/>
    </dgm:pt>
    <dgm:pt modelId="{43FE7751-FFD9-4847-936A-D1407A00FB7C}" type="pres">
      <dgm:prSet presAssocID="{16BC9E7B-A08B-46D6-A2DC-40AA0AD8537E}" presName="childText" presStyleLbl="conFgAcc1" presStyleIdx="2" presStyleCnt="3">
        <dgm:presLayoutVars>
          <dgm:bulletEnabled val="1"/>
        </dgm:presLayoutVars>
      </dgm:prSet>
      <dgm:spPr/>
    </dgm:pt>
  </dgm:ptLst>
  <dgm:cxnLst>
    <dgm:cxn modelId="{46AE8200-DCB6-49C0-8487-F165A965F9EA}" type="presOf" srcId="{1FDBB0EE-48C3-4C38-B956-FCCC51CD2FFA}" destId="{B1B2D2A0-5F10-4A92-97D1-9E7FBB243417}" srcOrd="1" destOrd="0" presId="urn:microsoft.com/office/officeart/2005/8/layout/list1"/>
    <dgm:cxn modelId="{E4842805-BE44-4AAF-9F7B-D0123F67CA58}" type="presOf" srcId="{1FDBB0EE-48C3-4C38-B956-FCCC51CD2FFA}" destId="{DCB33724-0572-4522-A45F-B75E2C48A61F}" srcOrd="0" destOrd="0" presId="urn:microsoft.com/office/officeart/2005/8/layout/list1"/>
    <dgm:cxn modelId="{18317015-23B6-444B-B342-BB578B6F6C53}" type="presOf" srcId="{CCB432B9-240A-4279-B595-D725CAED0A45}" destId="{43FE7751-FFD9-4847-936A-D1407A00FB7C}" srcOrd="0" destOrd="1" presId="urn:microsoft.com/office/officeart/2005/8/layout/list1"/>
    <dgm:cxn modelId="{CB114827-25A8-4EE8-A107-BF9B188A7895}" srcId="{16BC9E7B-A08B-46D6-A2DC-40AA0AD8537E}" destId="{CCB432B9-240A-4279-B595-D725CAED0A45}" srcOrd="1" destOrd="0" parTransId="{85BCEAB6-CE68-4F0D-B02C-1C047F65E499}" sibTransId="{34033A3F-78EF-441E-9436-484CC29C0A81}"/>
    <dgm:cxn modelId="{95B24629-20CE-434D-A50C-7FD97DD77008}" srcId="{7E7B9B89-AEC9-40EC-AF7B-D27E413D8FCC}" destId="{18A80542-151C-4E6E-B6C5-0213AC6ED834}" srcOrd="1" destOrd="0" parTransId="{E7B58AB4-DFF2-4FF2-9308-C5824709C0E8}" sibTransId="{EECC6976-C401-434E-93CB-EABD99092250}"/>
    <dgm:cxn modelId="{3F38752A-7C29-4983-94F0-ED057DF845F3}" type="presOf" srcId="{7E7B9B89-AEC9-40EC-AF7B-D27E413D8FCC}" destId="{B1354D7B-277C-4ECA-910D-F0062D710F32}" srcOrd="1" destOrd="0" presId="urn:microsoft.com/office/officeart/2005/8/layout/list1"/>
    <dgm:cxn modelId="{80C56837-E741-4FDD-96FF-8CC804869180}" type="presOf" srcId="{B6B33B83-EE1C-400D-9D25-636EE04E214C}" destId="{43FE7751-FFD9-4847-936A-D1407A00FB7C}" srcOrd="0" destOrd="2" presId="urn:microsoft.com/office/officeart/2005/8/layout/list1"/>
    <dgm:cxn modelId="{F51C9E3A-5E4C-4CBF-B224-88968553B5CF}" srcId="{CCB432B9-240A-4279-B595-D725CAED0A45}" destId="{2A8438BB-8D32-4E06-8494-A72C82CCC2A9}" srcOrd="1" destOrd="0" parTransId="{5B2F9BF7-6BB0-404A-A54B-9B8C589E831C}" sibTransId="{D538EE39-CDF9-4020-914A-DE963FFEA112}"/>
    <dgm:cxn modelId="{BD553160-DBED-4E66-A66C-5DA69EB1FA59}" type="presOf" srcId="{FB314FD7-8B6B-4A4A-95AB-6C0B0C4D52AA}" destId="{43FE7751-FFD9-4847-936A-D1407A00FB7C}" srcOrd="0" destOrd="4" presId="urn:microsoft.com/office/officeart/2005/8/layout/list1"/>
    <dgm:cxn modelId="{AD224D42-67DE-4D2E-90C2-A6D7C79F4CDC}" srcId="{58ADDE16-84FD-49A5-99B0-94427694AEC5}" destId="{16BC9E7B-A08B-46D6-A2DC-40AA0AD8537E}" srcOrd="2" destOrd="0" parTransId="{C87B76EA-BE9E-4774-BE69-0B645E7C7C21}" sibTransId="{ED78D533-EE5A-41EC-BDA6-D9D082DCF204}"/>
    <dgm:cxn modelId="{AA485147-C66D-4CAF-B822-E471AD4B832B}" type="presOf" srcId="{16BC9E7B-A08B-46D6-A2DC-40AA0AD8537E}" destId="{B6FAC3D2-2E8B-4699-BE82-18DB3200E42D}" srcOrd="1" destOrd="0" presId="urn:microsoft.com/office/officeart/2005/8/layout/list1"/>
    <dgm:cxn modelId="{48567847-54E2-435E-B298-65DE61723728}" srcId="{58ADDE16-84FD-49A5-99B0-94427694AEC5}" destId="{1FDBB0EE-48C3-4C38-B956-FCCC51CD2FFA}" srcOrd="1" destOrd="0" parTransId="{BEA7C673-7234-4B2C-9C8B-EBA49E1C364E}" sibTransId="{4E9D607F-2399-4ED1-8477-17767DB0DBFD}"/>
    <dgm:cxn modelId="{7729D66E-617F-4143-8076-3AA603157220}" srcId="{7E7B9B89-AEC9-40EC-AF7B-D27E413D8FCC}" destId="{BF5FD8D5-D1C9-48BC-8F2F-267C21555F76}" srcOrd="0" destOrd="0" parTransId="{53ABD611-C9ED-4115-ADD0-5703A3930C6A}" sibTransId="{8B01F29F-472F-431E-927F-4CBD2969A9FF}"/>
    <dgm:cxn modelId="{E28A0B53-137E-4159-8F87-C623CC5FE26B}" type="presOf" srcId="{18A80542-151C-4E6E-B6C5-0213AC6ED834}" destId="{B4F02932-AC45-441F-8338-AAAA6B9009F6}" srcOrd="0" destOrd="1" presId="urn:microsoft.com/office/officeart/2005/8/layout/list1"/>
    <dgm:cxn modelId="{AE1C0892-C135-4055-9DA0-321C3A2D2331}" type="presOf" srcId="{7E7B9B89-AEC9-40EC-AF7B-D27E413D8FCC}" destId="{5E2BD7E7-4AB2-4C45-85F3-37372C380427}" srcOrd="0" destOrd="0" presId="urn:microsoft.com/office/officeart/2005/8/layout/list1"/>
    <dgm:cxn modelId="{5BB44595-5C32-4286-BD0F-220A71525084}" type="presOf" srcId="{58ADDE16-84FD-49A5-99B0-94427694AEC5}" destId="{5935AA1A-BBEE-4994-9D85-F2751235B7E0}" srcOrd="0" destOrd="0" presId="urn:microsoft.com/office/officeart/2005/8/layout/list1"/>
    <dgm:cxn modelId="{F2CCB597-CDE9-478B-9EE9-BC353CE64069}" type="presOf" srcId="{16BC9E7B-A08B-46D6-A2DC-40AA0AD8537E}" destId="{ABE2878D-1F4D-4101-87F2-085263E81EDC}" srcOrd="0" destOrd="0" presId="urn:microsoft.com/office/officeart/2005/8/layout/list1"/>
    <dgm:cxn modelId="{AD729B9D-234C-48FC-8628-3B4A3A24FE4C}" type="presOf" srcId="{2A8438BB-8D32-4E06-8494-A72C82CCC2A9}" destId="{43FE7751-FFD9-4847-936A-D1407A00FB7C}" srcOrd="0" destOrd="3" presId="urn:microsoft.com/office/officeart/2005/8/layout/list1"/>
    <dgm:cxn modelId="{7F5C00A2-E4B7-445B-A601-B758FDE1AC05}" type="presOf" srcId="{7A0BA2C9-54D6-46A1-A860-72E78F8277B6}" destId="{43FE7751-FFD9-4847-936A-D1407A00FB7C}" srcOrd="0" destOrd="0" presId="urn:microsoft.com/office/officeart/2005/8/layout/list1"/>
    <dgm:cxn modelId="{1E4DFFBC-0394-4773-BAEF-34515134E756}" srcId="{16BC9E7B-A08B-46D6-A2DC-40AA0AD8537E}" destId="{7A0BA2C9-54D6-46A1-A860-72E78F8277B6}" srcOrd="0" destOrd="0" parTransId="{AD77BF9A-375C-40BA-8D52-F1F7796C6C49}" sibTransId="{5EE121EC-67C1-4C44-A6E6-AC8E0A3646F6}"/>
    <dgm:cxn modelId="{8E85BFE1-5FF1-4B63-990B-657042AF668F}" srcId="{CCB432B9-240A-4279-B595-D725CAED0A45}" destId="{B6B33B83-EE1C-400D-9D25-636EE04E214C}" srcOrd="0" destOrd="0" parTransId="{075631B0-1787-455C-B316-DF3C560B0B89}" sibTransId="{317D7CC9-A5BE-4503-A048-242AAFFA94F8}"/>
    <dgm:cxn modelId="{A7C40DE2-6084-4D6E-9FE0-8B7064E04037}" srcId="{16BC9E7B-A08B-46D6-A2DC-40AA0AD8537E}" destId="{FB314FD7-8B6B-4A4A-95AB-6C0B0C4D52AA}" srcOrd="2" destOrd="0" parTransId="{E53A74EB-9DD2-4844-9BEF-2B74C3D4D8F1}" sibTransId="{F5E12627-9860-4D86-9F1B-14B76FFEB469}"/>
    <dgm:cxn modelId="{BBF33FE8-3F6F-43B7-BC80-E829D7828F68}" type="presOf" srcId="{BF5FD8D5-D1C9-48BC-8F2F-267C21555F76}" destId="{B4F02932-AC45-441F-8338-AAAA6B9009F6}" srcOrd="0" destOrd="0" presId="urn:microsoft.com/office/officeart/2005/8/layout/list1"/>
    <dgm:cxn modelId="{F30013FC-CD35-4BD7-8BF4-43F7999E9DB7}" srcId="{58ADDE16-84FD-49A5-99B0-94427694AEC5}" destId="{7E7B9B89-AEC9-40EC-AF7B-D27E413D8FCC}" srcOrd="0" destOrd="0" parTransId="{FBD67214-23BA-496A-B24B-567687EA1AC0}" sibTransId="{5ED7F90D-051C-402E-A55E-EE37817AA374}"/>
    <dgm:cxn modelId="{EBAB1113-8628-4694-AA19-75DE922C5B8C}" type="presParOf" srcId="{5935AA1A-BBEE-4994-9D85-F2751235B7E0}" destId="{6A5C1C30-DBC0-4194-B2E0-FF70FA53ECC7}" srcOrd="0" destOrd="0" presId="urn:microsoft.com/office/officeart/2005/8/layout/list1"/>
    <dgm:cxn modelId="{ECACF337-B17C-45DB-85E4-CC85281905A1}" type="presParOf" srcId="{6A5C1C30-DBC0-4194-B2E0-FF70FA53ECC7}" destId="{5E2BD7E7-4AB2-4C45-85F3-37372C380427}" srcOrd="0" destOrd="0" presId="urn:microsoft.com/office/officeart/2005/8/layout/list1"/>
    <dgm:cxn modelId="{D88AB990-B3BC-4F54-9DDB-15579BAD8318}" type="presParOf" srcId="{6A5C1C30-DBC0-4194-B2E0-FF70FA53ECC7}" destId="{B1354D7B-277C-4ECA-910D-F0062D710F32}" srcOrd="1" destOrd="0" presId="urn:microsoft.com/office/officeart/2005/8/layout/list1"/>
    <dgm:cxn modelId="{BE11C4A9-9856-4166-856D-25E9A8F10D30}" type="presParOf" srcId="{5935AA1A-BBEE-4994-9D85-F2751235B7E0}" destId="{72601708-1592-4294-A2D8-C3F7E0E4B00E}" srcOrd="1" destOrd="0" presId="urn:microsoft.com/office/officeart/2005/8/layout/list1"/>
    <dgm:cxn modelId="{1CF261E9-4A1C-471E-87A5-28A7D05B0A8A}" type="presParOf" srcId="{5935AA1A-BBEE-4994-9D85-F2751235B7E0}" destId="{B4F02932-AC45-441F-8338-AAAA6B9009F6}" srcOrd="2" destOrd="0" presId="urn:microsoft.com/office/officeart/2005/8/layout/list1"/>
    <dgm:cxn modelId="{DDEFB4D7-B7BB-43F9-9297-0B39EEDECEB0}" type="presParOf" srcId="{5935AA1A-BBEE-4994-9D85-F2751235B7E0}" destId="{99D55AF9-0E4C-45BD-9A72-262D77DD4541}" srcOrd="3" destOrd="0" presId="urn:microsoft.com/office/officeart/2005/8/layout/list1"/>
    <dgm:cxn modelId="{F305EAFD-D7AE-44DE-B16F-C79FEE657E6C}" type="presParOf" srcId="{5935AA1A-BBEE-4994-9D85-F2751235B7E0}" destId="{113D220E-19E9-460C-8175-D601B83734DB}" srcOrd="4" destOrd="0" presId="urn:microsoft.com/office/officeart/2005/8/layout/list1"/>
    <dgm:cxn modelId="{5A30CA52-B95C-4095-B970-812172BBEAA2}" type="presParOf" srcId="{113D220E-19E9-460C-8175-D601B83734DB}" destId="{DCB33724-0572-4522-A45F-B75E2C48A61F}" srcOrd="0" destOrd="0" presId="urn:microsoft.com/office/officeart/2005/8/layout/list1"/>
    <dgm:cxn modelId="{F84B94E8-FE75-425D-84DE-EA214C13B419}" type="presParOf" srcId="{113D220E-19E9-460C-8175-D601B83734DB}" destId="{B1B2D2A0-5F10-4A92-97D1-9E7FBB243417}" srcOrd="1" destOrd="0" presId="urn:microsoft.com/office/officeart/2005/8/layout/list1"/>
    <dgm:cxn modelId="{ACA12003-DAC3-465A-8FC8-95024A088573}" type="presParOf" srcId="{5935AA1A-BBEE-4994-9D85-F2751235B7E0}" destId="{E00B0222-019B-48A7-9D95-07942B744C67}" srcOrd="5" destOrd="0" presId="urn:microsoft.com/office/officeart/2005/8/layout/list1"/>
    <dgm:cxn modelId="{E6A8FEC2-93A2-4DE5-B075-5A758932313E}" type="presParOf" srcId="{5935AA1A-BBEE-4994-9D85-F2751235B7E0}" destId="{AAA409E6-94B3-48D0-A55B-D9494E8ADEF5}" srcOrd="6" destOrd="0" presId="urn:microsoft.com/office/officeart/2005/8/layout/list1"/>
    <dgm:cxn modelId="{BDD3D4FD-E414-4617-9C8D-F962ECD79DED}" type="presParOf" srcId="{5935AA1A-BBEE-4994-9D85-F2751235B7E0}" destId="{8AFE4E27-56C4-4E2F-A16A-F5A948BD567B}" srcOrd="7" destOrd="0" presId="urn:microsoft.com/office/officeart/2005/8/layout/list1"/>
    <dgm:cxn modelId="{B444AA56-12C5-4B8C-91AE-F6F51A82804E}" type="presParOf" srcId="{5935AA1A-BBEE-4994-9D85-F2751235B7E0}" destId="{2D6ADEED-C7FF-4373-AEAA-435B50BF75A2}" srcOrd="8" destOrd="0" presId="urn:microsoft.com/office/officeart/2005/8/layout/list1"/>
    <dgm:cxn modelId="{B37166A4-050E-4614-AB8A-B52C99EDAE0D}" type="presParOf" srcId="{2D6ADEED-C7FF-4373-AEAA-435B50BF75A2}" destId="{ABE2878D-1F4D-4101-87F2-085263E81EDC}" srcOrd="0" destOrd="0" presId="urn:microsoft.com/office/officeart/2005/8/layout/list1"/>
    <dgm:cxn modelId="{F3452E11-6247-4F0F-849B-30B4CBBFC6B4}" type="presParOf" srcId="{2D6ADEED-C7FF-4373-AEAA-435B50BF75A2}" destId="{B6FAC3D2-2E8B-4699-BE82-18DB3200E42D}" srcOrd="1" destOrd="0" presId="urn:microsoft.com/office/officeart/2005/8/layout/list1"/>
    <dgm:cxn modelId="{D67236AA-1246-4375-8F5D-1807E126B845}" type="presParOf" srcId="{5935AA1A-BBEE-4994-9D85-F2751235B7E0}" destId="{11B09991-FB98-489D-80D8-9021979D7DF7}" srcOrd="9" destOrd="0" presId="urn:microsoft.com/office/officeart/2005/8/layout/list1"/>
    <dgm:cxn modelId="{F1CE34F8-8A75-4D35-AA2F-C11882C2977E}" type="presParOf" srcId="{5935AA1A-BBEE-4994-9D85-F2751235B7E0}" destId="{43FE7751-FFD9-4847-936A-D1407A00FB7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8A8B6-03C9-4CD0-94CB-011908297CA9}">
      <dsp:nvSpPr>
        <dsp:cNvPr id="0" name=""/>
        <dsp:cNvSpPr/>
      </dsp:nvSpPr>
      <dsp:spPr>
        <a:xfrm>
          <a:off x="0" y="546072"/>
          <a:ext cx="7282543" cy="2201062"/>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5206" tIns="1353820" rIns="565206" bIns="170688" numCol="1" spcCol="1270" anchor="t" anchorCtr="0">
          <a:noAutofit/>
        </a:bodyPr>
        <a:lstStyle/>
        <a:p>
          <a:pPr marL="228600" lvl="1" indent="-228600" algn="l" defTabSz="1066800">
            <a:lnSpc>
              <a:spcPct val="90000"/>
            </a:lnSpc>
            <a:spcBef>
              <a:spcPct val="0"/>
            </a:spcBef>
            <a:spcAft>
              <a:spcPct val="15000"/>
            </a:spcAft>
            <a:buChar char="•"/>
          </a:pPr>
          <a:r>
            <a:rPr lang="en-US" sz="2400" b="0" i="0" u="none" kern="1200" dirty="0"/>
            <a:t>Nourish young bodies and minds. End childhood hunger.</a:t>
          </a:r>
          <a:endParaRPr lang="en-US" sz="2400" kern="1200" dirty="0"/>
        </a:p>
      </dsp:txBody>
      <dsp:txXfrm>
        <a:off x="0" y="546072"/>
        <a:ext cx="7282543" cy="2201062"/>
      </dsp:txXfrm>
    </dsp:sp>
    <dsp:sp modelId="{5EDEC507-F1DB-47B7-BA05-1D4985E23761}">
      <dsp:nvSpPr>
        <dsp:cNvPr id="0" name=""/>
        <dsp:cNvSpPr/>
      </dsp:nvSpPr>
      <dsp:spPr>
        <a:xfrm>
          <a:off x="398457" y="475821"/>
          <a:ext cx="5700541" cy="9805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684" tIns="0" rIns="192684" bIns="0" numCol="1" spcCol="1270" anchor="ctr" anchorCtr="0">
          <a:noAutofit/>
        </a:bodyPr>
        <a:lstStyle/>
        <a:p>
          <a:pPr marL="0" lvl="0" indent="0" algn="l" defTabSz="1244600">
            <a:lnSpc>
              <a:spcPct val="90000"/>
            </a:lnSpc>
            <a:spcBef>
              <a:spcPct val="0"/>
            </a:spcBef>
            <a:spcAft>
              <a:spcPct val="35000"/>
            </a:spcAft>
            <a:buNone/>
          </a:pPr>
          <a:r>
            <a:rPr lang="en-US" sz="2800" b="1" kern="1200" dirty="0"/>
            <a:t>CDE School Nutrition Unit Vision </a:t>
          </a:r>
        </a:p>
      </dsp:txBody>
      <dsp:txXfrm>
        <a:off x="446322" y="523686"/>
        <a:ext cx="5604811" cy="884795"/>
      </dsp:txXfrm>
    </dsp:sp>
    <dsp:sp modelId="{49E03E5F-9976-4B9A-A85C-C209340D3FEB}">
      <dsp:nvSpPr>
        <dsp:cNvPr id="0" name=""/>
        <dsp:cNvSpPr/>
      </dsp:nvSpPr>
      <dsp:spPr>
        <a:xfrm>
          <a:off x="0" y="2889308"/>
          <a:ext cx="7282543" cy="291867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5206" tIns="1353820" rIns="565206" bIns="170688" numCol="1" spcCol="1270" anchor="t" anchorCtr="0">
          <a:noAutofit/>
        </a:bodyPr>
        <a:lstStyle/>
        <a:p>
          <a:pPr marL="228600" lvl="1" indent="-228600" algn="l" defTabSz="1066800">
            <a:lnSpc>
              <a:spcPct val="90000"/>
            </a:lnSpc>
            <a:spcBef>
              <a:spcPct val="0"/>
            </a:spcBef>
            <a:spcAft>
              <a:spcPct val="15000"/>
            </a:spcAft>
            <a:buChar char="•"/>
          </a:pPr>
          <a:r>
            <a:rPr lang="en-US" sz="2400" b="0" i="0" u="none" kern="1200" dirty="0"/>
            <a:t>We support the child nutrition community through innovation, training, and partnerships to ensure all youth have access to healthy meals.</a:t>
          </a:r>
          <a:endParaRPr lang="en-US" sz="2400" kern="1200" dirty="0"/>
        </a:p>
      </dsp:txBody>
      <dsp:txXfrm>
        <a:off x="0" y="2889308"/>
        <a:ext cx="7282543" cy="2918670"/>
      </dsp:txXfrm>
    </dsp:sp>
    <dsp:sp modelId="{E0D11013-1B9B-4070-95B6-1ACC4D8450D5}">
      <dsp:nvSpPr>
        <dsp:cNvPr id="0" name=""/>
        <dsp:cNvSpPr/>
      </dsp:nvSpPr>
      <dsp:spPr>
        <a:xfrm>
          <a:off x="364127" y="2806780"/>
          <a:ext cx="6551004" cy="1041927"/>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684" tIns="0" rIns="192684" bIns="0" numCol="1" spcCol="1270" anchor="ctr" anchorCtr="0">
          <a:noAutofit/>
        </a:bodyPr>
        <a:lstStyle/>
        <a:p>
          <a:pPr marL="0" lvl="0" indent="0" algn="l" defTabSz="1244600">
            <a:lnSpc>
              <a:spcPct val="90000"/>
            </a:lnSpc>
            <a:spcBef>
              <a:spcPct val="0"/>
            </a:spcBef>
            <a:spcAft>
              <a:spcPct val="35000"/>
            </a:spcAft>
            <a:buNone/>
          </a:pPr>
          <a:r>
            <a:rPr lang="en-US" sz="2800" b="1" kern="1200" dirty="0"/>
            <a:t>CDE School Nutrition Unit Mission</a:t>
          </a:r>
        </a:p>
      </dsp:txBody>
      <dsp:txXfrm>
        <a:off x="414990" y="2857643"/>
        <a:ext cx="6449278" cy="9402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F02932-AC45-441F-8338-AAAA6B9009F6}">
      <dsp:nvSpPr>
        <dsp:cNvPr id="0" name=""/>
        <dsp:cNvSpPr/>
      </dsp:nvSpPr>
      <dsp:spPr>
        <a:xfrm>
          <a:off x="0" y="699061"/>
          <a:ext cx="8124081" cy="11072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519" tIns="395732" rIns="630519"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Guidance documents</a:t>
          </a:r>
        </a:p>
        <a:p>
          <a:pPr marL="171450" lvl="1" indent="-171450" algn="l" defTabSz="844550">
            <a:lnSpc>
              <a:spcPct val="90000"/>
            </a:lnSpc>
            <a:spcBef>
              <a:spcPct val="0"/>
            </a:spcBef>
            <a:spcAft>
              <a:spcPct val="15000"/>
            </a:spcAft>
            <a:buChar char="•"/>
          </a:pPr>
          <a:r>
            <a:rPr lang="en-US" sz="1900" kern="1200"/>
            <a:t>Communication templates</a:t>
          </a:r>
        </a:p>
      </dsp:txBody>
      <dsp:txXfrm>
        <a:off x="0" y="699061"/>
        <a:ext cx="8124081" cy="1107225"/>
      </dsp:txXfrm>
    </dsp:sp>
    <dsp:sp modelId="{B1354D7B-277C-4ECA-910D-F0062D710F32}">
      <dsp:nvSpPr>
        <dsp:cNvPr id="0" name=""/>
        <dsp:cNvSpPr/>
      </dsp:nvSpPr>
      <dsp:spPr>
        <a:xfrm>
          <a:off x="406204" y="418621"/>
          <a:ext cx="5686856" cy="560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950" tIns="0" rIns="214950" bIns="0" numCol="1" spcCol="1270" anchor="ctr" anchorCtr="0">
          <a:noAutofit/>
        </a:bodyPr>
        <a:lstStyle/>
        <a:p>
          <a:pPr marL="0" lvl="0" indent="0" algn="l" defTabSz="844550">
            <a:lnSpc>
              <a:spcPct val="90000"/>
            </a:lnSpc>
            <a:spcBef>
              <a:spcPct val="0"/>
            </a:spcBef>
            <a:spcAft>
              <a:spcPct val="35000"/>
            </a:spcAft>
            <a:buNone/>
          </a:pPr>
          <a:r>
            <a:rPr lang="en-US" sz="1900" kern="1200"/>
            <a:t>Providing resources and templates</a:t>
          </a:r>
        </a:p>
      </dsp:txBody>
      <dsp:txXfrm>
        <a:off x="433584" y="446001"/>
        <a:ext cx="5632096" cy="506120"/>
      </dsp:txXfrm>
    </dsp:sp>
    <dsp:sp modelId="{AAA409E6-94B3-48D0-A55B-D9494E8ADEF5}">
      <dsp:nvSpPr>
        <dsp:cNvPr id="0" name=""/>
        <dsp:cNvSpPr/>
      </dsp:nvSpPr>
      <dsp:spPr>
        <a:xfrm>
          <a:off x="0" y="2189326"/>
          <a:ext cx="8124081" cy="47880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B2D2A0-5F10-4A92-97D1-9E7FBB243417}">
      <dsp:nvSpPr>
        <dsp:cNvPr id="0" name=""/>
        <dsp:cNvSpPr/>
      </dsp:nvSpPr>
      <dsp:spPr>
        <a:xfrm>
          <a:off x="406204" y="1908886"/>
          <a:ext cx="5686856" cy="56088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950" tIns="0" rIns="214950" bIns="0" numCol="1" spcCol="1270" anchor="ctr" anchorCtr="0">
          <a:noAutofit/>
        </a:bodyPr>
        <a:lstStyle/>
        <a:p>
          <a:pPr marL="0" lvl="0" indent="0" algn="l" defTabSz="844550">
            <a:lnSpc>
              <a:spcPct val="90000"/>
            </a:lnSpc>
            <a:spcBef>
              <a:spcPct val="0"/>
            </a:spcBef>
            <a:spcAft>
              <a:spcPct val="35000"/>
            </a:spcAft>
            <a:buNone/>
          </a:pPr>
          <a:r>
            <a:rPr lang="en-US" sz="1900" kern="1200"/>
            <a:t>Consistently communicating with USDA and partners</a:t>
          </a:r>
        </a:p>
      </dsp:txBody>
      <dsp:txXfrm>
        <a:off x="433584" y="1936266"/>
        <a:ext cx="5632096" cy="506120"/>
      </dsp:txXfrm>
    </dsp:sp>
    <dsp:sp modelId="{43FE7751-FFD9-4847-936A-D1407A00FB7C}">
      <dsp:nvSpPr>
        <dsp:cNvPr id="0" name=""/>
        <dsp:cNvSpPr/>
      </dsp:nvSpPr>
      <dsp:spPr>
        <a:xfrm>
          <a:off x="0" y="3051166"/>
          <a:ext cx="8124081" cy="20349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519" tIns="395732" rIns="630519"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Meal pattern waivers</a:t>
          </a:r>
        </a:p>
        <a:p>
          <a:pPr marL="171450" lvl="1" indent="-171450" algn="l" defTabSz="844550">
            <a:lnSpc>
              <a:spcPct val="90000"/>
            </a:lnSpc>
            <a:spcBef>
              <a:spcPct val="0"/>
            </a:spcBef>
            <a:spcAft>
              <a:spcPct val="15000"/>
            </a:spcAft>
            <a:buChar char="•"/>
          </a:pPr>
          <a:r>
            <a:rPr lang="en-US" sz="1900" kern="1200"/>
            <a:t>Procurement</a:t>
          </a:r>
        </a:p>
        <a:p>
          <a:pPr marL="342900" lvl="2" indent="-171450" algn="l" defTabSz="844550">
            <a:lnSpc>
              <a:spcPct val="90000"/>
            </a:lnSpc>
            <a:spcBef>
              <a:spcPct val="0"/>
            </a:spcBef>
            <a:spcAft>
              <a:spcPct val="15000"/>
            </a:spcAft>
            <a:buChar char="•"/>
          </a:pPr>
          <a:r>
            <a:rPr lang="en-US" sz="1900" kern="1200" dirty="0"/>
            <a:t>Non-competitive allowed in emergency situations for 1 year</a:t>
          </a:r>
        </a:p>
        <a:p>
          <a:pPr marL="342900" lvl="2" indent="-171450" algn="l" defTabSz="844550">
            <a:lnSpc>
              <a:spcPct val="90000"/>
            </a:lnSpc>
            <a:spcBef>
              <a:spcPct val="0"/>
            </a:spcBef>
            <a:spcAft>
              <a:spcPct val="15000"/>
            </a:spcAft>
            <a:buChar char="•"/>
          </a:pPr>
          <a:r>
            <a:rPr lang="en-US" sz="1900" kern="1200"/>
            <a:t>No procurement reviews</a:t>
          </a:r>
        </a:p>
        <a:p>
          <a:pPr marL="171450" lvl="1" indent="-171450" algn="l" defTabSz="844550">
            <a:lnSpc>
              <a:spcPct val="90000"/>
            </a:lnSpc>
            <a:spcBef>
              <a:spcPct val="0"/>
            </a:spcBef>
            <a:spcAft>
              <a:spcPct val="15000"/>
            </a:spcAft>
            <a:buChar char="•"/>
          </a:pPr>
          <a:r>
            <a:rPr lang="en-US" sz="1900" kern="1200"/>
            <a:t>No fiscal action</a:t>
          </a:r>
        </a:p>
      </dsp:txBody>
      <dsp:txXfrm>
        <a:off x="0" y="3051166"/>
        <a:ext cx="8124081" cy="2034900"/>
      </dsp:txXfrm>
    </dsp:sp>
    <dsp:sp modelId="{B6FAC3D2-2E8B-4699-BE82-18DB3200E42D}">
      <dsp:nvSpPr>
        <dsp:cNvPr id="0" name=""/>
        <dsp:cNvSpPr/>
      </dsp:nvSpPr>
      <dsp:spPr>
        <a:xfrm>
          <a:off x="406204" y="2770726"/>
          <a:ext cx="5686856" cy="5608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950" tIns="0" rIns="214950" bIns="0" numCol="1" spcCol="1270" anchor="ctr" anchorCtr="0">
          <a:noAutofit/>
        </a:bodyPr>
        <a:lstStyle/>
        <a:p>
          <a:pPr marL="0" lvl="0" indent="0" algn="l" defTabSz="844550">
            <a:lnSpc>
              <a:spcPct val="90000"/>
            </a:lnSpc>
            <a:spcBef>
              <a:spcPct val="0"/>
            </a:spcBef>
            <a:spcAft>
              <a:spcPct val="35000"/>
            </a:spcAft>
            <a:buNone/>
          </a:pPr>
          <a:r>
            <a:rPr lang="en-US" sz="1900" kern="1200"/>
            <a:t>Increased flexibilities</a:t>
          </a:r>
        </a:p>
      </dsp:txBody>
      <dsp:txXfrm>
        <a:off x="433584" y="2798106"/>
        <a:ext cx="5632096"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11/17/2021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welcome to our November On the Menu call.  This month, we’ll be focusing on sharing solutions to the current supply chain challenges.</a:t>
            </a:r>
          </a:p>
          <a:p>
            <a:endParaRPr lang="en-US" dirty="0"/>
          </a:p>
          <a:p>
            <a:r>
              <a:rPr lang="en-US" dirty="0"/>
              <a:t>As a reminder, On the Menu is a monthly series that CDE School Nutrition facilitates to share program updates and related supports for child nutrition sponsors.  These calls are usually scheduled for the last Thursday of each month, but this month the call was moved due to the upcoming holiday.  You can register to join future calls through the Dish, our bimonthly newsletter, or on the CDE School Nutrition website.</a:t>
            </a:r>
          </a:p>
          <a:p>
            <a:endParaRPr lang="en-US" dirty="0"/>
          </a:p>
          <a:p>
            <a:r>
              <a:rPr lang="en-US" dirty="0"/>
              <a:t>This session is being recorded and ppt slides will be shared. </a:t>
            </a:r>
          </a:p>
        </p:txBody>
      </p:sp>
      <p:sp>
        <p:nvSpPr>
          <p:cNvPr id="4" name="Slide Number Placeholder 3"/>
          <p:cNvSpPr>
            <a:spLocks noGrp="1"/>
          </p:cNvSpPr>
          <p:nvPr>
            <p:ph type="sldNum" sz="quarter" idx="5"/>
          </p:nvPr>
        </p:nvSpPr>
        <p:spPr/>
        <p:txBody>
          <a:bodyPr/>
          <a:lstStyle/>
          <a:p>
            <a:fld id="{D8C3E97E-4890-4915-A7C2-F3D207C521C5}" type="slidenum">
              <a:rPr lang="en-US" smtClean="0"/>
              <a:t>1</a:t>
            </a:fld>
            <a:endParaRPr lang="en-US"/>
          </a:p>
        </p:txBody>
      </p:sp>
    </p:spTree>
    <p:extLst>
      <p:ext uri="{BB962C8B-B14F-4D97-AF65-F5344CB8AC3E}">
        <p14:creationId xmlns:p14="http://schemas.microsoft.com/office/powerpoint/2010/main" val="3960988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As mentioned on the previous slide, USDA has released a number of meal pattern waivers that can be requested to waive certain aspects of the meal pattern – the current waivers available are listed on this slide.  If the issue is systemic (lasting more than 2 weeks) please request a waiver using our Meal Pattern Request Waiver form, which is linked on this slide.  If you anticipate the shortage to last less than two weeks, please document missed components and justification on production records or somewhere for your records.  In cases of emergencies not covered with the meal pattern waivers, document the situation, including the product shorted or missing, the product served in its place, and keep all product information. Notify Erin Opgenorth of the situation.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Before we move on, are there any questions on meal pattern waivers or other flexibilities?</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2747391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disperse into our breakout groups for discussion, I want to quickly review how this will work.  You will be automatically assigned to a breakout room.  Your breakout room will consist of sponsors from across the state as well as a CDE School Nutrition representative, who will serve as a notetaker and will be able to clarify instructions as needed.</a:t>
            </a:r>
          </a:p>
          <a:p>
            <a:endParaRPr lang="en-US" dirty="0"/>
          </a:p>
          <a:p>
            <a:r>
              <a:rPr lang="en-US" dirty="0"/>
              <a:t>We have two discussion questions for you today:</a:t>
            </a:r>
          </a:p>
          <a:p>
            <a:pPr lvl="1" rtl="0" fontAlgn="base">
              <a:spcBef>
                <a:spcPts val="0"/>
              </a:spcBef>
              <a:spcAft>
                <a:spcPts val="0"/>
              </a:spcAft>
              <a:buFont typeface="+mj-lt"/>
              <a:buNone/>
            </a:pPr>
            <a:r>
              <a:rPr lang="en-US" sz="1800" b="0" i="0" u="none" strike="noStrike" dirty="0">
                <a:solidFill>
                  <a:srgbClr val="000000"/>
                </a:solidFill>
                <a:effectLst/>
                <a:latin typeface="Arial" panose="020B0604020202020204" pitchFamily="34" charset="0"/>
              </a:rPr>
              <a:t>1-  We know that districts across the state (and country) have had to adjust their approach to feeding children based on the supply chain and labor challenges they are facing.  What solutions has your team developed to help mitigate these issues? (Think about: menu planning, recipe substitutions, vendor relationships, recruiting and retaining staff, distribution, changes to meal service, communication approach to your school community)</a:t>
            </a:r>
          </a:p>
          <a:p>
            <a:pPr lvl="1" rtl="0" fontAlgn="base">
              <a:spcBef>
                <a:spcPts val="0"/>
              </a:spcBef>
              <a:spcAft>
                <a:spcPts val="0"/>
              </a:spcAft>
              <a:buFont typeface="+mj-lt"/>
              <a:buNone/>
            </a:pPr>
            <a:endParaRPr lang="en-US" sz="1800" b="0" i="0" u="none" strike="noStrike" dirty="0">
              <a:solidFill>
                <a:srgbClr val="000000"/>
              </a:solidFill>
              <a:effectLst/>
              <a:latin typeface="Arial" panose="020B0604020202020204" pitchFamily="34" charset="0"/>
            </a:endParaRPr>
          </a:p>
          <a:p>
            <a:pPr lvl="1" rtl="0" fontAlgn="base">
              <a:spcBef>
                <a:spcPts val="0"/>
              </a:spcBef>
              <a:spcAft>
                <a:spcPts val="0"/>
              </a:spcAft>
              <a:buFont typeface="+mj-lt"/>
              <a:buNone/>
            </a:pPr>
            <a:r>
              <a:rPr lang="en-US" sz="1800" b="0" i="0" u="none" strike="noStrike" dirty="0">
                <a:solidFill>
                  <a:srgbClr val="000000"/>
                </a:solidFill>
                <a:effectLst/>
                <a:latin typeface="Arial" panose="020B0604020202020204" pitchFamily="34" charset="0"/>
              </a:rPr>
              <a:t>2- What are the current pain points that you’re working through?  Can your colleagues help to brainstorm solutions based on their foodservice operation?</a:t>
            </a:r>
          </a:p>
          <a:p>
            <a:endParaRPr lang="en-US" dirty="0"/>
          </a:p>
          <a:p>
            <a:r>
              <a:rPr lang="en-US" dirty="0"/>
              <a:t>You will have a little over 20 minutes to discuss in your small group.  Notes will be taken using </a:t>
            </a:r>
            <a:r>
              <a:rPr lang="en-US" dirty="0" err="1"/>
              <a:t>jamboard</a:t>
            </a:r>
            <a:r>
              <a:rPr lang="en-US" dirty="0"/>
              <a:t>, with each breakout room getting their own page to take notes.  At the end of the breakout time, you will automatically be brought back to the main meeting room, and we’ll ask someone from each group to share highlights from your discussion.  Please choose who in your group will share back at the beginning of your discussion so they can be prepared.</a:t>
            </a:r>
          </a:p>
          <a:p>
            <a:endParaRPr lang="en-US" dirty="0"/>
          </a:p>
          <a:p>
            <a:r>
              <a:rPr lang="en-US" dirty="0"/>
              <a:t>For those of you who haven’t used </a:t>
            </a:r>
            <a:r>
              <a:rPr lang="en-US" dirty="0" err="1"/>
              <a:t>jamboard</a:t>
            </a:r>
            <a:r>
              <a:rPr lang="en-US" dirty="0"/>
              <a:t> before I wanted to provide a quick orientation to the tool:</a:t>
            </a:r>
          </a:p>
          <a:p>
            <a:pPr marL="628650" lvl="1" indent="-171450">
              <a:buFont typeface="Arial" panose="020B0604020202020204" pitchFamily="34" charset="0"/>
              <a:buChar char="•"/>
            </a:pPr>
            <a:r>
              <a:rPr lang="en-US" dirty="0" err="1"/>
              <a:t>Jamboard</a:t>
            </a:r>
            <a:r>
              <a:rPr lang="en-US" dirty="0"/>
              <a:t> is a collaborative tool where anyone can contribute virtual sticky notes.  As mentioned, a CDE representative will be available to take notes, but we welcome you to also add to the </a:t>
            </a:r>
            <a:r>
              <a:rPr lang="en-US" dirty="0" err="1"/>
              <a:t>jamboard</a:t>
            </a:r>
            <a:r>
              <a:rPr lang="en-US" dirty="0"/>
              <a:t> if you’d like.</a:t>
            </a:r>
          </a:p>
          <a:p>
            <a:pPr marL="628650" lvl="1" indent="-171450">
              <a:buFont typeface="Arial" panose="020B0604020202020204" pitchFamily="34" charset="0"/>
              <a:buChar char="•"/>
            </a:pPr>
            <a:r>
              <a:rPr lang="en-US" dirty="0"/>
              <a:t>You can navigate to different boards using the arrows at the top of the screen – if you decide to add stickies for your group make sure you scroll to the correct board</a:t>
            </a:r>
          </a:p>
          <a:p>
            <a:pPr marL="628650" lvl="1" indent="-171450">
              <a:buFont typeface="Arial" panose="020B0604020202020204" pitchFamily="34" charset="0"/>
              <a:buChar char="•"/>
            </a:pPr>
            <a:r>
              <a:rPr lang="en-US" dirty="0"/>
              <a:t>Sticky notes can be moved/grouped and edited as needed once they are created</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Are there any questions on this process before we head into the breakout rooms?</a:t>
            </a:r>
          </a:p>
        </p:txBody>
      </p:sp>
      <p:sp>
        <p:nvSpPr>
          <p:cNvPr id="4" name="Slide Number Placeholder 3"/>
          <p:cNvSpPr>
            <a:spLocks noGrp="1"/>
          </p:cNvSpPr>
          <p:nvPr>
            <p:ph type="sldNum" sz="quarter" idx="5"/>
          </p:nvPr>
        </p:nvSpPr>
        <p:spPr/>
        <p:txBody>
          <a:bodyPr/>
          <a:lstStyle/>
          <a:p>
            <a:fld id="{D8C3E97E-4890-4915-A7C2-F3D207C521C5}" type="slidenum">
              <a:rPr lang="en-US" smtClean="0"/>
              <a:t>11</a:t>
            </a:fld>
            <a:endParaRPr lang="en-US"/>
          </a:p>
        </p:txBody>
      </p:sp>
    </p:spTree>
    <p:extLst>
      <p:ext uri="{BB962C8B-B14F-4D97-AF65-F5344CB8AC3E}">
        <p14:creationId xmlns:p14="http://schemas.microsoft.com/office/powerpoint/2010/main" val="2740860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School Nutrition has moved all of its online trainings to a new platform. To </a:t>
            </a:r>
            <a:r>
              <a:rPr lang="en-US" dirty="0"/>
              <a:t>access the online trainings and receive professional standards credit, you need to register for a FREE Moodle account. Registration only takes a few seconds to complete. Once you have submitted your registration, our office will create your account. You will receive an email to confirm your Moodle account and then you will be able to access the trainings. If you have any questions, please contact Alicia Grove at grove_a@cde.state.co.us or 720-795-2038.</a:t>
            </a:r>
          </a:p>
        </p:txBody>
      </p:sp>
      <p:sp>
        <p:nvSpPr>
          <p:cNvPr id="4" name="Slide Number Placeholder 3"/>
          <p:cNvSpPr>
            <a:spLocks noGrp="1"/>
          </p:cNvSpPr>
          <p:nvPr>
            <p:ph type="sldNum" sz="quarter" idx="5"/>
          </p:nvPr>
        </p:nvSpPr>
        <p:spPr/>
        <p:txBody>
          <a:bodyPr/>
          <a:lstStyle/>
          <a:p>
            <a:fld id="{D8C3E97E-4890-4915-A7C2-F3D207C521C5}" type="slidenum">
              <a:rPr lang="en-US" smtClean="0"/>
              <a:t>12</a:t>
            </a:fld>
            <a:endParaRPr lang="en-US"/>
          </a:p>
        </p:txBody>
      </p:sp>
    </p:spTree>
    <p:extLst>
      <p:ext uri="{BB962C8B-B14F-4D97-AF65-F5344CB8AC3E}">
        <p14:creationId xmlns:p14="http://schemas.microsoft.com/office/powerpoint/2010/main" val="4059975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link will be emailed out to all training attendees. This information is included for those watching this training at a later date as a recording. </a:t>
            </a:r>
          </a:p>
          <a:p>
            <a:r>
              <a:rPr lang="en-US" dirty="0"/>
              <a:t>Thank you so much for your feedback- we are always looking for ways to improve our trainings to better support you. </a:t>
            </a:r>
          </a:p>
          <a:p>
            <a:endParaRPr lang="en-US" dirty="0"/>
          </a:p>
        </p:txBody>
      </p:sp>
      <p:sp>
        <p:nvSpPr>
          <p:cNvPr id="4" name="Slide Number Placeholder 3"/>
          <p:cNvSpPr>
            <a:spLocks noGrp="1"/>
          </p:cNvSpPr>
          <p:nvPr>
            <p:ph type="sldNum" sz="quarter" idx="5"/>
          </p:nvPr>
        </p:nvSpPr>
        <p:spPr/>
        <p:txBody>
          <a:bodyPr/>
          <a:lstStyle/>
          <a:p>
            <a:fld id="{D908E5F3-66E8-484D-9DED-AEF33F8FC268}" type="slidenum">
              <a:rPr lang="en-US" smtClean="0"/>
              <a:t>13</a:t>
            </a:fld>
            <a:endParaRPr lang="en-US"/>
          </a:p>
        </p:txBody>
      </p:sp>
    </p:spTree>
    <p:extLst>
      <p:ext uri="{BB962C8B-B14F-4D97-AF65-F5344CB8AC3E}">
        <p14:creationId xmlns:p14="http://schemas.microsoft.com/office/powerpoint/2010/main" val="3543485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14</a:t>
            </a:fld>
            <a:endParaRPr lang="en-US"/>
          </a:p>
        </p:txBody>
      </p:sp>
    </p:spTree>
    <p:extLst>
      <p:ext uri="{BB962C8B-B14F-4D97-AF65-F5344CB8AC3E}">
        <p14:creationId xmlns:p14="http://schemas.microsoft.com/office/powerpoint/2010/main" val="1019222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First, I will cover some quick Zoom housekeeping items before we jump into the content </a:t>
            </a:r>
          </a:p>
          <a:p>
            <a:endParaRPr lang="en-US" dirty="0">
              <a:highlight>
                <a:srgbClr val="FFFF00"/>
              </a:highlight>
            </a:endParaRPr>
          </a:p>
          <a:p>
            <a:pPr marR="0">
              <a:spcBef>
                <a:spcPts val="0"/>
              </a:spcBef>
              <a:spcAft>
                <a:spcPts val="0"/>
              </a:spcAft>
            </a:pPr>
            <a:r>
              <a:rPr lang="en-US" i="0" dirty="0">
                <a:effectLst/>
                <a:ea typeface="Calibri" panose="020F0502020204030204" pitchFamily="34" charset="0"/>
              </a:rPr>
              <a:t>All attendees will enter muted. You will know that you are muted if the microphone button in the lower left corner has a slash across it. Next to the microphone is a camera icon. Click the camera icon to turn it on which will remove the slash across the icon. It is completely optional to turn on your camera today. </a:t>
            </a:r>
          </a:p>
          <a:p>
            <a:pPr marR="0">
              <a:spcBef>
                <a:spcPts val="0"/>
              </a:spcBef>
              <a:spcAft>
                <a:spcPts val="0"/>
              </a:spcAft>
            </a:pPr>
            <a:endParaRPr lang="en-US" i="0" dirty="0">
              <a:effectLs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effectLst/>
                <a:ea typeface="Calibri" panose="020F0502020204030204" pitchFamily="34" charset="0"/>
              </a:rPr>
              <a:t>If you keep moving across the bottom portion of your screen you will see a chat icon in the middle. If you have any questions today, please insert them into the chat-</a:t>
            </a:r>
            <a:r>
              <a:rPr lang="en-US" sz="1200" i="0" dirty="0">
                <a:effectLst/>
                <a:latin typeface="Calibri" panose="020F0502020204030204" pitchFamily="34" charset="0"/>
                <a:ea typeface="Calibri" panose="020F0502020204030204" pitchFamily="34" charset="0"/>
              </a:rPr>
              <a:t>we will monitor the chat and address questions throughout the webinar. </a:t>
            </a:r>
            <a:endParaRPr lang="en-US" dirty="0"/>
          </a:p>
          <a:p>
            <a:pPr marR="0">
              <a:spcBef>
                <a:spcPts val="0"/>
              </a:spcBef>
              <a:spcAft>
                <a:spcPts val="0"/>
              </a:spcAft>
            </a:pPr>
            <a:endParaRPr lang="en-US" i="0" dirty="0">
              <a:effectLst/>
              <a:ea typeface="Calibri" panose="020F0502020204030204" pitchFamily="34" charset="0"/>
            </a:endParaRPr>
          </a:p>
          <a:p>
            <a:pPr marR="0">
              <a:spcBef>
                <a:spcPts val="0"/>
              </a:spcBef>
              <a:spcAft>
                <a:spcPts val="0"/>
              </a:spcAft>
            </a:pPr>
            <a:r>
              <a:rPr lang="en-US" i="0" dirty="0">
                <a:effectLst/>
                <a:ea typeface="Calibri" panose="020F0502020204030204" pitchFamily="34" charset="0"/>
              </a:rPr>
              <a:t>We will insert the PowerPoint slides for today with speaker notes into the chat for you to download. </a:t>
            </a:r>
          </a:p>
          <a:p>
            <a:pPr marR="0">
              <a:spcBef>
                <a:spcPts val="0"/>
              </a:spcBef>
              <a:spcAft>
                <a:spcPts val="0"/>
              </a:spcAft>
            </a:pPr>
            <a:endParaRPr lang="en-US" i="0" dirty="0">
              <a:effectLs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highlight>
                  <a:srgbClr val="FFFF00"/>
                </a:highlight>
              </a:rPr>
              <a:t>To the right of the chat icon, is an icon for closed captioning if you needed it. Go ahead and click this button for subtitles. </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3888112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Reactions allow participants to communicate with the host and other participants without disrupting the flow of the meeting. For example, selecting the Slow down icon places the icon in your video panel and beside your name to indicate you would like the host or presenter to go slower.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881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Advanced Zoom Features- </a:t>
            </a:r>
          </a:p>
          <a:p>
            <a:r>
              <a:rPr lang="en-US" dirty="0"/>
              <a:t>If you select View in the top right hand corner, you will see two options- speaker view and gallery view</a:t>
            </a:r>
          </a:p>
          <a:p>
            <a:r>
              <a:rPr lang="en-US" dirty="0"/>
              <a:t>Speaker view will switch the large video window between who is speaking with 3 or more participants in the meeting. </a:t>
            </a:r>
          </a:p>
          <a:p>
            <a:r>
              <a:rPr lang="en-US" dirty="0"/>
              <a:t>Gallery view lets you see thumbnail displays of participants, in a grid pattern, which expands and contracts as participants join and leave the meeting.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6695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spent time updating our vision and mission. </a:t>
            </a:r>
          </a:p>
        </p:txBody>
      </p:sp>
      <p:sp>
        <p:nvSpPr>
          <p:cNvPr id="4" name="Slide Number Placeholder 3"/>
          <p:cNvSpPr>
            <a:spLocks noGrp="1"/>
          </p:cNvSpPr>
          <p:nvPr>
            <p:ph type="sldNum" sz="quarter" idx="5"/>
          </p:nvPr>
        </p:nvSpPr>
        <p:spPr/>
        <p:txBody>
          <a:bodyPr/>
          <a:lstStyle/>
          <a:p>
            <a:fld id="{D8C3E97E-4890-4915-A7C2-F3D207C521C5}" type="slidenum">
              <a:rPr lang="en-US" smtClean="0"/>
              <a:t>5</a:t>
            </a:fld>
            <a:endParaRPr lang="en-US" dirty="0"/>
          </a:p>
        </p:txBody>
      </p:sp>
    </p:spTree>
    <p:extLst>
      <p:ext uri="{BB962C8B-B14F-4D97-AF65-F5344CB8AC3E}">
        <p14:creationId xmlns:p14="http://schemas.microsoft.com/office/powerpoint/2010/main" val="2477221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Calibri" panose="020F0502020204030204" pitchFamily="34" charset="0"/>
              </a:rPr>
              <a:t>We include the nondiscrimination statement in our trainings as a reminder of our responsibilities to ensure all eligible people may participate in our child nutrition programs. As equal opportunity providers, we prohibit discrimination in our programs and provide fair and equitable treatment to every participant. For the full disclosure statement, visit the School Nutrition civil rights webpage.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035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some other conditions for success to make our time together today as meaningful as possible.  Today we’ll be heading into small group discussions, and our goal is for these discussions to be a place where you feel safe sharing best practices you’ve developed this year, as well as sharing challenges so your peers can help generate solutions.</a:t>
            </a:r>
          </a:p>
          <a:p>
            <a:endParaRPr lang="en-US" dirty="0"/>
          </a:p>
          <a:p>
            <a:r>
              <a:rPr lang="en-US" dirty="0"/>
              <a:t>Are there any other conditions that would help ensure a successful session that you would like to add today?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092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By the end of this training, you will be able to: describe best practices other sponsors have developed to address the current supply chain challenges and apply relevant solutions to your own child nutrition program. </a:t>
            </a:r>
          </a:p>
          <a:p>
            <a:pPr marL="0" marR="0" lvl="0" indent="0" algn="l" rtl="0">
              <a:lnSpc>
                <a:spcPct val="100000"/>
              </a:lnSpc>
              <a:spcBef>
                <a:spcPts val="0"/>
              </a:spcBef>
              <a:spcAft>
                <a:spcPts val="0"/>
              </a:spcAft>
              <a:buClr>
                <a:schemeClr val="dk1"/>
              </a:buClr>
              <a:buSzPts val="1200"/>
              <a:buFont typeface="Calibri"/>
              <a:buNone/>
            </a:pPr>
            <a:endParaRPr lang="en-US" sz="120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dirty="0"/>
              <a:t>You will receive 1 hour of training for your participation in today’s call.  The training certificate is accessible after you complete the evaluation survey, which will be shared at the end of this session.</a:t>
            </a: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p>
        </p:txBody>
      </p:sp>
      <p:sp>
        <p:nvSpPr>
          <p:cNvPr id="4" name="Slide Number Placeholder 3"/>
          <p:cNvSpPr>
            <a:spLocks noGrp="1"/>
          </p:cNvSpPr>
          <p:nvPr>
            <p:ph type="sldNum" sz="quarter" idx="5"/>
          </p:nvPr>
        </p:nvSpPr>
        <p:spPr/>
        <p:txBody>
          <a:bodyPr/>
          <a:lstStyle/>
          <a:p>
            <a:fld id="{D908E5F3-66E8-484D-9DED-AEF33F8FC268}" type="slidenum">
              <a:rPr lang="en-US" smtClean="0"/>
              <a:t>8</a:t>
            </a:fld>
            <a:endParaRPr lang="en-US"/>
          </a:p>
        </p:txBody>
      </p:sp>
    </p:spTree>
    <p:extLst>
      <p:ext uri="{BB962C8B-B14F-4D97-AF65-F5344CB8AC3E}">
        <p14:creationId xmlns:p14="http://schemas.microsoft.com/office/powerpoint/2010/main" val="2123649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We know that you all are experiencing supply chain challenges this year, and I want to start by giving you a quick overview of how CDE is supporting sponsors through these challenges. On the resource front, we have created a new supply chain section of our online back to school resources where we’re posting new guidance documents and communication templates you can use in your district and are also using this space to highlight resources from the USDA, SNA, and other partners.  This section of our website will continue to be updated as new materials are released or webinars are announced, so make sure to check back often.</a:t>
            </a:r>
          </a:p>
          <a:p>
            <a:pPr marL="457200" marR="0" lvl="1">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Quick plug for attending the webinars listed here or watching the recording afterwards – School nutrition directors from across the country have been sharing really innovative ways they are adjusting to the challenges this year.  Some highlights I’ve heard from joining these recently include planning an no utensil menu day each week focused on finger foods, or using the packaging a product comes in already to make the rest of the meal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ie</a:t>
            </a:r>
            <a:r>
              <a:rPr lang="en-US" sz="1200" dirty="0">
                <a:effectLst/>
                <a:latin typeface="Calibri" panose="020F0502020204030204" pitchFamily="34" charset="0"/>
                <a:ea typeface="Calibri" panose="020F0502020204030204" pitchFamily="34" charset="0"/>
                <a:cs typeface="Times New Roman" panose="02020603050405020304" pitchFamily="18" charset="0"/>
              </a:rPr>
              <a:t>, walking nachos or corn chip pie)</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We’re also consistently communicating with the USDA as well as partners in Colorado to share feedback we are hearing from sponsors.  Being able to elevate your voices and the challenges you’ve shared has been really helpful for multiple reasons – it allows us to share real-time shortages to keep these groups up to date on the challenges you’re experiencing, and also allows us to identify new resources that are most useful to our sponsors at this time.  Please continue to share your feedback with us so we can continue to advocate for you and your programs.</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USDA has released a number of flexibilities this year to support sponsors through these challenging times.  These include:</a:t>
            </a:r>
          </a:p>
          <a:p>
            <a:pPr marL="342900" marR="0" lvl="0" indent="-342900">
              <a:lnSpc>
                <a:spcPct val="107000"/>
              </a:lnSpc>
              <a:spcBef>
                <a:spcPts val="0"/>
              </a:spcBef>
              <a:spcAft>
                <a:spcPts val="0"/>
              </a:spcAft>
              <a:buFont typeface="Calibri" panose="020F050202020403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Meal pattern waivers, which we’ll talk about more in a moment</a:t>
            </a:r>
          </a:p>
          <a:p>
            <a:pPr marL="342900" marR="0" lvl="0" indent="-342900">
              <a:lnSpc>
                <a:spcPct val="107000"/>
              </a:lnSpc>
              <a:spcBef>
                <a:spcPts val="0"/>
              </a:spcBef>
              <a:spcAft>
                <a:spcPts val="0"/>
              </a:spcAft>
              <a:buFont typeface="Calibri" panose="020F050202020403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Procurement flexibilities to allow non-competitive purchases and contracts, and the decision not to conduct procurement reviews this year; both of which can hopefully reduce some of the administrative burden with operating your program this year</a:t>
            </a:r>
          </a:p>
          <a:p>
            <a:pPr marL="342900" marR="0" lvl="0" indent="-342900">
              <a:lnSpc>
                <a:spcPct val="107000"/>
              </a:lnSpc>
              <a:spcBef>
                <a:spcPts val="0"/>
              </a:spcBef>
              <a:spcAft>
                <a:spcPts val="0"/>
              </a:spcAft>
              <a:buFont typeface="Calibri" panose="020F050202020403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And last but not least, USDA is waiving the requirement that fiscal action be applied for missing components, missing production records, and repeated violations involving milk type and vegetable subgroups when due to COVID-related supply chain disruptions.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I’ll now pass it over to my colleague Erin who will review the meal pattern waivers available this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dirty="0">
              <a:solidFill>
                <a:srgbClr val="000000"/>
              </a:solidFill>
              <a:effectLst/>
              <a:latin typeface="+mn-lt"/>
            </a:endParaRP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34491195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EF7521">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EF7521"/>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164079"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hyperlink" Target="https://app.smartsheet.com/b/form/d890d4c6e2dc4e91afb319cb426e615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mailto:Opgenorth_e@cde.state.co.u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hyperlink" Target="https://app.smartsheet.com/b/form/c22b69634b4e4a8596306d45ac107c2f" TargetMode="External"/><Relationship Id="rId5" Type="http://schemas.openxmlformats.org/officeDocument/2006/relationships/image" Target="../media/image32.sv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hyperlink" Target="https://www.surveymonkey.com/r/XHWHNM6"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3.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4.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5.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5.xml"/><Relationship Id="rId7" Type="http://schemas.openxmlformats.org/officeDocument/2006/relationships/diagramColors" Target="../diagrams/colors1.xml"/><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hyperlink" Target="mailto:program.intake@usda.gov" TargetMode="External"/><Relationship Id="rId5" Type="http://schemas.openxmlformats.org/officeDocument/2006/relationships/hyperlink" Target="https://www.usda.gov/oascr/how-to-file-a-program-discrimination-complaint" TargetMode="External"/><Relationship Id="rId4" Type="http://schemas.openxmlformats.org/officeDocument/2006/relationships/hyperlink" Target="https://www.usda.gov/sites/default/files/documents/USDA-OASCR%20P-Complaint-Form-0508-0002-508-11-28-17Fax2Mail.pdf"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18" Type="http://schemas.openxmlformats.org/officeDocument/2006/relationships/image" Target="../media/image29.png"/><Relationship Id="rId3" Type="http://schemas.openxmlformats.org/officeDocument/2006/relationships/notesSlide" Target="../notesSlides/notesSlide7.xml"/><Relationship Id="rId7" Type="http://schemas.openxmlformats.org/officeDocument/2006/relationships/image" Target="../media/image18.svg"/><Relationship Id="rId12" Type="http://schemas.openxmlformats.org/officeDocument/2006/relationships/image" Target="../media/image23.png"/><Relationship Id="rId17" Type="http://schemas.openxmlformats.org/officeDocument/2006/relationships/image" Target="../media/image28.svg"/><Relationship Id="rId2" Type="http://schemas.openxmlformats.org/officeDocument/2006/relationships/slideLayout" Target="../slideLayouts/slideLayout2.xml"/><Relationship Id="rId16" Type="http://schemas.openxmlformats.org/officeDocument/2006/relationships/image" Target="../media/image27.png"/><Relationship Id="rId1" Type="http://schemas.openxmlformats.org/officeDocument/2006/relationships/tags" Target="../tags/tag8.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21.png"/><Relationship Id="rId19" Type="http://schemas.openxmlformats.org/officeDocument/2006/relationships/image" Target="../media/image30.sv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On the Menu</a:t>
            </a:r>
            <a:br>
              <a:rPr lang="en-US" dirty="0"/>
            </a:br>
            <a:r>
              <a:rPr lang="en-US" dirty="0"/>
              <a:t>Supply Chain Challenges</a:t>
            </a:r>
          </a:p>
        </p:txBody>
      </p:sp>
      <p:sp>
        <p:nvSpPr>
          <p:cNvPr id="3" name="Subtitle 2"/>
          <p:cNvSpPr>
            <a:spLocks noGrp="1"/>
          </p:cNvSpPr>
          <p:nvPr>
            <p:ph type="subTitle" idx="1"/>
          </p:nvPr>
        </p:nvSpPr>
        <p:spPr/>
        <p:txBody>
          <a:bodyPr/>
          <a:lstStyle/>
          <a:p>
            <a:r>
              <a:rPr lang="en-US" dirty="0"/>
              <a:t>November 18, 2021</a:t>
            </a:r>
          </a:p>
        </p:txBody>
      </p:sp>
    </p:spTree>
    <p:custDataLst>
      <p:tags r:id="rId1"/>
    </p:custDataLst>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2EA19-BBB8-4A75-B314-F8D2DA77E61E}"/>
              </a:ext>
            </a:extLst>
          </p:cNvPr>
          <p:cNvSpPr>
            <a:spLocks noGrp="1"/>
          </p:cNvSpPr>
          <p:nvPr>
            <p:ph type="title"/>
          </p:nvPr>
        </p:nvSpPr>
        <p:spPr/>
        <p:txBody>
          <a:bodyPr/>
          <a:lstStyle/>
          <a:p>
            <a:r>
              <a:rPr lang="en-US" dirty="0"/>
              <a:t>Meal Pattern Waivers</a:t>
            </a:r>
          </a:p>
        </p:txBody>
      </p:sp>
      <p:sp>
        <p:nvSpPr>
          <p:cNvPr id="3" name="Content Placeholder 2">
            <a:extLst>
              <a:ext uri="{FF2B5EF4-FFF2-40B4-BE49-F238E27FC236}">
                <a16:creationId xmlns:a16="http://schemas.microsoft.com/office/drawing/2014/main" id="{503F6A34-B656-47C8-8A8F-D5E4C3ED5838}"/>
              </a:ext>
            </a:extLst>
          </p:cNvPr>
          <p:cNvSpPr>
            <a:spLocks noGrp="1"/>
          </p:cNvSpPr>
          <p:nvPr>
            <p:ph idx="1"/>
          </p:nvPr>
        </p:nvSpPr>
        <p:spPr/>
        <p:txBody>
          <a:bodyPr/>
          <a:lstStyle/>
          <a:p>
            <a:pPr fontAlgn="base">
              <a:spcBef>
                <a:spcPts val="0"/>
              </a:spcBef>
            </a:pPr>
            <a:r>
              <a:rPr lang="en-US" sz="1800" dirty="0">
                <a:solidFill>
                  <a:srgbClr val="000000"/>
                </a:solidFill>
                <a:latin typeface="Calibri" panose="020F0502020204030204" pitchFamily="34" charset="0"/>
              </a:rPr>
              <a:t>USDA is allowing meal pattern waiver requests for the following: </a:t>
            </a:r>
            <a:endParaRPr lang="en-US" sz="1800" dirty="0">
              <a:solidFill>
                <a:srgbClr val="000000"/>
              </a:solidFill>
              <a:latin typeface="Arial" panose="020B0604020202020204" pitchFamily="34" charset="0"/>
            </a:endParaRPr>
          </a:p>
          <a:p>
            <a:pPr marL="557213" lvl="1" indent="-214313" fontAlgn="base">
              <a:spcBef>
                <a:spcPts val="825"/>
              </a:spcBef>
            </a:pPr>
            <a:r>
              <a:rPr lang="en-US" sz="1650" dirty="0">
                <a:solidFill>
                  <a:srgbClr val="000000"/>
                </a:solidFill>
                <a:latin typeface="Calibri" panose="020F0502020204030204" pitchFamily="34" charset="0"/>
              </a:rPr>
              <a:t>Sodium requirements</a:t>
            </a:r>
            <a:endParaRPr lang="en-US" sz="1650" dirty="0">
              <a:solidFill>
                <a:srgbClr val="000000"/>
              </a:solidFill>
              <a:latin typeface="Courier New" panose="02070309020205020404" pitchFamily="49" charset="0"/>
            </a:endParaRPr>
          </a:p>
          <a:p>
            <a:pPr marL="557213" lvl="1" indent="-214313" fontAlgn="base">
              <a:spcBef>
                <a:spcPts val="375"/>
              </a:spcBef>
            </a:pPr>
            <a:r>
              <a:rPr lang="en-US" sz="1650" dirty="0">
                <a:solidFill>
                  <a:srgbClr val="000000"/>
                </a:solidFill>
                <a:latin typeface="Calibri" panose="020F0502020204030204" pitchFamily="34" charset="0"/>
              </a:rPr>
              <a:t>Whole grain-rich requirements</a:t>
            </a:r>
            <a:endParaRPr lang="en-US" sz="1650" dirty="0">
              <a:solidFill>
                <a:srgbClr val="000000"/>
              </a:solidFill>
              <a:latin typeface="Courier New" panose="02070309020205020404" pitchFamily="49" charset="0"/>
            </a:endParaRPr>
          </a:p>
          <a:p>
            <a:pPr marL="557213" lvl="1" indent="-214313" fontAlgn="base">
              <a:spcBef>
                <a:spcPts val="375"/>
              </a:spcBef>
            </a:pPr>
            <a:r>
              <a:rPr lang="en-US" sz="1650" dirty="0">
                <a:solidFill>
                  <a:srgbClr val="000000"/>
                </a:solidFill>
                <a:latin typeface="Calibri" panose="020F0502020204030204" pitchFamily="34" charset="0"/>
              </a:rPr>
              <a:t>Vegetable subgroup requirements</a:t>
            </a:r>
            <a:endParaRPr lang="en-US" sz="1650" dirty="0">
              <a:solidFill>
                <a:srgbClr val="000000"/>
              </a:solidFill>
              <a:latin typeface="Courier New" panose="02070309020205020404" pitchFamily="49" charset="0"/>
            </a:endParaRPr>
          </a:p>
          <a:p>
            <a:pPr marL="557213" lvl="1" indent="-214313" fontAlgn="base">
              <a:spcBef>
                <a:spcPts val="375"/>
              </a:spcBef>
            </a:pPr>
            <a:r>
              <a:rPr lang="en-US" sz="1650" dirty="0">
                <a:solidFill>
                  <a:srgbClr val="000000"/>
                </a:solidFill>
                <a:latin typeface="Calibri" panose="020F0502020204030204" pitchFamily="34" charset="0"/>
              </a:rPr>
              <a:t>Milk variety requirements</a:t>
            </a:r>
            <a:endParaRPr lang="en-US" sz="1650" dirty="0">
              <a:solidFill>
                <a:srgbClr val="000000"/>
              </a:solidFill>
              <a:latin typeface="Courier New" panose="02070309020205020404" pitchFamily="49" charset="0"/>
            </a:endParaRPr>
          </a:p>
          <a:p>
            <a:pPr marL="557213" lvl="1" indent="-214313" fontAlgn="base">
              <a:spcBef>
                <a:spcPts val="375"/>
              </a:spcBef>
            </a:pPr>
            <a:r>
              <a:rPr lang="en-US" sz="1650" dirty="0">
                <a:solidFill>
                  <a:srgbClr val="000000"/>
                </a:solidFill>
                <a:latin typeface="Calibri" panose="020F0502020204030204" pitchFamily="34" charset="0"/>
              </a:rPr>
              <a:t>Low-fat flavored milk</a:t>
            </a:r>
            <a:endParaRPr lang="en-US" sz="1650" dirty="0">
              <a:solidFill>
                <a:srgbClr val="000000"/>
              </a:solidFill>
              <a:latin typeface="Courier New" panose="02070309020205020404" pitchFamily="49" charset="0"/>
            </a:endParaRPr>
          </a:p>
          <a:p>
            <a:pPr marL="557213" lvl="1" indent="-214313" fontAlgn="base">
              <a:spcBef>
                <a:spcPts val="375"/>
              </a:spcBef>
            </a:pPr>
            <a:r>
              <a:rPr lang="en-US" sz="1650" dirty="0">
                <a:solidFill>
                  <a:srgbClr val="000000"/>
                </a:solidFill>
                <a:latin typeface="Calibri" panose="020F0502020204030204" pitchFamily="34" charset="0"/>
              </a:rPr>
              <a:t>Age/grade group (pre-K-12)</a:t>
            </a:r>
          </a:p>
          <a:p>
            <a:pPr marL="342900" lvl="1" indent="0" fontAlgn="base">
              <a:spcBef>
                <a:spcPts val="375"/>
              </a:spcBef>
              <a:buNone/>
            </a:pPr>
            <a:endParaRPr lang="en-US" sz="1650" dirty="0">
              <a:solidFill>
                <a:srgbClr val="000000"/>
              </a:solidFill>
              <a:latin typeface="Courier New" panose="02070309020205020404" pitchFamily="49" charset="0"/>
            </a:endParaRPr>
          </a:p>
          <a:p>
            <a:pPr fontAlgn="base">
              <a:spcBef>
                <a:spcPts val="750"/>
              </a:spcBef>
            </a:pPr>
            <a:r>
              <a:rPr lang="en-US" sz="1800" dirty="0">
                <a:solidFill>
                  <a:srgbClr val="000000"/>
                </a:solidFill>
                <a:latin typeface="Calibri" panose="020F0502020204030204" pitchFamily="34" charset="0"/>
              </a:rPr>
              <a:t>Sponsors may apply for these flexibilities using the </a:t>
            </a:r>
            <a:r>
              <a:rPr lang="en-US" sz="1800" u="sng" dirty="0">
                <a:solidFill>
                  <a:srgbClr val="0563C1"/>
                </a:solidFill>
                <a:latin typeface="Calibri" panose="020F0502020204030204" pitchFamily="34" charset="0"/>
                <a:hlinkClick r:id="rId3"/>
              </a:rPr>
              <a:t>Meal Pattern Waiver Request form</a:t>
            </a:r>
            <a:endParaRPr lang="en-US" sz="1800" u="sng" dirty="0">
              <a:solidFill>
                <a:srgbClr val="0563C1"/>
              </a:solidFill>
              <a:latin typeface="Calibri" panose="020F0502020204030204" pitchFamily="34" charset="0"/>
            </a:endParaRPr>
          </a:p>
          <a:p>
            <a:pPr lvl="1" fontAlgn="base">
              <a:spcBef>
                <a:spcPts val="750"/>
              </a:spcBef>
            </a:pPr>
            <a:r>
              <a:rPr lang="en-US" sz="1400" dirty="0">
                <a:solidFill>
                  <a:srgbClr val="000000"/>
                </a:solidFill>
                <a:latin typeface="Calibri" panose="020F0502020204030204" pitchFamily="34" charset="0"/>
              </a:rPr>
              <a:t>Short-term shortages – document on production records</a:t>
            </a:r>
            <a:endParaRPr lang="en-US" sz="1400" dirty="0">
              <a:solidFill>
                <a:srgbClr val="000000"/>
              </a:solidFill>
              <a:latin typeface="Courier New" panose="02070309020205020404" pitchFamily="49" charset="0"/>
            </a:endParaRPr>
          </a:p>
          <a:p>
            <a:pPr marL="0" indent="0" fontAlgn="base">
              <a:spcBef>
                <a:spcPts val="750"/>
              </a:spcBef>
              <a:buNone/>
            </a:pPr>
            <a:endParaRPr lang="en-US" sz="1800" dirty="0">
              <a:solidFill>
                <a:srgbClr val="000000"/>
              </a:solidFill>
              <a:latin typeface="Arial" panose="020B0604020202020204" pitchFamily="34" charset="0"/>
            </a:endParaRPr>
          </a:p>
          <a:p>
            <a:r>
              <a:rPr lang="en-US" sz="1800" dirty="0">
                <a:solidFill>
                  <a:srgbClr val="000000"/>
                </a:solidFill>
                <a:latin typeface="Calibri" panose="020F0502020204030204" pitchFamily="34" charset="0"/>
              </a:rPr>
              <a:t>For questions, contact Erin Opgenorth at </a:t>
            </a:r>
            <a:r>
              <a:rPr lang="en-US" sz="1800" u="sng" dirty="0">
                <a:solidFill>
                  <a:srgbClr val="0563C1"/>
                </a:solidFill>
                <a:latin typeface="Calibri" panose="020F0502020204030204" pitchFamily="34" charset="0"/>
                <a:hlinkClick r:id="rId4"/>
              </a:rPr>
              <a:t>Opgenorth_e@cde.state.co.us</a:t>
            </a:r>
            <a:r>
              <a:rPr lang="en-US" sz="1800" dirty="0">
                <a:solidFill>
                  <a:srgbClr val="0563C1"/>
                </a:solidFill>
                <a:latin typeface="Calibri" panose="020F0502020204030204" pitchFamily="34" charset="0"/>
              </a:rPr>
              <a:t> </a:t>
            </a:r>
            <a:r>
              <a:rPr lang="en-US" sz="1800" dirty="0">
                <a:solidFill>
                  <a:srgbClr val="000000"/>
                </a:solidFill>
                <a:latin typeface="Calibri" panose="020F0502020204030204" pitchFamily="34" charset="0"/>
              </a:rPr>
              <a:t>or 720-822-1883.</a:t>
            </a:r>
            <a:endParaRPr lang="en-US" dirty="0"/>
          </a:p>
          <a:p>
            <a:endParaRPr lang="en-US" dirty="0"/>
          </a:p>
        </p:txBody>
      </p:sp>
      <p:sp>
        <p:nvSpPr>
          <p:cNvPr id="4" name="Slide Number Placeholder 3">
            <a:extLst>
              <a:ext uri="{FF2B5EF4-FFF2-40B4-BE49-F238E27FC236}">
                <a16:creationId xmlns:a16="http://schemas.microsoft.com/office/drawing/2014/main" id="{74C4D3D5-4DB9-45F0-A764-F1DAE8D02317}"/>
              </a:ext>
            </a:extLst>
          </p:cNvPr>
          <p:cNvSpPr>
            <a:spLocks noGrp="1"/>
          </p:cNvSpPr>
          <p:nvPr>
            <p:ph type="sldNum" sz="quarter" idx="12"/>
          </p:nvPr>
        </p:nvSpPr>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631312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4A151-A57C-4D3A-94E9-2F7761A0A0B7}"/>
              </a:ext>
            </a:extLst>
          </p:cNvPr>
          <p:cNvSpPr>
            <a:spLocks noGrp="1"/>
          </p:cNvSpPr>
          <p:nvPr>
            <p:ph type="title"/>
          </p:nvPr>
        </p:nvSpPr>
        <p:spPr/>
        <p:txBody>
          <a:bodyPr/>
          <a:lstStyle/>
          <a:p>
            <a:r>
              <a:rPr lang="en-US" dirty="0"/>
              <a:t>Instructions for Breakout Groups</a:t>
            </a:r>
          </a:p>
        </p:txBody>
      </p:sp>
      <p:sp>
        <p:nvSpPr>
          <p:cNvPr id="3" name="Content Placeholder 2">
            <a:extLst>
              <a:ext uri="{FF2B5EF4-FFF2-40B4-BE49-F238E27FC236}">
                <a16:creationId xmlns:a16="http://schemas.microsoft.com/office/drawing/2014/main" id="{B43430D1-03E4-4BA6-B749-51E7797D0B6B}"/>
              </a:ext>
            </a:extLst>
          </p:cNvPr>
          <p:cNvSpPr>
            <a:spLocks noGrp="1"/>
          </p:cNvSpPr>
          <p:nvPr>
            <p:ph idx="1"/>
          </p:nvPr>
        </p:nvSpPr>
        <p:spPr>
          <a:xfrm>
            <a:off x="628650" y="1459986"/>
            <a:ext cx="7886700" cy="4640674"/>
          </a:xfrm>
        </p:spPr>
        <p:txBody>
          <a:bodyPr>
            <a:normAutofit/>
          </a:bodyPr>
          <a:lstStyle/>
          <a:p>
            <a:r>
              <a:rPr lang="en-US" dirty="0"/>
              <a:t>~20 minutes to discuss the prompts</a:t>
            </a:r>
          </a:p>
          <a:p>
            <a:r>
              <a:rPr lang="en-US" dirty="0"/>
              <a:t>School Nutrition staff will serve as notetakers</a:t>
            </a:r>
          </a:p>
          <a:p>
            <a:r>
              <a:rPr lang="en-US" dirty="0"/>
              <a:t>Decide who in your group will report back to the larger group</a:t>
            </a:r>
          </a:p>
          <a:p>
            <a:r>
              <a:rPr lang="en-US" dirty="0"/>
              <a:t>Notes will be collected in </a:t>
            </a:r>
            <a:r>
              <a:rPr lang="en-US" dirty="0" err="1"/>
              <a:t>Jamboard</a:t>
            </a:r>
            <a:r>
              <a:rPr lang="en-US" dirty="0"/>
              <a:t>, anyone can contribute!</a:t>
            </a:r>
          </a:p>
        </p:txBody>
      </p:sp>
      <p:sp>
        <p:nvSpPr>
          <p:cNvPr id="4" name="Slide Number Placeholder 3">
            <a:extLst>
              <a:ext uri="{FF2B5EF4-FFF2-40B4-BE49-F238E27FC236}">
                <a16:creationId xmlns:a16="http://schemas.microsoft.com/office/drawing/2014/main" id="{342AE11A-C833-4707-8619-DB5C3FF40F4C}"/>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
        <p:nvSpPr>
          <p:cNvPr id="5" name="TextBox 4">
            <a:extLst>
              <a:ext uri="{FF2B5EF4-FFF2-40B4-BE49-F238E27FC236}">
                <a16:creationId xmlns:a16="http://schemas.microsoft.com/office/drawing/2014/main" id="{E265E6A3-B572-4A90-A4E9-BD1F77EAD5B0}"/>
              </a:ext>
            </a:extLst>
          </p:cNvPr>
          <p:cNvSpPr txBox="1"/>
          <p:nvPr/>
        </p:nvSpPr>
        <p:spPr>
          <a:xfrm>
            <a:off x="448574" y="3499511"/>
            <a:ext cx="8066776" cy="1569660"/>
          </a:xfrm>
          <a:prstGeom prst="rect">
            <a:avLst/>
          </a:prstGeom>
          <a:noFill/>
          <a:ln w="28575">
            <a:solidFill>
              <a:srgbClr val="488BC9"/>
            </a:solidFill>
          </a:ln>
        </p:spPr>
        <p:txBody>
          <a:bodyPr wrap="square" rtlCol="0">
            <a:spAutoFit/>
          </a:bodyPr>
          <a:lstStyle/>
          <a:p>
            <a:r>
              <a:rPr lang="en-US" sz="1600" b="0" i="0" u="none" strike="noStrike" dirty="0">
                <a:solidFill>
                  <a:srgbClr val="000000"/>
                </a:solidFill>
                <a:effectLst/>
                <a:latin typeface="Arial" panose="020B0604020202020204" pitchFamily="34" charset="0"/>
              </a:rPr>
              <a:t>1-  We know that districts across the state (and country) have had to adjust their approach to feeding children based on the supply chain and labor challenges they are facing.  What solutions has your team developed to help mitigate these issue</a:t>
            </a:r>
            <a:r>
              <a:rPr lang="en-US" sz="1600" b="0" u="none" strike="noStrike" dirty="0">
                <a:solidFill>
                  <a:srgbClr val="000000"/>
                </a:solidFill>
                <a:effectLst/>
                <a:latin typeface="Arial" panose="020B0604020202020204" pitchFamily="34" charset="0"/>
              </a:rPr>
              <a:t>s? </a:t>
            </a:r>
            <a:r>
              <a:rPr lang="en-US" sz="1600" b="0" i="1" u="none" strike="noStrike" dirty="0">
                <a:solidFill>
                  <a:srgbClr val="000000"/>
                </a:solidFill>
                <a:effectLst/>
                <a:latin typeface="Arial" panose="020B0604020202020204" pitchFamily="34" charset="0"/>
              </a:rPr>
              <a:t>(Think about: menu planning, recipe substitutions, vendor relationships, recruiting/retaining staff, distribution, changes to meal service, creative supply uses, communication approach to your school community)</a:t>
            </a:r>
          </a:p>
        </p:txBody>
      </p:sp>
      <p:sp>
        <p:nvSpPr>
          <p:cNvPr id="6" name="TextBox 5">
            <a:extLst>
              <a:ext uri="{FF2B5EF4-FFF2-40B4-BE49-F238E27FC236}">
                <a16:creationId xmlns:a16="http://schemas.microsoft.com/office/drawing/2014/main" id="{7A3C9739-59FE-4AAF-ACCE-C6AD5D94F2F5}"/>
              </a:ext>
            </a:extLst>
          </p:cNvPr>
          <p:cNvSpPr txBox="1"/>
          <p:nvPr/>
        </p:nvSpPr>
        <p:spPr>
          <a:xfrm>
            <a:off x="448574" y="5461376"/>
            <a:ext cx="8066776" cy="584775"/>
          </a:xfrm>
          <a:prstGeom prst="rect">
            <a:avLst/>
          </a:prstGeom>
          <a:noFill/>
          <a:ln w="28575">
            <a:solidFill>
              <a:srgbClr val="488BC9"/>
            </a:solidFill>
          </a:ln>
        </p:spPr>
        <p:txBody>
          <a:bodyPr wrap="square" rtlCol="0">
            <a:spAutoFit/>
          </a:bodyPr>
          <a:lstStyle/>
          <a:p>
            <a:r>
              <a:rPr lang="en-US" sz="1600" dirty="0">
                <a:solidFill>
                  <a:srgbClr val="000000"/>
                </a:solidFill>
                <a:latin typeface="Arial" panose="020B0604020202020204" pitchFamily="34" charset="0"/>
              </a:rPr>
              <a:t>2- What are the current pain points that you’re working through?  Can your colleagues help to brainstorm solutions based on their foodservice operation?</a:t>
            </a:r>
          </a:p>
        </p:txBody>
      </p:sp>
    </p:spTree>
    <p:extLst>
      <p:ext uri="{BB962C8B-B14F-4D97-AF65-F5344CB8AC3E}">
        <p14:creationId xmlns:p14="http://schemas.microsoft.com/office/powerpoint/2010/main" val="1586915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9C528-FDBC-45B2-AA8B-9046EA287570}"/>
              </a:ext>
            </a:extLst>
          </p:cNvPr>
          <p:cNvSpPr>
            <a:spLocks noGrp="1"/>
          </p:cNvSpPr>
          <p:nvPr>
            <p:ph type="title"/>
          </p:nvPr>
        </p:nvSpPr>
        <p:spPr>
          <a:xfrm>
            <a:off x="324539" y="136933"/>
            <a:ext cx="7941325" cy="662302"/>
          </a:xfrm>
        </p:spPr>
        <p:txBody>
          <a:bodyPr anchor="b">
            <a:normAutofit/>
          </a:bodyPr>
          <a:lstStyle/>
          <a:p>
            <a:r>
              <a:rPr lang="en-US" dirty="0"/>
              <a:t>Register for an Online Training Account</a:t>
            </a:r>
          </a:p>
        </p:txBody>
      </p:sp>
      <p:cxnSp>
        <p:nvCxnSpPr>
          <p:cNvPr id="11" name="Straight Connector 1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Graphic 5" descr="Internet with solid fill">
            <a:extLst>
              <a:ext uri="{FF2B5EF4-FFF2-40B4-BE49-F238E27FC236}">
                <a16:creationId xmlns:a16="http://schemas.microsoft.com/office/drawing/2014/main" id="{318FC851-EA72-4D86-8CAA-57BB1E73CB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5517" y="2811104"/>
            <a:ext cx="2524860" cy="2524860"/>
          </a:xfrm>
          <a:prstGeom prst="rect">
            <a:avLst/>
          </a:prstGeom>
        </p:spPr>
      </p:pic>
      <p:sp>
        <p:nvSpPr>
          <p:cNvPr id="3" name="Content Placeholder 2">
            <a:extLst>
              <a:ext uri="{FF2B5EF4-FFF2-40B4-BE49-F238E27FC236}">
                <a16:creationId xmlns:a16="http://schemas.microsoft.com/office/drawing/2014/main" id="{FE7CD5E9-C7C2-43E1-863A-EC1529B06566}"/>
              </a:ext>
            </a:extLst>
          </p:cNvPr>
          <p:cNvSpPr>
            <a:spLocks noGrp="1"/>
          </p:cNvSpPr>
          <p:nvPr>
            <p:ph idx="1"/>
          </p:nvPr>
        </p:nvSpPr>
        <p:spPr>
          <a:xfrm>
            <a:off x="3716515" y="2682433"/>
            <a:ext cx="4711627" cy="3215749"/>
          </a:xfrm>
        </p:spPr>
        <p:txBody>
          <a:bodyPr>
            <a:normAutofit fontScale="92500" lnSpcReduction="20000"/>
          </a:bodyPr>
          <a:lstStyle/>
          <a:p>
            <a:r>
              <a:rPr lang="en-US" sz="2800" dirty="0"/>
              <a:t>School Nutrition moved all of its online trainings to a new platform.</a:t>
            </a:r>
          </a:p>
          <a:p>
            <a:r>
              <a:rPr lang="en-US" sz="2800" dirty="0"/>
              <a:t>To access online trainings and receive professional standards credit, register for a FREE Moodle account</a:t>
            </a:r>
          </a:p>
          <a:p>
            <a:pPr lvl="1"/>
            <a:r>
              <a:rPr lang="en-US" sz="2800" dirty="0">
                <a:hlinkClick r:id="rId6"/>
              </a:rPr>
              <a:t>https://app.smartsheet.com/b/form/c22b69634b4e4a8596306d45ac107c2f</a:t>
            </a:r>
            <a:endParaRPr lang="en-US" sz="2800" dirty="0"/>
          </a:p>
          <a:p>
            <a:pPr marL="457200" lvl="1" indent="0">
              <a:buNone/>
            </a:pPr>
            <a:endParaRPr lang="en-US" sz="2100" dirty="0"/>
          </a:p>
        </p:txBody>
      </p:sp>
      <p:sp>
        <p:nvSpPr>
          <p:cNvPr id="4" name="Slide Number Placeholder 3">
            <a:extLst>
              <a:ext uri="{FF2B5EF4-FFF2-40B4-BE49-F238E27FC236}">
                <a16:creationId xmlns:a16="http://schemas.microsoft.com/office/drawing/2014/main" id="{623A8DE1-680F-4ED4-9A0A-D056B65A886F}"/>
              </a:ext>
            </a:extLst>
          </p:cNvPr>
          <p:cNvSpPr>
            <a:spLocks noGrp="1"/>
          </p:cNvSpPr>
          <p:nvPr>
            <p:ph type="sldNum" sz="quarter" idx="12"/>
          </p:nvPr>
        </p:nvSpPr>
        <p:spPr>
          <a:xfrm>
            <a:off x="7748177" y="6217920"/>
            <a:ext cx="685800" cy="365125"/>
          </a:xfrm>
        </p:spPr>
        <p:txBody>
          <a:bodyPr>
            <a:normAutofit/>
          </a:bodyPr>
          <a:lstStyle/>
          <a:p>
            <a:pPr algn="r">
              <a:spcAft>
                <a:spcPts val="600"/>
              </a:spcAft>
            </a:pPr>
            <a:fld id="{C479D5F6-EDCB-402A-AC08-4943A1820E8F}" type="slidenum">
              <a:rPr lang="en-US" sz="1000">
                <a:solidFill>
                  <a:prstClr val="black">
                    <a:lumMod val="50000"/>
                    <a:lumOff val="50000"/>
                  </a:prstClr>
                </a:solidFill>
              </a:rPr>
              <a:pPr algn="r">
                <a:spcAft>
                  <a:spcPts val="600"/>
                </a:spcAft>
              </a:pPr>
              <a:t>12</a:t>
            </a:fld>
            <a:endParaRPr lang="en-US" sz="1000">
              <a:solidFill>
                <a:prstClr val="black">
                  <a:lumMod val="50000"/>
                  <a:lumOff val="50000"/>
                </a:prstClr>
              </a:solidFill>
            </a:endParaRPr>
          </a:p>
        </p:txBody>
      </p:sp>
    </p:spTree>
    <p:custDataLst>
      <p:tags r:id="rId1"/>
    </p:custDataLst>
    <p:extLst>
      <p:ext uri="{BB962C8B-B14F-4D97-AF65-F5344CB8AC3E}">
        <p14:creationId xmlns:p14="http://schemas.microsoft.com/office/powerpoint/2010/main" val="4109168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06ED1-9168-44EE-9385-1F7678B85F35}"/>
              </a:ext>
            </a:extLst>
          </p:cNvPr>
          <p:cNvSpPr>
            <a:spLocks noGrp="1"/>
          </p:cNvSpPr>
          <p:nvPr>
            <p:ph type="title"/>
          </p:nvPr>
        </p:nvSpPr>
        <p:spPr/>
        <p:txBody>
          <a:bodyPr/>
          <a:lstStyle/>
          <a:p>
            <a:r>
              <a:rPr lang="en-US" dirty="0"/>
              <a:t>Training Evaluation and Certificate </a:t>
            </a:r>
          </a:p>
        </p:txBody>
      </p:sp>
      <p:sp>
        <p:nvSpPr>
          <p:cNvPr id="3" name="Content Placeholder 2">
            <a:extLst>
              <a:ext uri="{FF2B5EF4-FFF2-40B4-BE49-F238E27FC236}">
                <a16:creationId xmlns:a16="http://schemas.microsoft.com/office/drawing/2014/main" id="{5745E0C3-6A9A-439B-8581-54EED444C25F}"/>
              </a:ext>
            </a:extLst>
          </p:cNvPr>
          <p:cNvSpPr>
            <a:spLocks noGrp="1"/>
          </p:cNvSpPr>
          <p:nvPr>
            <p:ph idx="1"/>
          </p:nvPr>
        </p:nvSpPr>
        <p:spPr/>
        <p:txBody>
          <a:bodyPr/>
          <a:lstStyle/>
          <a:p>
            <a:r>
              <a:rPr lang="en-US" dirty="0"/>
              <a:t>Click this link to complete a quick training evaluation</a:t>
            </a:r>
          </a:p>
          <a:p>
            <a:pPr lvl="1"/>
            <a:r>
              <a:rPr lang="en-US" dirty="0">
                <a:hlinkClick r:id="rId4"/>
              </a:rPr>
              <a:t>https://www.surveymonkey.com/r/XHWHNM6</a:t>
            </a:r>
            <a:endParaRPr lang="en-US" dirty="0"/>
          </a:p>
          <a:p>
            <a:pPr lvl="1"/>
            <a:r>
              <a:rPr lang="en-US" dirty="0"/>
              <a:t>When you submit the evaluation click “DONE” on the survey thank you page to download your certificate </a:t>
            </a:r>
          </a:p>
        </p:txBody>
      </p:sp>
      <p:sp>
        <p:nvSpPr>
          <p:cNvPr id="4" name="Slide Number Placeholder 3">
            <a:extLst>
              <a:ext uri="{FF2B5EF4-FFF2-40B4-BE49-F238E27FC236}">
                <a16:creationId xmlns:a16="http://schemas.microsoft.com/office/drawing/2014/main" id="{E49BAC07-B043-4ADC-BD81-259C30F3A193}"/>
              </a:ext>
            </a:extLst>
          </p:cNvPr>
          <p:cNvSpPr>
            <a:spLocks noGrp="1"/>
          </p:cNvSpPr>
          <p:nvPr>
            <p:ph type="sldNum" sz="quarter" idx="12"/>
          </p:nvPr>
        </p:nvSpPr>
        <p:spPr/>
        <p:txBody>
          <a:bodyPr/>
          <a:lstStyle/>
          <a:p>
            <a:fld id="{C479D5F6-EDCB-402A-AC08-4943A1820E8F}" type="slidenum">
              <a:rPr lang="en-US" smtClean="0"/>
              <a:pPr/>
              <a:t>13</a:t>
            </a:fld>
            <a:endParaRPr lang="en-US" dirty="0"/>
          </a:p>
        </p:txBody>
      </p:sp>
      <p:pic>
        <p:nvPicPr>
          <p:cNvPr id="5" name="Picture 4">
            <a:extLst>
              <a:ext uri="{FF2B5EF4-FFF2-40B4-BE49-F238E27FC236}">
                <a16:creationId xmlns:a16="http://schemas.microsoft.com/office/drawing/2014/main" id="{B204EAFA-55D3-429E-8871-AAD5D461E983}"/>
              </a:ext>
            </a:extLst>
          </p:cNvPr>
          <p:cNvPicPr>
            <a:picLocks noChangeAspect="1"/>
          </p:cNvPicPr>
          <p:nvPr/>
        </p:nvPicPr>
        <p:blipFill>
          <a:blip r:embed="rId5"/>
          <a:stretch>
            <a:fillRect/>
          </a:stretch>
        </p:blipFill>
        <p:spPr>
          <a:xfrm>
            <a:off x="1138927" y="2775197"/>
            <a:ext cx="7291448" cy="3651821"/>
          </a:xfrm>
          <a:prstGeom prst="rect">
            <a:avLst/>
          </a:prstGeom>
        </p:spPr>
      </p:pic>
      <p:sp>
        <p:nvSpPr>
          <p:cNvPr id="6" name="Rectangle 5">
            <a:extLst>
              <a:ext uri="{FF2B5EF4-FFF2-40B4-BE49-F238E27FC236}">
                <a16:creationId xmlns:a16="http://schemas.microsoft.com/office/drawing/2014/main" id="{17E82BDD-2E71-4CDC-BB46-AE20782C122B}"/>
              </a:ext>
            </a:extLst>
          </p:cNvPr>
          <p:cNvSpPr/>
          <p:nvPr/>
        </p:nvSpPr>
        <p:spPr>
          <a:xfrm>
            <a:off x="1427679" y="3997842"/>
            <a:ext cx="4753439" cy="914400"/>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FC0987F6-C50D-4304-9F8B-BF1FCF87C117}"/>
              </a:ext>
            </a:extLst>
          </p:cNvPr>
          <p:cNvPicPr>
            <a:picLocks noChangeAspect="1"/>
          </p:cNvPicPr>
          <p:nvPr/>
        </p:nvPicPr>
        <p:blipFill>
          <a:blip r:embed="rId6"/>
          <a:stretch>
            <a:fillRect/>
          </a:stretch>
        </p:blipFill>
        <p:spPr>
          <a:xfrm>
            <a:off x="1349997" y="5442807"/>
            <a:ext cx="2871465" cy="512108"/>
          </a:xfrm>
          <a:prstGeom prst="rect">
            <a:avLst/>
          </a:prstGeom>
        </p:spPr>
      </p:pic>
    </p:spTree>
    <p:custDataLst>
      <p:tags r:id="rId1"/>
    </p:custDataLst>
    <p:extLst>
      <p:ext uri="{BB962C8B-B14F-4D97-AF65-F5344CB8AC3E}">
        <p14:creationId xmlns:p14="http://schemas.microsoft.com/office/powerpoint/2010/main" val="2937303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59738D-0461-42F5-B146-A03876C9BFEE}"/>
              </a:ext>
            </a:extLst>
          </p:cNvPr>
          <p:cNvSpPr>
            <a:spLocks noGrp="1"/>
          </p:cNvSpPr>
          <p:nvPr>
            <p:ph type="ctrTitle"/>
          </p:nvPr>
        </p:nvSpPr>
        <p:spPr/>
        <p:txBody>
          <a:bodyPr/>
          <a:lstStyle/>
          <a:p>
            <a:r>
              <a:rPr lang="en-US" dirty="0"/>
              <a:t>Thank you!</a:t>
            </a:r>
          </a:p>
        </p:txBody>
      </p:sp>
    </p:spTree>
    <p:custDataLst>
      <p:tags r:id="rId1"/>
    </p:custDataLst>
    <p:extLst>
      <p:ext uri="{BB962C8B-B14F-4D97-AF65-F5344CB8AC3E}">
        <p14:creationId xmlns:p14="http://schemas.microsoft.com/office/powerpoint/2010/main" val="1910162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393D1-D222-401B-A916-73419F12172B}"/>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8559E92B-57F1-4EC9-BC34-7B5B9604A29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438" y="254514"/>
            <a:ext cx="9139123" cy="5711952"/>
          </a:xfrm>
          <a:prstGeom prst="rect">
            <a:avLst/>
          </a:prstGeom>
        </p:spPr>
      </p:pic>
      <p:sp>
        <p:nvSpPr>
          <p:cNvPr id="4" name="Speech Bubble: Rectangle 3">
            <a:extLst>
              <a:ext uri="{FF2B5EF4-FFF2-40B4-BE49-F238E27FC236}">
                <a16:creationId xmlns:a16="http://schemas.microsoft.com/office/drawing/2014/main" id="{23871570-ADD1-4829-92C2-045ED3A74159}"/>
              </a:ext>
            </a:extLst>
          </p:cNvPr>
          <p:cNvSpPr/>
          <p:nvPr/>
        </p:nvSpPr>
        <p:spPr>
          <a:xfrm>
            <a:off x="63610" y="4253948"/>
            <a:ext cx="1039871" cy="756418"/>
          </a:xfrm>
          <a:prstGeom prst="wedgeRectCallout">
            <a:avLst>
              <a:gd name="adj1" fmla="val -8056"/>
              <a:gd name="adj2" fmla="val 127818"/>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Mute/</a:t>
            </a:r>
          </a:p>
          <a:p>
            <a:pPr algn="ctr"/>
            <a:r>
              <a:rPr lang="en-US" sz="1600" b="1" dirty="0"/>
              <a:t>unmute</a:t>
            </a:r>
          </a:p>
        </p:txBody>
      </p:sp>
      <p:sp>
        <p:nvSpPr>
          <p:cNvPr id="5" name="Speech Bubble: Rectangle 4">
            <a:extLst>
              <a:ext uri="{FF2B5EF4-FFF2-40B4-BE49-F238E27FC236}">
                <a16:creationId xmlns:a16="http://schemas.microsoft.com/office/drawing/2014/main" id="{17C32B33-8B13-41EA-AE96-FF0648B90358}"/>
              </a:ext>
            </a:extLst>
          </p:cNvPr>
          <p:cNvSpPr/>
          <p:nvPr/>
        </p:nvSpPr>
        <p:spPr>
          <a:xfrm>
            <a:off x="1103480" y="4253949"/>
            <a:ext cx="776789" cy="756418"/>
          </a:xfrm>
          <a:prstGeom prst="wedgeRectCallout">
            <a:avLst>
              <a:gd name="adj1" fmla="val -54254"/>
              <a:gd name="adj2" fmla="val 132344"/>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Video</a:t>
            </a:r>
          </a:p>
        </p:txBody>
      </p:sp>
      <p:sp>
        <p:nvSpPr>
          <p:cNvPr id="6" name="Speech Bubble: Rectangle 5">
            <a:extLst>
              <a:ext uri="{FF2B5EF4-FFF2-40B4-BE49-F238E27FC236}">
                <a16:creationId xmlns:a16="http://schemas.microsoft.com/office/drawing/2014/main" id="{C1C429C7-A369-4FBF-91D7-C4B0F2E58726}"/>
              </a:ext>
            </a:extLst>
          </p:cNvPr>
          <p:cNvSpPr/>
          <p:nvPr/>
        </p:nvSpPr>
        <p:spPr>
          <a:xfrm>
            <a:off x="3723649" y="4253948"/>
            <a:ext cx="848351" cy="756418"/>
          </a:xfrm>
          <a:prstGeom prst="wedgeRectCallout">
            <a:avLst>
              <a:gd name="adj1" fmla="val -6171"/>
              <a:gd name="adj2" fmla="val 133969"/>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Chat</a:t>
            </a:r>
          </a:p>
        </p:txBody>
      </p:sp>
      <p:sp>
        <p:nvSpPr>
          <p:cNvPr id="7" name="Speech Bubble: Rectangle 6">
            <a:extLst>
              <a:ext uri="{FF2B5EF4-FFF2-40B4-BE49-F238E27FC236}">
                <a16:creationId xmlns:a16="http://schemas.microsoft.com/office/drawing/2014/main" id="{4B93569E-D003-43C1-B396-FC8B9338982E}"/>
              </a:ext>
            </a:extLst>
          </p:cNvPr>
          <p:cNvSpPr/>
          <p:nvPr/>
        </p:nvSpPr>
        <p:spPr>
          <a:xfrm>
            <a:off x="5420352" y="4253948"/>
            <a:ext cx="1039871" cy="908536"/>
          </a:xfrm>
          <a:prstGeom prst="wedgeRectCallout">
            <a:avLst>
              <a:gd name="adj1" fmla="val -13367"/>
              <a:gd name="adj2" fmla="val 101145"/>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Closed Captions</a:t>
            </a:r>
          </a:p>
        </p:txBody>
      </p:sp>
    </p:spTree>
    <p:custDataLst>
      <p:tags r:id="rId1"/>
    </p:custDataLst>
    <p:extLst>
      <p:ext uri="{BB962C8B-B14F-4D97-AF65-F5344CB8AC3E}">
        <p14:creationId xmlns:p14="http://schemas.microsoft.com/office/powerpoint/2010/main" val="2593020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CB7D29-D91C-4299-9E82-F6E362F8107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DBDFB86D-028A-48ED-A257-1C4890DABC80}"/>
              </a:ext>
            </a:extLst>
          </p:cNvPr>
          <p:cNvSpPr>
            <a:spLocks noGrp="1"/>
          </p:cNvSpPr>
          <p:nvPr>
            <p:ph type="title"/>
          </p:nvPr>
        </p:nvSpPr>
        <p:spPr/>
        <p:txBody>
          <a:bodyPr/>
          <a:lstStyle/>
          <a:p>
            <a:endParaRPr lang="en-US"/>
          </a:p>
        </p:txBody>
      </p:sp>
      <p:pic>
        <p:nvPicPr>
          <p:cNvPr id="5" name="Picture 4" descr="Graphical user interface, application&#10;&#10;Description automatically generated">
            <a:extLst>
              <a:ext uri="{FF2B5EF4-FFF2-40B4-BE49-F238E27FC236}">
                <a16:creationId xmlns:a16="http://schemas.microsoft.com/office/drawing/2014/main" id="{213ADC22-EC93-43FB-934A-210FF5CA76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1500"/>
            <a:ext cx="9144000" cy="5715000"/>
          </a:xfrm>
          <a:prstGeom prst="rect">
            <a:avLst/>
          </a:prstGeom>
        </p:spPr>
      </p:pic>
      <p:sp>
        <p:nvSpPr>
          <p:cNvPr id="6" name="Speech Bubble: Rectangle 5">
            <a:extLst>
              <a:ext uri="{FF2B5EF4-FFF2-40B4-BE49-F238E27FC236}">
                <a16:creationId xmlns:a16="http://schemas.microsoft.com/office/drawing/2014/main" id="{CD61E3E1-2CDA-4682-8C70-3177CDDB1057}"/>
              </a:ext>
            </a:extLst>
          </p:cNvPr>
          <p:cNvSpPr/>
          <p:nvPr/>
        </p:nvSpPr>
        <p:spPr>
          <a:xfrm>
            <a:off x="7457700" y="4357940"/>
            <a:ext cx="1101042" cy="756418"/>
          </a:xfrm>
          <a:prstGeom prst="wedgeRectCallout">
            <a:avLst>
              <a:gd name="adj1" fmla="val -125641"/>
              <a:gd name="adj2" fmla="val 176774"/>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Reactions</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Tree>
    <p:custDataLst>
      <p:tags r:id="rId1"/>
    </p:custDataLst>
    <p:extLst>
      <p:ext uri="{BB962C8B-B14F-4D97-AF65-F5344CB8AC3E}">
        <p14:creationId xmlns:p14="http://schemas.microsoft.com/office/powerpoint/2010/main" val="1710940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5186E9-5AD2-4ED7-A865-12A77E0B23C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4C3D2155-39D1-4388-893D-FD22556509F5}"/>
              </a:ext>
            </a:extLst>
          </p:cNvPr>
          <p:cNvSpPr>
            <a:spLocks noGrp="1"/>
          </p:cNvSpPr>
          <p:nvPr>
            <p:ph type="title"/>
          </p:nvPr>
        </p:nvSpPr>
        <p:spPr/>
        <p:txBody>
          <a:bodyPr/>
          <a:lstStyle/>
          <a:p>
            <a:endParaRPr lang="en-US"/>
          </a:p>
        </p:txBody>
      </p:sp>
      <p:pic>
        <p:nvPicPr>
          <p:cNvPr id="5" name="Picture 4" descr="Graphical user interface, application&#10;&#10;Description automatically generated">
            <a:extLst>
              <a:ext uri="{FF2B5EF4-FFF2-40B4-BE49-F238E27FC236}">
                <a16:creationId xmlns:a16="http://schemas.microsoft.com/office/drawing/2014/main" id="{674BECBD-D8B1-40B4-B47A-D21EB4E0DD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1500"/>
            <a:ext cx="9144000" cy="5715000"/>
          </a:xfrm>
          <a:prstGeom prst="rect">
            <a:avLst/>
          </a:prstGeom>
        </p:spPr>
      </p:pic>
      <p:sp>
        <p:nvSpPr>
          <p:cNvPr id="6" name="Speech Bubble: Rectangle 5">
            <a:extLst>
              <a:ext uri="{FF2B5EF4-FFF2-40B4-BE49-F238E27FC236}">
                <a16:creationId xmlns:a16="http://schemas.microsoft.com/office/drawing/2014/main" id="{983559D5-BFFD-4481-9D61-BB56F7A12AED}"/>
              </a:ext>
            </a:extLst>
          </p:cNvPr>
          <p:cNvSpPr/>
          <p:nvPr/>
        </p:nvSpPr>
        <p:spPr>
          <a:xfrm>
            <a:off x="6327058" y="571500"/>
            <a:ext cx="1101042" cy="756418"/>
          </a:xfrm>
          <a:prstGeom prst="wedgeRectCallout">
            <a:avLst>
              <a:gd name="adj1" fmla="val 168671"/>
              <a:gd name="adj2" fmla="val -33185"/>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View</a:t>
            </a:r>
          </a:p>
        </p:txBody>
      </p:sp>
    </p:spTree>
    <p:custDataLst>
      <p:tags r:id="rId1"/>
    </p:custDataLst>
    <p:extLst>
      <p:ext uri="{BB962C8B-B14F-4D97-AF65-F5344CB8AC3E}">
        <p14:creationId xmlns:p14="http://schemas.microsoft.com/office/powerpoint/2010/main" val="2850022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a:extLst>
              <a:ext uri="{FF2B5EF4-FFF2-40B4-BE49-F238E27FC236}">
                <a16:creationId xmlns:a16="http://schemas.microsoft.com/office/drawing/2014/main" id="{830AF79D-465A-4681-98B4-A5C340C51447}"/>
              </a:ext>
            </a:extLst>
          </p:cNvPr>
          <p:cNvGraphicFramePr>
            <a:graphicFrameLocks noGrp="1"/>
          </p:cNvGraphicFramePr>
          <p:nvPr>
            <p:ph idx="4294967295"/>
            <p:extLst>
              <p:ext uri="{D42A27DB-BD31-4B8C-83A1-F6EECF244321}">
                <p14:modId xmlns:p14="http://schemas.microsoft.com/office/powerpoint/2010/main" val="97505429"/>
              </p:ext>
            </p:extLst>
          </p:nvPr>
        </p:nvGraphicFramePr>
        <p:xfrm>
          <a:off x="930728" y="130629"/>
          <a:ext cx="7282543" cy="60415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4F313E7B-790C-42AB-866C-4AC2401D1DEC}"/>
              </a:ext>
            </a:extLst>
          </p:cNvPr>
          <p:cNvSpPr txBox="1"/>
          <p:nvPr/>
        </p:nvSpPr>
        <p:spPr>
          <a:xfrm>
            <a:off x="4179454" y="5721989"/>
            <a:ext cx="300182" cy="646331"/>
          </a:xfrm>
          <a:prstGeom prst="rect">
            <a:avLst/>
          </a:prstGeom>
          <a:noFill/>
        </p:spPr>
        <p:txBody>
          <a:bodyPr wrap="square">
            <a:spAutoFit/>
          </a:bodyPr>
          <a:lstStyle/>
          <a:p>
            <a:endParaRPr lang="en-US" dirty="0">
              <a:latin typeface="Calibri" panose="020F0502020204030204"/>
            </a:endParaRPr>
          </a:p>
          <a:p>
            <a:endParaRPr lang="en-US" dirty="0">
              <a:latin typeface="Calibri" panose="020F0502020204030204"/>
            </a:endParaRPr>
          </a:p>
        </p:txBody>
      </p:sp>
    </p:spTree>
    <p:custDataLst>
      <p:tags r:id="rId1"/>
    </p:custDataLst>
    <p:extLst>
      <p:ext uri="{BB962C8B-B14F-4D97-AF65-F5344CB8AC3E}">
        <p14:creationId xmlns:p14="http://schemas.microsoft.com/office/powerpoint/2010/main" val="4159728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CB3A96-9CB5-49A0-A11E-0663C7ABA3C6}"/>
              </a:ext>
            </a:extLst>
          </p:cNvPr>
          <p:cNvSpPr>
            <a:spLocks noGrp="1"/>
          </p:cNvSpPr>
          <p:nvPr>
            <p:ph idx="1"/>
          </p:nvPr>
        </p:nvSpPr>
        <p:spPr>
          <a:xfrm>
            <a:off x="223072" y="1551214"/>
            <a:ext cx="8150366" cy="3976283"/>
          </a:xfrm>
        </p:spPr>
        <p:txBody>
          <a:bodyPr>
            <a:normAutofit fontScale="85000" lnSpcReduction="10000"/>
          </a:bodyPr>
          <a:lstStyle/>
          <a:p>
            <a:pPr marL="0" indent="0">
              <a:spcBef>
                <a:spcPts val="0"/>
              </a:spcBef>
              <a:buNone/>
            </a:pPr>
            <a:r>
              <a:rPr lang="en-US" sz="1800" dirty="0">
                <a:ea typeface="Calibri" panose="020F0502020204030204" pitchFamily="34"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p>
          <a:p>
            <a:pPr marL="342900" lvl="1">
              <a:spcBef>
                <a:spcPts val="0"/>
              </a:spcBef>
            </a:pPr>
            <a:r>
              <a:rPr lang="en-US" sz="1800" dirty="0">
                <a:ea typeface="Calibri" panose="020F0502020204030204" pitchFamily="34" charset="0"/>
              </a:rPr>
              <a:t>To file a program complaint of discrimination, complete the </a:t>
            </a:r>
            <a:r>
              <a:rPr lang="en-US" sz="1800" u="sng" dirty="0">
                <a:solidFill>
                  <a:srgbClr val="0563C1"/>
                </a:solidFill>
                <a:ea typeface="Calibri" panose="020F0502020204030204" pitchFamily="34" charset="0"/>
                <a:hlinkClick r:id="rId4"/>
              </a:rPr>
              <a:t>USDA Program Discrimination Complaint Form</a:t>
            </a:r>
            <a:r>
              <a:rPr lang="en-US" sz="1800" dirty="0">
                <a:ea typeface="Calibri" panose="020F0502020204030204" pitchFamily="34" charset="0"/>
              </a:rPr>
              <a:t>, (AD-3027) found online at: </a:t>
            </a:r>
            <a:r>
              <a:rPr lang="en-US" sz="1800" u="sng" dirty="0">
                <a:solidFill>
                  <a:srgbClr val="0563C1"/>
                </a:solidFill>
                <a:ea typeface="Calibri" panose="020F0502020204030204" pitchFamily="34" charset="0"/>
                <a:hlinkClick r:id="rId5"/>
              </a:rPr>
              <a:t>https://www.usda.gov/oascr/how-to-file-a-program-discrimination-complaint</a:t>
            </a:r>
            <a:r>
              <a:rPr lang="en-US" sz="1800" dirty="0">
                <a:ea typeface="Calibri" panose="020F0502020204030204" pitchFamily="34" charset="0"/>
              </a:rPr>
              <a:t>, and at any USDA office, or write a letter addressed to USDA and provide in the letter all of the information requested in the form. </a:t>
            </a:r>
          </a:p>
          <a:p>
            <a:pPr marL="342900" lvl="1">
              <a:spcBef>
                <a:spcPts val="0"/>
              </a:spcBef>
            </a:pPr>
            <a:r>
              <a:rPr lang="en-US" sz="1800" dirty="0">
                <a:ea typeface="Calibri" panose="020F0502020204030204" pitchFamily="34" charset="0"/>
              </a:rPr>
              <a:t>To request a copy of the complaint form, call (866) 632-9992. Submit your completed form or letter to USDA by: (1) mail: U.S. Department of Agriculture Office of the Assistant Secretary for Civil Rights; 1400 Independence Avenue, SW Washington, D.C. 20250-9410; </a:t>
            </a:r>
          </a:p>
          <a:p>
            <a:pPr marL="342900" lvl="1">
              <a:spcBef>
                <a:spcPts val="0"/>
              </a:spcBef>
            </a:pPr>
            <a:r>
              <a:rPr lang="en-US" sz="1800" dirty="0">
                <a:ea typeface="Calibri" panose="020F0502020204030204" pitchFamily="34" charset="0"/>
              </a:rPr>
              <a:t>(2) fax: (202) 690-7442; or (3) email: </a:t>
            </a:r>
            <a:r>
              <a:rPr lang="en-US" sz="1800" u="sng" dirty="0">
                <a:solidFill>
                  <a:srgbClr val="0563C1"/>
                </a:solidFill>
                <a:ea typeface="Calibri" panose="020F0502020204030204" pitchFamily="34" charset="0"/>
                <a:hlinkClick r:id="rId6"/>
              </a:rPr>
              <a:t>program.intake@usda.gov</a:t>
            </a:r>
            <a:r>
              <a:rPr lang="en-US" sz="1800" dirty="0">
                <a:ea typeface="Calibri" panose="020F0502020204030204" pitchFamily="34" charset="0"/>
              </a:rPr>
              <a:t>. </a:t>
            </a:r>
          </a:p>
          <a:p>
            <a:pPr marL="0" indent="0">
              <a:spcBef>
                <a:spcPts val="0"/>
              </a:spcBef>
              <a:buNone/>
            </a:pPr>
            <a:endParaRPr lang="en-US" sz="1800" dirty="0">
              <a:ea typeface="Calibri" panose="020F0502020204030204" pitchFamily="34" charset="0"/>
            </a:endParaRPr>
          </a:p>
          <a:p>
            <a:pPr marL="0" indent="0">
              <a:spcBef>
                <a:spcPts val="0"/>
              </a:spcBef>
              <a:buNone/>
            </a:pPr>
            <a:r>
              <a:rPr lang="en-US" sz="1800" dirty="0">
                <a:ea typeface="Calibri" panose="020F0502020204030204" pitchFamily="34" charset="0"/>
              </a:rPr>
              <a:t>This institution is an equal opportunity provider</a:t>
            </a:r>
            <a:r>
              <a:rPr lang="en-US" sz="1350" dirty="0">
                <a:ea typeface="Calibri" panose="020F0502020204030204" pitchFamily="34" charset="0"/>
              </a:rPr>
              <a:t>.</a:t>
            </a:r>
          </a:p>
          <a:p>
            <a:pPr marL="0" indent="0">
              <a:buNone/>
            </a:pPr>
            <a:endParaRPr lang="en-US" dirty="0"/>
          </a:p>
        </p:txBody>
      </p:sp>
      <p:sp>
        <p:nvSpPr>
          <p:cNvPr id="6" name="Title 5">
            <a:extLst>
              <a:ext uri="{FF2B5EF4-FFF2-40B4-BE49-F238E27FC236}">
                <a16:creationId xmlns:a16="http://schemas.microsoft.com/office/drawing/2014/main" id="{0CCC3EFB-247A-426E-AECE-37313ACAE1B5}"/>
              </a:ext>
            </a:extLst>
          </p:cNvPr>
          <p:cNvSpPr>
            <a:spLocks noGrp="1"/>
          </p:cNvSpPr>
          <p:nvPr>
            <p:ph type="title"/>
          </p:nvPr>
        </p:nvSpPr>
        <p:spPr>
          <a:xfrm>
            <a:off x="128805" y="162013"/>
            <a:ext cx="6691589" cy="994172"/>
          </a:xfrm>
        </p:spPr>
        <p:txBody>
          <a:bodyPr>
            <a:noAutofit/>
          </a:bodyPr>
          <a:lstStyle/>
          <a:p>
            <a:r>
              <a:rPr lang="en-US" sz="2800" b="1" dirty="0">
                <a:solidFill>
                  <a:prstClr val="white"/>
                </a:solidFill>
              </a:rPr>
              <a:t>Non-Discrimination Statement</a:t>
            </a:r>
            <a:endParaRPr lang="en-US" sz="2800" b="1" dirty="0"/>
          </a:p>
        </p:txBody>
      </p:sp>
    </p:spTree>
    <p:custDataLst>
      <p:tags r:id="rId1"/>
    </p:custDataLst>
    <p:extLst>
      <p:ext uri="{BB962C8B-B14F-4D97-AF65-F5344CB8AC3E}">
        <p14:creationId xmlns:p14="http://schemas.microsoft.com/office/powerpoint/2010/main" val="299727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C5E4-97D7-458D-B096-4B6F45DA7C98}"/>
              </a:ext>
            </a:extLst>
          </p:cNvPr>
          <p:cNvSpPr>
            <a:spLocks noGrp="1"/>
          </p:cNvSpPr>
          <p:nvPr>
            <p:ph type="title"/>
          </p:nvPr>
        </p:nvSpPr>
        <p:spPr>
          <a:xfrm>
            <a:off x="223071" y="191284"/>
            <a:ext cx="5524585" cy="756418"/>
          </a:xfrm>
        </p:spPr>
        <p:txBody>
          <a:bodyPr>
            <a:normAutofit/>
          </a:bodyPr>
          <a:lstStyle/>
          <a:p>
            <a:r>
              <a:rPr lang="en-US" sz="3600" dirty="0">
                <a:solidFill>
                  <a:schemeClr val="bg1"/>
                </a:solidFill>
                <a:latin typeface="Museo Slab 500" panose="02000000000000000000"/>
              </a:rPr>
              <a:t>Conditions for Success</a:t>
            </a:r>
          </a:p>
        </p:txBody>
      </p:sp>
      <p:sp>
        <p:nvSpPr>
          <p:cNvPr id="27" name="TextBox 26">
            <a:extLst>
              <a:ext uri="{FF2B5EF4-FFF2-40B4-BE49-F238E27FC236}">
                <a16:creationId xmlns:a16="http://schemas.microsoft.com/office/drawing/2014/main" id="{BFA58277-9992-4B78-B1B5-6CD2A05734DE}"/>
              </a:ext>
            </a:extLst>
          </p:cNvPr>
          <p:cNvSpPr txBox="1"/>
          <p:nvPr/>
        </p:nvSpPr>
        <p:spPr>
          <a:xfrm>
            <a:off x="1567542" y="1414937"/>
            <a:ext cx="2743201"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Be present and engaged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Put your cell phone out of arms reach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Close out email or other tabs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Avoid multi-tasking or doing other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Participate in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solidFill>
                <a:prstClr val="black"/>
              </a:solidFill>
              <a:latin typeface="Calibri" panose="020F0502020204030204"/>
            </a:endParaRPr>
          </a:p>
          <a:p>
            <a:pPr>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Actively listen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5DA5A125-283F-4893-B396-70C7F27D4EB0}"/>
              </a:ext>
            </a:extLst>
          </p:cNvPr>
          <p:cNvSpPr txBox="1"/>
          <p:nvPr/>
        </p:nvSpPr>
        <p:spPr>
          <a:xfrm>
            <a:off x="5539335" y="1414937"/>
            <a:ext cx="3381594" cy="37087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Mute your microphone when you’re not talking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Bring a positive attitude and be ready to share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Be respectful, inclusive, and open minded</a:t>
            </a:r>
          </a:p>
        </p:txBody>
      </p:sp>
      <p:sp>
        <p:nvSpPr>
          <p:cNvPr id="13" name="Oval 12">
            <a:extLst>
              <a:ext uri="{FF2B5EF4-FFF2-40B4-BE49-F238E27FC236}">
                <a16:creationId xmlns:a16="http://schemas.microsoft.com/office/drawing/2014/main" id="{33BAE739-31BB-4657-BBC5-D09942B85511}"/>
              </a:ext>
            </a:extLst>
          </p:cNvPr>
          <p:cNvSpPr/>
          <p:nvPr/>
        </p:nvSpPr>
        <p:spPr>
          <a:xfrm>
            <a:off x="4754681" y="1447597"/>
            <a:ext cx="654908" cy="654908"/>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14" name="Rectangle 13" descr="Mute Speaker">
            <a:extLst>
              <a:ext uri="{FF2B5EF4-FFF2-40B4-BE49-F238E27FC236}">
                <a16:creationId xmlns:a16="http://schemas.microsoft.com/office/drawing/2014/main" id="{9AFC1BD8-B8B9-450F-814D-6531E7D9009C}"/>
              </a:ext>
            </a:extLst>
          </p:cNvPr>
          <p:cNvSpPr/>
          <p:nvPr/>
        </p:nvSpPr>
        <p:spPr>
          <a:xfrm>
            <a:off x="4910610" y="1586902"/>
            <a:ext cx="379847" cy="379847"/>
          </a:xfrm>
          <a:prstGeom prst="rect">
            <a:avLst/>
          </a:prstGeom>
          <a: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5" name="Rectangle 14" descr="Clock">
            <a:extLst>
              <a:ext uri="{FF2B5EF4-FFF2-40B4-BE49-F238E27FC236}">
                <a16:creationId xmlns:a16="http://schemas.microsoft.com/office/drawing/2014/main" id="{821A218A-B628-4BD4-9281-03B1B9477EEF}"/>
              </a:ext>
            </a:extLst>
          </p:cNvPr>
          <p:cNvSpPr/>
          <p:nvPr/>
        </p:nvSpPr>
        <p:spPr>
          <a:xfrm>
            <a:off x="845593" y="1414937"/>
            <a:ext cx="379847" cy="379847"/>
          </a:xfrm>
          <a:prstGeom prst="rect">
            <a:avLst/>
          </a:prstGeom>
          <a: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8" name="Rectangle 17" descr="Head with gears">
            <a:extLst>
              <a:ext uri="{FF2B5EF4-FFF2-40B4-BE49-F238E27FC236}">
                <a16:creationId xmlns:a16="http://schemas.microsoft.com/office/drawing/2014/main" id="{27B483FE-8268-4C83-93B2-391092D232E1}"/>
              </a:ext>
            </a:extLst>
          </p:cNvPr>
          <p:cNvSpPr/>
          <p:nvPr/>
        </p:nvSpPr>
        <p:spPr>
          <a:xfrm>
            <a:off x="4962662" y="-533589"/>
            <a:ext cx="379847" cy="379847"/>
          </a:xfrm>
          <a:prstGeom prst="rect">
            <a:avLst/>
          </a:prstGeom>
          <a: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0" name="Oval 19">
            <a:extLst>
              <a:ext uri="{FF2B5EF4-FFF2-40B4-BE49-F238E27FC236}">
                <a16:creationId xmlns:a16="http://schemas.microsoft.com/office/drawing/2014/main" id="{79DFC00E-02CF-43C0-B16C-7CE5FE1F54F7}"/>
              </a:ext>
            </a:extLst>
          </p:cNvPr>
          <p:cNvSpPr/>
          <p:nvPr/>
        </p:nvSpPr>
        <p:spPr>
          <a:xfrm>
            <a:off x="4783489" y="2926729"/>
            <a:ext cx="654908" cy="654908"/>
          </a:xfrm>
          <a:prstGeom prst="ellipse">
            <a:avLst/>
          </a:prstGeom>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sp>
      <p:sp>
        <p:nvSpPr>
          <p:cNvPr id="22" name="Oval 21">
            <a:extLst>
              <a:ext uri="{FF2B5EF4-FFF2-40B4-BE49-F238E27FC236}">
                <a16:creationId xmlns:a16="http://schemas.microsoft.com/office/drawing/2014/main" id="{A6CFFA86-E7DC-456E-8783-BAE99A2FFF59}"/>
              </a:ext>
            </a:extLst>
          </p:cNvPr>
          <p:cNvSpPr/>
          <p:nvPr/>
        </p:nvSpPr>
        <p:spPr>
          <a:xfrm>
            <a:off x="793485" y="5354662"/>
            <a:ext cx="654908" cy="654908"/>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24" name="Oval 23">
            <a:extLst>
              <a:ext uri="{FF2B5EF4-FFF2-40B4-BE49-F238E27FC236}">
                <a16:creationId xmlns:a16="http://schemas.microsoft.com/office/drawing/2014/main" id="{35B7C87D-D2F0-4F9C-809F-F657FD42CF98}"/>
              </a:ext>
            </a:extLst>
          </p:cNvPr>
          <p:cNvSpPr/>
          <p:nvPr/>
        </p:nvSpPr>
        <p:spPr>
          <a:xfrm>
            <a:off x="769186" y="4220352"/>
            <a:ext cx="654908" cy="654908"/>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25" name="Oval 24">
            <a:extLst>
              <a:ext uri="{FF2B5EF4-FFF2-40B4-BE49-F238E27FC236}">
                <a16:creationId xmlns:a16="http://schemas.microsoft.com/office/drawing/2014/main" id="{3CF0DB18-61F3-4C3B-9155-BB244DC3665B}"/>
              </a:ext>
            </a:extLst>
          </p:cNvPr>
          <p:cNvSpPr/>
          <p:nvPr/>
        </p:nvSpPr>
        <p:spPr>
          <a:xfrm>
            <a:off x="4783489" y="4380692"/>
            <a:ext cx="654908" cy="654908"/>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26" name="Oval 25">
            <a:extLst>
              <a:ext uri="{FF2B5EF4-FFF2-40B4-BE49-F238E27FC236}">
                <a16:creationId xmlns:a16="http://schemas.microsoft.com/office/drawing/2014/main" id="{3E695A60-FFEF-43D7-8E86-FABB5CDE3516}"/>
              </a:ext>
            </a:extLst>
          </p:cNvPr>
          <p:cNvSpPr/>
          <p:nvPr/>
        </p:nvSpPr>
        <p:spPr>
          <a:xfrm>
            <a:off x="674336" y="1699072"/>
            <a:ext cx="654908" cy="654908"/>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28" name="Rectangle 27" descr="Headphones">
            <a:extLst>
              <a:ext uri="{FF2B5EF4-FFF2-40B4-BE49-F238E27FC236}">
                <a16:creationId xmlns:a16="http://schemas.microsoft.com/office/drawing/2014/main" id="{521B48A5-337A-490B-83D8-95E5D4463CD2}"/>
              </a:ext>
            </a:extLst>
          </p:cNvPr>
          <p:cNvSpPr/>
          <p:nvPr/>
        </p:nvSpPr>
        <p:spPr>
          <a:xfrm>
            <a:off x="931015" y="5492192"/>
            <a:ext cx="379847" cy="379847"/>
          </a:xfrm>
          <a:prstGeom prst="rect">
            <a:avLst/>
          </a:prstGeom>
          <a: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31" name="Rectangle 30" descr="Thumbs Up Sign">
            <a:extLst>
              <a:ext uri="{FF2B5EF4-FFF2-40B4-BE49-F238E27FC236}">
                <a16:creationId xmlns:a16="http://schemas.microsoft.com/office/drawing/2014/main" id="{3EB76991-3CC4-483C-869A-5FC8B0327BB5}"/>
              </a:ext>
            </a:extLst>
          </p:cNvPr>
          <p:cNvSpPr/>
          <p:nvPr/>
        </p:nvSpPr>
        <p:spPr>
          <a:xfrm>
            <a:off x="4963545" y="3084181"/>
            <a:ext cx="379847" cy="379847"/>
          </a:xfrm>
          <a:prstGeom prst="rect">
            <a:avLst/>
          </a:prstGeom>
          <a: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32" name="Rectangle 31" descr="Users">
            <a:extLst>
              <a:ext uri="{FF2B5EF4-FFF2-40B4-BE49-F238E27FC236}">
                <a16:creationId xmlns:a16="http://schemas.microsoft.com/office/drawing/2014/main" id="{4B4F47CA-FE2C-4413-AF80-97027D980F41}"/>
              </a:ext>
            </a:extLst>
          </p:cNvPr>
          <p:cNvSpPr/>
          <p:nvPr/>
        </p:nvSpPr>
        <p:spPr>
          <a:xfrm>
            <a:off x="906716" y="4328299"/>
            <a:ext cx="379847" cy="379847"/>
          </a:xfrm>
          <a:prstGeom prst="rect">
            <a:avLst/>
          </a:prstGeom>
          <a: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33" name="Rectangle 32" descr="Head with gears">
            <a:extLst>
              <a:ext uri="{FF2B5EF4-FFF2-40B4-BE49-F238E27FC236}">
                <a16:creationId xmlns:a16="http://schemas.microsoft.com/office/drawing/2014/main" id="{905DA2CD-C3A4-4B56-A5F6-41B8AB95310D}"/>
              </a:ext>
            </a:extLst>
          </p:cNvPr>
          <p:cNvSpPr/>
          <p:nvPr/>
        </p:nvSpPr>
        <p:spPr>
          <a:xfrm>
            <a:off x="849299" y="1836602"/>
            <a:ext cx="379847" cy="379847"/>
          </a:xfrm>
          <a:prstGeom prst="rect">
            <a:avLst/>
          </a:prstGeom>
          <a:blipFill>
            <a:blip r:embed="rId16">
              <a:extLst>
                <a:ext uri="{96DAC541-7B7A-43D3-8B79-37D633B846F1}">
                  <asvg:svgBlip xmlns:asvg="http://schemas.microsoft.com/office/drawing/2016/SVG/main" r:embed="rId17"/>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34" name="Rectangle 33" descr="Smiling Face with No Fill">
            <a:extLst>
              <a:ext uri="{FF2B5EF4-FFF2-40B4-BE49-F238E27FC236}">
                <a16:creationId xmlns:a16="http://schemas.microsoft.com/office/drawing/2014/main" id="{1675FC4B-DE74-4EFB-A767-0716630B40AD}"/>
              </a:ext>
            </a:extLst>
          </p:cNvPr>
          <p:cNvSpPr/>
          <p:nvPr/>
        </p:nvSpPr>
        <p:spPr>
          <a:xfrm>
            <a:off x="4944392" y="4518222"/>
            <a:ext cx="379847" cy="379847"/>
          </a:xfrm>
          <a:prstGeom prst="rect">
            <a:avLst/>
          </a:prstGeom>
          <a: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custDataLst>
      <p:tags r:id="rId1"/>
    </p:custDataLst>
    <p:extLst>
      <p:ext uri="{BB962C8B-B14F-4D97-AF65-F5344CB8AC3E}">
        <p14:creationId xmlns:p14="http://schemas.microsoft.com/office/powerpoint/2010/main" val="3879850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0153C-A80C-4CAD-B52B-9D38BC843AD1}"/>
              </a:ext>
            </a:extLst>
          </p:cNvPr>
          <p:cNvSpPr>
            <a:spLocks noGrp="1"/>
          </p:cNvSpPr>
          <p:nvPr>
            <p:ph type="title"/>
          </p:nvPr>
        </p:nvSpPr>
        <p:spPr/>
        <p:txBody>
          <a:bodyPr/>
          <a:lstStyle/>
          <a:p>
            <a:r>
              <a:rPr lang="en-US" dirty="0"/>
              <a:t>Learning Objectives </a:t>
            </a:r>
          </a:p>
        </p:txBody>
      </p:sp>
      <p:sp>
        <p:nvSpPr>
          <p:cNvPr id="3" name="Content Placeholder 2">
            <a:extLst>
              <a:ext uri="{FF2B5EF4-FFF2-40B4-BE49-F238E27FC236}">
                <a16:creationId xmlns:a16="http://schemas.microsoft.com/office/drawing/2014/main" id="{474947B8-1731-46C4-AEC4-0C093FCCBD8E}"/>
              </a:ext>
            </a:extLst>
          </p:cNvPr>
          <p:cNvSpPr>
            <a:spLocks noGrp="1"/>
          </p:cNvSpPr>
          <p:nvPr>
            <p:ph idx="1"/>
          </p:nvPr>
        </p:nvSpPr>
        <p:spPr>
          <a:xfrm>
            <a:off x="245194" y="1463040"/>
            <a:ext cx="8675736" cy="5140446"/>
          </a:xfrm>
        </p:spPr>
        <p:txBody>
          <a:bodyPr>
            <a:normAutofit/>
          </a:bodyPr>
          <a:lstStyle/>
          <a:p>
            <a:pPr marL="0" indent="0">
              <a:buNone/>
            </a:pPr>
            <a:r>
              <a:rPr lang="en-US" dirty="0"/>
              <a:t>By the end of this training, sponsors will be able to:</a:t>
            </a:r>
          </a:p>
          <a:p>
            <a:pPr marL="457200" lvl="1" indent="0">
              <a:buNone/>
            </a:pPr>
            <a:endParaRPr lang="en-US" dirty="0"/>
          </a:p>
          <a:p>
            <a:pPr lvl="1"/>
            <a:r>
              <a:rPr lang="en-US" sz="2400" dirty="0"/>
              <a:t>Describe best practices other sponsors have developed to address the current supply chain challenges</a:t>
            </a:r>
          </a:p>
          <a:p>
            <a:pPr marL="457200" lvl="1" indent="0">
              <a:buNone/>
            </a:pPr>
            <a:endParaRPr lang="en-US" sz="2400" dirty="0"/>
          </a:p>
          <a:p>
            <a:pPr lvl="1"/>
            <a:r>
              <a:rPr lang="en-US" sz="2400" dirty="0"/>
              <a:t>Determine relevant solutions to your own child nutrition program</a:t>
            </a:r>
          </a:p>
          <a:p>
            <a:pPr marL="0" indent="0">
              <a:buNone/>
            </a:pPr>
            <a:endParaRPr lang="en-US" dirty="0"/>
          </a:p>
          <a:p>
            <a:pPr marL="0" indent="0">
              <a:buNone/>
            </a:pPr>
            <a:r>
              <a:rPr lang="en-US" dirty="0"/>
              <a:t>Professional Standards – 1 hour of training</a:t>
            </a:r>
          </a:p>
          <a:p>
            <a:pPr marL="0" indent="0">
              <a:buNone/>
            </a:pPr>
            <a:r>
              <a:rPr lang="en-US" sz="2000" dirty="0"/>
              <a:t>2430 – Purchase food, supplies, and equipment through vendors, meeting school district specifications in compliance with Federal, State, and local procurement regulations and availability of USDA Foods</a:t>
            </a:r>
            <a:endParaRPr lang="en-US" dirty="0"/>
          </a:p>
        </p:txBody>
      </p:sp>
    </p:spTree>
    <p:custDataLst>
      <p:tags r:id="rId1"/>
    </p:custDataLst>
    <p:extLst>
      <p:ext uri="{BB962C8B-B14F-4D97-AF65-F5344CB8AC3E}">
        <p14:creationId xmlns:p14="http://schemas.microsoft.com/office/powerpoint/2010/main" val="166161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E265C-33B2-4D3F-B29C-AD7AC0BAAD7A}"/>
              </a:ext>
            </a:extLst>
          </p:cNvPr>
          <p:cNvSpPr>
            <a:spLocks noGrp="1"/>
          </p:cNvSpPr>
          <p:nvPr>
            <p:ph type="title"/>
          </p:nvPr>
        </p:nvSpPr>
        <p:spPr>
          <a:xfrm>
            <a:off x="290038" y="413358"/>
            <a:ext cx="7508241" cy="5504688"/>
          </a:xfrm>
        </p:spPr>
        <p:txBody>
          <a:bodyPr>
            <a:normAutofit/>
          </a:bodyPr>
          <a:lstStyle/>
          <a:p>
            <a:r>
              <a:rPr lang="en-US" dirty="0"/>
              <a:t>School Nutrition Support</a:t>
            </a:r>
          </a:p>
        </p:txBody>
      </p:sp>
      <p:sp>
        <p:nvSpPr>
          <p:cNvPr id="4" name="Slide Number Placeholder 3">
            <a:extLst>
              <a:ext uri="{FF2B5EF4-FFF2-40B4-BE49-F238E27FC236}">
                <a16:creationId xmlns:a16="http://schemas.microsoft.com/office/drawing/2014/main" id="{BE0D208F-2611-4395-8E1C-712E7B242DE8}"/>
              </a:ext>
            </a:extLst>
          </p:cNvPr>
          <p:cNvSpPr>
            <a:spLocks noGrp="1"/>
          </p:cNvSpPr>
          <p:nvPr>
            <p:ph type="sldNum" sz="quarter" idx="12"/>
          </p:nvPr>
        </p:nvSpPr>
        <p:spPr>
          <a:xfrm>
            <a:off x="6457950" y="6356350"/>
            <a:ext cx="2057400" cy="365125"/>
          </a:xfrm>
        </p:spPr>
        <p:txBody>
          <a:bodyPr>
            <a:normAutofit/>
          </a:bodyPr>
          <a:lstStyle/>
          <a:p>
            <a:pPr>
              <a:spcAft>
                <a:spcPts val="600"/>
              </a:spcAft>
            </a:pPr>
            <a:fld id="{C479D5F6-EDCB-402A-AC08-4943A1820E8F}" type="slidenum">
              <a:rPr lang="en-US" smtClean="0"/>
              <a:pPr>
                <a:spcAft>
                  <a:spcPts val="600"/>
                </a:spcAft>
              </a:pPr>
              <a:t>9</a:t>
            </a:fld>
            <a:endParaRPr lang="en-US"/>
          </a:p>
        </p:txBody>
      </p:sp>
      <p:graphicFrame>
        <p:nvGraphicFramePr>
          <p:cNvPr id="6" name="Content Placeholder 2">
            <a:extLst>
              <a:ext uri="{FF2B5EF4-FFF2-40B4-BE49-F238E27FC236}">
                <a16:creationId xmlns:a16="http://schemas.microsoft.com/office/drawing/2014/main" id="{6317EBFA-6DF3-40B0-9331-FAD66C175E37}"/>
              </a:ext>
            </a:extLst>
          </p:cNvPr>
          <p:cNvGraphicFramePr>
            <a:graphicFrameLocks noGrp="1"/>
          </p:cNvGraphicFramePr>
          <p:nvPr>
            <p:ph idx="1"/>
            <p:extLst>
              <p:ext uri="{D42A27DB-BD31-4B8C-83A1-F6EECF244321}">
                <p14:modId xmlns:p14="http://schemas.microsoft.com/office/powerpoint/2010/main" val="3472488997"/>
              </p:ext>
            </p:extLst>
          </p:nvPr>
        </p:nvGraphicFramePr>
        <p:xfrm>
          <a:off x="391269" y="1051712"/>
          <a:ext cx="8124081"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5376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4729</TotalTime>
  <Words>2666</Words>
  <Application>Microsoft Office PowerPoint</Application>
  <PresentationFormat>On-screen Show (4:3)</PresentationFormat>
  <Paragraphs>173</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Courier New</vt:lpstr>
      <vt:lpstr>Museo Slab 500</vt:lpstr>
      <vt:lpstr>Office Theme</vt:lpstr>
      <vt:lpstr>On the Menu Supply Chain Challenges</vt:lpstr>
      <vt:lpstr>PowerPoint Presentation</vt:lpstr>
      <vt:lpstr>PowerPoint Presentation</vt:lpstr>
      <vt:lpstr>PowerPoint Presentation</vt:lpstr>
      <vt:lpstr>PowerPoint Presentation</vt:lpstr>
      <vt:lpstr>Non-Discrimination Statement</vt:lpstr>
      <vt:lpstr>Conditions for Success</vt:lpstr>
      <vt:lpstr>Learning Objectives </vt:lpstr>
      <vt:lpstr>School Nutrition Support</vt:lpstr>
      <vt:lpstr>Meal Pattern Waivers</vt:lpstr>
      <vt:lpstr>Instructions for Breakout Groups</vt:lpstr>
      <vt:lpstr>Register for an Online Training Account</vt:lpstr>
      <vt:lpstr>Training Evaluation and Certificate </vt:lpstr>
      <vt:lpstr>Thank you!</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Herman, Jenny</cp:lastModifiedBy>
  <cp:revision>160</cp:revision>
  <dcterms:created xsi:type="dcterms:W3CDTF">2019-06-25T17:30:52Z</dcterms:created>
  <dcterms:modified xsi:type="dcterms:W3CDTF">2021-11-18T15:52:10Z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D403B717-ABF4-4F9D-8C40-5397083CB646</vt:lpwstr>
  </property>
  <property fmtid="{D5CDD505-2E9C-101B-9397-08002B2CF9AE}" pid="3" name="ArticulatePath">
    <vt:lpwstr>Back to School Planning Session</vt:lpwstr>
  </property>
</Properties>
</file>