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0" r:id="rId2"/>
  </p:sldMasterIdLst>
  <p:notesMasterIdLst>
    <p:notesMasterId r:id="rId27"/>
  </p:notesMasterIdLst>
  <p:sldIdLst>
    <p:sldId id="363" r:id="rId3"/>
    <p:sldId id="383" r:id="rId4"/>
    <p:sldId id="257" r:id="rId5"/>
    <p:sldId id="378" r:id="rId6"/>
    <p:sldId id="377" r:id="rId7"/>
    <p:sldId id="365" r:id="rId8"/>
    <p:sldId id="382" r:id="rId9"/>
    <p:sldId id="366" r:id="rId10"/>
    <p:sldId id="357" r:id="rId11"/>
    <p:sldId id="361" r:id="rId12"/>
    <p:sldId id="358" r:id="rId13"/>
    <p:sldId id="359" r:id="rId14"/>
    <p:sldId id="360" r:id="rId15"/>
    <p:sldId id="381" r:id="rId16"/>
    <p:sldId id="367" r:id="rId17"/>
    <p:sldId id="368" r:id="rId18"/>
    <p:sldId id="379" r:id="rId19"/>
    <p:sldId id="373" r:id="rId20"/>
    <p:sldId id="369" r:id="rId21"/>
    <p:sldId id="370" r:id="rId22"/>
    <p:sldId id="371" r:id="rId23"/>
    <p:sldId id="372" r:id="rId24"/>
    <p:sldId id="376" r:id="rId25"/>
    <p:sldId id="375" r:id="rId26"/>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n, Ashley" initials="MA" lastIdx="9" clrIdx="0">
    <p:extLst>
      <p:ext uri="{19B8F6BF-5375-455C-9EA6-DF929625EA0E}">
        <p15:presenceInfo xmlns:p15="http://schemas.microsoft.com/office/powerpoint/2012/main" userId="S::Moen_A@cde.state.co.us::7fd8379d-e3fb-41d8-8a2d-e4efbd25cbe1" providerId="AD"/>
      </p:ext>
    </p:extLst>
  </p:cmAuthor>
  <p:cmAuthor id="2" name="Pullen, McKenna" initials="PM" lastIdx="2" clrIdx="1">
    <p:extLst>
      <p:ext uri="{19B8F6BF-5375-455C-9EA6-DF929625EA0E}">
        <p15:presenceInfo xmlns:p15="http://schemas.microsoft.com/office/powerpoint/2012/main" userId="S::PULLEN_M@CDE.STATE.CO.US::c76f9bc8-9a5b-43de-9a2b-cd70f0e5b6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8754" autoAdjust="0"/>
  </p:normalViewPr>
  <p:slideViewPr>
    <p:cSldViewPr snapToGrid="0">
      <p:cViewPr varScale="1">
        <p:scale>
          <a:sx n="67" d="100"/>
          <a:sy n="67" d="100"/>
        </p:scale>
        <p:origin x="2736"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9922F-56C3-47DB-A7BC-3C5C6194160D}"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7CC08907-217C-4EE7-AF73-4E3B99C2CB0D}">
      <dgm:prSet/>
      <dgm:spPr/>
      <dgm:t>
        <a:bodyPr/>
        <a:lstStyle/>
        <a:p>
          <a:r>
            <a:rPr lang="en-US"/>
            <a:t>CDE Vision </a:t>
          </a:r>
        </a:p>
      </dgm:t>
    </dgm:pt>
    <dgm:pt modelId="{4ED35414-5F75-468C-8395-341139E859E0}" type="parTrans" cxnId="{467FC676-0D8C-4BC9-902C-5C3633E24853}">
      <dgm:prSet/>
      <dgm:spPr/>
      <dgm:t>
        <a:bodyPr/>
        <a:lstStyle/>
        <a:p>
          <a:endParaRPr lang="en-US"/>
        </a:p>
      </dgm:t>
    </dgm:pt>
    <dgm:pt modelId="{0C9870EF-5F62-45EA-AB3E-DDAC20B582C6}" type="sibTrans" cxnId="{467FC676-0D8C-4BC9-902C-5C3633E24853}">
      <dgm:prSet/>
      <dgm:spPr/>
      <dgm:t>
        <a:bodyPr/>
        <a:lstStyle/>
        <a:p>
          <a:endParaRPr lang="en-US"/>
        </a:p>
      </dgm:t>
    </dgm:pt>
    <dgm:pt modelId="{013335A3-9EB8-4CF3-A3DD-ACDE40BAA31C}">
      <dgm:prSet/>
      <dgm:spPr/>
      <dgm:t>
        <a:bodyPr/>
        <a:lstStyle/>
        <a:p>
          <a:r>
            <a:rPr lang="en-US" dirty="0"/>
            <a:t>All students graduate ready for college and careers and are prepared to be productive citizens of Colorado.</a:t>
          </a:r>
        </a:p>
      </dgm:t>
    </dgm:pt>
    <dgm:pt modelId="{176D6F47-F897-4BAD-BCCD-19D10DD7043B}" type="parTrans" cxnId="{980ED4CA-CE09-4FBC-8135-771005B0CD35}">
      <dgm:prSet/>
      <dgm:spPr/>
      <dgm:t>
        <a:bodyPr/>
        <a:lstStyle/>
        <a:p>
          <a:endParaRPr lang="en-US"/>
        </a:p>
      </dgm:t>
    </dgm:pt>
    <dgm:pt modelId="{655E1B6A-9A61-41C9-9EB8-2D73BCC9F065}" type="sibTrans" cxnId="{980ED4CA-CE09-4FBC-8135-771005B0CD35}">
      <dgm:prSet/>
      <dgm:spPr/>
      <dgm:t>
        <a:bodyPr/>
        <a:lstStyle/>
        <a:p>
          <a:endParaRPr lang="en-US"/>
        </a:p>
      </dgm:t>
    </dgm:pt>
    <dgm:pt modelId="{324CEDC4-E866-412F-9453-2C13FDE6B73B}">
      <dgm:prSet/>
      <dgm:spPr/>
      <dgm:t>
        <a:bodyPr/>
        <a:lstStyle/>
        <a:p>
          <a:r>
            <a:rPr lang="en-US"/>
            <a:t>CDE School Nutrition Unit Mission</a:t>
          </a:r>
        </a:p>
      </dgm:t>
    </dgm:pt>
    <dgm:pt modelId="{91944486-6673-4895-8EF5-2165F7A8C124}" type="parTrans" cxnId="{9FF8897A-EC0A-4C8A-9FAC-7A00F60C15DF}">
      <dgm:prSet/>
      <dgm:spPr/>
      <dgm:t>
        <a:bodyPr/>
        <a:lstStyle/>
        <a:p>
          <a:endParaRPr lang="en-US"/>
        </a:p>
      </dgm:t>
    </dgm:pt>
    <dgm:pt modelId="{43FBBDE2-56B6-47D6-AFDD-AFB91C82381C}" type="sibTrans" cxnId="{9FF8897A-EC0A-4C8A-9FAC-7A00F60C15DF}">
      <dgm:prSet/>
      <dgm:spPr/>
      <dgm:t>
        <a:bodyPr/>
        <a:lstStyle/>
        <a:p>
          <a:endParaRPr lang="en-US"/>
        </a:p>
      </dgm:t>
    </dgm:pt>
    <dgm:pt modelId="{BB647D1A-5163-464A-9110-7A456D59C881}">
      <dgm:prSet/>
      <dgm:spPr/>
      <dgm:t>
        <a:bodyPr/>
        <a:lstStyle/>
        <a:p>
          <a:r>
            <a:rPr lang="en-US" dirty="0"/>
            <a:t>The School Nutrition Unit is committed to ensuring all school-aged children have equal access to healthy meals by supporting, training, and connecting Colorado’s child nutrition community.</a:t>
          </a:r>
        </a:p>
      </dgm:t>
    </dgm:pt>
    <dgm:pt modelId="{809E2021-0059-44AC-8FA3-5823A3E3C21A}" type="parTrans" cxnId="{DE520D5E-6719-46E3-97A9-0D4AC4D51DAE}">
      <dgm:prSet/>
      <dgm:spPr/>
      <dgm:t>
        <a:bodyPr/>
        <a:lstStyle/>
        <a:p>
          <a:endParaRPr lang="en-US"/>
        </a:p>
      </dgm:t>
    </dgm:pt>
    <dgm:pt modelId="{2E374727-9D08-4ABE-97FE-7ABBA1CEE423}" type="sibTrans" cxnId="{DE520D5E-6719-46E3-97A9-0D4AC4D51DAE}">
      <dgm:prSet/>
      <dgm:spPr/>
      <dgm:t>
        <a:bodyPr/>
        <a:lstStyle/>
        <a:p>
          <a:endParaRPr lang="en-US"/>
        </a:p>
      </dgm:t>
    </dgm:pt>
    <dgm:pt modelId="{B441570C-EB81-4325-9B86-6CEE9F51DC5C}" type="pres">
      <dgm:prSet presAssocID="{1919922F-56C3-47DB-A7BC-3C5C6194160D}" presName="linear" presStyleCnt="0">
        <dgm:presLayoutVars>
          <dgm:dir/>
          <dgm:animLvl val="lvl"/>
          <dgm:resizeHandles val="exact"/>
        </dgm:presLayoutVars>
      </dgm:prSet>
      <dgm:spPr/>
    </dgm:pt>
    <dgm:pt modelId="{32384590-5057-42D8-ABD9-38E6BFC8387D}" type="pres">
      <dgm:prSet presAssocID="{7CC08907-217C-4EE7-AF73-4E3B99C2CB0D}" presName="parentLin" presStyleCnt="0"/>
      <dgm:spPr/>
    </dgm:pt>
    <dgm:pt modelId="{06BFC0BC-2DE1-469E-B93D-F52425494882}" type="pres">
      <dgm:prSet presAssocID="{7CC08907-217C-4EE7-AF73-4E3B99C2CB0D}" presName="parentLeftMargin" presStyleLbl="node1" presStyleIdx="0" presStyleCnt="2"/>
      <dgm:spPr/>
    </dgm:pt>
    <dgm:pt modelId="{5EDEC507-F1DB-47B7-BA05-1D4985E23761}" type="pres">
      <dgm:prSet presAssocID="{7CC08907-217C-4EE7-AF73-4E3B99C2CB0D}" presName="parentText" presStyleLbl="node1" presStyleIdx="0" presStyleCnt="2">
        <dgm:presLayoutVars>
          <dgm:chMax val="0"/>
          <dgm:bulletEnabled val="1"/>
        </dgm:presLayoutVars>
      </dgm:prSet>
      <dgm:spPr/>
    </dgm:pt>
    <dgm:pt modelId="{8D1E3F72-9F1A-41E0-A52E-5805AC435BB6}" type="pres">
      <dgm:prSet presAssocID="{7CC08907-217C-4EE7-AF73-4E3B99C2CB0D}" presName="negativeSpace" presStyleCnt="0"/>
      <dgm:spPr/>
    </dgm:pt>
    <dgm:pt modelId="{E478A8B6-03C9-4CD0-94CB-011908297CA9}" type="pres">
      <dgm:prSet presAssocID="{7CC08907-217C-4EE7-AF73-4E3B99C2CB0D}" presName="childText" presStyleLbl="conFgAcc1" presStyleIdx="0" presStyleCnt="2">
        <dgm:presLayoutVars>
          <dgm:bulletEnabled val="1"/>
        </dgm:presLayoutVars>
      </dgm:prSet>
      <dgm:spPr/>
    </dgm:pt>
    <dgm:pt modelId="{7E7BF747-C3E5-4DF5-83DB-F8AF47C5B38B}" type="pres">
      <dgm:prSet presAssocID="{0C9870EF-5F62-45EA-AB3E-DDAC20B582C6}" presName="spaceBetweenRectangles" presStyleCnt="0"/>
      <dgm:spPr/>
    </dgm:pt>
    <dgm:pt modelId="{23AA231F-BB90-4C70-ABC3-2480CE1AF88E}" type="pres">
      <dgm:prSet presAssocID="{324CEDC4-E866-412F-9453-2C13FDE6B73B}" presName="parentLin" presStyleCnt="0"/>
      <dgm:spPr/>
    </dgm:pt>
    <dgm:pt modelId="{2C5008C4-6DEE-4B5E-8BA0-9D5E74DFFDCC}" type="pres">
      <dgm:prSet presAssocID="{324CEDC4-E866-412F-9453-2C13FDE6B73B}" presName="parentLeftMargin" presStyleLbl="node1" presStyleIdx="0" presStyleCnt="2"/>
      <dgm:spPr/>
    </dgm:pt>
    <dgm:pt modelId="{E0D11013-1B9B-4070-95B6-1ACC4D8450D5}" type="pres">
      <dgm:prSet presAssocID="{324CEDC4-E866-412F-9453-2C13FDE6B73B}" presName="parentText" presStyleLbl="node1" presStyleIdx="1" presStyleCnt="2">
        <dgm:presLayoutVars>
          <dgm:chMax val="0"/>
          <dgm:bulletEnabled val="1"/>
        </dgm:presLayoutVars>
      </dgm:prSet>
      <dgm:spPr/>
    </dgm:pt>
    <dgm:pt modelId="{5AF2C68E-F7AF-4255-A834-E60476581252}" type="pres">
      <dgm:prSet presAssocID="{324CEDC4-E866-412F-9453-2C13FDE6B73B}" presName="negativeSpace" presStyleCnt="0"/>
      <dgm:spPr/>
    </dgm:pt>
    <dgm:pt modelId="{49E03E5F-9976-4B9A-A85C-C209340D3FEB}" type="pres">
      <dgm:prSet presAssocID="{324CEDC4-E866-412F-9453-2C13FDE6B73B}" presName="childText" presStyleLbl="conFgAcc1" presStyleIdx="1" presStyleCnt="2">
        <dgm:presLayoutVars>
          <dgm:bulletEnabled val="1"/>
        </dgm:presLayoutVars>
      </dgm:prSet>
      <dgm:spPr/>
    </dgm:pt>
  </dgm:ptLst>
  <dgm:cxnLst>
    <dgm:cxn modelId="{DE520D5E-6719-46E3-97A9-0D4AC4D51DAE}" srcId="{324CEDC4-E866-412F-9453-2C13FDE6B73B}" destId="{BB647D1A-5163-464A-9110-7A456D59C881}" srcOrd="0" destOrd="0" parTransId="{809E2021-0059-44AC-8FA3-5823A3E3C21A}" sibTransId="{2E374727-9D08-4ABE-97FE-7ABBA1CEE423}"/>
    <dgm:cxn modelId="{E3CCB05F-CE87-4F65-ACE4-2339833AC004}" type="presOf" srcId="{BB647D1A-5163-464A-9110-7A456D59C881}" destId="{49E03E5F-9976-4B9A-A85C-C209340D3FEB}" srcOrd="0" destOrd="0" presId="urn:microsoft.com/office/officeart/2005/8/layout/list1"/>
    <dgm:cxn modelId="{324C4B64-3D02-45FD-A177-F780DB402367}" type="presOf" srcId="{1919922F-56C3-47DB-A7BC-3C5C6194160D}" destId="{B441570C-EB81-4325-9B86-6CEE9F51DC5C}" srcOrd="0" destOrd="0" presId="urn:microsoft.com/office/officeart/2005/8/layout/list1"/>
    <dgm:cxn modelId="{36E24248-FEA3-44D2-AE36-B9F02FFE1D40}" type="presOf" srcId="{7CC08907-217C-4EE7-AF73-4E3B99C2CB0D}" destId="{5EDEC507-F1DB-47B7-BA05-1D4985E23761}" srcOrd="1" destOrd="0" presId="urn:microsoft.com/office/officeart/2005/8/layout/list1"/>
    <dgm:cxn modelId="{81F32F4C-96DB-47A9-82A6-B5940B217B81}" type="presOf" srcId="{324CEDC4-E866-412F-9453-2C13FDE6B73B}" destId="{2C5008C4-6DEE-4B5E-8BA0-9D5E74DFFDCC}" srcOrd="0" destOrd="0" presId="urn:microsoft.com/office/officeart/2005/8/layout/list1"/>
    <dgm:cxn modelId="{467FC676-0D8C-4BC9-902C-5C3633E24853}" srcId="{1919922F-56C3-47DB-A7BC-3C5C6194160D}" destId="{7CC08907-217C-4EE7-AF73-4E3B99C2CB0D}" srcOrd="0" destOrd="0" parTransId="{4ED35414-5F75-468C-8395-341139E859E0}" sibTransId="{0C9870EF-5F62-45EA-AB3E-DDAC20B582C6}"/>
    <dgm:cxn modelId="{9FF8897A-EC0A-4C8A-9FAC-7A00F60C15DF}" srcId="{1919922F-56C3-47DB-A7BC-3C5C6194160D}" destId="{324CEDC4-E866-412F-9453-2C13FDE6B73B}" srcOrd="1" destOrd="0" parTransId="{91944486-6673-4895-8EF5-2165F7A8C124}" sibTransId="{43FBBDE2-56B6-47D6-AFDD-AFB91C82381C}"/>
    <dgm:cxn modelId="{D9C51180-780A-4FE5-847F-887A73E10277}" type="presOf" srcId="{7CC08907-217C-4EE7-AF73-4E3B99C2CB0D}" destId="{06BFC0BC-2DE1-469E-B93D-F52425494882}" srcOrd="0" destOrd="0" presId="urn:microsoft.com/office/officeart/2005/8/layout/list1"/>
    <dgm:cxn modelId="{03153AA3-2785-430C-87A2-53FDE85B735F}" type="presOf" srcId="{324CEDC4-E866-412F-9453-2C13FDE6B73B}" destId="{E0D11013-1B9B-4070-95B6-1ACC4D8450D5}" srcOrd="1" destOrd="0" presId="urn:microsoft.com/office/officeart/2005/8/layout/list1"/>
    <dgm:cxn modelId="{980ED4CA-CE09-4FBC-8135-771005B0CD35}" srcId="{7CC08907-217C-4EE7-AF73-4E3B99C2CB0D}" destId="{013335A3-9EB8-4CF3-A3DD-ACDE40BAA31C}" srcOrd="0" destOrd="0" parTransId="{176D6F47-F897-4BAD-BCCD-19D10DD7043B}" sibTransId="{655E1B6A-9A61-41C9-9EB8-2D73BCC9F065}"/>
    <dgm:cxn modelId="{7A152CFB-28D5-4500-87B2-37BB9BA34366}" type="presOf" srcId="{013335A3-9EB8-4CF3-A3DD-ACDE40BAA31C}" destId="{E478A8B6-03C9-4CD0-94CB-011908297CA9}" srcOrd="0" destOrd="0" presId="urn:microsoft.com/office/officeart/2005/8/layout/list1"/>
    <dgm:cxn modelId="{98FD3193-76A8-4404-94A1-EA7A13713E5B}" type="presParOf" srcId="{B441570C-EB81-4325-9B86-6CEE9F51DC5C}" destId="{32384590-5057-42D8-ABD9-38E6BFC8387D}" srcOrd="0" destOrd="0" presId="urn:microsoft.com/office/officeart/2005/8/layout/list1"/>
    <dgm:cxn modelId="{3A21A6F3-904E-4CF0-BC45-64E63B935D8B}" type="presParOf" srcId="{32384590-5057-42D8-ABD9-38E6BFC8387D}" destId="{06BFC0BC-2DE1-469E-B93D-F52425494882}" srcOrd="0" destOrd="0" presId="urn:microsoft.com/office/officeart/2005/8/layout/list1"/>
    <dgm:cxn modelId="{F5F9F0E0-8601-44BD-B1FE-4BD0931DCE22}" type="presParOf" srcId="{32384590-5057-42D8-ABD9-38E6BFC8387D}" destId="{5EDEC507-F1DB-47B7-BA05-1D4985E23761}" srcOrd="1" destOrd="0" presId="urn:microsoft.com/office/officeart/2005/8/layout/list1"/>
    <dgm:cxn modelId="{6C36BAB5-C3C7-483C-8A93-EBC6805F52C7}" type="presParOf" srcId="{B441570C-EB81-4325-9B86-6CEE9F51DC5C}" destId="{8D1E3F72-9F1A-41E0-A52E-5805AC435BB6}" srcOrd="1" destOrd="0" presId="urn:microsoft.com/office/officeart/2005/8/layout/list1"/>
    <dgm:cxn modelId="{70252996-A38A-4299-BA28-8D3476C36375}" type="presParOf" srcId="{B441570C-EB81-4325-9B86-6CEE9F51DC5C}" destId="{E478A8B6-03C9-4CD0-94CB-011908297CA9}" srcOrd="2" destOrd="0" presId="urn:microsoft.com/office/officeart/2005/8/layout/list1"/>
    <dgm:cxn modelId="{4F6A0922-5356-4EFF-BD52-36A657039883}" type="presParOf" srcId="{B441570C-EB81-4325-9B86-6CEE9F51DC5C}" destId="{7E7BF747-C3E5-4DF5-83DB-F8AF47C5B38B}" srcOrd="3" destOrd="0" presId="urn:microsoft.com/office/officeart/2005/8/layout/list1"/>
    <dgm:cxn modelId="{41B18C98-5C8A-438A-B34B-5C1A527F68ED}" type="presParOf" srcId="{B441570C-EB81-4325-9B86-6CEE9F51DC5C}" destId="{23AA231F-BB90-4C70-ABC3-2480CE1AF88E}" srcOrd="4" destOrd="0" presId="urn:microsoft.com/office/officeart/2005/8/layout/list1"/>
    <dgm:cxn modelId="{2F82A714-3219-455D-BAE1-20DEE17FBC80}" type="presParOf" srcId="{23AA231F-BB90-4C70-ABC3-2480CE1AF88E}" destId="{2C5008C4-6DEE-4B5E-8BA0-9D5E74DFFDCC}" srcOrd="0" destOrd="0" presId="urn:microsoft.com/office/officeart/2005/8/layout/list1"/>
    <dgm:cxn modelId="{F6F6F2B7-763D-453D-AC64-2B662D75D532}" type="presParOf" srcId="{23AA231F-BB90-4C70-ABC3-2480CE1AF88E}" destId="{E0D11013-1B9B-4070-95B6-1ACC4D8450D5}" srcOrd="1" destOrd="0" presId="urn:microsoft.com/office/officeart/2005/8/layout/list1"/>
    <dgm:cxn modelId="{297E2B33-17CD-4B1D-AF8D-CB3D15263B79}" type="presParOf" srcId="{B441570C-EB81-4325-9B86-6CEE9F51DC5C}" destId="{5AF2C68E-F7AF-4255-A834-E60476581252}" srcOrd="5" destOrd="0" presId="urn:microsoft.com/office/officeart/2005/8/layout/list1"/>
    <dgm:cxn modelId="{8C404FBC-151A-4815-A26E-9D7BAA61D2B5}" type="presParOf" srcId="{B441570C-EB81-4325-9B86-6CEE9F51DC5C}" destId="{49E03E5F-9976-4B9A-A85C-C209340D3FE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4316D-4DCF-4DC1-B8E7-AA4DC4DA58A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CBC8CA1-5310-4D0E-9E75-01639E000944}">
      <dgm:prSet>
        <dgm:style>
          <a:lnRef idx="1">
            <a:schemeClr val="accent2"/>
          </a:lnRef>
          <a:fillRef idx="3">
            <a:schemeClr val="accent2"/>
          </a:fillRef>
          <a:effectRef idx="2">
            <a:schemeClr val="accent2"/>
          </a:effectRef>
          <a:fontRef idx="minor">
            <a:schemeClr val="lt1"/>
          </a:fontRef>
        </dgm:style>
      </dgm:prSet>
      <dgm:spPr>
        <a:ln>
          <a:solidFill>
            <a:srgbClr val="EF7521"/>
          </a:solidFill>
        </a:ln>
      </dgm:spPr>
      <dgm:t>
        <a:bodyPr/>
        <a:lstStyle/>
        <a:p>
          <a:r>
            <a:rPr lang="en-US" dirty="0">
              <a:solidFill>
                <a:schemeClr val="bg1"/>
              </a:solidFill>
            </a:rPr>
            <a:t>Provide Multiple Meals (pre-packaged)</a:t>
          </a:r>
        </a:p>
      </dgm:t>
    </dgm:pt>
    <dgm:pt modelId="{EBF152B6-8C41-4476-8CEB-D9783365C17C}" type="parTrans" cxnId="{53F09350-64AE-4E23-9F45-263F77274C2C}">
      <dgm:prSet/>
      <dgm:spPr/>
      <dgm:t>
        <a:bodyPr/>
        <a:lstStyle/>
        <a:p>
          <a:endParaRPr lang="en-US"/>
        </a:p>
      </dgm:t>
    </dgm:pt>
    <dgm:pt modelId="{C112D1B9-1AEA-4B15-9A74-C5AF3D89878F}" type="sibTrans" cxnId="{53F09350-64AE-4E23-9F45-263F77274C2C}">
      <dgm:prSet/>
      <dgm:spPr/>
      <dgm:t>
        <a:bodyPr/>
        <a:lstStyle/>
        <a:p>
          <a:endParaRPr lang="en-US"/>
        </a:p>
      </dgm:t>
    </dgm:pt>
    <dgm:pt modelId="{37F86875-1B8A-4E05-A5C6-C2014A88A8B1}">
      <dgm:prSet/>
      <dgm:spPr/>
      <dgm:t>
        <a:bodyPr/>
        <a:lstStyle/>
        <a:p>
          <a:r>
            <a:rPr lang="en-US"/>
            <a:t>Provide Food in Bulk</a:t>
          </a:r>
        </a:p>
      </dgm:t>
    </dgm:pt>
    <dgm:pt modelId="{17D25DDD-1D88-4C9A-AC04-197E766B42D4}" type="parTrans" cxnId="{6733791A-CF48-41E4-A5C1-FFFDC982C089}">
      <dgm:prSet/>
      <dgm:spPr/>
      <dgm:t>
        <a:bodyPr/>
        <a:lstStyle/>
        <a:p>
          <a:endParaRPr lang="en-US"/>
        </a:p>
      </dgm:t>
    </dgm:pt>
    <dgm:pt modelId="{DBB7913A-7822-41CF-9AC7-40EABA0F0C13}" type="sibTrans" cxnId="{6733791A-CF48-41E4-A5C1-FFFDC982C089}">
      <dgm:prSet/>
      <dgm:spPr/>
      <dgm:t>
        <a:bodyPr/>
        <a:lstStyle/>
        <a:p>
          <a:endParaRPr lang="en-US"/>
        </a:p>
      </dgm:t>
    </dgm:pt>
    <dgm:pt modelId="{69AA4FCC-390F-4A0C-9B6B-A92744D5DEF1}" type="pres">
      <dgm:prSet presAssocID="{A894316D-4DCF-4DC1-B8E7-AA4DC4DA58A1}" presName="diagram" presStyleCnt="0">
        <dgm:presLayoutVars>
          <dgm:dir/>
          <dgm:resizeHandles val="exact"/>
        </dgm:presLayoutVars>
      </dgm:prSet>
      <dgm:spPr/>
    </dgm:pt>
    <dgm:pt modelId="{09053192-24D2-47EA-9CEA-3ACC330EA28D}" type="pres">
      <dgm:prSet presAssocID="{2CBC8CA1-5310-4D0E-9E75-01639E000944}" presName="node" presStyleLbl="node1" presStyleIdx="0" presStyleCnt="2">
        <dgm:presLayoutVars>
          <dgm:bulletEnabled val="1"/>
        </dgm:presLayoutVars>
      </dgm:prSet>
      <dgm:spPr/>
    </dgm:pt>
    <dgm:pt modelId="{168C8EAD-3570-451D-864A-BFBDD463385F}" type="pres">
      <dgm:prSet presAssocID="{C112D1B9-1AEA-4B15-9A74-C5AF3D89878F}" presName="sibTrans" presStyleCnt="0"/>
      <dgm:spPr/>
    </dgm:pt>
    <dgm:pt modelId="{9A2D2698-0F63-4F36-B7DC-3E0BF20CB5BE}" type="pres">
      <dgm:prSet presAssocID="{37F86875-1B8A-4E05-A5C6-C2014A88A8B1}" presName="node" presStyleLbl="node1" presStyleIdx="1" presStyleCnt="2">
        <dgm:presLayoutVars>
          <dgm:bulletEnabled val="1"/>
        </dgm:presLayoutVars>
      </dgm:prSet>
      <dgm:spPr/>
    </dgm:pt>
  </dgm:ptLst>
  <dgm:cxnLst>
    <dgm:cxn modelId="{6733791A-CF48-41E4-A5C1-FFFDC982C089}" srcId="{A894316D-4DCF-4DC1-B8E7-AA4DC4DA58A1}" destId="{37F86875-1B8A-4E05-A5C6-C2014A88A8B1}" srcOrd="1" destOrd="0" parTransId="{17D25DDD-1D88-4C9A-AC04-197E766B42D4}" sibTransId="{DBB7913A-7822-41CF-9AC7-40EABA0F0C13}"/>
    <dgm:cxn modelId="{53F09350-64AE-4E23-9F45-263F77274C2C}" srcId="{A894316D-4DCF-4DC1-B8E7-AA4DC4DA58A1}" destId="{2CBC8CA1-5310-4D0E-9E75-01639E000944}" srcOrd="0" destOrd="0" parTransId="{EBF152B6-8C41-4476-8CEB-D9783365C17C}" sibTransId="{C112D1B9-1AEA-4B15-9A74-C5AF3D89878F}"/>
    <dgm:cxn modelId="{39412453-45D8-491B-9C26-45F8264CA4D7}" type="presOf" srcId="{2CBC8CA1-5310-4D0E-9E75-01639E000944}" destId="{09053192-24D2-47EA-9CEA-3ACC330EA28D}" srcOrd="0" destOrd="0" presId="urn:microsoft.com/office/officeart/2005/8/layout/default"/>
    <dgm:cxn modelId="{DBE73C59-31EB-44CB-98E9-54505D489251}" type="presOf" srcId="{37F86875-1B8A-4E05-A5C6-C2014A88A8B1}" destId="{9A2D2698-0F63-4F36-B7DC-3E0BF20CB5BE}" srcOrd="0" destOrd="0" presId="urn:microsoft.com/office/officeart/2005/8/layout/default"/>
    <dgm:cxn modelId="{D275C2F6-6DA8-40BE-9198-7119C31E0C9F}" type="presOf" srcId="{A894316D-4DCF-4DC1-B8E7-AA4DC4DA58A1}" destId="{69AA4FCC-390F-4A0C-9B6B-A92744D5DEF1}" srcOrd="0" destOrd="0" presId="urn:microsoft.com/office/officeart/2005/8/layout/default"/>
    <dgm:cxn modelId="{AEF46CD8-4484-4C1A-A376-6B14234B466F}" type="presParOf" srcId="{69AA4FCC-390F-4A0C-9B6B-A92744D5DEF1}" destId="{09053192-24D2-47EA-9CEA-3ACC330EA28D}" srcOrd="0" destOrd="0" presId="urn:microsoft.com/office/officeart/2005/8/layout/default"/>
    <dgm:cxn modelId="{87E6B46E-97A7-43D8-B2B3-C038748F6BA9}" type="presParOf" srcId="{69AA4FCC-390F-4A0C-9B6B-A92744D5DEF1}" destId="{168C8EAD-3570-451D-864A-BFBDD463385F}" srcOrd="1" destOrd="0" presId="urn:microsoft.com/office/officeart/2005/8/layout/default"/>
    <dgm:cxn modelId="{3E2E1DA1-090D-4DB8-9E99-3442492E08B9}" type="presParOf" srcId="{69AA4FCC-390F-4A0C-9B6B-A92744D5DEF1}" destId="{9A2D2698-0F63-4F36-B7DC-3E0BF20CB5BE}"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A4B830-E9D6-41E8-9974-5FE8CB509BE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5408360-FC80-4356-93E1-A98FD298A14B}">
      <dgm:prSet/>
      <dgm:spPr/>
      <dgm:t>
        <a:bodyPr/>
        <a:lstStyle/>
        <a:p>
          <a:pPr>
            <a:lnSpc>
              <a:spcPct val="100000"/>
            </a:lnSpc>
            <a:defRPr cap="all"/>
          </a:pPr>
          <a:r>
            <a:rPr lang="en-US"/>
            <a:t>What worked?</a:t>
          </a:r>
        </a:p>
      </dgm:t>
    </dgm:pt>
    <dgm:pt modelId="{138D86EB-438B-417E-A166-6CCC57315C7B}" type="parTrans" cxnId="{03FED183-AED7-4C61-965B-7C0715D4AFB8}">
      <dgm:prSet/>
      <dgm:spPr/>
      <dgm:t>
        <a:bodyPr/>
        <a:lstStyle/>
        <a:p>
          <a:endParaRPr lang="en-US"/>
        </a:p>
      </dgm:t>
    </dgm:pt>
    <dgm:pt modelId="{3AA3EBEB-443A-4AE6-AE85-B68461E04913}" type="sibTrans" cxnId="{03FED183-AED7-4C61-965B-7C0715D4AFB8}">
      <dgm:prSet/>
      <dgm:spPr/>
      <dgm:t>
        <a:bodyPr/>
        <a:lstStyle/>
        <a:p>
          <a:endParaRPr lang="en-US"/>
        </a:p>
      </dgm:t>
    </dgm:pt>
    <dgm:pt modelId="{F860A569-F7B7-4D1A-AC23-E47A28FF51C8}">
      <dgm:prSet/>
      <dgm:spPr/>
      <dgm:t>
        <a:bodyPr/>
        <a:lstStyle/>
        <a:p>
          <a:pPr>
            <a:lnSpc>
              <a:spcPct val="100000"/>
            </a:lnSpc>
            <a:defRPr cap="all"/>
          </a:pPr>
          <a:r>
            <a:rPr lang="en-US"/>
            <a:t>What didn’t work?</a:t>
          </a:r>
        </a:p>
      </dgm:t>
    </dgm:pt>
    <dgm:pt modelId="{203FDE9C-5202-4206-A5B5-320964B0D4F2}" type="parTrans" cxnId="{85CE7AC1-26C4-495C-A713-DB165B56314F}">
      <dgm:prSet/>
      <dgm:spPr/>
      <dgm:t>
        <a:bodyPr/>
        <a:lstStyle/>
        <a:p>
          <a:endParaRPr lang="en-US"/>
        </a:p>
      </dgm:t>
    </dgm:pt>
    <dgm:pt modelId="{0783D02B-63B3-4D38-95AB-F2BDDC7E6C92}" type="sibTrans" cxnId="{85CE7AC1-26C4-495C-A713-DB165B56314F}">
      <dgm:prSet/>
      <dgm:spPr/>
      <dgm:t>
        <a:bodyPr/>
        <a:lstStyle/>
        <a:p>
          <a:endParaRPr lang="en-US"/>
        </a:p>
      </dgm:t>
    </dgm:pt>
    <dgm:pt modelId="{0EDFBF0A-F705-4D48-98E2-99C73A1A229A}">
      <dgm:prSet/>
      <dgm:spPr/>
      <dgm:t>
        <a:bodyPr/>
        <a:lstStyle/>
        <a:p>
          <a:pPr>
            <a:lnSpc>
              <a:spcPct val="100000"/>
            </a:lnSpc>
            <a:defRPr cap="all"/>
          </a:pPr>
          <a:r>
            <a:rPr lang="en-US"/>
            <a:t>What did we learn?</a:t>
          </a:r>
        </a:p>
      </dgm:t>
    </dgm:pt>
    <dgm:pt modelId="{291F083F-51A8-44F2-96D6-D05D98415E89}" type="parTrans" cxnId="{33F7CA21-2496-404E-8936-39BEC22C8201}">
      <dgm:prSet/>
      <dgm:spPr/>
      <dgm:t>
        <a:bodyPr/>
        <a:lstStyle/>
        <a:p>
          <a:endParaRPr lang="en-US"/>
        </a:p>
      </dgm:t>
    </dgm:pt>
    <dgm:pt modelId="{1CF34EE1-FD32-4295-8557-6637E603E04A}" type="sibTrans" cxnId="{33F7CA21-2496-404E-8936-39BEC22C8201}">
      <dgm:prSet/>
      <dgm:spPr/>
      <dgm:t>
        <a:bodyPr/>
        <a:lstStyle/>
        <a:p>
          <a:endParaRPr lang="en-US"/>
        </a:p>
      </dgm:t>
    </dgm:pt>
    <dgm:pt modelId="{4F096A23-62D2-4065-9C19-EF7711C30818}">
      <dgm:prSet/>
      <dgm:spPr/>
      <dgm:t>
        <a:bodyPr/>
        <a:lstStyle/>
        <a:p>
          <a:pPr>
            <a:lnSpc>
              <a:spcPct val="100000"/>
            </a:lnSpc>
            <a:defRPr cap="all"/>
          </a:pPr>
          <a:r>
            <a:rPr lang="en-US"/>
            <a:t>What puzzles us?</a:t>
          </a:r>
        </a:p>
      </dgm:t>
    </dgm:pt>
    <dgm:pt modelId="{0880AD4C-DF55-49BD-BF8E-8BD081F3EC6A}" type="parTrans" cxnId="{8694D136-5F0B-453D-BB8A-2C3D5495C95A}">
      <dgm:prSet/>
      <dgm:spPr/>
      <dgm:t>
        <a:bodyPr/>
        <a:lstStyle/>
        <a:p>
          <a:endParaRPr lang="en-US"/>
        </a:p>
      </dgm:t>
    </dgm:pt>
    <dgm:pt modelId="{13A78783-5139-4E0D-A2EF-1398D7BDB315}" type="sibTrans" cxnId="{8694D136-5F0B-453D-BB8A-2C3D5495C95A}">
      <dgm:prSet/>
      <dgm:spPr/>
      <dgm:t>
        <a:bodyPr/>
        <a:lstStyle/>
        <a:p>
          <a:endParaRPr lang="en-US"/>
        </a:p>
      </dgm:t>
    </dgm:pt>
    <dgm:pt modelId="{802B49D9-4733-4037-9BFC-4A7EB46708EC}" type="pres">
      <dgm:prSet presAssocID="{47A4B830-E9D6-41E8-9974-5FE8CB509BED}" presName="root" presStyleCnt="0">
        <dgm:presLayoutVars>
          <dgm:dir/>
          <dgm:resizeHandles val="exact"/>
        </dgm:presLayoutVars>
      </dgm:prSet>
      <dgm:spPr/>
    </dgm:pt>
    <dgm:pt modelId="{E51A1C8C-2337-44BF-A82C-B3CFB08A4109}" type="pres">
      <dgm:prSet presAssocID="{B5408360-FC80-4356-93E1-A98FD298A14B}" presName="compNode" presStyleCnt="0"/>
      <dgm:spPr/>
    </dgm:pt>
    <dgm:pt modelId="{944A9895-DA4E-4201-969F-BF88C1EB5554}" type="pres">
      <dgm:prSet presAssocID="{B5408360-FC80-4356-93E1-A98FD298A14B}" presName="iconBgRect" presStyleLbl="bgShp" presStyleIdx="0" presStyleCnt="4"/>
      <dgm:spPr/>
    </dgm:pt>
    <dgm:pt modelId="{5B735DD9-E053-42BA-A4C5-20051926DE0D}" type="pres">
      <dgm:prSet presAssocID="{B5408360-FC80-4356-93E1-A98FD298A14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B7602CFF-4336-4B25-A550-E539A837DC8F}" type="pres">
      <dgm:prSet presAssocID="{B5408360-FC80-4356-93E1-A98FD298A14B}" presName="spaceRect" presStyleCnt="0"/>
      <dgm:spPr/>
    </dgm:pt>
    <dgm:pt modelId="{1FBE366E-9FE7-4BEC-9002-0E5DD56E762D}" type="pres">
      <dgm:prSet presAssocID="{B5408360-FC80-4356-93E1-A98FD298A14B}" presName="textRect" presStyleLbl="revTx" presStyleIdx="0" presStyleCnt="4">
        <dgm:presLayoutVars>
          <dgm:chMax val="1"/>
          <dgm:chPref val="1"/>
        </dgm:presLayoutVars>
      </dgm:prSet>
      <dgm:spPr/>
    </dgm:pt>
    <dgm:pt modelId="{15780F66-EF73-4651-BCC2-FC14B50DD145}" type="pres">
      <dgm:prSet presAssocID="{3AA3EBEB-443A-4AE6-AE85-B68461E04913}" presName="sibTrans" presStyleCnt="0"/>
      <dgm:spPr/>
    </dgm:pt>
    <dgm:pt modelId="{C417F9A0-6A8F-40FF-A503-B19531758010}" type="pres">
      <dgm:prSet presAssocID="{F860A569-F7B7-4D1A-AC23-E47A28FF51C8}" presName="compNode" presStyleCnt="0"/>
      <dgm:spPr/>
    </dgm:pt>
    <dgm:pt modelId="{1FCBC680-1097-47AD-AFD0-65B623CF9AD4}" type="pres">
      <dgm:prSet presAssocID="{F860A569-F7B7-4D1A-AC23-E47A28FF51C8}" presName="iconBgRect" presStyleLbl="bgShp" presStyleIdx="1" presStyleCnt="4"/>
      <dgm:spPr/>
    </dgm:pt>
    <dgm:pt modelId="{1286C0B1-82F4-41D6-A337-2CE313CF5F68}" type="pres">
      <dgm:prSet presAssocID="{F860A569-F7B7-4D1A-AC23-E47A28FF51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77C6B6F-3676-4CC1-9665-890D7DDE1F24}" type="pres">
      <dgm:prSet presAssocID="{F860A569-F7B7-4D1A-AC23-E47A28FF51C8}" presName="spaceRect" presStyleCnt="0"/>
      <dgm:spPr/>
    </dgm:pt>
    <dgm:pt modelId="{5A309A60-864A-4E83-B7FF-2B5EE5C024AF}" type="pres">
      <dgm:prSet presAssocID="{F860A569-F7B7-4D1A-AC23-E47A28FF51C8}" presName="textRect" presStyleLbl="revTx" presStyleIdx="1" presStyleCnt="4">
        <dgm:presLayoutVars>
          <dgm:chMax val="1"/>
          <dgm:chPref val="1"/>
        </dgm:presLayoutVars>
      </dgm:prSet>
      <dgm:spPr/>
    </dgm:pt>
    <dgm:pt modelId="{BF0CC5B7-07DF-4FFB-8576-97A47E4BFAEE}" type="pres">
      <dgm:prSet presAssocID="{0783D02B-63B3-4D38-95AB-F2BDDC7E6C92}" presName="sibTrans" presStyleCnt="0"/>
      <dgm:spPr/>
    </dgm:pt>
    <dgm:pt modelId="{05E673F4-6022-4DEA-A60D-F036B4F20FE1}" type="pres">
      <dgm:prSet presAssocID="{0EDFBF0A-F705-4D48-98E2-99C73A1A229A}" presName="compNode" presStyleCnt="0"/>
      <dgm:spPr/>
    </dgm:pt>
    <dgm:pt modelId="{14EE1F39-527A-4025-9C21-7B680661853F}" type="pres">
      <dgm:prSet presAssocID="{0EDFBF0A-F705-4D48-98E2-99C73A1A229A}" presName="iconBgRect" presStyleLbl="bgShp" presStyleIdx="2" presStyleCnt="4"/>
      <dgm:spPr/>
    </dgm:pt>
    <dgm:pt modelId="{F52FC095-8F78-4F3D-8309-720A55237175}" type="pres">
      <dgm:prSet presAssocID="{0EDFBF0A-F705-4D48-98E2-99C73A1A22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81854D4-ED02-4741-AB9F-FF07087018CA}" type="pres">
      <dgm:prSet presAssocID="{0EDFBF0A-F705-4D48-98E2-99C73A1A229A}" presName="spaceRect" presStyleCnt="0"/>
      <dgm:spPr/>
    </dgm:pt>
    <dgm:pt modelId="{D41874C0-7D30-4CE3-A78F-2FE7B0D2F78B}" type="pres">
      <dgm:prSet presAssocID="{0EDFBF0A-F705-4D48-98E2-99C73A1A229A}" presName="textRect" presStyleLbl="revTx" presStyleIdx="2" presStyleCnt="4">
        <dgm:presLayoutVars>
          <dgm:chMax val="1"/>
          <dgm:chPref val="1"/>
        </dgm:presLayoutVars>
      </dgm:prSet>
      <dgm:spPr/>
    </dgm:pt>
    <dgm:pt modelId="{BDF5514B-4DBC-42AF-BC27-BB877BD2DFF7}" type="pres">
      <dgm:prSet presAssocID="{1CF34EE1-FD32-4295-8557-6637E603E04A}" presName="sibTrans" presStyleCnt="0"/>
      <dgm:spPr/>
    </dgm:pt>
    <dgm:pt modelId="{9631EDA3-ADDD-4EC4-973B-A00302E76F7A}" type="pres">
      <dgm:prSet presAssocID="{4F096A23-62D2-4065-9C19-EF7711C30818}" presName="compNode" presStyleCnt="0"/>
      <dgm:spPr/>
    </dgm:pt>
    <dgm:pt modelId="{B5B1C473-31C5-4011-8ECD-A1653E7FB4CD}" type="pres">
      <dgm:prSet presAssocID="{4F096A23-62D2-4065-9C19-EF7711C30818}" presName="iconBgRect" presStyleLbl="bgShp" presStyleIdx="3" presStyleCnt="4"/>
      <dgm:spPr/>
    </dgm:pt>
    <dgm:pt modelId="{0CD242F9-E275-425A-B2DF-19D5DAEB8EC3}" type="pres">
      <dgm:prSet presAssocID="{4F096A23-62D2-4065-9C19-EF7711C3081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zzle"/>
        </a:ext>
      </dgm:extLst>
    </dgm:pt>
    <dgm:pt modelId="{2C077694-FEB8-426C-9382-C96DE4BB93D9}" type="pres">
      <dgm:prSet presAssocID="{4F096A23-62D2-4065-9C19-EF7711C30818}" presName="spaceRect" presStyleCnt="0"/>
      <dgm:spPr/>
    </dgm:pt>
    <dgm:pt modelId="{9BA7CBD7-5C5C-41E4-914D-FCD29FC9415F}" type="pres">
      <dgm:prSet presAssocID="{4F096A23-62D2-4065-9C19-EF7711C30818}" presName="textRect" presStyleLbl="revTx" presStyleIdx="3" presStyleCnt="4">
        <dgm:presLayoutVars>
          <dgm:chMax val="1"/>
          <dgm:chPref val="1"/>
        </dgm:presLayoutVars>
      </dgm:prSet>
      <dgm:spPr/>
    </dgm:pt>
  </dgm:ptLst>
  <dgm:cxnLst>
    <dgm:cxn modelId="{33F7CA21-2496-404E-8936-39BEC22C8201}" srcId="{47A4B830-E9D6-41E8-9974-5FE8CB509BED}" destId="{0EDFBF0A-F705-4D48-98E2-99C73A1A229A}" srcOrd="2" destOrd="0" parTransId="{291F083F-51A8-44F2-96D6-D05D98415E89}" sibTransId="{1CF34EE1-FD32-4295-8557-6637E603E04A}"/>
    <dgm:cxn modelId="{1CA5DE22-21D1-4117-88DB-F946EBCC38D1}" type="presOf" srcId="{47A4B830-E9D6-41E8-9974-5FE8CB509BED}" destId="{802B49D9-4733-4037-9BFC-4A7EB46708EC}" srcOrd="0" destOrd="0" presId="urn:microsoft.com/office/officeart/2018/5/layout/IconCircleLabelList"/>
    <dgm:cxn modelId="{8694D136-5F0B-453D-BB8A-2C3D5495C95A}" srcId="{47A4B830-E9D6-41E8-9974-5FE8CB509BED}" destId="{4F096A23-62D2-4065-9C19-EF7711C30818}" srcOrd="3" destOrd="0" parTransId="{0880AD4C-DF55-49BD-BF8E-8BD081F3EC6A}" sibTransId="{13A78783-5139-4E0D-A2EF-1398D7BDB315}"/>
    <dgm:cxn modelId="{696F7F51-E0FE-4B8D-AA21-EF7876BC0B65}" type="presOf" srcId="{0EDFBF0A-F705-4D48-98E2-99C73A1A229A}" destId="{D41874C0-7D30-4CE3-A78F-2FE7B0D2F78B}" srcOrd="0" destOrd="0" presId="urn:microsoft.com/office/officeart/2018/5/layout/IconCircleLabelList"/>
    <dgm:cxn modelId="{03FED183-AED7-4C61-965B-7C0715D4AFB8}" srcId="{47A4B830-E9D6-41E8-9974-5FE8CB509BED}" destId="{B5408360-FC80-4356-93E1-A98FD298A14B}" srcOrd="0" destOrd="0" parTransId="{138D86EB-438B-417E-A166-6CCC57315C7B}" sibTransId="{3AA3EBEB-443A-4AE6-AE85-B68461E04913}"/>
    <dgm:cxn modelId="{D4767987-CA3C-4636-8238-8EAC1E1254AB}" type="presOf" srcId="{B5408360-FC80-4356-93E1-A98FD298A14B}" destId="{1FBE366E-9FE7-4BEC-9002-0E5DD56E762D}" srcOrd="0" destOrd="0" presId="urn:microsoft.com/office/officeart/2018/5/layout/IconCircleLabelList"/>
    <dgm:cxn modelId="{7CD41E9B-6D6B-46E7-8C47-C7F2F5228568}" type="presOf" srcId="{F860A569-F7B7-4D1A-AC23-E47A28FF51C8}" destId="{5A309A60-864A-4E83-B7FF-2B5EE5C024AF}" srcOrd="0" destOrd="0" presId="urn:microsoft.com/office/officeart/2018/5/layout/IconCircleLabelList"/>
    <dgm:cxn modelId="{85CE7AC1-26C4-495C-A713-DB165B56314F}" srcId="{47A4B830-E9D6-41E8-9974-5FE8CB509BED}" destId="{F860A569-F7B7-4D1A-AC23-E47A28FF51C8}" srcOrd="1" destOrd="0" parTransId="{203FDE9C-5202-4206-A5B5-320964B0D4F2}" sibTransId="{0783D02B-63B3-4D38-95AB-F2BDDC7E6C92}"/>
    <dgm:cxn modelId="{831656D9-0A4F-40BA-B312-2E652EBF7648}" type="presOf" srcId="{4F096A23-62D2-4065-9C19-EF7711C30818}" destId="{9BA7CBD7-5C5C-41E4-914D-FCD29FC9415F}" srcOrd="0" destOrd="0" presId="urn:microsoft.com/office/officeart/2018/5/layout/IconCircleLabelList"/>
    <dgm:cxn modelId="{2AF1504D-B814-4579-B895-C99FAF7E55E6}" type="presParOf" srcId="{802B49D9-4733-4037-9BFC-4A7EB46708EC}" destId="{E51A1C8C-2337-44BF-A82C-B3CFB08A4109}" srcOrd="0" destOrd="0" presId="urn:microsoft.com/office/officeart/2018/5/layout/IconCircleLabelList"/>
    <dgm:cxn modelId="{5204A744-F706-404F-B77B-B5AFC1E0C9F2}" type="presParOf" srcId="{E51A1C8C-2337-44BF-A82C-B3CFB08A4109}" destId="{944A9895-DA4E-4201-969F-BF88C1EB5554}" srcOrd="0" destOrd="0" presId="urn:microsoft.com/office/officeart/2018/5/layout/IconCircleLabelList"/>
    <dgm:cxn modelId="{3183DB49-94B6-4121-BCC2-0887725D0C83}" type="presParOf" srcId="{E51A1C8C-2337-44BF-A82C-B3CFB08A4109}" destId="{5B735DD9-E053-42BA-A4C5-20051926DE0D}" srcOrd="1" destOrd="0" presId="urn:microsoft.com/office/officeart/2018/5/layout/IconCircleLabelList"/>
    <dgm:cxn modelId="{6E000E11-EFFF-4071-BD85-785EC06F45C8}" type="presParOf" srcId="{E51A1C8C-2337-44BF-A82C-B3CFB08A4109}" destId="{B7602CFF-4336-4B25-A550-E539A837DC8F}" srcOrd="2" destOrd="0" presId="urn:microsoft.com/office/officeart/2018/5/layout/IconCircleLabelList"/>
    <dgm:cxn modelId="{D3262A11-B663-47B3-8860-79131BCE83B1}" type="presParOf" srcId="{E51A1C8C-2337-44BF-A82C-B3CFB08A4109}" destId="{1FBE366E-9FE7-4BEC-9002-0E5DD56E762D}" srcOrd="3" destOrd="0" presId="urn:microsoft.com/office/officeart/2018/5/layout/IconCircleLabelList"/>
    <dgm:cxn modelId="{A670663C-4275-41AE-83F9-66AE54B9BAED}" type="presParOf" srcId="{802B49D9-4733-4037-9BFC-4A7EB46708EC}" destId="{15780F66-EF73-4651-BCC2-FC14B50DD145}" srcOrd="1" destOrd="0" presId="urn:microsoft.com/office/officeart/2018/5/layout/IconCircleLabelList"/>
    <dgm:cxn modelId="{0C52DB0A-FCD2-4B3E-A7AA-A094845D6E79}" type="presParOf" srcId="{802B49D9-4733-4037-9BFC-4A7EB46708EC}" destId="{C417F9A0-6A8F-40FF-A503-B19531758010}" srcOrd="2" destOrd="0" presId="urn:microsoft.com/office/officeart/2018/5/layout/IconCircleLabelList"/>
    <dgm:cxn modelId="{C2E87DC7-CE9B-4B03-9BF8-9C7721860780}" type="presParOf" srcId="{C417F9A0-6A8F-40FF-A503-B19531758010}" destId="{1FCBC680-1097-47AD-AFD0-65B623CF9AD4}" srcOrd="0" destOrd="0" presId="urn:microsoft.com/office/officeart/2018/5/layout/IconCircleLabelList"/>
    <dgm:cxn modelId="{36CCBC91-9187-4A5A-95DA-EF74ECA020B7}" type="presParOf" srcId="{C417F9A0-6A8F-40FF-A503-B19531758010}" destId="{1286C0B1-82F4-41D6-A337-2CE313CF5F68}" srcOrd="1" destOrd="0" presId="urn:microsoft.com/office/officeart/2018/5/layout/IconCircleLabelList"/>
    <dgm:cxn modelId="{7207115A-F759-410E-9AF6-926EE6574B78}" type="presParOf" srcId="{C417F9A0-6A8F-40FF-A503-B19531758010}" destId="{577C6B6F-3676-4CC1-9665-890D7DDE1F24}" srcOrd="2" destOrd="0" presId="urn:microsoft.com/office/officeart/2018/5/layout/IconCircleLabelList"/>
    <dgm:cxn modelId="{4BA66424-5627-4F29-8962-54833228CE8A}" type="presParOf" srcId="{C417F9A0-6A8F-40FF-A503-B19531758010}" destId="{5A309A60-864A-4E83-B7FF-2B5EE5C024AF}" srcOrd="3" destOrd="0" presId="urn:microsoft.com/office/officeart/2018/5/layout/IconCircleLabelList"/>
    <dgm:cxn modelId="{43F5E729-1EEE-4CCB-A605-D5236187B34D}" type="presParOf" srcId="{802B49D9-4733-4037-9BFC-4A7EB46708EC}" destId="{BF0CC5B7-07DF-4FFB-8576-97A47E4BFAEE}" srcOrd="3" destOrd="0" presId="urn:microsoft.com/office/officeart/2018/5/layout/IconCircleLabelList"/>
    <dgm:cxn modelId="{F20DD5CD-C720-48C0-852B-3C5DC2B64735}" type="presParOf" srcId="{802B49D9-4733-4037-9BFC-4A7EB46708EC}" destId="{05E673F4-6022-4DEA-A60D-F036B4F20FE1}" srcOrd="4" destOrd="0" presId="urn:microsoft.com/office/officeart/2018/5/layout/IconCircleLabelList"/>
    <dgm:cxn modelId="{1CFCB550-3F12-4EEB-A060-589D925A68E5}" type="presParOf" srcId="{05E673F4-6022-4DEA-A60D-F036B4F20FE1}" destId="{14EE1F39-527A-4025-9C21-7B680661853F}" srcOrd="0" destOrd="0" presId="urn:microsoft.com/office/officeart/2018/5/layout/IconCircleLabelList"/>
    <dgm:cxn modelId="{E35A5CA5-E1BE-4061-B48A-72CA9AD9E0CA}" type="presParOf" srcId="{05E673F4-6022-4DEA-A60D-F036B4F20FE1}" destId="{F52FC095-8F78-4F3D-8309-720A55237175}" srcOrd="1" destOrd="0" presId="urn:microsoft.com/office/officeart/2018/5/layout/IconCircleLabelList"/>
    <dgm:cxn modelId="{FBDF9BD2-93A5-475E-9CED-AA8C44CCCD17}" type="presParOf" srcId="{05E673F4-6022-4DEA-A60D-F036B4F20FE1}" destId="{A81854D4-ED02-4741-AB9F-FF07087018CA}" srcOrd="2" destOrd="0" presId="urn:microsoft.com/office/officeart/2018/5/layout/IconCircleLabelList"/>
    <dgm:cxn modelId="{CB25F3EB-A5A5-4AF3-864D-4D6D147ACDF8}" type="presParOf" srcId="{05E673F4-6022-4DEA-A60D-F036B4F20FE1}" destId="{D41874C0-7D30-4CE3-A78F-2FE7B0D2F78B}" srcOrd="3" destOrd="0" presId="urn:microsoft.com/office/officeart/2018/5/layout/IconCircleLabelList"/>
    <dgm:cxn modelId="{2A9D3ECE-941B-4CB4-B0C7-368B3DF0C76D}" type="presParOf" srcId="{802B49D9-4733-4037-9BFC-4A7EB46708EC}" destId="{BDF5514B-4DBC-42AF-BC27-BB877BD2DFF7}" srcOrd="5" destOrd="0" presId="urn:microsoft.com/office/officeart/2018/5/layout/IconCircleLabelList"/>
    <dgm:cxn modelId="{497C8935-1476-4336-98AC-438A656FEE27}" type="presParOf" srcId="{802B49D9-4733-4037-9BFC-4A7EB46708EC}" destId="{9631EDA3-ADDD-4EC4-973B-A00302E76F7A}" srcOrd="6" destOrd="0" presId="urn:microsoft.com/office/officeart/2018/5/layout/IconCircleLabelList"/>
    <dgm:cxn modelId="{DE875DA8-38F2-4699-9F76-AAD20B963F4A}" type="presParOf" srcId="{9631EDA3-ADDD-4EC4-973B-A00302E76F7A}" destId="{B5B1C473-31C5-4011-8ECD-A1653E7FB4CD}" srcOrd="0" destOrd="0" presId="urn:microsoft.com/office/officeart/2018/5/layout/IconCircleLabelList"/>
    <dgm:cxn modelId="{B239709C-0814-454B-955F-1AAB07F0696C}" type="presParOf" srcId="{9631EDA3-ADDD-4EC4-973B-A00302E76F7A}" destId="{0CD242F9-E275-425A-B2DF-19D5DAEB8EC3}" srcOrd="1" destOrd="0" presId="urn:microsoft.com/office/officeart/2018/5/layout/IconCircleLabelList"/>
    <dgm:cxn modelId="{79DE7108-C778-44EF-A2B2-145BE5A8CACC}" type="presParOf" srcId="{9631EDA3-ADDD-4EC4-973B-A00302E76F7A}" destId="{2C077694-FEB8-426C-9382-C96DE4BB93D9}" srcOrd="2" destOrd="0" presId="urn:microsoft.com/office/officeart/2018/5/layout/IconCircleLabelList"/>
    <dgm:cxn modelId="{082142C5-49D5-497A-BED6-7A41B2616007}" type="presParOf" srcId="{9631EDA3-ADDD-4EC4-973B-A00302E76F7A}" destId="{9BA7CBD7-5C5C-41E4-914D-FCD29FC9415F}"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8A8B6-03C9-4CD0-94CB-011908297CA9}">
      <dsp:nvSpPr>
        <dsp:cNvPr id="0" name=""/>
        <dsp:cNvSpPr/>
      </dsp:nvSpPr>
      <dsp:spPr>
        <a:xfrm>
          <a:off x="0" y="384230"/>
          <a:ext cx="7886700" cy="1701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99872"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All students graduate ready for college and careers and are prepared to be productive citizens of Colorado.</a:t>
          </a:r>
        </a:p>
      </dsp:txBody>
      <dsp:txXfrm>
        <a:off x="0" y="384230"/>
        <a:ext cx="7886700" cy="1701000"/>
      </dsp:txXfrm>
    </dsp:sp>
    <dsp:sp modelId="{5EDEC507-F1DB-47B7-BA05-1D4985E23761}">
      <dsp:nvSpPr>
        <dsp:cNvPr id="0" name=""/>
        <dsp:cNvSpPr/>
      </dsp:nvSpPr>
      <dsp:spPr>
        <a:xfrm>
          <a:off x="394335" y="29990"/>
          <a:ext cx="552069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CDE Vision </a:t>
          </a:r>
        </a:p>
      </dsp:txBody>
      <dsp:txXfrm>
        <a:off x="428920" y="64575"/>
        <a:ext cx="5451520" cy="639310"/>
      </dsp:txXfrm>
    </dsp:sp>
    <dsp:sp modelId="{49E03E5F-9976-4B9A-A85C-C209340D3FEB}">
      <dsp:nvSpPr>
        <dsp:cNvPr id="0" name=""/>
        <dsp:cNvSpPr/>
      </dsp:nvSpPr>
      <dsp:spPr>
        <a:xfrm>
          <a:off x="0" y="2569071"/>
          <a:ext cx="7886700" cy="2041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99872"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The School Nutrition Unit is committed to ensuring all school-aged children have equal access to healthy meals by supporting, training, and connecting Colorado’s child nutrition community.</a:t>
          </a:r>
        </a:p>
      </dsp:txBody>
      <dsp:txXfrm>
        <a:off x="0" y="2569071"/>
        <a:ext cx="7886700" cy="2041200"/>
      </dsp:txXfrm>
    </dsp:sp>
    <dsp:sp modelId="{E0D11013-1B9B-4070-95B6-1ACC4D8450D5}">
      <dsp:nvSpPr>
        <dsp:cNvPr id="0" name=""/>
        <dsp:cNvSpPr/>
      </dsp:nvSpPr>
      <dsp:spPr>
        <a:xfrm>
          <a:off x="394335" y="2214831"/>
          <a:ext cx="5520690"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CDE School Nutrition Unit Mission</a:t>
          </a:r>
        </a:p>
      </dsp:txBody>
      <dsp:txXfrm>
        <a:off x="428920" y="2249416"/>
        <a:ext cx="545152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53192-24D2-47EA-9CEA-3ACC330EA28D}">
      <dsp:nvSpPr>
        <dsp:cNvPr id="0" name=""/>
        <dsp:cNvSpPr/>
      </dsp:nvSpPr>
      <dsp:spPr>
        <a:xfrm>
          <a:off x="1044" y="953736"/>
          <a:ext cx="4073107" cy="2443864"/>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rgbClr val="EF7521"/>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chemeClr val="bg1"/>
              </a:solidFill>
            </a:rPr>
            <a:t>Provide Multiple Meals (pre-packaged)</a:t>
          </a:r>
        </a:p>
      </dsp:txBody>
      <dsp:txXfrm>
        <a:off x="1044" y="953736"/>
        <a:ext cx="4073107" cy="2443864"/>
      </dsp:txXfrm>
    </dsp:sp>
    <dsp:sp modelId="{9A2D2698-0F63-4F36-B7DC-3E0BF20CB5BE}">
      <dsp:nvSpPr>
        <dsp:cNvPr id="0" name=""/>
        <dsp:cNvSpPr/>
      </dsp:nvSpPr>
      <dsp:spPr>
        <a:xfrm>
          <a:off x="4481462" y="953736"/>
          <a:ext cx="4073107" cy="244386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Provide Food in Bulk</a:t>
          </a:r>
        </a:p>
      </dsp:txBody>
      <dsp:txXfrm>
        <a:off x="4481462" y="953736"/>
        <a:ext cx="4073107" cy="2443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A9895-DA4E-4201-969F-BF88C1EB5554}">
      <dsp:nvSpPr>
        <dsp:cNvPr id="0" name=""/>
        <dsp:cNvSpPr/>
      </dsp:nvSpPr>
      <dsp:spPr>
        <a:xfrm>
          <a:off x="536174" y="124013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35DD9-E053-42BA-A4C5-20051926DE0D}">
      <dsp:nvSpPr>
        <dsp:cNvPr id="0" name=""/>
        <dsp:cNvSpPr/>
      </dsp:nvSpPr>
      <dsp:spPr>
        <a:xfrm>
          <a:off x="770174" y="147413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BE366E-9FE7-4BEC-9002-0E5DD56E762D}">
      <dsp:nvSpPr>
        <dsp:cNvPr id="0" name=""/>
        <dsp:cNvSpPr/>
      </dsp:nvSpPr>
      <dsp:spPr>
        <a:xfrm>
          <a:off x="185174" y="268013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What worked?</a:t>
          </a:r>
        </a:p>
      </dsp:txBody>
      <dsp:txXfrm>
        <a:off x="185174" y="2680131"/>
        <a:ext cx="1800000" cy="720000"/>
      </dsp:txXfrm>
    </dsp:sp>
    <dsp:sp modelId="{1FCBC680-1097-47AD-AFD0-65B623CF9AD4}">
      <dsp:nvSpPr>
        <dsp:cNvPr id="0" name=""/>
        <dsp:cNvSpPr/>
      </dsp:nvSpPr>
      <dsp:spPr>
        <a:xfrm>
          <a:off x="2651175" y="124013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6C0B1-82F4-41D6-A337-2CE313CF5F68}">
      <dsp:nvSpPr>
        <dsp:cNvPr id="0" name=""/>
        <dsp:cNvSpPr/>
      </dsp:nvSpPr>
      <dsp:spPr>
        <a:xfrm>
          <a:off x="2885175" y="147413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309A60-864A-4E83-B7FF-2B5EE5C024AF}">
      <dsp:nvSpPr>
        <dsp:cNvPr id="0" name=""/>
        <dsp:cNvSpPr/>
      </dsp:nvSpPr>
      <dsp:spPr>
        <a:xfrm>
          <a:off x="2300175" y="268013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What didn’t work?</a:t>
          </a:r>
        </a:p>
      </dsp:txBody>
      <dsp:txXfrm>
        <a:off x="2300175" y="2680131"/>
        <a:ext cx="1800000" cy="720000"/>
      </dsp:txXfrm>
    </dsp:sp>
    <dsp:sp modelId="{14EE1F39-527A-4025-9C21-7B680661853F}">
      <dsp:nvSpPr>
        <dsp:cNvPr id="0" name=""/>
        <dsp:cNvSpPr/>
      </dsp:nvSpPr>
      <dsp:spPr>
        <a:xfrm>
          <a:off x="4766175" y="124013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FC095-8F78-4F3D-8309-720A55237175}">
      <dsp:nvSpPr>
        <dsp:cNvPr id="0" name=""/>
        <dsp:cNvSpPr/>
      </dsp:nvSpPr>
      <dsp:spPr>
        <a:xfrm>
          <a:off x="5000175" y="147413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1874C0-7D30-4CE3-A78F-2FE7B0D2F78B}">
      <dsp:nvSpPr>
        <dsp:cNvPr id="0" name=""/>
        <dsp:cNvSpPr/>
      </dsp:nvSpPr>
      <dsp:spPr>
        <a:xfrm>
          <a:off x="4415175" y="268013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What did we learn?</a:t>
          </a:r>
        </a:p>
      </dsp:txBody>
      <dsp:txXfrm>
        <a:off x="4415175" y="2680131"/>
        <a:ext cx="1800000" cy="720000"/>
      </dsp:txXfrm>
    </dsp:sp>
    <dsp:sp modelId="{B5B1C473-31C5-4011-8ECD-A1653E7FB4CD}">
      <dsp:nvSpPr>
        <dsp:cNvPr id="0" name=""/>
        <dsp:cNvSpPr/>
      </dsp:nvSpPr>
      <dsp:spPr>
        <a:xfrm>
          <a:off x="6881175" y="124013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D242F9-E275-425A-B2DF-19D5DAEB8EC3}">
      <dsp:nvSpPr>
        <dsp:cNvPr id="0" name=""/>
        <dsp:cNvSpPr/>
      </dsp:nvSpPr>
      <dsp:spPr>
        <a:xfrm>
          <a:off x="7115175" y="147413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A7CBD7-5C5C-41E4-914D-FCD29FC9415F}">
      <dsp:nvSpPr>
        <dsp:cNvPr id="0" name=""/>
        <dsp:cNvSpPr/>
      </dsp:nvSpPr>
      <dsp:spPr>
        <a:xfrm>
          <a:off x="6530175" y="268013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What puzzles us?</a:t>
          </a:r>
        </a:p>
      </dsp:txBody>
      <dsp:txXfrm>
        <a:off x="6530175" y="2680131"/>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e.state.co.us/nutrition/nutrifsm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Hi Everyone this is Kerri Link, Supervisor with the School Nutrition Unit. Welcome to our monthly regional sharing call for Child Nutrition Program operators. These calls are scheduled for the last Thursday (with some holiday caveats) of each month and are a great opportunity to hear about what is happening around Colorado. </a:t>
            </a:r>
          </a:p>
          <a:p>
            <a:endParaRPr lang="en-US" dirty="0">
              <a:highlight>
                <a:srgbClr val="FFFF00"/>
              </a:highlight>
            </a:endParaRPr>
          </a:p>
          <a:p>
            <a:r>
              <a:rPr lang="en-US" dirty="0">
                <a:highlight>
                  <a:srgbClr val="FFFF00"/>
                </a:highlight>
              </a:rPr>
              <a:t>This month we will discuss serving multiple meals at a time and options within those operations. With holidays coming up, and the continuous rise of COVID, this topic is becoming a bigger need. </a:t>
            </a:r>
          </a:p>
          <a:p>
            <a:endParaRPr lang="en-US"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139032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There are essentially two options to providing multiple meals – serving “pre-packaged”/individual meals for each meal type being served (e.g. all of the components required for each meal). </a:t>
            </a:r>
          </a:p>
          <a:p>
            <a:endParaRPr lang="en-US" dirty="0">
              <a:effectLst/>
              <a:latin typeface="Arial" panose="020B0604020202020204" pitchFamily="34" charset="0"/>
            </a:endParaRPr>
          </a:p>
          <a:p>
            <a:r>
              <a:rPr lang="en-US" dirty="0">
                <a:effectLst/>
                <a:latin typeface="Arial" panose="020B0604020202020204" pitchFamily="34" charset="0"/>
              </a:rPr>
              <a:t>OR  in order to mitigate waste, you could consider sending items in bulk rather than by each meal (e.g. loaf of break, gallon of milk) items in bulk. If you do go this route, you should include details on how the foods provided can be served to children as individual meals, how to prepare any simple recipe, and how to maintain proper food safety. Consider offering an alternative meal kit with shelf stable items for any families that do not have access to refrigeration, warming equipment, or the ability to prepare meals for children.</a:t>
            </a:r>
          </a:p>
          <a:p>
            <a:endParaRPr lang="en-US" dirty="0">
              <a:effectLst/>
              <a:latin typeface="Arial" panose="020B0604020202020204" pitchFamily="34" charset="0"/>
            </a:endParaRPr>
          </a:p>
          <a:p>
            <a:r>
              <a:rPr lang="en-US" dirty="0">
                <a:effectLst/>
                <a:latin typeface="Arial" panose="020B0604020202020204" pitchFamily="34" charset="0"/>
              </a:rPr>
              <a:t>After everyone shares out, I will provide some more best practices and things to consider when determining which method will work for you.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8813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poll in adobe. </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377170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Calibri" panose="020F0502020204030204" pitchFamily="34" charset="0"/>
              </a:rPr>
              <a:t>Please provide a brief overview of the type of operation you are running and then… </a:t>
            </a:r>
          </a:p>
          <a:p>
            <a:pPr lvl="0"/>
            <a:r>
              <a:rPr lang="en-US" sz="1200" dirty="0">
                <a:latin typeface="Calibri" panose="020F0502020204030204" pitchFamily="34" charset="0"/>
              </a:rPr>
              <a:t>For those of you that answered “Yes, and it’s going great” – can you share what worked? And what you’ve learned/how you’ve adapted? </a:t>
            </a:r>
          </a:p>
          <a:p>
            <a:pPr lvl="0"/>
            <a:endParaRPr lang="en-US" sz="1200" dirty="0">
              <a:latin typeface="Calibri" panose="020F0502020204030204" pitchFamily="34" charset="0"/>
            </a:endParaRPr>
          </a:p>
          <a:p>
            <a:pPr lvl="0"/>
            <a:r>
              <a:rPr lang="en-US" sz="1200" dirty="0">
                <a:latin typeface="Calibri" panose="020F0502020204030204" pitchFamily="34" charset="0"/>
              </a:rPr>
              <a:t>For those that answered, “Yes, but it’s not going so great” – what didn’t work? What did you learn? </a:t>
            </a:r>
          </a:p>
          <a:p>
            <a:pPr lvl="0"/>
            <a:endParaRPr lang="en-US" sz="1200" dirty="0">
              <a:latin typeface="Calibri" panose="020F0502020204030204" pitchFamily="34" charset="0"/>
            </a:endParaRPr>
          </a:p>
          <a:p>
            <a:pPr lvl="0"/>
            <a:r>
              <a:rPr lang="en-US" sz="1200" dirty="0">
                <a:latin typeface="Calibri" panose="020F0502020204030204" pitchFamily="34" charset="0"/>
              </a:rPr>
              <a:t>For those that answered, “No, but plan to eventually or no plans to” – what puzzles you/do you need support with that your colleagues on this call that have operated successfully could help with?</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65423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up and review tip sheet. </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537592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two minutes – stand up, check your phone or email, refresh your water, etc. </a:t>
            </a:r>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4291283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we will go through some things to consider/options if you have a school closure or a staff shortage/required quarantine. </a:t>
            </a: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2008959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Please click on and pull up the document titled “school closure plan template “ to see the flow chart and plan template.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This flow chart showcases the steps to take if your operations have to be adapted due to being short staffed due to quarantine, exposure, etc. The back-up plan could include contracting with a nearby sponsor or </a:t>
            </a:r>
            <a:r>
              <a:rPr lang="en-US" sz="1800" u="sng" dirty="0">
                <a:solidFill>
                  <a:srgbClr val="0000FF"/>
                </a:solidFill>
                <a:effectLst/>
                <a:latin typeface="Calibri" panose="020F0502020204030204" pitchFamily="34" charset="0"/>
                <a:ea typeface="Calibri" panose="020F0502020204030204" pitchFamily="34" charset="0"/>
                <a:hlinkClick r:id="rId3"/>
              </a:rPr>
              <a:t>registered meal vendor</a:t>
            </a:r>
            <a:r>
              <a:rPr lang="en-US" sz="1800" dirty="0">
                <a:effectLst/>
                <a:latin typeface="Calibri" panose="020F0502020204030204" pitchFamily="34" charset="0"/>
                <a:ea typeface="Calibri" panose="020F0502020204030204" pitchFamily="34" charset="0"/>
              </a:rPr>
              <a:t> to see if they could provide meals in an emergency. </a:t>
            </a:r>
            <a:br>
              <a:rPr lang="en-U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Procurement without a competitive process may be used during this type of emergency situation and the sponsor can contract directly with another SFA or registered meal vendor to provide meals. Other considerations include directing families to nearby meal sites, training substitute staff to help prepare meals when short staffed; planning simple menus of packaged shelf stable items that can be easily assembled in an emergency; and purchasing these items.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There is no right or wrong with these options – it should be tailored for your individual situation and might be a combination of these options, or change throughout the year if different things come up. </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58427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currently have a back up plan ready/outlined? If so, would anyone like to share what they have done or are currently doing? </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81444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questions. </a:t>
            </a:r>
          </a:p>
          <a:p>
            <a:r>
              <a:rPr lang="en-US" dirty="0"/>
              <a:t>Please type in the box what your needs our from CDE School Nutrition? </a:t>
            </a:r>
          </a:p>
          <a:p>
            <a:pPr marL="171450" indent="-171450">
              <a:buFontTx/>
              <a:buChar char="-"/>
            </a:pPr>
            <a:r>
              <a:rPr lang="en-US" dirty="0"/>
              <a:t>More one on one TA?</a:t>
            </a:r>
          </a:p>
          <a:p>
            <a:pPr marL="171450" indent="-171450">
              <a:buFontTx/>
              <a:buChar char="-"/>
            </a:pPr>
            <a:r>
              <a:rPr lang="en-US" dirty="0"/>
              <a:t>Resources?</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286047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41515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I’m going to cover some quick housekeeping items before we jump into the conversation. </a:t>
            </a:r>
          </a:p>
          <a:p>
            <a:endParaRPr lang="en-US" dirty="0"/>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All attendees who join via computer audio and the conference line will enter UNMUTED. Please mute your line to reduce background noise.</a:t>
            </a:r>
          </a:p>
          <a:p>
            <a:pPr marL="0" marR="0">
              <a:spcBef>
                <a:spcPts val="0"/>
              </a:spcBef>
              <a:spcAft>
                <a:spcPts val="0"/>
              </a:spcAft>
            </a:pPr>
            <a:endParaRPr lang="en-US" sz="1200" i="0" dirty="0">
              <a:effectLst/>
              <a:latin typeface="Calibri" panose="020F0502020204030204" pitchFamily="34" charset="0"/>
            </a:endParaRPr>
          </a:p>
          <a:p>
            <a:pPr marL="0" marR="0">
              <a:spcBef>
                <a:spcPts val="0"/>
              </a:spcBef>
              <a:spcAft>
                <a:spcPts val="0"/>
              </a:spcAft>
            </a:pPr>
            <a:r>
              <a:rPr lang="en-US" dirty="0"/>
              <a:t>We have some fun and interactive portions of this call that will involve clicking on links to specific webpages, so if you are calling in and not near your computer, please feel free to unmute yourself and add to the discussion. </a:t>
            </a:r>
          </a:p>
          <a:p>
            <a:pPr marL="0" marR="0">
              <a:spcBef>
                <a:spcPts val="0"/>
              </a:spcBef>
              <a:spcAft>
                <a:spcPts val="0"/>
              </a:spcAft>
            </a:pPr>
            <a:endParaRPr lang="en-US" sz="1200" i="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If you experience audio or technical difficulties, please contact Alicia Grove. Her information is available in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Calibri" panose="020F0502020204030204" pitchFamily="34" charset="0"/>
                <a:ea typeface="Calibri" panose="020F0502020204030204" pitchFamily="34" charset="0"/>
              </a:rPr>
              <a:t>Just below the chat pod are the files and weblinks pods. The files pod contains the PowerPoint slides with speaker notes. We will refer to the resources in these pods during the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highlight>
                <a:srgbClr val="FFFF00"/>
              </a:highlight>
            </a:endParaRPr>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Lastly, if you have any questions or comments that don’t pertain to the topic being discussed at that moment, please put them in the chat pod—we will monitor the chat and compile a list of questions to address at the end of the webinar if we have time. Otherwise, feel free to unmute and engage!</a:t>
            </a:r>
            <a:endParaRPr lang="en-US" i="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7277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Coming soon to the Financial Management webpage</a:t>
            </a:r>
          </a:p>
          <a:p>
            <a:endParaRPr lang="en-US" dirty="0"/>
          </a:p>
          <a:p>
            <a:r>
              <a:rPr lang="en-US" dirty="0"/>
              <a:t>This is in response to inquiries from 3</a:t>
            </a:r>
            <a:r>
              <a:rPr lang="en-US" baseline="30000" dirty="0"/>
              <a:t>rd</a:t>
            </a:r>
            <a:r>
              <a:rPr lang="en-US" dirty="0"/>
              <a:t> party Financial Auditors with concern for how CARES Act funding activity is isolated.  </a:t>
            </a:r>
          </a:p>
          <a:p>
            <a:pPr lvl="1"/>
            <a:endParaRPr lang="en-US" dirty="0"/>
          </a:p>
          <a:p>
            <a:pPr marL="685800" lvl="1" indent="-228600">
              <a:buFont typeface="+mj-lt"/>
              <a:buAutoNum type="arabicPeriod"/>
            </a:pPr>
            <a:r>
              <a:rPr lang="en-US" dirty="0"/>
              <a:t>Raw Data File </a:t>
            </a:r>
          </a:p>
          <a:p>
            <a:pPr marL="685800" lvl="1" indent="-228600">
              <a:buFont typeface="Arial" panose="020B0604020202020204" pitchFamily="34" charset="0"/>
              <a:buChar char="•"/>
            </a:pPr>
            <a:r>
              <a:rPr lang="en-US" dirty="0"/>
              <a:t>Includes reimbursement by grant by program</a:t>
            </a:r>
          </a:p>
          <a:p>
            <a:pPr marL="685800" lvl="1" indent="-228600">
              <a:buFont typeface="Arial" panose="020B0604020202020204" pitchFamily="34" charset="0"/>
              <a:buChar char="•"/>
            </a:pPr>
            <a:r>
              <a:rPr lang="en-US" dirty="0"/>
              <a:t>Meal counts by program</a:t>
            </a:r>
          </a:p>
          <a:p>
            <a:pPr marL="457200" lvl="1" indent="0">
              <a:buFont typeface="Arial" panose="020B0604020202020204" pitchFamily="34" charset="0"/>
              <a:buNone/>
            </a:pPr>
            <a:endParaRPr lang="en-US" dirty="0"/>
          </a:p>
          <a:p>
            <a:pPr marL="457200" lvl="1" indent="0">
              <a:buFont typeface="+mj-lt"/>
              <a:buNone/>
            </a:pPr>
            <a:r>
              <a:rPr lang="en-US" dirty="0"/>
              <a:t>2. Screen shot of report screen </a:t>
            </a:r>
          </a:p>
          <a:p>
            <a:pPr marL="628650" lvl="1" indent="-171450">
              <a:buFont typeface="Arial" panose="020B0604020202020204" pitchFamily="34" charset="0"/>
              <a:buChar char="•"/>
            </a:pPr>
            <a:r>
              <a:rPr lang="en-US" dirty="0"/>
              <a:t>If requested by auditor, Claim History report for March – June 2020</a:t>
            </a:r>
          </a:p>
          <a:p>
            <a:pPr marL="457200" lvl="1" indent="0">
              <a:buFont typeface="+mj-lt"/>
              <a:buNone/>
            </a:pPr>
            <a:endParaRPr lang="en-US" u="none" dirty="0"/>
          </a:p>
          <a:p>
            <a:pPr marL="457200" lvl="1" indent="0">
              <a:buFont typeface="+mj-lt"/>
              <a:buNone/>
            </a:pPr>
            <a:r>
              <a:rPr lang="en-US" u="none" dirty="0"/>
              <a:t>3. Single Audit guidance</a:t>
            </a:r>
          </a:p>
          <a:p>
            <a:pPr marL="628650" lvl="1" indent="-171450">
              <a:buFont typeface="Arial" panose="020B0604020202020204" pitchFamily="34" charset="0"/>
              <a:buChar char="•"/>
            </a:pPr>
            <a:r>
              <a:rPr lang="en-US" b="1" dirty="0"/>
              <a:t>Sponsors need to be able to isolate CARES Act funding activity</a:t>
            </a:r>
          </a:p>
          <a:p>
            <a:pPr marL="628650" lvl="1" indent="-171450">
              <a:buFont typeface="Arial" panose="020B0604020202020204" pitchFamily="34" charset="0"/>
              <a:buChar char="•"/>
            </a:pPr>
            <a:r>
              <a:rPr lang="en-US" dirty="0"/>
              <a:t>The Single Audit guidance refers CARES Act funding as COVID-19</a:t>
            </a:r>
          </a:p>
          <a:p>
            <a:pPr lvl="1"/>
            <a:endParaRPr lang="en-US" dirty="0"/>
          </a:p>
          <a:p>
            <a:pPr lvl="0"/>
            <a:r>
              <a:rPr lang="en-US" dirty="0"/>
              <a:t>After September claims are in, I will plan to post another report with same info</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4149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apologize for the grant code change, USDA changed directions on us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3857365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toolkit was designed by </a:t>
            </a:r>
            <a:r>
              <a:rPr lang="en-US" sz="1800" dirty="0" err="1">
                <a:effectLst/>
                <a:latin typeface="Segoe UI" panose="020B0502040204020203" pitchFamily="34" charset="0"/>
              </a:rPr>
              <a:t>LunchAssist</a:t>
            </a:r>
            <a:r>
              <a:rPr lang="en-US" sz="1800" dirty="0">
                <a:effectLst/>
                <a:latin typeface="Segoe UI" panose="020B0502040204020203" pitchFamily="34" charset="0"/>
              </a:rPr>
              <a:t> to help sponsors navigate program operations including flexibilities due to waivers.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494710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901534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and call recording will be emailed out to all participants </a:t>
            </a:r>
            <a:r>
              <a:rPr lang="en-US"/>
              <a:t>later today.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390950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47722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3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call is meant to be an open space to ask questions, brainstorm, and share your ideas with your peers. </a:t>
            </a:r>
          </a:p>
          <a:p>
            <a:r>
              <a:rPr lang="en-US" dirty="0"/>
              <a:t>Please share. In addition, some other conditions for success to make our time together today as meaningful as possible include: (go through slide)</a:t>
            </a:r>
          </a:p>
          <a:p>
            <a:endParaRPr lang="en-US" dirty="0"/>
          </a:p>
          <a:p>
            <a:r>
              <a:rPr lang="en-US" dirty="0"/>
              <a:t>Please take just a second to enter into the chat your name, as well as your district or school. </a:t>
            </a:r>
          </a:p>
          <a:p>
            <a:r>
              <a:rPr lang="en-US" dirty="0"/>
              <a:t>We will not be doing a big introduction round robin, so before you speak, please introduce yourself with your name and district before speaking.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9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all said multiple times…. this year has been anything but calm; however, throughout the chaos, there is still so much to be thankful for and more important than ever to focus on those things. Personally, I am thankful for each of you on the front line every single day ensuring that children in Colorado have access to healthy food. I am also thankful for my team here at CDE who continue to think outside the box to ensure guidance, procedures, etc. are as seamless as possible for all of you; and continue to stay connected, positive and a sense of humor. </a:t>
            </a:r>
          </a:p>
          <a:p>
            <a:endParaRPr lang="en-US" dirty="0"/>
          </a:p>
          <a:p>
            <a:endParaRPr lang="en-US" dirty="0"/>
          </a:p>
          <a:p>
            <a:r>
              <a:rPr lang="en-US" dirty="0"/>
              <a:t>I would love to hear what you are thankful for – personally, professionally or both. Please click on the </a:t>
            </a:r>
            <a:r>
              <a:rPr lang="en-US" dirty="0" err="1"/>
              <a:t>link,</a:t>
            </a:r>
            <a:r>
              <a:rPr lang="en-US" dirty="0"/>
              <a:t> add the code and provide 2 or 3 words to share what you are thankful for. </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186472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67034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into the “meat and potatoes” of our call today. Serving Multiple Meals at a Time. I am going to go through, high level, what is allowable and some options within this. Then I will open to up to you all to hear what you are doing in your district, successes, challenges and unknowns. </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401249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Under the nationwide non-congregate and meal service times waivers, multiple meals may be provided at one time in lieu of daily meal service. For example, a sponsor may decide to provide children (or their parent/guardian) with five breakfasts and five lunches at one time  rather than offering a daily meal pick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cs typeface="Times New Roman" panose="02020603050405020304" pitchFamily="18" charset="0"/>
              </a:rPr>
              <a:t>Under SFSP, may serve up to 7 meals per week/at a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cs typeface="Times New Roman" panose="02020603050405020304" pitchFamily="18" charset="0"/>
              </a:rPr>
              <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cs typeface="Times New Roman" panose="02020603050405020304" pitchFamily="18" charset="0"/>
              </a:rPr>
              <a:t>NSLP, may serve up to 5 meals per week, or however many days learning is taking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This could be done by individually packaged meals or foods in bulk – which we will go in to in more detail.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92418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9D5F6-EDCB-402A-AC08-4943A1820E8F}" type="slidenum">
              <a:rPr lang="en-US" smtClean="0"/>
              <a:pPr/>
              <a:t>‹#›</a:t>
            </a:fld>
            <a:endParaRPr lang="en-US" dirty="0"/>
          </a:p>
        </p:txBody>
      </p:sp>
      <p:sp>
        <p:nvSpPr>
          <p:cNvPr id="7" name="Rectangle 6">
            <a:extLst>
              <a:ext uri="{FF2B5EF4-FFF2-40B4-BE49-F238E27FC236}">
                <a16:creationId xmlns:a16="http://schemas.microsoft.com/office/drawing/2014/main" id="{A8F8B4F3-E44A-4BF6-9447-4609CE393F5B}"/>
              </a:ext>
            </a:extLst>
          </p:cNvPr>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49E6CD-54BF-4A27-9987-7DAAC4A03A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9" name="Straight Connector 8">
            <a:extLst>
              <a:ext uri="{FF2B5EF4-FFF2-40B4-BE49-F238E27FC236}">
                <a16:creationId xmlns:a16="http://schemas.microsoft.com/office/drawing/2014/main" id="{785A2417-DE77-44ED-812E-BEB33AC9E4AB}"/>
              </a:ext>
            </a:extLst>
          </p:cNvPr>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23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540486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8677022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55242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24628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4933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21427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49648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9D5F6-EDCB-402A-AC08-4943A1820E8F}" type="slidenum">
              <a:rPr lang="en-US" smtClean="0"/>
              <a:pPr/>
              <a:t>‹#›</a:t>
            </a:fld>
            <a:endParaRPr lang="en-US" dirty="0"/>
          </a:p>
        </p:txBody>
      </p:sp>
      <p:pic>
        <p:nvPicPr>
          <p:cNvPr id="7" name="Picture 6">
            <a:extLst>
              <a:ext uri="{FF2B5EF4-FFF2-40B4-BE49-F238E27FC236}">
                <a16:creationId xmlns:a16="http://schemas.microsoft.com/office/drawing/2014/main" id="{CB8850D1-D363-41FB-8CF7-A3AB6511A7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pic>
        <p:nvPicPr>
          <p:cNvPr id="8" name="Picture 7">
            <a:extLst>
              <a:ext uri="{FF2B5EF4-FFF2-40B4-BE49-F238E27FC236}">
                <a16:creationId xmlns:a16="http://schemas.microsoft.com/office/drawing/2014/main" id="{034D78A2-AFB4-4AA6-B541-742FA68BC9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96914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116864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012333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547682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640536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720224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11925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40987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157877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81181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04614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552929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9D5F6-EDCB-402A-AC08-4943A1820E8F}" type="slidenum">
              <a:rPr lang="en-US" smtClean="0"/>
              <a:pPr/>
              <a:t>‹#›</a:t>
            </a:fld>
            <a:endParaRPr lang="en-US" dirty="0"/>
          </a:p>
        </p:txBody>
      </p:sp>
      <p:pic>
        <p:nvPicPr>
          <p:cNvPr id="8" name="Picture 7">
            <a:extLst>
              <a:ext uri="{FF2B5EF4-FFF2-40B4-BE49-F238E27FC236}">
                <a16:creationId xmlns:a16="http://schemas.microsoft.com/office/drawing/2014/main" id="{DE7408B1-6FD7-4CCD-8B0A-5EC30FDE2E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pic>
        <p:nvPicPr>
          <p:cNvPr id="9" name="Picture 8">
            <a:extLst>
              <a:ext uri="{FF2B5EF4-FFF2-40B4-BE49-F238E27FC236}">
                <a16:creationId xmlns:a16="http://schemas.microsoft.com/office/drawing/2014/main" id="{580C6C56-CDE9-41D5-BEBB-A680F11BF2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1763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8180051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4053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7122851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090365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0686064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2061187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64" r:id="rId14"/>
    <p:sldLayoutId id="2147483666" r:id="rId15"/>
    <p:sldLayoutId id="214748366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075505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padlet.com/link_k/hoduaogzcvmqkd4j"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fns-prod.azureedge.net/sites/default/files/resource-files/SFSP%20Bulk%20Foods%20Tip%20Sheet.pdf"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hyperlink" Target="https://techboomers.com/t/how-to-use-facetime-io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hyperlink" Target="https://www.cde.state.co.us/nutrition/back2schoolfoodservicefaq" TargetMode="Externa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s://www.cde.state.co.us/nutrition/sfspschoolyearfaq" TargetMode="External"/><Relationship Id="rId5" Type="http://schemas.openxmlformats.org/officeDocument/2006/relationships/hyperlink" Target="https://fns-prod.azureedge.net/sites/default/files/resource-files/SFSP%20Bulk%20Foods%20Tip%20Sheet.pdf" TargetMode="External"/><Relationship Id="rId4" Type="http://schemas.openxmlformats.org/officeDocument/2006/relationships/hyperlink" Target="https://www.cde.state.co.us/nutrition/lunchassisttoolkit"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image" Target="../media/image45.png"/><Relationship Id="rId4" Type="http://schemas.openxmlformats.org/officeDocument/2006/relationships/hyperlink" Target="https://www.surveymonkey.com/r/8KB7RZM"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mailto:program.intake@usda.gov" TargetMode="External"/><Relationship Id="rId5" Type="http://schemas.openxmlformats.org/officeDocument/2006/relationships/hyperlink" Target="https://www.usda.gov/oascr/how-to-file-a-program-discrimination-complaint" TargetMode="External"/><Relationship Id="rId4" Type="http://schemas.openxmlformats.org/officeDocument/2006/relationships/hyperlink" Target="https://www.usda.gov/sites/default/files/documents/USDA-OASCR%20P-Complaint-Form-0508-0002-508-11-28-17Fax2Mail.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notesSlide" Target="../notesSlides/notesSlide5.xml"/><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tags" Target="../tags/tag6.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1.png"/><Relationship Id="rId4" Type="http://schemas.openxmlformats.org/officeDocument/2006/relationships/hyperlink" Target="https://www.menti.com/hgtu8wjjfp"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1.png"/><Relationship Id="rId4" Type="http://schemas.openxmlformats.org/officeDocument/2006/relationships/hyperlink" Target="https://www.mentimeter.com/s/d2eb5972c2297905b6adaa4b99f177cd/022dbf4f31b4"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F48C0764-8326-46F7-802E-4C4826195106}"/>
              </a:ext>
            </a:extLst>
          </p:cNvPr>
          <p:cNvPicPr>
            <a:picLocks noChangeAspect="1"/>
          </p:cNvPicPr>
          <p:nvPr/>
        </p:nvPicPr>
        <p:blipFill rotWithShape="1">
          <a:blip r:embed="rId4"/>
          <a:srcRect r="1931"/>
          <a:stretch/>
        </p:blipFill>
        <p:spPr>
          <a:xfrm>
            <a:off x="20" y="206071"/>
            <a:ext cx="9143980" cy="4801868"/>
          </a:xfrm>
          <a:prstGeom prst="rect">
            <a:avLst/>
          </a:prstGeom>
        </p:spPr>
      </p:pic>
      <p:sp>
        <p:nvSpPr>
          <p:cNvPr id="4" name="Title 1">
            <a:extLst>
              <a:ext uri="{FF2B5EF4-FFF2-40B4-BE49-F238E27FC236}">
                <a16:creationId xmlns:a16="http://schemas.microsoft.com/office/drawing/2014/main" id="{D47FD1F0-C0DA-4A2D-A80F-0494F48B708D}"/>
              </a:ext>
            </a:extLst>
          </p:cNvPr>
          <p:cNvSpPr txBox="1">
            <a:spLocks/>
          </p:cNvSpPr>
          <p:nvPr/>
        </p:nvSpPr>
        <p:spPr>
          <a:xfrm>
            <a:off x="539193" y="5394453"/>
            <a:ext cx="4930878" cy="108517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spcAft>
                <a:spcPts val="600"/>
              </a:spcAft>
            </a:pPr>
            <a:r>
              <a:rPr lang="en-US" b="1" dirty="0">
                <a:solidFill>
                  <a:srgbClr val="000000"/>
                </a:solidFill>
                <a:latin typeface="+mj-lt"/>
              </a:rPr>
              <a:t>School Nutrition “On the Menu” Call</a:t>
            </a:r>
          </a:p>
          <a:p>
            <a:pPr>
              <a:spcAft>
                <a:spcPts val="600"/>
              </a:spcAft>
            </a:pPr>
            <a:r>
              <a:rPr lang="en-US" b="1" dirty="0">
                <a:solidFill>
                  <a:srgbClr val="000000"/>
                </a:solidFill>
                <a:latin typeface="+mj-lt"/>
              </a:rPr>
              <a:t>November 19, 2020</a:t>
            </a:r>
          </a:p>
        </p:txBody>
      </p:sp>
      <p:sp>
        <p:nvSpPr>
          <p:cNvPr id="7" name="TextBox 6">
            <a:extLst>
              <a:ext uri="{FF2B5EF4-FFF2-40B4-BE49-F238E27FC236}">
                <a16:creationId xmlns:a16="http://schemas.microsoft.com/office/drawing/2014/main" id="{8F54987A-8D21-4097-8BE6-53EA606E12E2}"/>
              </a:ext>
            </a:extLst>
          </p:cNvPr>
          <p:cNvSpPr txBox="1"/>
          <p:nvPr/>
        </p:nvSpPr>
        <p:spPr>
          <a:xfrm>
            <a:off x="5183411" y="2354250"/>
            <a:ext cx="2773726" cy="954107"/>
          </a:xfrm>
          <a:prstGeom prst="rect">
            <a:avLst/>
          </a:prstGeom>
          <a:noFill/>
        </p:spPr>
        <p:txBody>
          <a:bodyPr wrap="square" rtlCol="0">
            <a:spAutoFit/>
          </a:bodyPr>
          <a:lstStyle/>
          <a:p>
            <a:pPr marL="0" marR="0" lvl="0" indent="0" algn="ctr" defTabSz="914400" rtl="0" eaLnBrk="1" fontAlgn="auto" latinLnBrk="0" hangingPunct="1">
              <a:spcBef>
                <a:spcPts val="0"/>
              </a:spcBef>
              <a:spcAft>
                <a:spcPts val="600"/>
              </a:spcAft>
              <a:buClrTx/>
              <a:buSzTx/>
              <a:buFontTx/>
              <a:buNone/>
              <a:tabLst/>
              <a:defRPr/>
            </a:pPr>
            <a:r>
              <a:rPr kumimoji="0" lang="en-US" sz="28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rPr>
              <a:t> Serving Multiple Meals at a Time</a:t>
            </a:r>
          </a:p>
        </p:txBody>
      </p:sp>
    </p:spTree>
    <p:custDataLst>
      <p:tags r:id="rId1"/>
    </p:custDataLst>
    <p:extLst>
      <p:ext uri="{BB962C8B-B14F-4D97-AF65-F5344CB8AC3E}">
        <p14:creationId xmlns:p14="http://schemas.microsoft.com/office/powerpoint/2010/main" val="125075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0042-CD6B-4E90-B49A-EEA301956EF8}"/>
              </a:ext>
            </a:extLst>
          </p:cNvPr>
          <p:cNvSpPr>
            <a:spLocks noGrp="1"/>
          </p:cNvSpPr>
          <p:nvPr>
            <p:ph type="title"/>
          </p:nvPr>
        </p:nvSpPr>
        <p:spPr>
          <a:xfrm>
            <a:off x="293532" y="0"/>
            <a:ext cx="8555615" cy="1325563"/>
          </a:xfrm>
        </p:spPr>
        <p:txBody>
          <a:bodyPr>
            <a:normAutofit/>
          </a:bodyPr>
          <a:lstStyle/>
          <a:p>
            <a:r>
              <a:rPr lang="en-US" sz="3600" dirty="0">
                <a:solidFill>
                  <a:schemeClr val="bg1"/>
                </a:solidFill>
                <a:latin typeface="Museo Slab 500" panose="02000000000000000000"/>
              </a:rPr>
              <a:t>Multiple Meal Options</a:t>
            </a:r>
          </a:p>
        </p:txBody>
      </p:sp>
      <p:graphicFrame>
        <p:nvGraphicFramePr>
          <p:cNvPr id="6" name="Content Placeholder 2">
            <a:extLst>
              <a:ext uri="{FF2B5EF4-FFF2-40B4-BE49-F238E27FC236}">
                <a16:creationId xmlns:a16="http://schemas.microsoft.com/office/drawing/2014/main" id="{C91A790C-36E8-4B61-9729-36FCB7E70F95}"/>
              </a:ext>
            </a:extLst>
          </p:cNvPr>
          <p:cNvGraphicFramePr>
            <a:graphicFrameLocks noGrp="1"/>
          </p:cNvGraphicFramePr>
          <p:nvPr>
            <p:ph idx="1"/>
            <p:extLst>
              <p:ext uri="{D42A27DB-BD31-4B8C-83A1-F6EECF244321}">
                <p14:modId xmlns:p14="http://schemas.microsoft.com/office/powerpoint/2010/main" val="2887687554"/>
              </p:ext>
            </p:extLst>
          </p:nvPr>
        </p:nvGraphicFramePr>
        <p:xfrm>
          <a:off x="293533" y="1646238"/>
          <a:ext cx="8555615"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C7AEAA0B-982D-43AD-BD18-DF527D790F04}"/>
              </a:ext>
            </a:extLst>
          </p:cNvPr>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smtClean="0"/>
              <a:pPr>
                <a:spcAft>
                  <a:spcPts val="600"/>
                </a:spcAft>
              </a:pPr>
              <a:t>10</a:t>
            </a:fld>
            <a:endParaRPr lang="en-US"/>
          </a:p>
        </p:txBody>
      </p:sp>
    </p:spTree>
    <p:custDataLst>
      <p:tags r:id="rId1"/>
    </p:custDataLst>
    <p:extLst>
      <p:ext uri="{BB962C8B-B14F-4D97-AF65-F5344CB8AC3E}">
        <p14:creationId xmlns:p14="http://schemas.microsoft.com/office/powerpoint/2010/main" val="295875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0656-D51D-4D4C-859E-704FA65CFD3D}"/>
              </a:ext>
            </a:extLst>
          </p:cNvPr>
          <p:cNvSpPr>
            <a:spLocks noGrp="1"/>
          </p:cNvSpPr>
          <p:nvPr>
            <p:ph type="title"/>
          </p:nvPr>
        </p:nvSpPr>
        <p:spPr>
          <a:xfrm>
            <a:off x="628650" y="136524"/>
            <a:ext cx="7886700" cy="1325563"/>
          </a:xfrm>
        </p:spPr>
        <p:txBody>
          <a:bodyPr>
            <a:normAutofit/>
          </a:bodyPr>
          <a:lstStyle/>
          <a:p>
            <a:r>
              <a:rPr lang="en-US" sz="3600" dirty="0">
                <a:solidFill>
                  <a:schemeClr val="bg1"/>
                </a:solidFill>
                <a:latin typeface="Museo Slab 500" panose="02000000000000000000"/>
              </a:rPr>
              <a:t>Poll Question</a:t>
            </a:r>
          </a:p>
        </p:txBody>
      </p:sp>
      <p:sp>
        <p:nvSpPr>
          <p:cNvPr id="3" name="Content Placeholder 2">
            <a:extLst>
              <a:ext uri="{FF2B5EF4-FFF2-40B4-BE49-F238E27FC236}">
                <a16:creationId xmlns:a16="http://schemas.microsoft.com/office/drawing/2014/main" id="{06994995-FD77-45D0-B6E5-F519E200A3B2}"/>
              </a:ext>
            </a:extLst>
          </p:cNvPr>
          <p:cNvSpPr>
            <a:spLocks noGrp="1"/>
          </p:cNvSpPr>
          <p:nvPr>
            <p:ph idx="1"/>
          </p:nvPr>
        </p:nvSpPr>
        <p:spPr/>
        <p:txBody>
          <a:bodyPr>
            <a:normAutofit/>
          </a:bodyPr>
          <a:lstStyle/>
          <a:p>
            <a:r>
              <a:rPr lang="en-US" sz="3200" dirty="0"/>
              <a:t>Are you currently serving </a:t>
            </a:r>
            <a:r>
              <a:rPr lang="en-US" sz="3200" dirty="0">
                <a:effectLst/>
                <a:latin typeface="Calibri" panose="020F0502020204030204" pitchFamily="34" charset="0"/>
                <a:ea typeface="Calibri" panose="020F0502020204030204" pitchFamily="34" charset="0"/>
              </a:rPr>
              <a:t>multiple meals at once and/or food in bulk?</a:t>
            </a:r>
          </a:p>
          <a:p>
            <a:pPr lvl="1"/>
            <a:r>
              <a:rPr lang="en-US" sz="2400" dirty="0">
                <a:latin typeface="Calibri" panose="020F0502020204030204" pitchFamily="34" charset="0"/>
              </a:rPr>
              <a:t>Yes, and it’s going great</a:t>
            </a:r>
          </a:p>
          <a:p>
            <a:pPr lvl="1"/>
            <a:r>
              <a:rPr lang="en-US" sz="2400" dirty="0">
                <a:latin typeface="Calibri" panose="020F0502020204030204" pitchFamily="34" charset="0"/>
              </a:rPr>
              <a:t>Yes, but it’s not going so great</a:t>
            </a:r>
          </a:p>
          <a:p>
            <a:pPr lvl="1"/>
            <a:r>
              <a:rPr lang="en-US" sz="2400" dirty="0">
                <a:latin typeface="Calibri" panose="020F0502020204030204" pitchFamily="34" charset="0"/>
              </a:rPr>
              <a:t>No, but plan to eventually</a:t>
            </a:r>
          </a:p>
          <a:p>
            <a:pPr lvl="1"/>
            <a:r>
              <a:rPr lang="en-US" sz="2400" dirty="0">
                <a:latin typeface="Calibri" panose="020F0502020204030204" pitchFamily="34" charset="0"/>
              </a:rPr>
              <a:t>No, no plans to</a:t>
            </a:r>
          </a:p>
          <a:p>
            <a:endParaRPr lang="en-US" sz="2800" dirty="0"/>
          </a:p>
        </p:txBody>
      </p:sp>
      <p:sp>
        <p:nvSpPr>
          <p:cNvPr id="4" name="Slide Number Placeholder 3">
            <a:extLst>
              <a:ext uri="{FF2B5EF4-FFF2-40B4-BE49-F238E27FC236}">
                <a16:creationId xmlns:a16="http://schemas.microsoft.com/office/drawing/2014/main" id="{9A71C8C0-9D09-4C38-96B8-BF240739FC57}"/>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custDataLst>
      <p:tags r:id="rId1"/>
    </p:custDataLst>
    <p:extLst>
      <p:ext uri="{BB962C8B-B14F-4D97-AF65-F5344CB8AC3E}">
        <p14:creationId xmlns:p14="http://schemas.microsoft.com/office/powerpoint/2010/main" val="1340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A39C-1F26-496D-B6C4-EB4215D5FA3C}"/>
              </a:ext>
            </a:extLst>
          </p:cNvPr>
          <p:cNvSpPr>
            <a:spLocks noGrp="1"/>
          </p:cNvSpPr>
          <p:nvPr>
            <p:ph type="title"/>
          </p:nvPr>
        </p:nvSpPr>
        <p:spPr>
          <a:xfrm>
            <a:off x="628650" y="156112"/>
            <a:ext cx="7886700" cy="1325563"/>
          </a:xfrm>
        </p:spPr>
        <p:txBody>
          <a:bodyPr>
            <a:normAutofit/>
          </a:bodyPr>
          <a:lstStyle/>
          <a:p>
            <a:r>
              <a:rPr lang="en-US" sz="3600" dirty="0">
                <a:solidFill>
                  <a:schemeClr val="bg1"/>
                </a:solidFill>
                <a:latin typeface="Museo Slab 500" panose="02000000000000000000"/>
              </a:rPr>
              <a:t>Share Out </a:t>
            </a:r>
          </a:p>
        </p:txBody>
      </p:sp>
      <p:graphicFrame>
        <p:nvGraphicFramePr>
          <p:cNvPr id="5" name="Content Placeholder 5">
            <a:extLst>
              <a:ext uri="{FF2B5EF4-FFF2-40B4-BE49-F238E27FC236}">
                <a16:creationId xmlns:a16="http://schemas.microsoft.com/office/drawing/2014/main" id="{DDA30979-696C-4BB5-99C1-E8442557D546}"/>
              </a:ext>
            </a:extLst>
          </p:cNvPr>
          <p:cNvGraphicFramePr>
            <a:graphicFrameLocks noGrp="1"/>
          </p:cNvGraphicFramePr>
          <p:nvPr>
            <p:ph idx="1"/>
            <p:extLst>
              <p:ext uri="{D42A27DB-BD31-4B8C-83A1-F6EECF244321}">
                <p14:modId xmlns:p14="http://schemas.microsoft.com/office/powerpoint/2010/main" val="3638989699"/>
              </p:ext>
            </p:extLst>
          </p:nvPr>
        </p:nvGraphicFramePr>
        <p:xfrm>
          <a:off x="245193" y="1398843"/>
          <a:ext cx="8515350" cy="4640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E000E30E-C5DF-4731-938F-F011BAAA176C}"/>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7" name="TextBox 6">
            <a:extLst>
              <a:ext uri="{FF2B5EF4-FFF2-40B4-BE49-F238E27FC236}">
                <a16:creationId xmlns:a16="http://schemas.microsoft.com/office/drawing/2014/main" id="{2B02FF2A-0139-484D-AA07-D0ACCCA4EE1A}"/>
              </a:ext>
            </a:extLst>
          </p:cNvPr>
          <p:cNvSpPr txBox="1"/>
          <p:nvPr/>
        </p:nvSpPr>
        <p:spPr>
          <a:xfrm>
            <a:off x="1733107" y="5577441"/>
            <a:ext cx="6241312" cy="461665"/>
          </a:xfrm>
          <a:prstGeom prst="rect">
            <a:avLst/>
          </a:prstGeom>
          <a:noFill/>
        </p:spPr>
        <p:txBody>
          <a:bodyPr wrap="square">
            <a:spAutoFit/>
          </a:bodyPr>
          <a:lstStyle/>
          <a:p>
            <a:r>
              <a:rPr lang="en-US" sz="2400" dirty="0">
                <a:hlinkClick r:id="rId9"/>
              </a:rPr>
              <a:t>https://padlet.com/link_k/hoduaogzcvmqkd4j</a:t>
            </a:r>
            <a:endParaRPr lang="en-US" sz="2400" dirty="0"/>
          </a:p>
        </p:txBody>
      </p:sp>
    </p:spTree>
    <p:custDataLst>
      <p:tags r:id="rId1"/>
    </p:custDataLst>
    <p:extLst>
      <p:ext uri="{BB962C8B-B14F-4D97-AF65-F5344CB8AC3E}">
        <p14:creationId xmlns:p14="http://schemas.microsoft.com/office/powerpoint/2010/main" val="204197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87D4-CA56-46F7-9CE0-83BB476A086B}"/>
              </a:ext>
            </a:extLst>
          </p:cNvPr>
          <p:cNvSpPr>
            <a:spLocks noGrp="1"/>
          </p:cNvSpPr>
          <p:nvPr>
            <p:ph type="title"/>
          </p:nvPr>
        </p:nvSpPr>
        <p:spPr>
          <a:xfrm>
            <a:off x="475143" y="0"/>
            <a:ext cx="7886700" cy="1325563"/>
          </a:xfrm>
        </p:spPr>
        <p:txBody>
          <a:bodyPr>
            <a:normAutofit/>
          </a:bodyPr>
          <a:lstStyle/>
          <a:p>
            <a:r>
              <a:rPr lang="en-US" sz="3600" dirty="0">
                <a:solidFill>
                  <a:schemeClr val="bg1"/>
                </a:solidFill>
                <a:latin typeface="Museo Slab 500" panose="02000000000000000000"/>
              </a:rPr>
              <a:t>Things to Consider </a:t>
            </a:r>
          </a:p>
        </p:txBody>
      </p:sp>
      <p:sp>
        <p:nvSpPr>
          <p:cNvPr id="3" name="Content Placeholder 2">
            <a:extLst>
              <a:ext uri="{FF2B5EF4-FFF2-40B4-BE49-F238E27FC236}">
                <a16:creationId xmlns:a16="http://schemas.microsoft.com/office/drawing/2014/main" id="{5D4C95DD-732D-48DC-856B-EC4E41B0373F}"/>
              </a:ext>
            </a:extLst>
          </p:cNvPr>
          <p:cNvSpPr>
            <a:spLocks noGrp="1"/>
          </p:cNvSpPr>
          <p:nvPr>
            <p:ph idx="1"/>
          </p:nvPr>
        </p:nvSpPr>
        <p:spPr>
          <a:xfrm>
            <a:off x="628650" y="1325563"/>
            <a:ext cx="7886700" cy="4351338"/>
          </a:xfrm>
        </p:spPr>
        <p:txBody>
          <a:bodyPr>
            <a:normAutofit/>
          </a:bodyPr>
          <a:lstStyle/>
          <a:p>
            <a:r>
              <a:rPr lang="en-US" dirty="0"/>
              <a:t>How long foods may be safely stored before eating.</a:t>
            </a:r>
          </a:p>
          <a:p>
            <a:r>
              <a:rPr lang="en-US" dirty="0"/>
              <a:t>How long foods can be stored before food quality suffers.</a:t>
            </a:r>
          </a:p>
          <a:p>
            <a:r>
              <a:rPr lang="en-US" dirty="0"/>
              <a:t>Participants’ access to refrigeration and freezer space for the amounts of food and milk provided.</a:t>
            </a:r>
          </a:p>
          <a:p>
            <a:r>
              <a:rPr lang="en-US" dirty="0"/>
              <a:t>Food storage space at the site and on meal delivery vehicles (such as buses or food trucks).</a:t>
            </a:r>
          </a:p>
          <a:p>
            <a:r>
              <a:rPr lang="en-US" dirty="0"/>
              <a:t>Whether fewer pick-up days and times will  decrease access to meals for some children.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73DA64B-9682-4D99-8C7A-C8A492AC94E4}"/>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5" name="TextBox 4">
            <a:extLst>
              <a:ext uri="{FF2B5EF4-FFF2-40B4-BE49-F238E27FC236}">
                <a16:creationId xmlns:a16="http://schemas.microsoft.com/office/drawing/2014/main" id="{C3E5D6B9-7343-464F-8235-FE2F692A8462}"/>
              </a:ext>
            </a:extLst>
          </p:cNvPr>
          <p:cNvSpPr txBox="1"/>
          <p:nvPr/>
        </p:nvSpPr>
        <p:spPr>
          <a:xfrm>
            <a:off x="328186" y="5755595"/>
            <a:ext cx="7346243" cy="830997"/>
          </a:xfrm>
          <a:prstGeom prst="rect">
            <a:avLst/>
          </a:prstGeom>
          <a:noFill/>
          <a:ln w="57150">
            <a:solidFill>
              <a:srgbClr val="EF7521"/>
            </a:solidFill>
          </a:ln>
        </p:spPr>
        <p:txBody>
          <a:bodyPr wrap="square" rtlCol="0">
            <a:spAutoFit/>
          </a:bodyPr>
          <a:lstStyle/>
          <a:p>
            <a:pPr marL="0" indent="0">
              <a:buNone/>
            </a:pPr>
            <a:r>
              <a:rPr lang="en-US" sz="2400" dirty="0"/>
              <a:t>Refer to the USDA’s “​</a:t>
            </a:r>
            <a:r>
              <a:rPr lang="en-US" sz="2400" dirty="0">
                <a:hlinkClick r:id="rId4"/>
              </a:rPr>
              <a:t>Providing Multiple Meals at a Time​</a:t>
            </a:r>
            <a:r>
              <a:rPr lang="en-US" sz="2400" dirty="0"/>
              <a:t>” tip sheet for best practices</a:t>
            </a:r>
          </a:p>
        </p:txBody>
      </p:sp>
    </p:spTree>
    <p:custDataLst>
      <p:tags r:id="rId1"/>
    </p:custDataLst>
    <p:extLst>
      <p:ext uri="{BB962C8B-B14F-4D97-AF65-F5344CB8AC3E}">
        <p14:creationId xmlns:p14="http://schemas.microsoft.com/office/powerpoint/2010/main" val="93283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FC4C2BF-AC70-43AA-AAFD-101DB909A138}"/>
              </a:ext>
            </a:extLst>
          </p:cNvPr>
          <p:cNvPicPr>
            <a:picLocks noGrp="1" noChangeAspect="1"/>
          </p:cNvPicPr>
          <p:nvPr>
            <p:ph idx="1"/>
          </p:nvPr>
        </p:nvPicPr>
        <p:blipFill rotWithShape="1">
          <a:blip r:embed="rId4"/>
          <a:srcRect l="2634" r="6749" b="-1"/>
          <a:stretch/>
        </p:blipFill>
        <p:spPr>
          <a:xfrm>
            <a:off x="135209" y="161490"/>
            <a:ext cx="8870311"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4" name="Slide Number Placeholder 3">
            <a:extLst>
              <a:ext uri="{FF2B5EF4-FFF2-40B4-BE49-F238E27FC236}">
                <a16:creationId xmlns:a16="http://schemas.microsoft.com/office/drawing/2014/main" id="{214CF480-C7CB-4347-8849-E08475C1CB6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C479D5F6-EDCB-402A-AC08-4943A1820E8F}" type="slidenum">
              <a:rPr lang="en-US">
                <a:solidFill>
                  <a:srgbClr val="FFFFFF"/>
                </a:solidFill>
              </a:rPr>
              <a:pPr defTabSz="914400">
                <a:spcAft>
                  <a:spcPts val="600"/>
                </a:spcAft>
              </a:pPr>
              <a:t>14</a:t>
            </a:fld>
            <a:endParaRPr lang="en-US">
              <a:solidFill>
                <a:srgbClr val="FFFFFF"/>
              </a:solidFill>
            </a:endParaRPr>
          </a:p>
        </p:txBody>
      </p:sp>
    </p:spTree>
    <p:custDataLst>
      <p:tags r:id="rId1"/>
    </p:custDataLst>
    <p:extLst>
      <p:ext uri="{BB962C8B-B14F-4D97-AF65-F5344CB8AC3E}">
        <p14:creationId xmlns:p14="http://schemas.microsoft.com/office/powerpoint/2010/main" val="1918036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7CDF5-FFF4-4AE1-8270-AC05B5E07AB2}"/>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a:br>
              <a:rPr lang="en-US" sz="6300" kern="1200" dirty="0">
                <a:solidFill>
                  <a:schemeClr val="tx1"/>
                </a:solidFill>
                <a:latin typeface="+mj-lt"/>
                <a:ea typeface="+mj-ea"/>
                <a:cs typeface="+mj-cs"/>
              </a:rPr>
            </a:br>
            <a:r>
              <a:rPr lang="en-US" sz="6300" kern="1200" dirty="0">
                <a:solidFill>
                  <a:schemeClr val="tx1"/>
                </a:solidFill>
                <a:latin typeface="+mj-lt"/>
                <a:ea typeface="+mj-ea"/>
                <a:cs typeface="+mj-cs"/>
              </a:rPr>
              <a:t>Back-Up Plan Options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F4A5F50-70A6-4610-A845-A7C22B08D2FB}"/>
              </a:ext>
            </a:extLst>
          </p:cNvPr>
          <p:cNvSpPr>
            <a:spLocks noGrp="1"/>
          </p:cNvSpPr>
          <p:nvPr>
            <p:ph type="sldNum" sz="quarter" idx="4294967295"/>
          </p:nvPr>
        </p:nvSpPr>
        <p:spPr>
          <a:xfrm>
            <a:off x="6457950" y="6492240"/>
            <a:ext cx="2057400" cy="365125"/>
          </a:xfrm>
        </p:spPr>
        <p:txBody>
          <a:bodyPr vert="horz" lIns="91440" tIns="45720" rIns="91440" bIns="45720" rtlCol="0" anchor="ctr">
            <a:normAutofit/>
          </a:bodyPr>
          <a:lstStyle/>
          <a:p>
            <a:pPr defTabSz="914400">
              <a:spcAft>
                <a:spcPts val="600"/>
              </a:spcAft>
            </a:pPr>
            <a:fld id="{C479D5F6-EDCB-402A-AC08-4943A1820E8F}" type="slidenum">
              <a:rPr lang="en-US" smtClean="0"/>
              <a:pPr defTabSz="914400">
                <a:spcAft>
                  <a:spcPts val="600"/>
                </a:spcAft>
              </a:pPr>
              <a:t>15</a:t>
            </a:fld>
            <a:endParaRPr lang="en-US"/>
          </a:p>
        </p:txBody>
      </p:sp>
    </p:spTree>
    <p:custDataLst>
      <p:tags r:id="rId1"/>
    </p:custDataLst>
    <p:extLst>
      <p:ext uri="{BB962C8B-B14F-4D97-AF65-F5344CB8AC3E}">
        <p14:creationId xmlns:p14="http://schemas.microsoft.com/office/powerpoint/2010/main" val="294735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58DCC34-41FC-494E-A558-78AE3C8486F1}"/>
              </a:ext>
            </a:extLst>
          </p:cNvPr>
          <p:cNvPicPr>
            <a:picLocks noGrp="1" noChangeAspect="1"/>
          </p:cNvPicPr>
          <p:nvPr>
            <p:ph idx="1"/>
          </p:nvPr>
        </p:nvPicPr>
        <p:blipFill>
          <a:blip r:embed="rId4"/>
          <a:stretch>
            <a:fillRect/>
          </a:stretch>
        </p:blipFill>
        <p:spPr>
          <a:xfrm>
            <a:off x="395967" y="1281113"/>
            <a:ext cx="8535761" cy="5440363"/>
          </a:xfrm>
          <a:prstGeom prst="rect">
            <a:avLst/>
          </a:prstGeom>
        </p:spPr>
      </p:pic>
      <p:sp>
        <p:nvSpPr>
          <p:cNvPr id="2" name="Title 1">
            <a:extLst>
              <a:ext uri="{FF2B5EF4-FFF2-40B4-BE49-F238E27FC236}">
                <a16:creationId xmlns:a16="http://schemas.microsoft.com/office/drawing/2014/main" id="{DA8CE4A6-6E2F-4827-B5F5-EA90B86446A0}"/>
              </a:ext>
            </a:extLst>
          </p:cNvPr>
          <p:cNvSpPr>
            <a:spLocks noGrp="1"/>
          </p:cNvSpPr>
          <p:nvPr>
            <p:ph type="title"/>
          </p:nvPr>
        </p:nvSpPr>
        <p:spPr>
          <a:xfrm>
            <a:off x="628650" y="136524"/>
            <a:ext cx="7886700" cy="1325563"/>
          </a:xfrm>
        </p:spPr>
        <p:txBody>
          <a:bodyPr>
            <a:normAutofit/>
          </a:bodyPr>
          <a:lstStyle/>
          <a:p>
            <a:r>
              <a:rPr lang="en-US" sz="3600" dirty="0">
                <a:solidFill>
                  <a:schemeClr val="bg1"/>
                </a:solidFill>
                <a:latin typeface="Museo Slab 500" panose="02000000000000000000"/>
              </a:rPr>
              <a:t>Back-Up Plan Flow Chart</a:t>
            </a:r>
          </a:p>
        </p:txBody>
      </p:sp>
      <p:sp>
        <p:nvSpPr>
          <p:cNvPr id="4" name="Slide Number Placeholder 3">
            <a:extLst>
              <a:ext uri="{FF2B5EF4-FFF2-40B4-BE49-F238E27FC236}">
                <a16:creationId xmlns:a16="http://schemas.microsoft.com/office/drawing/2014/main" id="{EBA0AC89-ED7C-44BB-9632-4BD2BBC1F241}"/>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custDataLst>
      <p:tags r:id="rId1"/>
    </p:custDataLst>
    <p:extLst>
      <p:ext uri="{BB962C8B-B14F-4D97-AF65-F5344CB8AC3E}">
        <p14:creationId xmlns:p14="http://schemas.microsoft.com/office/powerpoint/2010/main" val="7494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898F-3DB8-4382-880F-DB5F3165DEB5}"/>
              </a:ext>
            </a:extLst>
          </p:cNvPr>
          <p:cNvSpPr>
            <a:spLocks noGrp="1"/>
          </p:cNvSpPr>
          <p:nvPr>
            <p:ph type="title"/>
          </p:nvPr>
        </p:nvSpPr>
        <p:spPr>
          <a:xfrm>
            <a:off x="628650" y="18255"/>
            <a:ext cx="7886700" cy="1325563"/>
          </a:xfrm>
        </p:spPr>
        <p:txBody>
          <a:bodyPr>
            <a:normAutofit/>
          </a:bodyPr>
          <a:lstStyle/>
          <a:p>
            <a:r>
              <a:rPr lang="en-US" sz="3600" dirty="0">
                <a:solidFill>
                  <a:schemeClr val="bg1"/>
                </a:solidFill>
                <a:latin typeface="Museo Slab 500" panose="02000000000000000000"/>
              </a:rPr>
              <a:t>Back-Up Plan Template</a:t>
            </a:r>
            <a:endParaRPr lang="en-US" sz="3600" dirty="0"/>
          </a:p>
        </p:txBody>
      </p:sp>
      <p:pic>
        <p:nvPicPr>
          <p:cNvPr id="5" name="Content Placeholder 4">
            <a:extLst>
              <a:ext uri="{FF2B5EF4-FFF2-40B4-BE49-F238E27FC236}">
                <a16:creationId xmlns:a16="http://schemas.microsoft.com/office/drawing/2014/main" id="{6757B321-B854-4247-84BE-E3F7C8D30543}"/>
              </a:ext>
            </a:extLst>
          </p:cNvPr>
          <p:cNvPicPr>
            <a:picLocks noGrp="1" noChangeAspect="1"/>
          </p:cNvPicPr>
          <p:nvPr>
            <p:ph idx="1"/>
          </p:nvPr>
        </p:nvPicPr>
        <p:blipFill>
          <a:blip r:embed="rId4"/>
          <a:stretch>
            <a:fillRect/>
          </a:stretch>
        </p:blipFill>
        <p:spPr>
          <a:xfrm>
            <a:off x="112826" y="1170774"/>
            <a:ext cx="9031173" cy="5668971"/>
          </a:xfrm>
          <a:prstGeom prst="rect">
            <a:avLst/>
          </a:prstGeom>
        </p:spPr>
      </p:pic>
      <p:sp>
        <p:nvSpPr>
          <p:cNvPr id="4" name="Slide Number Placeholder 3">
            <a:extLst>
              <a:ext uri="{FF2B5EF4-FFF2-40B4-BE49-F238E27FC236}">
                <a16:creationId xmlns:a16="http://schemas.microsoft.com/office/drawing/2014/main" id="{D9F4C04E-CDFC-4E4A-9ABE-0118CFD7EB64}"/>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custDataLst>
      <p:tags r:id="rId1"/>
    </p:custDataLst>
    <p:extLst>
      <p:ext uri="{BB962C8B-B14F-4D97-AF65-F5344CB8AC3E}">
        <p14:creationId xmlns:p14="http://schemas.microsoft.com/office/powerpoint/2010/main" val="276239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46D9-9FAF-488F-8A58-CE65C1ECD903}"/>
              </a:ext>
            </a:extLst>
          </p:cNvPr>
          <p:cNvSpPr>
            <a:spLocks noGrp="1"/>
          </p:cNvSpPr>
          <p:nvPr>
            <p:ph type="title"/>
          </p:nvPr>
        </p:nvSpPr>
        <p:spPr>
          <a:xfrm>
            <a:off x="832485" y="4277356"/>
            <a:ext cx="7475220" cy="1560320"/>
          </a:xfrm>
        </p:spPr>
        <p:txBody>
          <a:bodyPr vert="horz" lIns="91440" tIns="45720" rIns="91440" bIns="45720" rtlCol="0" anchor="b">
            <a:normAutofit/>
          </a:bodyPr>
          <a:lstStyle/>
          <a:p>
            <a:pPr algn="ctr"/>
            <a:r>
              <a:rPr lang="en-US" sz="5000" dirty="0">
                <a:solidFill>
                  <a:srgbClr val="2B3070"/>
                </a:solidFill>
                <a:latin typeface="+mn-lt"/>
              </a:rPr>
              <a:t>How can we </a:t>
            </a:r>
            <a:br>
              <a:rPr lang="en-US" sz="5000" dirty="0">
                <a:solidFill>
                  <a:srgbClr val="2B3070"/>
                </a:solidFill>
                <a:latin typeface="+mn-lt"/>
              </a:rPr>
            </a:br>
            <a:r>
              <a:rPr lang="en-US" sz="5000" dirty="0">
                <a:solidFill>
                  <a:srgbClr val="2B3070"/>
                </a:solidFill>
                <a:latin typeface="+mn-lt"/>
              </a:rPr>
              <a:t>support you?</a:t>
            </a:r>
          </a:p>
        </p:txBody>
      </p:sp>
      <p:sp>
        <p:nvSpPr>
          <p:cNvPr id="4" name="Slide Number Placeholder 3">
            <a:extLst>
              <a:ext uri="{FF2B5EF4-FFF2-40B4-BE49-F238E27FC236}">
                <a16:creationId xmlns:a16="http://schemas.microsoft.com/office/drawing/2014/main" id="{09231931-98EB-4AD8-A683-2FF92B97FDF2}"/>
              </a:ext>
            </a:extLst>
          </p:cNvPr>
          <p:cNvSpPr>
            <a:spLocks noGrp="1"/>
          </p:cNvSpPr>
          <p:nvPr>
            <p:ph type="sldNum" sz="quarter" idx="12"/>
          </p:nvPr>
        </p:nvSpPr>
        <p:spPr>
          <a:xfrm>
            <a:off x="6457950" y="6259585"/>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accent1"/>
                </a:solidFill>
                <a:latin typeface="Calibri" panose="020F0502020204030204"/>
              </a:rPr>
              <a:pPr algn="r">
                <a:spcAft>
                  <a:spcPts val="600"/>
                </a:spcAft>
                <a:defRPr/>
              </a:pPr>
              <a:t>18</a:t>
            </a:fld>
            <a:endParaRPr lang="en-US" sz="1200">
              <a:solidFill>
                <a:schemeClr val="accent1"/>
              </a:solidFill>
              <a:latin typeface="Calibri" panose="020F0502020204030204"/>
            </a:endParaRPr>
          </a:p>
        </p:txBody>
      </p:sp>
      <p:pic>
        <p:nvPicPr>
          <p:cNvPr id="5" name="Picture 4">
            <a:extLst>
              <a:ext uri="{FF2B5EF4-FFF2-40B4-BE49-F238E27FC236}">
                <a16:creationId xmlns:a16="http://schemas.microsoft.com/office/drawing/2014/main" id="{CD6B072B-39CF-4F85-A0A1-459D45E51C87}"/>
              </a:ext>
            </a:extLst>
          </p:cNvPr>
          <p:cNvPicPr>
            <a:picLocks noChangeAspect="1"/>
          </p:cNvPicPr>
          <p:nvPr/>
        </p:nvPicPr>
        <p:blipFill rotWithShape="1">
          <a:blip r:embed="rId4"/>
          <a:srcRect l="403" r="1652" b="-2"/>
          <a:stretch/>
        </p:blipFill>
        <p:spPr>
          <a:xfrm>
            <a:off x="182880" y="256540"/>
            <a:ext cx="8778240" cy="3764276"/>
          </a:xfrm>
          <a:prstGeom prst="rect">
            <a:avLst/>
          </a:prstGeom>
        </p:spPr>
      </p:pic>
    </p:spTree>
    <p:custDataLst>
      <p:tags r:id="rId1"/>
    </p:custDataLst>
    <p:extLst>
      <p:ext uri="{BB962C8B-B14F-4D97-AF65-F5344CB8AC3E}">
        <p14:creationId xmlns:p14="http://schemas.microsoft.com/office/powerpoint/2010/main" val="326497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639DF-F487-41D6-8A2A-E8B6A493A095}"/>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a:r>
              <a:rPr lang="en-US" sz="6300" kern="1200">
                <a:solidFill>
                  <a:schemeClr val="tx1"/>
                </a:solidFill>
                <a:latin typeface="+mj-lt"/>
                <a:ea typeface="+mj-ea"/>
                <a:cs typeface="+mj-cs"/>
              </a:rPr>
              <a:t>SY19-20 Reimbursement and Meal  Count Report</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4DFA1E7-65B5-46CE-898F-04DB2898E030}"/>
              </a:ext>
            </a:extLst>
          </p:cNvPr>
          <p:cNvSpPr>
            <a:spLocks noGrp="1"/>
          </p:cNvSpPr>
          <p:nvPr>
            <p:ph type="sldNum" sz="quarter" idx="4294967295"/>
          </p:nvPr>
        </p:nvSpPr>
        <p:spPr>
          <a:xfrm>
            <a:off x="6457950" y="6492240"/>
            <a:ext cx="2057400" cy="365125"/>
          </a:xfrm>
        </p:spPr>
        <p:txBody>
          <a:bodyPr vert="horz" lIns="91440" tIns="45720" rIns="91440" bIns="45720" rtlCol="0" anchor="ctr">
            <a:normAutofit/>
          </a:bodyPr>
          <a:lstStyle/>
          <a:p>
            <a:pPr defTabSz="914400">
              <a:spcAft>
                <a:spcPts val="600"/>
              </a:spcAft>
            </a:pPr>
            <a:fld id="{C479D5F6-EDCB-402A-AC08-4943A1820E8F}" type="slidenum">
              <a:rPr lang="en-US" smtClean="0"/>
              <a:pPr defTabSz="914400">
                <a:spcAft>
                  <a:spcPts val="600"/>
                </a:spcAft>
              </a:pPr>
              <a:t>19</a:t>
            </a:fld>
            <a:endParaRPr lang="en-US"/>
          </a:p>
        </p:txBody>
      </p:sp>
    </p:spTree>
    <p:custDataLst>
      <p:tags r:id="rId1"/>
    </p:custDataLst>
    <p:extLst>
      <p:ext uri="{BB962C8B-B14F-4D97-AF65-F5344CB8AC3E}">
        <p14:creationId xmlns:p14="http://schemas.microsoft.com/office/powerpoint/2010/main" val="239622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6264BF-DF1F-4305-87BC-F27F83C89BC8}"/>
              </a:ext>
            </a:extLst>
          </p:cNvPr>
          <p:cNvSpPr>
            <a:spLocks noGrp="1"/>
          </p:cNvSpPr>
          <p:nvPr>
            <p:ph type="title"/>
          </p:nvPr>
        </p:nvSpPr>
        <p:spPr/>
        <p:txBody>
          <a:bodyPr/>
          <a:lstStyle/>
          <a:p>
            <a:r>
              <a:rPr lang="en-US" dirty="0"/>
              <a:t>Audio Details</a:t>
            </a:r>
          </a:p>
        </p:txBody>
      </p:sp>
      <p:sp>
        <p:nvSpPr>
          <p:cNvPr id="3" name="Content Placeholder 2">
            <a:extLst>
              <a:ext uri="{FF2B5EF4-FFF2-40B4-BE49-F238E27FC236}">
                <a16:creationId xmlns:a16="http://schemas.microsoft.com/office/drawing/2014/main" id="{11CA933D-0C06-4557-87E0-6B1C39C24A16}"/>
              </a:ext>
            </a:extLst>
          </p:cNvPr>
          <p:cNvSpPr>
            <a:spLocks noGrp="1"/>
          </p:cNvSpPr>
          <p:nvPr>
            <p:ph idx="1"/>
          </p:nvPr>
        </p:nvSpPr>
        <p:spPr/>
        <p:txBody>
          <a:bodyPr>
            <a:normAutofit/>
          </a:bodyPr>
          <a:lstStyle/>
          <a:p>
            <a:pPr marR="0">
              <a:spcBef>
                <a:spcPts val="0"/>
              </a:spcBef>
              <a:spcAft>
                <a:spcPts val="0"/>
              </a:spcAft>
            </a:pPr>
            <a:r>
              <a:rPr lang="en-US" i="0" dirty="0">
                <a:effectLst/>
                <a:ea typeface="Calibri" panose="020F0502020204030204" pitchFamily="34" charset="0"/>
              </a:rPr>
              <a:t>All attendees who join via computer audio and the conference line will enter UNMUTED. </a:t>
            </a:r>
            <a:r>
              <a:rPr lang="en-US" dirty="0">
                <a:ea typeface="Calibri" panose="020F0502020204030204" pitchFamily="34" charset="0"/>
              </a:rPr>
              <a:t>P</a:t>
            </a:r>
            <a:r>
              <a:rPr lang="en-US" i="0" dirty="0">
                <a:effectLst/>
                <a:ea typeface="Calibri" panose="020F0502020204030204" pitchFamily="34" charset="0"/>
              </a:rPr>
              <a:t>lease mute your line when you are not speaking to reduce background noise. </a:t>
            </a:r>
          </a:p>
          <a:p>
            <a:pPr marL="0" marR="0" indent="0">
              <a:spcBef>
                <a:spcPts val="0"/>
              </a:spcBef>
              <a:spcAft>
                <a:spcPts val="0"/>
              </a:spcAft>
              <a:buNone/>
            </a:pPr>
            <a:endParaRPr lang="en-US" i="0" dirty="0">
              <a:effectLst/>
              <a:ea typeface="Calibri" panose="020F0502020204030204" pitchFamily="34" charset="0"/>
            </a:endParaRPr>
          </a:p>
          <a:p>
            <a:pPr marR="0">
              <a:spcBef>
                <a:spcPts val="0"/>
              </a:spcBef>
              <a:spcAft>
                <a:spcPts val="0"/>
              </a:spcAft>
            </a:pPr>
            <a:endParaRPr lang="en-US" i="0" dirty="0">
              <a:effectLst/>
              <a:ea typeface="Calibri" panose="020F0502020204030204" pitchFamily="34" charset="0"/>
            </a:endParaRPr>
          </a:p>
          <a:p>
            <a:pPr marR="0">
              <a:spcBef>
                <a:spcPts val="0"/>
              </a:spcBef>
              <a:spcAft>
                <a:spcPts val="0"/>
              </a:spcAft>
            </a:pPr>
            <a:endParaRPr lang="en-US" dirty="0"/>
          </a:p>
          <a:p>
            <a:endParaRPr lang="en-US" dirty="0"/>
          </a:p>
        </p:txBody>
      </p:sp>
      <p:pic>
        <p:nvPicPr>
          <p:cNvPr id="6" name="Picture 5">
            <a:extLst>
              <a:ext uri="{FF2B5EF4-FFF2-40B4-BE49-F238E27FC236}">
                <a16:creationId xmlns:a16="http://schemas.microsoft.com/office/drawing/2014/main" id="{74919E08-20A2-4E40-ABF5-3BEE7A35FC51}"/>
              </a:ext>
            </a:extLst>
          </p:cNvPr>
          <p:cNvPicPr>
            <a:picLocks noChangeAspect="1"/>
          </p:cNvPicPr>
          <p:nvPr/>
        </p:nvPicPr>
        <p:blipFill>
          <a:blip r:embed="rId4"/>
          <a:stretch>
            <a:fillRect/>
          </a:stretch>
        </p:blipFill>
        <p:spPr>
          <a:xfrm>
            <a:off x="628650" y="3123895"/>
            <a:ext cx="6315075" cy="1000125"/>
          </a:xfrm>
          <a:prstGeom prst="rect">
            <a:avLst/>
          </a:prstGeom>
          <a:ln>
            <a:noFill/>
          </a:ln>
          <a:effectLst>
            <a:outerShdw blurRad="190500" algn="tl" rotWithShape="0">
              <a:srgbClr val="000000">
                <a:alpha val="70000"/>
              </a:srgbClr>
            </a:outerShdw>
          </a:effectLst>
        </p:spPr>
      </p:pic>
      <p:sp>
        <p:nvSpPr>
          <p:cNvPr id="8" name="Speech Bubble: Rectangle with Corners Rounded 7">
            <a:extLst>
              <a:ext uri="{FF2B5EF4-FFF2-40B4-BE49-F238E27FC236}">
                <a16:creationId xmlns:a16="http://schemas.microsoft.com/office/drawing/2014/main" id="{A17AD6D7-A820-454A-AD8C-066A2FC3B494}"/>
              </a:ext>
            </a:extLst>
          </p:cNvPr>
          <p:cNvSpPr/>
          <p:nvPr/>
        </p:nvSpPr>
        <p:spPr>
          <a:xfrm>
            <a:off x="7373923" y="2873142"/>
            <a:ext cx="1652631" cy="1501629"/>
          </a:xfrm>
          <a:prstGeom prst="wedgeRoundRectCallout">
            <a:avLst>
              <a:gd name="adj1" fmla="val -94140"/>
              <a:gd name="adj2" fmla="val 134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Mute and unmute yourself here for computer audio</a:t>
            </a:r>
          </a:p>
        </p:txBody>
      </p:sp>
      <p:pic>
        <p:nvPicPr>
          <p:cNvPr id="10" name="Picture 9" descr="Graphical user interface&#10;&#10;Description automatically generated">
            <a:extLst>
              <a:ext uri="{FF2B5EF4-FFF2-40B4-BE49-F238E27FC236}">
                <a16:creationId xmlns:a16="http://schemas.microsoft.com/office/drawing/2014/main" id="{3CE2AAA9-B981-4CCC-AD4A-250EBA01F35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8650" y="4883498"/>
            <a:ext cx="3279064" cy="1426392"/>
          </a:xfrm>
          <a:prstGeom prst="rect">
            <a:avLst/>
          </a:prstGeom>
        </p:spPr>
      </p:pic>
      <p:sp>
        <p:nvSpPr>
          <p:cNvPr id="12" name="Speech Bubble: Rectangle with Corners Rounded 11">
            <a:extLst>
              <a:ext uri="{FF2B5EF4-FFF2-40B4-BE49-F238E27FC236}">
                <a16:creationId xmlns:a16="http://schemas.microsoft.com/office/drawing/2014/main" id="{0C43D5CC-9346-4822-A4EA-50DF48F295F2}"/>
              </a:ext>
            </a:extLst>
          </p:cNvPr>
          <p:cNvSpPr/>
          <p:nvPr/>
        </p:nvSpPr>
        <p:spPr>
          <a:xfrm>
            <a:off x="4749567" y="4605556"/>
            <a:ext cx="1785457" cy="1540218"/>
          </a:xfrm>
          <a:prstGeom prst="wedgeRoundRectCallout">
            <a:avLst>
              <a:gd name="adj1" fmla="val -116172"/>
              <a:gd name="adj2" fmla="val 142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Mute and unmute yourself on the conference line</a:t>
            </a:r>
          </a:p>
        </p:txBody>
      </p:sp>
    </p:spTree>
    <p:custDataLst>
      <p:tags r:id="rId1"/>
    </p:custDataLst>
    <p:extLst>
      <p:ext uri="{BB962C8B-B14F-4D97-AF65-F5344CB8AC3E}">
        <p14:creationId xmlns:p14="http://schemas.microsoft.com/office/powerpoint/2010/main" val="2721250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E4A6-6E2F-4827-B5F5-EA90B86446A0}"/>
              </a:ext>
            </a:extLst>
          </p:cNvPr>
          <p:cNvSpPr>
            <a:spLocks noGrp="1"/>
          </p:cNvSpPr>
          <p:nvPr>
            <p:ph type="title"/>
          </p:nvPr>
        </p:nvSpPr>
        <p:spPr>
          <a:xfrm>
            <a:off x="0" y="136524"/>
            <a:ext cx="8270157" cy="756418"/>
          </a:xfrm>
        </p:spPr>
        <p:txBody>
          <a:bodyPr>
            <a:noAutofit/>
          </a:bodyPr>
          <a:lstStyle/>
          <a:p>
            <a:r>
              <a:rPr lang="en-US" sz="3200" dirty="0">
                <a:solidFill>
                  <a:schemeClr val="bg1"/>
                </a:solidFill>
                <a:latin typeface="Museo Slab 500"/>
              </a:rPr>
              <a:t>SY19-20 Reimbursement and Meal Count Report</a:t>
            </a:r>
          </a:p>
        </p:txBody>
      </p:sp>
      <p:sp>
        <p:nvSpPr>
          <p:cNvPr id="3" name="Content Placeholder 2">
            <a:extLst>
              <a:ext uri="{FF2B5EF4-FFF2-40B4-BE49-F238E27FC236}">
                <a16:creationId xmlns:a16="http://schemas.microsoft.com/office/drawing/2014/main" id="{89F2E3F1-8C72-42D6-AED2-0689475A18D8}"/>
              </a:ext>
            </a:extLst>
          </p:cNvPr>
          <p:cNvSpPr>
            <a:spLocks noGrp="1"/>
          </p:cNvSpPr>
          <p:nvPr>
            <p:ph idx="1"/>
          </p:nvPr>
        </p:nvSpPr>
        <p:spPr>
          <a:xfrm>
            <a:off x="106400" y="1962812"/>
            <a:ext cx="8408950" cy="4640674"/>
          </a:xfrm>
        </p:spPr>
        <p:txBody>
          <a:bodyPr>
            <a:normAutofit/>
          </a:bodyPr>
          <a:lstStyle/>
          <a:p>
            <a:pPr lvl="1"/>
            <a:r>
              <a:rPr lang="en-US" sz="2800" dirty="0"/>
              <a:t>Raw data file with all meal claim data for </a:t>
            </a:r>
            <a:r>
              <a:rPr lang="en-US" sz="2800" b="1" dirty="0">
                <a:solidFill>
                  <a:schemeClr val="accent2"/>
                </a:solidFill>
              </a:rPr>
              <a:t>SY19-20</a:t>
            </a:r>
          </a:p>
          <a:p>
            <a:pPr lvl="2"/>
            <a:r>
              <a:rPr lang="en-US" sz="2600" dirty="0"/>
              <a:t>Pivot tables included; these summarize data for reimbursement by program and grant source </a:t>
            </a:r>
          </a:p>
          <a:p>
            <a:pPr lvl="3"/>
            <a:r>
              <a:rPr lang="en-US" sz="2600" dirty="0"/>
              <a:t>CARES Act funding for meal reimbursement </a:t>
            </a:r>
          </a:p>
          <a:p>
            <a:pPr lvl="3"/>
            <a:r>
              <a:rPr lang="en-US" sz="2600" dirty="0"/>
              <a:t>Meal count summary</a:t>
            </a:r>
          </a:p>
          <a:p>
            <a:pPr lvl="1"/>
            <a:r>
              <a:rPr lang="en-US" sz="2800" dirty="0"/>
              <a:t>Meal Count History report for March – June</a:t>
            </a:r>
          </a:p>
          <a:p>
            <a:pPr lvl="2"/>
            <a:r>
              <a:rPr lang="en-US" sz="2600" dirty="0"/>
              <a:t>Screenshot of how to pull claim history report from the HUB</a:t>
            </a:r>
          </a:p>
          <a:p>
            <a:pPr lvl="1"/>
            <a:r>
              <a:rPr lang="en-US" sz="2800" dirty="0"/>
              <a:t>Singe Audit Reporting - FAQ </a:t>
            </a:r>
          </a:p>
          <a:p>
            <a:pPr lvl="1"/>
            <a:endParaRPr lang="en-US" sz="2800" dirty="0"/>
          </a:p>
        </p:txBody>
      </p:sp>
      <p:sp>
        <p:nvSpPr>
          <p:cNvPr id="4" name="Slide Number Placeholder 3">
            <a:extLst>
              <a:ext uri="{FF2B5EF4-FFF2-40B4-BE49-F238E27FC236}">
                <a16:creationId xmlns:a16="http://schemas.microsoft.com/office/drawing/2014/main" id="{EBA0AC89-ED7C-44BB-9632-4BD2BBC1F241}"/>
              </a:ext>
            </a:extLst>
          </p:cNvPr>
          <p:cNvSpPr>
            <a:spLocks noGrp="1"/>
          </p:cNvSpPr>
          <p:nvPr>
            <p:ph type="sldNum" sz="quarter" idx="12"/>
          </p:nvPr>
        </p:nvSpPr>
        <p:spPr/>
        <p:txBody>
          <a:bodyPr/>
          <a:lstStyle/>
          <a:p>
            <a:fld id="{C479D5F6-EDCB-402A-AC08-4943A1820E8F}" type="slidenum">
              <a:rPr lang="en-US" smtClean="0"/>
              <a:pPr/>
              <a:t>20</a:t>
            </a:fld>
            <a:endParaRPr lang="en-US" dirty="0"/>
          </a:p>
        </p:txBody>
      </p:sp>
      <p:pic>
        <p:nvPicPr>
          <p:cNvPr id="5" name="Picture 4">
            <a:extLst>
              <a:ext uri="{FF2B5EF4-FFF2-40B4-BE49-F238E27FC236}">
                <a16:creationId xmlns:a16="http://schemas.microsoft.com/office/drawing/2014/main" id="{DBBD4363-A07A-49A9-ABB3-C7BE7A3568D3}"/>
              </a:ext>
            </a:extLst>
          </p:cNvPr>
          <p:cNvPicPr>
            <a:picLocks noChangeAspect="1"/>
          </p:cNvPicPr>
          <p:nvPr/>
        </p:nvPicPr>
        <p:blipFill>
          <a:blip r:embed="rId4"/>
          <a:stretch>
            <a:fillRect/>
          </a:stretch>
        </p:blipFill>
        <p:spPr>
          <a:xfrm rot="1385095">
            <a:off x="5006363" y="5041230"/>
            <a:ext cx="2903174" cy="1633036"/>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09010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E4A6-6E2F-4827-B5F5-EA90B86446A0}"/>
              </a:ext>
            </a:extLst>
          </p:cNvPr>
          <p:cNvSpPr>
            <a:spLocks noGrp="1"/>
          </p:cNvSpPr>
          <p:nvPr>
            <p:ph type="title"/>
          </p:nvPr>
        </p:nvSpPr>
        <p:spPr>
          <a:xfrm>
            <a:off x="245193" y="254514"/>
            <a:ext cx="8270157" cy="756418"/>
          </a:xfrm>
        </p:spPr>
        <p:txBody>
          <a:bodyPr/>
          <a:lstStyle/>
          <a:p>
            <a:r>
              <a:rPr lang="en-US" dirty="0"/>
              <a:t>SY20-21 Funding Sources</a:t>
            </a:r>
          </a:p>
        </p:txBody>
      </p:sp>
      <p:sp>
        <p:nvSpPr>
          <p:cNvPr id="3" name="Content Placeholder 2">
            <a:extLst>
              <a:ext uri="{FF2B5EF4-FFF2-40B4-BE49-F238E27FC236}">
                <a16:creationId xmlns:a16="http://schemas.microsoft.com/office/drawing/2014/main" id="{89F2E3F1-8C72-42D6-AED2-0689475A18D8}"/>
              </a:ext>
            </a:extLst>
          </p:cNvPr>
          <p:cNvSpPr>
            <a:spLocks noGrp="1"/>
          </p:cNvSpPr>
          <p:nvPr>
            <p:ph idx="1"/>
          </p:nvPr>
        </p:nvSpPr>
        <p:spPr>
          <a:xfrm>
            <a:off x="628650" y="1567543"/>
            <a:ext cx="7886700" cy="4609420"/>
          </a:xfrm>
        </p:spPr>
        <p:txBody>
          <a:bodyPr>
            <a:normAutofit/>
          </a:bodyPr>
          <a:lstStyle/>
          <a:p>
            <a:pPr marL="171450" indent="-171450"/>
            <a:r>
              <a:rPr lang="en-US" sz="2800" dirty="0"/>
              <a:t>July – September 2020 = CARES Act</a:t>
            </a:r>
          </a:p>
          <a:p>
            <a:pPr marL="171450" indent="-171450"/>
            <a:r>
              <a:rPr lang="en-US" sz="2800" dirty="0"/>
              <a:t>October 2020 = CNP funding</a:t>
            </a:r>
          </a:p>
          <a:p>
            <a:pPr marL="457200" lvl="1" indent="0">
              <a:buNone/>
            </a:pPr>
            <a:endParaRPr lang="en-US" sz="2800" dirty="0"/>
          </a:p>
          <a:p>
            <a:pPr lvl="1"/>
            <a:endParaRPr lang="en-US" dirty="0"/>
          </a:p>
        </p:txBody>
      </p:sp>
      <p:sp>
        <p:nvSpPr>
          <p:cNvPr id="4" name="Slide Number Placeholder 3">
            <a:extLst>
              <a:ext uri="{FF2B5EF4-FFF2-40B4-BE49-F238E27FC236}">
                <a16:creationId xmlns:a16="http://schemas.microsoft.com/office/drawing/2014/main" id="{EBA0AC89-ED7C-44BB-9632-4BD2BBC1F241}"/>
              </a:ext>
            </a:extLst>
          </p:cNvPr>
          <p:cNvSpPr>
            <a:spLocks noGrp="1"/>
          </p:cNvSpPr>
          <p:nvPr>
            <p:ph type="sldNum" sz="quarter" idx="12"/>
          </p:nvPr>
        </p:nvSpPr>
        <p:spPr/>
        <p:txBody>
          <a:bodyPr/>
          <a:lstStyle/>
          <a:p>
            <a:fld id="{C479D5F6-EDCB-402A-AC08-4943A1820E8F}" type="slidenum">
              <a:rPr lang="en-US" smtClean="0"/>
              <a:pPr/>
              <a:t>21</a:t>
            </a:fld>
            <a:endParaRPr lang="en-US" dirty="0"/>
          </a:p>
        </p:txBody>
      </p:sp>
      <p:graphicFrame>
        <p:nvGraphicFramePr>
          <p:cNvPr id="8" name="Table 7">
            <a:extLst>
              <a:ext uri="{FF2B5EF4-FFF2-40B4-BE49-F238E27FC236}">
                <a16:creationId xmlns:a16="http://schemas.microsoft.com/office/drawing/2014/main" id="{3B36EAAE-5858-4183-BE03-EE3B913675DE}"/>
              </a:ext>
            </a:extLst>
          </p:cNvPr>
          <p:cNvGraphicFramePr>
            <a:graphicFrameLocks noGrp="1"/>
          </p:cNvGraphicFramePr>
          <p:nvPr>
            <p:extLst>
              <p:ext uri="{D42A27DB-BD31-4B8C-83A1-F6EECF244321}">
                <p14:modId xmlns:p14="http://schemas.microsoft.com/office/powerpoint/2010/main" val="2928571316"/>
              </p:ext>
            </p:extLst>
          </p:nvPr>
        </p:nvGraphicFramePr>
        <p:xfrm>
          <a:off x="628650" y="2799400"/>
          <a:ext cx="7886698" cy="3241426"/>
        </p:xfrm>
        <a:graphic>
          <a:graphicData uri="http://schemas.openxmlformats.org/drawingml/2006/table">
            <a:tbl>
              <a:tblPr firstRow="1" firstCol="1" bandRow="1">
                <a:tableStyleId>{21E4AEA4-8DFA-4A89-87EB-49C32662AFE0}</a:tableStyleId>
              </a:tblPr>
              <a:tblGrid>
                <a:gridCol w="3288329">
                  <a:extLst>
                    <a:ext uri="{9D8B030D-6E8A-4147-A177-3AD203B41FA5}">
                      <a16:colId xmlns:a16="http://schemas.microsoft.com/office/drawing/2014/main" val="1126128893"/>
                    </a:ext>
                  </a:extLst>
                </a:gridCol>
                <a:gridCol w="1197280">
                  <a:extLst>
                    <a:ext uri="{9D8B030D-6E8A-4147-A177-3AD203B41FA5}">
                      <a16:colId xmlns:a16="http://schemas.microsoft.com/office/drawing/2014/main" val="465661544"/>
                    </a:ext>
                  </a:extLst>
                </a:gridCol>
                <a:gridCol w="1056062">
                  <a:extLst>
                    <a:ext uri="{9D8B030D-6E8A-4147-A177-3AD203B41FA5}">
                      <a16:colId xmlns:a16="http://schemas.microsoft.com/office/drawing/2014/main" val="1803488082"/>
                    </a:ext>
                  </a:extLst>
                </a:gridCol>
                <a:gridCol w="2345027">
                  <a:extLst>
                    <a:ext uri="{9D8B030D-6E8A-4147-A177-3AD203B41FA5}">
                      <a16:colId xmlns:a16="http://schemas.microsoft.com/office/drawing/2014/main" val="3443548777"/>
                    </a:ext>
                  </a:extLst>
                </a:gridCol>
              </a:tblGrid>
              <a:tr h="499730">
                <a:tc>
                  <a:txBody>
                    <a:bodyPr/>
                    <a:lstStyle/>
                    <a:p>
                      <a:pPr marL="0" marR="0" algn="ctr">
                        <a:lnSpc>
                          <a:spcPct val="107000"/>
                        </a:lnSpc>
                        <a:spcBef>
                          <a:spcPts val="0"/>
                        </a:spcBef>
                        <a:spcAft>
                          <a:spcPts val="0"/>
                        </a:spcAft>
                      </a:pPr>
                      <a:r>
                        <a:rPr lang="en-US" sz="1400" dirty="0">
                          <a:effectLst/>
                        </a:rPr>
                        <a:t>Federal Child Nutrition Programs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Grant/Project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Source Code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FY21 Grant Code Timeline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6665766"/>
                  </a:ext>
                </a:extLst>
              </a:tr>
              <a:tr h="338802">
                <a:tc>
                  <a:txBody>
                    <a:bodyPr/>
                    <a:lstStyle/>
                    <a:p>
                      <a:pPr marL="0" marR="0">
                        <a:lnSpc>
                          <a:spcPct val="107000"/>
                        </a:lnSpc>
                        <a:spcBef>
                          <a:spcPts val="0"/>
                        </a:spcBef>
                        <a:spcAft>
                          <a:spcPts val="0"/>
                        </a:spcAft>
                      </a:pPr>
                      <a:r>
                        <a:rPr lang="en-US" sz="1400">
                          <a:effectLst/>
                        </a:rPr>
                        <a:t>School Breakfast Program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4553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October 2020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3130998"/>
                  </a:ext>
                </a:extLst>
              </a:tr>
              <a:tr h="338802">
                <a:tc>
                  <a:txBody>
                    <a:bodyPr/>
                    <a:lstStyle/>
                    <a:p>
                      <a:pPr marL="0" marR="0">
                        <a:lnSpc>
                          <a:spcPct val="107000"/>
                        </a:lnSpc>
                        <a:spcBef>
                          <a:spcPts val="0"/>
                        </a:spcBef>
                        <a:spcAft>
                          <a:spcPts val="0"/>
                        </a:spcAft>
                      </a:pPr>
                      <a:r>
                        <a:rPr lang="en-US" sz="1400">
                          <a:effectLst/>
                        </a:rPr>
                        <a:t>National School Lunch Program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4555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October 2020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0413098"/>
                  </a:ext>
                </a:extLst>
              </a:tr>
              <a:tr h="338802">
                <a:tc>
                  <a:txBody>
                    <a:bodyPr/>
                    <a:lstStyle/>
                    <a:p>
                      <a:pPr marL="0" marR="0">
                        <a:lnSpc>
                          <a:spcPct val="107000"/>
                        </a:lnSpc>
                        <a:spcBef>
                          <a:spcPts val="0"/>
                        </a:spcBef>
                        <a:spcAft>
                          <a:spcPts val="0"/>
                        </a:spcAft>
                      </a:pPr>
                      <a:r>
                        <a:rPr lang="en-US" sz="1400">
                          <a:effectLst/>
                        </a:rPr>
                        <a:t>After School Snack Program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4555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October 2020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9432572"/>
                  </a:ext>
                </a:extLst>
              </a:tr>
              <a:tr h="338802">
                <a:tc>
                  <a:txBody>
                    <a:bodyPr/>
                    <a:lstStyle/>
                    <a:p>
                      <a:pPr marL="0" marR="0">
                        <a:lnSpc>
                          <a:spcPct val="107000"/>
                        </a:lnSpc>
                        <a:spcBef>
                          <a:spcPts val="0"/>
                        </a:spcBef>
                        <a:spcAft>
                          <a:spcPts val="0"/>
                        </a:spcAft>
                      </a:pPr>
                      <a:r>
                        <a:rPr lang="en-US" sz="1400">
                          <a:effectLst/>
                        </a:rPr>
                        <a:t>Special Milk Program for Children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4556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October 2020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4105220"/>
                  </a:ext>
                </a:extLst>
              </a:tr>
              <a:tr h="693244">
                <a:tc>
                  <a:txBody>
                    <a:bodyPr/>
                    <a:lstStyle/>
                    <a:p>
                      <a:pPr marL="0" marR="0">
                        <a:lnSpc>
                          <a:spcPct val="107000"/>
                        </a:lnSpc>
                        <a:spcBef>
                          <a:spcPts val="0"/>
                        </a:spcBef>
                        <a:spcAft>
                          <a:spcPts val="0"/>
                        </a:spcAft>
                      </a:pPr>
                      <a:r>
                        <a:rPr lang="en-US" sz="1400">
                          <a:effectLst/>
                        </a:rPr>
                        <a:t>COVID19 Emergency- CARES Act funds*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4555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July 2020 - September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9396126"/>
                  </a:ext>
                </a:extLst>
              </a:tr>
              <a:tr h="693244">
                <a:tc>
                  <a:txBody>
                    <a:bodyPr/>
                    <a:lstStyle/>
                    <a:p>
                      <a:pPr marL="0" marR="0">
                        <a:lnSpc>
                          <a:spcPct val="107000"/>
                        </a:lnSpc>
                        <a:spcBef>
                          <a:spcPts val="0"/>
                        </a:spcBef>
                        <a:spcAft>
                          <a:spcPts val="0"/>
                        </a:spcAft>
                      </a:pPr>
                      <a:r>
                        <a:rPr lang="en-US" sz="1400">
                          <a:effectLst/>
                        </a:rPr>
                        <a:t>Summer Food Service Program for Children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4559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October 2020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641554"/>
                  </a:ext>
                </a:extLst>
              </a:tr>
            </a:tbl>
          </a:graphicData>
        </a:graphic>
      </p:graphicFrame>
    </p:spTree>
    <p:custDataLst>
      <p:tags r:id="rId1"/>
    </p:custDataLst>
    <p:extLst>
      <p:ext uri="{BB962C8B-B14F-4D97-AF65-F5344CB8AC3E}">
        <p14:creationId xmlns:p14="http://schemas.microsoft.com/office/powerpoint/2010/main" val="3559043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22D1-8E2B-417E-9E77-9552F4121A7E}"/>
              </a:ext>
            </a:extLst>
          </p:cNvPr>
          <p:cNvSpPr>
            <a:spLocks noGrp="1"/>
          </p:cNvSpPr>
          <p:nvPr>
            <p:ph type="title"/>
          </p:nvPr>
        </p:nvSpPr>
        <p:spPr>
          <a:xfrm>
            <a:off x="628650" y="18255"/>
            <a:ext cx="7886700" cy="1325563"/>
          </a:xfrm>
        </p:spPr>
        <p:txBody>
          <a:bodyPr/>
          <a:lstStyle/>
          <a:p>
            <a:r>
              <a:rPr lang="en-US" dirty="0"/>
              <a:t>Resources </a:t>
            </a:r>
          </a:p>
        </p:txBody>
      </p:sp>
      <p:sp>
        <p:nvSpPr>
          <p:cNvPr id="3" name="Content Placeholder 2">
            <a:extLst>
              <a:ext uri="{FF2B5EF4-FFF2-40B4-BE49-F238E27FC236}">
                <a16:creationId xmlns:a16="http://schemas.microsoft.com/office/drawing/2014/main" id="{57D3139E-A64D-4F6F-9E4E-B96D01EBB627}"/>
              </a:ext>
            </a:extLst>
          </p:cNvPr>
          <p:cNvSpPr>
            <a:spLocks noGrp="1"/>
          </p:cNvSpPr>
          <p:nvPr>
            <p:ph idx="1"/>
          </p:nvPr>
        </p:nvSpPr>
        <p:spPr/>
        <p:txBody>
          <a:bodyPr/>
          <a:lstStyle/>
          <a:p>
            <a:r>
              <a:rPr lang="en-US" dirty="0">
                <a:hlinkClick r:id="rId4"/>
              </a:rPr>
              <a:t>Summer Food Service Program Toolkit</a:t>
            </a:r>
            <a:endParaRPr lang="en-US" dirty="0"/>
          </a:p>
          <a:p>
            <a:r>
              <a:rPr lang="en-US" sz="2800" dirty="0"/>
              <a:t>USDA’s </a:t>
            </a:r>
            <a:r>
              <a:rPr lang="en-US" sz="2800" dirty="0">
                <a:hlinkClick r:id="rId5"/>
              </a:rPr>
              <a:t>Providing Multiple Meals at a Time​</a:t>
            </a:r>
            <a:r>
              <a:rPr lang="en-US" sz="2800" dirty="0"/>
              <a:t> tip sheet for best practices</a:t>
            </a:r>
            <a:endParaRPr lang="en-US" dirty="0"/>
          </a:p>
          <a:p>
            <a:r>
              <a:rPr lang="en-US" dirty="0">
                <a:hlinkClick r:id="rId6"/>
              </a:rPr>
              <a:t>SFSP FAQs</a:t>
            </a:r>
            <a:endParaRPr lang="en-US" dirty="0"/>
          </a:p>
          <a:p>
            <a:r>
              <a:rPr lang="en-US" dirty="0">
                <a:hlinkClick r:id="rId7"/>
              </a:rPr>
              <a:t>NSLP FAQs</a:t>
            </a:r>
            <a:endParaRPr lang="en-US" dirty="0"/>
          </a:p>
        </p:txBody>
      </p:sp>
      <p:sp>
        <p:nvSpPr>
          <p:cNvPr id="4" name="Slide Number Placeholder 3">
            <a:extLst>
              <a:ext uri="{FF2B5EF4-FFF2-40B4-BE49-F238E27FC236}">
                <a16:creationId xmlns:a16="http://schemas.microsoft.com/office/drawing/2014/main" id="{A6E02AFB-1F57-4F64-BBC0-8EAEFD5E8F61}"/>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custDataLst>
      <p:tags r:id="rId1"/>
    </p:custDataLst>
    <p:extLst>
      <p:ext uri="{BB962C8B-B14F-4D97-AF65-F5344CB8AC3E}">
        <p14:creationId xmlns:p14="http://schemas.microsoft.com/office/powerpoint/2010/main" val="278086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96B66-53EB-46DD-81AF-08DFCB685209}"/>
              </a:ext>
            </a:extLst>
          </p:cNvPr>
          <p:cNvSpPr>
            <a:spLocks noGrp="1"/>
          </p:cNvSpPr>
          <p:nvPr>
            <p:ph type="title"/>
          </p:nvPr>
        </p:nvSpPr>
        <p:spPr>
          <a:xfrm>
            <a:off x="6734220" y="2005647"/>
            <a:ext cx="2183217" cy="2846070"/>
          </a:xfrm>
        </p:spPr>
        <p:txBody>
          <a:bodyPr vert="horz" lIns="91440" tIns="45720" rIns="91440" bIns="45720" rtlCol="0" anchor="ctr">
            <a:normAutofit/>
          </a:bodyPr>
          <a:lstStyle/>
          <a:p>
            <a:r>
              <a:rPr lang="en-US" sz="3000" dirty="0"/>
              <a:t>Questions?</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1045" y="245695"/>
            <a:ext cx="1715478" cy="64375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563" y="664308"/>
            <a:ext cx="6061974"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642D9FC-BE91-4D94-817A-3D7BA84B58D6}"/>
              </a:ext>
            </a:extLst>
          </p:cNvPr>
          <p:cNvPicPr>
            <a:picLocks noGrp="1" noChangeAspect="1"/>
          </p:cNvPicPr>
          <p:nvPr>
            <p:ph idx="1"/>
          </p:nvPr>
        </p:nvPicPr>
        <p:blipFill rotWithShape="1">
          <a:blip r:embed="rId4"/>
          <a:srcRect l="12833" r="14573" b="-1"/>
          <a:stretch/>
        </p:blipFill>
        <p:spPr>
          <a:xfrm>
            <a:off x="408928" y="858525"/>
            <a:ext cx="5706228"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47951" y="3411145"/>
            <a:ext cx="171907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67CAC8A-C077-44A9-9601-184E514B971D}"/>
              </a:ext>
            </a:extLst>
          </p:cNvPr>
          <p:cNvSpPr>
            <a:spLocks noGrp="1"/>
          </p:cNvSpPr>
          <p:nvPr>
            <p:ph type="sldNum" sz="quarter" idx="12"/>
          </p:nvPr>
        </p:nvSpPr>
        <p:spPr>
          <a:xfrm>
            <a:off x="6457949" y="6492240"/>
            <a:ext cx="2345200" cy="365125"/>
          </a:xfrm>
        </p:spPr>
        <p:txBody>
          <a:bodyPr vert="horz" lIns="91440" tIns="45720" rIns="91440" bIns="45720" rtlCol="0" anchor="ctr">
            <a:normAutofit/>
          </a:bodyPr>
          <a:lstStyle/>
          <a:p>
            <a:pPr defTabSz="914400">
              <a:spcAft>
                <a:spcPts val="600"/>
              </a:spcAft>
              <a:defRPr/>
            </a:pPr>
            <a:fld id="{C479D5F6-EDCB-402A-AC08-4943A1820E8F}" type="slidenum">
              <a:rPr lang="en-US">
                <a:solidFill>
                  <a:prstClr val="black">
                    <a:tint val="75000"/>
                  </a:prstClr>
                </a:solidFill>
                <a:latin typeface="Calibri" panose="020F0502020204030204"/>
              </a:rPr>
              <a:pPr defTabSz="914400">
                <a:spcAft>
                  <a:spcPts val="600"/>
                </a:spcAft>
                <a:defRPr/>
              </a:pPr>
              <a:t>23</a:t>
            </a:fld>
            <a:endParaRPr lang="en-US">
              <a:solidFill>
                <a:prstClr val="black">
                  <a:tint val="75000"/>
                </a:prstClr>
              </a:solidFill>
              <a:latin typeface="Calibri" panose="020F0502020204030204"/>
            </a:endParaRPr>
          </a:p>
        </p:txBody>
      </p:sp>
    </p:spTree>
    <p:custDataLst>
      <p:tags r:id="rId1"/>
    </p:custDataLst>
    <p:extLst>
      <p:ext uri="{BB962C8B-B14F-4D97-AF65-F5344CB8AC3E}">
        <p14:creationId xmlns:p14="http://schemas.microsoft.com/office/powerpoint/2010/main" val="3098350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A13CFB-2207-4EFE-BE48-BC3848E24FDF}"/>
              </a:ext>
            </a:extLst>
          </p:cNvPr>
          <p:cNvSpPr>
            <a:spLocks noGrp="1"/>
          </p:cNvSpPr>
          <p:nvPr>
            <p:ph type="title"/>
          </p:nvPr>
        </p:nvSpPr>
        <p:spPr>
          <a:xfrm>
            <a:off x="2870779" y="5905041"/>
            <a:ext cx="3763938" cy="1045494"/>
          </a:xfrm>
        </p:spPr>
        <p:txBody>
          <a:bodyPr>
            <a:noAutofit/>
          </a:bodyPr>
          <a:lstStyle/>
          <a:p>
            <a:r>
              <a:rPr lang="en-US" sz="2800" dirty="0">
                <a:latin typeface="+mn-lt"/>
                <a:hlinkClick r:id="rId4"/>
              </a:rPr>
              <a:t>Please take this survey! </a:t>
            </a:r>
            <a:r>
              <a:rPr lang="en-US" sz="2800" dirty="0">
                <a:latin typeface="+mn-lt"/>
              </a:rPr>
              <a:t> </a:t>
            </a:r>
            <a:br>
              <a:rPr lang="en-US" sz="2800" dirty="0">
                <a:latin typeface="+mn-lt"/>
              </a:rPr>
            </a:br>
            <a:endParaRPr lang="en-US" sz="2800" dirty="0">
              <a:latin typeface="+mn-lt"/>
            </a:endParaRPr>
          </a:p>
        </p:txBody>
      </p:sp>
      <p:sp>
        <p:nvSpPr>
          <p:cNvPr id="4" name="Slide Number Placeholder 3">
            <a:extLst>
              <a:ext uri="{FF2B5EF4-FFF2-40B4-BE49-F238E27FC236}">
                <a16:creationId xmlns:a16="http://schemas.microsoft.com/office/drawing/2014/main" id="{4E5234D3-6697-4153-A1F4-67F2B8F2348F}"/>
              </a:ext>
            </a:extLst>
          </p:cNvPr>
          <p:cNvSpPr>
            <a:spLocks noGrp="1"/>
          </p:cNvSpPr>
          <p:nvPr>
            <p:ph type="sldNum" sz="quarter" idx="4294967295"/>
          </p:nvPr>
        </p:nvSpPr>
        <p:spPr>
          <a:xfrm>
            <a:off x="0" y="6427788"/>
            <a:ext cx="2057400" cy="365125"/>
          </a:xfrm>
        </p:spPr>
        <p:txBody>
          <a:bodyPr/>
          <a:lstStyle/>
          <a:p>
            <a:fld id="{C479D5F6-EDCB-402A-AC08-4943A1820E8F}" type="slidenum">
              <a:rPr lang="en-US" smtClean="0"/>
              <a:pPr/>
              <a:t>24</a:t>
            </a:fld>
            <a:endParaRPr lang="en-US" dirty="0"/>
          </a:p>
        </p:txBody>
      </p:sp>
      <p:pic>
        <p:nvPicPr>
          <p:cNvPr id="5" name="Picture 4">
            <a:extLst>
              <a:ext uri="{FF2B5EF4-FFF2-40B4-BE49-F238E27FC236}">
                <a16:creationId xmlns:a16="http://schemas.microsoft.com/office/drawing/2014/main" id="{65FBA326-66C2-4EE5-BA9E-D4F7C330C1A9}"/>
              </a:ext>
            </a:extLst>
          </p:cNvPr>
          <p:cNvPicPr>
            <a:picLocks noChangeAspect="1"/>
          </p:cNvPicPr>
          <p:nvPr/>
        </p:nvPicPr>
        <p:blipFill>
          <a:blip r:embed="rId5"/>
          <a:stretch>
            <a:fillRect/>
          </a:stretch>
        </p:blipFill>
        <p:spPr>
          <a:xfrm>
            <a:off x="0" y="0"/>
            <a:ext cx="9144000" cy="5471031"/>
          </a:xfrm>
          <a:prstGeom prst="rect">
            <a:avLst/>
          </a:prstGeom>
        </p:spPr>
      </p:pic>
      <p:sp>
        <p:nvSpPr>
          <p:cNvPr id="2" name="TextBox 1">
            <a:extLst>
              <a:ext uri="{FF2B5EF4-FFF2-40B4-BE49-F238E27FC236}">
                <a16:creationId xmlns:a16="http://schemas.microsoft.com/office/drawing/2014/main" id="{8E68552C-0DDA-481F-B53E-89DD5BE1B89C}"/>
              </a:ext>
            </a:extLst>
          </p:cNvPr>
          <p:cNvSpPr txBox="1"/>
          <p:nvPr/>
        </p:nvSpPr>
        <p:spPr>
          <a:xfrm>
            <a:off x="1637414" y="5722478"/>
            <a:ext cx="5869172" cy="887872"/>
          </a:xfrm>
          <a:prstGeom prst="rect">
            <a:avLst/>
          </a:prstGeom>
          <a:noFill/>
          <a:ln w="57150">
            <a:solidFill>
              <a:srgbClr val="EF7521"/>
            </a:solidFill>
          </a:ln>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2797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830AF79D-465A-4681-98B4-A5C340C51447}"/>
              </a:ext>
            </a:extLst>
          </p:cNvPr>
          <p:cNvGraphicFramePr>
            <a:graphicFrameLocks noGrp="1"/>
          </p:cNvGraphicFramePr>
          <p:nvPr>
            <p:ph idx="4294967295"/>
            <p:extLst>
              <p:ext uri="{D42A27DB-BD31-4B8C-83A1-F6EECF244321}">
                <p14:modId xmlns:p14="http://schemas.microsoft.com/office/powerpoint/2010/main" val="3877466503"/>
              </p:ext>
            </p:extLst>
          </p:nvPr>
        </p:nvGraphicFramePr>
        <p:xfrm>
          <a:off x="0" y="858838"/>
          <a:ext cx="7886700" cy="4640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3827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B3A96-9CB5-49A0-A11E-0663C7ABA3C6}"/>
              </a:ext>
            </a:extLst>
          </p:cNvPr>
          <p:cNvSpPr>
            <a:spLocks noGrp="1"/>
          </p:cNvSpPr>
          <p:nvPr>
            <p:ph idx="1"/>
          </p:nvPr>
        </p:nvSpPr>
        <p:spPr>
          <a:xfrm>
            <a:off x="433138" y="1524001"/>
            <a:ext cx="8277726" cy="5079486"/>
          </a:xfrm>
        </p:spPr>
        <p:txBody>
          <a:bodyPr>
            <a:normAutofit/>
          </a:bodyPr>
          <a:lstStyle/>
          <a:p>
            <a:pPr marL="0" indent="0">
              <a:spcBef>
                <a:spcPts val="0"/>
              </a:spcBef>
              <a:buNone/>
            </a:pPr>
            <a:r>
              <a:rPr lang="en-US" sz="1800" dirty="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457200" lvl="1">
              <a:spcBef>
                <a:spcPts val="0"/>
              </a:spcBef>
            </a:pPr>
            <a:r>
              <a:rPr lang="en-US" sz="1400" dirty="0">
                <a:ea typeface="Calibri" panose="020F0502020204030204" pitchFamily="34" charset="0"/>
              </a:rPr>
              <a:t>To file a program complaint of discrimination, complete the </a:t>
            </a:r>
            <a:r>
              <a:rPr lang="en-US" sz="1400" u="sng" dirty="0">
                <a:solidFill>
                  <a:srgbClr val="0563C1"/>
                </a:solidFill>
                <a:ea typeface="Calibri" panose="020F0502020204030204" pitchFamily="34" charset="0"/>
                <a:hlinkClick r:id="rId4"/>
              </a:rPr>
              <a:t>USDA Program Discrimination Complaint Form</a:t>
            </a:r>
            <a:r>
              <a:rPr lang="en-US" sz="1400" dirty="0">
                <a:ea typeface="Calibri" panose="020F0502020204030204" pitchFamily="34" charset="0"/>
              </a:rPr>
              <a:t>, (AD-3027) found online at: </a:t>
            </a:r>
            <a:r>
              <a:rPr lang="en-US" sz="1400" u="sng" dirty="0">
                <a:solidFill>
                  <a:srgbClr val="0563C1"/>
                </a:solidFill>
                <a:ea typeface="Calibri" panose="020F0502020204030204" pitchFamily="34" charset="0"/>
                <a:hlinkClick r:id="rId5"/>
              </a:rPr>
              <a:t>https://www.usda.gov/oascr/how-to-file-a-program-discrimination-complaint</a:t>
            </a:r>
            <a:r>
              <a:rPr lang="en-US" sz="1400" dirty="0">
                <a:ea typeface="Calibri" panose="020F0502020204030204" pitchFamily="34" charset="0"/>
              </a:rPr>
              <a:t>, and at any USDA office, or write a letter addressed to USDA and provide in the letter all of the information requested in the form. </a:t>
            </a:r>
          </a:p>
          <a:p>
            <a:pPr marL="457200" lvl="1">
              <a:spcBef>
                <a:spcPts val="0"/>
              </a:spcBef>
            </a:pPr>
            <a:r>
              <a:rPr lang="en-US" sz="1400" dirty="0">
                <a:ea typeface="Calibri" panose="020F0502020204030204" pitchFamily="34" charset="0"/>
              </a:rPr>
              <a:t>To request a copy of the complaint form, call (866) 632-9992. Submit your completed form or letter to USDA by: (1) mail: U.S. Department of Agriculture Office of the Assistant Secretary for Civil Rights; 1400 Independence Avenue, SW Washington, D.C. 20250-9410; </a:t>
            </a:r>
          </a:p>
          <a:p>
            <a:pPr marL="457200" lvl="1">
              <a:spcBef>
                <a:spcPts val="0"/>
              </a:spcBef>
            </a:pPr>
            <a:r>
              <a:rPr lang="en-US" sz="1400" dirty="0">
                <a:ea typeface="Calibri" panose="020F0502020204030204" pitchFamily="34" charset="0"/>
              </a:rPr>
              <a:t>(2) fax: (202) 690-7442; or (3) email: </a:t>
            </a:r>
            <a:r>
              <a:rPr lang="en-US" sz="1400" u="sng" dirty="0">
                <a:solidFill>
                  <a:srgbClr val="0563C1"/>
                </a:solidFill>
                <a:ea typeface="Calibri" panose="020F0502020204030204" pitchFamily="34" charset="0"/>
                <a:hlinkClick r:id="rId6"/>
              </a:rPr>
              <a:t>program.intake@usda.gov</a:t>
            </a:r>
            <a:r>
              <a:rPr lang="en-US" sz="1400" dirty="0">
                <a:ea typeface="Calibri" panose="020F0502020204030204" pitchFamily="34" charset="0"/>
              </a:rPr>
              <a:t>. </a:t>
            </a:r>
          </a:p>
          <a:p>
            <a:pPr marL="0" indent="0">
              <a:spcBef>
                <a:spcPts val="0"/>
              </a:spcBef>
              <a:buNone/>
            </a:pPr>
            <a:endParaRPr lang="en-US" sz="1800" dirty="0">
              <a:ea typeface="Calibri" panose="020F0502020204030204" pitchFamily="34" charset="0"/>
            </a:endParaRPr>
          </a:p>
          <a:p>
            <a:pPr marL="0" indent="0">
              <a:spcBef>
                <a:spcPts val="0"/>
              </a:spcBef>
              <a:buNone/>
            </a:pPr>
            <a:r>
              <a:rPr lang="en-US" sz="1800" dirty="0">
                <a:ea typeface="Calibri" panose="020F0502020204030204" pitchFamily="34" charset="0"/>
              </a:rPr>
              <a:t>This institution is an equal opportunity provider.</a:t>
            </a:r>
          </a:p>
          <a:p>
            <a:pPr marL="0" indent="0">
              <a:buNone/>
            </a:pPr>
            <a:endParaRPr lang="en-US" sz="3200" dirty="0"/>
          </a:p>
        </p:txBody>
      </p:sp>
      <p:sp>
        <p:nvSpPr>
          <p:cNvPr id="4" name="Slide Number Placeholder 3">
            <a:extLst>
              <a:ext uri="{FF2B5EF4-FFF2-40B4-BE49-F238E27FC236}">
                <a16:creationId xmlns:a16="http://schemas.microsoft.com/office/drawing/2014/main" id="{E1CAF3CF-BD83-40A1-B580-868E9FDE33B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CCC3EFB-247A-426E-AECE-37313ACAE1B5}"/>
              </a:ext>
            </a:extLst>
          </p:cNvPr>
          <p:cNvSpPr>
            <a:spLocks noGrp="1"/>
          </p:cNvSpPr>
          <p:nvPr>
            <p:ph type="title"/>
          </p:nvPr>
        </p:nvSpPr>
        <p:spPr>
          <a:xfrm>
            <a:off x="433138" y="61853"/>
            <a:ext cx="7886700" cy="1325563"/>
          </a:xfrm>
        </p:spPr>
        <p:txBody>
          <a:bodyPr>
            <a:normAutofit/>
          </a:bodyPr>
          <a:lstStyle/>
          <a:p>
            <a:r>
              <a:rPr kumimoji="0" lang="en-US" sz="3600" b="0" i="0" u="none" strike="noStrike" kern="1200" cap="none" spc="0" normalizeH="0" baseline="0" noProof="0" dirty="0">
                <a:ln>
                  <a:noFill/>
                </a:ln>
                <a:solidFill>
                  <a:prstClr val="white"/>
                </a:solidFill>
                <a:effectLst/>
                <a:uLnTx/>
                <a:uFillTx/>
                <a:latin typeface="Museo Slab 500" panose="02000000000000000000" pitchFamily="50" charset="0"/>
                <a:ea typeface="+mj-ea"/>
                <a:cs typeface="+mj-cs"/>
              </a:rPr>
              <a:t>Non-Discrimination Statement</a:t>
            </a:r>
            <a:endParaRPr lang="en-US" sz="3600" dirty="0"/>
          </a:p>
        </p:txBody>
      </p:sp>
    </p:spTree>
    <p:custDataLst>
      <p:tags r:id="rId1"/>
    </p:custDataLst>
    <p:extLst>
      <p:ext uri="{BB962C8B-B14F-4D97-AF65-F5344CB8AC3E}">
        <p14:creationId xmlns:p14="http://schemas.microsoft.com/office/powerpoint/2010/main" val="29972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C5E4-97D7-458D-B096-4B6F45DA7C98}"/>
              </a:ext>
            </a:extLst>
          </p:cNvPr>
          <p:cNvSpPr>
            <a:spLocks noGrp="1"/>
          </p:cNvSpPr>
          <p:nvPr>
            <p:ph type="title"/>
          </p:nvPr>
        </p:nvSpPr>
        <p:spPr>
          <a:xfrm>
            <a:off x="223071" y="191284"/>
            <a:ext cx="5524585" cy="756418"/>
          </a:xfrm>
        </p:spPr>
        <p:txBody>
          <a:bodyPr>
            <a:normAutofit/>
          </a:bodyPr>
          <a:lstStyle/>
          <a:p>
            <a:r>
              <a:rPr lang="en-US" sz="3600" dirty="0">
                <a:solidFill>
                  <a:schemeClr val="bg1"/>
                </a:solidFill>
                <a:latin typeface="Museo Slab 500" panose="02000000000000000000"/>
              </a:rPr>
              <a:t>Conditions for Success</a:t>
            </a:r>
          </a:p>
        </p:txBody>
      </p:sp>
      <p:sp>
        <p:nvSpPr>
          <p:cNvPr id="4" name="Slide Number Placeholder 3">
            <a:extLst>
              <a:ext uri="{FF2B5EF4-FFF2-40B4-BE49-F238E27FC236}">
                <a16:creationId xmlns:a16="http://schemas.microsoft.com/office/drawing/2014/main" id="{7A47CD37-05C7-4DA8-A880-15D15A65F84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FA58277-9992-4B78-B1B5-6CD2A05734DE}"/>
              </a:ext>
            </a:extLst>
          </p:cNvPr>
          <p:cNvSpPr txBox="1"/>
          <p:nvPr/>
        </p:nvSpPr>
        <p:spPr>
          <a:xfrm>
            <a:off x="1567542" y="1414937"/>
            <a:ext cx="2743201"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Arrive on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present and engaged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Put your cell phone out of arms reach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Close out email or other tabs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Avoid multi-tasking or doing other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Participate in discussion</a:t>
            </a:r>
          </a:p>
        </p:txBody>
      </p:sp>
      <p:sp>
        <p:nvSpPr>
          <p:cNvPr id="29" name="TextBox 28">
            <a:extLst>
              <a:ext uri="{FF2B5EF4-FFF2-40B4-BE49-F238E27FC236}">
                <a16:creationId xmlns:a16="http://schemas.microsoft.com/office/drawing/2014/main" id="{5DA5A125-283F-4893-B396-70C7F27D4EB0}"/>
              </a:ext>
            </a:extLst>
          </p:cNvPr>
          <p:cNvSpPr txBox="1"/>
          <p:nvPr/>
        </p:nvSpPr>
        <p:spPr>
          <a:xfrm>
            <a:off x="5539335" y="1414937"/>
            <a:ext cx="3381594" cy="44781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Mute your microphone when you’re not talking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Bring a positive attitude and be ready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Actively listen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respectful, inclusive, and open minded</a:t>
            </a:r>
          </a:p>
        </p:txBody>
      </p:sp>
      <p:sp>
        <p:nvSpPr>
          <p:cNvPr id="13" name="Oval 12">
            <a:extLst>
              <a:ext uri="{FF2B5EF4-FFF2-40B4-BE49-F238E27FC236}">
                <a16:creationId xmlns:a16="http://schemas.microsoft.com/office/drawing/2014/main" id="{33BAE739-31BB-4657-BBC5-D09942B85511}"/>
              </a:ext>
            </a:extLst>
          </p:cNvPr>
          <p:cNvSpPr/>
          <p:nvPr/>
        </p:nvSpPr>
        <p:spPr>
          <a:xfrm>
            <a:off x="4754681" y="1447597"/>
            <a:ext cx="654908" cy="65490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4" name="Rectangle 13" descr="Mute Speaker">
            <a:extLst>
              <a:ext uri="{FF2B5EF4-FFF2-40B4-BE49-F238E27FC236}">
                <a16:creationId xmlns:a16="http://schemas.microsoft.com/office/drawing/2014/main" id="{9AFC1BD8-B8B9-450F-814D-6531E7D9009C}"/>
              </a:ext>
            </a:extLst>
          </p:cNvPr>
          <p:cNvSpPr/>
          <p:nvPr/>
        </p:nvSpPr>
        <p:spPr>
          <a:xfrm>
            <a:off x="4910610" y="1586902"/>
            <a:ext cx="379847" cy="379847"/>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Oval 16">
            <a:extLst>
              <a:ext uri="{FF2B5EF4-FFF2-40B4-BE49-F238E27FC236}">
                <a16:creationId xmlns:a16="http://schemas.microsoft.com/office/drawing/2014/main" id="{BCB2F98F-C12C-49E8-B293-25A9A4DF4A2E}"/>
              </a:ext>
            </a:extLst>
          </p:cNvPr>
          <p:cNvSpPr/>
          <p:nvPr/>
        </p:nvSpPr>
        <p:spPr>
          <a:xfrm>
            <a:off x="700889" y="1311841"/>
            <a:ext cx="654908" cy="654908"/>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5" name="Rectangle 14" descr="Clock">
            <a:extLst>
              <a:ext uri="{FF2B5EF4-FFF2-40B4-BE49-F238E27FC236}">
                <a16:creationId xmlns:a16="http://schemas.microsoft.com/office/drawing/2014/main" id="{821A218A-B628-4BD4-9281-03B1B9477EEF}"/>
              </a:ext>
            </a:extLst>
          </p:cNvPr>
          <p:cNvSpPr/>
          <p:nvPr/>
        </p:nvSpPr>
        <p:spPr>
          <a:xfrm>
            <a:off x="845593" y="1414937"/>
            <a:ext cx="379847" cy="379847"/>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Rectangle 17" descr="Head with gears">
            <a:extLst>
              <a:ext uri="{FF2B5EF4-FFF2-40B4-BE49-F238E27FC236}">
                <a16:creationId xmlns:a16="http://schemas.microsoft.com/office/drawing/2014/main" id="{27B483FE-8268-4C83-93B2-391092D232E1}"/>
              </a:ext>
            </a:extLst>
          </p:cNvPr>
          <p:cNvSpPr/>
          <p:nvPr/>
        </p:nvSpPr>
        <p:spPr>
          <a:xfrm>
            <a:off x="4962662" y="-533589"/>
            <a:ext cx="379847" cy="379847"/>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Oval 19">
            <a:extLst>
              <a:ext uri="{FF2B5EF4-FFF2-40B4-BE49-F238E27FC236}">
                <a16:creationId xmlns:a16="http://schemas.microsoft.com/office/drawing/2014/main" id="{79DFC00E-02CF-43C0-B16C-7CE5FE1F54F7}"/>
              </a:ext>
            </a:extLst>
          </p:cNvPr>
          <p:cNvSpPr/>
          <p:nvPr/>
        </p:nvSpPr>
        <p:spPr>
          <a:xfrm>
            <a:off x="4754681" y="2512821"/>
            <a:ext cx="654908" cy="654908"/>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2" name="Oval 21">
            <a:extLst>
              <a:ext uri="{FF2B5EF4-FFF2-40B4-BE49-F238E27FC236}">
                <a16:creationId xmlns:a16="http://schemas.microsoft.com/office/drawing/2014/main" id="{A6CFFA86-E7DC-456E-8783-BAE99A2FFF59}"/>
              </a:ext>
            </a:extLst>
          </p:cNvPr>
          <p:cNvSpPr/>
          <p:nvPr/>
        </p:nvSpPr>
        <p:spPr>
          <a:xfrm>
            <a:off x="4773079" y="3760258"/>
            <a:ext cx="654908" cy="65490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4" name="Oval 23">
            <a:extLst>
              <a:ext uri="{FF2B5EF4-FFF2-40B4-BE49-F238E27FC236}">
                <a16:creationId xmlns:a16="http://schemas.microsoft.com/office/drawing/2014/main" id="{35B7C87D-D2F0-4F9C-809F-F657FD42CF98}"/>
              </a:ext>
            </a:extLst>
          </p:cNvPr>
          <p:cNvSpPr/>
          <p:nvPr/>
        </p:nvSpPr>
        <p:spPr>
          <a:xfrm>
            <a:off x="815187" y="4976568"/>
            <a:ext cx="654908" cy="65490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5" name="Oval 24">
            <a:extLst>
              <a:ext uri="{FF2B5EF4-FFF2-40B4-BE49-F238E27FC236}">
                <a16:creationId xmlns:a16="http://schemas.microsoft.com/office/drawing/2014/main" id="{3CF0DB18-61F3-4C3B-9155-BB244DC3665B}"/>
              </a:ext>
            </a:extLst>
          </p:cNvPr>
          <p:cNvSpPr/>
          <p:nvPr/>
        </p:nvSpPr>
        <p:spPr>
          <a:xfrm>
            <a:off x="4787338" y="4976568"/>
            <a:ext cx="654908" cy="65490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6" name="Oval 25">
            <a:extLst>
              <a:ext uri="{FF2B5EF4-FFF2-40B4-BE49-F238E27FC236}">
                <a16:creationId xmlns:a16="http://schemas.microsoft.com/office/drawing/2014/main" id="{3E695A60-FFEF-43D7-8E86-FABB5CDE3516}"/>
              </a:ext>
            </a:extLst>
          </p:cNvPr>
          <p:cNvSpPr/>
          <p:nvPr/>
        </p:nvSpPr>
        <p:spPr>
          <a:xfrm>
            <a:off x="733189" y="2512821"/>
            <a:ext cx="654908" cy="65490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8" name="Rectangle 27" descr="Headphones">
            <a:extLst>
              <a:ext uri="{FF2B5EF4-FFF2-40B4-BE49-F238E27FC236}">
                <a16:creationId xmlns:a16="http://schemas.microsoft.com/office/drawing/2014/main" id="{521B48A5-337A-490B-83D8-95E5D4463CD2}"/>
              </a:ext>
            </a:extLst>
          </p:cNvPr>
          <p:cNvSpPr/>
          <p:nvPr/>
        </p:nvSpPr>
        <p:spPr>
          <a:xfrm>
            <a:off x="4904692" y="3897788"/>
            <a:ext cx="379847" cy="379847"/>
          </a:xfrm>
          <a:prstGeom prst="rect">
            <a:avLst/>
          </a:prstGeom>
          <a: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Rectangle 30" descr="Thumbs Up Sign">
            <a:extLst>
              <a:ext uri="{FF2B5EF4-FFF2-40B4-BE49-F238E27FC236}">
                <a16:creationId xmlns:a16="http://schemas.microsoft.com/office/drawing/2014/main" id="{3EB76991-3CC4-483C-869A-5FC8B0327BB5}"/>
              </a:ext>
            </a:extLst>
          </p:cNvPr>
          <p:cNvSpPr/>
          <p:nvPr/>
        </p:nvSpPr>
        <p:spPr>
          <a:xfrm>
            <a:off x="4892211" y="2617694"/>
            <a:ext cx="379847" cy="379847"/>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2" name="Rectangle 31" descr="Users">
            <a:extLst>
              <a:ext uri="{FF2B5EF4-FFF2-40B4-BE49-F238E27FC236}">
                <a16:creationId xmlns:a16="http://schemas.microsoft.com/office/drawing/2014/main" id="{4B4F47CA-FE2C-4413-AF80-97027D980F41}"/>
              </a:ext>
            </a:extLst>
          </p:cNvPr>
          <p:cNvSpPr/>
          <p:nvPr/>
        </p:nvSpPr>
        <p:spPr>
          <a:xfrm>
            <a:off x="949397" y="5107002"/>
            <a:ext cx="379847" cy="379847"/>
          </a:xfrm>
          <a:prstGeom prst="rect">
            <a:avLst/>
          </a:prstGeom>
          <a: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3" name="Rectangle 32" descr="Head with gears">
            <a:extLst>
              <a:ext uri="{FF2B5EF4-FFF2-40B4-BE49-F238E27FC236}">
                <a16:creationId xmlns:a16="http://schemas.microsoft.com/office/drawing/2014/main" id="{905DA2CD-C3A4-4B56-A5F6-41B8AB95310D}"/>
              </a:ext>
            </a:extLst>
          </p:cNvPr>
          <p:cNvSpPr/>
          <p:nvPr/>
        </p:nvSpPr>
        <p:spPr>
          <a:xfrm>
            <a:off x="891899" y="2638153"/>
            <a:ext cx="379847" cy="379847"/>
          </a:xfrm>
          <a:prstGeom prst="rect">
            <a:avLst/>
          </a:prstGeom>
          <a:blipFill>
            <a:blip r:embed="rId16">
              <a:extLst>
                <a:ext uri="{96DAC541-7B7A-43D3-8B79-37D633B846F1}">
                  <asvg:svgBlip xmlns:asvg="http://schemas.microsoft.com/office/drawing/2016/SVG/main" r:embed="rId1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4" name="Rectangle 33" descr="Smiling Face with No Fill">
            <a:extLst>
              <a:ext uri="{FF2B5EF4-FFF2-40B4-BE49-F238E27FC236}">
                <a16:creationId xmlns:a16="http://schemas.microsoft.com/office/drawing/2014/main" id="{1675FC4B-DE74-4EFB-A767-0716630B40AD}"/>
              </a:ext>
            </a:extLst>
          </p:cNvPr>
          <p:cNvSpPr/>
          <p:nvPr/>
        </p:nvSpPr>
        <p:spPr>
          <a:xfrm>
            <a:off x="4921020" y="5107001"/>
            <a:ext cx="379847" cy="379847"/>
          </a:xfrm>
          <a:prstGeom prst="rect">
            <a:avLst/>
          </a:prstGeom>
          <a: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custDataLst>
      <p:tags r:id="rId1"/>
    </p:custDataLst>
    <p:extLst>
      <p:ext uri="{BB962C8B-B14F-4D97-AF65-F5344CB8AC3E}">
        <p14:creationId xmlns:p14="http://schemas.microsoft.com/office/powerpoint/2010/main" val="387985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05EE74-94E0-425D-BA91-C22D135C7662}"/>
              </a:ext>
            </a:extLst>
          </p:cNvPr>
          <p:cNvSpPr>
            <a:spLocks noGrp="1"/>
          </p:cNvSpPr>
          <p:nvPr>
            <p:ph idx="1"/>
          </p:nvPr>
        </p:nvSpPr>
        <p:spPr>
          <a:xfrm>
            <a:off x="425196" y="4956314"/>
            <a:ext cx="8293608" cy="1627366"/>
          </a:xfrm>
        </p:spPr>
        <p:txBody>
          <a:bodyPr>
            <a:normAutofit/>
          </a:bodyPr>
          <a:lstStyle/>
          <a:p>
            <a:pPr marL="0" indent="0">
              <a:buNone/>
            </a:pPr>
            <a:endParaRPr lang="en-US" dirty="0"/>
          </a:p>
          <a:p>
            <a:r>
              <a:rPr lang="en-US" dirty="0"/>
              <a:t>Click on this link: </a:t>
            </a:r>
            <a:r>
              <a:rPr lang="en-US" dirty="0">
                <a:hlinkClick r:id="rId4"/>
              </a:rPr>
              <a:t>https://www.menti.com/hgtu8wjjfp</a:t>
            </a:r>
            <a:r>
              <a:rPr lang="en-US" dirty="0"/>
              <a:t> </a:t>
            </a:r>
          </a:p>
          <a:p>
            <a:pPr lvl="1"/>
            <a:r>
              <a:rPr lang="en-US" sz="2800" dirty="0"/>
              <a:t>Use code: 93 40 30 4  </a:t>
            </a:r>
          </a:p>
        </p:txBody>
      </p:sp>
      <p:pic>
        <p:nvPicPr>
          <p:cNvPr id="12" name="Picture 11">
            <a:extLst>
              <a:ext uri="{FF2B5EF4-FFF2-40B4-BE49-F238E27FC236}">
                <a16:creationId xmlns:a16="http://schemas.microsoft.com/office/drawing/2014/main" id="{2D551A5E-7221-4111-8ADB-24791759C0AE}"/>
              </a:ext>
            </a:extLst>
          </p:cNvPr>
          <p:cNvPicPr>
            <a:picLocks noChangeAspect="1"/>
          </p:cNvPicPr>
          <p:nvPr/>
        </p:nvPicPr>
        <p:blipFill rotWithShape="1">
          <a:blip r:embed="rId5"/>
          <a:srcRect t="3482" b="9691"/>
          <a:stretch/>
        </p:blipFill>
        <p:spPr>
          <a:xfrm>
            <a:off x="20" y="11"/>
            <a:ext cx="9143980" cy="4119542"/>
          </a:xfrm>
          <a:prstGeom prst="rect">
            <a:avLst/>
          </a:prstGeom>
        </p:spPr>
      </p:pic>
      <p:sp>
        <p:nvSpPr>
          <p:cNvPr id="19" name="Rectangle: Rounded Corners 18">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3E9EB029-BC2C-475A-805D-88EDE185021D}"/>
              </a:ext>
            </a:extLst>
          </p:cNvPr>
          <p:cNvSpPr>
            <a:spLocks noGrp="1"/>
          </p:cNvSpPr>
          <p:nvPr>
            <p:ph type="sldNum" sz="quarter" idx="12"/>
          </p:nvPr>
        </p:nvSpPr>
        <p:spPr>
          <a:xfrm>
            <a:off x="6743700" y="6356350"/>
            <a:ext cx="197510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6</a:t>
            </a:fld>
            <a:endParaRPr lang="en-US">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144593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05EE74-94E0-425D-BA91-C22D135C7662}"/>
              </a:ext>
            </a:extLst>
          </p:cNvPr>
          <p:cNvSpPr>
            <a:spLocks noGrp="1"/>
          </p:cNvSpPr>
          <p:nvPr>
            <p:ph idx="1"/>
          </p:nvPr>
        </p:nvSpPr>
        <p:spPr>
          <a:xfrm>
            <a:off x="425196" y="4956314"/>
            <a:ext cx="8293608" cy="1627366"/>
          </a:xfrm>
        </p:spPr>
        <p:txBody>
          <a:bodyPr>
            <a:normAutofit/>
          </a:bodyPr>
          <a:lstStyle/>
          <a:p>
            <a:pPr marL="0" indent="0">
              <a:buNone/>
            </a:pPr>
            <a:endParaRPr lang="en-US" dirty="0"/>
          </a:p>
          <a:p>
            <a:pPr marL="0" indent="0">
              <a:buNone/>
            </a:pPr>
            <a:r>
              <a:rPr lang="en-US" dirty="0">
                <a:hlinkClick r:id="rId4"/>
              </a:rPr>
              <a:t>Thankful</a:t>
            </a:r>
            <a:r>
              <a:rPr lang="en-US" dirty="0"/>
              <a:t> results!</a:t>
            </a:r>
          </a:p>
        </p:txBody>
      </p:sp>
      <p:pic>
        <p:nvPicPr>
          <p:cNvPr id="12" name="Picture 11">
            <a:extLst>
              <a:ext uri="{FF2B5EF4-FFF2-40B4-BE49-F238E27FC236}">
                <a16:creationId xmlns:a16="http://schemas.microsoft.com/office/drawing/2014/main" id="{2D551A5E-7221-4111-8ADB-24791759C0AE}"/>
              </a:ext>
            </a:extLst>
          </p:cNvPr>
          <p:cNvPicPr>
            <a:picLocks noChangeAspect="1"/>
          </p:cNvPicPr>
          <p:nvPr/>
        </p:nvPicPr>
        <p:blipFill rotWithShape="1">
          <a:blip r:embed="rId5"/>
          <a:srcRect t="3482" b="9691"/>
          <a:stretch/>
        </p:blipFill>
        <p:spPr>
          <a:xfrm>
            <a:off x="20" y="11"/>
            <a:ext cx="9143980" cy="4119542"/>
          </a:xfrm>
          <a:prstGeom prst="rect">
            <a:avLst/>
          </a:prstGeom>
        </p:spPr>
      </p:pic>
      <p:sp>
        <p:nvSpPr>
          <p:cNvPr id="19" name="Rectangle: Rounded Corners 18">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3E9EB029-BC2C-475A-805D-88EDE185021D}"/>
              </a:ext>
            </a:extLst>
          </p:cNvPr>
          <p:cNvSpPr>
            <a:spLocks noGrp="1"/>
          </p:cNvSpPr>
          <p:nvPr>
            <p:ph type="sldNum" sz="quarter" idx="12"/>
          </p:nvPr>
        </p:nvSpPr>
        <p:spPr>
          <a:xfrm>
            <a:off x="6743700" y="6356350"/>
            <a:ext cx="1975104"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7</a:t>
            </a:fld>
            <a:endParaRPr lang="en-US">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292834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6026A-F8CD-408A-8644-DF0B70EF5421}"/>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a:r>
              <a:rPr lang="en-US" sz="6300" kern="1200" dirty="0">
                <a:solidFill>
                  <a:schemeClr val="tx1"/>
                </a:solidFill>
                <a:latin typeface="+mj-lt"/>
                <a:ea typeface="+mj-ea"/>
                <a:cs typeface="+mj-cs"/>
              </a:rPr>
              <a:t>Serving Multiple Meals at a Time</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C554FA2-C94C-435D-B85A-0BFBF856DD4F}"/>
              </a:ext>
            </a:extLst>
          </p:cNvPr>
          <p:cNvSpPr>
            <a:spLocks noGrp="1"/>
          </p:cNvSpPr>
          <p:nvPr>
            <p:ph type="sldNum" sz="quarter" idx="4294967295"/>
          </p:nvPr>
        </p:nvSpPr>
        <p:spPr>
          <a:xfrm>
            <a:off x="6457950" y="6492240"/>
            <a:ext cx="2057400" cy="365125"/>
          </a:xfrm>
        </p:spPr>
        <p:txBody>
          <a:bodyPr vert="horz" lIns="91440" tIns="45720" rIns="91440" bIns="45720" rtlCol="0" anchor="ctr">
            <a:normAutofit/>
          </a:bodyPr>
          <a:lstStyle/>
          <a:p>
            <a:pPr defTabSz="914400">
              <a:spcAft>
                <a:spcPts val="600"/>
              </a:spcAft>
            </a:pPr>
            <a:fld id="{C479D5F6-EDCB-402A-AC08-4943A1820E8F}" type="slidenum">
              <a:rPr lang="en-US" smtClean="0"/>
              <a:pPr defTabSz="914400">
                <a:spcAft>
                  <a:spcPts val="600"/>
                </a:spcAft>
              </a:pPr>
              <a:t>8</a:t>
            </a:fld>
            <a:endParaRPr lang="en-US"/>
          </a:p>
        </p:txBody>
      </p:sp>
    </p:spTree>
    <p:custDataLst>
      <p:tags r:id="rId1"/>
    </p:custDataLst>
    <p:extLst>
      <p:ext uri="{BB962C8B-B14F-4D97-AF65-F5344CB8AC3E}">
        <p14:creationId xmlns:p14="http://schemas.microsoft.com/office/powerpoint/2010/main" val="1830884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5505-5140-4189-9457-A9E639F46515}"/>
              </a:ext>
            </a:extLst>
          </p:cNvPr>
          <p:cNvSpPr>
            <a:spLocks noGrp="1"/>
          </p:cNvSpPr>
          <p:nvPr>
            <p:ph type="title"/>
          </p:nvPr>
        </p:nvSpPr>
        <p:spPr>
          <a:xfrm>
            <a:off x="498021" y="18255"/>
            <a:ext cx="7886700" cy="1325563"/>
          </a:xfrm>
        </p:spPr>
        <p:txBody>
          <a:bodyPr>
            <a:normAutofit/>
          </a:bodyPr>
          <a:lstStyle/>
          <a:p>
            <a:r>
              <a:rPr lang="en-US" sz="3600" dirty="0">
                <a:solidFill>
                  <a:schemeClr val="bg1"/>
                </a:solidFill>
                <a:latin typeface="Museo Slab 500" panose="02000000000000000000"/>
              </a:rPr>
              <a:t>Multiple Meals </a:t>
            </a:r>
          </a:p>
        </p:txBody>
      </p:sp>
      <p:sp>
        <p:nvSpPr>
          <p:cNvPr id="3" name="Content Placeholder 2">
            <a:extLst>
              <a:ext uri="{FF2B5EF4-FFF2-40B4-BE49-F238E27FC236}">
                <a16:creationId xmlns:a16="http://schemas.microsoft.com/office/drawing/2014/main" id="{D9587349-C7AB-4B0D-BDF9-4C47D0439A4B}"/>
              </a:ext>
            </a:extLst>
          </p:cNvPr>
          <p:cNvSpPr>
            <a:spLocks noGrp="1"/>
          </p:cNvSpPr>
          <p:nvPr>
            <p:ph idx="1"/>
          </p:nvPr>
        </p:nvSpPr>
        <p:spPr/>
        <p:txBody>
          <a:bodyPr>
            <a:normAutofit/>
          </a:bodyPr>
          <a:lstStyle/>
          <a:p>
            <a:r>
              <a:rPr lang="en-US" sz="3200" dirty="0"/>
              <a:t>S</a:t>
            </a:r>
            <a:r>
              <a:rPr lang="en-US" sz="3200" dirty="0">
                <a:effectLst/>
              </a:rPr>
              <a:t>ponsors may provide more than one day’s worth of meals to children via a single meal pick-up or delivery</a:t>
            </a:r>
          </a:p>
          <a:p>
            <a:r>
              <a:rPr lang="en-US" sz="3200" dirty="0"/>
              <a:t>Parents or guardians can pick up meals without the child present</a:t>
            </a:r>
            <a:endParaRPr lang="en-US" sz="3200" dirty="0">
              <a:effectLst/>
            </a:endParaRPr>
          </a:p>
          <a:p>
            <a:pPr lvl="1"/>
            <a:r>
              <a:rPr lang="en-US" sz="2400" dirty="0"/>
              <a:t>SFSP: may serve meals for all 7 days of a week</a:t>
            </a:r>
          </a:p>
          <a:p>
            <a:pPr lvl="1"/>
            <a:r>
              <a:rPr lang="en-US" sz="2400" dirty="0"/>
              <a:t>NSLP: may serve meals for days when learning (virtual or in-person) takes place </a:t>
            </a:r>
          </a:p>
          <a:p>
            <a:endParaRPr lang="en-US" sz="3200" dirty="0"/>
          </a:p>
        </p:txBody>
      </p:sp>
      <p:sp>
        <p:nvSpPr>
          <p:cNvPr id="4" name="Slide Number Placeholder 3">
            <a:extLst>
              <a:ext uri="{FF2B5EF4-FFF2-40B4-BE49-F238E27FC236}">
                <a16:creationId xmlns:a16="http://schemas.microsoft.com/office/drawing/2014/main" id="{E07DB1A9-EDE4-467F-BAC8-F9A570CD054E}"/>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custDataLst>
      <p:tags r:id="rId1"/>
    </p:custDataLst>
    <p:extLst>
      <p:ext uri="{BB962C8B-B14F-4D97-AF65-F5344CB8AC3E}">
        <p14:creationId xmlns:p14="http://schemas.microsoft.com/office/powerpoint/2010/main" val="1692051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TotalTime>
  <Words>2489</Words>
  <Application>Microsoft Office PowerPoint</Application>
  <PresentationFormat>On-screen Show (4:3)</PresentationFormat>
  <Paragraphs>253</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Museo Slab 500</vt:lpstr>
      <vt:lpstr>Segoe UI</vt:lpstr>
      <vt:lpstr>Office Theme</vt:lpstr>
      <vt:lpstr>1_Office Theme</vt:lpstr>
      <vt:lpstr>PowerPoint Presentation</vt:lpstr>
      <vt:lpstr>Audio Details</vt:lpstr>
      <vt:lpstr>PowerPoint Presentation</vt:lpstr>
      <vt:lpstr>Non-Discrimination Statement</vt:lpstr>
      <vt:lpstr>Conditions for Success</vt:lpstr>
      <vt:lpstr>PowerPoint Presentation</vt:lpstr>
      <vt:lpstr>PowerPoint Presentation</vt:lpstr>
      <vt:lpstr>Serving Multiple Meals at a Time</vt:lpstr>
      <vt:lpstr>Multiple Meals </vt:lpstr>
      <vt:lpstr>Multiple Meal Options</vt:lpstr>
      <vt:lpstr>Poll Question</vt:lpstr>
      <vt:lpstr>Share Out </vt:lpstr>
      <vt:lpstr>Things to Consider </vt:lpstr>
      <vt:lpstr>PowerPoint Presentation</vt:lpstr>
      <vt:lpstr> Back-Up Plan Options</vt:lpstr>
      <vt:lpstr>Back-Up Plan Flow Chart</vt:lpstr>
      <vt:lpstr>Back-Up Plan Template</vt:lpstr>
      <vt:lpstr>How can we  support you?</vt:lpstr>
      <vt:lpstr>SY19-20 Reimbursement and Meal  Count Report</vt:lpstr>
      <vt:lpstr>SY19-20 Reimbursement and Meal Count Report</vt:lpstr>
      <vt:lpstr>SY20-21 Funding Sources</vt:lpstr>
      <vt:lpstr>Resources </vt:lpstr>
      <vt:lpstr>Questions?</vt:lpstr>
      <vt:lpstr>Please take this 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Link, Kerri</dc:creator>
  <cp:lastModifiedBy>Grove, Alicia</cp:lastModifiedBy>
  <cp:revision>33</cp:revision>
  <dcterms:created xsi:type="dcterms:W3CDTF">2020-11-18T20:25:38Z</dcterms:created>
  <dcterms:modified xsi:type="dcterms:W3CDTF">2020-11-19T19:25:41Z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ED8EF30E-A38E-4F13-88F1-C08E6E9FE8E8</vt:lpwstr>
  </property>
  <property fmtid="{D5CDD505-2E9C-101B-9397-08002B2CF9AE}" pid="3" name="ArticulatePath">
    <vt:lpwstr>On the Menu_November</vt:lpwstr>
  </property>
</Properties>
</file>