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98" r:id="rId3"/>
    <p:sldId id="299" r:id="rId4"/>
    <p:sldId id="291" r:id="rId5"/>
    <p:sldId id="292" r:id="rId6"/>
    <p:sldId id="293" r:id="rId7"/>
    <p:sldId id="279" r:id="rId8"/>
    <p:sldId id="282" r:id="rId9"/>
    <p:sldId id="283" r:id="rId10"/>
    <p:sldId id="294" r:id="rId11"/>
    <p:sldId id="280" r:id="rId12"/>
    <p:sldId id="284" r:id="rId13"/>
    <p:sldId id="288" r:id="rId14"/>
    <p:sldId id="289" r:id="rId15"/>
    <p:sldId id="297" r:id="rId16"/>
    <p:sldId id="296" r:id="rId17"/>
  </p:sldIdLst>
  <p:sldSz cx="9144000" cy="6858000" type="screen4x3"/>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urnham, Rachael" initials="BR" lastIdx="1" clrIdx="0">
    <p:extLst>
      <p:ext uri="{19B8F6BF-5375-455C-9EA6-DF929625EA0E}">
        <p15:presenceInfo xmlns:p15="http://schemas.microsoft.com/office/powerpoint/2012/main" userId="S-1-5-21-170422339-1359699126-1544898942-56352" providerId="AD"/>
      </p:ext>
    </p:extLst>
  </p:cmAuthor>
  <p:cmAuthor id="2" name="Wetherbee, Benjamin" initials="WB" lastIdx="14" clrIdx="1">
    <p:extLst>
      <p:ext uri="{19B8F6BF-5375-455C-9EA6-DF929625EA0E}">
        <p15:presenceInfo xmlns:p15="http://schemas.microsoft.com/office/powerpoint/2012/main" userId="S-1-5-21-170422339-1359699126-1544898942-58022" providerId="AD"/>
      </p:ext>
    </p:extLst>
  </p:cmAuthor>
  <p:cmAuthor id="3" name="Grove, Alicia" initials="GA" lastIdx="21" clrIdx="2">
    <p:extLst>
      <p:ext uri="{19B8F6BF-5375-455C-9EA6-DF929625EA0E}">
        <p15:presenceInfo xmlns:p15="http://schemas.microsoft.com/office/powerpoint/2012/main" userId="S-1-5-21-170422339-1359699126-1544898942-58837" providerId="AD"/>
      </p:ext>
    </p:extLst>
  </p:cmAuthor>
  <p:cmAuthor id="4" name="Shaw, Lyza" initials="SL" lastIdx="6" clrIdx="3">
    <p:extLst>
      <p:ext uri="{19B8F6BF-5375-455C-9EA6-DF929625EA0E}">
        <p15:presenceInfo xmlns:p15="http://schemas.microsoft.com/office/powerpoint/2012/main" userId="S-1-5-21-170422339-1359699126-1544898942-149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846"/>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62209" autoAdjust="0"/>
  </p:normalViewPr>
  <p:slideViewPr>
    <p:cSldViewPr snapToGrid="0">
      <p:cViewPr varScale="1">
        <p:scale>
          <a:sx n="71" d="100"/>
          <a:sy n="71" d="100"/>
        </p:scale>
        <p:origin x="2616" y="7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851BFE-4571-4321-A231-07D46D13B947}" type="doc">
      <dgm:prSet loTypeId="urn:microsoft.com/office/officeart/2011/layout/CircleProcess" loCatId="process" qsTypeId="urn:microsoft.com/office/officeart/2005/8/quickstyle/simple1" qsCatId="simple" csTypeId="urn:microsoft.com/office/officeart/2005/8/colors/colorful3" csCatId="colorful" phldr="1"/>
      <dgm:spPr/>
      <dgm:t>
        <a:bodyPr/>
        <a:lstStyle/>
        <a:p>
          <a:endParaRPr lang="en-US"/>
        </a:p>
      </dgm:t>
    </dgm:pt>
    <dgm:pt modelId="{75B0AB3B-248C-4533-AACD-0A3233E831C5}">
      <dgm:prSet phldrT="[Text]"/>
      <dgm:spPr/>
      <dgm:t>
        <a:bodyPr/>
        <a:lstStyle/>
        <a:p>
          <a:r>
            <a:rPr lang="en-US" dirty="0" smtClean="0"/>
            <a:t>Student October Count</a:t>
          </a:r>
          <a:endParaRPr lang="en-US" dirty="0"/>
        </a:p>
      </dgm:t>
    </dgm:pt>
    <dgm:pt modelId="{7F67E72A-4773-4EA0-8773-C10A09F4EC4A}" type="parTrans" cxnId="{3526D463-1274-4B0C-9C50-AC2D81DB58EF}">
      <dgm:prSet/>
      <dgm:spPr/>
      <dgm:t>
        <a:bodyPr/>
        <a:lstStyle/>
        <a:p>
          <a:endParaRPr lang="en-US"/>
        </a:p>
      </dgm:t>
    </dgm:pt>
    <dgm:pt modelId="{621A3F0C-56F5-4CBD-BCC6-608AFE7D2D03}" type="sibTrans" cxnId="{3526D463-1274-4B0C-9C50-AC2D81DB58EF}">
      <dgm:prSet/>
      <dgm:spPr/>
      <dgm:t>
        <a:bodyPr/>
        <a:lstStyle/>
        <a:p>
          <a:endParaRPr lang="en-US"/>
        </a:p>
      </dgm:t>
    </dgm:pt>
    <dgm:pt modelId="{0C8EA354-F422-4FAF-8326-855BC874F753}">
      <dgm:prSet phldrT="[Text]"/>
      <dgm:spPr/>
      <dgm:t>
        <a:bodyPr/>
        <a:lstStyle/>
        <a:p>
          <a:r>
            <a:rPr lang="en-US" dirty="0" smtClean="0"/>
            <a:t>Claim recognized students</a:t>
          </a:r>
          <a:endParaRPr lang="en-US" dirty="0"/>
        </a:p>
      </dgm:t>
    </dgm:pt>
    <dgm:pt modelId="{535B1386-093D-4C93-9182-32F27B5DC76B}" type="parTrans" cxnId="{203F3A93-450A-4EA8-AD01-DE8BB07A42C7}">
      <dgm:prSet/>
      <dgm:spPr/>
      <dgm:t>
        <a:bodyPr/>
        <a:lstStyle/>
        <a:p>
          <a:endParaRPr lang="en-US"/>
        </a:p>
      </dgm:t>
    </dgm:pt>
    <dgm:pt modelId="{255F20F3-8F79-4A64-AEEB-F4DA82E8F504}" type="sibTrans" cxnId="{203F3A93-450A-4EA8-AD01-DE8BB07A42C7}">
      <dgm:prSet/>
      <dgm:spPr/>
      <dgm:t>
        <a:bodyPr/>
        <a:lstStyle/>
        <a:p>
          <a:endParaRPr lang="en-US"/>
        </a:p>
      </dgm:t>
    </dgm:pt>
    <dgm:pt modelId="{A8367719-8455-4AE3-9296-27D44D07C478}">
      <dgm:prSet phldrT="[Text]"/>
      <dgm:spPr/>
      <dgm:t>
        <a:bodyPr/>
        <a:lstStyle/>
        <a:p>
          <a:r>
            <a:rPr lang="en-US" dirty="0" smtClean="0"/>
            <a:t>CDE recognized sites</a:t>
          </a:r>
          <a:endParaRPr lang="en-US" dirty="0"/>
        </a:p>
      </dgm:t>
    </dgm:pt>
    <dgm:pt modelId="{54662B1D-E9C2-41C6-B2ED-9ABAA42CD5D7}" type="parTrans" cxnId="{8B2AF5C9-09C4-43E4-A92F-A04579BB192D}">
      <dgm:prSet/>
      <dgm:spPr/>
      <dgm:t>
        <a:bodyPr/>
        <a:lstStyle/>
        <a:p>
          <a:endParaRPr lang="en-US"/>
        </a:p>
      </dgm:t>
    </dgm:pt>
    <dgm:pt modelId="{5BA0A99E-7C47-43CF-98C9-855AC5583ACA}" type="sibTrans" cxnId="{8B2AF5C9-09C4-43E4-A92F-A04579BB192D}">
      <dgm:prSet/>
      <dgm:spPr/>
      <dgm:t>
        <a:bodyPr/>
        <a:lstStyle/>
        <a:p>
          <a:endParaRPr lang="en-US"/>
        </a:p>
      </dgm:t>
    </dgm:pt>
    <dgm:pt modelId="{44ACED88-5595-471E-A000-75F97B7D3781}" type="pres">
      <dgm:prSet presAssocID="{62851BFE-4571-4321-A231-07D46D13B947}" presName="Name0" presStyleCnt="0">
        <dgm:presLayoutVars>
          <dgm:chMax val="11"/>
          <dgm:chPref val="11"/>
          <dgm:dir/>
          <dgm:resizeHandles/>
        </dgm:presLayoutVars>
      </dgm:prSet>
      <dgm:spPr/>
      <dgm:t>
        <a:bodyPr/>
        <a:lstStyle/>
        <a:p>
          <a:endParaRPr lang="en-US"/>
        </a:p>
      </dgm:t>
    </dgm:pt>
    <dgm:pt modelId="{D2F8712A-DFD4-4E23-A557-88E46FB1CF7A}" type="pres">
      <dgm:prSet presAssocID="{A8367719-8455-4AE3-9296-27D44D07C478}" presName="Accent3" presStyleCnt="0"/>
      <dgm:spPr/>
    </dgm:pt>
    <dgm:pt modelId="{FE850574-56FC-49E2-B8F7-8426C2FCE643}" type="pres">
      <dgm:prSet presAssocID="{A8367719-8455-4AE3-9296-27D44D07C478}" presName="Accent" presStyleLbl="node1" presStyleIdx="0" presStyleCnt="3"/>
      <dgm:spPr/>
    </dgm:pt>
    <dgm:pt modelId="{0FB391CD-B0F5-4D3B-9EFC-E789F81FC888}" type="pres">
      <dgm:prSet presAssocID="{A8367719-8455-4AE3-9296-27D44D07C478}" presName="ParentBackground3" presStyleCnt="0"/>
      <dgm:spPr/>
    </dgm:pt>
    <dgm:pt modelId="{5B245977-900A-4ADC-AA15-2538335F33CD}" type="pres">
      <dgm:prSet presAssocID="{A8367719-8455-4AE3-9296-27D44D07C478}" presName="ParentBackground" presStyleLbl="fgAcc1" presStyleIdx="0" presStyleCnt="3"/>
      <dgm:spPr/>
      <dgm:t>
        <a:bodyPr/>
        <a:lstStyle/>
        <a:p>
          <a:endParaRPr lang="en-US"/>
        </a:p>
      </dgm:t>
    </dgm:pt>
    <dgm:pt modelId="{26A43991-7133-4B00-A2BA-829BC9FB9FB5}" type="pres">
      <dgm:prSet presAssocID="{A8367719-8455-4AE3-9296-27D44D07C478}" presName="Parent3" presStyleLbl="revTx" presStyleIdx="0" presStyleCnt="0">
        <dgm:presLayoutVars>
          <dgm:chMax val="1"/>
          <dgm:chPref val="1"/>
          <dgm:bulletEnabled val="1"/>
        </dgm:presLayoutVars>
      </dgm:prSet>
      <dgm:spPr/>
      <dgm:t>
        <a:bodyPr/>
        <a:lstStyle/>
        <a:p>
          <a:endParaRPr lang="en-US"/>
        </a:p>
      </dgm:t>
    </dgm:pt>
    <dgm:pt modelId="{A381B30C-7B61-473D-BA67-40E06570BBC6}" type="pres">
      <dgm:prSet presAssocID="{0C8EA354-F422-4FAF-8326-855BC874F753}" presName="Accent2" presStyleCnt="0"/>
      <dgm:spPr/>
    </dgm:pt>
    <dgm:pt modelId="{5A294549-5CAB-4EEC-97A3-8A93DEB20355}" type="pres">
      <dgm:prSet presAssocID="{0C8EA354-F422-4FAF-8326-855BC874F753}" presName="Accent" presStyleLbl="node1" presStyleIdx="1" presStyleCnt="3"/>
      <dgm:spPr/>
    </dgm:pt>
    <dgm:pt modelId="{66435529-CAA1-4A86-8BA1-DB3282C3487F}" type="pres">
      <dgm:prSet presAssocID="{0C8EA354-F422-4FAF-8326-855BC874F753}" presName="ParentBackground2" presStyleCnt="0"/>
      <dgm:spPr/>
    </dgm:pt>
    <dgm:pt modelId="{522B36B5-D575-4689-AD60-B04AC0560F95}" type="pres">
      <dgm:prSet presAssocID="{0C8EA354-F422-4FAF-8326-855BC874F753}" presName="ParentBackground" presStyleLbl="fgAcc1" presStyleIdx="1" presStyleCnt="3"/>
      <dgm:spPr/>
      <dgm:t>
        <a:bodyPr/>
        <a:lstStyle/>
        <a:p>
          <a:endParaRPr lang="en-US"/>
        </a:p>
      </dgm:t>
    </dgm:pt>
    <dgm:pt modelId="{1AE7A652-DBD4-4AA5-8491-9E8DAE9DDFE2}" type="pres">
      <dgm:prSet presAssocID="{0C8EA354-F422-4FAF-8326-855BC874F753}" presName="Parent2" presStyleLbl="revTx" presStyleIdx="0" presStyleCnt="0">
        <dgm:presLayoutVars>
          <dgm:chMax val="1"/>
          <dgm:chPref val="1"/>
          <dgm:bulletEnabled val="1"/>
        </dgm:presLayoutVars>
      </dgm:prSet>
      <dgm:spPr/>
      <dgm:t>
        <a:bodyPr/>
        <a:lstStyle/>
        <a:p>
          <a:endParaRPr lang="en-US"/>
        </a:p>
      </dgm:t>
    </dgm:pt>
    <dgm:pt modelId="{9C19690C-4818-4B4C-8B33-B5A1F7B1AAD7}" type="pres">
      <dgm:prSet presAssocID="{75B0AB3B-248C-4533-AACD-0A3233E831C5}" presName="Accent1" presStyleCnt="0"/>
      <dgm:spPr/>
    </dgm:pt>
    <dgm:pt modelId="{81878CD3-654E-49B8-B085-6A18F0ECF8D2}" type="pres">
      <dgm:prSet presAssocID="{75B0AB3B-248C-4533-AACD-0A3233E831C5}" presName="Accent" presStyleLbl="node1" presStyleIdx="2" presStyleCnt="3"/>
      <dgm:spPr/>
    </dgm:pt>
    <dgm:pt modelId="{522ED783-3628-4324-99FB-7F9DE9A3111D}" type="pres">
      <dgm:prSet presAssocID="{75B0AB3B-248C-4533-AACD-0A3233E831C5}" presName="ParentBackground1" presStyleCnt="0"/>
      <dgm:spPr/>
    </dgm:pt>
    <dgm:pt modelId="{A0BBC08B-2778-4CE2-B3D7-285AFAEB7980}" type="pres">
      <dgm:prSet presAssocID="{75B0AB3B-248C-4533-AACD-0A3233E831C5}" presName="ParentBackground" presStyleLbl="fgAcc1" presStyleIdx="2" presStyleCnt="3"/>
      <dgm:spPr/>
      <dgm:t>
        <a:bodyPr/>
        <a:lstStyle/>
        <a:p>
          <a:endParaRPr lang="en-US"/>
        </a:p>
      </dgm:t>
    </dgm:pt>
    <dgm:pt modelId="{7040DAC4-79F1-4BB4-AD96-09A8B923C7A3}" type="pres">
      <dgm:prSet presAssocID="{75B0AB3B-248C-4533-AACD-0A3233E831C5}" presName="Parent1" presStyleLbl="revTx" presStyleIdx="0" presStyleCnt="0">
        <dgm:presLayoutVars>
          <dgm:chMax val="1"/>
          <dgm:chPref val="1"/>
          <dgm:bulletEnabled val="1"/>
        </dgm:presLayoutVars>
      </dgm:prSet>
      <dgm:spPr/>
      <dgm:t>
        <a:bodyPr/>
        <a:lstStyle/>
        <a:p>
          <a:endParaRPr lang="en-US"/>
        </a:p>
      </dgm:t>
    </dgm:pt>
  </dgm:ptLst>
  <dgm:cxnLst>
    <dgm:cxn modelId="{69E45435-D42C-4389-B6EE-992A03F3F00F}" type="presOf" srcId="{0C8EA354-F422-4FAF-8326-855BC874F753}" destId="{522B36B5-D575-4689-AD60-B04AC0560F95}" srcOrd="0" destOrd="0" presId="urn:microsoft.com/office/officeart/2011/layout/CircleProcess"/>
    <dgm:cxn modelId="{3526D463-1274-4B0C-9C50-AC2D81DB58EF}" srcId="{62851BFE-4571-4321-A231-07D46D13B947}" destId="{75B0AB3B-248C-4533-AACD-0A3233E831C5}" srcOrd="0" destOrd="0" parTransId="{7F67E72A-4773-4EA0-8773-C10A09F4EC4A}" sibTransId="{621A3F0C-56F5-4CBD-BCC6-608AFE7D2D03}"/>
    <dgm:cxn modelId="{8B2AF5C9-09C4-43E4-A92F-A04579BB192D}" srcId="{62851BFE-4571-4321-A231-07D46D13B947}" destId="{A8367719-8455-4AE3-9296-27D44D07C478}" srcOrd="2" destOrd="0" parTransId="{54662B1D-E9C2-41C6-B2ED-9ABAA42CD5D7}" sibTransId="{5BA0A99E-7C47-43CF-98C9-855AC5583ACA}"/>
    <dgm:cxn modelId="{60FE62B2-20ED-4D5E-B68C-3BE1ADF86B71}" type="presOf" srcId="{75B0AB3B-248C-4533-AACD-0A3233E831C5}" destId="{A0BBC08B-2778-4CE2-B3D7-285AFAEB7980}" srcOrd="0" destOrd="0" presId="urn:microsoft.com/office/officeart/2011/layout/CircleProcess"/>
    <dgm:cxn modelId="{7EAD8C0D-92A4-442D-9758-A5C744E40680}" type="presOf" srcId="{0C8EA354-F422-4FAF-8326-855BC874F753}" destId="{1AE7A652-DBD4-4AA5-8491-9E8DAE9DDFE2}" srcOrd="1" destOrd="0" presId="urn:microsoft.com/office/officeart/2011/layout/CircleProcess"/>
    <dgm:cxn modelId="{5E745B13-0697-4B6F-8EFB-776D9E7AD055}" type="presOf" srcId="{A8367719-8455-4AE3-9296-27D44D07C478}" destId="{26A43991-7133-4B00-A2BA-829BC9FB9FB5}" srcOrd="1" destOrd="0" presId="urn:microsoft.com/office/officeart/2011/layout/CircleProcess"/>
    <dgm:cxn modelId="{203F3A93-450A-4EA8-AD01-DE8BB07A42C7}" srcId="{62851BFE-4571-4321-A231-07D46D13B947}" destId="{0C8EA354-F422-4FAF-8326-855BC874F753}" srcOrd="1" destOrd="0" parTransId="{535B1386-093D-4C93-9182-32F27B5DC76B}" sibTransId="{255F20F3-8F79-4A64-AEEB-F4DA82E8F504}"/>
    <dgm:cxn modelId="{5A575ED1-EC6F-4233-AF94-CBF6705CEDED}" type="presOf" srcId="{62851BFE-4571-4321-A231-07D46D13B947}" destId="{44ACED88-5595-471E-A000-75F97B7D3781}" srcOrd="0" destOrd="0" presId="urn:microsoft.com/office/officeart/2011/layout/CircleProcess"/>
    <dgm:cxn modelId="{1149DB3C-AEDE-4A97-B44E-8A1999F4CF51}" type="presOf" srcId="{A8367719-8455-4AE3-9296-27D44D07C478}" destId="{5B245977-900A-4ADC-AA15-2538335F33CD}" srcOrd="0" destOrd="0" presId="urn:microsoft.com/office/officeart/2011/layout/CircleProcess"/>
    <dgm:cxn modelId="{1C92B8DD-34D7-4B89-89F4-D9DC920F0615}" type="presOf" srcId="{75B0AB3B-248C-4533-AACD-0A3233E831C5}" destId="{7040DAC4-79F1-4BB4-AD96-09A8B923C7A3}" srcOrd="1" destOrd="0" presId="urn:microsoft.com/office/officeart/2011/layout/CircleProcess"/>
    <dgm:cxn modelId="{FF0D5B09-903D-4AC5-8E57-5C4C9A20D999}" type="presParOf" srcId="{44ACED88-5595-471E-A000-75F97B7D3781}" destId="{D2F8712A-DFD4-4E23-A557-88E46FB1CF7A}" srcOrd="0" destOrd="0" presId="urn:microsoft.com/office/officeart/2011/layout/CircleProcess"/>
    <dgm:cxn modelId="{BD31AD23-88A8-4FAC-86A0-545A7F69E2CC}" type="presParOf" srcId="{D2F8712A-DFD4-4E23-A557-88E46FB1CF7A}" destId="{FE850574-56FC-49E2-B8F7-8426C2FCE643}" srcOrd="0" destOrd="0" presId="urn:microsoft.com/office/officeart/2011/layout/CircleProcess"/>
    <dgm:cxn modelId="{6F076AEB-1E0C-4A12-A65A-1C8D0DB0ED11}" type="presParOf" srcId="{44ACED88-5595-471E-A000-75F97B7D3781}" destId="{0FB391CD-B0F5-4D3B-9EFC-E789F81FC888}" srcOrd="1" destOrd="0" presId="urn:microsoft.com/office/officeart/2011/layout/CircleProcess"/>
    <dgm:cxn modelId="{694C5C80-39AA-412E-B11E-78449C342DA1}" type="presParOf" srcId="{0FB391CD-B0F5-4D3B-9EFC-E789F81FC888}" destId="{5B245977-900A-4ADC-AA15-2538335F33CD}" srcOrd="0" destOrd="0" presId="urn:microsoft.com/office/officeart/2011/layout/CircleProcess"/>
    <dgm:cxn modelId="{D0BBFDA2-780B-4207-BB0E-A76A4C1AA2B5}" type="presParOf" srcId="{44ACED88-5595-471E-A000-75F97B7D3781}" destId="{26A43991-7133-4B00-A2BA-829BC9FB9FB5}" srcOrd="2" destOrd="0" presId="urn:microsoft.com/office/officeart/2011/layout/CircleProcess"/>
    <dgm:cxn modelId="{817C045E-4D10-4807-AB50-8A686AAAD489}" type="presParOf" srcId="{44ACED88-5595-471E-A000-75F97B7D3781}" destId="{A381B30C-7B61-473D-BA67-40E06570BBC6}" srcOrd="3" destOrd="0" presId="urn:microsoft.com/office/officeart/2011/layout/CircleProcess"/>
    <dgm:cxn modelId="{67E67C96-3C73-4E7F-A662-30835C5BDB66}" type="presParOf" srcId="{A381B30C-7B61-473D-BA67-40E06570BBC6}" destId="{5A294549-5CAB-4EEC-97A3-8A93DEB20355}" srcOrd="0" destOrd="0" presId="urn:microsoft.com/office/officeart/2011/layout/CircleProcess"/>
    <dgm:cxn modelId="{0A61A3FB-5FEA-4955-9EA4-F72F71961B3B}" type="presParOf" srcId="{44ACED88-5595-471E-A000-75F97B7D3781}" destId="{66435529-CAA1-4A86-8BA1-DB3282C3487F}" srcOrd="4" destOrd="0" presId="urn:microsoft.com/office/officeart/2011/layout/CircleProcess"/>
    <dgm:cxn modelId="{9EA155E1-6A8B-4A94-8614-610C1BA04C43}" type="presParOf" srcId="{66435529-CAA1-4A86-8BA1-DB3282C3487F}" destId="{522B36B5-D575-4689-AD60-B04AC0560F95}" srcOrd="0" destOrd="0" presId="urn:microsoft.com/office/officeart/2011/layout/CircleProcess"/>
    <dgm:cxn modelId="{C88F5248-F8FA-44E6-8CA9-7AC9999CFCB1}" type="presParOf" srcId="{44ACED88-5595-471E-A000-75F97B7D3781}" destId="{1AE7A652-DBD4-4AA5-8491-9E8DAE9DDFE2}" srcOrd="5" destOrd="0" presId="urn:microsoft.com/office/officeart/2011/layout/CircleProcess"/>
    <dgm:cxn modelId="{4CC3BCF9-84A7-4A8A-9606-461075059385}" type="presParOf" srcId="{44ACED88-5595-471E-A000-75F97B7D3781}" destId="{9C19690C-4818-4B4C-8B33-B5A1F7B1AAD7}" srcOrd="6" destOrd="0" presId="urn:microsoft.com/office/officeart/2011/layout/CircleProcess"/>
    <dgm:cxn modelId="{282F474F-50B8-430A-AC28-38AD1D86048C}" type="presParOf" srcId="{9C19690C-4818-4B4C-8B33-B5A1F7B1AAD7}" destId="{81878CD3-654E-49B8-B085-6A18F0ECF8D2}" srcOrd="0" destOrd="0" presId="urn:microsoft.com/office/officeart/2011/layout/CircleProcess"/>
    <dgm:cxn modelId="{152D591F-E3DB-4D71-B5A3-0B9D86BD3B46}" type="presParOf" srcId="{44ACED88-5595-471E-A000-75F97B7D3781}" destId="{522ED783-3628-4324-99FB-7F9DE9A3111D}" srcOrd="7" destOrd="0" presId="urn:microsoft.com/office/officeart/2011/layout/CircleProcess"/>
    <dgm:cxn modelId="{4B90F3CA-195F-45EF-9E8E-9278091ECCCE}" type="presParOf" srcId="{522ED783-3628-4324-99FB-7F9DE9A3111D}" destId="{A0BBC08B-2778-4CE2-B3D7-285AFAEB7980}" srcOrd="0" destOrd="0" presId="urn:microsoft.com/office/officeart/2011/layout/CircleProcess"/>
    <dgm:cxn modelId="{414DAE77-B2E2-4E31-8484-DFD1B3F1B4D5}" type="presParOf" srcId="{44ACED88-5595-471E-A000-75F97B7D3781}" destId="{7040DAC4-79F1-4BB4-AD96-09A8B923C7A3}" srcOrd="8" destOrd="0" presId="urn:microsoft.com/office/officeart/2011/layout/Circle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A7C3CE-C65C-4F24-977E-72FA8FF53DF1}"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en-US"/>
        </a:p>
      </dgm:t>
    </dgm:pt>
    <dgm:pt modelId="{6A3FFCAD-651B-497A-8DDD-B61B2D170C63}">
      <dgm:prSet phldrT="[Text]"/>
      <dgm:spPr/>
      <dgm:t>
        <a:bodyPr/>
        <a:lstStyle/>
        <a:p>
          <a:r>
            <a:rPr lang="en-US" dirty="0" smtClean="0"/>
            <a:t>Federal Reimbursement Rates</a:t>
          </a:r>
          <a:endParaRPr lang="en-US" dirty="0"/>
        </a:p>
      </dgm:t>
    </dgm:pt>
    <dgm:pt modelId="{41A89A87-870E-479E-9C35-094E74948D52}" type="parTrans" cxnId="{7A11C666-2849-4369-B3D3-A7C2DF6A7476}">
      <dgm:prSet/>
      <dgm:spPr/>
      <dgm:t>
        <a:bodyPr/>
        <a:lstStyle/>
        <a:p>
          <a:endParaRPr lang="en-US"/>
        </a:p>
      </dgm:t>
    </dgm:pt>
    <dgm:pt modelId="{7F4B0CA9-8B13-47BC-BD07-B8AA3B20DB34}" type="sibTrans" cxnId="{7A11C666-2849-4369-B3D3-A7C2DF6A7476}">
      <dgm:prSet/>
      <dgm:spPr/>
      <dgm:t>
        <a:bodyPr/>
        <a:lstStyle/>
        <a:p>
          <a:endParaRPr lang="en-US"/>
        </a:p>
      </dgm:t>
    </dgm:pt>
    <dgm:pt modelId="{AF74235A-ADBC-4EC3-88F3-97D6D0CF2487}">
      <dgm:prSet phldrT="[Text]"/>
      <dgm:spPr/>
      <dgm:t>
        <a:bodyPr/>
        <a:lstStyle/>
        <a:p>
          <a:r>
            <a:rPr lang="en-US" dirty="0" smtClean="0"/>
            <a:t>Meal type (lunch, breakfast, snack, milk)</a:t>
          </a:r>
          <a:endParaRPr lang="en-US" dirty="0"/>
        </a:p>
      </dgm:t>
    </dgm:pt>
    <dgm:pt modelId="{C507AEBE-A605-444A-A0D2-E2C21C0AF12C}" type="parTrans" cxnId="{D819C548-C3A1-4FBD-BDF0-11E19DA7DAD2}">
      <dgm:prSet/>
      <dgm:spPr/>
      <dgm:t>
        <a:bodyPr/>
        <a:lstStyle/>
        <a:p>
          <a:endParaRPr lang="en-US"/>
        </a:p>
      </dgm:t>
    </dgm:pt>
    <dgm:pt modelId="{0FC01FAE-1FCB-4572-9C92-EF7439E71CE0}" type="sibTrans" cxnId="{D819C548-C3A1-4FBD-BDF0-11E19DA7DAD2}">
      <dgm:prSet/>
      <dgm:spPr/>
      <dgm:t>
        <a:bodyPr/>
        <a:lstStyle/>
        <a:p>
          <a:endParaRPr lang="en-US"/>
        </a:p>
      </dgm:t>
    </dgm:pt>
    <dgm:pt modelId="{F70034C6-5B47-47C0-9607-A82C5A9A079B}">
      <dgm:prSet phldrT="[Text]"/>
      <dgm:spPr/>
      <dgm:t>
        <a:bodyPr/>
        <a:lstStyle/>
        <a:p>
          <a:r>
            <a:rPr lang="en-US" dirty="0" smtClean="0"/>
            <a:t>State Reimbursement</a:t>
          </a:r>
          <a:endParaRPr lang="en-US" dirty="0"/>
        </a:p>
      </dgm:t>
    </dgm:pt>
    <dgm:pt modelId="{70A3FA5B-C1B9-4E96-8500-BFEB3F704263}" type="parTrans" cxnId="{46DC2E85-D5C8-4F63-B923-6984EFFBCE4F}">
      <dgm:prSet/>
      <dgm:spPr/>
      <dgm:t>
        <a:bodyPr/>
        <a:lstStyle/>
        <a:p>
          <a:endParaRPr lang="en-US"/>
        </a:p>
      </dgm:t>
    </dgm:pt>
    <dgm:pt modelId="{5EF97772-6F3E-491E-8F47-8E85657BFFF6}" type="sibTrans" cxnId="{46DC2E85-D5C8-4F63-B923-6984EFFBCE4F}">
      <dgm:prSet/>
      <dgm:spPr/>
      <dgm:t>
        <a:bodyPr/>
        <a:lstStyle/>
        <a:p>
          <a:endParaRPr lang="en-US"/>
        </a:p>
      </dgm:t>
    </dgm:pt>
    <dgm:pt modelId="{292BC2B3-2779-4C45-9BBD-2ECF3C7CDCA6}">
      <dgm:prSet phldrT="[Text]"/>
      <dgm:spPr/>
      <dgm:t>
        <a:bodyPr/>
        <a:lstStyle/>
        <a:p>
          <a:r>
            <a:rPr lang="en-US" dirty="0" smtClean="0"/>
            <a:t>Start Smart (reduced-price breakfast)</a:t>
          </a:r>
          <a:endParaRPr lang="en-US" dirty="0"/>
        </a:p>
      </dgm:t>
    </dgm:pt>
    <dgm:pt modelId="{A8794EF1-7FAE-4A50-895C-BCB5B25AE900}" type="parTrans" cxnId="{45982E6B-87A3-446F-880B-3EA75F926D9C}">
      <dgm:prSet/>
      <dgm:spPr/>
      <dgm:t>
        <a:bodyPr/>
        <a:lstStyle/>
        <a:p>
          <a:endParaRPr lang="en-US"/>
        </a:p>
      </dgm:t>
    </dgm:pt>
    <dgm:pt modelId="{8B75965D-3D05-46AC-A0AC-DF0242784AB1}" type="sibTrans" cxnId="{45982E6B-87A3-446F-880B-3EA75F926D9C}">
      <dgm:prSet/>
      <dgm:spPr/>
      <dgm:t>
        <a:bodyPr/>
        <a:lstStyle/>
        <a:p>
          <a:endParaRPr lang="en-US"/>
        </a:p>
      </dgm:t>
    </dgm:pt>
    <dgm:pt modelId="{11F3372E-4C58-4344-9904-9B47350E5C9B}">
      <dgm:prSet/>
      <dgm:spPr/>
      <dgm:t>
        <a:bodyPr/>
        <a:lstStyle/>
        <a:p>
          <a:r>
            <a:rPr lang="en-US" dirty="0" smtClean="0"/>
            <a:t>Eligibility category (free, reduced-price, paid)</a:t>
          </a:r>
        </a:p>
      </dgm:t>
    </dgm:pt>
    <dgm:pt modelId="{93150530-CA00-4EEE-8259-072D67C218BF}" type="parTrans" cxnId="{4850525C-87ED-44B6-ACAA-07009FBD8BCE}">
      <dgm:prSet/>
      <dgm:spPr/>
      <dgm:t>
        <a:bodyPr/>
        <a:lstStyle/>
        <a:p>
          <a:endParaRPr lang="en-US"/>
        </a:p>
      </dgm:t>
    </dgm:pt>
    <dgm:pt modelId="{2B8FC182-2342-4173-9EE6-780381E2D386}" type="sibTrans" cxnId="{4850525C-87ED-44B6-ACAA-07009FBD8BCE}">
      <dgm:prSet/>
      <dgm:spPr/>
      <dgm:t>
        <a:bodyPr/>
        <a:lstStyle/>
        <a:p>
          <a:endParaRPr lang="en-US"/>
        </a:p>
      </dgm:t>
    </dgm:pt>
    <dgm:pt modelId="{A750B2B6-5E87-49BD-8D93-6C01E3DD4E2C}">
      <dgm:prSet/>
      <dgm:spPr/>
      <dgm:t>
        <a:bodyPr/>
        <a:lstStyle/>
        <a:p>
          <a:r>
            <a:rPr lang="en-US" dirty="0" smtClean="0"/>
            <a:t>Severe need indicator</a:t>
          </a:r>
        </a:p>
      </dgm:t>
    </dgm:pt>
    <dgm:pt modelId="{BF50E9A6-B8CE-447F-91EF-096D1369141F}" type="parTrans" cxnId="{F2912924-CBC7-4B89-971A-57109FBA1BA2}">
      <dgm:prSet/>
      <dgm:spPr/>
      <dgm:t>
        <a:bodyPr/>
        <a:lstStyle/>
        <a:p>
          <a:endParaRPr lang="en-US"/>
        </a:p>
      </dgm:t>
    </dgm:pt>
    <dgm:pt modelId="{72D6CDAF-A847-4473-B7DD-F1744222DDA8}" type="sibTrans" cxnId="{F2912924-CBC7-4B89-971A-57109FBA1BA2}">
      <dgm:prSet/>
      <dgm:spPr/>
      <dgm:t>
        <a:bodyPr/>
        <a:lstStyle/>
        <a:p>
          <a:endParaRPr lang="en-US"/>
        </a:p>
      </dgm:t>
    </dgm:pt>
    <dgm:pt modelId="{3C59753A-5937-4618-8729-FA27E372B029}">
      <dgm:prSet/>
      <dgm:spPr/>
      <dgm:t>
        <a:bodyPr/>
        <a:lstStyle/>
        <a:p>
          <a:r>
            <a:rPr lang="en-US" dirty="0" smtClean="0"/>
            <a:t>Performance based reimbursement, 7 cents</a:t>
          </a:r>
        </a:p>
      </dgm:t>
    </dgm:pt>
    <dgm:pt modelId="{584E3B8D-A438-4D48-9D23-672A4D14B7CB}" type="parTrans" cxnId="{81DD602F-C65B-4715-ABBD-C2DE2917BD35}">
      <dgm:prSet/>
      <dgm:spPr/>
      <dgm:t>
        <a:bodyPr/>
        <a:lstStyle/>
        <a:p>
          <a:endParaRPr lang="en-US"/>
        </a:p>
      </dgm:t>
    </dgm:pt>
    <dgm:pt modelId="{955E6B56-A78F-4838-8E40-4E3BA6C277A3}" type="sibTrans" cxnId="{81DD602F-C65B-4715-ABBD-C2DE2917BD35}">
      <dgm:prSet/>
      <dgm:spPr/>
      <dgm:t>
        <a:bodyPr/>
        <a:lstStyle/>
        <a:p>
          <a:endParaRPr lang="en-US"/>
        </a:p>
      </dgm:t>
    </dgm:pt>
    <dgm:pt modelId="{1A1E61C9-E5A0-41A4-8786-1EBAA9090B40}">
      <dgm:prSet/>
      <dgm:spPr/>
      <dgm:t>
        <a:bodyPr/>
        <a:lstStyle/>
        <a:p>
          <a:r>
            <a:rPr lang="en-US" b="1" i="0" u="sng" dirty="0" smtClean="0"/>
            <a:t>All grades</a:t>
          </a:r>
          <a:r>
            <a:rPr lang="en-US" b="1" i="0" u="none" dirty="0" smtClean="0"/>
            <a:t> </a:t>
          </a:r>
          <a:r>
            <a:rPr lang="en-US" dirty="0" smtClean="0"/>
            <a:t>in public school sites</a:t>
          </a:r>
        </a:p>
      </dgm:t>
    </dgm:pt>
    <dgm:pt modelId="{248A26DC-EB8B-4ACD-B1F6-EB02FA48D00C}" type="parTrans" cxnId="{2AC2C7DF-81A3-4451-834B-4B63731B2DF3}">
      <dgm:prSet/>
      <dgm:spPr/>
      <dgm:t>
        <a:bodyPr/>
        <a:lstStyle/>
        <a:p>
          <a:endParaRPr lang="en-US"/>
        </a:p>
      </dgm:t>
    </dgm:pt>
    <dgm:pt modelId="{B39C9545-0D85-4A05-A667-9E9544131154}" type="sibTrans" cxnId="{2AC2C7DF-81A3-4451-834B-4B63731B2DF3}">
      <dgm:prSet/>
      <dgm:spPr/>
      <dgm:t>
        <a:bodyPr/>
        <a:lstStyle/>
        <a:p>
          <a:endParaRPr lang="en-US"/>
        </a:p>
      </dgm:t>
    </dgm:pt>
    <dgm:pt modelId="{CAB13AC5-D6F9-4D5C-933C-3DD792BCD5BB}">
      <dgm:prSet/>
      <dgm:spPr/>
      <dgm:t>
        <a:bodyPr/>
        <a:lstStyle/>
        <a:p>
          <a:r>
            <a:rPr lang="en-US" dirty="0" smtClean="0"/>
            <a:t>$.30 reduced rate paid by state</a:t>
          </a:r>
        </a:p>
      </dgm:t>
    </dgm:pt>
    <dgm:pt modelId="{47FD21A2-9189-4B64-9F12-403E0607CCBB}" type="parTrans" cxnId="{ED348949-C7F1-4EB3-A26A-8629D80A14AC}">
      <dgm:prSet/>
      <dgm:spPr/>
      <dgm:t>
        <a:bodyPr/>
        <a:lstStyle/>
        <a:p>
          <a:endParaRPr lang="en-US"/>
        </a:p>
      </dgm:t>
    </dgm:pt>
    <dgm:pt modelId="{5CBD7F90-72BF-41F2-AF6C-471401379E0C}" type="sibTrans" cxnId="{ED348949-C7F1-4EB3-A26A-8629D80A14AC}">
      <dgm:prSet/>
      <dgm:spPr/>
      <dgm:t>
        <a:bodyPr/>
        <a:lstStyle/>
        <a:p>
          <a:endParaRPr lang="en-US"/>
        </a:p>
      </dgm:t>
    </dgm:pt>
    <dgm:pt modelId="{72CE0FAF-0921-4087-BE14-43A34B47ED62}">
      <dgm:prSet/>
      <dgm:spPr/>
      <dgm:t>
        <a:bodyPr/>
        <a:lstStyle/>
        <a:p>
          <a:r>
            <a:rPr lang="en-US" dirty="0" smtClean="0"/>
            <a:t>Lunch Protection Act (reduced-price lunch)</a:t>
          </a:r>
        </a:p>
      </dgm:t>
    </dgm:pt>
    <dgm:pt modelId="{ECAF7E71-3A41-44F1-AC82-C835469E3891}" type="parTrans" cxnId="{636BFB3E-BBC8-484A-B25C-7A3BC53737B0}">
      <dgm:prSet/>
      <dgm:spPr/>
      <dgm:t>
        <a:bodyPr/>
        <a:lstStyle/>
        <a:p>
          <a:endParaRPr lang="en-US"/>
        </a:p>
      </dgm:t>
    </dgm:pt>
    <dgm:pt modelId="{50638326-F80B-4DD0-AAF0-034415C7A60D}" type="sibTrans" cxnId="{636BFB3E-BBC8-484A-B25C-7A3BC53737B0}">
      <dgm:prSet/>
      <dgm:spPr/>
      <dgm:t>
        <a:bodyPr/>
        <a:lstStyle/>
        <a:p>
          <a:endParaRPr lang="en-US"/>
        </a:p>
      </dgm:t>
    </dgm:pt>
    <dgm:pt modelId="{5FD7219B-8E21-4728-9010-EEF44E0ADBAE}">
      <dgm:prSet/>
      <dgm:spPr/>
      <dgm:t>
        <a:bodyPr/>
        <a:lstStyle/>
        <a:p>
          <a:r>
            <a:rPr lang="en-US" b="1" u="sng" dirty="0" smtClean="0"/>
            <a:t>All grades</a:t>
          </a:r>
          <a:r>
            <a:rPr lang="en-US" b="1" u="none" dirty="0" smtClean="0"/>
            <a:t> </a:t>
          </a:r>
          <a:r>
            <a:rPr lang="en-US" dirty="0" smtClean="0"/>
            <a:t>in public school sites</a:t>
          </a:r>
        </a:p>
      </dgm:t>
    </dgm:pt>
    <dgm:pt modelId="{50F13490-A8CD-4E95-B123-327D6D6CD2F8}" type="parTrans" cxnId="{4492446F-7260-4BC3-864D-CF7D5872D733}">
      <dgm:prSet/>
      <dgm:spPr/>
      <dgm:t>
        <a:bodyPr/>
        <a:lstStyle/>
        <a:p>
          <a:endParaRPr lang="en-US"/>
        </a:p>
      </dgm:t>
    </dgm:pt>
    <dgm:pt modelId="{D61D29B4-3EA7-49B3-97EB-DE94C08B9194}" type="sibTrans" cxnId="{4492446F-7260-4BC3-864D-CF7D5872D733}">
      <dgm:prSet/>
      <dgm:spPr/>
      <dgm:t>
        <a:bodyPr/>
        <a:lstStyle/>
        <a:p>
          <a:endParaRPr lang="en-US"/>
        </a:p>
      </dgm:t>
    </dgm:pt>
    <dgm:pt modelId="{E14DEF99-0B0E-44BE-958C-2CD168AE5C94}">
      <dgm:prSet/>
      <dgm:spPr/>
      <dgm:t>
        <a:bodyPr/>
        <a:lstStyle/>
        <a:p>
          <a:r>
            <a:rPr lang="en-US" dirty="0" smtClean="0"/>
            <a:t>$.40 reduced rate paid by state</a:t>
          </a:r>
          <a:endParaRPr lang="en-US" dirty="0"/>
        </a:p>
      </dgm:t>
    </dgm:pt>
    <dgm:pt modelId="{F62894C7-3921-4B40-8BDA-EE4B9DA0FCB0}" type="parTrans" cxnId="{FCAE6C21-046A-453C-9B25-0846E8A8BEE3}">
      <dgm:prSet/>
      <dgm:spPr/>
      <dgm:t>
        <a:bodyPr/>
        <a:lstStyle/>
        <a:p>
          <a:endParaRPr lang="en-US"/>
        </a:p>
      </dgm:t>
    </dgm:pt>
    <dgm:pt modelId="{E11CA6B0-0BF8-4BAF-B96D-3EAA5F74B248}" type="sibTrans" cxnId="{FCAE6C21-046A-453C-9B25-0846E8A8BEE3}">
      <dgm:prSet/>
      <dgm:spPr/>
      <dgm:t>
        <a:bodyPr/>
        <a:lstStyle/>
        <a:p>
          <a:endParaRPr lang="en-US"/>
        </a:p>
      </dgm:t>
    </dgm:pt>
    <dgm:pt modelId="{DBEABAF8-6336-4CA7-9CD7-D98E7DA568B3}">
      <dgm:prSet/>
      <dgm:spPr/>
      <dgm:t>
        <a:bodyPr/>
        <a:lstStyle/>
        <a:p>
          <a:r>
            <a:rPr lang="en-US" dirty="0" smtClean="0"/>
            <a:t>Annually updated by USDA</a:t>
          </a:r>
        </a:p>
      </dgm:t>
    </dgm:pt>
    <dgm:pt modelId="{7B884868-044E-4E5A-AC93-6F927940E230}" type="parTrans" cxnId="{872537CE-D022-4DDF-8900-F377B596AB97}">
      <dgm:prSet/>
      <dgm:spPr/>
      <dgm:t>
        <a:bodyPr/>
        <a:lstStyle/>
        <a:p>
          <a:endParaRPr lang="en-US"/>
        </a:p>
      </dgm:t>
    </dgm:pt>
    <dgm:pt modelId="{6356B28C-7C2D-42CA-A8C8-B15C206D523F}" type="sibTrans" cxnId="{872537CE-D022-4DDF-8900-F377B596AB97}">
      <dgm:prSet/>
      <dgm:spPr/>
      <dgm:t>
        <a:bodyPr/>
        <a:lstStyle/>
        <a:p>
          <a:endParaRPr lang="en-US"/>
        </a:p>
      </dgm:t>
    </dgm:pt>
    <dgm:pt modelId="{F11B8AF4-3538-4086-BCE1-0F8CD80B7BF3}" type="pres">
      <dgm:prSet presAssocID="{2FA7C3CE-C65C-4F24-977E-72FA8FF53DF1}" presName="Name0" presStyleCnt="0">
        <dgm:presLayoutVars>
          <dgm:dir/>
          <dgm:animLvl val="lvl"/>
          <dgm:resizeHandles val="exact"/>
        </dgm:presLayoutVars>
      </dgm:prSet>
      <dgm:spPr/>
      <dgm:t>
        <a:bodyPr/>
        <a:lstStyle/>
        <a:p>
          <a:endParaRPr lang="en-US"/>
        </a:p>
      </dgm:t>
    </dgm:pt>
    <dgm:pt modelId="{7E7A0724-6B98-4734-809C-18BD1F292BFC}" type="pres">
      <dgm:prSet presAssocID="{6A3FFCAD-651B-497A-8DDD-B61B2D170C63}" presName="composite" presStyleCnt="0"/>
      <dgm:spPr/>
    </dgm:pt>
    <dgm:pt modelId="{658FD7FC-6AED-4934-A65C-699978CF669D}" type="pres">
      <dgm:prSet presAssocID="{6A3FFCAD-651B-497A-8DDD-B61B2D170C63}" presName="parTx" presStyleLbl="alignNode1" presStyleIdx="0" presStyleCnt="2" custLinFactNeighborX="157">
        <dgm:presLayoutVars>
          <dgm:chMax val="0"/>
          <dgm:chPref val="0"/>
          <dgm:bulletEnabled val="1"/>
        </dgm:presLayoutVars>
      </dgm:prSet>
      <dgm:spPr/>
      <dgm:t>
        <a:bodyPr/>
        <a:lstStyle/>
        <a:p>
          <a:endParaRPr lang="en-US"/>
        </a:p>
      </dgm:t>
    </dgm:pt>
    <dgm:pt modelId="{23A80F05-4860-49E1-AA2A-479416B0CF24}" type="pres">
      <dgm:prSet presAssocID="{6A3FFCAD-651B-497A-8DDD-B61B2D170C63}" presName="desTx" presStyleLbl="alignAccFollowNode1" presStyleIdx="0" presStyleCnt="2">
        <dgm:presLayoutVars>
          <dgm:bulletEnabled val="1"/>
        </dgm:presLayoutVars>
      </dgm:prSet>
      <dgm:spPr/>
      <dgm:t>
        <a:bodyPr/>
        <a:lstStyle/>
        <a:p>
          <a:endParaRPr lang="en-US"/>
        </a:p>
      </dgm:t>
    </dgm:pt>
    <dgm:pt modelId="{1267B6A2-2BC2-4C00-BDF6-B7BB81CA06E5}" type="pres">
      <dgm:prSet presAssocID="{7F4B0CA9-8B13-47BC-BD07-B8AA3B20DB34}" presName="space" presStyleCnt="0"/>
      <dgm:spPr/>
    </dgm:pt>
    <dgm:pt modelId="{73B67C60-78CD-4868-93AA-36B4E519A888}" type="pres">
      <dgm:prSet presAssocID="{F70034C6-5B47-47C0-9607-A82C5A9A079B}" presName="composite" presStyleCnt="0"/>
      <dgm:spPr/>
    </dgm:pt>
    <dgm:pt modelId="{CF081138-9F81-49E1-BA04-6D6A6C30D676}" type="pres">
      <dgm:prSet presAssocID="{F70034C6-5B47-47C0-9607-A82C5A9A079B}" presName="parTx" presStyleLbl="alignNode1" presStyleIdx="1" presStyleCnt="2">
        <dgm:presLayoutVars>
          <dgm:chMax val="0"/>
          <dgm:chPref val="0"/>
          <dgm:bulletEnabled val="1"/>
        </dgm:presLayoutVars>
      </dgm:prSet>
      <dgm:spPr/>
      <dgm:t>
        <a:bodyPr/>
        <a:lstStyle/>
        <a:p>
          <a:endParaRPr lang="en-US"/>
        </a:p>
      </dgm:t>
    </dgm:pt>
    <dgm:pt modelId="{2043CCC6-F085-46CD-9BA7-C96C7267B02B}" type="pres">
      <dgm:prSet presAssocID="{F70034C6-5B47-47C0-9607-A82C5A9A079B}" presName="desTx" presStyleLbl="alignAccFollowNode1" presStyleIdx="1" presStyleCnt="2">
        <dgm:presLayoutVars>
          <dgm:bulletEnabled val="1"/>
        </dgm:presLayoutVars>
      </dgm:prSet>
      <dgm:spPr/>
      <dgm:t>
        <a:bodyPr/>
        <a:lstStyle/>
        <a:p>
          <a:endParaRPr lang="en-US"/>
        </a:p>
      </dgm:t>
    </dgm:pt>
  </dgm:ptLst>
  <dgm:cxnLst>
    <dgm:cxn modelId="{F2912924-CBC7-4B89-971A-57109FBA1BA2}" srcId="{6A3FFCAD-651B-497A-8DDD-B61B2D170C63}" destId="{A750B2B6-5E87-49BD-8D93-6C01E3DD4E2C}" srcOrd="3" destOrd="0" parTransId="{BF50E9A6-B8CE-447F-91EF-096D1369141F}" sibTransId="{72D6CDAF-A847-4473-B7DD-F1744222DDA8}"/>
    <dgm:cxn modelId="{7F114163-3D7D-4B8A-981C-F131B24BEB8B}" type="presOf" srcId="{292BC2B3-2779-4C45-9BBD-2ECF3C7CDCA6}" destId="{2043CCC6-F085-46CD-9BA7-C96C7267B02B}" srcOrd="0" destOrd="0" presId="urn:microsoft.com/office/officeart/2005/8/layout/hList1"/>
    <dgm:cxn modelId="{F447A10F-6123-4B41-B17B-EFA0E9A07972}" type="presOf" srcId="{F70034C6-5B47-47C0-9607-A82C5A9A079B}" destId="{CF081138-9F81-49E1-BA04-6D6A6C30D676}" srcOrd="0" destOrd="0" presId="urn:microsoft.com/office/officeart/2005/8/layout/hList1"/>
    <dgm:cxn modelId="{0195A18A-CC15-485D-A07E-86D5357D35FA}" type="presOf" srcId="{5FD7219B-8E21-4728-9010-EEF44E0ADBAE}" destId="{2043CCC6-F085-46CD-9BA7-C96C7267B02B}" srcOrd="0" destOrd="4" presId="urn:microsoft.com/office/officeart/2005/8/layout/hList1"/>
    <dgm:cxn modelId="{D819C548-C3A1-4FBD-BDF0-11E19DA7DAD2}" srcId="{6A3FFCAD-651B-497A-8DDD-B61B2D170C63}" destId="{AF74235A-ADBC-4EC3-88F3-97D6D0CF2487}" srcOrd="0" destOrd="0" parTransId="{C507AEBE-A605-444A-A0D2-E2C21C0AF12C}" sibTransId="{0FC01FAE-1FCB-4572-9C92-EF7439E71CE0}"/>
    <dgm:cxn modelId="{9E2996E4-2C35-4FC3-B60F-3969FD7600F6}" type="presOf" srcId="{72CE0FAF-0921-4087-BE14-43A34B47ED62}" destId="{2043CCC6-F085-46CD-9BA7-C96C7267B02B}" srcOrd="0" destOrd="3" presId="urn:microsoft.com/office/officeart/2005/8/layout/hList1"/>
    <dgm:cxn modelId="{8E10816D-E07B-471C-802F-730CD770366B}" type="presOf" srcId="{2FA7C3CE-C65C-4F24-977E-72FA8FF53DF1}" destId="{F11B8AF4-3538-4086-BCE1-0F8CD80B7BF3}" srcOrd="0" destOrd="0" presId="urn:microsoft.com/office/officeart/2005/8/layout/hList1"/>
    <dgm:cxn modelId="{44B863E2-B41C-4F8A-A6E0-30A42C2FC3DC}" type="presOf" srcId="{CAB13AC5-D6F9-4D5C-933C-3DD792BCD5BB}" destId="{2043CCC6-F085-46CD-9BA7-C96C7267B02B}" srcOrd="0" destOrd="2" presId="urn:microsoft.com/office/officeart/2005/8/layout/hList1"/>
    <dgm:cxn modelId="{EDD49B1F-A32A-42A1-A21D-2F4D035FD95F}" type="presOf" srcId="{11F3372E-4C58-4344-9904-9B47350E5C9B}" destId="{23A80F05-4860-49E1-AA2A-479416B0CF24}" srcOrd="0" destOrd="1" presId="urn:microsoft.com/office/officeart/2005/8/layout/hList1"/>
    <dgm:cxn modelId="{811EFD6D-A915-4F13-8FF8-9407BB30F5DD}" type="presOf" srcId="{E14DEF99-0B0E-44BE-958C-2CD168AE5C94}" destId="{2043CCC6-F085-46CD-9BA7-C96C7267B02B}" srcOrd="0" destOrd="5" presId="urn:microsoft.com/office/officeart/2005/8/layout/hList1"/>
    <dgm:cxn modelId="{ED348949-C7F1-4EB3-A26A-8629D80A14AC}" srcId="{292BC2B3-2779-4C45-9BBD-2ECF3C7CDCA6}" destId="{CAB13AC5-D6F9-4D5C-933C-3DD792BCD5BB}" srcOrd="1" destOrd="0" parTransId="{47FD21A2-9189-4B64-9F12-403E0607CCBB}" sibTransId="{5CBD7F90-72BF-41F2-AF6C-471401379E0C}"/>
    <dgm:cxn modelId="{EB26358E-2720-4A2E-A978-F5308E5E00D2}" type="presOf" srcId="{DBEABAF8-6336-4CA7-9CD7-D98E7DA568B3}" destId="{23A80F05-4860-49E1-AA2A-479416B0CF24}" srcOrd="0" destOrd="2" presId="urn:microsoft.com/office/officeart/2005/8/layout/hList1"/>
    <dgm:cxn modelId="{636BFB3E-BBC8-484A-B25C-7A3BC53737B0}" srcId="{F70034C6-5B47-47C0-9607-A82C5A9A079B}" destId="{72CE0FAF-0921-4087-BE14-43A34B47ED62}" srcOrd="1" destOrd="0" parTransId="{ECAF7E71-3A41-44F1-AC82-C835469E3891}" sibTransId="{50638326-F80B-4DD0-AAF0-034415C7A60D}"/>
    <dgm:cxn modelId="{BA4955C6-217C-4D4A-9D2E-A9E4FF31266B}" type="presOf" srcId="{AF74235A-ADBC-4EC3-88F3-97D6D0CF2487}" destId="{23A80F05-4860-49E1-AA2A-479416B0CF24}" srcOrd="0" destOrd="0" presId="urn:microsoft.com/office/officeart/2005/8/layout/hList1"/>
    <dgm:cxn modelId="{CE99CC95-FE53-433C-AB3D-95E8576FB8A4}" type="presOf" srcId="{6A3FFCAD-651B-497A-8DDD-B61B2D170C63}" destId="{658FD7FC-6AED-4934-A65C-699978CF669D}" srcOrd="0" destOrd="0" presId="urn:microsoft.com/office/officeart/2005/8/layout/hList1"/>
    <dgm:cxn modelId="{46DC2E85-D5C8-4F63-B923-6984EFFBCE4F}" srcId="{2FA7C3CE-C65C-4F24-977E-72FA8FF53DF1}" destId="{F70034C6-5B47-47C0-9607-A82C5A9A079B}" srcOrd="1" destOrd="0" parTransId="{70A3FA5B-C1B9-4E96-8500-BFEB3F704263}" sibTransId="{5EF97772-6F3E-491E-8F47-8E85657BFFF6}"/>
    <dgm:cxn modelId="{C5C02BE3-1C16-4555-8625-597114446B01}" type="presOf" srcId="{3C59753A-5937-4618-8729-FA27E372B029}" destId="{23A80F05-4860-49E1-AA2A-479416B0CF24}" srcOrd="0" destOrd="4" presId="urn:microsoft.com/office/officeart/2005/8/layout/hList1"/>
    <dgm:cxn modelId="{4850525C-87ED-44B6-ACAA-07009FBD8BCE}" srcId="{6A3FFCAD-651B-497A-8DDD-B61B2D170C63}" destId="{11F3372E-4C58-4344-9904-9B47350E5C9B}" srcOrd="1" destOrd="0" parTransId="{93150530-CA00-4EEE-8259-072D67C218BF}" sibTransId="{2B8FC182-2342-4173-9EE6-780381E2D386}"/>
    <dgm:cxn modelId="{81DD602F-C65B-4715-ABBD-C2DE2917BD35}" srcId="{6A3FFCAD-651B-497A-8DDD-B61B2D170C63}" destId="{3C59753A-5937-4618-8729-FA27E372B029}" srcOrd="4" destOrd="0" parTransId="{584E3B8D-A438-4D48-9D23-672A4D14B7CB}" sibTransId="{955E6B56-A78F-4838-8E40-4E3BA6C277A3}"/>
    <dgm:cxn modelId="{2AC2C7DF-81A3-4451-834B-4B63731B2DF3}" srcId="{292BC2B3-2779-4C45-9BBD-2ECF3C7CDCA6}" destId="{1A1E61C9-E5A0-41A4-8786-1EBAA9090B40}" srcOrd="0" destOrd="0" parTransId="{248A26DC-EB8B-4ACD-B1F6-EB02FA48D00C}" sibTransId="{B39C9545-0D85-4A05-A667-9E9544131154}"/>
    <dgm:cxn modelId="{45982E6B-87A3-446F-880B-3EA75F926D9C}" srcId="{F70034C6-5B47-47C0-9607-A82C5A9A079B}" destId="{292BC2B3-2779-4C45-9BBD-2ECF3C7CDCA6}" srcOrd="0" destOrd="0" parTransId="{A8794EF1-7FAE-4A50-895C-BCB5B25AE900}" sibTransId="{8B75965D-3D05-46AC-A0AC-DF0242784AB1}"/>
    <dgm:cxn modelId="{FCAE6C21-046A-453C-9B25-0846E8A8BEE3}" srcId="{72CE0FAF-0921-4087-BE14-43A34B47ED62}" destId="{E14DEF99-0B0E-44BE-958C-2CD168AE5C94}" srcOrd="1" destOrd="0" parTransId="{F62894C7-3921-4B40-8BDA-EE4B9DA0FCB0}" sibTransId="{E11CA6B0-0BF8-4BAF-B96D-3EAA5F74B248}"/>
    <dgm:cxn modelId="{4492446F-7260-4BC3-864D-CF7D5872D733}" srcId="{72CE0FAF-0921-4087-BE14-43A34B47ED62}" destId="{5FD7219B-8E21-4728-9010-EEF44E0ADBAE}" srcOrd="0" destOrd="0" parTransId="{50F13490-A8CD-4E95-B123-327D6D6CD2F8}" sibTransId="{D61D29B4-3EA7-49B3-97EB-DE94C08B9194}"/>
    <dgm:cxn modelId="{8C23F18E-0800-4340-A8B2-0224FAC30891}" type="presOf" srcId="{1A1E61C9-E5A0-41A4-8786-1EBAA9090B40}" destId="{2043CCC6-F085-46CD-9BA7-C96C7267B02B}" srcOrd="0" destOrd="1" presId="urn:microsoft.com/office/officeart/2005/8/layout/hList1"/>
    <dgm:cxn modelId="{A766E47E-AA85-48DF-8724-D5580E22FAEE}" type="presOf" srcId="{A750B2B6-5E87-49BD-8D93-6C01E3DD4E2C}" destId="{23A80F05-4860-49E1-AA2A-479416B0CF24}" srcOrd="0" destOrd="3" presId="urn:microsoft.com/office/officeart/2005/8/layout/hList1"/>
    <dgm:cxn modelId="{7A11C666-2849-4369-B3D3-A7C2DF6A7476}" srcId="{2FA7C3CE-C65C-4F24-977E-72FA8FF53DF1}" destId="{6A3FFCAD-651B-497A-8DDD-B61B2D170C63}" srcOrd="0" destOrd="0" parTransId="{41A89A87-870E-479E-9C35-094E74948D52}" sibTransId="{7F4B0CA9-8B13-47BC-BD07-B8AA3B20DB34}"/>
    <dgm:cxn modelId="{872537CE-D022-4DDF-8900-F377B596AB97}" srcId="{6A3FFCAD-651B-497A-8DDD-B61B2D170C63}" destId="{DBEABAF8-6336-4CA7-9CD7-D98E7DA568B3}" srcOrd="2" destOrd="0" parTransId="{7B884868-044E-4E5A-AC93-6F927940E230}" sibTransId="{6356B28C-7C2D-42CA-A8C8-B15C206D523F}"/>
    <dgm:cxn modelId="{3F33BB39-B3C3-47D7-99BA-D2309469EF0E}" type="presParOf" srcId="{F11B8AF4-3538-4086-BCE1-0F8CD80B7BF3}" destId="{7E7A0724-6B98-4734-809C-18BD1F292BFC}" srcOrd="0" destOrd="0" presId="urn:microsoft.com/office/officeart/2005/8/layout/hList1"/>
    <dgm:cxn modelId="{8F2DC7B7-3DB0-4E54-9BE6-7763887E8B48}" type="presParOf" srcId="{7E7A0724-6B98-4734-809C-18BD1F292BFC}" destId="{658FD7FC-6AED-4934-A65C-699978CF669D}" srcOrd="0" destOrd="0" presId="urn:microsoft.com/office/officeart/2005/8/layout/hList1"/>
    <dgm:cxn modelId="{F28BF9F3-032D-4A65-A065-A53E84AF90A1}" type="presParOf" srcId="{7E7A0724-6B98-4734-809C-18BD1F292BFC}" destId="{23A80F05-4860-49E1-AA2A-479416B0CF24}" srcOrd="1" destOrd="0" presId="urn:microsoft.com/office/officeart/2005/8/layout/hList1"/>
    <dgm:cxn modelId="{469D0169-C2B1-4750-96BE-FE7C37016D12}" type="presParOf" srcId="{F11B8AF4-3538-4086-BCE1-0F8CD80B7BF3}" destId="{1267B6A2-2BC2-4C00-BDF6-B7BB81CA06E5}" srcOrd="1" destOrd="0" presId="urn:microsoft.com/office/officeart/2005/8/layout/hList1"/>
    <dgm:cxn modelId="{8939403C-54C2-42AA-A67B-DD5851775CD0}" type="presParOf" srcId="{F11B8AF4-3538-4086-BCE1-0F8CD80B7BF3}" destId="{73B67C60-78CD-4868-93AA-36B4E519A888}" srcOrd="2" destOrd="0" presId="urn:microsoft.com/office/officeart/2005/8/layout/hList1"/>
    <dgm:cxn modelId="{3C0C1A54-02F3-4A79-B8D5-D14F058C29A4}" type="presParOf" srcId="{73B67C60-78CD-4868-93AA-36B4E519A888}" destId="{CF081138-9F81-49E1-BA04-6D6A6C30D676}" srcOrd="0" destOrd="0" presId="urn:microsoft.com/office/officeart/2005/8/layout/hList1"/>
    <dgm:cxn modelId="{FD6CA8E5-5033-4BD4-B7A5-E5C35AEEAE27}" type="presParOf" srcId="{73B67C60-78CD-4868-93AA-36B4E519A888}" destId="{2043CCC6-F085-46CD-9BA7-C96C7267B02B}"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850574-56FC-49E2-B8F7-8426C2FCE643}">
      <dsp:nvSpPr>
        <dsp:cNvPr id="0" name=""/>
        <dsp:cNvSpPr/>
      </dsp:nvSpPr>
      <dsp:spPr>
        <a:xfrm>
          <a:off x="5553007" y="1415759"/>
          <a:ext cx="2422319" cy="2422768"/>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245977-900A-4ADC-AA15-2538335F33CD}">
      <dsp:nvSpPr>
        <dsp:cNvPr id="0" name=""/>
        <dsp:cNvSpPr/>
      </dsp:nvSpPr>
      <dsp:spPr>
        <a:xfrm>
          <a:off x="5633436" y="1496532"/>
          <a:ext cx="2261462" cy="2261221"/>
        </a:xfrm>
        <a:prstGeom prst="ellipse">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en-US" sz="2700" kern="1200" dirty="0" smtClean="0"/>
            <a:t>CDE recognized sites</a:t>
          </a:r>
          <a:endParaRPr lang="en-US" sz="2700" kern="1200" dirty="0"/>
        </a:p>
      </dsp:txBody>
      <dsp:txXfrm>
        <a:off x="5956727" y="1819625"/>
        <a:ext cx="1614879" cy="1615037"/>
      </dsp:txXfrm>
    </dsp:sp>
    <dsp:sp modelId="{5A294549-5CAB-4EEC-97A3-8A93DEB20355}">
      <dsp:nvSpPr>
        <dsp:cNvPr id="0" name=""/>
        <dsp:cNvSpPr/>
      </dsp:nvSpPr>
      <dsp:spPr>
        <a:xfrm rot="2700000">
          <a:off x="3052387" y="1418688"/>
          <a:ext cx="2416485" cy="2416485"/>
        </a:xfrm>
        <a:prstGeom prst="teardrop">
          <a:avLst>
            <a:gd name="adj" fmla="val 100000"/>
          </a:avLst>
        </a:prstGeom>
        <a:solidFill>
          <a:schemeClr val="accent3">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22B36B5-D575-4689-AD60-B04AC0560F95}">
      <dsp:nvSpPr>
        <dsp:cNvPr id="0" name=""/>
        <dsp:cNvSpPr/>
      </dsp:nvSpPr>
      <dsp:spPr>
        <a:xfrm>
          <a:off x="3129899" y="1496532"/>
          <a:ext cx="2261462" cy="2261221"/>
        </a:xfrm>
        <a:prstGeom prst="ellipse">
          <a:avLst/>
        </a:prstGeom>
        <a:solidFill>
          <a:schemeClr val="lt1">
            <a:alpha val="90000"/>
            <a:hueOff val="0"/>
            <a:satOff val="0"/>
            <a:lumOff val="0"/>
            <a:alphaOff val="0"/>
          </a:schemeClr>
        </a:solidFill>
        <a:ln w="12700" cap="flat" cmpd="sng" algn="ctr">
          <a:solidFill>
            <a:schemeClr val="accent3">
              <a:hueOff val="1355300"/>
              <a:satOff val="50000"/>
              <a:lumOff val="-735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en-US" sz="2700" kern="1200" dirty="0" smtClean="0"/>
            <a:t>Claim recognized students</a:t>
          </a:r>
          <a:endParaRPr lang="en-US" sz="2700" kern="1200" dirty="0"/>
        </a:p>
      </dsp:txBody>
      <dsp:txXfrm>
        <a:off x="3453190" y="1819625"/>
        <a:ext cx="1614879" cy="1615037"/>
      </dsp:txXfrm>
    </dsp:sp>
    <dsp:sp modelId="{81878CD3-654E-49B8-B085-6A18F0ECF8D2}">
      <dsp:nvSpPr>
        <dsp:cNvPr id="0" name=""/>
        <dsp:cNvSpPr/>
      </dsp:nvSpPr>
      <dsp:spPr>
        <a:xfrm rot="2700000">
          <a:off x="548851" y="1418688"/>
          <a:ext cx="2416485" cy="2416485"/>
        </a:xfrm>
        <a:prstGeom prst="teardrop">
          <a:avLst>
            <a:gd name="adj" fmla="val 100000"/>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0BBC08B-2778-4CE2-B3D7-285AFAEB7980}">
      <dsp:nvSpPr>
        <dsp:cNvPr id="0" name=""/>
        <dsp:cNvSpPr/>
      </dsp:nvSpPr>
      <dsp:spPr>
        <a:xfrm>
          <a:off x="626362" y="1496532"/>
          <a:ext cx="2261462" cy="2261221"/>
        </a:xfrm>
        <a:prstGeom prst="ellipse">
          <a:avLst/>
        </a:prstGeom>
        <a:solidFill>
          <a:schemeClr val="lt1">
            <a:alpha val="90000"/>
            <a:hueOff val="0"/>
            <a:satOff val="0"/>
            <a:lumOff val="0"/>
            <a:alphaOff val="0"/>
          </a:schemeClr>
        </a:solidFill>
        <a:ln w="12700" cap="flat" cmpd="sng" algn="ctr">
          <a:solidFill>
            <a:schemeClr val="accent3">
              <a:hueOff val="2710599"/>
              <a:satOff val="100000"/>
              <a:lumOff val="-1470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en-US" sz="2700" kern="1200" dirty="0" smtClean="0"/>
            <a:t>Student October Count</a:t>
          </a:r>
          <a:endParaRPr lang="en-US" sz="2700" kern="1200" dirty="0"/>
        </a:p>
      </dsp:txBody>
      <dsp:txXfrm>
        <a:off x="949653" y="1819625"/>
        <a:ext cx="1614879" cy="16150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8FD7FC-6AED-4934-A65C-699978CF669D}">
      <dsp:nvSpPr>
        <dsp:cNvPr id="0" name=""/>
        <dsp:cNvSpPr/>
      </dsp:nvSpPr>
      <dsp:spPr>
        <a:xfrm>
          <a:off x="6077" y="11868"/>
          <a:ext cx="3845569" cy="6048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US" sz="2100" kern="1200" dirty="0" smtClean="0"/>
            <a:t>Federal Reimbursement Rates</a:t>
          </a:r>
          <a:endParaRPr lang="en-US" sz="2100" kern="1200" dirty="0"/>
        </a:p>
      </dsp:txBody>
      <dsp:txXfrm>
        <a:off x="6077" y="11868"/>
        <a:ext cx="3845569" cy="604800"/>
      </dsp:txXfrm>
    </dsp:sp>
    <dsp:sp modelId="{23A80F05-4860-49E1-AA2A-479416B0CF24}">
      <dsp:nvSpPr>
        <dsp:cNvPr id="0" name=""/>
        <dsp:cNvSpPr/>
      </dsp:nvSpPr>
      <dsp:spPr>
        <a:xfrm>
          <a:off x="40" y="616668"/>
          <a:ext cx="3845569" cy="4060369"/>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kern="1200" dirty="0" smtClean="0"/>
            <a:t>Meal type (lunch, breakfast, snack, milk)</a:t>
          </a:r>
          <a:endParaRPr lang="en-US" sz="2100" kern="1200" dirty="0"/>
        </a:p>
        <a:p>
          <a:pPr marL="228600" lvl="1" indent="-228600" algn="l" defTabSz="933450">
            <a:lnSpc>
              <a:spcPct val="90000"/>
            </a:lnSpc>
            <a:spcBef>
              <a:spcPct val="0"/>
            </a:spcBef>
            <a:spcAft>
              <a:spcPct val="15000"/>
            </a:spcAft>
            <a:buChar char="••"/>
          </a:pPr>
          <a:r>
            <a:rPr lang="en-US" sz="2100" kern="1200" dirty="0" smtClean="0"/>
            <a:t>Eligibility category (free, reduced-price, paid)</a:t>
          </a:r>
        </a:p>
        <a:p>
          <a:pPr marL="228600" lvl="1" indent="-228600" algn="l" defTabSz="933450">
            <a:lnSpc>
              <a:spcPct val="90000"/>
            </a:lnSpc>
            <a:spcBef>
              <a:spcPct val="0"/>
            </a:spcBef>
            <a:spcAft>
              <a:spcPct val="15000"/>
            </a:spcAft>
            <a:buChar char="••"/>
          </a:pPr>
          <a:r>
            <a:rPr lang="en-US" sz="2100" kern="1200" dirty="0" smtClean="0"/>
            <a:t>Annually updated by USDA</a:t>
          </a:r>
        </a:p>
        <a:p>
          <a:pPr marL="228600" lvl="1" indent="-228600" algn="l" defTabSz="933450">
            <a:lnSpc>
              <a:spcPct val="90000"/>
            </a:lnSpc>
            <a:spcBef>
              <a:spcPct val="0"/>
            </a:spcBef>
            <a:spcAft>
              <a:spcPct val="15000"/>
            </a:spcAft>
            <a:buChar char="••"/>
          </a:pPr>
          <a:r>
            <a:rPr lang="en-US" sz="2100" kern="1200" dirty="0" smtClean="0"/>
            <a:t>Severe need indicator</a:t>
          </a:r>
        </a:p>
        <a:p>
          <a:pPr marL="228600" lvl="1" indent="-228600" algn="l" defTabSz="933450">
            <a:lnSpc>
              <a:spcPct val="90000"/>
            </a:lnSpc>
            <a:spcBef>
              <a:spcPct val="0"/>
            </a:spcBef>
            <a:spcAft>
              <a:spcPct val="15000"/>
            </a:spcAft>
            <a:buChar char="••"/>
          </a:pPr>
          <a:r>
            <a:rPr lang="en-US" sz="2100" kern="1200" dirty="0" smtClean="0"/>
            <a:t>Performance based reimbursement, 7 cents</a:t>
          </a:r>
        </a:p>
      </dsp:txBody>
      <dsp:txXfrm>
        <a:off x="40" y="616668"/>
        <a:ext cx="3845569" cy="4060369"/>
      </dsp:txXfrm>
    </dsp:sp>
    <dsp:sp modelId="{CF081138-9F81-49E1-BA04-6D6A6C30D676}">
      <dsp:nvSpPr>
        <dsp:cNvPr id="0" name=""/>
        <dsp:cNvSpPr/>
      </dsp:nvSpPr>
      <dsp:spPr>
        <a:xfrm>
          <a:off x="4383989" y="11868"/>
          <a:ext cx="3845569" cy="604800"/>
        </a:xfrm>
        <a:prstGeom prst="rect">
          <a:avLst/>
        </a:prstGeom>
        <a:solidFill>
          <a:schemeClr val="accent3">
            <a:hueOff val="2710599"/>
            <a:satOff val="100000"/>
            <a:lumOff val="-14706"/>
            <a:alphaOff val="0"/>
          </a:schemeClr>
        </a:solidFill>
        <a:ln w="12700" cap="flat" cmpd="sng" algn="ctr">
          <a:solidFill>
            <a:schemeClr val="accent3">
              <a:hueOff val="2710599"/>
              <a:satOff val="100000"/>
              <a:lumOff val="-147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US" sz="2100" kern="1200" dirty="0" smtClean="0"/>
            <a:t>State Reimbursement</a:t>
          </a:r>
          <a:endParaRPr lang="en-US" sz="2100" kern="1200" dirty="0"/>
        </a:p>
      </dsp:txBody>
      <dsp:txXfrm>
        <a:off x="4383989" y="11868"/>
        <a:ext cx="3845569" cy="604800"/>
      </dsp:txXfrm>
    </dsp:sp>
    <dsp:sp modelId="{2043CCC6-F085-46CD-9BA7-C96C7267B02B}">
      <dsp:nvSpPr>
        <dsp:cNvPr id="0" name=""/>
        <dsp:cNvSpPr/>
      </dsp:nvSpPr>
      <dsp:spPr>
        <a:xfrm>
          <a:off x="4383989" y="616668"/>
          <a:ext cx="3845569" cy="4060369"/>
        </a:xfrm>
        <a:prstGeom prst="rect">
          <a:avLst/>
        </a:prstGeom>
        <a:solidFill>
          <a:schemeClr val="accent3">
            <a:tint val="40000"/>
            <a:alpha val="90000"/>
            <a:hueOff val="2029141"/>
            <a:satOff val="100000"/>
            <a:lumOff val="1779"/>
            <a:alphaOff val="0"/>
          </a:schemeClr>
        </a:solidFill>
        <a:ln w="12700" cap="flat" cmpd="sng" algn="ctr">
          <a:solidFill>
            <a:schemeClr val="accent3">
              <a:tint val="40000"/>
              <a:alpha val="90000"/>
              <a:hueOff val="2029141"/>
              <a:satOff val="100000"/>
              <a:lumOff val="177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kern="1200" dirty="0" smtClean="0"/>
            <a:t>Start Smart (reduced-price breakfast)</a:t>
          </a:r>
          <a:endParaRPr lang="en-US" sz="2100" kern="1200" dirty="0"/>
        </a:p>
        <a:p>
          <a:pPr marL="457200" lvl="2" indent="-228600" algn="l" defTabSz="933450">
            <a:lnSpc>
              <a:spcPct val="90000"/>
            </a:lnSpc>
            <a:spcBef>
              <a:spcPct val="0"/>
            </a:spcBef>
            <a:spcAft>
              <a:spcPct val="15000"/>
            </a:spcAft>
            <a:buChar char="••"/>
          </a:pPr>
          <a:r>
            <a:rPr lang="en-US" sz="2100" b="1" i="0" u="sng" kern="1200" dirty="0" smtClean="0"/>
            <a:t>All grades</a:t>
          </a:r>
          <a:r>
            <a:rPr lang="en-US" sz="2100" b="1" i="0" u="none" kern="1200" dirty="0" smtClean="0"/>
            <a:t> </a:t>
          </a:r>
          <a:r>
            <a:rPr lang="en-US" sz="2100" kern="1200" dirty="0" smtClean="0"/>
            <a:t>in public school sites</a:t>
          </a:r>
        </a:p>
        <a:p>
          <a:pPr marL="457200" lvl="2" indent="-228600" algn="l" defTabSz="933450">
            <a:lnSpc>
              <a:spcPct val="90000"/>
            </a:lnSpc>
            <a:spcBef>
              <a:spcPct val="0"/>
            </a:spcBef>
            <a:spcAft>
              <a:spcPct val="15000"/>
            </a:spcAft>
            <a:buChar char="••"/>
          </a:pPr>
          <a:r>
            <a:rPr lang="en-US" sz="2100" kern="1200" dirty="0" smtClean="0"/>
            <a:t>$.30 reduced rate paid by state</a:t>
          </a:r>
        </a:p>
        <a:p>
          <a:pPr marL="228600" lvl="1" indent="-228600" algn="l" defTabSz="933450">
            <a:lnSpc>
              <a:spcPct val="90000"/>
            </a:lnSpc>
            <a:spcBef>
              <a:spcPct val="0"/>
            </a:spcBef>
            <a:spcAft>
              <a:spcPct val="15000"/>
            </a:spcAft>
            <a:buChar char="••"/>
          </a:pPr>
          <a:r>
            <a:rPr lang="en-US" sz="2100" kern="1200" dirty="0" smtClean="0"/>
            <a:t>Lunch Protection Act (reduced-price lunch)</a:t>
          </a:r>
        </a:p>
        <a:p>
          <a:pPr marL="457200" lvl="2" indent="-228600" algn="l" defTabSz="933450">
            <a:lnSpc>
              <a:spcPct val="90000"/>
            </a:lnSpc>
            <a:spcBef>
              <a:spcPct val="0"/>
            </a:spcBef>
            <a:spcAft>
              <a:spcPct val="15000"/>
            </a:spcAft>
            <a:buChar char="••"/>
          </a:pPr>
          <a:r>
            <a:rPr lang="en-US" sz="2100" b="1" u="sng" kern="1200" dirty="0" smtClean="0"/>
            <a:t>All grades</a:t>
          </a:r>
          <a:r>
            <a:rPr lang="en-US" sz="2100" b="1" u="none" kern="1200" dirty="0" smtClean="0"/>
            <a:t> </a:t>
          </a:r>
          <a:r>
            <a:rPr lang="en-US" sz="2100" kern="1200" dirty="0" smtClean="0"/>
            <a:t>in public school sites</a:t>
          </a:r>
        </a:p>
        <a:p>
          <a:pPr marL="457200" lvl="2" indent="-228600" algn="l" defTabSz="933450">
            <a:lnSpc>
              <a:spcPct val="90000"/>
            </a:lnSpc>
            <a:spcBef>
              <a:spcPct val="0"/>
            </a:spcBef>
            <a:spcAft>
              <a:spcPct val="15000"/>
            </a:spcAft>
            <a:buChar char="••"/>
          </a:pPr>
          <a:r>
            <a:rPr lang="en-US" sz="2100" kern="1200" dirty="0" smtClean="0"/>
            <a:t>$.40 reduced rate paid by state</a:t>
          </a:r>
          <a:endParaRPr lang="en-US" sz="2100" kern="1200" dirty="0"/>
        </a:p>
      </dsp:txBody>
      <dsp:txXfrm>
        <a:off x="4383989" y="616668"/>
        <a:ext cx="3845569" cy="4060369"/>
      </dsp:txXfrm>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11/1/2019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a:t>
            </a:r>
            <a:r>
              <a:rPr lang="en-US" baseline="0" dirty="0" smtClean="0"/>
              <a:t>e to the </a:t>
            </a:r>
            <a:r>
              <a:rPr lang="en-US" baseline="0" dirty="0" smtClean="0"/>
              <a:t>training </a:t>
            </a:r>
            <a:r>
              <a:rPr lang="en-US" baseline="0" dirty="0" smtClean="0"/>
              <a:t>for Meal Claiming. This training pairs with the Meal Counting online training and will focus on the regulations surrounding claiming reimbursable meals served within the Colorado Child Nutrition Hub. </a:t>
            </a:r>
          </a:p>
          <a:p>
            <a:endParaRPr lang="en-US" baseline="0" dirty="0" smtClean="0"/>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D8C3E97E-4890-4915-A7C2-F3D207C521C5}" type="slidenum">
              <a:rPr lang="en-US" smtClean="0"/>
              <a:t>1</a:t>
            </a:fld>
            <a:endParaRPr lang="en-US"/>
          </a:p>
        </p:txBody>
      </p:sp>
    </p:spTree>
    <p:extLst>
      <p:ext uri="{BB962C8B-B14F-4D97-AF65-F5344CB8AC3E}">
        <p14:creationId xmlns:p14="http://schemas.microsoft.com/office/powerpoint/2010/main" val="71242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This slide is important in explaining consistency in CDE school site codes and accuracy of claiming students and those meals served at the school sites in which students are enrolled.</a:t>
            </a:r>
            <a:r>
              <a:rPr lang="en-US" baseline="0" dirty="0" smtClean="0"/>
              <a:t> </a:t>
            </a:r>
          </a:p>
          <a:p>
            <a:pPr marL="0" indent="0">
              <a:buFont typeface="Arial" panose="020B0604020202020204" pitchFamily="34" charset="0"/>
              <a:buNone/>
            </a:pPr>
            <a:endParaRPr lang="en-US" dirty="0" smtClean="0"/>
          </a:p>
          <a:p>
            <a:pPr marL="0" indent="0">
              <a:buFont typeface="Arial" panose="020B0604020202020204" pitchFamily="34" charset="0"/>
              <a:buNone/>
            </a:pPr>
            <a:r>
              <a:rPr lang="en-US" dirty="0" smtClean="0"/>
              <a:t>Each year, all public school districts and facilities across the state of Colorado participate in the Student October Count data submission to CDE. Student October Count is based on a one day membership count in which districts are asked to report all students who are actively enrolled and attending classes through their district on that date. For</a:t>
            </a:r>
            <a:r>
              <a:rPr lang="en-US" baseline="0" dirty="0" smtClean="0"/>
              <a:t> meal counting and claiming purposes, if that student is included in your meal count, then that student must also be included in the October count. In addition to this, for each site that is entered into the Colorado Child Nutrition Hub for reimbursement claims, that site must be included on the CDE School Building Codes list for the current school year.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aseline="0" dirty="0" smtClean="0"/>
              <a:t>This is also important when submitting a claim served to participating students. Students must be claimed at their enrolled site and for CDE recognized sites only (visiting students are the exception). Multiple serving sites cannot be claimed under one site, but rather added to the sponsor application as an additional site and students claimed accordingly under their enrolled school site (some exceptions may apply).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aseline="0" dirty="0" smtClean="0"/>
              <a:t>A list of all CDE recognized sites (i.e., “School Building Codes”) can be found on this </a:t>
            </a:r>
            <a:r>
              <a:rPr lang="en-US" baseline="0" dirty="0" smtClean="0"/>
              <a:t>slide.</a:t>
            </a:r>
            <a:endParaRPr lang="en-US" dirty="0" smtClean="0"/>
          </a:p>
        </p:txBody>
      </p:sp>
      <p:sp>
        <p:nvSpPr>
          <p:cNvPr id="4" name="Slide Number Placeholder 3"/>
          <p:cNvSpPr>
            <a:spLocks noGrp="1"/>
          </p:cNvSpPr>
          <p:nvPr>
            <p:ph type="sldNum" sz="quarter" idx="10"/>
          </p:nvPr>
        </p:nvSpPr>
        <p:spPr/>
        <p:txBody>
          <a:bodyPr/>
          <a:lstStyle/>
          <a:p>
            <a:fld id="{976AB643-1C83-46B1-A4FF-8E4A58FA665A}" type="slidenum">
              <a:rPr lang="en-US" smtClean="0"/>
              <a:t>11</a:t>
            </a:fld>
            <a:endParaRPr lang="en-US"/>
          </a:p>
        </p:txBody>
      </p:sp>
    </p:spTree>
    <p:extLst>
      <p:ext uri="{BB962C8B-B14F-4D97-AF65-F5344CB8AC3E}">
        <p14:creationId xmlns:p14="http://schemas.microsoft.com/office/powerpoint/2010/main" val="42296827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The Hub</a:t>
            </a:r>
            <a:r>
              <a:rPr lang="en-US" baseline="0" dirty="0" smtClean="0"/>
              <a:t> is the online system that allows SFAs to submit reimbursement claims. Claims are due 60 days after the end of the claim month. A highly recommended best practice is to have a 2</a:t>
            </a:r>
            <a:r>
              <a:rPr lang="en-US" baseline="30000" dirty="0" smtClean="0"/>
              <a:t>nd</a:t>
            </a:r>
            <a:r>
              <a:rPr lang="en-US" baseline="0" dirty="0" smtClean="0"/>
              <a:t> reviewer involved with all claim submissions. You should always try to have someone else double-check submitted claims to ensure the numbers match the meal count reports from the POS system and edit checks. </a:t>
            </a:r>
          </a:p>
          <a:p>
            <a:pPr marL="0" indent="0">
              <a:buFont typeface="Arial" panose="020B0604020202020204" pitchFamily="34" charset="0"/>
              <a:buNone/>
            </a:pP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Let’s talk about claim adjustments. As you may discover once you start submitting claims, there may be instances when you need to revise, or adjust a submitted claim. </a:t>
            </a:r>
            <a:r>
              <a:rPr lang="en-US" sz="1200" b="0" i="0" u="sng" strike="noStrike" kern="1200" baseline="0" dirty="0" smtClean="0">
                <a:solidFill>
                  <a:schemeClr val="tx1"/>
                </a:solidFill>
                <a:latin typeface="+mn-lt"/>
                <a:ea typeface="+mn-ea"/>
                <a:cs typeface="+mn-cs"/>
              </a:rPr>
              <a:t>Upward </a:t>
            </a:r>
            <a:r>
              <a:rPr lang="en-US" sz="1200" b="0" i="0" u="none" strike="noStrike" kern="1200" baseline="0" dirty="0" smtClean="0">
                <a:solidFill>
                  <a:schemeClr val="tx1"/>
                </a:solidFill>
                <a:latin typeface="+mn-lt"/>
                <a:ea typeface="+mn-ea"/>
                <a:cs typeface="+mn-cs"/>
              </a:rPr>
              <a:t>adjustment results from revisions to final claims reports that cause an increase in the number of dollars claimed while </a:t>
            </a:r>
            <a:r>
              <a:rPr lang="en-US" sz="1200" b="0" i="0" u="sng" strike="noStrike" kern="1200" baseline="0" dirty="0" smtClean="0">
                <a:solidFill>
                  <a:schemeClr val="tx1"/>
                </a:solidFill>
                <a:latin typeface="+mn-lt"/>
                <a:ea typeface="+mn-ea"/>
                <a:cs typeface="+mn-cs"/>
              </a:rPr>
              <a:t>downward </a:t>
            </a:r>
            <a:r>
              <a:rPr lang="en-US" sz="1200" b="0" i="0" u="none" strike="noStrike" kern="1200" baseline="0" dirty="0" smtClean="0">
                <a:solidFill>
                  <a:schemeClr val="tx1"/>
                </a:solidFill>
                <a:latin typeface="+mn-lt"/>
                <a:ea typeface="+mn-ea"/>
                <a:cs typeface="+mn-cs"/>
              </a:rPr>
              <a:t>adjustments will reduce the reimbursement dollars. </a:t>
            </a:r>
          </a:p>
          <a:p>
            <a:endParaRPr lang="en-US" dirty="0" smtClean="0"/>
          </a:p>
          <a:p>
            <a:r>
              <a:rPr lang="en-US" dirty="0" smtClean="0"/>
              <a:t>Upward claim adjustments are always due 60 days after the end of the claim month. If they</a:t>
            </a:r>
            <a:r>
              <a:rPr lang="en-US" baseline="0" dirty="0" smtClean="0"/>
              <a:t> are not submitted by this deadline, the Hub will give the user an error message. Should you find yourself in need of an upward adjustment and it’s past the 60 day deadline, School Nutrition and USDA can grant a one time exception for upward adjustments. If a one-time exception is granted the SFA cannot request another exception for a 3 year period. </a:t>
            </a:r>
          </a:p>
          <a:p>
            <a:endParaRPr lang="en-US" baseline="0" dirty="0" smtClean="0"/>
          </a:p>
          <a:p>
            <a:r>
              <a:rPr lang="en-US" dirty="0" smtClean="0"/>
              <a:t>Downward adjustments</a:t>
            </a:r>
            <a:r>
              <a:rPr lang="en-US" baseline="0" dirty="0" smtClean="0"/>
              <a:t> have </a:t>
            </a:r>
            <a:r>
              <a:rPr lang="en-US" dirty="0" smtClean="0"/>
              <a:t>no time limit because USDA always wants the federal dollars returned to them. </a:t>
            </a:r>
            <a:r>
              <a:rPr lang="en-US" baseline="0" dirty="0" smtClean="0"/>
              <a:t>However, </a:t>
            </a:r>
            <a:r>
              <a:rPr lang="en-US" dirty="0" smtClean="0"/>
              <a:t>please let us know </a:t>
            </a:r>
            <a:r>
              <a:rPr lang="en-US" b="1" i="1" dirty="0" smtClean="0"/>
              <a:t>as soon as possible</a:t>
            </a:r>
            <a:r>
              <a:rPr lang="en-US" dirty="0" smtClean="0"/>
              <a:t> if you encounter </a:t>
            </a:r>
            <a:r>
              <a:rPr lang="en-US" baseline="0" dirty="0" smtClean="0"/>
              <a:t>a downward adjustment </a:t>
            </a:r>
            <a:r>
              <a:rPr lang="en-US" dirty="0" smtClean="0"/>
              <a:t>situation. </a:t>
            </a:r>
          </a:p>
          <a:p>
            <a:endParaRPr lang="en-US" baseline="0" dirty="0" smtClean="0"/>
          </a:p>
          <a:p>
            <a:r>
              <a:rPr lang="en-US" dirty="0" smtClean="0"/>
              <a:t>Per</a:t>
            </a:r>
            <a:r>
              <a:rPr lang="en-US" baseline="0" dirty="0" smtClean="0"/>
              <a:t> regulation, the first and last months claims can be combined is the months had 10 operating days or less. </a:t>
            </a:r>
            <a:r>
              <a:rPr lang="en-US" dirty="0" smtClean="0"/>
              <a:t>August and September</a:t>
            </a:r>
            <a:r>
              <a:rPr lang="en-US" baseline="0" dirty="0" smtClean="0"/>
              <a:t> claim adjustments are especially important due to the Federal Fiscal Year. </a:t>
            </a:r>
            <a:r>
              <a:rPr lang="en-US" dirty="0" smtClean="0"/>
              <a:t>All USDA reimbursement funding is based on a Federal Fiscal Year which</a:t>
            </a:r>
            <a:r>
              <a:rPr lang="en-US" baseline="0" dirty="0" smtClean="0"/>
              <a:t> is </a:t>
            </a:r>
            <a:r>
              <a:rPr lang="en-US" dirty="0" smtClean="0"/>
              <a:t>October 1 – September 30.</a:t>
            </a:r>
            <a:r>
              <a:rPr lang="en-US" baseline="0" dirty="0" smtClean="0"/>
              <a:t> Every year, School Nutrition must close out each USDA grant that ends on September 30. Any delayed August and/or September claim adjustments can affect these USDA deadlines.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smtClean="0"/>
          </a:p>
          <a:p>
            <a:pPr marL="0" indent="0">
              <a:buFont typeface="Arial" panose="020B0604020202020204" pitchFamily="34" charset="0"/>
              <a:buNone/>
            </a:pPr>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11/1/2019</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12</a:t>
            </a:fld>
            <a:endParaRPr lang="en-US"/>
          </a:p>
        </p:txBody>
      </p:sp>
    </p:spTree>
    <p:extLst>
      <p:ext uri="{BB962C8B-B14F-4D97-AF65-F5344CB8AC3E}">
        <p14:creationId xmlns:p14="http://schemas.microsoft.com/office/powerpoint/2010/main" val="1219560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Federal reimbursement rates and the largest amount of reimbursement received for submitted meals. Other</a:t>
            </a:r>
            <a:r>
              <a:rPr lang="en-US" baseline="0" dirty="0" smtClean="0"/>
              <a:t> reimbursement includes severe need, performance based reimbursement, Start Smart Breakfast Program and Reduced Lunch Protection Acct. </a:t>
            </a:r>
          </a:p>
          <a:p>
            <a:pPr marL="0" indent="0">
              <a:buFont typeface="Arial" panose="020B0604020202020204" pitchFamily="34" charset="0"/>
              <a:buNone/>
            </a:pPr>
            <a:endParaRPr lang="en-US" dirty="0" smtClean="0"/>
          </a:p>
          <a:p>
            <a:pPr marL="0" indent="0">
              <a:buFont typeface="Arial" panose="020B0604020202020204" pitchFamily="34" charset="0"/>
              <a:buNone/>
            </a:pPr>
            <a:r>
              <a:rPr lang="en-US" dirty="0" smtClean="0"/>
              <a:t>Schools may qualify for higher "severe need" reimbursements if a specified percentage of their lunches are served free or at a reduced price. The Healthy Hunger-Free Kids Act provides an additional 7-cents per lunch reimbursement to school districts that are certified to be in compliance with the meal patterns.</a:t>
            </a:r>
            <a:r>
              <a:rPr lang="en-US" baseline="0" dirty="0" smtClean="0"/>
              <a:t>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aseline="0" dirty="0" smtClean="0"/>
              <a:t>The </a:t>
            </a:r>
            <a:r>
              <a:rPr lang="en-US" dirty="0" smtClean="0"/>
              <a:t>Start Smart Breakfast Program is a state funded </a:t>
            </a:r>
            <a:r>
              <a:rPr lang="en-US" baseline="0" dirty="0" smtClean="0"/>
              <a:t>bill which </a:t>
            </a:r>
            <a:r>
              <a:rPr lang="en-US" dirty="0" smtClean="0"/>
              <a:t>eliminated the $0.30-co-payment for reduced-price breakfast paid by families for students in all grades.</a:t>
            </a:r>
            <a:r>
              <a:rPr lang="en-US" baseline="0" dirty="0" smtClean="0"/>
              <a:t> All reduced price breakfasts served are reimbursed to the SFA by state funds. Free, reduced-price and paid students must still be claimed according to their eligibility. </a:t>
            </a:r>
          </a:p>
          <a:p>
            <a:pPr marL="0" indent="0">
              <a:buFont typeface="Arial" panose="020B0604020202020204" pitchFamily="34" charset="0"/>
              <a:buNone/>
            </a:pPr>
            <a:endParaRPr lang="en-US" baseline="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smtClean="0"/>
              <a:t>The Reduced Lunch Protection Act is a state funded bill which eliminates the $0.40-co-payment for reduced-price lunches paid by families for students in all grades. All reduced price breakfasts served are reimbursed to the SFA by state funds. Free, reduced-price and paid students must still be claimed according to their eligibility. </a:t>
            </a:r>
          </a:p>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976AB643-1C83-46B1-A4FF-8E4A58FA665A}" type="slidenum">
              <a:rPr lang="en-US" smtClean="0"/>
              <a:t>13</a:t>
            </a:fld>
            <a:endParaRPr lang="en-US"/>
          </a:p>
        </p:txBody>
      </p:sp>
    </p:spTree>
    <p:extLst>
      <p:ext uri="{BB962C8B-B14F-4D97-AF65-F5344CB8AC3E}">
        <p14:creationId xmlns:p14="http://schemas.microsoft.com/office/powerpoint/2010/main" val="531363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USDA</a:t>
            </a:r>
            <a:r>
              <a:rPr lang="en-US" b="0" baseline="0" dirty="0" smtClean="0"/>
              <a:t> regulation requires annual on-site review for meal counting and claiming for SFAs with more than one school site. All lunch service sites must have an on-site review by February 1</a:t>
            </a:r>
            <a:r>
              <a:rPr lang="en-US" b="0" baseline="30000" dirty="0" smtClean="0"/>
              <a:t>st</a:t>
            </a:r>
            <a:r>
              <a:rPr lang="en-US" b="0" baseline="0" dirty="0" smtClean="0"/>
              <a:t> and 50% of breakfasts service sites must be reviewed by February 1</a:t>
            </a:r>
            <a:r>
              <a:rPr lang="en-US" b="0" baseline="30000" dirty="0" smtClean="0"/>
              <a:t>st</a:t>
            </a:r>
            <a:r>
              <a:rPr lang="en-US" b="0" baseline="0" dirty="0" smtClean="0"/>
              <a:t>. Any corrective action cited during the on-site review must be correct within 45 days. Due to this annual review, we recommend taking this time to provide on-going staff training for accurate meal counts and recognizing reimbursable meals. </a:t>
            </a:r>
            <a:endParaRPr lang="en-US" b="1"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11/1/2019</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14</a:t>
            </a:fld>
            <a:endParaRPr lang="en-US"/>
          </a:p>
        </p:txBody>
      </p:sp>
    </p:spTree>
    <p:extLst>
      <p:ext uri="{BB962C8B-B14F-4D97-AF65-F5344CB8AC3E}">
        <p14:creationId xmlns:p14="http://schemas.microsoft.com/office/powerpoint/2010/main" val="13627536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CDE Grants Fiscal extracts claim/reimbursement information from the CO Child Nutrition Hub at least two times per month. District payments are received via an electronic fund transfer (EFT). Claim notification emails, with PDF payment detail, are sent the night the EFT reimbursement is processed and funds are to arrive to your bank within three days.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Not for Profits and Charter Schools will continue to receive payments via a paper check. It is best practice to print and/or save your claim submissions from the Hub in order to reconcile payments once they are received.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Reimbursements may be consolidated with other payments from CDE. It is important nutrition funds are transferred and/or clearly separated into the non-profit food service account. Please work with your district business office to coordinate payment confirmation for each reimbursement and balance with your edit check records and original Hub claim submission. </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15</a:t>
            </a:fld>
            <a:endParaRPr lang="en-US"/>
          </a:p>
        </p:txBody>
      </p:sp>
    </p:spTree>
    <p:extLst>
      <p:ext uri="{BB962C8B-B14F-4D97-AF65-F5344CB8AC3E}">
        <p14:creationId xmlns:p14="http://schemas.microsoft.com/office/powerpoint/2010/main" val="5844946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video is a</a:t>
            </a:r>
            <a:r>
              <a:rPr lang="en-US" baseline="0" dirty="0" smtClean="0"/>
              <a:t> part of the counting and claiming process. If you haven’t already, take the counting of reimbursable meals online training. The training you just finished focusing on claiming reimbursable meals, and accurately counting meals to claim is just as important. The online counting meals training is available on the professional development webpage. </a:t>
            </a:r>
          </a:p>
          <a:p>
            <a:endParaRPr lang="en-US" baseline="0" dirty="0" smtClean="0"/>
          </a:p>
          <a:p>
            <a:r>
              <a:rPr lang="en-US" baseline="0" dirty="0" smtClean="0"/>
              <a:t>Please feel free to contact our office for counting and claiming questions. For check and EFT payment questions, contact CDE Accounting Unit. See this slide for contact information. </a:t>
            </a:r>
          </a:p>
          <a:p>
            <a:endParaRPr lang="en-US" baseline="0" dirty="0" smtClean="0"/>
          </a:p>
          <a:p>
            <a:r>
              <a:rPr lang="en-US" baseline="0" dirty="0" smtClean="0"/>
              <a:t>For further resources, check out the How to Claim webpage, where you can find links to many resources listed in this </a:t>
            </a:r>
            <a:r>
              <a:rPr lang="en-US" baseline="0" smtClean="0"/>
              <a:t>training today. </a:t>
            </a:r>
            <a:endParaRPr lang="en-US" baseline="0" dirty="0" smtClean="0"/>
          </a:p>
          <a:p>
            <a:endParaRPr lang="en-US" baseline="0" dirty="0" smtClean="0"/>
          </a:p>
          <a:p>
            <a:r>
              <a:rPr lang="en-US" baseline="0" dirty="0" smtClean="0"/>
              <a:t>Thank you for tuning in to the training and also thank you for the work you do everyday in providing students healthy school meals!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16</a:t>
            </a:fld>
            <a:endParaRPr lang="en-US"/>
          </a:p>
        </p:txBody>
      </p:sp>
    </p:spTree>
    <p:extLst>
      <p:ext uri="{BB962C8B-B14F-4D97-AF65-F5344CB8AC3E}">
        <p14:creationId xmlns:p14="http://schemas.microsoft.com/office/powerpoint/2010/main" val="863802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740113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By the end of this training, you will be able to</a:t>
            </a:r>
            <a:r>
              <a:rPr lang="en-US" sz="1200" kern="1200" baseline="0" dirty="0" smtClean="0">
                <a:solidFill>
                  <a:schemeClr val="tx1"/>
                </a:solidFill>
                <a:latin typeface="+mn-lt"/>
                <a:ea typeface="+mn-ea"/>
                <a:cs typeface="+mn-cs"/>
              </a:rPr>
              <a:t> define the requirements for an edit check, explain how to submit a claim in the CO Child Nutrition Hub and describe the checks and balances to ensure accurate meal counting and claiming. </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4</a:t>
            </a:fld>
            <a:endParaRPr lang="en-US"/>
          </a:p>
        </p:txBody>
      </p:sp>
    </p:spTree>
    <p:extLst>
      <p:ext uri="{BB962C8B-B14F-4D97-AF65-F5344CB8AC3E}">
        <p14:creationId xmlns:p14="http://schemas.microsoft.com/office/powerpoint/2010/main" val="3537252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Claiming</a:t>
            </a:r>
            <a:r>
              <a:rPr lang="en-US" baseline="0" dirty="0" smtClean="0"/>
              <a:t> is defined as the process and/or procedure of submitting monthly meal totals to CDE School Nutrition, within the regulated timeframe, for federal and state reimbursement. Meal Counts are defined as </a:t>
            </a:r>
            <a:r>
              <a:rPr lang="en-US" sz="1200" baseline="0" dirty="0" smtClean="0"/>
              <a:t>t</a:t>
            </a:r>
            <a:r>
              <a:rPr lang="en-US" sz="1200" dirty="0" smtClean="0"/>
              <a:t>he total amount of reimbursable meals, separated by category, served to students at the Point of Sale (POS). The meal</a:t>
            </a:r>
            <a:r>
              <a:rPr lang="en-US" sz="1200" baseline="0" dirty="0" smtClean="0"/>
              <a:t> counts are submitted to CDE for reimbursement through the CO Child Nutrition Hub (the Hub). But first, let’s review edit checks and reports that will help ensure claim accuracy. </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D8C3E97E-4890-4915-A7C2-F3D207C521C5}" type="slidenum">
              <a:rPr lang="en-US" smtClean="0"/>
              <a:t>5</a:t>
            </a:fld>
            <a:endParaRPr lang="en-US"/>
          </a:p>
        </p:txBody>
      </p:sp>
    </p:spTree>
    <p:extLst>
      <p:ext uri="{BB962C8B-B14F-4D97-AF65-F5344CB8AC3E}">
        <p14:creationId xmlns:p14="http://schemas.microsoft.com/office/powerpoint/2010/main" val="3162965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Part of counting and</a:t>
            </a:r>
            <a:r>
              <a:rPr lang="en-US" baseline="0" dirty="0" smtClean="0"/>
              <a:t> claiming regulation requires specific types of documentation to be maintained and accuracy of meal counts determined by using an edit check. Let’s get into these specifics now. </a:t>
            </a:r>
            <a:endParaRPr lang="en-US" dirty="0"/>
          </a:p>
        </p:txBody>
      </p:sp>
      <p:sp>
        <p:nvSpPr>
          <p:cNvPr id="4" name="Slide Number Placeholder 3"/>
          <p:cNvSpPr>
            <a:spLocks noGrp="1"/>
          </p:cNvSpPr>
          <p:nvPr>
            <p:ph type="sldNum" sz="quarter" idx="10"/>
          </p:nvPr>
        </p:nvSpPr>
        <p:spPr/>
        <p:txBody>
          <a:bodyPr/>
          <a:lstStyle/>
          <a:p>
            <a:fld id="{D8C3E97E-4890-4915-A7C2-F3D207C521C5}" type="slidenum">
              <a:rPr lang="en-US" smtClean="0"/>
              <a:t>6</a:t>
            </a:fld>
            <a:endParaRPr lang="en-US"/>
          </a:p>
        </p:txBody>
      </p:sp>
    </p:spTree>
    <p:extLst>
      <p:ext uri="{BB962C8B-B14F-4D97-AF65-F5344CB8AC3E}">
        <p14:creationId xmlns:p14="http://schemas.microsoft.com/office/powerpoint/2010/main" val="3299633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0" dirty="0" smtClean="0"/>
              <a:t>For every site, meal type,</a:t>
            </a:r>
            <a:r>
              <a:rPr lang="en-US" b="0" baseline="0" dirty="0" smtClean="0"/>
              <a:t> and </a:t>
            </a:r>
            <a:r>
              <a:rPr lang="en-US" b="0" dirty="0" smtClean="0"/>
              <a:t>serving</a:t>
            </a:r>
            <a:r>
              <a:rPr lang="en-US" b="0" baseline="0" dirty="0" smtClean="0"/>
              <a:t> day, you need to know how many meals were served in each eligibility category. The categories are free, reduced-price, and paid. Additionally, each school must have a meal count collection system (also referred to as the point of sale system or POS) which is used during both breakfast and/or lunch, for each operating day. These meal count records are important because they are the documentation which justifies the amount of reimbursement the School Food Authority will receive for each site and claim month.</a:t>
            </a:r>
          </a:p>
          <a:p>
            <a:pPr marL="0" indent="0">
              <a:buFont typeface="Arial" panose="020B0604020202020204" pitchFamily="34" charset="0"/>
              <a:buNone/>
            </a:pPr>
            <a:r>
              <a:rPr lang="en-US" b="0" baseline="0" dirty="0" smtClean="0"/>
              <a:t> </a:t>
            </a:r>
          </a:p>
          <a:p>
            <a:pPr marL="0" indent="0">
              <a:buFont typeface="Arial" panose="020B0604020202020204" pitchFamily="34" charset="0"/>
              <a:buNone/>
            </a:pPr>
            <a:r>
              <a:rPr lang="en-US" b="0" baseline="0" dirty="0" smtClean="0"/>
              <a:t>The meal counts should be submitted to the SFA on a daily, weekly, or monthly basis and then consolidated into a monthly claim in the Hub. </a:t>
            </a:r>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11/1/2019</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7</a:t>
            </a:fld>
            <a:endParaRPr lang="en-US"/>
          </a:p>
        </p:txBody>
      </p:sp>
    </p:spTree>
    <p:extLst>
      <p:ext uri="{BB962C8B-B14F-4D97-AF65-F5344CB8AC3E}">
        <p14:creationId xmlns:p14="http://schemas.microsoft.com/office/powerpoint/2010/main" val="17101616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dirty="0" smtClean="0"/>
              <a:t>An edit check</a:t>
            </a:r>
            <a:r>
              <a:rPr lang="en-US" sz="1200" b="0" baseline="0" dirty="0" smtClean="0"/>
              <a:t> is a</a:t>
            </a:r>
            <a:r>
              <a:rPr lang="en-US" sz="1200" b="0" dirty="0" smtClean="0"/>
              <a:t> required internal control that ensures accurate claims for reimbursement.</a:t>
            </a:r>
            <a:r>
              <a:rPr lang="en-US" sz="1200" b="0" baseline="0" dirty="0" smtClean="0"/>
              <a:t> </a:t>
            </a:r>
            <a:r>
              <a:rPr lang="en-US" sz="1200" kern="1200" dirty="0" smtClean="0">
                <a:solidFill>
                  <a:schemeClr val="tx1"/>
                </a:solidFill>
                <a:effectLst/>
                <a:latin typeface="+mn-lt"/>
                <a:ea typeface="+mn-ea"/>
                <a:cs typeface="+mn-cs"/>
              </a:rPr>
              <a:t>USDA</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regulation</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requires SFAs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to complete an edit check for each of its sites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participating in the National School Lunch Program (NSLP). While not a</a:t>
            </a:r>
            <a:r>
              <a:rPr lang="en-US" sz="1200" kern="1200" baseline="0" dirty="0" smtClean="0">
                <a:solidFill>
                  <a:schemeClr val="tx1"/>
                </a:solidFill>
                <a:effectLst/>
                <a:latin typeface="+mn-lt"/>
                <a:ea typeface="+mn-ea"/>
                <a:cs typeface="+mn-cs"/>
              </a:rPr>
              <a:t> requirement, SFAs are highly recommended to use edit checks for breakfast. </a:t>
            </a:r>
            <a:r>
              <a:rPr lang="en-US" sz="1200" kern="1200" dirty="0" smtClean="0">
                <a:solidFill>
                  <a:schemeClr val="tx1"/>
                </a:solidFill>
                <a:effectLst/>
                <a:latin typeface="+mn-lt"/>
                <a:ea typeface="+mn-ea"/>
                <a:cs typeface="+mn-cs"/>
              </a:rPr>
              <a:t>This must</a:t>
            </a:r>
            <a:r>
              <a:rPr lang="en-US" sz="1200" kern="1200" baseline="0" dirty="0" smtClean="0">
                <a:solidFill>
                  <a:schemeClr val="tx1"/>
                </a:solidFill>
                <a:effectLst/>
                <a:latin typeface="+mn-lt"/>
                <a:ea typeface="+mn-ea"/>
                <a:cs typeface="+mn-cs"/>
              </a:rPr>
              <a:t> be done </a:t>
            </a:r>
            <a:r>
              <a:rPr lang="en-US" sz="1200" kern="1200" dirty="0" smtClean="0">
                <a:solidFill>
                  <a:schemeClr val="tx1"/>
                </a:solidFill>
                <a:effectLst/>
                <a:latin typeface="+mn-lt"/>
                <a:ea typeface="+mn-ea"/>
                <a:cs typeface="+mn-cs"/>
              </a:rPr>
              <a:t>prior to consolidation of the daily lunch counts for the monthly reimbursement claim.</a:t>
            </a: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dirty="0" smtClean="0">
                <a:solidFill>
                  <a:srgbClr val="FF0000"/>
                </a:solidFill>
              </a:rPr>
              <a:t>Each </a:t>
            </a:r>
            <a:r>
              <a:rPr lang="en-US" sz="1200" b="0" dirty="0" smtClean="0"/>
              <a:t>SFA must review the lunch count data for each school to ensure that monthly claims include only the number of Free, Reduced-Price &amp; Paid lunches served on any day of operation to eligible students. SFAs</a:t>
            </a:r>
            <a:r>
              <a:rPr lang="en-US" sz="1200" b="0" baseline="0" dirty="0" smtClean="0"/>
              <a:t> will</a:t>
            </a:r>
            <a:r>
              <a:rPr lang="en-US" sz="1200" b="0" i="0" kern="1200" dirty="0" smtClean="0">
                <a:solidFill>
                  <a:schemeClr val="tx1"/>
                </a:solidFill>
                <a:effectLst/>
                <a:latin typeface="+mn-lt"/>
                <a:ea typeface="+mn-ea"/>
                <a:cs typeface="+mn-cs"/>
              </a:rPr>
              <a:t> need to multiply</a:t>
            </a:r>
            <a:r>
              <a:rPr lang="en-US" sz="1200" b="0" i="0" kern="1200" baseline="0" dirty="0" smtClean="0">
                <a:solidFill>
                  <a:schemeClr val="tx1"/>
                </a:solidFill>
                <a:effectLst/>
                <a:latin typeface="+mn-lt"/>
                <a:ea typeface="+mn-ea"/>
                <a:cs typeface="+mn-cs"/>
              </a:rPr>
              <a:t> each eligible enrollment number by the number of operating days and then multiply that number by 96%. This 96% accounts for the attendance factor and the meal count number cannot exceed this final number unless for the claim month every student or nearly every student really did eat every day.</a:t>
            </a: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baseline="0" dirty="0" smtClean="0"/>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baseline="0" dirty="0" smtClean="0"/>
              <a:t>Electronic POS systems generate edit checks, check with your software vendor if you don’t know how to generate this from your system. SFAs can also use the “Sample Daily Edit Check” form located on the School Nutrition “How to Claim” </a:t>
            </a:r>
            <a:r>
              <a:rPr lang="en-US" b="0" baseline="0" dirty="0" smtClean="0"/>
              <a:t>webpage.</a:t>
            </a:r>
            <a:endParaRPr lang="en-US" sz="1200"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11/1/2019</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8</a:t>
            </a:fld>
            <a:endParaRPr lang="en-US"/>
          </a:p>
        </p:txBody>
      </p:sp>
    </p:spTree>
    <p:extLst>
      <p:ext uri="{BB962C8B-B14F-4D97-AF65-F5344CB8AC3E}">
        <p14:creationId xmlns:p14="http://schemas.microsoft.com/office/powerpoint/2010/main" val="2699415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aseline="0" dirty="0" smtClean="0"/>
              <a:t>When analyzing site claiming data and/or your monthly edit checks be aware of patterns. These include repeat meal counts, repeat enrollment numbers, or operating days listed as zero.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aseline="0" dirty="0" smtClean="0"/>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aseline="0" dirty="0" smtClean="0"/>
              <a:t>The Hub will alert you to a repeated number that occurs between two claim months. If your meal counts are correct after reviewing your data, you can continue to submit the claim. </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aseline="0" dirty="0" smtClean="0"/>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0" kern="1200" baseline="0" dirty="0" smtClean="0">
                <a:solidFill>
                  <a:schemeClr val="tx1"/>
                </a:solidFill>
                <a:effectLst/>
                <a:latin typeface="+mn-lt"/>
                <a:ea typeface="+mn-ea"/>
                <a:cs typeface="+mn-cs"/>
              </a:rPr>
              <a:t>There are instances where your meal counts, enrollment numbers and attendance factors can be affected. These include:</a:t>
            </a:r>
          </a:p>
          <a:p>
            <a:pPr marL="6286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baseline="0" dirty="0" smtClean="0">
                <a:solidFill>
                  <a:schemeClr val="tx1"/>
                </a:solidFill>
                <a:effectLst/>
                <a:latin typeface="+mn-lt"/>
                <a:ea typeface="+mn-ea"/>
                <a:cs typeface="+mn-cs"/>
              </a:rPr>
              <a:t>Field trips lower your numbers because the students were gone. </a:t>
            </a:r>
          </a:p>
          <a:p>
            <a:pPr marL="6286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baseline="0" dirty="0" smtClean="0">
                <a:solidFill>
                  <a:schemeClr val="tx1"/>
                </a:solidFill>
                <a:effectLst/>
                <a:latin typeface="+mn-lt"/>
                <a:ea typeface="+mn-ea"/>
                <a:cs typeface="+mn-cs"/>
              </a:rPr>
              <a:t>For visiting students, claim them at the site where they ate. They need to be claimed at the site where they are enrolled.</a:t>
            </a:r>
          </a:p>
          <a:p>
            <a:pPr marL="6286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baseline="0" dirty="0" smtClean="0">
                <a:solidFill>
                  <a:schemeClr val="tx1"/>
                </a:solidFill>
                <a:effectLst/>
                <a:latin typeface="+mn-lt"/>
                <a:ea typeface="+mn-ea"/>
                <a:cs typeface="+mn-cs"/>
              </a:rPr>
              <a:t>Incorrectly accounting for adult meals and/or a la carte sales</a:t>
            </a:r>
          </a:p>
          <a:p>
            <a:pPr marL="6286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baseline="0" dirty="0" smtClean="0">
                <a:solidFill>
                  <a:schemeClr val="tx1"/>
                </a:solidFill>
                <a:effectLst/>
                <a:latin typeface="+mn-lt"/>
                <a:ea typeface="+mn-ea"/>
                <a:cs typeface="+mn-cs"/>
              </a:rPr>
              <a:t>Long school breaks (fall, winter, spring, summer)</a:t>
            </a:r>
          </a:p>
          <a:p>
            <a:pPr marL="6286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baseline="0" dirty="0" smtClean="0">
                <a:solidFill>
                  <a:schemeClr val="tx1"/>
                </a:solidFill>
                <a:effectLst/>
                <a:latin typeface="+mn-lt"/>
                <a:ea typeface="+mn-ea"/>
                <a:cs typeface="+mn-cs"/>
              </a:rPr>
              <a:t>100% participation</a:t>
            </a:r>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11/1/2019</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9</a:t>
            </a:fld>
            <a:endParaRPr lang="en-US"/>
          </a:p>
        </p:txBody>
      </p:sp>
    </p:spTree>
    <p:extLst>
      <p:ext uri="{BB962C8B-B14F-4D97-AF65-F5344CB8AC3E}">
        <p14:creationId xmlns:p14="http://schemas.microsoft.com/office/powerpoint/2010/main" val="2780382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that we have covered how to ensure accuracy of your meal counts, we are </a:t>
            </a:r>
            <a:r>
              <a:rPr lang="en-US" baseline="0" dirty="0" smtClean="0"/>
              <a:t>ready to review how to enter a meal claim for reimbursement. </a:t>
            </a:r>
            <a:endParaRPr lang="en-US" dirty="0"/>
          </a:p>
        </p:txBody>
      </p:sp>
      <p:sp>
        <p:nvSpPr>
          <p:cNvPr id="4" name="Slide Number Placeholder 3"/>
          <p:cNvSpPr>
            <a:spLocks noGrp="1"/>
          </p:cNvSpPr>
          <p:nvPr>
            <p:ph type="sldNum" sz="quarter" idx="10"/>
          </p:nvPr>
        </p:nvSpPr>
        <p:spPr/>
        <p:txBody>
          <a:bodyPr/>
          <a:lstStyle/>
          <a:p>
            <a:fld id="{D8C3E97E-4890-4915-A7C2-F3D207C521C5}" type="slidenum">
              <a:rPr lang="en-US" smtClean="0"/>
              <a:t>10</a:t>
            </a:fld>
            <a:endParaRPr lang="en-US"/>
          </a:p>
        </p:txBody>
      </p:sp>
    </p:spTree>
    <p:extLst>
      <p:ext uri="{BB962C8B-B14F-4D97-AF65-F5344CB8AC3E}">
        <p14:creationId xmlns:p14="http://schemas.microsoft.com/office/powerpoint/2010/main" val="42467972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FFC846">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FFC846"/>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smtClean="0"/>
              <a:t>Click to edit Master title style</a:t>
            </a:r>
            <a:endParaRPr lang="en-US" dirty="0"/>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smtClean="0"/>
              <a:t>Click to edit Master title style</a:t>
            </a:r>
            <a:endParaRPr lang="en-US" dirty="0"/>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smtClean="0"/>
              <a:t>Click to edit Master title style</a:t>
            </a:r>
            <a:endParaRPr lang="en-US"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3.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10.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hyperlink" Target="https://www.cde.state.co.us/datapipeline/org_orgcodes"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12.xml"/><Relationship Id="rId7"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tags" Target="../tags/tag14.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hyperlink" Target="mailto:CDEpayments@cde.state.co.us"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hyperlink" Target="http://www.ascr.usda.gov/complaint_filing_cust.html" TargetMode="Externa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hyperlink" Target="mailto:program.intake@usda.gov"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9.xml"/><Relationship Id="rId1" Type="http://schemas.openxmlformats.org/officeDocument/2006/relationships/tags" Target="../tags/tag9.xml"/><Relationship Id="rId5" Type="http://schemas.openxmlformats.org/officeDocument/2006/relationships/image" Target="../media/image13.pn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236239"/>
            <a:ext cx="7772400" cy="1837205"/>
          </a:xfrm>
        </p:spPr>
        <p:txBody>
          <a:bodyPr>
            <a:normAutofit/>
          </a:bodyPr>
          <a:lstStyle/>
          <a:p>
            <a:pPr>
              <a:lnSpc>
                <a:spcPct val="150000"/>
              </a:lnSpc>
            </a:pPr>
            <a:r>
              <a:rPr lang="en-US" dirty="0" smtClean="0"/>
              <a:t>Meal Claiming</a:t>
            </a:r>
            <a:br>
              <a:rPr lang="en-US" dirty="0" smtClean="0"/>
            </a:br>
            <a:r>
              <a:rPr lang="en-US" sz="2000" dirty="0" smtClean="0">
                <a:latin typeface="Trebuchet MS" panose="020B0603020202020204" pitchFamily="34" charset="0"/>
              </a:rPr>
              <a:t>Guidance on how to claim reimbursable meals served </a:t>
            </a:r>
            <a:br>
              <a:rPr lang="en-US" sz="2000" dirty="0" smtClean="0">
                <a:latin typeface="Trebuchet MS" panose="020B0603020202020204" pitchFamily="34" charset="0"/>
              </a:rPr>
            </a:br>
            <a:r>
              <a:rPr lang="en-US" sz="2000" dirty="0" smtClean="0">
                <a:latin typeface="Trebuchet MS" panose="020B0603020202020204" pitchFamily="34" charset="0"/>
              </a:rPr>
              <a:t>within the CO Child Nutrition Hub</a:t>
            </a:r>
            <a:endParaRPr lang="en-US" sz="2000" dirty="0">
              <a:latin typeface="Trebuchet MS" panose="020B0603020202020204" pitchFamily="34" charset="0"/>
            </a:endParaRPr>
          </a:p>
        </p:txBody>
      </p:sp>
      <p:sp>
        <p:nvSpPr>
          <p:cNvPr id="3" name="Subtitle 2"/>
          <p:cNvSpPr>
            <a:spLocks noGrp="1"/>
          </p:cNvSpPr>
          <p:nvPr>
            <p:ph type="subTitle" idx="1"/>
          </p:nvPr>
        </p:nvSpPr>
        <p:spPr>
          <a:xfrm>
            <a:off x="3016120" y="5535627"/>
            <a:ext cx="3111759" cy="429208"/>
          </a:xfrm>
        </p:spPr>
        <p:txBody>
          <a:bodyPr/>
          <a:lstStyle/>
          <a:p>
            <a:r>
              <a:rPr lang="en-US" dirty="0" smtClean="0"/>
              <a:t>School Nutrition Unit</a:t>
            </a:r>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custDataLst>
      <p:tags r:id="rId1"/>
    </p:custDataLst>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Claiming</a:t>
            </a:r>
            <a:br>
              <a:rPr lang="en-US" dirty="0" smtClean="0"/>
            </a:br>
            <a:r>
              <a:rPr lang="en-US" dirty="0" smtClean="0"/>
              <a:t>for </a:t>
            </a:r>
            <a:br>
              <a:rPr lang="en-US" dirty="0" smtClean="0"/>
            </a:br>
            <a:r>
              <a:rPr lang="en-US" dirty="0" smtClean="0"/>
              <a:t>Reimbursement</a:t>
            </a:r>
            <a:endParaRPr lang="en-US" dirty="0"/>
          </a:p>
        </p:txBody>
      </p:sp>
      <p:sp>
        <p:nvSpPr>
          <p:cNvPr id="3" name="Slide Number Placeholder 2"/>
          <p:cNvSpPr>
            <a:spLocks noGrp="1"/>
          </p:cNvSpPr>
          <p:nvPr>
            <p:ph type="sldNum" sz="quarter" idx="12"/>
          </p:nvPr>
        </p:nvSpPr>
        <p:spPr/>
        <p:txBody>
          <a:bodyPr/>
          <a:lstStyle/>
          <a:p>
            <a:fld id="{C479D5F6-EDCB-402A-AC08-4943A1820E8F}" type="slidenum">
              <a:rPr lang="en-US" smtClean="0"/>
              <a:pPr/>
              <a:t>10</a:t>
            </a:fld>
            <a:endParaRPr lang="en-US" dirty="0"/>
          </a:p>
        </p:txBody>
      </p:sp>
    </p:spTree>
    <p:custDataLst>
      <p:tags r:id="rId1"/>
    </p:custDataLst>
    <p:extLst>
      <p:ext uri="{BB962C8B-B14F-4D97-AF65-F5344CB8AC3E}">
        <p14:creationId xmlns:p14="http://schemas.microsoft.com/office/powerpoint/2010/main" val="4280798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45193" y="254514"/>
            <a:ext cx="6543167" cy="756418"/>
          </a:xfrm>
        </p:spPr>
        <p:txBody>
          <a:bodyPr>
            <a:normAutofit/>
          </a:bodyPr>
          <a:lstStyle/>
          <a:p>
            <a:r>
              <a:rPr lang="en-US" sz="3200" dirty="0" smtClean="0"/>
              <a:t>Recognized Students and Sites</a:t>
            </a:r>
            <a:endParaRPr lang="en-US" sz="3200" dirty="0"/>
          </a:p>
        </p:txBody>
      </p:sp>
      <p:graphicFrame>
        <p:nvGraphicFramePr>
          <p:cNvPr id="4" name="Diagram 3"/>
          <p:cNvGraphicFramePr/>
          <p:nvPr>
            <p:extLst>
              <p:ext uri="{D42A27DB-BD31-4B8C-83A1-F6EECF244321}">
                <p14:modId xmlns:p14="http://schemas.microsoft.com/office/powerpoint/2010/main" val="2579593166"/>
              </p:ext>
            </p:extLst>
          </p:nvPr>
        </p:nvGraphicFramePr>
        <p:xfrm>
          <a:off x="363338" y="1174792"/>
          <a:ext cx="8023708" cy="525386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ctangle 1"/>
          <p:cNvSpPr/>
          <p:nvPr/>
        </p:nvSpPr>
        <p:spPr>
          <a:xfrm>
            <a:off x="1417388" y="5550455"/>
            <a:ext cx="5915608" cy="646331"/>
          </a:xfrm>
          <a:prstGeom prst="rect">
            <a:avLst/>
          </a:prstGeom>
        </p:spPr>
        <p:txBody>
          <a:bodyPr wrap="square">
            <a:spAutoFit/>
          </a:bodyPr>
          <a:lstStyle/>
          <a:p>
            <a:pPr algn="ctr"/>
            <a:r>
              <a:rPr lang="en-US" dirty="0" smtClean="0"/>
              <a:t>List of CDE recognized sites: </a:t>
            </a:r>
            <a:r>
              <a:rPr lang="en-US" dirty="0" smtClean="0">
                <a:hlinkClick r:id="rId9"/>
              </a:rPr>
              <a:t>https</a:t>
            </a:r>
            <a:r>
              <a:rPr lang="en-US" dirty="0">
                <a:hlinkClick r:id="rId9"/>
              </a:rPr>
              <a:t>://</a:t>
            </a:r>
            <a:r>
              <a:rPr lang="en-US" dirty="0" smtClean="0">
                <a:hlinkClick r:id="rId9"/>
              </a:rPr>
              <a:t>www.cde.state.co.us/datapipeline/org_orgcodes</a:t>
            </a:r>
            <a:r>
              <a:rPr lang="en-US" dirty="0" smtClean="0"/>
              <a:t> </a:t>
            </a:r>
            <a:endParaRPr lang="en-US" dirty="0"/>
          </a:p>
        </p:txBody>
      </p:sp>
    </p:spTree>
    <p:custDataLst>
      <p:tags r:id="rId1"/>
    </p:custDataLst>
    <p:extLst>
      <p:ext uri="{BB962C8B-B14F-4D97-AF65-F5344CB8AC3E}">
        <p14:creationId xmlns:p14="http://schemas.microsoft.com/office/powerpoint/2010/main" val="7644349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8650" y="1463040"/>
            <a:ext cx="7886700" cy="5137052"/>
          </a:xfrm>
        </p:spPr>
        <p:txBody>
          <a:bodyPr>
            <a:normAutofit lnSpcReduction="10000"/>
          </a:bodyPr>
          <a:lstStyle/>
          <a:p>
            <a:pPr>
              <a:spcBef>
                <a:spcPts val="1200"/>
              </a:spcBef>
            </a:pPr>
            <a:r>
              <a:rPr lang="en-US" sz="2800" dirty="0" smtClean="0"/>
              <a:t>All claims for reimbursement are submitted within the CO Child Nutrition Hub</a:t>
            </a:r>
          </a:p>
          <a:p>
            <a:pPr>
              <a:spcBef>
                <a:spcPts val="1200"/>
              </a:spcBef>
            </a:pPr>
            <a:r>
              <a:rPr lang="en-US" sz="2800" dirty="0"/>
              <a:t>Claims are due 60 days after the end of the claim </a:t>
            </a:r>
            <a:r>
              <a:rPr lang="en-US" sz="2800" dirty="0" smtClean="0"/>
              <a:t>month</a:t>
            </a:r>
          </a:p>
          <a:p>
            <a:pPr lvl="1">
              <a:spcBef>
                <a:spcPts val="1200"/>
              </a:spcBef>
              <a:buFont typeface="Courier New" panose="02070309020205020404" pitchFamily="49" charset="0"/>
              <a:buChar char="o"/>
            </a:pPr>
            <a:r>
              <a:rPr lang="en-US" sz="2400" dirty="0" smtClean="0"/>
              <a:t>Any upward claim adjustments must be made within the 60 day submission timeframe</a:t>
            </a:r>
          </a:p>
          <a:p>
            <a:pPr lvl="1">
              <a:spcBef>
                <a:spcPts val="1200"/>
              </a:spcBef>
              <a:buFont typeface="Courier New" panose="02070309020205020404" pitchFamily="49" charset="0"/>
              <a:buChar char="o"/>
            </a:pPr>
            <a:r>
              <a:rPr lang="en-US" sz="2400" dirty="0"/>
              <a:t>Downward adjustments can be made at any </a:t>
            </a:r>
            <a:r>
              <a:rPr lang="en-US" sz="2400" dirty="0" smtClean="0"/>
              <a:t>time</a:t>
            </a:r>
          </a:p>
          <a:p>
            <a:pPr>
              <a:spcBef>
                <a:spcPts val="1200"/>
              </a:spcBef>
            </a:pPr>
            <a:r>
              <a:rPr lang="en-US" sz="2800" dirty="0"/>
              <a:t>If the first or last month of program operations contains 10 operating days or less, claims can be combined with the claim for the appropriate adjacent </a:t>
            </a:r>
            <a:r>
              <a:rPr lang="en-US" sz="2800" dirty="0" smtClean="0"/>
              <a:t>month</a:t>
            </a:r>
          </a:p>
          <a:p>
            <a:pPr marL="0" indent="0">
              <a:spcBef>
                <a:spcPts val="1200"/>
              </a:spcBef>
              <a:buNone/>
            </a:pPr>
            <a:endParaRPr lang="en-US" sz="2800" dirty="0"/>
          </a:p>
          <a:p>
            <a:pPr marL="457200" lvl="1" indent="0">
              <a:buNone/>
            </a:pPr>
            <a:r>
              <a:rPr lang="en-US" dirty="0"/>
              <a:t>*</a:t>
            </a:r>
            <a:r>
              <a:rPr lang="en-US" dirty="0" smtClean="0"/>
              <a:t>Recommend having a second reviewer for all submitted claims.*</a:t>
            </a:r>
            <a:endParaRPr lang="en-US" dirty="0"/>
          </a:p>
          <a:p>
            <a:pPr marL="457200" lvl="1" indent="0">
              <a:buNone/>
            </a:pPr>
            <a:endParaRPr lang="en-US" dirty="0"/>
          </a:p>
        </p:txBody>
      </p:sp>
      <p:sp>
        <p:nvSpPr>
          <p:cNvPr id="3" name="Title 2"/>
          <p:cNvSpPr>
            <a:spLocks noGrp="1"/>
          </p:cNvSpPr>
          <p:nvPr>
            <p:ph type="title"/>
          </p:nvPr>
        </p:nvSpPr>
        <p:spPr/>
        <p:txBody>
          <a:bodyPr>
            <a:normAutofit/>
          </a:bodyPr>
          <a:lstStyle/>
          <a:p>
            <a:r>
              <a:rPr lang="en-US" sz="3200" dirty="0" smtClean="0"/>
              <a:t>Claims for Reimbursement</a:t>
            </a:r>
            <a:endParaRPr lang="en-US" sz="3200" dirty="0"/>
          </a:p>
        </p:txBody>
      </p:sp>
    </p:spTree>
    <p:custDataLst>
      <p:tags r:id="rId1"/>
    </p:custDataLst>
    <p:extLst>
      <p:ext uri="{BB962C8B-B14F-4D97-AF65-F5344CB8AC3E}">
        <p14:creationId xmlns:p14="http://schemas.microsoft.com/office/powerpoint/2010/main" val="464307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t>Reimbursement Rates</a:t>
            </a:r>
            <a:endParaRPr lang="en-US" sz="3200" dirty="0"/>
          </a:p>
        </p:txBody>
      </p:sp>
      <p:graphicFrame>
        <p:nvGraphicFramePr>
          <p:cNvPr id="4" name="Diagram 3"/>
          <p:cNvGraphicFramePr/>
          <p:nvPr>
            <p:extLst>
              <p:ext uri="{D42A27DB-BD31-4B8C-83A1-F6EECF244321}">
                <p14:modId xmlns:p14="http://schemas.microsoft.com/office/powerpoint/2010/main" val="1179173616"/>
              </p:ext>
            </p:extLst>
          </p:nvPr>
        </p:nvGraphicFramePr>
        <p:xfrm>
          <a:off x="472339" y="1397000"/>
          <a:ext cx="8229599" cy="468890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41059709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1200"/>
              </a:spcBef>
            </a:pPr>
            <a:r>
              <a:rPr lang="en-US" sz="2800" dirty="0" smtClean="0"/>
              <a:t>Each SFA with more than 1 school site must perform an on-site review of the meal counting &amp; claiming system for breakfast and lunch services</a:t>
            </a:r>
          </a:p>
          <a:p>
            <a:pPr>
              <a:spcBef>
                <a:spcPts val="1200"/>
              </a:spcBef>
            </a:pPr>
            <a:r>
              <a:rPr lang="en-US" sz="2800" dirty="0" smtClean="0"/>
              <a:t>All lunch service reviews must be done annually by February 1</a:t>
            </a:r>
            <a:r>
              <a:rPr lang="en-US" sz="2800" baseline="30000" dirty="0" smtClean="0"/>
              <a:t>st</a:t>
            </a:r>
            <a:endParaRPr lang="en-US" sz="2800" dirty="0"/>
          </a:p>
          <a:p>
            <a:pPr>
              <a:spcBef>
                <a:spcPts val="1200"/>
              </a:spcBef>
            </a:pPr>
            <a:r>
              <a:rPr lang="en-US" sz="2800" dirty="0" smtClean="0"/>
              <a:t>50% of breakfast service sites must be reviewed annually by February 1</a:t>
            </a:r>
            <a:r>
              <a:rPr lang="en-US" sz="2800" baseline="30000" dirty="0" smtClean="0"/>
              <a:t>st</a:t>
            </a:r>
            <a:endParaRPr lang="en-US" sz="2800" dirty="0" smtClean="0"/>
          </a:p>
          <a:p>
            <a:pPr>
              <a:spcBef>
                <a:spcPts val="1200"/>
              </a:spcBef>
            </a:pPr>
            <a:r>
              <a:rPr lang="en-US" sz="2800" dirty="0" smtClean="0"/>
              <a:t>Corrective action found during on-site review must be addressed and corrected with 45 days</a:t>
            </a:r>
            <a:endParaRPr lang="en-US" sz="2400" dirty="0"/>
          </a:p>
        </p:txBody>
      </p:sp>
      <p:sp>
        <p:nvSpPr>
          <p:cNvPr id="3" name="Title 2"/>
          <p:cNvSpPr>
            <a:spLocks noGrp="1"/>
          </p:cNvSpPr>
          <p:nvPr>
            <p:ph type="title"/>
          </p:nvPr>
        </p:nvSpPr>
        <p:spPr/>
        <p:txBody>
          <a:bodyPr>
            <a:normAutofit/>
          </a:bodyPr>
          <a:lstStyle/>
          <a:p>
            <a:r>
              <a:rPr lang="en-US" sz="3200" dirty="0" smtClean="0"/>
              <a:t>Internal Controls/Monitoring</a:t>
            </a:r>
            <a:endParaRPr lang="en-US" sz="3200" dirty="0"/>
          </a:p>
        </p:txBody>
      </p:sp>
    </p:spTree>
    <p:custDataLst>
      <p:tags r:id="rId1"/>
    </p:custDataLst>
    <p:extLst>
      <p:ext uri="{BB962C8B-B14F-4D97-AF65-F5344CB8AC3E}">
        <p14:creationId xmlns:p14="http://schemas.microsoft.com/office/powerpoint/2010/main" val="16146908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463040"/>
            <a:ext cx="7886700" cy="4340352"/>
          </a:xfrm>
        </p:spPr>
        <p:txBody>
          <a:bodyPr>
            <a:noAutofit/>
          </a:bodyPr>
          <a:lstStyle/>
          <a:p>
            <a:r>
              <a:rPr lang="en-US" sz="2800" dirty="0" smtClean="0">
                <a:solidFill>
                  <a:schemeClr val="tx1"/>
                </a:solidFill>
              </a:rPr>
              <a:t>Payments are received via electronic funds transfer (EFT)</a:t>
            </a:r>
          </a:p>
          <a:p>
            <a:pPr lvl="1">
              <a:buFont typeface="Courier New" panose="02070309020205020404" pitchFamily="49" charset="0"/>
              <a:buChar char="o"/>
            </a:pPr>
            <a:r>
              <a:rPr lang="en-US" sz="2400" dirty="0" smtClean="0"/>
              <a:t>Not for profits and Charter Schools will continue to be paid via paper check</a:t>
            </a:r>
          </a:p>
          <a:p>
            <a:r>
              <a:rPr lang="en-US" sz="2800" dirty="0" smtClean="0">
                <a:solidFill>
                  <a:schemeClr val="tx1"/>
                </a:solidFill>
              </a:rPr>
              <a:t>Payments processed at least two times per month</a:t>
            </a:r>
          </a:p>
          <a:p>
            <a:r>
              <a:rPr lang="en-US" sz="2800" dirty="0" smtClean="0"/>
              <a:t>EFT payment notification sent via email with payment detail</a:t>
            </a:r>
          </a:p>
          <a:p>
            <a:r>
              <a:rPr lang="en-US" sz="2800" dirty="0" smtClean="0">
                <a:solidFill>
                  <a:schemeClr val="tx1"/>
                </a:solidFill>
              </a:rPr>
              <a:t>Important reimbursement funds are transferred or clearly separated into the non-profit food service account</a:t>
            </a:r>
          </a:p>
          <a:p>
            <a:pPr lvl="1">
              <a:buFont typeface="Courier New" panose="02070309020205020404" pitchFamily="49" charset="0"/>
              <a:buChar char="o"/>
            </a:pPr>
            <a:r>
              <a:rPr lang="en-US" sz="2400" dirty="0" smtClean="0"/>
              <a:t>Reconcile with district business office, edit check records and original Hub claim submission</a:t>
            </a:r>
            <a:endParaRPr lang="en-US" sz="2400" dirty="0">
              <a:solidFill>
                <a:schemeClr val="tx1"/>
              </a:solidFill>
            </a:endParaRPr>
          </a:p>
        </p:txBody>
      </p:sp>
      <p:sp>
        <p:nvSpPr>
          <p:cNvPr id="4" name="Slide Number Placeholder 3"/>
          <p:cNvSpPr>
            <a:spLocks noGrp="1"/>
          </p:cNvSpPr>
          <p:nvPr>
            <p:ph type="sldNum" sz="quarter" idx="4294967295"/>
          </p:nvPr>
        </p:nvSpPr>
        <p:spPr>
          <a:xfrm>
            <a:off x="274320" y="6356351"/>
            <a:ext cx="467783" cy="365125"/>
          </a:xfrm>
          <a:prstGeom prst="rect">
            <a:avLst/>
          </a:prstGeom>
        </p:spPr>
        <p:txBody>
          <a:bodyPr/>
          <a:lstStyle/>
          <a:p>
            <a:fld id="{600BAA8B-998A-4793-9AB8-94EE2C3B2243}" type="slidenum">
              <a:rPr lang="en-US" smtClean="0"/>
              <a:pPr/>
              <a:t>15</a:t>
            </a:fld>
            <a:endParaRPr lang="en-US" dirty="0"/>
          </a:p>
        </p:txBody>
      </p:sp>
      <p:sp>
        <p:nvSpPr>
          <p:cNvPr id="5" name="Title 4"/>
          <p:cNvSpPr>
            <a:spLocks noGrp="1"/>
          </p:cNvSpPr>
          <p:nvPr>
            <p:ph type="title"/>
          </p:nvPr>
        </p:nvSpPr>
        <p:spPr/>
        <p:txBody>
          <a:bodyPr>
            <a:normAutofit/>
          </a:bodyPr>
          <a:lstStyle/>
          <a:p>
            <a:r>
              <a:rPr lang="en-US" sz="3200" dirty="0" smtClean="0"/>
              <a:t>Reimbursement Payments</a:t>
            </a:r>
            <a:endParaRPr lang="en-US" sz="3200" dirty="0"/>
          </a:p>
        </p:txBody>
      </p:sp>
    </p:spTree>
    <p:custDataLst>
      <p:tags r:id="rId1"/>
    </p:custDataLst>
    <p:extLst>
      <p:ext uri="{BB962C8B-B14F-4D97-AF65-F5344CB8AC3E}">
        <p14:creationId xmlns:p14="http://schemas.microsoft.com/office/powerpoint/2010/main" val="1508094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463040"/>
            <a:ext cx="7886700" cy="4340352"/>
          </a:xfrm>
        </p:spPr>
        <p:txBody>
          <a:bodyPr>
            <a:normAutofit/>
          </a:bodyPr>
          <a:lstStyle/>
          <a:p>
            <a:r>
              <a:rPr lang="en-US" sz="2800" dirty="0" smtClean="0">
                <a:solidFill>
                  <a:schemeClr val="tx1"/>
                </a:solidFill>
              </a:rPr>
              <a:t>Counting and claiming questions call: 303-866-6661 </a:t>
            </a:r>
          </a:p>
          <a:p>
            <a:r>
              <a:rPr lang="en-US" sz="2800" dirty="0" smtClean="0">
                <a:solidFill>
                  <a:schemeClr val="tx1"/>
                </a:solidFill>
              </a:rPr>
              <a:t>Payment questions call: 303-866-6797 or 303-866-6792; or email </a:t>
            </a:r>
            <a:r>
              <a:rPr lang="en-US" sz="2800" dirty="0" smtClean="0">
                <a:solidFill>
                  <a:schemeClr val="tx1"/>
                </a:solidFill>
                <a:hlinkClick r:id="rId4"/>
              </a:rPr>
              <a:t>CDEpayments@cde.state.co.us</a:t>
            </a:r>
            <a:endParaRPr lang="en-US" sz="2800" dirty="0" smtClean="0">
              <a:solidFill>
                <a:schemeClr val="tx1"/>
              </a:solidFill>
            </a:endParaRPr>
          </a:p>
          <a:p>
            <a:pPr lvl="0"/>
            <a:r>
              <a:rPr lang="en-US" sz="2800" dirty="0" smtClean="0">
                <a:solidFill>
                  <a:schemeClr val="tx1"/>
                </a:solidFill>
              </a:rPr>
              <a:t>Further Resources:</a:t>
            </a:r>
          </a:p>
          <a:p>
            <a:pPr lvl="1">
              <a:buFont typeface="Courier New" panose="02070309020205020404" pitchFamily="49" charset="0"/>
              <a:buChar char="o"/>
            </a:pPr>
            <a:r>
              <a:rPr lang="en-US" sz="2400" dirty="0" smtClean="0">
                <a:solidFill>
                  <a:schemeClr val="tx1"/>
                </a:solidFill>
              </a:rPr>
              <a:t>How to claim webpage</a:t>
            </a:r>
          </a:p>
          <a:p>
            <a:pPr lvl="1">
              <a:buFont typeface="Courier New" panose="02070309020205020404" pitchFamily="49" charset="0"/>
              <a:buChar char="o"/>
            </a:pPr>
            <a:r>
              <a:rPr lang="en-US" sz="2400" dirty="0" smtClean="0">
                <a:solidFill>
                  <a:schemeClr val="tx1"/>
                </a:solidFill>
              </a:rPr>
              <a:t>How to claim instructions</a:t>
            </a:r>
            <a:endParaRPr lang="en-US" sz="2400" dirty="0">
              <a:solidFill>
                <a:schemeClr val="tx1"/>
              </a:solidFill>
            </a:endParaRPr>
          </a:p>
        </p:txBody>
      </p:sp>
      <p:sp>
        <p:nvSpPr>
          <p:cNvPr id="4" name="Slide Number Placeholder 3"/>
          <p:cNvSpPr>
            <a:spLocks noGrp="1"/>
          </p:cNvSpPr>
          <p:nvPr>
            <p:ph type="sldNum" sz="quarter" idx="4294967295"/>
          </p:nvPr>
        </p:nvSpPr>
        <p:spPr>
          <a:xfrm>
            <a:off x="274320" y="6356351"/>
            <a:ext cx="467783" cy="365125"/>
          </a:xfrm>
          <a:prstGeom prst="rect">
            <a:avLst/>
          </a:prstGeom>
        </p:spPr>
        <p:txBody>
          <a:bodyPr/>
          <a:lstStyle/>
          <a:p>
            <a:fld id="{600BAA8B-998A-4793-9AB8-94EE2C3B2243}" type="slidenum">
              <a:rPr lang="en-US" smtClean="0"/>
              <a:pPr/>
              <a:t>16</a:t>
            </a:fld>
            <a:endParaRPr lang="en-US" dirty="0"/>
          </a:p>
        </p:txBody>
      </p:sp>
      <p:sp>
        <p:nvSpPr>
          <p:cNvPr id="5" name="Title 4"/>
          <p:cNvSpPr>
            <a:spLocks noGrp="1"/>
          </p:cNvSpPr>
          <p:nvPr>
            <p:ph type="title"/>
          </p:nvPr>
        </p:nvSpPr>
        <p:spPr/>
        <p:txBody>
          <a:bodyPr>
            <a:normAutofit/>
          </a:bodyPr>
          <a:lstStyle/>
          <a:p>
            <a:r>
              <a:rPr lang="en-US" sz="3200" dirty="0" smtClean="0"/>
              <a:t>Contacts and Resources</a:t>
            </a:r>
            <a:endParaRPr lang="en-US" sz="3200" dirty="0"/>
          </a:p>
        </p:txBody>
      </p:sp>
    </p:spTree>
    <p:custDataLst>
      <p:tags r:id="rId1"/>
    </p:custDataLst>
    <p:extLst>
      <p:ext uri="{BB962C8B-B14F-4D97-AF65-F5344CB8AC3E}">
        <p14:creationId xmlns:p14="http://schemas.microsoft.com/office/powerpoint/2010/main" val="1741998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Together We Can</a:t>
            </a:r>
            <a:endParaRPr lang="en-US" dirty="0"/>
          </a:p>
        </p:txBody>
      </p:sp>
      <p:sp>
        <p:nvSpPr>
          <p:cNvPr id="5" name="Content Placeholder 4"/>
          <p:cNvSpPr>
            <a:spLocks noGrp="1"/>
          </p:cNvSpPr>
          <p:nvPr>
            <p:ph idx="1"/>
          </p:nvPr>
        </p:nvSpPr>
        <p:spPr/>
        <p:txBody>
          <a:bodyPr/>
          <a:lstStyle/>
          <a:p>
            <a:r>
              <a:rPr lang="en-US" b="1" dirty="0" smtClean="0"/>
              <a:t>CDE Vision </a:t>
            </a:r>
          </a:p>
          <a:p>
            <a:pPr lvl="1"/>
            <a:r>
              <a:rPr lang="en-US" dirty="0" smtClean="0"/>
              <a:t>All </a:t>
            </a:r>
            <a:r>
              <a:rPr lang="en-US" dirty="0"/>
              <a:t>students </a:t>
            </a:r>
            <a:r>
              <a:rPr lang="en-US" dirty="0" smtClean="0"/>
              <a:t>graduate ready for college and careers, and are prepared to be productive citizens of Colorado. </a:t>
            </a:r>
          </a:p>
          <a:p>
            <a:pPr marL="457200" lvl="1" indent="0">
              <a:buNone/>
            </a:pPr>
            <a:endParaRPr lang="en-US" dirty="0" smtClean="0"/>
          </a:p>
          <a:p>
            <a:r>
              <a:rPr lang="en-US" b="1" dirty="0" smtClean="0"/>
              <a:t>CDE Office of School Nutrition Mission</a:t>
            </a:r>
          </a:p>
          <a:p>
            <a:pPr lvl="1"/>
            <a:r>
              <a:rPr lang="en-US" dirty="0" smtClean="0"/>
              <a:t>The </a:t>
            </a:r>
            <a:r>
              <a:rPr lang="en-US" dirty="0"/>
              <a:t>Office of School Nutrition is committed to ensuring all school-aged children have equal access to healthy meals by supporting, training, and connecting Colorado’s child nutrition community.</a:t>
            </a:r>
          </a:p>
          <a:p>
            <a:endParaRPr lang="en-US" dirty="0"/>
          </a:p>
        </p:txBody>
      </p:sp>
    </p:spTree>
    <p:custDataLst>
      <p:tags r:id="rId1"/>
    </p:custDataLst>
    <p:extLst>
      <p:ext uri="{BB962C8B-B14F-4D97-AF65-F5344CB8AC3E}">
        <p14:creationId xmlns:p14="http://schemas.microsoft.com/office/powerpoint/2010/main" val="450949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USDA Nondiscrimination Statement</a:t>
            </a:r>
            <a:endParaRPr lang="en-US" dirty="0"/>
          </a:p>
        </p:txBody>
      </p:sp>
      <p:sp>
        <p:nvSpPr>
          <p:cNvPr id="3" name="Content Placeholder 2"/>
          <p:cNvSpPr>
            <a:spLocks noGrp="1"/>
          </p:cNvSpPr>
          <p:nvPr>
            <p:ph idx="1"/>
          </p:nvPr>
        </p:nvSpPr>
        <p:spPr>
          <a:xfrm>
            <a:off x="628650" y="1463040"/>
            <a:ext cx="7886700" cy="5134530"/>
          </a:xfrm>
        </p:spPr>
        <p:txBody>
          <a:bodyPr>
            <a:normAutofit fontScale="25000" lnSpcReduction="20000"/>
          </a:bodyPr>
          <a:lstStyle/>
          <a:p>
            <a:pPr marL="0" indent="0">
              <a:buNone/>
            </a:pPr>
            <a:r>
              <a:rPr lang="en-US" sz="4800" dirty="0"/>
              <a:t>In accordance with Federal civil rights law and U.S. Department of Agriculture (USDA) civil rights regulations and policies, the USDA, its Agencies, offices, and employees, and institutions participating in or administering USDA programs are prohibited from discriminating based on race, </a:t>
            </a:r>
            <a:r>
              <a:rPr lang="en-US" sz="4800" dirty="0" smtClean="0"/>
              <a:t>color</a:t>
            </a:r>
            <a:r>
              <a:rPr lang="en-US" sz="4800" dirty="0"/>
              <a:t>, national origin, sex, disability, age, or reprisal or retaliation for prior civil rights activity in any program or activity conducted or funded by USDA.  </a:t>
            </a:r>
          </a:p>
          <a:p>
            <a:pPr marL="0" indent="0">
              <a:buNone/>
            </a:pPr>
            <a:r>
              <a:rPr lang="en-US" sz="4800" dirty="0"/>
              <a:t>Persons with disabilities who require alternative means of communication for program information (e.g. Braille, large print, audiotape, American Sign Language, etc.), should contact the Agency (State or local) where they applied for benefits.  Individuals who are deaf, hard of hearing or have speech disabilities may contact USDA through the Federal Relay Service at (800) 877-8339.  Additionally, program information may be made available in languages other than English</a:t>
            </a:r>
            <a:r>
              <a:rPr lang="en-US" sz="4800" dirty="0" smtClean="0"/>
              <a:t>.</a:t>
            </a:r>
            <a:endParaRPr lang="en-US" sz="4800" dirty="0"/>
          </a:p>
          <a:p>
            <a:pPr marL="0" indent="0">
              <a:buNone/>
            </a:pPr>
            <a:r>
              <a:rPr lang="en-US" sz="4800" dirty="0"/>
              <a:t>To file a program complaint of discrimination, complete the USDA Program Discrimination Complaint Form, (AD-3027) found online at: How to File a Complaint </a:t>
            </a:r>
            <a:r>
              <a:rPr lang="en-US" sz="4800" dirty="0" smtClean="0"/>
              <a:t> </a:t>
            </a:r>
            <a:r>
              <a:rPr lang="en-US" sz="4800" dirty="0" smtClean="0">
                <a:hlinkClick r:id="rId3"/>
              </a:rPr>
              <a:t>http</a:t>
            </a:r>
            <a:r>
              <a:rPr lang="en-US" sz="4800" dirty="0">
                <a:hlinkClick r:id="rId3"/>
              </a:rPr>
              <a:t>://</a:t>
            </a:r>
            <a:r>
              <a:rPr lang="en-US" sz="4800" dirty="0" smtClean="0">
                <a:hlinkClick r:id="rId3"/>
              </a:rPr>
              <a:t>www.ascr.usda.gov/complaint_filing_cust.html</a:t>
            </a:r>
            <a:r>
              <a:rPr lang="en-US" sz="4800" dirty="0" smtClean="0"/>
              <a:t>, and </a:t>
            </a:r>
            <a:r>
              <a:rPr lang="en-US" sz="4800" dirty="0"/>
              <a:t>at any USDA office, or write a letter addressed to USDA and provide in the letter all of the information requested in the form. To request a copy of the complaint form, call (866) 632-9992. Submit your completed form or letter to USDA by: </a:t>
            </a:r>
          </a:p>
          <a:p>
            <a:endParaRPr lang="en-US" sz="4800" u="sng" dirty="0"/>
          </a:p>
          <a:p>
            <a:pPr marL="0" indent="0">
              <a:buNone/>
            </a:pPr>
            <a:r>
              <a:rPr lang="en-US" sz="4800" dirty="0"/>
              <a:t>(</a:t>
            </a:r>
            <a:r>
              <a:rPr lang="en-US" sz="4800" dirty="0" smtClean="0"/>
              <a:t>1) mail</a:t>
            </a:r>
            <a:r>
              <a:rPr lang="en-US" sz="4800" dirty="0"/>
              <a:t>: U.S. Department of Agriculture </a:t>
            </a:r>
          </a:p>
          <a:p>
            <a:pPr marL="0" indent="0">
              <a:buNone/>
            </a:pPr>
            <a:r>
              <a:rPr lang="en-US" sz="4800" dirty="0"/>
              <a:t> </a:t>
            </a:r>
            <a:r>
              <a:rPr lang="en-US" sz="4800" dirty="0" smtClean="0"/>
              <a:t>      Office </a:t>
            </a:r>
            <a:r>
              <a:rPr lang="en-US" sz="4800" dirty="0"/>
              <a:t>of the Assistant Secretary for Civil Rights </a:t>
            </a:r>
          </a:p>
          <a:p>
            <a:pPr marL="0" indent="0">
              <a:buNone/>
            </a:pPr>
            <a:r>
              <a:rPr lang="en-US" sz="4800" dirty="0" smtClean="0"/>
              <a:t>       1400 </a:t>
            </a:r>
            <a:r>
              <a:rPr lang="en-US" sz="4800" dirty="0"/>
              <a:t>Independence Avenue, SW </a:t>
            </a:r>
          </a:p>
          <a:p>
            <a:pPr marL="0" indent="0">
              <a:buNone/>
            </a:pPr>
            <a:r>
              <a:rPr lang="en-US" sz="4800" dirty="0" smtClean="0"/>
              <a:t>       Washington</a:t>
            </a:r>
            <a:r>
              <a:rPr lang="en-US" sz="4800" dirty="0"/>
              <a:t>, D.C. 20250-9410; </a:t>
            </a:r>
          </a:p>
          <a:p>
            <a:endParaRPr lang="en-US" sz="4800" dirty="0"/>
          </a:p>
          <a:p>
            <a:pPr marL="0" indent="0">
              <a:buNone/>
            </a:pPr>
            <a:r>
              <a:rPr lang="en-US" sz="4800" dirty="0" smtClean="0"/>
              <a:t> (</a:t>
            </a:r>
            <a:r>
              <a:rPr lang="en-US" sz="4800" dirty="0"/>
              <a:t>2) </a:t>
            </a:r>
            <a:r>
              <a:rPr lang="en-US" sz="4800" dirty="0" smtClean="0"/>
              <a:t>fax</a:t>
            </a:r>
            <a:r>
              <a:rPr lang="en-US" sz="4800" dirty="0"/>
              <a:t>: (202) 690-7442; or </a:t>
            </a:r>
          </a:p>
          <a:p>
            <a:endParaRPr lang="en-US" sz="4800" dirty="0"/>
          </a:p>
          <a:p>
            <a:pPr marL="0" indent="0">
              <a:buNone/>
            </a:pPr>
            <a:r>
              <a:rPr lang="en-US" sz="4800" dirty="0" smtClean="0"/>
              <a:t> (</a:t>
            </a:r>
            <a:r>
              <a:rPr lang="en-US" sz="4800" dirty="0"/>
              <a:t>3) </a:t>
            </a:r>
            <a:r>
              <a:rPr lang="en-US" sz="4800" dirty="0" smtClean="0"/>
              <a:t> email</a:t>
            </a:r>
            <a:r>
              <a:rPr lang="en-US" sz="4800" dirty="0"/>
              <a:t>: </a:t>
            </a:r>
            <a:r>
              <a:rPr lang="en-US" sz="4800" dirty="0" smtClean="0">
                <a:hlinkClick r:id="rId4"/>
              </a:rPr>
              <a:t>program.intake@usda.gov</a:t>
            </a:r>
            <a:r>
              <a:rPr lang="en-US" sz="4800" dirty="0" smtClean="0"/>
              <a:t> </a:t>
            </a:r>
            <a:endParaRPr lang="en-US" sz="4800" dirty="0"/>
          </a:p>
          <a:p>
            <a:endParaRPr lang="en-US" sz="4800" dirty="0"/>
          </a:p>
          <a:p>
            <a:pPr marL="0" indent="0">
              <a:buNone/>
            </a:pPr>
            <a:r>
              <a:rPr lang="en-US" sz="4800" dirty="0"/>
              <a:t>This institution is an equal opportunity provider.</a:t>
            </a:r>
          </a:p>
          <a:p>
            <a:pPr marL="0" indent="0">
              <a:buNone/>
            </a:pPr>
            <a:endParaRPr lang="en-US" dirty="0"/>
          </a:p>
        </p:txBody>
      </p:sp>
      <p:sp>
        <p:nvSpPr>
          <p:cNvPr id="4" name="Slide Number Placeholder 3"/>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lumMod val="50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16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2425979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0" indent="-457200">
              <a:spcBef>
                <a:spcPts val="1200"/>
              </a:spcBef>
              <a:buFont typeface="+mj-lt"/>
              <a:buAutoNum type="arabicPeriod"/>
            </a:pPr>
            <a:r>
              <a:rPr lang="en-US" sz="2800" dirty="0" smtClean="0"/>
              <a:t>Define the requirements for an edit check</a:t>
            </a:r>
          </a:p>
          <a:p>
            <a:pPr marL="457200" indent="-457200">
              <a:spcBef>
                <a:spcPts val="1200"/>
              </a:spcBef>
              <a:buFont typeface="+mj-lt"/>
              <a:buAutoNum type="arabicPeriod"/>
            </a:pPr>
            <a:r>
              <a:rPr lang="en-US" sz="2800" dirty="0" smtClean="0"/>
              <a:t>Explain how to submit a claim in the CO Child Nutrition Hub</a:t>
            </a:r>
          </a:p>
          <a:p>
            <a:pPr marL="457200" indent="-457200">
              <a:spcBef>
                <a:spcPts val="1200"/>
              </a:spcBef>
              <a:buFont typeface="+mj-lt"/>
              <a:buAutoNum type="arabicPeriod"/>
            </a:pPr>
            <a:r>
              <a:rPr lang="en-US" sz="2800" dirty="0" smtClean="0"/>
              <a:t>Describe the checks and balances to ensure accurate meal counting and claiming</a:t>
            </a:r>
          </a:p>
          <a:p>
            <a:pPr marL="0" indent="0">
              <a:buNone/>
            </a:pPr>
            <a:endParaRPr lang="en-US" dirty="0" smtClean="0"/>
          </a:p>
          <a:p>
            <a:pPr marL="0" indent="0">
              <a:buNone/>
            </a:pPr>
            <a:endParaRPr lang="en-US" dirty="0" smtClean="0"/>
          </a:p>
          <a:p>
            <a:pPr lvl="1"/>
            <a:endParaRPr lang="en-US" dirty="0" smtClean="0"/>
          </a:p>
          <a:p>
            <a:pPr marL="0" indent="0">
              <a:buNone/>
            </a:pPr>
            <a:endParaRPr lang="en-US" dirty="0" smtClean="0"/>
          </a:p>
          <a:p>
            <a:pPr marL="0" indent="0">
              <a:buNone/>
            </a:pPr>
            <a:endParaRPr lang="en-US" dirty="0" smtClean="0"/>
          </a:p>
          <a:p>
            <a:endParaRPr lang="en-US" dirty="0" smtClean="0"/>
          </a:p>
          <a:p>
            <a:endParaRPr lang="en-US" dirty="0"/>
          </a:p>
        </p:txBody>
      </p:sp>
      <p:sp>
        <p:nvSpPr>
          <p:cNvPr id="3" name="Title 2"/>
          <p:cNvSpPr>
            <a:spLocks noGrp="1"/>
          </p:cNvSpPr>
          <p:nvPr>
            <p:ph type="title"/>
          </p:nvPr>
        </p:nvSpPr>
        <p:spPr/>
        <p:txBody>
          <a:bodyPr>
            <a:normAutofit/>
          </a:bodyPr>
          <a:lstStyle/>
          <a:p>
            <a:r>
              <a:rPr lang="en-US" sz="3200" dirty="0" smtClean="0"/>
              <a:t>Learning Objectives</a:t>
            </a:r>
            <a:endParaRPr lang="en-US" sz="3200" dirty="0"/>
          </a:p>
        </p:txBody>
      </p:sp>
    </p:spTree>
    <p:custDataLst>
      <p:tags r:id="rId1"/>
    </p:custDataLst>
    <p:extLst>
      <p:ext uri="{BB962C8B-B14F-4D97-AF65-F5344CB8AC3E}">
        <p14:creationId xmlns:p14="http://schemas.microsoft.com/office/powerpoint/2010/main" val="2924014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19168" y="1385600"/>
            <a:ext cx="4307858" cy="2337620"/>
          </a:xfrm>
        </p:spPr>
        <p:txBody>
          <a:bodyPr>
            <a:normAutofit fontScale="90000"/>
          </a:bodyPr>
          <a:lstStyle/>
          <a:p>
            <a:r>
              <a:rPr lang="en-US" b="1" u="sng" dirty="0" smtClean="0"/>
              <a:t>Claiming</a:t>
            </a:r>
            <a:r>
              <a:rPr lang="en-US" dirty="0" smtClean="0"/>
              <a:t/>
            </a:r>
            <a:br>
              <a:rPr lang="en-US" dirty="0" smtClean="0"/>
            </a:br>
            <a:r>
              <a:rPr lang="en-US" sz="2700" dirty="0" smtClean="0"/>
              <a:t>The process and/or procedure of submitting monthly meal counts to CDE School Nutrition, within the regulated timeframe, for federal and state reimbursement.</a:t>
            </a:r>
            <a:endParaRPr lang="en-US" sz="2700"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5</a:t>
            </a:fld>
            <a:endParaRPr lang="en-US" dirty="0"/>
          </a:p>
        </p:txBody>
      </p:sp>
      <p:sp>
        <p:nvSpPr>
          <p:cNvPr id="6" name="Title 4"/>
          <p:cNvSpPr txBox="1">
            <a:spLocks/>
          </p:cNvSpPr>
          <p:nvPr/>
        </p:nvSpPr>
        <p:spPr>
          <a:xfrm>
            <a:off x="4743350" y="3723220"/>
            <a:ext cx="4307858" cy="2337620"/>
          </a:xfrm>
          <a:prstGeom prst="rect">
            <a:avLst/>
          </a:prstGeom>
        </p:spPr>
        <p:txBody>
          <a:bodyPr vert="horz" lIns="91440" tIns="45720" rIns="91440" bIns="45720" rtlCol="0" anchor="t" anchorCtr="0">
            <a:normAutofit fontScale="97500"/>
          </a:bodyPr>
          <a:lstStyle>
            <a:lvl1pPr algn="ctr" defTabSz="914400" rtl="0" eaLnBrk="1" latinLnBrk="0" hangingPunct="1">
              <a:lnSpc>
                <a:spcPct val="90000"/>
              </a:lnSpc>
              <a:spcBef>
                <a:spcPct val="0"/>
              </a:spcBef>
              <a:buNone/>
              <a:defRPr sz="4000" kern="1200">
                <a:solidFill>
                  <a:schemeClr val="bg1"/>
                </a:solidFill>
                <a:latin typeface="Museo Slab 500" panose="02000000000000000000" pitchFamily="50" charset="0"/>
                <a:ea typeface="+mj-ea"/>
                <a:cs typeface="+mj-cs"/>
              </a:defRPr>
            </a:lvl1pPr>
          </a:lstStyle>
          <a:p>
            <a:r>
              <a:rPr lang="en-US" sz="3700" b="1" u="sng" dirty="0" smtClean="0"/>
              <a:t>Meal Counts</a:t>
            </a:r>
            <a:r>
              <a:rPr lang="en-US" dirty="0" smtClean="0"/>
              <a:t/>
            </a:r>
            <a:br>
              <a:rPr lang="en-US" dirty="0" smtClean="0"/>
            </a:br>
            <a:r>
              <a:rPr lang="en-US" sz="2500" dirty="0" smtClean="0"/>
              <a:t>The total amount of reimbursable meals, separated by category, served to students at the Point of Sale (POS).</a:t>
            </a:r>
            <a:endParaRPr lang="en-US" sz="2500" dirty="0"/>
          </a:p>
        </p:txBody>
      </p:sp>
    </p:spTree>
    <p:custDataLst>
      <p:tags r:id="rId1"/>
    </p:custDataLst>
    <p:extLst>
      <p:ext uri="{BB962C8B-B14F-4D97-AF65-F5344CB8AC3E}">
        <p14:creationId xmlns:p14="http://schemas.microsoft.com/office/powerpoint/2010/main" val="1121598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Documentation </a:t>
            </a:r>
            <a:br>
              <a:rPr lang="en-US" dirty="0" smtClean="0"/>
            </a:br>
            <a:r>
              <a:rPr lang="en-US" dirty="0" smtClean="0"/>
              <a:t>&amp;</a:t>
            </a:r>
            <a:br>
              <a:rPr lang="en-US" dirty="0" smtClean="0"/>
            </a:br>
            <a:r>
              <a:rPr lang="en-US" dirty="0" smtClean="0"/>
              <a:t>Edit Checks</a:t>
            </a:r>
            <a:endParaRPr lang="en-US" dirty="0"/>
          </a:p>
        </p:txBody>
      </p:sp>
      <p:sp>
        <p:nvSpPr>
          <p:cNvPr id="3" name="Slide Number Placeholder 2"/>
          <p:cNvSpPr>
            <a:spLocks noGrp="1"/>
          </p:cNvSpPr>
          <p:nvPr>
            <p:ph type="sldNum" sz="quarter" idx="12"/>
          </p:nvPr>
        </p:nvSpPr>
        <p:spPr/>
        <p:txBody>
          <a:bodyPr/>
          <a:lstStyle/>
          <a:p>
            <a:fld id="{C479D5F6-EDCB-402A-AC08-4943A1820E8F}" type="slidenum">
              <a:rPr lang="en-US" smtClean="0"/>
              <a:pPr/>
              <a:t>6</a:t>
            </a:fld>
            <a:endParaRPr lang="en-US" dirty="0"/>
          </a:p>
        </p:txBody>
      </p:sp>
    </p:spTree>
    <p:custDataLst>
      <p:tags r:id="rId1"/>
    </p:custDataLst>
    <p:extLst>
      <p:ext uri="{BB962C8B-B14F-4D97-AF65-F5344CB8AC3E}">
        <p14:creationId xmlns:p14="http://schemas.microsoft.com/office/powerpoint/2010/main" val="2462311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8650" y="1463039"/>
            <a:ext cx="7886700" cy="4556256"/>
          </a:xfrm>
        </p:spPr>
        <p:txBody>
          <a:bodyPr anchor="ctr">
            <a:normAutofit/>
          </a:bodyPr>
          <a:lstStyle/>
          <a:p>
            <a:pPr>
              <a:spcBef>
                <a:spcPts val="1200"/>
              </a:spcBef>
            </a:pPr>
            <a:r>
              <a:rPr lang="en-US" sz="2800" dirty="0" smtClean="0"/>
              <a:t>All meal count/collection systems must track meals served: </a:t>
            </a:r>
          </a:p>
          <a:p>
            <a:pPr lvl="1">
              <a:spcBef>
                <a:spcPts val="1200"/>
              </a:spcBef>
              <a:buFont typeface="Wingdings" panose="05000000000000000000" pitchFamily="2" charset="2"/>
              <a:buChar char="Ø"/>
            </a:pPr>
            <a:r>
              <a:rPr lang="en-US" sz="2400" dirty="0" smtClean="0"/>
              <a:t>By site</a:t>
            </a:r>
          </a:p>
          <a:p>
            <a:pPr lvl="1">
              <a:spcBef>
                <a:spcPts val="1200"/>
              </a:spcBef>
              <a:buFont typeface="Wingdings" panose="05000000000000000000" pitchFamily="2" charset="2"/>
              <a:buChar char="Ø"/>
            </a:pPr>
            <a:r>
              <a:rPr lang="en-US" sz="2400" dirty="0" smtClean="0"/>
              <a:t>By category (i.e. free, reduced-price and paid eligibility)</a:t>
            </a:r>
          </a:p>
          <a:p>
            <a:pPr lvl="1">
              <a:spcBef>
                <a:spcPts val="1200"/>
              </a:spcBef>
              <a:buFont typeface="Wingdings" panose="05000000000000000000" pitchFamily="2" charset="2"/>
              <a:buChar char="Ø"/>
            </a:pPr>
            <a:r>
              <a:rPr lang="en-US" sz="2400" dirty="0" smtClean="0"/>
              <a:t>At the district/SFA level</a:t>
            </a:r>
          </a:p>
          <a:p>
            <a:pPr>
              <a:spcBef>
                <a:spcPts val="1200"/>
              </a:spcBef>
            </a:pPr>
            <a:r>
              <a:rPr lang="en-US" sz="2800" dirty="0" smtClean="0"/>
              <a:t>Electronic POS can assist in totaling meal counts</a:t>
            </a:r>
          </a:p>
          <a:p>
            <a:pPr>
              <a:spcBef>
                <a:spcPts val="1200"/>
              </a:spcBef>
            </a:pPr>
            <a:r>
              <a:rPr lang="en-US" sz="2800" dirty="0" smtClean="0"/>
              <a:t>Documentation must be easily interpreted and consolidated into an accurate monthly claim for reimbursement </a:t>
            </a:r>
          </a:p>
          <a:p>
            <a:endParaRPr lang="en-US" dirty="0"/>
          </a:p>
        </p:txBody>
      </p:sp>
      <p:sp>
        <p:nvSpPr>
          <p:cNvPr id="3" name="Title 2"/>
          <p:cNvSpPr>
            <a:spLocks noGrp="1"/>
          </p:cNvSpPr>
          <p:nvPr>
            <p:ph type="title"/>
          </p:nvPr>
        </p:nvSpPr>
        <p:spPr/>
        <p:txBody>
          <a:bodyPr>
            <a:normAutofit/>
          </a:bodyPr>
          <a:lstStyle/>
          <a:p>
            <a:r>
              <a:rPr lang="en-US" sz="3200" dirty="0" smtClean="0"/>
              <a:t>Required Documentation </a:t>
            </a:r>
            <a:endParaRPr lang="en-US" sz="3200" dirty="0"/>
          </a:p>
        </p:txBody>
      </p:sp>
    </p:spTree>
    <p:custDataLst>
      <p:tags r:id="rId1"/>
    </p:custDataLst>
    <p:extLst>
      <p:ext uri="{BB962C8B-B14F-4D97-AF65-F5344CB8AC3E}">
        <p14:creationId xmlns:p14="http://schemas.microsoft.com/office/powerpoint/2010/main" val="21793980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1189" y="1553811"/>
            <a:ext cx="4449394" cy="4679063"/>
          </a:xfrm>
        </p:spPr>
        <p:txBody>
          <a:bodyPr>
            <a:normAutofit/>
          </a:bodyPr>
          <a:lstStyle/>
          <a:p>
            <a:r>
              <a:rPr lang="en-US" sz="2400" u="sng" dirty="0" smtClean="0"/>
              <a:t>Edit checks</a:t>
            </a:r>
            <a:r>
              <a:rPr lang="en-US" sz="2400" dirty="0" smtClean="0"/>
              <a:t>: required internal controls </a:t>
            </a:r>
            <a:r>
              <a:rPr lang="en-US" dirty="0" smtClean="0"/>
              <a:t>which </a:t>
            </a:r>
            <a:r>
              <a:rPr lang="en-US" sz="2400" dirty="0" smtClean="0"/>
              <a:t>ensure </a:t>
            </a:r>
            <a:r>
              <a:rPr lang="en-US" sz="2400" dirty="0"/>
              <a:t>accurate claims for reimbursement</a:t>
            </a:r>
            <a:r>
              <a:rPr lang="en-US" sz="2400" dirty="0" smtClean="0"/>
              <a:t> </a:t>
            </a:r>
          </a:p>
          <a:p>
            <a:r>
              <a:rPr lang="en-US" sz="2400" u="sng" dirty="0" smtClean="0"/>
              <a:t>Attendance factor</a:t>
            </a:r>
            <a:r>
              <a:rPr lang="en-US" sz="2400" dirty="0" smtClean="0"/>
              <a:t>: percentage which accounts for the difference between enrollment and daily attendance; defaults to 96%</a:t>
            </a:r>
          </a:p>
          <a:p>
            <a:r>
              <a:rPr lang="en-US" dirty="0"/>
              <a:t>Can never claim more free, reduced-price, paid meals served </a:t>
            </a:r>
            <a:r>
              <a:rPr lang="en-US" dirty="0" smtClean="0"/>
              <a:t>(x) </a:t>
            </a:r>
            <a:r>
              <a:rPr lang="en-US" dirty="0"/>
              <a:t>the number of serving </a:t>
            </a:r>
            <a:r>
              <a:rPr lang="en-US" dirty="0" smtClean="0"/>
              <a:t>days</a:t>
            </a:r>
            <a:endParaRPr lang="en-US" dirty="0"/>
          </a:p>
        </p:txBody>
      </p:sp>
      <p:pic>
        <p:nvPicPr>
          <p:cNvPr id="6" name="Content Placeholder 5" descr="Sample Daily Edit Check Form Image" title="Sample Daily Edit Check Form Image"/>
          <p:cNvPicPr>
            <a:picLocks noGrp="1" noChangeAspect="1"/>
          </p:cNvPicPr>
          <p:nvPr>
            <p:ph idx="4294967295"/>
          </p:nvPr>
        </p:nvPicPr>
        <p:blipFill>
          <a:blip r:embed="rId4"/>
          <a:stretch>
            <a:fillRect/>
          </a:stretch>
        </p:blipFill>
        <p:spPr>
          <a:xfrm>
            <a:off x="4645080" y="2302703"/>
            <a:ext cx="3859102" cy="2865368"/>
          </a:xfrm>
          <a:prstGeom prst="rect">
            <a:avLst/>
          </a:prstGeom>
        </p:spPr>
      </p:pic>
      <p:sp>
        <p:nvSpPr>
          <p:cNvPr id="3" name="Title 2"/>
          <p:cNvSpPr>
            <a:spLocks noGrp="1"/>
          </p:cNvSpPr>
          <p:nvPr>
            <p:ph type="title"/>
          </p:nvPr>
        </p:nvSpPr>
        <p:spPr/>
        <p:txBody>
          <a:bodyPr>
            <a:normAutofit/>
          </a:bodyPr>
          <a:lstStyle/>
          <a:p>
            <a:r>
              <a:rPr lang="en-US" sz="3200" dirty="0" smtClean="0"/>
              <a:t>Reports and Edit Checks</a:t>
            </a:r>
            <a:endParaRPr lang="en-US" sz="3200" dirty="0"/>
          </a:p>
        </p:txBody>
      </p:sp>
      <p:pic>
        <p:nvPicPr>
          <p:cNvPr id="7" name="Picture 6" descr="Sample Daily Edit Check Form Title  Image" title="Sample Daily Edit Check Form Title  Image"/>
          <p:cNvPicPr>
            <a:picLocks noChangeAspect="1"/>
          </p:cNvPicPr>
          <p:nvPr/>
        </p:nvPicPr>
        <p:blipFill>
          <a:blip r:embed="rId5"/>
          <a:stretch>
            <a:fillRect/>
          </a:stretch>
        </p:blipFill>
        <p:spPr>
          <a:xfrm>
            <a:off x="4550583" y="1553811"/>
            <a:ext cx="4048095" cy="646232"/>
          </a:xfrm>
          <a:prstGeom prst="rect">
            <a:avLst/>
          </a:prstGeom>
        </p:spPr>
      </p:pic>
    </p:spTree>
    <p:custDataLst>
      <p:tags r:id="rId1"/>
    </p:custDataLst>
    <p:extLst>
      <p:ext uri="{BB962C8B-B14F-4D97-AF65-F5344CB8AC3E}">
        <p14:creationId xmlns:p14="http://schemas.microsoft.com/office/powerpoint/2010/main" val="26893545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1200"/>
              </a:spcBef>
            </a:pPr>
            <a:r>
              <a:rPr lang="en-US" sz="2800" dirty="0" smtClean="0"/>
              <a:t>Be aware of patterns (repeat counts, repeat enrollment numbers)</a:t>
            </a:r>
          </a:p>
          <a:p>
            <a:pPr>
              <a:spcBef>
                <a:spcPts val="1200"/>
              </a:spcBef>
            </a:pPr>
            <a:r>
              <a:rPr lang="en-US" sz="2800" dirty="0" smtClean="0"/>
              <a:t>100% participation – depending on the size of the school, this may occur</a:t>
            </a:r>
          </a:p>
          <a:p>
            <a:pPr>
              <a:spcBef>
                <a:spcPts val="1200"/>
              </a:spcBef>
            </a:pPr>
            <a:r>
              <a:rPr lang="en-US" sz="2800" dirty="0" smtClean="0"/>
              <a:t>Note any other factors that might be affecting the claims</a:t>
            </a:r>
          </a:p>
          <a:p>
            <a:pPr lvl="1">
              <a:spcBef>
                <a:spcPts val="1200"/>
              </a:spcBef>
              <a:buFont typeface="Wingdings" panose="05000000000000000000" pitchFamily="2" charset="2"/>
              <a:buChar char="Ø"/>
            </a:pPr>
            <a:r>
              <a:rPr lang="en-US" sz="2400" dirty="0" smtClean="0"/>
              <a:t>Visiting students</a:t>
            </a:r>
          </a:p>
          <a:p>
            <a:pPr lvl="1">
              <a:spcBef>
                <a:spcPts val="1200"/>
              </a:spcBef>
              <a:buFont typeface="Wingdings" panose="05000000000000000000" pitchFamily="2" charset="2"/>
              <a:buChar char="Ø"/>
            </a:pPr>
            <a:r>
              <a:rPr lang="en-US" sz="2400" dirty="0" smtClean="0"/>
              <a:t>Claiming more than one site</a:t>
            </a:r>
          </a:p>
          <a:p>
            <a:pPr lvl="1">
              <a:spcBef>
                <a:spcPts val="1200"/>
              </a:spcBef>
              <a:buFont typeface="Wingdings" panose="05000000000000000000" pitchFamily="2" charset="2"/>
              <a:buChar char="Ø"/>
            </a:pPr>
            <a:r>
              <a:rPr lang="en-US" sz="2400" dirty="0" smtClean="0"/>
              <a:t>Claiming incorrect eligibilities</a:t>
            </a:r>
          </a:p>
          <a:p>
            <a:pPr marL="457200" lvl="1" indent="0">
              <a:buNone/>
            </a:pPr>
            <a:endParaRPr lang="en-US" dirty="0" smtClean="0"/>
          </a:p>
        </p:txBody>
      </p:sp>
      <p:sp>
        <p:nvSpPr>
          <p:cNvPr id="3" name="Title 2"/>
          <p:cNvSpPr>
            <a:spLocks noGrp="1"/>
          </p:cNvSpPr>
          <p:nvPr>
            <p:ph type="title"/>
          </p:nvPr>
        </p:nvSpPr>
        <p:spPr/>
        <p:txBody>
          <a:bodyPr>
            <a:normAutofit/>
          </a:bodyPr>
          <a:lstStyle/>
          <a:p>
            <a:r>
              <a:rPr lang="en-US" sz="3200" dirty="0" smtClean="0"/>
              <a:t>Things to Consider</a:t>
            </a:r>
            <a:endParaRPr lang="en-US" sz="3200" dirty="0"/>
          </a:p>
        </p:txBody>
      </p:sp>
    </p:spTree>
    <p:custDataLst>
      <p:tags r:id="rId1"/>
    </p:custDataLst>
    <p:extLst>
      <p:ext uri="{BB962C8B-B14F-4D97-AF65-F5344CB8AC3E}">
        <p14:creationId xmlns:p14="http://schemas.microsoft.com/office/powerpoint/2010/main" val="10589842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vYz6FNTD"/>
  <p:tag name="ARTICULATE_PROJECT_OPEN" val="0"/>
  <p:tag name="ARTICULATE_SLIDE_COUNT" val="16"/>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868</TotalTime>
  <Words>2821</Words>
  <Application>Microsoft Office PowerPoint</Application>
  <PresentationFormat>On-screen Show (4:3)</PresentationFormat>
  <Paragraphs>186</Paragraphs>
  <Slides>16</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Courier New</vt:lpstr>
      <vt:lpstr>Museo Slab 500</vt:lpstr>
      <vt:lpstr>Trebuchet MS</vt:lpstr>
      <vt:lpstr>Wingdings</vt:lpstr>
      <vt:lpstr>Office Theme</vt:lpstr>
      <vt:lpstr>Meal Claiming Guidance on how to claim reimbursable meals served  within the CO Child Nutrition Hub</vt:lpstr>
      <vt:lpstr>Together We Can</vt:lpstr>
      <vt:lpstr>USDA Nondiscrimination Statement</vt:lpstr>
      <vt:lpstr>Learning Objectives</vt:lpstr>
      <vt:lpstr>Claiming The process and/or procedure of submitting monthly meal counts to CDE School Nutrition, within the regulated timeframe, for federal and state reimbursement.</vt:lpstr>
      <vt:lpstr>Documentation  &amp; Edit Checks</vt:lpstr>
      <vt:lpstr>Required Documentation </vt:lpstr>
      <vt:lpstr>Reports and Edit Checks</vt:lpstr>
      <vt:lpstr>Things to Consider</vt:lpstr>
      <vt:lpstr>Claiming for  Reimbursement</vt:lpstr>
      <vt:lpstr>Recognized Students and Sites</vt:lpstr>
      <vt:lpstr>Claims for Reimbursement</vt:lpstr>
      <vt:lpstr>Reimbursement Rates</vt:lpstr>
      <vt:lpstr>Internal Controls/Monitoring</vt:lpstr>
      <vt:lpstr>Reimbursement Payments</vt:lpstr>
      <vt:lpstr>Contacts and Resources</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Grove, Alicia</cp:lastModifiedBy>
  <cp:revision>85</cp:revision>
  <dcterms:created xsi:type="dcterms:W3CDTF">2019-06-25T17:30:52Z</dcterms:created>
  <dcterms:modified xsi:type="dcterms:W3CDTF">2019-11-01T22:01:42Z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43A0DB69-F085-48E4-927D-CB5C66EDD3CC</vt:lpwstr>
  </property>
  <property fmtid="{D5CDD505-2E9C-101B-9397-08002B2CF9AE}" pid="3" name="ArticulatePath">
    <vt:lpwstr>CDE-Standard-PowerPoint-Yellow</vt:lpwstr>
  </property>
</Properties>
</file>