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Arimo" panose="020B0604020202020204" charset="0"/>
      <p:regular r:id="rId30"/>
    </p:embeddedFont>
    <p:embeddedFont>
      <p:font typeface="Calibri" panose="020F0502020204030204" pitchFamily="34" charset="0"/>
      <p:regular r:id="rId31"/>
      <p:bold r:id="rId32"/>
      <p:italic r:id="rId33"/>
      <p:boldItalic r:id="rId34"/>
    </p:embeddedFont>
    <p:embeddedFont>
      <p:font typeface="Catseye" panose="020B0604020202020204" charset="0"/>
      <p:regular r:id="rId35"/>
    </p:embeddedFont>
    <p:embeddedFont>
      <p:font typeface="Montserrat" panose="02000505000000020004" pitchFamily="2" charset="0"/>
      <p:regular r:id="rId36"/>
      <p:bold r:id="rId37"/>
    </p:embeddedFont>
    <p:embeddedFont>
      <p:font typeface="Museo Slab" panose="020B0604020202020204" charset="0"/>
      <p:regular r:id="rId38"/>
    </p:embeddedFont>
    <p:embeddedFont>
      <p:font typeface="Trebuchet MS" panose="020B0603020202020204" pitchFamily="34" charset="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0" d="100"/>
          <a:sy n="80" d="100"/>
        </p:scale>
        <p:origin x="8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Good afternoon, and welcome to the May on the menu call. I’m Megan Johnson, the Nutrition Programs Manager for the CDE School Nutrition Unit. </a:t>
            </a:r>
          </a:p>
          <a:p>
            <a:pPr lvl="0"/>
            <a:r>
              <a:rPr lang="en-US"/>
              <a:t>*Click record*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For the sponsor application, you'll want to prepare by gathering the information that will need to be submitted. For example, if there are any changes in personnel or contact information, if you have made changes to any free or reduced materials, or if you have recently switched software programs for benefit issuance or point of service. </a:t>
            </a:r>
          </a:p>
          <a:p>
            <a:pPr lvl="0"/>
            <a:endParaRPr lang="en-US"/>
          </a:p>
          <a:p>
            <a:pPr lvl="0"/>
            <a:r>
              <a:rPr lang="en-US"/>
              <a:t>Please keep in mind if you don't use CDE's templates for free &amp; reduced materials, that any changes in free &amp; reduced  materials such as the notice to households, application form, information letter to households, etc. need to be approved by CDE prior to use. This year all materials may need to be reviewed due to the updated Non-discrimination statement. If you need these materials approved prior to July 1st but aren't ready to submit your application yet, please work with your CDE point of contact who can approve any free &amp; reduced materials ahead of time.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Similar to the sponsor application, you will want to gather information for each school site prior to completing the application. If you participated in the National School Lunch Program last year, the site information will roll over and you will need to be prepared to update any changes to the site information. </a:t>
            </a:r>
          </a:p>
          <a:p>
            <a:pPr lvl="0"/>
            <a:endParaRPr lang="en-US"/>
          </a:p>
          <a:p>
            <a:pPr lvl="0"/>
            <a:r>
              <a:rPr lang="en-US"/>
              <a:t>If you participated in the SSO last year and a site application was not submitted, then the information will not roll over. The site information will also not roll over for any programs that you did not participate in last year. For example, if the site participated in the ASP this school year but did not participate in SBP or NSLP, the SBP and NSLP information will not roll over.</a:t>
            </a:r>
          </a:p>
          <a:p>
            <a:pPr lvl="0"/>
            <a:endParaRPr lang="en-US"/>
          </a:p>
          <a:p>
            <a:pPr lvl="0"/>
            <a:r>
              <a:rPr lang="en-US"/>
              <a:t>If you need historical information from past years' site applications, please work with your POC  who can pull application reports for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For the afterschool snack program, you will need to know some specific information about the snack program in order to apply. If snack will be served during the day as part of an extended school day, then be prepared to upload a school bell schedule as part of the upload checklist.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For the ASP, the USDA is allowing the same area eligibility options that were recently announced for the SFSP. These options apply to schools that participated in the SSO this school year and allow an ASP site to use either SY19-20 school data or current CEP data to establish area eligibility if the current school year data does not qualify the site. </a:t>
            </a:r>
          </a:p>
          <a:p>
            <a:pPr lvl="0"/>
            <a:endParaRPr lang="en-US"/>
          </a:p>
          <a:p>
            <a:pPr lvl="0"/>
            <a:r>
              <a:rPr lang="en-US"/>
              <a:t>With option 1, sites may use the October 1 school free and reduced price lunch count data from school year 2019-20. Sites that qualify using option 1 will be eligible for the ASP through the school year 2024-25.  </a:t>
            </a:r>
          </a:p>
          <a:p>
            <a:pPr lvl="0"/>
            <a:endParaRPr lang="en-US"/>
          </a:p>
          <a:p>
            <a:pPr lvl="0"/>
            <a:r>
              <a:rPr lang="en-US"/>
              <a:t>With option 2, sites may use their CEP Identified Student Percentage, or ISP, to qualify. The ISP is multiplied by the factor of 1.6, and if the resulting percentage is over 50% then the site would qualify. (ISP of 31.25 x 1.6 = 50%). CEP data is only valid for one school year, and sites using this method to qualify will need to re-establish area eligibility in the 2023-24 school year. </a:t>
            </a:r>
          </a:p>
          <a:p>
            <a:pPr lvl="0"/>
            <a:endParaRPr lang="en-US"/>
          </a:p>
          <a:p>
            <a:pPr lvl="0"/>
            <a:r>
              <a:rPr lang="en-US"/>
              <a:t>Sponsors can use a combination of options 1 and 2, but each site will only use one option to establish area eligibility. These options are only available during the  SY 2022-23.</a:t>
            </a:r>
          </a:p>
          <a:p>
            <a:pPr lvl="0"/>
            <a:endParaRPr lang="en-US"/>
          </a:p>
          <a:p>
            <a:pPr lvl="0"/>
            <a:endParaRPr lang="en-US"/>
          </a:p>
          <a:p>
            <a:pPr lvl="0"/>
            <a:r>
              <a:rPr lang="en-US"/>
              <a:t> </a:t>
            </a:r>
          </a:p>
          <a:p>
            <a:pPr lvl="0"/>
            <a:endParaRPr lang="en-US"/>
          </a:p>
          <a:p>
            <a:pPr lvl="0"/>
            <a:endParaRPr lang="en-US"/>
          </a:p>
          <a:p>
            <a:pPr lvl="0"/>
            <a:endParaRPr lang="en-US"/>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 this slide are important reminders for submitting your application this year. </a:t>
            </a:r>
          </a:p>
          <a:p>
            <a:pPr lvl="0"/>
            <a:endParaRPr lang="en-US"/>
          </a:p>
          <a:p>
            <a:pPr lvl="0"/>
            <a:r>
              <a:rPr lang="en-US"/>
              <a:t>First is that we ask that you leave any SSO site applications in 'pending validation' status in your application packet. Any SSO applications that are left in 'pending validation' status will not affect your application submission, and your POC will go in and delete those site applications for you. </a:t>
            </a:r>
          </a:p>
          <a:p>
            <a:pPr lvl="0"/>
            <a:endParaRPr lang="en-US"/>
          </a:p>
          <a:p>
            <a:pPr lvl="0"/>
            <a:r>
              <a:rPr lang="en-US"/>
              <a:t>Second, a friendly reminder to make sure that you have an SNP site app for all participating schools. This will help to avoid incorrect claims later on. If you need assistance with adding back sites, please reach out to your POC.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Another important piece of information is that through the online application we will be collecting an updated permanent agreement this year. This is because changes have been made to the non-discrimination statement and language has been added around the upcoming Medicaid direct certification demonstration project. More specific information around this exciting project will be in the DISH.</a:t>
            </a:r>
          </a:p>
          <a:p>
            <a:pPr lvl="0"/>
            <a:endParaRPr lang="en-US"/>
          </a:p>
          <a:p>
            <a:pPr lvl="0"/>
            <a:r>
              <a:rPr lang="en-US"/>
              <a:t>The permanent agreement will need to be signed by an authorized representative of the organization, which may be your superintendent, business official, or other authorized staff. This will be something to keep in mind as you are pulling together information needed to submit the application.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Linked are additional resources available for you during this application season. </a:t>
            </a:r>
          </a:p>
          <a:p>
            <a:pPr lvl="0"/>
            <a:endParaRPr lang="en-US"/>
          </a:p>
          <a:p>
            <a:pPr lvl="0"/>
            <a:r>
              <a:rPr lang="en-US"/>
              <a:t>The How to Apply web page has written application instructions, and we will post this training when the recording is available. </a:t>
            </a:r>
          </a:p>
          <a:p>
            <a:pPr lvl="0"/>
            <a:endParaRPr lang="en-US"/>
          </a:p>
          <a:p>
            <a:pPr lvl="0"/>
            <a:r>
              <a:rPr lang="en-US"/>
              <a:t>We also have a general portal and application training available as part of our trainings offerings on Moodle.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Application Demo:</a:t>
            </a:r>
          </a:p>
          <a:p>
            <a:pPr lvl="0"/>
            <a:endParaRPr lang="en-US"/>
          </a:p>
          <a:p>
            <a:pPr lvl="0"/>
            <a:r>
              <a:rPr lang="en-US"/>
              <a:t>Go through application packet, sponsor and site apps, checklist</a:t>
            </a:r>
          </a:p>
          <a:p>
            <a:pPr lvl="0"/>
            <a:endParaRPr lang="en-US"/>
          </a:p>
          <a:p>
            <a:pPr lvl="0"/>
            <a:r>
              <a:rPr lang="en-US"/>
              <a:t>Reminder to leave SSO apps, add in all schools that will participate in the fall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Poll questions: </a:t>
            </a:r>
          </a:p>
          <a:p>
            <a:pPr lvl="0"/>
            <a:endParaRPr lang="en-US"/>
          </a:p>
          <a:p>
            <a:pPr lvl="0"/>
            <a:r>
              <a:rPr lang="en-US"/>
              <a:t>- I know how to access the SNP applications and available resources (yes/no/need assistance)</a:t>
            </a:r>
          </a:p>
          <a:p>
            <a:pPr lvl="0"/>
            <a:r>
              <a:rPr lang="en-US"/>
              <a:t>- I know where to update contacts and who each contact should be at my district (yes/no/need assistance)</a:t>
            </a:r>
          </a:p>
          <a:p>
            <a:pPr lvl="0"/>
            <a:r>
              <a:rPr lang="en-US"/>
              <a:t>-I know how many site applications I will submit based on where meals are served (yes/no/need assistance)</a:t>
            </a:r>
          </a:p>
          <a:p>
            <a:pPr lvl="0"/>
            <a:endParaRPr lang="en-US"/>
          </a:p>
          <a:p>
            <a:pPr lvl="0"/>
            <a:r>
              <a:rPr lang="en-US"/>
              <a:t>For those who still need assistance for any of the topics covered, please message the speaker so we can connect you to your point person.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First, I will cover some quick Zoom housekeeping items before we jump into the content.</a:t>
            </a:r>
          </a:p>
          <a:p>
            <a:pPr lvl="0"/>
            <a:endParaRPr lang="en-US"/>
          </a:p>
          <a:p>
            <a:pPr lvl="0"/>
            <a:r>
              <a:rPr lang="en-US"/>
              <a:t>All attendees will enter muted. You will know that you are muted if the microphone button in the lower left corner has a slash across it. Next to the microphone is a camera icon. Click the camera icon to turn it on which will remove the slash across the icon. It is completely optional to turn on your camera today.</a:t>
            </a:r>
          </a:p>
          <a:p>
            <a:pPr lvl="0"/>
            <a:endParaRPr lang="en-US"/>
          </a:p>
          <a:p>
            <a:pPr lvl="0"/>
            <a:r>
              <a:rPr lang="en-US"/>
              <a:t>If you keep moving across the bottom portion of your screen you will see a chat icon in the middle. If you have any questions today, please insert them into the chat-we will monitor the chat and compile a list of questions to address at the end of the webinar if we have time.</a:t>
            </a:r>
          </a:p>
          <a:p>
            <a:pPr lvl="0"/>
            <a:endParaRPr lang="en-US"/>
          </a:p>
          <a:p>
            <a:pPr lvl="0"/>
            <a:r>
              <a:rPr lang="en-US"/>
              <a:t>We will insert the PowerPoint slides for today with speaker notes into the chat for you to download.</a:t>
            </a:r>
          </a:p>
          <a:p>
            <a:pPr lvl="0"/>
            <a:endParaRPr lang="en-US"/>
          </a:p>
          <a:p>
            <a:pPr lvl="0"/>
            <a:r>
              <a:rPr lang="en-US"/>
              <a:t>To the right of the chat icon, is an icon for closed captioning if you needed it. Go ahead and click this button for subtitles. </a:t>
            </a:r>
          </a:p>
          <a:p>
            <a:pPr lvl="0"/>
            <a:endParaRPr lang="en-US"/>
          </a:p>
          <a:p>
            <a:pPr lvl="0"/>
            <a:endParaRPr lang="en-US"/>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I'm happy to share the exciting news that CDE has received approval for all of our requested waivers for the 22-23 school year. </a:t>
            </a:r>
          </a:p>
          <a:p>
            <a:pPr lvl="0"/>
            <a:endParaRPr lang="en-US"/>
          </a:p>
          <a:p>
            <a:pPr lvl="0"/>
            <a:r>
              <a:rPr lang="en-US"/>
              <a:t>Some of these flexibilities will require CDE approval before use, and include:</a:t>
            </a:r>
          </a:p>
          <a:p>
            <a:pPr lvl="0"/>
            <a:r>
              <a:rPr lang="en-US"/>
              <a:t>Non-congregate meal service and parent pickup for all programs, </a:t>
            </a:r>
          </a:p>
          <a:p>
            <a:pPr lvl="0"/>
            <a:r>
              <a:rPr lang="en-US"/>
              <a:t>Meal times</a:t>
            </a:r>
          </a:p>
          <a:p>
            <a:pPr lvl="0"/>
            <a:r>
              <a:rPr lang="en-US"/>
              <a:t>Offer versus serve for NSLP only</a:t>
            </a:r>
          </a:p>
          <a:p>
            <a:pPr lvl="0"/>
            <a:r>
              <a:rPr lang="en-US"/>
              <a:t>Alternate serving sites for FFVP only</a:t>
            </a:r>
          </a:p>
          <a:p>
            <a:pPr lvl="0"/>
            <a:r>
              <a:rPr lang="en-US"/>
              <a:t>More information about the approval process for these is coming soon. </a:t>
            </a:r>
          </a:p>
          <a:p>
            <a:pPr lvl="0"/>
            <a:endParaRPr lang="en-US"/>
          </a:p>
          <a:p>
            <a:pPr lvl="0"/>
            <a:r>
              <a:rPr lang="en-US"/>
              <a:t>The flexibilities do not require prior approval include:</a:t>
            </a:r>
          </a:p>
          <a:p>
            <a:pPr lvl="0"/>
            <a:r>
              <a:rPr lang="en-US"/>
              <a:t>Local wellness policy assessment</a:t>
            </a:r>
          </a:p>
          <a:p>
            <a:pPr lvl="0"/>
            <a:r>
              <a:rPr lang="en-US"/>
              <a:t>Food service management company contract duration, and</a:t>
            </a:r>
          </a:p>
          <a:p>
            <a:pPr lvl="0"/>
            <a:r>
              <a:rPr lang="en-US"/>
              <a:t>Off-site monitoring</a:t>
            </a:r>
          </a:p>
          <a:p>
            <a:pPr lvl="0"/>
            <a:endParaRPr lang="en-US"/>
          </a:p>
          <a:p>
            <a:pPr lvl="0"/>
            <a:r>
              <a:rPr lang="en-US"/>
              <a:t>Finally, additional guidance on Paid Lunch Equity price increases and 30 day carryover eligibility are coming soon, so please continue to look for those announcements in the Dish newsletter.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waiver approvals also included the approval of non-congregate feeding and parent pickup for the Summer Food Service Program. </a:t>
            </a:r>
          </a:p>
          <a:p>
            <a:pPr lvl="0"/>
            <a:endParaRPr lang="en-US"/>
          </a:p>
          <a:p>
            <a:pPr lvl="0"/>
            <a:r>
              <a:rPr lang="en-US"/>
              <a:t>As summer sponsors begin planning for and serving meals at sites, they may start to see the impact of covid-19 on site operations. In order to use these waivers, sponsors may now request approval using the linked SFSP Waiver Request Form. </a:t>
            </a:r>
          </a:p>
          <a:p>
            <a:pPr lvl="0"/>
            <a:endParaRPr lang="en-US"/>
          </a:p>
          <a:p>
            <a:pPr lvl="0"/>
            <a:r>
              <a:rPr lang="en-US"/>
              <a:t>Please note that the use of these waivers will need to include justification of the impact of covid-19. Some examples of justification include:</a:t>
            </a:r>
          </a:p>
          <a:p>
            <a:pPr lvl="0"/>
            <a:r>
              <a:rPr lang="en-US"/>
              <a:t>- staffing shortages</a:t>
            </a:r>
          </a:p>
          <a:p>
            <a:pPr lvl="0"/>
            <a:r>
              <a:rPr lang="en-US"/>
              <a:t>- supply chain issues</a:t>
            </a:r>
          </a:p>
          <a:p>
            <a:pPr lvl="0"/>
            <a:r>
              <a:rPr lang="en-US"/>
              <a:t>- increase in local covid-10 cases, </a:t>
            </a:r>
          </a:p>
          <a:p>
            <a:pPr lvl="0"/>
            <a:r>
              <a:rPr lang="en-US"/>
              <a:t>- and local health guidance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waiver approvals also included the approval of non-congregate feeding and parent pickup for the Summer Food Service Program. </a:t>
            </a:r>
          </a:p>
          <a:p>
            <a:pPr lvl="0"/>
            <a:endParaRPr lang="en-US"/>
          </a:p>
          <a:p>
            <a:pPr lvl="0"/>
            <a:r>
              <a:rPr lang="en-US"/>
              <a:t>As summer sponsors begin planning for and serving meals at sites, they may start to see the impact of covid-19 on site operations. In order to use these waivers, sponsors may now request approval using the linked SFSP Waiver Request Form. </a:t>
            </a:r>
          </a:p>
          <a:p>
            <a:pPr lvl="0"/>
            <a:endParaRPr lang="en-US"/>
          </a:p>
          <a:p>
            <a:pPr lvl="0"/>
            <a:r>
              <a:rPr lang="en-US"/>
              <a:t>Please note that the use of these waivers will need to include justification of the impact of covid-19. Some examples of justification include:</a:t>
            </a:r>
          </a:p>
          <a:p>
            <a:pPr lvl="0"/>
            <a:r>
              <a:rPr lang="en-US"/>
              <a:t>- staffing shortages</a:t>
            </a:r>
          </a:p>
          <a:p>
            <a:pPr lvl="0"/>
            <a:r>
              <a:rPr lang="en-US"/>
              <a:t>- supply chain issues</a:t>
            </a:r>
          </a:p>
          <a:p>
            <a:pPr lvl="0"/>
            <a:r>
              <a:rPr lang="en-US"/>
              <a:t>- increase in local covid-10 cases, </a:t>
            </a:r>
          </a:p>
          <a:p>
            <a:pPr lvl="0"/>
            <a:r>
              <a:rPr lang="en-US"/>
              <a:t>- and local health guidance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case you missed last month's On the Menu Webinar, </a:t>
            </a:r>
          </a:p>
          <a:p>
            <a:pPr lvl="0"/>
            <a:r>
              <a:rPr lang="en-US"/>
              <a:t>School Nutrition is excited to share that outreach toolkits are available for FREE to all sponsors for all summer and school year meal sites. Complete this order form to order your summer and/or school toolkits. Toolkits will be shipped this summer.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We’re at the end of this training, so let’s wrap up and get to your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Linked on this page is an evaluation survey that you can take to access your training certificate for today. </a:t>
            </a:r>
          </a:p>
          <a:p>
            <a:pPr lvl="0"/>
            <a:endParaRPr lang="en-US"/>
          </a:p>
          <a:p>
            <a:pPr lvl="0"/>
            <a:r>
              <a:rPr lang="en-US"/>
              <a:t>This link will also be emailed out to all training attendees. The information on this slide is included for those watching this training at a later date as a recording. </a:t>
            </a:r>
          </a:p>
          <a:p>
            <a:pPr lvl="0"/>
            <a:r>
              <a:rPr lang="en-US"/>
              <a:t>Thank you so much for your feedback - we are always looking for ways to improve our trainings to better support you. </a:t>
            </a:r>
          </a:p>
          <a:p>
            <a:pPr lvl="0"/>
            <a:endParaRPr lang="en-US"/>
          </a:p>
          <a:p>
            <a:pPr lvl="0"/>
            <a:endParaRPr lang="en-US"/>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Thank you for your time today. Here are some helpful links for you to reach out to CDE with additional 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With the time we have left, I would like to answer some of your remaining questions. </a:t>
            </a:r>
          </a:p>
          <a:p>
            <a:pPr lvl="0"/>
            <a:endParaRPr lang="en-US"/>
          </a:p>
          <a:p>
            <a:pPr lvl="0"/>
            <a:r>
              <a:rPr lang="en-US"/>
              <a:t>If you have additional questions, please continue to add them to the chat. </a:t>
            </a:r>
          </a:p>
          <a:p>
            <a:pPr lvl="0"/>
            <a:endParaRPr lang="en-US"/>
          </a:p>
          <a:p>
            <a:pPr lvl="0"/>
            <a:r>
              <a:rPr lang="en-US"/>
              <a:t>If we do not have time to get to all of the questions, I will follow up via email to answer the questions that we aren't able to get to today. </a:t>
            </a:r>
          </a:p>
          <a:p>
            <a:pPr lvl="0"/>
            <a:endParaRPr lang="en-US"/>
          </a:p>
          <a:p>
            <a:pPr lvl="0"/>
            <a:endParaRPr lang="en-US"/>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Here are the CDE School Nutrition Unit’s Vision and Mission. We have spent time updating our vision and mission to reflect our team’s desire to support our child nutrition community and end childhood hunger in Colorado. </a:t>
            </a:r>
          </a:p>
          <a:p>
            <a:pPr lvl="0"/>
            <a:endParaRPr lang="en-US"/>
          </a:p>
          <a:p>
            <a:pPr lvl="0"/>
            <a:endParaRPr lang="en-US"/>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We include the nondiscrimination statement in our trainings as a reminder of our responsibilities to ensure all eligible people may participate in our child nutrition programs. As equal opportunity providers, we prohibit discrimination in our programs and provide fair and equitable treatment to every participant. For the full disclosure statement, visit the School Nutrition civil rights webpage.</a:t>
            </a:r>
          </a:p>
          <a:p>
            <a:pPr lvl="0"/>
            <a:endParaRPr lang="en-US"/>
          </a:p>
          <a:p>
            <a:pPr lvl="0"/>
            <a:endParaRPr lang="en-US"/>
          </a:p>
          <a:p>
            <a:pPr lvl="0"/>
            <a:r>
              <a:rPr lang="en-US"/>
              <a:t>Please note that the Non-discrimination statement has been updated by the USDA and now considers discrimination based on sex to include gender identify and sexual orientation. All program materials will need to be updated to include the updated statement.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Here are some other conditions for success to make our time together today as meaningful as possible.</a:t>
            </a:r>
          </a:p>
          <a:p>
            <a:pPr lvl="0"/>
            <a:r>
              <a:rPr lang="en-US"/>
              <a:t>Are there any other conditions that would help ensure a successful session that you would like to add today?</a:t>
            </a:r>
          </a:p>
          <a:p>
            <a:pPr lvl="0"/>
            <a:endParaRPr lang="en-US"/>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By the end of this training, you will be able to:</a:t>
            </a:r>
          </a:p>
          <a:p>
            <a:pPr lvl="0"/>
            <a:r>
              <a:rPr lang="en-US"/>
              <a:t>- Submit a complete and correct application for School Nutrition Programs.</a:t>
            </a:r>
          </a:p>
          <a:p>
            <a:pPr lvl="0"/>
            <a:r>
              <a:rPr lang="en-US"/>
              <a:t>- Describe current USDA waivers and area eligibility options. </a:t>
            </a:r>
          </a:p>
          <a:p>
            <a:pPr lvl="0"/>
            <a:r>
              <a:rPr lang="en-US"/>
              <a:t>- Locate SFSP review training and resources. </a:t>
            </a:r>
          </a:p>
          <a:p>
            <a:pPr lvl="0"/>
            <a:endParaRPr lang="en-US"/>
          </a:p>
          <a:p>
            <a:pPr lvl="0"/>
            <a:endParaRPr lang="en-US"/>
          </a:p>
          <a:p>
            <a:pPr lvl="0"/>
            <a:r>
              <a:rPr lang="en-US"/>
              <a:t>You will also receive 1  hour of training that can be applied to professional standards requirements. The areas covered by this training are operations and administration. </a:t>
            </a:r>
          </a:p>
          <a:p>
            <a:pPr lvl="0"/>
            <a:endParaRPr lang="en-US"/>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Here is the agenda for today’s training. We will cover waiver the school nutrition programs application for school year 2022-23, Program operation updates, and SFSP review schedule and materials.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Let’s get into the content for today. We’re going to start off with the school nutrition programs application process.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Applications for the National School Lunch Program, School Breakfast Program, and Afterschool Snack Program opened today!</a:t>
            </a:r>
          </a:p>
          <a:p>
            <a:pPr lvl="0"/>
            <a:endParaRPr lang="en-US"/>
          </a:p>
          <a:p>
            <a:pPr lvl="0"/>
            <a:r>
              <a:rPr lang="en-US"/>
              <a:t>Applications for all programs will be due on September 30th, which means you have plenty of time to work on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159" b="159"/>
          <a:stretch>
            <a:fillRect/>
          </a:stretch>
        </p:blipFill>
        <p:spPr>
          <a:xfrm>
            <a:off x="3698" y="9525"/>
            <a:ext cx="9136602" cy="5143499"/>
          </a:xfrm>
          <a:prstGeom prst="rect">
            <a:avLst/>
          </a:prstGeom>
        </p:spPr>
      </p:pic>
      <p:pic>
        <p:nvPicPr>
          <p:cNvPr id="3" name="Picture 3"/>
          <p:cNvPicPr>
            <a:picLocks noChangeAspect="1"/>
          </p:cNvPicPr>
          <p:nvPr/>
        </p:nvPicPr>
        <p:blipFill>
          <a:blip r:embed="rId4"/>
          <a:srcRect r="2388" b="2719"/>
          <a:stretch>
            <a:fillRect/>
          </a:stretch>
        </p:blipFill>
        <p:spPr>
          <a:xfrm>
            <a:off x="1192102" y="4455023"/>
            <a:ext cx="2029409" cy="685800"/>
          </a:xfrm>
          <a:prstGeom prst="rect">
            <a:avLst/>
          </a:prstGeom>
        </p:spPr>
      </p:pic>
      <p:pic>
        <p:nvPicPr>
          <p:cNvPr id="4" name="Picture 4"/>
          <p:cNvPicPr>
            <a:picLocks noChangeAspect="1"/>
          </p:cNvPicPr>
          <p:nvPr/>
        </p:nvPicPr>
        <p:blipFill>
          <a:blip r:embed="rId5"/>
          <a:srcRect r="326" b="326"/>
          <a:stretch>
            <a:fillRect/>
          </a:stretch>
        </p:blipFill>
        <p:spPr>
          <a:xfrm>
            <a:off x="1523455" y="140130"/>
            <a:ext cx="7655097" cy="5003369"/>
          </a:xfrm>
          <a:prstGeom prst="rect">
            <a:avLst/>
          </a:prstGeom>
        </p:spPr>
      </p:pic>
      <p:sp>
        <p:nvSpPr>
          <p:cNvPr id="5" name="TextBox 5"/>
          <p:cNvSpPr txBox="1"/>
          <p:nvPr/>
        </p:nvSpPr>
        <p:spPr>
          <a:xfrm>
            <a:off x="3700" y="323550"/>
            <a:ext cx="4773900" cy="3181731"/>
          </a:xfrm>
          <a:prstGeom prst="rect">
            <a:avLst/>
          </a:prstGeom>
        </p:spPr>
        <p:txBody>
          <a:bodyPr lIns="0" tIns="0" rIns="0" bIns="0" rtlCol="0" anchor="t">
            <a:spAutoFit/>
          </a:bodyPr>
          <a:lstStyle/>
          <a:p>
            <a:pPr algn="ctr">
              <a:lnSpc>
                <a:spcPts val="5472"/>
              </a:lnSpc>
            </a:pPr>
            <a:r>
              <a:rPr lang="en-US" sz="3800" spc="56">
                <a:solidFill>
                  <a:srgbClr val="000000"/>
                </a:solidFill>
                <a:latin typeface="Catseye"/>
              </a:rPr>
              <a:t>School Nutrition Program Application Training </a:t>
            </a:r>
          </a:p>
          <a:p>
            <a:pPr algn="ctr">
              <a:lnSpc>
                <a:spcPts val="2592"/>
              </a:lnSpc>
            </a:pPr>
            <a:endParaRPr lang="en-US" sz="3800" spc="56">
              <a:solidFill>
                <a:srgbClr val="000000"/>
              </a:solidFill>
              <a:latin typeface="Catseye"/>
            </a:endParaRPr>
          </a:p>
          <a:p>
            <a:pPr algn="ctr">
              <a:lnSpc>
                <a:spcPts val="3168"/>
              </a:lnSpc>
            </a:pPr>
            <a:r>
              <a:rPr lang="en-US" sz="2200" spc="26">
                <a:solidFill>
                  <a:srgbClr val="000000"/>
                </a:solidFill>
                <a:latin typeface="Montserrat"/>
              </a:rPr>
              <a:t>May 2022</a:t>
            </a:r>
          </a:p>
          <a:p>
            <a:pPr algn="ctr">
              <a:lnSpc>
                <a:spcPts val="2592"/>
              </a:lnSpc>
            </a:pPr>
            <a:r>
              <a:rPr lang="en-US" sz="1800" spc="-1">
                <a:solidFill>
                  <a:srgbClr val="000000"/>
                </a:solidFill>
                <a:latin typeface="Museo Slab"/>
              </a:rPr>
              <a:t>School Nutrition Unit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7" b="367"/>
          <a:stretch>
            <a:fillRect/>
          </a:stretch>
        </p:blipFill>
        <p:spPr>
          <a:xfrm>
            <a:off x="8451" y="0"/>
            <a:ext cx="9127096" cy="5143499"/>
          </a:xfrm>
          <a:prstGeom prst="rect">
            <a:avLst/>
          </a:prstGeom>
        </p:spPr>
      </p:pic>
      <p:pic>
        <p:nvPicPr>
          <p:cNvPr id="3" name="Picture 3"/>
          <p:cNvPicPr>
            <a:picLocks noChangeAspect="1"/>
          </p:cNvPicPr>
          <p:nvPr/>
        </p:nvPicPr>
        <p:blipFill>
          <a:blip r:embed="rId4"/>
          <a:srcRect r="2556" b="2719"/>
          <a:stretch>
            <a:fillRect/>
          </a:stretch>
        </p:blipFill>
        <p:spPr>
          <a:xfrm>
            <a:off x="1190935" y="4457699"/>
            <a:ext cx="2031741" cy="685800"/>
          </a:xfrm>
          <a:prstGeom prst="rect">
            <a:avLst/>
          </a:prstGeom>
        </p:spPr>
      </p:pic>
      <p:sp>
        <p:nvSpPr>
          <p:cNvPr id="4" name="TextBox 4"/>
          <p:cNvSpPr txBox="1"/>
          <p:nvPr/>
        </p:nvSpPr>
        <p:spPr>
          <a:xfrm>
            <a:off x="266224" y="530200"/>
            <a:ext cx="3611110" cy="368617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Information to gather: Sponsor application</a:t>
            </a:r>
          </a:p>
        </p:txBody>
      </p:sp>
      <p:sp>
        <p:nvSpPr>
          <p:cNvPr id="5" name="TextBox 5"/>
          <p:cNvSpPr txBox="1"/>
          <p:nvPr/>
        </p:nvSpPr>
        <p:spPr>
          <a:xfrm>
            <a:off x="4923547" y="1086328"/>
            <a:ext cx="4212000" cy="2754894"/>
          </a:xfrm>
          <a:prstGeom prst="rect">
            <a:avLst/>
          </a:prstGeom>
        </p:spPr>
        <p:txBody>
          <a:bodyPr lIns="0" tIns="0" rIns="0" bIns="0" rtlCol="0" anchor="t">
            <a:spAutoFit/>
          </a:bodyPr>
          <a:lstStyle/>
          <a:p>
            <a:pPr>
              <a:lnSpc>
                <a:spcPts val="1679"/>
              </a:lnSpc>
            </a:pPr>
            <a:endParaRPr/>
          </a:p>
          <a:p>
            <a:pPr>
              <a:lnSpc>
                <a:spcPts val="3309"/>
              </a:lnSpc>
            </a:pPr>
            <a:r>
              <a:rPr lang="en-US" sz="2300" spc="16">
                <a:solidFill>
                  <a:srgbClr val="000000"/>
                </a:solidFill>
                <a:latin typeface="Arimo"/>
              </a:rPr>
              <a:t>Any Changes in:</a:t>
            </a:r>
          </a:p>
          <a:p>
            <a:pPr marL="359868" lvl="1" indent="-179934">
              <a:lnSpc>
                <a:spcPts val="3309"/>
              </a:lnSpc>
              <a:buFont typeface="Arial"/>
              <a:buChar char="•"/>
            </a:pPr>
            <a:r>
              <a:rPr lang="en-US" sz="2300" spc="16">
                <a:solidFill>
                  <a:srgbClr val="000000"/>
                </a:solidFill>
                <a:latin typeface="Arimo"/>
              </a:rPr>
              <a:t>Contact information</a:t>
            </a:r>
          </a:p>
          <a:p>
            <a:pPr marL="359868" lvl="1" indent="-179934">
              <a:lnSpc>
                <a:spcPts val="3309"/>
              </a:lnSpc>
              <a:buFont typeface="Arial"/>
              <a:buChar char="•"/>
            </a:pPr>
            <a:r>
              <a:rPr lang="en-US" sz="2300" spc="16">
                <a:solidFill>
                  <a:srgbClr val="000000"/>
                </a:solidFill>
                <a:latin typeface="Arimo"/>
              </a:rPr>
              <a:t>Free and Reduced materials</a:t>
            </a:r>
          </a:p>
          <a:p>
            <a:pPr marL="359868" lvl="1" indent="-179934">
              <a:lnSpc>
                <a:spcPts val="3309"/>
              </a:lnSpc>
              <a:buFont typeface="Arial"/>
              <a:buChar char="•"/>
            </a:pPr>
            <a:r>
              <a:rPr lang="en-US" sz="2300" spc="32">
                <a:solidFill>
                  <a:srgbClr val="000000"/>
                </a:solidFill>
                <a:latin typeface="Museo Slab"/>
              </a:rPr>
              <a:t>Benefit issuance software</a:t>
            </a:r>
          </a:p>
          <a:p>
            <a:pPr algn="l">
              <a:lnSpc>
                <a:spcPts val="3310"/>
              </a:lnSpc>
            </a:pPr>
            <a:endParaRPr lang="en-US" sz="2300" spc="32">
              <a:solidFill>
                <a:srgbClr val="000000"/>
              </a:solidFill>
              <a:latin typeface="Muse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7" b="367"/>
          <a:stretch>
            <a:fillRect/>
          </a:stretch>
        </p:blipFill>
        <p:spPr>
          <a:xfrm>
            <a:off x="8451" y="0"/>
            <a:ext cx="9127096" cy="5143499"/>
          </a:xfrm>
          <a:prstGeom prst="rect">
            <a:avLst/>
          </a:prstGeom>
        </p:spPr>
      </p:pic>
      <p:pic>
        <p:nvPicPr>
          <p:cNvPr id="3" name="Picture 3"/>
          <p:cNvPicPr>
            <a:picLocks noChangeAspect="1"/>
          </p:cNvPicPr>
          <p:nvPr/>
        </p:nvPicPr>
        <p:blipFill>
          <a:blip r:embed="rId4"/>
          <a:srcRect r="2556" b="2719"/>
          <a:stretch>
            <a:fillRect/>
          </a:stretch>
        </p:blipFill>
        <p:spPr>
          <a:xfrm>
            <a:off x="1190935" y="4457699"/>
            <a:ext cx="2031741" cy="685800"/>
          </a:xfrm>
          <a:prstGeom prst="rect">
            <a:avLst/>
          </a:prstGeom>
        </p:spPr>
      </p:pic>
      <p:sp>
        <p:nvSpPr>
          <p:cNvPr id="4" name="TextBox 4"/>
          <p:cNvSpPr txBox="1"/>
          <p:nvPr/>
        </p:nvSpPr>
        <p:spPr>
          <a:xfrm>
            <a:off x="266224" y="530200"/>
            <a:ext cx="3611110" cy="368617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Information to gather: Site applications</a:t>
            </a:r>
          </a:p>
        </p:txBody>
      </p:sp>
      <p:sp>
        <p:nvSpPr>
          <p:cNvPr id="5" name="TextBox 5"/>
          <p:cNvSpPr txBox="1"/>
          <p:nvPr/>
        </p:nvSpPr>
        <p:spPr>
          <a:xfrm>
            <a:off x="4837822" y="837191"/>
            <a:ext cx="4212000" cy="4055057"/>
          </a:xfrm>
          <a:prstGeom prst="rect">
            <a:avLst/>
          </a:prstGeom>
        </p:spPr>
        <p:txBody>
          <a:bodyPr lIns="0" tIns="0" rIns="0" bIns="0" rtlCol="0" anchor="t">
            <a:spAutoFit/>
          </a:bodyPr>
          <a:lstStyle/>
          <a:p>
            <a:pPr>
              <a:lnSpc>
                <a:spcPts val="1679"/>
              </a:lnSpc>
            </a:pPr>
            <a:endParaRPr/>
          </a:p>
          <a:p>
            <a:pPr>
              <a:lnSpc>
                <a:spcPts val="3309"/>
              </a:lnSpc>
            </a:pPr>
            <a:r>
              <a:rPr lang="en-US" sz="2300" spc="16">
                <a:solidFill>
                  <a:srgbClr val="000000"/>
                </a:solidFill>
                <a:latin typeface="Arimo"/>
              </a:rPr>
              <a:t>Any Changes in:</a:t>
            </a:r>
          </a:p>
          <a:p>
            <a:pPr marL="359868" lvl="1" indent="-179934">
              <a:lnSpc>
                <a:spcPts val="3309"/>
              </a:lnSpc>
              <a:buFont typeface="Arial"/>
              <a:buChar char="•"/>
            </a:pPr>
            <a:r>
              <a:rPr lang="en-US" sz="2300" spc="16">
                <a:solidFill>
                  <a:srgbClr val="000000"/>
                </a:solidFill>
                <a:latin typeface="Arimo"/>
              </a:rPr>
              <a:t>Contact information</a:t>
            </a:r>
          </a:p>
          <a:p>
            <a:pPr marL="359868" lvl="1" indent="-179934">
              <a:lnSpc>
                <a:spcPts val="3309"/>
              </a:lnSpc>
              <a:buFont typeface="Arial"/>
              <a:buChar char="•"/>
            </a:pPr>
            <a:r>
              <a:rPr lang="en-US" sz="2300" spc="32">
                <a:solidFill>
                  <a:srgbClr val="000000"/>
                </a:solidFill>
                <a:latin typeface="Museo Slab"/>
              </a:rPr>
              <a:t>Grades at each school </a:t>
            </a:r>
          </a:p>
          <a:p>
            <a:pPr marL="359868" lvl="1" indent="-179934">
              <a:lnSpc>
                <a:spcPts val="3309"/>
              </a:lnSpc>
              <a:buFont typeface="Arial"/>
              <a:buChar char="•"/>
            </a:pPr>
            <a:r>
              <a:rPr lang="en-US" sz="2300" spc="32">
                <a:solidFill>
                  <a:srgbClr val="000000"/>
                </a:solidFill>
                <a:latin typeface="Museo Slab"/>
              </a:rPr>
              <a:t>Price of meals</a:t>
            </a:r>
          </a:p>
          <a:p>
            <a:pPr marL="359868" lvl="1" indent="-179934">
              <a:lnSpc>
                <a:spcPts val="3309"/>
              </a:lnSpc>
              <a:buFont typeface="Arial"/>
              <a:buChar char="•"/>
            </a:pPr>
            <a:r>
              <a:rPr lang="en-US" sz="2300" spc="32">
                <a:solidFill>
                  <a:srgbClr val="000000"/>
                </a:solidFill>
                <a:latin typeface="Museo Slab"/>
              </a:rPr>
              <a:t>Months/days of operation</a:t>
            </a:r>
          </a:p>
          <a:p>
            <a:pPr marL="359868" lvl="1" indent="-179934">
              <a:lnSpc>
                <a:spcPts val="3309"/>
              </a:lnSpc>
              <a:buFont typeface="Arial"/>
              <a:buChar char="•"/>
            </a:pPr>
            <a:r>
              <a:rPr lang="en-US" sz="2300" spc="32">
                <a:solidFill>
                  <a:srgbClr val="000000"/>
                </a:solidFill>
                <a:latin typeface="Museo Slab"/>
              </a:rPr>
              <a:t>Meal times</a:t>
            </a:r>
          </a:p>
          <a:p>
            <a:pPr marL="359868" lvl="1" indent="-179934">
              <a:lnSpc>
                <a:spcPts val="3309"/>
              </a:lnSpc>
              <a:buFont typeface="Arial"/>
              <a:buChar char="•"/>
            </a:pPr>
            <a:r>
              <a:rPr lang="en-US" sz="2300" spc="32">
                <a:solidFill>
                  <a:srgbClr val="000000"/>
                </a:solidFill>
                <a:latin typeface="Museo Slab"/>
              </a:rPr>
              <a:t>Programs offered </a:t>
            </a:r>
          </a:p>
          <a:p>
            <a:pPr>
              <a:lnSpc>
                <a:spcPts val="3309"/>
              </a:lnSpc>
            </a:pPr>
            <a:endParaRPr lang="en-US" sz="2300" spc="32">
              <a:solidFill>
                <a:srgbClr val="000000"/>
              </a:solidFill>
              <a:latin typeface="Museo Slab"/>
            </a:endParaRPr>
          </a:p>
          <a:p>
            <a:pPr algn="l">
              <a:lnSpc>
                <a:spcPts val="3310"/>
              </a:lnSpc>
            </a:pPr>
            <a:endParaRPr lang="en-US" sz="2300" spc="32">
              <a:solidFill>
                <a:srgbClr val="000000"/>
              </a:solidFill>
              <a:latin typeface="Muse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7" b="367"/>
          <a:stretch>
            <a:fillRect/>
          </a:stretch>
        </p:blipFill>
        <p:spPr>
          <a:xfrm>
            <a:off x="8451" y="0"/>
            <a:ext cx="9127096" cy="5143499"/>
          </a:xfrm>
          <a:prstGeom prst="rect">
            <a:avLst/>
          </a:prstGeom>
        </p:spPr>
      </p:pic>
      <p:pic>
        <p:nvPicPr>
          <p:cNvPr id="3" name="Picture 3"/>
          <p:cNvPicPr>
            <a:picLocks noChangeAspect="1"/>
          </p:cNvPicPr>
          <p:nvPr/>
        </p:nvPicPr>
        <p:blipFill>
          <a:blip r:embed="rId4"/>
          <a:srcRect r="2556" b="2719"/>
          <a:stretch>
            <a:fillRect/>
          </a:stretch>
        </p:blipFill>
        <p:spPr>
          <a:xfrm>
            <a:off x="1190935" y="4457699"/>
            <a:ext cx="2031741" cy="685800"/>
          </a:xfrm>
          <a:prstGeom prst="rect">
            <a:avLst/>
          </a:prstGeom>
        </p:spPr>
      </p:pic>
      <p:sp>
        <p:nvSpPr>
          <p:cNvPr id="4" name="TextBox 4"/>
          <p:cNvSpPr txBox="1"/>
          <p:nvPr/>
        </p:nvSpPr>
        <p:spPr>
          <a:xfrm>
            <a:off x="266224" y="1166888"/>
            <a:ext cx="3611110" cy="2781300"/>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Afterschool Snack Program</a:t>
            </a:r>
          </a:p>
        </p:txBody>
      </p:sp>
      <p:sp>
        <p:nvSpPr>
          <p:cNvPr id="5" name="TextBox 5"/>
          <p:cNvSpPr txBox="1"/>
          <p:nvPr/>
        </p:nvSpPr>
        <p:spPr>
          <a:xfrm>
            <a:off x="4932000" y="837191"/>
            <a:ext cx="4212000" cy="4026482"/>
          </a:xfrm>
          <a:prstGeom prst="rect">
            <a:avLst/>
          </a:prstGeom>
        </p:spPr>
        <p:txBody>
          <a:bodyPr lIns="0" tIns="0" rIns="0" bIns="0" rtlCol="0" anchor="t">
            <a:spAutoFit/>
          </a:bodyPr>
          <a:lstStyle/>
          <a:p>
            <a:pPr>
              <a:lnSpc>
                <a:spcPts val="1679"/>
              </a:lnSpc>
            </a:pPr>
            <a:endParaRPr/>
          </a:p>
          <a:p>
            <a:pPr>
              <a:lnSpc>
                <a:spcPts val="3309"/>
              </a:lnSpc>
            </a:pPr>
            <a:r>
              <a:rPr lang="en-US" sz="2300" spc="16">
                <a:solidFill>
                  <a:srgbClr val="000000"/>
                </a:solidFill>
                <a:latin typeface="Arimo"/>
              </a:rPr>
              <a:t>Required information:</a:t>
            </a:r>
          </a:p>
          <a:p>
            <a:pPr marL="359868" lvl="1" indent="-179934">
              <a:lnSpc>
                <a:spcPts val="3309"/>
              </a:lnSpc>
              <a:buFont typeface="Arial"/>
              <a:buChar char="•"/>
            </a:pPr>
            <a:r>
              <a:rPr lang="en-US" sz="2300" spc="32">
                <a:solidFill>
                  <a:srgbClr val="000000"/>
                </a:solidFill>
                <a:latin typeface="Museo Slab"/>
              </a:rPr>
              <a:t>Months/days of operation</a:t>
            </a:r>
          </a:p>
          <a:p>
            <a:pPr marL="359868" lvl="1" indent="-179934">
              <a:lnSpc>
                <a:spcPts val="3309"/>
              </a:lnSpc>
              <a:buFont typeface="Arial"/>
              <a:buChar char="•"/>
            </a:pPr>
            <a:r>
              <a:rPr lang="en-US" sz="2300" spc="32">
                <a:solidFill>
                  <a:srgbClr val="000000"/>
                </a:solidFill>
                <a:latin typeface="Museo Slab"/>
              </a:rPr>
              <a:t>Time snack is served</a:t>
            </a:r>
          </a:p>
          <a:p>
            <a:pPr marL="359868" lvl="1" indent="-179934">
              <a:lnSpc>
                <a:spcPts val="3309"/>
              </a:lnSpc>
              <a:buFont typeface="Arial"/>
              <a:buChar char="•"/>
            </a:pPr>
            <a:r>
              <a:rPr lang="en-US" sz="2300" spc="32">
                <a:solidFill>
                  <a:srgbClr val="000000"/>
                </a:solidFill>
                <a:latin typeface="Museo Slab"/>
              </a:rPr>
              <a:t>Bell schedule (extended day)</a:t>
            </a:r>
          </a:p>
          <a:p>
            <a:pPr marL="359868" lvl="1" indent="-179934">
              <a:lnSpc>
                <a:spcPts val="3309"/>
              </a:lnSpc>
              <a:buFont typeface="Arial"/>
              <a:buChar char="•"/>
            </a:pPr>
            <a:r>
              <a:rPr lang="en-US" sz="2300" spc="32">
                <a:solidFill>
                  <a:srgbClr val="000000"/>
                </a:solidFill>
                <a:latin typeface="Museo Slab"/>
              </a:rPr>
              <a:t>Area eligibility</a:t>
            </a:r>
          </a:p>
          <a:p>
            <a:pPr>
              <a:lnSpc>
                <a:spcPts val="3309"/>
              </a:lnSpc>
            </a:pPr>
            <a:endParaRPr lang="en-US" sz="2300" spc="32">
              <a:solidFill>
                <a:srgbClr val="000000"/>
              </a:solidFill>
              <a:latin typeface="Museo Slab"/>
            </a:endParaRPr>
          </a:p>
          <a:p>
            <a:pPr>
              <a:lnSpc>
                <a:spcPts val="3309"/>
              </a:lnSpc>
            </a:pPr>
            <a:endParaRPr lang="en-US" sz="2300" spc="32">
              <a:solidFill>
                <a:srgbClr val="000000"/>
              </a:solidFill>
              <a:latin typeface="Museo Slab"/>
            </a:endParaRPr>
          </a:p>
          <a:p>
            <a:pPr algn="l">
              <a:lnSpc>
                <a:spcPts val="3310"/>
              </a:lnSpc>
            </a:pPr>
            <a:endParaRPr lang="en-US" sz="2300" spc="32">
              <a:solidFill>
                <a:srgbClr val="000000"/>
              </a:solidFill>
              <a:latin typeface="Muse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85990" y="1199069"/>
            <a:ext cx="8175879" cy="74009"/>
            <a:chOff x="0" y="0"/>
            <a:chExt cx="10901173" cy="98679"/>
          </a:xfrm>
        </p:grpSpPr>
        <p:sp>
          <p:nvSpPr>
            <p:cNvPr id="3" name="Freeform 3"/>
            <p:cNvSpPr/>
            <p:nvPr/>
          </p:nvSpPr>
          <p:spPr>
            <a:xfrm>
              <a:off x="0" y="0"/>
              <a:ext cx="10901172" cy="98679"/>
            </a:xfrm>
            <a:custGeom>
              <a:avLst/>
              <a:gdLst/>
              <a:ahLst/>
              <a:cxnLst/>
              <a:rect l="l" t="t" r="r" b="b"/>
              <a:pathLst>
                <a:path w="10901172" h="98679">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id="4" name="Freeform 4"/>
            <p:cNvSpPr/>
            <p:nvPr/>
          </p:nvSpPr>
          <p:spPr>
            <a:xfrm>
              <a:off x="-5207" y="5969"/>
              <a:ext cx="10910951" cy="81534"/>
            </a:xfrm>
            <a:custGeom>
              <a:avLst/>
              <a:gdLst/>
              <a:ahLst/>
              <a:cxnLst/>
              <a:rect l="l" t="t" r="r" b="b"/>
              <a:pathLst>
                <a:path w="10910951" h="81534">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lnTo>
                    <a:pt x="5646927" y="33401"/>
                  </a:lnTo>
                  <a:lnTo>
                    <a:pt x="5645911" y="38100"/>
                  </a:ln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lnTo>
                    <a:pt x="2131440" y="33528"/>
                  </a:lnTo>
                  <a:lnTo>
                    <a:pt x="2130805" y="38227"/>
                  </a:ln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lnTo>
                    <a:pt x="4801743" y="51816"/>
                  </a:lnTo>
                  <a:lnTo>
                    <a:pt x="4802378" y="47117"/>
                  </a:ln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lnTo>
                    <a:pt x="6164326" y="51689"/>
                  </a:lnTo>
                  <a:lnTo>
                    <a:pt x="6164834" y="46990"/>
                  </a:ln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id="5" name="Group 5"/>
          <p:cNvGrpSpPr>
            <a:grpSpLocks noChangeAspect="1"/>
          </p:cNvGrpSpPr>
          <p:nvPr/>
        </p:nvGrpSpPr>
        <p:grpSpPr>
          <a:xfrm rot="-10800000">
            <a:off x="485704" y="1204784"/>
            <a:ext cx="8175689" cy="63532"/>
            <a:chOff x="0" y="0"/>
            <a:chExt cx="10900919" cy="84709"/>
          </a:xfrm>
        </p:grpSpPr>
        <p:sp>
          <p:nvSpPr>
            <p:cNvPr id="6" name="Freeform 6"/>
            <p:cNvSpPr/>
            <p:nvPr/>
          </p:nvSpPr>
          <p:spPr>
            <a:xfrm>
              <a:off x="0" y="0"/>
              <a:ext cx="10900918" cy="84709"/>
            </a:xfrm>
            <a:custGeom>
              <a:avLst/>
              <a:gdLst/>
              <a:ahLst/>
              <a:cxnLst/>
              <a:rect l="l" t="t" r="r" b="b"/>
              <a:pathLst>
                <a:path w="10900918" h="84709">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id="7" name="Group 7"/>
          <p:cNvGrpSpPr>
            <a:grpSpLocks noChangeAspect="1"/>
          </p:cNvGrpSpPr>
          <p:nvPr/>
        </p:nvGrpSpPr>
        <p:grpSpPr>
          <a:xfrm rot="-10800000">
            <a:off x="472939" y="1200117"/>
            <a:ext cx="8201693" cy="73342"/>
            <a:chOff x="0" y="0"/>
            <a:chExt cx="10935591" cy="97790"/>
          </a:xfrm>
        </p:grpSpPr>
        <p:sp>
          <p:nvSpPr>
            <p:cNvPr id="8" name="Freeform 8"/>
            <p:cNvSpPr/>
            <p:nvPr/>
          </p:nvSpPr>
          <p:spPr>
            <a:xfrm>
              <a:off x="0" y="0"/>
              <a:ext cx="10935591" cy="97790"/>
            </a:xfrm>
            <a:custGeom>
              <a:avLst/>
              <a:gdLst/>
              <a:ahLst/>
              <a:cxnLst/>
              <a:rect l="l" t="t" r="r" b="b"/>
              <a:pathLst>
                <a:path w="10935591" h="97790">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411" y="49911"/>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pic>
        <p:nvPicPr>
          <p:cNvPr id="9" name="Picture 9"/>
          <p:cNvPicPr>
            <a:picLocks noChangeAspect="1"/>
          </p:cNvPicPr>
          <p:nvPr/>
        </p:nvPicPr>
        <p:blipFill>
          <a:blip r:embed="rId3"/>
          <a:srcRect b="13666"/>
          <a:stretch>
            <a:fillRect/>
          </a:stretch>
        </p:blipFill>
        <p:spPr>
          <a:xfrm>
            <a:off x="6393757" y="1814917"/>
            <a:ext cx="2750243" cy="3328583"/>
          </a:xfrm>
          <a:prstGeom prst="rect">
            <a:avLst/>
          </a:prstGeom>
        </p:spPr>
      </p:pic>
      <p:sp>
        <p:nvSpPr>
          <p:cNvPr id="10" name="TextBox 10"/>
          <p:cNvSpPr txBox="1"/>
          <p:nvPr/>
        </p:nvSpPr>
        <p:spPr>
          <a:xfrm>
            <a:off x="393610" y="1411869"/>
            <a:ext cx="5368247" cy="3476625"/>
          </a:xfrm>
          <a:prstGeom prst="rect">
            <a:avLst/>
          </a:prstGeom>
        </p:spPr>
        <p:txBody>
          <a:bodyPr lIns="0" tIns="0" rIns="0" bIns="0" rtlCol="0" anchor="t">
            <a:spAutoFit/>
          </a:bodyPr>
          <a:lstStyle/>
          <a:p>
            <a:pPr marL="381001" lvl="1" indent="-190500" algn="l">
              <a:lnSpc>
                <a:spcPts val="3000"/>
              </a:lnSpc>
              <a:buFont typeface="Arial"/>
              <a:buChar char="•"/>
            </a:pPr>
            <a:r>
              <a:rPr lang="en-US" sz="2500" spc="-99">
                <a:solidFill>
                  <a:srgbClr val="000000"/>
                </a:solidFill>
                <a:latin typeface="Museo Slab Bold"/>
              </a:rPr>
              <a:t>Traditional:</a:t>
            </a:r>
            <a:r>
              <a:rPr lang="en-US" sz="2500" spc="-99">
                <a:solidFill>
                  <a:srgbClr val="000000"/>
                </a:solidFill>
                <a:latin typeface="Museo Slab"/>
              </a:rPr>
              <a:t> Use the most recent school or census data </a:t>
            </a:r>
          </a:p>
          <a:p>
            <a:pPr algn="l">
              <a:lnSpc>
                <a:spcPts val="3000"/>
              </a:lnSpc>
            </a:pPr>
            <a:endParaRPr lang="en-US" sz="2500" spc="-99">
              <a:solidFill>
                <a:srgbClr val="000000"/>
              </a:solidFill>
              <a:latin typeface="Museo Slab"/>
            </a:endParaRPr>
          </a:p>
          <a:p>
            <a:pPr marL="381001" lvl="1" indent="-190500" algn="l">
              <a:lnSpc>
                <a:spcPts val="3000"/>
              </a:lnSpc>
              <a:buFont typeface="Arial"/>
              <a:buChar char="•"/>
            </a:pPr>
            <a:r>
              <a:rPr lang="en-US" sz="2500" spc="-99">
                <a:solidFill>
                  <a:srgbClr val="000000"/>
                </a:solidFill>
                <a:latin typeface="Museo Slab Bold"/>
              </a:rPr>
              <a:t>Option 1:</a:t>
            </a:r>
            <a:r>
              <a:rPr lang="en-US" sz="2500" spc="-99">
                <a:solidFill>
                  <a:srgbClr val="000000"/>
                </a:solidFill>
                <a:latin typeface="Museo Slab"/>
              </a:rPr>
              <a:t> </a:t>
            </a:r>
            <a:r>
              <a:rPr lang="en-US" sz="2500" u="sng" spc="-99">
                <a:solidFill>
                  <a:srgbClr val="0000FF"/>
                </a:solidFill>
                <a:latin typeface="Museo Slab"/>
              </a:rPr>
              <a:t>Use School Year 2019-2020 Oct. 1 count school data</a:t>
            </a:r>
          </a:p>
          <a:p>
            <a:pPr algn="l">
              <a:lnSpc>
                <a:spcPts val="3000"/>
              </a:lnSpc>
            </a:pPr>
            <a:endParaRPr lang="en-US" sz="2500" u="sng" spc="-99">
              <a:solidFill>
                <a:srgbClr val="0000FF"/>
              </a:solidFill>
              <a:latin typeface="Museo Slab"/>
            </a:endParaRPr>
          </a:p>
          <a:p>
            <a:pPr marL="381001" lvl="1" indent="-190500" algn="l">
              <a:lnSpc>
                <a:spcPts val="3000"/>
              </a:lnSpc>
              <a:buFont typeface="Arial"/>
              <a:buChar char="•"/>
            </a:pPr>
            <a:r>
              <a:rPr lang="en-US" sz="2500" spc="-99">
                <a:solidFill>
                  <a:srgbClr val="000000"/>
                </a:solidFill>
                <a:latin typeface="Museo Slab Bold"/>
              </a:rPr>
              <a:t>Option 2:</a:t>
            </a:r>
            <a:r>
              <a:rPr lang="en-US" sz="2500" spc="-99">
                <a:solidFill>
                  <a:srgbClr val="000000"/>
                </a:solidFill>
                <a:latin typeface="Museo Slab"/>
              </a:rPr>
              <a:t> Use </a:t>
            </a:r>
            <a:r>
              <a:rPr lang="en-US" sz="2500" u="sng" spc="-99">
                <a:solidFill>
                  <a:srgbClr val="0000FF"/>
                </a:solidFill>
                <a:latin typeface="Museo Slab"/>
              </a:rPr>
              <a:t>Community Eligibility Provision data</a:t>
            </a:r>
          </a:p>
        </p:txBody>
      </p:sp>
      <p:sp>
        <p:nvSpPr>
          <p:cNvPr id="11" name="TextBox 11"/>
          <p:cNvSpPr txBox="1"/>
          <p:nvPr/>
        </p:nvSpPr>
        <p:spPr>
          <a:xfrm>
            <a:off x="372203" y="108250"/>
            <a:ext cx="8403454" cy="914021"/>
          </a:xfrm>
          <a:prstGeom prst="rect">
            <a:avLst/>
          </a:prstGeom>
        </p:spPr>
        <p:txBody>
          <a:bodyPr lIns="0" tIns="0" rIns="0" bIns="0" rtlCol="0" anchor="t">
            <a:spAutoFit/>
          </a:bodyPr>
          <a:lstStyle/>
          <a:p>
            <a:pPr algn="l">
              <a:lnSpc>
                <a:spcPts val="6766"/>
              </a:lnSpc>
            </a:pPr>
            <a:r>
              <a:rPr lang="en-US" sz="4699" spc="69">
                <a:solidFill>
                  <a:srgbClr val="000000"/>
                </a:solidFill>
                <a:latin typeface="Catseye"/>
              </a:rPr>
              <a:t>Area Eligibility Options for ASP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3" b="363"/>
          <a:stretch>
            <a:fillRect/>
          </a:stretch>
        </p:blipFill>
        <p:spPr>
          <a:xfrm>
            <a:off x="8451" y="0"/>
            <a:ext cx="9127097" cy="5143499"/>
          </a:xfrm>
          <a:prstGeom prst="rect">
            <a:avLst/>
          </a:prstGeom>
        </p:spPr>
      </p:pic>
      <p:pic>
        <p:nvPicPr>
          <p:cNvPr id="3" name="Picture 3"/>
          <p:cNvPicPr>
            <a:picLocks noChangeAspect="1"/>
          </p:cNvPicPr>
          <p:nvPr/>
        </p:nvPicPr>
        <p:blipFill>
          <a:blip r:embed="rId4"/>
          <a:srcRect r="2558" b="2721"/>
          <a:stretch>
            <a:fillRect/>
          </a:stretch>
        </p:blipFill>
        <p:spPr>
          <a:xfrm>
            <a:off x="1190935" y="4457699"/>
            <a:ext cx="2031741" cy="685800"/>
          </a:xfrm>
          <a:prstGeom prst="rect">
            <a:avLst/>
          </a:prstGeom>
        </p:spPr>
      </p:pic>
      <p:sp>
        <p:nvSpPr>
          <p:cNvPr id="4" name="TextBox 4"/>
          <p:cNvSpPr txBox="1"/>
          <p:nvPr/>
        </p:nvSpPr>
        <p:spPr>
          <a:xfrm>
            <a:off x="4753953" y="649908"/>
            <a:ext cx="4540346" cy="3369641"/>
          </a:xfrm>
          <a:prstGeom prst="rect">
            <a:avLst/>
          </a:prstGeom>
        </p:spPr>
        <p:txBody>
          <a:bodyPr lIns="0" tIns="0" rIns="0" bIns="0" rtlCol="0" anchor="t">
            <a:spAutoFit/>
          </a:bodyPr>
          <a:lstStyle/>
          <a:p>
            <a:pPr>
              <a:lnSpc>
                <a:spcPts val="2520"/>
              </a:lnSpc>
            </a:pPr>
            <a:endParaRPr/>
          </a:p>
          <a:p>
            <a:pPr marL="365760" lvl="1" indent="-182880" algn="l">
              <a:lnSpc>
                <a:spcPts val="3454"/>
              </a:lnSpc>
              <a:buFont typeface="Arial"/>
              <a:buChar char="•"/>
            </a:pPr>
            <a:r>
              <a:rPr lang="en-US" sz="2400" spc="26">
                <a:solidFill>
                  <a:srgbClr val="000000"/>
                </a:solidFill>
                <a:latin typeface="Museo Slab"/>
              </a:rPr>
              <a:t>SSO applications will roll over from SY21-22</a:t>
            </a:r>
          </a:p>
          <a:p>
            <a:pPr marL="1036320" lvl="2" indent="-345440" algn="l">
              <a:lnSpc>
                <a:spcPts val="3454"/>
              </a:lnSpc>
              <a:buFont typeface="Arial"/>
              <a:buChar char="⚬"/>
            </a:pPr>
            <a:r>
              <a:rPr lang="en-US" sz="2400" spc="35">
                <a:solidFill>
                  <a:srgbClr val="000000"/>
                </a:solidFill>
                <a:latin typeface="Museo Slab"/>
              </a:rPr>
              <a:t>Leave in 'pending validation' </a:t>
            </a:r>
          </a:p>
          <a:p>
            <a:pPr marL="365760" lvl="1" indent="-182880" algn="l">
              <a:lnSpc>
                <a:spcPts val="3454"/>
              </a:lnSpc>
              <a:buFont typeface="Arial"/>
              <a:buChar char="•"/>
            </a:pPr>
            <a:r>
              <a:rPr lang="en-US" sz="2400" spc="35">
                <a:solidFill>
                  <a:srgbClr val="000000"/>
                </a:solidFill>
                <a:latin typeface="Museo Slab"/>
              </a:rPr>
              <a:t>Add all participating school sites under School Nutrition Program</a:t>
            </a:r>
          </a:p>
        </p:txBody>
      </p:sp>
      <p:sp>
        <p:nvSpPr>
          <p:cNvPr id="5" name="TextBox 5"/>
          <p:cNvSpPr txBox="1"/>
          <p:nvPr/>
        </p:nvSpPr>
        <p:spPr>
          <a:xfrm>
            <a:off x="284813" y="1523999"/>
            <a:ext cx="3538259" cy="187642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Important Reminders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3" b="363"/>
          <a:stretch>
            <a:fillRect/>
          </a:stretch>
        </p:blipFill>
        <p:spPr>
          <a:xfrm>
            <a:off x="8451" y="0"/>
            <a:ext cx="9127097" cy="5143499"/>
          </a:xfrm>
          <a:prstGeom prst="rect">
            <a:avLst/>
          </a:prstGeom>
        </p:spPr>
      </p:pic>
      <p:pic>
        <p:nvPicPr>
          <p:cNvPr id="3" name="Picture 3"/>
          <p:cNvPicPr>
            <a:picLocks noChangeAspect="1"/>
          </p:cNvPicPr>
          <p:nvPr/>
        </p:nvPicPr>
        <p:blipFill>
          <a:blip r:embed="rId4"/>
          <a:srcRect r="2558" b="2721"/>
          <a:stretch>
            <a:fillRect/>
          </a:stretch>
        </p:blipFill>
        <p:spPr>
          <a:xfrm>
            <a:off x="1190935" y="4457699"/>
            <a:ext cx="2031741" cy="685800"/>
          </a:xfrm>
          <a:prstGeom prst="rect">
            <a:avLst/>
          </a:prstGeom>
        </p:spPr>
      </p:pic>
      <p:sp>
        <p:nvSpPr>
          <p:cNvPr id="4" name="TextBox 4"/>
          <p:cNvSpPr txBox="1"/>
          <p:nvPr/>
        </p:nvSpPr>
        <p:spPr>
          <a:xfrm>
            <a:off x="4670319" y="1951348"/>
            <a:ext cx="4540346" cy="1193178"/>
          </a:xfrm>
          <a:prstGeom prst="rect">
            <a:avLst/>
          </a:prstGeom>
        </p:spPr>
        <p:txBody>
          <a:bodyPr lIns="0" tIns="0" rIns="0" bIns="0" rtlCol="0" anchor="t">
            <a:spAutoFit/>
          </a:bodyPr>
          <a:lstStyle/>
          <a:p>
            <a:pPr>
              <a:lnSpc>
                <a:spcPts val="2520"/>
              </a:lnSpc>
            </a:pPr>
            <a:endParaRPr/>
          </a:p>
          <a:p>
            <a:pPr marL="365760" lvl="1" indent="-182880" algn="l">
              <a:lnSpc>
                <a:spcPts val="3454"/>
              </a:lnSpc>
              <a:buFont typeface="Arial"/>
              <a:buChar char="•"/>
            </a:pPr>
            <a:r>
              <a:rPr lang="en-US" sz="2400" spc="26">
                <a:solidFill>
                  <a:srgbClr val="000000"/>
                </a:solidFill>
                <a:latin typeface="Museo Slab"/>
              </a:rPr>
              <a:t>Updated Permanent Agreement</a:t>
            </a:r>
          </a:p>
        </p:txBody>
      </p:sp>
      <p:sp>
        <p:nvSpPr>
          <p:cNvPr id="5" name="TextBox 5"/>
          <p:cNvSpPr txBox="1"/>
          <p:nvPr/>
        </p:nvSpPr>
        <p:spPr>
          <a:xfrm>
            <a:off x="284813" y="1523999"/>
            <a:ext cx="3538259" cy="187642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Important Reminders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7" b="367"/>
          <a:stretch>
            <a:fillRect/>
          </a:stretch>
        </p:blipFill>
        <p:spPr>
          <a:xfrm>
            <a:off x="8451" y="0"/>
            <a:ext cx="9127096" cy="5143499"/>
          </a:xfrm>
          <a:prstGeom prst="rect">
            <a:avLst/>
          </a:prstGeom>
        </p:spPr>
      </p:pic>
      <p:pic>
        <p:nvPicPr>
          <p:cNvPr id="3" name="Picture 3"/>
          <p:cNvPicPr>
            <a:picLocks noChangeAspect="1"/>
          </p:cNvPicPr>
          <p:nvPr/>
        </p:nvPicPr>
        <p:blipFill>
          <a:blip r:embed="rId4"/>
          <a:srcRect r="2556" b="2719"/>
          <a:stretch>
            <a:fillRect/>
          </a:stretch>
        </p:blipFill>
        <p:spPr>
          <a:xfrm>
            <a:off x="1190935" y="4457699"/>
            <a:ext cx="2031741" cy="685800"/>
          </a:xfrm>
          <a:prstGeom prst="rect">
            <a:avLst/>
          </a:prstGeom>
        </p:spPr>
      </p:pic>
      <p:sp>
        <p:nvSpPr>
          <p:cNvPr id="4" name="TextBox 4"/>
          <p:cNvSpPr txBox="1"/>
          <p:nvPr/>
        </p:nvSpPr>
        <p:spPr>
          <a:xfrm>
            <a:off x="355690" y="2246424"/>
            <a:ext cx="3345900" cy="674349"/>
          </a:xfrm>
          <a:prstGeom prst="rect">
            <a:avLst/>
          </a:prstGeom>
        </p:spPr>
        <p:txBody>
          <a:bodyPr lIns="0" tIns="0" rIns="0" bIns="0" rtlCol="0" anchor="t">
            <a:spAutoFit/>
          </a:bodyPr>
          <a:lstStyle/>
          <a:p>
            <a:pPr algn="ctr">
              <a:lnSpc>
                <a:spcPts val="5040"/>
              </a:lnSpc>
            </a:pPr>
            <a:r>
              <a:rPr lang="en-US" sz="3500" spc="51">
                <a:solidFill>
                  <a:srgbClr val="FFFFFF"/>
                </a:solidFill>
                <a:latin typeface="Catseye"/>
              </a:rPr>
              <a:t>Resources</a:t>
            </a:r>
          </a:p>
        </p:txBody>
      </p:sp>
      <p:sp>
        <p:nvSpPr>
          <p:cNvPr id="5" name="TextBox 5"/>
          <p:cNvSpPr txBox="1"/>
          <p:nvPr/>
        </p:nvSpPr>
        <p:spPr>
          <a:xfrm>
            <a:off x="4668225" y="1841326"/>
            <a:ext cx="4344300" cy="2554253"/>
          </a:xfrm>
          <a:prstGeom prst="rect">
            <a:avLst/>
          </a:prstGeom>
        </p:spPr>
        <p:txBody>
          <a:bodyPr lIns="0" tIns="0" rIns="0" bIns="0" rtlCol="0" anchor="t">
            <a:spAutoFit/>
          </a:bodyPr>
          <a:lstStyle/>
          <a:p>
            <a:pPr marL="359868" lvl="1" indent="-179934">
              <a:lnSpc>
                <a:spcPts val="3309"/>
              </a:lnSpc>
              <a:buFont typeface="Arial"/>
              <a:buChar char="•"/>
            </a:pPr>
            <a:r>
              <a:rPr lang="en-US" sz="2300" u="sng" spc="34">
                <a:solidFill>
                  <a:srgbClr val="000000"/>
                </a:solidFill>
                <a:latin typeface="Museo Slab"/>
              </a:rPr>
              <a:t>How to Apply web page</a:t>
            </a:r>
          </a:p>
          <a:p>
            <a:pPr marL="993140" lvl="2" indent="-331047" algn="l">
              <a:lnSpc>
                <a:spcPts val="3310"/>
              </a:lnSpc>
              <a:buFont typeface="Arial"/>
              <a:buChar char="⚬"/>
            </a:pPr>
            <a:r>
              <a:rPr lang="en-US" sz="2300" spc="32">
                <a:solidFill>
                  <a:srgbClr val="000000"/>
                </a:solidFill>
                <a:latin typeface="Museo Slab"/>
              </a:rPr>
              <a:t>Application Instructions</a:t>
            </a:r>
          </a:p>
          <a:p>
            <a:pPr marL="360045" lvl="1" indent="-180022" algn="l">
              <a:lnSpc>
                <a:spcPts val="3310"/>
              </a:lnSpc>
              <a:buFont typeface="Arial"/>
              <a:buChar char="•"/>
            </a:pPr>
            <a:r>
              <a:rPr lang="en-US" sz="2300" u="sng" spc="34">
                <a:solidFill>
                  <a:srgbClr val="000000"/>
                </a:solidFill>
                <a:latin typeface="Museo Slab"/>
              </a:rPr>
              <a:t>Colorado Nutrition Portal Moodle training</a:t>
            </a:r>
            <a:r>
              <a:rPr lang="en-US" sz="2300" spc="34">
                <a:solidFill>
                  <a:srgbClr val="000000"/>
                </a:solidFill>
                <a:latin typeface="Museo Slab"/>
              </a:rPr>
              <a:t>  </a:t>
            </a:r>
          </a:p>
          <a:p>
            <a:pPr algn="l">
              <a:lnSpc>
                <a:spcPts val="3310"/>
              </a:lnSpc>
            </a:pPr>
            <a:endParaRPr lang="en-US" sz="2300" spc="34">
              <a:solidFill>
                <a:srgbClr val="000000"/>
              </a:solidFill>
              <a:latin typeface="Muse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06" b="206"/>
          <a:stretch>
            <a:fillRect/>
          </a:stretch>
        </p:blipFill>
        <p:spPr>
          <a:xfrm>
            <a:off x="0" y="2676"/>
            <a:ext cx="9143999" cy="5138147"/>
          </a:xfrm>
          <a:prstGeom prst="rect">
            <a:avLst/>
          </a:prstGeom>
        </p:spPr>
      </p:pic>
      <p:pic>
        <p:nvPicPr>
          <p:cNvPr id="3" name="Picture 3"/>
          <p:cNvPicPr>
            <a:picLocks noChangeAspect="1"/>
          </p:cNvPicPr>
          <p:nvPr/>
        </p:nvPicPr>
        <p:blipFill>
          <a:blip r:embed="rId4"/>
          <a:srcRect r="2020" b="2111"/>
          <a:stretch>
            <a:fillRect/>
          </a:stretch>
        </p:blipFill>
        <p:spPr>
          <a:xfrm>
            <a:off x="3694032" y="3868626"/>
            <a:ext cx="1640512" cy="1035558"/>
          </a:xfrm>
          <a:prstGeom prst="rect">
            <a:avLst/>
          </a:prstGeom>
        </p:spPr>
      </p:pic>
      <p:sp>
        <p:nvSpPr>
          <p:cNvPr id="4" name="TextBox 4"/>
          <p:cNvSpPr txBox="1"/>
          <p:nvPr/>
        </p:nvSpPr>
        <p:spPr>
          <a:xfrm>
            <a:off x="2656675" y="1495424"/>
            <a:ext cx="3830650" cy="187642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Application Demo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 y="0"/>
            <a:ext cx="9143998" cy="5143499"/>
          </a:xfrm>
          <a:prstGeom prst="rect">
            <a:avLst/>
          </a:prstGeom>
        </p:spPr>
      </p:pic>
      <p:pic>
        <p:nvPicPr>
          <p:cNvPr id="3" name="Picture 3"/>
          <p:cNvPicPr>
            <a:picLocks noChangeAspect="1"/>
          </p:cNvPicPr>
          <p:nvPr/>
        </p:nvPicPr>
        <p:blipFill>
          <a:blip r:embed="rId4"/>
          <a:srcRect r="2556" b="2719"/>
          <a:stretch>
            <a:fillRect/>
          </a:stretch>
        </p:blipFill>
        <p:spPr>
          <a:xfrm>
            <a:off x="6858000" y="4457699"/>
            <a:ext cx="2031741" cy="685800"/>
          </a:xfrm>
          <a:prstGeom prst="rect">
            <a:avLst/>
          </a:prstGeom>
        </p:spPr>
      </p:pic>
      <p:sp>
        <p:nvSpPr>
          <p:cNvPr id="4" name="TextBox 4"/>
          <p:cNvSpPr txBox="1"/>
          <p:nvPr/>
        </p:nvSpPr>
        <p:spPr>
          <a:xfrm>
            <a:off x="2656675" y="1495425"/>
            <a:ext cx="3830650" cy="1876440"/>
          </a:xfrm>
          <a:prstGeom prst="rect">
            <a:avLst/>
          </a:prstGeom>
        </p:spPr>
        <p:txBody>
          <a:bodyPr lIns="0" tIns="0" rIns="0" bIns="0" rtlCol="0" anchor="t">
            <a:spAutoFit/>
          </a:bodyPr>
          <a:lstStyle/>
          <a:p>
            <a:pPr algn="ctr">
              <a:lnSpc>
                <a:spcPts val="7198"/>
              </a:lnSpc>
            </a:pPr>
            <a:r>
              <a:rPr lang="en-US" sz="4998" spc="74">
                <a:solidFill>
                  <a:srgbClr val="000000"/>
                </a:solidFill>
                <a:latin typeface="Catseye"/>
              </a:rPr>
              <a:t>Demo </a:t>
            </a:r>
          </a:p>
          <a:p>
            <a:pPr algn="ctr">
              <a:lnSpc>
                <a:spcPts val="7198"/>
              </a:lnSpc>
            </a:pPr>
            <a:r>
              <a:rPr lang="en-US" sz="4999" spc="74">
                <a:solidFill>
                  <a:srgbClr val="000000"/>
                </a:solidFill>
                <a:latin typeface="Catseye"/>
              </a:rPr>
              <a:t>De-brief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 y="0"/>
            <a:ext cx="9143998" cy="5143499"/>
          </a:xfrm>
          <a:prstGeom prst="rect">
            <a:avLst/>
          </a:prstGeom>
        </p:spPr>
      </p:pic>
      <p:pic>
        <p:nvPicPr>
          <p:cNvPr id="3" name="Picture 3"/>
          <p:cNvPicPr>
            <a:picLocks noChangeAspect="1"/>
          </p:cNvPicPr>
          <p:nvPr/>
        </p:nvPicPr>
        <p:blipFill>
          <a:blip r:embed="rId4"/>
          <a:srcRect r="2556" b="2719"/>
          <a:stretch>
            <a:fillRect/>
          </a:stretch>
        </p:blipFill>
        <p:spPr>
          <a:xfrm>
            <a:off x="6858000" y="4457699"/>
            <a:ext cx="2031741" cy="685800"/>
          </a:xfrm>
          <a:prstGeom prst="rect">
            <a:avLst/>
          </a:prstGeom>
        </p:spPr>
      </p:pic>
      <p:sp>
        <p:nvSpPr>
          <p:cNvPr id="4" name="TextBox 4"/>
          <p:cNvSpPr txBox="1"/>
          <p:nvPr/>
        </p:nvSpPr>
        <p:spPr>
          <a:xfrm>
            <a:off x="2539587" y="1523999"/>
            <a:ext cx="3830650" cy="1876425"/>
          </a:xfrm>
          <a:prstGeom prst="rect">
            <a:avLst/>
          </a:prstGeom>
        </p:spPr>
        <p:txBody>
          <a:bodyPr lIns="0" tIns="0" rIns="0" bIns="0" rtlCol="0" anchor="t">
            <a:spAutoFit/>
          </a:bodyPr>
          <a:lstStyle/>
          <a:p>
            <a:pPr algn="ctr">
              <a:lnSpc>
                <a:spcPts val="7198"/>
              </a:lnSpc>
            </a:pPr>
            <a:r>
              <a:rPr lang="en-US" sz="4999" spc="74">
                <a:solidFill>
                  <a:srgbClr val="000000"/>
                </a:solidFill>
                <a:latin typeface="Catseye"/>
              </a:rPr>
              <a:t>Program Updates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7200" y="0"/>
            <a:ext cx="8229600" cy="5143500"/>
          </a:xfrm>
          <a:prstGeom prst="rect">
            <a:avLst/>
          </a:prstGeom>
        </p:spPr>
      </p:pic>
      <p:grpSp>
        <p:nvGrpSpPr>
          <p:cNvPr id="3" name="Group 3"/>
          <p:cNvGrpSpPr>
            <a:grpSpLocks noChangeAspect="1"/>
          </p:cNvGrpSpPr>
          <p:nvPr/>
        </p:nvGrpSpPr>
        <p:grpSpPr>
          <a:xfrm>
            <a:off x="575896" y="4431323"/>
            <a:ext cx="479202" cy="370903"/>
            <a:chOff x="0" y="0"/>
            <a:chExt cx="638936" cy="494537"/>
          </a:xfrm>
        </p:grpSpPr>
        <p:sp>
          <p:nvSpPr>
            <p:cNvPr id="4" name="Freeform 4"/>
            <p:cNvSpPr/>
            <p:nvPr/>
          </p:nvSpPr>
          <p:spPr>
            <a:xfrm>
              <a:off x="0" y="0"/>
              <a:ext cx="638937" cy="494538"/>
            </a:xfrm>
            <a:custGeom>
              <a:avLst/>
              <a:gdLst/>
              <a:ahLst/>
              <a:cxnLst/>
              <a:rect l="l" t="t" r="r" b="b"/>
              <a:pathLst>
                <a:path w="638937" h="494538">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grpSp>
        <p:nvGrpSpPr>
          <p:cNvPr id="5" name="Group 5"/>
          <p:cNvGrpSpPr>
            <a:grpSpLocks noChangeAspect="1"/>
          </p:cNvGrpSpPr>
          <p:nvPr/>
        </p:nvGrpSpPr>
        <p:grpSpPr>
          <a:xfrm>
            <a:off x="1102335" y="4431323"/>
            <a:ext cx="479202" cy="370903"/>
            <a:chOff x="0" y="0"/>
            <a:chExt cx="638936" cy="494537"/>
          </a:xfrm>
        </p:grpSpPr>
        <p:sp>
          <p:nvSpPr>
            <p:cNvPr id="6" name="Freeform 6"/>
            <p:cNvSpPr/>
            <p:nvPr/>
          </p:nvSpPr>
          <p:spPr>
            <a:xfrm>
              <a:off x="0" y="0"/>
              <a:ext cx="638937" cy="494538"/>
            </a:xfrm>
            <a:custGeom>
              <a:avLst/>
              <a:gdLst/>
              <a:ahLst/>
              <a:cxnLst/>
              <a:rect l="l" t="t" r="r" b="b"/>
              <a:pathLst>
                <a:path w="638937" h="494538">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id="7" name="TextBox 7"/>
          <p:cNvSpPr txBox="1"/>
          <p:nvPr/>
        </p:nvSpPr>
        <p:spPr>
          <a:xfrm>
            <a:off x="619201" y="4461375"/>
            <a:ext cx="435900" cy="289950"/>
          </a:xfrm>
          <a:prstGeom prst="rect">
            <a:avLst/>
          </a:prstGeom>
        </p:spPr>
        <p:txBody>
          <a:bodyPr lIns="0" tIns="0" rIns="0" bIns="0" rtlCol="0" anchor="t">
            <a:spAutoFit/>
          </a:bodyPr>
          <a:lstStyle/>
          <a:p>
            <a:pPr algn="ctr">
              <a:lnSpc>
                <a:spcPts val="1152"/>
              </a:lnSpc>
            </a:pPr>
            <a:r>
              <a:rPr lang="en-US" sz="800">
                <a:solidFill>
                  <a:srgbClr val="FFFFFF"/>
                </a:solidFill>
                <a:latin typeface="Montserrat"/>
              </a:rPr>
              <a:t>Mute/</a:t>
            </a:r>
          </a:p>
          <a:p>
            <a:pPr algn="ctr">
              <a:lnSpc>
                <a:spcPts val="1152"/>
              </a:lnSpc>
            </a:pPr>
            <a:r>
              <a:rPr lang="en-US" sz="800">
                <a:solidFill>
                  <a:srgbClr val="FFFFFF"/>
                </a:solidFill>
                <a:latin typeface="Montserrat"/>
              </a:rPr>
              <a:t>Unmute</a:t>
            </a:r>
          </a:p>
        </p:txBody>
      </p:sp>
      <p:sp>
        <p:nvSpPr>
          <p:cNvPr id="8" name="TextBox 8"/>
          <p:cNvSpPr txBox="1"/>
          <p:nvPr/>
        </p:nvSpPr>
        <p:spPr>
          <a:xfrm>
            <a:off x="1145631" y="4461363"/>
            <a:ext cx="392587" cy="250582"/>
          </a:xfrm>
          <a:prstGeom prst="rect">
            <a:avLst/>
          </a:prstGeom>
        </p:spPr>
        <p:txBody>
          <a:bodyPr lIns="0" tIns="0" rIns="0" bIns="0" rtlCol="0" anchor="t">
            <a:spAutoFit/>
          </a:bodyPr>
          <a:lstStyle/>
          <a:p>
            <a:pPr algn="ctr">
              <a:lnSpc>
                <a:spcPts val="1152"/>
              </a:lnSpc>
            </a:pPr>
            <a:r>
              <a:rPr lang="en-US" sz="800">
                <a:solidFill>
                  <a:srgbClr val="FFFFFF"/>
                </a:solidFill>
                <a:latin typeface="Montserrat"/>
              </a:rPr>
              <a:t>Video</a:t>
            </a:r>
          </a:p>
          <a:p>
            <a:pPr algn="ctr">
              <a:lnSpc>
                <a:spcPts val="1152"/>
              </a:lnSpc>
            </a:pPr>
            <a:r>
              <a:rPr lang="en-US" sz="800">
                <a:solidFill>
                  <a:srgbClr val="FFFFFF"/>
                </a:solidFill>
                <a:latin typeface="Montserrat"/>
              </a:rPr>
              <a:t>On/Off</a:t>
            </a:r>
          </a:p>
        </p:txBody>
      </p:sp>
      <p:grpSp>
        <p:nvGrpSpPr>
          <p:cNvPr id="9" name="Group 9"/>
          <p:cNvGrpSpPr>
            <a:grpSpLocks noChangeAspect="1"/>
          </p:cNvGrpSpPr>
          <p:nvPr/>
        </p:nvGrpSpPr>
        <p:grpSpPr>
          <a:xfrm>
            <a:off x="3975223" y="4446138"/>
            <a:ext cx="479202" cy="370903"/>
            <a:chOff x="0" y="0"/>
            <a:chExt cx="638936" cy="494537"/>
          </a:xfrm>
        </p:grpSpPr>
        <p:sp>
          <p:nvSpPr>
            <p:cNvPr id="10" name="Freeform 10"/>
            <p:cNvSpPr/>
            <p:nvPr/>
          </p:nvSpPr>
          <p:spPr>
            <a:xfrm>
              <a:off x="0" y="0"/>
              <a:ext cx="638937" cy="494538"/>
            </a:xfrm>
            <a:custGeom>
              <a:avLst/>
              <a:gdLst/>
              <a:ahLst/>
              <a:cxnLst/>
              <a:rect l="l" t="t" r="r" b="b"/>
              <a:pathLst>
                <a:path w="638937" h="494538">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id="11" name="TextBox 11"/>
          <p:cNvSpPr txBox="1"/>
          <p:nvPr/>
        </p:nvSpPr>
        <p:spPr>
          <a:xfrm>
            <a:off x="4018519" y="4533886"/>
            <a:ext cx="392587" cy="135166"/>
          </a:xfrm>
          <a:prstGeom prst="rect">
            <a:avLst/>
          </a:prstGeom>
        </p:spPr>
        <p:txBody>
          <a:bodyPr lIns="0" tIns="0" rIns="0" bIns="0" rtlCol="0" anchor="t">
            <a:spAutoFit/>
          </a:bodyPr>
          <a:lstStyle/>
          <a:p>
            <a:pPr algn="ctr">
              <a:lnSpc>
                <a:spcPts val="1152"/>
              </a:lnSpc>
            </a:pPr>
            <a:r>
              <a:rPr lang="en-US" sz="800">
                <a:solidFill>
                  <a:srgbClr val="FFFFFF"/>
                </a:solidFill>
                <a:latin typeface="Montserrat"/>
              </a:rPr>
              <a:t>Chat</a:t>
            </a:r>
          </a:p>
        </p:txBody>
      </p:sp>
      <p:grpSp>
        <p:nvGrpSpPr>
          <p:cNvPr id="12" name="Group 12"/>
          <p:cNvGrpSpPr>
            <a:grpSpLocks noChangeAspect="1"/>
          </p:cNvGrpSpPr>
          <p:nvPr/>
        </p:nvGrpSpPr>
        <p:grpSpPr>
          <a:xfrm>
            <a:off x="5522668" y="4446138"/>
            <a:ext cx="479202" cy="370903"/>
            <a:chOff x="0" y="0"/>
            <a:chExt cx="638936" cy="494537"/>
          </a:xfrm>
        </p:grpSpPr>
        <p:sp>
          <p:nvSpPr>
            <p:cNvPr id="13" name="Freeform 13"/>
            <p:cNvSpPr/>
            <p:nvPr/>
          </p:nvSpPr>
          <p:spPr>
            <a:xfrm>
              <a:off x="0" y="0"/>
              <a:ext cx="638937" cy="494538"/>
            </a:xfrm>
            <a:custGeom>
              <a:avLst/>
              <a:gdLst/>
              <a:ahLst/>
              <a:cxnLst/>
              <a:rect l="l" t="t" r="r" b="b"/>
              <a:pathLst>
                <a:path w="638937" h="494538">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id="14" name="TextBox 14"/>
          <p:cNvSpPr txBox="1"/>
          <p:nvPr/>
        </p:nvSpPr>
        <p:spPr>
          <a:xfrm>
            <a:off x="5565977" y="4476175"/>
            <a:ext cx="435900" cy="289950"/>
          </a:xfrm>
          <a:prstGeom prst="rect">
            <a:avLst/>
          </a:prstGeom>
        </p:spPr>
        <p:txBody>
          <a:bodyPr lIns="0" tIns="0" rIns="0" bIns="0" rtlCol="0" anchor="t">
            <a:spAutoFit/>
          </a:bodyPr>
          <a:lstStyle/>
          <a:p>
            <a:pPr algn="ctr">
              <a:lnSpc>
                <a:spcPts val="1152"/>
              </a:lnSpc>
            </a:pPr>
            <a:r>
              <a:rPr lang="en-US" sz="800">
                <a:solidFill>
                  <a:srgbClr val="FFFFFF"/>
                </a:solidFill>
                <a:latin typeface="Montserrat"/>
              </a:rPr>
              <a:t>Closed Caption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4052" b="3967"/>
          <a:stretch>
            <a:fillRect/>
          </a:stretch>
        </p:blipFill>
        <p:spPr>
          <a:xfrm>
            <a:off x="7892512" y="4611460"/>
            <a:ext cx="1251488" cy="532040"/>
          </a:xfrm>
          <a:prstGeom prst="rect">
            <a:avLst/>
          </a:prstGeom>
        </p:spPr>
      </p:pic>
      <p:grpSp>
        <p:nvGrpSpPr>
          <p:cNvPr id="3" name="Group 3"/>
          <p:cNvGrpSpPr>
            <a:grpSpLocks noChangeAspect="1"/>
          </p:cNvGrpSpPr>
          <p:nvPr/>
        </p:nvGrpSpPr>
        <p:grpSpPr>
          <a:xfrm rot="-10800000">
            <a:off x="644409" y="1117435"/>
            <a:ext cx="8175879" cy="74009"/>
            <a:chOff x="0" y="0"/>
            <a:chExt cx="10901171" cy="98679"/>
          </a:xfrm>
        </p:grpSpPr>
        <p:sp>
          <p:nvSpPr>
            <p:cNvPr id="4" name="Freeform 4"/>
            <p:cNvSpPr/>
            <p:nvPr/>
          </p:nvSpPr>
          <p:spPr>
            <a:xfrm>
              <a:off x="0" y="0"/>
              <a:ext cx="10901172" cy="98679"/>
            </a:xfrm>
            <a:custGeom>
              <a:avLst/>
              <a:gdLst/>
              <a:ahLst/>
              <a:cxnLst/>
              <a:rect l="l" t="t" r="r" b="b"/>
              <a:pathLst>
                <a:path w="10901172" h="98679">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id="5" name="Freeform 5"/>
            <p:cNvSpPr/>
            <p:nvPr/>
          </p:nvSpPr>
          <p:spPr>
            <a:xfrm>
              <a:off x="-5207" y="5969"/>
              <a:ext cx="10910951" cy="81534"/>
            </a:xfrm>
            <a:custGeom>
              <a:avLst/>
              <a:gdLst/>
              <a:ahLst/>
              <a:cxnLst/>
              <a:rect l="l" t="t" r="r" b="b"/>
              <a:pathLst>
                <a:path w="10910951" h="81534">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id="6" name="Group 6"/>
          <p:cNvGrpSpPr>
            <a:grpSpLocks noChangeAspect="1"/>
          </p:cNvGrpSpPr>
          <p:nvPr/>
        </p:nvGrpSpPr>
        <p:grpSpPr>
          <a:xfrm rot="-10800000">
            <a:off x="644123" y="1123150"/>
            <a:ext cx="8175688" cy="63532"/>
            <a:chOff x="0" y="0"/>
            <a:chExt cx="10900917" cy="84709"/>
          </a:xfrm>
        </p:grpSpPr>
        <p:sp>
          <p:nvSpPr>
            <p:cNvPr id="7" name="Freeform 7"/>
            <p:cNvSpPr/>
            <p:nvPr/>
          </p:nvSpPr>
          <p:spPr>
            <a:xfrm>
              <a:off x="0" y="0"/>
              <a:ext cx="10900918" cy="84709"/>
            </a:xfrm>
            <a:custGeom>
              <a:avLst/>
              <a:gdLst/>
              <a:ahLst/>
              <a:cxnLst/>
              <a:rect l="l" t="t" r="r" b="b"/>
              <a:pathLst>
                <a:path w="10900918" h="84709">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id="8" name="Group 8"/>
          <p:cNvGrpSpPr>
            <a:grpSpLocks noChangeAspect="1"/>
          </p:cNvGrpSpPr>
          <p:nvPr/>
        </p:nvGrpSpPr>
        <p:grpSpPr>
          <a:xfrm rot="-10800000">
            <a:off x="631358" y="1118483"/>
            <a:ext cx="8201692" cy="73342"/>
            <a:chOff x="0" y="0"/>
            <a:chExt cx="10935589" cy="97790"/>
          </a:xfrm>
        </p:grpSpPr>
        <p:sp>
          <p:nvSpPr>
            <p:cNvPr id="9" name="Freeform 9"/>
            <p:cNvSpPr/>
            <p:nvPr/>
          </p:nvSpPr>
          <p:spPr>
            <a:xfrm>
              <a:off x="0" y="0"/>
              <a:ext cx="10935591" cy="97790"/>
            </a:xfrm>
            <a:custGeom>
              <a:avLst/>
              <a:gdLst/>
              <a:ahLst/>
              <a:cxnLst/>
              <a:rect l="l" t="t" r="r" b="b"/>
              <a:pathLst>
                <a:path w="10935591" h="97790">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pic>
        <p:nvPicPr>
          <p:cNvPr id="10" name="Picture 10"/>
          <p:cNvPicPr>
            <a:picLocks noChangeAspect="1"/>
          </p:cNvPicPr>
          <p:nvPr/>
        </p:nvPicPr>
        <p:blipFill>
          <a:blip r:embed="rId4"/>
          <a:srcRect/>
          <a:stretch>
            <a:fillRect/>
          </a:stretch>
        </p:blipFill>
        <p:spPr>
          <a:xfrm>
            <a:off x="-721930" y="3012232"/>
            <a:ext cx="2794075" cy="2794075"/>
          </a:xfrm>
          <a:prstGeom prst="rect">
            <a:avLst/>
          </a:prstGeom>
        </p:spPr>
      </p:pic>
      <p:pic>
        <p:nvPicPr>
          <p:cNvPr id="11" name="Picture 11"/>
          <p:cNvPicPr>
            <a:picLocks noChangeAspect="1"/>
          </p:cNvPicPr>
          <p:nvPr/>
        </p:nvPicPr>
        <p:blipFill>
          <a:blip r:embed="rId5"/>
          <a:srcRect/>
          <a:stretch>
            <a:fillRect/>
          </a:stretch>
        </p:blipFill>
        <p:spPr>
          <a:xfrm>
            <a:off x="-721930" y="3161598"/>
            <a:ext cx="3771420" cy="2644708"/>
          </a:xfrm>
          <a:prstGeom prst="rect">
            <a:avLst/>
          </a:prstGeom>
        </p:spPr>
      </p:pic>
      <p:sp>
        <p:nvSpPr>
          <p:cNvPr id="12" name="TextBox 12"/>
          <p:cNvSpPr txBox="1"/>
          <p:nvPr/>
        </p:nvSpPr>
        <p:spPr>
          <a:xfrm>
            <a:off x="548625" y="72688"/>
            <a:ext cx="8046750" cy="1489321"/>
          </a:xfrm>
          <a:prstGeom prst="rect">
            <a:avLst/>
          </a:prstGeom>
        </p:spPr>
        <p:txBody>
          <a:bodyPr lIns="0" tIns="0" rIns="0" bIns="0" rtlCol="0" anchor="t">
            <a:spAutoFit/>
          </a:bodyPr>
          <a:lstStyle/>
          <a:p>
            <a:pPr>
              <a:lnSpc>
                <a:spcPts val="3887"/>
              </a:lnSpc>
            </a:pPr>
            <a:r>
              <a:rPr lang="en-US" sz="2700" spc="39">
                <a:solidFill>
                  <a:srgbClr val="000000"/>
                </a:solidFill>
                <a:latin typeface="Catseye"/>
              </a:rPr>
              <a:t>Waiver Update:</a:t>
            </a:r>
          </a:p>
          <a:p>
            <a:pPr>
              <a:lnSpc>
                <a:spcPts val="3888"/>
              </a:lnSpc>
            </a:pPr>
            <a:r>
              <a:rPr lang="en-US" sz="2700" spc="39">
                <a:solidFill>
                  <a:srgbClr val="000000"/>
                </a:solidFill>
                <a:latin typeface="Catseye"/>
              </a:rPr>
              <a:t>National School Lunch &amp; School Breakfast Programs</a:t>
            </a:r>
          </a:p>
          <a:p>
            <a:pPr>
              <a:lnSpc>
                <a:spcPts val="3888"/>
              </a:lnSpc>
            </a:pPr>
            <a:endParaRPr lang="en-US" sz="2700" spc="39">
              <a:solidFill>
                <a:srgbClr val="000000"/>
              </a:solidFill>
              <a:latin typeface="Catseye"/>
            </a:endParaRPr>
          </a:p>
        </p:txBody>
      </p:sp>
      <p:sp>
        <p:nvSpPr>
          <p:cNvPr id="13" name="TextBox 13"/>
          <p:cNvSpPr txBox="1"/>
          <p:nvPr/>
        </p:nvSpPr>
        <p:spPr>
          <a:xfrm>
            <a:off x="1793414" y="1134675"/>
            <a:ext cx="3676701" cy="3128030"/>
          </a:xfrm>
          <a:prstGeom prst="rect">
            <a:avLst/>
          </a:prstGeom>
        </p:spPr>
        <p:txBody>
          <a:bodyPr lIns="0" tIns="0" rIns="0" bIns="0" rtlCol="0" anchor="t">
            <a:spAutoFit/>
          </a:bodyPr>
          <a:lstStyle/>
          <a:p>
            <a:pPr>
              <a:lnSpc>
                <a:spcPts val="3231"/>
              </a:lnSpc>
            </a:pPr>
            <a:r>
              <a:rPr lang="en-US" sz="2245" spc="31">
                <a:solidFill>
                  <a:srgbClr val="000000"/>
                </a:solidFill>
                <a:latin typeface="Museo Slab"/>
              </a:rPr>
              <a:t>Need Approval:</a:t>
            </a:r>
          </a:p>
          <a:p>
            <a:pPr marL="484862" lvl="1" indent="-242431">
              <a:lnSpc>
                <a:spcPts val="3231"/>
              </a:lnSpc>
              <a:buFont typeface="Arial"/>
              <a:buChar char="•"/>
            </a:pPr>
            <a:r>
              <a:rPr lang="en-US" sz="2245" spc="33">
                <a:solidFill>
                  <a:srgbClr val="000000"/>
                </a:solidFill>
                <a:latin typeface="Museo Slab"/>
              </a:rPr>
              <a:t>Non-congregate meals &amp; Parent Pickup </a:t>
            </a:r>
          </a:p>
          <a:p>
            <a:pPr marL="706155" lvl="2" indent="-235385">
              <a:lnSpc>
                <a:spcPts val="2354"/>
              </a:lnSpc>
              <a:buFont typeface="Arial"/>
              <a:buChar char="⚬"/>
            </a:pPr>
            <a:r>
              <a:rPr lang="en-US" sz="1635" spc="22">
                <a:solidFill>
                  <a:srgbClr val="000000"/>
                </a:solidFill>
                <a:latin typeface="Museo Slab"/>
              </a:rPr>
              <a:t>NSLP, SBP, SMP, ASP, FFVP</a:t>
            </a:r>
          </a:p>
          <a:p>
            <a:pPr marL="453390" lvl="1" indent="-226695">
              <a:lnSpc>
                <a:spcPts val="3021"/>
              </a:lnSpc>
              <a:buFont typeface="Arial"/>
              <a:buChar char="•"/>
            </a:pPr>
            <a:r>
              <a:rPr lang="en-US" sz="2100" spc="31">
                <a:solidFill>
                  <a:srgbClr val="000000"/>
                </a:solidFill>
                <a:latin typeface="Museo Slab"/>
              </a:rPr>
              <a:t>Meal times</a:t>
            </a:r>
          </a:p>
          <a:p>
            <a:pPr marL="453390" lvl="1" indent="-226695">
              <a:lnSpc>
                <a:spcPts val="3021"/>
              </a:lnSpc>
              <a:buFont typeface="Arial"/>
              <a:buChar char="•"/>
            </a:pPr>
            <a:r>
              <a:rPr lang="en-US" sz="2100" spc="31">
                <a:solidFill>
                  <a:srgbClr val="000000"/>
                </a:solidFill>
                <a:latin typeface="Museo Slab"/>
              </a:rPr>
              <a:t>Offer versus serve </a:t>
            </a:r>
          </a:p>
          <a:p>
            <a:pPr marL="453390" lvl="1" indent="-226695">
              <a:lnSpc>
                <a:spcPts val="3022"/>
              </a:lnSpc>
              <a:buFont typeface="Arial"/>
              <a:buChar char="•"/>
            </a:pPr>
            <a:r>
              <a:rPr lang="en-US" sz="2100" spc="29">
                <a:solidFill>
                  <a:srgbClr val="000000"/>
                </a:solidFill>
                <a:latin typeface="Museo Slab"/>
              </a:rPr>
              <a:t>Alternate sites (FFVP)</a:t>
            </a:r>
          </a:p>
        </p:txBody>
      </p:sp>
      <p:sp>
        <p:nvSpPr>
          <p:cNvPr id="14" name="TextBox 14"/>
          <p:cNvSpPr txBox="1"/>
          <p:nvPr/>
        </p:nvSpPr>
        <p:spPr>
          <a:xfrm>
            <a:off x="5470116" y="1144200"/>
            <a:ext cx="3526701" cy="3138468"/>
          </a:xfrm>
          <a:prstGeom prst="rect">
            <a:avLst/>
          </a:prstGeom>
        </p:spPr>
        <p:txBody>
          <a:bodyPr lIns="0" tIns="0" rIns="0" bIns="0" rtlCol="0" anchor="t">
            <a:spAutoFit/>
          </a:bodyPr>
          <a:lstStyle/>
          <a:p>
            <a:pPr>
              <a:lnSpc>
                <a:spcPts val="3090"/>
              </a:lnSpc>
            </a:pPr>
            <a:r>
              <a:rPr lang="en-US" sz="2147" spc="30">
                <a:solidFill>
                  <a:srgbClr val="000000"/>
                </a:solidFill>
                <a:latin typeface="Museo Slab"/>
              </a:rPr>
              <a:t>No Prior Approval:</a:t>
            </a:r>
          </a:p>
          <a:p>
            <a:pPr marL="327299" lvl="1" indent="-163650">
              <a:lnSpc>
                <a:spcPts val="3091"/>
              </a:lnSpc>
              <a:buFont typeface="Arial"/>
              <a:buChar char="•"/>
            </a:pPr>
            <a:r>
              <a:rPr lang="en-US" sz="2147" spc="31">
                <a:solidFill>
                  <a:srgbClr val="000000"/>
                </a:solidFill>
                <a:latin typeface="Museo Slab"/>
              </a:rPr>
              <a:t>Local wellness policy assessment</a:t>
            </a:r>
          </a:p>
          <a:p>
            <a:pPr marL="327299" lvl="1" indent="-163650">
              <a:lnSpc>
                <a:spcPts val="3091"/>
              </a:lnSpc>
              <a:buFont typeface="Arial"/>
              <a:buChar char="•"/>
            </a:pPr>
            <a:r>
              <a:rPr lang="en-US" sz="2147" spc="31">
                <a:solidFill>
                  <a:srgbClr val="000000"/>
                </a:solidFill>
                <a:latin typeface="Museo Slab"/>
              </a:rPr>
              <a:t>Food Service Management Company contract duration</a:t>
            </a:r>
          </a:p>
          <a:p>
            <a:pPr marL="327299" lvl="1" indent="-163650">
              <a:lnSpc>
                <a:spcPts val="3091"/>
              </a:lnSpc>
              <a:buFont typeface="Arial"/>
              <a:buChar char="•"/>
            </a:pPr>
            <a:r>
              <a:rPr lang="en-US" sz="2147" spc="31">
                <a:solidFill>
                  <a:srgbClr val="000000"/>
                </a:solidFill>
                <a:latin typeface="Museo Slab"/>
              </a:rPr>
              <a:t>Off-site monitoring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3" b="363"/>
          <a:stretch>
            <a:fillRect/>
          </a:stretch>
        </p:blipFill>
        <p:spPr>
          <a:xfrm>
            <a:off x="8451" y="0"/>
            <a:ext cx="9127097" cy="5143499"/>
          </a:xfrm>
          <a:prstGeom prst="rect">
            <a:avLst/>
          </a:prstGeom>
        </p:spPr>
      </p:pic>
      <p:pic>
        <p:nvPicPr>
          <p:cNvPr id="3" name="Picture 3"/>
          <p:cNvPicPr>
            <a:picLocks noChangeAspect="1"/>
          </p:cNvPicPr>
          <p:nvPr/>
        </p:nvPicPr>
        <p:blipFill>
          <a:blip r:embed="rId4"/>
          <a:srcRect r="2558" b="2721"/>
          <a:stretch>
            <a:fillRect/>
          </a:stretch>
        </p:blipFill>
        <p:spPr>
          <a:xfrm>
            <a:off x="1190935" y="4457699"/>
            <a:ext cx="2031741" cy="685800"/>
          </a:xfrm>
          <a:prstGeom prst="rect">
            <a:avLst/>
          </a:prstGeom>
        </p:spPr>
      </p:pic>
      <p:sp>
        <p:nvSpPr>
          <p:cNvPr id="4" name="TextBox 4"/>
          <p:cNvSpPr txBox="1"/>
          <p:nvPr/>
        </p:nvSpPr>
        <p:spPr>
          <a:xfrm>
            <a:off x="4870448" y="909174"/>
            <a:ext cx="4265100" cy="3169616"/>
          </a:xfrm>
          <a:prstGeom prst="rect">
            <a:avLst/>
          </a:prstGeom>
        </p:spPr>
        <p:txBody>
          <a:bodyPr lIns="0" tIns="0" rIns="0" bIns="0" rtlCol="0" anchor="t">
            <a:spAutoFit/>
          </a:bodyPr>
          <a:lstStyle/>
          <a:p>
            <a:pPr>
              <a:lnSpc>
                <a:spcPts val="2520"/>
              </a:lnSpc>
            </a:pPr>
            <a:endParaRPr/>
          </a:p>
          <a:p>
            <a:pPr>
              <a:lnSpc>
                <a:spcPts val="1679"/>
              </a:lnSpc>
            </a:pPr>
            <a:endParaRPr/>
          </a:p>
          <a:p>
            <a:pPr marL="365760" lvl="1" indent="-182880">
              <a:lnSpc>
                <a:spcPts val="3453"/>
              </a:lnSpc>
              <a:buFont typeface="Arial"/>
              <a:buChar char="•"/>
            </a:pPr>
            <a:r>
              <a:rPr lang="en-US" sz="2400" spc="16">
                <a:solidFill>
                  <a:srgbClr val="000000"/>
                </a:solidFill>
                <a:latin typeface="Arimo"/>
              </a:rPr>
              <a:t>Non-congregate feeding and parent pickup waivers approved! </a:t>
            </a:r>
          </a:p>
          <a:p>
            <a:pPr marL="365760" lvl="1" indent="-182880" algn="l">
              <a:lnSpc>
                <a:spcPts val="3454"/>
              </a:lnSpc>
              <a:buFont typeface="Arial"/>
              <a:buChar char="•"/>
            </a:pPr>
            <a:r>
              <a:rPr lang="en-US" sz="2400" spc="35">
                <a:solidFill>
                  <a:srgbClr val="000000"/>
                </a:solidFill>
                <a:latin typeface="Museo Slab"/>
              </a:rPr>
              <a:t> Request waivers using the </a:t>
            </a:r>
            <a:r>
              <a:rPr lang="en-US" sz="2400" u="sng" spc="35">
                <a:solidFill>
                  <a:srgbClr val="0000FF"/>
                </a:solidFill>
                <a:latin typeface="Museo Slab"/>
              </a:rPr>
              <a:t>SFSP Waiver Request Form</a:t>
            </a:r>
          </a:p>
        </p:txBody>
      </p:sp>
      <p:sp>
        <p:nvSpPr>
          <p:cNvPr id="5" name="TextBox 5"/>
          <p:cNvSpPr txBox="1"/>
          <p:nvPr/>
        </p:nvSpPr>
        <p:spPr>
          <a:xfrm>
            <a:off x="433555" y="655825"/>
            <a:ext cx="3345900" cy="2362200"/>
          </a:xfrm>
          <a:prstGeom prst="rect">
            <a:avLst/>
          </a:prstGeom>
        </p:spPr>
        <p:txBody>
          <a:bodyPr lIns="0" tIns="0" rIns="0" bIns="0" rtlCol="0" anchor="t">
            <a:spAutoFit/>
          </a:bodyPr>
          <a:lstStyle/>
          <a:p>
            <a:pPr algn="ctr">
              <a:lnSpc>
                <a:spcPts val="5998"/>
              </a:lnSpc>
            </a:pPr>
            <a:r>
              <a:rPr lang="en-US" sz="4999" spc="74">
                <a:solidFill>
                  <a:srgbClr val="FFFFFF"/>
                </a:solidFill>
                <a:latin typeface="Catseye"/>
              </a:rPr>
              <a:t>SFSP Waiver Update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3" b="363"/>
          <a:stretch>
            <a:fillRect/>
          </a:stretch>
        </p:blipFill>
        <p:spPr>
          <a:xfrm>
            <a:off x="8451" y="0"/>
            <a:ext cx="9127097" cy="5143499"/>
          </a:xfrm>
          <a:prstGeom prst="rect">
            <a:avLst/>
          </a:prstGeom>
        </p:spPr>
      </p:pic>
      <p:pic>
        <p:nvPicPr>
          <p:cNvPr id="3" name="Picture 3"/>
          <p:cNvPicPr>
            <a:picLocks noChangeAspect="1"/>
          </p:cNvPicPr>
          <p:nvPr/>
        </p:nvPicPr>
        <p:blipFill>
          <a:blip r:embed="rId4"/>
          <a:srcRect r="2558" b="2721"/>
          <a:stretch>
            <a:fillRect/>
          </a:stretch>
        </p:blipFill>
        <p:spPr>
          <a:xfrm>
            <a:off x="1190935" y="4457699"/>
            <a:ext cx="2031741" cy="685800"/>
          </a:xfrm>
          <a:prstGeom prst="rect">
            <a:avLst/>
          </a:prstGeom>
        </p:spPr>
      </p:pic>
      <p:sp>
        <p:nvSpPr>
          <p:cNvPr id="4" name="TextBox 4"/>
          <p:cNvSpPr txBox="1"/>
          <p:nvPr/>
        </p:nvSpPr>
        <p:spPr>
          <a:xfrm>
            <a:off x="383423" y="1031812"/>
            <a:ext cx="3345900" cy="2362200"/>
          </a:xfrm>
          <a:prstGeom prst="rect">
            <a:avLst/>
          </a:prstGeom>
        </p:spPr>
        <p:txBody>
          <a:bodyPr lIns="0" tIns="0" rIns="0" bIns="0" rtlCol="0" anchor="t">
            <a:spAutoFit/>
          </a:bodyPr>
          <a:lstStyle/>
          <a:p>
            <a:pPr algn="ctr">
              <a:lnSpc>
                <a:spcPts val="5998"/>
              </a:lnSpc>
            </a:pPr>
            <a:r>
              <a:rPr lang="en-US" sz="4999" spc="74">
                <a:solidFill>
                  <a:srgbClr val="FFFFFF"/>
                </a:solidFill>
                <a:latin typeface="Catseye"/>
              </a:rPr>
              <a:t>SFSP Review Updates</a:t>
            </a:r>
          </a:p>
        </p:txBody>
      </p:sp>
      <p:sp>
        <p:nvSpPr>
          <p:cNvPr id="5" name="TextBox 5"/>
          <p:cNvSpPr txBox="1"/>
          <p:nvPr/>
        </p:nvSpPr>
        <p:spPr>
          <a:xfrm>
            <a:off x="5206930" y="1314808"/>
            <a:ext cx="3422720" cy="2513882"/>
          </a:xfrm>
          <a:prstGeom prst="rect">
            <a:avLst/>
          </a:prstGeom>
        </p:spPr>
        <p:txBody>
          <a:bodyPr lIns="0" tIns="0" rIns="0" bIns="0" rtlCol="0" anchor="t">
            <a:spAutoFit/>
          </a:bodyPr>
          <a:lstStyle/>
          <a:p>
            <a:pPr marL="365760" lvl="1" indent="-182880" algn="l">
              <a:lnSpc>
                <a:spcPts val="2879"/>
              </a:lnSpc>
              <a:buFont typeface="Arial"/>
              <a:buChar char="•"/>
            </a:pPr>
            <a:r>
              <a:rPr lang="en-US" sz="2400" u="sng" spc="-95">
                <a:solidFill>
                  <a:srgbClr val="0000FF"/>
                </a:solidFill>
                <a:latin typeface="Museo Slab"/>
              </a:rPr>
              <a:t>Review Schedule &amp; Resources</a:t>
            </a:r>
          </a:p>
          <a:p>
            <a:pPr marL="376646" lvl="1" indent="-188323" algn="l">
              <a:lnSpc>
                <a:spcPts val="3801"/>
              </a:lnSpc>
              <a:buFont typeface="Arial"/>
              <a:buChar char="•"/>
            </a:pPr>
            <a:r>
              <a:rPr lang="en-US" sz="2400" u="sng" spc="-95">
                <a:solidFill>
                  <a:srgbClr val="0000FF"/>
                </a:solidFill>
                <a:latin typeface="Museo Slab"/>
              </a:rPr>
              <a:t>Prepare For a Review</a:t>
            </a:r>
            <a:r>
              <a:rPr lang="en-US" sz="2400" spc="-95">
                <a:solidFill>
                  <a:srgbClr val="000000"/>
                </a:solidFill>
                <a:latin typeface="Museo Slab"/>
              </a:rPr>
              <a:t>- Moodle Training</a:t>
            </a:r>
          </a:p>
          <a:p>
            <a:pPr marL="311134" lvl="1" indent="-155567" algn="l">
              <a:lnSpc>
                <a:spcPts val="3140"/>
              </a:lnSpc>
            </a:pPr>
            <a:endParaRPr lang="en-US" sz="2400" spc="-95">
              <a:solidFill>
                <a:srgbClr val="000000"/>
              </a:solidFill>
              <a:latin typeface="Muse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16148" y="1073717"/>
            <a:ext cx="8175879" cy="74009"/>
            <a:chOff x="0" y="0"/>
            <a:chExt cx="10901171" cy="98679"/>
          </a:xfrm>
        </p:grpSpPr>
        <p:sp>
          <p:nvSpPr>
            <p:cNvPr id="3" name="Freeform 3"/>
            <p:cNvSpPr/>
            <p:nvPr/>
          </p:nvSpPr>
          <p:spPr>
            <a:xfrm>
              <a:off x="0" y="0"/>
              <a:ext cx="10901172" cy="98679"/>
            </a:xfrm>
            <a:custGeom>
              <a:avLst/>
              <a:gdLst/>
              <a:ahLst/>
              <a:cxnLst/>
              <a:rect l="l" t="t" r="r" b="b"/>
              <a:pathLst>
                <a:path w="10901172" h="98679">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id="4" name="Freeform 4"/>
            <p:cNvSpPr/>
            <p:nvPr/>
          </p:nvSpPr>
          <p:spPr>
            <a:xfrm>
              <a:off x="-5207" y="5969"/>
              <a:ext cx="10910951" cy="81534"/>
            </a:xfrm>
            <a:custGeom>
              <a:avLst/>
              <a:gdLst/>
              <a:ahLst/>
              <a:cxnLst/>
              <a:rect l="l" t="t" r="r" b="b"/>
              <a:pathLst>
                <a:path w="10910951" h="81534">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id="5" name="Group 5"/>
          <p:cNvGrpSpPr>
            <a:grpSpLocks noChangeAspect="1"/>
          </p:cNvGrpSpPr>
          <p:nvPr/>
        </p:nvGrpSpPr>
        <p:grpSpPr>
          <a:xfrm rot="-10800000">
            <a:off x="415862" y="1079432"/>
            <a:ext cx="8175688" cy="63532"/>
            <a:chOff x="0" y="0"/>
            <a:chExt cx="10900917" cy="84709"/>
          </a:xfrm>
        </p:grpSpPr>
        <p:sp>
          <p:nvSpPr>
            <p:cNvPr id="6" name="Freeform 6"/>
            <p:cNvSpPr/>
            <p:nvPr/>
          </p:nvSpPr>
          <p:spPr>
            <a:xfrm>
              <a:off x="0" y="0"/>
              <a:ext cx="10900918" cy="84709"/>
            </a:xfrm>
            <a:custGeom>
              <a:avLst/>
              <a:gdLst/>
              <a:ahLst/>
              <a:cxnLst/>
              <a:rect l="l" t="t" r="r" b="b"/>
              <a:pathLst>
                <a:path w="10900918" h="84709">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id="7" name="Group 7"/>
          <p:cNvGrpSpPr>
            <a:grpSpLocks noChangeAspect="1"/>
          </p:cNvGrpSpPr>
          <p:nvPr/>
        </p:nvGrpSpPr>
        <p:grpSpPr>
          <a:xfrm rot="-10800000">
            <a:off x="403097" y="1074765"/>
            <a:ext cx="8201692" cy="73342"/>
            <a:chOff x="0" y="0"/>
            <a:chExt cx="10935589" cy="97790"/>
          </a:xfrm>
        </p:grpSpPr>
        <p:sp>
          <p:nvSpPr>
            <p:cNvPr id="8" name="Freeform 8"/>
            <p:cNvSpPr/>
            <p:nvPr/>
          </p:nvSpPr>
          <p:spPr>
            <a:xfrm>
              <a:off x="0" y="0"/>
              <a:ext cx="10935591" cy="97790"/>
            </a:xfrm>
            <a:custGeom>
              <a:avLst/>
              <a:gdLst/>
              <a:ahLst/>
              <a:cxnLst/>
              <a:rect l="l" t="t" r="r" b="b"/>
              <a:pathLst>
                <a:path w="10935591" h="97790">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
        <p:nvSpPr>
          <p:cNvPr id="9" name="TextBox 9"/>
          <p:cNvSpPr txBox="1"/>
          <p:nvPr/>
        </p:nvSpPr>
        <p:spPr>
          <a:xfrm>
            <a:off x="380352" y="-33162"/>
            <a:ext cx="7749550" cy="971550"/>
          </a:xfrm>
          <a:prstGeom prst="rect">
            <a:avLst/>
          </a:prstGeom>
        </p:spPr>
        <p:txBody>
          <a:bodyPr lIns="0" tIns="0" rIns="0" bIns="0" rtlCol="0" anchor="t">
            <a:spAutoFit/>
          </a:bodyPr>
          <a:lstStyle/>
          <a:p>
            <a:pPr algn="l">
              <a:lnSpc>
                <a:spcPts val="7198"/>
              </a:lnSpc>
            </a:pPr>
            <a:r>
              <a:rPr lang="en-US" sz="4999" spc="74">
                <a:solidFill>
                  <a:srgbClr val="000000"/>
                </a:solidFill>
                <a:latin typeface="Catseye"/>
              </a:rPr>
              <a:t>Outreach Materials</a:t>
            </a:r>
          </a:p>
        </p:txBody>
      </p:sp>
      <p:pic>
        <p:nvPicPr>
          <p:cNvPr id="10" name="Picture 10"/>
          <p:cNvPicPr>
            <a:picLocks noChangeAspect="1"/>
          </p:cNvPicPr>
          <p:nvPr/>
        </p:nvPicPr>
        <p:blipFill>
          <a:blip r:embed="rId3"/>
          <a:srcRect r="4052" b="3967"/>
          <a:stretch>
            <a:fillRect/>
          </a:stretch>
        </p:blipFill>
        <p:spPr>
          <a:xfrm>
            <a:off x="7834394" y="4545518"/>
            <a:ext cx="1251489" cy="532040"/>
          </a:xfrm>
          <a:prstGeom prst="rect">
            <a:avLst/>
          </a:prstGeom>
        </p:spPr>
      </p:pic>
      <p:pic>
        <p:nvPicPr>
          <p:cNvPr id="11" name="Picture 11"/>
          <p:cNvPicPr>
            <a:picLocks noChangeAspect="1"/>
          </p:cNvPicPr>
          <p:nvPr/>
        </p:nvPicPr>
        <p:blipFill>
          <a:blip r:embed="rId4"/>
          <a:srcRect r="853" b="3933"/>
          <a:stretch>
            <a:fillRect/>
          </a:stretch>
        </p:blipFill>
        <p:spPr>
          <a:xfrm>
            <a:off x="6264299" y="1231144"/>
            <a:ext cx="2767205" cy="2681232"/>
          </a:xfrm>
          <a:prstGeom prst="rect">
            <a:avLst/>
          </a:prstGeom>
        </p:spPr>
      </p:pic>
      <p:pic>
        <p:nvPicPr>
          <p:cNvPr id="12" name="Picture 12"/>
          <p:cNvPicPr>
            <a:picLocks noChangeAspect="1"/>
          </p:cNvPicPr>
          <p:nvPr/>
        </p:nvPicPr>
        <p:blipFill>
          <a:blip r:embed="rId5"/>
          <a:srcRect r="529" b="529"/>
          <a:stretch>
            <a:fillRect/>
          </a:stretch>
        </p:blipFill>
        <p:spPr>
          <a:xfrm>
            <a:off x="514350" y="2905650"/>
            <a:ext cx="3766750" cy="1769226"/>
          </a:xfrm>
          <a:prstGeom prst="rect">
            <a:avLst/>
          </a:prstGeom>
        </p:spPr>
      </p:pic>
      <p:pic>
        <p:nvPicPr>
          <p:cNvPr id="13" name="Picture 13"/>
          <p:cNvPicPr>
            <a:picLocks noChangeAspect="1"/>
          </p:cNvPicPr>
          <p:nvPr/>
        </p:nvPicPr>
        <p:blipFill>
          <a:blip r:embed="rId6"/>
          <a:srcRect r="451" b="451"/>
          <a:stretch>
            <a:fillRect/>
          </a:stretch>
        </p:blipFill>
        <p:spPr>
          <a:xfrm>
            <a:off x="4228525" y="2748039"/>
            <a:ext cx="2218776" cy="2218776"/>
          </a:xfrm>
          <a:prstGeom prst="rect">
            <a:avLst/>
          </a:prstGeom>
        </p:spPr>
      </p:pic>
      <p:sp>
        <p:nvSpPr>
          <p:cNvPr id="14" name="TextBox 14"/>
          <p:cNvSpPr txBox="1"/>
          <p:nvPr/>
        </p:nvSpPr>
        <p:spPr>
          <a:xfrm>
            <a:off x="415862" y="1231144"/>
            <a:ext cx="3987526" cy="1599937"/>
          </a:xfrm>
          <a:prstGeom prst="rect">
            <a:avLst/>
          </a:prstGeom>
        </p:spPr>
        <p:txBody>
          <a:bodyPr lIns="0" tIns="0" rIns="0" bIns="0" rtlCol="0" anchor="t">
            <a:spAutoFit/>
          </a:bodyPr>
          <a:lstStyle/>
          <a:p>
            <a:pPr algn="l">
              <a:lnSpc>
                <a:spcPts val="2687"/>
              </a:lnSpc>
            </a:pPr>
            <a:r>
              <a:rPr lang="en-US" sz="2239" spc="-89">
                <a:solidFill>
                  <a:srgbClr val="000000"/>
                </a:solidFill>
                <a:latin typeface="Museo Slab"/>
              </a:rPr>
              <a:t>New! Free Outreach Toolkits for all school and summer sites</a:t>
            </a:r>
          </a:p>
          <a:p>
            <a:pPr algn="l">
              <a:lnSpc>
                <a:spcPts val="2015"/>
              </a:lnSpc>
            </a:pPr>
            <a:endParaRPr lang="en-US" sz="2239" spc="-89">
              <a:solidFill>
                <a:srgbClr val="000000"/>
              </a:solidFill>
              <a:latin typeface="Museo Slab"/>
            </a:endParaRPr>
          </a:p>
          <a:p>
            <a:pPr algn="l">
              <a:lnSpc>
                <a:spcPts val="2687"/>
              </a:lnSpc>
            </a:pPr>
            <a:r>
              <a:rPr lang="en-US" sz="2239" u="sng" spc="-89">
                <a:solidFill>
                  <a:srgbClr val="0000FF"/>
                </a:solidFill>
                <a:latin typeface="Museo Slab"/>
              </a:rPr>
              <a:t>Order Form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206" b="206"/>
          <a:stretch>
            <a:fillRect/>
          </a:stretch>
        </p:blipFill>
        <p:spPr>
          <a:xfrm>
            <a:off x="0" y="2676"/>
            <a:ext cx="9143999" cy="5138147"/>
          </a:xfrm>
          <a:prstGeom prst="rect">
            <a:avLst/>
          </a:prstGeom>
        </p:spPr>
      </p:pic>
      <p:pic>
        <p:nvPicPr>
          <p:cNvPr id="3" name="Picture 3"/>
          <p:cNvPicPr>
            <a:picLocks noChangeAspect="1"/>
          </p:cNvPicPr>
          <p:nvPr/>
        </p:nvPicPr>
        <p:blipFill>
          <a:blip r:embed="rId4"/>
          <a:srcRect r="2388" b="2719"/>
          <a:stretch>
            <a:fillRect/>
          </a:stretch>
        </p:blipFill>
        <p:spPr>
          <a:xfrm>
            <a:off x="6858000" y="4455023"/>
            <a:ext cx="2029408" cy="685800"/>
          </a:xfrm>
          <a:prstGeom prst="rect">
            <a:avLst/>
          </a:prstGeom>
        </p:spPr>
      </p:pic>
      <p:sp>
        <p:nvSpPr>
          <p:cNvPr id="4" name="TextBox 4"/>
          <p:cNvSpPr txBox="1"/>
          <p:nvPr/>
        </p:nvSpPr>
        <p:spPr>
          <a:xfrm>
            <a:off x="2656674" y="1495424"/>
            <a:ext cx="3830650" cy="187642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Wrap Up &amp; 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3566" y="247650"/>
            <a:ext cx="8276869" cy="862965"/>
          </a:xfrm>
          <a:prstGeom prst="rect">
            <a:avLst/>
          </a:prstGeom>
        </p:spPr>
        <p:txBody>
          <a:bodyPr lIns="0" tIns="0" rIns="0" bIns="0" rtlCol="0" anchor="t">
            <a:spAutoFit/>
          </a:bodyPr>
          <a:lstStyle/>
          <a:p>
            <a:pPr algn="l">
              <a:lnSpc>
                <a:spcPts val="6480"/>
              </a:lnSpc>
            </a:pPr>
            <a:r>
              <a:rPr lang="en-US" sz="4500" spc="66">
                <a:solidFill>
                  <a:srgbClr val="000000"/>
                </a:solidFill>
                <a:latin typeface="Catseye"/>
              </a:rPr>
              <a:t>Training Evaluation &amp; Certificate</a:t>
            </a:r>
          </a:p>
        </p:txBody>
      </p:sp>
      <p:sp>
        <p:nvSpPr>
          <p:cNvPr id="3" name="TextBox 3"/>
          <p:cNvSpPr txBox="1"/>
          <p:nvPr/>
        </p:nvSpPr>
        <p:spPr>
          <a:xfrm>
            <a:off x="410752" y="1745442"/>
            <a:ext cx="7749600" cy="2264664"/>
          </a:xfrm>
          <a:prstGeom prst="rect">
            <a:avLst/>
          </a:prstGeom>
        </p:spPr>
        <p:txBody>
          <a:bodyPr lIns="0" tIns="0" rIns="0" bIns="0" rtlCol="0" anchor="t">
            <a:spAutoFit/>
          </a:bodyPr>
          <a:lstStyle/>
          <a:p>
            <a:pPr algn="l">
              <a:lnSpc>
                <a:spcPts val="3168"/>
              </a:lnSpc>
            </a:pPr>
            <a:r>
              <a:rPr lang="en-US" sz="2000" spc="29">
                <a:solidFill>
                  <a:srgbClr val="000000"/>
                </a:solidFill>
                <a:latin typeface="Museo Slab"/>
              </a:rPr>
              <a:t>Click this link to complete a quick training evaluation:</a:t>
            </a:r>
          </a:p>
          <a:p>
            <a:pPr algn="l">
              <a:lnSpc>
                <a:spcPts val="2851"/>
              </a:lnSpc>
            </a:pPr>
            <a:endParaRPr lang="en-US" sz="2000" spc="29">
              <a:solidFill>
                <a:srgbClr val="000000"/>
              </a:solidFill>
              <a:latin typeface="Museo Slab"/>
            </a:endParaRPr>
          </a:p>
          <a:p>
            <a:pPr algn="l">
              <a:lnSpc>
                <a:spcPts val="2851"/>
              </a:lnSpc>
            </a:pPr>
            <a:r>
              <a:rPr lang="en-US" sz="1800" u="sng" spc="26">
                <a:solidFill>
                  <a:srgbClr val="0000FF"/>
                </a:solidFill>
                <a:latin typeface="Museo Slab"/>
              </a:rPr>
              <a:t>https://www.surveymonkey.com/r/CJ5Q72Y</a:t>
            </a:r>
          </a:p>
          <a:p>
            <a:pPr algn="l">
              <a:lnSpc>
                <a:spcPts val="2851"/>
              </a:lnSpc>
            </a:pPr>
            <a:endParaRPr lang="en-US" sz="1800" u="sng" spc="26">
              <a:solidFill>
                <a:srgbClr val="0000FF"/>
              </a:solidFill>
              <a:latin typeface="Museo Slab"/>
            </a:endParaRPr>
          </a:p>
          <a:p>
            <a:pPr algn="l">
              <a:lnSpc>
                <a:spcPts val="3168"/>
              </a:lnSpc>
            </a:pPr>
            <a:r>
              <a:rPr lang="en-US" sz="2000" spc="29">
                <a:solidFill>
                  <a:srgbClr val="000000"/>
                </a:solidFill>
                <a:latin typeface="Museo Slab"/>
              </a:rPr>
              <a:t>When you submit the evaluation, click “DONE” on the survey thank you page to download your certificate </a:t>
            </a:r>
          </a:p>
        </p:txBody>
      </p:sp>
      <p:pic>
        <p:nvPicPr>
          <p:cNvPr id="4" name="Picture 4"/>
          <p:cNvPicPr>
            <a:picLocks noChangeAspect="1"/>
          </p:cNvPicPr>
          <p:nvPr/>
        </p:nvPicPr>
        <p:blipFill>
          <a:blip r:embed="rId3"/>
          <a:srcRect r="4052" b="3967"/>
          <a:stretch>
            <a:fillRect/>
          </a:stretch>
        </p:blipFill>
        <p:spPr>
          <a:xfrm>
            <a:off x="7834394" y="4545518"/>
            <a:ext cx="1251488" cy="532040"/>
          </a:xfrm>
          <a:prstGeom prst="rect">
            <a:avLst/>
          </a:prstGeom>
        </p:spPr>
      </p:pic>
      <p:grpSp>
        <p:nvGrpSpPr>
          <p:cNvPr id="5" name="Group 5"/>
          <p:cNvGrpSpPr>
            <a:grpSpLocks noChangeAspect="1"/>
          </p:cNvGrpSpPr>
          <p:nvPr/>
        </p:nvGrpSpPr>
        <p:grpSpPr>
          <a:xfrm rot="-10800000">
            <a:off x="423803" y="1234251"/>
            <a:ext cx="8175879" cy="74009"/>
            <a:chOff x="0" y="0"/>
            <a:chExt cx="10901171" cy="98679"/>
          </a:xfrm>
        </p:grpSpPr>
        <p:sp>
          <p:nvSpPr>
            <p:cNvPr id="6" name="Freeform 6"/>
            <p:cNvSpPr/>
            <p:nvPr/>
          </p:nvSpPr>
          <p:spPr>
            <a:xfrm>
              <a:off x="0" y="0"/>
              <a:ext cx="10901172" cy="98679"/>
            </a:xfrm>
            <a:custGeom>
              <a:avLst/>
              <a:gdLst/>
              <a:ahLst/>
              <a:cxnLst/>
              <a:rect l="l" t="t" r="r" b="b"/>
              <a:pathLst>
                <a:path w="10901172" h="98679">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id="7" name="Freeform 7"/>
            <p:cNvSpPr/>
            <p:nvPr/>
          </p:nvSpPr>
          <p:spPr>
            <a:xfrm>
              <a:off x="-5207" y="5969"/>
              <a:ext cx="10910951" cy="81534"/>
            </a:xfrm>
            <a:custGeom>
              <a:avLst/>
              <a:gdLst/>
              <a:ahLst/>
              <a:cxnLst/>
              <a:rect l="l" t="t" r="r" b="b"/>
              <a:pathLst>
                <a:path w="10910951" h="81534">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lnTo>
                    <a:pt x="4747767" y="33528"/>
                  </a:lnTo>
                  <a:lnTo>
                    <a:pt x="4747894" y="38227"/>
                  </a:ln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lnTo>
                    <a:pt x="2921888" y="33528"/>
                  </a:lnTo>
                  <a:lnTo>
                    <a:pt x="2920872" y="38227"/>
                  </a:ln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lnTo>
                    <a:pt x="4229608" y="51816"/>
                  </a:lnTo>
                  <a:lnTo>
                    <a:pt x="4229862" y="47117"/>
                  </a:ln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id="8" name="Group 8"/>
          <p:cNvGrpSpPr>
            <a:grpSpLocks noChangeAspect="1"/>
          </p:cNvGrpSpPr>
          <p:nvPr/>
        </p:nvGrpSpPr>
        <p:grpSpPr>
          <a:xfrm rot="-10800000">
            <a:off x="423517" y="1239966"/>
            <a:ext cx="8175688" cy="63532"/>
            <a:chOff x="0" y="0"/>
            <a:chExt cx="10900917" cy="84709"/>
          </a:xfrm>
        </p:grpSpPr>
        <p:sp>
          <p:nvSpPr>
            <p:cNvPr id="9" name="Freeform 9"/>
            <p:cNvSpPr/>
            <p:nvPr/>
          </p:nvSpPr>
          <p:spPr>
            <a:xfrm>
              <a:off x="0" y="0"/>
              <a:ext cx="10900918" cy="84709"/>
            </a:xfrm>
            <a:custGeom>
              <a:avLst/>
              <a:gdLst/>
              <a:ahLst/>
              <a:cxnLst/>
              <a:rect l="l" t="t" r="r" b="b"/>
              <a:pathLst>
                <a:path w="10900918" h="84709">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id="10" name="Group 10"/>
          <p:cNvGrpSpPr>
            <a:grpSpLocks noChangeAspect="1"/>
          </p:cNvGrpSpPr>
          <p:nvPr/>
        </p:nvGrpSpPr>
        <p:grpSpPr>
          <a:xfrm rot="-10800000">
            <a:off x="410752" y="1235299"/>
            <a:ext cx="8201692" cy="73342"/>
            <a:chOff x="0" y="0"/>
            <a:chExt cx="10935589" cy="97790"/>
          </a:xfrm>
        </p:grpSpPr>
        <p:sp>
          <p:nvSpPr>
            <p:cNvPr id="11" name="Freeform 11"/>
            <p:cNvSpPr/>
            <p:nvPr/>
          </p:nvSpPr>
          <p:spPr>
            <a:xfrm>
              <a:off x="0" y="0"/>
              <a:ext cx="10935591" cy="97790"/>
            </a:xfrm>
            <a:custGeom>
              <a:avLst/>
              <a:gdLst/>
              <a:ahLst/>
              <a:cxnLst/>
              <a:rect l="l" t="t" r="r" b="b"/>
              <a:pathLst>
                <a:path w="10935591" h="97790">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582" b="565"/>
          <a:stretch>
            <a:fillRect/>
          </a:stretch>
        </p:blipFill>
        <p:spPr>
          <a:xfrm>
            <a:off x="97965" y="928603"/>
            <a:ext cx="3795907" cy="3286294"/>
          </a:xfrm>
          <a:prstGeom prst="rect">
            <a:avLst/>
          </a:prstGeom>
        </p:spPr>
      </p:pic>
      <p:pic>
        <p:nvPicPr>
          <p:cNvPr id="3" name="Picture 3"/>
          <p:cNvPicPr>
            <a:picLocks noChangeAspect="1"/>
          </p:cNvPicPr>
          <p:nvPr/>
        </p:nvPicPr>
        <p:blipFill>
          <a:blip r:embed="rId4"/>
          <a:srcRect r="1579" b="1912"/>
          <a:stretch>
            <a:fillRect/>
          </a:stretch>
        </p:blipFill>
        <p:spPr>
          <a:xfrm>
            <a:off x="7003442" y="4629902"/>
            <a:ext cx="1511909" cy="510921"/>
          </a:xfrm>
          <a:prstGeom prst="rect">
            <a:avLst/>
          </a:prstGeom>
        </p:spPr>
      </p:pic>
      <p:pic>
        <p:nvPicPr>
          <p:cNvPr id="4" name="Picture 4"/>
          <p:cNvPicPr>
            <a:picLocks noChangeAspect="1"/>
          </p:cNvPicPr>
          <p:nvPr/>
        </p:nvPicPr>
        <p:blipFill>
          <a:blip r:embed="rId5"/>
          <a:srcRect r="1246" b="1445"/>
          <a:stretch>
            <a:fillRect/>
          </a:stretch>
        </p:blipFill>
        <p:spPr>
          <a:xfrm>
            <a:off x="4535008" y="1897153"/>
            <a:ext cx="1258983" cy="1088452"/>
          </a:xfrm>
          <a:prstGeom prst="rect">
            <a:avLst/>
          </a:prstGeom>
        </p:spPr>
      </p:pic>
      <p:pic>
        <p:nvPicPr>
          <p:cNvPr id="5" name="Picture 5"/>
          <p:cNvPicPr>
            <a:picLocks noChangeAspect="1"/>
          </p:cNvPicPr>
          <p:nvPr/>
        </p:nvPicPr>
        <p:blipFill>
          <a:blip r:embed="rId6"/>
          <a:srcRect r="1246" b="1445"/>
          <a:stretch>
            <a:fillRect/>
          </a:stretch>
        </p:blipFill>
        <p:spPr>
          <a:xfrm>
            <a:off x="4535008" y="508332"/>
            <a:ext cx="1258983" cy="1088452"/>
          </a:xfrm>
          <a:prstGeom prst="rect">
            <a:avLst/>
          </a:prstGeom>
        </p:spPr>
      </p:pic>
      <p:pic>
        <p:nvPicPr>
          <p:cNvPr id="6" name="Picture 6"/>
          <p:cNvPicPr>
            <a:picLocks noChangeAspect="1"/>
          </p:cNvPicPr>
          <p:nvPr/>
        </p:nvPicPr>
        <p:blipFill>
          <a:blip r:embed="rId7"/>
          <a:srcRect r="2758" b="2954"/>
          <a:stretch>
            <a:fillRect/>
          </a:stretch>
        </p:blipFill>
        <p:spPr>
          <a:xfrm>
            <a:off x="4535008" y="3285973"/>
            <a:ext cx="1258983" cy="1088452"/>
          </a:xfrm>
          <a:prstGeom prst="rect">
            <a:avLst/>
          </a:prstGeom>
        </p:spPr>
      </p:pic>
      <p:sp>
        <p:nvSpPr>
          <p:cNvPr id="7" name="TextBox 7"/>
          <p:cNvSpPr txBox="1"/>
          <p:nvPr/>
        </p:nvSpPr>
        <p:spPr>
          <a:xfrm>
            <a:off x="898634" y="1495425"/>
            <a:ext cx="2194570" cy="187642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Thank you!</a:t>
            </a:r>
          </a:p>
        </p:txBody>
      </p:sp>
      <p:sp>
        <p:nvSpPr>
          <p:cNvPr id="8" name="TextBox 8"/>
          <p:cNvSpPr txBox="1"/>
          <p:nvPr/>
        </p:nvSpPr>
        <p:spPr>
          <a:xfrm>
            <a:off x="5849500" y="844640"/>
            <a:ext cx="2986500" cy="295275"/>
          </a:xfrm>
          <a:prstGeom prst="rect">
            <a:avLst/>
          </a:prstGeom>
        </p:spPr>
        <p:txBody>
          <a:bodyPr lIns="0" tIns="0" rIns="0" bIns="0" rtlCol="0" anchor="t">
            <a:spAutoFit/>
          </a:bodyPr>
          <a:lstStyle/>
          <a:p>
            <a:pPr algn="l">
              <a:lnSpc>
                <a:spcPts val="2280"/>
              </a:lnSpc>
            </a:pPr>
            <a:r>
              <a:rPr lang="en-US" sz="1900" u="sng" spc="28">
                <a:solidFill>
                  <a:srgbClr val="666666"/>
                </a:solidFill>
                <a:latin typeface="Museo Slab"/>
              </a:rPr>
              <a:t>CDE Point Person </a:t>
            </a:r>
          </a:p>
        </p:txBody>
      </p:sp>
      <p:sp>
        <p:nvSpPr>
          <p:cNvPr id="9" name="TextBox 9"/>
          <p:cNvSpPr txBox="1"/>
          <p:nvPr/>
        </p:nvSpPr>
        <p:spPr>
          <a:xfrm>
            <a:off x="5849499" y="3504250"/>
            <a:ext cx="3097800" cy="755002"/>
          </a:xfrm>
          <a:prstGeom prst="rect">
            <a:avLst/>
          </a:prstGeom>
        </p:spPr>
        <p:txBody>
          <a:bodyPr lIns="0" tIns="0" rIns="0" bIns="0" rtlCol="0" anchor="t">
            <a:spAutoFit/>
          </a:bodyPr>
          <a:lstStyle/>
          <a:p>
            <a:pPr algn="l">
              <a:lnSpc>
                <a:spcPts val="3010"/>
              </a:lnSpc>
            </a:pPr>
            <a:r>
              <a:rPr lang="en-US" sz="1900" u="sng" spc="28">
                <a:solidFill>
                  <a:srgbClr val="666666"/>
                </a:solidFill>
                <a:latin typeface="Museo Slab"/>
              </a:rPr>
              <a:t>Colorado Nutrition Portal</a:t>
            </a:r>
          </a:p>
        </p:txBody>
      </p:sp>
      <p:sp>
        <p:nvSpPr>
          <p:cNvPr id="10" name="TextBox 10"/>
          <p:cNvSpPr txBox="1"/>
          <p:nvPr/>
        </p:nvSpPr>
        <p:spPr>
          <a:xfrm>
            <a:off x="5885425" y="2227025"/>
            <a:ext cx="3161250" cy="276225"/>
          </a:xfrm>
          <a:prstGeom prst="rect">
            <a:avLst/>
          </a:prstGeom>
        </p:spPr>
        <p:txBody>
          <a:bodyPr lIns="0" tIns="0" rIns="0" bIns="0" rtlCol="0" anchor="t">
            <a:spAutoFit/>
          </a:bodyPr>
          <a:lstStyle/>
          <a:p>
            <a:pPr algn="l">
              <a:lnSpc>
                <a:spcPts val="2160"/>
              </a:lnSpc>
            </a:pPr>
            <a:r>
              <a:rPr lang="en-US" sz="1800" u="sng" spc="26">
                <a:solidFill>
                  <a:srgbClr val="666666"/>
                </a:solidFill>
                <a:latin typeface="Museo Slab"/>
              </a:rPr>
              <a:t>Contact Us Page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 y="1"/>
            <a:ext cx="9144000" cy="5143500"/>
            <a:chOff x="0" y="0"/>
            <a:chExt cx="12192000" cy="6858000"/>
          </a:xfrm>
        </p:grpSpPr>
        <p:sp>
          <p:nvSpPr>
            <p:cNvPr id="3" name="Freeform 3"/>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a:solidFill>
              <a:srgbClr val="4DC1E1"/>
            </a:solidFill>
          </p:spPr>
        </p:sp>
      </p:grpSp>
      <p:pic>
        <p:nvPicPr>
          <p:cNvPr id="4" name="Picture 4"/>
          <p:cNvPicPr>
            <a:picLocks noChangeAspect="1"/>
          </p:cNvPicPr>
          <p:nvPr/>
        </p:nvPicPr>
        <p:blipFill>
          <a:blip r:embed="rId3"/>
          <a:srcRect/>
          <a:stretch>
            <a:fillRect/>
          </a:stretch>
        </p:blipFill>
        <p:spPr>
          <a:xfrm>
            <a:off x="-66734" y="-68128"/>
            <a:ext cx="9147802" cy="6205259"/>
          </a:xfrm>
          <a:prstGeom prst="rect">
            <a:avLst/>
          </a:prstGeom>
        </p:spPr>
      </p:pic>
      <p:grpSp>
        <p:nvGrpSpPr>
          <p:cNvPr id="5" name="Group 5"/>
          <p:cNvGrpSpPr>
            <a:grpSpLocks noChangeAspect="1"/>
          </p:cNvGrpSpPr>
          <p:nvPr/>
        </p:nvGrpSpPr>
        <p:grpSpPr>
          <a:xfrm>
            <a:off x="-4762" y="-4762"/>
            <a:ext cx="9153525" cy="5153025"/>
            <a:chOff x="0" y="0"/>
            <a:chExt cx="12204700" cy="6870700"/>
          </a:xfrm>
        </p:grpSpPr>
        <p:sp>
          <p:nvSpPr>
            <p:cNvPr id="6" name="Freeform 6"/>
            <p:cNvSpPr/>
            <p:nvPr/>
          </p:nvSpPr>
          <p:spPr>
            <a:xfrm>
              <a:off x="0" y="0"/>
              <a:ext cx="12204700" cy="6870700"/>
            </a:xfrm>
            <a:custGeom>
              <a:avLst/>
              <a:gdLst/>
              <a:ahLst/>
              <a:cxnLst/>
              <a:rect l="l" t="t" r="r" b="b"/>
              <a:pathLst>
                <a:path w="12204700" h="6870700">
                  <a:moveTo>
                    <a:pt x="6350" y="0"/>
                  </a:moveTo>
                  <a:lnTo>
                    <a:pt x="12198350" y="0"/>
                  </a:lnTo>
                  <a:cubicBezTo>
                    <a:pt x="12201906" y="0"/>
                    <a:pt x="12204700" y="2794"/>
                    <a:pt x="12204700" y="6350"/>
                  </a:cubicBezTo>
                  <a:lnTo>
                    <a:pt x="12204700" y="6864350"/>
                  </a:lnTo>
                  <a:cubicBezTo>
                    <a:pt x="12204700" y="6867906"/>
                    <a:pt x="12201906" y="6870700"/>
                    <a:pt x="12198350" y="6870700"/>
                  </a:cubicBezTo>
                  <a:lnTo>
                    <a:pt x="6350" y="6870700"/>
                  </a:lnTo>
                  <a:cubicBezTo>
                    <a:pt x="2794" y="6870700"/>
                    <a:pt x="0" y="6867906"/>
                    <a:pt x="0" y="6864350"/>
                  </a:cubicBezTo>
                  <a:lnTo>
                    <a:pt x="0" y="6350"/>
                  </a:lnTo>
                  <a:cubicBezTo>
                    <a:pt x="0" y="2794"/>
                    <a:pt x="2794" y="0"/>
                    <a:pt x="6350" y="0"/>
                  </a:cubicBezTo>
                  <a:moveTo>
                    <a:pt x="6350" y="12700"/>
                  </a:moveTo>
                  <a:lnTo>
                    <a:pt x="6350" y="6350"/>
                  </a:lnTo>
                  <a:lnTo>
                    <a:pt x="12700" y="6350"/>
                  </a:lnTo>
                  <a:lnTo>
                    <a:pt x="12700" y="6864350"/>
                  </a:lnTo>
                  <a:lnTo>
                    <a:pt x="6350" y="6864350"/>
                  </a:lnTo>
                  <a:lnTo>
                    <a:pt x="6350" y="6858000"/>
                  </a:lnTo>
                  <a:lnTo>
                    <a:pt x="12198350" y="6858000"/>
                  </a:lnTo>
                  <a:lnTo>
                    <a:pt x="12198350" y="6864350"/>
                  </a:lnTo>
                  <a:lnTo>
                    <a:pt x="12192000" y="6864350"/>
                  </a:lnTo>
                  <a:lnTo>
                    <a:pt x="12192000" y="6350"/>
                  </a:lnTo>
                  <a:lnTo>
                    <a:pt x="12198350" y="6350"/>
                  </a:lnTo>
                  <a:lnTo>
                    <a:pt x="12198350" y="12700"/>
                  </a:lnTo>
                  <a:lnTo>
                    <a:pt x="6350" y="12700"/>
                  </a:lnTo>
                  <a:close/>
                </a:path>
              </a:pathLst>
            </a:custGeom>
            <a:solidFill>
              <a:srgbClr val="388CA2"/>
            </a:solidFill>
          </p:spPr>
        </p:sp>
      </p:grpSp>
      <p:pic>
        <p:nvPicPr>
          <p:cNvPr id="7" name="Picture 7"/>
          <p:cNvPicPr>
            <a:picLocks noChangeAspect="1"/>
          </p:cNvPicPr>
          <p:nvPr/>
        </p:nvPicPr>
        <p:blipFill>
          <a:blip r:embed="rId4"/>
          <a:srcRect r="24" b="192"/>
          <a:stretch>
            <a:fillRect/>
          </a:stretch>
        </p:blipFill>
        <p:spPr>
          <a:xfrm>
            <a:off x="6858001" y="4629150"/>
            <a:ext cx="1523806" cy="514350"/>
          </a:xfrm>
          <a:prstGeom prst="rect">
            <a:avLst/>
          </a:prstGeom>
        </p:spPr>
      </p:pic>
      <p:pic>
        <p:nvPicPr>
          <p:cNvPr id="8" name="Picture 8"/>
          <p:cNvPicPr>
            <a:picLocks noChangeAspect="1"/>
          </p:cNvPicPr>
          <p:nvPr/>
        </p:nvPicPr>
        <p:blipFill>
          <a:blip r:embed="rId5"/>
          <a:srcRect r="886" b="815"/>
          <a:stretch>
            <a:fillRect/>
          </a:stretch>
        </p:blipFill>
        <p:spPr>
          <a:xfrm>
            <a:off x="97965" y="930661"/>
            <a:ext cx="3795908" cy="3282176"/>
          </a:xfrm>
          <a:prstGeom prst="rect">
            <a:avLst/>
          </a:prstGeom>
        </p:spPr>
      </p:pic>
      <p:sp>
        <p:nvSpPr>
          <p:cNvPr id="9" name="TextBox 9"/>
          <p:cNvSpPr txBox="1"/>
          <p:nvPr/>
        </p:nvSpPr>
        <p:spPr>
          <a:xfrm>
            <a:off x="514350" y="1976438"/>
            <a:ext cx="3140228" cy="971550"/>
          </a:xfrm>
          <a:prstGeom prst="rect">
            <a:avLst/>
          </a:prstGeom>
        </p:spPr>
        <p:txBody>
          <a:bodyPr lIns="0" tIns="0" rIns="0" bIns="0" rtlCol="0" anchor="t">
            <a:spAutoFit/>
          </a:bodyPr>
          <a:lstStyle/>
          <a:p>
            <a:pPr algn="ctr">
              <a:lnSpc>
                <a:spcPts val="7198"/>
              </a:lnSpc>
            </a:pPr>
            <a:r>
              <a:rPr lang="en-US" sz="4999" spc="74">
                <a:solidFill>
                  <a:srgbClr val="000000"/>
                </a:solidFill>
                <a:latin typeface="Catseye"/>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85991" y="1520001"/>
            <a:ext cx="8175879" cy="74009"/>
            <a:chOff x="0" y="0"/>
            <a:chExt cx="10901171" cy="98679"/>
          </a:xfrm>
        </p:grpSpPr>
        <p:sp>
          <p:nvSpPr>
            <p:cNvPr id="3" name="Freeform 3"/>
            <p:cNvSpPr/>
            <p:nvPr/>
          </p:nvSpPr>
          <p:spPr>
            <a:xfrm>
              <a:off x="0" y="0"/>
              <a:ext cx="10901172" cy="98679"/>
            </a:xfrm>
            <a:custGeom>
              <a:avLst/>
              <a:gdLst/>
              <a:ahLst/>
              <a:cxnLst/>
              <a:rect l="l" t="t" r="r" b="b"/>
              <a:pathLst>
                <a:path w="10901172" h="98679">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id="4" name="Freeform 4"/>
            <p:cNvSpPr/>
            <p:nvPr/>
          </p:nvSpPr>
          <p:spPr>
            <a:xfrm>
              <a:off x="-5207" y="5969"/>
              <a:ext cx="10910951" cy="81534"/>
            </a:xfrm>
            <a:custGeom>
              <a:avLst/>
              <a:gdLst/>
              <a:ahLst/>
              <a:cxnLst/>
              <a:rect l="l" t="t" r="r" b="b"/>
              <a:pathLst>
                <a:path w="10910951" h="81534">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lnTo>
                    <a:pt x="4747767" y="33528"/>
                  </a:lnTo>
                  <a:lnTo>
                    <a:pt x="4747894" y="38227"/>
                  </a:ln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lnTo>
                    <a:pt x="2921888" y="33528"/>
                  </a:lnTo>
                  <a:lnTo>
                    <a:pt x="2920872" y="38227"/>
                  </a:ln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lnTo>
                    <a:pt x="4229608" y="51816"/>
                  </a:lnTo>
                  <a:lnTo>
                    <a:pt x="4229862" y="47117"/>
                  </a:ln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id="5" name="Group 5"/>
          <p:cNvGrpSpPr>
            <a:grpSpLocks noChangeAspect="1"/>
          </p:cNvGrpSpPr>
          <p:nvPr/>
        </p:nvGrpSpPr>
        <p:grpSpPr>
          <a:xfrm rot="-10800000">
            <a:off x="485705" y="1525716"/>
            <a:ext cx="8175688" cy="63532"/>
            <a:chOff x="0" y="0"/>
            <a:chExt cx="10900917" cy="84709"/>
          </a:xfrm>
        </p:grpSpPr>
        <p:sp>
          <p:nvSpPr>
            <p:cNvPr id="6" name="Freeform 6"/>
            <p:cNvSpPr/>
            <p:nvPr/>
          </p:nvSpPr>
          <p:spPr>
            <a:xfrm>
              <a:off x="0" y="0"/>
              <a:ext cx="10900918" cy="84709"/>
            </a:xfrm>
            <a:custGeom>
              <a:avLst/>
              <a:gdLst/>
              <a:ahLst/>
              <a:cxnLst/>
              <a:rect l="l" t="t" r="r" b="b"/>
              <a:pathLst>
                <a:path w="10900918" h="84709">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id="7" name="Group 7"/>
          <p:cNvGrpSpPr>
            <a:grpSpLocks noChangeAspect="1"/>
          </p:cNvGrpSpPr>
          <p:nvPr/>
        </p:nvGrpSpPr>
        <p:grpSpPr>
          <a:xfrm rot="-10800000">
            <a:off x="472940" y="1521049"/>
            <a:ext cx="8201692" cy="73342"/>
            <a:chOff x="0" y="0"/>
            <a:chExt cx="10935589" cy="97790"/>
          </a:xfrm>
        </p:grpSpPr>
        <p:sp>
          <p:nvSpPr>
            <p:cNvPr id="8" name="Freeform 8"/>
            <p:cNvSpPr/>
            <p:nvPr/>
          </p:nvSpPr>
          <p:spPr>
            <a:xfrm>
              <a:off x="0" y="0"/>
              <a:ext cx="10935591" cy="97790"/>
            </a:xfrm>
            <a:custGeom>
              <a:avLst/>
              <a:gdLst/>
              <a:ahLst/>
              <a:cxnLst/>
              <a:rect l="l" t="t" r="r" b="b"/>
              <a:pathLst>
                <a:path w="10935591" h="97790">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pic>
        <p:nvPicPr>
          <p:cNvPr id="9" name="Picture 9"/>
          <p:cNvPicPr>
            <a:picLocks noChangeAspect="1"/>
          </p:cNvPicPr>
          <p:nvPr/>
        </p:nvPicPr>
        <p:blipFill>
          <a:blip r:embed="rId3"/>
          <a:srcRect r="4052" b="3967"/>
          <a:stretch>
            <a:fillRect/>
          </a:stretch>
        </p:blipFill>
        <p:spPr>
          <a:xfrm>
            <a:off x="7834394" y="4545518"/>
            <a:ext cx="1251488" cy="532040"/>
          </a:xfrm>
          <a:prstGeom prst="rect">
            <a:avLst/>
          </a:prstGeom>
        </p:spPr>
      </p:pic>
      <p:sp>
        <p:nvSpPr>
          <p:cNvPr id="10" name="TextBox 10"/>
          <p:cNvSpPr txBox="1"/>
          <p:nvPr/>
        </p:nvSpPr>
        <p:spPr>
          <a:xfrm>
            <a:off x="486229" y="317824"/>
            <a:ext cx="7749550" cy="971550"/>
          </a:xfrm>
          <a:prstGeom prst="rect">
            <a:avLst/>
          </a:prstGeom>
        </p:spPr>
        <p:txBody>
          <a:bodyPr lIns="0" tIns="0" rIns="0" bIns="0" rtlCol="0" anchor="t">
            <a:spAutoFit/>
          </a:bodyPr>
          <a:lstStyle/>
          <a:p>
            <a:pPr algn="l">
              <a:lnSpc>
                <a:spcPts val="7198"/>
              </a:lnSpc>
            </a:pPr>
            <a:r>
              <a:rPr lang="en-US" sz="4999" spc="74">
                <a:solidFill>
                  <a:srgbClr val="000000"/>
                </a:solidFill>
                <a:latin typeface="Catseye"/>
              </a:rPr>
              <a:t>CDE School Nutrition</a:t>
            </a:r>
          </a:p>
        </p:txBody>
      </p:sp>
      <p:sp>
        <p:nvSpPr>
          <p:cNvPr id="11" name="TextBox 11"/>
          <p:cNvSpPr txBox="1"/>
          <p:nvPr/>
        </p:nvSpPr>
        <p:spPr>
          <a:xfrm>
            <a:off x="698416" y="1892031"/>
            <a:ext cx="3731190" cy="575691"/>
          </a:xfrm>
          <a:prstGeom prst="rect">
            <a:avLst/>
          </a:prstGeom>
        </p:spPr>
        <p:txBody>
          <a:bodyPr lIns="0" tIns="0" rIns="0" bIns="0" rtlCol="0" anchor="t">
            <a:spAutoFit/>
          </a:bodyPr>
          <a:lstStyle/>
          <a:p>
            <a:pPr algn="l">
              <a:lnSpc>
                <a:spcPts val="4752"/>
              </a:lnSpc>
            </a:pPr>
            <a:r>
              <a:rPr lang="en-US" sz="3300" spc="48">
                <a:solidFill>
                  <a:srgbClr val="000000"/>
                </a:solidFill>
                <a:latin typeface="Museo Slab"/>
              </a:rPr>
              <a:t>Vision</a:t>
            </a:r>
          </a:p>
        </p:txBody>
      </p:sp>
      <p:sp>
        <p:nvSpPr>
          <p:cNvPr id="12" name="TextBox 12"/>
          <p:cNvSpPr txBox="1"/>
          <p:nvPr/>
        </p:nvSpPr>
        <p:spPr>
          <a:xfrm>
            <a:off x="698416" y="2623832"/>
            <a:ext cx="3731190" cy="721843"/>
          </a:xfrm>
          <a:prstGeom prst="rect">
            <a:avLst/>
          </a:prstGeom>
        </p:spPr>
        <p:txBody>
          <a:bodyPr lIns="0" tIns="0" rIns="0" bIns="0" rtlCol="0" anchor="t">
            <a:spAutoFit/>
          </a:bodyPr>
          <a:lstStyle/>
          <a:p>
            <a:pPr algn="l">
              <a:lnSpc>
                <a:spcPts val="2851"/>
              </a:lnSpc>
            </a:pPr>
            <a:r>
              <a:rPr lang="en-US" sz="1800" spc="-1">
                <a:solidFill>
                  <a:srgbClr val="000000"/>
                </a:solidFill>
                <a:latin typeface="Trebuchet MS"/>
              </a:rPr>
              <a:t>Nourish young bodies and minds. End childhood hunger.</a:t>
            </a:r>
          </a:p>
        </p:txBody>
      </p:sp>
      <p:sp>
        <p:nvSpPr>
          <p:cNvPr id="13" name="TextBox 13"/>
          <p:cNvSpPr txBox="1"/>
          <p:nvPr/>
        </p:nvSpPr>
        <p:spPr>
          <a:xfrm>
            <a:off x="4697725" y="1892031"/>
            <a:ext cx="3750241" cy="575691"/>
          </a:xfrm>
          <a:prstGeom prst="rect">
            <a:avLst/>
          </a:prstGeom>
        </p:spPr>
        <p:txBody>
          <a:bodyPr lIns="0" tIns="0" rIns="0" bIns="0" rtlCol="0" anchor="t">
            <a:spAutoFit/>
          </a:bodyPr>
          <a:lstStyle/>
          <a:p>
            <a:pPr algn="l">
              <a:lnSpc>
                <a:spcPts val="4752"/>
              </a:lnSpc>
            </a:pPr>
            <a:r>
              <a:rPr lang="en-US" sz="3300" spc="48">
                <a:solidFill>
                  <a:srgbClr val="000000"/>
                </a:solidFill>
                <a:latin typeface="Museo Slab"/>
              </a:rPr>
              <a:t>Mission</a:t>
            </a:r>
          </a:p>
        </p:txBody>
      </p:sp>
      <p:sp>
        <p:nvSpPr>
          <p:cNvPr id="14" name="TextBox 14"/>
          <p:cNvSpPr txBox="1"/>
          <p:nvPr/>
        </p:nvSpPr>
        <p:spPr>
          <a:xfrm>
            <a:off x="4697725" y="2623832"/>
            <a:ext cx="3750241" cy="1807693"/>
          </a:xfrm>
          <a:prstGeom prst="rect">
            <a:avLst/>
          </a:prstGeom>
        </p:spPr>
        <p:txBody>
          <a:bodyPr lIns="0" tIns="0" rIns="0" bIns="0" rtlCol="0" anchor="t">
            <a:spAutoFit/>
          </a:bodyPr>
          <a:lstStyle/>
          <a:p>
            <a:pPr algn="l">
              <a:lnSpc>
                <a:spcPts val="2851"/>
              </a:lnSpc>
            </a:pPr>
            <a:r>
              <a:rPr lang="en-US" sz="1800" spc="-1">
                <a:solidFill>
                  <a:srgbClr val="000000"/>
                </a:solidFill>
                <a:latin typeface="Trebuchet MS"/>
              </a:rPr>
              <a:t>We support the child nutrition community through innovation, training, and partnerships to ensure all youth have access to healthy meals.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1358" y="265972"/>
            <a:ext cx="7749550" cy="862965"/>
          </a:xfrm>
          <a:prstGeom prst="rect">
            <a:avLst/>
          </a:prstGeom>
        </p:spPr>
        <p:txBody>
          <a:bodyPr lIns="0" tIns="0" rIns="0" bIns="0" rtlCol="0" anchor="t">
            <a:spAutoFit/>
          </a:bodyPr>
          <a:lstStyle/>
          <a:p>
            <a:pPr algn="l">
              <a:lnSpc>
                <a:spcPts val="6480"/>
              </a:lnSpc>
            </a:pPr>
            <a:r>
              <a:rPr lang="en-US" sz="4500" spc="66">
                <a:solidFill>
                  <a:srgbClr val="000000"/>
                </a:solidFill>
                <a:latin typeface="Catseye"/>
              </a:rPr>
              <a:t>Non-Discrimination Statement</a:t>
            </a:r>
          </a:p>
        </p:txBody>
      </p:sp>
      <p:sp>
        <p:nvSpPr>
          <p:cNvPr id="3" name="TextBox 3"/>
          <p:cNvSpPr txBox="1"/>
          <p:nvPr/>
        </p:nvSpPr>
        <p:spPr>
          <a:xfrm>
            <a:off x="352733" y="1269937"/>
            <a:ext cx="8480317" cy="4143898"/>
          </a:xfrm>
          <a:prstGeom prst="rect">
            <a:avLst/>
          </a:prstGeom>
        </p:spPr>
        <p:txBody>
          <a:bodyPr lIns="0" tIns="0" rIns="0" bIns="0" rtlCol="0" anchor="t">
            <a:spAutoFit/>
          </a:bodyPr>
          <a:lstStyle/>
          <a:p>
            <a:pPr>
              <a:lnSpc>
                <a:spcPts val="1294"/>
              </a:lnSpc>
            </a:pPr>
            <a:r>
              <a:rPr lang="en-US" sz="1022" spc="-1">
                <a:solidFill>
                  <a:srgbClr val="000000"/>
                </a:solidFill>
                <a:latin typeface="Trebuchet MS"/>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a:lnSpc>
                <a:spcPts val="1294"/>
              </a:lnSpc>
            </a:pPr>
            <a:r>
              <a:rPr lang="en-US" sz="1022" spc="-1">
                <a:solidFill>
                  <a:srgbClr val="000000"/>
                </a:solidFill>
                <a:latin typeface="Trebuchet MS"/>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a:lnSpc>
                <a:spcPts val="1294"/>
              </a:lnSpc>
            </a:pPr>
            <a:r>
              <a:rPr lang="en-US" sz="1022" spc="-1">
                <a:solidFill>
                  <a:srgbClr val="000000"/>
                </a:solidFill>
                <a:latin typeface="Trebuchet MS"/>
              </a:rPr>
              <a:t>To file a program discrimination complaint, a Complainant should complete a Form AD-3027, USDA Program Discrimination Complaint Form which can be obtained online at: </a:t>
            </a:r>
            <a:r>
              <a:rPr lang="en-US" sz="1022" u="none" spc="-1">
                <a:solidFill>
                  <a:srgbClr val="000000"/>
                </a:solidFill>
                <a:latin typeface="Trebuchet MS"/>
              </a:rPr>
              <a:t>https://www.usda.gov/sites/default/files/documents/USDA-OASCR%20P-Complaint-Form-0508-0002-508-11-28-17Fax2Mail.pdf</a:t>
            </a:r>
            <a:r>
              <a:rPr lang="en-US" sz="1022" spc="-1">
                <a:solidFill>
                  <a:srgbClr val="000000"/>
                </a:solidFill>
                <a:latin typeface="Trebuchet MS"/>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220723" lvl="1" indent="-110362">
              <a:lnSpc>
                <a:spcPts val="1294"/>
              </a:lnSpc>
              <a:buFont typeface="Arial"/>
              <a:buChar char="•"/>
            </a:pPr>
            <a:r>
              <a:rPr lang="en-US" sz="1022" spc="-1">
                <a:solidFill>
                  <a:srgbClr val="000000"/>
                </a:solidFill>
                <a:latin typeface="Trebuchet MS"/>
              </a:rPr>
              <a:t>mail:</a:t>
            </a:r>
          </a:p>
          <a:p>
            <a:pPr marL="220723" lvl="1" indent="-110362">
              <a:lnSpc>
                <a:spcPts val="1294"/>
              </a:lnSpc>
              <a:buFont typeface="Arial"/>
              <a:buChar char="•"/>
            </a:pPr>
            <a:r>
              <a:rPr lang="en-US" sz="1022" spc="-1">
                <a:solidFill>
                  <a:srgbClr val="000000"/>
                </a:solidFill>
                <a:latin typeface="Trebuchet MS"/>
              </a:rPr>
              <a:t> U.S. Department of Agriculture</a:t>
            </a:r>
          </a:p>
          <a:p>
            <a:pPr marL="220723" lvl="1" indent="-110362">
              <a:lnSpc>
                <a:spcPts val="1294"/>
              </a:lnSpc>
              <a:buFont typeface="Arial"/>
              <a:buChar char="•"/>
            </a:pPr>
            <a:r>
              <a:rPr lang="en-US" sz="1022" spc="-1">
                <a:solidFill>
                  <a:srgbClr val="000000"/>
                </a:solidFill>
                <a:latin typeface="Trebuchet MS"/>
              </a:rPr>
              <a:t> Office of the Assistant Secretary for Civil Rights</a:t>
            </a:r>
          </a:p>
          <a:p>
            <a:pPr marL="220723" lvl="1" indent="-110362">
              <a:lnSpc>
                <a:spcPts val="1294"/>
              </a:lnSpc>
              <a:buFont typeface="Arial"/>
              <a:buChar char="•"/>
            </a:pPr>
            <a:r>
              <a:rPr lang="en-US" sz="1022" spc="-1">
                <a:solidFill>
                  <a:srgbClr val="000000"/>
                </a:solidFill>
                <a:latin typeface="Trebuchet MS"/>
              </a:rPr>
              <a:t> 1400 Independence Avenue, SW</a:t>
            </a:r>
          </a:p>
          <a:p>
            <a:pPr marL="220723" lvl="1" indent="-110362">
              <a:lnSpc>
                <a:spcPts val="1294"/>
              </a:lnSpc>
              <a:buFont typeface="Arial"/>
              <a:buChar char="•"/>
            </a:pPr>
            <a:r>
              <a:rPr lang="en-US" sz="1022" spc="-1">
                <a:solidFill>
                  <a:srgbClr val="000000"/>
                </a:solidFill>
                <a:latin typeface="Trebuchet MS"/>
              </a:rPr>
              <a:t> Washington, D.C. 20250-9410; or</a:t>
            </a:r>
          </a:p>
          <a:p>
            <a:pPr marL="220723" lvl="1" indent="-110362">
              <a:lnSpc>
                <a:spcPts val="1294"/>
              </a:lnSpc>
              <a:buFont typeface="Arial"/>
              <a:buChar char="•"/>
            </a:pPr>
            <a:r>
              <a:rPr lang="en-US" sz="1022" spc="-1">
                <a:solidFill>
                  <a:srgbClr val="000000"/>
                </a:solidFill>
                <a:latin typeface="Trebuchet MS"/>
              </a:rPr>
              <a:t>fax:</a:t>
            </a:r>
          </a:p>
          <a:p>
            <a:pPr marL="220723" lvl="1" indent="-110362">
              <a:lnSpc>
                <a:spcPts val="1294"/>
              </a:lnSpc>
              <a:buFont typeface="Arial"/>
              <a:buChar char="•"/>
            </a:pPr>
            <a:r>
              <a:rPr lang="en-US" sz="1022" spc="-1">
                <a:solidFill>
                  <a:srgbClr val="000000"/>
                </a:solidFill>
                <a:latin typeface="Trebuchet MS"/>
              </a:rPr>
              <a:t> (833) 256-1665 or (202) 690-7442; or</a:t>
            </a:r>
          </a:p>
          <a:p>
            <a:pPr marL="220723" lvl="1" indent="-110362">
              <a:lnSpc>
                <a:spcPts val="1294"/>
              </a:lnSpc>
              <a:buFont typeface="Arial"/>
              <a:buChar char="•"/>
            </a:pPr>
            <a:r>
              <a:rPr lang="en-US" sz="1022" spc="-1">
                <a:solidFill>
                  <a:srgbClr val="000000"/>
                </a:solidFill>
                <a:latin typeface="Trebuchet MS"/>
              </a:rPr>
              <a:t>email:</a:t>
            </a:r>
          </a:p>
          <a:p>
            <a:pPr marL="220723" lvl="1" indent="-110362">
              <a:lnSpc>
                <a:spcPts val="1294"/>
              </a:lnSpc>
              <a:buFont typeface="Arial"/>
              <a:buChar char="•"/>
            </a:pPr>
            <a:r>
              <a:rPr lang="en-US" sz="1022" u="none" spc="-1">
                <a:solidFill>
                  <a:srgbClr val="000000"/>
                </a:solidFill>
                <a:latin typeface="Trebuchet MS"/>
              </a:rPr>
              <a:t>program.intake@usda.gov</a:t>
            </a:r>
          </a:p>
          <a:p>
            <a:pPr>
              <a:lnSpc>
                <a:spcPts val="1294"/>
              </a:lnSpc>
            </a:pPr>
            <a:r>
              <a:rPr lang="en-US" sz="1022" spc="-1">
                <a:solidFill>
                  <a:srgbClr val="000000"/>
                </a:solidFill>
                <a:latin typeface="Trebuchet MS"/>
              </a:rPr>
              <a:t> </a:t>
            </a:r>
          </a:p>
          <a:p>
            <a:pPr>
              <a:lnSpc>
                <a:spcPts val="1294"/>
              </a:lnSpc>
            </a:pPr>
            <a:r>
              <a:rPr lang="en-US" sz="1022" spc="-1">
                <a:solidFill>
                  <a:srgbClr val="000000"/>
                </a:solidFill>
                <a:latin typeface="Trebuchet MS"/>
              </a:rPr>
              <a:t>This institution is an equal opportunity provider.</a:t>
            </a:r>
          </a:p>
          <a:p>
            <a:pPr>
              <a:lnSpc>
                <a:spcPts val="1294"/>
              </a:lnSpc>
            </a:pPr>
            <a:endParaRPr lang="en-US" sz="1022" spc="-1">
              <a:solidFill>
                <a:srgbClr val="000000"/>
              </a:solidFill>
              <a:latin typeface="Trebuchet MS"/>
            </a:endParaRPr>
          </a:p>
          <a:p>
            <a:pPr algn="l">
              <a:lnSpc>
                <a:spcPts val="1294"/>
              </a:lnSpc>
            </a:pPr>
            <a:endParaRPr lang="en-US" sz="1022" spc="-1">
              <a:solidFill>
                <a:srgbClr val="000000"/>
              </a:solidFill>
              <a:latin typeface="Trebuchet MS"/>
            </a:endParaRPr>
          </a:p>
        </p:txBody>
      </p:sp>
      <p:pic>
        <p:nvPicPr>
          <p:cNvPr id="4" name="Picture 4"/>
          <p:cNvPicPr>
            <a:picLocks noChangeAspect="1"/>
          </p:cNvPicPr>
          <p:nvPr/>
        </p:nvPicPr>
        <p:blipFill>
          <a:blip r:embed="rId3"/>
          <a:srcRect r="4052" b="3967"/>
          <a:stretch>
            <a:fillRect/>
          </a:stretch>
        </p:blipFill>
        <p:spPr>
          <a:xfrm>
            <a:off x="7834394" y="4545518"/>
            <a:ext cx="1251488" cy="532040"/>
          </a:xfrm>
          <a:prstGeom prst="rect">
            <a:avLst/>
          </a:prstGeom>
        </p:spPr>
      </p:pic>
      <p:grpSp>
        <p:nvGrpSpPr>
          <p:cNvPr id="5" name="Group 5"/>
          <p:cNvGrpSpPr>
            <a:grpSpLocks noChangeAspect="1"/>
          </p:cNvGrpSpPr>
          <p:nvPr/>
        </p:nvGrpSpPr>
        <p:grpSpPr>
          <a:xfrm rot="-10800000">
            <a:off x="644409" y="1128937"/>
            <a:ext cx="8175879" cy="74009"/>
            <a:chOff x="0" y="0"/>
            <a:chExt cx="10901171" cy="98679"/>
          </a:xfrm>
        </p:grpSpPr>
        <p:sp>
          <p:nvSpPr>
            <p:cNvPr id="6" name="Freeform 6"/>
            <p:cNvSpPr/>
            <p:nvPr/>
          </p:nvSpPr>
          <p:spPr>
            <a:xfrm>
              <a:off x="0" y="0"/>
              <a:ext cx="10901172" cy="98679"/>
            </a:xfrm>
            <a:custGeom>
              <a:avLst/>
              <a:gdLst/>
              <a:ahLst/>
              <a:cxnLst/>
              <a:rect l="l" t="t" r="r" b="b"/>
              <a:pathLst>
                <a:path w="10901172" h="98679">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id="7" name="Freeform 7"/>
            <p:cNvSpPr/>
            <p:nvPr/>
          </p:nvSpPr>
          <p:spPr>
            <a:xfrm>
              <a:off x="-5207" y="5969"/>
              <a:ext cx="10910951" cy="81534"/>
            </a:xfrm>
            <a:custGeom>
              <a:avLst/>
              <a:gdLst/>
              <a:ahLst/>
              <a:cxnLst/>
              <a:rect l="l" t="t" r="r" b="b"/>
              <a:pathLst>
                <a:path w="10910951" h="81534">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id="8" name="Group 8"/>
          <p:cNvGrpSpPr>
            <a:grpSpLocks noChangeAspect="1"/>
          </p:cNvGrpSpPr>
          <p:nvPr/>
        </p:nvGrpSpPr>
        <p:grpSpPr>
          <a:xfrm rot="-10800000">
            <a:off x="644123" y="1134652"/>
            <a:ext cx="8175688" cy="63532"/>
            <a:chOff x="0" y="0"/>
            <a:chExt cx="10900917" cy="84709"/>
          </a:xfrm>
        </p:grpSpPr>
        <p:sp>
          <p:nvSpPr>
            <p:cNvPr id="9" name="Freeform 9"/>
            <p:cNvSpPr/>
            <p:nvPr/>
          </p:nvSpPr>
          <p:spPr>
            <a:xfrm>
              <a:off x="0" y="0"/>
              <a:ext cx="10900918" cy="84709"/>
            </a:xfrm>
            <a:custGeom>
              <a:avLst/>
              <a:gdLst/>
              <a:ahLst/>
              <a:cxnLst/>
              <a:rect l="l" t="t" r="r" b="b"/>
              <a:pathLst>
                <a:path w="10900918" h="84709">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id="10" name="Group 10"/>
          <p:cNvGrpSpPr>
            <a:grpSpLocks noChangeAspect="1"/>
          </p:cNvGrpSpPr>
          <p:nvPr/>
        </p:nvGrpSpPr>
        <p:grpSpPr>
          <a:xfrm rot="-10800000">
            <a:off x="631358" y="1129985"/>
            <a:ext cx="8201692" cy="73342"/>
            <a:chOff x="0" y="0"/>
            <a:chExt cx="10935589" cy="97790"/>
          </a:xfrm>
        </p:grpSpPr>
        <p:sp>
          <p:nvSpPr>
            <p:cNvPr id="11" name="Freeform 11"/>
            <p:cNvSpPr/>
            <p:nvPr/>
          </p:nvSpPr>
          <p:spPr>
            <a:xfrm>
              <a:off x="0" y="0"/>
              <a:ext cx="10935591" cy="97790"/>
            </a:xfrm>
            <a:custGeom>
              <a:avLst/>
              <a:gdLst/>
              <a:ahLst/>
              <a:cxnLst/>
              <a:rect l="l" t="t" r="r" b="b"/>
              <a:pathLst>
                <a:path w="10935591" h="97790">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7" b="367"/>
          <a:stretch>
            <a:fillRect/>
          </a:stretch>
        </p:blipFill>
        <p:spPr>
          <a:xfrm>
            <a:off x="8451" y="0"/>
            <a:ext cx="9127096" cy="5143499"/>
          </a:xfrm>
          <a:prstGeom prst="rect">
            <a:avLst/>
          </a:prstGeom>
        </p:spPr>
      </p:pic>
      <p:pic>
        <p:nvPicPr>
          <p:cNvPr id="3" name="Picture 3"/>
          <p:cNvPicPr>
            <a:picLocks noChangeAspect="1"/>
          </p:cNvPicPr>
          <p:nvPr/>
        </p:nvPicPr>
        <p:blipFill>
          <a:blip r:embed="rId4"/>
          <a:srcRect r="2556" b="2719"/>
          <a:stretch>
            <a:fillRect/>
          </a:stretch>
        </p:blipFill>
        <p:spPr>
          <a:xfrm>
            <a:off x="1190935" y="4457699"/>
            <a:ext cx="2031741" cy="685800"/>
          </a:xfrm>
          <a:prstGeom prst="rect">
            <a:avLst/>
          </a:prstGeom>
        </p:spPr>
      </p:pic>
      <p:sp>
        <p:nvSpPr>
          <p:cNvPr id="4" name="TextBox 4"/>
          <p:cNvSpPr txBox="1"/>
          <p:nvPr/>
        </p:nvSpPr>
        <p:spPr>
          <a:xfrm>
            <a:off x="514350" y="1171333"/>
            <a:ext cx="3215650" cy="1876425"/>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Conditions for Success</a:t>
            </a:r>
          </a:p>
        </p:txBody>
      </p:sp>
      <p:sp>
        <p:nvSpPr>
          <p:cNvPr id="5" name="TextBox 5"/>
          <p:cNvSpPr txBox="1"/>
          <p:nvPr/>
        </p:nvSpPr>
        <p:spPr>
          <a:xfrm>
            <a:off x="5024531" y="716279"/>
            <a:ext cx="3864250" cy="3838194"/>
          </a:xfrm>
          <a:prstGeom prst="rect">
            <a:avLst/>
          </a:prstGeom>
        </p:spPr>
        <p:txBody>
          <a:bodyPr lIns="0" tIns="0" rIns="0" bIns="0" rtlCol="0" anchor="t">
            <a:spAutoFit/>
          </a:bodyPr>
          <a:lstStyle/>
          <a:p>
            <a:pPr marL="411480" lvl="2" indent="-137160" algn="l">
              <a:lnSpc>
                <a:spcPts val="3888"/>
              </a:lnSpc>
              <a:buFont typeface="Arial"/>
              <a:buChar char="⚬"/>
            </a:pPr>
            <a:r>
              <a:rPr lang="en-US" sz="1800" spc="26">
                <a:solidFill>
                  <a:srgbClr val="000000"/>
                </a:solidFill>
                <a:latin typeface="Museo Slab"/>
              </a:rPr>
              <a:t>Be present and engaged</a:t>
            </a:r>
          </a:p>
          <a:p>
            <a:pPr marL="411480" lvl="2" indent="-137160" algn="l">
              <a:lnSpc>
                <a:spcPts val="3888"/>
              </a:lnSpc>
              <a:buFont typeface="Arial"/>
              <a:buChar char="⚬"/>
            </a:pPr>
            <a:r>
              <a:rPr lang="en-US" sz="1800" spc="26">
                <a:solidFill>
                  <a:srgbClr val="000000"/>
                </a:solidFill>
                <a:latin typeface="Museo Slab"/>
              </a:rPr>
              <a:t>Participate in discussion</a:t>
            </a:r>
          </a:p>
          <a:p>
            <a:pPr marL="411480" lvl="2" indent="-137160" algn="l">
              <a:lnSpc>
                <a:spcPts val="3888"/>
              </a:lnSpc>
              <a:buFont typeface="Arial"/>
              <a:buChar char="⚬"/>
            </a:pPr>
            <a:r>
              <a:rPr lang="en-US" sz="1800" spc="26">
                <a:solidFill>
                  <a:srgbClr val="000000"/>
                </a:solidFill>
                <a:latin typeface="Museo Slab"/>
              </a:rPr>
              <a:t>Mute your microphone when you’re not talking</a:t>
            </a:r>
          </a:p>
          <a:p>
            <a:pPr marL="411480" lvl="2" indent="-137160" algn="l">
              <a:lnSpc>
                <a:spcPts val="3888"/>
              </a:lnSpc>
              <a:buFont typeface="Arial"/>
              <a:buChar char="⚬"/>
            </a:pPr>
            <a:r>
              <a:rPr lang="en-US" sz="1800" spc="26">
                <a:solidFill>
                  <a:srgbClr val="000000"/>
                </a:solidFill>
                <a:latin typeface="Museo Slab"/>
              </a:rPr>
              <a:t>Bring a positive attitude and be ready to share</a:t>
            </a:r>
          </a:p>
          <a:p>
            <a:pPr marL="411480" lvl="2" indent="-137160" algn="l">
              <a:lnSpc>
                <a:spcPts val="3888"/>
              </a:lnSpc>
              <a:buFont typeface="Arial"/>
              <a:buChar char="⚬"/>
            </a:pPr>
            <a:r>
              <a:rPr lang="en-US" sz="1800" spc="26">
                <a:solidFill>
                  <a:srgbClr val="000000"/>
                </a:solidFill>
                <a:latin typeface="Museo Slab"/>
              </a:rPr>
              <a:t>Be respectful, inclusive and open minded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4647" y="-15731"/>
            <a:ext cx="7749550" cy="971550"/>
          </a:xfrm>
          <a:prstGeom prst="rect">
            <a:avLst/>
          </a:prstGeom>
        </p:spPr>
        <p:txBody>
          <a:bodyPr lIns="0" tIns="0" rIns="0" bIns="0" rtlCol="0" anchor="t">
            <a:spAutoFit/>
          </a:bodyPr>
          <a:lstStyle/>
          <a:p>
            <a:pPr algn="l">
              <a:lnSpc>
                <a:spcPts val="7198"/>
              </a:lnSpc>
            </a:pPr>
            <a:r>
              <a:rPr lang="en-US" sz="4999" spc="74">
                <a:solidFill>
                  <a:srgbClr val="000000"/>
                </a:solidFill>
                <a:latin typeface="Catseye"/>
              </a:rPr>
              <a:t>Learning Objectives</a:t>
            </a:r>
          </a:p>
        </p:txBody>
      </p:sp>
      <p:sp>
        <p:nvSpPr>
          <p:cNvPr id="3" name="TextBox 3"/>
          <p:cNvSpPr txBox="1"/>
          <p:nvPr/>
        </p:nvSpPr>
        <p:spPr>
          <a:xfrm>
            <a:off x="320871" y="1271246"/>
            <a:ext cx="7749600" cy="3448545"/>
          </a:xfrm>
          <a:prstGeom prst="rect">
            <a:avLst/>
          </a:prstGeom>
        </p:spPr>
        <p:txBody>
          <a:bodyPr lIns="0" tIns="0" rIns="0" bIns="0" rtlCol="0" anchor="t">
            <a:spAutoFit/>
          </a:bodyPr>
          <a:lstStyle/>
          <a:p>
            <a:pPr algn="l">
              <a:lnSpc>
                <a:spcPts val="3495"/>
              </a:lnSpc>
            </a:pPr>
            <a:r>
              <a:rPr lang="en-US" sz="1942" spc="28">
                <a:solidFill>
                  <a:srgbClr val="000000"/>
                </a:solidFill>
                <a:latin typeface="Museo Slab"/>
              </a:rPr>
              <a:t>By the end of this training, you will be able to:</a:t>
            </a:r>
          </a:p>
          <a:p>
            <a:pPr marL="339585" lvl="1" indent="-169793" algn="l">
              <a:lnSpc>
                <a:spcPts val="3495"/>
              </a:lnSpc>
              <a:buFont typeface="Arial"/>
              <a:buChar char="•"/>
            </a:pPr>
            <a:r>
              <a:rPr lang="en-US" sz="1942" spc="28">
                <a:solidFill>
                  <a:srgbClr val="000000"/>
                </a:solidFill>
                <a:latin typeface="Museo Slab"/>
              </a:rPr>
              <a:t>Submit a complete and correct application for School Nutrition Programs.</a:t>
            </a:r>
          </a:p>
          <a:p>
            <a:pPr marL="339585" lvl="1" indent="-169793" algn="l">
              <a:lnSpc>
                <a:spcPts val="3495"/>
              </a:lnSpc>
              <a:buFont typeface="Arial"/>
              <a:buChar char="•"/>
            </a:pPr>
            <a:r>
              <a:rPr lang="en-US" sz="1942" spc="28">
                <a:solidFill>
                  <a:srgbClr val="000000"/>
                </a:solidFill>
                <a:latin typeface="Museo Slab"/>
              </a:rPr>
              <a:t>Describe current USDA waivers and area eligibility options. </a:t>
            </a:r>
          </a:p>
          <a:p>
            <a:pPr marL="339585" lvl="1" indent="-169793" algn="l">
              <a:lnSpc>
                <a:spcPts val="3495"/>
              </a:lnSpc>
              <a:buFont typeface="Arial"/>
              <a:buChar char="•"/>
            </a:pPr>
            <a:r>
              <a:rPr lang="en-US" sz="1942" spc="28">
                <a:solidFill>
                  <a:srgbClr val="000000"/>
                </a:solidFill>
                <a:latin typeface="Museo Slab"/>
              </a:rPr>
              <a:t>Locate SFSP review training and resources. </a:t>
            </a:r>
          </a:p>
          <a:p>
            <a:pPr marL="314755" lvl="1" indent="-157377" algn="l">
              <a:lnSpc>
                <a:spcPts val="3240"/>
              </a:lnSpc>
            </a:pPr>
            <a:endParaRPr lang="en-US" sz="1942" spc="28">
              <a:solidFill>
                <a:srgbClr val="000000"/>
              </a:solidFill>
              <a:latin typeface="Museo Slab"/>
            </a:endParaRPr>
          </a:p>
          <a:p>
            <a:pPr marL="339585" lvl="1" indent="-169793" algn="l">
              <a:lnSpc>
                <a:spcPts val="3495"/>
              </a:lnSpc>
            </a:pPr>
            <a:r>
              <a:rPr lang="en-US" sz="1942" spc="28">
                <a:solidFill>
                  <a:srgbClr val="000000"/>
                </a:solidFill>
                <a:latin typeface="Museo Slab"/>
              </a:rPr>
              <a:t>Professional Standards</a:t>
            </a:r>
          </a:p>
          <a:p>
            <a:pPr marL="259715" lvl="1" indent="-129858" algn="l">
              <a:lnSpc>
                <a:spcPts val="2772"/>
              </a:lnSpc>
              <a:buFont typeface="Arial"/>
              <a:buChar char="•"/>
            </a:pPr>
            <a:r>
              <a:rPr lang="en-US" sz="2100" spc="31">
                <a:solidFill>
                  <a:srgbClr val="000000"/>
                </a:solidFill>
                <a:latin typeface="Museo Slab"/>
              </a:rPr>
              <a:t>1 hour in Operations (2000), Administration (3000)</a:t>
            </a:r>
          </a:p>
        </p:txBody>
      </p:sp>
      <p:pic>
        <p:nvPicPr>
          <p:cNvPr id="4" name="Picture 4"/>
          <p:cNvPicPr>
            <a:picLocks noChangeAspect="1"/>
          </p:cNvPicPr>
          <p:nvPr/>
        </p:nvPicPr>
        <p:blipFill>
          <a:blip r:embed="rId3"/>
          <a:srcRect r="4052" b="3967"/>
          <a:stretch>
            <a:fillRect/>
          </a:stretch>
        </p:blipFill>
        <p:spPr>
          <a:xfrm>
            <a:off x="7834394" y="4545518"/>
            <a:ext cx="1251488" cy="532040"/>
          </a:xfrm>
          <a:prstGeom prst="rect">
            <a:avLst/>
          </a:prstGeom>
        </p:spPr>
      </p:pic>
      <p:grpSp>
        <p:nvGrpSpPr>
          <p:cNvPr id="5" name="Group 5"/>
          <p:cNvGrpSpPr>
            <a:grpSpLocks noChangeAspect="1"/>
          </p:cNvGrpSpPr>
          <p:nvPr/>
        </p:nvGrpSpPr>
        <p:grpSpPr>
          <a:xfrm rot="-10800000">
            <a:off x="644409" y="1117435"/>
            <a:ext cx="8175879" cy="74009"/>
            <a:chOff x="0" y="0"/>
            <a:chExt cx="10901171" cy="98679"/>
          </a:xfrm>
        </p:grpSpPr>
        <p:sp>
          <p:nvSpPr>
            <p:cNvPr id="6" name="Freeform 6"/>
            <p:cNvSpPr/>
            <p:nvPr/>
          </p:nvSpPr>
          <p:spPr>
            <a:xfrm>
              <a:off x="0" y="0"/>
              <a:ext cx="10901172" cy="98679"/>
            </a:xfrm>
            <a:custGeom>
              <a:avLst/>
              <a:gdLst/>
              <a:ahLst/>
              <a:cxnLst/>
              <a:rect l="l" t="t" r="r" b="b"/>
              <a:pathLst>
                <a:path w="10901172" h="98679">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id="7" name="Freeform 7"/>
            <p:cNvSpPr/>
            <p:nvPr/>
          </p:nvSpPr>
          <p:spPr>
            <a:xfrm>
              <a:off x="-5207" y="5969"/>
              <a:ext cx="10910951" cy="81534"/>
            </a:xfrm>
            <a:custGeom>
              <a:avLst/>
              <a:gdLst/>
              <a:ahLst/>
              <a:cxnLst/>
              <a:rect l="l" t="t" r="r" b="b"/>
              <a:pathLst>
                <a:path w="10910951" h="81534">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id="8" name="Group 8"/>
          <p:cNvGrpSpPr>
            <a:grpSpLocks noChangeAspect="1"/>
          </p:cNvGrpSpPr>
          <p:nvPr/>
        </p:nvGrpSpPr>
        <p:grpSpPr>
          <a:xfrm rot="-10800000">
            <a:off x="644123" y="1123150"/>
            <a:ext cx="8175688" cy="63532"/>
            <a:chOff x="0" y="0"/>
            <a:chExt cx="10900917" cy="84709"/>
          </a:xfrm>
        </p:grpSpPr>
        <p:sp>
          <p:nvSpPr>
            <p:cNvPr id="9" name="Freeform 9"/>
            <p:cNvSpPr/>
            <p:nvPr/>
          </p:nvSpPr>
          <p:spPr>
            <a:xfrm>
              <a:off x="0" y="0"/>
              <a:ext cx="10900918" cy="84709"/>
            </a:xfrm>
            <a:custGeom>
              <a:avLst/>
              <a:gdLst/>
              <a:ahLst/>
              <a:cxnLst/>
              <a:rect l="l" t="t" r="r" b="b"/>
              <a:pathLst>
                <a:path w="10900918" h="84709">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id="10" name="Group 10"/>
          <p:cNvGrpSpPr>
            <a:grpSpLocks noChangeAspect="1"/>
          </p:cNvGrpSpPr>
          <p:nvPr/>
        </p:nvGrpSpPr>
        <p:grpSpPr>
          <a:xfrm rot="-10800000">
            <a:off x="631358" y="1118483"/>
            <a:ext cx="8201692" cy="73342"/>
            <a:chOff x="0" y="0"/>
            <a:chExt cx="10935589" cy="97790"/>
          </a:xfrm>
        </p:grpSpPr>
        <p:sp>
          <p:nvSpPr>
            <p:cNvPr id="11" name="Freeform 11"/>
            <p:cNvSpPr/>
            <p:nvPr/>
          </p:nvSpPr>
          <p:spPr>
            <a:xfrm>
              <a:off x="0" y="0"/>
              <a:ext cx="10935591" cy="97790"/>
            </a:xfrm>
            <a:custGeom>
              <a:avLst/>
              <a:gdLst/>
              <a:ahLst/>
              <a:cxnLst/>
              <a:rect l="l" t="t" r="r" b="b"/>
              <a:pathLst>
                <a:path w="10935591" h="97790">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7" b="367"/>
          <a:stretch>
            <a:fillRect/>
          </a:stretch>
        </p:blipFill>
        <p:spPr>
          <a:xfrm>
            <a:off x="8451" y="0"/>
            <a:ext cx="9127096" cy="5143499"/>
          </a:xfrm>
          <a:prstGeom prst="rect">
            <a:avLst/>
          </a:prstGeom>
        </p:spPr>
      </p:pic>
      <p:pic>
        <p:nvPicPr>
          <p:cNvPr id="3" name="Picture 3"/>
          <p:cNvPicPr>
            <a:picLocks noChangeAspect="1"/>
          </p:cNvPicPr>
          <p:nvPr/>
        </p:nvPicPr>
        <p:blipFill>
          <a:blip r:embed="rId4"/>
          <a:srcRect r="2556" b="2719"/>
          <a:stretch>
            <a:fillRect/>
          </a:stretch>
        </p:blipFill>
        <p:spPr>
          <a:xfrm>
            <a:off x="1190935" y="4457699"/>
            <a:ext cx="2031741" cy="685800"/>
          </a:xfrm>
          <a:prstGeom prst="rect">
            <a:avLst/>
          </a:prstGeom>
        </p:spPr>
      </p:pic>
      <p:sp>
        <p:nvSpPr>
          <p:cNvPr id="4" name="TextBox 4"/>
          <p:cNvSpPr txBox="1"/>
          <p:nvPr/>
        </p:nvSpPr>
        <p:spPr>
          <a:xfrm>
            <a:off x="591449" y="1734933"/>
            <a:ext cx="3017530" cy="971550"/>
          </a:xfrm>
          <a:prstGeom prst="rect">
            <a:avLst/>
          </a:prstGeom>
        </p:spPr>
        <p:txBody>
          <a:bodyPr lIns="0" tIns="0" rIns="0" bIns="0" rtlCol="0" anchor="t">
            <a:spAutoFit/>
          </a:bodyPr>
          <a:lstStyle/>
          <a:p>
            <a:pPr algn="ctr">
              <a:lnSpc>
                <a:spcPts val="7198"/>
              </a:lnSpc>
            </a:pPr>
            <a:r>
              <a:rPr lang="en-US" sz="4999" spc="74">
                <a:solidFill>
                  <a:srgbClr val="FFFFFF"/>
                </a:solidFill>
                <a:latin typeface="Catseye"/>
              </a:rPr>
              <a:t>Agenda</a:t>
            </a:r>
          </a:p>
        </p:txBody>
      </p:sp>
      <p:sp>
        <p:nvSpPr>
          <p:cNvPr id="5" name="TextBox 5"/>
          <p:cNvSpPr txBox="1"/>
          <p:nvPr/>
        </p:nvSpPr>
        <p:spPr>
          <a:xfrm>
            <a:off x="4889616" y="1029061"/>
            <a:ext cx="4066200" cy="2980602"/>
          </a:xfrm>
          <a:prstGeom prst="rect">
            <a:avLst/>
          </a:prstGeom>
        </p:spPr>
        <p:txBody>
          <a:bodyPr lIns="0" tIns="0" rIns="0" bIns="0" rtlCol="0" anchor="t">
            <a:spAutoFit/>
          </a:bodyPr>
          <a:lstStyle/>
          <a:p>
            <a:pPr marL="472440" lvl="2" indent="-157480" algn="l">
              <a:lnSpc>
                <a:spcPts val="3973"/>
              </a:lnSpc>
              <a:buFont typeface="Arial"/>
              <a:buChar char="⚬"/>
            </a:pPr>
            <a:r>
              <a:rPr lang="en-US" sz="2400" spc="35">
                <a:solidFill>
                  <a:srgbClr val="000000"/>
                </a:solidFill>
                <a:latin typeface="Museo Slab"/>
              </a:rPr>
              <a:t>How to apply for the 2022-23 school year</a:t>
            </a:r>
          </a:p>
          <a:p>
            <a:pPr marL="472440" lvl="2" indent="-157480" algn="l">
              <a:lnSpc>
                <a:spcPts val="3972"/>
              </a:lnSpc>
              <a:buFont typeface="Arial"/>
              <a:buChar char="⚬"/>
            </a:pPr>
            <a:r>
              <a:rPr lang="en-US" sz="2400" spc="35">
                <a:solidFill>
                  <a:srgbClr val="000000"/>
                </a:solidFill>
                <a:latin typeface="Museo Slab"/>
              </a:rPr>
              <a:t>Program Operation Updates</a:t>
            </a:r>
          </a:p>
          <a:p>
            <a:pPr marL="472440" lvl="2" indent="-157480" algn="l">
              <a:lnSpc>
                <a:spcPts val="3973"/>
              </a:lnSpc>
              <a:buFont typeface="Arial"/>
              <a:buChar char="⚬"/>
            </a:pPr>
            <a:r>
              <a:rPr lang="en-US" sz="2400" spc="33">
                <a:solidFill>
                  <a:srgbClr val="000000"/>
                </a:solidFill>
                <a:latin typeface="Museo Slab"/>
              </a:rPr>
              <a:t>Summer Review Schedule/Resources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 y="0"/>
            <a:ext cx="9143998" cy="5143499"/>
          </a:xfrm>
          <a:prstGeom prst="rect">
            <a:avLst/>
          </a:prstGeom>
        </p:spPr>
      </p:pic>
      <p:pic>
        <p:nvPicPr>
          <p:cNvPr id="3" name="Picture 3"/>
          <p:cNvPicPr>
            <a:picLocks noChangeAspect="1"/>
          </p:cNvPicPr>
          <p:nvPr/>
        </p:nvPicPr>
        <p:blipFill>
          <a:blip r:embed="rId4"/>
          <a:srcRect r="2556" b="2719"/>
          <a:stretch>
            <a:fillRect/>
          </a:stretch>
        </p:blipFill>
        <p:spPr>
          <a:xfrm>
            <a:off x="6858000" y="4457699"/>
            <a:ext cx="2031741" cy="685800"/>
          </a:xfrm>
          <a:prstGeom prst="rect">
            <a:avLst/>
          </a:prstGeom>
        </p:spPr>
      </p:pic>
      <p:sp>
        <p:nvSpPr>
          <p:cNvPr id="4" name="TextBox 4"/>
          <p:cNvSpPr txBox="1"/>
          <p:nvPr/>
        </p:nvSpPr>
        <p:spPr>
          <a:xfrm>
            <a:off x="2473940" y="619125"/>
            <a:ext cx="3830700" cy="3686175"/>
          </a:xfrm>
          <a:prstGeom prst="rect">
            <a:avLst/>
          </a:prstGeom>
        </p:spPr>
        <p:txBody>
          <a:bodyPr lIns="0" tIns="0" rIns="0" bIns="0" rtlCol="0" anchor="t">
            <a:spAutoFit/>
          </a:bodyPr>
          <a:lstStyle/>
          <a:p>
            <a:pPr algn="ctr">
              <a:lnSpc>
                <a:spcPts val="7198"/>
              </a:lnSpc>
            </a:pPr>
            <a:r>
              <a:rPr lang="en-US" sz="4999" spc="74">
                <a:solidFill>
                  <a:srgbClr val="000000"/>
                </a:solidFill>
                <a:latin typeface="Catseye"/>
              </a:rPr>
              <a:t>School Nutrition Program Applications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367" b="367"/>
          <a:stretch>
            <a:fillRect/>
          </a:stretch>
        </p:blipFill>
        <p:spPr>
          <a:xfrm>
            <a:off x="8451" y="0"/>
            <a:ext cx="9127096" cy="5143499"/>
          </a:xfrm>
          <a:prstGeom prst="rect">
            <a:avLst/>
          </a:prstGeom>
        </p:spPr>
      </p:pic>
      <p:pic>
        <p:nvPicPr>
          <p:cNvPr id="3" name="Picture 3"/>
          <p:cNvPicPr>
            <a:picLocks noChangeAspect="1"/>
          </p:cNvPicPr>
          <p:nvPr/>
        </p:nvPicPr>
        <p:blipFill>
          <a:blip r:embed="rId4"/>
          <a:srcRect r="2556" b="2719"/>
          <a:stretch>
            <a:fillRect/>
          </a:stretch>
        </p:blipFill>
        <p:spPr>
          <a:xfrm>
            <a:off x="1190935" y="4457699"/>
            <a:ext cx="2031741" cy="685800"/>
          </a:xfrm>
          <a:prstGeom prst="rect">
            <a:avLst/>
          </a:prstGeom>
        </p:spPr>
      </p:pic>
      <p:sp>
        <p:nvSpPr>
          <p:cNvPr id="4" name="TextBox 4"/>
          <p:cNvSpPr txBox="1"/>
          <p:nvPr/>
        </p:nvSpPr>
        <p:spPr>
          <a:xfrm>
            <a:off x="425947" y="2009775"/>
            <a:ext cx="3345850" cy="971550"/>
          </a:xfrm>
          <a:prstGeom prst="rect">
            <a:avLst/>
          </a:prstGeom>
        </p:spPr>
        <p:txBody>
          <a:bodyPr lIns="0" tIns="0" rIns="0" bIns="0" rtlCol="0" anchor="t">
            <a:spAutoFit/>
          </a:bodyPr>
          <a:lstStyle/>
          <a:p>
            <a:pPr algn="ctr">
              <a:lnSpc>
                <a:spcPts val="7199"/>
              </a:lnSpc>
            </a:pPr>
            <a:r>
              <a:rPr lang="en-US" sz="4999" spc="74">
                <a:solidFill>
                  <a:srgbClr val="FFFFFF"/>
                </a:solidFill>
                <a:latin typeface="Catseye"/>
              </a:rPr>
              <a:t>Timeline</a:t>
            </a:r>
          </a:p>
        </p:txBody>
      </p:sp>
      <p:sp>
        <p:nvSpPr>
          <p:cNvPr id="5" name="TextBox 5"/>
          <p:cNvSpPr txBox="1"/>
          <p:nvPr/>
        </p:nvSpPr>
        <p:spPr>
          <a:xfrm>
            <a:off x="4844509" y="1628775"/>
            <a:ext cx="4007850" cy="1943100"/>
          </a:xfrm>
          <a:prstGeom prst="rect">
            <a:avLst/>
          </a:prstGeom>
        </p:spPr>
        <p:txBody>
          <a:bodyPr lIns="0" tIns="0" rIns="0" bIns="0" rtlCol="0" anchor="t">
            <a:spAutoFit/>
          </a:bodyPr>
          <a:lstStyle/>
          <a:p>
            <a:pPr marL="360045" lvl="1" indent="-180022" algn="l">
              <a:lnSpc>
                <a:spcPts val="2760"/>
              </a:lnSpc>
              <a:buFont typeface="Arial"/>
              <a:buChar char="•"/>
            </a:pPr>
            <a:r>
              <a:rPr lang="en-US" sz="2300" spc="-91">
                <a:solidFill>
                  <a:srgbClr val="000000"/>
                </a:solidFill>
                <a:latin typeface="Museo Slab"/>
              </a:rPr>
              <a:t>Applications for NSLP, SBP, ASP open today! (May 26th)</a:t>
            </a:r>
          </a:p>
          <a:p>
            <a:pPr marL="281774" lvl="1" indent="-140887" algn="l">
              <a:lnSpc>
                <a:spcPts val="2160"/>
              </a:lnSpc>
            </a:pPr>
            <a:endParaRPr lang="en-US" sz="2300" spc="-91">
              <a:solidFill>
                <a:srgbClr val="000000"/>
              </a:solidFill>
              <a:latin typeface="Museo Slab"/>
            </a:endParaRPr>
          </a:p>
          <a:p>
            <a:pPr marL="360045" lvl="1" indent="-180022" algn="l">
              <a:lnSpc>
                <a:spcPts val="2760"/>
              </a:lnSpc>
              <a:buFont typeface="Arial"/>
              <a:buChar char="•"/>
            </a:pPr>
            <a:r>
              <a:rPr lang="en-US" sz="2300" spc="-71">
                <a:solidFill>
                  <a:srgbClr val="000000"/>
                </a:solidFill>
                <a:latin typeface="Museo Slab"/>
              </a:rPr>
              <a:t>Applications are Due Sept 30th</a:t>
            </a:r>
          </a:p>
          <a:p>
            <a:pPr marL="281774" lvl="1" indent="-140887" algn="l">
              <a:lnSpc>
                <a:spcPts val="2160"/>
              </a:lnSpc>
            </a:pPr>
            <a:endParaRPr lang="en-US" sz="2300" spc="-71">
              <a:solidFill>
                <a:srgbClr val="000000"/>
              </a:solidFill>
              <a:latin typeface="Museo Slab"/>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3070</Words>
  <Application>Microsoft Office PowerPoint</Application>
  <PresentationFormat>On-screen Show (16:9)</PresentationFormat>
  <Paragraphs>339</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Museo Slab</vt:lpstr>
      <vt:lpstr>Montserrat</vt:lpstr>
      <vt:lpstr>Arimo</vt:lpstr>
      <vt:lpstr>Catseye</vt:lpstr>
      <vt:lpstr>Arial</vt:lpstr>
      <vt:lpstr>Trebuchet MS</vt:lpstr>
      <vt:lpstr>Museo Slab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OTM Call- SNP App training</dc:title>
  <dc:creator>Grove, Alicia</dc:creator>
  <cp:lastModifiedBy>Grove, Alicia</cp:lastModifiedBy>
  <cp:revision>1</cp:revision>
  <dcterms:created xsi:type="dcterms:W3CDTF">2006-08-16T00:00:00Z</dcterms:created>
  <dcterms:modified xsi:type="dcterms:W3CDTF">2022-05-26T19:17:54Z</dcterms:modified>
  <dc:identifier>DAFAbBh---Q</dc:identifier>
</cp:coreProperties>
</file>