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tags/tag49.xml" ContentType="application/vnd.openxmlformats-officedocument.presentationml.tags+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0.xml" ContentType="application/vnd.openxmlformats-officedocument.presentationml.tags+xml"/>
  <Override PartName="/ppt/notesSlides/notesSlide44.xml" ContentType="application/vnd.openxmlformats-officedocument.presentationml.notesSlide+xml"/>
  <Override PartName="/ppt/tags/tag51.xml" ContentType="application/vnd.openxmlformats-officedocument.presentationml.tags+xml"/>
  <Override PartName="/ppt/notesSlides/notesSlide4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2.xml" ContentType="application/vnd.openxmlformats-officedocument.presentationml.tags+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57.xml" ContentType="application/vnd.openxmlformats-officedocument.presentationml.tags+xml"/>
  <Override PartName="/ppt/notesSlides/notesSlide52.xml" ContentType="application/vnd.openxmlformats-officedocument.presentationml.notesSlide+xml"/>
  <Override PartName="/ppt/tags/tag58.xml" ContentType="application/vnd.openxmlformats-officedocument.presentationml.tags+xml"/>
  <Override PartName="/ppt/notesSlides/notesSlide53.xml" ContentType="application/vnd.openxmlformats-officedocument.presentationml.notesSlide+xml"/>
  <Override PartName="/ppt/tags/tag59.xml" ContentType="application/vnd.openxmlformats-officedocument.presentationml.tags+xml"/>
  <Override PartName="/ppt/notesSlides/notesSlide54.xml" ContentType="application/vnd.openxmlformats-officedocument.presentationml.notesSlide+xml"/>
  <Override PartName="/ppt/tags/tag60.xml" ContentType="application/vnd.openxmlformats-officedocument.presentationml.tags+xml"/>
  <Override PartName="/ppt/notesSlides/notesSlide55.xml" ContentType="application/vnd.openxmlformats-officedocument.presentationml.notesSlide+xml"/>
  <Override PartName="/ppt/tags/tag61.xml" ContentType="application/vnd.openxmlformats-officedocument.presentationml.tags+xml"/>
  <Override PartName="/ppt/notesSlides/notesSlide56.xml" ContentType="application/vnd.openxmlformats-officedocument.presentationml.notesSlide+xml"/>
  <Override PartName="/ppt/tags/tag62.xml" ContentType="application/vnd.openxmlformats-officedocument.presentationml.tags+xml"/>
  <Override PartName="/ppt/notesSlides/notesSlide57.xml" ContentType="application/vnd.openxmlformats-officedocument.presentationml.notesSlide+xml"/>
  <Override PartName="/ppt/tags/tag63.xml" ContentType="application/vnd.openxmlformats-officedocument.presentationml.tags+xml"/>
  <Override PartName="/ppt/notesSlides/notesSlide58.xml" ContentType="application/vnd.openxmlformats-officedocument.presentationml.notesSlide+xml"/>
  <Override PartName="/ppt/tags/tag64.xml" ContentType="application/vnd.openxmlformats-officedocument.presentationml.tags+xml"/>
  <Override PartName="/ppt/notesSlides/notesSlide59.xml" ContentType="application/vnd.openxmlformats-officedocument.presentationml.notesSlide+xml"/>
  <Override PartName="/ppt/tags/tag65.xml" ContentType="application/vnd.openxmlformats-officedocument.presentationml.tags+xml"/>
  <Override PartName="/ppt/notesSlides/notesSlide60.xml" ContentType="application/vnd.openxmlformats-officedocument.presentationml.notesSlide+xml"/>
  <Override PartName="/ppt/tags/tag66.xml" ContentType="application/vnd.openxmlformats-officedocument.presentationml.tags+xml"/>
  <Override PartName="/ppt/notesSlides/notesSlide61.xml" ContentType="application/vnd.openxmlformats-officedocument.presentationml.notesSlide+xml"/>
  <Override PartName="/ppt/tags/tag67.xml" ContentType="application/vnd.openxmlformats-officedocument.presentationml.tags+xml"/>
  <Override PartName="/ppt/notesSlides/notesSlide62.xml" ContentType="application/vnd.openxmlformats-officedocument.presentationml.notesSlide+xml"/>
  <Override PartName="/ppt/tags/tag68.xml" ContentType="application/vnd.openxmlformats-officedocument.presentationml.tags+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9.xml" ContentType="application/vnd.openxmlformats-officedocument.presentationml.tags+xml"/>
  <Override PartName="/ppt/notesSlides/notesSlide64.xml" ContentType="application/vnd.openxmlformats-officedocument.presentationml.notesSlide+xml"/>
  <Override PartName="/ppt/tags/tag70.xml" ContentType="application/vnd.openxmlformats-officedocument.presentationml.tags+xml"/>
  <Override PartName="/ppt/notesSlides/notesSlide6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1.xml" ContentType="application/vnd.openxmlformats-officedocument.presentationml.tags+xml"/>
  <Override PartName="/ppt/notesSlides/notesSlide6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72.xml" ContentType="application/vnd.openxmlformats-officedocument.presentationml.tags+xml"/>
  <Override PartName="/ppt/notesSlides/notesSlide67.xml" ContentType="application/vnd.openxmlformats-officedocument.presentationml.notesSlide+xml"/>
  <Override PartName="/ppt/tags/tag73.xml" ContentType="application/vnd.openxmlformats-officedocument.presentationml.tag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69" r:id="rId2"/>
    <p:sldId id="271" r:id="rId3"/>
    <p:sldId id="273" r:id="rId4"/>
    <p:sldId id="272" r:id="rId5"/>
    <p:sldId id="274" r:id="rId6"/>
    <p:sldId id="276" r:id="rId7"/>
    <p:sldId id="278" r:id="rId8"/>
    <p:sldId id="279" r:id="rId9"/>
    <p:sldId id="280" r:id="rId10"/>
    <p:sldId id="281" r:id="rId11"/>
    <p:sldId id="282" r:id="rId12"/>
    <p:sldId id="288" r:id="rId13"/>
    <p:sldId id="290" r:id="rId14"/>
    <p:sldId id="286" r:id="rId15"/>
    <p:sldId id="381" r:id="rId16"/>
    <p:sldId id="375" r:id="rId17"/>
    <p:sldId id="292" r:id="rId18"/>
    <p:sldId id="293" r:id="rId19"/>
    <p:sldId id="294" r:id="rId20"/>
    <p:sldId id="352" r:id="rId21"/>
    <p:sldId id="373" r:id="rId22"/>
    <p:sldId id="305" r:id="rId23"/>
    <p:sldId id="306" r:id="rId24"/>
    <p:sldId id="308" r:id="rId25"/>
    <p:sldId id="344" r:id="rId26"/>
    <p:sldId id="310" r:id="rId27"/>
    <p:sldId id="312" r:id="rId28"/>
    <p:sldId id="367" r:id="rId29"/>
    <p:sldId id="368" r:id="rId30"/>
    <p:sldId id="369" r:id="rId31"/>
    <p:sldId id="370" r:id="rId32"/>
    <p:sldId id="313" r:id="rId33"/>
    <p:sldId id="314" r:id="rId34"/>
    <p:sldId id="318" r:id="rId35"/>
    <p:sldId id="319" r:id="rId36"/>
    <p:sldId id="374" r:id="rId37"/>
    <p:sldId id="321" r:id="rId38"/>
    <p:sldId id="322" r:id="rId39"/>
    <p:sldId id="323" r:id="rId40"/>
    <p:sldId id="382" r:id="rId41"/>
    <p:sldId id="384" r:id="rId42"/>
    <p:sldId id="385" r:id="rId43"/>
    <p:sldId id="346" r:id="rId44"/>
    <p:sldId id="371" r:id="rId45"/>
    <p:sldId id="324" r:id="rId46"/>
    <p:sldId id="325" r:id="rId47"/>
    <p:sldId id="377" r:id="rId48"/>
    <p:sldId id="327" r:id="rId49"/>
    <p:sldId id="378" r:id="rId50"/>
    <p:sldId id="379" r:id="rId51"/>
    <p:sldId id="380" r:id="rId52"/>
    <p:sldId id="329" r:id="rId53"/>
    <p:sldId id="330" r:id="rId54"/>
    <p:sldId id="331" r:id="rId55"/>
    <p:sldId id="372" r:id="rId56"/>
    <p:sldId id="332" r:id="rId57"/>
    <p:sldId id="333" r:id="rId58"/>
    <p:sldId id="349" r:id="rId59"/>
    <p:sldId id="335" r:id="rId60"/>
    <p:sldId id="336" r:id="rId61"/>
    <p:sldId id="353" r:id="rId62"/>
    <p:sldId id="361" r:id="rId63"/>
    <p:sldId id="362" r:id="rId64"/>
    <p:sldId id="340" r:id="rId65"/>
    <p:sldId id="350" r:id="rId66"/>
    <p:sldId id="351" r:id="rId67"/>
    <p:sldId id="366" r:id="rId68"/>
    <p:sldId id="343" r:id="rId69"/>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therbee, Benjamin" initials="WB" lastIdx="28" clrIdx="0">
    <p:extLst>
      <p:ext uri="{19B8F6BF-5375-455C-9EA6-DF929625EA0E}">
        <p15:presenceInfo xmlns:p15="http://schemas.microsoft.com/office/powerpoint/2012/main" userId="S::WETHERBEE_B@CDE.STATE.CO.US::9a800785-726c-4010-a60e-df14a62eeb31" providerId="AD"/>
      </p:ext>
    </p:extLst>
  </p:cmAuthor>
  <p:cmAuthor id="2" name="Burnham, Rachael" initials="BR" lastIdx="7" clrIdx="1">
    <p:extLst>
      <p:ext uri="{19B8F6BF-5375-455C-9EA6-DF929625EA0E}">
        <p15:presenceInfo xmlns:p15="http://schemas.microsoft.com/office/powerpoint/2012/main" userId="S::Burnham_R@cde.state.co.us::c220dcb0-c30e-4102-8ac3-244fe9bd982f" providerId="AD"/>
      </p:ext>
    </p:extLst>
  </p:cmAuthor>
  <p:cmAuthor id="3" name="Kolkman, Donna" initials="KD" lastIdx="16" clrIdx="2">
    <p:extLst>
      <p:ext uri="{19B8F6BF-5375-455C-9EA6-DF929625EA0E}">
        <p15:presenceInfo xmlns:p15="http://schemas.microsoft.com/office/powerpoint/2012/main" userId="S::Kolkman_D@cde.state.co.us::bced2efa-3353-4c62-80fc-06f40ce346ce" providerId="AD"/>
      </p:ext>
    </p:extLst>
  </p:cmAuthor>
  <p:cmAuthor id="4" name="Opgenorth, Erin" initials="OE" lastIdx="18" clrIdx="3">
    <p:extLst>
      <p:ext uri="{19B8F6BF-5375-455C-9EA6-DF929625EA0E}">
        <p15:presenceInfo xmlns:p15="http://schemas.microsoft.com/office/powerpoint/2012/main" userId="S::Opgenorth_e@cde.state.co.us::086303ec-9c56-4c39-bbac-e2a0638afd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FFC846"/>
    <a:srgbClr val="00953A"/>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49623" autoAdjust="0"/>
  </p:normalViewPr>
  <p:slideViewPr>
    <p:cSldViewPr snapToGrid="0">
      <p:cViewPr varScale="1">
        <p:scale>
          <a:sx n="42" d="100"/>
          <a:sy n="42" d="100"/>
        </p:scale>
        <p:origin x="2290"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s>
</file>

<file path=ppt/diagrams/_rels/data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05C26-C70A-4C81-85C7-7A21FC10B08C}" type="doc">
      <dgm:prSet loTypeId="urn:diagrams.loki3.com/BracketList" loCatId="officeonline" qsTypeId="urn:microsoft.com/office/officeart/2005/8/quickstyle/simple1" qsCatId="simple" csTypeId="urn:microsoft.com/office/officeart/2005/8/colors/colorful2" csCatId="colorful" phldr="1"/>
      <dgm:spPr/>
      <dgm:t>
        <a:bodyPr/>
        <a:lstStyle/>
        <a:p>
          <a:endParaRPr lang="en-US"/>
        </a:p>
      </dgm:t>
    </dgm:pt>
    <dgm:pt modelId="{C26959B3-FC80-4F79-ABB1-55F930A58155}">
      <dgm:prSet phldrT="[Text]" custT="1"/>
      <dgm:spPr/>
      <dgm:t>
        <a:bodyPr/>
        <a:lstStyle/>
        <a:p>
          <a:r>
            <a:rPr lang="en-US" sz="2400" dirty="0">
              <a:latin typeface="Trebuchet MS" panose="020B0603020202020204" pitchFamily="34" charset="0"/>
            </a:rPr>
            <a:t>Application</a:t>
          </a:r>
          <a:endParaRPr lang="en-US" sz="2800" dirty="0">
            <a:latin typeface="Trebuchet MS" panose="020B0603020202020204" pitchFamily="34" charset="0"/>
          </a:endParaRPr>
        </a:p>
      </dgm:t>
    </dgm:pt>
    <dgm:pt modelId="{2A9FDB77-90BC-4562-82BB-A9EE9145EBA4}" type="parTrans" cxnId="{A574EA9B-DA8C-4D75-80C2-E35E7EB3381A}">
      <dgm:prSet/>
      <dgm:spPr/>
      <dgm:t>
        <a:bodyPr/>
        <a:lstStyle/>
        <a:p>
          <a:endParaRPr lang="en-US"/>
        </a:p>
      </dgm:t>
    </dgm:pt>
    <dgm:pt modelId="{AD9756B4-6904-461A-9F11-84849961B003}" type="sibTrans" cxnId="{A574EA9B-DA8C-4D75-80C2-E35E7EB3381A}">
      <dgm:prSet/>
      <dgm:spPr/>
      <dgm:t>
        <a:bodyPr/>
        <a:lstStyle/>
        <a:p>
          <a:endParaRPr lang="en-US"/>
        </a:p>
      </dgm:t>
    </dgm:pt>
    <dgm:pt modelId="{E5E29FEA-E8B5-4529-A3C6-806CB8B5AD05}">
      <dgm:prSet phldrT="[Text]" custT="1"/>
      <dgm:spPr/>
      <dgm:t>
        <a:bodyPr/>
        <a:lstStyle/>
        <a:p>
          <a:r>
            <a:rPr lang="en-US" sz="2400" dirty="0"/>
            <a:t>Student determined free, reduced-price, or paid based on household size and income</a:t>
          </a:r>
        </a:p>
      </dgm:t>
    </dgm:pt>
    <dgm:pt modelId="{4D23B43E-4A2B-4929-827C-466E9C5EB805}" type="parTrans" cxnId="{27DCF788-9592-4D58-AFE3-33F4CE4000FD}">
      <dgm:prSet/>
      <dgm:spPr/>
      <dgm:t>
        <a:bodyPr/>
        <a:lstStyle/>
        <a:p>
          <a:endParaRPr lang="en-US"/>
        </a:p>
      </dgm:t>
    </dgm:pt>
    <dgm:pt modelId="{7E34D72B-8104-4FA1-8FB9-BC3515BA9744}" type="sibTrans" cxnId="{27DCF788-9592-4D58-AFE3-33F4CE4000FD}">
      <dgm:prSet/>
      <dgm:spPr/>
      <dgm:t>
        <a:bodyPr/>
        <a:lstStyle/>
        <a:p>
          <a:endParaRPr lang="en-US"/>
        </a:p>
      </dgm:t>
    </dgm:pt>
    <dgm:pt modelId="{3E51E179-8E5F-433E-B112-5D681AE39619}">
      <dgm:prSet phldrT="[Text]" custT="1"/>
      <dgm:spPr/>
      <dgm:t>
        <a:bodyPr/>
        <a:lstStyle/>
        <a:p>
          <a:pPr algn="ctr"/>
          <a:r>
            <a:rPr lang="en-US" sz="2400" dirty="0">
              <a:latin typeface="Trebuchet MS" panose="020B0603020202020204" pitchFamily="34" charset="0"/>
            </a:rPr>
            <a:t>Direct Certification </a:t>
          </a:r>
        </a:p>
      </dgm:t>
    </dgm:pt>
    <dgm:pt modelId="{B3D844C6-39CB-4DA1-B753-2D20F1DFA23F}" type="parTrans" cxnId="{F0B4D62B-C83E-4B3F-899B-D62F9CD17683}">
      <dgm:prSet/>
      <dgm:spPr/>
      <dgm:t>
        <a:bodyPr/>
        <a:lstStyle/>
        <a:p>
          <a:endParaRPr lang="en-US"/>
        </a:p>
      </dgm:t>
    </dgm:pt>
    <dgm:pt modelId="{D49C66E8-C68B-490B-A958-BC555564980C}" type="sibTrans" cxnId="{F0B4D62B-C83E-4B3F-899B-D62F9CD17683}">
      <dgm:prSet/>
      <dgm:spPr/>
      <dgm:t>
        <a:bodyPr/>
        <a:lstStyle/>
        <a:p>
          <a:endParaRPr lang="en-US"/>
        </a:p>
      </dgm:t>
    </dgm:pt>
    <dgm:pt modelId="{9C17EA00-55FC-4FB8-A6F6-AE97DBD20A5D}">
      <dgm:prSet phldrT="[Text]" custT="1"/>
      <dgm:spPr/>
      <dgm:t>
        <a:bodyPr/>
        <a:lstStyle/>
        <a:p>
          <a:r>
            <a:rPr lang="en-US" sz="2400" dirty="0"/>
            <a:t>Student determined free based on participation in an approved assistance program</a:t>
          </a:r>
        </a:p>
      </dgm:t>
    </dgm:pt>
    <dgm:pt modelId="{722231D4-6258-4FAF-8260-6722A8F83C97}" type="parTrans" cxnId="{6714B8DC-A628-4389-B111-0B3B8CBE5B3A}">
      <dgm:prSet/>
      <dgm:spPr/>
      <dgm:t>
        <a:bodyPr/>
        <a:lstStyle/>
        <a:p>
          <a:endParaRPr lang="en-US"/>
        </a:p>
      </dgm:t>
    </dgm:pt>
    <dgm:pt modelId="{EA70CBC0-D5F8-4A58-A7C1-3769BAA738B5}" type="sibTrans" cxnId="{6714B8DC-A628-4389-B111-0B3B8CBE5B3A}">
      <dgm:prSet/>
      <dgm:spPr/>
      <dgm:t>
        <a:bodyPr/>
        <a:lstStyle/>
        <a:p>
          <a:endParaRPr lang="en-US"/>
        </a:p>
      </dgm:t>
    </dgm:pt>
    <dgm:pt modelId="{5DDBE6E0-F433-44AA-981A-AFB184233338}">
      <dgm:prSet phldrT="[Text]" custT="1"/>
      <dgm:spPr/>
      <dgm:t>
        <a:bodyPr/>
        <a:lstStyle/>
        <a:p>
          <a:pPr>
            <a:buFont typeface="Courier New" panose="02070309020205020404" pitchFamily="49" charset="0"/>
            <a:buChar char="o"/>
          </a:pPr>
          <a:r>
            <a:rPr lang="en-US" sz="2400" dirty="0"/>
            <a:t>Income</a:t>
          </a:r>
        </a:p>
      </dgm:t>
    </dgm:pt>
    <dgm:pt modelId="{EA4D14E7-A0A3-4F3B-92D0-C4058FFD1A6F}" type="parTrans" cxnId="{40FE06D8-FD7B-4FD9-AE3C-DDD353B5A913}">
      <dgm:prSet/>
      <dgm:spPr/>
      <dgm:t>
        <a:bodyPr/>
        <a:lstStyle/>
        <a:p>
          <a:endParaRPr lang="en-US"/>
        </a:p>
      </dgm:t>
    </dgm:pt>
    <dgm:pt modelId="{ED6909BB-7F87-4845-8A84-FA7CA511AB33}" type="sibTrans" cxnId="{40FE06D8-FD7B-4FD9-AE3C-DDD353B5A913}">
      <dgm:prSet/>
      <dgm:spPr/>
      <dgm:t>
        <a:bodyPr/>
        <a:lstStyle/>
        <a:p>
          <a:endParaRPr lang="en-US"/>
        </a:p>
      </dgm:t>
    </dgm:pt>
    <dgm:pt modelId="{EFAC44E9-4032-402F-A52E-3A6B448976C7}">
      <dgm:prSet phldrT="[Text]" custT="1"/>
      <dgm:spPr/>
      <dgm:t>
        <a:bodyPr/>
        <a:lstStyle/>
        <a:p>
          <a:pPr>
            <a:buFont typeface="Courier New" panose="02070309020205020404" pitchFamily="49" charset="0"/>
            <a:buChar char="o"/>
          </a:pPr>
          <a:r>
            <a:rPr lang="en-US" sz="2400" dirty="0"/>
            <a:t>Other Source Categorical Eligible (OSCE)</a:t>
          </a:r>
        </a:p>
      </dgm:t>
    </dgm:pt>
    <dgm:pt modelId="{5B2D8F6D-DDB5-4313-85E0-357B5B0E343F}" type="parTrans" cxnId="{34ACAB72-8BA0-4608-B303-2196AF41C72F}">
      <dgm:prSet/>
      <dgm:spPr/>
      <dgm:t>
        <a:bodyPr/>
        <a:lstStyle/>
        <a:p>
          <a:endParaRPr lang="en-US"/>
        </a:p>
      </dgm:t>
    </dgm:pt>
    <dgm:pt modelId="{40F5EAA8-35A5-4CBA-98BA-7C49B93CDD8D}" type="sibTrans" cxnId="{34ACAB72-8BA0-4608-B303-2196AF41C72F}">
      <dgm:prSet/>
      <dgm:spPr/>
      <dgm:t>
        <a:bodyPr/>
        <a:lstStyle/>
        <a:p>
          <a:endParaRPr lang="en-US"/>
        </a:p>
      </dgm:t>
    </dgm:pt>
    <dgm:pt modelId="{B57C9642-2B70-43C0-93CE-1C054510E77E}">
      <dgm:prSet phldrT="[Text]" custT="1"/>
      <dgm:spPr/>
      <dgm:t>
        <a:bodyPr/>
        <a:lstStyle/>
        <a:p>
          <a:pPr>
            <a:buFont typeface="Courier New" panose="02070309020205020404" pitchFamily="49" charset="0"/>
            <a:buChar char="o"/>
          </a:pPr>
          <a:r>
            <a:rPr lang="en-US" sz="2400" dirty="0"/>
            <a:t>SNAP/TANF/Migrant</a:t>
          </a:r>
        </a:p>
      </dgm:t>
    </dgm:pt>
    <dgm:pt modelId="{A04C303F-B59A-4706-8B05-59AE2FB08406}" type="parTrans" cxnId="{4B32EF60-6C4F-4826-93FA-398DBC33D5CD}">
      <dgm:prSet/>
      <dgm:spPr/>
      <dgm:t>
        <a:bodyPr/>
        <a:lstStyle/>
        <a:p>
          <a:endParaRPr lang="en-US"/>
        </a:p>
      </dgm:t>
    </dgm:pt>
    <dgm:pt modelId="{31D6C726-C0A1-457B-976A-1AC983B1F2C5}" type="sibTrans" cxnId="{4B32EF60-6C4F-4826-93FA-398DBC33D5CD}">
      <dgm:prSet/>
      <dgm:spPr/>
      <dgm:t>
        <a:bodyPr/>
        <a:lstStyle/>
        <a:p>
          <a:endParaRPr lang="en-US"/>
        </a:p>
      </dgm:t>
    </dgm:pt>
    <dgm:pt modelId="{D91BA8AD-C18D-460B-8C00-DB3504914E9A}" type="pres">
      <dgm:prSet presAssocID="{35605C26-C70A-4C81-85C7-7A21FC10B08C}" presName="Name0" presStyleCnt="0">
        <dgm:presLayoutVars>
          <dgm:dir/>
          <dgm:animLvl val="lvl"/>
          <dgm:resizeHandles val="exact"/>
        </dgm:presLayoutVars>
      </dgm:prSet>
      <dgm:spPr/>
    </dgm:pt>
    <dgm:pt modelId="{64E78E62-DF5C-44DB-B71F-A2FAE4210EE1}" type="pres">
      <dgm:prSet presAssocID="{C26959B3-FC80-4F79-ABB1-55F930A58155}" presName="linNode" presStyleCnt="0"/>
      <dgm:spPr/>
    </dgm:pt>
    <dgm:pt modelId="{C3EDC54A-38BE-470F-AFF7-F1F2B6EF8477}" type="pres">
      <dgm:prSet presAssocID="{C26959B3-FC80-4F79-ABB1-55F930A58155}" presName="parTx" presStyleLbl="revTx" presStyleIdx="0" presStyleCnt="2">
        <dgm:presLayoutVars>
          <dgm:chMax val="1"/>
          <dgm:bulletEnabled val="1"/>
        </dgm:presLayoutVars>
      </dgm:prSet>
      <dgm:spPr/>
    </dgm:pt>
    <dgm:pt modelId="{A20A980A-735E-4C73-A3C0-5370BF3DB718}" type="pres">
      <dgm:prSet presAssocID="{C26959B3-FC80-4F79-ABB1-55F930A58155}" presName="bracket" presStyleLbl="parChTrans1D1" presStyleIdx="0" presStyleCnt="2"/>
      <dgm:spPr/>
    </dgm:pt>
    <dgm:pt modelId="{61EB42FF-E467-4CD5-A105-807434DC381A}" type="pres">
      <dgm:prSet presAssocID="{C26959B3-FC80-4F79-ABB1-55F930A58155}" presName="spH" presStyleCnt="0"/>
      <dgm:spPr/>
    </dgm:pt>
    <dgm:pt modelId="{831DC5E1-9C8D-4C38-8563-599ED9AC9DE4}" type="pres">
      <dgm:prSet presAssocID="{C26959B3-FC80-4F79-ABB1-55F930A58155}" presName="desTx" presStyleLbl="node1" presStyleIdx="0" presStyleCnt="2">
        <dgm:presLayoutVars>
          <dgm:bulletEnabled val="1"/>
        </dgm:presLayoutVars>
      </dgm:prSet>
      <dgm:spPr/>
    </dgm:pt>
    <dgm:pt modelId="{B27FF994-7E01-449C-B322-7AFD9617E613}" type="pres">
      <dgm:prSet presAssocID="{AD9756B4-6904-461A-9F11-84849961B003}" presName="spV" presStyleCnt="0"/>
      <dgm:spPr/>
    </dgm:pt>
    <dgm:pt modelId="{4B93EF44-0954-43B4-8683-213CC882234E}" type="pres">
      <dgm:prSet presAssocID="{3E51E179-8E5F-433E-B112-5D681AE39619}" presName="linNode" presStyleCnt="0"/>
      <dgm:spPr/>
    </dgm:pt>
    <dgm:pt modelId="{F8055DB1-3D43-4392-8E7F-B0F5F284A2EA}" type="pres">
      <dgm:prSet presAssocID="{3E51E179-8E5F-433E-B112-5D681AE39619}" presName="parTx" presStyleLbl="revTx" presStyleIdx="1" presStyleCnt="2" custLinFactNeighborX="32437">
        <dgm:presLayoutVars>
          <dgm:chMax val="1"/>
          <dgm:bulletEnabled val="1"/>
        </dgm:presLayoutVars>
      </dgm:prSet>
      <dgm:spPr/>
    </dgm:pt>
    <dgm:pt modelId="{1E84C1E3-04F4-4FC0-8069-3857ACD4B409}" type="pres">
      <dgm:prSet presAssocID="{3E51E179-8E5F-433E-B112-5D681AE39619}" presName="bracket" presStyleLbl="parChTrans1D1" presStyleIdx="1" presStyleCnt="2"/>
      <dgm:spPr/>
    </dgm:pt>
    <dgm:pt modelId="{2E654EFF-32DD-4D70-BD71-A9A8E24C5E9D}" type="pres">
      <dgm:prSet presAssocID="{3E51E179-8E5F-433E-B112-5D681AE39619}" presName="spH" presStyleCnt="0"/>
      <dgm:spPr/>
    </dgm:pt>
    <dgm:pt modelId="{D3EB56DF-26C0-4790-9C21-139EC4934168}" type="pres">
      <dgm:prSet presAssocID="{3E51E179-8E5F-433E-B112-5D681AE39619}" presName="desTx" presStyleLbl="node1" presStyleIdx="1" presStyleCnt="2">
        <dgm:presLayoutVars>
          <dgm:bulletEnabled val="1"/>
        </dgm:presLayoutVars>
      </dgm:prSet>
      <dgm:spPr/>
    </dgm:pt>
  </dgm:ptLst>
  <dgm:cxnLst>
    <dgm:cxn modelId="{D1224612-5B28-46DF-A5C4-9335F12A50E4}" type="presOf" srcId="{E5E29FEA-E8B5-4529-A3C6-806CB8B5AD05}" destId="{831DC5E1-9C8D-4C38-8563-599ED9AC9DE4}" srcOrd="0" destOrd="0" presId="urn:diagrams.loki3.com/BracketList"/>
    <dgm:cxn modelId="{1504C824-7D80-4B1B-A552-0A96E3EE8DC9}" type="presOf" srcId="{35605C26-C70A-4C81-85C7-7A21FC10B08C}" destId="{D91BA8AD-C18D-460B-8C00-DB3504914E9A}" srcOrd="0" destOrd="0" presId="urn:diagrams.loki3.com/BracketList"/>
    <dgm:cxn modelId="{F0B4D62B-C83E-4B3F-899B-D62F9CD17683}" srcId="{35605C26-C70A-4C81-85C7-7A21FC10B08C}" destId="{3E51E179-8E5F-433E-B112-5D681AE39619}" srcOrd="1" destOrd="0" parTransId="{B3D844C6-39CB-4DA1-B753-2D20F1DFA23F}" sibTransId="{D49C66E8-C68B-490B-A958-BC555564980C}"/>
    <dgm:cxn modelId="{4B32EF60-6C4F-4826-93FA-398DBC33D5CD}" srcId="{9C17EA00-55FC-4FB8-A6F6-AE97DBD20A5D}" destId="{B57C9642-2B70-43C0-93CE-1C054510E77E}" srcOrd="0" destOrd="0" parTransId="{A04C303F-B59A-4706-8B05-59AE2FB08406}" sibTransId="{31D6C726-C0A1-457B-976A-1AC983B1F2C5}"/>
    <dgm:cxn modelId="{34ACAB72-8BA0-4608-B303-2196AF41C72F}" srcId="{E5E29FEA-E8B5-4529-A3C6-806CB8B5AD05}" destId="{EFAC44E9-4032-402F-A52E-3A6B448976C7}" srcOrd="1" destOrd="0" parTransId="{5B2D8F6D-DDB5-4313-85E0-357B5B0E343F}" sibTransId="{40F5EAA8-35A5-4CBA-98BA-7C49B93CDD8D}"/>
    <dgm:cxn modelId="{69795356-AAEB-4A5D-A2E8-C9CC58FD90C5}" type="presOf" srcId="{C26959B3-FC80-4F79-ABB1-55F930A58155}" destId="{C3EDC54A-38BE-470F-AFF7-F1F2B6EF8477}" srcOrd="0" destOrd="0" presId="urn:diagrams.loki3.com/BracketList"/>
    <dgm:cxn modelId="{441E3B58-3112-4037-8DD3-1C70C02B1B1A}" type="presOf" srcId="{B57C9642-2B70-43C0-93CE-1C054510E77E}" destId="{D3EB56DF-26C0-4790-9C21-139EC4934168}" srcOrd="0" destOrd="1" presId="urn:diagrams.loki3.com/BracketList"/>
    <dgm:cxn modelId="{27DCF788-9592-4D58-AFE3-33F4CE4000FD}" srcId="{C26959B3-FC80-4F79-ABB1-55F930A58155}" destId="{E5E29FEA-E8B5-4529-A3C6-806CB8B5AD05}" srcOrd="0" destOrd="0" parTransId="{4D23B43E-4A2B-4929-827C-466E9C5EB805}" sibTransId="{7E34D72B-8104-4FA1-8FB9-BC3515BA9744}"/>
    <dgm:cxn modelId="{B8967889-04B3-4FE5-9EAE-82D0A3926B9A}" type="presOf" srcId="{3E51E179-8E5F-433E-B112-5D681AE39619}" destId="{F8055DB1-3D43-4392-8E7F-B0F5F284A2EA}" srcOrd="0" destOrd="0" presId="urn:diagrams.loki3.com/BracketList"/>
    <dgm:cxn modelId="{04904192-2C6A-4882-9EE5-181A4E990B4C}" type="presOf" srcId="{9C17EA00-55FC-4FB8-A6F6-AE97DBD20A5D}" destId="{D3EB56DF-26C0-4790-9C21-139EC4934168}" srcOrd="0" destOrd="0" presId="urn:diagrams.loki3.com/BracketList"/>
    <dgm:cxn modelId="{7D53C993-F059-4B38-8308-03C7DE2043D5}" type="presOf" srcId="{5DDBE6E0-F433-44AA-981A-AFB184233338}" destId="{831DC5E1-9C8D-4C38-8563-599ED9AC9DE4}" srcOrd="0" destOrd="1" presId="urn:diagrams.loki3.com/BracketList"/>
    <dgm:cxn modelId="{A574EA9B-DA8C-4D75-80C2-E35E7EB3381A}" srcId="{35605C26-C70A-4C81-85C7-7A21FC10B08C}" destId="{C26959B3-FC80-4F79-ABB1-55F930A58155}" srcOrd="0" destOrd="0" parTransId="{2A9FDB77-90BC-4562-82BB-A9EE9145EBA4}" sibTransId="{AD9756B4-6904-461A-9F11-84849961B003}"/>
    <dgm:cxn modelId="{2D9288BE-AFF2-47CD-90A9-9E42E712A8C9}" type="presOf" srcId="{EFAC44E9-4032-402F-A52E-3A6B448976C7}" destId="{831DC5E1-9C8D-4C38-8563-599ED9AC9DE4}" srcOrd="0" destOrd="2" presId="urn:diagrams.loki3.com/BracketList"/>
    <dgm:cxn modelId="{40FE06D8-FD7B-4FD9-AE3C-DDD353B5A913}" srcId="{E5E29FEA-E8B5-4529-A3C6-806CB8B5AD05}" destId="{5DDBE6E0-F433-44AA-981A-AFB184233338}" srcOrd="0" destOrd="0" parTransId="{EA4D14E7-A0A3-4F3B-92D0-C4058FFD1A6F}" sibTransId="{ED6909BB-7F87-4845-8A84-FA7CA511AB33}"/>
    <dgm:cxn modelId="{6714B8DC-A628-4389-B111-0B3B8CBE5B3A}" srcId="{3E51E179-8E5F-433E-B112-5D681AE39619}" destId="{9C17EA00-55FC-4FB8-A6F6-AE97DBD20A5D}" srcOrd="0" destOrd="0" parTransId="{722231D4-6258-4FAF-8260-6722A8F83C97}" sibTransId="{EA70CBC0-D5F8-4A58-A7C1-3769BAA738B5}"/>
    <dgm:cxn modelId="{65446AED-1D72-42C2-B6CA-6D7E55D2969A}" type="presParOf" srcId="{D91BA8AD-C18D-460B-8C00-DB3504914E9A}" destId="{64E78E62-DF5C-44DB-B71F-A2FAE4210EE1}" srcOrd="0" destOrd="0" presId="urn:diagrams.loki3.com/BracketList"/>
    <dgm:cxn modelId="{958BCCC6-B1DD-44E1-958C-3817C110E68F}" type="presParOf" srcId="{64E78E62-DF5C-44DB-B71F-A2FAE4210EE1}" destId="{C3EDC54A-38BE-470F-AFF7-F1F2B6EF8477}" srcOrd="0" destOrd="0" presId="urn:diagrams.loki3.com/BracketList"/>
    <dgm:cxn modelId="{AD35FD43-C6C2-42DE-AFA4-A2A9AB6AF1A7}" type="presParOf" srcId="{64E78E62-DF5C-44DB-B71F-A2FAE4210EE1}" destId="{A20A980A-735E-4C73-A3C0-5370BF3DB718}" srcOrd="1" destOrd="0" presId="urn:diagrams.loki3.com/BracketList"/>
    <dgm:cxn modelId="{3CC4E932-B4A9-40C6-AAEA-2946016DA017}" type="presParOf" srcId="{64E78E62-DF5C-44DB-B71F-A2FAE4210EE1}" destId="{61EB42FF-E467-4CD5-A105-807434DC381A}" srcOrd="2" destOrd="0" presId="urn:diagrams.loki3.com/BracketList"/>
    <dgm:cxn modelId="{B379AF64-B414-4E6F-B131-857FC087F212}" type="presParOf" srcId="{64E78E62-DF5C-44DB-B71F-A2FAE4210EE1}" destId="{831DC5E1-9C8D-4C38-8563-599ED9AC9DE4}" srcOrd="3" destOrd="0" presId="urn:diagrams.loki3.com/BracketList"/>
    <dgm:cxn modelId="{967D989F-1D36-4CFB-A705-CA0CAD8936C3}" type="presParOf" srcId="{D91BA8AD-C18D-460B-8C00-DB3504914E9A}" destId="{B27FF994-7E01-449C-B322-7AFD9617E613}" srcOrd="1" destOrd="0" presId="urn:diagrams.loki3.com/BracketList"/>
    <dgm:cxn modelId="{CEB9C64E-FDB1-4A59-8054-3BC08FE6B97D}" type="presParOf" srcId="{D91BA8AD-C18D-460B-8C00-DB3504914E9A}" destId="{4B93EF44-0954-43B4-8683-213CC882234E}" srcOrd="2" destOrd="0" presId="urn:diagrams.loki3.com/BracketList"/>
    <dgm:cxn modelId="{0ABB57EA-FB00-402B-AB8E-01B5204C8FE7}" type="presParOf" srcId="{4B93EF44-0954-43B4-8683-213CC882234E}" destId="{F8055DB1-3D43-4392-8E7F-B0F5F284A2EA}" srcOrd="0" destOrd="0" presId="urn:diagrams.loki3.com/BracketList"/>
    <dgm:cxn modelId="{A522B101-29E1-42F3-8F59-816B6395AAFB}" type="presParOf" srcId="{4B93EF44-0954-43B4-8683-213CC882234E}" destId="{1E84C1E3-04F4-4FC0-8069-3857ACD4B409}" srcOrd="1" destOrd="0" presId="urn:diagrams.loki3.com/BracketList"/>
    <dgm:cxn modelId="{47D7CFA3-2F20-4F26-8C95-15373F7A00D7}" type="presParOf" srcId="{4B93EF44-0954-43B4-8683-213CC882234E}" destId="{2E654EFF-32DD-4D70-BD71-A9A8E24C5E9D}" srcOrd="2" destOrd="0" presId="urn:diagrams.loki3.com/BracketList"/>
    <dgm:cxn modelId="{E79490F9-E339-4FCA-B10F-9BF4A580D64B}" type="presParOf" srcId="{4B93EF44-0954-43B4-8683-213CC882234E}" destId="{D3EB56DF-26C0-4790-9C21-139EC4934168}"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E3F33C-67C8-4D4E-BF07-3FB894411202}"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F85E7D0C-CD5F-43A9-B136-D93CAFA9ED40}">
      <dgm:prSet phldrT="[Text]" custT="1"/>
      <dgm:spPr/>
      <dgm:t>
        <a:bodyPr/>
        <a:lstStyle/>
        <a:p>
          <a:r>
            <a:rPr lang="en-US" sz="2400" b="1" dirty="0"/>
            <a:t> Communication</a:t>
          </a:r>
        </a:p>
      </dgm:t>
    </dgm:pt>
    <dgm:pt modelId="{6090A972-4583-46D0-A977-B38234F1EEF4}" type="parTrans" cxnId="{9FAB2335-B77C-48CD-896A-D8B6ABD18083}">
      <dgm:prSet/>
      <dgm:spPr/>
      <dgm:t>
        <a:bodyPr/>
        <a:lstStyle/>
        <a:p>
          <a:endParaRPr lang="en-US" sz="2800"/>
        </a:p>
      </dgm:t>
    </dgm:pt>
    <dgm:pt modelId="{251B0718-FDB2-453D-926C-6A7CA1788911}" type="sibTrans" cxnId="{9FAB2335-B77C-48CD-896A-D8B6ABD18083}">
      <dgm:prSet/>
      <dgm:spPr/>
      <dgm:t>
        <a:bodyPr/>
        <a:lstStyle/>
        <a:p>
          <a:endParaRPr lang="en-US" sz="2800"/>
        </a:p>
      </dgm:t>
    </dgm:pt>
    <dgm:pt modelId="{D2DE6AF4-C1F8-409F-B450-58957C2F2876}">
      <dgm:prSet phldrT="[Text]" custT="1"/>
      <dgm:spPr/>
      <dgm:t>
        <a:bodyPr/>
        <a:lstStyle/>
        <a:p>
          <a:r>
            <a:rPr lang="en-US" sz="1800" dirty="0"/>
            <a:t>Modified letter to household</a:t>
          </a:r>
        </a:p>
      </dgm:t>
    </dgm:pt>
    <dgm:pt modelId="{A2AFD602-8B1B-4D4D-A37B-783BD7421814}" type="parTrans" cxnId="{CB2924CA-0DD7-414A-B5A4-3202A8384D51}">
      <dgm:prSet/>
      <dgm:spPr/>
      <dgm:t>
        <a:bodyPr/>
        <a:lstStyle/>
        <a:p>
          <a:endParaRPr lang="en-US" sz="2800"/>
        </a:p>
      </dgm:t>
    </dgm:pt>
    <dgm:pt modelId="{815E940E-B5D8-4DBE-9CB5-9045E6BB81C9}" type="sibTrans" cxnId="{CB2924CA-0DD7-414A-B5A4-3202A8384D51}">
      <dgm:prSet/>
      <dgm:spPr/>
      <dgm:t>
        <a:bodyPr/>
        <a:lstStyle/>
        <a:p>
          <a:endParaRPr lang="en-US" sz="2800"/>
        </a:p>
      </dgm:t>
    </dgm:pt>
    <dgm:pt modelId="{60724F32-58FB-491D-8C0C-37F12A9DDFF8}">
      <dgm:prSet phldrT="[Text]" custT="1"/>
      <dgm:spPr/>
      <dgm:t>
        <a:bodyPr/>
        <a:lstStyle/>
        <a:p>
          <a:r>
            <a:rPr lang="en-US" sz="2400" b="1" dirty="0"/>
            <a:t>Applications</a:t>
          </a:r>
        </a:p>
      </dgm:t>
    </dgm:pt>
    <dgm:pt modelId="{DBEF5C21-9B7E-4E57-B7F4-A241EFA0B0F4}" type="parTrans" cxnId="{28CEA578-FF89-4F21-9C05-A934F9994334}">
      <dgm:prSet/>
      <dgm:spPr/>
      <dgm:t>
        <a:bodyPr/>
        <a:lstStyle/>
        <a:p>
          <a:endParaRPr lang="en-US" sz="2800"/>
        </a:p>
      </dgm:t>
    </dgm:pt>
    <dgm:pt modelId="{33206D30-8CDF-455B-AE4F-097A8F2EE10A}" type="sibTrans" cxnId="{28CEA578-FF89-4F21-9C05-A934F9994334}">
      <dgm:prSet/>
      <dgm:spPr/>
      <dgm:t>
        <a:bodyPr/>
        <a:lstStyle/>
        <a:p>
          <a:endParaRPr lang="en-US" sz="2800"/>
        </a:p>
      </dgm:t>
    </dgm:pt>
    <dgm:pt modelId="{C2CC6D62-F5B1-4DAF-941F-00191AA84866}">
      <dgm:prSet phldrT="[Text]" custT="1"/>
      <dgm:spPr/>
      <dgm:t>
        <a:bodyPr/>
        <a:lstStyle/>
        <a:p>
          <a:r>
            <a:rPr lang="en-US" sz="1800" dirty="0"/>
            <a:t>Online </a:t>
          </a:r>
        </a:p>
      </dgm:t>
    </dgm:pt>
    <dgm:pt modelId="{83B6EAC8-B3D7-462C-85F9-5B1B7399FB5E}" type="parTrans" cxnId="{1D343396-7669-4869-A125-38F6F29B5912}">
      <dgm:prSet/>
      <dgm:spPr/>
      <dgm:t>
        <a:bodyPr/>
        <a:lstStyle/>
        <a:p>
          <a:endParaRPr lang="en-US" sz="2800"/>
        </a:p>
      </dgm:t>
    </dgm:pt>
    <dgm:pt modelId="{E117D861-98A6-404A-835B-E5251469C315}" type="sibTrans" cxnId="{1D343396-7669-4869-A125-38F6F29B5912}">
      <dgm:prSet/>
      <dgm:spPr/>
      <dgm:t>
        <a:bodyPr/>
        <a:lstStyle/>
        <a:p>
          <a:endParaRPr lang="en-US" sz="2800"/>
        </a:p>
      </dgm:t>
    </dgm:pt>
    <dgm:pt modelId="{014462C0-F707-415D-93F6-0140B32BE6FD}">
      <dgm:prSet phldrT="[Text]" custT="1"/>
      <dgm:spPr/>
      <dgm:t>
        <a:bodyPr/>
        <a:lstStyle/>
        <a:p>
          <a:r>
            <a:rPr lang="en-US" sz="2400" b="1" dirty="0"/>
            <a:t>Assistance</a:t>
          </a:r>
        </a:p>
      </dgm:t>
    </dgm:pt>
    <dgm:pt modelId="{1CF7D464-EB38-4B5A-8B3F-747882E4FEBF}" type="parTrans" cxnId="{E853CFF4-3913-41DB-ADA4-BB7611F75013}">
      <dgm:prSet/>
      <dgm:spPr/>
      <dgm:t>
        <a:bodyPr/>
        <a:lstStyle/>
        <a:p>
          <a:endParaRPr lang="en-US" sz="2800"/>
        </a:p>
      </dgm:t>
    </dgm:pt>
    <dgm:pt modelId="{8F402345-9BEB-4911-9245-D4A05D1D0D77}" type="sibTrans" cxnId="{E853CFF4-3913-41DB-ADA4-BB7611F75013}">
      <dgm:prSet/>
      <dgm:spPr/>
      <dgm:t>
        <a:bodyPr/>
        <a:lstStyle/>
        <a:p>
          <a:endParaRPr lang="en-US" sz="2800"/>
        </a:p>
      </dgm:t>
    </dgm:pt>
    <dgm:pt modelId="{BCF7AB21-33A6-4060-B6B8-B67EBD9117EE}">
      <dgm:prSet phldrT="[Text]" custT="1"/>
      <dgm:spPr/>
      <dgm:t>
        <a:bodyPr/>
        <a:lstStyle/>
        <a:p>
          <a:r>
            <a:rPr lang="en-US" sz="1800" dirty="0"/>
            <a:t>Fielding questions</a:t>
          </a:r>
        </a:p>
      </dgm:t>
    </dgm:pt>
    <dgm:pt modelId="{AF4108E6-9A5B-4330-9AAB-0B609AAF082E}" type="parTrans" cxnId="{298C4304-9904-42D0-AF5C-2C24E034B4AB}">
      <dgm:prSet/>
      <dgm:spPr/>
      <dgm:t>
        <a:bodyPr/>
        <a:lstStyle/>
        <a:p>
          <a:endParaRPr lang="en-US" sz="2800"/>
        </a:p>
      </dgm:t>
    </dgm:pt>
    <dgm:pt modelId="{DAB6478D-AF15-4909-BF3F-06F406E9695D}" type="sibTrans" cxnId="{298C4304-9904-42D0-AF5C-2C24E034B4AB}">
      <dgm:prSet/>
      <dgm:spPr/>
      <dgm:t>
        <a:bodyPr/>
        <a:lstStyle/>
        <a:p>
          <a:endParaRPr lang="en-US" sz="2800"/>
        </a:p>
      </dgm:t>
    </dgm:pt>
    <dgm:pt modelId="{900D6B6B-B81C-4832-8718-1756DFAF89C9}">
      <dgm:prSet phldrT="[Text]" custT="1"/>
      <dgm:spPr/>
      <dgm:t>
        <a:bodyPr/>
        <a:lstStyle/>
        <a:p>
          <a:r>
            <a:rPr lang="en-US" sz="1800" dirty="0"/>
            <a:t>Email and phone assistance hours</a:t>
          </a:r>
        </a:p>
      </dgm:t>
    </dgm:pt>
    <dgm:pt modelId="{BF9CA12C-9E67-492B-ADAF-32E536F95906}" type="parTrans" cxnId="{27620B9B-9BC5-4A47-8CC8-664938C38871}">
      <dgm:prSet/>
      <dgm:spPr/>
      <dgm:t>
        <a:bodyPr/>
        <a:lstStyle/>
        <a:p>
          <a:endParaRPr lang="en-US" sz="2800"/>
        </a:p>
      </dgm:t>
    </dgm:pt>
    <dgm:pt modelId="{A74C9C88-02DB-4B99-BB74-EAE91E59937C}" type="sibTrans" cxnId="{27620B9B-9BC5-4A47-8CC8-664938C38871}">
      <dgm:prSet/>
      <dgm:spPr/>
      <dgm:t>
        <a:bodyPr/>
        <a:lstStyle/>
        <a:p>
          <a:endParaRPr lang="en-US" sz="2800"/>
        </a:p>
      </dgm:t>
    </dgm:pt>
    <dgm:pt modelId="{8EB762E2-4A90-4156-A99C-C7CE0ECB6F99}">
      <dgm:prSet phldrT="[Text]" custT="1"/>
      <dgm:spPr/>
      <dgm:t>
        <a:bodyPr/>
        <a:lstStyle/>
        <a:p>
          <a:r>
            <a:rPr lang="en-US" sz="1800" dirty="0"/>
            <a:t>Instructions on how to apply and where</a:t>
          </a:r>
        </a:p>
      </dgm:t>
    </dgm:pt>
    <dgm:pt modelId="{E158DBB2-6F58-480D-8B7A-8DD545670DF1}" type="parTrans" cxnId="{CA32BD1E-549C-48B0-B850-CC5C9779698B}">
      <dgm:prSet/>
      <dgm:spPr/>
      <dgm:t>
        <a:bodyPr/>
        <a:lstStyle/>
        <a:p>
          <a:endParaRPr lang="en-US" sz="2800"/>
        </a:p>
      </dgm:t>
    </dgm:pt>
    <dgm:pt modelId="{19FCFEF1-EA76-4ACA-9583-569290BA9DAF}" type="sibTrans" cxnId="{CA32BD1E-549C-48B0-B850-CC5C9779698B}">
      <dgm:prSet/>
      <dgm:spPr/>
      <dgm:t>
        <a:bodyPr/>
        <a:lstStyle/>
        <a:p>
          <a:endParaRPr lang="en-US" sz="2800"/>
        </a:p>
      </dgm:t>
    </dgm:pt>
    <dgm:pt modelId="{6690021A-C4AB-4E08-B1FA-20BA8C6596D3}">
      <dgm:prSet phldrT="[Text]" custT="1"/>
      <dgm:spPr/>
      <dgm:t>
        <a:bodyPr/>
        <a:lstStyle/>
        <a:p>
          <a:r>
            <a:rPr lang="en-US" sz="1800" dirty="0"/>
            <a:t>Marketing materials</a:t>
          </a:r>
        </a:p>
      </dgm:t>
    </dgm:pt>
    <dgm:pt modelId="{DD0A6B94-8C8B-4383-B604-595B745C050F}" type="parTrans" cxnId="{9454B139-9C40-4AF6-89C8-E2BBB3A36DBD}">
      <dgm:prSet/>
      <dgm:spPr/>
      <dgm:t>
        <a:bodyPr/>
        <a:lstStyle/>
        <a:p>
          <a:endParaRPr lang="en-US" sz="2800"/>
        </a:p>
      </dgm:t>
    </dgm:pt>
    <dgm:pt modelId="{32550B7F-19FD-4F68-971A-5FDF230FD98C}" type="sibTrans" cxnId="{9454B139-9C40-4AF6-89C8-E2BBB3A36DBD}">
      <dgm:prSet/>
      <dgm:spPr/>
      <dgm:t>
        <a:bodyPr/>
        <a:lstStyle/>
        <a:p>
          <a:endParaRPr lang="en-US" sz="2800"/>
        </a:p>
      </dgm:t>
    </dgm:pt>
    <dgm:pt modelId="{26D14292-9E3E-4EAE-8D20-56F128BAB9AC}">
      <dgm:prSet phldrT="[Text]" custT="1"/>
      <dgm:spPr/>
      <dgm:t>
        <a:bodyPr/>
        <a:lstStyle/>
        <a:p>
          <a:r>
            <a:rPr lang="en-US" sz="1800" dirty="0"/>
            <a:t>Paper</a:t>
          </a:r>
        </a:p>
      </dgm:t>
    </dgm:pt>
    <dgm:pt modelId="{67D5FE35-FEAE-4D04-ABB2-1AB0EA236967}" type="parTrans" cxnId="{88468D29-556C-4081-9D26-154DCEB08485}">
      <dgm:prSet/>
      <dgm:spPr/>
      <dgm:t>
        <a:bodyPr/>
        <a:lstStyle/>
        <a:p>
          <a:endParaRPr lang="en-US" sz="2800"/>
        </a:p>
      </dgm:t>
    </dgm:pt>
    <dgm:pt modelId="{D0EC9E09-CE17-49A1-B12B-3BE3BCB4DFC0}" type="sibTrans" cxnId="{88468D29-556C-4081-9D26-154DCEB08485}">
      <dgm:prSet/>
      <dgm:spPr/>
      <dgm:t>
        <a:bodyPr/>
        <a:lstStyle/>
        <a:p>
          <a:endParaRPr lang="en-US" sz="2800"/>
        </a:p>
      </dgm:t>
    </dgm:pt>
    <dgm:pt modelId="{95B18B96-0032-48D5-96C3-95E5879B037A}">
      <dgm:prSet phldrT="[Text]" custT="1"/>
      <dgm:spPr/>
      <dgm:t>
        <a:bodyPr/>
        <a:lstStyle/>
        <a:p>
          <a:r>
            <a:rPr lang="en-US" sz="1800" dirty="0"/>
            <a:t>Kiosks </a:t>
          </a:r>
        </a:p>
      </dgm:t>
    </dgm:pt>
    <dgm:pt modelId="{009BB29E-E7B4-4011-ABE8-2C2AA6CCD00F}" type="parTrans" cxnId="{FD596D14-44FB-4491-83BC-443AC7F58F39}">
      <dgm:prSet/>
      <dgm:spPr/>
      <dgm:t>
        <a:bodyPr/>
        <a:lstStyle/>
        <a:p>
          <a:endParaRPr lang="en-US" sz="2800"/>
        </a:p>
      </dgm:t>
    </dgm:pt>
    <dgm:pt modelId="{C46D9019-7763-400C-889F-536C562161D7}" type="sibTrans" cxnId="{FD596D14-44FB-4491-83BC-443AC7F58F39}">
      <dgm:prSet/>
      <dgm:spPr/>
      <dgm:t>
        <a:bodyPr/>
        <a:lstStyle/>
        <a:p>
          <a:endParaRPr lang="en-US" sz="2800"/>
        </a:p>
      </dgm:t>
    </dgm:pt>
    <dgm:pt modelId="{8DABEB3F-3397-44FE-93E4-C598E2AA1EC0}">
      <dgm:prSet phldrT="[Text]" custT="1"/>
      <dgm:spPr/>
      <dgm:t>
        <a:bodyPr/>
        <a:lstStyle/>
        <a:p>
          <a:r>
            <a:rPr lang="en-US" sz="1800" dirty="0"/>
            <a:t>Application assistance</a:t>
          </a:r>
        </a:p>
      </dgm:t>
    </dgm:pt>
    <dgm:pt modelId="{B56AD260-9505-4F99-BB14-D094F51551B3}" type="parTrans" cxnId="{0A8FB331-3A2E-4FE3-AAE9-59AABAED9124}">
      <dgm:prSet/>
      <dgm:spPr/>
      <dgm:t>
        <a:bodyPr/>
        <a:lstStyle/>
        <a:p>
          <a:endParaRPr lang="en-US" sz="2800"/>
        </a:p>
      </dgm:t>
    </dgm:pt>
    <dgm:pt modelId="{1AC32FEE-B9F2-4909-A7EB-78DDE66F58FD}" type="sibTrans" cxnId="{0A8FB331-3A2E-4FE3-AAE9-59AABAED9124}">
      <dgm:prSet/>
      <dgm:spPr/>
      <dgm:t>
        <a:bodyPr/>
        <a:lstStyle/>
        <a:p>
          <a:endParaRPr lang="en-US" sz="2800"/>
        </a:p>
      </dgm:t>
    </dgm:pt>
    <dgm:pt modelId="{4CF804A4-3BCD-450C-9A1F-7EFC370C229B}">
      <dgm:prSet phldrT="[Text]" custT="1"/>
      <dgm:spPr/>
      <dgm:t>
        <a:bodyPr/>
        <a:lstStyle/>
        <a:p>
          <a:r>
            <a:rPr lang="en-US" sz="1800" dirty="0"/>
            <a:t>Hold office hours</a:t>
          </a:r>
        </a:p>
      </dgm:t>
    </dgm:pt>
    <dgm:pt modelId="{2E669683-A804-4D52-9D72-E75C7EDC1691}" type="parTrans" cxnId="{AEB42969-9221-475D-A1D8-867CBF4F9C1E}">
      <dgm:prSet/>
      <dgm:spPr/>
      <dgm:t>
        <a:bodyPr/>
        <a:lstStyle/>
        <a:p>
          <a:endParaRPr lang="en-US" sz="2800"/>
        </a:p>
      </dgm:t>
    </dgm:pt>
    <dgm:pt modelId="{E82F28F3-0D27-4322-BD96-AC276DA697C1}" type="sibTrans" cxnId="{AEB42969-9221-475D-A1D8-867CBF4F9C1E}">
      <dgm:prSet/>
      <dgm:spPr/>
      <dgm:t>
        <a:bodyPr/>
        <a:lstStyle/>
        <a:p>
          <a:endParaRPr lang="en-US" sz="2800"/>
        </a:p>
      </dgm:t>
    </dgm:pt>
    <dgm:pt modelId="{D398AC3F-60B2-4C4C-A89F-D03A26A00890}">
      <dgm:prSet phldrT="[Text]" custT="1"/>
      <dgm:spPr/>
      <dgm:t>
        <a:bodyPr/>
        <a:lstStyle/>
        <a:p>
          <a:r>
            <a:rPr lang="en-US" sz="1800" dirty="0"/>
            <a:t>In-person protocols</a:t>
          </a:r>
        </a:p>
      </dgm:t>
    </dgm:pt>
    <dgm:pt modelId="{B6F924F8-D1D5-47F9-9332-293506697A34}" type="parTrans" cxnId="{A223B21B-EC74-447D-B8FB-45AD87E7A3D2}">
      <dgm:prSet/>
      <dgm:spPr/>
      <dgm:t>
        <a:bodyPr/>
        <a:lstStyle/>
        <a:p>
          <a:endParaRPr lang="en-US" sz="2800"/>
        </a:p>
      </dgm:t>
    </dgm:pt>
    <dgm:pt modelId="{0E4162DF-DE69-472A-8684-7917E9A4E35C}" type="sibTrans" cxnId="{A223B21B-EC74-447D-B8FB-45AD87E7A3D2}">
      <dgm:prSet/>
      <dgm:spPr/>
      <dgm:t>
        <a:bodyPr/>
        <a:lstStyle/>
        <a:p>
          <a:endParaRPr lang="en-US" sz="2800"/>
        </a:p>
      </dgm:t>
    </dgm:pt>
    <dgm:pt modelId="{29CC383C-7C6F-4136-BD73-670A7297FA25}">
      <dgm:prSet phldrT="[Text]" custT="1"/>
      <dgm:spPr/>
      <dgm:t>
        <a:bodyPr/>
        <a:lstStyle/>
        <a:p>
          <a:r>
            <a:rPr lang="en-US" sz="1800" dirty="0"/>
            <a:t>Set up appointments </a:t>
          </a:r>
        </a:p>
      </dgm:t>
    </dgm:pt>
    <dgm:pt modelId="{798CAB8F-CAAC-48A6-8729-D450B6C8D4FF}" type="parTrans" cxnId="{5E0B5FEF-E46F-48B5-8B83-90AA693D7CD1}">
      <dgm:prSet/>
      <dgm:spPr/>
      <dgm:t>
        <a:bodyPr/>
        <a:lstStyle/>
        <a:p>
          <a:endParaRPr lang="en-US"/>
        </a:p>
      </dgm:t>
    </dgm:pt>
    <dgm:pt modelId="{199109B0-9F73-457B-A400-AFDF42237BB6}" type="sibTrans" cxnId="{5E0B5FEF-E46F-48B5-8B83-90AA693D7CD1}">
      <dgm:prSet/>
      <dgm:spPr/>
      <dgm:t>
        <a:bodyPr/>
        <a:lstStyle/>
        <a:p>
          <a:endParaRPr lang="en-US"/>
        </a:p>
      </dgm:t>
    </dgm:pt>
    <dgm:pt modelId="{F3EC5BE1-95E0-47EF-A135-105C3D8C252B}" type="pres">
      <dgm:prSet presAssocID="{5DE3F33C-67C8-4D4E-BF07-3FB894411202}" presName="linear" presStyleCnt="0">
        <dgm:presLayoutVars>
          <dgm:dir/>
          <dgm:resizeHandles val="exact"/>
        </dgm:presLayoutVars>
      </dgm:prSet>
      <dgm:spPr/>
    </dgm:pt>
    <dgm:pt modelId="{1BA439AA-47D2-4CA1-BD24-E2E87E7E087E}" type="pres">
      <dgm:prSet presAssocID="{F85E7D0C-CD5F-43A9-B136-D93CAFA9ED40}" presName="comp" presStyleCnt="0"/>
      <dgm:spPr/>
    </dgm:pt>
    <dgm:pt modelId="{0C77AC39-D3E8-4BDF-B6C6-A447464CB95C}" type="pres">
      <dgm:prSet presAssocID="{F85E7D0C-CD5F-43A9-B136-D93CAFA9ED40}" presName="box" presStyleLbl="node1" presStyleIdx="0" presStyleCnt="3"/>
      <dgm:spPr/>
    </dgm:pt>
    <dgm:pt modelId="{E0E7FDA0-EFEC-40DF-8B84-F766813B37A7}" type="pres">
      <dgm:prSet presAssocID="{F85E7D0C-CD5F-43A9-B136-D93CAFA9ED40}" presName="img"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3000" b="-13000"/>
          </a:stretch>
        </a:blipFill>
      </dgm:spPr>
      <dgm:extLst>
        <a:ext uri="{E40237B7-FDA0-4F09-8148-C483321AD2D9}">
          <dgm14:cNvPr xmlns:dgm14="http://schemas.microsoft.com/office/drawing/2010/diagram" id="0" name="" descr="Chat RTL"/>
        </a:ext>
      </dgm:extLst>
    </dgm:pt>
    <dgm:pt modelId="{CAB5AB83-760A-4170-AD2E-92DD7B7FD363}" type="pres">
      <dgm:prSet presAssocID="{F85E7D0C-CD5F-43A9-B136-D93CAFA9ED40}" presName="text" presStyleLbl="node1" presStyleIdx="0" presStyleCnt="3">
        <dgm:presLayoutVars>
          <dgm:bulletEnabled val="1"/>
        </dgm:presLayoutVars>
      </dgm:prSet>
      <dgm:spPr/>
    </dgm:pt>
    <dgm:pt modelId="{F738DFE7-F09C-4741-83C8-0316C41E4371}" type="pres">
      <dgm:prSet presAssocID="{251B0718-FDB2-453D-926C-6A7CA1788911}" presName="spacer" presStyleCnt="0"/>
      <dgm:spPr/>
    </dgm:pt>
    <dgm:pt modelId="{5E850B69-FC7F-4ECA-A32E-7520BEA9FD40}" type="pres">
      <dgm:prSet presAssocID="{60724F32-58FB-491D-8C0C-37F12A9DDFF8}" presName="comp" presStyleCnt="0"/>
      <dgm:spPr/>
    </dgm:pt>
    <dgm:pt modelId="{8CECE2F7-BF88-4917-A41E-BDCBACAA9BC7}" type="pres">
      <dgm:prSet presAssocID="{60724F32-58FB-491D-8C0C-37F12A9DDFF8}" presName="box" presStyleLbl="node1" presStyleIdx="1" presStyleCnt="3"/>
      <dgm:spPr/>
    </dgm:pt>
    <dgm:pt modelId="{172D9A46-7102-4C9B-BCB5-B9149D63356F}" type="pres">
      <dgm:prSet presAssocID="{60724F32-58FB-491D-8C0C-37F12A9DDFF8}"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3000" b="-13000"/>
          </a:stretch>
        </a:blipFill>
      </dgm:spPr>
      <dgm:extLst>
        <a:ext uri="{E40237B7-FDA0-4F09-8148-C483321AD2D9}">
          <dgm14:cNvPr xmlns:dgm14="http://schemas.microsoft.com/office/drawing/2010/diagram" id="0" name="" descr="Document"/>
        </a:ext>
      </dgm:extLst>
    </dgm:pt>
    <dgm:pt modelId="{7000AACD-5838-4AD5-BC00-03D2CE6528F4}" type="pres">
      <dgm:prSet presAssocID="{60724F32-58FB-491D-8C0C-37F12A9DDFF8}" presName="text" presStyleLbl="node1" presStyleIdx="1" presStyleCnt="3">
        <dgm:presLayoutVars>
          <dgm:bulletEnabled val="1"/>
        </dgm:presLayoutVars>
      </dgm:prSet>
      <dgm:spPr/>
    </dgm:pt>
    <dgm:pt modelId="{F7C6EC95-8CD4-447D-9153-A957D87DE76B}" type="pres">
      <dgm:prSet presAssocID="{33206D30-8CDF-455B-AE4F-097A8F2EE10A}" presName="spacer" presStyleCnt="0"/>
      <dgm:spPr/>
    </dgm:pt>
    <dgm:pt modelId="{63F26623-B95A-4C1C-AD88-07C0328B775C}" type="pres">
      <dgm:prSet presAssocID="{014462C0-F707-415D-93F6-0140B32BE6FD}" presName="comp" presStyleCnt="0"/>
      <dgm:spPr/>
    </dgm:pt>
    <dgm:pt modelId="{4582B47E-03B3-4BF9-8624-2E90787AF8ED}" type="pres">
      <dgm:prSet presAssocID="{014462C0-F707-415D-93F6-0140B32BE6FD}" presName="box" presStyleLbl="node1" presStyleIdx="2" presStyleCnt="3"/>
      <dgm:spPr/>
    </dgm:pt>
    <dgm:pt modelId="{0378140D-E1C1-48A4-93DB-F1E1F5763EC2}" type="pres">
      <dgm:prSet presAssocID="{014462C0-F707-415D-93F6-0140B32BE6FD}"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3000" b="-13000"/>
          </a:stretch>
        </a:blipFill>
      </dgm:spPr>
      <dgm:extLst>
        <a:ext uri="{E40237B7-FDA0-4F09-8148-C483321AD2D9}">
          <dgm14:cNvPr xmlns:dgm14="http://schemas.microsoft.com/office/drawing/2010/diagram" id="0" name="" descr="Questions"/>
        </a:ext>
      </dgm:extLst>
    </dgm:pt>
    <dgm:pt modelId="{55C4B9AA-2EEE-4D17-A0FE-4DBAAA6FA560}" type="pres">
      <dgm:prSet presAssocID="{014462C0-F707-415D-93F6-0140B32BE6FD}" presName="text" presStyleLbl="node1" presStyleIdx="2" presStyleCnt="3">
        <dgm:presLayoutVars>
          <dgm:bulletEnabled val="1"/>
        </dgm:presLayoutVars>
      </dgm:prSet>
      <dgm:spPr/>
    </dgm:pt>
  </dgm:ptLst>
  <dgm:cxnLst>
    <dgm:cxn modelId="{298C4304-9904-42D0-AF5C-2C24E034B4AB}" srcId="{014462C0-F707-415D-93F6-0140B32BE6FD}" destId="{BCF7AB21-33A6-4060-B6B8-B67EBD9117EE}" srcOrd="0" destOrd="0" parTransId="{AF4108E6-9A5B-4330-9AAB-0B609AAF082E}" sibTransId="{DAB6478D-AF15-4909-BF3F-06F406E9695D}"/>
    <dgm:cxn modelId="{00CA7608-C3DD-4E8E-B39A-B382BB790D89}" type="presOf" srcId="{4CF804A4-3BCD-450C-9A1F-7EFC370C229B}" destId="{55C4B9AA-2EEE-4D17-A0FE-4DBAAA6FA560}" srcOrd="1" destOrd="3" presId="urn:microsoft.com/office/officeart/2005/8/layout/vList4"/>
    <dgm:cxn modelId="{78756F12-A03E-4917-B4F9-1F5E2211FD0D}" type="presOf" srcId="{D2DE6AF4-C1F8-409F-B450-58957C2F2876}" destId="{0C77AC39-D3E8-4BDF-B6C6-A447464CB95C}" srcOrd="0" destOrd="1" presId="urn:microsoft.com/office/officeart/2005/8/layout/vList4"/>
    <dgm:cxn modelId="{FD596D14-44FB-4491-83BC-443AC7F58F39}" srcId="{60724F32-58FB-491D-8C0C-37F12A9DDFF8}" destId="{95B18B96-0032-48D5-96C3-95E5879B037A}" srcOrd="2" destOrd="0" parTransId="{009BB29E-E7B4-4011-ABE8-2C2AA6CCD00F}" sibTransId="{C46D9019-7763-400C-889F-536C562161D7}"/>
    <dgm:cxn modelId="{3D642417-A9DE-44D0-B22B-A4FF8760D2D8}" type="presOf" srcId="{D398AC3F-60B2-4C4C-A89F-D03A26A00890}" destId="{0C77AC39-D3E8-4BDF-B6C6-A447464CB95C}" srcOrd="0" destOrd="4" presId="urn:microsoft.com/office/officeart/2005/8/layout/vList4"/>
    <dgm:cxn modelId="{A223B21B-EC74-447D-B8FB-45AD87E7A3D2}" srcId="{F85E7D0C-CD5F-43A9-B136-D93CAFA9ED40}" destId="{D398AC3F-60B2-4C4C-A89F-D03A26A00890}" srcOrd="3" destOrd="0" parTransId="{B6F924F8-D1D5-47F9-9332-293506697A34}" sibTransId="{0E4162DF-DE69-472A-8684-7917E9A4E35C}"/>
    <dgm:cxn modelId="{CA32BD1E-549C-48B0-B850-CC5C9779698B}" srcId="{F85E7D0C-CD5F-43A9-B136-D93CAFA9ED40}" destId="{8EB762E2-4A90-4156-A99C-C7CE0ECB6F99}" srcOrd="1" destOrd="0" parTransId="{E158DBB2-6F58-480D-8B7A-8DD545670DF1}" sibTransId="{19FCFEF1-EA76-4ACA-9583-569290BA9DAF}"/>
    <dgm:cxn modelId="{A41F2524-9B33-4E9D-ABBE-DE3985DAAEEC}" type="presOf" srcId="{BCF7AB21-33A6-4060-B6B8-B67EBD9117EE}" destId="{4582B47E-03B3-4BF9-8624-2E90787AF8ED}" srcOrd="0" destOrd="1" presId="urn:microsoft.com/office/officeart/2005/8/layout/vList4"/>
    <dgm:cxn modelId="{67E28528-8039-4660-97AA-435DD522A6E3}" type="presOf" srcId="{900D6B6B-B81C-4832-8718-1756DFAF89C9}" destId="{55C4B9AA-2EEE-4D17-A0FE-4DBAAA6FA560}" srcOrd="1" destOrd="4" presId="urn:microsoft.com/office/officeart/2005/8/layout/vList4"/>
    <dgm:cxn modelId="{88468D29-556C-4081-9D26-154DCEB08485}" srcId="{60724F32-58FB-491D-8C0C-37F12A9DDFF8}" destId="{26D14292-9E3E-4EAE-8D20-56F128BAB9AC}" srcOrd="1" destOrd="0" parTransId="{67D5FE35-FEAE-4D04-ABB2-1AB0EA236967}" sibTransId="{D0EC9E09-CE17-49A1-B12B-3BE3BCB4DFC0}"/>
    <dgm:cxn modelId="{F014752C-484D-41E1-9A12-7F70D33BADC4}" type="presOf" srcId="{F85E7D0C-CD5F-43A9-B136-D93CAFA9ED40}" destId="{0C77AC39-D3E8-4BDF-B6C6-A447464CB95C}" srcOrd="0" destOrd="0" presId="urn:microsoft.com/office/officeart/2005/8/layout/vList4"/>
    <dgm:cxn modelId="{9E3F562F-140E-46D6-92AB-F11C978C4EC5}" type="presOf" srcId="{95B18B96-0032-48D5-96C3-95E5879B037A}" destId="{7000AACD-5838-4AD5-BC00-03D2CE6528F4}" srcOrd="1" destOrd="3" presId="urn:microsoft.com/office/officeart/2005/8/layout/vList4"/>
    <dgm:cxn modelId="{0A8FB331-3A2E-4FE3-AAE9-59AABAED9124}" srcId="{014462C0-F707-415D-93F6-0140B32BE6FD}" destId="{8DABEB3F-3397-44FE-93E4-C598E2AA1EC0}" srcOrd="1" destOrd="0" parTransId="{B56AD260-9505-4F99-BB14-D094F51551B3}" sibTransId="{1AC32FEE-B9F2-4909-A7EB-78DDE66F58FD}"/>
    <dgm:cxn modelId="{FA2CE432-B4EC-405A-AF40-C0B82F265F15}" type="presOf" srcId="{60724F32-58FB-491D-8C0C-37F12A9DDFF8}" destId="{7000AACD-5838-4AD5-BC00-03D2CE6528F4}" srcOrd="1" destOrd="0" presId="urn:microsoft.com/office/officeart/2005/8/layout/vList4"/>
    <dgm:cxn modelId="{9FAB2335-B77C-48CD-896A-D8B6ABD18083}" srcId="{5DE3F33C-67C8-4D4E-BF07-3FB894411202}" destId="{F85E7D0C-CD5F-43A9-B136-D93CAFA9ED40}" srcOrd="0" destOrd="0" parTransId="{6090A972-4583-46D0-A977-B38234F1EEF4}" sibTransId="{251B0718-FDB2-453D-926C-6A7CA1788911}"/>
    <dgm:cxn modelId="{A8949037-4DF2-42D4-901E-A7BE1745AC6A}" type="presOf" srcId="{26D14292-9E3E-4EAE-8D20-56F128BAB9AC}" destId="{7000AACD-5838-4AD5-BC00-03D2CE6528F4}" srcOrd="1" destOrd="2" presId="urn:microsoft.com/office/officeart/2005/8/layout/vList4"/>
    <dgm:cxn modelId="{9454B139-9C40-4AF6-89C8-E2BBB3A36DBD}" srcId="{F85E7D0C-CD5F-43A9-B136-D93CAFA9ED40}" destId="{6690021A-C4AB-4E08-B1FA-20BA8C6596D3}" srcOrd="2" destOrd="0" parTransId="{DD0A6B94-8C8B-4383-B604-595B745C050F}" sibTransId="{32550B7F-19FD-4F68-971A-5FDF230FD98C}"/>
    <dgm:cxn modelId="{C169433C-D992-4E60-8CFE-F973F0A89255}" type="presOf" srcId="{BCF7AB21-33A6-4060-B6B8-B67EBD9117EE}" destId="{55C4B9AA-2EEE-4D17-A0FE-4DBAAA6FA560}" srcOrd="1" destOrd="1" presId="urn:microsoft.com/office/officeart/2005/8/layout/vList4"/>
    <dgm:cxn modelId="{9E94BA3C-E69B-4D86-ADCE-A97553D3C340}" type="presOf" srcId="{014462C0-F707-415D-93F6-0140B32BE6FD}" destId="{4582B47E-03B3-4BF9-8624-2E90787AF8ED}" srcOrd="0" destOrd="0" presId="urn:microsoft.com/office/officeart/2005/8/layout/vList4"/>
    <dgm:cxn modelId="{9214AD45-91D5-4B45-B735-8EE6D1342B26}" type="presOf" srcId="{D398AC3F-60B2-4C4C-A89F-D03A26A00890}" destId="{CAB5AB83-760A-4170-AD2E-92DD7B7FD363}" srcOrd="1" destOrd="4" presId="urn:microsoft.com/office/officeart/2005/8/layout/vList4"/>
    <dgm:cxn modelId="{AEB42969-9221-475D-A1D8-867CBF4F9C1E}" srcId="{014462C0-F707-415D-93F6-0140B32BE6FD}" destId="{4CF804A4-3BCD-450C-9A1F-7EFC370C229B}" srcOrd="2" destOrd="0" parTransId="{2E669683-A804-4D52-9D72-E75C7EDC1691}" sibTransId="{E82F28F3-0D27-4322-BD96-AC276DA697C1}"/>
    <dgm:cxn modelId="{BDB80D4B-C60D-41D6-A6C9-1BA11BEF10E9}" type="presOf" srcId="{29CC383C-7C6F-4136-BD73-670A7297FA25}" destId="{7000AACD-5838-4AD5-BC00-03D2CE6528F4}" srcOrd="1" destOrd="4" presId="urn:microsoft.com/office/officeart/2005/8/layout/vList4"/>
    <dgm:cxn modelId="{DEAE046D-8E29-41B6-B13A-65786D4A10F5}" type="presOf" srcId="{C2CC6D62-F5B1-4DAF-941F-00191AA84866}" destId="{7000AACD-5838-4AD5-BC00-03D2CE6528F4}" srcOrd="1" destOrd="1" presId="urn:microsoft.com/office/officeart/2005/8/layout/vList4"/>
    <dgm:cxn modelId="{28CEA578-FF89-4F21-9C05-A934F9994334}" srcId="{5DE3F33C-67C8-4D4E-BF07-3FB894411202}" destId="{60724F32-58FB-491D-8C0C-37F12A9DDFF8}" srcOrd="1" destOrd="0" parTransId="{DBEF5C21-9B7E-4E57-B7F4-A241EFA0B0F4}" sibTransId="{33206D30-8CDF-455B-AE4F-097A8F2EE10A}"/>
    <dgm:cxn modelId="{9E844B59-FB8B-4FB9-8B9A-E7E42473D5EA}" type="presOf" srcId="{6690021A-C4AB-4E08-B1FA-20BA8C6596D3}" destId="{0C77AC39-D3E8-4BDF-B6C6-A447464CB95C}" srcOrd="0" destOrd="3" presId="urn:microsoft.com/office/officeart/2005/8/layout/vList4"/>
    <dgm:cxn modelId="{E914827C-A5BB-4751-B200-E270C420CFDA}" type="presOf" srcId="{4CF804A4-3BCD-450C-9A1F-7EFC370C229B}" destId="{4582B47E-03B3-4BF9-8624-2E90787AF8ED}" srcOrd="0" destOrd="3" presId="urn:microsoft.com/office/officeart/2005/8/layout/vList4"/>
    <dgm:cxn modelId="{F738E87C-E773-4435-A733-0020297DCB8C}" type="presOf" srcId="{95B18B96-0032-48D5-96C3-95E5879B037A}" destId="{8CECE2F7-BF88-4917-A41E-BDCBACAA9BC7}" srcOrd="0" destOrd="3" presId="urn:microsoft.com/office/officeart/2005/8/layout/vList4"/>
    <dgm:cxn modelId="{80AB5983-8966-4152-A69E-6A09FC22D9C2}" type="presOf" srcId="{D2DE6AF4-C1F8-409F-B450-58957C2F2876}" destId="{CAB5AB83-760A-4170-AD2E-92DD7B7FD363}" srcOrd="1" destOrd="1" presId="urn:microsoft.com/office/officeart/2005/8/layout/vList4"/>
    <dgm:cxn modelId="{FEA95892-ECE4-463D-BFEB-D2F10271DE34}" type="presOf" srcId="{6690021A-C4AB-4E08-B1FA-20BA8C6596D3}" destId="{CAB5AB83-760A-4170-AD2E-92DD7B7FD363}" srcOrd="1" destOrd="3" presId="urn:microsoft.com/office/officeart/2005/8/layout/vList4"/>
    <dgm:cxn modelId="{0F94D792-8058-4CC5-9DF2-C7F121E9D734}" type="presOf" srcId="{8DABEB3F-3397-44FE-93E4-C598E2AA1EC0}" destId="{55C4B9AA-2EEE-4D17-A0FE-4DBAAA6FA560}" srcOrd="1" destOrd="2" presId="urn:microsoft.com/office/officeart/2005/8/layout/vList4"/>
    <dgm:cxn modelId="{1D343396-7669-4869-A125-38F6F29B5912}" srcId="{60724F32-58FB-491D-8C0C-37F12A9DDFF8}" destId="{C2CC6D62-F5B1-4DAF-941F-00191AA84866}" srcOrd="0" destOrd="0" parTransId="{83B6EAC8-B3D7-462C-85F9-5B1B7399FB5E}" sibTransId="{E117D861-98A6-404A-835B-E5251469C315}"/>
    <dgm:cxn modelId="{27620B9B-9BC5-4A47-8CC8-664938C38871}" srcId="{014462C0-F707-415D-93F6-0140B32BE6FD}" destId="{900D6B6B-B81C-4832-8718-1756DFAF89C9}" srcOrd="3" destOrd="0" parTransId="{BF9CA12C-9E67-492B-ADAF-32E536F95906}" sibTransId="{A74C9C88-02DB-4B99-BB74-EAE91E59937C}"/>
    <dgm:cxn modelId="{59C925AB-A40D-4C3B-9DC2-196355B43206}" type="presOf" srcId="{8EB762E2-4A90-4156-A99C-C7CE0ECB6F99}" destId="{0C77AC39-D3E8-4BDF-B6C6-A447464CB95C}" srcOrd="0" destOrd="2" presId="urn:microsoft.com/office/officeart/2005/8/layout/vList4"/>
    <dgm:cxn modelId="{01337CAE-6374-469C-AB9B-4DCBB0F85543}" type="presOf" srcId="{014462C0-F707-415D-93F6-0140B32BE6FD}" destId="{55C4B9AA-2EEE-4D17-A0FE-4DBAAA6FA560}" srcOrd="1" destOrd="0" presId="urn:microsoft.com/office/officeart/2005/8/layout/vList4"/>
    <dgm:cxn modelId="{00645DB6-C982-41F1-9EBC-F44686D68496}" type="presOf" srcId="{F85E7D0C-CD5F-43A9-B136-D93CAFA9ED40}" destId="{CAB5AB83-760A-4170-AD2E-92DD7B7FD363}" srcOrd="1" destOrd="0" presId="urn:microsoft.com/office/officeart/2005/8/layout/vList4"/>
    <dgm:cxn modelId="{7607CEBA-00F7-47FD-8301-6CB52E92376C}" type="presOf" srcId="{900D6B6B-B81C-4832-8718-1756DFAF89C9}" destId="{4582B47E-03B3-4BF9-8624-2E90787AF8ED}" srcOrd="0" destOrd="4" presId="urn:microsoft.com/office/officeart/2005/8/layout/vList4"/>
    <dgm:cxn modelId="{DA1DB6BC-08AC-4A56-898C-ACE2FB7BAE27}" type="presOf" srcId="{C2CC6D62-F5B1-4DAF-941F-00191AA84866}" destId="{8CECE2F7-BF88-4917-A41E-BDCBACAA9BC7}" srcOrd="0" destOrd="1" presId="urn:microsoft.com/office/officeart/2005/8/layout/vList4"/>
    <dgm:cxn modelId="{93B0BBC1-B72E-4352-BC84-DEE5E5B55F72}" type="presOf" srcId="{5DE3F33C-67C8-4D4E-BF07-3FB894411202}" destId="{F3EC5BE1-95E0-47EF-A135-105C3D8C252B}" srcOrd="0" destOrd="0" presId="urn:microsoft.com/office/officeart/2005/8/layout/vList4"/>
    <dgm:cxn modelId="{CB2924CA-0DD7-414A-B5A4-3202A8384D51}" srcId="{F85E7D0C-CD5F-43A9-B136-D93CAFA9ED40}" destId="{D2DE6AF4-C1F8-409F-B450-58957C2F2876}" srcOrd="0" destOrd="0" parTransId="{A2AFD602-8B1B-4D4D-A37B-783BD7421814}" sibTransId="{815E940E-B5D8-4DBE-9CB5-9045E6BB81C9}"/>
    <dgm:cxn modelId="{C2369BCD-D627-4250-995E-64C893A0D96D}" type="presOf" srcId="{26D14292-9E3E-4EAE-8D20-56F128BAB9AC}" destId="{8CECE2F7-BF88-4917-A41E-BDCBACAA9BC7}" srcOrd="0" destOrd="2" presId="urn:microsoft.com/office/officeart/2005/8/layout/vList4"/>
    <dgm:cxn modelId="{414D84D5-F9F1-4DF2-BEDF-C0D1208462C3}" type="presOf" srcId="{29CC383C-7C6F-4136-BD73-670A7297FA25}" destId="{8CECE2F7-BF88-4917-A41E-BDCBACAA9BC7}" srcOrd="0" destOrd="4" presId="urn:microsoft.com/office/officeart/2005/8/layout/vList4"/>
    <dgm:cxn modelId="{2DA030DA-F3D6-45CC-A723-2FD04FCA46EB}" type="presOf" srcId="{8EB762E2-4A90-4156-A99C-C7CE0ECB6F99}" destId="{CAB5AB83-760A-4170-AD2E-92DD7B7FD363}" srcOrd="1" destOrd="2" presId="urn:microsoft.com/office/officeart/2005/8/layout/vList4"/>
    <dgm:cxn modelId="{D62369EB-2694-4DE0-81E8-C29B676DD6EC}" type="presOf" srcId="{60724F32-58FB-491D-8C0C-37F12A9DDFF8}" destId="{8CECE2F7-BF88-4917-A41E-BDCBACAA9BC7}" srcOrd="0" destOrd="0" presId="urn:microsoft.com/office/officeart/2005/8/layout/vList4"/>
    <dgm:cxn modelId="{64E450EC-3DFD-40D4-87DA-3A1EF6C594A7}" type="presOf" srcId="{8DABEB3F-3397-44FE-93E4-C598E2AA1EC0}" destId="{4582B47E-03B3-4BF9-8624-2E90787AF8ED}" srcOrd="0" destOrd="2" presId="urn:microsoft.com/office/officeart/2005/8/layout/vList4"/>
    <dgm:cxn modelId="{5E0B5FEF-E46F-48B5-8B83-90AA693D7CD1}" srcId="{60724F32-58FB-491D-8C0C-37F12A9DDFF8}" destId="{29CC383C-7C6F-4136-BD73-670A7297FA25}" srcOrd="3" destOrd="0" parTransId="{798CAB8F-CAAC-48A6-8729-D450B6C8D4FF}" sibTransId="{199109B0-9F73-457B-A400-AFDF42237BB6}"/>
    <dgm:cxn modelId="{E853CFF4-3913-41DB-ADA4-BB7611F75013}" srcId="{5DE3F33C-67C8-4D4E-BF07-3FB894411202}" destId="{014462C0-F707-415D-93F6-0140B32BE6FD}" srcOrd="2" destOrd="0" parTransId="{1CF7D464-EB38-4B5A-8B3F-747882E4FEBF}" sibTransId="{8F402345-9BEB-4911-9245-D4A05D1D0D77}"/>
    <dgm:cxn modelId="{3226CF03-C220-4E4C-968A-0CE86E2E525E}" type="presParOf" srcId="{F3EC5BE1-95E0-47EF-A135-105C3D8C252B}" destId="{1BA439AA-47D2-4CA1-BD24-E2E87E7E087E}" srcOrd="0" destOrd="0" presId="urn:microsoft.com/office/officeart/2005/8/layout/vList4"/>
    <dgm:cxn modelId="{5ED44146-6E03-4405-B792-4253A13E0C73}" type="presParOf" srcId="{1BA439AA-47D2-4CA1-BD24-E2E87E7E087E}" destId="{0C77AC39-D3E8-4BDF-B6C6-A447464CB95C}" srcOrd="0" destOrd="0" presId="urn:microsoft.com/office/officeart/2005/8/layout/vList4"/>
    <dgm:cxn modelId="{0EF887A2-404D-4356-906C-D890F79FA5F0}" type="presParOf" srcId="{1BA439AA-47D2-4CA1-BD24-E2E87E7E087E}" destId="{E0E7FDA0-EFEC-40DF-8B84-F766813B37A7}" srcOrd="1" destOrd="0" presId="urn:microsoft.com/office/officeart/2005/8/layout/vList4"/>
    <dgm:cxn modelId="{09354CF1-B438-4914-9EF0-AE6EEA649CFD}" type="presParOf" srcId="{1BA439AA-47D2-4CA1-BD24-E2E87E7E087E}" destId="{CAB5AB83-760A-4170-AD2E-92DD7B7FD363}" srcOrd="2" destOrd="0" presId="urn:microsoft.com/office/officeart/2005/8/layout/vList4"/>
    <dgm:cxn modelId="{3AFCE591-5030-4975-9A7D-3606F48035D5}" type="presParOf" srcId="{F3EC5BE1-95E0-47EF-A135-105C3D8C252B}" destId="{F738DFE7-F09C-4741-83C8-0316C41E4371}" srcOrd="1" destOrd="0" presId="urn:microsoft.com/office/officeart/2005/8/layout/vList4"/>
    <dgm:cxn modelId="{3359755E-6A7D-4BC1-98B4-911DE5D7CA6B}" type="presParOf" srcId="{F3EC5BE1-95E0-47EF-A135-105C3D8C252B}" destId="{5E850B69-FC7F-4ECA-A32E-7520BEA9FD40}" srcOrd="2" destOrd="0" presId="urn:microsoft.com/office/officeart/2005/8/layout/vList4"/>
    <dgm:cxn modelId="{A3BA4BC6-D943-45EF-8C60-B73A5D3E44D9}" type="presParOf" srcId="{5E850B69-FC7F-4ECA-A32E-7520BEA9FD40}" destId="{8CECE2F7-BF88-4917-A41E-BDCBACAA9BC7}" srcOrd="0" destOrd="0" presId="urn:microsoft.com/office/officeart/2005/8/layout/vList4"/>
    <dgm:cxn modelId="{01A54B33-126C-409E-A820-05E7670FBE3E}" type="presParOf" srcId="{5E850B69-FC7F-4ECA-A32E-7520BEA9FD40}" destId="{172D9A46-7102-4C9B-BCB5-B9149D63356F}" srcOrd="1" destOrd="0" presId="urn:microsoft.com/office/officeart/2005/8/layout/vList4"/>
    <dgm:cxn modelId="{E882978B-4F80-46F6-A2DD-2D686A7EBA7B}" type="presParOf" srcId="{5E850B69-FC7F-4ECA-A32E-7520BEA9FD40}" destId="{7000AACD-5838-4AD5-BC00-03D2CE6528F4}" srcOrd="2" destOrd="0" presId="urn:microsoft.com/office/officeart/2005/8/layout/vList4"/>
    <dgm:cxn modelId="{E84827AE-E1D7-4CEC-98C5-14642A32334C}" type="presParOf" srcId="{F3EC5BE1-95E0-47EF-A135-105C3D8C252B}" destId="{F7C6EC95-8CD4-447D-9153-A957D87DE76B}" srcOrd="3" destOrd="0" presId="urn:microsoft.com/office/officeart/2005/8/layout/vList4"/>
    <dgm:cxn modelId="{F45144C2-A0A7-4801-9487-AD0A43B287E7}" type="presParOf" srcId="{F3EC5BE1-95E0-47EF-A135-105C3D8C252B}" destId="{63F26623-B95A-4C1C-AD88-07C0328B775C}" srcOrd="4" destOrd="0" presId="urn:microsoft.com/office/officeart/2005/8/layout/vList4"/>
    <dgm:cxn modelId="{76BE2D33-256B-475C-84E9-2DBA4876A835}" type="presParOf" srcId="{63F26623-B95A-4C1C-AD88-07C0328B775C}" destId="{4582B47E-03B3-4BF9-8624-2E90787AF8ED}" srcOrd="0" destOrd="0" presId="urn:microsoft.com/office/officeart/2005/8/layout/vList4"/>
    <dgm:cxn modelId="{35F0A8C6-248A-4144-91CF-A2AB5629430B}" type="presParOf" srcId="{63F26623-B95A-4C1C-AD88-07C0328B775C}" destId="{0378140D-E1C1-48A4-93DB-F1E1F5763EC2}" srcOrd="1" destOrd="0" presId="urn:microsoft.com/office/officeart/2005/8/layout/vList4"/>
    <dgm:cxn modelId="{1BF85E46-1C43-4857-AB08-D8BEB3E3027B}" type="presParOf" srcId="{63F26623-B95A-4C1C-AD88-07C0328B775C}" destId="{55C4B9AA-2EEE-4D17-A0FE-4DBAAA6FA56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7E5C4F-810A-4D09-9AF5-A67564058076}"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en-US"/>
        </a:p>
      </dgm:t>
    </dgm:pt>
    <dgm:pt modelId="{9A6102A4-C555-469F-8DB1-4F6A49A44620}">
      <dgm:prSet/>
      <dgm:spPr/>
      <dgm:t>
        <a:bodyPr/>
        <a:lstStyle/>
        <a:p>
          <a:pPr rtl="0"/>
          <a:r>
            <a:rPr lang="en-US"/>
            <a:t>At-Risk Funding</a:t>
          </a:r>
        </a:p>
      </dgm:t>
    </dgm:pt>
    <dgm:pt modelId="{5C05571A-A8A8-41E4-BD5B-BE90352DE81E}" type="parTrans" cxnId="{93DEE322-08C4-4E67-943F-4872994CCFE9}">
      <dgm:prSet/>
      <dgm:spPr/>
      <dgm:t>
        <a:bodyPr/>
        <a:lstStyle/>
        <a:p>
          <a:endParaRPr lang="en-US"/>
        </a:p>
      </dgm:t>
    </dgm:pt>
    <dgm:pt modelId="{68AC8DB6-7494-46DB-8616-CCF494248C8D}" type="sibTrans" cxnId="{93DEE322-08C4-4E67-943F-4872994CCFE9}">
      <dgm:prSet/>
      <dgm:spPr/>
      <dgm:t>
        <a:bodyPr/>
        <a:lstStyle/>
        <a:p>
          <a:endParaRPr lang="en-US"/>
        </a:p>
      </dgm:t>
    </dgm:pt>
    <dgm:pt modelId="{922DE6BD-780C-43C0-9046-BF072C98481D}">
      <dgm:prSet/>
      <dgm:spPr/>
      <dgm:t>
        <a:bodyPr/>
        <a:lstStyle/>
        <a:p>
          <a:pPr rtl="0"/>
          <a:r>
            <a:rPr lang="en-US"/>
            <a:t>October 1 Count Data</a:t>
          </a:r>
        </a:p>
      </dgm:t>
    </dgm:pt>
    <dgm:pt modelId="{B80199C9-3FAE-4701-8C97-030C9A76CC54}" type="parTrans" cxnId="{01E46232-0359-4379-B69A-8F467F2CAAA6}">
      <dgm:prSet/>
      <dgm:spPr/>
      <dgm:t>
        <a:bodyPr/>
        <a:lstStyle/>
        <a:p>
          <a:endParaRPr lang="en-US"/>
        </a:p>
      </dgm:t>
    </dgm:pt>
    <dgm:pt modelId="{9A5BE05C-F8DC-447A-9F02-4B140D8D9835}" type="sibTrans" cxnId="{01E46232-0359-4379-B69A-8F467F2CAAA6}">
      <dgm:prSet/>
      <dgm:spPr/>
      <dgm:t>
        <a:bodyPr/>
        <a:lstStyle/>
        <a:p>
          <a:endParaRPr lang="en-US"/>
        </a:p>
      </dgm:t>
    </dgm:pt>
    <dgm:pt modelId="{ED98642F-4E78-4B60-89A2-656021C737A3}">
      <dgm:prSet/>
      <dgm:spPr/>
      <dgm:t>
        <a:bodyPr/>
        <a:lstStyle/>
        <a:p>
          <a:pPr rtl="0"/>
          <a:r>
            <a:rPr lang="en-US"/>
            <a:t>Grant Qualifications</a:t>
          </a:r>
        </a:p>
      </dgm:t>
    </dgm:pt>
    <dgm:pt modelId="{AD9E90B7-8823-4392-9017-4F1D90B2D490}" type="parTrans" cxnId="{02D7B4B7-F56F-4B54-8DCA-18FFAEBDB3FE}">
      <dgm:prSet/>
      <dgm:spPr/>
      <dgm:t>
        <a:bodyPr/>
        <a:lstStyle/>
        <a:p>
          <a:endParaRPr lang="en-US"/>
        </a:p>
      </dgm:t>
    </dgm:pt>
    <dgm:pt modelId="{B2EFB6DF-D6A6-42BB-B11F-8F734D605408}" type="sibTrans" cxnId="{02D7B4B7-F56F-4B54-8DCA-18FFAEBDB3FE}">
      <dgm:prSet/>
      <dgm:spPr/>
      <dgm:t>
        <a:bodyPr/>
        <a:lstStyle/>
        <a:p>
          <a:endParaRPr lang="en-US"/>
        </a:p>
      </dgm:t>
    </dgm:pt>
    <dgm:pt modelId="{8CC325E1-E786-4E05-B553-8C098B598B86}">
      <dgm:prSet/>
      <dgm:spPr/>
      <dgm:t>
        <a:bodyPr/>
        <a:lstStyle/>
        <a:p>
          <a:pPr rtl="0"/>
          <a:r>
            <a:rPr lang="en-US"/>
            <a:t>Nutrition Program Qualification – Snack, Summer, FFVP, BAB, Severe Need</a:t>
          </a:r>
        </a:p>
      </dgm:t>
    </dgm:pt>
    <dgm:pt modelId="{3751F5E4-B2FF-4BE3-8446-CE2DBB56720E}" type="parTrans" cxnId="{37F7ECCD-401E-4CB4-8622-685228C43396}">
      <dgm:prSet/>
      <dgm:spPr/>
      <dgm:t>
        <a:bodyPr/>
        <a:lstStyle/>
        <a:p>
          <a:endParaRPr lang="en-US"/>
        </a:p>
      </dgm:t>
    </dgm:pt>
    <dgm:pt modelId="{15BBC231-8DDB-471C-971A-5EF61E374B5F}" type="sibTrans" cxnId="{37F7ECCD-401E-4CB4-8622-685228C43396}">
      <dgm:prSet/>
      <dgm:spPr/>
      <dgm:t>
        <a:bodyPr/>
        <a:lstStyle/>
        <a:p>
          <a:endParaRPr lang="en-US"/>
        </a:p>
      </dgm:t>
    </dgm:pt>
    <dgm:pt modelId="{0DE0000F-5EB1-405F-9D09-39B2A4E28B3F}">
      <dgm:prSet/>
      <dgm:spPr/>
      <dgm:t>
        <a:bodyPr/>
        <a:lstStyle/>
        <a:p>
          <a:pPr rtl="0"/>
          <a:r>
            <a:rPr lang="en-US"/>
            <a:t>Provisional Programs</a:t>
          </a:r>
        </a:p>
      </dgm:t>
    </dgm:pt>
    <dgm:pt modelId="{96D36444-1DEF-4401-AE6C-56B0FE11A600}" type="parTrans" cxnId="{8BEB6B68-0329-4A15-A4F2-9D4A814996FB}">
      <dgm:prSet/>
      <dgm:spPr/>
      <dgm:t>
        <a:bodyPr/>
        <a:lstStyle/>
        <a:p>
          <a:endParaRPr lang="en-US"/>
        </a:p>
      </dgm:t>
    </dgm:pt>
    <dgm:pt modelId="{32FC831E-7756-4977-9626-44D3757E3C75}" type="sibTrans" cxnId="{8BEB6B68-0329-4A15-A4F2-9D4A814996FB}">
      <dgm:prSet/>
      <dgm:spPr/>
      <dgm:t>
        <a:bodyPr/>
        <a:lstStyle/>
        <a:p>
          <a:endParaRPr lang="en-US"/>
        </a:p>
      </dgm:t>
    </dgm:pt>
    <dgm:pt modelId="{13B28321-3B8B-4E7F-A48A-44F6B84DF3DA}" type="pres">
      <dgm:prSet presAssocID="{5E7E5C4F-810A-4D09-9AF5-A67564058076}" presName="CompostProcess" presStyleCnt="0">
        <dgm:presLayoutVars>
          <dgm:dir/>
          <dgm:resizeHandles val="exact"/>
        </dgm:presLayoutVars>
      </dgm:prSet>
      <dgm:spPr/>
    </dgm:pt>
    <dgm:pt modelId="{09BD272E-37B1-4B91-9B4A-260B3C9944D3}" type="pres">
      <dgm:prSet presAssocID="{5E7E5C4F-810A-4D09-9AF5-A67564058076}" presName="arrow" presStyleLbl="bgShp" presStyleIdx="0" presStyleCnt="1"/>
      <dgm:spPr/>
    </dgm:pt>
    <dgm:pt modelId="{C9E5CD58-A076-4222-973C-1DCBC52629A8}" type="pres">
      <dgm:prSet presAssocID="{5E7E5C4F-810A-4D09-9AF5-A67564058076}" presName="linearProcess" presStyleCnt="0"/>
      <dgm:spPr/>
    </dgm:pt>
    <dgm:pt modelId="{D14F14B9-8407-4F67-86A8-5850B4266E68}" type="pres">
      <dgm:prSet presAssocID="{9A6102A4-C555-469F-8DB1-4F6A49A44620}" presName="textNode" presStyleLbl="node1" presStyleIdx="0" presStyleCnt="5">
        <dgm:presLayoutVars>
          <dgm:bulletEnabled val="1"/>
        </dgm:presLayoutVars>
      </dgm:prSet>
      <dgm:spPr/>
    </dgm:pt>
    <dgm:pt modelId="{63AEA08E-26B3-414C-83E1-B658A6BF109B}" type="pres">
      <dgm:prSet presAssocID="{68AC8DB6-7494-46DB-8616-CCF494248C8D}" presName="sibTrans" presStyleCnt="0"/>
      <dgm:spPr/>
    </dgm:pt>
    <dgm:pt modelId="{D07B87D0-7A2D-4727-8903-9B9D2BA02607}" type="pres">
      <dgm:prSet presAssocID="{922DE6BD-780C-43C0-9046-BF072C98481D}" presName="textNode" presStyleLbl="node1" presStyleIdx="1" presStyleCnt="5">
        <dgm:presLayoutVars>
          <dgm:bulletEnabled val="1"/>
        </dgm:presLayoutVars>
      </dgm:prSet>
      <dgm:spPr/>
    </dgm:pt>
    <dgm:pt modelId="{D000D0FF-32E5-4907-88DA-8A5AA75A3F74}" type="pres">
      <dgm:prSet presAssocID="{9A5BE05C-F8DC-447A-9F02-4B140D8D9835}" presName="sibTrans" presStyleCnt="0"/>
      <dgm:spPr/>
    </dgm:pt>
    <dgm:pt modelId="{9CD4C011-FAF8-4272-B404-E48D654755FC}" type="pres">
      <dgm:prSet presAssocID="{ED98642F-4E78-4B60-89A2-656021C737A3}" presName="textNode" presStyleLbl="node1" presStyleIdx="2" presStyleCnt="5">
        <dgm:presLayoutVars>
          <dgm:bulletEnabled val="1"/>
        </dgm:presLayoutVars>
      </dgm:prSet>
      <dgm:spPr/>
    </dgm:pt>
    <dgm:pt modelId="{3B2F0C86-6FCE-4729-905B-57C8E0821E6B}" type="pres">
      <dgm:prSet presAssocID="{B2EFB6DF-D6A6-42BB-B11F-8F734D605408}" presName="sibTrans" presStyleCnt="0"/>
      <dgm:spPr/>
    </dgm:pt>
    <dgm:pt modelId="{E12F2596-615C-4B4F-982F-AE1A8D05A8A8}" type="pres">
      <dgm:prSet presAssocID="{8CC325E1-E786-4E05-B553-8C098B598B86}" presName="textNode" presStyleLbl="node1" presStyleIdx="3" presStyleCnt="5">
        <dgm:presLayoutVars>
          <dgm:bulletEnabled val="1"/>
        </dgm:presLayoutVars>
      </dgm:prSet>
      <dgm:spPr/>
    </dgm:pt>
    <dgm:pt modelId="{A3E0F664-C097-4458-9B83-3A35EFDA6D5D}" type="pres">
      <dgm:prSet presAssocID="{15BBC231-8DDB-471C-971A-5EF61E374B5F}" presName="sibTrans" presStyleCnt="0"/>
      <dgm:spPr/>
    </dgm:pt>
    <dgm:pt modelId="{ABD41437-E7C9-4FCE-89F3-74DCD94B7EF7}" type="pres">
      <dgm:prSet presAssocID="{0DE0000F-5EB1-405F-9D09-39B2A4E28B3F}" presName="textNode" presStyleLbl="node1" presStyleIdx="4" presStyleCnt="5">
        <dgm:presLayoutVars>
          <dgm:bulletEnabled val="1"/>
        </dgm:presLayoutVars>
      </dgm:prSet>
      <dgm:spPr/>
    </dgm:pt>
  </dgm:ptLst>
  <dgm:cxnLst>
    <dgm:cxn modelId="{8FABED03-CC74-4BE2-89DF-EB649DFAA02E}" type="presOf" srcId="{922DE6BD-780C-43C0-9046-BF072C98481D}" destId="{D07B87D0-7A2D-4727-8903-9B9D2BA02607}" srcOrd="0" destOrd="0" presId="urn:microsoft.com/office/officeart/2005/8/layout/hProcess9"/>
    <dgm:cxn modelId="{93DEE322-08C4-4E67-943F-4872994CCFE9}" srcId="{5E7E5C4F-810A-4D09-9AF5-A67564058076}" destId="{9A6102A4-C555-469F-8DB1-4F6A49A44620}" srcOrd="0" destOrd="0" parTransId="{5C05571A-A8A8-41E4-BD5B-BE90352DE81E}" sibTransId="{68AC8DB6-7494-46DB-8616-CCF494248C8D}"/>
    <dgm:cxn modelId="{01E46232-0359-4379-B69A-8F467F2CAAA6}" srcId="{5E7E5C4F-810A-4D09-9AF5-A67564058076}" destId="{922DE6BD-780C-43C0-9046-BF072C98481D}" srcOrd="1" destOrd="0" parTransId="{B80199C9-3FAE-4701-8C97-030C9A76CC54}" sibTransId="{9A5BE05C-F8DC-447A-9F02-4B140D8D9835}"/>
    <dgm:cxn modelId="{75933062-FDB0-45D9-9634-50B327B376F0}" type="presOf" srcId="{8CC325E1-E786-4E05-B553-8C098B598B86}" destId="{E12F2596-615C-4B4F-982F-AE1A8D05A8A8}" srcOrd="0" destOrd="0" presId="urn:microsoft.com/office/officeart/2005/8/layout/hProcess9"/>
    <dgm:cxn modelId="{8BEB6B68-0329-4A15-A4F2-9D4A814996FB}" srcId="{5E7E5C4F-810A-4D09-9AF5-A67564058076}" destId="{0DE0000F-5EB1-405F-9D09-39B2A4E28B3F}" srcOrd="4" destOrd="0" parTransId="{96D36444-1DEF-4401-AE6C-56B0FE11A600}" sibTransId="{32FC831E-7756-4977-9626-44D3757E3C75}"/>
    <dgm:cxn modelId="{D3EB62A7-6773-4DB4-A78A-495042F94B4B}" type="presOf" srcId="{0DE0000F-5EB1-405F-9D09-39B2A4E28B3F}" destId="{ABD41437-E7C9-4FCE-89F3-74DCD94B7EF7}" srcOrd="0" destOrd="0" presId="urn:microsoft.com/office/officeart/2005/8/layout/hProcess9"/>
    <dgm:cxn modelId="{E2453DA9-55D7-41AC-9812-6CE9CD15F863}" type="presOf" srcId="{ED98642F-4E78-4B60-89A2-656021C737A3}" destId="{9CD4C011-FAF8-4272-B404-E48D654755FC}" srcOrd="0" destOrd="0" presId="urn:microsoft.com/office/officeart/2005/8/layout/hProcess9"/>
    <dgm:cxn modelId="{9D2A1AB5-CE8D-458E-9714-DB4E8E25CBCC}" type="presOf" srcId="{5E7E5C4F-810A-4D09-9AF5-A67564058076}" destId="{13B28321-3B8B-4E7F-A48A-44F6B84DF3DA}" srcOrd="0" destOrd="0" presId="urn:microsoft.com/office/officeart/2005/8/layout/hProcess9"/>
    <dgm:cxn modelId="{02D7B4B7-F56F-4B54-8DCA-18FFAEBDB3FE}" srcId="{5E7E5C4F-810A-4D09-9AF5-A67564058076}" destId="{ED98642F-4E78-4B60-89A2-656021C737A3}" srcOrd="2" destOrd="0" parTransId="{AD9E90B7-8823-4392-9017-4F1D90B2D490}" sibTransId="{B2EFB6DF-D6A6-42BB-B11F-8F734D605408}"/>
    <dgm:cxn modelId="{37F7ECCD-401E-4CB4-8622-685228C43396}" srcId="{5E7E5C4F-810A-4D09-9AF5-A67564058076}" destId="{8CC325E1-E786-4E05-B553-8C098B598B86}" srcOrd="3" destOrd="0" parTransId="{3751F5E4-B2FF-4BE3-8446-CE2DBB56720E}" sibTransId="{15BBC231-8DDB-471C-971A-5EF61E374B5F}"/>
    <dgm:cxn modelId="{417A45F9-B96B-441E-8717-B6813D07130C}" type="presOf" srcId="{9A6102A4-C555-469F-8DB1-4F6A49A44620}" destId="{D14F14B9-8407-4F67-86A8-5850B4266E68}" srcOrd="0" destOrd="0" presId="urn:microsoft.com/office/officeart/2005/8/layout/hProcess9"/>
    <dgm:cxn modelId="{E83D68B9-236B-4084-8695-C1FB8794CFC3}" type="presParOf" srcId="{13B28321-3B8B-4E7F-A48A-44F6B84DF3DA}" destId="{09BD272E-37B1-4B91-9B4A-260B3C9944D3}" srcOrd="0" destOrd="0" presId="urn:microsoft.com/office/officeart/2005/8/layout/hProcess9"/>
    <dgm:cxn modelId="{480C3DA8-6543-4728-A445-CBE13C213F77}" type="presParOf" srcId="{13B28321-3B8B-4E7F-A48A-44F6B84DF3DA}" destId="{C9E5CD58-A076-4222-973C-1DCBC52629A8}" srcOrd="1" destOrd="0" presId="urn:microsoft.com/office/officeart/2005/8/layout/hProcess9"/>
    <dgm:cxn modelId="{F815A807-C2FF-4EF4-AAFB-50405E598FBE}" type="presParOf" srcId="{C9E5CD58-A076-4222-973C-1DCBC52629A8}" destId="{D14F14B9-8407-4F67-86A8-5850B4266E68}" srcOrd="0" destOrd="0" presId="urn:microsoft.com/office/officeart/2005/8/layout/hProcess9"/>
    <dgm:cxn modelId="{505C212A-17AC-4A21-B173-089E24B46F25}" type="presParOf" srcId="{C9E5CD58-A076-4222-973C-1DCBC52629A8}" destId="{63AEA08E-26B3-414C-83E1-B658A6BF109B}" srcOrd="1" destOrd="0" presId="urn:microsoft.com/office/officeart/2005/8/layout/hProcess9"/>
    <dgm:cxn modelId="{11D2893A-B06E-40A6-B298-238B6C708D61}" type="presParOf" srcId="{C9E5CD58-A076-4222-973C-1DCBC52629A8}" destId="{D07B87D0-7A2D-4727-8903-9B9D2BA02607}" srcOrd="2" destOrd="0" presId="urn:microsoft.com/office/officeart/2005/8/layout/hProcess9"/>
    <dgm:cxn modelId="{1AF75FDD-3432-4A4C-953C-0D02E65F7F60}" type="presParOf" srcId="{C9E5CD58-A076-4222-973C-1DCBC52629A8}" destId="{D000D0FF-32E5-4907-88DA-8A5AA75A3F74}" srcOrd="3" destOrd="0" presId="urn:microsoft.com/office/officeart/2005/8/layout/hProcess9"/>
    <dgm:cxn modelId="{83B7339A-0A7C-4D1C-87DD-7B144476A430}" type="presParOf" srcId="{C9E5CD58-A076-4222-973C-1DCBC52629A8}" destId="{9CD4C011-FAF8-4272-B404-E48D654755FC}" srcOrd="4" destOrd="0" presId="urn:microsoft.com/office/officeart/2005/8/layout/hProcess9"/>
    <dgm:cxn modelId="{4D6254B1-52D8-47B2-9E7A-4318076CDD93}" type="presParOf" srcId="{C9E5CD58-A076-4222-973C-1DCBC52629A8}" destId="{3B2F0C86-6FCE-4729-905B-57C8E0821E6B}" srcOrd="5" destOrd="0" presId="urn:microsoft.com/office/officeart/2005/8/layout/hProcess9"/>
    <dgm:cxn modelId="{ABDBFDCE-303D-423D-ADAF-60D7D4DCAD31}" type="presParOf" srcId="{C9E5CD58-A076-4222-973C-1DCBC52629A8}" destId="{E12F2596-615C-4B4F-982F-AE1A8D05A8A8}" srcOrd="6" destOrd="0" presId="urn:microsoft.com/office/officeart/2005/8/layout/hProcess9"/>
    <dgm:cxn modelId="{25F0156B-0C3C-4D02-A63F-4AC75114273B}" type="presParOf" srcId="{C9E5CD58-A076-4222-973C-1DCBC52629A8}" destId="{A3E0F664-C097-4458-9B83-3A35EFDA6D5D}" srcOrd="7" destOrd="0" presId="urn:microsoft.com/office/officeart/2005/8/layout/hProcess9"/>
    <dgm:cxn modelId="{52909078-CFFB-452A-9A20-F62371CF87D5}" type="presParOf" srcId="{C9E5CD58-A076-4222-973C-1DCBC52629A8}" destId="{ABD41437-E7C9-4FCE-89F3-74DCD94B7EF7}"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DF16C9-7BF3-4EDE-8CAA-ACE9F4C49811}"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C21FE64E-4F56-4F3B-8CA6-CD381844402B}">
      <dgm:prSet phldrT="[Text]"/>
      <dgm:spPr/>
      <dgm:t>
        <a:bodyPr/>
        <a:lstStyle/>
        <a:p>
          <a:r>
            <a:rPr lang="en-US" dirty="0"/>
            <a:t>Strong communication plan – Administrators, October count coordinator, district liaisons</a:t>
          </a:r>
        </a:p>
      </dgm:t>
    </dgm:pt>
    <dgm:pt modelId="{2B932DDB-E4EA-43CD-9A10-315A9E6081AD}" type="parTrans" cxnId="{0454F3D3-BB13-4F79-B168-99A53461E176}">
      <dgm:prSet/>
      <dgm:spPr/>
      <dgm:t>
        <a:bodyPr/>
        <a:lstStyle/>
        <a:p>
          <a:endParaRPr lang="en-US"/>
        </a:p>
      </dgm:t>
    </dgm:pt>
    <dgm:pt modelId="{7C72BC17-E93C-4062-8316-F7173DB61D2D}" type="sibTrans" cxnId="{0454F3D3-BB13-4F79-B168-99A53461E176}">
      <dgm:prSet/>
      <dgm:spPr/>
      <dgm:t>
        <a:bodyPr/>
        <a:lstStyle/>
        <a:p>
          <a:endParaRPr lang="en-US"/>
        </a:p>
      </dgm:t>
    </dgm:pt>
    <dgm:pt modelId="{DF9A261D-B583-41D2-A126-46A598A83C93}">
      <dgm:prSet phldrT="[Text]"/>
      <dgm:spPr/>
      <dgm:t>
        <a:bodyPr/>
        <a:lstStyle/>
        <a:p>
          <a:r>
            <a:rPr lang="en-US" dirty="0"/>
            <a:t>Implement edit checks to ensure data accuracy</a:t>
          </a:r>
        </a:p>
      </dgm:t>
    </dgm:pt>
    <dgm:pt modelId="{8116C12B-9DA2-4DF3-94A8-628D7AB69FD8}" type="parTrans" cxnId="{F434E195-6301-4017-AA37-4253D3C31C38}">
      <dgm:prSet/>
      <dgm:spPr/>
      <dgm:t>
        <a:bodyPr/>
        <a:lstStyle/>
        <a:p>
          <a:endParaRPr lang="en-US"/>
        </a:p>
      </dgm:t>
    </dgm:pt>
    <dgm:pt modelId="{F6855479-1B62-45E1-ABBB-9B774A7CED30}" type="sibTrans" cxnId="{F434E195-6301-4017-AA37-4253D3C31C38}">
      <dgm:prSet/>
      <dgm:spPr/>
      <dgm:t>
        <a:bodyPr/>
        <a:lstStyle/>
        <a:p>
          <a:endParaRPr lang="en-US"/>
        </a:p>
      </dgm:t>
    </dgm:pt>
    <dgm:pt modelId="{4D7B1634-936D-465B-8812-574FDB5CA3DA}">
      <dgm:prSet phldrT="[Text]"/>
      <dgm:spPr/>
      <dgm:t>
        <a:bodyPr/>
        <a:lstStyle/>
        <a:p>
          <a:r>
            <a:rPr lang="en-US" dirty="0"/>
            <a:t>Work with district to report eligibility for ALL school sites</a:t>
          </a:r>
        </a:p>
      </dgm:t>
    </dgm:pt>
    <dgm:pt modelId="{BF609F2B-A9C7-47FA-84AC-7E7CCB3889A9}" type="parTrans" cxnId="{E6B7F43F-1E1D-4C83-B40C-16A95B6E9495}">
      <dgm:prSet/>
      <dgm:spPr/>
      <dgm:t>
        <a:bodyPr/>
        <a:lstStyle/>
        <a:p>
          <a:endParaRPr lang="en-US"/>
        </a:p>
      </dgm:t>
    </dgm:pt>
    <dgm:pt modelId="{8260D78C-0097-4167-8598-2BCCDDF208CA}" type="sibTrans" cxnId="{E6B7F43F-1E1D-4C83-B40C-16A95B6E9495}">
      <dgm:prSet/>
      <dgm:spPr/>
      <dgm:t>
        <a:bodyPr/>
        <a:lstStyle/>
        <a:p>
          <a:endParaRPr lang="en-US"/>
        </a:p>
      </dgm:t>
    </dgm:pt>
    <dgm:pt modelId="{5376281E-C71A-4047-A785-4BBFB5B7DE6F}" type="pres">
      <dgm:prSet presAssocID="{2ADF16C9-7BF3-4EDE-8CAA-ACE9F4C49811}" presName="rootnode" presStyleCnt="0">
        <dgm:presLayoutVars>
          <dgm:chMax/>
          <dgm:chPref/>
          <dgm:dir/>
          <dgm:animLvl val="lvl"/>
        </dgm:presLayoutVars>
      </dgm:prSet>
      <dgm:spPr/>
    </dgm:pt>
    <dgm:pt modelId="{77401EAF-7064-47AE-9A65-B5827ADDD5CB}" type="pres">
      <dgm:prSet presAssocID="{C21FE64E-4F56-4F3B-8CA6-CD381844402B}" presName="composite" presStyleCnt="0"/>
      <dgm:spPr/>
    </dgm:pt>
    <dgm:pt modelId="{A68F580A-67AE-4474-8531-443216B1F65F}" type="pres">
      <dgm:prSet presAssocID="{C21FE64E-4F56-4F3B-8CA6-CD381844402B}" presName="LShape" presStyleLbl="alignNode1" presStyleIdx="0" presStyleCnt="5"/>
      <dgm:spPr/>
    </dgm:pt>
    <dgm:pt modelId="{29A8A8D4-FA78-42C2-B5B2-0EE87B90BA4B}" type="pres">
      <dgm:prSet presAssocID="{C21FE64E-4F56-4F3B-8CA6-CD381844402B}" presName="ParentText" presStyleLbl="revTx" presStyleIdx="0" presStyleCnt="3">
        <dgm:presLayoutVars>
          <dgm:chMax val="0"/>
          <dgm:chPref val="0"/>
          <dgm:bulletEnabled val="1"/>
        </dgm:presLayoutVars>
      </dgm:prSet>
      <dgm:spPr/>
    </dgm:pt>
    <dgm:pt modelId="{8102D781-28B0-4A25-87A5-E78179DCD14A}" type="pres">
      <dgm:prSet presAssocID="{C21FE64E-4F56-4F3B-8CA6-CD381844402B}" presName="Triangle" presStyleLbl="alignNode1" presStyleIdx="1" presStyleCnt="5"/>
      <dgm:spPr/>
    </dgm:pt>
    <dgm:pt modelId="{0C3870D6-2828-40D8-8866-B079D68D9B13}" type="pres">
      <dgm:prSet presAssocID="{7C72BC17-E93C-4062-8316-F7173DB61D2D}" presName="sibTrans" presStyleCnt="0"/>
      <dgm:spPr/>
    </dgm:pt>
    <dgm:pt modelId="{A81BD07E-6B19-41E8-8D45-C9408D928728}" type="pres">
      <dgm:prSet presAssocID="{7C72BC17-E93C-4062-8316-F7173DB61D2D}" presName="space" presStyleCnt="0"/>
      <dgm:spPr/>
    </dgm:pt>
    <dgm:pt modelId="{85E1C368-3022-4B2F-89A1-DD85E7D1193A}" type="pres">
      <dgm:prSet presAssocID="{DF9A261D-B583-41D2-A126-46A598A83C93}" presName="composite" presStyleCnt="0"/>
      <dgm:spPr/>
    </dgm:pt>
    <dgm:pt modelId="{C0BAB4CA-0C9C-40C4-A862-828D9103EAA4}" type="pres">
      <dgm:prSet presAssocID="{DF9A261D-B583-41D2-A126-46A598A83C93}" presName="LShape" presStyleLbl="alignNode1" presStyleIdx="2" presStyleCnt="5"/>
      <dgm:spPr/>
    </dgm:pt>
    <dgm:pt modelId="{DA5D6757-96A3-4728-B060-AA2535111959}" type="pres">
      <dgm:prSet presAssocID="{DF9A261D-B583-41D2-A126-46A598A83C93}" presName="ParentText" presStyleLbl="revTx" presStyleIdx="1" presStyleCnt="3">
        <dgm:presLayoutVars>
          <dgm:chMax val="0"/>
          <dgm:chPref val="0"/>
          <dgm:bulletEnabled val="1"/>
        </dgm:presLayoutVars>
      </dgm:prSet>
      <dgm:spPr/>
    </dgm:pt>
    <dgm:pt modelId="{969D30E3-7A1C-46B0-B871-C57A1190BC5F}" type="pres">
      <dgm:prSet presAssocID="{DF9A261D-B583-41D2-A126-46A598A83C93}" presName="Triangle" presStyleLbl="alignNode1" presStyleIdx="3" presStyleCnt="5"/>
      <dgm:spPr/>
    </dgm:pt>
    <dgm:pt modelId="{D0A1C445-16EB-4E41-A2E7-416D3BF37C8E}" type="pres">
      <dgm:prSet presAssocID="{F6855479-1B62-45E1-ABBB-9B774A7CED30}" presName="sibTrans" presStyleCnt="0"/>
      <dgm:spPr/>
    </dgm:pt>
    <dgm:pt modelId="{C3182D9C-AF7F-43EB-A3CB-C3058E6BF637}" type="pres">
      <dgm:prSet presAssocID="{F6855479-1B62-45E1-ABBB-9B774A7CED30}" presName="space" presStyleCnt="0"/>
      <dgm:spPr/>
    </dgm:pt>
    <dgm:pt modelId="{A9CB212F-4B25-4494-B6E4-68A66F5C0258}" type="pres">
      <dgm:prSet presAssocID="{4D7B1634-936D-465B-8812-574FDB5CA3DA}" presName="composite" presStyleCnt="0"/>
      <dgm:spPr/>
    </dgm:pt>
    <dgm:pt modelId="{25F27B3F-9FFA-4AB5-B987-8E09B5C01121}" type="pres">
      <dgm:prSet presAssocID="{4D7B1634-936D-465B-8812-574FDB5CA3DA}" presName="LShape" presStyleLbl="alignNode1" presStyleIdx="4" presStyleCnt="5"/>
      <dgm:spPr/>
    </dgm:pt>
    <dgm:pt modelId="{F497930F-A00F-4B09-AE04-70EDA77EF7EB}" type="pres">
      <dgm:prSet presAssocID="{4D7B1634-936D-465B-8812-574FDB5CA3DA}" presName="ParentText" presStyleLbl="revTx" presStyleIdx="2" presStyleCnt="3">
        <dgm:presLayoutVars>
          <dgm:chMax val="0"/>
          <dgm:chPref val="0"/>
          <dgm:bulletEnabled val="1"/>
        </dgm:presLayoutVars>
      </dgm:prSet>
      <dgm:spPr/>
    </dgm:pt>
  </dgm:ptLst>
  <dgm:cxnLst>
    <dgm:cxn modelId="{3D8E6E27-55EF-4677-84D5-4EFAA9B5AD60}" type="presOf" srcId="{C21FE64E-4F56-4F3B-8CA6-CD381844402B}" destId="{29A8A8D4-FA78-42C2-B5B2-0EE87B90BA4B}" srcOrd="0" destOrd="0" presId="urn:microsoft.com/office/officeart/2009/3/layout/StepUpProcess"/>
    <dgm:cxn modelId="{E6B7F43F-1E1D-4C83-B40C-16A95B6E9495}" srcId="{2ADF16C9-7BF3-4EDE-8CAA-ACE9F4C49811}" destId="{4D7B1634-936D-465B-8812-574FDB5CA3DA}" srcOrd="2" destOrd="0" parTransId="{BF609F2B-A9C7-47FA-84AC-7E7CCB3889A9}" sibTransId="{8260D78C-0097-4167-8598-2BCCDDF208CA}"/>
    <dgm:cxn modelId="{D06FB461-2F67-460A-BDD8-4840621E68F6}" type="presOf" srcId="{4D7B1634-936D-465B-8812-574FDB5CA3DA}" destId="{F497930F-A00F-4B09-AE04-70EDA77EF7EB}" srcOrd="0" destOrd="0" presId="urn:microsoft.com/office/officeart/2009/3/layout/StepUpProcess"/>
    <dgm:cxn modelId="{A9E38B4F-5A17-4084-B94B-A636356BAE1E}" type="presOf" srcId="{2ADF16C9-7BF3-4EDE-8CAA-ACE9F4C49811}" destId="{5376281E-C71A-4047-A785-4BBFB5B7DE6F}" srcOrd="0" destOrd="0" presId="urn:microsoft.com/office/officeart/2009/3/layout/StepUpProcess"/>
    <dgm:cxn modelId="{F434E195-6301-4017-AA37-4253D3C31C38}" srcId="{2ADF16C9-7BF3-4EDE-8CAA-ACE9F4C49811}" destId="{DF9A261D-B583-41D2-A126-46A598A83C93}" srcOrd="1" destOrd="0" parTransId="{8116C12B-9DA2-4DF3-94A8-628D7AB69FD8}" sibTransId="{F6855479-1B62-45E1-ABBB-9B774A7CED30}"/>
    <dgm:cxn modelId="{8B28D6A7-8171-4823-8C0B-4FD9D6DD94F4}" type="presOf" srcId="{DF9A261D-B583-41D2-A126-46A598A83C93}" destId="{DA5D6757-96A3-4728-B060-AA2535111959}" srcOrd="0" destOrd="0" presId="urn:microsoft.com/office/officeart/2009/3/layout/StepUpProcess"/>
    <dgm:cxn modelId="{0454F3D3-BB13-4F79-B168-99A53461E176}" srcId="{2ADF16C9-7BF3-4EDE-8CAA-ACE9F4C49811}" destId="{C21FE64E-4F56-4F3B-8CA6-CD381844402B}" srcOrd="0" destOrd="0" parTransId="{2B932DDB-E4EA-43CD-9A10-315A9E6081AD}" sibTransId="{7C72BC17-E93C-4062-8316-F7173DB61D2D}"/>
    <dgm:cxn modelId="{CDD10D0D-0180-4F28-B9CC-438CC5168010}" type="presParOf" srcId="{5376281E-C71A-4047-A785-4BBFB5B7DE6F}" destId="{77401EAF-7064-47AE-9A65-B5827ADDD5CB}" srcOrd="0" destOrd="0" presId="urn:microsoft.com/office/officeart/2009/3/layout/StepUpProcess"/>
    <dgm:cxn modelId="{1DC80D68-B7E3-45D9-A3C8-07F38D066706}" type="presParOf" srcId="{77401EAF-7064-47AE-9A65-B5827ADDD5CB}" destId="{A68F580A-67AE-4474-8531-443216B1F65F}" srcOrd="0" destOrd="0" presId="urn:microsoft.com/office/officeart/2009/3/layout/StepUpProcess"/>
    <dgm:cxn modelId="{9E06C265-8A2F-457C-A165-EF895D020EED}" type="presParOf" srcId="{77401EAF-7064-47AE-9A65-B5827ADDD5CB}" destId="{29A8A8D4-FA78-42C2-B5B2-0EE87B90BA4B}" srcOrd="1" destOrd="0" presId="urn:microsoft.com/office/officeart/2009/3/layout/StepUpProcess"/>
    <dgm:cxn modelId="{4F7EF090-315D-4268-9D43-4B2465B31F3D}" type="presParOf" srcId="{77401EAF-7064-47AE-9A65-B5827ADDD5CB}" destId="{8102D781-28B0-4A25-87A5-E78179DCD14A}" srcOrd="2" destOrd="0" presId="urn:microsoft.com/office/officeart/2009/3/layout/StepUpProcess"/>
    <dgm:cxn modelId="{E64E15D3-D271-477D-8061-D12974A69631}" type="presParOf" srcId="{5376281E-C71A-4047-A785-4BBFB5B7DE6F}" destId="{0C3870D6-2828-40D8-8866-B079D68D9B13}" srcOrd="1" destOrd="0" presId="urn:microsoft.com/office/officeart/2009/3/layout/StepUpProcess"/>
    <dgm:cxn modelId="{E0BE592C-F045-48CD-85EA-194CFC9AAE3F}" type="presParOf" srcId="{0C3870D6-2828-40D8-8866-B079D68D9B13}" destId="{A81BD07E-6B19-41E8-8D45-C9408D928728}" srcOrd="0" destOrd="0" presId="urn:microsoft.com/office/officeart/2009/3/layout/StepUpProcess"/>
    <dgm:cxn modelId="{E9E37A74-9F02-402A-8693-4C0E9897D125}" type="presParOf" srcId="{5376281E-C71A-4047-A785-4BBFB5B7DE6F}" destId="{85E1C368-3022-4B2F-89A1-DD85E7D1193A}" srcOrd="2" destOrd="0" presId="urn:microsoft.com/office/officeart/2009/3/layout/StepUpProcess"/>
    <dgm:cxn modelId="{4B31F54D-F846-421F-9B0F-A4D17BCD5EEB}" type="presParOf" srcId="{85E1C368-3022-4B2F-89A1-DD85E7D1193A}" destId="{C0BAB4CA-0C9C-40C4-A862-828D9103EAA4}" srcOrd="0" destOrd="0" presId="urn:microsoft.com/office/officeart/2009/3/layout/StepUpProcess"/>
    <dgm:cxn modelId="{3B904927-78F0-4CA2-B8F1-6E08296F8F9F}" type="presParOf" srcId="{85E1C368-3022-4B2F-89A1-DD85E7D1193A}" destId="{DA5D6757-96A3-4728-B060-AA2535111959}" srcOrd="1" destOrd="0" presId="urn:microsoft.com/office/officeart/2009/3/layout/StepUpProcess"/>
    <dgm:cxn modelId="{B8E87FD0-17CC-41D8-A77C-3725308A0DD8}" type="presParOf" srcId="{85E1C368-3022-4B2F-89A1-DD85E7D1193A}" destId="{969D30E3-7A1C-46B0-B871-C57A1190BC5F}" srcOrd="2" destOrd="0" presId="urn:microsoft.com/office/officeart/2009/3/layout/StepUpProcess"/>
    <dgm:cxn modelId="{6EF2DEDB-74FB-4DAF-81BC-9250BB4ECCB8}" type="presParOf" srcId="{5376281E-C71A-4047-A785-4BBFB5B7DE6F}" destId="{D0A1C445-16EB-4E41-A2E7-416D3BF37C8E}" srcOrd="3" destOrd="0" presId="urn:microsoft.com/office/officeart/2009/3/layout/StepUpProcess"/>
    <dgm:cxn modelId="{B46ACA5C-95B0-475F-BC58-9B443F10E617}" type="presParOf" srcId="{D0A1C445-16EB-4E41-A2E7-416D3BF37C8E}" destId="{C3182D9C-AF7F-43EB-A3CB-C3058E6BF637}" srcOrd="0" destOrd="0" presId="urn:microsoft.com/office/officeart/2009/3/layout/StepUpProcess"/>
    <dgm:cxn modelId="{FFE61888-AB64-40BE-9DAA-5A014134C5CD}" type="presParOf" srcId="{5376281E-C71A-4047-A785-4BBFB5B7DE6F}" destId="{A9CB212F-4B25-4494-B6E4-68A66F5C0258}" srcOrd="4" destOrd="0" presId="urn:microsoft.com/office/officeart/2009/3/layout/StepUpProcess"/>
    <dgm:cxn modelId="{799786C6-3396-4DD2-8BBC-F46D601A96AD}" type="presParOf" srcId="{A9CB212F-4B25-4494-B6E4-68A66F5C0258}" destId="{25F27B3F-9FFA-4AB5-B987-8E09B5C01121}" srcOrd="0" destOrd="0" presId="urn:microsoft.com/office/officeart/2009/3/layout/StepUpProcess"/>
    <dgm:cxn modelId="{99B1565F-8B41-40A1-9714-B872CC3F2C8C}" type="presParOf" srcId="{A9CB212F-4B25-4494-B6E4-68A66F5C0258}" destId="{F497930F-A00F-4B09-AE04-70EDA77EF7EB}"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E5C4F-810A-4D09-9AF5-A67564058076}"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en-US"/>
        </a:p>
      </dgm:t>
    </dgm:pt>
    <dgm:pt modelId="{9A6102A4-C555-469F-8DB1-4F6A49A44620}">
      <dgm:prSet custT="1"/>
      <dgm:spPr/>
      <dgm:t>
        <a:bodyPr/>
        <a:lstStyle/>
        <a:p>
          <a:pPr rtl="0"/>
          <a:r>
            <a:rPr lang="en-US" sz="1800" dirty="0"/>
            <a:t>At-Risk Funding</a:t>
          </a:r>
        </a:p>
      </dgm:t>
    </dgm:pt>
    <dgm:pt modelId="{5C05571A-A8A8-41E4-BD5B-BE90352DE81E}" type="parTrans" cxnId="{93DEE322-08C4-4E67-943F-4872994CCFE9}">
      <dgm:prSet/>
      <dgm:spPr/>
      <dgm:t>
        <a:bodyPr/>
        <a:lstStyle/>
        <a:p>
          <a:endParaRPr lang="en-US"/>
        </a:p>
      </dgm:t>
    </dgm:pt>
    <dgm:pt modelId="{68AC8DB6-7494-46DB-8616-CCF494248C8D}" type="sibTrans" cxnId="{93DEE322-08C4-4E67-943F-4872994CCFE9}">
      <dgm:prSet/>
      <dgm:spPr/>
      <dgm:t>
        <a:bodyPr/>
        <a:lstStyle/>
        <a:p>
          <a:endParaRPr lang="en-US"/>
        </a:p>
      </dgm:t>
    </dgm:pt>
    <dgm:pt modelId="{922DE6BD-780C-43C0-9046-BF072C98481D}">
      <dgm:prSet custT="1"/>
      <dgm:spPr/>
      <dgm:t>
        <a:bodyPr/>
        <a:lstStyle/>
        <a:p>
          <a:pPr rtl="0"/>
          <a:r>
            <a:rPr lang="en-US" sz="1800" dirty="0"/>
            <a:t>October 1 Count Data</a:t>
          </a:r>
        </a:p>
      </dgm:t>
    </dgm:pt>
    <dgm:pt modelId="{B80199C9-3FAE-4701-8C97-030C9A76CC54}" type="parTrans" cxnId="{01E46232-0359-4379-B69A-8F467F2CAAA6}">
      <dgm:prSet/>
      <dgm:spPr/>
      <dgm:t>
        <a:bodyPr/>
        <a:lstStyle/>
        <a:p>
          <a:endParaRPr lang="en-US"/>
        </a:p>
      </dgm:t>
    </dgm:pt>
    <dgm:pt modelId="{9A5BE05C-F8DC-447A-9F02-4B140D8D9835}" type="sibTrans" cxnId="{01E46232-0359-4379-B69A-8F467F2CAAA6}">
      <dgm:prSet/>
      <dgm:spPr/>
      <dgm:t>
        <a:bodyPr/>
        <a:lstStyle/>
        <a:p>
          <a:endParaRPr lang="en-US"/>
        </a:p>
      </dgm:t>
    </dgm:pt>
    <dgm:pt modelId="{ED98642F-4E78-4B60-89A2-656021C737A3}">
      <dgm:prSet custT="1"/>
      <dgm:spPr/>
      <dgm:t>
        <a:bodyPr/>
        <a:lstStyle/>
        <a:p>
          <a:pPr rtl="0"/>
          <a:r>
            <a:rPr lang="en-US" sz="1800" dirty="0"/>
            <a:t>Grant Qualifications</a:t>
          </a:r>
        </a:p>
      </dgm:t>
    </dgm:pt>
    <dgm:pt modelId="{AD9E90B7-8823-4392-9017-4F1D90B2D490}" type="parTrans" cxnId="{02D7B4B7-F56F-4B54-8DCA-18FFAEBDB3FE}">
      <dgm:prSet/>
      <dgm:spPr/>
      <dgm:t>
        <a:bodyPr/>
        <a:lstStyle/>
        <a:p>
          <a:endParaRPr lang="en-US"/>
        </a:p>
      </dgm:t>
    </dgm:pt>
    <dgm:pt modelId="{B2EFB6DF-D6A6-42BB-B11F-8F734D605408}" type="sibTrans" cxnId="{02D7B4B7-F56F-4B54-8DCA-18FFAEBDB3FE}">
      <dgm:prSet/>
      <dgm:spPr/>
      <dgm:t>
        <a:bodyPr/>
        <a:lstStyle/>
        <a:p>
          <a:endParaRPr lang="en-US"/>
        </a:p>
      </dgm:t>
    </dgm:pt>
    <dgm:pt modelId="{8CC325E1-E786-4E05-B553-8C098B598B86}">
      <dgm:prSet/>
      <dgm:spPr/>
      <dgm:t>
        <a:bodyPr/>
        <a:lstStyle/>
        <a:p>
          <a:pPr rtl="0"/>
          <a:r>
            <a:rPr lang="en-US"/>
            <a:t>Nutrition Program Qualification – Snack, Summer, FFVP, BAB, Severe Need</a:t>
          </a:r>
        </a:p>
      </dgm:t>
    </dgm:pt>
    <dgm:pt modelId="{3751F5E4-B2FF-4BE3-8446-CE2DBB56720E}" type="parTrans" cxnId="{37F7ECCD-401E-4CB4-8622-685228C43396}">
      <dgm:prSet/>
      <dgm:spPr/>
      <dgm:t>
        <a:bodyPr/>
        <a:lstStyle/>
        <a:p>
          <a:endParaRPr lang="en-US"/>
        </a:p>
      </dgm:t>
    </dgm:pt>
    <dgm:pt modelId="{15BBC231-8DDB-471C-971A-5EF61E374B5F}" type="sibTrans" cxnId="{37F7ECCD-401E-4CB4-8622-685228C43396}">
      <dgm:prSet/>
      <dgm:spPr/>
      <dgm:t>
        <a:bodyPr/>
        <a:lstStyle/>
        <a:p>
          <a:endParaRPr lang="en-US"/>
        </a:p>
      </dgm:t>
    </dgm:pt>
    <dgm:pt modelId="{0DE0000F-5EB1-405F-9D09-39B2A4E28B3F}">
      <dgm:prSet custT="1"/>
      <dgm:spPr/>
      <dgm:t>
        <a:bodyPr/>
        <a:lstStyle/>
        <a:p>
          <a:pPr rtl="0"/>
          <a:r>
            <a:rPr lang="en-US" sz="1800" dirty="0"/>
            <a:t>Provisional Programs</a:t>
          </a:r>
        </a:p>
      </dgm:t>
    </dgm:pt>
    <dgm:pt modelId="{96D36444-1DEF-4401-AE6C-56B0FE11A600}" type="parTrans" cxnId="{8BEB6B68-0329-4A15-A4F2-9D4A814996FB}">
      <dgm:prSet/>
      <dgm:spPr/>
      <dgm:t>
        <a:bodyPr/>
        <a:lstStyle/>
        <a:p>
          <a:endParaRPr lang="en-US"/>
        </a:p>
      </dgm:t>
    </dgm:pt>
    <dgm:pt modelId="{32FC831E-7756-4977-9626-44D3757E3C75}" type="sibTrans" cxnId="{8BEB6B68-0329-4A15-A4F2-9D4A814996FB}">
      <dgm:prSet/>
      <dgm:spPr/>
      <dgm:t>
        <a:bodyPr/>
        <a:lstStyle/>
        <a:p>
          <a:endParaRPr lang="en-US"/>
        </a:p>
      </dgm:t>
    </dgm:pt>
    <dgm:pt modelId="{13B28321-3B8B-4E7F-A48A-44F6B84DF3DA}" type="pres">
      <dgm:prSet presAssocID="{5E7E5C4F-810A-4D09-9AF5-A67564058076}" presName="CompostProcess" presStyleCnt="0">
        <dgm:presLayoutVars>
          <dgm:dir/>
          <dgm:resizeHandles val="exact"/>
        </dgm:presLayoutVars>
      </dgm:prSet>
      <dgm:spPr/>
    </dgm:pt>
    <dgm:pt modelId="{09BD272E-37B1-4B91-9B4A-260B3C9944D3}" type="pres">
      <dgm:prSet presAssocID="{5E7E5C4F-810A-4D09-9AF5-A67564058076}" presName="arrow" presStyleLbl="bgShp" presStyleIdx="0" presStyleCnt="1"/>
      <dgm:spPr/>
    </dgm:pt>
    <dgm:pt modelId="{C9E5CD58-A076-4222-973C-1DCBC52629A8}" type="pres">
      <dgm:prSet presAssocID="{5E7E5C4F-810A-4D09-9AF5-A67564058076}" presName="linearProcess" presStyleCnt="0"/>
      <dgm:spPr/>
    </dgm:pt>
    <dgm:pt modelId="{D14F14B9-8407-4F67-86A8-5850B4266E68}" type="pres">
      <dgm:prSet presAssocID="{9A6102A4-C555-469F-8DB1-4F6A49A44620}" presName="textNode" presStyleLbl="node1" presStyleIdx="0" presStyleCnt="5">
        <dgm:presLayoutVars>
          <dgm:bulletEnabled val="1"/>
        </dgm:presLayoutVars>
      </dgm:prSet>
      <dgm:spPr/>
    </dgm:pt>
    <dgm:pt modelId="{63AEA08E-26B3-414C-83E1-B658A6BF109B}" type="pres">
      <dgm:prSet presAssocID="{68AC8DB6-7494-46DB-8616-CCF494248C8D}" presName="sibTrans" presStyleCnt="0"/>
      <dgm:spPr/>
    </dgm:pt>
    <dgm:pt modelId="{D07B87D0-7A2D-4727-8903-9B9D2BA02607}" type="pres">
      <dgm:prSet presAssocID="{922DE6BD-780C-43C0-9046-BF072C98481D}" presName="textNode" presStyleLbl="node1" presStyleIdx="1" presStyleCnt="5">
        <dgm:presLayoutVars>
          <dgm:bulletEnabled val="1"/>
        </dgm:presLayoutVars>
      </dgm:prSet>
      <dgm:spPr/>
    </dgm:pt>
    <dgm:pt modelId="{D000D0FF-32E5-4907-88DA-8A5AA75A3F74}" type="pres">
      <dgm:prSet presAssocID="{9A5BE05C-F8DC-447A-9F02-4B140D8D9835}" presName="sibTrans" presStyleCnt="0"/>
      <dgm:spPr/>
    </dgm:pt>
    <dgm:pt modelId="{9CD4C011-FAF8-4272-B404-E48D654755FC}" type="pres">
      <dgm:prSet presAssocID="{ED98642F-4E78-4B60-89A2-656021C737A3}" presName="textNode" presStyleLbl="node1" presStyleIdx="2" presStyleCnt="5">
        <dgm:presLayoutVars>
          <dgm:bulletEnabled val="1"/>
        </dgm:presLayoutVars>
      </dgm:prSet>
      <dgm:spPr/>
    </dgm:pt>
    <dgm:pt modelId="{3B2F0C86-6FCE-4729-905B-57C8E0821E6B}" type="pres">
      <dgm:prSet presAssocID="{B2EFB6DF-D6A6-42BB-B11F-8F734D605408}" presName="sibTrans" presStyleCnt="0"/>
      <dgm:spPr/>
    </dgm:pt>
    <dgm:pt modelId="{E12F2596-615C-4B4F-982F-AE1A8D05A8A8}" type="pres">
      <dgm:prSet presAssocID="{8CC325E1-E786-4E05-B553-8C098B598B86}" presName="textNode" presStyleLbl="node1" presStyleIdx="3" presStyleCnt="5">
        <dgm:presLayoutVars>
          <dgm:bulletEnabled val="1"/>
        </dgm:presLayoutVars>
      </dgm:prSet>
      <dgm:spPr/>
    </dgm:pt>
    <dgm:pt modelId="{A3E0F664-C097-4458-9B83-3A35EFDA6D5D}" type="pres">
      <dgm:prSet presAssocID="{15BBC231-8DDB-471C-971A-5EF61E374B5F}" presName="sibTrans" presStyleCnt="0"/>
      <dgm:spPr/>
    </dgm:pt>
    <dgm:pt modelId="{ABD41437-E7C9-4FCE-89F3-74DCD94B7EF7}" type="pres">
      <dgm:prSet presAssocID="{0DE0000F-5EB1-405F-9D09-39B2A4E28B3F}" presName="textNode" presStyleLbl="node1" presStyleIdx="4" presStyleCnt="5">
        <dgm:presLayoutVars>
          <dgm:bulletEnabled val="1"/>
        </dgm:presLayoutVars>
      </dgm:prSet>
      <dgm:spPr/>
    </dgm:pt>
  </dgm:ptLst>
  <dgm:cxnLst>
    <dgm:cxn modelId="{DD3B8A0E-7129-4B87-8EEB-DE041FEFF59E}" type="presOf" srcId="{922DE6BD-780C-43C0-9046-BF072C98481D}" destId="{D07B87D0-7A2D-4727-8903-9B9D2BA02607}" srcOrd="0" destOrd="0" presId="urn:microsoft.com/office/officeart/2005/8/layout/hProcess9"/>
    <dgm:cxn modelId="{7C41E11C-90F4-40BB-8DD3-B69809A8321A}" type="presOf" srcId="{5E7E5C4F-810A-4D09-9AF5-A67564058076}" destId="{13B28321-3B8B-4E7F-A48A-44F6B84DF3DA}" srcOrd="0" destOrd="0" presId="urn:microsoft.com/office/officeart/2005/8/layout/hProcess9"/>
    <dgm:cxn modelId="{93DEE322-08C4-4E67-943F-4872994CCFE9}" srcId="{5E7E5C4F-810A-4D09-9AF5-A67564058076}" destId="{9A6102A4-C555-469F-8DB1-4F6A49A44620}" srcOrd="0" destOrd="0" parTransId="{5C05571A-A8A8-41E4-BD5B-BE90352DE81E}" sibTransId="{68AC8DB6-7494-46DB-8616-CCF494248C8D}"/>
    <dgm:cxn modelId="{01E46232-0359-4379-B69A-8F467F2CAAA6}" srcId="{5E7E5C4F-810A-4D09-9AF5-A67564058076}" destId="{922DE6BD-780C-43C0-9046-BF072C98481D}" srcOrd="1" destOrd="0" parTransId="{B80199C9-3FAE-4701-8C97-030C9A76CC54}" sibTransId="{9A5BE05C-F8DC-447A-9F02-4B140D8D9835}"/>
    <dgm:cxn modelId="{8BEB6B68-0329-4A15-A4F2-9D4A814996FB}" srcId="{5E7E5C4F-810A-4D09-9AF5-A67564058076}" destId="{0DE0000F-5EB1-405F-9D09-39B2A4E28B3F}" srcOrd="4" destOrd="0" parTransId="{96D36444-1DEF-4401-AE6C-56B0FE11A600}" sibTransId="{32FC831E-7756-4977-9626-44D3757E3C75}"/>
    <dgm:cxn modelId="{47EDB09A-943D-4C3B-8A38-8773115A177B}" type="presOf" srcId="{0DE0000F-5EB1-405F-9D09-39B2A4E28B3F}" destId="{ABD41437-E7C9-4FCE-89F3-74DCD94B7EF7}" srcOrd="0" destOrd="0" presId="urn:microsoft.com/office/officeart/2005/8/layout/hProcess9"/>
    <dgm:cxn modelId="{02D7B4B7-F56F-4B54-8DCA-18FFAEBDB3FE}" srcId="{5E7E5C4F-810A-4D09-9AF5-A67564058076}" destId="{ED98642F-4E78-4B60-89A2-656021C737A3}" srcOrd="2" destOrd="0" parTransId="{AD9E90B7-8823-4392-9017-4F1D90B2D490}" sibTransId="{B2EFB6DF-D6A6-42BB-B11F-8F734D605408}"/>
    <dgm:cxn modelId="{37F7ECCD-401E-4CB4-8622-685228C43396}" srcId="{5E7E5C4F-810A-4D09-9AF5-A67564058076}" destId="{8CC325E1-E786-4E05-B553-8C098B598B86}" srcOrd="3" destOrd="0" parTransId="{3751F5E4-B2FF-4BE3-8446-CE2DBB56720E}" sibTransId="{15BBC231-8DDB-471C-971A-5EF61E374B5F}"/>
    <dgm:cxn modelId="{745679E7-12BC-4CF2-8EF5-CF4A63B59C35}" type="presOf" srcId="{8CC325E1-E786-4E05-B553-8C098B598B86}" destId="{E12F2596-615C-4B4F-982F-AE1A8D05A8A8}" srcOrd="0" destOrd="0" presId="urn:microsoft.com/office/officeart/2005/8/layout/hProcess9"/>
    <dgm:cxn modelId="{CA08E1F4-659A-465F-AD1E-ED60F1AC6511}" type="presOf" srcId="{9A6102A4-C555-469F-8DB1-4F6A49A44620}" destId="{D14F14B9-8407-4F67-86A8-5850B4266E68}" srcOrd="0" destOrd="0" presId="urn:microsoft.com/office/officeart/2005/8/layout/hProcess9"/>
    <dgm:cxn modelId="{D2BDC8F9-3489-4551-9E83-B91AEA2E51E9}" type="presOf" srcId="{ED98642F-4E78-4B60-89A2-656021C737A3}" destId="{9CD4C011-FAF8-4272-B404-E48D654755FC}" srcOrd="0" destOrd="0" presId="urn:microsoft.com/office/officeart/2005/8/layout/hProcess9"/>
    <dgm:cxn modelId="{D6FE692D-AD1A-4FB4-822E-324B57137136}" type="presParOf" srcId="{13B28321-3B8B-4E7F-A48A-44F6B84DF3DA}" destId="{09BD272E-37B1-4B91-9B4A-260B3C9944D3}" srcOrd="0" destOrd="0" presId="urn:microsoft.com/office/officeart/2005/8/layout/hProcess9"/>
    <dgm:cxn modelId="{954446F4-0059-428E-93E5-50CECFA1D259}" type="presParOf" srcId="{13B28321-3B8B-4E7F-A48A-44F6B84DF3DA}" destId="{C9E5CD58-A076-4222-973C-1DCBC52629A8}" srcOrd="1" destOrd="0" presId="urn:microsoft.com/office/officeart/2005/8/layout/hProcess9"/>
    <dgm:cxn modelId="{E1084A23-5A05-4E15-992E-942629CFA558}" type="presParOf" srcId="{C9E5CD58-A076-4222-973C-1DCBC52629A8}" destId="{D14F14B9-8407-4F67-86A8-5850B4266E68}" srcOrd="0" destOrd="0" presId="urn:microsoft.com/office/officeart/2005/8/layout/hProcess9"/>
    <dgm:cxn modelId="{AAE0AFD3-9759-4826-ACCB-FCFC4E435F47}" type="presParOf" srcId="{C9E5CD58-A076-4222-973C-1DCBC52629A8}" destId="{63AEA08E-26B3-414C-83E1-B658A6BF109B}" srcOrd="1" destOrd="0" presId="urn:microsoft.com/office/officeart/2005/8/layout/hProcess9"/>
    <dgm:cxn modelId="{1AFBEA46-63B3-4FEC-9B2E-D1F6C650D05D}" type="presParOf" srcId="{C9E5CD58-A076-4222-973C-1DCBC52629A8}" destId="{D07B87D0-7A2D-4727-8903-9B9D2BA02607}" srcOrd="2" destOrd="0" presId="urn:microsoft.com/office/officeart/2005/8/layout/hProcess9"/>
    <dgm:cxn modelId="{CC2923F0-A88C-421D-9DF3-7DB0F0B841DF}" type="presParOf" srcId="{C9E5CD58-A076-4222-973C-1DCBC52629A8}" destId="{D000D0FF-32E5-4907-88DA-8A5AA75A3F74}" srcOrd="3" destOrd="0" presId="urn:microsoft.com/office/officeart/2005/8/layout/hProcess9"/>
    <dgm:cxn modelId="{DAF064FF-7175-4DE0-9432-CC8A56337026}" type="presParOf" srcId="{C9E5CD58-A076-4222-973C-1DCBC52629A8}" destId="{9CD4C011-FAF8-4272-B404-E48D654755FC}" srcOrd="4" destOrd="0" presId="urn:microsoft.com/office/officeart/2005/8/layout/hProcess9"/>
    <dgm:cxn modelId="{D1AD7689-A987-44EA-990B-6A6786985AF4}" type="presParOf" srcId="{C9E5CD58-A076-4222-973C-1DCBC52629A8}" destId="{3B2F0C86-6FCE-4729-905B-57C8E0821E6B}" srcOrd="5" destOrd="0" presId="urn:microsoft.com/office/officeart/2005/8/layout/hProcess9"/>
    <dgm:cxn modelId="{FE2DE014-F90E-476B-9B67-BE6C5F5C39A7}" type="presParOf" srcId="{C9E5CD58-A076-4222-973C-1DCBC52629A8}" destId="{E12F2596-615C-4B4F-982F-AE1A8D05A8A8}" srcOrd="6" destOrd="0" presId="urn:microsoft.com/office/officeart/2005/8/layout/hProcess9"/>
    <dgm:cxn modelId="{2A0C2CC4-0B64-47AF-B81B-93EFFDB35EA5}" type="presParOf" srcId="{C9E5CD58-A076-4222-973C-1DCBC52629A8}" destId="{A3E0F664-C097-4458-9B83-3A35EFDA6D5D}" srcOrd="7" destOrd="0" presId="urn:microsoft.com/office/officeart/2005/8/layout/hProcess9"/>
    <dgm:cxn modelId="{5BD1895B-66E8-4004-A0DB-D2274DDE1868}" type="presParOf" srcId="{C9E5CD58-A076-4222-973C-1DCBC52629A8}" destId="{ABD41437-E7C9-4FCE-89F3-74DCD94B7EF7}"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DF16C9-7BF3-4EDE-8CAA-ACE9F4C49811}"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C21FE64E-4F56-4F3B-8CA6-CD381844402B}">
      <dgm:prSet phldrT="[Text]"/>
      <dgm:spPr/>
      <dgm:t>
        <a:bodyPr/>
        <a:lstStyle/>
        <a:p>
          <a:r>
            <a:rPr lang="en-US" dirty="0"/>
            <a:t>Strong communication plan – Administrators, October count coordinator, district liaisons</a:t>
          </a:r>
        </a:p>
      </dgm:t>
    </dgm:pt>
    <dgm:pt modelId="{2B932DDB-E4EA-43CD-9A10-315A9E6081AD}" type="parTrans" cxnId="{0454F3D3-BB13-4F79-B168-99A53461E176}">
      <dgm:prSet/>
      <dgm:spPr/>
      <dgm:t>
        <a:bodyPr/>
        <a:lstStyle/>
        <a:p>
          <a:endParaRPr lang="en-US"/>
        </a:p>
      </dgm:t>
    </dgm:pt>
    <dgm:pt modelId="{7C72BC17-E93C-4062-8316-F7173DB61D2D}" type="sibTrans" cxnId="{0454F3D3-BB13-4F79-B168-99A53461E176}">
      <dgm:prSet/>
      <dgm:spPr/>
      <dgm:t>
        <a:bodyPr/>
        <a:lstStyle/>
        <a:p>
          <a:endParaRPr lang="en-US"/>
        </a:p>
      </dgm:t>
    </dgm:pt>
    <dgm:pt modelId="{DF9A261D-B583-41D2-A126-46A598A83C93}">
      <dgm:prSet phldrT="[Text]"/>
      <dgm:spPr/>
      <dgm:t>
        <a:bodyPr/>
        <a:lstStyle/>
        <a:p>
          <a:r>
            <a:rPr lang="en-US" dirty="0"/>
            <a:t>Implement edit checks to ensure data accuracy</a:t>
          </a:r>
        </a:p>
      </dgm:t>
    </dgm:pt>
    <dgm:pt modelId="{8116C12B-9DA2-4DF3-94A8-628D7AB69FD8}" type="parTrans" cxnId="{F434E195-6301-4017-AA37-4253D3C31C38}">
      <dgm:prSet/>
      <dgm:spPr/>
      <dgm:t>
        <a:bodyPr/>
        <a:lstStyle/>
        <a:p>
          <a:endParaRPr lang="en-US"/>
        </a:p>
      </dgm:t>
    </dgm:pt>
    <dgm:pt modelId="{F6855479-1B62-45E1-ABBB-9B774A7CED30}" type="sibTrans" cxnId="{F434E195-6301-4017-AA37-4253D3C31C38}">
      <dgm:prSet/>
      <dgm:spPr/>
      <dgm:t>
        <a:bodyPr/>
        <a:lstStyle/>
        <a:p>
          <a:endParaRPr lang="en-US"/>
        </a:p>
      </dgm:t>
    </dgm:pt>
    <dgm:pt modelId="{4D7B1634-936D-465B-8812-574FDB5CA3DA}">
      <dgm:prSet phldrT="[Text]"/>
      <dgm:spPr/>
      <dgm:t>
        <a:bodyPr/>
        <a:lstStyle/>
        <a:p>
          <a:r>
            <a:rPr lang="en-US" dirty="0"/>
            <a:t>Work with district to report eligibility for ALL school sites</a:t>
          </a:r>
        </a:p>
      </dgm:t>
    </dgm:pt>
    <dgm:pt modelId="{BF609F2B-A9C7-47FA-84AC-7E7CCB3889A9}" type="parTrans" cxnId="{E6B7F43F-1E1D-4C83-B40C-16A95B6E9495}">
      <dgm:prSet/>
      <dgm:spPr/>
      <dgm:t>
        <a:bodyPr/>
        <a:lstStyle/>
        <a:p>
          <a:endParaRPr lang="en-US"/>
        </a:p>
      </dgm:t>
    </dgm:pt>
    <dgm:pt modelId="{8260D78C-0097-4167-8598-2BCCDDF208CA}" type="sibTrans" cxnId="{E6B7F43F-1E1D-4C83-B40C-16A95B6E9495}">
      <dgm:prSet/>
      <dgm:spPr/>
      <dgm:t>
        <a:bodyPr/>
        <a:lstStyle/>
        <a:p>
          <a:endParaRPr lang="en-US"/>
        </a:p>
      </dgm:t>
    </dgm:pt>
    <dgm:pt modelId="{5376281E-C71A-4047-A785-4BBFB5B7DE6F}" type="pres">
      <dgm:prSet presAssocID="{2ADF16C9-7BF3-4EDE-8CAA-ACE9F4C49811}" presName="rootnode" presStyleCnt="0">
        <dgm:presLayoutVars>
          <dgm:chMax/>
          <dgm:chPref/>
          <dgm:dir/>
          <dgm:animLvl val="lvl"/>
        </dgm:presLayoutVars>
      </dgm:prSet>
      <dgm:spPr/>
    </dgm:pt>
    <dgm:pt modelId="{77401EAF-7064-47AE-9A65-B5827ADDD5CB}" type="pres">
      <dgm:prSet presAssocID="{C21FE64E-4F56-4F3B-8CA6-CD381844402B}" presName="composite" presStyleCnt="0"/>
      <dgm:spPr/>
    </dgm:pt>
    <dgm:pt modelId="{A68F580A-67AE-4474-8531-443216B1F65F}" type="pres">
      <dgm:prSet presAssocID="{C21FE64E-4F56-4F3B-8CA6-CD381844402B}" presName="LShape" presStyleLbl="alignNode1" presStyleIdx="0" presStyleCnt="5"/>
      <dgm:spPr/>
    </dgm:pt>
    <dgm:pt modelId="{29A8A8D4-FA78-42C2-B5B2-0EE87B90BA4B}" type="pres">
      <dgm:prSet presAssocID="{C21FE64E-4F56-4F3B-8CA6-CD381844402B}" presName="ParentText" presStyleLbl="revTx" presStyleIdx="0" presStyleCnt="3">
        <dgm:presLayoutVars>
          <dgm:chMax val="0"/>
          <dgm:chPref val="0"/>
          <dgm:bulletEnabled val="1"/>
        </dgm:presLayoutVars>
      </dgm:prSet>
      <dgm:spPr/>
    </dgm:pt>
    <dgm:pt modelId="{8102D781-28B0-4A25-87A5-E78179DCD14A}" type="pres">
      <dgm:prSet presAssocID="{C21FE64E-4F56-4F3B-8CA6-CD381844402B}" presName="Triangle" presStyleLbl="alignNode1" presStyleIdx="1" presStyleCnt="5"/>
      <dgm:spPr/>
    </dgm:pt>
    <dgm:pt modelId="{0C3870D6-2828-40D8-8866-B079D68D9B13}" type="pres">
      <dgm:prSet presAssocID="{7C72BC17-E93C-4062-8316-F7173DB61D2D}" presName="sibTrans" presStyleCnt="0"/>
      <dgm:spPr/>
    </dgm:pt>
    <dgm:pt modelId="{A81BD07E-6B19-41E8-8D45-C9408D928728}" type="pres">
      <dgm:prSet presAssocID="{7C72BC17-E93C-4062-8316-F7173DB61D2D}" presName="space" presStyleCnt="0"/>
      <dgm:spPr/>
    </dgm:pt>
    <dgm:pt modelId="{85E1C368-3022-4B2F-89A1-DD85E7D1193A}" type="pres">
      <dgm:prSet presAssocID="{DF9A261D-B583-41D2-A126-46A598A83C93}" presName="composite" presStyleCnt="0"/>
      <dgm:spPr/>
    </dgm:pt>
    <dgm:pt modelId="{C0BAB4CA-0C9C-40C4-A862-828D9103EAA4}" type="pres">
      <dgm:prSet presAssocID="{DF9A261D-B583-41D2-A126-46A598A83C93}" presName="LShape" presStyleLbl="alignNode1" presStyleIdx="2" presStyleCnt="5"/>
      <dgm:spPr/>
    </dgm:pt>
    <dgm:pt modelId="{DA5D6757-96A3-4728-B060-AA2535111959}" type="pres">
      <dgm:prSet presAssocID="{DF9A261D-B583-41D2-A126-46A598A83C93}" presName="ParentText" presStyleLbl="revTx" presStyleIdx="1" presStyleCnt="3">
        <dgm:presLayoutVars>
          <dgm:chMax val="0"/>
          <dgm:chPref val="0"/>
          <dgm:bulletEnabled val="1"/>
        </dgm:presLayoutVars>
      </dgm:prSet>
      <dgm:spPr/>
    </dgm:pt>
    <dgm:pt modelId="{969D30E3-7A1C-46B0-B871-C57A1190BC5F}" type="pres">
      <dgm:prSet presAssocID="{DF9A261D-B583-41D2-A126-46A598A83C93}" presName="Triangle" presStyleLbl="alignNode1" presStyleIdx="3" presStyleCnt="5"/>
      <dgm:spPr/>
    </dgm:pt>
    <dgm:pt modelId="{D0A1C445-16EB-4E41-A2E7-416D3BF37C8E}" type="pres">
      <dgm:prSet presAssocID="{F6855479-1B62-45E1-ABBB-9B774A7CED30}" presName="sibTrans" presStyleCnt="0"/>
      <dgm:spPr/>
    </dgm:pt>
    <dgm:pt modelId="{C3182D9C-AF7F-43EB-A3CB-C3058E6BF637}" type="pres">
      <dgm:prSet presAssocID="{F6855479-1B62-45E1-ABBB-9B774A7CED30}" presName="space" presStyleCnt="0"/>
      <dgm:spPr/>
    </dgm:pt>
    <dgm:pt modelId="{A9CB212F-4B25-4494-B6E4-68A66F5C0258}" type="pres">
      <dgm:prSet presAssocID="{4D7B1634-936D-465B-8812-574FDB5CA3DA}" presName="composite" presStyleCnt="0"/>
      <dgm:spPr/>
    </dgm:pt>
    <dgm:pt modelId="{25F27B3F-9FFA-4AB5-B987-8E09B5C01121}" type="pres">
      <dgm:prSet presAssocID="{4D7B1634-936D-465B-8812-574FDB5CA3DA}" presName="LShape" presStyleLbl="alignNode1" presStyleIdx="4" presStyleCnt="5"/>
      <dgm:spPr/>
    </dgm:pt>
    <dgm:pt modelId="{F497930F-A00F-4B09-AE04-70EDA77EF7EB}" type="pres">
      <dgm:prSet presAssocID="{4D7B1634-936D-465B-8812-574FDB5CA3DA}" presName="ParentText" presStyleLbl="revTx" presStyleIdx="2" presStyleCnt="3">
        <dgm:presLayoutVars>
          <dgm:chMax val="0"/>
          <dgm:chPref val="0"/>
          <dgm:bulletEnabled val="1"/>
        </dgm:presLayoutVars>
      </dgm:prSet>
      <dgm:spPr/>
    </dgm:pt>
  </dgm:ptLst>
  <dgm:cxnLst>
    <dgm:cxn modelId="{E065620D-BBFA-4436-91F5-BD30F71DF593}" type="presOf" srcId="{4D7B1634-936D-465B-8812-574FDB5CA3DA}" destId="{F497930F-A00F-4B09-AE04-70EDA77EF7EB}" srcOrd="0" destOrd="0" presId="urn:microsoft.com/office/officeart/2009/3/layout/StepUpProcess"/>
    <dgm:cxn modelId="{3F2A4C1B-AC7F-4CDC-928B-BA28ACC22E57}" type="presOf" srcId="{DF9A261D-B583-41D2-A126-46A598A83C93}" destId="{DA5D6757-96A3-4728-B060-AA2535111959}" srcOrd="0" destOrd="0" presId="urn:microsoft.com/office/officeart/2009/3/layout/StepUpProcess"/>
    <dgm:cxn modelId="{0C24AE28-6812-4358-83ED-542100CC1F08}" type="presOf" srcId="{C21FE64E-4F56-4F3B-8CA6-CD381844402B}" destId="{29A8A8D4-FA78-42C2-B5B2-0EE87B90BA4B}" srcOrd="0" destOrd="0" presId="urn:microsoft.com/office/officeart/2009/3/layout/StepUpProcess"/>
    <dgm:cxn modelId="{E6B7F43F-1E1D-4C83-B40C-16A95B6E9495}" srcId="{2ADF16C9-7BF3-4EDE-8CAA-ACE9F4C49811}" destId="{4D7B1634-936D-465B-8812-574FDB5CA3DA}" srcOrd="2" destOrd="0" parTransId="{BF609F2B-A9C7-47FA-84AC-7E7CCB3889A9}" sibTransId="{8260D78C-0097-4167-8598-2BCCDDF208CA}"/>
    <dgm:cxn modelId="{05805D7B-42BF-41B6-A750-AFF6EAC4E0A3}" type="presOf" srcId="{2ADF16C9-7BF3-4EDE-8CAA-ACE9F4C49811}" destId="{5376281E-C71A-4047-A785-4BBFB5B7DE6F}" srcOrd="0" destOrd="0" presId="urn:microsoft.com/office/officeart/2009/3/layout/StepUpProcess"/>
    <dgm:cxn modelId="{F434E195-6301-4017-AA37-4253D3C31C38}" srcId="{2ADF16C9-7BF3-4EDE-8CAA-ACE9F4C49811}" destId="{DF9A261D-B583-41D2-A126-46A598A83C93}" srcOrd="1" destOrd="0" parTransId="{8116C12B-9DA2-4DF3-94A8-628D7AB69FD8}" sibTransId="{F6855479-1B62-45E1-ABBB-9B774A7CED30}"/>
    <dgm:cxn modelId="{0454F3D3-BB13-4F79-B168-99A53461E176}" srcId="{2ADF16C9-7BF3-4EDE-8CAA-ACE9F4C49811}" destId="{C21FE64E-4F56-4F3B-8CA6-CD381844402B}" srcOrd="0" destOrd="0" parTransId="{2B932DDB-E4EA-43CD-9A10-315A9E6081AD}" sibTransId="{7C72BC17-E93C-4062-8316-F7173DB61D2D}"/>
    <dgm:cxn modelId="{95CC6C75-D17D-4587-8BBD-2602EACD8412}" type="presParOf" srcId="{5376281E-C71A-4047-A785-4BBFB5B7DE6F}" destId="{77401EAF-7064-47AE-9A65-B5827ADDD5CB}" srcOrd="0" destOrd="0" presId="urn:microsoft.com/office/officeart/2009/3/layout/StepUpProcess"/>
    <dgm:cxn modelId="{A1CBE619-32FA-469E-AAA8-8F78AA448C6A}" type="presParOf" srcId="{77401EAF-7064-47AE-9A65-B5827ADDD5CB}" destId="{A68F580A-67AE-4474-8531-443216B1F65F}" srcOrd="0" destOrd="0" presId="urn:microsoft.com/office/officeart/2009/3/layout/StepUpProcess"/>
    <dgm:cxn modelId="{DC82D5D9-B528-4F50-990C-703BA3858CD4}" type="presParOf" srcId="{77401EAF-7064-47AE-9A65-B5827ADDD5CB}" destId="{29A8A8D4-FA78-42C2-B5B2-0EE87B90BA4B}" srcOrd="1" destOrd="0" presId="urn:microsoft.com/office/officeart/2009/3/layout/StepUpProcess"/>
    <dgm:cxn modelId="{941AEDCC-BC19-4D57-AE81-771C2868B830}" type="presParOf" srcId="{77401EAF-7064-47AE-9A65-B5827ADDD5CB}" destId="{8102D781-28B0-4A25-87A5-E78179DCD14A}" srcOrd="2" destOrd="0" presId="urn:microsoft.com/office/officeart/2009/3/layout/StepUpProcess"/>
    <dgm:cxn modelId="{51FC5F25-14B5-488F-8B9E-BA5863248CB4}" type="presParOf" srcId="{5376281E-C71A-4047-A785-4BBFB5B7DE6F}" destId="{0C3870D6-2828-40D8-8866-B079D68D9B13}" srcOrd="1" destOrd="0" presId="urn:microsoft.com/office/officeart/2009/3/layout/StepUpProcess"/>
    <dgm:cxn modelId="{95DFFB4D-A817-42E2-A5A8-99CD8F54329D}" type="presParOf" srcId="{0C3870D6-2828-40D8-8866-B079D68D9B13}" destId="{A81BD07E-6B19-41E8-8D45-C9408D928728}" srcOrd="0" destOrd="0" presId="urn:microsoft.com/office/officeart/2009/3/layout/StepUpProcess"/>
    <dgm:cxn modelId="{D61BBD20-1892-47BD-9776-0589B268483B}" type="presParOf" srcId="{5376281E-C71A-4047-A785-4BBFB5B7DE6F}" destId="{85E1C368-3022-4B2F-89A1-DD85E7D1193A}" srcOrd="2" destOrd="0" presId="urn:microsoft.com/office/officeart/2009/3/layout/StepUpProcess"/>
    <dgm:cxn modelId="{C8B2F398-ADBD-437D-AA43-A099C07A96CB}" type="presParOf" srcId="{85E1C368-3022-4B2F-89A1-DD85E7D1193A}" destId="{C0BAB4CA-0C9C-40C4-A862-828D9103EAA4}" srcOrd="0" destOrd="0" presId="urn:microsoft.com/office/officeart/2009/3/layout/StepUpProcess"/>
    <dgm:cxn modelId="{6095D331-918E-49ED-B6CA-F7A73709DF5F}" type="presParOf" srcId="{85E1C368-3022-4B2F-89A1-DD85E7D1193A}" destId="{DA5D6757-96A3-4728-B060-AA2535111959}" srcOrd="1" destOrd="0" presId="urn:microsoft.com/office/officeart/2009/3/layout/StepUpProcess"/>
    <dgm:cxn modelId="{72E9707B-8444-4F57-929D-8348E198CC90}" type="presParOf" srcId="{85E1C368-3022-4B2F-89A1-DD85E7D1193A}" destId="{969D30E3-7A1C-46B0-B871-C57A1190BC5F}" srcOrd="2" destOrd="0" presId="urn:microsoft.com/office/officeart/2009/3/layout/StepUpProcess"/>
    <dgm:cxn modelId="{CFAA37F4-ADED-4E49-89E8-A877A7BFBBB0}" type="presParOf" srcId="{5376281E-C71A-4047-A785-4BBFB5B7DE6F}" destId="{D0A1C445-16EB-4E41-A2E7-416D3BF37C8E}" srcOrd="3" destOrd="0" presId="urn:microsoft.com/office/officeart/2009/3/layout/StepUpProcess"/>
    <dgm:cxn modelId="{1BD2F546-0B7A-4E1D-9500-2042956A5255}" type="presParOf" srcId="{D0A1C445-16EB-4E41-A2E7-416D3BF37C8E}" destId="{C3182D9C-AF7F-43EB-A3CB-C3058E6BF637}" srcOrd="0" destOrd="0" presId="urn:microsoft.com/office/officeart/2009/3/layout/StepUpProcess"/>
    <dgm:cxn modelId="{FC96BC42-6BD7-46A0-A8C5-EB309492599B}" type="presParOf" srcId="{5376281E-C71A-4047-A785-4BBFB5B7DE6F}" destId="{A9CB212F-4B25-4494-B6E4-68A66F5C0258}" srcOrd="4" destOrd="0" presId="urn:microsoft.com/office/officeart/2009/3/layout/StepUpProcess"/>
    <dgm:cxn modelId="{66C41ACD-BCAF-4BEE-8DC4-B4FCA4675FF7}" type="presParOf" srcId="{A9CB212F-4B25-4494-B6E4-68A66F5C0258}" destId="{25F27B3F-9FFA-4AB5-B987-8E09B5C01121}" srcOrd="0" destOrd="0" presId="urn:microsoft.com/office/officeart/2009/3/layout/StepUpProcess"/>
    <dgm:cxn modelId="{25B2082E-B340-465A-BDB4-FD98DAC3C662}" type="presParOf" srcId="{A9CB212F-4B25-4494-B6E4-68A66F5C0258}" destId="{F497930F-A00F-4B09-AE04-70EDA77EF7EB}"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B6DB7-45DD-4B31-AE3D-B223CD01922A}"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n-US"/>
        </a:p>
      </dgm:t>
    </dgm:pt>
    <dgm:pt modelId="{804268F4-0C04-47F2-A1DE-951790D6DC97}">
      <dgm:prSet custT="1"/>
      <dgm:spPr/>
      <dgm:t>
        <a:bodyPr/>
        <a:lstStyle/>
        <a:p>
          <a:pPr algn="ctr" rtl="0"/>
          <a:r>
            <a:rPr lang="en-US" sz="3600" u="none" dirty="0">
              <a:latin typeface="Trebuchet MS" panose="020B0603020202020204" pitchFamily="34" charset="0"/>
            </a:rPr>
            <a:t>Income Applications</a:t>
          </a:r>
        </a:p>
      </dgm:t>
    </dgm:pt>
    <dgm:pt modelId="{02621570-5430-45FB-B938-37ECA66F96CA}" type="parTrans" cxnId="{B0B7F91E-72E7-45EE-BD51-A3FF87FEA172}">
      <dgm:prSet/>
      <dgm:spPr/>
      <dgm:t>
        <a:bodyPr/>
        <a:lstStyle/>
        <a:p>
          <a:endParaRPr lang="en-US"/>
        </a:p>
      </dgm:t>
    </dgm:pt>
    <dgm:pt modelId="{3ACA4F97-F32F-49A4-988B-2BC9809BA197}" type="sibTrans" cxnId="{B0B7F91E-72E7-45EE-BD51-A3FF87FEA172}">
      <dgm:prSet/>
      <dgm:spPr/>
      <dgm:t>
        <a:bodyPr/>
        <a:lstStyle/>
        <a:p>
          <a:endParaRPr lang="en-US"/>
        </a:p>
      </dgm:t>
    </dgm:pt>
    <dgm:pt modelId="{595B2E83-96FC-4423-9D17-B80FB58D8111}">
      <dgm:prSet custT="1"/>
      <dgm:spPr/>
      <dgm:t>
        <a:bodyPr/>
        <a:lstStyle/>
        <a:p>
          <a:pPr algn="ctr" rtl="0"/>
          <a:r>
            <a:rPr lang="en-US" sz="3600" u="none" dirty="0">
              <a:latin typeface="Trebuchet MS" panose="020B0603020202020204" pitchFamily="34" charset="0"/>
            </a:rPr>
            <a:t>Categorical Eligibility</a:t>
          </a:r>
        </a:p>
      </dgm:t>
    </dgm:pt>
    <dgm:pt modelId="{B68D6B22-B43B-4AC2-A64E-EE07F9CAA219}" type="parTrans" cxnId="{51DC613E-A781-4245-BF0A-AD8635E39B89}">
      <dgm:prSet/>
      <dgm:spPr/>
      <dgm:t>
        <a:bodyPr/>
        <a:lstStyle/>
        <a:p>
          <a:endParaRPr lang="en-US"/>
        </a:p>
      </dgm:t>
    </dgm:pt>
    <dgm:pt modelId="{A6BA8E91-B9EE-4E61-B084-74892A23AEEF}" type="sibTrans" cxnId="{51DC613E-A781-4245-BF0A-AD8635E39B89}">
      <dgm:prSet/>
      <dgm:spPr/>
      <dgm:t>
        <a:bodyPr/>
        <a:lstStyle/>
        <a:p>
          <a:endParaRPr lang="en-US"/>
        </a:p>
      </dgm:t>
    </dgm:pt>
    <dgm:pt modelId="{1D4ED575-2FB4-4BEB-96BE-65BB0B45981B}">
      <dgm:prSet custT="1"/>
      <dgm:spPr/>
      <dgm:t>
        <a:bodyPr/>
        <a:lstStyle/>
        <a:p>
          <a:pPr algn="ctr" rtl="0"/>
          <a:r>
            <a:rPr lang="en-US" sz="2800" dirty="0">
              <a:latin typeface="+mn-lt"/>
            </a:rPr>
            <a:t>Provides income and household size in order to establish free, reduced-price, or paid eligibility for all students in the household</a:t>
          </a:r>
        </a:p>
      </dgm:t>
    </dgm:pt>
    <dgm:pt modelId="{09D563C3-2C92-4BFA-AD63-67C5A87330C0}" type="parTrans" cxnId="{E04812EB-52F7-4DCF-AFDF-2C91C800CC8B}">
      <dgm:prSet/>
      <dgm:spPr/>
      <dgm:t>
        <a:bodyPr/>
        <a:lstStyle/>
        <a:p>
          <a:endParaRPr lang="en-US"/>
        </a:p>
      </dgm:t>
    </dgm:pt>
    <dgm:pt modelId="{22D61ED7-49DA-42B5-9CAD-977B307D2204}" type="sibTrans" cxnId="{E04812EB-52F7-4DCF-AFDF-2C91C800CC8B}">
      <dgm:prSet/>
      <dgm:spPr/>
      <dgm:t>
        <a:bodyPr/>
        <a:lstStyle/>
        <a:p>
          <a:endParaRPr lang="en-US"/>
        </a:p>
      </dgm:t>
    </dgm:pt>
    <dgm:pt modelId="{CE22885E-6830-450C-803F-22B948F207F6}">
      <dgm:prSet custT="1"/>
      <dgm:spPr/>
      <dgm:t>
        <a:bodyPr/>
        <a:lstStyle/>
        <a:p>
          <a:pPr algn="ctr" rtl="0"/>
          <a:r>
            <a:rPr lang="en-US" sz="2800" dirty="0">
              <a:latin typeface="+mn-lt"/>
            </a:rPr>
            <a:t>Provides free eligibility based on a child’s (or any household member) participation in an Assistance Program, or designation as </a:t>
          </a:r>
          <a:r>
            <a:rPr lang="en-US" sz="2800" b="1" u="none" dirty="0">
              <a:solidFill>
                <a:srgbClr val="EF7521"/>
              </a:solidFill>
              <a:latin typeface="+mn-lt"/>
            </a:rPr>
            <a:t>OSCE</a:t>
          </a:r>
        </a:p>
      </dgm:t>
    </dgm:pt>
    <dgm:pt modelId="{68090008-C167-4314-9B88-0F2C508183E8}" type="parTrans" cxnId="{33BD76E4-72CF-42B7-A12E-636EB4D8F7F2}">
      <dgm:prSet/>
      <dgm:spPr/>
      <dgm:t>
        <a:bodyPr/>
        <a:lstStyle/>
        <a:p>
          <a:endParaRPr lang="en-US"/>
        </a:p>
      </dgm:t>
    </dgm:pt>
    <dgm:pt modelId="{879234A3-1C68-4BA0-B717-EB1F7F0B4CF6}" type="sibTrans" cxnId="{33BD76E4-72CF-42B7-A12E-636EB4D8F7F2}">
      <dgm:prSet/>
      <dgm:spPr/>
      <dgm:t>
        <a:bodyPr/>
        <a:lstStyle/>
        <a:p>
          <a:endParaRPr lang="en-US"/>
        </a:p>
      </dgm:t>
    </dgm:pt>
    <dgm:pt modelId="{63EDECDA-1592-4724-A717-1367BE865007}" type="pres">
      <dgm:prSet presAssocID="{8B7B6DB7-45DD-4B31-AE3D-B223CD01922A}" presName="Name0" presStyleCnt="0">
        <dgm:presLayoutVars>
          <dgm:chMax/>
          <dgm:chPref/>
          <dgm:dir/>
        </dgm:presLayoutVars>
      </dgm:prSet>
      <dgm:spPr/>
    </dgm:pt>
    <dgm:pt modelId="{F04259A8-BEDA-49A4-BCD8-B3E447E42993}" type="pres">
      <dgm:prSet presAssocID="{804268F4-0C04-47F2-A1DE-951790D6DC97}" presName="parenttextcomposite" presStyleCnt="0"/>
      <dgm:spPr/>
    </dgm:pt>
    <dgm:pt modelId="{A7E417BA-431E-4FB7-9654-BAA011FBDC0E}" type="pres">
      <dgm:prSet presAssocID="{804268F4-0C04-47F2-A1DE-951790D6DC97}" presName="parenttext" presStyleLbl="revTx" presStyleIdx="0" presStyleCnt="2" custLinFactNeighborX="-455" custLinFactNeighborY="-20748">
        <dgm:presLayoutVars>
          <dgm:chMax/>
          <dgm:chPref val="2"/>
          <dgm:bulletEnabled val="1"/>
        </dgm:presLayoutVars>
      </dgm:prSet>
      <dgm:spPr/>
    </dgm:pt>
    <dgm:pt modelId="{5FD4CC03-480D-458F-9E37-A2A2CB7BF6CD}" type="pres">
      <dgm:prSet presAssocID="{804268F4-0C04-47F2-A1DE-951790D6DC97}" presName="composite" presStyleCnt="0"/>
      <dgm:spPr/>
    </dgm:pt>
    <dgm:pt modelId="{3BD3D7F6-4976-4CEA-BE6B-8D9947D842C9}" type="pres">
      <dgm:prSet presAssocID="{804268F4-0C04-47F2-A1DE-951790D6DC97}" presName="chevron1" presStyleLbl="alignNode1" presStyleIdx="0" presStyleCnt="14"/>
      <dgm:spPr/>
    </dgm:pt>
    <dgm:pt modelId="{10D97DB1-47EA-4CC6-A2F2-354A037D65F5}" type="pres">
      <dgm:prSet presAssocID="{804268F4-0C04-47F2-A1DE-951790D6DC97}" presName="chevron2" presStyleLbl="alignNode1" presStyleIdx="1" presStyleCnt="14"/>
      <dgm:spPr/>
    </dgm:pt>
    <dgm:pt modelId="{805FEB65-3273-414A-AC9F-AEF4AD2FDC6A}" type="pres">
      <dgm:prSet presAssocID="{804268F4-0C04-47F2-A1DE-951790D6DC97}" presName="chevron3" presStyleLbl="alignNode1" presStyleIdx="2" presStyleCnt="14"/>
      <dgm:spPr/>
    </dgm:pt>
    <dgm:pt modelId="{5795DDA9-1F4D-4F4B-912A-35C80DBE491F}" type="pres">
      <dgm:prSet presAssocID="{804268F4-0C04-47F2-A1DE-951790D6DC97}" presName="chevron4" presStyleLbl="alignNode1" presStyleIdx="3" presStyleCnt="14"/>
      <dgm:spPr/>
    </dgm:pt>
    <dgm:pt modelId="{1A9FF826-8F59-4C6C-81C9-E7559F3F8E12}" type="pres">
      <dgm:prSet presAssocID="{804268F4-0C04-47F2-A1DE-951790D6DC97}" presName="chevron5" presStyleLbl="alignNode1" presStyleIdx="4" presStyleCnt="14"/>
      <dgm:spPr/>
    </dgm:pt>
    <dgm:pt modelId="{29585D1F-1618-473D-B4C6-195839A5D1B3}" type="pres">
      <dgm:prSet presAssocID="{804268F4-0C04-47F2-A1DE-951790D6DC97}" presName="chevron6" presStyleLbl="alignNode1" presStyleIdx="5" presStyleCnt="14"/>
      <dgm:spPr/>
    </dgm:pt>
    <dgm:pt modelId="{BAF62405-437E-4D47-ACCE-319661EFD84A}" type="pres">
      <dgm:prSet presAssocID="{804268F4-0C04-47F2-A1DE-951790D6DC97}" presName="chevron7" presStyleLbl="alignNode1" presStyleIdx="6" presStyleCnt="14"/>
      <dgm:spPr/>
    </dgm:pt>
    <dgm:pt modelId="{9B17B4B4-29EB-4F16-9BDB-AB0E8A03F49A}" type="pres">
      <dgm:prSet presAssocID="{804268F4-0C04-47F2-A1DE-951790D6DC97}" presName="childtext" presStyleLbl="solidFgAcc1" presStyleIdx="0" presStyleCnt="2">
        <dgm:presLayoutVars>
          <dgm:chMax/>
          <dgm:chPref val="0"/>
          <dgm:bulletEnabled val="1"/>
        </dgm:presLayoutVars>
      </dgm:prSet>
      <dgm:spPr/>
    </dgm:pt>
    <dgm:pt modelId="{21B365E0-84D9-446B-ABC5-58344BFF66F9}" type="pres">
      <dgm:prSet presAssocID="{3ACA4F97-F32F-49A4-988B-2BC9809BA197}" presName="sibTrans" presStyleCnt="0"/>
      <dgm:spPr/>
    </dgm:pt>
    <dgm:pt modelId="{CEAAF2BE-777C-4D0F-8B60-360F86CF6F79}" type="pres">
      <dgm:prSet presAssocID="{595B2E83-96FC-4423-9D17-B80FB58D8111}" presName="parenttextcomposite" presStyleCnt="0"/>
      <dgm:spPr/>
    </dgm:pt>
    <dgm:pt modelId="{7FB699E5-F473-4099-8D46-D2C1233EEB62}" type="pres">
      <dgm:prSet presAssocID="{595B2E83-96FC-4423-9D17-B80FB58D8111}" presName="parenttext" presStyleLbl="revTx" presStyleIdx="1" presStyleCnt="2">
        <dgm:presLayoutVars>
          <dgm:chMax/>
          <dgm:chPref val="2"/>
          <dgm:bulletEnabled val="1"/>
        </dgm:presLayoutVars>
      </dgm:prSet>
      <dgm:spPr/>
    </dgm:pt>
    <dgm:pt modelId="{75F54482-4426-4B4B-8041-DCAA1C290B65}" type="pres">
      <dgm:prSet presAssocID="{595B2E83-96FC-4423-9D17-B80FB58D8111}" presName="composite" presStyleCnt="0"/>
      <dgm:spPr/>
    </dgm:pt>
    <dgm:pt modelId="{23D7C88E-D95B-4021-A572-6CD7863B667C}" type="pres">
      <dgm:prSet presAssocID="{595B2E83-96FC-4423-9D17-B80FB58D8111}" presName="chevron1" presStyleLbl="alignNode1" presStyleIdx="7" presStyleCnt="14"/>
      <dgm:spPr/>
    </dgm:pt>
    <dgm:pt modelId="{273A84EB-DB54-4EED-A017-0B729389287E}" type="pres">
      <dgm:prSet presAssocID="{595B2E83-96FC-4423-9D17-B80FB58D8111}" presName="chevron2" presStyleLbl="alignNode1" presStyleIdx="8" presStyleCnt="14"/>
      <dgm:spPr/>
    </dgm:pt>
    <dgm:pt modelId="{06755401-4A5B-445C-99EB-1D2BE003AC4A}" type="pres">
      <dgm:prSet presAssocID="{595B2E83-96FC-4423-9D17-B80FB58D8111}" presName="chevron3" presStyleLbl="alignNode1" presStyleIdx="9" presStyleCnt="14"/>
      <dgm:spPr/>
    </dgm:pt>
    <dgm:pt modelId="{B4FBAED9-9A53-4094-A9DF-B04FBECE2FCE}" type="pres">
      <dgm:prSet presAssocID="{595B2E83-96FC-4423-9D17-B80FB58D8111}" presName="chevron4" presStyleLbl="alignNode1" presStyleIdx="10" presStyleCnt="14"/>
      <dgm:spPr/>
    </dgm:pt>
    <dgm:pt modelId="{957959AE-144C-4113-867C-84A5FE1FC2BA}" type="pres">
      <dgm:prSet presAssocID="{595B2E83-96FC-4423-9D17-B80FB58D8111}" presName="chevron5" presStyleLbl="alignNode1" presStyleIdx="11" presStyleCnt="14"/>
      <dgm:spPr/>
    </dgm:pt>
    <dgm:pt modelId="{2EA38E93-B8C3-4D00-BFB0-1F5FE877608A}" type="pres">
      <dgm:prSet presAssocID="{595B2E83-96FC-4423-9D17-B80FB58D8111}" presName="chevron6" presStyleLbl="alignNode1" presStyleIdx="12" presStyleCnt="14"/>
      <dgm:spPr/>
    </dgm:pt>
    <dgm:pt modelId="{333220CA-4CA9-4209-8711-434EC4DE989A}" type="pres">
      <dgm:prSet presAssocID="{595B2E83-96FC-4423-9D17-B80FB58D8111}" presName="chevron7" presStyleLbl="alignNode1" presStyleIdx="13" presStyleCnt="14"/>
      <dgm:spPr/>
    </dgm:pt>
    <dgm:pt modelId="{716133EF-396E-4FE5-9992-275D9CC7CEC5}" type="pres">
      <dgm:prSet presAssocID="{595B2E83-96FC-4423-9D17-B80FB58D8111}" presName="childtext" presStyleLbl="solidFgAcc1" presStyleIdx="1" presStyleCnt="2">
        <dgm:presLayoutVars>
          <dgm:chMax/>
          <dgm:chPref val="0"/>
          <dgm:bulletEnabled val="1"/>
        </dgm:presLayoutVars>
      </dgm:prSet>
      <dgm:spPr/>
    </dgm:pt>
  </dgm:ptLst>
  <dgm:cxnLst>
    <dgm:cxn modelId="{FF87621A-08F9-4201-83F4-13448A171BA8}" type="presOf" srcId="{1D4ED575-2FB4-4BEB-96BE-65BB0B45981B}" destId="{9B17B4B4-29EB-4F16-9BDB-AB0E8A03F49A}" srcOrd="0" destOrd="0" presId="urn:microsoft.com/office/officeart/2008/layout/VerticalAccentList"/>
    <dgm:cxn modelId="{B0B7F91E-72E7-45EE-BD51-A3FF87FEA172}" srcId="{8B7B6DB7-45DD-4B31-AE3D-B223CD01922A}" destId="{804268F4-0C04-47F2-A1DE-951790D6DC97}" srcOrd="0" destOrd="0" parTransId="{02621570-5430-45FB-B938-37ECA66F96CA}" sibTransId="{3ACA4F97-F32F-49A4-988B-2BC9809BA197}"/>
    <dgm:cxn modelId="{51DC613E-A781-4245-BF0A-AD8635E39B89}" srcId="{8B7B6DB7-45DD-4B31-AE3D-B223CD01922A}" destId="{595B2E83-96FC-4423-9D17-B80FB58D8111}" srcOrd="1" destOrd="0" parTransId="{B68D6B22-B43B-4AC2-A64E-EE07F9CAA219}" sibTransId="{A6BA8E91-B9EE-4E61-B084-74892A23AEEF}"/>
    <dgm:cxn modelId="{34251C61-4E79-45C1-9CA8-60EF8AD72B36}" type="presOf" srcId="{595B2E83-96FC-4423-9D17-B80FB58D8111}" destId="{7FB699E5-F473-4099-8D46-D2C1233EEB62}" srcOrd="0" destOrd="0" presId="urn:microsoft.com/office/officeart/2008/layout/VerticalAccentList"/>
    <dgm:cxn modelId="{6A1A59A5-0709-4B8E-9DB7-422CE615419F}" type="presOf" srcId="{CE22885E-6830-450C-803F-22B948F207F6}" destId="{716133EF-396E-4FE5-9992-275D9CC7CEC5}" srcOrd="0" destOrd="0" presId="urn:microsoft.com/office/officeart/2008/layout/VerticalAccentList"/>
    <dgm:cxn modelId="{C3C75DCE-DC30-4B1B-ACA8-57404C57C6D7}" type="presOf" srcId="{804268F4-0C04-47F2-A1DE-951790D6DC97}" destId="{A7E417BA-431E-4FB7-9654-BAA011FBDC0E}" srcOrd="0" destOrd="0" presId="urn:microsoft.com/office/officeart/2008/layout/VerticalAccentList"/>
    <dgm:cxn modelId="{33BD76E4-72CF-42B7-A12E-636EB4D8F7F2}" srcId="{595B2E83-96FC-4423-9D17-B80FB58D8111}" destId="{CE22885E-6830-450C-803F-22B948F207F6}" srcOrd="0" destOrd="0" parTransId="{68090008-C167-4314-9B88-0F2C508183E8}" sibTransId="{879234A3-1C68-4BA0-B717-EB1F7F0B4CF6}"/>
    <dgm:cxn modelId="{D6B8BEE7-690F-4061-87DF-E84813795E59}" type="presOf" srcId="{8B7B6DB7-45DD-4B31-AE3D-B223CD01922A}" destId="{63EDECDA-1592-4724-A717-1367BE865007}" srcOrd="0" destOrd="0" presId="urn:microsoft.com/office/officeart/2008/layout/VerticalAccentList"/>
    <dgm:cxn modelId="{E04812EB-52F7-4DCF-AFDF-2C91C800CC8B}" srcId="{804268F4-0C04-47F2-A1DE-951790D6DC97}" destId="{1D4ED575-2FB4-4BEB-96BE-65BB0B45981B}" srcOrd="0" destOrd="0" parTransId="{09D563C3-2C92-4BFA-AD63-67C5A87330C0}" sibTransId="{22D61ED7-49DA-42B5-9CAD-977B307D2204}"/>
    <dgm:cxn modelId="{A4638B26-6A04-43CC-9115-BA2A7FEEDE20}" type="presParOf" srcId="{63EDECDA-1592-4724-A717-1367BE865007}" destId="{F04259A8-BEDA-49A4-BCD8-B3E447E42993}" srcOrd="0" destOrd="0" presId="urn:microsoft.com/office/officeart/2008/layout/VerticalAccentList"/>
    <dgm:cxn modelId="{0672972A-613F-4098-8F99-E38CEA6A6298}" type="presParOf" srcId="{F04259A8-BEDA-49A4-BCD8-B3E447E42993}" destId="{A7E417BA-431E-4FB7-9654-BAA011FBDC0E}" srcOrd="0" destOrd="0" presId="urn:microsoft.com/office/officeart/2008/layout/VerticalAccentList"/>
    <dgm:cxn modelId="{44B96248-0486-48CE-B40E-F4862002795B}" type="presParOf" srcId="{63EDECDA-1592-4724-A717-1367BE865007}" destId="{5FD4CC03-480D-458F-9E37-A2A2CB7BF6CD}" srcOrd="1" destOrd="0" presId="urn:microsoft.com/office/officeart/2008/layout/VerticalAccentList"/>
    <dgm:cxn modelId="{D5500681-6B35-4365-9BC9-884042BE10EE}" type="presParOf" srcId="{5FD4CC03-480D-458F-9E37-A2A2CB7BF6CD}" destId="{3BD3D7F6-4976-4CEA-BE6B-8D9947D842C9}" srcOrd="0" destOrd="0" presId="urn:microsoft.com/office/officeart/2008/layout/VerticalAccentList"/>
    <dgm:cxn modelId="{569DE53F-D57C-4620-9151-F7A801065741}" type="presParOf" srcId="{5FD4CC03-480D-458F-9E37-A2A2CB7BF6CD}" destId="{10D97DB1-47EA-4CC6-A2F2-354A037D65F5}" srcOrd="1" destOrd="0" presId="urn:microsoft.com/office/officeart/2008/layout/VerticalAccentList"/>
    <dgm:cxn modelId="{7E9AC8EF-3D06-4416-8231-CFA7116411A6}" type="presParOf" srcId="{5FD4CC03-480D-458F-9E37-A2A2CB7BF6CD}" destId="{805FEB65-3273-414A-AC9F-AEF4AD2FDC6A}" srcOrd="2" destOrd="0" presId="urn:microsoft.com/office/officeart/2008/layout/VerticalAccentList"/>
    <dgm:cxn modelId="{0CECF80B-11C2-4387-862E-05C7F80D69D0}" type="presParOf" srcId="{5FD4CC03-480D-458F-9E37-A2A2CB7BF6CD}" destId="{5795DDA9-1F4D-4F4B-912A-35C80DBE491F}" srcOrd="3" destOrd="0" presId="urn:microsoft.com/office/officeart/2008/layout/VerticalAccentList"/>
    <dgm:cxn modelId="{A66AC2A5-11FE-4F8B-BC55-F56C4D0126E4}" type="presParOf" srcId="{5FD4CC03-480D-458F-9E37-A2A2CB7BF6CD}" destId="{1A9FF826-8F59-4C6C-81C9-E7559F3F8E12}" srcOrd="4" destOrd="0" presId="urn:microsoft.com/office/officeart/2008/layout/VerticalAccentList"/>
    <dgm:cxn modelId="{B1143F18-C87C-4BE0-9D93-616B88140802}" type="presParOf" srcId="{5FD4CC03-480D-458F-9E37-A2A2CB7BF6CD}" destId="{29585D1F-1618-473D-B4C6-195839A5D1B3}" srcOrd="5" destOrd="0" presId="urn:microsoft.com/office/officeart/2008/layout/VerticalAccentList"/>
    <dgm:cxn modelId="{5DA48459-0D8C-4F9C-AC5B-71D7530F6678}" type="presParOf" srcId="{5FD4CC03-480D-458F-9E37-A2A2CB7BF6CD}" destId="{BAF62405-437E-4D47-ACCE-319661EFD84A}" srcOrd="6" destOrd="0" presId="urn:microsoft.com/office/officeart/2008/layout/VerticalAccentList"/>
    <dgm:cxn modelId="{7CB11F90-3F13-4955-B481-936D6545567D}" type="presParOf" srcId="{5FD4CC03-480D-458F-9E37-A2A2CB7BF6CD}" destId="{9B17B4B4-29EB-4F16-9BDB-AB0E8A03F49A}" srcOrd="7" destOrd="0" presId="urn:microsoft.com/office/officeart/2008/layout/VerticalAccentList"/>
    <dgm:cxn modelId="{318723AD-237E-4A3D-AFD8-6395DE35D3E1}" type="presParOf" srcId="{63EDECDA-1592-4724-A717-1367BE865007}" destId="{21B365E0-84D9-446B-ABC5-58344BFF66F9}" srcOrd="2" destOrd="0" presId="urn:microsoft.com/office/officeart/2008/layout/VerticalAccentList"/>
    <dgm:cxn modelId="{7B2F84A0-EA07-48C8-A7F7-98B4F9B5D9A0}" type="presParOf" srcId="{63EDECDA-1592-4724-A717-1367BE865007}" destId="{CEAAF2BE-777C-4D0F-8B60-360F86CF6F79}" srcOrd="3" destOrd="0" presId="urn:microsoft.com/office/officeart/2008/layout/VerticalAccentList"/>
    <dgm:cxn modelId="{A7FC15F9-02FF-4A68-868C-FCB3BE9C4C6A}" type="presParOf" srcId="{CEAAF2BE-777C-4D0F-8B60-360F86CF6F79}" destId="{7FB699E5-F473-4099-8D46-D2C1233EEB62}" srcOrd="0" destOrd="0" presId="urn:microsoft.com/office/officeart/2008/layout/VerticalAccentList"/>
    <dgm:cxn modelId="{62241C11-666A-484D-88A8-1EE044A72CBC}" type="presParOf" srcId="{63EDECDA-1592-4724-A717-1367BE865007}" destId="{75F54482-4426-4B4B-8041-DCAA1C290B65}" srcOrd="4" destOrd="0" presId="urn:microsoft.com/office/officeart/2008/layout/VerticalAccentList"/>
    <dgm:cxn modelId="{20277DFE-25FE-480B-BBCC-7EB8B738B194}" type="presParOf" srcId="{75F54482-4426-4B4B-8041-DCAA1C290B65}" destId="{23D7C88E-D95B-4021-A572-6CD7863B667C}" srcOrd="0" destOrd="0" presId="urn:microsoft.com/office/officeart/2008/layout/VerticalAccentList"/>
    <dgm:cxn modelId="{6CED5090-FADA-40F2-BE0A-7B0F94159D20}" type="presParOf" srcId="{75F54482-4426-4B4B-8041-DCAA1C290B65}" destId="{273A84EB-DB54-4EED-A017-0B729389287E}" srcOrd="1" destOrd="0" presId="urn:microsoft.com/office/officeart/2008/layout/VerticalAccentList"/>
    <dgm:cxn modelId="{5F279AC4-8B24-4409-BDC8-B8CE51B4A42C}" type="presParOf" srcId="{75F54482-4426-4B4B-8041-DCAA1C290B65}" destId="{06755401-4A5B-445C-99EB-1D2BE003AC4A}" srcOrd="2" destOrd="0" presId="urn:microsoft.com/office/officeart/2008/layout/VerticalAccentList"/>
    <dgm:cxn modelId="{208A6682-4ED7-45FF-86CD-3A81D3B72F25}" type="presParOf" srcId="{75F54482-4426-4B4B-8041-DCAA1C290B65}" destId="{B4FBAED9-9A53-4094-A9DF-B04FBECE2FCE}" srcOrd="3" destOrd="0" presId="urn:microsoft.com/office/officeart/2008/layout/VerticalAccentList"/>
    <dgm:cxn modelId="{CAE7FE90-F87D-4CDA-A90F-2413884861A6}" type="presParOf" srcId="{75F54482-4426-4B4B-8041-DCAA1C290B65}" destId="{957959AE-144C-4113-867C-84A5FE1FC2BA}" srcOrd="4" destOrd="0" presId="urn:microsoft.com/office/officeart/2008/layout/VerticalAccentList"/>
    <dgm:cxn modelId="{1F39A205-EFBF-4105-9635-057CBAAADB45}" type="presParOf" srcId="{75F54482-4426-4B4B-8041-DCAA1C290B65}" destId="{2EA38E93-B8C3-4D00-BFB0-1F5FE877608A}" srcOrd="5" destOrd="0" presId="urn:microsoft.com/office/officeart/2008/layout/VerticalAccentList"/>
    <dgm:cxn modelId="{FC78BEEE-443C-4B53-8B2C-875FDB687CA6}" type="presParOf" srcId="{75F54482-4426-4B4B-8041-DCAA1C290B65}" destId="{333220CA-4CA9-4209-8711-434EC4DE989A}" srcOrd="6" destOrd="0" presId="urn:microsoft.com/office/officeart/2008/layout/VerticalAccentList"/>
    <dgm:cxn modelId="{5BACF836-CB5B-440A-A4C2-E3DAD58F28B3}" type="presParOf" srcId="{75F54482-4426-4B4B-8041-DCAA1C290B65}" destId="{716133EF-396E-4FE5-9992-275D9CC7CEC5}"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F2C43A-E1CC-4A1F-97D1-6C688050D6D9}"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5E95B1C1-C6CB-4377-A4FB-5996437F26BC}">
      <dgm:prSet phldrT="[Text]" custT="1"/>
      <dgm:spPr/>
      <dgm:t>
        <a:bodyPr/>
        <a:lstStyle/>
        <a:p>
          <a:r>
            <a:rPr lang="en-US" sz="3200" dirty="0"/>
            <a:t>SNAP</a:t>
          </a:r>
        </a:p>
      </dgm:t>
    </dgm:pt>
    <dgm:pt modelId="{A0E58132-B4EF-42F7-93C0-0A0FA785E188}" type="parTrans" cxnId="{B27B3B7A-86D4-4AA2-A5B4-5F8ACAD9A467}">
      <dgm:prSet/>
      <dgm:spPr/>
      <dgm:t>
        <a:bodyPr/>
        <a:lstStyle/>
        <a:p>
          <a:endParaRPr lang="en-US"/>
        </a:p>
      </dgm:t>
    </dgm:pt>
    <dgm:pt modelId="{2994981C-DA33-4001-AFD3-82DB38974C51}" type="sibTrans" cxnId="{B27B3B7A-86D4-4AA2-A5B4-5F8ACAD9A467}">
      <dgm:prSet/>
      <dgm:spPr/>
      <dgm:t>
        <a:bodyPr/>
        <a:lstStyle/>
        <a:p>
          <a:endParaRPr lang="en-US"/>
        </a:p>
      </dgm:t>
    </dgm:pt>
    <dgm:pt modelId="{333D065C-F0A0-4FD4-A61C-DE39B80E8EEC}">
      <dgm:prSet phldrT="[Text]"/>
      <dgm:spPr/>
      <dgm:t>
        <a:bodyPr/>
        <a:lstStyle/>
        <a:p>
          <a:r>
            <a:rPr lang="en-US" dirty="0"/>
            <a:t>7 alpha numeric characters starting with 1B</a:t>
          </a:r>
        </a:p>
      </dgm:t>
    </dgm:pt>
    <dgm:pt modelId="{7E092DCF-3584-49F7-A4C3-9E6EDB415F97}" type="parTrans" cxnId="{41CC3C44-16EC-4BD3-AE49-985C0C632FE1}">
      <dgm:prSet/>
      <dgm:spPr/>
      <dgm:t>
        <a:bodyPr/>
        <a:lstStyle/>
        <a:p>
          <a:endParaRPr lang="en-US"/>
        </a:p>
      </dgm:t>
    </dgm:pt>
    <dgm:pt modelId="{597FA9F4-23FA-4930-8BF5-700002E28B75}" type="sibTrans" cxnId="{41CC3C44-16EC-4BD3-AE49-985C0C632FE1}">
      <dgm:prSet/>
      <dgm:spPr/>
      <dgm:t>
        <a:bodyPr/>
        <a:lstStyle/>
        <a:p>
          <a:endParaRPr lang="en-US"/>
        </a:p>
      </dgm:t>
    </dgm:pt>
    <dgm:pt modelId="{73E294FE-6B7F-4D46-B436-69703F78EF19}">
      <dgm:prSet phldrT="[Text]" custT="1"/>
      <dgm:spPr/>
      <dgm:t>
        <a:bodyPr/>
        <a:lstStyle/>
        <a:p>
          <a:r>
            <a:rPr lang="en-US" sz="3200" dirty="0"/>
            <a:t>TANF</a:t>
          </a:r>
        </a:p>
      </dgm:t>
    </dgm:pt>
    <dgm:pt modelId="{545984A1-7310-47DF-AA1E-A758E49DE573}" type="parTrans" cxnId="{294FE13E-090F-4FF3-B33F-530171863B46}">
      <dgm:prSet/>
      <dgm:spPr/>
      <dgm:t>
        <a:bodyPr/>
        <a:lstStyle/>
        <a:p>
          <a:endParaRPr lang="en-US"/>
        </a:p>
      </dgm:t>
    </dgm:pt>
    <dgm:pt modelId="{17716F37-C93F-4AAE-A783-63E07C6855BF}" type="sibTrans" cxnId="{294FE13E-090F-4FF3-B33F-530171863B46}">
      <dgm:prSet/>
      <dgm:spPr/>
      <dgm:t>
        <a:bodyPr/>
        <a:lstStyle/>
        <a:p>
          <a:endParaRPr lang="en-US"/>
        </a:p>
      </dgm:t>
    </dgm:pt>
    <dgm:pt modelId="{B0B15DFE-F82C-4695-A8BC-A03D8AC8801D}">
      <dgm:prSet phldrT="[Text]"/>
      <dgm:spPr/>
      <dgm:t>
        <a:bodyPr/>
        <a:lstStyle/>
        <a:p>
          <a:r>
            <a:rPr lang="en-US" dirty="0"/>
            <a:t>7 alpha numeric characters starting with 1B</a:t>
          </a:r>
        </a:p>
      </dgm:t>
    </dgm:pt>
    <dgm:pt modelId="{F21E5868-7A37-49D1-8726-C57EBBEC2F85}" type="parTrans" cxnId="{9D371588-2B36-444D-BDA0-2D4D8327ED1F}">
      <dgm:prSet/>
      <dgm:spPr/>
      <dgm:t>
        <a:bodyPr/>
        <a:lstStyle/>
        <a:p>
          <a:endParaRPr lang="en-US"/>
        </a:p>
      </dgm:t>
    </dgm:pt>
    <dgm:pt modelId="{EEFA18E3-3BD0-4BD3-A58D-79936269ACE0}" type="sibTrans" cxnId="{9D371588-2B36-444D-BDA0-2D4D8327ED1F}">
      <dgm:prSet/>
      <dgm:spPr/>
      <dgm:t>
        <a:bodyPr/>
        <a:lstStyle/>
        <a:p>
          <a:endParaRPr lang="en-US"/>
        </a:p>
      </dgm:t>
    </dgm:pt>
    <dgm:pt modelId="{FB2E865B-1959-4E0A-B4FB-04445149F361}">
      <dgm:prSet phldrT="[Text]" custT="1"/>
      <dgm:spPr/>
      <dgm:t>
        <a:bodyPr/>
        <a:lstStyle/>
        <a:p>
          <a:r>
            <a:rPr lang="en-US" sz="3200" dirty="0"/>
            <a:t>FDPIR</a:t>
          </a:r>
        </a:p>
      </dgm:t>
    </dgm:pt>
    <dgm:pt modelId="{E62F813D-4BA9-406E-894C-09B4A58440B7}" type="parTrans" cxnId="{5F6FF91E-61D9-44E9-A98D-FC2F603EB28C}">
      <dgm:prSet/>
      <dgm:spPr/>
      <dgm:t>
        <a:bodyPr/>
        <a:lstStyle/>
        <a:p>
          <a:endParaRPr lang="en-US"/>
        </a:p>
      </dgm:t>
    </dgm:pt>
    <dgm:pt modelId="{DA0859BE-938A-43CF-9B52-532A48A291AC}" type="sibTrans" cxnId="{5F6FF91E-61D9-44E9-A98D-FC2F603EB28C}">
      <dgm:prSet/>
      <dgm:spPr/>
      <dgm:t>
        <a:bodyPr/>
        <a:lstStyle/>
        <a:p>
          <a:endParaRPr lang="en-US"/>
        </a:p>
      </dgm:t>
    </dgm:pt>
    <dgm:pt modelId="{56568030-B67D-4F7E-BF54-9F6D62D0EDED}">
      <dgm:prSet phldrT="[Text]"/>
      <dgm:spPr/>
      <dgm:t>
        <a:bodyPr/>
        <a:lstStyle/>
        <a:p>
          <a:r>
            <a:rPr lang="en-US" dirty="0"/>
            <a:t>9 numeric digits</a:t>
          </a:r>
        </a:p>
      </dgm:t>
    </dgm:pt>
    <dgm:pt modelId="{E739FD8B-978F-44BD-AFD4-7B03DE3551A9}" type="parTrans" cxnId="{C40921BE-3F4B-46C6-9CC1-2246D5E5BF6C}">
      <dgm:prSet/>
      <dgm:spPr/>
      <dgm:t>
        <a:bodyPr/>
        <a:lstStyle/>
        <a:p>
          <a:endParaRPr lang="en-US"/>
        </a:p>
      </dgm:t>
    </dgm:pt>
    <dgm:pt modelId="{F25E39A6-F349-46D8-8AD3-C2FF271AF932}" type="sibTrans" cxnId="{C40921BE-3F4B-46C6-9CC1-2246D5E5BF6C}">
      <dgm:prSet/>
      <dgm:spPr/>
      <dgm:t>
        <a:bodyPr/>
        <a:lstStyle/>
        <a:p>
          <a:endParaRPr lang="en-US"/>
        </a:p>
      </dgm:t>
    </dgm:pt>
    <dgm:pt modelId="{EB3B145D-39D3-4A95-8BAC-CFB14B8392AB}" type="pres">
      <dgm:prSet presAssocID="{B7F2C43A-E1CC-4A1F-97D1-6C688050D6D9}" presName="vert0" presStyleCnt="0">
        <dgm:presLayoutVars>
          <dgm:dir/>
          <dgm:animOne val="branch"/>
          <dgm:animLvl val="lvl"/>
        </dgm:presLayoutVars>
      </dgm:prSet>
      <dgm:spPr/>
    </dgm:pt>
    <dgm:pt modelId="{B14A431E-0210-4AC0-BF4C-0A4F5BC22910}" type="pres">
      <dgm:prSet presAssocID="{5E95B1C1-C6CB-4377-A4FB-5996437F26BC}" presName="thickLine" presStyleLbl="alignNode1" presStyleIdx="0" presStyleCnt="3"/>
      <dgm:spPr/>
    </dgm:pt>
    <dgm:pt modelId="{C7DC441B-8D4A-49C1-A53A-678911635759}" type="pres">
      <dgm:prSet presAssocID="{5E95B1C1-C6CB-4377-A4FB-5996437F26BC}" presName="horz1" presStyleCnt="0"/>
      <dgm:spPr/>
    </dgm:pt>
    <dgm:pt modelId="{7E56996B-6954-4644-BE02-186607492978}" type="pres">
      <dgm:prSet presAssocID="{5E95B1C1-C6CB-4377-A4FB-5996437F26BC}" presName="tx1" presStyleLbl="revTx" presStyleIdx="0" presStyleCnt="6"/>
      <dgm:spPr/>
    </dgm:pt>
    <dgm:pt modelId="{1005C858-86E3-4744-B3F3-AE1FB060F433}" type="pres">
      <dgm:prSet presAssocID="{5E95B1C1-C6CB-4377-A4FB-5996437F26BC}" presName="vert1" presStyleCnt="0"/>
      <dgm:spPr/>
    </dgm:pt>
    <dgm:pt modelId="{97F60F3D-C74A-42B4-B46D-077C842B57EE}" type="pres">
      <dgm:prSet presAssocID="{333D065C-F0A0-4FD4-A61C-DE39B80E8EEC}" presName="vertSpace2a" presStyleCnt="0"/>
      <dgm:spPr/>
    </dgm:pt>
    <dgm:pt modelId="{9E3C5D62-7868-4BBD-8DA8-69F531CDD955}" type="pres">
      <dgm:prSet presAssocID="{333D065C-F0A0-4FD4-A61C-DE39B80E8EEC}" presName="horz2" presStyleCnt="0"/>
      <dgm:spPr/>
    </dgm:pt>
    <dgm:pt modelId="{B73442DD-C908-4593-972F-B7AE46CB382B}" type="pres">
      <dgm:prSet presAssocID="{333D065C-F0A0-4FD4-A61C-DE39B80E8EEC}" presName="horzSpace2" presStyleCnt="0"/>
      <dgm:spPr/>
    </dgm:pt>
    <dgm:pt modelId="{97EF1280-46BA-4AF4-B816-27B036A23927}" type="pres">
      <dgm:prSet presAssocID="{333D065C-F0A0-4FD4-A61C-DE39B80E8EEC}" presName="tx2" presStyleLbl="revTx" presStyleIdx="1" presStyleCnt="6"/>
      <dgm:spPr/>
    </dgm:pt>
    <dgm:pt modelId="{8A7F7F37-92F3-4EA0-93EF-3E2DFF39FE91}" type="pres">
      <dgm:prSet presAssocID="{333D065C-F0A0-4FD4-A61C-DE39B80E8EEC}" presName="vert2" presStyleCnt="0"/>
      <dgm:spPr/>
    </dgm:pt>
    <dgm:pt modelId="{F81F326C-B10D-4955-839E-F8B3880E3AB5}" type="pres">
      <dgm:prSet presAssocID="{333D065C-F0A0-4FD4-A61C-DE39B80E8EEC}" presName="thinLine2b" presStyleLbl="callout" presStyleIdx="0" presStyleCnt="3"/>
      <dgm:spPr/>
    </dgm:pt>
    <dgm:pt modelId="{736952EB-9F19-4A13-9409-4640B60B07B2}" type="pres">
      <dgm:prSet presAssocID="{333D065C-F0A0-4FD4-A61C-DE39B80E8EEC}" presName="vertSpace2b" presStyleCnt="0"/>
      <dgm:spPr/>
    </dgm:pt>
    <dgm:pt modelId="{F4F5E149-8C16-45E7-81F0-F3C3F5D626B7}" type="pres">
      <dgm:prSet presAssocID="{73E294FE-6B7F-4D46-B436-69703F78EF19}" presName="thickLine" presStyleLbl="alignNode1" presStyleIdx="1" presStyleCnt="3"/>
      <dgm:spPr/>
    </dgm:pt>
    <dgm:pt modelId="{70FA4DF2-0DC3-4920-B8D8-258F8FC554AF}" type="pres">
      <dgm:prSet presAssocID="{73E294FE-6B7F-4D46-B436-69703F78EF19}" presName="horz1" presStyleCnt="0"/>
      <dgm:spPr/>
    </dgm:pt>
    <dgm:pt modelId="{81E19C05-1B78-4884-842E-8A131CD4423E}" type="pres">
      <dgm:prSet presAssocID="{73E294FE-6B7F-4D46-B436-69703F78EF19}" presName="tx1" presStyleLbl="revTx" presStyleIdx="2" presStyleCnt="6"/>
      <dgm:spPr/>
    </dgm:pt>
    <dgm:pt modelId="{3CAD0659-1EEF-433A-B77F-AB29A47C45F3}" type="pres">
      <dgm:prSet presAssocID="{73E294FE-6B7F-4D46-B436-69703F78EF19}" presName="vert1" presStyleCnt="0"/>
      <dgm:spPr/>
    </dgm:pt>
    <dgm:pt modelId="{AC871599-1C9A-4E4D-B6FD-E0976DF55335}" type="pres">
      <dgm:prSet presAssocID="{B0B15DFE-F82C-4695-A8BC-A03D8AC8801D}" presName="vertSpace2a" presStyleCnt="0"/>
      <dgm:spPr/>
    </dgm:pt>
    <dgm:pt modelId="{AE1C8E65-6108-4D4E-BB44-69C9B9B8AE81}" type="pres">
      <dgm:prSet presAssocID="{B0B15DFE-F82C-4695-A8BC-A03D8AC8801D}" presName="horz2" presStyleCnt="0"/>
      <dgm:spPr/>
    </dgm:pt>
    <dgm:pt modelId="{C00A7214-1BA7-434B-8952-039F143FFF68}" type="pres">
      <dgm:prSet presAssocID="{B0B15DFE-F82C-4695-A8BC-A03D8AC8801D}" presName="horzSpace2" presStyleCnt="0"/>
      <dgm:spPr/>
    </dgm:pt>
    <dgm:pt modelId="{B2CC7666-0181-41B0-874F-1385B044595C}" type="pres">
      <dgm:prSet presAssocID="{B0B15DFE-F82C-4695-A8BC-A03D8AC8801D}" presName="tx2" presStyleLbl="revTx" presStyleIdx="3" presStyleCnt="6"/>
      <dgm:spPr/>
    </dgm:pt>
    <dgm:pt modelId="{D5B72A56-192A-44B3-B11A-DF7CC65C7E58}" type="pres">
      <dgm:prSet presAssocID="{B0B15DFE-F82C-4695-A8BC-A03D8AC8801D}" presName="vert2" presStyleCnt="0"/>
      <dgm:spPr/>
    </dgm:pt>
    <dgm:pt modelId="{407BD118-E11D-4DC4-8C23-115A7C11ECAB}" type="pres">
      <dgm:prSet presAssocID="{B0B15DFE-F82C-4695-A8BC-A03D8AC8801D}" presName="thinLine2b" presStyleLbl="callout" presStyleIdx="1" presStyleCnt="3"/>
      <dgm:spPr/>
    </dgm:pt>
    <dgm:pt modelId="{8F71FF5D-38F7-46B8-8580-3D676BC0BD9A}" type="pres">
      <dgm:prSet presAssocID="{B0B15DFE-F82C-4695-A8BC-A03D8AC8801D}" presName="vertSpace2b" presStyleCnt="0"/>
      <dgm:spPr/>
    </dgm:pt>
    <dgm:pt modelId="{4BA4E7D6-51ED-4FE5-A897-CB3B2AF95687}" type="pres">
      <dgm:prSet presAssocID="{FB2E865B-1959-4E0A-B4FB-04445149F361}" presName="thickLine" presStyleLbl="alignNode1" presStyleIdx="2" presStyleCnt="3"/>
      <dgm:spPr/>
    </dgm:pt>
    <dgm:pt modelId="{41A9F676-2442-4E64-B08E-DCFE2220380A}" type="pres">
      <dgm:prSet presAssocID="{FB2E865B-1959-4E0A-B4FB-04445149F361}" presName="horz1" presStyleCnt="0"/>
      <dgm:spPr/>
    </dgm:pt>
    <dgm:pt modelId="{C7172B44-71B5-455F-B087-146D75AD92CD}" type="pres">
      <dgm:prSet presAssocID="{FB2E865B-1959-4E0A-B4FB-04445149F361}" presName="tx1" presStyleLbl="revTx" presStyleIdx="4" presStyleCnt="6"/>
      <dgm:spPr/>
    </dgm:pt>
    <dgm:pt modelId="{DDF2D844-C52C-45A3-B811-13CBC95D0E19}" type="pres">
      <dgm:prSet presAssocID="{FB2E865B-1959-4E0A-B4FB-04445149F361}" presName="vert1" presStyleCnt="0"/>
      <dgm:spPr/>
    </dgm:pt>
    <dgm:pt modelId="{396C1602-0746-4579-A951-E4AA69CDF17B}" type="pres">
      <dgm:prSet presAssocID="{56568030-B67D-4F7E-BF54-9F6D62D0EDED}" presName="vertSpace2a" presStyleCnt="0"/>
      <dgm:spPr/>
    </dgm:pt>
    <dgm:pt modelId="{6D2E0F47-EA13-4D57-B013-41417651FB98}" type="pres">
      <dgm:prSet presAssocID="{56568030-B67D-4F7E-BF54-9F6D62D0EDED}" presName="horz2" presStyleCnt="0"/>
      <dgm:spPr/>
    </dgm:pt>
    <dgm:pt modelId="{E2194BE2-4ECA-44C6-97AA-7D830A09ED1F}" type="pres">
      <dgm:prSet presAssocID="{56568030-B67D-4F7E-BF54-9F6D62D0EDED}" presName="horzSpace2" presStyleCnt="0"/>
      <dgm:spPr/>
    </dgm:pt>
    <dgm:pt modelId="{2EFCB284-0DB2-49A8-9060-A81366445C8A}" type="pres">
      <dgm:prSet presAssocID="{56568030-B67D-4F7E-BF54-9F6D62D0EDED}" presName="tx2" presStyleLbl="revTx" presStyleIdx="5" presStyleCnt="6"/>
      <dgm:spPr/>
    </dgm:pt>
    <dgm:pt modelId="{F12E561A-65D3-4D76-9E83-693C2AEEAA53}" type="pres">
      <dgm:prSet presAssocID="{56568030-B67D-4F7E-BF54-9F6D62D0EDED}" presName="vert2" presStyleCnt="0"/>
      <dgm:spPr/>
    </dgm:pt>
    <dgm:pt modelId="{7F1A06D9-A7E4-4F04-AC7B-152DC46A172C}" type="pres">
      <dgm:prSet presAssocID="{56568030-B67D-4F7E-BF54-9F6D62D0EDED}" presName="thinLine2b" presStyleLbl="callout" presStyleIdx="2" presStyleCnt="3"/>
      <dgm:spPr/>
    </dgm:pt>
    <dgm:pt modelId="{5FD7BDAE-1B05-43B7-A635-8E57F7CFF59C}" type="pres">
      <dgm:prSet presAssocID="{56568030-B67D-4F7E-BF54-9F6D62D0EDED}" presName="vertSpace2b" presStyleCnt="0"/>
      <dgm:spPr/>
    </dgm:pt>
  </dgm:ptLst>
  <dgm:cxnLst>
    <dgm:cxn modelId="{5F6FF91E-61D9-44E9-A98D-FC2F603EB28C}" srcId="{B7F2C43A-E1CC-4A1F-97D1-6C688050D6D9}" destId="{FB2E865B-1959-4E0A-B4FB-04445149F361}" srcOrd="2" destOrd="0" parTransId="{E62F813D-4BA9-406E-894C-09B4A58440B7}" sibTransId="{DA0859BE-938A-43CF-9B52-532A48A291AC}"/>
    <dgm:cxn modelId="{DDCC192A-C61B-4357-9D47-2AC0B127A9E7}" type="presOf" srcId="{B0B15DFE-F82C-4695-A8BC-A03D8AC8801D}" destId="{B2CC7666-0181-41B0-874F-1385B044595C}" srcOrd="0" destOrd="0" presId="urn:microsoft.com/office/officeart/2008/layout/LinedList"/>
    <dgm:cxn modelId="{294FE13E-090F-4FF3-B33F-530171863B46}" srcId="{B7F2C43A-E1CC-4A1F-97D1-6C688050D6D9}" destId="{73E294FE-6B7F-4D46-B436-69703F78EF19}" srcOrd="1" destOrd="0" parTransId="{545984A1-7310-47DF-AA1E-A758E49DE573}" sibTransId="{17716F37-C93F-4AAE-A783-63E07C6855BF}"/>
    <dgm:cxn modelId="{30CF7A61-AC51-4977-A46F-A62832709FE7}" type="presOf" srcId="{56568030-B67D-4F7E-BF54-9F6D62D0EDED}" destId="{2EFCB284-0DB2-49A8-9060-A81366445C8A}" srcOrd="0" destOrd="0" presId="urn:microsoft.com/office/officeart/2008/layout/LinedList"/>
    <dgm:cxn modelId="{0C629462-BC5E-46C4-AC4F-57477C5B3047}" type="presOf" srcId="{FB2E865B-1959-4E0A-B4FB-04445149F361}" destId="{C7172B44-71B5-455F-B087-146D75AD92CD}" srcOrd="0" destOrd="0" presId="urn:microsoft.com/office/officeart/2008/layout/LinedList"/>
    <dgm:cxn modelId="{41CC3C44-16EC-4BD3-AE49-985C0C632FE1}" srcId="{5E95B1C1-C6CB-4377-A4FB-5996437F26BC}" destId="{333D065C-F0A0-4FD4-A61C-DE39B80E8EEC}" srcOrd="0" destOrd="0" parTransId="{7E092DCF-3584-49F7-A4C3-9E6EDB415F97}" sibTransId="{597FA9F4-23FA-4930-8BF5-700002E28B75}"/>
    <dgm:cxn modelId="{17A23376-114E-4652-913A-BC5B2CABD6BD}" type="presOf" srcId="{5E95B1C1-C6CB-4377-A4FB-5996437F26BC}" destId="{7E56996B-6954-4644-BE02-186607492978}" srcOrd="0" destOrd="0" presId="urn:microsoft.com/office/officeart/2008/layout/LinedList"/>
    <dgm:cxn modelId="{B27B3B7A-86D4-4AA2-A5B4-5F8ACAD9A467}" srcId="{B7F2C43A-E1CC-4A1F-97D1-6C688050D6D9}" destId="{5E95B1C1-C6CB-4377-A4FB-5996437F26BC}" srcOrd="0" destOrd="0" parTransId="{A0E58132-B4EF-42F7-93C0-0A0FA785E188}" sibTransId="{2994981C-DA33-4001-AFD3-82DB38974C51}"/>
    <dgm:cxn modelId="{9D371588-2B36-444D-BDA0-2D4D8327ED1F}" srcId="{73E294FE-6B7F-4D46-B436-69703F78EF19}" destId="{B0B15DFE-F82C-4695-A8BC-A03D8AC8801D}" srcOrd="0" destOrd="0" parTransId="{F21E5868-7A37-49D1-8726-C57EBBEC2F85}" sibTransId="{EEFA18E3-3BD0-4BD3-A58D-79936269ACE0}"/>
    <dgm:cxn modelId="{E14A7D8C-4BDE-4175-930F-DD0381F1B141}" type="presOf" srcId="{73E294FE-6B7F-4D46-B436-69703F78EF19}" destId="{81E19C05-1B78-4884-842E-8A131CD4423E}" srcOrd="0" destOrd="0" presId="urn:microsoft.com/office/officeart/2008/layout/LinedList"/>
    <dgm:cxn modelId="{A89A35A5-5226-46F5-950D-8D3B470C1715}" type="presOf" srcId="{333D065C-F0A0-4FD4-A61C-DE39B80E8EEC}" destId="{97EF1280-46BA-4AF4-B816-27B036A23927}" srcOrd="0" destOrd="0" presId="urn:microsoft.com/office/officeart/2008/layout/LinedList"/>
    <dgm:cxn modelId="{C40921BE-3F4B-46C6-9CC1-2246D5E5BF6C}" srcId="{FB2E865B-1959-4E0A-B4FB-04445149F361}" destId="{56568030-B67D-4F7E-BF54-9F6D62D0EDED}" srcOrd="0" destOrd="0" parTransId="{E739FD8B-978F-44BD-AFD4-7B03DE3551A9}" sibTransId="{F25E39A6-F349-46D8-8AD3-C2FF271AF932}"/>
    <dgm:cxn modelId="{5281E0E1-33CA-45A1-8092-394E8467B40F}" type="presOf" srcId="{B7F2C43A-E1CC-4A1F-97D1-6C688050D6D9}" destId="{EB3B145D-39D3-4A95-8BAC-CFB14B8392AB}" srcOrd="0" destOrd="0" presId="urn:microsoft.com/office/officeart/2008/layout/LinedList"/>
    <dgm:cxn modelId="{65B7DFE5-5351-46E7-AFB6-C86AA069E93F}" type="presParOf" srcId="{EB3B145D-39D3-4A95-8BAC-CFB14B8392AB}" destId="{B14A431E-0210-4AC0-BF4C-0A4F5BC22910}" srcOrd="0" destOrd="0" presId="urn:microsoft.com/office/officeart/2008/layout/LinedList"/>
    <dgm:cxn modelId="{AB156B9A-7E32-454B-AF5C-D667AA501843}" type="presParOf" srcId="{EB3B145D-39D3-4A95-8BAC-CFB14B8392AB}" destId="{C7DC441B-8D4A-49C1-A53A-678911635759}" srcOrd="1" destOrd="0" presId="urn:microsoft.com/office/officeart/2008/layout/LinedList"/>
    <dgm:cxn modelId="{D11EC6CA-A2DA-4BD5-B90D-35C6924A554B}" type="presParOf" srcId="{C7DC441B-8D4A-49C1-A53A-678911635759}" destId="{7E56996B-6954-4644-BE02-186607492978}" srcOrd="0" destOrd="0" presId="urn:microsoft.com/office/officeart/2008/layout/LinedList"/>
    <dgm:cxn modelId="{B792138B-B831-4435-BA0D-84FF3E0E231A}" type="presParOf" srcId="{C7DC441B-8D4A-49C1-A53A-678911635759}" destId="{1005C858-86E3-4744-B3F3-AE1FB060F433}" srcOrd="1" destOrd="0" presId="urn:microsoft.com/office/officeart/2008/layout/LinedList"/>
    <dgm:cxn modelId="{FD0DB1F7-C7C2-418D-8910-30B40DCA3882}" type="presParOf" srcId="{1005C858-86E3-4744-B3F3-AE1FB060F433}" destId="{97F60F3D-C74A-42B4-B46D-077C842B57EE}" srcOrd="0" destOrd="0" presId="urn:microsoft.com/office/officeart/2008/layout/LinedList"/>
    <dgm:cxn modelId="{5BC00E6B-CDE2-4417-85C4-D1933F2CF137}" type="presParOf" srcId="{1005C858-86E3-4744-B3F3-AE1FB060F433}" destId="{9E3C5D62-7868-4BBD-8DA8-69F531CDD955}" srcOrd="1" destOrd="0" presId="urn:microsoft.com/office/officeart/2008/layout/LinedList"/>
    <dgm:cxn modelId="{ADDFED05-36D4-4464-9377-01180803BC23}" type="presParOf" srcId="{9E3C5D62-7868-4BBD-8DA8-69F531CDD955}" destId="{B73442DD-C908-4593-972F-B7AE46CB382B}" srcOrd="0" destOrd="0" presId="urn:microsoft.com/office/officeart/2008/layout/LinedList"/>
    <dgm:cxn modelId="{33361AAC-1ED1-4611-9D63-7D36D7C82585}" type="presParOf" srcId="{9E3C5D62-7868-4BBD-8DA8-69F531CDD955}" destId="{97EF1280-46BA-4AF4-B816-27B036A23927}" srcOrd="1" destOrd="0" presId="urn:microsoft.com/office/officeart/2008/layout/LinedList"/>
    <dgm:cxn modelId="{30D8EBB6-8D01-4C35-8437-6808670D0E09}" type="presParOf" srcId="{9E3C5D62-7868-4BBD-8DA8-69F531CDD955}" destId="{8A7F7F37-92F3-4EA0-93EF-3E2DFF39FE91}" srcOrd="2" destOrd="0" presId="urn:microsoft.com/office/officeart/2008/layout/LinedList"/>
    <dgm:cxn modelId="{0F76A04D-1B01-40F4-AE3B-820630772762}" type="presParOf" srcId="{1005C858-86E3-4744-B3F3-AE1FB060F433}" destId="{F81F326C-B10D-4955-839E-F8B3880E3AB5}" srcOrd="2" destOrd="0" presId="urn:microsoft.com/office/officeart/2008/layout/LinedList"/>
    <dgm:cxn modelId="{9C5DC15B-4902-44EA-9F8D-EDE4A30A0825}" type="presParOf" srcId="{1005C858-86E3-4744-B3F3-AE1FB060F433}" destId="{736952EB-9F19-4A13-9409-4640B60B07B2}" srcOrd="3" destOrd="0" presId="urn:microsoft.com/office/officeart/2008/layout/LinedList"/>
    <dgm:cxn modelId="{699BA045-CF6C-462E-BEE7-BE0E3C5DED84}" type="presParOf" srcId="{EB3B145D-39D3-4A95-8BAC-CFB14B8392AB}" destId="{F4F5E149-8C16-45E7-81F0-F3C3F5D626B7}" srcOrd="2" destOrd="0" presId="urn:microsoft.com/office/officeart/2008/layout/LinedList"/>
    <dgm:cxn modelId="{F9227D9C-5B32-4C72-82A1-C0D27C15D035}" type="presParOf" srcId="{EB3B145D-39D3-4A95-8BAC-CFB14B8392AB}" destId="{70FA4DF2-0DC3-4920-B8D8-258F8FC554AF}" srcOrd="3" destOrd="0" presId="urn:microsoft.com/office/officeart/2008/layout/LinedList"/>
    <dgm:cxn modelId="{52ECF259-DDC1-454F-A252-5613AD18B7B1}" type="presParOf" srcId="{70FA4DF2-0DC3-4920-B8D8-258F8FC554AF}" destId="{81E19C05-1B78-4884-842E-8A131CD4423E}" srcOrd="0" destOrd="0" presId="urn:microsoft.com/office/officeart/2008/layout/LinedList"/>
    <dgm:cxn modelId="{82991222-AB94-47CB-8C2B-AB09F11A9E05}" type="presParOf" srcId="{70FA4DF2-0DC3-4920-B8D8-258F8FC554AF}" destId="{3CAD0659-1EEF-433A-B77F-AB29A47C45F3}" srcOrd="1" destOrd="0" presId="urn:microsoft.com/office/officeart/2008/layout/LinedList"/>
    <dgm:cxn modelId="{3E55C0E7-DCCF-4217-BB19-B7FFAFF524E3}" type="presParOf" srcId="{3CAD0659-1EEF-433A-B77F-AB29A47C45F3}" destId="{AC871599-1C9A-4E4D-B6FD-E0976DF55335}" srcOrd="0" destOrd="0" presId="urn:microsoft.com/office/officeart/2008/layout/LinedList"/>
    <dgm:cxn modelId="{7904F12F-0407-4384-BB24-C2786AB5F9FF}" type="presParOf" srcId="{3CAD0659-1EEF-433A-B77F-AB29A47C45F3}" destId="{AE1C8E65-6108-4D4E-BB44-69C9B9B8AE81}" srcOrd="1" destOrd="0" presId="urn:microsoft.com/office/officeart/2008/layout/LinedList"/>
    <dgm:cxn modelId="{0F20F2F2-6959-4002-B483-ABDDAC16539E}" type="presParOf" srcId="{AE1C8E65-6108-4D4E-BB44-69C9B9B8AE81}" destId="{C00A7214-1BA7-434B-8952-039F143FFF68}" srcOrd="0" destOrd="0" presId="urn:microsoft.com/office/officeart/2008/layout/LinedList"/>
    <dgm:cxn modelId="{770E7B27-2B51-49F1-AA31-38284324B22F}" type="presParOf" srcId="{AE1C8E65-6108-4D4E-BB44-69C9B9B8AE81}" destId="{B2CC7666-0181-41B0-874F-1385B044595C}" srcOrd="1" destOrd="0" presId="urn:microsoft.com/office/officeart/2008/layout/LinedList"/>
    <dgm:cxn modelId="{0F0CD77E-DC77-4CD9-A57C-DECF4737CB62}" type="presParOf" srcId="{AE1C8E65-6108-4D4E-BB44-69C9B9B8AE81}" destId="{D5B72A56-192A-44B3-B11A-DF7CC65C7E58}" srcOrd="2" destOrd="0" presId="urn:microsoft.com/office/officeart/2008/layout/LinedList"/>
    <dgm:cxn modelId="{4E1760D7-4B88-4192-89DC-C42777CD8EEC}" type="presParOf" srcId="{3CAD0659-1EEF-433A-B77F-AB29A47C45F3}" destId="{407BD118-E11D-4DC4-8C23-115A7C11ECAB}" srcOrd="2" destOrd="0" presId="urn:microsoft.com/office/officeart/2008/layout/LinedList"/>
    <dgm:cxn modelId="{500F0F9F-0FD9-42DE-A9E6-2ECE6CBE857A}" type="presParOf" srcId="{3CAD0659-1EEF-433A-B77F-AB29A47C45F3}" destId="{8F71FF5D-38F7-46B8-8580-3D676BC0BD9A}" srcOrd="3" destOrd="0" presId="urn:microsoft.com/office/officeart/2008/layout/LinedList"/>
    <dgm:cxn modelId="{21C3DC7F-BDF0-4B47-9465-D3D97C29F687}" type="presParOf" srcId="{EB3B145D-39D3-4A95-8BAC-CFB14B8392AB}" destId="{4BA4E7D6-51ED-4FE5-A897-CB3B2AF95687}" srcOrd="4" destOrd="0" presId="urn:microsoft.com/office/officeart/2008/layout/LinedList"/>
    <dgm:cxn modelId="{DC93D955-7F6D-4279-90F0-37375BD31AD1}" type="presParOf" srcId="{EB3B145D-39D3-4A95-8BAC-CFB14B8392AB}" destId="{41A9F676-2442-4E64-B08E-DCFE2220380A}" srcOrd="5" destOrd="0" presId="urn:microsoft.com/office/officeart/2008/layout/LinedList"/>
    <dgm:cxn modelId="{152EB17D-B455-41F8-854D-F7AE6727DB34}" type="presParOf" srcId="{41A9F676-2442-4E64-B08E-DCFE2220380A}" destId="{C7172B44-71B5-455F-B087-146D75AD92CD}" srcOrd="0" destOrd="0" presId="urn:microsoft.com/office/officeart/2008/layout/LinedList"/>
    <dgm:cxn modelId="{25117CAA-2E7A-4EA2-8699-18A7391CD88A}" type="presParOf" srcId="{41A9F676-2442-4E64-B08E-DCFE2220380A}" destId="{DDF2D844-C52C-45A3-B811-13CBC95D0E19}" srcOrd="1" destOrd="0" presId="urn:microsoft.com/office/officeart/2008/layout/LinedList"/>
    <dgm:cxn modelId="{2D712A48-3C3B-43C5-A10F-14A15C48FA73}" type="presParOf" srcId="{DDF2D844-C52C-45A3-B811-13CBC95D0E19}" destId="{396C1602-0746-4579-A951-E4AA69CDF17B}" srcOrd="0" destOrd="0" presId="urn:microsoft.com/office/officeart/2008/layout/LinedList"/>
    <dgm:cxn modelId="{1D9A0DFF-722D-4B71-9F0C-574789C46EC8}" type="presParOf" srcId="{DDF2D844-C52C-45A3-B811-13CBC95D0E19}" destId="{6D2E0F47-EA13-4D57-B013-41417651FB98}" srcOrd="1" destOrd="0" presId="urn:microsoft.com/office/officeart/2008/layout/LinedList"/>
    <dgm:cxn modelId="{1C9BEA65-BA6E-410D-8869-4FBF7CCE0CA2}" type="presParOf" srcId="{6D2E0F47-EA13-4D57-B013-41417651FB98}" destId="{E2194BE2-4ECA-44C6-97AA-7D830A09ED1F}" srcOrd="0" destOrd="0" presId="urn:microsoft.com/office/officeart/2008/layout/LinedList"/>
    <dgm:cxn modelId="{A86EEF4A-FD82-44BA-9363-9C032AFD127D}" type="presParOf" srcId="{6D2E0F47-EA13-4D57-B013-41417651FB98}" destId="{2EFCB284-0DB2-49A8-9060-A81366445C8A}" srcOrd="1" destOrd="0" presId="urn:microsoft.com/office/officeart/2008/layout/LinedList"/>
    <dgm:cxn modelId="{19B3133A-B7AB-4758-96BA-FBD643BF72F1}" type="presParOf" srcId="{6D2E0F47-EA13-4D57-B013-41417651FB98}" destId="{F12E561A-65D3-4D76-9E83-693C2AEEAA53}" srcOrd="2" destOrd="0" presId="urn:microsoft.com/office/officeart/2008/layout/LinedList"/>
    <dgm:cxn modelId="{6BA06559-CEAD-40CE-A233-E41296656C03}" type="presParOf" srcId="{DDF2D844-C52C-45A3-B811-13CBC95D0E19}" destId="{7F1A06D9-A7E4-4F04-AC7B-152DC46A172C}" srcOrd="2" destOrd="0" presId="urn:microsoft.com/office/officeart/2008/layout/LinedList"/>
    <dgm:cxn modelId="{79F83B31-D292-4931-851B-7155AF7D2640}" type="presParOf" srcId="{DDF2D844-C52C-45A3-B811-13CBC95D0E19}" destId="{5FD7BDAE-1B05-43B7-A635-8E57F7CFF59C}"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6F881D-61CD-4F19-8041-17AEC8473FB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C5C022A-3AE8-4C66-AE17-24212751CFDA}">
      <dgm:prSet phldrT="[Text]" custT="1"/>
      <dgm:spPr/>
      <dgm:t>
        <a:bodyPr/>
        <a:lstStyle/>
        <a:p>
          <a:r>
            <a:rPr lang="en-US" sz="2800" dirty="0">
              <a:latin typeface="Trebuchet MS" panose="020B0603020202020204" pitchFamily="34" charset="0"/>
            </a:rPr>
            <a:t>Within the same SFA</a:t>
          </a:r>
        </a:p>
      </dgm:t>
    </dgm:pt>
    <dgm:pt modelId="{5F4EFC42-D43E-4498-9EBE-502746E25362}" type="parTrans" cxnId="{09626DAA-A6D6-44D1-A9E9-7153FC7A30F5}">
      <dgm:prSet/>
      <dgm:spPr/>
      <dgm:t>
        <a:bodyPr/>
        <a:lstStyle/>
        <a:p>
          <a:endParaRPr lang="en-US"/>
        </a:p>
      </dgm:t>
    </dgm:pt>
    <dgm:pt modelId="{D4665FDC-FE71-462D-A551-BB79718CA2E5}" type="sibTrans" cxnId="{09626DAA-A6D6-44D1-A9E9-7153FC7A30F5}">
      <dgm:prSet/>
      <dgm:spPr/>
      <dgm:t>
        <a:bodyPr/>
        <a:lstStyle/>
        <a:p>
          <a:endParaRPr lang="en-US"/>
        </a:p>
      </dgm:t>
    </dgm:pt>
    <dgm:pt modelId="{E6889DFF-CA0C-4473-AF6A-FC0B3F5D2A47}">
      <dgm:prSet phldrT="[Text]" custT="1"/>
      <dgm:spPr/>
      <dgm:t>
        <a:bodyPr/>
        <a:lstStyle/>
        <a:p>
          <a:r>
            <a:rPr lang="en-US" sz="2400" dirty="0">
              <a:cs typeface="Tahoma" pitchFamily="34" charset="0"/>
            </a:rPr>
            <a:t>Eligibility status </a:t>
          </a:r>
          <a:r>
            <a:rPr lang="en-US" sz="2400" b="1" i="1" dirty="0">
              <a:cs typeface="Tahoma" pitchFamily="34" charset="0"/>
            </a:rPr>
            <a:t>must transfer</a:t>
          </a:r>
          <a:endParaRPr lang="en-US" sz="2400" b="1" i="1" dirty="0"/>
        </a:p>
      </dgm:t>
    </dgm:pt>
    <dgm:pt modelId="{2C578471-92FC-4981-B6FB-84D406785FD9}" type="parTrans" cxnId="{A8E9E0A3-8ADE-4E60-A3CD-66E5EBC1B624}">
      <dgm:prSet/>
      <dgm:spPr/>
      <dgm:t>
        <a:bodyPr/>
        <a:lstStyle/>
        <a:p>
          <a:endParaRPr lang="en-US"/>
        </a:p>
      </dgm:t>
    </dgm:pt>
    <dgm:pt modelId="{DE53079A-32BE-48D7-B0B1-B7E7F14A6D85}" type="sibTrans" cxnId="{A8E9E0A3-8ADE-4E60-A3CD-66E5EBC1B624}">
      <dgm:prSet/>
      <dgm:spPr/>
      <dgm:t>
        <a:bodyPr/>
        <a:lstStyle/>
        <a:p>
          <a:endParaRPr lang="en-US"/>
        </a:p>
      </dgm:t>
    </dgm:pt>
    <dgm:pt modelId="{4047A1DB-8C86-40D2-8C75-1DAEC260D43E}">
      <dgm:prSet phldrT="[Text]" custT="1"/>
      <dgm:spPr/>
      <dgm:t>
        <a:bodyPr/>
        <a:lstStyle/>
        <a:p>
          <a:r>
            <a:rPr lang="en-US" sz="2800" dirty="0">
              <a:latin typeface="Trebuchet MS" panose="020B0603020202020204" pitchFamily="34" charset="0"/>
            </a:rPr>
            <a:t>To another SFA</a:t>
          </a:r>
        </a:p>
      </dgm:t>
    </dgm:pt>
    <dgm:pt modelId="{6C364CAD-61DC-40B4-9B29-1E98421797F4}" type="parTrans" cxnId="{6DA080EB-7C3C-4760-8998-99F410608B91}">
      <dgm:prSet/>
      <dgm:spPr/>
      <dgm:t>
        <a:bodyPr/>
        <a:lstStyle/>
        <a:p>
          <a:endParaRPr lang="en-US"/>
        </a:p>
      </dgm:t>
    </dgm:pt>
    <dgm:pt modelId="{184D58C1-B698-4A41-B293-DD3787B93733}" type="sibTrans" cxnId="{6DA080EB-7C3C-4760-8998-99F410608B91}">
      <dgm:prSet/>
      <dgm:spPr/>
      <dgm:t>
        <a:bodyPr/>
        <a:lstStyle/>
        <a:p>
          <a:endParaRPr lang="en-US"/>
        </a:p>
      </dgm:t>
    </dgm:pt>
    <dgm:pt modelId="{BD20BFBD-AD7C-46D0-8023-85F65DEF73E9}">
      <dgm:prSet phldrT="[Text]" custT="1"/>
      <dgm:spPr/>
      <dgm:t>
        <a:bodyPr/>
        <a:lstStyle/>
        <a:p>
          <a:r>
            <a:rPr lang="en-US" sz="2400" dirty="0"/>
            <a:t>Encouraged to share eligibility</a:t>
          </a:r>
        </a:p>
      </dgm:t>
    </dgm:pt>
    <dgm:pt modelId="{AAA5A202-F1BD-4809-8BC2-F93EB4F7E4E7}" type="parTrans" cxnId="{83340E01-1DF6-4CE6-96E7-2B2622EB0AA5}">
      <dgm:prSet/>
      <dgm:spPr/>
      <dgm:t>
        <a:bodyPr/>
        <a:lstStyle/>
        <a:p>
          <a:endParaRPr lang="en-US"/>
        </a:p>
      </dgm:t>
    </dgm:pt>
    <dgm:pt modelId="{618A1C19-9FEF-4FA0-A8A7-80C423FDBCA0}" type="sibTrans" cxnId="{83340E01-1DF6-4CE6-96E7-2B2622EB0AA5}">
      <dgm:prSet/>
      <dgm:spPr/>
      <dgm:t>
        <a:bodyPr/>
        <a:lstStyle/>
        <a:p>
          <a:endParaRPr lang="en-US"/>
        </a:p>
      </dgm:t>
    </dgm:pt>
    <dgm:pt modelId="{3B175BE1-91E6-4002-9D75-6E265A79111A}">
      <dgm:prSet custT="1"/>
      <dgm:spPr/>
      <dgm:t>
        <a:bodyPr/>
        <a:lstStyle/>
        <a:p>
          <a:r>
            <a:rPr lang="en-US" sz="2400" dirty="0">
              <a:cs typeface="Tahoma" pitchFamily="34" charset="0"/>
            </a:rPr>
            <a:t>To Provision 2: New application or DC is required unless during the base year (allow 30-day grace period)</a:t>
          </a:r>
        </a:p>
      </dgm:t>
    </dgm:pt>
    <dgm:pt modelId="{A59D9D42-C8AB-47B4-863C-2E892C7543F5}" type="parTrans" cxnId="{16702B55-3DD4-4BF6-8487-8BC5DDC8FABD}">
      <dgm:prSet/>
      <dgm:spPr/>
      <dgm:t>
        <a:bodyPr/>
        <a:lstStyle/>
        <a:p>
          <a:endParaRPr lang="en-US"/>
        </a:p>
      </dgm:t>
    </dgm:pt>
    <dgm:pt modelId="{1FF83A12-57C0-448A-9F63-DED759FCB741}" type="sibTrans" cxnId="{16702B55-3DD4-4BF6-8487-8BC5DDC8FABD}">
      <dgm:prSet/>
      <dgm:spPr/>
      <dgm:t>
        <a:bodyPr/>
        <a:lstStyle/>
        <a:p>
          <a:endParaRPr lang="en-US"/>
        </a:p>
      </dgm:t>
    </dgm:pt>
    <dgm:pt modelId="{BA6C7D81-17AA-4141-AEF6-5187BD4CA4BD}">
      <dgm:prSet custT="1"/>
      <dgm:spPr/>
      <dgm:t>
        <a:bodyPr/>
        <a:lstStyle/>
        <a:p>
          <a:r>
            <a:rPr lang="en-US" sz="2400" dirty="0">
              <a:cs typeface="Tahoma" pitchFamily="34" charset="0"/>
            </a:rPr>
            <a:t>To Community Eligibility Provision: N</a:t>
          </a:r>
          <a:r>
            <a:rPr lang="en-US" sz="2400" dirty="0">
              <a:cs typeface="Tahoma" pitchFamily="34" charset="0"/>
              <a:sym typeface="Wingdings"/>
            </a:rPr>
            <a:t>ew application or DC is required </a:t>
          </a:r>
          <a:r>
            <a:rPr lang="en-US" sz="2400" dirty="0">
              <a:cs typeface="Tahoma" pitchFamily="34" charset="0"/>
            </a:rPr>
            <a:t>(allow 30 day grace period)</a:t>
          </a:r>
        </a:p>
      </dgm:t>
    </dgm:pt>
    <dgm:pt modelId="{96BBD608-384B-41EC-941C-30A6DE77AE44}" type="parTrans" cxnId="{D7F50CEE-3F30-4AF0-81BC-08F45841B9E7}">
      <dgm:prSet/>
      <dgm:spPr/>
      <dgm:t>
        <a:bodyPr/>
        <a:lstStyle/>
        <a:p>
          <a:endParaRPr lang="en-US"/>
        </a:p>
      </dgm:t>
    </dgm:pt>
    <dgm:pt modelId="{CD6BC20F-3593-495B-B2D1-078E9555005F}" type="sibTrans" cxnId="{D7F50CEE-3F30-4AF0-81BC-08F45841B9E7}">
      <dgm:prSet/>
      <dgm:spPr/>
      <dgm:t>
        <a:bodyPr/>
        <a:lstStyle/>
        <a:p>
          <a:endParaRPr lang="en-US"/>
        </a:p>
      </dgm:t>
    </dgm:pt>
    <dgm:pt modelId="{41B57493-2211-469D-A396-2A72A4248B30}">
      <dgm:prSet custT="1"/>
      <dgm:spPr/>
      <dgm:t>
        <a:bodyPr/>
        <a:lstStyle/>
        <a:p>
          <a:r>
            <a:rPr lang="en-US" sz="2400" dirty="0"/>
            <a:t>Application should be reviewed for errors</a:t>
          </a:r>
        </a:p>
      </dgm:t>
    </dgm:pt>
    <dgm:pt modelId="{2DDAA9C5-5419-4432-BC5B-A3248B86FEDE}" type="parTrans" cxnId="{D2329018-582B-405A-BEA4-28DD4B6CE01A}">
      <dgm:prSet/>
      <dgm:spPr/>
      <dgm:t>
        <a:bodyPr/>
        <a:lstStyle/>
        <a:p>
          <a:endParaRPr lang="en-US"/>
        </a:p>
      </dgm:t>
    </dgm:pt>
    <dgm:pt modelId="{32E891F8-B2B2-44B4-A78A-ABA42E200A78}" type="sibTrans" cxnId="{D2329018-582B-405A-BEA4-28DD4B6CE01A}">
      <dgm:prSet/>
      <dgm:spPr/>
      <dgm:t>
        <a:bodyPr/>
        <a:lstStyle/>
        <a:p>
          <a:endParaRPr lang="en-US"/>
        </a:p>
      </dgm:t>
    </dgm:pt>
    <dgm:pt modelId="{95DFE47F-70C7-4C9F-B896-04162207A388}">
      <dgm:prSet custT="1"/>
      <dgm:spPr/>
      <dgm:t>
        <a:bodyPr/>
        <a:lstStyle/>
        <a:p>
          <a:r>
            <a:rPr lang="en-US" sz="2400" dirty="0"/>
            <a:t>To Provisional SFA</a:t>
          </a:r>
          <a:r>
            <a:rPr lang="en-US" sz="2400" dirty="0">
              <a:cs typeface="Tahoma" pitchFamily="34" charset="0"/>
              <a:sym typeface="Wingdings"/>
            </a:rPr>
            <a:t>: N</a:t>
          </a:r>
          <a:r>
            <a:rPr lang="en-US" sz="2400" dirty="0">
              <a:cs typeface="Tahoma" pitchFamily="34" charset="0"/>
            </a:rPr>
            <a:t>ew application or DC is required unless during the base year (allow 30-day grace period)</a:t>
          </a:r>
          <a:endParaRPr lang="en-US" sz="2400" dirty="0"/>
        </a:p>
      </dgm:t>
    </dgm:pt>
    <dgm:pt modelId="{587BD304-9E00-4981-A8CA-9339C40BE0AF}" type="parTrans" cxnId="{797C1265-EC7E-4D7B-BF24-1D12B4EACD7E}">
      <dgm:prSet/>
      <dgm:spPr/>
      <dgm:t>
        <a:bodyPr/>
        <a:lstStyle/>
        <a:p>
          <a:endParaRPr lang="en-US"/>
        </a:p>
      </dgm:t>
    </dgm:pt>
    <dgm:pt modelId="{C435D6BA-3FE3-4C08-920C-14D426FD83C7}" type="sibTrans" cxnId="{797C1265-EC7E-4D7B-BF24-1D12B4EACD7E}">
      <dgm:prSet/>
      <dgm:spPr/>
      <dgm:t>
        <a:bodyPr/>
        <a:lstStyle/>
        <a:p>
          <a:endParaRPr lang="en-US"/>
        </a:p>
      </dgm:t>
    </dgm:pt>
    <dgm:pt modelId="{60749EFE-22B7-4EDE-BBBD-190DFDF8AE40}" type="pres">
      <dgm:prSet presAssocID="{476F881D-61CD-4F19-8041-17AEC8473FB3}" presName="Name0" presStyleCnt="0">
        <dgm:presLayoutVars>
          <dgm:dir/>
          <dgm:animLvl val="lvl"/>
          <dgm:resizeHandles val="exact"/>
        </dgm:presLayoutVars>
      </dgm:prSet>
      <dgm:spPr/>
    </dgm:pt>
    <dgm:pt modelId="{76556CE5-1528-4EA1-944C-81BBCC72A8CB}" type="pres">
      <dgm:prSet presAssocID="{FC5C022A-3AE8-4C66-AE17-24212751CFDA}" presName="composite" presStyleCnt="0"/>
      <dgm:spPr/>
    </dgm:pt>
    <dgm:pt modelId="{33321C77-43A1-4214-93CD-2AED69489360}" type="pres">
      <dgm:prSet presAssocID="{FC5C022A-3AE8-4C66-AE17-24212751CFDA}" presName="parTx" presStyleLbl="alignNode1" presStyleIdx="0" presStyleCnt="2">
        <dgm:presLayoutVars>
          <dgm:chMax val="0"/>
          <dgm:chPref val="0"/>
          <dgm:bulletEnabled val="1"/>
        </dgm:presLayoutVars>
      </dgm:prSet>
      <dgm:spPr/>
    </dgm:pt>
    <dgm:pt modelId="{A2F1E689-2CC8-442E-B34A-B4F77D897538}" type="pres">
      <dgm:prSet presAssocID="{FC5C022A-3AE8-4C66-AE17-24212751CFDA}" presName="desTx" presStyleLbl="alignAccFollowNode1" presStyleIdx="0" presStyleCnt="2">
        <dgm:presLayoutVars>
          <dgm:bulletEnabled val="1"/>
        </dgm:presLayoutVars>
      </dgm:prSet>
      <dgm:spPr/>
    </dgm:pt>
    <dgm:pt modelId="{677C5375-D157-43F7-9CF4-027E1E79FF8E}" type="pres">
      <dgm:prSet presAssocID="{D4665FDC-FE71-462D-A551-BB79718CA2E5}" presName="space" presStyleCnt="0"/>
      <dgm:spPr/>
    </dgm:pt>
    <dgm:pt modelId="{2E9BDAD8-E7A7-4300-88AA-7787C4D231E3}" type="pres">
      <dgm:prSet presAssocID="{4047A1DB-8C86-40D2-8C75-1DAEC260D43E}" presName="composite" presStyleCnt="0"/>
      <dgm:spPr/>
    </dgm:pt>
    <dgm:pt modelId="{1908228D-B9C9-4416-9326-961630C160E4}" type="pres">
      <dgm:prSet presAssocID="{4047A1DB-8C86-40D2-8C75-1DAEC260D43E}" presName="parTx" presStyleLbl="alignNode1" presStyleIdx="1" presStyleCnt="2">
        <dgm:presLayoutVars>
          <dgm:chMax val="0"/>
          <dgm:chPref val="0"/>
          <dgm:bulletEnabled val="1"/>
        </dgm:presLayoutVars>
      </dgm:prSet>
      <dgm:spPr/>
    </dgm:pt>
    <dgm:pt modelId="{3BA8A7B3-6650-47AE-8C40-DAC825D03A81}" type="pres">
      <dgm:prSet presAssocID="{4047A1DB-8C86-40D2-8C75-1DAEC260D43E}" presName="desTx" presStyleLbl="alignAccFollowNode1" presStyleIdx="1" presStyleCnt="2">
        <dgm:presLayoutVars>
          <dgm:bulletEnabled val="1"/>
        </dgm:presLayoutVars>
      </dgm:prSet>
      <dgm:spPr/>
    </dgm:pt>
  </dgm:ptLst>
  <dgm:cxnLst>
    <dgm:cxn modelId="{83340E01-1DF6-4CE6-96E7-2B2622EB0AA5}" srcId="{4047A1DB-8C86-40D2-8C75-1DAEC260D43E}" destId="{BD20BFBD-AD7C-46D0-8023-85F65DEF73E9}" srcOrd="0" destOrd="0" parTransId="{AAA5A202-F1BD-4809-8BC2-F93EB4F7E4E7}" sibTransId="{618A1C19-9FEF-4FA0-A8A7-80C423FDBCA0}"/>
    <dgm:cxn modelId="{0BDA9204-3FCC-4FD3-ADB8-83073A9A9FEE}" type="presOf" srcId="{41B57493-2211-469D-A396-2A72A4248B30}" destId="{3BA8A7B3-6650-47AE-8C40-DAC825D03A81}" srcOrd="0" destOrd="1" presId="urn:microsoft.com/office/officeart/2005/8/layout/hList1"/>
    <dgm:cxn modelId="{D2329018-582B-405A-BEA4-28DD4B6CE01A}" srcId="{4047A1DB-8C86-40D2-8C75-1DAEC260D43E}" destId="{41B57493-2211-469D-A396-2A72A4248B30}" srcOrd="1" destOrd="0" parTransId="{2DDAA9C5-5419-4432-BC5B-A3248B86FEDE}" sibTransId="{32E891F8-B2B2-44B4-A78A-ABA42E200A78}"/>
    <dgm:cxn modelId="{7D98E41C-064A-4006-A27F-80A6D909D66A}" type="presOf" srcId="{E6889DFF-CA0C-4473-AF6A-FC0B3F5D2A47}" destId="{A2F1E689-2CC8-442E-B34A-B4F77D897538}" srcOrd="0" destOrd="0" presId="urn:microsoft.com/office/officeart/2005/8/layout/hList1"/>
    <dgm:cxn modelId="{12712131-1F2C-48D1-A554-419BD5C8AB3F}" type="presOf" srcId="{FC5C022A-3AE8-4C66-AE17-24212751CFDA}" destId="{33321C77-43A1-4214-93CD-2AED69489360}" srcOrd="0" destOrd="0" presId="urn:microsoft.com/office/officeart/2005/8/layout/hList1"/>
    <dgm:cxn modelId="{BAAFF45F-FCB3-465B-AE26-62717745235B}" type="presOf" srcId="{BD20BFBD-AD7C-46D0-8023-85F65DEF73E9}" destId="{3BA8A7B3-6650-47AE-8C40-DAC825D03A81}" srcOrd="0" destOrd="0" presId="urn:microsoft.com/office/officeart/2005/8/layout/hList1"/>
    <dgm:cxn modelId="{23B22F61-A2EB-4834-BACD-2BB69853053A}" type="presOf" srcId="{4047A1DB-8C86-40D2-8C75-1DAEC260D43E}" destId="{1908228D-B9C9-4416-9326-961630C160E4}" srcOrd="0" destOrd="0" presId="urn:microsoft.com/office/officeart/2005/8/layout/hList1"/>
    <dgm:cxn modelId="{797C1265-EC7E-4D7B-BF24-1D12B4EACD7E}" srcId="{4047A1DB-8C86-40D2-8C75-1DAEC260D43E}" destId="{95DFE47F-70C7-4C9F-B896-04162207A388}" srcOrd="2" destOrd="0" parTransId="{587BD304-9E00-4981-A8CA-9339C40BE0AF}" sibTransId="{C435D6BA-3FE3-4C08-920C-14D426FD83C7}"/>
    <dgm:cxn modelId="{16702B55-3DD4-4BF6-8487-8BC5DDC8FABD}" srcId="{FC5C022A-3AE8-4C66-AE17-24212751CFDA}" destId="{3B175BE1-91E6-4002-9D75-6E265A79111A}" srcOrd="1" destOrd="0" parTransId="{A59D9D42-C8AB-47B4-863C-2E892C7543F5}" sibTransId="{1FF83A12-57C0-448A-9F63-DED759FCB741}"/>
    <dgm:cxn modelId="{1A42287D-5DFB-444B-96D7-CE5311BC5595}" type="presOf" srcId="{476F881D-61CD-4F19-8041-17AEC8473FB3}" destId="{60749EFE-22B7-4EDE-BBBD-190DFDF8AE40}" srcOrd="0" destOrd="0" presId="urn:microsoft.com/office/officeart/2005/8/layout/hList1"/>
    <dgm:cxn modelId="{0E82488E-8267-40EC-B5C5-FF9FC5BF3BEC}" type="presOf" srcId="{BA6C7D81-17AA-4141-AEF6-5187BD4CA4BD}" destId="{A2F1E689-2CC8-442E-B34A-B4F77D897538}" srcOrd="0" destOrd="2" presId="urn:microsoft.com/office/officeart/2005/8/layout/hList1"/>
    <dgm:cxn modelId="{0A51F99E-22AD-4B1D-8D95-951FFB4F8589}" type="presOf" srcId="{95DFE47F-70C7-4C9F-B896-04162207A388}" destId="{3BA8A7B3-6650-47AE-8C40-DAC825D03A81}" srcOrd="0" destOrd="2" presId="urn:microsoft.com/office/officeart/2005/8/layout/hList1"/>
    <dgm:cxn modelId="{A8E9E0A3-8ADE-4E60-A3CD-66E5EBC1B624}" srcId="{FC5C022A-3AE8-4C66-AE17-24212751CFDA}" destId="{E6889DFF-CA0C-4473-AF6A-FC0B3F5D2A47}" srcOrd="0" destOrd="0" parTransId="{2C578471-92FC-4981-B6FB-84D406785FD9}" sibTransId="{DE53079A-32BE-48D7-B0B1-B7E7F14A6D85}"/>
    <dgm:cxn modelId="{09626DAA-A6D6-44D1-A9E9-7153FC7A30F5}" srcId="{476F881D-61CD-4F19-8041-17AEC8473FB3}" destId="{FC5C022A-3AE8-4C66-AE17-24212751CFDA}" srcOrd="0" destOrd="0" parTransId="{5F4EFC42-D43E-4498-9EBE-502746E25362}" sibTransId="{D4665FDC-FE71-462D-A551-BB79718CA2E5}"/>
    <dgm:cxn modelId="{8D76F6E8-16BC-44A7-B5DF-A9EE5463BF78}" type="presOf" srcId="{3B175BE1-91E6-4002-9D75-6E265A79111A}" destId="{A2F1E689-2CC8-442E-B34A-B4F77D897538}" srcOrd="0" destOrd="1" presId="urn:microsoft.com/office/officeart/2005/8/layout/hList1"/>
    <dgm:cxn modelId="{6DA080EB-7C3C-4760-8998-99F410608B91}" srcId="{476F881D-61CD-4F19-8041-17AEC8473FB3}" destId="{4047A1DB-8C86-40D2-8C75-1DAEC260D43E}" srcOrd="1" destOrd="0" parTransId="{6C364CAD-61DC-40B4-9B29-1E98421797F4}" sibTransId="{184D58C1-B698-4A41-B293-DD3787B93733}"/>
    <dgm:cxn modelId="{D7F50CEE-3F30-4AF0-81BC-08F45841B9E7}" srcId="{FC5C022A-3AE8-4C66-AE17-24212751CFDA}" destId="{BA6C7D81-17AA-4141-AEF6-5187BD4CA4BD}" srcOrd="2" destOrd="0" parTransId="{96BBD608-384B-41EC-941C-30A6DE77AE44}" sibTransId="{CD6BC20F-3593-495B-B2D1-078E9555005F}"/>
    <dgm:cxn modelId="{6B03E829-F314-4420-91F7-C9FC4B27D95F}" type="presParOf" srcId="{60749EFE-22B7-4EDE-BBBD-190DFDF8AE40}" destId="{76556CE5-1528-4EA1-944C-81BBCC72A8CB}" srcOrd="0" destOrd="0" presId="urn:microsoft.com/office/officeart/2005/8/layout/hList1"/>
    <dgm:cxn modelId="{4EA8EDDD-11F1-460A-9963-C446A3EB786C}" type="presParOf" srcId="{76556CE5-1528-4EA1-944C-81BBCC72A8CB}" destId="{33321C77-43A1-4214-93CD-2AED69489360}" srcOrd="0" destOrd="0" presId="urn:microsoft.com/office/officeart/2005/8/layout/hList1"/>
    <dgm:cxn modelId="{451C63D9-0D66-4BC9-B8A8-20BFBFB682DD}" type="presParOf" srcId="{76556CE5-1528-4EA1-944C-81BBCC72A8CB}" destId="{A2F1E689-2CC8-442E-B34A-B4F77D897538}" srcOrd="1" destOrd="0" presId="urn:microsoft.com/office/officeart/2005/8/layout/hList1"/>
    <dgm:cxn modelId="{B15EABF7-4D01-4770-8519-84A23CA6C1F3}" type="presParOf" srcId="{60749EFE-22B7-4EDE-BBBD-190DFDF8AE40}" destId="{677C5375-D157-43F7-9CF4-027E1E79FF8E}" srcOrd="1" destOrd="0" presId="urn:microsoft.com/office/officeart/2005/8/layout/hList1"/>
    <dgm:cxn modelId="{EE797D45-5D4E-441F-98A3-3B1B72A97D02}" type="presParOf" srcId="{60749EFE-22B7-4EDE-BBBD-190DFDF8AE40}" destId="{2E9BDAD8-E7A7-4300-88AA-7787C4D231E3}" srcOrd="2" destOrd="0" presId="urn:microsoft.com/office/officeart/2005/8/layout/hList1"/>
    <dgm:cxn modelId="{64FD7AE5-C810-487B-9AE2-7840F6E282E4}" type="presParOf" srcId="{2E9BDAD8-E7A7-4300-88AA-7787C4D231E3}" destId="{1908228D-B9C9-4416-9326-961630C160E4}" srcOrd="0" destOrd="0" presId="urn:microsoft.com/office/officeart/2005/8/layout/hList1"/>
    <dgm:cxn modelId="{104146E1-2307-4663-B9A9-8E7A8DF57A1B}" type="presParOf" srcId="{2E9BDAD8-E7A7-4300-88AA-7787C4D231E3}" destId="{3BA8A7B3-6650-47AE-8C40-DAC825D03A8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DF16C9-7BF3-4EDE-8CAA-ACE9F4C49811}"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C21FE64E-4F56-4F3B-8CA6-CD381844402B}">
      <dgm:prSet phldrT="[Text]"/>
      <dgm:spPr/>
      <dgm:t>
        <a:bodyPr/>
        <a:lstStyle/>
        <a:p>
          <a:r>
            <a:rPr lang="en-US" dirty="0"/>
            <a:t>Strong communication plan – Administrators, October count coordinator, district liaisons</a:t>
          </a:r>
        </a:p>
      </dgm:t>
    </dgm:pt>
    <dgm:pt modelId="{2B932DDB-E4EA-43CD-9A10-315A9E6081AD}" type="parTrans" cxnId="{0454F3D3-BB13-4F79-B168-99A53461E176}">
      <dgm:prSet/>
      <dgm:spPr/>
      <dgm:t>
        <a:bodyPr/>
        <a:lstStyle/>
        <a:p>
          <a:endParaRPr lang="en-US"/>
        </a:p>
      </dgm:t>
    </dgm:pt>
    <dgm:pt modelId="{7C72BC17-E93C-4062-8316-F7173DB61D2D}" type="sibTrans" cxnId="{0454F3D3-BB13-4F79-B168-99A53461E176}">
      <dgm:prSet/>
      <dgm:spPr/>
      <dgm:t>
        <a:bodyPr/>
        <a:lstStyle/>
        <a:p>
          <a:endParaRPr lang="en-US"/>
        </a:p>
      </dgm:t>
    </dgm:pt>
    <dgm:pt modelId="{DF9A261D-B583-41D2-A126-46A598A83C93}">
      <dgm:prSet phldrT="[Text]"/>
      <dgm:spPr/>
      <dgm:t>
        <a:bodyPr/>
        <a:lstStyle/>
        <a:p>
          <a:r>
            <a:rPr lang="en-US" dirty="0"/>
            <a:t>Upload as much as possible prior to October 1 Count date – extend eligibility </a:t>
          </a:r>
        </a:p>
      </dgm:t>
    </dgm:pt>
    <dgm:pt modelId="{8116C12B-9DA2-4DF3-94A8-628D7AB69FD8}" type="parTrans" cxnId="{F434E195-6301-4017-AA37-4253D3C31C38}">
      <dgm:prSet/>
      <dgm:spPr/>
      <dgm:t>
        <a:bodyPr/>
        <a:lstStyle/>
        <a:p>
          <a:endParaRPr lang="en-US"/>
        </a:p>
      </dgm:t>
    </dgm:pt>
    <dgm:pt modelId="{F6855479-1B62-45E1-ABBB-9B774A7CED30}" type="sibTrans" cxnId="{F434E195-6301-4017-AA37-4253D3C31C38}">
      <dgm:prSet/>
      <dgm:spPr/>
      <dgm:t>
        <a:bodyPr/>
        <a:lstStyle/>
        <a:p>
          <a:endParaRPr lang="en-US"/>
        </a:p>
      </dgm:t>
    </dgm:pt>
    <dgm:pt modelId="{4D7B1634-936D-465B-8812-574FDB5CA3DA}">
      <dgm:prSet phldrT="[Text]"/>
      <dgm:spPr/>
      <dgm:t>
        <a:bodyPr/>
        <a:lstStyle/>
        <a:p>
          <a:r>
            <a:rPr lang="en-US" dirty="0"/>
            <a:t>Upload ALL enrolled students – whether at participating site or not</a:t>
          </a:r>
        </a:p>
      </dgm:t>
    </dgm:pt>
    <dgm:pt modelId="{BF609F2B-A9C7-47FA-84AC-7E7CCB3889A9}" type="parTrans" cxnId="{E6B7F43F-1E1D-4C83-B40C-16A95B6E9495}">
      <dgm:prSet/>
      <dgm:spPr/>
      <dgm:t>
        <a:bodyPr/>
        <a:lstStyle/>
        <a:p>
          <a:endParaRPr lang="en-US"/>
        </a:p>
      </dgm:t>
    </dgm:pt>
    <dgm:pt modelId="{8260D78C-0097-4167-8598-2BCCDDF208CA}" type="sibTrans" cxnId="{E6B7F43F-1E1D-4C83-B40C-16A95B6E9495}">
      <dgm:prSet/>
      <dgm:spPr/>
      <dgm:t>
        <a:bodyPr/>
        <a:lstStyle/>
        <a:p>
          <a:endParaRPr lang="en-US"/>
        </a:p>
      </dgm:t>
    </dgm:pt>
    <dgm:pt modelId="{5376281E-C71A-4047-A785-4BBFB5B7DE6F}" type="pres">
      <dgm:prSet presAssocID="{2ADF16C9-7BF3-4EDE-8CAA-ACE9F4C49811}" presName="rootnode" presStyleCnt="0">
        <dgm:presLayoutVars>
          <dgm:chMax/>
          <dgm:chPref/>
          <dgm:dir/>
          <dgm:animLvl val="lvl"/>
        </dgm:presLayoutVars>
      </dgm:prSet>
      <dgm:spPr/>
    </dgm:pt>
    <dgm:pt modelId="{77401EAF-7064-47AE-9A65-B5827ADDD5CB}" type="pres">
      <dgm:prSet presAssocID="{C21FE64E-4F56-4F3B-8CA6-CD381844402B}" presName="composite" presStyleCnt="0"/>
      <dgm:spPr/>
    </dgm:pt>
    <dgm:pt modelId="{A68F580A-67AE-4474-8531-443216B1F65F}" type="pres">
      <dgm:prSet presAssocID="{C21FE64E-4F56-4F3B-8CA6-CD381844402B}" presName="LShape" presStyleLbl="alignNode1" presStyleIdx="0" presStyleCnt="5"/>
      <dgm:spPr/>
    </dgm:pt>
    <dgm:pt modelId="{29A8A8D4-FA78-42C2-B5B2-0EE87B90BA4B}" type="pres">
      <dgm:prSet presAssocID="{C21FE64E-4F56-4F3B-8CA6-CD381844402B}" presName="ParentText" presStyleLbl="revTx" presStyleIdx="0" presStyleCnt="3">
        <dgm:presLayoutVars>
          <dgm:chMax val="0"/>
          <dgm:chPref val="0"/>
          <dgm:bulletEnabled val="1"/>
        </dgm:presLayoutVars>
      </dgm:prSet>
      <dgm:spPr/>
    </dgm:pt>
    <dgm:pt modelId="{8102D781-28B0-4A25-87A5-E78179DCD14A}" type="pres">
      <dgm:prSet presAssocID="{C21FE64E-4F56-4F3B-8CA6-CD381844402B}" presName="Triangle" presStyleLbl="alignNode1" presStyleIdx="1" presStyleCnt="5"/>
      <dgm:spPr/>
    </dgm:pt>
    <dgm:pt modelId="{0C3870D6-2828-40D8-8866-B079D68D9B13}" type="pres">
      <dgm:prSet presAssocID="{7C72BC17-E93C-4062-8316-F7173DB61D2D}" presName="sibTrans" presStyleCnt="0"/>
      <dgm:spPr/>
    </dgm:pt>
    <dgm:pt modelId="{A81BD07E-6B19-41E8-8D45-C9408D928728}" type="pres">
      <dgm:prSet presAssocID="{7C72BC17-E93C-4062-8316-F7173DB61D2D}" presName="space" presStyleCnt="0"/>
      <dgm:spPr/>
    </dgm:pt>
    <dgm:pt modelId="{85E1C368-3022-4B2F-89A1-DD85E7D1193A}" type="pres">
      <dgm:prSet presAssocID="{DF9A261D-B583-41D2-A126-46A598A83C93}" presName="composite" presStyleCnt="0"/>
      <dgm:spPr/>
    </dgm:pt>
    <dgm:pt modelId="{C0BAB4CA-0C9C-40C4-A862-828D9103EAA4}" type="pres">
      <dgm:prSet presAssocID="{DF9A261D-B583-41D2-A126-46A598A83C93}" presName="LShape" presStyleLbl="alignNode1" presStyleIdx="2" presStyleCnt="5"/>
      <dgm:spPr/>
    </dgm:pt>
    <dgm:pt modelId="{DA5D6757-96A3-4728-B060-AA2535111959}" type="pres">
      <dgm:prSet presAssocID="{DF9A261D-B583-41D2-A126-46A598A83C93}" presName="ParentText" presStyleLbl="revTx" presStyleIdx="1" presStyleCnt="3">
        <dgm:presLayoutVars>
          <dgm:chMax val="0"/>
          <dgm:chPref val="0"/>
          <dgm:bulletEnabled val="1"/>
        </dgm:presLayoutVars>
      </dgm:prSet>
      <dgm:spPr/>
    </dgm:pt>
    <dgm:pt modelId="{969D30E3-7A1C-46B0-B871-C57A1190BC5F}" type="pres">
      <dgm:prSet presAssocID="{DF9A261D-B583-41D2-A126-46A598A83C93}" presName="Triangle" presStyleLbl="alignNode1" presStyleIdx="3" presStyleCnt="5"/>
      <dgm:spPr/>
    </dgm:pt>
    <dgm:pt modelId="{D0A1C445-16EB-4E41-A2E7-416D3BF37C8E}" type="pres">
      <dgm:prSet presAssocID="{F6855479-1B62-45E1-ABBB-9B774A7CED30}" presName="sibTrans" presStyleCnt="0"/>
      <dgm:spPr/>
    </dgm:pt>
    <dgm:pt modelId="{C3182D9C-AF7F-43EB-A3CB-C3058E6BF637}" type="pres">
      <dgm:prSet presAssocID="{F6855479-1B62-45E1-ABBB-9B774A7CED30}" presName="space" presStyleCnt="0"/>
      <dgm:spPr/>
    </dgm:pt>
    <dgm:pt modelId="{A9CB212F-4B25-4494-B6E4-68A66F5C0258}" type="pres">
      <dgm:prSet presAssocID="{4D7B1634-936D-465B-8812-574FDB5CA3DA}" presName="composite" presStyleCnt="0"/>
      <dgm:spPr/>
    </dgm:pt>
    <dgm:pt modelId="{25F27B3F-9FFA-4AB5-B987-8E09B5C01121}" type="pres">
      <dgm:prSet presAssocID="{4D7B1634-936D-465B-8812-574FDB5CA3DA}" presName="LShape" presStyleLbl="alignNode1" presStyleIdx="4" presStyleCnt="5"/>
      <dgm:spPr/>
    </dgm:pt>
    <dgm:pt modelId="{F497930F-A00F-4B09-AE04-70EDA77EF7EB}" type="pres">
      <dgm:prSet presAssocID="{4D7B1634-936D-465B-8812-574FDB5CA3DA}" presName="ParentText" presStyleLbl="revTx" presStyleIdx="2" presStyleCnt="3">
        <dgm:presLayoutVars>
          <dgm:chMax val="0"/>
          <dgm:chPref val="0"/>
          <dgm:bulletEnabled val="1"/>
        </dgm:presLayoutVars>
      </dgm:prSet>
      <dgm:spPr/>
    </dgm:pt>
  </dgm:ptLst>
  <dgm:cxnLst>
    <dgm:cxn modelId="{E6B7F43F-1E1D-4C83-B40C-16A95B6E9495}" srcId="{2ADF16C9-7BF3-4EDE-8CAA-ACE9F4C49811}" destId="{4D7B1634-936D-465B-8812-574FDB5CA3DA}" srcOrd="2" destOrd="0" parTransId="{BF609F2B-A9C7-47FA-84AC-7E7CCB3889A9}" sibTransId="{8260D78C-0097-4167-8598-2BCCDDF208CA}"/>
    <dgm:cxn modelId="{5209C460-A5F2-463E-BCE1-4D3E5B7CAD15}" type="presOf" srcId="{2ADF16C9-7BF3-4EDE-8CAA-ACE9F4C49811}" destId="{5376281E-C71A-4047-A785-4BBFB5B7DE6F}" srcOrd="0" destOrd="0" presId="urn:microsoft.com/office/officeart/2009/3/layout/StepUpProcess"/>
    <dgm:cxn modelId="{06247256-5D9E-4444-AD92-E7C000319D7D}" type="presOf" srcId="{C21FE64E-4F56-4F3B-8CA6-CD381844402B}" destId="{29A8A8D4-FA78-42C2-B5B2-0EE87B90BA4B}" srcOrd="0" destOrd="0" presId="urn:microsoft.com/office/officeart/2009/3/layout/StepUpProcess"/>
    <dgm:cxn modelId="{F434E195-6301-4017-AA37-4253D3C31C38}" srcId="{2ADF16C9-7BF3-4EDE-8CAA-ACE9F4C49811}" destId="{DF9A261D-B583-41D2-A126-46A598A83C93}" srcOrd="1" destOrd="0" parTransId="{8116C12B-9DA2-4DF3-94A8-628D7AB69FD8}" sibTransId="{F6855479-1B62-45E1-ABBB-9B774A7CED30}"/>
    <dgm:cxn modelId="{900BC1BE-3B03-47FF-ACBF-9A4B5F15DE97}" type="presOf" srcId="{DF9A261D-B583-41D2-A126-46A598A83C93}" destId="{DA5D6757-96A3-4728-B060-AA2535111959}" srcOrd="0" destOrd="0" presId="urn:microsoft.com/office/officeart/2009/3/layout/StepUpProcess"/>
    <dgm:cxn modelId="{0454F3D3-BB13-4F79-B168-99A53461E176}" srcId="{2ADF16C9-7BF3-4EDE-8CAA-ACE9F4C49811}" destId="{C21FE64E-4F56-4F3B-8CA6-CD381844402B}" srcOrd="0" destOrd="0" parTransId="{2B932DDB-E4EA-43CD-9A10-315A9E6081AD}" sibTransId="{7C72BC17-E93C-4062-8316-F7173DB61D2D}"/>
    <dgm:cxn modelId="{A6C550D7-31A4-4360-A9C5-3245BB828908}" type="presOf" srcId="{4D7B1634-936D-465B-8812-574FDB5CA3DA}" destId="{F497930F-A00F-4B09-AE04-70EDA77EF7EB}" srcOrd="0" destOrd="0" presId="urn:microsoft.com/office/officeart/2009/3/layout/StepUpProcess"/>
    <dgm:cxn modelId="{EF034E77-C38F-43DF-86BC-B5CE56B2B7C8}" type="presParOf" srcId="{5376281E-C71A-4047-A785-4BBFB5B7DE6F}" destId="{77401EAF-7064-47AE-9A65-B5827ADDD5CB}" srcOrd="0" destOrd="0" presId="urn:microsoft.com/office/officeart/2009/3/layout/StepUpProcess"/>
    <dgm:cxn modelId="{ABA2013B-B7C9-4326-8E7B-7CE1299F855B}" type="presParOf" srcId="{77401EAF-7064-47AE-9A65-B5827ADDD5CB}" destId="{A68F580A-67AE-4474-8531-443216B1F65F}" srcOrd="0" destOrd="0" presId="urn:microsoft.com/office/officeart/2009/3/layout/StepUpProcess"/>
    <dgm:cxn modelId="{0D555FF6-1864-44BD-8D0A-6281C97C8275}" type="presParOf" srcId="{77401EAF-7064-47AE-9A65-B5827ADDD5CB}" destId="{29A8A8D4-FA78-42C2-B5B2-0EE87B90BA4B}" srcOrd="1" destOrd="0" presId="urn:microsoft.com/office/officeart/2009/3/layout/StepUpProcess"/>
    <dgm:cxn modelId="{613B6367-696D-43D2-B763-1FD76FFDC267}" type="presParOf" srcId="{77401EAF-7064-47AE-9A65-B5827ADDD5CB}" destId="{8102D781-28B0-4A25-87A5-E78179DCD14A}" srcOrd="2" destOrd="0" presId="urn:microsoft.com/office/officeart/2009/3/layout/StepUpProcess"/>
    <dgm:cxn modelId="{B7001339-FCED-455D-B20A-6785E0088C1E}" type="presParOf" srcId="{5376281E-C71A-4047-A785-4BBFB5B7DE6F}" destId="{0C3870D6-2828-40D8-8866-B079D68D9B13}" srcOrd="1" destOrd="0" presId="urn:microsoft.com/office/officeart/2009/3/layout/StepUpProcess"/>
    <dgm:cxn modelId="{F8DD2BFD-55AA-44C1-8288-0934FCE75316}" type="presParOf" srcId="{0C3870D6-2828-40D8-8866-B079D68D9B13}" destId="{A81BD07E-6B19-41E8-8D45-C9408D928728}" srcOrd="0" destOrd="0" presId="urn:microsoft.com/office/officeart/2009/3/layout/StepUpProcess"/>
    <dgm:cxn modelId="{72D8A44D-0D28-41EF-ACB5-C670F188A6EC}" type="presParOf" srcId="{5376281E-C71A-4047-A785-4BBFB5B7DE6F}" destId="{85E1C368-3022-4B2F-89A1-DD85E7D1193A}" srcOrd="2" destOrd="0" presId="urn:microsoft.com/office/officeart/2009/3/layout/StepUpProcess"/>
    <dgm:cxn modelId="{30895CC2-C5C0-4CD8-AA9C-9D2572A19C7F}" type="presParOf" srcId="{85E1C368-3022-4B2F-89A1-DD85E7D1193A}" destId="{C0BAB4CA-0C9C-40C4-A862-828D9103EAA4}" srcOrd="0" destOrd="0" presId="urn:microsoft.com/office/officeart/2009/3/layout/StepUpProcess"/>
    <dgm:cxn modelId="{17717BDA-4397-4D49-9B59-1839E42A3602}" type="presParOf" srcId="{85E1C368-3022-4B2F-89A1-DD85E7D1193A}" destId="{DA5D6757-96A3-4728-B060-AA2535111959}" srcOrd="1" destOrd="0" presId="urn:microsoft.com/office/officeart/2009/3/layout/StepUpProcess"/>
    <dgm:cxn modelId="{40DEE7CD-A18C-4AE5-9F33-5E987838FFB5}" type="presParOf" srcId="{85E1C368-3022-4B2F-89A1-DD85E7D1193A}" destId="{969D30E3-7A1C-46B0-B871-C57A1190BC5F}" srcOrd="2" destOrd="0" presId="urn:microsoft.com/office/officeart/2009/3/layout/StepUpProcess"/>
    <dgm:cxn modelId="{7F9B5FBC-6DDE-407D-8775-6A7CB0E7B8B5}" type="presParOf" srcId="{5376281E-C71A-4047-A785-4BBFB5B7DE6F}" destId="{D0A1C445-16EB-4E41-A2E7-416D3BF37C8E}" srcOrd="3" destOrd="0" presId="urn:microsoft.com/office/officeart/2009/3/layout/StepUpProcess"/>
    <dgm:cxn modelId="{A019E50B-9772-4188-8B15-A1DB0E4F4703}" type="presParOf" srcId="{D0A1C445-16EB-4E41-A2E7-416D3BF37C8E}" destId="{C3182D9C-AF7F-43EB-A3CB-C3058E6BF637}" srcOrd="0" destOrd="0" presId="urn:microsoft.com/office/officeart/2009/3/layout/StepUpProcess"/>
    <dgm:cxn modelId="{6CF4EE58-B04B-4B43-B16F-F55281E3B7AD}" type="presParOf" srcId="{5376281E-C71A-4047-A785-4BBFB5B7DE6F}" destId="{A9CB212F-4B25-4494-B6E4-68A66F5C0258}" srcOrd="4" destOrd="0" presId="urn:microsoft.com/office/officeart/2009/3/layout/StepUpProcess"/>
    <dgm:cxn modelId="{A41F20BA-5973-4E40-A2C0-D681AFC60C22}" type="presParOf" srcId="{A9CB212F-4B25-4494-B6E4-68A66F5C0258}" destId="{25F27B3F-9FFA-4AB5-B987-8E09B5C01121}" srcOrd="0" destOrd="0" presId="urn:microsoft.com/office/officeart/2009/3/layout/StepUpProcess"/>
    <dgm:cxn modelId="{C924B4AE-76A6-465A-B823-14D624823612}" type="presParOf" srcId="{A9CB212F-4B25-4494-B6E4-68A66F5C0258}" destId="{F497930F-A00F-4B09-AE04-70EDA77EF7EB}"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8DC713-7264-4F24-87C6-ACDB6B38E7AB}"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5B5427B7-BA59-4D39-ACA2-8419F6A9954E}">
      <dgm:prSet phldrT="[Text]" custT="1"/>
      <dgm:spPr/>
      <dgm:t>
        <a:bodyPr anchor="b"/>
        <a:lstStyle/>
        <a:p>
          <a:r>
            <a:rPr lang="en-US" sz="2400" dirty="0">
              <a:latin typeface="Trebuchet MS" panose="020B0603020202020204" pitchFamily="34" charset="0"/>
            </a:rPr>
            <a:t>Direct Certification with Assistance Programs</a:t>
          </a:r>
        </a:p>
      </dgm:t>
    </dgm:pt>
    <dgm:pt modelId="{178C152A-DBDD-4FD2-B820-83E9C222A356}" type="parTrans" cxnId="{33FDD3BF-2BF8-4933-A970-AFA9A37359B7}">
      <dgm:prSet/>
      <dgm:spPr/>
      <dgm:t>
        <a:bodyPr/>
        <a:lstStyle/>
        <a:p>
          <a:endParaRPr lang="en-US"/>
        </a:p>
      </dgm:t>
    </dgm:pt>
    <dgm:pt modelId="{B8EFE313-3175-4956-8DAC-4B0DBCE14E5B}" type="sibTrans" cxnId="{33FDD3BF-2BF8-4933-A970-AFA9A37359B7}">
      <dgm:prSet/>
      <dgm:spPr/>
      <dgm:t>
        <a:bodyPr/>
        <a:lstStyle/>
        <a:p>
          <a:endParaRPr lang="en-US"/>
        </a:p>
      </dgm:t>
    </dgm:pt>
    <dgm:pt modelId="{CFEE6440-19A2-4DCA-9E01-D4A86F34802F}">
      <dgm:prSet phldrT="[Text]" custT="1"/>
      <dgm:spPr/>
      <dgm:t>
        <a:bodyPr/>
        <a:lstStyle/>
        <a:p>
          <a:r>
            <a:rPr lang="en-US" sz="2400" dirty="0"/>
            <a:t>SNAP</a:t>
          </a:r>
        </a:p>
      </dgm:t>
    </dgm:pt>
    <dgm:pt modelId="{2B800F35-6401-410F-B8AB-9DC1AE0B3631}" type="parTrans" cxnId="{C5F423B4-EB76-40BC-AE9B-823FF4263FD1}">
      <dgm:prSet/>
      <dgm:spPr/>
      <dgm:t>
        <a:bodyPr/>
        <a:lstStyle/>
        <a:p>
          <a:endParaRPr lang="en-US"/>
        </a:p>
      </dgm:t>
    </dgm:pt>
    <dgm:pt modelId="{5F0C9AF5-7FFA-4C21-B0A5-B83942BD6A4D}" type="sibTrans" cxnId="{C5F423B4-EB76-40BC-AE9B-823FF4263FD1}">
      <dgm:prSet/>
      <dgm:spPr/>
      <dgm:t>
        <a:bodyPr/>
        <a:lstStyle/>
        <a:p>
          <a:endParaRPr lang="en-US"/>
        </a:p>
      </dgm:t>
    </dgm:pt>
    <dgm:pt modelId="{CC0E3ED3-C824-480A-B99B-89DE53A787BA}">
      <dgm:prSet phldrT="[Text]" custT="1"/>
      <dgm:spPr/>
      <dgm:t>
        <a:bodyPr/>
        <a:lstStyle/>
        <a:p>
          <a:r>
            <a:rPr lang="en-US" sz="2400" dirty="0"/>
            <a:t>TANF</a:t>
          </a:r>
        </a:p>
      </dgm:t>
    </dgm:pt>
    <dgm:pt modelId="{F5B1722D-570A-454E-B8A3-D0B60FE19582}" type="parTrans" cxnId="{83C273E0-CACF-435A-A523-353A9CD580CC}">
      <dgm:prSet/>
      <dgm:spPr/>
      <dgm:t>
        <a:bodyPr/>
        <a:lstStyle/>
        <a:p>
          <a:endParaRPr lang="en-US"/>
        </a:p>
      </dgm:t>
    </dgm:pt>
    <dgm:pt modelId="{F48431DA-19D8-4353-BCBD-A75DB3FACDB6}" type="sibTrans" cxnId="{83C273E0-CACF-435A-A523-353A9CD580CC}">
      <dgm:prSet/>
      <dgm:spPr/>
      <dgm:t>
        <a:bodyPr/>
        <a:lstStyle/>
        <a:p>
          <a:endParaRPr lang="en-US"/>
        </a:p>
      </dgm:t>
    </dgm:pt>
    <dgm:pt modelId="{0CCCA1A5-67AE-4CEF-A66F-1877E33C8202}">
      <dgm:prSet phldrT="[Text]" custT="1"/>
      <dgm:spPr/>
      <dgm:t>
        <a:bodyPr/>
        <a:lstStyle/>
        <a:p>
          <a:r>
            <a:rPr lang="en-US" sz="2400" dirty="0">
              <a:latin typeface="Trebuchet MS" panose="020B0603020202020204" pitchFamily="34" charset="0"/>
            </a:rPr>
            <a:t>Direct Certification with OSCE Programs</a:t>
          </a:r>
        </a:p>
      </dgm:t>
    </dgm:pt>
    <dgm:pt modelId="{A7176250-B6E5-42F2-A3FD-2DF616EA9AA0}" type="parTrans" cxnId="{7339D104-87B4-4E71-A8F9-0CA6BCB870C2}">
      <dgm:prSet/>
      <dgm:spPr/>
      <dgm:t>
        <a:bodyPr/>
        <a:lstStyle/>
        <a:p>
          <a:endParaRPr lang="en-US"/>
        </a:p>
      </dgm:t>
    </dgm:pt>
    <dgm:pt modelId="{02F37292-784F-4FFA-B178-3EAF03D81D50}" type="sibTrans" cxnId="{7339D104-87B4-4E71-A8F9-0CA6BCB870C2}">
      <dgm:prSet/>
      <dgm:spPr/>
      <dgm:t>
        <a:bodyPr/>
        <a:lstStyle/>
        <a:p>
          <a:endParaRPr lang="en-US"/>
        </a:p>
      </dgm:t>
    </dgm:pt>
    <dgm:pt modelId="{79C5CE57-A9D9-472D-9ED0-0FF5107ECB48}">
      <dgm:prSet phldrT="[Text]" custT="1"/>
      <dgm:spPr/>
      <dgm:t>
        <a:bodyPr/>
        <a:lstStyle/>
        <a:p>
          <a:r>
            <a:rPr lang="en-US" sz="2400" dirty="0"/>
            <a:t>Homeless/McKinney Vento</a:t>
          </a:r>
        </a:p>
      </dgm:t>
    </dgm:pt>
    <dgm:pt modelId="{8EFB2CB0-B072-44E8-9410-34FDF26912F7}" type="parTrans" cxnId="{5FE06C59-E4B4-4A2C-B96E-7F4068A5189F}">
      <dgm:prSet/>
      <dgm:spPr/>
      <dgm:t>
        <a:bodyPr/>
        <a:lstStyle/>
        <a:p>
          <a:endParaRPr lang="en-US"/>
        </a:p>
      </dgm:t>
    </dgm:pt>
    <dgm:pt modelId="{93112815-5D28-4F81-A702-5EA446F11322}" type="sibTrans" cxnId="{5FE06C59-E4B4-4A2C-B96E-7F4068A5189F}">
      <dgm:prSet/>
      <dgm:spPr/>
      <dgm:t>
        <a:bodyPr/>
        <a:lstStyle/>
        <a:p>
          <a:endParaRPr lang="en-US"/>
        </a:p>
      </dgm:t>
    </dgm:pt>
    <dgm:pt modelId="{E74FCCC0-676C-4BC4-AECD-3EF651FE7279}">
      <dgm:prSet phldrT="[Text]" custT="1"/>
      <dgm:spPr/>
      <dgm:t>
        <a:bodyPr/>
        <a:lstStyle/>
        <a:p>
          <a:r>
            <a:rPr lang="en-US" sz="2400" dirty="0"/>
            <a:t>Migrant</a:t>
          </a:r>
        </a:p>
      </dgm:t>
    </dgm:pt>
    <dgm:pt modelId="{2281EA89-E2A7-4DE7-85C1-44C31D3754CC}" type="parTrans" cxnId="{44113435-A16E-4C85-8EC0-BBABDAFC4D71}">
      <dgm:prSet/>
      <dgm:spPr/>
      <dgm:t>
        <a:bodyPr/>
        <a:lstStyle/>
        <a:p>
          <a:endParaRPr lang="en-US"/>
        </a:p>
      </dgm:t>
    </dgm:pt>
    <dgm:pt modelId="{5348C5EA-C1F3-49EA-902D-581B535FCD87}" type="sibTrans" cxnId="{44113435-A16E-4C85-8EC0-BBABDAFC4D71}">
      <dgm:prSet/>
      <dgm:spPr/>
      <dgm:t>
        <a:bodyPr/>
        <a:lstStyle/>
        <a:p>
          <a:endParaRPr lang="en-US"/>
        </a:p>
      </dgm:t>
    </dgm:pt>
    <dgm:pt modelId="{349A97AB-11B4-4048-8C9A-093DA9744EFD}">
      <dgm:prSet phldrT="[Text]" custT="1"/>
      <dgm:spPr/>
      <dgm:t>
        <a:bodyPr/>
        <a:lstStyle/>
        <a:p>
          <a:r>
            <a:rPr lang="en-US" sz="2400" dirty="0"/>
            <a:t>Foster</a:t>
          </a:r>
        </a:p>
      </dgm:t>
    </dgm:pt>
    <dgm:pt modelId="{B41FA9C3-0966-45F3-A443-D061347C9B08}" type="parTrans" cxnId="{DB7E215B-D7F3-4C0B-88C7-F2A7B3C56A41}">
      <dgm:prSet/>
      <dgm:spPr/>
      <dgm:t>
        <a:bodyPr/>
        <a:lstStyle/>
        <a:p>
          <a:endParaRPr lang="en-US"/>
        </a:p>
      </dgm:t>
    </dgm:pt>
    <dgm:pt modelId="{A6FFD741-A593-4BFA-982D-795191DFC25A}" type="sibTrans" cxnId="{DB7E215B-D7F3-4C0B-88C7-F2A7B3C56A41}">
      <dgm:prSet/>
      <dgm:spPr/>
      <dgm:t>
        <a:bodyPr/>
        <a:lstStyle/>
        <a:p>
          <a:endParaRPr lang="en-US"/>
        </a:p>
      </dgm:t>
    </dgm:pt>
    <dgm:pt modelId="{4190F5C2-23C0-404D-8FA4-471EDFDB4FE9}">
      <dgm:prSet phldrT="[Text]" custT="1"/>
      <dgm:spPr/>
      <dgm:t>
        <a:bodyPr/>
        <a:lstStyle/>
        <a:p>
          <a:r>
            <a:rPr lang="en-US" sz="2400" dirty="0"/>
            <a:t>Runaway</a:t>
          </a:r>
        </a:p>
      </dgm:t>
    </dgm:pt>
    <dgm:pt modelId="{5EAAAFC0-E5C0-4C90-A00B-D9F2C875B624}" type="parTrans" cxnId="{FA8E8D74-B806-4CE8-8AC3-B927DF4D1E54}">
      <dgm:prSet/>
      <dgm:spPr/>
      <dgm:t>
        <a:bodyPr/>
        <a:lstStyle/>
        <a:p>
          <a:endParaRPr lang="en-US"/>
        </a:p>
      </dgm:t>
    </dgm:pt>
    <dgm:pt modelId="{333D03C4-7AD4-47A1-AA73-7FCE29C0CFB7}" type="sibTrans" cxnId="{FA8E8D74-B806-4CE8-8AC3-B927DF4D1E54}">
      <dgm:prSet/>
      <dgm:spPr/>
      <dgm:t>
        <a:bodyPr/>
        <a:lstStyle/>
        <a:p>
          <a:endParaRPr lang="en-US"/>
        </a:p>
      </dgm:t>
    </dgm:pt>
    <dgm:pt modelId="{C1AE53D2-8412-4C67-A155-0103CA14AB53}">
      <dgm:prSet phldrT="[Text]" custT="1"/>
      <dgm:spPr/>
      <dgm:t>
        <a:bodyPr/>
        <a:lstStyle/>
        <a:p>
          <a:r>
            <a:rPr lang="en-US" sz="2400" dirty="0"/>
            <a:t>Head Start</a:t>
          </a:r>
        </a:p>
      </dgm:t>
    </dgm:pt>
    <dgm:pt modelId="{0A4EF318-A99F-4E83-B1FE-C3BD684888AB}" type="parTrans" cxnId="{09509E2D-9326-4744-8637-9216B10880AC}">
      <dgm:prSet/>
      <dgm:spPr/>
      <dgm:t>
        <a:bodyPr/>
        <a:lstStyle/>
        <a:p>
          <a:endParaRPr lang="en-US"/>
        </a:p>
      </dgm:t>
    </dgm:pt>
    <dgm:pt modelId="{CB97DDE6-7496-408B-9DBC-2B1E5DB90C46}" type="sibTrans" cxnId="{09509E2D-9326-4744-8637-9216B10880AC}">
      <dgm:prSet/>
      <dgm:spPr/>
      <dgm:t>
        <a:bodyPr/>
        <a:lstStyle/>
        <a:p>
          <a:endParaRPr lang="en-US"/>
        </a:p>
      </dgm:t>
    </dgm:pt>
    <dgm:pt modelId="{9872F9BF-5C4E-4727-8030-D2E77DFAFFA4}">
      <dgm:prSet phldrT="[Text]" custT="1"/>
      <dgm:spPr/>
      <dgm:t>
        <a:bodyPr/>
        <a:lstStyle/>
        <a:p>
          <a:r>
            <a:rPr lang="en-US" sz="2400" dirty="0"/>
            <a:t>FDPIR</a:t>
          </a:r>
        </a:p>
      </dgm:t>
    </dgm:pt>
    <dgm:pt modelId="{21E9CA7A-7935-4D21-B579-DAC165581B62}" type="sibTrans" cxnId="{F69C7969-63A3-4DD7-904B-C39E9904B289}">
      <dgm:prSet/>
      <dgm:spPr/>
      <dgm:t>
        <a:bodyPr/>
        <a:lstStyle/>
        <a:p>
          <a:endParaRPr lang="en-US"/>
        </a:p>
      </dgm:t>
    </dgm:pt>
    <dgm:pt modelId="{381578D1-5A32-4905-A102-B80751D63852}" type="parTrans" cxnId="{F69C7969-63A3-4DD7-904B-C39E9904B289}">
      <dgm:prSet/>
      <dgm:spPr/>
      <dgm:t>
        <a:bodyPr/>
        <a:lstStyle/>
        <a:p>
          <a:endParaRPr lang="en-US"/>
        </a:p>
      </dgm:t>
    </dgm:pt>
    <dgm:pt modelId="{0E64DBD1-68BC-4273-9645-04FEC3F21619}">
      <dgm:prSet phldrT="[Text]" custT="1"/>
      <dgm:spPr/>
      <dgm:t>
        <a:bodyPr/>
        <a:lstStyle/>
        <a:p>
          <a:r>
            <a:rPr lang="en-US" sz="2400" dirty="0"/>
            <a:t>Administrator apps</a:t>
          </a:r>
        </a:p>
      </dgm:t>
    </dgm:pt>
    <dgm:pt modelId="{C2393F2C-D330-415F-962E-ACEF2C3D165A}" type="parTrans" cxnId="{BE31D4E7-6DB5-49B4-9BF8-66C4E040CBB5}">
      <dgm:prSet/>
      <dgm:spPr/>
      <dgm:t>
        <a:bodyPr/>
        <a:lstStyle/>
        <a:p>
          <a:endParaRPr lang="en-US"/>
        </a:p>
      </dgm:t>
    </dgm:pt>
    <dgm:pt modelId="{6C3D48F4-56E5-47D8-A8A8-A243F881F216}" type="sibTrans" cxnId="{BE31D4E7-6DB5-49B4-9BF8-66C4E040CBB5}">
      <dgm:prSet/>
      <dgm:spPr/>
      <dgm:t>
        <a:bodyPr/>
        <a:lstStyle/>
        <a:p>
          <a:endParaRPr lang="en-US"/>
        </a:p>
      </dgm:t>
    </dgm:pt>
    <dgm:pt modelId="{0B763C38-76FD-49ED-8F73-0BED745CE920}" type="pres">
      <dgm:prSet presAssocID="{BD8DC713-7264-4F24-87C6-ACDB6B38E7AB}" presName="linear" presStyleCnt="0">
        <dgm:presLayoutVars>
          <dgm:dir/>
          <dgm:animLvl val="lvl"/>
          <dgm:resizeHandles val="exact"/>
        </dgm:presLayoutVars>
      </dgm:prSet>
      <dgm:spPr/>
    </dgm:pt>
    <dgm:pt modelId="{46519F4C-E4FA-4741-B6EA-148976EC7430}" type="pres">
      <dgm:prSet presAssocID="{5B5427B7-BA59-4D39-ACA2-8419F6A9954E}" presName="parentLin" presStyleCnt="0"/>
      <dgm:spPr/>
    </dgm:pt>
    <dgm:pt modelId="{979FBD99-7329-4AEB-BD1F-0BEBB8196D50}" type="pres">
      <dgm:prSet presAssocID="{5B5427B7-BA59-4D39-ACA2-8419F6A9954E}" presName="parentLeftMargin" presStyleLbl="node1" presStyleIdx="0" presStyleCnt="2"/>
      <dgm:spPr/>
    </dgm:pt>
    <dgm:pt modelId="{C66807DA-09AC-4FFF-801C-B444EF7F62DA}" type="pres">
      <dgm:prSet presAssocID="{5B5427B7-BA59-4D39-ACA2-8419F6A9954E}" presName="parentText" presStyleLbl="node1" presStyleIdx="0" presStyleCnt="2" custScaleX="114561" custScaleY="137669">
        <dgm:presLayoutVars>
          <dgm:chMax val="0"/>
          <dgm:bulletEnabled val="1"/>
        </dgm:presLayoutVars>
      </dgm:prSet>
      <dgm:spPr/>
    </dgm:pt>
    <dgm:pt modelId="{BF3497B4-3F98-4178-BCB0-B91FC8F4366B}" type="pres">
      <dgm:prSet presAssocID="{5B5427B7-BA59-4D39-ACA2-8419F6A9954E}" presName="negativeSpace" presStyleCnt="0"/>
      <dgm:spPr/>
    </dgm:pt>
    <dgm:pt modelId="{395CB444-1608-4DF6-A895-230271469227}" type="pres">
      <dgm:prSet presAssocID="{5B5427B7-BA59-4D39-ACA2-8419F6A9954E}" presName="childText" presStyleLbl="conFgAcc1" presStyleIdx="0" presStyleCnt="2">
        <dgm:presLayoutVars>
          <dgm:bulletEnabled val="1"/>
        </dgm:presLayoutVars>
      </dgm:prSet>
      <dgm:spPr/>
    </dgm:pt>
    <dgm:pt modelId="{A16A1F06-D270-4923-BF4E-85A93534BBC6}" type="pres">
      <dgm:prSet presAssocID="{B8EFE313-3175-4956-8DAC-4B0DBCE14E5B}" presName="spaceBetweenRectangles" presStyleCnt="0"/>
      <dgm:spPr/>
    </dgm:pt>
    <dgm:pt modelId="{2FCBD5A0-8DFD-438B-9A92-5612F2D358F6}" type="pres">
      <dgm:prSet presAssocID="{0CCCA1A5-67AE-4CEF-A66F-1877E33C8202}" presName="parentLin" presStyleCnt="0"/>
      <dgm:spPr/>
    </dgm:pt>
    <dgm:pt modelId="{FC192FBB-2A21-4745-B193-08948E2E7A55}" type="pres">
      <dgm:prSet presAssocID="{0CCCA1A5-67AE-4CEF-A66F-1877E33C8202}" presName="parentLeftMargin" presStyleLbl="node1" presStyleIdx="0" presStyleCnt="2"/>
      <dgm:spPr/>
    </dgm:pt>
    <dgm:pt modelId="{80C489A2-D0FC-46DA-8505-8F433CD966B9}" type="pres">
      <dgm:prSet presAssocID="{0CCCA1A5-67AE-4CEF-A66F-1877E33C8202}" presName="parentText" presStyleLbl="node1" presStyleIdx="1" presStyleCnt="2" custScaleX="114561" custScaleY="137669">
        <dgm:presLayoutVars>
          <dgm:chMax val="0"/>
          <dgm:bulletEnabled val="1"/>
        </dgm:presLayoutVars>
      </dgm:prSet>
      <dgm:spPr/>
    </dgm:pt>
    <dgm:pt modelId="{B854E022-F087-4AE5-AEE3-BD0E4A55DFC1}" type="pres">
      <dgm:prSet presAssocID="{0CCCA1A5-67AE-4CEF-A66F-1877E33C8202}" presName="negativeSpace" presStyleCnt="0"/>
      <dgm:spPr/>
    </dgm:pt>
    <dgm:pt modelId="{726FBEA0-4D40-44C6-9761-504D13A253CC}" type="pres">
      <dgm:prSet presAssocID="{0CCCA1A5-67AE-4CEF-A66F-1877E33C8202}" presName="childText" presStyleLbl="conFgAcc1" presStyleIdx="1" presStyleCnt="2">
        <dgm:presLayoutVars>
          <dgm:bulletEnabled val="1"/>
        </dgm:presLayoutVars>
      </dgm:prSet>
      <dgm:spPr/>
    </dgm:pt>
  </dgm:ptLst>
  <dgm:cxnLst>
    <dgm:cxn modelId="{7339D104-87B4-4E71-A8F9-0CA6BCB870C2}" srcId="{BD8DC713-7264-4F24-87C6-ACDB6B38E7AB}" destId="{0CCCA1A5-67AE-4CEF-A66F-1877E33C8202}" srcOrd="1" destOrd="0" parTransId="{A7176250-B6E5-42F2-A3FD-2DF616EA9AA0}" sibTransId="{02F37292-784F-4FFA-B178-3EAF03D81D50}"/>
    <dgm:cxn modelId="{19E32E0D-0776-4504-A644-F289E5D62B4B}" type="presOf" srcId="{5B5427B7-BA59-4D39-ACA2-8419F6A9954E}" destId="{979FBD99-7329-4AEB-BD1F-0BEBB8196D50}" srcOrd="0" destOrd="0" presId="urn:microsoft.com/office/officeart/2005/8/layout/list1"/>
    <dgm:cxn modelId="{660EAB0D-AB61-4736-8CD0-F4F5FA8BCBF5}" type="presOf" srcId="{79C5CE57-A9D9-472D-9ED0-0FF5107ECB48}" destId="{726FBEA0-4D40-44C6-9761-504D13A253CC}" srcOrd="0" destOrd="0" presId="urn:microsoft.com/office/officeart/2005/8/layout/list1"/>
    <dgm:cxn modelId="{09509E2D-9326-4744-8637-9216B10880AC}" srcId="{0CCCA1A5-67AE-4CEF-A66F-1877E33C8202}" destId="{C1AE53D2-8412-4C67-A155-0103CA14AB53}" srcOrd="4" destOrd="0" parTransId="{0A4EF318-A99F-4E83-B1FE-C3BD684888AB}" sibTransId="{CB97DDE6-7496-408B-9DBC-2B1E5DB90C46}"/>
    <dgm:cxn modelId="{80B5C02D-900C-44A4-A1C5-9D3F6B26B384}" type="presOf" srcId="{0CCCA1A5-67AE-4CEF-A66F-1877E33C8202}" destId="{FC192FBB-2A21-4745-B193-08948E2E7A55}" srcOrd="0" destOrd="0" presId="urn:microsoft.com/office/officeart/2005/8/layout/list1"/>
    <dgm:cxn modelId="{44113435-A16E-4C85-8EC0-BBABDAFC4D71}" srcId="{0CCCA1A5-67AE-4CEF-A66F-1877E33C8202}" destId="{E74FCCC0-676C-4BC4-AECD-3EF651FE7279}" srcOrd="1" destOrd="0" parTransId="{2281EA89-E2A7-4DE7-85C1-44C31D3754CC}" sibTransId="{5348C5EA-C1F3-49EA-902D-581B535FCD87}"/>
    <dgm:cxn modelId="{DB7E215B-D7F3-4C0B-88C7-F2A7B3C56A41}" srcId="{0CCCA1A5-67AE-4CEF-A66F-1877E33C8202}" destId="{349A97AB-11B4-4048-8C9A-093DA9744EFD}" srcOrd="2" destOrd="0" parTransId="{B41FA9C3-0966-45F3-A443-D061347C9B08}" sibTransId="{A6FFD741-A593-4BFA-982D-795191DFC25A}"/>
    <dgm:cxn modelId="{2E165441-6E04-459D-9FDA-0394B6DC15BF}" type="presOf" srcId="{5B5427B7-BA59-4D39-ACA2-8419F6A9954E}" destId="{C66807DA-09AC-4FFF-801C-B444EF7F62DA}" srcOrd="1" destOrd="0" presId="urn:microsoft.com/office/officeart/2005/8/layout/list1"/>
    <dgm:cxn modelId="{F69C7969-63A3-4DD7-904B-C39E9904B289}" srcId="{5B5427B7-BA59-4D39-ACA2-8419F6A9954E}" destId="{9872F9BF-5C4E-4727-8030-D2E77DFAFFA4}" srcOrd="2" destOrd="0" parTransId="{381578D1-5A32-4905-A102-B80751D63852}" sibTransId="{21E9CA7A-7935-4D21-B579-DAC165581B62}"/>
    <dgm:cxn modelId="{FA8E8D74-B806-4CE8-8AC3-B927DF4D1E54}" srcId="{0CCCA1A5-67AE-4CEF-A66F-1877E33C8202}" destId="{4190F5C2-23C0-404D-8FA4-471EDFDB4FE9}" srcOrd="3" destOrd="0" parTransId="{5EAAAFC0-E5C0-4C90-A00B-D9F2C875B624}" sibTransId="{333D03C4-7AD4-47A1-AA73-7FCE29C0CFB7}"/>
    <dgm:cxn modelId="{5FE06C59-E4B4-4A2C-B96E-7F4068A5189F}" srcId="{0CCCA1A5-67AE-4CEF-A66F-1877E33C8202}" destId="{79C5CE57-A9D9-472D-9ED0-0FF5107ECB48}" srcOrd="0" destOrd="0" parTransId="{8EFB2CB0-B072-44E8-9410-34FDF26912F7}" sibTransId="{93112815-5D28-4F81-A702-5EA446F11322}"/>
    <dgm:cxn modelId="{414A6F7D-0B69-4261-858D-F4A5C71CC6A2}" type="presOf" srcId="{0CCCA1A5-67AE-4CEF-A66F-1877E33C8202}" destId="{80C489A2-D0FC-46DA-8505-8F433CD966B9}" srcOrd="1" destOrd="0" presId="urn:microsoft.com/office/officeart/2005/8/layout/list1"/>
    <dgm:cxn modelId="{D039637E-75AC-44AB-BE02-B38D226FF930}" type="presOf" srcId="{0E64DBD1-68BC-4273-9645-04FEC3F21619}" destId="{726FBEA0-4D40-44C6-9761-504D13A253CC}" srcOrd="0" destOrd="5" presId="urn:microsoft.com/office/officeart/2005/8/layout/list1"/>
    <dgm:cxn modelId="{9BFAAF83-81A8-4279-904F-81F9F8AE6782}" type="presOf" srcId="{BD8DC713-7264-4F24-87C6-ACDB6B38E7AB}" destId="{0B763C38-76FD-49ED-8F73-0BED745CE920}" srcOrd="0" destOrd="0" presId="urn:microsoft.com/office/officeart/2005/8/layout/list1"/>
    <dgm:cxn modelId="{4FE82585-1205-44F5-A24A-D8604541FB16}" type="presOf" srcId="{CC0E3ED3-C824-480A-B99B-89DE53A787BA}" destId="{395CB444-1608-4DF6-A895-230271469227}" srcOrd="0" destOrd="1" presId="urn:microsoft.com/office/officeart/2005/8/layout/list1"/>
    <dgm:cxn modelId="{8A7B2B86-3282-4856-96FB-AD1D61CA393E}" type="presOf" srcId="{9872F9BF-5C4E-4727-8030-D2E77DFAFFA4}" destId="{395CB444-1608-4DF6-A895-230271469227}" srcOrd="0" destOrd="2" presId="urn:microsoft.com/office/officeart/2005/8/layout/list1"/>
    <dgm:cxn modelId="{9C01508C-B6D1-4F8A-8F42-C6E32E282623}" type="presOf" srcId="{CFEE6440-19A2-4DCA-9E01-D4A86F34802F}" destId="{395CB444-1608-4DF6-A895-230271469227}" srcOrd="0" destOrd="0" presId="urn:microsoft.com/office/officeart/2005/8/layout/list1"/>
    <dgm:cxn modelId="{4B470C92-86FF-4A22-BFC2-2AB2E1BBEF6F}" type="presOf" srcId="{4190F5C2-23C0-404D-8FA4-471EDFDB4FE9}" destId="{726FBEA0-4D40-44C6-9761-504D13A253CC}" srcOrd="0" destOrd="3" presId="urn:microsoft.com/office/officeart/2005/8/layout/list1"/>
    <dgm:cxn modelId="{A2E5A79C-0024-47CB-83F6-1A864108DE18}" type="presOf" srcId="{349A97AB-11B4-4048-8C9A-093DA9744EFD}" destId="{726FBEA0-4D40-44C6-9761-504D13A253CC}" srcOrd="0" destOrd="2" presId="urn:microsoft.com/office/officeart/2005/8/layout/list1"/>
    <dgm:cxn modelId="{7B0190AF-6D61-4B01-9613-67EEE6BDB52A}" type="presOf" srcId="{E74FCCC0-676C-4BC4-AECD-3EF651FE7279}" destId="{726FBEA0-4D40-44C6-9761-504D13A253CC}" srcOrd="0" destOrd="1" presId="urn:microsoft.com/office/officeart/2005/8/layout/list1"/>
    <dgm:cxn modelId="{C5F423B4-EB76-40BC-AE9B-823FF4263FD1}" srcId="{5B5427B7-BA59-4D39-ACA2-8419F6A9954E}" destId="{CFEE6440-19A2-4DCA-9E01-D4A86F34802F}" srcOrd="0" destOrd="0" parTransId="{2B800F35-6401-410F-B8AB-9DC1AE0B3631}" sibTransId="{5F0C9AF5-7FFA-4C21-B0A5-B83942BD6A4D}"/>
    <dgm:cxn modelId="{33FDD3BF-2BF8-4933-A970-AFA9A37359B7}" srcId="{BD8DC713-7264-4F24-87C6-ACDB6B38E7AB}" destId="{5B5427B7-BA59-4D39-ACA2-8419F6A9954E}" srcOrd="0" destOrd="0" parTransId="{178C152A-DBDD-4FD2-B820-83E9C222A356}" sibTransId="{B8EFE313-3175-4956-8DAC-4B0DBCE14E5B}"/>
    <dgm:cxn modelId="{83C273E0-CACF-435A-A523-353A9CD580CC}" srcId="{5B5427B7-BA59-4D39-ACA2-8419F6A9954E}" destId="{CC0E3ED3-C824-480A-B99B-89DE53A787BA}" srcOrd="1" destOrd="0" parTransId="{F5B1722D-570A-454E-B8A3-D0B60FE19582}" sibTransId="{F48431DA-19D8-4353-BCBD-A75DB3FACDB6}"/>
    <dgm:cxn modelId="{CD1624E3-1318-4FF3-9E84-8F3873BA4CC3}" type="presOf" srcId="{C1AE53D2-8412-4C67-A155-0103CA14AB53}" destId="{726FBEA0-4D40-44C6-9761-504D13A253CC}" srcOrd="0" destOrd="4" presId="urn:microsoft.com/office/officeart/2005/8/layout/list1"/>
    <dgm:cxn modelId="{BE31D4E7-6DB5-49B4-9BF8-66C4E040CBB5}" srcId="{0CCCA1A5-67AE-4CEF-A66F-1877E33C8202}" destId="{0E64DBD1-68BC-4273-9645-04FEC3F21619}" srcOrd="5" destOrd="0" parTransId="{C2393F2C-D330-415F-962E-ACEF2C3D165A}" sibTransId="{6C3D48F4-56E5-47D8-A8A8-A243F881F216}"/>
    <dgm:cxn modelId="{18E236D4-9C33-4239-B7F3-5AFBB220A1B8}" type="presParOf" srcId="{0B763C38-76FD-49ED-8F73-0BED745CE920}" destId="{46519F4C-E4FA-4741-B6EA-148976EC7430}" srcOrd="0" destOrd="0" presId="urn:microsoft.com/office/officeart/2005/8/layout/list1"/>
    <dgm:cxn modelId="{76213870-B3EE-4B50-9C67-1E7B6F803705}" type="presParOf" srcId="{46519F4C-E4FA-4741-B6EA-148976EC7430}" destId="{979FBD99-7329-4AEB-BD1F-0BEBB8196D50}" srcOrd="0" destOrd="0" presId="urn:microsoft.com/office/officeart/2005/8/layout/list1"/>
    <dgm:cxn modelId="{7B00EA33-2A13-4510-8932-C11652B992C3}" type="presParOf" srcId="{46519F4C-E4FA-4741-B6EA-148976EC7430}" destId="{C66807DA-09AC-4FFF-801C-B444EF7F62DA}" srcOrd="1" destOrd="0" presId="urn:microsoft.com/office/officeart/2005/8/layout/list1"/>
    <dgm:cxn modelId="{4D3E33D6-C729-4B23-9FE2-197952C2EF6E}" type="presParOf" srcId="{0B763C38-76FD-49ED-8F73-0BED745CE920}" destId="{BF3497B4-3F98-4178-BCB0-B91FC8F4366B}" srcOrd="1" destOrd="0" presId="urn:microsoft.com/office/officeart/2005/8/layout/list1"/>
    <dgm:cxn modelId="{23119AD8-AE3E-4BB4-896D-9F2386082E98}" type="presParOf" srcId="{0B763C38-76FD-49ED-8F73-0BED745CE920}" destId="{395CB444-1608-4DF6-A895-230271469227}" srcOrd="2" destOrd="0" presId="urn:microsoft.com/office/officeart/2005/8/layout/list1"/>
    <dgm:cxn modelId="{F7407BAC-4073-4756-830E-2763FA39E862}" type="presParOf" srcId="{0B763C38-76FD-49ED-8F73-0BED745CE920}" destId="{A16A1F06-D270-4923-BF4E-85A93534BBC6}" srcOrd="3" destOrd="0" presId="urn:microsoft.com/office/officeart/2005/8/layout/list1"/>
    <dgm:cxn modelId="{44054222-561E-4B50-93D7-00E439DE1069}" type="presParOf" srcId="{0B763C38-76FD-49ED-8F73-0BED745CE920}" destId="{2FCBD5A0-8DFD-438B-9A92-5612F2D358F6}" srcOrd="4" destOrd="0" presId="urn:microsoft.com/office/officeart/2005/8/layout/list1"/>
    <dgm:cxn modelId="{CB8236C1-74B4-4759-86B9-E0C15C2EC83E}" type="presParOf" srcId="{2FCBD5A0-8DFD-438B-9A92-5612F2D358F6}" destId="{FC192FBB-2A21-4745-B193-08948E2E7A55}" srcOrd="0" destOrd="0" presId="urn:microsoft.com/office/officeart/2005/8/layout/list1"/>
    <dgm:cxn modelId="{F1EC4539-2B7E-47B0-B611-FD9ADADD8884}" type="presParOf" srcId="{2FCBD5A0-8DFD-438B-9A92-5612F2D358F6}" destId="{80C489A2-D0FC-46DA-8505-8F433CD966B9}" srcOrd="1" destOrd="0" presId="urn:microsoft.com/office/officeart/2005/8/layout/list1"/>
    <dgm:cxn modelId="{A57C2967-6231-49D5-826D-401AF18F6708}" type="presParOf" srcId="{0B763C38-76FD-49ED-8F73-0BED745CE920}" destId="{B854E022-F087-4AE5-AEE3-BD0E4A55DFC1}" srcOrd="5" destOrd="0" presId="urn:microsoft.com/office/officeart/2005/8/layout/list1"/>
    <dgm:cxn modelId="{D2C45A2A-EB67-4ABD-B677-271C63A73277}" type="presParOf" srcId="{0B763C38-76FD-49ED-8F73-0BED745CE920}" destId="{726FBEA0-4D40-44C6-9761-504D13A253CC}"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5C4ACC-4A01-4EA2-9D25-2B11B11E066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1C298A3C-4CE0-44B5-AA49-A2E81DAD8A4E}">
      <dgm:prSet phldrT="[Text]" custT="1"/>
      <dgm:spPr/>
      <dgm:t>
        <a:bodyPr/>
        <a:lstStyle/>
        <a:p>
          <a:r>
            <a:rPr lang="en-US" sz="2800" dirty="0">
              <a:latin typeface="Trebuchet MS" panose="020B0603020202020204" pitchFamily="34" charset="0"/>
            </a:rPr>
            <a:t>When a match is found</a:t>
          </a:r>
        </a:p>
      </dgm:t>
    </dgm:pt>
    <dgm:pt modelId="{7389666C-A0AE-40AC-96C5-BDE9585FE441}" type="parTrans" cxnId="{9B47CF2C-3A84-4EE9-B84A-4E1D442D0A00}">
      <dgm:prSet/>
      <dgm:spPr/>
      <dgm:t>
        <a:bodyPr/>
        <a:lstStyle/>
        <a:p>
          <a:endParaRPr lang="en-US"/>
        </a:p>
      </dgm:t>
    </dgm:pt>
    <dgm:pt modelId="{326B3CF9-3F09-48B4-A852-4ADF5222A39F}" type="sibTrans" cxnId="{9B47CF2C-3A84-4EE9-B84A-4E1D442D0A00}">
      <dgm:prSet/>
      <dgm:spPr/>
      <dgm:t>
        <a:bodyPr/>
        <a:lstStyle/>
        <a:p>
          <a:endParaRPr lang="en-US"/>
        </a:p>
      </dgm:t>
    </dgm:pt>
    <dgm:pt modelId="{97932678-CD95-49EC-AFA7-BDE8C973F12F}">
      <dgm:prSet phldrT="[Text]" custT="1"/>
      <dgm:spPr/>
      <dgm:t>
        <a:bodyPr/>
        <a:lstStyle/>
        <a:p>
          <a:r>
            <a:rPr lang="en-US" sz="2400" dirty="0">
              <a:latin typeface="+mn-lt"/>
            </a:rPr>
            <a:t>Eligibility must be extended to all students in the household and change status to DC</a:t>
          </a:r>
        </a:p>
      </dgm:t>
    </dgm:pt>
    <dgm:pt modelId="{3942F2A6-732B-4DA7-9075-03CB81D9D8BA}" type="parTrans" cxnId="{A6BD3D59-C5FA-47B5-9203-42817C1EAA40}">
      <dgm:prSet/>
      <dgm:spPr/>
      <dgm:t>
        <a:bodyPr/>
        <a:lstStyle/>
        <a:p>
          <a:endParaRPr lang="en-US"/>
        </a:p>
      </dgm:t>
    </dgm:pt>
    <dgm:pt modelId="{02F6531E-D3BB-4567-B00C-E9C17BB85548}" type="sibTrans" cxnId="{A6BD3D59-C5FA-47B5-9203-42817C1EAA40}">
      <dgm:prSet/>
      <dgm:spPr/>
      <dgm:t>
        <a:bodyPr/>
        <a:lstStyle/>
        <a:p>
          <a:endParaRPr lang="en-US"/>
        </a:p>
      </dgm:t>
    </dgm:pt>
    <dgm:pt modelId="{B6A1DACC-CCDC-4592-A207-0E2453C94940}">
      <dgm:prSet phldrT="[Text]" custT="1"/>
      <dgm:spPr/>
      <dgm:t>
        <a:bodyPr/>
        <a:lstStyle/>
        <a:p>
          <a:r>
            <a:rPr lang="en-US" sz="2800" dirty="0">
              <a:latin typeface="Trebuchet MS" panose="020B0603020202020204" pitchFamily="34" charset="0"/>
            </a:rPr>
            <a:t>When a match is </a:t>
          </a:r>
          <a:r>
            <a:rPr lang="en-US" sz="2800" b="1" i="1" dirty="0">
              <a:latin typeface="Trebuchet MS" panose="020B0603020202020204" pitchFamily="34" charset="0"/>
            </a:rPr>
            <a:t>not</a:t>
          </a:r>
          <a:r>
            <a:rPr lang="en-US" sz="2800" dirty="0">
              <a:latin typeface="Trebuchet MS" panose="020B0603020202020204" pitchFamily="34" charset="0"/>
            </a:rPr>
            <a:t> found</a:t>
          </a:r>
        </a:p>
      </dgm:t>
    </dgm:pt>
    <dgm:pt modelId="{226E979E-68D2-406A-8A16-EF9096FAE14C}" type="parTrans" cxnId="{C7A015EF-3257-4F86-8B46-77444C7F82F6}">
      <dgm:prSet/>
      <dgm:spPr/>
      <dgm:t>
        <a:bodyPr/>
        <a:lstStyle/>
        <a:p>
          <a:endParaRPr lang="en-US"/>
        </a:p>
      </dgm:t>
    </dgm:pt>
    <dgm:pt modelId="{884FF7A7-9543-43CA-9568-0AD7C86E9C29}" type="sibTrans" cxnId="{C7A015EF-3257-4F86-8B46-77444C7F82F6}">
      <dgm:prSet/>
      <dgm:spPr/>
      <dgm:t>
        <a:bodyPr/>
        <a:lstStyle/>
        <a:p>
          <a:endParaRPr lang="en-US"/>
        </a:p>
      </dgm:t>
    </dgm:pt>
    <dgm:pt modelId="{B1E3AA75-A39E-4ADD-8B02-52A227312178}">
      <dgm:prSet phldrT="[Text]" custT="1"/>
      <dgm:spPr/>
      <dgm:t>
        <a:bodyPr/>
        <a:lstStyle/>
        <a:p>
          <a:r>
            <a:rPr lang="en-US" sz="2400" dirty="0">
              <a:latin typeface="+mn-lt"/>
            </a:rPr>
            <a:t>Contact the household for clarification</a:t>
          </a:r>
        </a:p>
      </dgm:t>
    </dgm:pt>
    <dgm:pt modelId="{FC87ADE3-FF18-446F-B59E-97C92EAD33CF}" type="parTrans" cxnId="{6C744D6F-B48F-4561-9311-1AB8EA0D1D6B}">
      <dgm:prSet/>
      <dgm:spPr/>
      <dgm:t>
        <a:bodyPr/>
        <a:lstStyle/>
        <a:p>
          <a:endParaRPr lang="en-US"/>
        </a:p>
      </dgm:t>
    </dgm:pt>
    <dgm:pt modelId="{A9AA9BA6-D0CD-460C-AB19-3400F816C718}" type="sibTrans" cxnId="{6C744D6F-B48F-4561-9311-1AB8EA0D1D6B}">
      <dgm:prSet/>
      <dgm:spPr/>
      <dgm:t>
        <a:bodyPr/>
        <a:lstStyle/>
        <a:p>
          <a:endParaRPr lang="en-US"/>
        </a:p>
      </dgm:t>
    </dgm:pt>
    <dgm:pt modelId="{28EAE249-DDE7-46DA-ABC6-B97A6FB5BE55}">
      <dgm:prSet custT="1"/>
      <dgm:spPr/>
      <dgm:t>
        <a:bodyPr/>
        <a:lstStyle/>
        <a:p>
          <a:r>
            <a:rPr lang="en-US" sz="2400" dirty="0">
              <a:latin typeface="+mn-lt"/>
            </a:rPr>
            <a:t>Verify the application for cause</a:t>
          </a:r>
        </a:p>
      </dgm:t>
    </dgm:pt>
    <dgm:pt modelId="{BFA12BBA-4D8B-415B-9871-3DDE1564A785}" type="parTrans" cxnId="{B9569E7B-2815-4357-AB71-EB9942B1C353}">
      <dgm:prSet/>
      <dgm:spPr/>
      <dgm:t>
        <a:bodyPr/>
        <a:lstStyle/>
        <a:p>
          <a:endParaRPr lang="en-US"/>
        </a:p>
      </dgm:t>
    </dgm:pt>
    <dgm:pt modelId="{673F8582-1023-467F-BCFB-80BBE51DAED9}" type="sibTrans" cxnId="{B9569E7B-2815-4357-AB71-EB9942B1C353}">
      <dgm:prSet/>
      <dgm:spPr/>
      <dgm:t>
        <a:bodyPr/>
        <a:lstStyle/>
        <a:p>
          <a:endParaRPr lang="en-US"/>
        </a:p>
      </dgm:t>
    </dgm:pt>
    <dgm:pt modelId="{302FFA86-CFA1-4DBD-A03F-1A69D815D4BF}">
      <dgm:prSet phldrT="[Text]" custT="1"/>
      <dgm:spPr/>
      <dgm:t>
        <a:bodyPr/>
        <a:lstStyle/>
        <a:p>
          <a:r>
            <a:rPr lang="en-US" sz="2400" dirty="0">
              <a:latin typeface="+mn-lt"/>
            </a:rPr>
            <a:t>File application separately </a:t>
          </a:r>
        </a:p>
      </dgm:t>
    </dgm:pt>
    <dgm:pt modelId="{2FD2AA63-DDC3-46F9-8598-7F39A177ECF8}" type="parTrans" cxnId="{81AD00E7-088C-4E78-80DF-330768A7A8C7}">
      <dgm:prSet/>
      <dgm:spPr/>
      <dgm:t>
        <a:bodyPr/>
        <a:lstStyle/>
        <a:p>
          <a:endParaRPr lang="en-US"/>
        </a:p>
      </dgm:t>
    </dgm:pt>
    <dgm:pt modelId="{E08B3C94-8730-4109-B465-7AD4C99863A9}" type="sibTrans" cxnId="{81AD00E7-088C-4E78-80DF-330768A7A8C7}">
      <dgm:prSet/>
      <dgm:spPr/>
      <dgm:t>
        <a:bodyPr/>
        <a:lstStyle/>
        <a:p>
          <a:endParaRPr lang="en-US"/>
        </a:p>
      </dgm:t>
    </dgm:pt>
    <dgm:pt modelId="{0FB1571A-9EA4-4398-A599-DDD4578FA52F}" type="pres">
      <dgm:prSet presAssocID="{FC5C4ACC-4A01-4EA2-9D25-2B11B11E0664}" presName="Name0" presStyleCnt="0">
        <dgm:presLayoutVars>
          <dgm:dir/>
          <dgm:animLvl val="lvl"/>
          <dgm:resizeHandles val="exact"/>
        </dgm:presLayoutVars>
      </dgm:prSet>
      <dgm:spPr/>
    </dgm:pt>
    <dgm:pt modelId="{C4D0024E-EEC8-4564-9052-8DA73699F437}" type="pres">
      <dgm:prSet presAssocID="{1C298A3C-4CE0-44B5-AA49-A2E81DAD8A4E}" presName="composite" presStyleCnt="0"/>
      <dgm:spPr/>
    </dgm:pt>
    <dgm:pt modelId="{6B7BCFA0-BB29-4C1F-A7E3-E98DC74C84B3}" type="pres">
      <dgm:prSet presAssocID="{1C298A3C-4CE0-44B5-AA49-A2E81DAD8A4E}" presName="parTx" presStyleLbl="alignNode1" presStyleIdx="0" presStyleCnt="2">
        <dgm:presLayoutVars>
          <dgm:chMax val="0"/>
          <dgm:chPref val="0"/>
          <dgm:bulletEnabled val="1"/>
        </dgm:presLayoutVars>
      </dgm:prSet>
      <dgm:spPr/>
    </dgm:pt>
    <dgm:pt modelId="{81CD511A-4FD9-4A02-A623-FD2918664AF4}" type="pres">
      <dgm:prSet presAssocID="{1C298A3C-4CE0-44B5-AA49-A2E81DAD8A4E}" presName="desTx" presStyleLbl="alignAccFollowNode1" presStyleIdx="0" presStyleCnt="2">
        <dgm:presLayoutVars>
          <dgm:bulletEnabled val="1"/>
        </dgm:presLayoutVars>
      </dgm:prSet>
      <dgm:spPr/>
    </dgm:pt>
    <dgm:pt modelId="{8090657C-AA04-4083-A3A9-8AAACF4119EB}" type="pres">
      <dgm:prSet presAssocID="{326B3CF9-3F09-48B4-A852-4ADF5222A39F}" presName="space" presStyleCnt="0"/>
      <dgm:spPr/>
    </dgm:pt>
    <dgm:pt modelId="{AB8B4B19-8882-4001-903C-31BD5C0FF0FE}" type="pres">
      <dgm:prSet presAssocID="{B6A1DACC-CCDC-4592-A207-0E2453C94940}" presName="composite" presStyleCnt="0"/>
      <dgm:spPr/>
    </dgm:pt>
    <dgm:pt modelId="{8E2E6EBB-3E16-4E78-BE86-56D0D355F4DF}" type="pres">
      <dgm:prSet presAssocID="{B6A1DACC-CCDC-4592-A207-0E2453C94940}" presName="parTx" presStyleLbl="alignNode1" presStyleIdx="1" presStyleCnt="2">
        <dgm:presLayoutVars>
          <dgm:chMax val="0"/>
          <dgm:chPref val="0"/>
          <dgm:bulletEnabled val="1"/>
        </dgm:presLayoutVars>
      </dgm:prSet>
      <dgm:spPr/>
    </dgm:pt>
    <dgm:pt modelId="{33D3D3A2-BD88-455E-B2A6-D168CF1A9120}" type="pres">
      <dgm:prSet presAssocID="{B6A1DACC-CCDC-4592-A207-0E2453C94940}" presName="desTx" presStyleLbl="alignAccFollowNode1" presStyleIdx="1" presStyleCnt="2">
        <dgm:presLayoutVars>
          <dgm:bulletEnabled val="1"/>
        </dgm:presLayoutVars>
      </dgm:prSet>
      <dgm:spPr/>
    </dgm:pt>
  </dgm:ptLst>
  <dgm:cxnLst>
    <dgm:cxn modelId="{6448AF1F-9D81-46FF-B449-59C644E5F2A3}" type="presOf" srcId="{1C298A3C-4CE0-44B5-AA49-A2E81DAD8A4E}" destId="{6B7BCFA0-BB29-4C1F-A7E3-E98DC74C84B3}" srcOrd="0" destOrd="0" presId="urn:microsoft.com/office/officeart/2005/8/layout/hList1"/>
    <dgm:cxn modelId="{9B47CF2C-3A84-4EE9-B84A-4E1D442D0A00}" srcId="{FC5C4ACC-4A01-4EA2-9D25-2B11B11E0664}" destId="{1C298A3C-4CE0-44B5-AA49-A2E81DAD8A4E}" srcOrd="0" destOrd="0" parTransId="{7389666C-A0AE-40AC-96C5-BDE9585FE441}" sibTransId="{326B3CF9-3F09-48B4-A852-4ADF5222A39F}"/>
    <dgm:cxn modelId="{6C744D6F-B48F-4561-9311-1AB8EA0D1D6B}" srcId="{B6A1DACC-CCDC-4592-A207-0E2453C94940}" destId="{B1E3AA75-A39E-4ADD-8B02-52A227312178}" srcOrd="0" destOrd="0" parTransId="{FC87ADE3-FF18-446F-B59E-97C92EAD33CF}" sibTransId="{A9AA9BA6-D0CD-460C-AB19-3400F816C718}"/>
    <dgm:cxn modelId="{D64B0458-C6F3-4C69-A19F-6F98480696C7}" type="presOf" srcId="{FC5C4ACC-4A01-4EA2-9D25-2B11B11E0664}" destId="{0FB1571A-9EA4-4398-A599-DDD4578FA52F}" srcOrd="0" destOrd="0" presId="urn:microsoft.com/office/officeart/2005/8/layout/hList1"/>
    <dgm:cxn modelId="{A6BD3D59-C5FA-47B5-9203-42817C1EAA40}" srcId="{1C298A3C-4CE0-44B5-AA49-A2E81DAD8A4E}" destId="{97932678-CD95-49EC-AFA7-BDE8C973F12F}" srcOrd="0" destOrd="0" parTransId="{3942F2A6-732B-4DA7-9075-03CB81D9D8BA}" sibTransId="{02F6531E-D3BB-4567-B00C-E9C17BB85548}"/>
    <dgm:cxn modelId="{B9569E7B-2815-4357-AB71-EB9942B1C353}" srcId="{B6A1DACC-CCDC-4592-A207-0E2453C94940}" destId="{28EAE249-DDE7-46DA-ABC6-B97A6FB5BE55}" srcOrd="1" destOrd="0" parTransId="{BFA12BBA-4D8B-415B-9871-3DDE1564A785}" sibTransId="{673F8582-1023-467F-BCFB-80BBE51DAED9}"/>
    <dgm:cxn modelId="{F42CE98A-6C4C-47E2-BA9A-1D43291EA0D2}" type="presOf" srcId="{B1E3AA75-A39E-4ADD-8B02-52A227312178}" destId="{33D3D3A2-BD88-455E-B2A6-D168CF1A9120}" srcOrd="0" destOrd="0" presId="urn:microsoft.com/office/officeart/2005/8/layout/hList1"/>
    <dgm:cxn modelId="{DB2C5C91-0A1E-4BB2-BE37-F28B229FC789}" type="presOf" srcId="{28EAE249-DDE7-46DA-ABC6-B97A6FB5BE55}" destId="{33D3D3A2-BD88-455E-B2A6-D168CF1A9120}" srcOrd="0" destOrd="1" presId="urn:microsoft.com/office/officeart/2005/8/layout/hList1"/>
    <dgm:cxn modelId="{94898995-070A-42D5-849F-AA69B598AD85}" type="presOf" srcId="{302FFA86-CFA1-4DBD-A03F-1A69D815D4BF}" destId="{81CD511A-4FD9-4A02-A623-FD2918664AF4}" srcOrd="0" destOrd="1" presId="urn:microsoft.com/office/officeart/2005/8/layout/hList1"/>
    <dgm:cxn modelId="{F55BADDA-1D22-4F11-9ED8-E1FE55393A65}" type="presOf" srcId="{B6A1DACC-CCDC-4592-A207-0E2453C94940}" destId="{8E2E6EBB-3E16-4E78-BE86-56D0D355F4DF}" srcOrd="0" destOrd="0" presId="urn:microsoft.com/office/officeart/2005/8/layout/hList1"/>
    <dgm:cxn modelId="{81AD00E7-088C-4E78-80DF-330768A7A8C7}" srcId="{1C298A3C-4CE0-44B5-AA49-A2E81DAD8A4E}" destId="{302FFA86-CFA1-4DBD-A03F-1A69D815D4BF}" srcOrd="1" destOrd="0" parTransId="{2FD2AA63-DDC3-46F9-8598-7F39A177ECF8}" sibTransId="{E08B3C94-8730-4109-B465-7AD4C99863A9}"/>
    <dgm:cxn modelId="{75E601EE-EA34-4C7C-8A2C-8C6201C1AEF9}" type="presOf" srcId="{97932678-CD95-49EC-AFA7-BDE8C973F12F}" destId="{81CD511A-4FD9-4A02-A623-FD2918664AF4}" srcOrd="0" destOrd="0" presId="urn:microsoft.com/office/officeart/2005/8/layout/hList1"/>
    <dgm:cxn modelId="{C7A015EF-3257-4F86-8B46-77444C7F82F6}" srcId="{FC5C4ACC-4A01-4EA2-9D25-2B11B11E0664}" destId="{B6A1DACC-CCDC-4592-A207-0E2453C94940}" srcOrd="1" destOrd="0" parTransId="{226E979E-68D2-406A-8A16-EF9096FAE14C}" sibTransId="{884FF7A7-9543-43CA-9568-0AD7C86E9C29}"/>
    <dgm:cxn modelId="{5AB723F0-492D-45AD-859B-04EF0751094B}" type="presParOf" srcId="{0FB1571A-9EA4-4398-A599-DDD4578FA52F}" destId="{C4D0024E-EEC8-4564-9052-8DA73699F437}" srcOrd="0" destOrd="0" presId="urn:microsoft.com/office/officeart/2005/8/layout/hList1"/>
    <dgm:cxn modelId="{2BDA3E73-99A2-4183-934C-651C9917FE77}" type="presParOf" srcId="{C4D0024E-EEC8-4564-9052-8DA73699F437}" destId="{6B7BCFA0-BB29-4C1F-A7E3-E98DC74C84B3}" srcOrd="0" destOrd="0" presId="urn:microsoft.com/office/officeart/2005/8/layout/hList1"/>
    <dgm:cxn modelId="{45337527-5FB3-4498-8CC6-16EB31F1FE65}" type="presParOf" srcId="{C4D0024E-EEC8-4564-9052-8DA73699F437}" destId="{81CD511A-4FD9-4A02-A623-FD2918664AF4}" srcOrd="1" destOrd="0" presId="urn:microsoft.com/office/officeart/2005/8/layout/hList1"/>
    <dgm:cxn modelId="{B5E6DE68-36A5-4D61-B5D5-7D9C8BD8B58E}" type="presParOf" srcId="{0FB1571A-9EA4-4398-A599-DDD4578FA52F}" destId="{8090657C-AA04-4083-A3A9-8AAACF4119EB}" srcOrd="1" destOrd="0" presId="urn:microsoft.com/office/officeart/2005/8/layout/hList1"/>
    <dgm:cxn modelId="{5C071280-BB78-47C7-9E14-5503AC935EA3}" type="presParOf" srcId="{0FB1571A-9EA4-4398-A599-DDD4578FA52F}" destId="{AB8B4B19-8882-4001-903C-31BD5C0FF0FE}" srcOrd="2" destOrd="0" presId="urn:microsoft.com/office/officeart/2005/8/layout/hList1"/>
    <dgm:cxn modelId="{E6F64419-5E99-4DAA-AA2A-A87F16338DDC}" type="presParOf" srcId="{AB8B4B19-8882-4001-903C-31BD5C0FF0FE}" destId="{8E2E6EBB-3E16-4E78-BE86-56D0D355F4DF}" srcOrd="0" destOrd="0" presId="urn:microsoft.com/office/officeart/2005/8/layout/hList1"/>
    <dgm:cxn modelId="{5AB721EC-364E-46AC-A262-8810AD4569F9}" type="presParOf" srcId="{AB8B4B19-8882-4001-903C-31BD5C0FF0FE}" destId="{33D3D3A2-BD88-455E-B2A6-D168CF1A912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DC54A-38BE-470F-AFF7-F1F2B6EF8477}">
      <dsp:nvSpPr>
        <dsp:cNvPr id="0" name=""/>
        <dsp:cNvSpPr/>
      </dsp:nvSpPr>
      <dsp:spPr>
        <a:xfrm>
          <a:off x="0" y="761589"/>
          <a:ext cx="217953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Trebuchet MS" panose="020B0603020202020204" pitchFamily="34" charset="0"/>
            </a:rPr>
            <a:t>Application</a:t>
          </a:r>
          <a:endParaRPr lang="en-US" sz="2800" kern="1200" dirty="0">
            <a:latin typeface="Trebuchet MS" panose="020B0603020202020204" pitchFamily="34" charset="0"/>
          </a:endParaRPr>
        </a:p>
      </dsp:txBody>
      <dsp:txXfrm>
        <a:off x="0" y="761589"/>
        <a:ext cx="2179531" cy="1287000"/>
      </dsp:txXfrm>
    </dsp:sp>
    <dsp:sp modelId="{A20A980A-735E-4C73-A3C0-5370BF3DB718}">
      <dsp:nvSpPr>
        <dsp:cNvPr id="0" name=""/>
        <dsp:cNvSpPr/>
      </dsp:nvSpPr>
      <dsp:spPr>
        <a:xfrm>
          <a:off x="2179531" y="580605"/>
          <a:ext cx="435906" cy="1648968"/>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1DC5E1-9C8D-4C38-8563-599ED9AC9DE4}">
      <dsp:nvSpPr>
        <dsp:cNvPr id="0" name=""/>
        <dsp:cNvSpPr/>
      </dsp:nvSpPr>
      <dsp:spPr>
        <a:xfrm>
          <a:off x="2789800" y="580605"/>
          <a:ext cx="5928326" cy="16489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Student determined free, reduced-price, or paid based on household size and income</a:t>
          </a:r>
        </a:p>
        <a:p>
          <a:pPr marL="457200" lvl="2" indent="-228600" algn="l" defTabSz="1066800">
            <a:lnSpc>
              <a:spcPct val="90000"/>
            </a:lnSpc>
            <a:spcBef>
              <a:spcPct val="0"/>
            </a:spcBef>
            <a:spcAft>
              <a:spcPct val="15000"/>
            </a:spcAft>
            <a:buFont typeface="Courier New" panose="02070309020205020404" pitchFamily="49" charset="0"/>
            <a:buChar char="o"/>
          </a:pPr>
          <a:r>
            <a:rPr lang="en-US" sz="2400" kern="1200" dirty="0"/>
            <a:t>Income</a:t>
          </a:r>
        </a:p>
        <a:p>
          <a:pPr marL="457200" lvl="2" indent="-228600" algn="l" defTabSz="1066800">
            <a:lnSpc>
              <a:spcPct val="90000"/>
            </a:lnSpc>
            <a:spcBef>
              <a:spcPct val="0"/>
            </a:spcBef>
            <a:spcAft>
              <a:spcPct val="15000"/>
            </a:spcAft>
            <a:buFont typeface="Courier New" panose="02070309020205020404" pitchFamily="49" charset="0"/>
            <a:buChar char="o"/>
          </a:pPr>
          <a:r>
            <a:rPr lang="en-US" sz="2400" kern="1200" dirty="0"/>
            <a:t>Other Source Categorical Eligible (OSCE)</a:t>
          </a:r>
        </a:p>
      </dsp:txBody>
      <dsp:txXfrm>
        <a:off x="2789800" y="580605"/>
        <a:ext cx="5928326" cy="1648968"/>
      </dsp:txXfrm>
    </dsp:sp>
    <dsp:sp modelId="{F8055DB1-3D43-4392-8E7F-B0F5F284A2EA}">
      <dsp:nvSpPr>
        <dsp:cNvPr id="0" name=""/>
        <dsp:cNvSpPr/>
      </dsp:nvSpPr>
      <dsp:spPr>
        <a:xfrm>
          <a:off x="141394" y="2624448"/>
          <a:ext cx="217953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rebuchet MS" panose="020B0603020202020204" pitchFamily="34" charset="0"/>
            </a:rPr>
            <a:t>Direct Certification </a:t>
          </a:r>
        </a:p>
      </dsp:txBody>
      <dsp:txXfrm>
        <a:off x="141394" y="2624448"/>
        <a:ext cx="2179531" cy="1287000"/>
      </dsp:txXfrm>
    </dsp:sp>
    <dsp:sp modelId="{1E84C1E3-04F4-4FC0-8069-3857ACD4B409}">
      <dsp:nvSpPr>
        <dsp:cNvPr id="0" name=""/>
        <dsp:cNvSpPr/>
      </dsp:nvSpPr>
      <dsp:spPr>
        <a:xfrm>
          <a:off x="2179531" y="2463573"/>
          <a:ext cx="435906" cy="160875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B56DF-26C0-4790-9C21-139EC4934168}">
      <dsp:nvSpPr>
        <dsp:cNvPr id="0" name=""/>
        <dsp:cNvSpPr/>
      </dsp:nvSpPr>
      <dsp:spPr>
        <a:xfrm>
          <a:off x="2789800" y="2463573"/>
          <a:ext cx="5928326" cy="160875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Student determined free based on participation in an approved assistance program</a:t>
          </a:r>
        </a:p>
        <a:p>
          <a:pPr marL="457200" lvl="2" indent="-228600" algn="l" defTabSz="1066800">
            <a:lnSpc>
              <a:spcPct val="90000"/>
            </a:lnSpc>
            <a:spcBef>
              <a:spcPct val="0"/>
            </a:spcBef>
            <a:spcAft>
              <a:spcPct val="15000"/>
            </a:spcAft>
            <a:buFont typeface="Courier New" panose="02070309020205020404" pitchFamily="49" charset="0"/>
            <a:buChar char="o"/>
          </a:pPr>
          <a:r>
            <a:rPr lang="en-US" sz="2400" kern="1200" dirty="0"/>
            <a:t>SNAP/TANF/Migrant</a:t>
          </a:r>
        </a:p>
      </dsp:txBody>
      <dsp:txXfrm>
        <a:off x="2789800" y="2463573"/>
        <a:ext cx="5928326" cy="1608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7AC39-D3E8-4BDF-B6C6-A447464CB95C}">
      <dsp:nvSpPr>
        <dsp:cNvPr id="0" name=""/>
        <dsp:cNvSpPr/>
      </dsp:nvSpPr>
      <dsp:spPr>
        <a:xfrm>
          <a:off x="0" y="0"/>
          <a:ext cx="7772651" cy="17112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 Communication</a:t>
          </a:r>
        </a:p>
        <a:p>
          <a:pPr marL="171450" lvl="1" indent="-171450" algn="l" defTabSz="800100">
            <a:lnSpc>
              <a:spcPct val="90000"/>
            </a:lnSpc>
            <a:spcBef>
              <a:spcPct val="0"/>
            </a:spcBef>
            <a:spcAft>
              <a:spcPct val="15000"/>
            </a:spcAft>
            <a:buChar char="•"/>
          </a:pPr>
          <a:r>
            <a:rPr lang="en-US" sz="1800" kern="1200" dirty="0"/>
            <a:t>Modified letter to household</a:t>
          </a:r>
        </a:p>
        <a:p>
          <a:pPr marL="171450" lvl="1" indent="-171450" algn="l" defTabSz="800100">
            <a:lnSpc>
              <a:spcPct val="90000"/>
            </a:lnSpc>
            <a:spcBef>
              <a:spcPct val="0"/>
            </a:spcBef>
            <a:spcAft>
              <a:spcPct val="15000"/>
            </a:spcAft>
            <a:buChar char="•"/>
          </a:pPr>
          <a:r>
            <a:rPr lang="en-US" sz="1800" kern="1200" dirty="0"/>
            <a:t>Instructions on how to apply and where</a:t>
          </a:r>
        </a:p>
        <a:p>
          <a:pPr marL="171450" lvl="1" indent="-171450" algn="l" defTabSz="800100">
            <a:lnSpc>
              <a:spcPct val="90000"/>
            </a:lnSpc>
            <a:spcBef>
              <a:spcPct val="0"/>
            </a:spcBef>
            <a:spcAft>
              <a:spcPct val="15000"/>
            </a:spcAft>
            <a:buChar char="•"/>
          </a:pPr>
          <a:r>
            <a:rPr lang="en-US" sz="1800" kern="1200" dirty="0"/>
            <a:t>Marketing materials</a:t>
          </a:r>
        </a:p>
        <a:p>
          <a:pPr marL="171450" lvl="1" indent="-171450" algn="l" defTabSz="800100">
            <a:lnSpc>
              <a:spcPct val="90000"/>
            </a:lnSpc>
            <a:spcBef>
              <a:spcPct val="0"/>
            </a:spcBef>
            <a:spcAft>
              <a:spcPct val="15000"/>
            </a:spcAft>
            <a:buChar char="•"/>
          </a:pPr>
          <a:r>
            <a:rPr lang="en-US" sz="1800" kern="1200" dirty="0"/>
            <a:t>In-person protocols</a:t>
          </a:r>
        </a:p>
      </dsp:txBody>
      <dsp:txXfrm>
        <a:off x="1725657" y="0"/>
        <a:ext cx="6046993" cy="1711275"/>
      </dsp:txXfrm>
    </dsp:sp>
    <dsp:sp modelId="{E0E7FDA0-EFEC-40DF-8B84-F766813B37A7}">
      <dsp:nvSpPr>
        <dsp:cNvPr id="0" name=""/>
        <dsp:cNvSpPr/>
      </dsp:nvSpPr>
      <dsp:spPr>
        <a:xfrm>
          <a:off x="171127" y="171127"/>
          <a:ext cx="1554530" cy="1369020"/>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ECE2F7-BF88-4917-A41E-BDCBACAA9BC7}">
      <dsp:nvSpPr>
        <dsp:cNvPr id="0" name=""/>
        <dsp:cNvSpPr/>
      </dsp:nvSpPr>
      <dsp:spPr>
        <a:xfrm>
          <a:off x="0" y="1882403"/>
          <a:ext cx="7772651" cy="1711275"/>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Applications</a:t>
          </a:r>
        </a:p>
        <a:p>
          <a:pPr marL="171450" lvl="1" indent="-171450" algn="l" defTabSz="800100">
            <a:lnSpc>
              <a:spcPct val="90000"/>
            </a:lnSpc>
            <a:spcBef>
              <a:spcPct val="0"/>
            </a:spcBef>
            <a:spcAft>
              <a:spcPct val="15000"/>
            </a:spcAft>
            <a:buChar char="•"/>
          </a:pPr>
          <a:r>
            <a:rPr lang="en-US" sz="1800" kern="1200" dirty="0"/>
            <a:t>Online </a:t>
          </a:r>
        </a:p>
        <a:p>
          <a:pPr marL="171450" lvl="1" indent="-171450" algn="l" defTabSz="800100">
            <a:lnSpc>
              <a:spcPct val="90000"/>
            </a:lnSpc>
            <a:spcBef>
              <a:spcPct val="0"/>
            </a:spcBef>
            <a:spcAft>
              <a:spcPct val="15000"/>
            </a:spcAft>
            <a:buChar char="•"/>
          </a:pPr>
          <a:r>
            <a:rPr lang="en-US" sz="1800" kern="1200" dirty="0"/>
            <a:t>Paper</a:t>
          </a:r>
        </a:p>
        <a:p>
          <a:pPr marL="171450" lvl="1" indent="-171450" algn="l" defTabSz="800100">
            <a:lnSpc>
              <a:spcPct val="90000"/>
            </a:lnSpc>
            <a:spcBef>
              <a:spcPct val="0"/>
            </a:spcBef>
            <a:spcAft>
              <a:spcPct val="15000"/>
            </a:spcAft>
            <a:buChar char="•"/>
          </a:pPr>
          <a:r>
            <a:rPr lang="en-US" sz="1800" kern="1200" dirty="0"/>
            <a:t>Kiosks </a:t>
          </a:r>
        </a:p>
        <a:p>
          <a:pPr marL="171450" lvl="1" indent="-171450" algn="l" defTabSz="800100">
            <a:lnSpc>
              <a:spcPct val="90000"/>
            </a:lnSpc>
            <a:spcBef>
              <a:spcPct val="0"/>
            </a:spcBef>
            <a:spcAft>
              <a:spcPct val="15000"/>
            </a:spcAft>
            <a:buChar char="•"/>
          </a:pPr>
          <a:r>
            <a:rPr lang="en-US" sz="1800" kern="1200" dirty="0"/>
            <a:t>Set up appointments </a:t>
          </a:r>
        </a:p>
      </dsp:txBody>
      <dsp:txXfrm>
        <a:off x="1725657" y="1882403"/>
        <a:ext cx="6046993" cy="1711275"/>
      </dsp:txXfrm>
    </dsp:sp>
    <dsp:sp modelId="{172D9A46-7102-4C9B-BCB5-B9149D63356F}">
      <dsp:nvSpPr>
        <dsp:cNvPr id="0" name=""/>
        <dsp:cNvSpPr/>
      </dsp:nvSpPr>
      <dsp:spPr>
        <a:xfrm>
          <a:off x="171127" y="2053531"/>
          <a:ext cx="1554530" cy="13690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2B47E-03B3-4BF9-8624-2E90787AF8ED}">
      <dsp:nvSpPr>
        <dsp:cNvPr id="0" name=""/>
        <dsp:cNvSpPr/>
      </dsp:nvSpPr>
      <dsp:spPr>
        <a:xfrm>
          <a:off x="0" y="3764807"/>
          <a:ext cx="7772651" cy="1711275"/>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Assistance</a:t>
          </a:r>
        </a:p>
        <a:p>
          <a:pPr marL="171450" lvl="1" indent="-171450" algn="l" defTabSz="800100">
            <a:lnSpc>
              <a:spcPct val="90000"/>
            </a:lnSpc>
            <a:spcBef>
              <a:spcPct val="0"/>
            </a:spcBef>
            <a:spcAft>
              <a:spcPct val="15000"/>
            </a:spcAft>
            <a:buChar char="•"/>
          </a:pPr>
          <a:r>
            <a:rPr lang="en-US" sz="1800" kern="1200" dirty="0"/>
            <a:t>Fielding questions</a:t>
          </a:r>
        </a:p>
        <a:p>
          <a:pPr marL="171450" lvl="1" indent="-171450" algn="l" defTabSz="800100">
            <a:lnSpc>
              <a:spcPct val="90000"/>
            </a:lnSpc>
            <a:spcBef>
              <a:spcPct val="0"/>
            </a:spcBef>
            <a:spcAft>
              <a:spcPct val="15000"/>
            </a:spcAft>
            <a:buChar char="•"/>
          </a:pPr>
          <a:r>
            <a:rPr lang="en-US" sz="1800" kern="1200" dirty="0"/>
            <a:t>Application assistance</a:t>
          </a:r>
        </a:p>
        <a:p>
          <a:pPr marL="171450" lvl="1" indent="-171450" algn="l" defTabSz="800100">
            <a:lnSpc>
              <a:spcPct val="90000"/>
            </a:lnSpc>
            <a:spcBef>
              <a:spcPct val="0"/>
            </a:spcBef>
            <a:spcAft>
              <a:spcPct val="15000"/>
            </a:spcAft>
            <a:buChar char="•"/>
          </a:pPr>
          <a:r>
            <a:rPr lang="en-US" sz="1800" kern="1200" dirty="0"/>
            <a:t>Hold office hours</a:t>
          </a:r>
        </a:p>
        <a:p>
          <a:pPr marL="171450" lvl="1" indent="-171450" algn="l" defTabSz="800100">
            <a:lnSpc>
              <a:spcPct val="90000"/>
            </a:lnSpc>
            <a:spcBef>
              <a:spcPct val="0"/>
            </a:spcBef>
            <a:spcAft>
              <a:spcPct val="15000"/>
            </a:spcAft>
            <a:buChar char="•"/>
          </a:pPr>
          <a:r>
            <a:rPr lang="en-US" sz="1800" kern="1200" dirty="0"/>
            <a:t>Email and phone assistance hours</a:t>
          </a:r>
        </a:p>
      </dsp:txBody>
      <dsp:txXfrm>
        <a:off x="1725657" y="3764807"/>
        <a:ext cx="6046993" cy="1711275"/>
      </dsp:txXfrm>
    </dsp:sp>
    <dsp:sp modelId="{0378140D-E1C1-48A4-93DB-F1E1F5763EC2}">
      <dsp:nvSpPr>
        <dsp:cNvPr id="0" name=""/>
        <dsp:cNvSpPr/>
      </dsp:nvSpPr>
      <dsp:spPr>
        <a:xfrm>
          <a:off x="171127" y="3935934"/>
          <a:ext cx="1554530" cy="136902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D272E-37B1-4B91-9B4A-260B3C9944D3}">
      <dsp:nvSpPr>
        <dsp:cNvPr id="0" name=""/>
        <dsp:cNvSpPr/>
      </dsp:nvSpPr>
      <dsp:spPr>
        <a:xfrm>
          <a:off x="652513" y="0"/>
          <a:ext cx="7395149" cy="489331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4F14B9-8407-4F67-86A8-5850B4266E68}">
      <dsp:nvSpPr>
        <dsp:cNvPr id="0" name=""/>
        <dsp:cNvSpPr/>
      </dsp:nvSpPr>
      <dsp:spPr>
        <a:xfrm>
          <a:off x="3823" y="1467993"/>
          <a:ext cx="1671640" cy="19573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At-Risk Funding</a:t>
          </a:r>
        </a:p>
      </dsp:txBody>
      <dsp:txXfrm>
        <a:off x="85426" y="1549596"/>
        <a:ext cx="1508434" cy="1794118"/>
      </dsp:txXfrm>
    </dsp:sp>
    <dsp:sp modelId="{D07B87D0-7A2D-4727-8903-9B9D2BA02607}">
      <dsp:nvSpPr>
        <dsp:cNvPr id="0" name=""/>
        <dsp:cNvSpPr/>
      </dsp:nvSpPr>
      <dsp:spPr>
        <a:xfrm>
          <a:off x="1759045" y="1467993"/>
          <a:ext cx="1671640" cy="19573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October 1 Count Data</a:t>
          </a:r>
        </a:p>
      </dsp:txBody>
      <dsp:txXfrm>
        <a:off x="1840648" y="1549596"/>
        <a:ext cx="1508434" cy="1794118"/>
      </dsp:txXfrm>
    </dsp:sp>
    <dsp:sp modelId="{9CD4C011-FAF8-4272-B404-E48D654755FC}">
      <dsp:nvSpPr>
        <dsp:cNvPr id="0" name=""/>
        <dsp:cNvSpPr/>
      </dsp:nvSpPr>
      <dsp:spPr>
        <a:xfrm>
          <a:off x="3514267" y="1467993"/>
          <a:ext cx="1671640" cy="19573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Grant Qualifications</a:t>
          </a:r>
        </a:p>
      </dsp:txBody>
      <dsp:txXfrm>
        <a:off x="3595870" y="1549596"/>
        <a:ext cx="1508434" cy="1794118"/>
      </dsp:txXfrm>
    </dsp:sp>
    <dsp:sp modelId="{E12F2596-615C-4B4F-982F-AE1A8D05A8A8}">
      <dsp:nvSpPr>
        <dsp:cNvPr id="0" name=""/>
        <dsp:cNvSpPr/>
      </dsp:nvSpPr>
      <dsp:spPr>
        <a:xfrm>
          <a:off x="5269490" y="1467993"/>
          <a:ext cx="1671640" cy="19573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Nutrition Program Qualification – Snack, Summer, FFVP, BAB, Severe Need</a:t>
          </a:r>
        </a:p>
      </dsp:txBody>
      <dsp:txXfrm>
        <a:off x="5351093" y="1549596"/>
        <a:ext cx="1508434" cy="1794118"/>
      </dsp:txXfrm>
    </dsp:sp>
    <dsp:sp modelId="{ABD41437-E7C9-4FCE-89F3-74DCD94B7EF7}">
      <dsp:nvSpPr>
        <dsp:cNvPr id="0" name=""/>
        <dsp:cNvSpPr/>
      </dsp:nvSpPr>
      <dsp:spPr>
        <a:xfrm>
          <a:off x="7024712" y="1467993"/>
          <a:ext cx="1671640" cy="195732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Provisional Programs</a:t>
          </a:r>
        </a:p>
      </dsp:txBody>
      <dsp:txXfrm>
        <a:off x="7106315" y="1549596"/>
        <a:ext cx="1508434" cy="17941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F580A-67AE-4474-8531-443216B1F65F}">
      <dsp:nvSpPr>
        <dsp:cNvPr id="0" name=""/>
        <dsp:cNvSpPr/>
      </dsp:nvSpPr>
      <dsp:spPr>
        <a:xfrm rot="5400000">
          <a:off x="549734" y="1940342"/>
          <a:ext cx="1633198" cy="2717605"/>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8A8D4-FA78-42C2-B5B2-0EE87B90BA4B}">
      <dsp:nvSpPr>
        <dsp:cNvPr id="0" name=""/>
        <dsp:cNvSpPr/>
      </dsp:nvSpPr>
      <dsp:spPr>
        <a:xfrm>
          <a:off x="277112" y="2752321"/>
          <a:ext cx="2453469" cy="21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Strong communication plan – Administrators, October count coordinator, district liaisons</a:t>
          </a:r>
        </a:p>
      </dsp:txBody>
      <dsp:txXfrm>
        <a:off x="277112" y="2752321"/>
        <a:ext cx="2453469" cy="2150610"/>
      </dsp:txXfrm>
    </dsp:sp>
    <dsp:sp modelId="{8102D781-28B0-4A25-87A5-E78179DCD14A}">
      <dsp:nvSpPr>
        <dsp:cNvPr id="0" name=""/>
        <dsp:cNvSpPr/>
      </dsp:nvSpPr>
      <dsp:spPr>
        <a:xfrm>
          <a:off x="2267663" y="1740269"/>
          <a:ext cx="462918" cy="46291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BAB4CA-0C9C-40C4-A862-828D9103EAA4}">
      <dsp:nvSpPr>
        <dsp:cNvPr id="0" name=""/>
        <dsp:cNvSpPr/>
      </dsp:nvSpPr>
      <dsp:spPr>
        <a:xfrm rot="5400000">
          <a:off x="3553260" y="1197117"/>
          <a:ext cx="1633198" cy="271760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D6757-96A3-4728-B060-AA2535111959}">
      <dsp:nvSpPr>
        <dsp:cNvPr id="0" name=""/>
        <dsp:cNvSpPr/>
      </dsp:nvSpPr>
      <dsp:spPr>
        <a:xfrm>
          <a:off x="3280639" y="2009095"/>
          <a:ext cx="2453469" cy="21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Implement edit checks to ensure data accuracy</a:t>
          </a:r>
        </a:p>
      </dsp:txBody>
      <dsp:txXfrm>
        <a:off x="3280639" y="2009095"/>
        <a:ext cx="2453469" cy="2150610"/>
      </dsp:txXfrm>
    </dsp:sp>
    <dsp:sp modelId="{969D30E3-7A1C-46B0-B871-C57A1190BC5F}">
      <dsp:nvSpPr>
        <dsp:cNvPr id="0" name=""/>
        <dsp:cNvSpPr/>
      </dsp:nvSpPr>
      <dsp:spPr>
        <a:xfrm>
          <a:off x="5271190" y="997044"/>
          <a:ext cx="462918" cy="46291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27B3F-9FFA-4AB5-B987-8E09B5C01121}">
      <dsp:nvSpPr>
        <dsp:cNvPr id="0" name=""/>
        <dsp:cNvSpPr/>
      </dsp:nvSpPr>
      <dsp:spPr>
        <a:xfrm rot="5400000">
          <a:off x="6556786" y="453891"/>
          <a:ext cx="1633198" cy="2717605"/>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7930F-A00F-4B09-AE04-70EDA77EF7EB}">
      <dsp:nvSpPr>
        <dsp:cNvPr id="0" name=""/>
        <dsp:cNvSpPr/>
      </dsp:nvSpPr>
      <dsp:spPr>
        <a:xfrm>
          <a:off x="6284165" y="1265870"/>
          <a:ext cx="2453469" cy="21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Work with district to report eligibility for ALL school sites</a:t>
          </a:r>
        </a:p>
      </dsp:txBody>
      <dsp:txXfrm>
        <a:off x="6284165" y="1265870"/>
        <a:ext cx="2453469" cy="2150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D272E-37B1-4B91-9B4A-260B3C9944D3}">
      <dsp:nvSpPr>
        <dsp:cNvPr id="0" name=""/>
        <dsp:cNvSpPr/>
      </dsp:nvSpPr>
      <dsp:spPr>
        <a:xfrm>
          <a:off x="652513" y="0"/>
          <a:ext cx="7395149" cy="489331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4F14B9-8407-4F67-86A8-5850B4266E68}">
      <dsp:nvSpPr>
        <dsp:cNvPr id="0" name=""/>
        <dsp:cNvSpPr/>
      </dsp:nvSpPr>
      <dsp:spPr>
        <a:xfrm>
          <a:off x="3823" y="1467993"/>
          <a:ext cx="1671640" cy="19573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At-Risk Funding</a:t>
          </a:r>
        </a:p>
      </dsp:txBody>
      <dsp:txXfrm>
        <a:off x="85426" y="1549596"/>
        <a:ext cx="1508434" cy="1794118"/>
      </dsp:txXfrm>
    </dsp:sp>
    <dsp:sp modelId="{D07B87D0-7A2D-4727-8903-9B9D2BA02607}">
      <dsp:nvSpPr>
        <dsp:cNvPr id="0" name=""/>
        <dsp:cNvSpPr/>
      </dsp:nvSpPr>
      <dsp:spPr>
        <a:xfrm>
          <a:off x="1759045" y="1467993"/>
          <a:ext cx="1671640" cy="19573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October 1 Count Data</a:t>
          </a:r>
        </a:p>
      </dsp:txBody>
      <dsp:txXfrm>
        <a:off x="1840648" y="1549596"/>
        <a:ext cx="1508434" cy="1794118"/>
      </dsp:txXfrm>
    </dsp:sp>
    <dsp:sp modelId="{9CD4C011-FAF8-4272-B404-E48D654755FC}">
      <dsp:nvSpPr>
        <dsp:cNvPr id="0" name=""/>
        <dsp:cNvSpPr/>
      </dsp:nvSpPr>
      <dsp:spPr>
        <a:xfrm>
          <a:off x="3514267" y="1467993"/>
          <a:ext cx="1671640" cy="19573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Grant Qualifications</a:t>
          </a:r>
        </a:p>
      </dsp:txBody>
      <dsp:txXfrm>
        <a:off x="3595870" y="1549596"/>
        <a:ext cx="1508434" cy="1794118"/>
      </dsp:txXfrm>
    </dsp:sp>
    <dsp:sp modelId="{E12F2596-615C-4B4F-982F-AE1A8D05A8A8}">
      <dsp:nvSpPr>
        <dsp:cNvPr id="0" name=""/>
        <dsp:cNvSpPr/>
      </dsp:nvSpPr>
      <dsp:spPr>
        <a:xfrm>
          <a:off x="5269490" y="1467993"/>
          <a:ext cx="1671640" cy="19573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Nutrition Program Qualification – Snack, Summer, FFVP, BAB, Severe Need</a:t>
          </a:r>
        </a:p>
      </dsp:txBody>
      <dsp:txXfrm>
        <a:off x="5351093" y="1549596"/>
        <a:ext cx="1508434" cy="1794118"/>
      </dsp:txXfrm>
    </dsp:sp>
    <dsp:sp modelId="{ABD41437-E7C9-4FCE-89F3-74DCD94B7EF7}">
      <dsp:nvSpPr>
        <dsp:cNvPr id="0" name=""/>
        <dsp:cNvSpPr/>
      </dsp:nvSpPr>
      <dsp:spPr>
        <a:xfrm>
          <a:off x="7024712" y="1467993"/>
          <a:ext cx="1671640" cy="195732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Provisional Programs</a:t>
          </a:r>
        </a:p>
      </dsp:txBody>
      <dsp:txXfrm>
        <a:off x="7106315" y="1549596"/>
        <a:ext cx="1508434" cy="1794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F580A-67AE-4474-8531-443216B1F65F}">
      <dsp:nvSpPr>
        <dsp:cNvPr id="0" name=""/>
        <dsp:cNvSpPr/>
      </dsp:nvSpPr>
      <dsp:spPr>
        <a:xfrm rot="5400000">
          <a:off x="549734" y="1940342"/>
          <a:ext cx="1633198" cy="2717605"/>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8A8D4-FA78-42C2-B5B2-0EE87B90BA4B}">
      <dsp:nvSpPr>
        <dsp:cNvPr id="0" name=""/>
        <dsp:cNvSpPr/>
      </dsp:nvSpPr>
      <dsp:spPr>
        <a:xfrm>
          <a:off x="277112" y="2752321"/>
          <a:ext cx="2453469" cy="21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Strong communication plan – Administrators, October count coordinator, district liaisons</a:t>
          </a:r>
        </a:p>
      </dsp:txBody>
      <dsp:txXfrm>
        <a:off x="277112" y="2752321"/>
        <a:ext cx="2453469" cy="2150610"/>
      </dsp:txXfrm>
    </dsp:sp>
    <dsp:sp modelId="{8102D781-28B0-4A25-87A5-E78179DCD14A}">
      <dsp:nvSpPr>
        <dsp:cNvPr id="0" name=""/>
        <dsp:cNvSpPr/>
      </dsp:nvSpPr>
      <dsp:spPr>
        <a:xfrm>
          <a:off x="2267663" y="1740269"/>
          <a:ext cx="462918" cy="46291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BAB4CA-0C9C-40C4-A862-828D9103EAA4}">
      <dsp:nvSpPr>
        <dsp:cNvPr id="0" name=""/>
        <dsp:cNvSpPr/>
      </dsp:nvSpPr>
      <dsp:spPr>
        <a:xfrm rot="5400000">
          <a:off x="3553260" y="1197117"/>
          <a:ext cx="1633198" cy="271760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D6757-96A3-4728-B060-AA2535111959}">
      <dsp:nvSpPr>
        <dsp:cNvPr id="0" name=""/>
        <dsp:cNvSpPr/>
      </dsp:nvSpPr>
      <dsp:spPr>
        <a:xfrm>
          <a:off x="3280639" y="2009095"/>
          <a:ext cx="2453469" cy="21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Implement edit checks to ensure data accuracy</a:t>
          </a:r>
        </a:p>
      </dsp:txBody>
      <dsp:txXfrm>
        <a:off x="3280639" y="2009095"/>
        <a:ext cx="2453469" cy="2150610"/>
      </dsp:txXfrm>
    </dsp:sp>
    <dsp:sp modelId="{969D30E3-7A1C-46B0-B871-C57A1190BC5F}">
      <dsp:nvSpPr>
        <dsp:cNvPr id="0" name=""/>
        <dsp:cNvSpPr/>
      </dsp:nvSpPr>
      <dsp:spPr>
        <a:xfrm>
          <a:off x="5271190" y="997044"/>
          <a:ext cx="462918" cy="46291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27B3F-9FFA-4AB5-B987-8E09B5C01121}">
      <dsp:nvSpPr>
        <dsp:cNvPr id="0" name=""/>
        <dsp:cNvSpPr/>
      </dsp:nvSpPr>
      <dsp:spPr>
        <a:xfrm rot="5400000">
          <a:off x="6556786" y="453891"/>
          <a:ext cx="1633198" cy="2717605"/>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7930F-A00F-4B09-AE04-70EDA77EF7EB}">
      <dsp:nvSpPr>
        <dsp:cNvPr id="0" name=""/>
        <dsp:cNvSpPr/>
      </dsp:nvSpPr>
      <dsp:spPr>
        <a:xfrm>
          <a:off x="6284165" y="1265870"/>
          <a:ext cx="2453469" cy="21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Work with district to report eligibility for ALL school sites</a:t>
          </a:r>
        </a:p>
      </dsp:txBody>
      <dsp:txXfrm>
        <a:off x="6284165" y="1265870"/>
        <a:ext cx="2453469" cy="2150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417BA-431E-4FB7-9654-BAA011FBDC0E}">
      <dsp:nvSpPr>
        <dsp:cNvPr id="0" name=""/>
        <dsp:cNvSpPr/>
      </dsp:nvSpPr>
      <dsp:spPr>
        <a:xfrm>
          <a:off x="101106" y="154428"/>
          <a:ext cx="7951601" cy="722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ctr" defTabSz="1600200" rtl="0">
            <a:lnSpc>
              <a:spcPct val="90000"/>
            </a:lnSpc>
            <a:spcBef>
              <a:spcPct val="0"/>
            </a:spcBef>
            <a:spcAft>
              <a:spcPct val="35000"/>
            </a:spcAft>
            <a:buNone/>
          </a:pPr>
          <a:r>
            <a:rPr lang="en-US" sz="3600" u="none" kern="1200" dirty="0">
              <a:latin typeface="Trebuchet MS" panose="020B0603020202020204" pitchFamily="34" charset="0"/>
            </a:rPr>
            <a:t>Income Applications</a:t>
          </a:r>
        </a:p>
      </dsp:txBody>
      <dsp:txXfrm>
        <a:off x="101106" y="154428"/>
        <a:ext cx="7951601" cy="722872"/>
      </dsp:txXfrm>
    </dsp:sp>
    <dsp:sp modelId="{3BD3D7F6-4976-4CEA-BE6B-8D9947D842C9}">
      <dsp:nvSpPr>
        <dsp:cNvPr id="0" name=""/>
        <dsp:cNvSpPr/>
      </dsp:nvSpPr>
      <dsp:spPr>
        <a:xfrm>
          <a:off x="137286" y="1027282"/>
          <a:ext cx="1860674" cy="147251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97DB1-47EA-4CC6-A2F2-354A037D65F5}">
      <dsp:nvSpPr>
        <dsp:cNvPr id="0" name=""/>
        <dsp:cNvSpPr/>
      </dsp:nvSpPr>
      <dsp:spPr>
        <a:xfrm>
          <a:off x="1254928" y="1027282"/>
          <a:ext cx="1860674" cy="1472518"/>
        </a:xfrm>
        <a:prstGeom prst="chevron">
          <a:avLst>
            <a:gd name="adj" fmla="val 70610"/>
          </a:avLst>
        </a:prstGeom>
        <a:solidFill>
          <a:schemeClr val="accent4">
            <a:hueOff val="799669"/>
            <a:satOff val="-3690"/>
            <a:lumOff val="136"/>
            <a:alphaOff val="0"/>
          </a:schemeClr>
        </a:solidFill>
        <a:ln w="12700" cap="flat" cmpd="sng" algn="ctr">
          <a:solidFill>
            <a:schemeClr val="accent4">
              <a:hueOff val="799669"/>
              <a:satOff val="-3690"/>
              <a:lumOff val="1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FEB65-3273-414A-AC9F-AEF4AD2FDC6A}">
      <dsp:nvSpPr>
        <dsp:cNvPr id="0" name=""/>
        <dsp:cNvSpPr/>
      </dsp:nvSpPr>
      <dsp:spPr>
        <a:xfrm>
          <a:off x="2373453" y="1027282"/>
          <a:ext cx="1860674" cy="1472518"/>
        </a:xfrm>
        <a:prstGeom prst="chevron">
          <a:avLst>
            <a:gd name="adj" fmla="val 70610"/>
          </a:avLst>
        </a:prstGeom>
        <a:solidFill>
          <a:schemeClr val="accent4">
            <a:hueOff val="1599337"/>
            <a:satOff val="-7380"/>
            <a:lumOff val="272"/>
            <a:alphaOff val="0"/>
          </a:schemeClr>
        </a:solidFill>
        <a:ln w="12700" cap="flat" cmpd="sng" algn="ctr">
          <a:solidFill>
            <a:schemeClr val="accent4">
              <a:hueOff val="1599337"/>
              <a:satOff val="-7380"/>
              <a:lumOff val="2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5DDA9-1F4D-4F4B-912A-35C80DBE491F}">
      <dsp:nvSpPr>
        <dsp:cNvPr id="0" name=""/>
        <dsp:cNvSpPr/>
      </dsp:nvSpPr>
      <dsp:spPr>
        <a:xfrm>
          <a:off x="3491095" y="1027282"/>
          <a:ext cx="1860674" cy="1472518"/>
        </a:xfrm>
        <a:prstGeom prst="chevron">
          <a:avLst>
            <a:gd name="adj" fmla="val 70610"/>
          </a:avLst>
        </a:prstGeom>
        <a:solidFill>
          <a:schemeClr val="accent4">
            <a:hueOff val="2399006"/>
            <a:satOff val="-11070"/>
            <a:lumOff val="407"/>
            <a:alphaOff val="0"/>
          </a:schemeClr>
        </a:solidFill>
        <a:ln w="12700" cap="flat" cmpd="sng" algn="ctr">
          <a:solidFill>
            <a:schemeClr val="accent4">
              <a:hueOff val="2399006"/>
              <a:satOff val="-11070"/>
              <a:lumOff val="4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FF826-8F59-4C6C-81C9-E7559F3F8E12}">
      <dsp:nvSpPr>
        <dsp:cNvPr id="0" name=""/>
        <dsp:cNvSpPr/>
      </dsp:nvSpPr>
      <dsp:spPr>
        <a:xfrm>
          <a:off x="4609620" y="1027282"/>
          <a:ext cx="1860674" cy="1472518"/>
        </a:xfrm>
        <a:prstGeom prst="chevron">
          <a:avLst>
            <a:gd name="adj" fmla="val 70610"/>
          </a:avLst>
        </a:prstGeom>
        <a:solidFill>
          <a:schemeClr val="accent4">
            <a:hueOff val="3198675"/>
            <a:satOff val="-14759"/>
            <a:lumOff val="543"/>
            <a:alphaOff val="0"/>
          </a:schemeClr>
        </a:solidFill>
        <a:ln w="12700" cap="flat" cmpd="sng" algn="ctr">
          <a:solidFill>
            <a:schemeClr val="accent4">
              <a:hueOff val="3198675"/>
              <a:satOff val="-14759"/>
              <a:lumOff val="5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85D1F-1618-473D-B4C6-195839A5D1B3}">
      <dsp:nvSpPr>
        <dsp:cNvPr id="0" name=""/>
        <dsp:cNvSpPr/>
      </dsp:nvSpPr>
      <dsp:spPr>
        <a:xfrm>
          <a:off x="5727262" y="1027282"/>
          <a:ext cx="1860674" cy="1472518"/>
        </a:xfrm>
        <a:prstGeom prst="chevron">
          <a:avLst>
            <a:gd name="adj" fmla="val 70610"/>
          </a:avLst>
        </a:prstGeom>
        <a:solidFill>
          <a:schemeClr val="accent4">
            <a:hueOff val="3998343"/>
            <a:satOff val="-18449"/>
            <a:lumOff val="679"/>
            <a:alphaOff val="0"/>
          </a:schemeClr>
        </a:solidFill>
        <a:ln w="12700" cap="flat" cmpd="sng" algn="ctr">
          <a:solidFill>
            <a:schemeClr val="accent4">
              <a:hueOff val="3998343"/>
              <a:satOff val="-18449"/>
              <a:lumOff val="6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62405-437E-4D47-ACCE-319661EFD84A}">
      <dsp:nvSpPr>
        <dsp:cNvPr id="0" name=""/>
        <dsp:cNvSpPr/>
      </dsp:nvSpPr>
      <dsp:spPr>
        <a:xfrm>
          <a:off x="6845787" y="1027282"/>
          <a:ext cx="1860674" cy="1472518"/>
        </a:xfrm>
        <a:prstGeom prst="chevron">
          <a:avLst>
            <a:gd name="adj" fmla="val 70610"/>
          </a:avLst>
        </a:prstGeom>
        <a:solidFill>
          <a:schemeClr val="accent4">
            <a:hueOff val="4798012"/>
            <a:satOff val="-22139"/>
            <a:lumOff val="815"/>
            <a:alphaOff val="0"/>
          </a:schemeClr>
        </a:solidFill>
        <a:ln w="12700" cap="flat" cmpd="sng" algn="ctr">
          <a:solidFill>
            <a:schemeClr val="accent4">
              <a:hueOff val="4798012"/>
              <a:satOff val="-22139"/>
              <a:lumOff val="8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7B4B4-29EB-4F16-9BDB-AB0E8A03F49A}">
      <dsp:nvSpPr>
        <dsp:cNvPr id="0" name=""/>
        <dsp:cNvSpPr/>
      </dsp:nvSpPr>
      <dsp:spPr>
        <a:xfrm>
          <a:off x="137286" y="1174534"/>
          <a:ext cx="8054972" cy="1178015"/>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mn-lt"/>
            </a:rPr>
            <a:t>Provides income and household size in order to establish free, reduced-price, or paid eligibility for all students in the household</a:t>
          </a:r>
        </a:p>
      </dsp:txBody>
      <dsp:txXfrm>
        <a:off x="137286" y="1174534"/>
        <a:ext cx="8054972" cy="1178015"/>
      </dsp:txXfrm>
    </dsp:sp>
    <dsp:sp modelId="{7FB699E5-F473-4099-8D46-D2C1233EEB62}">
      <dsp:nvSpPr>
        <dsp:cNvPr id="0" name=""/>
        <dsp:cNvSpPr/>
      </dsp:nvSpPr>
      <dsp:spPr>
        <a:xfrm>
          <a:off x="137286" y="2601732"/>
          <a:ext cx="7951601" cy="722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ctr" defTabSz="1600200" rtl="0">
            <a:lnSpc>
              <a:spcPct val="90000"/>
            </a:lnSpc>
            <a:spcBef>
              <a:spcPct val="0"/>
            </a:spcBef>
            <a:spcAft>
              <a:spcPct val="35000"/>
            </a:spcAft>
            <a:buNone/>
          </a:pPr>
          <a:r>
            <a:rPr lang="en-US" sz="3600" u="none" kern="1200" dirty="0">
              <a:latin typeface="Trebuchet MS" panose="020B0603020202020204" pitchFamily="34" charset="0"/>
            </a:rPr>
            <a:t>Categorical Eligibility</a:t>
          </a:r>
        </a:p>
      </dsp:txBody>
      <dsp:txXfrm>
        <a:off x="137286" y="2601732"/>
        <a:ext cx="7951601" cy="722872"/>
      </dsp:txXfrm>
    </dsp:sp>
    <dsp:sp modelId="{23D7C88E-D95B-4021-A572-6CD7863B667C}">
      <dsp:nvSpPr>
        <dsp:cNvPr id="0" name=""/>
        <dsp:cNvSpPr/>
      </dsp:nvSpPr>
      <dsp:spPr>
        <a:xfrm>
          <a:off x="137286" y="3324605"/>
          <a:ext cx="1860674" cy="1472518"/>
        </a:xfrm>
        <a:prstGeom prst="chevron">
          <a:avLst>
            <a:gd name="adj" fmla="val 70610"/>
          </a:avLst>
        </a:prstGeom>
        <a:solidFill>
          <a:schemeClr val="accent4">
            <a:hueOff val="5597681"/>
            <a:satOff val="-25829"/>
            <a:lumOff val="950"/>
            <a:alphaOff val="0"/>
          </a:schemeClr>
        </a:solidFill>
        <a:ln w="12700" cap="flat" cmpd="sng" algn="ctr">
          <a:solidFill>
            <a:schemeClr val="accent4">
              <a:hueOff val="5597681"/>
              <a:satOff val="-25829"/>
              <a:lumOff val="9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A84EB-DB54-4EED-A017-0B729389287E}">
      <dsp:nvSpPr>
        <dsp:cNvPr id="0" name=""/>
        <dsp:cNvSpPr/>
      </dsp:nvSpPr>
      <dsp:spPr>
        <a:xfrm>
          <a:off x="1254928" y="3324605"/>
          <a:ext cx="1860674" cy="1472518"/>
        </a:xfrm>
        <a:prstGeom prst="chevron">
          <a:avLst>
            <a:gd name="adj" fmla="val 70610"/>
          </a:avLst>
        </a:prstGeom>
        <a:solidFill>
          <a:schemeClr val="accent4">
            <a:hueOff val="6397349"/>
            <a:satOff val="-29519"/>
            <a:lumOff val="1086"/>
            <a:alphaOff val="0"/>
          </a:schemeClr>
        </a:solidFill>
        <a:ln w="12700" cap="flat" cmpd="sng" algn="ctr">
          <a:solidFill>
            <a:schemeClr val="accent4">
              <a:hueOff val="6397349"/>
              <a:satOff val="-29519"/>
              <a:lumOff val="10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55401-4A5B-445C-99EB-1D2BE003AC4A}">
      <dsp:nvSpPr>
        <dsp:cNvPr id="0" name=""/>
        <dsp:cNvSpPr/>
      </dsp:nvSpPr>
      <dsp:spPr>
        <a:xfrm>
          <a:off x="2373453" y="3324605"/>
          <a:ext cx="1860674" cy="1472518"/>
        </a:xfrm>
        <a:prstGeom prst="chevron">
          <a:avLst>
            <a:gd name="adj" fmla="val 70610"/>
          </a:avLst>
        </a:prstGeom>
        <a:solidFill>
          <a:schemeClr val="accent4">
            <a:hueOff val="7197018"/>
            <a:satOff val="-33209"/>
            <a:lumOff val="1222"/>
            <a:alphaOff val="0"/>
          </a:schemeClr>
        </a:solidFill>
        <a:ln w="12700" cap="flat" cmpd="sng" algn="ctr">
          <a:solidFill>
            <a:schemeClr val="accent4">
              <a:hueOff val="7197018"/>
              <a:satOff val="-33209"/>
              <a:lumOff val="12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FBAED9-9A53-4094-A9DF-B04FBECE2FCE}">
      <dsp:nvSpPr>
        <dsp:cNvPr id="0" name=""/>
        <dsp:cNvSpPr/>
      </dsp:nvSpPr>
      <dsp:spPr>
        <a:xfrm>
          <a:off x="3491095" y="3324605"/>
          <a:ext cx="1860674" cy="1472518"/>
        </a:xfrm>
        <a:prstGeom prst="chevron">
          <a:avLst>
            <a:gd name="adj" fmla="val 70610"/>
          </a:avLst>
        </a:prstGeom>
        <a:solidFill>
          <a:schemeClr val="accent4">
            <a:hueOff val="7996686"/>
            <a:satOff val="-36898"/>
            <a:lumOff val="1358"/>
            <a:alphaOff val="0"/>
          </a:schemeClr>
        </a:solidFill>
        <a:ln w="12700" cap="flat" cmpd="sng" algn="ctr">
          <a:solidFill>
            <a:schemeClr val="accent4">
              <a:hueOff val="7996686"/>
              <a:satOff val="-36898"/>
              <a:lumOff val="13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959AE-144C-4113-867C-84A5FE1FC2BA}">
      <dsp:nvSpPr>
        <dsp:cNvPr id="0" name=""/>
        <dsp:cNvSpPr/>
      </dsp:nvSpPr>
      <dsp:spPr>
        <a:xfrm>
          <a:off x="4609620" y="3324605"/>
          <a:ext cx="1860674" cy="1472518"/>
        </a:xfrm>
        <a:prstGeom prst="chevron">
          <a:avLst>
            <a:gd name="adj" fmla="val 70610"/>
          </a:avLst>
        </a:prstGeom>
        <a:solidFill>
          <a:schemeClr val="accent4">
            <a:hueOff val="8796355"/>
            <a:satOff val="-40588"/>
            <a:lumOff val="1493"/>
            <a:alphaOff val="0"/>
          </a:schemeClr>
        </a:solidFill>
        <a:ln w="12700" cap="flat" cmpd="sng" algn="ctr">
          <a:solidFill>
            <a:schemeClr val="accent4">
              <a:hueOff val="8796355"/>
              <a:satOff val="-40588"/>
              <a:lumOff val="14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A38E93-B8C3-4D00-BFB0-1F5FE877608A}">
      <dsp:nvSpPr>
        <dsp:cNvPr id="0" name=""/>
        <dsp:cNvSpPr/>
      </dsp:nvSpPr>
      <dsp:spPr>
        <a:xfrm>
          <a:off x="5727262" y="3324605"/>
          <a:ext cx="1860674" cy="1472518"/>
        </a:xfrm>
        <a:prstGeom prst="chevron">
          <a:avLst>
            <a:gd name="adj" fmla="val 70610"/>
          </a:avLst>
        </a:prstGeom>
        <a:solidFill>
          <a:schemeClr val="accent4">
            <a:hueOff val="9596024"/>
            <a:satOff val="-44278"/>
            <a:lumOff val="1629"/>
            <a:alphaOff val="0"/>
          </a:schemeClr>
        </a:solidFill>
        <a:ln w="12700" cap="flat" cmpd="sng" algn="ctr">
          <a:solidFill>
            <a:schemeClr val="accent4">
              <a:hueOff val="9596024"/>
              <a:satOff val="-44278"/>
              <a:lumOff val="16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220CA-4CA9-4209-8711-434EC4DE989A}">
      <dsp:nvSpPr>
        <dsp:cNvPr id="0" name=""/>
        <dsp:cNvSpPr/>
      </dsp:nvSpPr>
      <dsp:spPr>
        <a:xfrm>
          <a:off x="6845787" y="3324605"/>
          <a:ext cx="1860674" cy="1472518"/>
        </a:xfrm>
        <a:prstGeom prst="chevron">
          <a:avLst>
            <a:gd name="adj" fmla="val 706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133EF-396E-4FE5-9992-275D9CC7CEC5}">
      <dsp:nvSpPr>
        <dsp:cNvPr id="0" name=""/>
        <dsp:cNvSpPr/>
      </dsp:nvSpPr>
      <dsp:spPr>
        <a:xfrm>
          <a:off x="137286" y="3471857"/>
          <a:ext cx="8054972" cy="1178015"/>
        </a:xfrm>
        <a:prstGeom prst="rect">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mn-lt"/>
            </a:rPr>
            <a:t>Provides free eligibility based on a child’s (or any household member) participation in an Assistance Program, or designation as </a:t>
          </a:r>
          <a:r>
            <a:rPr lang="en-US" sz="2800" b="1" u="none" kern="1200" dirty="0">
              <a:solidFill>
                <a:srgbClr val="EF7521"/>
              </a:solidFill>
              <a:latin typeface="+mn-lt"/>
            </a:rPr>
            <a:t>OSCE</a:t>
          </a:r>
        </a:p>
      </dsp:txBody>
      <dsp:txXfrm>
        <a:off x="137286" y="3471857"/>
        <a:ext cx="8054972" cy="1178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A431E-0210-4AC0-BF4C-0A4F5BC22910}">
      <dsp:nvSpPr>
        <dsp:cNvPr id="0" name=""/>
        <dsp:cNvSpPr/>
      </dsp:nvSpPr>
      <dsp:spPr>
        <a:xfrm>
          <a:off x="0" y="1075"/>
          <a:ext cx="722622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6996B-6954-4644-BE02-186607492978}">
      <dsp:nvSpPr>
        <dsp:cNvPr id="0" name=""/>
        <dsp:cNvSpPr/>
      </dsp:nvSpPr>
      <dsp:spPr>
        <a:xfrm>
          <a:off x="0" y="1075"/>
          <a:ext cx="1445244" cy="73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SNAP</a:t>
          </a:r>
        </a:p>
      </dsp:txBody>
      <dsp:txXfrm>
        <a:off x="0" y="1075"/>
        <a:ext cx="1445244" cy="733425"/>
      </dsp:txXfrm>
    </dsp:sp>
    <dsp:sp modelId="{97EF1280-46BA-4AF4-B816-27B036A23927}">
      <dsp:nvSpPr>
        <dsp:cNvPr id="0" name=""/>
        <dsp:cNvSpPr/>
      </dsp:nvSpPr>
      <dsp:spPr>
        <a:xfrm>
          <a:off x="1553637" y="34380"/>
          <a:ext cx="5672582" cy="66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7 alpha numeric characters starting with 1B</a:t>
          </a:r>
        </a:p>
      </dsp:txBody>
      <dsp:txXfrm>
        <a:off x="1553637" y="34380"/>
        <a:ext cx="5672582" cy="666098"/>
      </dsp:txXfrm>
    </dsp:sp>
    <dsp:sp modelId="{F81F326C-B10D-4955-839E-F8B3880E3AB5}">
      <dsp:nvSpPr>
        <dsp:cNvPr id="0" name=""/>
        <dsp:cNvSpPr/>
      </dsp:nvSpPr>
      <dsp:spPr>
        <a:xfrm>
          <a:off x="1445243" y="700479"/>
          <a:ext cx="57809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F5E149-8C16-45E7-81F0-F3C3F5D626B7}">
      <dsp:nvSpPr>
        <dsp:cNvPr id="0" name=""/>
        <dsp:cNvSpPr/>
      </dsp:nvSpPr>
      <dsp:spPr>
        <a:xfrm>
          <a:off x="0" y="734500"/>
          <a:ext cx="7226220" cy="0"/>
        </a:xfrm>
        <a:prstGeom prst="line">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19C05-1B78-4884-842E-8A131CD4423E}">
      <dsp:nvSpPr>
        <dsp:cNvPr id="0" name=""/>
        <dsp:cNvSpPr/>
      </dsp:nvSpPr>
      <dsp:spPr>
        <a:xfrm>
          <a:off x="0" y="734500"/>
          <a:ext cx="1445244" cy="73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TANF</a:t>
          </a:r>
        </a:p>
      </dsp:txBody>
      <dsp:txXfrm>
        <a:off x="0" y="734500"/>
        <a:ext cx="1445244" cy="733425"/>
      </dsp:txXfrm>
    </dsp:sp>
    <dsp:sp modelId="{B2CC7666-0181-41B0-874F-1385B044595C}">
      <dsp:nvSpPr>
        <dsp:cNvPr id="0" name=""/>
        <dsp:cNvSpPr/>
      </dsp:nvSpPr>
      <dsp:spPr>
        <a:xfrm>
          <a:off x="1553637" y="767805"/>
          <a:ext cx="5672582" cy="66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7 alpha numeric characters starting with 1B</a:t>
          </a:r>
        </a:p>
      </dsp:txBody>
      <dsp:txXfrm>
        <a:off x="1553637" y="767805"/>
        <a:ext cx="5672582" cy="666098"/>
      </dsp:txXfrm>
    </dsp:sp>
    <dsp:sp modelId="{407BD118-E11D-4DC4-8C23-115A7C11ECAB}">
      <dsp:nvSpPr>
        <dsp:cNvPr id="0" name=""/>
        <dsp:cNvSpPr/>
      </dsp:nvSpPr>
      <dsp:spPr>
        <a:xfrm>
          <a:off x="1445243" y="1433904"/>
          <a:ext cx="57809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A4E7D6-51ED-4FE5-A897-CB3B2AF95687}">
      <dsp:nvSpPr>
        <dsp:cNvPr id="0" name=""/>
        <dsp:cNvSpPr/>
      </dsp:nvSpPr>
      <dsp:spPr>
        <a:xfrm>
          <a:off x="0" y="1467925"/>
          <a:ext cx="7226220" cy="0"/>
        </a:xfrm>
        <a:prstGeom prst="line">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172B44-71B5-455F-B087-146D75AD92CD}">
      <dsp:nvSpPr>
        <dsp:cNvPr id="0" name=""/>
        <dsp:cNvSpPr/>
      </dsp:nvSpPr>
      <dsp:spPr>
        <a:xfrm>
          <a:off x="0" y="1467925"/>
          <a:ext cx="1445244" cy="73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FDPIR</a:t>
          </a:r>
        </a:p>
      </dsp:txBody>
      <dsp:txXfrm>
        <a:off x="0" y="1467925"/>
        <a:ext cx="1445244" cy="733425"/>
      </dsp:txXfrm>
    </dsp:sp>
    <dsp:sp modelId="{2EFCB284-0DB2-49A8-9060-A81366445C8A}">
      <dsp:nvSpPr>
        <dsp:cNvPr id="0" name=""/>
        <dsp:cNvSpPr/>
      </dsp:nvSpPr>
      <dsp:spPr>
        <a:xfrm>
          <a:off x="1553637" y="1501230"/>
          <a:ext cx="5672582" cy="66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9 numeric digits</a:t>
          </a:r>
        </a:p>
      </dsp:txBody>
      <dsp:txXfrm>
        <a:off x="1553637" y="1501230"/>
        <a:ext cx="5672582" cy="666098"/>
      </dsp:txXfrm>
    </dsp:sp>
    <dsp:sp modelId="{7F1A06D9-A7E4-4F04-AC7B-152DC46A172C}">
      <dsp:nvSpPr>
        <dsp:cNvPr id="0" name=""/>
        <dsp:cNvSpPr/>
      </dsp:nvSpPr>
      <dsp:spPr>
        <a:xfrm>
          <a:off x="1445243" y="2167329"/>
          <a:ext cx="57809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21C77-43A1-4214-93CD-2AED69489360}">
      <dsp:nvSpPr>
        <dsp:cNvPr id="0" name=""/>
        <dsp:cNvSpPr/>
      </dsp:nvSpPr>
      <dsp:spPr>
        <a:xfrm>
          <a:off x="42" y="16402"/>
          <a:ext cx="4062724" cy="892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rebuchet MS" panose="020B0603020202020204" pitchFamily="34" charset="0"/>
            </a:rPr>
            <a:t>Within the same SFA</a:t>
          </a:r>
        </a:p>
      </dsp:txBody>
      <dsp:txXfrm>
        <a:off x="42" y="16402"/>
        <a:ext cx="4062724" cy="892800"/>
      </dsp:txXfrm>
    </dsp:sp>
    <dsp:sp modelId="{A2F1E689-2CC8-442E-B34A-B4F77D897538}">
      <dsp:nvSpPr>
        <dsp:cNvPr id="0" name=""/>
        <dsp:cNvSpPr/>
      </dsp:nvSpPr>
      <dsp:spPr>
        <a:xfrm>
          <a:off x="42" y="909202"/>
          <a:ext cx="4062724" cy="38292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cs typeface="Tahoma" pitchFamily="34" charset="0"/>
            </a:rPr>
            <a:t>Eligibility status </a:t>
          </a:r>
          <a:r>
            <a:rPr lang="en-US" sz="2400" b="1" i="1" kern="1200" dirty="0">
              <a:cs typeface="Tahoma" pitchFamily="34" charset="0"/>
            </a:rPr>
            <a:t>must transfer</a:t>
          </a:r>
          <a:endParaRPr lang="en-US" sz="2400" b="1" i="1" kern="1200" dirty="0"/>
        </a:p>
        <a:p>
          <a:pPr marL="228600" lvl="1" indent="-228600" algn="l" defTabSz="1066800">
            <a:lnSpc>
              <a:spcPct val="90000"/>
            </a:lnSpc>
            <a:spcBef>
              <a:spcPct val="0"/>
            </a:spcBef>
            <a:spcAft>
              <a:spcPct val="15000"/>
            </a:spcAft>
            <a:buChar char="•"/>
          </a:pPr>
          <a:r>
            <a:rPr lang="en-US" sz="2400" kern="1200" dirty="0">
              <a:cs typeface="Tahoma" pitchFamily="34" charset="0"/>
            </a:rPr>
            <a:t>To Provision 2: New application or DC is required unless during the base year (allow 30-day grace period)</a:t>
          </a:r>
        </a:p>
        <a:p>
          <a:pPr marL="228600" lvl="1" indent="-228600" algn="l" defTabSz="1066800">
            <a:lnSpc>
              <a:spcPct val="90000"/>
            </a:lnSpc>
            <a:spcBef>
              <a:spcPct val="0"/>
            </a:spcBef>
            <a:spcAft>
              <a:spcPct val="15000"/>
            </a:spcAft>
            <a:buChar char="•"/>
          </a:pPr>
          <a:r>
            <a:rPr lang="en-US" sz="2400" kern="1200" dirty="0">
              <a:cs typeface="Tahoma" pitchFamily="34" charset="0"/>
            </a:rPr>
            <a:t>To Community Eligibility Provision: N</a:t>
          </a:r>
          <a:r>
            <a:rPr lang="en-US" sz="2400" kern="1200" dirty="0">
              <a:cs typeface="Tahoma" pitchFamily="34" charset="0"/>
              <a:sym typeface="Wingdings"/>
            </a:rPr>
            <a:t>ew application or DC is required </a:t>
          </a:r>
          <a:r>
            <a:rPr lang="en-US" sz="2400" kern="1200" dirty="0">
              <a:cs typeface="Tahoma" pitchFamily="34" charset="0"/>
            </a:rPr>
            <a:t>(allow 30 day grace period)</a:t>
          </a:r>
        </a:p>
      </dsp:txBody>
      <dsp:txXfrm>
        <a:off x="42" y="909202"/>
        <a:ext cx="4062724" cy="3829275"/>
      </dsp:txXfrm>
    </dsp:sp>
    <dsp:sp modelId="{1908228D-B9C9-4416-9326-961630C160E4}">
      <dsp:nvSpPr>
        <dsp:cNvPr id="0" name=""/>
        <dsp:cNvSpPr/>
      </dsp:nvSpPr>
      <dsp:spPr>
        <a:xfrm>
          <a:off x="4631548" y="16402"/>
          <a:ext cx="4062724" cy="892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rebuchet MS" panose="020B0603020202020204" pitchFamily="34" charset="0"/>
            </a:rPr>
            <a:t>To another SFA</a:t>
          </a:r>
        </a:p>
      </dsp:txBody>
      <dsp:txXfrm>
        <a:off x="4631548" y="16402"/>
        <a:ext cx="4062724" cy="892800"/>
      </dsp:txXfrm>
    </dsp:sp>
    <dsp:sp modelId="{3BA8A7B3-6650-47AE-8C40-DAC825D03A81}">
      <dsp:nvSpPr>
        <dsp:cNvPr id="0" name=""/>
        <dsp:cNvSpPr/>
      </dsp:nvSpPr>
      <dsp:spPr>
        <a:xfrm>
          <a:off x="4631548" y="909202"/>
          <a:ext cx="4062724" cy="382927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Encouraged to share eligibility</a:t>
          </a:r>
        </a:p>
        <a:p>
          <a:pPr marL="228600" lvl="1" indent="-228600" algn="l" defTabSz="1066800">
            <a:lnSpc>
              <a:spcPct val="90000"/>
            </a:lnSpc>
            <a:spcBef>
              <a:spcPct val="0"/>
            </a:spcBef>
            <a:spcAft>
              <a:spcPct val="15000"/>
            </a:spcAft>
            <a:buChar char="•"/>
          </a:pPr>
          <a:r>
            <a:rPr lang="en-US" sz="2400" kern="1200" dirty="0"/>
            <a:t>Application should be reviewed for errors</a:t>
          </a:r>
        </a:p>
        <a:p>
          <a:pPr marL="228600" lvl="1" indent="-228600" algn="l" defTabSz="1066800">
            <a:lnSpc>
              <a:spcPct val="90000"/>
            </a:lnSpc>
            <a:spcBef>
              <a:spcPct val="0"/>
            </a:spcBef>
            <a:spcAft>
              <a:spcPct val="15000"/>
            </a:spcAft>
            <a:buChar char="•"/>
          </a:pPr>
          <a:r>
            <a:rPr lang="en-US" sz="2400" kern="1200" dirty="0"/>
            <a:t>To Provisional SFA</a:t>
          </a:r>
          <a:r>
            <a:rPr lang="en-US" sz="2400" kern="1200" dirty="0">
              <a:cs typeface="Tahoma" pitchFamily="34" charset="0"/>
              <a:sym typeface="Wingdings"/>
            </a:rPr>
            <a:t>: N</a:t>
          </a:r>
          <a:r>
            <a:rPr lang="en-US" sz="2400" kern="1200" dirty="0">
              <a:cs typeface="Tahoma" pitchFamily="34" charset="0"/>
            </a:rPr>
            <a:t>ew application or DC is required unless during the base year (allow 30-day grace period)</a:t>
          </a:r>
          <a:endParaRPr lang="en-US" sz="2400" kern="1200" dirty="0"/>
        </a:p>
      </dsp:txBody>
      <dsp:txXfrm>
        <a:off x="4631548" y="909202"/>
        <a:ext cx="4062724" cy="38292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F580A-67AE-4474-8531-443216B1F65F}">
      <dsp:nvSpPr>
        <dsp:cNvPr id="0" name=""/>
        <dsp:cNvSpPr/>
      </dsp:nvSpPr>
      <dsp:spPr>
        <a:xfrm rot="5400000">
          <a:off x="549734" y="1940342"/>
          <a:ext cx="1633198" cy="2717605"/>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8A8D4-FA78-42C2-B5B2-0EE87B90BA4B}">
      <dsp:nvSpPr>
        <dsp:cNvPr id="0" name=""/>
        <dsp:cNvSpPr/>
      </dsp:nvSpPr>
      <dsp:spPr>
        <a:xfrm>
          <a:off x="277112" y="2752321"/>
          <a:ext cx="2453469" cy="21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Strong communication plan – Administrators, October count coordinator, district liaisons</a:t>
          </a:r>
        </a:p>
      </dsp:txBody>
      <dsp:txXfrm>
        <a:off x="277112" y="2752321"/>
        <a:ext cx="2453469" cy="2150610"/>
      </dsp:txXfrm>
    </dsp:sp>
    <dsp:sp modelId="{8102D781-28B0-4A25-87A5-E78179DCD14A}">
      <dsp:nvSpPr>
        <dsp:cNvPr id="0" name=""/>
        <dsp:cNvSpPr/>
      </dsp:nvSpPr>
      <dsp:spPr>
        <a:xfrm>
          <a:off x="2267663" y="1740269"/>
          <a:ext cx="462918" cy="46291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BAB4CA-0C9C-40C4-A862-828D9103EAA4}">
      <dsp:nvSpPr>
        <dsp:cNvPr id="0" name=""/>
        <dsp:cNvSpPr/>
      </dsp:nvSpPr>
      <dsp:spPr>
        <a:xfrm rot="5400000">
          <a:off x="3553260" y="1197117"/>
          <a:ext cx="1633198" cy="271760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D6757-96A3-4728-B060-AA2535111959}">
      <dsp:nvSpPr>
        <dsp:cNvPr id="0" name=""/>
        <dsp:cNvSpPr/>
      </dsp:nvSpPr>
      <dsp:spPr>
        <a:xfrm>
          <a:off x="3280639" y="2009095"/>
          <a:ext cx="2453469" cy="21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Upload as much as possible prior to October 1 Count date – extend eligibility </a:t>
          </a:r>
        </a:p>
      </dsp:txBody>
      <dsp:txXfrm>
        <a:off x="3280639" y="2009095"/>
        <a:ext cx="2453469" cy="2150610"/>
      </dsp:txXfrm>
    </dsp:sp>
    <dsp:sp modelId="{969D30E3-7A1C-46B0-B871-C57A1190BC5F}">
      <dsp:nvSpPr>
        <dsp:cNvPr id="0" name=""/>
        <dsp:cNvSpPr/>
      </dsp:nvSpPr>
      <dsp:spPr>
        <a:xfrm>
          <a:off x="5271190" y="997044"/>
          <a:ext cx="462918" cy="46291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27B3F-9FFA-4AB5-B987-8E09B5C01121}">
      <dsp:nvSpPr>
        <dsp:cNvPr id="0" name=""/>
        <dsp:cNvSpPr/>
      </dsp:nvSpPr>
      <dsp:spPr>
        <a:xfrm rot="5400000">
          <a:off x="6556786" y="453891"/>
          <a:ext cx="1633198" cy="2717605"/>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7930F-A00F-4B09-AE04-70EDA77EF7EB}">
      <dsp:nvSpPr>
        <dsp:cNvPr id="0" name=""/>
        <dsp:cNvSpPr/>
      </dsp:nvSpPr>
      <dsp:spPr>
        <a:xfrm>
          <a:off x="6284165" y="1265870"/>
          <a:ext cx="2453469" cy="21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Upload ALL enrolled students – whether at participating site or not</a:t>
          </a:r>
        </a:p>
      </dsp:txBody>
      <dsp:txXfrm>
        <a:off x="6284165" y="1265870"/>
        <a:ext cx="2453469" cy="21506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CB444-1608-4DF6-A895-230271469227}">
      <dsp:nvSpPr>
        <dsp:cNvPr id="0" name=""/>
        <dsp:cNvSpPr/>
      </dsp:nvSpPr>
      <dsp:spPr>
        <a:xfrm>
          <a:off x="0" y="240320"/>
          <a:ext cx="8665924" cy="15025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572" tIns="187452" rIns="67257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SNAP</a:t>
          </a:r>
        </a:p>
        <a:p>
          <a:pPr marL="228600" lvl="1" indent="-228600" algn="l" defTabSz="1066800">
            <a:lnSpc>
              <a:spcPct val="90000"/>
            </a:lnSpc>
            <a:spcBef>
              <a:spcPct val="0"/>
            </a:spcBef>
            <a:spcAft>
              <a:spcPct val="15000"/>
            </a:spcAft>
            <a:buChar char="•"/>
          </a:pPr>
          <a:r>
            <a:rPr lang="en-US" sz="2400" kern="1200" dirty="0"/>
            <a:t>TANF</a:t>
          </a:r>
        </a:p>
        <a:p>
          <a:pPr marL="228600" lvl="1" indent="-228600" algn="l" defTabSz="1066800">
            <a:lnSpc>
              <a:spcPct val="90000"/>
            </a:lnSpc>
            <a:spcBef>
              <a:spcPct val="0"/>
            </a:spcBef>
            <a:spcAft>
              <a:spcPct val="15000"/>
            </a:spcAft>
            <a:buChar char="•"/>
          </a:pPr>
          <a:r>
            <a:rPr lang="en-US" sz="2400" kern="1200" dirty="0"/>
            <a:t>FDPIR</a:t>
          </a:r>
        </a:p>
      </dsp:txBody>
      <dsp:txXfrm>
        <a:off x="0" y="240320"/>
        <a:ext cx="8665924" cy="1502550"/>
      </dsp:txXfrm>
    </dsp:sp>
    <dsp:sp modelId="{C66807DA-09AC-4FFF-801C-B444EF7F62DA}">
      <dsp:nvSpPr>
        <dsp:cNvPr id="0" name=""/>
        <dsp:cNvSpPr/>
      </dsp:nvSpPr>
      <dsp:spPr>
        <a:xfrm>
          <a:off x="433296" y="7401"/>
          <a:ext cx="6949438" cy="36575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286" tIns="0" rIns="229286" bIns="0" numCol="1" spcCol="1270" anchor="b" anchorCtr="0">
          <a:noAutofit/>
        </a:bodyPr>
        <a:lstStyle/>
        <a:p>
          <a:pPr marL="0" lvl="0" indent="0" algn="l" defTabSz="1066800">
            <a:lnSpc>
              <a:spcPct val="90000"/>
            </a:lnSpc>
            <a:spcBef>
              <a:spcPct val="0"/>
            </a:spcBef>
            <a:spcAft>
              <a:spcPct val="35000"/>
            </a:spcAft>
            <a:buNone/>
          </a:pPr>
          <a:r>
            <a:rPr lang="en-US" sz="2400" kern="1200" dirty="0">
              <a:latin typeface="Trebuchet MS" panose="020B0603020202020204" pitchFamily="34" charset="0"/>
            </a:rPr>
            <a:t>Direct Certification with Assistance Programs</a:t>
          </a:r>
        </a:p>
      </dsp:txBody>
      <dsp:txXfrm>
        <a:off x="451151" y="25256"/>
        <a:ext cx="6913728" cy="330048"/>
      </dsp:txXfrm>
    </dsp:sp>
    <dsp:sp modelId="{726FBEA0-4D40-44C6-9761-504D13A253CC}">
      <dsp:nvSpPr>
        <dsp:cNvPr id="0" name=""/>
        <dsp:cNvSpPr/>
      </dsp:nvSpPr>
      <dsp:spPr>
        <a:xfrm>
          <a:off x="0" y="2024389"/>
          <a:ext cx="8665924" cy="26649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572" tIns="187452" rIns="67257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Homeless/McKinney Vento</a:t>
          </a:r>
        </a:p>
        <a:p>
          <a:pPr marL="228600" lvl="1" indent="-228600" algn="l" defTabSz="1066800">
            <a:lnSpc>
              <a:spcPct val="90000"/>
            </a:lnSpc>
            <a:spcBef>
              <a:spcPct val="0"/>
            </a:spcBef>
            <a:spcAft>
              <a:spcPct val="15000"/>
            </a:spcAft>
            <a:buChar char="•"/>
          </a:pPr>
          <a:r>
            <a:rPr lang="en-US" sz="2400" kern="1200" dirty="0"/>
            <a:t>Migrant</a:t>
          </a:r>
        </a:p>
        <a:p>
          <a:pPr marL="228600" lvl="1" indent="-228600" algn="l" defTabSz="1066800">
            <a:lnSpc>
              <a:spcPct val="90000"/>
            </a:lnSpc>
            <a:spcBef>
              <a:spcPct val="0"/>
            </a:spcBef>
            <a:spcAft>
              <a:spcPct val="15000"/>
            </a:spcAft>
            <a:buChar char="•"/>
          </a:pPr>
          <a:r>
            <a:rPr lang="en-US" sz="2400" kern="1200" dirty="0"/>
            <a:t>Foster</a:t>
          </a:r>
        </a:p>
        <a:p>
          <a:pPr marL="228600" lvl="1" indent="-228600" algn="l" defTabSz="1066800">
            <a:lnSpc>
              <a:spcPct val="90000"/>
            </a:lnSpc>
            <a:spcBef>
              <a:spcPct val="0"/>
            </a:spcBef>
            <a:spcAft>
              <a:spcPct val="15000"/>
            </a:spcAft>
            <a:buChar char="•"/>
          </a:pPr>
          <a:r>
            <a:rPr lang="en-US" sz="2400" kern="1200" dirty="0"/>
            <a:t>Runaway</a:t>
          </a:r>
        </a:p>
        <a:p>
          <a:pPr marL="228600" lvl="1" indent="-228600" algn="l" defTabSz="1066800">
            <a:lnSpc>
              <a:spcPct val="90000"/>
            </a:lnSpc>
            <a:spcBef>
              <a:spcPct val="0"/>
            </a:spcBef>
            <a:spcAft>
              <a:spcPct val="15000"/>
            </a:spcAft>
            <a:buChar char="•"/>
          </a:pPr>
          <a:r>
            <a:rPr lang="en-US" sz="2400" kern="1200" dirty="0"/>
            <a:t>Head Start</a:t>
          </a:r>
        </a:p>
        <a:p>
          <a:pPr marL="228600" lvl="1" indent="-228600" algn="l" defTabSz="1066800">
            <a:lnSpc>
              <a:spcPct val="90000"/>
            </a:lnSpc>
            <a:spcBef>
              <a:spcPct val="0"/>
            </a:spcBef>
            <a:spcAft>
              <a:spcPct val="15000"/>
            </a:spcAft>
            <a:buChar char="•"/>
          </a:pPr>
          <a:r>
            <a:rPr lang="en-US" sz="2400" kern="1200" dirty="0"/>
            <a:t>Administrator apps</a:t>
          </a:r>
        </a:p>
      </dsp:txBody>
      <dsp:txXfrm>
        <a:off x="0" y="2024389"/>
        <a:ext cx="8665924" cy="2664900"/>
      </dsp:txXfrm>
    </dsp:sp>
    <dsp:sp modelId="{80C489A2-D0FC-46DA-8505-8F433CD966B9}">
      <dsp:nvSpPr>
        <dsp:cNvPr id="0" name=""/>
        <dsp:cNvSpPr/>
      </dsp:nvSpPr>
      <dsp:spPr>
        <a:xfrm>
          <a:off x="433296" y="1791470"/>
          <a:ext cx="6949438" cy="365758"/>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286" tIns="0" rIns="229286"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panose="020B0603020202020204" pitchFamily="34" charset="0"/>
            </a:rPr>
            <a:t>Direct Certification with OSCE Programs</a:t>
          </a:r>
        </a:p>
      </dsp:txBody>
      <dsp:txXfrm>
        <a:off x="451151" y="1809325"/>
        <a:ext cx="6913728" cy="3300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BCFA0-BB29-4C1F-A7E3-E98DC74C84B3}">
      <dsp:nvSpPr>
        <dsp:cNvPr id="0" name=""/>
        <dsp:cNvSpPr/>
      </dsp:nvSpPr>
      <dsp:spPr>
        <a:xfrm>
          <a:off x="39" y="17623"/>
          <a:ext cx="3804507" cy="1440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rebuchet MS" panose="020B0603020202020204" pitchFamily="34" charset="0"/>
            </a:rPr>
            <a:t>When a match is found</a:t>
          </a:r>
        </a:p>
      </dsp:txBody>
      <dsp:txXfrm>
        <a:off x="39" y="17623"/>
        <a:ext cx="3804507" cy="1440000"/>
      </dsp:txXfrm>
    </dsp:sp>
    <dsp:sp modelId="{81CD511A-4FD9-4A02-A623-FD2918664AF4}">
      <dsp:nvSpPr>
        <dsp:cNvPr id="0" name=""/>
        <dsp:cNvSpPr/>
      </dsp:nvSpPr>
      <dsp:spPr>
        <a:xfrm>
          <a:off x="39" y="1457623"/>
          <a:ext cx="3804507" cy="21960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n-lt"/>
            </a:rPr>
            <a:t>Eligibility must be extended to all students in the household and change status to DC</a:t>
          </a:r>
        </a:p>
        <a:p>
          <a:pPr marL="228600" lvl="1" indent="-228600" algn="l" defTabSz="1066800">
            <a:lnSpc>
              <a:spcPct val="90000"/>
            </a:lnSpc>
            <a:spcBef>
              <a:spcPct val="0"/>
            </a:spcBef>
            <a:spcAft>
              <a:spcPct val="15000"/>
            </a:spcAft>
            <a:buChar char="•"/>
          </a:pPr>
          <a:r>
            <a:rPr lang="en-US" sz="2400" kern="1200" dirty="0">
              <a:latin typeface="+mn-lt"/>
            </a:rPr>
            <a:t>File application separately </a:t>
          </a:r>
        </a:p>
      </dsp:txBody>
      <dsp:txXfrm>
        <a:off x="39" y="1457623"/>
        <a:ext cx="3804507" cy="2196000"/>
      </dsp:txXfrm>
    </dsp:sp>
    <dsp:sp modelId="{8E2E6EBB-3E16-4E78-BE86-56D0D355F4DF}">
      <dsp:nvSpPr>
        <dsp:cNvPr id="0" name=""/>
        <dsp:cNvSpPr/>
      </dsp:nvSpPr>
      <dsp:spPr>
        <a:xfrm>
          <a:off x="4337178" y="17623"/>
          <a:ext cx="3804507" cy="14400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rebuchet MS" panose="020B0603020202020204" pitchFamily="34" charset="0"/>
            </a:rPr>
            <a:t>When a match is </a:t>
          </a:r>
          <a:r>
            <a:rPr lang="en-US" sz="2800" b="1" i="1" kern="1200" dirty="0">
              <a:latin typeface="Trebuchet MS" panose="020B0603020202020204" pitchFamily="34" charset="0"/>
            </a:rPr>
            <a:t>not</a:t>
          </a:r>
          <a:r>
            <a:rPr lang="en-US" sz="2800" kern="1200" dirty="0">
              <a:latin typeface="Trebuchet MS" panose="020B0603020202020204" pitchFamily="34" charset="0"/>
            </a:rPr>
            <a:t> found</a:t>
          </a:r>
        </a:p>
      </dsp:txBody>
      <dsp:txXfrm>
        <a:off x="4337178" y="17623"/>
        <a:ext cx="3804507" cy="1440000"/>
      </dsp:txXfrm>
    </dsp:sp>
    <dsp:sp modelId="{33D3D3A2-BD88-455E-B2A6-D168CF1A9120}">
      <dsp:nvSpPr>
        <dsp:cNvPr id="0" name=""/>
        <dsp:cNvSpPr/>
      </dsp:nvSpPr>
      <dsp:spPr>
        <a:xfrm>
          <a:off x="4337178" y="1457623"/>
          <a:ext cx="3804507" cy="219600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n-lt"/>
            </a:rPr>
            <a:t>Contact the household for clarification</a:t>
          </a:r>
        </a:p>
        <a:p>
          <a:pPr marL="228600" lvl="1" indent="-228600" algn="l" defTabSz="1066800">
            <a:lnSpc>
              <a:spcPct val="90000"/>
            </a:lnSpc>
            <a:spcBef>
              <a:spcPct val="0"/>
            </a:spcBef>
            <a:spcAft>
              <a:spcPct val="15000"/>
            </a:spcAft>
            <a:buChar char="•"/>
          </a:pPr>
          <a:r>
            <a:rPr lang="en-US" sz="2400" kern="1200" dirty="0">
              <a:latin typeface="+mn-lt"/>
            </a:rPr>
            <a:t>Verify the application for cause</a:t>
          </a:r>
        </a:p>
      </dsp:txBody>
      <dsp:txXfrm>
        <a:off x="4337178" y="1457623"/>
        <a:ext cx="3804507" cy="21960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Welcome, Welcome!</a:t>
            </a:r>
            <a:r>
              <a:rPr lang="en-US" baseline="0" dirty="0"/>
              <a:t> </a:t>
            </a:r>
          </a:p>
          <a:p>
            <a:pPr defTabSz="933237">
              <a:defRPr/>
            </a:pPr>
            <a:endParaRPr lang="en-US" baseline="0"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 have a couple of housekeeping items for today’s virtual training: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All attendees will be in listen only mode to reduce background noise.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you experience audio or technical difficulties, please contact Alicia Grove. Her information is available in the Chat.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Please use the chat pod to enter any questions you have throughout the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Just below the chat you will see a pod titled “Files” we have provided today’s 201 Handout packet and PowerPoint slides for you to download.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Below the “Files” pod, you will see “weblinks” which are important websites that are hyperlinked. We will refer to these resources during the presentation. </a:t>
            </a:r>
          </a:p>
          <a:p>
            <a:pPr defTabSz="933237">
              <a:defRPr/>
            </a:pPr>
            <a:endParaRPr lang="en-US" baseline="0" dirty="0"/>
          </a:p>
          <a:p>
            <a:pPr defTabSz="933237">
              <a:defRPr/>
            </a:pPr>
            <a:endParaRPr lang="en-US" dirty="0"/>
          </a:p>
          <a:p>
            <a:pPr defTabSz="933237">
              <a:defRPr/>
            </a:pPr>
            <a:r>
              <a:rPr lang="en-US" dirty="0"/>
              <a:t>Today you will see the importance of the</a:t>
            </a:r>
            <a:r>
              <a:rPr lang="en-US" baseline="0" dirty="0"/>
              <a:t> work you do in providing free and reduced-price meals to your students. Proper nutrition positively supports students behavioral health and academic performance. We hope to provide guidance on how to successfully operate the free and reduced program in the most efficient way possible. This is our first 201 course and will focus on process improvement, common software issues/capabilities, share marketing strategies, share some of our knowledge! </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174546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10</a:t>
            </a:fld>
            <a:endParaRPr lang="en-US"/>
          </a:p>
        </p:txBody>
      </p:sp>
    </p:spTree>
    <p:extLst>
      <p:ext uri="{BB962C8B-B14F-4D97-AF65-F5344CB8AC3E}">
        <p14:creationId xmlns:p14="http://schemas.microsoft.com/office/powerpoint/2010/main" val="43181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*Eligibility Manual**All requirements</a:t>
            </a:r>
            <a:r>
              <a:rPr lang="en-US" b="1" baseline="0" dirty="0"/>
              <a:t> for any template is listed in the Eligibility Manual. Refer to the templates on the School Meal Eligibility webpage. </a:t>
            </a:r>
            <a:endParaRPr lang="en-US" b="1" dirty="0"/>
          </a:p>
          <a:p>
            <a:r>
              <a:rPr lang="en-US" dirty="0"/>
              <a:t>The policy statement is part of the annual renewal policy. New statements must be signed only</a:t>
            </a:r>
            <a:r>
              <a:rPr lang="en-US" baseline="0" dirty="0"/>
              <a:t> when changes are made. The policy statement outlines the requirements for the free and reduced-price meal program. If you want specific language on what is required to be in the policy statement review the Eligibility Manual. If changes are made, the policy has always been part of the renewal application process and will be addressed/signed during that process. </a:t>
            </a:r>
          </a:p>
          <a:p>
            <a:endParaRPr lang="en-US" baseline="0" dirty="0"/>
          </a:p>
          <a:p>
            <a:r>
              <a:rPr lang="en-US" baseline="0" dirty="0"/>
              <a:t>The public release provides information about the free and reduced program to households about FAQs on applying and also what the income guidelines are for qualifying. </a:t>
            </a:r>
          </a:p>
          <a:p>
            <a:endParaRPr lang="en-US" baseline="0" dirty="0"/>
          </a:p>
          <a:p>
            <a:r>
              <a:rPr lang="en-US" baseline="0" dirty="0"/>
              <a:t>School Nutrition publishes the public release annually for all participating districts/sites, so the requirement to publish the public release is fulfilled for all SFAs. School nutrition highly encourages you still publish your own public release (and we have a SFA template for use) specific to your school district. The School Nutrition public release has very general information and it would be a great service to your community to publish information specific to your nutrition program and how households can complete an application. </a:t>
            </a:r>
          </a:p>
          <a:p>
            <a:endParaRPr lang="en-US" baseline="0" dirty="0"/>
          </a:p>
          <a:p>
            <a:r>
              <a:rPr lang="en-US" baseline="0" dirty="0"/>
              <a:t>The updated school year templates are released in later April early May after USDA releases any updates. School Nutrition provides templates for all free and reduced-price, direct certification and verification notices on the Free and reduced-price Webpage. </a:t>
            </a:r>
          </a:p>
          <a:p>
            <a:endParaRPr lang="en-US" baseline="0" dirty="0"/>
          </a:p>
          <a:p>
            <a:r>
              <a:rPr lang="en-US" baseline="0" dirty="0"/>
              <a:t>The information letter to households is one piece of the supporting materials provided with the F&amp;R application. The Eligibility Manual outlines the requirements for the letter to households and you will want to ensure the templates you’re using are compliant if you’re not using School Nutrition templates. One large piece I’d like to point out is the income guidelines chart. This chart must only ever contain the guidelines for reduced-price. I also recommend not spelling out they are reduced-price guidelines as it eludes to being able to report less and qualify for free school meals (for our untruthful households). </a:t>
            </a:r>
          </a:p>
          <a:p>
            <a:endParaRPr lang="en-US" baseline="0" dirty="0"/>
          </a:p>
          <a:p>
            <a:r>
              <a:rPr lang="en-US" baseline="0" dirty="0"/>
              <a:t>The letter to households can be provided in a variety to ways to meet compliance of every household receiving it. You can provide in back to school materials, email to households, mail to households, etc. If you choose to not provide the application and instructions with the letter to households you must provide an easily accessible way for families to apply (either link to online applications or widely available paper applications. However, your families can apply you must provide that information in a clear manner within your letter to households. </a:t>
            </a:r>
            <a:endParaRPr lang="en-US" dirty="0"/>
          </a:p>
          <a:p>
            <a:endParaRPr lang="en-US" baseline="0"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272243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Quickly following the publication of the public release comes the distribution of all updated and current year materials. </a:t>
            </a:r>
            <a:r>
              <a:rPr lang="en-US" dirty="0"/>
              <a:t>Each year parent letters must be sent to all households of the children attending participating</a:t>
            </a:r>
            <a:r>
              <a:rPr lang="en-US" baseline="0" dirty="0"/>
              <a:t> schools</a:t>
            </a:r>
            <a:r>
              <a:rPr lang="en-US" dirty="0"/>
              <a:t>. This lets the family know which school nutrition program is available at their child’s school and that the meals available may be at a free or reduced cost to them. Additionally, all schools must provide each household an application. </a:t>
            </a:r>
            <a:r>
              <a:rPr lang="en-US" baseline="0" dirty="0"/>
              <a:t>New year applications and supporting materials </a:t>
            </a:r>
            <a:r>
              <a:rPr lang="en-US" b="1" baseline="0" dirty="0"/>
              <a:t>cannot be distributed before July 1</a:t>
            </a:r>
            <a:r>
              <a:rPr lang="en-US" dirty="0"/>
              <a:t> for the federally-defined school year on a traditional school schedule, or as early as June for year round. </a:t>
            </a:r>
          </a:p>
          <a:p>
            <a:endParaRPr lang="en-US" dirty="0"/>
          </a:p>
          <a:p>
            <a:r>
              <a:rPr lang="en-US" dirty="0"/>
              <a:t>The letters and applications can be distributed in multiple ways: At school registration or electronically via email. It is important to provide a paper-copy if requested, and to have several different translations available. We highly recommend you’re distributing these materials throughout the school year to reach</a:t>
            </a:r>
            <a:r>
              <a:rPr lang="en-US" baseline="0" dirty="0"/>
              <a:t> as many households as possible. </a:t>
            </a:r>
            <a:endParaRPr lang="en-US" dirty="0"/>
          </a:p>
          <a:p>
            <a:endParaRPr lang="en-US" dirty="0"/>
          </a:p>
          <a:p>
            <a:r>
              <a:rPr lang="en-US" dirty="0"/>
              <a:t>Work with loca</a:t>
            </a:r>
            <a:r>
              <a:rPr lang="en-US" baseline="0" dirty="0"/>
              <a:t>l community champions and/or district liaisons to identify what translations you need. School Nutrition has all templates in English and Spanish. If additional languages are needed USDA has 27 translations of the application and instructions.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Important to mention: service models in 2020-21 will be very different for schools. Talk through this and be sure they know to market/inform families of differences.</a:t>
            </a:r>
            <a:endParaRPr lang="en-US" b="1" dirty="0"/>
          </a:p>
          <a:p>
            <a:endParaRPr lang="en-US" dirty="0"/>
          </a:p>
          <a:p>
            <a:r>
              <a:rPr lang="en-US" b="1" baseline="0" dirty="0"/>
              <a:t>*take a break from lecture style and start a conversation about marketing the program and innovative ways to help households apply.* What are you currently doing to market your program, or do you have any ideas on what you’d like to try this school year?* Add comments in the chat box</a:t>
            </a:r>
          </a:p>
          <a:p>
            <a:endParaRPr lang="en-US" b="1" baseline="0" dirty="0"/>
          </a:p>
          <a:p>
            <a:r>
              <a:rPr lang="en-US" b="1" baseline="0" dirty="0"/>
              <a:t>Go to next slide for other district examples.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844314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err="1"/>
              <a:t>HungerFree</a:t>
            </a:r>
            <a:r>
              <a:rPr lang="en-US" baseline="0" dirty="0"/>
              <a:t> Colorado is also working of free and reduced-price application marketing materials. They are gathering district feedback and I hope to see materials released for the new school year. Stay tuned! </a:t>
            </a:r>
            <a:endParaRPr lang="en-US" dirty="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13</a:t>
            </a:fld>
            <a:endParaRPr lang="en-US"/>
          </a:p>
        </p:txBody>
      </p:sp>
    </p:spTree>
    <p:extLst>
      <p:ext uri="{BB962C8B-B14F-4D97-AF65-F5344CB8AC3E}">
        <p14:creationId xmlns:p14="http://schemas.microsoft.com/office/powerpoint/2010/main" val="3909504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 the software checklist in handout packet*</a:t>
            </a:r>
          </a:p>
          <a:p>
            <a:r>
              <a:rPr lang="en-US" dirty="0"/>
              <a:t>*Page 81 of the Eligibility</a:t>
            </a:r>
            <a:r>
              <a:rPr lang="en-US" baseline="0" dirty="0"/>
              <a:t> Manual – Electronic application requirements* Have participants read out what surprised them or what they took away from the requirements.*</a:t>
            </a:r>
            <a:endParaRPr lang="en-US" dirty="0"/>
          </a:p>
          <a:p>
            <a:endParaRPr lang="en-US" dirty="0"/>
          </a:p>
          <a:p>
            <a:r>
              <a:rPr lang="en-US" dirty="0"/>
              <a:t>All online</a:t>
            </a:r>
            <a:r>
              <a:rPr lang="en-US" baseline="0" dirty="0"/>
              <a:t> applications must be approved by School Nutrition. Currently the following vendors online applications have been approved by our office:</a:t>
            </a:r>
          </a:p>
          <a:p>
            <a:pPr marL="233309" indent="-233309">
              <a:buAutoNum type="arabicPeriod"/>
            </a:pPr>
            <a:r>
              <a:rPr lang="en-US" baseline="0" dirty="0"/>
              <a:t>Infinite Campus</a:t>
            </a:r>
          </a:p>
          <a:p>
            <a:pPr marL="233309" indent="-233309">
              <a:buAutoNum type="arabicPeriod"/>
            </a:pPr>
            <a:r>
              <a:rPr lang="en-US" baseline="0" dirty="0" err="1"/>
              <a:t>Payschools</a:t>
            </a:r>
            <a:endParaRPr lang="en-US" baseline="0" dirty="0"/>
          </a:p>
          <a:p>
            <a:pPr marL="233309" indent="-233309">
              <a:buAutoNum type="arabicPeriod"/>
            </a:pPr>
            <a:r>
              <a:rPr lang="en-US" baseline="0" dirty="0" err="1"/>
              <a:t>Nutricloud</a:t>
            </a:r>
            <a:r>
              <a:rPr lang="en-US" baseline="0" dirty="0"/>
              <a:t>/</a:t>
            </a:r>
            <a:r>
              <a:rPr lang="en-US" baseline="0" dirty="0" err="1"/>
              <a:t>Nutrilink</a:t>
            </a:r>
            <a:endParaRPr lang="en-US" baseline="0" dirty="0"/>
          </a:p>
          <a:p>
            <a:pPr marL="233309" indent="-233309">
              <a:buAutoNum type="arabicPeriod"/>
            </a:pPr>
            <a:r>
              <a:rPr lang="en-US" baseline="0" dirty="0"/>
              <a:t>MCS/Heartland</a:t>
            </a:r>
          </a:p>
          <a:p>
            <a:pPr marL="233309" indent="-233309">
              <a:buAutoNum type="arabicPeriod"/>
            </a:pPr>
            <a:r>
              <a:rPr lang="en-US" baseline="0" dirty="0" err="1"/>
              <a:t>PrimeroEdge</a:t>
            </a:r>
            <a:endParaRPr lang="en-US" baseline="0" dirty="0"/>
          </a:p>
          <a:p>
            <a:pPr marL="233309" indent="-233309">
              <a:buAutoNum type="arabicPeriod"/>
            </a:pPr>
            <a:r>
              <a:rPr lang="en-US" baseline="0" dirty="0"/>
              <a:t>Horizon</a:t>
            </a:r>
          </a:p>
          <a:p>
            <a:pPr marL="233309" indent="-233309">
              <a:buAutoNum type="arabicPeriod"/>
            </a:pPr>
            <a:r>
              <a:rPr lang="en-US" baseline="0" dirty="0" err="1"/>
              <a:t>EZMealApp</a:t>
            </a:r>
            <a:endParaRPr lang="en-US" baseline="0" dirty="0"/>
          </a:p>
          <a:p>
            <a:pPr marL="233309" indent="-233309">
              <a:buAutoNum type="arabicPeriod"/>
            </a:pPr>
            <a:r>
              <a:rPr lang="en-US" baseline="0" dirty="0"/>
              <a:t>Titan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t>Regardless of state approval it’s crucial you utilize the F&amp;R software system checklist every year! Updates are needed regularly for systems and online applications to be compliant. </a:t>
            </a:r>
          </a:p>
          <a:p>
            <a:endParaRPr lang="en-US" baseline="0" dirty="0"/>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a:p>
        </p:txBody>
      </p:sp>
    </p:spTree>
    <p:extLst>
      <p:ext uri="{BB962C8B-B14F-4D97-AF65-F5344CB8AC3E}">
        <p14:creationId xmlns:p14="http://schemas.microsoft.com/office/powerpoint/2010/main" val="3683745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checklist will be extremely helpful to use each and every year after your software has been rolled over for the new year. A great place to start is ensuring your data is rolled over for the new school year and ready to start! </a:t>
            </a:r>
          </a:p>
          <a:p>
            <a:r>
              <a:rPr lang="en-US" dirty="0"/>
              <a:t>Then, you can use this checklist to make sure you’re ready to start processing applications and conducting direct certification. I would encourage you go through this checklist, but you can also provide this checklist to your vendor to ensure you’re on the same page and nothing has been overlooked. </a:t>
            </a:r>
          </a:p>
          <a:p>
            <a:endParaRPr lang="en-US" baseline="0" dirty="0"/>
          </a:p>
        </p:txBody>
      </p:sp>
      <p:sp>
        <p:nvSpPr>
          <p:cNvPr id="4" name="Slide Number Placeholder 3"/>
          <p:cNvSpPr>
            <a:spLocks noGrp="1"/>
          </p:cNvSpPr>
          <p:nvPr>
            <p:ph type="sldNum" sz="quarter" idx="10"/>
          </p:nvPr>
        </p:nvSpPr>
        <p:spPr/>
        <p:txBody>
          <a:bodyPr/>
          <a:lstStyle/>
          <a:p>
            <a:fld id="{A995EF9D-2794-47AA-B87D-5B456456569E}" type="slidenum">
              <a:rPr lang="en-US" smtClean="0"/>
              <a:t>15</a:t>
            </a:fld>
            <a:endParaRPr lang="en-US"/>
          </a:p>
        </p:txBody>
      </p:sp>
    </p:spTree>
    <p:extLst>
      <p:ext uri="{BB962C8B-B14F-4D97-AF65-F5344CB8AC3E}">
        <p14:creationId xmlns:p14="http://schemas.microsoft.com/office/powerpoint/2010/main" val="214385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This resource will be used throughout the training for any notes you’d like to take but please use this for inspiration and to jot down important take </a:t>
            </a:r>
            <a:r>
              <a:rPr lang="en-US" baseline="0" dirty="0" err="1"/>
              <a:t>aways</a:t>
            </a:r>
            <a:r>
              <a:rPr lang="en-US" baseline="0" dirty="0"/>
              <a:t>. </a:t>
            </a:r>
          </a:p>
          <a:p>
            <a:endParaRPr lang="en-US" dirty="0"/>
          </a:p>
          <a:p>
            <a:r>
              <a:rPr lang="en-US" dirty="0"/>
              <a:t>Action Items:</a:t>
            </a:r>
          </a:p>
          <a:p>
            <a:r>
              <a:rPr lang="en-US" dirty="0"/>
              <a:t>1.</a:t>
            </a:r>
            <a:r>
              <a:rPr lang="en-US" baseline="0" dirty="0"/>
              <a:t> What do you need to do to ensure your system is ready to go?! Is there anything you missed? Do you need to touch base with </a:t>
            </a:r>
            <a:r>
              <a:rPr lang="en-US" baseline="0"/>
              <a:t>your vendor?</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16</a:t>
            </a:fld>
            <a:endParaRPr lang="en-US"/>
          </a:p>
        </p:txBody>
      </p:sp>
    </p:spTree>
    <p:extLst>
      <p:ext uri="{BB962C8B-B14F-4D97-AF65-F5344CB8AC3E}">
        <p14:creationId xmlns:p14="http://schemas.microsoft.com/office/powerpoint/2010/main" val="2735474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a:t>*</a:t>
            </a:r>
            <a:r>
              <a:rPr lang="en-US" strike="sngStrike" baseline="0" dirty="0"/>
              <a:t>Pull up the Information Letter to Households template, application and instructions from the F&amp;R webpage.*</a:t>
            </a:r>
            <a:endParaRPr lang="en-US" strike="sngStrike" dirty="0"/>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a:p>
        </p:txBody>
      </p:sp>
    </p:spTree>
    <p:extLst>
      <p:ext uri="{BB962C8B-B14F-4D97-AF65-F5344CB8AC3E}">
        <p14:creationId xmlns:p14="http://schemas.microsoft.com/office/powerpoint/2010/main" val="80693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Income Applications: </a:t>
            </a:r>
            <a:r>
              <a:rPr lang="en-US" dirty="0"/>
              <a:t>Applications that provide income information in order to establish free or reduced-price eligibility for all children in the household.</a:t>
            </a:r>
          </a:p>
          <a:p>
            <a:pPr marL="168882" indent="-168882">
              <a:buFont typeface="Arial" panose="020B0604020202020204" pitchFamily="34" charset="0"/>
              <a:buChar char="•"/>
            </a:pPr>
            <a:endParaRPr lang="en-US" b="0" dirty="0"/>
          </a:p>
          <a:p>
            <a:r>
              <a:rPr lang="en-US" b="0" dirty="0"/>
              <a:t>Categorical Eligibility: </a:t>
            </a:r>
            <a:r>
              <a:rPr lang="en-US" dirty="0"/>
              <a:t>Automatic eligibility for free meals or free milk due to a child’s (or any household member’s)</a:t>
            </a:r>
            <a:r>
              <a:rPr lang="en-US" baseline="0" dirty="0"/>
              <a:t> </a:t>
            </a:r>
            <a:r>
              <a:rPr lang="en-US" dirty="0"/>
              <a:t>receipt of benefits under an Assistance Program (SNAP, TANF</a:t>
            </a:r>
            <a:r>
              <a:rPr lang="en-US" baseline="0" dirty="0"/>
              <a:t> or FDPIR)</a:t>
            </a:r>
            <a:r>
              <a:rPr lang="en-US" dirty="0"/>
              <a:t>, or a child’s designation as Other Source Categorically Eligible (Homeless, Runaway, Foster, Head Start, Migrant).</a:t>
            </a:r>
          </a:p>
          <a:p>
            <a:endParaRPr lang="en-US" b="0" dirty="0"/>
          </a:p>
          <a:p>
            <a:r>
              <a:rPr lang="en-US" b="0" dirty="0"/>
              <a:t>Other Source Categorically Eligible will be reviewed more thoroughly later on. </a:t>
            </a:r>
            <a:endParaRPr lang="en-US" dirty="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a:p>
        </p:txBody>
      </p:sp>
    </p:spTree>
    <p:extLst>
      <p:ext uri="{BB962C8B-B14F-4D97-AF65-F5344CB8AC3E}">
        <p14:creationId xmlns:p14="http://schemas.microsoft.com/office/powerpoint/2010/main" val="2483910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determined eligible</a:t>
            </a:r>
            <a:r>
              <a:rPr lang="en-US" baseline="0" dirty="0"/>
              <a:t> based on household size and income provided on the application. The number of household members and gross income provided are compared to applicable IEG thresholds. </a:t>
            </a:r>
          </a:p>
        </p:txBody>
      </p:sp>
      <p:sp>
        <p:nvSpPr>
          <p:cNvPr id="4" name="Slide Number Placeholder 3"/>
          <p:cNvSpPr>
            <a:spLocks noGrp="1"/>
          </p:cNvSpPr>
          <p:nvPr>
            <p:ph type="sldNum" sz="quarter" idx="10"/>
          </p:nvPr>
        </p:nvSpPr>
        <p:spPr/>
        <p:txBody>
          <a:bodyPr/>
          <a:lstStyle/>
          <a:p>
            <a:fld id="{A995EF9D-2794-47AA-B87D-5B456456569E}" type="slidenum">
              <a:rPr lang="en-US" smtClean="0"/>
              <a:t>19</a:t>
            </a:fld>
            <a:endParaRPr lang="en-US"/>
          </a:p>
        </p:txBody>
      </p:sp>
    </p:spTree>
    <p:extLst>
      <p:ext uri="{BB962C8B-B14F-4D97-AF65-F5344CB8AC3E}">
        <p14:creationId xmlns:p14="http://schemas.microsoft.com/office/powerpoint/2010/main" val="133961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office takes great pride in our Mission statement specifically supporting, training and connecting Colorado’s child nutrition community. You are our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Ask questions in the chat, &amp; share ideas</a:t>
            </a:r>
          </a:p>
          <a:p>
            <a:endParaRPr lang="en-US" baseline="0" dirty="0"/>
          </a:p>
          <a:p>
            <a:endParaRPr lang="en-US" strike="sngStrike" baseline="0" dirty="0"/>
          </a:p>
        </p:txBody>
      </p:sp>
      <p:sp>
        <p:nvSpPr>
          <p:cNvPr id="4" name="Slide Number Placeholder 3"/>
          <p:cNvSpPr>
            <a:spLocks noGrp="1"/>
          </p:cNvSpPr>
          <p:nvPr>
            <p:ph type="sldNum" sz="quarter" idx="10"/>
          </p:nvPr>
        </p:nvSpPr>
        <p:spPr/>
        <p:txBody>
          <a:bodyPr/>
          <a:lstStyle/>
          <a:p>
            <a:fld id="{976AB643-1C83-46B1-A4FF-8E4A58FA665A}" type="slidenum">
              <a:rPr lang="en-US" smtClean="0"/>
              <a:t>2</a:t>
            </a:fld>
            <a:endParaRPr lang="en-US"/>
          </a:p>
        </p:txBody>
      </p:sp>
    </p:spTree>
    <p:extLst>
      <p:ext uri="{BB962C8B-B14F-4D97-AF65-F5344CB8AC3E}">
        <p14:creationId xmlns:p14="http://schemas.microsoft.com/office/powerpoint/2010/main" val="2377185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4262" y="4665689"/>
            <a:ext cx="6034107" cy="4839472"/>
          </a:xfrm>
        </p:spPr>
        <p:txBody>
          <a:bodyPr/>
          <a:lstStyle/>
          <a:p>
            <a:r>
              <a:rPr lang="en-US" dirty="0">
                <a:solidFill>
                  <a:srgbClr val="000000"/>
                </a:solidFill>
                <a:latin typeface="+mn-lt"/>
                <a:ea typeface="Times New Roman"/>
                <a:cs typeface="Times New Roman"/>
              </a:rPr>
              <a:t>Page 23-24. Mark these</a:t>
            </a:r>
            <a:r>
              <a:rPr lang="en-US" baseline="0" dirty="0">
                <a:solidFill>
                  <a:srgbClr val="000000"/>
                </a:solidFill>
                <a:latin typeface="+mn-lt"/>
                <a:ea typeface="Times New Roman"/>
                <a:cs typeface="Times New Roman"/>
              </a:rPr>
              <a:t> pages. You will reference these often!</a:t>
            </a:r>
          </a:p>
          <a:p>
            <a:endParaRPr lang="en-US" dirty="0">
              <a:solidFill>
                <a:srgbClr val="000000"/>
              </a:solidFill>
              <a:latin typeface="+mn-lt"/>
              <a:ea typeface="Times New Roman"/>
              <a:cs typeface="Times New Roman"/>
            </a:endParaRPr>
          </a:p>
          <a:p>
            <a:r>
              <a:rPr lang="en-US" dirty="0">
                <a:solidFill>
                  <a:srgbClr val="000000"/>
                </a:solidFill>
                <a:latin typeface="+mn-lt"/>
                <a:ea typeface="Times New Roman"/>
                <a:cs typeface="Times New Roman"/>
              </a:rPr>
              <a:t>We know that families have many unique types of household situations and now we will review a few examples.</a:t>
            </a:r>
          </a:p>
          <a:p>
            <a:endParaRPr lang="en-US" dirty="0">
              <a:solidFill>
                <a:srgbClr val="000000"/>
              </a:solidFill>
              <a:latin typeface="+mn-lt"/>
              <a:ea typeface="Times New Roman"/>
              <a:cs typeface="Times New Roman"/>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8/12/2020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20</a:t>
            </a:fld>
            <a:endParaRPr lang="en-US" dirty="0"/>
          </a:p>
        </p:txBody>
      </p:sp>
    </p:spTree>
    <p:extLst>
      <p:ext uri="{BB962C8B-B14F-4D97-AF65-F5344CB8AC3E}">
        <p14:creationId xmlns:p14="http://schemas.microsoft.com/office/powerpoint/2010/main" val="699517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a few situations verbally then use polling questions </a:t>
            </a:r>
          </a:p>
          <a:p>
            <a:endParaRPr lang="en-US" dirty="0"/>
          </a:p>
          <a:p>
            <a:r>
              <a:rPr lang="en-US" dirty="0">
                <a:solidFill>
                  <a:srgbClr val="000000"/>
                </a:solidFill>
                <a:latin typeface="+mn-lt"/>
                <a:ea typeface="Times New Roman"/>
                <a:cs typeface="Times New Roman"/>
              </a:rPr>
              <a:t>1. An adopted child for whom a household has accepted legal responsibility is considered to be a member of that household. Any assistance or subsidy payments are income. </a:t>
            </a:r>
          </a:p>
          <a:p>
            <a:endParaRPr lang="en-US" dirty="0">
              <a:solidFill>
                <a:srgbClr val="000000"/>
              </a:solidFill>
              <a:latin typeface="+mn-lt"/>
              <a:ea typeface="Times New Roman"/>
              <a:cs typeface="Times New Roman"/>
            </a:endParaRPr>
          </a:p>
          <a:p>
            <a:r>
              <a:rPr lang="en-US" dirty="0">
                <a:solidFill>
                  <a:srgbClr val="000000"/>
                </a:solidFill>
                <a:latin typeface="+mn-lt"/>
                <a:ea typeface="Times New Roman"/>
                <a:cs typeface="Times New Roman"/>
              </a:rPr>
              <a:t>2. Child living with one parent, relative</a:t>
            </a:r>
            <a:r>
              <a:rPr lang="en-US" baseline="0" dirty="0">
                <a:solidFill>
                  <a:srgbClr val="000000"/>
                </a:solidFill>
                <a:latin typeface="+mn-lt"/>
                <a:ea typeface="Times New Roman"/>
                <a:cs typeface="Times New Roman"/>
              </a:rPr>
              <a:t> or friend are a member of the household where they reside. </a:t>
            </a:r>
          </a:p>
          <a:p>
            <a:endParaRPr lang="en-US" baseline="0" dirty="0">
              <a:solidFill>
                <a:srgbClr val="000000"/>
              </a:solidFill>
              <a:latin typeface="+mn-lt"/>
              <a:ea typeface="Times New Roman"/>
              <a:cs typeface="Times New Roman"/>
            </a:endParaRPr>
          </a:p>
          <a:p>
            <a:r>
              <a:rPr lang="en-US" baseline="0" dirty="0">
                <a:solidFill>
                  <a:srgbClr val="000000"/>
                </a:solidFill>
                <a:latin typeface="+mn-lt"/>
                <a:ea typeface="Times New Roman"/>
                <a:cs typeface="Times New Roman"/>
              </a:rPr>
              <a:t>3. Child away at school (boarding school or college) can still be considered part of the household. </a:t>
            </a:r>
            <a:endParaRPr lang="en-US" dirty="0">
              <a:solidFill>
                <a:srgbClr val="000000"/>
              </a:solidFill>
              <a:latin typeface="+mn-lt"/>
              <a:ea typeface="Times New Roman"/>
              <a:cs typeface="Times New Roman"/>
            </a:endParaRPr>
          </a:p>
          <a:p>
            <a:endParaRPr lang="en-US" dirty="0">
              <a:solidFill>
                <a:srgbClr val="000000"/>
              </a:solidFill>
              <a:latin typeface="+mn-lt"/>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mn-lt"/>
                <a:ea typeface="Times New Roman"/>
                <a:cs typeface="Times New Roman"/>
              </a:rPr>
              <a:t>4. A foster child is considered to be a member of the foster parents’ household and not a separate economic unit. Cannot require</a:t>
            </a:r>
            <a:r>
              <a:rPr lang="en-US" baseline="0" dirty="0">
                <a:solidFill>
                  <a:srgbClr val="000000"/>
                </a:solidFill>
                <a:latin typeface="+mn-lt"/>
                <a:ea typeface="Times New Roman"/>
                <a:cs typeface="Times New Roman"/>
              </a:rPr>
              <a:t> households to submit separate applications for foster and non-foster children. </a:t>
            </a:r>
            <a:endParaRPr lang="en-US" dirty="0">
              <a:solidFill>
                <a:srgbClr val="000000"/>
              </a:solidFill>
              <a:latin typeface="+mn-lt"/>
              <a:ea typeface="Times New Roman"/>
              <a:cs typeface="Times New Roman"/>
            </a:endParaRPr>
          </a:p>
          <a:p>
            <a:r>
              <a:rPr lang="en-US" b="1" dirty="0">
                <a:solidFill>
                  <a:srgbClr val="000000"/>
                </a:solidFill>
                <a:latin typeface="+mn-lt"/>
                <a:ea typeface="Times New Roman"/>
                <a:cs typeface="Times New Roman"/>
              </a:rPr>
              <a:t> </a:t>
            </a:r>
          </a:p>
          <a:p>
            <a:r>
              <a:rPr lang="en-US" b="1" dirty="0">
                <a:solidFill>
                  <a:srgbClr val="000000"/>
                </a:solidFill>
                <a:latin typeface="+mn-lt"/>
                <a:ea typeface="Times New Roman"/>
                <a:cs typeface="Times New Roman"/>
              </a:rPr>
              <a:t>*Polling Questions*</a:t>
            </a:r>
          </a:p>
          <a:p>
            <a:r>
              <a:rPr lang="en-US" b="1" dirty="0">
                <a:solidFill>
                  <a:srgbClr val="000000"/>
                </a:solidFill>
                <a:latin typeface="+mn-lt"/>
                <a:ea typeface="Times New Roman"/>
                <a:cs typeface="Times New Roman"/>
              </a:rPr>
              <a:t>5. Families with joint custody - the child is considered part of the household where he or she resides.  If both parents apply for benefits in the same LEA for the child, and different eligibility statuses result, the greater benefit level is used. </a:t>
            </a:r>
            <a:r>
              <a:rPr lang="en-US" b="1" i="1" dirty="0">
                <a:solidFill>
                  <a:srgbClr val="000000"/>
                </a:solidFill>
                <a:latin typeface="+mn-lt"/>
                <a:ea typeface="Times New Roman"/>
                <a:cs typeface="Times New Roman"/>
              </a:rPr>
              <a:t>Where one parent applies for benefits and the other parent does not want benefits, guidance to implement wishes of custodial parent.</a:t>
            </a:r>
          </a:p>
          <a:p>
            <a:endParaRPr lang="en-US" b="1" i="1" dirty="0">
              <a:solidFill>
                <a:srgbClr val="000000"/>
              </a:solidFill>
              <a:latin typeface="+mn-lt"/>
              <a:ea typeface="Times New Roman"/>
              <a:cs typeface="Times New Roman"/>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 Families with joint custody</a:t>
            </a:r>
          </a:p>
          <a:p>
            <a:pPr marL="0" marR="0" indent="45720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Only one household can apply for benefits</a:t>
            </a:r>
          </a:p>
          <a:p>
            <a:pPr marL="0" marR="0" indent="45720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Child is part of the household where they reside</a:t>
            </a:r>
          </a:p>
          <a:p>
            <a:endParaRPr lang="en-US" b="1" dirty="0">
              <a:solidFill>
                <a:srgbClr val="000000"/>
              </a:solidFill>
              <a:latin typeface="+mn-lt"/>
              <a:ea typeface="Times New Roman"/>
              <a:cs typeface="Times New Roman"/>
            </a:endParaRPr>
          </a:p>
          <a:p>
            <a:endParaRPr lang="en-US" b="1" dirty="0">
              <a:solidFill>
                <a:srgbClr val="000000"/>
              </a:solidFill>
              <a:latin typeface="+mn-lt"/>
              <a:ea typeface="Times New Roman"/>
              <a:cs typeface="Times New Roman"/>
            </a:endParaRPr>
          </a:p>
          <a:p>
            <a:r>
              <a:rPr lang="en-US" b="1" dirty="0">
                <a:solidFill>
                  <a:srgbClr val="000000"/>
                </a:solidFill>
                <a:latin typeface="+mn-lt"/>
                <a:ea typeface="Times New Roman"/>
                <a:cs typeface="Times New Roman"/>
              </a:rPr>
              <a:t>6. A child living alone or emancipated - is considered to be a household of one.</a:t>
            </a:r>
          </a:p>
          <a:p>
            <a:endParaRPr lang="en-US" b="1" dirty="0">
              <a:solidFill>
                <a:srgbClr val="000000"/>
              </a:solidFill>
              <a:latin typeface="+mn-lt"/>
              <a:ea typeface="Times New Roman"/>
              <a:cs typeface="Times New Roman"/>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 A child living alone or emancipated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Child is considered a household of one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Child is automatically eligible for free meals</a:t>
            </a:r>
          </a:p>
          <a:p>
            <a:endParaRPr lang="en-US" b="1" dirty="0">
              <a:solidFill>
                <a:srgbClr val="000000"/>
              </a:solidFill>
              <a:latin typeface="+mn-lt"/>
              <a:ea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359457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Arial" pitchFamily="34" charset="0"/>
              </a:rPr>
              <a:t>Categorical applications are those that have provided an assistance program case number, or have indicated they participate in an OSCE program (Migrant, Homeless, Runaway, Head Start) or are a Foster Child. </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22</a:t>
            </a:fld>
            <a:endParaRPr lang="en-US"/>
          </a:p>
        </p:txBody>
      </p:sp>
    </p:spTree>
    <p:extLst>
      <p:ext uri="{BB962C8B-B14F-4D97-AF65-F5344CB8AC3E}">
        <p14:creationId xmlns:p14="http://schemas.microsoft.com/office/powerpoint/2010/main" val="483904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a:solidFill>
                  <a:schemeClr val="tx1"/>
                </a:solidFill>
              </a:rPr>
              <a:t>Case number applications can be accepted</a:t>
            </a:r>
            <a:r>
              <a:rPr lang="en-US" u="none" baseline="0" dirty="0">
                <a:solidFill>
                  <a:schemeClr val="tx1"/>
                </a:solidFill>
              </a:rPr>
              <a:t> at face-value if they are complete and the case number is in the correct format as listed in the slide. </a:t>
            </a:r>
          </a:p>
          <a:p>
            <a:endParaRPr lang="en-US" u="none" baseline="0" dirty="0">
              <a:solidFill>
                <a:schemeClr val="tx1"/>
              </a:solidFill>
            </a:endParaRPr>
          </a:p>
          <a:p>
            <a:r>
              <a:rPr lang="en-US" u="none" baseline="0" dirty="0">
                <a:solidFill>
                  <a:schemeClr val="tx1"/>
                </a:solidFill>
              </a:rPr>
              <a:t>SNAP and/or TANF applications should attempt to be directly certified by looking the case number up in the direct certification system. Sometimes a family receiving these benefits aren’t in our match system yet, and that is okay. We will touch more on this later. </a:t>
            </a:r>
          </a:p>
          <a:p>
            <a:endParaRPr lang="en-US" u="none" baseline="0" dirty="0">
              <a:solidFill>
                <a:schemeClr val="tx1"/>
              </a:solidFill>
            </a:endParaRPr>
          </a:p>
          <a:p>
            <a:r>
              <a:rPr lang="en-US" u="none" baseline="0" dirty="0">
                <a:solidFill>
                  <a:schemeClr val="tx1"/>
                </a:solidFill>
              </a:rPr>
              <a:t>Once approved these benefits can be extended to all students in the household. </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FE06AE83-E734-43AA-846C-442D014C5B0F}" type="slidenum">
              <a:rPr lang="en-US" smtClean="0"/>
              <a:pPr>
                <a:defRPr/>
              </a:pPr>
              <a:t>23</a:t>
            </a:fld>
            <a:endParaRPr lang="en-US" dirty="0"/>
          </a:p>
        </p:txBody>
      </p:sp>
    </p:spTree>
    <p:extLst>
      <p:ext uri="{BB962C8B-B14F-4D97-AF65-F5344CB8AC3E}">
        <p14:creationId xmlns:p14="http://schemas.microsoft.com/office/powerpoint/2010/main" val="394997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custDataLst>
              <p:tags r:id="rId1"/>
            </p:custDataLst>
          </p:nvPr>
        </p:nvSpPr>
        <p:spPr>
          <a:xfrm>
            <a:off x="754262" y="4548756"/>
            <a:ext cx="6034107" cy="4537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Key Terms - ***OSCE***</a:t>
            </a:r>
          </a:p>
          <a:p>
            <a:r>
              <a:rPr lang="en-US" dirty="0"/>
              <a:t>Students’ may be categorically eligible due to OSCE status through the application when their participation is confirmed through the appropriate liaison or school official. </a:t>
            </a:r>
          </a:p>
          <a:p>
            <a:endParaRPr lang="en-US" dirty="0"/>
          </a:p>
          <a:p>
            <a:r>
              <a:rPr lang="en-US" dirty="0"/>
              <a:t>Under this designation, an appropriate box must be marked on the application indicating the child’s status. OSCE must be determined individually for each child listed as such prior to providing free meal benefits; </a:t>
            </a:r>
          </a:p>
          <a:p>
            <a:endParaRPr lang="en-US" b="1" dirty="0"/>
          </a:p>
          <a:p>
            <a:r>
              <a:rPr lang="en-US" b="1" dirty="0"/>
              <a:t>Homeless students must be verified by your local McKinney Vento liaison. The list must be signed and kept on file with other eligibility documentation. </a:t>
            </a:r>
          </a:p>
          <a:p>
            <a:endParaRPr lang="en-US" b="1" dirty="0"/>
          </a:p>
          <a:p>
            <a:r>
              <a:rPr lang="en-US" b="1" dirty="0"/>
              <a:t>this eligibility cannot extend to other children in the household.</a:t>
            </a:r>
          </a:p>
          <a:p>
            <a:endParaRPr lang="en-US" sz="1300" dirty="0">
              <a:latin typeface="Arial"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806087" indent="-310033">
              <a:defRPr>
                <a:solidFill>
                  <a:schemeClr val="tx1"/>
                </a:solidFill>
                <a:latin typeface="Garamond" pitchFamily="18" charset="0"/>
              </a:defRPr>
            </a:lvl2pPr>
            <a:lvl3pPr marL="1240134" indent="-248026">
              <a:defRPr>
                <a:solidFill>
                  <a:schemeClr val="tx1"/>
                </a:solidFill>
                <a:latin typeface="Garamond" pitchFamily="18" charset="0"/>
              </a:defRPr>
            </a:lvl3pPr>
            <a:lvl4pPr marL="1736187" indent="-248026">
              <a:defRPr>
                <a:solidFill>
                  <a:schemeClr val="tx1"/>
                </a:solidFill>
                <a:latin typeface="Garamond" pitchFamily="18" charset="0"/>
              </a:defRPr>
            </a:lvl4pPr>
            <a:lvl5pPr marL="2232241" indent="-248026">
              <a:defRPr>
                <a:solidFill>
                  <a:schemeClr val="tx1"/>
                </a:solidFill>
                <a:latin typeface="Garamond" pitchFamily="18" charset="0"/>
              </a:defRPr>
            </a:lvl5pPr>
            <a:lvl6pPr marL="2728294" indent="-248026" eaLnBrk="0" fontAlgn="base" hangingPunct="0">
              <a:spcBef>
                <a:spcPct val="0"/>
              </a:spcBef>
              <a:spcAft>
                <a:spcPct val="0"/>
              </a:spcAft>
              <a:defRPr>
                <a:solidFill>
                  <a:schemeClr val="tx1"/>
                </a:solidFill>
                <a:latin typeface="Garamond" pitchFamily="18" charset="0"/>
              </a:defRPr>
            </a:lvl6pPr>
            <a:lvl7pPr marL="3224347" indent="-248026" eaLnBrk="0" fontAlgn="base" hangingPunct="0">
              <a:spcBef>
                <a:spcPct val="0"/>
              </a:spcBef>
              <a:spcAft>
                <a:spcPct val="0"/>
              </a:spcAft>
              <a:defRPr>
                <a:solidFill>
                  <a:schemeClr val="tx1"/>
                </a:solidFill>
                <a:latin typeface="Garamond" pitchFamily="18" charset="0"/>
              </a:defRPr>
            </a:lvl7pPr>
            <a:lvl8pPr marL="3720401" indent="-248026" eaLnBrk="0" fontAlgn="base" hangingPunct="0">
              <a:spcBef>
                <a:spcPct val="0"/>
              </a:spcBef>
              <a:spcAft>
                <a:spcPct val="0"/>
              </a:spcAft>
              <a:defRPr>
                <a:solidFill>
                  <a:schemeClr val="tx1"/>
                </a:solidFill>
                <a:latin typeface="Garamond" pitchFamily="18" charset="0"/>
              </a:defRPr>
            </a:lvl8pPr>
            <a:lvl9pPr marL="4216455" indent="-248026" eaLnBrk="0" fontAlgn="base" hangingPunct="0">
              <a:spcBef>
                <a:spcPct val="0"/>
              </a:spcBef>
              <a:spcAft>
                <a:spcPct val="0"/>
              </a:spcAft>
              <a:defRPr>
                <a:solidFill>
                  <a:schemeClr val="tx1"/>
                </a:solidFill>
                <a:latin typeface="Garamond" pitchFamily="18" charset="0"/>
              </a:defRPr>
            </a:lvl9pPr>
          </a:lstStyle>
          <a:p>
            <a:fld id="{DC1B08B4-0CB5-4E0C-80C0-4F4A4A456365}" type="slidenum">
              <a:rPr lang="en-US" smtClean="0">
                <a:latin typeface="Arial" pitchFamily="34" charset="0"/>
              </a:rPr>
              <a:pPr/>
              <a:t>24</a:t>
            </a:fld>
            <a:endParaRPr lang="en-US" dirty="0">
              <a:latin typeface="Arial" pitchFamily="34" charset="0"/>
            </a:endParaRPr>
          </a:p>
        </p:txBody>
      </p:sp>
    </p:spTree>
    <p:extLst>
      <p:ext uri="{BB962C8B-B14F-4D97-AF65-F5344CB8AC3E}">
        <p14:creationId xmlns:p14="http://schemas.microsoft.com/office/powerpoint/2010/main" val="893286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an application lists students and some are marked OSCE while others are not and income information is provided, you must recognize this. I recommend processing the application based on income to issue benefits as soon as possible while following up with the liaisons for the correct OSCE program marked. </a:t>
            </a:r>
          </a:p>
          <a:p>
            <a:endParaRPr lang="en-US" baseline="0" dirty="0"/>
          </a:p>
          <a:p>
            <a:r>
              <a:rPr lang="en-US" baseline="0" dirty="0"/>
              <a:t>For example, if a household submits an application with 4 students and 2 are marked as homeless and income is also provided, process the application based on income for all students to issue benefits while checking with the homeless liaison for the 2 marked students. </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25</a:t>
            </a:fld>
            <a:endParaRPr lang="en-US"/>
          </a:p>
        </p:txBody>
      </p:sp>
    </p:spTree>
    <p:extLst>
      <p:ext uri="{BB962C8B-B14F-4D97-AF65-F5344CB8AC3E}">
        <p14:creationId xmlns:p14="http://schemas.microsoft.com/office/powerpoint/2010/main" val="715878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Foster student applications are accepted at face-value and</a:t>
            </a:r>
            <a:r>
              <a:rPr lang="en-US" baseline="0" dirty="0"/>
              <a:t> approved for free school meals. If non-foster students are on the same application the eligibility is determined as normal and no matter the outcome for the household, the foster students remain eligible for free meals. </a:t>
            </a:r>
          </a:p>
          <a:p>
            <a:endParaRPr lang="en-US" baseline="0" dirty="0"/>
          </a:p>
          <a:p>
            <a:r>
              <a:rPr lang="en-US" baseline="0" dirty="0"/>
              <a:t>For example, if a household of 5 apply with income over the IEGs and mark 2 students as foster, the application would be determined as paid but the 2 foster students would still remain eligible for free school meals.</a:t>
            </a:r>
          </a:p>
          <a:p>
            <a:endParaRPr lang="en-US" dirty="0"/>
          </a:p>
          <a:p>
            <a:r>
              <a:rPr lang="en-US" dirty="0"/>
              <a:t>*Reference the F&amp;R start of year </a:t>
            </a:r>
            <a:r>
              <a:rPr lang="en-US" baseline="0" dirty="0"/>
              <a:t>checklist – it is important to ensure your online applications and software are processing categorical applications. For example, if a household submits an application that is denied based on income, but there are foster students marked, the foster students must still remain eligible. Similarly, ensuring OSCE applications are not automatically processed as free. This should be queued for manual approval by district liaisons.**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26</a:t>
            </a:fld>
            <a:endParaRPr lang="en-US"/>
          </a:p>
        </p:txBody>
      </p:sp>
    </p:spTree>
    <p:extLst>
      <p:ext uri="{BB962C8B-B14F-4D97-AF65-F5344CB8AC3E}">
        <p14:creationId xmlns:p14="http://schemas.microsoft.com/office/powerpoint/2010/main" val="2338742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3 slides: 3 applications. Participants will </a:t>
            </a:r>
            <a:r>
              <a:rPr lang="en-US" baseline="0" dirty="0"/>
              <a:t>determine 1) is the application complete and 2) determine an eligibility status. Multiple choice polling question for each application.</a:t>
            </a:r>
          </a:p>
          <a:p>
            <a:endParaRPr lang="en-US" baseline="0" dirty="0"/>
          </a:p>
          <a:p>
            <a:r>
              <a:rPr lang="en-US" baseline="0" dirty="0"/>
              <a:t>Application #1: George Pena – TANF case number is in correct format and application is signed. Household members do not match. Should you approve at face value for one student? What is the best option?</a:t>
            </a:r>
          </a:p>
          <a:p>
            <a:endParaRPr lang="en-US" baseline="0" dirty="0"/>
          </a:p>
          <a:p>
            <a:r>
              <a:rPr lang="en-US" baseline="0" dirty="0"/>
              <a:t>Application #2: John and Jerry – Application is well over income guidelines but both students are marked as foster and application is signed. Approve both students for free school meals. </a:t>
            </a:r>
          </a:p>
          <a:p>
            <a:endParaRPr lang="en-US" baseline="0" dirty="0"/>
          </a:p>
          <a:p>
            <a:r>
              <a:rPr lang="en-US" baseline="0" dirty="0"/>
              <a:t>Application #3: Tawny and Tilly – No household members listed in total, indicated only receive student income sometimes. How should you proceed? Would they qualify anyways if you included? Yes, they would qualify regardless. I would approve based on information provided. </a:t>
            </a:r>
          </a:p>
          <a:p>
            <a:pPr marL="233309" indent="-233309">
              <a:buAutoNum type="arabicPeriod"/>
            </a:pPr>
            <a:endParaRPr lang="en-US" baseline="0" dirty="0"/>
          </a:p>
        </p:txBody>
      </p:sp>
      <p:sp>
        <p:nvSpPr>
          <p:cNvPr id="4" name="Slide Number Placeholder 3"/>
          <p:cNvSpPr>
            <a:spLocks noGrp="1"/>
          </p:cNvSpPr>
          <p:nvPr>
            <p:ph type="sldNum" sz="quarter" idx="10"/>
          </p:nvPr>
        </p:nvSpPr>
        <p:spPr/>
        <p:txBody>
          <a:bodyPr/>
          <a:lstStyle/>
          <a:p>
            <a:fld id="{A995EF9D-2794-47AA-B87D-5B456456569E}" type="slidenum">
              <a:rPr lang="en-US" smtClean="0"/>
              <a:t>27</a:t>
            </a:fld>
            <a:endParaRPr lang="en-US"/>
          </a:p>
        </p:txBody>
      </p:sp>
    </p:spTree>
    <p:extLst>
      <p:ext uri="{BB962C8B-B14F-4D97-AF65-F5344CB8AC3E}">
        <p14:creationId xmlns:p14="http://schemas.microsoft.com/office/powerpoint/2010/main" val="3224081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Application #1: George Pena – Based on this application which answer would you choose?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(TANF case number is in correct format and application is signed. Household members do not match. Should you approve at face value for one student? What is the best option?)</a:t>
            </a:r>
          </a:p>
          <a:p>
            <a:endParaRPr lang="en-US" dirty="0"/>
          </a:p>
          <a:p>
            <a:r>
              <a:rPr lang="en-US" dirty="0"/>
              <a:t>Polling Question – How do you proceed with this application?</a:t>
            </a:r>
          </a:p>
          <a:p>
            <a:pPr marL="228600" indent="-228600">
              <a:buAutoNum type="alphaUcPeriod"/>
            </a:pPr>
            <a:r>
              <a:rPr lang="en-US" dirty="0"/>
              <a:t>Approve student for free meals based on TANF case number</a:t>
            </a:r>
          </a:p>
          <a:p>
            <a:pPr marL="228600" indent="-228600">
              <a:buAutoNum type="alphaUcPeriod"/>
            </a:pPr>
            <a:r>
              <a:rPr lang="en-US" dirty="0"/>
              <a:t>Verify TANF case number then approve student for free meals</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dirty="0"/>
              <a:t>TANF case number is correct and application is signed, but household number does not match – follow up with household</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dirty="0"/>
              <a:t>Application is incomplete – follow up with household</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840264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Application #2: John and Jerry – Based on this application which answer would you choose?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(Application is well over income guidelines but both students are marked as foster and application is signed. Approve both students for free school meals.)</a:t>
            </a:r>
          </a:p>
          <a:p>
            <a:endParaRPr lang="en-US" dirty="0"/>
          </a:p>
          <a:p>
            <a:r>
              <a:rPr lang="en-US" dirty="0"/>
              <a:t>Polling question:</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baseline="0" dirty="0"/>
              <a:t>Application is complete, but benefits should be denied for all students based on income</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baseline="0" dirty="0"/>
              <a:t>Approve both students for free meals based on foster status</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baseline="0" dirty="0"/>
              <a:t>Verify foster status for both students before approving for free meals</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baseline="0" dirty="0"/>
              <a:t>Foster children are not part of the household – deny benefits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107654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Cover learning objectives</a:t>
            </a:r>
            <a:r>
              <a:rPr lang="en-US" b="1" baseline="0" dirty="0"/>
              <a:t> and Agenda. </a:t>
            </a:r>
            <a:r>
              <a:rPr lang="en-US" dirty="0"/>
              <a:t>Notate the orange words on slides (key words – also a handout in the resources section of the packet). </a:t>
            </a:r>
            <a:endParaRPr lang="en-US" baseline="0" dirty="0"/>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1391129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Application #3: Tawny and Tilly – Based on this application which answer would you choose?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 household members listed in total, indicated only receive student income sometimes. How should you proceed? Would they qualify anyways if you included? Yes, they would qualify regardless. I would approve based on information provided.)</a:t>
            </a:r>
          </a:p>
          <a:p>
            <a:endParaRPr lang="en-US" dirty="0"/>
          </a:p>
          <a:p>
            <a:r>
              <a:rPr lang="en-US" dirty="0"/>
              <a:t>Polling question:</a:t>
            </a:r>
          </a:p>
          <a:p>
            <a:pPr marL="228600" indent="-228600">
              <a:buAutoNum type="alphaUcPeriod"/>
            </a:pPr>
            <a:r>
              <a:rPr lang="en-US" dirty="0"/>
              <a:t>Total household members not completed – follow up with household before processing application</a:t>
            </a:r>
          </a:p>
          <a:p>
            <a:pPr marL="228600" indent="-228600">
              <a:buAutoNum type="alphaUcPeriod"/>
            </a:pPr>
            <a:r>
              <a:rPr lang="en-US" dirty="0"/>
              <a:t>Follow up on household members and student income before processing application</a:t>
            </a:r>
          </a:p>
          <a:p>
            <a:pPr marL="228600" indent="-228600">
              <a:buAutoNum type="alphaUcPeriod"/>
            </a:pPr>
            <a:r>
              <a:rPr lang="en-US" dirty="0"/>
              <a:t>Process application as is – both students qualify for free meals</a:t>
            </a:r>
          </a:p>
          <a:p>
            <a:pPr marL="228600" indent="-228600">
              <a:buAutoNum type="alphaUcPeriod"/>
            </a:pPr>
            <a:r>
              <a:rPr lang="en-US" dirty="0"/>
              <a:t>Process application as is – both students qualify for reduced-price meals</a:t>
            </a:r>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661842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0" dirty="0"/>
              <a:t> What is 1 process you’re going to check your software for compliance? Foster applications, OSCE applications? How will you do this?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31</a:t>
            </a:fld>
            <a:endParaRPr lang="en-US"/>
          </a:p>
        </p:txBody>
      </p:sp>
    </p:spTree>
    <p:extLst>
      <p:ext uri="{BB962C8B-B14F-4D97-AF65-F5344CB8AC3E}">
        <p14:creationId xmlns:p14="http://schemas.microsoft.com/office/powerpoint/2010/main" val="4127598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32</a:t>
            </a:fld>
            <a:endParaRPr lang="en-US"/>
          </a:p>
        </p:txBody>
      </p:sp>
    </p:spTree>
    <p:extLst>
      <p:ext uri="{BB962C8B-B14F-4D97-AF65-F5344CB8AC3E}">
        <p14:creationId xmlns:p14="http://schemas.microsoft.com/office/powerpoint/2010/main" val="2642764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Applications must be reviewed in a timely manner. Expedite eligibility determinations for children who do not have approved status on file from the previous school year. An eligibility determination must be made and implemented within 10 operating days of the receipt of the application.</a:t>
            </a:r>
          </a:p>
          <a:p>
            <a:endParaRPr lang="en-US" dirty="0"/>
          </a:p>
          <a:p>
            <a:r>
              <a:rPr lang="en-US" dirty="0"/>
              <a:t>When possible, applications should be processed immediately.</a:t>
            </a:r>
          </a:p>
          <a:p>
            <a:endParaRPr lang="en-US" dirty="0"/>
          </a:p>
          <a:p>
            <a:r>
              <a:rPr lang="en-US" dirty="0"/>
              <a:t>Households should be notified immediately if benefits are denied or reduced from the level of the previous year in order to provide adequate time for the family to make appropriate arrangements for payment to prevent the household from accumulating meal charges. </a:t>
            </a:r>
          </a:p>
          <a:p>
            <a:pPr marL="168882" indent="-168882">
              <a:buFont typeface="Arial" panose="020B0604020202020204" pitchFamily="34" charset="0"/>
              <a:buChar char="•"/>
            </a:pPr>
            <a:r>
              <a:rPr lang="en-US" dirty="0"/>
              <a:t>The SFA may not delay the approval of an application if the household fails to provide any information that is not required (i.e., Birth date, street address, etc.)</a:t>
            </a:r>
          </a:p>
          <a:p>
            <a:endParaRPr lang="en-US" dirty="0"/>
          </a:p>
          <a:p>
            <a:r>
              <a:rPr lang="en-US" dirty="0"/>
              <a:t>Required information that is missing</a:t>
            </a:r>
            <a:r>
              <a:rPr lang="en-US" baseline="0" dirty="0"/>
              <a:t> or unclear</a:t>
            </a:r>
            <a:r>
              <a:rPr lang="en-US" dirty="0"/>
              <a:t> must be obtained before approval. Every reasonable effort should be made to obtain missing information prior to denying the application. If information</a:t>
            </a:r>
            <a:r>
              <a:rPr lang="en-US" baseline="0" dirty="0"/>
              <a:t> is not obtained with the 10 operating days of receipt you must deny the application and cite the reason as incomplete application on the denial notice. </a:t>
            </a:r>
            <a:endParaRPr lang="en-US" dirty="0"/>
          </a:p>
          <a:p>
            <a:endParaRPr lang="en-US" dirty="0"/>
          </a:p>
          <a:p>
            <a:pPr defTabSz="933237">
              <a:defRPr/>
            </a:pPr>
            <a:r>
              <a:rPr lang="en-US" dirty="0"/>
              <a:t>All missing </a:t>
            </a:r>
            <a:r>
              <a:rPr lang="en-US" i="1" dirty="0"/>
              <a:t>required</a:t>
            </a:r>
            <a:r>
              <a:rPr lang="en-US" dirty="0"/>
              <a:t> information (except</a:t>
            </a:r>
            <a:r>
              <a:rPr lang="en-US" baseline="0" dirty="0"/>
              <a:t> a missing original signature) </a:t>
            </a:r>
            <a:r>
              <a:rPr lang="en-US" dirty="0"/>
              <a:t>may be obtained by contacting the household by phone or in writing - document all of the details of the contact and then date and initial the entry. When obtaining information from the household, document:</a:t>
            </a:r>
          </a:p>
          <a:p>
            <a:pPr marL="168819" indent="-168882">
              <a:buFont typeface="Arial" panose="020B0604020202020204" pitchFamily="34" charset="0"/>
              <a:buChar char="•"/>
            </a:pPr>
            <a:r>
              <a:rPr lang="en-US" dirty="0"/>
              <a:t>Whom the SFA spoke with</a:t>
            </a:r>
          </a:p>
          <a:p>
            <a:pPr marL="168819" indent="-168882">
              <a:buFont typeface="Arial" panose="020B0604020202020204" pitchFamily="34" charset="0"/>
              <a:buChar char="•"/>
            </a:pPr>
            <a:r>
              <a:rPr lang="en-US" dirty="0"/>
              <a:t>What information was obtained</a:t>
            </a:r>
          </a:p>
          <a:p>
            <a:pPr marL="168819" indent="-168882">
              <a:buFont typeface="Arial" panose="020B0604020202020204" pitchFamily="34" charset="0"/>
              <a:buChar char="•"/>
            </a:pPr>
            <a:r>
              <a:rPr lang="en-US" dirty="0"/>
              <a:t>Date information was obtained</a:t>
            </a:r>
          </a:p>
          <a:p>
            <a:pPr marL="168819" indent="-168882">
              <a:buFont typeface="Arial" panose="020B0604020202020204" pitchFamily="34" charset="0"/>
              <a:buChar char="•"/>
            </a:pPr>
            <a:r>
              <a:rPr lang="en-US" dirty="0"/>
              <a:t>Initials or signature of SFA representative </a:t>
            </a:r>
          </a:p>
          <a:p>
            <a:endParaRPr lang="en-US" dirty="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58891" indent="-291881">
              <a:defRPr>
                <a:solidFill>
                  <a:schemeClr val="tx1"/>
                </a:solidFill>
                <a:latin typeface="Garamond" pitchFamily="18" charset="0"/>
              </a:defRPr>
            </a:lvl2pPr>
            <a:lvl3pPr marL="1167525" indent="-233505">
              <a:defRPr>
                <a:solidFill>
                  <a:schemeClr val="tx1"/>
                </a:solidFill>
                <a:latin typeface="Garamond" pitchFamily="18" charset="0"/>
              </a:defRPr>
            </a:lvl3pPr>
            <a:lvl4pPr marL="1634537" indent="-233505">
              <a:defRPr>
                <a:solidFill>
                  <a:schemeClr val="tx1"/>
                </a:solidFill>
                <a:latin typeface="Garamond" pitchFamily="18" charset="0"/>
              </a:defRPr>
            </a:lvl4pPr>
            <a:lvl5pPr marL="2101548" indent="-233505">
              <a:defRPr>
                <a:solidFill>
                  <a:schemeClr val="tx1"/>
                </a:solidFill>
                <a:latin typeface="Garamond" pitchFamily="18" charset="0"/>
              </a:defRPr>
            </a:lvl5pPr>
            <a:lvl6pPr marL="2568556" indent="-233505" eaLnBrk="0" fontAlgn="base" hangingPunct="0">
              <a:spcBef>
                <a:spcPct val="0"/>
              </a:spcBef>
              <a:spcAft>
                <a:spcPct val="0"/>
              </a:spcAft>
              <a:defRPr>
                <a:solidFill>
                  <a:schemeClr val="tx1"/>
                </a:solidFill>
                <a:latin typeface="Garamond" pitchFamily="18" charset="0"/>
              </a:defRPr>
            </a:lvl6pPr>
            <a:lvl7pPr marL="3035568" indent="-233505" eaLnBrk="0" fontAlgn="base" hangingPunct="0">
              <a:spcBef>
                <a:spcPct val="0"/>
              </a:spcBef>
              <a:spcAft>
                <a:spcPct val="0"/>
              </a:spcAft>
              <a:defRPr>
                <a:solidFill>
                  <a:schemeClr val="tx1"/>
                </a:solidFill>
                <a:latin typeface="Garamond" pitchFamily="18" charset="0"/>
              </a:defRPr>
            </a:lvl7pPr>
            <a:lvl8pPr marL="3502577" indent="-233505" eaLnBrk="0" fontAlgn="base" hangingPunct="0">
              <a:spcBef>
                <a:spcPct val="0"/>
              </a:spcBef>
              <a:spcAft>
                <a:spcPct val="0"/>
              </a:spcAft>
              <a:defRPr>
                <a:solidFill>
                  <a:schemeClr val="tx1"/>
                </a:solidFill>
                <a:latin typeface="Garamond" pitchFamily="18" charset="0"/>
              </a:defRPr>
            </a:lvl8pPr>
            <a:lvl9pPr marL="3969588" indent="-233505" eaLnBrk="0" fontAlgn="base" hangingPunct="0">
              <a:spcBef>
                <a:spcPct val="0"/>
              </a:spcBef>
              <a:spcAft>
                <a:spcPct val="0"/>
              </a:spcAft>
              <a:defRPr>
                <a:solidFill>
                  <a:schemeClr val="tx1"/>
                </a:solidFill>
                <a:latin typeface="Garamond" pitchFamily="18" charset="0"/>
              </a:defRPr>
            </a:lvl9pPr>
          </a:lstStyle>
          <a:p>
            <a:fld id="{0F01B09A-B199-4409-B6F9-CA06CF972DED}" type="slidenum">
              <a:rPr lang="en-US" smtClean="0">
                <a:solidFill>
                  <a:prstClr val="black"/>
                </a:solidFill>
                <a:latin typeface="Museo Slab 500" panose="02000000000000000000"/>
              </a:rPr>
              <a:pPr/>
              <a:t>33</a:t>
            </a:fld>
            <a:endParaRPr lang="en-US" dirty="0">
              <a:solidFill>
                <a:prstClr val="black"/>
              </a:solidFill>
              <a:latin typeface="Museo Slab 500" panose="02000000000000000000"/>
            </a:endParaRPr>
          </a:p>
        </p:txBody>
      </p:sp>
    </p:spTree>
    <p:extLst>
      <p:ext uri="{BB962C8B-B14F-4D97-AF65-F5344CB8AC3E}">
        <p14:creationId xmlns:p14="http://schemas.microsoft.com/office/powerpoint/2010/main" val="469352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Because applications are approved for year-long duration, households are not required to report changes in income, household size, or changes with regard to participation in a program that makes the children categorically eligible. </a:t>
            </a:r>
          </a:p>
          <a:p>
            <a:endParaRPr lang="en-US" dirty="0">
              <a:latin typeface="+mn-lt"/>
            </a:endParaRPr>
          </a:p>
          <a:p>
            <a:r>
              <a:rPr lang="en-US" dirty="0">
                <a:latin typeface="+mn-lt"/>
              </a:rPr>
              <a:t>If the family reports a change that will increase the household’s benefits, the SFA must put that change into effect within 3 operating days. </a:t>
            </a:r>
          </a:p>
          <a:p>
            <a:endParaRPr lang="en-US" dirty="0">
              <a:latin typeface="+mn-lt"/>
            </a:endParaRPr>
          </a:p>
          <a:p>
            <a:r>
              <a:rPr lang="en-US" dirty="0">
                <a:latin typeface="+mn-lt"/>
              </a:rPr>
              <a:t>If the change will decrease benefits, the SFA must explain to the household that the student has the benefit status for the entire year.  If the household requests that the lower benefits go into effect, the household would then be provided a notice of adverse action showing the changes in benefits status.</a:t>
            </a:r>
          </a:p>
          <a:p>
            <a:endParaRPr lang="en-US" dirty="0">
              <a:latin typeface="+mn-lt"/>
            </a:endParaRPr>
          </a:p>
          <a:p>
            <a:r>
              <a:rPr lang="en-US" dirty="0">
                <a:latin typeface="+mn-lt"/>
              </a:rPr>
              <a:t>Adverse action is only applicable to current year change in status. An appeal must be filed within the 10 day grace period. </a:t>
            </a:r>
          </a:p>
          <a:p>
            <a:endParaRPr lang="en-US" dirty="0">
              <a:latin typeface="Arial" pitchFamily="34" charset="0"/>
            </a:endParaRPr>
          </a:p>
          <a:p>
            <a:endParaRPr lang="en-US" dirty="0">
              <a:latin typeface="Arial" pitchFamily="34" charset="0"/>
            </a:endParaRPr>
          </a:p>
          <a:p>
            <a:endParaRPr lang="en-US" sz="1300"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806087" indent="-310033">
              <a:defRPr>
                <a:solidFill>
                  <a:schemeClr val="tx1"/>
                </a:solidFill>
                <a:latin typeface="Garamond" pitchFamily="18" charset="0"/>
              </a:defRPr>
            </a:lvl2pPr>
            <a:lvl3pPr marL="1240134" indent="-248026">
              <a:defRPr>
                <a:solidFill>
                  <a:schemeClr val="tx1"/>
                </a:solidFill>
                <a:latin typeface="Garamond" pitchFamily="18" charset="0"/>
              </a:defRPr>
            </a:lvl3pPr>
            <a:lvl4pPr marL="1736187" indent="-248026">
              <a:defRPr>
                <a:solidFill>
                  <a:schemeClr val="tx1"/>
                </a:solidFill>
                <a:latin typeface="Garamond" pitchFamily="18" charset="0"/>
              </a:defRPr>
            </a:lvl4pPr>
            <a:lvl5pPr marL="2232241" indent="-248026">
              <a:defRPr>
                <a:solidFill>
                  <a:schemeClr val="tx1"/>
                </a:solidFill>
                <a:latin typeface="Garamond" pitchFamily="18" charset="0"/>
              </a:defRPr>
            </a:lvl5pPr>
            <a:lvl6pPr marL="2728294" indent="-248026" eaLnBrk="0" fontAlgn="base" hangingPunct="0">
              <a:spcBef>
                <a:spcPct val="0"/>
              </a:spcBef>
              <a:spcAft>
                <a:spcPct val="0"/>
              </a:spcAft>
              <a:defRPr>
                <a:solidFill>
                  <a:schemeClr val="tx1"/>
                </a:solidFill>
                <a:latin typeface="Garamond" pitchFamily="18" charset="0"/>
              </a:defRPr>
            </a:lvl6pPr>
            <a:lvl7pPr marL="3224347" indent="-248026" eaLnBrk="0" fontAlgn="base" hangingPunct="0">
              <a:spcBef>
                <a:spcPct val="0"/>
              </a:spcBef>
              <a:spcAft>
                <a:spcPct val="0"/>
              </a:spcAft>
              <a:defRPr>
                <a:solidFill>
                  <a:schemeClr val="tx1"/>
                </a:solidFill>
                <a:latin typeface="Garamond" pitchFamily="18" charset="0"/>
              </a:defRPr>
            </a:lvl7pPr>
            <a:lvl8pPr marL="3720401" indent="-248026" eaLnBrk="0" fontAlgn="base" hangingPunct="0">
              <a:spcBef>
                <a:spcPct val="0"/>
              </a:spcBef>
              <a:spcAft>
                <a:spcPct val="0"/>
              </a:spcAft>
              <a:defRPr>
                <a:solidFill>
                  <a:schemeClr val="tx1"/>
                </a:solidFill>
                <a:latin typeface="Garamond" pitchFamily="18" charset="0"/>
              </a:defRPr>
            </a:lvl8pPr>
            <a:lvl9pPr marL="4216455" indent="-248026" eaLnBrk="0" fontAlgn="base" hangingPunct="0">
              <a:spcBef>
                <a:spcPct val="0"/>
              </a:spcBef>
              <a:spcAft>
                <a:spcPct val="0"/>
              </a:spcAft>
              <a:defRPr>
                <a:solidFill>
                  <a:schemeClr val="tx1"/>
                </a:solidFill>
                <a:latin typeface="Garamond" pitchFamily="18" charset="0"/>
              </a:defRPr>
            </a:lvl9pPr>
          </a:lstStyle>
          <a:p>
            <a:fld id="{EC824A66-48D1-402B-A7E3-5BB4CB6AA35B}" type="slidenum">
              <a:rPr lang="en-US" smtClean="0">
                <a:latin typeface="Arial" pitchFamily="34" charset="0"/>
              </a:rPr>
              <a:pPr/>
              <a:t>34</a:t>
            </a:fld>
            <a:endParaRPr lang="en-US" dirty="0">
              <a:latin typeface="Arial" pitchFamily="34" charset="0"/>
            </a:endParaRPr>
          </a:p>
        </p:txBody>
      </p:sp>
    </p:spTree>
    <p:extLst>
      <p:ext uri="{BB962C8B-B14F-4D97-AF65-F5344CB8AC3E}">
        <p14:creationId xmlns:p14="http://schemas.microsoft.com/office/powerpoint/2010/main" val="3443491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custDataLst>
              <p:tags r:id="rId1"/>
            </p:custDataLst>
          </p:nvPr>
        </p:nvSpPr>
        <p:spPr>
          <a:xfrm>
            <a:off x="754262" y="4420126"/>
            <a:ext cx="6034107" cy="52386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Eligibility Manual pages 48-49. Refer to the tables. </a:t>
            </a:r>
          </a:p>
          <a:p>
            <a:endParaRPr lang="en-US" dirty="0">
              <a:latin typeface="+mn-lt"/>
            </a:endParaRPr>
          </a:p>
          <a:p>
            <a:r>
              <a:rPr lang="en-US" dirty="0">
                <a:latin typeface="+mn-lt"/>
              </a:rPr>
              <a:t>If a child transfers to another school in the same LEA the status must transfer.  </a:t>
            </a:r>
          </a:p>
          <a:p>
            <a:pPr lvl="0"/>
            <a:endParaRPr lang="en-US" dirty="0">
              <a:latin typeface="+mn-lt"/>
              <a:cs typeface="+mn-cs"/>
            </a:endParaRPr>
          </a:p>
          <a:p>
            <a:pPr lvl="0"/>
            <a:r>
              <a:rPr lang="en-US" dirty="0">
                <a:latin typeface="+mn-lt"/>
                <a:cs typeface="Tahoma" pitchFamily="34" charset="0"/>
              </a:rPr>
              <a:t>CEP or Provision 2 to non-Provision school - new F&amp;R application or DC is required.  Can provide free meals for up to 10 operating days until a new eligibility determination is made.</a:t>
            </a:r>
          </a:p>
          <a:p>
            <a:pPr lvl="0"/>
            <a:endParaRPr lang="en-US" dirty="0">
              <a:latin typeface="+mn-lt"/>
              <a:cs typeface="Tahoma" pitchFamily="34" charset="0"/>
            </a:endParaRPr>
          </a:p>
          <a:p>
            <a:pPr lvl="0"/>
            <a:r>
              <a:rPr lang="en-US" dirty="0">
                <a:latin typeface="+mn-lt"/>
                <a:cs typeface="Tahoma" pitchFamily="34" charset="0"/>
              </a:rPr>
              <a:t>Non-Provision to CEP or Provision 2 school – Federal Economic data Form (Feds form). Can allow </a:t>
            </a:r>
            <a:r>
              <a:rPr lang="en-US" b="0" i="0" dirty="0">
                <a:latin typeface="+mn-lt"/>
                <a:cs typeface="Tahoma" pitchFamily="34" charset="0"/>
              </a:rPr>
              <a:t>30 operating day </a:t>
            </a:r>
            <a:r>
              <a:rPr lang="en-US" dirty="0">
                <a:latin typeface="+mn-lt"/>
                <a:cs typeface="Tahoma" pitchFamily="34" charset="0"/>
              </a:rPr>
              <a:t>grace period – </a:t>
            </a:r>
            <a:r>
              <a:rPr lang="en-US" i="1" dirty="0">
                <a:latin typeface="+mn-lt"/>
                <a:cs typeface="Tahoma" pitchFamily="34" charset="0"/>
              </a:rPr>
              <a:t>like carry over</a:t>
            </a:r>
            <a:endParaRPr lang="en-US" dirty="0">
              <a:latin typeface="+mn-lt"/>
              <a:cs typeface="Tahoma" pitchFamily="34" charset="0"/>
            </a:endParaRPr>
          </a:p>
          <a:p>
            <a:pPr lvl="0"/>
            <a:r>
              <a:rPr lang="en-US" dirty="0">
                <a:latin typeface="+mn-lt"/>
                <a:cs typeface="Tahoma" pitchFamily="34" charset="0"/>
              </a:rPr>
              <a:t>(Feds form not required in Prov 2 base year). Allow </a:t>
            </a:r>
            <a:r>
              <a:rPr lang="en-US" b="0" i="0" dirty="0">
                <a:latin typeface="+mn-lt"/>
                <a:cs typeface="Tahoma" pitchFamily="34" charset="0"/>
              </a:rPr>
              <a:t>30 operating day </a:t>
            </a:r>
            <a:r>
              <a:rPr lang="en-US" dirty="0">
                <a:latin typeface="+mn-lt"/>
                <a:cs typeface="Tahoma" pitchFamily="34" charset="0"/>
              </a:rPr>
              <a:t>grace period – </a:t>
            </a:r>
            <a:r>
              <a:rPr lang="en-US" i="1" dirty="0">
                <a:latin typeface="+mn-lt"/>
                <a:cs typeface="Tahoma" pitchFamily="34" charset="0"/>
              </a:rPr>
              <a:t>like carry over</a:t>
            </a:r>
            <a:endParaRPr lang="en-US" dirty="0">
              <a:latin typeface="+mn-lt"/>
            </a:endParaRPr>
          </a:p>
          <a:p>
            <a:endParaRPr lang="en-US" dirty="0">
              <a:latin typeface="+mn-lt"/>
            </a:endParaRPr>
          </a:p>
          <a:p>
            <a:r>
              <a:rPr lang="en-US" dirty="0">
                <a:latin typeface="+mn-lt"/>
              </a:rPr>
              <a:t>If a student transfers to different</a:t>
            </a:r>
            <a:r>
              <a:rPr lang="en-US" baseline="0" dirty="0">
                <a:latin typeface="+mn-lt"/>
              </a:rPr>
              <a:t> SF</a:t>
            </a:r>
            <a:r>
              <a:rPr lang="en-US" dirty="0">
                <a:latin typeface="+mn-lt"/>
              </a:rPr>
              <a:t>A, </a:t>
            </a:r>
            <a:r>
              <a:rPr lang="en-US" b="1" dirty="0">
                <a:latin typeface="+mn-lt"/>
              </a:rPr>
              <a:t>it is optional but encouraged to share eligibility information</a:t>
            </a:r>
            <a:r>
              <a:rPr lang="en-US" dirty="0">
                <a:latin typeface="+mn-lt"/>
              </a:rPr>
              <a:t>.  When transferring to another SFA, if a copy of the application is received from the original SFA, the accepting SFA should review the application for math errors and compare the income and household size to the IEGs to assure that the correct level of benefits was assigned. If the accepting SFA determines that the benefit level was determined incorrectly, the SFA must notify the household that it must file a new application in order to receive benefits.</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806087" indent="-310033">
              <a:defRPr>
                <a:solidFill>
                  <a:schemeClr val="tx1"/>
                </a:solidFill>
                <a:latin typeface="Garamond" pitchFamily="18" charset="0"/>
              </a:defRPr>
            </a:lvl2pPr>
            <a:lvl3pPr marL="1240134" indent="-248026">
              <a:defRPr>
                <a:solidFill>
                  <a:schemeClr val="tx1"/>
                </a:solidFill>
                <a:latin typeface="Garamond" pitchFamily="18" charset="0"/>
              </a:defRPr>
            </a:lvl3pPr>
            <a:lvl4pPr marL="1736187" indent="-248026">
              <a:defRPr>
                <a:solidFill>
                  <a:schemeClr val="tx1"/>
                </a:solidFill>
                <a:latin typeface="Garamond" pitchFamily="18" charset="0"/>
              </a:defRPr>
            </a:lvl4pPr>
            <a:lvl5pPr marL="2232241" indent="-248026">
              <a:defRPr>
                <a:solidFill>
                  <a:schemeClr val="tx1"/>
                </a:solidFill>
                <a:latin typeface="Garamond" pitchFamily="18" charset="0"/>
              </a:defRPr>
            </a:lvl5pPr>
            <a:lvl6pPr marL="2728294" indent="-248026" eaLnBrk="0" fontAlgn="base" hangingPunct="0">
              <a:spcBef>
                <a:spcPct val="0"/>
              </a:spcBef>
              <a:spcAft>
                <a:spcPct val="0"/>
              </a:spcAft>
              <a:defRPr>
                <a:solidFill>
                  <a:schemeClr val="tx1"/>
                </a:solidFill>
                <a:latin typeface="Garamond" pitchFamily="18" charset="0"/>
              </a:defRPr>
            </a:lvl6pPr>
            <a:lvl7pPr marL="3224347" indent="-248026" eaLnBrk="0" fontAlgn="base" hangingPunct="0">
              <a:spcBef>
                <a:spcPct val="0"/>
              </a:spcBef>
              <a:spcAft>
                <a:spcPct val="0"/>
              </a:spcAft>
              <a:defRPr>
                <a:solidFill>
                  <a:schemeClr val="tx1"/>
                </a:solidFill>
                <a:latin typeface="Garamond" pitchFamily="18" charset="0"/>
              </a:defRPr>
            </a:lvl7pPr>
            <a:lvl8pPr marL="3720401" indent="-248026" eaLnBrk="0" fontAlgn="base" hangingPunct="0">
              <a:spcBef>
                <a:spcPct val="0"/>
              </a:spcBef>
              <a:spcAft>
                <a:spcPct val="0"/>
              </a:spcAft>
              <a:defRPr>
                <a:solidFill>
                  <a:schemeClr val="tx1"/>
                </a:solidFill>
                <a:latin typeface="Garamond" pitchFamily="18" charset="0"/>
              </a:defRPr>
            </a:lvl8pPr>
            <a:lvl9pPr marL="4216455" indent="-248026" eaLnBrk="0" fontAlgn="base" hangingPunct="0">
              <a:spcBef>
                <a:spcPct val="0"/>
              </a:spcBef>
              <a:spcAft>
                <a:spcPct val="0"/>
              </a:spcAft>
              <a:defRPr>
                <a:solidFill>
                  <a:schemeClr val="tx1"/>
                </a:solidFill>
                <a:latin typeface="Garamond" pitchFamily="18" charset="0"/>
              </a:defRPr>
            </a:lvl9pPr>
          </a:lstStyle>
          <a:p>
            <a:fld id="{352B8197-EE8B-46B8-900F-F7550CC4A9E6}" type="slidenum">
              <a:rPr lang="en-US" smtClean="0">
                <a:latin typeface="Arial" pitchFamily="34" charset="0"/>
              </a:rPr>
              <a:pPr/>
              <a:t>35</a:t>
            </a:fld>
            <a:endParaRPr lang="en-US">
              <a:latin typeface="Arial" pitchFamily="34" charset="0"/>
            </a:endParaRPr>
          </a:p>
        </p:txBody>
      </p:sp>
    </p:spTree>
    <p:extLst>
      <p:ext uri="{BB962C8B-B14F-4D97-AF65-F5344CB8AC3E}">
        <p14:creationId xmlns:p14="http://schemas.microsoft.com/office/powerpoint/2010/main" val="2791591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scenario and bring up polling question</a:t>
            </a:r>
          </a:p>
          <a:p>
            <a:endParaRPr lang="en-US" dirty="0"/>
          </a:p>
          <a:p>
            <a:r>
              <a:rPr lang="en-US" dirty="0"/>
              <a:t>Polling question: Was this scenario handled correctly?</a:t>
            </a:r>
          </a:p>
          <a:p>
            <a:r>
              <a:rPr lang="en-US" dirty="0"/>
              <a:t>Yes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 - </a:t>
            </a:r>
            <a:r>
              <a:rPr lang="en-US" b="1" dirty="0">
                <a:highlight>
                  <a:srgbClr val="FFFF00"/>
                </a:highlight>
                <a:latin typeface="+mn-lt"/>
              </a:rPr>
              <a:t>If the accepting SFA determines that the benefit level was determined incorrectly, the SFA must notify the household that it must file a new application in order to receive benefits.</a:t>
            </a:r>
          </a:p>
          <a:p>
            <a:endParaRPr lang="en-US" dirty="0"/>
          </a:p>
          <a:p>
            <a:r>
              <a:rPr lang="en-US" dirty="0"/>
              <a:t>I’m not sure</a:t>
            </a:r>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2373678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37</a:t>
            </a:fld>
            <a:endParaRPr lang="en-US"/>
          </a:p>
        </p:txBody>
      </p:sp>
    </p:spTree>
    <p:extLst>
      <p:ext uri="{BB962C8B-B14F-4D97-AF65-F5344CB8AC3E}">
        <p14:creationId xmlns:p14="http://schemas.microsoft.com/office/powerpoint/2010/main" val="2708154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36195" name="Notes Placeholder 2"/>
          <p:cNvSpPr>
            <a:spLocks noGrp="1"/>
          </p:cNvSpPr>
          <p:nvPr>
            <p:ph type="body" idx="1"/>
            <p:custDataLst>
              <p:tags r:id="rId1"/>
            </p:custDataLst>
          </p:nvPr>
        </p:nvSpPr>
        <p:spPr>
          <a:ln/>
        </p:spPr>
        <p:txBody>
          <a:bodyPr/>
          <a:lstStyle/>
          <a:p>
            <a:r>
              <a:rPr lang="en-US" dirty="0"/>
              <a:t>Direct Certification is a simplified process that helps to eliminate paperwork and labor for both the household and the SFA.  It also reduces the number of total applications for Verification. And it helps to extend free meal benefits to more children! </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58891" indent="-291881">
              <a:defRPr>
                <a:solidFill>
                  <a:schemeClr val="tx1"/>
                </a:solidFill>
                <a:latin typeface="Garamond" pitchFamily="18" charset="0"/>
              </a:defRPr>
            </a:lvl2pPr>
            <a:lvl3pPr marL="1167525" indent="-233505">
              <a:defRPr>
                <a:solidFill>
                  <a:schemeClr val="tx1"/>
                </a:solidFill>
                <a:latin typeface="Garamond" pitchFamily="18" charset="0"/>
              </a:defRPr>
            </a:lvl3pPr>
            <a:lvl4pPr marL="1634537" indent="-233505">
              <a:defRPr>
                <a:solidFill>
                  <a:schemeClr val="tx1"/>
                </a:solidFill>
                <a:latin typeface="Garamond" pitchFamily="18" charset="0"/>
              </a:defRPr>
            </a:lvl4pPr>
            <a:lvl5pPr marL="2101548" indent="-233505">
              <a:defRPr>
                <a:solidFill>
                  <a:schemeClr val="tx1"/>
                </a:solidFill>
                <a:latin typeface="Garamond" pitchFamily="18" charset="0"/>
              </a:defRPr>
            </a:lvl5pPr>
            <a:lvl6pPr marL="2568556" indent="-233505" eaLnBrk="0" fontAlgn="base" hangingPunct="0">
              <a:spcBef>
                <a:spcPct val="0"/>
              </a:spcBef>
              <a:spcAft>
                <a:spcPct val="0"/>
              </a:spcAft>
              <a:defRPr>
                <a:solidFill>
                  <a:schemeClr val="tx1"/>
                </a:solidFill>
                <a:latin typeface="Garamond" pitchFamily="18" charset="0"/>
              </a:defRPr>
            </a:lvl6pPr>
            <a:lvl7pPr marL="3035568" indent="-233505" eaLnBrk="0" fontAlgn="base" hangingPunct="0">
              <a:spcBef>
                <a:spcPct val="0"/>
              </a:spcBef>
              <a:spcAft>
                <a:spcPct val="0"/>
              </a:spcAft>
              <a:defRPr>
                <a:solidFill>
                  <a:schemeClr val="tx1"/>
                </a:solidFill>
                <a:latin typeface="Garamond" pitchFamily="18" charset="0"/>
              </a:defRPr>
            </a:lvl7pPr>
            <a:lvl8pPr marL="3502577" indent="-233505" eaLnBrk="0" fontAlgn="base" hangingPunct="0">
              <a:spcBef>
                <a:spcPct val="0"/>
              </a:spcBef>
              <a:spcAft>
                <a:spcPct val="0"/>
              </a:spcAft>
              <a:defRPr>
                <a:solidFill>
                  <a:schemeClr val="tx1"/>
                </a:solidFill>
                <a:latin typeface="Garamond" pitchFamily="18" charset="0"/>
              </a:defRPr>
            </a:lvl8pPr>
            <a:lvl9pPr marL="3969588" indent="-233505" eaLnBrk="0" fontAlgn="base" hangingPunct="0">
              <a:spcBef>
                <a:spcPct val="0"/>
              </a:spcBef>
              <a:spcAft>
                <a:spcPct val="0"/>
              </a:spcAft>
              <a:defRPr>
                <a:solidFill>
                  <a:schemeClr val="tx1"/>
                </a:solidFill>
                <a:latin typeface="Garamond" pitchFamily="18" charset="0"/>
              </a:defRPr>
            </a:lvl9pPr>
          </a:lstStyle>
          <a:p>
            <a:fld id="{3B45F5BB-F31D-4024-A110-783D869685E0}" type="slidenum">
              <a:rPr lang="en-US" smtClean="0">
                <a:solidFill>
                  <a:prstClr val="black"/>
                </a:solidFill>
                <a:latin typeface="Museo Slab 500" panose="02000000000000000000"/>
              </a:rPr>
              <a:pPr/>
              <a:t>38</a:t>
            </a:fld>
            <a:endParaRPr lang="en-US" dirty="0">
              <a:solidFill>
                <a:prstClr val="black"/>
              </a:solidFill>
              <a:latin typeface="Museo Slab 500" panose="02000000000000000000"/>
            </a:endParaRPr>
          </a:p>
        </p:txBody>
      </p:sp>
    </p:spTree>
    <p:extLst>
      <p:ext uri="{BB962C8B-B14F-4D97-AF65-F5344CB8AC3E}">
        <p14:creationId xmlns:p14="http://schemas.microsoft.com/office/powerpoint/2010/main" val="2690650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132">
              <a:defRPr/>
            </a:pPr>
            <a:r>
              <a:rPr lang="en-US" dirty="0"/>
              <a:t>Direct Cert is a federal</a:t>
            </a:r>
            <a:r>
              <a:rPr lang="en-US" baseline="0" dirty="0"/>
              <a:t> and state requirement, it reduces the paperwork burden for households and parents (by not having to fill out, process, or verify meal benefit applications). Direct Cert efforts also continue to help our state maintain and improve our match rate. Finally, most importantly, Direct Cert helps qualify eligible children for the free school meals to which they are entitled, which, in turn, also leads to higher participation rates in the district.</a:t>
            </a:r>
            <a:endParaRPr lang="en-US" dirty="0"/>
          </a:p>
          <a:p>
            <a:endParaRPr lang="en-US" dirty="0"/>
          </a:p>
          <a:p>
            <a:r>
              <a:rPr lang="en-US" dirty="0"/>
              <a:t>Last year, our office achieved a 102.65% DC match rate! That is because school districts matched often and to the best extent possible. Thank you!</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39</a:t>
            </a:fld>
            <a:endParaRPr lang="en-US"/>
          </a:p>
        </p:txBody>
      </p:sp>
    </p:spTree>
    <p:extLst>
      <p:ext uri="{BB962C8B-B14F-4D97-AF65-F5344CB8AC3E}">
        <p14:creationId xmlns:p14="http://schemas.microsoft.com/office/powerpoint/2010/main" val="131595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team members for F&amp;R Team. Thank Alicia again for technical help. </a:t>
            </a:r>
          </a:p>
          <a:p>
            <a:endParaRPr lang="en-US" dirty="0"/>
          </a:p>
          <a:p>
            <a:endParaRPr lang="en-US" dirty="0"/>
          </a:p>
          <a:p>
            <a:r>
              <a:rPr lang="en-US" dirty="0"/>
              <a:t>We’ve covered why we are here and what we</a:t>
            </a:r>
            <a:r>
              <a:rPr lang="en-US" baseline="0" dirty="0"/>
              <a:t> plan to learn today. Let’s hit the ground running with our first activity which is a poll, so we can get to know other school districts which are similar to yours. </a:t>
            </a:r>
          </a:p>
          <a:p>
            <a:endParaRPr lang="en-US" dirty="0"/>
          </a:p>
          <a:p>
            <a:r>
              <a:rPr lang="en-US" baseline="0" dirty="0"/>
              <a:t>Then explain what the eligibility manual is and where located on the webpage and refer to Key terms handout for future reference.</a:t>
            </a:r>
          </a:p>
          <a:p>
            <a:endParaRPr lang="en-US" dirty="0"/>
          </a:p>
          <a:p>
            <a:r>
              <a:rPr lang="en-US" baseline="0" dirty="0"/>
              <a:t>Poll: school size</a:t>
            </a:r>
          </a:p>
          <a:p>
            <a:pPr lvl="1"/>
            <a:r>
              <a:rPr lang="en-US" sz="1200" kern="1200" dirty="0">
                <a:solidFill>
                  <a:schemeClr val="tx1"/>
                </a:solidFill>
                <a:effectLst/>
                <a:latin typeface="+mn-lt"/>
                <a:ea typeface="+mn-ea"/>
                <a:cs typeface="+mn-cs"/>
              </a:rPr>
              <a:t>2,499 or less</a:t>
            </a:r>
          </a:p>
          <a:p>
            <a:pPr lvl="1"/>
            <a:r>
              <a:rPr lang="en-US" sz="1200" kern="1200" dirty="0">
                <a:solidFill>
                  <a:schemeClr val="tx1"/>
                </a:solidFill>
                <a:effectLst/>
                <a:latin typeface="+mn-lt"/>
                <a:ea typeface="+mn-ea"/>
                <a:cs typeface="+mn-cs"/>
              </a:rPr>
              <a:t>2,500-9,000</a:t>
            </a:r>
          </a:p>
          <a:p>
            <a:pPr lvl="1"/>
            <a:r>
              <a:rPr lang="en-US" sz="1200" kern="1200" dirty="0">
                <a:solidFill>
                  <a:schemeClr val="tx1"/>
                </a:solidFill>
                <a:effectLst/>
                <a:latin typeface="+mn-lt"/>
                <a:ea typeface="+mn-ea"/>
                <a:cs typeface="+mn-cs"/>
              </a:rPr>
              <a:t>10,000 or more </a:t>
            </a:r>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a:p>
        </p:txBody>
      </p:sp>
    </p:spTree>
    <p:extLst>
      <p:ext uri="{BB962C8B-B14F-4D97-AF65-F5344CB8AC3E}">
        <p14:creationId xmlns:p14="http://schemas.microsoft.com/office/powerpoint/2010/main" val="2790688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t>Remember </a:t>
            </a:r>
            <a:r>
              <a:rPr lang="en-US" sz="1800" b="0" i="1" dirty="0"/>
              <a:t>SFA are required to complete 4 dc upload s per year, the first being Between July 1 and first day of school.  Encourage weekly uploads at beginning of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Refer to DC Uploading Instructions in handout</a:t>
            </a:r>
            <a:r>
              <a:rPr lang="en-US" sz="1800" dirty="0"/>
              <a:t>. School Meal Eligibility web page has link to </a:t>
            </a:r>
            <a:r>
              <a:rPr lang="en-US" sz="1800" b="1" dirty="0"/>
              <a:t>online training module</a:t>
            </a:r>
            <a:r>
              <a:rPr lang="en-US" sz="1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latin typeface="+mn-lt"/>
              </a:rPr>
              <a:t>SNAP, TANF and Migrant</a:t>
            </a:r>
            <a:r>
              <a:rPr lang="en-US" sz="1800" baseline="0" dirty="0">
                <a:latin typeface="+mn-lt"/>
              </a:rPr>
              <a:t> data is sent to the direct certification system one time per month. SFAs upload their enrollment into the DC system. Students are matched based on their participation in the above programs. Any student on a DC list is eligible for free school meals. </a:t>
            </a:r>
          </a:p>
          <a:p>
            <a:endParaRPr lang="en-US" sz="1800" dirty="0">
              <a:latin typeface="+mn-lt"/>
            </a:endParaRPr>
          </a:p>
          <a:p>
            <a:r>
              <a:rPr lang="en-US" sz="1800" dirty="0">
                <a:latin typeface="+mn-lt"/>
              </a:rPr>
              <a:t>School Nutrition is</a:t>
            </a:r>
            <a:r>
              <a:rPr lang="en-US" sz="1800" baseline="0" dirty="0">
                <a:latin typeface="+mn-lt"/>
              </a:rPr>
              <a:t> able to receive SNAP, TANF and Migrant student data to import into the direct certification system. This data is received monthly and lies in the background of the DC system. </a:t>
            </a:r>
            <a:r>
              <a:rPr lang="en-US" sz="1800" b="1" dirty="0">
                <a:latin typeface="+mn-lt"/>
              </a:rPr>
              <a:t>Each SFA uploads its entire district enrollment</a:t>
            </a:r>
            <a:r>
              <a:rPr lang="en-US" sz="1800" dirty="0">
                <a:latin typeface="+mn-lt"/>
              </a:rPr>
              <a:t>; the system will </a:t>
            </a:r>
            <a:r>
              <a:rPr lang="en-US" sz="1800" b="1" dirty="0">
                <a:latin typeface="+mn-lt"/>
              </a:rPr>
              <a:t>generate a match list </a:t>
            </a:r>
            <a:r>
              <a:rPr lang="en-US" sz="1800" dirty="0">
                <a:latin typeface="+mn-lt"/>
              </a:rPr>
              <a:t>between the district file and the SNAP/TANF</a:t>
            </a:r>
            <a:r>
              <a:rPr lang="en-US" sz="1800" baseline="0" dirty="0">
                <a:latin typeface="+mn-lt"/>
              </a:rPr>
              <a:t> and Migrant data</a:t>
            </a:r>
            <a:r>
              <a:rPr lang="en-US" sz="1800" dirty="0">
                <a:latin typeface="+mn-lt"/>
              </a:rPr>
              <a:t>, and </a:t>
            </a:r>
            <a:r>
              <a:rPr lang="en-US" sz="1800" b="1" dirty="0">
                <a:latin typeface="+mn-lt"/>
              </a:rPr>
              <a:t>any child who matches will be directly certified</a:t>
            </a:r>
            <a:r>
              <a:rPr lang="en-US" sz="1800" dirty="0">
                <a:latin typeface="+mn-l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Direct Certification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dashboard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display three options: Direct Certification List, Uploading a Student Enrollment File and looking up a student on the Individual Student Lookup.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Upload student data – system identifies any records that are formatted incorrectly and display a list of errors and rejects the students line of data. </a:t>
            </a:r>
            <a:r>
              <a:rPr lang="en-US" sz="1800" b="1" dirty="0"/>
              <a:t>Take a screen shot or print the error list. Once you click finish you cannot return to the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effectLst/>
                <a:latin typeface="Calibri" panose="020F0502020204030204" pitchFamily="34" charset="0"/>
                <a:ea typeface="Calibri" panose="020F0502020204030204" pitchFamily="34" charset="0"/>
                <a:cs typeface="Times New Roman" panose="02020603050405020304" pitchFamily="18" charset="0"/>
              </a:rPr>
              <a:t>Try to fix the errors on SIS file, rename the text file and re-upload. If you cannot fix the file, contact School Nutrition for help. </a:t>
            </a:r>
          </a:p>
          <a:p>
            <a:pPr marL="171450" indent="-171450">
              <a:buFont typeface="Arial" panose="020B0604020202020204" pitchFamily="34" charset="0"/>
              <a:buChar char="•"/>
            </a:pPr>
            <a:endParaRPr lang="en-US" sz="1800" dirty="0"/>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When a match is found, </a:t>
            </a:r>
            <a:r>
              <a:rPr lang="en-US" baseline="0" dirty="0">
                <a:latin typeface="+mn-lt"/>
              </a:rPr>
              <a:t>date the application, extend benefits to all students in the household and file separately from approved applications. These students will now all be updated to a direct certification status, not eligible based off an application.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40</a:t>
            </a:fld>
            <a:endParaRPr lang="en-US"/>
          </a:p>
        </p:txBody>
      </p:sp>
    </p:spTree>
    <p:extLst>
      <p:ext uri="{BB962C8B-B14F-4D97-AF65-F5344CB8AC3E}">
        <p14:creationId xmlns:p14="http://schemas.microsoft.com/office/powerpoint/2010/main" val="256100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Possible matches are students who are likely matches but have a slight variation (such as a hyphen or space in their last name).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ALL names on the list must be reviewed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all the way down to the 37% likelihood.</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now have a full list of all matched students from this upload.  Most free and reduced software allows you to export the list from the portal and upload into your software.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either print your match list for proof of uploading, however saving electronic versions of match lists is also allowable for audit purposes. </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41</a:t>
            </a:fld>
            <a:endParaRPr lang="en-US"/>
          </a:p>
        </p:txBody>
      </p:sp>
    </p:spTree>
    <p:extLst>
      <p:ext uri="{BB962C8B-B14F-4D97-AF65-F5344CB8AC3E}">
        <p14:creationId xmlns:p14="http://schemas.microsoft.com/office/powerpoint/2010/main" val="2029632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ensure you’re aware of the qualify type and are coding students correctly.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students matched in the direct certification system must have a status as free – directly certified. It’s also important to note the “Qualify” type from your match lists as shown. Students coded as SNAP, BOTH or SNAP/MIGRANT must be coded as free – directly certified SNAP. Students coded as TANF only or MIGRANT only must be coded as free – directly certified TANF or free – directly certified MIGRANT respectively.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MIGRANT only statuses do not extend eligibility.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42</a:t>
            </a:fld>
            <a:endParaRPr lang="en-US"/>
          </a:p>
        </p:txBody>
      </p:sp>
    </p:spTree>
    <p:extLst>
      <p:ext uri="{BB962C8B-B14F-4D97-AF65-F5344CB8AC3E}">
        <p14:creationId xmlns:p14="http://schemas.microsoft.com/office/powerpoint/2010/main" val="1433984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0" baseline="0" dirty="0"/>
              <a:t>As a reminder…..</a:t>
            </a:r>
          </a:p>
          <a:p>
            <a:pPr defTabSz="933237">
              <a:defRPr/>
            </a:pPr>
            <a:endParaRPr lang="en-US" b="0" baseline="0" dirty="0"/>
          </a:p>
          <a:p>
            <a:pPr defTabSz="933237">
              <a:defRPr/>
            </a:pPr>
            <a:r>
              <a:rPr lang="en-US" b="0" baseline="0" dirty="0"/>
              <a:t>*</a:t>
            </a:r>
            <a:r>
              <a:rPr lang="en-US" dirty="0"/>
              <a:t>Communication Plan – Reach out to your district staff this summer to ensure clear concise information is known by all who need to know (superintendents, directors, I.T., district liaisons and October count coordinators). </a:t>
            </a:r>
          </a:p>
          <a:p>
            <a:pPr defTabSz="933237">
              <a:defRPr/>
            </a:pPr>
            <a:endParaRPr lang="en-US" dirty="0"/>
          </a:p>
          <a:p>
            <a:pPr defTabSz="933237">
              <a:defRPr/>
            </a:pPr>
            <a:r>
              <a:rPr lang="en-US" dirty="0"/>
              <a:t>*Be an advocate for your district to maximize funding! </a:t>
            </a:r>
          </a:p>
          <a:p>
            <a:pPr marL="171450" indent="-171450" defTabSz="933237">
              <a:buFont typeface="Arial" panose="020B0604020202020204" pitchFamily="34" charset="0"/>
              <a:buChar char="•"/>
              <a:defRPr/>
            </a:pPr>
            <a:r>
              <a:rPr lang="en-US" dirty="0"/>
              <a:t>Encourage departments work together to ensure ALL enrolled students can be incorporated into a direct certification upload and those matched students are then reported back to the appropriate school sites. </a:t>
            </a:r>
          </a:p>
          <a:p>
            <a:pPr marL="171450" indent="-171450" defTabSz="933237">
              <a:buFont typeface="Arial" panose="020B0604020202020204" pitchFamily="34" charset="0"/>
              <a:buChar char="•"/>
              <a:defRPr/>
            </a:pPr>
            <a:r>
              <a:rPr lang="en-US" dirty="0"/>
              <a:t>ANY matched student can be reported as free lunch eligible in October 1 Count reporting which directly results in your district receiving MORE funding. </a:t>
            </a:r>
          </a:p>
          <a:p>
            <a:pPr marL="171450" indent="-171450" defTabSz="933237">
              <a:buFont typeface="Arial" panose="020B0604020202020204" pitchFamily="34" charset="0"/>
              <a:buChar char="•"/>
              <a:defRPr/>
            </a:pPr>
            <a:r>
              <a:rPr lang="en-US" dirty="0"/>
              <a:t>It is an allowable practice, and we encourage nutrition services, to charge a flat rate on time spent uploading students and reporting match students back to school sites. </a:t>
            </a:r>
          </a:p>
          <a:p>
            <a:pPr defTabSz="933237">
              <a:defRPr/>
            </a:pPr>
            <a:endParaRPr lang="en-US" dirty="0"/>
          </a:p>
          <a:p>
            <a:endParaRPr lang="en-US" b="0" baseline="0" dirty="0"/>
          </a:p>
          <a:p>
            <a:pPr marL="174982" indent="-174982">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A995EF9D-2794-47AA-B87D-5B456456569E}" type="slidenum">
              <a:rPr lang="en-US" smtClean="0"/>
              <a:t>43</a:t>
            </a:fld>
            <a:endParaRPr lang="en-US"/>
          </a:p>
        </p:txBody>
      </p:sp>
    </p:spTree>
    <p:extLst>
      <p:ext uri="{BB962C8B-B14F-4D97-AF65-F5344CB8AC3E}">
        <p14:creationId xmlns:p14="http://schemas.microsoft.com/office/powerpoint/2010/main" val="2729484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Items:</a:t>
            </a:r>
          </a:p>
          <a:p>
            <a:r>
              <a:rPr lang="en-US" dirty="0"/>
              <a:t>1.</a:t>
            </a:r>
            <a:r>
              <a:rPr lang="en-US" baseline="0" dirty="0"/>
              <a:t> How will you reach out to other district staff to upload ALL Enrolled students and get that information back to appropriate school sites? 2. What resource might you need?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44</a:t>
            </a:fld>
            <a:endParaRPr lang="en-US"/>
          </a:p>
        </p:txBody>
      </p:sp>
    </p:spTree>
    <p:extLst>
      <p:ext uri="{BB962C8B-B14F-4D97-AF65-F5344CB8AC3E}">
        <p14:creationId xmlns:p14="http://schemas.microsoft.com/office/powerpoint/2010/main" val="1399145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132">
              <a:defRPr/>
            </a:pPr>
            <a:r>
              <a:rPr lang="en-US" dirty="0"/>
              <a:t>There are two types of Direct Certification:</a:t>
            </a:r>
          </a:p>
          <a:p>
            <a:pPr defTabSz="934132">
              <a:defRPr/>
            </a:pPr>
            <a:r>
              <a:rPr lang="en-US" dirty="0"/>
              <a:t>1. DC for Assistance Programs (SNAP, TANF and FDPIR)</a:t>
            </a:r>
          </a:p>
          <a:p>
            <a:pPr marL="152495" indent="-168882" defTabSz="934132">
              <a:buFont typeface="Arial" panose="020B0604020202020204" pitchFamily="34" charset="0"/>
              <a:buChar char="•"/>
              <a:defRPr/>
            </a:pPr>
            <a:r>
              <a:rPr lang="en-US" dirty="0"/>
              <a:t>Supplemental Nutrition Assistance Program (SNAP): SNAP offers nutrition assistance to millions of eligible, low-income individuals and families and provides economic benefits to communities. Children from households that receive benefits under SNAP are deemed categorically eligible for free school meals.</a:t>
            </a:r>
          </a:p>
          <a:p>
            <a:pPr marL="152495" indent="-168882" defTabSz="934132">
              <a:buFont typeface="Arial" panose="020B0604020202020204" pitchFamily="34" charset="0"/>
              <a:buChar char="•"/>
              <a:defRPr/>
            </a:pPr>
            <a:r>
              <a:rPr lang="en-US" dirty="0"/>
              <a:t>Temporary Assistance for Needy Families (TANF): A Federal designation for a State-funded program under Part A of Title IV of the Social Security Act. Each State has its own name and acronym for the program. In Colorado, this program is called CO Works.</a:t>
            </a:r>
          </a:p>
          <a:p>
            <a:pPr marL="152495" indent="-168882" defTabSz="934132">
              <a:buFont typeface="Arial" panose="020B0604020202020204" pitchFamily="34" charset="0"/>
              <a:buChar char="•"/>
              <a:defRPr/>
            </a:pPr>
            <a:r>
              <a:rPr lang="en-US" dirty="0"/>
              <a:t>Food Distribution Program on Indian Reservations (FDPIR): FDPIR is a Federal program that provides United States Department of Agriculture foods to low-income households living on Indian reservations, and to Native American families residing in designated areas near reservations. Children from households that receive benefits from FDPIR are deemed categorically eligible for free school meals.</a:t>
            </a:r>
          </a:p>
          <a:p>
            <a:pPr defTabSz="934132">
              <a:defRPr/>
            </a:pPr>
            <a:endParaRPr lang="en-US" dirty="0"/>
          </a:p>
          <a:p>
            <a:pPr defTabSz="934132">
              <a:defRPr/>
            </a:pPr>
            <a:r>
              <a:rPr lang="en-US" dirty="0"/>
              <a:t>Certification through assistance programs must be extended to members of the entire household. This is done through extended eligibility which we will cover in greater detail later. </a:t>
            </a:r>
          </a:p>
          <a:p>
            <a:pPr defTabSz="934132">
              <a:defRPr/>
            </a:pPr>
            <a:endParaRPr lang="en-US" dirty="0"/>
          </a:p>
          <a:p>
            <a:pPr>
              <a:lnSpc>
                <a:spcPct val="115000"/>
              </a:lnSpc>
            </a:pPr>
            <a:r>
              <a:rPr lang="en-US" dirty="0"/>
              <a:t>2. Direct Certification for Other Source Categorical Eligibility (OSCE) programs (homeless, migrant, foster, runaway, administrator apps or head start) require liaison confirmation via lists. This type of eligibility is student specific and does not extend to other children in the household. </a:t>
            </a:r>
          </a:p>
          <a:p>
            <a:pPr>
              <a:lnSpc>
                <a:spcPct val="115000"/>
              </a:lnSpc>
            </a:pPr>
            <a:endParaRPr lang="en-US" dirty="0">
              <a:solidFill>
                <a:srgbClr val="000000"/>
              </a:solidFill>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dirty="0">
                <a:solidFill>
                  <a:srgbClr val="000000"/>
                </a:solidFill>
                <a:ea typeface="Times New Roman"/>
                <a:cs typeface="Times New Roman"/>
              </a:rPr>
              <a:t>Local school officials may complete an application for a child known to be eligible if the household fails to apply. When exercising this option, the school official must complete an application on behalf of the child based on the best household size and income information. </a:t>
            </a:r>
            <a:r>
              <a:rPr lang="en-US" i="0" dirty="0">
                <a:solidFill>
                  <a:srgbClr val="000000"/>
                </a:solidFill>
                <a:ea typeface="Times New Roman"/>
                <a:cs typeface="Times New Roman"/>
              </a:rPr>
              <a:t>Refer p 42 of Eligibility Manual.</a:t>
            </a:r>
          </a:p>
          <a:p>
            <a:pPr>
              <a:lnSpc>
                <a:spcPct val="115000"/>
              </a:lnSpc>
            </a:pPr>
            <a:r>
              <a:rPr lang="en-US" dirty="0">
                <a:solidFill>
                  <a:srgbClr val="000000"/>
                </a:solidFill>
                <a:ea typeface="Times New Roman"/>
                <a:cs typeface="Times New Roman"/>
              </a:rPr>
              <a:t>The source of the information must be noted on the application. Names of household members, the last four digits of the social security number, and signature of an adult household member is </a:t>
            </a:r>
            <a:r>
              <a:rPr lang="en-US">
                <a:solidFill>
                  <a:srgbClr val="000000"/>
                </a:solidFill>
                <a:ea typeface="Times New Roman"/>
                <a:cs typeface="Times New Roman"/>
              </a:rPr>
              <a:t>not required, </a:t>
            </a:r>
            <a:r>
              <a:rPr lang="en-US" dirty="0">
                <a:solidFill>
                  <a:srgbClr val="000000"/>
                </a:solidFill>
                <a:ea typeface="Times New Roman"/>
                <a:cs typeface="Times New Roman"/>
              </a:rPr>
              <a:t>and the household must be notified the child has been certified. There are extreme cases when the child’s well being may be jeopardized by sending notification and School Nutrition is happy to work with you in these situations. Please call us for guidance. </a:t>
            </a:r>
            <a:endParaRPr lang="en-US" dirty="0">
              <a:ea typeface="Times New Roman"/>
              <a:cs typeface="Times New Roman"/>
            </a:endParaRPr>
          </a:p>
          <a:p>
            <a:pPr>
              <a:lnSpc>
                <a:spcPct val="115000"/>
              </a:lnSpc>
            </a:pPr>
            <a:r>
              <a:rPr lang="en-US" dirty="0">
                <a:solidFill>
                  <a:srgbClr val="000000"/>
                </a:solidFill>
                <a:ea typeface="Times New Roman"/>
                <a:cs typeface="Times New Roman"/>
              </a:rPr>
              <a:t> </a:t>
            </a:r>
            <a:endParaRPr lang="en-US" dirty="0">
              <a:ea typeface="Times New Roman"/>
              <a:cs typeface="Times New Roman"/>
            </a:endParaRPr>
          </a:p>
          <a:p>
            <a:pPr defTabSz="934132">
              <a:defRPr/>
            </a:pPr>
            <a:endParaRPr lang="en-US" dirty="0"/>
          </a:p>
          <a:p>
            <a:pPr marL="168882" indent="-168882" defTabSz="934132">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45</a:t>
            </a:fld>
            <a:endParaRPr lang="en-US"/>
          </a:p>
        </p:txBody>
      </p:sp>
    </p:spTree>
    <p:extLst>
      <p:ext uri="{BB962C8B-B14F-4D97-AF65-F5344CB8AC3E}">
        <p14:creationId xmlns:p14="http://schemas.microsoft.com/office/powerpoint/2010/main" val="2780201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Tahoma" pitchFamily="34" charset="0"/>
              </a:rPr>
              <a:t>Case Number and Migrant Applications - </a:t>
            </a:r>
            <a:r>
              <a:rPr lang="en-US" dirty="0">
                <a:latin typeface="+mn-lt"/>
              </a:rPr>
              <a:t>The DC module</a:t>
            </a:r>
            <a:r>
              <a:rPr lang="en-US" baseline="0" dirty="0">
                <a:latin typeface="+mn-lt"/>
              </a:rPr>
              <a:t> has an </a:t>
            </a:r>
            <a:r>
              <a:rPr lang="en-US" b="1" baseline="0" dirty="0">
                <a:latin typeface="+mn-lt"/>
              </a:rPr>
              <a:t>individual student lookup feature</a:t>
            </a:r>
            <a:r>
              <a:rPr lang="en-US" baseline="0" dirty="0">
                <a:latin typeface="+mn-lt"/>
              </a:rPr>
              <a:t> which you can use to look up specific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Show next slide to locate within Portal, then return to this page.</a:t>
            </a:r>
            <a:endParaRPr lang="en-US" sz="1200" dirty="0">
              <a:solidFill>
                <a:schemeClr val="tx1"/>
              </a:solidFill>
            </a:endParaRPr>
          </a:p>
          <a:p>
            <a:endParaRPr lang="en-US" baseline="0" dirty="0">
              <a:latin typeface="+mn-lt"/>
            </a:endParaRPr>
          </a:p>
          <a:p>
            <a:r>
              <a:rPr lang="en-US" baseline="0" dirty="0">
                <a:latin typeface="+mn-lt"/>
              </a:rPr>
              <a:t>This module is also where you can attempt to directly certify SNAP, TANF and Migrant applications. You can search by case number and it will show you whether the number is valid or not. You can search for Migrant students by entering first name, last name and DOB. If you cannot match based on case number or student information, SFA can choose to follow up with the household or verify the application for cause. </a:t>
            </a:r>
          </a:p>
          <a:p>
            <a:pPr defTabSz="933237">
              <a:defRPr/>
            </a:pPr>
            <a:endParaRPr lang="en-US" baseline="0" dirty="0">
              <a:latin typeface="+mn-lt"/>
            </a:endParaRPr>
          </a:p>
          <a:p>
            <a:pPr defTabSz="933237">
              <a:defRPr/>
            </a:pPr>
            <a:r>
              <a:rPr lang="en-US" baseline="0" dirty="0">
                <a:latin typeface="+mn-lt"/>
              </a:rPr>
              <a:t>When a match is found, date the application, extend benefits to all students in the household and file separately from approved applications. These students will now all be updated to a direct certification status, not eligible based off an application. </a:t>
            </a:r>
            <a:endParaRPr lang="en-US" dirty="0">
              <a:latin typeface="+mn-lt"/>
            </a:endParaRPr>
          </a:p>
          <a:p>
            <a:endParaRPr lang="en-US" dirty="0">
              <a:latin typeface="+mn-lt"/>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806087" indent="-310033">
              <a:defRPr>
                <a:solidFill>
                  <a:schemeClr val="tx1"/>
                </a:solidFill>
                <a:latin typeface="Garamond" pitchFamily="18" charset="0"/>
              </a:defRPr>
            </a:lvl2pPr>
            <a:lvl3pPr marL="1240134" indent="-248026">
              <a:defRPr>
                <a:solidFill>
                  <a:schemeClr val="tx1"/>
                </a:solidFill>
                <a:latin typeface="Garamond" pitchFamily="18" charset="0"/>
              </a:defRPr>
            </a:lvl3pPr>
            <a:lvl4pPr marL="1736187" indent="-248026">
              <a:defRPr>
                <a:solidFill>
                  <a:schemeClr val="tx1"/>
                </a:solidFill>
                <a:latin typeface="Garamond" pitchFamily="18" charset="0"/>
              </a:defRPr>
            </a:lvl4pPr>
            <a:lvl5pPr marL="2232241" indent="-248026">
              <a:defRPr>
                <a:solidFill>
                  <a:schemeClr val="tx1"/>
                </a:solidFill>
                <a:latin typeface="Garamond" pitchFamily="18" charset="0"/>
              </a:defRPr>
            </a:lvl5pPr>
            <a:lvl6pPr marL="2728294" indent="-248026" eaLnBrk="0" fontAlgn="base" hangingPunct="0">
              <a:spcBef>
                <a:spcPct val="0"/>
              </a:spcBef>
              <a:spcAft>
                <a:spcPct val="0"/>
              </a:spcAft>
              <a:defRPr>
                <a:solidFill>
                  <a:schemeClr val="tx1"/>
                </a:solidFill>
                <a:latin typeface="Garamond" pitchFamily="18" charset="0"/>
              </a:defRPr>
            </a:lvl6pPr>
            <a:lvl7pPr marL="3224347" indent="-248026" eaLnBrk="0" fontAlgn="base" hangingPunct="0">
              <a:spcBef>
                <a:spcPct val="0"/>
              </a:spcBef>
              <a:spcAft>
                <a:spcPct val="0"/>
              </a:spcAft>
              <a:defRPr>
                <a:solidFill>
                  <a:schemeClr val="tx1"/>
                </a:solidFill>
                <a:latin typeface="Garamond" pitchFamily="18" charset="0"/>
              </a:defRPr>
            </a:lvl7pPr>
            <a:lvl8pPr marL="3720401" indent="-248026" eaLnBrk="0" fontAlgn="base" hangingPunct="0">
              <a:spcBef>
                <a:spcPct val="0"/>
              </a:spcBef>
              <a:spcAft>
                <a:spcPct val="0"/>
              </a:spcAft>
              <a:defRPr>
                <a:solidFill>
                  <a:schemeClr val="tx1"/>
                </a:solidFill>
                <a:latin typeface="Garamond" pitchFamily="18" charset="0"/>
              </a:defRPr>
            </a:lvl8pPr>
            <a:lvl9pPr marL="4216455" indent="-248026" eaLnBrk="0" fontAlgn="base" hangingPunct="0">
              <a:spcBef>
                <a:spcPct val="0"/>
              </a:spcBef>
              <a:spcAft>
                <a:spcPct val="0"/>
              </a:spcAft>
              <a:defRPr>
                <a:solidFill>
                  <a:schemeClr val="tx1"/>
                </a:solidFill>
                <a:latin typeface="Garamond" pitchFamily="18" charset="0"/>
              </a:defRPr>
            </a:lvl9pPr>
          </a:lstStyle>
          <a:p>
            <a:fld id="{2DEFF360-2CAB-4E2C-A277-1FEFB84048AC}" type="slidenum">
              <a:rPr lang="en-US" smtClean="0">
                <a:latin typeface="Arial" pitchFamily="34" charset="0"/>
              </a:rPr>
              <a:pPr/>
              <a:t>46</a:t>
            </a:fld>
            <a:endParaRPr lang="en-US" dirty="0">
              <a:latin typeface="Arial" pitchFamily="34" charset="0"/>
            </a:endParaRPr>
          </a:p>
        </p:txBody>
      </p:sp>
    </p:spTree>
    <p:extLst>
      <p:ext uri="{BB962C8B-B14F-4D97-AF65-F5344CB8AC3E}">
        <p14:creationId xmlns:p14="http://schemas.microsoft.com/office/powerpoint/2010/main" val="1005537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Individual Student Lookup feature allows you to look up students one at a time. This can be useful for new students throughout the year, validating case numbers and/or validating Migrant eligibility without needing to upload an entire enrollment file. </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47</a:t>
            </a:fld>
            <a:endParaRPr lang="en-US"/>
          </a:p>
        </p:txBody>
      </p:sp>
    </p:spTree>
    <p:extLst>
      <p:ext uri="{BB962C8B-B14F-4D97-AF65-F5344CB8AC3E}">
        <p14:creationId xmlns:p14="http://schemas.microsoft.com/office/powerpoint/2010/main" val="1853522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Extended</a:t>
            </a:r>
            <a:r>
              <a:rPr lang="en-US" baseline="0" dirty="0"/>
              <a:t> eligibility: A </a:t>
            </a:r>
            <a:r>
              <a:rPr lang="en-US" dirty="0"/>
              <a:t>child or other household member’s receipt of benefits from an Assistance Program automatically extends eligibility for free benefits to all children who are members of the household. Applies to applications and the Direct Certification process.</a:t>
            </a:r>
            <a:r>
              <a:rPr lang="en-US" baseline="0" dirty="0"/>
              <a:t> </a:t>
            </a:r>
          </a:p>
          <a:p>
            <a:endParaRPr lang="en-US" dirty="0"/>
          </a:p>
          <a:p>
            <a:r>
              <a:rPr lang="en-US" dirty="0"/>
              <a:t>If one student is matched on Direct Certification (as</a:t>
            </a:r>
            <a:r>
              <a:rPr lang="en-US" baseline="0" dirty="0"/>
              <a:t> SNAP or TANF only, does not apply to MIGRANT only status) </a:t>
            </a:r>
            <a:r>
              <a:rPr lang="en-US" dirty="0"/>
              <a:t>but other students are not matched but live in the same household, free meal benefits must be extended to all children in household.</a:t>
            </a:r>
          </a:p>
          <a:p>
            <a:pPr defTabSz="933237">
              <a:defRPr/>
            </a:pPr>
            <a:endParaRPr lang="en-US" dirty="0"/>
          </a:p>
          <a:p>
            <a:pPr defTabSz="933237">
              <a:defRPr/>
            </a:pPr>
            <a:r>
              <a:rPr lang="en-US" dirty="0"/>
              <a:t>SFAs must ensure that children in a household that lists an assistance program (SNAP, TANF, FDPIR) case number on an application for any household member are provided free meal benefits. </a:t>
            </a:r>
          </a:p>
          <a:p>
            <a:endParaRPr lang="en-US" dirty="0"/>
          </a:p>
          <a:p>
            <a:r>
              <a:rPr lang="en-US" dirty="0"/>
              <a:t>SFA must keep documentation of the names of students with extended eligibility, the date benefits were issued, and the signature/initials of the official.</a:t>
            </a:r>
          </a:p>
          <a:p>
            <a:endParaRPr lang="en-US" dirty="0"/>
          </a:p>
          <a:p>
            <a:r>
              <a:rPr lang="en-US" dirty="0"/>
              <a:t>Something great to remember is to try and obtain an incoming kindergarten list before school starts so you are able to extend benefits to those kiddos, too. </a:t>
            </a:r>
          </a:p>
          <a:p>
            <a:endParaRPr lang="en-US" dirty="0">
              <a:cs typeface="Arial" panose="020B0604020202020204" pitchFamily="34" charset="0"/>
            </a:endParaRPr>
          </a:p>
          <a:p>
            <a:r>
              <a:rPr lang="en-US" dirty="0">
                <a:cs typeface="Arial" panose="020B0604020202020204" pitchFamily="34" charset="0"/>
              </a:rPr>
              <a:t>Your software most likely has reports that will automatically extend eligibility based on household</a:t>
            </a:r>
            <a:r>
              <a:rPr lang="en-US" baseline="0" dirty="0">
                <a:cs typeface="Arial" panose="020B0604020202020204" pitchFamily="34" charset="0"/>
              </a:rPr>
              <a:t> address. It’s imperative you’re system is tracking this and/or you’re manually tracking this. Documentation for extended eligibility is a requirement and requested during ARs. </a:t>
            </a:r>
          </a:p>
          <a:p>
            <a:endParaRPr lang="en-US" baseline="0" dirty="0">
              <a:cs typeface="Arial" panose="020B0604020202020204" pitchFamily="34" charset="0"/>
            </a:endParaRPr>
          </a:p>
          <a:p>
            <a:pPr defTabSz="933237">
              <a:defRPr/>
            </a:pPr>
            <a:r>
              <a:rPr lang="en-US" b="1" dirty="0">
                <a:cs typeface="Arial" panose="020B0604020202020204" pitchFamily="34" charset="0"/>
              </a:rPr>
              <a:t>Reference the </a:t>
            </a:r>
            <a:r>
              <a:rPr lang="en-US" b="1" baseline="0" dirty="0">
                <a:cs typeface="Arial" panose="020B0604020202020204" pitchFamily="34" charset="0"/>
              </a:rPr>
              <a:t>USDA Extended Eligibility Q&amp;A in handout packet – will use for polling questions on next 3 slides.</a:t>
            </a:r>
            <a:endParaRPr lang="en-US" b="1" dirty="0">
              <a:cs typeface="Arial" panose="020B0604020202020204" pitchFamily="34" charset="0"/>
            </a:endParaRPr>
          </a:p>
          <a:p>
            <a:endParaRPr lang="en-US" dirty="0">
              <a:cs typeface="Arial" panose="020B0604020202020204" pitchFamily="34" charset="0"/>
            </a:endParaRPr>
          </a:p>
        </p:txBody>
      </p:sp>
      <p:sp>
        <p:nvSpPr>
          <p:cNvPr id="4" name="Header Placeholder 3"/>
          <p:cNvSpPr>
            <a:spLocks noGrp="1"/>
          </p:cNvSpPr>
          <p:nvPr>
            <p:ph type="hdr" sz="quarter" idx="10"/>
          </p:nvPr>
        </p:nvSpPr>
        <p:spPr>
          <a:xfrm>
            <a:off x="1" y="7"/>
            <a:ext cx="3116609" cy="473859"/>
          </a:xfrm>
          <a:prstGeom prst="rect">
            <a:avLst/>
          </a:prstGeom>
        </p:spPr>
        <p:txBody>
          <a:bodyPr lIns="90094" tIns="45047" rIns="90094" bIns="45047"/>
          <a:lstStyle/>
          <a:p>
            <a:endParaRPr lang="en-US" dirty="0">
              <a:solidFill>
                <a:prstClr val="black"/>
              </a:solidFill>
            </a:endParaRPr>
          </a:p>
        </p:txBody>
      </p:sp>
      <p:sp>
        <p:nvSpPr>
          <p:cNvPr id="6" name="Footer Placeholder 5"/>
          <p:cNvSpPr>
            <a:spLocks noGrp="1"/>
          </p:cNvSpPr>
          <p:nvPr>
            <p:ph type="ftr" sz="quarter" idx="12"/>
          </p:nvPr>
        </p:nvSpPr>
        <p:spPr>
          <a:xfrm>
            <a:off x="1" y="9001685"/>
            <a:ext cx="3116609" cy="473859"/>
          </a:xfrm>
          <a:prstGeom prst="rect">
            <a:avLst/>
          </a:prstGeom>
        </p:spPr>
        <p:txBody>
          <a:bodyPr lIns="90094" tIns="45047" rIns="90094" bIns="45047"/>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77665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3 from USDA memo – Q&amp;A on Extending Categorical Eligibility; in handout packet under resources)</a:t>
            </a:r>
          </a:p>
          <a:p>
            <a:endParaRPr lang="en-US" dirty="0"/>
          </a:p>
          <a:p>
            <a:r>
              <a:rPr lang="en-US" dirty="0"/>
              <a:t>*Read scenario and question, then pull up poll question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 question: </a:t>
            </a:r>
            <a:r>
              <a:rPr lang="en-US" sz="1200" dirty="0"/>
              <a:t>When would free meal benefits begin for the additional children who were not identified through the direct certification process?</a:t>
            </a:r>
          </a:p>
          <a:p>
            <a:pPr marL="228600" indent="-228600">
              <a:buAutoNum type="alphaUcPeriod"/>
            </a:pPr>
            <a:r>
              <a:rPr lang="en-US" dirty="0"/>
              <a:t>On the date these children are certified as eligible**</a:t>
            </a:r>
          </a:p>
          <a:p>
            <a:pPr marL="228600" indent="-228600">
              <a:buAutoNum type="alphaUcPeriod"/>
            </a:pPr>
            <a:r>
              <a:rPr lang="en-US" dirty="0"/>
              <a:t>Backdate meal benefits to the date the first child was certified as eligible</a:t>
            </a:r>
          </a:p>
          <a:p>
            <a:pPr marL="0" indent="0">
              <a:buNone/>
            </a:pPr>
            <a:endParaRPr lang="en-US" dirty="0"/>
          </a:p>
          <a:p>
            <a:pPr marL="0" indent="0">
              <a:buNone/>
            </a:pPr>
            <a:r>
              <a:rPr lang="en-US" b="1" baseline="0" dirty="0">
                <a:cs typeface="Arial" panose="020B0604020202020204" pitchFamily="34" charset="0"/>
              </a:rPr>
              <a:t>Eligibility starts the date the benefits are extended - benefits cannot be back-dated for extended eligible students.</a:t>
            </a:r>
            <a:endParaRPr lang="en-US" dirty="0"/>
          </a:p>
          <a:p>
            <a:pPr marL="0" indent="0">
              <a:buNone/>
            </a:pPr>
            <a:r>
              <a:rPr lang="en-US" dirty="0"/>
              <a:t>(Memo answer: </a:t>
            </a:r>
            <a:r>
              <a:rPr lang="en-US" sz="1800" b="0" i="0" u="none" strike="noStrike" baseline="0" dirty="0">
                <a:solidFill>
                  <a:srgbClr val="000000"/>
                </a:solidFill>
                <a:latin typeface="Times New Roman" panose="02020603050405020304" pitchFamily="18" charset="0"/>
              </a:rPr>
              <a:t>Benefits would begin on the date these children are certified as eligible. The children are not eligible for retroactive benefits, and the LEA cannot claim free meals for these children retroactively. This also applies to children who become eligible for SNAP, FDPIR or TANF benefits or who submit an application with a case number during the school year.)</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215295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big picture</a:t>
            </a:r>
            <a:r>
              <a:rPr lang="en-US" baseline="0" dirty="0"/>
              <a:t> of the free and reduced-price school meal program and how eligibility is determined.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a:p>
        </p:txBody>
      </p:sp>
    </p:spTree>
    <p:extLst>
      <p:ext uri="{BB962C8B-B14F-4D97-AF65-F5344CB8AC3E}">
        <p14:creationId xmlns:p14="http://schemas.microsoft.com/office/powerpoint/2010/main" val="187612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4 from USDA memo – Q&amp;A on Extending Categorical Eligibility; in handout packet under resources)</a:t>
            </a:r>
          </a:p>
          <a:p>
            <a:endParaRPr lang="en-US" dirty="0"/>
          </a:p>
          <a:p>
            <a:r>
              <a:rPr lang="en-US" dirty="0"/>
              <a:t>*Read scenario and question, then pull up poll question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 question: </a:t>
            </a:r>
            <a:r>
              <a:rPr lang="en-US" sz="1200" dirty="0"/>
              <a:t>Is eligibility extended to other children in the household?</a:t>
            </a:r>
          </a:p>
          <a:p>
            <a:pPr marL="228600" indent="-228600">
              <a:buAutoNum type="alphaUcPeriod"/>
            </a:pPr>
            <a:r>
              <a:rPr lang="en-US" dirty="0"/>
              <a:t>Yes</a:t>
            </a:r>
          </a:p>
          <a:p>
            <a:pPr marL="228600" indent="-228600">
              <a:buAutoNum type="alphaUcPeriod"/>
            </a:pPr>
            <a:r>
              <a:rPr lang="en-US" dirty="0"/>
              <a:t>No**</a:t>
            </a:r>
          </a:p>
          <a:p>
            <a:pPr marL="228600" indent="-228600">
              <a:buAutoNum type="alphaUcPeriod"/>
            </a:pPr>
            <a:endParaRPr lang="en-US" dirty="0"/>
          </a:p>
          <a:p>
            <a:pPr marL="0" indent="0">
              <a:buNone/>
            </a:pPr>
            <a:r>
              <a:rPr lang="en-US" b="1" baseline="0" dirty="0">
                <a:cs typeface="Arial" panose="020B0604020202020204" pitchFamily="34" charset="0"/>
              </a:rPr>
              <a:t>benefits do not extend to OSCE types (Migrant, Head Start, Runaway, Foster and Homeless)</a:t>
            </a:r>
            <a:endParaRPr lang="en-US" dirty="0"/>
          </a:p>
          <a:p>
            <a:pPr marL="0" indent="0">
              <a:buNone/>
            </a:pPr>
            <a:r>
              <a:rPr lang="en-US" sz="1800" b="0" i="0" u="none" strike="noStrike" baseline="0" dirty="0">
                <a:solidFill>
                  <a:srgbClr val="000000"/>
                </a:solidFill>
                <a:latin typeface="Times New Roman" panose="02020603050405020304" pitchFamily="18" charset="0"/>
              </a:rPr>
              <a:t>(Memo answer: No. This policy applies only to children receiving SNAP, FDPIR, or TANF benefits.)</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3428477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16 from USDA memo – Q&amp;A on Extending Categorical Eligibility; in handout packet under resources)</a:t>
            </a:r>
          </a:p>
          <a:p>
            <a:endParaRPr lang="en-US" dirty="0"/>
          </a:p>
          <a:p>
            <a:r>
              <a:rPr lang="en-US" dirty="0"/>
              <a:t>*Read scenario and question, then pull up poll question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 question: </a:t>
            </a:r>
            <a:r>
              <a:rPr lang="en-US" sz="1200" dirty="0"/>
              <a:t>Can eligibility be extended to children in both households?</a:t>
            </a:r>
          </a:p>
          <a:p>
            <a:pPr marL="228600" indent="-228600">
              <a:buAutoNum type="alphaUcPeriod"/>
            </a:pPr>
            <a:r>
              <a:rPr lang="en-US" dirty="0"/>
              <a:t>Yes**</a:t>
            </a:r>
          </a:p>
          <a:p>
            <a:pPr marL="228600" indent="-228600">
              <a:buAutoNum type="alphaUcPeriod"/>
            </a:pPr>
            <a:r>
              <a:rPr lang="en-US" dirty="0"/>
              <a:t>No</a:t>
            </a:r>
          </a:p>
          <a:p>
            <a:pPr marL="0" indent="0">
              <a:buNone/>
            </a:pPr>
            <a:endParaRPr lang="en-US" dirty="0"/>
          </a:p>
          <a:p>
            <a:pPr marL="0" indent="0">
              <a:buNone/>
            </a:pPr>
            <a:r>
              <a:rPr lang="en-US" b="1" baseline="0" dirty="0">
                <a:cs typeface="Arial" panose="020B0604020202020204" pitchFamily="34" charset="0"/>
              </a:rPr>
              <a:t>DC kiddos in split households can extend eligibility to both households.</a:t>
            </a:r>
            <a:endParaRPr lang="en-US" dirty="0"/>
          </a:p>
          <a:p>
            <a:r>
              <a:rPr lang="en-US" sz="1800" b="0" i="0" u="none" strike="noStrike" baseline="0" dirty="0">
                <a:solidFill>
                  <a:srgbClr val="000000"/>
                </a:solidFill>
                <a:latin typeface="Times New Roman" panose="02020603050405020304" pitchFamily="18" charset="0"/>
              </a:rPr>
              <a:t>(Memo answer: If a child is determined eligible for free meals because he/she receives SNAP, FDPIR or TANF benefits in one parent’s household, he/she retains eligibility for free meals regardless of where the child is living for the remainder of the certification period. When that child is residing in the second parent’s household, the child is a member of that household and because he/she was determined eligible for free meals based on receipt of SNAP, FDPIR or TANF benefits, eligibility extends to other children in that household. </a:t>
            </a:r>
          </a:p>
          <a:p>
            <a:r>
              <a:rPr lang="en-US" sz="1800" b="0" i="0" u="none" strike="noStrike" baseline="0" dirty="0">
                <a:solidFill>
                  <a:srgbClr val="000000"/>
                </a:solidFill>
                <a:latin typeface="Times New Roman" panose="02020603050405020304" pitchFamily="18" charset="0"/>
              </a:rPr>
              <a:t>If a child is not determined eligible for free meals based on his/her own receipt of SNAP, FDPIR, or TANF benefits, but on the extended eligibility from another family member in the first parent’s household, eligibility is not extended to other members of the second parent’s household.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18891341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Break</a:t>
            </a:r>
          </a:p>
        </p:txBody>
      </p:sp>
      <p:sp>
        <p:nvSpPr>
          <p:cNvPr id="4" name="Slide Number Placeholder 3"/>
          <p:cNvSpPr>
            <a:spLocks noGrp="1"/>
          </p:cNvSpPr>
          <p:nvPr>
            <p:ph type="sldNum" sz="quarter" idx="10"/>
          </p:nvPr>
        </p:nvSpPr>
        <p:spPr/>
        <p:txBody>
          <a:bodyPr/>
          <a:lstStyle/>
          <a:p>
            <a:fld id="{976AB643-1C83-46B1-A4FF-8E4A58FA665A}" type="slidenum">
              <a:rPr lang="en-US" smtClean="0"/>
              <a:t>52</a:t>
            </a:fld>
            <a:endParaRPr lang="en-US"/>
          </a:p>
        </p:txBody>
      </p:sp>
    </p:spTree>
    <p:extLst>
      <p:ext uri="{BB962C8B-B14F-4D97-AF65-F5344CB8AC3E}">
        <p14:creationId xmlns:p14="http://schemas.microsoft.com/office/powerpoint/2010/main" val="21818547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362025"/>
          </a:xfrm>
        </p:spPr>
        <p:txBody>
          <a:bodyPr/>
          <a:lstStyle/>
          <a:p>
            <a:pPr defTabSz="933110">
              <a:tabLst>
                <a:tab pos="466555" algn="l"/>
              </a:tabLst>
              <a:defRPr/>
            </a:pPr>
            <a:r>
              <a:rPr lang="en-US" dirty="0">
                <a:latin typeface="Calibri" panose="020F0502020204030204" pitchFamily="34" charset="0"/>
                <a:ea typeface="Calibri" panose="020F0502020204030204" pitchFamily="34" charset="0"/>
                <a:cs typeface="Times New Roman" panose="02020603050405020304" pitchFamily="18" charset="0"/>
              </a:rPr>
              <a:t>Carryover of Eligibility: A child’s prior year’s eligibility remains in effect until a new eligibility determination is made or, if no determination is made, for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first </a:t>
            </a:r>
            <a:r>
              <a:rPr lang="en-US" dirty="0">
                <a:latin typeface="Calibri" panose="020F0502020204030204" pitchFamily="34" charset="0"/>
                <a:ea typeface="Calibri" panose="020F0502020204030204" pitchFamily="34" charset="0"/>
                <a:cs typeface="Times New Roman" panose="02020603050405020304" pitchFamily="18" charset="0"/>
              </a:rPr>
              <a:t>30 operating days.</a:t>
            </a:r>
          </a:p>
          <a:p>
            <a:pPr defTabSz="933110">
              <a:tabLst>
                <a:tab pos="466555" algn="l"/>
              </a:tabLs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tabLst>
                <a:tab pos="466555" algn="l"/>
              </a:tabLst>
            </a:pPr>
            <a:r>
              <a:rPr lang="en-US" dirty="0">
                <a:latin typeface="Calibri" panose="020F0502020204030204" pitchFamily="34" charset="0"/>
                <a:ea typeface="Calibri" panose="020F0502020204030204" pitchFamily="34" charset="0"/>
                <a:cs typeface="Times New Roman" panose="02020603050405020304" pitchFamily="18" charset="0"/>
              </a:rPr>
              <a:t>The carryover status is for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first</a:t>
            </a:r>
            <a:r>
              <a:rPr lang="en-US" dirty="0">
                <a:latin typeface="Calibri" panose="020F0502020204030204" pitchFamily="34" charset="0"/>
                <a:ea typeface="Calibri" panose="020F0502020204030204" pitchFamily="34" charset="0"/>
                <a:cs typeface="Times New Roman" panose="02020603050405020304" pitchFamily="18" charset="0"/>
              </a:rPr>
              <a:t> 30 operating days into the current school year, beginning with the first operating day of school. An operating day is defined as a day a reimbursable meal is served (SY20-21 first operating day is first day of instruction time); if the first day/operating day varies by school site and/or grade, the SFA must provide carryover based on each unique start date. We recommend working with your software vendor to make sure this is working correctly.</a:t>
            </a:r>
          </a:p>
          <a:p>
            <a:pPr>
              <a:tabLst>
                <a:tab pos="466555"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tabLst>
                <a:tab pos="466555" algn="l"/>
              </a:tabLst>
            </a:pPr>
            <a:r>
              <a:rPr lang="en-US" dirty="0">
                <a:latin typeface="Calibri" panose="020F0502020204030204" pitchFamily="34" charset="0"/>
                <a:ea typeface="Calibri" panose="020F0502020204030204" pitchFamily="34" charset="0"/>
                <a:cs typeface="Times New Roman" panose="02020603050405020304" pitchFamily="18" charset="0"/>
              </a:rPr>
              <a:t>Once a new eligibility determination has been made for the school year, it will supersede the carryover eligibility effective immediately.  The carryover period is not intended to allow schools to delay the processing of applications.</a:t>
            </a: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p>
          <a:p>
            <a:pPr>
              <a:tabLst>
                <a:tab pos="466555" algn="l"/>
              </a:tabLst>
            </a:pPr>
            <a:endPar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tabLst>
                <a:tab pos="466555" algn="l"/>
              </a:tabLst>
            </a:pPr>
            <a:r>
              <a:rPr lang="en-US" dirty="0">
                <a:latin typeface="Calibri" panose="020F0502020204030204" pitchFamily="34" charset="0"/>
                <a:ea typeface="Calibri" panose="020F0502020204030204" pitchFamily="34" charset="0"/>
                <a:cs typeface="Times New Roman" panose="02020603050405020304" pitchFamily="18" charset="0"/>
              </a:rPr>
              <a:t>If a household does not submit an application, or if children are not directly certified by the end of the carryover period, the SFA CANNOT send the household a denial notice (AKA adverse action). For example, if</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carryover ends October 2</a:t>
            </a:r>
            <a:r>
              <a:rPr lang="en-US"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nd</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those that did not re-apply or become DC change to paid on October 3</a:t>
            </a:r>
            <a:r>
              <a:rPr lang="en-US"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rd</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tabLst>
                <a:tab pos="466555" algn="l"/>
              </a:tabLst>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466555" algn="l"/>
              </a:tabLst>
            </a:pPr>
            <a:r>
              <a:rPr lang="en-US" u="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List of incoming kindergarten students. Add to last years application to provide carryover.</a:t>
            </a:r>
          </a:p>
          <a:p>
            <a:pPr>
              <a:tabLst>
                <a:tab pos="466555"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995EF9D-2794-47AA-B87D-5B456456569E}" type="slidenum">
              <a:rPr lang="en-US" smtClean="0"/>
              <a:t>53</a:t>
            </a:fld>
            <a:endParaRPr lang="en-US"/>
          </a:p>
        </p:txBody>
      </p:sp>
    </p:spTree>
    <p:extLst>
      <p:ext uri="{BB962C8B-B14F-4D97-AF65-F5344CB8AC3E}">
        <p14:creationId xmlns:p14="http://schemas.microsoft.com/office/powerpoint/2010/main" val="891109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0">
              <a:tabLst>
                <a:tab pos="466555" algn="l"/>
              </a:tabLst>
              <a:defRPr/>
            </a:pPr>
            <a:r>
              <a:rPr lang="en-US" dirty="0">
                <a:latin typeface="Calibri" panose="020F0502020204030204" pitchFamily="34" charset="0"/>
                <a:ea typeface="Calibri" panose="020F0502020204030204" pitchFamily="34" charset="0"/>
                <a:cs typeface="Times New Roman" panose="02020603050405020304" pitchFamily="18" charset="0"/>
              </a:rPr>
              <a:t>Help families</a:t>
            </a:r>
            <a:r>
              <a:rPr lang="en-US" baseline="0" dirty="0">
                <a:latin typeface="Calibri" panose="020F0502020204030204" pitchFamily="34" charset="0"/>
                <a:ea typeface="Calibri" panose="020F0502020204030204" pitchFamily="34" charset="0"/>
                <a:cs typeface="Times New Roman" panose="02020603050405020304" pitchFamily="18" charset="0"/>
              </a:rPr>
              <a:t> re-apply before they drop off. This will help with:</a:t>
            </a:r>
          </a:p>
          <a:p>
            <a:pPr marL="233309" indent="-233309" defTabSz="933110">
              <a:buFont typeface="Arial" panose="020B0604020202020204" pitchFamily="34" charset="0"/>
              <a:buAutoNum type="arabicPeriod"/>
              <a:tabLst>
                <a:tab pos="466555" algn="l"/>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Mitigating un-paid meal charges for those who do not re-apply and drop off</a:t>
            </a:r>
          </a:p>
          <a:p>
            <a:pPr marL="233309" indent="-233309" defTabSz="933110">
              <a:buFont typeface="Arial" panose="020B0604020202020204" pitchFamily="34" charset="0"/>
              <a:buAutoNum type="arabicPeriod"/>
              <a:tabLst>
                <a:tab pos="466555" algn="l"/>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Help maximize the amount of at-risk funding for those you can capture as free eligible for October Count. </a:t>
            </a:r>
          </a:p>
          <a:p>
            <a:pPr marL="233309" indent="-233309" defTabSz="933110">
              <a:buFont typeface="Arial" panose="020B0604020202020204" pitchFamily="34" charset="0"/>
              <a:buAutoNum type="arabicPeriod"/>
              <a:tabLst>
                <a:tab pos="466555" algn="l"/>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Lessen the amount of students that drop off of eligibility.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dirty="0">
                <a:latin typeface="Segoe UI" panose="020B0502040204020203" pitchFamily="34" charset="0"/>
              </a:rPr>
              <a:t>Operating days begin on first day of instruction time.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54</a:t>
            </a:fld>
            <a:endParaRPr lang="en-US"/>
          </a:p>
        </p:txBody>
      </p:sp>
    </p:spTree>
    <p:extLst>
      <p:ext uri="{BB962C8B-B14F-4D97-AF65-F5344CB8AC3E}">
        <p14:creationId xmlns:p14="http://schemas.microsoft.com/office/powerpoint/2010/main" val="39735087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switch gears</a:t>
            </a:r>
            <a:r>
              <a:rPr lang="en-US" baseline="0" dirty="0"/>
              <a:t> here for a second…Carryover is a large burden every year for every sponsor. During this time we see hundreds, even thousands sometimes, of households not re-apply. Then, drop-off comes, students rack up meal charges before families get the hint they have to re-apply. So, I’d like to talk about: </a:t>
            </a:r>
          </a:p>
          <a:p>
            <a:endParaRPr lang="en-US" baseline="0" dirty="0"/>
          </a:p>
          <a:p>
            <a:r>
              <a:rPr lang="en-US" b="1" dirty="0"/>
              <a:t>What are you doing in your district to encourage families to apply? </a:t>
            </a:r>
          </a:p>
          <a:p>
            <a:r>
              <a:rPr lang="en-US" b="1" dirty="0"/>
              <a:t>What are barriers in your district? </a:t>
            </a:r>
          </a:p>
          <a:p>
            <a:r>
              <a:rPr lang="en-US" b="1" dirty="0"/>
              <a:t>What are you hearing from your families?</a:t>
            </a:r>
            <a:endParaRPr lang="en-US" dirty="0"/>
          </a:p>
          <a:p>
            <a:endParaRPr lang="en-US" dirty="0"/>
          </a:p>
          <a:p>
            <a:r>
              <a:rPr lang="en-US" b="1" dirty="0"/>
              <a:t>Testimonials on increased application submissions – how this positively affects students and district $$, eligible for other CNP, eligible for CEP and/or advantageous to implement Provision 2.</a:t>
            </a:r>
            <a:endParaRPr lang="en-US" dirty="0"/>
          </a:p>
          <a:p>
            <a:r>
              <a:rPr lang="en-US" b="1" dirty="0"/>
              <a:t>Re-visit your food for thought…how can you be a champion in your district to ensure you’re increasing application access, reporting FRL correctly and collaborating with the right liaisons. </a:t>
            </a:r>
            <a:endParaRPr lang="en-US" dirty="0"/>
          </a:p>
          <a:p>
            <a:endParaRPr lang="en-US" b="1" dirty="0"/>
          </a:p>
          <a:p>
            <a:r>
              <a:rPr lang="en-US" b="1" dirty="0"/>
              <a:t>**Reference back to more than a meal**Keeping in mind the big picture of our WHY is meal eligibility important.**</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55</a:t>
            </a:fld>
            <a:endParaRPr lang="en-US"/>
          </a:p>
        </p:txBody>
      </p:sp>
    </p:spTree>
    <p:extLst>
      <p:ext uri="{BB962C8B-B14F-4D97-AF65-F5344CB8AC3E}">
        <p14:creationId xmlns:p14="http://schemas.microsoft.com/office/powerpoint/2010/main" val="884548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*Reference the F&amp;R webpage</a:t>
            </a:r>
            <a:r>
              <a:rPr lang="en-US" b="1" baseline="0" dirty="0"/>
              <a:t> and the Disclosure Agreement Template and the Disclosure for Federal and State Programs resource.*</a:t>
            </a:r>
          </a:p>
          <a:p>
            <a:pPr defTabSz="933237">
              <a:defRPr/>
            </a:pPr>
            <a:endParaRPr lang="en-US" dirty="0"/>
          </a:p>
          <a:p>
            <a:pPr defTabSz="933237">
              <a:defRPr/>
            </a:pPr>
            <a:r>
              <a:rPr lang="en-US" dirty="0"/>
              <a:t>Disclosure means revealing or using individual children’s Program eligibility information obtained through the eligibility process for a purpose other than the purpose for which the information was obtained. Disclosure includes but is not limited to access, release, or transfer of personal data about children by means of print, tape, microfilm, microfiche, electronic communication, or any other means. It includes eligibility information obtained through the application or through direct certification.</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56</a:t>
            </a:fld>
            <a:endParaRPr lang="en-US"/>
          </a:p>
        </p:txBody>
      </p:sp>
    </p:spTree>
    <p:extLst>
      <p:ext uri="{BB962C8B-B14F-4D97-AF65-F5344CB8AC3E}">
        <p14:creationId xmlns:p14="http://schemas.microsoft.com/office/powerpoint/2010/main" val="8916004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*Reference the F&amp;R webpage</a:t>
            </a:r>
            <a:r>
              <a:rPr lang="en-US" b="1" baseline="0" dirty="0"/>
              <a:t> and the Disclosure Agreement Template, Disclosure for Federal and State Programs resource and Consent Release Form.*</a:t>
            </a:r>
          </a:p>
          <a:p>
            <a:pPr defTabSz="933237">
              <a:defRPr/>
            </a:pPr>
            <a:endParaRPr lang="en-US" dirty="0"/>
          </a:p>
          <a:p>
            <a:pPr defTabSz="933237">
              <a:defRPr/>
            </a:pPr>
            <a:r>
              <a:rPr lang="en-US" dirty="0"/>
              <a:t>You will be contacted more than once</a:t>
            </a:r>
            <a:r>
              <a:rPr lang="en-US" baseline="0" dirty="0"/>
              <a:t> (most likely) for free and reduced-price meal eligibility. Your first question should always be…can this information be provided at an aggregate level? If not, and individual student status is asked for your next step should be to review your Disclosure Resource and ask these questions? This will help you determine if you can release the information to the requestor without parental consent. If you release the information, School Nutrition recommends the district staff receiving the information sign a disclosure agreement. </a:t>
            </a:r>
          </a:p>
          <a:p>
            <a:pPr defTabSz="933237">
              <a:defRPr/>
            </a:pPr>
            <a:endParaRPr lang="en-US" baseline="0" dirty="0"/>
          </a:p>
          <a:p>
            <a:pPr defTabSz="933237">
              <a:defRPr/>
            </a:pPr>
            <a:r>
              <a:rPr lang="en-US" baseline="0" dirty="0"/>
              <a:t>What are some programs have you encountered requesting this data? </a:t>
            </a:r>
          </a:p>
          <a:p>
            <a:pPr defTabSz="933237">
              <a:defRPr/>
            </a:pPr>
            <a:endParaRPr lang="en-US" baseline="0" dirty="0"/>
          </a:p>
          <a:p>
            <a:pPr defTabSz="933237">
              <a:defRPr/>
            </a:pPr>
            <a:r>
              <a:rPr lang="en-US" baseline="0" dirty="0"/>
              <a:t>If parental consent is required, you always have the option of providing households with a  separate consent form for the specific program, or you can request households provide their eligibility letters to the program directly.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57</a:t>
            </a:fld>
            <a:endParaRPr lang="en-US"/>
          </a:p>
        </p:txBody>
      </p:sp>
    </p:spTree>
    <p:extLst>
      <p:ext uri="{BB962C8B-B14F-4D97-AF65-F5344CB8AC3E}">
        <p14:creationId xmlns:p14="http://schemas.microsoft.com/office/powerpoint/2010/main" val="36540046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a:t>
            </a:r>
            <a:r>
              <a:rPr lang="en-US" baseline="0" dirty="0"/>
              <a:t> item to take away here is your role in helping non-participating sites understand what a FEDS form is and helping them directly certify their students. </a:t>
            </a:r>
          </a:p>
          <a:p>
            <a:endParaRPr lang="en-US" baseline="0" dirty="0"/>
          </a:p>
          <a:p>
            <a:r>
              <a:rPr lang="en-US" baseline="0" dirty="0"/>
              <a:t>All for the purpose of reporting as many free lunch eligible students during October count. </a:t>
            </a:r>
          </a:p>
          <a:p>
            <a:endParaRPr lang="en-US" baseline="0" dirty="0"/>
          </a:p>
          <a:p>
            <a:endParaRPr lang="en-US" b="1" baseline="0" dirty="0"/>
          </a:p>
        </p:txBody>
      </p:sp>
      <p:sp>
        <p:nvSpPr>
          <p:cNvPr id="4" name="Slide Number Placeholder 3"/>
          <p:cNvSpPr>
            <a:spLocks noGrp="1"/>
          </p:cNvSpPr>
          <p:nvPr>
            <p:ph type="sldNum" sz="quarter" idx="10"/>
          </p:nvPr>
        </p:nvSpPr>
        <p:spPr/>
        <p:txBody>
          <a:bodyPr/>
          <a:lstStyle/>
          <a:p>
            <a:fld id="{A995EF9D-2794-47AA-B87D-5B456456569E}" type="slidenum">
              <a:rPr lang="en-US" smtClean="0"/>
              <a:t>58</a:t>
            </a:fld>
            <a:endParaRPr lang="en-US"/>
          </a:p>
        </p:txBody>
      </p:sp>
    </p:spTree>
    <p:extLst>
      <p:ext uri="{BB962C8B-B14F-4D97-AF65-F5344CB8AC3E}">
        <p14:creationId xmlns:p14="http://schemas.microsoft.com/office/powerpoint/2010/main" val="14790263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59</a:t>
            </a:fld>
            <a:endParaRPr lang="en-US"/>
          </a:p>
        </p:txBody>
      </p:sp>
    </p:spTree>
    <p:extLst>
      <p:ext uri="{BB962C8B-B14F-4D97-AF65-F5344CB8AC3E}">
        <p14:creationId xmlns:p14="http://schemas.microsoft.com/office/powerpoint/2010/main" val="120592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you’re operating the breakfast or lunch program, you’re required to provide free or reduced-price school meals. How do you do that, and how do you know when a household is eligible for free or reduced-price school meals?</a:t>
            </a:r>
          </a:p>
          <a:p>
            <a:endParaRPr lang="en-US" baseline="0" dirty="0"/>
          </a:p>
          <a:p>
            <a:r>
              <a:rPr lang="en-US" baseline="0" dirty="0"/>
              <a:t>Hopefully, you all know a free, reduced-price or denied/paid status is determined by either an application or direct certification.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a:t>
            </a:fld>
            <a:endParaRPr lang="en-US"/>
          </a:p>
        </p:txBody>
      </p:sp>
    </p:spTree>
    <p:extLst>
      <p:ext uri="{BB962C8B-B14F-4D97-AF65-F5344CB8AC3E}">
        <p14:creationId xmlns:p14="http://schemas.microsoft.com/office/powerpoint/2010/main" val="13323257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Verification:</a:t>
            </a:r>
            <a:r>
              <a:rPr lang="en-US" baseline="0" dirty="0"/>
              <a:t> T</a:t>
            </a:r>
            <a:r>
              <a:rPr lang="en-US" dirty="0"/>
              <a:t>he confirmation of eligibility for free and reduced-price meals under the National School Lunch Program (NSLP) and the School Breakfast Program (SBP). </a:t>
            </a:r>
            <a:r>
              <a:rPr lang="en-US" b="1" dirty="0"/>
              <a:t>All SFAs collecting free and reduced-price meal applications must complete Verification</a:t>
            </a:r>
            <a:r>
              <a:rPr lang="en-US" dirty="0"/>
              <a:t>, both as an annual process and if cause warrants additional verification efforts throughout the year (i.e., Verification for Cause). </a:t>
            </a:r>
          </a:p>
          <a:p>
            <a:endParaRPr lang="en-US" dirty="0"/>
          </a:p>
          <a:p>
            <a:r>
              <a:rPr lang="en-US" dirty="0"/>
              <a:t>Verification is accomplished by SFAs requesting and checking written documentation from households that have been selected. All data relative to this process is reported to the School Nutrition Unit via a report known as the Verification Collection Report or FNS-742. </a:t>
            </a:r>
          </a:p>
          <a:p>
            <a:endParaRPr lang="en-US" dirty="0"/>
          </a:p>
        </p:txBody>
      </p:sp>
      <p:sp>
        <p:nvSpPr>
          <p:cNvPr id="4" name="Header Placeholder 3"/>
          <p:cNvSpPr>
            <a:spLocks noGrp="1"/>
          </p:cNvSpPr>
          <p:nvPr>
            <p:ph type="hdr" sz="quarter" idx="10"/>
          </p:nvPr>
        </p:nvSpPr>
        <p:spPr>
          <a:xfrm>
            <a:off x="1" y="7"/>
            <a:ext cx="3116609" cy="473859"/>
          </a:xfrm>
          <a:prstGeom prst="rect">
            <a:avLst/>
          </a:prstGeom>
        </p:spPr>
        <p:txBody>
          <a:bodyPr lIns="90094" tIns="45047" rIns="90094" bIns="45047"/>
          <a:lstStyle/>
          <a:p>
            <a:endParaRPr lang="en-US">
              <a:solidFill>
                <a:prstClr val="black"/>
              </a:solidFill>
            </a:endParaRPr>
          </a:p>
        </p:txBody>
      </p:sp>
      <p:sp>
        <p:nvSpPr>
          <p:cNvPr id="6" name="Footer Placeholder 5"/>
          <p:cNvSpPr>
            <a:spLocks noGrp="1"/>
          </p:cNvSpPr>
          <p:nvPr>
            <p:ph type="ftr" sz="quarter" idx="12"/>
          </p:nvPr>
        </p:nvSpPr>
        <p:spPr>
          <a:xfrm>
            <a:off x="1" y="9001685"/>
            <a:ext cx="3116609" cy="473859"/>
          </a:xfrm>
          <a:prstGeom prst="rect">
            <a:avLst/>
          </a:prstGeom>
        </p:spPr>
        <p:txBody>
          <a:bodyPr lIns="90094" tIns="45047" rIns="90094" bIns="45047"/>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7944377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2020-21 is going to look a little different than other years as back to school efforts are going to be determined by the severity of the COVID-19 crisis. Here we are going to go through a few potential ways back to school could look.</a:t>
            </a:r>
          </a:p>
        </p:txBody>
      </p:sp>
      <p:sp>
        <p:nvSpPr>
          <p:cNvPr id="4" name="Slide Number Placeholder 3"/>
          <p:cNvSpPr>
            <a:spLocks noGrp="1"/>
          </p:cNvSpPr>
          <p:nvPr>
            <p:ph type="sldNum" sz="quarter" idx="10"/>
          </p:nvPr>
        </p:nvSpPr>
        <p:spPr/>
        <p:txBody>
          <a:bodyPr/>
          <a:lstStyle/>
          <a:p>
            <a:fld id="{976AB643-1C83-46B1-A4FF-8E4A58FA665A}" type="slidenum">
              <a:rPr lang="en-US" smtClean="0"/>
              <a:t>61</a:t>
            </a:fld>
            <a:endParaRPr lang="en-US"/>
          </a:p>
        </p:txBody>
      </p:sp>
    </p:spTree>
    <p:extLst>
      <p:ext uri="{BB962C8B-B14F-4D97-AF65-F5344CB8AC3E}">
        <p14:creationId xmlns:p14="http://schemas.microsoft.com/office/powerpoint/2010/main" val="30711684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school is right around the corner, there are still a lot of unknowns surrounding what a return to school will look like. Here are some different models.</a:t>
            </a:r>
          </a:p>
          <a:p>
            <a:endParaRPr lang="en-US" dirty="0"/>
          </a:p>
          <a:p>
            <a:r>
              <a:rPr lang="en-US" dirty="0"/>
              <a:t>Once you know what your district or school will be operating like, it is extremely important that you provide your families with information on how to apply. Also, you will want to explain the benefits of applying for free and reduced-price meals such as increased state funding. </a:t>
            </a:r>
          </a:p>
        </p:txBody>
      </p:sp>
      <p:sp>
        <p:nvSpPr>
          <p:cNvPr id="4" name="Slide Number Placeholder 3"/>
          <p:cNvSpPr>
            <a:spLocks noGrp="1"/>
          </p:cNvSpPr>
          <p:nvPr>
            <p:ph type="sldNum" sz="quarter" idx="5"/>
          </p:nvPr>
        </p:nvSpPr>
        <p:spPr/>
        <p:txBody>
          <a:bodyPr/>
          <a:lstStyle/>
          <a:p>
            <a:fld id="{D8C3E97E-4890-4915-A7C2-F3D207C521C5}" type="slidenum">
              <a:rPr lang="en-US" smtClean="0"/>
              <a:t>62</a:t>
            </a:fld>
            <a:endParaRPr lang="en-US"/>
          </a:p>
        </p:txBody>
      </p:sp>
    </p:spTree>
    <p:extLst>
      <p:ext uri="{BB962C8B-B14F-4D97-AF65-F5344CB8AC3E}">
        <p14:creationId xmlns:p14="http://schemas.microsoft.com/office/powerpoint/2010/main" val="29751326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Wingdings" panose="05000000000000000000" pitchFamily="2" charset="2"/>
              <a:buChar char="q"/>
            </a:pPr>
            <a:r>
              <a:rPr lang="en-US" sz="1200" dirty="0"/>
              <a:t>Promote online application as component in online registration </a:t>
            </a:r>
          </a:p>
          <a:p>
            <a:pPr marL="342900" lvl="0" indent="-342900">
              <a:buFont typeface="Wingdings" panose="05000000000000000000" pitchFamily="2" charset="2"/>
              <a:buChar char="q"/>
            </a:pPr>
            <a:r>
              <a:rPr lang="en-US" sz="1200" dirty="0"/>
              <a:t>Mail paper applications with pre-paid return envelopes or designate a drop-off point</a:t>
            </a:r>
          </a:p>
          <a:p>
            <a:pPr marL="342900" lvl="0" indent="-342900">
              <a:buFont typeface="Wingdings" panose="05000000000000000000" pitchFamily="2" charset="2"/>
              <a:buChar char="q"/>
            </a:pPr>
            <a:r>
              <a:rPr lang="en-US" sz="1200" dirty="0"/>
              <a:t>Hold office hours for in-person application assistance</a:t>
            </a:r>
          </a:p>
          <a:p>
            <a:pPr marL="342900" lvl="0" indent="-342900">
              <a:buFont typeface="Wingdings" panose="05000000000000000000" pitchFamily="2" charset="2"/>
              <a:buChar char="q"/>
            </a:pPr>
            <a:r>
              <a:rPr lang="en-US" sz="1200" dirty="0"/>
              <a:t>Directly certify and extend eligibility to greatest extent possible</a:t>
            </a:r>
          </a:p>
          <a:p>
            <a:pPr marL="342900" lvl="0" indent="-342900">
              <a:buFont typeface="Wingdings" panose="05000000000000000000" pitchFamily="2" charset="2"/>
              <a:buChar char="q"/>
            </a:pPr>
            <a:r>
              <a:rPr lang="en-US" sz="1200" dirty="0"/>
              <a:t>Attach application and returning instructions to grab-n-go’s</a:t>
            </a:r>
          </a:p>
          <a:p>
            <a:pPr marL="342900" lvl="0" indent="-342900">
              <a:buFont typeface="Wingdings" panose="05000000000000000000" pitchFamily="2" charset="2"/>
              <a:buChar char="q"/>
            </a:pPr>
            <a:r>
              <a:rPr lang="en-US" sz="1200" dirty="0"/>
              <a:t>Use Marketing materials to incentivize applying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For all learning models: Families still need to apply!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63</a:t>
            </a:fld>
            <a:endParaRPr lang="en-US"/>
          </a:p>
        </p:txBody>
      </p:sp>
    </p:spTree>
    <p:extLst>
      <p:ext uri="{BB962C8B-B14F-4D97-AF65-F5344CB8AC3E}">
        <p14:creationId xmlns:p14="http://schemas.microsoft.com/office/powerpoint/2010/main" val="2937243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processes covered today are outlined in the school</a:t>
            </a:r>
            <a:r>
              <a:rPr lang="en-US" baseline="0" dirty="0"/>
              <a:t> meal eligibility important dates resource. Provided in your handouts, this you’ll want to print-out and hang somewhere you can reference often.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64</a:t>
            </a:fld>
            <a:endParaRPr lang="en-US"/>
          </a:p>
        </p:txBody>
      </p:sp>
    </p:spTree>
    <p:extLst>
      <p:ext uri="{BB962C8B-B14F-4D97-AF65-F5344CB8AC3E}">
        <p14:creationId xmlns:p14="http://schemas.microsoft.com/office/powerpoint/2010/main" val="29534542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eligibility for free</a:t>
            </a:r>
            <a:r>
              <a:rPr lang="en-US" baseline="0" dirty="0"/>
              <a:t> or reduced-price meals means so much more than approving applications. </a:t>
            </a:r>
            <a:r>
              <a:rPr lang="en-US" b="1" baseline="0" dirty="0"/>
              <a:t>You’re helping provide healthy meals to your students! </a:t>
            </a:r>
            <a:r>
              <a:rPr lang="en-US" b="0" baseline="0" dirty="0"/>
              <a:t>Providing nutritious food for kiddos is correlated to improved test scores, improved behavior and has shown a decrease in missed school days. </a:t>
            </a:r>
          </a:p>
          <a:p>
            <a:endParaRPr lang="en-US" b="0" baseline="0" dirty="0"/>
          </a:p>
          <a:p>
            <a:r>
              <a:rPr lang="en-US" b="0" baseline="0" dirty="0"/>
              <a:t>Eligibility is also tied to these items listed here. Does anyone have anything they would like to add??</a:t>
            </a:r>
          </a:p>
          <a:p>
            <a:endParaRPr lang="en-US" b="0" baseline="0" dirty="0"/>
          </a:p>
          <a:p>
            <a:r>
              <a:rPr lang="en-US" b="0" baseline="0" dirty="0"/>
              <a:t>1. Any student reported in October 1 count as free lunch eligible receives additional funding per reported pupil. This is called At-Risk funding. For some districts, this can amount to millions of dollars in extra funds for their district. This is a HUGE deal! </a:t>
            </a:r>
          </a:p>
          <a:p>
            <a:endParaRPr lang="en-US" b="0" baseline="0" dirty="0"/>
          </a:p>
          <a:p>
            <a:r>
              <a:rPr lang="en-US" b="0" dirty="0"/>
              <a:t>2.</a:t>
            </a:r>
            <a:r>
              <a:rPr lang="en-US" b="0" baseline="0" dirty="0"/>
              <a:t> Annually CDE requires all districts to submit total student enrollment with required fields (free and reduced eligibility being one) as of October 1 (or close to this date). This is literally called October 1 Count data, or you may hear it referred to as data pipeline submission or pupil membership. The free and reduced data reported here is used A TON!! It is collected from October to mid-November then finalized and posted to CDE website. </a:t>
            </a:r>
          </a:p>
          <a:p>
            <a:endParaRPr lang="en-US" b="0" baseline="0" dirty="0"/>
          </a:p>
          <a:p>
            <a:r>
              <a:rPr lang="en-US" b="0" baseline="0" dirty="0"/>
              <a:t>3. Many grant applications (even School Nutrition equipment grant application) ask for site or district level free and reduced %. This can be pulled from the local level or often this data is pulled from what is reported in October count. </a:t>
            </a:r>
          </a:p>
          <a:p>
            <a:endParaRPr lang="en-US" b="0" baseline="0" dirty="0"/>
          </a:p>
          <a:p>
            <a:r>
              <a:rPr lang="en-US" b="0" baseline="0" dirty="0"/>
              <a:t>4. Afterschool Snack, SFSP, FFVP, BAB, Severe Need reimbursement require specific free and reduced percentages to qualify for participation. Our office uses October count data to confirm qualifying percentages. </a:t>
            </a:r>
          </a:p>
          <a:p>
            <a:endParaRPr lang="en-US" b="0" baseline="0" dirty="0"/>
          </a:p>
          <a:p>
            <a:r>
              <a:rPr lang="en-US" b="0" baseline="0" dirty="0"/>
              <a:t>5. CEP participation requires a direct certification rate of at least 40% and Provision 2 programs benefit greatly from high free and reduced %. </a:t>
            </a:r>
          </a:p>
          <a:p>
            <a:endParaRPr lang="en-US" b="0" baseline="0" dirty="0"/>
          </a:p>
          <a:p>
            <a:pPr defTabSz="933237">
              <a:defRPr/>
            </a:pPr>
            <a:r>
              <a:rPr lang="en-US" b="0" baseline="0" dirty="0"/>
              <a:t>*</a:t>
            </a:r>
            <a:r>
              <a:rPr lang="en-US" b="1" dirty="0"/>
              <a:t>Communication Plan – Reach out to your district staff this summer to ensure clear concise information is known by all who need to know (superintendents, directors, I.T. and October count coordinators). Also, ensure all your district school sites are reporting free and reduced eligibility! </a:t>
            </a:r>
            <a:endParaRPr lang="en-US" dirty="0"/>
          </a:p>
          <a:p>
            <a:endParaRPr lang="en-US" b="0" baseline="0" dirty="0"/>
          </a:p>
          <a:p>
            <a:pPr marL="174982" indent="-174982">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A995EF9D-2794-47AA-B87D-5B456456569E}" type="slidenum">
              <a:rPr lang="en-US" smtClean="0"/>
              <a:t>65</a:t>
            </a:fld>
            <a:endParaRPr lang="en-US"/>
          </a:p>
        </p:txBody>
      </p:sp>
    </p:spTree>
    <p:extLst>
      <p:ext uri="{BB962C8B-B14F-4D97-AF65-F5344CB8AC3E}">
        <p14:creationId xmlns:p14="http://schemas.microsoft.com/office/powerpoint/2010/main" val="18706751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truly hope this training has provided high level and detailed information on the entire process of the free and reduced-price meal program. We have online trainings you can reference throughout the school year and we will also be holding in-person trainings in the fall for verification. I highly encourage all of you to attend that as Verification is a tough subject! </a:t>
            </a:r>
            <a:endParaRPr lang="en-US" dirty="0"/>
          </a:p>
          <a:p>
            <a:endParaRPr lang="en-US" b="0" baseline="0" dirty="0"/>
          </a:p>
          <a:p>
            <a:pPr marL="174982" indent="-174982">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A995EF9D-2794-47AA-B87D-5B456456569E}" type="slidenum">
              <a:rPr lang="en-US" smtClean="0"/>
              <a:t>66</a:t>
            </a:fld>
            <a:endParaRPr lang="en-US"/>
          </a:p>
        </p:txBody>
      </p:sp>
    </p:spTree>
    <p:extLst>
      <p:ext uri="{BB962C8B-B14F-4D97-AF65-F5344CB8AC3E}">
        <p14:creationId xmlns:p14="http://schemas.microsoft.com/office/powerpoint/2010/main" val="1398148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open up the floor for questions and comments.</a:t>
            </a:r>
          </a:p>
        </p:txBody>
      </p:sp>
      <p:sp>
        <p:nvSpPr>
          <p:cNvPr id="4" name="Slide Number Placeholder 3"/>
          <p:cNvSpPr>
            <a:spLocks noGrp="1"/>
          </p:cNvSpPr>
          <p:nvPr>
            <p:ph type="sldNum" sz="quarter" idx="10"/>
          </p:nvPr>
        </p:nvSpPr>
        <p:spPr/>
        <p:txBody>
          <a:bodyPr/>
          <a:lstStyle/>
          <a:p>
            <a:fld id="{976AB643-1C83-46B1-A4FF-8E4A58FA665A}" type="slidenum">
              <a:rPr lang="en-US" smtClean="0"/>
              <a:t>67</a:t>
            </a:fld>
            <a:endParaRPr lang="en-US"/>
          </a:p>
        </p:txBody>
      </p:sp>
    </p:spTree>
    <p:extLst>
      <p:ext uri="{BB962C8B-B14F-4D97-AF65-F5344CB8AC3E}">
        <p14:creationId xmlns:p14="http://schemas.microsoft.com/office/powerpoint/2010/main" val="12611816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68</a:t>
            </a:fld>
            <a:endParaRPr lang="en-US"/>
          </a:p>
        </p:txBody>
      </p:sp>
    </p:spTree>
    <p:extLst>
      <p:ext uri="{BB962C8B-B14F-4D97-AF65-F5344CB8AC3E}">
        <p14:creationId xmlns:p14="http://schemas.microsoft.com/office/powerpoint/2010/main" val="46362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eligibility for free</a:t>
            </a:r>
            <a:r>
              <a:rPr lang="en-US" baseline="0" dirty="0"/>
              <a:t> or reduced-price meals means so much more than approving applications. </a:t>
            </a:r>
            <a:r>
              <a:rPr lang="en-US" b="1" baseline="0" dirty="0"/>
              <a:t>You’re helping provide healthy meals to your students! </a:t>
            </a:r>
            <a:r>
              <a:rPr lang="en-US" b="0" baseline="0" dirty="0"/>
              <a:t>Providing nutritious food for kiddos is correlated to improved test scores, improved behavior and has shown a decrease in missed school days. </a:t>
            </a:r>
          </a:p>
          <a:p>
            <a:endParaRPr lang="en-US" b="0" baseline="0" dirty="0"/>
          </a:p>
          <a:p>
            <a:r>
              <a:rPr lang="en-US" b="0" baseline="0" dirty="0"/>
              <a:t>Eligibility is also tied to these items listed here. Does anyone have anything they would like to add?? </a:t>
            </a:r>
            <a:r>
              <a:rPr lang="en-US" b="1" baseline="0" dirty="0"/>
              <a:t>Go ahead and type it in the chat box.</a:t>
            </a:r>
          </a:p>
          <a:p>
            <a:endParaRPr lang="en-US" b="0" baseline="0" dirty="0"/>
          </a:p>
          <a:p>
            <a:r>
              <a:rPr lang="en-US" b="0" baseline="0" dirty="0"/>
              <a:t>1. Any student reported in October 1 count as free lunch eligible receives additional funding per reported pupil. This is called At-Risk funding. For some districts, this can amount to millions of dollars in extra funds for their district. This is a HUGE deal! </a:t>
            </a:r>
          </a:p>
          <a:p>
            <a:endParaRPr lang="en-US" b="0" baseline="0" dirty="0"/>
          </a:p>
          <a:p>
            <a:r>
              <a:rPr lang="en-US" b="0" dirty="0"/>
              <a:t>2.</a:t>
            </a:r>
            <a:r>
              <a:rPr lang="en-US" b="0" baseline="0" dirty="0"/>
              <a:t> Annually CDE requires all districts to submit total student enrollment with required fields (free and reduced eligibility being one) as of October 1 (or close to this date). This is literally called October 1 Count data, or you may hear it referred to as data pipeline submission or pupil membership. The free and reduced data reported here is used A TON!! It is collected from October to mid-November then finalized and posted to CDE website. </a:t>
            </a:r>
          </a:p>
          <a:p>
            <a:endParaRPr lang="en-US" b="0" baseline="0" dirty="0"/>
          </a:p>
          <a:p>
            <a:r>
              <a:rPr lang="en-US" b="0" baseline="0" dirty="0"/>
              <a:t>3. Many grant applications (even School Nutrition equipment grant application) ask for site or district level free and reduced %. This can be pulled from the local level or often this data is pulled from what is reported in October count. </a:t>
            </a:r>
          </a:p>
          <a:p>
            <a:endParaRPr lang="en-US" b="0" baseline="0" dirty="0"/>
          </a:p>
          <a:p>
            <a:r>
              <a:rPr lang="en-US" b="0" baseline="0" dirty="0"/>
              <a:t>4. Afterschool Snack, SFSP, FFVP, BAB, Severe Need reimbursement require specific free and reduced percentages to qualify for participation. Our office uses October count data to confirm qualifying percentages. </a:t>
            </a:r>
          </a:p>
          <a:p>
            <a:endParaRPr lang="en-US" b="0" baseline="0" dirty="0"/>
          </a:p>
          <a:p>
            <a:r>
              <a:rPr lang="en-US" b="0" baseline="0" dirty="0"/>
              <a:t>5. CEP participation requires a direct certification rate of at least 40% and Provision 2 programs benefit greatly from high free and reduced %. </a:t>
            </a:r>
          </a:p>
          <a:p>
            <a:endParaRPr lang="en-US" b="0" baseline="0" dirty="0"/>
          </a:p>
          <a:p>
            <a:pPr defTabSz="933237">
              <a:defRPr/>
            </a:pPr>
            <a:r>
              <a:rPr lang="en-US" b="0" baseline="0" dirty="0"/>
              <a:t>*</a:t>
            </a:r>
            <a:r>
              <a:rPr lang="en-US" b="1" dirty="0"/>
              <a:t>Communication Plan – Reach out to your district staff this summer to ensure clear concise information is known by all who need to know (superintendents, directors, I.T. and October count coordinators). Also, ensure all your district school sites are reporting free and reduced eligibility! </a:t>
            </a:r>
            <a:endParaRPr lang="en-US" dirty="0"/>
          </a:p>
          <a:p>
            <a:endParaRPr lang="en-US" b="0" baseline="0" dirty="0"/>
          </a:p>
          <a:p>
            <a:pPr marL="174982" indent="-174982">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230186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0" baseline="0" dirty="0"/>
              <a:t>*</a:t>
            </a:r>
            <a:r>
              <a:rPr lang="en-US" dirty="0"/>
              <a:t>Communication Plan – Reach out to your district staff this summer to ensure clear concise information is known by all who need to know (superintendents, directors, I.T., district liaisons and October count coordinators). </a:t>
            </a:r>
          </a:p>
          <a:p>
            <a:pPr defTabSz="933237">
              <a:defRPr/>
            </a:pPr>
            <a:r>
              <a:rPr lang="en-US" dirty="0"/>
              <a:t>*Also, ensure all your district school sites are reporting free and reduced eligibility! You can do this by working with your district on getting ALL enrollment data for direct certification uploads, even for non-participating sites and ensuring non-participating sites know they can use a FEDS form to capture and report eligibility data. </a:t>
            </a:r>
          </a:p>
          <a:p>
            <a:pPr defTabSz="933237">
              <a:defRPr/>
            </a:pPr>
            <a:r>
              <a:rPr lang="en-US" dirty="0"/>
              <a:t>*It’s always good to remember that your district may contain sites that do not participate in School Nutrition Programs. It is still important that you collect their eligibility data so you can report it during the annual October Count that determines general school state funding. </a:t>
            </a:r>
          </a:p>
          <a:p>
            <a:endParaRPr lang="en-US" b="0" baseline="0" dirty="0"/>
          </a:p>
          <a:p>
            <a:pPr marL="174982" indent="-174982">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A995EF9D-2794-47AA-B87D-5B456456569E}" type="slidenum">
              <a:rPr lang="en-US" smtClean="0"/>
              <a:t>8</a:t>
            </a:fld>
            <a:endParaRPr lang="en-US"/>
          </a:p>
        </p:txBody>
      </p:sp>
    </p:spTree>
    <p:extLst>
      <p:ext uri="{BB962C8B-B14F-4D97-AF65-F5344CB8AC3E}">
        <p14:creationId xmlns:p14="http://schemas.microsoft.com/office/powerpoint/2010/main" val="71889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This resource will be used throughout the training for any notes you’d like to take but please use this for inspiration and to jot down important take </a:t>
            </a:r>
            <a:r>
              <a:rPr lang="en-US" baseline="0" dirty="0" err="1"/>
              <a:t>aways</a:t>
            </a:r>
            <a:r>
              <a:rPr lang="en-US" baseline="0" dirty="0"/>
              <a:t>. </a:t>
            </a:r>
          </a:p>
          <a:p>
            <a:endParaRPr lang="en-US" dirty="0"/>
          </a:p>
          <a:p>
            <a:r>
              <a:rPr lang="en-US" dirty="0"/>
              <a:t>Action Items:</a:t>
            </a:r>
          </a:p>
          <a:p>
            <a:r>
              <a:rPr lang="en-US" dirty="0"/>
              <a:t>1.</a:t>
            </a:r>
            <a:r>
              <a:rPr lang="en-US" baseline="0" dirty="0"/>
              <a:t> Do you know the right school administration to contact for -&gt; helping in ensuring data accuracy in October count, getting enrollment data for ALL students, creating a communication plan to provide information on nutrition programs and the importance of eligibility data.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9</a:t>
            </a:fld>
            <a:endParaRPr lang="en-US"/>
          </a:p>
        </p:txBody>
      </p:sp>
    </p:spTree>
    <p:extLst>
      <p:ext uri="{BB962C8B-B14F-4D97-AF65-F5344CB8AC3E}">
        <p14:creationId xmlns:p14="http://schemas.microsoft.com/office/powerpoint/2010/main" val="3263041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title="Dark Green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966436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422889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with page number">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262211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7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3.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3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3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fns-prod.azureedge.net/sites/default/files/cn/SP36_CACFP15_SFSP11-2017a1.pdf"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3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3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17.sv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3.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5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gif"/></Relationships>
</file>

<file path=ppt/slides/_rels/slide4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45.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46.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22.sv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5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6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gi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hyperlink" Target="https://www.cde.state.co.us/cdefinance/auditunit_atrisk_freeandreduced"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63.xml"/><Relationship Id="rId7" Type="http://schemas.openxmlformats.org/officeDocument/2006/relationships/diagramColors" Target="../diagrams/colors10.xml"/><Relationship Id="rId2" Type="http://schemas.openxmlformats.org/officeDocument/2006/relationships/slideLayout" Target="../slideLayouts/slideLayout16.xml"/><Relationship Id="rId1" Type="http://schemas.openxmlformats.org/officeDocument/2006/relationships/tags" Target="../tags/tag6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6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65.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66.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7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73.xml"/><Relationship Id="rId6" Type="http://schemas.openxmlformats.org/officeDocument/2006/relationships/hyperlink" Target="https://www.surveymonkey.com/r/9SFZKM5" TargetMode="External"/><Relationship Id="rId5" Type="http://schemas.openxmlformats.org/officeDocument/2006/relationships/hyperlink" Target="https://www.cde.state.co.us/nutrition/schoolmealeligibility" TargetMode="External"/><Relationship Id="rId4" Type="http://schemas.openxmlformats.org/officeDocument/2006/relationships/hyperlink" Target="mailto:free&amp;reducedpriceschoolmeals@cde.state.co.us"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9.svg"/><Relationship Id="rId4" Type="http://schemas.openxmlformats.org/officeDocument/2006/relationships/diagramData" Target="../diagrams/data2.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8531"/>
            <a:ext cx="7772400" cy="2024320"/>
          </a:xfrm>
        </p:spPr>
        <p:txBody>
          <a:bodyPr>
            <a:normAutofit fontScale="90000"/>
          </a:bodyPr>
          <a:lstStyle/>
          <a:p>
            <a:r>
              <a:rPr lang="en-US" sz="4800" dirty="0"/>
              <a:t>Free and Reduced-Price School Meal Program</a:t>
            </a:r>
            <a:br>
              <a:rPr lang="en-US" sz="4800" dirty="0"/>
            </a:br>
            <a:r>
              <a:rPr lang="en-US" sz="4800" dirty="0"/>
              <a:t>201</a:t>
            </a:r>
          </a:p>
        </p:txBody>
      </p:sp>
      <p:sp>
        <p:nvSpPr>
          <p:cNvPr id="3" name="Subtitle 2"/>
          <p:cNvSpPr>
            <a:spLocks noGrp="1"/>
          </p:cNvSpPr>
          <p:nvPr>
            <p:ph type="subTitle" idx="1"/>
          </p:nvPr>
        </p:nvSpPr>
        <p:spPr/>
        <p:txBody>
          <a:bodyPr/>
          <a:lstStyle/>
          <a:p>
            <a:r>
              <a:rPr lang="en-US" dirty="0"/>
              <a:t>School Nutrition Unit</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1</a:t>
            </a:fld>
            <a:endParaRPr lang="en-US" dirty="0"/>
          </a:p>
        </p:txBody>
      </p:sp>
      <p:sp>
        <p:nvSpPr>
          <p:cNvPr id="5" name="TextBox 4"/>
          <p:cNvSpPr txBox="1"/>
          <p:nvPr/>
        </p:nvSpPr>
        <p:spPr>
          <a:xfrm>
            <a:off x="2108258" y="5755036"/>
            <a:ext cx="4927483" cy="523220"/>
          </a:xfrm>
          <a:prstGeom prst="rect">
            <a:avLst/>
          </a:prstGeom>
          <a:noFill/>
        </p:spPr>
        <p:txBody>
          <a:bodyPr wrap="square" rtlCol="0">
            <a:spAutoFit/>
          </a:bodyPr>
          <a:lstStyle/>
          <a:p>
            <a:r>
              <a:rPr lang="en-US" sz="2800" b="1" dirty="0">
                <a:solidFill>
                  <a:schemeClr val="accent5"/>
                </a:solidFill>
                <a:latin typeface="Ink Free" panose="03080402000500000000" pitchFamily="66" charset="0"/>
              </a:rPr>
              <a:t>E</a:t>
            </a:r>
            <a:r>
              <a:rPr lang="en-US" sz="2400" dirty="0">
                <a:solidFill>
                  <a:schemeClr val="accent5"/>
                </a:solidFill>
                <a:latin typeface="Ink Free" panose="03080402000500000000" pitchFamily="66" charset="0"/>
              </a:rPr>
              <a:t>very</a:t>
            </a:r>
            <a:r>
              <a:rPr lang="en-US" sz="2400" b="1" dirty="0">
                <a:solidFill>
                  <a:schemeClr val="accent5"/>
                </a:solidFill>
                <a:latin typeface="Ink Free" panose="03080402000500000000" pitchFamily="66" charset="0"/>
              </a:rPr>
              <a:t> </a:t>
            </a:r>
            <a:r>
              <a:rPr lang="en-US" sz="2800" b="1" dirty="0">
                <a:solidFill>
                  <a:schemeClr val="accent5"/>
                </a:solidFill>
                <a:latin typeface="Ink Free" panose="03080402000500000000" pitchFamily="66" charset="0"/>
              </a:rPr>
              <a:t>M</a:t>
            </a:r>
            <a:r>
              <a:rPr lang="en-US" sz="2400" dirty="0">
                <a:solidFill>
                  <a:schemeClr val="accent5"/>
                </a:solidFill>
                <a:latin typeface="Ink Free" panose="03080402000500000000" pitchFamily="66" charset="0"/>
              </a:rPr>
              <a:t>eal</a:t>
            </a:r>
            <a:r>
              <a:rPr lang="en-US" sz="2400" b="1" dirty="0">
                <a:solidFill>
                  <a:schemeClr val="accent5"/>
                </a:solidFill>
                <a:latin typeface="Ink Free" panose="03080402000500000000" pitchFamily="66" charset="0"/>
              </a:rPr>
              <a:t> </a:t>
            </a:r>
            <a:r>
              <a:rPr lang="en-US" sz="2800" b="1" dirty="0">
                <a:solidFill>
                  <a:schemeClr val="accent5"/>
                </a:solidFill>
                <a:latin typeface="Ink Free" panose="03080402000500000000" pitchFamily="66" charset="0"/>
              </a:rPr>
              <a:t>M</a:t>
            </a:r>
            <a:r>
              <a:rPr lang="en-US" sz="2400" dirty="0">
                <a:solidFill>
                  <a:schemeClr val="accent5"/>
                </a:solidFill>
                <a:latin typeface="Ink Free" panose="03080402000500000000" pitchFamily="66" charset="0"/>
              </a:rPr>
              <a:t>atters. Even just one. </a:t>
            </a:r>
          </a:p>
        </p:txBody>
      </p:sp>
    </p:spTree>
    <p:custDataLst>
      <p:tags r:id="rId1"/>
    </p:custDataLst>
    <p:extLst>
      <p:ext uri="{BB962C8B-B14F-4D97-AF65-F5344CB8AC3E}">
        <p14:creationId xmlns:p14="http://schemas.microsoft.com/office/powerpoint/2010/main" val="356190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The Details – </a:t>
            </a:r>
            <a:br>
              <a:rPr lang="en-US" dirty="0"/>
            </a:br>
            <a:r>
              <a:rPr lang="en-US" dirty="0"/>
              <a:t>Application and Supporting Materials</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10</a:t>
            </a:fld>
            <a:endParaRPr lang="en-US" dirty="0"/>
          </a:p>
        </p:txBody>
      </p:sp>
    </p:spTree>
    <p:custDataLst>
      <p:tags r:id="rId1"/>
    </p:custDataLst>
    <p:extLst>
      <p:ext uri="{BB962C8B-B14F-4D97-AF65-F5344CB8AC3E}">
        <p14:creationId xmlns:p14="http://schemas.microsoft.com/office/powerpoint/2010/main" val="359550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Start of Year</a:t>
            </a:r>
          </a:p>
        </p:txBody>
      </p:sp>
      <p:sp>
        <p:nvSpPr>
          <p:cNvPr id="3" name="Content Placeholder 2"/>
          <p:cNvSpPr>
            <a:spLocks noGrp="1"/>
          </p:cNvSpPr>
          <p:nvPr>
            <p:ph idx="1"/>
          </p:nvPr>
        </p:nvSpPr>
        <p:spPr>
          <a:xfrm>
            <a:off x="628650" y="1629605"/>
            <a:ext cx="7935058" cy="4726745"/>
          </a:xfrm>
        </p:spPr>
        <p:txBody>
          <a:bodyPr>
            <a:normAutofit/>
          </a:bodyPr>
          <a:lstStyle/>
          <a:p>
            <a:pPr marL="514350" indent="-514350">
              <a:buFont typeface="+mj-lt"/>
              <a:buAutoNum type="arabicPeriod"/>
            </a:pPr>
            <a:r>
              <a:rPr lang="en-US" sz="2800" dirty="0">
                <a:solidFill>
                  <a:schemeClr val="tx1"/>
                </a:solidFill>
              </a:rPr>
              <a:t>Policy Statement</a:t>
            </a:r>
          </a:p>
          <a:p>
            <a:pPr marL="914400" lvl="1">
              <a:spcAft>
                <a:spcPts val="600"/>
              </a:spcAft>
            </a:pPr>
            <a:r>
              <a:rPr lang="en-US" sz="2400" dirty="0"/>
              <a:t>Outlines requirements of the program</a:t>
            </a:r>
            <a:endParaRPr lang="en-US" sz="2400" dirty="0">
              <a:solidFill>
                <a:schemeClr val="tx1"/>
              </a:solidFill>
            </a:endParaRPr>
          </a:p>
          <a:p>
            <a:pPr marL="514350" indent="-514350">
              <a:buFont typeface="+mj-lt"/>
              <a:buAutoNum type="arabicPeriod"/>
            </a:pPr>
            <a:r>
              <a:rPr lang="en-US" sz="2800" dirty="0">
                <a:solidFill>
                  <a:schemeClr val="tx1"/>
                </a:solidFill>
              </a:rPr>
              <a:t>Public Release</a:t>
            </a:r>
          </a:p>
          <a:p>
            <a:pPr marL="914400" lvl="1">
              <a:spcAft>
                <a:spcPts val="600"/>
              </a:spcAft>
            </a:pPr>
            <a:r>
              <a:rPr lang="en-US" sz="2400" dirty="0"/>
              <a:t>Published by School Nutrition for all participating districts/sites</a:t>
            </a:r>
            <a:endParaRPr lang="en-US" sz="2400" dirty="0">
              <a:solidFill>
                <a:schemeClr val="tx1"/>
              </a:solidFill>
            </a:endParaRPr>
          </a:p>
          <a:p>
            <a:pPr marL="514350" indent="-514350">
              <a:spcAft>
                <a:spcPts val="600"/>
              </a:spcAft>
              <a:buFont typeface="+mj-lt"/>
              <a:buAutoNum type="arabicPeriod"/>
            </a:pPr>
            <a:r>
              <a:rPr lang="en-US" sz="2800" dirty="0">
                <a:solidFill>
                  <a:schemeClr val="tx1"/>
                </a:solidFill>
              </a:rPr>
              <a:t>Update templates and Income Eligibility Guidelines</a:t>
            </a:r>
          </a:p>
          <a:p>
            <a:pPr marL="514350" indent="-514350">
              <a:spcAft>
                <a:spcPts val="600"/>
              </a:spcAft>
              <a:buFont typeface="+mj-lt"/>
              <a:buAutoNum type="arabicPeriod"/>
            </a:pPr>
            <a:r>
              <a:rPr lang="en-US" sz="2800" dirty="0">
                <a:solidFill>
                  <a:schemeClr val="tx1"/>
                </a:solidFill>
              </a:rPr>
              <a:t>Distribute application, instructions and letter to households</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11</a:t>
            </a:fld>
            <a:endParaRPr lang="en-US" dirty="0"/>
          </a:p>
        </p:txBody>
      </p:sp>
    </p:spTree>
    <p:custDataLst>
      <p:tags r:id="rId1"/>
    </p:custDataLst>
    <p:extLst>
      <p:ext uri="{BB962C8B-B14F-4D97-AF65-F5344CB8AC3E}">
        <p14:creationId xmlns:p14="http://schemas.microsoft.com/office/powerpoint/2010/main" val="299316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Application and Letter Distribution</a:t>
            </a:r>
          </a:p>
        </p:txBody>
      </p:sp>
      <p:sp>
        <p:nvSpPr>
          <p:cNvPr id="3" name="Content Placeholder 2"/>
          <p:cNvSpPr>
            <a:spLocks noGrp="1"/>
          </p:cNvSpPr>
          <p:nvPr>
            <p:ph idx="1"/>
          </p:nvPr>
        </p:nvSpPr>
        <p:spPr/>
        <p:txBody>
          <a:bodyPr/>
          <a:lstStyle/>
          <a:p>
            <a:pPr marL="342900" lvl="1" indent="-342900">
              <a:spcBef>
                <a:spcPts val="0"/>
              </a:spcBef>
              <a:spcAft>
                <a:spcPts val="1200"/>
              </a:spcAft>
            </a:pPr>
            <a:r>
              <a:rPr lang="en-US" sz="2800" dirty="0"/>
              <a:t>July 1 of new school year</a:t>
            </a:r>
          </a:p>
          <a:p>
            <a:pPr marL="342900" lvl="1" indent="-342900">
              <a:spcBef>
                <a:spcPts val="0"/>
              </a:spcBef>
              <a:spcAft>
                <a:spcPts val="1200"/>
              </a:spcAft>
            </a:pPr>
            <a:r>
              <a:rPr lang="en-US" sz="2800" dirty="0"/>
              <a:t>Send updated information letter to household, application and application instructions (postal mail or email)</a:t>
            </a:r>
          </a:p>
          <a:p>
            <a:pPr marL="342900" lvl="1" indent="-342900">
              <a:spcBef>
                <a:spcPts val="0"/>
              </a:spcBef>
              <a:spcAft>
                <a:spcPts val="600"/>
              </a:spcAft>
            </a:pPr>
            <a:r>
              <a:rPr lang="en-US" sz="2800" dirty="0"/>
              <a:t>Ensure translated copies are available</a:t>
            </a:r>
          </a:p>
          <a:p>
            <a:pPr marL="0" lvl="1" indent="0">
              <a:spcBef>
                <a:spcPts val="0"/>
              </a:spcBef>
              <a:spcAft>
                <a:spcPts val="600"/>
              </a:spcAft>
              <a:buNone/>
            </a:pPr>
            <a:endParaRPr lang="en-US" sz="2800" dirty="0">
              <a:latin typeface="Trebuchet MS" panose="020B0603020202020204" pitchFamily="34" charset="0"/>
            </a:endParaRPr>
          </a:p>
          <a:p>
            <a:pPr marL="0" lvl="1" indent="0" algn="ctr">
              <a:spcBef>
                <a:spcPts val="1000"/>
              </a:spcBef>
              <a:buNone/>
            </a:pPr>
            <a:r>
              <a:rPr lang="en-US" sz="4800" b="1" dirty="0">
                <a:solidFill>
                  <a:srgbClr val="FFC000"/>
                </a:solidFill>
                <a:latin typeface="Lucida Bright" panose="02040602050505020304" pitchFamily="18" charset="0"/>
              </a:rPr>
              <a:t>Market your program! </a:t>
            </a:r>
          </a:p>
          <a:p>
            <a:endParaRPr lang="en-US" dirty="0"/>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12</a:t>
            </a:fld>
            <a:endParaRPr lang="en-US" dirty="0"/>
          </a:p>
        </p:txBody>
      </p:sp>
      <p:pic>
        <p:nvPicPr>
          <p:cNvPr id="6" name="Graphic 5" descr="Chat bubble">
            <a:extLst>
              <a:ext uri="{FF2B5EF4-FFF2-40B4-BE49-F238E27FC236}">
                <a16:creationId xmlns:a16="http://schemas.microsoft.com/office/drawing/2014/main" id="{DCD08578-D976-4294-8B12-F325CB4122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9600" y="96532"/>
            <a:ext cx="914400" cy="914400"/>
          </a:xfrm>
          <a:prstGeom prst="rect">
            <a:avLst/>
          </a:prstGeom>
        </p:spPr>
      </p:pic>
    </p:spTree>
    <p:custDataLst>
      <p:tags r:id="rId1"/>
    </p:custDataLst>
    <p:extLst>
      <p:ext uri="{BB962C8B-B14F-4D97-AF65-F5344CB8AC3E}">
        <p14:creationId xmlns:p14="http://schemas.microsoft.com/office/powerpoint/2010/main" val="37918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useo Slab 500" panose="02000000000000000000" pitchFamily="50" charset="0"/>
              </a:rPr>
              <a:t>Get Creative!</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13</a:t>
            </a:fld>
            <a:endParaRPr lang="en-US" dirty="0"/>
          </a:p>
        </p:txBody>
      </p:sp>
      <p:pic>
        <p:nvPicPr>
          <p:cNvPr id="5" name="Picture 4"/>
          <p:cNvPicPr>
            <a:picLocks noChangeAspect="1"/>
          </p:cNvPicPr>
          <p:nvPr/>
        </p:nvPicPr>
        <p:blipFill>
          <a:blip r:embed="rId4"/>
          <a:stretch>
            <a:fillRect/>
          </a:stretch>
        </p:blipFill>
        <p:spPr>
          <a:xfrm>
            <a:off x="575487" y="1317382"/>
            <a:ext cx="6121580" cy="2013677"/>
          </a:xfrm>
          <a:prstGeom prst="rect">
            <a:avLst/>
          </a:prstGeom>
        </p:spPr>
      </p:pic>
      <p:pic>
        <p:nvPicPr>
          <p:cNvPr id="6" name="Picture 5"/>
          <p:cNvPicPr>
            <a:picLocks noChangeAspect="1"/>
          </p:cNvPicPr>
          <p:nvPr/>
        </p:nvPicPr>
        <p:blipFill>
          <a:blip r:embed="rId5"/>
          <a:stretch>
            <a:fillRect/>
          </a:stretch>
        </p:blipFill>
        <p:spPr>
          <a:xfrm>
            <a:off x="2617577" y="3531815"/>
            <a:ext cx="5031531" cy="3154633"/>
          </a:xfrm>
          <a:prstGeom prst="rect">
            <a:avLst/>
          </a:prstGeom>
        </p:spPr>
      </p:pic>
    </p:spTree>
    <p:custDataLst>
      <p:tags r:id="rId1"/>
    </p:custDataLst>
    <p:extLst>
      <p:ext uri="{BB962C8B-B14F-4D97-AF65-F5344CB8AC3E}">
        <p14:creationId xmlns:p14="http://schemas.microsoft.com/office/powerpoint/2010/main" val="384550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Online Applications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800" dirty="0">
                <a:solidFill>
                  <a:schemeClr val="tx1"/>
                </a:solidFill>
              </a:rPr>
              <a:t>Must be approved by School Nutrition during the renewal application process</a:t>
            </a:r>
          </a:p>
          <a:p>
            <a:pPr marL="342900" indent="-342900">
              <a:buFont typeface="Arial" panose="020B0604020202020204" pitchFamily="34" charset="0"/>
              <a:buChar char="•"/>
            </a:pPr>
            <a:r>
              <a:rPr lang="en-US" sz="2800" dirty="0">
                <a:solidFill>
                  <a:schemeClr val="tx1"/>
                </a:solidFill>
              </a:rPr>
              <a:t>Use the checklist to ensure application compliance</a:t>
            </a:r>
          </a:p>
          <a:p>
            <a:pPr marL="342900" indent="-342900">
              <a:buFont typeface="Arial" panose="020B0604020202020204" pitchFamily="34" charset="0"/>
              <a:buChar char="•"/>
            </a:pPr>
            <a:r>
              <a:rPr lang="en-US" sz="2800" dirty="0">
                <a:solidFill>
                  <a:schemeClr val="tx1"/>
                </a:solidFill>
              </a:rPr>
              <a:t>Check all software templates for compliance</a:t>
            </a:r>
          </a:p>
          <a:p>
            <a:pPr marL="342900" indent="-342900">
              <a:buFont typeface="Arial" panose="020B0604020202020204" pitchFamily="34" charset="0"/>
              <a:buChar char="•"/>
            </a:pPr>
            <a:r>
              <a:rPr lang="en-US" sz="2800" dirty="0">
                <a:solidFill>
                  <a:schemeClr val="tx1"/>
                </a:solidFill>
              </a:rPr>
              <a:t>Reference the Eligibility Manual for helpful edit checks</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14</a:t>
            </a:fld>
            <a:endParaRPr lang="en-US" dirty="0"/>
          </a:p>
        </p:txBody>
      </p:sp>
      <p:pic>
        <p:nvPicPr>
          <p:cNvPr id="6" name="Graphic 5" descr="Document">
            <a:extLst>
              <a:ext uri="{FF2B5EF4-FFF2-40B4-BE49-F238E27FC236}">
                <a16:creationId xmlns:a16="http://schemas.microsoft.com/office/drawing/2014/main" id="{4767C3BC-2E93-4E86-BF80-3809CA720D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9600" y="96532"/>
            <a:ext cx="914400" cy="914400"/>
          </a:xfrm>
          <a:prstGeom prst="rect">
            <a:avLst/>
          </a:prstGeom>
        </p:spPr>
      </p:pic>
    </p:spTree>
    <p:custDataLst>
      <p:tags r:id="rId1"/>
    </p:custDataLst>
    <p:extLst>
      <p:ext uri="{BB962C8B-B14F-4D97-AF65-F5344CB8AC3E}">
        <p14:creationId xmlns:p14="http://schemas.microsoft.com/office/powerpoint/2010/main" val="3847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Start of Year Checklist</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15</a:t>
            </a:fld>
            <a:endParaRPr lang="en-US" dirty="0"/>
          </a:p>
        </p:txBody>
      </p:sp>
      <p:pic>
        <p:nvPicPr>
          <p:cNvPr id="6" name="Graphic 5" descr="Document">
            <a:extLst>
              <a:ext uri="{FF2B5EF4-FFF2-40B4-BE49-F238E27FC236}">
                <a16:creationId xmlns:a16="http://schemas.microsoft.com/office/drawing/2014/main" id="{4767C3BC-2E93-4E86-BF80-3809CA720D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9600" y="96532"/>
            <a:ext cx="914400" cy="914400"/>
          </a:xfrm>
          <a:prstGeom prst="rect">
            <a:avLst/>
          </a:prstGeom>
        </p:spPr>
      </p:pic>
      <p:pic>
        <p:nvPicPr>
          <p:cNvPr id="8" name="Content Placeholder 7">
            <a:extLst>
              <a:ext uri="{FF2B5EF4-FFF2-40B4-BE49-F238E27FC236}">
                <a16:creationId xmlns:a16="http://schemas.microsoft.com/office/drawing/2014/main" id="{D90B0A6D-9629-4FE1-82BD-B2780E7854A6}"/>
              </a:ext>
            </a:extLst>
          </p:cNvPr>
          <p:cNvPicPr>
            <a:picLocks noGrp="1" noChangeAspect="1"/>
          </p:cNvPicPr>
          <p:nvPr>
            <p:ph idx="1"/>
          </p:nvPr>
        </p:nvPicPr>
        <p:blipFill>
          <a:blip r:embed="rId6"/>
          <a:stretch>
            <a:fillRect/>
          </a:stretch>
        </p:blipFill>
        <p:spPr>
          <a:xfrm>
            <a:off x="2503168" y="1246471"/>
            <a:ext cx="4137664" cy="5357015"/>
          </a:xfrm>
          <a:prstGeom prst="rect">
            <a:avLst/>
          </a:prstGeom>
        </p:spPr>
      </p:pic>
    </p:spTree>
    <p:custDataLst>
      <p:tags r:id="rId1"/>
    </p:custDataLst>
    <p:extLst>
      <p:ext uri="{BB962C8B-B14F-4D97-AF65-F5344CB8AC3E}">
        <p14:creationId xmlns:p14="http://schemas.microsoft.com/office/powerpoint/2010/main" val="104373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59971" y="1783959"/>
            <a:ext cx="3483937" cy="2889114"/>
          </a:xfrm>
        </p:spPr>
        <p:txBody>
          <a:bodyPr vert="horz" lIns="91440" tIns="45720" rIns="91440" bIns="45720" rtlCol="0" anchor="b">
            <a:normAutofit/>
          </a:bodyPr>
          <a:lstStyle/>
          <a:p>
            <a:pPr algn="l"/>
            <a:r>
              <a:rPr lang="en-US" sz="4800" dirty="0">
                <a:solidFill>
                  <a:schemeClr val="tx1"/>
                </a:solidFill>
              </a:rPr>
              <a:t>Food For Thought</a:t>
            </a:r>
          </a:p>
        </p:txBody>
      </p:sp>
      <p:pic>
        <p:nvPicPr>
          <p:cNvPr id="1026" name="Picture 2" descr="Image result for fruits and vegetables"/>
          <p:cNvPicPr>
            <a:picLocks noChangeAspect="1" noChangeArrowheads="1"/>
          </p:cNvPicPr>
          <p:nvPr/>
        </p:nvPicPr>
        <p:blipFill rotWithShape="1">
          <a:blip r:embed="rId4">
            <a:extLst>
              <a:ext uri="{28A0092B-C50C-407E-A947-70E740481C1C}">
                <a14:useLocalDpi xmlns:a14="http://schemas.microsoft.com/office/drawing/2010/main" val="0"/>
              </a:ext>
            </a:extLst>
          </a:blip>
          <a:srcRect l="14416" r="19705" b="2"/>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3" name="Graphic 2" descr="Document">
            <a:extLst>
              <a:ext uri="{FF2B5EF4-FFF2-40B4-BE49-F238E27FC236}">
                <a16:creationId xmlns:a16="http://schemas.microsoft.com/office/drawing/2014/main" id="{6DFC9166-4BBB-4D3B-91D1-C31F1648B7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51895" y="0"/>
            <a:ext cx="914400" cy="914400"/>
          </a:xfrm>
          <a:prstGeom prst="rect">
            <a:avLst/>
          </a:prstGeom>
        </p:spPr>
      </p:pic>
    </p:spTree>
    <p:custDataLst>
      <p:tags r:id="rId1"/>
    </p:custDataLst>
    <p:extLst>
      <p:ext uri="{BB962C8B-B14F-4D97-AF65-F5344CB8AC3E}">
        <p14:creationId xmlns:p14="http://schemas.microsoft.com/office/powerpoint/2010/main" val="287011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Eligibility based on Application</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17</a:t>
            </a:fld>
            <a:endParaRPr lang="en-US" dirty="0"/>
          </a:p>
        </p:txBody>
      </p:sp>
    </p:spTree>
    <p:custDataLst>
      <p:tags r:id="rId1"/>
    </p:custDataLst>
    <p:extLst>
      <p:ext uri="{BB962C8B-B14F-4D97-AF65-F5344CB8AC3E}">
        <p14:creationId xmlns:p14="http://schemas.microsoft.com/office/powerpoint/2010/main" val="291371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Application Types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72885976"/>
              </p:ext>
            </p:extLst>
          </p:nvPr>
        </p:nvGraphicFramePr>
        <p:xfrm>
          <a:off x="163772" y="1254817"/>
          <a:ext cx="8843749" cy="510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18</a:t>
            </a:fld>
            <a:endParaRPr lang="en-US" dirty="0"/>
          </a:p>
        </p:txBody>
      </p:sp>
    </p:spTree>
    <p:custDataLst>
      <p:tags r:id="rId1"/>
    </p:custDataLst>
    <p:extLst>
      <p:ext uri="{BB962C8B-B14F-4D97-AF65-F5344CB8AC3E}">
        <p14:creationId xmlns:p14="http://schemas.microsoft.com/office/powerpoint/2010/main" val="376382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Income Applications</a:t>
            </a:r>
          </a:p>
        </p:txBody>
      </p:sp>
      <p:sp>
        <p:nvSpPr>
          <p:cNvPr id="3" name="Content Placeholder 2"/>
          <p:cNvSpPr>
            <a:spLocks noGrp="1"/>
          </p:cNvSpPr>
          <p:nvPr>
            <p:ph idx="1"/>
          </p:nvPr>
        </p:nvSpPr>
        <p:spPr/>
        <p:txBody>
          <a:bodyPr>
            <a:normAutofit/>
          </a:bodyPr>
          <a:lstStyle/>
          <a:p>
            <a:pPr marL="342900" indent="-342900">
              <a:spcAft>
                <a:spcPts val="600"/>
              </a:spcAft>
              <a:buFont typeface="Arial" panose="020B0604020202020204" pitchFamily="34" charset="0"/>
              <a:buChar char="•"/>
            </a:pPr>
            <a:r>
              <a:rPr lang="en-US" sz="2800" dirty="0">
                <a:solidFill>
                  <a:schemeClr val="tx1"/>
                </a:solidFill>
              </a:rPr>
              <a:t>Eligibility determined by comparing household size and income to the annual </a:t>
            </a:r>
            <a:r>
              <a:rPr lang="en-US" sz="2800" dirty="0">
                <a:solidFill>
                  <a:srgbClr val="EF7521"/>
                </a:solidFill>
              </a:rPr>
              <a:t>Income Eligibility Guidelines (IEGs)</a:t>
            </a:r>
          </a:p>
          <a:p>
            <a:pPr marL="342900" indent="-342900">
              <a:spcAft>
                <a:spcPts val="600"/>
              </a:spcAft>
              <a:buFont typeface="Arial" panose="020B0604020202020204" pitchFamily="34" charset="0"/>
              <a:buChar char="•"/>
            </a:pPr>
            <a:r>
              <a:rPr lang="en-US" sz="2800" dirty="0">
                <a:solidFill>
                  <a:schemeClr val="tx1"/>
                </a:solidFill>
              </a:rPr>
              <a:t>Free eligibility = at or below 130% federal poverty level</a:t>
            </a:r>
          </a:p>
          <a:p>
            <a:pPr marL="342900" indent="-342900">
              <a:spcAft>
                <a:spcPts val="600"/>
              </a:spcAft>
              <a:buFont typeface="Arial" panose="020B0604020202020204" pitchFamily="34" charset="0"/>
              <a:buChar char="•"/>
            </a:pPr>
            <a:r>
              <a:rPr lang="en-US" sz="2800" dirty="0"/>
              <a:t>R</a:t>
            </a:r>
            <a:r>
              <a:rPr lang="en-US" sz="2800" dirty="0">
                <a:solidFill>
                  <a:schemeClr val="tx1"/>
                </a:solidFill>
              </a:rPr>
              <a:t>educed-price eligibility = at or below 185% federal poverty level</a:t>
            </a:r>
          </a:p>
          <a:p>
            <a:pPr marL="342900" indent="-342900">
              <a:spcAft>
                <a:spcPts val="600"/>
              </a:spcAft>
              <a:buFont typeface="Arial" panose="020B0604020202020204" pitchFamily="34" charset="0"/>
              <a:buChar char="•"/>
            </a:pPr>
            <a:r>
              <a:rPr lang="en-US" sz="2800" dirty="0">
                <a:solidFill>
                  <a:schemeClr val="tx1"/>
                </a:solidFill>
              </a:rPr>
              <a:t>Updated annually and published by USDA</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19</a:t>
            </a:fld>
            <a:endParaRPr lang="en-US" dirty="0"/>
          </a:p>
        </p:txBody>
      </p:sp>
    </p:spTree>
    <p:custDataLst>
      <p:tags r:id="rId1"/>
    </p:custDataLst>
    <p:extLst>
      <p:ext uri="{BB962C8B-B14F-4D97-AF65-F5344CB8AC3E}">
        <p14:creationId xmlns:p14="http://schemas.microsoft.com/office/powerpoint/2010/main" val="155808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Together We Can</a:t>
            </a:r>
          </a:p>
        </p:txBody>
      </p:sp>
      <p:sp>
        <p:nvSpPr>
          <p:cNvPr id="2" name="Content Placeholder 1"/>
          <p:cNvSpPr>
            <a:spLocks noGrp="1"/>
          </p:cNvSpPr>
          <p:nvPr>
            <p:ph idx="1"/>
          </p:nvPr>
        </p:nvSpPr>
        <p:spPr>
          <a:xfrm>
            <a:off x="122830" y="1350041"/>
            <a:ext cx="8732029" cy="4764155"/>
          </a:xfrm>
        </p:spPr>
        <p:txBody>
          <a:bodyPr>
            <a:normAutofit/>
          </a:bodyPr>
          <a:lstStyle/>
          <a:p>
            <a:pPr algn="ctr"/>
            <a:endParaRPr lang="en-US" b="1" dirty="0">
              <a:solidFill>
                <a:schemeClr val="tx1"/>
              </a:solidFill>
            </a:endParaRPr>
          </a:p>
          <a:p>
            <a:pPr marL="0" indent="0" algn="ctr">
              <a:buNone/>
            </a:pPr>
            <a:r>
              <a:rPr lang="en-US" sz="2800" b="1" u="sng" dirty="0">
                <a:solidFill>
                  <a:schemeClr val="tx1"/>
                </a:solidFill>
              </a:rPr>
              <a:t>Colorado Department of Education Vision </a:t>
            </a:r>
          </a:p>
          <a:p>
            <a:pPr marL="457200" lvl="1" indent="0" algn="ctr">
              <a:buNone/>
            </a:pPr>
            <a:r>
              <a:rPr lang="en-US" sz="2400" dirty="0"/>
              <a:t>All students graduate ready for college and careers and are prepared to be productive citizens of Colorado.</a:t>
            </a:r>
          </a:p>
          <a:p>
            <a:pPr marL="457200" lvl="1" indent="0" algn="ctr">
              <a:buNone/>
            </a:pPr>
            <a:endParaRPr lang="en-US" sz="2400" dirty="0">
              <a:latin typeface="Trebuchet MS" panose="020B0603020202020204" pitchFamily="34" charset="0"/>
            </a:endParaRPr>
          </a:p>
          <a:p>
            <a:pPr marL="0" indent="0" algn="ctr">
              <a:buNone/>
            </a:pPr>
            <a:r>
              <a:rPr lang="en-US" sz="2800" b="1" u="sng" dirty="0">
                <a:solidFill>
                  <a:schemeClr val="tx1"/>
                </a:solidFill>
              </a:rPr>
              <a:t>CDE School Nutrition Unit Mission</a:t>
            </a:r>
          </a:p>
          <a:p>
            <a:pPr marL="457200" lvl="1" indent="0" algn="ctr">
              <a:buNone/>
            </a:pPr>
            <a:r>
              <a:rPr lang="en-US" sz="2400" dirty="0"/>
              <a:t>The School Nutrition Unit is committed to ensuring all school-aged children have equal access to healthy meals by supporting, training, and connecting Colorado’s child nutrition community.</a:t>
            </a:r>
          </a:p>
          <a:p>
            <a:pPr marL="0" indent="0">
              <a:buNone/>
            </a:pPr>
            <a:endParaRPr lang="en-US" dirty="0"/>
          </a:p>
        </p:txBody>
      </p:sp>
    </p:spTree>
    <p:custDataLst>
      <p:tags r:id="rId1"/>
    </p:custDataLst>
    <p:extLst>
      <p:ext uri="{BB962C8B-B14F-4D97-AF65-F5344CB8AC3E}">
        <p14:creationId xmlns:p14="http://schemas.microsoft.com/office/powerpoint/2010/main" val="149045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spcBef>
                <a:spcPts val="600"/>
              </a:spcBef>
              <a:spcAft>
                <a:spcPts val="1200"/>
              </a:spcAft>
            </a:pPr>
            <a:r>
              <a:rPr lang="en-US" sz="3600" dirty="0"/>
              <a:t>Special Household Situations</a:t>
            </a:r>
            <a:br>
              <a:rPr lang="en-US" sz="3600" dirty="0"/>
            </a:br>
            <a:r>
              <a:rPr lang="en-US" sz="2400" i="1" dirty="0"/>
              <a:t>“Do I report this household member?”</a:t>
            </a:r>
            <a:endParaRPr lang="en-US" sz="1600" i="1" dirty="0"/>
          </a:p>
        </p:txBody>
      </p:sp>
    </p:spTree>
    <p:custDataLst>
      <p:tags r:id="rId1"/>
    </p:custDataLst>
    <p:extLst>
      <p:ext uri="{BB962C8B-B14F-4D97-AF65-F5344CB8AC3E}">
        <p14:creationId xmlns:p14="http://schemas.microsoft.com/office/powerpoint/2010/main" val="2562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0DF393-19F4-4E34-B897-E3FCE2B57E25}"/>
              </a:ext>
            </a:extLst>
          </p:cNvPr>
          <p:cNvSpPr>
            <a:spLocks noGrp="1"/>
          </p:cNvSpPr>
          <p:nvPr>
            <p:ph type="title"/>
          </p:nvPr>
        </p:nvSpPr>
        <p:spPr>
          <a:xfrm>
            <a:off x="245193" y="254514"/>
            <a:ext cx="7603407" cy="756418"/>
          </a:xfrm>
        </p:spPr>
        <p:txBody>
          <a:bodyPr>
            <a:normAutofit/>
          </a:bodyPr>
          <a:lstStyle/>
          <a:p>
            <a:r>
              <a:rPr lang="en-US" sz="3600" dirty="0"/>
              <a:t>Special Household Situations</a:t>
            </a:r>
          </a:p>
        </p:txBody>
      </p:sp>
      <p:sp>
        <p:nvSpPr>
          <p:cNvPr id="5" name="Content Placeholder 4">
            <a:extLst>
              <a:ext uri="{FF2B5EF4-FFF2-40B4-BE49-F238E27FC236}">
                <a16:creationId xmlns:a16="http://schemas.microsoft.com/office/drawing/2014/main" id="{263FFD66-5A24-481A-8620-8BDF8EECFEBE}"/>
              </a:ext>
            </a:extLst>
          </p:cNvPr>
          <p:cNvSpPr>
            <a:spLocks noGrp="1"/>
          </p:cNvSpPr>
          <p:nvPr>
            <p:ph idx="1"/>
          </p:nvPr>
        </p:nvSpPr>
        <p:spPr/>
        <p:txBody>
          <a:bodyPr/>
          <a:lstStyle/>
          <a:p>
            <a:pPr marL="457200" indent="-457200">
              <a:spcAft>
                <a:spcPts val="1200"/>
              </a:spcAft>
              <a:buClrTx/>
              <a:buAutoNum type="arabicPeriod"/>
            </a:pPr>
            <a:r>
              <a:rPr lang="en-US" sz="2400" dirty="0">
                <a:latin typeface="+mn-lt"/>
                <a:ea typeface="Times New Roman"/>
                <a:cs typeface="Times New Roman"/>
              </a:rPr>
              <a:t>An adopted child for whom a household has accepted legal responsibility</a:t>
            </a:r>
          </a:p>
          <a:p>
            <a:pPr marL="457200" indent="-457200">
              <a:spcAft>
                <a:spcPts val="1200"/>
              </a:spcAft>
              <a:buClrTx/>
              <a:buAutoNum type="arabicPeriod"/>
            </a:pPr>
            <a:r>
              <a:rPr lang="en-US" sz="2400" dirty="0">
                <a:latin typeface="+mn-lt"/>
                <a:ea typeface="Times New Roman"/>
                <a:cs typeface="Times New Roman"/>
              </a:rPr>
              <a:t>Child living with one parent, relative or friend</a:t>
            </a:r>
          </a:p>
          <a:p>
            <a:pPr marL="457200" indent="-457200">
              <a:spcAft>
                <a:spcPts val="1200"/>
              </a:spcAft>
              <a:buClrTx/>
              <a:buAutoNum type="arabicPeriod"/>
            </a:pPr>
            <a:r>
              <a:rPr lang="en-US" sz="2400" dirty="0">
                <a:latin typeface="+mn-lt"/>
                <a:ea typeface="Times New Roman"/>
                <a:cs typeface="Times New Roman"/>
              </a:rPr>
              <a:t>Child away at school (boarding school or college)</a:t>
            </a:r>
          </a:p>
          <a:p>
            <a:pPr marL="457200" indent="-457200">
              <a:spcAft>
                <a:spcPts val="1200"/>
              </a:spcAft>
              <a:buFont typeface="Arial" panose="020B0604020202020204" pitchFamily="34" charset="0"/>
              <a:buAutoNum type="arabicPeriod"/>
            </a:pPr>
            <a:r>
              <a:rPr lang="en-US" dirty="0">
                <a:ea typeface="Times New Roman"/>
                <a:cs typeface="Times New Roman"/>
              </a:rPr>
              <a:t>Foster child</a:t>
            </a:r>
          </a:p>
          <a:p>
            <a:pPr marL="457200" indent="-457200">
              <a:spcAft>
                <a:spcPts val="1200"/>
              </a:spcAft>
              <a:buClrTx/>
              <a:buAutoNum type="arabicPeriod"/>
            </a:pPr>
            <a:r>
              <a:rPr lang="en-US" sz="2400" dirty="0">
                <a:latin typeface="+mn-lt"/>
                <a:ea typeface="Times New Roman"/>
                <a:cs typeface="Times New Roman"/>
              </a:rPr>
              <a:t>Families with joint custody</a:t>
            </a:r>
          </a:p>
          <a:p>
            <a:pPr marL="457200" indent="-457200">
              <a:buClrTx/>
              <a:buAutoNum type="arabicPeriod"/>
            </a:pPr>
            <a:r>
              <a:rPr lang="en-US" sz="2400" dirty="0">
                <a:latin typeface="+mn-lt"/>
                <a:ea typeface="Times New Roman"/>
                <a:cs typeface="Times New Roman"/>
              </a:rPr>
              <a:t>A child living alone or emancipated</a:t>
            </a:r>
          </a:p>
          <a:p>
            <a:pPr marL="0" indent="0">
              <a:buNone/>
            </a:pPr>
            <a:endParaRPr lang="en-US" dirty="0"/>
          </a:p>
        </p:txBody>
      </p:sp>
      <p:sp>
        <p:nvSpPr>
          <p:cNvPr id="3" name="Slide Number Placeholder 2">
            <a:extLst>
              <a:ext uri="{FF2B5EF4-FFF2-40B4-BE49-F238E27FC236}">
                <a16:creationId xmlns:a16="http://schemas.microsoft.com/office/drawing/2014/main" id="{D88FEF55-9A8B-4FF9-8139-38095030465D}"/>
              </a:ext>
            </a:extLst>
          </p:cNvPr>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7" name="Graphic 6" descr="Badge Question Mark">
            <a:extLst>
              <a:ext uri="{FF2B5EF4-FFF2-40B4-BE49-F238E27FC236}">
                <a16:creationId xmlns:a16="http://schemas.microsoft.com/office/drawing/2014/main" id="{9B7D53D4-4E09-4B64-BF60-D29EC7812E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9600" y="0"/>
            <a:ext cx="914400" cy="914400"/>
          </a:xfrm>
          <a:prstGeom prst="rect">
            <a:avLst/>
          </a:prstGeom>
        </p:spPr>
      </p:pic>
    </p:spTree>
    <p:custDataLst>
      <p:tags r:id="rId1"/>
    </p:custDataLst>
    <p:extLst>
      <p:ext uri="{BB962C8B-B14F-4D97-AF65-F5344CB8AC3E}">
        <p14:creationId xmlns:p14="http://schemas.microsoft.com/office/powerpoint/2010/main" val="40995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Categorical Applications</a:t>
            </a:r>
          </a:p>
        </p:txBody>
      </p:sp>
      <p:sp>
        <p:nvSpPr>
          <p:cNvPr id="3" name="Content Placeholder 2"/>
          <p:cNvSpPr>
            <a:spLocks noGrp="1"/>
          </p:cNvSpPr>
          <p:nvPr>
            <p:ph idx="1"/>
          </p:nvPr>
        </p:nvSpPr>
        <p:spPr/>
        <p:txBody>
          <a:bodyPr>
            <a:normAutofit/>
          </a:bodyPr>
          <a:lstStyle/>
          <a:p>
            <a:pPr marL="342900" lvl="0" indent="-342900">
              <a:spcAft>
                <a:spcPts val="600"/>
              </a:spcAft>
              <a:buFont typeface="Arial" panose="020B0604020202020204" pitchFamily="34" charset="0"/>
              <a:buChar char="•"/>
            </a:pPr>
            <a:r>
              <a:rPr lang="en-US" sz="2800" dirty="0">
                <a:solidFill>
                  <a:schemeClr val="tx1"/>
                </a:solidFill>
              </a:rPr>
              <a:t>Free meal eligibility determined by household participation in an Assistance Program, or designation as OSCE</a:t>
            </a:r>
          </a:p>
          <a:p>
            <a:pPr marL="342900" indent="-342900">
              <a:spcAft>
                <a:spcPts val="600"/>
              </a:spcAft>
              <a:buFont typeface="Arial" panose="020B0604020202020204" pitchFamily="34" charset="0"/>
              <a:buChar char="•"/>
            </a:pPr>
            <a:r>
              <a:rPr lang="en-US" sz="2800" dirty="0">
                <a:solidFill>
                  <a:schemeClr val="tx1"/>
                </a:solidFill>
              </a:rPr>
              <a:t>OSCE = </a:t>
            </a:r>
            <a:r>
              <a:rPr lang="en-US" sz="2800" dirty="0">
                <a:solidFill>
                  <a:srgbClr val="EF7521"/>
                </a:solidFill>
              </a:rPr>
              <a:t>Migrant, Homeless, Runaway, Head Start or Foster</a:t>
            </a:r>
          </a:p>
          <a:p>
            <a:pPr marL="342900" indent="-342900">
              <a:spcAft>
                <a:spcPts val="600"/>
              </a:spcAft>
              <a:buFont typeface="Arial" panose="020B0604020202020204" pitchFamily="34" charset="0"/>
              <a:buChar char="•"/>
            </a:pPr>
            <a:r>
              <a:rPr lang="en-US" sz="2800" dirty="0">
                <a:solidFill>
                  <a:schemeClr val="tx1"/>
                </a:solidFill>
              </a:rPr>
              <a:t>Assistance Program = </a:t>
            </a:r>
            <a:r>
              <a:rPr lang="en-US" sz="2800" dirty="0">
                <a:solidFill>
                  <a:srgbClr val="EF7521"/>
                </a:solidFill>
              </a:rPr>
              <a:t>SNAP, TANF or FDPIR</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22</a:t>
            </a:fld>
            <a:endParaRPr lang="en-US" dirty="0"/>
          </a:p>
        </p:txBody>
      </p:sp>
    </p:spTree>
    <p:custDataLst>
      <p:tags r:id="rId1"/>
    </p:custDataLst>
    <p:extLst>
      <p:ext uri="{BB962C8B-B14F-4D97-AF65-F5344CB8AC3E}">
        <p14:creationId xmlns:p14="http://schemas.microsoft.com/office/powerpoint/2010/main" val="1911369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Case Number Applications</a:t>
            </a:r>
          </a:p>
        </p:txBody>
      </p:sp>
      <p:sp>
        <p:nvSpPr>
          <p:cNvPr id="5" name="Content Placeholder 4"/>
          <p:cNvSpPr>
            <a:spLocks noGrp="1"/>
          </p:cNvSpPr>
          <p:nvPr>
            <p:ph idx="1"/>
          </p:nvPr>
        </p:nvSpPr>
        <p:spPr>
          <a:xfrm>
            <a:off x="559556" y="1459872"/>
            <a:ext cx="8024883" cy="4351338"/>
          </a:xfrm>
        </p:spPr>
        <p:txBody>
          <a:bodyPr>
            <a:normAutofit/>
          </a:bodyPr>
          <a:lstStyle/>
          <a:p>
            <a:pPr marL="457200" indent="-457200">
              <a:buFont typeface="Arial" panose="020B0604020202020204" pitchFamily="34" charset="0"/>
              <a:buChar char="•"/>
            </a:pPr>
            <a:r>
              <a:rPr lang="en-US" sz="2800" dirty="0">
                <a:solidFill>
                  <a:schemeClr val="tx1"/>
                </a:solidFill>
              </a:rPr>
              <a:t>Applications with </a:t>
            </a:r>
            <a:r>
              <a:rPr lang="en-US" sz="2800" dirty="0">
                <a:solidFill>
                  <a:srgbClr val="EF7521"/>
                </a:solidFill>
              </a:rPr>
              <a:t>SNAP, TANF or FDPIR </a:t>
            </a:r>
            <a:r>
              <a:rPr lang="en-US" sz="2800" dirty="0">
                <a:solidFill>
                  <a:schemeClr val="tx1"/>
                </a:solidFill>
              </a:rPr>
              <a:t>case number</a:t>
            </a:r>
          </a:p>
          <a:p>
            <a:pPr marL="1028700" lvl="1" indent="-342900">
              <a:buFont typeface="Courier New" panose="02070309020205020404" pitchFamily="49" charset="0"/>
              <a:buChar char="o"/>
            </a:pPr>
            <a:r>
              <a:rPr lang="en-US" sz="2400" dirty="0"/>
              <a:t>Extends to all students in the household</a:t>
            </a:r>
            <a:endParaRPr lang="en-US" sz="2400" dirty="0">
              <a:solidFill>
                <a:schemeClr val="tx1"/>
              </a:solidFill>
            </a:endParaRPr>
          </a:p>
          <a:p>
            <a:pPr marL="457200" indent="-457200">
              <a:buFont typeface="Arial" panose="020B0604020202020204" pitchFamily="34" charset="0"/>
              <a:buChar char="•"/>
            </a:pPr>
            <a:r>
              <a:rPr lang="en-US" sz="2800" dirty="0">
                <a:solidFill>
                  <a:schemeClr val="tx1"/>
                </a:solidFill>
              </a:rPr>
              <a:t>Can be accepted at face-value and approved for free school meals </a:t>
            </a:r>
          </a:p>
          <a:p>
            <a:pPr marL="1028700" lvl="1" indent="-342900">
              <a:buFont typeface="Courier New" panose="02070309020205020404" pitchFamily="49" charset="0"/>
              <a:buChar char="o"/>
            </a:pPr>
            <a:r>
              <a:rPr lang="en-US" sz="2400" dirty="0"/>
              <a:t>Attempt to directly certify SNAP and TANF case numbers</a:t>
            </a:r>
          </a:p>
          <a:p>
            <a:endParaRPr lang="en-US" dirty="0">
              <a:solidFill>
                <a:schemeClr val="tx1"/>
              </a:solidFill>
            </a:endParaRPr>
          </a:p>
          <a:p>
            <a:pPr marL="457200" indent="-457200">
              <a:buFont typeface="Arial" panose="020B0604020202020204" pitchFamily="34" charset="0"/>
              <a:buChar char="•"/>
            </a:pPr>
            <a:endParaRPr lang="en-US" sz="2800" dirty="0">
              <a:solidFill>
                <a:schemeClr val="tx1"/>
              </a:solidFill>
            </a:endParaRPr>
          </a:p>
        </p:txBody>
      </p:sp>
      <p:graphicFrame>
        <p:nvGraphicFramePr>
          <p:cNvPr id="4" name="Diagram 3"/>
          <p:cNvGraphicFramePr/>
          <p:nvPr>
            <p:extLst>
              <p:ext uri="{D42A27DB-BD31-4B8C-83A1-F6EECF244321}">
                <p14:modId xmlns:p14="http://schemas.microsoft.com/office/powerpoint/2010/main" val="1966505676"/>
              </p:ext>
            </p:extLst>
          </p:nvPr>
        </p:nvGraphicFramePr>
        <p:xfrm>
          <a:off x="958888" y="3909235"/>
          <a:ext cx="7226220" cy="2202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1117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279851" y="327545"/>
            <a:ext cx="8673035" cy="7101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3600" dirty="0"/>
              <a:t>OSCE Eligibility </a:t>
            </a:r>
          </a:p>
        </p:txBody>
      </p:sp>
      <p:sp>
        <p:nvSpPr>
          <p:cNvPr id="2" name="Content Placeholder 1"/>
          <p:cNvSpPr>
            <a:spLocks noGrp="1"/>
          </p:cNvSpPr>
          <p:nvPr>
            <p:ph idx="1"/>
          </p:nvPr>
        </p:nvSpPr>
        <p:spPr>
          <a:xfrm>
            <a:off x="566382" y="1628672"/>
            <a:ext cx="8011236" cy="4351338"/>
          </a:xfrm>
        </p:spPr>
        <p:txBody>
          <a:bodyPr>
            <a:normAutofit/>
          </a:bodyPr>
          <a:lstStyle/>
          <a:p>
            <a:pPr marL="457200" indent="-457200">
              <a:spcAft>
                <a:spcPts val="600"/>
              </a:spcAft>
              <a:buFont typeface="Arial" panose="020B0604020202020204" pitchFamily="34" charset="0"/>
              <a:buChar char="•"/>
            </a:pPr>
            <a:r>
              <a:rPr lang="en-US" sz="2800" dirty="0">
                <a:solidFill>
                  <a:schemeClr val="tx1"/>
                </a:solidFill>
              </a:rPr>
              <a:t>Applications for students classified as </a:t>
            </a:r>
            <a:r>
              <a:rPr lang="en-US" sz="2800" dirty="0">
                <a:solidFill>
                  <a:srgbClr val="EF7521"/>
                </a:solidFill>
              </a:rPr>
              <a:t>foster, Head Start, runaway, homeless, or migrant</a:t>
            </a:r>
          </a:p>
          <a:p>
            <a:pPr marL="457200" indent="-457200">
              <a:spcAft>
                <a:spcPts val="600"/>
              </a:spcAft>
              <a:buFont typeface="Arial" panose="020B0604020202020204" pitchFamily="34" charset="0"/>
              <a:buChar char="•"/>
            </a:pPr>
            <a:r>
              <a:rPr lang="en-US" sz="2800" dirty="0">
                <a:solidFill>
                  <a:schemeClr val="tx1"/>
                </a:solidFill>
              </a:rPr>
              <a:t>Must verify the student’s participation by district liaison prior to approving for free school meals</a:t>
            </a:r>
          </a:p>
          <a:p>
            <a:pPr marL="914400" lvl="1" indent="-342900">
              <a:spcAft>
                <a:spcPts val="600"/>
              </a:spcAft>
              <a:buFont typeface="Courier New" panose="02070309020205020404" pitchFamily="49" charset="0"/>
              <a:buChar char="o"/>
            </a:pPr>
            <a:r>
              <a:rPr lang="en-US" sz="2400" dirty="0"/>
              <a:t>Exception: Foster applications accepted at face-value and approved for free school meals </a:t>
            </a:r>
          </a:p>
          <a:p>
            <a:pPr marL="457200" indent="-457200">
              <a:spcAft>
                <a:spcPts val="600"/>
              </a:spcAft>
              <a:buFont typeface="Arial" panose="020B0604020202020204" pitchFamily="34" charset="0"/>
              <a:buChar char="•"/>
            </a:pPr>
            <a:r>
              <a:rPr lang="en-US" sz="2800" dirty="0">
                <a:solidFill>
                  <a:schemeClr val="tx1"/>
                </a:solidFill>
              </a:rPr>
              <a:t>Eligibility does not extend to other students in household</a:t>
            </a:r>
          </a:p>
          <a:p>
            <a:pPr lvl="1"/>
            <a:endParaRPr lang="en-US" dirty="0"/>
          </a:p>
          <a:p>
            <a:pPr lvl="1"/>
            <a:endParaRPr lang="en-US" dirty="0"/>
          </a:p>
          <a:p>
            <a:pPr lvl="1"/>
            <a:endParaRPr lang="en-US" dirty="0"/>
          </a:p>
          <a:p>
            <a:endParaRPr lang="en-US" dirty="0"/>
          </a:p>
        </p:txBody>
      </p:sp>
    </p:spTree>
    <p:custDataLst>
      <p:tags r:id="rId1"/>
    </p:custDataLst>
    <p:extLst>
      <p:ext uri="{BB962C8B-B14F-4D97-AF65-F5344CB8AC3E}">
        <p14:creationId xmlns:p14="http://schemas.microsoft.com/office/powerpoint/2010/main" val="74537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274320"/>
            <a:ext cx="8475980" cy="710141"/>
          </a:xfrm>
        </p:spPr>
        <p:txBody>
          <a:bodyPr>
            <a:normAutofit/>
          </a:bodyPr>
          <a:lstStyle/>
          <a:p>
            <a:r>
              <a:rPr lang="en-US" sz="3600" dirty="0"/>
              <a:t>Income and Categorical Applications</a:t>
            </a:r>
          </a:p>
        </p:txBody>
      </p:sp>
      <p:sp>
        <p:nvSpPr>
          <p:cNvPr id="4" name="Content Placeholder 3"/>
          <p:cNvSpPr>
            <a:spLocks noGrp="1"/>
          </p:cNvSpPr>
          <p:nvPr>
            <p:ph idx="1"/>
          </p:nvPr>
        </p:nvSpPr>
        <p:spPr>
          <a:xfrm>
            <a:off x="568960" y="1494736"/>
            <a:ext cx="7886700" cy="4351338"/>
          </a:xfrm>
        </p:spPr>
        <p:txBody>
          <a:bodyPr>
            <a:normAutofit/>
          </a:bodyPr>
          <a:lstStyle/>
          <a:p>
            <a:pPr marL="342900" indent="-342900">
              <a:spcAft>
                <a:spcPts val="600"/>
              </a:spcAft>
              <a:buFont typeface="Arial" panose="020B0604020202020204" pitchFamily="34" charset="0"/>
              <a:buChar char="•"/>
            </a:pPr>
            <a:r>
              <a:rPr lang="en-US" sz="2800" dirty="0">
                <a:solidFill>
                  <a:schemeClr val="tx1"/>
                </a:solidFill>
              </a:rPr>
              <a:t>Students marked as OSCE on application must be confirmed by liaison prior to free eligibility</a:t>
            </a:r>
          </a:p>
          <a:p>
            <a:pPr marL="342900" indent="-342900">
              <a:spcAft>
                <a:spcPts val="600"/>
              </a:spcAft>
              <a:buFont typeface="Arial" panose="020B0604020202020204" pitchFamily="34" charset="0"/>
              <a:buChar char="•"/>
            </a:pPr>
            <a:r>
              <a:rPr lang="en-US" sz="2800" dirty="0">
                <a:solidFill>
                  <a:schemeClr val="tx1"/>
                </a:solidFill>
              </a:rPr>
              <a:t>Non-OSCE are determined based on income</a:t>
            </a:r>
          </a:p>
          <a:p>
            <a:pPr marL="342900" indent="-342900">
              <a:spcAft>
                <a:spcPts val="600"/>
              </a:spcAft>
              <a:buFont typeface="Arial" panose="020B0604020202020204" pitchFamily="34" charset="0"/>
              <a:buChar char="•"/>
            </a:pPr>
            <a:r>
              <a:rPr lang="en-US" sz="2800" dirty="0">
                <a:solidFill>
                  <a:schemeClr val="tx1"/>
                </a:solidFill>
              </a:rPr>
              <a:t>All students can be determined eligible based on income in the interim of OSCE participation confirmation</a:t>
            </a:r>
          </a:p>
        </p:txBody>
      </p:sp>
      <p:sp>
        <p:nvSpPr>
          <p:cNvPr id="2" name="Slide Number Placeholder 1"/>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25</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925974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Foster Applications</a:t>
            </a:r>
          </a:p>
        </p:txBody>
      </p:sp>
      <p:sp>
        <p:nvSpPr>
          <p:cNvPr id="4" name="Content Placeholder 3"/>
          <p:cNvSpPr>
            <a:spLocks noGrp="1"/>
          </p:cNvSpPr>
          <p:nvPr>
            <p:ph idx="1"/>
          </p:nvPr>
        </p:nvSpPr>
        <p:spPr>
          <a:xfrm>
            <a:off x="742103" y="1494737"/>
            <a:ext cx="7886700" cy="4351338"/>
          </a:xfrm>
        </p:spPr>
        <p:txBody>
          <a:bodyPr>
            <a:normAutofit/>
          </a:bodyPr>
          <a:lstStyle/>
          <a:p>
            <a:pPr marL="342900" indent="-342900">
              <a:spcAft>
                <a:spcPts val="600"/>
              </a:spcAft>
              <a:buFont typeface="Arial" panose="020B0604020202020204" pitchFamily="34" charset="0"/>
              <a:buChar char="•"/>
            </a:pPr>
            <a:r>
              <a:rPr lang="en-US" sz="2800" dirty="0">
                <a:solidFill>
                  <a:schemeClr val="tx1"/>
                </a:solidFill>
              </a:rPr>
              <a:t>Students marked as foster on application are automatically approved for free school meals/milk</a:t>
            </a:r>
          </a:p>
          <a:p>
            <a:pPr marL="914400" lvl="1" indent="-342900">
              <a:spcAft>
                <a:spcPts val="600"/>
              </a:spcAft>
              <a:buFont typeface="Courier New" panose="02070309020205020404" pitchFamily="49" charset="0"/>
              <a:buChar char="o"/>
            </a:pPr>
            <a:r>
              <a:rPr lang="en-US" sz="2400" dirty="0"/>
              <a:t>Remain free no matter the determination for non-foster students on the same application</a:t>
            </a:r>
            <a:endParaRPr lang="en-US" sz="2400" dirty="0">
              <a:solidFill>
                <a:schemeClr val="tx1"/>
              </a:solidFill>
            </a:endParaRPr>
          </a:p>
          <a:p>
            <a:pPr marL="342900" indent="-342900">
              <a:spcAft>
                <a:spcPts val="600"/>
              </a:spcAft>
              <a:buFont typeface="Arial" panose="020B0604020202020204" pitchFamily="34" charset="0"/>
              <a:buChar char="•"/>
            </a:pPr>
            <a:r>
              <a:rPr lang="en-US" sz="2800" dirty="0">
                <a:solidFill>
                  <a:schemeClr val="tx1"/>
                </a:solidFill>
              </a:rPr>
              <a:t>Are considered part of the household</a:t>
            </a:r>
          </a:p>
          <a:p>
            <a:pPr marL="342900" indent="-342900">
              <a:spcAft>
                <a:spcPts val="600"/>
              </a:spcAft>
              <a:buFont typeface="Arial" panose="020B0604020202020204" pitchFamily="34" charset="0"/>
              <a:buChar char="•"/>
            </a:pPr>
            <a:r>
              <a:rPr lang="en-US" sz="2800" dirty="0">
                <a:solidFill>
                  <a:schemeClr val="tx1"/>
                </a:solidFill>
              </a:rPr>
              <a:t>Cannot require separate applications for foster and non-foster students in the same household</a:t>
            </a:r>
          </a:p>
          <a:p>
            <a:pPr marL="342900" indent="-342900">
              <a:spcAft>
                <a:spcPts val="600"/>
              </a:spcAft>
              <a:buFont typeface="Arial" panose="020B0604020202020204" pitchFamily="34" charset="0"/>
              <a:buChar char="•"/>
            </a:pPr>
            <a:r>
              <a:rPr lang="en-US" sz="2800" dirty="0">
                <a:solidFill>
                  <a:schemeClr val="tx1"/>
                </a:solidFill>
              </a:rPr>
              <a:t>Accepted at face-value</a:t>
            </a:r>
          </a:p>
        </p:txBody>
      </p:sp>
      <p:sp>
        <p:nvSpPr>
          <p:cNvPr id="2" name="Slide Number Placeholder 1"/>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26</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922887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Activity</a:t>
            </a:r>
          </a:p>
        </p:txBody>
      </p:sp>
    </p:spTree>
    <p:custDataLst>
      <p:tags r:id="rId1"/>
    </p:custDataLst>
    <p:extLst>
      <p:ext uri="{BB962C8B-B14F-4D97-AF65-F5344CB8AC3E}">
        <p14:creationId xmlns:p14="http://schemas.microsoft.com/office/powerpoint/2010/main" val="3492133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C05138-8EFD-4203-B044-5D34900F184C}"/>
              </a:ext>
            </a:extLst>
          </p:cNvPr>
          <p:cNvSpPr>
            <a:spLocks noGrp="1"/>
          </p:cNvSpPr>
          <p:nvPr>
            <p:ph type="sldNum" sz="quarter" idx="4294967295"/>
          </p:nvPr>
        </p:nvSpPr>
        <p:spPr>
          <a:xfrm>
            <a:off x="0" y="6427788"/>
            <a:ext cx="2057400" cy="365125"/>
          </a:xfrm>
        </p:spPr>
        <p:txBody>
          <a:bodyPr/>
          <a:lstStyle/>
          <a:p>
            <a:fld id="{C479D5F6-EDCB-402A-AC08-4943A1820E8F}" type="slidenum">
              <a:rPr lang="en-US" smtClean="0"/>
              <a:pPr/>
              <a:t>28</a:t>
            </a:fld>
            <a:endParaRPr lang="en-US" dirty="0"/>
          </a:p>
        </p:txBody>
      </p:sp>
      <p:pic>
        <p:nvPicPr>
          <p:cNvPr id="5" name="Picture 4">
            <a:extLst>
              <a:ext uri="{FF2B5EF4-FFF2-40B4-BE49-F238E27FC236}">
                <a16:creationId xmlns:a16="http://schemas.microsoft.com/office/drawing/2014/main" id="{2F2348E6-1FBF-46F4-BB85-FADD7CF9FE19}"/>
              </a:ext>
            </a:extLst>
          </p:cNvPr>
          <p:cNvPicPr>
            <a:picLocks noChangeAspect="1"/>
          </p:cNvPicPr>
          <p:nvPr/>
        </p:nvPicPr>
        <p:blipFill>
          <a:blip r:embed="rId4"/>
          <a:stretch>
            <a:fillRect/>
          </a:stretch>
        </p:blipFill>
        <p:spPr>
          <a:xfrm>
            <a:off x="20271" y="0"/>
            <a:ext cx="9103457" cy="6858000"/>
          </a:xfrm>
          <a:prstGeom prst="rect">
            <a:avLst/>
          </a:prstGeom>
        </p:spPr>
      </p:pic>
      <p:sp>
        <p:nvSpPr>
          <p:cNvPr id="7" name="TextBox 6">
            <a:extLst>
              <a:ext uri="{FF2B5EF4-FFF2-40B4-BE49-F238E27FC236}">
                <a16:creationId xmlns:a16="http://schemas.microsoft.com/office/drawing/2014/main" id="{C3294DAA-504B-4645-9DDB-5B34640885BD}"/>
              </a:ext>
            </a:extLst>
          </p:cNvPr>
          <p:cNvSpPr txBox="1"/>
          <p:nvPr/>
        </p:nvSpPr>
        <p:spPr>
          <a:xfrm>
            <a:off x="1468944" y="0"/>
            <a:ext cx="720531" cy="200055"/>
          </a:xfrm>
          <a:prstGeom prst="rect">
            <a:avLst/>
          </a:prstGeom>
          <a:solidFill>
            <a:schemeClr val="bg1"/>
          </a:solidFill>
        </p:spPr>
        <p:txBody>
          <a:bodyPr wrap="square" lIns="0" tIns="0" rIns="0" bIns="0" rtlCol="0" anchor="b" anchorCtr="0">
            <a:spAutoFit/>
          </a:bodyPr>
          <a:lstStyle/>
          <a:p>
            <a:r>
              <a:rPr lang="en-US" sz="1300" b="1" dirty="0">
                <a:latin typeface="Times New Roman" panose="02020603050405020304" pitchFamily="18" charset="0"/>
                <a:cs typeface="Times New Roman" panose="02020603050405020304" pitchFamily="18" charset="0"/>
              </a:rPr>
              <a:t>2020-2021</a:t>
            </a:r>
          </a:p>
        </p:txBody>
      </p:sp>
      <p:pic>
        <p:nvPicPr>
          <p:cNvPr id="2" name="Graphic 1" descr="Badge Question Mark">
            <a:extLst>
              <a:ext uri="{FF2B5EF4-FFF2-40B4-BE49-F238E27FC236}">
                <a16:creationId xmlns:a16="http://schemas.microsoft.com/office/drawing/2014/main" id="{CAB85C35-426E-4399-8D78-98653F7EF3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63289" y="0"/>
            <a:ext cx="560439" cy="560439"/>
          </a:xfrm>
          <a:prstGeom prst="rect">
            <a:avLst/>
          </a:prstGeom>
        </p:spPr>
      </p:pic>
    </p:spTree>
    <p:custDataLst>
      <p:tags r:id="rId1"/>
    </p:custDataLst>
    <p:extLst>
      <p:ext uri="{BB962C8B-B14F-4D97-AF65-F5344CB8AC3E}">
        <p14:creationId xmlns:p14="http://schemas.microsoft.com/office/powerpoint/2010/main" val="257319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10F875-84E5-4A60-9B0B-CFEDF7688EFE}"/>
              </a:ext>
            </a:extLst>
          </p:cNvPr>
          <p:cNvPicPr>
            <a:picLocks noChangeAspect="1"/>
          </p:cNvPicPr>
          <p:nvPr/>
        </p:nvPicPr>
        <p:blipFill>
          <a:blip r:embed="rId4"/>
          <a:stretch>
            <a:fillRect/>
          </a:stretch>
        </p:blipFill>
        <p:spPr>
          <a:xfrm>
            <a:off x="21890" y="0"/>
            <a:ext cx="9100219" cy="6858000"/>
          </a:xfrm>
          <a:prstGeom prst="rect">
            <a:avLst/>
          </a:prstGeom>
        </p:spPr>
      </p:pic>
      <p:sp>
        <p:nvSpPr>
          <p:cNvPr id="5" name="TextBox 4">
            <a:extLst>
              <a:ext uri="{FF2B5EF4-FFF2-40B4-BE49-F238E27FC236}">
                <a16:creationId xmlns:a16="http://schemas.microsoft.com/office/drawing/2014/main" id="{0A59F547-3828-4E14-89F6-407A5646FE3F}"/>
              </a:ext>
            </a:extLst>
          </p:cNvPr>
          <p:cNvSpPr txBox="1"/>
          <p:nvPr/>
        </p:nvSpPr>
        <p:spPr>
          <a:xfrm>
            <a:off x="1468944" y="0"/>
            <a:ext cx="720531" cy="200055"/>
          </a:xfrm>
          <a:prstGeom prst="rect">
            <a:avLst/>
          </a:prstGeom>
          <a:solidFill>
            <a:schemeClr val="bg1"/>
          </a:solidFill>
        </p:spPr>
        <p:txBody>
          <a:bodyPr wrap="square" lIns="0" tIns="0" rIns="0" bIns="0" rtlCol="0" anchor="b" anchorCtr="0">
            <a:spAutoFit/>
          </a:bodyPr>
          <a:lstStyle/>
          <a:p>
            <a:r>
              <a:rPr lang="en-US" sz="1300" b="1" dirty="0">
                <a:latin typeface="Times New Roman" panose="02020603050405020304" pitchFamily="18" charset="0"/>
                <a:cs typeface="Times New Roman" panose="02020603050405020304" pitchFamily="18" charset="0"/>
              </a:rPr>
              <a:t>2020-2021</a:t>
            </a:r>
          </a:p>
        </p:txBody>
      </p:sp>
      <p:pic>
        <p:nvPicPr>
          <p:cNvPr id="2" name="Graphic 1" descr="Badge Question Mark">
            <a:extLst>
              <a:ext uri="{FF2B5EF4-FFF2-40B4-BE49-F238E27FC236}">
                <a16:creationId xmlns:a16="http://schemas.microsoft.com/office/drawing/2014/main" id="{D7E1EB75-9A54-4144-9A16-3EB6C17E45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63289" y="0"/>
            <a:ext cx="560439" cy="560439"/>
          </a:xfrm>
          <a:prstGeom prst="rect">
            <a:avLst/>
          </a:prstGeom>
        </p:spPr>
      </p:pic>
    </p:spTree>
    <p:custDataLst>
      <p:tags r:id="rId1"/>
    </p:custDataLst>
    <p:extLst>
      <p:ext uri="{BB962C8B-B14F-4D97-AF65-F5344CB8AC3E}">
        <p14:creationId xmlns:p14="http://schemas.microsoft.com/office/powerpoint/2010/main" val="378631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594" y="289069"/>
            <a:ext cx="7886700" cy="710141"/>
          </a:xfrm>
        </p:spPr>
        <p:txBody>
          <a:bodyPr>
            <a:noAutofit/>
          </a:bodyPr>
          <a:lstStyle/>
          <a:p>
            <a:r>
              <a:rPr lang="en-US" sz="3600" dirty="0"/>
              <a:t>Learning Objectives </a:t>
            </a:r>
          </a:p>
        </p:txBody>
      </p:sp>
      <p:sp>
        <p:nvSpPr>
          <p:cNvPr id="5" name="Content Placeholder 4"/>
          <p:cNvSpPr>
            <a:spLocks noGrp="1"/>
          </p:cNvSpPr>
          <p:nvPr>
            <p:ph idx="1"/>
          </p:nvPr>
        </p:nvSpPr>
        <p:spPr>
          <a:xfrm>
            <a:off x="493986" y="1611888"/>
            <a:ext cx="8021364" cy="4370623"/>
          </a:xfrm>
        </p:spPr>
        <p:txBody>
          <a:bodyPr>
            <a:noAutofit/>
          </a:bodyPr>
          <a:lstStyle/>
          <a:p>
            <a:pPr marL="457200" indent="-457200">
              <a:spcAft>
                <a:spcPts val="1200"/>
              </a:spcAft>
              <a:buFont typeface="+mj-lt"/>
              <a:buAutoNum type="arabicPeriod"/>
            </a:pPr>
            <a:r>
              <a:rPr lang="en-US" dirty="0">
                <a:solidFill>
                  <a:schemeClr val="tx1"/>
                </a:solidFill>
              </a:rPr>
              <a:t>Evaluate current free and reduced software systems and/or manual process for improved efficiencies</a:t>
            </a:r>
          </a:p>
          <a:p>
            <a:pPr marL="457200" indent="-457200">
              <a:spcAft>
                <a:spcPts val="1200"/>
              </a:spcAft>
              <a:buFont typeface="+mj-lt"/>
              <a:buAutoNum type="arabicPeriod"/>
            </a:pPr>
            <a:r>
              <a:rPr lang="en-US" dirty="0">
                <a:solidFill>
                  <a:schemeClr val="tx1"/>
                </a:solidFill>
              </a:rPr>
              <a:t>Use the </a:t>
            </a:r>
            <a:r>
              <a:rPr lang="en-US" dirty="0">
                <a:solidFill>
                  <a:schemeClr val="tx1"/>
                </a:solidFill>
                <a:hlinkClick r:id="rId4"/>
              </a:rPr>
              <a:t>Eligibility Manual </a:t>
            </a:r>
            <a:r>
              <a:rPr lang="en-US" dirty="0">
                <a:solidFill>
                  <a:schemeClr val="tx1"/>
                </a:solidFill>
              </a:rPr>
              <a:t>to formulate solutions for common free and reduced-price process questions</a:t>
            </a:r>
          </a:p>
          <a:p>
            <a:pPr marL="457200" indent="-457200">
              <a:spcAft>
                <a:spcPts val="1200"/>
              </a:spcAft>
              <a:buFont typeface="+mj-lt"/>
              <a:buAutoNum type="arabicPeriod"/>
            </a:pPr>
            <a:r>
              <a:rPr lang="en-US" dirty="0">
                <a:solidFill>
                  <a:schemeClr val="tx1"/>
                </a:solidFill>
              </a:rPr>
              <a:t>Maximize opportunities for families to apply for free or reduced-price school meals</a:t>
            </a:r>
            <a:endParaRPr lang="en-US" sz="2400" dirty="0">
              <a:solidFill>
                <a:schemeClr val="accent2">
                  <a:lumMod val="75000"/>
                </a:schemeClr>
              </a:solidFill>
              <a:latin typeface="Trebuchet MS" panose="020B0603020202020204" pitchFamily="34" charset="0"/>
            </a:endParaRPr>
          </a:p>
          <a:p>
            <a:pPr marL="457200" indent="-457200">
              <a:spcAft>
                <a:spcPts val="1200"/>
              </a:spcAft>
              <a:buFont typeface="+mj-lt"/>
              <a:buAutoNum type="arabicPeriod"/>
            </a:pPr>
            <a:r>
              <a:rPr lang="en-US" dirty="0">
                <a:solidFill>
                  <a:schemeClr val="tx1"/>
                </a:solidFill>
              </a:rPr>
              <a:t>Ensure free and reduced-price school meal data is being used to its fullest potential</a:t>
            </a:r>
          </a:p>
        </p:txBody>
      </p:sp>
    </p:spTree>
    <p:custDataLst>
      <p:tags r:id="rId1"/>
    </p:custDataLst>
    <p:extLst>
      <p:ext uri="{BB962C8B-B14F-4D97-AF65-F5344CB8AC3E}">
        <p14:creationId xmlns:p14="http://schemas.microsoft.com/office/powerpoint/2010/main" val="768448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95FF83-1165-4CE9-9739-0EF61F187AF1}"/>
              </a:ext>
            </a:extLst>
          </p:cNvPr>
          <p:cNvPicPr>
            <a:picLocks noChangeAspect="1"/>
          </p:cNvPicPr>
          <p:nvPr/>
        </p:nvPicPr>
        <p:blipFill>
          <a:blip r:embed="rId4"/>
          <a:stretch>
            <a:fillRect/>
          </a:stretch>
        </p:blipFill>
        <p:spPr>
          <a:xfrm>
            <a:off x="28106" y="0"/>
            <a:ext cx="9087787" cy="6858000"/>
          </a:xfrm>
          <a:prstGeom prst="rect">
            <a:avLst/>
          </a:prstGeom>
        </p:spPr>
      </p:pic>
      <p:sp>
        <p:nvSpPr>
          <p:cNvPr id="5" name="TextBox 4">
            <a:extLst>
              <a:ext uri="{FF2B5EF4-FFF2-40B4-BE49-F238E27FC236}">
                <a16:creationId xmlns:a16="http://schemas.microsoft.com/office/drawing/2014/main" id="{5DD381CE-36D3-467D-890B-2D4B0EABF150}"/>
              </a:ext>
            </a:extLst>
          </p:cNvPr>
          <p:cNvSpPr txBox="1"/>
          <p:nvPr/>
        </p:nvSpPr>
        <p:spPr>
          <a:xfrm>
            <a:off x="1468944" y="0"/>
            <a:ext cx="720531" cy="200055"/>
          </a:xfrm>
          <a:prstGeom prst="rect">
            <a:avLst/>
          </a:prstGeom>
          <a:solidFill>
            <a:schemeClr val="bg1"/>
          </a:solidFill>
        </p:spPr>
        <p:txBody>
          <a:bodyPr wrap="square" lIns="0" tIns="0" rIns="0" bIns="0" rtlCol="0" anchor="b" anchorCtr="0">
            <a:spAutoFit/>
          </a:bodyPr>
          <a:lstStyle/>
          <a:p>
            <a:r>
              <a:rPr lang="en-US" sz="1300" b="1" dirty="0">
                <a:latin typeface="Times New Roman" panose="02020603050405020304" pitchFamily="18" charset="0"/>
                <a:cs typeface="Times New Roman" panose="02020603050405020304" pitchFamily="18" charset="0"/>
              </a:rPr>
              <a:t>2020-2021</a:t>
            </a:r>
          </a:p>
        </p:txBody>
      </p:sp>
      <p:pic>
        <p:nvPicPr>
          <p:cNvPr id="2" name="Graphic 1" descr="Badge Question Mark">
            <a:extLst>
              <a:ext uri="{FF2B5EF4-FFF2-40B4-BE49-F238E27FC236}">
                <a16:creationId xmlns:a16="http://schemas.microsoft.com/office/drawing/2014/main" id="{C26D8D54-FB36-4D8C-812A-5E7997A404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63289" y="0"/>
            <a:ext cx="560439" cy="560439"/>
          </a:xfrm>
          <a:prstGeom prst="rect">
            <a:avLst/>
          </a:prstGeom>
        </p:spPr>
      </p:pic>
    </p:spTree>
    <p:custDataLst>
      <p:tags r:id="rId1"/>
    </p:custDataLst>
    <p:extLst>
      <p:ext uri="{BB962C8B-B14F-4D97-AF65-F5344CB8AC3E}">
        <p14:creationId xmlns:p14="http://schemas.microsoft.com/office/powerpoint/2010/main" val="4167259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59971" y="1783959"/>
            <a:ext cx="3483937" cy="2889114"/>
          </a:xfrm>
        </p:spPr>
        <p:txBody>
          <a:bodyPr vert="horz" lIns="91440" tIns="45720" rIns="91440" bIns="45720" rtlCol="0" anchor="b">
            <a:normAutofit/>
          </a:bodyPr>
          <a:lstStyle/>
          <a:p>
            <a:pPr algn="l"/>
            <a:r>
              <a:rPr lang="en-US" sz="4800" dirty="0"/>
              <a:t>Food For Thought</a:t>
            </a:r>
          </a:p>
        </p:txBody>
      </p:sp>
      <p:pic>
        <p:nvPicPr>
          <p:cNvPr id="1026" name="Picture 2" descr="Image result for fruits and vegetables"/>
          <p:cNvPicPr>
            <a:picLocks noChangeAspect="1" noChangeArrowheads="1"/>
          </p:cNvPicPr>
          <p:nvPr/>
        </p:nvPicPr>
        <p:blipFill rotWithShape="1">
          <a:blip r:embed="rId4">
            <a:extLst>
              <a:ext uri="{28A0092B-C50C-407E-A947-70E740481C1C}">
                <a14:useLocalDpi xmlns:a14="http://schemas.microsoft.com/office/drawing/2010/main" val="0"/>
              </a:ext>
            </a:extLst>
          </a:blip>
          <a:srcRect l="14416" r="19705" b="2"/>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2" name="Graphic 1" descr="Document">
            <a:extLst>
              <a:ext uri="{FF2B5EF4-FFF2-40B4-BE49-F238E27FC236}">
                <a16:creationId xmlns:a16="http://schemas.microsoft.com/office/drawing/2014/main" id="{43011904-AA7E-4777-80EC-47885121AB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29600" y="96532"/>
            <a:ext cx="914400" cy="914400"/>
          </a:xfrm>
          <a:prstGeom prst="rect">
            <a:avLst/>
          </a:prstGeom>
        </p:spPr>
      </p:pic>
    </p:spTree>
    <p:custDataLst>
      <p:tags r:id="rId1"/>
    </p:custDataLst>
    <p:extLst>
      <p:ext uri="{BB962C8B-B14F-4D97-AF65-F5344CB8AC3E}">
        <p14:creationId xmlns:p14="http://schemas.microsoft.com/office/powerpoint/2010/main" val="2393094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1301" y="2864164"/>
            <a:ext cx="7772400" cy="2337620"/>
          </a:xfrm>
        </p:spPr>
        <p:txBody>
          <a:bodyPr/>
          <a:lstStyle/>
          <a:p>
            <a:r>
              <a:rPr lang="en-US" dirty="0"/>
              <a:t>Processing and Notifications</a:t>
            </a:r>
          </a:p>
        </p:txBody>
      </p:sp>
      <p:sp>
        <p:nvSpPr>
          <p:cNvPr id="2" name="Slide Number Placeholder 1"/>
          <p:cNvSpPr>
            <a:spLocks noGrp="1"/>
          </p:cNvSpPr>
          <p:nvPr>
            <p:ph type="sldNum" sz="quarter" idx="12"/>
          </p:nvPr>
        </p:nvSpPr>
        <p:spPr/>
        <p:txBody>
          <a:bodyPr/>
          <a:lstStyle/>
          <a:p>
            <a:fld id="{34A3F748-31DA-4297-96EF-69DC737B5DDE}" type="slidenum">
              <a:rPr lang="en-US" smtClean="0">
                <a:solidFill>
                  <a:prstClr val="black">
                    <a:tint val="75000"/>
                  </a:prstClr>
                </a:solidFill>
              </a:rPr>
              <a:pPr/>
              <a:t>32</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518039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45193" y="189200"/>
            <a:ext cx="6081865" cy="756418"/>
          </a:xfrm>
        </p:spPr>
        <p:txBody>
          <a:bodyPr>
            <a:noAutofit/>
          </a:bodyPr>
          <a:lstStyle/>
          <a:p>
            <a:r>
              <a:rPr lang="en-US" sz="3600" dirty="0"/>
              <a:t>Application Processing Timeframe</a:t>
            </a:r>
          </a:p>
        </p:txBody>
      </p:sp>
      <p:sp>
        <p:nvSpPr>
          <p:cNvPr id="21507" name="Content Placeholder 2"/>
          <p:cNvSpPr>
            <a:spLocks noGrp="1"/>
          </p:cNvSpPr>
          <p:nvPr>
            <p:ph idx="1"/>
          </p:nvPr>
        </p:nvSpPr>
        <p:spPr/>
        <p:txBody>
          <a:bodyPr>
            <a:normAutofit/>
          </a:bodyPr>
          <a:lstStyle/>
          <a:p>
            <a:pPr marL="342900" indent="-342900">
              <a:spcAft>
                <a:spcPts val="600"/>
              </a:spcAft>
              <a:buFont typeface="Arial" panose="020B0604020202020204" pitchFamily="34" charset="0"/>
              <a:buChar char="•"/>
            </a:pPr>
            <a:r>
              <a:rPr lang="en-US" sz="2800" dirty="0">
                <a:solidFill>
                  <a:schemeClr val="tx1"/>
                </a:solidFill>
              </a:rPr>
              <a:t>10 operating days to process, notify and update student status</a:t>
            </a:r>
          </a:p>
          <a:p>
            <a:pPr marL="342900" indent="-342900">
              <a:spcAft>
                <a:spcPts val="600"/>
              </a:spcAft>
              <a:buFont typeface="Arial" panose="020B0604020202020204" pitchFamily="34" charset="0"/>
              <a:buChar char="•"/>
            </a:pPr>
            <a:r>
              <a:rPr lang="en-US" sz="2800" dirty="0">
                <a:solidFill>
                  <a:schemeClr val="tx1"/>
                </a:solidFill>
              </a:rPr>
              <a:t>Flexibility of effective date</a:t>
            </a:r>
          </a:p>
          <a:p>
            <a:pPr marL="342900" indent="-342900">
              <a:spcAft>
                <a:spcPts val="600"/>
              </a:spcAft>
              <a:buFont typeface="Arial" panose="020B0604020202020204" pitchFamily="34" charset="0"/>
              <a:buChar char="•"/>
            </a:pPr>
            <a:r>
              <a:rPr lang="en-US" sz="2800" dirty="0">
                <a:solidFill>
                  <a:schemeClr val="tx1"/>
                </a:solidFill>
              </a:rPr>
              <a:t>Missing required information, contains inconsistent information, or is unclear cannot be processed</a:t>
            </a:r>
          </a:p>
          <a:p>
            <a:pPr marL="342900" indent="-342900">
              <a:spcAft>
                <a:spcPts val="600"/>
              </a:spcAft>
              <a:buFont typeface="Arial" panose="020B0604020202020204" pitchFamily="34" charset="0"/>
              <a:buChar char="•"/>
            </a:pPr>
            <a:r>
              <a:rPr lang="en-US" sz="2800" dirty="0">
                <a:solidFill>
                  <a:schemeClr val="tx1"/>
                </a:solidFill>
              </a:rPr>
              <a:t>Make reasonable effort to contact household and clarify/obtain needed information prior to denying </a:t>
            </a:r>
          </a:p>
          <a:p>
            <a:pPr marL="342900" indent="-342900">
              <a:spcAft>
                <a:spcPts val="600"/>
              </a:spcAft>
              <a:buFont typeface="Arial" panose="020B0604020202020204" pitchFamily="34" charset="0"/>
              <a:buChar char="•"/>
            </a:pPr>
            <a:endParaRPr lang="en-US" sz="2800" dirty="0">
              <a:solidFill>
                <a:schemeClr val="tx1"/>
              </a:solidFill>
            </a:endParaRPr>
          </a:p>
        </p:txBody>
      </p:sp>
    </p:spTree>
    <p:custDataLst>
      <p:tags r:id="rId1"/>
    </p:custDataLst>
    <p:extLst>
      <p:ext uri="{BB962C8B-B14F-4D97-AF65-F5344CB8AC3E}">
        <p14:creationId xmlns:p14="http://schemas.microsoft.com/office/powerpoint/2010/main" val="403418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dirty="0"/>
              <a:t>Changes in Eligibility </a:t>
            </a:r>
          </a:p>
        </p:txBody>
      </p:sp>
      <p:sp>
        <p:nvSpPr>
          <p:cNvPr id="4" name="Content Placeholder 3"/>
          <p:cNvSpPr>
            <a:spLocks noGrp="1"/>
          </p:cNvSpPr>
          <p:nvPr>
            <p:ph idx="1"/>
          </p:nvPr>
        </p:nvSpPr>
        <p:spPr>
          <a:xfrm>
            <a:off x="274320" y="1463039"/>
            <a:ext cx="8555048" cy="5175755"/>
          </a:xfrm>
        </p:spPr>
        <p:txBody>
          <a:bodyPr>
            <a:noAutofit/>
          </a:bodyPr>
          <a:lstStyle/>
          <a:p>
            <a:pPr marL="342900" indent="-342900">
              <a:spcAft>
                <a:spcPts val="600"/>
              </a:spcAft>
              <a:buFont typeface="Arial" panose="020B0604020202020204" pitchFamily="34" charset="0"/>
              <a:buChar char="•"/>
            </a:pPr>
            <a:r>
              <a:rPr lang="en-US" sz="2800" dirty="0">
                <a:solidFill>
                  <a:schemeClr val="tx1"/>
                </a:solidFill>
              </a:rPr>
              <a:t>Households not required to report changes in income, household size or assistance program participation</a:t>
            </a:r>
          </a:p>
          <a:p>
            <a:pPr marL="342900" indent="-342900">
              <a:spcAft>
                <a:spcPts val="600"/>
              </a:spcAft>
              <a:buFont typeface="Arial" panose="020B0604020202020204" pitchFamily="34" charset="0"/>
              <a:buChar char="•"/>
            </a:pPr>
            <a:r>
              <a:rPr lang="en-US" sz="2800" dirty="0">
                <a:solidFill>
                  <a:schemeClr val="tx1"/>
                </a:solidFill>
              </a:rPr>
              <a:t> If households voluntarily report changes:</a:t>
            </a:r>
          </a:p>
          <a:p>
            <a:pPr marL="914400" lvl="1" indent="-342900">
              <a:spcAft>
                <a:spcPts val="600"/>
              </a:spcAft>
              <a:buSzPct val="100000"/>
              <a:buFont typeface="Courier New" panose="02070309020205020404" pitchFamily="49" charset="0"/>
              <a:buChar char="o"/>
            </a:pPr>
            <a:r>
              <a:rPr lang="en-US" sz="2400" dirty="0">
                <a:cs typeface="Tahoma" pitchFamily="34" charset="0"/>
              </a:rPr>
              <a:t>Increase in benefits </a:t>
            </a:r>
            <a:r>
              <a:rPr lang="en-US" sz="2400" i="1" dirty="0">
                <a:cs typeface="Tahoma" pitchFamily="34" charset="0"/>
              </a:rPr>
              <a:t>must</a:t>
            </a:r>
            <a:r>
              <a:rPr lang="en-US" sz="2400" dirty="0">
                <a:cs typeface="Tahoma" pitchFamily="34" charset="0"/>
              </a:rPr>
              <a:t> be put into effect within 3 operating days</a:t>
            </a:r>
          </a:p>
          <a:p>
            <a:pPr marL="914400" lvl="1" indent="-342900">
              <a:spcAft>
                <a:spcPts val="600"/>
              </a:spcAft>
              <a:buSzPct val="100000"/>
              <a:buFont typeface="Courier New" panose="02070309020205020404" pitchFamily="49" charset="0"/>
              <a:buChar char="o"/>
            </a:pPr>
            <a:r>
              <a:rPr lang="en-US" sz="2400" dirty="0">
                <a:cs typeface="Tahoma" pitchFamily="34" charset="0"/>
              </a:rPr>
              <a:t>Decrease or termination of benefits, change does not go into effect unless the household requests the change in writing (i.e. submitting a new application) </a:t>
            </a:r>
          </a:p>
          <a:p>
            <a:pPr lvl="3" algn="just">
              <a:buSzPct val="100000"/>
            </a:pPr>
            <a:r>
              <a:rPr lang="en-US" sz="2400" dirty="0">
                <a:cs typeface="Tahoma" pitchFamily="34" charset="0"/>
              </a:rPr>
              <a:t>Must provide notice of </a:t>
            </a:r>
            <a:r>
              <a:rPr lang="en-US" sz="2400" dirty="0">
                <a:solidFill>
                  <a:srgbClr val="EF7521"/>
                </a:solidFill>
                <a:cs typeface="Tahoma" pitchFamily="34" charset="0"/>
              </a:rPr>
              <a:t>adverse action </a:t>
            </a:r>
          </a:p>
        </p:txBody>
      </p:sp>
    </p:spTree>
    <p:custDataLst>
      <p:tags r:id="rId1"/>
    </p:custDataLst>
    <p:extLst>
      <p:ext uri="{BB962C8B-B14F-4D97-AF65-F5344CB8AC3E}">
        <p14:creationId xmlns:p14="http://schemas.microsoft.com/office/powerpoint/2010/main" val="1882384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t>Transferring Eligibility </a:t>
            </a:r>
            <a:br>
              <a:rPr lang="en-US" dirty="0">
                <a:latin typeface="Book Antiqua" panose="02040602050305030304" pitchFamily="18" charset="0"/>
              </a:rPr>
            </a:br>
            <a:r>
              <a:rPr lang="en-US" sz="4000" dirty="0">
                <a:latin typeface="Palatino Linotype" pitchFamily="18" charset="0"/>
              </a:rPr>
              <a:t>	</a:t>
            </a:r>
          </a:p>
        </p:txBody>
      </p:sp>
      <p:graphicFrame>
        <p:nvGraphicFramePr>
          <p:cNvPr id="4" name="Diagram 3"/>
          <p:cNvGraphicFramePr/>
          <p:nvPr>
            <p:extLst>
              <p:ext uri="{D42A27DB-BD31-4B8C-83A1-F6EECF244321}">
                <p14:modId xmlns:p14="http://schemas.microsoft.com/office/powerpoint/2010/main" val="720440408"/>
              </p:ext>
            </p:extLst>
          </p:nvPr>
        </p:nvGraphicFramePr>
        <p:xfrm>
          <a:off x="274320" y="1474470"/>
          <a:ext cx="8694316" cy="4754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03727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D35B-8C18-4E0F-A58E-F0C75424BD37}"/>
              </a:ext>
            </a:extLst>
          </p:cNvPr>
          <p:cNvSpPr>
            <a:spLocks noGrp="1"/>
          </p:cNvSpPr>
          <p:nvPr>
            <p:ph type="title"/>
          </p:nvPr>
        </p:nvSpPr>
        <p:spPr>
          <a:xfrm>
            <a:off x="223071" y="376077"/>
            <a:ext cx="6081865" cy="756418"/>
          </a:xfrm>
        </p:spPr>
        <p:txBody>
          <a:bodyPr>
            <a:noAutofit/>
          </a:bodyPr>
          <a:lstStyle/>
          <a:p>
            <a:r>
              <a:rPr lang="en-US" sz="3600" dirty="0"/>
              <a:t>Notification Scenario</a:t>
            </a:r>
          </a:p>
        </p:txBody>
      </p:sp>
      <p:sp>
        <p:nvSpPr>
          <p:cNvPr id="3" name="Content Placeholder 2">
            <a:extLst>
              <a:ext uri="{FF2B5EF4-FFF2-40B4-BE49-F238E27FC236}">
                <a16:creationId xmlns:a16="http://schemas.microsoft.com/office/drawing/2014/main" id="{62C77488-3723-4DD4-A4C1-FC4D9E60C8B2}"/>
              </a:ext>
            </a:extLst>
          </p:cNvPr>
          <p:cNvSpPr>
            <a:spLocks noGrp="1"/>
          </p:cNvSpPr>
          <p:nvPr>
            <p:ph idx="1"/>
          </p:nvPr>
        </p:nvSpPr>
        <p:spPr/>
        <p:txBody>
          <a:bodyPr/>
          <a:lstStyle/>
          <a:p>
            <a:r>
              <a:rPr lang="en-US" sz="2800" dirty="0"/>
              <a:t>A family with two children transfers into your district </a:t>
            </a:r>
          </a:p>
          <a:p>
            <a:r>
              <a:rPr lang="en-US" sz="2800" dirty="0"/>
              <a:t>You receive their application from their old district, which shows that they have been receiving reduced-price meals</a:t>
            </a:r>
          </a:p>
          <a:p>
            <a:r>
              <a:rPr lang="en-US" sz="2800" dirty="0"/>
              <a:t>You review the application and determine they should actually be receiving free meals</a:t>
            </a:r>
          </a:p>
          <a:p>
            <a:r>
              <a:rPr lang="en-US" sz="2800" dirty="0"/>
              <a:t>You notify the family and increase the students’ benefits the following operating day</a:t>
            </a:r>
          </a:p>
          <a:p>
            <a:endParaRPr lang="en-US" dirty="0"/>
          </a:p>
        </p:txBody>
      </p:sp>
      <p:sp>
        <p:nvSpPr>
          <p:cNvPr id="4" name="Slide Number Placeholder 3">
            <a:extLst>
              <a:ext uri="{FF2B5EF4-FFF2-40B4-BE49-F238E27FC236}">
                <a16:creationId xmlns:a16="http://schemas.microsoft.com/office/drawing/2014/main" id="{FDE364E5-4D66-4DE2-8B30-3D41D7E1D405}"/>
              </a:ext>
            </a:extLst>
          </p:cNvPr>
          <p:cNvSpPr>
            <a:spLocks noGrp="1"/>
          </p:cNvSpPr>
          <p:nvPr>
            <p:ph type="sldNum" sz="quarter" idx="12"/>
          </p:nvPr>
        </p:nvSpPr>
        <p:spPr/>
        <p:txBody>
          <a:bodyPr/>
          <a:lstStyle/>
          <a:p>
            <a:fld id="{C479D5F6-EDCB-402A-AC08-4943A1820E8F}" type="slidenum">
              <a:rPr lang="en-US" smtClean="0"/>
              <a:pPr/>
              <a:t>36</a:t>
            </a:fld>
            <a:endParaRPr lang="en-US" dirty="0"/>
          </a:p>
        </p:txBody>
      </p:sp>
      <p:pic>
        <p:nvPicPr>
          <p:cNvPr id="6" name="Graphic 5" descr="Badge Question Mark">
            <a:extLst>
              <a:ext uri="{FF2B5EF4-FFF2-40B4-BE49-F238E27FC236}">
                <a16:creationId xmlns:a16="http://schemas.microsoft.com/office/drawing/2014/main" id="{F5D900CC-ADF7-4394-A277-E220CD1800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9600" y="0"/>
            <a:ext cx="914400" cy="914400"/>
          </a:xfrm>
          <a:prstGeom prst="rect">
            <a:avLst/>
          </a:prstGeom>
        </p:spPr>
      </p:pic>
    </p:spTree>
    <p:custDataLst>
      <p:tags r:id="rId1"/>
    </p:custDataLst>
    <p:extLst>
      <p:ext uri="{BB962C8B-B14F-4D97-AF65-F5344CB8AC3E}">
        <p14:creationId xmlns:p14="http://schemas.microsoft.com/office/powerpoint/2010/main" val="2756644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60190"/>
            <a:ext cx="7772400" cy="2337620"/>
          </a:xfrm>
        </p:spPr>
        <p:txBody>
          <a:bodyPr vert="horz" lIns="0" tIns="0" rIns="0" bIns="0" rtlCol="0" anchor="ctr" anchorCtr="0">
            <a:normAutofit/>
          </a:bodyPr>
          <a:lstStyle/>
          <a:p>
            <a:r>
              <a:rPr lang="en-US" dirty="0"/>
              <a:t>Direct Certification</a:t>
            </a:r>
          </a:p>
        </p:txBody>
      </p:sp>
    </p:spTree>
    <p:custDataLst>
      <p:tags r:id="rId1"/>
    </p:custDataLst>
    <p:extLst>
      <p:ext uri="{BB962C8B-B14F-4D97-AF65-F5344CB8AC3E}">
        <p14:creationId xmlns:p14="http://schemas.microsoft.com/office/powerpoint/2010/main" val="2769804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Overview</a:t>
            </a:r>
          </a:p>
        </p:txBody>
      </p:sp>
      <p:sp>
        <p:nvSpPr>
          <p:cNvPr id="3" name="Content Placeholder 2"/>
          <p:cNvSpPr>
            <a:spLocks noGrp="1"/>
          </p:cNvSpPr>
          <p:nvPr>
            <p:ph idx="1"/>
          </p:nvPr>
        </p:nvSpPr>
        <p:spPr>
          <a:xfrm>
            <a:off x="587086" y="1745671"/>
            <a:ext cx="7886700" cy="2759451"/>
          </a:xfrm>
        </p:spPr>
        <p:txBody>
          <a:bodyPr anchor="ctr">
            <a:normAutofit/>
          </a:bodyPr>
          <a:lstStyle/>
          <a:p>
            <a:pPr marL="0" indent="0" algn="ctr">
              <a:buNone/>
            </a:pPr>
            <a:r>
              <a:rPr lang="en-US" sz="3200" dirty="0">
                <a:solidFill>
                  <a:srgbClr val="EF7521"/>
                </a:solidFill>
              </a:rPr>
              <a:t>Direct Certification</a:t>
            </a:r>
          </a:p>
          <a:p>
            <a:pPr marL="0" indent="0" algn="ctr">
              <a:buNone/>
            </a:pPr>
            <a:r>
              <a:rPr lang="en-US" sz="2800" dirty="0">
                <a:solidFill>
                  <a:schemeClr val="tx1"/>
                </a:solidFill>
              </a:rPr>
              <a:t>Determining children eligible for free school meal benefits based on documentation obtained directly from appropriate state or local agencies or other authorized individuals.</a:t>
            </a:r>
          </a:p>
        </p:txBody>
      </p:sp>
    </p:spTree>
    <p:custDataLst>
      <p:tags r:id="rId1"/>
    </p:custDataLst>
    <p:extLst>
      <p:ext uri="{BB962C8B-B14F-4D97-AF65-F5344CB8AC3E}">
        <p14:creationId xmlns:p14="http://schemas.microsoft.com/office/powerpoint/2010/main" val="2634595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Benefits</a:t>
            </a:r>
          </a:p>
        </p:txBody>
      </p:sp>
      <p:sp>
        <p:nvSpPr>
          <p:cNvPr id="2" name="Content Placeholder 1"/>
          <p:cNvSpPr>
            <a:spLocks noGrp="1"/>
          </p:cNvSpPr>
          <p:nvPr>
            <p:ph idx="1"/>
          </p:nvPr>
        </p:nvSpPr>
        <p:spPr/>
        <p:txBody>
          <a:bodyPr>
            <a:noAutofit/>
          </a:bodyPr>
          <a:lstStyle/>
          <a:p>
            <a:pPr>
              <a:lnSpc>
                <a:spcPct val="110000"/>
              </a:lnSpc>
              <a:spcAft>
                <a:spcPts val="600"/>
              </a:spcAft>
            </a:pPr>
            <a:r>
              <a:rPr lang="en-US" sz="2800" dirty="0">
                <a:solidFill>
                  <a:schemeClr val="tx1"/>
                </a:solidFill>
              </a:rPr>
              <a:t>Reduces paperwork for SFAs and households</a:t>
            </a:r>
          </a:p>
          <a:p>
            <a:pPr>
              <a:lnSpc>
                <a:spcPct val="110000"/>
              </a:lnSpc>
              <a:spcAft>
                <a:spcPts val="600"/>
              </a:spcAft>
            </a:pPr>
            <a:r>
              <a:rPr lang="en-US" sz="2800" dirty="0">
                <a:solidFill>
                  <a:schemeClr val="tx1"/>
                </a:solidFill>
              </a:rPr>
              <a:t>Lessens verification sample size</a:t>
            </a:r>
          </a:p>
          <a:p>
            <a:pPr>
              <a:lnSpc>
                <a:spcPct val="110000"/>
              </a:lnSpc>
              <a:spcAft>
                <a:spcPts val="600"/>
              </a:spcAft>
            </a:pPr>
            <a:r>
              <a:rPr lang="en-US" sz="2800" dirty="0">
                <a:solidFill>
                  <a:schemeClr val="tx1"/>
                </a:solidFill>
              </a:rPr>
              <a:t>Helps meet required 95% match rate</a:t>
            </a:r>
          </a:p>
          <a:p>
            <a:pPr>
              <a:lnSpc>
                <a:spcPct val="110000"/>
              </a:lnSpc>
              <a:spcAft>
                <a:spcPts val="600"/>
              </a:spcAft>
            </a:pPr>
            <a:r>
              <a:rPr lang="en-US" sz="2800" dirty="0">
                <a:solidFill>
                  <a:schemeClr val="tx1"/>
                </a:solidFill>
              </a:rPr>
              <a:t>Higher school meal participation </a:t>
            </a:r>
          </a:p>
          <a:p>
            <a:pPr>
              <a:lnSpc>
                <a:spcPct val="110000"/>
              </a:lnSpc>
              <a:spcAft>
                <a:spcPts val="600"/>
              </a:spcAft>
            </a:pPr>
            <a:r>
              <a:rPr lang="en-US" sz="2800" dirty="0">
                <a:solidFill>
                  <a:schemeClr val="tx1"/>
                </a:solidFill>
              </a:rPr>
              <a:t>Mitigate unpaid meal charges</a:t>
            </a:r>
          </a:p>
          <a:p>
            <a:pPr>
              <a:lnSpc>
                <a:spcPct val="110000"/>
              </a:lnSpc>
              <a:spcAft>
                <a:spcPts val="600"/>
              </a:spcAft>
            </a:pPr>
            <a:r>
              <a:rPr lang="en-US" sz="2800" dirty="0">
                <a:solidFill>
                  <a:schemeClr val="tx1"/>
                </a:solidFill>
              </a:rPr>
              <a:t>Most importantly: Qualifies children for free meals</a:t>
            </a:r>
          </a:p>
        </p:txBody>
      </p:sp>
    </p:spTree>
    <p:custDataLst>
      <p:tags r:id="rId1"/>
    </p:custDataLst>
    <p:extLst>
      <p:ext uri="{BB962C8B-B14F-4D97-AF65-F5344CB8AC3E}">
        <p14:creationId xmlns:p14="http://schemas.microsoft.com/office/powerpoint/2010/main" val="417623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786" y="3864549"/>
            <a:ext cx="1704428" cy="1471448"/>
          </a:xfrm>
          <a:prstGeom prst="rect">
            <a:avLst/>
          </a:prstGeom>
        </p:spPr>
      </p:pic>
      <p:sp>
        <p:nvSpPr>
          <p:cNvPr id="8" name="Content Placeholder 2"/>
          <p:cNvSpPr txBox="1">
            <a:spLocks/>
          </p:cNvSpPr>
          <p:nvPr/>
        </p:nvSpPr>
        <p:spPr>
          <a:xfrm>
            <a:off x="2475251" y="2609193"/>
            <a:ext cx="4193498" cy="8198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latin typeface="Museo Slab 500" panose="02000000000000000000" pitchFamily="50" charset="0"/>
              </a:rPr>
              <a:t>Introductions</a:t>
            </a:r>
          </a:p>
          <a:p>
            <a:pPr lvl="1" indent="0">
              <a:buNone/>
            </a:pPr>
            <a:endParaRPr lang="en-US" sz="1800" dirty="0"/>
          </a:p>
          <a:p>
            <a:endParaRPr lang="en-US" dirty="0"/>
          </a:p>
          <a:p>
            <a:pPr marL="0" indent="0">
              <a:buNone/>
            </a:pPr>
            <a:endParaRPr lang="en-US" dirty="0"/>
          </a:p>
        </p:txBody>
      </p:sp>
      <p:pic>
        <p:nvPicPr>
          <p:cNvPr id="3" name="Graphic 2" descr="Badge Question Mark">
            <a:extLst>
              <a:ext uri="{FF2B5EF4-FFF2-40B4-BE49-F238E27FC236}">
                <a16:creationId xmlns:a16="http://schemas.microsoft.com/office/drawing/2014/main" id="{3610AFD5-DEF9-4304-99E0-EE57F7E895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29600" y="0"/>
            <a:ext cx="914400" cy="914400"/>
          </a:xfrm>
          <a:prstGeom prst="rect">
            <a:avLst/>
          </a:prstGeom>
        </p:spPr>
      </p:pic>
    </p:spTree>
    <p:custDataLst>
      <p:tags r:id="rId1"/>
    </p:custDataLst>
    <p:extLst>
      <p:ext uri="{BB962C8B-B14F-4D97-AF65-F5344CB8AC3E}">
        <p14:creationId xmlns:p14="http://schemas.microsoft.com/office/powerpoint/2010/main" val="725122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Direct Certification System</a:t>
            </a:r>
          </a:p>
        </p:txBody>
      </p:sp>
      <p:pic>
        <p:nvPicPr>
          <p:cNvPr id="4" name="Content Placeholder 3">
            <a:extLst>
              <a:ext uri="{FF2B5EF4-FFF2-40B4-BE49-F238E27FC236}">
                <a16:creationId xmlns:a16="http://schemas.microsoft.com/office/drawing/2014/main" id="{CE2E8C01-CACC-4986-842D-C61DDE2F0BE5}"/>
              </a:ext>
            </a:extLst>
          </p:cNvPr>
          <p:cNvPicPr>
            <a:picLocks noGrp="1" noChangeAspect="1"/>
          </p:cNvPicPr>
          <p:nvPr>
            <p:ph idx="1"/>
          </p:nvPr>
        </p:nvPicPr>
        <p:blipFill>
          <a:blip r:embed="rId4"/>
          <a:stretch>
            <a:fillRect/>
          </a:stretch>
        </p:blipFill>
        <p:spPr>
          <a:xfrm>
            <a:off x="1133037" y="1837914"/>
            <a:ext cx="6877924" cy="1811802"/>
          </a:xfrm>
          <a:prstGeom prst="rect">
            <a:avLst/>
          </a:prstGeom>
        </p:spPr>
      </p:pic>
      <p:pic>
        <p:nvPicPr>
          <p:cNvPr id="5" name="Picture 4">
            <a:extLst>
              <a:ext uri="{FF2B5EF4-FFF2-40B4-BE49-F238E27FC236}">
                <a16:creationId xmlns:a16="http://schemas.microsoft.com/office/drawing/2014/main" id="{68649B05-C8C5-466F-8911-66CC20D20522}"/>
              </a:ext>
            </a:extLst>
          </p:cNvPr>
          <p:cNvPicPr>
            <a:picLocks noChangeAspect="1"/>
          </p:cNvPicPr>
          <p:nvPr/>
        </p:nvPicPr>
        <p:blipFill>
          <a:blip r:embed="rId5"/>
          <a:stretch>
            <a:fillRect/>
          </a:stretch>
        </p:blipFill>
        <p:spPr>
          <a:xfrm>
            <a:off x="1169618" y="3994619"/>
            <a:ext cx="6804763" cy="1495425"/>
          </a:xfrm>
          <a:prstGeom prst="rect">
            <a:avLst/>
          </a:prstGeom>
        </p:spPr>
      </p:pic>
    </p:spTree>
    <p:custDataLst>
      <p:tags r:id="rId1"/>
    </p:custDataLst>
    <p:extLst>
      <p:ext uri="{BB962C8B-B14F-4D97-AF65-F5344CB8AC3E}">
        <p14:creationId xmlns:p14="http://schemas.microsoft.com/office/powerpoint/2010/main" val="257396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7356878" cy="756418"/>
          </a:xfrm>
        </p:spPr>
        <p:txBody>
          <a:bodyPr>
            <a:noAutofit/>
          </a:bodyPr>
          <a:lstStyle/>
          <a:p>
            <a:r>
              <a:rPr lang="en-US" sz="3600" dirty="0"/>
              <a:t>View Additional Matches</a:t>
            </a:r>
          </a:p>
        </p:txBody>
      </p:sp>
      <p:pic>
        <p:nvPicPr>
          <p:cNvPr id="6" name="Picture 5">
            <a:extLst>
              <a:ext uri="{FF2B5EF4-FFF2-40B4-BE49-F238E27FC236}">
                <a16:creationId xmlns:a16="http://schemas.microsoft.com/office/drawing/2014/main" id="{CF59447D-C162-4A46-9DC2-C4C1C2427903}"/>
              </a:ext>
            </a:extLst>
          </p:cNvPr>
          <p:cNvPicPr>
            <a:picLocks noChangeAspect="1"/>
          </p:cNvPicPr>
          <p:nvPr/>
        </p:nvPicPr>
        <p:blipFill>
          <a:blip r:embed="rId4"/>
          <a:stretch>
            <a:fillRect/>
          </a:stretch>
        </p:blipFill>
        <p:spPr>
          <a:xfrm>
            <a:off x="1620098" y="1714499"/>
            <a:ext cx="5903804" cy="4276397"/>
          </a:xfrm>
          <a:prstGeom prst="rect">
            <a:avLst/>
          </a:prstGeom>
        </p:spPr>
      </p:pic>
    </p:spTree>
    <p:custDataLst>
      <p:tags r:id="rId1"/>
    </p:custDataLst>
    <p:extLst>
      <p:ext uri="{BB962C8B-B14F-4D97-AF65-F5344CB8AC3E}">
        <p14:creationId xmlns:p14="http://schemas.microsoft.com/office/powerpoint/2010/main" val="515686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7356878" cy="756418"/>
          </a:xfrm>
        </p:spPr>
        <p:txBody>
          <a:bodyPr>
            <a:noAutofit/>
          </a:bodyPr>
          <a:lstStyle/>
          <a:p>
            <a:r>
              <a:rPr lang="en-US" sz="3600" dirty="0"/>
              <a:t>Qualify Type</a:t>
            </a:r>
          </a:p>
        </p:txBody>
      </p:sp>
      <p:pic>
        <p:nvPicPr>
          <p:cNvPr id="2" name="Picture 1">
            <a:extLst>
              <a:ext uri="{FF2B5EF4-FFF2-40B4-BE49-F238E27FC236}">
                <a16:creationId xmlns:a16="http://schemas.microsoft.com/office/drawing/2014/main" id="{23FCF43C-7684-4648-B581-9C471F8F580F}"/>
              </a:ext>
            </a:extLst>
          </p:cNvPr>
          <p:cNvPicPr>
            <a:picLocks noChangeAspect="1"/>
          </p:cNvPicPr>
          <p:nvPr/>
        </p:nvPicPr>
        <p:blipFill>
          <a:blip r:embed="rId4"/>
          <a:stretch>
            <a:fillRect/>
          </a:stretch>
        </p:blipFill>
        <p:spPr>
          <a:xfrm>
            <a:off x="1431310" y="1625655"/>
            <a:ext cx="6281379" cy="4412539"/>
          </a:xfrm>
          <a:prstGeom prst="rect">
            <a:avLst/>
          </a:prstGeom>
        </p:spPr>
      </p:pic>
    </p:spTree>
    <p:custDataLst>
      <p:tags r:id="rId1"/>
    </p:custDataLst>
    <p:extLst>
      <p:ext uri="{BB962C8B-B14F-4D97-AF65-F5344CB8AC3E}">
        <p14:creationId xmlns:p14="http://schemas.microsoft.com/office/powerpoint/2010/main" val="3773402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Maximize Eligibility </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43</a:t>
            </a:fld>
            <a:endParaRPr lang="en-US" dirty="0"/>
          </a:p>
        </p:txBody>
      </p:sp>
      <p:graphicFrame>
        <p:nvGraphicFramePr>
          <p:cNvPr id="7" name="Diagram 6"/>
          <p:cNvGraphicFramePr/>
          <p:nvPr/>
        </p:nvGraphicFramePr>
        <p:xfrm>
          <a:off x="220133" y="822448"/>
          <a:ext cx="8745166" cy="5899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63275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59971" y="1783959"/>
            <a:ext cx="3483937" cy="2889114"/>
          </a:xfrm>
        </p:spPr>
        <p:txBody>
          <a:bodyPr vert="horz" lIns="91440" tIns="45720" rIns="91440" bIns="45720" rtlCol="0" anchor="b">
            <a:normAutofit/>
          </a:bodyPr>
          <a:lstStyle/>
          <a:p>
            <a:pPr algn="l"/>
            <a:r>
              <a:rPr lang="en-US" sz="4800" dirty="0"/>
              <a:t>Food For Thought</a:t>
            </a:r>
          </a:p>
        </p:txBody>
      </p:sp>
      <p:pic>
        <p:nvPicPr>
          <p:cNvPr id="1026" name="Picture 2" descr="Image result for fruits and vegetables"/>
          <p:cNvPicPr>
            <a:picLocks noChangeAspect="1" noChangeArrowheads="1"/>
          </p:cNvPicPr>
          <p:nvPr/>
        </p:nvPicPr>
        <p:blipFill rotWithShape="1">
          <a:blip r:embed="rId4">
            <a:extLst>
              <a:ext uri="{28A0092B-C50C-407E-A947-70E740481C1C}">
                <a14:useLocalDpi xmlns:a14="http://schemas.microsoft.com/office/drawing/2010/main" val="0"/>
              </a:ext>
            </a:extLst>
          </a:blip>
          <a:srcRect l="14416" r="19705" b="2"/>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2" name="Graphic 1" descr="Document">
            <a:extLst>
              <a:ext uri="{FF2B5EF4-FFF2-40B4-BE49-F238E27FC236}">
                <a16:creationId xmlns:a16="http://schemas.microsoft.com/office/drawing/2014/main" id="{93811AD4-F127-493A-B20D-F57833082D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29600" y="96532"/>
            <a:ext cx="914400" cy="914400"/>
          </a:xfrm>
          <a:prstGeom prst="rect">
            <a:avLst/>
          </a:prstGeom>
        </p:spPr>
      </p:pic>
    </p:spTree>
    <p:custDataLst>
      <p:tags r:id="rId1"/>
    </p:custDataLst>
    <p:extLst>
      <p:ext uri="{BB962C8B-B14F-4D97-AF65-F5344CB8AC3E}">
        <p14:creationId xmlns:p14="http://schemas.microsoft.com/office/powerpoint/2010/main" val="2980123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Direct Certification Types</a:t>
            </a:r>
          </a:p>
        </p:txBody>
      </p:sp>
      <p:graphicFrame>
        <p:nvGraphicFramePr>
          <p:cNvPr id="5" name="Diagram 4"/>
          <p:cNvGraphicFramePr/>
          <p:nvPr>
            <p:extLst>
              <p:ext uri="{D42A27DB-BD31-4B8C-83A1-F6EECF244321}">
                <p14:modId xmlns:p14="http://schemas.microsoft.com/office/powerpoint/2010/main" val="517213093"/>
              </p:ext>
            </p:extLst>
          </p:nvPr>
        </p:nvGraphicFramePr>
        <p:xfrm>
          <a:off x="233175" y="1475509"/>
          <a:ext cx="8665924" cy="4696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851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0" y="270162"/>
            <a:ext cx="9265931" cy="7101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sz="3600" dirty="0">
                <a:cs typeface="Tahoma" pitchFamily="34" charset="0"/>
              </a:rPr>
              <a:t>Case Number and Migrant Applications</a:t>
            </a:r>
          </a:p>
        </p:txBody>
      </p:sp>
      <p:sp>
        <p:nvSpPr>
          <p:cNvPr id="22531" name="Content Placeholder 2"/>
          <p:cNvSpPr>
            <a:spLocks noGrp="1"/>
          </p:cNvSpPr>
          <p:nvPr>
            <p:ph idx="1"/>
          </p:nvPr>
        </p:nvSpPr>
        <p:spPr bwMode="auto">
          <a:xfrm>
            <a:off x="589624" y="1368278"/>
            <a:ext cx="7925726" cy="41630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spcAft>
                <a:spcPts val="600"/>
              </a:spcAft>
              <a:buNone/>
            </a:pPr>
            <a:r>
              <a:rPr lang="en-US" sz="2800" dirty="0">
                <a:solidFill>
                  <a:schemeClr val="tx1"/>
                </a:solidFill>
              </a:rPr>
              <a:t>Should attempt to directly certify the student using the Individual Student Lookup</a:t>
            </a:r>
          </a:p>
          <a:p>
            <a:pPr marL="342900" lvl="1" indent="-342900">
              <a:lnSpc>
                <a:spcPct val="110000"/>
              </a:lnSpc>
              <a:spcBef>
                <a:spcPts val="1000"/>
              </a:spcBef>
              <a:spcAft>
                <a:spcPts val="600"/>
              </a:spcAft>
            </a:pPr>
            <a:endParaRPr lang="en-US" sz="2800" dirty="0">
              <a:latin typeface="Trebuchet MS" panose="020B0603020202020204" pitchFamily="34" charset="0"/>
            </a:endParaRPr>
          </a:p>
          <a:p>
            <a:pPr marL="342900" lvl="1" indent="-342900">
              <a:lnSpc>
                <a:spcPct val="110000"/>
              </a:lnSpc>
              <a:spcBef>
                <a:spcPts val="1000"/>
              </a:spcBef>
              <a:spcAft>
                <a:spcPts val="600"/>
              </a:spcAft>
            </a:pPr>
            <a:endParaRPr lang="en-US" sz="2800" dirty="0">
              <a:latin typeface="Trebuchet MS" panose="020B0603020202020204" pitchFamily="34" charset="0"/>
            </a:endParaRPr>
          </a:p>
          <a:p>
            <a:pPr lvl="1" eaLnBrk="1" hangingPunct="1">
              <a:buFont typeface="Arial" pitchFamily="34" charset="0"/>
              <a:buChar char="•"/>
            </a:pPr>
            <a:endParaRPr lang="en-US" sz="2400" dirty="0"/>
          </a:p>
          <a:p>
            <a:pPr lvl="1" eaLnBrk="1" hangingPunct="1">
              <a:buFont typeface="Arial" pitchFamily="34" charset="0"/>
              <a:buChar char="•"/>
            </a:pPr>
            <a:endParaRPr lang="en-US" sz="2400" dirty="0"/>
          </a:p>
          <a:p>
            <a:pPr lvl="1" eaLnBrk="1" hangingPunct="1">
              <a:buFont typeface="Arial" pitchFamily="34" charset="0"/>
              <a:buChar char="•"/>
            </a:pPr>
            <a:endParaRPr lang="en-US" sz="2400" dirty="0"/>
          </a:p>
          <a:p>
            <a:pPr lvl="1" eaLnBrk="1" hangingPunct="1">
              <a:buFont typeface="Georgia" pitchFamily="18" charset="0"/>
              <a:buNone/>
            </a:pPr>
            <a:endParaRPr lang="en-US" sz="2400" dirty="0"/>
          </a:p>
        </p:txBody>
      </p:sp>
      <p:graphicFrame>
        <p:nvGraphicFramePr>
          <p:cNvPr id="3" name="Diagram 2"/>
          <p:cNvGraphicFramePr/>
          <p:nvPr>
            <p:extLst>
              <p:ext uri="{D42A27DB-BD31-4B8C-83A1-F6EECF244321}">
                <p14:modId xmlns:p14="http://schemas.microsoft.com/office/powerpoint/2010/main" val="414899490"/>
              </p:ext>
            </p:extLst>
          </p:nvPr>
        </p:nvGraphicFramePr>
        <p:xfrm>
          <a:off x="373625" y="2456600"/>
          <a:ext cx="8141725" cy="3671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73325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7356878" cy="756418"/>
          </a:xfrm>
        </p:spPr>
        <p:txBody>
          <a:bodyPr>
            <a:noAutofit/>
          </a:bodyPr>
          <a:lstStyle/>
          <a:p>
            <a:r>
              <a:rPr lang="en-US" sz="3600" dirty="0"/>
              <a:t>Individual Student Information</a:t>
            </a:r>
          </a:p>
        </p:txBody>
      </p:sp>
      <p:pic>
        <p:nvPicPr>
          <p:cNvPr id="4" name="Content Placeholder 3">
            <a:extLst>
              <a:ext uri="{FF2B5EF4-FFF2-40B4-BE49-F238E27FC236}">
                <a16:creationId xmlns:a16="http://schemas.microsoft.com/office/drawing/2014/main" id="{8D5ADBFF-E9BF-4E36-BDFF-285AF2A1938B}"/>
              </a:ext>
            </a:extLst>
          </p:cNvPr>
          <p:cNvPicPr>
            <a:picLocks noGrp="1" noChangeAspect="1"/>
          </p:cNvPicPr>
          <p:nvPr>
            <p:ph idx="1"/>
          </p:nvPr>
        </p:nvPicPr>
        <p:blipFill>
          <a:blip r:embed="rId4"/>
          <a:stretch>
            <a:fillRect/>
          </a:stretch>
        </p:blipFill>
        <p:spPr>
          <a:xfrm>
            <a:off x="768144" y="2315519"/>
            <a:ext cx="7607711" cy="2226961"/>
          </a:xfrm>
          <a:prstGeom prst="rect">
            <a:avLst/>
          </a:prstGeom>
        </p:spPr>
      </p:pic>
    </p:spTree>
    <p:custDataLst>
      <p:tags r:id="rId1"/>
    </p:custDataLst>
    <p:extLst>
      <p:ext uri="{BB962C8B-B14F-4D97-AF65-F5344CB8AC3E}">
        <p14:creationId xmlns:p14="http://schemas.microsoft.com/office/powerpoint/2010/main" val="1401513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Extended Eligibility</a:t>
            </a:r>
          </a:p>
        </p:txBody>
      </p:sp>
      <p:sp>
        <p:nvSpPr>
          <p:cNvPr id="2" name="Content Placeholder 1"/>
          <p:cNvSpPr>
            <a:spLocks noGrp="1"/>
          </p:cNvSpPr>
          <p:nvPr>
            <p:ph idx="1"/>
          </p:nvPr>
        </p:nvSpPr>
        <p:spPr>
          <a:xfrm>
            <a:off x="587087" y="1400695"/>
            <a:ext cx="7886700" cy="4351338"/>
          </a:xfrm>
        </p:spPr>
        <p:txBody>
          <a:bodyPr>
            <a:noAutofit/>
          </a:bodyPr>
          <a:lstStyle/>
          <a:p>
            <a:pPr marL="342900" indent="-365760">
              <a:spcAft>
                <a:spcPts val="600"/>
              </a:spcAft>
              <a:buClr>
                <a:schemeClr val="tx1">
                  <a:lumMod val="95000"/>
                  <a:lumOff val="5000"/>
                </a:schemeClr>
              </a:buClr>
              <a:buFont typeface="Arial" panose="020B0604020202020204" pitchFamily="34" charset="0"/>
              <a:buChar char="•"/>
            </a:pPr>
            <a:r>
              <a:rPr lang="en-US" sz="2800">
                <a:solidFill>
                  <a:srgbClr val="EF7521"/>
                </a:solidFill>
              </a:rPr>
              <a:t>Extended Eligibility</a:t>
            </a:r>
            <a:r>
              <a:rPr lang="en-US" sz="2800">
                <a:solidFill>
                  <a:schemeClr val="tx1">
                    <a:lumMod val="95000"/>
                    <a:lumOff val="5000"/>
                  </a:schemeClr>
                </a:solidFill>
              </a:rPr>
              <a:t>: </a:t>
            </a:r>
            <a:r>
              <a:rPr lang="en-US" sz="2800">
                <a:solidFill>
                  <a:schemeClr val="tx1"/>
                </a:solidFill>
              </a:rPr>
              <a:t>free eligibility is extended to all students in a household based on SNAP, TANF or FDPIR participation (via application or direct certification)</a:t>
            </a:r>
          </a:p>
          <a:p>
            <a:pPr marL="342900" indent="-342900">
              <a:lnSpc>
                <a:spcPct val="120000"/>
              </a:lnSpc>
              <a:buClr>
                <a:schemeClr val="tx1">
                  <a:lumMod val="95000"/>
                  <a:lumOff val="5000"/>
                </a:schemeClr>
              </a:buClr>
              <a:buFont typeface="Arial" panose="020B0604020202020204" pitchFamily="34" charset="0"/>
              <a:buChar char="•"/>
            </a:pPr>
            <a:r>
              <a:rPr lang="en-US" sz="2800">
                <a:solidFill>
                  <a:schemeClr val="tx1"/>
                </a:solidFill>
              </a:rPr>
              <a:t>Must document:</a:t>
            </a:r>
          </a:p>
          <a:p>
            <a:pPr marL="914400" lvl="2" indent="-342900">
              <a:lnSpc>
                <a:spcPct val="120000"/>
              </a:lnSpc>
              <a:spcBef>
                <a:spcPts val="600"/>
              </a:spcBef>
              <a:spcAft>
                <a:spcPts val="600"/>
              </a:spcAft>
              <a:buFont typeface="Courier New" panose="02070309020205020404" pitchFamily="49" charset="0"/>
              <a:buChar char="o"/>
            </a:pPr>
            <a:r>
              <a:rPr lang="en-US" sz="2400"/>
              <a:t>Originally directly certified student </a:t>
            </a:r>
          </a:p>
          <a:p>
            <a:pPr marL="914400" lvl="2" indent="-342900">
              <a:lnSpc>
                <a:spcPct val="120000"/>
              </a:lnSpc>
              <a:spcBef>
                <a:spcPts val="600"/>
              </a:spcBef>
              <a:spcAft>
                <a:spcPts val="600"/>
              </a:spcAft>
              <a:buFont typeface="Courier New" panose="02070309020205020404" pitchFamily="49" charset="0"/>
              <a:buChar char="o"/>
            </a:pPr>
            <a:r>
              <a:rPr lang="en-US" sz="2400"/>
              <a:t>Basis of extension (add siblings form/same address/application)</a:t>
            </a:r>
          </a:p>
          <a:p>
            <a:pPr marL="914400" lvl="2" indent="-342900">
              <a:lnSpc>
                <a:spcPct val="120000"/>
              </a:lnSpc>
              <a:spcBef>
                <a:spcPts val="600"/>
              </a:spcBef>
              <a:spcAft>
                <a:spcPts val="600"/>
              </a:spcAft>
              <a:buFont typeface="Courier New" panose="02070309020205020404" pitchFamily="49" charset="0"/>
              <a:buChar char="o"/>
            </a:pPr>
            <a:r>
              <a:rPr lang="en-US" sz="2400"/>
              <a:t>Date of extension</a:t>
            </a:r>
            <a:endParaRPr lang="en-US" sz="2400" dirty="0"/>
          </a:p>
        </p:txBody>
      </p:sp>
      <p:pic>
        <p:nvPicPr>
          <p:cNvPr id="5" name="Graphic 4" descr="Document">
            <a:extLst>
              <a:ext uri="{FF2B5EF4-FFF2-40B4-BE49-F238E27FC236}">
                <a16:creationId xmlns:a16="http://schemas.microsoft.com/office/drawing/2014/main" id="{CA01BF6C-801D-4EAD-814E-20CEF83C5E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9600" y="96532"/>
            <a:ext cx="914400" cy="914400"/>
          </a:xfrm>
          <a:prstGeom prst="rect">
            <a:avLst/>
          </a:prstGeom>
        </p:spPr>
      </p:pic>
    </p:spTree>
    <p:custDataLst>
      <p:tags r:id="rId1"/>
    </p:custDataLst>
    <p:extLst>
      <p:ext uri="{BB962C8B-B14F-4D97-AF65-F5344CB8AC3E}">
        <p14:creationId xmlns:p14="http://schemas.microsoft.com/office/powerpoint/2010/main" val="2768465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B08EF-8EF8-4333-A357-BD8A1F6B304C}"/>
              </a:ext>
            </a:extLst>
          </p:cNvPr>
          <p:cNvSpPr>
            <a:spLocks noGrp="1"/>
          </p:cNvSpPr>
          <p:nvPr>
            <p:ph idx="1"/>
          </p:nvPr>
        </p:nvSpPr>
        <p:spPr/>
        <p:txBody>
          <a:bodyPr>
            <a:normAutofit/>
          </a:bodyPr>
          <a:lstStyle/>
          <a:p>
            <a:pPr marL="0" indent="0">
              <a:buNone/>
            </a:pPr>
            <a:r>
              <a:rPr lang="en-US" sz="2800" dirty="0"/>
              <a:t>During a school year, an LEA may learn (for example, from the household) that, although one child in the family was directly certified, additional children in the family are not receiving free meal benefits. </a:t>
            </a:r>
          </a:p>
          <a:p>
            <a:pPr marL="0" indent="0">
              <a:buNone/>
            </a:pPr>
            <a:endParaRPr lang="en-US" sz="2800" dirty="0"/>
          </a:p>
          <a:p>
            <a:pPr marL="0" indent="0" algn="ctr">
              <a:buNone/>
            </a:pPr>
            <a:r>
              <a:rPr lang="en-US" sz="2800" dirty="0"/>
              <a:t>When would free meal benefits begin for the additional children who were not identified through the direct certification process?</a:t>
            </a:r>
          </a:p>
        </p:txBody>
      </p:sp>
      <p:sp>
        <p:nvSpPr>
          <p:cNvPr id="4" name="Slide Number Placeholder 3">
            <a:extLst>
              <a:ext uri="{FF2B5EF4-FFF2-40B4-BE49-F238E27FC236}">
                <a16:creationId xmlns:a16="http://schemas.microsoft.com/office/drawing/2014/main" id="{048F3C82-9232-47D9-A72E-1FC82ADB5339}"/>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
        <p:nvSpPr>
          <p:cNvPr id="5" name="Title 2">
            <a:extLst>
              <a:ext uri="{FF2B5EF4-FFF2-40B4-BE49-F238E27FC236}">
                <a16:creationId xmlns:a16="http://schemas.microsoft.com/office/drawing/2014/main" id="{6F2C0BAA-1BDD-47A6-8A74-20E1D5B08D41}"/>
              </a:ext>
            </a:extLst>
          </p:cNvPr>
          <p:cNvSpPr>
            <a:spLocks noGrp="1"/>
          </p:cNvSpPr>
          <p:nvPr>
            <p:ph type="title"/>
          </p:nvPr>
        </p:nvSpPr>
        <p:spPr>
          <a:xfrm>
            <a:off x="223071" y="165531"/>
            <a:ext cx="6083300" cy="757238"/>
          </a:xfrm>
        </p:spPr>
        <p:txBody>
          <a:bodyPr>
            <a:noAutofit/>
          </a:bodyPr>
          <a:lstStyle/>
          <a:p>
            <a:r>
              <a:rPr lang="en-US" sz="3600" dirty="0"/>
              <a:t>Extended Eligibility Scenario 1</a:t>
            </a:r>
          </a:p>
        </p:txBody>
      </p:sp>
      <p:pic>
        <p:nvPicPr>
          <p:cNvPr id="7" name="Graphic 6" descr="Badge Question Mark">
            <a:extLst>
              <a:ext uri="{FF2B5EF4-FFF2-40B4-BE49-F238E27FC236}">
                <a16:creationId xmlns:a16="http://schemas.microsoft.com/office/drawing/2014/main" id="{33E09628-7649-4B53-B45F-CB72AE806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600" y="0"/>
            <a:ext cx="914400" cy="914400"/>
          </a:xfrm>
          <a:prstGeom prst="rect">
            <a:avLst/>
          </a:prstGeom>
        </p:spPr>
      </p:pic>
    </p:spTree>
    <p:extLst>
      <p:ext uri="{BB962C8B-B14F-4D97-AF65-F5344CB8AC3E}">
        <p14:creationId xmlns:p14="http://schemas.microsoft.com/office/powerpoint/2010/main" val="293120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The Big Picture </a:t>
            </a:r>
          </a:p>
        </p:txBody>
      </p:sp>
      <p:sp>
        <p:nvSpPr>
          <p:cNvPr id="4" name="Slide Number Placeholder 3"/>
          <p:cNvSpPr>
            <a:spLocks noGrp="1"/>
          </p:cNvSpPr>
          <p:nvPr>
            <p:ph type="sldNum" sz="quarter" idx="12"/>
          </p:nvPr>
        </p:nvSpPr>
        <p:spPr/>
        <p:txBody>
          <a:bodyPr/>
          <a:lstStyle/>
          <a:p>
            <a:fld id="{67726FA2-3EC9-4717-AD62-D8C823692DD3}" type="slidenum">
              <a:rPr lang="en-US" smtClean="0"/>
              <a:pPr/>
              <a:t>5</a:t>
            </a:fld>
            <a:endParaRPr lang="en-US" dirty="0"/>
          </a:p>
        </p:txBody>
      </p:sp>
    </p:spTree>
    <p:custDataLst>
      <p:tags r:id="rId1"/>
    </p:custDataLst>
    <p:extLst>
      <p:ext uri="{BB962C8B-B14F-4D97-AF65-F5344CB8AC3E}">
        <p14:creationId xmlns:p14="http://schemas.microsoft.com/office/powerpoint/2010/main" val="889262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B08EF-8EF8-4333-A357-BD8A1F6B304C}"/>
              </a:ext>
            </a:extLst>
          </p:cNvPr>
          <p:cNvSpPr>
            <a:spLocks noGrp="1"/>
          </p:cNvSpPr>
          <p:nvPr>
            <p:ph idx="1"/>
          </p:nvPr>
        </p:nvSpPr>
        <p:spPr>
          <a:xfrm>
            <a:off x="628650" y="1777975"/>
            <a:ext cx="7886700" cy="4640674"/>
          </a:xfrm>
        </p:spPr>
        <p:txBody>
          <a:bodyPr>
            <a:normAutofit/>
          </a:bodyPr>
          <a:lstStyle/>
          <a:p>
            <a:pPr marL="0" indent="0">
              <a:buNone/>
            </a:pPr>
            <a:r>
              <a:rPr lang="en-US" sz="2800" dirty="0"/>
              <a:t>If a child is categorically eligible for free meals based on enrollment in Head Start, or certification as a homeless, runaway, or migrant child, is eligibility extended to other children in the household?</a:t>
            </a:r>
          </a:p>
        </p:txBody>
      </p:sp>
      <p:sp>
        <p:nvSpPr>
          <p:cNvPr id="4" name="Slide Number Placeholder 3">
            <a:extLst>
              <a:ext uri="{FF2B5EF4-FFF2-40B4-BE49-F238E27FC236}">
                <a16:creationId xmlns:a16="http://schemas.microsoft.com/office/drawing/2014/main" id="{048F3C82-9232-47D9-A72E-1FC82ADB5339}"/>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
        <p:nvSpPr>
          <p:cNvPr id="5" name="Title 2">
            <a:extLst>
              <a:ext uri="{FF2B5EF4-FFF2-40B4-BE49-F238E27FC236}">
                <a16:creationId xmlns:a16="http://schemas.microsoft.com/office/drawing/2014/main" id="{6F2C0BAA-1BDD-47A6-8A74-20E1D5B08D41}"/>
              </a:ext>
            </a:extLst>
          </p:cNvPr>
          <p:cNvSpPr>
            <a:spLocks noGrp="1"/>
          </p:cNvSpPr>
          <p:nvPr>
            <p:ph type="title"/>
          </p:nvPr>
        </p:nvSpPr>
        <p:spPr>
          <a:xfrm>
            <a:off x="223071" y="165531"/>
            <a:ext cx="6083300" cy="757238"/>
          </a:xfrm>
        </p:spPr>
        <p:txBody>
          <a:bodyPr>
            <a:noAutofit/>
          </a:bodyPr>
          <a:lstStyle/>
          <a:p>
            <a:r>
              <a:rPr lang="en-US" sz="3600" dirty="0"/>
              <a:t>Extended Eligibility Scenario 2</a:t>
            </a:r>
          </a:p>
        </p:txBody>
      </p:sp>
      <p:pic>
        <p:nvPicPr>
          <p:cNvPr id="2" name="Graphic 1" descr="Badge Question Mark">
            <a:extLst>
              <a:ext uri="{FF2B5EF4-FFF2-40B4-BE49-F238E27FC236}">
                <a16:creationId xmlns:a16="http://schemas.microsoft.com/office/drawing/2014/main" id="{BEEE3A73-8F37-451D-A8FE-CC6A4A064E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600" y="0"/>
            <a:ext cx="914400" cy="914400"/>
          </a:xfrm>
          <a:prstGeom prst="rect">
            <a:avLst/>
          </a:prstGeom>
        </p:spPr>
      </p:pic>
    </p:spTree>
    <p:extLst>
      <p:ext uri="{BB962C8B-B14F-4D97-AF65-F5344CB8AC3E}">
        <p14:creationId xmlns:p14="http://schemas.microsoft.com/office/powerpoint/2010/main" val="1905545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B08EF-8EF8-4333-A357-BD8A1F6B304C}"/>
              </a:ext>
            </a:extLst>
          </p:cNvPr>
          <p:cNvSpPr>
            <a:spLocks noGrp="1"/>
          </p:cNvSpPr>
          <p:nvPr>
            <p:ph idx="1"/>
          </p:nvPr>
        </p:nvSpPr>
        <p:spPr>
          <a:xfrm>
            <a:off x="628650" y="1777975"/>
            <a:ext cx="7886700" cy="4640674"/>
          </a:xfrm>
        </p:spPr>
        <p:txBody>
          <a:bodyPr>
            <a:normAutofit/>
          </a:bodyPr>
          <a:lstStyle/>
          <a:p>
            <a:pPr marL="0" indent="0">
              <a:buNone/>
            </a:pPr>
            <a:r>
              <a:rPr lang="en-US" sz="2800" dirty="0"/>
              <a:t>A child’s parents have shared physical custody during the certification period. How does this policy apply if only one parent’s household receives SNAP, FDPIR or TANF benefits?</a:t>
            </a:r>
          </a:p>
        </p:txBody>
      </p:sp>
      <p:sp>
        <p:nvSpPr>
          <p:cNvPr id="4" name="Slide Number Placeholder 3">
            <a:extLst>
              <a:ext uri="{FF2B5EF4-FFF2-40B4-BE49-F238E27FC236}">
                <a16:creationId xmlns:a16="http://schemas.microsoft.com/office/drawing/2014/main" id="{048F3C82-9232-47D9-A72E-1FC82ADB5339}"/>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
        <p:nvSpPr>
          <p:cNvPr id="5" name="Title 2">
            <a:extLst>
              <a:ext uri="{FF2B5EF4-FFF2-40B4-BE49-F238E27FC236}">
                <a16:creationId xmlns:a16="http://schemas.microsoft.com/office/drawing/2014/main" id="{6F2C0BAA-1BDD-47A6-8A74-20E1D5B08D41}"/>
              </a:ext>
            </a:extLst>
          </p:cNvPr>
          <p:cNvSpPr>
            <a:spLocks noGrp="1"/>
          </p:cNvSpPr>
          <p:nvPr>
            <p:ph type="title"/>
          </p:nvPr>
        </p:nvSpPr>
        <p:spPr>
          <a:xfrm>
            <a:off x="223071" y="165531"/>
            <a:ext cx="6083300" cy="757238"/>
          </a:xfrm>
        </p:spPr>
        <p:txBody>
          <a:bodyPr>
            <a:noAutofit/>
          </a:bodyPr>
          <a:lstStyle/>
          <a:p>
            <a:r>
              <a:rPr lang="en-US" sz="3600" dirty="0"/>
              <a:t>Extended Eligibility Scenario 3</a:t>
            </a:r>
          </a:p>
        </p:txBody>
      </p:sp>
      <p:pic>
        <p:nvPicPr>
          <p:cNvPr id="2" name="Graphic 1" descr="Badge Question Mark">
            <a:extLst>
              <a:ext uri="{FF2B5EF4-FFF2-40B4-BE49-F238E27FC236}">
                <a16:creationId xmlns:a16="http://schemas.microsoft.com/office/drawing/2014/main" id="{BEEE3A73-8F37-451D-A8FE-CC6A4A064E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600" y="0"/>
            <a:ext cx="914400" cy="914400"/>
          </a:xfrm>
          <a:prstGeom prst="rect">
            <a:avLst/>
          </a:prstGeom>
        </p:spPr>
      </p:pic>
    </p:spTree>
    <p:extLst>
      <p:ext uri="{BB962C8B-B14F-4D97-AF65-F5344CB8AC3E}">
        <p14:creationId xmlns:p14="http://schemas.microsoft.com/office/powerpoint/2010/main" val="632944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vert="horz" lIns="0" tIns="0" rIns="0" bIns="0" rtlCol="0" anchor="ctr" anchorCtr="0">
            <a:normAutofit/>
          </a:bodyPr>
          <a:lstStyle/>
          <a:p>
            <a:r>
              <a:rPr lang="en-US" dirty="0"/>
              <a:t>Other Requirements N’ Such</a:t>
            </a:r>
          </a:p>
        </p:txBody>
      </p:sp>
    </p:spTree>
    <p:custDataLst>
      <p:tags r:id="rId1"/>
    </p:custDataLst>
    <p:extLst>
      <p:ext uri="{BB962C8B-B14F-4D97-AF65-F5344CB8AC3E}">
        <p14:creationId xmlns:p14="http://schemas.microsoft.com/office/powerpoint/2010/main" val="1363065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Carryover</a:t>
            </a:r>
          </a:p>
        </p:txBody>
      </p:sp>
      <p:sp>
        <p:nvSpPr>
          <p:cNvPr id="5" name="Content Placeholder 4"/>
          <p:cNvSpPr>
            <a:spLocks noGrp="1"/>
          </p:cNvSpPr>
          <p:nvPr>
            <p:ph idx="1"/>
          </p:nvPr>
        </p:nvSpPr>
        <p:spPr>
          <a:xfrm>
            <a:off x="628650" y="1463039"/>
            <a:ext cx="7886700" cy="4893311"/>
          </a:xfrm>
        </p:spPr>
        <p:txBody>
          <a:bodyPr>
            <a:normAutofit/>
          </a:bodyPr>
          <a:lstStyle/>
          <a:p>
            <a:pPr marL="342900" indent="-342900">
              <a:spcAft>
                <a:spcPts val="600"/>
              </a:spcAft>
              <a:buClr>
                <a:schemeClr val="tx1"/>
              </a:buClr>
              <a:buFont typeface="Arial" panose="020B0604020202020204" pitchFamily="34" charset="0"/>
              <a:buChar char="•"/>
            </a:pPr>
            <a:r>
              <a:rPr lang="en-US" sz="2800" dirty="0">
                <a:solidFill>
                  <a:srgbClr val="EF7521"/>
                </a:solidFill>
              </a:rPr>
              <a:t>Carryover</a:t>
            </a:r>
            <a:r>
              <a:rPr lang="en-US" sz="2800" dirty="0">
                <a:solidFill>
                  <a:schemeClr val="tx1"/>
                </a:solidFill>
              </a:rPr>
              <a:t>: Students prior year eligibility remains in effect until a new eligibility determination is made or, if no determination is made, for the first 30 operating days of the new school year. </a:t>
            </a:r>
          </a:p>
          <a:p>
            <a:pPr marL="342900" indent="-342900">
              <a:lnSpc>
                <a:spcPct val="130000"/>
              </a:lnSpc>
              <a:spcAft>
                <a:spcPts val="600"/>
              </a:spcAft>
              <a:buClr>
                <a:schemeClr val="tx1"/>
              </a:buClr>
              <a:buFont typeface="Arial" panose="020B0604020202020204" pitchFamily="34" charset="0"/>
              <a:buChar char="•"/>
            </a:pPr>
            <a:r>
              <a:rPr lang="en-US" sz="2800" dirty="0">
                <a:solidFill>
                  <a:schemeClr val="tx1"/>
                </a:solidFill>
              </a:rPr>
              <a:t>Must honor individual student start dates</a:t>
            </a:r>
          </a:p>
          <a:p>
            <a:pPr marL="342900" indent="-342900">
              <a:spcAft>
                <a:spcPts val="600"/>
              </a:spcAft>
              <a:buClr>
                <a:schemeClr val="tx1"/>
              </a:buClr>
              <a:buFont typeface="Arial" panose="020B0604020202020204" pitchFamily="34" charset="0"/>
              <a:buChar char="•"/>
            </a:pPr>
            <a:r>
              <a:rPr lang="en-US" sz="2800" dirty="0">
                <a:solidFill>
                  <a:schemeClr val="tx1"/>
                </a:solidFill>
              </a:rPr>
              <a:t>Applies to all types of eligibility determinations</a:t>
            </a:r>
          </a:p>
          <a:p>
            <a:endParaRPr lang="en-US" dirty="0"/>
          </a:p>
        </p:txBody>
      </p:sp>
      <p:sp>
        <p:nvSpPr>
          <p:cNvPr id="3" name="Slide Number Placeholder 2"/>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53</a:t>
            </a:fld>
            <a:endParaRPr lang="en-US" dirty="0"/>
          </a:p>
        </p:txBody>
      </p:sp>
    </p:spTree>
    <p:custDataLst>
      <p:tags r:id="rId1"/>
    </p:custDataLst>
    <p:extLst>
      <p:ext uri="{BB962C8B-B14F-4D97-AF65-F5344CB8AC3E}">
        <p14:creationId xmlns:p14="http://schemas.microsoft.com/office/powerpoint/2010/main" val="3661066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Carryover – Drop off date</a:t>
            </a:r>
          </a:p>
        </p:txBody>
      </p:sp>
      <p:sp>
        <p:nvSpPr>
          <p:cNvPr id="5" name="Content Placeholder 4"/>
          <p:cNvSpPr>
            <a:spLocks noGrp="1"/>
          </p:cNvSpPr>
          <p:nvPr>
            <p:ph idx="1"/>
          </p:nvPr>
        </p:nvSpPr>
        <p:spPr>
          <a:xfrm>
            <a:off x="628650" y="1463039"/>
            <a:ext cx="7886700" cy="4893311"/>
          </a:xfrm>
        </p:spPr>
        <p:txBody>
          <a:bodyPr>
            <a:normAutofit/>
          </a:bodyPr>
          <a:lstStyle/>
          <a:p>
            <a:pPr marL="0" indent="0" algn="ctr">
              <a:spcAft>
                <a:spcPts val="600"/>
              </a:spcAft>
              <a:buClr>
                <a:schemeClr val="tx1"/>
              </a:buClr>
              <a:buNone/>
            </a:pPr>
            <a:r>
              <a:rPr lang="en-US" sz="4400" b="1" u="sng" dirty="0">
                <a:solidFill>
                  <a:schemeClr val="tx1"/>
                </a:solidFill>
              </a:rPr>
              <a:t>30 operating days – Begins on </a:t>
            </a:r>
            <a:br>
              <a:rPr lang="en-US" sz="4400" b="1" u="sng" dirty="0">
                <a:solidFill>
                  <a:schemeClr val="tx1"/>
                </a:solidFill>
              </a:rPr>
            </a:br>
            <a:r>
              <a:rPr lang="en-US" sz="4400" b="1" u="sng" dirty="0">
                <a:solidFill>
                  <a:schemeClr val="tx1"/>
                </a:solidFill>
              </a:rPr>
              <a:t>1</a:t>
            </a:r>
            <a:r>
              <a:rPr lang="en-US" sz="4400" b="1" u="sng" baseline="30000" dirty="0">
                <a:solidFill>
                  <a:schemeClr val="tx1"/>
                </a:solidFill>
              </a:rPr>
              <a:t>st</a:t>
            </a:r>
            <a:r>
              <a:rPr lang="en-US" sz="4400" b="1" u="sng" dirty="0">
                <a:solidFill>
                  <a:schemeClr val="tx1"/>
                </a:solidFill>
              </a:rPr>
              <a:t> day of school!</a:t>
            </a:r>
            <a:endParaRPr lang="en-US" sz="2800" dirty="0"/>
          </a:p>
          <a:p>
            <a:pPr marL="342900" indent="-342900">
              <a:spcAft>
                <a:spcPts val="600"/>
              </a:spcAft>
              <a:buClr>
                <a:schemeClr val="tx1"/>
              </a:buClr>
              <a:buFont typeface="Arial" panose="020B0604020202020204" pitchFamily="34" charset="0"/>
              <a:buChar char="•"/>
            </a:pPr>
            <a:r>
              <a:rPr lang="en-US" sz="2800" dirty="0">
                <a:solidFill>
                  <a:schemeClr val="tx1"/>
                </a:solidFill>
              </a:rPr>
              <a:t>Help families re-apply before the carryover drop off date and/or before October Count</a:t>
            </a:r>
          </a:p>
          <a:p>
            <a:pPr marL="342900" indent="-342900">
              <a:spcAft>
                <a:spcPts val="600"/>
              </a:spcAft>
              <a:buClr>
                <a:schemeClr val="tx1"/>
              </a:buClr>
              <a:buFont typeface="Arial" panose="020B0604020202020204" pitchFamily="34" charset="0"/>
              <a:buChar char="•"/>
            </a:pPr>
            <a:r>
              <a:rPr lang="en-US" sz="2800" dirty="0">
                <a:solidFill>
                  <a:schemeClr val="tx1"/>
                </a:solidFill>
              </a:rPr>
              <a:t>Run direct certification as much as possible before the drop off date and/or October Count</a:t>
            </a:r>
          </a:p>
          <a:p>
            <a:pPr marL="342900" indent="-342900">
              <a:spcAft>
                <a:spcPts val="600"/>
              </a:spcAft>
              <a:buClr>
                <a:schemeClr val="tx1"/>
              </a:buClr>
              <a:buFont typeface="Arial" panose="020B0604020202020204" pitchFamily="34" charset="0"/>
              <a:buChar char="•"/>
            </a:pPr>
            <a:r>
              <a:rPr lang="en-US" sz="2800" dirty="0">
                <a:solidFill>
                  <a:schemeClr val="tx1"/>
                </a:solidFill>
              </a:rPr>
              <a:t>Promote re-applying at back to school nights, send out email reminders or </a:t>
            </a:r>
            <a:r>
              <a:rPr lang="en-US" sz="2800" dirty="0" err="1">
                <a:solidFill>
                  <a:schemeClr val="tx1"/>
                </a:solidFill>
              </a:rPr>
              <a:t>robo</a:t>
            </a:r>
            <a:r>
              <a:rPr lang="en-US" sz="2800" dirty="0">
                <a:solidFill>
                  <a:schemeClr val="tx1"/>
                </a:solidFill>
              </a:rPr>
              <a:t>-calls</a:t>
            </a:r>
          </a:p>
          <a:p>
            <a:endParaRPr lang="en-US" dirty="0"/>
          </a:p>
        </p:txBody>
      </p:sp>
      <p:sp>
        <p:nvSpPr>
          <p:cNvPr id="3" name="Slide Number Placeholder 2"/>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54</a:t>
            </a:fld>
            <a:endParaRPr lang="en-US" dirty="0"/>
          </a:p>
        </p:txBody>
      </p:sp>
    </p:spTree>
    <p:custDataLst>
      <p:tags r:id="rId1"/>
    </p:custDataLst>
    <p:extLst>
      <p:ext uri="{BB962C8B-B14F-4D97-AF65-F5344CB8AC3E}">
        <p14:creationId xmlns:p14="http://schemas.microsoft.com/office/powerpoint/2010/main" val="2034189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59971" y="1783959"/>
            <a:ext cx="3483937" cy="2889114"/>
          </a:xfrm>
        </p:spPr>
        <p:txBody>
          <a:bodyPr vert="horz" lIns="91440" tIns="45720" rIns="91440" bIns="45720" rtlCol="0" anchor="b">
            <a:normAutofit/>
          </a:bodyPr>
          <a:lstStyle/>
          <a:p>
            <a:pPr algn="l"/>
            <a:r>
              <a:rPr lang="en-US" sz="4800" dirty="0"/>
              <a:t>Food For Thought</a:t>
            </a:r>
          </a:p>
        </p:txBody>
      </p:sp>
      <p:pic>
        <p:nvPicPr>
          <p:cNvPr id="1026" name="Picture 2" descr="Image result for fruits and vegetables"/>
          <p:cNvPicPr>
            <a:picLocks noChangeAspect="1" noChangeArrowheads="1"/>
          </p:cNvPicPr>
          <p:nvPr/>
        </p:nvPicPr>
        <p:blipFill rotWithShape="1">
          <a:blip r:embed="rId4">
            <a:extLst>
              <a:ext uri="{28A0092B-C50C-407E-A947-70E740481C1C}">
                <a14:useLocalDpi xmlns:a14="http://schemas.microsoft.com/office/drawing/2010/main" val="0"/>
              </a:ext>
            </a:extLst>
          </a:blip>
          <a:srcRect l="14416" r="19705" b="2"/>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2" name="Graphic 1" descr="Document">
            <a:extLst>
              <a:ext uri="{FF2B5EF4-FFF2-40B4-BE49-F238E27FC236}">
                <a16:creationId xmlns:a16="http://schemas.microsoft.com/office/drawing/2014/main" id="{6526EDAC-74C3-4D19-981A-B0AE308F73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29600" y="96532"/>
            <a:ext cx="914400" cy="914400"/>
          </a:xfrm>
          <a:prstGeom prst="rect">
            <a:avLst/>
          </a:prstGeom>
        </p:spPr>
      </p:pic>
    </p:spTree>
    <p:custDataLst>
      <p:tags r:id="rId1"/>
    </p:custDataLst>
    <p:extLst>
      <p:ext uri="{BB962C8B-B14F-4D97-AF65-F5344CB8AC3E}">
        <p14:creationId xmlns:p14="http://schemas.microsoft.com/office/powerpoint/2010/main" val="877936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Disclosure</a:t>
            </a:r>
          </a:p>
        </p:txBody>
      </p:sp>
      <p:sp>
        <p:nvSpPr>
          <p:cNvPr id="5" name="Content Placeholder 4"/>
          <p:cNvSpPr>
            <a:spLocks noGrp="1"/>
          </p:cNvSpPr>
          <p:nvPr>
            <p:ph idx="1"/>
          </p:nvPr>
        </p:nvSpPr>
        <p:spPr>
          <a:xfrm>
            <a:off x="488730" y="1463039"/>
            <a:ext cx="8160417" cy="5163671"/>
          </a:xfrm>
        </p:spPr>
        <p:txBody>
          <a:bodyPr>
            <a:normAutofit/>
          </a:bodyPr>
          <a:lstStyle/>
          <a:p>
            <a:pPr marL="342900" indent="-342900">
              <a:lnSpc>
                <a:spcPct val="100000"/>
              </a:lnSpc>
              <a:spcBef>
                <a:spcPts val="600"/>
              </a:spcBef>
              <a:spcAft>
                <a:spcPts val="600"/>
              </a:spcAft>
              <a:buClr>
                <a:schemeClr val="tx1"/>
              </a:buClr>
              <a:buFont typeface="Arial" panose="020B0604020202020204" pitchFamily="34" charset="0"/>
              <a:buChar char="•"/>
            </a:pPr>
            <a:r>
              <a:rPr lang="en-US" sz="3000" dirty="0">
                <a:solidFill>
                  <a:srgbClr val="EF7521"/>
                </a:solidFill>
              </a:rPr>
              <a:t>Disclosure</a:t>
            </a:r>
            <a:r>
              <a:rPr lang="en-US" sz="3000" dirty="0">
                <a:solidFill>
                  <a:schemeClr val="tx1"/>
                </a:solidFill>
              </a:rPr>
              <a:t>: Revealing or using individual children’s program eligibility information for a purpose other than the purpose for which the information was obtained. </a:t>
            </a:r>
          </a:p>
          <a:p>
            <a:pPr marL="342900" indent="-342900">
              <a:spcBef>
                <a:spcPts val="600"/>
              </a:spcBef>
              <a:spcAft>
                <a:spcPts val="600"/>
              </a:spcAft>
              <a:buClr>
                <a:schemeClr val="tx1"/>
              </a:buClr>
              <a:buFont typeface="Arial" panose="020B0604020202020204" pitchFamily="34" charset="0"/>
              <a:buChar char="•"/>
            </a:pPr>
            <a:r>
              <a:rPr lang="en-US" sz="3000" dirty="0">
                <a:solidFill>
                  <a:schemeClr val="tx1"/>
                </a:solidFill>
              </a:rPr>
              <a:t>Applies to all types of eligibility determinations</a:t>
            </a:r>
          </a:p>
          <a:p>
            <a:pPr marL="342900" indent="-342900">
              <a:spcBef>
                <a:spcPts val="600"/>
              </a:spcBef>
              <a:spcAft>
                <a:spcPts val="600"/>
              </a:spcAft>
              <a:buClr>
                <a:schemeClr val="tx1"/>
              </a:buClr>
              <a:buFont typeface="Arial" panose="020B0604020202020204" pitchFamily="34" charset="0"/>
              <a:buChar char="•"/>
            </a:pPr>
            <a:r>
              <a:rPr lang="en-US" sz="3000" dirty="0">
                <a:solidFill>
                  <a:schemeClr val="tx1"/>
                </a:solidFill>
              </a:rPr>
              <a:t>Can release to approved programs </a:t>
            </a:r>
          </a:p>
          <a:p>
            <a:pPr marL="914400" lvl="1" indent="-342900">
              <a:lnSpc>
                <a:spcPct val="110000"/>
              </a:lnSpc>
              <a:spcBef>
                <a:spcPts val="600"/>
              </a:spcBef>
              <a:spcAft>
                <a:spcPts val="600"/>
              </a:spcAft>
              <a:buClr>
                <a:schemeClr val="tx1"/>
              </a:buClr>
              <a:buFont typeface="Courier New" panose="02070309020205020404" pitchFamily="49" charset="0"/>
              <a:buChar char="o"/>
            </a:pPr>
            <a:r>
              <a:rPr lang="en-US" sz="2400" dirty="0"/>
              <a:t>Non-approved programs require written parental consent</a:t>
            </a:r>
          </a:p>
          <a:p>
            <a:pPr marL="914400" lvl="1" indent="-342900">
              <a:spcBef>
                <a:spcPts val="600"/>
              </a:spcBef>
              <a:spcAft>
                <a:spcPts val="600"/>
              </a:spcAft>
              <a:buFont typeface="Courier New" panose="02070309020205020404" pitchFamily="49" charset="0"/>
              <a:buChar char="o"/>
            </a:pPr>
            <a:r>
              <a:rPr lang="en-US" sz="2400" dirty="0">
                <a:solidFill>
                  <a:schemeClr val="tx1"/>
                </a:solidFill>
              </a:rPr>
              <a:t>Aggregate data can be provided (avoid overt identification)</a:t>
            </a:r>
          </a:p>
          <a:p>
            <a:endParaRPr lang="en-US" dirty="0"/>
          </a:p>
        </p:txBody>
      </p:sp>
      <p:sp>
        <p:nvSpPr>
          <p:cNvPr id="3" name="Slide Number Placeholder 2"/>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56</a:t>
            </a:fld>
            <a:endParaRPr lang="en-US" dirty="0"/>
          </a:p>
        </p:txBody>
      </p:sp>
    </p:spTree>
    <p:custDataLst>
      <p:tags r:id="rId1"/>
    </p:custDataLst>
    <p:extLst>
      <p:ext uri="{BB962C8B-B14F-4D97-AF65-F5344CB8AC3E}">
        <p14:creationId xmlns:p14="http://schemas.microsoft.com/office/powerpoint/2010/main" val="3906799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Disclosure – Guiding Questions</a:t>
            </a:r>
          </a:p>
        </p:txBody>
      </p:sp>
      <p:sp>
        <p:nvSpPr>
          <p:cNvPr id="5" name="Content Placeholder 4"/>
          <p:cNvSpPr>
            <a:spLocks noGrp="1"/>
          </p:cNvSpPr>
          <p:nvPr>
            <p:ph idx="1"/>
          </p:nvPr>
        </p:nvSpPr>
        <p:spPr>
          <a:xfrm>
            <a:off x="484094" y="1463039"/>
            <a:ext cx="8165054" cy="5163671"/>
          </a:xfrm>
        </p:spPr>
        <p:txBody>
          <a:bodyPr>
            <a:normAutofit/>
          </a:bodyPr>
          <a:lstStyle/>
          <a:p>
            <a:pPr marL="342900" indent="-342900">
              <a:spcBef>
                <a:spcPts val="600"/>
              </a:spcBef>
              <a:spcAft>
                <a:spcPts val="600"/>
              </a:spcAft>
              <a:buClr>
                <a:schemeClr val="tx1"/>
              </a:buClr>
              <a:buFont typeface="Arial" panose="020B0604020202020204" pitchFamily="34" charset="0"/>
              <a:buChar char="•"/>
            </a:pPr>
            <a:r>
              <a:rPr lang="en-US" sz="2800" dirty="0">
                <a:solidFill>
                  <a:schemeClr val="tx1"/>
                </a:solidFill>
              </a:rPr>
              <a:t>What is the intended use of the data?</a:t>
            </a:r>
          </a:p>
          <a:p>
            <a:pPr marL="914400" lvl="1" indent="-342900">
              <a:spcBef>
                <a:spcPts val="600"/>
              </a:spcBef>
              <a:spcAft>
                <a:spcPts val="600"/>
              </a:spcAft>
              <a:buClr>
                <a:schemeClr val="tx1"/>
              </a:buClr>
              <a:buFont typeface="Courier New" panose="02070309020205020404" pitchFamily="49" charset="0"/>
              <a:buChar char="o"/>
            </a:pPr>
            <a:r>
              <a:rPr lang="en-US" sz="2400" dirty="0"/>
              <a:t>Does it involve school improvement, accountability and/or investigation of performance gaps?</a:t>
            </a:r>
          </a:p>
          <a:p>
            <a:pPr marL="914400" lvl="1" indent="-342900">
              <a:spcBef>
                <a:spcPts val="600"/>
              </a:spcBef>
              <a:spcAft>
                <a:spcPts val="600"/>
              </a:spcAft>
              <a:buClr>
                <a:schemeClr val="tx1"/>
              </a:buClr>
              <a:buFont typeface="Courier New" panose="02070309020205020404" pitchFamily="49" charset="0"/>
              <a:buChar char="o"/>
            </a:pPr>
            <a:r>
              <a:rPr lang="en-US" sz="2400" dirty="0">
                <a:solidFill>
                  <a:schemeClr val="tx1"/>
                </a:solidFill>
              </a:rPr>
              <a:t>Does </a:t>
            </a:r>
            <a:r>
              <a:rPr lang="en-US" sz="2400" dirty="0"/>
              <a:t>it </a:t>
            </a:r>
            <a:r>
              <a:rPr lang="en-US" sz="2400" dirty="0">
                <a:solidFill>
                  <a:schemeClr val="tx1"/>
                </a:solidFill>
              </a:rPr>
              <a:t>support interventions that positively benefit students?</a:t>
            </a:r>
          </a:p>
          <a:p>
            <a:pPr marL="342900" indent="-342900">
              <a:spcBef>
                <a:spcPts val="600"/>
              </a:spcBef>
              <a:spcAft>
                <a:spcPts val="600"/>
              </a:spcAft>
              <a:buClr>
                <a:schemeClr val="tx1"/>
              </a:buClr>
              <a:buFont typeface="Arial" panose="020B0604020202020204" pitchFamily="34" charset="0"/>
              <a:buChar char="•"/>
            </a:pPr>
            <a:r>
              <a:rPr lang="en-US" sz="2800" dirty="0">
                <a:solidFill>
                  <a:schemeClr val="tx1"/>
                </a:solidFill>
              </a:rPr>
              <a:t>Are there safeguards in place to limit access to only approved programs/purposes and designated school officials?</a:t>
            </a:r>
          </a:p>
          <a:p>
            <a:pPr marL="342900" indent="-342900">
              <a:spcBef>
                <a:spcPts val="600"/>
              </a:spcBef>
              <a:spcAft>
                <a:spcPts val="600"/>
              </a:spcAft>
              <a:buClr>
                <a:schemeClr val="tx1"/>
              </a:buClr>
              <a:buFont typeface="Arial" panose="020B0604020202020204" pitchFamily="34" charset="0"/>
              <a:buChar char="•"/>
            </a:pPr>
            <a:r>
              <a:rPr lang="en-US" sz="2800" dirty="0">
                <a:solidFill>
                  <a:schemeClr val="tx1"/>
                </a:solidFill>
              </a:rPr>
              <a:t>Is this program a required federal or state education program/reporting requirement?</a:t>
            </a:r>
          </a:p>
          <a:p>
            <a:endParaRPr lang="en-US" dirty="0"/>
          </a:p>
        </p:txBody>
      </p:sp>
      <p:sp>
        <p:nvSpPr>
          <p:cNvPr id="3" name="Slide Number Placeholder 2"/>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57</a:t>
            </a:fld>
            <a:endParaRPr lang="en-US" dirty="0"/>
          </a:p>
        </p:txBody>
      </p:sp>
    </p:spTree>
    <p:custDataLst>
      <p:tags r:id="rId1"/>
    </p:custDataLst>
    <p:extLst>
      <p:ext uri="{BB962C8B-B14F-4D97-AF65-F5344CB8AC3E}">
        <p14:creationId xmlns:p14="http://schemas.microsoft.com/office/powerpoint/2010/main" val="1695404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126843"/>
            <a:ext cx="7886700" cy="710141"/>
          </a:xfrm>
        </p:spPr>
        <p:txBody>
          <a:bodyPr>
            <a:normAutofit fontScale="90000"/>
          </a:bodyPr>
          <a:lstStyle/>
          <a:p>
            <a:r>
              <a:rPr lang="en-US" sz="3200" dirty="0"/>
              <a:t>Provisional Programs and Non-Participating Sites</a:t>
            </a:r>
          </a:p>
        </p:txBody>
      </p:sp>
      <p:sp>
        <p:nvSpPr>
          <p:cNvPr id="3" name="Content Placeholder 2"/>
          <p:cNvSpPr>
            <a:spLocks noGrp="1"/>
          </p:cNvSpPr>
          <p:nvPr>
            <p:ph idx="1"/>
          </p:nvPr>
        </p:nvSpPr>
        <p:spPr/>
        <p:txBody>
          <a:bodyPr/>
          <a:lstStyle/>
          <a:p>
            <a:pPr marL="342900" indent="-342900">
              <a:spcAft>
                <a:spcPts val="1200"/>
              </a:spcAft>
              <a:buFont typeface="Arial" panose="020B0604020202020204" pitchFamily="34" charset="0"/>
              <a:buChar char="•"/>
            </a:pPr>
            <a:r>
              <a:rPr lang="en-US" dirty="0">
                <a:solidFill>
                  <a:schemeClr val="tx1"/>
                </a:solidFill>
              </a:rPr>
              <a:t>Provisional Programs – USDA programs which allow all meals to be served at no cost to students (Community Eligibility Provision and Provision 2 options)</a:t>
            </a:r>
          </a:p>
          <a:p>
            <a:pPr marL="342900" indent="-342900">
              <a:buFont typeface="Arial" panose="020B0604020202020204" pitchFamily="34" charset="0"/>
              <a:buChar char="•"/>
            </a:pPr>
            <a:r>
              <a:rPr lang="en-US" dirty="0">
                <a:solidFill>
                  <a:schemeClr val="tx1"/>
                </a:solidFill>
              </a:rPr>
              <a:t>Non-participating sites – school sites not operating NSLP </a:t>
            </a:r>
          </a:p>
          <a:p>
            <a:pPr marL="914400" lvl="1" indent="-342900">
              <a:buFont typeface="Courier New" panose="02070309020205020404" pitchFamily="49" charset="0"/>
              <a:buChar char="o"/>
            </a:pPr>
            <a:r>
              <a:rPr lang="en-US" sz="2400" dirty="0"/>
              <a:t>Cannot use the free and reduced application for at-risk funding documentation</a:t>
            </a:r>
          </a:p>
          <a:p>
            <a:pPr marL="914400" lvl="1" indent="-342900">
              <a:buFont typeface="Courier New" panose="02070309020205020404" pitchFamily="49" charset="0"/>
              <a:buChar char="o"/>
            </a:pPr>
            <a:r>
              <a:rPr lang="en-US" sz="2400" dirty="0"/>
              <a:t>At-risk funding documentation is based on households completing the Family Economic Data Survey (FEDS form) or direct certification</a:t>
            </a:r>
          </a:p>
          <a:p>
            <a:pPr marL="914400" lvl="1" indent="-342900">
              <a:buFont typeface="Courier New" panose="02070309020205020404" pitchFamily="49" charset="0"/>
              <a:buChar char="o"/>
            </a:pPr>
            <a:r>
              <a:rPr lang="en-US" sz="2400" dirty="0"/>
              <a:t>FEDS forms can be found on the </a:t>
            </a:r>
            <a:r>
              <a:rPr lang="en-US" sz="2400" dirty="0">
                <a:hlinkClick r:id="rId4"/>
              </a:rPr>
              <a:t>At-Risk/Free Lunch Count</a:t>
            </a:r>
            <a:r>
              <a:rPr lang="en-US" sz="2400" dirty="0"/>
              <a:t> webpage</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58</a:t>
            </a:fld>
            <a:endParaRPr lang="en-US" dirty="0"/>
          </a:p>
        </p:txBody>
      </p:sp>
    </p:spTree>
    <p:custDataLst>
      <p:tags r:id="rId1"/>
    </p:custDataLst>
    <p:extLst>
      <p:ext uri="{BB962C8B-B14F-4D97-AF65-F5344CB8AC3E}">
        <p14:creationId xmlns:p14="http://schemas.microsoft.com/office/powerpoint/2010/main" val="1865718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pPr algn="ctr"/>
            <a:r>
              <a:rPr lang="en-US" dirty="0"/>
              <a:t>Verification</a:t>
            </a:r>
          </a:p>
        </p:txBody>
      </p:sp>
    </p:spTree>
    <p:custDataLst>
      <p:tags r:id="rId1"/>
    </p:custDataLst>
    <p:extLst>
      <p:ext uri="{BB962C8B-B14F-4D97-AF65-F5344CB8AC3E}">
        <p14:creationId xmlns:p14="http://schemas.microsoft.com/office/powerpoint/2010/main" val="378284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Eligibility Process</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6</a:t>
            </a:fld>
            <a:endParaRPr lang="en-US" dirty="0"/>
          </a:p>
        </p:txBody>
      </p:sp>
      <p:graphicFrame>
        <p:nvGraphicFramePr>
          <p:cNvPr id="8" name="Diagram 7"/>
          <p:cNvGraphicFramePr/>
          <p:nvPr>
            <p:extLst>
              <p:ext uri="{D42A27DB-BD31-4B8C-83A1-F6EECF244321}">
                <p14:modId xmlns:p14="http://schemas.microsoft.com/office/powerpoint/2010/main" val="984830244"/>
              </p:ext>
            </p:extLst>
          </p:nvPr>
        </p:nvGraphicFramePr>
        <p:xfrm>
          <a:off x="-141394" y="1142081"/>
          <a:ext cx="8718127" cy="4652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58483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Verification Overview</a:t>
            </a:r>
          </a:p>
        </p:txBody>
      </p:sp>
      <p:sp>
        <p:nvSpPr>
          <p:cNvPr id="2" name="Content Placeholder 1"/>
          <p:cNvSpPr>
            <a:spLocks noGrp="1"/>
          </p:cNvSpPr>
          <p:nvPr>
            <p:ph idx="1"/>
          </p:nvPr>
        </p:nvSpPr>
        <p:spPr>
          <a:xfrm>
            <a:off x="628650" y="1463040"/>
            <a:ext cx="7886700" cy="5029200"/>
          </a:xfrm>
        </p:spPr>
        <p:txBody>
          <a:bodyPr>
            <a:normAutofit fontScale="47500" lnSpcReduction="20000"/>
          </a:bodyPr>
          <a:lstStyle/>
          <a:p>
            <a:pPr marL="0" indent="0" algn="ctr">
              <a:lnSpc>
                <a:spcPct val="120000"/>
              </a:lnSpc>
              <a:buNone/>
            </a:pPr>
            <a:r>
              <a:rPr lang="en-US" sz="6700" dirty="0">
                <a:solidFill>
                  <a:srgbClr val="EF7521"/>
                </a:solidFill>
              </a:rPr>
              <a:t>Verification</a:t>
            </a:r>
          </a:p>
          <a:p>
            <a:pPr marL="0" indent="0" algn="ctr">
              <a:buNone/>
            </a:pPr>
            <a:r>
              <a:rPr lang="en-US" sz="5900" dirty="0">
                <a:solidFill>
                  <a:schemeClr val="tx1"/>
                </a:solidFill>
              </a:rPr>
              <a:t>Confirmation of eligibility for free and reduced-price school meals based on applications</a:t>
            </a:r>
          </a:p>
          <a:p>
            <a:endParaRPr lang="en-US" sz="3000" dirty="0">
              <a:solidFill>
                <a:schemeClr val="tx1"/>
              </a:solidFill>
            </a:endParaRPr>
          </a:p>
          <a:p>
            <a:pPr marL="342900" indent="-342900">
              <a:lnSpc>
                <a:spcPct val="120000"/>
              </a:lnSpc>
              <a:spcBef>
                <a:spcPts val="600"/>
              </a:spcBef>
              <a:buClr>
                <a:schemeClr val="tx1"/>
              </a:buClr>
              <a:buFont typeface="Arial" panose="020B0604020202020204" pitchFamily="34" charset="0"/>
              <a:buChar char="•"/>
            </a:pPr>
            <a:r>
              <a:rPr lang="en-US" sz="5900" dirty="0">
                <a:solidFill>
                  <a:schemeClr val="tx1"/>
                </a:solidFill>
              </a:rPr>
              <a:t>Required for…</a:t>
            </a:r>
          </a:p>
          <a:p>
            <a:pPr marL="914400" lvl="1" indent="-342900">
              <a:lnSpc>
                <a:spcPct val="120000"/>
              </a:lnSpc>
              <a:spcBef>
                <a:spcPts val="600"/>
              </a:spcBef>
              <a:buClr>
                <a:schemeClr val="tx1"/>
              </a:buClr>
              <a:buFont typeface="Courier New" panose="02070309020205020404" pitchFamily="49" charset="0"/>
              <a:buChar char="o"/>
            </a:pPr>
            <a:r>
              <a:rPr lang="en-US" sz="4200" dirty="0"/>
              <a:t>Annual Verification Process</a:t>
            </a:r>
          </a:p>
          <a:p>
            <a:pPr marL="914400" lvl="1" indent="-342900">
              <a:lnSpc>
                <a:spcPct val="120000"/>
              </a:lnSpc>
              <a:spcBef>
                <a:spcPts val="600"/>
              </a:spcBef>
              <a:spcAft>
                <a:spcPts val="1200"/>
              </a:spcAft>
              <a:buClr>
                <a:schemeClr val="tx1"/>
              </a:buClr>
              <a:buFont typeface="Courier New" panose="02070309020205020404" pitchFamily="49" charset="0"/>
              <a:buChar char="o"/>
            </a:pPr>
            <a:r>
              <a:rPr lang="en-US" sz="4200" dirty="0"/>
              <a:t>Verification for Cause</a:t>
            </a:r>
          </a:p>
          <a:p>
            <a:pPr marL="342900" indent="-342900">
              <a:lnSpc>
                <a:spcPct val="120000"/>
              </a:lnSpc>
              <a:spcBef>
                <a:spcPts val="600"/>
              </a:spcBef>
              <a:spcAft>
                <a:spcPts val="600"/>
              </a:spcAft>
              <a:buClr>
                <a:schemeClr val="tx1"/>
              </a:buClr>
              <a:buFont typeface="Arial" panose="020B0604020202020204" pitchFamily="34" charset="0"/>
              <a:buChar char="•"/>
            </a:pPr>
            <a:r>
              <a:rPr lang="en-US" sz="5900" dirty="0">
                <a:solidFill>
                  <a:schemeClr val="tx1"/>
                </a:solidFill>
              </a:rPr>
              <a:t>Reporting tool: Verification Collection Report (VCR)</a:t>
            </a:r>
          </a:p>
          <a:p>
            <a:pPr marL="0" indent="0" algn="ctr">
              <a:buNone/>
            </a:pPr>
            <a:r>
              <a:rPr lang="en-US" sz="4200" i="1" dirty="0">
                <a:solidFill>
                  <a:schemeClr val="tx1"/>
                </a:solidFill>
              </a:rPr>
              <a:t>*Provisional districts follow different verification procedures*</a:t>
            </a:r>
          </a:p>
          <a:p>
            <a:pPr marL="0" indent="0">
              <a:buNone/>
            </a:pPr>
            <a:endParaRPr lang="en-US" sz="2800" u="sng" dirty="0"/>
          </a:p>
          <a:p>
            <a:pPr marL="0" indent="0" algn="ctr">
              <a:buNone/>
            </a:pPr>
            <a:r>
              <a:rPr lang="en-US" sz="5100" u="sng" dirty="0"/>
              <a:t>Information on Verification virtual training to come!</a:t>
            </a:r>
          </a:p>
          <a:p>
            <a:pPr marL="0" indent="0">
              <a:buNone/>
            </a:pPr>
            <a:endParaRPr lang="en-US" sz="2800" dirty="0"/>
          </a:p>
        </p:txBody>
      </p:sp>
    </p:spTree>
    <p:custDataLst>
      <p:tags r:id="rId1"/>
    </p:custDataLst>
    <p:extLst>
      <p:ext uri="{BB962C8B-B14F-4D97-AF65-F5344CB8AC3E}">
        <p14:creationId xmlns:p14="http://schemas.microsoft.com/office/powerpoint/2010/main" val="1988230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60190"/>
            <a:ext cx="7772400" cy="2337620"/>
          </a:xfrm>
        </p:spPr>
        <p:txBody>
          <a:bodyPr vert="horz" lIns="0" tIns="0" rIns="0" bIns="0" rtlCol="0" anchor="ctr" anchorCtr="0">
            <a:noAutofit/>
          </a:bodyPr>
          <a:lstStyle/>
          <a:p>
            <a:r>
              <a:rPr lang="en-US" dirty="0"/>
              <a:t>Back to School Guidance</a:t>
            </a:r>
          </a:p>
        </p:txBody>
      </p:sp>
    </p:spTree>
    <p:custDataLst>
      <p:tags r:id="rId1"/>
    </p:custDataLst>
    <p:extLst>
      <p:ext uri="{BB962C8B-B14F-4D97-AF65-F5344CB8AC3E}">
        <p14:creationId xmlns:p14="http://schemas.microsoft.com/office/powerpoint/2010/main" val="272785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46D8E5-6D26-4F90-AD0C-1544467B714C}"/>
              </a:ext>
            </a:extLst>
          </p:cNvPr>
          <p:cNvSpPr>
            <a:spLocks noGrp="1"/>
          </p:cNvSpPr>
          <p:nvPr>
            <p:ph type="title"/>
          </p:nvPr>
        </p:nvSpPr>
        <p:spPr/>
        <p:txBody>
          <a:bodyPr>
            <a:normAutofit/>
          </a:bodyPr>
          <a:lstStyle/>
          <a:p>
            <a:r>
              <a:rPr lang="en-US" sz="3600" dirty="0"/>
              <a:t>What do we know?</a:t>
            </a:r>
          </a:p>
        </p:txBody>
      </p:sp>
      <p:sp>
        <p:nvSpPr>
          <p:cNvPr id="5" name="Content Placeholder 4">
            <a:extLst>
              <a:ext uri="{FF2B5EF4-FFF2-40B4-BE49-F238E27FC236}">
                <a16:creationId xmlns:a16="http://schemas.microsoft.com/office/drawing/2014/main" id="{D8069BFC-75D6-4A9E-ABA1-C3B7DC0ED95E}"/>
              </a:ext>
            </a:extLst>
          </p:cNvPr>
          <p:cNvSpPr>
            <a:spLocks noGrp="1"/>
          </p:cNvSpPr>
          <p:nvPr>
            <p:ph idx="1"/>
          </p:nvPr>
        </p:nvSpPr>
        <p:spPr/>
        <p:txBody>
          <a:bodyPr>
            <a:normAutofit lnSpcReduction="10000"/>
          </a:bodyPr>
          <a:lstStyle/>
          <a:p>
            <a:r>
              <a:rPr lang="en-US" sz="2800" dirty="0"/>
              <a:t>Schools will be operating different teaching models across the state for the 2020-2021 school year </a:t>
            </a:r>
          </a:p>
          <a:p>
            <a:pPr marL="914400" lvl="1" indent="-342900">
              <a:buFont typeface="Courier New" panose="02070309020205020404" pitchFamily="49" charset="0"/>
              <a:buChar char="o"/>
            </a:pPr>
            <a:r>
              <a:rPr lang="en-US" sz="2400" dirty="0"/>
              <a:t>Remote learning: no in-person contact or students on site</a:t>
            </a:r>
          </a:p>
          <a:p>
            <a:pPr marL="914400" lvl="1" indent="-342900">
              <a:buFont typeface="Courier New" panose="02070309020205020404" pitchFamily="49" charset="0"/>
              <a:buChar char="o"/>
            </a:pPr>
            <a:r>
              <a:rPr lang="en-US" sz="2400" dirty="0"/>
              <a:t>In-person learning</a:t>
            </a:r>
          </a:p>
          <a:p>
            <a:pPr marL="914400" lvl="1" indent="-342900">
              <a:buFont typeface="Courier New" panose="02070309020205020404" pitchFamily="49" charset="0"/>
              <a:buChar char="o"/>
            </a:pPr>
            <a:r>
              <a:rPr lang="en-US" sz="2400" dirty="0"/>
              <a:t>Physically distanced approach: small, in-person learning with remote learning rotations </a:t>
            </a:r>
          </a:p>
          <a:p>
            <a:pPr marL="914400" lvl="1" indent="-342900">
              <a:buFont typeface="Courier New" panose="02070309020205020404" pitchFamily="49" charset="0"/>
              <a:buChar char="o"/>
            </a:pPr>
            <a:r>
              <a:rPr lang="en-US" sz="2400" dirty="0"/>
              <a:t>Rolling starts and stops to in-person learning: move between in-person, or modified in-person and remote learning</a:t>
            </a:r>
          </a:p>
          <a:p>
            <a:r>
              <a:rPr lang="en-US" sz="2800" dirty="0"/>
              <a:t>Sponsors need to provide consistent and clear communication on how families can apply and why they should apply</a:t>
            </a:r>
          </a:p>
        </p:txBody>
      </p:sp>
      <p:sp>
        <p:nvSpPr>
          <p:cNvPr id="3" name="Slide Number Placeholder 2">
            <a:extLst>
              <a:ext uri="{FF2B5EF4-FFF2-40B4-BE49-F238E27FC236}">
                <a16:creationId xmlns:a16="http://schemas.microsoft.com/office/drawing/2014/main" id="{478913E1-24FE-4BAE-9582-8F207ABE91FD}"/>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Tree>
    <p:custDataLst>
      <p:tags r:id="rId1"/>
    </p:custDataLst>
    <p:extLst>
      <p:ext uri="{BB962C8B-B14F-4D97-AF65-F5344CB8AC3E}">
        <p14:creationId xmlns:p14="http://schemas.microsoft.com/office/powerpoint/2010/main" val="4186690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8913E1-24FE-4BAE-9582-8F207ABE91FD}"/>
              </a:ext>
            </a:extLst>
          </p:cNvPr>
          <p:cNvSpPr>
            <a:spLocks noGrp="1"/>
          </p:cNvSpPr>
          <p:nvPr>
            <p:ph type="sldNum" sz="quarter" idx="4"/>
          </p:nvPr>
        </p:nvSpPr>
        <p:spPr/>
        <p:txBody>
          <a:bodyPr/>
          <a:lstStyle/>
          <a:p>
            <a:fld id="{C479D5F6-EDCB-402A-AC08-4943A1820E8F}" type="slidenum">
              <a:rPr lang="en-US" smtClean="0"/>
              <a:pPr/>
              <a:t>63</a:t>
            </a:fld>
            <a:endParaRPr lang="en-US" dirty="0"/>
          </a:p>
        </p:txBody>
      </p:sp>
      <p:sp>
        <p:nvSpPr>
          <p:cNvPr id="4" name="Title 3">
            <a:extLst>
              <a:ext uri="{FF2B5EF4-FFF2-40B4-BE49-F238E27FC236}">
                <a16:creationId xmlns:a16="http://schemas.microsoft.com/office/drawing/2014/main" id="{A246D8E5-6D26-4F90-AD0C-1544467B714C}"/>
              </a:ext>
            </a:extLst>
          </p:cNvPr>
          <p:cNvSpPr>
            <a:spLocks noGrp="1"/>
          </p:cNvSpPr>
          <p:nvPr>
            <p:ph type="title" idx="4294967295"/>
          </p:nvPr>
        </p:nvSpPr>
        <p:spPr>
          <a:xfrm>
            <a:off x="2576523" y="123030"/>
            <a:ext cx="3990954" cy="757238"/>
          </a:xfrm>
        </p:spPr>
        <p:txBody>
          <a:bodyPr>
            <a:noAutofit/>
          </a:bodyPr>
          <a:lstStyle/>
          <a:p>
            <a:r>
              <a:rPr lang="en-US" sz="3600" dirty="0">
                <a:latin typeface="Museo Slab 500" panose="02000000000000000000" pitchFamily="50" charset="0"/>
              </a:rPr>
              <a:t>Considerations</a:t>
            </a:r>
          </a:p>
        </p:txBody>
      </p:sp>
      <p:graphicFrame>
        <p:nvGraphicFramePr>
          <p:cNvPr id="14" name="Diagram 13">
            <a:extLst>
              <a:ext uri="{FF2B5EF4-FFF2-40B4-BE49-F238E27FC236}">
                <a16:creationId xmlns:a16="http://schemas.microsoft.com/office/drawing/2014/main" id="{108D2281-64EA-495F-BB01-7E223ED2FB2E}"/>
              </a:ext>
            </a:extLst>
          </p:cNvPr>
          <p:cNvGraphicFramePr/>
          <p:nvPr/>
        </p:nvGraphicFramePr>
        <p:xfrm>
          <a:off x="742103" y="880268"/>
          <a:ext cx="7772651" cy="5476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04337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681316"/>
            <a:ext cx="7772400" cy="2337620"/>
          </a:xfrm>
        </p:spPr>
        <p:txBody>
          <a:bodyPr vert="horz" lIns="0" tIns="0" rIns="0" bIns="0" rtlCol="0" anchor="ctr" anchorCtr="0">
            <a:noAutofit/>
          </a:bodyPr>
          <a:lstStyle/>
          <a:p>
            <a:r>
              <a:rPr lang="en-US" dirty="0"/>
              <a:t>Summary</a:t>
            </a:r>
          </a:p>
        </p:txBody>
      </p:sp>
    </p:spTree>
    <p:custDataLst>
      <p:tags r:id="rId1"/>
    </p:custDataLst>
    <p:extLst>
      <p:ext uri="{BB962C8B-B14F-4D97-AF65-F5344CB8AC3E}">
        <p14:creationId xmlns:p14="http://schemas.microsoft.com/office/powerpoint/2010/main" val="2352128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More than a Meal</a:t>
            </a:r>
          </a:p>
        </p:txBody>
      </p:sp>
      <p:graphicFrame>
        <p:nvGraphicFramePr>
          <p:cNvPr id="5" name="Content Placeholder 4"/>
          <p:cNvGraphicFramePr>
            <a:graphicFrameLocks noGrp="1"/>
          </p:cNvGraphicFramePr>
          <p:nvPr>
            <p:ph idx="1"/>
          </p:nvPr>
        </p:nvGraphicFramePr>
        <p:xfrm>
          <a:off x="220133" y="1463040"/>
          <a:ext cx="8700176" cy="4893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65</a:t>
            </a:fld>
            <a:endParaRPr lang="en-US" dirty="0"/>
          </a:p>
        </p:txBody>
      </p:sp>
    </p:spTree>
    <p:custDataLst>
      <p:tags r:id="rId1"/>
    </p:custDataLst>
    <p:extLst>
      <p:ext uri="{BB962C8B-B14F-4D97-AF65-F5344CB8AC3E}">
        <p14:creationId xmlns:p14="http://schemas.microsoft.com/office/powerpoint/2010/main" val="3896361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Maximize Eligibility </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66</a:t>
            </a:fld>
            <a:endParaRPr lang="en-US" dirty="0"/>
          </a:p>
        </p:txBody>
      </p:sp>
      <p:graphicFrame>
        <p:nvGraphicFramePr>
          <p:cNvPr id="7" name="Diagram 6"/>
          <p:cNvGraphicFramePr/>
          <p:nvPr/>
        </p:nvGraphicFramePr>
        <p:xfrm>
          <a:off x="220133" y="822448"/>
          <a:ext cx="8745166" cy="5899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74427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vert="horz" lIns="0" tIns="0" rIns="0" bIns="0" rtlCol="0" anchor="ctr" anchorCtr="0">
            <a:noAutofit/>
          </a:bodyPr>
          <a:lstStyle/>
          <a:p>
            <a:r>
              <a:rPr lang="en-US" dirty="0"/>
              <a:t>Questions?</a:t>
            </a:r>
          </a:p>
        </p:txBody>
      </p:sp>
    </p:spTree>
    <p:custDataLst>
      <p:tags r:id="rId1"/>
    </p:custDataLst>
    <p:extLst>
      <p:ext uri="{BB962C8B-B14F-4D97-AF65-F5344CB8AC3E}">
        <p14:creationId xmlns:p14="http://schemas.microsoft.com/office/powerpoint/2010/main" val="1664441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595716"/>
            <a:ext cx="7590692" cy="1725272"/>
          </a:xfrm>
        </p:spPr>
        <p:txBody>
          <a:bodyPr vert="horz" lIns="0" tIns="0" rIns="0" bIns="0" rtlCol="0" anchor="ctr" anchorCtr="0">
            <a:noAutofit/>
          </a:bodyPr>
          <a:lstStyle/>
          <a:p>
            <a:pPr>
              <a:lnSpc>
                <a:spcPct val="100000"/>
              </a:lnSpc>
              <a:spcBef>
                <a:spcPts val="600"/>
              </a:spcBef>
              <a:spcAft>
                <a:spcPts val="600"/>
              </a:spcAft>
            </a:pPr>
            <a:r>
              <a:rPr lang="en-US" sz="3200" dirty="0"/>
              <a:t>Free and Reduced Team Contact Info:</a:t>
            </a:r>
            <a:br>
              <a:rPr lang="en-US" dirty="0"/>
            </a:br>
            <a:r>
              <a:rPr lang="en-US" sz="2400" dirty="0">
                <a:hlinkClick r:id="rId4">
                  <a:extLst>
                    <a:ext uri="{A12FA001-AC4F-418D-AE19-62706E023703}">
                      <ahyp:hlinkClr xmlns:ahyp="http://schemas.microsoft.com/office/drawing/2018/hyperlinkcolor" val="tx"/>
                    </a:ext>
                  </a:extLst>
                </a:hlinkClick>
              </a:rPr>
              <a:t>free&amp;reducedpriceschoolmeals@cde.state.co.us</a:t>
            </a:r>
            <a:br>
              <a:rPr lang="en-US" sz="2400" dirty="0"/>
            </a:br>
            <a:r>
              <a:rPr lang="en-US" sz="2400" dirty="0">
                <a:hlinkClick r:id="rId5">
                  <a:extLst>
                    <a:ext uri="{A12FA001-AC4F-418D-AE19-62706E023703}">
                      <ahyp:hlinkClr xmlns:ahyp="http://schemas.microsoft.com/office/drawing/2018/hyperlinkcolor" val="tx"/>
                    </a:ext>
                  </a:extLst>
                </a:hlinkClick>
              </a:rPr>
              <a:t>School Meal Eligibility</a:t>
            </a:r>
            <a:br>
              <a:rPr lang="en-US" sz="2400" dirty="0"/>
            </a:br>
            <a:r>
              <a:rPr lang="en-US" sz="2400" dirty="0"/>
              <a:t>303-866-6661</a:t>
            </a:r>
            <a:br>
              <a:rPr lang="en-US" sz="2400" dirty="0"/>
            </a:br>
            <a:br>
              <a:rPr lang="en-US" sz="2400" dirty="0"/>
            </a:br>
            <a:r>
              <a:rPr lang="en-US" sz="2400" dirty="0"/>
              <a:t>Evaluation survey will be emailed. Certificate of participation will generate once survey is completed. </a:t>
            </a:r>
            <a:br>
              <a:rPr lang="en-US" sz="2400" dirty="0"/>
            </a:br>
            <a:br>
              <a:rPr lang="en-US" sz="2400" dirty="0"/>
            </a:br>
            <a:r>
              <a:rPr lang="en-US" sz="2400" dirty="0"/>
              <a:t>If reviewing this training at a later date use this link to complete the evaluation survey and receive certificate of completion: </a:t>
            </a:r>
            <a:r>
              <a:rPr lang="en-US" sz="2400" u="sng" dirty="0">
                <a:hlinkClick r:id="rId6"/>
              </a:rPr>
              <a:t>https://www.surveymonkey.com/r/9SFZKM5</a:t>
            </a:r>
            <a:endParaRPr lang="en-US" sz="2400" dirty="0"/>
          </a:p>
        </p:txBody>
      </p:sp>
      <p:sp>
        <p:nvSpPr>
          <p:cNvPr id="2" name="Rectangle 1"/>
          <p:cNvSpPr/>
          <p:nvPr/>
        </p:nvSpPr>
        <p:spPr>
          <a:xfrm>
            <a:off x="685800" y="423012"/>
            <a:ext cx="8171211" cy="923330"/>
          </a:xfrm>
          <a:prstGeom prst="rect">
            <a:avLst/>
          </a:prstGeom>
        </p:spPr>
        <p:txBody>
          <a:bodyPr wrap="none">
            <a:spAutoFit/>
          </a:bodyPr>
          <a:lstStyle/>
          <a:p>
            <a:r>
              <a:rPr lang="en-US" sz="5400" dirty="0">
                <a:latin typeface="Museo Slab 500" panose="02000000000000000000" pitchFamily="50" charset="0"/>
                <a:ea typeface="+mj-ea"/>
                <a:cs typeface="+mj-cs"/>
              </a:rPr>
              <a:t>Thank you for coming! </a:t>
            </a:r>
          </a:p>
        </p:txBody>
      </p:sp>
    </p:spTree>
    <p:custDataLst>
      <p:tags r:id="rId1"/>
    </p:custDataLst>
    <p:extLst>
      <p:ext uri="{BB962C8B-B14F-4D97-AF65-F5344CB8AC3E}">
        <p14:creationId xmlns:p14="http://schemas.microsoft.com/office/powerpoint/2010/main" val="374409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More than a Meal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303528"/>
              </p:ext>
            </p:extLst>
          </p:nvPr>
        </p:nvGraphicFramePr>
        <p:xfrm>
          <a:off x="220133" y="1463040"/>
          <a:ext cx="8700176" cy="4893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7</a:t>
            </a:fld>
            <a:endParaRPr lang="en-US" dirty="0"/>
          </a:p>
        </p:txBody>
      </p:sp>
      <p:pic>
        <p:nvPicPr>
          <p:cNvPr id="6" name="Graphic 5" descr="Chat bubble">
            <a:extLst>
              <a:ext uri="{FF2B5EF4-FFF2-40B4-BE49-F238E27FC236}">
                <a16:creationId xmlns:a16="http://schemas.microsoft.com/office/drawing/2014/main" id="{E0A8DB84-8F67-4092-97C0-D0F89CC7CA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29600" y="96532"/>
            <a:ext cx="914400" cy="914400"/>
          </a:xfrm>
          <a:prstGeom prst="rect">
            <a:avLst/>
          </a:prstGeom>
        </p:spPr>
      </p:pic>
    </p:spTree>
    <p:custDataLst>
      <p:tags r:id="rId1"/>
    </p:custDataLst>
    <p:extLst>
      <p:ext uri="{BB962C8B-B14F-4D97-AF65-F5344CB8AC3E}">
        <p14:creationId xmlns:p14="http://schemas.microsoft.com/office/powerpoint/2010/main" val="102815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Maximize Eligibility </a:t>
            </a:r>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BAA8B-998A-4793-9AB8-94EE2C3B2243}" type="slidenum">
              <a:rPr lang="en-US" smtClean="0"/>
              <a:pPr/>
              <a:t>8</a:t>
            </a:fld>
            <a:endParaRPr lang="en-US" dirty="0"/>
          </a:p>
        </p:txBody>
      </p:sp>
      <p:graphicFrame>
        <p:nvGraphicFramePr>
          <p:cNvPr id="7" name="Diagram 6"/>
          <p:cNvGraphicFramePr/>
          <p:nvPr/>
        </p:nvGraphicFramePr>
        <p:xfrm>
          <a:off x="220133" y="822448"/>
          <a:ext cx="8745166" cy="5899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1312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059971" y="1783959"/>
            <a:ext cx="3483937" cy="2889114"/>
          </a:xfrm>
        </p:spPr>
        <p:txBody>
          <a:bodyPr vert="horz" lIns="91440" tIns="45720" rIns="91440" bIns="45720" rtlCol="0" anchor="b">
            <a:normAutofit/>
          </a:bodyPr>
          <a:lstStyle/>
          <a:p>
            <a:pPr algn="l"/>
            <a:r>
              <a:rPr lang="en-US" sz="4800" dirty="0">
                <a:solidFill>
                  <a:schemeClr val="tx1"/>
                </a:solidFill>
              </a:rPr>
              <a:t>Food For Thought</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fruits and vegetables"/>
          <p:cNvPicPr>
            <a:picLocks noChangeAspect="1" noChangeArrowheads="1"/>
          </p:cNvPicPr>
          <p:nvPr/>
        </p:nvPicPr>
        <p:blipFill rotWithShape="1">
          <a:blip r:embed="rId4">
            <a:extLst>
              <a:ext uri="{28A0092B-C50C-407E-A947-70E740481C1C}">
                <a14:useLocalDpi xmlns:a14="http://schemas.microsoft.com/office/drawing/2010/main" val="0"/>
              </a:ext>
            </a:extLst>
          </a:blip>
          <a:srcRect l="14416" r="19705" b="2"/>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3" name="Graphic 2" descr="Document">
            <a:extLst>
              <a:ext uri="{FF2B5EF4-FFF2-40B4-BE49-F238E27FC236}">
                <a16:creationId xmlns:a16="http://schemas.microsoft.com/office/drawing/2014/main" id="{6DFC9166-4BBB-4D3B-91D1-C31F1648B7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51895" y="0"/>
            <a:ext cx="914400" cy="914400"/>
          </a:xfrm>
          <a:prstGeom prst="rect">
            <a:avLst/>
          </a:prstGeom>
        </p:spPr>
      </p:pic>
    </p:spTree>
    <p:custDataLst>
      <p:tags r:id="rId1"/>
    </p:custDataLst>
    <p:extLst>
      <p:ext uri="{BB962C8B-B14F-4D97-AF65-F5344CB8AC3E}">
        <p14:creationId xmlns:p14="http://schemas.microsoft.com/office/powerpoint/2010/main" val="3339708197"/>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dDeHA9U4"/>
  <p:tag name="ARTICULATE_SLIDE_COUNT" val="6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4600ef64-40db-4452-8e16-6a3f45a8c17f"/>
  <p:tag name="AUDIO_ID" val="387"/>
  <p:tag name="ELAPSEDTIME" val="82.4"/>
  <p:tag name="ANNOTATION_COUNT" val="0"/>
  <p:tag name="ARTICULATE_SLIDE_PAUSE" val="1"/>
  <p:tag name="ARTICULATE_NAV_LEVEL" val="2"/>
  <p:tag name="ARTICULATE_PLAYLIST_ID" val="-1"/>
  <p:tag name="ARTICULATE_LOCK_SLIDE" val="0"/>
  <p:tag name="ARTICULATE_SLIDE_NAV" val="39"/>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21527562-b15f-43ed-a6ae-003e3ef3726d"/>
  <p:tag name="AUDIO_ID" val="279"/>
  <p:tag name="ELAPSEDTIME" val="46.9"/>
  <p:tag name="ANNOTATION_COUNT" val="0"/>
  <p:tag name="ARTICULATE_SLIDE_PAUSE" val="1"/>
  <p:tag name="ARTICULATE_NAV_LEVEL" val="2"/>
  <p:tag name="ARTICULATE_PLAYLIST_ID" val="-1"/>
  <p:tag name="ARTICULATE_LOCK_SLIDE" val="0"/>
  <p:tag name="ARTICULATE_SLIDE_NAV" val="19"/>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bc4221dc-4a2b-4776-9354-e9e9e79f259a"/>
  <p:tag name="AUDIO_ID" val="292"/>
  <p:tag name="ELAPSEDTIME" val="22.5"/>
  <p:tag name="ANNOTATION_COUNT" val="0"/>
  <p:tag name="ARTICULATE_SLIDE_PAUSE" val="1"/>
  <p:tag name="ARTICULATE_NAV_LEVEL" val="2"/>
  <p:tag name="ARTICULATE_PLAYLIST_ID" val="-1"/>
  <p:tag name="ARTICULATE_LOCK_SLIDE" val="0"/>
  <p:tag name="ARTICULATE_SLIDE_NAV" val="3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f8425010-10d7-464e-9b68-f462da3957ea"/>
  <p:tag name="AUDIO_ID" val="404"/>
  <p:tag name="ELAPSEDTIME" val="30.8"/>
  <p:tag name="ANNOTATION_COUNT" val="0"/>
  <p:tag name="ARTICULATE_SLIDE_PAUSE" val="1"/>
  <p:tag name="ARTICULATE_NAV_LEVEL" val="2"/>
  <p:tag name="ARTICULATE_PLAYLIST_ID" val="-1"/>
  <p:tag name="ARTICULATE_LOCK_SLIDE" val="0"/>
  <p:tag name="ARTICULATE_SLIDE_NAV" val="55"/>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c520ad4d-e703-43a3-8e50-3b28b259a5ad"/>
  <p:tag name="ARTICULATE_TITLE_TAG" val="What is Direct Certification"/>
  <p:tag name="AUDIO_ID" val="311"/>
  <p:tag name="ELAPSEDTIME" val="24.6"/>
  <p:tag name="ANNOTATION_COUNT" val="0"/>
  <p:tag name="ARTICULATE_SLIDE_PAUSE" val="1"/>
  <p:tag name="ARTICULATE_NAV_LEVEL" val="2"/>
  <p:tag name="ARTICULATE_PLAYLIST_ID" val="-1"/>
  <p:tag name="ARTICULATE_LOCK_SLIDE" val="0"/>
  <p:tag name="ARTICULATE_SLIDE_NAV" val="5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ba7a640f-a41b-434f-b556-338fc3fba992"/>
  <p:tag name="AUDIO_ID" val="280"/>
  <p:tag name="ELAPSEDTIME" val="82.0"/>
  <p:tag name="ANNOTATION_COUNT" val="0"/>
  <p:tag name="ARTICULATE_SLIDE_PAUSE" val="1"/>
  <p:tag name="ARTICULATE_NAV_LEVEL" val="2"/>
  <p:tag name="ARTICULATE_PLAYLIST_ID" val="-1"/>
  <p:tag name="ARTICULATE_LOCK_SLIDE" val="0"/>
  <p:tag name="ARTICULATE_SLIDE_NAV" val="20"/>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377"/>
  <p:tag name="ELAPSEDTIME" val="54.4"/>
  <p:tag name="ANNOTATION_COUNT" val="0"/>
  <p:tag name="ARTICULATE_SLIDE_GUID" val="97b35d9f-8b7c-45eb-8185-a75caeb07f9c"/>
  <p:tag name="ARTICULATE_SLIDE_PAUSE" val="1"/>
  <p:tag name="ARTICULATE_NAV_LEVEL" val="2"/>
  <p:tag name="ARTICULATE_PLAYLIST_ID" val="-1"/>
  <p:tag name="ARTICULATE_LOCK_SLIDE" val="0"/>
  <p:tag name="ARTICULATE_SLIDE_NAV" val="60"/>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10190</Words>
  <Application>Microsoft Office PowerPoint</Application>
  <PresentationFormat>On-screen Show (4:3)</PresentationFormat>
  <Paragraphs>779</Paragraphs>
  <Slides>68</Slides>
  <Notes>68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68</vt:i4>
      </vt:variant>
    </vt:vector>
  </HeadingPairs>
  <TitlesOfParts>
    <vt:vector size="84" baseType="lpstr">
      <vt:lpstr>Arial</vt:lpstr>
      <vt:lpstr>Book Antiqua</vt:lpstr>
      <vt:lpstr>Calibri</vt:lpstr>
      <vt:lpstr>Calibri Light</vt:lpstr>
      <vt:lpstr>Courier New</vt:lpstr>
      <vt:lpstr>Georgia</vt:lpstr>
      <vt:lpstr>Ink Free</vt:lpstr>
      <vt:lpstr>Lucida Bright</vt:lpstr>
      <vt:lpstr>Museo Slab 500</vt:lpstr>
      <vt:lpstr>Palatino Linotype</vt:lpstr>
      <vt:lpstr>Segoe UI</vt:lpstr>
      <vt:lpstr>Tahoma</vt:lpstr>
      <vt:lpstr>Times New Roman</vt:lpstr>
      <vt:lpstr>Trebuchet MS</vt:lpstr>
      <vt:lpstr>Wingdings</vt:lpstr>
      <vt:lpstr>Office Theme</vt:lpstr>
      <vt:lpstr>Free and Reduced-Price School Meal Program 201</vt:lpstr>
      <vt:lpstr>Together We Can</vt:lpstr>
      <vt:lpstr>Learning Objectives </vt:lpstr>
      <vt:lpstr>PowerPoint Presentation</vt:lpstr>
      <vt:lpstr>The Big Picture </vt:lpstr>
      <vt:lpstr>The Eligibility Process</vt:lpstr>
      <vt:lpstr>More than a Meal</vt:lpstr>
      <vt:lpstr>Maximize Eligibility </vt:lpstr>
      <vt:lpstr>Food For Thought</vt:lpstr>
      <vt:lpstr>The Details –  Application and Supporting Materials</vt:lpstr>
      <vt:lpstr>Start of Year</vt:lpstr>
      <vt:lpstr>Application and Letter Distribution</vt:lpstr>
      <vt:lpstr>Get Creative!</vt:lpstr>
      <vt:lpstr>Online Applications</vt:lpstr>
      <vt:lpstr>Start of Year Checklist</vt:lpstr>
      <vt:lpstr>Food For Thought</vt:lpstr>
      <vt:lpstr>Eligibility based on Application</vt:lpstr>
      <vt:lpstr>Application Types</vt:lpstr>
      <vt:lpstr>Income Applications</vt:lpstr>
      <vt:lpstr>Special Household Situations “Do I report this household member?”</vt:lpstr>
      <vt:lpstr>Special Household Situations</vt:lpstr>
      <vt:lpstr>Categorical Applications</vt:lpstr>
      <vt:lpstr>Case Number Applications</vt:lpstr>
      <vt:lpstr>OSCE Eligibility </vt:lpstr>
      <vt:lpstr>Income and Categorical Applications</vt:lpstr>
      <vt:lpstr>Foster Applications</vt:lpstr>
      <vt:lpstr>Application Activity</vt:lpstr>
      <vt:lpstr>PowerPoint Presentation</vt:lpstr>
      <vt:lpstr>PowerPoint Presentation</vt:lpstr>
      <vt:lpstr>PowerPoint Presentation</vt:lpstr>
      <vt:lpstr>Food For Thought</vt:lpstr>
      <vt:lpstr>Processing and Notifications</vt:lpstr>
      <vt:lpstr>Application Processing Timeframe</vt:lpstr>
      <vt:lpstr>Changes in Eligibility </vt:lpstr>
      <vt:lpstr>Transferring Eligibility   </vt:lpstr>
      <vt:lpstr>Notification Scenario</vt:lpstr>
      <vt:lpstr>Direct Certification</vt:lpstr>
      <vt:lpstr>Overview</vt:lpstr>
      <vt:lpstr>Benefits</vt:lpstr>
      <vt:lpstr>Direct Certification System</vt:lpstr>
      <vt:lpstr>View Additional Matches</vt:lpstr>
      <vt:lpstr>Qualify Type</vt:lpstr>
      <vt:lpstr>Maximize Eligibility </vt:lpstr>
      <vt:lpstr>Food For Thought</vt:lpstr>
      <vt:lpstr>Direct Certification Types</vt:lpstr>
      <vt:lpstr>Case Number and Migrant Applications</vt:lpstr>
      <vt:lpstr>Individual Student Information</vt:lpstr>
      <vt:lpstr>Extended Eligibility</vt:lpstr>
      <vt:lpstr>Extended Eligibility Scenario 1</vt:lpstr>
      <vt:lpstr>Extended Eligibility Scenario 2</vt:lpstr>
      <vt:lpstr>Extended Eligibility Scenario 3</vt:lpstr>
      <vt:lpstr>Other Requirements N’ Such</vt:lpstr>
      <vt:lpstr>Carryover</vt:lpstr>
      <vt:lpstr>Carryover – Drop off date</vt:lpstr>
      <vt:lpstr>Food For Thought</vt:lpstr>
      <vt:lpstr>Disclosure</vt:lpstr>
      <vt:lpstr>Disclosure – Guiding Questions</vt:lpstr>
      <vt:lpstr>Provisional Programs and Non-Participating Sites</vt:lpstr>
      <vt:lpstr>Verification</vt:lpstr>
      <vt:lpstr>Verification Overview</vt:lpstr>
      <vt:lpstr>Back to School Guidance</vt:lpstr>
      <vt:lpstr>What do we know?</vt:lpstr>
      <vt:lpstr>Considerations</vt:lpstr>
      <vt:lpstr>Summary</vt:lpstr>
      <vt:lpstr>More than a Meal</vt:lpstr>
      <vt:lpstr>Maximize Eligibility </vt:lpstr>
      <vt:lpstr>Questions?</vt:lpstr>
      <vt:lpstr>Free and Reduced Team Contact Info: free&amp;reducedpriceschoolmeals@cde.state.co.us School Meal Eligibility 303-866-6661  Evaluation survey will be emailed. Certificate of participation will generate once survey is completed.   If reviewing this training at a later date use this link to complete the evaluation survey and receive certificate of completion: https://www.surveymonkey.com/r/9SFZKM5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and Reduced-Price School Meal Program 201</dc:title>
  <dc:creator>Opgenorth, Erin</dc:creator>
  <cp:lastModifiedBy>Kolkman, Donna</cp:lastModifiedBy>
  <cp:revision>86</cp:revision>
  <dcterms:created xsi:type="dcterms:W3CDTF">2020-08-04T21:42:51Z</dcterms:created>
  <dcterms:modified xsi:type="dcterms:W3CDTF">2020-08-12T17:59:46Z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893B0166-2B0E-490E-BF75-39A21947D0FC</vt:lpwstr>
  </property>
  <property fmtid="{D5CDD505-2E9C-101B-9397-08002B2CF9AE}" pid="3" name="ArticulatePath">
    <vt:lpwstr>Free and Reduced 201 - SY20-21</vt:lpwstr>
  </property>
</Properties>
</file>