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70" r:id="rId2"/>
    <p:sldId id="299" r:id="rId3"/>
    <p:sldId id="256"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9" r:id="rId20"/>
    <p:sldId id="290" r:id="rId21"/>
    <p:sldId id="291" r:id="rId22"/>
    <p:sldId id="292" r:id="rId23"/>
    <p:sldId id="293" r:id="rId24"/>
    <p:sldId id="294" r:id="rId25"/>
    <p:sldId id="295" r:id="rId26"/>
    <p:sldId id="296" r:id="rId27"/>
    <p:sldId id="297" r:id="rId28"/>
    <p:sldId id="298" r:id="rId29"/>
    <p:sldId id="300"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ve, Alicia" initials="GA" lastIdx="23" clrIdx="0">
    <p:extLst>
      <p:ext uri="{19B8F6BF-5375-455C-9EA6-DF929625EA0E}">
        <p15:presenceInfo xmlns:p15="http://schemas.microsoft.com/office/powerpoint/2012/main" userId="S-1-5-21-170422339-1359699126-1544898942-58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797A"/>
    <a:srgbClr val="5C6670"/>
    <a:srgbClr val="101E8E"/>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140" autoAdjust="0"/>
  </p:normalViewPr>
  <p:slideViewPr>
    <p:cSldViewPr snapToGrid="0">
      <p:cViewPr varScale="1">
        <p:scale>
          <a:sx n="103" d="100"/>
          <a:sy n="103" d="100"/>
        </p:scale>
        <p:origin x="1716" y="1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 Id="rId4"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0FEC8-3248-4CAC-8679-16E58CF27DD8}" type="doc">
      <dgm:prSet loTypeId="urn:microsoft.com/office/officeart/2005/8/layout/hList7#2" loCatId="process" qsTypeId="urn:microsoft.com/office/officeart/2005/8/quickstyle/simple1" qsCatId="simple" csTypeId="urn:microsoft.com/office/officeart/2005/8/colors/accent0_3" csCatId="mainScheme" phldr="1"/>
      <dgm:spPr/>
    </dgm:pt>
    <dgm:pt modelId="{CAA74B71-7241-4F88-A79F-7D015FA75B3A}">
      <dgm:prSet phldrT="[Text]"/>
      <dgm:spPr>
        <a:solidFill>
          <a:srgbClr val="5C6670"/>
        </a:solidFill>
      </dgm:spPr>
      <dgm:t>
        <a:bodyPr/>
        <a:lstStyle/>
        <a:p>
          <a:r>
            <a:rPr lang="en-US" dirty="0" smtClean="0"/>
            <a:t>Grade: K-5</a:t>
          </a:r>
        </a:p>
        <a:p>
          <a:r>
            <a:rPr lang="en-US" dirty="0" smtClean="0"/>
            <a:t>Age: 5-10</a:t>
          </a:r>
        </a:p>
        <a:p>
          <a:r>
            <a:rPr lang="en-US" dirty="0" smtClean="0"/>
            <a:t>Range: 350-500</a:t>
          </a:r>
          <a:endParaRPr lang="en-US" dirty="0"/>
        </a:p>
      </dgm:t>
      <dgm:extLst>
        <a:ext uri="{E40237B7-FDA0-4F09-8148-C483321AD2D9}">
          <dgm14:cNvPr xmlns:dgm14="http://schemas.microsoft.com/office/drawing/2010/diagram" id="0" name="" title="K-5 grade"/>
        </a:ext>
      </dgm:extLst>
    </dgm:pt>
    <dgm:pt modelId="{3CB3A5E6-1A42-4BE4-B3CE-4C3B214B1C12}" type="parTrans" cxnId="{E8657A1D-F041-4139-B7EF-C32880EB6DF5}">
      <dgm:prSet/>
      <dgm:spPr/>
      <dgm:t>
        <a:bodyPr/>
        <a:lstStyle/>
        <a:p>
          <a:endParaRPr lang="en-US"/>
        </a:p>
      </dgm:t>
    </dgm:pt>
    <dgm:pt modelId="{640A20F5-FA91-4F46-90D1-17AF8715A0D1}" type="sibTrans" cxnId="{E8657A1D-F041-4139-B7EF-C32880EB6DF5}">
      <dgm:prSet/>
      <dgm:spPr/>
      <dgm:t>
        <a:bodyPr/>
        <a:lstStyle/>
        <a:p>
          <a:endParaRPr lang="en-US"/>
        </a:p>
      </dgm:t>
    </dgm:pt>
    <dgm:pt modelId="{FE55C58C-630E-43E4-80CE-3C4E3A10525E}">
      <dgm:prSet phldrT="[Text]"/>
      <dgm:spPr/>
      <dgm:t>
        <a:bodyPr/>
        <a:lstStyle/>
        <a:p>
          <a:r>
            <a:rPr lang="en-US" dirty="0" smtClean="0"/>
            <a:t>Grade: 6-8</a:t>
          </a:r>
        </a:p>
        <a:p>
          <a:r>
            <a:rPr lang="en-US" dirty="0" smtClean="0"/>
            <a:t>Age: 11-13</a:t>
          </a:r>
        </a:p>
        <a:p>
          <a:r>
            <a:rPr lang="en-US" dirty="0" smtClean="0"/>
            <a:t>Range: 400-550</a:t>
          </a:r>
          <a:endParaRPr lang="en-US" dirty="0"/>
        </a:p>
      </dgm:t>
      <dgm:extLst>
        <a:ext uri="{E40237B7-FDA0-4F09-8148-C483321AD2D9}">
          <dgm14:cNvPr xmlns:dgm14="http://schemas.microsoft.com/office/drawing/2010/diagram" id="0" name="" title="grade 6-8"/>
        </a:ext>
      </dgm:extLst>
    </dgm:pt>
    <dgm:pt modelId="{EC8E554C-5BFD-4353-922A-81BF3D13D043}" type="parTrans" cxnId="{C330C7B2-7763-423D-8A5F-2B8386C49132}">
      <dgm:prSet/>
      <dgm:spPr/>
      <dgm:t>
        <a:bodyPr/>
        <a:lstStyle/>
        <a:p>
          <a:endParaRPr lang="en-US"/>
        </a:p>
      </dgm:t>
    </dgm:pt>
    <dgm:pt modelId="{5D0F094E-EA2E-4958-A434-3560A6B6CA9F}" type="sibTrans" cxnId="{C330C7B2-7763-423D-8A5F-2B8386C49132}">
      <dgm:prSet/>
      <dgm:spPr/>
      <dgm:t>
        <a:bodyPr/>
        <a:lstStyle/>
        <a:p>
          <a:endParaRPr lang="en-US"/>
        </a:p>
      </dgm:t>
    </dgm:pt>
    <dgm:pt modelId="{66F08C86-C853-40F3-B083-A46FE53DC01B}">
      <dgm:prSet phldrT="[Text]"/>
      <dgm:spPr>
        <a:solidFill>
          <a:srgbClr val="46797A"/>
        </a:solidFill>
      </dgm:spPr>
      <dgm:t>
        <a:bodyPr/>
        <a:lstStyle/>
        <a:p>
          <a:r>
            <a:rPr lang="en-US" dirty="0" smtClean="0"/>
            <a:t>Grade: 9-12</a:t>
          </a:r>
        </a:p>
        <a:p>
          <a:r>
            <a:rPr lang="en-US" dirty="0" smtClean="0"/>
            <a:t>Age: 14-18</a:t>
          </a:r>
        </a:p>
        <a:p>
          <a:r>
            <a:rPr lang="en-US" dirty="0" smtClean="0"/>
            <a:t>Range: 450-600</a:t>
          </a:r>
          <a:endParaRPr lang="en-US" dirty="0"/>
        </a:p>
      </dgm:t>
      <dgm:extLst>
        <a:ext uri="{E40237B7-FDA0-4F09-8148-C483321AD2D9}">
          <dgm14:cNvPr xmlns:dgm14="http://schemas.microsoft.com/office/drawing/2010/diagram" id="0" name="" title="grade 9-12"/>
        </a:ext>
      </dgm:extLst>
    </dgm:pt>
    <dgm:pt modelId="{DD858316-9091-4D0C-B488-30DD979DEF09}" type="parTrans" cxnId="{B82F6924-2965-4772-BFFF-F1AF58484DEF}">
      <dgm:prSet/>
      <dgm:spPr/>
      <dgm:t>
        <a:bodyPr/>
        <a:lstStyle/>
        <a:p>
          <a:endParaRPr lang="en-US"/>
        </a:p>
      </dgm:t>
    </dgm:pt>
    <dgm:pt modelId="{FA7A45BD-B208-4987-8F9A-3DF8F7568149}" type="sibTrans" cxnId="{B82F6924-2965-4772-BFFF-F1AF58484DEF}">
      <dgm:prSet/>
      <dgm:spPr/>
      <dgm:t>
        <a:bodyPr/>
        <a:lstStyle/>
        <a:p>
          <a:endParaRPr lang="en-US"/>
        </a:p>
      </dgm:t>
    </dgm:pt>
    <dgm:pt modelId="{4FAB540B-01DF-47BF-9DBA-BAB48552F47F}" type="pres">
      <dgm:prSet presAssocID="{2C80FEC8-3248-4CAC-8679-16E58CF27DD8}" presName="Name0" presStyleCnt="0">
        <dgm:presLayoutVars>
          <dgm:dir/>
          <dgm:resizeHandles val="exact"/>
        </dgm:presLayoutVars>
      </dgm:prSet>
      <dgm:spPr/>
    </dgm:pt>
    <dgm:pt modelId="{22845C1C-6967-44C5-9D00-17E5F9DF6349}" type="pres">
      <dgm:prSet presAssocID="{2C80FEC8-3248-4CAC-8679-16E58CF27DD8}" presName="fgShape" presStyleLbl="fgShp" presStyleIdx="0" presStyleCnt="1" custScaleX="33968" custScaleY="191827" custLinFactNeighborX="-18549" custLinFactNeighborY="14096"/>
      <dgm:spPr>
        <a:blipFill rotWithShape="0">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title="Overlap"/>
        </a:ext>
      </dgm:extLst>
    </dgm:pt>
    <dgm:pt modelId="{1F0D2183-DB05-4A03-A907-0F35763FE8E1}" type="pres">
      <dgm:prSet presAssocID="{2C80FEC8-3248-4CAC-8679-16E58CF27DD8}" presName="linComp" presStyleCnt="0"/>
      <dgm:spPr/>
    </dgm:pt>
    <dgm:pt modelId="{E0B7CBD2-C20E-4C1B-9B4C-A2AA65298161}" type="pres">
      <dgm:prSet presAssocID="{CAA74B71-7241-4F88-A79F-7D015FA75B3A}" presName="compNode" presStyleCnt="0"/>
      <dgm:spPr/>
    </dgm:pt>
    <dgm:pt modelId="{C2A9A6A4-641C-4CF8-AB3C-E60670AC79BC}" type="pres">
      <dgm:prSet presAssocID="{CAA74B71-7241-4F88-A79F-7D015FA75B3A}" presName="bkgdShape" presStyleLbl="node1" presStyleIdx="0" presStyleCnt="3"/>
      <dgm:spPr/>
      <dgm:t>
        <a:bodyPr/>
        <a:lstStyle/>
        <a:p>
          <a:endParaRPr lang="en-US"/>
        </a:p>
      </dgm:t>
    </dgm:pt>
    <dgm:pt modelId="{F3CDB510-DC07-4DB5-93EC-02FBE9E6A652}" type="pres">
      <dgm:prSet presAssocID="{CAA74B71-7241-4F88-A79F-7D015FA75B3A}" presName="nodeTx" presStyleLbl="node1" presStyleIdx="0" presStyleCnt="3">
        <dgm:presLayoutVars>
          <dgm:bulletEnabled val="1"/>
        </dgm:presLayoutVars>
      </dgm:prSet>
      <dgm:spPr/>
      <dgm:t>
        <a:bodyPr/>
        <a:lstStyle/>
        <a:p>
          <a:endParaRPr lang="en-US"/>
        </a:p>
      </dgm:t>
    </dgm:pt>
    <dgm:pt modelId="{FCFA3887-2452-4911-9647-5FA19A81FB11}" type="pres">
      <dgm:prSet presAssocID="{CAA74B71-7241-4F88-A79F-7D015FA75B3A}" presName="invisiNode" presStyleLbl="node1" presStyleIdx="0" presStyleCnt="3"/>
      <dgm:spPr/>
    </dgm:pt>
    <dgm:pt modelId="{9B07E4A6-783D-4621-BEA7-1937361F9AA5}" type="pres">
      <dgm:prSet presAssocID="{CAA74B71-7241-4F88-A79F-7D015FA75B3A}" presName="imagNode" presStyleLbl="fgImgPlace1" presStyleIdx="0" presStyleCnt="3" custScaleX="144980"/>
      <dgm:spPr>
        <a:blipFill rotWithShape="0">
          <a:blip xmlns:r="http://schemas.openxmlformats.org/officeDocument/2006/relationships" r:embed="rId2"/>
          <a:stretch>
            <a:fillRect/>
          </a:stretch>
        </a:blipFill>
      </dgm:spPr>
      <dgm:t>
        <a:bodyPr/>
        <a:lstStyle/>
        <a:p>
          <a:endParaRPr lang="en-US"/>
        </a:p>
      </dgm:t>
      <dgm:extLst>
        <a:ext uri="{E40237B7-FDA0-4F09-8148-C483321AD2D9}">
          <dgm14:cNvPr xmlns:dgm14="http://schemas.microsoft.com/office/drawing/2010/diagram" id="0" name="" title="children playing"/>
        </a:ext>
      </dgm:extLst>
    </dgm:pt>
    <dgm:pt modelId="{B642E38D-B52B-4EAC-B4AE-EB645A82A33F}" type="pres">
      <dgm:prSet presAssocID="{640A20F5-FA91-4F46-90D1-17AF8715A0D1}" presName="sibTrans" presStyleLbl="sibTrans2D1" presStyleIdx="0" presStyleCnt="0"/>
      <dgm:spPr/>
      <dgm:t>
        <a:bodyPr/>
        <a:lstStyle/>
        <a:p>
          <a:endParaRPr lang="en-US"/>
        </a:p>
      </dgm:t>
    </dgm:pt>
    <dgm:pt modelId="{867D44C7-B4D2-4C1B-B88E-11078D854FB0}" type="pres">
      <dgm:prSet presAssocID="{FE55C58C-630E-43E4-80CE-3C4E3A10525E}" presName="compNode" presStyleCnt="0"/>
      <dgm:spPr/>
    </dgm:pt>
    <dgm:pt modelId="{5251A191-622A-477A-873A-51483D39607C}" type="pres">
      <dgm:prSet presAssocID="{FE55C58C-630E-43E4-80CE-3C4E3A10525E}" presName="bkgdShape" presStyleLbl="node1" presStyleIdx="1" presStyleCnt="3"/>
      <dgm:spPr/>
      <dgm:t>
        <a:bodyPr/>
        <a:lstStyle/>
        <a:p>
          <a:endParaRPr lang="en-US"/>
        </a:p>
      </dgm:t>
    </dgm:pt>
    <dgm:pt modelId="{99039EC3-4936-48D7-858B-22B0DC8F8809}" type="pres">
      <dgm:prSet presAssocID="{FE55C58C-630E-43E4-80CE-3C4E3A10525E}" presName="nodeTx" presStyleLbl="node1" presStyleIdx="1" presStyleCnt="3">
        <dgm:presLayoutVars>
          <dgm:bulletEnabled val="1"/>
        </dgm:presLayoutVars>
      </dgm:prSet>
      <dgm:spPr/>
      <dgm:t>
        <a:bodyPr/>
        <a:lstStyle/>
        <a:p>
          <a:endParaRPr lang="en-US"/>
        </a:p>
      </dgm:t>
    </dgm:pt>
    <dgm:pt modelId="{21F3E803-A3B3-4BC7-879F-F0A90FEDB70C}" type="pres">
      <dgm:prSet presAssocID="{FE55C58C-630E-43E4-80CE-3C4E3A10525E}" presName="invisiNode" presStyleLbl="node1" presStyleIdx="1" presStyleCnt="3"/>
      <dgm:spPr/>
    </dgm:pt>
    <dgm:pt modelId="{B3F121C8-50C3-4777-B763-C4F91821204D}" type="pres">
      <dgm:prSet presAssocID="{FE55C58C-630E-43E4-80CE-3C4E3A10525E}" presName="imagNode" presStyleLbl="fgImgPlace1" presStyleIdx="1" presStyleCnt="3" custScaleX="141566"/>
      <dgm:spPr>
        <a:blipFill rotWithShape="0">
          <a:blip xmlns:r="http://schemas.openxmlformats.org/officeDocument/2006/relationships" r:embed="rId3"/>
          <a:stretch>
            <a:fillRect/>
          </a:stretch>
        </a:blipFill>
      </dgm:spPr>
      <dgm:t>
        <a:bodyPr/>
        <a:lstStyle/>
        <a:p>
          <a:endParaRPr lang="en-US"/>
        </a:p>
      </dgm:t>
      <dgm:extLst>
        <a:ext uri="{E40237B7-FDA0-4F09-8148-C483321AD2D9}">
          <dgm14:cNvPr xmlns:dgm14="http://schemas.microsoft.com/office/drawing/2010/diagram" id="0" name="" title="children playing"/>
        </a:ext>
      </dgm:extLst>
    </dgm:pt>
    <dgm:pt modelId="{0E0FF25A-B386-4471-9602-5F3357D76B22}" type="pres">
      <dgm:prSet presAssocID="{5D0F094E-EA2E-4958-A434-3560A6B6CA9F}" presName="sibTrans" presStyleLbl="sibTrans2D1" presStyleIdx="0" presStyleCnt="0"/>
      <dgm:spPr/>
      <dgm:t>
        <a:bodyPr/>
        <a:lstStyle/>
        <a:p>
          <a:endParaRPr lang="en-US"/>
        </a:p>
      </dgm:t>
    </dgm:pt>
    <dgm:pt modelId="{E45392BD-951C-4A1D-901D-CFBC47027AAE}" type="pres">
      <dgm:prSet presAssocID="{66F08C86-C853-40F3-B083-A46FE53DC01B}" presName="compNode" presStyleCnt="0"/>
      <dgm:spPr/>
    </dgm:pt>
    <dgm:pt modelId="{198C60BA-519C-4067-89C9-082F893B4C07}" type="pres">
      <dgm:prSet presAssocID="{66F08C86-C853-40F3-B083-A46FE53DC01B}" presName="bkgdShape" presStyleLbl="node1" presStyleIdx="2" presStyleCnt="3"/>
      <dgm:spPr/>
      <dgm:t>
        <a:bodyPr/>
        <a:lstStyle/>
        <a:p>
          <a:endParaRPr lang="en-US"/>
        </a:p>
      </dgm:t>
    </dgm:pt>
    <dgm:pt modelId="{82B7FE34-1686-47E9-87A0-243AE1C27558}" type="pres">
      <dgm:prSet presAssocID="{66F08C86-C853-40F3-B083-A46FE53DC01B}" presName="nodeTx" presStyleLbl="node1" presStyleIdx="2" presStyleCnt="3">
        <dgm:presLayoutVars>
          <dgm:bulletEnabled val="1"/>
        </dgm:presLayoutVars>
      </dgm:prSet>
      <dgm:spPr/>
      <dgm:t>
        <a:bodyPr/>
        <a:lstStyle/>
        <a:p>
          <a:endParaRPr lang="en-US"/>
        </a:p>
      </dgm:t>
    </dgm:pt>
    <dgm:pt modelId="{87DF3449-1C1B-4CA0-985C-15EAE503E66E}" type="pres">
      <dgm:prSet presAssocID="{66F08C86-C853-40F3-B083-A46FE53DC01B}" presName="invisiNode" presStyleLbl="node1" presStyleIdx="2" presStyleCnt="3"/>
      <dgm:spPr/>
    </dgm:pt>
    <dgm:pt modelId="{7C7F3300-2034-4894-9842-27F48E6EF8AC}" type="pres">
      <dgm:prSet presAssocID="{66F08C86-C853-40F3-B083-A46FE53DC01B}" presName="imagNode" presStyleLbl="fgImgPlace1" presStyleIdx="2" presStyleCnt="3" custScaleX="138151"/>
      <dgm:spPr>
        <a:blipFill rotWithShape="0">
          <a:blip xmlns:r="http://schemas.openxmlformats.org/officeDocument/2006/relationships" r:embed="rId4"/>
          <a:stretch>
            <a:fillRect/>
          </a:stretch>
        </a:blipFill>
      </dgm:spPr>
      <dgm:t>
        <a:bodyPr/>
        <a:lstStyle/>
        <a:p>
          <a:endParaRPr lang="en-US"/>
        </a:p>
      </dgm:t>
      <dgm:extLst>
        <a:ext uri="{E40237B7-FDA0-4F09-8148-C483321AD2D9}">
          <dgm14:cNvPr xmlns:dgm14="http://schemas.microsoft.com/office/drawing/2010/diagram" id="0" name="" title="children playing"/>
        </a:ext>
      </dgm:extLst>
    </dgm:pt>
  </dgm:ptLst>
  <dgm:cxnLst>
    <dgm:cxn modelId="{156E1DAD-5232-4102-A631-83A44BFA1761}" type="presOf" srcId="{66F08C86-C853-40F3-B083-A46FE53DC01B}" destId="{82B7FE34-1686-47E9-87A0-243AE1C27558}" srcOrd="1" destOrd="0" presId="urn:microsoft.com/office/officeart/2005/8/layout/hList7#2"/>
    <dgm:cxn modelId="{A034FA46-DCD6-4E37-8BD2-CCDC6533703E}" type="presOf" srcId="{FE55C58C-630E-43E4-80CE-3C4E3A10525E}" destId="{99039EC3-4936-48D7-858B-22B0DC8F8809}" srcOrd="1" destOrd="0" presId="urn:microsoft.com/office/officeart/2005/8/layout/hList7#2"/>
    <dgm:cxn modelId="{C330C7B2-7763-423D-8A5F-2B8386C49132}" srcId="{2C80FEC8-3248-4CAC-8679-16E58CF27DD8}" destId="{FE55C58C-630E-43E4-80CE-3C4E3A10525E}" srcOrd="1" destOrd="0" parTransId="{EC8E554C-5BFD-4353-922A-81BF3D13D043}" sibTransId="{5D0F094E-EA2E-4958-A434-3560A6B6CA9F}"/>
    <dgm:cxn modelId="{FD3A97CD-7157-4EEA-8154-87E04E0F19E7}" type="presOf" srcId="{FE55C58C-630E-43E4-80CE-3C4E3A10525E}" destId="{5251A191-622A-477A-873A-51483D39607C}" srcOrd="0" destOrd="0" presId="urn:microsoft.com/office/officeart/2005/8/layout/hList7#2"/>
    <dgm:cxn modelId="{B82F6924-2965-4772-BFFF-F1AF58484DEF}" srcId="{2C80FEC8-3248-4CAC-8679-16E58CF27DD8}" destId="{66F08C86-C853-40F3-B083-A46FE53DC01B}" srcOrd="2" destOrd="0" parTransId="{DD858316-9091-4D0C-B488-30DD979DEF09}" sibTransId="{FA7A45BD-B208-4987-8F9A-3DF8F7568149}"/>
    <dgm:cxn modelId="{E8657A1D-F041-4139-B7EF-C32880EB6DF5}" srcId="{2C80FEC8-3248-4CAC-8679-16E58CF27DD8}" destId="{CAA74B71-7241-4F88-A79F-7D015FA75B3A}" srcOrd="0" destOrd="0" parTransId="{3CB3A5E6-1A42-4BE4-B3CE-4C3B214B1C12}" sibTransId="{640A20F5-FA91-4F46-90D1-17AF8715A0D1}"/>
    <dgm:cxn modelId="{96FC801C-DAD0-458D-9F1C-2BBD2D128DF8}" type="presOf" srcId="{CAA74B71-7241-4F88-A79F-7D015FA75B3A}" destId="{F3CDB510-DC07-4DB5-93EC-02FBE9E6A652}" srcOrd="1" destOrd="0" presId="urn:microsoft.com/office/officeart/2005/8/layout/hList7#2"/>
    <dgm:cxn modelId="{F330E84E-1D0C-4F69-8E6C-3D9FFA8669ED}" type="presOf" srcId="{2C80FEC8-3248-4CAC-8679-16E58CF27DD8}" destId="{4FAB540B-01DF-47BF-9DBA-BAB48552F47F}" srcOrd="0" destOrd="0" presId="urn:microsoft.com/office/officeart/2005/8/layout/hList7#2"/>
    <dgm:cxn modelId="{159FAED3-0D4E-4472-A993-0571128C5AB1}" type="presOf" srcId="{5D0F094E-EA2E-4958-A434-3560A6B6CA9F}" destId="{0E0FF25A-B386-4471-9602-5F3357D76B22}" srcOrd="0" destOrd="0" presId="urn:microsoft.com/office/officeart/2005/8/layout/hList7#2"/>
    <dgm:cxn modelId="{5361C592-982A-4602-9830-6DED448AA8DE}" type="presOf" srcId="{66F08C86-C853-40F3-B083-A46FE53DC01B}" destId="{198C60BA-519C-4067-89C9-082F893B4C07}" srcOrd="0" destOrd="0" presId="urn:microsoft.com/office/officeart/2005/8/layout/hList7#2"/>
    <dgm:cxn modelId="{90FFC356-7EF1-4307-82FC-C50BFAE83243}" type="presOf" srcId="{CAA74B71-7241-4F88-A79F-7D015FA75B3A}" destId="{C2A9A6A4-641C-4CF8-AB3C-E60670AC79BC}" srcOrd="0" destOrd="0" presId="urn:microsoft.com/office/officeart/2005/8/layout/hList7#2"/>
    <dgm:cxn modelId="{22AD02B7-DFDD-4697-ACA4-BA0CA383ED1B}" type="presOf" srcId="{640A20F5-FA91-4F46-90D1-17AF8715A0D1}" destId="{B642E38D-B52B-4EAC-B4AE-EB645A82A33F}" srcOrd="0" destOrd="0" presId="urn:microsoft.com/office/officeart/2005/8/layout/hList7#2"/>
    <dgm:cxn modelId="{6878D2BE-5E82-4A9D-B459-9DC27690690B}" type="presParOf" srcId="{4FAB540B-01DF-47BF-9DBA-BAB48552F47F}" destId="{22845C1C-6967-44C5-9D00-17E5F9DF6349}" srcOrd="0" destOrd="0" presId="urn:microsoft.com/office/officeart/2005/8/layout/hList7#2"/>
    <dgm:cxn modelId="{9096433F-D3C7-4C6A-860C-4ABFB0FF9523}" type="presParOf" srcId="{4FAB540B-01DF-47BF-9DBA-BAB48552F47F}" destId="{1F0D2183-DB05-4A03-A907-0F35763FE8E1}" srcOrd="1" destOrd="0" presId="urn:microsoft.com/office/officeart/2005/8/layout/hList7#2"/>
    <dgm:cxn modelId="{5609F039-FBA3-49F0-A9D5-03A087A7DAA0}" type="presParOf" srcId="{1F0D2183-DB05-4A03-A907-0F35763FE8E1}" destId="{E0B7CBD2-C20E-4C1B-9B4C-A2AA65298161}" srcOrd="0" destOrd="0" presId="urn:microsoft.com/office/officeart/2005/8/layout/hList7#2"/>
    <dgm:cxn modelId="{CEB1F203-7A6B-4429-A854-020A510A216A}" type="presParOf" srcId="{E0B7CBD2-C20E-4C1B-9B4C-A2AA65298161}" destId="{C2A9A6A4-641C-4CF8-AB3C-E60670AC79BC}" srcOrd="0" destOrd="0" presId="urn:microsoft.com/office/officeart/2005/8/layout/hList7#2"/>
    <dgm:cxn modelId="{5298A9D1-1ACD-4DD8-9A7C-6BCBE95DF9CD}" type="presParOf" srcId="{E0B7CBD2-C20E-4C1B-9B4C-A2AA65298161}" destId="{F3CDB510-DC07-4DB5-93EC-02FBE9E6A652}" srcOrd="1" destOrd="0" presId="urn:microsoft.com/office/officeart/2005/8/layout/hList7#2"/>
    <dgm:cxn modelId="{82FA48BF-5DA8-4464-88A5-3399EBD4A500}" type="presParOf" srcId="{E0B7CBD2-C20E-4C1B-9B4C-A2AA65298161}" destId="{FCFA3887-2452-4911-9647-5FA19A81FB11}" srcOrd="2" destOrd="0" presId="urn:microsoft.com/office/officeart/2005/8/layout/hList7#2"/>
    <dgm:cxn modelId="{7464D856-AFAE-4821-A399-46A5C637551F}" type="presParOf" srcId="{E0B7CBD2-C20E-4C1B-9B4C-A2AA65298161}" destId="{9B07E4A6-783D-4621-BEA7-1937361F9AA5}" srcOrd="3" destOrd="0" presId="urn:microsoft.com/office/officeart/2005/8/layout/hList7#2"/>
    <dgm:cxn modelId="{F34B0CD5-6184-45CD-855B-4BEF548DBC6C}" type="presParOf" srcId="{1F0D2183-DB05-4A03-A907-0F35763FE8E1}" destId="{B642E38D-B52B-4EAC-B4AE-EB645A82A33F}" srcOrd="1" destOrd="0" presId="urn:microsoft.com/office/officeart/2005/8/layout/hList7#2"/>
    <dgm:cxn modelId="{D14040D8-E53E-4E5F-97B3-B93D2150F5A1}" type="presParOf" srcId="{1F0D2183-DB05-4A03-A907-0F35763FE8E1}" destId="{867D44C7-B4D2-4C1B-B88E-11078D854FB0}" srcOrd="2" destOrd="0" presId="urn:microsoft.com/office/officeart/2005/8/layout/hList7#2"/>
    <dgm:cxn modelId="{06BEF31A-0E22-4288-AA88-7A845880B7E3}" type="presParOf" srcId="{867D44C7-B4D2-4C1B-B88E-11078D854FB0}" destId="{5251A191-622A-477A-873A-51483D39607C}" srcOrd="0" destOrd="0" presId="urn:microsoft.com/office/officeart/2005/8/layout/hList7#2"/>
    <dgm:cxn modelId="{141142CB-B280-4F1C-BF5C-F32C166AEEB2}" type="presParOf" srcId="{867D44C7-B4D2-4C1B-B88E-11078D854FB0}" destId="{99039EC3-4936-48D7-858B-22B0DC8F8809}" srcOrd="1" destOrd="0" presId="urn:microsoft.com/office/officeart/2005/8/layout/hList7#2"/>
    <dgm:cxn modelId="{B861246F-8A8C-4FF1-B366-DACFCCE556B3}" type="presParOf" srcId="{867D44C7-B4D2-4C1B-B88E-11078D854FB0}" destId="{21F3E803-A3B3-4BC7-879F-F0A90FEDB70C}" srcOrd="2" destOrd="0" presId="urn:microsoft.com/office/officeart/2005/8/layout/hList7#2"/>
    <dgm:cxn modelId="{9016FA2C-74B9-4C4D-A637-AEA00AAE2357}" type="presParOf" srcId="{867D44C7-B4D2-4C1B-B88E-11078D854FB0}" destId="{B3F121C8-50C3-4777-B763-C4F91821204D}" srcOrd="3" destOrd="0" presId="urn:microsoft.com/office/officeart/2005/8/layout/hList7#2"/>
    <dgm:cxn modelId="{E80E3410-FCE3-46F2-8C56-A0B6B3AC7F49}" type="presParOf" srcId="{1F0D2183-DB05-4A03-A907-0F35763FE8E1}" destId="{0E0FF25A-B386-4471-9602-5F3357D76B22}" srcOrd="3" destOrd="0" presId="urn:microsoft.com/office/officeart/2005/8/layout/hList7#2"/>
    <dgm:cxn modelId="{83980920-A652-4B8B-BB97-ADC92FFCDAEA}" type="presParOf" srcId="{1F0D2183-DB05-4A03-A907-0F35763FE8E1}" destId="{E45392BD-951C-4A1D-901D-CFBC47027AAE}" srcOrd="4" destOrd="0" presId="urn:microsoft.com/office/officeart/2005/8/layout/hList7#2"/>
    <dgm:cxn modelId="{D3BCC8B7-4730-4E72-9C54-978A85C34B53}" type="presParOf" srcId="{E45392BD-951C-4A1D-901D-CFBC47027AAE}" destId="{198C60BA-519C-4067-89C9-082F893B4C07}" srcOrd="0" destOrd="0" presId="urn:microsoft.com/office/officeart/2005/8/layout/hList7#2"/>
    <dgm:cxn modelId="{8B20A660-8B4D-4B53-8984-161F4549C654}" type="presParOf" srcId="{E45392BD-951C-4A1D-901D-CFBC47027AAE}" destId="{82B7FE34-1686-47E9-87A0-243AE1C27558}" srcOrd="1" destOrd="0" presId="urn:microsoft.com/office/officeart/2005/8/layout/hList7#2"/>
    <dgm:cxn modelId="{4638CFB9-DB2F-4E33-8D61-ECBA2257CDA7}" type="presParOf" srcId="{E45392BD-951C-4A1D-901D-CFBC47027AAE}" destId="{87DF3449-1C1B-4CA0-985C-15EAE503E66E}" srcOrd="2" destOrd="0" presId="urn:microsoft.com/office/officeart/2005/8/layout/hList7#2"/>
    <dgm:cxn modelId="{2AA89917-134F-4A00-9B8B-41BBEDCF51A5}" type="presParOf" srcId="{E45392BD-951C-4A1D-901D-CFBC47027AAE}" destId="{7C7F3300-2034-4894-9842-27F48E6EF8AC}" srcOrd="3" destOrd="0" presId="urn:microsoft.com/office/officeart/2005/8/layout/hList7#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BCA70C-A616-4A31-BF63-F7C7CF7213A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9E8CB2F-FAE4-4DC9-94B5-49DF5F312553}">
      <dgm:prSet phldrT="[Text]"/>
      <dgm:spPr>
        <a:solidFill>
          <a:schemeClr val="accent2"/>
        </a:solidFill>
      </dgm:spPr>
      <dgm:t>
        <a:bodyPr/>
        <a:lstStyle/>
        <a:p>
          <a:r>
            <a:rPr lang="en-US" dirty="0" smtClean="0"/>
            <a:t>Grains</a:t>
          </a:r>
          <a:endParaRPr lang="en-US" dirty="0"/>
        </a:p>
      </dgm:t>
    </dgm:pt>
    <dgm:pt modelId="{CC8FB453-471F-4DE3-BBAA-97EDC5407C2D}" type="parTrans" cxnId="{5F4BEDF8-67E7-404F-B9C5-106E55064954}">
      <dgm:prSet/>
      <dgm:spPr/>
      <dgm:t>
        <a:bodyPr/>
        <a:lstStyle/>
        <a:p>
          <a:endParaRPr lang="en-US"/>
        </a:p>
      </dgm:t>
    </dgm:pt>
    <dgm:pt modelId="{0A59D7CC-C090-4853-97E2-1B9DF665EFA3}" type="sibTrans" cxnId="{5F4BEDF8-67E7-404F-B9C5-106E55064954}">
      <dgm:prSet/>
      <dgm:spPr/>
      <dgm:t>
        <a:bodyPr/>
        <a:lstStyle/>
        <a:p>
          <a:endParaRPr lang="en-US"/>
        </a:p>
      </dgm:t>
    </dgm:pt>
    <dgm:pt modelId="{2AECD7F1-480E-445C-A722-425D55CD3E77}">
      <dgm:prSet phldrT="[Text]"/>
      <dgm:spPr>
        <a:solidFill>
          <a:schemeClr val="accent2">
            <a:lumMod val="60000"/>
            <a:lumOff val="40000"/>
            <a:alpha val="90000"/>
          </a:schemeClr>
        </a:solidFill>
      </dgm:spPr>
      <dgm:t>
        <a:bodyPr/>
        <a:lstStyle/>
        <a:p>
          <a:r>
            <a:rPr lang="en-US" dirty="0" smtClean="0"/>
            <a:t>2oz </a:t>
          </a:r>
          <a:r>
            <a:rPr lang="en-US" dirty="0" err="1" smtClean="0"/>
            <a:t>eq</a:t>
          </a:r>
          <a:r>
            <a:rPr lang="en-US" dirty="0" smtClean="0"/>
            <a:t> Muffin (2)</a:t>
          </a:r>
          <a:endParaRPr lang="en-US" dirty="0"/>
        </a:p>
      </dgm:t>
    </dgm:pt>
    <dgm:pt modelId="{91C89E73-EE09-476C-98B3-8A5ACF45817C}" type="parTrans" cxnId="{265C806A-EBC1-48AC-B397-98298EC1431F}">
      <dgm:prSet/>
      <dgm:spPr/>
      <dgm:t>
        <a:bodyPr/>
        <a:lstStyle/>
        <a:p>
          <a:endParaRPr lang="en-US"/>
        </a:p>
      </dgm:t>
    </dgm:pt>
    <dgm:pt modelId="{02F04638-78FB-4407-AB1E-C9601A2D0018}" type="sibTrans" cxnId="{265C806A-EBC1-48AC-B397-98298EC1431F}">
      <dgm:prSet/>
      <dgm:spPr/>
      <dgm:t>
        <a:bodyPr/>
        <a:lstStyle/>
        <a:p>
          <a:endParaRPr lang="en-US"/>
        </a:p>
      </dgm:t>
    </dgm:pt>
    <dgm:pt modelId="{0375F06C-A915-462D-9FB3-0B9B3424EDDE}" type="pres">
      <dgm:prSet presAssocID="{C8BCA70C-A616-4A31-BF63-F7C7CF7213A7}" presName="Name0" presStyleCnt="0">
        <dgm:presLayoutVars>
          <dgm:dir/>
          <dgm:animLvl val="lvl"/>
          <dgm:resizeHandles val="exact"/>
        </dgm:presLayoutVars>
      </dgm:prSet>
      <dgm:spPr/>
      <dgm:t>
        <a:bodyPr/>
        <a:lstStyle/>
        <a:p>
          <a:endParaRPr lang="en-US"/>
        </a:p>
      </dgm:t>
    </dgm:pt>
    <dgm:pt modelId="{A7993637-7442-43D2-9121-E2F91DE74888}" type="pres">
      <dgm:prSet presAssocID="{C9E8CB2F-FAE4-4DC9-94B5-49DF5F312553}" presName="linNode" presStyleCnt="0"/>
      <dgm:spPr/>
    </dgm:pt>
    <dgm:pt modelId="{4BC9E546-25CC-4AAD-BFC7-027C905A5A69}" type="pres">
      <dgm:prSet presAssocID="{C9E8CB2F-FAE4-4DC9-94B5-49DF5F312553}" presName="parentText" presStyleLbl="node1" presStyleIdx="0" presStyleCnt="1" custLinFactNeighborX="469" custLinFactNeighborY="767">
        <dgm:presLayoutVars>
          <dgm:chMax val="1"/>
          <dgm:bulletEnabled val="1"/>
        </dgm:presLayoutVars>
      </dgm:prSet>
      <dgm:spPr/>
      <dgm:t>
        <a:bodyPr/>
        <a:lstStyle/>
        <a:p>
          <a:endParaRPr lang="en-US"/>
        </a:p>
      </dgm:t>
    </dgm:pt>
    <dgm:pt modelId="{7E97051D-3D2A-4735-BEE7-844119BC61DC}" type="pres">
      <dgm:prSet presAssocID="{C9E8CB2F-FAE4-4DC9-94B5-49DF5F312553}" presName="descendantText" presStyleLbl="alignAccFollowNode1" presStyleIdx="0" presStyleCnt="1">
        <dgm:presLayoutVars>
          <dgm:bulletEnabled val="1"/>
        </dgm:presLayoutVars>
      </dgm:prSet>
      <dgm:spPr/>
      <dgm:t>
        <a:bodyPr/>
        <a:lstStyle/>
        <a:p>
          <a:endParaRPr lang="en-US"/>
        </a:p>
      </dgm:t>
    </dgm:pt>
  </dgm:ptLst>
  <dgm:cxnLst>
    <dgm:cxn modelId="{265C806A-EBC1-48AC-B397-98298EC1431F}" srcId="{C9E8CB2F-FAE4-4DC9-94B5-49DF5F312553}" destId="{2AECD7F1-480E-445C-A722-425D55CD3E77}" srcOrd="0" destOrd="0" parTransId="{91C89E73-EE09-476C-98B3-8A5ACF45817C}" sibTransId="{02F04638-78FB-4407-AB1E-C9601A2D0018}"/>
    <dgm:cxn modelId="{10A0F8AB-1913-4259-AFC6-990611AC6CB4}" type="presOf" srcId="{C8BCA70C-A616-4A31-BF63-F7C7CF7213A7}" destId="{0375F06C-A915-462D-9FB3-0B9B3424EDDE}" srcOrd="0" destOrd="0" presId="urn:microsoft.com/office/officeart/2005/8/layout/vList5"/>
    <dgm:cxn modelId="{0AB4B792-9E79-4E81-9376-AFD3CA99E0B3}" type="presOf" srcId="{C9E8CB2F-FAE4-4DC9-94B5-49DF5F312553}" destId="{4BC9E546-25CC-4AAD-BFC7-027C905A5A69}" srcOrd="0" destOrd="0" presId="urn:microsoft.com/office/officeart/2005/8/layout/vList5"/>
    <dgm:cxn modelId="{ABD0FFD7-CD44-4723-AD4B-F09FD8C8E0D0}" type="presOf" srcId="{2AECD7F1-480E-445C-A722-425D55CD3E77}" destId="{7E97051D-3D2A-4735-BEE7-844119BC61DC}" srcOrd="0" destOrd="0" presId="urn:microsoft.com/office/officeart/2005/8/layout/vList5"/>
    <dgm:cxn modelId="{5F4BEDF8-67E7-404F-B9C5-106E55064954}" srcId="{C8BCA70C-A616-4A31-BF63-F7C7CF7213A7}" destId="{C9E8CB2F-FAE4-4DC9-94B5-49DF5F312553}" srcOrd="0" destOrd="0" parTransId="{CC8FB453-471F-4DE3-BBAA-97EDC5407C2D}" sibTransId="{0A59D7CC-C090-4853-97E2-1B9DF665EFA3}"/>
    <dgm:cxn modelId="{D6525137-7444-4682-9650-478B74055F58}" type="presParOf" srcId="{0375F06C-A915-462D-9FB3-0B9B3424EDDE}" destId="{A7993637-7442-43D2-9121-E2F91DE74888}" srcOrd="0" destOrd="0" presId="urn:microsoft.com/office/officeart/2005/8/layout/vList5"/>
    <dgm:cxn modelId="{997366E5-E647-4129-BF99-1E82EA2B2765}" type="presParOf" srcId="{A7993637-7442-43D2-9121-E2F91DE74888}" destId="{4BC9E546-25CC-4AAD-BFC7-027C905A5A69}" srcOrd="0" destOrd="0" presId="urn:microsoft.com/office/officeart/2005/8/layout/vList5"/>
    <dgm:cxn modelId="{914CABAD-F3F9-4904-A73E-E4A3EE285FE2}" type="presParOf" srcId="{A7993637-7442-43D2-9121-E2F91DE74888}" destId="{7E97051D-3D2A-4735-BEE7-844119BC61D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9A6A4-641C-4CF8-AB3C-E60670AC79BC}">
      <dsp:nvSpPr>
        <dsp:cNvPr id="0" name=""/>
        <dsp:cNvSpPr/>
      </dsp:nvSpPr>
      <dsp:spPr>
        <a:xfrm>
          <a:off x="1655" y="-41055"/>
          <a:ext cx="2576270" cy="4351338"/>
        </a:xfrm>
        <a:prstGeom prst="roundRect">
          <a:avLst>
            <a:gd name="adj" fmla="val 10000"/>
          </a:avLst>
        </a:prstGeom>
        <a:solidFill>
          <a:srgbClr val="5C66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Grade: K-5</a:t>
          </a:r>
        </a:p>
        <a:p>
          <a:pPr lvl="0" algn="ctr" defTabSz="1155700">
            <a:lnSpc>
              <a:spcPct val="90000"/>
            </a:lnSpc>
            <a:spcBef>
              <a:spcPct val="0"/>
            </a:spcBef>
            <a:spcAft>
              <a:spcPct val="35000"/>
            </a:spcAft>
          </a:pPr>
          <a:r>
            <a:rPr lang="en-US" sz="2600" kern="1200" dirty="0" smtClean="0"/>
            <a:t>Age: 5-10</a:t>
          </a:r>
        </a:p>
        <a:p>
          <a:pPr lvl="0" algn="ctr" defTabSz="1155700">
            <a:lnSpc>
              <a:spcPct val="90000"/>
            </a:lnSpc>
            <a:spcBef>
              <a:spcPct val="0"/>
            </a:spcBef>
            <a:spcAft>
              <a:spcPct val="35000"/>
            </a:spcAft>
          </a:pPr>
          <a:r>
            <a:rPr lang="en-US" sz="2600" kern="1200" dirty="0" smtClean="0"/>
            <a:t>Range: 350-500</a:t>
          </a:r>
          <a:endParaRPr lang="en-US" sz="2600" kern="1200" dirty="0"/>
        </a:p>
      </dsp:txBody>
      <dsp:txXfrm>
        <a:off x="1655" y="1699479"/>
        <a:ext cx="2576270" cy="1740535"/>
      </dsp:txXfrm>
    </dsp:sp>
    <dsp:sp modelId="{9B07E4A6-783D-4621-BEA7-1937361F9AA5}">
      <dsp:nvSpPr>
        <dsp:cNvPr id="0" name=""/>
        <dsp:cNvSpPr/>
      </dsp:nvSpPr>
      <dsp:spPr>
        <a:xfrm>
          <a:off x="239414" y="220024"/>
          <a:ext cx="2100753" cy="1448995"/>
        </a:xfrm>
        <a:prstGeom prst="ellipse">
          <a:avLst/>
        </a:prstGeom>
        <a:blipFill rotWithShape="0">
          <a:blip xmlns:r="http://schemas.openxmlformats.org/officeDocument/2006/relationships" r:embed="rId1"/>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51A191-622A-477A-873A-51483D39607C}">
      <dsp:nvSpPr>
        <dsp:cNvPr id="0" name=""/>
        <dsp:cNvSpPr/>
      </dsp:nvSpPr>
      <dsp:spPr>
        <a:xfrm>
          <a:off x="2655214" y="-41055"/>
          <a:ext cx="2576270" cy="435133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Grade: 6-8</a:t>
          </a:r>
        </a:p>
        <a:p>
          <a:pPr lvl="0" algn="ctr" defTabSz="1155700">
            <a:lnSpc>
              <a:spcPct val="90000"/>
            </a:lnSpc>
            <a:spcBef>
              <a:spcPct val="0"/>
            </a:spcBef>
            <a:spcAft>
              <a:spcPct val="35000"/>
            </a:spcAft>
          </a:pPr>
          <a:r>
            <a:rPr lang="en-US" sz="2600" kern="1200" dirty="0" smtClean="0"/>
            <a:t>Age: 11-13</a:t>
          </a:r>
        </a:p>
        <a:p>
          <a:pPr lvl="0" algn="ctr" defTabSz="1155700">
            <a:lnSpc>
              <a:spcPct val="90000"/>
            </a:lnSpc>
            <a:spcBef>
              <a:spcPct val="0"/>
            </a:spcBef>
            <a:spcAft>
              <a:spcPct val="35000"/>
            </a:spcAft>
          </a:pPr>
          <a:r>
            <a:rPr lang="en-US" sz="2600" kern="1200" dirty="0" smtClean="0"/>
            <a:t>Range: 400-550</a:t>
          </a:r>
          <a:endParaRPr lang="en-US" sz="2600" kern="1200" dirty="0"/>
        </a:p>
      </dsp:txBody>
      <dsp:txXfrm>
        <a:off x="2655214" y="1699479"/>
        <a:ext cx="2576270" cy="1740535"/>
      </dsp:txXfrm>
    </dsp:sp>
    <dsp:sp modelId="{B3F121C8-50C3-4777-B763-C4F91821204D}">
      <dsp:nvSpPr>
        <dsp:cNvPr id="0" name=""/>
        <dsp:cNvSpPr/>
      </dsp:nvSpPr>
      <dsp:spPr>
        <a:xfrm>
          <a:off x="2917707" y="220024"/>
          <a:ext cx="2051285" cy="1448995"/>
        </a:xfrm>
        <a:prstGeom prst="ellipse">
          <a:avLst/>
        </a:prstGeom>
        <a:blipFill rotWithShape="0">
          <a:blip xmlns:r="http://schemas.openxmlformats.org/officeDocument/2006/relationships" r:embed="rId2"/>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8C60BA-519C-4067-89C9-082F893B4C07}">
      <dsp:nvSpPr>
        <dsp:cNvPr id="0" name=""/>
        <dsp:cNvSpPr/>
      </dsp:nvSpPr>
      <dsp:spPr>
        <a:xfrm>
          <a:off x="5308773" y="-41055"/>
          <a:ext cx="2576270" cy="4351338"/>
        </a:xfrm>
        <a:prstGeom prst="roundRect">
          <a:avLst>
            <a:gd name="adj" fmla="val 10000"/>
          </a:avLst>
        </a:prstGeom>
        <a:solidFill>
          <a:srgbClr val="46797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Grade: 9-12</a:t>
          </a:r>
        </a:p>
        <a:p>
          <a:pPr lvl="0" algn="ctr" defTabSz="1155700">
            <a:lnSpc>
              <a:spcPct val="90000"/>
            </a:lnSpc>
            <a:spcBef>
              <a:spcPct val="0"/>
            </a:spcBef>
            <a:spcAft>
              <a:spcPct val="35000"/>
            </a:spcAft>
          </a:pPr>
          <a:r>
            <a:rPr lang="en-US" sz="2600" kern="1200" dirty="0" smtClean="0"/>
            <a:t>Age: 14-18</a:t>
          </a:r>
        </a:p>
        <a:p>
          <a:pPr lvl="0" algn="ctr" defTabSz="1155700">
            <a:lnSpc>
              <a:spcPct val="90000"/>
            </a:lnSpc>
            <a:spcBef>
              <a:spcPct val="0"/>
            </a:spcBef>
            <a:spcAft>
              <a:spcPct val="35000"/>
            </a:spcAft>
          </a:pPr>
          <a:r>
            <a:rPr lang="en-US" sz="2600" kern="1200" dirty="0" smtClean="0"/>
            <a:t>Range: 450-600</a:t>
          </a:r>
          <a:endParaRPr lang="en-US" sz="2600" kern="1200" dirty="0"/>
        </a:p>
      </dsp:txBody>
      <dsp:txXfrm>
        <a:off x="5308773" y="1699479"/>
        <a:ext cx="2576270" cy="1740535"/>
      </dsp:txXfrm>
    </dsp:sp>
    <dsp:sp modelId="{7C7F3300-2034-4894-9842-27F48E6EF8AC}">
      <dsp:nvSpPr>
        <dsp:cNvPr id="0" name=""/>
        <dsp:cNvSpPr/>
      </dsp:nvSpPr>
      <dsp:spPr>
        <a:xfrm>
          <a:off x="5596007" y="220024"/>
          <a:ext cx="2001801" cy="1448995"/>
        </a:xfrm>
        <a:prstGeom prst="ellipse">
          <a:avLst/>
        </a:prstGeom>
        <a:blipFill rotWithShape="0">
          <a:blip xmlns:r="http://schemas.openxmlformats.org/officeDocument/2006/relationships" r:embed="rId3"/>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845C1C-6967-44C5-9D00-17E5F9DF6349}">
      <dsp:nvSpPr>
        <dsp:cNvPr id="0" name=""/>
        <dsp:cNvSpPr/>
      </dsp:nvSpPr>
      <dsp:spPr>
        <a:xfrm>
          <a:off x="1365159" y="3140337"/>
          <a:ext cx="2464637" cy="1252056"/>
        </a:xfrm>
        <a:prstGeom prst="leftRightArrow">
          <a:avLst/>
        </a:prstGeom>
        <a:blipFill rotWithShape="0">
          <a:blip xmlns:r="http://schemas.openxmlformats.org/officeDocument/2006/relationships" r:embed="rId4"/>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7051D-3D2A-4735-BEE7-844119BC61DC}">
      <dsp:nvSpPr>
        <dsp:cNvPr id="0" name=""/>
        <dsp:cNvSpPr/>
      </dsp:nvSpPr>
      <dsp:spPr>
        <a:xfrm rot="5400000">
          <a:off x="4266966" y="-1576062"/>
          <a:ext cx="1108326" cy="4537533"/>
        </a:xfrm>
        <a:prstGeom prst="round2SameRect">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285750" lvl="1" indent="-285750" algn="l" defTabSz="1911350">
            <a:lnSpc>
              <a:spcPct val="90000"/>
            </a:lnSpc>
            <a:spcBef>
              <a:spcPct val="0"/>
            </a:spcBef>
            <a:spcAft>
              <a:spcPct val="15000"/>
            </a:spcAft>
            <a:buChar char="••"/>
          </a:pPr>
          <a:r>
            <a:rPr lang="en-US" sz="4300" kern="1200" dirty="0" smtClean="0"/>
            <a:t>2oz </a:t>
          </a:r>
          <a:r>
            <a:rPr lang="en-US" sz="4300" kern="1200" dirty="0" err="1" smtClean="0"/>
            <a:t>eq</a:t>
          </a:r>
          <a:r>
            <a:rPr lang="en-US" sz="4300" kern="1200" dirty="0" smtClean="0"/>
            <a:t> Muffin (2)</a:t>
          </a:r>
          <a:endParaRPr lang="en-US" sz="4300" kern="1200" dirty="0"/>
        </a:p>
      </dsp:txBody>
      <dsp:txXfrm rot="-5400000">
        <a:off x="2552363" y="192645"/>
        <a:ext cx="4483429" cy="1000118"/>
      </dsp:txXfrm>
    </dsp:sp>
    <dsp:sp modelId="{4BC9E546-25CC-4AAD-BFC7-027C905A5A69}">
      <dsp:nvSpPr>
        <dsp:cNvPr id="0" name=""/>
        <dsp:cNvSpPr/>
      </dsp:nvSpPr>
      <dsp:spPr>
        <a:xfrm>
          <a:off x="21281" y="0"/>
          <a:ext cx="2552362" cy="1385408"/>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r>
            <a:rPr lang="en-US" sz="5900" kern="1200" dirty="0" smtClean="0"/>
            <a:t>Grains</a:t>
          </a:r>
          <a:endParaRPr lang="en-US" sz="5900" kern="1200" dirty="0"/>
        </a:p>
      </dsp:txBody>
      <dsp:txXfrm>
        <a:off x="88911" y="67630"/>
        <a:ext cx="2417102" cy="1250148"/>
      </dsp:txXfrm>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14363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Schools must identify what constitutes a reimbursable meal at or toward the beginning of the meal service 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Signage is required to assist students in identifying and selecting what is a reimbursable meal.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Most effective signage is signage that is tailored to the school menu. Here is an example of a breakfast signage</a:t>
            </a:r>
            <a:r>
              <a:rPr lang="en-US" dirty="0" smtClean="0"/>
              <a:t> </a:t>
            </a:r>
            <a:r>
              <a:rPr lang="en-US" baseline="0" dirty="0" smtClean="0"/>
              <a:t>template</a:t>
            </a:r>
            <a:r>
              <a:rPr lang="en-US" dirty="0" smtClean="0"/>
              <a:t> available</a:t>
            </a:r>
            <a:r>
              <a:rPr lang="en-US" baseline="0" dirty="0" smtClean="0"/>
              <a:t> on our website and in the resources tab.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5467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a few examples of OVS breakfast signage. The example on the left uses a color coding system instructing students to take a certain amount of colors while the sign on the right uses specific language for the menu served. Best practice is to use whatever works well for you and your site. </a:t>
            </a:r>
            <a:endParaRPr lang="en-US"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0307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At breakfast we must think in terms of food items and food components. </a:t>
            </a:r>
          </a:p>
          <a:p>
            <a:pPr>
              <a:defRPr/>
            </a:pPr>
            <a:r>
              <a:rPr lang="en-US" dirty="0" smtClean="0"/>
              <a:t>Food </a:t>
            </a:r>
            <a:r>
              <a:rPr lang="en-US" dirty="0"/>
              <a:t>components at breakfast are grain with optional meat/meat alternate allowed, fruit or alternate vegetable, and milk. </a:t>
            </a:r>
            <a:endParaRPr lang="en-US" dirty="0" smtClean="0"/>
          </a:p>
          <a:p>
            <a:pPr>
              <a:defRPr/>
            </a:pPr>
            <a:r>
              <a:rPr lang="en-US" dirty="0" smtClean="0"/>
              <a:t>Food </a:t>
            </a:r>
            <a:r>
              <a:rPr lang="en-US" dirty="0"/>
              <a:t>items are a specific food offered within the 3 food components. For example, an orange is a food item within the fruit component.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To implement</a:t>
            </a:r>
            <a:r>
              <a:rPr lang="en-US" sz="1200" baseline="0" dirty="0" smtClean="0"/>
              <a:t> OVS at breakfast</a:t>
            </a:r>
            <a:r>
              <a:rPr lang="en-US" sz="1200" dirty="0" smtClean="0"/>
              <a:t> </a:t>
            </a:r>
            <a:r>
              <a:rPr lang="en-US" sz="1200" baseline="0" dirty="0" smtClean="0"/>
              <a:t>a school must offer at least 4 food items from the three components in the required amounts.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For the purposes of OVS at breakfast a student must select at least 3 items, one of which must be a ½ cup fruit/vegetable.</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8920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This slide shows an acceptable offering for breakfast under OVS.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Note there are four items offered (cereal, toast, milk and banana) from the three components</a:t>
            </a:r>
            <a:r>
              <a:rPr lang="en-US" sz="1200" dirty="0" smtClean="0"/>
              <a:t> (grain, milk, fruit).</a:t>
            </a:r>
            <a:endParaRPr lang="en-US" sz="1200" baseline="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30890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dirty="0" smtClean="0"/>
              <a:t>A student has selected this tray, is this meal reimbursable?</a:t>
            </a:r>
            <a:r>
              <a:rPr lang="en-US" baseline="0" dirty="0" smtClean="0"/>
              <a:t> </a:t>
            </a:r>
            <a:r>
              <a:rPr lang="en-US" dirty="0" smtClean="0"/>
              <a:t>No</a:t>
            </a:r>
          </a:p>
          <a:p>
            <a:pPr marR="0" lvl="0" algn="l" defTabSz="914400" rtl="0" eaLnBrk="1" fontAlgn="auto" latinLnBrk="0" hangingPunct="1">
              <a:lnSpc>
                <a:spcPct val="100000"/>
              </a:lnSpc>
              <a:spcBef>
                <a:spcPts val="0"/>
              </a:spcBef>
              <a:spcAft>
                <a:spcPts val="0"/>
              </a:spcAft>
              <a:buClrTx/>
              <a:buSzTx/>
              <a:tabLst/>
              <a:defRPr/>
            </a:pPr>
            <a:r>
              <a:rPr lang="en-US" dirty="0" smtClean="0"/>
              <a:t>This </a:t>
            </a:r>
            <a:r>
              <a:rPr lang="en-US" dirty="0"/>
              <a:t>meal is not reimbursable because there are only two food items on the tray, regardless of having the minimum requirement of fruit. </a:t>
            </a:r>
            <a:endParaRPr lang="en-US" dirty="0" smtClean="0"/>
          </a:p>
          <a:p>
            <a:endParaRPr lang="en-US" dirty="0" smtClean="0"/>
          </a:p>
          <a:p>
            <a:r>
              <a:rPr lang="en-US" dirty="0" smtClean="0"/>
              <a:t>A different quiz question-What </a:t>
            </a:r>
            <a:r>
              <a:rPr lang="en-US" dirty="0"/>
              <a:t>would make this meal reimbursable? </a:t>
            </a:r>
            <a:r>
              <a:rPr lang="en-US" dirty="0" smtClean="0"/>
              <a:t>Eggs, Milk, Yogurt, Apple</a:t>
            </a:r>
            <a:endParaRPr lang="en-US" dirty="0"/>
          </a:p>
        </p:txBody>
      </p:sp>
    </p:spTree>
    <p:extLst>
      <p:ext uri="{BB962C8B-B14F-4D97-AF65-F5344CB8AC3E}">
        <p14:creationId xmlns:p14="http://schemas.microsoft.com/office/powerpoint/2010/main" val="172396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this example milk has been added. </a:t>
            </a:r>
          </a:p>
          <a:p>
            <a:r>
              <a:rPr lang="en-US" dirty="0" smtClean="0"/>
              <a:t>This breakfast is now reimbursable</a:t>
            </a:r>
            <a:r>
              <a:rPr lang="en-US" dirty="0"/>
              <a:t> </a:t>
            </a:r>
            <a:r>
              <a:rPr lang="en-US" dirty="0" smtClean="0"/>
              <a:t>because it contains </a:t>
            </a:r>
            <a:r>
              <a:rPr lang="en-US" sz="1200" dirty="0" smtClean="0"/>
              <a:t>3 </a:t>
            </a:r>
            <a:r>
              <a:rPr lang="en-US" sz="1200" dirty="0"/>
              <a:t>different </a:t>
            </a:r>
            <a:r>
              <a:rPr lang="en-US" sz="1200" dirty="0" smtClean="0"/>
              <a:t>food items, one of which meets</a:t>
            </a:r>
            <a:r>
              <a:rPr lang="en-US" sz="1200" baseline="0" dirty="0" smtClean="0"/>
              <a:t> the </a:t>
            </a:r>
            <a:r>
              <a:rPr lang="en-US" sz="1200" dirty="0" smtClean="0"/>
              <a:t>½ </a:t>
            </a:r>
            <a:r>
              <a:rPr lang="en-US" sz="1200" dirty="0"/>
              <a:t>cup fruit requirement. </a:t>
            </a:r>
          </a:p>
        </p:txBody>
      </p:sp>
    </p:spTree>
    <p:extLst>
      <p:ext uri="{BB962C8B-B14F-4D97-AF65-F5344CB8AC3E}">
        <p14:creationId xmlns:p14="http://schemas.microsoft.com/office/powerpoint/2010/main" val="109670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custDataLst>
              <p:tags r:id="rId1"/>
            </p:custDataLst>
          </p:nvPr>
        </p:nvSpPr>
        <p:spPr>
          <a:xfrm>
            <a:off x="152676" y="4662503"/>
            <a:ext cx="6717748" cy="4188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dirty="0" smtClean="0"/>
              <a:t>Meat/meat </a:t>
            </a:r>
            <a:r>
              <a:rPr lang="en-US" dirty="0"/>
              <a:t>alternates contain many important nutrients, especially protein, which is important for children as they begin the school day. </a:t>
            </a:r>
          </a:p>
          <a:p>
            <a:pPr marL="0" lvl="1"/>
            <a:r>
              <a:rPr lang="en-US" dirty="0"/>
              <a:t>Menu planners have discretion to offer meat/meat alternates </a:t>
            </a:r>
            <a:r>
              <a:rPr lang="en-US" dirty="0" smtClean="0"/>
              <a:t>and either 1) </a:t>
            </a:r>
            <a:r>
              <a:rPr lang="en-US" dirty="0"/>
              <a:t>count these items as a grain and credit them toward the grains component </a:t>
            </a:r>
            <a:r>
              <a:rPr lang="en-US" dirty="0" smtClean="0"/>
              <a:t>(once the daily grain component has been met) or </a:t>
            </a:r>
            <a:r>
              <a:rPr lang="en-US" dirty="0"/>
              <a:t>2) count these items as extras, and choose to not credit them toward the grains component. </a:t>
            </a:r>
            <a:r>
              <a:rPr lang="en-US" baseline="0" dirty="0" smtClean="0"/>
              <a:t> If MMA is an extra item, you can’t count this as an item for a reimbursable meal. </a:t>
            </a:r>
            <a:endParaRPr lang="en-US" dirty="0"/>
          </a:p>
          <a:p>
            <a:endParaRPr lang="en-US" sz="1400" dirty="0"/>
          </a:p>
        </p:txBody>
      </p:sp>
      <p:sp>
        <p:nvSpPr>
          <p:cNvPr id="4" name="Slide Number Placeholder 3"/>
          <p:cNvSpPr>
            <a:spLocks noGrp="1"/>
          </p:cNvSpPr>
          <p:nvPr>
            <p:ph type="sldNum" sz="quarter" idx="5"/>
          </p:nvPr>
        </p:nvSpPr>
        <p:spPr/>
        <p:txBody>
          <a:bodyPr/>
          <a:lstStyle/>
          <a:p>
            <a:pPr>
              <a:defRPr/>
            </a:pPr>
            <a:fld id="{02172B40-D845-455C-8E5F-B8B15BED483D}"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370096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6555">
              <a:lnSpc>
                <a:spcPct val="115000"/>
              </a:lnSpc>
              <a:defRPr/>
            </a:pPr>
            <a:r>
              <a:rPr lang="en-US" dirty="0" smtClean="0">
                <a:solidFill>
                  <a:srgbClr val="000000"/>
                </a:solidFill>
                <a:ea typeface="Times New Roman"/>
                <a:cs typeface="Calibri"/>
              </a:rPr>
              <a:t>In the first option, schools have flexibility to </a:t>
            </a:r>
            <a:r>
              <a:rPr lang="en-US" dirty="0" smtClean="0"/>
              <a:t>credit the meat/meat alternate as a grain item</a:t>
            </a:r>
            <a:r>
              <a:rPr lang="en-US" dirty="0" smtClean="0">
                <a:solidFill>
                  <a:srgbClr val="000000"/>
                </a:solidFill>
                <a:ea typeface="Times New Roman"/>
                <a:cs typeface="Calibri"/>
              </a:rPr>
              <a:t>, provided they also offer 1 ounce equivalent of grains daily.  </a:t>
            </a:r>
          </a:p>
          <a:p>
            <a:pPr marL="0" lvl="1" defTabSz="466555">
              <a:lnSpc>
                <a:spcPct val="115000"/>
              </a:lnSpc>
              <a:defRPr/>
            </a:pPr>
            <a:r>
              <a:rPr lang="en-US" dirty="0" smtClean="0">
                <a:solidFill>
                  <a:srgbClr val="000000"/>
                </a:solidFill>
                <a:ea typeface="Times New Roman"/>
                <a:cs typeface="Calibri"/>
              </a:rPr>
              <a:t>This is intended to safeguard planning flexibility while promoting the consumption of whole grain-rich foods consistent with the recommendations of the Dietary Guidelines for Americans.</a:t>
            </a:r>
          </a:p>
          <a:p>
            <a:pPr marL="0" marR="0" lvl="1" indent="0" algn="l" defTabSz="466555" rtl="0" eaLnBrk="1" fontAlgn="auto" latinLnBrk="0" hangingPunct="1">
              <a:lnSpc>
                <a:spcPct val="115000"/>
              </a:lnSpc>
              <a:spcBef>
                <a:spcPts val="0"/>
              </a:spcBef>
              <a:spcAft>
                <a:spcPts val="0"/>
              </a:spcAft>
              <a:buClrTx/>
              <a:buSzTx/>
              <a:buFontTx/>
              <a:buNone/>
              <a:tabLst/>
              <a:defRPr/>
            </a:pPr>
            <a:r>
              <a:rPr lang="en-US" dirty="0" smtClean="0">
                <a:ea typeface="Times New Roman"/>
                <a:cs typeface="Calibri"/>
              </a:rPr>
              <a:t>In this example, the menu planner is offering 2 oz. eq. grain with the granola and 1 MMA with yogurt, which credits as 3 oz. equivalent grains and 2 food items under offer vs. serve. </a:t>
            </a:r>
            <a:endParaRPr lang="en-US" dirty="0" smtClean="0">
              <a:ea typeface="Times New Roman"/>
              <a:cs typeface="Times New Roman"/>
            </a:endParaRPr>
          </a:p>
          <a:p>
            <a:pPr defTabSz="466555">
              <a:lnSpc>
                <a:spcPct val="115000"/>
              </a:lnSpc>
              <a:defRPr/>
            </a:pPr>
            <a:r>
              <a:rPr lang="en-US" dirty="0" smtClean="0"/>
              <a:t>Keep in mind that meat/meat alternates counted as grains at breakfast contribute toward the weekly grains range, the dietary specifications </a:t>
            </a:r>
            <a:r>
              <a:rPr lang="en-US" dirty="0" smtClean="0">
                <a:solidFill>
                  <a:srgbClr val="000000"/>
                </a:solidFill>
                <a:ea typeface="Times New Roman"/>
                <a:cs typeface="Calibri"/>
              </a:rPr>
              <a:t>and as an “item” under OVS.</a:t>
            </a:r>
            <a:endParaRPr lang="en-US" sz="2400" b="1" dirty="0" smtClean="0"/>
          </a:p>
        </p:txBody>
      </p:sp>
    </p:spTree>
    <p:extLst>
      <p:ext uri="{BB962C8B-B14F-4D97-AF65-F5344CB8AC3E}">
        <p14:creationId xmlns:p14="http://schemas.microsoft.com/office/powerpoint/2010/main" val="246863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 we have a school offering a yogurt parfait containing ½ cup of yogurt, ½ total fruit and 1 cup milk</a:t>
            </a:r>
          </a:p>
          <a:p>
            <a:r>
              <a:rPr lang="en-US" sz="1200" dirty="0" smtClean="0"/>
              <a:t>Is this an allowable offering under OVS?</a:t>
            </a:r>
            <a:endParaRPr lang="en-US" dirty="0"/>
          </a:p>
          <a:p>
            <a:r>
              <a:rPr lang="en-US" sz="1200" baseline="0" dirty="0" smtClean="0"/>
              <a:t>Keep in mind that the amount offered must contain the grain. Seeing this come through the line would only be allowable if the student had the option to take a grain (it was offered). </a:t>
            </a:r>
            <a:endParaRPr lang="en-US" sz="1200" dirty="0" smtClean="0"/>
          </a:p>
        </p:txBody>
      </p:sp>
    </p:spTree>
    <p:extLst>
      <p:ext uri="{BB962C8B-B14F-4D97-AF65-F5344CB8AC3E}">
        <p14:creationId xmlns:p14="http://schemas.microsoft.com/office/powerpoint/2010/main" val="2940047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Let’s talk about the grains component under OVS.</a:t>
            </a:r>
          </a:p>
          <a:p>
            <a:r>
              <a:rPr lang="en-US" sz="1200" dirty="0" smtClean="0"/>
              <a:t>First, a large grain </a:t>
            </a:r>
            <a:r>
              <a:rPr lang="en-US" dirty="0"/>
              <a:t>(In this specific example, a</a:t>
            </a:r>
            <a:r>
              <a:rPr lang="en-US" dirty="0" smtClean="0"/>
              <a:t> </a:t>
            </a:r>
            <a:r>
              <a:rPr lang="en-US" dirty="0"/>
              <a:t>2 </a:t>
            </a:r>
            <a:r>
              <a:rPr lang="en-US" dirty="0" err="1"/>
              <a:t>oz</a:t>
            </a:r>
            <a:r>
              <a:rPr lang="en-US" dirty="0"/>
              <a:t> </a:t>
            </a:r>
            <a:r>
              <a:rPr lang="en-US" dirty="0" smtClean="0"/>
              <a:t>eq. muffin</a:t>
            </a:r>
            <a:r>
              <a:rPr lang="en-US" sz="1200" dirty="0" smtClean="0"/>
              <a:t>) counts as more than one item for purposes of OVS in breakfast. </a:t>
            </a:r>
          </a:p>
          <a:p>
            <a:r>
              <a:rPr lang="en-US" sz="1200" dirty="0" smtClean="0"/>
              <a:t>Since 1oz </a:t>
            </a:r>
            <a:r>
              <a:rPr lang="en-US" sz="1200" dirty="0" err="1" smtClean="0"/>
              <a:t>eq</a:t>
            </a:r>
            <a:r>
              <a:rPr lang="en-US" sz="1200" dirty="0" smtClean="0"/>
              <a:t> of grain is the minimum required amount a child can take daily, for all age/grade groups.</a:t>
            </a:r>
            <a:r>
              <a:rPr lang="en-US" sz="1200" baseline="0" dirty="0" smtClean="0"/>
              <a:t> I</a:t>
            </a:r>
            <a:r>
              <a:rPr lang="en-US" sz="1200" dirty="0" smtClean="0"/>
              <a:t>f the 2 </a:t>
            </a:r>
            <a:r>
              <a:rPr lang="en-US" sz="1200" dirty="0" err="1" smtClean="0"/>
              <a:t>oz</a:t>
            </a:r>
            <a:r>
              <a:rPr lang="en-US" sz="1200" dirty="0" smtClean="0"/>
              <a:t> is offered, the menu planner counts this as 2 items.</a:t>
            </a:r>
          </a:p>
          <a:p>
            <a:endParaRPr lang="en-US" sz="1200" dirty="0" smtClean="0"/>
          </a:p>
          <a:p>
            <a:endParaRPr lang="en-US" sz="1200" dirty="0" smtClean="0"/>
          </a:p>
          <a:p>
            <a:endParaRPr lang="en-US" dirty="0" smtClean="0"/>
          </a:p>
          <a:p>
            <a:endParaRPr lang="en-US" sz="1200" dirty="0" smtClean="0"/>
          </a:p>
          <a:p>
            <a:endParaRPr lang="en-US" sz="1200" dirty="0" smtClean="0"/>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7799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Welcome to the Colorado Department of Education School Nutrition Unit’s training on Offer</a:t>
            </a:r>
            <a:r>
              <a:rPr lang="en-US" sz="1200" kern="1200" baseline="0" dirty="0" smtClean="0">
                <a:solidFill>
                  <a:schemeClr val="tx1"/>
                </a:solidFill>
                <a:latin typeface="+mn-lt"/>
                <a:ea typeface="+mn-ea"/>
                <a:cs typeface="+mn-cs"/>
              </a:rPr>
              <a:t> vs. Serve School Breakfast Program.</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training will take approximately X minutes to complete with quiz questions throughout</a:t>
            </a:r>
            <a:r>
              <a:rPr lang="en-US" sz="1200" kern="1200" baseline="0" dirty="0" smtClean="0">
                <a:solidFill>
                  <a:schemeClr val="tx1"/>
                </a:solidFill>
                <a:latin typeface="+mn-lt"/>
                <a:ea typeface="+mn-ea"/>
                <a:cs typeface="+mn-cs"/>
              </a:rPr>
              <a:t> the training</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Let’s take a minute to review the navigation controls. In the top right corner, there is a resources tab. This is where you’ll find resources related to this training. On the left side, you’ll see a menu panel with notes. You can follow along using the notes if you like. Please refrain from navigating back and forth using the menu. Instead, use the next and previous arrows in the bottom right corner. In the bottom left corner there is an audio control button for you to adjust the volume to your needs, as well as a pause and play button.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Click Next to get started!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273815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 school is offering a 2oz. Eq. breakfast bar, an orange and 1 cup milk.</a:t>
            </a:r>
            <a:r>
              <a:rPr lang="en-US" baseline="0" dirty="0" smtClean="0"/>
              <a:t> </a:t>
            </a:r>
            <a:r>
              <a:rPr lang="en-US" dirty="0" smtClean="0"/>
              <a:t>Is this an allowable offering?</a:t>
            </a:r>
            <a:r>
              <a:rPr lang="en-US" dirty="0"/>
              <a:t> </a:t>
            </a:r>
            <a:endParaRPr lang="en-US" dirty="0" smtClean="0"/>
          </a:p>
          <a:p>
            <a:r>
              <a:rPr lang="en-US" dirty="0" smtClean="0"/>
              <a:t>Yes, remember the </a:t>
            </a:r>
            <a:r>
              <a:rPr lang="en-US" dirty="0"/>
              <a:t>breakfast bar counts as two food items under </a:t>
            </a:r>
            <a:r>
              <a:rPr lang="en-US" dirty="0" smtClean="0"/>
              <a:t>OVS.</a:t>
            </a:r>
            <a:r>
              <a:rPr lang="en-US" baseline="0" dirty="0"/>
              <a:t> </a:t>
            </a:r>
            <a:r>
              <a:rPr lang="en-US" dirty="0" smtClean="0"/>
              <a:t>Only </a:t>
            </a:r>
            <a:r>
              <a:rPr lang="en-US" dirty="0"/>
              <a:t>2 other food items (a fruit and milk variety) must also be offered to have </a:t>
            </a:r>
            <a:r>
              <a:rPr lang="en-US" dirty="0" smtClean="0"/>
              <a:t>OVS, to </a:t>
            </a:r>
            <a:r>
              <a:rPr lang="en-US" dirty="0"/>
              <a:t>make the total of 4 food items needed for </a:t>
            </a:r>
            <a:r>
              <a:rPr lang="en-US" dirty="0" smtClean="0"/>
              <a:t>OVS. </a:t>
            </a:r>
            <a:endParaRPr lang="en-US" dirty="0"/>
          </a:p>
        </p:txBody>
      </p:sp>
    </p:spTree>
    <p:extLst>
      <p:ext uri="{BB962C8B-B14F-4D97-AF65-F5344CB8AC3E}">
        <p14:creationId xmlns:p14="http://schemas.microsoft.com/office/powerpoint/2010/main" val="3125698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 we see the tray if the large grain item is refused. Is this a reimbursable breakfast?</a:t>
            </a:r>
          </a:p>
          <a:p>
            <a:r>
              <a:rPr lang="en-US" dirty="0" smtClean="0"/>
              <a:t>No, only two items have been selected.</a:t>
            </a:r>
          </a:p>
          <a:p>
            <a:r>
              <a:rPr lang="en-US" dirty="0" smtClean="0"/>
              <a:t>Keep in mind that because the 2oz grain counts as 2 items, it cannot be declined. </a:t>
            </a:r>
          </a:p>
          <a:p>
            <a:r>
              <a:rPr lang="en-US" dirty="0" smtClean="0"/>
              <a:t>For </a:t>
            </a:r>
            <a:r>
              <a:rPr lang="en-US" dirty="0"/>
              <a:t>OVS at breakfast, students may only decline </a:t>
            </a:r>
            <a:r>
              <a:rPr lang="en-US" b="1" u="sng" dirty="0"/>
              <a:t>one</a:t>
            </a:r>
            <a:r>
              <a:rPr lang="en-US" dirty="0"/>
              <a:t> item. </a:t>
            </a:r>
            <a:r>
              <a:rPr lang="en-US" dirty="0" smtClean="0"/>
              <a:t>This is a limited menu.</a:t>
            </a:r>
            <a:endParaRPr lang="en-US" sz="1200" dirty="0"/>
          </a:p>
          <a:p>
            <a:endParaRPr lang="en-US" baseline="0" dirty="0" smtClean="0"/>
          </a:p>
        </p:txBody>
      </p:sp>
    </p:spTree>
    <p:extLst>
      <p:ext uri="{BB962C8B-B14F-4D97-AF65-F5344CB8AC3E}">
        <p14:creationId xmlns:p14="http://schemas.microsoft.com/office/powerpoint/2010/main" val="1904637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Is this breakfast reimbursable?</a:t>
            </a:r>
            <a:r>
              <a:rPr lang="en-US" sz="1200" baseline="0" dirty="0" smtClean="0"/>
              <a:t> </a:t>
            </a:r>
            <a:r>
              <a:rPr lang="en-US" dirty="0" smtClean="0"/>
              <a:t>Yes, </a:t>
            </a:r>
            <a:r>
              <a:rPr lang="en-US" dirty="0"/>
              <a:t>t</a:t>
            </a:r>
            <a:r>
              <a:rPr lang="en-US" sz="1200" dirty="0" smtClean="0"/>
              <a:t>he </a:t>
            </a:r>
            <a:r>
              <a:rPr lang="en-US" sz="1200" dirty="0"/>
              <a:t>meal </a:t>
            </a:r>
            <a:r>
              <a:rPr lang="en-US" sz="1200" dirty="0" smtClean="0"/>
              <a:t>has three items.</a:t>
            </a:r>
          </a:p>
          <a:p>
            <a:r>
              <a:rPr lang="en-US" dirty="0" smtClean="0"/>
              <a:t>The breakfast bar counts as two items, only one more item is needed and the orange satisfies the ½ cup of fruit requirement</a:t>
            </a:r>
            <a:endParaRPr lang="en-US" sz="1200" dirty="0"/>
          </a:p>
          <a:p>
            <a:endParaRPr lang="en-US" baseline="0" dirty="0" smtClean="0"/>
          </a:p>
        </p:txBody>
      </p:sp>
    </p:spTree>
    <p:extLst>
      <p:ext uri="{BB962C8B-B14F-4D97-AF65-F5344CB8AC3E}">
        <p14:creationId xmlns:p14="http://schemas.microsoft.com/office/powerpoint/2010/main" val="2663849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66813"/>
            <a:ext cx="4114800" cy="3086100"/>
          </a:xfrm>
        </p:spPr>
      </p:sp>
      <p:sp>
        <p:nvSpPr>
          <p:cNvPr id="3" name="Notes Placeholder 2"/>
          <p:cNvSpPr>
            <a:spLocks noGrp="1"/>
          </p:cNvSpPr>
          <p:nvPr>
            <p:ph type="body" idx="1"/>
          </p:nvPr>
        </p:nvSpPr>
        <p:spPr>
          <a:xfrm>
            <a:off x="685800" y="4400549"/>
            <a:ext cx="5486400" cy="3932417"/>
          </a:xfrm>
        </p:spPr>
        <p:txBody>
          <a:bodyPr/>
          <a:lstStyle/>
          <a:p>
            <a:r>
              <a:rPr lang="en-US" sz="1200" dirty="0" smtClean="0"/>
              <a:t>The second part of OVS as it relates to grains has to do with grain-meat/meat alternate combination items.</a:t>
            </a:r>
            <a:r>
              <a:rPr lang="en-US" sz="1200" baseline="0" dirty="0" smtClean="0"/>
              <a:t> The </a:t>
            </a:r>
            <a:r>
              <a:rPr lang="en-US" sz="1200" dirty="0" smtClean="0"/>
              <a:t>breakfast sandwich </a:t>
            </a:r>
            <a:r>
              <a:rPr lang="en-US" dirty="0" smtClean="0"/>
              <a:t>pictured above is</a:t>
            </a:r>
            <a:r>
              <a:rPr lang="en-US" baseline="0" dirty="0" smtClean="0"/>
              <a:t> an</a:t>
            </a:r>
            <a:r>
              <a:rPr lang="en-US" dirty="0" smtClean="0"/>
              <a:t> example. </a:t>
            </a:r>
            <a:endParaRPr lang="en-US" sz="1200" baseline="0" dirty="0" smtClean="0"/>
          </a:p>
          <a:p>
            <a:r>
              <a:rPr lang="en-US" sz="1200" dirty="0" smtClean="0"/>
              <a:t>Menu planners have a couple of options related to how to count a meat/meat alternate-grains combination.  One option is to count the combination as two items for purposes of OVS.    </a:t>
            </a:r>
          </a:p>
          <a:p>
            <a:r>
              <a:rPr lang="en-US" dirty="0" smtClean="0"/>
              <a:t>In this </a:t>
            </a:r>
            <a:r>
              <a:rPr lang="en-US" sz="1200" dirty="0" smtClean="0"/>
              <a:t>example, a menu planner may choose to credit the egg and cheese (meat/meat alternate) toward the grains component and count </a:t>
            </a:r>
            <a:r>
              <a:rPr lang="en-US" dirty="0" smtClean="0"/>
              <a:t>the</a:t>
            </a:r>
            <a:r>
              <a:rPr lang="en-US" sz="1200" dirty="0" smtClean="0"/>
              <a:t> sandwich as two grain items (a total of 2 </a:t>
            </a:r>
            <a:r>
              <a:rPr lang="en-US" sz="1200" dirty="0" err="1" smtClean="0"/>
              <a:t>oz</a:t>
            </a:r>
            <a:r>
              <a:rPr lang="en-US" sz="1200" dirty="0" smtClean="0"/>
              <a:t> </a:t>
            </a:r>
            <a:r>
              <a:rPr lang="en-US" sz="1200" dirty="0" err="1" smtClean="0"/>
              <a:t>eq</a:t>
            </a:r>
            <a:r>
              <a:rPr lang="en-US" sz="1200" dirty="0" smtClean="0"/>
              <a:t> of grains).  </a:t>
            </a:r>
          </a:p>
          <a:p>
            <a:r>
              <a:rPr lang="en-US" sz="1200" dirty="0" smtClean="0"/>
              <a:t>This is similar to the prior slide, when we discussed the 2 </a:t>
            </a:r>
            <a:r>
              <a:rPr lang="en-US" sz="1200" dirty="0" err="1" smtClean="0"/>
              <a:t>oz</a:t>
            </a:r>
            <a:r>
              <a:rPr lang="en-US" sz="1200" dirty="0" smtClean="0"/>
              <a:t> </a:t>
            </a:r>
            <a:r>
              <a:rPr lang="en-US" sz="1200" dirty="0" err="1" smtClean="0"/>
              <a:t>eq</a:t>
            </a:r>
            <a:r>
              <a:rPr lang="en-US" sz="1200" dirty="0" smtClean="0"/>
              <a:t> muffin counting as 2 items. </a:t>
            </a:r>
          </a:p>
          <a:p>
            <a:r>
              <a:rPr lang="en-US" sz="1200" dirty="0" smtClean="0"/>
              <a:t>The menu planner must also always offer the full required amount of fruit</a:t>
            </a:r>
            <a:r>
              <a:rPr lang="en-US" sz="1200" baseline="0" dirty="0" smtClean="0"/>
              <a:t> (or vegetable)</a:t>
            </a:r>
            <a:r>
              <a:rPr lang="en-US" sz="1200" dirty="0" smtClean="0"/>
              <a:t> and milk. </a:t>
            </a:r>
          </a:p>
          <a:p>
            <a:r>
              <a:rPr lang="en-US" sz="1200" dirty="0" smtClean="0"/>
              <a:t>Again in this case, the student may not decline the combination sandwich under OVS if only four items are offered as it would exceed the maximum number of items that may be declined.  </a:t>
            </a:r>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50625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310351"/>
          </a:xfrm>
        </p:spPr>
        <p:txBody>
          <a:bodyPr/>
          <a:lstStyle/>
          <a:p>
            <a:r>
              <a:rPr lang="en-US" baseline="0" dirty="0" smtClean="0"/>
              <a:t>If</a:t>
            </a:r>
            <a:r>
              <a:rPr lang="en-US" dirty="0" smtClean="0"/>
              <a:t> a student selected the breakfast above would it be reimbursable? Yes.</a:t>
            </a:r>
          </a:p>
          <a:p>
            <a:r>
              <a:rPr lang="en-US" dirty="0" smtClean="0"/>
              <a:t>Why?</a:t>
            </a:r>
            <a:r>
              <a:rPr lang="en-US" baseline="0" dirty="0" smtClean="0"/>
              <a:t> </a:t>
            </a:r>
            <a:r>
              <a:rPr lang="en-US" dirty="0" smtClean="0"/>
              <a:t>Three items have been selected one of which is ½ cup fruit. </a:t>
            </a:r>
            <a:endParaRPr lang="en-US" baseline="0" dirty="0" smtClean="0"/>
          </a:p>
        </p:txBody>
      </p:sp>
    </p:spTree>
    <p:extLst>
      <p:ext uri="{BB962C8B-B14F-4D97-AF65-F5344CB8AC3E}">
        <p14:creationId xmlns:p14="http://schemas.microsoft.com/office/powerpoint/2010/main" val="2980838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solidFill>
                  <a:srgbClr val="000000"/>
                </a:solidFill>
                <a:ea typeface="Times New Roman"/>
                <a:cs typeface="Calibri"/>
              </a:rPr>
              <a:t>When a menu planner offers two different 1 </a:t>
            </a:r>
            <a:r>
              <a:rPr lang="en-US" dirty="0" err="1">
                <a:solidFill>
                  <a:srgbClr val="000000"/>
                </a:solidFill>
                <a:ea typeface="Times New Roman"/>
                <a:cs typeface="Calibri"/>
              </a:rPr>
              <a:t>oz</a:t>
            </a:r>
            <a:r>
              <a:rPr lang="en-US" dirty="0">
                <a:solidFill>
                  <a:srgbClr val="000000"/>
                </a:solidFill>
                <a:ea typeface="Times New Roman"/>
                <a:cs typeface="Calibri"/>
              </a:rPr>
              <a:t> </a:t>
            </a:r>
            <a:r>
              <a:rPr lang="en-US" dirty="0" err="1">
                <a:solidFill>
                  <a:srgbClr val="000000"/>
                </a:solidFill>
                <a:ea typeface="Times New Roman"/>
                <a:cs typeface="Calibri"/>
              </a:rPr>
              <a:t>eq</a:t>
            </a:r>
            <a:r>
              <a:rPr lang="en-US" dirty="0">
                <a:solidFill>
                  <a:srgbClr val="000000"/>
                </a:solidFill>
                <a:ea typeface="Times New Roman"/>
                <a:cs typeface="Calibri"/>
              </a:rPr>
              <a:t> grain items at breakfast, a student may be allowed to take two of the same grain item and count this as two grain items for purposes of </a:t>
            </a:r>
            <a:r>
              <a:rPr lang="en-US" dirty="0" smtClean="0">
                <a:solidFill>
                  <a:srgbClr val="000000"/>
                </a:solidFill>
                <a:ea typeface="Times New Roman"/>
                <a:cs typeface="Calibri"/>
              </a:rPr>
              <a:t>OVS.</a:t>
            </a:r>
          </a:p>
          <a:p>
            <a:pPr>
              <a:lnSpc>
                <a:spcPct val="115000"/>
              </a:lnSpc>
            </a:pPr>
            <a:r>
              <a:rPr lang="en-US" dirty="0" smtClean="0">
                <a:solidFill>
                  <a:srgbClr val="000000"/>
                </a:solidFill>
                <a:ea typeface="Times New Roman"/>
                <a:cs typeface="Calibri"/>
              </a:rPr>
              <a:t>In this example, the school is offering two </a:t>
            </a:r>
            <a:r>
              <a:rPr lang="en-US" dirty="0">
                <a:solidFill>
                  <a:srgbClr val="000000"/>
                </a:solidFill>
                <a:ea typeface="Times New Roman"/>
                <a:cs typeface="Calibri"/>
              </a:rPr>
              <a:t>grains: cereal (1 oz. eq.) and toast (1 oz. eq.) </a:t>
            </a:r>
            <a:r>
              <a:rPr lang="en-US" dirty="0" smtClean="0">
                <a:solidFill>
                  <a:srgbClr val="000000"/>
                </a:solidFill>
                <a:ea typeface="Times New Roman"/>
                <a:cs typeface="Calibri"/>
              </a:rPr>
              <a:t>plus milk </a:t>
            </a:r>
            <a:r>
              <a:rPr lang="en-US" dirty="0">
                <a:solidFill>
                  <a:srgbClr val="000000"/>
                </a:solidFill>
                <a:ea typeface="Times New Roman"/>
                <a:cs typeface="Calibri"/>
              </a:rPr>
              <a:t>and </a:t>
            </a:r>
            <a:r>
              <a:rPr lang="en-US" dirty="0" smtClean="0">
                <a:solidFill>
                  <a:srgbClr val="000000"/>
                </a:solidFill>
                <a:ea typeface="Times New Roman"/>
                <a:cs typeface="Calibri"/>
              </a:rPr>
              <a:t>fruit.</a:t>
            </a:r>
            <a:endParaRPr lang="en-US" dirty="0">
              <a:solidFill>
                <a:srgbClr val="000000"/>
              </a:solidFill>
              <a:ea typeface="Times New Roman"/>
              <a:cs typeface="Calibri"/>
            </a:endParaRPr>
          </a:p>
          <a:p>
            <a:pPr>
              <a:lnSpc>
                <a:spcPct val="115000"/>
              </a:lnSpc>
            </a:pPr>
            <a:r>
              <a:rPr lang="en-US" sz="1200" dirty="0" smtClean="0">
                <a:solidFill>
                  <a:srgbClr val="000000"/>
                </a:solidFill>
                <a:ea typeface="Times New Roman"/>
                <a:cs typeface="Calibri"/>
              </a:rPr>
              <a:t>This is acceptable if the menu planner chooses to do so. </a:t>
            </a:r>
            <a:endParaRPr lang="en-US" sz="1200" dirty="0" smtClean="0">
              <a:ea typeface="Times New Roman"/>
              <a:cs typeface="Times New Roman"/>
            </a:endParaRPr>
          </a:p>
          <a:p>
            <a:pPr>
              <a:lnSpc>
                <a:spcPct val="115000"/>
              </a:lnSpc>
            </a:pPr>
            <a:r>
              <a:rPr lang="en-US" sz="1200" dirty="0" smtClean="0">
                <a:solidFill>
                  <a:srgbClr val="000000"/>
                </a:solidFill>
                <a:ea typeface="Times New Roman"/>
                <a:cs typeface="Calibri"/>
              </a:rPr>
              <a:t> </a:t>
            </a:r>
            <a:endParaRPr lang="en-US" sz="1200" dirty="0" smtClean="0">
              <a:ea typeface="Times New Roman"/>
              <a:cs typeface="Times New Roman"/>
            </a:endParaRPr>
          </a:p>
          <a:p>
            <a:pPr>
              <a:lnSpc>
                <a:spcPct val="115000"/>
              </a:lnSpc>
            </a:pPr>
            <a:r>
              <a:rPr lang="en-US" sz="1200" dirty="0" smtClean="0">
                <a:solidFill>
                  <a:srgbClr val="000000"/>
                </a:solidFill>
                <a:ea typeface="Times New Roman"/>
                <a:cs typeface="Calibri"/>
              </a:rPr>
              <a:t> </a:t>
            </a:r>
            <a:endParaRPr lang="en-US" sz="1200" dirty="0" smtClean="0">
              <a:ea typeface="Times New Roman"/>
              <a:cs typeface="Times New Roman"/>
            </a:endParaRPr>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582441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a typeface="Times New Roman"/>
                <a:cs typeface="Calibri"/>
              </a:rPr>
              <a:t>The student could select the fruit and two pieces of toast. The 2</a:t>
            </a:r>
            <a:r>
              <a:rPr lang="en-US" sz="1200" baseline="30000" dirty="0" smtClean="0">
                <a:solidFill>
                  <a:srgbClr val="000000"/>
                </a:solidFill>
                <a:ea typeface="Times New Roman"/>
                <a:cs typeface="Calibri"/>
              </a:rPr>
              <a:t>nd</a:t>
            </a:r>
            <a:r>
              <a:rPr lang="en-US" sz="1200" dirty="0" smtClean="0">
                <a:solidFill>
                  <a:srgbClr val="000000"/>
                </a:solidFill>
                <a:ea typeface="Times New Roman"/>
                <a:cs typeface="Calibri"/>
              </a:rPr>
              <a:t> piece of toast would be selected in place of the cereal, the other grain offered. </a:t>
            </a:r>
          </a:p>
          <a:p>
            <a:r>
              <a:rPr lang="en-US" sz="1200" dirty="0" smtClean="0">
                <a:solidFill>
                  <a:srgbClr val="000000"/>
                </a:solidFill>
                <a:ea typeface="Times New Roman"/>
                <a:cs typeface="Calibri"/>
              </a:rPr>
              <a:t>This would be a reimbursable breakfast under OVS. </a:t>
            </a:r>
            <a:r>
              <a:rPr lang="en-US" dirty="0" smtClean="0">
                <a:solidFill>
                  <a:srgbClr val="000000"/>
                </a:solidFill>
                <a:ea typeface="Times New Roman"/>
                <a:cs typeface="Calibri"/>
              </a:rPr>
              <a:t>O</a:t>
            </a:r>
            <a:r>
              <a:rPr lang="en-US" sz="1200" dirty="0" smtClean="0">
                <a:solidFill>
                  <a:srgbClr val="000000"/>
                </a:solidFill>
                <a:ea typeface="Times New Roman"/>
                <a:cs typeface="Calibri"/>
              </a:rPr>
              <a:t>nly the milk (1 item) is declined.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a typeface="Times New Roman"/>
                <a:cs typeface="Calibri"/>
              </a:rPr>
              <a:t>The menu planner has discretion whether or not to allow students to select duplicate grain items. In this example, will you allow the students to take two toasts or two</a:t>
            </a:r>
            <a:r>
              <a:rPr lang="en-US" sz="1200" baseline="0" dirty="0" smtClean="0">
                <a:solidFill>
                  <a:srgbClr val="000000"/>
                </a:solidFill>
                <a:ea typeface="Times New Roman"/>
                <a:cs typeface="Calibri"/>
              </a:rPr>
              <a:t> cereals or would it be just one cereal and one slice of toast combined? All of these decisions are allowed and up to the menu planner’s discretion. </a:t>
            </a:r>
            <a:endParaRPr lang="en-US" sz="1200" dirty="0" smtClean="0">
              <a:ea typeface="Times New Roman"/>
              <a:cs typeface="Times New Roman"/>
            </a:endParaRPr>
          </a:p>
          <a:p>
            <a:endParaRPr lang="en-US" sz="1200" dirty="0" smtClean="0">
              <a:solidFill>
                <a:srgbClr val="000000"/>
              </a:solidFill>
              <a:ea typeface="Times New Roman"/>
              <a:cs typeface="Calibri"/>
            </a:endParaRPr>
          </a:p>
          <a:p>
            <a:endParaRPr lang="en-US" sz="1200" b="1" dirty="0" smtClean="0"/>
          </a:p>
          <a:p>
            <a:pPr lvl="2">
              <a:buClr>
                <a:srgbClr val="ABC178"/>
              </a:buClr>
            </a:pPr>
            <a:endParaRPr lang="en-US" dirty="0">
              <a:solidFill>
                <a:srgbClr val="000000"/>
              </a:solidFill>
              <a:ea typeface="Times New Roman"/>
              <a:cs typeface="Calibri"/>
            </a:endParaRPr>
          </a:p>
          <a:p>
            <a:endParaRPr lang="en-US" sz="1200" b="1" dirty="0"/>
          </a:p>
        </p:txBody>
      </p:sp>
    </p:spTree>
    <p:extLst>
      <p:ext uri="{BB962C8B-B14F-4D97-AF65-F5344CB8AC3E}">
        <p14:creationId xmlns:p14="http://schemas.microsoft.com/office/powerpoint/2010/main" val="2365151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Time to check your knowledge!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Under OVS it is __________ to count a large grain item (for example a 2oz muffin) as two items at breakfast.</a:t>
            </a:r>
          </a:p>
          <a:p>
            <a:endParaRPr lang="en-US" dirty="0"/>
          </a:p>
          <a:p>
            <a:r>
              <a:rPr lang="en-US" dirty="0" smtClean="0"/>
              <a:t>A)  Allowable</a:t>
            </a:r>
            <a:endParaRPr lang="en-US" dirty="0"/>
          </a:p>
          <a:p>
            <a:r>
              <a:rPr lang="en-US" dirty="0"/>
              <a:t>B)  Unallowable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answer is A, allowable.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Under SBP large grain items can be counted as two items.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do you need to watch out for? That if only four items are offered that </a:t>
            </a:r>
            <a:r>
              <a:rPr lang="en-US" dirty="0"/>
              <a:t>s</a:t>
            </a:r>
            <a:r>
              <a:rPr lang="en-US" dirty="0" smtClean="0"/>
              <a:t>tudents may not refuse large grain item</a:t>
            </a:r>
            <a:r>
              <a:rPr lang="en-US" baseline="0" dirty="0" smtClean="0"/>
              <a:t> or they will</a:t>
            </a:r>
            <a:r>
              <a:rPr lang="en-US" dirty="0" smtClean="0"/>
              <a:t> not</a:t>
            </a:r>
            <a:r>
              <a:rPr lang="en-US" baseline="0" dirty="0" smtClean="0"/>
              <a:t> have the required three items.</a:t>
            </a:r>
            <a:endParaRPr lang="en-US" dirty="0" smtClean="0"/>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28</a:t>
            </a:fld>
            <a:endParaRPr lang="en-US"/>
          </a:p>
        </p:txBody>
      </p:sp>
    </p:spTree>
    <p:extLst>
      <p:ext uri="{BB962C8B-B14F-4D97-AF65-F5344CB8AC3E}">
        <p14:creationId xmlns:p14="http://schemas.microsoft.com/office/powerpoint/2010/main" val="2046130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training is one of two trainings on Offer versus Serve. If you haven’t already, take the Offer versus Serve National School Lunch Program training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Please feel free to contact our office for questions or clarification. </a:t>
            </a:r>
          </a:p>
          <a:p>
            <a:endParaRPr lang="en-US" baseline="0" dirty="0" smtClean="0"/>
          </a:p>
          <a:p>
            <a:r>
              <a:rPr lang="en-US" baseline="0" dirty="0" smtClean="0"/>
              <a:t>Thank you for tuning in to the training and also thank you for the work you do everyday in providing students healthy school meals! </a:t>
            </a:r>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385904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this training,</a:t>
            </a:r>
            <a:r>
              <a:rPr lang="en-US" baseline="0" dirty="0" smtClean="0"/>
              <a:t> you will be able to recall meal pattern requirements by age grade group for the School Breakfast Program and select Offer versus Serve scenarios that show a reimbursable meal.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 will earn X minutes of training in the key area of X under the topic X. The certificate will be obtained by successful (80%) completion of the quiz questions throughout the training. </a:t>
            </a:r>
          </a:p>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64954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dive into Offer vs. Serve</a:t>
            </a:r>
            <a:r>
              <a:rPr lang="en-US" baseline="0" dirty="0" smtClean="0"/>
              <a:t> (OVS) we will provide a brief review of the meal pattern requirements. This is important to note all of the requirements that the student must be offered regardless of implementation of OVS</a:t>
            </a:r>
            <a:r>
              <a:rPr lang="en-US" baseline="0" dirty="0" smtClean="0"/>
              <a:t>. We will discuss the meal patterns so we will know all of the components and items we will be referencing when using OVS. </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6646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This chart details breakfast meal pattern requirements. </a:t>
            </a:r>
            <a:r>
              <a:rPr lang="en-US" dirty="0" smtClean="0">
                <a:solidFill>
                  <a:srgbClr val="000000"/>
                </a:solidFill>
                <a:ea typeface="Times New Roman"/>
                <a:cs typeface="Calibri"/>
              </a:rPr>
              <a:t>Note </a:t>
            </a:r>
            <a:r>
              <a:rPr lang="en-US" dirty="0">
                <a:solidFill>
                  <a:srgbClr val="000000"/>
                </a:solidFill>
                <a:ea typeface="Times New Roman"/>
                <a:cs typeface="Calibri"/>
              </a:rPr>
              <a:t>that there </a:t>
            </a:r>
            <a:r>
              <a:rPr lang="en-US" dirty="0" smtClean="0">
                <a:solidFill>
                  <a:srgbClr val="000000"/>
                </a:solidFill>
                <a:ea typeface="Times New Roman"/>
                <a:cs typeface="Calibri"/>
              </a:rPr>
              <a:t>are both </a:t>
            </a:r>
            <a:r>
              <a:rPr lang="en-US" dirty="0">
                <a:solidFill>
                  <a:srgbClr val="000000"/>
                </a:solidFill>
                <a:ea typeface="Times New Roman"/>
                <a:cs typeface="Calibri"/>
              </a:rPr>
              <a:t>daily and weekly minimums that must be met</a:t>
            </a:r>
            <a:r>
              <a:rPr lang="en-US" dirty="0" smtClean="0">
                <a:solidFill>
                  <a:srgbClr val="000000"/>
                </a:solidFill>
                <a:ea typeface="Times New Roman"/>
                <a:cs typeface="Calibri"/>
              </a:rPr>
              <a:t>. In Colorado</a:t>
            </a:r>
            <a:r>
              <a:rPr lang="en-US" baseline="0" dirty="0" smtClean="0">
                <a:solidFill>
                  <a:srgbClr val="000000"/>
                </a:solidFill>
                <a:ea typeface="Times New Roman"/>
                <a:cs typeface="Calibri"/>
              </a:rPr>
              <a:t>, we follow a food based menu planning system, meaning you are required to meet the meal pattern daily and weekly offerings rather than conduct a nutrient analysis. In this table, the number in the parenthesis is the daily requirement while the number outside of the parenthesis is the weekly requirement. Looking at grains for the K-5 age grade group, we see that 1 oz. eq. is required per day and 7-10 oz. eq. is required over the course of a week which means on more day than one, you will need to serve more than the daily minimum. </a:t>
            </a:r>
          </a:p>
          <a:p>
            <a:pPr>
              <a:lnSpc>
                <a:spcPct val="115000"/>
              </a:lnSpc>
            </a:pPr>
            <a:r>
              <a:rPr lang="en-US" baseline="0" dirty="0" smtClean="0">
                <a:solidFill>
                  <a:srgbClr val="000000"/>
                </a:solidFill>
                <a:ea typeface="Times New Roman"/>
                <a:cs typeface="Calibri"/>
              </a:rPr>
              <a:t>As you will see in the chart, there is no vegetable or meat/meat alternate requirement at breakfast. </a:t>
            </a:r>
          </a:p>
          <a:p>
            <a:pPr>
              <a:lnSpc>
                <a:spcPct val="115000"/>
              </a:lnSpc>
            </a:pPr>
            <a:r>
              <a:rPr lang="en-US" baseline="0" dirty="0" smtClean="0">
                <a:solidFill>
                  <a:srgbClr val="000000"/>
                </a:solidFill>
                <a:ea typeface="Times New Roman"/>
                <a:cs typeface="Calibri"/>
              </a:rPr>
              <a:t>The kindergarten through 12 age grade groups overlap so it is possible to have a K-12 menu. </a:t>
            </a:r>
            <a:endParaRPr lang="en-US" dirty="0">
              <a:solidFill>
                <a:srgbClr val="000000"/>
              </a:solidFill>
              <a:ea typeface="Times New Roman"/>
              <a:cs typeface="Calibri"/>
            </a:endParaRPr>
          </a:p>
          <a:p>
            <a:pPr>
              <a:lnSpc>
                <a:spcPct val="115000"/>
              </a:lnSpc>
            </a:pPr>
            <a:endParaRPr lang="en-US" dirty="0">
              <a:solidFill>
                <a:srgbClr val="000000"/>
              </a:solidFill>
              <a:ea typeface="Times New Roman"/>
              <a:cs typeface="Calibri"/>
            </a:endParaRPr>
          </a:p>
          <a:p>
            <a:pPr>
              <a:lnSpc>
                <a:spcPct val="115000"/>
              </a:lnSpc>
            </a:pPr>
            <a:r>
              <a:rPr lang="en-US" dirty="0">
                <a:solidFill>
                  <a:srgbClr val="000000"/>
                </a:solidFill>
                <a:ea typeface="Times New Roman"/>
                <a:cs typeface="Calibri"/>
              </a:rPr>
              <a:t>Some of the main issues we see on reviews are not meeting the weekly grain minimum and not offering enough daily fruit</a:t>
            </a:r>
            <a:r>
              <a:rPr lang="en-US" dirty="0" smtClean="0">
                <a:solidFill>
                  <a:srgbClr val="000000"/>
                </a:solidFill>
                <a:ea typeface="Times New Roman"/>
                <a:cs typeface="Calibri"/>
              </a:rPr>
              <a:t>.</a:t>
            </a:r>
            <a:endParaRPr lang="en-US" dirty="0">
              <a:solidFill>
                <a:srgbClr val="000000"/>
              </a:solidFill>
              <a:ea typeface="Times New Roman"/>
              <a:cs typeface="Calibri"/>
            </a:endParaRPr>
          </a:p>
          <a:p>
            <a:pPr>
              <a:lnSpc>
                <a:spcPct val="115000"/>
              </a:lnSpc>
            </a:pPr>
            <a:endParaRPr lang="en-US" dirty="0">
              <a:solidFill>
                <a:srgbClr val="000000"/>
              </a:solidFill>
              <a:ea typeface="Times New Roman"/>
              <a:cs typeface="Calibri"/>
            </a:endParaRPr>
          </a:p>
          <a:p>
            <a:pPr>
              <a:lnSpc>
                <a:spcPct val="115000"/>
              </a:lnSpc>
            </a:pPr>
            <a:r>
              <a:rPr lang="en-US" b="1" dirty="0" smtClean="0">
                <a:solidFill>
                  <a:srgbClr val="000000"/>
                </a:solidFill>
                <a:ea typeface="Times New Roman"/>
                <a:cs typeface="Calibri"/>
              </a:rPr>
              <a:t>Articulate: </a:t>
            </a:r>
            <a:r>
              <a:rPr lang="en-US" dirty="0" smtClean="0">
                <a:solidFill>
                  <a:srgbClr val="000000"/>
                </a:solidFill>
                <a:ea typeface="Times New Roman"/>
                <a:cs typeface="Calibri"/>
              </a:rPr>
              <a:t>Click in the upper right hand corner for resources including the Breakfast Meal Pattern, meal pattern requirements for short and long weeks and an Offer versus Serve resource sheet.</a:t>
            </a:r>
          </a:p>
          <a:p>
            <a:pPr>
              <a:lnSpc>
                <a:spcPct val="115000"/>
              </a:lnSpc>
            </a:pPr>
            <a:endParaRPr lang="en-US" dirty="0">
              <a:solidFill>
                <a:srgbClr val="000000"/>
              </a:solidFill>
              <a:ea typeface="Times New Roman"/>
              <a:cs typeface="Calibri"/>
            </a:endParaRPr>
          </a:p>
          <a:p>
            <a:pPr>
              <a:lnSpc>
                <a:spcPct val="115000"/>
              </a:lnSpc>
            </a:pPr>
            <a:endParaRPr lang="en-US" dirty="0">
              <a:solidFill>
                <a:srgbClr val="000000"/>
              </a:solidFill>
              <a:ea typeface="Times New Roman"/>
              <a:cs typeface="Calibri"/>
            </a:endParaRPr>
          </a:p>
          <a:p>
            <a:pPr>
              <a:lnSpc>
                <a:spcPct val="115000"/>
              </a:lnSpc>
            </a:pPr>
            <a:r>
              <a:rPr lang="en-US" b="0" dirty="0">
                <a:solidFill>
                  <a:srgbClr val="000000"/>
                </a:solidFill>
                <a:latin typeface="Times New Roman"/>
                <a:ea typeface="Times New Roman"/>
                <a:cs typeface="Times New Roman"/>
              </a:rPr>
              <a:t> </a:t>
            </a:r>
            <a:endParaRPr lang="en-US" b="0"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a:p>
            <a:pPr>
              <a:lnSpc>
                <a:spcPct val="115000"/>
              </a:lnSpc>
              <a:spcAft>
                <a:spcPts val="1020"/>
              </a:spcAft>
            </a:pPr>
            <a:r>
              <a:rPr lang="en-US" dirty="0">
                <a:ea typeface="Times New Roman"/>
                <a:cs typeface="Calibri"/>
              </a:rPr>
              <a:t> </a:t>
            </a:r>
            <a:endParaRPr lang="en-US" dirty="0">
              <a:ea typeface="Times New Roman"/>
              <a:cs typeface="Times New Roman"/>
            </a:endParaRPr>
          </a:p>
          <a:p>
            <a:pPr>
              <a:lnSpc>
                <a:spcPct val="115000"/>
              </a:lnSpc>
              <a:spcAft>
                <a:spcPts val="1020"/>
              </a:spcAft>
            </a:pPr>
            <a:r>
              <a:rPr lang="en-US" dirty="0">
                <a:ea typeface="Times New Roman"/>
                <a:cs typeface="Calibri"/>
              </a:rPr>
              <a:t> </a:t>
            </a:r>
            <a:endParaRPr lang="en-US" dirty="0">
              <a:ea typeface="Times New Roman"/>
              <a:cs typeface="Times New Roman"/>
            </a:endParaRP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7967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custDataLst>
              <p:tags r:id="rId1"/>
            </p:custDataLst>
          </p:nvPr>
        </p:nvSpPr>
        <p:spPr bwMode="auto">
          <a:xfrm>
            <a:off x="685800" y="4400549"/>
            <a:ext cx="5486400" cy="43856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mn-lt"/>
              </a:rPr>
              <a:t>The age/grade groups in the school breakfast program were established to provide age-appropriate meals. Schools are allowed to use the same breakfast meal pattern for students in grades K-12 because food quantity requirements for all age/grade groups are comparable and the calorie ranges overlap as shown. </a:t>
            </a:r>
          </a:p>
          <a:p>
            <a:pPr eaLnBrk="1" hangingPunct="1"/>
            <a:r>
              <a:rPr lang="en-US" dirty="0" smtClean="0">
                <a:latin typeface="+mn-lt"/>
              </a:rPr>
              <a:t>On any given day, the calorie level for an offered breakfast may fall outside the minimum or maximum levels, this is allowable as long as the average number of calories for the week is within the required range.</a:t>
            </a:r>
            <a:r>
              <a:rPr lang="en-US" baseline="0" dirty="0" smtClean="0">
                <a:latin typeface="+mn-lt"/>
              </a:rPr>
              <a:t> </a:t>
            </a:r>
            <a:r>
              <a:rPr lang="en-US" dirty="0" smtClean="0">
                <a:latin typeface="+mn-lt"/>
                <a:cs typeface="Arial" charset="0"/>
              </a:rPr>
              <a:t>The intent of these requirements is not to reduce the amount of food offered but to avoid excessive calories. </a:t>
            </a:r>
          </a:p>
          <a:p>
            <a:pPr eaLnBrk="1" hangingPunct="1"/>
            <a:r>
              <a:rPr lang="en-US" dirty="0" smtClean="0">
                <a:latin typeface="+mn-lt"/>
                <a:cs typeface="Arial" charset="0"/>
              </a:rPr>
              <a:t>The meal patterns provide more fruits, vegetables and whole grains and should result in nutrient-dense meals. </a:t>
            </a:r>
            <a:r>
              <a:rPr lang="en-US" baseline="0" dirty="0" smtClean="0">
                <a:latin typeface="+mn-lt"/>
                <a:cs typeface="Arial" charset="0"/>
              </a:rPr>
              <a:t> </a:t>
            </a:r>
            <a:r>
              <a:rPr lang="en-US" dirty="0" smtClean="0">
                <a:latin typeface="+mn-lt"/>
                <a:cs typeface="Arial" charset="0"/>
              </a:rPr>
              <a:t>The required maximum calorie levels are expected to drive menu planners to select nutrient dense foods and ingredients to prepare meals, and avoid products that are high in fats and added sugars. </a:t>
            </a:r>
          </a:p>
          <a:p>
            <a:pPr eaLnBrk="1" hangingPunct="1"/>
            <a:r>
              <a:rPr lang="en-US" dirty="0" smtClean="0">
                <a:latin typeface="+mn-lt"/>
                <a:cs typeface="Arial" charset="0"/>
              </a:rPr>
              <a:t>Keep in mind that nutrient analysis is conducted on planned servings. If seconds are served free, the seconds must be counted towards the calorie requirements.</a:t>
            </a:r>
          </a:p>
          <a:p>
            <a:pPr eaLnBrk="1" hangingPunct="1"/>
            <a:endParaRPr 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8062" indent="-291562" eaLnBrk="0" hangingPunct="0">
              <a:defRPr>
                <a:solidFill>
                  <a:schemeClr val="tx1"/>
                </a:solidFill>
                <a:latin typeface="Arial" charset="0"/>
              </a:defRPr>
            </a:lvl2pPr>
            <a:lvl3pPr marL="1166251" indent="-233250" eaLnBrk="0" hangingPunct="0">
              <a:defRPr>
                <a:solidFill>
                  <a:schemeClr val="tx1"/>
                </a:solidFill>
                <a:latin typeface="Arial" charset="0"/>
              </a:defRPr>
            </a:lvl3pPr>
            <a:lvl4pPr marL="1632750" indent="-233250" eaLnBrk="0" hangingPunct="0">
              <a:defRPr>
                <a:solidFill>
                  <a:schemeClr val="tx1"/>
                </a:solidFill>
                <a:latin typeface="Arial" charset="0"/>
              </a:defRPr>
            </a:lvl4pPr>
            <a:lvl5pPr marL="2099249" indent="-233250" eaLnBrk="0" hangingPunct="0">
              <a:defRPr>
                <a:solidFill>
                  <a:schemeClr val="tx1"/>
                </a:solidFill>
                <a:latin typeface="Arial" charset="0"/>
              </a:defRPr>
            </a:lvl5pPr>
            <a:lvl6pPr marL="2565751" indent="-233250" eaLnBrk="0" fontAlgn="base" hangingPunct="0">
              <a:spcBef>
                <a:spcPct val="0"/>
              </a:spcBef>
              <a:spcAft>
                <a:spcPct val="0"/>
              </a:spcAft>
              <a:defRPr>
                <a:solidFill>
                  <a:schemeClr val="tx1"/>
                </a:solidFill>
                <a:latin typeface="Arial" charset="0"/>
              </a:defRPr>
            </a:lvl6pPr>
            <a:lvl7pPr marL="3032251" indent="-233250" eaLnBrk="0" fontAlgn="base" hangingPunct="0">
              <a:spcBef>
                <a:spcPct val="0"/>
              </a:spcBef>
              <a:spcAft>
                <a:spcPct val="0"/>
              </a:spcAft>
              <a:defRPr>
                <a:solidFill>
                  <a:schemeClr val="tx1"/>
                </a:solidFill>
                <a:latin typeface="Arial" charset="0"/>
              </a:defRPr>
            </a:lvl7pPr>
            <a:lvl8pPr marL="3498750" indent="-233250" eaLnBrk="0" fontAlgn="base" hangingPunct="0">
              <a:spcBef>
                <a:spcPct val="0"/>
              </a:spcBef>
              <a:spcAft>
                <a:spcPct val="0"/>
              </a:spcAft>
              <a:defRPr>
                <a:solidFill>
                  <a:schemeClr val="tx1"/>
                </a:solidFill>
                <a:latin typeface="Arial" charset="0"/>
              </a:defRPr>
            </a:lvl8pPr>
            <a:lvl9pPr marL="3965251" indent="-233250" eaLnBrk="0" fontAlgn="base" hangingPunct="0">
              <a:spcBef>
                <a:spcPct val="0"/>
              </a:spcBef>
              <a:spcAft>
                <a:spcPct val="0"/>
              </a:spcAft>
              <a:defRPr>
                <a:solidFill>
                  <a:schemeClr val="tx1"/>
                </a:solidFill>
                <a:latin typeface="Arial" charset="0"/>
              </a:defRPr>
            </a:lvl9pPr>
          </a:lstStyle>
          <a:p>
            <a:pPr eaLnBrk="1" hangingPunct="1"/>
            <a:fld id="{51C4EE19-E4B1-4A7D-87C9-934E2A663699}" type="slidenum">
              <a:rPr lang="en-US" smtClean="0">
                <a:solidFill>
                  <a:prstClr val="black"/>
                </a:solidFill>
              </a:rPr>
              <a:pPr eaLnBrk="1" hangingPunct="1"/>
              <a:t>7</a:t>
            </a:fld>
            <a:endParaRPr lang="en-US" smtClean="0">
              <a:solidFill>
                <a:prstClr val="black"/>
              </a:solidFill>
            </a:endParaRPr>
          </a:p>
        </p:txBody>
      </p:sp>
    </p:spTree>
    <p:extLst>
      <p:ext uri="{BB962C8B-B14F-4D97-AF65-F5344CB8AC3E}">
        <p14:creationId xmlns:p14="http://schemas.microsoft.com/office/powerpoint/2010/main" val="12331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466555">
              <a:lnSpc>
                <a:spcPct val="115000"/>
              </a:lnSpc>
              <a:defRPr/>
            </a:pPr>
            <a:r>
              <a:rPr lang="en-US" dirty="0" smtClean="0">
                <a:solidFill>
                  <a:srgbClr val="000000"/>
                </a:solidFill>
                <a:ea typeface="Times New Roman"/>
                <a:cs typeface="Calibri"/>
              </a:rPr>
              <a:t>This slide details the breakfast dietary specifications. </a:t>
            </a:r>
          </a:p>
          <a:p>
            <a:pPr>
              <a:lnSpc>
                <a:spcPct val="115000"/>
              </a:lnSpc>
            </a:pPr>
            <a:r>
              <a:rPr lang="en-US" baseline="0" dirty="0" smtClean="0">
                <a:solidFill>
                  <a:srgbClr val="000000"/>
                </a:solidFill>
                <a:ea typeface="Times New Roman"/>
                <a:cs typeface="Calibri"/>
              </a:rPr>
              <a:t>The sodium limits for Target </a:t>
            </a:r>
            <a:r>
              <a:rPr lang="en-US" dirty="0">
                <a:solidFill>
                  <a:srgbClr val="000000"/>
                </a:solidFill>
                <a:ea typeface="Times New Roman"/>
                <a:cs typeface="Calibri"/>
              </a:rPr>
              <a:t>O</a:t>
            </a:r>
            <a:r>
              <a:rPr lang="en-US" baseline="0" dirty="0" smtClean="0">
                <a:solidFill>
                  <a:srgbClr val="000000"/>
                </a:solidFill>
                <a:ea typeface="Times New Roman"/>
                <a:cs typeface="Calibri"/>
              </a:rPr>
              <a:t>ne are shown in this chart.  Due to the recent USDA menu planning flexibilities, SFAs can continue to implement target one goals. </a:t>
            </a:r>
          </a:p>
          <a:p>
            <a:pPr>
              <a:lnSpc>
                <a:spcPct val="115000"/>
              </a:lnSpc>
            </a:pPr>
            <a:r>
              <a:rPr lang="en-US" dirty="0" smtClean="0">
                <a:solidFill>
                  <a:srgbClr val="000000"/>
                </a:solidFill>
                <a:ea typeface="Times New Roman"/>
                <a:cs typeface="Calibri"/>
              </a:rPr>
              <a:t>Other </a:t>
            </a:r>
            <a:r>
              <a:rPr lang="en-US" dirty="0">
                <a:solidFill>
                  <a:srgbClr val="000000"/>
                </a:solidFill>
                <a:ea typeface="Times New Roman"/>
                <a:cs typeface="Calibri"/>
              </a:rPr>
              <a:t>dietary specifications </a:t>
            </a:r>
            <a:r>
              <a:rPr lang="en-US" dirty="0" smtClean="0">
                <a:solidFill>
                  <a:srgbClr val="000000"/>
                </a:solidFill>
                <a:ea typeface="Times New Roman"/>
                <a:cs typeface="Calibri"/>
              </a:rPr>
              <a:t>that schools must meet include:</a:t>
            </a:r>
            <a:r>
              <a:rPr lang="en-US" baseline="0" dirty="0" smtClean="0">
                <a:solidFill>
                  <a:srgbClr val="000000"/>
                </a:solidFill>
                <a:ea typeface="Times New Roman"/>
                <a:cs typeface="Calibri"/>
              </a:rPr>
              <a:t> </a:t>
            </a:r>
            <a:r>
              <a:rPr lang="en-US" dirty="0" smtClean="0">
                <a:solidFill>
                  <a:srgbClr val="000000"/>
                </a:solidFill>
                <a:ea typeface="Times New Roman"/>
                <a:cs typeface="Calibri"/>
              </a:rPr>
              <a:t>zero grams </a:t>
            </a:r>
            <a:r>
              <a:rPr lang="en-US" dirty="0">
                <a:solidFill>
                  <a:srgbClr val="000000"/>
                </a:solidFill>
                <a:ea typeface="Times New Roman"/>
                <a:cs typeface="Calibri"/>
              </a:rPr>
              <a:t>trans fat per </a:t>
            </a:r>
            <a:r>
              <a:rPr lang="en-US" dirty="0" smtClean="0">
                <a:solidFill>
                  <a:srgbClr val="000000"/>
                </a:solidFill>
                <a:ea typeface="Times New Roman"/>
                <a:cs typeface="Calibri"/>
              </a:rPr>
              <a:t>portion</a:t>
            </a:r>
            <a:r>
              <a:rPr lang="en-US" baseline="0" dirty="0">
                <a:solidFill>
                  <a:schemeClr val="tx1"/>
                </a:solidFill>
                <a:ea typeface="Times New Roman"/>
                <a:cs typeface="Times New Roman"/>
              </a:rPr>
              <a:t> </a:t>
            </a:r>
            <a:r>
              <a:rPr lang="en-US" baseline="0" dirty="0" smtClean="0">
                <a:solidFill>
                  <a:schemeClr val="tx1"/>
                </a:solidFill>
                <a:ea typeface="Times New Roman"/>
                <a:cs typeface="Times New Roman"/>
              </a:rPr>
              <a:t>and total </a:t>
            </a:r>
            <a:r>
              <a:rPr lang="en-US" dirty="0" smtClean="0">
                <a:solidFill>
                  <a:srgbClr val="000000"/>
                </a:solidFill>
                <a:ea typeface="Times New Roman"/>
                <a:cs typeface="Calibri"/>
              </a:rPr>
              <a:t>saturated </a:t>
            </a:r>
            <a:r>
              <a:rPr lang="en-US" dirty="0">
                <a:solidFill>
                  <a:srgbClr val="000000"/>
                </a:solidFill>
                <a:ea typeface="Times New Roman"/>
                <a:cs typeface="Calibri"/>
              </a:rPr>
              <a:t>fat must be less than or equal to 10</a:t>
            </a:r>
            <a:r>
              <a:rPr lang="en-US" dirty="0" smtClean="0">
                <a:solidFill>
                  <a:srgbClr val="000000"/>
                </a:solidFill>
                <a:ea typeface="Times New Roman"/>
                <a:cs typeface="Calibri"/>
              </a:rPr>
              <a:t>% of total calories.</a:t>
            </a:r>
            <a:r>
              <a:rPr lang="en-US" baseline="0" dirty="0" smtClean="0">
                <a:solidFill>
                  <a:srgbClr val="000000"/>
                </a:solidFill>
                <a:ea typeface="Times New Roman"/>
                <a:cs typeface="Calibri"/>
              </a:rPr>
              <a:t> </a:t>
            </a:r>
            <a:r>
              <a:rPr lang="en-US" dirty="0" smtClean="0">
                <a:solidFill>
                  <a:srgbClr val="000000"/>
                </a:solidFill>
                <a:ea typeface="Times New Roman"/>
                <a:cs typeface="Times New Roman"/>
              </a:rPr>
              <a:t>Check </a:t>
            </a:r>
            <a:r>
              <a:rPr lang="en-US" dirty="0">
                <a:solidFill>
                  <a:srgbClr val="000000"/>
                </a:solidFill>
                <a:ea typeface="Times New Roman"/>
                <a:cs typeface="Times New Roman"/>
              </a:rPr>
              <a:t>all labels for trans fat. </a:t>
            </a:r>
            <a:endParaRPr lang="en-US" dirty="0" smtClean="0">
              <a:solidFill>
                <a:srgbClr val="000000"/>
              </a:solidFill>
              <a:ea typeface="Times New Roman"/>
              <a:cs typeface="Times New Roman"/>
            </a:endParaRPr>
          </a:p>
          <a:p>
            <a:pPr>
              <a:lnSpc>
                <a:spcPct val="115000"/>
              </a:lnSpc>
            </a:pPr>
            <a:r>
              <a:rPr lang="en-US" dirty="0" smtClean="0">
                <a:solidFill>
                  <a:srgbClr val="000000"/>
                </a:solidFill>
                <a:ea typeface="Times New Roman"/>
                <a:cs typeface="Times New Roman"/>
              </a:rPr>
              <a:t>Concentrate</a:t>
            </a:r>
            <a:r>
              <a:rPr lang="en-US" baseline="0" dirty="0" smtClean="0">
                <a:solidFill>
                  <a:srgbClr val="000000"/>
                </a:solidFill>
                <a:ea typeface="Times New Roman"/>
                <a:cs typeface="Times New Roman"/>
              </a:rPr>
              <a:t> first on meeting meal pattern requirements. A nutrient analysis is not required. </a:t>
            </a:r>
            <a:endParaRPr lang="en-US" dirty="0">
              <a:ea typeface="Times New Roman"/>
              <a:cs typeface="Times New Roman"/>
            </a:endParaRP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26273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discuss Offer versus Serve in the School Breakfast Program.</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8494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Offer versus Serve</a:t>
            </a:r>
            <a:r>
              <a:rPr lang="en-US" baseline="0" dirty="0" smtClean="0"/>
              <a:t> or OVS, is a concept that applies to menu planning and the determination of reimbursable school meals in the USDA National School Lunch Program and School Breakfast Program. </a:t>
            </a:r>
          </a:p>
          <a:p>
            <a:r>
              <a:rPr lang="en-US" baseline="0" dirty="0" smtClean="0"/>
              <a:t>OVS allows students to decline a certain number of food components in the meal, reducing food waste and food cost, and allowing students to select the foods they prefer to eat.  </a:t>
            </a:r>
          </a:p>
          <a:p>
            <a:r>
              <a:rPr lang="en-US" baseline="0" dirty="0" smtClean="0"/>
              <a:t>When student select the foods they prefer to eat they are more likely to eat the foods and less likely to throw them out</a:t>
            </a:r>
            <a:r>
              <a:rPr lang="en-US" dirty="0" smtClean="0"/>
              <a:t>, reducing plate waste.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OVS is optional for all grade levels at breakfast. OVS is optional for middle schools, and elementary schools for lunch. </a:t>
            </a:r>
            <a:r>
              <a:rPr lang="en-US" dirty="0" smtClean="0"/>
              <a:t>OVS </a:t>
            </a:r>
            <a:r>
              <a:rPr lang="en-US" dirty="0"/>
              <a:t>must be implemented in senior high schools for lunch. </a:t>
            </a:r>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8/16/2019</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21751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right green">
    <p:spTree>
      <p:nvGrpSpPr>
        <p:cNvPr id="1" name=""/>
        <p:cNvGrpSpPr/>
        <p:nvPr/>
      </p:nvGrpSpPr>
      <p:grpSpPr>
        <a:xfrm>
          <a:off x="0" y="0"/>
          <a:ext cx="0" cy="0"/>
          <a:chOff x="0" y="0"/>
          <a:chExt cx="0" cy="0"/>
        </a:xfrm>
      </p:grpSpPr>
      <p:pic>
        <p:nvPicPr>
          <p:cNvPr id="6" name="Picture 5" title="Light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420089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baseline="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9556378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7.jpe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hyperlink" Target="http://www.ascr.usda.gov/complaint_filing_cust.htm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mailto:program.intake@usda.gov" TargetMode="Externa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9.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35.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hyperlink" Target="https://www.cde.state.co.us/nutrition/nutristaff"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2.png"/><Relationship Id="rId3" Type="http://schemas.openxmlformats.org/officeDocument/2006/relationships/tags" Target="../tags/tag11.xml"/><Relationship Id="rId7" Type="http://schemas.openxmlformats.org/officeDocument/2006/relationships/diagramData" Target="../diagrams/data1.xml"/><Relationship Id="rId12" Type="http://schemas.openxmlformats.org/officeDocument/2006/relationships/image" Target="../media/image2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6.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2.xml"/><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3.jpe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Together We Can</a:t>
            </a:r>
            <a:endParaRPr lang="en-US" dirty="0"/>
          </a:p>
        </p:txBody>
      </p:sp>
      <p:sp>
        <p:nvSpPr>
          <p:cNvPr id="5" name="Content Placeholder 4"/>
          <p:cNvSpPr>
            <a:spLocks noGrp="1"/>
          </p:cNvSpPr>
          <p:nvPr>
            <p:ph idx="1"/>
          </p:nvPr>
        </p:nvSpPr>
        <p:spPr/>
        <p:txBody>
          <a:bodyPr/>
          <a:lstStyle/>
          <a:p>
            <a:r>
              <a:rPr lang="en-US" b="1" dirty="0" smtClean="0"/>
              <a:t>CDE Vision </a:t>
            </a:r>
          </a:p>
          <a:p>
            <a:pPr lvl="1"/>
            <a:r>
              <a:rPr lang="en-US" dirty="0" smtClean="0"/>
              <a:t>All </a:t>
            </a:r>
            <a:r>
              <a:rPr lang="en-US" dirty="0"/>
              <a:t>students in Colorado will become educated and productive citizens capable of succeeding in society, the workforce, and life</a:t>
            </a:r>
            <a:r>
              <a:rPr lang="en-US" dirty="0" smtClean="0"/>
              <a:t>.</a:t>
            </a:r>
          </a:p>
          <a:p>
            <a:pPr marL="457200" lvl="1" indent="0">
              <a:buNone/>
            </a:pPr>
            <a:endParaRPr lang="en-US" dirty="0" smtClean="0"/>
          </a:p>
          <a:p>
            <a:r>
              <a:rPr lang="en-US" b="1" dirty="0" smtClean="0"/>
              <a:t>CDE Office of School </a:t>
            </a:r>
            <a:r>
              <a:rPr lang="en-US" b="1" smtClean="0"/>
              <a:t>Nutrition Mission</a:t>
            </a:r>
          </a:p>
          <a:p>
            <a:pPr lvl="1"/>
            <a:r>
              <a:rPr lang="en-US" smtClean="0"/>
              <a:t>The </a:t>
            </a:r>
            <a:r>
              <a:rPr lang="en-US" dirty="0"/>
              <a:t>Office of School Nutrition is committed to ensuring all school-aged children have equal access to healthy meals by supporting, training, and connecting Colorado’s child nutrition community.</a:t>
            </a:r>
          </a:p>
          <a:p>
            <a:endParaRPr lang="en-US" dirty="0"/>
          </a:p>
        </p:txBody>
      </p:sp>
    </p:spTree>
    <p:custDataLst>
      <p:tags r:id="rId1"/>
    </p:custDataLst>
    <p:extLst>
      <p:ext uri="{BB962C8B-B14F-4D97-AF65-F5344CB8AC3E}">
        <p14:creationId xmlns:p14="http://schemas.microsoft.com/office/powerpoint/2010/main" val="3671568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Offer versus Serve (OVS)?</a:t>
            </a:r>
            <a:endParaRPr lang="en-US" dirty="0"/>
          </a:p>
        </p:txBody>
      </p:sp>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dirty="0"/>
              <a:t>Concept that applies to menu planning and the determination of reimbursable meals </a:t>
            </a:r>
          </a:p>
          <a:p>
            <a:pPr marL="342900" indent="-342900">
              <a:buFont typeface="Arial" panose="020B0604020202020204" pitchFamily="34" charset="0"/>
              <a:buChar char="•"/>
            </a:pPr>
            <a:r>
              <a:rPr lang="en-US" dirty="0"/>
              <a:t>Allows students to decline a certain number of food components in the meal</a:t>
            </a:r>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2014" y="3049854"/>
            <a:ext cx="4579972" cy="3053860"/>
          </a:xfrm>
          <a:prstGeom prst="rect">
            <a:avLst/>
          </a:prstGeom>
        </p:spPr>
      </p:pic>
    </p:spTree>
    <p:custDataLst>
      <p:tags r:id="rId1"/>
    </p:custDataLst>
    <p:extLst>
      <p:ext uri="{BB962C8B-B14F-4D97-AF65-F5344CB8AC3E}">
        <p14:creationId xmlns:p14="http://schemas.microsoft.com/office/powerpoint/2010/main" val="790391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OVS Breakfast Signage</a:t>
            </a:r>
            <a:endParaRPr lang="en-US" dirty="0"/>
          </a:p>
        </p:txBody>
      </p:sp>
      <p:pic>
        <p:nvPicPr>
          <p:cNvPr id="2" name="Picture 1"/>
          <p:cNvPicPr>
            <a:picLocks noChangeAspect="1"/>
          </p:cNvPicPr>
          <p:nvPr/>
        </p:nvPicPr>
        <p:blipFill rotWithShape="1">
          <a:blip r:embed="rId4"/>
          <a:srcRect l="17958" t="19132" r="67606" b="20163"/>
          <a:stretch/>
        </p:blipFill>
        <p:spPr>
          <a:xfrm>
            <a:off x="2211237" y="984461"/>
            <a:ext cx="4265763" cy="5605493"/>
          </a:xfrm>
          <a:prstGeom prst="rect">
            <a:avLst/>
          </a:prstGeom>
        </p:spPr>
      </p:pic>
    </p:spTree>
    <p:custDataLst>
      <p:tags r:id="rId1"/>
    </p:custDataLst>
    <p:extLst>
      <p:ext uri="{BB962C8B-B14F-4D97-AF65-F5344CB8AC3E}">
        <p14:creationId xmlns:p14="http://schemas.microsoft.com/office/powerpoint/2010/main" val="2764075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OVS Breakfast Signage </a:t>
            </a:r>
            <a:endParaRPr lang="en-US" dirty="0"/>
          </a:p>
        </p:txBody>
      </p:sp>
      <p:pic>
        <p:nvPicPr>
          <p:cNvPr id="6" name="Shape 149"/>
          <p:cNvPicPr preferRelativeResize="0"/>
          <p:nvPr/>
        </p:nvPicPr>
        <p:blipFill rotWithShape="1">
          <a:blip r:embed="rId4">
            <a:alphaModFix/>
          </a:blip>
          <a:srcRect t="17243"/>
          <a:stretch/>
        </p:blipFill>
        <p:spPr>
          <a:xfrm>
            <a:off x="395825" y="1645814"/>
            <a:ext cx="5120640" cy="4287289"/>
          </a:xfrm>
          <a:prstGeom prst="rect">
            <a:avLst/>
          </a:prstGeom>
          <a:noFill/>
          <a:ln>
            <a:no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6539" y="1903227"/>
            <a:ext cx="3856076" cy="2892057"/>
          </a:xfrm>
          <a:prstGeom prst="rect">
            <a:avLst/>
          </a:prstGeom>
        </p:spPr>
      </p:pic>
    </p:spTree>
    <p:custDataLst>
      <p:tags r:id="rId1"/>
    </p:custDataLst>
    <p:extLst>
      <p:ext uri="{BB962C8B-B14F-4D97-AF65-F5344CB8AC3E}">
        <p14:creationId xmlns:p14="http://schemas.microsoft.com/office/powerpoint/2010/main" val="15383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OVS at Breakfast</a:t>
            </a:r>
            <a:endParaRPr lang="en-US" dirty="0"/>
          </a:p>
        </p:txBody>
      </p:sp>
      <p:sp>
        <p:nvSpPr>
          <p:cNvPr id="2" name="Content Placeholder 1"/>
          <p:cNvSpPr>
            <a:spLocks noGrp="1"/>
          </p:cNvSpPr>
          <p:nvPr>
            <p:ph idx="1"/>
          </p:nvPr>
        </p:nvSpPr>
        <p:spPr/>
        <p:txBody>
          <a:bodyPr/>
          <a:lstStyle/>
          <a:p>
            <a:pPr marL="342900" lvl="0" indent="-342900">
              <a:buClr>
                <a:srgbClr val="95B6D2"/>
              </a:buClr>
              <a:buFont typeface="Wingdings" pitchFamily="2" charset="2"/>
              <a:buChar char="§"/>
              <a:defRPr/>
            </a:pPr>
            <a:r>
              <a:rPr lang="en-US" sz="2200" dirty="0">
                <a:solidFill>
                  <a:srgbClr val="8C8C96">
                    <a:lumMod val="50000"/>
                  </a:srgbClr>
                </a:solidFill>
              </a:rPr>
              <a:t>Always offer all three components in at least the required amounts</a:t>
            </a:r>
          </a:p>
          <a:p>
            <a:pPr marL="342900" lvl="0" indent="-342900">
              <a:buClr>
                <a:srgbClr val="95B6D2"/>
              </a:buClr>
              <a:buFont typeface="Wingdings" pitchFamily="2" charset="2"/>
              <a:buChar char="§"/>
              <a:defRPr/>
            </a:pPr>
            <a:r>
              <a:rPr lang="en-US" sz="2200" dirty="0">
                <a:solidFill>
                  <a:srgbClr val="8C8C96">
                    <a:lumMod val="50000"/>
                  </a:srgbClr>
                </a:solidFill>
              </a:rPr>
              <a:t>For OVS, must offer at least four food items at breakfast</a:t>
            </a:r>
          </a:p>
          <a:p>
            <a:pPr marL="342900" lvl="0" indent="-342900">
              <a:buClr>
                <a:srgbClr val="95B6D2"/>
              </a:buClr>
              <a:buFont typeface="Wingdings" pitchFamily="2" charset="2"/>
              <a:buChar char="§"/>
              <a:defRPr/>
            </a:pPr>
            <a:r>
              <a:rPr lang="en-US" sz="2200" dirty="0" smtClean="0">
                <a:solidFill>
                  <a:srgbClr val="8C8C96">
                    <a:lumMod val="50000"/>
                  </a:srgbClr>
                </a:solidFill>
              </a:rPr>
              <a:t>Students must select at least 3 items (if more than 4 items are offered, they may decline more than one)</a:t>
            </a:r>
            <a:endParaRPr lang="en-US" sz="2200" dirty="0">
              <a:solidFill>
                <a:srgbClr val="8C8C96">
                  <a:lumMod val="50000"/>
                </a:srgbClr>
              </a:solidFill>
            </a:endParaRPr>
          </a:p>
          <a:p>
            <a:pPr marL="342900" lvl="0" indent="-342900">
              <a:buClr>
                <a:srgbClr val="95B6D2"/>
              </a:buClr>
              <a:buFont typeface="Wingdings" pitchFamily="2" charset="2"/>
              <a:buChar char="§"/>
              <a:defRPr/>
            </a:pPr>
            <a:r>
              <a:rPr lang="en-US" sz="2200" dirty="0">
                <a:solidFill>
                  <a:srgbClr val="8C8C96">
                    <a:lumMod val="50000"/>
                  </a:srgbClr>
                </a:solidFill>
              </a:rPr>
              <a:t>For purposes of OVS, an item is the daily required minimum amount of each food component that a child can </a:t>
            </a:r>
            <a:r>
              <a:rPr lang="en-US" sz="2200" i="1" dirty="0">
                <a:solidFill>
                  <a:srgbClr val="8C8C96">
                    <a:lumMod val="50000"/>
                  </a:srgbClr>
                </a:solidFill>
              </a:rPr>
              <a:t>take</a:t>
            </a:r>
          </a:p>
          <a:p>
            <a:pPr marL="736092" lvl="1" indent="-342900">
              <a:buClr>
                <a:srgbClr val="FAAB67"/>
              </a:buClr>
              <a:buFont typeface="Wingdings" pitchFamily="2" charset="2"/>
              <a:buChar char="§"/>
              <a:defRPr/>
            </a:pPr>
            <a:r>
              <a:rPr lang="en-US" sz="2000" dirty="0">
                <a:solidFill>
                  <a:srgbClr val="8C8C96">
                    <a:lumMod val="50000"/>
                  </a:srgbClr>
                </a:solidFill>
              </a:rPr>
              <a:t>1 cup of milk</a:t>
            </a:r>
          </a:p>
          <a:p>
            <a:pPr marL="736092" lvl="1" indent="-342900">
              <a:buClr>
                <a:srgbClr val="FAAB67"/>
              </a:buClr>
              <a:buFont typeface="Wingdings" pitchFamily="2" charset="2"/>
              <a:buChar char="§"/>
              <a:defRPr/>
            </a:pPr>
            <a:r>
              <a:rPr lang="en-US" sz="2000" dirty="0">
                <a:solidFill>
                  <a:srgbClr val="8C8C96">
                    <a:lumMod val="50000"/>
                  </a:srgbClr>
                </a:solidFill>
              </a:rPr>
              <a:t>1 </a:t>
            </a:r>
            <a:r>
              <a:rPr lang="en-US" sz="2000" dirty="0" smtClean="0">
                <a:solidFill>
                  <a:srgbClr val="8C8C96">
                    <a:lumMod val="50000"/>
                  </a:srgbClr>
                </a:solidFill>
              </a:rPr>
              <a:t>oz. </a:t>
            </a:r>
            <a:r>
              <a:rPr lang="en-US" sz="2000" dirty="0">
                <a:solidFill>
                  <a:srgbClr val="8C8C96">
                    <a:lumMod val="50000"/>
                  </a:srgbClr>
                </a:solidFill>
              </a:rPr>
              <a:t>eq. of grains </a:t>
            </a:r>
          </a:p>
          <a:p>
            <a:pPr marL="736092" lvl="1" indent="-342900">
              <a:buClr>
                <a:srgbClr val="FAAB67"/>
              </a:buClr>
              <a:buFont typeface="Wingdings" pitchFamily="2" charset="2"/>
              <a:buChar char="§"/>
              <a:defRPr/>
            </a:pPr>
            <a:r>
              <a:rPr lang="en-US" sz="2000" dirty="0">
                <a:solidFill>
                  <a:srgbClr val="8C8C96">
                    <a:lumMod val="50000"/>
                  </a:srgbClr>
                </a:solidFill>
              </a:rPr>
              <a:t>1</a:t>
            </a:r>
            <a:r>
              <a:rPr lang="en-US" sz="2000" dirty="0" smtClean="0">
                <a:solidFill>
                  <a:srgbClr val="8C8C96">
                    <a:lumMod val="50000"/>
                  </a:srgbClr>
                </a:solidFill>
              </a:rPr>
              <a:t> </a:t>
            </a:r>
            <a:r>
              <a:rPr lang="en-US" sz="2000" dirty="0">
                <a:solidFill>
                  <a:srgbClr val="8C8C96">
                    <a:lumMod val="50000"/>
                  </a:srgbClr>
                </a:solidFill>
              </a:rPr>
              <a:t>cup of fruit </a:t>
            </a:r>
            <a:r>
              <a:rPr lang="en-US" sz="1600" dirty="0">
                <a:solidFill>
                  <a:srgbClr val="8C8C96">
                    <a:lumMod val="50000"/>
                  </a:srgbClr>
                </a:solidFill>
              </a:rPr>
              <a:t>(or veg</a:t>
            </a:r>
            <a:r>
              <a:rPr lang="en-US" sz="1600" dirty="0" smtClean="0">
                <a:solidFill>
                  <a:srgbClr val="8C8C96">
                    <a:lumMod val="50000"/>
                  </a:srgbClr>
                </a:solidFill>
              </a:rPr>
              <a:t>)</a:t>
            </a:r>
            <a:endParaRPr lang="en-US" sz="800" dirty="0">
              <a:solidFill>
                <a:srgbClr val="8C8C96">
                  <a:lumMod val="50000"/>
                </a:srgbClr>
              </a:solidFill>
            </a:endParaRPr>
          </a:p>
          <a:p>
            <a:pPr marL="45720" indent="0">
              <a:buNone/>
            </a:pPr>
            <a:endParaRPr lang="en-US" dirty="0"/>
          </a:p>
        </p:txBody>
      </p:sp>
    </p:spTree>
    <p:custDataLst>
      <p:tags r:id="rId1"/>
    </p:custDataLst>
    <p:extLst>
      <p:ext uri="{BB962C8B-B14F-4D97-AF65-F5344CB8AC3E}">
        <p14:creationId xmlns:p14="http://schemas.microsoft.com/office/powerpoint/2010/main" val="2749414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OVS at Breakfast</a:t>
            </a:r>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177547" y="1601195"/>
            <a:ext cx="4934674" cy="3289782"/>
          </a:xfrm>
        </p:spPr>
      </p:pic>
      <p:sp>
        <p:nvSpPr>
          <p:cNvPr id="6" name="TextBox 5"/>
          <p:cNvSpPr txBox="1"/>
          <p:nvPr/>
        </p:nvSpPr>
        <p:spPr>
          <a:xfrm>
            <a:off x="640080" y="5106798"/>
            <a:ext cx="4965192" cy="1569660"/>
          </a:xfrm>
          <a:prstGeom prst="rect">
            <a:avLst/>
          </a:prstGeom>
          <a:noFill/>
        </p:spPr>
        <p:txBody>
          <a:bodyPr wrap="square" rtlCol="0">
            <a:spAutoFit/>
          </a:bodyPr>
          <a:lstStyle/>
          <a:p>
            <a:pPr defTabSz="457200"/>
            <a:r>
              <a:rPr lang="en-US" sz="2400" dirty="0" smtClean="0">
                <a:latin typeface="Museo Slab 500" panose="02000000000000000000" pitchFamily="50" charset="0"/>
              </a:rPr>
              <a:t>Cereal</a:t>
            </a:r>
            <a:r>
              <a:rPr lang="en-US" sz="2400" dirty="0">
                <a:latin typeface="Museo Slab 500" panose="02000000000000000000" pitchFamily="50" charset="0"/>
              </a:rPr>
              <a:t>: 1.0 </a:t>
            </a:r>
            <a:r>
              <a:rPr lang="en-US" sz="2400" dirty="0" err="1">
                <a:latin typeface="Museo Slab 500" panose="02000000000000000000" pitchFamily="50" charset="0"/>
              </a:rPr>
              <a:t>oz</a:t>
            </a:r>
            <a:r>
              <a:rPr lang="en-US" sz="2400" dirty="0">
                <a:latin typeface="Museo Slab 500" panose="02000000000000000000" pitchFamily="50" charset="0"/>
              </a:rPr>
              <a:t> </a:t>
            </a:r>
            <a:r>
              <a:rPr lang="en-US" sz="2400" dirty="0" err="1" smtClean="0">
                <a:latin typeface="Museo Slab 500" panose="02000000000000000000" pitchFamily="50" charset="0"/>
              </a:rPr>
              <a:t>eq</a:t>
            </a:r>
            <a:r>
              <a:rPr lang="en-US" sz="2400" dirty="0" smtClean="0">
                <a:latin typeface="Museo Slab 500" panose="02000000000000000000" pitchFamily="50" charset="0"/>
              </a:rPr>
              <a:t> grain</a:t>
            </a:r>
          </a:p>
          <a:p>
            <a:pPr defTabSz="457200"/>
            <a:r>
              <a:rPr lang="en-US" sz="2400" dirty="0" smtClean="0">
                <a:latin typeface="Museo Slab 500" panose="02000000000000000000" pitchFamily="50" charset="0"/>
              </a:rPr>
              <a:t>Toast: 1.0 </a:t>
            </a:r>
            <a:r>
              <a:rPr lang="en-US" sz="2400" dirty="0" err="1" smtClean="0">
                <a:latin typeface="Museo Slab 500" panose="02000000000000000000" pitchFamily="50" charset="0"/>
              </a:rPr>
              <a:t>oz</a:t>
            </a:r>
            <a:r>
              <a:rPr lang="en-US" sz="2400" dirty="0" smtClean="0">
                <a:latin typeface="Museo Slab 500" panose="02000000000000000000" pitchFamily="50" charset="0"/>
              </a:rPr>
              <a:t> eq. grain</a:t>
            </a:r>
          </a:p>
          <a:p>
            <a:pPr defTabSz="457200"/>
            <a:r>
              <a:rPr lang="en-US" sz="2400" dirty="0">
                <a:latin typeface="Museo Slab 500" panose="02000000000000000000" pitchFamily="50" charset="0"/>
              </a:rPr>
              <a:t>Milk: 1 cup</a:t>
            </a:r>
          </a:p>
          <a:p>
            <a:pPr defTabSz="457200"/>
            <a:r>
              <a:rPr lang="en-US" sz="2400" dirty="0" smtClean="0">
                <a:latin typeface="Museo Slab 500" panose="02000000000000000000" pitchFamily="50" charset="0"/>
              </a:rPr>
              <a:t>Banana</a:t>
            </a:r>
            <a:r>
              <a:rPr lang="en-US" sz="2400" dirty="0">
                <a:latin typeface="Museo Slab 500" panose="02000000000000000000" pitchFamily="50" charset="0"/>
              </a:rPr>
              <a:t>: </a:t>
            </a:r>
            <a:r>
              <a:rPr lang="en-US" sz="2400" dirty="0" smtClean="0">
                <a:latin typeface="Museo Slab 500" panose="02000000000000000000" pitchFamily="50" charset="0"/>
              </a:rPr>
              <a:t>1</a:t>
            </a:r>
            <a:endParaRPr lang="en-US" sz="2400" dirty="0">
              <a:latin typeface="Museo Slab 500" panose="02000000000000000000" pitchFamily="50" charset="0"/>
            </a:endParaRPr>
          </a:p>
        </p:txBody>
      </p:sp>
    </p:spTree>
    <p:custDataLst>
      <p:tags r:id="rId1"/>
    </p:custDataLst>
    <p:extLst>
      <p:ext uri="{BB962C8B-B14F-4D97-AF65-F5344CB8AC3E}">
        <p14:creationId xmlns:p14="http://schemas.microsoft.com/office/powerpoint/2010/main" val="3420885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Reimbursable Breakfast?</a:t>
            </a:r>
          </a:p>
        </p:txBody>
      </p:sp>
      <p:sp>
        <p:nvSpPr>
          <p:cNvPr id="3" name="Text Placeholder 2"/>
          <p:cNvSpPr>
            <a:spLocks noGrp="1"/>
          </p:cNvSpPr>
          <p:nvPr>
            <p:ph idx="1"/>
          </p:nvPr>
        </p:nvSpPr>
        <p:spPr>
          <a:xfrm>
            <a:off x="490809" y="1463040"/>
            <a:ext cx="8024541" cy="4937760"/>
          </a:xfrm>
        </p:spPr>
        <p:txBody>
          <a:bodyPr/>
          <a:lstStyle/>
          <a:p>
            <a:endParaRPr lang="en-US" u="sng" dirty="0" smtClean="0"/>
          </a:p>
          <a:p>
            <a:endParaRPr lang="en-US" u="sng" dirty="0"/>
          </a:p>
          <a:p>
            <a:endParaRPr lang="en-US" u="sng" dirty="0" smtClean="0"/>
          </a:p>
          <a:p>
            <a:endParaRPr lang="en-US" u="sng" dirty="0"/>
          </a:p>
          <a:p>
            <a:endParaRPr lang="en-US" u="sng" dirty="0" smtClean="0"/>
          </a:p>
        </p:txBody>
      </p:sp>
      <p:sp>
        <p:nvSpPr>
          <p:cNvPr id="4" name="Text Placeholder 2"/>
          <p:cNvSpPr txBox="1">
            <a:spLocks/>
          </p:cNvSpPr>
          <p:nvPr/>
        </p:nvSpPr>
        <p:spPr>
          <a:xfrm>
            <a:off x="975229" y="4186484"/>
            <a:ext cx="2035969" cy="428625"/>
          </a:xfrm>
          <a:prstGeom prst="rect">
            <a:avLst/>
          </a:prstGeom>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2250" u="sng" kern="0" dirty="0">
                <a:solidFill>
                  <a:prstClr val="white"/>
                </a:solidFill>
              </a:rPr>
              <a:t>Offered</a:t>
            </a:r>
          </a:p>
        </p:txBody>
      </p:sp>
      <p:sp>
        <p:nvSpPr>
          <p:cNvPr id="7" name="Text Placeholder 2"/>
          <p:cNvSpPr txBox="1">
            <a:spLocks/>
          </p:cNvSpPr>
          <p:nvPr/>
        </p:nvSpPr>
        <p:spPr>
          <a:xfrm>
            <a:off x="5181933" y="1831915"/>
            <a:ext cx="3019350" cy="739560"/>
          </a:xfrm>
          <a:prstGeom prst="rect">
            <a:avLst/>
          </a:prstGeom>
          <a:ln>
            <a:noFill/>
          </a:ln>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4219" b="1" kern="0" dirty="0">
                <a:solidFill>
                  <a:srgbClr val="FF0000"/>
                </a:solidFill>
                <a:effectLst>
                  <a:outerShdw blurRad="38100" dist="38100" dir="2700000" algn="tl">
                    <a:srgbClr val="000000">
                      <a:alpha val="43137"/>
                    </a:srgbClr>
                  </a:outerShdw>
                </a:effectLst>
              </a:rPr>
              <a:t>NO</a:t>
            </a:r>
          </a:p>
        </p:txBody>
      </p:sp>
      <p:sp>
        <p:nvSpPr>
          <p:cNvPr id="12" name="TextBox 11"/>
          <p:cNvSpPr txBox="1"/>
          <p:nvPr/>
        </p:nvSpPr>
        <p:spPr>
          <a:xfrm>
            <a:off x="490809" y="5489412"/>
            <a:ext cx="3921646" cy="803545"/>
          </a:xfrm>
          <a:prstGeom prst="rect">
            <a:avLst/>
          </a:prstGeom>
          <a:noFill/>
        </p:spPr>
        <p:txBody>
          <a:bodyPr wrap="square" lIns="64257" tIns="32127" rIns="64257" bIns="32127" rtlCol="0">
            <a:spAutoFit/>
          </a:bodyPr>
          <a:lstStyle/>
          <a:p>
            <a:pPr defTabSz="457200"/>
            <a:r>
              <a:rPr lang="en-US" sz="2400" dirty="0" smtClean="0">
                <a:solidFill>
                  <a:prstClr val="black"/>
                </a:solidFill>
                <a:latin typeface="Museo Slab 500" panose="02000000000000000000" pitchFamily="50" charset="0"/>
              </a:rPr>
              <a:t>Cereal: 1 </a:t>
            </a:r>
            <a:r>
              <a:rPr lang="en-US" sz="2400" dirty="0">
                <a:solidFill>
                  <a:prstClr val="black"/>
                </a:solidFill>
                <a:latin typeface="Museo Slab 500" panose="02000000000000000000" pitchFamily="50" charset="0"/>
              </a:rPr>
              <a:t>oz. eq</a:t>
            </a:r>
            <a:r>
              <a:rPr lang="en-US" sz="2400" dirty="0" smtClean="0">
                <a:solidFill>
                  <a:prstClr val="black"/>
                </a:solidFill>
                <a:latin typeface="Museo Slab 500" panose="02000000000000000000" pitchFamily="50" charset="0"/>
              </a:rPr>
              <a:t>. grain</a:t>
            </a:r>
            <a:endParaRPr lang="en-US" sz="2400" dirty="0">
              <a:solidFill>
                <a:prstClr val="black"/>
              </a:solidFill>
              <a:latin typeface="Museo Slab 500" panose="02000000000000000000" pitchFamily="50" charset="0"/>
            </a:endParaRPr>
          </a:p>
          <a:p>
            <a:pPr defTabSz="457200"/>
            <a:r>
              <a:rPr lang="en-US" sz="2400" dirty="0" smtClean="0">
                <a:solidFill>
                  <a:prstClr val="black"/>
                </a:solidFill>
                <a:latin typeface="Museo Slab 500" panose="02000000000000000000" pitchFamily="50" charset="0"/>
              </a:rPr>
              <a:t>Banana: 1 </a:t>
            </a:r>
            <a:endParaRPr lang="en-US" sz="2400" dirty="0">
              <a:solidFill>
                <a:prstClr val="black"/>
              </a:solidFill>
              <a:latin typeface="Museo Slab 500" panose="02000000000000000000" pitchFamily="50"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809" y="1597639"/>
            <a:ext cx="5181933" cy="3454622"/>
          </a:xfrm>
          <a:prstGeom prst="rect">
            <a:avLst/>
          </a:prstGeom>
        </p:spPr>
      </p:pic>
    </p:spTree>
    <p:custDataLst>
      <p:tags r:id="rId1"/>
    </p:custDataLst>
    <p:extLst>
      <p:ext uri="{BB962C8B-B14F-4D97-AF65-F5344CB8AC3E}">
        <p14:creationId xmlns:p14="http://schemas.microsoft.com/office/powerpoint/2010/main" val="148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Reimbursable Breakfast?</a:t>
            </a:r>
          </a:p>
        </p:txBody>
      </p:sp>
      <p:sp>
        <p:nvSpPr>
          <p:cNvPr id="3" name="Text Placeholder 2"/>
          <p:cNvSpPr>
            <a:spLocks noGrp="1"/>
          </p:cNvSpPr>
          <p:nvPr>
            <p:ph idx="1"/>
          </p:nvPr>
        </p:nvSpPr>
        <p:spPr>
          <a:xfrm>
            <a:off x="498827" y="1463040"/>
            <a:ext cx="8016523" cy="5038344"/>
          </a:xfrm>
        </p:spPr>
        <p:txBody>
          <a:bodyPr/>
          <a:lstStyle/>
          <a:p>
            <a:endParaRPr lang="en-US" u="sng" dirty="0" smtClean="0"/>
          </a:p>
          <a:p>
            <a:endParaRPr lang="en-US" u="sng" dirty="0"/>
          </a:p>
          <a:p>
            <a:endParaRPr lang="en-US" u="sng" dirty="0" smtClean="0"/>
          </a:p>
          <a:p>
            <a:endParaRPr lang="en-US" u="sng" dirty="0"/>
          </a:p>
          <a:p>
            <a:endParaRPr lang="en-US" u="sng" dirty="0" smtClean="0"/>
          </a:p>
          <a:p>
            <a:endParaRPr lang="en-US" u="sng" dirty="0"/>
          </a:p>
        </p:txBody>
      </p:sp>
      <p:sp>
        <p:nvSpPr>
          <p:cNvPr id="4" name="Text Placeholder 2"/>
          <p:cNvSpPr txBox="1">
            <a:spLocks/>
          </p:cNvSpPr>
          <p:nvPr/>
        </p:nvSpPr>
        <p:spPr>
          <a:xfrm>
            <a:off x="1179894" y="4188331"/>
            <a:ext cx="2035969" cy="428625"/>
          </a:xfrm>
          <a:prstGeom prst="rect">
            <a:avLst/>
          </a:prstGeom>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2250" u="sng" kern="0" dirty="0">
                <a:solidFill>
                  <a:prstClr val="white"/>
                </a:solidFill>
              </a:rPr>
              <a:t>Offered</a:t>
            </a:r>
          </a:p>
        </p:txBody>
      </p:sp>
      <p:sp>
        <p:nvSpPr>
          <p:cNvPr id="7" name="Text Placeholder 2"/>
          <p:cNvSpPr txBox="1">
            <a:spLocks/>
          </p:cNvSpPr>
          <p:nvPr/>
        </p:nvSpPr>
        <p:spPr>
          <a:xfrm>
            <a:off x="5181933" y="1831915"/>
            <a:ext cx="3019350" cy="739560"/>
          </a:xfrm>
          <a:prstGeom prst="rect">
            <a:avLst/>
          </a:prstGeom>
          <a:ln>
            <a:noFill/>
          </a:ln>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4219" b="1" kern="0" dirty="0">
                <a:solidFill>
                  <a:srgbClr val="00B050"/>
                </a:solidFill>
                <a:effectLst>
                  <a:outerShdw blurRad="38100" dist="38100" dir="2700000" algn="tl">
                    <a:srgbClr val="000000">
                      <a:alpha val="43137"/>
                    </a:srgbClr>
                  </a:outerShdw>
                </a:effectLst>
              </a:rPr>
              <a:t>YES</a:t>
            </a:r>
          </a:p>
        </p:txBody>
      </p:sp>
      <p:sp>
        <p:nvSpPr>
          <p:cNvPr id="8" name="TextBox 7"/>
          <p:cNvSpPr txBox="1"/>
          <p:nvPr/>
        </p:nvSpPr>
        <p:spPr>
          <a:xfrm>
            <a:off x="498827" y="5095535"/>
            <a:ext cx="4683106" cy="1172877"/>
          </a:xfrm>
          <a:prstGeom prst="rect">
            <a:avLst/>
          </a:prstGeom>
          <a:noFill/>
        </p:spPr>
        <p:txBody>
          <a:bodyPr wrap="square" lIns="64257" tIns="32127" rIns="64257" bIns="32127" rtlCol="0">
            <a:spAutoFit/>
          </a:bodyPr>
          <a:lstStyle/>
          <a:p>
            <a:pPr defTabSz="457200"/>
            <a:r>
              <a:rPr lang="en-US" sz="2400" dirty="0" smtClean="0">
                <a:latin typeface="Museo Slab 500" panose="02000000000000000000" pitchFamily="50" charset="0"/>
              </a:rPr>
              <a:t>Cereal: 1.0 oz. eq. grain</a:t>
            </a:r>
            <a:endParaRPr lang="en-US" sz="2400" dirty="0">
              <a:latin typeface="Museo Slab 500" panose="02000000000000000000" pitchFamily="50" charset="0"/>
            </a:endParaRPr>
          </a:p>
          <a:p>
            <a:pPr defTabSz="457200"/>
            <a:r>
              <a:rPr lang="en-US" sz="2400" dirty="0">
                <a:latin typeface="Museo Slab 500" panose="02000000000000000000" pitchFamily="50" charset="0"/>
              </a:rPr>
              <a:t>Milk: 1 cup</a:t>
            </a:r>
          </a:p>
          <a:p>
            <a:pPr defTabSz="457200"/>
            <a:r>
              <a:rPr lang="en-US" sz="2400" dirty="0" smtClean="0">
                <a:latin typeface="Museo Slab 500" panose="02000000000000000000" pitchFamily="50" charset="0"/>
              </a:rPr>
              <a:t>Banana</a:t>
            </a:r>
            <a:r>
              <a:rPr lang="en-US" sz="2400" dirty="0">
                <a:latin typeface="Museo Slab 500" panose="02000000000000000000" pitchFamily="50" charset="0"/>
              </a:rPr>
              <a:t>: </a:t>
            </a:r>
            <a:r>
              <a:rPr lang="en-US" sz="2400" dirty="0" smtClean="0">
                <a:latin typeface="Museo Slab 500" panose="02000000000000000000" pitchFamily="50" charset="0"/>
              </a:rPr>
              <a:t>1</a:t>
            </a:r>
            <a:endParaRPr lang="en-US" sz="2400" dirty="0">
              <a:latin typeface="Museo Slab 500" panose="02000000000000000000" pitchFamily="50"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398" y="1564835"/>
            <a:ext cx="4812930" cy="3208620"/>
          </a:xfrm>
          <a:prstGeom prst="rect">
            <a:avLst/>
          </a:prstGeom>
        </p:spPr>
      </p:pic>
    </p:spTree>
    <p:custDataLst>
      <p:tags r:id="rId1"/>
    </p:custDataLst>
    <p:extLst>
      <p:ext uri="{BB962C8B-B14F-4D97-AF65-F5344CB8AC3E}">
        <p14:creationId xmlns:p14="http://schemas.microsoft.com/office/powerpoint/2010/main" val="18509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dirty="0" smtClean="0">
                <a:latin typeface="Museo Slab 500" pitchFamily="50" charset="0"/>
              </a:rPr>
              <a:t>Optional Meat/Meat Alternates</a:t>
            </a:r>
          </a:p>
        </p:txBody>
      </p:sp>
      <p:sp>
        <p:nvSpPr>
          <p:cNvPr id="22531" name="Content Placeholder 2"/>
          <p:cNvSpPr>
            <a:spLocks noGrp="1"/>
          </p:cNvSpPr>
          <p:nvPr>
            <p:ph idx="1"/>
          </p:nvPr>
        </p:nvSpPr>
        <p:spPr/>
        <p:txBody>
          <a:bodyPr/>
          <a:lstStyle/>
          <a:p>
            <a:pPr eaLnBrk="1" hangingPunct="1"/>
            <a:r>
              <a:rPr lang="en-US" dirty="0" smtClean="0"/>
              <a:t>Breakfast meal pattern does not require a meat/meat alternate</a:t>
            </a:r>
          </a:p>
          <a:p>
            <a:pPr marL="45720" indent="0" eaLnBrk="1" hangingPunct="1">
              <a:buNone/>
            </a:pPr>
            <a:endParaRPr lang="en-US" dirty="0" smtClean="0"/>
          </a:p>
          <a:p>
            <a:pPr eaLnBrk="1" hangingPunct="1"/>
            <a:r>
              <a:rPr lang="en-US" dirty="0" smtClean="0"/>
              <a:t>SFAs that wish to offer a meat/meat alternate at breakfast have two options</a:t>
            </a:r>
          </a:p>
          <a:p>
            <a:pPr marL="708660" lvl="1" indent="-342900">
              <a:buFont typeface="+mj-lt"/>
              <a:buAutoNum type="arabicPeriod"/>
            </a:pPr>
            <a:r>
              <a:rPr lang="en-US" sz="2400" dirty="0" smtClean="0"/>
              <a:t>Credit the meat/meat alternate as a grain item</a:t>
            </a:r>
          </a:p>
          <a:p>
            <a:pPr marL="708660" lvl="1" indent="-342900">
              <a:buFont typeface="+mj-lt"/>
              <a:buAutoNum type="arabicPeriod"/>
            </a:pPr>
            <a:r>
              <a:rPr lang="en-US" sz="2400" dirty="0" smtClean="0"/>
              <a:t>Offer the meat/meat alternate as an extra item</a:t>
            </a:r>
          </a:p>
          <a:p>
            <a:pPr marL="365760" lvl="1" indent="0" eaLnBrk="1" hangingPunct="1">
              <a:buNone/>
            </a:pPr>
            <a:endParaRPr lang="en-US" sz="1600" dirty="0" smtClean="0"/>
          </a:p>
          <a:p>
            <a:r>
              <a:rPr lang="en-US" sz="2400" dirty="0" smtClean="0"/>
              <a:t>Common breakfast M/MA:</a:t>
            </a:r>
          </a:p>
        </p:txBody>
      </p:sp>
      <p:graphicFrame>
        <p:nvGraphicFramePr>
          <p:cNvPr id="2" name="Table 1" title="breakfast MMA"/>
          <p:cNvGraphicFramePr>
            <a:graphicFrameLocks noGrp="1"/>
          </p:cNvGraphicFramePr>
          <p:nvPr>
            <p:extLst/>
          </p:nvPr>
        </p:nvGraphicFramePr>
        <p:xfrm>
          <a:off x="939209" y="5220615"/>
          <a:ext cx="6918250" cy="396240"/>
        </p:xfrm>
        <a:graphic>
          <a:graphicData uri="http://schemas.openxmlformats.org/drawingml/2006/table">
            <a:tbl>
              <a:tblPr firstRow="1" bandRow="1">
                <a:tableStyleId>{2D5ABB26-0587-4C30-8999-92F81FD0307C}</a:tableStyleId>
              </a:tblPr>
              <a:tblGrid>
                <a:gridCol w="1383650">
                  <a:extLst>
                    <a:ext uri="{9D8B030D-6E8A-4147-A177-3AD203B41FA5}">
                      <a16:colId xmlns:a16="http://schemas.microsoft.com/office/drawing/2014/main" xmlns="" val="20000"/>
                    </a:ext>
                  </a:extLst>
                </a:gridCol>
                <a:gridCol w="1383650">
                  <a:extLst>
                    <a:ext uri="{9D8B030D-6E8A-4147-A177-3AD203B41FA5}">
                      <a16:colId xmlns:a16="http://schemas.microsoft.com/office/drawing/2014/main" xmlns="" val="20001"/>
                    </a:ext>
                  </a:extLst>
                </a:gridCol>
                <a:gridCol w="1599137">
                  <a:extLst>
                    <a:ext uri="{9D8B030D-6E8A-4147-A177-3AD203B41FA5}">
                      <a16:colId xmlns:a16="http://schemas.microsoft.com/office/drawing/2014/main" xmlns="" val="20002"/>
                    </a:ext>
                  </a:extLst>
                </a:gridCol>
                <a:gridCol w="1168163">
                  <a:extLst>
                    <a:ext uri="{9D8B030D-6E8A-4147-A177-3AD203B41FA5}">
                      <a16:colId xmlns:a16="http://schemas.microsoft.com/office/drawing/2014/main" xmlns="" val="20003"/>
                    </a:ext>
                  </a:extLst>
                </a:gridCol>
                <a:gridCol w="1383650">
                  <a:extLst>
                    <a:ext uri="{9D8B030D-6E8A-4147-A177-3AD203B41FA5}">
                      <a16:colId xmlns:a16="http://schemas.microsoft.com/office/drawing/2014/main" xmlns="" val="20004"/>
                    </a:ext>
                  </a:extLst>
                </a:gridCol>
              </a:tblGrid>
              <a:tr h="370840">
                <a:tc>
                  <a:txBody>
                    <a:bodyPr/>
                    <a:lstStyle/>
                    <a:p>
                      <a:pPr marL="285750" indent="-285750">
                        <a:buFont typeface="Arial" pitchFamily="34" charset="0"/>
                        <a:buChar char="•"/>
                      </a:pPr>
                      <a:r>
                        <a:rPr lang="en-US" sz="2000" dirty="0" smtClean="0"/>
                        <a:t>Cheese</a:t>
                      </a:r>
                      <a:endParaRPr lang="en-US" sz="2000" dirty="0"/>
                    </a:p>
                  </a:txBody>
                  <a:tcPr/>
                </a:tc>
                <a:tc>
                  <a:txBody>
                    <a:bodyPr/>
                    <a:lstStyle/>
                    <a:p>
                      <a:pPr marL="285750" indent="-285750">
                        <a:buFont typeface="Arial" pitchFamily="34" charset="0"/>
                        <a:buChar char="•"/>
                      </a:pPr>
                      <a:r>
                        <a:rPr lang="en-US" sz="2000" dirty="0" smtClean="0"/>
                        <a:t>Yogurt</a:t>
                      </a:r>
                      <a:endParaRPr lang="en-US" sz="2000" dirty="0"/>
                    </a:p>
                  </a:txBody>
                  <a:tcPr/>
                </a:tc>
                <a:tc>
                  <a:txBody>
                    <a:bodyPr/>
                    <a:lstStyle/>
                    <a:p>
                      <a:pPr marL="285750" indent="-285750">
                        <a:buFont typeface="Arial" pitchFamily="34" charset="0"/>
                        <a:buChar char="•"/>
                      </a:pPr>
                      <a:r>
                        <a:rPr lang="en-US" sz="2000" dirty="0" smtClean="0"/>
                        <a:t>Sausage</a:t>
                      </a:r>
                      <a:endParaRPr lang="en-US" sz="2000" dirty="0"/>
                    </a:p>
                  </a:txBody>
                  <a:tcPr/>
                </a:tc>
                <a:tc>
                  <a:txBody>
                    <a:bodyPr/>
                    <a:lstStyle/>
                    <a:p>
                      <a:pPr marL="285750" indent="-285750">
                        <a:buFont typeface="Arial" pitchFamily="34" charset="0"/>
                        <a:buChar char="•"/>
                      </a:pPr>
                      <a:r>
                        <a:rPr lang="en-US" sz="2000" dirty="0" smtClean="0"/>
                        <a:t>Egg</a:t>
                      </a:r>
                      <a:endParaRPr lang="en-US" sz="2000" dirty="0"/>
                    </a:p>
                  </a:txBody>
                  <a:tcPr/>
                </a:tc>
                <a:tc>
                  <a:txBody>
                    <a:bodyPr/>
                    <a:lstStyle/>
                    <a:p>
                      <a:pPr marL="285750" indent="-285750">
                        <a:buFont typeface="Arial" pitchFamily="34" charset="0"/>
                        <a:buChar char="•"/>
                      </a:pPr>
                      <a:r>
                        <a:rPr lang="en-US" sz="2000" dirty="0" smtClean="0"/>
                        <a:t>Ham</a:t>
                      </a:r>
                      <a:endParaRPr lang="en-US" sz="2000" dirty="0"/>
                    </a:p>
                  </a:txBody>
                  <a:tcPr/>
                </a:tc>
                <a:extLst>
                  <a:ext uri="{0D108BD9-81ED-4DB2-BD59-A6C34878D82A}">
                    <a16:rowId xmlns:a16="http://schemas.microsoft.com/office/drawing/2014/main" xmlns="" val="10000"/>
                  </a:ext>
                </a:extLst>
              </a:tr>
            </a:tbl>
          </a:graphicData>
        </a:graphic>
      </p:graphicFrame>
    </p:spTree>
    <p:custDataLst>
      <p:tags r:id="rId1"/>
    </p:custDataLst>
    <p:extLst>
      <p:ext uri="{BB962C8B-B14F-4D97-AF65-F5344CB8AC3E}">
        <p14:creationId xmlns:p14="http://schemas.microsoft.com/office/powerpoint/2010/main" val="1899051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Meat/Meat Alternate In Place of Grains</a:t>
            </a:r>
          </a:p>
        </p:txBody>
      </p:sp>
      <p:sp>
        <p:nvSpPr>
          <p:cNvPr id="3" name="Text Placeholder 2"/>
          <p:cNvSpPr>
            <a:spLocks noGrp="1"/>
          </p:cNvSpPr>
          <p:nvPr>
            <p:ph idx="1"/>
          </p:nvPr>
        </p:nvSpPr>
        <p:spPr/>
        <p:txBody>
          <a:bodyPr/>
          <a:lstStyle/>
          <a:p>
            <a:endParaRPr lang="en-US" u="sng" dirty="0" smtClean="0"/>
          </a:p>
          <a:p>
            <a:endParaRPr lang="en-US" u="sng" dirty="0"/>
          </a:p>
          <a:p>
            <a:endParaRPr lang="en-US" u="sng" dirty="0" smtClean="0"/>
          </a:p>
          <a:p>
            <a:endParaRPr lang="en-US" u="sng" dirty="0"/>
          </a:p>
          <a:p>
            <a:endParaRPr lang="en-US" u="sng" dirty="0" smtClean="0"/>
          </a:p>
        </p:txBody>
      </p:sp>
      <p:sp>
        <p:nvSpPr>
          <p:cNvPr id="6" name="Content Placeholder 5"/>
          <p:cNvSpPr>
            <a:spLocks noGrp="1"/>
          </p:cNvSpPr>
          <p:nvPr>
            <p:ph sz="half" idx="4294967295"/>
          </p:nvPr>
        </p:nvSpPr>
        <p:spPr>
          <a:xfrm>
            <a:off x="5132388" y="2141538"/>
            <a:ext cx="4011612" cy="2673350"/>
          </a:xfrm>
        </p:spPr>
        <p:txBody>
          <a:bodyPr>
            <a:normAutofit lnSpcReduction="10000"/>
          </a:bodyPr>
          <a:lstStyle/>
          <a:p>
            <a:pPr defTabSz="457200"/>
            <a:r>
              <a:rPr lang="en-US" dirty="0" smtClean="0">
                <a:solidFill>
                  <a:prstClr val="black"/>
                </a:solidFill>
                <a:latin typeface="Museo Slab 500" panose="02000000000000000000" pitchFamily="50" charset="0"/>
              </a:rPr>
              <a:t>Granola</a:t>
            </a:r>
            <a:r>
              <a:rPr lang="en-US" dirty="0">
                <a:solidFill>
                  <a:prstClr val="black"/>
                </a:solidFill>
                <a:latin typeface="Museo Slab 500" panose="02000000000000000000" pitchFamily="50" charset="0"/>
              </a:rPr>
              <a:t>: 2 oz. eq</a:t>
            </a:r>
            <a:r>
              <a:rPr lang="en-US" dirty="0" smtClean="0">
                <a:solidFill>
                  <a:prstClr val="black"/>
                </a:solidFill>
                <a:latin typeface="Museo Slab 500" panose="02000000000000000000" pitchFamily="50" charset="0"/>
              </a:rPr>
              <a:t>. grain</a:t>
            </a:r>
            <a:endParaRPr lang="en-US" dirty="0">
              <a:solidFill>
                <a:prstClr val="black"/>
              </a:solidFill>
              <a:latin typeface="Museo Slab 500" panose="02000000000000000000" pitchFamily="50" charset="0"/>
            </a:endParaRPr>
          </a:p>
          <a:p>
            <a:pPr defTabSz="457200"/>
            <a:r>
              <a:rPr lang="en-US" dirty="0">
                <a:solidFill>
                  <a:prstClr val="black"/>
                </a:solidFill>
                <a:latin typeface="Museo Slab 500" panose="02000000000000000000" pitchFamily="50" charset="0"/>
              </a:rPr>
              <a:t>Yogurt: ½ cup</a:t>
            </a:r>
          </a:p>
          <a:p>
            <a:pPr defTabSz="457200"/>
            <a:r>
              <a:rPr lang="en-US" dirty="0">
                <a:solidFill>
                  <a:prstClr val="black"/>
                </a:solidFill>
                <a:latin typeface="Museo Slab 500" panose="02000000000000000000" pitchFamily="50" charset="0"/>
              </a:rPr>
              <a:t>Strawberries: </a:t>
            </a:r>
            <a:r>
              <a:rPr lang="en-US" dirty="0" smtClean="0">
                <a:solidFill>
                  <a:prstClr val="black"/>
                </a:solidFill>
                <a:latin typeface="Museo Slab 500" panose="02000000000000000000" pitchFamily="50" charset="0"/>
              </a:rPr>
              <a:t>½ cup</a:t>
            </a:r>
            <a:endParaRPr lang="en-US" dirty="0">
              <a:solidFill>
                <a:prstClr val="black"/>
              </a:solidFill>
              <a:latin typeface="Museo Slab 500" panose="02000000000000000000" pitchFamily="50" charset="0"/>
            </a:endParaRPr>
          </a:p>
          <a:p>
            <a:pPr defTabSz="457200"/>
            <a:r>
              <a:rPr lang="en-US" dirty="0">
                <a:solidFill>
                  <a:prstClr val="black"/>
                </a:solidFill>
                <a:latin typeface="Museo Slab 500" panose="02000000000000000000" pitchFamily="50" charset="0"/>
              </a:rPr>
              <a:t>Blueberries:  </a:t>
            </a:r>
            <a:r>
              <a:rPr lang="en-US" dirty="0" smtClean="0">
                <a:solidFill>
                  <a:prstClr val="black"/>
                </a:solidFill>
                <a:latin typeface="Museo Slab 500" panose="02000000000000000000" pitchFamily="50" charset="0"/>
              </a:rPr>
              <a:t>½ cup</a:t>
            </a:r>
            <a:endParaRPr lang="en-US" dirty="0">
              <a:solidFill>
                <a:prstClr val="black"/>
              </a:solidFill>
              <a:latin typeface="Museo Slab 500" panose="02000000000000000000" pitchFamily="50" charset="0"/>
            </a:endParaRPr>
          </a:p>
          <a:p>
            <a:pPr defTabSz="457200"/>
            <a:r>
              <a:rPr lang="en-US" dirty="0">
                <a:latin typeface="Museo Slab 500" panose="02000000000000000000" pitchFamily="50" charset="0"/>
              </a:rPr>
              <a:t>Milk: 1 cup</a:t>
            </a:r>
          </a:p>
          <a:p>
            <a:endParaRPr lang="en-US" dirty="0"/>
          </a:p>
        </p:txBody>
      </p:sp>
      <p:sp>
        <p:nvSpPr>
          <p:cNvPr id="4" name="Text Placeholder 2"/>
          <p:cNvSpPr txBox="1">
            <a:spLocks/>
          </p:cNvSpPr>
          <p:nvPr/>
        </p:nvSpPr>
        <p:spPr>
          <a:xfrm>
            <a:off x="975229" y="4186484"/>
            <a:ext cx="2035969" cy="428625"/>
          </a:xfrm>
          <a:prstGeom prst="rect">
            <a:avLst/>
          </a:prstGeom>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2250" u="sng" kern="0" dirty="0">
                <a:solidFill>
                  <a:prstClr val="white"/>
                </a:solidFill>
              </a:rPr>
              <a:t>Offered</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1" y="2141575"/>
            <a:ext cx="4011082" cy="2674054"/>
          </a:xfrm>
          <a:prstGeom prst="rect">
            <a:avLst/>
          </a:prstGeom>
        </p:spPr>
      </p:pic>
    </p:spTree>
    <p:custDataLst>
      <p:tags r:id="rId1"/>
    </p:custDataLst>
    <p:extLst>
      <p:ext uri="{BB962C8B-B14F-4D97-AF65-F5344CB8AC3E}">
        <p14:creationId xmlns:p14="http://schemas.microsoft.com/office/powerpoint/2010/main" val="681515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Offering?</a:t>
            </a:r>
            <a:endParaRPr lang="en-US" dirty="0"/>
          </a:p>
        </p:txBody>
      </p:sp>
      <p:sp>
        <p:nvSpPr>
          <p:cNvPr id="3" name="Text Placeholder 2"/>
          <p:cNvSpPr>
            <a:spLocks noGrp="1"/>
          </p:cNvSpPr>
          <p:nvPr>
            <p:ph idx="1"/>
          </p:nvPr>
        </p:nvSpPr>
        <p:spPr/>
        <p:txBody>
          <a:bodyPr/>
          <a:lstStyle/>
          <a:p>
            <a:endParaRPr lang="en-US" u="sng" dirty="0" smtClean="0"/>
          </a:p>
          <a:p>
            <a:endParaRPr lang="en-US" u="sng" dirty="0"/>
          </a:p>
          <a:p>
            <a:endParaRPr lang="en-US" u="sng" dirty="0" smtClean="0"/>
          </a:p>
          <a:p>
            <a:endParaRPr lang="en-US" u="sng" dirty="0"/>
          </a:p>
          <a:p>
            <a:endParaRPr lang="en-US" u="sng" dirty="0" smtClean="0"/>
          </a:p>
        </p:txBody>
      </p:sp>
      <p:sp>
        <p:nvSpPr>
          <p:cNvPr id="4" name="Text Placeholder 2"/>
          <p:cNvSpPr txBox="1">
            <a:spLocks/>
          </p:cNvSpPr>
          <p:nvPr/>
        </p:nvSpPr>
        <p:spPr>
          <a:xfrm>
            <a:off x="975229" y="4186484"/>
            <a:ext cx="2035969" cy="428625"/>
          </a:xfrm>
          <a:prstGeom prst="rect">
            <a:avLst/>
          </a:prstGeom>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2250" u="sng" kern="0" dirty="0">
                <a:solidFill>
                  <a:prstClr val="white"/>
                </a:solidFill>
              </a:rPr>
              <a:t>Offered</a:t>
            </a:r>
          </a:p>
        </p:txBody>
      </p:sp>
      <p:sp>
        <p:nvSpPr>
          <p:cNvPr id="7" name="Text Placeholder 2"/>
          <p:cNvSpPr txBox="1">
            <a:spLocks/>
          </p:cNvSpPr>
          <p:nvPr/>
        </p:nvSpPr>
        <p:spPr>
          <a:xfrm>
            <a:off x="5181933" y="1831915"/>
            <a:ext cx="3019350" cy="739560"/>
          </a:xfrm>
          <a:prstGeom prst="rect">
            <a:avLst/>
          </a:prstGeom>
          <a:ln>
            <a:noFill/>
          </a:ln>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4219" b="1" kern="0" dirty="0">
                <a:solidFill>
                  <a:srgbClr val="FF0000"/>
                </a:solidFill>
                <a:effectLst>
                  <a:outerShdw blurRad="38100" dist="38100" dir="2700000" algn="tl">
                    <a:srgbClr val="000000">
                      <a:alpha val="43137"/>
                    </a:srgbClr>
                  </a:outerShdw>
                </a:effectLst>
              </a:rPr>
              <a:t>NO</a:t>
            </a:r>
          </a:p>
        </p:txBody>
      </p:sp>
      <p:sp>
        <p:nvSpPr>
          <p:cNvPr id="12" name="TextBox 11"/>
          <p:cNvSpPr txBox="1"/>
          <p:nvPr/>
        </p:nvSpPr>
        <p:spPr>
          <a:xfrm>
            <a:off x="274320" y="5043273"/>
            <a:ext cx="4782312" cy="1542209"/>
          </a:xfrm>
          <a:prstGeom prst="rect">
            <a:avLst/>
          </a:prstGeom>
          <a:noFill/>
        </p:spPr>
        <p:txBody>
          <a:bodyPr wrap="square" lIns="64257" tIns="32127" rIns="64257" bIns="32127" rtlCol="0">
            <a:spAutoFit/>
          </a:bodyPr>
          <a:lstStyle/>
          <a:p>
            <a:pPr defTabSz="457200"/>
            <a:r>
              <a:rPr lang="en-US" sz="2400" dirty="0" smtClean="0">
                <a:solidFill>
                  <a:prstClr val="black"/>
                </a:solidFill>
                <a:latin typeface="Museo Slab 500" panose="02000000000000000000" pitchFamily="50" charset="0"/>
              </a:rPr>
              <a:t>Milk: 1 cup</a:t>
            </a:r>
            <a:endParaRPr lang="en-US" sz="2400" dirty="0">
              <a:solidFill>
                <a:prstClr val="black"/>
              </a:solidFill>
              <a:latin typeface="Museo Slab 500" panose="02000000000000000000" pitchFamily="50" charset="0"/>
            </a:endParaRPr>
          </a:p>
          <a:p>
            <a:pPr defTabSz="457200"/>
            <a:r>
              <a:rPr lang="en-US" sz="2400" dirty="0" smtClean="0">
                <a:solidFill>
                  <a:prstClr val="black"/>
                </a:solidFill>
                <a:latin typeface="Museo Slab 500" panose="02000000000000000000" pitchFamily="50" charset="0"/>
              </a:rPr>
              <a:t>Yogurt: ½  cup </a:t>
            </a:r>
          </a:p>
          <a:p>
            <a:pPr defTabSz="457200"/>
            <a:r>
              <a:rPr lang="en-US" sz="2400" dirty="0" smtClean="0">
                <a:solidFill>
                  <a:prstClr val="black"/>
                </a:solidFill>
                <a:latin typeface="Museo Slab 500" panose="02000000000000000000" pitchFamily="50" charset="0"/>
              </a:rPr>
              <a:t>Strawberries: ¼ cup</a:t>
            </a:r>
            <a:endParaRPr lang="en-US" sz="2400" dirty="0">
              <a:solidFill>
                <a:prstClr val="black"/>
              </a:solidFill>
              <a:latin typeface="Museo Slab 500" panose="02000000000000000000" pitchFamily="50" charset="0"/>
            </a:endParaRPr>
          </a:p>
          <a:p>
            <a:pPr defTabSz="457200"/>
            <a:r>
              <a:rPr lang="en-US" sz="2400" dirty="0" smtClean="0">
                <a:solidFill>
                  <a:prstClr val="black"/>
                </a:solidFill>
                <a:latin typeface="Museo Slab 500" panose="02000000000000000000" pitchFamily="50" charset="0"/>
              </a:rPr>
              <a:t>Blueberries:  ¼ cup</a:t>
            </a:r>
            <a:endParaRPr lang="en-US" sz="2400" dirty="0">
              <a:solidFill>
                <a:prstClr val="black"/>
              </a:solidFill>
              <a:latin typeface="Museo Slab 500" panose="02000000000000000000" pitchFamily="50"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224" y="1463040"/>
            <a:ext cx="5105948" cy="3403965"/>
          </a:xfrm>
          <a:prstGeom prst="rect">
            <a:avLst/>
          </a:prstGeom>
        </p:spPr>
      </p:pic>
    </p:spTree>
    <p:custDataLst>
      <p:tags r:id="rId1"/>
    </p:custDataLst>
    <p:extLst>
      <p:ext uri="{BB962C8B-B14F-4D97-AF65-F5344CB8AC3E}">
        <p14:creationId xmlns:p14="http://schemas.microsoft.com/office/powerpoint/2010/main" val="192728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9" presetClass="emph" presetSubtype="0" fill="hold" grpId="0" nodeType="withEffect">
                                  <p:stCondLst>
                                    <p:cond delay="0"/>
                                  </p:stCondLst>
                                  <p:childTnLst>
                                    <p:animClr clrSpc="rgb" dir="cw">
                                      <p:cBhvr override="childStyle">
                                        <p:cTn id="11" dur="500" fill="hold"/>
                                        <p:tgtEl>
                                          <p:spTgt spid="7">
                                            <p:txEl>
                                              <p:pRg st="0" end="0"/>
                                            </p:txEl>
                                          </p:spTgt>
                                        </p:tgtEl>
                                        <p:attrNameLst>
                                          <p:attrName>style.color</p:attrName>
                                        </p:attrNameLst>
                                      </p:cBhvr>
                                      <p:to>
                                        <a:srgbClr val="FF0000"/>
                                      </p:to>
                                    </p:animClr>
                                    <p:animClr clrSpc="rgb" dir="cw">
                                      <p:cBhvr>
                                        <p:cTn id="12" dur="500" fill="hold"/>
                                        <p:tgtEl>
                                          <p:spTgt spid="7">
                                            <p:txEl>
                                              <p:pRg st="0" end="0"/>
                                            </p:txEl>
                                          </p:spTgt>
                                        </p:tgtEl>
                                        <p:attrNameLst>
                                          <p:attrName>fillcolor</p:attrName>
                                        </p:attrNameLst>
                                      </p:cBhvr>
                                      <p:to>
                                        <a:srgbClr val="FF0000"/>
                                      </p:to>
                                    </p:animClr>
                                    <p:set>
                                      <p:cBhvr>
                                        <p:cTn id="13" dur="500" fill="hold"/>
                                        <p:tgtEl>
                                          <p:spTgt spid="7">
                                            <p:txEl>
                                              <p:pRg st="0" end="0"/>
                                            </p:txEl>
                                          </p:spTgt>
                                        </p:tgtEl>
                                        <p:attrNameLst>
                                          <p:attrName>fill.type</p:attrName>
                                        </p:attrNameLst>
                                      </p:cBhvr>
                                      <p:to>
                                        <p:strVal val="solid"/>
                                      </p:to>
                                    </p:set>
                                    <p:set>
                                      <p:cBhvr>
                                        <p:cTn id="14"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Nondiscrimination Statement</a:t>
            </a:r>
            <a:endParaRPr lang="en-US" dirty="0"/>
          </a:p>
        </p:txBody>
      </p:sp>
      <p:sp>
        <p:nvSpPr>
          <p:cNvPr id="3" name="Content Placeholder 2"/>
          <p:cNvSpPr>
            <a:spLocks noGrp="1"/>
          </p:cNvSpPr>
          <p:nvPr>
            <p:ph idx="1"/>
          </p:nvPr>
        </p:nvSpPr>
        <p:spPr>
          <a:xfrm>
            <a:off x="628650" y="1463040"/>
            <a:ext cx="7886700" cy="5134530"/>
          </a:xfrm>
        </p:spPr>
        <p:txBody>
          <a:bodyPr>
            <a:normAutofit fontScale="25000" lnSpcReduction="20000"/>
          </a:bodyPr>
          <a:lstStyle/>
          <a:p>
            <a:pPr marL="0" indent="0">
              <a:buNone/>
            </a:pPr>
            <a:r>
              <a:rPr lang="en-US" sz="48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a:t>
            </a:r>
            <a:r>
              <a:rPr lang="en-US" sz="4800" dirty="0" smtClean="0"/>
              <a:t>color</a:t>
            </a:r>
            <a:r>
              <a:rPr lang="en-US" sz="4800" dirty="0"/>
              <a:t>, national origin, sex, disability, age, or reprisal or retaliation for prior civil rights activity in any program or activity conducted or funded by USDA.  </a:t>
            </a:r>
          </a:p>
          <a:p>
            <a:pPr marL="0" indent="0">
              <a:buNone/>
            </a:pPr>
            <a:r>
              <a:rPr lang="en-US" sz="48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r>
              <a:rPr lang="en-US" sz="4800" dirty="0" smtClean="0"/>
              <a:t>.</a:t>
            </a:r>
            <a:endParaRPr lang="en-US" sz="4800" dirty="0"/>
          </a:p>
          <a:p>
            <a:pPr marL="0" indent="0">
              <a:buNone/>
            </a:pPr>
            <a:r>
              <a:rPr lang="en-US" sz="4800" dirty="0"/>
              <a:t>To file a program complaint of discrimination, complete the USDA Program Discrimination Complaint Form, (AD-3027) found online at: How to File a Complaint </a:t>
            </a:r>
            <a:r>
              <a:rPr lang="en-US" sz="4800" dirty="0" smtClean="0"/>
              <a:t> </a:t>
            </a:r>
            <a:r>
              <a:rPr lang="en-US" sz="4800" dirty="0" smtClean="0">
                <a:hlinkClick r:id="rId3"/>
              </a:rPr>
              <a:t>http</a:t>
            </a:r>
            <a:r>
              <a:rPr lang="en-US" sz="4800" dirty="0">
                <a:hlinkClick r:id="rId3"/>
              </a:rPr>
              <a:t>://</a:t>
            </a:r>
            <a:r>
              <a:rPr lang="en-US" sz="4800" dirty="0" smtClean="0">
                <a:hlinkClick r:id="rId3"/>
              </a:rPr>
              <a:t>www.ascr.usda.gov/complaint_filing_cust.html</a:t>
            </a:r>
            <a:r>
              <a:rPr lang="en-US" sz="4800" dirty="0" smtClean="0"/>
              <a:t>, and </a:t>
            </a:r>
            <a:r>
              <a:rPr lang="en-US" sz="4800" dirty="0"/>
              <a:t>at any USDA office, or write a letter addressed to USDA and provide in the letter all of the information requested in the form. To request a copy of the complaint form, call (866) 632-9992. Submit your completed form or letter to USDA by: </a:t>
            </a:r>
          </a:p>
          <a:p>
            <a:endParaRPr lang="en-US" sz="4800" u="sng" dirty="0"/>
          </a:p>
          <a:p>
            <a:pPr marL="0" indent="0">
              <a:buNone/>
            </a:pPr>
            <a:r>
              <a:rPr lang="en-US" sz="4800" dirty="0"/>
              <a:t>(</a:t>
            </a:r>
            <a:r>
              <a:rPr lang="en-US" sz="4800" dirty="0" smtClean="0"/>
              <a:t>1) mail</a:t>
            </a:r>
            <a:r>
              <a:rPr lang="en-US" sz="4800" dirty="0"/>
              <a:t>: U.S. Department of Agriculture </a:t>
            </a:r>
          </a:p>
          <a:p>
            <a:pPr marL="0" indent="0">
              <a:buNone/>
            </a:pPr>
            <a:r>
              <a:rPr lang="en-US" sz="4800" dirty="0"/>
              <a:t> </a:t>
            </a:r>
            <a:r>
              <a:rPr lang="en-US" sz="4800" dirty="0" smtClean="0"/>
              <a:t>      Office </a:t>
            </a:r>
            <a:r>
              <a:rPr lang="en-US" sz="4800" dirty="0"/>
              <a:t>of the Assistant Secretary for Civil Rights </a:t>
            </a:r>
          </a:p>
          <a:p>
            <a:pPr marL="0" indent="0">
              <a:buNone/>
            </a:pPr>
            <a:r>
              <a:rPr lang="en-US" sz="4800" dirty="0" smtClean="0"/>
              <a:t>       1400 </a:t>
            </a:r>
            <a:r>
              <a:rPr lang="en-US" sz="4800" dirty="0"/>
              <a:t>Independence Avenue, SW </a:t>
            </a:r>
          </a:p>
          <a:p>
            <a:pPr marL="0" indent="0">
              <a:buNone/>
            </a:pPr>
            <a:r>
              <a:rPr lang="en-US" sz="4800" dirty="0" smtClean="0"/>
              <a:t>       Washington</a:t>
            </a:r>
            <a:r>
              <a:rPr lang="en-US" sz="4800" dirty="0"/>
              <a:t>, D.C. 20250-9410; </a:t>
            </a:r>
          </a:p>
          <a:p>
            <a:endParaRPr lang="en-US" sz="4800" dirty="0"/>
          </a:p>
          <a:p>
            <a:pPr marL="0" indent="0">
              <a:buNone/>
            </a:pPr>
            <a:r>
              <a:rPr lang="en-US" sz="4800" dirty="0" smtClean="0"/>
              <a:t> (</a:t>
            </a:r>
            <a:r>
              <a:rPr lang="en-US" sz="4800" dirty="0"/>
              <a:t>2) </a:t>
            </a:r>
            <a:r>
              <a:rPr lang="en-US" sz="4800" dirty="0" smtClean="0"/>
              <a:t>fax</a:t>
            </a:r>
            <a:r>
              <a:rPr lang="en-US" sz="4800" dirty="0"/>
              <a:t>: (202) 690-7442; or </a:t>
            </a:r>
          </a:p>
          <a:p>
            <a:endParaRPr lang="en-US" sz="4800" dirty="0"/>
          </a:p>
          <a:p>
            <a:pPr marL="0" indent="0">
              <a:buNone/>
            </a:pPr>
            <a:r>
              <a:rPr lang="en-US" sz="4800" dirty="0" smtClean="0"/>
              <a:t> (</a:t>
            </a:r>
            <a:r>
              <a:rPr lang="en-US" sz="4800" dirty="0"/>
              <a:t>3) </a:t>
            </a:r>
            <a:r>
              <a:rPr lang="en-US" sz="4800" dirty="0" smtClean="0"/>
              <a:t> email</a:t>
            </a:r>
            <a:r>
              <a:rPr lang="en-US" sz="4800" dirty="0"/>
              <a:t>: </a:t>
            </a:r>
            <a:r>
              <a:rPr lang="en-US" sz="4800" dirty="0" smtClean="0">
                <a:hlinkClick r:id="rId4"/>
              </a:rPr>
              <a:t>program.intake@usda.gov</a:t>
            </a:r>
            <a:r>
              <a:rPr lang="en-US" sz="4800" dirty="0" smtClean="0"/>
              <a:t> </a:t>
            </a:r>
            <a:endParaRPr lang="en-US" sz="4800" dirty="0"/>
          </a:p>
          <a:p>
            <a:endParaRPr lang="en-US" sz="4800" dirty="0"/>
          </a:p>
          <a:p>
            <a:pPr marL="0" indent="0">
              <a:buNone/>
            </a:pPr>
            <a:r>
              <a:rPr lang="en-US" sz="4800" dirty="0"/>
              <a:t>This institution is an equal opportunity provider.</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custDataLst>
      <p:tags r:id="rId1"/>
    </p:custDataLst>
    <p:extLst>
      <p:ext uri="{BB962C8B-B14F-4D97-AF65-F5344CB8AC3E}">
        <p14:creationId xmlns:p14="http://schemas.microsoft.com/office/powerpoint/2010/main" val="3317102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Large Grains at Breakfast</a:t>
            </a:r>
            <a:endParaRPr lang="en-US" dirty="0"/>
          </a:p>
        </p:txBody>
      </p:sp>
      <p:sp>
        <p:nvSpPr>
          <p:cNvPr id="2" name="Content Placeholder 1"/>
          <p:cNvSpPr>
            <a:spLocks noGrp="1"/>
          </p:cNvSpPr>
          <p:nvPr>
            <p:ph idx="1"/>
          </p:nvPr>
        </p:nvSpPr>
        <p:spPr>
          <a:xfrm>
            <a:off x="635827" y="3636335"/>
            <a:ext cx="8327419" cy="2438142"/>
          </a:xfrm>
        </p:spPr>
        <p:txBody>
          <a:bodyPr/>
          <a:lstStyle/>
          <a:p>
            <a:pPr marL="457200" lvl="0" indent="-457200">
              <a:buClr>
                <a:srgbClr val="ABC178"/>
              </a:buClr>
              <a:buFont typeface="Wingdings" pitchFamily="2" charset="2"/>
              <a:buChar char="§"/>
              <a:defRPr/>
            </a:pPr>
            <a:r>
              <a:rPr lang="en-US" sz="2600" dirty="0">
                <a:solidFill>
                  <a:srgbClr val="8C8C96">
                    <a:lumMod val="50000"/>
                  </a:srgbClr>
                </a:solidFill>
              </a:rPr>
              <a:t>A large grain </a:t>
            </a:r>
            <a:r>
              <a:rPr lang="en-US" sz="2600" dirty="0" smtClean="0">
                <a:solidFill>
                  <a:srgbClr val="8C8C96">
                    <a:lumMod val="50000"/>
                  </a:srgbClr>
                </a:solidFill>
              </a:rPr>
              <a:t>can count </a:t>
            </a:r>
            <a:r>
              <a:rPr lang="en-US" sz="2600" dirty="0">
                <a:solidFill>
                  <a:srgbClr val="8C8C96">
                    <a:lumMod val="50000"/>
                  </a:srgbClr>
                </a:solidFill>
              </a:rPr>
              <a:t>as more than one food item for purposes of OVS in breakfast</a:t>
            </a:r>
          </a:p>
          <a:p>
            <a:pPr marL="736092" lvl="1" indent="-342900">
              <a:buClr>
                <a:srgbClr val="FAAB67"/>
              </a:buClr>
              <a:buFont typeface="Wingdings" pitchFamily="2" charset="2"/>
              <a:buChar char="§"/>
              <a:defRPr/>
            </a:pPr>
            <a:r>
              <a:rPr lang="en-US" sz="2600" dirty="0">
                <a:solidFill>
                  <a:srgbClr val="8C8C96">
                    <a:lumMod val="50000"/>
                  </a:srgbClr>
                </a:solidFill>
              </a:rPr>
              <a:t>e.g. 2 oz. eq. muffin = 2 food items</a:t>
            </a:r>
          </a:p>
          <a:p>
            <a:endParaRPr lang="en-US" dirty="0"/>
          </a:p>
        </p:txBody>
      </p:sp>
      <p:graphicFrame>
        <p:nvGraphicFramePr>
          <p:cNvPr id="5" name="Diagram 4"/>
          <p:cNvGraphicFramePr/>
          <p:nvPr>
            <p:extLst>
              <p:ext uri="{D42A27DB-BD31-4B8C-83A1-F6EECF244321}">
                <p14:modId xmlns:p14="http://schemas.microsoft.com/office/powerpoint/2010/main" val="3308643705"/>
              </p:ext>
            </p:extLst>
          </p:nvPr>
        </p:nvGraphicFramePr>
        <p:xfrm>
          <a:off x="893136" y="1948091"/>
          <a:ext cx="7089896" cy="1385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315569" y="1264262"/>
            <a:ext cx="1828800" cy="492443"/>
          </a:xfrm>
          <a:prstGeom prst="rect">
            <a:avLst/>
          </a:prstGeom>
          <a:noFill/>
        </p:spPr>
        <p:txBody>
          <a:bodyPr wrap="square" rtlCol="0">
            <a:spAutoFit/>
          </a:bodyPr>
          <a:lstStyle/>
          <a:p>
            <a:r>
              <a:rPr lang="en-US" sz="2600" b="1" dirty="0" smtClean="0"/>
              <a:t>Component</a:t>
            </a:r>
            <a:endParaRPr lang="en-US" sz="2600" b="1" dirty="0"/>
          </a:p>
        </p:txBody>
      </p:sp>
      <p:sp>
        <p:nvSpPr>
          <p:cNvPr id="7" name="TextBox 6"/>
          <p:cNvSpPr txBox="1"/>
          <p:nvPr/>
        </p:nvSpPr>
        <p:spPr>
          <a:xfrm>
            <a:off x="5581251" y="1264261"/>
            <a:ext cx="1828800" cy="492443"/>
          </a:xfrm>
          <a:prstGeom prst="rect">
            <a:avLst/>
          </a:prstGeom>
          <a:noFill/>
        </p:spPr>
        <p:txBody>
          <a:bodyPr wrap="square" rtlCol="0">
            <a:spAutoFit/>
          </a:bodyPr>
          <a:lstStyle/>
          <a:p>
            <a:r>
              <a:rPr lang="en-US" sz="2600" b="1" dirty="0" smtClean="0"/>
              <a:t>Item</a:t>
            </a:r>
          </a:p>
        </p:txBody>
      </p:sp>
      <p:sp>
        <p:nvSpPr>
          <p:cNvPr id="8" name="Down Arrow 7"/>
          <p:cNvSpPr/>
          <p:nvPr/>
        </p:nvSpPr>
        <p:spPr>
          <a:xfrm>
            <a:off x="2092083" y="1680460"/>
            <a:ext cx="137886" cy="47278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859552" y="1680460"/>
            <a:ext cx="137886" cy="47278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64916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Offering?</a:t>
            </a:r>
            <a:endParaRPr lang="en-US" dirty="0"/>
          </a:p>
        </p:txBody>
      </p:sp>
      <p:sp>
        <p:nvSpPr>
          <p:cNvPr id="3" name="Text Placeholder 2"/>
          <p:cNvSpPr>
            <a:spLocks noGrp="1"/>
          </p:cNvSpPr>
          <p:nvPr>
            <p:ph idx="1"/>
          </p:nvPr>
        </p:nvSpPr>
        <p:spPr/>
        <p:txBody>
          <a:bodyPr/>
          <a:lstStyle/>
          <a:p>
            <a:endParaRPr lang="en-US" u="sng" dirty="0" smtClean="0"/>
          </a:p>
          <a:p>
            <a:endParaRPr lang="en-US" u="sng" dirty="0"/>
          </a:p>
          <a:p>
            <a:endParaRPr lang="en-US" u="sng" dirty="0" smtClean="0"/>
          </a:p>
          <a:p>
            <a:endParaRPr lang="en-US" u="sng" dirty="0"/>
          </a:p>
          <a:p>
            <a:endParaRPr lang="en-US" u="sng" dirty="0" smtClean="0"/>
          </a:p>
        </p:txBody>
      </p:sp>
      <p:sp>
        <p:nvSpPr>
          <p:cNvPr id="4" name="Text Placeholder 2"/>
          <p:cNvSpPr txBox="1">
            <a:spLocks/>
          </p:cNvSpPr>
          <p:nvPr/>
        </p:nvSpPr>
        <p:spPr>
          <a:xfrm>
            <a:off x="975229" y="4186484"/>
            <a:ext cx="2035969" cy="428625"/>
          </a:xfrm>
          <a:prstGeom prst="rect">
            <a:avLst/>
          </a:prstGeom>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2250" u="sng" kern="0" dirty="0">
                <a:solidFill>
                  <a:prstClr val="white"/>
                </a:solidFill>
              </a:rPr>
              <a:t>Offered</a:t>
            </a:r>
          </a:p>
        </p:txBody>
      </p:sp>
      <p:sp>
        <p:nvSpPr>
          <p:cNvPr id="7" name="Text Placeholder 2"/>
          <p:cNvSpPr txBox="1">
            <a:spLocks/>
          </p:cNvSpPr>
          <p:nvPr/>
        </p:nvSpPr>
        <p:spPr>
          <a:xfrm>
            <a:off x="5181933" y="1831915"/>
            <a:ext cx="3019350" cy="739560"/>
          </a:xfrm>
          <a:prstGeom prst="rect">
            <a:avLst/>
          </a:prstGeom>
          <a:ln>
            <a:noFill/>
          </a:ln>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4219" b="1" kern="0" dirty="0" smtClean="0">
                <a:solidFill>
                  <a:srgbClr val="00B050"/>
                </a:solidFill>
                <a:effectLst>
                  <a:outerShdw blurRad="38100" dist="38100" dir="2700000" algn="tl">
                    <a:srgbClr val="000000">
                      <a:alpha val="43137"/>
                    </a:srgbClr>
                  </a:outerShdw>
                </a:effectLst>
              </a:rPr>
              <a:t>YES</a:t>
            </a:r>
            <a:endParaRPr lang="en-US" sz="4219" b="1" kern="0" dirty="0">
              <a:solidFill>
                <a:srgbClr val="00B050"/>
              </a:solidFill>
              <a:effectLst>
                <a:outerShdw blurRad="38100" dist="38100" dir="2700000" algn="tl">
                  <a:srgbClr val="000000">
                    <a:alpha val="43137"/>
                  </a:srgbClr>
                </a:outerShdw>
              </a:effectLst>
            </a:endParaRPr>
          </a:p>
        </p:txBody>
      </p:sp>
      <p:sp>
        <p:nvSpPr>
          <p:cNvPr id="12" name="TextBox 11"/>
          <p:cNvSpPr txBox="1"/>
          <p:nvPr/>
        </p:nvSpPr>
        <p:spPr>
          <a:xfrm>
            <a:off x="628650" y="5356670"/>
            <a:ext cx="3921646" cy="1542209"/>
          </a:xfrm>
          <a:prstGeom prst="rect">
            <a:avLst/>
          </a:prstGeom>
          <a:noFill/>
        </p:spPr>
        <p:txBody>
          <a:bodyPr wrap="square" lIns="64257" tIns="32127" rIns="64257" bIns="32127" rtlCol="0">
            <a:spAutoFit/>
          </a:bodyPr>
          <a:lstStyle/>
          <a:p>
            <a:pPr defTabSz="457200"/>
            <a:r>
              <a:rPr lang="en-US" sz="2400" dirty="0" smtClean="0">
                <a:solidFill>
                  <a:prstClr val="black"/>
                </a:solidFill>
                <a:latin typeface="Museo Slab 500" panose="02000000000000000000" pitchFamily="50" charset="0"/>
              </a:rPr>
              <a:t>Breakfast Bar: </a:t>
            </a:r>
            <a:r>
              <a:rPr lang="en-US" sz="2400" dirty="0">
                <a:solidFill>
                  <a:prstClr val="black"/>
                </a:solidFill>
                <a:latin typeface="Museo Slab 500" panose="02000000000000000000" pitchFamily="50" charset="0"/>
              </a:rPr>
              <a:t>2</a:t>
            </a:r>
            <a:r>
              <a:rPr lang="en-US" sz="2400" dirty="0" smtClean="0">
                <a:solidFill>
                  <a:prstClr val="black"/>
                </a:solidFill>
                <a:latin typeface="Museo Slab 500" panose="02000000000000000000" pitchFamily="50" charset="0"/>
              </a:rPr>
              <a:t> </a:t>
            </a:r>
            <a:r>
              <a:rPr lang="en-US" sz="2400" dirty="0">
                <a:solidFill>
                  <a:prstClr val="black"/>
                </a:solidFill>
                <a:latin typeface="Museo Slab 500" panose="02000000000000000000" pitchFamily="50" charset="0"/>
              </a:rPr>
              <a:t>oz. eq.</a:t>
            </a:r>
          </a:p>
          <a:p>
            <a:pPr defTabSz="457200"/>
            <a:r>
              <a:rPr lang="en-US" sz="2400" dirty="0" smtClean="0">
                <a:solidFill>
                  <a:prstClr val="black"/>
                </a:solidFill>
                <a:latin typeface="Museo Slab 500" panose="02000000000000000000" pitchFamily="50" charset="0"/>
              </a:rPr>
              <a:t>Orange: ½ cup</a:t>
            </a:r>
          </a:p>
          <a:p>
            <a:pPr defTabSz="457200"/>
            <a:r>
              <a:rPr lang="en-US" sz="2400" dirty="0" smtClean="0">
                <a:solidFill>
                  <a:prstClr val="black"/>
                </a:solidFill>
                <a:latin typeface="Museo Slab 500" panose="02000000000000000000" pitchFamily="50" charset="0"/>
              </a:rPr>
              <a:t>Milk</a:t>
            </a:r>
            <a:r>
              <a:rPr lang="en-US" sz="2400" dirty="0">
                <a:solidFill>
                  <a:prstClr val="black"/>
                </a:solidFill>
                <a:latin typeface="Museo Slab 500" panose="02000000000000000000" pitchFamily="50" charset="0"/>
              </a:rPr>
              <a:t>: 1 Cup</a:t>
            </a:r>
          </a:p>
          <a:p>
            <a:pPr defTabSz="457200"/>
            <a:endParaRPr lang="en-US" sz="2400" dirty="0">
              <a:solidFill>
                <a:prstClr val="black"/>
              </a:solidFill>
              <a:latin typeface="Museo Slab 500" panose="02000000000000000000" pitchFamily="50"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1463040"/>
            <a:ext cx="4990358" cy="3326905"/>
          </a:xfrm>
          <a:prstGeom prst="rect">
            <a:avLst/>
          </a:prstGeom>
        </p:spPr>
      </p:pic>
    </p:spTree>
    <p:custDataLst>
      <p:tags r:id="rId1"/>
    </p:custDataLst>
    <p:extLst>
      <p:ext uri="{BB962C8B-B14F-4D97-AF65-F5344CB8AC3E}">
        <p14:creationId xmlns:p14="http://schemas.microsoft.com/office/powerpoint/2010/main" val="98624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9" presetClass="emph" presetSubtype="0" fill="hold" grpId="0" nodeType="withEffect">
                                  <p:stCondLst>
                                    <p:cond delay="0"/>
                                  </p:stCondLst>
                                  <p:childTnLst>
                                    <p:animClr clrSpc="rgb" dir="cw">
                                      <p:cBhvr override="childStyle">
                                        <p:cTn id="11" dur="500" fill="hold"/>
                                        <p:tgtEl>
                                          <p:spTgt spid="7">
                                            <p:txEl>
                                              <p:pRg st="0" end="0"/>
                                            </p:txEl>
                                          </p:spTgt>
                                        </p:tgtEl>
                                        <p:attrNameLst>
                                          <p:attrName>style.color</p:attrName>
                                        </p:attrNameLst>
                                      </p:cBhvr>
                                      <p:to>
                                        <a:srgbClr val="FF0000"/>
                                      </p:to>
                                    </p:animClr>
                                    <p:animClr clrSpc="rgb" dir="cw">
                                      <p:cBhvr>
                                        <p:cTn id="12" dur="500" fill="hold"/>
                                        <p:tgtEl>
                                          <p:spTgt spid="7">
                                            <p:txEl>
                                              <p:pRg st="0" end="0"/>
                                            </p:txEl>
                                          </p:spTgt>
                                        </p:tgtEl>
                                        <p:attrNameLst>
                                          <p:attrName>fillcolor</p:attrName>
                                        </p:attrNameLst>
                                      </p:cBhvr>
                                      <p:to>
                                        <a:srgbClr val="FF0000"/>
                                      </p:to>
                                    </p:animClr>
                                    <p:set>
                                      <p:cBhvr>
                                        <p:cTn id="13" dur="500" fill="hold"/>
                                        <p:tgtEl>
                                          <p:spTgt spid="7">
                                            <p:txEl>
                                              <p:pRg st="0" end="0"/>
                                            </p:txEl>
                                          </p:spTgt>
                                        </p:tgtEl>
                                        <p:attrNameLst>
                                          <p:attrName>fill.type</p:attrName>
                                        </p:attrNameLst>
                                      </p:cBhvr>
                                      <p:to>
                                        <p:strVal val="solid"/>
                                      </p:to>
                                    </p:set>
                                    <p:set>
                                      <p:cBhvr>
                                        <p:cTn id="14"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Reimbursable Breakfast?</a:t>
            </a:r>
          </a:p>
        </p:txBody>
      </p:sp>
      <p:sp>
        <p:nvSpPr>
          <p:cNvPr id="3" name="Text Placeholder 2"/>
          <p:cNvSpPr>
            <a:spLocks noGrp="1"/>
          </p:cNvSpPr>
          <p:nvPr>
            <p:ph idx="1"/>
          </p:nvPr>
        </p:nvSpPr>
        <p:spPr>
          <a:xfrm>
            <a:off x="274320" y="1463040"/>
            <a:ext cx="8241030" cy="4892040"/>
          </a:xfrm>
        </p:spPr>
        <p:txBody>
          <a:bodyPr/>
          <a:lstStyle/>
          <a:p>
            <a:endParaRPr lang="en-US" u="sng" dirty="0" smtClean="0"/>
          </a:p>
          <a:p>
            <a:endParaRPr lang="en-US" u="sng" dirty="0"/>
          </a:p>
          <a:p>
            <a:endParaRPr lang="en-US" u="sng" dirty="0" smtClean="0"/>
          </a:p>
          <a:p>
            <a:endParaRPr lang="en-US" u="sng" dirty="0"/>
          </a:p>
          <a:p>
            <a:endParaRPr lang="en-US" u="sng" dirty="0" smtClean="0"/>
          </a:p>
        </p:txBody>
      </p:sp>
      <p:sp>
        <p:nvSpPr>
          <p:cNvPr id="4" name="Text Placeholder 2"/>
          <p:cNvSpPr txBox="1">
            <a:spLocks/>
          </p:cNvSpPr>
          <p:nvPr/>
        </p:nvSpPr>
        <p:spPr>
          <a:xfrm>
            <a:off x="975229" y="4186484"/>
            <a:ext cx="2035969" cy="428625"/>
          </a:xfrm>
          <a:prstGeom prst="rect">
            <a:avLst/>
          </a:prstGeom>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2250" u="sng" kern="0" dirty="0">
                <a:solidFill>
                  <a:prstClr val="white"/>
                </a:solidFill>
              </a:rPr>
              <a:t>Offered</a:t>
            </a:r>
          </a:p>
        </p:txBody>
      </p:sp>
      <p:sp>
        <p:nvSpPr>
          <p:cNvPr id="7" name="Text Placeholder 2"/>
          <p:cNvSpPr txBox="1">
            <a:spLocks/>
          </p:cNvSpPr>
          <p:nvPr/>
        </p:nvSpPr>
        <p:spPr>
          <a:xfrm>
            <a:off x="5181933" y="1831915"/>
            <a:ext cx="3019350" cy="739560"/>
          </a:xfrm>
          <a:prstGeom prst="rect">
            <a:avLst/>
          </a:prstGeom>
          <a:ln>
            <a:noFill/>
          </a:ln>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4219" b="1" kern="0" dirty="0" smtClean="0">
                <a:solidFill>
                  <a:srgbClr val="FF0000"/>
                </a:solidFill>
                <a:effectLst>
                  <a:outerShdw blurRad="38100" dist="38100" dir="2700000" algn="tl">
                    <a:srgbClr val="000000">
                      <a:alpha val="43137"/>
                    </a:srgbClr>
                  </a:outerShdw>
                </a:effectLst>
              </a:rPr>
              <a:t>NO</a:t>
            </a:r>
            <a:endParaRPr lang="en-US" sz="4219" b="1" kern="0"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415352" y="5715630"/>
            <a:ext cx="3921646" cy="803545"/>
          </a:xfrm>
          <a:prstGeom prst="rect">
            <a:avLst/>
          </a:prstGeom>
          <a:noFill/>
        </p:spPr>
        <p:txBody>
          <a:bodyPr wrap="square" lIns="64257" tIns="32127" rIns="64257" bIns="32127" rtlCol="0">
            <a:spAutoFit/>
          </a:bodyPr>
          <a:lstStyle/>
          <a:p>
            <a:pPr defTabSz="457200"/>
            <a:r>
              <a:rPr lang="en-US" sz="2400" dirty="0" smtClean="0">
                <a:solidFill>
                  <a:prstClr val="black"/>
                </a:solidFill>
                <a:latin typeface="Museo Slab 500" panose="02000000000000000000" pitchFamily="50" charset="0"/>
              </a:rPr>
              <a:t>Milk: 1 cup</a:t>
            </a:r>
            <a:endParaRPr lang="en-US" sz="2400" dirty="0">
              <a:solidFill>
                <a:prstClr val="black"/>
              </a:solidFill>
              <a:latin typeface="Museo Slab 500" panose="02000000000000000000" pitchFamily="50" charset="0"/>
            </a:endParaRPr>
          </a:p>
          <a:p>
            <a:pPr defTabSz="457200"/>
            <a:r>
              <a:rPr lang="en-US" sz="2400" dirty="0" smtClean="0">
                <a:solidFill>
                  <a:prstClr val="black"/>
                </a:solidFill>
                <a:latin typeface="Museo Slab 500" panose="02000000000000000000" pitchFamily="50" charset="0"/>
              </a:rPr>
              <a:t>Orange: ½ cup</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 y="1463040"/>
            <a:ext cx="5280660" cy="3520440"/>
          </a:xfrm>
          <a:prstGeom prst="rect">
            <a:avLst/>
          </a:prstGeom>
        </p:spPr>
      </p:pic>
    </p:spTree>
    <p:custDataLst>
      <p:tags r:id="rId1"/>
    </p:custDataLst>
    <p:extLst>
      <p:ext uri="{BB962C8B-B14F-4D97-AF65-F5344CB8AC3E}">
        <p14:creationId xmlns:p14="http://schemas.microsoft.com/office/powerpoint/2010/main" val="11085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9" presetClass="emph" presetSubtype="0" fill="hold" grpId="0" nodeType="withEffect">
                                  <p:stCondLst>
                                    <p:cond delay="0"/>
                                  </p:stCondLst>
                                  <p:childTnLst>
                                    <p:animClr clrSpc="rgb" dir="cw">
                                      <p:cBhvr override="childStyle">
                                        <p:cTn id="11" dur="500" fill="hold"/>
                                        <p:tgtEl>
                                          <p:spTgt spid="7">
                                            <p:txEl>
                                              <p:pRg st="0" end="0"/>
                                            </p:txEl>
                                          </p:spTgt>
                                        </p:tgtEl>
                                        <p:attrNameLst>
                                          <p:attrName>style.color</p:attrName>
                                        </p:attrNameLst>
                                      </p:cBhvr>
                                      <p:to>
                                        <a:srgbClr val="FF0000"/>
                                      </p:to>
                                    </p:animClr>
                                    <p:animClr clrSpc="rgb" dir="cw">
                                      <p:cBhvr>
                                        <p:cTn id="12" dur="500" fill="hold"/>
                                        <p:tgtEl>
                                          <p:spTgt spid="7">
                                            <p:txEl>
                                              <p:pRg st="0" end="0"/>
                                            </p:txEl>
                                          </p:spTgt>
                                        </p:tgtEl>
                                        <p:attrNameLst>
                                          <p:attrName>fillcolor</p:attrName>
                                        </p:attrNameLst>
                                      </p:cBhvr>
                                      <p:to>
                                        <a:srgbClr val="FF0000"/>
                                      </p:to>
                                    </p:animClr>
                                    <p:set>
                                      <p:cBhvr>
                                        <p:cTn id="13" dur="500" fill="hold"/>
                                        <p:tgtEl>
                                          <p:spTgt spid="7">
                                            <p:txEl>
                                              <p:pRg st="0" end="0"/>
                                            </p:txEl>
                                          </p:spTgt>
                                        </p:tgtEl>
                                        <p:attrNameLst>
                                          <p:attrName>fill.type</p:attrName>
                                        </p:attrNameLst>
                                      </p:cBhvr>
                                      <p:to>
                                        <p:strVal val="solid"/>
                                      </p:to>
                                    </p:set>
                                    <p:set>
                                      <p:cBhvr>
                                        <p:cTn id="14"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Reimbursable Breakfast?</a:t>
            </a:r>
          </a:p>
        </p:txBody>
      </p:sp>
      <p:sp>
        <p:nvSpPr>
          <p:cNvPr id="3" name="Text Placeholder 2"/>
          <p:cNvSpPr>
            <a:spLocks noGrp="1"/>
          </p:cNvSpPr>
          <p:nvPr>
            <p:ph idx="1"/>
          </p:nvPr>
        </p:nvSpPr>
        <p:spPr>
          <a:xfrm>
            <a:off x="274320" y="1463040"/>
            <a:ext cx="8241030" cy="5193792"/>
          </a:xfrm>
        </p:spPr>
        <p:txBody>
          <a:bodyPr/>
          <a:lstStyle/>
          <a:p>
            <a:endParaRPr lang="en-US" u="sng" dirty="0" smtClean="0"/>
          </a:p>
          <a:p>
            <a:endParaRPr lang="en-US" u="sng" dirty="0"/>
          </a:p>
          <a:p>
            <a:endParaRPr lang="en-US" u="sng" dirty="0" smtClean="0"/>
          </a:p>
          <a:p>
            <a:endParaRPr lang="en-US" u="sng" dirty="0"/>
          </a:p>
          <a:p>
            <a:endParaRPr lang="en-US" u="sng" dirty="0" smtClean="0"/>
          </a:p>
        </p:txBody>
      </p:sp>
      <p:sp>
        <p:nvSpPr>
          <p:cNvPr id="4" name="Text Placeholder 2"/>
          <p:cNvSpPr txBox="1">
            <a:spLocks/>
          </p:cNvSpPr>
          <p:nvPr/>
        </p:nvSpPr>
        <p:spPr>
          <a:xfrm>
            <a:off x="975229" y="4186484"/>
            <a:ext cx="2035969" cy="428625"/>
          </a:xfrm>
          <a:prstGeom prst="rect">
            <a:avLst/>
          </a:prstGeom>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2250" u="sng" kern="0" dirty="0">
                <a:solidFill>
                  <a:prstClr val="white"/>
                </a:solidFill>
              </a:rPr>
              <a:t>Offered</a:t>
            </a:r>
          </a:p>
        </p:txBody>
      </p:sp>
      <p:sp>
        <p:nvSpPr>
          <p:cNvPr id="7" name="Text Placeholder 2"/>
          <p:cNvSpPr txBox="1">
            <a:spLocks/>
          </p:cNvSpPr>
          <p:nvPr/>
        </p:nvSpPr>
        <p:spPr>
          <a:xfrm>
            <a:off x="5181933" y="1831915"/>
            <a:ext cx="3019350" cy="739560"/>
          </a:xfrm>
          <a:prstGeom prst="rect">
            <a:avLst/>
          </a:prstGeom>
          <a:ln>
            <a:noFill/>
          </a:ln>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4219" b="1" kern="0" dirty="0">
                <a:solidFill>
                  <a:srgbClr val="00B050"/>
                </a:solidFill>
                <a:effectLst>
                  <a:outerShdw blurRad="38100" dist="38100" dir="2700000" algn="tl">
                    <a:srgbClr val="000000">
                      <a:alpha val="43137"/>
                    </a:srgbClr>
                  </a:outerShdw>
                </a:effectLst>
              </a:rPr>
              <a:t>YES</a:t>
            </a:r>
          </a:p>
        </p:txBody>
      </p:sp>
      <p:sp>
        <p:nvSpPr>
          <p:cNvPr id="12" name="TextBox 11"/>
          <p:cNvSpPr txBox="1"/>
          <p:nvPr/>
        </p:nvSpPr>
        <p:spPr>
          <a:xfrm>
            <a:off x="415352" y="5715630"/>
            <a:ext cx="3921646" cy="803545"/>
          </a:xfrm>
          <a:prstGeom prst="rect">
            <a:avLst/>
          </a:prstGeom>
          <a:noFill/>
        </p:spPr>
        <p:txBody>
          <a:bodyPr wrap="square" lIns="64257" tIns="32127" rIns="64257" bIns="32127" rtlCol="0">
            <a:spAutoFit/>
          </a:bodyPr>
          <a:lstStyle/>
          <a:p>
            <a:pPr defTabSz="457200"/>
            <a:r>
              <a:rPr lang="en-US" sz="2400" dirty="0">
                <a:solidFill>
                  <a:prstClr val="black"/>
                </a:solidFill>
                <a:latin typeface="Museo Slab 500" panose="02000000000000000000" pitchFamily="50" charset="0"/>
              </a:rPr>
              <a:t>Breakfast Bar: 2 oz. </a:t>
            </a:r>
            <a:r>
              <a:rPr lang="en-US" sz="2400" dirty="0" smtClean="0">
                <a:solidFill>
                  <a:prstClr val="black"/>
                </a:solidFill>
                <a:latin typeface="Museo Slab 500" panose="02000000000000000000" pitchFamily="50" charset="0"/>
              </a:rPr>
              <a:t>eq.</a:t>
            </a:r>
            <a:endParaRPr lang="en-US" sz="2400" dirty="0">
              <a:solidFill>
                <a:prstClr val="black"/>
              </a:solidFill>
              <a:latin typeface="Museo Slab 500" panose="02000000000000000000" pitchFamily="50" charset="0"/>
            </a:endParaRPr>
          </a:p>
          <a:p>
            <a:pPr defTabSz="457200"/>
            <a:r>
              <a:rPr lang="en-US" sz="2400" dirty="0" smtClean="0">
                <a:solidFill>
                  <a:prstClr val="black"/>
                </a:solidFill>
                <a:latin typeface="Museo Slab 500" panose="02000000000000000000" pitchFamily="50" charset="0"/>
              </a:rPr>
              <a:t>Orange: ½ cup</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465" y="1615440"/>
            <a:ext cx="4887468" cy="3258312"/>
          </a:xfrm>
          <a:prstGeom prst="rect">
            <a:avLst/>
          </a:prstGeom>
        </p:spPr>
      </p:pic>
    </p:spTree>
    <p:custDataLst>
      <p:tags r:id="rId1"/>
    </p:custDataLst>
    <p:extLst>
      <p:ext uri="{BB962C8B-B14F-4D97-AF65-F5344CB8AC3E}">
        <p14:creationId xmlns:p14="http://schemas.microsoft.com/office/powerpoint/2010/main" val="339132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9" presetClass="emph" presetSubtype="0" fill="hold" grpId="0" nodeType="withEffect">
                                  <p:stCondLst>
                                    <p:cond delay="0"/>
                                  </p:stCondLst>
                                  <p:childTnLst>
                                    <p:animClr clrSpc="rgb" dir="cw">
                                      <p:cBhvr override="childStyle">
                                        <p:cTn id="11" dur="500" fill="hold"/>
                                        <p:tgtEl>
                                          <p:spTgt spid="7">
                                            <p:txEl>
                                              <p:pRg st="0" end="0"/>
                                            </p:txEl>
                                          </p:spTgt>
                                        </p:tgtEl>
                                        <p:attrNameLst>
                                          <p:attrName>style.color</p:attrName>
                                        </p:attrNameLst>
                                      </p:cBhvr>
                                      <p:to>
                                        <a:srgbClr val="FF0000"/>
                                      </p:to>
                                    </p:animClr>
                                    <p:animClr clrSpc="rgb" dir="cw">
                                      <p:cBhvr>
                                        <p:cTn id="12" dur="500" fill="hold"/>
                                        <p:tgtEl>
                                          <p:spTgt spid="7">
                                            <p:txEl>
                                              <p:pRg st="0" end="0"/>
                                            </p:txEl>
                                          </p:spTgt>
                                        </p:tgtEl>
                                        <p:attrNameLst>
                                          <p:attrName>fillcolor</p:attrName>
                                        </p:attrNameLst>
                                      </p:cBhvr>
                                      <p:to>
                                        <a:srgbClr val="FF0000"/>
                                      </p:to>
                                    </p:animClr>
                                    <p:set>
                                      <p:cBhvr>
                                        <p:cTn id="13" dur="500" fill="hold"/>
                                        <p:tgtEl>
                                          <p:spTgt spid="7">
                                            <p:txEl>
                                              <p:pRg st="0" end="0"/>
                                            </p:txEl>
                                          </p:spTgt>
                                        </p:tgtEl>
                                        <p:attrNameLst>
                                          <p:attrName>fill.type</p:attrName>
                                        </p:attrNameLst>
                                      </p:cBhvr>
                                      <p:to>
                                        <p:strVal val="solid"/>
                                      </p:to>
                                    </p:set>
                                    <p:set>
                                      <p:cBhvr>
                                        <p:cTn id="14"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Grains-Meat/Meat </a:t>
            </a:r>
            <a:r>
              <a:rPr lang="en-US" dirty="0"/>
              <a:t>A</a:t>
            </a:r>
            <a:r>
              <a:rPr lang="en-US" dirty="0" smtClean="0"/>
              <a:t>lternate Combination </a:t>
            </a:r>
            <a:r>
              <a:rPr lang="en-US" dirty="0"/>
              <a:t>I</a:t>
            </a:r>
            <a:r>
              <a:rPr lang="en-US" dirty="0" smtClean="0"/>
              <a:t>tems</a:t>
            </a:r>
            <a:r>
              <a:rPr lang="en-US" dirty="0">
                <a:solidFill>
                  <a:srgbClr val="8C8C96">
                    <a:lumMod val="50000"/>
                  </a:srgbClr>
                </a:solidFill>
              </a:rPr>
              <a:t/>
            </a:r>
            <a:br>
              <a:rPr lang="en-US" dirty="0">
                <a:solidFill>
                  <a:srgbClr val="8C8C96">
                    <a:lumMod val="50000"/>
                  </a:srgbClr>
                </a:solidFill>
              </a:rPr>
            </a:br>
            <a:endParaRPr lang="en-US" dirty="0"/>
          </a:p>
        </p:txBody>
      </p:sp>
      <p:sp>
        <p:nvSpPr>
          <p:cNvPr id="2" name="Content Placeholder 1"/>
          <p:cNvSpPr>
            <a:spLocks noGrp="1"/>
          </p:cNvSpPr>
          <p:nvPr>
            <p:ph idx="1"/>
          </p:nvPr>
        </p:nvSpPr>
        <p:spPr>
          <a:xfrm>
            <a:off x="628650" y="1463040"/>
            <a:ext cx="4059728" cy="4640674"/>
          </a:xfrm>
        </p:spPr>
        <p:txBody>
          <a:bodyPr/>
          <a:lstStyle/>
          <a:p>
            <a:pPr marL="457200" lvl="1" indent="0">
              <a:buClr>
                <a:srgbClr val="FAAB67"/>
              </a:buClr>
              <a:buNone/>
            </a:pPr>
            <a:r>
              <a:rPr lang="en-US" sz="2600" dirty="0" smtClean="0">
                <a:solidFill>
                  <a:srgbClr val="8C8C96">
                    <a:lumMod val="50000"/>
                  </a:srgbClr>
                </a:solidFill>
              </a:rPr>
              <a:t>When </a:t>
            </a:r>
            <a:r>
              <a:rPr lang="en-US" sz="2600" dirty="0">
                <a:solidFill>
                  <a:srgbClr val="8C8C96">
                    <a:lumMod val="50000"/>
                  </a:srgbClr>
                </a:solidFill>
              </a:rPr>
              <a:t>counting the meat/meat alternate as grains, the </a:t>
            </a:r>
            <a:r>
              <a:rPr lang="en-US" sz="2600" dirty="0" smtClean="0">
                <a:solidFill>
                  <a:srgbClr val="8C8C96">
                    <a:lumMod val="50000"/>
                  </a:srgbClr>
                </a:solidFill>
              </a:rPr>
              <a:t>combination item </a:t>
            </a:r>
            <a:r>
              <a:rPr lang="en-US" sz="2600" dirty="0">
                <a:solidFill>
                  <a:srgbClr val="8C8C96">
                    <a:lumMod val="50000"/>
                  </a:srgbClr>
                </a:solidFill>
              </a:rPr>
              <a:t>may count as two food </a:t>
            </a:r>
            <a:r>
              <a:rPr lang="en-US" sz="2600" dirty="0" smtClean="0">
                <a:solidFill>
                  <a:srgbClr val="8C8C96">
                    <a:lumMod val="50000"/>
                  </a:srgbClr>
                </a:solidFill>
              </a:rPr>
              <a:t>items </a:t>
            </a:r>
          </a:p>
          <a:p>
            <a:pPr marL="457200" lvl="1" indent="0">
              <a:buClr>
                <a:srgbClr val="FAAB67"/>
              </a:buClr>
              <a:buNone/>
            </a:pPr>
            <a:r>
              <a:rPr lang="en-US" sz="2600" dirty="0" smtClean="0">
                <a:solidFill>
                  <a:srgbClr val="8C8C96">
                    <a:lumMod val="50000"/>
                  </a:srgbClr>
                </a:solidFill>
              </a:rPr>
              <a:t>Example</a:t>
            </a:r>
            <a:r>
              <a:rPr lang="en-US" sz="2600" dirty="0">
                <a:solidFill>
                  <a:srgbClr val="8C8C96">
                    <a:lumMod val="50000"/>
                  </a:srgbClr>
                </a:solidFill>
              </a:rPr>
              <a:t>: </a:t>
            </a:r>
            <a:r>
              <a:rPr lang="en-US" sz="2600" dirty="0" smtClean="0">
                <a:solidFill>
                  <a:srgbClr val="8C8C96">
                    <a:lumMod val="50000"/>
                  </a:srgbClr>
                </a:solidFill>
              </a:rPr>
              <a:t>Egg/Cheese Sandwich: </a:t>
            </a:r>
          </a:p>
          <a:p>
            <a:pPr lvl="3">
              <a:buClr>
                <a:srgbClr val="ABC178"/>
              </a:buClr>
            </a:pPr>
            <a:r>
              <a:rPr lang="en-US" sz="2600" dirty="0" smtClean="0">
                <a:solidFill>
                  <a:srgbClr val="8C8C96">
                    <a:lumMod val="50000"/>
                  </a:srgbClr>
                </a:solidFill>
              </a:rPr>
              <a:t>1 </a:t>
            </a:r>
            <a:r>
              <a:rPr lang="en-US" sz="2600" dirty="0">
                <a:solidFill>
                  <a:srgbClr val="8C8C96">
                    <a:lumMod val="50000"/>
                  </a:srgbClr>
                </a:solidFill>
              </a:rPr>
              <a:t>oz. eq. of </a:t>
            </a:r>
            <a:r>
              <a:rPr lang="en-US" sz="2600" dirty="0" smtClean="0">
                <a:solidFill>
                  <a:srgbClr val="8C8C96">
                    <a:lumMod val="50000"/>
                  </a:srgbClr>
                </a:solidFill>
              </a:rPr>
              <a:t>grains and 1 </a:t>
            </a:r>
            <a:r>
              <a:rPr lang="en-US" sz="2600" dirty="0">
                <a:solidFill>
                  <a:srgbClr val="8C8C96">
                    <a:lumMod val="50000"/>
                  </a:srgbClr>
                </a:solidFill>
              </a:rPr>
              <a:t>oz. eq. of </a:t>
            </a:r>
            <a:r>
              <a:rPr lang="en-US" sz="2600" dirty="0" smtClean="0">
                <a:solidFill>
                  <a:srgbClr val="8C8C96">
                    <a:lumMod val="50000"/>
                  </a:srgbClr>
                </a:solidFill>
              </a:rPr>
              <a:t>MMA </a:t>
            </a:r>
            <a:r>
              <a:rPr lang="en-US" sz="2600" dirty="0">
                <a:solidFill>
                  <a:srgbClr val="8C8C96">
                    <a:lumMod val="50000"/>
                  </a:srgbClr>
                </a:solidFill>
              </a:rPr>
              <a:t>counting as grains = 2 food items</a:t>
            </a:r>
          </a:p>
          <a:p>
            <a:endParaRPr lang="en-US" dirty="0"/>
          </a:p>
        </p:txBody>
      </p:sp>
      <p:pic>
        <p:nvPicPr>
          <p:cNvPr id="6"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4949508" y="1463040"/>
            <a:ext cx="4011612" cy="2674938"/>
          </a:xfrm>
        </p:spPr>
      </p:pic>
    </p:spTree>
    <p:custDataLst>
      <p:tags r:id="rId1"/>
    </p:custDataLst>
    <p:extLst>
      <p:ext uri="{BB962C8B-B14F-4D97-AF65-F5344CB8AC3E}">
        <p14:creationId xmlns:p14="http://schemas.microsoft.com/office/powerpoint/2010/main" val="990111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Reimbursable Breakfast?</a:t>
            </a:r>
          </a:p>
        </p:txBody>
      </p:sp>
      <p:sp>
        <p:nvSpPr>
          <p:cNvPr id="3" name="Text Placeholder 2"/>
          <p:cNvSpPr>
            <a:spLocks noGrp="1"/>
          </p:cNvSpPr>
          <p:nvPr>
            <p:ph idx="1"/>
          </p:nvPr>
        </p:nvSpPr>
        <p:spPr/>
        <p:txBody>
          <a:bodyPr/>
          <a:lstStyle/>
          <a:p>
            <a:endParaRPr lang="en-US" u="sng" dirty="0" smtClean="0"/>
          </a:p>
          <a:p>
            <a:endParaRPr lang="en-US" u="sng" dirty="0"/>
          </a:p>
          <a:p>
            <a:endParaRPr lang="en-US" u="sng" dirty="0" smtClean="0"/>
          </a:p>
          <a:p>
            <a:endParaRPr lang="en-US" u="sng" dirty="0"/>
          </a:p>
          <a:p>
            <a:endParaRPr lang="en-US" u="sng" dirty="0" smtClean="0"/>
          </a:p>
        </p:txBody>
      </p:sp>
      <p:sp>
        <p:nvSpPr>
          <p:cNvPr id="4" name="Text Placeholder 2"/>
          <p:cNvSpPr txBox="1">
            <a:spLocks/>
          </p:cNvSpPr>
          <p:nvPr/>
        </p:nvSpPr>
        <p:spPr>
          <a:xfrm>
            <a:off x="975229" y="4186484"/>
            <a:ext cx="2035969" cy="428625"/>
          </a:xfrm>
          <a:prstGeom prst="rect">
            <a:avLst/>
          </a:prstGeom>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2250" u="sng" kern="0" dirty="0">
                <a:solidFill>
                  <a:prstClr val="white"/>
                </a:solidFill>
              </a:rPr>
              <a:t>Offered</a:t>
            </a:r>
          </a:p>
        </p:txBody>
      </p:sp>
      <p:sp>
        <p:nvSpPr>
          <p:cNvPr id="7" name="Text Placeholder 2"/>
          <p:cNvSpPr txBox="1">
            <a:spLocks/>
          </p:cNvSpPr>
          <p:nvPr/>
        </p:nvSpPr>
        <p:spPr>
          <a:xfrm>
            <a:off x="5181933" y="1831915"/>
            <a:ext cx="3019350" cy="739560"/>
          </a:xfrm>
          <a:prstGeom prst="rect">
            <a:avLst/>
          </a:prstGeom>
          <a:ln>
            <a:noFill/>
          </a:ln>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4219" b="1" kern="0" dirty="0" smtClean="0">
                <a:solidFill>
                  <a:srgbClr val="00B050"/>
                </a:solidFill>
                <a:effectLst>
                  <a:outerShdw blurRad="38100" dist="38100" dir="2700000" algn="tl">
                    <a:srgbClr val="000000">
                      <a:alpha val="43137"/>
                    </a:srgbClr>
                  </a:outerShdw>
                </a:effectLst>
              </a:rPr>
              <a:t>YES</a:t>
            </a:r>
            <a:endParaRPr lang="en-US" sz="4219" b="1" kern="0" dirty="0">
              <a:solidFill>
                <a:srgbClr val="00B050"/>
              </a:solidFill>
              <a:effectLst>
                <a:outerShdw blurRad="38100" dist="38100" dir="2700000" algn="tl">
                  <a:srgbClr val="000000">
                    <a:alpha val="43137"/>
                  </a:srgbClr>
                </a:outerShdw>
              </a:effectLst>
            </a:endParaRPr>
          </a:p>
        </p:txBody>
      </p:sp>
      <p:sp>
        <p:nvSpPr>
          <p:cNvPr id="12" name="TextBox 11"/>
          <p:cNvSpPr txBox="1"/>
          <p:nvPr/>
        </p:nvSpPr>
        <p:spPr>
          <a:xfrm>
            <a:off x="415857" y="5227939"/>
            <a:ext cx="6275751" cy="803545"/>
          </a:xfrm>
          <a:prstGeom prst="rect">
            <a:avLst/>
          </a:prstGeom>
          <a:noFill/>
        </p:spPr>
        <p:txBody>
          <a:bodyPr wrap="square" lIns="64257" tIns="32127" rIns="64257" bIns="32127" rtlCol="0">
            <a:spAutoFit/>
          </a:bodyPr>
          <a:lstStyle/>
          <a:p>
            <a:pPr defTabSz="457200"/>
            <a:r>
              <a:rPr lang="en-US" sz="2400" dirty="0" smtClean="0">
                <a:solidFill>
                  <a:prstClr val="black"/>
                </a:solidFill>
                <a:latin typeface="Museo Slab 500" panose="02000000000000000000" pitchFamily="50" charset="0"/>
              </a:rPr>
              <a:t>Breakfast Sandwich 1oz eq. grain, 1MMA</a:t>
            </a:r>
          </a:p>
          <a:p>
            <a:pPr defTabSz="457200"/>
            <a:r>
              <a:rPr lang="en-US" sz="2400" dirty="0" smtClean="0">
                <a:solidFill>
                  <a:prstClr val="black"/>
                </a:solidFill>
                <a:latin typeface="Museo Slab 500" panose="02000000000000000000" pitchFamily="50" charset="0"/>
              </a:rPr>
              <a:t>Orange: ½ cup</a:t>
            </a:r>
            <a:endParaRPr lang="en-US" sz="2400" dirty="0">
              <a:solidFill>
                <a:prstClr val="black"/>
              </a:solidFill>
              <a:latin typeface="Museo Slab 500" panose="02000000000000000000" pitchFamily="50"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 y="1463040"/>
            <a:ext cx="4681728" cy="3121152"/>
          </a:xfrm>
          <a:prstGeom prst="rect">
            <a:avLst/>
          </a:prstGeom>
        </p:spPr>
      </p:pic>
    </p:spTree>
    <p:custDataLst>
      <p:tags r:id="rId1"/>
    </p:custDataLst>
    <p:extLst>
      <p:ext uri="{BB962C8B-B14F-4D97-AF65-F5344CB8AC3E}">
        <p14:creationId xmlns:p14="http://schemas.microsoft.com/office/powerpoint/2010/main" val="94407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9" presetClass="emph" presetSubtype="0" fill="hold" grpId="0" nodeType="withEffect">
                                  <p:stCondLst>
                                    <p:cond delay="0"/>
                                  </p:stCondLst>
                                  <p:childTnLst>
                                    <p:animClr clrSpc="rgb" dir="cw">
                                      <p:cBhvr override="childStyle">
                                        <p:cTn id="11" dur="500" fill="hold"/>
                                        <p:tgtEl>
                                          <p:spTgt spid="7">
                                            <p:txEl>
                                              <p:pRg st="0" end="0"/>
                                            </p:txEl>
                                          </p:spTgt>
                                        </p:tgtEl>
                                        <p:attrNameLst>
                                          <p:attrName>style.color</p:attrName>
                                        </p:attrNameLst>
                                      </p:cBhvr>
                                      <p:to>
                                        <a:srgbClr val="FF0000"/>
                                      </p:to>
                                    </p:animClr>
                                    <p:animClr clrSpc="rgb" dir="cw">
                                      <p:cBhvr>
                                        <p:cTn id="12" dur="500" fill="hold"/>
                                        <p:tgtEl>
                                          <p:spTgt spid="7">
                                            <p:txEl>
                                              <p:pRg st="0" end="0"/>
                                            </p:txEl>
                                          </p:spTgt>
                                        </p:tgtEl>
                                        <p:attrNameLst>
                                          <p:attrName>fillcolor</p:attrName>
                                        </p:attrNameLst>
                                      </p:cBhvr>
                                      <p:to>
                                        <a:srgbClr val="FF0000"/>
                                      </p:to>
                                    </p:animClr>
                                    <p:set>
                                      <p:cBhvr>
                                        <p:cTn id="13" dur="500" fill="hold"/>
                                        <p:tgtEl>
                                          <p:spTgt spid="7">
                                            <p:txEl>
                                              <p:pRg st="0" end="0"/>
                                            </p:txEl>
                                          </p:spTgt>
                                        </p:tgtEl>
                                        <p:attrNameLst>
                                          <p:attrName>fill.type</p:attrName>
                                        </p:attrNameLst>
                                      </p:cBhvr>
                                      <p:to>
                                        <p:strVal val="solid"/>
                                      </p:to>
                                    </p:set>
                                    <p:set>
                                      <p:cBhvr>
                                        <p:cTn id="14" dur="500"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457200" lvl="1" indent="0">
              <a:buClr>
                <a:srgbClr val="FAAB67"/>
              </a:buClr>
              <a:buNone/>
            </a:pPr>
            <a:endParaRPr lang="en-US" sz="2400" dirty="0" smtClean="0">
              <a:solidFill>
                <a:srgbClr val="8C8C96">
                  <a:lumMod val="50000"/>
                </a:srgbClr>
              </a:solidFill>
            </a:endParaRPr>
          </a:p>
          <a:p>
            <a:pPr marL="457200" lvl="1" indent="0">
              <a:buClr>
                <a:srgbClr val="FAAB67"/>
              </a:buClr>
              <a:buNone/>
            </a:pPr>
            <a:endParaRPr lang="en-US" sz="2400" dirty="0">
              <a:solidFill>
                <a:srgbClr val="8C8C96">
                  <a:lumMod val="50000"/>
                </a:srgbClr>
              </a:solidFill>
            </a:endParaRPr>
          </a:p>
          <a:p>
            <a:pPr marL="457200" lvl="1" indent="0">
              <a:buClr>
                <a:srgbClr val="FAAB67"/>
              </a:buClr>
              <a:buNone/>
            </a:pPr>
            <a:r>
              <a:rPr lang="en-US" sz="2400" dirty="0" smtClean="0">
                <a:solidFill>
                  <a:srgbClr val="8C8C96">
                    <a:lumMod val="50000"/>
                  </a:srgbClr>
                </a:solidFill>
              </a:rPr>
              <a:t>If </a:t>
            </a:r>
            <a:r>
              <a:rPr lang="en-US" sz="2400" dirty="0">
                <a:solidFill>
                  <a:srgbClr val="8C8C96">
                    <a:lumMod val="50000"/>
                  </a:srgbClr>
                </a:solidFill>
              </a:rPr>
              <a:t>a menu planner offers two different 1 oz. </a:t>
            </a:r>
            <a:r>
              <a:rPr lang="en-US" sz="2400" dirty="0" smtClean="0">
                <a:solidFill>
                  <a:srgbClr val="8C8C96">
                    <a:lumMod val="50000"/>
                  </a:srgbClr>
                </a:solidFill>
              </a:rPr>
              <a:t>eq. </a:t>
            </a:r>
            <a:r>
              <a:rPr lang="en-US" sz="2400" dirty="0">
                <a:solidFill>
                  <a:srgbClr val="8C8C96">
                    <a:lumMod val="50000"/>
                  </a:srgbClr>
                </a:solidFill>
              </a:rPr>
              <a:t>grain items at breakfast, a student </a:t>
            </a:r>
            <a:r>
              <a:rPr lang="en-US" sz="2400" i="1" dirty="0">
                <a:solidFill>
                  <a:srgbClr val="8C8C96">
                    <a:lumMod val="50000"/>
                  </a:srgbClr>
                </a:solidFill>
              </a:rPr>
              <a:t>may</a:t>
            </a:r>
            <a:r>
              <a:rPr lang="en-US" sz="2400" dirty="0">
                <a:solidFill>
                  <a:srgbClr val="8C8C96">
                    <a:lumMod val="50000"/>
                  </a:srgbClr>
                </a:solidFill>
              </a:rPr>
              <a:t> be allowed to take two of the same grain and count as two </a:t>
            </a:r>
            <a:r>
              <a:rPr lang="en-US" sz="2400" dirty="0" smtClean="0">
                <a:solidFill>
                  <a:srgbClr val="8C8C96">
                    <a:lumMod val="50000"/>
                  </a:srgbClr>
                </a:solidFill>
              </a:rPr>
              <a:t>items</a:t>
            </a:r>
          </a:p>
          <a:p>
            <a:endParaRPr lang="en-US" dirty="0"/>
          </a:p>
        </p:txBody>
      </p:sp>
      <p:sp>
        <p:nvSpPr>
          <p:cNvPr id="3" name="Title 2"/>
          <p:cNvSpPr>
            <a:spLocks noGrp="1"/>
          </p:cNvSpPr>
          <p:nvPr>
            <p:ph type="title"/>
          </p:nvPr>
        </p:nvSpPr>
        <p:spPr/>
        <p:txBody>
          <a:bodyPr>
            <a:normAutofit fontScale="90000"/>
          </a:bodyPr>
          <a:lstStyle/>
          <a:p>
            <a:r>
              <a:rPr lang="en-US" dirty="0"/>
              <a:t>Allowing </a:t>
            </a:r>
            <a:r>
              <a:rPr lang="en-US" dirty="0" smtClean="0"/>
              <a:t>Students </a:t>
            </a:r>
            <a:r>
              <a:rPr lang="en-US" dirty="0"/>
              <a:t>to </a:t>
            </a:r>
            <a:r>
              <a:rPr lang="en-US" dirty="0" smtClean="0"/>
              <a:t>Take </a:t>
            </a:r>
            <a:r>
              <a:rPr lang="en-US" dirty="0"/>
              <a:t>T</a:t>
            </a:r>
            <a:r>
              <a:rPr lang="en-US" dirty="0" smtClean="0"/>
              <a:t>wo </a:t>
            </a:r>
            <a:r>
              <a:rPr lang="en-US" dirty="0"/>
              <a:t>of the </a:t>
            </a:r>
            <a:r>
              <a:rPr lang="en-US" dirty="0" smtClean="0"/>
              <a:t>Same </a:t>
            </a:r>
            <a:r>
              <a:rPr lang="en-US" dirty="0"/>
              <a:t>G</a:t>
            </a:r>
            <a:r>
              <a:rPr lang="en-US" dirty="0" smtClean="0"/>
              <a:t>rain </a:t>
            </a:r>
            <a:r>
              <a:rPr lang="en-US" dirty="0"/>
              <a:t>I</a:t>
            </a:r>
            <a:r>
              <a:rPr lang="en-US" dirty="0" smtClean="0"/>
              <a:t>tem</a:t>
            </a:r>
            <a:r>
              <a:rPr lang="en-US" dirty="0">
                <a:solidFill>
                  <a:srgbClr val="8C8C96">
                    <a:lumMod val="50000"/>
                  </a:srgbClr>
                </a:solidFill>
              </a:rPr>
              <a:t/>
            </a:r>
            <a:br>
              <a:rPr lang="en-US" dirty="0">
                <a:solidFill>
                  <a:srgbClr val="8C8C96">
                    <a:lumMod val="50000"/>
                  </a:srgbClr>
                </a:solidFill>
              </a:rPr>
            </a:br>
            <a:endParaRPr lang="en-US" dirty="0"/>
          </a:p>
        </p:txBody>
      </p:sp>
      <p:pic>
        <p:nvPicPr>
          <p:cNvPr id="6"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4741690" y="2326813"/>
            <a:ext cx="4011612" cy="2674938"/>
          </a:xfrm>
        </p:spPr>
      </p:pic>
    </p:spTree>
    <p:custDataLst>
      <p:tags r:id="rId1"/>
    </p:custDataLst>
    <p:extLst>
      <p:ext uri="{BB962C8B-B14F-4D97-AF65-F5344CB8AC3E}">
        <p14:creationId xmlns:p14="http://schemas.microsoft.com/office/powerpoint/2010/main" val="1533523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241030" cy="710141"/>
          </a:xfrm>
        </p:spPr>
        <p:txBody>
          <a:bodyPr/>
          <a:lstStyle/>
          <a:p>
            <a:r>
              <a:rPr lang="en-US" dirty="0"/>
              <a:t>Allowing </a:t>
            </a:r>
            <a:r>
              <a:rPr lang="en-US" dirty="0" smtClean="0"/>
              <a:t>Students </a:t>
            </a:r>
            <a:r>
              <a:rPr lang="en-US" dirty="0"/>
              <a:t>to </a:t>
            </a:r>
            <a:r>
              <a:rPr lang="en-US" dirty="0" smtClean="0"/>
              <a:t>Take </a:t>
            </a:r>
            <a:r>
              <a:rPr lang="en-US" dirty="0"/>
              <a:t>T</a:t>
            </a:r>
            <a:r>
              <a:rPr lang="en-US" dirty="0" smtClean="0"/>
              <a:t>wo </a:t>
            </a:r>
            <a:r>
              <a:rPr lang="en-US" dirty="0"/>
              <a:t>of the </a:t>
            </a:r>
            <a:r>
              <a:rPr lang="en-US" dirty="0" smtClean="0"/>
              <a:t>Same </a:t>
            </a:r>
            <a:r>
              <a:rPr lang="en-US" dirty="0"/>
              <a:t>G</a:t>
            </a:r>
            <a:r>
              <a:rPr lang="en-US" dirty="0" smtClean="0"/>
              <a:t>rain </a:t>
            </a:r>
            <a:r>
              <a:rPr lang="en-US" dirty="0"/>
              <a:t>I</a:t>
            </a:r>
            <a:r>
              <a:rPr lang="en-US" dirty="0" smtClean="0"/>
              <a:t>tem</a:t>
            </a:r>
            <a:endParaRPr lang="en-US" dirty="0"/>
          </a:p>
        </p:txBody>
      </p:sp>
      <p:sp>
        <p:nvSpPr>
          <p:cNvPr id="6" name="Text Placeholder 2"/>
          <p:cNvSpPr>
            <a:spLocks noGrp="1"/>
          </p:cNvSpPr>
          <p:nvPr>
            <p:ph idx="1"/>
          </p:nvPr>
        </p:nvSpPr>
        <p:spPr>
          <a:xfrm>
            <a:off x="510872" y="1463040"/>
            <a:ext cx="8004478" cy="4351338"/>
          </a:xfrm>
        </p:spPr>
        <p:txBody>
          <a:bodyPr/>
          <a:lstStyle/>
          <a:p>
            <a:endParaRPr lang="en-US" u="sng" dirty="0" smtClean="0"/>
          </a:p>
          <a:p>
            <a:endParaRPr lang="en-US" u="sng" dirty="0"/>
          </a:p>
          <a:p>
            <a:endParaRPr lang="en-US" u="sng" dirty="0" smtClean="0"/>
          </a:p>
          <a:p>
            <a:endParaRPr lang="en-US" u="sng" dirty="0"/>
          </a:p>
          <a:p>
            <a:endParaRPr lang="en-US" u="sng" dirty="0" smtClean="0"/>
          </a:p>
        </p:txBody>
      </p:sp>
      <p:sp>
        <p:nvSpPr>
          <p:cNvPr id="7" name="Text Placeholder 2"/>
          <p:cNvSpPr txBox="1">
            <a:spLocks/>
          </p:cNvSpPr>
          <p:nvPr/>
        </p:nvSpPr>
        <p:spPr>
          <a:xfrm>
            <a:off x="5480615" y="2818767"/>
            <a:ext cx="2460167" cy="442108"/>
          </a:xfrm>
          <a:prstGeom prst="rect">
            <a:avLst/>
          </a:prstGeom>
        </p:spPr>
        <p:txBody>
          <a:bodyPr vert="horz" lIns="64231" tIns="32114" rIns="64231" bIns="32114"/>
          <a:lstStyle>
            <a:lvl1pPr marL="342900" indent="-342900" algn="ctr" defTabSz="584200" rtl="0" eaLnBrk="0" fontAlgn="base" hangingPunct="0">
              <a:spcBef>
                <a:spcPts val="4200"/>
              </a:spcBef>
              <a:spcAft>
                <a:spcPct val="0"/>
              </a:spcAft>
              <a:defRPr sz="3200">
                <a:solidFill>
                  <a:schemeClr val="bg1"/>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r>
              <a:rPr lang="en-US" sz="2250" u="sng" kern="0" dirty="0">
                <a:solidFill>
                  <a:prstClr val="white"/>
                </a:solidFill>
              </a:rPr>
              <a:t>Selected</a:t>
            </a:r>
          </a:p>
        </p:txBody>
      </p:sp>
      <p:sp>
        <p:nvSpPr>
          <p:cNvPr id="3" name="TextBox 2"/>
          <p:cNvSpPr txBox="1"/>
          <p:nvPr/>
        </p:nvSpPr>
        <p:spPr>
          <a:xfrm>
            <a:off x="212002" y="5814378"/>
            <a:ext cx="4874944" cy="769690"/>
          </a:xfrm>
          <a:prstGeom prst="rect">
            <a:avLst/>
          </a:prstGeom>
          <a:noFill/>
        </p:spPr>
        <p:txBody>
          <a:bodyPr wrap="square" lIns="64257" tIns="32127" rIns="64257" bIns="32127" rtlCol="0">
            <a:spAutoFit/>
          </a:bodyPr>
          <a:lstStyle/>
          <a:p>
            <a:pPr defTabSz="457200"/>
            <a:r>
              <a:rPr lang="en-US" sz="2400" dirty="0" smtClean="0">
                <a:solidFill>
                  <a:prstClr val="black"/>
                </a:solidFill>
                <a:latin typeface="Museo Slab 500" panose="02000000000000000000" pitchFamily="50" charset="0"/>
              </a:rPr>
              <a:t>Two</a:t>
            </a:r>
            <a:r>
              <a:rPr lang="en-US" sz="2180" dirty="0" smtClean="0">
                <a:solidFill>
                  <a:prstClr val="black"/>
                </a:solidFill>
                <a:latin typeface="Museo Slab 500" panose="02000000000000000000" pitchFamily="50" charset="0"/>
              </a:rPr>
              <a:t> Slices of Toast: </a:t>
            </a:r>
            <a:r>
              <a:rPr lang="en-US" sz="2180" dirty="0">
                <a:solidFill>
                  <a:prstClr val="black"/>
                </a:solidFill>
                <a:latin typeface="Museo Slab 500" panose="02000000000000000000" pitchFamily="50" charset="0"/>
              </a:rPr>
              <a:t>1 oz. eq. </a:t>
            </a:r>
            <a:r>
              <a:rPr lang="en-US" sz="2180" dirty="0" smtClean="0">
                <a:solidFill>
                  <a:prstClr val="black"/>
                </a:solidFill>
                <a:latin typeface="Museo Slab 500" panose="02000000000000000000" pitchFamily="50" charset="0"/>
              </a:rPr>
              <a:t>each</a:t>
            </a:r>
          </a:p>
          <a:p>
            <a:pPr defTabSz="457200"/>
            <a:r>
              <a:rPr lang="en-US" sz="2180" dirty="0" smtClean="0">
                <a:solidFill>
                  <a:prstClr val="black"/>
                </a:solidFill>
                <a:latin typeface="Museo Slab 500" panose="02000000000000000000" pitchFamily="50" charset="0"/>
              </a:rPr>
              <a:t>Apple: 1 cup</a:t>
            </a:r>
            <a:endParaRPr lang="en-US" sz="2180" dirty="0">
              <a:solidFill>
                <a:prstClr val="black"/>
              </a:solidFill>
              <a:latin typeface="Museo Slab 500" panose="02000000000000000000" pitchFamily="50"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3637" y="1633103"/>
            <a:ext cx="5298948" cy="3532632"/>
          </a:xfrm>
          <a:prstGeom prst="rect">
            <a:avLst/>
          </a:prstGeom>
        </p:spPr>
      </p:pic>
    </p:spTree>
    <p:custDataLst>
      <p:tags r:id="rId1"/>
    </p:custDataLst>
    <p:extLst>
      <p:ext uri="{BB962C8B-B14F-4D97-AF65-F5344CB8AC3E}">
        <p14:creationId xmlns:p14="http://schemas.microsoft.com/office/powerpoint/2010/main" val="3795765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Under OVS </a:t>
            </a:r>
            <a:r>
              <a:rPr lang="en-US" dirty="0"/>
              <a:t>it is </a:t>
            </a:r>
            <a:r>
              <a:rPr lang="en-US" dirty="0" smtClean="0"/>
              <a:t>__________ </a:t>
            </a:r>
            <a:r>
              <a:rPr lang="en-US" dirty="0"/>
              <a:t>to count a large grain item (for example a 2oz muffin) as two items at breakfast</a:t>
            </a:r>
            <a:r>
              <a:rPr lang="en-US" dirty="0" smtClean="0"/>
              <a:t>.</a:t>
            </a:r>
          </a:p>
          <a:p>
            <a:endParaRPr lang="en-US" dirty="0"/>
          </a:p>
          <a:p>
            <a:pPr marL="457200" indent="-457200">
              <a:buAutoNum type="alphaUcParenR"/>
            </a:pPr>
            <a:r>
              <a:rPr lang="en-US" dirty="0" smtClean="0"/>
              <a:t>Allowable</a:t>
            </a:r>
          </a:p>
          <a:p>
            <a:pPr marL="0" indent="0">
              <a:buNone/>
            </a:pPr>
            <a:r>
              <a:rPr lang="en-US" dirty="0" smtClean="0"/>
              <a:t>B)  Unallowable</a:t>
            </a:r>
          </a:p>
        </p:txBody>
      </p:sp>
    </p:spTree>
    <p:custDataLst>
      <p:tags r:id="rId1"/>
    </p:custDataLst>
    <p:extLst>
      <p:ext uri="{BB962C8B-B14F-4D97-AF65-F5344CB8AC3E}">
        <p14:creationId xmlns:p14="http://schemas.microsoft.com/office/powerpoint/2010/main" val="400112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 and Resources </a:t>
            </a:r>
            <a:endParaRPr lang="en-US" dirty="0"/>
          </a:p>
        </p:txBody>
      </p:sp>
      <p:sp>
        <p:nvSpPr>
          <p:cNvPr id="3" name="Content Placeholder 2"/>
          <p:cNvSpPr>
            <a:spLocks noGrp="1"/>
          </p:cNvSpPr>
          <p:nvPr>
            <p:ph idx="1"/>
          </p:nvPr>
        </p:nvSpPr>
        <p:spPr/>
        <p:txBody>
          <a:bodyPr/>
          <a:lstStyle/>
          <a:p>
            <a:r>
              <a:rPr lang="en-US" b="1" dirty="0" smtClean="0"/>
              <a:t>Meal Pattern or Offer versus Serve questions: </a:t>
            </a:r>
            <a:r>
              <a:rPr lang="en-US" dirty="0" smtClean="0"/>
              <a:t>call 303-866-6661 or email the School Nutrition staff member who oversees Meal Patterns </a:t>
            </a:r>
            <a:r>
              <a:rPr lang="en-US" dirty="0">
                <a:hlinkClick r:id="rId4"/>
              </a:rPr>
              <a:t>https://</a:t>
            </a:r>
            <a:r>
              <a:rPr lang="en-US" dirty="0" smtClean="0">
                <a:hlinkClick r:id="rId4"/>
              </a:rPr>
              <a:t>www.cde.state.co.us/nutrition/nutristaff</a:t>
            </a:r>
            <a:r>
              <a:rPr lang="en-US" dirty="0" smtClean="0"/>
              <a:t> </a:t>
            </a:r>
          </a:p>
          <a:p>
            <a:pPr marL="0" indent="0">
              <a:buNone/>
            </a:pPr>
            <a:endParaRPr lang="en-US" dirty="0" smtClean="0"/>
          </a:p>
          <a:p>
            <a:r>
              <a:rPr lang="en-US" b="1" dirty="0" smtClean="0"/>
              <a:t>Further Resources: </a:t>
            </a:r>
          </a:p>
          <a:p>
            <a:pPr lvl="1"/>
            <a:r>
              <a:rPr lang="en-US" dirty="0" smtClean="0"/>
              <a:t>Meal Planning webpage</a:t>
            </a:r>
          </a:p>
          <a:p>
            <a:pPr lvl="1"/>
            <a:r>
              <a:rPr lang="en-US" dirty="0" smtClean="0"/>
              <a:t>Offer Versus Serve webpage </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spTree>
    <p:custDataLst>
      <p:tags r:id="rId1"/>
    </p:custDataLst>
    <p:extLst>
      <p:ext uri="{BB962C8B-B14F-4D97-AF65-F5344CB8AC3E}">
        <p14:creationId xmlns:p14="http://schemas.microsoft.com/office/powerpoint/2010/main" val="323458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Offer vs. Serve </a:t>
            </a:r>
            <a:br>
              <a:rPr lang="en-US" dirty="0" smtClean="0"/>
            </a:br>
            <a:r>
              <a:rPr lang="en-US" dirty="0" smtClean="0"/>
              <a:t>School Breakfast Program</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custDataLst>
      <p:tags r:id="rId1"/>
    </p:custDataLst>
    <p:extLst>
      <p:ext uri="{BB962C8B-B14F-4D97-AF65-F5344CB8AC3E}">
        <p14:creationId xmlns:p14="http://schemas.microsoft.com/office/powerpoint/2010/main" val="304491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a:t>Recall meal pattern requirements by age grade group for the </a:t>
            </a:r>
            <a:r>
              <a:rPr lang="en-US" dirty="0" smtClean="0"/>
              <a:t>School </a:t>
            </a:r>
            <a:r>
              <a:rPr lang="en-US" dirty="0"/>
              <a:t>Breakfast </a:t>
            </a:r>
            <a:r>
              <a:rPr lang="en-US" dirty="0" smtClean="0"/>
              <a:t>Program. </a:t>
            </a:r>
            <a:endParaRPr lang="en-US" dirty="0"/>
          </a:p>
          <a:p>
            <a:r>
              <a:rPr lang="en-US" dirty="0"/>
              <a:t>Select </a:t>
            </a:r>
            <a:r>
              <a:rPr lang="en-US" dirty="0" smtClean="0"/>
              <a:t>Offer </a:t>
            </a:r>
            <a:r>
              <a:rPr lang="en-US" dirty="0"/>
              <a:t>versus </a:t>
            </a:r>
            <a:r>
              <a:rPr lang="en-US" dirty="0" smtClean="0"/>
              <a:t>Serve </a:t>
            </a:r>
            <a:r>
              <a:rPr lang="en-US" dirty="0"/>
              <a:t>scenarios that show a reimbursable meal.</a:t>
            </a:r>
          </a:p>
          <a:p>
            <a:endParaRPr lang="en-US" dirty="0"/>
          </a:p>
        </p:txBody>
      </p:sp>
      <p:sp>
        <p:nvSpPr>
          <p:cNvPr id="4" name="TextBox 3"/>
          <p:cNvSpPr txBox="1"/>
          <p:nvPr/>
        </p:nvSpPr>
        <p:spPr>
          <a:xfrm>
            <a:off x="3024910" y="4022425"/>
            <a:ext cx="3131114" cy="1569660"/>
          </a:xfrm>
          <a:prstGeom prst="rect">
            <a:avLst/>
          </a:prstGeom>
          <a:noFill/>
        </p:spPr>
        <p:txBody>
          <a:bodyPr wrap="none" rtlCol="0">
            <a:spAutoFit/>
          </a:bodyPr>
          <a:lstStyle/>
          <a:p>
            <a:r>
              <a:rPr lang="en-US" sz="2400" b="1" dirty="0" smtClean="0"/>
              <a:t>Professional Standards</a:t>
            </a:r>
          </a:p>
          <a:p>
            <a:r>
              <a:rPr lang="en-US" sz="2400" dirty="0" smtClean="0"/>
              <a:t>30</a:t>
            </a:r>
            <a:r>
              <a:rPr lang="en-US" sz="2400" dirty="0" smtClean="0"/>
              <a:t> </a:t>
            </a:r>
            <a:r>
              <a:rPr lang="en-US" sz="2400" dirty="0" smtClean="0"/>
              <a:t>minutes of training</a:t>
            </a:r>
          </a:p>
          <a:p>
            <a:r>
              <a:rPr lang="en-US" sz="2400" dirty="0" smtClean="0"/>
              <a:t>Key Area: </a:t>
            </a:r>
            <a:r>
              <a:rPr lang="en-US" sz="2400" dirty="0" smtClean="0"/>
              <a:t>2000</a:t>
            </a:r>
            <a:endParaRPr lang="en-US" sz="2400" dirty="0" smtClean="0"/>
          </a:p>
          <a:p>
            <a:r>
              <a:rPr lang="en-US" sz="2400" dirty="0" smtClean="0"/>
              <a:t>Topic: 2220</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6273" y="4482865"/>
            <a:ext cx="268637" cy="324390"/>
          </a:xfrm>
          <a:prstGeom prst="rect">
            <a:avLst/>
          </a:prstGeom>
        </p:spPr>
      </p:pic>
    </p:spTree>
    <p:custDataLst>
      <p:tags r:id="rId1"/>
    </p:custDataLst>
    <p:extLst>
      <p:ext uri="{BB962C8B-B14F-4D97-AF65-F5344CB8AC3E}">
        <p14:creationId xmlns:p14="http://schemas.microsoft.com/office/powerpoint/2010/main" val="1058376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5400" dirty="0" smtClean="0"/>
              <a:t>School Breakfast Program</a:t>
            </a:r>
            <a:br>
              <a:rPr lang="en-US" sz="5400" dirty="0" smtClean="0"/>
            </a:br>
            <a:r>
              <a:rPr lang="en-US" sz="5400" dirty="0" smtClean="0"/>
              <a:t>Meal Pattern Requirements</a:t>
            </a:r>
            <a:endParaRPr lang="en-US" sz="5400" dirty="0">
              <a:solidFill>
                <a:schemeClr val="bg2">
                  <a:lumMod val="50000"/>
                </a:schemeClr>
              </a:solidFill>
            </a:endParaRPr>
          </a:p>
        </p:txBody>
      </p:sp>
    </p:spTree>
    <p:custDataLst>
      <p:tags r:id="rId1"/>
    </p:custDataLst>
    <p:extLst>
      <p:ext uri="{BB962C8B-B14F-4D97-AF65-F5344CB8AC3E}">
        <p14:creationId xmlns:p14="http://schemas.microsoft.com/office/powerpoint/2010/main" val="2787112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Breakfast Meal Pattern</a:t>
            </a:r>
            <a:endParaRPr lang="en-US" dirty="0"/>
          </a:p>
        </p:txBody>
      </p:sp>
      <p:sp>
        <p:nvSpPr>
          <p:cNvPr id="2" name="Content Placeholder 1"/>
          <p:cNvSpPr>
            <a:spLocks noGrp="1"/>
          </p:cNvSpPr>
          <p:nvPr>
            <p:ph idx="1"/>
          </p:nvPr>
        </p:nvSpPr>
        <p:spPr/>
        <p:txBody>
          <a:bodyPr/>
          <a:lstStyle/>
          <a:p>
            <a:endParaRPr lang="en-US"/>
          </a:p>
        </p:txBody>
      </p:sp>
      <p:sp>
        <p:nvSpPr>
          <p:cNvPr id="6" name="Rectangle 5"/>
          <p:cNvSpPr/>
          <p:nvPr/>
        </p:nvSpPr>
        <p:spPr>
          <a:xfrm>
            <a:off x="606056" y="5214745"/>
            <a:ext cx="8273162" cy="954107"/>
          </a:xfrm>
          <a:prstGeom prst="rect">
            <a:avLst/>
          </a:prstGeom>
        </p:spPr>
        <p:txBody>
          <a:bodyPr wrap="square">
            <a:spAutoFit/>
          </a:bodyPr>
          <a:lstStyle/>
          <a:p>
            <a:pPr marL="285750" indent="-285750" defTabSz="457200">
              <a:buClr>
                <a:srgbClr val="5B9BD5"/>
              </a:buClr>
              <a:buFont typeface="Wingdings" pitchFamily="2" charset="2"/>
              <a:buChar char="§"/>
            </a:pPr>
            <a:r>
              <a:rPr lang="en-US" sz="2000" dirty="0" smtClean="0">
                <a:solidFill>
                  <a:prstClr val="black">
                    <a:lumMod val="75000"/>
                  </a:prstClr>
                </a:solidFill>
              </a:rPr>
              <a:t>All </a:t>
            </a:r>
            <a:r>
              <a:rPr lang="en-US" sz="2000" dirty="0">
                <a:solidFill>
                  <a:prstClr val="black">
                    <a:lumMod val="75000"/>
                  </a:prstClr>
                </a:solidFill>
              </a:rPr>
              <a:t>3 grade groups overlap</a:t>
            </a:r>
          </a:p>
          <a:p>
            <a:pPr marL="742950" lvl="1" indent="-285750" defTabSz="457200">
              <a:buClr>
                <a:srgbClr val="ED7D31"/>
              </a:buClr>
              <a:buFont typeface="Wingdings" pitchFamily="2" charset="2"/>
              <a:buChar char="§"/>
            </a:pPr>
            <a:r>
              <a:rPr lang="en-US" dirty="0">
                <a:solidFill>
                  <a:prstClr val="black">
                    <a:lumMod val="75000"/>
                  </a:prstClr>
                </a:solidFill>
              </a:rPr>
              <a:t>Can use </a:t>
            </a:r>
            <a:r>
              <a:rPr lang="en-US" dirty="0" smtClean="0">
                <a:solidFill>
                  <a:prstClr val="black">
                    <a:lumMod val="75000"/>
                  </a:prstClr>
                </a:solidFill>
              </a:rPr>
              <a:t>one </a:t>
            </a:r>
            <a:r>
              <a:rPr lang="en-US" dirty="0">
                <a:solidFill>
                  <a:prstClr val="black">
                    <a:lumMod val="75000"/>
                  </a:prstClr>
                </a:solidFill>
              </a:rPr>
              <a:t>menu for K-12 (use 9-12 grade range for grains</a:t>
            </a:r>
            <a:r>
              <a:rPr lang="en-US" dirty="0" smtClean="0">
                <a:solidFill>
                  <a:prstClr val="black">
                    <a:lumMod val="75000"/>
                  </a:prstClr>
                </a:solidFill>
              </a:rPr>
              <a:t>)</a:t>
            </a:r>
          </a:p>
          <a:p>
            <a:pPr marL="285750" indent="-285750" defTabSz="457200">
              <a:buClr>
                <a:srgbClr val="ED7D31"/>
              </a:buClr>
              <a:buFont typeface="Wingdings" pitchFamily="2" charset="2"/>
              <a:buChar char="§"/>
            </a:pPr>
            <a:endParaRPr lang="en-US" b="1" dirty="0" smtClean="0">
              <a:solidFill>
                <a:prstClr val="black">
                  <a:lumMod val="75000"/>
                </a:prstClr>
              </a:solidFill>
            </a:endParaRPr>
          </a:p>
        </p:txBody>
      </p:sp>
      <p:graphicFrame>
        <p:nvGraphicFramePr>
          <p:cNvPr id="7" name="Table 6" title="breakfast meal pattern"/>
          <p:cNvGraphicFramePr>
            <a:graphicFrameLocks noGrp="1"/>
          </p:cNvGraphicFramePr>
          <p:nvPr>
            <p:extLst>
              <p:ext uri="{D42A27DB-BD31-4B8C-83A1-F6EECF244321}">
                <p14:modId xmlns:p14="http://schemas.microsoft.com/office/powerpoint/2010/main" val="170355848"/>
              </p:ext>
            </p:extLst>
          </p:nvPr>
        </p:nvGraphicFramePr>
        <p:xfrm>
          <a:off x="274320" y="1732526"/>
          <a:ext cx="8381259" cy="3242930"/>
        </p:xfrm>
        <a:graphic>
          <a:graphicData uri="http://schemas.openxmlformats.org/drawingml/2006/table">
            <a:tbl>
              <a:tblPr firstRow="1" firstCol="1" bandRow="1"/>
              <a:tblGrid>
                <a:gridCol w="2488731">
                  <a:extLst>
                    <a:ext uri="{9D8B030D-6E8A-4147-A177-3AD203B41FA5}">
                      <a16:colId xmlns:a16="http://schemas.microsoft.com/office/drawing/2014/main" xmlns="" val="20000"/>
                    </a:ext>
                  </a:extLst>
                </a:gridCol>
                <a:gridCol w="1964176">
                  <a:extLst>
                    <a:ext uri="{9D8B030D-6E8A-4147-A177-3AD203B41FA5}">
                      <a16:colId xmlns:a16="http://schemas.microsoft.com/office/drawing/2014/main" xmlns="" val="20001"/>
                    </a:ext>
                  </a:extLst>
                </a:gridCol>
                <a:gridCol w="1964176">
                  <a:extLst>
                    <a:ext uri="{9D8B030D-6E8A-4147-A177-3AD203B41FA5}">
                      <a16:colId xmlns:a16="http://schemas.microsoft.com/office/drawing/2014/main" xmlns="" val="20002"/>
                    </a:ext>
                  </a:extLst>
                </a:gridCol>
                <a:gridCol w="1964176">
                  <a:extLst>
                    <a:ext uri="{9D8B030D-6E8A-4147-A177-3AD203B41FA5}">
                      <a16:colId xmlns:a16="http://schemas.microsoft.com/office/drawing/2014/main" xmlns="" val="20003"/>
                    </a:ext>
                  </a:extLst>
                </a:gridCol>
              </a:tblGrid>
              <a:tr h="361820">
                <a:tc>
                  <a:txBody>
                    <a:bodyPr/>
                    <a:lstStyle/>
                    <a:p>
                      <a:pPr marL="0" marR="0" algn="ctr">
                        <a:spcBef>
                          <a:spcPts val="0"/>
                        </a:spcBef>
                        <a:spcAft>
                          <a:spcPts val="0"/>
                        </a:spcAft>
                      </a:pPr>
                      <a:r>
                        <a:rPr lang="en-US" sz="1800" b="1" dirty="0">
                          <a:solidFill>
                            <a:schemeClr val="bg1"/>
                          </a:solidFill>
                          <a:effectLst/>
                          <a:latin typeface="Calibri"/>
                          <a:ea typeface="ＭＳ Ｐゴシック"/>
                          <a:cs typeface="Times New Roman"/>
                        </a:rPr>
                        <a:t>Meal Pattern</a:t>
                      </a:r>
                      <a:endParaRPr lang="en-US" sz="1800" dirty="0">
                        <a:solidFill>
                          <a:schemeClr val="bg1"/>
                        </a:solidFill>
                        <a:effectLst/>
                        <a:latin typeface="Calibri"/>
                        <a:ea typeface="ＭＳ Ｐゴシック"/>
                        <a:cs typeface="Times New Roman"/>
                      </a:endParaRP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46797A"/>
                    </a:solidFill>
                  </a:tcPr>
                </a:tc>
                <a:tc gridSpan="3">
                  <a:txBody>
                    <a:bodyPr/>
                    <a:lstStyle/>
                    <a:p>
                      <a:pPr marL="0" marR="0" algn="ctr">
                        <a:spcBef>
                          <a:spcPts val="0"/>
                        </a:spcBef>
                        <a:spcAft>
                          <a:spcPts val="0"/>
                        </a:spcAft>
                      </a:pPr>
                      <a:r>
                        <a:rPr lang="en-US" sz="1800" b="1" dirty="0">
                          <a:solidFill>
                            <a:schemeClr val="bg1"/>
                          </a:solidFill>
                          <a:effectLst/>
                          <a:latin typeface="Calibri"/>
                          <a:ea typeface="ＭＳ Ｐゴシック"/>
                          <a:cs typeface="Times New Roman"/>
                        </a:rPr>
                        <a:t>Amount of Food Per Week (Minimum per </a:t>
                      </a:r>
                      <a:r>
                        <a:rPr lang="en-US" sz="1800" b="1" dirty="0" smtClean="0">
                          <a:solidFill>
                            <a:schemeClr val="bg1"/>
                          </a:solidFill>
                          <a:effectLst/>
                          <a:latin typeface="Calibri"/>
                          <a:ea typeface="ＭＳ Ｐゴシック"/>
                          <a:cs typeface="Times New Roman"/>
                        </a:rPr>
                        <a:t>Day</a:t>
                      </a:r>
                      <a:r>
                        <a:rPr lang="en-US" sz="1800" b="1" dirty="0">
                          <a:solidFill>
                            <a:schemeClr val="bg1"/>
                          </a:solidFill>
                          <a:effectLst/>
                          <a:latin typeface="Calibri"/>
                          <a:ea typeface="ＭＳ Ｐゴシック"/>
                          <a:cs typeface="Times New Roman"/>
                        </a:rPr>
                        <a:t>)</a:t>
                      </a:r>
                      <a:endParaRPr lang="en-US" sz="1800" dirty="0">
                        <a:solidFill>
                          <a:schemeClr val="bg1"/>
                        </a:solidFill>
                        <a:effectLst/>
                        <a:latin typeface="Calibri"/>
                        <a:ea typeface="ＭＳ Ｐゴシック"/>
                        <a:cs typeface="Times New Roman"/>
                      </a:endParaRP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46797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55095">
                <a:tc>
                  <a:txBody>
                    <a:bodyPr/>
                    <a:lstStyle/>
                    <a:p>
                      <a:pPr marL="0" marR="0" algn="ctr">
                        <a:spcBef>
                          <a:spcPts val="0"/>
                        </a:spcBef>
                        <a:spcAft>
                          <a:spcPts val="0"/>
                        </a:spcAft>
                      </a:pPr>
                      <a:r>
                        <a:rPr lang="en-US" sz="1800" dirty="0">
                          <a:solidFill>
                            <a:srgbClr val="000000"/>
                          </a:solidFill>
                          <a:effectLst/>
                          <a:latin typeface="Calibri"/>
                          <a:ea typeface="ＭＳ Ｐゴシック"/>
                          <a:cs typeface="Times New Roman"/>
                        </a:rPr>
                        <a:t>5-day Week</a:t>
                      </a:r>
                    </a:p>
                  </a:txBody>
                  <a:tcPr marL="68580" marR="68580" marT="0" marB="0" anchor="ctr">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0E3"/>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Grades K - 5</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0E3"/>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Grades 6 – 8</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0E3"/>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Grades 9 - 12</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0E3"/>
                    </a:solidFill>
                  </a:tcPr>
                </a:tc>
                <a:extLst>
                  <a:ext uri="{0D108BD9-81ED-4DB2-BD59-A6C34878D82A}">
                    <a16:rowId xmlns:a16="http://schemas.microsoft.com/office/drawing/2014/main" xmlns="" val="10001"/>
                  </a:ext>
                </a:extLst>
              </a:tr>
              <a:tr h="361820">
                <a:tc>
                  <a:txBody>
                    <a:bodyPr/>
                    <a:lstStyle/>
                    <a:p>
                      <a:pPr marL="0" marR="0">
                        <a:spcBef>
                          <a:spcPts val="0"/>
                        </a:spcBef>
                        <a:spcAft>
                          <a:spcPts val="0"/>
                        </a:spcAft>
                      </a:pPr>
                      <a:r>
                        <a:rPr lang="en-US" sz="1800" dirty="0">
                          <a:solidFill>
                            <a:srgbClr val="000000"/>
                          </a:solidFill>
                          <a:effectLst/>
                          <a:latin typeface="Calibri"/>
                          <a:ea typeface="ＭＳ Ｐゴシック"/>
                          <a:cs typeface="Times New Roman"/>
                        </a:rPr>
                        <a:t>Fruit (cup)</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Calibri"/>
                          <a:ea typeface="ＭＳ Ｐゴシック"/>
                          <a:cs typeface="Times New Roman"/>
                        </a:rPr>
                        <a:t>5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5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5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61820">
                <a:tc>
                  <a:txBody>
                    <a:bodyPr/>
                    <a:lstStyle/>
                    <a:p>
                      <a:pPr marL="0" marR="0">
                        <a:spcBef>
                          <a:spcPts val="0"/>
                        </a:spcBef>
                        <a:spcAft>
                          <a:spcPts val="0"/>
                        </a:spcAft>
                      </a:pPr>
                      <a:r>
                        <a:rPr lang="en-US" sz="1800">
                          <a:solidFill>
                            <a:srgbClr val="000000"/>
                          </a:solidFill>
                          <a:effectLst/>
                          <a:latin typeface="Calibri"/>
                          <a:ea typeface="ＭＳ Ｐゴシック"/>
                          <a:cs typeface="Times New Roman"/>
                        </a:rPr>
                        <a:t>Grains (oz. eq.)</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Calibri"/>
                          <a:ea typeface="ＭＳ Ｐゴシック"/>
                          <a:cs typeface="Times New Roman"/>
                        </a:rPr>
                        <a:t>7-10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Calibri"/>
                          <a:ea typeface="ＭＳ Ｐゴシック"/>
                          <a:cs typeface="Times New Roman"/>
                        </a:rPr>
                        <a:t>8-10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9-10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61820">
                <a:tc>
                  <a:txBody>
                    <a:bodyPr/>
                    <a:lstStyle/>
                    <a:p>
                      <a:pPr marL="0" marR="0">
                        <a:spcBef>
                          <a:spcPts val="0"/>
                        </a:spcBef>
                        <a:spcAft>
                          <a:spcPts val="0"/>
                        </a:spcAft>
                      </a:pPr>
                      <a:r>
                        <a:rPr lang="en-US" sz="1800">
                          <a:solidFill>
                            <a:srgbClr val="000000"/>
                          </a:solidFill>
                          <a:effectLst/>
                          <a:latin typeface="Calibri"/>
                          <a:ea typeface="ＭＳ Ｐゴシック"/>
                          <a:cs typeface="Times New Roman"/>
                        </a:rPr>
                        <a:t>Fluid Milk (cup)</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Calibri"/>
                          <a:ea typeface="ＭＳ Ｐゴシック"/>
                          <a:cs typeface="Times New Roman"/>
                        </a:rPr>
                        <a:t>5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5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5(1)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55095">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4-day Week</a:t>
                      </a:r>
                    </a:p>
                  </a:txBody>
                  <a:tcPr marL="68580" marR="68580" marT="0" marB="0" anchor="ctr">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0E3"/>
                    </a:solidFill>
                  </a:tcPr>
                </a:tc>
                <a:tc>
                  <a:txBody>
                    <a:bodyPr/>
                    <a:lstStyle/>
                    <a:p>
                      <a:pPr marL="0" marR="0" algn="ctr">
                        <a:spcBef>
                          <a:spcPts val="0"/>
                        </a:spcBef>
                        <a:spcAft>
                          <a:spcPts val="0"/>
                        </a:spcAft>
                      </a:pPr>
                      <a:r>
                        <a:rPr lang="en-US" sz="1800" dirty="0">
                          <a:solidFill>
                            <a:srgbClr val="000000"/>
                          </a:solidFill>
                          <a:effectLst/>
                          <a:latin typeface="Calibri"/>
                          <a:ea typeface="ＭＳ Ｐゴシック"/>
                          <a:cs typeface="Times New Roman"/>
                        </a:rPr>
                        <a:t>Grades K - 5</a:t>
                      </a:r>
                    </a:p>
                  </a:txBody>
                  <a:tcPr marL="68580" marR="68580" marT="0" marB="0" anchor="ctr">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0E3"/>
                    </a:solidFill>
                  </a:tcPr>
                </a:tc>
                <a:tc>
                  <a:txBody>
                    <a:bodyPr/>
                    <a:lstStyle/>
                    <a:p>
                      <a:pPr marL="0" marR="0" algn="ctr">
                        <a:spcBef>
                          <a:spcPts val="0"/>
                        </a:spcBef>
                        <a:spcAft>
                          <a:spcPts val="0"/>
                        </a:spcAft>
                      </a:pPr>
                      <a:r>
                        <a:rPr lang="en-US" sz="1800" dirty="0">
                          <a:solidFill>
                            <a:srgbClr val="000000"/>
                          </a:solidFill>
                          <a:effectLst/>
                          <a:latin typeface="Calibri"/>
                          <a:ea typeface="ＭＳ Ｐゴシック"/>
                          <a:cs typeface="Times New Roman"/>
                        </a:rPr>
                        <a:t>Grades 6 – 8</a:t>
                      </a:r>
                    </a:p>
                  </a:txBody>
                  <a:tcPr marL="68580" marR="68580" marT="0" marB="0" anchor="ctr">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0E3"/>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Grades 9 - 12</a:t>
                      </a:r>
                    </a:p>
                  </a:txBody>
                  <a:tcPr marL="68580" marR="68580" marT="0" marB="0" anchor="ctr">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0E3"/>
                    </a:solidFill>
                  </a:tcPr>
                </a:tc>
                <a:extLst>
                  <a:ext uri="{0D108BD9-81ED-4DB2-BD59-A6C34878D82A}">
                    <a16:rowId xmlns:a16="http://schemas.microsoft.com/office/drawing/2014/main" xmlns="" val="10005"/>
                  </a:ext>
                </a:extLst>
              </a:tr>
              <a:tr h="361820">
                <a:tc>
                  <a:txBody>
                    <a:bodyPr/>
                    <a:lstStyle/>
                    <a:p>
                      <a:pPr marL="0" marR="0">
                        <a:spcBef>
                          <a:spcPts val="0"/>
                        </a:spcBef>
                        <a:spcAft>
                          <a:spcPts val="0"/>
                        </a:spcAft>
                      </a:pPr>
                      <a:r>
                        <a:rPr lang="en-US" sz="1800">
                          <a:solidFill>
                            <a:srgbClr val="000000"/>
                          </a:solidFill>
                          <a:effectLst/>
                          <a:latin typeface="Calibri"/>
                          <a:ea typeface="ＭＳ Ｐゴシック"/>
                          <a:cs typeface="Times New Roman"/>
                        </a:rPr>
                        <a:t>Fruit (cup)</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4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Calibri"/>
                          <a:ea typeface="ＭＳ Ｐゴシック"/>
                          <a:cs typeface="Times New Roman"/>
                        </a:rPr>
                        <a:t>4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4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361820">
                <a:tc>
                  <a:txBody>
                    <a:bodyPr/>
                    <a:lstStyle/>
                    <a:p>
                      <a:pPr marL="0" marR="0">
                        <a:spcBef>
                          <a:spcPts val="0"/>
                        </a:spcBef>
                        <a:spcAft>
                          <a:spcPts val="0"/>
                        </a:spcAft>
                      </a:pPr>
                      <a:r>
                        <a:rPr lang="en-US" sz="1800" dirty="0">
                          <a:solidFill>
                            <a:srgbClr val="000000"/>
                          </a:solidFill>
                          <a:effectLst/>
                          <a:latin typeface="Calibri"/>
                          <a:ea typeface="ＭＳ Ｐゴシック"/>
                          <a:cs typeface="Times New Roman"/>
                        </a:rPr>
                        <a:t>Grains (oz. eq.)</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5.5-8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Calibri"/>
                          <a:ea typeface="ＭＳ Ｐゴシック"/>
                          <a:cs typeface="Times New Roman"/>
                        </a:rPr>
                        <a:t>6.5-8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Calibri"/>
                          <a:ea typeface="ＭＳ Ｐゴシック"/>
                          <a:cs typeface="Times New Roman"/>
                        </a:rPr>
                        <a:t>7-8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5C667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361820">
                <a:tc>
                  <a:txBody>
                    <a:bodyPr/>
                    <a:lstStyle/>
                    <a:p>
                      <a:pPr marL="0" marR="0">
                        <a:spcBef>
                          <a:spcPts val="0"/>
                        </a:spcBef>
                        <a:spcAft>
                          <a:spcPts val="0"/>
                        </a:spcAft>
                      </a:pPr>
                      <a:r>
                        <a:rPr lang="en-US" sz="1800">
                          <a:solidFill>
                            <a:srgbClr val="000000"/>
                          </a:solidFill>
                          <a:effectLst/>
                          <a:latin typeface="Calibri"/>
                          <a:ea typeface="ＭＳ Ｐゴシック"/>
                          <a:cs typeface="Times New Roman"/>
                        </a:rPr>
                        <a:t>Fluid Milk (cup)</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4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a:solidFill>
                            <a:srgbClr val="000000"/>
                          </a:solidFill>
                          <a:effectLst/>
                          <a:latin typeface="Calibri"/>
                          <a:ea typeface="ＭＳ Ｐゴシック"/>
                          <a:cs typeface="Times New Roman"/>
                        </a:rPr>
                        <a:t>4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Calibri"/>
                          <a:ea typeface="ＭＳ Ｐゴシック"/>
                          <a:cs typeface="Times New Roman"/>
                        </a:rPr>
                        <a:t>4 (1)</a:t>
                      </a:r>
                    </a:p>
                  </a:txBody>
                  <a:tcPr marL="68580" marR="68580" marT="0" marB="0">
                    <a:lnL w="12700" cap="flat" cmpd="sng" algn="ctr">
                      <a:solidFill>
                        <a:srgbClr val="5C6670"/>
                      </a:solidFill>
                      <a:prstDash val="solid"/>
                      <a:round/>
                      <a:headEnd type="none" w="med" len="med"/>
                      <a:tailEnd type="none" w="med" len="med"/>
                    </a:lnL>
                    <a:lnR w="12700" cap="flat" cmpd="sng" algn="ctr">
                      <a:solidFill>
                        <a:srgbClr val="5C6670"/>
                      </a:solidFill>
                      <a:prstDash val="solid"/>
                      <a:round/>
                      <a:headEnd type="none" w="med" len="med"/>
                      <a:tailEnd type="none" w="med" len="med"/>
                    </a:lnR>
                    <a:lnT w="12700" cap="flat" cmpd="sng" algn="ctr">
                      <a:solidFill>
                        <a:srgbClr val="5C667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bl>
          </a:graphicData>
        </a:graphic>
      </p:graphicFrame>
    </p:spTree>
    <p:custDataLst>
      <p:tags r:id="rId1"/>
    </p:custDataLst>
    <p:extLst>
      <p:ext uri="{BB962C8B-B14F-4D97-AF65-F5344CB8AC3E}">
        <p14:creationId xmlns:p14="http://schemas.microsoft.com/office/powerpoint/2010/main" val="3164052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Age/Grade Calorie Ranges</a:t>
            </a:r>
          </a:p>
        </p:txBody>
      </p:sp>
      <p:graphicFrame>
        <p:nvGraphicFramePr>
          <p:cNvPr id="4" name="Content Placeholder 3" descr="calorie ranges" title="age grade calorei"/>
          <p:cNvGraphicFramePr>
            <a:graphicFrameLocks noGrp="1"/>
          </p:cNvGraphicFramePr>
          <p:nvPr>
            <p:ph idx="1"/>
            <p:custDataLst>
              <p:tags r:id="rId2"/>
            </p:custDataLst>
            <p:extLst>
              <p:ext uri="{D42A27DB-BD31-4B8C-83A1-F6EECF244321}">
                <p14:modId xmlns:p14="http://schemas.microsoft.com/office/powerpoint/2010/main" val="195002194"/>
              </p:ext>
            </p:extLst>
          </p:nvPr>
        </p:nvGraphicFramePr>
        <p:xfrm>
          <a:off x="628650" y="1463675"/>
          <a:ext cx="78867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6" title="overlap"/>
          <p:cNvSpPr txBox="1">
            <a:spLocks noChangeArrowheads="1"/>
          </p:cNvSpPr>
          <p:nvPr/>
        </p:nvSpPr>
        <p:spPr bwMode="auto">
          <a:xfrm>
            <a:off x="2400686" y="4903926"/>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1" hangingPunct="1"/>
            <a:r>
              <a:rPr lang="en-US" dirty="0">
                <a:solidFill>
                  <a:prstClr val="black"/>
                </a:solidFill>
              </a:rPr>
              <a:t>Overlap: </a:t>
            </a:r>
            <a:r>
              <a:rPr lang="en-US" dirty="0" smtClean="0">
                <a:solidFill>
                  <a:prstClr val="black"/>
                </a:solidFill>
              </a:rPr>
              <a:t>400-500</a:t>
            </a:r>
            <a:endParaRPr lang="en-US" dirty="0">
              <a:solidFill>
                <a:prstClr val="black"/>
              </a:solidFill>
            </a:endParaRPr>
          </a:p>
        </p:txBody>
      </p:sp>
      <p:pic>
        <p:nvPicPr>
          <p:cNvPr id="84994" name="Picture 2" title="overlap"/>
          <p:cNvPicPr>
            <a:picLocks noChangeAspect="1" noChangeArrowheads="1"/>
          </p:cNvPicPr>
          <p:nvPr>
            <p:custDataLst>
              <p:tags r:id="rId3"/>
            </p:custDataLst>
          </p:nvPr>
        </p:nvPicPr>
        <p:blipFill>
          <a:blip r:embed="rId12" cstate="email">
            <a:extLst>
              <a:ext uri="{28A0092B-C50C-407E-A947-70E740481C1C}">
                <a14:useLocalDpi xmlns:a14="http://schemas.microsoft.com/office/drawing/2010/main" val="0"/>
              </a:ext>
            </a:extLst>
          </a:blip>
          <a:srcRect/>
          <a:stretch>
            <a:fillRect/>
          </a:stretch>
        </p:blipFill>
        <p:spPr bwMode="auto">
          <a:xfrm>
            <a:off x="5020763" y="4727435"/>
            <a:ext cx="2381250" cy="124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PTShape_0" title="overlap"/>
          <p:cNvPicPr>
            <a:picLocks noChangeAspect="1" noChangeArrowheads="1"/>
          </p:cNvPicPr>
          <p:nvPr>
            <p:custDataLst>
              <p:tags r:id="rId4"/>
            </p:custDataLst>
          </p:nvPr>
        </p:nvPicPr>
        <p:blipFill>
          <a:blip r:embed="rId13" cstate="email">
            <a:extLst>
              <a:ext uri="{28A0092B-C50C-407E-A947-70E740481C1C}">
                <a14:useLocalDpi xmlns:a14="http://schemas.microsoft.com/office/drawing/2010/main" val="0"/>
              </a:ext>
            </a:extLst>
          </a:blip>
          <a:srcRect/>
          <a:stretch>
            <a:fillRect/>
          </a:stretch>
        </p:blipFill>
        <p:spPr bwMode="auto">
          <a:xfrm>
            <a:off x="2982097" y="5913436"/>
            <a:ext cx="3492844"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title="overlap"/>
          <p:cNvSpPr txBox="1"/>
          <p:nvPr/>
        </p:nvSpPr>
        <p:spPr>
          <a:xfrm>
            <a:off x="5696722" y="5026311"/>
            <a:ext cx="1143000" cy="646331"/>
          </a:xfrm>
          <a:prstGeom prst="rect">
            <a:avLst/>
          </a:prstGeom>
          <a:noFill/>
        </p:spPr>
        <p:txBody>
          <a:bodyPr wrap="square" rtlCol="0">
            <a:spAutoFit/>
          </a:bodyPr>
          <a:lstStyle/>
          <a:p>
            <a:pPr defTabSz="457200"/>
            <a:r>
              <a:rPr lang="en-US" dirty="0" smtClean="0">
                <a:solidFill>
                  <a:prstClr val="black"/>
                </a:solidFill>
                <a:latin typeface="Arial" panose="020B0604020202020204" pitchFamily="34" charset="0"/>
                <a:cs typeface="Arial" panose="020B0604020202020204" pitchFamily="34" charset="0"/>
              </a:rPr>
              <a:t>Overlap: </a:t>
            </a:r>
          </a:p>
          <a:p>
            <a:pPr defTabSz="457200"/>
            <a:r>
              <a:rPr lang="en-US" dirty="0" smtClean="0">
                <a:solidFill>
                  <a:prstClr val="black"/>
                </a:solidFill>
                <a:latin typeface="Arial" panose="020B0604020202020204" pitchFamily="34" charset="0"/>
                <a:cs typeface="Arial" panose="020B0604020202020204" pitchFamily="34" charset="0"/>
              </a:rPr>
              <a:t>450-550</a:t>
            </a:r>
            <a:endParaRPr lang="en-US" dirty="0">
              <a:solidFill>
                <a:prstClr val="black"/>
              </a:solidFill>
              <a:latin typeface="Arial" panose="020B0604020202020204" pitchFamily="34" charset="0"/>
              <a:cs typeface="Arial" panose="020B0604020202020204" pitchFamily="34" charset="0"/>
            </a:endParaRPr>
          </a:p>
        </p:txBody>
      </p:sp>
      <p:sp>
        <p:nvSpPr>
          <p:cNvPr id="3" name="TextBox 2" title="overlap"/>
          <p:cNvSpPr txBox="1"/>
          <p:nvPr/>
        </p:nvSpPr>
        <p:spPr>
          <a:xfrm>
            <a:off x="3649163" y="6029602"/>
            <a:ext cx="2743200" cy="369332"/>
          </a:xfrm>
          <a:prstGeom prst="rect">
            <a:avLst/>
          </a:prstGeom>
          <a:noFill/>
        </p:spPr>
        <p:txBody>
          <a:bodyPr wrap="square" rtlCol="0">
            <a:spAutoFit/>
          </a:bodyPr>
          <a:lstStyle/>
          <a:p>
            <a:pPr defTabSz="457200"/>
            <a:r>
              <a:rPr lang="en-US" dirty="0" smtClean="0">
                <a:solidFill>
                  <a:prstClr val="black"/>
                </a:solidFill>
              </a:rPr>
              <a:t>Overlap: 450-500 </a:t>
            </a:r>
            <a:endParaRPr lang="en-US" dirty="0">
              <a:solidFill>
                <a:prstClr val="black"/>
              </a:solidFill>
            </a:endParaRPr>
          </a:p>
        </p:txBody>
      </p:sp>
    </p:spTree>
    <p:custDataLst>
      <p:tags r:id="rId1"/>
    </p:custDataLst>
    <p:extLst>
      <p:ext uri="{BB962C8B-B14F-4D97-AF65-F5344CB8AC3E}">
        <p14:creationId xmlns:p14="http://schemas.microsoft.com/office/powerpoint/2010/main" val="3106013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Dietary Specifications</a:t>
            </a:r>
            <a:endParaRPr lang="en-US" dirty="0"/>
          </a:p>
        </p:txBody>
      </p:sp>
      <p:sp>
        <p:nvSpPr>
          <p:cNvPr id="3" name="Content Placeholder 2"/>
          <p:cNvSpPr>
            <a:spLocks noGrp="1"/>
          </p:cNvSpPr>
          <p:nvPr>
            <p:ph idx="1"/>
          </p:nvPr>
        </p:nvSpPr>
        <p:spPr/>
        <p:txBody>
          <a:bodyPr/>
          <a:lstStyle/>
          <a:p>
            <a:pPr marL="45720" indent="0">
              <a:buNone/>
            </a:pPr>
            <a:endParaRPr lang="en-US" dirty="0"/>
          </a:p>
          <a:p>
            <a:pPr marL="45720" indent="0">
              <a:buNone/>
            </a:pPr>
            <a:endParaRPr lang="en-US" dirty="0" smtClean="0"/>
          </a:p>
          <a:p>
            <a:endParaRPr lang="en-US" sz="2800" dirty="0" smtClean="0"/>
          </a:p>
          <a:p>
            <a:endParaRPr lang="en-US" dirty="0" smtClean="0"/>
          </a:p>
          <a:p>
            <a:endParaRPr lang="en-US" dirty="0"/>
          </a:p>
          <a:p>
            <a:endParaRPr lang="en-US" dirty="0" smtClean="0"/>
          </a:p>
          <a:p>
            <a:r>
              <a:rPr lang="en-US" dirty="0" smtClean="0"/>
              <a:t>Zero grams of </a:t>
            </a:r>
            <a:r>
              <a:rPr lang="en-US" i="1" dirty="0" smtClean="0"/>
              <a:t>trans </a:t>
            </a:r>
            <a:r>
              <a:rPr lang="en-US" dirty="0" smtClean="0"/>
              <a:t>fat per portion</a:t>
            </a:r>
          </a:p>
          <a:p>
            <a:r>
              <a:rPr lang="en-US" dirty="0" smtClean="0"/>
              <a:t>Saturated Fat ≤10%</a:t>
            </a:r>
          </a:p>
          <a:p>
            <a:pPr marL="365760" lvl="1" indent="0">
              <a:buNone/>
            </a:pPr>
            <a:endParaRPr lang="en-US" dirty="0" smtClean="0"/>
          </a:p>
          <a:p>
            <a:pPr marL="45720" indent="0">
              <a:buNone/>
            </a:pPr>
            <a:endParaRPr lang="en-US" dirty="0" smtClean="0"/>
          </a:p>
        </p:txBody>
      </p:sp>
      <p:graphicFrame>
        <p:nvGraphicFramePr>
          <p:cNvPr id="5" name="Table 4" title="dietary specifications"/>
          <p:cNvGraphicFramePr>
            <a:graphicFrameLocks noGrp="1"/>
          </p:cNvGraphicFramePr>
          <p:nvPr>
            <p:extLst/>
          </p:nvPr>
        </p:nvGraphicFramePr>
        <p:xfrm>
          <a:off x="666525" y="1857916"/>
          <a:ext cx="7400264" cy="2098019"/>
        </p:xfrm>
        <a:graphic>
          <a:graphicData uri="http://schemas.openxmlformats.org/drawingml/2006/table">
            <a:tbl>
              <a:tblPr firstRow="1" bandRow="1">
                <a:tableStyleId>{8EC20E35-A176-4012-BC5E-935CFFF8708E}</a:tableStyleId>
              </a:tblPr>
              <a:tblGrid>
                <a:gridCol w="1850066">
                  <a:extLst>
                    <a:ext uri="{9D8B030D-6E8A-4147-A177-3AD203B41FA5}">
                      <a16:colId xmlns:a16="http://schemas.microsoft.com/office/drawing/2014/main" xmlns="" val="20000"/>
                    </a:ext>
                  </a:extLst>
                </a:gridCol>
                <a:gridCol w="1850066">
                  <a:extLst>
                    <a:ext uri="{9D8B030D-6E8A-4147-A177-3AD203B41FA5}">
                      <a16:colId xmlns:a16="http://schemas.microsoft.com/office/drawing/2014/main" xmlns="" val="20001"/>
                    </a:ext>
                  </a:extLst>
                </a:gridCol>
                <a:gridCol w="1850066">
                  <a:extLst>
                    <a:ext uri="{9D8B030D-6E8A-4147-A177-3AD203B41FA5}">
                      <a16:colId xmlns:a16="http://schemas.microsoft.com/office/drawing/2014/main" xmlns="" val="20002"/>
                    </a:ext>
                  </a:extLst>
                </a:gridCol>
                <a:gridCol w="1850066">
                  <a:extLst>
                    <a:ext uri="{9D8B030D-6E8A-4147-A177-3AD203B41FA5}">
                      <a16:colId xmlns:a16="http://schemas.microsoft.com/office/drawing/2014/main" xmlns="" val="20003"/>
                    </a:ext>
                  </a:extLst>
                </a:gridCol>
              </a:tblGrid>
              <a:tr h="584036">
                <a:tc>
                  <a:txBody>
                    <a:bodyPr/>
                    <a:lstStyle/>
                    <a:p>
                      <a:pPr algn="ctr"/>
                      <a:r>
                        <a:rPr lang="en-US" sz="2400" dirty="0" smtClean="0"/>
                        <a:t>Grade</a:t>
                      </a:r>
                      <a:r>
                        <a:rPr lang="en-US" sz="2400" baseline="0" dirty="0" smtClean="0"/>
                        <a:t> Group</a:t>
                      </a:r>
                      <a:endParaRPr lang="en-US" sz="2400" dirty="0"/>
                    </a:p>
                  </a:txBody>
                  <a:tcPr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K – 5</a:t>
                      </a:r>
                      <a:endParaRPr lang="en-US" sz="24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6 – 8</a:t>
                      </a:r>
                      <a:endParaRPr lang="en-US" sz="24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9 - 12</a:t>
                      </a:r>
                      <a:endParaRPr lang="en-US" sz="2400" dirty="0"/>
                    </a:p>
                  </a:txBody>
                  <a:tcPr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91023">
                <a:tc>
                  <a:txBody>
                    <a:bodyPr/>
                    <a:lstStyle/>
                    <a:p>
                      <a:pPr algn="ctr"/>
                      <a:r>
                        <a:rPr lang="en-US" sz="2400" dirty="0" smtClean="0"/>
                        <a:t>Calories</a:t>
                      </a:r>
                      <a:endParaRPr lang="en-US" sz="24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350 – 500</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400 – 550</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450 - 600</a:t>
                      </a:r>
                      <a:endParaRPr lang="en-US" sz="2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9532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t>Sodium</a:t>
                      </a:r>
                      <a:endParaRPr lang="en-US" sz="2400" b="1" kern="1200" dirty="0" smtClean="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t>≤540 mg</a:t>
                      </a:r>
                      <a:endParaRPr lang="en-US" sz="2400" b="1"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t>≤600 mg</a:t>
                      </a:r>
                    </a:p>
                    <a:p>
                      <a:pPr marL="0" algn="ctr" defTabSz="914400" rtl="0" eaLnBrk="1" latinLnBrk="0" hangingPunct="1"/>
                      <a:endParaRPr lang="en-US" sz="2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t>≤640 mg</a:t>
                      </a:r>
                    </a:p>
                    <a:p>
                      <a:pPr marL="0" algn="ctr" defTabSz="914400" rtl="0" eaLnBrk="1" latinLnBrk="0" hangingPunct="1"/>
                      <a:endParaRPr lang="en-US" sz="24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pic>
        <p:nvPicPr>
          <p:cNvPr id="6147" name="Picture 3" descr="C:\Users\Silvernail_S\AppData\Local\Microsoft\Windows\Temporary Internet Files\Content.IE5\LA4DBC1K\MP900409550[1].jpg" title="nutrition label"/>
          <p:cNvPicPr>
            <a:picLocks noChangeAspect="1" noChangeArrowheads="1"/>
          </p:cNvPicPr>
          <p:nvPr>
            <p:custDataLst>
              <p:tags r:id="rId2"/>
            </p:custDataLst>
          </p:nvPr>
        </p:nvPicPr>
        <p:blipFill rotWithShape="1">
          <a:blip r:embed="rId5" cstate="email">
            <a:extLst>
              <a:ext uri="{28A0092B-C50C-407E-A947-70E740481C1C}">
                <a14:useLocalDpi xmlns:a14="http://schemas.microsoft.com/office/drawing/2010/main" val="0"/>
              </a:ext>
            </a:extLst>
          </a:blip>
          <a:srcRect t="15221"/>
          <a:stretch/>
        </p:blipFill>
        <p:spPr bwMode="auto">
          <a:xfrm>
            <a:off x="5522432" y="4412463"/>
            <a:ext cx="2544358" cy="1439165"/>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84467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5400" dirty="0" smtClean="0"/>
              <a:t>Offer vs. Serve</a:t>
            </a:r>
            <a:br>
              <a:rPr lang="en-US" sz="5400" dirty="0" smtClean="0"/>
            </a:br>
            <a:r>
              <a:rPr lang="en-US" sz="5400" dirty="0" smtClean="0"/>
              <a:t>School Breakfast Program</a:t>
            </a:r>
            <a:r>
              <a:rPr lang="en-US" sz="6600" dirty="0" smtClean="0">
                <a:solidFill>
                  <a:schemeClr val="bg2">
                    <a:lumMod val="50000"/>
                  </a:schemeClr>
                </a:solidFill>
              </a:rPr>
              <a:t/>
            </a:r>
            <a:br>
              <a:rPr lang="en-US" sz="6600" dirty="0" smtClean="0">
                <a:solidFill>
                  <a:schemeClr val="bg2">
                    <a:lumMod val="50000"/>
                  </a:schemeClr>
                </a:solidFill>
              </a:rPr>
            </a:br>
            <a:r>
              <a:rPr lang="en-US" dirty="0" smtClean="0">
                <a:solidFill>
                  <a:schemeClr val="bg2">
                    <a:lumMod val="50000"/>
                  </a:schemeClr>
                </a:solidFill>
              </a:rPr>
              <a:t/>
            </a:r>
            <a:br>
              <a:rPr lang="en-US" dirty="0" smtClean="0">
                <a:solidFill>
                  <a:schemeClr val="bg2">
                    <a:lumMod val="50000"/>
                  </a:schemeClr>
                </a:solidFill>
              </a:rPr>
            </a:br>
            <a:endParaRPr lang="en-US" i="1" dirty="0">
              <a:solidFill>
                <a:schemeClr val="bg2">
                  <a:lumMod val="50000"/>
                </a:schemeClr>
              </a:solidFill>
            </a:endParaRPr>
          </a:p>
        </p:txBody>
      </p:sp>
      <p:sp>
        <p:nvSpPr>
          <p:cNvPr id="2" name="Rectangle 1"/>
          <p:cNvSpPr/>
          <p:nvPr/>
        </p:nvSpPr>
        <p:spPr>
          <a:xfrm>
            <a:off x="4453217" y="3244334"/>
            <a:ext cx="237566" cy="369332"/>
          </a:xfrm>
          <a:prstGeom prst="rect">
            <a:avLst/>
          </a:prstGeom>
        </p:spPr>
        <p:txBody>
          <a:bodyPr wrap="none">
            <a:spAutoFit/>
          </a:bodyPr>
          <a:lstStyle/>
          <a:p>
            <a:r>
              <a:rPr lang="en-US" dirty="0"/>
              <a:t> </a:t>
            </a:r>
          </a:p>
        </p:txBody>
      </p:sp>
    </p:spTree>
    <p:custDataLst>
      <p:tags r:id="rId1"/>
    </p:custDataLst>
    <p:extLst>
      <p:ext uri="{BB962C8B-B14F-4D97-AF65-F5344CB8AC3E}">
        <p14:creationId xmlns:p14="http://schemas.microsoft.com/office/powerpoint/2010/main" val="42356644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jBV2bICw"/>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NIM_SPRITE_COUNT" val=" 1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ILVER~1\AppData\Local\Temp\1\articulate\presenter\imgtemp\VFfsUsBK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ILVER~1\AppData\Local\Temp\1\articulate\presenter\imgtemp\w576cd5i_files\slide0001_image001.png"/>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UDIO_ID" val="264"/>
  <p:tag name="ELAPSEDTIME" val="28.5"/>
  <p:tag name="ANNOTATION_COUNT" val="0"/>
  <p:tag name="ARTICULATE_SLIDE_GUID" val="79b794b0-8608-4d67-836c-8cbc91d06a5b"/>
  <p:tag name="ARTICULATE_SLIDE_PAUSE" val="1"/>
  <p:tag name="ARTICULATE_NAV_LEVEL" val="1"/>
  <p:tag name="ARTICULATE_PLAYLIST_ID" val="-1"/>
  <p:tag name="ARTICULATE_LOCK_SLIDE" val="0"/>
  <p:tag name="ARTICULATE_SLIDE_NAV" val="7"/>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BULLET_6" val="8226"/>
  <p:tag name="BULLET_7" val="8226"/>
  <p:tag name="BULLET_8" val="8226"/>
  <p:tag name="BULLET_9" val="8226"/>
  <p:tag name="BULLET_10" val="8226"/>
  <p:tag name="BULLET_11" val="8226"/>
  <p:tag name="BULLET_12" val="8226"/>
  <p:tag name="BULLET_13" val="8226"/>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273"/>
  <p:tag name="ELAPSEDTIME" val="28.5"/>
  <p:tag name="ANNOTATION_COUNT" val="0"/>
  <p:tag name="ARTICULATE_SLIDE_GUID" val="86b3d36c-c3a6-45b1-9337-7ca920ff1500"/>
  <p:tag name="ARTICULATE_SLIDE_PAUSE" val="1"/>
  <p:tag name="ARTICULATE_NAV_LEVEL" val="1"/>
  <p:tag name="ARTICULATE_PLAYLIST_ID" val="-1"/>
  <p:tag name="ARTICULATE_LOCK_SLIDE" val="0"/>
  <p:tag name="ARTICULATE_SLIDE_NAV" val="16"/>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7fa823ea-d88b-4ae9-a3fc-fb6aa210b517"/>
  <p:tag name="AUDIO_ID" val="263"/>
  <p:tag name="ELAPSEDTIME" val="29.2"/>
  <p:tag name="ANNOTATION_COUNT" val="0"/>
  <p:tag name="ARTICULATE_SLIDE_PAUSE" val="1"/>
  <p:tag name="ARTICULATE_NAV_LEVEL" val="1"/>
  <p:tag name="ARTICULATE_PLAYLIST_ID" val="-1"/>
  <p:tag name="ARTICULATE_LOCK_SLIDE" val="0"/>
  <p:tag name="ARTICULATE_SLIDE_NAV" val="6"/>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BULLET_9" val="8226"/>
  <p:tag name="BULLET_10" val="8226"/>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UDIO_ID" val="265"/>
  <p:tag name="ELAPSEDTIME" val="51.5"/>
  <p:tag name="ANNOTATION_COUNT" val="0"/>
  <p:tag name="ARTICULATE_SLIDE_GUID" val="7853c182-89b4-41d1-82ae-080ad3a072cf"/>
  <p:tag name="ARTICULATE_SLIDE_PAUSE" val="1"/>
  <p:tag name="ARTICULATE_NAV_LEVEL" val="2"/>
  <p:tag name="ARTICULATE_PLAYLIST_ID" val="-1"/>
  <p:tag name="ARTICULATE_LOCK_SLIDE" val="0"/>
  <p:tag name="ARTICULATE_SLIDE_NAV" val="8"/>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TotalTime>
  <Words>3573</Words>
  <Application>Microsoft Office PowerPoint</Application>
  <PresentationFormat>On-screen Show (4:3)</PresentationFormat>
  <Paragraphs>389</Paragraphs>
  <Slides>29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ＭＳ Ｐゴシック</vt:lpstr>
      <vt:lpstr>Arial</vt:lpstr>
      <vt:lpstr>Calibri</vt:lpstr>
      <vt:lpstr>Calibri Light</vt:lpstr>
      <vt:lpstr>Museo Slab 500</vt:lpstr>
      <vt:lpstr>Times New Roman</vt:lpstr>
      <vt:lpstr>Trebuchet MS</vt:lpstr>
      <vt:lpstr>Wingdings</vt:lpstr>
      <vt:lpstr>Office Theme</vt:lpstr>
      <vt:lpstr>Together We Can</vt:lpstr>
      <vt:lpstr>USDA Nondiscrimination Statement</vt:lpstr>
      <vt:lpstr>Offer vs. Serve  School Breakfast Program</vt:lpstr>
      <vt:lpstr>Learning Objectives</vt:lpstr>
      <vt:lpstr>School Breakfast Program Meal Pattern Requirements</vt:lpstr>
      <vt:lpstr>Breakfast Meal Pattern</vt:lpstr>
      <vt:lpstr>Age/Grade Calorie Ranges</vt:lpstr>
      <vt:lpstr>Dietary Specifications</vt:lpstr>
      <vt:lpstr>Offer vs. Serve School Breakfast Program  </vt:lpstr>
      <vt:lpstr>What is Offer versus Serve (OVS)?</vt:lpstr>
      <vt:lpstr>OVS Breakfast Signage</vt:lpstr>
      <vt:lpstr>OVS Breakfast Signage </vt:lpstr>
      <vt:lpstr>OVS at Breakfast</vt:lpstr>
      <vt:lpstr>OVS at Breakfast</vt:lpstr>
      <vt:lpstr>Reimbursable Breakfast?</vt:lpstr>
      <vt:lpstr>Reimbursable Breakfast?</vt:lpstr>
      <vt:lpstr>Optional Meat/Meat Alternates</vt:lpstr>
      <vt:lpstr>Meat/Meat Alternate In Place of Grains</vt:lpstr>
      <vt:lpstr>Allowable Offering?</vt:lpstr>
      <vt:lpstr>Large Grains at Breakfast</vt:lpstr>
      <vt:lpstr>Allowable Offering?</vt:lpstr>
      <vt:lpstr>Reimbursable Breakfast?</vt:lpstr>
      <vt:lpstr>Reimbursable Breakfast?</vt:lpstr>
      <vt:lpstr>Grains-Meat/Meat Alternate Combination Items </vt:lpstr>
      <vt:lpstr>Reimbursable Breakfast?</vt:lpstr>
      <vt:lpstr>Allowing Students to Take Two of the Same Grain Item </vt:lpstr>
      <vt:lpstr>Allowing Students to Take Two of the Same Grain Item</vt:lpstr>
      <vt:lpstr>Quiz Question</vt:lpstr>
      <vt:lpstr>Contacts and Resources </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Padia, Jonathan</cp:lastModifiedBy>
  <cp:revision>51</cp:revision>
  <dcterms:created xsi:type="dcterms:W3CDTF">2019-06-25T17:30:52Z</dcterms:created>
  <dcterms:modified xsi:type="dcterms:W3CDTF">2019-08-16T18:19:06Z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1E5E176F-BD38-443C-AA5A-99ED1FE085A6</vt:lpwstr>
  </property>
  <property fmtid="{D5CDD505-2E9C-101B-9397-08002B2CF9AE}" pid="3" name="ArticulatePath">
    <vt:lpwstr>Breakfast OVS 2019_newCDEtemplategreen</vt:lpwstr>
  </property>
</Properties>
</file>